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7.xml" ContentType="application/vnd.openxmlformats-officedocument.theme+xml"/>
  <Override PartName="/ppt/slideLayouts/slideLayout12.xml" ContentType="application/vnd.openxmlformats-officedocument.presentationml.slideLayout+xml"/>
  <Override PartName="/ppt/theme/theme8.xml" ContentType="application/vnd.openxmlformats-officedocument.theme+xml"/>
  <Override PartName="/ppt/slideLayouts/slideLayout13.xml" ContentType="application/vnd.openxmlformats-officedocument.presentationml.slideLayout+xml"/>
  <Override PartName="/ppt/theme/theme9.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10.xml" ContentType="application/vnd.openxmlformats-officedocument.theme+xml"/>
  <Override PartName="/ppt/slideLayouts/slideLayout16.xml" ContentType="application/vnd.openxmlformats-officedocument.presentationml.slideLayout+xml"/>
  <Override PartName="/ppt/theme/theme11.xml" ContentType="application/vnd.openxmlformats-officedocument.theme+xml"/>
  <Override PartName="/ppt/slideLayouts/slideLayout17.xml" ContentType="application/vnd.openxmlformats-officedocument.presentationml.slideLayout+xml"/>
  <Override PartName="/ppt/theme/theme12.xml" ContentType="application/vnd.openxmlformats-officedocument.theme+xml"/>
  <Override PartName="/ppt/slideLayouts/slideLayout18.xml" ContentType="application/vnd.openxmlformats-officedocument.presentationml.slideLayout+xml"/>
  <Override PartName="/ppt/theme/theme13.xml" ContentType="application/vnd.openxmlformats-officedocument.theme+xml"/>
  <Override PartName="/ppt/slideLayouts/slideLayout19.xml" ContentType="application/vnd.openxmlformats-officedocument.presentationml.slideLayout+xml"/>
  <Override PartName="/ppt/theme/theme1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6.xml" ContentType="application/vnd.openxmlformats-officedocument.theme+xml"/>
  <Override PartName="/ppt/slideLayouts/slideLayout24.xml" ContentType="application/vnd.openxmlformats-officedocument.presentationml.slideLayout+xml"/>
  <Override PartName="/ppt/theme/theme17.xml" ContentType="application/vnd.openxmlformats-officedocument.theme+xml"/>
  <Override PartName="/ppt/slideLayouts/slideLayout25.xml" ContentType="application/vnd.openxmlformats-officedocument.presentationml.slideLayout+xml"/>
  <Override PartName="/ppt/theme/theme18.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9.xml" ContentType="application/vnd.openxmlformats-officedocument.theme+xml"/>
  <Override PartName="/ppt/slideLayouts/slideLayout28.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4"/>
    <p:sldMasterId id="2147483862" r:id="rId5"/>
    <p:sldMasterId id="2147483863" r:id="rId6"/>
    <p:sldMasterId id="2147483889" r:id="rId7"/>
    <p:sldMasterId id="2147483922" r:id="rId8"/>
    <p:sldMasterId id="2147483956" r:id="rId9"/>
    <p:sldMasterId id="2147483965" r:id="rId10"/>
    <p:sldMasterId id="2147484018" r:id="rId11"/>
    <p:sldMasterId id="2147484079" r:id="rId12"/>
    <p:sldMasterId id="2147484131" r:id="rId13"/>
    <p:sldMasterId id="2147484137" r:id="rId14"/>
    <p:sldMasterId id="2147484171" r:id="rId15"/>
    <p:sldMasterId id="2147484234" r:id="rId16"/>
    <p:sldMasterId id="2147484270" r:id="rId17"/>
    <p:sldMasterId id="2147484280" r:id="rId18"/>
    <p:sldMasterId id="2147484313" r:id="rId19"/>
    <p:sldMasterId id="2147484331" r:id="rId20"/>
    <p:sldMasterId id="2147484384" r:id="rId21"/>
    <p:sldMasterId id="2147484417" r:id="rId22"/>
    <p:sldMasterId id="2147484450" r:id="rId23"/>
  </p:sldMasterIdLst>
  <p:notesMasterIdLst>
    <p:notesMasterId r:id="rId89"/>
  </p:notesMasterIdLst>
  <p:sldIdLst>
    <p:sldId id="2123259244" r:id="rId24"/>
    <p:sldId id="2123259245" r:id="rId25"/>
    <p:sldId id="2146846730" r:id="rId26"/>
    <p:sldId id="2123259246" r:id="rId27"/>
    <p:sldId id="2146846732" r:id="rId28"/>
    <p:sldId id="2146846733" r:id="rId29"/>
    <p:sldId id="2146846734" r:id="rId30"/>
    <p:sldId id="2146846682" r:id="rId31"/>
    <p:sldId id="2147469424" r:id="rId32"/>
    <p:sldId id="2147469423" r:id="rId33"/>
    <p:sldId id="2123259184" r:id="rId34"/>
    <p:sldId id="2146846684" r:id="rId35"/>
    <p:sldId id="2123259249" r:id="rId36"/>
    <p:sldId id="2076138793" r:id="rId37"/>
    <p:sldId id="2147468996" r:id="rId38"/>
    <p:sldId id="2147468995" r:id="rId39"/>
    <p:sldId id="1710" r:id="rId40"/>
    <p:sldId id="4641" r:id="rId41"/>
    <p:sldId id="2147468992" r:id="rId42"/>
    <p:sldId id="2076138231" r:id="rId43"/>
    <p:sldId id="2103812681" r:id="rId44"/>
    <p:sldId id="2147469000" r:id="rId45"/>
    <p:sldId id="2147469422" r:id="rId46"/>
    <p:sldId id="2147468993" r:id="rId47"/>
    <p:sldId id="2123259233" r:id="rId48"/>
    <p:sldId id="2147468981" r:id="rId49"/>
    <p:sldId id="2147468983" r:id="rId50"/>
    <p:sldId id="2147469001" r:id="rId51"/>
    <p:sldId id="2147469002" r:id="rId52"/>
    <p:sldId id="2147468985" r:id="rId53"/>
    <p:sldId id="2146846738" r:id="rId54"/>
    <p:sldId id="2076137512" r:id="rId55"/>
    <p:sldId id="2076137516" r:id="rId56"/>
    <p:sldId id="2076137519" r:id="rId57"/>
    <p:sldId id="2123259176" r:id="rId58"/>
    <p:sldId id="2123259236" r:id="rId59"/>
    <p:sldId id="2076137560" r:id="rId60"/>
    <p:sldId id="2147469548" r:id="rId61"/>
    <p:sldId id="2076137555" r:id="rId62"/>
    <p:sldId id="2076136089" r:id="rId63"/>
    <p:sldId id="2123259173" r:id="rId64"/>
    <p:sldId id="2147469547" r:id="rId65"/>
    <p:sldId id="2146846705" r:id="rId66"/>
    <p:sldId id="2283" r:id="rId67"/>
    <p:sldId id="2123259182" r:id="rId68"/>
    <p:sldId id="2123259183" r:id="rId69"/>
    <p:sldId id="2076138800" r:id="rId70"/>
    <p:sldId id="2123259192" r:id="rId71"/>
    <p:sldId id="2123259234" r:id="rId72"/>
    <p:sldId id="2076137517" r:id="rId73"/>
    <p:sldId id="2076136644" r:id="rId74"/>
    <p:sldId id="2076137544" r:id="rId75"/>
    <p:sldId id="2076138244" r:id="rId76"/>
    <p:sldId id="2147468998" r:id="rId77"/>
    <p:sldId id="2147468997" r:id="rId78"/>
    <p:sldId id="2076136558" r:id="rId79"/>
    <p:sldId id="2123259240" r:id="rId80"/>
    <p:sldId id="2123259241" r:id="rId81"/>
    <p:sldId id="2123259229" r:id="rId82"/>
    <p:sldId id="8599" r:id="rId83"/>
    <p:sldId id="2123259243" r:id="rId84"/>
    <p:sldId id="2123259154" r:id="rId85"/>
    <p:sldId id="2123259157" r:id="rId86"/>
    <p:sldId id="2123259158" r:id="rId87"/>
    <p:sldId id="2123259251"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id="{3094449B-1140-478A-B18D-98CF947E3C3F}">
          <p14:sldIdLst>
            <p14:sldId id="2123259244"/>
            <p14:sldId id="2123259245"/>
            <p14:sldId id="2146846730"/>
            <p14:sldId id="2123259246"/>
          </p14:sldIdLst>
        </p14:section>
        <p14:section name="People" id="{43695000-EDE8-43DB-9712-E7EA3702997E}">
          <p14:sldIdLst>
            <p14:sldId id="2146846732"/>
            <p14:sldId id="2146846733"/>
            <p14:sldId id="2146846734"/>
            <p14:sldId id="2146846682"/>
          </p14:sldIdLst>
        </p14:section>
        <p14:section name="Microsoft Capabilities" id="{B76BD95B-89AF-4ECB-A6C9-D25085D5D5D7}">
          <p14:sldIdLst>
            <p14:sldId id="2147469424"/>
          </p14:sldIdLst>
        </p14:section>
        <p14:section name="Microsoft Capabilities (Build)" id="{CC3F4995-7195-4327-8A28-1281D8C383AF}">
          <p14:sldIdLst>
            <p14:sldId id="2147469423"/>
          </p14:sldIdLst>
        </p14:section>
        <p14:section name="Multi-Cloud Capabilities" id="{296B27D5-12A1-45A9-A314-4F25E6C0C8A1}">
          <p14:sldIdLst>
            <p14:sldId id="2123259184"/>
            <p14:sldId id="2146846684"/>
            <p14:sldId id="2123259249"/>
            <p14:sldId id="2076138793"/>
          </p14:sldIdLst>
        </p14:section>
        <p14:section name="Attack Chain" id="{25D1BFE4-7E75-4267-89CD-3FF11AC79497}">
          <p14:sldIdLst>
            <p14:sldId id="2147468996"/>
          </p14:sldIdLst>
        </p14:section>
        <p14:section name="Attack Chain (Build)" id="{C972F7B2-046D-4CD6-9EEE-F69C4E36DECF}">
          <p14:sldIdLst>
            <p14:sldId id="2147468995"/>
          </p14:sldIdLst>
        </p14:section>
        <p14:section name="IoT and OT" id="{500DE142-D91E-4275-B20D-FB32E121C573}">
          <p14:sldIdLst>
            <p14:sldId id="1710"/>
          </p14:sldIdLst>
        </p14:section>
        <p14:section name="Zero Trust Overview" id="{7A2BB234-9660-4292-A904-B35ED462D378}">
          <p14:sldIdLst>
            <p14:sldId id="4641"/>
            <p14:sldId id="2147468992"/>
            <p14:sldId id="2076138231"/>
            <p14:sldId id="2103812681"/>
            <p14:sldId id="2147469000"/>
            <p14:sldId id="2147469422"/>
            <p14:sldId id="2147468993"/>
            <p14:sldId id="2123259233"/>
          </p14:sldIdLst>
        </p14:section>
        <p14:section name="Zero Trust Journey" id="{56E5A5A2-524F-4459-90C6-6CC5E34B4F5A}">
          <p14:sldIdLst>
            <p14:sldId id="2147468981"/>
            <p14:sldId id="2147468983"/>
            <p14:sldId id="2147469001"/>
            <p14:sldId id="2147469002"/>
            <p14:sldId id="2147468985"/>
            <p14:sldId id="2146846738"/>
          </p14:sldIdLst>
        </p14:section>
        <p14:section name="Beyond VPN" id="{A24B8EDE-D69A-4BAA-B13E-A45341CD05E0}">
          <p14:sldIdLst>
            <p14:sldId id="2076137512"/>
            <p14:sldId id="2076137516"/>
            <p14:sldId id="2076137519"/>
          </p14:sldIdLst>
        </p14:section>
        <p14:section name="Zero Trust - The Open Group" id="{E3026EDD-CDB3-4BDB-81E5-6C653BA74CD9}">
          <p14:sldIdLst>
            <p14:sldId id="2123259176"/>
            <p14:sldId id="2123259236"/>
            <p14:sldId id="2076137560"/>
            <p14:sldId id="2147469548"/>
            <p14:sldId id="2076137555"/>
            <p14:sldId id="2076136089"/>
          </p14:sldIdLst>
        </p14:section>
        <p14:section name="Secure Access Service Edge (SASE)" id="{D7EEB1C9-E73F-4C2F-B82D-6697D9AF2978}">
          <p14:sldIdLst>
            <p14:sldId id="2123259173"/>
            <p14:sldId id="2147469547"/>
            <p14:sldId id="2146846705"/>
            <p14:sldId id="2283"/>
          </p14:sldIdLst>
        </p14:section>
        <p14:section name="Integration" id="{891300D8-649A-4A16-89C8-49F5DB2A3AFE}">
          <p14:sldIdLst>
            <p14:sldId id="2123259182"/>
            <p14:sldId id="2123259183"/>
          </p14:sldIdLst>
        </p14:section>
        <p14:section name="Security Operations" id="{21C4F463-1B0F-4D0A-9DCD-89E30DA510EC}">
          <p14:sldIdLst>
            <p14:sldId id="2076138800"/>
            <p14:sldId id="2123259192"/>
            <p14:sldId id="2123259234"/>
          </p14:sldIdLst>
        </p14:section>
        <p14:section name="SecOps Integration" id="{4ADAEF98-6B09-4F50-B122-5E8CBCE245DA}">
          <p14:sldIdLst>
            <p14:sldId id="2076137517"/>
            <p14:sldId id="2076136644"/>
          </p14:sldIdLst>
        </p14:section>
        <p14:section name="Threat Intelligence" id="{0F750CE8-C1B3-4E64-913F-3B7426689B9E}">
          <p14:sldIdLst>
            <p14:sldId id="2076137544"/>
            <p14:sldId id="2076138244"/>
            <p14:sldId id="2147468998"/>
            <p14:sldId id="2147468997"/>
          </p14:sldIdLst>
        </p14:section>
        <p14:section name="Azure Native Controls" id="{8D024B5A-434B-44F1-94C7-0229E4F20787}">
          <p14:sldIdLst>
            <p14:sldId id="2076136558"/>
          </p14:sldIdLst>
        </p14:section>
        <p14:section name="Securing Privileged Access" id="{FBA6431A-50BB-4F1E-AD32-6E2FEE30ACD5}">
          <p14:sldIdLst>
            <p14:sldId id="2123259240"/>
            <p14:sldId id="2123259241"/>
            <p14:sldId id="2123259229"/>
            <p14:sldId id="8599"/>
            <p14:sldId id="2123259243"/>
          </p14:sldIdLst>
        </p14:section>
        <p14:section name="Human Operated Ransomware" id="{25F8CA28-5D44-4135-873D-0D8746BC7B69}">
          <p14:sldIdLst>
            <p14:sldId id="2123259154"/>
            <p14:sldId id="2123259157"/>
            <p14:sldId id="2123259158"/>
            <p14:sldId id="212325925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E476B500-96B4-125C-A191-D01A856763A0}" name="Madhu Prasha" initials="MP" userId="S::madhuprasha@microsoft.com::c5e4799d-c604-40b2-816d-b29e2e401fb9" providerId="AD"/>
  <p188:author id="{EED93C06-6FBA-8CA4-1F26-A3DB0B570C46}" name="Irina Nechaeva" initials="IN" userId="S::nechaeva@microsoft.com::d3a725e3-8a82-4f2a-a1a4-5e27f82e1b20" providerId="AD"/>
  <p188:author id="{0836E444-9DBC-3BDF-CFCF-5305D11F8A08}" name="James Ringold" initials="JR" userId="S::jaringol@microsoft.com::db724ab0-41ac-49df-8ed1-6c5858aa2f01" providerId="AD"/>
  <p188:author id="{F5D1E383-0DF9-4BB6-6942-D807053752AA}" name="Shawn Anderson" initials="SA" userId="S::shanders@microsoft.com::4a73e0ac-a2e7-40e2-98aa-38e369506886" providerId="AD"/>
  <p188:author id="{63F25184-722A-4C91-D586-B185263D5604}" name="Andrea Piazza" initials="AP" userId="S::apiazza@microsoft.com::37dd0811-3d09-46b2-a9ba-ebc230d36df3" providerId="AD"/>
  <p188:author id="{F8C5DCB0-2904-1FBA-D6AF-DF5FBB3120B5}" name="Abdi Saeedabadi" initials="AS" userId="S::asaeedabadi@microsoft.com::2bd170f1-5302-444b-b773-bbd345007d8f" providerId="AD"/>
  <p188:author id="{39D1BCE7-A9F0-126E-5609-5DA08D20D189}" name="Chris Raschke" initials="CR" userId="S::chrisras@microsoft.com::2da1ba60-926d-4c37-8edd-ecced02e4ce5" providerId="AD"/>
  <p188:author id="{AF0206F0-DE0B-6795-82C6-5D07FA7696A2}" name="Mark Simos" initials="MS" userId="S::mas@microsoft.com::c67dffaa-54a4-4aef-b866-523fd9eef58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Watts" initials="W" lastIdx="12" clrIdx="0">
    <p:extLst>
      <p:ext uri="{19B8F6BF-5375-455C-9EA6-DF929625EA0E}">
        <p15:presenceInfo xmlns:p15="http://schemas.microsoft.com/office/powerpoint/2012/main" userId="Watts" providerId="None"/>
      </p:ext>
    </p:extLst>
  </p:cmAuthor>
  <p:cmAuthor id="2" name="Carrie Pogorelc" initials="CP" lastIdx="34" clrIdx="1">
    <p:extLst>
      <p:ext uri="{19B8F6BF-5375-455C-9EA6-DF929625EA0E}">
        <p15:presenceInfo xmlns:p15="http://schemas.microsoft.com/office/powerpoint/2012/main" userId="S-1-5-21-3498805899-2376028649-3634713762-1001" providerId="AD"/>
      </p:ext>
    </p:extLst>
  </p:cmAuthor>
  <p:cmAuthor id="3" name="Seema Kathuria" initials="SK" lastIdx="1" clrIdx="2">
    <p:extLst>
      <p:ext uri="{19B8F6BF-5375-455C-9EA6-DF929625EA0E}">
        <p15:presenceInfo xmlns:p15="http://schemas.microsoft.com/office/powerpoint/2012/main" userId="S::sekathur@microsoft.com::0a6191db-3f9f-48b4-8847-49ac2f3af421" providerId="AD"/>
      </p:ext>
    </p:extLst>
  </p:cmAuthor>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0078D4"/>
    <a:srgbClr val="D1EBFF"/>
    <a:srgbClr val="F5F0FA"/>
    <a:srgbClr val="E5F3FF"/>
    <a:srgbClr val="D9EBF9"/>
    <a:srgbClr val="80BCEB"/>
    <a:srgbClr val="DEF0FF"/>
    <a:srgbClr val="0078D7"/>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DE2F42-BD97-47ED-B35A-2C6C98AB0003}" v="19" dt="2021-12-10T22:30:18.365"/>
    <p1510:client id="{594A58BE-D667-1EF1-64E9-E09B208EC282}" v="27" dt="2021-12-10T22:07:14.364"/>
    <p1510:client id="{A2D7319B-C6C8-423A-8293-94F303F47FDE}" vWet="4" dt="2021-12-10T22:17:14.355"/>
    <p1510:client id="{CB2B8C07-005F-486A-BDD7-D45098D8728E}" v="104" dt="2021-12-10T22:28:53.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58"/>
      </p:cViewPr>
      <p:guideLst/>
    </p:cSldViewPr>
  </p:slideViewPr>
  <p:notesTextViewPr>
    <p:cViewPr>
      <p:scale>
        <a:sx n="1" d="1"/>
        <a:sy n="1" d="1"/>
      </p:scale>
      <p:origin x="0" y="-11074"/>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21" Type="http://schemas.openxmlformats.org/officeDocument/2006/relationships/slideMaster" Target="slideMasters/slideMaster18.xml"/><Relationship Id="rId42" Type="http://schemas.openxmlformats.org/officeDocument/2006/relationships/slide" Target="slides/slide19.xml"/><Relationship Id="rId47" Type="http://schemas.openxmlformats.org/officeDocument/2006/relationships/slide" Target="slides/slide24.xml"/><Relationship Id="rId63" Type="http://schemas.openxmlformats.org/officeDocument/2006/relationships/slide" Target="slides/slide40.xml"/><Relationship Id="rId68" Type="http://schemas.openxmlformats.org/officeDocument/2006/relationships/slide" Target="slides/slide45.xml"/><Relationship Id="rId84" Type="http://schemas.openxmlformats.org/officeDocument/2006/relationships/slide" Target="slides/slide61.xml"/><Relationship Id="rId89" Type="http://schemas.openxmlformats.org/officeDocument/2006/relationships/notesMaster" Target="notesMasters/notesMaster1.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9.xml"/><Relationship Id="rId37" Type="http://schemas.openxmlformats.org/officeDocument/2006/relationships/slide" Target="slides/slide14.xml"/><Relationship Id="rId53" Type="http://schemas.openxmlformats.org/officeDocument/2006/relationships/slide" Target="slides/slide30.xml"/><Relationship Id="rId58" Type="http://schemas.openxmlformats.org/officeDocument/2006/relationships/slide" Target="slides/slide35.xml"/><Relationship Id="rId74" Type="http://schemas.openxmlformats.org/officeDocument/2006/relationships/slide" Target="slides/slide51.xml"/><Relationship Id="rId79" Type="http://schemas.openxmlformats.org/officeDocument/2006/relationships/slide" Target="slides/slide56.xml"/><Relationship Id="rId5" Type="http://schemas.openxmlformats.org/officeDocument/2006/relationships/slideMaster" Target="slideMasters/slideMaster2.xml"/><Relationship Id="rId90" Type="http://schemas.openxmlformats.org/officeDocument/2006/relationships/commentAuthors" Target="commentAuthors.xml"/><Relationship Id="rId95" Type="http://schemas.microsoft.com/office/2016/11/relationships/changesInfo" Target="changesInfos/changesInfo1.xml"/><Relationship Id="rId22" Type="http://schemas.openxmlformats.org/officeDocument/2006/relationships/slideMaster" Target="slideMasters/slideMaster19.xml"/><Relationship Id="rId27" Type="http://schemas.openxmlformats.org/officeDocument/2006/relationships/slide" Target="slides/slide4.xml"/><Relationship Id="rId43" Type="http://schemas.openxmlformats.org/officeDocument/2006/relationships/slide" Target="slides/slide20.xml"/><Relationship Id="rId48" Type="http://schemas.openxmlformats.org/officeDocument/2006/relationships/slide" Target="slides/slide25.xml"/><Relationship Id="rId64" Type="http://schemas.openxmlformats.org/officeDocument/2006/relationships/slide" Target="slides/slide41.xml"/><Relationship Id="rId69" Type="http://schemas.openxmlformats.org/officeDocument/2006/relationships/slide" Target="slides/slide46.xml"/><Relationship Id="rId80" Type="http://schemas.openxmlformats.org/officeDocument/2006/relationships/slide" Target="slides/slide57.xml"/><Relationship Id="rId85" Type="http://schemas.openxmlformats.org/officeDocument/2006/relationships/slide" Target="slides/slide62.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slide" Target="slides/slide36.xml"/><Relationship Id="rId67" Type="http://schemas.openxmlformats.org/officeDocument/2006/relationships/slide" Target="slides/slide44.xml"/><Relationship Id="rId20" Type="http://schemas.openxmlformats.org/officeDocument/2006/relationships/slideMaster" Target="slideMasters/slideMaster17.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slide" Target="slides/slide39.xml"/><Relationship Id="rId70" Type="http://schemas.openxmlformats.org/officeDocument/2006/relationships/slide" Target="slides/slide47.xml"/><Relationship Id="rId75" Type="http://schemas.openxmlformats.org/officeDocument/2006/relationships/slide" Target="slides/slide52.xml"/><Relationship Id="rId83" Type="http://schemas.openxmlformats.org/officeDocument/2006/relationships/slide" Target="slides/slide60.xml"/><Relationship Id="rId88" Type="http://schemas.openxmlformats.org/officeDocument/2006/relationships/slide" Target="slides/slide65.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10" Type="http://schemas.openxmlformats.org/officeDocument/2006/relationships/slideMaster" Target="slideMasters/slideMaster7.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slide" Target="slides/slide42.xml"/><Relationship Id="rId73" Type="http://schemas.openxmlformats.org/officeDocument/2006/relationships/slide" Target="slides/slide50.xml"/><Relationship Id="rId78" Type="http://schemas.openxmlformats.org/officeDocument/2006/relationships/slide" Target="slides/slide55.xml"/><Relationship Id="rId81" Type="http://schemas.openxmlformats.org/officeDocument/2006/relationships/slide" Target="slides/slide58.xml"/><Relationship Id="rId86" Type="http://schemas.openxmlformats.org/officeDocument/2006/relationships/slide" Target="slides/slide63.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microsoft.com/office/2018/10/relationships/authors" Target="authors.xml"/><Relationship Id="rId7" Type="http://schemas.openxmlformats.org/officeDocument/2006/relationships/slideMaster" Target="slideMasters/slideMaster4.xml"/><Relationship Id="rId71" Type="http://schemas.openxmlformats.org/officeDocument/2006/relationships/slide" Target="slides/slide48.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61" Type="http://schemas.openxmlformats.org/officeDocument/2006/relationships/slide" Target="slides/slide38.xml"/><Relationship Id="rId82" Type="http://schemas.openxmlformats.org/officeDocument/2006/relationships/slide" Target="slides/slide59.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7.xml"/><Relationship Id="rId35" Type="http://schemas.openxmlformats.org/officeDocument/2006/relationships/slide" Target="slides/slide12.xml"/><Relationship Id="rId56" Type="http://schemas.openxmlformats.org/officeDocument/2006/relationships/slide" Target="slides/slide33.xml"/><Relationship Id="rId77" Type="http://schemas.openxmlformats.org/officeDocument/2006/relationships/slide" Target="slides/slide54.xml"/><Relationship Id="rId8" Type="http://schemas.openxmlformats.org/officeDocument/2006/relationships/slideMaster" Target="slideMasters/slideMaster5.xml"/><Relationship Id="rId51" Type="http://schemas.openxmlformats.org/officeDocument/2006/relationships/slide" Target="slides/slide28.xml"/><Relationship Id="rId72" Type="http://schemas.openxmlformats.org/officeDocument/2006/relationships/slide" Target="slides/slide49.xml"/><Relationship Id="rId9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Flores" userId="S::joflore@microsoft.com::9a0f506d-387b-4687-8338-8958ae0fcf13" providerId="AD" clId="Web-{594A58BE-D667-1EF1-64E9-E09B208EC282}"/>
    <pc:docChg chg="modSld">
      <pc:chgData name="John Flores" userId="S::joflore@microsoft.com::9a0f506d-387b-4687-8338-8958ae0fcf13" providerId="AD" clId="Web-{594A58BE-D667-1EF1-64E9-E09B208EC282}" dt="2021-12-10T22:07:14.364" v="22" actId="20577"/>
      <pc:docMkLst>
        <pc:docMk/>
      </pc:docMkLst>
      <pc:sldChg chg="modSp">
        <pc:chgData name="John Flores" userId="S::joflore@microsoft.com::9a0f506d-387b-4687-8338-8958ae0fcf13" providerId="AD" clId="Web-{594A58BE-D667-1EF1-64E9-E09B208EC282}" dt="2021-12-10T22:06:28.363" v="14" actId="20577"/>
        <pc:sldMkLst>
          <pc:docMk/>
          <pc:sldMk cId="3323906500" sldId="2076137516"/>
        </pc:sldMkLst>
        <pc:spChg chg="mod">
          <ac:chgData name="John Flores" userId="S::joflore@microsoft.com::9a0f506d-387b-4687-8338-8958ae0fcf13" providerId="AD" clId="Web-{594A58BE-D667-1EF1-64E9-E09B208EC282}" dt="2021-12-10T22:06:28.363" v="14" actId="20577"/>
          <ac:spMkLst>
            <pc:docMk/>
            <pc:sldMk cId="3323906500" sldId="2076137516"/>
            <ac:spMk id="44" creationId="{8C5E99A8-B176-4626-9CF5-A0927C573596}"/>
          </ac:spMkLst>
        </pc:spChg>
      </pc:sldChg>
      <pc:sldChg chg="modSp">
        <pc:chgData name="John Flores" userId="S::joflore@microsoft.com::9a0f506d-387b-4687-8338-8958ae0fcf13" providerId="AD" clId="Web-{594A58BE-D667-1EF1-64E9-E09B208EC282}" dt="2021-12-10T22:07:14.364" v="22" actId="20577"/>
        <pc:sldMkLst>
          <pc:docMk/>
          <pc:sldMk cId="739384877" sldId="2076137519"/>
        </pc:sldMkLst>
        <pc:spChg chg="mod">
          <ac:chgData name="John Flores" userId="S::joflore@microsoft.com::9a0f506d-387b-4687-8338-8958ae0fcf13" providerId="AD" clId="Web-{594A58BE-D667-1EF1-64E9-E09B208EC282}" dt="2021-12-10T22:06:58.442" v="18" actId="20577"/>
          <ac:spMkLst>
            <pc:docMk/>
            <pc:sldMk cId="739384877" sldId="2076137519"/>
            <ac:spMk id="12" creationId="{F196D9C9-CC15-49B8-BA35-7B66D9577B36}"/>
          </ac:spMkLst>
        </pc:spChg>
        <pc:spChg chg="mod">
          <ac:chgData name="John Flores" userId="S::joflore@microsoft.com::9a0f506d-387b-4687-8338-8958ae0fcf13" providerId="AD" clId="Web-{594A58BE-D667-1EF1-64E9-E09B208EC282}" dt="2021-12-10T22:07:06.552" v="20" actId="20577"/>
          <ac:spMkLst>
            <pc:docMk/>
            <pc:sldMk cId="739384877" sldId="2076137519"/>
            <ac:spMk id="19" creationId="{B9435624-7EFB-4051-A622-3FAE85A5CEA1}"/>
          </ac:spMkLst>
        </pc:spChg>
        <pc:spChg chg="mod">
          <ac:chgData name="John Flores" userId="S::joflore@microsoft.com::9a0f506d-387b-4687-8338-8958ae0fcf13" providerId="AD" clId="Web-{594A58BE-D667-1EF1-64E9-E09B208EC282}" dt="2021-12-10T22:07:14.364" v="22" actId="20577"/>
          <ac:spMkLst>
            <pc:docMk/>
            <pc:sldMk cId="739384877" sldId="2076137519"/>
            <ac:spMk id="24" creationId="{ED12BF98-31A4-4745-BB32-04B66D16EF53}"/>
          </ac:spMkLst>
        </pc:spChg>
      </pc:sldChg>
      <pc:sldChg chg="modNotes">
        <pc:chgData name="John Flores" userId="S::joflore@microsoft.com::9a0f506d-387b-4687-8338-8958ae0fcf13" providerId="AD" clId="Web-{594A58BE-D667-1EF1-64E9-E09B208EC282}" dt="2021-12-10T22:01:14.771" v="4"/>
        <pc:sldMkLst>
          <pc:docMk/>
          <pc:sldMk cId="3615863604" sldId="2123259182"/>
        </pc:sldMkLst>
      </pc:sldChg>
      <pc:sldChg chg="modSp">
        <pc:chgData name="John Flores" userId="S::joflore@microsoft.com::9a0f506d-387b-4687-8338-8958ae0fcf13" providerId="AD" clId="Web-{594A58BE-D667-1EF1-64E9-E09B208EC282}" dt="2021-12-10T22:05:22.669" v="12" actId="20577"/>
        <pc:sldMkLst>
          <pc:docMk/>
          <pc:sldMk cId="185332253" sldId="2123259233"/>
        </pc:sldMkLst>
        <pc:spChg chg="mod">
          <ac:chgData name="John Flores" userId="S::joflore@microsoft.com::9a0f506d-387b-4687-8338-8958ae0fcf13" providerId="AD" clId="Web-{594A58BE-D667-1EF1-64E9-E09B208EC282}" dt="2021-12-10T22:05:22.669" v="12" actId="20577"/>
          <ac:spMkLst>
            <pc:docMk/>
            <pc:sldMk cId="185332253" sldId="2123259233"/>
            <ac:spMk id="10" creationId="{B6673AC0-C455-454C-938F-0A4784705924}"/>
          </ac:spMkLst>
        </pc:spChg>
        <pc:spChg chg="mod">
          <ac:chgData name="John Flores" userId="S::joflore@microsoft.com::9a0f506d-387b-4687-8338-8958ae0fcf13" providerId="AD" clId="Web-{594A58BE-D667-1EF1-64E9-E09B208EC282}" dt="2021-12-10T22:05:15.153" v="10" actId="20577"/>
          <ac:spMkLst>
            <pc:docMk/>
            <pc:sldMk cId="185332253" sldId="2123259233"/>
            <ac:spMk id="12" creationId="{1951FA70-4DF5-4C3D-90B0-CB1ABBF674E4}"/>
          </ac:spMkLst>
        </pc:spChg>
      </pc:sldChg>
      <pc:sldChg chg="modNotes">
        <pc:chgData name="John Flores" userId="S::joflore@microsoft.com::9a0f506d-387b-4687-8338-8958ae0fcf13" providerId="AD" clId="Web-{594A58BE-D667-1EF1-64E9-E09B208EC282}" dt="2021-12-10T22:01:53.757" v="7"/>
        <pc:sldMkLst>
          <pc:docMk/>
          <pc:sldMk cId="3773554425" sldId="2147468993"/>
        </pc:sldMkLst>
      </pc:sldChg>
    </pc:docChg>
  </pc:docChgLst>
  <pc:docChgLst>
    <pc:chgData name="Mark Simos" userId="c67dffaa-54a4-4aef-b866-523fd9eef58d" providerId="ADAL" clId="{4FDE2F42-BD97-47ED-B35A-2C6C98AB0003}"/>
    <pc:docChg chg="undo custSel addSld modSld sldOrd modSection">
      <pc:chgData name="Mark Simos" userId="c67dffaa-54a4-4aef-b866-523fd9eef58d" providerId="ADAL" clId="{4FDE2F42-BD97-47ED-B35A-2C6C98AB0003}" dt="2021-12-10T22:30:18.367" v="220"/>
      <pc:docMkLst>
        <pc:docMk/>
      </pc:docMkLst>
      <pc:sldChg chg="ord">
        <pc:chgData name="Mark Simos" userId="c67dffaa-54a4-4aef-b866-523fd9eef58d" providerId="ADAL" clId="{4FDE2F42-BD97-47ED-B35A-2C6C98AB0003}" dt="2021-12-10T22:30:18.367" v="220"/>
        <pc:sldMkLst>
          <pc:docMk/>
          <pc:sldMk cId="1073033020" sldId="2283"/>
        </pc:sldMkLst>
      </pc:sldChg>
      <pc:sldChg chg="ord">
        <pc:chgData name="Mark Simos" userId="c67dffaa-54a4-4aef-b866-523fd9eef58d" providerId="ADAL" clId="{4FDE2F42-BD97-47ED-B35A-2C6C98AB0003}" dt="2021-12-10T22:30:18.367" v="220"/>
        <pc:sldMkLst>
          <pc:docMk/>
          <pc:sldMk cId="2291036897" sldId="2123259173"/>
        </pc:sldMkLst>
      </pc:sldChg>
      <pc:sldChg chg="modNotesTx">
        <pc:chgData name="Mark Simos" userId="c67dffaa-54a4-4aef-b866-523fd9eef58d" providerId="ADAL" clId="{4FDE2F42-BD97-47ED-B35A-2C6C98AB0003}" dt="2021-12-10T21:54:21.882" v="216" actId="20577"/>
        <pc:sldMkLst>
          <pc:docMk/>
          <pc:sldMk cId="1278160452" sldId="2123259244"/>
        </pc:sldMkLst>
      </pc:sldChg>
      <pc:sldChg chg="ord">
        <pc:chgData name="Mark Simos" userId="c67dffaa-54a4-4aef-b866-523fd9eef58d" providerId="ADAL" clId="{4FDE2F42-BD97-47ED-B35A-2C6C98AB0003}" dt="2021-12-10T22:30:18.367" v="220"/>
        <pc:sldMkLst>
          <pc:docMk/>
          <pc:sldMk cId="1924462976" sldId="2146846705"/>
        </pc:sldMkLst>
      </pc:sldChg>
      <pc:sldChg chg="delSp mod">
        <pc:chgData name="Mark Simos" userId="c67dffaa-54a4-4aef-b866-523fd9eef58d" providerId="ADAL" clId="{4FDE2F42-BD97-47ED-B35A-2C6C98AB0003}" dt="2021-12-10T21:44:30.227" v="122" actId="478"/>
        <pc:sldMkLst>
          <pc:docMk/>
          <pc:sldMk cId="4042922624" sldId="2146846733"/>
        </pc:sldMkLst>
        <pc:spChg chg="del">
          <ac:chgData name="Mark Simos" userId="c67dffaa-54a4-4aef-b866-523fd9eef58d" providerId="ADAL" clId="{4FDE2F42-BD97-47ED-B35A-2C6C98AB0003}" dt="2021-12-10T21:44:30.227" v="122" actId="478"/>
          <ac:spMkLst>
            <pc:docMk/>
            <pc:sldMk cId="4042922624" sldId="2146846733"/>
            <ac:spMk id="2" creationId="{5C2C3D89-99D8-42D1-B8A0-314D12085DA9}"/>
          </ac:spMkLst>
        </pc:spChg>
      </pc:sldChg>
      <pc:sldChg chg="modSp mod ord">
        <pc:chgData name="Mark Simos" userId="c67dffaa-54a4-4aef-b866-523fd9eef58d" providerId="ADAL" clId="{4FDE2F42-BD97-47ED-B35A-2C6C98AB0003}" dt="2021-12-10T22:30:18.367" v="220"/>
        <pc:sldMkLst>
          <pc:docMk/>
          <pc:sldMk cId="350626701" sldId="2147469547"/>
        </pc:sldMkLst>
        <pc:graphicFrameChg chg="modGraphic">
          <ac:chgData name="Mark Simos" userId="c67dffaa-54a4-4aef-b866-523fd9eef58d" providerId="ADAL" clId="{4FDE2F42-BD97-47ED-B35A-2C6C98AB0003}" dt="2021-12-10T22:30:00.196" v="218" actId="27116"/>
          <ac:graphicFrameMkLst>
            <pc:docMk/>
            <pc:sldMk cId="350626701" sldId="2147469547"/>
            <ac:graphicFrameMk id="68" creationId="{3DBEE0D2-5CDA-4FAF-A4AE-5BFEFABF23F9}"/>
          </ac:graphicFrameMkLst>
        </pc:graphicFrameChg>
        <pc:graphicFrameChg chg="modGraphic">
          <ac:chgData name="Mark Simos" userId="c67dffaa-54a4-4aef-b866-523fd9eef58d" providerId="ADAL" clId="{4FDE2F42-BD97-47ED-B35A-2C6C98AB0003}" dt="2021-12-10T22:29:56.217" v="217" actId="27116"/>
          <ac:graphicFrameMkLst>
            <pc:docMk/>
            <pc:sldMk cId="350626701" sldId="2147469547"/>
            <ac:graphicFrameMk id="69" creationId="{FF4701A1-3324-4B75-B754-45F791569C4D}"/>
          </ac:graphicFrameMkLst>
        </pc:graphicFrameChg>
      </pc:sldChg>
      <pc:sldChg chg="addSp delSp modSp new mod ord modNotesTx">
        <pc:chgData name="Mark Simos" userId="c67dffaa-54a4-4aef-b866-523fd9eef58d" providerId="ADAL" clId="{4FDE2F42-BD97-47ED-B35A-2C6C98AB0003}" dt="2021-12-10T21:53:01.677" v="214"/>
        <pc:sldMkLst>
          <pc:docMk/>
          <pc:sldMk cId="3534411458" sldId="2147469548"/>
        </pc:sldMkLst>
        <pc:spChg chg="mod">
          <ac:chgData name="Mark Simos" userId="c67dffaa-54a4-4aef-b866-523fd9eef58d" providerId="ADAL" clId="{4FDE2F42-BD97-47ED-B35A-2C6C98AB0003}" dt="2021-12-10T21:52:44.112" v="211" actId="1076"/>
          <ac:spMkLst>
            <pc:docMk/>
            <pc:sldMk cId="3534411458" sldId="2147469548"/>
            <ac:spMk id="2" creationId="{22C65FA4-E686-49BD-AF3A-229E9D63B27B}"/>
          </ac:spMkLst>
        </pc:spChg>
        <pc:spChg chg="add del">
          <ac:chgData name="Mark Simos" userId="c67dffaa-54a4-4aef-b866-523fd9eef58d" providerId="ADAL" clId="{4FDE2F42-BD97-47ED-B35A-2C6C98AB0003}" dt="2021-12-10T21:46:30.253" v="148" actId="22"/>
          <ac:spMkLst>
            <pc:docMk/>
            <pc:sldMk cId="3534411458" sldId="2147469548"/>
            <ac:spMk id="4" creationId="{FF293CD7-37A5-43A8-81B5-59CBC2971EE7}"/>
          </ac:spMkLst>
        </pc:spChg>
        <pc:spChg chg="add del">
          <ac:chgData name="Mark Simos" userId="c67dffaa-54a4-4aef-b866-523fd9eef58d" providerId="ADAL" clId="{4FDE2F42-BD97-47ED-B35A-2C6C98AB0003}" dt="2021-12-10T21:46:40.292" v="150" actId="22"/>
          <ac:spMkLst>
            <pc:docMk/>
            <pc:sldMk cId="3534411458" sldId="2147469548"/>
            <ac:spMk id="6" creationId="{AC40F971-6E68-40B0-AF6C-CCC170334510}"/>
          </ac:spMkLst>
        </pc:spChg>
        <pc:graphicFrameChg chg="add mod modGraphic">
          <ac:chgData name="Mark Simos" userId="c67dffaa-54a4-4aef-b866-523fd9eef58d" providerId="ADAL" clId="{4FDE2F42-BD97-47ED-B35A-2C6C98AB0003}" dt="2021-12-10T21:52:32.379" v="210" actId="2711"/>
          <ac:graphicFrameMkLst>
            <pc:docMk/>
            <pc:sldMk cId="3534411458" sldId="2147469548"/>
            <ac:graphicFrameMk id="7" creationId="{A2331301-BFCD-4928-8E9E-7EEE1EFCCC9A}"/>
          </ac:graphicFrameMkLst>
        </pc:graphicFrameChg>
        <pc:picChg chg="add">
          <ac:chgData name="Mark Simos" userId="c67dffaa-54a4-4aef-b866-523fd9eef58d" providerId="ADAL" clId="{4FDE2F42-BD97-47ED-B35A-2C6C98AB0003}" dt="2021-12-10T21:52:49.646" v="212" actId="22"/>
          <ac:picMkLst>
            <pc:docMk/>
            <pc:sldMk cId="3534411458" sldId="2147469548"/>
            <ac:picMk id="9" creationId="{1BD78279-2035-452F-A108-C710C58F12E0}"/>
          </ac:picMkLst>
        </pc:picChg>
      </pc:sldChg>
      <pc:sldMasterChg chg="delSldLayout">
        <pc:chgData name="Mark Simos" userId="c67dffaa-54a4-4aef-b866-523fd9eef58d" providerId="ADAL" clId="{4FDE2F42-BD97-47ED-B35A-2C6C98AB0003}" dt="2021-12-10T21:43:07.888" v="50" actId="2696"/>
        <pc:sldMasterMkLst>
          <pc:docMk/>
          <pc:sldMasterMk cId="3953577420" sldId="2147484331"/>
        </pc:sldMasterMkLst>
        <pc:sldLayoutChg chg="del">
          <pc:chgData name="Mark Simos" userId="c67dffaa-54a4-4aef-b866-523fd9eef58d" providerId="ADAL" clId="{4FDE2F42-BD97-47ED-B35A-2C6C98AB0003}" dt="2021-12-10T21:43:07.803" v="0" actId="2696"/>
          <pc:sldLayoutMkLst>
            <pc:docMk/>
            <pc:sldMasterMk cId="3953577420" sldId="2147484331"/>
            <pc:sldLayoutMk cId="3343009838" sldId="2147484332"/>
          </pc:sldLayoutMkLst>
        </pc:sldLayoutChg>
        <pc:sldLayoutChg chg="del">
          <pc:chgData name="Mark Simos" userId="c67dffaa-54a4-4aef-b866-523fd9eef58d" providerId="ADAL" clId="{4FDE2F42-BD97-47ED-B35A-2C6C98AB0003}" dt="2021-12-10T21:43:07.806" v="1" actId="2696"/>
          <pc:sldLayoutMkLst>
            <pc:docMk/>
            <pc:sldMasterMk cId="3953577420" sldId="2147484331"/>
            <pc:sldLayoutMk cId="3491077652" sldId="2147484333"/>
          </pc:sldLayoutMkLst>
        </pc:sldLayoutChg>
        <pc:sldLayoutChg chg="del">
          <pc:chgData name="Mark Simos" userId="c67dffaa-54a4-4aef-b866-523fd9eef58d" providerId="ADAL" clId="{4FDE2F42-BD97-47ED-B35A-2C6C98AB0003}" dt="2021-12-10T21:43:07.807" v="2" actId="2696"/>
          <pc:sldLayoutMkLst>
            <pc:docMk/>
            <pc:sldMasterMk cId="3953577420" sldId="2147484331"/>
            <pc:sldLayoutMk cId="175432701" sldId="2147484334"/>
          </pc:sldLayoutMkLst>
        </pc:sldLayoutChg>
        <pc:sldLayoutChg chg="del">
          <pc:chgData name="Mark Simos" userId="c67dffaa-54a4-4aef-b866-523fd9eef58d" providerId="ADAL" clId="{4FDE2F42-BD97-47ED-B35A-2C6C98AB0003}" dt="2021-12-10T21:43:07.808" v="3" actId="2696"/>
          <pc:sldLayoutMkLst>
            <pc:docMk/>
            <pc:sldMasterMk cId="3953577420" sldId="2147484331"/>
            <pc:sldLayoutMk cId="3903441033" sldId="2147484335"/>
          </pc:sldLayoutMkLst>
        </pc:sldLayoutChg>
        <pc:sldLayoutChg chg="del">
          <pc:chgData name="Mark Simos" userId="c67dffaa-54a4-4aef-b866-523fd9eef58d" providerId="ADAL" clId="{4FDE2F42-BD97-47ED-B35A-2C6C98AB0003}" dt="2021-12-10T21:43:07.810" v="4" actId="2696"/>
          <pc:sldLayoutMkLst>
            <pc:docMk/>
            <pc:sldMasterMk cId="3953577420" sldId="2147484331"/>
            <pc:sldLayoutMk cId="2853612070" sldId="2147484336"/>
          </pc:sldLayoutMkLst>
        </pc:sldLayoutChg>
        <pc:sldLayoutChg chg="del">
          <pc:chgData name="Mark Simos" userId="c67dffaa-54a4-4aef-b866-523fd9eef58d" providerId="ADAL" clId="{4FDE2F42-BD97-47ED-B35A-2C6C98AB0003}" dt="2021-12-10T21:43:07.811" v="5" actId="2696"/>
          <pc:sldLayoutMkLst>
            <pc:docMk/>
            <pc:sldMasterMk cId="3953577420" sldId="2147484331"/>
            <pc:sldLayoutMk cId="975406895" sldId="2147484337"/>
          </pc:sldLayoutMkLst>
        </pc:sldLayoutChg>
        <pc:sldLayoutChg chg="del">
          <pc:chgData name="Mark Simos" userId="c67dffaa-54a4-4aef-b866-523fd9eef58d" providerId="ADAL" clId="{4FDE2F42-BD97-47ED-B35A-2C6C98AB0003}" dt="2021-12-10T21:43:07.813" v="6" actId="2696"/>
          <pc:sldLayoutMkLst>
            <pc:docMk/>
            <pc:sldMasterMk cId="3953577420" sldId="2147484331"/>
            <pc:sldLayoutMk cId="935796384" sldId="2147484338"/>
          </pc:sldLayoutMkLst>
        </pc:sldLayoutChg>
        <pc:sldLayoutChg chg="del">
          <pc:chgData name="Mark Simos" userId="c67dffaa-54a4-4aef-b866-523fd9eef58d" providerId="ADAL" clId="{4FDE2F42-BD97-47ED-B35A-2C6C98AB0003}" dt="2021-12-10T21:43:07.815" v="7" actId="2696"/>
          <pc:sldLayoutMkLst>
            <pc:docMk/>
            <pc:sldMasterMk cId="3953577420" sldId="2147484331"/>
            <pc:sldLayoutMk cId="707774624" sldId="2147484339"/>
          </pc:sldLayoutMkLst>
        </pc:sldLayoutChg>
        <pc:sldLayoutChg chg="del">
          <pc:chgData name="Mark Simos" userId="c67dffaa-54a4-4aef-b866-523fd9eef58d" providerId="ADAL" clId="{4FDE2F42-BD97-47ED-B35A-2C6C98AB0003}" dt="2021-12-10T21:43:07.817" v="8" actId="2696"/>
          <pc:sldLayoutMkLst>
            <pc:docMk/>
            <pc:sldMasterMk cId="3953577420" sldId="2147484331"/>
            <pc:sldLayoutMk cId="1294738179" sldId="2147484340"/>
          </pc:sldLayoutMkLst>
        </pc:sldLayoutChg>
        <pc:sldLayoutChg chg="del">
          <pc:chgData name="Mark Simos" userId="c67dffaa-54a4-4aef-b866-523fd9eef58d" providerId="ADAL" clId="{4FDE2F42-BD97-47ED-B35A-2C6C98AB0003}" dt="2021-12-10T21:43:07.819" v="9" actId="2696"/>
          <pc:sldLayoutMkLst>
            <pc:docMk/>
            <pc:sldMasterMk cId="3953577420" sldId="2147484331"/>
            <pc:sldLayoutMk cId="2582256412" sldId="2147484341"/>
          </pc:sldLayoutMkLst>
        </pc:sldLayoutChg>
        <pc:sldLayoutChg chg="del">
          <pc:chgData name="Mark Simos" userId="c67dffaa-54a4-4aef-b866-523fd9eef58d" providerId="ADAL" clId="{4FDE2F42-BD97-47ED-B35A-2C6C98AB0003}" dt="2021-12-10T21:43:07.821" v="10" actId="2696"/>
          <pc:sldLayoutMkLst>
            <pc:docMk/>
            <pc:sldMasterMk cId="3953577420" sldId="2147484331"/>
            <pc:sldLayoutMk cId="4042467052" sldId="2147484342"/>
          </pc:sldLayoutMkLst>
        </pc:sldLayoutChg>
        <pc:sldLayoutChg chg="del">
          <pc:chgData name="Mark Simos" userId="c67dffaa-54a4-4aef-b866-523fd9eef58d" providerId="ADAL" clId="{4FDE2F42-BD97-47ED-B35A-2C6C98AB0003}" dt="2021-12-10T21:43:07.823" v="11" actId="2696"/>
          <pc:sldLayoutMkLst>
            <pc:docMk/>
            <pc:sldMasterMk cId="3953577420" sldId="2147484331"/>
            <pc:sldLayoutMk cId="1832749018" sldId="2147484344"/>
          </pc:sldLayoutMkLst>
        </pc:sldLayoutChg>
        <pc:sldLayoutChg chg="del">
          <pc:chgData name="Mark Simos" userId="c67dffaa-54a4-4aef-b866-523fd9eef58d" providerId="ADAL" clId="{4FDE2F42-BD97-47ED-B35A-2C6C98AB0003}" dt="2021-12-10T21:43:07.824" v="12" actId="2696"/>
          <pc:sldLayoutMkLst>
            <pc:docMk/>
            <pc:sldMasterMk cId="3953577420" sldId="2147484331"/>
            <pc:sldLayoutMk cId="3609914716" sldId="2147484345"/>
          </pc:sldLayoutMkLst>
        </pc:sldLayoutChg>
        <pc:sldLayoutChg chg="del">
          <pc:chgData name="Mark Simos" userId="c67dffaa-54a4-4aef-b866-523fd9eef58d" providerId="ADAL" clId="{4FDE2F42-BD97-47ED-B35A-2C6C98AB0003}" dt="2021-12-10T21:43:07.826" v="13" actId="2696"/>
          <pc:sldLayoutMkLst>
            <pc:docMk/>
            <pc:sldMasterMk cId="3953577420" sldId="2147484331"/>
            <pc:sldLayoutMk cId="2348600608" sldId="2147484346"/>
          </pc:sldLayoutMkLst>
        </pc:sldLayoutChg>
        <pc:sldLayoutChg chg="del">
          <pc:chgData name="Mark Simos" userId="c67dffaa-54a4-4aef-b866-523fd9eef58d" providerId="ADAL" clId="{4FDE2F42-BD97-47ED-B35A-2C6C98AB0003}" dt="2021-12-10T21:43:07.829" v="14" actId="2696"/>
          <pc:sldLayoutMkLst>
            <pc:docMk/>
            <pc:sldMasterMk cId="3953577420" sldId="2147484331"/>
            <pc:sldLayoutMk cId="403555830" sldId="2147484347"/>
          </pc:sldLayoutMkLst>
        </pc:sldLayoutChg>
        <pc:sldLayoutChg chg="del">
          <pc:chgData name="Mark Simos" userId="c67dffaa-54a4-4aef-b866-523fd9eef58d" providerId="ADAL" clId="{4FDE2F42-BD97-47ED-B35A-2C6C98AB0003}" dt="2021-12-10T21:43:07.831" v="15" actId="2696"/>
          <pc:sldLayoutMkLst>
            <pc:docMk/>
            <pc:sldMasterMk cId="3953577420" sldId="2147484331"/>
            <pc:sldLayoutMk cId="3651207300" sldId="2147484348"/>
          </pc:sldLayoutMkLst>
        </pc:sldLayoutChg>
        <pc:sldLayoutChg chg="del">
          <pc:chgData name="Mark Simos" userId="c67dffaa-54a4-4aef-b866-523fd9eef58d" providerId="ADAL" clId="{4FDE2F42-BD97-47ED-B35A-2C6C98AB0003}" dt="2021-12-10T21:43:07.832" v="16" actId="2696"/>
          <pc:sldLayoutMkLst>
            <pc:docMk/>
            <pc:sldMasterMk cId="3953577420" sldId="2147484331"/>
            <pc:sldLayoutMk cId="269194148" sldId="2147484349"/>
          </pc:sldLayoutMkLst>
        </pc:sldLayoutChg>
        <pc:sldLayoutChg chg="del">
          <pc:chgData name="Mark Simos" userId="c67dffaa-54a4-4aef-b866-523fd9eef58d" providerId="ADAL" clId="{4FDE2F42-BD97-47ED-B35A-2C6C98AB0003}" dt="2021-12-10T21:43:07.835" v="17" actId="2696"/>
          <pc:sldLayoutMkLst>
            <pc:docMk/>
            <pc:sldMasterMk cId="3953577420" sldId="2147484331"/>
            <pc:sldLayoutMk cId="546052480" sldId="2147484350"/>
          </pc:sldLayoutMkLst>
        </pc:sldLayoutChg>
        <pc:sldLayoutChg chg="del">
          <pc:chgData name="Mark Simos" userId="c67dffaa-54a4-4aef-b866-523fd9eef58d" providerId="ADAL" clId="{4FDE2F42-BD97-47ED-B35A-2C6C98AB0003}" dt="2021-12-10T21:43:07.836" v="18" actId="2696"/>
          <pc:sldLayoutMkLst>
            <pc:docMk/>
            <pc:sldMasterMk cId="3953577420" sldId="2147484331"/>
            <pc:sldLayoutMk cId="1519718403" sldId="2147484351"/>
          </pc:sldLayoutMkLst>
        </pc:sldLayoutChg>
        <pc:sldLayoutChg chg="del">
          <pc:chgData name="Mark Simos" userId="c67dffaa-54a4-4aef-b866-523fd9eef58d" providerId="ADAL" clId="{4FDE2F42-BD97-47ED-B35A-2C6C98AB0003}" dt="2021-12-10T21:43:07.838" v="19" actId="2696"/>
          <pc:sldLayoutMkLst>
            <pc:docMk/>
            <pc:sldMasterMk cId="3953577420" sldId="2147484331"/>
            <pc:sldLayoutMk cId="1573965356" sldId="2147484352"/>
          </pc:sldLayoutMkLst>
        </pc:sldLayoutChg>
        <pc:sldLayoutChg chg="del">
          <pc:chgData name="Mark Simos" userId="c67dffaa-54a4-4aef-b866-523fd9eef58d" providerId="ADAL" clId="{4FDE2F42-BD97-47ED-B35A-2C6C98AB0003}" dt="2021-12-10T21:43:07.840" v="20" actId="2696"/>
          <pc:sldLayoutMkLst>
            <pc:docMk/>
            <pc:sldMasterMk cId="3953577420" sldId="2147484331"/>
            <pc:sldLayoutMk cId="2158174124" sldId="2147484353"/>
          </pc:sldLayoutMkLst>
        </pc:sldLayoutChg>
        <pc:sldLayoutChg chg="del">
          <pc:chgData name="Mark Simos" userId="c67dffaa-54a4-4aef-b866-523fd9eef58d" providerId="ADAL" clId="{4FDE2F42-BD97-47ED-B35A-2C6C98AB0003}" dt="2021-12-10T21:43:07.842" v="21" actId="2696"/>
          <pc:sldLayoutMkLst>
            <pc:docMk/>
            <pc:sldMasterMk cId="3953577420" sldId="2147484331"/>
            <pc:sldLayoutMk cId="1069851799" sldId="2147484354"/>
          </pc:sldLayoutMkLst>
        </pc:sldLayoutChg>
        <pc:sldLayoutChg chg="del">
          <pc:chgData name="Mark Simos" userId="c67dffaa-54a4-4aef-b866-523fd9eef58d" providerId="ADAL" clId="{4FDE2F42-BD97-47ED-B35A-2C6C98AB0003}" dt="2021-12-10T21:43:07.843" v="22" actId="2696"/>
          <pc:sldLayoutMkLst>
            <pc:docMk/>
            <pc:sldMasterMk cId="3953577420" sldId="2147484331"/>
            <pc:sldLayoutMk cId="1753025307" sldId="2147484355"/>
          </pc:sldLayoutMkLst>
        </pc:sldLayoutChg>
        <pc:sldLayoutChg chg="del">
          <pc:chgData name="Mark Simos" userId="c67dffaa-54a4-4aef-b866-523fd9eef58d" providerId="ADAL" clId="{4FDE2F42-BD97-47ED-B35A-2C6C98AB0003}" dt="2021-12-10T21:43:07.845" v="23" actId="2696"/>
          <pc:sldLayoutMkLst>
            <pc:docMk/>
            <pc:sldMasterMk cId="3953577420" sldId="2147484331"/>
            <pc:sldLayoutMk cId="2364554518" sldId="2147484356"/>
          </pc:sldLayoutMkLst>
        </pc:sldLayoutChg>
        <pc:sldLayoutChg chg="del">
          <pc:chgData name="Mark Simos" userId="c67dffaa-54a4-4aef-b866-523fd9eef58d" providerId="ADAL" clId="{4FDE2F42-BD97-47ED-B35A-2C6C98AB0003}" dt="2021-12-10T21:43:07.847" v="24" actId="2696"/>
          <pc:sldLayoutMkLst>
            <pc:docMk/>
            <pc:sldMasterMk cId="3953577420" sldId="2147484331"/>
            <pc:sldLayoutMk cId="2989939328" sldId="2147484357"/>
          </pc:sldLayoutMkLst>
        </pc:sldLayoutChg>
        <pc:sldLayoutChg chg="del">
          <pc:chgData name="Mark Simos" userId="c67dffaa-54a4-4aef-b866-523fd9eef58d" providerId="ADAL" clId="{4FDE2F42-BD97-47ED-B35A-2C6C98AB0003}" dt="2021-12-10T21:43:07.849" v="25" actId="2696"/>
          <pc:sldLayoutMkLst>
            <pc:docMk/>
            <pc:sldMasterMk cId="3953577420" sldId="2147484331"/>
            <pc:sldLayoutMk cId="3733190076" sldId="2147484358"/>
          </pc:sldLayoutMkLst>
        </pc:sldLayoutChg>
        <pc:sldLayoutChg chg="del">
          <pc:chgData name="Mark Simos" userId="c67dffaa-54a4-4aef-b866-523fd9eef58d" providerId="ADAL" clId="{4FDE2F42-BD97-47ED-B35A-2C6C98AB0003}" dt="2021-12-10T21:43:07.851" v="26" actId="2696"/>
          <pc:sldLayoutMkLst>
            <pc:docMk/>
            <pc:sldMasterMk cId="3953577420" sldId="2147484331"/>
            <pc:sldLayoutMk cId="725896969" sldId="2147484359"/>
          </pc:sldLayoutMkLst>
        </pc:sldLayoutChg>
        <pc:sldLayoutChg chg="del">
          <pc:chgData name="Mark Simos" userId="c67dffaa-54a4-4aef-b866-523fd9eef58d" providerId="ADAL" clId="{4FDE2F42-BD97-47ED-B35A-2C6C98AB0003}" dt="2021-12-10T21:43:07.854" v="27" actId="2696"/>
          <pc:sldLayoutMkLst>
            <pc:docMk/>
            <pc:sldMasterMk cId="3953577420" sldId="2147484331"/>
            <pc:sldLayoutMk cId="3514844112" sldId="2147484360"/>
          </pc:sldLayoutMkLst>
        </pc:sldLayoutChg>
        <pc:sldLayoutChg chg="del">
          <pc:chgData name="Mark Simos" userId="c67dffaa-54a4-4aef-b866-523fd9eef58d" providerId="ADAL" clId="{4FDE2F42-BD97-47ED-B35A-2C6C98AB0003}" dt="2021-12-10T21:43:07.855" v="28" actId="2696"/>
          <pc:sldLayoutMkLst>
            <pc:docMk/>
            <pc:sldMasterMk cId="3953577420" sldId="2147484331"/>
            <pc:sldLayoutMk cId="148141677" sldId="2147484361"/>
          </pc:sldLayoutMkLst>
        </pc:sldLayoutChg>
        <pc:sldLayoutChg chg="del">
          <pc:chgData name="Mark Simos" userId="c67dffaa-54a4-4aef-b866-523fd9eef58d" providerId="ADAL" clId="{4FDE2F42-BD97-47ED-B35A-2C6C98AB0003}" dt="2021-12-10T21:43:07.857" v="29" actId="2696"/>
          <pc:sldLayoutMkLst>
            <pc:docMk/>
            <pc:sldMasterMk cId="3953577420" sldId="2147484331"/>
            <pc:sldLayoutMk cId="1176253571" sldId="2147484362"/>
          </pc:sldLayoutMkLst>
        </pc:sldLayoutChg>
        <pc:sldLayoutChg chg="del">
          <pc:chgData name="Mark Simos" userId="c67dffaa-54a4-4aef-b866-523fd9eef58d" providerId="ADAL" clId="{4FDE2F42-BD97-47ED-B35A-2C6C98AB0003}" dt="2021-12-10T21:43:07.859" v="30" actId="2696"/>
          <pc:sldLayoutMkLst>
            <pc:docMk/>
            <pc:sldMasterMk cId="3953577420" sldId="2147484331"/>
            <pc:sldLayoutMk cId="2653024184" sldId="2147484363"/>
          </pc:sldLayoutMkLst>
        </pc:sldLayoutChg>
        <pc:sldLayoutChg chg="del">
          <pc:chgData name="Mark Simos" userId="c67dffaa-54a4-4aef-b866-523fd9eef58d" providerId="ADAL" clId="{4FDE2F42-BD97-47ED-B35A-2C6C98AB0003}" dt="2021-12-10T21:43:07.860" v="31" actId="2696"/>
          <pc:sldLayoutMkLst>
            <pc:docMk/>
            <pc:sldMasterMk cId="3953577420" sldId="2147484331"/>
            <pc:sldLayoutMk cId="2922932931" sldId="2147484364"/>
          </pc:sldLayoutMkLst>
        </pc:sldLayoutChg>
        <pc:sldLayoutChg chg="del">
          <pc:chgData name="Mark Simos" userId="c67dffaa-54a4-4aef-b866-523fd9eef58d" providerId="ADAL" clId="{4FDE2F42-BD97-47ED-B35A-2C6C98AB0003}" dt="2021-12-10T21:43:07.862" v="32" actId="2696"/>
          <pc:sldLayoutMkLst>
            <pc:docMk/>
            <pc:sldMasterMk cId="3953577420" sldId="2147484331"/>
            <pc:sldLayoutMk cId="199114693" sldId="2147484365"/>
          </pc:sldLayoutMkLst>
        </pc:sldLayoutChg>
        <pc:sldLayoutChg chg="del">
          <pc:chgData name="Mark Simos" userId="c67dffaa-54a4-4aef-b866-523fd9eef58d" providerId="ADAL" clId="{4FDE2F42-BD97-47ED-B35A-2C6C98AB0003}" dt="2021-12-10T21:43:07.864" v="33" actId="2696"/>
          <pc:sldLayoutMkLst>
            <pc:docMk/>
            <pc:sldMasterMk cId="3953577420" sldId="2147484331"/>
            <pc:sldLayoutMk cId="833888074" sldId="2147484366"/>
          </pc:sldLayoutMkLst>
        </pc:sldLayoutChg>
        <pc:sldLayoutChg chg="del">
          <pc:chgData name="Mark Simos" userId="c67dffaa-54a4-4aef-b866-523fd9eef58d" providerId="ADAL" clId="{4FDE2F42-BD97-47ED-B35A-2C6C98AB0003}" dt="2021-12-10T21:43:07.866" v="34" actId="2696"/>
          <pc:sldLayoutMkLst>
            <pc:docMk/>
            <pc:sldMasterMk cId="3953577420" sldId="2147484331"/>
            <pc:sldLayoutMk cId="922006143" sldId="2147484367"/>
          </pc:sldLayoutMkLst>
        </pc:sldLayoutChg>
        <pc:sldLayoutChg chg="del">
          <pc:chgData name="Mark Simos" userId="c67dffaa-54a4-4aef-b866-523fd9eef58d" providerId="ADAL" clId="{4FDE2F42-BD97-47ED-B35A-2C6C98AB0003}" dt="2021-12-10T21:43:07.867" v="35" actId="2696"/>
          <pc:sldLayoutMkLst>
            <pc:docMk/>
            <pc:sldMasterMk cId="3953577420" sldId="2147484331"/>
            <pc:sldLayoutMk cId="1800270154" sldId="2147484368"/>
          </pc:sldLayoutMkLst>
        </pc:sldLayoutChg>
        <pc:sldLayoutChg chg="del">
          <pc:chgData name="Mark Simos" userId="c67dffaa-54a4-4aef-b866-523fd9eef58d" providerId="ADAL" clId="{4FDE2F42-BD97-47ED-B35A-2C6C98AB0003}" dt="2021-12-10T21:43:07.869" v="36" actId="2696"/>
          <pc:sldLayoutMkLst>
            <pc:docMk/>
            <pc:sldMasterMk cId="3953577420" sldId="2147484331"/>
            <pc:sldLayoutMk cId="210166132" sldId="2147484369"/>
          </pc:sldLayoutMkLst>
        </pc:sldLayoutChg>
        <pc:sldLayoutChg chg="del">
          <pc:chgData name="Mark Simos" userId="c67dffaa-54a4-4aef-b866-523fd9eef58d" providerId="ADAL" clId="{4FDE2F42-BD97-47ED-B35A-2C6C98AB0003}" dt="2021-12-10T21:43:07.870" v="37" actId="2696"/>
          <pc:sldLayoutMkLst>
            <pc:docMk/>
            <pc:sldMasterMk cId="3953577420" sldId="2147484331"/>
            <pc:sldLayoutMk cId="1409172933" sldId="2147484370"/>
          </pc:sldLayoutMkLst>
        </pc:sldLayoutChg>
        <pc:sldLayoutChg chg="del">
          <pc:chgData name="Mark Simos" userId="c67dffaa-54a4-4aef-b866-523fd9eef58d" providerId="ADAL" clId="{4FDE2F42-BD97-47ED-B35A-2C6C98AB0003}" dt="2021-12-10T21:43:07.872" v="38" actId="2696"/>
          <pc:sldLayoutMkLst>
            <pc:docMk/>
            <pc:sldMasterMk cId="3953577420" sldId="2147484331"/>
            <pc:sldLayoutMk cId="847372223" sldId="2147484371"/>
          </pc:sldLayoutMkLst>
        </pc:sldLayoutChg>
        <pc:sldLayoutChg chg="del">
          <pc:chgData name="Mark Simos" userId="c67dffaa-54a4-4aef-b866-523fd9eef58d" providerId="ADAL" clId="{4FDE2F42-BD97-47ED-B35A-2C6C98AB0003}" dt="2021-12-10T21:43:07.873" v="39" actId="2696"/>
          <pc:sldLayoutMkLst>
            <pc:docMk/>
            <pc:sldMasterMk cId="3953577420" sldId="2147484331"/>
            <pc:sldLayoutMk cId="1951508347" sldId="2147484372"/>
          </pc:sldLayoutMkLst>
        </pc:sldLayoutChg>
        <pc:sldLayoutChg chg="del">
          <pc:chgData name="Mark Simos" userId="c67dffaa-54a4-4aef-b866-523fd9eef58d" providerId="ADAL" clId="{4FDE2F42-BD97-47ED-B35A-2C6C98AB0003}" dt="2021-12-10T21:43:07.874" v="40" actId="2696"/>
          <pc:sldLayoutMkLst>
            <pc:docMk/>
            <pc:sldMasterMk cId="3953577420" sldId="2147484331"/>
            <pc:sldLayoutMk cId="1151427538" sldId="2147484373"/>
          </pc:sldLayoutMkLst>
        </pc:sldLayoutChg>
        <pc:sldLayoutChg chg="del">
          <pc:chgData name="Mark Simos" userId="c67dffaa-54a4-4aef-b866-523fd9eef58d" providerId="ADAL" clId="{4FDE2F42-BD97-47ED-B35A-2C6C98AB0003}" dt="2021-12-10T21:43:07.875" v="41" actId="2696"/>
          <pc:sldLayoutMkLst>
            <pc:docMk/>
            <pc:sldMasterMk cId="3953577420" sldId="2147484331"/>
            <pc:sldLayoutMk cId="3563420606" sldId="2147484374"/>
          </pc:sldLayoutMkLst>
        </pc:sldLayoutChg>
        <pc:sldLayoutChg chg="del">
          <pc:chgData name="Mark Simos" userId="c67dffaa-54a4-4aef-b866-523fd9eef58d" providerId="ADAL" clId="{4FDE2F42-BD97-47ED-B35A-2C6C98AB0003}" dt="2021-12-10T21:43:07.877" v="42" actId="2696"/>
          <pc:sldLayoutMkLst>
            <pc:docMk/>
            <pc:sldMasterMk cId="3953577420" sldId="2147484331"/>
            <pc:sldLayoutMk cId="937554344" sldId="2147484375"/>
          </pc:sldLayoutMkLst>
        </pc:sldLayoutChg>
        <pc:sldLayoutChg chg="del">
          <pc:chgData name="Mark Simos" userId="c67dffaa-54a4-4aef-b866-523fd9eef58d" providerId="ADAL" clId="{4FDE2F42-BD97-47ED-B35A-2C6C98AB0003}" dt="2021-12-10T21:43:07.878" v="43" actId="2696"/>
          <pc:sldLayoutMkLst>
            <pc:docMk/>
            <pc:sldMasterMk cId="3953577420" sldId="2147484331"/>
            <pc:sldLayoutMk cId="2264982486" sldId="2147484376"/>
          </pc:sldLayoutMkLst>
        </pc:sldLayoutChg>
        <pc:sldLayoutChg chg="del">
          <pc:chgData name="Mark Simos" userId="c67dffaa-54a4-4aef-b866-523fd9eef58d" providerId="ADAL" clId="{4FDE2F42-BD97-47ED-B35A-2C6C98AB0003}" dt="2021-12-10T21:43:07.879" v="44" actId="2696"/>
          <pc:sldLayoutMkLst>
            <pc:docMk/>
            <pc:sldMasterMk cId="3953577420" sldId="2147484331"/>
            <pc:sldLayoutMk cId="2275850704" sldId="2147484377"/>
          </pc:sldLayoutMkLst>
        </pc:sldLayoutChg>
        <pc:sldLayoutChg chg="del">
          <pc:chgData name="Mark Simos" userId="c67dffaa-54a4-4aef-b866-523fd9eef58d" providerId="ADAL" clId="{4FDE2F42-BD97-47ED-B35A-2C6C98AB0003}" dt="2021-12-10T21:43:07.880" v="45" actId="2696"/>
          <pc:sldLayoutMkLst>
            <pc:docMk/>
            <pc:sldMasterMk cId="3953577420" sldId="2147484331"/>
            <pc:sldLayoutMk cId="3000624236" sldId="2147484378"/>
          </pc:sldLayoutMkLst>
        </pc:sldLayoutChg>
        <pc:sldLayoutChg chg="del">
          <pc:chgData name="Mark Simos" userId="c67dffaa-54a4-4aef-b866-523fd9eef58d" providerId="ADAL" clId="{4FDE2F42-BD97-47ED-B35A-2C6C98AB0003}" dt="2021-12-10T21:43:07.882" v="46" actId="2696"/>
          <pc:sldLayoutMkLst>
            <pc:docMk/>
            <pc:sldMasterMk cId="3953577420" sldId="2147484331"/>
            <pc:sldLayoutMk cId="725422654" sldId="2147484379"/>
          </pc:sldLayoutMkLst>
        </pc:sldLayoutChg>
        <pc:sldLayoutChg chg="del">
          <pc:chgData name="Mark Simos" userId="c67dffaa-54a4-4aef-b866-523fd9eef58d" providerId="ADAL" clId="{4FDE2F42-BD97-47ED-B35A-2C6C98AB0003}" dt="2021-12-10T21:43:07.883" v="47" actId="2696"/>
          <pc:sldLayoutMkLst>
            <pc:docMk/>
            <pc:sldMasterMk cId="3953577420" sldId="2147484331"/>
            <pc:sldLayoutMk cId="429746609" sldId="2147484380"/>
          </pc:sldLayoutMkLst>
        </pc:sldLayoutChg>
        <pc:sldLayoutChg chg="del">
          <pc:chgData name="Mark Simos" userId="c67dffaa-54a4-4aef-b866-523fd9eef58d" providerId="ADAL" clId="{4FDE2F42-BD97-47ED-B35A-2C6C98AB0003}" dt="2021-12-10T21:43:07.885" v="48" actId="2696"/>
          <pc:sldLayoutMkLst>
            <pc:docMk/>
            <pc:sldMasterMk cId="3953577420" sldId="2147484331"/>
            <pc:sldLayoutMk cId="1242390854" sldId="2147484381"/>
          </pc:sldLayoutMkLst>
        </pc:sldLayoutChg>
        <pc:sldLayoutChg chg="del">
          <pc:chgData name="Mark Simos" userId="c67dffaa-54a4-4aef-b866-523fd9eef58d" providerId="ADAL" clId="{4FDE2F42-BD97-47ED-B35A-2C6C98AB0003}" dt="2021-12-10T21:43:07.886" v="49" actId="2696"/>
          <pc:sldLayoutMkLst>
            <pc:docMk/>
            <pc:sldMasterMk cId="3953577420" sldId="2147484331"/>
            <pc:sldLayoutMk cId="2060751930" sldId="2147484382"/>
          </pc:sldLayoutMkLst>
        </pc:sldLayoutChg>
        <pc:sldLayoutChg chg="del">
          <pc:chgData name="Mark Simos" userId="c67dffaa-54a4-4aef-b866-523fd9eef58d" providerId="ADAL" clId="{4FDE2F42-BD97-47ED-B35A-2C6C98AB0003}" dt="2021-12-10T21:43:07.888" v="50" actId="2696"/>
          <pc:sldLayoutMkLst>
            <pc:docMk/>
            <pc:sldMasterMk cId="3953577420" sldId="2147484331"/>
            <pc:sldLayoutMk cId="375793959" sldId="2147484383"/>
          </pc:sldLayoutMkLst>
        </pc:sldLayoutChg>
      </pc:sldMasterChg>
      <pc:sldMasterChg chg="delSldLayout">
        <pc:chgData name="Mark Simos" userId="c67dffaa-54a4-4aef-b866-523fd9eef58d" providerId="ADAL" clId="{4FDE2F42-BD97-47ED-B35A-2C6C98AB0003}" dt="2021-12-10T21:43:07.937" v="81" actId="2696"/>
        <pc:sldMasterMkLst>
          <pc:docMk/>
          <pc:sldMasterMk cId="2341295336" sldId="2147484384"/>
        </pc:sldMasterMkLst>
        <pc:sldLayoutChg chg="del">
          <pc:chgData name="Mark Simos" userId="c67dffaa-54a4-4aef-b866-523fd9eef58d" providerId="ADAL" clId="{4FDE2F42-BD97-47ED-B35A-2C6C98AB0003}" dt="2021-12-10T21:43:07.891" v="51" actId="2696"/>
          <pc:sldLayoutMkLst>
            <pc:docMk/>
            <pc:sldMasterMk cId="2341295336" sldId="2147484384"/>
            <pc:sldLayoutMk cId="2793771371" sldId="2147484385"/>
          </pc:sldLayoutMkLst>
        </pc:sldLayoutChg>
        <pc:sldLayoutChg chg="del">
          <pc:chgData name="Mark Simos" userId="c67dffaa-54a4-4aef-b866-523fd9eef58d" providerId="ADAL" clId="{4FDE2F42-BD97-47ED-B35A-2C6C98AB0003}" dt="2021-12-10T21:43:07.894" v="52" actId="2696"/>
          <pc:sldLayoutMkLst>
            <pc:docMk/>
            <pc:sldMasterMk cId="2341295336" sldId="2147484384"/>
            <pc:sldLayoutMk cId="140144075" sldId="2147484386"/>
          </pc:sldLayoutMkLst>
        </pc:sldLayoutChg>
        <pc:sldLayoutChg chg="del">
          <pc:chgData name="Mark Simos" userId="c67dffaa-54a4-4aef-b866-523fd9eef58d" providerId="ADAL" clId="{4FDE2F42-BD97-47ED-B35A-2C6C98AB0003}" dt="2021-12-10T21:43:07.896" v="53" actId="2696"/>
          <pc:sldLayoutMkLst>
            <pc:docMk/>
            <pc:sldMasterMk cId="2341295336" sldId="2147484384"/>
            <pc:sldLayoutMk cId="2120011343" sldId="2147484387"/>
          </pc:sldLayoutMkLst>
        </pc:sldLayoutChg>
        <pc:sldLayoutChg chg="del">
          <pc:chgData name="Mark Simos" userId="c67dffaa-54a4-4aef-b866-523fd9eef58d" providerId="ADAL" clId="{4FDE2F42-BD97-47ED-B35A-2C6C98AB0003}" dt="2021-12-10T21:43:07.897" v="54" actId="2696"/>
          <pc:sldLayoutMkLst>
            <pc:docMk/>
            <pc:sldMasterMk cId="2341295336" sldId="2147484384"/>
            <pc:sldLayoutMk cId="2999212909" sldId="2147484388"/>
          </pc:sldLayoutMkLst>
        </pc:sldLayoutChg>
        <pc:sldLayoutChg chg="del">
          <pc:chgData name="Mark Simos" userId="c67dffaa-54a4-4aef-b866-523fd9eef58d" providerId="ADAL" clId="{4FDE2F42-BD97-47ED-B35A-2C6C98AB0003}" dt="2021-12-10T21:43:07.899" v="55" actId="2696"/>
          <pc:sldLayoutMkLst>
            <pc:docMk/>
            <pc:sldMasterMk cId="2341295336" sldId="2147484384"/>
            <pc:sldLayoutMk cId="3484001863" sldId="2147484389"/>
          </pc:sldLayoutMkLst>
        </pc:sldLayoutChg>
        <pc:sldLayoutChg chg="del">
          <pc:chgData name="Mark Simos" userId="c67dffaa-54a4-4aef-b866-523fd9eef58d" providerId="ADAL" clId="{4FDE2F42-BD97-47ED-B35A-2C6C98AB0003}" dt="2021-12-10T21:43:07.900" v="56" actId="2696"/>
          <pc:sldLayoutMkLst>
            <pc:docMk/>
            <pc:sldMasterMk cId="2341295336" sldId="2147484384"/>
            <pc:sldLayoutMk cId="2316092592" sldId="2147484390"/>
          </pc:sldLayoutMkLst>
        </pc:sldLayoutChg>
        <pc:sldLayoutChg chg="del">
          <pc:chgData name="Mark Simos" userId="c67dffaa-54a4-4aef-b866-523fd9eef58d" providerId="ADAL" clId="{4FDE2F42-BD97-47ED-B35A-2C6C98AB0003}" dt="2021-12-10T21:43:07.901" v="57" actId="2696"/>
          <pc:sldLayoutMkLst>
            <pc:docMk/>
            <pc:sldMasterMk cId="2341295336" sldId="2147484384"/>
            <pc:sldLayoutMk cId="1578095645" sldId="2147484391"/>
          </pc:sldLayoutMkLst>
        </pc:sldLayoutChg>
        <pc:sldLayoutChg chg="del">
          <pc:chgData name="Mark Simos" userId="c67dffaa-54a4-4aef-b866-523fd9eef58d" providerId="ADAL" clId="{4FDE2F42-BD97-47ED-B35A-2C6C98AB0003}" dt="2021-12-10T21:43:07.903" v="58" actId="2696"/>
          <pc:sldLayoutMkLst>
            <pc:docMk/>
            <pc:sldMasterMk cId="2341295336" sldId="2147484384"/>
            <pc:sldLayoutMk cId="3389053891" sldId="2147484392"/>
          </pc:sldLayoutMkLst>
        </pc:sldLayoutChg>
        <pc:sldLayoutChg chg="del">
          <pc:chgData name="Mark Simos" userId="c67dffaa-54a4-4aef-b866-523fd9eef58d" providerId="ADAL" clId="{4FDE2F42-BD97-47ED-B35A-2C6C98AB0003}" dt="2021-12-10T21:43:07.904" v="59" actId="2696"/>
          <pc:sldLayoutMkLst>
            <pc:docMk/>
            <pc:sldMasterMk cId="2341295336" sldId="2147484384"/>
            <pc:sldLayoutMk cId="597297820" sldId="2147484394"/>
          </pc:sldLayoutMkLst>
        </pc:sldLayoutChg>
        <pc:sldLayoutChg chg="del">
          <pc:chgData name="Mark Simos" userId="c67dffaa-54a4-4aef-b866-523fd9eef58d" providerId="ADAL" clId="{4FDE2F42-BD97-47ED-B35A-2C6C98AB0003}" dt="2021-12-10T21:43:07.907" v="60" actId="2696"/>
          <pc:sldLayoutMkLst>
            <pc:docMk/>
            <pc:sldMasterMk cId="2341295336" sldId="2147484384"/>
            <pc:sldLayoutMk cId="1666429184" sldId="2147484395"/>
          </pc:sldLayoutMkLst>
        </pc:sldLayoutChg>
        <pc:sldLayoutChg chg="del">
          <pc:chgData name="Mark Simos" userId="c67dffaa-54a4-4aef-b866-523fd9eef58d" providerId="ADAL" clId="{4FDE2F42-BD97-47ED-B35A-2C6C98AB0003}" dt="2021-12-10T21:43:07.909" v="61" actId="2696"/>
          <pc:sldLayoutMkLst>
            <pc:docMk/>
            <pc:sldMasterMk cId="2341295336" sldId="2147484384"/>
            <pc:sldLayoutMk cId="1984740032" sldId="2147484396"/>
          </pc:sldLayoutMkLst>
        </pc:sldLayoutChg>
        <pc:sldLayoutChg chg="del">
          <pc:chgData name="Mark Simos" userId="c67dffaa-54a4-4aef-b866-523fd9eef58d" providerId="ADAL" clId="{4FDE2F42-BD97-47ED-B35A-2C6C98AB0003}" dt="2021-12-10T21:43:07.910" v="62" actId="2696"/>
          <pc:sldLayoutMkLst>
            <pc:docMk/>
            <pc:sldMasterMk cId="2341295336" sldId="2147484384"/>
            <pc:sldLayoutMk cId="343271209" sldId="2147484397"/>
          </pc:sldLayoutMkLst>
        </pc:sldLayoutChg>
        <pc:sldLayoutChg chg="del">
          <pc:chgData name="Mark Simos" userId="c67dffaa-54a4-4aef-b866-523fd9eef58d" providerId="ADAL" clId="{4FDE2F42-BD97-47ED-B35A-2C6C98AB0003}" dt="2021-12-10T21:43:07.912" v="63" actId="2696"/>
          <pc:sldLayoutMkLst>
            <pc:docMk/>
            <pc:sldMasterMk cId="2341295336" sldId="2147484384"/>
            <pc:sldLayoutMk cId="1642533583" sldId="2147484398"/>
          </pc:sldLayoutMkLst>
        </pc:sldLayoutChg>
        <pc:sldLayoutChg chg="del">
          <pc:chgData name="Mark Simos" userId="c67dffaa-54a4-4aef-b866-523fd9eef58d" providerId="ADAL" clId="{4FDE2F42-BD97-47ED-B35A-2C6C98AB0003}" dt="2021-12-10T21:43:07.913" v="64" actId="2696"/>
          <pc:sldLayoutMkLst>
            <pc:docMk/>
            <pc:sldMasterMk cId="2341295336" sldId="2147484384"/>
            <pc:sldLayoutMk cId="3279207121" sldId="2147484399"/>
          </pc:sldLayoutMkLst>
        </pc:sldLayoutChg>
        <pc:sldLayoutChg chg="del">
          <pc:chgData name="Mark Simos" userId="c67dffaa-54a4-4aef-b866-523fd9eef58d" providerId="ADAL" clId="{4FDE2F42-BD97-47ED-B35A-2C6C98AB0003}" dt="2021-12-10T21:43:07.915" v="65" actId="2696"/>
          <pc:sldLayoutMkLst>
            <pc:docMk/>
            <pc:sldMasterMk cId="2341295336" sldId="2147484384"/>
            <pc:sldLayoutMk cId="2858171784" sldId="2147484400"/>
          </pc:sldLayoutMkLst>
        </pc:sldLayoutChg>
        <pc:sldLayoutChg chg="del">
          <pc:chgData name="Mark Simos" userId="c67dffaa-54a4-4aef-b866-523fd9eef58d" providerId="ADAL" clId="{4FDE2F42-BD97-47ED-B35A-2C6C98AB0003}" dt="2021-12-10T21:43:07.916" v="66" actId="2696"/>
          <pc:sldLayoutMkLst>
            <pc:docMk/>
            <pc:sldMasterMk cId="2341295336" sldId="2147484384"/>
            <pc:sldLayoutMk cId="4006528508" sldId="2147484401"/>
          </pc:sldLayoutMkLst>
        </pc:sldLayoutChg>
        <pc:sldLayoutChg chg="del">
          <pc:chgData name="Mark Simos" userId="c67dffaa-54a4-4aef-b866-523fd9eef58d" providerId="ADAL" clId="{4FDE2F42-BD97-47ED-B35A-2C6C98AB0003}" dt="2021-12-10T21:43:07.917" v="67" actId="2696"/>
          <pc:sldLayoutMkLst>
            <pc:docMk/>
            <pc:sldMasterMk cId="2341295336" sldId="2147484384"/>
            <pc:sldLayoutMk cId="433923482" sldId="2147484402"/>
          </pc:sldLayoutMkLst>
        </pc:sldLayoutChg>
        <pc:sldLayoutChg chg="del">
          <pc:chgData name="Mark Simos" userId="c67dffaa-54a4-4aef-b866-523fd9eef58d" providerId="ADAL" clId="{4FDE2F42-BD97-47ED-B35A-2C6C98AB0003}" dt="2021-12-10T21:43:07.919" v="68" actId="2696"/>
          <pc:sldLayoutMkLst>
            <pc:docMk/>
            <pc:sldMasterMk cId="2341295336" sldId="2147484384"/>
            <pc:sldLayoutMk cId="3969676161" sldId="2147484403"/>
          </pc:sldLayoutMkLst>
        </pc:sldLayoutChg>
        <pc:sldLayoutChg chg="del">
          <pc:chgData name="Mark Simos" userId="c67dffaa-54a4-4aef-b866-523fd9eef58d" providerId="ADAL" clId="{4FDE2F42-BD97-47ED-B35A-2C6C98AB0003}" dt="2021-12-10T21:43:07.921" v="69" actId="2696"/>
          <pc:sldLayoutMkLst>
            <pc:docMk/>
            <pc:sldMasterMk cId="2341295336" sldId="2147484384"/>
            <pc:sldLayoutMk cId="3653441602" sldId="2147484404"/>
          </pc:sldLayoutMkLst>
        </pc:sldLayoutChg>
        <pc:sldLayoutChg chg="del">
          <pc:chgData name="Mark Simos" userId="c67dffaa-54a4-4aef-b866-523fd9eef58d" providerId="ADAL" clId="{4FDE2F42-BD97-47ED-B35A-2C6C98AB0003}" dt="2021-12-10T21:43:07.922" v="70" actId="2696"/>
          <pc:sldLayoutMkLst>
            <pc:docMk/>
            <pc:sldMasterMk cId="2341295336" sldId="2147484384"/>
            <pc:sldLayoutMk cId="2770457243" sldId="2147484405"/>
          </pc:sldLayoutMkLst>
        </pc:sldLayoutChg>
        <pc:sldLayoutChg chg="del">
          <pc:chgData name="Mark Simos" userId="c67dffaa-54a4-4aef-b866-523fd9eef58d" providerId="ADAL" clId="{4FDE2F42-BD97-47ED-B35A-2C6C98AB0003}" dt="2021-12-10T21:43:07.924" v="71" actId="2696"/>
          <pc:sldLayoutMkLst>
            <pc:docMk/>
            <pc:sldMasterMk cId="2341295336" sldId="2147484384"/>
            <pc:sldLayoutMk cId="1426298986" sldId="2147484406"/>
          </pc:sldLayoutMkLst>
        </pc:sldLayoutChg>
        <pc:sldLayoutChg chg="del">
          <pc:chgData name="Mark Simos" userId="c67dffaa-54a4-4aef-b866-523fd9eef58d" providerId="ADAL" clId="{4FDE2F42-BD97-47ED-B35A-2C6C98AB0003}" dt="2021-12-10T21:43:07.925" v="72" actId="2696"/>
          <pc:sldLayoutMkLst>
            <pc:docMk/>
            <pc:sldMasterMk cId="2341295336" sldId="2147484384"/>
            <pc:sldLayoutMk cId="4028023118" sldId="2147484407"/>
          </pc:sldLayoutMkLst>
        </pc:sldLayoutChg>
        <pc:sldLayoutChg chg="del">
          <pc:chgData name="Mark Simos" userId="c67dffaa-54a4-4aef-b866-523fd9eef58d" providerId="ADAL" clId="{4FDE2F42-BD97-47ED-B35A-2C6C98AB0003}" dt="2021-12-10T21:43:07.926" v="73" actId="2696"/>
          <pc:sldLayoutMkLst>
            <pc:docMk/>
            <pc:sldMasterMk cId="2341295336" sldId="2147484384"/>
            <pc:sldLayoutMk cId="3013193244" sldId="2147484408"/>
          </pc:sldLayoutMkLst>
        </pc:sldLayoutChg>
        <pc:sldLayoutChg chg="del">
          <pc:chgData name="Mark Simos" userId="c67dffaa-54a4-4aef-b866-523fd9eef58d" providerId="ADAL" clId="{4FDE2F42-BD97-47ED-B35A-2C6C98AB0003}" dt="2021-12-10T21:43:07.928" v="74" actId="2696"/>
          <pc:sldLayoutMkLst>
            <pc:docMk/>
            <pc:sldMasterMk cId="2341295336" sldId="2147484384"/>
            <pc:sldLayoutMk cId="3221159198" sldId="2147484409"/>
          </pc:sldLayoutMkLst>
        </pc:sldLayoutChg>
        <pc:sldLayoutChg chg="del">
          <pc:chgData name="Mark Simos" userId="c67dffaa-54a4-4aef-b866-523fd9eef58d" providerId="ADAL" clId="{4FDE2F42-BD97-47ED-B35A-2C6C98AB0003}" dt="2021-12-10T21:43:07.929" v="75" actId="2696"/>
          <pc:sldLayoutMkLst>
            <pc:docMk/>
            <pc:sldMasterMk cId="2341295336" sldId="2147484384"/>
            <pc:sldLayoutMk cId="3920025545" sldId="2147484410"/>
          </pc:sldLayoutMkLst>
        </pc:sldLayoutChg>
        <pc:sldLayoutChg chg="del">
          <pc:chgData name="Mark Simos" userId="c67dffaa-54a4-4aef-b866-523fd9eef58d" providerId="ADAL" clId="{4FDE2F42-BD97-47ED-B35A-2C6C98AB0003}" dt="2021-12-10T21:43:07.930" v="76" actId="2696"/>
          <pc:sldLayoutMkLst>
            <pc:docMk/>
            <pc:sldMasterMk cId="2341295336" sldId="2147484384"/>
            <pc:sldLayoutMk cId="3496778782" sldId="2147484411"/>
          </pc:sldLayoutMkLst>
        </pc:sldLayoutChg>
        <pc:sldLayoutChg chg="del">
          <pc:chgData name="Mark Simos" userId="c67dffaa-54a4-4aef-b866-523fd9eef58d" providerId="ADAL" clId="{4FDE2F42-BD97-47ED-B35A-2C6C98AB0003}" dt="2021-12-10T21:43:07.932" v="77" actId="2696"/>
          <pc:sldLayoutMkLst>
            <pc:docMk/>
            <pc:sldMasterMk cId="2341295336" sldId="2147484384"/>
            <pc:sldLayoutMk cId="3820803545" sldId="2147484412"/>
          </pc:sldLayoutMkLst>
        </pc:sldLayoutChg>
        <pc:sldLayoutChg chg="del">
          <pc:chgData name="Mark Simos" userId="c67dffaa-54a4-4aef-b866-523fd9eef58d" providerId="ADAL" clId="{4FDE2F42-BD97-47ED-B35A-2C6C98AB0003}" dt="2021-12-10T21:43:07.933" v="78" actId="2696"/>
          <pc:sldLayoutMkLst>
            <pc:docMk/>
            <pc:sldMasterMk cId="2341295336" sldId="2147484384"/>
            <pc:sldLayoutMk cId="2333306218" sldId="2147484413"/>
          </pc:sldLayoutMkLst>
        </pc:sldLayoutChg>
        <pc:sldLayoutChg chg="del">
          <pc:chgData name="Mark Simos" userId="c67dffaa-54a4-4aef-b866-523fd9eef58d" providerId="ADAL" clId="{4FDE2F42-BD97-47ED-B35A-2C6C98AB0003}" dt="2021-12-10T21:43:07.934" v="79" actId="2696"/>
          <pc:sldLayoutMkLst>
            <pc:docMk/>
            <pc:sldMasterMk cId="2341295336" sldId="2147484384"/>
            <pc:sldLayoutMk cId="2771973194" sldId="2147484414"/>
          </pc:sldLayoutMkLst>
        </pc:sldLayoutChg>
        <pc:sldLayoutChg chg="del">
          <pc:chgData name="Mark Simos" userId="c67dffaa-54a4-4aef-b866-523fd9eef58d" providerId="ADAL" clId="{4FDE2F42-BD97-47ED-B35A-2C6C98AB0003}" dt="2021-12-10T21:43:07.935" v="80" actId="2696"/>
          <pc:sldLayoutMkLst>
            <pc:docMk/>
            <pc:sldMasterMk cId="2341295336" sldId="2147484384"/>
            <pc:sldLayoutMk cId="2869680375" sldId="2147484415"/>
          </pc:sldLayoutMkLst>
        </pc:sldLayoutChg>
        <pc:sldLayoutChg chg="del">
          <pc:chgData name="Mark Simos" userId="c67dffaa-54a4-4aef-b866-523fd9eef58d" providerId="ADAL" clId="{4FDE2F42-BD97-47ED-B35A-2C6C98AB0003}" dt="2021-12-10T21:43:07.937" v="81" actId="2696"/>
          <pc:sldLayoutMkLst>
            <pc:docMk/>
            <pc:sldMasterMk cId="2341295336" sldId="2147484384"/>
            <pc:sldLayoutMk cId="898907289" sldId="2147484416"/>
          </pc:sldLayoutMkLst>
        </pc:sldLayoutChg>
      </pc:sldMasterChg>
      <pc:sldMasterChg chg="delSldLayout">
        <pc:chgData name="Mark Simos" userId="c67dffaa-54a4-4aef-b866-523fd9eef58d" providerId="ADAL" clId="{4FDE2F42-BD97-47ED-B35A-2C6C98AB0003}" dt="2021-12-10T21:43:07.983" v="111" actId="2696"/>
        <pc:sldMasterMkLst>
          <pc:docMk/>
          <pc:sldMasterMk cId="2283718241" sldId="2147484417"/>
        </pc:sldMasterMkLst>
        <pc:sldLayoutChg chg="del">
          <pc:chgData name="Mark Simos" userId="c67dffaa-54a4-4aef-b866-523fd9eef58d" providerId="ADAL" clId="{4FDE2F42-BD97-47ED-B35A-2C6C98AB0003}" dt="2021-12-10T21:43:07.939" v="82" actId="2696"/>
          <pc:sldLayoutMkLst>
            <pc:docMk/>
            <pc:sldMasterMk cId="2283718241" sldId="2147484417"/>
            <pc:sldLayoutMk cId="1319462441" sldId="2147484418"/>
          </pc:sldLayoutMkLst>
        </pc:sldLayoutChg>
        <pc:sldLayoutChg chg="del">
          <pc:chgData name="Mark Simos" userId="c67dffaa-54a4-4aef-b866-523fd9eef58d" providerId="ADAL" clId="{4FDE2F42-BD97-47ED-B35A-2C6C98AB0003}" dt="2021-12-10T21:43:07.941" v="83" actId="2696"/>
          <pc:sldLayoutMkLst>
            <pc:docMk/>
            <pc:sldMasterMk cId="2283718241" sldId="2147484417"/>
            <pc:sldLayoutMk cId="2720059917" sldId="2147484419"/>
          </pc:sldLayoutMkLst>
        </pc:sldLayoutChg>
        <pc:sldLayoutChg chg="del">
          <pc:chgData name="Mark Simos" userId="c67dffaa-54a4-4aef-b866-523fd9eef58d" providerId="ADAL" clId="{4FDE2F42-BD97-47ED-B35A-2C6C98AB0003}" dt="2021-12-10T21:43:07.944" v="84" actId="2696"/>
          <pc:sldLayoutMkLst>
            <pc:docMk/>
            <pc:sldMasterMk cId="2283718241" sldId="2147484417"/>
            <pc:sldLayoutMk cId="821568508" sldId="2147484420"/>
          </pc:sldLayoutMkLst>
        </pc:sldLayoutChg>
        <pc:sldLayoutChg chg="del">
          <pc:chgData name="Mark Simos" userId="c67dffaa-54a4-4aef-b866-523fd9eef58d" providerId="ADAL" clId="{4FDE2F42-BD97-47ED-B35A-2C6C98AB0003}" dt="2021-12-10T21:43:07.946" v="85" actId="2696"/>
          <pc:sldLayoutMkLst>
            <pc:docMk/>
            <pc:sldMasterMk cId="2283718241" sldId="2147484417"/>
            <pc:sldLayoutMk cId="4003915439" sldId="2147484421"/>
          </pc:sldLayoutMkLst>
        </pc:sldLayoutChg>
        <pc:sldLayoutChg chg="del">
          <pc:chgData name="Mark Simos" userId="c67dffaa-54a4-4aef-b866-523fd9eef58d" providerId="ADAL" clId="{4FDE2F42-BD97-47ED-B35A-2C6C98AB0003}" dt="2021-12-10T21:43:07.947" v="86" actId="2696"/>
          <pc:sldLayoutMkLst>
            <pc:docMk/>
            <pc:sldMasterMk cId="2283718241" sldId="2147484417"/>
            <pc:sldLayoutMk cId="339200937" sldId="2147484422"/>
          </pc:sldLayoutMkLst>
        </pc:sldLayoutChg>
        <pc:sldLayoutChg chg="del">
          <pc:chgData name="Mark Simos" userId="c67dffaa-54a4-4aef-b866-523fd9eef58d" providerId="ADAL" clId="{4FDE2F42-BD97-47ED-B35A-2C6C98AB0003}" dt="2021-12-10T21:43:07.949" v="87" actId="2696"/>
          <pc:sldLayoutMkLst>
            <pc:docMk/>
            <pc:sldMasterMk cId="2283718241" sldId="2147484417"/>
            <pc:sldLayoutMk cId="409251746" sldId="2147484423"/>
          </pc:sldLayoutMkLst>
        </pc:sldLayoutChg>
        <pc:sldLayoutChg chg="del">
          <pc:chgData name="Mark Simos" userId="c67dffaa-54a4-4aef-b866-523fd9eef58d" providerId="ADAL" clId="{4FDE2F42-BD97-47ED-B35A-2C6C98AB0003}" dt="2021-12-10T21:43:07.950" v="88" actId="2696"/>
          <pc:sldLayoutMkLst>
            <pc:docMk/>
            <pc:sldMasterMk cId="2283718241" sldId="2147484417"/>
            <pc:sldLayoutMk cId="971898581" sldId="2147484424"/>
          </pc:sldLayoutMkLst>
        </pc:sldLayoutChg>
        <pc:sldLayoutChg chg="del">
          <pc:chgData name="Mark Simos" userId="c67dffaa-54a4-4aef-b866-523fd9eef58d" providerId="ADAL" clId="{4FDE2F42-BD97-47ED-B35A-2C6C98AB0003}" dt="2021-12-10T21:43:07.951" v="89" actId="2696"/>
          <pc:sldLayoutMkLst>
            <pc:docMk/>
            <pc:sldMasterMk cId="2283718241" sldId="2147484417"/>
            <pc:sldLayoutMk cId="1017451939" sldId="2147484425"/>
          </pc:sldLayoutMkLst>
        </pc:sldLayoutChg>
        <pc:sldLayoutChg chg="del">
          <pc:chgData name="Mark Simos" userId="c67dffaa-54a4-4aef-b866-523fd9eef58d" providerId="ADAL" clId="{4FDE2F42-BD97-47ED-B35A-2C6C98AB0003}" dt="2021-12-10T21:43:07.953" v="90" actId="2696"/>
          <pc:sldLayoutMkLst>
            <pc:docMk/>
            <pc:sldMasterMk cId="2283718241" sldId="2147484417"/>
            <pc:sldLayoutMk cId="866333249" sldId="2147484427"/>
          </pc:sldLayoutMkLst>
        </pc:sldLayoutChg>
        <pc:sldLayoutChg chg="del">
          <pc:chgData name="Mark Simos" userId="c67dffaa-54a4-4aef-b866-523fd9eef58d" providerId="ADAL" clId="{4FDE2F42-BD97-47ED-B35A-2C6C98AB0003}" dt="2021-12-10T21:43:07.954" v="91" actId="2696"/>
          <pc:sldLayoutMkLst>
            <pc:docMk/>
            <pc:sldMasterMk cId="2283718241" sldId="2147484417"/>
            <pc:sldLayoutMk cId="965572462" sldId="2147484428"/>
          </pc:sldLayoutMkLst>
        </pc:sldLayoutChg>
        <pc:sldLayoutChg chg="del">
          <pc:chgData name="Mark Simos" userId="c67dffaa-54a4-4aef-b866-523fd9eef58d" providerId="ADAL" clId="{4FDE2F42-BD97-47ED-B35A-2C6C98AB0003}" dt="2021-12-10T21:43:07.956" v="92" actId="2696"/>
          <pc:sldLayoutMkLst>
            <pc:docMk/>
            <pc:sldMasterMk cId="2283718241" sldId="2147484417"/>
            <pc:sldLayoutMk cId="701142768" sldId="2147484429"/>
          </pc:sldLayoutMkLst>
        </pc:sldLayoutChg>
        <pc:sldLayoutChg chg="del">
          <pc:chgData name="Mark Simos" userId="c67dffaa-54a4-4aef-b866-523fd9eef58d" providerId="ADAL" clId="{4FDE2F42-BD97-47ED-B35A-2C6C98AB0003}" dt="2021-12-10T21:43:07.957" v="93" actId="2696"/>
          <pc:sldLayoutMkLst>
            <pc:docMk/>
            <pc:sldMasterMk cId="2283718241" sldId="2147484417"/>
            <pc:sldLayoutMk cId="1973481231" sldId="2147484430"/>
          </pc:sldLayoutMkLst>
        </pc:sldLayoutChg>
        <pc:sldLayoutChg chg="del">
          <pc:chgData name="Mark Simos" userId="c67dffaa-54a4-4aef-b866-523fd9eef58d" providerId="ADAL" clId="{4FDE2F42-BD97-47ED-B35A-2C6C98AB0003}" dt="2021-12-10T21:43:07.959" v="94" actId="2696"/>
          <pc:sldLayoutMkLst>
            <pc:docMk/>
            <pc:sldMasterMk cId="2283718241" sldId="2147484417"/>
            <pc:sldLayoutMk cId="748735109" sldId="2147484431"/>
          </pc:sldLayoutMkLst>
        </pc:sldLayoutChg>
        <pc:sldLayoutChg chg="del">
          <pc:chgData name="Mark Simos" userId="c67dffaa-54a4-4aef-b866-523fd9eef58d" providerId="ADAL" clId="{4FDE2F42-BD97-47ED-B35A-2C6C98AB0003}" dt="2021-12-10T21:43:07.960" v="95" actId="2696"/>
          <pc:sldLayoutMkLst>
            <pc:docMk/>
            <pc:sldMasterMk cId="2283718241" sldId="2147484417"/>
            <pc:sldLayoutMk cId="530616064" sldId="2147484432"/>
          </pc:sldLayoutMkLst>
        </pc:sldLayoutChg>
        <pc:sldLayoutChg chg="del">
          <pc:chgData name="Mark Simos" userId="c67dffaa-54a4-4aef-b866-523fd9eef58d" providerId="ADAL" clId="{4FDE2F42-BD97-47ED-B35A-2C6C98AB0003}" dt="2021-12-10T21:43:07.961" v="96" actId="2696"/>
          <pc:sldLayoutMkLst>
            <pc:docMk/>
            <pc:sldMasterMk cId="2283718241" sldId="2147484417"/>
            <pc:sldLayoutMk cId="1714950415" sldId="2147484433"/>
          </pc:sldLayoutMkLst>
        </pc:sldLayoutChg>
        <pc:sldLayoutChg chg="del">
          <pc:chgData name="Mark Simos" userId="c67dffaa-54a4-4aef-b866-523fd9eef58d" providerId="ADAL" clId="{4FDE2F42-BD97-47ED-B35A-2C6C98AB0003}" dt="2021-12-10T21:43:07.963" v="97" actId="2696"/>
          <pc:sldLayoutMkLst>
            <pc:docMk/>
            <pc:sldMasterMk cId="2283718241" sldId="2147484417"/>
            <pc:sldLayoutMk cId="1246513841" sldId="2147484434"/>
          </pc:sldLayoutMkLst>
        </pc:sldLayoutChg>
        <pc:sldLayoutChg chg="del">
          <pc:chgData name="Mark Simos" userId="c67dffaa-54a4-4aef-b866-523fd9eef58d" providerId="ADAL" clId="{4FDE2F42-BD97-47ED-B35A-2C6C98AB0003}" dt="2021-12-10T21:43:07.964" v="98" actId="2696"/>
          <pc:sldLayoutMkLst>
            <pc:docMk/>
            <pc:sldMasterMk cId="2283718241" sldId="2147484417"/>
            <pc:sldLayoutMk cId="3662782203" sldId="2147484435"/>
          </pc:sldLayoutMkLst>
        </pc:sldLayoutChg>
        <pc:sldLayoutChg chg="del">
          <pc:chgData name="Mark Simos" userId="c67dffaa-54a4-4aef-b866-523fd9eef58d" providerId="ADAL" clId="{4FDE2F42-BD97-47ED-B35A-2C6C98AB0003}" dt="2021-12-10T21:43:07.966" v="99" actId="2696"/>
          <pc:sldLayoutMkLst>
            <pc:docMk/>
            <pc:sldMasterMk cId="2283718241" sldId="2147484417"/>
            <pc:sldLayoutMk cId="1275584105" sldId="2147484436"/>
          </pc:sldLayoutMkLst>
        </pc:sldLayoutChg>
        <pc:sldLayoutChg chg="del">
          <pc:chgData name="Mark Simos" userId="c67dffaa-54a4-4aef-b866-523fd9eef58d" providerId="ADAL" clId="{4FDE2F42-BD97-47ED-B35A-2C6C98AB0003}" dt="2021-12-10T21:43:07.967" v="100" actId="2696"/>
          <pc:sldLayoutMkLst>
            <pc:docMk/>
            <pc:sldMasterMk cId="2283718241" sldId="2147484417"/>
            <pc:sldLayoutMk cId="2212810833" sldId="2147484437"/>
          </pc:sldLayoutMkLst>
        </pc:sldLayoutChg>
        <pc:sldLayoutChg chg="del">
          <pc:chgData name="Mark Simos" userId="c67dffaa-54a4-4aef-b866-523fd9eef58d" providerId="ADAL" clId="{4FDE2F42-BD97-47ED-B35A-2C6C98AB0003}" dt="2021-12-10T21:43:07.970" v="101" actId="2696"/>
          <pc:sldLayoutMkLst>
            <pc:docMk/>
            <pc:sldMasterMk cId="2283718241" sldId="2147484417"/>
            <pc:sldLayoutMk cId="2383988337" sldId="2147484438"/>
          </pc:sldLayoutMkLst>
        </pc:sldLayoutChg>
        <pc:sldLayoutChg chg="del">
          <pc:chgData name="Mark Simos" userId="c67dffaa-54a4-4aef-b866-523fd9eef58d" providerId="ADAL" clId="{4FDE2F42-BD97-47ED-B35A-2C6C98AB0003}" dt="2021-12-10T21:43:07.972" v="102" actId="2696"/>
          <pc:sldLayoutMkLst>
            <pc:docMk/>
            <pc:sldMasterMk cId="2283718241" sldId="2147484417"/>
            <pc:sldLayoutMk cId="1001859644" sldId="2147484439"/>
          </pc:sldLayoutMkLst>
        </pc:sldLayoutChg>
        <pc:sldLayoutChg chg="del">
          <pc:chgData name="Mark Simos" userId="c67dffaa-54a4-4aef-b866-523fd9eef58d" providerId="ADAL" clId="{4FDE2F42-BD97-47ED-B35A-2C6C98AB0003}" dt="2021-12-10T21:43:07.974" v="103" actId="2696"/>
          <pc:sldLayoutMkLst>
            <pc:docMk/>
            <pc:sldMasterMk cId="2283718241" sldId="2147484417"/>
            <pc:sldLayoutMk cId="2394873206" sldId="2147484440"/>
          </pc:sldLayoutMkLst>
        </pc:sldLayoutChg>
        <pc:sldLayoutChg chg="del">
          <pc:chgData name="Mark Simos" userId="c67dffaa-54a4-4aef-b866-523fd9eef58d" providerId="ADAL" clId="{4FDE2F42-BD97-47ED-B35A-2C6C98AB0003}" dt="2021-12-10T21:43:07.975" v="104" actId="2696"/>
          <pc:sldLayoutMkLst>
            <pc:docMk/>
            <pc:sldMasterMk cId="2283718241" sldId="2147484417"/>
            <pc:sldLayoutMk cId="3305583936" sldId="2147484441"/>
          </pc:sldLayoutMkLst>
        </pc:sldLayoutChg>
        <pc:sldLayoutChg chg="del">
          <pc:chgData name="Mark Simos" userId="c67dffaa-54a4-4aef-b866-523fd9eef58d" providerId="ADAL" clId="{4FDE2F42-BD97-47ED-B35A-2C6C98AB0003}" dt="2021-12-10T21:43:07.976" v="105" actId="2696"/>
          <pc:sldLayoutMkLst>
            <pc:docMk/>
            <pc:sldMasterMk cId="2283718241" sldId="2147484417"/>
            <pc:sldLayoutMk cId="368074486" sldId="2147484442"/>
          </pc:sldLayoutMkLst>
        </pc:sldLayoutChg>
        <pc:sldLayoutChg chg="del">
          <pc:chgData name="Mark Simos" userId="c67dffaa-54a4-4aef-b866-523fd9eef58d" providerId="ADAL" clId="{4FDE2F42-BD97-47ED-B35A-2C6C98AB0003}" dt="2021-12-10T21:43:07.977" v="106" actId="2696"/>
          <pc:sldLayoutMkLst>
            <pc:docMk/>
            <pc:sldMasterMk cId="2283718241" sldId="2147484417"/>
            <pc:sldLayoutMk cId="324944092" sldId="2147484443"/>
          </pc:sldLayoutMkLst>
        </pc:sldLayoutChg>
        <pc:sldLayoutChg chg="del">
          <pc:chgData name="Mark Simos" userId="c67dffaa-54a4-4aef-b866-523fd9eef58d" providerId="ADAL" clId="{4FDE2F42-BD97-47ED-B35A-2C6C98AB0003}" dt="2021-12-10T21:43:07.978" v="107" actId="2696"/>
          <pc:sldLayoutMkLst>
            <pc:docMk/>
            <pc:sldMasterMk cId="2283718241" sldId="2147484417"/>
            <pc:sldLayoutMk cId="3101907911" sldId="2147484444"/>
          </pc:sldLayoutMkLst>
        </pc:sldLayoutChg>
        <pc:sldLayoutChg chg="del">
          <pc:chgData name="Mark Simos" userId="c67dffaa-54a4-4aef-b866-523fd9eef58d" providerId="ADAL" clId="{4FDE2F42-BD97-47ED-B35A-2C6C98AB0003}" dt="2021-12-10T21:43:07.979" v="108" actId="2696"/>
          <pc:sldLayoutMkLst>
            <pc:docMk/>
            <pc:sldMasterMk cId="2283718241" sldId="2147484417"/>
            <pc:sldLayoutMk cId="1958413407" sldId="2147484446"/>
          </pc:sldLayoutMkLst>
        </pc:sldLayoutChg>
        <pc:sldLayoutChg chg="del">
          <pc:chgData name="Mark Simos" userId="c67dffaa-54a4-4aef-b866-523fd9eef58d" providerId="ADAL" clId="{4FDE2F42-BD97-47ED-B35A-2C6C98AB0003}" dt="2021-12-10T21:43:07.980" v="109" actId="2696"/>
          <pc:sldLayoutMkLst>
            <pc:docMk/>
            <pc:sldMasterMk cId="2283718241" sldId="2147484417"/>
            <pc:sldLayoutMk cId="2485295216" sldId="2147484447"/>
          </pc:sldLayoutMkLst>
        </pc:sldLayoutChg>
        <pc:sldLayoutChg chg="del">
          <pc:chgData name="Mark Simos" userId="c67dffaa-54a4-4aef-b866-523fd9eef58d" providerId="ADAL" clId="{4FDE2F42-BD97-47ED-B35A-2C6C98AB0003}" dt="2021-12-10T21:43:07.982" v="110" actId="2696"/>
          <pc:sldLayoutMkLst>
            <pc:docMk/>
            <pc:sldMasterMk cId="2283718241" sldId="2147484417"/>
            <pc:sldLayoutMk cId="3887030149" sldId="2147484448"/>
          </pc:sldLayoutMkLst>
        </pc:sldLayoutChg>
        <pc:sldLayoutChg chg="del">
          <pc:chgData name="Mark Simos" userId="c67dffaa-54a4-4aef-b866-523fd9eef58d" providerId="ADAL" clId="{4FDE2F42-BD97-47ED-B35A-2C6C98AB0003}" dt="2021-12-10T21:43:07.983" v="111" actId="2696"/>
          <pc:sldLayoutMkLst>
            <pc:docMk/>
            <pc:sldMasterMk cId="2283718241" sldId="2147484417"/>
            <pc:sldLayoutMk cId="1767402600" sldId="2147484449"/>
          </pc:sldLayoutMkLst>
        </pc:sldLayoutChg>
      </pc:sldMasterChg>
      <pc:sldMasterChg chg="delSldLayout">
        <pc:chgData name="Mark Simos" userId="c67dffaa-54a4-4aef-b866-523fd9eef58d" providerId="ADAL" clId="{4FDE2F42-BD97-47ED-B35A-2C6C98AB0003}" dt="2021-12-10T21:43:07.996" v="121" actId="2696"/>
        <pc:sldMasterMkLst>
          <pc:docMk/>
          <pc:sldMasterMk cId="2509322370" sldId="2147484450"/>
        </pc:sldMasterMkLst>
        <pc:sldLayoutChg chg="del">
          <pc:chgData name="Mark Simos" userId="c67dffaa-54a4-4aef-b866-523fd9eef58d" providerId="ADAL" clId="{4FDE2F42-BD97-47ED-B35A-2C6C98AB0003}" dt="2021-12-10T21:43:07.985" v="112" actId="2696"/>
          <pc:sldLayoutMkLst>
            <pc:docMk/>
            <pc:sldMasterMk cId="2509322370" sldId="2147484450"/>
            <pc:sldLayoutMk cId="3248705714" sldId="2147484451"/>
          </pc:sldLayoutMkLst>
        </pc:sldLayoutChg>
        <pc:sldLayoutChg chg="del">
          <pc:chgData name="Mark Simos" userId="c67dffaa-54a4-4aef-b866-523fd9eef58d" providerId="ADAL" clId="{4FDE2F42-BD97-47ED-B35A-2C6C98AB0003}" dt="2021-12-10T21:43:07.986" v="113" actId="2696"/>
          <pc:sldLayoutMkLst>
            <pc:docMk/>
            <pc:sldMasterMk cId="2509322370" sldId="2147484450"/>
            <pc:sldLayoutMk cId="147695285" sldId="2147484452"/>
          </pc:sldLayoutMkLst>
        </pc:sldLayoutChg>
        <pc:sldLayoutChg chg="del">
          <pc:chgData name="Mark Simos" userId="c67dffaa-54a4-4aef-b866-523fd9eef58d" providerId="ADAL" clId="{4FDE2F42-BD97-47ED-B35A-2C6C98AB0003}" dt="2021-12-10T21:43:07.988" v="114" actId="2696"/>
          <pc:sldLayoutMkLst>
            <pc:docMk/>
            <pc:sldMasterMk cId="2509322370" sldId="2147484450"/>
            <pc:sldLayoutMk cId="3231248042" sldId="2147484453"/>
          </pc:sldLayoutMkLst>
        </pc:sldLayoutChg>
        <pc:sldLayoutChg chg="del">
          <pc:chgData name="Mark Simos" userId="c67dffaa-54a4-4aef-b866-523fd9eef58d" providerId="ADAL" clId="{4FDE2F42-BD97-47ED-B35A-2C6C98AB0003}" dt="2021-12-10T21:43:07.989" v="115" actId="2696"/>
          <pc:sldLayoutMkLst>
            <pc:docMk/>
            <pc:sldMasterMk cId="2509322370" sldId="2147484450"/>
            <pc:sldLayoutMk cId="90592337" sldId="2147484454"/>
          </pc:sldLayoutMkLst>
        </pc:sldLayoutChg>
        <pc:sldLayoutChg chg="del">
          <pc:chgData name="Mark Simos" userId="c67dffaa-54a4-4aef-b866-523fd9eef58d" providerId="ADAL" clId="{4FDE2F42-BD97-47ED-B35A-2C6C98AB0003}" dt="2021-12-10T21:43:07.990" v="116" actId="2696"/>
          <pc:sldLayoutMkLst>
            <pc:docMk/>
            <pc:sldMasterMk cId="2509322370" sldId="2147484450"/>
            <pc:sldLayoutMk cId="1587751880" sldId="2147484455"/>
          </pc:sldLayoutMkLst>
        </pc:sldLayoutChg>
        <pc:sldLayoutChg chg="del">
          <pc:chgData name="Mark Simos" userId="c67dffaa-54a4-4aef-b866-523fd9eef58d" providerId="ADAL" clId="{4FDE2F42-BD97-47ED-B35A-2C6C98AB0003}" dt="2021-12-10T21:43:07.991" v="117" actId="2696"/>
          <pc:sldLayoutMkLst>
            <pc:docMk/>
            <pc:sldMasterMk cId="2509322370" sldId="2147484450"/>
            <pc:sldLayoutMk cId="3934544151" sldId="2147484457"/>
          </pc:sldLayoutMkLst>
        </pc:sldLayoutChg>
        <pc:sldLayoutChg chg="del">
          <pc:chgData name="Mark Simos" userId="c67dffaa-54a4-4aef-b866-523fd9eef58d" providerId="ADAL" clId="{4FDE2F42-BD97-47ED-B35A-2C6C98AB0003}" dt="2021-12-10T21:43:07.993" v="118" actId="2696"/>
          <pc:sldLayoutMkLst>
            <pc:docMk/>
            <pc:sldMasterMk cId="2509322370" sldId="2147484450"/>
            <pc:sldLayoutMk cId="719376067" sldId="2147484458"/>
          </pc:sldLayoutMkLst>
        </pc:sldLayoutChg>
        <pc:sldLayoutChg chg="del">
          <pc:chgData name="Mark Simos" userId="c67dffaa-54a4-4aef-b866-523fd9eef58d" providerId="ADAL" clId="{4FDE2F42-BD97-47ED-B35A-2C6C98AB0003}" dt="2021-12-10T21:43:07.994" v="119" actId="2696"/>
          <pc:sldLayoutMkLst>
            <pc:docMk/>
            <pc:sldMasterMk cId="2509322370" sldId="2147484450"/>
            <pc:sldLayoutMk cId="165657231" sldId="2147484459"/>
          </pc:sldLayoutMkLst>
        </pc:sldLayoutChg>
        <pc:sldLayoutChg chg="del">
          <pc:chgData name="Mark Simos" userId="c67dffaa-54a4-4aef-b866-523fd9eef58d" providerId="ADAL" clId="{4FDE2F42-BD97-47ED-B35A-2C6C98AB0003}" dt="2021-12-10T21:43:07.995" v="120" actId="2696"/>
          <pc:sldLayoutMkLst>
            <pc:docMk/>
            <pc:sldMasterMk cId="2509322370" sldId="2147484450"/>
            <pc:sldLayoutMk cId="1906654358" sldId="2147484460"/>
          </pc:sldLayoutMkLst>
        </pc:sldLayoutChg>
        <pc:sldLayoutChg chg="del">
          <pc:chgData name="Mark Simos" userId="c67dffaa-54a4-4aef-b866-523fd9eef58d" providerId="ADAL" clId="{4FDE2F42-BD97-47ED-B35A-2C6C98AB0003}" dt="2021-12-10T21:43:07.996" v="121" actId="2696"/>
          <pc:sldLayoutMkLst>
            <pc:docMk/>
            <pc:sldMasterMk cId="2509322370" sldId="2147484450"/>
            <pc:sldLayoutMk cId="1009568762" sldId="2147484461"/>
          </pc:sldLayoutMkLst>
        </pc:sldLayoutChg>
      </pc:sldMasterChg>
    </pc:docChg>
  </pc:docChgLst>
  <pc:docChgLst>
    <pc:chgData name="John Flores" userId="S::joflore@microsoft.com::9a0f506d-387b-4687-8338-8958ae0fcf13" providerId="AD" clId="Web-{CB2B8C07-005F-486A-BDD7-D45098D8728E}"/>
    <pc:docChg chg="modSld">
      <pc:chgData name="John Flores" userId="S::joflore@microsoft.com::9a0f506d-387b-4687-8338-8958ae0fcf13" providerId="AD" clId="Web-{CB2B8C07-005F-486A-BDD7-D45098D8728E}" dt="2021-12-10T22:28:53.102" v="32"/>
      <pc:docMkLst>
        <pc:docMk/>
      </pc:docMkLst>
      <pc:sldChg chg="modNotes">
        <pc:chgData name="John Flores" userId="S::joflore@microsoft.com::9a0f506d-387b-4687-8338-8958ae0fcf13" providerId="AD" clId="Web-{CB2B8C07-005F-486A-BDD7-D45098D8728E}" dt="2021-12-10T22:25:27.801" v="27"/>
        <pc:sldMkLst>
          <pc:docMk/>
          <pc:sldMk cId="445040863" sldId="2076136644"/>
        </pc:sldMkLst>
      </pc:sldChg>
      <pc:sldChg chg="modNotes">
        <pc:chgData name="John Flores" userId="S::joflore@microsoft.com::9a0f506d-387b-4687-8338-8958ae0fcf13" providerId="AD" clId="Web-{CB2B8C07-005F-486A-BDD7-D45098D8728E}" dt="2021-12-10T22:23:22.345" v="18"/>
        <pc:sldMkLst>
          <pc:docMk/>
          <pc:sldMk cId="2139507097" sldId="2076137512"/>
        </pc:sldMkLst>
      </pc:sldChg>
      <pc:sldChg chg="modNotes">
        <pc:chgData name="John Flores" userId="S::joflore@microsoft.com::9a0f506d-387b-4687-8338-8958ae0fcf13" providerId="AD" clId="Web-{CB2B8C07-005F-486A-BDD7-D45098D8728E}" dt="2021-12-10T22:17:31.697" v="2"/>
        <pc:sldMkLst>
          <pc:docMk/>
          <pc:sldMk cId="658737899" sldId="2076138793"/>
        </pc:sldMkLst>
      </pc:sldChg>
      <pc:sldChg chg="modNotes">
        <pc:chgData name="John Flores" userId="S::joflore@microsoft.com::9a0f506d-387b-4687-8338-8958ae0fcf13" providerId="AD" clId="Web-{CB2B8C07-005F-486A-BDD7-D45098D8728E}" dt="2021-12-10T22:23:52.642" v="20"/>
        <pc:sldMkLst>
          <pc:docMk/>
          <pc:sldMk cId="3615863604" sldId="2123259182"/>
        </pc:sldMkLst>
      </pc:sldChg>
      <pc:sldChg chg="modNotes">
        <pc:chgData name="John Flores" userId="S::joflore@microsoft.com::9a0f506d-387b-4687-8338-8958ae0fcf13" providerId="AD" clId="Web-{CB2B8C07-005F-486A-BDD7-D45098D8728E}" dt="2021-12-10T22:24:11.627" v="23"/>
        <pc:sldMkLst>
          <pc:docMk/>
          <pc:sldMk cId="1464690906" sldId="2123259183"/>
        </pc:sldMkLst>
      </pc:sldChg>
      <pc:sldChg chg="modNotes">
        <pc:chgData name="John Flores" userId="S::joflore@microsoft.com::9a0f506d-387b-4687-8338-8958ae0fcf13" providerId="AD" clId="Web-{CB2B8C07-005F-486A-BDD7-D45098D8728E}" dt="2021-12-10T22:24:51.472" v="25"/>
        <pc:sldMkLst>
          <pc:docMk/>
          <pc:sldMk cId="3416287217" sldId="2123259192"/>
        </pc:sldMkLst>
      </pc:sldChg>
      <pc:sldChg chg="modNotes">
        <pc:chgData name="John Flores" userId="S::joflore@microsoft.com::9a0f506d-387b-4687-8338-8958ae0fcf13" providerId="AD" clId="Web-{CB2B8C07-005F-486A-BDD7-D45098D8728E}" dt="2021-12-10T22:28:53.102" v="32"/>
        <pc:sldMkLst>
          <pc:docMk/>
          <pc:sldMk cId="2744117829" sldId="2123259243"/>
        </pc:sldMkLst>
      </pc:sldChg>
      <pc:sldChg chg="modNotes">
        <pc:chgData name="John Flores" userId="S::joflore@microsoft.com::9a0f506d-387b-4687-8338-8958ae0fcf13" providerId="AD" clId="Web-{CB2B8C07-005F-486A-BDD7-D45098D8728E}" dt="2021-12-10T22:21:41.624" v="10"/>
        <pc:sldMkLst>
          <pc:docMk/>
          <pc:sldMk cId="3773554425" sldId="2147468993"/>
        </pc:sldMkLst>
      </pc:sldChg>
      <pc:sldChg chg="modNotes">
        <pc:chgData name="John Flores" userId="S::joflore@microsoft.com::9a0f506d-387b-4687-8338-8958ae0fcf13" providerId="AD" clId="Web-{CB2B8C07-005F-486A-BDD7-D45098D8728E}" dt="2021-12-10T22:18:33.808" v="4"/>
        <pc:sldMkLst>
          <pc:docMk/>
          <pc:sldMk cId="529334076" sldId="2147469424"/>
        </pc:sldMkLst>
      </pc:sldChg>
      <pc:sldChg chg="modNotes">
        <pc:chgData name="John Flores" userId="S::joflore@microsoft.com::9a0f506d-387b-4687-8338-8958ae0fcf13" providerId="AD" clId="Web-{CB2B8C07-005F-486A-BDD7-D45098D8728E}" dt="2021-12-10T22:20:17.873" v="7"/>
        <pc:sldMkLst>
          <pc:docMk/>
          <pc:sldMk cId="350626701" sldId="2147469547"/>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svg"/><Relationship Id="rId1" Type="http://schemas.openxmlformats.org/officeDocument/2006/relationships/image" Target="../media/image382.png"/><Relationship Id="rId6" Type="http://schemas.openxmlformats.org/officeDocument/2006/relationships/image" Target="../media/image387.svg"/><Relationship Id="rId5" Type="http://schemas.openxmlformats.org/officeDocument/2006/relationships/image" Target="../media/image386.png"/><Relationship Id="rId4" Type="http://schemas.openxmlformats.org/officeDocument/2006/relationships/image" Target="../media/image385.svg"/></Relationships>
</file>

<file path=ppt/diagrams/_rels/data3.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svg"/><Relationship Id="rId1" Type="http://schemas.openxmlformats.org/officeDocument/2006/relationships/image" Target="../media/image390.png"/><Relationship Id="rId4" Type="http://schemas.openxmlformats.org/officeDocument/2006/relationships/image" Target="../media/image393.svg"/></Relationships>
</file>

<file path=ppt/diagrams/_rels/data4.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svg"/><Relationship Id="rId1" Type="http://schemas.openxmlformats.org/officeDocument/2006/relationships/image" Target="../media/image394.png"/><Relationship Id="rId4" Type="http://schemas.openxmlformats.org/officeDocument/2006/relationships/image" Target="../media/image39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svg"/><Relationship Id="rId1" Type="http://schemas.openxmlformats.org/officeDocument/2006/relationships/image" Target="../media/image382.png"/><Relationship Id="rId6" Type="http://schemas.openxmlformats.org/officeDocument/2006/relationships/image" Target="../media/image387.svg"/><Relationship Id="rId5" Type="http://schemas.openxmlformats.org/officeDocument/2006/relationships/image" Target="../media/image386.png"/><Relationship Id="rId4" Type="http://schemas.openxmlformats.org/officeDocument/2006/relationships/image" Target="../media/image38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svg"/><Relationship Id="rId1" Type="http://schemas.openxmlformats.org/officeDocument/2006/relationships/image" Target="../media/image390.png"/><Relationship Id="rId4" Type="http://schemas.openxmlformats.org/officeDocument/2006/relationships/image" Target="../media/image39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svg"/><Relationship Id="rId1" Type="http://schemas.openxmlformats.org/officeDocument/2006/relationships/image" Target="../media/image394.png"/><Relationship Id="rId4" Type="http://schemas.openxmlformats.org/officeDocument/2006/relationships/image" Target="../media/image397.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1F7FEF-3618-496E-B89F-5665AF91084A}"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7E190C42-57FF-40E7-9EA8-FB4819AA7C7E}">
      <dgm:prSet custT="1"/>
      <dgm:spPr/>
      <dgm:t>
        <a:bodyPr/>
        <a:lstStyle/>
        <a:p>
          <a:r>
            <a:rPr lang="en-US" sz="1000" b="1"/>
            <a:t>1. The scope and level of protection should be specific and appropriate to the asset at risk. </a:t>
          </a:r>
        </a:p>
      </dgm:t>
    </dgm:pt>
    <dgm:pt modelId="{7E42E211-3884-4EE1-9FA9-EBCC6A29ABBA}" type="parTrans" cxnId="{F801B98F-854B-4085-9BC4-D744A90E3F7F}">
      <dgm:prSet/>
      <dgm:spPr/>
      <dgm:t>
        <a:bodyPr/>
        <a:lstStyle/>
        <a:p>
          <a:endParaRPr lang="en-US" sz="1000"/>
        </a:p>
      </dgm:t>
    </dgm:pt>
    <dgm:pt modelId="{3F8C7133-E74D-41BB-ABB0-B446AB4DE1F2}" type="sibTrans" cxnId="{F801B98F-854B-4085-9BC4-D744A90E3F7F}">
      <dgm:prSet/>
      <dgm:spPr/>
      <dgm:t>
        <a:bodyPr/>
        <a:lstStyle/>
        <a:p>
          <a:endParaRPr lang="en-US" sz="1000"/>
        </a:p>
      </dgm:t>
    </dgm:pt>
    <dgm:pt modelId="{47AE83F1-95D0-47AA-8341-A749064C1E25}">
      <dgm:prSet custT="1"/>
      <dgm:spPr/>
      <dgm:t>
        <a:bodyPr/>
        <a:lstStyle/>
        <a:p>
          <a:r>
            <a:rPr lang="en-US" sz="1000" b="1"/>
            <a:t>2. Security mechanisms must be pervasive, simple, scalable, and easy to manage. </a:t>
          </a:r>
        </a:p>
      </dgm:t>
    </dgm:pt>
    <dgm:pt modelId="{405CE7F6-A51E-4F7E-88D2-04A24D4A1DC9}" type="parTrans" cxnId="{CC45672D-17B4-4707-AD46-5200F69F0222}">
      <dgm:prSet/>
      <dgm:spPr/>
      <dgm:t>
        <a:bodyPr/>
        <a:lstStyle/>
        <a:p>
          <a:endParaRPr lang="en-US" sz="1000"/>
        </a:p>
      </dgm:t>
    </dgm:pt>
    <dgm:pt modelId="{0148DE67-CC28-48C7-AA17-B118244E652F}" type="sibTrans" cxnId="{CC45672D-17B4-4707-AD46-5200F69F0222}">
      <dgm:prSet/>
      <dgm:spPr/>
      <dgm:t>
        <a:bodyPr/>
        <a:lstStyle/>
        <a:p>
          <a:endParaRPr lang="en-US" sz="1000"/>
        </a:p>
      </dgm:t>
    </dgm:pt>
    <dgm:pt modelId="{40520A07-30BD-4535-97B5-CB546C270367}">
      <dgm:prSet custT="1"/>
      <dgm:spPr/>
      <dgm:t>
        <a:bodyPr/>
        <a:lstStyle/>
        <a:p>
          <a:r>
            <a:rPr lang="en-US" sz="1000" b="1"/>
            <a:t>3. Assume context at your peril. </a:t>
          </a:r>
        </a:p>
      </dgm:t>
    </dgm:pt>
    <dgm:pt modelId="{D90C9F39-8C42-4849-8C78-6A6E7D24C893}" type="parTrans" cxnId="{574C5EE4-798F-4C88-AE03-C630A046C140}">
      <dgm:prSet/>
      <dgm:spPr/>
      <dgm:t>
        <a:bodyPr/>
        <a:lstStyle/>
        <a:p>
          <a:endParaRPr lang="en-US" sz="1000"/>
        </a:p>
      </dgm:t>
    </dgm:pt>
    <dgm:pt modelId="{38AD0C07-0DF2-4A1D-87B9-A171FE19BBEE}" type="sibTrans" cxnId="{574C5EE4-798F-4C88-AE03-C630A046C140}">
      <dgm:prSet/>
      <dgm:spPr/>
      <dgm:t>
        <a:bodyPr/>
        <a:lstStyle/>
        <a:p>
          <a:endParaRPr lang="en-US" sz="1000"/>
        </a:p>
      </dgm:t>
    </dgm:pt>
    <dgm:pt modelId="{3ACF89C2-0389-4B87-9AD6-56AA5B2AF17E}">
      <dgm:prSet custT="1"/>
      <dgm:spPr/>
      <dgm:t>
        <a:bodyPr/>
        <a:lstStyle/>
        <a:p>
          <a:r>
            <a:rPr lang="en-US" sz="1000" b="1"/>
            <a:t>4. Devices and applications must communicate using open, secure protocols. </a:t>
          </a:r>
        </a:p>
      </dgm:t>
    </dgm:pt>
    <dgm:pt modelId="{F2785D1F-DBC9-4004-903F-268F66A426D7}" type="parTrans" cxnId="{D1CAED25-79B5-4434-8A9F-ED5E27B08D80}">
      <dgm:prSet/>
      <dgm:spPr/>
      <dgm:t>
        <a:bodyPr/>
        <a:lstStyle/>
        <a:p>
          <a:endParaRPr lang="en-US" sz="1000"/>
        </a:p>
      </dgm:t>
    </dgm:pt>
    <dgm:pt modelId="{7F0BA394-A581-4BCC-BB8B-BADC7767CC09}" type="sibTrans" cxnId="{D1CAED25-79B5-4434-8A9F-ED5E27B08D80}">
      <dgm:prSet/>
      <dgm:spPr/>
      <dgm:t>
        <a:bodyPr/>
        <a:lstStyle/>
        <a:p>
          <a:endParaRPr lang="en-US" sz="1000"/>
        </a:p>
      </dgm:t>
    </dgm:pt>
    <dgm:pt modelId="{D9FD8B33-CDD9-482E-9603-8FB8D336EA14}">
      <dgm:prSet custT="1"/>
      <dgm:spPr/>
      <dgm:t>
        <a:bodyPr/>
        <a:lstStyle/>
        <a:p>
          <a:r>
            <a:rPr lang="en-US" sz="1000" b="1"/>
            <a:t>5. All devices must be capable of maintaining their security policy on an un-trusted network. </a:t>
          </a:r>
        </a:p>
      </dgm:t>
    </dgm:pt>
    <dgm:pt modelId="{782AF18F-7F7A-45EE-BCDC-9742E0BB5222}" type="parTrans" cxnId="{D488686B-AC23-48A8-915D-615B35601D2C}">
      <dgm:prSet/>
      <dgm:spPr/>
      <dgm:t>
        <a:bodyPr/>
        <a:lstStyle/>
        <a:p>
          <a:endParaRPr lang="en-US" sz="1000"/>
        </a:p>
      </dgm:t>
    </dgm:pt>
    <dgm:pt modelId="{F3033E6F-738A-41D4-91E8-DEE0A3D8911E}" type="sibTrans" cxnId="{D488686B-AC23-48A8-915D-615B35601D2C}">
      <dgm:prSet/>
      <dgm:spPr/>
      <dgm:t>
        <a:bodyPr/>
        <a:lstStyle/>
        <a:p>
          <a:endParaRPr lang="en-US" sz="1000"/>
        </a:p>
      </dgm:t>
    </dgm:pt>
    <dgm:pt modelId="{17766F76-6577-490E-A507-C4D09E20CA1B}">
      <dgm:prSet custT="1"/>
      <dgm:spPr/>
      <dgm:t>
        <a:bodyPr/>
        <a:lstStyle/>
        <a:p>
          <a:r>
            <a:rPr lang="en-US" sz="1000" b="1"/>
            <a:t>6. All people, processes, and technology must have declared &amp; transparent levels of trust for any transaction to take place. </a:t>
          </a:r>
        </a:p>
      </dgm:t>
    </dgm:pt>
    <dgm:pt modelId="{7D9BCF7E-D04B-46D7-B024-FEDAB3E150B9}" type="parTrans" cxnId="{E380C6B2-51B6-4F17-8019-4EC8810EFCB4}">
      <dgm:prSet/>
      <dgm:spPr/>
      <dgm:t>
        <a:bodyPr/>
        <a:lstStyle/>
        <a:p>
          <a:endParaRPr lang="en-US" sz="1000"/>
        </a:p>
      </dgm:t>
    </dgm:pt>
    <dgm:pt modelId="{FD68AA81-AB8E-4952-B427-223BDB0B0BC1}" type="sibTrans" cxnId="{E380C6B2-51B6-4F17-8019-4EC8810EFCB4}">
      <dgm:prSet/>
      <dgm:spPr/>
      <dgm:t>
        <a:bodyPr/>
        <a:lstStyle/>
        <a:p>
          <a:endParaRPr lang="en-US" sz="1000"/>
        </a:p>
      </dgm:t>
    </dgm:pt>
    <dgm:pt modelId="{B4DAD66C-3F6C-4060-A523-7D07AF6778B3}">
      <dgm:prSet custT="1"/>
      <dgm:spPr/>
      <dgm:t>
        <a:bodyPr/>
        <a:lstStyle/>
        <a:p>
          <a:r>
            <a:rPr lang="en-US" sz="1000" b="1"/>
            <a:t>7. Mutual trust assurance levels must be determinable. </a:t>
          </a:r>
        </a:p>
      </dgm:t>
    </dgm:pt>
    <dgm:pt modelId="{F45BF25A-1B2D-494B-B8B4-FE05E8A9BA61}" type="parTrans" cxnId="{C3B648E9-B2F0-46A7-BA89-1DB3F063070E}">
      <dgm:prSet/>
      <dgm:spPr/>
      <dgm:t>
        <a:bodyPr/>
        <a:lstStyle/>
        <a:p>
          <a:endParaRPr lang="en-US" sz="1000"/>
        </a:p>
      </dgm:t>
    </dgm:pt>
    <dgm:pt modelId="{2F0FAE98-A13E-4BBD-A0B9-A494457090E3}" type="sibTrans" cxnId="{C3B648E9-B2F0-46A7-BA89-1DB3F063070E}">
      <dgm:prSet/>
      <dgm:spPr/>
      <dgm:t>
        <a:bodyPr/>
        <a:lstStyle/>
        <a:p>
          <a:endParaRPr lang="en-US" sz="1000"/>
        </a:p>
      </dgm:t>
    </dgm:pt>
    <dgm:pt modelId="{B7FEAB01-250A-4A39-9E2B-0261F8BC9982}">
      <dgm:prSet custT="1"/>
      <dgm:spPr/>
      <dgm:t>
        <a:bodyPr/>
        <a:lstStyle/>
        <a:p>
          <a:r>
            <a:rPr lang="en-US" sz="1000" b="1"/>
            <a:t>8. Authentication, authorization, and accountability must interoperate/exchange outside of your locus/area of control.</a:t>
          </a:r>
        </a:p>
      </dgm:t>
    </dgm:pt>
    <dgm:pt modelId="{8C85A07F-920C-495A-9577-55FB86CF879A}" type="parTrans" cxnId="{69AD0C20-50A4-46E8-81FF-18C59E8FAD5B}">
      <dgm:prSet/>
      <dgm:spPr/>
      <dgm:t>
        <a:bodyPr/>
        <a:lstStyle/>
        <a:p>
          <a:endParaRPr lang="en-US" sz="1000"/>
        </a:p>
      </dgm:t>
    </dgm:pt>
    <dgm:pt modelId="{4DC50D1B-B9D0-44B5-B960-28FCAA4A502C}" type="sibTrans" cxnId="{69AD0C20-50A4-46E8-81FF-18C59E8FAD5B}">
      <dgm:prSet/>
      <dgm:spPr/>
      <dgm:t>
        <a:bodyPr/>
        <a:lstStyle/>
        <a:p>
          <a:endParaRPr lang="en-US" sz="1000"/>
        </a:p>
      </dgm:t>
    </dgm:pt>
    <dgm:pt modelId="{2FF6D336-4B3F-41F1-8FC3-904421030679}">
      <dgm:prSet custT="1"/>
      <dgm:spPr/>
      <dgm:t>
        <a:bodyPr/>
        <a:lstStyle/>
        <a:p>
          <a:r>
            <a:rPr lang="en-US" sz="1000" b="1"/>
            <a:t>9. Access to data should be controlled by security attributes of the data itself. </a:t>
          </a:r>
        </a:p>
      </dgm:t>
    </dgm:pt>
    <dgm:pt modelId="{AC61986B-DD02-4FBA-A3D5-DCD769E6A221}" type="parTrans" cxnId="{C25CA1D2-8CDE-408A-B374-CACEB0DE30C5}">
      <dgm:prSet/>
      <dgm:spPr/>
      <dgm:t>
        <a:bodyPr/>
        <a:lstStyle/>
        <a:p>
          <a:endParaRPr lang="en-US" sz="1000"/>
        </a:p>
      </dgm:t>
    </dgm:pt>
    <dgm:pt modelId="{236B3346-ACF1-40ED-8B70-6D38AD951E1C}" type="sibTrans" cxnId="{C25CA1D2-8CDE-408A-B374-CACEB0DE30C5}">
      <dgm:prSet/>
      <dgm:spPr/>
      <dgm:t>
        <a:bodyPr/>
        <a:lstStyle/>
        <a:p>
          <a:endParaRPr lang="en-US" sz="1000"/>
        </a:p>
      </dgm:t>
    </dgm:pt>
    <dgm:pt modelId="{0948A4AD-F8A5-4396-85B3-A37D2BB1FC76}">
      <dgm:prSet custT="1"/>
      <dgm:spPr/>
      <dgm:t>
        <a:bodyPr/>
        <a:lstStyle/>
        <a:p>
          <a:r>
            <a:rPr lang="en-US" sz="1000" b="1"/>
            <a:t>10. Data privacy (and security of any asset of sufficiently high value) requires a segregation of duties/privileges. </a:t>
          </a:r>
        </a:p>
      </dgm:t>
    </dgm:pt>
    <dgm:pt modelId="{612A6F57-1F97-4351-96E6-B7372581220E}" type="parTrans" cxnId="{0A2F767C-1492-4E28-980F-789F47AD563C}">
      <dgm:prSet/>
      <dgm:spPr/>
      <dgm:t>
        <a:bodyPr/>
        <a:lstStyle/>
        <a:p>
          <a:endParaRPr lang="en-US" sz="1000"/>
        </a:p>
      </dgm:t>
    </dgm:pt>
    <dgm:pt modelId="{E6A2FB15-11A3-408F-9795-C5A094A5A8C9}" type="sibTrans" cxnId="{0A2F767C-1492-4E28-980F-789F47AD563C}">
      <dgm:prSet/>
      <dgm:spPr/>
      <dgm:t>
        <a:bodyPr/>
        <a:lstStyle/>
        <a:p>
          <a:endParaRPr lang="en-US" sz="1000"/>
        </a:p>
      </dgm:t>
    </dgm:pt>
    <dgm:pt modelId="{19E5B3F8-7CE4-47BC-ACDF-AB40095A661B}">
      <dgm:prSet custT="1"/>
      <dgm:spPr/>
      <dgm:t>
        <a:bodyPr/>
        <a:lstStyle/>
        <a:p>
          <a:r>
            <a:rPr lang="en-US" sz="1000" b="1"/>
            <a:t>11. By default, data must be appropriately secured when stored, in transit, and in use. </a:t>
          </a:r>
        </a:p>
      </dgm:t>
    </dgm:pt>
    <dgm:pt modelId="{FA097704-EAB1-4358-BBED-F90DE370E406}" type="parTrans" cxnId="{E6906D87-BF62-46E5-9D14-C327431B87E0}">
      <dgm:prSet/>
      <dgm:spPr/>
      <dgm:t>
        <a:bodyPr/>
        <a:lstStyle/>
        <a:p>
          <a:endParaRPr lang="en-US" sz="1000"/>
        </a:p>
      </dgm:t>
    </dgm:pt>
    <dgm:pt modelId="{783D3226-4AEC-4EDC-AE5A-3CE6CCAC3F84}" type="sibTrans" cxnId="{E6906D87-BF62-46E5-9D14-C327431B87E0}">
      <dgm:prSet/>
      <dgm:spPr/>
      <dgm:t>
        <a:bodyPr/>
        <a:lstStyle/>
        <a:p>
          <a:endParaRPr lang="en-US" sz="1000"/>
        </a:p>
      </dgm:t>
    </dgm:pt>
    <dgm:pt modelId="{9B6A443F-0239-45F2-822B-9D2BD9A17883}" type="pres">
      <dgm:prSet presAssocID="{BF1F7FEF-3618-496E-B89F-5665AF91084A}" presName="linear" presStyleCnt="0">
        <dgm:presLayoutVars>
          <dgm:animLvl val="lvl"/>
          <dgm:resizeHandles val="exact"/>
        </dgm:presLayoutVars>
      </dgm:prSet>
      <dgm:spPr/>
    </dgm:pt>
    <dgm:pt modelId="{DE8BADCD-54E1-4C63-9937-CA7911C86170}" type="pres">
      <dgm:prSet presAssocID="{7E190C42-57FF-40E7-9EA8-FB4819AA7C7E}" presName="parentText" presStyleLbl="node1" presStyleIdx="0" presStyleCnt="11">
        <dgm:presLayoutVars>
          <dgm:chMax val="0"/>
          <dgm:bulletEnabled val="1"/>
        </dgm:presLayoutVars>
      </dgm:prSet>
      <dgm:spPr>
        <a:xfrm>
          <a:off x="0" y="56152"/>
          <a:ext cx="3873609" cy="422370"/>
        </a:xfrm>
        <a:prstGeom prst="roundRect">
          <a:avLst/>
        </a:prstGeom>
      </dgm:spPr>
    </dgm:pt>
    <dgm:pt modelId="{F52B81DD-0CDA-4044-BBB7-5765C882AB1F}" type="pres">
      <dgm:prSet presAssocID="{3F8C7133-E74D-41BB-ABB0-B446AB4DE1F2}" presName="spacer" presStyleCnt="0"/>
      <dgm:spPr/>
    </dgm:pt>
    <dgm:pt modelId="{B76B8FB3-183C-4511-BBB4-3F6BDBF5E86C}" type="pres">
      <dgm:prSet presAssocID="{47AE83F1-95D0-47AA-8341-A749064C1E25}" presName="parentText" presStyleLbl="node1" presStyleIdx="1" presStyleCnt="11">
        <dgm:presLayoutVars>
          <dgm:chMax val="0"/>
          <dgm:bulletEnabled val="1"/>
        </dgm:presLayoutVars>
      </dgm:prSet>
      <dgm:spPr/>
    </dgm:pt>
    <dgm:pt modelId="{BDFFF2E5-1E1D-4E73-A04D-BF13B027E580}" type="pres">
      <dgm:prSet presAssocID="{0148DE67-CC28-48C7-AA17-B118244E652F}" presName="spacer" presStyleCnt="0"/>
      <dgm:spPr/>
    </dgm:pt>
    <dgm:pt modelId="{BF4B7D4E-CF96-4873-BF76-48319FD70251}" type="pres">
      <dgm:prSet presAssocID="{40520A07-30BD-4535-97B5-CB546C270367}" presName="parentText" presStyleLbl="node1" presStyleIdx="2" presStyleCnt="11">
        <dgm:presLayoutVars>
          <dgm:chMax val="0"/>
          <dgm:bulletEnabled val="1"/>
        </dgm:presLayoutVars>
      </dgm:prSet>
      <dgm:spPr/>
    </dgm:pt>
    <dgm:pt modelId="{F877984C-2874-41F9-B896-BB6DA496F408}" type="pres">
      <dgm:prSet presAssocID="{38AD0C07-0DF2-4A1D-87B9-A171FE19BBEE}" presName="spacer" presStyleCnt="0"/>
      <dgm:spPr/>
    </dgm:pt>
    <dgm:pt modelId="{351B4DD4-42A0-4C9A-9FBB-ED1A696D8E43}" type="pres">
      <dgm:prSet presAssocID="{3ACF89C2-0389-4B87-9AD6-56AA5B2AF17E}" presName="parentText" presStyleLbl="node1" presStyleIdx="3" presStyleCnt="11">
        <dgm:presLayoutVars>
          <dgm:chMax val="0"/>
          <dgm:bulletEnabled val="1"/>
        </dgm:presLayoutVars>
      </dgm:prSet>
      <dgm:spPr/>
    </dgm:pt>
    <dgm:pt modelId="{1D1B7D60-6F1A-43D9-86BC-177795098A40}" type="pres">
      <dgm:prSet presAssocID="{7F0BA394-A581-4BCC-BB8B-BADC7767CC09}" presName="spacer" presStyleCnt="0"/>
      <dgm:spPr/>
    </dgm:pt>
    <dgm:pt modelId="{624D06EC-3876-4A22-8029-55F5A4978961}" type="pres">
      <dgm:prSet presAssocID="{D9FD8B33-CDD9-482E-9603-8FB8D336EA14}" presName="parentText" presStyleLbl="node1" presStyleIdx="4" presStyleCnt="11">
        <dgm:presLayoutVars>
          <dgm:chMax val="0"/>
          <dgm:bulletEnabled val="1"/>
        </dgm:presLayoutVars>
      </dgm:prSet>
      <dgm:spPr/>
    </dgm:pt>
    <dgm:pt modelId="{18C4E2F5-E594-4CBE-85CB-915BC57AF278}" type="pres">
      <dgm:prSet presAssocID="{F3033E6F-738A-41D4-91E8-DEE0A3D8911E}" presName="spacer" presStyleCnt="0"/>
      <dgm:spPr/>
    </dgm:pt>
    <dgm:pt modelId="{BEFE52FD-5C3B-4B6C-A7C9-8E483C74730F}" type="pres">
      <dgm:prSet presAssocID="{17766F76-6577-490E-A507-C4D09E20CA1B}" presName="parentText" presStyleLbl="node1" presStyleIdx="5" presStyleCnt="11">
        <dgm:presLayoutVars>
          <dgm:chMax val="0"/>
          <dgm:bulletEnabled val="1"/>
        </dgm:presLayoutVars>
      </dgm:prSet>
      <dgm:spPr/>
    </dgm:pt>
    <dgm:pt modelId="{741D3711-CCD9-44AA-BBD3-1C7317DCBCC5}" type="pres">
      <dgm:prSet presAssocID="{FD68AA81-AB8E-4952-B427-223BDB0B0BC1}" presName="spacer" presStyleCnt="0"/>
      <dgm:spPr/>
    </dgm:pt>
    <dgm:pt modelId="{4F913111-EEBE-4DF6-B42F-634028ECC16C}" type="pres">
      <dgm:prSet presAssocID="{B4DAD66C-3F6C-4060-A523-7D07AF6778B3}" presName="parentText" presStyleLbl="node1" presStyleIdx="6" presStyleCnt="11">
        <dgm:presLayoutVars>
          <dgm:chMax val="0"/>
          <dgm:bulletEnabled val="1"/>
        </dgm:presLayoutVars>
      </dgm:prSet>
      <dgm:spPr/>
    </dgm:pt>
    <dgm:pt modelId="{0E356536-B287-4350-ACB2-A5B9775A9E49}" type="pres">
      <dgm:prSet presAssocID="{2F0FAE98-A13E-4BBD-A0B9-A494457090E3}" presName="spacer" presStyleCnt="0"/>
      <dgm:spPr/>
    </dgm:pt>
    <dgm:pt modelId="{78CF0332-ED38-4CD8-8656-A9E2F41C3BA5}" type="pres">
      <dgm:prSet presAssocID="{B7FEAB01-250A-4A39-9E2B-0261F8BC9982}" presName="parentText" presStyleLbl="node1" presStyleIdx="7" presStyleCnt="11">
        <dgm:presLayoutVars>
          <dgm:chMax val="0"/>
          <dgm:bulletEnabled val="1"/>
        </dgm:presLayoutVars>
      </dgm:prSet>
      <dgm:spPr/>
    </dgm:pt>
    <dgm:pt modelId="{D30FE327-F2D2-4783-B2F6-D246EC1C0873}" type="pres">
      <dgm:prSet presAssocID="{4DC50D1B-B9D0-44B5-B960-28FCAA4A502C}" presName="spacer" presStyleCnt="0"/>
      <dgm:spPr/>
    </dgm:pt>
    <dgm:pt modelId="{27D42203-6177-43A2-8482-AFCBC8A6F624}" type="pres">
      <dgm:prSet presAssocID="{2FF6D336-4B3F-41F1-8FC3-904421030679}" presName="parentText" presStyleLbl="node1" presStyleIdx="8" presStyleCnt="11">
        <dgm:presLayoutVars>
          <dgm:chMax val="0"/>
          <dgm:bulletEnabled val="1"/>
        </dgm:presLayoutVars>
      </dgm:prSet>
      <dgm:spPr/>
    </dgm:pt>
    <dgm:pt modelId="{3A0893E4-1937-4EDC-AAFC-729347FEC941}" type="pres">
      <dgm:prSet presAssocID="{236B3346-ACF1-40ED-8B70-6D38AD951E1C}" presName="spacer" presStyleCnt="0"/>
      <dgm:spPr/>
    </dgm:pt>
    <dgm:pt modelId="{4AD9C0DB-A955-42BF-A375-8DE63B2BDC76}" type="pres">
      <dgm:prSet presAssocID="{0948A4AD-F8A5-4396-85B3-A37D2BB1FC76}" presName="parentText" presStyleLbl="node1" presStyleIdx="9" presStyleCnt="11">
        <dgm:presLayoutVars>
          <dgm:chMax val="0"/>
          <dgm:bulletEnabled val="1"/>
        </dgm:presLayoutVars>
      </dgm:prSet>
      <dgm:spPr/>
    </dgm:pt>
    <dgm:pt modelId="{FB80E406-04F8-4B4C-AED6-82328D1A2AB4}" type="pres">
      <dgm:prSet presAssocID="{E6A2FB15-11A3-408F-9795-C5A094A5A8C9}" presName="spacer" presStyleCnt="0"/>
      <dgm:spPr/>
    </dgm:pt>
    <dgm:pt modelId="{8B6AE742-4E2B-4C08-B11E-FD3F57D432A0}" type="pres">
      <dgm:prSet presAssocID="{19E5B3F8-7CE4-47BC-ACDF-AB40095A661B}" presName="parentText" presStyleLbl="node1" presStyleIdx="10" presStyleCnt="11">
        <dgm:presLayoutVars>
          <dgm:chMax val="0"/>
          <dgm:bulletEnabled val="1"/>
        </dgm:presLayoutVars>
      </dgm:prSet>
      <dgm:spPr/>
    </dgm:pt>
  </dgm:ptLst>
  <dgm:cxnLst>
    <dgm:cxn modelId="{A1207F13-8972-4325-8984-E701B3C4E2DA}" type="presOf" srcId="{19E5B3F8-7CE4-47BC-ACDF-AB40095A661B}" destId="{8B6AE742-4E2B-4C08-B11E-FD3F57D432A0}" srcOrd="0" destOrd="0" presId="urn:microsoft.com/office/officeart/2005/8/layout/vList2"/>
    <dgm:cxn modelId="{69AD0C20-50A4-46E8-81FF-18C59E8FAD5B}" srcId="{BF1F7FEF-3618-496E-B89F-5665AF91084A}" destId="{B7FEAB01-250A-4A39-9E2B-0261F8BC9982}" srcOrd="7" destOrd="0" parTransId="{8C85A07F-920C-495A-9577-55FB86CF879A}" sibTransId="{4DC50D1B-B9D0-44B5-B960-28FCAA4A502C}"/>
    <dgm:cxn modelId="{D1CAED25-79B5-4434-8A9F-ED5E27B08D80}" srcId="{BF1F7FEF-3618-496E-B89F-5665AF91084A}" destId="{3ACF89C2-0389-4B87-9AD6-56AA5B2AF17E}" srcOrd="3" destOrd="0" parTransId="{F2785D1F-DBC9-4004-903F-268F66A426D7}" sibTransId="{7F0BA394-A581-4BCC-BB8B-BADC7767CC09}"/>
    <dgm:cxn modelId="{CC45672D-17B4-4707-AD46-5200F69F0222}" srcId="{BF1F7FEF-3618-496E-B89F-5665AF91084A}" destId="{47AE83F1-95D0-47AA-8341-A749064C1E25}" srcOrd="1" destOrd="0" parTransId="{405CE7F6-A51E-4F7E-88D2-04A24D4A1DC9}" sibTransId="{0148DE67-CC28-48C7-AA17-B118244E652F}"/>
    <dgm:cxn modelId="{58B6DE5B-1CBF-4065-A896-BF4680D9BD96}" type="presOf" srcId="{47AE83F1-95D0-47AA-8341-A749064C1E25}" destId="{B76B8FB3-183C-4511-BBB4-3F6BDBF5E86C}" srcOrd="0" destOrd="0" presId="urn:microsoft.com/office/officeart/2005/8/layout/vList2"/>
    <dgm:cxn modelId="{D488686B-AC23-48A8-915D-615B35601D2C}" srcId="{BF1F7FEF-3618-496E-B89F-5665AF91084A}" destId="{D9FD8B33-CDD9-482E-9603-8FB8D336EA14}" srcOrd="4" destOrd="0" parTransId="{782AF18F-7F7A-45EE-BCDC-9742E0BB5222}" sibTransId="{F3033E6F-738A-41D4-91E8-DEE0A3D8911E}"/>
    <dgm:cxn modelId="{8BEB346D-B2ED-4A70-8E10-3B2D32E537B4}" type="presOf" srcId="{2FF6D336-4B3F-41F1-8FC3-904421030679}" destId="{27D42203-6177-43A2-8482-AFCBC8A6F624}" srcOrd="0" destOrd="0" presId="urn:microsoft.com/office/officeart/2005/8/layout/vList2"/>
    <dgm:cxn modelId="{99E82551-275F-44FF-9271-0031417B4D11}" type="presOf" srcId="{B7FEAB01-250A-4A39-9E2B-0261F8BC9982}" destId="{78CF0332-ED38-4CD8-8656-A9E2F41C3BA5}" srcOrd="0" destOrd="0" presId="urn:microsoft.com/office/officeart/2005/8/layout/vList2"/>
    <dgm:cxn modelId="{0A2F767C-1492-4E28-980F-789F47AD563C}" srcId="{BF1F7FEF-3618-496E-B89F-5665AF91084A}" destId="{0948A4AD-F8A5-4396-85B3-A37D2BB1FC76}" srcOrd="9" destOrd="0" parTransId="{612A6F57-1F97-4351-96E6-B7372581220E}" sibTransId="{E6A2FB15-11A3-408F-9795-C5A094A5A8C9}"/>
    <dgm:cxn modelId="{E6906D87-BF62-46E5-9D14-C327431B87E0}" srcId="{BF1F7FEF-3618-496E-B89F-5665AF91084A}" destId="{19E5B3F8-7CE4-47BC-ACDF-AB40095A661B}" srcOrd="10" destOrd="0" parTransId="{FA097704-EAB1-4358-BBED-F90DE370E406}" sibTransId="{783D3226-4AEC-4EDC-AE5A-3CE6CCAC3F84}"/>
    <dgm:cxn modelId="{D478AD8D-52DD-4513-B625-A98CD4CCB7E2}" type="presOf" srcId="{D9FD8B33-CDD9-482E-9603-8FB8D336EA14}" destId="{624D06EC-3876-4A22-8029-55F5A4978961}" srcOrd="0" destOrd="0" presId="urn:microsoft.com/office/officeart/2005/8/layout/vList2"/>
    <dgm:cxn modelId="{F801B98F-854B-4085-9BC4-D744A90E3F7F}" srcId="{BF1F7FEF-3618-496E-B89F-5665AF91084A}" destId="{7E190C42-57FF-40E7-9EA8-FB4819AA7C7E}" srcOrd="0" destOrd="0" parTransId="{7E42E211-3884-4EE1-9FA9-EBCC6A29ABBA}" sibTransId="{3F8C7133-E74D-41BB-ABB0-B446AB4DE1F2}"/>
    <dgm:cxn modelId="{C5AD0A91-4CD1-4920-B1A3-E78AF9657965}" type="presOf" srcId="{7E190C42-57FF-40E7-9EA8-FB4819AA7C7E}" destId="{DE8BADCD-54E1-4C63-9937-CA7911C86170}" srcOrd="0" destOrd="0" presId="urn:microsoft.com/office/officeart/2005/8/layout/vList2"/>
    <dgm:cxn modelId="{D23E7195-133A-4BFC-A8F1-B58D1FCD7D5E}" type="presOf" srcId="{B4DAD66C-3F6C-4060-A523-7D07AF6778B3}" destId="{4F913111-EEBE-4DF6-B42F-634028ECC16C}" srcOrd="0" destOrd="0" presId="urn:microsoft.com/office/officeart/2005/8/layout/vList2"/>
    <dgm:cxn modelId="{F6CF73A6-BCBD-4D33-8978-8A4084B9298B}" type="presOf" srcId="{3ACF89C2-0389-4B87-9AD6-56AA5B2AF17E}" destId="{351B4DD4-42A0-4C9A-9FBB-ED1A696D8E43}" srcOrd="0" destOrd="0" presId="urn:microsoft.com/office/officeart/2005/8/layout/vList2"/>
    <dgm:cxn modelId="{E380C6B2-51B6-4F17-8019-4EC8810EFCB4}" srcId="{BF1F7FEF-3618-496E-B89F-5665AF91084A}" destId="{17766F76-6577-490E-A507-C4D09E20CA1B}" srcOrd="5" destOrd="0" parTransId="{7D9BCF7E-D04B-46D7-B024-FEDAB3E150B9}" sibTransId="{FD68AA81-AB8E-4952-B427-223BDB0B0BC1}"/>
    <dgm:cxn modelId="{0F25F5B4-B3F0-4857-9118-3BD7D352897A}" type="presOf" srcId="{BF1F7FEF-3618-496E-B89F-5665AF91084A}" destId="{9B6A443F-0239-45F2-822B-9D2BD9A17883}" srcOrd="0" destOrd="0" presId="urn:microsoft.com/office/officeart/2005/8/layout/vList2"/>
    <dgm:cxn modelId="{A5BED2CC-26E5-41FB-96B8-545299F5B144}" type="presOf" srcId="{40520A07-30BD-4535-97B5-CB546C270367}" destId="{BF4B7D4E-CF96-4873-BF76-48319FD70251}" srcOrd="0" destOrd="0" presId="urn:microsoft.com/office/officeart/2005/8/layout/vList2"/>
    <dgm:cxn modelId="{C25CA1D2-8CDE-408A-B374-CACEB0DE30C5}" srcId="{BF1F7FEF-3618-496E-B89F-5665AF91084A}" destId="{2FF6D336-4B3F-41F1-8FC3-904421030679}" srcOrd="8" destOrd="0" parTransId="{AC61986B-DD02-4FBA-A3D5-DCD769E6A221}" sibTransId="{236B3346-ACF1-40ED-8B70-6D38AD951E1C}"/>
    <dgm:cxn modelId="{574C5EE4-798F-4C88-AE03-C630A046C140}" srcId="{BF1F7FEF-3618-496E-B89F-5665AF91084A}" destId="{40520A07-30BD-4535-97B5-CB546C270367}" srcOrd="2" destOrd="0" parTransId="{D90C9F39-8C42-4849-8C78-6A6E7D24C893}" sibTransId="{38AD0C07-0DF2-4A1D-87B9-A171FE19BBEE}"/>
    <dgm:cxn modelId="{C3B648E9-B2F0-46A7-BA89-1DB3F063070E}" srcId="{BF1F7FEF-3618-496E-B89F-5665AF91084A}" destId="{B4DAD66C-3F6C-4060-A523-7D07AF6778B3}" srcOrd="6" destOrd="0" parTransId="{F45BF25A-1B2D-494B-B8B4-FE05E8A9BA61}" sibTransId="{2F0FAE98-A13E-4BBD-A0B9-A494457090E3}"/>
    <dgm:cxn modelId="{FE7BAAF0-029B-4A0C-8B31-AEECBA971AAA}" type="presOf" srcId="{17766F76-6577-490E-A507-C4D09E20CA1B}" destId="{BEFE52FD-5C3B-4B6C-A7C9-8E483C74730F}" srcOrd="0" destOrd="0" presId="urn:microsoft.com/office/officeart/2005/8/layout/vList2"/>
    <dgm:cxn modelId="{076525FE-5F85-48BF-A792-20ED77E04475}" type="presOf" srcId="{0948A4AD-F8A5-4396-85B3-A37D2BB1FC76}" destId="{4AD9C0DB-A955-42BF-A375-8DE63B2BDC76}" srcOrd="0" destOrd="0" presId="urn:microsoft.com/office/officeart/2005/8/layout/vList2"/>
    <dgm:cxn modelId="{81569A29-63B6-4AD0-AF13-14FF1317342D}" type="presParOf" srcId="{9B6A443F-0239-45F2-822B-9D2BD9A17883}" destId="{DE8BADCD-54E1-4C63-9937-CA7911C86170}" srcOrd="0" destOrd="0" presId="urn:microsoft.com/office/officeart/2005/8/layout/vList2"/>
    <dgm:cxn modelId="{3F255CB4-EEE8-491D-BB67-FA81D1097804}" type="presParOf" srcId="{9B6A443F-0239-45F2-822B-9D2BD9A17883}" destId="{F52B81DD-0CDA-4044-BBB7-5765C882AB1F}" srcOrd="1" destOrd="0" presId="urn:microsoft.com/office/officeart/2005/8/layout/vList2"/>
    <dgm:cxn modelId="{46B9E6AA-0309-45F8-8669-A516A1011EA2}" type="presParOf" srcId="{9B6A443F-0239-45F2-822B-9D2BD9A17883}" destId="{B76B8FB3-183C-4511-BBB4-3F6BDBF5E86C}" srcOrd="2" destOrd="0" presId="urn:microsoft.com/office/officeart/2005/8/layout/vList2"/>
    <dgm:cxn modelId="{8CBF5343-C689-421F-BB76-CC8DDF67374C}" type="presParOf" srcId="{9B6A443F-0239-45F2-822B-9D2BD9A17883}" destId="{BDFFF2E5-1E1D-4E73-A04D-BF13B027E580}" srcOrd="3" destOrd="0" presId="urn:microsoft.com/office/officeart/2005/8/layout/vList2"/>
    <dgm:cxn modelId="{23FA4637-7780-41A5-893B-4E85C5C3045D}" type="presParOf" srcId="{9B6A443F-0239-45F2-822B-9D2BD9A17883}" destId="{BF4B7D4E-CF96-4873-BF76-48319FD70251}" srcOrd="4" destOrd="0" presId="urn:microsoft.com/office/officeart/2005/8/layout/vList2"/>
    <dgm:cxn modelId="{34647FAC-CA1D-445E-B2E0-75DD01A04EE5}" type="presParOf" srcId="{9B6A443F-0239-45F2-822B-9D2BD9A17883}" destId="{F877984C-2874-41F9-B896-BB6DA496F408}" srcOrd="5" destOrd="0" presId="urn:microsoft.com/office/officeart/2005/8/layout/vList2"/>
    <dgm:cxn modelId="{57FA6146-263E-4687-8AC3-C64EBE2854E6}" type="presParOf" srcId="{9B6A443F-0239-45F2-822B-9D2BD9A17883}" destId="{351B4DD4-42A0-4C9A-9FBB-ED1A696D8E43}" srcOrd="6" destOrd="0" presId="urn:microsoft.com/office/officeart/2005/8/layout/vList2"/>
    <dgm:cxn modelId="{E7FD601C-0111-4F52-8AAF-E44F0FBAF7A5}" type="presParOf" srcId="{9B6A443F-0239-45F2-822B-9D2BD9A17883}" destId="{1D1B7D60-6F1A-43D9-86BC-177795098A40}" srcOrd="7" destOrd="0" presId="urn:microsoft.com/office/officeart/2005/8/layout/vList2"/>
    <dgm:cxn modelId="{2E37ADAF-C2F7-4BCE-9126-C86966A5EA51}" type="presParOf" srcId="{9B6A443F-0239-45F2-822B-9D2BD9A17883}" destId="{624D06EC-3876-4A22-8029-55F5A4978961}" srcOrd="8" destOrd="0" presId="urn:microsoft.com/office/officeart/2005/8/layout/vList2"/>
    <dgm:cxn modelId="{F1D4DB3B-2901-4A7C-83AE-87FE70BBCFE1}" type="presParOf" srcId="{9B6A443F-0239-45F2-822B-9D2BD9A17883}" destId="{18C4E2F5-E594-4CBE-85CB-915BC57AF278}" srcOrd="9" destOrd="0" presId="urn:microsoft.com/office/officeart/2005/8/layout/vList2"/>
    <dgm:cxn modelId="{912F8415-1472-47AE-91E4-C202D2F9AF47}" type="presParOf" srcId="{9B6A443F-0239-45F2-822B-9D2BD9A17883}" destId="{BEFE52FD-5C3B-4B6C-A7C9-8E483C74730F}" srcOrd="10" destOrd="0" presId="urn:microsoft.com/office/officeart/2005/8/layout/vList2"/>
    <dgm:cxn modelId="{C7C84C0A-8F57-409C-9D09-4CB1520FE02F}" type="presParOf" srcId="{9B6A443F-0239-45F2-822B-9D2BD9A17883}" destId="{741D3711-CCD9-44AA-BBD3-1C7317DCBCC5}" srcOrd="11" destOrd="0" presId="urn:microsoft.com/office/officeart/2005/8/layout/vList2"/>
    <dgm:cxn modelId="{AF860CA8-482D-4DE8-AB70-DE6F2538C3A2}" type="presParOf" srcId="{9B6A443F-0239-45F2-822B-9D2BD9A17883}" destId="{4F913111-EEBE-4DF6-B42F-634028ECC16C}" srcOrd="12" destOrd="0" presId="urn:microsoft.com/office/officeart/2005/8/layout/vList2"/>
    <dgm:cxn modelId="{737A7B3F-B364-419E-9093-70BA240B4DAA}" type="presParOf" srcId="{9B6A443F-0239-45F2-822B-9D2BD9A17883}" destId="{0E356536-B287-4350-ACB2-A5B9775A9E49}" srcOrd="13" destOrd="0" presId="urn:microsoft.com/office/officeart/2005/8/layout/vList2"/>
    <dgm:cxn modelId="{B07CC833-F3E0-4074-9A51-E93BF5493190}" type="presParOf" srcId="{9B6A443F-0239-45F2-822B-9D2BD9A17883}" destId="{78CF0332-ED38-4CD8-8656-A9E2F41C3BA5}" srcOrd="14" destOrd="0" presId="urn:microsoft.com/office/officeart/2005/8/layout/vList2"/>
    <dgm:cxn modelId="{4177C81F-7632-4A3A-8EA5-A93E2EAAD6FF}" type="presParOf" srcId="{9B6A443F-0239-45F2-822B-9D2BD9A17883}" destId="{D30FE327-F2D2-4783-B2F6-D246EC1C0873}" srcOrd="15" destOrd="0" presId="urn:microsoft.com/office/officeart/2005/8/layout/vList2"/>
    <dgm:cxn modelId="{6102D9DC-E9E6-4484-9E83-B93A7246E632}" type="presParOf" srcId="{9B6A443F-0239-45F2-822B-9D2BD9A17883}" destId="{27D42203-6177-43A2-8482-AFCBC8A6F624}" srcOrd="16" destOrd="0" presId="urn:microsoft.com/office/officeart/2005/8/layout/vList2"/>
    <dgm:cxn modelId="{6E8B9E61-2F83-4AC1-80C5-34A7CAF64C5F}" type="presParOf" srcId="{9B6A443F-0239-45F2-822B-9D2BD9A17883}" destId="{3A0893E4-1937-4EDC-AAFC-729347FEC941}" srcOrd="17" destOrd="0" presId="urn:microsoft.com/office/officeart/2005/8/layout/vList2"/>
    <dgm:cxn modelId="{639BA965-6EA5-42D8-9D7E-AC3B15D9556C}" type="presParOf" srcId="{9B6A443F-0239-45F2-822B-9D2BD9A17883}" destId="{4AD9C0DB-A955-42BF-A375-8DE63B2BDC76}" srcOrd="18" destOrd="0" presId="urn:microsoft.com/office/officeart/2005/8/layout/vList2"/>
    <dgm:cxn modelId="{439B06D5-CBC6-4EAD-8283-B88A5F6C7873}" type="presParOf" srcId="{9B6A443F-0239-45F2-822B-9D2BD9A17883}" destId="{FB80E406-04F8-4B4C-AED6-82328D1A2AB4}" srcOrd="19" destOrd="0" presId="urn:microsoft.com/office/officeart/2005/8/layout/vList2"/>
    <dgm:cxn modelId="{42058663-2393-444A-91C5-E0E759ABCAE3}" type="presParOf" srcId="{9B6A443F-0239-45F2-822B-9D2BD9A17883}" destId="{8B6AE742-4E2B-4C08-B11E-FD3F57D432A0}" srcOrd="20" destOrd="0" presId="urn:microsoft.com/office/officeart/2005/8/layout/vList2"/>
  </dgm:cxnLst>
  <dgm:bg>
    <a:noFill/>
  </dgm:bg>
  <dgm:whole/>
  <dgm:extLst>
    <a:ext uri="http://schemas.microsoft.com/office/drawing/2008/diagram">
      <dsp:dataModelExt xmlns:dsp="http://schemas.microsoft.com/office/drawing/2008/diagram" relId="rId20"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F1F7FEF-3618-496E-B89F-5665AF91084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E190C42-57FF-40E7-9EA8-FB4819AA7C7E}">
      <dgm:prSet custT="1"/>
      <dgm:spPr/>
      <dgm:t>
        <a:bodyPr/>
        <a:lstStyle/>
        <a:p>
          <a:pPr>
            <a:lnSpc>
              <a:spcPct val="100000"/>
            </a:lnSpc>
          </a:pPr>
          <a:r>
            <a:rPr lang="en-US" sz="1050" b="1"/>
            <a:t>2. Goal Alignment</a:t>
          </a:r>
          <a:r>
            <a:rPr lang="en-US" sz="1050"/>
            <a:t> – Security must align with and enable organization goals within the risk tolerance and threshold.</a:t>
          </a:r>
        </a:p>
      </dgm:t>
    </dgm:pt>
    <dgm:pt modelId="{7E42E211-3884-4EE1-9FA9-EBCC6A29ABBA}" type="parTrans" cxnId="{F801B98F-854B-4085-9BC4-D744A90E3F7F}">
      <dgm:prSet/>
      <dgm:spPr/>
      <dgm:t>
        <a:bodyPr/>
        <a:lstStyle/>
        <a:p>
          <a:endParaRPr lang="en-US" sz="1200"/>
        </a:p>
      </dgm:t>
    </dgm:pt>
    <dgm:pt modelId="{3F8C7133-E74D-41BB-ABB0-B446AB4DE1F2}" type="sibTrans" cxnId="{F801B98F-854B-4085-9BC4-D744A90E3F7F}">
      <dgm:prSet/>
      <dgm:spPr/>
      <dgm:t>
        <a:bodyPr/>
        <a:lstStyle/>
        <a:p>
          <a:endParaRPr lang="en-US" sz="1200"/>
        </a:p>
      </dgm:t>
    </dgm:pt>
    <dgm:pt modelId="{A466AC75-9428-43AB-B9C7-1667AE9A8C37}">
      <dgm:prSet custT="1"/>
      <dgm:spPr/>
      <dgm:t>
        <a:bodyPr/>
        <a:lstStyle/>
        <a:p>
          <a:pPr>
            <a:lnSpc>
              <a:spcPct val="100000"/>
            </a:lnSpc>
          </a:pPr>
          <a:r>
            <a:rPr lang="en-US" sz="1050" b="1"/>
            <a:t>3. Risk Alignment</a:t>
          </a:r>
          <a:r>
            <a:rPr lang="en-US" sz="1050"/>
            <a:t> – Security risk must be managed and measured using a consistent risk framework and considering organizational risk tolerance and thresholds.</a:t>
          </a:r>
        </a:p>
      </dgm:t>
    </dgm:pt>
    <dgm:pt modelId="{BDC98A28-A738-419C-90A2-8704A53AA96B}" type="parTrans" cxnId="{1C3BA644-EFB9-41AA-8EB6-9A2D9D2570BD}">
      <dgm:prSet/>
      <dgm:spPr/>
      <dgm:t>
        <a:bodyPr/>
        <a:lstStyle/>
        <a:p>
          <a:endParaRPr lang="en-US" sz="1200"/>
        </a:p>
      </dgm:t>
    </dgm:pt>
    <dgm:pt modelId="{AFF4BA10-5B9D-4A90-8BD4-71D7DF014544}" type="sibTrans" cxnId="{1C3BA644-EFB9-41AA-8EB6-9A2D9D2570BD}">
      <dgm:prSet/>
      <dgm:spPr/>
      <dgm:t>
        <a:bodyPr/>
        <a:lstStyle/>
        <a:p>
          <a:endParaRPr lang="en-US" sz="1200"/>
        </a:p>
      </dgm:t>
    </dgm:pt>
    <dgm:pt modelId="{88CB9E30-EEFD-4FFA-A979-FCE482385650}">
      <dgm:prSet custT="1"/>
      <dgm:spPr/>
      <dgm:t>
        <a:bodyPr/>
        <a:lstStyle/>
        <a:p>
          <a:pPr>
            <a:lnSpc>
              <a:spcPct val="100000"/>
            </a:lnSpc>
          </a:pPr>
          <a:r>
            <a:rPr lang="en-US" sz="1050" b="1"/>
            <a:t>1. Modern Work Enablement</a:t>
          </a:r>
          <a:r>
            <a:rPr lang="en-US" sz="1050"/>
            <a:t> – Users in organizational ecosystems must be able to work on any network in any location with the same security assurances. </a:t>
          </a:r>
        </a:p>
      </dgm:t>
    </dgm:pt>
    <dgm:pt modelId="{4160EAC1-F03C-4DEE-AB29-971AB78AA894}" type="parTrans" cxnId="{F72AD64E-802E-4841-9483-0C8429D4F548}">
      <dgm:prSet/>
      <dgm:spPr/>
      <dgm:t>
        <a:bodyPr/>
        <a:lstStyle/>
        <a:p>
          <a:endParaRPr lang="en-US" sz="1200"/>
        </a:p>
      </dgm:t>
    </dgm:pt>
    <dgm:pt modelId="{70470660-3D03-42D1-9472-7A518EE1BE31}" type="sibTrans" cxnId="{F72AD64E-802E-4841-9483-0C8429D4F548}">
      <dgm:prSet/>
      <dgm:spPr/>
      <dgm:t>
        <a:bodyPr/>
        <a:lstStyle/>
        <a:p>
          <a:endParaRPr lang="en-US" sz="1200"/>
        </a:p>
      </dgm:t>
    </dgm:pt>
    <dgm:pt modelId="{13EEA6D9-3E1D-46CE-A626-C6F4AFFCB8E9}" type="pres">
      <dgm:prSet presAssocID="{BF1F7FEF-3618-496E-B89F-5665AF91084A}" presName="root" presStyleCnt="0">
        <dgm:presLayoutVars>
          <dgm:dir/>
          <dgm:resizeHandles val="exact"/>
        </dgm:presLayoutVars>
      </dgm:prSet>
      <dgm:spPr/>
    </dgm:pt>
    <dgm:pt modelId="{7DF68FFD-62DF-4853-BA5C-7FE704028AD1}" type="pres">
      <dgm:prSet presAssocID="{88CB9E30-EEFD-4FFA-A979-FCE482385650}" presName="compNode" presStyleCnt="0"/>
      <dgm:spPr/>
    </dgm:pt>
    <dgm:pt modelId="{E27DCDCA-3C95-41E7-BF6F-31EA7C30FADD}" type="pres">
      <dgm:prSet presAssocID="{88CB9E30-EEFD-4FFA-A979-FCE482385650}" presName="bgRect" presStyleLbl="bgShp" presStyleIdx="0" presStyleCnt="3">
        <dgm:style>
          <a:lnRef idx="1">
            <a:schemeClr val="accent2"/>
          </a:lnRef>
          <a:fillRef idx="3">
            <a:schemeClr val="accent2"/>
          </a:fillRef>
          <a:effectRef idx="2">
            <a:schemeClr val="accent2"/>
          </a:effectRef>
          <a:fontRef idx="minor">
            <a:schemeClr val="lt1"/>
          </a:fontRef>
        </dgm:style>
      </dgm:prSet>
      <dgm:spPr>
        <a:xfrm>
          <a:off x="0" y="590"/>
          <a:ext cx="11018837" cy="1380787"/>
        </a:xfrm>
        <a:prstGeom prst="roundRect">
          <a:avLst>
            <a:gd name="adj" fmla="val 10000"/>
          </a:avLst>
        </a:prstGeom>
        <a:solidFill>
          <a:schemeClr val="accent1">
            <a:lumMod val="60000"/>
            <a:lumOff val="40000"/>
          </a:schemeClr>
        </a:solidFill>
        <a:ln>
          <a:noFill/>
        </a:ln>
        <a:effectLst>
          <a:outerShdw blurRad="241300" dist="50800" dir="2700000" algn="tl" rotWithShape="0">
            <a:prstClr val="black">
              <a:alpha val="20000"/>
            </a:prstClr>
          </a:outerShdw>
        </a:effectLst>
      </dgm:spPr>
    </dgm:pt>
    <dgm:pt modelId="{E929C1A4-1824-4BC7-B8DB-690A7BF4A595}" type="pres">
      <dgm:prSet presAssocID="{88CB9E30-EEFD-4FFA-A979-FCE48238565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arth globe: Africa and Europe"/>
        </a:ext>
      </dgm:extLst>
    </dgm:pt>
    <dgm:pt modelId="{747F01A4-FC7F-487E-A226-5DEA82B44F19}" type="pres">
      <dgm:prSet presAssocID="{88CB9E30-EEFD-4FFA-A979-FCE482385650}" presName="spaceRect" presStyleCnt="0"/>
      <dgm:spPr/>
    </dgm:pt>
    <dgm:pt modelId="{B78E60EA-3361-46F3-8F70-5427930556FC}" type="pres">
      <dgm:prSet presAssocID="{88CB9E30-EEFD-4FFA-A979-FCE482385650}" presName="parTx" presStyleLbl="revTx" presStyleIdx="0" presStyleCnt="3">
        <dgm:presLayoutVars>
          <dgm:chMax val="0"/>
          <dgm:chPref val="0"/>
        </dgm:presLayoutVars>
      </dgm:prSet>
      <dgm:spPr/>
    </dgm:pt>
    <dgm:pt modelId="{76BB6BED-5AAF-4F9F-898E-5032D9C47643}" type="pres">
      <dgm:prSet presAssocID="{70470660-3D03-42D1-9472-7A518EE1BE31}" presName="sibTrans" presStyleCnt="0"/>
      <dgm:spPr/>
    </dgm:pt>
    <dgm:pt modelId="{6A5DAB40-11B6-44E5-AAD4-56439D19680C}" type="pres">
      <dgm:prSet presAssocID="{7E190C42-57FF-40E7-9EA8-FB4819AA7C7E}" presName="compNode" presStyleCnt="0"/>
      <dgm:spPr/>
    </dgm:pt>
    <dgm:pt modelId="{A46FE27E-A958-42C4-B3C1-31E8AE10AF1A}" type="pres">
      <dgm:prSet presAssocID="{7E190C42-57FF-40E7-9EA8-FB4819AA7C7E}" presName="bgRect" presStyleLbl="bgShp" presStyleIdx="1" presStyleCnt="3">
        <dgm:style>
          <a:lnRef idx="1">
            <a:schemeClr val="accent2"/>
          </a:lnRef>
          <a:fillRef idx="3">
            <a:schemeClr val="accent2"/>
          </a:fillRef>
          <a:effectRef idx="2">
            <a:schemeClr val="accent2"/>
          </a:effectRef>
          <a:fontRef idx="minor">
            <a:schemeClr val="lt1"/>
          </a:fontRef>
        </dgm:style>
      </dgm:prSet>
      <dgm:spPr>
        <a:xfrm>
          <a:off x="0" y="1726575"/>
          <a:ext cx="11018837" cy="1380787"/>
        </a:xfrm>
        <a:prstGeom prst="roundRect">
          <a:avLst>
            <a:gd name="adj" fmla="val 10000"/>
          </a:avLst>
        </a:prstGeom>
        <a:solidFill>
          <a:schemeClr val="accent1">
            <a:lumMod val="60000"/>
            <a:lumOff val="40000"/>
          </a:schemeClr>
        </a:solidFill>
        <a:ln>
          <a:noFill/>
        </a:ln>
        <a:effectLst>
          <a:outerShdw blurRad="241300" dist="50800" dir="2700000" algn="tl" rotWithShape="0">
            <a:prstClr val="black">
              <a:alpha val="20000"/>
            </a:prstClr>
          </a:outerShdw>
        </a:effectLst>
      </dgm:spPr>
    </dgm:pt>
    <dgm:pt modelId="{90D472B6-54D2-443C-BE27-AE76393B3E42}" type="pres">
      <dgm:prSet presAssocID="{7E190C42-57FF-40E7-9EA8-FB4819AA7C7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4C5200A2-593E-40B2-81EF-AC906D8A6660}" type="pres">
      <dgm:prSet presAssocID="{7E190C42-57FF-40E7-9EA8-FB4819AA7C7E}" presName="spaceRect" presStyleCnt="0"/>
      <dgm:spPr/>
    </dgm:pt>
    <dgm:pt modelId="{9603E9E9-9E4D-41A9-8802-D4E89861A88A}" type="pres">
      <dgm:prSet presAssocID="{7E190C42-57FF-40E7-9EA8-FB4819AA7C7E}" presName="parTx" presStyleLbl="revTx" presStyleIdx="1" presStyleCnt="3">
        <dgm:presLayoutVars>
          <dgm:chMax val="0"/>
          <dgm:chPref val="0"/>
        </dgm:presLayoutVars>
      </dgm:prSet>
      <dgm:spPr/>
    </dgm:pt>
    <dgm:pt modelId="{079593D3-EBFC-400B-BF86-BDEF673A84BA}" type="pres">
      <dgm:prSet presAssocID="{3F8C7133-E74D-41BB-ABB0-B446AB4DE1F2}" presName="sibTrans" presStyleCnt="0"/>
      <dgm:spPr/>
    </dgm:pt>
    <dgm:pt modelId="{FDE53EC5-1DD0-4302-AC48-EC4BA5FC82F2}" type="pres">
      <dgm:prSet presAssocID="{A466AC75-9428-43AB-B9C7-1667AE9A8C37}" presName="compNode" presStyleCnt="0"/>
      <dgm:spPr/>
    </dgm:pt>
    <dgm:pt modelId="{D6905C37-0C2A-4CCF-AD9C-1F9B73658539}" type="pres">
      <dgm:prSet presAssocID="{A466AC75-9428-43AB-B9C7-1667AE9A8C37}" presName="bgRect" presStyleLbl="bgShp" presStyleIdx="2" presStyleCnt="3">
        <dgm:style>
          <a:lnRef idx="1">
            <a:schemeClr val="accent2"/>
          </a:lnRef>
          <a:fillRef idx="3">
            <a:schemeClr val="accent2"/>
          </a:fillRef>
          <a:effectRef idx="2">
            <a:schemeClr val="accent2"/>
          </a:effectRef>
          <a:fontRef idx="minor">
            <a:schemeClr val="lt1"/>
          </a:fontRef>
        </dgm:style>
      </dgm:prSet>
      <dgm:spPr>
        <a:xfrm>
          <a:off x="0" y="3452559"/>
          <a:ext cx="11018837" cy="1380787"/>
        </a:xfrm>
        <a:prstGeom prst="roundRect">
          <a:avLst>
            <a:gd name="adj" fmla="val 10000"/>
          </a:avLst>
        </a:prstGeom>
        <a:solidFill>
          <a:schemeClr val="accent1">
            <a:lumMod val="60000"/>
            <a:lumOff val="40000"/>
          </a:schemeClr>
        </a:solidFill>
        <a:ln>
          <a:noFill/>
        </a:ln>
        <a:effectLst>
          <a:outerShdw blurRad="241300" dist="50800" dir="2700000" algn="tl" rotWithShape="0">
            <a:prstClr val="black">
              <a:alpha val="20000"/>
            </a:prstClr>
          </a:outerShdw>
        </a:effectLst>
      </dgm:spPr>
    </dgm:pt>
    <dgm:pt modelId="{0966D8A5-1B84-4B36-8F1B-2AFE7ECB1D31}" type="pres">
      <dgm:prSet presAssocID="{A466AC75-9428-43AB-B9C7-1667AE9A8C3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peedometer Low"/>
        </a:ext>
      </dgm:extLst>
    </dgm:pt>
    <dgm:pt modelId="{0F2E8779-371D-4D7D-9366-8D4280053439}" type="pres">
      <dgm:prSet presAssocID="{A466AC75-9428-43AB-B9C7-1667AE9A8C37}" presName="spaceRect" presStyleCnt="0"/>
      <dgm:spPr/>
    </dgm:pt>
    <dgm:pt modelId="{557FEE7C-8FF3-4251-A4ED-95F7520C3F79}" type="pres">
      <dgm:prSet presAssocID="{A466AC75-9428-43AB-B9C7-1667AE9A8C37}" presName="parTx" presStyleLbl="revTx" presStyleIdx="2" presStyleCnt="3">
        <dgm:presLayoutVars>
          <dgm:chMax val="0"/>
          <dgm:chPref val="0"/>
        </dgm:presLayoutVars>
      </dgm:prSet>
      <dgm:spPr/>
    </dgm:pt>
  </dgm:ptLst>
  <dgm:cxnLst>
    <dgm:cxn modelId="{A5767409-578F-48AF-973D-E4C7A3BBD72D}" type="presOf" srcId="{BF1F7FEF-3618-496E-B89F-5665AF91084A}" destId="{13EEA6D9-3E1D-46CE-A626-C6F4AFFCB8E9}" srcOrd="0" destOrd="0" presId="urn:microsoft.com/office/officeart/2018/2/layout/IconVerticalSolidList"/>
    <dgm:cxn modelId="{D3F7F00E-7A41-4448-A219-8206BC1807DE}" type="presOf" srcId="{A466AC75-9428-43AB-B9C7-1667AE9A8C37}" destId="{557FEE7C-8FF3-4251-A4ED-95F7520C3F79}" srcOrd="0" destOrd="0" presId="urn:microsoft.com/office/officeart/2018/2/layout/IconVerticalSolidList"/>
    <dgm:cxn modelId="{1C3BA644-EFB9-41AA-8EB6-9A2D9D2570BD}" srcId="{BF1F7FEF-3618-496E-B89F-5665AF91084A}" destId="{A466AC75-9428-43AB-B9C7-1667AE9A8C37}" srcOrd="2" destOrd="0" parTransId="{BDC98A28-A738-419C-90A2-8704A53AA96B}" sibTransId="{AFF4BA10-5B9D-4A90-8BD4-71D7DF014544}"/>
    <dgm:cxn modelId="{F72AD64E-802E-4841-9483-0C8429D4F548}" srcId="{BF1F7FEF-3618-496E-B89F-5665AF91084A}" destId="{88CB9E30-EEFD-4FFA-A979-FCE482385650}" srcOrd="0" destOrd="0" parTransId="{4160EAC1-F03C-4DEE-AB29-971AB78AA894}" sibTransId="{70470660-3D03-42D1-9472-7A518EE1BE31}"/>
    <dgm:cxn modelId="{F801B98F-854B-4085-9BC4-D744A90E3F7F}" srcId="{BF1F7FEF-3618-496E-B89F-5665AF91084A}" destId="{7E190C42-57FF-40E7-9EA8-FB4819AA7C7E}" srcOrd="1" destOrd="0" parTransId="{7E42E211-3884-4EE1-9FA9-EBCC6A29ABBA}" sibTransId="{3F8C7133-E74D-41BB-ABB0-B446AB4DE1F2}"/>
    <dgm:cxn modelId="{368459B1-6608-4CB5-8949-5B1E602C95A3}" type="presOf" srcId="{7E190C42-57FF-40E7-9EA8-FB4819AA7C7E}" destId="{9603E9E9-9E4D-41A9-8802-D4E89861A88A}" srcOrd="0" destOrd="0" presId="urn:microsoft.com/office/officeart/2018/2/layout/IconVerticalSolidList"/>
    <dgm:cxn modelId="{DE1165D0-94FC-4A8F-A460-1A96FAE3B001}" type="presOf" srcId="{88CB9E30-EEFD-4FFA-A979-FCE482385650}" destId="{B78E60EA-3361-46F3-8F70-5427930556FC}" srcOrd="0" destOrd="0" presId="urn:microsoft.com/office/officeart/2018/2/layout/IconVerticalSolidList"/>
    <dgm:cxn modelId="{200C6681-047C-4181-9BB4-609A28655E14}" type="presParOf" srcId="{13EEA6D9-3E1D-46CE-A626-C6F4AFFCB8E9}" destId="{7DF68FFD-62DF-4853-BA5C-7FE704028AD1}" srcOrd="0" destOrd="0" presId="urn:microsoft.com/office/officeart/2018/2/layout/IconVerticalSolidList"/>
    <dgm:cxn modelId="{3DE90094-25D5-4507-B187-127BB9336952}" type="presParOf" srcId="{7DF68FFD-62DF-4853-BA5C-7FE704028AD1}" destId="{E27DCDCA-3C95-41E7-BF6F-31EA7C30FADD}" srcOrd="0" destOrd="0" presId="urn:microsoft.com/office/officeart/2018/2/layout/IconVerticalSolidList"/>
    <dgm:cxn modelId="{5E3EC5F8-69FF-476D-85D9-F6AA76C73E51}" type="presParOf" srcId="{7DF68FFD-62DF-4853-BA5C-7FE704028AD1}" destId="{E929C1A4-1824-4BC7-B8DB-690A7BF4A595}" srcOrd="1" destOrd="0" presId="urn:microsoft.com/office/officeart/2018/2/layout/IconVerticalSolidList"/>
    <dgm:cxn modelId="{48F1DCEA-6956-4FBB-8006-4B103707F247}" type="presParOf" srcId="{7DF68FFD-62DF-4853-BA5C-7FE704028AD1}" destId="{747F01A4-FC7F-487E-A226-5DEA82B44F19}" srcOrd="2" destOrd="0" presId="urn:microsoft.com/office/officeart/2018/2/layout/IconVerticalSolidList"/>
    <dgm:cxn modelId="{FD46DE63-DA27-488F-92F2-825D90317674}" type="presParOf" srcId="{7DF68FFD-62DF-4853-BA5C-7FE704028AD1}" destId="{B78E60EA-3361-46F3-8F70-5427930556FC}" srcOrd="3" destOrd="0" presId="urn:microsoft.com/office/officeart/2018/2/layout/IconVerticalSolidList"/>
    <dgm:cxn modelId="{951A2D5A-3926-4A75-A2F5-6D5D408C21EE}" type="presParOf" srcId="{13EEA6D9-3E1D-46CE-A626-C6F4AFFCB8E9}" destId="{76BB6BED-5AAF-4F9F-898E-5032D9C47643}" srcOrd="1" destOrd="0" presId="urn:microsoft.com/office/officeart/2018/2/layout/IconVerticalSolidList"/>
    <dgm:cxn modelId="{7BF3429C-00DD-4F7F-A06D-25E85CF4CCD0}" type="presParOf" srcId="{13EEA6D9-3E1D-46CE-A626-C6F4AFFCB8E9}" destId="{6A5DAB40-11B6-44E5-AAD4-56439D19680C}" srcOrd="2" destOrd="0" presId="urn:microsoft.com/office/officeart/2018/2/layout/IconVerticalSolidList"/>
    <dgm:cxn modelId="{8D0003C7-9A31-40AB-8F24-25F3BA953A96}" type="presParOf" srcId="{6A5DAB40-11B6-44E5-AAD4-56439D19680C}" destId="{A46FE27E-A958-42C4-B3C1-31E8AE10AF1A}" srcOrd="0" destOrd="0" presId="urn:microsoft.com/office/officeart/2018/2/layout/IconVerticalSolidList"/>
    <dgm:cxn modelId="{BFAB6E40-E5C0-49FB-883C-BD214276C531}" type="presParOf" srcId="{6A5DAB40-11B6-44E5-AAD4-56439D19680C}" destId="{90D472B6-54D2-443C-BE27-AE76393B3E42}" srcOrd="1" destOrd="0" presId="urn:microsoft.com/office/officeart/2018/2/layout/IconVerticalSolidList"/>
    <dgm:cxn modelId="{0FE13288-E5E9-4B8B-8B11-FEDB118A74F1}" type="presParOf" srcId="{6A5DAB40-11B6-44E5-AAD4-56439D19680C}" destId="{4C5200A2-593E-40B2-81EF-AC906D8A6660}" srcOrd="2" destOrd="0" presId="urn:microsoft.com/office/officeart/2018/2/layout/IconVerticalSolidList"/>
    <dgm:cxn modelId="{DAE1AB18-7747-4D3E-9BC3-45572B15585F}" type="presParOf" srcId="{6A5DAB40-11B6-44E5-AAD4-56439D19680C}" destId="{9603E9E9-9E4D-41A9-8802-D4E89861A88A}" srcOrd="3" destOrd="0" presId="urn:microsoft.com/office/officeart/2018/2/layout/IconVerticalSolidList"/>
    <dgm:cxn modelId="{987A0774-B6BA-44F4-8B57-D09D81BF3609}" type="presParOf" srcId="{13EEA6D9-3E1D-46CE-A626-C6F4AFFCB8E9}" destId="{079593D3-EBFC-400B-BF86-BDEF673A84BA}" srcOrd="3" destOrd="0" presId="urn:microsoft.com/office/officeart/2018/2/layout/IconVerticalSolidList"/>
    <dgm:cxn modelId="{12DD6E51-866A-4A75-BA26-92CB6E32D830}" type="presParOf" srcId="{13EEA6D9-3E1D-46CE-A626-C6F4AFFCB8E9}" destId="{FDE53EC5-1DD0-4302-AC48-EC4BA5FC82F2}" srcOrd="4" destOrd="0" presId="urn:microsoft.com/office/officeart/2018/2/layout/IconVerticalSolidList"/>
    <dgm:cxn modelId="{A22B9C7A-6C56-4001-A7E6-4A90709D2BA4}" type="presParOf" srcId="{FDE53EC5-1DD0-4302-AC48-EC4BA5FC82F2}" destId="{D6905C37-0C2A-4CCF-AD9C-1F9B73658539}" srcOrd="0" destOrd="0" presId="urn:microsoft.com/office/officeart/2018/2/layout/IconVerticalSolidList"/>
    <dgm:cxn modelId="{BC3A988A-13B2-48F4-AC75-3ABA0E096332}" type="presParOf" srcId="{FDE53EC5-1DD0-4302-AC48-EC4BA5FC82F2}" destId="{0966D8A5-1B84-4B36-8F1B-2AFE7ECB1D31}" srcOrd="1" destOrd="0" presId="urn:microsoft.com/office/officeart/2018/2/layout/IconVerticalSolidList"/>
    <dgm:cxn modelId="{911514DF-690C-471A-89CD-E0096A38411E}" type="presParOf" srcId="{FDE53EC5-1DD0-4302-AC48-EC4BA5FC82F2}" destId="{0F2E8779-371D-4D7D-9366-8D4280053439}" srcOrd="2" destOrd="0" presId="urn:microsoft.com/office/officeart/2018/2/layout/IconVerticalSolidList"/>
    <dgm:cxn modelId="{96B16169-C041-4505-908E-5492D4CE9459}" type="presParOf" srcId="{FDE53EC5-1DD0-4302-AC48-EC4BA5FC82F2}" destId="{557FEE7C-8FF3-4251-A4ED-95F7520C3F79}" srcOrd="3" destOrd="0" presId="urn:microsoft.com/office/officeart/2018/2/layout/IconVerticalSolidLis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A4EE13-85C1-4BEF-821F-9E305ABC242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7DB0DB3-812E-4E63-9735-67FD9C9C96BE}">
      <dgm:prSet custT="1"/>
      <dgm:spPr/>
      <dgm:t>
        <a:bodyPr/>
        <a:lstStyle/>
        <a:p>
          <a:pPr>
            <a:lnSpc>
              <a:spcPct val="100000"/>
            </a:lnSpc>
          </a:pPr>
          <a:r>
            <a:rPr lang="en-US" sz="1000" b="1"/>
            <a:t>Asset-Centric Security</a:t>
          </a:r>
          <a:r>
            <a:rPr lang="en-US" sz="1000"/>
            <a:t> – </a:t>
          </a:r>
          <a:r>
            <a:rPr lang="en-US" sz="800"/>
            <a:t>Security must be as close to the assets as possible (i.e., data-centric and application-centric approaches instead of network-centric strategies) to provide a tailored approach the minimizes productivity disruption.</a:t>
          </a:r>
        </a:p>
      </dgm:t>
    </dgm:pt>
    <dgm:pt modelId="{6F8CB81B-7432-4B11-8BEC-AF757052D5C7}" type="parTrans" cxnId="{BA965C1A-A62D-4ACD-9A26-BEF8BEA91AD7}">
      <dgm:prSet/>
      <dgm:spPr/>
      <dgm:t>
        <a:bodyPr/>
        <a:lstStyle/>
        <a:p>
          <a:endParaRPr lang="en-US" sz="1100"/>
        </a:p>
      </dgm:t>
    </dgm:pt>
    <dgm:pt modelId="{0486072B-5E1D-4359-AFD4-594E6050E98B}" type="sibTrans" cxnId="{BA965C1A-A62D-4ACD-9A26-BEF8BEA91AD7}">
      <dgm:prSet/>
      <dgm:spPr/>
      <dgm:t>
        <a:bodyPr/>
        <a:lstStyle/>
        <a:p>
          <a:endParaRPr lang="en-US" sz="1100"/>
        </a:p>
      </dgm:t>
    </dgm:pt>
    <dgm:pt modelId="{4363EBE8-6615-45F8-9C03-3748F38728C7}">
      <dgm:prSet custT="1"/>
      <dgm:spPr/>
      <dgm:t>
        <a:bodyPr/>
        <a:lstStyle/>
        <a:p>
          <a:pPr>
            <a:lnSpc>
              <a:spcPct val="100000"/>
            </a:lnSpc>
          </a:pPr>
          <a:r>
            <a:rPr lang="en-US" sz="1000" b="1"/>
            <a:t>Least Privilege</a:t>
          </a:r>
          <a:r>
            <a:rPr lang="en-US" sz="1000"/>
            <a:t> – Access to systems and data must be granted only as required and removed when no longer required.</a:t>
          </a:r>
        </a:p>
      </dgm:t>
    </dgm:pt>
    <dgm:pt modelId="{F4F5537E-33A8-456F-BAC1-78DC06DA492A}" type="sibTrans" cxnId="{4C073615-9912-48AF-BDC8-B5B797BFB31D}">
      <dgm:prSet/>
      <dgm:spPr/>
      <dgm:t>
        <a:bodyPr/>
        <a:lstStyle/>
        <a:p>
          <a:endParaRPr lang="en-US" sz="1100"/>
        </a:p>
      </dgm:t>
    </dgm:pt>
    <dgm:pt modelId="{5B5ADC5D-BFF9-447C-A8C1-4E8DA4B795C2}" type="parTrans" cxnId="{4C073615-9912-48AF-BDC8-B5B797BFB31D}">
      <dgm:prSet/>
      <dgm:spPr/>
      <dgm:t>
        <a:bodyPr/>
        <a:lstStyle/>
        <a:p>
          <a:endParaRPr lang="en-US" sz="1100"/>
        </a:p>
      </dgm:t>
    </dgm:pt>
    <dgm:pt modelId="{CC9377CE-DC25-4BC0-9BCD-86A26F658FC2}" type="pres">
      <dgm:prSet presAssocID="{01A4EE13-85C1-4BEF-821F-9E305ABC2425}" presName="root" presStyleCnt="0">
        <dgm:presLayoutVars>
          <dgm:dir/>
          <dgm:resizeHandles val="exact"/>
        </dgm:presLayoutVars>
      </dgm:prSet>
      <dgm:spPr/>
    </dgm:pt>
    <dgm:pt modelId="{859DA26B-CDBE-451A-A9F9-2419672D5E7A}" type="pres">
      <dgm:prSet presAssocID="{37DB0DB3-812E-4E63-9735-67FD9C9C96BE}" presName="compNode" presStyleCnt="0"/>
      <dgm:spPr/>
    </dgm:pt>
    <dgm:pt modelId="{403CC4B1-7621-42D5-9973-9B73F98EB7FD}" type="pres">
      <dgm:prSet presAssocID="{37DB0DB3-812E-4E63-9735-67FD9C9C96BE}" presName="bgRect" presStyleLbl="bgShp" presStyleIdx="0" presStyleCnt="2">
        <dgm:style>
          <a:lnRef idx="1">
            <a:schemeClr val="accent2"/>
          </a:lnRef>
          <a:fillRef idx="3">
            <a:schemeClr val="accent2"/>
          </a:fillRef>
          <a:effectRef idx="2">
            <a:schemeClr val="accent2"/>
          </a:effectRef>
          <a:fontRef idx="minor">
            <a:schemeClr val="lt1"/>
          </a:fontRef>
        </dgm:style>
      </dgm:prSet>
      <dgm:spPr>
        <a:xfrm>
          <a:off x="0" y="785514"/>
          <a:ext cx="11018837" cy="1450181"/>
        </a:xfrm>
        <a:prstGeom prst="roundRect">
          <a:avLst>
            <a:gd name="adj" fmla="val 10000"/>
          </a:avLst>
        </a:prstGeom>
        <a:solidFill>
          <a:schemeClr val="accent1">
            <a:lumMod val="60000"/>
            <a:lumOff val="40000"/>
          </a:schemeClr>
        </a:solidFill>
        <a:ln>
          <a:noFill/>
        </a:ln>
        <a:effectLst>
          <a:outerShdw blurRad="241300" dist="50800" dir="2700000" algn="tl" rotWithShape="0">
            <a:prstClr val="black">
              <a:alpha val="20000"/>
            </a:prstClr>
          </a:outerShdw>
        </a:effectLst>
      </dgm:spPr>
    </dgm:pt>
    <dgm:pt modelId="{D2EA7DE6-146D-49E3-9FAD-827F3C29B1AD}" type="pres">
      <dgm:prSet presAssocID="{37DB0DB3-812E-4E63-9735-67FD9C9C96B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eehive"/>
        </a:ext>
      </dgm:extLst>
    </dgm:pt>
    <dgm:pt modelId="{61B0C6DC-4ABD-4B09-8B07-DC7843CE932F}" type="pres">
      <dgm:prSet presAssocID="{37DB0DB3-812E-4E63-9735-67FD9C9C96BE}" presName="spaceRect" presStyleCnt="0"/>
      <dgm:spPr/>
    </dgm:pt>
    <dgm:pt modelId="{145F2106-626C-42BB-8C36-839511E52F71}" type="pres">
      <dgm:prSet presAssocID="{37DB0DB3-812E-4E63-9735-67FD9C9C96BE}" presName="parTx" presStyleLbl="revTx" presStyleIdx="0" presStyleCnt="2">
        <dgm:presLayoutVars>
          <dgm:chMax val="0"/>
          <dgm:chPref val="0"/>
        </dgm:presLayoutVars>
      </dgm:prSet>
      <dgm:spPr/>
    </dgm:pt>
    <dgm:pt modelId="{7652C94F-0BCC-4C9E-BE9C-02B0F0A43B38}" type="pres">
      <dgm:prSet presAssocID="{0486072B-5E1D-4359-AFD4-594E6050E98B}" presName="sibTrans" presStyleCnt="0"/>
      <dgm:spPr/>
    </dgm:pt>
    <dgm:pt modelId="{3FD973A0-5261-47C5-8BCE-309A4CD766AB}" type="pres">
      <dgm:prSet presAssocID="{4363EBE8-6615-45F8-9C03-3748F38728C7}" presName="compNode" presStyleCnt="0"/>
      <dgm:spPr/>
    </dgm:pt>
    <dgm:pt modelId="{E84FFE2A-A6E1-46AC-B04C-D66363E22608}" type="pres">
      <dgm:prSet presAssocID="{4363EBE8-6615-45F8-9C03-3748F38728C7}" presName="bgRect" presStyleLbl="bgShp" presStyleIdx="1" presStyleCnt="2">
        <dgm:style>
          <a:lnRef idx="1">
            <a:schemeClr val="accent2"/>
          </a:lnRef>
          <a:fillRef idx="3">
            <a:schemeClr val="accent2"/>
          </a:fillRef>
          <a:effectRef idx="2">
            <a:schemeClr val="accent2"/>
          </a:effectRef>
          <a:fontRef idx="minor">
            <a:schemeClr val="lt1"/>
          </a:fontRef>
        </dgm:style>
      </dgm:prSet>
      <dgm:spPr>
        <a:xfrm>
          <a:off x="0" y="2598241"/>
          <a:ext cx="11018837" cy="1450181"/>
        </a:xfrm>
        <a:prstGeom prst="roundRect">
          <a:avLst>
            <a:gd name="adj" fmla="val 10000"/>
          </a:avLst>
        </a:prstGeom>
        <a:solidFill>
          <a:schemeClr val="accent1">
            <a:lumMod val="60000"/>
            <a:lumOff val="40000"/>
          </a:schemeClr>
        </a:solidFill>
        <a:ln>
          <a:noFill/>
        </a:ln>
        <a:effectLst>
          <a:outerShdw blurRad="241300" dist="50800" dir="2700000" algn="tl" rotWithShape="0">
            <a:prstClr val="black">
              <a:alpha val="20000"/>
            </a:prstClr>
          </a:outerShdw>
        </a:effectLst>
      </dgm:spPr>
    </dgm:pt>
    <dgm:pt modelId="{8C3E77F7-8EEC-49A6-BD9A-4B799E812092}" type="pres">
      <dgm:prSet presAssocID="{4363EBE8-6615-45F8-9C03-3748F38728C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inimize"/>
        </a:ext>
      </dgm:extLst>
    </dgm:pt>
    <dgm:pt modelId="{534F7F03-3B07-4D27-B13F-FAF852B836D3}" type="pres">
      <dgm:prSet presAssocID="{4363EBE8-6615-45F8-9C03-3748F38728C7}" presName="spaceRect" presStyleCnt="0"/>
      <dgm:spPr/>
    </dgm:pt>
    <dgm:pt modelId="{50B75A28-1117-4B8E-9181-F50FBD0516B0}" type="pres">
      <dgm:prSet presAssocID="{4363EBE8-6615-45F8-9C03-3748F38728C7}" presName="parTx" presStyleLbl="revTx" presStyleIdx="1" presStyleCnt="2">
        <dgm:presLayoutVars>
          <dgm:chMax val="0"/>
          <dgm:chPref val="0"/>
        </dgm:presLayoutVars>
      </dgm:prSet>
      <dgm:spPr/>
    </dgm:pt>
  </dgm:ptLst>
  <dgm:cxnLst>
    <dgm:cxn modelId="{B8BAD807-F115-4FDE-80DE-58055EDCEF5D}" type="presOf" srcId="{4363EBE8-6615-45F8-9C03-3748F38728C7}" destId="{50B75A28-1117-4B8E-9181-F50FBD0516B0}" srcOrd="0" destOrd="0" presId="urn:microsoft.com/office/officeart/2018/2/layout/IconVerticalSolidList"/>
    <dgm:cxn modelId="{4C073615-9912-48AF-BDC8-B5B797BFB31D}" srcId="{01A4EE13-85C1-4BEF-821F-9E305ABC2425}" destId="{4363EBE8-6615-45F8-9C03-3748F38728C7}" srcOrd="1" destOrd="0" parTransId="{5B5ADC5D-BFF9-447C-A8C1-4E8DA4B795C2}" sibTransId="{F4F5537E-33A8-456F-BAC1-78DC06DA492A}"/>
    <dgm:cxn modelId="{BA965C1A-A62D-4ACD-9A26-BEF8BEA91AD7}" srcId="{01A4EE13-85C1-4BEF-821F-9E305ABC2425}" destId="{37DB0DB3-812E-4E63-9735-67FD9C9C96BE}" srcOrd="0" destOrd="0" parTransId="{6F8CB81B-7432-4B11-8BEC-AF757052D5C7}" sibTransId="{0486072B-5E1D-4359-AFD4-594E6050E98B}"/>
    <dgm:cxn modelId="{41116E62-15AE-4AA8-8421-83375B72361D}" type="presOf" srcId="{01A4EE13-85C1-4BEF-821F-9E305ABC2425}" destId="{CC9377CE-DC25-4BC0-9BCD-86A26F658FC2}" srcOrd="0" destOrd="0" presId="urn:microsoft.com/office/officeart/2018/2/layout/IconVerticalSolidList"/>
    <dgm:cxn modelId="{50FED391-D40A-4A6B-9E01-5F4F9BC6A71B}" type="presOf" srcId="{37DB0DB3-812E-4E63-9735-67FD9C9C96BE}" destId="{145F2106-626C-42BB-8C36-839511E52F71}" srcOrd="0" destOrd="0" presId="urn:microsoft.com/office/officeart/2018/2/layout/IconVerticalSolidList"/>
    <dgm:cxn modelId="{933563AF-96A7-45A5-A2F2-110DA2B65337}" type="presParOf" srcId="{CC9377CE-DC25-4BC0-9BCD-86A26F658FC2}" destId="{859DA26B-CDBE-451A-A9F9-2419672D5E7A}" srcOrd="0" destOrd="0" presId="urn:microsoft.com/office/officeart/2018/2/layout/IconVerticalSolidList"/>
    <dgm:cxn modelId="{D87E3A2C-7A2A-4DAD-9F52-D55332077364}" type="presParOf" srcId="{859DA26B-CDBE-451A-A9F9-2419672D5E7A}" destId="{403CC4B1-7621-42D5-9973-9B73F98EB7FD}" srcOrd="0" destOrd="0" presId="urn:microsoft.com/office/officeart/2018/2/layout/IconVerticalSolidList"/>
    <dgm:cxn modelId="{C994C5C9-12A7-4219-8793-0FE77F58FE35}" type="presParOf" srcId="{859DA26B-CDBE-451A-A9F9-2419672D5E7A}" destId="{D2EA7DE6-146D-49E3-9FAD-827F3C29B1AD}" srcOrd="1" destOrd="0" presId="urn:microsoft.com/office/officeart/2018/2/layout/IconVerticalSolidList"/>
    <dgm:cxn modelId="{2194C79F-B296-4626-BC2D-49BF9C37B81D}" type="presParOf" srcId="{859DA26B-CDBE-451A-A9F9-2419672D5E7A}" destId="{61B0C6DC-4ABD-4B09-8B07-DC7843CE932F}" srcOrd="2" destOrd="0" presId="urn:microsoft.com/office/officeart/2018/2/layout/IconVerticalSolidList"/>
    <dgm:cxn modelId="{0368D1C3-AD04-4F2C-ADEC-6CF1F0322A06}" type="presParOf" srcId="{859DA26B-CDBE-451A-A9F9-2419672D5E7A}" destId="{145F2106-626C-42BB-8C36-839511E52F71}" srcOrd="3" destOrd="0" presId="urn:microsoft.com/office/officeart/2018/2/layout/IconVerticalSolidList"/>
    <dgm:cxn modelId="{385E2663-6EB9-4D63-B21C-03AEBCF36A9F}" type="presParOf" srcId="{CC9377CE-DC25-4BC0-9BCD-86A26F658FC2}" destId="{7652C94F-0BCC-4C9E-BE9C-02B0F0A43B38}" srcOrd="1" destOrd="0" presId="urn:microsoft.com/office/officeart/2018/2/layout/IconVerticalSolidList"/>
    <dgm:cxn modelId="{4962FE1A-B70E-4CE3-93DB-A23C6C3B489E}" type="presParOf" srcId="{CC9377CE-DC25-4BC0-9BCD-86A26F658FC2}" destId="{3FD973A0-5261-47C5-8BCE-309A4CD766AB}" srcOrd="2" destOrd="0" presId="urn:microsoft.com/office/officeart/2018/2/layout/IconVerticalSolidList"/>
    <dgm:cxn modelId="{525B25EC-E356-44C1-A0F9-27D13A7FE920}" type="presParOf" srcId="{3FD973A0-5261-47C5-8BCE-309A4CD766AB}" destId="{E84FFE2A-A6E1-46AC-B04C-D66363E22608}" srcOrd="0" destOrd="0" presId="urn:microsoft.com/office/officeart/2018/2/layout/IconVerticalSolidList"/>
    <dgm:cxn modelId="{9FAC41DA-9B6F-4833-B9F5-5D29269090A7}" type="presParOf" srcId="{3FD973A0-5261-47C5-8BCE-309A4CD766AB}" destId="{8C3E77F7-8EEC-49A6-BD9A-4B799E812092}" srcOrd="1" destOrd="0" presId="urn:microsoft.com/office/officeart/2018/2/layout/IconVerticalSolidList"/>
    <dgm:cxn modelId="{CEE2285D-C3BF-452F-814B-B1C27A1EA67F}" type="presParOf" srcId="{3FD973A0-5261-47C5-8BCE-309A4CD766AB}" destId="{534F7F03-3B07-4D27-B13F-FAF852B836D3}" srcOrd="2" destOrd="0" presId="urn:microsoft.com/office/officeart/2018/2/layout/IconVerticalSolidList"/>
    <dgm:cxn modelId="{6CDE09BB-4C81-4E48-A693-68B35D007226}" type="presParOf" srcId="{3FD973A0-5261-47C5-8BCE-309A4CD766AB}" destId="{50B75A28-1117-4B8E-9181-F50FBD0516B0}" srcOrd="3" destOrd="0" presId="urn:microsoft.com/office/officeart/2018/2/layout/IconVerticalSolidLis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A4EE13-85C1-4BEF-821F-9E305ABC242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7DB0DB3-812E-4E63-9735-67FD9C9C96BE}">
      <dgm:prSet custT="1"/>
      <dgm:spPr/>
      <dgm:t>
        <a:bodyPr/>
        <a:lstStyle/>
        <a:p>
          <a:pPr>
            <a:lnSpc>
              <a:spcPct val="100000"/>
            </a:lnSpc>
          </a:pPr>
          <a:r>
            <a:rPr lang="en-US" sz="900" b="1"/>
            <a:t>10. Simple and Pervasive Security</a:t>
          </a:r>
          <a:r>
            <a:rPr lang="en-US" sz="900"/>
            <a:t> – Security mechanisms must be simple, scalable, and easy to implement and manage throughout the organizational ecosystem (whether internal or external).</a:t>
          </a:r>
        </a:p>
      </dgm:t>
    </dgm:pt>
    <dgm:pt modelId="{6F8CB81B-7432-4B11-8BEC-AF757052D5C7}" type="parTrans" cxnId="{BA965C1A-A62D-4ACD-9A26-BEF8BEA91AD7}">
      <dgm:prSet/>
      <dgm:spPr/>
      <dgm:t>
        <a:bodyPr/>
        <a:lstStyle/>
        <a:p>
          <a:endParaRPr lang="en-US" sz="1050"/>
        </a:p>
      </dgm:t>
    </dgm:pt>
    <dgm:pt modelId="{0486072B-5E1D-4359-AFD4-594E6050E98B}" type="sibTrans" cxnId="{BA965C1A-A62D-4ACD-9A26-BEF8BEA91AD7}">
      <dgm:prSet/>
      <dgm:spPr/>
      <dgm:t>
        <a:bodyPr/>
        <a:lstStyle/>
        <a:p>
          <a:endParaRPr lang="en-US" sz="1050"/>
        </a:p>
      </dgm:t>
    </dgm:pt>
    <dgm:pt modelId="{4363EBE8-6615-45F8-9C03-3748F38728C7}">
      <dgm:prSet custT="1"/>
      <dgm:spPr/>
      <dgm:t>
        <a:bodyPr/>
        <a:lstStyle/>
        <a:p>
          <a:pPr>
            <a:lnSpc>
              <a:spcPct val="100000"/>
            </a:lnSpc>
          </a:pPr>
          <a:r>
            <a:rPr lang="en-US" sz="900" b="1"/>
            <a:t>11. Explicit Trust Validation</a:t>
          </a:r>
          <a:r>
            <a:rPr lang="en-US" sz="900"/>
            <a:t> – Assumptions of integrity and trust level must be explicitly validated against organization risk threshold and tolerance. </a:t>
          </a:r>
        </a:p>
      </dgm:t>
    </dgm:pt>
    <dgm:pt modelId="{5B5ADC5D-BFF9-447C-A8C1-4E8DA4B795C2}" type="parTrans" cxnId="{4C073615-9912-48AF-BDC8-B5B797BFB31D}">
      <dgm:prSet/>
      <dgm:spPr/>
      <dgm:t>
        <a:bodyPr/>
        <a:lstStyle/>
        <a:p>
          <a:endParaRPr lang="en-US" sz="1050"/>
        </a:p>
      </dgm:t>
    </dgm:pt>
    <dgm:pt modelId="{F4F5537E-33A8-456F-BAC1-78DC06DA492A}" type="sibTrans" cxnId="{4C073615-9912-48AF-BDC8-B5B797BFB31D}">
      <dgm:prSet/>
      <dgm:spPr/>
      <dgm:t>
        <a:bodyPr/>
        <a:lstStyle/>
        <a:p>
          <a:endParaRPr lang="en-US" sz="1050"/>
        </a:p>
      </dgm:t>
    </dgm:pt>
    <dgm:pt modelId="{CC9377CE-DC25-4BC0-9BCD-86A26F658FC2}" type="pres">
      <dgm:prSet presAssocID="{01A4EE13-85C1-4BEF-821F-9E305ABC2425}" presName="root" presStyleCnt="0">
        <dgm:presLayoutVars>
          <dgm:dir/>
          <dgm:resizeHandles val="exact"/>
        </dgm:presLayoutVars>
      </dgm:prSet>
      <dgm:spPr/>
    </dgm:pt>
    <dgm:pt modelId="{859DA26B-CDBE-451A-A9F9-2419672D5E7A}" type="pres">
      <dgm:prSet presAssocID="{37DB0DB3-812E-4E63-9735-67FD9C9C96BE}" presName="compNode" presStyleCnt="0"/>
      <dgm:spPr/>
    </dgm:pt>
    <dgm:pt modelId="{403CC4B1-7621-42D5-9973-9B73F98EB7FD}" type="pres">
      <dgm:prSet presAssocID="{37DB0DB3-812E-4E63-9735-67FD9C9C96BE}" presName="bgRect" presStyleLbl="bgShp" presStyleIdx="0" presStyleCnt="2">
        <dgm:style>
          <a:lnRef idx="1">
            <a:schemeClr val="accent2"/>
          </a:lnRef>
          <a:fillRef idx="3">
            <a:schemeClr val="accent2"/>
          </a:fillRef>
          <a:effectRef idx="2">
            <a:schemeClr val="accent2"/>
          </a:effectRef>
          <a:fontRef idx="minor">
            <a:schemeClr val="lt1"/>
          </a:fontRef>
        </dgm:style>
      </dgm:prSet>
      <dgm:spPr>
        <a:xfrm>
          <a:off x="0" y="785514"/>
          <a:ext cx="11018837" cy="1450181"/>
        </a:xfrm>
        <a:prstGeom prst="roundRect">
          <a:avLst>
            <a:gd name="adj" fmla="val 10000"/>
          </a:avLst>
        </a:prstGeom>
        <a:solidFill>
          <a:srgbClr val="4CB1FF"/>
        </a:solidFill>
        <a:ln>
          <a:noFill/>
        </a:ln>
        <a:effectLst>
          <a:outerShdw blurRad="241300" dist="50800" dir="2700000" algn="tl" rotWithShape="0">
            <a:prstClr val="black">
              <a:alpha val="20000"/>
            </a:prstClr>
          </a:outerShdw>
        </a:effectLst>
      </dgm:spPr>
    </dgm:pt>
    <dgm:pt modelId="{D2EA7DE6-146D-49E3-9FAD-827F3C29B1AD}" type="pres">
      <dgm:prSet presAssocID="{37DB0DB3-812E-4E63-9735-67FD9C9C96B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ainstorm"/>
        </a:ext>
      </dgm:extLst>
    </dgm:pt>
    <dgm:pt modelId="{61B0C6DC-4ABD-4B09-8B07-DC7843CE932F}" type="pres">
      <dgm:prSet presAssocID="{37DB0DB3-812E-4E63-9735-67FD9C9C96BE}" presName="spaceRect" presStyleCnt="0"/>
      <dgm:spPr/>
    </dgm:pt>
    <dgm:pt modelId="{145F2106-626C-42BB-8C36-839511E52F71}" type="pres">
      <dgm:prSet presAssocID="{37DB0DB3-812E-4E63-9735-67FD9C9C96BE}" presName="parTx" presStyleLbl="revTx" presStyleIdx="0" presStyleCnt="2">
        <dgm:presLayoutVars>
          <dgm:chMax val="0"/>
          <dgm:chPref val="0"/>
        </dgm:presLayoutVars>
      </dgm:prSet>
      <dgm:spPr/>
    </dgm:pt>
    <dgm:pt modelId="{7652C94F-0BCC-4C9E-BE9C-02B0F0A43B38}" type="pres">
      <dgm:prSet presAssocID="{0486072B-5E1D-4359-AFD4-594E6050E98B}" presName="sibTrans" presStyleCnt="0"/>
      <dgm:spPr/>
    </dgm:pt>
    <dgm:pt modelId="{3FD973A0-5261-47C5-8BCE-309A4CD766AB}" type="pres">
      <dgm:prSet presAssocID="{4363EBE8-6615-45F8-9C03-3748F38728C7}" presName="compNode" presStyleCnt="0"/>
      <dgm:spPr/>
    </dgm:pt>
    <dgm:pt modelId="{E84FFE2A-A6E1-46AC-B04C-D66363E22608}" type="pres">
      <dgm:prSet presAssocID="{4363EBE8-6615-45F8-9C03-3748F38728C7}" presName="bgRect" presStyleLbl="bgShp" presStyleIdx="1" presStyleCnt="2">
        <dgm:style>
          <a:lnRef idx="1">
            <a:schemeClr val="accent2"/>
          </a:lnRef>
          <a:fillRef idx="3">
            <a:schemeClr val="accent2"/>
          </a:fillRef>
          <a:effectRef idx="2">
            <a:schemeClr val="accent2"/>
          </a:effectRef>
          <a:fontRef idx="minor">
            <a:schemeClr val="lt1"/>
          </a:fontRef>
        </dgm:style>
      </dgm:prSet>
      <dgm:spPr>
        <a:xfrm>
          <a:off x="0" y="2598241"/>
          <a:ext cx="11018837" cy="1450181"/>
        </a:xfrm>
        <a:prstGeom prst="roundRect">
          <a:avLst>
            <a:gd name="adj" fmla="val 10000"/>
          </a:avLst>
        </a:prstGeom>
        <a:solidFill>
          <a:schemeClr val="accent1">
            <a:lumMod val="60000"/>
            <a:lumOff val="40000"/>
          </a:schemeClr>
        </a:solidFill>
        <a:ln>
          <a:noFill/>
        </a:ln>
        <a:effectLst>
          <a:outerShdw blurRad="241300" dist="50800" dir="2700000" algn="tl" rotWithShape="0">
            <a:prstClr val="black">
              <a:alpha val="20000"/>
            </a:prstClr>
          </a:outerShdw>
        </a:effectLst>
      </dgm:spPr>
    </dgm:pt>
    <dgm:pt modelId="{8C3E77F7-8EEC-49A6-BD9A-4B799E812092}" type="pres">
      <dgm:prSet presAssocID="{4363EBE8-6615-45F8-9C03-3748F38728C7}"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lipboard Checked"/>
        </a:ext>
      </dgm:extLst>
    </dgm:pt>
    <dgm:pt modelId="{534F7F03-3B07-4D27-B13F-FAF852B836D3}" type="pres">
      <dgm:prSet presAssocID="{4363EBE8-6615-45F8-9C03-3748F38728C7}" presName="spaceRect" presStyleCnt="0"/>
      <dgm:spPr/>
    </dgm:pt>
    <dgm:pt modelId="{50B75A28-1117-4B8E-9181-F50FBD0516B0}" type="pres">
      <dgm:prSet presAssocID="{4363EBE8-6615-45F8-9C03-3748F38728C7}" presName="parTx" presStyleLbl="revTx" presStyleIdx="1" presStyleCnt="2">
        <dgm:presLayoutVars>
          <dgm:chMax val="0"/>
          <dgm:chPref val="0"/>
        </dgm:presLayoutVars>
      </dgm:prSet>
      <dgm:spPr/>
    </dgm:pt>
  </dgm:ptLst>
  <dgm:cxnLst>
    <dgm:cxn modelId="{B8BAD807-F115-4FDE-80DE-58055EDCEF5D}" type="presOf" srcId="{4363EBE8-6615-45F8-9C03-3748F38728C7}" destId="{50B75A28-1117-4B8E-9181-F50FBD0516B0}" srcOrd="0" destOrd="0" presId="urn:microsoft.com/office/officeart/2018/2/layout/IconVerticalSolidList"/>
    <dgm:cxn modelId="{4C073615-9912-48AF-BDC8-B5B797BFB31D}" srcId="{01A4EE13-85C1-4BEF-821F-9E305ABC2425}" destId="{4363EBE8-6615-45F8-9C03-3748F38728C7}" srcOrd="1" destOrd="0" parTransId="{5B5ADC5D-BFF9-447C-A8C1-4E8DA4B795C2}" sibTransId="{F4F5537E-33A8-456F-BAC1-78DC06DA492A}"/>
    <dgm:cxn modelId="{BA965C1A-A62D-4ACD-9A26-BEF8BEA91AD7}" srcId="{01A4EE13-85C1-4BEF-821F-9E305ABC2425}" destId="{37DB0DB3-812E-4E63-9735-67FD9C9C96BE}" srcOrd="0" destOrd="0" parTransId="{6F8CB81B-7432-4B11-8BEC-AF757052D5C7}" sibTransId="{0486072B-5E1D-4359-AFD4-594E6050E98B}"/>
    <dgm:cxn modelId="{41116E62-15AE-4AA8-8421-83375B72361D}" type="presOf" srcId="{01A4EE13-85C1-4BEF-821F-9E305ABC2425}" destId="{CC9377CE-DC25-4BC0-9BCD-86A26F658FC2}" srcOrd="0" destOrd="0" presId="urn:microsoft.com/office/officeart/2018/2/layout/IconVerticalSolidList"/>
    <dgm:cxn modelId="{50FED391-D40A-4A6B-9E01-5F4F9BC6A71B}" type="presOf" srcId="{37DB0DB3-812E-4E63-9735-67FD9C9C96BE}" destId="{145F2106-626C-42BB-8C36-839511E52F71}" srcOrd="0" destOrd="0" presId="urn:microsoft.com/office/officeart/2018/2/layout/IconVerticalSolidList"/>
    <dgm:cxn modelId="{933563AF-96A7-45A5-A2F2-110DA2B65337}" type="presParOf" srcId="{CC9377CE-DC25-4BC0-9BCD-86A26F658FC2}" destId="{859DA26B-CDBE-451A-A9F9-2419672D5E7A}" srcOrd="0" destOrd="0" presId="urn:microsoft.com/office/officeart/2018/2/layout/IconVerticalSolidList"/>
    <dgm:cxn modelId="{D87E3A2C-7A2A-4DAD-9F52-D55332077364}" type="presParOf" srcId="{859DA26B-CDBE-451A-A9F9-2419672D5E7A}" destId="{403CC4B1-7621-42D5-9973-9B73F98EB7FD}" srcOrd="0" destOrd="0" presId="urn:microsoft.com/office/officeart/2018/2/layout/IconVerticalSolidList"/>
    <dgm:cxn modelId="{C994C5C9-12A7-4219-8793-0FE77F58FE35}" type="presParOf" srcId="{859DA26B-CDBE-451A-A9F9-2419672D5E7A}" destId="{D2EA7DE6-146D-49E3-9FAD-827F3C29B1AD}" srcOrd="1" destOrd="0" presId="urn:microsoft.com/office/officeart/2018/2/layout/IconVerticalSolidList"/>
    <dgm:cxn modelId="{2194C79F-B296-4626-BC2D-49BF9C37B81D}" type="presParOf" srcId="{859DA26B-CDBE-451A-A9F9-2419672D5E7A}" destId="{61B0C6DC-4ABD-4B09-8B07-DC7843CE932F}" srcOrd="2" destOrd="0" presId="urn:microsoft.com/office/officeart/2018/2/layout/IconVerticalSolidList"/>
    <dgm:cxn modelId="{0368D1C3-AD04-4F2C-ADEC-6CF1F0322A06}" type="presParOf" srcId="{859DA26B-CDBE-451A-A9F9-2419672D5E7A}" destId="{145F2106-626C-42BB-8C36-839511E52F71}" srcOrd="3" destOrd="0" presId="urn:microsoft.com/office/officeart/2018/2/layout/IconVerticalSolidList"/>
    <dgm:cxn modelId="{385E2663-6EB9-4D63-B21C-03AEBCF36A9F}" type="presParOf" srcId="{CC9377CE-DC25-4BC0-9BCD-86A26F658FC2}" destId="{7652C94F-0BCC-4C9E-BE9C-02B0F0A43B38}" srcOrd="1" destOrd="0" presId="urn:microsoft.com/office/officeart/2018/2/layout/IconVerticalSolidList"/>
    <dgm:cxn modelId="{4962FE1A-B70E-4CE3-93DB-A23C6C3B489E}" type="presParOf" srcId="{CC9377CE-DC25-4BC0-9BCD-86A26F658FC2}" destId="{3FD973A0-5261-47C5-8BCE-309A4CD766AB}" srcOrd="2" destOrd="0" presId="urn:microsoft.com/office/officeart/2018/2/layout/IconVerticalSolidList"/>
    <dgm:cxn modelId="{525B25EC-E356-44C1-A0F9-27D13A7FE920}" type="presParOf" srcId="{3FD973A0-5261-47C5-8BCE-309A4CD766AB}" destId="{E84FFE2A-A6E1-46AC-B04C-D66363E22608}" srcOrd="0" destOrd="0" presId="urn:microsoft.com/office/officeart/2018/2/layout/IconVerticalSolidList"/>
    <dgm:cxn modelId="{9FAC41DA-9B6F-4833-B9F5-5D29269090A7}" type="presParOf" srcId="{3FD973A0-5261-47C5-8BCE-309A4CD766AB}" destId="{8C3E77F7-8EEC-49A6-BD9A-4B799E812092}" srcOrd="1" destOrd="0" presId="urn:microsoft.com/office/officeart/2018/2/layout/IconVerticalSolidList"/>
    <dgm:cxn modelId="{CEE2285D-C3BF-452F-814B-B1C27A1EA67F}" type="presParOf" srcId="{3FD973A0-5261-47C5-8BCE-309A4CD766AB}" destId="{534F7F03-3B07-4D27-B13F-FAF852B836D3}" srcOrd="2" destOrd="0" presId="urn:microsoft.com/office/officeart/2018/2/layout/IconVerticalSolidList"/>
    <dgm:cxn modelId="{6CDE09BB-4C81-4E48-A693-68B35D007226}" type="presParOf" srcId="{3FD973A0-5261-47C5-8BCE-309A4CD766AB}" destId="{50B75A28-1117-4B8E-9181-F50FBD0516B0}" srcOrd="3" destOrd="0" presId="urn:microsoft.com/office/officeart/2018/2/layout/IconVerticalSolidLis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BADCD-54E1-4C63-9937-CA7911C86170}">
      <dsp:nvSpPr>
        <dsp:cNvPr id="0" name=""/>
        <dsp:cNvSpPr/>
      </dsp:nvSpPr>
      <dsp:spPr>
        <a:xfrm>
          <a:off x="0" y="56152"/>
          <a:ext cx="3873609" cy="422370"/>
        </a:xfrm>
        <a:prstGeom prst="round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1. The scope and level of protection should be specific and appropriate to the asset at risk. </a:t>
          </a:r>
        </a:p>
      </dsp:txBody>
      <dsp:txXfrm>
        <a:off x="20618" y="76770"/>
        <a:ext cx="3832373" cy="381134"/>
      </dsp:txXfrm>
    </dsp:sp>
    <dsp:sp modelId="{B76B8FB3-183C-4511-BBB4-3F6BDBF5E86C}">
      <dsp:nvSpPr>
        <dsp:cNvPr id="0" name=""/>
        <dsp:cNvSpPr/>
      </dsp:nvSpPr>
      <dsp:spPr>
        <a:xfrm>
          <a:off x="0" y="533242"/>
          <a:ext cx="3873609" cy="422370"/>
        </a:xfrm>
        <a:prstGeom prst="round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2. Security mechanisms must be pervasive, simple, scalable, and easy to manage. </a:t>
          </a:r>
        </a:p>
      </dsp:txBody>
      <dsp:txXfrm>
        <a:off x="20618" y="553860"/>
        <a:ext cx="3832373" cy="381134"/>
      </dsp:txXfrm>
    </dsp:sp>
    <dsp:sp modelId="{BF4B7D4E-CF96-4873-BF76-48319FD70251}">
      <dsp:nvSpPr>
        <dsp:cNvPr id="0" name=""/>
        <dsp:cNvSpPr/>
      </dsp:nvSpPr>
      <dsp:spPr>
        <a:xfrm>
          <a:off x="0" y="1010332"/>
          <a:ext cx="3873609" cy="422370"/>
        </a:xfrm>
        <a:prstGeom prst="round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3. Assume context at your peril. </a:t>
          </a:r>
        </a:p>
      </dsp:txBody>
      <dsp:txXfrm>
        <a:off x="20618" y="1030950"/>
        <a:ext cx="3832373" cy="381134"/>
      </dsp:txXfrm>
    </dsp:sp>
    <dsp:sp modelId="{351B4DD4-42A0-4C9A-9FBB-ED1A696D8E43}">
      <dsp:nvSpPr>
        <dsp:cNvPr id="0" name=""/>
        <dsp:cNvSpPr/>
      </dsp:nvSpPr>
      <dsp:spPr>
        <a:xfrm>
          <a:off x="0" y="1487422"/>
          <a:ext cx="3873609" cy="422370"/>
        </a:xfrm>
        <a:prstGeom prst="round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4. Devices and applications must communicate using open, secure protocols. </a:t>
          </a:r>
        </a:p>
      </dsp:txBody>
      <dsp:txXfrm>
        <a:off x="20618" y="1508040"/>
        <a:ext cx="3832373" cy="381134"/>
      </dsp:txXfrm>
    </dsp:sp>
    <dsp:sp modelId="{624D06EC-3876-4A22-8029-55F5A4978961}">
      <dsp:nvSpPr>
        <dsp:cNvPr id="0" name=""/>
        <dsp:cNvSpPr/>
      </dsp:nvSpPr>
      <dsp:spPr>
        <a:xfrm>
          <a:off x="0" y="1964512"/>
          <a:ext cx="3873609" cy="422370"/>
        </a:xfrm>
        <a:prstGeom prst="round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5. All devices must be capable of maintaining their security policy on an un-trusted network. </a:t>
          </a:r>
        </a:p>
      </dsp:txBody>
      <dsp:txXfrm>
        <a:off x="20618" y="1985130"/>
        <a:ext cx="3832373" cy="381134"/>
      </dsp:txXfrm>
    </dsp:sp>
    <dsp:sp modelId="{BEFE52FD-5C3B-4B6C-A7C9-8E483C74730F}">
      <dsp:nvSpPr>
        <dsp:cNvPr id="0" name=""/>
        <dsp:cNvSpPr/>
      </dsp:nvSpPr>
      <dsp:spPr>
        <a:xfrm>
          <a:off x="0" y="2441602"/>
          <a:ext cx="3873609" cy="422370"/>
        </a:xfrm>
        <a:prstGeom prst="round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6. All people, processes, and technology must have declared &amp; transparent levels of trust for any transaction to take place. </a:t>
          </a:r>
        </a:p>
      </dsp:txBody>
      <dsp:txXfrm>
        <a:off x="20618" y="2462220"/>
        <a:ext cx="3832373" cy="381134"/>
      </dsp:txXfrm>
    </dsp:sp>
    <dsp:sp modelId="{4F913111-EEBE-4DF6-B42F-634028ECC16C}">
      <dsp:nvSpPr>
        <dsp:cNvPr id="0" name=""/>
        <dsp:cNvSpPr/>
      </dsp:nvSpPr>
      <dsp:spPr>
        <a:xfrm>
          <a:off x="0" y="2918692"/>
          <a:ext cx="3873609" cy="422370"/>
        </a:xfrm>
        <a:prstGeom prst="round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7. Mutual trust assurance levels must be determinable. </a:t>
          </a:r>
        </a:p>
      </dsp:txBody>
      <dsp:txXfrm>
        <a:off x="20618" y="2939310"/>
        <a:ext cx="3832373" cy="381134"/>
      </dsp:txXfrm>
    </dsp:sp>
    <dsp:sp modelId="{78CF0332-ED38-4CD8-8656-A9E2F41C3BA5}">
      <dsp:nvSpPr>
        <dsp:cNvPr id="0" name=""/>
        <dsp:cNvSpPr/>
      </dsp:nvSpPr>
      <dsp:spPr>
        <a:xfrm>
          <a:off x="0" y="3395782"/>
          <a:ext cx="3873609" cy="422370"/>
        </a:xfrm>
        <a:prstGeom prst="round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8. Authentication, authorization, and accountability must interoperate/exchange outside of your locus/area of control.</a:t>
          </a:r>
        </a:p>
      </dsp:txBody>
      <dsp:txXfrm>
        <a:off x="20618" y="3416400"/>
        <a:ext cx="3832373" cy="381134"/>
      </dsp:txXfrm>
    </dsp:sp>
    <dsp:sp modelId="{27D42203-6177-43A2-8482-AFCBC8A6F624}">
      <dsp:nvSpPr>
        <dsp:cNvPr id="0" name=""/>
        <dsp:cNvSpPr/>
      </dsp:nvSpPr>
      <dsp:spPr>
        <a:xfrm>
          <a:off x="0" y="3872872"/>
          <a:ext cx="3873609" cy="422370"/>
        </a:xfrm>
        <a:prstGeom prst="round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9. Access to data should be controlled by security attributes of the data itself. </a:t>
          </a:r>
        </a:p>
      </dsp:txBody>
      <dsp:txXfrm>
        <a:off x="20618" y="3893490"/>
        <a:ext cx="3832373" cy="381134"/>
      </dsp:txXfrm>
    </dsp:sp>
    <dsp:sp modelId="{4AD9C0DB-A955-42BF-A375-8DE63B2BDC76}">
      <dsp:nvSpPr>
        <dsp:cNvPr id="0" name=""/>
        <dsp:cNvSpPr/>
      </dsp:nvSpPr>
      <dsp:spPr>
        <a:xfrm>
          <a:off x="0" y="4349962"/>
          <a:ext cx="3873609" cy="422370"/>
        </a:xfrm>
        <a:prstGeom prst="round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10. Data privacy (and security of any asset of sufficiently high value) requires a segregation of duties/privileges. </a:t>
          </a:r>
        </a:p>
      </dsp:txBody>
      <dsp:txXfrm>
        <a:off x="20618" y="4370580"/>
        <a:ext cx="3832373" cy="381134"/>
      </dsp:txXfrm>
    </dsp:sp>
    <dsp:sp modelId="{8B6AE742-4E2B-4C08-B11E-FD3F57D432A0}">
      <dsp:nvSpPr>
        <dsp:cNvPr id="0" name=""/>
        <dsp:cNvSpPr/>
      </dsp:nvSpPr>
      <dsp:spPr>
        <a:xfrm>
          <a:off x="0" y="4827052"/>
          <a:ext cx="3873609" cy="422370"/>
        </a:xfrm>
        <a:prstGeom prst="round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11. By default, data must be appropriately secured when stored, in transit, and in use. </a:t>
          </a:r>
        </a:p>
      </dsp:txBody>
      <dsp:txXfrm>
        <a:off x="20618" y="4847670"/>
        <a:ext cx="3832373" cy="3811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DCDCA-3C95-41E7-BF6F-31EA7C30FADD}">
      <dsp:nvSpPr>
        <dsp:cNvPr id="0" name=""/>
        <dsp:cNvSpPr/>
      </dsp:nvSpPr>
      <dsp:spPr>
        <a:xfrm>
          <a:off x="0" y="805"/>
          <a:ext cx="6295788" cy="367154"/>
        </a:xfrm>
        <a:prstGeom prst="roundRect">
          <a:avLst>
            <a:gd name="adj" fmla="val 10000"/>
          </a:avLst>
        </a:prstGeom>
        <a:solidFill>
          <a:schemeClr val="accent1">
            <a:lumMod val="60000"/>
            <a:lumOff val="40000"/>
          </a:schemeClr>
        </a:solidFill>
        <a:ln w="9525" cap="flat" cmpd="sng" algn="ctr">
          <a:noFill/>
          <a:prstDash val="solid"/>
        </a:ln>
        <a:effectLst>
          <a:outerShdw blurRad="241300" dist="50800" dir="2700000" algn="tl" rotWithShape="0">
            <a:prstClr val="black">
              <a:alpha val="20000"/>
            </a:prstClr>
          </a:outerShdw>
        </a:effectLst>
      </dsp:spPr>
      <dsp:style>
        <a:lnRef idx="1">
          <a:schemeClr val="accent2"/>
        </a:lnRef>
        <a:fillRef idx="3">
          <a:schemeClr val="accent2"/>
        </a:fillRef>
        <a:effectRef idx="2">
          <a:schemeClr val="accent2"/>
        </a:effectRef>
        <a:fontRef idx="minor">
          <a:schemeClr val="lt1"/>
        </a:fontRef>
      </dsp:style>
    </dsp:sp>
    <dsp:sp modelId="{E929C1A4-1824-4BC7-B8DB-690A7BF4A595}">
      <dsp:nvSpPr>
        <dsp:cNvPr id="0" name=""/>
        <dsp:cNvSpPr/>
      </dsp:nvSpPr>
      <dsp:spPr>
        <a:xfrm>
          <a:off x="111064" y="83415"/>
          <a:ext cx="202132" cy="20193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8E60EA-3361-46F3-8F70-5427930556FC}">
      <dsp:nvSpPr>
        <dsp:cNvPr id="0" name=""/>
        <dsp:cNvSpPr/>
      </dsp:nvSpPr>
      <dsp:spPr>
        <a:xfrm>
          <a:off x="424260" y="805"/>
          <a:ext cx="5820867" cy="367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895" tIns="38895" rIns="38895" bIns="38895" numCol="1" spcCol="1270" anchor="ctr" anchorCtr="0">
          <a:noAutofit/>
        </a:bodyPr>
        <a:lstStyle/>
        <a:p>
          <a:pPr marL="0" lvl="0" indent="0" algn="l" defTabSz="466725">
            <a:lnSpc>
              <a:spcPct val="100000"/>
            </a:lnSpc>
            <a:spcBef>
              <a:spcPct val="0"/>
            </a:spcBef>
            <a:spcAft>
              <a:spcPct val="35000"/>
            </a:spcAft>
            <a:buNone/>
          </a:pPr>
          <a:r>
            <a:rPr lang="en-US" sz="1050" b="1" kern="1200"/>
            <a:t>1. Modern Work Enablement</a:t>
          </a:r>
          <a:r>
            <a:rPr lang="en-US" sz="1050" kern="1200"/>
            <a:t> – Users in organizational ecosystems must be able to work on any network in any location with the same security assurances. </a:t>
          </a:r>
        </a:p>
      </dsp:txBody>
      <dsp:txXfrm>
        <a:off x="424260" y="805"/>
        <a:ext cx="5820867" cy="367513"/>
      </dsp:txXfrm>
    </dsp:sp>
    <dsp:sp modelId="{A46FE27E-A958-42C4-B3C1-31E8AE10AF1A}">
      <dsp:nvSpPr>
        <dsp:cNvPr id="0" name=""/>
        <dsp:cNvSpPr/>
      </dsp:nvSpPr>
      <dsp:spPr>
        <a:xfrm>
          <a:off x="0" y="443706"/>
          <a:ext cx="6295788" cy="367154"/>
        </a:xfrm>
        <a:prstGeom prst="roundRect">
          <a:avLst>
            <a:gd name="adj" fmla="val 10000"/>
          </a:avLst>
        </a:prstGeom>
        <a:solidFill>
          <a:schemeClr val="accent1">
            <a:lumMod val="60000"/>
            <a:lumOff val="40000"/>
          </a:schemeClr>
        </a:solidFill>
        <a:ln w="9525" cap="flat" cmpd="sng" algn="ctr">
          <a:noFill/>
          <a:prstDash val="solid"/>
        </a:ln>
        <a:effectLst>
          <a:outerShdw blurRad="241300" dist="50800" dir="2700000" algn="tl" rotWithShape="0">
            <a:prstClr val="black">
              <a:alpha val="20000"/>
            </a:prstClr>
          </a:outerShdw>
        </a:effectLst>
      </dsp:spPr>
      <dsp:style>
        <a:lnRef idx="1">
          <a:schemeClr val="accent2"/>
        </a:lnRef>
        <a:fillRef idx="3">
          <a:schemeClr val="accent2"/>
        </a:fillRef>
        <a:effectRef idx="2">
          <a:schemeClr val="accent2"/>
        </a:effectRef>
        <a:fontRef idx="minor">
          <a:schemeClr val="lt1"/>
        </a:fontRef>
      </dsp:style>
    </dsp:sp>
    <dsp:sp modelId="{90D472B6-54D2-443C-BE27-AE76393B3E42}">
      <dsp:nvSpPr>
        <dsp:cNvPr id="0" name=""/>
        <dsp:cNvSpPr/>
      </dsp:nvSpPr>
      <dsp:spPr>
        <a:xfrm>
          <a:off x="111064" y="526316"/>
          <a:ext cx="202132" cy="2019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03E9E9-9E4D-41A9-8802-D4E89861A88A}">
      <dsp:nvSpPr>
        <dsp:cNvPr id="0" name=""/>
        <dsp:cNvSpPr/>
      </dsp:nvSpPr>
      <dsp:spPr>
        <a:xfrm>
          <a:off x="424260" y="443706"/>
          <a:ext cx="5820867" cy="367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895" tIns="38895" rIns="38895" bIns="38895" numCol="1" spcCol="1270" anchor="ctr" anchorCtr="0">
          <a:noAutofit/>
        </a:bodyPr>
        <a:lstStyle/>
        <a:p>
          <a:pPr marL="0" lvl="0" indent="0" algn="l" defTabSz="466725">
            <a:lnSpc>
              <a:spcPct val="100000"/>
            </a:lnSpc>
            <a:spcBef>
              <a:spcPct val="0"/>
            </a:spcBef>
            <a:spcAft>
              <a:spcPct val="35000"/>
            </a:spcAft>
            <a:buNone/>
          </a:pPr>
          <a:r>
            <a:rPr lang="en-US" sz="1050" b="1" kern="1200"/>
            <a:t>2. Goal Alignment</a:t>
          </a:r>
          <a:r>
            <a:rPr lang="en-US" sz="1050" kern="1200"/>
            <a:t> – Security must align with and enable organization goals within the risk tolerance and threshold.</a:t>
          </a:r>
        </a:p>
      </dsp:txBody>
      <dsp:txXfrm>
        <a:off x="424260" y="443706"/>
        <a:ext cx="5820867" cy="367513"/>
      </dsp:txXfrm>
    </dsp:sp>
    <dsp:sp modelId="{D6905C37-0C2A-4CCF-AD9C-1F9B73658539}">
      <dsp:nvSpPr>
        <dsp:cNvPr id="0" name=""/>
        <dsp:cNvSpPr/>
      </dsp:nvSpPr>
      <dsp:spPr>
        <a:xfrm>
          <a:off x="0" y="886606"/>
          <a:ext cx="6295788" cy="367154"/>
        </a:xfrm>
        <a:prstGeom prst="roundRect">
          <a:avLst>
            <a:gd name="adj" fmla="val 10000"/>
          </a:avLst>
        </a:prstGeom>
        <a:solidFill>
          <a:schemeClr val="accent1">
            <a:lumMod val="60000"/>
            <a:lumOff val="40000"/>
          </a:schemeClr>
        </a:solidFill>
        <a:ln w="9525" cap="flat" cmpd="sng" algn="ctr">
          <a:noFill/>
          <a:prstDash val="solid"/>
        </a:ln>
        <a:effectLst>
          <a:outerShdw blurRad="241300" dist="50800" dir="2700000" algn="tl" rotWithShape="0">
            <a:prstClr val="black">
              <a:alpha val="20000"/>
            </a:prstClr>
          </a:outerShdw>
        </a:effectLst>
      </dsp:spPr>
      <dsp:style>
        <a:lnRef idx="1">
          <a:schemeClr val="accent2"/>
        </a:lnRef>
        <a:fillRef idx="3">
          <a:schemeClr val="accent2"/>
        </a:fillRef>
        <a:effectRef idx="2">
          <a:schemeClr val="accent2"/>
        </a:effectRef>
        <a:fontRef idx="minor">
          <a:schemeClr val="lt1"/>
        </a:fontRef>
      </dsp:style>
    </dsp:sp>
    <dsp:sp modelId="{0966D8A5-1B84-4B36-8F1B-2AFE7ECB1D31}">
      <dsp:nvSpPr>
        <dsp:cNvPr id="0" name=""/>
        <dsp:cNvSpPr/>
      </dsp:nvSpPr>
      <dsp:spPr>
        <a:xfrm>
          <a:off x="111064" y="969216"/>
          <a:ext cx="202132" cy="20193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7FEE7C-8FF3-4251-A4ED-95F7520C3F79}">
      <dsp:nvSpPr>
        <dsp:cNvPr id="0" name=""/>
        <dsp:cNvSpPr/>
      </dsp:nvSpPr>
      <dsp:spPr>
        <a:xfrm>
          <a:off x="424260" y="886606"/>
          <a:ext cx="5820867" cy="367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895" tIns="38895" rIns="38895" bIns="38895" numCol="1" spcCol="1270" anchor="ctr" anchorCtr="0">
          <a:noAutofit/>
        </a:bodyPr>
        <a:lstStyle/>
        <a:p>
          <a:pPr marL="0" lvl="0" indent="0" algn="l" defTabSz="466725">
            <a:lnSpc>
              <a:spcPct val="100000"/>
            </a:lnSpc>
            <a:spcBef>
              <a:spcPct val="0"/>
            </a:spcBef>
            <a:spcAft>
              <a:spcPct val="35000"/>
            </a:spcAft>
            <a:buNone/>
          </a:pPr>
          <a:r>
            <a:rPr lang="en-US" sz="1050" b="1" kern="1200"/>
            <a:t>3. Risk Alignment</a:t>
          </a:r>
          <a:r>
            <a:rPr lang="en-US" sz="1050" kern="1200"/>
            <a:t> – Security risk must be managed and measured using a consistent risk framework and considering organizational risk tolerance and thresholds.</a:t>
          </a:r>
        </a:p>
      </dsp:txBody>
      <dsp:txXfrm>
        <a:off x="424260" y="886606"/>
        <a:ext cx="5820867" cy="3675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CC4B1-7621-42D5-9973-9B73F98EB7FD}">
      <dsp:nvSpPr>
        <dsp:cNvPr id="0" name=""/>
        <dsp:cNvSpPr/>
      </dsp:nvSpPr>
      <dsp:spPr>
        <a:xfrm>
          <a:off x="0" y="29163"/>
          <a:ext cx="6294250" cy="389861"/>
        </a:xfrm>
        <a:prstGeom prst="roundRect">
          <a:avLst>
            <a:gd name="adj" fmla="val 10000"/>
          </a:avLst>
        </a:prstGeom>
        <a:solidFill>
          <a:schemeClr val="accent1">
            <a:lumMod val="60000"/>
            <a:lumOff val="40000"/>
          </a:schemeClr>
        </a:solidFill>
        <a:ln w="9525" cap="flat" cmpd="sng" algn="ctr">
          <a:noFill/>
          <a:prstDash val="solid"/>
        </a:ln>
        <a:effectLst>
          <a:outerShdw blurRad="241300" dist="50800" dir="2700000" algn="tl" rotWithShape="0">
            <a:prstClr val="black">
              <a:alpha val="20000"/>
            </a:prstClr>
          </a:outerShdw>
        </a:effectLst>
      </dsp:spPr>
      <dsp:style>
        <a:lnRef idx="1">
          <a:schemeClr val="accent2"/>
        </a:lnRef>
        <a:fillRef idx="3">
          <a:schemeClr val="accent2"/>
        </a:fillRef>
        <a:effectRef idx="2">
          <a:schemeClr val="accent2"/>
        </a:effectRef>
        <a:fontRef idx="minor">
          <a:schemeClr val="lt1"/>
        </a:fontRef>
      </dsp:style>
    </dsp:sp>
    <dsp:sp modelId="{D2EA7DE6-146D-49E3-9FAD-827F3C29B1AD}">
      <dsp:nvSpPr>
        <dsp:cNvPr id="0" name=""/>
        <dsp:cNvSpPr/>
      </dsp:nvSpPr>
      <dsp:spPr>
        <a:xfrm>
          <a:off x="117933" y="116882"/>
          <a:ext cx="214633" cy="2144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5F2106-626C-42BB-8C36-839511E52F71}">
      <dsp:nvSpPr>
        <dsp:cNvPr id="0" name=""/>
        <dsp:cNvSpPr/>
      </dsp:nvSpPr>
      <dsp:spPr>
        <a:xfrm>
          <a:off x="450499" y="29163"/>
          <a:ext cx="5842869" cy="390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301" tIns="41301" rIns="41301" bIns="41301" numCol="1" spcCol="1270" anchor="ctr" anchorCtr="0">
          <a:noAutofit/>
        </a:bodyPr>
        <a:lstStyle/>
        <a:p>
          <a:pPr marL="0" lvl="0" indent="0" algn="l" defTabSz="444500">
            <a:lnSpc>
              <a:spcPct val="100000"/>
            </a:lnSpc>
            <a:spcBef>
              <a:spcPct val="0"/>
            </a:spcBef>
            <a:spcAft>
              <a:spcPct val="35000"/>
            </a:spcAft>
            <a:buNone/>
          </a:pPr>
          <a:r>
            <a:rPr lang="en-US" sz="1000" b="1" kern="1200"/>
            <a:t>Asset-Centric Security</a:t>
          </a:r>
          <a:r>
            <a:rPr lang="en-US" sz="1000" kern="1200"/>
            <a:t> – </a:t>
          </a:r>
          <a:r>
            <a:rPr lang="en-US" sz="800" kern="1200"/>
            <a:t>Security must be as close to the assets as possible (i.e., data-centric and application-centric approaches instead of network-centric strategies) to provide a tailored approach the minimizes productivity disruption.</a:t>
          </a:r>
        </a:p>
      </dsp:txBody>
      <dsp:txXfrm>
        <a:off x="450499" y="29163"/>
        <a:ext cx="5842869" cy="390242"/>
      </dsp:txXfrm>
    </dsp:sp>
    <dsp:sp modelId="{E84FFE2A-A6E1-46AC-B04C-D66363E22608}">
      <dsp:nvSpPr>
        <dsp:cNvPr id="0" name=""/>
        <dsp:cNvSpPr/>
      </dsp:nvSpPr>
      <dsp:spPr>
        <a:xfrm>
          <a:off x="0" y="487274"/>
          <a:ext cx="6294250" cy="389861"/>
        </a:xfrm>
        <a:prstGeom prst="roundRect">
          <a:avLst>
            <a:gd name="adj" fmla="val 10000"/>
          </a:avLst>
        </a:prstGeom>
        <a:solidFill>
          <a:schemeClr val="accent1">
            <a:lumMod val="60000"/>
            <a:lumOff val="40000"/>
          </a:schemeClr>
        </a:solidFill>
        <a:ln w="9525" cap="flat" cmpd="sng" algn="ctr">
          <a:noFill/>
          <a:prstDash val="solid"/>
        </a:ln>
        <a:effectLst>
          <a:outerShdw blurRad="241300" dist="50800" dir="2700000" algn="tl" rotWithShape="0">
            <a:prstClr val="black">
              <a:alpha val="20000"/>
            </a:prstClr>
          </a:outerShdw>
        </a:effectLst>
      </dsp:spPr>
      <dsp:style>
        <a:lnRef idx="1">
          <a:schemeClr val="accent2"/>
        </a:lnRef>
        <a:fillRef idx="3">
          <a:schemeClr val="accent2"/>
        </a:fillRef>
        <a:effectRef idx="2">
          <a:schemeClr val="accent2"/>
        </a:effectRef>
        <a:fontRef idx="minor">
          <a:schemeClr val="lt1"/>
        </a:fontRef>
      </dsp:style>
    </dsp:sp>
    <dsp:sp modelId="{8C3E77F7-8EEC-49A6-BD9A-4B799E812092}">
      <dsp:nvSpPr>
        <dsp:cNvPr id="0" name=""/>
        <dsp:cNvSpPr/>
      </dsp:nvSpPr>
      <dsp:spPr>
        <a:xfrm>
          <a:off x="117933" y="574992"/>
          <a:ext cx="214633" cy="2144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B75A28-1117-4B8E-9181-F50FBD0516B0}">
      <dsp:nvSpPr>
        <dsp:cNvPr id="0" name=""/>
        <dsp:cNvSpPr/>
      </dsp:nvSpPr>
      <dsp:spPr>
        <a:xfrm>
          <a:off x="450499" y="487274"/>
          <a:ext cx="5842869" cy="390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301" tIns="41301" rIns="41301" bIns="41301" numCol="1" spcCol="1270" anchor="ctr" anchorCtr="0">
          <a:noAutofit/>
        </a:bodyPr>
        <a:lstStyle/>
        <a:p>
          <a:pPr marL="0" lvl="0" indent="0" algn="l" defTabSz="444500">
            <a:lnSpc>
              <a:spcPct val="100000"/>
            </a:lnSpc>
            <a:spcBef>
              <a:spcPct val="0"/>
            </a:spcBef>
            <a:spcAft>
              <a:spcPct val="35000"/>
            </a:spcAft>
            <a:buNone/>
          </a:pPr>
          <a:r>
            <a:rPr lang="en-US" sz="1000" b="1" kern="1200"/>
            <a:t>Least Privilege</a:t>
          </a:r>
          <a:r>
            <a:rPr lang="en-US" sz="1000" kern="1200"/>
            <a:t> – Access to systems and data must be granted only as required and removed when no longer required.</a:t>
          </a:r>
        </a:p>
      </dsp:txBody>
      <dsp:txXfrm>
        <a:off x="450499" y="487274"/>
        <a:ext cx="5842869" cy="3902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CC4B1-7621-42D5-9973-9B73F98EB7FD}">
      <dsp:nvSpPr>
        <dsp:cNvPr id="0" name=""/>
        <dsp:cNvSpPr/>
      </dsp:nvSpPr>
      <dsp:spPr>
        <a:xfrm>
          <a:off x="0" y="703"/>
          <a:ext cx="6285738" cy="330352"/>
        </a:xfrm>
        <a:prstGeom prst="roundRect">
          <a:avLst>
            <a:gd name="adj" fmla="val 10000"/>
          </a:avLst>
        </a:prstGeom>
        <a:solidFill>
          <a:srgbClr val="4CB1FF"/>
        </a:solidFill>
        <a:ln w="9525" cap="flat" cmpd="sng" algn="ctr">
          <a:noFill/>
          <a:prstDash val="solid"/>
        </a:ln>
        <a:effectLst>
          <a:outerShdw blurRad="241300" dist="50800" dir="2700000" algn="tl" rotWithShape="0">
            <a:prstClr val="black">
              <a:alpha val="20000"/>
            </a:prstClr>
          </a:outerShdw>
        </a:effectLst>
      </dsp:spPr>
      <dsp:style>
        <a:lnRef idx="1">
          <a:schemeClr val="accent2"/>
        </a:lnRef>
        <a:fillRef idx="3">
          <a:schemeClr val="accent2"/>
        </a:fillRef>
        <a:effectRef idx="2">
          <a:schemeClr val="accent2"/>
        </a:effectRef>
        <a:fontRef idx="minor">
          <a:schemeClr val="lt1"/>
        </a:fontRef>
      </dsp:style>
    </dsp:sp>
    <dsp:sp modelId="{D2EA7DE6-146D-49E3-9FAD-827F3C29B1AD}">
      <dsp:nvSpPr>
        <dsp:cNvPr id="0" name=""/>
        <dsp:cNvSpPr/>
      </dsp:nvSpPr>
      <dsp:spPr>
        <a:xfrm>
          <a:off x="99931" y="75032"/>
          <a:ext cx="181871" cy="1816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5F2106-626C-42BB-8C36-839511E52F71}">
      <dsp:nvSpPr>
        <dsp:cNvPr id="0" name=""/>
        <dsp:cNvSpPr/>
      </dsp:nvSpPr>
      <dsp:spPr>
        <a:xfrm>
          <a:off x="381735" y="703"/>
          <a:ext cx="5870219" cy="330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97" tIns="34997" rIns="34997" bIns="34997" numCol="1" spcCol="1270" anchor="ctr" anchorCtr="0">
          <a:noAutofit/>
        </a:bodyPr>
        <a:lstStyle/>
        <a:p>
          <a:pPr marL="0" lvl="0" indent="0" algn="l" defTabSz="400050">
            <a:lnSpc>
              <a:spcPct val="100000"/>
            </a:lnSpc>
            <a:spcBef>
              <a:spcPct val="0"/>
            </a:spcBef>
            <a:spcAft>
              <a:spcPct val="35000"/>
            </a:spcAft>
            <a:buNone/>
          </a:pPr>
          <a:r>
            <a:rPr lang="en-US" sz="900" b="1" kern="1200"/>
            <a:t>10. Simple and Pervasive Security</a:t>
          </a:r>
          <a:r>
            <a:rPr lang="en-US" sz="900" kern="1200"/>
            <a:t> – Security mechanisms must be simple, scalable, and easy to implement and manage throughout the organizational ecosystem (whether internal or external).</a:t>
          </a:r>
        </a:p>
      </dsp:txBody>
      <dsp:txXfrm>
        <a:off x="381735" y="703"/>
        <a:ext cx="5870219" cy="330675"/>
      </dsp:txXfrm>
    </dsp:sp>
    <dsp:sp modelId="{E84FFE2A-A6E1-46AC-B04C-D66363E22608}">
      <dsp:nvSpPr>
        <dsp:cNvPr id="0" name=""/>
        <dsp:cNvSpPr/>
      </dsp:nvSpPr>
      <dsp:spPr>
        <a:xfrm>
          <a:off x="0" y="376216"/>
          <a:ext cx="6285738" cy="330352"/>
        </a:xfrm>
        <a:prstGeom prst="roundRect">
          <a:avLst>
            <a:gd name="adj" fmla="val 10000"/>
          </a:avLst>
        </a:prstGeom>
        <a:solidFill>
          <a:schemeClr val="accent1">
            <a:lumMod val="60000"/>
            <a:lumOff val="40000"/>
          </a:schemeClr>
        </a:solidFill>
        <a:ln w="9525" cap="flat" cmpd="sng" algn="ctr">
          <a:noFill/>
          <a:prstDash val="solid"/>
        </a:ln>
        <a:effectLst>
          <a:outerShdw blurRad="241300" dist="50800" dir="2700000" algn="tl" rotWithShape="0">
            <a:prstClr val="black">
              <a:alpha val="20000"/>
            </a:prstClr>
          </a:outerShdw>
        </a:effectLst>
      </dsp:spPr>
      <dsp:style>
        <a:lnRef idx="1">
          <a:schemeClr val="accent2"/>
        </a:lnRef>
        <a:fillRef idx="3">
          <a:schemeClr val="accent2"/>
        </a:fillRef>
        <a:effectRef idx="2">
          <a:schemeClr val="accent2"/>
        </a:effectRef>
        <a:fontRef idx="minor">
          <a:schemeClr val="lt1"/>
        </a:fontRef>
      </dsp:style>
    </dsp:sp>
    <dsp:sp modelId="{8C3E77F7-8EEC-49A6-BD9A-4B799E812092}">
      <dsp:nvSpPr>
        <dsp:cNvPr id="0" name=""/>
        <dsp:cNvSpPr/>
      </dsp:nvSpPr>
      <dsp:spPr>
        <a:xfrm>
          <a:off x="99931" y="450546"/>
          <a:ext cx="181871" cy="18169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B75A28-1117-4B8E-9181-F50FBD0516B0}">
      <dsp:nvSpPr>
        <dsp:cNvPr id="0" name=""/>
        <dsp:cNvSpPr/>
      </dsp:nvSpPr>
      <dsp:spPr>
        <a:xfrm>
          <a:off x="381735" y="376216"/>
          <a:ext cx="5870219" cy="330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97" tIns="34997" rIns="34997" bIns="34997" numCol="1" spcCol="1270" anchor="ctr" anchorCtr="0">
          <a:noAutofit/>
        </a:bodyPr>
        <a:lstStyle/>
        <a:p>
          <a:pPr marL="0" lvl="0" indent="0" algn="l" defTabSz="400050">
            <a:lnSpc>
              <a:spcPct val="100000"/>
            </a:lnSpc>
            <a:spcBef>
              <a:spcPct val="0"/>
            </a:spcBef>
            <a:spcAft>
              <a:spcPct val="35000"/>
            </a:spcAft>
            <a:buNone/>
          </a:pPr>
          <a:r>
            <a:rPr lang="en-US" sz="900" b="1" kern="1200"/>
            <a:t>11. Explicit Trust Validation</a:t>
          </a:r>
          <a:r>
            <a:rPr lang="en-US" sz="900" kern="1200"/>
            <a:t> – Assumptions of integrity and trust level must be explicitly validated against organization risk threshold and tolerance. </a:t>
          </a:r>
        </a:p>
      </dsp:txBody>
      <dsp:txXfrm>
        <a:off x="381735" y="376216"/>
        <a:ext cx="5870219" cy="33067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73270-904A-4C00-9E05-4374D3EFE54F}" type="datetimeFigureOut">
              <a:rPr lang="en-US" smtClean="0"/>
              <a:t>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24FE22-94F8-4D93-820B-89FCE526CE4F}" type="slidenum">
              <a:rPr lang="en-US" smtClean="0"/>
              <a:t>‹#›</a:t>
            </a:fld>
            <a:endParaRPr lang="en-US"/>
          </a:p>
        </p:txBody>
      </p:sp>
    </p:spTree>
    <p:extLst>
      <p:ext uri="{BB962C8B-B14F-4D97-AF65-F5344CB8AC3E}">
        <p14:creationId xmlns:p14="http://schemas.microsoft.com/office/powerpoint/2010/main" val="2477493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nam06.safelinks.protection.outlook.com/?url=https%3A%2F%2Ftechcommunity.microsoft.com%2Ft5%2Fazure-sentinel%2Fazure-sentinel-syslog-cef-logstash-and-other-3rd-party%2Fba-p%2F803891&amp;data=04%7C01%7CMark.Simos%40microsoft.com%7Ca547a0d8db93456cc04f08d8c1588df3%7C72f988bf86f141af91ab2d7cd011db47%7C1%7C0%7C637471933439579474%7CUnknown%7CTWFpbGZsb3d8eyJWIjoiMC4wLjAwMDAiLCJQIjoiV2luMzIiLCJBTiI6Ik1haWwiLCJXVCI6Mn0%3D%7C1000&amp;sdata=Y98ylgimUlxzksaI7APmVCnJvSvBxaruk7XNEZe7m3c%3D&amp;reserved=0" TargetMode="External"/><Relationship Id="rId3" Type="http://schemas.openxmlformats.org/officeDocument/2006/relationships/hyperlink" Target="https://nam06.safelinks.protection.outlook.com/?url=https%3A%2F%2Fdocs.microsoft.com%2Fen-us%2Fazure%2Fsecurity-center%2Fquickstart-onboard-aws&amp;data=04%7C01%7CMark.Simos%40microsoft.com%7Ca547a0d8db93456cc04f08d8c1588df3%7C72f988bf86f141af91ab2d7cd011db47%7C1%7C0%7C637471933439549488%7CUnknown%7CTWFpbGZsb3d8eyJWIjoiMC4wLjAwMDAiLCJQIjoiV2luMzIiLCJBTiI6Ik1haWwiLCJXVCI6Mn0%3D%7C1000&amp;sdata=QNOWdXoTL19HI%2FXI%2B6Mvi8uApNKCzcvEiPoYLvbeyrE%3D&amp;reserved=0" TargetMode="External"/><Relationship Id="rId7" Type="http://schemas.openxmlformats.org/officeDocument/2006/relationships/hyperlink" Target="https://techcommunity.microsoft.com/t5/azure-sentinel/automating-the-onboarding-on-premises-aws-and-gcp-vms-on/ba-p/1488267"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nam06.safelinks.protection.outlook.com/?url=https%3A%2F%2Fdocs.microsoft.com%2Fen-us%2Fazure%2Fsecurity-center%2Fquickstart-onboard-aws&amp;data=04%7C01%7CMark.Simos%40microsoft.com%7Ca547a0d8db93456cc04f08d8c1588df3%7C72f988bf86f141af91ab2d7cd011db47%7C1%7C0%7C637471933439569476%7CUnknown%7CTWFpbGZsb3d8eyJWIjoiMC4wLjAwMDAiLCJQIjoiV2luMzIiLCJBTiI6Ik1haWwiLCJXVCI6Mn0%3D%7C1000&amp;sdata=rqR1MO5OJW%2BkBuH%2BXh6DuJZ6ZzTiZEDtf25WNMjzywk%3D&amp;reserved=0" TargetMode="External"/><Relationship Id="rId5" Type="http://schemas.openxmlformats.org/officeDocument/2006/relationships/hyperlink" Target="https://nam06.safelinks.protection.outlook.com/?url=https%3A%2F%2Fdocs.microsoft.com%2Fen-us%2Fcloud-app-security%2Fsecurity-config&amp;data=04%7C01%7CMark.Simos%40microsoft.com%7Ca547a0d8db93456cc04f08d8c1588df3%7C72f988bf86f141af91ab2d7cd011db47%7C1%7C0%7C637471933439559480%7CUnknown%7CTWFpbGZsb3d8eyJWIjoiMC4wLjAwMDAiLCJQIjoiV2luMzIiLCJBTiI6Ik1haWwiLCJXVCI6Mn0%3D%7C1000&amp;sdata=inYkTj%2BwuDbPMp7BNWcfTNxF68YVFwdJ9EbM0OSAbK8%3D&amp;reserved=0" TargetMode="External"/><Relationship Id="rId4" Type="http://schemas.openxmlformats.org/officeDocument/2006/relationships/hyperlink" Target="https://nam06.safelinks.protection.outlook.com/?url=https%3A%2F%2Fdocs.microsoft.com%2Fen-us%2Fazure%2Fsecurity-center%2Fquickstart-onboard-gcp&amp;data=04%7C01%7CMark.Simos%40microsoft.com%7Ca547a0d8db93456cc04f08d8c1588df3%7C72f988bf86f141af91ab2d7cd011db47%7C1%7C0%7C637471933439559480%7CUnknown%7CTWFpbGZsb3d8eyJWIjoiMC4wLjAwMDAiLCJQIjoiV2luMzIiLCJBTiI6Ik1haWwiLCJXVCI6Mn0%3D%7C1000&amp;sdata=B3Ec86dntsp%2BCxyvYdTRH4maOX87Jfx3jBp8d0PEYlU%3D&amp;reserved=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zure.microsoft.com/services/azure-arc/"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www.microsoft.com/security/blog/2020/12/02/protect-your-sql-server-on-premises-in-azure-and-in-multi-cloud/" TargetMode="External"/><Relationship Id="rId4" Type="http://schemas.openxmlformats.org/officeDocument/2006/relationships/hyperlink" Target="https://www.microsoft.com/security/blog/2021/01/27/protecting-multi-cloud-environments-with-azure-security-center/"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yberx-labs.com/blog/how-to-translate-safety-into-security/"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en.wikipedia.org/wiki/Purdue_Enterprise_Reference_Architectur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docs.microsoft.com/cloud-app-security/proxy-intro-aad" TargetMode="External"/><Relationship Id="rId3" Type="http://schemas.openxmlformats.org/officeDocument/2006/relationships/hyperlink" Target="https://docs.microsoft.com/azure/active-directory/identity-protection/concept-identity-protection-risks" TargetMode="External"/><Relationship Id="rId7" Type="http://schemas.openxmlformats.org/officeDocument/2006/relationships/hyperlink" Target="https://docs.microsoft.com/azure/active-directory/saas-apps/tutorial-list"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docs.microsoft.com/azure/active-directory/authentication/tutorial-risk-based-sspr-mfa" TargetMode="External"/><Relationship Id="rId5" Type="http://schemas.openxmlformats.org/officeDocument/2006/relationships/hyperlink" Target="https://docs.microsoft.com/azure/active-directory/conditional-access/concept-continuous-access-evaluation" TargetMode="External"/><Relationship Id="rId4" Type="http://schemas.openxmlformats.org/officeDocument/2006/relationships/hyperlink" Target="https://docs.microsoft.com/azure/active-directory/conditional-access/concept-condition-filters-for-devices" TargetMode="External"/><Relationship Id="rId9" Type="http://schemas.openxmlformats.org/officeDocument/2006/relationships/hyperlink" Target="https://docs.microsoft.com/sharepoint/control-access-from-unmanaged-device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azure/active-directory/manage-apps/what-is-application-proxy"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azure/active-directory/conditional-access/howto-conditional-access-policy-compliant-device"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s://docs.microsoft.com/microsoft-365/security/defender-endpoint/automated-investigations" TargetMode="External"/><Relationship Id="rId4" Type="http://schemas.openxmlformats.org/officeDocument/2006/relationships/hyperlink" Target="https://docs.microsoft.com/mem/intune/protect/advanced-threat-protection-configure#create-and-assign-compliance-policy-to-set-device-risk-level"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azure/active-directory/conditional-access/concept-continuous-access-evaluation"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8" Type="http://schemas.openxmlformats.org/officeDocument/2006/relationships/hyperlink" Target="https://docs.microsoft.com/microsoft-365/security/mtp/mtp-autoir" TargetMode="External"/><Relationship Id="rId3" Type="http://schemas.openxmlformats.org/officeDocument/2006/relationships/hyperlink" Target="https://docs.microsoft.com/azure/data-explorer/" TargetMode="External"/><Relationship Id="rId7" Type="http://schemas.openxmlformats.org/officeDocument/2006/relationships/hyperlink" Target="https://www.microsoft.com/security/blog/2020/06/25/zen-and-the-art-of-threat-hunting/"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www.microsoft.com/security/blog/2020/05/04/lessons-learned-microsoft-soc-part-3c/" TargetMode="External"/><Relationship Id="rId5" Type="http://schemas.openxmlformats.org/officeDocument/2006/relationships/hyperlink" Target="https://www.microsoft.com/security/blog/2019/12/23/ciso-series-lessons-learned-from-the-microsoft-soc-part-3b-a-day-in-the-life/" TargetMode="External"/><Relationship Id="rId4" Type="http://schemas.openxmlformats.org/officeDocument/2006/relationships/hyperlink" Target="https://www.microsoft.com/security/blog/2019/02/21/lessons-learned-from-the-microsoft-soc-part-1-organization/"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microsoft-365/security/defender-endpoint/automated-investigations"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s://docs.microsoft.com/azure/sentinel/microsoft-365-defender-sentinel-integration" TargetMode="External"/><Relationship Id="rId4" Type="http://schemas.openxmlformats.org/officeDocument/2006/relationships/hyperlink" Target="https://docs.microsoft.com/azure/sentinel/automation-in-azure-sentine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aka.ms/WAF" TargetMode="External"/><Relationship Id="rId2" Type="http://schemas.openxmlformats.org/officeDocument/2006/relationships/slide" Target="../slides/slide56.xml"/><Relationship Id="rId1" Type="http://schemas.openxmlformats.org/officeDocument/2006/relationships/notesMaster" Target="../notesMasters/notesMaster1.xml"/><Relationship Id="rId5" Type="http://schemas.openxmlformats.org/officeDocument/2006/relationships/hyperlink" Target="https://aka.ms/CAF" TargetMode="External"/><Relationship Id="rId4" Type="http://schemas.openxmlformats.org/officeDocument/2006/relationships/hyperlink" Target="https://aka.ms/BenchmarkDocs"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aka.ms/sharedresponsibility" TargetMode="External"/><Relationship Id="rId2" Type="http://schemas.openxmlformats.org/officeDocument/2006/relationships/slide" Target="../slides/slide61.xml"/><Relationship Id="rId1" Type="http://schemas.openxmlformats.org/officeDocument/2006/relationships/notesMaster" Target="../notesMasters/notesMaster1.xml"/><Relationship Id="rId5" Type="http://schemas.openxmlformats.org/officeDocument/2006/relationships/hyperlink" Target="https://aka.ms/tiermodel" TargetMode="External"/><Relationship Id="rId4" Type="http://schemas.openxmlformats.org/officeDocument/2006/relationships/hyperlink" Target="https://aka.ms/AccessMode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logs.microsoft.com/iot/2018/04/04/microsoft-will-invest-5-billion-in-iot-heres-why/"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aka.ms/markslist" TargetMode="External"/><Relationship Id="rId4" Type="http://schemas.openxmlformats.org/officeDocument/2006/relationships/hyperlink" Target="https://azure.microsoft.com/blog/introducing-microsoft-azure-sphere-secure-and-power-the-intelligent-edg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aka.ms/markslist" TargetMode="External"/><Relationship Id="rId4" Type="http://schemas.openxmlformats.org/officeDocument/2006/relationships/hyperlink" Target="https://docs.microsoft.com/cloud-app-security/connect-aws-to-microsoft-cloud-app-securit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099" eaLnBrk="0" hangingPunct="0">
              <a:defRPr/>
            </a:pPr>
            <a:r>
              <a:rPr lang="en-US" sz="12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2021 Microsoft Corporation. All rights reserved. Microsoft, Windows, and other product names are or may be registered trademarks and/or trademarks in the U.S. and/or other countries.</a:t>
            </a:r>
          </a:p>
          <a:p>
            <a:pPr lvl="0" defTabSz="914099" eaLnBrk="0" hangingPunct="0">
              <a:defRPr/>
            </a:pPr>
            <a:endParaRPr lang="en-US" sz="12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12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a:t>
            </a:r>
          </a:p>
          <a:p>
            <a:pPr lvl="0" defTabSz="914099" eaLnBrk="0" hangingPunct="0">
              <a:defRPr/>
            </a:pPr>
            <a:endParaRPr lang="en-US" sz="12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12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mn-lt"/>
              </a:rPr>
              <a:t>Key Takeaway: </a:t>
            </a:r>
            <a:r>
              <a:rPr lang="en-US" sz="1200" dirty="0">
                <a:latin typeface="+mn-lt"/>
              </a:rPr>
              <a:t>These are the technical diagrams that compose the Microsoft Security Reference Architectures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r>
              <a:rPr lang="en-US" sz="1200" b="1" u="sng" kern="1200" dirty="0">
                <a:solidFill>
                  <a:schemeClr val="tx1"/>
                </a:solidFill>
                <a:effectLst/>
                <a:latin typeface="+mn-lt"/>
                <a:ea typeface="+mn-ea"/>
                <a:cs typeface="+mn-cs"/>
              </a:rPr>
              <a:t>What has changed and why</a:t>
            </a:r>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diagrams evolves over time, so here are a few highlights on what's changed</a:t>
            </a:r>
          </a:p>
          <a:p>
            <a:endParaRPr lang="en-US" sz="1200" b="1" i="0" u="sng"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December 2021 release</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kern="0" dirty="0">
                <a:solidFill>
                  <a:srgbClr val="1A1A1A"/>
                </a:solidFill>
                <a:latin typeface="Segoe UI"/>
                <a:ea typeface="Segoe UI" pitchFamily="34" charset="0"/>
                <a:cs typeface="Segoe UI" pitchFamily="34" charset="0"/>
              </a:rPr>
              <a:t>Added Section for Secure Access Service Edge (SASE)</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kern="0" dirty="0">
                <a:solidFill>
                  <a:srgbClr val="1A1A1A"/>
                </a:solidFill>
                <a:latin typeface="Segoe UI"/>
                <a:ea typeface="Segoe UI" pitchFamily="34" charset="0"/>
                <a:cs typeface="Segoe UI" pitchFamily="34" charset="0"/>
              </a:rPr>
              <a:t>Added Section on Zero Trust Transformation Journey from a network security architecture perspective</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kern="0" dirty="0">
                <a:solidFill>
                  <a:srgbClr val="1A1A1A"/>
                </a:solidFill>
                <a:latin typeface="Segoe UI"/>
                <a:ea typeface="Segoe UI" pitchFamily="34" charset="0"/>
                <a:cs typeface="Segoe UI" pitchFamily="34" charset="0"/>
              </a:rPr>
              <a:t>Added Defender for IoT (and OT) to attack chain diagram</a:t>
            </a:r>
          </a:p>
          <a:p>
            <a:pPr marL="171450" marR="0" lvl="0" indent="-17145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lang="en-US" kern="0" dirty="0">
                <a:solidFill>
                  <a:srgbClr val="1A1A1A"/>
                </a:solidFill>
                <a:latin typeface="Segoe UI"/>
                <a:ea typeface="Segoe UI" pitchFamily="34" charset="0"/>
                <a:cs typeface="Segoe UI" pitchFamily="34" charset="0"/>
              </a:rPr>
              <a:t>Added Data Security to People diagram</a:t>
            </a:r>
          </a:p>
          <a:p>
            <a:pPr marL="171450" marR="0" lvl="0" indent="-17145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lang="en-US" kern="0" dirty="0">
                <a:solidFill>
                  <a:srgbClr val="1A1A1A"/>
                </a:solidFill>
                <a:latin typeface="Segoe UI"/>
                <a:ea typeface="Segoe UI" pitchFamily="34" charset="0"/>
                <a:cs typeface="Segoe UI" pitchFamily="34" charset="0"/>
              </a:rPr>
              <a:t>Added Role Types Diagram to People section</a:t>
            </a:r>
          </a:p>
          <a:p>
            <a:pPr marL="171450" marR="0" lvl="0" indent="-17145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1A1A1A"/>
                </a:solidFill>
                <a:effectLst/>
                <a:uLnTx/>
                <a:uFillTx/>
                <a:latin typeface="Segoe UI"/>
                <a:ea typeface="Segoe UI" pitchFamily="34" charset="0"/>
                <a:cs typeface="Segoe UI" pitchFamily="34" charset="0"/>
              </a:rPr>
              <a:t>Updated Zero Trust slides – Definition, Rapid Modernization Plan (</a:t>
            </a:r>
            <a:r>
              <a:rPr lang="en-US" sz="1800" kern="0" dirty="0" err="1">
                <a:solidFill>
                  <a:srgbClr val="1A1A1A"/>
                </a:solidFill>
                <a:latin typeface="Segoe UI"/>
                <a:ea typeface="Segoe UI" pitchFamily="34" charset="0"/>
                <a:cs typeface="Segoe UI" pitchFamily="34" charset="0"/>
              </a:rPr>
              <a:t>RaMP</a:t>
            </a:r>
            <a:r>
              <a:rPr lang="en-US" sz="1800" kern="0" dirty="0">
                <a:solidFill>
                  <a:srgbClr val="1A1A1A"/>
                </a:solidFill>
                <a:latin typeface="Segoe UI"/>
                <a:ea typeface="Segoe UI" pitchFamily="34" charset="0"/>
                <a:cs typeface="Segoe UI" pitchFamily="34" charset="0"/>
              </a:rPr>
              <a:t>), simple summary diagram, </a:t>
            </a:r>
            <a:r>
              <a:rPr kumimoji="0" lang="en-US" sz="1800" b="0" i="0" u="none" strike="noStrike" kern="0" cap="none" spc="0" normalizeH="0" baseline="0" noProof="0" dirty="0">
                <a:ln>
                  <a:noFill/>
                </a:ln>
                <a:solidFill>
                  <a:srgbClr val="1A1A1A"/>
                </a:solidFill>
                <a:effectLst/>
                <a:uLnTx/>
                <a:uFillTx/>
                <a:latin typeface="Segoe UI"/>
                <a:ea typeface="Segoe UI" pitchFamily="34" charset="0"/>
                <a:cs typeface="Segoe UI" pitchFamily="34" charset="0"/>
              </a:rPr>
              <a:t>Zero Trust User Access (including a</a:t>
            </a:r>
            <a:r>
              <a:rPr lang="en-US" kern="0" dirty="0" err="1">
                <a:solidFill>
                  <a:srgbClr val="1A1A1A"/>
                </a:solidFill>
                <a:latin typeface="Segoe UI"/>
                <a:ea typeface="Segoe UI" pitchFamily="34" charset="0"/>
                <a:cs typeface="Segoe UI" pitchFamily="34" charset="0"/>
              </a:rPr>
              <a:t>nimation</a:t>
            </a:r>
            <a:r>
              <a:rPr lang="en-US" kern="0" dirty="0">
                <a:solidFill>
                  <a:srgbClr val="1A1A1A"/>
                </a:solidFill>
                <a:latin typeface="Segoe UI"/>
                <a:ea typeface="Segoe UI" pitchFamily="34" charset="0"/>
                <a:cs typeface="Segoe UI" pitchFamily="34" charset="0"/>
              </a:rPr>
              <a:t> order, 3</a:t>
            </a:r>
            <a:r>
              <a:rPr lang="en-US" kern="0" baseline="30000" dirty="0">
                <a:solidFill>
                  <a:srgbClr val="1A1A1A"/>
                </a:solidFill>
                <a:latin typeface="Segoe UI"/>
                <a:ea typeface="Segoe UI" pitchFamily="34" charset="0"/>
                <a:cs typeface="Segoe UI" pitchFamily="34" charset="0"/>
              </a:rPr>
              <a:t>rd</a:t>
            </a:r>
            <a:r>
              <a:rPr lang="en-US" kern="0" dirty="0">
                <a:solidFill>
                  <a:srgbClr val="1A1A1A"/>
                </a:solidFill>
                <a:latin typeface="Segoe UI"/>
                <a:ea typeface="Segoe UI" pitchFamily="34" charset="0"/>
                <a:cs typeface="Segoe UI" pitchFamily="34" charset="0"/>
              </a:rPr>
              <a:t> party MFA, Device Filters)</a:t>
            </a:r>
          </a:p>
          <a:p>
            <a:pPr marL="171450" indent="-171450" defTabSz="932472" fontAlgn="base">
              <a:spcBef>
                <a:spcPct val="0"/>
              </a:spcBef>
              <a:spcAft>
                <a:spcPct val="0"/>
              </a:spcAft>
              <a:buFont typeface="Arial" panose="020B0604020202020204" pitchFamily="34" charset="0"/>
              <a:buChar char="•"/>
              <a:defRPr/>
            </a:pPr>
            <a:r>
              <a:rPr lang="en-US" kern="0" dirty="0">
                <a:solidFill>
                  <a:srgbClr val="1A1A1A"/>
                </a:solidFill>
                <a:latin typeface="Segoe UI"/>
                <a:ea typeface="Segoe UI" pitchFamily="34" charset="0"/>
                <a:cs typeface="Segoe UI" pitchFamily="34" charset="0"/>
              </a:rPr>
              <a:t>Updated Threat Intelligence slides – updated statistics, added MDDR links, added D4IoT Product, and added original research like Section 52/ransomware/disinformation</a:t>
            </a:r>
          </a:p>
          <a:p>
            <a:pPr marL="171450" marR="0" lvl="0" indent="-17145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lang="en-US" kern="0" dirty="0">
                <a:solidFill>
                  <a:srgbClr val="1A1A1A"/>
                </a:solidFill>
                <a:latin typeface="Segoe UI"/>
                <a:ea typeface="Segoe UI" pitchFamily="34" charset="0"/>
                <a:cs typeface="Segoe UI" pitchFamily="34" charset="0"/>
              </a:rPr>
              <a:t>Update Product Names based on changes at Ignite 2021</a:t>
            </a:r>
          </a:p>
          <a:p>
            <a:pPr marL="742950" lvl="1" indent="-285750" defTabSz="932472" fontAlgn="base">
              <a:spcBef>
                <a:spcPct val="0"/>
              </a:spcBef>
              <a:spcAft>
                <a:spcPct val="0"/>
              </a:spcAft>
              <a:buFont typeface="Arial" panose="020B0604020202020204" pitchFamily="34" charset="0"/>
              <a:buChar char="•"/>
              <a:defRPr/>
            </a:pPr>
            <a:r>
              <a:rPr lang="en-US" sz="1100" kern="0" dirty="0">
                <a:solidFill>
                  <a:srgbClr val="1A1A1A"/>
                </a:solidFill>
                <a:latin typeface="Segoe UI"/>
                <a:ea typeface="Segoe UI" pitchFamily="34" charset="0"/>
                <a:cs typeface="Segoe UI" pitchFamily="34" charset="0"/>
              </a:rPr>
              <a:t>Azure Sentinel </a:t>
            </a:r>
            <a:r>
              <a:rPr lang="en-US" sz="1100" kern="0" dirty="0">
                <a:solidFill>
                  <a:srgbClr val="1A1A1A"/>
                </a:solidFill>
                <a:latin typeface="Segoe UI"/>
                <a:ea typeface="Segoe UI" pitchFamily="34" charset="0"/>
                <a:cs typeface="Segoe UI" pitchFamily="34" charset="0"/>
                <a:sym typeface="Wingdings" panose="05000000000000000000" pitchFamily="2" charset="2"/>
              </a:rPr>
              <a:t> </a:t>
            </a:r>
            <a:r>
              <a:rPr lang="en-US" sz="1100" kern="0" dirty="0">
                <a:solidFill>
                  <a:srgbClr val="1A1A1A"/>
                </a:solidFill>
                <a:latin typeface="Segoe UI"/>
                <a:ea typeface="Segoe UI" pitchFamily="34" charset="0"/>
                <a:cs typeface="Segoe UI" pitchFamily="34" charset="0"/>
              </a:rPr>
              <a:t>Microsoft Sentinel</a:t>
            </a:r>
          </a:p>
          <a:p>
            <a:pPr marL="742950" lvl="1" indent="-285750" defTabSz="932472" fontAlgn="base">
              <a:spcBef>
                <a:spcPct val="0"/>
              </a:spcBef>
              <a:spcAft>
                <a:spcPct val="0"/>
              </a:spcAft>
              <a:buFont typeface="Arial" panose="020B0604020202020204" pitchFamily="34" charset="0"/>
              <a:buChar char="•"/>
              <a:defRPr/>
            </a:pPr>
            <a:r>
              <a:rPr lang="en-US" sz="1100" kern="0" dirty="0">
                <a:solidFill>
                  <a:srgbClr val="1A1A1A"/>
                </a:solidFill>
                <a:latin typeface="Segoe UI"/>
                <a:ea typeface="Segoe UI" pitchFamily="34" charset="0"/>
                <a:cs typeface="Segoe UI" pitchFamily="34" charset="0"/>
              </a:rPr>
              <a:t>Azure Security Center + Azure Defender </a:t>
            </a:r>
            <a:r>
              <a:rPr lang="en-US" sz="1100" kern="0" dirty="0">
                <a:solidFill>
                  <a:srgbClr val="1A1A1A"/>
                </a:solidFill>
                <a:latin typeface="Segoe UI"/>
                <a:ea typeface="Segoe UI" pitchFamily="34" charset="0"/>
                <a:cs typeface="Segoe UI" pitchFamily="34" charset="0"/>
                <a:sym typeface="Wingdings" panose="05000000000000000000" pitchFamily="2" charset="2"/>
              </a:rPr>
              <a:t> </a:t>
            </a:r>
            <a:r>
              <a:rPr lang="en-US" sz="1100" kern="0" dirty="0">
                <a:solidFill>
                  <a:srgbClr val="1A1A1A"/>
                </a:solidFill>
                <a:latin typeface="Segoe UI"/>
                <a:ea typeface="Segoe UI" pitchFamily="34" charset="0"/>
                <a:cs typeface="Segoe UI" pitchFamily="34" charset="0"/>
              </a:rPr>
              <a:t>Microsoft Defender for Cloud</a:t>
            </a:r>
          </a:p>
          <a:p>
            <a:pPr marL="742950" lvl="1" indent="-285750" defTabSz="932472" fontAlgn="base">
              <a:spcBef>
                <a:spcPct val="0"/>
              </a:spcBef>
              <a:spcAft>
                <a:spcPct val="0"/>
              </a:spcAft>
              <a:buFont typeface="Arial" panose="020B0604020202020204" pitchFamily="34" charset="0"/>
              <a:buChar char="•"/>
              <a:defRPr/>
            </a:pPr>
            <a:r>
              <a:rPr lang="en-US" sz="1100" kern="0" dirty="0">
                <a:solidFill>
                  <a:srgbClr val="1A1A1A"/>
                </a:solidFill>
                <a:latin typeface="Segoe UI"/>
                <a:ea typeface="Segoe UI" pitchFamily="34" charset="0"/>
                <a:cs typeface="Segoe UI" pitchFamily="34" charset="0"/>
              </a:rPr>
              <a:t>Microsoft Cloud App Security </a:t>
            </a:r>
            <a:r>
              <a:rPr lang="en-US" sz="1100" kern="0" dirty="0">
                <a:solidFill>
                  <a:srgbClr val="1A1A1A"/>
                </a:solidFill>
                <a:latin typeface="Segoe UI"/>
                <a:ea typeface="Segoe UI" pitchFamily="34" charset="0"/>
                <a:cs typeface="Segoe UI" pitchFamily="34" charset="0"/>
                <a:sym typeface="Wingdings" panose="05000000000000000000" pitchFamily="2" charset="2"/>
              </a:rPr>
              <a:t> </a:t>
            </a:r>
            <a:r>
              <a:rPr lang="en-US" sz="1100" kern="0" dirty="0">
                <a:solidFill>
                  <a:srgbClr val="1A1A1A"/>
                </a:solidFill>
                <a:latin typeface="Segoe UI"/>
                <a:ea typeface="Segoe UI" pitchFamily="34" charset="0"/>
                <a:cs typeface="Segoe UI" pitchFamily="34" charset="0"/>
              </a:rPr>
              <a:t>Microsoft Defender for Cloud Apps</a:t>
            </a:r>
          </a:p>
          <a:p>
            <a:pPr marL="742950" marR="0" lvl="1"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kern="0" dirty="0">
                <a:solidFill>
                  <a:srgbClr val="1A1A1A"/>
                </a:solidFill>
                <a:latin typeface="Segoe UI"/>
                <a:ea typeface="Segoe UI" pitchFamily="34" charset="0"/>
                <a:cs typeface="Segoe UI" pitchFamily="34" charset="0"/>
              </a:rPr>
              <a:t>Azure Defender for IoT </a:t>
            </a:r>
            <a:r>
              <a:rPr lang="en-US" sz="1100" kern="0" dirty="0">
                <a:solidFill>
                  <a:srgbClr val="1A1A1A"/>
                </a:solidFill>
                <a:latin typeface="Segoe UI"/>
                <a:ea typeface="Segoe UI" pitchFamily="34" charset="0"/>
                <a:cs typeface="Segoe UI" pitchFamily="34" charset="0"/>
                <a:sym typeface="Wingdings" panose="05000000000000000000" pitchFamily="2" charset="2"/>
              </a:rPr>
              <a:t> </a:t>
            </a:r>
            <a:r>
              <a:rPr lang="en-US" sz="1100" kern="0" dirty="0">
                <a:solidFill>
                  <a:srgbClr val="1A1A1A"/>
                </a:solidFill>
                <a:latin typeface="Segoe UI"/>
                <a:ea typeface="Segoe UI" pitchFamily="34" charset="0"/>
                <a:cs typeface="Segoe UI" pitchFamily="34" charset="0"/>
              </a:rPr>
              <a:t>Microsoft Defender for IoT</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0" noProof="0" dirty="0">
                <a:solidFill>
                  <a:srgbClr val="1A1A1A"/>
                </a:solidFill>
                <a:latin typeface="Segoe UI"/>
                <a:ea typeface="Segoe UI" pitchFamily="34" charset="0"/>
                <a:cs typeface="Segoe UI" pitchFamily="34" charset="0"/>
              </a:rPr>
              <a:t>Added Zero Trust Commandments link to industry references</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0" noProof="0" dirty="0">
                <a:solidFill>
                  <a:srgbClr val="1A1A1A"/>
                </a:solidFill>
                <a:latin typeface="Segoe UI"/>
                <a:ea typeface="Segoe UI" pitchFamily="34" charset="0"/>
                <a:cs typeface="Segoe UI" pitchFamily="34" charset="0"/>
              </a:rPr>
              <a:t>Updated PowerPoint </a:t>
            </a:r>
            <a:r>
              <a:rPr lang="en-US" sz="1200" kern="0" dirty="0">
                <a:solidFill>
                  <a:srgbClr val="1A1A1A"/>
                </a:solidFill>
                <a:latin typeface="Segoe UI"/>
                <a:ea typeface="Segoe UI" pitchFamily="34" charset="0"/>
                <a:cs typeface="Segoe UI" pitchFamily="34" charset="0"/>
              </a:rPr>
              <a:t>Slide Show Mode to “Full Screen”</a:t>
            </a:r>
            <a:endParaRPr lang="en-US" sz="1200" kern="0" noProof="0" dirty="0">
              <a:solidFill>
                <a:srgbClr val="1A1A1A"/>
              </a:solidFill>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p:txBody>
      </p:sp>
      <p:sp>
        <p:nvSpPr>
          <p:cNvPr id="4" name="Slide Number Placeholder 3"/>
          <p:cNvSpPr>
            <a:spLocks noGrp="1"/>
          </p:cNvSpPr>
          <p:nvPr>
            <p:ph type="sldNum" sz="quarter" idx="5"/>
          </p:nvPr>
        </p:nvSpPr>
        <p:spPr/>
        <p:txBody>
          <a:bodyPr/>
          <a:lstStyle/>
          <a:p>
            <a:fld id="{A724FE22-94F8-4D93-820B-89FCE526CE4F}" type="slidenum">
              <a:rPr lang="en-US" smtClean="0"/>
              <a:t>1</a:t>
            </a:fld>
            <a:endParaRPr lang="en-US"/>
          </a:p>
        </p:txBody>
      </p:sp>
    </p:spTree>
    <p:extLst>
      <p:ext uri="{BB962C8B-B14F-4D97-AF65-F5344CB8AC3E}">
        <p14:creationId xmlns:p14="http://schemas.microsoft.com/office/powerpoint/2010/main" val="3847699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a:t>Key Takeaway - </a:t>
            </a:r>
            <a:r>
              <a:rPr lang="en-US"/>
              <a:t>Microsoft builds security for the multi-cloud and cross-platform enterprise you have, it’s </a:t>
            </a:r>
            <a:r>
              <a:rPr lang="en-US" b="0" i="0"/>
              <a:t>not</a:t>
            </a:r>
            <a:r>
              <a:rPr lang="en-US"/>
              <a:t> just ‘security for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Most organizations today operate a complex environment that includes numerous operating system platforms, SaaS cloud services, and IaaS/PaaS cloud providers. Depending on your industry, this also often includes a variety of operational technology (also referred to as SCADA, ICS, or PCN) and IoT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CLICK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Microsoft is focused on providing the security capabilities organizations needed to reduce risk to these modern estates by leverage the insights we glean from over 8 trillion signals/day, helping organizations improve the various disciplines of their security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Microsoft also focuses on bringing security expertise and intelligence from our global network of customers and partners spanning solution integration and MDR/MSSP partners, organizations like NIST, CIS, and The Open Group, CERTS, ISACs, Law Enforcement agencies (for botnet takedowns), and others.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Additional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t>OT and IoT – </a:t>
            </a:r>
            <a:r>
              <a:rPr lang="en-US" b="0" i="0"/>
              <a:t>We have learned that organizations have exposure to IoT and OT security risk through either or both of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a:t>Common </a:t>
            </a:r>
            <a:r>
              <a:rPr lang="en-US" b="0" i="0"/>
              <a:t>systems like HVAC systems, security cameras, and datacenters seen at most organizations</a:t>
            </a: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a:t>Specialized </a:t>
            </a:r>
            <a:r>
              <a:rPr lang="en-US" b="0" i="0"/>
              <a:t>network enabled equipment for manufacturing, power generation/distribution, healthcare, or other equipment/sensors to supporting physical business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1/8/2024 7:55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6797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a:t>Key Takeaway – </a:t>
            </a:r>
            <a:r>
              <a:rPr lang="en-US" b="0" i="0"/>
              <a:t>This is a summary of Microsoft’s current multi-cloud and cross-platform capabilities</a:t>
            </a:r>
          </a:p>
          <a:p>
            <a:endParaRPr lang="en-US" b="0" i="0"/>
          </a:p>
          <a:p>
            <a:r>
              <a:rPr lang="en-US" b="1" i="0"/>
              <a:t>CLICK 1 – Endpoint and Cloud Management</a:t>
            </a:r>
          </a:p>
          <a:p>
            <a:endParaRPr lang="en-US" b="0" i="0"/>
          </a:p>
          <a:p>
            <a:r>
              <a:rPr lang="en-US" b="0" i="0"/>
              <a:t>Microsoft’s cross-platform/cloud security starts with endpoints and cloud visibility and control: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Endpoint management </a:t>
            </a:r>
            <a:r>
              <a:rPr lang="en-US"/>
              <a:t>across Mac, Android, iOS, and Windows operating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Cloud Security </a:t>
            </a:r>
            <a:r>
              <a:rPr lang="en-US"/>
              <a:t>Posture Management (CSPM) that provides insight across your multi-cloud and on-premises datacenter estate as well as Cloud Workload Protection capabilities (aka CWPP)</a:t>
            </a:r>
          </a:p>
          <a:p>
            <a:endParaRPr lang="en-US" b="0" i="0"/>
          </a:p>
          <a:p>
            <a:r>
              <a:rPr lang="en-US" b="1" i="0"/>
              <a:t>CLICK 2 – SIEM and XDR Strategy</a:t>
            </a:r>
          </a:p>
          <a:p>
            <a:endParaRPr lang="en-US" b="0" i="0"/>
          </a:p>
          <a:p>
            <a:r>
              <a:rPr lang="en-US" b="0" i="0"/>
              <a:t>Microsoft provides integrated capabilities for the Security Operations / SOC to get the broad and deep visibility needed to rapidly detect, hunt for, and respond/recover to threats across clouds and platforms:</a:t>
            </a:r>
            <a:endParaRPr lang="en-US" b="1" i="1"/>
          </a:p>
          <a:p>
            <a:pPr marL="171450" indent="-171450">
              <a:buFont typeface="Arial" panose="020B0604020202020204" pitchFamily="34" charset="0"/>
              <a:buChar char="•"/>
            </a:pPr>
            <a:r>
              <a:rPr lang="en-US" b="1" i="0"/>
              <a:t>Broad – </a:t>
            </a:r>
            <a:r>
              <a:rPr lang="en-US" b="0" i="1"/>
              <a:t>Security Information and Event Management (SIEM)</a:t>
            </a:r>
            <a:r>
              <a:rPr lang="en-US" b="1" i="0"/>
              <a:t> </a:t>
            </a:r>
            <a:r>
              <a:rPr lang="en-US" b="0" i="0"/>
              <a:t>– Microsoft Sentinel </a:t>
            </a:r>
            <a:r>
              <a:rPr lang="en-US" b="0" i="1"/>
              <a:t>ingests any logs from any source, correlates them, and reasons over them </a:t>
            </a:r>
            <a:r>
              <a:rPr lang="en-US" b="0" i="0"/>
              <a:t>with machine learning (ML) and user and entity behavioral analytics (UEBA), and automates response with Security Orchestration, Automation and Response (SOAR)</a:t>
            </a:r>
          </a:p>
          <a:p>
            <a:pPr marL="171450" indent="-171450">
              <a:buFont typeface="Arial" panose="020B0604020202020204" pitchFamily="34" charset="0"/>
              <a:buChar char="•"/>
            </a:pPr>
            <a:r>
              <a:rPr lang="en-US" b="1" i="0"/>
              <a:t>Deep - </a:t>
            </a:r>
            <a:r>
              <a:rPr lang="en-US" b="0" i="1"/>
              <a:t>Extended Detection and Response (XDR) </a:t>
            </a:r>
            <a:r>
              <a:rPr lang="en-US" b="0" i="0"/>
              <a:t>– capabilities provide detection and response capabilities tailored to the specific assets to provide high quality alerts (low false positive rate) to reduce the burden on SOC analysts to write alert queries and handle false positives for endpoint, cloud and on-premises identity, email, Office 365, Azure services, and more. </a:t>
            </a:r>
          </a:p>
          <a:p>
            <a:pPr marL="0" indent="0">
              <a:buFont typeface="Arial" panose="020B0604020202020204" pitchFamily="34" charset="0"/>
              <a:buNone/>
            </a:pPr>
            <a:endParaRPr lang="en-US" b="0" i="0"/>
          </a:p>
          <a:p>
            <a:r>
              <a:rPr lang="en-US" b="1" i="0"/>
              <a:t>CLICK 3 – Infrastructure XDR</a:t>
            </a:r>
          </a:p>
          <a:p>
            <a:endParaRPr lang="en-US" b="1" i="0"/>
          </a:p>
          <a:p>
            <a:pPr marL="171450" indent="-171450">
              <a:buFont typeface="Arial" panose="020B0604020202020204" pitchFamily="34" charset="0"/>
              <a:buChar char="•"/>
            </a:pPr>
            <a:r>
              <a:rPr lang="en-US" b="1" i="0"/>
              <a:t>Microsoft Defender for Cloud </a:t>
            </a:r>
            <a:r>
              <a:rPr lang="en-US" b="0" i="0"/>
              <a:t>is the XDR for Azure services including servers/VMs, App Services, Storage, SQL, Kubernetes, container registries, DNS, and more.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t>Azure Arc </a:t>
            </a:r>
            <a:r>
              <a:rPr lang="en-US" b="0" i="0"/>
              <a:t>extends Microsoft Defender for Cloud to AWS, GCP, and on-premises resources by projecting those resources into Azure objects, enabling management and security of those resources</a:t>
            </a:r>
          </a:p>
          <a:p>
            <a:pPr marL="171450" indent="-171450">
              <a:buFont typeface="Arial" panose="020B0604020202020204" pitchFamily="34" charset="0"/>
              <a:buChar char="•"/>
            </a:pPr>
            <a:r>
              <a:rPr lang="en-US" b="1" i="0"/>
              <a:t>Microsoft Defender for IoT (and OT) </a:t>
            </a:r>
            <a:r>
              <a:rPr lang="en-US" b="0" i="0"/>
              <a:t>provides threat detection and response capabilities for Operational Technology (OT) devices like SCADA, ICS, and industrial IoT (</a:t>
            </a:r>
            <a:r>
              <a:rPr lang="en-US" b="0" i="0" err="1"/>
              <a:t>IIoT</a:t>
            </a:r>
            <a:r>
              <a:rPr lang="en-US" b="0" i="0"/>
              <a:t>)</a:t>
            </a:r>
          </a:p>
          <a:p>
            <a:pPr marL="628650" lvl="1" indent="-171450">
              <a:buFont typeface="Arial" panose="020B0604020202020204" pitchFamily="34" charset="0"/>
              <a:buChar char="•"/>
            </a:pPr>
            <a:r>
              <a:rPr lang="en-US" b="0" i="0"/>
              <a:t>This can be run in offline mode for security isolation or in online mode where it integrates natively with playbooks and more in Microsoft Sentinel.</a:t>
            </a:r>
          </a:p>
          <a:p>
            <a:endParaRPr lang="en-US" b="0" i="0"/>
          </a:p>
          <a:p>
            <a:r>
              <a:rPr lang="en-US" b="1" i="0"/>
              <a:t>CLICK 4 – Productivity and Identity XDR</a:t>
            </a:r>
          </a:p>
          <a:p>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t>Microsoft 365 Defender </a:t>
            </a:r>
            <a:r>
              <a:rPr lang="en-US" b="0" i="0"/>
              <a:t>provides an extensive library of pre-built investigation and response automation (SOAR) capabilities, Data Loss Protection (DLP) capabilities, Web Content Filtering, integrated Threat and Vulnerability Management, and more. </a:t>
            </a:r>
          </a:p>
          <a:p>
            <a:endParaRPr lang="en-US" b="0" i="0"/>
          </a:p>
          <a:p>
            <a:r>
              <a:rPr lang="en-US" b="1" i="0"/>
              <a:t>CLICK 5 – Identity Enablement and Security</a:t>
            </a:r>
          </a:p>
          <a:p>
            <a:endParaRPr lang="en-US" b="0" i="0"/>
          </a:p>
          <a:p>
            <a:r>
              <a:rPr lang="en-US" b="1" i="0"/>
              <a:t>Azure Active Directory </a:t>
            </a:r>
            <a:r>
              <a:rPr lang="en-US" b="0" i="0"/>
              <a:t>provides comprehensive solutions for</a:t>
            </a:r>
          </a:p>
          <a:p>
            <a:pPr marL="171450" indent="-171450">
              <a:buFont typeface="Arial" panose="020B0604020202020204" pitchFamily="34" charset="0"/>
              <a:buChar char="•"/>
            </a:pPr>
            <a:r>
              <a:rPr lang="en-US" b="1" i="0"/>
              <a:t>Identity Enablement – </a:t>
            </a:r>
            <a:r>
              <a:rPr lang="en-US" b="0" i="0"/>
              <a:t>for employees, partners (B2B), and customers/clients/citizens (B2C) across any platform or cloud</a:t>
            </a:r>
          </a:p>
          <a:p>
            <a:pPr marL="171450" indent="-171450">
              <a:buFont typeface="Arial" panose="020B0604020202020204" pitchFamily="34" charset="0"/>
              <a:buChar char="•"/>
            </a:pPr>
            <a:r>
              <a:rPr lang="en-US" b="1" i="0"/>
              <a:t>Identity Security – </a:t>
            </a:r>
            <a:r>
              <a:rPr lang="en-US" b="0" i="0"/>
              <a:t>for those scenarios with Zero Trust access control that explicitly verifies trustworthiness of devices (via XDR) and users via native UEBA, Threat Intelligence, and analytics. </a:t>
            </a:r>
          </a:p>
          <a:p>
            <a:endParaRPr lang="en-US" b="0" i="0"/>
          </a:p>
          <a:p>
            <a:r>
              <a:rPr lang="en-US" b="1" i="0"/>
              <a:t>CLICK 6 – Information Protection</a:t>
            </a:r>
          </a:p>
          <a:p>
            <a:r>
              <a:rPr lang="en-US" b="1" i="0"/>
              <a:t>Microsoft Information Protection </a:t>
            </a:r>
            <a:r>
              <a:rPr lang="en-US" b="0" i="0"/>
              <a:t>and</a:t>
            </a:r>
            <a:r>
              <a:rPr lang="en-US" b="1" i="0"/>
              <a:t> Azure Purview </a:t>
            </a:r>
            <a:r>
              <a:rPr lang="en-US" b="0" i="0"/>
              <a:t>provide a full lifecycle approach to discovering, classifying, protecting, and monitoring structured and unstructured data as your organization generates and leverages more data and insights to drive mission completion and competitive advantage. </a:t>
            </a:r>
          </a:p>
          <a:p>
            <a:endParaRPr lang="en-US" b="0" i="0"/>
          </a:p>
          <a:p>
            <a:endParaRPr lang="en-US" b="0" i="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24FE22-94F8-4D93-820B-89FCE526CE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32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a:t>Key Takeaway: </a:t>
            </a:r>
            <a:r>
              <a:rPr lang="en-US" b="0" i="0"/>
              <a:t>These are key resources that illustrate Microsoft’s commitment to natively supporting cross-platform and cross-cloud organizations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People are sometimes surprised at how much Microsoft helps secure our customer’s assets on other platforms and clouds, so we provide a few highlights that illustrate that commitment and get you started on simplifying securing your cross cloud/platform enterprise.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nn-NO" b="1" i="0"/>
              <a:t>Key Resources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n-NO" b="0" i="0"/>
              <a:t>Microsoft Defender for Endpoint for Linux - </a:t>
            </a:r>
            <a:r>
              <a:rPr lang="en-US" b="0" i="0"/>
              <a:t>https://docs.microsoft.com/windows/security/threat-protection/microsoft-defender-atp/microsoft-defender-atp-linux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t>Azure security solutions for AWS - https://docs.microsoft.com/azure/architecture/reference-architectures/aws/aws-azure-security-solutions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t>Azure AD identity and access management for AWS - https://docs.microsoft.com/azure/architecture/reference-architectures/aws/aws-azure-ad-security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t>Additional Resources</a:t>
            </a:r>
          </a:p>
          <a:p>
            <a:endParaRPr lang="en-US"/>
          </a:p>
          <a:p>
            <a:pPr marL="0" marR="0">
              <a:spcBef>
                <a:spcPts val="0"/>
              </a:spcBef>
              <a:spcAft>
                <a:spcPts val="0"/>
              </a:spcAft>
            </a:pPr>
            <a:r>
              <a:rPr lang="en-US" sz="1200" b="0" i="1" u="none">
                <a:effectLst/>
                <a:latin typeface="Calibri" panose="020F0502020204030204" pitchFamily="34" charset="0"/>
                <a:ea typeface="Calibri" panose="020F0502020204030204" pitchFamily="34" charset="0"/>
              </a:rPr>
              <a:t>Identity and Access Management </a:t>
            </a:r>
          </a:p>
          <a:p>
            <a:pPr marL="628650" marR="0" lvl="1" indent="-171450">
              <a:spcBef>
                <a:spcPts val="0"/>
              </a:spcBef>
              <a:spcAft>
                <a:spcPts val="0"/>
              </a:spcAft>
              <a:buFont typeface="Arial" panose="020B0604020202020204" pitchFamily="34" charset="0"/>
              <a:buChar char="•"/>
            </a:pPr>
            <a:r>
              <a:rPr lang="en-US" sz="1200">
                <a:effectLst/>
                <a:latin typeface="Calibri" panose="020F0502020204030204" pitchFamily="34" charset="0"/>
                <a:ea typeface="Calibri" panose="020F0502020204030204" pitchFamily="34" charset="0"/>
              </a:rPr>
              <a:t>Azure Active Directory single sign-on (SSO) integration with Amazon Web Services (AWS) - </a:t>
            </a:r>
            <a:r>
              <a:rPr lang="en-US" sz="1200" u="sng">
                <a:solidFill>
                  <a:srgbClr val="0563C1"/>
                </a:solidFill>
                <a:effectLst/>
                <a:latin typeface="Calibri" panose="020F0502020204030204" pitchFamily="34" charset="0"/>
                <a:ea typeface="Calibri" panose="020F0502020204030204" pitchFamily="34" charset="0"/>
              </a:rPr>
              <a:t>https://docs.microsoft.com/azure/active-directory/saas-apps/aws-multi-accounts-tutorial </a:t>
            </a:r>
          </a:p>
          <a:p>
            <a:pPr marL="628650" marR="0" lvl="1" indent="-171450">
              <a:spcBef>
                <a:spcPts val="0"/>
              </a:spcBef>
              <a:spcAft>
                <a:spcPts val="0"/>
              </a:spcAft>
              <a:buFont typeface="Arial" panose="020B0604020202020204" pitchFamily="34" charset="0"/>
              <a:buChar char="•"/>
            </a:pPr>
            <a:r>
              <a:rPr lang="en-US" sz="1200">
                <a:effectLst/>
                <a:latin typeface="Calibri" panose="020F0502020204030204" pitchFamily="34" charset="0"/>
                <a:ea typeface="Calibri" panose="020F0502020204030204" pitchFamily="34" charset="0"/>
              </a:rPr>
              <a:t>Azure Active Directory single sign-on (SSO) integration with Google Cloud (G Suite) Connector - </a:t>
            </a:r>
            <a:r>
              <a:rPr lang="en-US" sz="1200" u="sng">
                <a:solidFill>
                  <a:srgbClr val="0563C1"/>
                </a:solidFill>
                <a:effectLst/>
                <a:latin typeface="Calibri" panose="020F0502020204030204" pitchFamily="34" charset="0"/>
                <a:ea typeface="Calibri" panose="020F0502020204030204" pitchFamily="34" charset="0"/>
              </a:rPr>
              <a:t>https://docs.microsoft.com/azure/active-directory/saas-apps/google-apps-tutorial</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b="1" u="none" strike="noStrike">
                <a:effectLst/>
                <a:latin typeface="Calibri" panose="020F0502020204030204" pitchFamily="34" charset="0"/>
                <a:ea typeface="Calibri" panose="020F0502020204030204" pitchFamily="34" charset="0"/>
              </a:rPr>
              <a:t> </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b="0" i="1" u="none">
                <a:effectLst/>
                <a:latin typeface="Calibri" panose="020F0502020204030204" pitchFamily="34" charset="0"/>
                <a:ea typeface="Calibri" panose="020F0502020204030204" pitchFamily="34" charset="0"/>
              </a:rPr>
              <a:t>Centralized threat protection across distributed environment</a:t>
            </a:r>
          </a:p>
          <a:p>
            <a:pPr marL="457200" marR="0" lvl="1">
              <a:spcBef>
                <a:spcPts val="0"/>
              </a:spcBef>
              <a:spcAft>
                <a:spcPts val="0"/>
              </a:spcAft>
            </a:pPr>
            <a:r>
              <a:rPr lang="en-US" sz="1200" u="sng">
                <a:solidFill>
                  <a:srgbClr val="0563C1"/>
                </a:solidFill>
                <a:effectLst/>
                <a:latin typeface="Calibri" panose="020F0502020204030204" pitchFamily="34" charset="0"/>
                <a:ea typeface="Calibri" panose="020F0502020204030204" pitchFamily="34" charset="0"/>
                <a:hlinkClick r:id="rId3"/>
              </a:rPr>
              <a:t>https://docs.microsoft.com/azure/security-center/quickstart-onboard-aws</a:t>
            </a:r>
            <a:endParaRPr lang="en-US" sz="1200">
              <a:effectLst/>
              <a:latin typeface="Calibri" panose="020F0502020204030204" pitchFamily="34" charset="0"/>
              <a:ea typeface="Calibri" panose="020F0502020204030204" pitchFamily="34" charset="0"/>
            </a:endParaRPr>
          </a:p>
          <a:p>
            <a:pPr marL="457200" marR="0" lvl="1">
              <a:spcBef>
                <a:spcPts val="0"/>
              </a:spcBef>
              <a:spcAft>
                <a:spcPts val="0"/>
              </a:spcAft>
            </a:pPr>
            <a:r>
              <a:rPr lang="en-US" sz="1200" u="sng">
                <a:solidFill>
                  <a:srgbClr val="0563C1"/>
                </a:solidFill>
                <a:effectLst/>
                <a:latin typeface="Calibri" panose="020F0502020204030204" pitchFamily="34" charset="0"/>
                <a:ea typeface="Calibri" panose="020F0502020204030204" pitchFamily="34" charset="0"/>
                <a:hlinkClick r:id="rId4"/>
              </a:rPr>
              <a:t>https://docs.microsoft.com/azure/security-center/quickstart-onboard-gcp</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GB" sz="1200" b="1" u="none" strike="noStrike">
                <a:effectLst/>
                <a:latin typeface="Calibri" panose="020F0502020204030204" pitchFamily="34" charset="0"/>
                <a:ea typeface="Calibri" panose="020F0502020204030204" pitchFamily="34" charset="0"/>
              </a:rPr>
              <a:t> </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GB" sz="1200" b="0" i="1" u="none">
                <a:effectLst/>
                <a:latin typeface="Calibri" panose="020F0502020204030204" pitchFamily="34" charset="0"/>
                <a:ea typeface="Calibri" panose="020F0502020204030204" pitchFamily="34" charset="0"/>
              </a:rPr>
              <a:t>Security Configuration Management:</a:t>
            </a:r>
            <a:endParaRPr lang="en-US" sz="1200" b="0" i="1" u="none">
              <a:effectLst/>
              <a:latin typeface="Calibri" panose="020F0502020204030204" pitchFamily="34" charset="0"/>
              <a:ea typeface="Calibri" panose="020F0502020204030204" pitchFamily="34" charset="0"/>
            </a:endParaRPr>
          </a:p>
          <a:p>
            <a:pPr marL="457200" marR="0" lvl="1">
              <a:spcBef>
                <a:spcPts val="0"/>
              </a:spcBef>
              <a:spcAft>
                <a:spcPts val="0"/>
              </a:spcAft>
            </a:pPr>
            <a:r>
              <a:rPr lang="nn-NO" sz="1200">
                <a:effectLst/>
                <a:latin typeface="Calibri" panose="020F0502020204030204" pitchFamily="34" charset="0"/>
                <a:ea typeface="Calibri" panose="020F0502020204030204" pitchFamily="34" charset="0"/>
              </a:rPr>
              <a:t>Microsoft Defender for Cloud Apps</a:t>
            </a:r>
            <a:r>
              <a:rPr lang="en-US" sz="1200">
                <a:effectLst/>
                <a:latin typeface="Calibri" panose="020F0502020204030204" pitchFamily="34" charset="0"/>
                <a:ea typeface="Calibri" panose="020F0502020204030204" pitchFamily="34" charset="0"/>
              </a:rPr>
              <a:t> provides you with security configuration assessments for your Azure, Amazon Web Services (AWS), and Google Cloud Platform (GCP). Recommendations cover all connected Azure subscriptions, AWS accounts including member accounts, and all GCP projects that are connected to your organization. This multi-cloud view of cloud platform security configuration recommendations enables security admins to investigate security configuration gaps in </a:t>
            </a:r>
            <a:r>
              <a:rPr lang="nn-NO" sz="1200">
                <a:effectLst/>
                <a:latin typeface="Calibri" panose="020F0502020204030204" pitchFamily="34" charset="0"/>
                <a:ea typeface="Calibri" panose="020F0502020204030204" pitchFamily="34" charset="0"/>
              </a:rPr>
              <a:t>Microsoft Defender for Cloud Apps</a:t>
            </a:r>
            <a:r>
              <a:rPr lang="en-US" sz="1200">
                <a:effectLst/>
                <a:latin typeface="Calibri" panose="020F0502020204030204" pitchFamily="34" charset="0"/>
                <a:ea typeface="Calibri" panose="020F0502020204030204" pitchFamily="34" charset="0"/>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u="sng">
                <a:solidFill>
                  <a:srgbClr val="0563C1"/>
                </a:solidFill>
                <a:effectLst/>
                <a:latin typeface="Calibri" panose="020F0502020204030204" pitchFamily="34" charset="0"/>
                <a:ea typeface="Calibri" panose="020F0502020204030204" pitchFamily="34" charset="0"/>
                <a:hlinkClick r:id="rId5"/>
              </a:rPr>
              <a:t>https://docs.microsoft.com/cloud-app-security/security-config</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b="1" u="none" strike="noStrike">
                <a:effectLst/>
                <a:latin typeface="Calibri" panose="020F0502020204030204" pitchFamily="34" charset="0"/>
                <a:ea typeface="Calibri" panose="020F0502020204030204" pitchFamily="34" charset="0"/>
              </a:rPr>
              <a:t> </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b="0" i="1" u="none">
                <a:effectLst/>
                <a:latin typeface="Calibri" panose="020F0502020204030204" pitchFamily="34" charset="0"/>
                <a:ea typeface="Calibri" panose="020F0502020204030204" pitchFamily="34" charset="0"/>
              </a:rPr>
              <a:t>Centralized policy management and Vulnerability Management</a:t>
            </a:r>
          </a:p>
          <a:p>
            <a:pPr marL="457200" marR="0" lvl="1">
              <a:spcBef>
                <a:spcPts val="0"/>
              </a:spcBef>
              <a:spcAft>
                <a:spcPts val="0"/>
              </a:spcAft>
            </a:pPr>
            <a:r>
              <a:rPr lang="en-US" sz="1200">
                <a:effectLst/>
                <a:latin typeface="Calibri" panose="020F0502020204030204" pitchFamily="34" charset="0"/>
                <a:ea typeface="Calibri" panose="020F0502020204030204" pitchFamily="34" charset="0"/>
              </a:rPr>
              <a:t>Microsoft Defender for Cloud via Azure Arc - </a:t>
            </a:r>
            <a:r>
              <a:rPr lang="en-US" sz="1200" u="sng">
                <a:solidFill>
                  <a:srgbClr val="0563C1"/>
                </a:solidFill>
                <a:effectLst/>
                <a:latin typeface="Calibri" panose="020F0502020204030204" pitchFamily="34" charset="0"/>
                <a:ea typeface="Calibri" panose="020F0502020204030204" pitchFamily="34" charset="0"/>
                <a:hlinkClick r:id="rId6"/>
              </a:rPr>
              <a:t>https://docs.microsoft.com/azure/security-center/quickstart-onboard-aws</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b="1" u="none" strike="noStrike">
                <a:effectLst/>
                <a:latin typeface="Calibri" panose="020F0502020204030204" pitchFamily="34" charset="0"/>
                <a:ea typeface="Calibri" panose="020F0502020204030204" pitchFamily="34" charset="0"/>
              </a:rPr>
              <a:t> </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b="0" i="1" u="none">
                <a:effectLst/>
                <a:latin typeface="Calibri" panose="020F0502020204030204" pitchFamily="34" charset="0"/>
                <a:ea typeface="Calibri" panose="020F0502020204030204" pitchFamily="34" charset="0"/>
              </a:rPr>
              <a:t>Security Information and Event Management (SIEM)</a:t>
            </a:r>
          </a:p>
          <a:p>
            <a:pPr marL="628650" marR="0" lvl="1" indent="-171450">
              <a:spcBef>
                <a:spcPts val="0"/>
              </a:spcBef>
              <a:spcAft>
                <a:spcPts val="0"/>
              </a:spcAft>
              <a:buFont typeface="Arial" panose="020B0604020202020204" pitchFamily="34" charset="0"/>
              <a:buChar char="•"/>
            </a:pPr>
            <a:r>
              <a:rPr lang="en-US" sz="1200">
                <a:effectLst/>
                <a:latin typeface="Calibri" panose="020F0502020204030204" pitchFamily="34" charset="0"/>
                <a:ea typeface="Calibri" panose="020F0502020204030204" pitchFamily="34" charset="0"/>
              </a:rPr>
              <a:t>Microsoft Sentinel connector for AWS CloudTrail - </a:t>
            </a:r>
            <a:r>
              <a:rPr lang="en-US">
                <a:hlinkClick r:id="rId7"/>
              </a:rPr>
              <a:t>Automating the onboarding on-premises, AWS and GCP VMs on Sentinel with Azure Arc - Microsoft Tech Community</a:t>
            </a:r>
            <a:endParaRPr lang="en-US" sz="1200">
              <a:effectLst/>
              <a:latin typeface="Calibri" panose="020F0502020204030204" pitchFamily="34" charset="0"/>
              <a:ea typeface="Calibri" panose="020F0502020204030204" pitchFamily="34" charset="0"/>
            </a:endParaRPr>
          </a:p>
          <a:p>
            <a:pPr marL="628650" marR="0" lvl="1" indent="-171450">
              <a:spcBef>
                <a:spcPts val="0"/>
              </a:spcBef>
              <a:spcAft>
                <a:spcPts val="0"/>
              </a:spcAft>
              <a:buFont typeface="Arial" panose="020B0604020202020204" pitchFamily="34" charset="0"/>
              <a:buChar char="•"/>
            </a:pPr>
            <a:r>
              <a:rPr lang="en-US" sz="1200">
                <a:effectLst/>
                <a:latin typeface="Calibri" panose="020F0502020204030204" pitchFamily="34" charset="0"/>
                <a:ea typeface="Calibri" panose="020F0502020204030204" pitchFamily="34" charset="0"/>
              </a:rPr>
              <a:t>Control Plane and PaaS services logs from </a:t>
            </a:r>
            <a:r>
              <a:rPr lang="en-GB" sz="1200">
                <a:effectLst/>
                <a:latin typeface="Calibri" panose="020F0502020204030204" pitchFamily="34" charset="0"/>
                <a:ea typeface="Calibri" panose="020F0502020204030204" pitchFamily="34" charset="0"/>
              </a:rPr>
              <a:t>GCP via Logstash: </a:t>
            </a:r>
            <a:r>
              <a:rPr lang="en-GB" sz="1200" u="sng">
                <a:solidFill>
                  <a:srgbClr val="0563C1"/>
                </a:solidFill>
                <a:effectLst/>
                <a:latin typeface="Calibri" panose="020F0502020204030204" pitchFamily="34" charset="0"/>
                <a:ea typeface="Calibri" panose="020F0502020204030204" pitchFamily="34" charset="0"/>
                <a:hlinkClick r:id="rId8"/>
              </a:rPr>
              <a:t>https://techcommunity.microsoft.com/t5/azure-sentinel/azure-sentinel-syslog-cef-logstash-and-other-3rd-party/ba-p/803891</a:t>
            </a:r>
            <a:endParaRPr lang="en-US" sz="1200" u="sng">
              <a:solidFill>
                <a:srgbClr val="0563C1"/>
              </a:solidFill>
              <a:effectLst/>
              <a:latin typeface="Calibri" panose="020F0502020204030204" pitchFamily="34" charset="0"/>
              <a:ea typeface="Calibri" panose="020F0502020204030204" pitchFamily="34" charset="0"/>
            </a:endParaRPr>
          </a:p>
          <a:p>
            <a:pPr marL="628650" marR="0" lvl="1" indent="-171450">
              <a:spcBef>
                <a:spcPts val="0"/>
              </a:spcBef>
              <a:spcAft>
                <a:spcPts val="0"/>
              </a:spcAft>
              <a:buFont typeface="Arial" panose="020B0604020202020204" pitchFamily="34" charset="0"/>
              <a:buChar char="•"/>
            </a:pPr>
            <a:r>
              <a:rPr lang="en-US" sz="1200">
                <a:effectLst/>
                <a:latin typeface="Calibri" panose="020F0502020204030204" pitchFamily="34" charset="0"/>
                <a:ea typeface="Calibri" panose="020F0502020204030204" pitchFamily="34" charset="0"/>
              </a:rPr>
              <a:t>G-Suite via MDCA integration with Microsoft Sentinel </a:t>
            </a:r>
          </a:p>
          <a:p>
            <a:pPr marL="1085850" marR="0" lvl="2" indent="-171450">
              <a:spcBef>
                <a:spcPts val="0"/>
              </a:spcBef>
              <a:spcAft>
                <a:spcPts val="0"/>
              </a:spcAft>
              <a:buFont typeface="Arial" panose="020B0604020202020204" pitchFamily="34" charset="0"/>
              <a:buChar char="•"/>
            </a:pPr>
            <a:r>
              <a:rPr lang="en-US" sz="1200">
                <a:effectLst/>
                <a:latin typeface="Calibri" panose="020F0502020204030204" pitchFamily="34" charset="0"/>
                <a:ea typeface="Calibri" panose="020F0502020204030204" pitchFamily="34" charset="0"/>
              </a:rPr>
              <a:t>https://docs.microsoft.com/azure/sentinel/connect-cloud-app-security</a:t>
            </a:r>
          </a:p>
          <a:p>
            <a:pPr marL="1085850" marR="0" lvl="2" indent="-171450">
              <a:spcBef>
                <a:spcPts val="0"/>
              </a:spcBef>
              <a:spcAft>
                <a:spcPts val="0"/>
              </a:spcAft>
              <a:buFont typeface="Arial" panose="020B0604020202020204" pitchFamily="34" charset="0"/>
              <a:buChar char="•"/>
            </a:pPr>
            <a:r>
              <a:rPr lang="en-US" sz="1200">
                <a:effectLst/>
                <a:latin typeface="Calibri" panose="020F0502020204030204" pitchFamily="34" charset="0"/>
                <a:ea typeface="Calibri" panose="020F0502020204030204" pitchFamily="34" charset="0"/>
              </a:rPr>
              <a:t>https://docs.microsoft.com/cloud-app-security/connect-google-workspace-to-microsoft-cloud-app-security</a:t>
            </a:r>
          </a:p>
          <a:p>
            <a:pPr marL="0" marR="0">
              <a:spcBef>
                <a:spcPts val="0"/>
              </a:spcBef>
              <a:spcAft>
                <a:spcPts val="0"/>
              </a:spcAft>
            </a:pP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a:effectLst/>
                <a:latin typeface="Calibri" panose="020F0502020204030204" pitchFamily="34" charset="0"/>
                <a:ea typeface="Calibri" panose="020F0502020204030204" pitchFamily="34" charset="0"/>
              </a:rPr>
              <a:t> </a:t>
            </a:r>
          </a:p>
          <a:p>
            <a:endParaRPr lang="en-US"/>
          </a:p>
        </p:txBody>
      </p:sp>
      <p:sp>
        <p:nvSpPr>
          <p:cNvPr id="4" name="Slide Number Placeholder 3"/>
          <p:cNvSpPr>
            <a:spLocks noGrp="1"/>
          </p:cNvSpPr>
          <p:nvPr>
            <p:ph type="sldNum" sz="quarter" idx="5"/>
          </p:nvPr>
        </p:nvSpPr>
        <p:spPr/>
        <p:txBody>
          <a:bodyPr/>
          <a:lstStyle/>
          <a:p>
            <a:fld id="{A724FE22-94F8-4D93-820B-89FCE526CE4F}" type="slidenum">
              <a:rPr lang="en-US" smtClean="0"/>
              <a:t>13</a:t>
            </a:fld>
            <a:endParaRPr lang="en-US"/>
          </a:p>
        </p:txBody>
      </p:sp>
    </p:spTree>
    <p:extLst>
      <p:ext uri="{BB962C8B-B14F-4D97-AF65-F5344CB8AC3E}">
        <p14:creationId xmlns:p14="http://schemas.microsoft.com/office/powerpoint/2010/main" val="710216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800" b="1"/>
              <a:t>Key Takeaway: </a:t>
            </a:r>
            <a:r>
              <a:rPr lang="en-US" sz="800" b="0"/>
              <a:t>Overview of security support for cross-cloud (via Azure Arc)</a:t>
            </a:r>
          </a:p>
          <a:p>
            <a:pPr>
              <a:lnSpc>
                <a:spcPct val="150000"/>
              </a:lnSpc>
            </a:pPr>
            <a:endParaRPr lang="en-US" sz="800" b="1"/>
          </a:p>
          <a:p>
            <a:pPr>
              <a:lnSpc>
                <a:spcPct val="150000"/>
              </a:lnSpc>
            </a:pPr>
            <a:r>
              <a:rPr lang="en-US" sz="800" b="0"/>
              <a:t>Microsoft’s Azure security and management tools extend to your full multi-cloud estate (AWS + GCP)</a:t>
            </a:r>
            <a:r>
              <a:rPr lang="en-US" sz="800"/>
              <a:t> </a:t>
            </a:r>
            <a:endParaRPr lang="en-US" sz="800" b="0">
              <a:cs typeface="Calibri"/>
            </a:endParaRPr>
          </a:p>
          <a:p>
            <a:pPr marL="171450" indent="-171450">
              <a:lnSpc>
                <a:spcPct val="150000"/>
              </a:lnSpc>
              <a:buFont typeface="Arial" panose="020B0604020202020204" pitchFamily="34" charset="0"/>
              <a:buChar char="•"/>
            </a:pPr>
            <a:r>
              <a:rPr lang="en-US" sz="800" b="1" i="0">
                <a:solidFill>
                  <a:srgbClr val="42424E"/>
                </a:solidFill>
                <a:effectLst/>
                <a:latin typeface="Segoe UI"/>
                <a:cs typeface="Segoe UI"/>
              </a:rPr>
              <a:t>Microsoft Defender for Cloud </a:t>
            </a:r>
            <a:r>
              <a:rPr lang="en-US" sz="800" b="0" i="0">
                <a:solidFill>
                  <a:srgbClr val="42424E"/>
                </a:solidFill>
                <a:effectLst/>
                <a:latin typeface="Segoe UI"/>
                <a:cs typeface="Segoe UI"/>
              </a:rPr>
              <a:t>leverages </a:t>
            </a:r>
            <a:r>
              <a:rPr lang="en-US" b="1" i="0" u="none" strike="noStrike">
                <a:effectLst/>
                <a:hlinkClick r:id="rId3"/>
              </a:rPr>
              <a:t>Azure Arc</a:t>
            </a:r>
            <a:r>
              <a:rPr lang="en-US" b="1" i="0">
                <a:effectLst/>
              </a:rPr>
              <a:t> </a:t>
            </a:r>
            <a:r>
              <a:rPr lang="en-US" sz="800" b="0" i="0">
                <a:solidFill>
                  <a:srgbClr val="42424E"/>
                </a:solidFill>
                <a:effectLst/>
                <a:latin typeface="Segoe UI"/>
                <a:cs typeface="Segoe UI"/>
              </a:rPr>
              <a:t>to simplify the on-boarding and security of virtual machines running in AWS, GCP, and hybrid clouds. </a:t>
            </a:r>
            <a:r>
              <a:rPr lang="en-US" sz="800" b="1"/>
              <a:t>Azure Arc </a:t>
            </a:r>
            <a:r>
              <a:rPr lang="en-US" sz="800" b="0"/>
              <a:t>projects non-Azure </a:t>
            </a:r>
            <a:r>
              <a:rPr lang="en-US" sz="800"/>
              <a:t>resources into Azure native objects that can be managed and secured with Azure capabilities </a:t>
            </a:r>
            <a:r>
              <a:rPr lang="en-US" sz="800" b="0"/>
              <a:t>(Secure Score, Compliance Reporting, Azure Policy, Microsoft Defender for Cloud, asset management, and more).</a:t>
            </a:r>
            <a:r>
              <a:rPr lang="en-US" sz="800"/>
              <a:t> </a:t>
            </a:r>
            <a:endParaRPr lang="en-US" sz="800" b="0">
              <a:cs typeface="Calibri"/>
            </a:endParaRPr>
          </a:p>
          <a:p>
            <a:pPr marL="171450" indent="-171450">
              <a:lnSpc>
                <a:spcPct val="150000"/>
              </a:lnSpc>
              <a:buFont typeface="Arial" panose="020B0604020202020204" pitchFamily="34" charset="0"/>
              <a:buChar char="•"/>
            </a:pPr>
            <a:r>
              <a:rPr lang="en-US" sz="800" b="1"/>
              <a:t>Microsoft Defender for Cloud </a:t>
            </a:r>
            <a:r>
              <a:rPr lang="en-US" sz="800" b="0"/>
              <a:t>also</a:t>
            </a:r>
            <a:r>
              <a:rPr lang="en-US" sz="800" b="1"/>
              <a:t> </a:t>
            </a:r>
            <a:r>
              <a:rPr lang="en-US" sz="1050" b="0" i="0">
                <a:solidFill>
                  <a:srgbClr val="42424E"/>
                </a:solidFill>
                <a:effectLst/>
                <a:latin typeface="Segoe UI"/>
                <a:cs typeface="Segoe UI"/>
              </a:rPr>
              <a:t>provides a unified multi-cloud view of security posture by integrating </a:t>
            </a:r>
            <a:r>
              <a:rPr lang="en-US" b="0" i="0">
                <a:solidFill>
                  <a:srgbClr val="42424E"/>
                </a:solidFill>
                <a:effectLst/>
                <a:latin typeface="Segoe UI"/>
                <a:cs typeface="Segoe UI"/>
              </a:rPr>
              <a:t>AWS Security Hub and GCP Security Command Center detected misconfigurations and findings in Secure Score and Regulatory Compliance Experience.</a:t>
            </a:r>
          </a:p>
          <a:p>
            <a:pPr marL="171450" indent="-171450">
              <a:lnSpc>
                <a:spcPct val="150000"/>
              </a:lnSpc>
              <a:buFont typeface="Arial" panose="020B0604020202020204" pitchFamily="34" charset="0"/>
              <a:buChar char="•"/>
            </a:pPr>
            <a:r>
              <a:rPr lang="en-US" b="1" i="0">
                <a:solidFill>
                  <a:srgbClr val="42424E"/>
                </a:solidFill>
                <a:effectLst/>
                <a:latin typeface="Segoe UI"/>
                <a:cs typeface="Segoe UI"/>
              </a:rPr>
              <a:t>Microsoft Defender for SQL </a:t>
            </a:r>
            <a:r>
              <a:rPr lang="en-US" b="0" i="0">
                <a:solidFill>
                  <a:srgbClr val="42424E"/>
                </a:solidFill>
                <a:effectLst/>
                <a:latin typeface="Segoe UI"/>
                <a:cs typeface="Segoe UI"/>
              </a:rPr>
              <a:t>constantly monitors your SQL servers for threats, whether they are hosted on-premises, in multi-cloud deployments on Amazon Web Services (AWS), and Google Cloud Platform (GCP), and in virtual machines on Azure. </a:t>
            </a:r>
          </a:p>
          <a:p>
            <a:pPr marL="171450" indent="-171450">
              <a:lnSpc>
                <a:spcPct val="150000"/>
              </a:lnSpc>
              <a:buFont typeface="Arial" panose="020B0604020202020204" pitchFamily="34" charset="0"/>
              <a:buChar char="•"/>
            </a:pPr>
            <a:endParaRPr lang="en-US" b="0" i="0">
              <a:solidFill>
                <a:srgbClr val="42424E"/>
              </a:solidFill>
              <a:effectLst/>
              <a:latin typeface="Segoe UI" panose="020B0502040204020203" pitchFamily="34" charset="0"/>
            </a:endParaRPr>
          </a:p>
          <a:p>
            <a:pPr marL="0" indent="0">
              <a:lnSpc>
                <a:spcPct val="150000"/>
              </a:lnSpc>
              <a:buFont typeface="Arial" panose="020B0604020202020204" pitchFamily="34" charset="0"/>
              <a:buNone/>
            </a:pPr>
            <a:r>
              <a:rPr lang="en-US" b="0" i="0">
                <a:solidFill>
                  <a:srgbClr val="42424E"/>
                </a:solidFill>
                <a:effectLst/>
                <a:latin typeface="Segoe UI"/>
                <a:cs typeface="Segoe UI"/>
              </a:rPr>
              <a:t>Additional Information</a:t>
            </a:r>
          </a:p>
          <a:p>
            <a:pPr marL="171450" indent="-171450">
              <a:lnSpc>
                <a:spcPct val="150000"/>
              </a:lnSpc>
              <a:buFont typeface="Arial" panose="020B0604020202020204" pitchFamily="34" charset="0"/>
              <a:buChar char="•"/>
            </a:pPr>
            <a:r>
              <a:rPr lang="en-US">
                <a:hlinkClick r:id="rId4"/>
              </a:rPr>
              <a:t>Protecting multi-cloud environments with Microsoft Defender for Cloud - Microsoft Security</a:t>
            </a:r>
            <a:endParaRPr lang="en-US" b="0" i="0">
              <a:solidFill>
                <a:srgbClr val="42424E"/>
              </a:solidFill>
              <a:effectLst/>
              <a:latin typeface="Segoe UI" panose="020B0502040204020203" pitchFamily="34" charset="0"/>
            </a:endParaRPr>
          </a:p>
          <a:p>
            <a:pPr marL="171450" indent="-171450">
              <a:lnSpc>
                <a:spcPct val="150000"/>
              </a:lnSpc>
              <a:buFont typeface="Arial" panose="020B0604020202020204" pitchFamily="34" charset="0"/>
              <a:buChar char="•"/>
            </a:pPr>
            <a:r>
              <a:rPr lang="en-US">
                <a:hlinkClick r:id="rId5"/>
              </a:rPr>
              <a:t>Protect your SQL Server on-premises, in Azure, and in multicloud - Microsoft Security</a:t>
            </a:r>
            <a:endParaRPr lang="en-US" b="0" i="0">
              <a:solidFill>
                <a:srgbClr val="333333"/>
              </a:solidFill>
              <a:effectLst/>
              <a:latin typeface="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1/8/2024 7:55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1851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Microsoft provides end to end integrated visibility for the variety of attack techniques seen in both external attacks and insider risk</a:t>
            </a:r>
          </a:p>
          <a:p>
            <a:pPr marL="0" marR="0">
              <a:lnSpc>
                <a:spcPct val="107000"/>
              </a:lnSpc>
              <a:spcBef>
                <a:spcPts val="0"/>
              </a:spcBef>
              <a:spcAft>
                <a:spcPts val="80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External Threats - </a:t>
            </a:r>
            <a:r>
              <a:rPr lang="en-US" sz="1200">
                <a:effectLst/>
                <a:latin typeface="Calibri" panose="020F0502020204030204" pitchFamily="34" charset="0"/>
                <a:ea typeface="Calibri" panose="020F0502020204030204" pitchFamily="34" charset="0"/>
                <a:cs typeface="Times New Roman" panose="02020603050405020304" pitchFamily="18" charset="0"/>
              </a:rPr>
              <a:t>Attackers are flexible and can use a variety of attack techniques during an attack chain sequence to reach their ultimate objective (most commonly stealing data, but ransomware and other extortion attackers are becoming more common). </a:t>
            </a: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Microsoft offers an integrated set of extended detection and response (XDR) and SIEM/SOAR capabilities that provide coverage across common attack chains. These XDR capabilities provide advanced threat detections with a focus on high quality alerts (a low rate of false alarms, aka false positives) as well as automated investigation and response capabilities. These tools are designed to work together and include:</a:t>
            </a:r>
          </a:p>
          <a:p>
            <a:pPr marL="285750" marR="0" indent="-285750">
              <a:lnSpc>
                <a:spcPct val="107000"/>
              </a:lnSpc>
              <a:spcBef>
                <a:spcPts val="0"/>
              </a:spcBef>
              <a:spcAft>
                <a:spcPts val="800"/>
              </a:spcAft>
              <a:buFont typeface="Arial" panose="020B0604020202020204" pitchFamily="34" charset="0"/>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Microsoft Defender for Office 365 </a:t>
            </a:r>
            <a:r>
              <a:rPr lang="en-US" sz="1200">
                <a:effectLst/>
                <a:latin typeface="Calibri" panose="020F0502020204030204" pitchFamily="34" charset="0"/>
                <a:ea typeface="Calibri" panose="020F0502020204030204" pitchFamily="34" charset="0"/>
                <a:cs typeface="Times New Roman" panose="02020603050405020304" pitchFamily="18" charset="0"/>
              </a:rPr>
              <a:t>(MDO) provides protection for email, SharePoint, OneDrive, Teams, and other Office 365 capabilities. </a:t>
            </a:r>
          </a:p>
          <a:p>
            <a:pPr marL="285750" marR="0" indent="-285750">
              <a:lnSpc>
                <a:spcPct val="107000"/>
              </a:lnSpc>
              <a:spcBef>
                <a:spcPts val="0"/>
              </a:spcBef>
              <a:spcAft>
                <a:spcPts val="800"/>
              </a:spcAft>
              <a:buFont typeface="Arial" panose="020B0604020202020204" pitchFamily="34" charset="0"/>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Microsoft Defender for Endpoint</a:t>
            </a:r>
            <a:r>
              <a:rPr lang="en-US" sz="1200">
                <a:effectLst/>
                <a:latin typeface="Calibri" panose="020F0502020204030204" pitchFamily="34" charset="0"/>
                <a:ea typeface="Calibri" panose="020F0502020204030204" pitchFamily="34" charset="0"/>
                <a:cs typeface="Times New Roman" panose="02020603050405020304" pitchFamily="18" charset="0"/>
              </a:rPr>
              <a:t> (MDE) provides endpoint detection and response (EDR) capabilities covering productivity workstations, servers, mobile devices, and more. </a:t>
            </a:r>
          </a:p>
          <a:p>
            <a:pPr marL="285750" marR="0" indent="-285750">
              <a:lnSpc>
                <a:spcPct val="107000"/>
              </a:lnSpc>
              <a:spcBef>
                <a:spcPts val="0"/>
              </a:spcBef>
              <a:spcAft>
                <a:spcPts val="800"/>
              </a:spcAft>
              <a:buFont typeface="Arial" panose="020B0604020202020204" pitchFamily="34" charset="0"/>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Microsoft Defender for IoT</a:t>
            </a:r>
            <a:r>
              <a:rPr lang="en-US" sz="1200" b="0">
                <a:effectLst/>
                <a:latin typeface="Calibri" panose="020F0502020204030204" pitchFamily="34" charset="0"/>
                <a:ea typeface="Calibri" panose="020F0502020204030204" pitchFamily="34" charset="0"/>
                <a:cs typeface="Times New Roman" panose="02020603050405020304" pitchFamily="18" charset="0"/>
              </a:rPr>
              <a:t> provide coverage for Asset Discovery and Threat Management for IoT Devices and for attacks on Operational Technology (OT) resources (which can result in disruption of physical processes like factory production, power generation, medical device functionality, and more). </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Microsoft Defender for Cloud</a:t>
            </a:r>
            <a:r>
              <a:rPr lang="en-US" sz="1200">
                <a:effectLst/>
                <a:latin typeface="Calibri" panose="020F0502020204030204" pitchFamily="34" charset="0"/>
                <a:ea typeface="Calibri" panose="020F0502020204030204" pitchFamily="34" charset="0"/>
                <a:cs typeface="Times New Roman" panose="02020603050405020304" pitchFamily="18" charset="0"/>
              </a:rPr>
              <a:t> provides additional capabilities for Server VMs and coverage of SQL servers, containers, and more</a:t>
            </a:r>
          </a:p>
          <a:p>
            <a:pPr marL="285750" marR="0" indent="-285750">
              <a:lnSpc>
                <a:spcPct val="107000"/>
              </a:lnSpc>
              <a:spcBef>
                <a:spcPts val="0"/>
              </a:spcBef>
              <a:spcAft>
                <a:spcPts val="800"/>
              </a:spcAft>
              <a:buFont typeface="Arial" panose="020B0604020202020204" pitchFamily="34" charset="0"/>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Azure AD Identity Protection</a:t>
            </a:r>
            <a:r>
              <a:rPr lang="en-US" sz="1200">
                <a:effectLst/>
                <a:latin typeface="Calibri" panose="020F0502020204030204" pitchFamily="34" charset="0"/>
                <a:ea typeface="Calibri" panose="020F0502020204030204" pitchFamily="34" charset="0"/>
                <a:cs typeface="Times New Roman" panose="02020603050405020304" pitchFamily="18" charset="0"/>
              </a:rPr>
              <a:t> and </a:t>
            </a:r>
            <a:r>
              <a:rPr lang="en-US" sz="1200" b="1">
                <a:effectLst/>
                <a:latin typeface="Calibri" panose="020F0502020204030204" pitchFamily="34" charset="0"/>
                <a:ea typeface="Calibri" panose="020F0502020204030204" pitchFamily="34" charset="0"/>
                <a:cs typeface="Times New Roman" panose="02020603050405020304" pitchFamily="18" charset="0"/>
              </a:rPr>
              <a:t>Microsoft Defender for Identity</a:t>
            </a:r>
            <a:r>
              <a:rPr lang="en-US" sz="1200">
                <a:effectLst/>
                <a:latin typeface="Calibri" panose="020F0502020204030204" pitchFamily="34" charset="0"/>
                <a:ea typeface="Calibri" panose="020F0502020204030204" pitchFamily="34" charset="0"/>
                <a:cs typeface="Times New Roman" panose="02020603050405020304" pitchFamily="18" charset="0"/>
              </a:rPr>
              <a:t> (MDI) collectively cover the identity stages of attacks, providing detection of threats for cloud based Azure Active Directory and for on-premises based identity infrastructure based on Windows Server Active Directory and Active Directory Federation Services (ADFS).  </a:t>
            </a:r>
          </a:p>
          <a:p>
            <a:pPr marL="285750" marR="0" indent="-285750">
              <a:lnSpc>
                <a:spcPct val="107000"/>
              </a:lnSpc>
              <a:spcBef>
                <a:spcPts val="0"/>
              </a:spcBef>
              <a:spcAft>
                <a:spcPts val="800"/>
              </a:spcAft>
              <a:buFont typeface="Arial" panose="020B0604020202020204" pitchFamily="34" charset="0"/>
              <a:buChar char="•"/>
            </a:pPr>
            <a:r>
              <a:rPr lang="nn-NO" sz="1200" b="1">
                <a:effectLst/>
                <a:latin typeface="Calibri" panose="020F0502020204030204" pitchFamily="34" charset="0"/>
                <a:ea typeface="Calibri" panose="020F0502020204030204" pitchFamily="34" charset="0"/>
                <a:cs typeface="Times New Roman" panose="02020603050405020304" pitchFamily="18" charset="0"/>
              </a:rPr>
              <a:t>Microsoft Defender for Cloud Apps</a:t>
            </a:r>
            <a:r>
              <a:rPr lang="en-US" sz="1200" b="1">
                <a:effectLst/>
                <a:latin typeface="Calibri" panose="020F0502020204030204" pitchFamily="34" charset="0"/>
                <a:ea typeface="Calibri" panose="020F0502020204030204" pitchFamily="34" charset="0"/>
                <a:cs typeface="Times New Roman" panose="02020603050405020304" pitchFamily="18" charset="0"/>
              </a:rPr>
              <a:t> (MDCA) </a:t>
            </a:r>
            <a:r>
              <a:rPr lang="en-US" sz="1200">
                <a:effectLst/>
                <a:latin typeface="Calibri" panose="020F0502020204030204" pitchFamily="34" charset="0"/>
                <a:ea typeface="Calibri" panose="020F0502020204030204" pitchFamily="34" charset="0"/>
                <a:cs typeface="Times New Roman" panose="02020603050405020304" pitchFamily="18" charset="0"/>
              </a:rPr>
              <a:t>provides coverage for software as a service (SaaS) apps from both an attack detection and a data exfiltration perspective. </a:t>
            </a:r>
          </a:p>
          <a:p>
            <a:pPr marL="285750" marR="0" indent="-285750">
              <a:lnSpc>
                <a:spcPct val="107000"/>
              </a:lnSpc>
              <a:spcBef>
                <a:spcPts val="0"/>
              </a:spcBef>
              <a:spcAft>
                <a:spcPts val="800"/>
              </a:spcAft>
              <a:buFont typeface="Arial" panose="020B0604020202020204" pitchFamily="34" charset="0"/>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Microsoft Sentinel</a:t>
            </a:r>
            <a:r>
              <a:rPr lang="en-US" sz="1200">
                <a:effectLst/>
                <a:latin typeface="Calibri" panose="020F0502020204030204" pitchFamily="34" charset="0"/>
                <a:ea typeface="Calibri" panose="020F0502020204030204" pitchFamily="34" charset="0"/>
                <a:cs typeface="Times New Roman" panose="02020603050405020304" pitchFamily="18" charset="0"/>
              </a:rPr>
              <a:t> provides unified visibility these tools as well as event logs and alerts from other security tools, line of business applications, network devices, and more.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Calibri" panose="020F0502020204030204" pitchFamily="34" charset="0"/>
                <a:ea typeface="Times New Roman" panose="02020603050405020304" pitchFamily="18" charset="0"/>
              </a:rPr>
              <a:t>Integrated Example – </a:t>
            </a:r>
            <a:r>
              <a:rPr lang="en-US" sz="1000" b="0">
                <a:effectLst/>
                <a:latin typeface="Calibri" panose="020F0502020204030204" pitchFamily="34" charset="0"/>
                <a:ea typeface="Times New Roman" panose="02020603050405020304" pitchFamily="18" charset="0"/>
              </a:rPr>
              <a:t>This is an illustration of how these tools work together to keep the organization secure and reduce the amount of repetitive tasks for analysts: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00" b="1">
                <a:effectLst/>
                <a:latin typeface="Calibri" panose="020F0502020204030204" pitchFamily="34" charset="0"/>
                <a:ea typeface="Times New Roman" panose="02020603050405020304" pitchFamily="18" charset="0"/>
              </a:rPr>
              <a:t>Attack - </a:t>
            </a:r>
            <a:r>
              <a:rPr lang="en-US" sz="1000">
                <a:effectLst/>
                <a:latin typeface="Calibri" panose="020F0502020204030204" pitchFamily="34" charset="0"/>
                <a:ea typeface="Times New Roman" panose="02020603050405020304" pitchFamily="18" charset="0"/>
              </a:rPr>
              <a:t>User checks personal webmail from their corporate device and opens an attachment with malware (that is designed to evade traditional AV signatures)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00" b="1">
                <a:effectLst/>
                <a:latin typeface="Calibri" panose="020F0502020204030204" pitchFamily="34" charset="0"/>
                <a:ea typeface="Times New Roman" panose="02020603050405020304" pitchFamily="18" charset="0"/>
              </a:rPr>
              <a:t>Detection - </a:t>
            </a:r>
            <a:r>
              <a:rPr lang="en-US" sz="1000">
                <a:effectLst/>
                <a:latin typeface="Calibri" panose="020F0502020204030204" pitchFamily="34" charset="0"/>
                <a:ea typeface="Times New Roman" panose="02020603050405020304" pitchFamily="18" charset="0"/>
              </a:rPr>
              <a:t>MDE detects this abnormal behavior and automatically investigates it, creates an automated sequence to remediate the threat, and prompts an analyst to approve the cleanup (which can also be auto-approved)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00" b="1">
                <a:effectLst/>
                <a:latin typeface="Calibri" panose="020F0502020204030204" pitchFamily="34" charset="0"/>
                <a:ea typeface="Times New Roman" panose="02020603050405020304" pitchFamily="18" charset="0"/>
              </a:rPr>
              <a:t>Intelligence Sharing - </a:t>
            </a:r>
            <a:r>
              <a:rPr lang="en-US" sz="1000">
                <a:effectLst/>
                <a:latin typeface="Calibri" panose="020F0502020204030204" pitchFamily="34" charset="0"/>
                <a:ea typeface="Times New Roman" panose="02020603050405020304" pitchFamily="18" charset="0"/>
              </a:rPr>
              <a:t>MDE provides information on this new malware to Microsoft Threat Intelligence systems, triggering other Microsoft security capabilities (MDE, MDO, MDCA, MDI, etc.) to search for similar malware across customers and clean it up from mailboxes, devices, cloud services, and more.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00" b="1">
                <a:effectLst/>
                <a:latin typeface="Calibri" panose="020F0502020204030204" pitchFamily="34" charset="0"/>
                <a:ea typeface="Times New Roman" panose="02020603050405020304" pitchFamily="18" charset="0"/>
              </a:rPr>
              <a:t>Damage Containment </a:t>
            </a:r>
            <a:r>
              <a:rPr lang="en-US" sz="1000">
                <a:effectLst/>
                <a:latin typeface="Calibri" panose="020F0502020204030204" pitchFamily="34" charset="0"/>
                <a:ea typeface="Times New Roman" panose="02020603050405020304" pitchFamily="18" charset="0"/>
              </a:rPr>
              <a:t>– Until the analyst approves the remediation, Azure AD Conditional Access blocks access to enterprise applications from this device. Once MDE communicates the “all clear” for this device, Azure AD restores user access.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00" b="1">
                <a:effectLst/>
                <a:latin typeface="Calibri" panose="020F0502020204030204" pitchFamily="34" charset="0"/>
                <a:ea typeface="Times New Roman" panose="02020603050405020304" pitchFamily="18" charset="0"/>
              </a:rPr>
              <a:t>Additional Remediation </a:t>
            </a:r>
            <a:r>
              <a:rPr lang="en-US" sz="1000">
                <a:effectLst/>
                <a:latin typeface="Calibri" panose="020F0502020204030204" pitchFamily="34" charset="0"/>
                <a:ea typeface="Times New Roman" panose="02020603050405020304" pitchFamily="18" charset="0"/>
              </a:rPr>
              <a:t>- Microsoft Sentinel workflows are also triggered to modify the Palo Alto Firewall to block IP addresses of the attacker’s Command and Control (C2) server. </a:t>
            </a:r>
          </a:p>
          <a:p>
            <a:endParaRPr lang="en-US"/>
          </a:p>
          <a:p>
            <a:r>
              <a:rPr lang="en-US"/>
              <a:t>Organizations also face insider risks where trusted insiders with access to sensitive resources may choose to abuse that access for a variety of reasons. </a:t>
            </a:r>
          </a:p>
          <a:p>
            <a:pPr marL="171450" indent="-171450">
              <a:buFont typeface="Arial" panose="020B0604020202020204" pitchFamily="34" charset="0"/>
              <a:buChar char="•"/>
            </a:pPr>
            <a:r>
              <a:rPr lang="en-US" b="1"/>
              <a:t>Microsoft Insider Risk Management</a:t>
            </a:r>
            <a:r>
              <a:rPr lang="en-US"/>
              <a:t> in Microsoft 365 </a:t>
            </a:r>
            <a:r>
              <a:rPr lang="en-US" b="0" i="0">
                <a:solidFill>
                  <a:srgbClr val="171717"/>
                </a:solidFill>
                <a:effectLst/>
                <a:latin typeface="Segoe UI" panose="020B0502040204020203" pitchFamily="34" charset="0"/>
              </a:rPr>
              <a:t>helps minimize internal risks by enabling you to detect, investigate, and act on malicious and inadvertent activities in your organization. </a:t>
            </a:r>
            <a:r>
              <a:rPr lang="en-US"/>
              <a:t> </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r>
              <a:rPr lang="en-US" sz="1200" b="0">
                <a:effectLst/>
                <a:latin typeface="Calibri" panose="020F0502020204030204" pitchFamily="34" charset="0"/>
                <a:ea typeface="Calibri" panose="020F0502020204030204" pitchFamily="34" charset="0"/>
                <a:cs typeface="Times New Roman" panose="02020603050405020304" pitchFamily="18" charset="0"/>
              </a:rPr>
              <a:t>SIEM - Security Information and Event Management</a:t>
            </a:r>
          </a:p>
          <a:p>
            <a:pPr marL="0" indent="0">
              <a:buFont typeface="Arial" panose="020B0604020202020204" pitchFamily="34" charset="0"/>
              <a:buNone/>
            </a:pPr>
            <a:r>
              <a:rPr lang="en-US" sz="1200" b="0">
                <a:effectLst/>
                <a:latin typeface="Calibri" panose="020F0502020204030204" pitchFamily="34" charset="0"/>
                <a:ea typeface="Calibri" panose="020F0502020204030204" pitchFamily="34" charset="0"/>
                <a:cs typeface="Times New Roman" panose="02020603050405020304" pitchFamily="18" charset="0"/>
              </a:rPr>
              <a:t>SOAR - Security Orchestration, Automation, and Response</a:t>
            </a:r>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24FE22-94F8-4D93-820B-89FCE526CE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097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Microsoft provides end to end integrated visibility for the variety of attack techniques seen in both external attacks and insider risk</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External Threats - </a:t>
            </a:r>
            <a:r>
              <a:rPr lang="en-US" sz="1800">
                <a:effectLst/>
                <a:latin typeface="Calibri" panose="020F0502020204030204" pitchFamily="34" charset="0"/>
                <a:ea typeface="Calibri" panose="020F0502020204030204" pitchFamily="34" charset="0"/>
                <a:cs typeface="Times New Roman" panose="02020603050405020304" pitchFamily="18" charset="0"/>
              </a:rPr>
              <a:t>Attackers are flexible and can use a variety of attack techniques during an attack chain sequence to reach their ultimate objective (most commonly stealing data, but ransomware and other extortion attacks are becoming more common).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CLICK 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Microsoft offers a suite of extended detection and response (XDR) capabilities that provide coverage across common attack chains. These XDR capabilities provide advanced threat detections with a focus on high quality alerts (a low rate of false alarms, aka false positives) as well as automated investigation and response capabilities. These tools are designed to work together and include:</a:t>
            </a:r>
          </a:p>
          <a:p>
            <a:pPr marL="285750" marR="0" indent="-285750">
              <a:lnSpc>
                <a:spcPct val="107000"/>
              </a:lnSpc>
              <a:spcBef>
                <a:spcPts val="0"/>
              </a:spcBef>
              <a:spcAft>
                <a:spcPts val="800"/>
              </a:spcAft>
              <a:buFont typeface="Arial" panose="020B0604020202020204" pitchFamily="34" charset="0"/>
              <a:buChar char="•"/>
            </a:pPr>
            <a:r>
              <a:rPr lang="en-US" sz="1800" b="1">
                <a:effectLst/>
                <a:latin typeface="Calibri" panose="020F0502020204030204" pitchFamily="34" charset="0"/>
                <a:ea typeface="Calibri" panose="020F0502020204030204" pitchFamily="34" charset="0"/>
                <a:cs typeface="Times New Roman" panose="02020603050405020304" pitchFamily="18" charset="0"/>
              </a:rPr>
              <a:t>Microsoft Defender for Office 365 </a:t>
            </a:r>
            <a:r>
              <a:rPr lang="en-US" sz="1800">
                <a:effectLst/>
                <a:latin typeface="Calibri" panose="020F0502020204030204" pitchFamily="34" charset="0"/>
                <a:ea typeface="Calibri" panose="020F0502020204030204" pitchFamily="34" charset="0"/>
                <a:cs typeface="Times New Roman" panose="02020603050405020304" pitchFamily="18" charset="0"/>
              </a:rPr>
              <a:t>(MDO) provides protection for email, SharePoint, OneDrive, Teams, and other Office 365 capabilities. </a:t>
            </a:r>
          </a:p>
          <a:p>
            <a:pPr marL="285750" marR="0" indent="-285750">
              <a:lnSpc>
                <a:spcPct val="107000"/>
              </a:lnSpc>
              <a:spcBef>
                <a:spcPts val="0"/>
              </a:spcBef>
              <a:spcAft>
                <a:spcPts val="800"/>
              </a:spcAft>
              <a:buFont typeface="Arial" panose="020B0604020202020204" pitchFamily="34" charset="0"/>
              <a:buChar char="•"/>
            </a:pPr>
            <a:r>
              <a:rPr lang="en-US" sz="1800" b="1">
                <a:effectLst/>
                <a:latin typeface="Calibri" panose="020F0502020204030204" pitchFamily="34" charset="0"/>
                <a:ea typeface="Calibri" panose="020F0502020204030204" pitchFamily="34" charset="0"/>
                <a:cs typeface="Times New Roman" panose="02020603050405020304" pitchFamily="18" charset="0"/>
              </a:rPr>
              <a:t>Microsoft Defender for Endpoint</a:t>
            </a:r>
            <a:r>
              <a:rPr lang="en-US" sz="1800">
                <a:effectLst/>
                <a:latin typeface="Calibri" panose="020F0502020204030204" pitchFamily="34" charset="0"/>
                <a:ea typeface="Calibri" panose="020F0502020204030204" pitchFamily="34" charset="0"/>
                <a:cs typeface="Times New Roman" panose="02020603050405020304" pitchFamily="18" charset="0"/>
              </a:rPr>
              <a:t> (MDE) provides endpoint detection and response (EDR) capabilities covering productivity workstations, servers, mobile devices, and more. </a:t>
            </a:r>
          </a:p>
          <a:p>
            <a:pPr marL="285750" marR="0" indent="-285750">
              <a:lnSpc>
                <a:spcPct val="107000"/>
              </a:lnSpc>
              <a:spcBef>
                <a:spcPts val="0"/>
              </a:spcBef>
              <a:spcAft>
                <a:spcPts val="800"/>
              </a:spcAft>
              <a:buFont typeface="Arial" panose="020B0604020202020204" pitchFamily="34" charset="0"/>
              <a:buChar char="•"/>
            </a:pPr>
            <a:r>
              <a:rPr lang="en-US" sz="1800" b="1">
                <a:effectLst/>
                <a:latin typeface="Calibri" panose="020F0502020204030204" pitchFamily="34" charset="0"/>
                <a:ea typeface="Calibri" panose="020F0502020204030204" pitchFamily="34" charset="0"/>
                <a:cs typeface="Times New Roman" panose="02020603050405020304" pitchFamily="18" charset="0"/>
              </a:rPr>
              <a:t>Microsoft Defender for Cloud</a:t>
            </a:r>
            <a:r>
              <a:rPr lang="en-US" sz="1800">
                <a:effectLst/>
                <a:latin typeface="Calibri" panose="020F0502020204030204" pitchFamily="34" charset="0"/>
                <a:ea typeface="Calibri" panose="020F0502020204030204" pitchFamily="34" charset="0"/>
                <a:cs typeface="Times New Roman" panose="02020603050405020304" pitchFamily="18" charset="0"/>
              </a:rPr>
              <a:t> provides additional capabilities for Server VMs and coverage of SQL servers, containers, and more</a:t>
            </a:r>
          </a:p>
          <a:p>
            <a:pPr marL="0" marR="0">
              <a:lnSpc>
                <a:spcPct val="107000"/>
              </a:lnSpc>
              <a:spcBef>
                <a:spcPts val="0"/>
              </a:spcBef>
              <a:spcAft>
                <a:spcPts val="800"/>
              </a:spcAft>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CLICK 2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0">
                <a:effectLst/>
                <a:latin typeface="Calibri" panose="020F0502020204030204" pitchFamily="34" charset="0"/>
                <a:ea typeface="Calibri" panose="020F0502020204030204" pitchFamily="34" charset="0"/>
                <a:cs typeface="Times New Roman" panose="02020603050405020304" pitchFamily="18" charset="0"/>
              </a:rPr>
              <a:t>This XDR Suite Extends to IoT and OT Devices with </a:t>
            </a:r>
            <a:r>
              <a:rPr lang="en-US" sz="1800" b="1">
                <a:effectLst/>
                <a:latin typeface="Calibri" panose="020F0502020204030204" pitchFamily="34" charset="0"/>
                <a:ea typeface="Calibri" panose="020F0502020204030204" pitchFamily="34" charset="0"/>
                <a:cs typeface="Times New Roman" panose="02020603050405020304" pitchFamily="18" charset="0"/>
              </a:rPr>
              <a:t>Microsoft Defender for IoT</a:t>
            </a:r>
            <a:r>
              <a:rPr lang="en-US" sz="1800" b="0">
                <a:effectLst/>
                <a:latin typeface="Calibri" panose="020F0502020204030204" pitchFamily="34" charset="0"/>
                <a:ea typeface="Calibri" panose="020F0502020204030204" pitchFamily="34" charset="0"/>
                <a:cs typeface="Times New Roman" panose="02020603050405020304" pitchFamily="18" charset="0"/>
              </a:rPr>
              <a:t>, which provide coverage for Asset Discovery and Threat Management for IoT Devices and for attacks on Operational Technology (OT) resources (which can result in disruption of physical processes like factory production, power generation, medical device functionality, and more). </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CLICK 3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b="1">
                <a:effectLst/>
                <a:latin typeface="Calibri" panose="020F0502020204030204" pitchFamily="34" charset="0"/>
                <a:ea typeface="Calibri" panose="020F0502020204030204" pitchFamily="34" charset="0"/>
                <a:cs typeface="Times New Roman" panose="02020603050405020304" pitchFamily="18" charset="0"/>
              </a:rPr>
              <a:t>Azure AD Identity Protection</a:t>
            </a:r>
            <a:r>
              <a:rPr lang="en-US" sz="1800">
                <a:effectLst/>
                <a:latin typeface="Calibri" panose="020F0502020204030204" pitchFamily="34" charset="0"/>
                <a:ea typeface="Calibri" panose="020F0502020204030204" pitchFamily="34" charset="0"/>
                <a:cs typeface="Times New Roman" panose="02020603050405020304" pitchFamily="18" charset="0"/>
              </a:rPr>
              <a:t> and </a:t>
            </a:r>
            <a:r>
              <a:rPr lang="en-US" sz="1800" b="1">
                <a:effectLst/>
                <a:latin typeface="Calibri" panose="020F0502020204030204" pitchFamily="34" charset="0"/>
                <a:ea typeface="Calibri" panose="020F0502020204030204" pitchFamily="34" charset="0"/>
                <a:cs typeface="Times New Roman" panose="02020603050405020304" pitchFamily="18" charset="0"/>
              </a:rPr>
              <a:t>Microsoft Defender for Identity</a:t>
            </a:r>
            <a:r>
              <a:rPr lang="en-US" sz="1800">
                <a:effectLst/>
                <a:latin typeface="Calibri" panose="020F0502020204030204" pitchFamily="34" charset="0"/>
                <a:ea typeface="Calibri" panose="020F0502020204030204" pitchFamily="34" charset="0"/>
                <a:cs typeface="Times New Roman" panose="02020603050405020304" pitchFamily="18" charset="0"/>
              </a:rPr>
              <a:t> (MDI) collectively cover the identity stages of attacks, providing detection of threats for cloud based Azure Active Directory and for on-premises based identity infrastructure based on Windows Server Active Directory and Active Directory Federation Services (ADFS).  </a:t>
            </a:r>
          </a:p>
          <a:p>
            <a:pPr marL="285750" marR="0" indent="-285750">
              <a:lnSpc>
                <a:spcPct val="107000"/>
              </a:lnSpc>
              <a:spcBef>
                <a:spcPts val="0"/>
              </a:spcBef>
              <a:spcAft>
                <a:spcPts val="800"/>
              </a:spcAft>
              <a:buFont typeface="Arial" panose="020B0604020202020204" pitchFamily="34" charset="0"/>
              <a:buChar char="•"/>
            </a:pPr>
            <a:r>
              <a:rPr lang="nn-NO" sz="1800" b="1">
                <a:effectLst/>
                <a:latin typeface="Calibri" panose="020F0502020204030204" pitchFamily="34" charset="0"/>
                <a:ea typeface="Calibri" panose="020F0502020204030204" pitchFamily="34" charset="0"/>
                <a:cs typeface="Times New Roman" panose="02020603050405020304" pitchFamily="18" charset="0"/>
              </a:rPr>
              <a:t>Microsoft Defender for Cloud Apps</a:t>
            </a:r>
            <a:r>
              <a:rPr lang="en-US" sz="1800" b="1">
                <a:effectLst/>
                <a:latin typeface="Calibri" panose="020F0502020204030204" pitchFamily="34" charset="0"/>
                <a:ea typeface="Calibri" panose="020F0502020204030204" pitchFamily="34" charset="0"/>
                <a:cs typeface="Times New Roman" panose="02020603050405020304" pitchFamily="18" charset="0"/>
              </a:rPr>
              <a:t> (MDCA) </a:t>
            </a:r>
            <a:r>
              <a:rPr lang="en-US" sz="1800">
                <a:effectLst/>
                <a:latin typeface="Calibri" panose="020F0502020204030204" pitchFamily="34" charset="0"/>
                <a:ea typeface="Calibri" panose="020F0502020204030204" pitchFamily="34" charset="0"/>
                <a:cs typeface="Times New Roman" panose="02020603050405020304" pitchFamily="18" charset="0"/>
              </a:rPr>
              <a:t>provides coverage for software as a service (SaaS) apps from both an attack detection and a data exfiltration perspective. </a:t>
            </a:r>
          </a:p>
          <a:p>
            <a:pPr marL="0" marR="0">
              <a:lnSpc>
                <a:spcPct val="107000"/>
              </a:lnSpc>
              <a:spcBef>
                <a:spcPts val="0"/>
              </a:spcBef>
              <a:spcAft>
                <a:spcPts val="800"/>
              </a:spcAft>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CLICK 4 - Security Information and Event Management (SIEM) and Security Orchestration, Automation, and Response (SOAR)</a:t>
            </a:r>
          </a:p>
          <a:p>
            <a:pPr marL="285750" marR="0" indent="-285750">
              <a:lnSpc>
                <a:spcPct val="107000"/>
              </a:lnSpc>
              <a:spcBef>
                <a:spcPts val="0"/>
              </a:spcBef>
              <a:spcAft>
                <a:spcPts val="800"/>
              </a:spcAft>
              <a:buFont typeface="Arial" panose="020B0604020202020204" pitchFamily="34" charset="0"/>
              <a:buChar char="•"/>
            </a:pPr>
            <a:r>
              <a:rPr lang="en-US" sz="1800" b="1">
                <a:effectLst/>
                <a:latin typeface="Calibri" panose="020F0502020204030204" pitchFamily="34" charset="0"/>
                <a:ea typeface="Calibri" panose="020F0502020204030204" pitchFamily="34" charset="0"/>
                <a:cs typeface="Times New Roman" panose="02020603050405020304" pitchFamily="18" charset="0"/>
              </a:rPr>
              <a:t>Microsoft Sentinel</a:t>
            </a:r>
            <a:r>
              <a:rPr lang="en-US" sz="1800">
                <a:effectLst/>
                <a:latin typeface="Calibri" panose="020F0502020204030204" pitchFamily="34" charset="0"/>
                <a:ea typeface="Calibri" panose="020F0502020204030204" pitchFamily="34" charset="0"/>
                <a:cs typeface="Times New Roman" panose="02020603050405020304" pitchFamily="18" charset="0"/>
              </a:rPr>
              <a:t> provides unified visibility these tools as well as event logs and alerts from other security tools, line of business applications, network devices, and more.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effectLst/>
                <a:latin typeface="Calibri" panose="020F0502020204030204" pitchFamily="34" charset="0"/>
                <a:ea typeface="Times New Roman" panose="02020603050405020304" pitchFamily="18" charset="0"/>
              </a:rPr>
              <a:t>Integrated Example – </a:t>
            </a:r>
            <a:r>
              <a:rPr lang="en-US" sz="1200" b="0">
                <a:effectLst/>
                <a:latin typeface="Calibri" panose="020F0502020204030204" pitchFamily="34" charset="0"/>
                <a:ea typeface="Times New Roman" panose="02020603050405020304" pitchFamily="18" charset="0"/>
              </a:rPr>
              <a:t>This is an illustration of how these tools work together to keep the organization secure and reduce the amount of repetitive tasks for analysts: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a:effectLst/>
                <a:latin typeface="Calibri" panose="020F0502020204030204" pitchFamily="34" charset="0"/>
                <a:ea typeface="Times New Roman" panose="02020603050405020304" pitchFamily="18" charset="0"/>
              </a:rPr>
              <a:t>Attack - </a:t>
            </a:r>
            <a:r>
              <a:rPr lang="en-US" sz="1200">
                <a:effectLst/>
                <a:latin typeface="Calibri" panose="020F0502020204030204" pitchFamily="34" charset="0"/>
                <a:ea typeface="Times New Roman" panose="02020603050405020304" pitchFamily="18" charset="0"/>
              </a:rPr>
              <a:t>User checks personal webmail from their corporate device and opens an attachment with malware (that is designed to evade traditional AV signatures)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a:effectLst/>
                <a:latin typeface="Calibri" panose="020F0502020204030204" pitchFamily="34" charset="0"/>
                <a:ea typeface="Times New Roman" panose="02020603050405020304" pitchFamily="18" charset="0"/>
              </a:rPr>
              <a:t>Detection - </a:t>
            </a:r>
            <a:r>
              <a:rPr lang="en-US" sz="1200">
                <a:effectLst/>
                <a:latin typeface="Calibri" panose="020F0502020204030204" pitchFamily="34" charset="0"/>
                <a:ea typeface="Times New Roman" panose="02020603050405020304" pitchFamily="18" charset="0"/>
              </a:rPr>
              <a:t>MDE detects this abnormal behavior and automatically investigates it, creates an automated sequence to remediate the threat, and prompts an analyst to approve the cleanup (which can also be auto-approved)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a:effectLst/>
                <a:latin typeface="Calibri" panose="020F0502020204030204" pitchFamily="34" charset="0"/>
                <a:ea typeface="Times New Roman" panose="02020603050405020304" pitchFamily="18" charset="0"/>
              </a:rPr>
              <a:t>Intelligence Sharing - </a:t>
            </a:r>
            <a:r>
              <a:rPr lang="en-US" sz="1200">
                <a:effectLst/>
                <a:latin typeface="Calibri" panose="020F0502020204030204" pitchFamily="34" charset="0"/>
                <a:ea typeface="Times New Roman" panose="02020603050405020304" pitchFamily="18" charset="0"/>
              </a:rPr>
              <a:t>MDE provides information on this new malware to Microsoft Threat Intelligence systems, triggering other Microsoft security capabilities (MDE, MDO, MDCA, MDI, etc.) to search for similar malware across customers and clean it up from mailboxes, devices, cloud services, and more.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a:effectLst/>
                <a:latin typeface="Calibri" panose="020F0502020204030204" pitchFamily="34" charset="0"/>
                <a:ea typeface="Times New Roman" panose="02020603050405020304" pitchFamily="18" charset="0"/>
              </a:rPr>
              <a:t>Damage Containment </a:t>
            </a:r>
            <a:r>
              <a:rPr lang="en-US" sz="1200">
                <a:effectLst/>
                <a:latin typeface="Calibri" panose="020F0502020204030204" pitchFamily="34" charset="0"/>
                <a:ea typeface="Times New Roman" panose="02020603050405020304" pitchFamily="18" charset="0"/>
              </a:rPr>
              <a:t>– Until the analyst approves the remediation, Azure AD Conditional Access blocks access to enterprise applications from this device. Once MDE communicates the “all clear” for this device, Azure AD restores user access.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a:effectLst/>
                <a:latin typeface="Calibri" panose="020F0502020204030204" pitchFamily="34" charset="0"/>
                <a:ea typeface="Times New Roman" panose="02020603050405020304" pitchFamily="18" charset="0"/>
              </a:rPr>
              <a:t>Additional Remediation </a:t>
            </a:r>
            <a:r>
              <a:rPr lang="en-US" sz="1200">
                <a:effectLst/>
                <a:latin typeface="Calibri" panose="020F0502020204030204" pitchFamily="34" charset="0"/>
                <a:ea typeface="Times New Roman" panose="02020603050405020304" pitchFamily="18" charset="0"/>
              </a:rPr>
              <a:t>- Microsoft Sentinel workflows are also triggered to modify the Palo Alto Firewall to block IP addresses of the attacker’s Command and Control (C2) server. </a:t>
            </a:r>
          </a:p>
          <a:p>
            <a:endParaRPr lang="en-US"/>
          </a:p>
          <a:p>
            <a:r>
              <a:rPr lang="en-US" b="1"/>
              <a:t>CLICK 5</a:t>
            </a:r>
          </a:p>
          <a:p>
            <a:endParaRPr lang="en-US"/>
          </a:p>
          <a:p>
            <a:r>
              <a:rPr lang="en-US"/>
              <a:t>Organizations also face insider risks where trusted insiders with access to sensitive resources may choose to abuse that access for a variety of reasons. </a:t>
            </a:r>
          </a:p>
          <a:p>
            <a:pPr marL="171450" indent="-171450">
              <a:buFont typeface="Arial" panose="020B0604020202020204" pitchFamily="34" charset="0"/>
              <a:buChar char="•"/>
            </a:pPr>
            <a:r>
              <a:rPr lang="en-US" b="1"/>
              <a:t>Microsoft Insider Risk Management</a:t>
            </a:r>
            <a:r>
              <a:rPr lang="en-US"/>
              <a:t> in Microsoft 365 </a:t>
            </a:r>
            <a:r>
              <a:rPr lang="en-US" b="0" i="0">
                <a:solidFill>
                  <a:srgbClr val="171717"/>
                </a:solidFill>
                <a:effectLst/>
                <a:latin typeface="Segoe UI" panose="020B0502040204020203" pitchFamily="34" charset="0"/>
              </a:rPr>
              <a:t>helps minimize internal risks by enabling you to detect, investigate, and act on malicious and inadvertent activities in your organization. </a:t>
            </a:r>
            <a:r>
              <a:rPr lang="en-US"/>
              <a:t> </a:t>
            </a:r>
          </a:p>
        </p:txBody>
      </p:sp>
      <p:sp>
        <p:nvSpPr>
          <p:cNvPr id="4" name="Slide Number Placeholder 3"/>
          <p:cNvSpPr>
            <a:spLocks noGrp="1"/>
          </p:cNvSpPr>
          <p:nvPr>
            <p:ph type="sldNum" sz="quarter" idx="5"/>
          </p:nvPr>
        </p:nvSpPr>
        <p:spPr/>
        <p:txBody>
          <a:bodyPr/>
          <a:lstStyle/>
          <a:p>
            <a:fld id="{A724FE22-94F8-4D93-820B-89FCE526CE4F}" type="slidenum">
              <a:rPr lang="en-US" smtClean="0"/>
              <a:t>16</a:t>
            </a:fld>
            <a:endParaRPr lang="en-US"/>
          </a:p>
        </p:txBody>
      </p:sp>
    </p:spTree>
    <p:extLst>
      <p:ext uri="{BB962C8B-B14F-4D97-AF65-F5344CB8AC3E}">
        <p14:creationId xmlns:p14="http://schemas.microsoft.com/office/powerpoint/2010/main" val="4239224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1100" b="1" i="0">
                <a:latin typeface="Segoe UI Semilight" panose="020B0402040204020203" pitchFamily="34" charset="0"/>
                <a:cs typeface="Segoe UI Semilight" panose="020B0402040204020203" pitchFamily="34" charset="0"/>
              </a:rPr>
              <a:t>Key Takeaway: </a:t>
            </a:r>
            <a:r>
              <a:rPr lang="en-US" sz="1100" i="0">
                <a:latin typeface="Segoe UI Semilight" panose="020B0402040204020203" pitchFamily="34" charset="0"/>
                <a:cs typeface="Segoe UI Semilight" panose="020B0402040204020203" pitchFamily="34" charset="0"/>
              </a:rPr>
              <a:t>Securing OT effectively requires applying Zero Trust security principles (though differently than they are applied to IT environments)</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100" i="1">
              <a:latin typeface="Segoe UI Semilight" panose="020B0402040204020203" pitchFamily="34" charset="0"/>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100" i="0">
                <a:latin typeface="Segoe UI Semilight" panose="020B0402040204020203" pitchFamily="34" charset="0"/>
                <a:cs typeface="Segoe UI Semilight" panose="020B0402040204020203" pitchFamily="34" charset="0"/>
              </a:rPr>
              <a:t>Operational Technology (OT) and Industrial IoT environments are composed of computers that control physical equipment. This includes common technology like </a:t>
            </a:r>
            <a:r>
              <a:rPr lang="en-US" sz="1600" b="0" i="0">
                <a:solidFill>
                  <a:srgbClr val="111111"/>
                </a:solidFill>
                <a:effectLst/>
                <a:latin typeface="Roboto"/>
              </a:rPr>
              <a:t>heating, ventilation, and air conditioning (HVAC) systems as well as industry specific equipment for </a:t>
            </a:r>
            <a:r>
              <a:rPr lang="en-US" sz="1600" b="0" i="0">
                <a:solidFill>
                  <a:srgbClr val="42424E"/>
                </a:solidFill>
                <a:effectLst/>
                <a:latin typeface="Segoe UI" panose="020B0502040204020203" pitchFamily="34" charset="0"/>
              </a:rPr>
              <a:t>manufacturing, </a:t>
            </a:r>
            <a:r>
              <a:rPr lang="en-US" sz="1600" b="0" i="0" u="none" strike="noStrike">
                <a:solidFill>
                  <a:srgbClr val="006ECF"/>
                </a:solidFill>
                <a:effectLst/>
                <a:latin typeface="Segoe UI" panose="020B0502040204020203" pitchFamily="34" charset="0"/>
                <a:hlinkClick r:id="rId3"/>
              </a:rPr>
              <a:t>oil and gas facilities</a:t>
            </a:r>
            <a:r>
              <a:rPr lang="en-US" sz="1600" b="0" i="0">
                <a:solidFill>
                  <a:srgbClr val="42424E"/>
                </a:solidFill>
                <a:effectLst/>
                <a:latin typeface="Segoe UI" panose="020B0502040204020203" pitchFamily="34" charset="0"/>
              </a:rPr>
              <a:t>, public utilities, transportation, civic infrastructure,</a:t>
            </a:r>
            <a:r>
              <a:rPr lang="en-US" sz="2400" b="0" i="0">
                <a:solidFill>
                  <a:srgbClr val="111111"/>
                </a:solidFill>
                <a:effectLst/>
                <a:latin typeface="Roboto"/>
              </a:rPr>
              <a:t> </a:t>
            </a:r>
            <a:r>
              <a:rPr lang="en-US" sz="1600" b="0" i="0">
                <a:solidFill>
                  <a:srgbClr val="42424E"/>
                </a:solidFill>
                <a:effectLst/>
                <a:latin typeface="Segoe UI" panose="020B0502040204020203" pitchFamily="34" charset="0"/>
              </a:rPr>
              <a:t>and more. </a:t>
            </a:r>
            <a:r>
              <a:rPr lang="en-US" sz="1100" b="0" i="0">
                <a:solidFill>
                  <a:srgbClr val="111111"/>
                </a:solidFill>
                <a:effectLst/>
                <a:latin typeface="Roboto"/>
              </a:rPr>
              <a:t>These OT systems are often monitored from the IT environment to provide business analytics and other insights into physical business operations. </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100" b="0" i="0">
                <a:solidFill>
                  <a:srgbClr val="111111"/>
                </a:solidFill>
                <a:effectLst/>
                <a:latin typeface="Roboto"/>
                <a:cs typeface="Segoe UI Semilight" panose="020B0402040204020203" pitchFamily="34" charset="0"/>
              </a:rPr>
              <a:t>While the underlying computing platforms and IP networks are similar to IT, these OT environments are different in several notable ways:</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1" i="0">
                <a:solidFill>
                  <a:srgbClr val="111111"/>
                </a:solidFill>
                <a:effectLst/>
                <a:latin typeface="Roboto"/>
                <a:cs typeface="Segoe UI Semilight" panose="020B0402040204020203" pitchFamily="34" charset="0"/>
              </a:rPr>
              <a:t>Safety is primary OT security assurance, </a:t>
            </a:r>
            <a:r>
              <a:rPr lang="en-US" sz="1100" b="0" i="0" u="none">
                <a:solidFill>
                  <a:srgbClr val="111111"/>
                </a:solidFill>
                <a:effectLst/>
                <a:latin typeface="Roboto"/>
                <a:cs typeface="Segoe UI Semilight" panose="020B0402040204020203" pitchFamily="34" charset="0"/>
              </a:rPr>
              <a:t>which is a stark contrast to IT being primarily focused on </a:t>
            </a:r>
            <a:r>
              <a:rPr lang="en-US" sz="1100" b="0" i="0">
                <a:solidFill>
                  <a:srgbClr val="111111"/>
                </a:solidFill>
                <a:effectLst/>
                <a:latin typeface="Roboto"/>
                <a:cs typeface="Segoe UI Semilight" panose="020B0402040204020203" pitchFamily="34" charset="0"/>
              </a:rPr>
              <a:t>confidentiality of intellectual property (though both share a focus on integrity and availability of both systems and data). This difference is because an OT system failure could directly cause physical harm or death (e.g. employees working on or near heavy machinery, customers using/consuming a product, citizens living/working near a physical facility, etc.). Additionally, some of these systems located hundreds of miles/kilometers from the nearest technician that could access or reboot them. </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1" i="0">
                <a:solidFill>
                  <a:srgbClr val="111111"/>
                </a:solidFill>
                <a:effectLst/>
                <a:latin typeface="Roboto"/>
                <a:cs typeface="Segoe UI Semilight" panose="020B0402040204020203" pitchFamily="34" charset="0"/>
              </a:rPr>
              <a:t>OT Hardware/Software is old </a:t>
            </a:r>
            <a:r>
              <a:rPr lang="en-US" sz="1100" b="0" i="0">
                <a:solidFill>
                  <a:srgbClr val="111111"/>
                </a:solidFill>
                <a:effectLst/>
                <a:latin typeface="Roboto"/>
                <a:cs typeface="Segoe UI Semilight" panose="020B0402040204020203" pitchFamily="34" charset="0"/>
              </a:rPr>
              <a:t>compared to IT systems because physical equipment has much longer operating lifecycles than typical IT systems (10x as long in many cases). It’s not unusual to find 50- or 100-year-old equipment (some still powered by steam!) that was modernized to electronic control systems 30-50 years ago. </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1" i="0">
                <a:solidFill>
                  <a:srgbClr val="111111"/>
                </a:solidFill>
                <a:effectLst/>
                <a:latin typeface="Roboto"/>
                <a:cs typeface="Segoe UI Semilight" panose="020B0402040204020203" pitchFamily="34" charset="0"/>
              </a:rPr>
              <a:t>OT Security hygiene </a:t>
            </a:r>
            <a:r>
              <a:rPr lang="en-US" sz="1100" b="0" i="0">
                <a:solidFill>
                  <a:srgbClr val="111111"/>
                </a:solidFill>
                <a:effectLst/>
                <a:latin typeface="Roboto"/>
                <a:cs typeface="Segoe UI Semilight" panose="020B0402040204020203" pitchFamily="34" charset="0"/>
              </a:rPr>
              <a:t>is different because these systems frequently weren’t built with modern threats and protocols in mind (and often rely on ‘end of life’ software). Many well-established IT security best practices like software patching aren’t practical or fully effective in an OT environment, so they can only be selectively applied (or have a limited security effect). </a:t>
            </a:r>
            <a:r>
              <a:rPr lang="en-US" sz="1800" b="0" i="0">
                <a:solidFill>
                  <a:srgbClr val="111111"/>
                </a:solidFill>
                <a:effectLst/>
                <a:latin typeface="Roboto"/>
                <a:cs typeface="Segoe UI Semilight" panose="020B0402040204020203" pitchFamily="34" charset="0"/>
              </a:rPr>
              <a:t>Basic security hygiene for OT starts with network i</a:t>
            </a:r>
            <a:r>
              <a:rPr lang="en-US" sz="1100">
                <a:solidFill>
                  <a:srgbClr val="000000"/>
                </a:solidFill>
                <a:latin typeface="Segoe UI"/>
              </a:rPr>
              <a:t>solation (including good maintenance/monitoring of that isolation boundaries), threat monitoring, and carefully managing vendor access risk. </a:t>
            </a: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100" b="1" i="0">
                <a:solidFill>
                  <a:srgbClr val="111111"/>
                </a:solidFill>
                <a:effectLst/>
                <a:latin typeface="Roboto"/>
                <a:cs typeface="Segoe UI Semilight" panose="020B0402040204020203" pitchFamily="34" charset="0"/>
              </a:rPr>
              <a:t>CLICK 1 – Purdue Model</a:t>
            </a: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600" b="0" i="0">
                <a:solidFill>
                  <a:srgbClr val="42424E"/>
                </a:solidFill>
                <a:effectLst/>
                <a:latin typeface="Segoe UI" panose="020B0502040204020203" pitchFamily="34" charset="0"/>
              </a:rPr>
              <a:t>Since the 1990’s, the </a:t>
            </a:r>
            <a:r>
              <a:rPr lang="en-US" sz="1600" b="0" i="0" u="none" strike="noStrike">
                <a:solidFill>
                  <a:srgbClr val="006ECF"/>
                </a:solidFill>
                <a:effectLst/>
                <a:latin typeface="Segoe UI" panose="020B0502040204020203" pitchFamily="34" charset="0"/>
                <a:hlinkClick r:id="rId4"/>
              </a:rPr>
              <a:t>Purdue Enterprise Reference Architecture</a:t>
            </a:r>
            <a:r>
              <a:rPr lang="en-US" sz="1600" b="0" i="0">
                <a:solidFill>
                  <a:srgbClr val="42424E"/>
                </a:solidFill>
                <a:effectLst/>
                <a:latin typeface="Segoe UI" panose="020B0502040204020203" pitchFamily="34" charset="0"/>
              </a:rPr>
              <a:t> (PERA), aka the Purdue Model, has been the standard model for organizing (and sometimes segregating) enterprise and industrial control system (ICS) safety measures and network functions. </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1" i="0">
                <a:solidFill>
                  <a:srgbClr val="42424E"/>
                </a:solidFill>
                <a:effectLst/>
                <a:latin typeface="Segoe UI" panose="020B0502040204020203" pitchFamily="34" charset="0"/>
                <a:cs typeface="Segoe UI Semilight" panose="020B0402040204020203" pitchFamily="34" charset="0"/>
              </a:rPr>
              <a:t>Levels 0-3 </a:t>
            </a:r>
            <a:r>
              <a:rPr lang="en-US" sz="1600" b="0" i="0">
                <a:solidFill>
                  <a:srgbClr val="42424E"/>
                </a:solidFill>
                <a:effectLst/>
                <a:latin typeface="Segoe UI" panose="020B0502040204020203" pitchFamily="34" charset="0"/>
                <a:cs typeface="Segoe UI Semilight" panose="020B0402040204020203" pitchFamily="34" charset="0"/>
              </a:rPr>
              <a:t>(OT Environment) have changed little and remain relevant today. </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1" i="0">
                <a:solidFill>
                  <a:srgbClr val="42424E"/>
                </a:solidFill>
                <a:effectLst/>
                <a:latin typeface="Segoe UI" panose="020B0502040204020203" pitchFamily="34" charset="0"/>
                <a:cs typeface="Segoe UI Semilight" panose="020B0402040204020203" pitchFamily="34" charset="0"/>
              </a:rPr>
              <a:t>Levels 4 and 5 </a:t>
            </a:r>
            <a:r>
              <a:rPr lang="en-US" sz="1600" b="0" i="0">
                <a:solidFill>
                  <a:srgbClr val="42424E"/>
                </a:solidFill>
                <a:effectLst/>
                <a:latin typeface="Segoe UI" panose="020B0502040204020203" pitchFamily="34" charset="0"/>
                <a:cs typeface="Segoe UI Semilight" panose="020B0402040204020203" pitchFamily="34" charset="0"/>
              </a:rPr>
              <a:t>(IT Environment) reflect an older approach to enterprise access control which is being transformed with zero trust principles because of the advent of mobile and cloud technology with </a:t>
            </a: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sz="1600" b="0" i="0">
              <a:solidFill>
                <a:srgbClr val="42424E"/>
              </a:solidFill>
              <a:effectLst/>
              <a:latin typeface="Segoe UI" panose="020B0502040204020203" pitchFamily="34" charset="0"/>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100" b="1" i="0">
                <a:solidFill>
                  <a:srgbClr val="42424E"/>
                </a:solidFill>
                <a:effectLst/>
                <a:latin typeface="Segoe UI" panose="020B0502040204020203" pitchFamily="34" charset="0"/>
                <a:cs typeface="Segoe UI Semilight" panose="020B0402040204020203" pitchFamily="34" charset="0"/>
              </a:rPr>
              <a:t>CLICK 2 – Blended Attacks</a:t>
            </a: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100" b="0" i="0">
                <a:solidFill>
                  <a:srgbClr val="111111"/>
                </a:solidFill>
                <a:effectLst/>
                <a:latin typeface="Roboto"/>
                <a:cs typeface="Segoe UI Semilight" panose="020B0402040204020203" pitchFamily="34" charset="0"/>
              </a:rPr>
              <a:t>Cybersecurity attacks are increasingly spanning IT, IoT, OT, and Industrial IoT environments, requiring incident response processes (and prevention strategies) to converge into unified approaches that span across those environments (while still being tailored to the capabilities and limitations of each). </a:t>
            </a: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100" b="1" i="0">
                <a:solidFill>
                  <a:srgbClr val="111111"/>
                </a:solidFill>
                <a:effectLst/>
                <a:latin typeface="Roboto"/>
                <a:cs typeface="Segoe UI Semilight" panose="020B0402040204020203" pitchFamily="34" charset="0"/>
              </a:rPr>
              <a:t>CLICK 3 – Cloud Connections </a:t>
            </a: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100" b="0" i="0">
                <a:solidFill>
                  <a:srgbClr val="111111"/>
                </a:solidFill>
                <a:effectLst/>
                <a:latin typeface="Roboto"/>
                <a:cs typeface="Segoe UI Semilight" panose="020B0402040204020203" pitchFamily="34" charset="0"/>
              </a:rPr>
              <a:t>Additionally, organizations are increasingly connecting OT environments to cloud-based business analytics to gain insights into productivity, agility, and workflow management, and more. </a:t>
            </a: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100" b="1" i="0">
                <a:solidFill>
                  <a:srgbClr val="111111"/>
                </a:solidFill>
                <a:effectLst/>
                <a:latin typeface="Roboto"/>
                <a:cs typeface="Segoe UI Semilight" panose="020B0402040204020203" pitchFamily="34" charset="0"/>
              </a:rPr>
              <a:t>CLICK 4 – Isolation and Segmentation</a:t>
            </a: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100" b="0" i="0">
                <a:solidFill>
                  <a:srgbClr val="111111"/>
                </a:solidFill>
                <a:effectLst/>
                <a:latin typeface="Roboto"/>
                <a:cs typeface="Segoe UI Semilight" panose="020B0402040204020203" pitchFamily="34" charset="0"/>
              </a:rPr>
              <a:t>The controls available to provide isolation and segmentation typically start with isolation of the OT environment from the corporate intranet and internet using either a </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1" i="0">
                <a:solidFill>
                  <a:srgbClr val="111111"/>
                </a:solidFill>
                <a:effectLst/>
                <a:latin typeface="Roboto"/>
                <a:cs typeface="Segoe UI Semilight" panose="020B0402040204020203" pitchFamily="34" charset="0"/>
              </a:rPr>
              <a:t>Hard Boundary - </a:t>
            </a:r>
            <a:r>
              <a:rPr lang="en-US" sz="1100" b="0" i="0">
                <a:solidFill>
                  <a:srgbClr val="111111"/>
                </a:solidFill>
                <a:effectLst/>
                <a:latin typeface="Roboto"/>
                <a:cs typeface="Segoe UI Semilight" panose="020B0402040204020203" pitchFamily="34" charset="0"/>
              </a:rPr>
              <a:t>complete disconnection of traffic, often physically unplugged to create an “air gap”</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1" i="0">
                <a:solidFill>
                  <a:srgbClr val="111111"/>
                </a:solidFill>
                <a:effectLst/>
                <a:latin typeface="Roboto"/>
                <a:cs typeface="Segoe UI Semilight" panose="020B0402040204020203" pitchFamily="34" charset="0"/>
              </a:rPr>
              <a:t>Soft Boundary </a:t>
            </a:r>
            <a:r>
              <a:rPr lang="en-US" sz="1100" b="0" i="0">
                <a:solidFill>
                  <a:srgbClr val="111111"/>
                </a:solidFill>
                <a:effectLst/>
                <a:latin typeface="Roboto"/>
                <a:cs typeface="Segoe UI Semilight" panose="020B0402040204020203" pitchFamily="34" charset="0"/>
              </a:rPr>
              <a:t>- based on a firewall or other network traffic filter. </a:t>
            </a:r>
          </a:p>
          <a:p>
            <a:pPr marL="457200" marR="0" lvl="1"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100" b="1" i="1">
                <a:solidFill>
                  <a:srgbClr val="111111"/>
                </a:solidFill>
                <a:effectLst/>
                <a:latin typeface="Roboto"/>
                <a:cs typeface="Segoe UI Semilight" panose="020B0402040204020203" pitchFamily="34" charset="0"/>
              </a:rPr>
              <a:t>Firewall and forget risk - </a:t>
            </a:r>
            <a:r>
              <a:rPr lang="en-US" sz="1100" b="0" i="0">
                <a:solidFill>
                  <a:srgbClr val="111111"/>
                </a:solidFill>
                <a:effectLst/>
                <a:latin typeface="Roboto"/>
                <a:cs typeface="Segoe UI Semilight" panose="020B0402040204020203" pitchFamily="34" charset="0"/>
              </a:rPr>
              <a:t>like any security boundary, a soft boundary requires monitoring and maintenance to remain effective over time. Unfortunately, we see many cases where organizations set up firewalls rules to block traffic, but don’t apply a complete people/process/technology approach to integrate security into change management, carefully monitor for anomalies, continuously audit for changes, test the boundary with attack simulations, etc.</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1" i="0">
                <a:solidFill>
                  <a:srgbClr val="111111"/>
                </a:solidFill>
                <a:effectLst/>
                <a:latin typeface="Roboto"/>
                <a:cs typeface="Segoe UI Semilight" panose="020B0402040204020203" pitchFamily="34" charset="0"/>
              </a:rPr>
              <a:t>Internal segmentation </a:t>
            </a:r>
            <a:r>
              <a:rPr lang="en-US" sz="1100" b="0" i="0">
                <a:solidFill>
                  <a:srgbClr val="111111"/>
                </a:solidFill>
                <a:effectLst/>
                <a:latin typeface="Roboto"/>
                <a:cs typeface="Segoe UI Semilight" panose="020B0402040204020203" pitchFamily="34" charset="0"/>
              </a:rPr>
              <a:t>– organizations can also do further segmentation by isolating groups of OT systems from each other as a further impediment to attacks. Like in IT environments, this practice requires communication/traffic patterns to be compatible with this approach and ongoing maintenance, auditing, exception management, and other process rigor. </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100" b="0" i="0">
                <a:solidFill>
                  <a:srgbClr val="42424E"/>
                </a:solidFill>
                <a:effectLst/>
                <a:latin typeface="Segoe UI" panose="020B0502040204020203" pitchFamily="34" charset="0"/>
                <a:cs typeface="Segoe UI Semilight" panose="020B0402040204020203" pitchFamily="34" charset="0"/>
              </a:rPr>
              <a:t>These security practices apply zero trust principles well, though they are constrained to static configurations and network controls because of the age of the OT systems. </a:t>
            </a: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100" b="1" i="0">
                <a:solidFill>
                  <a:srgbClr val="111111"/>
                </a:solidFill>
                <a:effectLst/>
                <a:latin typeface="Roboto"/>
                <a:cs typeface="Segoe UI Semilight" panose="020B0402040204020203" pitchFamily="34" charset="0"/>
              </a:rPr>
              <a:t>CLICK 5 – Microsoft Defender for IoT</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100" b="0" i="0">
                <a:solidFill>
                  <a:srgbClr val="111111"/>
                </a:solidFill>
                <a:effectLst/>
                <a:latin typeface="Roboto"/>
                <a:cs typeface="Segoe UI Semilight" panose="020B0402040204020203" pitchFamily="34" charset="0"/>
              </a:rPr>
              <a:t>Microsoft’s approach to threat monitoring is focused on bringing modern security approaches that also deeply respects the constraints and sensitivity of these systems. The approach is based on technology developed by </a:t>
            </a:r>
            <a:r>
              <a:rPr lang="en-US" sz="1100" b="0" i="0" err="1">
                <a:solidFill>
                  <a:srgbClr val="111111"/>
                </a:solidFill>
                <a:effectLst/>
                <a:latin typeface="Roboto"/>
                <a:cs typeface="Segoe UI Semilight" panose="020B0402040204020203" pitchFamily="34" charset="0"/>
              </a:rPr>
              <a:t>CyberX</a:t>
            </a:r>
            <a:r>
              <a:rPr lang="en-US" sz="1100" b="0" i="0">
                <a:solidFill>
                  <a:srgbClr val="111111"/>
                </a:solidFill>
                <a:effectLst/>
                <a:latin typeface="Roboto"/>
                <a:cs typeface="Segoe UI Semilight" panose="020B0402040204020203" pitchFamily="34" charset="0"/>
              </a:rPr>
              <a:t> (recently acquired and integrated into Microsoft). </a:t>
            </a:r>
          </a:p>
          <a:p>
            <a:pPr marL="0" marR="0" lvl="0" indent="0" algn="l" defTabSz="932472" rtl="0" eaLnBrk="1" fontAlgn="base" latinLnBrk="0" hangingPunct="1">
              <a:lnSpc>
                <a:spcPct val="100000"/>
              </a:lnSpc>
              <a:spcBef>
                <a:spcPct val="0"/>
              </a:spcBef>
              <a:spcAft>
                <a:spcPct val="0"/>
              </a:spcAft>
              <a:buClrTx/>
              <a:buSzTx/>
              <a:buFontTx/>
              <a:buNone/>
              <a:tabLst/>
              <a:defRPr/>
            </a:pPr>
            <a:r>
              <a:rPr lang="en-US" sz="1100" b="0" i="0">
                <a:solidFill>
                  <a:srgbClr val="111111"/>
                </a:solidFill>
                <a:effectLst/>
                <a:latin typeface="Roboto"/>
                <a:cs typeface="Segoe UI Semilight" panose="020B0402040204020203" pitchFamily="34" charset="0"/>
              </a:rPr>
              <a:t>The solution consists of</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1" i="0">
                <a:solidFill>
                  <a:srgbClr val="111111"/>
                </a:solidFill>
                <a:effectLst/>
                <a:latin typeface="Roboto"/>
                <a:cs typeface="Segoe UI Semilight" panose="020B0402040204020203" pitchFamily="34" charset="0"/>
              </a:rPr>
              <a:t>Network TAP/SPAN (passive collection) </a:t>
            </a:r>
            <a:r>
              <a:rPr lang="en-US" sz="1100" b="0" i="0">
                <a:solidFill>
                  <a:srgbClr val="111111"/>
                </a:solidFill>
                <a:effectLst/>
                <a:latin typeface="Roboto"/>
                <a:cs typeface="Segoe UI Semilight" panose="020B0402040204020203" pitchFamily="34" charset="0"/>
              </a:rPr>
              <a:t>– provides data gathering with </a:t>
            </a:r>
            <a:r>
              <a:rPr lang="en-US" sz="1100" b="0" i="1" u="sng">
                <a:solidFill>
                  <a:srgbClr val="111111"/>
                </a:solidFill>
                <a:effectLst/>
                <a:latin typeface="Roboto"/>
                <a:cs typeface="Segoe UI Semilight" panose="020B0402040204020203" pitchFamily="34" charset="0"/>
              </a:rPr>
              <a:t>passive</a:t>
            </a:r>
            <a:r>
              <a:rPr lang="en-US" sz="1100" b="0" i="0">
                <a:solidFill>
                  <a:srgbClr val="111111"/>
                </a:solidFill>
                <a:effectLst/>
                <a:latin typeface="Roboto"/>
                <a:cs typeface="Segoe UI Semilight" panose="020B0402040204020203" pitchFamily="34" charset="0"/>
              </a:rPr>
              <a:t> traffic monitoring to avoid disruption of OT and </a:t>
            </a:r>
            <a:r>
              <a:rPr lang="en-US" sz="1100" b="0" i="0" err="1">
                <a:solidFill>
                  <a:srgbClr val="111111"/>
                </a:solidFill>
                <a:effectLst/>
                <a:latin typeface="Roboto"/>
                <a:cs typeface="Segoe UI Semilight" panose="020B0402040204020203" pitchFamily="34" charset="0"/>
              </a:rPr>
              <a:t>IIoT</a:t>
            </a:r>
            <a:r>
              <a:rPr lang="en-US" sz="1100" b="0" i="0">
                <a:solidFill>
                  <a:srgbClr val="111111"/>
                </a:solidFill>
                <a:effectLst/>
                <a:latin typeface="Roboto"/>
                <a:cs typeface="Segoe UI Semilight" panose="020B0402040204020203" pitchFamily="34" charset="0"/>
              </a:rPr>
              <a:t> operations. This passive approach is critical because active scanning can slow or disrupt business operations (potentially altering sensitive physical operation timing or potentially crashing older OT computer systems). </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1" i="0">
                <a:solidFill>
                  <a:srgbClr val="111111"/>
                </a:solidFill>
                <a:effectLst/>
                <a:latin typeface="Roboto"/>
                <a:cs typeface="Segoe UI Semilight" panose="020B0402040204020203" pitchFamily="34" charset="0"/>
              </a:rPr>
              <a:t>Sensors and analytics </a:t>
            </a:r>
            <a:r>
              <a:rPr lang="en-US" sz="1100" b="0" i="0">
                <a:solidFill>
                  <a:srgbClr val="111111"/>
                </a:solidFill>
                <a:effectLst/>
                <a:latin typeface="Roboto"/>
                <a:cs typeface="Segoe UI Semilight" panose="020B0402040204020203" pitchFamily="34" charset="0"/>
              </a:rPr>
              <a:t>for Microsoft Defender for IoT are typically located in the OT environment to rapidly parse traffic and develop immediate local insights. These benefit from the deterministic/consistent nature of the OT (what happens one day is nearly identical to what happens any other day)</a:t>
            </a:r>
          </a:p>
          <a:p>
            <a:pPr marL="628650" marR="0" lvl="1"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0" i="0">
                <a:solidFill>
                  <a:srgbClr val="111111"/>
                </a:solidFill>
                <a:effectLst/>
                <a:latin typeface="Roboto"/>
                <a:cs typeface="Segoe UI Semilight" panose="020B0402040204020203" pitchFamily="34" charset="0"/>
              </a:rPr>
              <a:t>A local console can provide immediate local insights (security and productivity) for operators of the physical process (in addition to security operations analysts).</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1" i="0">
                <a:solidFill>
                  <a:srgbClr val="111111"/>
                </a:solidFill>
                <a:effectLst/>
                <a:latin typeface="Roboto"/>
                <a:cs typeface="Segoe UI Semilight" panose="020B0402040204020203" pitchFamily="34" charset="0"/>
              </a:rPr>
              <a:t>Microsoft Defender for IoT </a:t>
            </a:r>
            <a:r>
              <a:rPr lang="en-US" sz="1100" b="0" i="0">
                <a:solidFill>
                  <a:srgbClr val="111111"/>
                </a:solidFill>
                <a:effectLst/>
                <a:latin typeface="Roboto"/>
                <a:cs typeface="Segoe UI Semilight" panose="020B0402040204020203" pitchFamily="34" charset="0"/>
              </a:rPr>
              <a:t>also provides a management console to capture and correlate insights across multiple sensors and  provide insight to security operations attack detections, inventory, vulnerability assessments, attack simulations, and more.</a:t>
            </a:r>
          </a:p>
          <a:p>
            <a:pPr marL="628650" marR="0" lvl="1"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0" i="0">
                <a:solidFill>
                  <a:srgbClr val="111111"/>
                </a:solidFill>
                <a:effectLst/>
                <a:latin typeface="Roboto"/>
                <a:cs typeface="Segoe UI Semilight" panose="020B0402040204020203" pitchFamily="34" charset="0"/>
              </a:rPr>
              <a:t>This can be hosted offline in the OT environment (to respect isolation boundaries) or the IT environment (to integrate better with a converged IT/OT/IoT/</a:t>
            </a:r>
            <a:r>
              <a:rPr lang="en-US" sz="1100" b="0" i="0" err="1">
                <a:solidFill>
                  <a:srgbClr val="111111"/>
                </a:solidFill>
                <a:effectLst/>
                <a:latin typeface="Roboto"/>
                <a:cs typeface="Segoe UI Semilight" panose="020B0402040204020203" pitchFamily="34" charset="0"/>
              </a:rPr>
              <a:t>IIoT</a:t>
            </a:r>
            <a:r>
              <a:rPr lang="en-US" sz="1100" b="0" i="0">
                <a:solidFill>
                  <a:srgbClr val="111111"/>
                </a:solidFill>
                <a:effectLst/>
                <a:latin typeface="Roboto"/>
                <a:cs typeface="Segoe UI Semilight" panose="020B0402040204020203" pitchFamily="34" charset="0"/>
              </a:rPr>
              <a:t> detection/response/recovery processes)</a:t>
            </a:r>
          </a:p>
          <a:p>
            <a:pPr marL="628650" marR="0" lvl="1"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0" i="0">
                <a:solidFill>
                  <a:srgbClr val="111111"/>
                </a:solidFill>
                <a:effectLst/>
                <a:latin typeface="Roboto"/>
                <a:cs typeface="Segoe UI Semilight" panose="020B0402040204020203" pitchFamily="34" charset="0"/>
              </a:rPr>
              <a:t>This includes mapping attack detections to the MITRE ATT&amp;CK framework</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100" b="0" i="0">
                <a:solidFill>
                  <a:srgbClr val="42424E"/>
                </a:solidFill>
                <a:effectLst/>
                <a:latin typeface="Segoe UI" panose="020B0502040204020203" pitchFamily="34" charset="0"/>
                <a:cs typeface="Segoe UI Semilight" panose="020B0402040204020203" pitchFamily="34" charset="0"/>
              </a:rPr>
              <a:t>This solution approach reflects zero trust principles by explicitly validating the security state of the environment and assuming that attackers may compromise systems and attempt to access OT systems. </a:t>
            </a: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100" b="1" i="0">
                <a:solidFill>
                  <a:srgbClr val="111111"/>
                </a:solidFill>
                <a:effectLst/>
                <a:latin typeface="Roboto"/>
                <a:cs typeface="Segoe UI Semilight" panose="020B0402040204020203" pitchFamily="34" charset="0"/>
              </a:rPr>
              <a:t>CLICK 6 – Microsoft Sentinel Integration</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100" b="1" i="0">
                <a:solidFill>
                  <a:srgbClr val="111111"/>
                </a:solidFill>
                <a:effectLst/>
                <a:latin typeface="Roboto"/>
                <a:cs typeface="Segoe UI Semilight" panose="020B0402040204020203" pitchFamily="34" charset="0"/>
              </a:rPr>
              <a:t>Microsoft Defender for IoT</a:t>
            </a:r>
            <a:r>
              <a:rPr lang="en-US" sz="1100" b="0" i="0">
                <a:solidFill>
                  <a:srgbClr val="111111"/>
                </a:solidFill>
                <a:effectLst/>
                <a:latin typeface="Roboto"/>
                <a:cs typeface="Segoe UI Semilight" panose="020B0402040204020203" pitchFamily="34" charset="0"/>
              </a:rPr>
              <a:t> also provides you the choice of integrating cloud analytics, orchestration, and playbooks in Microsoft Sentinel. </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100" b="0" i="0">
                <a:solidFill>
                  <a:srgbClr val="111111"/>
                </a:solidFill>
                <a:effectLst/>
                <a:latin typeface="Roboto"/>
                <a:cs typeface="Segoe UI Semilight" panose="020B0402040204020203" pitchFamily="34" charset="0"/>
              </a:rPr>
              <a:t>Configuring </a:t>
            </a:r>
            <a:r>
              <a:rPr lang="en-US" sz="1100" b="1" i="0">
                <a:solidFill>
                  <a:srgbClr val="111111"/>
                </a:solidFill>
                <a:effectLst/>
                <a:latin typeface="Roboto"/>
                <a:cs typeface="Segoe UI Semilight" panose="020B0402040204020203" pitchFamily="34" charset="0"/>
              </a:rPr>
              <a:t>Microsoft Sentinel</a:t>
            </a:r>
            <a:r>
              <a:rPr lang="en-US" sz="1100" b="0" i="0">
                <a:solidFill>
                  <a:srgbClr val="111111"/>
                </a:solidFill>
                <a:effectLst/>
                <a:latin typeface="Roboto"/>
                <a:cs typeface="Segoe UI Semilight" panose="020B0402040204020203" pitchFamily="34" charset="0"/>
              </a:rPr>
              <a:t> integration with Microsoft Defender for Cloud provides</a:t>
            </a:r>
          </a:p>
          <a:p>
            <a:pPr marL="100093" indent="-100093" defTabSz="816567" fontAlgn="base">
              <a:lnSpc>
                <a:spcPct val="90000"/>
              </a:lnSpc>
              <a:spcBef>
                <a:spcPct val="0"/>
              </a:spcBef>
              <a:spcAft>
                <a:spcPct val="0"/>
              </a:spcAft>
              <a:buSzPct val="100000"/>
              <a:buFont typeface="Arial" panose="020B0604020202020204" pitchFamily="34" charset="0"/>
              <a:buChar char="•"/>
              <a:defRPr/>
            </a:pPr>
            <a:r>
              <a:rPr lang="en-US" sz="800">
                <a:solidFill>
                  <a:srgbClr val="000000"/>
                </a:solidFill>
                <a:latin typeface="Segoe UI"/>
                <a:cs typeface="Segoe UI Semilight" panose="020B0402040204020203" pitchFamily="34" charset="0"/>
                <a:sym typeface="Libre Franklin"/>
              </a:rPr>
              <a:t>Native OT investigation &amp; remediation playbooks</a:t>
            </a:r>
          </a:p>
          <a:p>
            <a:pPr marL="100093" indent="-100093" defTabSz="816567" fontAlgn="base">
              <a:lnSpc>
                <a:spcPct val="90000"/>
              </a:lnSpc>
              <a:spcBef>
                <a:spcPct val="0"/>
              </a:spcBef>
              <a:spcAft>
                <a:spcPct val="0"/>
              </a:spcAft>
              <a:buSzPct val="100000"/>
              <a:buFont typeface="Arial" panose="020B0604020202020204" pitchFamily="34" charset="0"/>
              <a:buChar char="•"/>
              <a:defRPr/>
            </a:pPr>
            <a:r>
              <a:rPr lang="en-US" sz="800">
                <a:solidFill>
                  <a:srgbClr val="000000"/>
                </a:solidFill>
                <a:latin typeface="Segoe UI"/>
                <a:cs typeface="Segoe UI Semilight" panose="020B0402040204020203" pitchFamily="34" charset="0"/>
                <a:sym typeface="Libre Franklin"/>
              </a:rPr>
              <a:t>Correlation with other data sources in Microsoft Sentinel (IT, IoT, physical systems, etc.)</a:t>
            </a:r>
          </a:p>
          <a:p>
            <a:pPr marL="100093" indent="-100093" defTabSz="816567" fontAlgn="base">
              <a:lnSpc>
                <a:spcPct val="90000"/>
              </a:lnSpc>
              <a:spcBef>
                <a:spcPct val="0"/>
              </a:spcBef>
              <a:spcAft>
                <a:spcPct val="0"/>
              </a:spcAft>
              <a:buSzPct val="100000"/>
              <a:buFont typeface="Arial" panose="020B0604020202020204" pitchFamily="34" charset="0"/>
              <a:buChar char="•"/>
              <a:defRPr/>
            </a:pPr>
            <a:r>
              <a:rPr lang="en-US" sz="800">
                <a:solidFill>
                  <a:srgbClr val="000000"/>
                </a:solidFill>
                <a:latin typeface="Segoe UI"/>
                <a:cs typeface="Segoe UI Semilight" panose="020B0402040204020203" pitchFamily="34" charset="0"/>
                <a:sym typeface="Libre Franklin"/>
              </a:rPr>
              <a:t>Integration of technical threat intelligence (IOCs, etc.) and strategic threat intelligence (attack groups &amp; context)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4764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Zero Trust focuses on the original mission of security (keeping assets out of the control of attackers) with a fresh strategic perspective</a:t>
            </a:r>
          </a:p>
          <a:p>
            <a:endParaRPr lang="en-US"/>
          </a:p>
          <a:p>
            <a:r>
              <a:rPr lang="en-US" b="0"/>
              <a:t>The IT environments we run have been complex since their early days, composed of many devices, user identities, and interactions between them</a:t>
            </a:r>
          </a:p>
          <a:p>
            <a:endParaRPr lang="en-US" b="1"/>
          </a:p>
          <a:p>
            <a:r>
              <a:rPr lang="en-US" b="1"/>
              <a:t>CLICK 1 – We tried “Trusted Networks” protected by a security perimeter (#2)</a:t>
            </a:r>
          </a:p>
          <a:p>
            <a:endParaRPr lang="en-US" b="1"/>
          </a:p>
          <a:p>
            <a:r>
              <a:rPr lang="en-US" b="0"/>
              <a:t>As the attacks started to emerge on our IT systems, the first thing we tried in IT Security was to adapt the concept of a security perimeter from military doctrine. This tactic worked at first and </a:t>
            </a:r>
            <a:r>
              <a:rPr lang="en-US" b="0" i="1"/>
              <a:t>seemed </a:t>
            </a:r>
            <a:r>
              <a:rPr lang="en-US" b="0"/>
              <a:t>to be a good simple solution to the problem because most productivity at the time was done in the office on physical corporate networks (desktops, servers, mainframes, and terminals)</a:t>
            </a:r>
          </a:p>
          <a:p>
            <a:endParaRPr lang="en-US" b="0"/>
          </a:p>
          <a:p>
            <a:r>
              <a:rPr lang="en-US" b="1"/>
              <a:t>CLICK 2 – But that didn’t hold up over time (#3 and #4)</a:t>
            </a:r>
          </a:p>
          <a:p>
            <a:endParaRPr lang="en-US" b="0"/>
          </a:p>
          <a:p>
            <a:r>
              <a:rPr lang="en-US" b="0"/>
              <a:t>Over time, the world of productivity grew with mobile devices, </a:t>
            </a:r>
            <a:r>
              <a:rPr lang="en-US" b="0" err="1"/>
              <a:t>WiFi</a:t>
            </a:r>
            <a:r>
              <a:rPr lang="en-US" b="0"/>
              <a:t>, cloud services, and remote productivity. At the same time, security threats expanded into a full spectrum of attacker motivations (criminal, nation-state espionage, hacktivism, and more) and continuously adds new creative attack techniques to get around this network perimeter consistently. </a:t>
            </a:r>
          </a:p>
          <a:p>
            <a:endParaRPr lang="en-US" b="0"/>
          </a:p>
          <a:p>
            <a:r>
              <a:rPr lang="en-US" b="0"/>
              <a:t>These two factors eroded the underlying assumptions that everything to be protected is on the corporate network. The network security perimeter tactic started to fail to meet the strategic needs of the organization. </a:t>
            </a:r>
          </a:p>
          <a:p>
            <a:endParaRPr lang="en-US" b="0"/>
          </a:p>
          <a:p>
            <a:r>
              <a:rPr lang="en-US" b="0"/>
              <a:t>Security needed a comprehensive security strategy to guide and prioritize how to deal with this new complexity (which incorporates network security perimeters where appropriate), a strategy we now call </a:t>
            </a:r>
            <a:r>
              <a:rPr lang="en-US" b="1"/>
              <a:t>Zero Trust</a:t>
            </a:r>
            <a:r>
              <a:rPr lang="en-US" b="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1/8/2024 7:55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688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42424E"/>
                </a:solidFill>
                <a:effectLst/>
                <a:latin typeface="Segoe UI" panose="020B0502040204020203" pitchFamily="34" charset="0"/>
              </a:rPr>
              <a:t>Key Takeaway:</a:t>
            </a:r>
            <a:r>
              <a:rPr lang="en-US" b="0" i="0">
                <a:solidFill>
                  <a:srgbClr val="42424E"/>
                </a:solidFill>
                <a:effectLst/>
                <a:latin typeface="Segoe UI" panose="020B0502040204020203" pitchFamily="34" charset="0"/>
              </a:rPr>
              <a:t> These are Microsoft’s Zero Trust Principles</a:t>
            </a:r>
          </a:p>
          <a:p>
            <a:endParaRPr lang="en-US" b="0" i="0">
              <a:solidFill>
                <a:srgbClr val="42424E"/>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6C5F0116-7EDC-49C8-BA78-CF3BC129AB89}" type="slidenum">
              <a:rPr lang="en-US" smtClean="0"/>
              <a:t>20</a:t>
            </a:fld>
            <a:endParaRPr lang="en-US"/>
          </a:p>
        </p:txBody>
      </p:sp>
    </p:spTree>
    <p:extLst>
      <p:ext uri="{BB962C8B-B14F-4D97-AF65-F5344CB8AC3E}">
        <p14:creationId xmlns:p14="http://schemas.microsoft.com/office/powerpoint/2010/main" val="1182558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42424E"/>
                </a:solidFill>
                <a:effectLst/>
                <a:latin typeface="Segoe UI" panose="020B0502040204020203" pitchFamily="34" charset="0"/>
              </a:rPr>
              <a:t>Key Takeaway:</a:t>
            </a:r>
            <a:r>
              <a:rPr lang="en-US" b="0" i="0">
                <a:solidFill>
                  <a:srgbClr val="42424E"/>
                </a:solidFill>
                <a:effectLst/>
                <a:latin typeface="Segoe UI" panose="020B0502040204020203" pitchFamily="34" charset="0"/>
              </a:rPr>
              <a:t> An effective access control strategy requires both identity </a:t>
            </a:r>
            <a:r>
              <a:rPr lang="en-US" b="1" i="1">
                <a:solidFill>
                  <a:srgbClr val="42424E"/>
                </a:solidFill>
                <a:effectLst/>
                <a:latin typeface="Segoe UI" panose="020B0502040204020203" pitchFamily="34" charset="0"/>
              </a:rPr>
              <a:t>and</a:t>
            </a:r>
            <a:r>
              <a:rPr lang="en-US" b="0" i="0">
                <a:solidFill>
                  <a:srgbClr val="42424E"/>
                </a:solidFill>
                <a:effectLst/>
                <a:latin typeface="Segoe UI" panose="020B0502040204020203" pitchFamily="34" charset="0"/>
              </a:rPr>
              <a:t> network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42424E"/>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chemeClr val="tx1"/>
                </a:solidFill>
                <a:ea typeface="Segoe UI" pitchFamily="34" charset="0"/>
                <a:cs typeface="Segoe UI" pitchFamily="34" charset="0"/>
              </a:rPr>
              <a:t>While there is often a culture clash and difficult relationship between teams responsible for network controls versus those who work with identity and related controls (applications, data, clients/servers), the reality is that both identity and security controls are critical to access control. It’s not about whether we should always use a hammer or always use a screwdriver, it’s about picking the right tool for the job.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solidFill>
                <a:schemeClr val="tx1"/>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chemeClr val="tx1"/>
                </a:solidFill>
                <a:ea typeface="Segoe UI" pitchFamily="34" charset="0"/>
                <a:cs typeface="Segoe UI" pitchFamily="34" charset="0"/>
              </a:rPr>
              <a:t>These technologies must work together in harmony to be effective, leveraging their strengths and overcoming each other’s weaknesses.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chemeClr val="tx1"/>
                </a:solidFill>
                <a:ea typeface="Segoe UI" pitchFamily="34" charset="0"/>
                <a:cs typeface="Segoe UI" pitchFamily="34" charset="0"/>
              </a:rPr>
              <a:t>Identity and related controls </a:t>
            </a:r>
            <a:r>
              <a:rPr lang="en-US" sz="1200" b="0">
                <a:solidFill>
                  <a:schemeClr val="tx1"/>
                </a:solidFill>
                <a:ea typeface="Segoe UI" pitchFamily="34" charset="0"/>
                <a:cs typeface="Segoe UI" pitchFamily="34" charset="0"/>
              </a:rPr>
              <a:t>have rich context (who the user is, their roles/attributes, what they are trying to use or do, how strong authentication was for the session, etc.), but are only effective for authenticated sessions using the enterprise identity systems.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chemeClr val="tx1"/>
                </a:solidFill>
                <a:ea typeface="Segoe UI" pitchFamily="34" charset="0"/>
                <a:cs typeface="Segoe UI" pitchFamily="34" charset="0"/>
              </a:rPr>
              <a:t>Network controls </a:t>
            </a:r>
            <a:r>
              <a:rPr lang="en-US" sz="1200" b="0">
                <a:solidFill>
                  <a:schemeClr val="tx1"/>
                </a:solidFill>
                <a:ea typeface="Segoe UI" pitchFamily="34" charset="0"/>
                <a:cs typeface="Segoe UI" pitchFamily="34" charset="0"/>
              </a:rPr>
              <a:t>can view and intercept a broader set of communications (especially legacy systems), but often lack context of the communications in the traffic and require full control of all network traffic for controls to be effective. Trying to retain full control of network traffic for an enterprise that has remote work, mobile devices, and cloud services is impractical and counterproductive except for a few key scenarios like operational technology (OT) and internal datacenters. Trying to re-route all traffic for SaaS providers is expensive, impacts productivity, and increases risk overall by motivating users to adopt unauthorized and unmonitored cloud services to get their jobs done. </a:t>
            </a:r>
            <a:endParaRPr lang="en-US" sz="1200" b="0" i="0">
              <a:solidFill>
                <a:schemeClr val="tx1"/>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1">
              <a:solidFill>
                <a:schemeClr val="tx1"/>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chemeClr val="tx1"/>
                </a:solidFill>
                <a:ea typeface="Segoe UI" pitchFamily="34" charset="0"/>
                <a:cs typeface="Segoe UI" pitchFamily="34" charset="0"/>
              </a:rPr>
              <a:t>The level of focus on network vs. identity and related controls in a security architecture should be tailored to the opportunities and constraints within each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1">
              <a:solidFill>
                <a:schemeClr val="tx1"/>
              </a:solidFill>
              <a:ea typeface="Segoe UI" pitchFamily="34" charset="0"/>
              <a:cs typeface="Segoe UI" pitchFamily="34" charset="0"/>
            </a:endParaRPr>
          </a:p>
          <a:p>
            <a:r>
              <a:rPr lang="en-US" sz="1200" b="1">
                <a:effectLst/>
                <a:latin typeface="Calibri" panose="020F0502020204030204" pitchFamily="34" charset="0"/>
                <a:cs typeface="Times New Roman" panose="02020603050405020304" pitchFamily="18" charset="0"/>
              </a:rPr>
              <a:t>User Access and Productivity</a:t>
            </a:r>
          </a:p>
          <a:p>
            <a:endParaRPr lang="en-US" sz="1200" b="1">
              <a:effectLst/>
              <a:latin typeface="Calibri" panose="020F0502020204030204" pitchFamily="34" charset="0"/>
              <a:cs typeface="Times New Roman" panose="02020603050405020304" pitchFamily="18" charset="0"/>
            </a:endParaRPr>
          </a:p>
          <a:p>
            <a:r>
              <a:rPr lang="en-US" sz="1200" b="0">
                <a:effectLst/>
                <a:latin typeface="Calibri" panose="020F0502020204030204" pitchFamily="34" charset="0"/>
                <a:cs typeface="Times New Roman" panose="02020603050405020304" pitchFamily="18" charset="0"/>
              </a:rPr>
              <a:t>Cloud services are becoming the norm for user productivity and enabling remote users, making identity and related controls the top priority for these environments. </a:t>
            </a:r>
          </a:p>
          <a:p>
            <a:pPr marL="171450" indent="-171450">
              <a:buFont typeface="Arial" panose="020B0604020202020204" pitchFamily="34" charset="0"/>
              <a:buChar char="•"/>
            </a:pPr>
            <a:r>
              <a:rPr lang="en-US" sz="1200" b="1">
                <a:effectLst/>
                <a:latin typeface="Calibri" panose="020F0502020204030204" pitchFamily="34" charset="0"/>
                <a:cs typeface="Times New Roman" panose="02020603050405020304" pitchFamily="18" charset="0"/>
              </a:rPr>
              <a:t>Identity and related controls </a:t>
            </a:r>
            <a:r>
              <a:rPr lang="en-US" sz="1200" b="0">
                <a:effectLst/>
                <a:latin typeface="Calibri" panose="020F0502020204030204" pitchFamily="34" charset="0"/>
                <a:cs typeface="Times New Roman" panose="02020603050405020304" pitchFamily="18" charset="0"/>
              </a:rPr>
              <a:t>should be the primary focus, ensuring that all cloud services and mobile devices are connected to a single enterprise control plane like Azure Active Directory for centralized visibility and control of authentication and access. </a:t>
            </a:r>
          </a:p>
          <a:p>
            <a:pPr marL="171450" indent="-171450">
              <a:buFont typeface="Arial" panose="020B0604020202020204" pitchFamily="34" charset="0"/>
              <a:buChar char="•"/>
            </a:pPr>
            <a:r>
              <a:rPr lang="en-US" sz="1200" b="1">
                <a:effectLst/>
                <a:latin typeface="Calibri" panose="020F0502020204030204" pitchFamily="34" charset="0"/>
                <a:cs typeface="Times New Roman" panose="02020603050405020304" pitchFamily="18" charset="0"/>
              </a:rPr>
              <a:t>Network controls </a:t>
            </a:r>
            <a:r>
              <a:rPr lang="en-US" sz="1200" b="0">
                <a:effectLst/>
                <a:latin typeface="Calibri" panose="020F0502020204030204" pitchFamily="34" charset="0"/>
                <a:cs typeface="Times New Roman" panose="02020603050405020304" pitchFamily="18" charset="0"/>
              </a:rPr>
              <a:t>still have a core basic hygiene role to ensure that client endpoints have firewalls to block unsolicited traffic, but going beyond that to attempt to control all traffic from user productivity devices (e.g. with a VPN) is ultimately a losing battle for security. Network may also be used to enforce granular controls, but should be guided by a zero trust policy engine rather than local static policy. </a:t>
            </a:r>
          </a:p>
          <a:p>
            <a:endParaRPr lang="en-US" sz="1200" b="0">
              <a:effectLst/>
              <a:latin typeface="Calibri" panose="020F0502020204030204" pitchFamily="34" charset="0"/>
              <a:cs typeface="Times New Roman" panose="02020603050405020304" pitchFamily="18" charset="0"/>
            </a:endParaRPr>
          </a:p>
          <a:p>
            <a:r>
              <a:rPr lang="en-US" sz="1200" b="0">
                <a:effectLst/>
                <a:latin typeface="Calibri" panose="020F0502020204030204" pitchFamily="34" charset="0"/>
                <a:cs typeface="Times New Roman" panose="02020603050405020304" pitchFamily="18" charset="0"/>
              </a:rPr>
              <a:t>We recommend that organizations focus on building out this new identity control plane (aka identity perimeter) as a top priority, ensuring that security roles (architects, engineers, analysts in Security Operations, and others) learn how to integrate identity and related technologies into architectures, implementations, and daily operations. It may be a new skill for some, but it’s a critical one to learn. </a:t>
            </a:r>
          </a:p>
          <a:p>
            <a:endParaRPr lang="en-US" sz="1200">
              <a:effectLst/>
              <a:latin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CLICK 1 – Operational Technology (OT) and Industrial IoT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OT and IoT environments have the opposite ratio compared to user access and productivity. These environments are composed of physical machinery that may be 50-100 years old (and powered by steam in some cases) that were frequently retrofitted with electronic computer controls over the past 30-50 years. Most of these computer controls now support IP network communications, but many do so by relying on devices to translate custom or industry specific protocols to IP traffic. These systems are often (from an IT perspective) old and extremely out of date where performing “basic” IT security functions like scanning a network for vulnerabilities could easily result in an expensive outage. It’s not unusual to hear stories like when a security scan took down critical equipment and required a technician to drive hundreds of miles to reboot the PC connected to remote equipment (which was hundreds of feet in the air in a wind turbine).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Network Controls - </a:t>
            </a:r>
            <a: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Because of these constraints, security must focus on what they </a:t>
            </a:r>
            <a:r>
              <a:rPr kumimoji="0" lang="en-US" sz="12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can </a:t>
            </a:r>
            <a: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do, which is most often:</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Isolating these environments from corporate IT environments with firewalls and other network controls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Passively monitoring the traffic to identify anomalous activities and vulnerabilities. </a:t>
            </a:r>
            <a:b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12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For an example of this technology, see Microsoft Defender for IoT - https://azure.microsoft.com/services/azure-defender-for-iot/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Identity and related - </a:t>
            </a:r>
            <a: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The use of a modern cloud-era identity protocol like OAuth/ODIC or SAML as a primary control typically isn’t even a faint hope. The role of identity and related controls is primarily to secure the exposure points in the IT environment that bridge these environments, e.g. ensuring IT best practices are rigorously applied to the IT systems that interact with the OT systems (strong multi-factor authentication, rapid patching, etc.)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CLICK 2 – Datacenter Security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The datacenter environment requires a heavier blend of both types of controls. Most datacenters that host applications and data were architected with a combination of controls: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1">
                <a:effectLst/>
                <a:latin typeface="Calibri" panose="020F0502020204030204" pitchFamily="34" charset="0"/>
                <a:ea typeface="Calibri" panose="020F0502020204030204" pitchFamily="34" charset="0"/>
                <a:cs typeface="Times New Roman" panose="02020603050405020304" pitchFamily="18" charset="0"/>
              </a:rPr>
              <a:t>Network - </a:t>
            </a:r>
            <a:r>
              <a:rPr lang="en-US" sz="1200">
                <a:effectLst/>
                <a:latin typeface="Calibri" panose="020F0502020204030204" pitchFamily="34" charset="0"/>
                <a:ea typeface="Calibri" panose="020F0502020204030204" pitchFamily="34" charset="0"/>
                <a:cs typeface="Times New Roman" panose="02020603050405020304" pitchFamily="18" charset="0"/>
              </a:rPr>
              <a:t>Firewalls, IDS/IPS, and other controls to protect against unsolicited internet traffic. This is sometimes extended to network segments to separate apps/workloads or application tiers (database vs. application vs. presentation), but this is a challenging/advanced exercise because of the complexity of inter-application communications.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1">
                <a:effectLst/>
                <a:latin typeface="Calibri" panose="020F0502020204030204" pitchFamily="34" charset="0"/>
                <a:ea typeface="Calibri" panose="020F0502020204030204" pitchFamily="34" charset="0"/>
                <a:cs typeface="Times New Roman" panose="02020603050405020304" pitchFamily="18" charset="0"/>
              </a:rPr>
              <a:t>Identity and related </a:t>
            </a:r>
            <a:r>
              <a:rPr lang="en-US" sz="1200">
                <a:effectLst/>
                <a:latin typeface="Calibri" panose="020F0502020204030204" pitchFamily="34" charset="0"/>
                <a:ea typeface="Calibri" panose="020F0502020204030204" pitchFamily="34" charset="0"/>
                <a:cs typeface="Times New Roman" panose="02020603050405020304" pitchFamily="18" charset="0"/>
              </a:rPr>
              <a:t>– Most datacenter operating systems and applications use a combination of Active Directory, identity systems, and other management tools to provide access control to these systems. Sometimes detailed role based access control (RBAC) or attribute based access control (ABAC) are used for individual workloads and applications, but this typically varies by workload. </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As datacenter workloads move to the cloud (and it’s software defined datacenter approach), basic </a:t>
            </a:r>
            <a:r>
              <a:rPr lang="en-US" sz="1200" b="1">
                <a:effectLst/>
                <a:latin typeface="Calibri" panose="020F0502020204030204" pitchFamily="34" charset="0"/>
                <a:ea typeface="Calibri" panose="020F0502020204030204" pitchFamily="34" charset="0"/>
                <a:cs typeface="Times New Roman" panose="02020603050405020304" pitchFamily="18" charset="0"/>
              </a:rPr>
              <a:t>network controls </a:t>
            </a:r>
            <a:r>
              <a:rPr lang="en-US" sz="1200">
                <a:effectLst/>
                <a:latin typeface="Calibri" panose="020F0502020204030204" pitchFamily="34" charset="0"/>
                <a:ea typeface="Calibri" panose="020F0502020204030204" pitchFamily="34" charset="0"/>
                <a:cs typeface="Times New Roman" panose="02020603050405020304" pitchFamily="18" charset="0"/>
              </a:rPr>
              <a:t>become easier to implement using technology like Azure Network Security Groups (NSGs), Application Security Groups (ASGs), and Azure Firewall. </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More importantly, </a:t>
            </a:r>
            <a:r>
              <a:rPr lang="en-US" sz="1200" b="1">
                <a:effectLst/>
                <a:latin typeface="Calibri" panose="020F0502020204030204" pitchFamily="34" charset="0"/>
                <a:ea typeface="Calibri" panose="020F0502020204030204" pitchFamily="34" charset="0"/>
                <a:cs typeface="Times New Roman" panose="02020603050405020304" pitchFamily="18" charset="0"/>
              </a:rPr>
              <a:t>identity controls </a:t>
            </a:r>
            <a:r>
              <a:rPr lang="en-US" sz="1200">
                <a:effectLst/>
                <a:latin typeface="Calibri" panose="020F0502020204030204" pitchFamily="34" charset="0"/>
                <a:ea typeface="Calibri" panose="020F0502020204030204" pitchFamily="34" charset="0"/>
                <a:cs typeface="Times New Roman" panose="02020603050405020304" pitchFamily="18" charset="0"/>
              </a:rPr>
              <a:t>become much easier to implement and integrate with the use of technologies like Managed Identities for Azure resources. These provide the rich context of identity-based access controls without requiring the burden of managing of credentials, and often can be implemented without requiring developers to change applications.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This is driving an increased focus on identity within the datacenter, increasing the granularity of visibility and control for security architecture.</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CLICK 3 - Security Operations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Security operations monitors and responds to incidents across these environment, so they need to be familiar with both network and identity controls in every organization.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tx1"/>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ea typeface="Segoe UI" pitchFamily="34" charset="0"/>
                <a:cs typeface="Segoe UI"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ea typeface="Segoe UI" pitchFamily="34" charset="0"/>
                <a:cs typeface="Segoe UI" pitchFamily="34" charset="0"/>
              </a:rPr>
              <a:t>References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chemeClr val="tx1"/>
                </a:solidFill>
                <a:ea typeface="Segoe UI" pitchFamily="34" charset="0"/>
                <a:cs typeface="Segoe UI" pitchFamily="34" charset="0"/>
              </a:rPr>
              <a:t>Azure Firewall - </a:t>
            </a:r>
            <a:r>
              <a:rPr lang="en-US" sz="1200" b="0">
                <a:solidFill>
                  <a:schemeClr val="tx1"/>
                </a:solidFill>
                <a:ea typeface="Segoe UI" pitchFamily="34" charset="0"/>
                <a:cs typeface="Segoe UI" pitchFamily="34" charset="0"/>
              </a:rPr>
              <a:t>https://docs.microsoft.com/azure/firewall/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chemeClr val="tx1"/>
                </a:solidFill>
                <a:ea typeface="Segoe UI" pitchFamily="34" charset="0"/>
                <a:cs typeface="Segoe UI" pitchFamily="34" charset="0"/>
              </a:rPr>
              <a:t>Azure Network Security Group (NSGs) - </a:t>
            </a:r>
            <a:r>
              <a:rPr lang="en-US" sz="1200" b="0">
                <a:solidFill>
                  <a:schemeClr val="tx1"/>
                </a:solidFill>
                <a:ea typeface="Segoe UI" pitchFamily="34" charset="0"/>
                <a:cs typeface="Segoe UI" pitchFamily="34" charset="0"/>
              </a:rPr>
              <a:t>https://docs.microsoft.com/azure/virtual-network/network-security-groups-overview</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Azure AD Managed Identities </a:t>
            </a:r>
            <a: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 https://docs.microsoft.com/azure/active-directory/managed-identities-azure-resources/overview</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Microsoft Defender for IoT </a:t>
            </a:r>
            <a: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 https://azure.microsoft.com/services/azure-defender-for-iot/</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endParaRPr>
          </a:p>
        </p:txBody>
      </p:sp>
      <p:sp>
        <p:nvSpPr>
          <p:cNvPr id="4" name="Slide Number Placeholder 3"/>
          <p:cNvSpPr>
            <a:spLocks noGrp="1"/>
          </p:cNvSpPr>
          <p:nvPr>
            <p:ph type="sldNum" sz="quarter" idx="5"/>
          </p:nvPr>
        </p:nvSpPr>
        <p:spPr/>
        <p:txBody>
          <a:bodyPr/>
          <a:lstStyle/>
          <a:p>
            <a:fld id="{B75A10CA-C02B-42D6-938B-A2C2E4E047F4}" type="slidenum">
              <a:rPr lang="en-US" smtClean="0"/>
              <a:t>21</a:t>
            </a:fld>
            <a:endParaRPr lang="en-US"/>
          </a:p>
        </p:txBody>
      </p:sp>
    </p:spTree>
    <p:extLst>
      <p:ext uri="{BB962C8B-B14F-4D97-AF65-F5344CB8AC3E}">
        <p14:creationId xmlns:p14="http://schemas.microsoft.com/office/powerpoint/2010/main" val="285773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latin typeface="+mn-lt"/>
              </a:rPr>
              <a:t>Key Takeaway: </a:t>
            </a:r>
            <a:r>
              <a:rPr lang="en-US" sz="1200">
                <a:latin typeface="+mn-lt"/>
              </a:rPr>
              <a:t>These topics illustrate key strategies, initiatives, and capabilities that can rapidly reduce risk and increase productivity</a:t>
            </a:r>
            <a:endParaRPr lang="en-US"/>
          </a:p>
          <a:p>
            <a:endParaRPr lang="en-US"/>
          </a:p>
        </p:txBody>
      </p:sp>
      <p:sp>
        <p:nvSpPr>
          <p:cNvPr id="4" name="Slide Number Placeholder 3"/>
          <p:cNvSpPr>
            <a:spLocks noGrp="1"/>
          </p:cNvSpPr>
          <p:nvPr>
            <p:ph type="sldNum" sz="quarter" idx="5"/>
          </p:nvPr>
        </p:nvSpPr>
        <p:spPr/>
        <p:txBody>
          <a:bodyPr/>
          <a:lstStyle/>
          <a:p>
            <a:fld id="{A724FE22-94F8-4D93-820B-89FCE526CE4F}" type="slidenum">
              <a:rPr lang="en-US" smtClean="0"/>
              <a:t>2</a:t>
            </a:fld>
            <a:endParaRPr lang="en-US"/>
          </a:p>
        </p:txBody>
      </p:sp>
    </p:spTree>
    <p:extLst>
      <p:ext uri="{BB962C8B-B14F-4D97-AF65-F5344CB8AC3E}">
        <p14:creationId xmlns:p14="http://schemas.microsoft.com/office/powerpoint/2010/main" val="1968233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42424E"/>
                </a:solidFill>
                <a:effectLst/>
                <a:latin typeface="Segoe UI" panose="020B0502040204020203" pitchFamily="34" charset="0"/>
              </a:rPr>
              <a:t>Key Takeaway:</a:t>
            </a:r>
            <a:r>
              <a:rPr lang="en-US" b="0" i="0">
                <a:solidFill>
                  <a:srgbClr val="42424E"/>
                </a:solidFill>
                <a:effectLst/>
                <a:latin typeface="Segoe UI" panose="020B0502040204020203" pitchFamily="34" charset="0"/>
              </a:rPr>
              <a:t> These are the recommended priorities to rapidly modernize security using Zero Trust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42424E"/>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42424E"/>
                </a:solidFill>
                <a:effectLst/>
                <a:latin typeface="Segoe UI" panose="020B0502040204020203" pitchFamily="34" charset="0"/>
              </a:rPr>
              <a:t>These initiatives represent the natural grouping of efforts we commonly see at organizations. For each initiative, we have highlighted recommendations on where to start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42424E"/>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42424E"/>
                </a:solidFill>
                <a:effectLst/>
                <a:latin typeface="Segoe UI" panose="020B0502040204020203" pitchFamily="34" charset="0"/>
              </a:rPr>
              <a:t>User Access and Productivity</a:t>
            </a:r>
          </a:p>
          <a:p>
            <a:endParaRPr lang="en-US"/>
          </a:p>
          <a:p>
            <a:pPr marL="0" marR="0" rtl="0">
              <a:spcBef>
                <a:spcPts val="0"/>
              </a:spcBef>
              <a:spcAft>
                <a:spcPts val="0"/>
              </a:spcAft>
            </a:pPr>
            <a:r>
              <a:rPr lang="en-US" sz="1800">
                <a:effectLst/>
                <a:latin typeface="Calibri" panose="020F0502020204030204" pitchFamily="34" charset="0"/>
              </a:rPr>
              <a:t>The first initiative at many organizations is focused on security visibility and control for newer productivity resources (cloud and mobile) assets outside of the traditional corporate network security perimeter.</a:t>
            </a:r>
          </a:p>
          <a:p>
            <a:pPr marL="0" marR="0" rtl="0">
              <a:spcBef>
                <a:spcPts val="0"/>
              </a:spcBef>
              <a:spcAft>
                <a:spcPts val="0"/>
              </a:spcAft>
            </a:pPr>
            <a:r>
              <a:rPr lang="en-US" sz="1800">
                <a:effectLst/>
                <a:latin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rPr>
              <a:t>User Access and Productivity (Users Accounts and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endParaRPr>
          </a:p>
          <a:p>
            <a:pPr marL="0" marR="0" rtl="0">
              <a:spcBef>
                <a:spcPts val="0"/>
              </a:spcBef>
              <a:spcAft>
                <a:spcPts val="0"/>
              </a:spcAft>
            </a:pPr>
            <a:r>
              <a:rPr lang="en-US" sz="1800">
                <a:effectLst/>
                <a:latin typeface="Calibri" panose="020F0502020204030204" pitchFamily="34" charset="0"/>
              </a:rPr>
              <a:t>This often starts with establishing an identity ‘security perimeter’ for cloud applications and mobile devices that uses identity as the control plane and explicitly validates trust for user accounts and devices before allowing access</a:t>
            </a:r>
          </a:p>
          <a:p>
            <a:pPr marL="457200" marR="0" lvl="1" indent="0" rtl="0">
              <a:spcBef>
                <a:spcPts val="0"/>
              </a:spcBef>
              <a:spcAft>
                <a:spcPts val="0"/>
              </a:spcAft>
              <a:buFont typeface="Arial" panose="020B0604020202020204" pitchFamily="34" charset="0"/>
              <a:buNone/>
            </a:pPr>
            <a:r>
              <a:rPr lang="en-US" sz="1800" b="1">
                <a:effectLst/>
                <a:latin typeface="Calibri" panose="020F0502020204030204" pitchFamily="34" charset="0"/>
              </a:rPr>
              <a:t>1a. User Accounts - </a:t>
            </a:r>
            <a:r>
              <a:rPr lang="en-US" sz="1800">
                <a:effectLst/>
                <a:latin typeface="Calibri" panose="020F0502020204030204" pitchFamily="34" charset="0"/>
              </a:rPr>
              <a:t>The top priority is to require strong multi-factor authentication (MFA), (and preferably </a:t>
            </a:r>
            <a:r>
              <a:rPr lang="en-US" sz="1800" b="1" i="1">
                <a:effectLst/>
                <a:latin typeface="Calibri" panose="020F0502020204030204" pitchFamily="34" charset="0"/>
              </a:rPr>
              <a:t>Passwordless </a:t>
            </a:r>
            <a:r>
              <a:rPr lang="en-US" sz="1800">
                <a:effectLst/>
                <a:latin typeface="Calibri" panose="020F0502020204030204" pitchFamily="34" charset="0"/>
              </a:rPr>
              <a:t>authentication). Attackers have easy availability to compromised username/passwords and commonly used passwords, so organizations must prioritize moving beyond password-only authentication as their first step. </a:t>
            </a:r>
          </a:p>
          <a:p>
            <a:pPr marL="457200" marR="0" lvl="1" indent="0" rtl="0">
              <a:spcBef>
                <a:spcPts val="0"/>
              </a:spcBef>
              <a:spcAft>
                <a:spcPts val="0"/>
              </a:spcAft>
              <a:buFont typeface="Arial" panose="020B0604020202020204" pitchFamily="34" charset="0"/>
              <a:buNone/>
            </a:pPr>
            <a:r>
              <a:rPr lang="en-US" sz="1800" b="1">
                <a:effectLst/>
                <a:latin typeface="Calibri" panose="020F0502020204030204" pitchFamily="34" charset="0"/>
              </a:rPr>
              <a:t>1b. Endpoints – </a:t>
            </a:r>
            <a:r>
              <a:rPr lang="en-US" sz="1800">
                <a:effectLst/>
                <a:latin typeface="Calibri" panose="020F0502020204030204" pitchFamily="34" charset="0"/>
              </a:rPr>
              <a:t>This should be quickly followed by measuring productivity device assurances before allowing access from them. Many attackers have mastered techniques to compromise user devices, steal credentials from them, and use those to continue attacking the environment. </a:t>
            </a:r>
          </a:p>
          <a:p>
            <a:pPr marL="0" marR="0" indent="0" rtl="0">
              <a:spcBef>
                <a:spcPts val="0"/>
              </a:spcBef>
              <a:spcAft>
                <a:spcPts val="0"/>
              </a:spcAft>
              <a:buFont typeface="Arial" panose="020B0604020202020204" pitchFamily="34" charset="0"/>
              <a:buNone/>
            </a:pPr>
            <a:endParaRPr lang="en-US" sz="1800">
              <a:effectLst/>
              <a:latin typeface="Calibri" panose="020F0502020204030204" pitchFamily="34" charset="0"/>
            </a:endParaRPr>
          </a:p>
          <a:p>
            <a:pPr marL="0" marR="0" indent="0" rtl="0">
              <a:spcBef>
                <a:spcPts val="0"/>
              </a:spcBef>
              <a:spcAft>
                <a:spcPts val="0"/>
              </a:spcAft>
              <a:buFont typeface="Arial" panose="020B0604020202020204" pitchFamily="34" charset="0"/>
              <a:buNone/>
            </a:pPr>
            <a:r>
              <a:rPr lang="en-US" sz="1800">
                <a:effectLst/>
                <a:latin typeface="Calibri" panose="020F0502020204030204" pitchFamily="34" charset="0"/>
              </a:rPr>
              <a:t>The next priority in this initiative extend those new advanced controls to Applications:</a:t>
            </a:r>
          </a:p>
          <a:p>
            <a:pPr marL="457200" marR="0" lvl="1" indent="0" rtl="0">
              <a:spcBef>
                <a:spcPts val="0"/>
              </a:spcBef>
              <a:spcAft>
                <a:spcPts val="0"/>
              </a:spcAft>
              <a:buFont typeface="Arial" panose="020B0604020202020204" pitchFamily="34" charset="0"/>
              <a:buNone/>
            </a:pPr>
            <a:r>
              <a:rPr lang="en-US" sz="1800" b="1">
                <a:effectLst/>
                <a:latin typeface="Calibri" panose="020F0502020204030204" pitchFamily="34" charset="0"/>
              </a:rPr>
              <a:t>1c. Apps – </a:t>
            </a:r>
            <a:r>
              <a:rPr lang="en-US" sz="1800" b="0">
                <a:effectLst/>
                <a:latin typeface="Calibri" panose="020F0502020204030204" pitchFamily="34" charset="0"/>
              </a:rPr>
              <a:t>improve access security across your estate by using the Azure AD authentication security you configured in step 1, starting with </a:t>
            </a:r>
            <a:r>
              <a:rPr lang="en-US" sz="1800" b="1" kern="1200">
                <a:solidFill>
                  <a:schemeClr val="tx1"/>
                </a:solidFill>
                <a:effectLst/>
                <a:latin typeface="Calibri" panose="020F0502020204030204" pitchFamily="34" charset="0"/>
                <a:ea typeface="+mn-ea"/>
                <a:cs typeface="+mn-cs"/>
              </a:rPr>
              <a:t>SaaS applications. </a:t>
            </a:r>
            <a:r>
              <a:rPr lang="en-US" sz="1800" b="0" kern="1200">
                <a:solidFill>
                  <a:schemeClr val="tx1"/>
                </a:solidFill>
                <a:effectLst/>
                <a:latin typeface="Calibri" panose="020F0502020204030204" pitchFamily="34" charset="0"/>
                <a:ea typeface="+mn-ea"/>
                <a:cs typeface="+mn-cs"/>
              </a:rPr>
              <a:t>Configure Azure AD for all of your sanctioned Software as a Service (SaaS) applications. </a:t>
            </a:r>
          </a:p>
          <a:p>
            <a:pPr marL="457200" marR="0" lvl="1" indent="0" rtl="0">
              <a:spcBef>
                <a:spcPts val="0"/>
              </a:spcBef>
              <a:spcAft>
                <a:spcPts val="0"/>
              </a:spcAft>
              <a:buFont typeface="Arial" panose="020B0604020202020204" pitchFamily="34" charset="0"/>
              <a:buNone/>
            </a:pPr>
            <a:r>
              <a:rPr lang="en-US" sz="1800" b="0">
                <a:effectLst/>
                <a:latin typeface="Calibri" panose="020F0502020204030204" pitchFamily="34" charset="0"/>
              </a:rPr>
              <a:t>Then, enable security for applications that don’t directly support modern protocols like OAuth/OIDC and SAML by modernizing and then going beyond VPN authentication in a two-step process</a:t>
            </a:r>
          </a:p>
          <a:p>
            <a:pPr marL="1200150" marR="0" lvl="2" indent="-285750" rtl="0">
              <a:spcBef>
                <a:spcPts val="0"/>
              </a:spcBef>
              <a:spcAft>
                <a:spcPts val="0"/>
              </a:spcAft>
              <a:buFont typeface="Arial" panose="020B0604020202020204" pitchFamily="34" charset="0"/>
              <a:buChar char="•"/>
            </a:pPr>
            <a:r>
              <a:rPr lang="en-US" sz="1800" b="1">
                <a:effectLst/>
                <a:latin typeface="Calibri" panose="020F0502020204030204" pitchFamily="34" charset="0"/>
              </a:rPr>
              <a:t>Improve VPN Security - </a:t>
            </a:r>
            <a:r>
              <a:rPr lang="en-US" sz="1800" b="0">
                <a:effectLst/>
                <a:latin typeface="Calibri" panose="020F0502020204030204" pitchFamily="34" charset="0"/>
              </a:rPr>
              <a:t>By connecting your VPN appliance to Azure AD authentication, VPN sessions benefit from the added security of explicit validation of user account/session and device trustworthiness. </a:t>
            </a:r>
          </a:p>
          <a:p>
            <a:pPr marL="1200150" marR="0" lvl="2" indent="-285750" rtl="0">
              <a:spcBef>
                <a:spcPts val="0"/>
              </a:spcBef>
              <a:spcAft>
                <a:spcPts val="0"/>
              </a:spcAft>
              <a:buFont typeface="Arial" panose="020B0604020202020204" pitchFamily="34" charset="0"/>
              <a:buChar char="•"/>
            </a:pPr>
            <a:r>
              <a:rPr lang="en-US" sz="1800" b="1">
                <a:effectLst/>
                <a:latin typeface="Calibri" panose="020F0502020204030204" pitchFamily="34" charset="0"/>
              </a:rPr>
              <a:t>Publish Applications </a:t>
            </a:r>
            <a:r>
              <a:rPr lang="en-US" sz="1800">
                <a:effectLst/>
                <a:latin typeface="Calibri" panose="020F0502020204030204" pitchFamily="34" charset="0"/>
              </a:rPr>
              <a:t>– Move applications off of VPN by publishing existing on-premises (and IaaS) applications through Azure AD App proxy, enabling you to take advantages of strong Azure AD authentication from step 1, improve user experience, and limit accounts to accessing a single application at a time (instead of a VPN that typically provides access to all ports/protocols of the whole network).</a:t>
            </a:r>
          </a:p>
          <a:p>
            <a:pPr marL="0" marR="0" lvl="0" indent="0" rtl="0">
              <a:spcBef>
                <a:spcPts val="0"/>
              </a:spcBef>
              <a:spcAft>
                <a:spcPts val="0"/>
              </a:spcAft>
              <a:buFont typeface="Arial" panose="020B0604020202020204" pitchFamily="34" charset="0"/>
              <a:buNone/>
            </a:pPr>
            <a:endParaRPr lang="en-US" sz="1800" b="1">
              <a:effectLst/>
              <a:latin typeface="Calibri" panose="020F0502020204030204" pitchFamily="34" charset="0"/>
            </a:endParaRPr>
          </a:p>
          <a:p>
            <a:pPr marL="0" marR="0" lvl="0" indent="0" rtl="0">
              <a:spcBef>
                <a:spcPts val="0"/>
              </a:spcBef>
              <a:spcAft>
                <a:spcPts val="0"/>
              </a:spcAft>
              <a:buFont typeface="Arial" panose="020B0604020202020204" pitchFamily="34" charset="0"/>
              <a:buNone/>
            </a:pPr>
            <a:r>
              <a:rPr lang="en-US" sz="1800" b="0">
                <a:effectLst/>
                <a:latin typeface="Calibri" panose="020F0502020204030204" pitchFamily="34" charset="0"/>
              </a:rPr>
              <a:t>You should also ensure you have established network controls as part of your access control modernization: </a:t>
            </a:r>
          </a:p>
          <a:p>
            <a:pPr marL="342900" marR="0" lvl="0" indent="0" algn="l" defTabSz="914400" rtl="0" eaLnBrk="1" fontAlgn="ctr" latinLnBrk="0" hangingPunct="1">
              <a:spcBef>
                <a:spcPts val="0"/>
              </a:spcBef>
              <a:spcAft>
                <a:spcPts val="0"/>
              </a:spcAft>
              <a:buFont typeface="Arial" panose="020B0604020202020204" pitchFamily="34" charset="0"/>
              <a:buNone/>
            </a:pPr>
            <a:r>
              <a:rPr lang="en-US" sz="1800" b="1" kern="1200">
                <a:solidFill>
                  <a:schemeClr val="tx1"/>
                </a:solidFill>
                <a:effectLst/>
                <a:latin typeface="Calibri" panose="020F0502020204030204" pitchFamily="34" charset="0"/>
                <a:ea typeface="+mn-ea"/>
                <a:cs typeface="+mn-cs"/>
              </a:rPr>
              <a:t>1d. Network –  </a:t>
            </a:r>
            <a:r>
              <a:rPr lang="en-US" sz="1800" b="0" kern="1200">
                <a:solidFill>
                  <a:schemeClr val="tx1"/>
                </a:solidFill>
                <a:effectLst/>
                <a:latin typeface="Calibri" panose="020F0502020204030204" pitchFamily="34" charset="0"/>
                <a:ea typeface="+mn-ea"/>
                <a:cs typeface="+mn-cs"/>
              </a:rPr>
              <a:t>E</a:t>
            </a:r>
            <a:r>
              <a:rPr kumimoji="0" lang="en-US" sz="1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stablish basic traffic filtering and segmentation that increase isolation of business-critical and highly vulnerable resources. </a:t>
            </a:r>
            <a:endParaRPr lang="en-US" sz="1800" b="1" kern="1200">
              <a:solidFill>
                <a:schemeClr val="tx1"/>
              </a:solidFill>
              <a:effectLst/>
              <a:latin typeface="Calibri" panose="020F0502020204030204" pitchFamily="34" charset="0"/>
              <a:ea typeface="+mn-ea"/>
              <a:cs typeface="+mn-cs"/>
            </a:endParaRPr>
          </a:p>
          <a:p>
            <a:pPr marL="0" marR="0" lvl="0" indent="0" rtl="0">
              <a:spcBef>
                <a:spcPts val="0"/>
              </a:spcBef>
              <a:spcAft>
                <a:spcPts val="0"/>
              </a:spcAft>
              <a:buFont typeface="Arial" panose="020B0604020202020204" pitchFamily="34" charset="0"/>
              <a:buNone/>
            </a:pPr>
            <a:endParaRPr lang="en-US" sz="1800" b="1">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a:effectLst/>
                <a:latin typeface="Calibri" panose="020F0502020204030204" pitchFamily="34" charset="0"/>
              </a:rPr>
              <a:t>CLICK 1 - Data, Compliance and Governance:</a:t>
            </a:r>
          </a:p>
          <a:p>
            <a:pPr marL="0" marR="0" lvl="0" indent="0" rtl="0">
              <a:spcBef>
                <a:spcPts val="0"/>
              </a:spcBef>
              <a:spcAft>
                <a:spcPts val="0"/>
              </a:spcAft>
              <a:buFont typeface="Arial" panose="020B0604020202020204" pitchFamily="34" charset="0"/>
              <a:buNone/>
            </a:pPr>
            <a:endParaRPr lang="en-US" sz="1800" b="1">
              <a:effectLst/>
              <a:latin typeface="Calibri" panose="020F0502020204030204" pitchFamily="34" charset="0"/>
            </a:endParaRPr>
          </a:p>
          <a:p>
            <a:pPr marL="0" marR="0" lvl="0" indent="0" rtl="0">
              <a:spcBef>
                <a:spcPts val="0"/>
              </a:spcBef>
              <a:spcAft>
                <a:spcPts val="0"/>
              </a:spcAft>
              <a:buFont typeface="Arial" panose="020B0604020202020204" pitchFamily="34" charset="0"/>
              <a:buNone/>
            </a:pPr>
            <a:r>
              <a:rPr lang="en-US" sz="1800" b="0">
                <a:effectLst/>
                <a:latin typeface="Calibri" panose="020F0502020204030204" pitchFamily="34" charset="0"/>
              </a:rPr>
              <a:t>The next initiative is the modernization of Data, Compliance and Governance that includes:</a:t>
            </a:r>
          </a:p>
          <a:p>
            <a:pPr marL="342900" marR="0" lvl="0" indent="0" algn="l" defTabSz="914400" rtl="0" eaLnBrk="1" fontAlgn="ctr" latinLnBrk="0" hangingPunct="1">
              <a:spcBef>
                <a:spcPts val="0"/>
              </a:spcBef>
              <a:spcAft>
                <a:spcPts val="0"/>
              </a:spcAft>
              <a:buFont typeface="Arial" panose="020B0604020202020204" pitchFamily="34" charset="0"/>
              <a:buNone/>
            </a:pPr>
            <a:r>
              <a:rPr lang="en-US" sz="1800" b="1" kern="1200" noProof="0">
                <a:solidFill>
                  <a:schemeClr val="tx1"/>
                </a:solidFill>
                <a:effectLst/>
                <a:latin typeface="Calibri" panose="020F0502020204030204" pitchFamily="34" charset="0"/>
                <a:ea typeface="+mn-ea"/>
                <a:cs typeface="+mn-cs"/>
              </a:rPr>
              <a:t>2. Ransomware Recovery Readiness </a:t>
            </a:r>
            <a:r>
              <a:rPr lang="en-US" sz="1800" b="0" kern="1200" noProof="0">
                <a:solidFill>
                  <a:schemeClr val="tx1"/>
                </a:solidFill>
                <a:effectLst/>
                <a:latin typeface="Calibri" panose="020F0502020204030204" pitchFamily="34" charset="0"/>
                <a:ea typeface="+mn-ea"/>
                <a:cs typeface="+mn-cs"/>
              </a:rPr>
              <a:t>– Ensure you are able restore data and systems from your own validated backups so you don’t have to pay extortion to attackers to regain access to your business assets. More details at https://docs.microsoft.com/security/compass/backup-plan-to-protect-against-ransomware </a:t>
            </a:r>
            <a:endParaRPr lang="en-US" sz="1800" b="0" kern="1200">
              <a:solidFill>
                <a:schemeClr val="tx1"/>
              </a:solidFill>
              <a:effectLst/>
              <a:latin typeface="Calibri" panose="020F0502020204030204" pitchFamily="34" charset="0"/>
              <a:ea typeface="+mn-ea"/>
              <a:cs typeface="+mn-cs"/>
            </a:endParaRPr>
          </a:p>
          <a:p>
            <a:pPr marL="342900" rtl="0" fontAlgn="ctr">
              <a:spcBef>
                <a:spcPts val="0"/>
              </a:spcBef>
              <a:spcAft>
                <a:spcPts val="0"/>
              </a:spcAft>
              <a:buFont typeface="Arial" panose="020B0604020202020204" pitchFamily="34" charset="0"/>
              <a:buNone/>
            </a:pPr>
            <a:r>
              <a:rPr lang="en-US" sz="1800" b="1">
                <a:effectLst/>
                <a:latin typeface="Calibri" panose="020F0502020204030204" pitchFamily="34" charset="0"/>
              </a:rPr>
              <a:t>3. Data – </a:t>
            </a:r>
            <a:r>
              <a:rPr lang="en-US" sz="1800">
                <a:effectLst/>
                <a:latin typeface="Calibri" panose="020F0502020204030204" pitchFamily="34" charset="0"/>
              </a:rPr>
              <a:t>You should also focus on securing data itself. Whether you already have a traditional data loss protection (DLP) approach or not, you should focus on securing data:</a:t>
            </a:r>
          </a:p>
          <a:p>
            <a:pPr marL="628650" indent="-285750" rtl="0" fontAlgn="ctr">
              <a:spcBef>
                <a:spcPts val="0"/>
              </a:spcBef>
              <a:spcAft>
                <a:spcPts val="0"/>
              </a:spcAft>
              <a:buFont typeface="Arial" panose="020B0604020202020204" pitchFamily="34" charset="0"/>
              <a:buChar char="•"/>
            </a:pPr>
            <a:r>
              <a:rPr lang="en-US" sz="1800" b="1">
                <a:effectLst/>
                <a:latin typeface="Calibri" panose="020F0502020204030204" pitchFamily="34" charset="0"/>
              </a:rPr>
              <a:t>Wherever it goes </a:t>
            </a:r>
            <a:r>
              <a:rPr lang="en-US" sz="1800">
                <a:effectLst/>
                <a:latin typeface="Calibri" panose="020F0502020204030204" pitchFamily="34" charset="0"/>
              </a:rPr>
              <a:t>(cloud services, USB Devices, corporate endpoints and servers, etc.) with a full lifecycle approach that goes beyond a Expand the program (or build a new one) </a:t>
            </a:r>
          </a:p>
          <a:p>
            <a:pPr marL="628650" indent="-285750" rtl="0" fontAlgn="ctr">
              <a:spcBef>
                <a:spcPts val="0"/>
              </a:spcBef>
              <a:spcAft>
                <a:spcPts val="0"/>
              </a:spcAft>
              <a:buFont typeface="Arial" panose="020B0604020202020204" pitchFamily="34" charset="0"/>
              <a:buChar char="•"/>
            </a:pPr>
            <a:r>
              <a:rPr lang="en-US" sz="1800">
                <a:effectLst/>
                <a:latin typeface="Calibri" panose="020F0502020204030204" pitchFamily="34" charset="0"/>
              </a:rPr>
              <a:t>With a </a:t>
            </a:r>
            <a:r>
              <a:rPr lang="en-US" sz="1800" b="1">
                <a:effectLst/>
                <a:latin typeface="Calibri" panose="020F0502020204030204" pitchFamily="34" charset="0"/>
              </a:rPr>
              <a:t>full lifecycle </a:t>
            </a:r>
            <a:r>
              <a:rPr lang="en-US" sz="1800">
                <a:effectLst/>
                <a:latin typeface="Calibri" panose="020F0502020204030204" pitchFamily="34" charset="0"/>
              </a:rPr>
              <a:t>approach (discovery, classification, protection, and monitoring</a:t>
            </a:r>
          </a:p>
          <a:p>
            <a:pPr marL="342900" indent="0" rtl="0" fontAlgn="ctr">
              <a:spcBef>
                <a:spcPts val="0"/>
              </a:spcBef>
              <a:spcAft>
                <a:spcPts val="0"/>
              </a:spcAft>
              <a:buFont typeface="Arial" panose="020B0604020202020204" pitchFamily="34" charset="0"/>
              <a:buNone/>
            </a:pPr>
            <a:r>
              <a:rPr lang="en-US" sz="1800">
                <a:effectLst/>
                <a:latin typeface="Calibri" panose="020F0502020204030204" pitchFamily="34" charset="0"/>
              </a:rPr>
              <a:t>Based on your data security priorities, select technologies that help enable this like Microsoft information protection (MIP) that encrypts data and requires authenticating to a cloud service for the decryption key. </a:t>
            </a:r>
            <a:r>
              <a:rPr lang="nn-NO" sz="1800">
                <a:effectLst/>
                <a:latin typeface="Calibri" panose="020F0502020204030204" pitchFamily="34" charset="0"/>
              </a:rPr>
              <a:t>Microsoft Defender for Cloud Apps</a:t>
            </a:r>
            <a:r>
              <a:rPr lang="en-US" sz="1800">
                <a:effectLst/>
                <a:latin typeface="Calibri" panose="020F0502020204030204" pitchFamily="34" charset="0"/>
              </a:rPr>
              <a:t> can also discover unstructured data on cloud apps and application sessions, and Azure Purview can discover and classify structured data. </a:t>
            </a:r>
          </a:p>
          <a:p>
            <a:pPr marL="0" marR="0" rtl="0">
              <a:spcBef>
                <a:spcPts val="0"/>
              </a:spcBef>
              <a:spcAft>
                <a:spcPts val="0"/>
              </a:spcAft>
            </a:pPr>
            <a:r>
              <a:rPr lang="en-US" sz="1800">
                <a:effectLst/>
                <a:latin typeface="Calibri" panose="020F0502020204030204" pitchFamily="34" charset="0"/>
              </a:rPr>
              <a:t> </a:t>
            </a:r>
          </a:p>
          <a:p>
            <a:pPr marL="0" marR="0" rtl="0">
              <a:spcBef>
                <a:spcPts val="0"/>
              </a:spcBef>
              <a:spcAft>
                <a:spcPts val="0"/>
              </a:spcAft>
            </a:pPr>
            <a:endParaRPr lang="en-US" sz="1800">
              <a:effectLst/>
              <a:latin typeface="Calibri" panose="020F0502020204030204" pitchFamily="34" charset="0"/>
            </a:endParaRPr>
          </a:p>
          <a:p>
            <a:pPr marL="0" marR="0" rtl="0">
              <a:spcBef>
                <a:spcPts val="0"/>
              </a:spcBef>
              <a:spcAft>
                <a:spcPts val="0"/>
              </a:spcAft>
            </a:pPr>
            <a:r>
              <a:rPr lang="en-US" sz="1800" b="1">
                <a:effectLst/>
                <a:latin typeface="Calibri" panose="020F0502020204030204" pitchFamily="34" charset="0"/>
              </a:rPr>
              <a:t>CLICK 2 - Modern security operations (SecOps)</a:t>
            </a:r>
            <a:endParaRPr lang="en-US" sz="1800">
              <a:effectLst/>
              <a:latin typeface="Calibri" panose="020F0502020204030204" pitchFamily="34" charset="0"/>
            </a:endParaRPr>
          </a:p>
          <a:p>
            <a:pPr marL="0" marR="0" rtl="0">
              <a:spcBef>
                <a:spcPts val="0"/>
              </a:spcBef>
              <a:spcAft>
                <a:spcPts val="0"/>
              </a:spcAft>
            </a:pPr>
            <a:r>
              <a:rPr lang="en-US" sz="1800">
                <a:effectLst/>
                <a:latin typeface="Calibri" panose="020F0502020204030204" pitchFamily="34" charset="0"/>
              </a:rPr>
              <a:t> </a:t>
            </a:r>
          </a:p>
          <a:p>
            <a:pPr marL="0" marR="0" rtl="0">
              <a:spcBef>
                <a:spcPts val="0"/>
              </a:spcBef>
              <a:spcAft>
                <a:spcPts val="0"/>
              </a:spcAft>
            </a:pPr>
            <a:r>
              <a:rPr lang="en-US" sz="1800">
                <a:effectLst/>
                <a:latin typeface="Calibri" panose="020F0502020204030204" pitchFamily="34" charset="0"/>
              </a:rPr>
              <a:t>Another top priority initiative that organizations often run in parallel to the previous two is the modernization of security operations. This initiative focuses on threat detection, response, and recovery capabilities for new cloud applications, remote devices, identities, and other assets outside of the traditional security perimeter, complementing the preventive access controls. </a:t>
            </a:r>
          </a:p>
          <a:p>
            <a:pPr marL="0" marR="0" rtl="0">
              <a:spcBef>
                <a:spcPts val="0"/>
              </a:spcBef>
              <a:spcAft>
                <a:spcPts val="0"/>
              </a:spcAft>
            </a:pPr>
            <a:endParaRPr lang="en-US" sz="180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rPr>
              <a:t>Modernizing security operations with Zero Trust requires rigorous prioritization to ensure that SecOps teams are focused on the greatest risk to the organization, aren’t wasting time on false alarms/false positives, and have the broad and deep visibility across the entire estate they need to be effective. </a:t>
            </a:r>
          </a:p>
          <a:p>
            <a:pPr marL="0" marR="0" rtl="0">
              <a:spcBef>
                <a:spcPts val="0"/>
              </a:spcBef>
              <a:spcAft>
                <a:spcPts val="0"/>
              </a:spcAft>
            </a:pPr>
            <a:endParaRPr lang="en-US" sz="1800">
              <a:effectLst/>
              <a:latin typeface="Calibri" panose="020F0502020204030204" pitchFamily="34" charset="0"/>
            </a:endParaRPr>
          </a:p>
          <a:p>
            <a:pPr marL="457200" marR="0" lvl="1" rtl="0">
              <a:spcBef>
                <a:spcPts val="0"/>
              </a:spcBef>
              <a:spcAft>
                <a:spcPts val="0"/>
              </a:spcAft>
            </a:pPr>
            <a:r>
              <a:rPr lang="en-US" sz="1800" b="1">
                <a:effectLst/>
                <a:latin typeface="Calibri" panose="020F0502020204030204" pitchFamily="34" charset="0"/>
              </a:rPr>
              <a:t>4. Streamline Responses - </a:t>
            </a:r>
            <a:r>
              <a:rPr lang="en-US" sz="1800">
                <a:effectLst/>
                <a:latin typeface="Calibri" panose="020F0502020204030204" pitchFamily="34" charset="0"/>
              </a:rPr>
              <a:t>The first priority for SecOps is to master threat response and remediation on commonly attacked resources using </a:t>
            </a:r>
          </a:p>
          <a:p>
            <a:pPr marL="742950" marR="0" lvl="1" indent="-285750" rtl="0">
              <a:spcBef>
                <a:spcPts val="0"/>
              </a:spcBef>
              <a:spcAft>
                <a:spcPts val="0"/>
              </a:spcAft>
              <a:buFont typeface="Arial" panose="020B0604020202020204" pitchFamily="34" charset="0"/>
              <a:buChar char="•"/>
            </a:pPr>
            <a:r>
              <a:rPr lang="en-US" sz="1800" b="1">
                <a:effectLst/>
                <a:latin typeface="Calibri" panose="020F0502020204030204" pitchFamily="34" charset="0"/>
              </a:rPr>
              <a:t>Extended Detection and Response (XDR) technology </a:t>
            </a:r>
            <a:r>
              <a:rPr lang="en-US" sz="1800">
                <a:effectLst/>
                <a:latin typeface="Calibri" panose="020F0502020204030204" pitchFamily="34" charset="0"/>
              </a:rPr>
              <a:t>provide high quality alerts for these new resource types, bypassing the manual effort and delays when trying to build every alert in a SIEM (security information and event management). </a:t>
            </a:r>
          </a:p>
          <a:p>
            <a:pPr marL="742950" marR="0" lvl="1" indent="-285750" rtl="0">
              <a:spcBef>
                <a:spcPts val="0"/>
              </a:spcBef>
              <a:spcAft>
                <a:spcPts val="0"/>
              </a:spcAft>
              <a:buFont typeface="Arial" panose="020B0604020202020204" pitchFamily="34" charset="0"/>
              <a:buChar char="•"/>
            </a:pPr>
            <a:r>
              <a:rPr lang="en-US" sz="1800" b="1">
                <a:effectLst/>
                <a:latin typeface="Calibri" panose="020F0502020204030204" pitchFamily="34" charset="0"/>
              </a:rPr>
              <a:t>Streamlining the processes </a:t>
            </a:r>
            <a:r>
              <a:rPr lang="en-US" sz="1800">
                <a:effectLst/>
                <a:latin typeface="Calibri" panose="020F0502020204030204" pitchFamily="34" charset="0"/>
              </a:rPr>
              <a:t>for these common attacks. Focusing the triage (Tier 1) and investigation (Tier 2) analyst teams on mastering these attacks will catch both commodity and advanced attackers earlier in the process, reducing risk to the organization. </a:t>
            </a:r>
          </a:p>
          <a:p>
            <a:pPr marL="457200" marR="0" lvl="1" rtl="0">
              <a:spcBef>
                <a:spcPts val="0"/>
              </a:spcBef>
              <a:spcAft>
                <a:spcPts val="0"/>
              </a:spcAft>
            </a:pPr>
            <a:r>
              <a:rPr lang="en-US" sz="1800">
                <a:effectLst/>
                <a:latin typeface="Calibri" panose="020F0502020204030204" pitchFamily="34" charset="0"/>
              </a:rPr>
              <a:t> </a:t>
            </a:r>
          </a:p>
          <a:p>
            <a:pPr marL="457200" marR="0" lvl="1" rtl="0">
              <a:spcBef>
                <a:spcPts val="0"/>
              </a:spcBef>
              <a:spcAft>
                <a:spcPts val="0"/>
              </a:spcAft>
            </a:pPr>
            <a:r>
              <a:rPr lang="en-US" sz="1800" b="1">
                <a:effectLst/>
                <a:latin typeface="Calibri" panose="020F0502020204030204" pitchFamily="34" charset="0"/>
              </a:rPr>
              <a:t>5. Unify Visibility –</a:t>
            </a:r>
            <a:r>
              <a:rPr lang="en-US" sz="1800">
                <a:effectLst/>
                <a:latin typeface="Calibri" panose="020F0502020204030204" pitchFamily="34" charset="0"/>
              </a:rPr>
              <a:t> While it’s difficult to create a high-quality individual alerts from raw data in SIEMs, they are extraordinarily useful for bringing all the data and context together for investigations and for threat hunting, allowing for a broad view across your entire estate (reducing blind spots where attackers may dwell). </a:t>
            </a:r>
          </a:p>
          <a:p>
            <a:pPr marL="457200" marR="0" lvl="1" rtl="0">
              <a:spcBef>
                <a:spcPts val="0"/>
              </a:spcBef>
              <a:spcAft>
                <a:spcPts val="0"/>
              </a:spcAft>
            </a:pPr>
            <a:endParaRPr lang="en-US" sz="1800">
              <a:effectLst/>
              <a:latin typeface="Calibri" panose="020F0502020204030204" pitchFamily="34" charset="0"/>
            </a:endParaRPr>
          </a:p>
          <a:p>
            <a:pPr marL="457200" marR="0" lvl="1" rtl="0">
              <a:spcBef>
                <a:spcPts val="0"/>
              </a:spcBef>
              <a:spcAft>
                <a:spcPts val="0"/>
              </a:spcAft>
            </a:pPr>
            <a:r>
              <a:rPr lang="en-US" sz="1800" b="1">
                <a:effectLst/>
                <a:latin typeface="Calibri" panose="020F0502020204030204" pitchFamily="34" charset="0"/>
              </a:rPr>
              <a:t>6. Reduce Manual Effort</a:t>
            </a:r>
          </a:p>
          <a:p>
            <a:pPr marL="457200" marR="0" lvl="1" rtl="0">
              <a:spcBef>
                <a:spcPts val="0"/>
              </a:spcBef>
              <a:spcAft>
                <a:spcPts val="0"/>
              </a:spcAft>
            </a:pPr>
            <a:endParaRPr lang="en-US" sz="1800">
              <a:effectLst/>
              <a:latin typeface="Calibri" panose="020F0502020204030204" pitchFamily="34" charset="0"/>
            </a:endParaRPr>
          </a:p>
          <a:p>
            <a:pPr marL="457200" marR="0" lvl="1" rtl="0">
              <a:spcBef>
                <a:spcPts val="0"/>
              </a:spcBef>
              <a:spcAft>
                <a:spcPts val="0"/>
              </a:spcAft>
            </a:pPr>
            <a:r>
              <a:rPr lang="en-US" sz="1800">
                <a:effectLst/>
                <a:latin typeface="Calibri" panose="020F0502020204030204" pitchFamily="34" charset="0"/>
              </a:rPr>
              <a:t>At all times, security operations should be focused on reducing toil/suffering from manual and repetitive tasks like switching tools, typing commands, copy/pasting data, etc. Focusing on giving analysts a streamlined end to end integrated experience with </a:t>
            </a:r>
            <a:r>
              <a:rPr lang="en-US" sz="2800" b="0" i="0">
                <a:solidFill>
                  <a:srgbClr val="111111"/>
                </a:solidFill>
                <a:effectLst/>
                <a:latin typeface="Roboto"/>
              </a:rPr>
              <a:t>Security Orchestration, Automation and Response (SOAR) technology will increase both effectiveness and morale. SOAR technology is built into both Microsoft 365 Defender and </a:t>
            </a:r>
            <a:r>
              <a:rPr lang="en-US" sz="1800">
                <a:effectLst/>
                <a:latin typeface="Calibri" panose="020F0502020204030204" pitchFamily="34" charset="0"/>
              </a:rPr>
              <a:t>Microsoft Sentinel. </a:t>
            </a:r>
          </a:p>
          <a:p>
            <a:pPr marL="0" marR="0" rtl="0">
              <a:spcBef>
                <a:spcPts val="0"/>
              </a:spcBef>
              <a:spcAft>
                <a:spcPts val="0"/>
              </a:spcAft>
            </a:pPr>
            <a:r>
              <a:rPr lang="en-US" sz="1800">
                <a:effectLst/>
                <a:latin typeface="Calibri" panose="020F0502020204030204" pitchFamily="34" charset="0"/>
              </a:rPr>
              <a:t> </a:t>
            </a:r>
          </a:p>
          <a:p>
            <a:pPr marL="0" marR="0" rtl="0">
              <a:spcBef>
                <a:spcPts val="0"/>
              </a:spcBef>
              <a:spcAft>
                <a:spcPts val="0"/>
              </a:spcAft>
            </a:pPr>
            <a:r>
              <a:rPr lang="en-US" sz="1800" b="1">
                <a:effectLst/>
                <a:latin typeface="Calibri" panose="020F0502020204030204" pitchFamily="34" charset="0"/>
              </a:rPr>
              <a:t>CLICK 3 - Datacenter security </a:t>
            </a:r>
          </a:p>
          <a:p>
            <a:pPr marL="0" marR="0" rtl="0">
              <a:spcBef>
                <a:spcPts val="0"/>
              </a:spcBef>
              <a:spcAft>
                <a:spcPts val="0"/>
              </a:spcAft>
            </a:pPr>
            <a:endParaRPr lang="en-US" sz="1800">
              <a:effectLst/>
              <a:latin typeface="Calibri" panose="020F0502020204030204" pitchFamily="34" charset="0"/>
            </a:endParaRPr>
          </a:p>
          <a:p>
            <a:pPr marL="0" marR="0" rtl="0">
              <a:spcBef>
                <a:spcPts val="0"/>
              </a:spcBef>
              <a:spcAft>
                <a:spcPts val="0"/>
              </a:spcAft>
            </a:pPr>
            <a:r>
              <a:rPr lang="en-US" sz="1800">
                <a:effectLst/>
                <a:latin typeface="Calibri" panose="020F0502020204030204" pitchFamily="34" charset="0"/>
              </a:rPr>
              <a:t>Focus areas for datacenter zero trust include: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Security Hygiene</a:t>
            </a:r>
            <a:r>
              <a:rPr kumimoji="0" lang="en-US" sz="1800" b="0" i="0" u="none" strike="noStrike" kern="1200" cap="none" spc="0" normalizeH="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 Focus first on applying well established security best practices to datacenters. Just as physical equipment like bulldozers and manufacturing lines require regular maintenance (oil changes, etc.) to perform reliably, so too do computer systems (though computer security maintenance failures typically happen suddenly like sloppy fire safety procedures at a fireworks factory).</a:t>
            </a:r>
            <a:br>
              <a:rPr kumimoji="0" lang="en-US" sz="1800" b="0" i="0" u="none" strike="noStrike" kern="1200" cap="none" spc="0" normalizeH="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br>
            <a:r>
              <a:rPr kumimoji="0" lang="en-US" sz="1800" b="0" i="0" u="none" strike="noStrike" kern="1200" cap="none" spc="0" normalizeH="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Misconfigurations and missing security updates can undermine or negate almost all other security controls by allowing attackers bypass the security boundaries that these architectures assume are in place. Use Secure Score in Microsoft Defender for Cloud to get visibility into these issues across Azure, on-premises, AWS, GCP, and other clouds. </a:t>
            </a:r>
            <a:br>
              <a:rPr kumimoji="0" lang="en-US" sz="1800" b="0" i="0" u="none" strike="noStrike" kern="1200" cap="none" spc="0" normalizeH="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br>
            <a:r>
              <a:rPr kumimoji="0" lang="en-US" sz="1800" b="0" i="0" u="none" strike="noStrike" kern="1200" cap="none" spc="0" normalizeH="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For more information on secure score, see https://docs.microsoft.com/azure/security-center/secure-score-access-and-track</a:t>
            </a:r>
            <a:endParaRPr kumimoji="0" lang="en-US" sz="1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1" i="1">
              <a:effectLst/>
              <a:latin typeface="Calibri" panose="020F0502020204030204" pitchFamily="34" charset="0"/>
              <a:ea typeface="Times New Roman" panose="02020603050405020304" pitchFamily="18" charset="0"/>
            </a:endParaRPr>
          </a:p>
          <a:p>
            <a:pPr marL="800100" marR="0" lvl="1" indent="-342900" rtl="0">
              <a:spcBef>
                <a:spcPts val="0"/>
              </a:spcBef>
              <a:spcAft>
                <a:spcPts val="0"/>
              </a:spcAft>
              <a:buFont typeface="Arial" panose="020B0604020202020204" pitchFamily="34" charset="0"/>
              <a:buChar char="•"/>
            </a:pPr>
            <a:r>
              <a:rPr lang="en-US" sz="1800" b="1" i="0">
                <a:effectLst/>
                <a:latin typeface="Calibri" panose="020F0502020204030204" pitchFamily="34" charset="0"/>
              </a:rPr>
              <a:t>Reduce Legacy Risk </a:t>
            </a:r>
            <a:r>
              <a:rPr lang="en-US" sz="1800" b="0" i="0">
                <a:effectLst/>
                <a:latin typeface="Calibri" panose="020F0502020204030204" pitchFamily="34" charset="0"/>
              </a:rPr>
              <a:t>– Discover and (build plans to) retire legacy technologies with high security risk like legacy authentication protocols and unsupported operating systems. Attackers with network access can rapidly exploit these to expand their access to the environment, so paying down this technical debt is a worthwhile investment. Microsoft Defender for Cloud can provide discovery and measurement of this for multi-cloud and on-premises resources. </a:t>
            </a:r>
          </a:p>
          <a:p>
            <a:pPr marL="457200" marR="0" lvl="1" indent="0" rtl="0">
              <a:spcBef>
                <a:spcPts val="0"/>
              </a:spcBef>
              <a:spcAft>
                <a:spcPts val="0"/>
              </a:spcAft>
              <a:buFont typeface="+mj-lt"/>
              <a:buNone/>
            </a:pPr>
            <a:endParaRPr lang="en-US" sz="1800" b="0" i="0">
              <a:effectLst/>
              <a:latin typeface="Calibri" panose="020F0502020204030204" pitchFamily="34" charset="0"/>
            </a:endParaRPr>
          </a:p>
          <a:p>
            <a:pPr marL="342900" marR="0" indent="-342900" rtl="0">
              <a:spcBef>
                <a:spcPts val="0"/>
              </a:spcBef>
              <a:spcAft>
                <a:spcPts val="0"/>
              </a:spcAft>
              <a:buFont typeface="Arial" panose="020B0604020202020204" pitchFamily="34" charset="0"/>
              <a:buChar char="•"/>
            </a:pPr>
            <a:r>
              <a:rPr lang="en-US" sz="1800" b="1" i="0">
                <a:effectLst/>
                <a:latin typeface="Calibri" panose="020F0502020204030204" pitchFamily="34" charset="0"/>
              </a:rPr>
              <a:t>DevOps Integration – </a:t>
            </a:r>
            <a:r>
              <a:rPr lang="en-US" sz="1800" b="0" i="0">
                <a:effectLst/>
                <a:latin typeface="Calibri" panose="020F0502020204030204" pitchFamily="34" charset="0"/>
              </a:rPr>
              <a:t>Integrate security into DevOps processes as seamlessly as possible to provide healthy security friction (causes critical thinking and analysis) while avoiding unhealthy friction (impedes more value than it protects). In the ideal state, t</a:t>
            </a:r>
            <a:r>
              <a:rPr lang="en-US" sz="2800" b="0" i="0">
                <a:solidFill>
                  <a:srgbClr val="171717"/>
                </a:solidFill>
                <a:effectLst/>
                <a:latin typeface="Segoe UI" panose="020B0502040204020203" pitchFamily="34" charset="0"/>
              </a:rPr>
              <a:t>eams collectively align to goals of innovation speed, reliability, and security resilience. For more information see security innovation in https://aka.ms/cafsecure </a:t>
            </a:r>
            <a:endParaRPr lang="en-US" sz="1800" b="0" i="0">
              <a:effectLst/>
              <a:latin typeface="Calibri" panose="020F0502020204030204" pitchFamily="34" charset="0"/>
            </a:endParaRPr>
          </a:p>
          <a:p>
            <a:pPr marL="342900" marR="0" indent="-342900" rtl="0">
              <a:spcBef>
                <a:spcPts val="0"/>
              </a:spcBef>
              <a:spcAft>
                <a:spcPts val="0"/>
              </a:spcAft>
              <a:buFont typeface="+mj-lt"/>
              <a:buAutoNum type="arabicPeriod"/>
            </a:pPr>
            <a:endParaRPr lang="en-US" sz="1800" b="0" i="0">
              <a:effectLst/>
              <a:latin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a:effectLst/>
                <a:latin typeface="Calibri" panose="020F0502020204030204" pitchFamily="34" charset="0"/>
              </a:rPr>
              <a:t>Microsegmentation </a:t>
            </a:r>
            <a:r>
              <a:rPr lang="en-US" sz="1800" b="0" i="0">
                <a:effectLst/>
                <a:latin typeface="Calibri" panose="020F0502020204030204" pitchFamily="34" charset="0"/>
              </a:rPr>
              <a:t>– Apply the concept of microsegmentation with a blend of both </a:t>
            </a:r>
            <a:r>
              <a:rPr lang="en-US" sz="1800" b="0" i="1" u="sng">
                <a:effectLst/>
                <a:latin typeface="Calibri" panose="020F0502020204030204" pitchFamily="34" charset="0"/>
              </a:rPr>
              <a:t>identity and</a:t>
            </a:r>
            <a:r>
              <a:rPr lang="en-US" sz="1800" b="0" i="1" u="none">
                <a:effectLst/>
                <a:latin typeface="Calibri" panose="020F0502020204030204" pitchFamily="34" charset="0"/>
              </a:rPr>
              <a:t> </a:t>
            </a:r>
            <a:r>
              <a:rPr lang="en-US" sz="1800" b="0" i="0">
                <a:effectLst/>
                <a:latin typeface="Calibri" panose="020F0502020204030204" pitchFamily="34" charset="0"/>
              </a:rPr>
              <a:t>network controls. Restricting access to resources into smaller ‘segments’ </a:t>
            </a:r>
            <a:r>
              <a:rPr lang="en-US" sz="1800" b="0" i="0">
                <a:effectLst/>
                <a:latin typeface="Calibri" panose="020F0502020204030204" pitchFamily="34" charset="0"/>
                <a:ea typeface="Times New Roman" panose="02020603050405020304" pitchFamily="18" charset="0"/>
              </a:rPr>
              <a:t>reduces risk by limiting the ‘blast zone’ of any compromised datacenter resource (which limits an attackers' ability to access other datacenter resources, applying the least privilege principle). </a:t>
            </a:r>
            <a:br>
              <a:rPr lang="en-US" sz="1800" b="0" i="0">
                <a:effectLst/>
                <a:latin typeface="Calibri" panose="020F0502020204030204" pitchFamily="34" charset="0"/>
                <a:ea typeface="Times New Roman" panose="02020603050405020304" pitchFamily="18" charset="0"/>
              </a:rPr>
            </a:br>
            <a:r>
              <a:rPr lang="en-US" sz="1800" b="0" i="0">
                <a:effectLst/>
                <a:latin typeface="Calibri" panose="020F0502020204030204" pitchFamily="34" charset="0"/>
                <a:ea typeface="Times New Roman" panose="02020603050405020304" pitchFamily="18" charset="0"/>
              </a:rPr>
              <a:t>Components that support this approach include</a:t>
            </a:r>
            <a:endParaRPr lang="en-US" sz="1800" b="0" i="0">
              <a:effectLst/>
              <a:latin typeface="Calibri" panose="020F0502020204030204" pitchFamily="34" charset="0"/>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a:effectLst/>
                <a:latin typeface="Calibri" panose="020F0502020204030204" pitchFamily="34" charset="0"/>
                <a:ea typeface="Times New Roman" panose="02020603050405020304" pitchFamily="18" charset="0"/>
              </a:rPr>
              <a:t>Just in Time (JIT) VM Access </a:t>
            </a:r>
            <a:r>
              <a:rPr lang="en-US" sz="1800" b="0" i="0">
                <a:effectLst/>
                <a:latin typeface="Calibri" panose="020F0502020204030204" pitchFamily="34" charset="0"/>
                <a:ea typeface="Times New Roman" panose="02020603050405020304" pitchFamily="18" charset="0"/>
              </a:rPr>
              <a:t>– This blocks management ports used by admins (and targeted by attackers) without restricting ports/protocols for customers and employees. </a:t>
            </a:r>
            <a:br>
              <a:rPr lang="en-US" sz="1800" b="1" i="1">
                <a:effectLst/>
                <a:latin typeface="Calibri" panose="020F0502020204030204" pitchFamily="34" charset="0"/>
                <a:ea typeface="Times New Roman" panose="02020603050405020304" pitchFamily="18" charset="0"/>
              </a:rPr>
            </a:br>
            <a:r>
              <a:rPr lang="en-US" sz="1800" b="0" i="0">
                <a:effectLst/>
                <a:latin typeface="Calibri" panose="020F0502020204030204" pitchFamily="34" charset="0"/>
                <a:ea typeface="Times New Roman" panose="02020603050405020304" pitchFamily="18" charset="0"/>
              </a:rPr>
              <a:t>For more information, see https://docs.microsoft.com/azure/security-center/just-in-time-explained</a:t>
            </a:r>
          </a:p>
          <a:p>
            <a:pPr marL="914400" marR="0" lvl="2" indent="0" algn="l" defTabSz="914400" rtl="0" eaLnBrk="1" fontAlgn="auto" latinLnBrk="0" hangingPunct="1">
              <a:lnSpc>
                <a:spcPct val="100000"/>
              </a:lnSpc>
              <a:spcBef>
                <a:spcPts val="0"/>
              </a:spcBef>
              <a:spcAft>
                <a:spcPts val="0"/>
              </a:spcAft>
              <a:buClrTx/>
              <a:buSzTx/>
              <a:buFont typeface="+mj-lt"/>
              <a:buNone/>
              <a:tabLst/>
              <a:defRPr/>
            </a:pPr>
            <a:r>
              <a:rPr lang="en-US" sz="1800" b="1" i="0">
                <a:effectLst/>
                <a:latin typeface="Calibri" panose="020F0502020204030204" pitchFamily="34" charset="0"/>
                <a:ea typeface="Times New Roman" panose="02020603050405020304" pitchFamily="18" charset="0"/>
              </a:rPr>
              <a:t>Note: </a:t>
            </a:r>
            <a:r>
              <a:rPr lang="en-US" sz="1800" b="0" i="0">
                <a:effectLst/>
                <a:latin typeface="Calibri" panose="020F0502020204030204" pitchFamily="34" charset="0"/>
                <a:ea typeface="Times New Roman" panose="02020603050405020304" pitchFamily="18" charset="0"/>
              </a:rPr>
              <a:t>This is separate from just in time approval for administrative privileges found in Azure AD PIM and 3</a:t>
            </a:r>
            <a:r>
              <a:rPr lang="en-US" sz="1800" b="0" i="0" baseline="30000">
                <a:effectLst/>
                <a:latin typeface="Calibri" panose="020F0502020204030204" pitchFamily="34" charset="0"/>
                <a:ea typeface="Times New Roman" panose="02020603050405020304" pitchFamily="18" charset="0"/>
              </a:rPr>
              <a:t>rd</a:t>
            </a:r>
            <a:r>
              <a:rPr lang="en-US" sz="1800" b="0" i="0">
                <a:effectLst/>
                <a:latin typeface="Calibri" panose="020F0502020204030204" pitchFamily="34" charset="0"/>
                <a:ea typeface="Times New Roman" panose="02020603050405020304" pitchFamily="18" charset="0"/>
              </a:rPr>
              <a:t> party capabilities - https://docs.microsoft.com/azure/active-directory/privileged-identity-management/pim-configure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a:effectLst/>
                <a:latin typeface="Calibri" panose="020F0502020204030204" pitchFamily="34" charset="0"/>
                <a:ea typeface="Times New Roman" panose="02020603050405020304" pitchFamily="18" charset="0"/>
              </a:rPr>
              <a:t>Network Filtering (Internet Firewalls and IDS/IPS) – </a:t>
            </a:r>
            <a:r>
              <a:rPr lang="en-US" sz="1800">
                <a:effectLst/>
                <a:latin typeface="Calibri" panose="020F0502020204030204" pitchFamily="34" charset="0"/>
              </a:rPr>
              <a:t>Most existing/legacy applications were implemented and are operated with the assumption that they are on a private network (behind firewalls, IDS/IPS, and/or WAF), so its critical to ensure these practices are followed on the cloud (until/unless </a:t>
            </a:r>
            <a:r>
              <a:rPr lang="en-US" sz="1800" b="0">
                <a:effectLst/>
                <a:latin typeface="Calibri" panose="020F0502020204030204" pitchFamily="34" charset="0"/>
              </a:rPr>
              <a:t>they are refactored to cloud native applications). As organizations move to Azure, they can choose to directly </a:t>
            </a:r>
            <a:r>
              <a:rPr lang="en-US" sz="1800" b="0" i="0">
                <a:effectLst/>
                <a:latin typeface="Calibri" panose="020F0502020204030204" pitchFamily="34" charset="0"/>
                <a:ea typeface="Times New Roman" panose="02020603050405020304" pitchFamily="18" charset="0"/>
              </a:rPr>
              <a:t>extend their existing capabilities with network appliances or they can choose to adopt native capabilities like Azure Firewall and WAF. </a:t>
            </a:r>
            <a:br>
              <a:rPr lang="en-US" sz="1800" b="0" i="0">
                <a:effectLst/>
                <a:latin typeface="Calibri" panose="020F0502020204030204" pitchFamily="34" charset="0"/>
                <a:ea typeface="Times New Roman" panose="02020603050405020304" pitchFamily="18" charset="0"/>
              </a:rPr>
            </a:br>
            <a:r>
              <a:rPr lang="en-US" sz="1800" b="0" i="0">
                <a:effectLst/>
                <a:latin typeface="Calibri" panose="020F0502020204030204" pitchFamily="34" charset="0"/>
                <a:ea typeface="Times New Roman" panose="02020603050405020304" pitchFamily="18" charset="0"/>
              </a:rPr>
              <a:t>For more information, see https://docs.microsoft.com/azure/cloud-adoption-framework/security/security-top-10#7-technology-integrate-native-firewall-and-network-security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a:effectLst/>
                <a:latin typeface="Calibri" panose="020F0502020204030204" pitchFamily="34" charset="0"/>
                <a:ea typeface="Times New Roman" panose="02020603050405020304" pitchFamily="18" charset="0"/>
              </a:rPr>
              <a:t>Network filtering (within Datacenter) </a:t>
            </a:r>
            <a:r>
              <a:rPr lang="en-US" sz="1800" b="0" i="0">
                <a:effectLst/>
                <a:latin typeface="Calibri" panose="020F0502020204030204" pitchFamily="34" charset="0"/>
                <a:ea typeface="Times New Roman" panose="02020603050405020304" pitchFamily="18" charset="0"/>
              </a:rPr>
              <a:t>This is traditionally one of the most difficult elements to execute successfully because applying granular network controls within a datacenter static controls requires a deep understanding application workflows to avoid breaking business critical application functionality with security controls. Microsoft provides native controls within Azure to filter traffic:</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1">
                <a:effectLst/>
                <a:latin typeface="Calibri" panose="020F0502020204030204" pitchFamily="34" charset="0"/>
                <a:ea typeface="Times New Roman" panose="02020603050405020304" pitchFamily="18" charset="0"/>
              </a:rPr>
              <a:t>Network Security Groups</a:t>
            </a:r>
            <a:r>
              <a:rPr lang="en-US" sz="1800" b="0" i="0">
                <a:effectLst/>
                <a:latin typeface="Calibri" panose="020F0502020204030204" pitchFamily="34" charset="0"/>
                <a:ea typeface="Times New Roman" panose="02020603050405020304" pitchFamily="18" charset="0"/>
              </a:rPr>
              <a:t> - https://docs.microsoft.com/azure/virtual-network/network-security-groups-overview</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1">
                <a:effectLst/>
                <a:latin typeface="Calibri" panose="020F0502020204030204" pitchFamily="34" charset="0"/>
                <a:ea typeface="Times New Roman" panose="02020603050405020304" pitchFamily="18" charset="0"/>
              </a:rPr>
              <a:t>Application Security Groups </a:t>
            </a:r>
            <a:r>
              <a:rPr lang="en-US" sz="1800" b="0" i="0">
                <a:effectLst/>
                <a:latin typeface="Calibri" panose="020F0502020204030204" pitchFamily="34" charset="0"/>
                <a:ea typeface="Times New Roman" panose="02020603050405020304" pitchFamily="18" charset="0"/>
              </a:rPr>
              <a:t>- https://docs.microsoft.com/azure/virtual-network/application-security-groups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a:effectLst/>
                <a:latin typeface="Calibri" panose="020F0502020204030204" pitchFamily="34" charset="0"/>
                <a:ea typeface="Times New Roman" panose="02020603050405020304" pitchFamily="18" charset="0"/>
              </a:rPr>
              <a:t>Internal Resource Authentication – </a:t>
            </a:r>
            <a:r>
              <a:rPr lang="en-US" sz="1800" b="0" i="0">
                <a:effectLst/>
                <a:latin typeface="Calibri" panose="020F0502020204030204" pitchFamily="34" charset="0"/>
                <a:ea typeface="Times New Roman" panose="02020603050405020304" pitchFamily="18" charset="0"/>
              </a:rPr>
              <a:t>In addition to the protections in steps 1 and 2, identity teams and workload owners should work to ensure servers, applications, and services authenticate before communicating to each other. This limits the access any compromised </a:t>
            </a:r>
            <a:r>
              <a:rPr lang="en-US" sz="1800" b="0" i="0">
                <a:effectLst/>
                <a:latin typeface="Calibri" panose="020F0502020204030204" pitchFamily="34" charset="0"/>
              </a:rPr>
              <a:t>resource has to other applications, VMs, account, or other resources, increasing cost and friction for attackers. </a:t>
            </a:r>
            <a:br>
              <a:rPr lang="en-US" sz="1800" b="0" i="0">
                <a:effectLst/>
                <a:latin typeface="Calibri" panose="020F0502020204030204" pitchFamily="34" charset="0"/>
              </a:rPr>
            </a:br>
            <a:r>
              <a:rPr lang="en-US" sz="1800" b="0" i="0">
                <a:effectLst/>
                <a:latin typeface="Calibri" panose="020F0502020204030204" pitchFamily="34" charset="0"/>
                <a:ea typeface="Times New Roman" panose="02020603050405020304" pitchFamily="18" charset="0"/>
              </a:rPr>
              <a:t>For more information on managed identities, see https://docs.microsoft.com/azure/active-directory/managed-identities-azure-resources/overview</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sz="1800" b="1" i="0">
                <a:effectLst/>
                <a:latin typeface="Calibri" panose="020F0502020204030204" pitchFamily="34" charset="0"/>
                <a:ea typeface="Times New Roman" panose="02020603050405020304" pitchFamily="18" charset="0"/>
              </a:rPr>
              <a:t>	</a:t>
            </a:r>
            <a:endParaRPr lang="en-US" sz="1800" b="0" i="0">
              <a:effectLst/>
              <a:latin typeface="Calibri" panose="020F0502020204030204" pitchFamily="34" charset="0"/>
            </a:endParaRPr>
          </a:p>
          <a:p>
            <a:pPr marL="0" marR="0" rtl="0">
              <a:spcBef>
                <a:spcPts val="0"/>
              </a:spcBef>
              <a:spcAft>
                <a:spcPts val="0"/>
              </a:spcAft>
            </a:pPr>
            <a:endParaRPr lang="en-US" sz="1800">
              <a:effectLst/>
              <a:latin typeface="Calibri" panose="020F0502020204030204" pitchFamily="34" charset="0"/>
            </a:endParaRPr>
          </a:p>
          <a:p>
            <a:pPr marL="0" marR="0" rtl="0">
              <a:spcBef>
                <a:spcPts val="0"/>
              </a:spcBef>
              <a:spcAft>
                <a:spcPts val="0"/>
              </a:spcAft>
            </a:pPr>
            <a:r>
              <a:rPr lang="en-US" sz="1800" b="1" u="none">
                <a:effectLst/>
                <a:latin typeface="Calibri" panose="020F0502020204030204" pitchFamily="34" charset="0"/>
              </a:rPr>
              <a:t>Zero Trust Datacenter Tips</a:t>
            </a:r>
          </a:p>
          <a:p>
            <a:pPr marL="285750" marR="0" indent="-285750" rtl="0">
              <a:spcBef>
                <a:spcPts val="0"/>
              </a:spcBef>
              <a:spcAft>
                <a:spcPts val="0"/>
              </a:spcAft>
              <a:buFont typeface="Arial" panose="020B0604020202020204" pitchFamily="34" charset="0"/>
              <a:buChar char="•"/>
            </a:pPr>
            <a:r>
              <a:rPr lang="en-US" sz="1800" b="1">
                <a:effectLst/>
                <a:latin typeface="Calibri" panose="020F0502020204030204" pitchFamily="34" charset="0"/>
              </a:rPr>
              <a:t>Align with cloud initiatives </a:t>
            </a:r>
            <a:r>
              <a:rPr lang="en-US" sz="1800">
                <a:effectLst/>
                <a:latin typeface="Calibri" panose="020F0502020204030204" pitchFamily="34" charset="0"/>
              </a:rPr>
              <a:t>– As you move workloads to the cloud, we recommend introducing zero trust principles to the design of enterprise and workload security. Retrofitting these protections to an on-premises datacenter is often difficult and requires working with each individual workload and application (which can number in the hundreds, thousands, or more). Because a cloud migration is already inventorying and working with application/workload owners, adding zero trust protections as you go to the cloud is the best natural integration point. </a:t>
            </a:r>
          </a:p>
          <a:p>
            <a:pPr marL="285750" marR="0" indent="-285750" rtl="0">
              <a:spcBef>
                <a:spcPts val="0"/>
              </a:spcBef>
              <a:spcAft>
                <a:spcPts val="0"/>
              </a:spcAft>
              <a:buFont typeface="Arial" panose="020B0604020202020204" pitchFamily="34" charset="0"/>
              <a:buChar char="•"/>
            </a:pPr>
            <a:r>
              <a:rPr lang="en-US" sz="1800" b="1">
                <a:effectLst/>
                <a:latin typeface="Calibri" panose="020F0502020204030204" pitchFamily="34" charset="0"/>
              </a:rPr>
              <a:t>Move devices to internet faster – </a:t>
            </a:r>
            <a:r>
              <a:rPr lang="en-US" sz="1800" b="0">
                <a:effectLst/>
                <a:latin typeface="Calibri" panose="020F0502020204030204" pitchFamily="34" charset="0"/>
              </a:rPr>
              <a:t>End user devices and datacenters share a network until those devices move to internet only mode. The sooner this happens, the sooner that your intranet shrinks into a smaller private datacenter network that is easier to isolate from risk. Getting to this state requires users and d</a:t>
            </a:r>
            <a:r>
              <a:rPr lang="en-US" sz="1800">
                <a:effectLst/>
                <a:latin typeface="Calibri" panose="020F0502020204030204" pitchFamily="34" charset="0"/>
              </a:rPr>
              <a:t>evices to get all their apps from either SaaS or published legacy apps (via Azure AD proxy or similar) so that they no longer need direct (or VPN) access to the datacenter networks. </a:t>
            </a:r>
          </a:p>
          <a:p>
            <a:pPr marL="0" marR="0" rtl="0">
              <a:spcBef>
                <a:spcPts val="0"/>
              </a:spcBef>
              <a:spcAft>
                <a:spcPts val="0"/>
              </a:spcAft>
            </a:pPr>
            <a:r>
              <a:rPr lang="en-US" sz="1800" b="1" i="1">
                <a:effectLst/>
                <a:latin typeface="Calibri" panose="020F0502020204030204" pitchFamily="34" charset="0"/>
              </a:rPr>
              <a:t> </a:t>
            </a:r>
          </a:p>
          <a:p>
            <a:pPr marL="0" marR="0" rtl="0">
              <a:spcBef>
                <a:spcPts val="0"/>
              </a:spcBef>
              <a:spcAft>
                <a:spcPts val="0"/>
              </a:spcAft>
            </a:pPr>
            <a:r>
              <a:rPr lang="en-US" sz="1200" b="1">
                <a:effectLst/>
                <a:latin typeface="Calibri" panose="020F0502020204030204" pitchFamily="34" charset="0"/>
              </a:rPr>
              <a:t>CLICK 4 - Operational technology </a:t>
            </a:r>
          </a:p>
          <a:p>
            <a:pPr marL="0" marR="0" rtl="0">
              <a:spcBef>
                <a:spcPts val="0"/>
              </a:spcBef>
              <a:spcAft>
                <a:spcPts val="0"/>
              </a:spcAft>
            </a:pPr>
            <a:r>
              <a:rPr lang="en-US" sz="1200">
                <a:effectLst/>
                <a:latin typeface="Calibri" panose="020F0502020204030204" pitchFamily="34" charset="0"/>
              </a:rPr>
              <a:t> </a:t>
            </a:r>
          </a:p>
          <a:p>
            <a:pPr marL="0" marR="0" rtl="0">
              <a:spcBef>
                <a:spcPts val="0"/>
              </a:spcBef>
              <a:spcAft>
                <a:spcPts val="0"/>
              </a:spcAft>
            </a:pPr>
            <a:r>
              <a:rPr lang="en-US" sz="1200">
                <a:effectLst/>
                <a:latin typeface="Calibri" panose="020F0502020204030204" pitchFamily="34" charset="0"/>
              </a:rPr>
              <a:t>If your estate includes Operational Technology (OT) and Industrial IoT, the next priority is to apply Zero Trust principles to these environments.</a:t>
            </a:r>
          </a:p>
          <a:p>
            <a:pPr marL="0" marR="0" rtl="0">
              <a:spcBef>
                <a:spcPts val="0"/>
              </a:spcBef>
              <a:spcAft>
                <a:spcPts val="0"/>
              </a:spcAft>
            </a:pPr>
            <a:endParaRPr lang="en-US" sz="1200">
              <a:effectLst/>
              <a:latin typeface="Calibri" panose="020F0502020204030204" pitchFamily="34" charset="0"/>
            </a:endParaRPr>
          </a:p>
          <a:p>
            <a:pPr marL="0" marR="0" rtl="0">
              <a:spcBef>
                <a:spcPts val="0"/>
              </a:spcBef>
              <a:spcAft>
                <a:spcPts val="0"/>
              </a:spcAft>
            </a:pPr>
            <a:r>
              <a:rPr lang="en-US" sz="1200">
                <a:effectLst/>
                <a:latin typeface="Calibri" panose="020F0502020204030204" pitchFamily="34" charset="0"/>
              </a:rPr>
              <a:t>Securing these environments and architectures are often constrained by having older hardware and software, so you should focus on a process of discovering these assets, protecting them by isolating vulnerable and/or important workload from internet and intranet connectivity, and monitoring them with security tools made for the environment (passive monitoring that doesn’t risk crashing older applications and operating systems). </a:t>
            </a:r>
          </a:p>
          <a:p>
            <a:pPr marL="0" marR="0" rtl="0">
              <a:spcBef>
                <a:spcPts val="0"/>
              </a:spcBef>
              <a:spcAft>
                <a:spcPts val="0"/>
              </a:spcAft>
            </a:pPr>
            <a:endParaRPr lang="en-US" sz="1200">
              <a:effectLst/>
              <a:latin typeface="Calibri" panose="020F0502020204030204" pitchFamily="34" charset="0"/>
            </a:endParaRPr>
          </a:p>
          <a:p>
            <a:pPr marL="0" marR="0" rtl="0">
              <a:spcBef>
                <a:spcPts val="0"/>
              </a:spcBef>
              <a:spcAft>
                <a:spcPts val="0"/>
              </a:spcAft>
            </a:pPr>
            <a:r>
              <a:rPr lang="en-US" sz="1200">
                <a:effectLst/>
                <a:latin typeface="Calibri" panose="020F0502020204030204" pitchFamily="34" charset="0"/>
              </a:rPr>
              <a:t>Microsoft Defender for IoT is designed for discovering these assets and monitoring them in a non-intrusive way, while applying sophisticated anomaly detection (and optionally connecting to Microsoft Sentinel in the cloud for further analytics and correlation if desired). </a:t>
            </a:r>
          </a:p>
          <a:p>
            <a:pPr marL="0" marR="0" rtl="0">
              <a:spcBef>
                <a:spcPts val="0"/>
              </a:spcBef>
              <a:spcAft>
                <a:spcPts val="0"/>
              </a:spcAft>
            </a:pPr>
            <a:endParaRPr lang="en-US" sz="1200">
              <a:effectLst/>
              <a:latin typeface="Calibri" panose="020F0502020204030204" pitchFamily="34" charset="0"/>
            </a:endParaRPr>
          </a:p>
          <a:p>
            <a:endParaRPr lang="en-US" b="1" i="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F0116-7EDC-49C8-BA78-CF3BC129AB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itchFamily="34" charset="0"/>
            </a:endParaRPr>
          </a:p>
        </p:txBody>
      </p:sp>
    </p:spTree>
    <p:extLst>
      <p:ext uri="{BB962C8B-B14F-4D97-AF65-F5344CB8AC3E}">
        <p14:creationId xmlns:p14="http://schemas.microsoft.com/office/powerpoint/2010/main" val="40904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Key Takeaway: </a:t>
            </a:r>
            <a:r>
              <a:rPr kumimoji="0" lang="en-US" sz="1200" b="0"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This is a summary of how Microsoft technologies work together to apply Zero Trust principles to Access Control</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90E43F-E41D-B944-AB69-251B7D9709D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1872873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a:t>Key Takeaway: </a:t>
            </a:r>
            <a:r>
              <a:rPr lang="en-US"/>
              <a:t>User Access is often the first priority for Zero Trust because it rapidly brings productivity benefits and security coverage for key gaps  </a:t>
            </a:r>
          </a:p>
          <a:p>
            <a:pPr>
              <a:defRPr/>
            </a:pPr>
            <a:r>
              <a:rPr lang="en-US"/>
              <a:t>  </a:t>
            </a:r>
            <a:endParaRPr lang="en-US">
              <a:cs typeface="Calibri"/>
            </a:endParaRPr>
          </a:p>
          <a:p>
            <a:pPr>
              <a:defRPr/>
            </a:pPr>
            <a:r>
              <a:rPr lang="en-US"/>
              <a:t>Enabling users to be productive anywhere </a:t>
            </a:r>
            <a:r>
              <a:rPr lang="en-US" i="1"/>
              <a:t>and </a:t>
            </a:r>
            <a:r>
              <a:rPr lang="en-US"/>
              <a:t>secure requires explicit validation of user and device risk/trustworthiness using high quality signals.   </a:t>
            </a:r>
            <a:endParaRPr lang="en-US">
              <a:cs typeface="Calibri"/>
            </a:endParaRPr>
          </a:p>
          <a:p>
            <a:pPr>
              <a:defRPr/>
            </a:pPr>
            <a:r>
              <a:rPr lang="en-US"/>
              <a:t>  </a:t>
            </a:r>
            <a:endParaRPr lang="en-US">
              <a:cs typeface="Calibri"/>
            </a:endParaRPr>
          </a:p>
          <a:p>
            <a:pPr>
              <a:defRPr/>
            </a:pPr>
            <a:r>
              <a:rPr lang="en-US" b="1"/>
              <a:t>CLICK 1 – User Risk</a:t>
            </a:r>
            <a:r>
              <a:rPr lang="en-US"/>
              <a:t>  </a:t>
            </a:r>
            <a:endParaRPr lang="en-US">
              <a:cs typeface="Calibri"/>
            </a:endParaRPr>
          </a:p>
          <a:p>
            <a:pPr>
              <a:defRPr/>
            </a:pPr>
            <a:r>
              <a:rPr lang="en-US"/>
              <a:t>  </a:t>
            </a:r>
            <a:endParaRPr lang="en-US">
              <a:cs typeface="Calibri"/>
            </a:endParaRPr>
          </a:p>
          <a:p>
            <a:pPr>
              <a:defRPr/>
            </a:pPr>
            <a:r>
              <a:rPr lang="en-US"/>
              <a:t>Measuring user risk requires analyzing the risk of the account itself, the current access request session, and whether they are using MFA:  </a:t>
            </a:r>
            <a:endParaRPr lang="en-US">
              <a:cs typeface="Calibri"/>
            </a:endParaRPr>
          </a:p>
          <a:p>
            <a:pPr>
              <a:defRPr/>
            </a:pPr>
            <a:r>
              <a:rPr lang="en-US"/>
              <a:t>  </a:t>
            </a:r>
            <a:endParaRPr lang="en-US">
              <a:cs typeface="Calibri"/>
            </a:endParaRPr>
          </a:p>
          <a:p>
            <a:pPr marL="285750" indent="-285750">
              <a:buFont typeface="Arial"/>
              <a:buChar char="•"/>
              <a:defRPr/>
            </a:pPr>
            <a:r>
              <a:rPr lang="en-US" b="1"/>
              <a:t>User/Session Risk - </a:t>
            </a:r>
            <a:r>
              <a:rPr lang="en-US"/>
              <a:t>Azure Active Directory (Azure AD) Identity Protection analyzes the user account and current access request, providing a high/medium/low risk rating to Azure AD conditional access. This rating is determined by a machine learning calculation across numerous individual risk factors including leaked credentials, atypical travel, malicious IP address, malware-linked IP address, and suspicious inbox manipulation rules (provided by </a:t>
            </a:r>
            <a:r>
              <a:rPr lang="nn-NO"/>
              <a:t>Microsoft Defender for </a:t>
            </a:r>
            <a:r>
              <a:rPr lang="nn-NO" err="1"/>
              <a:t>Cloud</a:t>
            </a:r>
            <a:r>
              <a:rPr lang="nn-NO"/>
              <a:t> Apps</a:t>
            </a:r>
            <a:r>
              <a:rPr lang="en-US"/>
              <a:t>). For information on risk levels, see </a:t>
            </a:r>
            <a:r>
              <a:rPr lang="en-US">
                <a:hlinkClick r:id="rId3"/>
              </a:rPr>
              <a:t>https://docs.microsoft.com/azure/active-directory/identity-protection/concept-identity-protection-risks</a:t>
            </a:r>
            <a:r>
              <a:rPr lang="en-US"/>
              <a:t> </a:t>
            </a:r>
            <a:endParaRPr lang="en-US">
              <a:cs typeface="Calibri"/>
            </a:endParaRPr>
          </a:p>
          <a:p>
            <a:pPr marL="285750" indent="-285750">
              <a:buFont typeface="Arial"/>
              <a:buChar char="•"/>
              <a:defRPr/>
            </a:pPr>
            <a:r>
              <a:rPr lang="en-US"/>
              <a:t> </a:t>
            </a:r>
            <a:endParaRPr lang="en-US">
              <a:cs typeface="Calibri"/>
            </a:endParaRPr>
          </a:p>
          <a:p>
            <a:pPr marL="285750" indent="-285750">
              <a:buFont typeface="Arial"/>
              <a:buChar char="•"/>
              <a:defRPr/>
            </a:pPr>
            <a:r>
              <a:rPr lang="en-US" b="1"/>
              <a:t>Multi-factor authentication (MFA) </a:t>
            </a:r>
            <a:r>
              <a:rPr lang="en-US"/>
              <a:t>– MFA is required for reasonable security assurances because attackers can (easily) impersonate an account that is protected by password-only authentication through stolen or guessed passwords. Azure AD conditional access identifies if the user has been authenticated by MFA using Azure AD MFA, Hello for Business, or a 3rd party MFA provider (via ADFS) </a:t>
            </a:r>
            <a:endParaRPr lang="en-US">
              <a:cs typeface="Calibri"/>
            </a:endParaRPr>
          </a:p>
          <a:p>
            <a:pPr>
              <a:defRPr/>
            </a:pPr>
            <a:r>
              <a:rPr lang="en-US"/>
              <a:t>  </a:t>
            </a:r>
            <a:endParaRPr lang="en-US">
              <a:cs typeface="Calibri"/>
            </a:endParaRPr>
          </a:p>
          <a:p>
            <a:pPr>
              <a:defRPr/>
            </a:pPr>
            <a:r>
              <a:rPr lang="en-US" b="1"/>
              <a:t>CLICK 2 – Device Risk </a:t>
            </a:r>
            <a:r>
              <a:rPr lang="en-US"/>
              <a:t>  </a:t>
            </a:r>
            <a:endParaRPr lang="en-US">
              <a:cs typeface="Calibri"/>
            </a:endParaRPr>
          </a:p>
          <a:p>
            <a:pPr>
              <a:defRPr/>
            </a:pPr>
            <a:r>
              <a:rPr lang="en-US"/>
              <a:t>  </a:t>
            </a:r>
            <a:endParaRPr lang="en-US">
              <a:cs typeface="Calibri"/>
            </a:endParaRPr>
          </a:p>
          <a:p>
            <a:pPr>
              <a:defRPr/>
            </a:pPr>
            <a:r>
              <a:rPr lang="en-US"/>
              <a:t>Device risk is measured by explicitly verifying whether it is compliant with the organization’s policies, which can include verification that no malicious activity has been detected from the installed endpoint detection and response (EDR) capability.   </a:t>
            </a:r>
            <a:endParaRPr lang="en-US">
              <a:cs typeface="Calibri"/>
            </a:endParaRPr>
          </a:p>
          <a:p>
            <a:pPr>
              <a:defRPr/>
            </a:pPr>
            <a:r>
              <a:rPr lang="en-US"/>
              <a:t>  </a:t>
            </a:r>
            <a:endParaRPr lang="en-US">
              <a:cs typeface="Calibri"/>
            </a:endParaRPr>
          </a:p>
          <a:p>
            <a:pPr marL="285750" indent="-285750">
              <a:buFont typeface="Arial"/>
              <a:buChar char="•"/>
              <a:defRPr/>
            </a:pPr>
            <a:r>
              <a:rPr lang="en-US" b="1" err="1"/>
              <a:t>IsCompliant</a:t>
            </a:r>
            <a:r>
              <a:rPr lang="en-US" b="1"/>
              <a:t> </a:t>
            </a:r>
            <a:r>
              <a:rPr lang="en-US"/>
              <a:t>– Microsoft Endpoint Management Intune provides management of device security policy that evaluates signals from Intune managed clients, Microsoft Defender for Endpoint, and partner MDMs.  </a:t>
            </a:r>
            <a:endParaRPr lang="en-US">
              <a:cs typeface="Calibri"/>
            </a:endParaRPr>
          </a:p>
          <a:p>
            <a:pPr marL="285750" indent="-285750">
              <a:buFont typeface="Arial"/>
              <a:buChar char="•"/>
              <a:defRPr/>
            </a:pPr>
            <a:r>
              <a:rPr lang="en-US" b="1"/>
              <a:t>Device Attribute </a:t>
            </a:r>
            <a:r>
              <a:rPr lang="en-US"/>
              <a:t>– Conditional Access can filter policies so they require a specific device attribute (e.g. to identify highly secured privileged access workstations or PAWs) - </a:t>
            </a:r>
            <a:r>
              <a:rPr lang="en-US">
                <a:hlinkClick r:id="rId4"/>
              </a:rPr>
              <a:t>https://docs.microsoft.com/azure/active-directory/conditional-access/concept-condition-filters-for-devices</a:t>
            </a:r>
            <a:r>
              <a:rPr lang="en-US"/>
              <a:t> </a:t>
            </a:r>
            <a:endParaRPr lang="en-US">
              <a:cs typeface="Calibri"/>
            </a:endParaRPr>
          </a:p>
          <a:p>
            <a:pPr>
              <a:defRPr/>
            </a:pPr>
            <a:r>
              <a:rPr lang="en-US"/>
              <a:t>  </a:t>
            </a:r>
            <a:endParaRPr lang="en-US">
              <a:cs typeface="Calibri"/>
            </a:endParaRPr>
          </a:p>
          <a:p>
            <a:pPr>
              <a:defRPr/>
            </a:pPr>
            <a:r>
              <a:rPr lang="en-US" b="1"/>
              <a:t>CLICK 3 – Policy Evaluation and MFA</a:t>
            </a:r>
            <a:r>
              <a:rPr lang="en-US"/>
              <a:t>  </a:t>
            </a:r>
            <a:endParaRPr lang="en-US">
              <a:cs typeface="Calibri"/>
            </a:endParaRPr>
          </a:p>
          <a:p>
            <a:pPr>
              <a:defRPr/>
            </a:pPr>
            <a:r>
              <a:rPr lang="en-US"/>
              <a:t>  </a:t>
            </a:r>
            <a:endParaRPr lang="en-US">
              <a:cs typeface="Calibri"/>
            </a:endParaRPr>
          </a:p>
          <a:p>
            <a:pPr>
              <a:defRPr/>
            </a:pPr>
            <a:r>
              <a:rPr lang="en-US"/>
              <a:t>Azure AD Conditional Access evaluates these signals against the policy you have configured. This combination of static policies and dynamic real-time information (threat intelligence, session context, etc.) provides an adaptive approach to managing risk that is both consistent and informed by continuously changing real-world conditions.   </a:t>
            </a:r>
            <a:endParaRPr lang="en-US">
              <a:cs typeface="Calibri"/>
            </a:endParaRPr>
          </a:p>
          <a:p>
            <a:pPr>
              <a:defRPr/>
            </a:pPr>
            <a:r>
              <a:rPr lang="en-US"/>
              <a:t>  </a:t>
            </a:r>
            <a:endParaRPr lang="en-US">
              <a:cs typeface="Calibri"/>
            </a:endParaRPr>
          </a:p>
          <a:p>
            <a:pPr marL="285750" indent="-285750">
              <a:buFont typeface="Arial"/>
              <a:buChar char="•"/>
              <a:defRPr/>
            </a:pPr>
            <a:r>
              <a:rPr lang="en-US" b="1"/>
              <a:t>Initial Access + Token Refresh – </a:t>
            </a:r>
            <a:r>
              <a:rPr lang="en-US"/>
              <a:t>For all applications using conditional access, policy validation happens at the time of each access request + when the token is refreshed to extend the expiration time.  </a:t>
            </a:r>
            <a:endParaRPr lang="en-US">
              <a:cs typeface="Calibri"/>
            </a:endParaRPr>
          </a:p>
          <a:p>
            <a:pPr marL="285750" indent="-285750">
              <a:buFont typeface="Arial"/>
              <a:buChar char="•"/>
              <a:defRPr/>
            </a:pPr>
            <a:r>
              <a:rPr lang="en-US" b="1"/>
              <a:t>Change in security posture - </a:t>
            </a:r>
            <a:r>
              <a:rPr lang="en-US"/>
              <a:t>Additionally, conditional access supports </a:t>
            </a:r>
            <a:r>
              <a:rPr lang="en-US" b="1"/>
              <a:t>Continuous Access Evaluation (CAE) </a:t>
            </a:r>
            <a:r>
              <a:rPr lang="en-US"/>
              <a:t>to provide faster responsiveness to changing risk conditions in near-</a:t>
            </a:r>
            <a:r>
              <a:rPr lang="en-US" err="1"/>
              <a:t>realtime</a:t>
            </a:r>
            <a:r>
              <a:rPr lang="en-US"/>
              <a:t> (e.g. network location change, user termination, or potential credential theft event). This is currently supported by a few key applications like Exchange Online, SharePoint Online, and Teams.  </a:t>
            </a:r>
            <a:br>
              <a:rPr lang="en-US">
                <a:cs typeface="+mn-lt"/>
              </a:rPr>
            </a:br>
            <a:r>
              <a:rPr lang="en-US"/>
              <a:t> For more information, see </a:t>
            </a:r>
            <a:r>
              <a:rPr lang="en-US">
                <a:hlinkClick r:id="rId5"/>
              </a:rPr>
              <a:t>https://docs.microsoft.com/azure/active-directory/conditional-access/concept-continuous-access-evaluation</a:t>
            </a:r>
            <a:r>
              <a:rPr lang="en-US"/>
              <a:t> </a:t>
            </a:r>
            <a:endParaRPr lang="en-US">
              <a:cs typeface="Calibri"/>
            </a:endParaRPr>
          </a:p>
          <a:p>
            <a:pPr>
              <a:defRPr/>
            </a:pPr>
            <a:r>
              <a:rPr lang="en-US"/>
              <a:t>  </a:t>
            </a:r>
            <a:endParaRPr lang="en-US">
              <a:cs typeface="Calibri"/>
            </a:endParaRPr>
          </a:p>
          <a:p>
            <a:pPr>
              <a:defRPr/>
            </a:pPr>
            <a:r>
              <a:rPr lang="en-US" b="1"/>
              <a:t>CLICK 4 – Remediation of High Risks </a:t>
            </a:r>
            <a:r>
              <a:rPr lang="en-US"/>
              <a:t>  </a:t>
            </a:r>
            <a:endParaRPr lang="en-US">
              <a:cs typeface="Calibri"/>
            </a:endParaRPr>
          </a:p>
          <a:p>
            <a:pPr>
              <a:defRPr/>
            </a:pPr>
            <a:r>
              <a:rPr lang="en-US"/>
              <a:t>  </a:t>
            </a:r>
            <a:endParaRPr lang="en-US">
              <a:cs typeface="Calibri"/>
            </a:endParaRPr>
          </a:p>
          <a:p>
            <a:pPr>
              <a:defRPr/>
            </a:pPr>
            <a:r>
              <a:rPr lang="en-US"/>
              <a:t>If user/session risk is rated as high (indicating that the credentials are likely/known to be compromised), you can configure the user to be automatically redirected to self-service password reset (SSPR) site to immediately change their password.   </a:t>
            </a:r>
            <a:endParaRPr lang="en-US">
              <a:cs typeface="Calibri"/>
            </a:endParaRPr>
          </a:p>
          <a:p>
            <a:pPr>
              <a:defRPr/>
            </a:pPr>
            <a:r>
              <a:rPr lang="en-US"/>
              <a:t>For more information, see </a:t>
            </a:r>
            <a:r>
              <a:rPr lang="en-US">
                <a:hlinkClick r:id="rId6"/>
              </a:rPr>
              <a:t>https://docs.microsoft.com/azure/active-directory/authentication/tutorial-risk-based-sspr-mfa</a:t>
            </a:r>
            <a:r>
              <a:rPr lang="en-US"/>
              <a:t>   </a:t>
            </a:r>
            <a:endParaRPr lang="en-US">
              <a:cs typeface="Calibri"/>
            </a:endParaRPr>
          </a:p>
          <a:p>
            <a:pPr>
              <a:defRPr/>
            </a:pPr>
            <a:r>
              <a:rPr lang="en-US"/>
              <a:t>  </a:t>
            </a:r>
            <a:endParaRPr lang="en-US">
              <a:cs typeface="Calibri"/>
            </a:endParaRPr>
          </a:p>
          <a:p>
            <a:pPr>
              <a:defRPr/>
            </a:pPr>
            <a:r>
              <a:rPr lang="en-US" b="1"/>
              <a:t>CLICK 5 – First Integrations (Microsoft Applications and 3rd party VPN and Network Devices)</a:t>
            </a:r>
            <a:r>
              <a:rPr lang="en-US"/>
              <a:t>  </a:t>
            </a:r>
            <a:endParaRPr lang="en-US">
              <a:cs typeface="Calibri"/>
            </a:endParaRPr>
          </a:p>
          <a:p>
            <a:pPr>
              <a:defRPr/>
            </a:pPr>
            <a:r>
              <a:rPr lang="en-US"/>
              <a:t>  </a:t>
            </a:r>
            <a:endParaRPr lang="en-US">
              <a:cs typeface="Calibri"/>
            </a:endParaRPr>
          </a:p>
          <a:p>
            <a:pPr>
              <a:defRPr/>
            </a:pPr>
            <a:r>
              <a:rPr lang="en-US"/>
              <a:t>After explicitly validating that the user/session and device risk is low enough, access is granted access to the resource.   </a:t>
            </a:r>
            <a:endParaRPr lang="en-US">
              <a:cs typeface="Calibri"/>
            </a:endParaRPr>
          </a:p>
          <a:p>
            <a:pPr>
              <a:defRPr/>
            </a:pPr>
            <a:r>
              <a:rPr lang="en-US"/>
              <a:t>  </a:t>
            </a:r>
            <a:endParaRPr lang="en-US">
              <a:cs typeface="Calibri"/>
            </a:endParaRPr>
          </a:p>
          <a:p>
            <a:pPr>
              <a:defRPr/>
            </a:pPr>
            <a:r>
              <a:rPr lang="en-US"/>
              <a:t>The first integrations are usually:   </a:t>
            </a:r>
            <a:endParaRPr lang="en-US">
              <a:cs typeface="Calibri"/>
            </a:endParaRPr>
          </a:p>
          <a:p>
            <a:pPr marL="285750" indent="-285750">
              <a:buFont typeface="Arial"/>
              <a:buChar char="•"/>
              <a:defRPr/>
            </a:pPr>
            <a:r>
              <a:rPr lang="en-US" b="1" i="1"/>
              <a:t>Microsoft Applications, </a:t>
            </a:r>
            <a:r>
              <a:rPr lang="en-US"/>
              <a:t>as these cloud applications natively support Azure AD and Conditional Access.  </a:t>
            </a:r>
            <a:endParaRPr lang="en-US">
              <a:cs typeface="Calibri"/>
            </a:endParaRPr>
          </a:p>
          <a:p>
            <a:pPr marL="285750" indent="-285750">
              <a:buFont typeface="Arial"/>
              <a:buChar char="•"/>
              <a:defRPr/>
            </a:pPr>
            <a:r>
              <a:rPr lang="en-US" b="1" i="1"/>
              <a:t>3rd Party VPN and Remote Access Devices - </a:t>
            </a:r>
            <a:r>
              <a:rPr lang="en-US"/>
              <a:t>to rapidly increase security for remote access of your applications and network for remote and hybrid work </a:t>
            </a:r>
            <a:r>
              <a:rPr lang="en-US" err="1"/>
              <a:t>senarios</a:t>
            </a:r>
            <a:r>
              <a:rPr lang="en-US"/>
              <a:t>. This quickly adds sophisticated user and device risk validation authentication  which mitigates common password and device risks.  </a:t>
            </a:r>
            <a:br>
              <a:rPr lang="en-US">
                <a:cs typeface="+mn-lt"/>
              </a:rPr>
            </a:br>
            <a:r>
              <a:rPr lang="en-US"/>
              <a:t> Many vendors support Azure AD authentication including Cisco AnyConnect, Palo Alto Networks </a:t>
            </a:r>
            <a:r>
              <a:rPr lang="en-US" err="1"/>
              <a:t>GlobalProtect</a:t>
            </a:r>
            <a:r>
              <a:rPr lang="en-US"/>
              <a:t> and Captive Portal, F5, Fortinet FortiGate SSL VPN, Citrix NetScaler, </a:t>
            </a:r>
            <a:r>
              <a:rPr lang="en-US" err="1"/>
              <a:t>Zscaler</a:t>
            </a:r>
            <a:r>
              <a:rPr lang="en-US"/>
              <a:t> Private Access (ZPA), Azure VPN AAD, and more.  </a:t>
            </a:r>
            <a:br>
              <a:rPr lang="en-US">
                <a:cs typeface="+mn-lt"/>
              </a:rPr>
            </a:br>
            <a:r>
              <a:rPr lang="en-US"/>
              <a:t> For more information on these, see </a:t>
            </a:r>
            <a:r>
              <a:rPr lang="en-US">
                <a:hlinkClick r:id="rId7"/>
              </a:rPr>
              <a:t>https://docs.microsoft.com/azure/active-directory/saas-apps/tutorial-list</a:t>
            </a:r>
            <a:r>
              <a:rPr lang="en-US"/>
              <a:t> </a:t>
            </a:r>
            <a:endParaRPr lang="en-US">
              <a:cs typeface="Calibri"/>
            </a:endParaRPr>
          </a:p>
          <a:p>
            <a:pPr>
              <a:defRPr/>
            </a:pPr>
            <a:r>
              <a:rPr lang="en-US"/>
              <a:t>  </a:t>
            </a:r>
            <a:endParaRPr lang="en-US">
              <a:cs typeface="Calibri"/>
            </a:endParaRPr>
          </a:p>
          <a:p>
            <a:pPr>
              <a:defRPr/>
            </a:pPr>
            <a:r>
              <a:rPr lang="en-US" b="1"/>
              <a:t>CLICK 6 – Enable your Enterprise Estate</a:t>
            </a:r>
            <a:r>
              <a:rPr lang="en-US"/>
              <a:t>  </a:t>
            </a:r>
            <a:endParaRPr lang="en-US">
              <a:cs typeface="Calibri"/>
            </a:endParaRPr>
          </a:p>
          <a:p>
            <a:pPr>
              <a:defRPr/>
            </a:pPr>
            <a:r>
              <a:rPr lang="en-US"/>
              <a:t>  </a:t>
            </a:r>
            <a:endParaRPr lang="en-US">
              <a:cs typeface="Calibri"/>
            </a:endParaRPr>
          </a:p>
          <a:p>
            <a:pPr>
              <a:defRPr/>
            </a:pPr>
            <a:r>
              <a:rPr lang="en-US"/>
              <a:t>Next, we expand to your full estate of enterprise applications across cloud, mobile, and on-premises applications  </a:t>
            </a:r>
            <a:endParaRPr lang="en-US">
              <a:cs typeface="Calibri"/>
            </a:endParaRPr>
          </a:p>
          <a:p>
            <a:pPr>
              <a:defRPr/>
            </a:pPr>
            <a:r>
              <a:rPr lang="en-US"/>
              <a:t>  </a:t>
            </a:r>
            <a:endParaRPr lang="en-US">
              <a:cs typeface="Calibri"/>
            </a:endParaRPr>
          </a:p>
          <a:p>
            <a:pPr>
              <a:defRPr/>
            </a:pPr>
            <a:r>
              <a:rPr lang="en-US" b="1"/>
              <a:t>CLICK 7 – Legacy Applications and Session Monitoring</a:t>
            </a:r>
            <a:r>
              <a:rPr lang="en-US"/>
              <a:t>  </a:t>
            </a:r>
            <a:endParaRPr lang="en-US">
              <a:cs typeface="Calibri"/>
            </a:endParaRPr>
          </a:p>
          <a:p>
            <a:pPr>
              <a:defRPr/>
            </a:pPr>
            <a:r>
              <a:rPr lang="en-US"/>
              <a:t>  </a:t>
            </a:r>
            <a:endParaRPr lang="en-US">
              <a:cs typeface="Calibri"/>
            </a:endParaRPr>
          </a:p>
          <a:p>
            <a:pPr>
              <a:defRPr/>
            </a:pPr>
            <a:r>
              <a:rPr lang="en-US" b="1"/>
              <a:t>Azure AD App Proxy </a:t>
            </a:r>
            <a:r>
              <a:rPr lang="en-US"/>
              <a:t>provides the ability to publish legacy on-premises applications to take advantage of these strong assurances (and also simplify user experience) that can help you move Beyond VPN  </a:t>
            </a:r>
            <a:endParaRPr lang="en-US">
              <a:cs typeface="Calibri"/>
            </a:endParaRPr>
          </a:p>
          <a:p>
            <a:pPr>
              <a:defRPr/>
            </a:pPr>
            <a:r>
              <a:rPr lang="en-US"/>
              <a:t>  </a:t>
            </a:r>
            <a:endParaRPr lang="en-US">
              <a:cs typeface="Calibri"/>
            </a:endParaRPr>
          </a:p>
          <a:p>
            <a:pPr>
              <a:defRPr/>
            </a:pPr>
            <a:r>
              <a:rPr lang="nn-NO" b="1"/>
              <a:t>Microsoft Defender for </a:t>
            </a:r>
            <a:r>
              <a:rPr lang="nn-NO" b="1" err="1"/>
              <a:t>Cloud</a:t>
            </a:r>
            <a:r>
              <a:rPr lang="nn-NO" b="1"/>
              <a:t> Apps</a:t>
            </a:r>
            <a:r>
              <a:rPr lang="en-US" b="1"/>
              <a:t> (Conditional Access App Control) </a:t>
            </a:r>
            <a:r>
              <a:rPr lang="en-US"/>
              <a:t>also enables </a:t>
            </a:r>
            <a:r>
              <a:rPr lang="en-US" b="1"/>
              <a:t>Session Monitoring and Restrictions. </a:t>
            </a:r>
            <a:r>
              <a:rPr lang="en-US"/>
              <a:t>You can monitor sessions and restrict functionality with session policies based on signals from conditional access and other MDCA detections within the session including:  </a:t>
            </a:r>
            <a:endParaRPr lang="en-US">
              <a:cs typeface="Calibri"/>
            </a:endParaRPr>
          </a:p>
          <a:p>
            <a:pPr marL="285750" indent="-285750">
              <a:buFont typeface="Arial"/>
              <a:buChar char="•"/>
              <a:defRPr/>
            </a:pPr>
            <a:r>
              <a:rPr lang="en-US"/>
              <a:t>Prevent data exfiltration </a:t>
            </a:r>
            <a:endParaRPr lang="en-US">
              <a:cs typeface="Calibri"/>
            </a:endParaRPr>
          </a:p>
          <a:p>
            <a:pPr marL="285750" indent="-285750">
              <a:buFont typeface="Arial"/>
              <a:buChar char="•"/>
              <a:defRPr/>
            </a:pPr>
            <a:r>
              <a:rPr lang="en-US"/>
              <a:t>Protect on download </a:t>
            </a:r>
            <a:endParaRPr lang="en-US">
              <a:cs typeface="Calibri"/>
            </a:endParaRPr>
          </a:p>
          <a:p>
            <a:pPr marL="285750" indent="-285750">
              <a:buFont typeface="Arial"/>
              <a:buChar char="•"/>
              <a:defRPr/>
            </a:pPr>
            <a:r>
              <a:rPr lang="en-US"/>
              <a:t>Prevent upload of unlabeled files </a:t>
            </a:r>
            <a:endParaRPr lang="en-US">
              <a:cs typeface="Calibri"/>
            </a:endParaRPr>
          </a:p>
          <a:p>
            <a:pPr marL="285750" indent="-285750">
              <a:buFont typeface="Arial"/>
              <a:buChar char="•"/>
              <a:defRPr/>
            </a:pPr>
            <a:r>
              <a:rPr lang="en-US"/>
              <a:t>Monitor user sessions for compliance </a:t>
            </a:r>
            <a:endParaRPr lang="en-US">
              <a:cs typeface="Calibri"/>
            </a:endParaRPr>
          </a:p>
          <a:p>
            <a:pPr marL="285750" indent="-285750">
              <a:buFont typeface="Arial"/>
              <a:buChar char="•"/>
              <a:defRPr/>
            </a:pPr>
            <a:r>
              <a:rPr lang="en-US"/>
              <a:t>Block access </a:t>
            </a:r>
            <a:endParaRPr lang="en-US">
              <a:cs typeface="Calibri"/>
            </a:endParaRPr>
          </a:p>
          <a:p>
            <a:pPr marL="285750" indent="-285750">
              <a:buFont typeface="Arial"/>
              <a:buChar char="•"/>
              <a:defRPr/>
            </a:pPr>
            <a:r>
              <a:rPr lang="en-US"/>
              <a:t>Block custom activities </a:t>
            </a:r>
            <a:endParaRPr lang="en-US">
              <a:cs typeface="Calibri"/>
            </a:endParaRPr>
          </a:p>
          <a:p>
            <a:pPr>
              <a:defRPr/>
            </a:pPr>
            <a:r>
              <a:rPr lang="en-US"/>
              <a:t>For more information on MDCA CAAC, see </a:t>
            </a:r>
            <a:r>
              <a:rPr lang="en-US">
                <a:hlinkClick r:id="rId8"/>
              </a:rPr>
              <a:t>https://docs.microsoft.com/cloud-app-security/proxy-intro-aad</a:t>
            </a:r>
            <a:r>
              <a:rPr lang="en-US"/>
              <a:t>  </a:t>
            </a:r>
            <a:endParaRPr lang="en-US">
              <a:cs typeface="Calibri"/>
            </a:endParaRPr>
          </a:p>
          <a:p>
            <a:pPr>
              <a:defRPr/>
            </a:pPr>
            <a:r>
              <a:rPr lang="en-US"/>
              <a:t>  </a:t>
            </a:r>
            <a:endParaRPr lang="en-US">
              <a:cs typeface="Calibri"/>
            </a:endParaRPr>
          </a:p>
          <a:p>
            <a:pPr>
              <a:defRPr/>
            </a:pPr>
            <a:r>
              <a:rPr lang="en-US" b="1" u="sng"/>
              <a:t>Additional Information</a:t>
            </a:r>
            <a:r>
              <a:rPr lang="en-US"/>
              <a:t>  </a:t>
            </a:r>
            <a:endParaRPr lang="en-US">
              <a:cs typeface="Calibri"/>
            </a:endParaRPr>
          </a:p>
          <a:p>
            <a:pPr marL="285750" indent="-285750">
              <a:buFont typeface="Arial"/>
              <a:buChar char="•"/>
              <a:defRPr/>
            </a:pPr>
            <a:r>
              <a:rPr lang="en-US" b="1"/>
              <a:t>Lower Access </a:t>
            </a:r>
            <a:r>
              <a:rPr lang="en-US"/>
              <a:t>– You can restrict access to aspects of the application or data in it using native application features like this SharePoint site restriction on downloading, printing, or syncing files - </a:t>
            </a:r>
            <a:r>
              <a:rPr lang="en-US">
                <a:hlinkClick r:id="rId9"/>
              </a:rPr>
              <a:t>https://docs.microsoft.com/sharepoint/control-access-from-unmanaged-devices</a:t>
            </a:r>
            <a:r>
              <a:rPr lang="en-US"/>
              <a:t> </a:t>
            </a:r>
            <a:endParaRPr lang="en-US">
              <a:cs typeface="Calibri"/>
            </a:endParaRPr>
          </a:p>
          <a:p>
            <a:pPr>
              <a:defRPr/>
            </a:pPr>
            <a:r>
              <a:rPr lang="en-US"/>
              <a:t>  </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75A10CA-C02B-42D6-938B-A2C2E4E047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9078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Use these resources to learn more about Zero Trust and how Microsoft capabilities can enable it (often using technology that’s already deployed)</a:t>
            </a:r>
          </a:p>
        </p:txBody>
      </p:sp>
      <p:sp>
        <p:nvSpPr>
          <p:cNvPr id="4" name="Slide Number Placeholder 3"/>
          <p:cNvSpPr>
            <a:spLocks noGrp="1"/>
          </p:cNvSpPr>
          <p:nvPr>
            <p:ph type="sldNum" sz="quarter" idx="5"/>
          </p:nvPr>
        </p:nvSpPr>
        <p:spPr/>
        <p:txBody>
          <a:bodyPr/>
          <a:lstStyle/>
          <a:p>
            <a:fld id="{A724FE22-94F8-4D93-820B-89FCE526CE4F}" type="slidenum">
              <a:rPr lang="en-US" smtClean="0"/>
              <a:t>25</a:t>
            </a:fld>
            <a:endParaRPr lang="en-US"/>
          </a:p>
        </p:txBody>
      </p:sp>
    </p:spTree>
    <p:extLst>
      <p:ext uri="{BB962C8B-B14F-4D97-AF65-F5344CB8AC3E}">
        <p14:creationId xmlns:p14="http://schemas.microsoft.com/office/powerpoint/2010/main" val="3464996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b="0"/>
              <a:t>This is a visual summary of how security strategy and architecture typically evolve with Zero Trust. </a:t>
            </a:r>
          </a:p>
          <a:p>
            <a:endParaRPr lang="en-US" b="1"/>
          </a:p>
          <a:p>
            <a:r>
              <a:rPr lang="en-US"/>
              <a:t>This is based directly on the experience of Microsoft’s IT organization and many other customers. We have found that most organizations follow this journey very closely (though sometimes in a different order). </a:t>
            </a:r>
          </a:p>
          <a:p>
            <a:endParaRPr lang="en-US"/>
          </a:p>
          <a:p>
            <a:r>
              <a:rPr lang="en-US" b="1" i="1"/>
              <a:t>In the beginning - </a:t>
            </a:r>
            <a:r>
              <a:rPr lang="en-US" i="0"/>
              <a:t>most organizations </a:t>
            </a:r>
            <a:r>
              <a:rPr lang="en-US"/>
              <a:t>have firewalls at their network ingress/egress points (and other supporting security elements like intrusion detection/prevention, proxies, etc.). Many start with limited (or zero) segmentation of internal traffic. </a:t>
            </a:r>
          </a:p>
          <a:p>
            <a:endParaRPr lang="en-US"/>
          </a:p>
          <a:p>
            <a:r>
              <a:rPr lang="en-US"/>
              <a:t>This common configuration allowed for direct communication by any device connected to any other device on the network (regardless of trust level or asset sensitivity). While this provided no barriers to productivity, it created significant potential risk where a single compromised device (e.g. from successful phishing attack) can readily attack any other resource (often with internal privileged credentials stolen from the compromised device)</a:t>
            </a:r>
          </a:p>
          <a:p>
            <a:endParaRPr lang="en-US"/>
          </a:p>
          <a:p>
            <a:r>
              <a:rPr lang="en-US"/>
              <a:t>The lateral traversal allowed by this de facto ‘architecture’ is frequently the cause for seemingly low impact initial attack vectors (phishing attack, user device compromise, etc.) rapidly become a major incident for many organizations. </a:t>
            </a:r>
          </a:p>
        </p:txBody>
      </p:sp>
      <p:sp>
        <p:nvSpPr>
          <p:cNvPr id="4" name="Footer Placeholder 3"/>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6782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a:t>The first priority of zero trust is to reduce risk by explicitly validating user and device trust before allowing access to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b="0"/>
              <a:t>This is a critically important shift in containing damage of attacks – </a:t>
            </a:r>
            <a:r>
              <a:rPr lang="en-US" b="0" i="1" u="sng"/>
              <a:t>users and devices are not trusted simply because they are connected to a network</a:t>
            </a:r>
            <a:r>
              <a:rPr lang="en-US" b="0"/>
              <a:t>. They must </a:t>
            </a:r>
            <a:r>
              <a:rPr lang="en-US"/>
              <a:t>prove they are safe (with minimal impact on user experience and productivity). </a:t>
            </a:r>
            <a:endParaRPr lang="en-US" b="1"/>
          </a:p>
          <a:p>
            <a:endParaRPr lang="en-US" b="0"/>
          </a:p>
          <a:p>
            <a:r>
              <a:rPr lang="en-US" b="0"/>
              <a:t>The main change to access control architecture is that </a:t>
            </a:r>
            <a:r>
              <a:rPr lang="en-US" b="1"/>
              <a:t>Managed Devices </a:t>
            </a:r>
            <a:r>
              <a:rPr lang="en-US"/>
              <a:t>are given access to cloud and on-premises resources </a:t>
            </a:r>
            <a:r>
              <a:rPr lang="en-US" i="0"/>
              <a:t>only after they </a:t>
            </a:r>
            <a:r>
              <a:rPr lang="en-US"/>
              <a:t>have been explicitly validated (configuration is compliant, computer is not infected, etc.). This validation against the organization’s policy is performed by conditional access as part of the user’s Azure AD authentication process. </a:t>
            </a:r>
          </a:p>
          <a:p>
            <a:endParaRPr lang="en-US"/>
          </a:p>
          <a:p>
            <a:r>
              <a:rPr lang="en-US"/>
              <a:t>Additional optional elements include: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Managed Internet </a:t>
            </a:r>
            <a:r>
              <a:rPr lang="en-US"/>
              <a:t>- a network that </a:t>
            </a:r>
            <a:r>
              <a:rPr lang="en-US" b="1" i="1"/>
              <a:t>only</a:t>
            </a:r>
            <a:r>
              <a:rPr lang="en-US"/>
              <a:t> has trusted and validated devices on it – which can be used for trusted peer to peer communications (for software patch distribution, collaboration tools, and more.) </a:t>
            </a:r>
            <a:endParaRPr lang="en-US" b="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Unmanaged internet </a:t>
            </a:r>
            <a:r>
              <a:rPr lang="en-US" b="0"/>
              <a:t>can be provided by the organization to increase visibility. This </a:t>
            </a:r>
            <a:r>
              <a:rPr lang="en-US"/>
              <a:t>is comparable to the open internet someone would get at their home, coffee shop, or anywhere else but allows the organization an additional opportunity to monitor for security activity</a:t>
            </a:r>
            <a:br>
              <a:rPr lang="en-US"/>
            </a:br>
            <a:r>
              <a:rPr lang="en-US"/>
              <a:t>This typically enables scenarios like:</a:t>
            </a:r>
          </a:p>
          <a:p>
            <a:pPr marL="628650" lvl="1" indent="-171450">
              <a:buFont typeface="Arial" panose="020B0604020202020204" pitchFamily="34" charset="0"/>
              <a:buChar char="•"/>
            </a:pPr>
            <a:r>
              <a:rPr lang="en-US" b="0" i="1"/>
              <a:t>Guest access </a:t>
            </a:r>
            <a:r>
              <a:rPr lang="en-US"/>
              <a:t>for partners, customers, and other visitors  (and employee personal devices)</a:t>
            </a:r>
          </a:p>
          <a:p>
            <a:pPr marL="628650" lvl="1" indent="-171450">
              <a:buFont typeface="Arial" panose="020B0604020202020204" pitchFamily="34" charset="0"/>
              <a:buChar char="•"/>
            </a:pPr>
            <a:r>
              <a:rPr lang="en-US" b="0" i="1"/>
              <a:t>Interim connectivity </a:t>
            </a:r>
            <a:r>
              <a:rPr lang="en-US"/>
              <a:t>for new devices before they are fully configured and managed</a:t>
            </a:r>
          </a:p>
          <a:p>
            <a:endParaRPr lang="en-US"/>
          </a:p>
          <a:p>
            <a:r>
              <a:rPr lang="en-US" b="1"/>
              <a:t>CLICK 1 – Unmanaged devices</a:t>
            </a:r>
          </a:p>
          <a:p>
            <a:endParaRPr lang="en-US"/>
          </a:p>
          <a:p>
            <a:r>
              <a:rPr lang="en-US" b="1" i="0"/>
              <a:t>Unmanaged devices </a:t>
            </a:r>
            <a:r>
              <a:rPr lang="en-US" b="0" i="0"/>
              <a:t>are a key security challenge as they provide organizations very little ability to assess and remediate security risk. These s</a:t>
            </a:r>
            <a:r>
              <a:rPr lang="en-US"/>
              <a:t>cenarios typically include </a:t>
            </a:r>
            <a:r>
              <a:rPr lang="en-US" b="0"/>
              <a:t>employee personal devices, guest devices for customers and partners, and more</a:t>
            </a:r>
            <a:r>
              <a:rPr lang="en-US"/>
              <a:t>)</a:t>
            </a:r>
            <a:r>
              <a:rPr lang="en-US" b="0" i="0"/>
              <a:t>. </a:t>
            </a:r>
          </a:p>
          <a:p>
            <a:endParaRPr lang="en-US"/>
          </a:p>
          <a:p>
            <a:r>
              <a:rPr lang="en-US"/>
              <a:t>Organizations frequently use a </a:t>
            </a:r>
            <a:r>
              <a:rPr lang="en-US" b="1"/>
              <a:t>managed virtual desktop </a:t>
            </a:r>
            <a:r>
              <a:rPr lang="en-US" b="0"/>
              <a:t>to </a:t>
            </a:r>
            <a:r>
              <a:rPr lang="en-US"/>
              <a:t>increase security visibility and control for sessions coming through </a:t>
            </a:r>
            <a:r>
              <a:rPr lang="en-US" b="1"/>
              <a:t>unmanaged devices </a:t>
            </a:r>
            <a:r>
              <a:rPr lang="en-US" b="0"/>
              <a:t>by providing increased </a:t>
            </a:r>
            <a:r>
              <a:rPr lang="en-US" b="0" i="0"/>
              <a:t>visibility and control. </a:t>
            </a:r>
            <a:r>
              <a:rPr lang="en-US"/>
              <a:t>While not as secure as a managed device (which provides end-to-end session visibility), a managed virtual desktop provides significant security improvements. </a:t>
            </a: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virtual desktop can be provided by a cloud service like Azure Virtual Desktop or Windows 365 and includes endpoint detection and response (EDR) tooling for visibility and control in these scenarios. </a:t>
            </a:r>
          </a:p>
          <a:p>
            <a:endParaRPr lang="en-US" b="0"/>
          </a:p>
        </p:txBody>
      </p:sp>
      <p:sp>
        <p:nvSpPr>
          <p:cNvPr id="4" name="Footer Placeholder 3"/>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59285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b="0"/>
              <a:t>Modernizing </a:t>
            </a:r>
            <a:r>
              <a:rPr lang="en-US"/>
              <a:t>access to applications is a critical next step to improving user experience </a:t>
            </a:r>
            <a:r>
              <a:rPr lang="en-US" i="1" u="sng"/>
              <a:t>and</a:t>
            </a:r>
            <a:r>
              <a:rPr lang="en-US" i="1" u="none"/>
              <a:t> </a:t>
            </a:r>
            <a:r>
              <a:rPr lang="en-US"/>
              <a:t>security</a:t>
            </a:r>
          </a:p>
          <a:p>
            <a:endParaRPr lang="en-US"/>
          </a:p>
          <a:p>
            <a:r>
              <a:rPr lang="en-US" b="1"/>
              <a:t>Cloud Applications - </a:t>
            </a:r>
            <a:r>
              <a:rPr lang="en-US"/>
              <a:t>Most cloud native applications directly support zero trust access control via Azure AD Conditional Access</a:t>
            </a:r>
          </a:p>
          <a:p>
            <a:endParaRPr lang="en-US"/>
          </a:p>
          <a:p>
            <a:r>
              <a:rPr lang="en-US" b="1"/>
              <a:t>Existing applications (via VPN) - </a:t>
            </a:r>
            <a:r>
              <a:rPr lang="en-US"/>
              <a:t>On-premises applications are typically accessed via virtual private network (VPN), which often carries many security risks including</a:t>
            </a:r>
          </a:p>
          <a:p>
            <a:pPr marL="171450" indent="-171450">
              <a:buFont typeface="Arial" panose="020B0604020202020204" pitchFamily="34" charset="0"/>
              <a:buChar char="•"/>
            </a:pPr>
            <a:r>
              <a:rPr lang="en-US" i="1"/>
              <a:t>Weak authentication </a:t>
            </a:r>
            <a:r>
              <a:rPr lang="en-US"/>
              <a:t>– many VPNs are configured to use password-only or weaker forms of MFA (which often lack threat intelligence integration)</a:t>
            </a:r>
          </a:p>
          <a:p>
            <a:pPr marL="171450" indent="-171450">
              <a:buFont typeface="Arial" panose="020B0604020202020204" pitchFamily="34" charset="0"/>
              <a:buChar char="•"/>
            </a:pPr>
            <a:r>
              <a:rPr lang="en-US" i="1"/>
              <a:t>Increased Attack Surface </a:t>
            </a:r>
            <a:r>
              <a:rPr lang="en-US"/>
              <a:t>– most VPNs provide full port access to all resources the network when only an application or two is needed</a:t>
            </a:r>
          </a:p>
          <a:p>
            <a:pPr marL="171450" indent="-171450">
              <a:buFont typeface="Arial" panose="020B0604020202020204" pitchFamily="34" charset="0"/>
              <a:buChar char="•"/>
            </a:pPr>
            <a:r>
              <a:rPr lang="en-US" i="1"/>
              <a:t>Maintenance challenges </a:t>
            </a:r>
            <a:r>
              <a:rPr lang="en-US"/>
              <a:t>– many VPNs are on-premises appliances that must be patched and maintained (vs. a cloud service where the provider does this automatically and quickly) </a:t>
            </a:r>
          </a:p>
          <a:p>
            <a:pPr marL="171450" indent="-171450">
              <a:buFont typeface="Arial" panose="020B0604020202020204" pitchFamily="34" charset="0"/>
              <a:buChar char="•"/>
            </a:pPr>
            <a:r>
              <a:rPr lang="en-US" i="1"/>
              <a:t>Surge capacity limitations </a:t>
            </a:r>
            <a:r>
              <a:rPr lang="en-US"/>
              <a:t>– VPNs (and network bandwidth) often get overloaded during surge events like snow days and pandemic lockdowns, causing productivity issues</a:t>
            </a:r>
          </a:p>
          <a:p>
            <a:endParaRPr lang="en-US"/>
          </a:p>
          <a:p>
            <a:r>
              <a:rPr lang="en-US"/>
              <a:t>Organizations are increasingly going “</a:t>
            </a:r>
            <a:r>
              <a:rPr lang="en-US" i="1"/>
              <a:t>beyond VPN</a:t>
            </a:r>
            <a:r>
              <a:rPr lang="en-US"/>
              <a:t>” for application access to mitigate these risks:</a:t>
            </a:r>
          </a:p>
          <a:p>
            <a:pPr marL="228600" indent="-228600">
              <a:buFont typeface="+mj-lt"/>
              <a:buAutoNum type="arabicPeriod"/>
            </a:pPr>
            <a:r>
              <a:rPr lang="en-US" i="1"/>
              <a:t>Strengthen Authentication – </a:t>
            </a:r>
            <a:r>
              <a:rPr lang="en-US"/>
              <a:t>First configuring existing VPN to use modern authentication like Azure AD Conditional Access (addresses weak authentication) </a:t>
            </a:r>
          </a:p>
          <a:p>
            <a:pPr marL="228600" indent="-228600">
              <a:buFont typeface="+mj-lt"/>
              <a:buAutoNum type="arabicPeriod"/>
            </a:pPr>
            <a:r>
              <a:rPr lang="en-US" i="1"/>
              <a:t>Publish applications </a:t>
            </a:r>
            <a:r>
              <a:rPr lang="en-US"/>
              <a:t>via a cloud service like Azure AD App Proxy to progressively reduce the VPN dependency (to eventually retire the VPN from all use). </a:t>
            </a:r>
          </a:p>
          <a:p>
            <a:pPr marL="228600" indent="-228600">
              <a:buFont typeface="+mj-lt"/>
              <a:buAutoNum type="arabicPeriod"/>
            </a:pPr>
            <a:r>
              <a:rPr lang="en-US" i="1"/>
              <a:t>Set Application Standards </a:t>
            </a:r>
            <a:r>
              <a:rPr lang="en-US"/>
              <a:t>to ensure that new application development natively support zero trust access control features (e.g. use cloud identities and latest APIs)</a:t>
            </a:r>
          </a:p>
          <a:p>
            <a:pPr marL="228600" indent="-228600">
              <a:buFont typeface="+mj-lt"/>
              <a:buAutoNum type="arabicPeriod"/>
            </a:pPr>
            <a:endParaRPr lang="en-US"/>
          </a:p>
          <a:p>
            <a:pPr marL="0" indent="0">
              <a:buFont typeface="+mj-lt"/>
              <a:buNone/>
            </a:pPr>
            <a:r>
              <a:rPr lang="en-US"/>
              <a:t>The VPN’s role shifts during this extended transition to:</a:t>
            </a:r>
          </a:p>
          <a:p>
            <a:pPr marL="171450" indent="-171450">
              <a:buFont typeface="Arial" panose="020B0604020202020204" pitchFamily="34" charset="0"/>
              <a:buChar char="•"/>
            </a:pPr>
            <a:r>
              <a:rPr lang="en-US" i="1"/>
              <a:t>Fallback option </a:t>
            </a:r>
            <a:r>
              <a:rPr lang="en-US"/>
              <a:t>– to access applications that aren’t yet published</a:t>
            </a:r>
          </a:p>
          <a:p>
            <a:pPr marL="171450" indent="-171450">
              <a:buFont typeface="Arial" panose="020B0604020202020204" pitchFamily="34" charset="0"/>
              <a:buChar char="•"/>
            </a:pPr>
            <a:r>
              <a:rPr lang="en-US" i="1"/>
              <a:t>Application usage discovery </a:t>
            </a:r>
            <a:r>
              <a:rPr lang="en-US"/>
              <a:t>– to provide insight on which applications are used most to prioritize which apps to publish first</a:t>
            </a:r>
          </a:p>
          <a:p>
            <a:endParaRPr lang="en-US" b="1"/>
          </a:p>
          <a:p>
            <a:endParaRPr lang="en-US" b="1"/>
          </a:p>
          <a:p>
            <a:r>
              <a:rPr lang="en-US" b="1"/>
              <a:t>Additional information:</a:t>
            </a:r>
          </a:p>
          <a:p>
            <a:pPr marL="171450" indent="-171450">
              <a:buFont typeface="Arial" panose="020B0604020202020204" pitchFamily="34" charset="0"/>
              <a:buChar char="•"/>
            </a:pPr>
            <a:r>
              <a:rPr lang="en-US" b="1"/>
              <a:t>Video describing </a:t>
            </a:r>
            <a:r>
              <a:rPr lang="en-US" b="1" err="1"/>
              <a:t>BeyondVPN</a:t>
            </a:r>
            <a:r>
              <a:rPr lang="en-US" b="1"/>
              <a:t> strategy</a:t>
            </a:r>
            <a:br>
              <a:rPr lang="en-US"/>
            </a:br>
            <a:r>
              <a:rPr lang="en-US"/>
              <a:t>https://aka.ms/BeyondVPN </a:t>
            </a:r>
          </a:p>
          <a:p>
            <a:pPr marL="171450" indent="-171450">
              <a:buFont typeface="Arial" panose="020B0604020202020204" pitchFamily="34" charset="0"/>
              <a:buChar char="•"/>
            </a:pPr>
            <a:r>
              <a:rPr lang="en-US" b="1"/>
              <a:t>Azure AD Application Proxy Overview</a:t>
            </a:r>
            <a:br>
              <a:rPr lang="en-US"/>
            </a:br>
            <a:r>
              <a:rPr lang="en-US"/>
              <a:t>https://docs.microsoft.com/azure/active-directory/app-proxy/what-is-application-proxy</a:t>
            </a:r>
          </a:p>
          <a:p>
            <a:endParaRPr lang="en-US"/>
          </a:p>
          <a:p>
            <a:endParaRPr lang="en-US"/>
          </a:p>
        </p:txBody>
      </p:sp>
      <p:sp>
        <p:nvSpPr>
          <p:cNvPr id="4" name="Footer Placeholder 3"/>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5928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b="0"/>
              <a:t>Another key element is to i</a:t>
            </a:r>
            <a:r>
              <a:rPr lang="en-US"/>
              <a:t>dentify and isolate high risk device populations, often called segmentation</a:t>
            </a:r>
          </a:p>
          <a:p>
            <a:endParaRPr lang="en-US"/>
          </a:p>
          <a:p>
            <a:r>
              <a:rPr lang="en-US"/>
              <a:t>Segmenting devices into security zones helps reduce the ‘blast radius’ of a major attack (which today includes highly destructive/damaging ransomware attacks). Segmentation can be done in parallel to the other elements and requires </a:t>
            </a:r>
          </a:p>
          <a:p>
            <a:r>
              <a:rPr lang="en-US"/>
              <a:t>restricting access with a complete and consistent set of controls spanning network, identity, application, and other control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Because of the high overhead to build and sustain this separation, segmentation is usually reserved for special cases where assets are business critical, difficult to maintain properly, or both. See the other slide for details. As microsegmentation technology matures, this approach will become more practical for more scenarios. </a:t>
            </a:r>
          </a:p>
          <a:p>
            <a:endParaRPr lang="en-US"/>
          </a:p>
          <a:p>
            <a:r>
              <a:rPr lang="en-US"/>
              <a:t>Microsoft has found that these groupings are most conducive to isolation:</a:t>
            </a:r>
          </a:p>
          <a:p>
            <a:pPr marL="171450" indent="-171450">
              <a:buFont typeface="Arial" panose="020B0604020202020204" pitchFamily="34" charset="0"/>
              <a:buChar char="•"/>
            </a:pPr>
            <a:r>
              <a:rPr lang="en-US" b="1"/>
              <a:t>High Impact IoT/OT </a:t>
            </a:r>
            <a:r>
              <a:rPr lang="en-US"/>
              <a:t>– devices that have potential life/safety impact, which includes heating/ventilation/air conditioning (HVAC) systems and other computers that control physical machines or processes. Isolating these systems limits the potential life/safety damage of any given attack. </a:t>
            </a:r>
          </a:p>
          <a:p>
            <a:pPr marL="171450" indent="-171450">
              <a:buFont typeface="Arial" panose="020B0604020202020204" pitchFamily="34" charset="0"/>
              <a:buChar char="•"/>
            </a:pPr>
            <a:r>
              <a:rPr lang="en-US" b="1"/>
              <a:t>Low Impact IoT/OT </a:t>
            </a:r>
            <a:r>
              <a:rPr lang="en-US"/>
              <a:t>– devices that have very specific limited functions with predictable (or zero) access to the corporate IT environment like printers, phone systems, conference room display devices, and similar. Isolating these will severely limit the utility of these as a lateral traversal point during a multi-stage attack</a:t>
            </a:r>
          </a:p>
          <a:p>
            <a:pPr marL="171450" indent="-171450">
              <a:buFont typeface="Arial" panose="020B0604020202020204" pitchFamily="34" charset="0"/>
              <a:buChar char="•"/>
            </a:pPr>
            <a:r>
              <a:rPr lang="en-US" b="1"/>
              <a:t>Business Critical and/or Legacy Vulnerable Assets </a:t>
            </a:r>
            <a:r>
              <a:rPr lang="en-US"/>
              <a:t>– These systems (and data on them) are often highly valued by the organization as well as attackers (who frequently target them). Isolating these systems makes more difficult for attackers to gain control of them and reduces your overall organizational risk. </a:t>
            </a:r>
          </a:p>
        </p:txBody>
      </p:sp>
      <p:sp>
        <p:nvSpPr>
          <p:cNvPr id="4" name="Footer Placeholder 3"/>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59285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lang="en-US" sz="2000" b="1"/>
              <a:t>Key Takeaway: </a:t>
            </a:r>
            <a:r>
              <a:rPr lang="en-US" sz="2000" b="0"/>
              <a:t>This is the ideal end state for Zero Trust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lang="en-US" sz="2000" b="0">
              <a:gradFill>
                <a:gsLst>
                  <a:gs pos="0">
                    <a:schemeClr val="tx1"/>
                  </a:gs>
                  <a:gs pos="100000">
                    <a:schemeClr val="tx1"/>
                  </a:gs>
                </a:gsLst>
                <a:lin ang="5400000" scaled="1"/>
              </a:gradFill>
              <a:cs typeface="Segoe UI Semibold" panose="020B07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Access decisions are focused on both security </a:t>
            </a:r>
            <a:r>
              <a:rPr kumimoji="0" lang="en-US" sz="2000" b="0" i="1"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and</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user experience outcomes</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Adaptive Access Control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makes decisions that enforce a consistent policy using the dynamic context of each session including:</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Identity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and related risk/trust state </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Device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and related risk/trust state </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Resource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sensitivity and risk/trust state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lang="en-US" sz="2000" b="0">
              <a:gradFill>
                <a:gsLst>
                  <a:gs pos="0">
                    <a:schemeClr val="tx1"/>
                  </a:gs>
                  <a:gs pos="100000">
                    <a:schemeClr val="tx1"/>
                  </a:gs>
                </a:gsLst>
                <a:lin ang="5400000" scaled="1"/>
              </a:gradFill>
              <a:cs typeface="Segoe UI Semibold" panose="020B07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lang="en-US" sz="2000" b="0">
                <a:gradFill>
                  <a:gsLst>
                    <a:gs pos="0">
                      <a:schemeClr val="tx1"/>
                    </a:gs>
                    <a:gs pos="100000">
                      <a:schemeClr val="tx1"/>
                    </a:gs>
                  </a:gsLst>
                  <a:lin ang="5400000" scaled="1"/>
                </a:gradFill>
                <a:cs typeface="Segoe UI Semibold" panose="020B0702040204020203" pitchFamily="34" charset="0"/>
              </a:rPr>
              <a:t>Much of this is available for the most common scenarios today from Microsoft, and our product engineering teams are continuing to build capabilities to enable this vision on additional scenarios. </a:t>
            </a:r>
          </a:p>
        </p:txBody>
      </p:sp>
      <p:sp>
        <p:nvSpPr>
          <p:cNvPr id="4" name="Footer Placeholder 3"/>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8520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Key Takeaway: </a:t>
            </a:r>
            <a:r>
              <a:rPr lang="en-US" sz="1200" b="0"/>
              <a:t>Isolation through segmentation provides powerful security, but requires a significant investment of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p>
          <a:p>
            <a:pPr marL="0" marR="0" lvl="0" indent="0" algn="l" defTabSz="914400" rtl="0" eaLnBrk="1" fontAlgn="auto" latinLnBrk="0" hangingPunct="1">
              <a:lnSpc>
                <a:spcPct val="100000"/>
              </a:lnSpc>
              <a:spcBef>
                <a:spcPts val="0"/>
              </a:spcBef>
              <a:spcAft>
                <a:spcPts val="0"/>
              </a:spcAft>
              <a:buClrTx/>
              <a:buSzTx/>
              <a:buFontTx/>
              <a:buNone/>
              <a:tabLst/>
              <a:defRPr/>
            </a:pPr>
            <a:r>
              <a:rPr lang="en-US"/>
              <a:t>Segmenting devices into security zones helps reduce the ‘blast radius’ of a major attack, providing protection for resources that are</a:t>
            </a:r>
            <a:endParaRPr lang="en-US" sz="1200" b="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Business critical</a:t>
            </a:r>
            <a:r>
              <a:rPr lang="en-US"/>
              <a:t>– which would have a high business impact if compromised by an attacker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Fragile </a:t>
            </a:r>
            <a:r>
              <a:rPr lang="en-US"/>
              <a:t>– which are impossible or highly difficult to apply security best practices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Both critical </a:t>
            </a:r>
            <a:r>
              <a:rPr lang="en-US" b="1" u="sng"/>
              <a:t>and</a:t>
            </a:r>
            <a:r>
              <a:rPr lang="en-US" b="1"/>
              <a:t> fragile</a:t>
            </a:r>
          </a:p>
          <a:p>
            <a:endParaRPr lang="en-US"/>
          </a:p>
          <a:p>
            <a:r>
              <a:rPr lang="en-US"/>
              <a:t>While segmentation provide powerful protection for these assets, isolating assets in a real-world production environment is no small undertaking. This requires a collaborative effort with stakeholders from security, IT, and business teams to identify assets, design isolation strategies, and design exception processes and controls.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b="1"/>
              <a:t>Additional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As microsegmentation technology matures, the technical elements of this will become easier, more practical, and more scalable </a:t>
            </a:r>
            <a:r>
              <a:rPr lang="en-US" b="1" i="1"/>
              <a:t>but will still require people and process elements </a:t>
            </a:r>
            <a:r>
              <a:rPr lang="en-US"/>
              <a:t>to be successful.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effectLst/>
              </a:rPr>
              <a:t>Segmentation projects often discover legacy network equipment that doesn’t support newer security approaches (e.g. older wired network equipment that doesn’t support (micro)segmentation features)</a:t>
            </a:r>
            <a:endParaRPr lang="en-US"/>
          </a:p>
          <a:p>
            <a:endParaRPr lang="en-US"/>
          </a:p>
        </p:txBody>
      </p:sp>
      <p:sp>
        <p:nvSpPr>
          <p:cNvPr id="4" name="Slide Number Placeholder 3"/>
          <p:cNvSpPr>
            <a:spLocks noGrp="1"/>
          </p:cNvSpPr>
          <p:nvPr>
            <p:ph type="sldNum" sz="quarter" idx="5"/>
          </p:nvPr>
        </p:nvSpPr>
        <p:spPr/>
        <p:txBody>
          <a:bodyPr/>
          <a:lstStyle/>
          <a:p>
            <a:fld id="{A724FE22-94F8-4D93-820B-89FCE526CE4F}" type="slidenum">
              <a:rPr lang="en-US" smtClean="0"/>
              <a:t>31</a:t>
            </a:fld>
            <a:endParaRPr lang="en-US"/>
          </a:p>
        </p:txBody>
      </p:sp>
    </p:spTree>
    <p:extLst>
      <p:ext uri="{BB962C8B-B14F-4D97-AF65-F5344CB8AC3E}">
        <p14:creationId xmlns:p14="http://schemas.microsoft.com/office/powerpoint/2010/main" val="135848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This is a visual depiction of how securing business assets maps to technical implementation and Microsoft security guidance to help you with each step</a:t>
            </a:r>
          </a:p>
        </p:txBody>
      </p:sp>
      <p:sp>
        <p:nvSpPr>
          <p:cNvPr id="4" name="Slide Number Placeholder 3"/>
          <p:cNvSpPr>
            <a:spLocks noGrp="1"/>
          </p:cNvSpPr>
          <p:nvPr>
            <p:ph type="sldNum" sz="quarter" idx="5"/>
          </p:nvPr>
        </p:nvSpPr>
        <p:spPr/>
        <p:txBody>
          <a:bodyPr/>
          <a:lstStyle/>
          <a:p>
            <a:fld id="{D76E7F59-4757-4900-8133-C3F65499925C}" type="slidenum">
              <a:rPr lang="en-US" smtClean="0"/>
              <a:t>3</a:t>
            </a:fld>
            <a:endParaRPr lang="en-US"/>
          </a:p>
        </p:txBody>
      </p:sp>
    </p:spTree>
    <p:extLst>
      <p:ext uri="{BB962C8B-B14F-4D97-AF65-F5344CB8AC3E}">
        <p14:creationId xmlns:p14="http://schemas.microsoft.com/office/powerpoint/2010/main" val="41814841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b="1" i="0" u="none" strike="noStrike" kern="1200" cap="none" spc="-51" normalizeH="0" baseline="0" noProof="0">
                <a:ln w="3175">
                  <a:noFill/>
                </a:ln>
                <a:effectLst/>
                <a:uLnTx/>
                <a:uFillTx/>
              </a:rPr>
              <a:t>Key Takeaway:</a:t>
            </a:r>
            <a:r>
              <a:rPr lang="en-US" b="1" spc="-51">
                <a:ln w="3175">
                  <a:noFill/>
                </a:ln>
              </a:rPr>
              <a:t> </a:t>
            </a:r>
            <a:r>
              <a:rPr kumimoji="0" lang="en-US" b="0" i="0" u="none" strike="noStrike" kern="1200" cap="none" spc="-51" normalizeH="0" baseline="0" noProof="0">
                <a:ln w="3175">
                  <a:noFill/>
                </a:ln>
                <a:effectLst/>
                <a:uLnTx/>
                <a:uFillTx/>
              </a:rPr>
              <a:t>This slide summarizes how organizations should move beyond VPNs to increase security and productivity for remote users</a:t>
            </a:r>
            <a:r>
              <a:rPr lang="en-US" spc="-51">
                <a:ln w="3175">
                  <a:noFill/>
                </a:ln>
              </a:rPr>
              <a:t>  </a:t>
            </a:r>
            <a:endParaRPr lang="en-US">
              <a:ea typeface="+mn-ea"/>
            </a:endParaRPr>
          </a:p>
          <a:p>
            <a:r>
              <a:rPr lang="en-US" spc="-51">
                <a:ln w="3175">
                  <a:noFill/>
                </a:ln>
              </a:rPr>
              <a:t>  </a:t>
            </a:r>
            <a:endParaRPr lang="en-US">
              <a:ea typeface="+mn-ea"/>
            </a:endParaRPr>
          </a:p>
          <a:p>
            <a:pPr>
              <a:defRPr/>
            </a:pPr>
            <a:r>
              <a:rPr kumimoji="0" lang="en-US" b="0" i="0" u="none" strike="noStrike" kern="1200" cap="none" spc="-51" normalizeH="0" baseline="0" noProof="0">
                <a:ln w="3175">
                  <a:noFill/>
                </a:ln>
                <a:effectLst/>
                <a:uLnTx/>
                <a:uFillTx/>
              </a:rPr>
              <a:t>Moving beyond VPN aligns to zero trust principles and improves both security and productivity.</a:t>
            </a:r>
            <a:r>
              <a:rPr lang="en-US" spc="-51">
                <a:ln w="3175">
                  <a:noFill/>
                </a:ln>
              </a:rPr>
              <a:t>   </a:t>
            </a:r>
            <a:endParaRPr lang="en-US"/>
          </a:p>
          <a:p>
            <a:pPr>
              <a:defRPr/>
            </a:pPr>
            <a:r>
              <a:rPr lang="en-US" spc="-51">
                <a:ln w="3175">
                  <a:noFill/>
                </a:ln>
              </a:rPr>
              <a:t>  </a:t>
            </a:r>
            <a:endParaRPr lang="en-US"/>
          </a:p>
          <a:p>
            <a:pPr>
              <a:defRPr/>
            </a:pPr>
            <a:r>
              <a:rPr kumimoji="0" lang="en-US" b="0" i="0" u="none" strike="noStrike" kern="1200" cap="none" spc="-51" normalizeH="0" baseline="0" noProof="0">
                <a:ln w="3175">
                  <a:noFill/>
                </a:ln>
                <a:effectLst/>
                <a:uLnTx/>
                <a:uFillTx/>
              </a:rPr>
              <a:t>Attackers frequently target Virtual Private Networks (VPNs) to bypass the de facto network security perimeter that organizations have set up. VPNs have two main security challenges:</a:t>
            </a:r>
            <a:r>
              <a:rPr lang="en-US" spc="-51">
                <a:ln w="3175">
                  <a:noFill/>
                </a:ln>
              </a:rPr>
              <a:t>  </a:t>
            </a:r>
            <a:endParaRPr lang="en-US"/>
          </a:p>
          <a:p>
            <a:pPr marL="285750" indent="-285750">
              <a:buFont typeface="Arial"/>
              <a:buChar char="•"/>
            </a:pPr>
            <a:r>
              <a:rPr kumimoji="0" lang="en-US" b="1" i="0" u="none" strike="noStrike" kern="1200" cap="none" spc="-51" normalizeH="0" baseline="0" noProof="0">
                <a:ln w="3175">
                  <a:noFill/>
                </a:ln>
                <a:effectLst/>
                <a:uLnTx/>
                <a:uFillTx/>
              </a:rPr>
              <a:t>Weak Authentication</a:t>
            </a:r>
            <a:r>
              <a:rPr lang="en-US" b="1" spc="-51">
                <a:ln w="3175">
                  <a:noFill/>
                </a:ln>
              </a:rPr>
              <a:t> </a:t>
            </a:r>
            <a:r>
              <a:rPr kumimoji="0" lang="en-US" b="0" i="0" u="none" strike="noStrike" kern="1200" cap="none" spc="-51" normalizeH="0" baseline="0" noProof="0">
                <a:ln w="3175">
                  <a:noFill/>
                </a:ln>
                <a:effectLst/>
                <a:uLnTx/>
                <a:uFillTx/>
              </a:rPr>
              <a:t>– VPNs are frequently accessed with password-only authentication or basic MFA, lacking native support for explicitly validating the integrity of users and devices with threat intelligence, Endpoint Detection and Response (EDR) signals, and more.</a:t>
            </a:r>
            <a:r>
              <a:rPr lang="en-US" spc="-51">
                <a:ln w="3175">
                  <a:noFill/>
                </a:ln>
              </a:rPr>
              <a:t>  </a:t>
            </a:r>
            <a:endParaRPr lang="en-US"/>
          </a:p>
          <a:p>
            <a:pPr marL="285750" indent="-285750">
              <a:buFont typeface="Arial"/>
              <a:buChar char="•"/>
            </a:pPr>
            <a:r>
              <a:rPr kumimoji="0" lang="en-US" b="1" i="0" u="none" strike="noStrike" kern="1200" cap="none" spc="-51" normalizeH="0" baseline="0" noProof="0">
                <a:ln w="3175">
                  <a:noFill/>
                </a:ln>
                <a:effectLst/>
                <a:uLnTx/>
                <a:uFillTx/>
              </a:rPr>
              <a:t>Full network access</a:t>
            </a:r>
            <a:r>
              <a:rPr lang="en-US" b="1" spc="-51">
                <a:ln w="3175">
                  <a:noFill/>
                </a:ln>
              </a:rPr>
              <a:t> </a:t>
            </a:r>
            <a:r>
              <a:rPr kumimoji="0" lang="en-US" b="0" i="0" u="none" strike="noStrike" kern="1200" cap="none" spc="-51" normalizeH="0" baseline="0" noProof="0">
                <a:ln w="3175">
                  <a:noFill/>
                </a:ln>
                <a:effectLst/>
                <a:uLnTx/>
                <a:uFillTx/>
              </a:rPr>
              <a:t>– VPNs often allow users (and attackers with stolen user credentials) full port/protocol access to anywhere on the internal network</a:t>
            </a:r>
            <a:r>
              <a:rPr lang="en-US" spc="-51">
                <a:ln w="3175">
                  <a:noFill/>
                </a:ln>
              </a:rPr>
              <a:t> </a:t>
            </a:r>
            <a:endParaRPr lang="en-US"/>
          </a:p>
          <a:p>
            <a:r>
              <a:rPr lang="en-US" spc="-51">
                <a:ln w="3175">
                  <a:noFill/>
                </a:ln>
              </a:rPr>
              <a:t>  </a:t>
            </a:r>
            <a:endParaRPr lang="en-US">
              <a:ea typeface="+mn-ea"/>
            </a:endParaRPr>
          </a:p>
          <a:p>
            <a:r>
              <a:rPr kumimoji="0" lang="en-US" b="0" i="0" u="none" strike="noStrike" kern="1200" cap="none" spc="-51" normalizeH="0" baseline="0" noProof="0">
                <a:ln w="3175">
                  <a:noFill/>
                </a:ln>
                <a:effectLst/>
                <a:uLnTx/>
                <a:uFillTx/>
              </a:rPr>
              <a:t>We urge organizations to start the journey of moving beyond VPNs by increasing the security of their existing VPNs and starting to migration applications to a modern solution.</a:t>
            </a:r>
            <a:r>
              <a:rPr lang="en-US" spc="-51">
                <a:ln w="3175">
                  <a:noFill/>
                </a:ln>
              </a:rPr>
              <a:t>   </a:t>
            </a:r>
            <a:endParaRPr lang="en-US"/>
          </a:p>
          <a:p>
            <a:r>
              <a:rPr lang="en-US" spc="-51">
                <a:ln w="3175">
                  <a:noFill/>
                </a:ln>
              </a:rPr>
              <a:t>  </a:t>
            </a:r>
            <a:endParaRPr lang="en-US">
              <a:ea typeface="+mn-ea"/>
            </a:endParaRPr>
          </a:p>
          <a:p>
            <a:r>
              <a:rPr kumimoji="0" lang="en-US" b="1" i="0" u="none" strike="noStrike" kern="1200" cap="none" spc="-51" normalizeH="0" baseline="0" noProof="0">
                <a:ln w="3175">
                  <a:noFill/>
                </a:ln>
                <a:effectLst/>
                <a:uLnTx/>
                <a:uFillTx/>
              </a:rPr>
              <a:t>CLICK 1 –</a:t>
            </a:r>
            <a:r>
              <a:rPr lang="en-US" b="1" spc="-51">
                <a:ln w="3175">
                  <a:noFill/>
                </a:ln>
              </a:rPr>
              <a:t> Configure </a:t>
            </a:r>
            <a:r>
              <a:rPr kumimoji="0" lang="en-US" b="1" i="0" u="none" strike="noStrike" kern="1200" cap="none" spc="-51" normalizeH="0" baseline="0" noProof="0">
                <a:ln w="3175">
                  <a:noFill/>
                </a:ln>
                <a:effectLst/>
                <a:uLnTx/>
                <a:uFillTx/>
              </a:rPr>
              <a:t>Azure</a:t>
            </a:r>
            <a:r>
              <a:rPr kumimoji="0" lang="en-US" b="1" i="0" u="none" strike="noStrike" kern="1200" cap="none" spc="-51" normalizeH="0" noProof="0">
                <a:ln w="3175">
                  <a:noFill/>
                </a:ln>
                <a:effectLst/>
                <a:uLnTx/>
                <a:uFillTx/>
              </a:rPr>
              <a:t> AD for </a:t>
            </a:r>
            <a:r>
              <a:rPr kumimoji="0" lang="en-US" b="1" u="none" strike="noStrike" kern="1200" cap="none" spc="-51" normalizeH="0" noProof="0">
                <a:ln w="3175">
                  <a:noFill/>
                </a:ln>
                <a:effectLst/>
                <a:uLnTx/>
                <a:uFillTx/>
              </a:rPr>
              <a:t>VPN </a:t>
            </a:r>
            <a:r>
              <a:rPr kumimoji="0" lang="en-US" b="1" i="0" u="none" strike="noStrike" kern="1200" cap="none" spc="-51" normalizeH="0" baseline="0" noProof="0">
                <a:ln w="3175">
                  <a:noFill/>
                </a:ln>
                <a:effectLst/>
                <a:uLnTx/>
                <a:uFillTx/>
              </a:rPr>
              <a:t>authentication</a:t>
            </a:r>
            <a:r>
              <a:rPr lang="en-US" spc="-51">
                <a:ln w="3175">
                  <a:noFill/>
                </a:ln>
              </a:rPr>
              <a:t>  </a:t>
            </a:r>
            <a:endParaRPr lang="en-US"/>
          </a:p>
          <a:p>
            <a:r>
              <a:rPr lang="en-US" spc="-51">
                <a:ln w="3175">
                  <a:noFill/>
                </a:ln>
              </a:rPr>
              <a:t>  </a:t>
            </a:r>
            <a:endParaRPr lang="en-US">
              <a:ea typeface="+mn-ea"/>
            </a:endParaRPr>
          </a:p>
          <a:p>
            <a:r>
              <a:rPr kumimoji="0" lang="en-US" b="0" i="0" u="none" strike="noStrike" kern="1200" cap="none" spc="-51" normalizeH="0" baseline="0" noProof="0">
                <a:ln w="3175">
                  <a:noFill/>
                </a:ln>
                <a:effectLst/>
                <a:uLnTx/>
                <a:uFillTx/>
              </a:rPr>
              <a:t>The first easiest step to secure remote access is to enable Azure AD authentication for existing VPNs. Most organizations already have access to Azure AD and can configure Azure AD conditional access to provide explicit validation of strong user authentication and integration of device integrity signals from Intune and Microsoft Defender for Endpoint (MDE).</a:t>
            </a:r>
            <a:r>
              <a:rPr lang="en-US" spc="-51">
                <a:ln w="3175">
                  <a:noFill/>
                </a:ln>
              </a:rPr>
              <a:t>   </a:t>
            </a:r>
            <a:endParaRPr lang="en-US"/>
          </a:p>
          <a:p>
            <a:r>
              <a:rPr kumimoji="0" lang="en-US" b="0" i="0" u="none" strike="noStrike" kern="1200" cap="none" spc="-51" normalizeH="0" baseline="0" noProof="0">
                <a:ln w="3175">
                  <a:noFill/>
                </a:ln>
                <a:effectLst/>
                <a:uLnTx/>
                <a:uFillTx/>
              </a:rPr>
              <a:t>While this won’t solve the challenge of VPNs providing full network access, it will greatly increase an attacker’s cost and friction to conduct an attack.</a:t>
            </a:r>
            <a:r>
              <a:rPr lang="en-US" spc="-51">
                <a:ln w="3175">
                  <a:noFill/>
                </a:ln>
              </a:rPr>
              <a:t>   </a:t>
            </a:r>
            <a:endParaRPr lang="en-US"/>
          </a:p>
          <a:p>
            <a:r>
              <a:rPr lang="en-US" spc="-51">
                <a:ln w="3175">
                  <a:noFill/>
                </a:ln>
              </a:rPr>
              <a:t>  </a:t>
            </a:r>
            <a:endParaRPr lang="en-US">
              <a:ea typeface="+mn-ea"/>
            </a:endParaRPr>
          </a:p>
          <a:p>
            <a:r>
              <a:rPr kumimoji="0" lang="en-US" b="1" i="0" u="none" strike="noStrike" kern="1200" cap="none" spc="-51" normalizeH="0" baseline="0" noProof="0">
                <a:ln w="3175">
                  <a:noFill/>
                </a:ln>
                <a:effectLst/>
                <a:uLnTx/>
                <a:uFillTx/>
              </a:rPr>
              <a:t>CLICK 2 – Shift applications from VPN to per-application proxy</a:t>
            </a:r>
            <a:r>
              <a:rPr lang="en-US" b="1" spc="-51">
                <a:ln w="3175">
                  <a:noFill/>
                </a:ln>
              </a:rPr>
              <a:t> </a:t>
            </a:r>
            <a:r>
              <a:rPr lang="en-US" spc="-51">
                <a:ln w="3175">
                  <a:noFill/>
                </a:ln>
              </a:rPr>
              <a:t>  </a:t>
            </a:r>
            <a:endParaRPr lang="en-US"/>
          </a:p>
          <a:p>
            <a:r>
              <a:rPr lang="en-US" spc="-51">
                <a:ln w="3175">
                  <a:noFill/>
                </a:ln>
              </a:rPr>
              <a:t>  </a:t>
            </a:r>
            <a:endParaRPr lang="en-US">
              <a:ea typeface="+mn-ea"/>
            </a:endParaRPr>
          </a:p>
          <a:p>
            <a:r>
              <a:rPr kumimoji="0" lang="en-US" b="0" i="0" u="none" strike="noStrike" kern="1200" cap="none" spc="-51" normalizeH="0" baseline="0" noProof="0">
                <a:ln w="3175">
                  <a:noFill/>
                </a:ln>
                <a:effectLst/>
                <a:uLnTx/>
                <a:uFillTx/>
              </a:rPr>
              <a:t>The next stage of moving beyond VPN is to publish internal applications so they can be accessed directly via URL or in the My Apps portal. This enables users to easily access the applications without extra prompts or extra access to the network that they don’t need (but an attacker who takes over their account will be able to use to cause damage).</a:t>
            </a:r>
            <a:r>
              <a:rPr lang="en-US" spc="-51">
                <a:ln w="3175">
                  <a:noFill/>
                </a:ln>
              </a:rPr>
              <a:t>   </a:t>
            </a:r>
            <a:endParaRPr lang="en-US"/>
          </a:p>
          <a:p>
            <a:r>
              <a:rPr lang="en-US" spc="-51">
                <a:ln w="3175">
                  <a:noFill/>
                </a:ln>
              </a:rPr>
              <a:t>  </a:t>
            </a:r>
            <a:endParaRPr lang="en-US">
              <a:ea typeface="+mn-ea"/>
            </a:endParaRPr>
          </a:p>
          <a:p>
            <a:r>
              <a:rPr kumimoji="0" lang="en-US" b="0" i="0" u="none" strike="noStrike" kern="1200" cap="none" spc="-51" normalizeH="0" baseline="0" noProof="0">
                <a:ln w="3175">
                  <a:noFill/>
                </a:ln>
                <a:effectLst/>
                <a:uLnTx/>
                <a:uFillTx/>
              </a:rPr>
              <a:t>For more information, see </a:t>
            </a:r>
            <a:r>
              <a:rPr kumimoji="0" lang="en-US" b="0" i="0" u="none" strike="noStrike" kern="1200" cap="none" spc="-51" normalizeH="0" baseline="0" noProof="0">
                <a:ln w="3175">
                  <a:noFill/>
                </a:ln>
                <a:effectLst/>
                <a:uLnTx/>
                <a:uFillTx/>
                <a:hlinkClick r:id="rId3"/>
              </a:rPr>
              <a:t>https://docs.microsoft.com/azure/active-directory/manage-apps/what-is-application-proxy</a:t>
            </a:r>
            <a:r>
              <a:rPr lang="en-US" spc="-51">
                <a:ln w="3175">
                  <a:noFill/>
                </a:ln>
              </a:rPr>
              <a:t>  </a:t>
            </a:r>
            <a:endParaRPr lang="en-US"/>
          </a:p>
          <a:p>
            <a:r>
              <a:rPr lang="en-US" spc="-51">
                <a:ln w="3175">
                  <a:noFill/>
                </a:ln>
              </a:rPr>
              <a:t>  </a:t>
            </a:r>
            <a:endParaRPr lang="en-US">
              <a:ea typeface="+mn-ea"/>
            </a:endParaRPr>
          </a:p>
          <a:p>
            <a:r>
              <a:rPr kumimoji="0" lang="en-US" b="1" i="0" u="none" strike="noStrike" kern="1200" cap="none" spc="-51" normalizeH="0" baseline="0" noProof="0">
                <a:ln w="3175">
                  <a:noFill/>
                </a:ln>
                <a:effectLst/>
                <a:uLnTx/>
                <a:uFillTx/>
              </a:rPr>
              <a:t>Note:</a:t>
            </a:r>
            <a:r>
              <a:rPr lang="en-US" b="1" spc="-51">
                <a:ln w="3175">
                  <a:noFill/>
                </a:ln>
              </a:rPr>
              <a:t> </a:t>
            </a:r>
            <a:r>
              <a:rPr kumimoji="0" lang="en-US" b="0" i="0" u="none" strike="noStrike" kern="1200" cap="none" spc="-51" normalizeH="0" baseline="0" noProof="0">
                <a:ln w="3175">
                  <a:noFill/>
                </a:ln>
                <a:effectLst/>
                <a:uLnTx/>
                <a:uFillTx/>
              </a:rPr>
              <a:t>VPN logs often provide good visibility into which applications are being used most to help prioritize the applications to publish.</a:t>
            </a:r>
            <a:r>
              <a:rPr lang="en-US" spc="-51">
                <a:ln w="3175">
                  <a:noFill/>
                </a:ln>
              </a:rPr>
              <a:t>   </a:t>
            </a:r>
            <a:endParaRPr lang="en-US"/>
          </a:p>
          <a:p>
            <a:r>
              <a:rPr lang="en-US" spc="-51">
                <a:ln w="3175">
                  <a:noFill/>
                </a:ln>
              </a:rPr>
              <a:t>  </a:t>
            </a:r>
            <a:endParaRPr lang="en-US">
              <a:ea typeface="+mn-ea"/>
            </a:endParaRPr>
          </a:p>
          <a:p>
            <a:r>
              <a:rPr kumimoji="0" lang="en-US" b="1" i="0" u="none" strike="noStrike" kern="1200" cap="none" spc="-51" normalizeH="0" baseline="0" noProof="0">
                <a:ln w="3175">
                  <a:noFill/>
                </a:ln>
                <a:effectLst/>
                <a:uLnTx/>
                <a:uFillTx/>
              </a:rPr>
              <a:t>CLICK 3 – Technical Details</a:t>
            </a:r>
            <a:r>
              <a:rPr lang="en-US" spc="-51">
                <a:ln w="3175">
                  <a:noFill/>
                </a:ln>
              </a:rPr>
              <a:t>  </a:t>
            </a:r>
            <a:endParaRPr lang="en-US"/>
          </a:p>
          <a:p>
            <a:r>
              <a:rPr lang="en-US" spc="-51">
                <a:ln w="3175">
                  <a:noFill/>
                </a:ln>
              </a:rPr>
              <a:t>  </a:t>
            </a:r>
            <a:endParaRPr lang="en-US">
              <a:ea typeface="+mn-ea"/>
            </a:endParaRPr>
          </a:p>
          <a:p>
            <a:r>
              <a:rPr kumimoji="0" lang="en-US" b="0" i="0" u="none" strike="noStrike" kern="1200" cap="none" spc="-51" normalizeH="0" baseline="0" noProof="0">
                <a:ln w="3175">
                  <a:noFill/>
                </a:ln>
                <a:effectLst/>
                <a:uLnTx/>
                <a:uFillTx/>
              </a:rPr>
              <a:t>Additionally,</a:t>
            </a:r>
            <a:r>
              <a:rPr lang="en-US" spc="-51">
                <a:ln w="3175">
                  <a:noFill/>
                </a:ln>
              </a:rPr>
              <a:t> </a:t>
            </a:r>
            <a:r>
              <a:rPr lang="en-US" b="1" spc="-51">
                <a:ln w="3175">
                  <a:noFill/>
                </a:ln>
                <a:effectLst/>
              </a:rPr>
              <a:t>Microsoft Defender for</a:t>
            </a:r>
            <a:r>
              <a:rPr lang="en-US" b="1" spc="-51">
                <a:ln w="3175">
                  <a:noFill/>
                </a:ln>
              </a:rPr>
              <a:t> </a:t>
            </a:r>
            <a:r>
              <a:rPr lang="en-US" b="1" spc="-51">
                <a:ln w="3175">
                  <a:noFill/>
                </a:ln>
                <a:effectLst/>
              </a:rPr>
              <a:t>Cloud</a:t>
            </a:r>
            <a:r>
              <a:rPr lang="en-US" b="1" spc="-51">
                <a:ln w="3175">
                  <a:noFill/>
                </a:ln>
              </a:rPr>
              <a:t> </a:t>
            </a:r>
            <a:r>
              <a:rPr lang="en-US" b="1" spc="-51">
                <a:ln w="3175">
                  <a:noFill/>
                </a:ln>
                <a:effectLst/>
              </a:rPr>
              <a:t>Apps</a:t>
            </a:r>
            <a:r>
              <a:rPr lang="en-US" b="1" spc="-51">
                <a:ln w="3175">
                  <a:noFill/>
                </a:ln>
              </a:rPr>
              <a:t> </a:t>
            </a:r>
            <a:r>
              <a:rPr lang="en-US" b="1" spc="-51">
                <a:ln w="3175">
                  <a:noFill/>
                </a:ln>
                <a:effectLst/>
              </a:rPr>
              <a:t>(MDCA)</a:t>
            </a:r>
            <a:r>
              <a:rPr lang="en-US" b="1" spc="-51">
                <a:ln w="3175">
                  <a:noFill/>
                </a:ln>
              </a:rPr>
              <a:t> </a:t>
            </a:r>
            <a:r>
              <a:rPr kumimoji="0" lang="en-US" b="0" i="0" u="none" strike="noStrike" kern="1200" cap="none" spc="-51" normalizeH="0" baseline="0" noProof="0">
                <a:ln w="3175">
                  <a:noFill/>
                </a:ln>
                <a:effectLst/>
                <a:uLnTx/>
                <a:uFillTx/>
              </a:rPr>
              <a:t>can provide</a:t>
            </a:r>
            <a:r>
              <a:rPr lang="en-US" spc="-51">
                <a:ln w="3175">
                  <a:noFill/>
                </a:ln>
              </a:rPr>
              <a:t> </a:t>
            </a:r>
            <a:r>
              <a:rPr kumimoji="0" lang="en-US" b="0" i="1" u="none" strike="noStrike" kern="1200" cap="none" spc="-51" normalizeH="0" baseline="0" noProof="0">
                <a:ln w="3175">
                  <a:noFill/>
                </a:ln>
                <a:effectLst/>
                <a:uLnTx/>
                <a:uFillTx/>
              </a:rPr>
              <a:t>session security</a:t>
            </a:r>
            <a:r>
              <a:rPr lang="en-US" i="1" spc="-51">
                <a:ln w="3175">
                  <a:noFill/>
                </a:ln>
              </a:rPr>
              <a:t> </a:t>
            </a:r>
            <a:r>
              <a:rPr kumimoji="0" lang="en-US" b="0" i="0" u="none" strike="noStrike" kern="1200" cap="none" spc="-51" normalizeH="0" baseline="0" noProof="0">
                <a:ln w="3175">
                  <a:noFill/>
                </a:ln>
                <a:effectLst/>
                <a:uLnTx/>
                <a:uFillTx/>
              </a:rPr>
              <a:t>for the published applications using the same technology used to monitor cloud app session.</a:t>
            </a:r>
            <a:r>
              <a:rPr lang="en-US" spc="-51">
                <a:ln w="3175">
                  <a:noFill/>
                </a:ln>
              </a:rPr>
              <a:t>   </a:t>
            </a:r>
            <a:endParaRPr lang="en-US"/>
          </a:p>
          <a:p>
            <a:r>
              <a:rPr kumimoji="0" lang="en-US" b="0" i="0" u="none" strike="noStrike" kern="1200" cap="none" spc="-51" normalizeH="0" baseline="0" noProof="0">
                <a:ln w="3175">
                  <a:noFill/>
                </a:ln>
                <a:effectLst/>
                <a:uLnTx/>
                <a:uFillTx/>
              </a:rPr>
              <a:t>See the</a:t>
            </a:r>
            <a:r>
              <a:rPr lang="en-US" spc="-51">
                <a:ln w="3175">
                  <a:noFill/>
                </a:ln>
              </a:rPr>
              <a:t> </a:t>
            </a:r>
            <a:r>
              <a:rPr kumimoji="0" lang="en-US" b="0" i="1" u="none" strike="noStrike" kern="1200" cap="none" spc="-51" normalizeH="0" baseline="0" noProof="0">
                <a:ln w="3175">
                  <a:noFill/>
                </a:ln>
                <a:effectLst/>
                <a:uLnTx/>
                <a:uFillTx/>
              </a:rPr>
              <a:t>App Coverage</a:t>
            </a:r>
            <a:r>
              <a:rPr lang="en-US" i="1" spc="-51">
                <a:ln w="3175">
                  <a:noFill/>
                </a:ln>
              </a:rPr>
              <a:t> </a:t>
            </a:r>
            <a:r>
              <a:rPr kumimoji="0" lang="en-US" b="0" i="0" u="none" strike="noStrike" kern="1200" cap="none" spc="-51" normalizeH="0" baseline="0" noProof="0">
                <a:ln w="3175">
                  <a:noFill/>
                </a:ln>
                <a:effectLst/>
                <a:uLnTx/>
                <a:uFillTx/>
              </a:rPr>
              <a:t>slide for information on application support.</a:t>
            </a:r>
            <a:r>
              <a:rPr lang="en-US" spc="-51">
                <a:ln w="3175">
                  <a:noFill/>
                </a:ln>
              </a:rPr>
              <a:t>  </a:t>
            </a:r>
            <a:endParaRPr lang="en-US"/>
          </a:p>
          <a:p>
            <a:r>
              <a:rPr lang="en-US" spc="-51">
                <a:ln w="3175">
                  <a:noFill/>
                </a:ln>
              </a:rPr>
              <a:t>  </a:t>
            </a:r>
            <a:endParaRPr lang="en-US"/>
          </a:p>
        </p:txBody>
      </p:sp>
      <p:sp>
        <p:nvSpPr>
          <p:cNvPr id="4" name="Slide Number Placeholder 3"/>
          <p:cNvSpPr>
            <a:spLocks noGrp="1"/>
          </p:cNvSpPr>
          <p:nvPr>
            <p:ph type="sldNum" sz="quarter" idx="5"/>
          </p:nvPr>
        </p:nvSpPr>
        <p:spPr/>
        <p:txBody>
          <a:bodyPr/>
          <a:lstStyle/>
          <a:p>
            <a:fld id="{6C5F0116-7EDC-49C8-BA78-CF3BC129AB89}" type="slidenum">
              <a:rPr lang="en-US" smtClean="0"/>
              <a:t>32</a:t>
            </a:fld>
            <a:endParaRPr lang="en-US"/>
          </a:p>
        </p:txBody>
      </p:sp>
    </p:spTree>
    <p:extLst>
      <p:ext uri="{BB962C8B-B14F-4D97-AF65-F5344CB8AC3E}">
        <p14:creationId xmlns:p14="http://schemas.microsoft.com/office/powerpoint/2010/main" val="26863219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Key Takeaway: </a:t>
            </a:r>
            <a:r>
              <a:rPr kumimoji="0" lang="en-US" sz="1200" b="0"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This slide depicts the authentication protocol translation support for Azure AD App Proxy </a:t>
            </a:r>
            <a:endParaRPr lang="en-US"/>
          </a:p>
        </p:txBody>
      </p:sp>
      <p:sp>
        <p:nvSpPr>
          <p:cNvPr id="4" name="Slide Number Placeholder 3"/>
          <p:cNvSpPr>
            <a:spLocks noGrp="1"/>
          </p:cNvSpPr>
          <p:nvPr>
            <p:ph type="sldNum" sz="quarter" idx="5"/>
          </p:nvPr>
        </p:nvSpPr>
        <p:spPr/>
        <p:txBody>
          <a:bodyPr/>
          <a:lstStyle/>
          <a:p>
            <a:fld id="{A724FE22-94F8-4D93-820B-89FCE526CE4F}" type="slidenum">
              <a:rPr lang="en-US" smtClean="0"/>
              <a:t>33</a:t>
            </a:fld>
            <a:endParaRPr lang="en-US"/>
          </a:p>
        </p:txBody>
      </p:sp>
    </p:spTree>
    <p:extLst>
      <p:ext uri="{BB962C8B-B14F-4D97-AF65-F5344CB8AC3E}">
        <p14:creationId xmlns:p14="http://schemas.microsoft.com/office/powerpoint/2010/main" val="1805831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Key Takeaway: </a:t>
            </a:r>
            <a:r>
              <a:rPr kumimoji="0" lang="en-US" sz="1200" b="0"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This slide depicts user session security options for applications, including </a:t>
            </a:r>
            <a:r>
              <a:rPr kumimoji="0" lang="nn-NO" sz="1200" b="0"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Microsoft Defender for Cloud Apps</a:t>
            </a:r>
            <a:r>
              <a:rPr kumimoji="0" lang="en-US" sz="1200" b="0"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 (MDCA)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See the links in the slide for more technical information</a:t>
            </a:r>
            <a:endParaRPr lang="en-US"/>
          </a:p>
        </p:txBody>
      </p:sp>
      <p:sp>
        <p:nvSpPr>
          <p:cNvPr id="4" name="Slide Number Placeholder 3"/>
          <p:cNvSpPr>
            <a:spLocks noGrp="1"/>
          </p:cNvSpPr>
          <p:nvPr>
            <p:ph type="sldNum" sz="quarter" idx="5"/>
          </p:nvPr>
        </p:nvSpPr>
        <p:spPr/>
        <p:txBody>
          <a:bodyPr/>
          <a:lstStyle/>
          <a:p>
            <a:fld id="{6C5F0116-7EDC-49C8-BA78-CF3BC129AB89}" type="slidenum">
              <a:rPr lang="en-US" smtClean="0"/>
              <a:t>34</a:t>
            </a:fld>
            <a:endParaRPr lang="en-US"/>
          </a:p>
        </p:txBody>
      </p:sp>
    </p:spTree>
    <p:extLst>
      <p:ext uri="{BB962C8B-B14F-4D97-AF65-F5344CB8AC3E}">
        <p14:creationId xmlns:p14="http://schemas.microsoft.com/office/powerpoint/2010/main" val="2498105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i="0">
                <a:effectLst/>
                <a:latin typeface="Times" panose="02020603050405020304" pitchFamily="18" charset="0"/>
                <a:ea typeface="Times" panose="02020603050405020304" pitchFamily="18" charset="0"/>
                <a:cs typeface="Times New Roman" panose="02020603050405020304" pitchFamily="18" charset="0"/>
              </a:rPr>
              <a:t>Zero Trust brings security to the users, data/information, applications, APIs, devices, networks, cloud, etc. wherever they are – instead of forcing them onto a “secure” network. In other words, Zero Trust shifts the perceived role of security restricting business to security enabling business</a:t>
            </a:r>
          </a:p>
          <a:p>
            <a:endParaRPr lang="en-US" sz="1800" i="0">
              <a:effectLst/>
              <a:latin typeface="Times"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a:t>This diagram resulted from a collaboration with The Open Group where Microsoft is an active participant</a:t>
            </a:r>
          </a:p>
          <a:p>
            <a:endParaRPr lang="en-US" i="0"/>
          </a:p>
        </p:txBody>
      </p:sp>
    </p:spTree>
    <p:extLst>
      <p:ext uri="{BB962C8B-B14F-4D97-AF65-F5344CB8AC3E}">
        <p14:creationId xmlns:p14="http://schemas.microsoft.com/office/powerpoint/2010/main" val="2217090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 </a:t>
            </a:r>
            <a:r>
              <a:rPr lang="en-US" b="0"/>
              <a:t>The modern world of business and computing are complex and continuously evolving, driving the need for a fresh approach to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This approach should both honor well established best practices and challenge established assumptions that no longer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i="1"/>
              <a:t>This diagram resulted from a collaboration with The Open Group where Microsoft is an active participant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A724FE22-94F8-4D93-820B-89FCE526CE4F}" type="slidenum">
              <a:rPr lang="en-US" smtClean="0"/>
              <a:t>36</a:t>
            </a:fld>
            <a:endParaRPr lang="en-US"/>
          </a:p>
        </p:txBody>
      </p:sp>
    </p:spTree>
    <p:extLst>
      <p:ext uri="{BB962C8B-B14F-4D97-AF65-F5344CB8AC3E}">
        <p14:creationId xmlns:p14="http://schemas.microsoft.com/office/powerpoint/2010/main" val="2535547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t>This diagram resulted from a collaboration with The Open Group where Microsoft is an active participant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 </a:t>
            </a:r>
            <a:r>
              <a:rPr lang="en-US" b="0"/>
              <a:t>Zero Trust addresses modern needs for cybersecurity with a focus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Access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Ensuring only the right people have access to business assets and resources using a centralized security policy that adapts to the continuous changes in the business, technical platforms, and the threat landscape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CLICK 1 – Modern Security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Rapid detection and remediation of threats to reduce risk to the organization from active attacks in the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CLICK 2 – Governance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To complete the organization’s security visibility and sustain risk reduction with continuous improvement of security hygiene, security compliance, asset coverage, and more.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CLICK 3 – Asset Protection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To provide protections for asset outside of normal access control (e.g. out-of-band attacks on the wire/disk, application exploitation, etc.) and execute on risk mitigations discovered through governance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A724FE22-94F8-4D93-820B-89FCE526CE4F}" type="slidenum">
              <a:rPr lang="en-US" smtClean="0"/>
              <a:t>37</a:t>
            </a:fld>
            <a:endParaRPr lang="en-US"/>
          </a:p>
        </p:txBody>
      </p:sp>
    </p:spTree>
    <p:extLst>
      <p:ext uri="{BB962C8B-B14F-4D97-AF65-F5344CB8AC3E}">
        <p14:creationId xmlns:p14="http://schemas.microsoft.com/office/powerpoint/2010/main" val="10744152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42424E"/>
                </a:solidFill>
                <a:effectLst/>
                <a:latin typeface="Segoe UI" panose="020B0502040204020203" pitchFamily="34" charset="0"/>
              </a:rPr>
              <a:t>Key Takeaway:</a:t>
            </a:r>
            <a:r>
              <a:rPr lang="en-US" b="0" i="0">
                <a:solidFill>
                  <a:srgbClr val="42424E"/>
                </a:solidFill>
                <a:effectLst/>
                <a:latin typeface="Segoe UI" panose="020B0502040204020203" pitchFamily="34" charset="0"/>
              </a:rPr>
              <a:t> These are the Zero Trust Commandments from The Open Group</a:t>
            </a:r>
            <a:endParaRPr lang="en-US"/>
          </a:p>
        </p:txBody>
      </p:sp>
      <p:sp>
        <p:nvSpPr>
          <p:cNvPr id="4" name="Slide Number Placeholder 3"/>
          <p:cNvSpPr>
            <a:spLocks noGrp="1"/>
          </p:cNvSpPr>
          <p:nvPr>
            <p:ph type="sldNum" sz="quarter" idx="5"/>
          </p:nvPr>
        </p:nvSpPr>
        <p:spPr/>
        <p:txBody>
          <a:bodyPr/>
          <a:lstStyle/>
          <a:p>
            <a:fld id="{A724FE22-94F8-4D93-820B-89FCE526CE4F}" type="slidenum">
              <a:rPr lang="en-US" smtClean="0"/>
              <a:t>38</a:t>
            </a:fld>
            <a:endParaRPr lang="en-US"/>
          </a:p>
        </p:txBody>
      </p:sp>
    </p:spTree>
    <p:extLst>
      <p:ext uri="{BB962C8B-B14F-4D97-AF65-F5344CB8AC3E}">
        <p14:creationId xmlns:p14="http://schemas.microsoft.com/office/powerpoint/2010/main" val="5118612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42424E"/>
                </a:solidFill>
                <a:effectLst/>
                <a:latin typeface="Segoe UI" panose="020B0502040204020203" pitchFamily="34" charset="0"/>
              </a:rPr>
              <a:t>Key Takeaway:</a:t>
            </a:r>
            <a:r>
              <a:rPr lang="en-US" b="0" i="0">
                <a:solidFill>
                  <a:srgbClr val="42424E"/>
                </a:solidFill>
                <a:effectLst/>
                <a:latin typeface="Segoe UI" panose="020B0502040204020203" pitchFamily="34" charset="0"/>
              </a:rPr>
              <a:t> These are the Zero Trust Core Principles from The Open Group</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1415B4-A2BF-499C-987C-459A74BF30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1647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42424E"/>
                </a:solidFill>
                <a:effectLst/>
                <a:latin typeface="Segoe UI" panose="020B0502040204020203" pitchFamily="34" charset="0"/>
              </a:rPr>
              <a:t>Key Takeaway:</a:t>
            </a:r>
            <a:r>
              <a:rPr lang="en-US" b="0" i="0">
                <a:solidFill>
                  <a:srgbClr val="42424E"/>
                </a:solidFill>
                <a:effectLst/>
                <a:latin typeface="Segoe UI" panose="020B0502040204020203" pitchFamily="34" charset="0"/>
              </a:rPr>
              <a:t> This is how The Open Group Zero Trust Core Principles map to the original Jericho Forum™ Commandments</a:t>
            </a:r>
            <a:endParaRPr lang="en-US"/>
          </a:p>
          <a:p>
            <a:endParaRPr lang="en-US"/>
          </a:p>
        </p:txBody>
      </p:sp>
      <p:sp>
        <p:nvSpPr>
          <p:cNvPr id="4" name="Slide Number Placeholder 3"/>
          <p:cNvSpPr>
            <a:spLocks noGrp="1"/>
          </p:cNvSpPr>
          <p:nvPr>
            <p:ph type="sldNum" sz="quarter" idx="5"/>
          </p:nvPr>
        </p:nvSpPr>
        <p:spPr/>
        <p:txBody>
          <a:bodyPr/>
          <a:lstStyle/>
          <a:p>
            <a:fld id="{D11415B4-A2BF-499C-987C-459A74BF30BD}" type="slidenum">
              <a:rPr lang="en-US" smtClean="0"/>
              <a:t>40</a:t>
            </a:fld>
            <a:endParaRPr lang="en-US"/>
          </a:p>
        </p:txBody>
      </p:sp>
    </p:spTree>
    <p:extLst>
      <p:ext uri="{BB962C8B-B14F-4D97-AF65-F5344CB8AC3E}">
        <p14:creationId xmlns:p14="http://schemas.microsoft.com/office/powerpoint/2010/main" val="8651549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Traditional Network approaches focused first on the physical location</a:t>
            </a:r>
          </a:p>
          <a:p>
            <a:endParaRPr lang="en-US"/>
          </a:p>
          <a:p>
            <a:r>
              <a:rPr lang="en-US"/>
              <a:t>Classic network security approaches started by focusing on a ‘trusted network’ model centered around with the physical office (and network) locations of the organization. </a:t>
            </a:r>
          </a:p>
          <a:p>
            <a:endParaRPr lang="en-US"/>
          </a:p>
          <a:p>
            <a:r>
              <a:rPr lang="en-US"/>
              <a:t>The main Office network was extended to remote locations through a combination of </a:t>
            </a:r>
          </a:p>
          <a:p>
            <a:pPr marL="171450" indent="-171450">
              <a:buFont typeface="Arial" panose="020B0604020202020204" pitchFamily="34" charset="0"/>
              <a:buChar char="•"/>
            </a:pPr>
            <a:r>
              <a:rPr lang="en-US" b="1"/>
              <a:t>Wide Area Networks (WANs) – </a:t>
            </a:r>
            <a:r>
              <a:rPr lang="en-US" b="0"/>
              <a:t>for </a:t>
            </a:r>
            <a:r>
              <a:rPr lang="en-US"/>
              <a:t>branch offices with multiple employees </a:t>
            </a:r>
          </a:p>
          <a:p>
            <a:pPr marL="171450" indent="-171450">
              <a:buFont typeface="Arial" panose="020B0604020202020204" pitchFamily="34" charset="0"/>
              <a:buChar char="•"/>
            </a:pPr>
            <a:r>
              <a:rPr lang="en-US" b="1"/>
              <a:t>Virtual Private Networks (VPNs) </a:t>
            </a:r>
            <a:r>
              <a:rPr lang="en-US"/>
              <a:t>– to extend the network to individual remote devices and users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ED7501-40EC-4713-8E83-E62B8A2BA1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271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A73F4D-9010-4783-B2C3-7060F299A0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1371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a:defRPr/>
            </a:pPr>
            <a:r>
              <a:rPr lang="en-US" b="1"/>
              <a:t>Key Takeaway: </a:t>
            </a:r>
            <a:r>
              <a:rPr lang="en-US"/>
              <a:t>SASE is a flexible security approach that focuses on enabling secure access to resources from anywhere  </a:t>
            </a:r>
          </a:p>
          <a:p>
            <a:pPr defTabSz="932472">
              <a:defRPr/>
            </a:pPr>
            <a:r>
              <a:rPr lang="en-US"/>
              <a:t>  </a:t>
            </a:r>
            <a:endParaRPr lang="en-US">
              <a:cs typeface="Calibri"/>
            </a:endParaRPr>
          </a:p>
          <a:p>
            <a:pPr defTabSz="932472">
              <a:defRPr/>
            </a:pPr>
            <a:r>
              <a:rPr lang="en-US"/>
              <a:t>Like Zero Trust, the Secure Access Service Edge (SASE) approach recognizes the business imperative to enable people to securely work anywhere and access to any resource they need (across multiple clouds and on-premises)  </a:t>
            </a:r>
          </a:p>
          <a:p>
            <a:pPr defTabSz="932472">
              <a:defRPr/>
            </a:pPr>
            <a:r>
              <a:rPr lang="en-US"/>
              <a:t>  </a:t>
            </a:r>
            <a:endParaRPr lang="en-US">
              <a:cs typeface="Calibri"/>
            </a:endParaRPr>
          </a:p>
          <a:p>
            <a:pPr defTabSz="932472">
              <a:defRPr/>
            </a:pPr>
            <a:r>
              <a:rPr lang="en-US" b="1"/>
              <a:t>CLICK 1 – Outcomes and Enablers</a:t>
            </a:r>
            <a:r>
              <a:rPr lang="en-US"/>
              <a:t>  </a:t>
            </a:r>
            <a:endParaRPr lang="en-US">
              <a:cs typeface="Calibri"/>
            </a:endParaRPr>
          </a:p>
          <a:p>
            <a:pPr defTabSz="932472">
              <a:defRPr/>
            </a:pPr>
            <a:r>
              <a:rPr lang="en-US"/>
              <a:t>  </a:t>
            </a:r>
            <a:endParaRPr lang="en-US">
              <a:cs typeface="Calibri"/>
            </a:endParaRPr>
          </a:p>
          <a:p>
            <a:pPr defTabSz="932472">
              <a:defRPr/>
            </a:pPr>
            <a:r>
              <a:rPr lang="en-US"/>
              <a:t>The key outcomes of a SASE approach of a good </a:t>
            </a:r>
            <a:r>
              <a:rPr lang="en-US" b="1"/>
              <a:t>user experience </a:t>
            </a:r>
            <a:r>
              <a:rPr lang="en-US"/>
              <a:t>and strong </a:t>
            </a:r>
            <a:r>
              <a:rPr lang="en-US" b="1"/>
              <a:t>security </a:t>
            </a:r>
            <a:r>
              <a:rPr lang="en-US"/>
              <a:t>assurances   </a:t>
            </a:r>
          </a:p>
          <a:p>
            <a:pPr defTabSz="932472">
              <a:defRPr/>
            </a:pPr>
            <a:r>
              <a:rPr lang="en-US"/>
              <a:t>  </a:t>
            </a:r>
            <a:endParaRPr lang="en-US">
              <a:cs typeface="Calibri"/>
            </a:endParaRPr>
          </a:p>
          <a:p>
            <a:pPr defTabSz="932472">
              <a:defRPr/>
            </a:pPr>
            <a:r>
              <a:rPr lang="en-US" b="1"/>
              <a:t>User Experience - </a:t>
            </a:r>
            <a:r>
              <a:rPr lang="en-US"/>
              <a:t>SASE recognizes that user experience and performance are critical in this new world where users believe that “slow is the new broken” .   </a:t>
            </a:r>
          </a:p>
          <a:p>
            <a:pPr defTabSz="932472">
              <a:defRPr/>
            </a:pPr>
            <a:r>
              <a:rPr lang="en-US" b="1"/>
              <a:t>Security - </a:t>
            </a:r>
            <a:r>
              <a:rPr lang="en-US"/>
              <a:t>SASE also follows the same principles of zero trust, where security must design strategies with an assumption of breach (anything could be compromised), trust must be verified explicitly, and provide least privileged using Just-in-Time and Just-Enough-access using risk-based adaptive polices.  </a:t>
            </a:r>
          </a:p>
          <a:p>
            <a:pPr defTabSz="932472">
              <a:defRPr/>
            </a:pPr>
            <a:r>
              <a:rPr lang="en-US"/>
              <a:t>  </a:t>
            </a:r>
            <a:endParaRPr lang="en-US">
              <a:cs typeface="Calibri"/>
            </a:endParaRPr>
          </a:p>
          <a:p>
            <a:pPr defTabSz="932472">
              <a:defRPr/>
            </a:pPr>
            <a:r>
              <a:rPr lang="en-US"/>
              <a:t>To provide these, the SASE approach requires key enablers including:  </a:t>
            </a:r>
          </a:p>
          <a:p>
            <a:pPr marL="285750" indent="-285750" defTabSz="932472">
              <a:buFont typeface="Arial"/>
              <a:buChar char="•"/>
              <a:defRPr/>
            </a:pPr>
            <a:r>
              <a:rPr lang="en-US" b="1"/>
              <a:t>Global Scale and availability </a:t>
            </a:r>
            <a:r>
              <a:rPr lang="en-US"/>
              <a:t>– to ensure that authorize applications are responsive and perform well for users </a:t>
            </a:r>
          </a:p>
          <a:p>
            <a:pPr marL="285750" indent="-285750" defTabSz="932472">
              <a:buFont typeface="Arial"/>
              <a:buChar char="•"/>
              <a:defRPr/>
            </a:pPr>
            <a:r>
              <a:rPr lang="en-US" b="1"/>
              <a:t>Explicit measurement User and Device security </a:t>
            </a:r>
            <a:r>
              <a:rPr lang="en-US"/>
              <a:t>assurances: </a:t>
            </a:r>
          </a:p>
          <a:p>
            <a:pPr marL="285750" indent="-285750" defTabSz="932472">
              <a:buFont typeface="Arial"/>
              <a:buChar char="•"/>
              <a:defRPr/>
            </a:pPr>
            <a:r>
              <a:rPr lang="en-US" b="1"/>
              <a:t>Identities - </a:t>
            </a:r>
            <a:r>
              <a:rPr lang="en-US"/>
              <a:t>strong authentication, account isn’t compromised, etc. </a:t>
            </a:r>
          </a:p>
          <a:p>
            <a:pPr marL="285750" indent="-285750" defTabSz="932472">
              <a:buFont typeface="Arial"/>
              <a:buChar char="•"/>
              <a:defRPr/>
            </a:pPr>
            <a:r>
              <a:rPr lang="en-US" b="1"/>
              <a:t>Device </a:t>
            </a:r>
            <a:r>
              <a:rPr lang="en-US"/>
              <a:t>– compliant configuration, not infected by malware, etc. </a:t>
            </a:r>
            <a:endParaRPr lang="en-US">
              <a:cs typeface="Calibri"/>
            </a:endParaRPr>
          </a:p>
          <a:p>
            <a:pPr marL="285750" indent="-285750" defTabSz="932472">
              <a:buFont typeface="Arial"/>
              <a:buChar char="•"/>
              <a:defRPr/>
            </a:pPr>
            <a:r>
              <a:rPr lang="en-US" b="1"/>
              <a:t>Threat intelligence</a:t>
            </a:r>
            <a:r>
              <a:rPr lang="en-US"/>
              <a:t> – to inform these security decisions with up to date context (drawn from a dataset that is both high volume and highly diverse). This helps quickly filter out known threats and accurately measure risk (avoiding false positives and false negatives that create business risk or interrupt productivity) </a:t>
            </a:r>
            <a:endParaRPr lang="en-US">
              <a:cs typeface="Calibri"/>
            </a:endParaRPr>
          </a:p>
          <a:p>
            <a:pPr defTabSz="932472">
              <a:defRPr/>
            </a:pPr>
            <a:r>
              <a:rPr lang="en-US"/>
              <a:t>  </a:t>
            </a:r>
            <a:endParaRPr lang="en-US">
              <a:cs typeface="Calibri"/>
            </a:endParaRPr>
          </a:p>
          <a:p>
            <a:pPr defTabSz="932472">
              <a:defRPr/>
            </a:pPr>
            <a:r>
              <a:rPr lang="en-US" b="1"/>
              <a:t>CLICK 2 – Policy Evaluation and Enforcement Points</a:t>
            </a:r>
            <a:r>
              <a:rPr lang="en-US"/>
              <a:t>  </a:t>
            </a:r>
            <a:endParaRPr lang="en-US">
              <a:cs typeface="Calibri"/>
            </a:endParaRPr>
          </a:p>
          <a:p>
            <a:pPr defTabSz="932472">
              <a:defRPr/>
            </a:pPr>
            <a:r>
              <a:rPr lang="en-US"/>
              <a:t>  </a:t>
            </a:r>
            <a:endParaRPr lang="en-US">
              <a:cs typeface="Calibri"/>
            </a:endParaRPr>
          </a:p>
          <a:p>
            <a:pPr defTabSz="932472">
              <a:defRPr/>
            </a:pPr>
            <a:r>
              <a:rPr lang="en-US"/>
              <a:t>Making SASE real requires using these enablers to </a:t>
            </a:r>
            <a:r>
              <a:rPr lang="en-US" i="1"/>
              <a:t>make and enforce access decisions across the diverse set of devices and services </a:t>
            </a:r>
            <a:r>
              <a:rPr lang="en-US"/>
              <a:t>that comprise the “edge” of your modern digital estate.   </a:t>
            </a:r>
            <a:endParaRPr lang="en-US">
              <a:cs typeface="Calibri"/>
            </a:endParaRPr>
          </a:p>
          <a:p>
            <a:pPr defTabSz="932472">
              <a:defRPr/>
            </a:pPr>
            <a:r>
              <a:rPr lang="en-US"/>
              <a:t>  </a:t>
            </a:r>
            <a:endParaRPr lang="en-US">
              <a:cs typeface="Calibri"/>
            </a:endParaRPr>
          </a:p>
          <a:p>
            <a:pPr defTabSz="932472">
              <a:defRPr/>
            </a:pPr>
            <a:r>
              <a:rPr lang="en-US"/>
              <a:t>The organization’s </a:t>
            </a:r>
            <a:r>
              <a:rPr lang="en-US" b="1"/>
              <a:t>Access Policy </a:t>
            </a:r>
            <a:r>
              <a:rPr lang="en-US"/>
              <a:t>to considers these signals in the decide whether to grant, deny, monitor, or restrict access for resource access requests.   </a:t>
            </a:r>
            <a:endParaRPr lang="en-US">
              <a:cs typeface="Calibri"/>
            </a:endParaRPr>
          </a:p>
          <a:p>
            <a:pPr defTabSz="932472">
              <a:defRPr/>
            </a:pPr>
            <a:r>
              <a:rPr lang="en-US"/>
              <a:t>  </a:t>
            </a:r>
            <a:endParaRPr lang="en-US">
              <a:cs typeface="Calibri"/>
            </a:endParaRPr>
          </a:p>
          <a:p>
            <a:pPr defTabSz="932472">
              <a:defRPr/>
            </a:pPr>
            <a:r>
              <a:rPr lang="en-US"/>
              <a:t>The </a:t>
            </a:r>
            <a:r>
              <a:rPr lang="en-US" b="1"/>
              <a:t>policy enforcement points </a:t>
            </a:r>
            <a:r>
              <a:rPr lang="en-US"/>
              <a:t>apply this access decision across the estate, ensuring that a consistent policy is applied across SaaS applications, cloud infrastructure, cloud platforms, and on-premises resources.   </a:t>
            </a:r>
            <a:endParaRPr lang="en-US">
              <a:cs typeface="Calibri"/>
            </a:endParaRPr>
          </a:p>
          <a:p>
            <a:pPr defTabSz="932472">
              <a:defRPr/>
            </a:pPr>
            <a:r>
              <a:rPr lang="en-US"/>
              <a:t>  </a:t>
            </a:r>
            <a:endParaRPr lang="en-US">
              <a:cs typeface="Calibri"/>
            </a:endParaRPr>
          </a:p>
          <a:p>
            <a:pPr defTabSz="932472">
              <a:defRPr/>
            </a:pPr>
            <a:r>
              <a:rPr lang="en-US" b="1"/>
              <a:t>CLICK 3 – Microsoft capabilities </a:t>
            </a:r>
            <a:r>
              <a:rPr lang="en-US"/>
              <a:t>  </a:t>
            </a:r>
            <a:endParaRPr lang="en-US">
              <a:cs typeface="Calibri"/>
            </a:endParaRPr>
          </a:p>
          <a:p>
            <a:pPr defTabSz="932472">
              <a:defRPr/>
            </a:pPr>
            <a:r>
              <a:rPr lang="en-US"/>
              <a:t>  </a:t>
            </a:r>
            <a:endParaRPr lang="en-US">
              <a:cs typeface="Calibri"/>
            </a:endParaRPr>
          </a:p>
          <a:p>
            <a:pPr defTabSz="932472">
              <a:defRPr/>
            </a:pPr>
            <a:r>
              <a:rPr lang="en-US"/>
              <a:t>Microsoft recognizes that no single vendor today has all capabilities required for a full SASE solution. Microsoft is focused on ensuring you can have a complete SASE approach with a combination of native cloud capabilities and by working closely with our Microsoft Intelligent Security Association (MISA) partners.   </a:t>
            </a:r>
          </a:p>
          <a:p>
            <a:pPr defTabSz="932472">
              <a:defRPr/>
            </a:pPr>
            <a:r>
              <a:rPr lang="en-US"/>
              <a:t>  </a:t>
            </a:r>
            <a:endParaRPr lang="en-US">
              <a:cs typeface="Calibri"/>
            </a:endParaRPr>
          </a:p>
          <a:p>
            <a:pPr defTabSz="932472">
              <a:defRPr/>
            </a:pPr>
            <a:r>
              <a:rPr lang="en-US"/>
              <a:t>You can implement a large percentage of SASE concepts today with Microsoft capabilities:   </a:t>
            </a:r>
          </a:p>
          <a:p>
            <a:pPr marL="285750" indent="-285750" defTabSz="932472">
              <a:buFont typeface="Arial"/>
              <a:buChar char="•"/>
              <a:defRPr/>
            </a:pPr>
            <a:r>
              <a:rPr lang="en-US" b="1"/>
              <a:t>Identity as a Services – Azure Active Directory (Azure AD) </a:t>
            </a:r>
            <a:r>
              <a:rPr lang="en-US"/>
              <a:t>provides Identity and Access control for all your cloud and on-premises resources, with integrated security that provides strong assurances for employees, partners (B2B), and customers/clients/citizens (B2C) across any platform or cloud including:  </a:t>
            </a:r>
            <a:endParaRPr lang="en-US">
              <a:cs typeface="Calibri"/>
            </a:endParaRPr>
          </a:p>
          <a:p>
            <a:pPr marL="285750" indent="-285750" defTabSz="932472">
              <a:buFont typeface="Arial"/>
              <a:buChar char="•"/>
              <a:defRPr/>
            </a:pPr>
            <a:r>
              <a:rPr lang="en-US" i="1" err="1"/>
              <a:t>Passwordless</a:t>
            </a:r>
            <a:r>
              <a:rPr lang="en-US" i="1"/>
              <a:t> and MFA </a:t>
            </a:r>
            <a:r>
              <a:rPr lang="en-US"/>
              <a:t>– capabilities to simplify the user experience and strengthen security assurances via </a:t>
            </a:r>
            <a:r>
              <a:rPr lang="en-US" i="1"/>
              <a:t>Hello For Business </a:t>
            </a:r>
            <a:r>
              <a:rPr lang="en-US"/>
              <a:t>biometric authentication</a:t>
            </a:r>
            <a:r>
              <a:rPr lang="en-US" b="1"/>
              <a:t>, </a:t>
            </a:r>
            <a:r>
              <a:rPr lang="en-US" i="1"/>
              <a:t>Authenticator App </a:t>
            </a:r>
            <a:r>
              <a:rPr lang="en-US"/>
              <a:t>(works on any modern mobile phone), and</a:t>
            </a:r>
            <a:r>
              <a:rPr lang="en-US" b="1"/>
              <a:t> </a:t>
            </a:r>
            <a:r>
              <a:rPr lang="en-US" i="1"/>
              <a:t>FIDO2 keys</a:t>
            </a:r>
            <a:r>
              <a:rPr lang="en-US"/>
              <a:t> </a:t>
            </a:r>
            <a:endParaRPr lang="en-US">
              <a:cs typeface="Calibri"/>
            </a:endParaRPr>
          </a:p>
          <a:p>
            <a:pPr marL="285750" indent="-285750" defTabSz="932472">
              <a:buFont typeface="Arial"/>
              <a:buChar char="•"/>
              <a:defRPr/>
            </a:pPr>
            <a:r>
              <a:rPr lang="en-US" i="1"/>
              <a:t>Identity Protection – </a:t>
            </a:r>
            <a:r>
              <a:rPr lang="en-US"/>
              <a:t>against highly prevalent attacks with Leaked Credential Protections, Behavioral Analytics, Threat Intelligence integration and more </a:t>
            </a:r>
            <a:endParaRPr lang="en-US">
              <a:cs typeface="Calibri"/>
            </a:endParaRPr>
          </a:p>
          <a:p>
            <a:pPr marL="285750" indent="-285750" defTabSz="932472">
              <a:buFont typeface="Arial"/>
              <a:buChar char="•"/>
              <a:defRPr/>
            </a:pPr>
            <a:r>
              <a:rPr lang="en-US" i="1"/>
              <a:t>Azure AD PIM </a:t>
            </a:r>
            <a:r>
              <a:rPr lang="en-US"/>
              <a:t>reduces risk by providing just in time access to privileged accounts using approval workflows </a:t>
            </a:r>
            <a:endParaRPr lang="en-US">
              <a:cs typeface="Calibri"/>
            </a:endParaRPr>
          </a:p>
          <a:p>
            <a:pPr marL="285750" indent="-285750" defTabSz="932472">
              <a:buFont typeface="Arial"/>
              <a:buChar char="•"/>
              <a:defRPr/>
            </a:pPr>
            <a:r>
              <a:rPr lang="en-US" i="1"/>
              <a:t>Identity Governance </a:t>
            </a:r>
            <a:r>
              <a:rPr lang="en-US"/>
              <a:t>helps ensure the right people have access to the right resources </a:t>
            </a:r>
            <a:endParaRPr lang="en-US">
              <a:cs typeface="Calibri"/>
            </a:endParaRPr>
          </a:p>
          <a:p>
            <a:pPr marL="285750" indent="-285750" defTabSz="932472">
              <a:buFont typeface="Arial"/>
              <a:buChar char="•"/>
              <a:defRPr/>
            </a:pPr>
            <a:r>
              <a:rPr lang="en-US" i="1"/>
              <a:t>Azure AD B2B and B2C </a:t>
            </a:r>
            <a:r>
              <a:rPr lang="en-US"/>
              <a:t>provide security for partner and customer/client/citizen accounts while separating them from enterprise user directories </a:t>
            </a:r>
            <a:endParaRPr lang="en-US">
              <a:cs typeface="Calibri"/>
            </a:endParaRPr>
          </a:p>
          <a:p>
            <a:pPr marL="285750" indent="-285750" defTabSz="932472">
              <a:buFont typeface="Arial"/>
              <a:buChar char="•"/>
              <a:defRPr/>
            </a:pPr>
            <a:r>
              <a:rPr lang="en-US" b="1"/>
              <a:t>Cloud Access Security Broker (CASB) - </a:t>
            </a:r>
            <a:r>
              <a:rPr lang="nn-NO" b="1"/>
              <a:t>Microsoft Defender for </a:t>
            </a:r>
            <a:r>
              <a:rPr lang="nn-NO" b="1" err="1"/>
              <a:t>Cloud</a:t>
            </a:r>
            <a:r>
              <a:rPr lang="nn-NO" b="1"/>
              <a:t> Apps</a:t>
            </a:r>
            <a:r>
              <a:rPr lang="en-US" b="1"/>
              <a:t> (MDCA) </a:t>
            </a:r>
            <a:r>
              <a:rPr lang="en-US"/>
              <a:t>provides Cloud Access Security Broker (CASB) capabilities that provide XDR for SaaS applications as well as governance, threat protection, data protection and more for these SaaS apps and the data stored on them. MDCA integrates with other capabilities in Microsoft’s portfolio to extend them to SaaS applications to simplify management and security.  </a:t>
            </a:r>
            <a:endParaRPr lang="en-US">
              <a:cs typeface="Calibri"/>
            </a:endParaRPr>
          </a:p>
          <a:p>
            <a:pPr marL="285750" indent="-285750" defTabSz="932472">
              <a:buFont typeface="Arial"/>
              <a:buChar char="•"/>
              <a:defRPr/>
            </a:pPr>
            <a:r>
              <a:rPr lang="en-US" b="1"/>
              <a:t>Zero Trust Network Access (ZTNA) – </a:t>
            </a:r>
            <a:r>
              <a:rPr lang="en-US"/>
              <a:t>provides </a:t>
            </a:r>
            <a:r>
              <a:rPr lang="en-US" b="1"/>
              <a:t>Private App/Network Access </a:t>
            </a:r>
            <a:r>
              <a:rPr lang="en-US"/>
              <a:t>for devices coming from public networks.  </a:t>
            </a:r>
          </a:p>
          <a:p>
            <a:pPr marL="285750" indent="-285750" defTabSz="932472">
              <a:buFont typeface="Arial"/>
              <a:buChar char="•"/>
              <a:defRPr/>
            </a:pPr>
            <a:r>
              <a:rPr lang="en-US" b="1"/>
              <a:t>Azure AD App Proxy </a:t>
            </a:r>
            <a:r>
              <a:rPr lang="en-US"/>
              <a:t>extends the modern access control approach (security perimeter) to on-premises resources by simplifying user access to them and modernizing security with Conditional Access (which explicitly validates user and device trust, a Zero Trust principle).  </a:t>
            </a:r>
          </a:p>
          <a:p>
            <a:pPr marL="285750" indent="-285750" defTabSz="932472">
              <a:buFont typeface="Arial"/>
              <a:buChar char="•"/>
              <a:defRPr/>
            </a:pPr>
            <a:r>
              <a:rPr lang="en-US" b="1"/>
              <a:t>Azure VPN </a:t>
            </a:r>
            <a:r>
              <a:rPr lang="en-US"/>
              <a:t>provides site-to-site and point-to-site VPN access for your resources that aren’t yet provided through Azure AD App Proxy. </a:t>
            </a:r>
            <a:r>
              <a:rPr lang="en-US" b="1"/>
              <a:t>Azure AD </a:t>
            </a:r>
            <a:r>
              <a:rPr lang="en-US"/>
              <a:t>also provides enhanced security assurances for both Azure AD and any existing VPNs you may have.  </a:t>
            </a:r>
          </a:p>
          <a:p>
            <a:pPr marL="285750" indent="-285750" defTabSz="932472">
              <a:buFont typeface="Arial"/>
              <a:buChar char="•"/>
              <a:defRPr/>
            </a:pPr>
            <a:r>
              <a:rPr lang="en-US" b="1"/>
              <a:t>Microsoft Tunnel </a:t>
            </a:r>
            <a:r>
              <a:rPr lang="en-US"/>
              <a:t>for Microsoft Intune provides a VPN capability tailored to the mobile device experience.  </a:t>
            </a:r>
          </a:p>
          <a:p>
            <a:pPr marL="285750" indent="-285750" defTabSz="932472">
              <a:buFont typeface="Arial"/>
              <a:buChar char="•"/>
              <a:defRPr/>
            </a:pPr>
            <a:r>
              <a:rPr lang="en-US" b="1"/>
              <a:t>Secure Web Gateway (SWG) – Microsoft Defender for Endpoint (MDE) </a:t>
            </a:r>
            <a:r>
              <a:rPr lang="en-US"/>
              <a:t>provides Web Content Filtering for managed devices as part of endpoint security capabilities. Microsoft also works with our MISA partners that provide a full SWG capability for both managed and unmanaged devices using network traffic interception. </a:t>
            </a:r>
          </a:p>
          <a:p>
            <a:pPr marL="285750" indent="-285750" defTabSz="932472">
              <a:buFont typeface="Arial"/>
              <a:buChar char="•"/>
              <a:defRPr/>
            </a:pPr>
            <a:r>
              <a:rPr lang="en-US" b="1"/>
              <a:t>Firewall as a Service – Azure Firewall </a:t>
            </a:r>
            <a:r>
              <a:rPr lang="en-US"/>
              <a:t>provides a managed, cloud-based network security service that helps protect resources accessed via Azure networks (including TLS Inspection, IDPS, URL Filtering, and Web Categories). Microsoft integrates with partners that provide this capability for resources accessed via on premises and on 3rd party cloud networks.  </a:t>
            </a:r>
          </a:p>
          <a:p>
            <a:pPr marL="285750" indent="-285750" defTabSz="932472">
              <a:buFont typeface="Arial"/>
              <a:buChar char="•"/>
              <a:defRPr/>
            </a:pPr>
            <a:r>
              <a:rPr lang="en-US" b="1"/>
              <a:t>Web Application Firewall (WAF) - Azure WAF </a:t>
            </a:r>
            <a:r>
              <a:rPr lang="en-US"/>
              <a:t>provides centralized protection of your web applications from common exploits and vulnerabilities accessed via Azure networks. Microsoft integrates with partners that provide this capability for resources accessed via on premises and 3rd party cloud networks.  </a:t>
            </a:r>
          </a:p>
          <a:p>
            <a:pPr marL="285750" indent="-285750" defTabSz="932472">
              <a:buFont typeface="Arial"/>
              <a:buChar char="•"/>
              <a:defRPr/>
            </a:pPr>
            <a:r>
              <a:rPr lang="en-US" b="1"/>
              <a:t>Software Defined WAN (SD-WAN) - Azure Virtual WAN </a:t>
            </a:r>
            <a:r>
              <a:rPr lang="en-US"/>
              <a:t>is a networking service that brings many networking, security, and routing functionalities together to provide a single operational interface. This is available in Azure regions around the globe integrates with many partner offerings.  </a:t>
            </a:r>
          </a:p>
          <a:p>
            <a:pPr marL="285750" indent="-285750" defTabSz="932472">
              <a:buFont typeface="Arial"/>
              <a:buChar char="•"/>
              <a:defRPr/>
            </a:pPr>
            <a:r>
              <a:rPr lang="en-US" b="1"/>
              <a:t>Content Delivery Network - Azure Content Delivery Network (CDN) </a:t>
            </a:r>
            <a:r>
              <a:rPr lang="en-US"/>
              <a:t>offers organizations a global solution for rapidly delivering high-bandwidth content to users by caching their content at strategically placed physical nodes across the world. </a:t>
            </a:r>
          </a:p>
          <a:p>
            <a:pPr marL="285750" indent="-285750" defTabSz="932472">
              <a:buFont typeface="Arial"/>
              <a:buChar char="•"/>
              <a:defRPr/>
            </a:pPr>
            <a:r>
              <a:rPr lang="en-US" b="1"/>
              <a:t>DNS Protection - Microsoft Defender for DNS </a:t>
            </a:r>
            <a:r>
              <a:rPr lang="en-US"/>
              <a:t>provides protection for resources that use the Azure DNS’s name resolution capability. Partner solutions can provide additional protection for other name resolution capabilities.  </a:t>
            </a:r>
          </a:p>
          <a:p>
            <a:pPr defTabSz="932472">
              <a:defRPr/>
            </a:pPr>
            <a:r>
              <a:rPr lang="en-US"/>
              <a:t>  </a:t>
            </a:r>
            <a:endParaRPr lang="en-US">
              <a:cs typeface="Calibri"/>
            </a:endParaRPr>
          </a:p>
          <a:p>
            <a:pPr defTabSz="932472">
              <a:spcBef>
                <a:spcPct val="0"/>
              </a:spcBef>
              <a:spcAft>
                <a:spcPct val="0"/>
              </a:spcAft>
              <a:defRPr/>
            </a:pPr>
            <a:r>
              <a:rPr lang="en-US"/>
              <a:t>  </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ED7501-40EC-4713-8E83-E62B8A2BA1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417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Key Takeaway: </a:t>
            </a:r>
            <a:r>
              <a:rPr lang="en-US" sz="1200" b="0"/>
              <a:t>Zero Trust and Secure Access Service Edge (SASE) have more in common than they are different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Both provide a fresh look at security, and both take similar approaches to secure a digital estate while enabling productivity.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Both Zero Trust and SASE </a:t>
            </a:r>
            <a:r>
              <a:rPr lang="en-US"/>
              <a:t>adhere to the same set of principles:</a:t>
            </a:r>
          </a:p>
          <a:p>
            <a:pPr marL="171450" indent="-171450">
              <a:buFont typeface="Arial" panose="020B0604020202020204" pitchFamily="34" charset="0"/>
              <a:buChar char="•"/>
            </a:pPr>
            <a:r>
              <a:rPr lang="en-US" b="1"/>
              <a:t>Verify explicitly – </a:t>
            </a:r>
            <a:r>
              <a:rPr lang="en-US" b="0"/>
              <a:t>A</a:t>
            </a:r>
            <a:r>
              <a:rPr lang="en-US"/>
              <a:t>lways makes security decisions using all available data points, including identity, location, device health, resource, data classification, and anomalies. </a:t>
            </a:r>
          </a:p>
          <a:p>
            <a:pPr marL="171450" indent="-171450">
              <a:buFont typeface="Arial" panose="020B0604020202020204" pitchFamily="34" charset="0"/>
              <a:buChar char="•"/>
            </a:pPr>
            <a:r>
              <a:rPr lang="en-US" b="1"/>
              <a:t>Use least privilege access – </a:t>
            </a:r>
            <a:r>
              <a:rPr lang="en-US" b="0"/>
              <a:t>Limits</a:t>
            </a:r>
            <a:r>
              <a:rPr lang="en-US"/>
              <a:t> access with Just-in-Time and Just-Enough-access using risk-based adaptive polices.</a:t>
            </a:r>
          </a:p>
          <a:p>
            <a:pPr marL="171450" indent="-171450">
              <a:buFont typeface="Arial" panose="020B0604020202020204" pitchFamily="34" charset="0"/>
              <a:buChar char="•"/>
            </a:pPr>
            <a:r>
              <a:rPr lang="en-US" b="1"/>
              <a:t>Assume breach – </a:t>
            </a:r>
            <a:r>
              <a:rPr lang="en-US" b="0"/>
              <a:t>A</a:t>
            </a:r>
            <a:r>
              <a:rPr lang="en-US"/>
              <a:t>ssumes each request and transaction is anomalous and uses continuous monitoring and automated threat detection and response to protect users, data, apps, workloads, end points, and more. This is sometimes referred to as “Assume Compromise”.</a:t>
            </a:r>
          </a:p>
          <a:p>
            <a:pPr marL="171450" indent="-171450">
              <a:buFont typeface="Arial" panose="020B0604020202020204" pitchFamily="34" charset="0"/>
              <a:buChar char="•"/>
            </a:pPr>
            <a:r>
              <a:rPr lang="en-US" b="1"/>
              <a:t>Business Enablement </a:t>
            </a:r>
            <a:r>
              <a:rPr lang="en-US"/>
              <a:t>– Security should be focused on enabling business by allowing people to work where they are + designing security to remove friction from business workflows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While Zero Trust has been around for a few more years than SASE, b</a:t>
            </a:r>
            <a:r>
              <a:rPr lang="en-US" sz="1200"/>
              <a:t>oth approaches are maturing quickly. Both approaches represent a long-term journey that won’t happen overnight with a single product or capability, but require a transformative approach focused on quick wins and incremental progress.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Zero Trust takes a broader view of a security strategy, program, and architectures, while SASE (thus far) tends to focus more on technical capabilities and architecture for providing secure connectivity for users. While following one or the other may cause you to prioritize different initiatives first, we are not aware of any security approach that only would be compatible with only one of these.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ED7501-40EC-4713-8E83-E62B8A2BA1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71566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17C56C44-A18F-4520-9556-91759B34E923}"/>
              </a:ext>
            </a:extLst>
          </p:cNvPr>
          <p:cNvSpPr>
            <a:spLocks noGrp="1"/>
          </p:cNvSpPr>
          <p:nvPr>
            <p:ph type="body" idx="1"/>
          </p:nvPr>
        </p:nvSpPr>
        <p:spPr/>
        <p:txBody>
          <a:bodyPr/>
          <a:lstStyle/>
          <a:p>
            <a:r>
              <a:rPr lang="en-US" b="1" kern="0">
                <a:solidFill>
                  <a:schemeClr val="tx1">
                    <a:lumMod val="50000"/>
                  </a:schemeClr>
                </a:solidFill>
              </a:rPr>
              <a:t>Key Takeaway</a:t>
            </a:r>
            <a:r>
              <a:rPr lang="en-US" kern="0">
                <a:solidFill>
                  <a:schemeClr val="tx1">
                    <a:lumMod val="50000"/>
                  </a:schemeClr>
                </a:solidFill>
              </a:rPr>
              <a:t>: Microsoft operates datacenters and a </a:t>
            </a:r>
            <a:r>
              <a:rPr lang="en-US"/>
              <a:t>fiber optic network that provides local connectivity around the globe</a:t>
            </a:r>
          </a:p>
          <a:p>
            <a:endParaRPr lang="en-US"/>
          </a:p>
          <a:p>
            <a:r>
              <a:rPr lang="en-US"/>
              <a:t>More information</a:t>
            </a:r>
          </a:p>
          <a:p>
            <a:pPr marL="171450" indent="-171450">
              <a:buFont typeface="Arial" panose="020B0604020202020204" pitchFamily="34" charset="0"/>
              <a:buChar char="•"/>
            </a:pPr>
            <a:r>
              <a:rPr lang="en-US"/>
              <a:t>Microsoft applies a consistent set of controls across these assets including stringent supply chain security. </a:t>
            </a:r>
            <a:br>
              <a:rPr lang="en-US"/>
            </a:br>
            <a:r>
              <a:rPr lang="en-US"/>
              <a:t>See https://servicetrust.microsoft.com for documentation (note that some documents require you to log on to access them)</a:t>
            </a:r>
          </a:p>
        </p:txBody>
      </p:sp>
    </p:spTree>
    <p:extLst>
      <p:ext uri="{BB962C8B-B14F-4D97-AF65-F5344CB8AC3E}">
        <p14:creationId xmlns:p14="http://schemas.microsoft.com/office/powerpoint/2010/main" val="2364994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2BA1F2DA-1E1E-F545-A85F-205D185C36A1}"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45</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A673F5AD-794D-4403-8D17-D894BB5A9A4B}"/>
              </a:ext>
            </a:extLst>
          </p:cNvPr>
          <p:cNvSpPr>
            <a:spLocks noGrp="1"/>
          </p:cNvSpPr>
          <p:nvPr>
            <p:ph type="body" idx="1"/>
          </p:nvPr>
        </p:nvSpPr>
        <p:spPr/>
        <p:txBody>
          <a:bodyPr/>
          <a:lstStyle/>
          <a:p>
            <a:pPr defTabSz="932688">
              <a:defRPr/>
            </a:pPr>
            <a:r>
              <a:rPr lang="en-US" b="1"/>
              <a:t>Key Takeaway: </a:t>
            </a:r>
            <a:r>
              <a:rPr lang="en-US"/>
              <a:t>This illustrates how Microsoft tools integrate and share intelligence to rapidly protect our customers against new threats </a:t>
            </a:r>
          </a:p>
          <a:p>
            <a:pPr defTabSz="932688">
              <a:defRPr/>
            </a:pPr>
            <a:r>
              <a:rPr lang="en-US"/>
              <a:t>  </a:t>
            </a:r>
            <a:endParaRPr lang="en-US">
              <a:cs typeface="Calibri"/>
            </a:endParaRPr>
          </a:p>
          <a:p>
            <a:pPr defTabSz="932688">
              <a:defRPr/>
            </a:pPr>
            <a:r>
              <a:rPr lang="en-US" b="1"/>
              <a:t>Detection of Threat – </a:t>
            </a:r>
            <a:r>
              <a:rPr lang="en-US"/>
              <a:t>This depicts a case where </a:t>
            </a:r>
            <a:r>
              <a:rPr lang="en-US" b="1"/>
              <a:t>Microsoft Defender for Endpoint </a:t>
            </a:r>
            <a:r>
              <a:rPr lang="en-US"/>
              <a:t>detects a malicious payload (which could come from any source, including personal email or a USB drive). </a:t>
            </a:r>
          </a:p>
          <a:p>
            <a:pPr defTabSz="932688">
              <a:defRPr/>
            </a:pPr>
            <a:r>
              <a:rPr lang="en-US"/>
              <a:t>  </a:t>
            </a:r>
            <a:endParaRPr lang="en-US">
              <a:cs typeface="Calibri"/>
            </a:endParaRPr>
          </a:p>
          <a:p>
            <a:pPr marL="285750" indent="-285750" defTabSz="932688">
              <a:buFont typeface="Arial"/>
              <a:buChar char="•"/>
              <a:defRPr/>
            </a:pPr>
            <a:r>
              <a:rPr lang="en-US"/>
              <a:t>Victim receives a malicious email on personal email account (not protected by Microsoft Defender for Office 365 (MDO)) or a USB drive and opens the attachment. </a:t>
            </a:r>
          </a:p>
          <a:p>
            <a:pPr marL="285750" indent="-285750" defTabSz="932688">
              <a:buFont typeface="Arial"/>
              <a:buChar char="•"/>
              <a:defRPr/>
            </a:pPr>
            <a:r>
              <a:rPr lang="en-US"/>
              <a:t>Once the attachment opens, the malware infects the computer (and the user is unaware that an attack has taken place) </a:t>
            </a:r>
          </a:p>
          <a:p>
            <a:pPr marL="285750" indent="-285750" defTabSz="932688">
              <a:buFont typeface="Arial"/>
              <a:buChar char="•"/>
              <a:defRPr/>
            </a:pPr>
            <a:r>
              <a:rPr lang="en-US" b="1"/>
              <a:t>Microsoft Defender for Endpoints (MDE)</a:t>
            </a:r>
            <a:r>
              <a:rPr lang="en-US"/>
              <a:t> detects this attack, raises an alert to security operations, and provides details about the threat to the Security team </a:t>
            </a:r>
            <a:endParaRPr lang="en-US">
              <a:cs typeface="Calibri"/>
            </a:endParaRPr>
          </a:p>
          <a:p>
            <a:pPr marL="285750" indent="-285750" defTabSz="932688">
              <a:buFont typeface="Arial"/>
              <a:buChar char="•"/>
              <a:defRPr/>
            </a:pPr>
            <a:r>
              <a:rPr kumimoji="0" lang="en-US" b="1" i="0" u="none" strike="noStrike" cap="none" spc="0" normalizeH="0" baseline="0" noProof="0">
                <a:ln>
                  <a:noFill/>
                </a:ln>
                <a:effectLst/>
                <a:uLnTx/>
                <a:uFillTx/>
              </a:rPr>
              <a:t>Disable user access from device while infected -</a:t>
            </a:r>
            <a:r>
              <a:rPr lang="en-US" b="1"/>
              <a:t> </a:t>
            </a:r>
            <a:r>
              <a:rPr lang="en-US"/>
              <a:t>MDE signals to Intune that risk level on this endpoint has changed, then Intune marks the account in Azure Active Directory as noncompliant with organizations policy, and Conditional Access blocks user access based on that.  </a:t>
            </a:r>
            <a:endParaRPr lang="en-US">
              <a:cs typeface="Calibri"/>
            </a:endParaRPr>
          </a:p>
          <a:p>
            <a:pPr marL="285750" indent="-285750" defTabSz="932688">
              <a:buFont typeface="Arial"/>
              <a:buChar char="•"/>
              <a:defRPr/>
            </a:pPr>
            <a:r>
              <a:rPr lang="en-US"/>
              <a:t> </a:t>
            </a:r>
            <a:endParaRPr lang="en-US">
              <a:cs typeface="Calibri"/>
            </a:endParaRPr>
          </a:p>
          <a:p>
            <a:pPr marL="285750" indent="-285750" defTabSz="932688">
              <a:buFont typeface="Arial"/>
              <a:buChar char="•"/>
              <a:defRPr/>
            </a:pPr>
            <a:r>
              <a:rPr lang="en-US" b="1"/>
              <a:t>CLICK 1 – Remediation</a:t>
            </a:r>
            <a:r>
              <a:rPr lang="en-US"/>
              <a:t> </a:t>
            </a:r>
            <a:endParaRPr lang="en-US">
              <a:cs typeface="Calibri"/>
            </a:endParaRPr>
          </a:p>
          <a:p>
            <a:pPr defTabSz="932688">
              <a:defRPr/>
            </a:pPr>
            <a:r>
              <a:rPr lang="en-US"/>
              <a:t>  </a:t>
            </a:r>
            <a:endParaRPr lang="en-US">
              <a:cs typeface="Calibri"/>
            </a:endParaRPr>
          </a:p>
          <a:p>
            <a:pPr marL="285750" indent="-285750" defTabSz="932688">
              <a:buFont typeface="Arial"/>
              <a:buChar char="•"/>
              <a:defRPr/>
            </a:pPr>
            <a:r>
              <a:rPr lang="en-US" b="1"/>
              <a:t>MDE remediates threat </a:t>
            </a:r>
            <a:r>
              <a:rPr lang="en-US"/>
              <a:t>– either via completely automated remediation, security analyst approval of automated remediation, or analyst manual investigation of threat.  </a:t>
            </a:r>
            <a:endParaRPr lang="en-US">
              <a:cs typeface="Calibri"/>
            </a:endParaRPr>
          </a:p>
          <a:p>
            <a:pPr marL="285750" indent="-285750" defTabSz="932688">
              <a:buFont typeface="Arial"/>
              <a:buChar char="•"/>
              <a:defRPr/>
            </a:pPr>
            <a:r>
              <a:rPr lang="en-US"/>
              <a:t>MDE also remediates this threat across your enterprise </a:t>
            </a:r>
            <a:r>
              <a:rPr lang="en-US" i="1"/>
              <a:t>and across our Microsoft MDE customers </a:t>
            </a:r>
            <a:r>
              <a:rPr lang="en-US"/>
              <a:t>by adding information on this attack to Microsoft Threat Intelligence system </a:t>
            </a:r>
            <a:endParaRPr lang="en-US">
              <a:cs typeface="Calibri"/>
            </a:endParaRPr>
          </a:p>
          <a:p>
            <a:pPr defTabSz="932688">
              <a:defRPr/>
            </a:pPr>
            <a:r>
              <a:rPr lang="en-US"/>
              <a:t>  </a:t>
            </a:r>
            <a:endParaRPr lang="en-US">
              <a:cs typeface="Calibri"/>
            </a:endParaRPr>
          </a:p>
          <a:p>
            <a:pPr defTabSz="932688">
              <a:defRPr/>
            </a:pPr>
            <a:r>
              <a:rPr lang="en-US" b="1"/>
              <a:t>CLICK 2 - Share Intelligence and Restore Access</a:t>
            </a:r>
            <a:r>
              <a:rPr lang="en-US"/>
              <a:t>  </a:t>
            </a:r>
            <a:endParaRPr lang="en-US">
              <a:cs typeface="Calibri"/>
            </a:endParaRPr>
          </a:p>
          <a:p>
            <a:pPr defTabSz="932688">
              <a:defRPr/>
            </a:pPr>
            <a:r>
              <a:rPr lang="en-US"/>
              <a:t>  </a:t>
            </a:r>
            <a:endParaRPr lang="en-US">
              <a:cs typeface="Calibri"/>
            </a:endParaRPr>
          </a:p>
          <a:p>
            <a:pPr marL="285750" indent="-285750" defTabSz="932688">
              <a:buFont typeface="Arial"/>
              <a:buChar char="•"/>
              <a:defRPr/>
            </a:pPr>
            <a:r>
              <a:rPr lang="en-US" b="1"/>
              <a:t>Restore Access </a:t>
            </a:r>
            <a:r>
              <a:rPr lang="en-US"/>
              <a:t>– Once the infected devices have been remediated, MDE signals Intune to change the device risk status and Azure AD Conditional Access then allows access to enterprise resources (more on the next slide) </a:t>
            </a:r>
            <a:endParaRPr lang="en-US">
              <a:cs typeface="Calibri"/>
            </a:endParaRPr>
          </a:p>
          <a:p>
            <a:pPr marL="285750" indent="-285750" defTabSz="932688">
              <a:buFont typeface="Arial"/>
              <a:buChar char="•"/>
              <a:defRPr/>
            </a:pPr>
            <a:r>
              <a:rPr lang="en-US" b="1"/>
              <a:t>Remediate Threat Variants in MDO and others</a:t>
            </a:r>
            <a:r>
              <a:rPr lang="en-US"/>
              <a:t>– The threat signal in Microsoft Threat intelligence is used by Microsoft tools securing other parts of your organization’s attack surface like MDO and Microsoft Defender for Cloud to detect and remediate this threat in email, office collaboration, Azure, and more. </a:t>
            </a:r>
            <a:endParaRPr lang="en-US">
              <a:cs typeface="Calibri"/>
            </a:endParaRPr>
          </a:p>
          <a:p>
            <a:r>
              <a:rPr lang="en-US"/>
              <a:t>  </a:t>
            </a:r>
            <a:endParaRPr lang="en-US">
              <a:cs typeface="Calibri"/>
            </a:endParaRPr>
          </a:p>
          <a:p>
            <a:r>
              <a:rPr lang="en-US" b="0" i="1"/>
              <a:t>For more information, see</a:t>
            </a:r>
            <a:r>
              <a:rPr lang="en-US" i="1"/>
              <a:t> </a:t>
            </a:r>
            <a:r>
              <a:rPr lang="en-US"/>
              <a:t>  </a:t>
            </a:r>
            <a:endParaRPr lang="en-US">
              <a:cs typeface="Calibri"/>
            </a:endParaRPr>
          </a:p>
          <a:p>
            <a:pPr marL="285750" indent="-285750">
              <a:buFont typeface="Arial"/>
              <a:buChar char="•"/>
              <a:defRPr/>
            </a:pPr>
            <a:r>
              <a:rPr lang="fr" b="1" i="0" err="1">
                <a:effectLst/>
              </a:rPr>
              <a:t>Conditional</a:t>
            </a:r>
            <a:r>
              <a:rPr lang="fr" b="1"/>
              <a:t> </a:t>
            </a:r>
            <a:r>
              <a:rPr lang="fr" b="1" i="0">
                <a:effectLst/>
              </a:rPr>
              <a:t>Access:</a:t>
            </a:r>
            <a:r>
              <a:rPr lang="fr" b="1"/>
              <a:t> </a:t>
            </a:r>
            <a:r>
              <a:rPr lang="fr" b="1" i="0" err="1">
                <a:effectLst/>
              </a:rPr>
              <a:t>Require</a:t>
            </a:r>
            <a:r>
              <a:rPr lang="fr" b="1"/>
              <a:t> </a:t>
            </a:r>
            <a:r>
              <a:rPr lang="fr" b="1" i="0">
                <a:effectLst/>
              </a:rPr>
              <a:t>compliant</a:t>
            </a:r>
            <a:r>
              <a:rPr lang="fr" b="1"/>
              <a:t> </a:t>
            </a:r>
            <a:r>
              <a:rPr lang="fr" b="1" i="0" err="1">
                <a:effectLst/>
              </a:rPr>
              <a:t>devices</a:t>
            </a:r>
            <a:r>
              <a:rPr lang="fr" b="1"/>
              <a:t> </a:t>
            </a:r>
            <a:r>
              <a:rPr lang="fr" b="0" i="0">
                <a:effectLst/>
              </a:rPr>
              <a:t>- </a:t>
            </a:r>
            <a:r>
              <a:rPr lang="fr" b="0" i="0">
                <a:effectLst/>
                <a:hlinkClick r:id="rId3"/>
              </a:rPr>
              <a:t>https://docs.microsoft.com/azure/active-directory/conditional-access/howto-conditional-access-policy-compliant-device</a:t>
            </a:r>
            <a:r>
              <a:rPr lang="en-US"/>
              <a:t> </a:t>
            </a:r>
            <a:endParaRPr lang="fr-FR"/>
          </a:p>
          <a:p>
            <a:pPr marL="285750" indent="-285750">
              <a:buFont typeface="Arial"/>
              <a:buChar char="•"/>
            </a:pPr>
            <a:r>
              <a:rPr lang="en-US" b="1" i="0"/>
              <a:t>Configuring Intune Compliance policy to use MDE Device Risk</a:t>
            </a:r>
            <a:r>
              <a:rPr lang="en-US" b="1"/>
              <a:t> </a:t>
            </a:r>
            <a:r>
              <a:rPr lang="en-US" b="0" i="0"/>
              <a:t>- </a:t>
            </a:r>
            <a:r>
              <a:rPr lang="en-US" b="0" i="0">
                <a:hlinkClick r:id="rId4"/>
              </a:rPr>
              <a:t>https://docs.microsoft.com/mem/intune/protect/advanced-threat-protection-configure#create-and-assign-compliance-policy-to-set-device-risk-level</a:t>
            </a:r>
            <a:r>
              <a:rPr lang="en-US"/>
              <a:t> </a:t>
            </a:r>
            <a:endParaRPr lang="en-US">
              <a:cs typeface="Calibri"/>
            </a:endParaRPr>
          </a:p>
          <a:p>
            <a:pPr marL="285750" indent="-285750">
              <a:buFont typeface="Arial"/>
              <a:buChar char="•"/>
            </a:pPr>
            <a:r>
              <a:rPr lang="en-US" b="1" i="0"/>
              <a:t>Automated Incident Response</a:t>
            </a:r>
            <a:r>
              <a:rPr lang="en-US" b="1"/>
              <a:t> </a:t>
            </a:r>
            <a:r>
              <a:rPr lang="en-US" b="0" i="0"/>
              <a:t>- </a:t>
            </a:r>
            <a:r>
              <a:rPr lang="en-US" b="0" i="0">
                <a:hlinkClick r:id="rId5"/>
              </a:rPr>
              <a:t>https://docs.microsoft.com/microsoft-365/security/defender-endpoint/automated-investigations</a:t>
            </a:r>
            <a:r>
              <a:rPr lang="en-US"/>
              <a:t> </a:t>
            </a:r>
            <a:endParaRPr lang="en-US">
              <a:cs typeface="Calibri"/>
            </a:endParaRPr>
          </a:p>
          <a:p>
            <a:r>
              <a:rPr lang="en-US"/>
              <a:t>  </a:t>
            </a:r>
            <a:endParaRPr lang="en-US">
              <a:cs typeface="Calibri"/>
            </a:endParaRPr>
          </a:p>
          <a:p>
            <a:r>
              <a:rPr lang="en-US"/>
              <a:t>  </a:t>
            </a:r>
            <a:endParaRPr lang="en-US">
              <a:cs typeface="Calibri"/>
            </a:endParaRPr>
          </a:p>
          <a:p>
            <a:r>
              <a:rPr lang="en-US"/>
              <a:t>  </a:t>
            </a:r>
            <a:endParaRPr lang="en-US">
              <a:cs typeface="Calibri"/>
            </a:endParaRPr>
          </a:p>
        </p:txBody>
      </p:sp>
    </p:spTree>
    <p:extLst>
      <p:ext uri="{BB962C8B-B14F-4D97-AF65-F5344CB8AC3E}">
        <p14:creationId xmlns:p14="http://schemas.microsoft.com/office/powerpoint/2010/main" val="6287032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2BA1F2DA-1E1E-F545-A85F-205D185C36A1}"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46</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A673F5AD-794D-4403-8D17-D894BB5A9A4B}"/>
              </a:ext>
            </a:extLst>
          </p:cNvPr>
          <p:cNvSpPr>
            <a:spLocks noGrp="1"/>
          </p:cNvSpPr>
          <p:nvPr>
            <p:ph type="body" idx="1"/>
          </p:nvPr>
        </p:nvSpPr>
        <p:spPr/>
        <p:txBody>
          <a:bodyPr/>
          <a:lstStyle/>
          <a:p>
            <a:pPr>
              <a:defRPr/>
            </a:pPr>
            <a:r>
              <a:rPr lang="en-US" b="1"/>
              <a:t>Key Takeaway: </a:t>
            </a:r>
            <a:r>
              <a:rPr lang="en-US"/>
              <a:t>This illustrates how explicit validation of risk is integrated into Zero Trust Access Control to protect against compromised user devices  </a:t>
            </a:r>
          </a:p>
          <a:p>
            <a:pPr>
              <a:defRPr/>
            </a:pPr>
            <a:r>
              <a:rPr lang="en-US"/>
              <a:t>  </a:t>
            </a:r>
            <a:endParaRPr lang="en-US">
              <a:cs typeface="Calibri"/>
            </a:endParaRPr>
          </a:p>
          <a:p>
            <a:pPr>
              <a:defRPr/>
            </a:pPr>
            <a:r>
              <a:rPr lang="en-US"/>
              <a:t>We pick up our story from the previous slide when the user’s device was still compromised.   </a:t>
            </a:r>
            <a:endParaRPr lang="en-US">
              <a:cs typeface="Calibri"/>
            </a:endParaRPr>
          </a:p>
          <a:p>
            <a:pPr>
              <a:defRPr/>
            </a:pPr>
            <a:r>
              <a:rPr lang="en-US"/>
              <a:t>  </a:t>
            </a:r>
            <a:endParaRPr lang="en-US">
              <a:cs typeface="Calibri"/>
            </a:endParaRPr>
          </a:p>
          <a:p>
            <a:pPr>
              <a:defRPr/>
            </a:pPr>
            <a:r>
              <a:rPr lang="en-US" b="1"/>
              <a:t>CLICK 1 - Access Restricted</a:t>
            </a:r>
            <a:r>
              <a:rPr lang="en-US"/>
              <a:t>  </a:t>
            </a:r>
            <a:endParaRPr lang="en-US">
              <a:cs typeface="Calibri"/>
            </a:endParaRPr>
          </a:p>
          <a:p>
            <a:pPr>
              <a:defRPr/>
            </a:pPr>
            <a:r>
              <a:rPr lang="en-US"/>
              <a:t>  </a:t>
            </a:r>
            <a:endParaRPr lang="en-US">
              <a:cs typeface="Calibri"/>
            </a:endParaRPr>
          </a:p>
          <a:p>
            <a:pPr>
              <a:defRPr/>
            </a:pPr>
            <a:r>
              <a:rPr lang="en-US"/>
              <a:t>Conditional Access knows about this device risk because Microsoft Defender for Endpoint (MDE) notified Intune, who then updated the compliance status of the device in Azure AD.   </a:t>
            </a:r>
            <a:endParaRPr lang="en-US">
              <a:cs typeface="Calibri"/>
            </a:endParaRPr>
          </a:p>
          <a:p>
            <a:pPr>
              <a:defRPr/>
            </a:pPr>
            <a:r>
              <a:rPr lang="en-US"/>
              <a:t>  </a:t>
            </a:r>
            <a:endParaRPr lang="en-US">
              <a:cs typeface="Calibri"/>
            </a:endParaRPr>
          </a:p>
          <a:p>
            <a:pPr>
              <a:defRPr/>
            </a:pPr>
            <a:r>
              <a:rPr lang="en-US"/>
              <a:t>During this period, the user is restricted from accessing corporate resources. This applies to all new resource requests and will block any current access to resources that support continuous access evaluation (CAE)  </a:t>
            </a:r>
            <a:endParaRPr lang="en-US">
              <a:cs typeface="Calibri"/>
            </a:endParaRPr>
          </a:p>
          <a:p>
            <a:pPr>
              <a:defRPr/>
            </a:pPr>
            <a:r>
              <a:rPr lang="en-US">
                <a:hlinkClick r:id="rId3"/>
              </a:rPr>
              <a:t>https://docs.microsoft.com/azure/active-directory/conditional-access/concept-continuous-access-evaluation</a:t>
            </a:r>
            <a:r>
              <a:rPr lang="en-US"/>
              <a:t>  </a:t>
            </a:r>
          </a:p>
          <a:p>
            <a:pPr>
              <a:defRPr/>
            </a:pPr>
            <a:r>
              <a:rPr lang="en-US"/>
              <a:t>  </a:t>
            </a:r>
            <a:endParaRPr lang="en-US">
              <a:cs typeface="Calibri"/>
            </a:endParaRPr>
          </a:p>
          <a:p>
            <a:pPr>
              <a:defRPr/>
            </a:pPr>
            <a:r>
              <a:rPr lang="en-US"/>
              <a:t>People will still be able to do general internet productivity and research (YouTube, Wikipedia, and anything else that doesn’t require corporate authentication, but won’t have access to corporate resources.   </a:t>
            </a:r>
            <a:endParaRPr lang="en-US">
              <a:cs typeface="Calibri"/>
            </a:endParaRPr>
          </a:p>
          <a:p>
            <a:pPr>
              <a:defRPr/>
            </a:pPr>
            <a:r>
              <a:rPr lang="en-US"/>
              <a:t>  </a:t>
            </a:r>
            <a:endParaRPr lang="en-US">
              <a:cs typeface="Calibri"/>
            </a:endParaRPr>
          </a:p>
          <a:p>
            <a:pPr>
              <a:defRPr/>
            </a:pPr>
            <a:r>
              <a:rPr lang="en-US" b="1"/>
              <a:t>CLICK 2 - Access Restored</a:t>
            </a:r>
            <a:r>
              <a:rPr lang="en-US"/>
              <a:t>  </a:t>
            </a:r>
            <a:endParaRPr lang="en-US">
              <a:cs typeface="Calibri"/>
            </a:endParaRPr>
          </a:p>
          <a:p>
            <a:pPr>
              <a:defRPr/>
            </a:pPr>
            <a:r>
              <a:rPr lang="en-US"/>
              <a:t>  </a:t>
            </a:r>
            <a:endParaRPr lang="en-US">
              <a:cs typeface="Calibri"/>
            </a:endParaRPr>
          </a:p>
          <a:p>
            <a:pPr>
              <a:defRPr/>
            </a:pPr>
            <a:r>
              <a:rPr lang="en-US"/>
              <a:t>Once the threat has been remediated and cleaned up, MDE triggers Intune to update Azure AD and Conditional Access restores the user’s access to corporate resources.   </a:t>
            </a:r>
            <a:endParaRPr lang="en-US">
              <a:cs typeface="Calibri"/>
            </a:endParaRPr>
          </a:p>
          <a:p>
            <a:pPr>
              <a:defRPr/>
            </a:pPr>
            <a:r>
              <a:rPr lang="en-US"/>
              <a:t>  </a:t>
            </a:r>
            <a:endParaRPr lang="en-US">
              <a:cs typeface="Calibri"/>
            </a:endParaRPr>
          </a:p>
          <a:p>
            <a:pPr>
              <a:defRPr/>
            </a:pPr>
            <a:r>
              <a:rPr lang="en-US"/>
              <a:t>This mitigates risk to the organization by ensuring attackers who may be in control of these devices cannot access corporate resources, while minimizing the impact on user productivity to minimize disruption of business processes.  </a:t>
            </a:r>
            <a:endParaRPr lang="en-US">
              <a:cs typeface="Calibri"/>
            </a:endParaRPr>
          </a:p>
          <a:p>
            <a:pPr>
              <a:defRPr/>
            </a:pPr>
            <a:r>
              <a:rPr lang="en-US"/>
              <a:t>  </a:t>
            </a:r>
            <a:endParaRPr lang="en-US">
              <a:cs typeface="Calibri"/>
            </a:endParaRPr>
          </a:p>
        </p:txBody>
      </p:sp>
    </p:spTree>
    <p:extLst>
      <p:ext uri="{BB962C8B-B14F-4D97-AF65-F5344CB8AC3E}">
        <p14:creationId xmlns:p14="http://schemas.microsoft.com/office/powerpoint/2010/main" val="17252527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This is a summary of the technical capabilities for modern security operations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AEFD55-7B77-402E-B857-1FE834A257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363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Modern security operations (SecOps) is focused on managing organizational risk from active attacks (by rapidly detecting and remediating them) </a:t>
            </a:r>
          </a:p>
          <a:p>
            <a:r>
              <a:rPr lang="en-US"/>
              <a:t>  </a:t>
            </a:r>
          </a:p>
          <a:p>
            <a:r>
              <a:rPr lang="en-US"/>
              <a:t>While a highly technical discipline, SecOps is first a human-centric function that empowers people with technology (rather than trying to replace people). Modern security operations technology helps extend human skills &amp; expertise across today’s multi-cloud and hybrid environments to meet the threats posed by adaptable human attackers (and their automated tools).  </a:t>
            </a:r>
          </a:p>
          <a:p>
            <a:r>
              <a:rPr lang="en-US"/>
              <a:t>  </a:t>
            </a:r>
          </a:p>
          <a:p>
            <a:r>
              <a:rPr lang="en-US" b="1"/>
              <a:t>Note: </a:t>
            </a:r>
            <a:r>
              <a:rPr lang="en-US"/>
              <a:t>Cybersecurity has much in common with other forms of human conflict studied in military doctrine, fighter combat (e.g. Boyd’s OODA loop), international relations, psychology of interpersonal/group conflict, economics, and more.   </a:t>
            </a:r>
          </a:p>
          <a:p>
            <a:pPr>
              <a:defRPr/>
            </a:pPr>
            <a:r>
              <a:rPr lang="en-US"/>
              <a:t>  </a:t>
            </a:r>
          </a:p>
          <a:p>
            <a:pPr>
              <a:defRPr/>
            </a:pPr>
            <a:r>
              <a:rPr lang="en-US"/>
              <a:t>Because serious cyberattacks often happen in near-real time with human attack operators, success metrics for security operations (SecOps / SOCs) should focus heavily on the </a:t>
            </a:r>
            <a:r>
              <a:rPr lang="en-US" b="1" i="1"/>
              <a:t>time</a:t>
            </a:r>
            <a:r>
              <a:rPr lang="en-US"/>
              <a:t> attackers have in the environment and helping defenders reduce that dwell time.  </a:t>
            </a:r>
          </a:p>
          <a:p>
            <a:pPr>
              <a:defRPr/>
            </a:pPr>
            <a:r>
              <a:rPr lang="en-US"/>
              <a:t>  </a:t>
            </a:r>
          </a:p>
          <a:p>
            <a:pPr>
              <a:defRPr/>
            </a:pPr>
            <a:r>
              <a:rPr lang="en-US"/>
              <a:t>While no metric is perfect, these measurement helps security operations align to organizational risk goals and drive healthy behaviors: </a:t>
            </a:r>
          </a:p>
          <a:p>
            <a:pPr marL="285750" indent="-285750" defTabSz="932472">
              <a:buFont typeface="Arial"/>
              <a:buChar char="•"/>
              <a:defRPr/>
            </a:pPr>
            <a:r>
              <a:rPr kumimoji="0" lang="en-US" b="1" i="0" u="none" strike="noStrike" kern="1200" cap="none" spc="0" normalizeH="0" baseline="0" noProof="0">
                <a:ln>
                  <a:noFill/>
                </a:ln>
                <a:effectLst/>
                <a:uLnTx/>
                <a:uFillTx/>
              </a:rPr>
              <a:t>Effectiveness -</a:t>
            </a:r>
            <a:r>
              <a:rPr lang="en-US" b="1"/>
              <a:t> </a:t>
            </a:r>
            <a:r>
              <a:rPr kumimoji="0" lang="en-US" b="0" i="1" u="none" strike="noStrike" kern="1200" cap="none" spc="0" normalizeH="0" baseline="0" noProof="0">
                <a:ln>
                  <a:noFill/>
                </a:ln>
                <a:effectLst/>
                <a:uLnTx/>
                <a:uFillTx/>
              </a:rPr>
              <a:t>Mean Time to Remediate (MTTR) an incident</a:t>
            </a:r>
            <a:r>
              <a:rPr lang="en-US" i="1"/>
              <a:t> </a:t>
            </a:r>
            <a:r>
              <a:rPr kumimoji="0" lang="en-US" b="0" i="0" u="none" strike="noStrike" kern="1200" cap="none" spc="0" normalizeH="0" baseline="0" noProof="0">
                <a:ln>
                  <a:noFill/>
                </a:ln>
                <a:effectLst/>
                <a:uLnTx/>
                <a:uFillTx/>
              </a:rPr>
              <a:t>measures how long it takes to remove an active risk from the environment.</a:t>
            </a:r>
            <a:r>
              <a:rPr lang="en-US"/>
              <a:t> </a:t>
            </a:r>
            <a:r>
              <a:rPr kumimoji="0" lang="en-US" b="0" i="0" u="none" strike="noStrike" kern="1200" cap="none" spc="0" normalizeH="0" baseline="0" noProof="0">
                <a:ln>
                  <a:noFill/>
                </a:ln>
                <a:effectLst/>
                <a:uLnTx/>
                <a:uFillTx/>
              </a:rPr>
              <a:t> </a:t>
            </a:r>
            <a:endParaRPr lang="en-US"/>
          </a:p>
          <a:p>
            <a:pPr marL="285750" indent="-285750" defTabSz="932472">
              <a:buFont typeface="Arial"/>
              <a:buChar char="•"/>
              <a:defRPr/>
            </a:pPr>
            <a:r>
              <a:rPr kumimoji="0" lang="en-US" b="1" i="0" u="none" strike="noStrike" kern="1200" cap="none" spc="0" normalizeH="0" baseline="0" noProof="0">
                <a:ln>
                  <a:noFill/>
                </a:ln>
                <a:effectLst/>
                <a:uLnTx/>
                <a:uFillTx/>
              </a:rPr>
              <a:t>Responsiveness -</a:t>
            </a:r>
            <a:r>
              <a:rPr lang="en-US" b="1"/>
              <a:t> </a:t>
            </a:r>
            <a:r>
              <a:rPr kumimoji="0" lang="en-US" b="0" i="1" u="none" strike="noStrike" kern="1200" cap="none" spc="0" normalizeH="0" baseline="0" noProof="0">
                <a:ln>
                  <a:noFill/>
                </a:ln>
                <a:effectLst/>
                <a:uLnTx/>
                <a:uFillTx/>
              </a:rPr>
              <a:t>Mean Time to Acknowledge (MTTA) an alert</a:t>
            </a:r>
            <a:r>
              <a:rPr lang="en-US" i="1"/>
              <a:t> </a:t>
            </a:r>
            <a:r>
              <a:rPr kumimoji="0" lang="en-US" b="0" i="0" u="none" strike="noStrike" kern="1200" cap="none" spc="0" normalizeH="0" baseline="0" noProof="0">
                <a:ln>
                  <a:noFill/>
                </a:ln>
                <a:effectLst/>
                <a:uLnTx/>
                <a:uFillTx/>
              </a:rPr>
              <a:t>measures how long it takes before a human analyst responds to a (high-quality) detection.</a:t>
            </a:r>
            <a:r>
              <a:rPr lang="en-US"/>
              <a:t> </a:t>
            </a:r>
            <a:r>
              <a:rPr kumimoji="0" lang="en-US" b="0" i="0" u="none" strike="noStrike" kern="1200" cap="none" spc="0" normalizeH="0" baseline="0" noProof="0">
                <a:ln>
                  <a:noFill/>
                </a:ln>
                <a:effectLst/>
                <a:uLnTx/>
                <a:uFillTx/>
              </a:rPr>
              <a:t> </a:t>
            </a:r>
            <a:endParaRPr lang="en-US"/>
          </a:p>
          <a:p>
            <a:pPr marL="285750" indent="-285750" defTabSz="932472">
              <a:buFont typeface="Arial"/>
              <a:buChar char="•"/>
              <a:defRPr/>
            </a:pPr>
            <a:r>
              <a:rPr kumimoji="0" lang="en-US" b="1" i="0" u="none" strike="noStrike" kern="1200" cap="none" spc="0" normalizeH="0" baseline="0" noProof="0">
                <a:ln>
                  <a:noFill/>
                </a:ln>
                <a:effectLst/>
                <a:uLnTx/>
                <a:uFillTx/>
              </a:rPr>
              <a:t>Alert Quality –</a:t>
            </a:r>
            <a:r>
              <a:rPr lang="en-US" b="1"/>
              <a:t> </a:t>
            </a:r>
            <a:r>
              <a:rPr kumimoji="0" lang="en-US" b="0" i="0" u="none" strike="noStrike" kern="1200" cap="none" spc="0" normalizeH="0" baseline="0" noProof="0">
                <a:ln>
                  <a:noFill/>
                </a:ln>
                <a:effectLst/>
                <a:uLnTx/>
                <a:uFillTx/>
              </a:rPr>
              <a:t>measuring the quality of alert feeds helps ensure that analysts don’t waste time (and effort) on false positive alerts (e.g. false alarms). Chasing false positives is both an ineffective use of analyst’s time and is also tiring/frustrating/demoralizing to analysts.</a:t>
            </a:r>
            <a:r>
              <a:rPr lang="en-US"/>
              <a:t> </a:t>
            </a:r>
            <a:r>
              <a:rPr kumimoji="0" lang="en-US" b="0" i="0" u="none" strike="noStrike" kern="1200" cap="none" spc="0" normalizeH="0" baseline="0" noProof="0">
                <a:ln>
                  <a:noFill/>
                </a:ln>
                <a:effectLst/>
                <a:uLnTx/>
                <a:uFillTx/>
              </a:rPr>
              <a:t> </a:t>
            </a:r>
            <a:endParaRPr lang="en-US"/>
          </a:p>
          <a:p>
            <a:pPr marL="285750" indent="-285750" defTabSz="932472">
              <a:buFont typeface="Arial"/>
              <a:buChar char="•"/>
              <a:defRPr/>
            </a:pPr>
            <a:r>
              <a:rPr kumimoji="0" lang="en-US" b="0" i="0" u="none" strike="noStrike" kern="1200" cap="none" spc="0" normalizeH="0" baseline="0" noProof="0">
                <a:ln>
                  <a:noFill/>
                </a:ln>
                <a:effectLst/>
                <a:uLnTx/>
                <a:uFillTx/>
              </a:rPr>
              <a:t>Because filtering low quality alert feeds means some legitimate detections may get ignored (along with the large amount of false positives), organizations should also implement a proactive threat hunting practice to have senior analysts search through the lower quality alert feeds to proactively hunt for undetected adversaries. This could be a part time duty of a security analyst or it could be a full-time threat hunting role (which would also search many other data sources with a hypothesis driven approach).</a:t>
            </a:r>
            <a:r>
              <a:rPr lang="en-US"/>
              <a:t> </a:t>
            </a:r>
            <a:r>
              <a:rPr kumimoji="0" lang="en-US" b="0" i="0" u="none" strike="noStrike" kern="1200" cap="none" spc="0" normalizeH="0" baseline="0" noProof="0">
                <a:ln>
                  <a:noFill/>
                </a:ln>
                <a:effectLst/>
                <a:uLnTx/>
                <a:uFillTx/>
              </a:rPr>
              <a:t> </a:t>
            </a:r>
            <a:endParaRPr lang="en-US"/>
          </a:p>
          <a:p>
            <a:r>
              <a:rPr lang="en-US"/>
              <a:t>  </a:t>
            </a:r>
          </a:p>
          <a:p>
            <a:r>
              <a:rPr lang="en-US" b="1"/>
              <a:t>CLICK 1 – Classic Approach</a:t>
            </a:r>
            <a:r>
              <a:rPr lang="en-US"/>
              <a:t>  </a:t>
            </a:r>
          </a:p>
          <a:p>
            <a:pPr>
              <a:defRPr/>
            </a:pPr>
            <a:r>
              <a:rPr lang="en-US"/>
              <a:t>  </a:t>
            </a:r>
          </a:p>
          <a:p>
            <a:pPr>
              <a:defRPr/>
            </a:pPr>
            <a:r>
              <a:rPr lang="en-US" b="0"/>
              <a:t>Historically, security operations focused on collecting as much activity/event data from the environment as they could in a</a:t>
            </a:r>
            <a:r>
              <a:rPr lang="en-US"/>
              <a:t> </a:t>
            </a:r>
            <a:r>
              <a:rPr kumimoji="0" lang="en-US" b="0" i="0" u="none" strike="noStrike" kern="1200" cap="none" spc="0" normalizeH="0" baseline="0" noProof="0">
                <a:ln>
                  <a:noFill/>
                </a:ln>
                <a:effectLst/>
                <a:uLnTx/>
                <a:uFillTx/>
              </a:rPr>
              <a:t>Security Incident &amp; Event Management (SIEM)</a:t>
            </a:r>
            <a:r>
              <a:rPr lang="en-US" b="0"/>
              <a:t>. While collection is an important foundational step, this often led to a “collection is not detection” problem where few actionable insights were gleaned from the data collected.</a:t>
            </a:r>
            <a:r>
              <a:rPr lang="en-US"/>
              <a:t> </a:t>
            </a:r>
            <a:r>
              <a:rPr lang="en-US" b="0"/>
              <a:t> </a:t>
            </a:r>
            <a:endParaRPr lang="en-US"/>
          </a:p>
          <a:p>
            <a:pPr>
              <a:defRPr/>
            </a:pPr>
            <a:r>
              <a:rPr lang="en-US"/>
              <a:t>  </a:t>
            </a:r>
          </a:p>
          <a:p>
            <a:pPr>
              <a:defRPr/>
            </a:pPr>
            <a:r>
              <a:rPr lang="en-US" b="0"/>
              <a:t>Queries authored by human analysts help derive detections of malicious attacks, but these queries often generated many false positive alerts because of the static nature of the queries and the dynamic nature of attacks (and ever-increasing volume and variety of data sources). These false positives waste precious analyst time and attention and take them away from managing real incidents and attacks.</a:t>
            </a:r>
            <a:r>
              <a:rPr lang="en-US"/>
              <a:t> </a:t>
            </a:r>
            <a:r>
              <a:rPr lang="en-US" b="0"/>
              <a:t> </a:t>
            </a:r>
            <a:endParaRPr lang="en-US"/>
          </a:p>
          <a:p>
            <a:pPr>
              <a:defRPr/>
            </a:pPr>
            <a:r>
              <a:rPr lang="en-US"/>
              <a:t>  </a:t>
            </a:r>
          </a:p>
          <a:p>
            <a:pPr>
              <a:defRPr/>
            </a:pPr>
            <a:r>
              <a:rPr lang="en-US" b="1"/>
              <a:t>CLICK 2 – Deep Insights &amp; Threat Intelligence</a:t>
            </a:r>
            <a:r>
              <a:rPr lang="en-US"/>
              <a:t>  </a:t>
            </a:r>
          </a:p>
          <a:p>
            <a:pPr>
              <a:defRPr/>
            </a:pPr>
            <a:r>
              <a:rPr lang="en-US"/>
              <a:t>  </a:t>
            </a:r>
          </a:p>
          <a:p>
            <a:pPr>
              <a:defRPr/>
            </a:pPr>
            <a:r>
              <a:rPr lang="en-US" b="0"/>
              <a:t>A huge leap forward for security operations effectiveness and efficiency comes from the introduction of Extended Detection and Response (XDR) tools, a trend that started with endpoint detection and response (EDR) tools like defender for endpoint (formerly Defender ATP)).</a:t>
            </a:r>
            <a:r>
              <a:rPr lang="en-US"/>
              <a:t> </a:t>
            </a:r>
            <a:r>
              <a:rPr lang="en-US" b="0"/>
              <a:t> </a:t>
            </a:r>
            <a:endParaRPr lang="en-US"/>
          </a:p>
          <a:p>
            <a:pPr>
              <a:defRPr/>
            </a:pPr>
            <a:r>
              <a:rPr lang="en-US"/>
              <a:t>  </a:t>
            </a:r>
          </a:p>
          <a:p>
            <a:pPr>
              <a:defRPr/>
            </a:pPr>
            <a:r>
              <a:rPr lang="en-US" b="0"/>
              <a:t>These XDR tools provide deep visibility into specific asset types and provide enhanced detection, response, and recovery capabilities, notably</a:t>
            </a:r>
            <a:r>
              <a:rPr lang="en-US"/>
              <a:t> </a:t>
            </a:r>
            <a:r>
              <a:rPr lang="en-US" b="0" i="1" u="sng"/>
              <a:t>high-quality alerts</a:t>
            </a:r>
            <a:r>
              <a:rPr lang="en-US" i="1"/>
              <a:t> </a:t>
            </a:r>
            <a:r>
              <a:rPr lang="en-US" b="0"/>
              <a:t>that have low false positive rates. These high-quality alerts allow analysts and hunters to spend more time on mitigating real risk (the enjoyable part of the job) and less time chasing false positives and writing/maintaining queries.</a:t>
            </a:r>
            <a:r>
              <a:rPr lang="en-US"/>
              <a:t> </a:t>
            </a:r>
            <a:r>
              <a:rPr lang="en-US" b="0"/>
              <a:t> </a:t>
            </a:r>
            <a:endParaRPr lang="en-US"/>
          </a:p>
          <a:p>
            <a:pPr>
              <a:defRPr/>
            </a:pPr>
            <a:r>
              <a:rPr lang="en-US"/>
              <a:t>  </a:t>
            </a:r>
          </a:p>
          <a:p>
            <a:pPr>
              <a:defRPr/>
            </a:pPr>
            <a:r>
              <a:rPr lang="en-US" b="0"/>
              <a:t>XDR tools like Microsoft 365 Defender and Microsoft Defender for Cloud provide these efficiencies by focusing on individual asset types (endpoint operating systems, identity systems, cloud productivity applications, storage services, databases, etc.) and incorporating:</a:t>
            </a:r>
            <a:r>
              <a:rPr lang="en-US"/>
              <a:t> </a:t>
            </a:r>
          </a:p>
          <a:p>
            <a:pPr marL="285750" indent="-285750">
              <a:buFont typeface="Arial"/>
              <a:buChar char="•"/>
              <a:defRPr/>
            </a:pPr>
            <a:r>
              <a:rPr lang="en-US" b="1" i="1"/>
              <a:t>Asset-specific data sources </a:t>
            </a:r>
            <a:r>
              <a:rPr lang="en-US" b="0"/>
              <a:t>like endpoint in-memory scans and snippets of relevant network traffic on domain controllers</a:t>
            </a:r>
            <a:r>
              <a:rPr lang="en-US"/>
              <a:t> </a:t>
            </a:r>
          </a:p>
          <a:p>
            <a:pPr marL="285750" indent="-285750">
              <a:buFont typeface="Arial"/>
              <a:buChar char="•"/>
              <a:defRPr/>
            </a:pPr>
            <a:r>
              <a:rPr lang="en-US" b="1" i="1"/>
              <a:t>Deep knowledge of asset-specific attacks </a:t>
            </a:r>
            <a:r>
              <a:rPr lang="en-US" b="0"/>
              <a:t>(pass-the-*, endpoint AV evasion, etc.)</a:t>
            </a:r>
            <a:r>
              <a:rPr lang="en-US"/>
              <a:t> </a:t>
            </a:r>
            <a:r>
              <a:rPr lang="en-US" b="0"/>
              <a:t> </a:t>
            </a:r>
            <a:endParaRPr lang="en-US"/>
          </a:p>
          <a:p>
            <a:pPr marL="285750" indent="-285750">
              <a:buFont typeface="Arial"/>
              <a:buChar char="•"/>
              <a:defRPr/>
            </a:pPr>
            <a:r>
              <a:rPr lang="en-US" b="1" i="0"/>
              <a:t>Threat intelligence</a:t>
            </a:r>
            <a:r>
              <a:rPr lang="en-US" b="1"/>
              <a:t> </a:t>
            </a:r>
            <a:r>
              <a:rPr lang="en-US" b="1" i="1"/>
              <a:t>– </a:t>
            </a:r>
            <a:r>
              <a:rPr lang="en-US" b="0" i="0"/>
              <a:t>Context derived from 8+ trillion signals per day</a:t>
            </a:r>
            <a:r>
              <a:rPr lang="en-US"/>
              <a:t> </a:t>
            </a:r>
          </a:p>
          <a:p>
            <a:pPr marL="285750" indent="-285750">
              <a:buFont typeface="Arial"/>
              <a:buChar char="•"/>
              <a:defRPr/>
            </a:pPr>
            <a:r>
              <a:rPr lang="en-US" b="1" i="1"/>
              <a:t>Machine learning (ML) and behavioral analytics (UEBA) </a:t>
            </a:r>
            <a:r>
              <a:rPr lang="en-US" b="0"/>
              <a:t>tuned specifically to those asset types and attacks.</a:t>
            </a:r>
            <a:r>
              <a:rPr lang="en-US"/>
              <a:t> </a:t>
            </a:r>
            <a:r>
              <a:rPr lang="en-US" b="0"/>
              <a:t> </a:t>
            </a:r>
            <a:endParaRPr lang="en-US"/>
          </a:p>
          <a:p>
            <a:pPr>
              <a:defRPr/>
            </a:pPr>
            <a:r>
              <a:rPr lang="en-US"/>
              <a:t>  </a:t>
            </a:r>
          </a:p>
          <a:p>
            <a:pPr>
              <a:defRPr/>
            </a:pPr>
            <a:r>
              <a:rPr lang="en-US" b="1"/>
              <a:t>CLICK 3 – Automation (SOAR) and Integration</a:t>
            </a:r>
            <a:r>
              <a:rPr lang="en-US"/>
              <a:t>  </a:t>
            </a:r>
          </a:p>
          <a:p>
            <a:pPr>
              <a:defRPr/>
            </a:pPr>
            <a:r>
              <a:rPr lang="en-US"/>
              <a:t>  </a:t>
            </a:r>
          </a:p>
          <a:p>
            <a:pPr>
              <a:defRPr/>
            </a:pPr>
            <a:r>
              <a:rPr lang="en-US" b="0"/>
              <a:t>Another key element for empowering security operations comes from the adoption of</a:t>
            </a:r>
            <a:r>
              <a:rPr lang="en-US"/>
              <a:t> </a:t>
            </a:r>
            <a:r>
              <a:rPr kumimoji="0" lang="en-US" b="0" i="0" u="none" strike="noStrike" kern="1200" cap="none" spc="0" normalizeH="0" baseline="0" noProof="0">
                <a:ln>
                  <a:noFill/>
                </a:ln>
                <a:effectLst/>
                <a:uLnTx/>
                <a:uFillTx/>
              </a:rPr>
              <a:t>Security Orchestration, Automation, and Remediation</a:t>
            </a:r>
            <a:r>
              <a:rPr lang="en-US"/>
              <a:t> </a:t>
            </a:r>
            <a:r>
              <a:rPr kumimoji="0" lang="en-US" b="1" i="0" u="none" strike="noStrike" kern="1200" cap="none" spc="0" normalizeH="0" baseline="0" noProof="0">
                <a:ln>
                  <a:noFill/>
                </a:ln>
                <a:effectLst/>
                <a:uLnTx/>
                <a:uFillTx/>
              </a:rPr>
              <a:t>(SOAR)</a:t>
            </a:r>
            <a:r>
              <a:rPr lang="en-US" b="1"/>
              <a:t> </a:t>
            </a:r>
            <a:r>
              <a:rPr kumimoji="0" lang="en-US" b="0" i="0" u="none" strike="noStrike" kern="1200" cap="none" spc="0" normalizeH="0" baseline="0" noProof="0">
                <a:ln>
                  <a:noFill/>
                </a:ln>
                <a:effectLst/>
                <a:uLnTx/>
                <a:uFillTx/>
              </a:rPr>
              <a:t>technologies</a:t>
            </a:r>
            <a:r>
              <a:rPr lang="en-US" b="1"/>
              <a:t> </a:t>
            </a:r>
            <a:r>
              <a:rPr kumimoji="0" lang="en-US" b="0" i="0" u="none" strike="noStrike" kern="1200" cap="none" spc="0" normalizeH="0" baseline="0" noProof="0">
                <a:ln>
                  <a:noFill/>
                </a:ln>
                <a:effectLst/>
                <a:uLnTx/>
                <a:uFillTx/>
              </a:rPr>
              <a:t>and</a:t>
            </a:r>
            <a:r>
              <a:rPr lang="en-US"/>
              <a:t> </a:t>
            </a:r>
            <a:r>
              <a:rPr kumimoji="0" lang="en-US" b="1" i="0" u="none" strike="noStrike" kern="1200" cap="none" spc="0" normalizeH="0" baseline="0" noProof="0">
                <a:ln>
                  <a:noFill/>
                </a:ln>
                <a:effectLst/>
                <a:uLnTx/>
                <a:uFillTx/>
              </a:rPr>
              <a:t>integration</a:t>
            </a:r>
            <a:r>
              <a:rPr lang="en-US" b="1"/>
              <a:t> </a:t>
            </a:r>
            <a:r>
              <a:rPr kumimoji="0" lang="en-US" b="0" i="0" u="none" strike="noStrike" kern="1200" cap="none" spc="0" normalizeH="0" baseline="0" noProof="0">
                <a:ln>
                  <a:noFill/>
                </a:ln>
                <a:effectLst/>
                <a:uLnTx/>
                <a:uFillTx/>
              </a:rPr>
              <a:t>of toolsets together (natively or by providing APIs).</a:t>
            </a:r>
            <a:r>
              <a:rPr lang="en-US"/>
              <a:t> </a:t>
            </a:r>
            <a:r>
              <a:rPr kumimoji="0" lang="en-US" b="0" i="0" u="none" strike="noStrike" kern="1200" cap="none" spc="0" normalizeH="0" baseline="0" noProof="0">
                <a:ln>
                  <a:noFill/>
                </a:ln>
                <a:effectLst/>
                <a:uLnTx/>
                <a:uFillTx/>
              </a:rPr>
              <a:t> </a:t>
            </a:r>
            <a:endParaRPr lang="en-US"/>
          </a:p>
          <a:p>
            <a:pPr>
              <a:defRPr/>
            </a:pPr>
            <a:r>
              <a:rPr kumimoji="0" lang="en-US" b="0" i="0" u="none" strike="noStrike" kern="1200" cap="none" spc="0" normalizeH="0" baseline="0" noProof="0">
                <a:ln>
                  <a:noFill/>
                </a:ln>
                <a:effectLst/>
                <a:uLnTx/>
                <a:uFillTx/>
              </a:rPr>
              <a:t>SOAR/Automation and Integration:</a:t>
            </a:r>
            <a:r>
              <a:rPr lang="en-US"/>
              <a:t> </a:t>
            </a:r>
          </a:p>
          <a:p>
            <a:pPr marL="285750" indent="-285750">
              <a:buFont typeface="Arial"/>
              <a:buChar char="•"/>
              <a:defRPr/>
            </a:pPr>
            <a:r>
              <a:rPr lang="en-US" b="1"/>
              <a:t>Reduce manual work </a:t>
            </a:r>
            <a:r>
              <a:rPr lang="en-US" b="0"/>
              <a:t>for analysts and other </a:t>
            </a:r>
            <a:r>
              <a:rPr lang="en-US" b="0" i="0"/>
              <a:t>roles with seamless experiences. Manual steps take time away from meaningful work and erode analyst morale, they would rather be fighting the bad guys than copy/pasting between tools and switching consoles</a:t>
            </a:r>
            <a:r>
              <a:rPr lang="en-US"/>
              <a:t> </a:t>
            </a:r>
          </a:p>
          <a:p>
            <a:pPr marL="285750" indent="-285750">
              <a:buFont typeface="Arial"/>
              <a:buChar char="•"/>
              <a:defRPr/>
            </a:pPr>
            <a:r>
              <a:rPr lang="en-US" b="1"/>
              <a:t>Speed Up</a:t>
            </a:r>
            <a:r>
              <a:rPr lang="en-US"/>
              <a:t> </a:t>
            </a:r>
            <a:r>
              <a:rPr lang="en-US" b="0"/>
              <a:t>response time because the automation happens at machine speed rather than human speed.</a:t>
            </a:r>
            <a:r>
              <a:rPr lang="en-US"/>
              <a:t> </a:t>
            </a:r>
            <a:r>
              <a:rPr lang="en-US" b="0"/>
              <a:t> </a:t>
            </a:r>
            <a:endParaRPr lang="en-US"/>
          </a:p>
          <a:p>
            <a:pPr marL="285750" indent="-285750">
              <a:buFont typeface="Arial"/>
              <a:buChar char="•"/>
              <a:defRPr/>
            </a:pPr>
            <a:r>
              <a:rPr lang="en-US" b="1" i="0"/>
              <a:t>Increase Scale</a:t>
            </a:r>
            <a:r>
              <a:rPr lang="en-US" b="1"/>
              <a:t> </a:t>
            </a:r>
            <a:r>
              <a:rPr lang="en-US" b="0" i="0"/>
              <a:t>of security operations to meet the </a:t>
            </a:r>
            <a:r>
              <a:rPr lang="en-US" b="0"/>
              <a:t>growing volume of attacks and increased scope/complexity of modern multi-cloud hybrid enterprises.</a:t>
            </a:r>
            <a:r>
              <a:rPr lang="en-US"/>
              <a:t> </a:t>
            </a:r>
            <a:r>
              <a:rPr lang="en-US" b="0"/>
              <a:t> </a:t>
            </a:r>
            <a:endParaRPr lang="en-US"/>
          </a:p>
          <a:p>
            <a:pPr>
              <a:defRPr/>
            </a:pPr>
            <a:r>
              <a:rPr lang="en-US"/>
              <a:t>  </a:t>
            </a:r>
          </a:p>
          <a:p>
            <a:pPr>
              <a:defRPr/>
            </a:pPr>
            <a:r>
              <a:rPr kumimoji="0" lang="en-US" b="0" i="0" u="none" strike="noStrike" kern="1200" cap="none" spc="0" normalizeH="0" baseline="0" noProof="0">
                <a:ln>
                  <a:noFill/>
                </a:ln>
                <a:effectLst/>
                <a:uLnTx/>
                <a:uFillTx/>
              </a:rPr>
              <a:t>Microsoft focuses on automation and integration by</a:t>
            </a:r>
            <a:r>
              <a:rPr lang="en-US"/>
              <a:t> </a:t>
            </a:r>
            <a:r>
              <a:rPr kumimoji="0" lang="en-US" b="0" i="0" u="none" strike="noStrike" kern="1200" cap="none" spc="0" normalizeH="0" baseline="0" noProof="0">
                <a:ln>
                  <a:noFill/>
                </a:ln>
                <a:effectLst/>
                <a:uLnTx/>
                <a:uFillTx/>
              </a:rPr>
              <a:t> </a:t>
            </a:r>
            <a:endParaRPr lang="en-US"/>
          </a:p>
          <a:p>
            <a:pPr marL="285750" indent="-285750">
              <a:buFont typeface="Arial"/>
              <a:buChar char="•"/>
              <a:defRPr/>
            </a:pPr>
            <a:r>
              <a:rPr kumimoji="0" lang="en-US" b="1" i="0" u="none" strike="noStrike" kern="1200" cap="none" spc="0" normalizeH="0" baseline="0" noProof="0">
                <a:ln>
                  <a:noFill/>
                </a:ln>
                <a:effectLst/>
                <a:uLnTx/>
                <a:uFillTx/>
              </a:rPr>
              <a:t>Embedding SOAR</a:t>
            </a:r>
            <a:r>
              <a:rPr lang="en-US" b="1"/>
              <a:t> </a:t>
            </a:r>
            <a:r>
              <a:rPr kumimoji="0" lang="en-US" b="0" i="0" u="none" strike="noStrike" kern="1200" cap="none" spc="0" normalizeH="0" baseline="0" noProof="0">
                <a:ln>
                  <a:noFill/>
                </a:ln>
                <a:effectLst/>
                <a:uLnTx/>
                <a:uFillTx/>
              </a:rPr>
              <a:t>technologies throughout our tools (AutoIR</a:t>
            </a:r>
            <a:r>
              <a:rPr lang="en-US"/>
              <a:t> </a:t>
            </a:r>
            <a:r>
              <a:rPr kumimoji="0" lang="en-US" b="0" i="0" u="none" strike="noStrike" kern="1200" cap="none" spc="0" normalizeH="0" baseline="0" noProof="0">
                <a:ln>
                  <a:noFill/>
                </a:ln>
                <a:effectLst/>
                <a:uLnTx/>
                <a:uFillTx/>
              </a:rPr>
              <a:t>in Microsoft 365 Defender, Azure Logic Apps in Microsoft Sentinel)</a:t>
            </a:r>
            <a:r>
              <a:rPr lang="en-US"/>
              <a:t> </a:t>
            </a:r>
            <a:endParaRPr lang="en-US">
              <a:ea typeface="+mn-ea"/>
            </a:endParaRPr>
          </a:p>
          <a:p>
            <a:pPr marL="285750" indent="-285750">
              <a:buFont typeface="Arial"/>
              <a:buChar char="•"/>
              <a:defRPr/>
            </a:pPr>
            <a:r>
              <a:rPr kumimoji="0" lang="en-US" b="1" i="0" u="none" strike="noStrike" kern="1200" cap="none" spc="0" normalizeH="0" baseline="0" noProof="0">
                <a:ln>
                  <a:noFill/>
                </a:ln>
                <a:effectLst/>
                <a:uLnTx/>
                <a:uFillTx/>
              </a:rPr>
              <a:t>Single Microsoft 365 Defender console</a:t>
            </a:r>
            <a:r>
              <a:rPr lang="en-US" b="1"/>
              <a:t> </a:t>
            </a:r>
            <a:r>
              <a:rPr kumimoji="0" lang="en-US" b="0" i="0" u="none" strike="noStrike" kern="1200" cap="none" spc="0" normalizeH="0" baseline="0" noProof="0">
                <a:ln>
                  <a:noFill/>
                </a:ln>
                <a:effectLst/>
                <a:uLnTx/>
                <a:uFillTx/>
              </a:rPr>
              <a:t>to integrate experience for endpoint, email, SaaS</a:t>
            </a:r>
            <a:r>
              <a:rPr lang="en-US"/>
              <a:t> </a:t>
            </a:r>
            <a:r>
              <a:rPr kumimoji="0" lang="en-US" b="0" i="0" u="none" strike="noStrike" kern="1200" cap="none" spc="0" normalizeH="0" baseline="0" noProof="0">
                <a:ln>
                  <a:noFill/>
                </a:ln>
                <a:effectLst/>
                <a:uLnTx/>
                <a:uFillTx/>
              </a:rPr>
              <a:t> </a:t>
            </a:r>
            <a:endParaRPr lang="en-US"/>
          </a:p>
          <a:p>
            <a:pPr marL="285750" indent="-285750">
              <a:buFont typeface="Arial"/>
              <a:buChar char="•"/>
              <a:defRPr/>
            </a:pPr>
            <a:r>
              <a:rPr kumimoji="0" lang="en-US" b="1" i="0" u="none" strike="noStrike" kern="1200" cap="none" spc="0" normalizeH="0" baseline="0" noProof="0">
                <a:ln>
                  <a:noFill/>
                </a:ln>
                <a:effectLst/>
                <a:uLnTx/>
                <a:uFillTx/>
              </a:rPr>
              <a:t>Natively integrating</a:t>
            </a:r>
            <a:r>
              <a:rPr lang="en-US" b="1"/>
              <a:t> </a:t>
            </a:r>
            <a:r>
              <a:rPr kumimoji="0" lang="en-US" b="0" i="0" u="none" strike="noStrike" kern="1200" cap="none" spc="0" normalizeH="0" baseline="0" noProof="0">
                <a:ln>
                  <a:noFill/>
                </a:ln>
                <a:effectLst/>
                <a:uLnTx/>
                <a:uFillTx/>
              </a:rPr>
              <a:t>our tools together (SIEM and XDR)</a:t>
            </a:r>
            <a:r>
              <a:rPr lang="en-US"/>
              <a:t> </a:t>
            </a:r>
            <a:endParaRPr lang="en-US">
              <a:ea typeface="+mn-ea"/>
            </a:endParaRPr>
          </a:p>
          <a:p>
            <a:pPr marL="285750" indent="-285750">
              <a:buFont typeface="Arial"/>
              <a:buChar char="•"/>
              <a:defRPr/>
            </a:pPr>
            <a:r>
              <a:rPr kumimoji="0" lang="en-US" b="1" i="0" u="none" strike="noStrike" kern="1200" cap="none" spc="0" normalizeH="0" baseline="0" noProof="0">
                <a:ln>
                  <a:noFill/>
                </a:ln>
                <a:effectLst/>
                <a:uLnTx/>
                <a:uFillTx/>
              </a:rPr>
              <a:t>Creating APIs</a:t>
            </a:r>
            <a:r>
              <a:rPr lang="en-US" b="1"/>
              <a:t> </a:t>
            </a:r>
            <a:r>
              <a:rPr kumimoji="0" lang="en-US" b="0" i="0" u="none" strike="noStrike" kern="1200" cap="none" spc="0" normalizeH="0" baseline="0" noProof="0">
                <a:ln>
                  <a:noFill/>
                </a:ln>
                <a:effectLst/>
                <a:uLnTx/>
                <a:uFillTx/>
              </a:rPr>
              <a:t>to connect with existing 3</a:t>
            </a:r>
            <a:r>
              <a:rPr kumimoji="0" lang="en-US" b="0" i="0" u="none" strike="noStrike" kern="1200" cap="none" spc="0" normalizeH="0" noProof="0">
                <a:ln>
                  <a:noFill/>
                </a:ln>
                <a:effectLst/>
                <a:uLnTx/>
                <a:uFillTx/>
              </a:rPr>
              <a:t>rd</a:t>
            </a:r>
            <a:r>
              <a:rPr lang="en-US"/>
              <a:t> </a:t>
            </a:r>
            <a:r>
              <a:rPr kumimoji="0" lang="en-US" b="0" i="0" u="none" strike="noStrike" kern="1200" cap="none" spc="0" normalizeH="0" baseline="0" noProof="0">
                <a:ln>
                  <a:noFill/>
                </a:ln>
                <a:effectLst/>
                <a:uLnTx/>
                <a:uFillTx/>
              </a:rPr>
              <a:t>party tools</a:t>
            </a:r>
            <a:r>
              <a:rPr lang="en-US"/>
              <a:t> </a:t>
            </a:r>
          </a:p>
          <a:p>
            <a:pPr>
              <a:defRPr/>
            </a:pPr>
            <a:r>
              <a:rPr lang="en-US"/>
              <a:t>  </a:t>
            </a:r>
          </a:p>
          <a:p>
            <a:pPr>
              <a:defRPr/>
            </a:pPr>
            <a:r>
              <a:rPr lang="en-US" b="1"/>
              <a:t>CLICK 4 – Microsoft Sentinel and SIEM Modernization</a:t>
            </a:r>
            <a:r>
              <a:rPr lang="en-US"/>
              <a:t>  </a:t>
            </a:r>
          </a:p>
          <a:p>
            <a:pPr>
              <a:defRPr/>
            </a:pPr>
            <a:r>
              <a:rPr lang="en-US"/>
              <a:t>  </a:t>
            </a:r>
          </a:p>
          <a:p>
            <a:pPr>
              <a:defRPr/>
            </a:pPr>
            <a:r>
              <a:rPr lang="en-US" b="0"/>
              <a:t>Microsoft Sentinel is a cloud-native SIEM that complements XDR tooling by providing broad visibility across XDR tools and arbitrary log/data sources from any platform, cloud, application, or device.</a:t>
            </a:r>
            <a:r>
              <a:rPr lang="en-US"/>
              <a:t> </a:t>
            </a:r>
            <a:r>
              <a:rPr lang="en-US" b="0"/>
              <a:t> </a:t>
            </a:r>
            <a:endParaRPr lang="en-US"/>
          </a:p>
          <a:p>
            <a:pPr>
              <a:defRPr/>
            </a:pPr>
            <a:r>
              <a:rPr lang="en-US"/>
              <a:t>  </a:t>
            </a:r>
          </a:p>
          <a:p>
            <a:pPr>
              <a:defRPr/>
            </a:pPr>
            <a:r>
              <a:rPr lang="en-US" b="0"/>
              <a:t>In addition to traditional SIEM functionality of static analysis of event logs, Microsoft Sentinel incorporates SOAR, ML, UEBA,</a:t>
            </a:r>
            <a:r>
              <a:rPr lang="en-US"/>
              <a:t> </a:t>
            </a:r>
            <a:r>
              <a:rPr lang="en-US" b="0"/>
              <a:t>Jupyter</a:t>
            </a:r>
            <a:r>
              <a:rPr lang="en-US"/>
              <a:t> </a:t>
            </a:r>
            <a:r>
              <a:rPr lang="en-US" b="0"/>
              <a:t>Notebooks,</a:t>
            </a:r>
            <a:r>
              <a:rPr lang="en-US"/>
              <a:t> </a:t>
            </a:r>
            <a:r>
              <a:rPr lang="en-US" b="1"/>
              <a:t>Threat Intelligence, </a:t>
            </a:r>
            <a:r>
              <a:rPr lang="en-US" b="0"/>
              <a:t>and Security Data Lake approaches to refine threat detection, investigation, and threat hunting processes. </a:t>
            </a:r>
            <a:r>
              <a:rPr lang="en-US"/>
              <a:t>Microsoft Sentinel also leverages </a:t>
            </a:r>
            <a:r>
              <a:rPr lang="en-US" b="0">
                <a:effectLst/>
              </a:rPr>
              <a:t>Azure Data Explorer f</a:t>
            </a:r>
            <a:r>
              <a:rPr lang="en-US"/>
              <a:t>or lower cost archival of large volumes of data - </a:t>
            </a:r>
            <a:r>
              <a:rPr lang="en-US">
                <a:effectLst/>
                <a:hlinkClick r:id="rId3"/>
              </a:rPr>
              <a:t>https://docs.microsoft.com/azure/data-explorer/</a:t>
            </a:r>
            <a:r>
              <a:rPr lang="en-US"/>
              <a:t>  </a:t>
            </a:r>
          </a:p>
          <a:p>
            <a:pPr>
              <a:defRPr/>
            </a:pPr>
            <a:r>
              <a:rPr lang="en-US"/>
              <a:t>  </a:t>
            </a:r>
          </a:p>
          <a:p>
            <a:pPr>
              <a:defRPr/>
            </a:pPr>
            <a:r>
              <a:rPr lang="en-US" b="0" i="1"/>
              <a:t>OT/IIoT</a:t>
            </a:r>
            <a:r>
              <a:rPr lang="en-US" i="1"/>
              <a:t> </a:t>
            </a:r>
            <a:r>
              <a:rPr lang="en-US" b="0" i="1"/>
              <a:t>Integration –</a:t>
            </a:r>
            <a:r>
              <a:rPr lang="en-US" i="1"/>
              <a:t> </a:t>
            </a:r>
            <a:r>
              <a:rPr lang="en-US" b="0" i="0"/>
              <a:t>Microsoft Sentinel also includes</a:t>
            </a:r>
            <a:r>
              <a:rPr lang="en-US"/>
              <a:t> </a:t>
            </a:r>
            <a:r>
              <a:rPr lang="en-US" b="0" i="0">
                <a:sym typeface="Libre Franklin"/>
              </a:rPr>
              <a:t>Microsoft Defender for IoT integration that provides</a:t>
            </a:r>
            <a:r>
              <a:rPr lang="en-US">
                <a:sym typeface="Libre Franklin"/>
              </a:rPr>
              <a:t> </a:t>
            </a:r>
            <a:r>
              <a:rPr lang="en-US" b="0" i="0"/>
              <a:t>n</a:t>
            </a:r>
            <a:r>
              <a:rPr lang="en-US" b="0" i="0">
                <a:sym typeface="Libre Franklin"/>
              </a:rPr>
              <a:t>ative investigation &amp; remediation playbooks for Operational Technology (OT) and Industrial internet of things (IIoT), also known as Industrial Control Systems (ICS) / Supervisory Control and Data Acquisition (SCADA).</a:t>
            </a:r>
            <a:r>
              <a:rPr lang="en-US">
                <a:sym typeface="Libre Franklin"/>
              </a:rPr>
              <a:t> </a:t>
            </a:r>
            <a:r>
              <a:rPr lang="en-US" b="0" i="0">
                <a:sym typeface="Libre Franklin"/>
              </a:rPr>
              <a:t> </a:t>
            </a:r>
            <a:endParaRPr lang="en-US"/>
          </a:p>
          <a:p>
            <a:pPr>
              <a:defRPr/>
            </a:pPr>
            <a:r>
              <a:rPr lang="en-US"/>
              <a:t>  </a:t>
            </a:r>
          </a:p>
          <a:p>
            <a:pPr>
              <a:defRPr/>
            </a:pPr>
            <a:r>
              <a:rPr lang="en-US" b="1"/>
              <a:t>CLICK 5 – Expert Assistance</a:t>
            </a:r>
            <a:r>
              <a:rPr lang="en-US"/>
              <a:t>  </a:t>
            </a:r>
          </a:p>
          <a:p>
            <a:r>
              <a:rPr lang="en-US"/>
              <a:t>  </a:t>
            </a:r>
          </a:p>
          <a:p>
            <a:r>
              <a:rPr lang="en-US" b="0" i="0"/>
              <a:t>None of us is as smart as all of us. Succeeding against the connected ecosystem of attackers requires defenders to work together as a community; sharing intelligence, insight, and expertise.</a:t>
            </a:r>
            <a:r>
              <a:rPr lang="en-US"/>
              <a:t> </a:t>
            </a:r>
            <a:r>
              <a:rPr lang="en-US" b="0" i="0"/>
              <a:t> </a:t>
            </a:r>
            <a:endParaRPr lang="en-US"/>
          </a:p>
          <a:p>
            <a:r>
              <a:rPr lang="en-US"/>
              <a:t>  </a:t>
            </a:r>
          </a:p>
          <a:p>
            <a:r>
              <a:rPr lang="en-US" b="0" i="0"/>
              <a:t>Microsoft helps our customers get expert assistance with</a:t>
            </a:r>
            <a:r>
              <a:rPr lang="en-US"/>
              <a:t> </a:t>
            </a:r>
          </a:p>
          <a:p>
            <a:pPr marL="285750" indent="-285750">
              <a:buFont typeface="Arial"/>
              <a:buChar char="•"/>
            </a:pPr>
            <a:r>
              <a:rPr lang="en-US" b="1" i="0" u="none"/>
              <a:t>Microsoft Threat Experts</a:t>
            </a:r>
            <a:r>
              <a:rPr lang="en-US" b="1"/>
              <a:t> </a:t>
            </a:r>
            <a:r>
              <a:rPr lang="en-US" b="1" i="1"/>
              <a:t>– </a:t>
            </a:r>
            <a:r>
              <a:rPr lang="en-US" b="0" i="0"/>
              <a:t>Managed hunting service built into Microsoft 365 Defender that provides Security Operation Centers (SOCs) with expert level monitoring and analysis to help them ensure critical threats in your unique environments don’t get missed.</a:t>
            </a:r>
            <a:r>
              <a:rPr lang="en-US"/>
              <a:t> </a:t>
            </a:r>
          </a:p>
          <a:p>
            <a:pPr marL="285750" indent="-285750">
              <a:buFont typeface="Arial"/>
              <a:buChar char="•"/>
            </a:pPr>
            <a:r>
              <a:rPr lang="en-US" b="1" i="0"/>
              <a:t>Microsoft Incident Response and Recovery Services –</a:t>
            </a:r>
            <a:r>
              <a:rPr lang="en-US" b="1"/>
              <a:t> </a:t>
            </a:r>
            <a:r>
              <a:rPr lang="en-US" b="0" i="0"/>
              <a:t>Microsoft's Detection and Response Team (DART) and customer support provide assistance with incident response, recovery, and hunting (onsite and remotely). This incident response is effectively "on retainer" for customers with Premier Support.</a:t>
            </a:r>
            <a:r>
              <a:rPr lang="en-US"/>
              <a:t> </a:t>
            </a:r>
          </a:p>
          <a:p>
            <a:pPr marL="285750" indent="-285750">
              <a:buFont typeface="Arial"/>
              <a:buChar char="•"/>
            </a:pPr>
            <a:r>
              <a:rPr lang="en-US" b="1" i="0"/>
              <a:t>Partners / Managed Detection and Response</a:t>
            </a:r>
            <a:r>
              <a:rPr lang="en-US" b="1"/>
              <a:t> </a:t>
            </a:r>
            <a:r>
              <a:rPr lang="en-US" b="0" i="0"/>
              <a:t>– Microsoft partners with top experts in the industry to build their expertise on these Microsoft security operations capabilities so that they can advise and directly support our customers.</a:t>
            </a:r>
            <a:r>
              <a:rPr lang="en-US"/>
              <a:t> </a:t>
            </a:r>
            <a:r>
              <a:rPr lang="en-US" b="0" i="0"/>
              <a:t> </a:t>
            </a:r>
            <a:endParaRPr lang="en-US"/>
          </a:p>
          <a:p>
            <a:r>
              <a:rPr lang="en-US"/>
              <a:t>  </a:t>
            </a:r>
          </a:p>
          <a:p>
            <a:pPr defTabSz="932472">
              <a:defRPr/>
            </a:pPr>
            <a:r>
              <a:rPr kumimoji="0" lang="en-US" b="0" i="0" u="none" strike="noStrike" kern="1200" cap="none" spc="0" normalizeH="0" baseline="0" noProof="0">
                <a:ln>
                  <a:noFill/>
                </a:ln>
                <a:effectLst/>
                <a:uLnTx/>
                <a:uFillTx/>
              </a:rPr>
              <a:t>For more information on these topics, see</a:t>
            </a:r>
            <a:r>
              <a:rPr lang="en-US"/>
              <a:t> </a:t>
            </a:r>
          </a:p>
          <a:p>
            <a:pPr marL="285750" indent="-285750" defTabSz="932472">
              <a:buFont typeface="Arial"/>
              <a:buChar char="•"/>
              <a:defRPr/>
            </a:pPr>
            <a:r>
              <a:rPr kumimoji="0" lang="en-US" b="1" i="0" u="none" strike="noStrike" kern="1200" cap="none" spc="0" normalizeH="0" baseline="0" noProof="0">
                <a:ln>
                  <a:noFill/>
                </a:ln>
                <a:effectLst/>
                <a:uLnTx/>
                <a:uFillTx/>
              </a:rPr>
              <a:t>Mission and Metrics</a:t>
            </a:r>
            <a:r>
              <a:rPr lang="en-US" b="1"/>
              <a:t> </a:t>
            </a:r>
            <a:r>
              <a:rPr kumimoji="0" lang="en-US" b="0" i="0" u="none" strike="noStrike" kern="1200" cap="none" spc="0" normalizeH="0" baseline="0" noProof="0">
                <a:ln>
                  <a:noFill/>
                </a:ln>
                <a:effectLst/>
                <a:uLnTx/>
                <a:uFillTx/>
                <a:hlinkClick r:id="rId4"/>
              </a:rPr>
              <a:t>https://www.microsoft.com/security/blog/2019/02/21/lessons-learned-from-the-microsoft-soc-part-1-organization/</a:t>
            </a:r>
            <a:r>
              <a:rPr lang="en-US"/>
              <a:t> </a:t>
            </a:r>
          </a:p>
          <a:p>
            <a:pPr marL="285750" indent="-285750" defTabSz="932472">
              <a:buFont typeface="Arial"/>
              <a:buChar char="•"/>
              <a:defRPr/>
            </a:pPr>
            <a:r>
              <a:rPr kumimoji="0" lang="en-US" b="1" i="0" u="none" strike="noStrike" kern="1200" cap="none" spc="0" normalizeH="0" baseline="0" noProof="0">
                <a:ln>
                  <a:noFill/>
                </a:ln>
                <a:effectLst/>
                <a:uLnTx/>
                <a:uFillTx/>
              </a:rPr>
              <a:t>Incident Response (Investigation) -</a:t>
            </a:r>
            <a:r>
              <a:rPr lang="en-US" b="1"/>
              <a:t> </a:t>
            </a:r>
            <a:r>
              <a:rPr kumimoji="0" lang="en-US" b="0" i="0" u="none" strike="noStrike" kern="1200" cap="none" spc="0" normalizeH="0" baseline="0" noProof="0">
                <a:ln>
                  <a:noFill/>
                </a:ln>
                <a:effectLst/>
                <a:uLnTx/>
                <a:uFillTx/>
                <a:hlinkClick r:id="rId5"/>
              </a:rPr>
              <a:t>https://www.microsoft.com/security/blog/2019/12/23/ciso-series-lessons-learned-from-the-microsoft-soc-part-3b-a-day-in-the-life/</a:t>
            </a:r>
            <a:r>
              <a:rPr lang="en-US"/>
              <a:t> </a:t>
            </a:r>
          </a:p>
          <a:p>
            <a:pPr marL="285750" indent="-285750" defTabSz="932472">
              <a:buFont typeface="Arial"/>
              <a:buChar char="•"/>
              <a:defRPr/>
            </a:pPr>
            <a:r>
              <a:rPr kumimoji="0" lang="en-US" b="1" i="0" u="none" strike="noStrike" kern="1200" cap="none" spc="0" normalizeH="0" baseline="0" noProof="0">
                <a:ln>
                  <a:noFill/>
                </a:ln>
                <a:effectLst/>
                <a:uLnTx/>
                <a:uFillTx/>
              </a:rPr>
              <a:t>Incident Response (Remediation)</a:t>
            </a:r>
            <a:r>
              <a:rPr lang="en-US" b="1"/>
              <a:t> </a:t>
            </a:r>
            <a:r>
              <a:rPr kumimoji="0" lang="en-US" b="0" i="0" u="none" strike="noStrike" kern="1200" cap="none" spc="0" normalizeH="0" baseline="0" noProof="0">
                <a:ln>
                  <a:noFill/>
                </a:ln>
                <a:effectLst/>
                <a:uLnTx/>
                <a:uFillTx/>
                <a:hlinkClick r:id="rId6"/>
              </a:rPr>
              <a:t>https://www.microsoft.com/security/blog/2020/05/04/lessons-learned-microsoft-soc-part-3c/</a:t>
            </a:r>
            <a:r>
              <a:rPr lang="en-US"/>
              <a:t> </a:t>
            </a:r>
          </a:p>
          <a:p>
            <a:pPr marL="285750" indent="-285750" defTabSz="932472">
              <a:buFont typeface="Arial"/>
              <a:buChar char="•"/>
              <a:defRPr/>
            </a:pPr>
            <a:r>
              <a:rPr kumimoji="0" lang="en-US" b="1" i="0" u="none" strike="noStrike" kern="1200" cap="none" spc="0" normalizeH="0" baseline="0" noProof="0">
                <a:ln>
                  <a:noFill/>
                </a:ln>
                <a:effectLst/>
                <a:uLnTx/>
                <a:uFillTx/>
              </a:rPr>
              <a:t>Threat Hunting -</a:t>
            </a:r>
            <a:r>
              <a:rPr lang="en-US" b="1"/>
              <a:t> </a:t>
            </a:r>
            <a:r>
              <a:rPr kumimoji="0" lang="en-US" b="0" i="0" u="none" strike="noStrike" kern="1200" cap="none" spc="0" normalizeH="0" baseline="0" noProof="0">
                <a:ln>
                  <a:noFill/>
                </a:ln>
                <a:effectLst/>
                <a:uLnTx/>
                <a:uFillTx/>
                <a:hlinkClick r:id="rId7"/>
              </a:rPr>
              <a:t>https://www.microsoft.com/security/blog/2020/06/25/zen-and-the-art-of-threat-hunting/</a:t>
            </a:r>
            <a:r>
              <a:rPr lang="en-US"/>
              <a:t> </a:t>
            </a:r>
          </a:p>
          <a:p>
            <a:pPr marL="285750" indent="-285750" defTabSz="932472">
              <a:buFont typeface="Arial"/>
              <a:buChar char="•"/>
              <a:defRPr/>
            </a:pPr>
            <a:r>
              <a:rPr lang="en-US" b="1">
                <a:effectLst/>
              </a:rPr>
              <a:t>Automated investigation and response</a:t>
            </a:r>
            <a:r>
              <a:rPr lang="en-US" b="1"/>
              <a:t> </a:t>
            </a:r>
            <a:r>
              <a:rPr lang="en-US">
                <a:effectLst/>
              </a:rPr>
              <a:t>- </a:t>
            </a:r>
            <a:r>
              <a:rPr lang="en-US">
                <a:effectLst/>
                <a:hlinkClick r:id="rId8"/>
              </a:rPr>
              <a:t>https://docs.microsoft.com/microsoft-365/security/mtp/mtp-autoir</a:t>
            </a:r>
            <a:r>
              <a:rPr lang="en-US"/>
              <a:t> </a:t>
            </a:r>
          </a:p>
          <a:p>
            <a:pPr defTabSz="932472">
              <a:defRPr/>
            </a:pP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AEFD55-7B77-402E-B857-1FE834A257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27387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effectLst/>
                <a:latin typeface="Calibri" panose="020F0502020204030204" pitchFamily="34" charset="0"/>
                <a:ea typeface="Malgun Gothic" panose="020B0503020000020004" pitchFamily="34" charset="-127"/>
              </a:rPr>
              <a:t>Key Takeaway: </a:t>
            </a:r>
            <a:r>
              <a:rPr lang="en-US" sz="900">
                <a:effectLst/>
                <a:latin typeface="Calibri" panose="020F0502020204030204" pitchFamily="34" charset="0"/>
                <a:ea typeface="Malgun Gothic" panose="020B0503020000020004" pitchFamily="34" charset="-127"/>
              </a:rPr>
              <a:t>This is a summary of security operations activities and organization functions (based on learnings from Microsoft CDOC and other SOCs)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Calibri" panose="020F0502020204030204" pitchFamily="34" charset="0"/>
                <a:ea typeface="Malgun Gothic" panose="020B0503020000020004" pitchFamily="34" charset="-127"/>
              </a:rPr>
              <a:t>Effective security operations (SecOps, sometimes called security operations center or SOC) is focused on managing risk of active attackers in the environment with a blend of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900" i="1">
                <a:effectLst/>
                <a:latin typeface="Calibri" panose="020F0502020204030204" pitchFamily="34" charset="0"/>
                <a:ea typeface="Malgun Gothic" panose="020B0503020000020004" pitchFamily="34" charset="-127"/>
              </a:rPr>
              <a:t>reactive </a:t>
            </a:r>
            <a:r>
              <a:rPr lang="en-US" sz="900">
                <a:effectLst/>
                <a:latin typeface="Calibri" panose="020F0502020204030204" pitchFamily="34" charset="0"/>
                <a:ea typeface="Malgun Gothic" panose="020B0503020000020004" pitchFamily="34" charset="-127"/>
              </a:rPr>
              <a:t>incident activities (“Hot” paths)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900" i="1">
                <a:effectLst/>
                <a:latin typeface="Calibri" panose="020F0502020204030204" pitchFamily="34" charset="0"/>
                <a:ea typeface="Malgun Gothic" panose="020B0503020000020004" pitchFamily="34" charset="-127"/>
              </a:rPr>
              <a:t>proactive </a:t>
            </a:r>
            <a:r>
              <a:rPr lang="en-US" sz="900" i="0">
                <a:effectLst/>
                <a:latin typeface="Calibri" panose="020F0502020204030204" pitchFamily="34" charset="0"/>
                <a:ea typeface="Malgun Gothic" panose="020B0503020000020004" pitchFamily="34" charset="-127"/>
              </a:rPr>
              <a:t>hunting and alert tuning activities </a:t>
            </a:r>
            <a:r>
              <a:rPr lang="en-US" sz="900">
                <a:effectLst/>
                <a:latin typeface="Calibri" panose="020F0502020204030204" pitchFamily="34" charset="0"/>
                <a:ea typeface="Malgun Gothic" panose="020B0503020000020004" pitchFamily="34" charset="-127"/>
              </a:rPr>
              <a:t>(“Cold” paths)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900">
                <a:effectLst/>
                <a:latin typeface="Calibri" panose="020F0502020204030204" pitchFamily="34" charset="0"/>
                <a:ea typeface="Malgun Gothic" panose="020B0503020000020004" pitchFamily="34" charset="-127"/>
              </a:rPr>
              <a:t>critical </a:t>
            </a:r>
            <a:r>
              <a:rPr lang="en-US" sz="900" i="1">
                <a:effectLst/>
                <a:latin typeface="Calibri" panose="020F0502020204030204" pitchFamily="34" charset="0"/>
                <a:ea typeface="Malgun Gothic" panose="020B0503020000020004" pitchFamily="34" charset="-127"/>
              </a:rPr>
              <a:t>support functions </a:t>
            </a:r>
            <a:r>
              <a:rPr lang="en-US" sz="900">
                <a:effectLst/>
                <a:latin typeface="Calibri" panose="020F0502020204030204" pitchFamily="34" charset="0"/>
                <a:ea typeface="Malgun Gothic" panose="020B0503020000020004" pitchFamily="34" charset="-127"/>
              </a:rPr>
              <a:t>that links technical operations to the business.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Calibri" panose="020F0502020204030204" pitchFamily="34" charset="0"/>
                <a:ea typeface="Malgun Gothic" panose="020B0503020000020004" pitchFamily="34" charset="-127"/>
              </a:rPr>
              <a:t>While the assignment of responsibilities to individual people and teams will vary based on organization size and other factors, security operations is composed of several distinct functions. Each function/team has a primary focus area and also must collaborate closely with other functions and outside teams to be effective. This diagram depicts full model with fully staffed teams, but in smaller organizations, these functions are often combined into a single role or team, performed by IT Operations (for technical roles), or are performed as a temporary function by leadership/delegates (for incident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Malgun Gothic" panose="020B0503020000020004" pitchFamily="34" charset="-127"/>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900" b="1">
                <a:effectLst/>
                <a:latin typeface="Calibri" panose="020F0502020204030204" pitchFamily="34" charset="0"/>
                <a:ea typeface="Malgun Gothic" panose="020B0503020000020004" pitchFamily="34" charset="-127"/>
              </a:rPr>
              <a:t>Note: </a:t>
            </a:r>
            <a:r>
              <a:rPr lang="en-US" sz="900" b="0">
                <a:effectLst/>
                <a:latin typeface="Calibri" panose="020F0502020204030204" pitchFamily="34" charset="0"/>
                <a:ea typeface="Malgun Gothic" panose="020B0503020000020004" pitchFamily="34" charset="-127"/>
              </a:rPr>
              <a:t>We primarily refer to the analysts by the </a:t>
            </a:r>
            <a:r>
              <a:rPr lang="en-US" sz="900" b="0" i="1">
                <a:effectLst/>
                <a:latin typeface="Calibri" panose="020F0502020204030204" pitchFamily="34" charset="0"/>
                <a:ea typeface="Malgun Gothic" panose="020B0503020000020004" pitchFamily="34" charset="-127"/>
              </a:rPr>
              <a:t>team name</a:t>
            </a:r>
            <a:r>
              <a:rPr lang="en-US" sz="900" b="0">
                <a:effectLst/>
                <a:latin typeface="Calibri" panose="020F0502020204030204" pitchFamily="34" charset="0"/>
                <a:ea typeface="Malgun Gothic" panose="020B0503020000020004" pitchFamily="34" charset="-127"/>
              </a:rPr>
              <a:t>, not the Tier </a:t>
            </a:r>
            <a:r>
              <a:rPr lang="en-US" sz="900" b="0" i="1">
                <a:effectLst/>
                <a:latin typeface="Calibri" panose="020F0502020204030204" pitchFamily="34" charset="0"/>
                <a:ea typeface="Malgun Gothic" panose="020B0503020000020004" pitchFamily="34" charset="-127"/>
              </a:rPr>
              <a:t>numbers </a:t>
            </a:r>
            <a:r>
              <a:rPr lang="en-US" sz="900" b="0">
                <a:effectLst/>
                <a:latin typeface="Calibri" panose="020F0502020204030204" pitchFamily="34" charset="0"/>
                <a:ea typeface="Malgun Gothic" panose="020B0503020000020004" pitchFamily="34" charset="-127"/>
              </a:rPr>
              <a:t>as these teams each have unique specialized skills, they are not a literal ranking/hierarchical of value.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effectLst/>
                <a:latin typeface="Calibri" panose="020F0502020204030204" pitchFamily="34" charset="0"/>
                <a:ea typeface="Malgun Gothic" panose="020B0503020000020004" pitchFamily="34" charset="-127"/>
              </a:rPr>
              <a:t>Triage and Automation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Calibri" panose="020F0502020204030204" pitchFamily="34" charset="0"/>
                <a:ea typeface="Malgun Gothic" panose="020B0503020000020004" pitchFamily="34" charset="-127"/>
              </a:rPr>
              <a:t>We will start with handling </a:t>
            </a:r>
            <a:r>
              <a:rPr lang="en-US" sz="900" i="1">
                <a:effectLst/>
                <a:latin typeface="Calibri" panose="020F0502020204030204" pitchFamily="34" charset="0"/>
                <a:ea typeface="Malgun Gothic" panose="020B0503020000020004" pitchFamily="34" charset="-127"/>
              </a:rPr>
              <a:t>reactive </a:t>
            </a:r>
            <a:r>
              <a:rPr lang="en-US" sz="900">
                <a:effectLst/>
                <a:latin typeface="Calibri" panose="020F0502020204030204" pitchFamily="34" charset="0"/>
                <a:ea typeface="Malgun Gothic" panose="020B0503020000020004" pitchFamily="34" charset="-127"/>
              </a:rPr>
              <a:t>alerts – which begins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effectLst/>
                <a:latin typeface="Calibri" panose="020F0502020204030204" pitchFamily="34" charset="0"/>
                <a:ea typeface="Malgun Gothic" panose="020B0503020000020004" pitchFamily="34" charset="-127"/>
              </a:rPr>
              <a:t>Automation</a:t>
            </a:r>
            <a:r>
              <a:rPr lang="en-US" sz="900">
                <a:effectLst/>
                <a:latin typeface="Calibri" panose="020F0502020204030204" pitchFamily="34" charset="0"/>
                <a:ea typeface="Malgun Gothic" panose="020B0503020000020004" pitchFamily="34" charset="-127"/>
              </a:rPr>
              <a:t> – Near real-time resolution of known incident types with automation (these are well-defined attacks that the organization has seen many times)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effectLst/>
                <a:latin typeface="Calibri" panose="020F0502020204030204" pitchFamily="34" charset="0"/>
                <a:ea typeface="Malgun Gothic" panose="020B0503020000020004" pitchFamily="34" charset="-127"/>
              </a:rPr>
              <a:t>Triage (aka Tier 1) </a:t>
            </a:r>
            <a:r>
              <a:rPr lang="en-US" sz="900">
                <a:effectLst/>
                <a:latin typeface="Calibri" panose="020F0502020204030204" pitchFamily="34" charset="0"/>
                <a:ea typeface="Malgun Gothic" panose="020B0503020000020004" pitchFamily="34" charset="-127"/>
              </a:rPr>
              <a:t>–</a:t>
            </a:r>
            <a:r>
              <a:rPr lang="en-US" sz="900" b="0">
                <a:effectLst/>
                <a:latin typeface="Calibri" panose="020F0502020204030204" pitchFamily="34" charset="0"/>
                <a:ea typeface="Malgun Gothic" panose="020B0503020000020004" pitchFamily="34" charset="-127"/>
              </a:rPr>
              <a:t>Triage analysts focus on rapid </a:t>
            </a:r>
            <a:r>
              <a:rPr lang="en-US" sz="900">
                <a:effectLst/>
                <a:latin typeface="Calibri" panose="020F0502020204030204" pitchFamily="34" charset="0"/>
                <a:ea typeface="Malgun Gothic" panose="020B0503020000020004" pitchFamily="34" charset="-127"/>
              </a:rPr>
              <a:t>remediation of a high volume of well-known incident types that still require (quick) human judgement. These are </a:t>
            </a:r>
            <a:r>
              <a:rPr lang="en-US" sz="900" b="0">
                <a:effectLst/>
                <a:latin typeface="Calibri" panose="020F0502020204030204" pitchFamily="34" charset="0"/>
                <a:ea typeface="Malgun Gothic" panose="020B0503020000020004" pitchFamily="34" charset="-127"/>
              </a:rPr>
              <a:t>often tasked with approving automated remediation workflows and identifying anything anomalous or interesting that warrant escalation or consultation with investigation (Tier 2) teams.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a:effectLst/>
              <a:latin typeface="Calibri" panose="020F0502020204030204" pitchFamily="34" charset="0"/>
              <a:ea typeface="Malgun Gothic" panose="020B0503020000020004" pitchFamily="34" charset="-127"/>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i="1">
                <a:effectLst/>
                <a:latin typeface="Calibri" panose="020F0502020204030204" pitchFamily="34" charset="0"/>
                <a:ea typeface="Malgun Gothic" panose="020B0503020000020004" pitchFamily="34" charset="-127"/>
              </a:rPr>
              <a:t>Key learnings for Triage and Automation-</a:t>
            </a:r>
            <a:endParaRPr lang="en-US" sz="900" b="0">
              <a:effectLst/>
              <a:latin typeface="Calibri" panose="020F0502020204030204" pitchFamily="34" charset="0"/>
              <a:ea typeface="Malgun Gothic" panose="020B0503020000020004" pitchFamily="34" charset="-127"/>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effectLst/>
                <a:latin typeface="Calibri" panose="020F0502020204030204" pitchFamily="34" charset="0"/>
                <a:ea typeface="Malgun Gothic" panose="020B0503020000020004" pitchFamily="34" charset="-127"/>
              </a:rPr>
              <a:t>90% true positive - </a:t>
            </a:r>
            <a:r>
              <a:rPr lang="en-US" sz="900" b="0">
                <a:effectLst/>
                <a:latin typeface="Calibri" panose="020F0502020204030204" pitchFamily="34" charset="0"/>
                <a:ea typeface="Malgun Gothic" panose="020B0503020000020004" pitchFamily="34" charset="-127"/>
              </a:rPr>
              <a:t>We recommend setting a quality standard of 90% true positive for any alert feeds that will require an analyst to respond so analysts aren’t required to respond to a high volume of false alarms.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effectLst/>
                <a:latin typeface="Calibri" panose="020F0502020204030204" pitchFamily="34" charset="0"/>
                <a:ea typeface="Malgun Gothic" panose="020B0503020000020004" pitchFamily="34" charset="-127"/>
              </a:rPr>
              <a:t>Alert Ratio </a:t>
            </a:r>
            <a:r>
              <a:rPr lang="en-US" sz="900" b="0">
                <a:effectLst/>
                <a:latin typeface="Calibri" panose="020F0502020204030204" pitchFamily="34" charset="0"/>
                <a:ea typeface="Malgun Gothic" panose="020B0503020000020004" pitchFamily="34" charset="-127"/>
              </a:rPr>
              <a:t>– In Microsoft’s experience from our Cyber Defense Operation Center, XDR alerts produce the majority of high-quality alerts, with the remainders coming from user reported issues, classic log query based alerts, and other 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effectLst/>
                <a:latin typeface="Calibri" panose="020F0502020204030204" pitchFamily="34" charset="0"/>
                <a:ea typeface="Malgun Gothic" panose="020B0503020000020004" pitchFamily="34" charset="-127"/>
              </a:rPr>
              <a:t>Automation </a:t>
            </a:r>
            <a:r>
              <a:rPr lang="en-US" sz="900" b="0">
                <a:effectLst/>
                <a:latin typeface="Calibri" panose="020F0502020204030204" pitchFamily="34" charset="0"/>
                <a:ea typeface="Malgun Gothic" panose="020B0503020000020004" pitchFamily="34" charset="-127"/>
              </a:rPr>
              <a:t>is a key enabler for triage teams as it </a:t>
            </a:r>
            <a:r>
              <a:rPr lang="en-US" sz="900">
                <a:effectLst/>
                <a:latin typeface="Calibri" panose="020F0502020204030204" pitchFamily="34" charset="0"/>
                <a:ea typeface="Malgun Gothic" panose="020B0503020000020004" pitchFamily="34" charset="-127"/>
              </a:rPr>
              <a:t>helps empower these analysts and reduce the burden of manual effort (e.g. provide automated investigation and then prompt them for a human review before approving the remediation sequence that was automatically built for this incident).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effectLst/>
                <a:latin typeface="Calibri" panose="020F0502020204030204" pitchFamily="34" charset="0"/>
                <a:ea typeface="Malgun Gothic" panose="020B0503020000020004" pitchFamily="34" charset="-127"/>
              </a:rPr>
              <a:t>Tool Integration - </a:t>
            </a:r>
            <a:r>
              <a:rPr lang="en-US" sz="900" b="0"/>
              <a:t>One of the most powerful time saving technologies that improved time to remediation in Microsoft’s CDOC is the integration of XDR tools together into Microsoft 365 Defender so analysts have a single console for endpoint, email, identity, and more. This integration enables analysts to rapidly discover and clean up attacker phishing emails, malware, and compromised accounts before they can do significant damage.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effectLst/>
                <a:latin typeface="Calibri" panose="020F0502020204030204" pitchFamily="34" charset="0"/>
                <a:ea typeface="Malgun Gothic" panose="020B0503020000020004" pitchFamily="34" charset="-127"/>
              </a:rPr>
              <a:t>Focus </a:t>
            </a:r>
            <a:r>
              <a:rPr lang="en-US" sz="900" b="0">
                <a:effectLst/>
                <a:latin typeface="Calibri" panose="020F0502020204030204" pitchFamily="34" charset="0"/>
                <a:ea typeface="Malgun Gothic" panose="020B0503020000020004" pitchFamily="34" charset="-127"/>
              </a:rPr>
              <a:t>- These teams cannot get to high speed for all types of technologies and scenarios, so keep their focus narrow on a few technical areas and/or scenarios. Most often this is user productivity (email, endpoint AV alerts (vs. EDR goes to investigation), and first response for user reports). </a:t>
            </a:r>
            <a:endParaRPr lang="en-US" sz="900" b="1">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a:effectLst/>
                <a:latin typeface="Calibri" panose="020F0502020204030204" pitchFamily="34" charset="0"/>
                <a:ea typeface="Malgun Gothic" panose="020B0503020000020004" pitchFamily="34" charset="-127"/>
              </a:rPr>
              <a:t>CLICK 1 – Investigation and Incident Management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a:effectLst/>
                <a:latin typeface="Calibri" panose="020F0502020204030204" pitchFamily="34" charset="0"/>
                <a:ea typeface="Malgun Gothic" panose="020B0503020000020004" pitchFamily="34" charset="-127"/>
              </a:rPr>
              <a:t>This team serves as escalation point for issues from Triage (Tier 1) and directly monitors alerts that indicate a more sophisticate attacker that trigger behavioral alerts, special case alerts related to business-critical assets, and monitoring for ongoing attack campaigns. Proactively, this team also periodically reviews the Triage team alert queue and may proactively hunt using XDR tools in their spare time.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a:effectLst/>
                <a:latin typeface="Calibri" panose="020F0502020204030204" pitchFamily="34" charset="0"/>
                <a:ea typeface="Malgun Gothic" panose="020B0503020000020004" pitchFamily="34" charset="-127"/>
              </a:rPr>
              <a:t>This team provides d</a:t>
            </a:r>
            <a:r>
              <a:rPr lang="en-US" sz="900">
                <a:effectLst/>
                <a:latin typeface="Calibri" panose="020F0502020204030204" pitchFamily="34" charset="0"/>
                <a:ea typeface="Malgun Gothic" panose="020B0503020000020004" pitchFamily="34" charset="-127"/>
              </a:rPr>
              <a:t>eeper investigation into a lower volume of more complex attacks, often multi-stage attacks conducted by human attack operators. This team pilots new/unfamiliar alert types to document processes for Triage team and automation, often including alerts generated by Microsoft Defender for Cloud on cloud hosted apps, VMs, containers and Kubernetes, SQL databases, etc.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a:effectLst/>
                <a:latin typeface="Calibri" panose="020F0502020204030204" pitchFamily="34" charset="0"/>
                <a:ea typeface="Malgun Gothic" panose="020B0503020000020004" pitchFamily="34" charset="-127"/>
              </a:rPr>
              <a:t>See the Day in the Life of an Analyst” blogs for more details on their workflow: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1">
                <a:effectLst/>
                <a:latin typeface="Calibri" panose="020F0502020204030204" pitchFamily="34" charset="0"/>
                <a:ea typeface="Malgun Gothic" panose="020B0503020000020004" pitchFamily="34" charset="-127"/>
              </a:rPr>
              <a:t>Investigation</a:t>
            </a:r>
            <a:r>
              <a:rPr lang="en-US" sz="900" b="0">
                <a:effectLst/>
                <a:latin typeface="Calibri" panose="020F0502020204030204" pitchFamily="34" charset="0"/>
                <a:ea typeface="Malgun Gothic" panose="020B0503020000020004" pitchFamily="34" charset="-127"/>
              </a:rPr>
              <a:t> - https://www.microsoft.com/security/blog/2019/12/23/ciso-series-lessons-learned-from-the-microsoft-soc-part-3b-a-day-in-the-life/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1">
                <a:effectLst/>
                <a:latin typeface="Calibri" panose="020F0502020204030204" pitchFamily="34" charset="0"/>
                <a:ea typeface="Malgun Gothic" panose="020B0503020000020004" pitchFamily="34" charset="-127"/>
              </a:rPr>
              <a:t>Remediation </a:t>
            </a:r>
            <a:r>
              <a:rPr lang="en-US" sz="900" b="0">
                <a:effectLst/>
                <a:latin typeface="Calibri" panose="020F0502020204030204" pitchFamily="34" charset="0"/>
                <a:ea typeface="Malgun Gothic" panose="020B0503020000020004" pitchFamily="34" charset="-127"/>
              </a:rPr>
              <a:t>- https://www.microsoft.com/security/blog/2020/05/04/lessons-learned-microsoft-soc-part-3c/</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a:effectLst/>
                <a:latin typeface="Calibri" panose="020F0502020204030204" pitchFamily="34" charset="0"/>
                <a:ea typeface="Malgun Gothic" panose="020B0503020000020004" pitchFamily="34" charset="-127"/>
              </a:rPr>
              <a:t>Incident Management </a:t>
            </a:r>
            <a:r>
              <a:rPr lang="en-US" sz="900">
                <a:effectLst/>
                <a:latin typeface="Calibri" panose="020F0502020204030204" pitchFamily="34" charset="0"/>
                <a:ea typeface="Malgun Gothic" panose="020B0503020000020004" pitchFamily="34" charset="-127"/>
              </a:rPr>
              <a:t>– This team takes on the non-technical aspects of managing incidents including coordination with other teams like communications, legal, leadership, and other business stakeholders.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a:effectLst/>
                <a:latin typeface="Calibri" panose="020F0502020204030204" pitchFamily="34" charset="0"/>
                <a:ea typeface="Malgun Gothic" panose="020B0503020000020004" pitchFamily="34" charset="-127"/>
              </a:rPr>
              <a:t>CLICK 2 – Hunt and Incident Management (Tier 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a:effectLst/>
                <a:latin typeface="Calibri" panose="020F0502020204030204" pitchFamily="34" charset="0"/>
                <a:ea typeface="Malgun Gothic" panose="020B0503020000020004" pitchFamily="34" charset="-127"/>
              </a:rPr>
              <a:t>This is a multi-disciplinary team focused on identifying attackers that may have slipped through the reactive detections and handling major business-impacting events.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a:effectLst/>
              <a:latin typeface="Calibri" panose="020F0502020204030204" pitchFamily="34" charset="0"/>
              <a:ea typeface="Malgun Gothic" panose="020B0503020000020004" pitchFamily="34" charset="-12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effectLst/>
                <a:latin typeface="Calibri" panose="020F0502020204030204" pitchFamily="34" charset="0"/>
                <a:ea typeface="Malgun Gothic" panose="020B0503020000020004" pitchFamily="34" charset="-127"/>
              </a:rPr>
              <a:t>Hunt</a:t>
            </a:r>
            <a:r>
              <a:rPr lang="en-US" sz="900">
                <a:effectLst/>
                <a:latin typeface="Calibri" panose="020F0502020204030204" pitchFamily="34" charset="0"/>
                <a:ea typeface="Malgun Gothic" panose="020B0503020000020004" pitchFamily="34" charset="-127"/>
              </a:rPr>
              <a:t> – This team proactively hunts for undetected threats, assists with escalations and advanced forensics for reactive investigations, and refines alerts/automation. These teams operate in more of a hypothesis-driven model than a reactive alert model and are also where red/purple teams connect with security operations. For more information, see the “Zen and the Art of Threat Hunting” blog - https://www.microsoft.com/security/blog/2020/06/25/zen-and-the-art-of-threat-hunting.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effectLst/>
                <a:latin typeface="Calibri" panose="020F0502020204030204" pitchFamily="34" charset="0"/>
                <a:ea typeface="Malgun Gothic" panose="020B0503020000020004" pitchFamily="34" charset="-127"/>
              </a:rPr>
              <a:t>STORY: HOW IT COMES TOGETHER – </a:t>
            </a:r>
            <a:r>
              <a:rPr lang="en-US" sz="900" b="0">
                <a:effectLst/>
                <a:latin typeface="Calibri" panose="020F0502020204030204" pitchFamily="34" charset="0"/>
                <a:ea typeface="Malgun Gothic" panose="020B0503020000020004" pitchFamily="34" charset="-127"/>
              </a:rPr>
              <a:t>to give you an idea of how this works, let’s follow a common incident lifecycle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a:effectLst/>
              <a:latin typeface="Calibri" panose="020F0502020204030204" pitchFamily="34" charset="0"/>
              <a:ea typeface="Malgun Gothic" panose="020B0503020000020004" pitchFamily="34" charset="-127"/>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900" b="1" i="0">
                <a:sym typeface="Wingdings" panose="05000000000000000000" pitchFamily="2" charset="2"/>
              </a:rPr>
              <a:t>Triage (Tier 1)</a:t>
            </a:r>
            <a:r>
              <a:rPr lang="en-US" sz="900" b="1" i="0"/>
              <a:t> </a:t>
            </a:r>
            <a:r>
              <a:rPr lang="en-US" sz="900" b="0" i="0"/>
              <a:t>analyst claims a malware alert from the queue and investigates (e.g. with Microsoft 365 Defender console)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900" b="0" i="0"/>
              <a:t>While most </a:t>
            </a:r>
            <a:r>
              <a:rPr lang="en-US" sz="900" b="1" i="0"/>
              <a:t>Triage </a:t>
            </a:r>
            <a:r>
              <a:rPr lang="en-US" sz="900" b="0" i="0"/>
              <a:t>cases are rapidly remediated and closed, this time the analyst observes that malware may require more involved/advanced remediation (e.g. device isolation and cleanup). </a:t>
            </a:r>
            <a:r>
              <a:rPr lang="en-US" sz="900" b="1" i="0">
                <a:sym typeface="Wingdings" panose="05000000000000000000" pitchFamily="2" charset="2"/>
              </a:rPr>
              <a:t>Triage </a:t>
            </a:r>
            <a:r>
              <a:rPr lang="en-US" sz="900" b="0" i="0">
                <a:sym typeface="Wingdings" panose="05000000000000000000" pitchFamily="2" charset="2"/>
              </a:rPr>
              <a:t>escalates case to </a:t>
            </a:r>
            <a:r>
              <a:rPr lang="en-US" sz="900" b="1" i="0">
                <a:sym typeface="Wingdings" panose="05000000000000000000" pitchFamily="2" charset="2"/>
              </a:rPr>
              <a:t>Investigation </a:t>
            </a:r>
            <a:r>
              <a:rPr lang="en-US" sz="900" b="0" i="0">
                <a:sym typeface="Wingdings" panose="05000000000000000000" pitchFamily="2" charset="2"/>
              </a:rPr>
              <a:t>analyst (Tier 2) who takes lead for investigation while </a:t>
            </a:r>
            <a:r>
              <a:rPr lang="en-US" sz="900" b="1" i="0">
                <a:sym typeface="Wingdings" panose="05000000000000000000" pitchFamily="2" charset="2"/>
              </a:rPr>
              <a:t>Triage </a:t>
            </a:r>
            <a:r>
              <a:rPr lang="en-US" sz="900" b="0" i="0">
                <a:sym typeface="Wingdings" panose="05000000000000000000" pitchFamily="2" charset="2"/>
              </a:rPr>
              <a:t>has option to stay involved and learn more (Investigation team may leverage Microsoft Sentinel or another SIEM for broader context)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900" b="1" i="0"/>
              <a:t>Investigation </a:t>
            </a:r>
            <a:r>
              <a:rPr lang="en-US" sz="900" b="0" i="0"/>
              <a:t>verifies investigation conclusions (or digs further into it) and proceeds with remediation, closes case.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900" b="0" i="0"/>
              <a:t>Later, </a:t>
            </a:r>
            <a:r>
              <a:rPr lang="en-US" sz="900" b="1" i="0"/>
              <a:t>Hunt (Tier 3) </a:t>
            </a:r>
            <a:r>
              <a:rPr lang="en-US" sz="900" b="0" i="0"/>
              <a:t>may notice this case while reviewing closed incidents to scan for commonalities or anomalies worth digging into:</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t>Detections that may be eligible for auto-remediation</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t>Multiple similar incidents that may have a common root cause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t>Other potential process/tool/alert improvements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i="0"/>
              <a:t>In one case, Tier 3 reviewed the case and found that the user had fallen for a tech scam. This detection was then flagged as a potentially higher priority alert because the scammers had managed to get admin level access on the endpoint (which can create a higher risk exposure).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a:effectLst/>
                <a:latin typeface="Calibri" panose="020F0502020204030204" pitchFamily="34" charset="0"/>
                <a:ea typeface="Malgun Gothic" panose="020B0503020000020004" pitchFamily="34" charset="-127"/>
              </a:rPr>
              <a:t>CLICK 3 – Threat intelligence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a:effectLst/>
                <a:latin typeface="Calibri" panose="020F0502020204030204" pitchFamily="34" charset="0"/>
                <a:ea typeface="Malgun Gothic" panose="020B0503020000020004" pitchFamily="34" charset="-127"/>
              </a:rPr>
              <a:t>Threat Intelligence teams </a:t>
            </a:r>
            <a:r>
              <a:rPr lang="en-US" sz="900">
                <a:effectLst/>
                <a:latin typeface="Calibri" panose="020F0502020204030204" pitchFamily="34" charset="0"/>
                <a:ea typeface="Malgun Gothic" panose="020B0503020000020004" pitchFamily="34" charset="-127"/>
              </a:rPr>
              <a:t>provide context and insights to support all other functions (using a threat intelligence platform (TIP) in larger organizations). This could include many different facets including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effectLst/>
                <a:latin typeface="Calibri" panose="020F0502020204030204" pitchFamily="34" charset="0"/>
                <a:ea typeface="Malgun Gothic" panose="020B0503020000020004" pitchFamily="34" charset="-127"/>
              </a:rPr>
              <a:t>Reactive technical research for active incidents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effectLst/>
                <a:latin typeface="Calibri" panose="020F0502020204030204" pitchFamily="34" charset="0"/>
                <a:ea typeface="Malgun Gothic" panose="020B0503020000020004" pitchFamily="34" charset="-127"/>
              </a:rPr>
              <a:t>Proactive technical research into attacker groups, attack trends, high profile attacks, emerging techniques, etc.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effectLst/>
                <a:latin typeface="Calibri" panose="020F0502020204030204" pitchFamily="34" charset="0"/>
                <a:ea typeface="Malgun Gothic" panose="020B0503020000020004" pitchFamily="34" charset="-127"/>
              </a:rPr>
              <a:t>Strategic analysis, research, and insights to inform business and technical processes and priorities.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effectLst/>
                <a:latin typeface="Calibri" panose="020F0502020204030204" pitchFamily="34" charset="0"/>
                <a:ea typeface="Malgun Gothic" panose="020B0503020000020004" pitchFamily="34" charset="-127"/>
              </a:rPr>
              <a:t>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sng">
                <a:effectLst/>
                <a:latin typeface="Calibri" panose="020F0502020204030204" pitchFamily="34" charset="0"/>
                <a:ea typeface="Malgun Gothic" panose="020B0503020000020004" pitchFamily="34" charset="-127"/>
              </a:rPr>
              <a:t>Additional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i="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a:effectLst/>
                <a:latin typeface="Calibri" panose="020F0502020204030204" pitchFamily="34" charset="0"/>
                <a:ea typeface="Malgun Gothic" panose="020B0503020000020004" pitchFamily="34" charset="-127"/>
              </a:rPr>
              <a:t>The average volume of alerts we see in the Microsoft Cyber Defense Operations Center (CDOC) is:</a:t>
            </a:r>
          </a:p>
          <a:p>
            <a:pPr marL="177800" indent="-177800" defTabSz="932472" fontAlgn="base">
              <a:spcBef>
                <a:spcPct val="0"/>
              </a:spcBef>
              <a:spcAft>
                <a:spcPct val="0"/>
              </a:spcAft>
              <a:buFont typeface="Arial" panose="020B0604020202020204" pitchFamily="34" charset="0"/>
              <a:buChar char="•"/>
              <a:defRPr/>
            </a:pPr>
            <a:r>
              <a:rPr kumimoji="0" lang="en-US" sz="900" b="1"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XDR Alerts from </a:t>
            </a:r>
            <a:r>
              <a:rPr kumimoji="0" lang="en-US" sz="900" b="1" i="0" u="none" strike="noStrike" kern="1200" cap="none" spc="0" normalizeH="0" baseline="0" noProof="0">
                <a:ln>
                  <a:noFill/>
                </a:ln>
                <a:gradFill>
                  <a:gsLst>
                    <a:gs pos="0">
                      <a:schemeClr val="accent5">
                        <a:lumMod val="50000"/>
                      </a:schemeClr>
                    </a:gs>
                    <a:gs pos="100000">
                      <a:schemeClr val="accent5">
                        <a:lumMod val="50000"/>
                      </a:schemeClr>
                    </a:gs>
                  </a:gsLst>
                  <a:lin ang="5400000" scaled="1"/>
                </a:gradFill>
                <a:effectLst/>
                <a:uLnTx/>
                <a:uFillTx/>
                <a:latin typeface="+mn-lt"/>
                <a:ea typeface="+mn-ea"/>
                <a:cs typeface="Segoe UI" pitchFamily="34" charset="0"/>
              </a:rPr>
              <a:t>Microsoft 365 </a:t>
            </a:r>
            <a:r>
              <a:rPr lang="en-US" sz="900" b="1" i="0" kern="1200">
                <a:gradFill>
                  <a:gsLst>
                    <a:gs pos="0">
                      <a:schemeClr val="accent5">
                        <a:lumMod val="50000"/>
                      </a:schemeClr>
                    </a:gs>
                    <a:gs pos="100000">
                      <a:schemeClr val="accent5">
                        <a:lumMod val="50000"/>
                      </a:schemeClr>
                    </a:gs>
                  </a:gsLst>
                  <a:lin ang="5400000" scaled="1"/>
                </a:gradFill>
                <a:latin typeface="+mn-lt"/>
                <a:ea typeface="+mn-ea"/>
                <a:cs typeface="Segoe UI" pitchFamily="34" charset="0"/>
              </a:rPr>
              <a:t>Defender &amp; Microsoft Defender for Cloud (~65%) </a:t>
            </a:r>
            <a:r>
              <a:rPr lang="en-US" sz="900" b="0" i="0" kern="1200">
                <a:gradFill>
                  <a:gsLst>
                    <a:gs pos="0">
                      <a:schemeClr val="accent5">
                        <a:lumMod val="50000"/>
                      </a:schemeClr>
                    </a:gs>
                    <a:gs pos="100000">
                      <a:schemeClr val="accent5">
                        <a:lumMod val="50000"/>
                      </a:schemeClr>
                    </a:gs>
                  </a:gsLst>
                  <a:lin ang="5400000" scaled="1"/>
                </a:gradFill>
                <a:latin typeface="+mn-lt"/>
                <a:ea typeface="+mn-ea"/>
                <a:cs typeface="Segoe UI" pitchFamily="34" charset="0"/>
              </a:rPr>
              <a:t>– This includes alerts from Microsoft 365 Defender (email, endpoint, identity, cloud apps) as well as Microsoft Defender for Cloud (hybrid Infrastructure resources)</a:t>
            </a:r>
          </a:p>
          <a:p>
            <a:pPr marL="177800" indent="-177800" defTabSz="932472" fontAlgn="base">
              <a:spcBef>
                <a:spcPct val="0"/>
              </a:spcBef>
              <a:spcAft>
                <a:spcPct val="0"/>
              </a:spcAft>
              <a:buFont typeface="Arial" panose="020B0604020202020204" pitchFamily="34" charset="0"/>
              <a:buChar char="•"/>
              <a:defRPr/>
            </a:pPr>
            <a:r>
              <a:rPr lang="en-US" sz="900" b="1" kern="1200">
                <a:gradFill>
                  <a:gsLst>
                    <a:gs pos="0">
                      <a:schemeClr val="accent5">
                        <a:lumMod val="50000"/>
                      </a:schemeClr>
                    </a:gs>
                    <a:gs pos="100000">
                      <a:schemeClr val="accent5">
                        <a:lumMod val="50000"/>
                      </a:schemeClr>
                    </a:gs>
                  </a:gsLst>
                  <a:lin ang="5400000" scaled="1"/>
                </a:gradFill>
                <a:latin typeface="+mn-lt"/>
                <a:ea typeface="+mn-ea"/>
                <a:cs typeface="Segoe UI" pitchFamily="34" charset="0"/>
              </a:rPr>
              <a:t>User Reporting (~10%) – </a:t>
            </a:r>
            <a:r>
              <a:rPr lang="en-US" sz="900" b="0" kern="1200">
                <a:gradFill>
                  <a:gsLst>
                    <a:gs pos="0">
                      <a:schemeClr val="accent5">
                        <a:lumMod val="50000"/>
                      </a:schemeClr>
                    </a:gs>
                    <a:gs pos="100000">
                      <a:schemeClr val="accent5">
                        <a:lumMod val="50000"/>
                      </a:schemeClr>
                    </a:gs>
                  </a:gsLst>
                  <a:lin ang="5400000" scaled="1"/>
                </a:gradFill>
                <a:latin typeface="+mn-lt"/>
                <a:ea typeface="+mn-ea"/>
                <a:cs typeface="Segoe UI" pitchFamily="34" charset="0"/>
              </a:rPr>
              <a:t>User reporting of phishing emails </a:t>
            </a:r>
            <a:r>
              <a:rPr lang="en-US" sz="900" b="0">
                <a:effectLst/>
                <a:latin typeface="Calibri" panose="020F0502020204030204" pitchFamily="34" charset="0"/>
                <a:ea typeface="Times New Roman" panose="02020603050405020304" pitchFamily="18" charset="0"/>
              </a:rPr>
              <a:t>also generates </a:t>
            </a:r>
            <a:r>
              <a:rPr lang="en-US" sz="900">
                <a:effectLst/>
                <a:latin typeface="Calibri" panose="020F0502020204030204" pitchFamily="34" charset="0"/>
                <a:ea typeface="Times New Roman" panose="02020603050405020304" pitchFamily="18" charset="0"/>
              </a:rPr>
              <a:t>tickets that are investigated by analysts. </a:t>
            </a:r>
            <a:endParaRPr lang="en-US" sz="900" kern="1200">
              <a:gradFill>
                <a:gsLst>
                  <a:gs pos="0">
                    <a:schemeClr val="accent5">
                      <a:lumMod val="50000"/>
                    </a:schemeClr>
                  </a:gs>
                  <a:gs pos="100000">
                    <a:schemeClr val="accent5">
                      <a:lumMod val="50000"/>
                    </a:schemeClr>
                  </a:gs>
                </a:gsLst>
                <a:lin ang="5400000" scaled="1"/>
              </a:gradFill>
              <a:latin typeface="+mn-lt"/>
              <a:ea typeface="+mn-ea"/>
              <a:cs typeface="Segoe UI" pitchFamily="34" charset="0"/>
            </a:endParaRPr>
          </a:p>
          <a:p>
            <a:pPr marL="177800" indent="-177800" defTabSz="932472" fontAlgn="base">
              <a:spcBef>
                <a:spcPct val="0"/>
              </a:spcBef>
              <a:spcAft>
                <a:spcPct val="0"/>
              </a:spcAft>
              <a:buFont typeface="Arial" panose="020B0604020202020204" pitchFamily="34" charset="0"/>
              <a:buChar char="•"/>
              <a:defRPr/>
            </a:pPr>
            <a:r>
              <a:rPr lang="en-US" sz="900" b="1" kern="1200">
                <a:gradFill>
                  <a:gsLst>
                    <a:gs pos="0">
                      <a:schemeClr val="accent5">
                        <a:lumMod val="50000"/>
                      </a:schemeClr>
                    </a:gs>
                    <a:gs pos="100000">
                      <a:schemeClr val="accent5">
                        <a:lumMod val="50000"/>
                      </a:schemeClr>
                    </a:gs>
                  </a:gsLst>
                  <a:lin ang="5400000" scaled="1"/>
                </a:gradFill>
                <a:latin typeface="+mn-lt"/>
                <a:ea typeface="+mn-ea"/>
                <a:cs typeface="Segoe UI" pitchFamily="34" charset="0"/>
              </a:rPr>
              <a:t>Log/Event/Other (~25%) – </a:t>
            </a:r>
            <a:r>
              <a:rPr lang="en-US" sz="900" kern="1200">
                <a:gradFill>
                  <a:gsLst>
                    <a:gs pos="0">
                      <a:schemeClr val="accent5">
                        <a:lumMod val="50000"/>
                      </a:schemeClr>
                    </a:gs>
                    <a:gs pos="100000">
                      <a:schemeClr val="accent5">
                        <a:lumMod val="50000"/>
                      </a:schemeClr>
                    </a:gs>
                  </a:gsLst>
                  <a:lin ang="5400000" scaled="1"/>
                </a:gradFill>
                <a:latin typeface="+mn-lt"/>
                <a:ea typeface="+mn-ea"/>
                <a:cs typeface="Segoe UI" pitchFamily="34" charset="0"/>
              </a:rPr>
              <a:t>This includes event-based log detections and other 3</a:t>
            </a:r>
            <a:r>
              <a:rPr lang="en-US" sz="900" kern="1200" baseline="30000">
                <a:gradFill>
                  <a:gsLst>
                    <a:gs pos="0">
                      <a:schemeClr val="accent5">
                        <a:lumMod val="50000"/>
                      </a:schemeClr>
                    </a:gs>
                    <a:gs pos="100000">
                      <a:schemeClr val="accent5">
                        <a:lumMod val="50000"/>
                      </a:schemeClr>
                    </a:gs>
                  </a:gsLst>
                  <a:lin ang="5400000" scaled="1"/>
                </a:gradFill>
                <a:latin typeface="+mn-lt"/>
                <a:ea typeface="+mn-ea"/>
                <a:cs typeface="Segoe UI" pitchFamily="34" charset="0"/>
              </a:rPr>
              <a:t>rd</a:t>
            </a:r>
            <a:r>
              <a:rPr lang="en-US" sz="900" kern="1200">
                <a:gradFill>
                  <a:gsLst>
                    <a:gs pos="0">
                      <a:schemeClr val="accent5">
                        <a:lumMod val="50000"/>
                      </a:schemeClr>
                    </a:gs>
                    <a:gs pos="100000">
                      <a:schemeClr val="accent5">
                        <a:lumMod val="50000"/>
                      </a:schemeClr>
                    </a:gs>
                  </a:gsLst>
                  <a:lin ang="5400000" scaled="1"/>
                </a:gradFill>
                <a:latin typeface="+mn-lt"/>
                <a:ea typeface="+mn-ea"/>
                <a:cs typeface="Segoe UI" pitchFamily="34" charset="0"/>
              </a:rPr>
              <a:t> party tools</a:t>
            </a:r>
            <a:endParaRPr lang="en-US" sz="900">
              <a:effectLst/>
              <a:latin typeface="Calibri" panose="020F0502020204030204" pitchFamily="34" charset="0"/>
              <a:ea typeface="Malgun Gothic" panose="020B0503020000020004" pitchFamily="34" charset="-127"/>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80B8BE9-712D-4CC0-98F9-07C407A9962D}"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0991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 </a:t>
            </a:r>
            <a:r>
              <a:rPr lang="en-US"/>
              <a:t>Security Operations (SecOps) often faces daunting internal hurdles while trying to tracking attackers across systems</a:t>
            </a:r>
          </a:p>
          <a:p>
            <a:endParaRPr lang="en-US"/>
          </a:p>
          <a:p>
            <a:r>
              <a:rPr lang="en-US"/>
              <a:t>The enterprise IT estate is complex with many resource types and the security tools are often </a:t>
            </a:r>
            <a:r>
              <a:rPr lang="en-US" err="1"/>
              <a:t>silo’ed</a:t>
            </a:r>
            <a:r>
              <a:rPr lang="en-US"/>
              <a:t>, amplifying that complexity</a:t>
            </a:r>
          </a:p>
          <a:p>
            <a:endParaRPr lang="en-US"/>
          </a:p>
          <a:p>
            <a:r>
              <a:rPr lang="en-US" b="1"/>
              <a:t>CLICK 1 – Dragon and Knight</a:t>
            </a:r>
          </a:p>
          <a:p>
            <a:endParaRPr lang="en-US"/>
          </a:p>
          <a:p>
            <a:r>
              <a:rPr lang="en-US"/>
              <a:t>Attackers (Dragon) are relatively immune to this complexity as they often follow the pathways built for productivity users who need to access many resources across the enterprise to get their jobs done</a:t>
            </a:r>
          </a:p>
          <a:p>
            <a:r>
              <a:rPr lang="en-US"/>
              <a:t>Defenders (Knight) seek to rapidly follow these attackers across the estate, but are constrained by siloed tools, often lacking unified and clear visibility across the estate. </a:t>
            </a:r>
          </a:p>
          <a:p>
            <a:endParaRPr lang="en-US"/>
          </a:p>
          <a:p>
            <a:r>
              <a:rPr lang="en-US" b="1"/>
              <a:t>CLICK 2 –Silo Integration Challenges</a:t>
            </a:r>
          </a:p>
          <a:p>
            <a:endParaRPr lang="en-US"/>
          </a:p>
          <a:p>
            <a:r>
              <a:rPr lang="en-US"/>
              <a:t>SecOps teams often strive to make the tools act/work like one to reduce friction for analyst teams investigating and hunting for threats but it’s difficult to integrate these silos. This is true even for organizations who put all the data in a single SIEM. </a:t>
            </a:r>
          </a:p>
          <a:p>
            <a:endParaRPr lang="en-US"/>
          </a:p>
          <a:p>
            <a:r>
              <a:rPr lang="en-US"/>
              <a:t>Integrating them is difficult because toolsets were </a:t>
            </a:r>
            <a:r>
              <a:rPr lang="en-US" i="1"/>
              <a:t>designed in silos </a:t>
            </a:r>
            <a:r>
              <a:rPr lang="en-US"/>
              <a:t>without consideration for operating as a single system. Several key challenges include:</a:t>
            </a:r>
          </a:p>
          <a:p>
            <a:pPr marL="171450" indent="-171450">
              <a:buFont typeface="Arial" panose="020B0604020202020204" pitchFamily="34" charset="0"/>
              <a:buChar char="•"/>
            </a:pPr>
            <a:r>
              <a:rPr lang="en-US" b="1"/>
              <a:t>Mapping Challenges - </a:t>
            </a:r>
            <a:r>
              <a:rPr lang="en-US"/>
              <a:t>Different tools pivot on different types of data and objects (network vs. endpoint vs. email vs. device vs. etc.) and often use different formatting/identifiers for each. While these can be overcome, this is a complex skill-intensive task that takes talented people away from actually hunting attackers. </a:t>
            </a:r>
          </a:p>
          <a:p>
            <a:pPr marL="171450" indent="-171450">
              <a:buFont typeface="Arial" panose="020B0604020202020204" pitchFamily="34" charset="0"/>
              <a:buChar char="•"/>
            </a:pPr>
            <a:r>
              <a:rPr lang="en-US" b="1"/>
              <a:t>Strong Biases/Tendencies </a:t>
            </a:r>
            <a:r>
              <a:rPr lang="en-US"/>
              <a:t>– Different toolsets often have different biases that make it difficult to integrate them and their data. For example, antivirus vendors are incented to report and alert on all anomalies as alerts as they will be punished by AV testing industry for “missing an alert” in their ratings if they don’t. Identity detection vendors often have the opposite bias and only designate high confidence anomalies as alerts to avoid the tool being rejected by SecOps teams (who often have a deep network background, but aren’t familiar with identity technology, so any false positive reinforces an existing narrative/bias that network is always the best source of truth). </a:t>
            </a:r>
          </a:p>
          <a:p>
            <a:endParaRPr lang="en-US"/>
          </a:p>
          <a:p>
            <a:r>
              <a:rPr lang="en-US"/>
              <a:t>These collectively lead to difficulties for SecOps teams that are trying to make the tools act/work like one to reduce friction for analyst teams.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a:t>Minutes Matter - </a:t>
            </a:r>
            <a:r>
              <a:rPr lang="en-US"/>
              <a:t>These inefficiencies and delays can become extremely costly to the organization, as in the case of human operated ransomware. These attackers can </a:t>
            </a:r>
            <a:r>
              <a:rPr lang="en-US" b="0" i="0">
                <a:effectLst/>
                <a:latin typeface="Segoe UI" panose="020B0502040204020203" pitchFamily="34" charset="0"/>
              </a:rPr>
              <a:t>run their entire attack chain in a day or less, sometimes as fast as 15 minutes. This means that minutes matter for analysts, driving a need for tight integration within the SecOps tools and with preventive controls.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F0116-7EDC-49C8-BA78-CF3BC129AB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61501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a:t>Key takeaway: </a:t>
            </a:r>
            <a:r>
              <a:rPr lang="en-US"/>
              <a:t>Microsoft did this hard SecOps integration work so customers don’t have to.   </a:t>
            </a:r>
          </a:p>
          <a:p>
            <a:r>
              <a:rPr lang="en-US"/>
              <a:t>  </a:t>
            </a:r>
            <a:endParaRPr lang="en-US">
              <a:cs typeface="Calibri"/>
            </a:endParaRPr>
          </a:p>
          <a:p>
            <a:r>
              <a:rPr lang="en-US" b="0"/>
              <a:t>Microsoft optimizes the analyst experience by integrating our toolsets natively in our product engineering.</a:t>
            </a:r>
            <a:r>
              <a:rPr lang="en-US"/>
              <a:t>  </a:t>
            </a:r>
          </a:p>
          <a:p>
            <a:pPr defTabSz="914367">
              <a:defRPr/>
            </a:pPr>
            <a:r>
              <a:rPr lang="en-US"/>
              <a:t>  </a:t>
            </a:r>
            <a:endParaRPr lang="en-US">
              <a:cs typeface="Calibri"/>
            </a:endParaRPr>
          </a:p>
          <a:p>
            <a:r>
              <a:rPr lang="en-US" b="1"/>
              <a:t>Intelligent Capabilities - </a:t>
            </a:r>
            <a:r>
              <a:rPr lang="en-US"/>
              <a:t>We started with highly capable cloud scale detection tools that work well for their functions, which are consistently recognized by customers and industry analysts (showing up as leaders in many comparison reports).   </a:t>
            </a:r>
          </a:p>
          <a:p>
            <a:r>
              <a:rPr lang="en-US"/>
              <a:t>  </a:t>
            </a:r>
            <a:endParaRPr lang="en-US">
              <a:cs typeface="Calibri"/>
            </a:endParaRPr>
          </a:p>
          <a:p>
            <a:r>
              <a:rPr lang="en-US" b="1"/>
              <a:t>Signal Sharing </a:t>
            </a:r>
            <a:r>
              <a:rPr lang="en-US"/>
              <a:t>– The first step to integrate these tool backends is to simply have them to talk to each other. This consists of providing API access and ensuring each tool calls the right APIs for each relevant function while ensuring data integration is complies with security and privacy regulations and customer contracts.   </a:t>
            </a:r>
          </a:p>
          <a:p>
            <a:r>
              <a:rPr lang="en-US"/>
              <a:t>  </a:t>
            </a:r>
            <a:endParaRPr lang="en-US">
              <a:cs typeface="Calibri"/>
            </a:endParaRPr>
          </a:p>
          <a:p>
            <a:r>
              <a:rPr lang="en-US"/>
              <a:t>This foundational connectivity enables data sharing/querying and triggering of automated attacks across tools.   </a:t>
            </a:r>
          </a:p>
          <a:p>
            <a:r>
              <a:rPr lang="en-US"/>
              <a:t>  </a:t>
            </a:r>
            <a:endParaRPr lang="en-US">
              <a:cs typeface="Calibri"/>
            </a:endParaRPr>
          </a:p>
          <a:p>
            <a:r>
              <a:rPr lang="en-US" i="1"/>
              <a:t>This is all we need to do for a single magic portal, right? Nope, there are more layers of work to get to a truly integrated/harmonized experience across systems. </a:t>
            </a:r>
            <a:r>
              <a:rPr lang="en-US"/>
              <a:t>  </a:t>
            </a:r>
            <a:endParaRPr lang="en-US">
              <a:cs typeface="Calibri"/>
            </a:endParaRPr>
          </a:p>
          <a:p>
            <a:r>
              <a:rPr lang="en-US"/>
              <a:t>  </a:t>
            </a:r>
            <a:endParaRPr lang="en-US">
              <a:cs typeface="Calibri"/>
            </a:endParaRPr>
          </a:p>
          <a:p>
            <a:r>
              <a:rPr lang="en-US" b="1"/>
              <a:t>CLICK 1 - </a:t>
            </a:r>
            <a:r>
              <a:rPr kumimoji="0" lang="en-US" b="1" i="0" u="none" strike="noStrike" kern="1200" cap="none" spc="0" normalizeH="0" baseline="0" noProof="0">
                <a:ln>
                  <a:noFill/>
                </a:ln>
                <a:effectLst/>
                <a:uLnTx/>
                <a:uFillTx/>
              </a:rPr>
              <a:t>Unified entity reputation (Users, machines, email, files, IP, URLs)</a:t>
            </a:r>
            <a:r>
              <a:rPr lang="en-US" b="1"/>
              <a:t> </a:t>
            </a:r>
            <a:r>
              <a:rPr kumimoji="0" lang="en-US" b="0" i="0" u="none" strike="noStrike" kern="1200" cap="none" spc="0" normalizeH="0" baseline="0" noProof="0">
                <a:ln>
                  <a:noFill/>
                </a:ln>
                <a:effectLst/>
                <a:uLnTx/>
                <a:uFillTx/>
              </a:rPr>
              <a:t>–</a:t>
            </a:r>
            <a:r>
              <a:rPr lang="en-US"/>
              <a:t>   </a:t>
            </a:r>
            <a:endParaRPr lang="en-US">
              <a:cs typeface="Calibri"/>
            </a:endParaRPr>
          </a:p>
          <a:p>
            <a:r>
              <a:rPr lang="en-US"/>
              <a:t>  </a:t>
            </a:r>
            <a:endParaRPr lang="en-US">
              <a:cs typeface="Calibri"/>
            </a:endParaRPr>
          </a:p>
          <a:p>
            <a:r>
              <a:rPr lang="en-US"/>
              <a:t>Next, we have to enable a common language and definitions for artifacts like endpoints, IP addresses, emails, etc. and their various attributes (which contribute to the collective security reputation of these objects). This is a lot of detailed work to ensure each system is collecting, storing, and sharing these consistently (as anyone who has done this work in SecOps can attest).   </a:t>
            </a:r>
          </a:p>
          <a:p>
            <a:r>
              <a:rPr lang="en-US"/>
              <a:t>  </a:t>
            </a:r>
            <a:endParaRPr lang="en-US">
              <a:cs typeface="Calibri"/>
            </a:endParaRPr>
          </a:p>
          <a:p>
            <a:pPr defTabSz="914367">
              <a:defRPr/>
            </a:pPr>
            <a:r>
              <a:rPr lang="en-US"/>
              <a:t>We also need to unify the reputation data for each tool so that each tool can correctly calculate risk (and consume a risk calculation from another tool), ensuring we have the complete reputation information for each asset types and that we don’t report high risk one tool and low in another.   </a:t>
            </a:r>
          </a:p>
          <a:p>
            <a:r>
              <a:rPr lang="en-US"/>
              <a:t>  </a:t>
            </a:r>
            <a:endParaRPr lang="en-US">
              <a:cs typeface="Calibri"/>
            </a:endParaRPr>
          </a:p>
          <a:p>
            <a:pPr>
              <a:defRPr/>
            </a:pPr>
            <a:r>
              <a:rPr lang="en-US" b="1"/>
              <a:t>Note: </a:t>
            </a:r>
            <a:r>
              <a:rPr lang="en-US"/>
              <a:t>While it may seem odd at first, the information about entities is actually pretty distributed around these tools. While the information on machine threats primarily comes from an endpoint tool like Microsoft defender for endpoint (MDE), there are a lot of references to endpoints is scattered around the identity, application, and email tools during their detections.   </a:t>
            </a:r>
          </a:p>
          <a:p>
            <a:r>
              <a:rPr lang="en-US"/>
              <a:t>  </a:t>
            </a:r>
            <a:endParaRPr lang="en-US">
              <a:cs typeface="Calibri"/>
            </a:endParaRPr>
          </a:p>
          <a:p>
            <a:r>
              <a:rPr lang="en-US" b="1"/>
              <a:t>CLICK 2 - </a:t>
            </a:r>
            <a:r>
              <a:rPr kumimoji="0" lang="en-US" b="1" i="0" u="none" strike="noStrike" kern="1200" cap="none" spc="0" normalizeH="0" baseline="0" noProof="0">
                <a:ln>
                  <a:noFill/>
                </a:ln>
                <a:effectLst/>
                <a:uLnTx/>
                <a:uFillTx/>
              </a:rPr>
              <a:t>Semantics and Meaning</a:t>
            </a:r>
            <a:r>
              <a:rPr lang="en-US" b="1"/>
              <a:t> </a:t>
            </a:r>
            <a:r>
              <a:rPr lang="en-US"/>
              <a:t>  </a:t>
            </a:r>
            <a:endParaRPr lang="en-US">
              <a:cs typeface="Calibri"/>
            </a:endParaRPr>
          </a:p>
          <a:p>
            <a:r>
              <a:rPr lang="en-US"/>
              <a:t>  </a:t>
            </a:r>
            <a:endParaRPr lang="en-US">
              <a:cs typeface="Calibri"/>
            </a:endParaRPr>
          </a:p>
          <a:p>
            <a:r>
              <a:rPr kumimoji="0" lang="en-US" b="0" i="0" u="none" strike="noStrike" kern="1200" cap="none" spc="0" normalizeH="0" baseline="0" noProof="0">
                <a:ln>
                  <a:noFill/>
                </a:ln>
                <a:effectLst/>
                <a:uLnTx/>
                <a:uFillTx/>
              </a:rPr>
              <a:t>Our Engineering teams have done a lot of work to ensure that the technical meaning of various terminology like “Event”, “Incident”, and “Alert” are consistent across our tools (rules/thresholds/triggers/behavior/etc.). The ultimate goal of this effort is to surface a consistent set of terminology and technology to improve decisions by human analysts and automation.</a:t>
            </a:r>
            <a:r>
              <a:rPr lang="en-US"/>
              <a:t>  </a:t>
            </a:r>
            <a:r>
              <a:rPr kumimoji="0" lang="en-US" b="0" i="0" u="none" strike="noStrike" kern="1200" cap="none" spc="0" normalizeH="0" baseline="0" noProof="0">
                <a:ln>
                  <a:noFill/>
                </a:ln>
                <a:effectLst/>
                <a:uLnTx/>
                <a:uFillTx/>
              </a:rPr>
              <a:t> </a:t>
            </a:r>
            <a:endParaRPr lang="en-US"/>
          </a:p>
          <a:p>
            <a:pPr defTabSz="914367">
              <a:defRPr/>
            </a:pPr>
            <a:r>
              <a:rPr lang="en-US"/>
              <a:t>  </a:t>
            </a:r>
            <a:endParaRPr lang="en-US">
              <a:cs typeface="Calibri"/>
            </a:endParaRPr>
          </a:p>
          <a:p>
            <a:pPr defTabSz="914367">
              <a:defRPr/>
            </a:pPr>
            <a:r>
              <a:rPr lang="en-US" b="1"/>
              <a:t>CLICK 3 </a:t>
            </a:r>
            <a:r>
              <a:rPr kumimoji="0" lang="en-US" b="1" i="0" u="none" strike="noStrike" kern="1200" cap="none" spc="0" normalizeH="0" baseline="0" noProof="0">
                <a:ln>
                  <a:noFill/>
                </a:ln>
                <a:effectLst/>
                <a:uLnTx/>
                <a:uFillTx/>
              </a:rPr>
              <a:t>Automated protection and remediation playbooks –</a:t>
            </a:r>
            <a:r>
              <a:rPr lang="en-US" b="1"/>
              <a:t> </a:t>
            </a:r>
            <a:r>
              <a:rPr lang="en-US"/>
              <a:t>  </a:t>
            </a:r>
            <a:endParaRPr lang="en-US">
              <a:cs typeface="Calibri"/>
            </a:endParaRPr>
          </a:p>
          <a:p>
            <a:pPr defTabSz="914367">
              <a:defRPr/>
            </a:pPr>
            <a:r>
              <a:rPr lang="en-US"/>
              <a:t>  </a:t>
            </a:r>
            <a:endParaRPr lang="en-US">
              <a:cs typeface="Calibri"/>
            </a:endParaRPr>
          </a:p>
          <a:p>
            <a:pPr defTabSz="914367">
              <a:defRPr/>
            </a:pPr>
            <a:r>
              <a:rPr kumimoji="0" lang="en-US" b="0" i="0" u="none" strike="noStrike" kern="1200" cap="none" spc="0" normalizeH="0" baseline="0" noProof="0">
                <a:ln>
                  <a:noFill/>
                </a:ln>
                <a:effectLst/>
                <a:uLnTx/>
                <a:uFillTx/>
              </a:rPr>
              <a:t>As those foundational components are put into place, we updated the automated investigation and remediation of incidents. This is where your analysts start realizing the most significant benefits of this work as the tools are able to directly reduce workload on analysts with automation</a:t>
            </a:r>
            <a:r>
              <a:rPr lang="en-US"/>
              <a:t>  </a:t>
            </a:r>
          </a:p>
          <a:p>
            <a:pPr defTabSz="914367">
              <a:defRPr/>
            </a:pPr>
            <a:r>
              <a:rPr lang="en-US"/>
              <a:t>  </a:t>
            </a:r>
            <a:endParaRPr lang="en-US">
              <a:cs typeface="Calibri"/>
            </a:endParaRPr>
          </a:p>
          <a:p>
            <a:pPr defTabSz="914367">
              <a:defRPr/>
            </a:pPr>
            <a:r>
              <a:rPr kumimoji="0" lang="en-US" b="0" i="0" u="none" strike="noStrike" kern="1200" cap="none" spc="0" normalizeH="0" baseline="0" noProof="0">
                <a:ln>
                  <a:noFill/>
                </a:ln>
                <a:effectLst/>
                <a:uLnTx/>
                <a:uFillTx/>
              </a:rPr>
              <a:t>For example, Microsoft 365 Defender automatically investigate incidents and build an automated remediation sequence to clean up the incident. You can configure which of these automated remediations will run without any analyst action and which require an analyst to review and approve the remediation sequence. This automation currently spans across endpoints and Office 365 email and collaboration resources.</a:t>
            </a:r>
            <a:r>
              <a:rPr lang="en-US"/>
              <a:t>  </a:t>
            </a:r>
            <a:r>
              <a:rPr kumimoji="0" lang="en-US" b="0" i="0" u="none" strike="noStrike" kern="1200" cap="none" spc="0" normalizeH="0" baseline="0" noProof="0">
                <a:ln>
                  <a:noFill/>
                </a:ln>
                <a:effectLst/>
                <a:uLnTx/>
                <a:uFillTx/>
              </a:rPr>
              <a:t> </a:t>
            </a:r>
            <a:endParaRPr lang="en-US"/>
          </a:p>
          <a:p>
            <a:pPr defTabSz="914367">
              <a:defRPr/>
            </a:pPr>
            <a:r>
              <a:rPr lang="en-US"/>
              <a:t>  </a:t>
            </a:r>
            <a:endParaRPr lang="en-US">
              <a:cs typeface="Calibri"/>
            </a:endParaRPr>
          </a:p>
          <a:p>
            <a:pPr defTabSz="914367">
              <a:defRPr/>
            </a:pPr>
            <a:r>
              <a:rPr kumimoji="0" lang="en-US" b="0" i="0" u="none" strike="noStrike" kern="1200" cap="none" spc="0" normalizeH="0" baseline="0" noProof="0">
                <a:ln>
                  <a:noFill/>
                </a:ln>
                <a:effectLst/>
                <a:uLnTx/>
                <a:uFillTx/>
              </a:rPr>
              <a:t>More information on</a:t>
            </a:r>
            <a:r>
              <a:rPr lang="en-US"/>
              <a:t> </a:t>
            </a:r>
            <a:r>
              <a:rPr kumimoji="0" lang="en-US" b="0" i="0" u="none" strike="noStrike" kern="1200" cap="none" spc="0" normalizeH="0" baseline="0" noProof="0">
                <a:ln>
                  <a:noFill/>
                </a:ln>
                <a:effectLst/>
                <a:uLnTx/>
                <a:uFillTx/>
              </a:rPr>
              <a:t>AutoIR</a:t>
            </a:r>
            <a:r>
              <a:rPr lang="en-US"/>
              <a:t> </a:t>
            </a:r>
            <a:r>
              <a:rPr kumimoji="0" lang="en-US" b="0" i="0" u="none" strike="noStrike" kern="1200" cap="none" spc="0" normalizeH="0" baseline="0" noProof="0">
                <a:ln>
                  <a:noFill/>
                </a:ln>
                <a:effectLst/>
                <a:uLnTx/>
                <a:uFillTx/>
              </a:rPr>
              <a:t>in Microsoft 365 Defender is here - </a:t>
            </a:r>
            <a:r>
              <a:rPr kumimoji="0" lang="en-US" b="0" i="0" u="none" strike="noStrike" kern="1200" cap="none" spc="0" normalizeH="0" baseline="0" noProof="0">
                <a:ln>
                  <a:noFill/>
                </a:ln>
                <a:effectLst/>
                <a:uLnTx/>
                <a:uFillTx/>
                <a:hlinkClick r:id="rId3"/>
              </a:rPr>
              <a:t>https://docs.microsoft.com/microsoft-365/security/defender-endpoint/automated-investigations</a:t>
            </a:r>
            <a:r>
              <a:rPr lang="en-US"/>
              <a:t>  </a:t>
            </a:r>
            <a:endParaRPr lang="en-US">
              <a:cs typeface="Calibri"/>
            </a:endParaRPr>
          </a:p>
          <a:p>
            <a:pPr defTabSz="914367">
              <a:defRPr/>
            </a:pPr>
            <a:r>
              <a:rPr kumimoji="0" lang="en-US" b="0" i="0" u="none" strike="noStrike" kern="1200" cap="none" spc="0" normalizeH="0" baseline="0" noProof="0">
                <a:ln>
                  <a:noFill/>
                </a:ln>
                <a:effectLst/>
                <a:uLnTx/>
                <a:uFillTx/>
              </a:rPr>
              <a:t>More information on</a:t>
            </a:r>
            <a:r>
              <a:rPr lang="en-US"/>
              <a:t> </a:t>
            </a:r>
            <a:r>
              <a:rPr lang="en-US" b="0" i="0">
                <a:effectLst/>
              </a:rPr>
              <a:t>Security Orchestration, Automation, and Response (SOAR)</a:t>
            </a:r>
            <a:r>
              <a:rPr lang="en-US"/>
              <a:t> </a:t>
            </a:r>
            <a:r>
              <a:rPr kumimoji="0" lang="en-US" b="0" i="0" u="none" strike="noStrike" kern="1200" cap="none" spc="0" normalizeH="0" baseline="0" noProof="0">
                <a:ln>
                  <a:noFill/>
                </a:ln>
                <a:effectLst/>
                <a:uLnTx/>
                <a:uFillTx/>
              </a:rPr>
              <a:t>in Microsoft Sentinel is here - </a:t>
            </a:r>
            <a:r>
              <a:rPr kumimoji="0" lang="en-US" b="0" i="0" u="none" strike="noStrike" kern="1200" cap="none" spc="0" normalizeH="0" baseline="0" noProof="0">
                <a:ln>
                  <a:noFill/>
                </a:ln>
                <a:effectLst/>
                <a:uLnTx/>
                <a:uFillTx/>
                <a:hlinkClick r:id="rId4"/>
              </a:rPr>
              <a:t>https://docs.microsoft.com/azure/sentinel/automation-in-azure-sentinel</a:t>
            </a:r>
            <a:r>
              <a:rPr lang="en-US"/>
              <a:t>  </a:t>
            </a:r>
            <a:endParaRPr lang="en-US">
              <a:cs typeface="Calibri"/>
            </a:endParaRPr>
          </a:p>
          <a:p>
            <a:pPr defTabSz="914367">
              <a:defRPr/>
            </a:pPr>
            <a:r>
              <a:rPr lang="en-US"/>
              <a:t>  </a:t>
            </a:r>
            <a:endParaRPr lang="en-US">
              <a:cs typeface="Calibri"/>
            </a:endParaRPr>
          </a:p>
          <a:p>
            <a:pPr defTabSz="914367">
              <a:defRPr/>
            </a:pPr>
            <a:r>
              <a:rPr kumimoji="0" lang="en-US" b="1" i="0" u="none" strike="noStrike" kern="1200" cap="none" spc="0" normalizeH="0" baseline="0" noProof="0">
                <a:ln>
                  <a:noFill/>
                </a:ln>
                <a:effectLst/>
                <a:uLnTx/>
                <a:uFillTx/>
              </a:rPr>
              <a:t>CLICK 4 - Single Portal Experience</a:t>
            </a:r>
            <a:r>
              <a:rPr lang="en-US" b="1"/>
              <a:t> </a:t>
            </a:r>
            <a:r>
              <a:rPr lang="en-US"/>
              <a:t>  </a:t>
            </a:r>
            <a:endParaRPr lang="en-US">
              <a:cs typeface="Calibri"/>
            </a:endParaRPr>
          </a:p>
          <a:p>
            <a:pPr defTabSz="914367">
              <a:defRPr/>
            </a:pPr>
            <a:r>
              <a:rPr lang="en-US"/>
              <a:t>  </a:t>
            </a:r>
            <a:endParaRPr lang="en-US">
              <a:cs typeface="Calibri"/>
            </a:endParaRPr>
          </a:p>
          <a:p>
            <a:pPr defTabSz="914367">
              <a:defRPr/>
            </a:pPr>
            <a:r>
              <a:rPr kumimoji="0" lang="en-US" b="0" i="0" u="none" strike="noStrike" kern="1200" cap="none" spc="0" normalizeH="0" baseline="0" noProof="0">
                <a:ln>
                  <a:noFill/>
                </a:ln>
                <a:effectLst/>
                <a:uLnTx/>
                <a:uFillTx/>
              </a:rPr>
              <a:t>Microsoft has also made significant progress on a single unified portal for SecOps by consolidating to a single portal for Microsoft 365 Defender and integrating investigation workflows with Microsoft Sentinel.</a:t>
            </a:r>
            <a:r>
              <a:rPr lang="en-US"/>
              <a:t>  </a:t>
            </a:r>
            <a:r>
              <a:rPr kumimoji="0" lang="en-US" b="0" i="0" u="none" strike="noStrike" kern="1200" cap="none" spc="0" normalizeH="0" baseline="0" noProof="0">
                <a:ln>
                  <a:noFill/>
                </a:ln>
                <a:effectLst/>
                <a:uLnTx/>
                <a:uFillTx/>
              </a:rPr>
              <a:t> </a:t>
            </a:r>
            <a:endParaRPr lang="en-US"/>
          </a:p>
          <a:p>
            <a:pPr defTabSz="914367">
              <a:defRPr/>
            </a:pPr>
            <a:r>
              <a:rPr lang="en-US"/>
              <a:t>  </a:t>
            </a:r>
            <a:endParaRPr lang="en-US">
              <a:cs typeface="Calibri"/>
            </a:endParaRPr>
          </a:p>
          <a:p>
            <a:pPr defTabSz="914367">
              <a:defRPr/>
            </a:pPr>
            <a:r>
              <a:rPr kumimoji="0" lang="en-US" b="0" i="0" u="none" strike="noStrike" kern="1200" cap="none" spc="0" normalizeH="0" baseline="0" noProof="0">
                <a:ln>
                  <a:noFill/>
                </a:ln>
                <a:effectLst/>
                <a:uLnTx/>
                <a:uFillTx/>
              </a:rPr>
              <a:t>This helps provide analysts a single place for context across the enterprise (Microsoft Sentinel), a single place for deep context on assets in the productivity environment (Microsoft 365 Defender), and an integrated investigation experience across those portals. While it isn’t perfect, it is a major step forward from the way industry has been doing this.</a:t>
            </a:r>
            <a:r>
              <a:rPr lang="en-US"/>
              <a:t>  </a:t>
            </a:r>
            <a:r>
              <a:rPr kumimoji="0" lang="en-US" b="0" i="0" u="none" strike="noStrike" kern="1200" cap="none" spc="0" normalizeH="0" baseline="0" noProof="0">
                <a:ln>
                  <a:noFill/>
                </a:ln>
                <a:effectLst/>
                <a:uLnTx/>
                <a:uFillTx/>
              </a:rPr>
              <a:t> </a:t>
            </a:r>
            <a:endParaRPr lang="en-US"/>
          </a:p>
          <a:p>
            <a:pPr defTabSz="914367">
              <a:defRPr/>
            </a:pPr>
            <a:r>
              <a:rPr lang="en-US"/>
              <a:t>  </a:t>
            </a:r>
            <a:endParaRPr lang="en-US">
              <a:cs typeface="Calibri"/>
            </a:endParaRPr>
          </a:p>
          <a:p>
            <a:r>
              <a:rPr lang="en-US" b="0" i="0">
                <a:effectLst/>
              </a:rPr>
              <a:t>For more information on Microsoft 365 Defender integration with Microsoft Sentinel, see</a:t>
            </a:r>
            <a:r>
              <a:rPr lang="en-US"/>
              <a:t> </a:t>
            </a:r>
            <a:r>
              <a:rPr kumimoji="0" lang="en-US" b="0" i="0" u="none" strike="noStrike" kern="1200" cap="none" spc="0" normalizeH="0" baseline="0" noProof="0">
                <a:ln>
                  <a:noFill/>
                </a:ln>
                <a:effectLst/>
                <a:uLnTx/>
                <a:uFillTx/>
                <a:hlinkClick r:id="rId5"/>
              </a:rPr>
              <a:t>https://docs.microsoft.com/azure/sentinel/microsoft-365-defender-sentinel-integration</a:t>
            </a:r>
            <a:r>
              <a:rPr lang="en-US"/>
              <a:t> </a:t>
            </a:r>
            <a:endParaRPr lang="en-US">
              <a:cs typeface="Calibri"/>
            </a:endParaRPr>
          </a:p>
          <a:p>
            <a:r>
              <a:rPr lang="en-US"/>
              <a:t>  </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F0116-7EDC-49C8-BA78-CF3BC129AB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329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These are the organizational functions required to manage information security risk and some insights on how it is changing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Security Leadership includes guiding </a:t>
            </a:r>
            <a:r>
              <a:rPr lang="en-US" b="1"/>
              <a:t>the organizational culture </a:t>
            </a:r>
            <a:r>
              <a:rPr lang="en-US"/>
              <a:t>as well as the authoring or approving of </a:t>
            </a:r>
            <a:r>
              <a:rPr lang="en-US" b="1"/>
              <a:t>policy and standards</a:t>
            </a:r>
            <a:r>
              <a:rPr lang="en-US"/>
              <a:t>. This should be aligned to the mission and risk appetite of the organization, focus on both enabling productivity and securing assets (carefully balancing those when required), and staying agile to meet the continuously evolving environment.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1"/>
              <a:t>Note: </a:t>
            </a:r>
            <a:r>
              <a:rPr lang="en-US"/>
              <a:t>Security Leadership is often supported by a </a:t>
            </a:r>
            <a:r>
              <a:rPr lang="en-US" b="1"/>
              <a:t>program management office </a:t>
            </a:r>
            <a:r>
              <a:rPr lang="en-US"/>
              <a:t>to drive large/ complex programs and measure success (sometimes within the security organization, sometimes provided by another internal group). </a:t>
            </a:r>
          </a:p>
          <a:p>
            <a:endParaRPr lang="en-US"/>
          </a:p>
          <a:p>
            <a:r>
              <a:rPr lang="en-US" b="1"/>
              <a:t>CLICK 1</a:t>
            </a:r>
          </a:p>
          <a:p>
            <a:endParaRPr lang="en-US"/>
          </a:p>
          <a:p>
            <a:r>
              <a:rPr lang="en-US"/>
              <a:t>Organizational policy and standards should inform and be informed by both security architecture and compliance requirements. The policy should be designed to meet the organization’s risk appetite and incorporate</a:t>
            </a:r>
          </a:p>
          <a:p>
            <a:pPr marL="228600" indent="-228600">
              <a:buAutoNum type="arabicPeriod"/>
            </a:pPr>
            <a:r>
              <a:rPr lang="en-US"/>
              <a:t>Regulatory compliance requirements and current compliance status (requirements met, risks accepted, etc.)</a:t>
            </a:r>
          </a:p>
          <a:p>
            <a:pPr marL="228600" indent="-228600">
              <a:buAutoNum type="arabicPeriod"/>
            </a:pPr>
            <a:r>
              <a:rPr lang="en-US"/>
              <a:t>Architectural assessment of current state and what is technically possible to design, implement, and enforce</a:t>
            </a:r>
          </a:p>
          <a:p>
            <a:endParaRPr lang="en-US"/>
          </a:p>
          <a:p>
            <a:r>
              <a:rPr lang="en-US" b="1"/>
              <a:t>CLICK 2</a:t>
            </a:r>
          </a:p>
          <a:p>
            <a:endParaRPr lang="en-US"/>
          </a:p>
          <a:p>
            <a:r>
              <a:rPr lang="en-US"/>
              <a:t>The </a:t>
            </a:r>
            <a:r>
              <a:rPr lang="en-US" b="1"/>
              <a:t>Security Architecture </a:t>
            </a:r>
            <a:r>
              <a:rPr lang="en-US"/>
              <a:t>and </a:t>
            </a:r>
            <a:r>
              <a:rPr lang="en-US" b="1"/>
              <a:t>Compliance </a:t>
            </a:r>
            <a:r>
              <a:rPr lang="en-US"/>
              <a:t>requirements are then be designed and implemented in the production environment by specialized security skillsets for each area including people, applications and data, infrastructure and endpoint, Identity &amp; Keys, and Operational Technology (who also provide feedback to improve them) . The technical implementation in these environments is often performed by the IT and OT teams (or application/identity teams) that are responsible for all other aspects of their operation. The People security functions often work through teams like Human Resources and User Education/Training to integrate with their processes.</a:t>
            </a:r>
          </a:p>
          <a:p>
            <a:endParaRPr lang="en-US"/>
          </a:p>
          <a:p>
            <a:r>
              <a:rPr lang="en-US" b="1"/>
              <a:t>CLICK 3</a:t>
            </a:r>
          </a:p>
          <a:p>
            <a:endParaRPr lang="en-US"/>
          </a:p>
          <a:p>
            <a:r>
              <a:rPr lang="en-US"/>
              <a:t>The </a:t>
            </a:r>
            <a:r>
              <a:rPr lang="en-US" b="1"/>
              <a:t>Security Operations </a:t>
            </a:r>
            <a:r>
              <a:rPr lang="en-US"/>
              <a:t>functions (sometimes called a security operations center (SOC)) are responsible for responding to and managing incidents detected through both reactive means and proactive threat hunting. Organizations should also have an incident preparation capability to conduct practice exercises that build organizational muscle memory for major incidents and incorporate real world risk scenarios. </a:t>
            </a:r>
          </a:p>
          <a:p>
            <a:endParaRPr lang="en-US"/>
          </a:p>
          <a:p>
            <a:r>
              <a:rPr lang="en-US" b="1"/>
              <a:t>CLICK 4</a:t>
            </a:r>
          </a:p>
          <a:p>
            <a:endParaRPr lang="en-US" b="1"/>
          </a:p>
          <a:p>
            <a:r>
              <a:rPr lang="en-US" b="1"/>
              <a:t>Threat Intelligence </a:t>
            </a:r>
            <a:r>
              <a:rPr lang="en-US"/>
              <a:t>acts as a kind of nervous system for the organization, gleaning learnings from previous incidents in the organization and from others in the community and informing the various stakeholders within security. This is analogous to the problem management discipline in ITIL that ensures active learning is applied through a feed back process. While this function often starts with tactical level technical insights, it should grow and mature to provide strategic insights for security leadership and business leadership over time. </a:t>
            </a:r>
          </a:p>
          <a:p>
            <a:endParaRPr lang="en-US"/>
          </a:p>
          <a:p>
            <a:r>
              <a:rPr lang="en-US"/>
              <a:t>This function is particularly important in cybersecurity because of the speed that attackers change tactics and the need to provide insights to different levels of the organizations in order to effectively managed cybersecurity risk. </a:t>
            </a:r>
          </a:p>
          <a:p>
            <a:endParaRPr lang="en-US"/>
          </a:p>
          <a:p>
            <a:r>
              <a:rPr lang="en-US" b="1"/>
              <a:t>CLICK 5</a:t>
            </a:r>
          </a:p>
          <a:p>
            <a:endParaRPr lang="en-US"/>
          </a:p>
          <a:p>
            <a:r>
              <a:rPr lang="en-US" b="1"/>
              <a:t>Posture Management </a:t>
            </a:r>
            <a:r>
              <a:rPr lang="en-US"/>
              <a:t>is an emerging discipline that has long been envisioned as “continuous monitoring” but only recently become practical as cloud-based security technology has matured. This includes several components that enables organizations to rapidly discover and mitigate risk in a complex environment that is constantly changing. </a:t>
            </a:r>
          </a:p>
          <a:p>
            <a:pPr marL="171450" indent="-171450">
              <a:buFont typeface="Arial" panose="020B0604020202020204" pitchFamily="34" charset="0"/>
              <a:buChar char="•"/>
            </a:pPr>
            <a:r>
              <a:rPr lang="en-US" b="1"/>
              <a:t>Zero Trust Policy Enforcement </a:t>
            </a:r>
            <a:r>
              <a:rPr lang="en-US"/>
              <a:t>– via Azure AD conditional access (or 3</a:t>
            </a:r>
            <a:r>
              <a:rPr lang="en-US" baseline="30000"/>
              <a:t>rd</a:t>
            </a:r>
            <a:r>
              <a:rPr lang="en-US"/>
              <a:t> party capabilities)</a:t>
            </a:r>
          </a:p>
          <a:p>
            <a:pPr marL="171450" indent="-171450">
              <a:buFont typeface="Arial" panose="020B0604020202020204" pitchFamily="34" charset="0"/>
              <a:buChar char="•"/>
            </a:pPr>
            <a:r>
              <a:rPr lang="en-US" b="1"/>
              <a:t>Real Time Risk Discovery and Scoring </a:t>
            </a:r>
            <a:r>
              <a:rPr lang="en-US"/>
              <a:t>– via Secure Score, compliance score, Defender for Cloud Apps sharing risks, and similar</a:t>
            </a:r>
          </a:p>
          <a:p>
            <a:pPr marL="171450" indent="-171450">
              <a:buFont typeface="Arial" panose="020B0604020202020204" pitchFamily="34" charset="0"/>
              <a:buChar char="•"/>
            </a:pPr>
            <a:r>
              <a:rPr lang="en-US" b="1"/>
              <a:t>Real time context enrichment </a:t>
            </a:r>
            <a:r>
              <a:rPr lang="en-US"/>
              <a:t>– via threat and vulnerability management integration with incident investigations in M365 defender</a:t>
            </a:r>
          </a:p>
          <a:p>
            <a:r>
              <a:rPr lang="en-US"/>
              <a:t>While this builds on existing disciplines like vulnerability management, assigning this function challenges norms for the organization because </a:t>
            </a:r>
          </a:p>
          <a:p>
            <a:pPr marL="228600" indent="-228600">
              <a:buAutoNum type="arabicPeriod"/>
            </a:pPr>
            <a:r>
              <a:rPr lang="en-US"/>
              <a:t>It crosses technology boundaries (often managed by separate teams) </a:t>
            </a:r>
          </a:p>
          <a:p>
            <a:pPr marL="228600" indent="-228600">
              <a:buAutoNum type="arabicPeriod"/>
            </a:pPr>
            <a:r>
              <a:rPr lang="en-US"/>
              <a:t>It connects traditionally separate functions together in </a:t>
            </a:r>
            <a:r>
              <a:rPr lang="en-US" err="1"/>
              <a:t>realtime</a:t>
            </a:r>
            <a:r>
              <a:rPr lang="en-US"/>
              <a:t> (e.g. security operations, compliance, and architecture/engineering) that often have limited interactions</a:t>
            </a:r>
          </a:p>
          <a:p>
            <a:pPr marL="228600" indent="-228600">
              <a:buAutoNum type="arabicPeriod"/>
            </a:pPr>
            <a:r>
              <a:rPr lang="en-US"/>
              <a:t>It instantly surfaces configuration issues that were previously only found during audits, penetration tests, and special assessments</a:t>
            </a:r>
          </a:p>
          <a:p>
            <a:pPr marL="0" indent="0">
              <a:buNone/>
            </a:pPr>
            <a:endParaRPr lang="en-US"/>
          </a:p>
          <a:p>
            <a:pPr marL="0" indent="0">
              <a:buNone/>
            </a:pPr>
            <a:r>
              <a:rPr lang="en-US"/>
              <a:t>While the long-term placement of this function isn’t yet clear, we are seeing an early trend emerge where this function is hosted in the program management office (PMO) because of these factors. </a:t>
            </a:r>
          </a:p>
          <a:p>
            <a:pPr marL="0" indent="0">
              <a:buNone/>
            </a:pPr>
            <a:endParaRPr lang="en-US"/>
          </a:p>
          <a:p>
            <a:pPr marL="0" indent="0">
              <a:buNone/>
            </a:pPr>
            <a:r>
              <a:rPr lang="en-US" sz="1800">
                <a:effectLst/>
                <a:latin typeface="Calibri" panose="020F0502020204030204" pitchFamily="34" charset="0"/>
              </a:rPr>
              <a:t>As the mechanisms to manage compliance with external and internal requirements will use the same or similar cloud-based tooling over time, we expect this discipline to become closer to (and potentially merge with) compliance monitoring and reporting functions.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A73F4D-9010-4783-B2C3-7060F299A0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2352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Key Takeaway: </a:t>
            </a:r>
            <a:r>
              <a:rPr lang="en-US" sz="1200" b="0"/>
              <a:t>This a real world example that illustrates how threat intelligence should work. </a:t>
            </a:r>
          </a:p>
          <a:p>
            <a:endParaRPr lang="en-US" sz="1200" b="0"/>
          </a:p>
          <a:p>
            <a:r>
              <a:rPr lang="en-US" sz="1200" b="0"/>
              <a:t>While we aren’t always at this level on every scenario, this illustrates the north star on how threat intelligence should reduce friction and cost to productivity while increasing the attacker’s friction and cost.  </a:t>
            </a:r>
          </a:p>
          <a:p>
            <a:endParaRPr lang="en-US"/>
          </a:p>
          <a:p>
            <a:r>
              <a:rPr lang="en-US" sz="900"/>
              <a:t>In October 2019, a high school economics teacher—</a:t>
            </a:r>
            <a:r>
              <a:rPr lang="en-US" sz="900" i="1"/>
              <a:t>let’s call him Mr. Carter—</a:t>
            </a:r>
            <a:r>
              <a:rPr lang="en-US" sz="900"/>
              <a:t>in the rural Midwest was working on his district-issued Windows 8 PC running G-Suite Education. Using his built-in Windows 8 email app, he checked his personal Gmail account. Unbeknownst to him, he had received an email with an attachment infected with a brand-new variant of the </a:t>
            </a:r>
            <a:r>
              <a:rPr lang="en-US" sz="900" err="1"/>
              <a:t>Emotet</a:t>
            </a:r>
            <a:r>
              <a:rPr lang="en-US" sz="900"/>
              <a:t> trojan. In fact, this variant was so new that Mr. Carter was the first person ever to encounter it. No signature yet existed to help identify this new threat.</a:t>
            </a:r>
          </a:p>
          <a:p>
            <a:endParaRPr lang="en-US" sz="900"/>
          </a:p>
          <a:p>
            <a:r>
              <a:rPr lang="en-US" sz="900"/>
              <a:t>Here’s what happened next:</a:t>
            </a:r>
          </a:p>
          <a:p>
            <a:r>
              <a:rPr lang="en-US" sz="900"/>
              <a:t>Mr. Carter double clicked the attachment to open it (</a:t>
            </a:r>
            <a:r>
              <a:rPr lang="en-US" sz="900" i="1"/>
              <a:t>uh-oh). </a:t>
            </a:r>
            <a:r>
              <a:rPr lang="en-US" sz="900"/>
              <a:t>But before the attachment could open, Windows and the built-in mail client queried 80-plus cloud-based machine learning models to ask for a determination as to whether it was malicious or benign. In parallel, the file detonated in an isolated cloud VM while an AI system “watched” to see what would happen if the file opened.</a:t>
            </a:r>
          </a:p>
          <a:p>
            <a:endParaRPr lang="en-US" sz="900"/>
          </a:p>
          <a:p>
            <a:r>
              <a:rPr lang="en-US" sz="900"/>
              <a:t>Both the cloud models and detonation service determined the file was malicious, blocked it from opening, then deleted it from the PC. The file was then flagged for a human security analyst to review.</a:t>
            </a:r>
          </a:p>
          <a:p>
            <a:endParaRPr lang="en-US" sz="900"/>
          </a:p>
          <a:p>
            <a:r>
              <a:rPr lang="en-US" sz="900"/>
              <a:t>All this happened in less than 400 milliseconds—</a:t>
            </a:r>
            <a:r>
              <a:rPr lang="en-US" sz="900" i="1"/>
              <a:t>in the blink of an eye.</a:t>
            </a:r>
          </a:p>
          <a:p>
            <a:endParaRPr lang="en-US" sz="900" i="1"/>
          </a:p>
          <a:p>
            <a:r>
              <a:rPr lang="en-US" sz="900" i="0"/>
              <a:t>Source: Microsoft Internal</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1/8/2024 7:55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22067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a:effectLst/>
                <a:latin typeface="Segoe UI" panose="020B0502040204020203" pitchFamily="34" charset="0"/>
                <a:ea typeface="Calibri" panose="020F0502020204030204" pitchFamily="34" charset="0"/>
                <a:cs typeface="Times New Roman" panose="02020603050405020304" pitchFamily="18" charset="0"/>
              </a:rPr>
              <a:t>Key Takeaway: </a:t>
            </a:r>
            <a:r>
              <a:rPr lang="en-US" sz="900" b="0">
                <a:effectLst/>
                <a:latin typeface="Segoe UI" panose="020B0502040204020203" pitchFamily="34" charset="0"/>
                <a:ea typeface="Calibri" panose="020F0502020204030204" pitchFamily="34" charset="0"/>
                <a:cs typeface="Times New Roman" panose="02020603050405020304" pitchFamily="18" charset="0"/>
              </a:rPr>
              <a:t>Microsoft’s has access to a broad set of security signals that we use to generate threat intelligence and security insights.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a:effectLst/>
                <a:latin typeface="Segoe UI" panose="020B0502040204020203" pitchFamily="34" charset="0"/>
                <a:ea typeface="Calibri" panose="020F0502020204030204" pitchFamily="34" charset="0"/>
                <a:cs typeface="Times New Roman" panose="02020603050405020304" pitchFamily="18" charset="0"/>
              </a:rPr>
              <a:t>Microsoft </a:t>
            </a:r>
            <a:r>
              <a:rPr lang="en-US" b="0"/>
              <a:t>trains</a:t>
            </a:r>
            <a:r>
              <a:rPr lang="en-US"/>
              <a:t> our artificial intelligence systems and machine learning models against trillions of daily security signals that enable us to gain some advantages on attackers, often helping us protect customers before attack attempts become successful breaches.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4AB301-6131-4A0E-B825-EFFBF9243F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041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effectLst/>
                <a:latin typeface="Segoe UI" panose="020B0502040204020203" pitchFamily="34" charset="0"/>
                <a:ea typeface="Calibri" panose="020F0502020204030204" pitchFamily="34" charset="0"/>
                <a:cs typeface="Times New Roman" panose="02020603050405020304" pitchFamily="18" charset="0"/>
              </a:rPr>
              <a:t>Key Takeaway: </a:t>
            </a:r>
            <a:r>
              <a:rPr lang="en-US" sz="1200" b="0">
                <a:effectLst/>
                <a:latin typeface="Segoe UI" panose="020B0502040204020203" pitchFamily="34" charset="0"/>
                <a:ea typeface="Calibri" panose="020F0502020204030204" pitchFamily="34" charset="0"/>
                <a:cs typeface="Times New Roman" panose="02020603050405020304" pitchFamily="18" charset="0"/>
              </a:rPr>
              <a:t>Microsoft’s Threat Intelligence is composed of a diverse set of signal sources</a:t>
            </a:r>
          </a:p>
          <a:p>
            <a:endParaRPr lang="en-US"/>
          </a:p>
          <a:p>
            <a:r>
              <a:rPr lang="en-US"/>
              <a:t>Over 1.2 billion PCs, servers, and IoT devices that run variations of the Windows operating system (including HoloLens and Xbox) provide anonymized telemetry. Hundreds of millions of iOS and Android mobile devices, plus macOS, Linux, and IoT end points, access Microsoft services. And we have more than one billion users of our Azure cloud services. </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a:t>
            </a:r>
            <a:r>
              <a:rPr lang="en-US" sz="900" i="1" kern="1200">
                <a:solidFill>
                  <a:schemeClr val="tx1"/>
                </a:solidFill>
                <a:effectLst/>
                <a:latin typeface="Segoe UI Light" pitchFamily="34" charset="0"/>
                <a:ea typeface="+mn-ea"/>
                <a:cs typeface="+mn-cs"/>
              </a:rPr>
              <a:t>Optional talking points and background</a:t>
            </a:r>
            <a:r>
              <a:rPr lang="en-US" sz="900" kern="1200">
                <a:solidFill>
                  <a:schemeClr val="tx1"/>
                </a:solidFill>
                <a:effectLst/>
                <a:latin typeface="Segoe UI Light" pitchFamily="34" charset="0"/>
                <a:ea typeface="+mn-ea"/>
                <a:cs typeface="+mn-cs"/>
              </a:rPr>
              <a:t>]</a:t>
            </a:r>
            <a:endParaRPr lang="en-US"/>
          </a:p>
          <a:p>
            <a:r>
              <a:rPr lang="en-US" b="1"/>
              <a:t>Platform stats</a:t>
            </a:r>
          </a:p>
          <a:p>
            <a:pPr marL="171450" indent="-171450">
              <a:buFont typeface="Arial" panose="020B0604020202020204" pitchFamily="34" charset="0"/>
              <a:buChar char="•"/>
            </a:pPr>
            <a:r>
              <a:rPr lang="en-US"/>
              <a:t>We receive telemetry from more than 1.2 billion Windows PCs across both consumer and commercial segments</a:t>
            </a:r>
          </a:p>
          <a:p>
            <a:pPr marL="171450" indent="-171450">
              <a:buFont typeface="Arial" panose="020B0604020202020204" pitchFamily="34" charset="0"/>
              <a:buChar char="•"/>
            </a:pPr>
            <a:r>
              <a:rPr lang="en-US"/>
              <a:t>Azure has over 1 billion users of cloud services</a:t>
            </a:r>
          </a:p>
          <a:p>
            <a:pPr marL="171450" indent="-171450">
              <a:buFont typeface="Arial" panose="020B0604020202020204" pitchFamily="34" charset="0"/>
              <a:buChar char="•"/>
            </a:pPr>
            <a:r>
              <a:rPr lang="en-US"/>
              <a:t>In the consumer space, there are more than 65 million active Xbox Live gamers</a:t>
            </a:r>
          </a:p>
          <a:p>
            <a:endParaRPr lang="en-US"/>
          </a:p>
          <a:p>
            <a:r>
              <a:rPr lang="en-US" b="1"/>
              <a:t>Transaction stats</a:t>
            </a:r>
          </a:p>
          <a:p>
            <a:pPr marL="171450" indent="-171450">
              <a:buFont typeface="Arial" panose="020B0604020202020204" pitchFamily="34" charset="0"/>
              <a:buChar char="•"/>
            </a:pPr>
            <a:r>
              <a:rPr lang="en-US"/>
              <a:t>Every month we process more than 630 billion identity transactions</a:t>
            </a:r>
          </a:p>
          <a:p>
            <a:pPr marL="171450" indent="-171450">
              <a:buFont typeface="Arial" panose="020B0604020202020204" pitchFamily="34" charset="0"/>
              <a:buChar char="•"/>
            </a:pPr>
            <a:r>
              <a:rPr lang="en-US"/>
              <a:t>More than 470 billion emails pass through (and are scanned by) our email pipeline/services each month</a:t>
            </a:r>
          </a:p>
          <a:p>
            <a:pPr marL="171450" indent="-171450">
              <a:buFont typeface="Arial" panose="020B0604020202020204" pitchFamily="34" charset="0"/>
              <a:buChar char="•"/>
            </a:pPr>
            <a:r>
              <a:rPr lang="en-US"/>
              <a:t>We host more than 600 billion documents in our cloud services</a:t>
            </a:r>
          </a:p>
          <a:p>
            <a:pPr marL="171450" indent="-171450">
              <a:buFont typeface="Arial" panose="020B0604020202020204" pitchFamily="34" charset="0"/>
              <a:buChar char="•"/>
            </a:pPr>
            <a:r>
              <a:rPr lang="en-US"/>
              <a:t>Every month we scan more than 18 billion web pages as part of the SmartScreen service to block malicious websites</a:t>
            </a:r>
          </a:p>
          <a:p>
            <a:endParaRPr lang="en-US"/>
          </a:p>
          <a:p>
            <a:r>
              <a:rPr lang="en-US" b="1"/>
              <a:t>Threat stats</a:t>
            </a:r>
          </a:p>
          <a:p>
            <a:pPr marL="171450" indent="-171450">
              <a:buFont typeface="Arial" panose="020B0604020202020204" pitchFamily="34" charset="0"/>
              <a:buChar char="•"/>
            </a:pPr>
            <a:r>
              <a:rPr lang="en-US"/>
              <a:t>More than 5 billion threat attempts blocked each month</a:t>
            </a:r>
          </a:p>
          <a:p>
            <a:pPr marL="171450" indent="-171450">
              <a:buFont typeface="Arial" panose="020B0604020202020204" pitchFamily="34" charset="0"/>
              <a:buChar char="•"/>
            </a:pPr>
            <a:r>
              <a:rPr lang="en-US"/>
              <a:t>Our threat intelligence database (corpus) has over 300 million entries</a:t>
            </a:r>
          </a:p>
          <a:p>
            <a:endParaRPr lang="en-US"/>
          </a:p>
          <a:p>
            <a:r>
              <a:rPr lang="en-US" sz="1200" b="1" kern="1200">
                <a:solidFill>
                  <a:schemeClr val="tx1"/>
                </a:solidFill>
                <a:effectLst/>
                <a:latin typeface="+mn-lt"/>
                <a:ea typeface="+mn-ea"/>
                <a:cs typeface="+mn-cs"/>
              </a:rPr>
              <a:t>More Microsoft stats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We see more than 24 trillion signals every day</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Microsoft employs more than 8,500 security experts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The Microsoft Intelligent Security Association hosts more than 133 member organizations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Multifactor authentication (MFA) for businesses can help reduce the risk of identity compromise by more than 99.9 percent</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More than 100,000 organizations use Azure Active Directory Premium for identity, access management, and SaaS application security across heterogeneous environments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The Microsoft Identity platform already adds security like MFA to 1.4 million unique apps (up 117% YoY), including brands like ServiceNow, </a:t>
            </a:r>
            <a:r>
              <a:rPr lang="en-US" sz="1200" kern="1200" err="1">
                <a:solidFill>
                  <a:schemeClr val="tx1"/>
                </a:solidFill>
                <a:effectLst/>
                <a:latin typeface="+mn-lt"/>
                <a:ea typeface="+mn-ea"/>
                <a:cs typeface="+mn-cs"/>
              </a:rPr>
              <a:t>GoogleApps</a:t>
            </a:r>
            <a:r>
              <a:rPr lang="en-US" sz="1200" kern="1200">
                <a:solidFill>
                  <a:schemeClr val="tx1"/>
                </a:solidFill>
                <a:effectLst/>
                <a:latin typeface="+mn-lt"/>
                <a:ea typeface="+mn-ea"/>
                <a:cs typeface="+mn-cs"/>
              </a:rPr>
              <a:t>, and Salesforce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More than 12,000 customers gave us feedback in the Microsoft Sentinel preview</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Azure AD authenticates more ServiceNow customers than any other identity provider</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Azure AD authenticates more </a:t>
            </a:r>
            <a:r>
              <a:rPr lang="en-US" sz="1200" kern="1200" err="1">
                <a:solidFill>
                  <a:schemeClr val="tx1"/>
                </a:solidFill>
                <a:effectLst/>
                <a:latin typeface="+mn-lt"/>
                <a:ea typeface="+mn-ea"/>
                <a:cs typeface="+mn-cs"/>
              </a:rPr>
              <a:t>Zscaler</a:t>
            </a:r>
            <a:r>
              <a:rPr lang="en-US" sz="1200" kern="1200">
                <a:solidFill>
                  <a:schemeClr val="tx1"/>
                </a:solidFill>
                <a:effectLst/>
                <a:latin typeface="+mn-lt"/>
                <a:ea typeface="+mn-ea"/>
                <a:cs typeface="+mn-cs"/>
              </a:rPr>
              <a:t> Global 2000 customers than any other identity provider</a:t>
            </a:r>
          </a:p>
          <a:p>
            <a:endParaRPr lang="en-US"/>
          </a:p>
          <a:p>
            <a:r>
              <a:rPr lang="en-US" b="1"/>
              <a:t>Threat Research</a:t>
            </a:r>
          </a:p>
          <a:p>
            <a:r>
              <a:rPr lang="en-US" b="0"/>
              <a:t>Microsoft conducts a significant amount of proactive threat research including: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Microsoft tracks nation state activities to protect our customers and our platforms and services. </a:t>
            </a:r>
          </a:p>
          <a:p>
            <a:pPr marL="171450" indent="-171450">
              <a:buFont typeface="Arial" panose="020B0604020202020204" pitchFamily="34" charset="0"/>
              <a:buChar char="•"/>
            </a:pPr>
            <a:r>
              <a:rPr lang="en-US" b="0" i="0">
                <a:solidFill>
                  <a:srgbClr val="242424"/>
                </a:solidFill>
                <a:effectLst/>
                <a:latin typeface="Segoe UI" panose="020B0502040204020203" pitchFamily="34" charset="0"/>
              </a:rPr>
              <a:t>Section 52 is Microsoft’s IoT/OT security researches and data scientists focused on tracking IoT/OT vulnerabilities, malware, and campaigns, with 30+ IoT/OT zero days reported to CISA to date.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All data sources: Microsoft internal</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1/8/2024 7:55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03408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To be successful with threat intelligence, you must have a </a:t>
            </a:r>
            <a:r>
              <a:rPr lang="en-US" sz="1100" b="1"/>
              <a:t>large diverse set of data </a:t>
            </a:r>
            <a:r>
              <a:rPr lang="en-US" sz="1100" b="0"/>
              <a:t>and you have to </a:t>
            </a:r>
            <a:r>
              <a:rPr lang="en-US" sz="1100" b="1"/>
              <a:t>apply it to your processes and tools</a:t>
            </a:r>
            <a:r>
              <a:rPr lang="en-US" sz="1100" b="0"/>
              <a:t>. Microsoft does both.</a:t>
            </a:r>
          </a:p>
          <a:p>
            <a:endParaRPr lang="en-US" sz="1100" baseline="0"/>
          </a:p>
          <a:p>
            <a:r>
              <a:rPr lang="en-US" sz="1100" baseline="0"/>
              <a:t>The data that we collect from the various sources passes through a strict privacy/compliance boundary to ensure that data is only being used in ways that our customers have agreed to. Microsoft takes this responsibility very seriously. </a:t>
            </a:r>
          </a:p>
          <a:p>
            <a:endParaRPr lang="en-US" sz="110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baseline="0"/>
              <a:t>The data sources include the products noted earlier as well as specialized security sources, insights from dark markets (criminal forums), and learnings from incident response engagements where we help customers investigations and remediate incidents (on any given week, we are typically engaged onsite at several customers and engaged remotely with dozens more). </a:t>
            </a:r>
            <a:br>
              <a:rPr lang="en-US" sz="1100" b="0" baseline="0"/>
            </a:br>
            <a:br>
              <a:rPr lang="en-US" sz="1100" b="0" baseline="0"/>
            </a:br>
            <a:r>
              <a:rPr lang="en-US" sz="1100" b="0" baseline="0"/>
              <a:t>Microsoft has dedicated work to research and help solve critical topics like disinformation, nation states, ransomware, IoT and OT security (Section 52), and more. Learnings and actionable recommendations are posted to the Microsoft Digital Defense Report (MDDR) – https://aka.ms/MDDR </a:t>
            </a:r>
          </a:p>
          <a:p>
            <a:endParaRPr lang="en-US" sz="1100" baseline="0"/>
          </a:p>
          <a:p>
            <a:r>
              <a:rPr lang="en-US" sz="1100" b="1" baseline="0"/>
              <a:t>CLICK 1 - Data Collection and Analysis </a:t>
            </a:r>
          </a:p>
          <a:p>
            <a:endParaRPr lang="en-US" sz="1100" b="1" baseline="0"/>
          </a:p>
          <a:p>
            <a:r>
              <a:rPr lang="en-US" sz="1100" b="0" baseline="0"/>
              <a:t>The data then goes through a collection and analysis phase to normalize it, apply various analytics (listed) to identify relevant security insights and findings, and publish to an internal API</a:t>
            </a:r>
          </a:p>
          <a:p>
            <a:endParaRPr lang="en-US" sz="1100" b="1"/>
          </a:p>
          <a:p>
            <a:r>
              <a:rPr lang="en-US" sz="1100" b="1"/>
              <a:t>CLICK 2 – Product Integration</a:t>
            </a:r>
          </a:p>
          <a:p>
            <a:endParaRPr lang="en-US" sz="1100" b="1"/>
          </a:p>
          <a:p>
            <a:r>
              <a:rPr lang="en-US" sz="1100" b="0"/>
              <a:t>Each</a:t>
            </a:r>
            <a:r>
              <a:rPr lang="en-US" sz="1100" b="0" baseline="0"/>
              <a:t> of Microsoft’s security capabilities then access the data to provide findings, context, insight, etc. relative to that capability and then automatically feed new detections and insights back in to enrich other product findings. To give you an idea of how powerful this is, consider a situation where an attack comes in over a personal Gmail account (where we wouldn’t have direct visibility). Once is detected on a host and analyzed for indicators of attack/compromise (IOA/IOC), that same attack could then be immediately detected on our email systems.  </a:t>
            </a:r>
          </a:p>
          <a:p>
            <a:endParaRPr lang="en-US" sz="1100" b="1" baseline="0"/>
          </a:p>
          <a:p>
            <a:pPr marL="0" marR="0" indent="0" algn="l" defTabSz="914400" rtl="0" eaLnBrk="1" fontAlgn="auto" latinLnBrk="0" hangingPunct="1">
              <a:lnSpc>
                <a:spcPct val="100000"/>
              </a:lnSpc>
              <a:spcBef>
                <a:spcPts val="0"/>
              </a:spcBef>
              <a:spcAft>
                <a:spcPts val="0"/>
              </a:spcAft>
              <a:buClrTx/>
              <a:buSzTx/>
              <a:buFontTx/>
              <a:buNone/>
              <a:tabLst/>
              <a:defRPr/>
            </a:pPr>
            <a:r>
              <a:rPr lang="en-US" sz="1100" b="1" baseline="0"/>
              <a:t>CLICK 3</a:t>
            </a:r>
          </a:p>
          <a:p>
            <a:endParaRPr lang="en-US" sz="1100" b="1"/>
          </a:p>
          <a:p>
            <a:r>
              <a:rPr lang="en-US" sz="1100" b="1"/>
              <a:t>Hunters </a:t>
            </a:r>
            <a:r>
              <a:rPr lang="en-US" sz="1100" b="0"/>
              <a:t>– Additionally, human </a:t>
            </a:r>
            <a:r>
              <a:rPr lang="en-US" sz="1100" b="0" baseline="0"/>
              <a:t>teams are constantly working with this intelligence to hunt for adversaries in various environments (Azure, Office 365, Microsoft IT, Microsoft 365 Defender Customers, etc.) as well as creating, tuning, and validating new analytics to improve the detection overall. Microsoft has over 8,500 experts working on the security challenges faced by the industry. </a:t>
            </a:r>
          </a:p>
          <a:p>
            <a:endParaRPr lang="en-US" sz="1100" b="0" baseline="0"/>
          </a:p>
          <a:p>
            <a:r>
              <a:rPr lang="en-US" sz="1100" b="1" i="0" u="sng" baseline="0"/>
              <a:t>Additional Information</a:t>
            </a:r>
          </a:p>
          <a:p>
            <a:pPr marL="171450" indent="-171450">
              <a:buFont typeface="Arial" panose="020B0604020202020204" pitchFamily="34" charset="0"/>
              <a:buChar char="•"/>
            </a:pPr>
            <a:r>
              <a:rPr lang="en-US" sz="1100" b="0" baseline="0"/>
              <a:t>Microsoft has over 4 Trillion files in our malware sample zoo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baseline="0"/>
              <a:t>Microsoft collects </a:t>
            </a:r>
            <a:r>
              <a:rPr lang="en-US" sz="1200" kern="1200">
                <a:solidFill>
                  <a:schemeClr val="tx1"/>
                </a:solidFill>
                <a:effectLst/>
                <a:latin typeface="+mn-lt"/>
                <a:ea typeface="+mn-ea"/>
                <a:cs typeface="+mn-cs"/>
              </a:rPr>
              <a:t>over 8 million indicators of compromise each day</a:t>
            </a:r>
            <a:endParaRPr lang="en-US" sz="1100" b="0" baseline="0"/>
          </a:p>
          <a:p>
            <a:pPr marL="171450" indent="-171450">
              <a:buFont typeface="Arial" panose="020B0604020202020204" pitchFamily="34" charset="0"/>
              <a:buChar char="•"/>
            </a:pPr>
            <a:r>
              <a:rPr lang="en-US" sz="1100" b="0" baseline="0"/>
              <a:t>We also use external threat feeds to enrich and validate our findings</a:t>
            </a:r>
          </a:p>
          <a:p>
            <a:pPr marL="171450" indent="-171450">
              <a:buFont typeface="Arial" panose="020B0604020202020204" pitchFamily="34" charset="0"/>
              <a:buChar char="•"/>
            </a:pPr>
            <a:r>
              <a:rPr lang="en-US" sz="1100" b="0" baseline="0"/>
              <a:t>We directly include intelligence from onsite investigations into attacks into our threat intelligence (</a:t>
            </a:r>
            <a:r>
              <a:rPr lang="en-US" sz="1200" kern="1200">
                <a:solidFill>
                  <a:schemeClr val="tx1"/>
                </a:solidFill>
                <a:effectLst/>
                <a:latin typeface="+mn-lt"/>
                <a:ea typeface="+mn-ea"/>
                <a:cs typeface="+mn-cs"/>
              </a:rPr>
              <a:t>when approved by the customer)</a:t>
            </a:r>
            <a:endParaRPr lang="en-US" sz="1100" b="0" baseline="0"/>
          </a:p>
          <a:p>
            <a:pPr marL="171450" indent="-171450">
              <a:buFont typeface="Arial" panose="020B0604020202020204" pitchFamily="34" charset="0"/>
              <a:buChar char="•"/>
            </a:pPr>
            <a:endParaRPr lang="en-US" sz="1100" b="0" baseline="0"/>
          </a:p>
          <a:p>
            <a:endParaRPr lang="en-US" sz="1100"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98F9C3-D859-47DA-A01B-B7109634023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7012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Microsoft is simplifying security by providing native security capabilities to secure Azure, our other cloud platforms, and 3</a:t>
            </a:r>
            <a:r>
              <a:rPr lang="en-US" baseline="30000"/>
              <a:t>rd</a:t>
            </a:r>
            <a:r>
              <a:rPr lang="en-US"/>
              <a:t> party cloud platforms </a:t>
            </a:r>
          </a:p>
          <a:p>
            <a:endParaRPr lang="en-US"/>
          </a:p>
          <a:p>
            <a:r>
              <a:rPr lang="en-US"/>
              <a:t>Microsoft focuses both on integrating with security capabilities that customers already have </a:t>
            </a:r>
            <a:r>
              <a:rPr lang="en-US" i="1"/>
              <a:t>and</a:t>
            </a:r>
            <a:r>
              <a:rPr lang="en-US"/>
              <a:t> on simplifying security for organizations by integrating security capabilities into our platforms. This diagram focuses primarily on native controls to show how these can help security professionals spend more of their time and attention on attacks rather than on the challenges of integrating different security technologies together. </a:t>
            </a:r>
          </a:p>
          <a:p>
            <a:endParaRPr lang="en-US"/>
          </a:p>
          <a:p>
            <a:r>
              <a:rPr lang="en-US"/>
              <a:t>In order to provide assurances of confidentiality, integrity, and availability to systems and data, security needs visibility and control:</a:t>
            </a:r>
          </a:p>
          <a:p>
            <a:pPr marL="171450" indent="-171450">
              <a:buFont typeface="Arial" panose="020B0604020202020204" pitchFamily="34" charset="0"/>
              <a:buChar char="•"/>
            </a:pPr>
            <a:r>
              <a:rPr lang="en-US" b="1"/>
              <a:t>Visibility </a:t>
            </a:r>
            <a:r>
              <a:rPr lang="en-US"/>
              <a:t>– of threats, risk factors and organizational status/compliance with these, and raw activity logs to enable deep investigation and hunting </a:t>
            </a:r>
          </a:p>
          <a:p>
            <a:pPr marL="171450" indent="-171450">
              <a:buFont typeface="Arial" panose="020B0604020202020204" pitchFamily="34" charset="0"/>
              <a:buChar char="•"/>
            </a:pPr>
            <a:r>
              <a:rPr lang="en-US" b="1"/>
              <a:t>Control </a:t>
            </a:r>
            <a:r>
              <a:rPr lang="en-US"/>
              <a:t>– Governance and enforcement for enterprise policy and standards and preventive controls to block unauthorized access and activities</a:t>
            </a:r>
          </a:p>
          <a:p>
            <a:endParaRPr lang="en-US"/>
          </a:p>
          <a:p>
            <a:r>
              <a:rPr lang="en-US" b="1"/>
              <a:t>CLICK 1 – Logging Chapter</a:t>
            </a:r>
          </a:p>
          <a:p>
            <a:endParaRPr lang="en-US" b="0"/>
          </a:p>
          <a:p>
            <a:r>
              <a:rPr lang="en-US" b="0"/>
              <a:t>For visibility, most customers start by asking us for logs (with the assumption that they can turn them into alerts with a SIEM)</a:t>
            </a:r>
          </a:p>
          <a:p>
            <a:endParaRPr lang="en-US" b="0"/>
          </a:p>
          <a:p>
            <a:r>
              <a:rPr lang="en-US" b="0"/>
              <a:t>We provide these logs, but we have also learned that it’s very difficult to create high quality alerts fast on a new (unfamiliar) platform with classic approaches like static rules in a SIEM. Because of this, we have invested in providing customers high quality security alerts on assets on Azure. </a:t>
            </a:r>
          </a:p>
          <a:p>
            <a:r>
              <a:rPr lang="en-US" b="0"/>
              <a:t>We have learned that quality really matters because security analysts can waste a massive amount of time and effort investigating false alarms (false positives) and miss out on real attacks (which progress and create more damage while going unnoticed)</a:t>
            </a:r>
          </a:p>
          <a:p>
            <a:endParaRPr lang="en-US" b="1"/>
          </a:p>
          <a:p>
            <a:r>
              <a:rPr lang="en-US" b="0" i="1"/>
              <a:t>Microsoft Sentinel </a:t>
            </a:r>
            <a:r>
              <a:rPr lang="en-US" b="0"/>
              <a:t>- In addition to this deep visibility provided by high quality alerts, organizations need a broad view across their estate to correlate what’s happening in Azure to other parts of multi-stage attacks. This drove our investment into create Microsoft Sentinel with native cloud services to provide an integrated experience for SIEM, SOAR, and UEBA </a:t>
            </a:r>
          </a:p>
          <a:p>
            <a:r>
              <a:rPr lang="en-US" b="0"/>
              <a:t>	</a:t>
            </a:r>
            <a:r>
              <a:rPr lang="en-US" b="0" i="1"/>
              <a:t>[Security Information Event Management (SIEM) | Security Orchestration, Automation, and Response (SOAR) | User &amp; Entity Behavior Analytics (UEBA)]</a:t>
            </a:r>
          </a:p>
          <a:p>
            <a:endParaRPr lang="en-US" b="0"/>
          </a:p>
          <a:p>
            <a:r>
              <a:rPr lang="en-US" b="0" i="1"/>
              <a:t>Secure Score - </a:t>
            </a:r>
            <a:r>
              <a:rPr lang="en-US" b="0"/>
              <a:t>Organizations also need broad visibility into their risk and security posture across their estate. Microsoft has invested into Secure Score to provide this view to help organizations understand top risks, prioritize them, and mitigate them. </a:t>
            </a:r>
          </a:p>
          <a:p>
            <a:endParaRPr lang="en-US" b="1"/>
          </a:p>
          <a:p>
            <a:r>
              <a:rPr lang="en-US" b="1"/>
              <a:t>CLICK 2 – Protecting Access to Azure</a:t>
            </a:r>
          </a:p>
          <a:p>
            <a:endParaRPr lang="en-US" b="1"/>
          </a:p>
          <a:p>
            <a:r>
              <a:rPr lang="en-US" b="0" i="1"/>
              <a:t>Microsoft 365 Defender (and logs) - </a:t>
            </a:r>
            <a:r>
              <a:rPr lang="en-US" b="0"/>
              <a:t>We have learned that keeping Azure assets secure requires keeping the identities and devices connecting to Azure secure. We have invested into high quality detection and response systems for endpoints, identity, Office 365, and many other resources (collectively called extended detection and responses – XDR)</a:t>
            </a:r>
          </a:p>
          <a:p>
            <a:endParaRPr lang="en-US" b="1"/>
          </a:p>
          <a:p>
            <a:r>
              <a:rPr lang="en-US" b="0" i="1"/>
              <a:t>Zero Trust Access Control </a:t>
            </a:r>
            <a:r>
              <a:rPr lang="en-US" b="1"/>
              <a:t>- </a:t>
            </a:r>
            <a:r>
              <a:rPr lang="en-US" b="0"/>
              <a:t>We take these signals and other best practices into our unified endpoint management (and security) capabilities and into our Zero Trust Access Control strategy that explicit validates trust before granting access to resources in Azure (and also any legacy applications published through Azure AD App Proxy in Azure/on-premises, or Office 365, SaaS apps, etc.)</a:t>
            </a:r>
          </a:p>
          <a:p>
            <a:endParaRPr lang="en-US" b="0"/>
          </a:p>
          <a:p>
            <a:r>
              <a:rPr lang="en-US" b="1"/>
              <a:t>CLICK 3 – Data Plane Security</a:t>
            </a:r>
          </a:p>
          <a:p>
            <a:endParaRPr lang="en-US" b="1"/>
          </a:p>
          <a:p>
            <a:r>
              <a:rPr lang="en-US" b="0"/>
              <a:t>This is the traditional approach that most security folks are familiar with. Data Plane security is about protecting workloads individually and in aggregate using network security, Firewalls, host OS security, code security, key management, identity security, web application firewalls, traffic inspection, and the like. </a:t>
            </a:r>
          </a:p>
          <a:p>
            <a:endParaRPr lang="en-US" b="0"/>
          </a:p>
          <a:p>
            <a:r>
              <a:rPr lang="en-US" b="0"/>
              <a:t>Microsoft has invested in providing both </a:t>
            </a:r>
          </a:p>
          <a:p>
            <a:pPr marL="171450" indent="-171450">
              <a:buFont typeface="Arial" panose="020B0604020202020204" pitchFamily="34" charset="0"/>
              <a:buChar char="•"/>
            </a:pPr>
            <a:r>
              <a:rPr lang="en-US" b="1"/>
              <a:t>Support for existing capabilities </a:t>
            </a:r>
            <a:r>
              <a:rPr lang="en-US" b="0"/>
              <a:t>that organizations have invested into (skills, processes, licensing)</a:t>
            </a:r>
          </a:p>
          <a:p>
            <a:pPr marL="171450" indent="-171450">
              <a:buFont typeface="Arial" panose="020B0604020202020204" pitchFamily="34" charset="0"/>
              <a:buChar char="•"/>
            </a:pPr>
            <a:r>
              <a:rPr lang="en-US" b="1"/>
              <a:t>Native capabilities </a:t>
            </a:r>
            <a:r>
              <a:rPr lang="en-US" b="0"/>
              <a:t>that simplify integration and operation so that your team can focus on attacks and defenses rather than technical integration tasks</a:t>
            </a:r>
          </a:p>
          <a:p>
            <a:endParaRPr lang="en-US" b="1"/>
          </a:p>
          <a:p>
            <a:r>
              <a:rPr lang="en-US" b="0" i="1"/>
              <a:t>Azure Well Architected Framework - </a:t>
            </a:r>
            <a:r>
              <a:rPr lang="en-US" b="0"/>
              <a:t>Microsoft publishes guidance on architecting workloads focusing on security, performance, cost optimization, reliability and more. </a:t>
            </a:r>
          </a:p>
          <a:p>
            <a:r>
              <a:rPr lang="en-US">
                <a:hlinkClick r:id="rId3"/>
              </a:rPr>
              <a:t>https://aka.ms/WAF</a:t>
            </a:r>
            <a:endParaRPr lang="en-US"/>
          </a:p>
          <a:p>
            <a:endParaRPr lang="en-US" b="1"/>
          </a:p>
          <a:p>
            <a:r>
              <a:rPr lang="en-US" b="1"/>
              <a:t>CLICK 4 – Management Plane Security</a:t>
            </a:r>
          </a:p>
          <a:p>
            <a:endParaRPr lang="en-US" b="1"/>
          </a:p>
          <a:p>
            <a:r>
              <a:rPr lang="en-US" b="0" i="1"/>
              <a:t>Management plane Security </a:t>
            </a:r>
            <a:r>
              <a:rPr lang="en-US" b="0"/>
              <a:t>is a new set of security capabilities that takes advantage of the software defined nature of Azure datacenters (which weren’t possible in physical datacenters). Most folks are aware that the software-defined datacenter model in Azure allows for immediate provisioning of resources (through Azure Resource Manager - ARM), but many don’t realize that this same mechanism allows you </a:t>
            </a:r>
            <a:r>
              <a:rPr lang="en-US" b="0" i="0"/>
              <a:t>to apply security policy, roles, and other controls to workloads </a:t>
            </a:r>
          </a:p>
          <a:p>
            <a:endParaRPr lang="en-US" b="0" i="0"/>
          </a:p>
          <a:p>
            <a:r>
              <a:rPr lang="en-US" b="0" i="0"/>
              <a:t>This ambient security in the platform itself allows you to create guardrails for developers and application/workload owners that establish consistent security in your Azure environment. </a:t>
            </a:r>
            <a:endParaRPr lang="en-US"/>
          </a:p>
          <a:p>
            <a:endParaRPr lang="en-US"/>
          </a:p>
          <a:p>
            <a:r>
              <a:rPr lang="en-US" b="0" i="1"/>
              <a:t>Azure Security Benchmarks (ASB) [Middle]- </a:t>
            </a:r>
            <a:r>
              <a:rPr lang="en-US" b="0"/>
              <a:t>Microsoft publishes guidance on architecting workloads focusing on security, performance, cost optimization, reliability and more. </a:t>
            </a:r>
          </a:p>
          <a:p>
            <a:r>
              <a:rPr lang="en-US">
                <a:hlinkClick r:id="rId4"/>
              </a:rPr>
              <a:t>https://aka.ms/BenchmarkDocs</a:t>
            </a:r>
            <a:endParaRPr lang="en-US"/>
          </a:p>
          <a:p>
            <a:endParaRPr lang="en-US"/>
          </a:p>
          <a:p>
            <a:r>
              <a:rPr lang="en-US" b="0" i="1"/>
              <a:t>Azure Cloud Adoption Framework (CAF) [Top Right] - </a:t>
            </a:r>
            <a:r>
              <a:rPr lang="en-US" b="0"/>
              <a:t>Microsoft publishes guidance on overall cloud adoption covering strategy, planning, governance, cost optimization, security, and more. </a:t>
            </a:r>
          </a:p>
          <a:p>
            <a:r>
              <a:rPr lang="en-US">
                <a:hlinkClick r:id="rId5"/>
              </a:rPr>
              <a:t>https://aka.ms/CAF</a:t>
            </a:r>
            <a:endParaRPr lang="en-US"/>
          </a:p>
          <a:p>
            <a:endParaRPr lang="en-US"/>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600" b="1">
                <a:gradFill>
                  <a:gsLst>
                    <a:gs pos="34000">
                      <a:schemeClr val="tx1"/>
                    </a:gs>
                    <a:gs pos="85000">
                      <a:schemeClr val="tx1"/>
                    </a:gs>
                  </a:gsLst>
                  <a:lin ang="5400000" scaled="1"/>
                </a:gradFill>
              </a:rPr>
              <a:t>Additional Notes: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600">
                <a:gradFill>
                  <a:gsLst>
                    <a:gs pos="34000">
                      <a:schemeClr val="tx1"/>
                    </a:gs>
                    <a:gs pos="85000">
                      <a:schemeClr val="tx1"/>
                    </a:gs>
                  </a:gsLst>
                  <a:lin ang="5400000" scaled="1"/>
                </a:gradFill>
                <a:latin typeface="Segoe UI Semibold" panose="020B0702040204020203" pitchFamily="34" charset="0"/>
                <a:cs typeface="Segoe UI Semibold" panose="020B0702040204020203" pitchFamily="34" charset="0"/>
              </a:rPr>
              <a:t>Organizations can reduce privileged attack surface with Infrastructure as Code and secure automation (though they still have to rigorously secure the accounts and systems that have administrative access to the automation)</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600">
                <a:gradFill>
                  <a:gsLst>
                    <a:gs pos="34000">
                      <a:schemeClr val="tx1"/>
                    </a:gs>
                    <a:gs pos="85000">
                      <a:schemeClr val="tx1"/>
                    </a:gs>
                  </a:gsLst>
                  <a:lin ang="5400000" scaled="1"/>
                </a:gradFill>
                <a:latin typeface="Segoe UI Semibold" panose="020B0702040204020203" pitchFamily="34" charset="0"/>
                <a:cs typeface="Segoe UI Semibold" panose="020B0702040204020203" pitchFamily="34" charset="0"/>
              </a:rPr>
              <a:t>Organizations can reduce their overall security risk by “shifting left” – directly integrating security into CI/CD pipeline and other automated processes.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1/8/2024 7:55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84825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Attackers frequently escalate privileges using IT administrator accounts or other highly privileged roles</a:t>
            </a:r>
          </a:p>
          <a:p>
            <a:endParaRPr lang="en-US"/>
          </a:p>
          <a:p>
            <a:r>
              <a:rPr lang="en-US" b="1"/>
              <a:t>	Note: </a:t>
            </a:r>
            <a:r>
              <a:rPr lang="en-US"/>
              <a:t>This topic is documented extensively at https://aka.ms/SPA </a:t>
            </a:r>
          </a:p>
          <a:p>
            <a:endParaRPr lang="en-US"/>
          </a:p>
          <a:p>
            <a:r>
              <a:rPr lang="en-US"/>
              <a:t>When attackers can obtain privileged access to an environment, they can steal, alter, encrypt or destroy data and systems that affect many business processes and operations. </a:t>
            </a:r>
          </a:p>
          <a:p>
            <a:endParaRPr lang="en-US"/>
          </a:p>
          <a:p>
            <a:r>
              <a:rPr lang="en-US"/>
              <a:t>Privileged access attack techniques are seen frequently in</a:t>
            </a:r>
          </a:p>
          <a:p>
            <a:pPr marL="171450" indent="-171450" algn="l">
              <a:buFont typeface="Arial" panose="020B0604020202020204" pitchFamily="34" charset="0"/>
              <a:buChar char="•"/>
            </a:pPr>
            <a:r>
              <a:rPr lang="en-US" b="1" i="0">
                <a:solidFill>
                  <a:srgbClr val="171717"/>
                </a:solidFill>
                <a:effectLst/>
                <a:latin typeface="Segoe UI" panose="020B0502040204020203" pitchFamily="34" charset="0"/>
              </a:rPr>
              <a:t>Targeted data theft</a:t>
            </a:r>
            <a:r>
              <a:rPr lang="en-US" b="0" i="0">
                <a:solidFill>
                  <a:srgbClr val="171717"/>
                </a:solidFill>
                <a:effectLst/>
                <a:latin typeface="Segoe UI" panose="020B0502040204020203" pitchFamily="34" charset="0"/>
              </a:rPr>
              <a:t> - attackers use privileged access to access and steal sensitive intellectual property for their own use it or to sell/transfer to your competitors or foreign governments</a:t>
            </a:r>
          </a:p>
          <a:p>
            <a:pPr marL="171450" indent="-171450" algn="l">
              <a:buFont typeface="Arial" panose="020B0604020202020204" pitchFamily="34" charset="0"/>
              <a:buChar char="•"/>
            </a:pPr>
            <a:r>
              <a:rPr lang="en-US" b="1" i="0">
                <a:solidFill>
                  <a:srgbClr val="171717"/>
                </a:solidFill>
                <a:effectLst/>
                <a:latin typeface="Segoe UI" panose="020B0502040204020203" pitchFamily="34" charset="0"/>
              </a:rPr>
              <a:t>Human-operated ransomware </a:t>
            </a:r>
            <a:r>
              <a:rPr lang="en-US" b="0" i="0">
                <a:solidFill>
                  <a:srgbClr val="171717"/>
                </a:solidFill>
                <a:effectLst/>
                <a:latin typeface="Segoe UI" panose="020B0502040204020203" pitchFamily="34" charset="0"/>
              </a:rPr>
              <a:t>- attackers use privileged access to steal and/or encrypt all data and systems in the enterprise, often stopping all business operations. They then extort the target organization by demanding money to not disclose the data and/or providing the keys to unlock it. For more information, see https://aka.ms/humanoperated</a:t>
            </a:r>
          </a:p>
          <a:p>
            <a:endParaRPr lang="en-US"/>
          </a:p>
          <a:p>
            <a:r>
              <a:rPr lang="en-US" b="1"/>
              <a:t>Separate Accounts and End to End Approach</a:t>
            </a:r>
          </a:p>
          <a:p>
            <a:endParaRPr lang="en-US"/>
          </a:p>
          <a:p>
            <a:r>
              <a:rPr lang="en-US"/>
              <a:t>The first thing to recognize is that an attacker can target multiple elements in the privileged session including</a:t>
            </a:r>
          </a:p>
          <a:p>
            <a:pPr marL="171450" indent="-171450">
              <a:buFont typeface="Arial" panose="020B0604020202020204" pitchFamily="34" charset="0"/>
              <a:buChar char="•"/>
            </a:pPr>
            <a:r>
              <a:rPr lang="en-US" b="1"/>
              <a:t>Device </a:t>
            </a:r>
            <a:r>
              <a:rPr lang="en-US"/>
              <a:t>- The device that the privileged user (like and IT admin) logs into can give the attacker privileged access</a:t>
            </a:r>
          </a:p>
          <a:p>
            <a:pPr marL="171450" indent="-171450">
              <a:buFont typeface="Arial" panose="020B0604020202020204" pitchFamily="34" charset="0"/>
              <a:buChar char="•"/>
            </a:pPr>
            <a:r>
              <a:rPr lang="en-US" b="1"/>
              <a:t>Account </a:t>
            </a:r>
            <a:r>
              <a:rPr lang="en-US"/>
              <a:t>– The account they use to log in (often by stealing a password or session token, though other attacks are also possible)</a:t>
            </a:r>
          </a:p>
          <a:p>
            <a:pPr marL="171450" indent="-171450">
              <a:buFont typeface="Arial" panose="020B0604020202020204" pitchFamily="34" charset="0"/>
              <a:buChar char="•"/>
            </a:pPr>
            <a:r>
              <a:rPr lang="en-US" b="1"/>
              <a:t>Intermediary </a:t>
            </a:r>
            <a:r>
              <a:rPr lang="en-US"/>
              <a:t>– Which handles account credentials or other sensitive elements such as a VPN, a </a:t>
            </a:r>
            <a:r>
              <a:rPr lang="en-US" b="0" i="0">
                <a:solidFill>
                  <a:srgbClr val="171717"/>
                </a:solidFill>
                <a:effectLst/>
                <a:latin typeface="Segoe UI" panose="020B0502040204020203" pitchFamily="34" charset="0"/>
              </a:rPr>
              <a:t>privileged identity management / privileged access management (PIM/PAM) solution, an application proxy, a RDP/SSH Jumpserver, and more. </a:t>
            </a:r>
            <a:endParaRPr lang="en-US"/>
          </a:p>
          <a:p>
            <a:pPr marL="171450" indent="-171450">
              <a:buFont typeface="Arial" panose="020B0604020202020204" pitchFamily="34" charset="0"/>
              <a:buChar char="•"/>
            </a:pPr>
            <a:r>
              <a:rPr lang="en-US" b="1"/>
              <a:t>Interface </a:t>
            </a:r>
            <a:r>
              <a:rPr lang="en-US"/>
              <a:t>– The user interface of the resource can also be attacked directly to attempt to gain privileged access</a:t>
            </a:r>
          </a:p>
          <a:p>
            <a:endParaRPr lang="en-US"/>
          </a:p>
          <a:p>
            <a:r>
              <a:rPr lang="en-US" b="0"/>
              <a:t>First, o</a:t>
            </a:r>
            <a:r>
              <a:rPr lang="en-US"/>
              <a:t>rganizations should always separate the devices and accounts for privileged users so that they can apply a higher security standard to these accounts. </a:t>
            </a:r>
          </a:p>
          <a:p>
            <a:endParaRPr lang="en-US"/>
          </a:p>
          <a:p>
            <a:r>
              <a:rPr lang="en-US" b="1"/>
              <a:t>CLICK 1 – Common Systems</a:t>
            </a:r>
          </a:p>
          <a:p>
            <a:endParaRPr lang="en-US" b="1"/>
          </a:p>
          <a:p>
            <a:r>
              <a:rPr lang="en-US" b="0"/>
              <a:t>While the accounts, devices, and intermediaries themselves should be separate, it’s important to recognize that these often share common </a:t>
            </a:r>
            <a:r>
              <a:rPr lang="en-US" b="1"/>
              <a:t>identity systems</a:t>
            </a:r>
            <a:r>
              <a:rPr lang="en-US" b="0"/>
              <a:t> that hosts and manage user and device accounts for both privileged and non-privileged users which must be secured. Additionally, you may have </a:t>
            </a:r>
            <a:r>
              <a:rPr lang="en-US" b="1"/>
              <a:t>Authorized Elevation Paths </a:t>
            </a:r>
            <a:r>
              <a:rPr lang="en-US" b="0"/>
              <a:t>for privilege management, such as when a PIM/PAM solution is configured for manager approval, where a non-privileged account for a manager or teammate would approve an elevation request for an IT administrator’s privileged account. </a:t>
            </a:r>
          </a:p>
          <a:p>
            <a:endParaRPr lang="en-US"/>
          </a:p>
          <a:p>
            <a:r>
              <a:rPr lang="en-US" b="1"/>
              <a:t>CLICK 2 – Potential Attack Surface</a:t>
            </a:r>
          </a:p>
          <a:p>
            <a:endParaRPr lang="en-US"/>
          </a:p>
          <a:p>
            <a:r>
              <a:rPr lang="en-US"/>
              <a:t>Ultimately, attackers can target any weak points along these processes to attempt to gain privileged access, so you need a comprehensive strategy and security control plan to protect privileged access. </a:t>
            </a:r>
          </a:p>
          <a:p>
            <a:endParaRPr lang="en-US"/>
          </a:p>
          <a:p>
            <a:r>
              <a:rPr lang="en-US"/>
              <a:t>Because this is a lot of work, you should prioritize this into quick wins and focus on making continuous incremental progress using the guidance Microsoft provides at https://aka.ms/SPA-RAMP</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C466-0F93-4CCA-AA0E-681BDBFD3A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2470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Privileged access security strategy focuses on isolating privileged access and protecting paths into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Microsoft’s recommended approach is to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Configure your zero trust policy engine (Azure AD Conditional Access) to explicitly verify that only privileged resources are able to access each other and are secured at a high level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Carefully evaluate, protect, and monitor all the pathways into this privileged access ‘zone’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Asset protections also required</a:t>
            </a:r>
          </a:p>
          <a:p>
            <a:endParaRPr lang="en-US"/>
          </a:p>
          <a:p>
            <a:r>
              <a:rPr lang="en-US"/>
              <a:t>The assets themselves also need to be protected separately so that they don’t get compromised through an unpatched security vulnerability in the operating system or application, a security misconfiguration, weak or missing encryption, or similar. </a:t>
            </a:r>
          </a:p>
          <a:p>
            <a:endParaRPr lang="en-US"/>
          </a:p>
          <a:p>
            <a:r>
              <a:rPr lang="en-US"/>
              <a:t>For more information, see https://aka.ms/SPA-Strategy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C466-0F93-4CCA-AA0E-681BDBFD3A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52715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Microsoft recommends a simple 3-level strategy as this provides clear guidance, flexibility, enables incremental security improvement over time</a:t>
            </a:r>
          </a:p>
          <a:p>
            <a:endParaRPr lang="en-US"/>
          </a:p>
          <a:p>
            <a:r>
              <a:rPr lang="en-US"/>
              <a:t>These security levels are applied consistently across device, account, intermediary, and interfaces. </a:t>
            </a:r>
          </a:p>
          <a:p>
            <a:pPr algn="l"/>
            <a:endParaRPr lang="en-US" b="1" i="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1" i="0">
                <a:solidFill>
                  <a:srgbClr val="171717"/>
                </a:solidFill>
                <a:effectLst/>
                <a:latin typeface="Segoe UI" panose="020B0502040204020203" pitchFamily="34" charset="0"/>
              </a:rPr>
              <a:t>Enterprise security</a:t>
            </a:r>
            <a:r>
              <a:rPr lang="en-US" b="0" i="0">
                <a:solidFill>
                  <a:srgbClr val="171717"/>
                </a:solidFill>
                <a:effectLst/>
                <a:latin typeface="Segoe UI" panose="020B0502040204020203" pitchFamily="34" charset="0"/>
              </a:rPr>
              <a:t> is suitable for all standard enterprise users and productivity scenarios. In the progression of the rapid modernization plan, enterprise also serves as the starting point for specialized and privileged access as they progressively build on the security controls in enterprise security.</a:t>
            </a:r>
          </a:p>
          <a:p>
            <a:pPr marL="171450" indent="-171450" algn="l">
              <a:buFont typeface="Arial" panose="020B0604020202020204" pitchFamily="34" charset="0"/>
              <a:buChar char="•"/>
            </a:pPr>
            <a:endParaRPr lang="en-US" b="0" i="0">
              <a:solidFill>
                <a:srgbClr val="171717"/>
              </a:solidFill>
              <a:effectLst/>
              <a:latin typeface="Segoe UI" panose="020B0502040204020203" pitchFamily="34" charset="0"/>
            </a:endParaRPr>
          </a:p>
          <a:p>
            <a:pPr marL="0" indent="0" algn="l">
              <a:buFont typeface="Arial" panose="020B0604020202020204" pitchFamily="34" charset="0"/>
              <a:buNone/>
            </a:pPr>
            <a:r>
              <a:rPr lang="en-US" b="1" i="0">
                <a:solidFill>
                  <a:srgbClr val="171717"/>
                </a:solidFill>
                <a:effectLst/>
                <a:latin typeface="Segoe UI" panose="020B0502040204020203" pitchFamily="34" charset="0"/>
              </a:rPr>
              <a:t>CLICK 1 – Specialized Security </a:t>
            </a:r>
          </a:p>
          <a:p>
            <a:pPr marL="0" indent="0" algn="l">
              <a:buFont typeface="Arial" panose="020B0604020202020204" pitchFamily="34" charset="0"/>
              <a:buNone/>
            </a:pPr>
            <a:endParaRPr lang="en-US" b="1" i="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1" i="0">
                <a:solidFill>
                  <a:srgbClr val="171717"/>
                </a:solidFill>
                <a:effectLst/>
                <a:latin typeface="Segoe UI" panose="020B0502040204020203" pitchFamily="34" charset="0"/>
              </a:rPr>
              <a:t>Specialized security</a:t>
            </a:r>
            <a:r>
              <a:rPr lang="en-US" b="0" i="0">
                <a:solidFill>
                  <a:srgbClr val="171717"/>
                </a:solidFill>
                <a:effectLst/>
                <a:latin typeface="Segoe UI" panose="020B0502040204020203" pitchFamily="34" charset="0"/>
              </a:rPr>
              <a:t> provides increased security controls for roles with an elevated business impact (if compromised by an attacker or malicious insider).</a:t>
            </a:r>
            <a:br>
              <a:rPr lang="en-US" b="0" i="0">
                <a:solidFill>
                  <a:srgbClr val="171717"/>
                </a:solidFill>
                <a:effectLst/>
                <a:latin typeface="Segoe UI" panose="020B0502040204020203" pitchFamily="34" charset="0"/>
              </a:rPr>
            </a:br>
            <a:r>
              <a:rPr lang="en-US" b="0" i="0">
                <a:solidFill>
                  <a:srgbClr val="171717"/>
                </a:solidFill>
                <a:effectLst/>
                <a:latin typeface="Segoe UI" panose="020B0502040204020203" pitchFamily="34" charset="0"/>
              </a:rPr>
              <a:t>This level allows standard general productivity tasks like email and web browsing, but includes higher security rigor on those productivity tasks for higher business impact roles such as:</a:t>
            </a:r>
          </a:p>
          <a:p>
            <a:pPr marL="628650" lvl="1" indent="-171450" algn="l">
              <a:buFont typeface="Arial" panose="020B0604020202020204" pitchFamily="34" charset="0"/>
              <a:buChar char="•"/>
            </a:pPr>
            <a:r>
              <a:rPr lang="en-US" b="1" i="0">
                <a:solidFill>
                  <a:srgbClr val="171717"/>
                </a:solidFill>
                <a:effectLst/>
                <a:latin typeface="Segoe UI" panose="020B0502040204020203" pitchFamily="34" charset="0"/>
              </a:rPr>
              <a:t>Developers</a:t>
            </a:r>
            <a:r>
              <a:rPr lang="en-US" b="0" i="0">
                <a:solidFill>
                  <a:srgbClr val="171717"/>
                </a:solidFill>
                <a:effectLst/>
                <a:latin typeface="Segoe UI" panose="020B0502040204020203" pitchFamily="34" charset="0"/>
              </a:rPr>
              <a:t> of business critical systems.</a:t>
            </a:r>
          </a:p>
          <a:p>
            <a:pPr marL="628650" lvl="1" indent="-171450" algn="l">
              <a:buFont typeface="Arial" panose="020B0604020202020204" pitchFamily="34" charset="0"/>
              <a:buChar char="•"/>
            </a:pPr>
            <a:r>
              <a:rPr lang="en-US" b="1" i="0">
                <a:solidFill>
                  <a:srgbClr val="171717"/>
                </a:solidFill>
                <a:effectLst/>
                <a:latin typeface="Segoe UI" panose="020B0502040204020203" pitchFamily="34" charset="0"/>
              </a:rPr>
              <a:t>Sensitive business roles</a:t>
            </a:r>
            <a:r>
              <a:rPr lang="en-US" b="0" i="0">
                <a:solidFill>
                  <a:srgbClr val="171717"/>
                </a:solidFill>
                <a:effectLst/>
                <a:latin typeface="Segoe UI" panose="020B0502040204020203" pitchFamily="34" charset="0"/>
              </a:rPr>
              <a:t> such as users of SWIFT terminals, researchers with access to sensitive data, personnel with access to financial reporting prior to public release, payroll administrators, approvers for sensitive business processes, and other high impact roles.</a:t>
            </a:r>
          </a:p>
          <a:p>
            <a:pPr marL="628650" lvl="1" indent="-171450" algn="l">
              <a:buFont typeface="Arial" panose="020B0604020202020204" pitchFamily="34" charset="0"/>
              <a:buChar char="•"/>
            </a:pPr>
            <a:r>
              <a:rPr lang="en-US" b="1" i="0">
                <a:solidFill>
                  <a:srgbClr val="171717"/>
                </a:solidFill>
                <a:effectLst/>
                <a:latin typeface="Segoe UI" panose="020B0502040204020203" pitchFamily="34" charset="0"/>
              </a:rPr>
              <a:t>Executives</a:t>
            </a:r>
            <a:r>
              <a:rPr lang="en-US" b="0" i="0">
                <a:solidFill>
                  <a:srgbClr val="171717"/>
                </a:solidFill>
                <a:effectLst/>
                <a:latin typeface="Segoe UI" panose="020B0502040204020203" pitchFamily="34" charset="0"/>
              </a:rPr>
              <a:t> and personal assistants / administrative assistants that that regularly handle sensitive information.</a:t>
            </a:r>
          </a:p>
          <a:p>
            <a:pPr marL="628650" lvl="1" indent="-171450" algn="l">
              <a:buFont typeface="Arial" panose="020B0604020202020204" pitchFamily="34" charset="0"/>
              <a:buChar char="•"/>
            </a:pPr>
            <a:r>
              <a:rPr lang="en-US" b="1" i="0">
                <a:solidFill>
                  <a:srgbClr val="171717"/>
                </a:solidFill>
                <a:effectLst/>
                <a:latin typeface="Segoe UI" panose="020B0502040204020203" pitchFamily="34" charset="0"/>
              </a:rPr>
              <a:t>High impact social media accounts</a:t>
            </a:r>
            <a:r>
              <a:rPr lang="en-US" b="0" i="0">
                <a:solidFill>
                  <a:srgbClr val="171717"/>
                </a:solidFill>
                <a:effectLst/>
                <a:latin typeface="Segoe UI" panose="020B0502040204020203" pitchFamily="34" charset="0"/>
              </a:rPr>
              <a:t> that could damage the company reputation.</a:t>
            </a:r>
          </a:p>
          <a:p>
            <a:pPr marL="628650" lvl="1" indent="-171450" algn="l">
              <a:buFont typeface="Arial" panose="020B0604020202020204" pitchFamily="34" charset="0"/>
              <a:buChar char="•"/>
            </a:pPr>
            <a:r>
              <a:rPr lang="en-US" b="1" i="0">
                <a:solidFill>
                  <a:srgbClr val="171717"/>
                </a:solidFill>
                <a:effectLst/>
                <a:latin typeface="Segoe UI" panose="020B0502040204020203" pitchFamily="34" charset="0"/>
              </a:rPr>
              <a:t>Sensitive IT Admins</a:t>
            </a:r>
            <a:r>
              <a:rPr lang="en-US" b="0" i="0">
                <a:solidFill>
                  <a:srgbClr val="171717"/>
                </a:solidFill>
                <a:effectLst/>
                <a:latin typeface="Segoe UI" panose="020B0502040204020203" pitchFamily="34" charset="0"/>
              </a:rPr>
              <a:t> with a significant privileges and impact, but are not enterprise-wide. This group typically includes administrators of individual high impact workloads. (for example, enterprise resource planning administrators, banking administrators, help desk /tech support roles, etc.)</a:t>
            </a:r>
          </a:p>
          <a:p>
            <a:pPr marL="0" indent="0" algn="l">
              <a:buFont typeface="Arial" panose="020B0604020202020204" pitchFamily="34" charset="0"/>
              <a:buNone/>
            </a:pPr>
            <a:endParaRPr lang="en-US" b="0" i="0">
              <a:solidFill>
                <a:srgbClr val="171717"/>
              </a:solidFill>
              <a:effectLst/>
              <a:latin typeface="Segoe UI" panose="020B0502040204020203" pitchFamily="34" charset="0"/>
            </a:endParaRPr>
          </a:p>
          <a:p>
            <a:pPr marL="0" indent="0" algn="l">
              <a:buFont typeface="Arial" panose="020B0604020202020204" pitchFamily="34" charset="0"/>
              <a:buNone/>
            </a:pPr>
            <a:r>
              <a:rPr lang="en-US" b="0" i="0">
                <a:solidFill>
                  <a:srgbClr val="171717"/>
                </a:solidFill>
                <a:effectLst/>
                <a:latin typeface="Segoe UI" panose="020B0502040204020203" pitchFamily="34" charset="0"/>
              </a:rPr>
              <a:t>Specialized Account security also serves as an interim step for privileged security, which further builds on these controls.</a:t>
            </a:r>
          </a:p>
          <a:p>
            <a:pPr marL="0" indent="0" algn="l">
              <a:buFont typeface="Arial" panose="020B0604020202020204" pitchFamily="34" charset="0"/>
              <a:buNone/>
            </a:pPr>
            <a:endParaRPr lang="en-US" b="0" i="0">
              <a:solidFill>
                <a:srgbClr val="171717"/>
              </a:solidFill>
              <a:effectLst/>
              <a:latin typeface="Segoe UI" panose="020B0502040204020203" pitchFamily="34" charset="0"/>
            </a:endParaRPr>
          </a:p>
          <a:p>
            <a:pPr marL="0" indent="0" algn="l">
              <a:buFont typeface="Arial" panose="020B0604020202020204" pitchFamily="34" charset="0"/>
              <a:buNone/>
            </a:pPr>
            <a:r>
              <a:rPr lang="en-US" b="1" i="0">
                <a:solidFill>
                  <a:srgbClr val="171717"/>
                </a:solidFill>
                <a:effectLst/>
                <a:latin typeface="Segoe UI" panose="020B0502040204020203" pitchFamily="34" charset="0"/>
              </a:rPr>
              <a:t>CLICK 2 – Privileged Security</a:t>
            </a:r>
          </a:p>
          <a:p>
            <a:pPr marL="0" indent="0" algn="l">
              <a:buFont typeface="Arial" panose="020B0604020202020204" pitchFamily="34" charset="0"/>
              <a:buNone/>
            </a:pPr>
            <a:endParaRPr lang="en-US" b="1" i="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1" i="0">
                <a:solidFill>
                  <a:srgbClr val="171717"/>
                </a:solidFill>
                <a:effectLst/>
                <a:latin typeface="Segoe UI" panose="020B0502040204020203" pitchFamily="34" charset="0"/>
              </a:rPr>
              <a:t>Privileged security</a:t>
            </a:r>
            <a:r>
              <a:rPr lang="en-US" b="0" i="0">
                <a:solidFill>
                  <a:srgbClr val="171717"/>
                </a:solidFill>
                <a:effectLst/>
                <a:latin typeface="Segoe UI" panose="020B0502040204020203" pitchFamily="34" charset="0"/>
              </a:rPr>
              <a:t> is the highest level of security designed for roles that could easily cause a major incident and potential material damage to the organization in the hands of an attacker or malicious insider. This level typically includes technical roles with administrative permissions on most or all enterprise systems (and sometimes includes a select few business critical roles)</a:t>
            </a:r>
            <a:br>
              <a:rPr lang="en-US" b="0" i="0">
                <a:solidFill>
                  <a:srgbClr val="171717"/>
                </a:solidFill>
                <a:effectLst/>
                <a:latin typeface="Segoe UI" panose="020B0502040204020203" pitchFamily="34" charset="0"/>
              </a:rPr>
            </a:br>
            <a:br>
              <a:rPr lang="en-US" b="0" i="0">
                <a:solidFill>
                  <a:srgbClr val="171717"/>
                </a:solidFill>
                <a:effectLst/>
                <a:latin typeface="Segoe UI" panose="020B0502040204020203" pitchFamily="34" charset="0"/>
              </a:rPr>
            </a:br>
            <a:r>
              <a:rPr lang="en-US" b="0" i="0">
                <a:solidFill>
                  <a:srgbClr val="171717"/>
                </a:solidFill>
                <a:effectLst/>
                <a:latin typeface="Segoe UI" panose="020B0502040204020203" pitchFamily="34" charset="0"/>
              </a:rPr>
              <a:t>Privileged accounts are focused on security first, with productivity defined as the ability to easily and securely perform a fixed set of sensitive job tasks securely (not general productivity). </a:t>
            </a:r>
            <a:endParaRPr lang="en-US"/>
          </a:p>
          <a:p>
            <a:endParaRPr lang="en-US"/>
          </a:p>
          <a:p>
            <a:r>
              <a:rPr lang="en-US"/>
              <a:t>For more information, see https://aka.ms/SPA-levels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C466-0F93-4CCA-AA0E-681BDBFD3A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5481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Microsoft defined specific technical profiles for these levels on each resource type to make implementation faster and easier</a:t>
            </a:r>
          </a:p>
          <a:p>
            <a:endParaRPr lang="en-US"/>
          </a:p>
          <a:p>
            <a:r>
              <a:rPr lang="en-US"/>
              <a:t>This provides a clear structure so to help you plan which roles will be configured at which level (and whether/when to increase their security to the next level) without having to worry about choosing custom individual controls. </a:t>
            </a:r>
          </a:p>
          <a:p>
            <a:endParaRPr lang="en-US"/>
          </a:p>
          <a:p>
            <a:r>
              <a:rPr lang="en-US"/>
              <a:t>Each of these profiles includes prescriptive guidance on how to securely configure the resource at each level. Some profiles are fully automated with Intune while others require adaptation (such as for configuring 3</a:t>
            </a:r>
            <a:r>
              <a:rPr lang="en-US" baseline="30000"/>
              <a:t>rd</a:t>
            </a:r>
            <a:r>
              <a:rPr lang="en-US"/>
              <a:t> party PIM/PAM solutions or other intermediaries). </a:t>
            </a:r>
          </a:p>
          <a:p>
            <a:endParaRPr lang="en-US"/>
          </a:p>
          <a:p>
            <a:r>
              <a:rPr lang="en-US"/>
              <a:t>For implementation guidance, see https://aka.ms/DeploySPA</a:t>
            </a:r>
          </a:p>
          <a:p>
            <a:r>
              <a:rPr lang="en-US"/>
              <a:t>For overall rapid modernization plan, see https://aka.ms/SPA-RAMP</a:t>
            </a:r>
          </a:p>
          <a:p>
            <a:r>
              <a:rPr lang="en-US"/>
              <a:t>For full set of resources including strategy, see https://aka.ms/SPA</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8864EB-9522-4C49-86C2-3DC45C5DA5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6002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kumimoji="0" lang="en-US" b="1" i="0" u="none" strike="noStrike" kern="1200" cap="none" spc="0" normalizeH="0" baseline="0" noProof="0">
                <a:ln>
                  <a:noFill/>
                </a:ln>
                <a:effectLst/>
                <a:uLnTx/>
                <a:uFillTx/>
              </a:rPr>
              <a:t>Key Takeaway:</a:t>
            </a:r>
            <a:r>
              <a:rPr lang="en-US" b="1"/>
              <a:t> </a:t>
            </a:r>
            <a:r>
              <a:rPr kumimoji="0" lang="en-US" b="0" i="0" u="none" strike="noStrike" kern="1200" cap="none" spc="0" normalizeH="0" baseline="0" noProof="0">
                <a:ln>
                  <a:noFill/>
                </a:ln>
                <a:effectLst/>
                <a:uLnTx/>
                <a:uFillTx/>
              </a:rPr>
              <a:t>This modern access model shows how to integrate privileged access security for an enterprise with multi-cloud and on-premises resources</a:t>
            </a:r>
            <a:r>
              <a:rPr lang="en-US"/>
              <a:t>  </a:t>
            </a:r>
            <a:endParaRPr lang="en-US">
              <a:ea typeface="+mn-ea"/>
            </a:endParaRPr>
          </a:p>
          <a:p>
            <a:pPr>
              <a:defRPr/>
            </a:pPr>
            <a:r>
              <a:rPr lang="en-US"/>
              <a:t>  </a:t>
            </a:r>
            <a:endParaRPr lang="en-US">
              <a:cs typeface="Calibri"/>
            </a:endParaRPr>
          </a:p>
          <a:p>
            <a:pPr>
              <a:defRPr/>
            </a:pPr>
            <a:r>
              <a:rPr kumimoji="0" lang="en-US" b="1" i="0" u="none" strike="noStrike" kern="1200" cap="none" spc="0" normalizeH="0" baseline="0" noProof="0">
                <a:ln>
                  <a:noFill/>
                </a:ln>
                <a:effectLst/>
                <a:uLnTx/>
                <a:uFillTx/>
              </a:rPr>
              <a:t>Data/Workloads</a:t>
            </a:r>
            <a:r>
              <a:rPr lang="en-US"/>
              <a:t>  </a:t>
            </a:r>
            <a:endParaRPr lang="en-US">
              <a:cs typeface="Calibri"/>
            </a:endParaRPr>
          </a:p>
          <a:p>
            <a:pPr>
              <a:defRPr/>
            </a:pPr>
            <a:r>
              <a:rPr lang="en-US"/>
              <a:t>  </a:t>
            </a:r>
            <a:endParaRPr lang="en-US">
              <a:cs typeface="Calibri"/>
            </a:endParaRPr>
          </a:p>
          <a:p>
            <a:pPr>
              <a:defRPr/>
            </a:pPr>
            <a:r>
              <a:rPr kumimoji="0" lang="en-US" b="0" i="0" u="none" strike="noStrike" kern="1200" cap="none" spc="0" normalizeH="0" baseline="0" noProof="0">
                <a:ln>
                  <a:noFill/>
                </a:ln>
                <a:effectLst/>
                <a:uLnTx/>
                <a:uFillTx/>
              </a:rPr>
              <a:t>Ultimately, the purpose of access control is to provide security assurances for business assets, which most often take the form of business-critical data and workloads that provide business-critical services to customers, employees, and partners.</a:t>
            </a:r>
            <a:r>
              <a:rPr lang="en-US"/>
              <a:t>   </a:t>
            </a:r>
            <a:endParaRPr lang="en-US">
              <a:cs typeface="Calibri"/>
            </a:endParaRPr>
          </a:p>
          <a:p>
            <a:pPr>
              <a:defRPr/>
            </a:pPr>
            <a:r>
              <a:rPr lang="en-US"/>
              <a:t>  </a:t>
            </a:r>
            <a:endParaRPr lang="en-US">
              <a:cs typeface="Calibri"/>
            </a:endParaRPr>
          </a:p>
          <a:p>
            <a:pPr>
              <a:defRPr/>
            </a:pPr>
            <a:r>
              <a:rPr kumimoji="0" lang="en-US" b="1" i="0" u="none" strike="noStrike" kern="1200" cap="none" spc="0" normalizeH="0" baseline="0" noProof="0">
                <a:ln>
                  <a:noFill/>
                </a:ln>
                <a:effectLst/>
                <a:uLnTx/>
                <a:uFillTx/>
              </a:rPr>
              <a:t>CLICK 1 –</a:t>
            </a:r>
            <a:r>
              <a:rPr lang="en-US" b="1"/>
              <a:t> </a:t>
            </a:r>
            <a:r>
              <a:rPr kumimoji="0" lang="en-US" b="1" i="0" u="none" strike="noStrike" kern="1200" cap="none" spc="0" normalizeH="0" baseline="0" noProof="0">
                <a:ln>
                  <a:noFill/>
                </a:ln>
                <a:effectLst/>
                <a:uLnTx/>
                <a:uFillTx/>
              </a:rPr>
              <a:t>Control and Management Planes</a:t>
            </a:r>
            <a:r>
              <a:rPr lang="en-US" b="1"/>
              <a:t> </a:t>
            </a:r>
            <a:r>
              <a:rPr lang="en-US"/>
              <a:t>  </a:t>
            </a:r>
            <a:endParaRPr lang="en-US">
              <a:cs typeface="Calibri"/>
            </a:endParaRPr>
          </a:p>
          <a:p>
            <a:pPr>
              <a:defRPr/>
            </a:pPr>
            <a:r>
              <a:rPr lang="en-US"/>
              <a:t>  </a:t>
            </a:r>
            <a:endParaRPr lang="en-US">
              <a:cs typeface="Calibri"/>
            </a:endParaRPr>
          </a:p>
          <a:p>
            <a:pPr>
              <a:defRPr/>
            </a:pPr>
            <a:r>
              <a:rPr kumimoji="0" lang="en-US" b="0" i="0" u="none" strike="noStrike" kern="1200" cap="none" spc="0" normalizeH="0" baseline="0" noProof="0">
                <a:ln>
                  <a:noFill/>
                </a:ln>
                <a:effectLst/>
                <a:uLnTx/>
                <a:uFillTx/>
              </a:rPr>
              <a:t>In order to manage an enterprise with multiple workloads and many forms of data, organization need to establish consistency with a</a:t>
            </a:r>
            <a:r>
              <a:rPr lang="en-US"/>
              <a:t>  </a:t>
            </a:r>
            <a:endParaRPr lang="en-US">
              <a:cs typeface="Calibri"/>
            </a:endParaRPr>
          </a:p>
          <a:p>
            <a:r>
              <a:rPr kumimoji="0" lang="en-US" b="1" i="0" u="none" strike="noStrike" kern="1200" cap="none" spc="0" normalizeH="0" baseline="0" noProof="0">
                <a:ln>
                  <a:noFill/>
                </a:ln>
                <a:effectLst/>
                <a:uLnTx/>
                <a:uFillTx/>
              </a:rPr>
              <a:t>Control Plane</a:t>
            </a:r>
            <a:r>
              <a:rPr lang="en-US" b="1"/>
              <a:t> </a:t>
            </a:r>
            <a:r>
              <a:rPr kumimoji="0" lang="en-US" b="0" i="0" u="none" strike="noStrike" kern="1200" cap="none" spc="0" normalizeH="0" baseline="0" noProof="0">
                <a:ln>
                  <a:noFill/>
                </a:ln>
                <a:effectLst/>
                <a:uLnTx/>
                <a:uFillTx/>
              </a:rPr>
              <a:t>– Centralized mechanisms that provide unified and consistent access control over resources. In a modern enterprise, these are closely aligned to zero trust principles and primarily composed of Identity systems (Identity Directories and Identity Synchronization/Management Systems) because of the richness of context on user access requests (vs. raw network traffic). The enforcement of access control policies is often more distributed includes identity, network, application, data, and other controls. In some legacy environments where modern authentication protocols are unavailable such as operational technology (OT), network controls may be used exclusively.</a:t>
            </a:r>
            <a:r>
              <a:rPr lang="en-US"/>
              <a:t>  </a:t>
            </a:r>
            <a:br>
              <a:rPr lang="en-US">
                <a:cs typeface="+mn-lt"/>
              </a:rPr>
            </a:br>
            <a:r>
              <a:rPr kumimoji="0" lang="en-US" b="0" i="0" u="none" strike="noStrike" kern="1200" cap="none" spc="0" normalizeH="0" baseline="0" noProof="0">
                <a:ln>
                  <a:noFill/>
                </a:ln>
                <a:effectLst/>
                <a:uLnTx/>
                <a:uFillTx/>
              </a:rPr>
              <a:t> </a:t>
            </a:r>
            <a:r>
              <a:rPr kumimoji="0" lang="en-US" b="1" i="0" u="none" strike="noStrike" kern="1200" cap="none" spc="0" normalizeH="0" baseline="0" noProof="0">
                <a:ln>
                  <a:noFill/>
                </a:ln>
                <a:effectLst/>
                <a:uLnTx/>
                <a:uFillTx/>
              </a:rPr>
              <a:t>Management Plane</a:t>
            </a:r>
            <a:r>
              <a:rPr lang="en-US"/>
              <a:t> </a:t>
            </a:r>
            <a:r>
              <a:rPr kumimoji="0" lang="en-US" b="0" i="0" u="none" strike="noStrike" kern="1200" cap="none" spc="0" normalizeH="0" baseline="0" noProof="0">
                <a:ln>
                  <a:noFill/>
                </a:ln>
                <a:effectLst/>
                <a:uLnTx/>
                <a:uFillTx/>
              </a:rPr>
              <a:t>– Centralized systems that enable IT administrators to manage and maintain these systems. These are primarily composed of management tools and security tools that are used across workloads. The tools may be hosted in the cloud or on-premises and are increasingly managing multi-cloud resources as well as on premises resources.</a:t>
            </a:r>
            <a:r>
              <a:rPr lang="en-US"/>
              <a:t>   </a:t>
            </a:r>
            <a:endParaRPr lang="en-US">
              <a:cs typeface="Calibri"/>
            </a:endParaRPr>
          </a:p>
          <a:p>
            <a:pPr>
              <a:defRPr/>
            </a:pPr>
            <a:r>
              <a:rPr lang="en-US"/>
              <a:t>  </a:t>
            </a:r>
            <a:endParaRPr lang="en-US">
              <a:cs typeface="Calibri"/>
            </a:endParaRPr>
          </a:p>
          <a:p>
            <a:pPr>
              <a:defRPr/>
            </a:pPr>
            <a:r>
              <a:rPr kumimoji="0" lang="en-US" b="1" i="0" u="none" strike="noStrike" kern="1200" cap="none" spc="0" normalizeH="0" baseline="0" noProof="0">
                <a:ln>
                  <a:noFill/>
                </a:ln>
                <a:effectLst/>
                <a:uLnTx/>
                <a:uFillTx/>
              </a:rPr>
              <a:t>Note:</a:t>
            </a:r>
            <a:r>
              <a:rPr lang="en-US" b="1"/>
              <a:t> </a:t>
            </a:r>
            <a:r>
              <a:rPr kumimoji="0" lang="en-US" b="0" i="0" u="none" strike="noStrike" kern="1200" cap="none" spc="0" normalizeH="0" baseline="0" noProof="0">
                <a:ln>
                  <a:noFill/>
                </a:ln>
                <a:effectLst/>
                <a:uLnTx/>
                <a:uFillTx/>
              </a:rPr>
              <a:t>On-premises and Infrastructure as a Service (IaaS) systems are installed on a full operating system (or sometimes a container). This increases the attack surface that customers are responsible for keeping secure) relative to what the cloud provider is responsible for securing. For more information, see </a:t>
            </a:r>
            <a:r>
              <a:rPr kumimoji="0" lang="en-US" b="0" i="0" u="none" strike="noStrike" kern="1200" cap="none" spc="0" normalizeH="0" baseline="0" noProof="0">
                <a:ln>
                  <a:noFill/>
                </a:ln>
                <a:effectLst/>
                <a:uLnTx/>
                <a:uFillTx/>
                <a:hlinkClick r:id="rId3"/>
              </a:rPr>
              <a:t>https://aka.ms/sharedresponsibility</a:t>
            </a:r>
            <a:r>
              <a:rPr lang="en-US"/>
              <a:t>  </a:t>
            </a:r>
            <a:endParaRPr lang="en-US">
              <a:cs typeface="Calibri"/>
            </a:endParaRPr>
          </a:p>
          <a:p>
            <a:pPr>
              <a:defRPr/>
            </a:pPr>
            <a:r>
              <a:rPr lang="en-US"/>
              <a:t>  </a:t>
            </a:r>
            <a:endParaRPr lang="en-US">
              <a:cs typeface="Calibri"/>
            </a:endParaRPr>
          </a:p>
          <a:p>
            <a:pPr>
              <a:defRPr/>
            </a:pPr>
            <a:r>
              <a:rPr lang="en-US" b="1"/>
              <a:t>CLICK 2 - </a:t>
            </a:r>
            <a:r>
              <a:rPr kumimoji="0" lang="en-US" b="1" i="0" u="none" strike="noStrike" kern="1200" cap="none" spc="0" normalizeH="0" baseline="0" noProof="0">
                <a:ln>
                  <a:noFill/>
                </a:ln>
                <a:effectLst/>
                <a:uLnTx/>
                <a:uFillTx/>
              </a:rPr>
              <a:t>User and App Access</a:t>
            </a:r>
            <a:r>
              <a:rPr lang="en-US"/>
              <a:t>  </a:t>
            </a:r>
            <a:endParaRPr lang="en-US">
              <a:cs typeface="Calibri"/>
            </a:endParaRPr>
          </a:p>
          <a:p>
            <a:r>
              <a:rPr lang="en-US"/>
              <a:t>  </a:t>
            </a:r>
            <a:endParaRPr lang="en-US">
              <a:cs typeface="Calibri"/>
            </a:endParaRPr>
          </a:p>
          <a:p>
            <a:r>
              <a:rPr lang="en-US"/>
              <a:t>Creating and capturing business value requires that users and applications can securely access these resources.   </a:t>
            </a:r>
            <a:endParaRPr lang="en-US">
              <a:cs typeface="Calibri"/>
            </a:endParaRPr>
          </a:p>
          <a:p>
            <a:r>
              <a:rPr lang="en-US"/>
              <a:t>  </a:t>
            </a:r>
            <a:endParaRPr lang="en-US">
              <a:cs typeface="Calibri"/>
            </a:endParaRPr>
          </a:p>
          <a:p>
            <a:pPr marL="285750" indent="-285750">
              <a:buFont typeface="Arial"/>
              <a:buChar char="•"/>
              <a:defRPr/>
            </a:pPr>
            <a:r>
              <a:rPr lang="en-US" b="1"/>
              <a:t>User Access </a:t>
            </a:r>
            <a:r>
              <a:rPr lang="en-US"/>
              <a:t>– Humans in various roles (enterprise users, customers, and partners) need to securely access data and applications </a:t>
            </a:r>
            <a:endParaRPr lang="en-US">
              <a:cs typeface="Calibri"/>
            </a:endParaRPr>
          </a:p>
          <a:p>
            <a:pPr marL="285750" indent="-285750">
              <a:buFont typeface="Arial"/>
              <a:buChar char="•"/>
              <a:defRPr/>
            </a:pPr>
            <a:r>
              <a:rPr kumimoji="0" lang="en-US" b="1" i="0" u="none" strike="noStrike" kern="1200" cap="none" spc="0" normalizeH="0" baseline="0" noProof="0">
                <a:ln>
                  <a:noFill/>
                </a:ln>
                <a:effectLst/>
                <a:uLnTx/>
                <a:uFillTx/>
              </a:rPr>
              <a:t>App Access</a:t>
            </a:r>
            <a:r>
              <a:rPr lang="en-US" b="1"/>
              <a:t> </a:t>
            </a:r>
            <a:r>
              <a:rPr kumimoji="0" lang="en-US" b="0" i="0" u="none" strike="noStrike" kern="1200" cap="none" spc="0" normalizeH="0" baseline="0" noProof="0">
                <a:ln>
                  <a:noFill/>
                </a:ln>
                <a:effectLst/>
                <a:uLnTx/>
                <a:uFillTx/>
              </a:rPr>
              <a:t>– Applications and automated systems also</a:t>
            </a:r>
            <a:r>
              <a:rPr lang="en-US"/>
              <a:t> need to securely access data, other applications, and services to perform their functions </a:t>
            </a:r>
            <a:endParaRPr lang="en-US">
              <a:cs typeface="Calibri"/>
            </a:endParaRPr>
          </a:p>
          <a:p>
            <a:pPr>
              <a:defRPr/>
            </a:pPr>
            <a:r>
              <a:rPr lang="en-US"/>
              <a:t>  </a:t>
            </a:r>
            <a:endParaRPr lang="en-US">
              <a:cs typeface="Calibri"/>
            </a:endParaRPr>
          </a:p>
          <a:p>
            <a:pPr>
              <a:defRPr/>
            </a:pPr>
            <a:r>
              <a:rPr lang="en-US" b="1"/>
              <a:t>CLICK 3 - </a:t>
            </a:r>
            <a:r>
              <a:rPr kumimoji="0" lang="en-US" b="1" i="0" u="none" strike="noStrike" kern="1200" cap="none" spc="0" normalizeH="0" baseline="0" noProof="0">
                <a:ln>
                  <a:noFill/>
                </a:ln>
                <a:effectLst/>
                <a:uLnTx/>
                <a:uFillTx/>
              </a:rPr>
              <a:t>Privileged Access</a:t>
            </a:r>
            <a:r>
              <a:rPr lang="en-US"/>
              <a:t>  </a:t>
            </a:r>
            <a:endParaRPr lang="en-US">
              <a:cs typeface="Calibri"/>
            </a:endParaRPr>
          </a:p>
          <a:p>
            <a:r>
              <a:rPr lang="en-US"/>
              <a:t>  </a:t>
            </a:r>
            <a:endParaRPr lang="en-US">
              <a:cs typeface="Calibri"/>
            </a:endParaRPr>
          </a:p>
          <a:p>
            <a:r>
              <a:rPr lang="en-US"/>
              <a:t>IT administrators that manage these various systems and select business critical accounts must have higher security configurations that is proportionate to their potential business impact (if compromised by attackers).   </a:t>
            </a:r>
            <a:endParaRPr lang="en-US">
              <a:cs typeface="Calibri"/>
            </a:endParaRPr>
          </a:p>
          <a:p>
            <a:r>
              <a:rPr lang="en-US"/>
              <a:t>  </a:t>
            </a:r>
            <a:endParaRPr lang="en-US">
              <a:cs typeface="Calibri"/>
            </a:endParaRPr>
          </a:p>
          <a:p>
            <a:r>
              <a:rPr lang="en-US"/>
              <a:t>This often uses similar technology as user access (devices, accounts, intermediaries, interfaces), but configured and operated at a higher security level. The additional secure measures and restrictions are designed to make attacking them harder and costlier to attackers while minimizing the impact on workflows for those sensitive privileged users.   </a:t>
            </a:r>
            <a:endParaRPr lang="en-US">
              <a:cs typeface="Calibri"/>
            </a:endParaRPr>
          </a:p>
          <a:p>
            <a:r>
              <a:rPr lang="en-US"/>
              <a:t>  </a:t>
            </a:r>
            <a:endParaRPr lang="en-US">
              <a:cs typeface="Calibri"/>
            </a:endParaRPr>
          </a:p>
          <a:p>
            <a:r>
              <a:rPr lang="en-US" b="1"/>
              <a:t>Additional information </a:t>
            </a:r>
            <a:r>
              <a:rPr lang="en-US"/>
              <a:t>  </a:t>
            </a:r>
            <a:endParaRPr lang="en-US">
              <a:cs typeface="Calibri"/>
            </a:endParaRPr>
          </a:p>
          <a:p>
            <a:r>
              <a:rPr lang="en-US"/>
              <a:t>  </a:t>
            </a:r>
            <a:endParaRPr lang="en-US">
              <a:cs typeface="Calibri"/>
            </a:endParaRPr>
          </a:p>
          <a:p>
            <a:pPr marL="285750" indent="-285750">
              <a:buFont typeface="Arial"/>
              <a:buChar char="•"/>
              <a:defRPr/>
            </a:pPr>
            <a:r>
              <a:rPr kumimoji="0" lang="en-US" b="0" i="0" u="none" strike="noStrike" kern="1200" cap="none" spc="0" normalizeH="0" baseline="0" noProof="0">
                <a:ln>
                  <a:noFill/>
                </a:ln>
                <a:effectLst/>
                <a:uLnTx/>
                <a:uFillTx/>
              </a:rPr>
              <a:t>Applications sometimes have a single interface for both administrative and standard users (where separate is achieved through role based access control) and others have dedicated administrative interfaces separate from user interfaces</a:t>
            </a:r>
            <a:r>
              <a:rPr lang="en-US"/>
              <a:t> </a:t>
            </a:r>
            <a:endParaRPr lang="en-US">
              <a:cs typeface="Calibri"/>
            </a:endParaRPr>
          </a:p>
          <a:p>
            <a:pPr marL="285750" indent="-285750">
              <a:buFont typeface="Arial"/>
              <a:buChar char="•"/>
              <a:defRPr/>
            </a:pPr>
            <a:r>
              <a:rPr kumimoji="0" lang="en-US" b="0" i="0" u="none" strike="noStrike" kern="1200" cap="none" spc="0" normalizeH="0" baseline="0" noProof="0">
                <a:ln>
                  <a:noFill/>
                </a:ln>
                <a:effectLst/>
                <a:uLnTx/>
                <a:uFillTx/>
              </a:rPr>
              <a:t>The security profile of Machine Learning (ML) is a blend of applications and data security attributes. ML acts like an application as it processes data for an attribute, but it is like a sponge in some ways where it can absorb some attributes of the dataset used to tune it (sensitivity, privacy, biases, etc.)</a:t>
            </a:r>
            <a:r>
              <a:rPr lang="en-US"/>
              <a:t> </a:t>
            </a:r>
            <a:endParaRPr lang="en-US">
              <a:cs typeface="Calibri"/>
            </a:endParaRPr>
          </a:p>
          <a:p>
            <a:pPr marL="285750" indent="-285750">
              <a:buFont typeface="Arial"/>
              <a:buChar char="•"/>
              <a:defRPr/>
            </a:pPr>
            <a:r>
              <a:rPr lang="en-US"/>
              <a:t>For more information on this model, see </a:t>
            </a:r>
            <a:r>
              <a:rPr lang="en-US">
                <a:hlinkClick r:id="rId4"/>
              </a:rPr>
              <a:t>https://aka.ms/AccessModel</a:t>
            </a:r>
            <a:r>
              <a:rPr lang="en-US"/>
              <a:t>  </a:t>
            </a:r>
            <a:br>
              <a:rPr lang="en-US">
                <a:cs typeface="+mn-lt"/>
              </a:rPr>
            </a:br>
            <a:r>
              <a:rPr lang="en-US"/>
              <a:t> </a:t>
            </a:r>
            <a:r>
              <a:rPr lang="en-US" b="1"/>
              <a:t>Note: </a:t>
            </a:r>
            <a:r>
              <a:rPr lang="en-US"/>
              <a:t>This model maps to the original Active Directory administrative Tier Model, see </a:t>
            </a:r>
            <a:r>
              <a:rPr lang="en-US">
                <a:hlinkClick r:id="rId5"/>
              </a:rPr>
              <a:t>https://aka.ms/tiermodel</a:t>
            </a:r>
            <a:r>
              <a:rPr lang="en-US"/>
              <a:t> for terminology mapping and more information. </a:t>
            </a:r>
            <a:endParaRPr lang="en-US">
              <a:cs typeface="Calibri"/>
            </a:endParaRPr>
          </a:p>
          <a:p>
            <a:pPr marL="285750" indent="-285750">
              <a:buFont typeface="Arial"/>
              <a:buChar char="•"/>
              <a:defRPr/>
            </a:pPr>
            <a:r>
              <a:rPr kumimoji="0" lang="en-US" b="0" i="0" u="none" strike="noStrike" kern="1200" cap="none" spc="0" normalizeH="0" baseline="0" noProof="0">
                <a:ln>
                  <a:noFill/>
                </a:ln>
                <a:effectLst/>
                <a:uLnTx/>
                <a:uFillTx/>
              </a:rPr>
              <a:t>The zero trust based access model is a significant shift in how trust is established and used in access control. Changing these sentence endings help illustrate a couple of key pivots</a:t>
            </a:r>
            <a:r>
              <a:rPr lang="en-US"/>
              <a:t> </a:t>
            </a:r>
            <a:endParaRPr lang="en-US">
              <a:cs typeface="Calibri"/>
            </a:endParaRPr>
          </a:p>
          <a:p>
            <a:pPr marL="742950" lvl="1" indent="-285750">
              <a:buFont typeface="Arial"/>
              <a:buChar char="•"/>
            </a:pPr>
            <a:r>
              <a:rPr lang="en-US" i="1">
                <a:effectLst/>
              </a:rPr>
              <a:t>We trust this endpoint…</a:t>
            </a:r>
            <a:r>
              <a:rPr lang="en-US" i="1"/>
              <a:t> </a:t>
            </a:r>
            <a:r>
              <a:rPr lang="en-US"/>
              <a:t> </a:t>
            </a:r>
            <a:endParaRPr lang="en-US">
              <a:cs typeface="Calibri" panose="020F0502020204030204"/>
            </a:endParaRPr>
          </a:p>
          <a:p>
            <a:r>
              <a:rPr lang="en-US" strike="sngStrike">
                <a:effectLst/>
              </a:rPr>
              <a:t>“…because it’s on the network”</a:t>
            </a:r>
            <a:r>
              <a:rPr lang="en-US"/>
              <a:t> </a:t>
            </a:r>
            <a:r>
              <a:rPr lang="en-US" kern="1200">
                <a:effectLst/>
              </a:rPr>
              <a:t>becomes</a:t>
            </a:r>
            <a:r>
              <a:rPr lang="en-US"/>
              <a:t> </a:t>
            </a:r>
            <a:r>
              <a:rPr lang="en-US">
                <a:effectLst/>
              </a:rPr>
              <a:t>”…because we have management/visibility/compliance and an advanced endpoint detection and response (EDR) tool that ensures it’s not infected”</a:t>
            </a:r>
            <a:r>
              <a:rPr lang="en-US"/>
              <a:t>  </a:t>
            </a:r>
            <a:endParaRPr lang="en-US">
              <a:cs typeface="Calibri"/>
            </a:endParaRPr>
          </a:p>
          <a:p>
            <a:pPr marL="742950" lvl="1" indent="-285750">
              <a:buFont typeface="Arial"/>
              <a:buChar char="•"/>
            </a:pPr>
            <a:r>
              <a:rPr lang="en-US" i="1" kern="1200">
                <a:effectLst/>
              </a:rPr>
              <a:t>We trust an endpoint to connect to…</a:t>
            </a:r>
            <a:r>
              <a:rPr lang="en-US" i="1"/>
              <a:t> </a:t>
            </a:r>
            <a:r>
              <a:rPr lang="en-US"/>
              <a:t> </a:t>
            </a:r>
            <a:endParaRPr lang="en-US">
              <a:cs typeface="Calibri" panose="020F0502020204030204"/>
            </a:endParaRPr>
          </a:p>
          <a:p>
            <a:r>
              <a:rPr lang="en-US" strike="sngStrike">
                <a:effectLst/>
              </a:rPr>
              <a:t>“anything on the network”</a:t>
            </a:r>
            <a:r>
              <a:rPr lang="en-US"/>
              <a:t> </a:t>
            </a:r>
            <a:r>
              <a:rPr lang="en-US" kern="1200">
                <a:effectLst/>
              </a:rPr>
              <a:t>becomes</a:t>
            </a:r>
            <a:r>
              <a:rPr lang="en-US"/>
              <a:t> </a:t>
            </a:r>
            <a:r>
              <a:rPr lang="en-US">
                <a:effectLst/>
              </a:rPr>
              <a:t>“only resources it is authorized to, and only after verifying trustworthiness of that endpoint and the user on it”</a:t>
            </a:r>
            <a:r>
              <a:rPr lang="en-US"/>
              <a:t>  </a:t>
            </a:r>
            <a:endParaRPr lang="en-US">
              <a:cs typeface="Calibri"/>
            </a:endParaRPr>
          </a:p>
          <a:p>
            <a:pPr>
              <a:defRPr/>
            </a:pPr>
            <a:r>
              <a:rPr lang="en-US"/>
              <a:t>  </a:t>
            </a:r>
            <a:endParaRPr lang="en-US">
              <a:cs typeface="Calibri"/>
            </a:endParaRPr>
          </a:p>
          <a:p>
            <a:pPr>
              <a:defRPr/>
            </a:pPr>
            <a:r>
              <a:rPr lang="en-US"/>
              <a:t>  </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F4E8F-1818-4F98-BAAC-750DA1EFC1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0330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ea typeface="Segoe UI" pitchFamily="34" charset="0"/>
                <a:cs typeface="Segoe UI"/>
              </a:rPr>
              <a:t>Key Takeaway: </a:t>
            </a:r>
            <a:r>
              <a:rPr lang="en-US" sz="1200">
                <a:solidFill>
                  <a:schemeClr val="tx1"/>
                </a:solidFill>
                <a:ea typeface="Segoe UI" pitchFamily="34" charset="0"/>
                <a:cs typeface="Segoe UI"/>
              </a:rPr>
              <a:t>This shows how security roles map to business outcome enablement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a typeface="Segoe UI"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ea typeface="Segoe UI" pitchFamily="34" charset="0"/>
                <a:cs typeface="Segoe UI"/>
              </a:rPr>
              <a:t>Business and technology outcomes </a:t>
            </a:r>
            <a:r>
              <a:rPr lang="en-US" sz="1200">
                <a:solidFill>
                  <a:schemeClr val="tx1"/>
                </a:solidFill>
                <a:ea typeface="Segoe UI" pitchFamily="34" charset="0"/>
                <a:cs typeface="Segoe UI"/>
              </a:rPr>
              <a:t>are traditionally driven using a plan/build/run framework (which is becoming increasingly agile for digital transformation with rapid iteration through all stages)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a typeface="Segoe UI"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ea typeface="Segoe UI" pitchFamily="34" charset="0"/>
                <a:cs typeface="Segoe UI"/>
              </a:rPr>
              <a:t>Security Outcomes </a:t>
            </a:r>
            <a:r>
              <a:rPr lang="en-US" sz="1200">
                <a:solidFill>
                  <a:schemeClr val="tx1"/>
                </a:solidFill>
                <a:ea typeface="Segoe UI" pitchFamily="34" charset="0"/>
                <a:cs typeface="Segoe UI"/>
              </a:rPr>
              <a:t>are driven through a similar framework of governance, prevention and response that maps to that framework. This also maps to the NIST Cybersecurity framework of identify, protect, detect, respond, and recover functions.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a typeface="Segoe UI"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ea typeface="Segoe UI" pitchFamily="34" charset="0"/>
                <a:cs typeface="Segoe UI"/>
              </a:rPr>
              <a:t>CLICK 1 – Leadership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tx1"/>
              </a:solidFill>
              <a:ea typeface="Segoe UI"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ea typeface="Segoe UI" pitchFamily="34" charset="0"/>
                <a:cs typeface="Segoe UI"/>
              </a:rPr>
              <a:t>Security Leadership Roles </a:t>
            </a:r>
            <a:r>
              <a:rPr lang="en-US" sz="1200">
                <a:solidFill>
                  <a:schemeClr val="tx1"/>
                </a:solidFill>
                <a:ea typeface="Segoe UI" pitchFamily="34" charset="0"/>
                <a:cs typeface="Segoe UI"/>
              </a:rPr>
              <a:t>and </a:t>
            </a:r>
            <a:r>
              <a:rPr lang="en-US" sz="1200" b="1">
                <a:solidFill>
                  <a:schemeClr val="tx1"/>
                </a:solidFill>
                <a:ea typeface="Segoe UI" pitchFamily="34" charset="0"/>
                <a:cs typeface="Segoe UI"/>
              </a:rPr>
              <a:t>Security Architect Roles </a:t>
            </a:r>
            <a:r>
              <a:rPr lang="en-US" sz="1200">
                <a:solidFill>
                  <a:schemeClr val="tx1"/>
                </a:solidFill>
                <a:ea typeface="Segoe UI" pitchFamily="34" charset="0"/>
                <a:cs typeface="Segoe UI"/>
              </a:rPr>
              <a:t>provide vision, guidance, and coordination across the organization and technical estate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a typeface="Segoe UI"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ea typeface="Segoe UI" pitchFamily="34" charset="0"/>
                <a:cs typeface="Segoe UI" pitchFamily="34" charset="0"/>
              </a:rPr>
              <a:t>CLICK 2 - Governance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ea typeface="Segoe UI" pitchFamily="34" charset="0"/>
                <a:cs typeface="Segoe UI" pitchFamily="34" charset="0"/>
              </a:rPr>
              <a:t>Security Posture and Compliance Roles </a:t>
            </a:r>
            <a:r>
              <a:rPr lang="en-US" sz="1200">
                <a:solidFill>
                  <a:schemeClr val="tx1"/>
                </a:solidFill>
                <a:ea typeface="Segoe UI" pitchFamily="34" charset="0"/>
                <a:cs typeface="Segoe UI" pitchFamily="34" charset="0"/>
              </a:rPr>
              <a:t>focus on identifying security risks across the enterprise and work with subject matter experts to ensure the top risks are mitigated. The responsibility of these roles typically includes </a:t>
            </a:r>
            <a:r>
              <a:rPr lang="en-US" b="1" i="0">
                <a:effectLst/>
                <a:latin typeface="Segoe UI" panose="020B0502040204020203" pitchFamily="34" charset="0"/>
              </a:rPr>
              <a:t>Security Compliance Management</a:t>
            </a:r>
            <a:r>
              <a:rPr lang="en-US" b="0" i="0">
                <a:effectLst/>
                <a:latin typeface="Segoe UI" panose="020B0502040204020203" pitchFamily="34" charset="0"/>
              </a:rPr>
              <a:t>, </a:t>
            </a:r>
            <a:r>
              <a:rPr lang="en-US" b="1" i="0">
                <a:effectLst/>
                <a:latin typeface="Segoe UI" panose="020B0502040204020203" pitchFamily="34" charset="0"/>
              </a:rPr>
              <a:t>Policy and Standards</a:t>
            </a:r>
            <a:r>
              <a:rPr lang="en-US" b="0" i="0">
                <a:effectLst/>
                <a:latin typeface="Segoe UI" panose="020B0502040204020203" pitchFamily="34" charset="0"/>
              </a:rPr>
              <a:t>, and </a:t>
            </a:r>
            <a:r>
              <a:rPr lang="en-US" b="1" i="0">
                <a:effectLst/>
                <a:latin typeface="Segoe UI" panose="020B0502040204020203" pitchFamily="34" charset="0"/>
              </a:rPr>
              <a:t>Posture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effectLst/>
                <a:latin typeface="Segoe UI" panose="020B0502040204020203" pitchFamily="34" charset="0"/>
              </a:rPr>
              <a:t>CLICK 3 - Prevention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effectLst/>
                <a:latin typeface="Segoe UI" panose="020B0502040204020203" pitchFamily="34" charset="0"/>
              </a:rPr>
              <a:t>Platform Security Engineers </a:t>
            </a:r>
            <a:r>
              <a:rPr lang="en-US" b="0" i="0">
                <a:effectLst/>
                <a:latin typeface="Segoe UI" panose="020B0502040204020203" pitchFamily="34" charset="0"/>
              </a:rPr>
              <a:t>are security subject matter experts (SMEs) that focus on enterprise-wide systems like </a:t>
            </a:r>
            <a:r>
              <a:rPr lang="en-US" b="1" i="0">
                <a:effectLst/>
                <a:latin typeface="Segoe UI" panose="020B0502040204020203" pitchFamily="34" charset="0"/>
              </a:rPr>
              <a:t>identity and key management</a:t>
            </a:r>
            <a:r>
              <a:rPr lang="en-US" b="0" i="0">
                <a:effectLst/>
                <a:latin typeface="Segoe UI" panose="020B0502040204020203" pitchFamily="34" charset="0"/>
              </a:rPr>
              <a:t>, and various </a:t>
            </a:r>
            <a:r>
              <a:rPr lang="en-US" b="1" i="0">
                <a:effectLst/>
                <a:latin typeface="Segoe UI" panose="020B0502040204020203" pitchFamily="34" charset="0"/>
              </a:rPr>
              <a:t>infrastructure and endpoint disciplines </a:t>
            </a:r>
            <a:r>
              <a:rPr lang="en-US" b="0" i="0">
                <a:effectLst/>
                <a:latin typeface="Segoe UI" panose="020B0502040204020203" pitchFamily="34" charset="0"/>
              </a:rPr>
              <a:t>like N</a:t>
            </a:r>
            <a:r>
              <a:rPr lang="en-US" b="0" i="1">
                <a:effectLst/>
                <a:latin typeface="Segoe UI" panose="020B0502040204020203" pitchFamily="34" charset="0"/>
              </a:rPr>
              <a:t>etwork security</a:t>
            </a:r>
            <a:r>
              <a:rPr lang="en-US" b="0" i="0">
                <a:effectLst/>
                <a:latin typeface="Segoe UI" panose="020B0502040204020203" pitchFamily="34" charset="0"/>
              </a:rPr>
              <a:t>, S</a:t>
            </a:r>
            <a:r>
              <a:rPr lang="en-US" b="0" i="1">
                <a:effectLst/>
                <a:latin typeface="Segoe UI" panose="020B0502040204020203" pitchFamily="34" charset="0"/>
              </a:rPr>
              <a:t>erver/VM security</a:t>
            </a:r>
            <a:r>
              <a:rPr lang="en-US" b="0" i="0">
                <a:effectLst/>
                <a:latin typeface="Segoe UI" panose="020B0502040204020203" pitchFamily="34" charset="0"/>
              </a:rPr>
              <a:t>, and </a:t>
            </a:r>
            <a:r>
              <a:rPr lang="en-US" b="0" i="1">
                <a:effectLst/>
                <a:latin typeface="Segoe UI" panose="020B0502040204020203" pitchFamily="34" charset="0"/>
              </a:rPr>
              <a:t>Client endpoints/devices</a:t>
            </a:r>
            <a:r>
              <a:rPr lang="en-US" b="0" i="0">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effectLst/>
                <a:latin typeface="Segoe UI" panose="020B0502040204020203" pitchFamily="34" charset="0"/>
              </a:rPr>
              <a:t>App Security Engineer</a:t>
            </a:r>
            <a:r>
              <a:rPr lang="en-US" b="0" i="0">
                <a:effectLst/>
                <a:latin typeface="Segoe UI" panose="020B0502040204020203" pitchFamily="34" charset="0"/>
              </a:rPr>
              <a:t> are security SMEs that focus on securing individual workload and applications, often as they are developed. These responsibilities include per-workload application of </a:t>
            </a:r>
            <a:r>
              <a:rPr lang="en-US" b="1" i="0">
                <a:effectLst/>
                <a:latin typeface="Segoe UI" panose="020B0502040204020203" pitchFamily="34" charset="0"/>
              </a:rPr>
              <a:t>infrastructure and endpoint </a:t>
            </a:r>
            <a:r>
              <a:rPr lang="en-US" b="0" i="0">
                <a:effectLst/>
                <a:latin typeface="Segoe UI" panose="020B0502040204020203" pitchFamily="34" charset="0"/>
              </a:rPr>
              <a:t>skills as well as </a:t>
            </a:r>
            <a:r>
              <a:rPr lang="en-US" b="1" i="0">
                <a:effectLst/>
                <a:latin typeface="Segoe UI" panose="020B0502040204020203" pitchFamily="34" charset="0"/>
              </a:rPr>
              <a:t>application security &amp; DevSecOps </a:t>
            </a:r>
            <a:r>
              <a:rPr lang="en-US" b="0" i="0">
                <a:effectLst/>
                <a:latin typeface="Segoe UI" panose="020B0502040204020203" pitchFamily="34" charset="0"/>
              </a:rPr>
              <a:t>and </a:t>
            </a:r>
            <a:r>
              <a:rPr lang="en-US" b="1" i="0">
                <a:effectLst/>
                <a:latin typeface="Segoe UI" panose="020B0502040204020203" pitchFamily="34" charset="0"/>
              </a:rPr>
              <a:t>Data security. </a:t>
            </a:r>
            <a:r>
              <a:rPr lang="en-US"/>
              <a:t>We expect that demand will continue to increase for these skillsets as digital transformation increases adoption of Cloud technology, DevOps/DevSecOps models, and Infrastructure as Code approaches. </a:t>
            </a: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effectLst/>
                <a:latin typeface="Segoe UI" panose="020B0502040204020203" pitchFamily="34" charset="0"/>
              </a:rPr>
              <a:t>People Security </a:t>
            </a:r>
            <a:r>
              <a:rPr lang="en-US" b="0" i="0">
                <a:effectLst/>
                <a:latin typeface="Segoe UI" panose="020B0502040204020203" pitchFamily="34" charset="0"/>
              </a:rPr>
              <a:t>is an emerging discipline that focuses on educating people, protecting them, and </a:t>
            </a:r>
            <a:r>
              <a:rPr lang="en-US" sz="1200" b="0" i="0" u="none">
                <a:effectLst/>
                <a:latin typeface="Calibri" panose="020F0502020204030204" pitchFamily="34" charset="0"/>
                <a:ea typeface="Calibri" panose="020F0502020204030204" pitchFamily="34" charset="0"/>
                <a:cs typeface="Times New Roman" panose="02020603050405020304" pitchFamily="18" charset="0"/>
              </a:rPr>
              <a:t>protecting the organization against insider risks. </a:t>
            </a: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effectLst/>
                <a:latin typeface="Segoe UI" panose="020B0502040204020203" pitchFamily="34" charset="0"/>
              </a:rPr>
              <a:t>CLICK 4 -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Segoe UI" panose="020B0502040204020203" pitchFamily="34" charset="0"/>
              </a:rPr>
              <a:t>The operational phase is executed by a combination of operations teams who are responsible for the production environments (</a:t>
            </a:r>
            <a:r>
              <a:rPr lang="en-US" b="1" i="0">
                <a:effectLst/>
                <a:latin typeface="Segoe UI" panose="020B0502040204020203" pitchFamily="34" charset="0"/>
              </a:rPr>
              <a:t>IT &amp; OT Operations, DevOps</a:t>
            </a:r>
            <a:r>
              <a:rPr lang="en-US" b="0" i="0">
                <a:effectLst/>
                <a:latin typeface="Segoe UI" panose="020B0502040204020203" pitchFamily="34" charset="0"/>
              </a:rPr>
              <a:t>) + </a:t>
            </a:r>
            <a:r>
              <a:rPr lang="en-US" b="1" i="0">
                <a:effectLst/>
                <a:latin typeface="Segoe UI" panose="020B0502040204020203" pitchFamily="34" charset="0"/>
              </a:rPr>
              <a:t>Security Operations</a:t>
            </a:r>
            <a:r>
              <a:rPr lang="en-US" b="0" i="0">
                <a:effectLst/>
                <a:latin typeface="Segoe UI" panose="020B0502040204020203" pitchFamily="34" charset="0"/>
              </a:rPr>
              <a:t> teams.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Segoe UI" panose="020B0502040204020203" pitchFamily="34" charset="0"/>
              </a:rPr>
              <a:t>Security Operations typically focuses on reactive </a:t>
            </a:r>
            <a:r>
              <a:rPr lang="en-US" b="1" i="0">
                <a:effectLst/>
                <a:latin typeface="Segoe UI" panose="020B0502040204020203" pitchFamily="34" charset="0"/>
              </a:rPr>
              <a:t>Incident monitoring &amp; response</a:t>
            </a:r>
            <a:r>
              <a:rPr lang="en-US" b="0" i="0">
                <a:effectLst/>
                <a:latin typeface="Segoe UI" panose="020B0502040204020203" pitchFamily="34" charset="0"/>
              </a:rPr>
              <a:t> and proactive </a:t>
            </a:r>
            <a:r>
              <a:rPr lang="en-US" b="1" i="0">
                <a:effectLst/>
                <a:latin typeface="Segoe UI" panose="020B0502040204020203" pitchFamily="34" charset="0"/>
              </a:rPr>
              <a:t>Threat Hunting </a:t>
            </a:r>
            <a:r>
              <a:rPr lang="en-US" b="0" i="0">
                <a:effectLst/>
                <a:latin typeface="Segoe UI" panose="020B0502040204020203" pitchFamily="34" charset="0"/>
              </a:rPr>
              <a:t>for adversaries that slipped past detections. </a:t>
            </a:r>
            <a:r>
              <a:rPr lang="en-US" b="1" i="0">
                <a:effectLst/>
                <a:latin typeface="Segoe UI" panose="020B0502040204020203" pitchFamily="34" charset="0"/>
              </a:rPr>
              <a:t>Threat Intelligence </a:t>
            </a:r>
            <a:r>
              <a:rPr lang="en-US" b="0" i="0">
                <a:effectLst/>
                <a:latin typeface="Segoe UI" panose="020B0502040204020203" pitchFamily="34" charset="0"/>
              </a:rPr>
              <a:t>and </a:t>
            </a:r>
            <a:r>
              <a:rPr lang="en-US" b="1" i="0">
                <a:effectLst/>
                <a:latin typeface="Segoe UI" panose="020B0502040204020203" pitchFamily="34" charset="0"/>
              </a:rPr>
              <a:t>Incident preparation </a:t>
            </a:r>
            <a:r>
              <a:rPr lang="en-US" b="0" i="0">
                <a:effectLst/>
                <a:latin typeface="Segoe UI" panose="020B0502040204020203" pitchFamily="34" charset="0"/>
              </a:rPr>
              <a:t>functions are often incubated in security operations, but then shift to a broader scope as they mature and become integrated into technology and organizational processes.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r>
              <a:rPr lang="en-US"/>
              <a:t>Creating a healthy </a:t>
            </a:r>
            <a:r>
              <a:rPr lang="en-US" b="1"/>
              <a:t>Feedback loop </a:t>
            </a:r>
            <a:r>
              <a:rPr lang="en-US"/>
              <a:t>is critical to effectiveness in all parts of security (and in maturing security processes). </a:t>
            </a:r>
          </a:p>
          <a:p>
            <a:endParaRPr lang="en-US" b="0" i="0">
              <a:effectLst/>
              <a:latin typeface="Segoe UI" panose="020B0502040204020203" pitchFamily="34" charset="0"/>
            </a:endParaRPr>
          </a:p>
          <a:p>
            <a:r>
              <a:rPr lang="en-US" b="0" i="0">
                <a:effectLst/>
                <a:latin typeface="Segoe UI" panose="020B0502040204020203" pitchFamily="34" charset="0"/>
              </a:rPr>
              <a:t>We expect the relationship between prevention and response to continue to get </a:t>
            </a:r>
            <a:r>
              <a:rPr lang="en-US">
                <a:latin typeface="Segoe UI" panose="020B0502040204020203" pitchFamily="34" charset="0"/>
              </a:rPr>
              <a:t>closer as teams increasingly automate technical processes and adopt DevOps style processes focused on rapid agile iteration.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ea typeface="Segoe UI" pitchFamily="34" charset="0"/>
                <a:cs typeface="Segoe UI"/>
              </a:rPr>
              <a:t>Additional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ea typeface="Segoe UI" pitchFamily="34" charset="0"/>
                <a:cs typeface="Segoe UI"/>
              </a:rPr>
              <a:t>NIST Cybersecurity Framework - https://www.nist.gov/cyberframework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7DFDEB-836A-4A6E-93E8-5D1474F068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4570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47283D0-CA22-497C-A970-8B2448C38CC6}"/>
              </a:ext>
            </a:extLst>
          </p:cNvPr>
          <p:cNvSpPr>
            <a:spLocks noGrp="1"/>
          </p:cNvSpPr>
          <p:nvPr>
            <p:ph type="body" idx="1"/>
          </p:nvPr>
        </p:nvSpPr>
        <p:spPr/>
        <p:txBody>
          <a:bodyPr/>
          <a:lstStyle/>
          <a:p>
            <a:pPr>
              <a:lnSpc>
                <a:spcPct val="107000"/>
              </a:lnSpc>
              <a:spcAft>
                <a:spcPts val="846"/>
              </a:spcAft>
            </a:pPr>
            <a:r>
              <a:rPr lang="en-US" sz="2100" b="1">
                <a:latin typeface="Calibri" panose="020F0502020204030204" pitchFamily="34" charset="0"/>
                <a:ea typeface="Calibri" panose="020F0502020204030204" pitchFamily="34" charset="0"/>
                <a:cs typeface="Times New Roman" panose="02020603050405020304" pitchFamily="18" charset="0"/>
              </a:rPr>
              <a:t>Key Takeaway: </a:t>
            </a:r>
            <a:r>
              <a:rPr lang="en-US" sz="2100">
                <a:latin typeface="Calibri" panose="020F0502020204030204" pitchFamily="34" charset="0"/>
                <a:ea typeface="Calibri" panose="020F0502020204030204" pitchFamily="34" charset="0"/>
                <a:cs typeface="Times New Roman" panose="02020603050405020304" pitchFamily="18" charset="0"/>
              </a:rPr>
              <a:t>Human Operated Ransomware is likely to (painfully) drive the business case to address longstanding security hygiene and maintenance issues</a:t>
            </a:r>
          </a:p>
          <a:p>
            <a:pPr>
              <a:lnSpc>
                <a:spcPct val="107000"/>
              </a:lnSpc>
              <a:spcAft>
                <a:spcPts val="846"/>
              </a:spcAft>
            </a:pPr>
            <a:endParaRPr lang="en-US" sz="2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46"/>
              </a:spcAft>
            </a:pPr>
            <a:r>
              <a:rPr lang="en-US" sz="2100">
                <a:latin typeface="Calibri" panose="020F0502020204030204" pitchFamily="34" charset="0"/>
                <a:ea typeface="Calibri" panose="020F0502020204030204" pitchFamily="34" charset="0"/>
                <a:cs typeface="Times New Roman" panose="02020603050405020304" pitchFamily="18" charset="0"/>
              </a:rPr>
              <a:t>While ransomware existed in small pockets before, the business model didn’t take off at scale until the introduction of </a:t>
            </a:r>
            <a:r>
              <a:rPr lang="en-US" sz="2100" err="1">
                <a:latin typeface="Calibri" panose="020F0502020204030204" pitchFamily="34" charset="0"/>
                <a:ea typeface="Calibri" panose="020F0502020204030204" pitchFamily="34" charset="0"/>
                <a:cs typeface="Times New Roman" panose="02020603050405020304" pitchFamily="18" charset="0"/>
              </a:rPr>
              <a:t>cryptolocker</a:t>
            </a:r>
            <a:r>
              <a:rPr lang="en-US" sz="2100">
                <a:latin typeface="Calibri" panose="020F0502020204030204" pitchFamily="34" charset="0"/>
                <a:ea typeface="Calibri" panose="020F0502020204030204" pitchFamily="34" charset="0"/>
                <a:cs typeface="Times New Roman" panose="02020603050405020304" pitchFamily="18" charset="0"/>
              </a:rPr>
              <a:t> in 2013, which kicked off a surge in this opportunistic, single device way of monetizing cybercrime. </a:t>
            </a:r>
          </a:p>
          <a:p>
            <a:pPr>
              <a:lnSpc>
                <a:spcPct val="107000"/>
              </a:lnSpc>
              <a:spcAft>
                <a:spcPts val="846"/>
              </a:spcAft>
            </a:pPr>
            <a:endParaRPr lang="en-US" sz="2100" b="1">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46"/>
              </a:spcAft>
            </a:pPr>
            <a:r>
              <a:rPr lang="en-US" sz="2100" b="1">
                <a:latin typeface="Calibri" panose="020F0502020204030204" pitchFamily="34" charset="0"/>
                <a:ea typeface="Calibri" panose="020F0502020204030204" pitchFamily="34" charset="0"/>
                <a:cs typeface="Times New Roman" panose="02020603050405020304" pitchFamily="18" charset="0"/>
              </a:rPr>
              <a:t>CLICK 1</a:t>
            </a:r>
            <a:endParaRPr lang="en-US" sz="2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46"/>
              </a:spcAft>
            </a:pPr>
            <a:r>
              <a:rPr lang="en-US" sz="2100">
                <a:latin typeface="Calibri" panose="020F0502020204030204" pitchFamily="34" charset="0"/>
                <a:ea typeface="Calibri" panose="020F0502020204030204" pitchFamily="34" charset="0"/>
                <a:cs typeface="Times New Roman" panose="02020603050405020304" pitchFamily="18" charset="0"/>
              </a:rPr>
              <a:t>The most recent phase in ransomware evolution can be traced to WannaCry and (Not)Petya that fused large scale compromise techniques with an encryption payload that demanded a ransom payment in exchange for the decryption key. </a:t>
            </a:r>
          </a:p>
          <a:p>
            <a:pPr>
              <a:lnSpc>
                <a:spcPct val="107000"/>
              </a:lnSpc>
              <a:spcAft>
                <a:spcPts val="846"/>
              </a:spcAft>
            </a:pPr>
            <a:endParaRPr lang="en-US" sz="2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46"/>
              </a:spcAft>
            </a:pPr>
            <a:r>
              <a:rPr lang="en-US" sz="2100">
                <a:latin typeface="Calibri" panose="020F0502020204030204" pitchFamily="34" charset="0"/>
                <a:ea typeface="Calibri" panose="020F0502020204030204" pitchFamily="34" charset="0"/>
                <a:cs typeface="Times New Roman" panose="02020603050405020304" pitchFamily="18" charset="0"/>
              </a:rPr>
              <a:t>This fusion inspired this new generation of human operated ransomware that started popping up around June 2019. This vastly expanded the ransomware business model into an enterprise scale operation blending targeted attack techniques and the extortion business model (threatening disclosure of data and/or encryption in exchange for payment)</a:t>
            </a:r>
          </a:p>
          <a:p>
            <a:pPr defTabSz="966612">
              <a:lnSpc>
                <a:spcPct val="107000"/>
              </a:lnSpc>
              <a:spcAft>
                <a:spcPts val="846"/>
              </a:spcAft>
              <a:defRPr/>
            </a:pPr>
            <a:endParaRPr lang="en-US" sz="2100" b="1">
              <a:latin typeface="Calibri" panose="020F0502020204030204" pitchFamily="34" charset="0"/>
              <a:ea typeface="Calibri" panose="020F0502020204030204" pitchFamily="34" charset="0"/>
              <a:cs typeface="Times New Roman" panose="02020603050405020304" pitchFamily="18" charset="0"/>
            </a:endParaRPr>
          </a:p>
          <a:p>
            <a:pPr defTabSz="966612">
              <a:lnSpc>
                <a:spcPct val="107000"/>
              </a:lnSpc>
              <a:spcAft>
                <a:spcPts val="846"/>
              </a:spcAft>
              <a:defRPr/>
            </a:pPr>
            <a:r>
              <a:rPr lang="en-US" sz="2100" b="1">
                <a:latin typeface="Calibri" panose="020F0502020204030204" pitchFamily="34" charset="0"/>
                <a:ea typeface="Calibri" panose="020F0502020204030204" pitchFamily="34" charset="0"/>
                <a:cs typeface="Times New Roman" panose="02020603050405020304" pitchFamily="18" charset="0"/>
              </a:rPr>
              <a:t>Note: </a:t>
            </a:r>
            <a:r>
              <a:rPr lang="en-US" sz="2100">
                <a:latin typeface="Calibri" panose="020F0502020204030204" pitchFamily="34" charset="0"/>
                <a:ea typeface="Calibri" panose="020F0502020204030204" pitchFamily="34" charset="0"/>
                <a:cs typeface="Times New Roman" panose="02020603050405020304" pitchFamily="18" charset="0"/>
              </a:rPr>
              <a:t>While (Not)Petya was likely using ransomware as a smokescreen to hide a destructive intent, it nonetheless planted the seed of an idea that grew into the current business model</a:t>
            </a:r>
          </a:p>
          <a:p>
            <a:pPr>
              <a:lnSpc>
                <a:spcPct val="107000"/>
              </a:lnSpc>
              <a:spcAft>
                <a:spcPts val="846"/>
              </a:spcAft>
            </a:pPr>
            <a:endParaRPr lang="en-US" sz="2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46"/>
              </a:spcAft>
            </a:pPr>
            <a:r>
              <a:rPr lang="en-US" sz="2100">
                <a:latin typeface="Calibri" panose="020F0502020204030204" pitchFamily="34" charset="0"/>
                <a:ea typeface="Calibri" panose="020F0502020204030204" pitchFamily="34" charset="0"/>
                <a:cs typeface="Times New Roman" panose="02020603050405020304" pitchFamily="18" charset="0"/>
              </a:rPr>
              <a:t>Regardless of type of attack, we always strongly discourage paying the ransom as this marks you as a paying victim, funds/incents future attacks, and may expose your organization to liability risk in some geographies. </a:t>
            </a:r>
          </a:p>
          <a:p>
            <a:pPr>
              <a:lnSpc>
                <a:spcPct val="107000"/>
              </a:lnSpc>
              <a:spcAft>
                <a:spcPts val="846"/>
              </a:spcAft>
            </a:pPr>
            <a:endParaRPr lang="en-US" sz="2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46"/>
              </a:spcAft>
            </a:pPr>
            <a:r>
              <a:rPr lang="en-US" sz="2100">
                <a:latin typeface="Calibri" panose="020F0502020204030204" pitchFamily="34" charset="0"/>
                <a:ea typeface="Calibri" panose="020F0502020204030204" pitchFamily="34" charset="0"/>
                <a:cs typeface="Times New Roman" panose="02020603050405020304" pitchFamily="18" charset="0"/>
              </a:rPr>
              <a:t>For more information, see https://aka.ms/HumanOperated</a:t>
            </a:r>
          </a:p>
        </p:txBody>
      </p:sp>
    </p:spTree>
    <p:extLst>
      <p:ext uri="{BB962C8B-B14F-4D97-AF65-F5344CB8AC3E}">
        <p14:creationId xmlns:p14="http://schemas.microsoft.com/office/powerpoint/2010/main" val="2846978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00" b="1">
                <a:latin typeface="Calibri" panose="020F0502020204030204" pitchFamily="34" charset="0"/>
                <a:ea typeface="Calibri" panose="020F0502020204030204" pitchFamily="34" charset="0"/>
                <a:cs typeface="Times New Roman" panose="02020603050405020304" pitchFamily="18" charset="0"/>
              </a:rPr>
              <a:t>Key takeaway: </a:t>
            </a:r>
            <a:r>
              <a:rPr lang="en-US" sz="1900">
                <a:latin typeface="Calibri" panose="020F0502020204030204" pitchFamily="34" charset="0"/>
                <a:ea typeface="Calibri" panose="020F0502020204030204" pitchFamily="34" charset="0"/>
                <a:cs typeface="Times New Roman" panose="02020603050405020304" pitchFamily="18" charset="0"/>
              </a:rPr>
              <a:t>This attack technique will likely grow in volume and business impact until something significant changes in the industry</a:t>
            </a:r>
            <a:endParaRPr lang="en-US" sz="1900">
              <a:latin typeface="Calibri" panose="020F0502020204030204" pitchFamily="34" charset="0"/>
              <a:ea typeface="Calibri" panose="020F0502020204030204" pitchFamily="34" charset="0"/>
            </a:endParaRPr>
          </a:p>
          <a:p>
            <a:r>
              <a:rPr lang="en-US" sz="1900">
                <a:latin typeface="Calibri" panose="020F0502020204030204" pitchFamily="34" charset="0"/>
                <a:ea typeface="Calibri" panose="020F0502020204030204" pitchFamily="34" charset="0"/>
                <a:cs typeface="Times New Roman" panose="02020603050405020304" pitchFamily="18" charset="0"/>
              </a:rPr>
              <a:t> </a:t>
            </a:r>
            <a:endParaRPr lang="en-US" sz="1900">
              <a:latin typeface="Calibri" panose="020F0502020204030204" pitchFamily="34" charset="0"/>
              <a:ea typeface="Calibri" panose="020F0502020204030204" pitchFamily="34" charset="0"/>
            </a:endParaRPr>
          </a:p>
          <a:p>
            <a:r>
              <a:rPr lang="en-US" sz="1900">
                <a:latin typeface="Calibri" panose="020F0502020204030204" pitchFamily="34" charset="0"/>
                <a:ea typeface="Calibri" panose="020F0502020204030204" pitchFamily="34" charset="0"/>
                <a:cs typeface="Times New Roman" panose="02020603050405020304" pitchFamily="18" charset="0"/>
              </a:rPr>
              <a:t>Much like COVID-19 shifted longstanding industry perceptions on BYOD and remote work, human operated ransomware will likely trigger fundamental shifts in the cybersecurity industry</a:t>
            </a:r>
            <a:endParaRPr lang="en-US" sz="1900">
              <a:latin typeface="Calibri" panose="020F0502020204030204" pitchFamily="34" charset="0"/>
              <a:ea typeface="Calibri" panose="020F0502020204030204" pitchFamily="34" charset="0"/>
            </a:endParaRPr>
          </a:p>
          <a:p>
            <a:r>
              <a:rPr lang="en-US" sz="1900">
                <a:latin typeface="Calibri" panose="020F0502020204030204" pitchFamily="34" charset="0"/>
                <a:ea typeface="Calibri" panose="020F0502020204030204" pitchFamily="34" charset="0"/>
                <a:cs typeface="Times New Roman" panose="02020603050405020304" pitchFamily="18" charset="0"/>
              </a:rPr>
              <a:t>Organizations face the very real prospect of performing mass restores of system and data to get business operations back up, particularly if they believe that</a:t>
            </a:r>
            <a:endParaRPr lang="en-US" sz="1900">
              <a:latin typeface="Calibri" panose="020F0502020204030204" pitchFamily="34" charset="0"/>
              <a:ea typeface="Calibri" panose="020F0502020204030204" pitchFamily="34" charset="0"/>
            </a:endParaRPr>
          </a:p>
          <a:p>
            <a:pPr marL="362480" indent="-362480">
              <a:buFont typeface="Arial" panose="020B0604020202020204" pitchFamily="34" charset="0"/>
              <a:buChar char="•"/>
              <a:tabLst>
                <a:tab pos="483306" algn="l"/>
              </a:tabLst>
            </a:pPr>
            <a:r>
              <a:rPr lang="en-US" sz="1900">
                <a:latin typeface="Calibri" panose="020F0502020204030204" pitchFamily="34" charset="0"/>
                <a:ea typeface="Calibri" panose="020F0502020204030204" pitchFamily="34" charset="0"/>
                <a:cs typeface="Times New Roman" panose="02020603050405020304" pitchFamily="18" charset="0"/>
              </a:rPr>
              <a:t>They won't get hit with this kind of attack</a:t>
            </a:r>
          </a:p>
          <a:p>
            <a:pPr marL="362480" indent="-362480">
              <a:buFont typeface="Arial" panose="020B0604020202020204" pitchFamily="34" charset="0"/>
              <a:buChar char="•"/>
              <a:tabLst>
                <a:tab pos="483306" algn="l"/>
              </a:tabLst>
            </a:pPr>
            <a:r>
              <a:rPr lang="en-US" sz="1900">
                <a:latin typeface="Calibri" panose="020F0502020204030204" pitchFamily="34" charset="0"/>
                <a:ea typeface="Calibri" panose="020F0502020204030204" pitchFamily="34" charset="0"/>
                <a:cs typeface="Times New Roman" panose="02020603050405020304" pitchFamily="18" charset="0"/>
              </a:rPr>
              <a:t>Attackers won’t find unpatched VPNs and operating systems, so maintenance can be deferred again</a:t>
            </a:r>
          </a:p>
          <a:p>
            <a:pPr marL="362480" indent="-362480">
              <a:buFont typeface="Arial" panose="020B0604020202020204" pitchFamily="34" charset="0"/>
              <a:buChar char="•"/>
              <a:tabLst>
                <a:tab pos="483306" algn="l"/>
              </a:tabLst>
            </a:pPr>
            <a:r>
              <a:rPr lang="en-US" sz="1900">
                <a:latin typeface="Calibri" panose="020F0502020204030204" pitchFamily="34" charset="0"/>
                <a:ea typeface="Calibri" panose="020F0502020204030204" pitchFamily="34" charset="0"/>
                <a:cs typeface="Times New Roman" panose="02020603050405020304" pitchFamily="18" charset="0"/>
              </a:rPr>
              <a:t>A password is good enough for admins, so MFA can be deferred </a:t>
            </a:r>
          </a:p>
          <a:p>
            <a:pPr marL="362480" indent="-362480">
              <a:buFont typeface="Arial" panose="020B0604020202020204" pitchFamily="34" charset="0"/>
              <a:buChar char="•"/>
              <a:tabLst>
                <a:tab pos="483306" algn="l"/>
              </a:tabLst>
            </a:pPr>
            <a:r>
              <a:rPr lang="en-US" sz="1900">
                <a:latin typeface="Calibri" panose="020F0502020204030204" pitchFamily="34" charset="0"/>
                <a:ea typeface="Calibri" panose="020F0502020204030204" pitchFamily="34" charset="0"/>
                <a:cs typeface="Times New Roman" panose="02020603050405020304" pitchFamily="18" charset="0"/>
              </a:rPr>
              <a:t>A BC/DR for the worst-case scenario isn't critical, so the difficult business leadership conversations can be deferred</a:t>
            </a:r>
          </a:p>
          <a:p>
            <a:pPr marL="362480" indent="-362480">
              <a:buFont typeface="Arial" panose="020B0604020202020204" pitchFamily="34" charset="0"/>
              <a:buChar char="•"/>
              <a:tabLst>
                <a:tab pos="483306" algn="l"/>
              </a:tabLst>
            </a:pPr>
            <a:r>
              <a:rPr lang="en-US" sz="1900">
                <a:latin typeface="Calibri" panose="020F0502020204030204" pitchFamily="34" charset="0"/>
                <a:ea typeface="Calibri" panose="020F0502020204030204" pitchFamily="34" charset="0"/>
                <a:cs typeface="Times New Roman" panose="02020603050405020304" pitchFamily="18" charset="0"/>
              </a:rPr>
              <a:t>The SOC can manually write every alert and respond using only a SIEM and a firewall block, so modernization with high-quality XDR detections and SOAR can be deferred</a:t>
            </a:r>
          </a:p>
          <a:p>
            <a:r>
              <a:rPr lang="en-US" sz="1900" b="1" i="1">
                <a:latin typeface="Calibri" panose="020F0502020204030204" pitchFamily="34" charset="0"/>
                <a:ea typeface="Calibri" panose="020F0502020204030204" pitchFamily="34" charset="0"/>
                <a:cs typeface="Times New Roman" panose="02020603050405020304" pitchFamily="18" charset="0"/>
              </a:rPr>
              <a:t> </a:t>
            </a:r>
            <a:endParaRPr lang="en-US" sz="1900">
              <a:latin typeface="Calibri" panose="020F0502020204030204" pitchFamily="34" charset="0"/>
              <a:ea typeface="Calibri" panose="020F0502020204030204" pitchFamily="34" charset="0"/>
            </a:endParaRPr>
          </a:p>
          <a:p>
            <a:r>
              <a:rPr lang="en-US" sz="1900" b="1" i="1">
                <a:latin typeface="Calibri" panose="020F0502020204030204" pitchFamily="34" charset="0"/>
                <a:ea typeface="Calibri" panose="020F0502020204030204" pitchFamily="34" charset="0"/>
                <a:cs typeface="Times New Roman" panose="02020603050405020304" pitchFamily="18" charset="0"/>
              </a:rPr>
              <a:t>CLICK 1 - What’s different?</a:t>
            </a:r>
            <a:endParaRPr lang="en-US" sz="1900">
              <a:latin typeface="Calibri" panose="020F0502020204030204" pitchFamily="34" charset="0"/>
              <a:ea typeface="Calibri" panose="020F0502020204030204" pitchFamily="34" charset="0"/>
            </a:endParaRPr>
          </a:p>
          <a:p>
            <a:r>
              <a:rPr lang="en-US" sz="1900" b="1">
                <a:latin typeface="Calibri" panose="020F0502020204030204" pitchFamily="34" charset="0"/>
                <a:ea typeface="Calibri" panose="020F0502020204030204" pitchFamily="34" charset="0"/>
                <a:cs typeface="Times New Roman" panose="02020603050405020304" pitchFamily="18" charset="0"/>
              </a:rPr>
              <a:t>High Business Impact - </a:t>
            </a:r>
            <a:r>
              <a:rPr lang="en-US" sz="1900">
                <a:latin typeface="Calibri" panose="020F0502020204030204" pitchFamily="34" charset="0"/>
                <a:ea typeface="Calibri" panose="020F0502020204030204" pitchFamily="34" charset="0"/>
                <a:cs typeface="Times New Roman" panose="02020603050405020304" pitchFamily="18" charset="0"/>
              </a:rPr>
              <a:t>Previous attacker models exploited weaknesses in organizations security, but generally had limited business immediate impact or could be managed with limited security improvements:</a:t>
            </a:r>
            <a:endParaRPr lang="en-US" sz="1900">
              <a:latin typeface="Calibri" panose="020F0502020204030204" pitchFamily="34" charset="0"/>
              <a:ea typeface="Calibri" panose="020F0502020204030204" pitchFamily="34" charset="0"/>
            </a:endParaRPr>
          </a:p>
          <a:p>
            <a:pPr marL="362480" indent="-362480">
              <a:buFont typeface="Arial" panose="020B0604020202020204" pitchFamily="34" charset="0"/>
              <a:buChar char="•"/>
              <a:tabLst>
                <a:tab pos="483306" algn="l"/>
              </a:tabLst>
            </a:pPr>
            <a:r>
              <a:rPr lang="en-US" sz="1900" b="1">
                <a:latin typeface="Calibri" panose="020F0502020204030204" pitchFamily="34" charset="0"/>
                <a:ea typeface="Calibri" panose="020F0502020204030204" pitchFamily="34" charset="0"/>
                <a:cs typeface="Times New Roman" panose="02020603050405020304" pitchFamily="18" charset="0"/>
              </a:rPr>
              <a:t>Commodity attacks</a:t>
            </a:r>
            <a:r>
              <a:rPr lang="en-US" sz="1900">
                <a:latin typeface="Calibri" panose="020F0502020204030204" pitchFamily="34" charset="0"/>
                <a:ea typeface="Calibri" panose="020F0502020204030204" pitchFamily="34" charset="0"/>
                <a:cs typeface="Times New Roman" panose="02020603050405020304" pitchFamily="18" charset="0"/>
              </a:rPr>
              <a:t>– minor business impact that could be managed through marginally better hygiene, existing security tools, and investment into security operations</a:t>
            </a:r>
          </a:p>
          <a:p>
            <a:pPr marL="362480" indent="-362480">
              <a:buFont typeface="Arial" panose="020B0604020202020204" pitchFamily="34" charset="0"/>
              <a:buChar char="•"/>
              <a:tabLst>
                <a:tab pos="483306" algn="l"/>
              </a:tabLst>
            </a:pPr>
            <a:r>
              <a:rPr lang="en-US" sz="1900" b="1">
                <a:latin typeface="Calibri" panose="020F0502020204030204" pitchFamily="34" charset="0"/>
                <a:ea typeface="Calibri" panose="020F0502020204030204" pitchFamily="34" charset="0"/>
                <a:cs typeface="Times New Roman" panose="02020603050405020304" pitchFamily="18" charset="0"/>
              </a:rPr>
              <a:t>Targeted data theft </a:t>
            </a:r>
            <a:r>
              <a:rPr lang="en-US" sz="1900">
                <a:latin typeface="Calibri" panose="020F0502020204030204" pitchFamily="34" charset="0"/>
                <a:ea typeface="Calibri" panose="020F0502020204030204" pitchFamily="34" charset="0"/>
                <a:cs typeface="Times New Roman" panose="02020603050405020304" pitchFamily="18" charset="0"/>
              </a:rPr>
              <a:t>– leveraged similar techniques, but often had longer term or indirect impacts on the business (e.g. stronger competitor products) that weren’t immediately stopping business operations. Mitigation with improved security operations can help bring this risk down (but not eliminate). </a:t>
            </a:r>
          </a:p>
          <a:p>
            <a:pPr marL="362480" indent="-362480">
              <a:buFont typeface="Arial" panose="020B0604020202020204" pitchFamily="34" charset="0"/>
              <a:buChar char="•"/>
              <a:tabLst>
                <a:tab pos="483306" algn="l"/>
              </a:tabLst>
            </a:pPr>
            <a:r>
              <a:rPr lang="en-US" sz="1900" b="1">
                <a:latin typeface="Calibri" panose="020F0502020204030204" pitchFamily="34" charset="0"/>
                <a:ea typeface="Calibri" panose="020F0502020204030204" pitchFamily="34" charset="0"/>
                <a:cs typeface="Times New Roman" panose="02020603050405020304" pitchFamily="18" charset="0"/>
              </a:rPr>
              <a:t>Commodity ransomware </a:t>
            </a:r>
            <a:r>
              <a:rPr lang="en-US" sz="1900">
                <a:latin typeface="Calibri" panose="020F0502020204030204" pitchFamily="34" charset="0"/>
                <a:ea typeface="Calibri" panose="020F0502020204030204" pitchFamily="34" charset="0"/>
                <a:cs typeface="Times New Roman" panose="02020603050405020304" pitchFamily="18" charset="0"/>
              </a:rPr>
              <a:t>– actively disrupted access to data and systems using extortion techniques, but was limited to exploited this, </a:t>
            </a:r>
          </a:p>
          <a:p>
            <a:r>
              <a:rPr lang="en-US" sz="1900" b="1" i="1">
                <a:latin typeface="Calibri" panose="020F0502020204030204" pitchFamily="34" charset="0"/>
                <a:ea typeface="Calibri" panose="020F0502020204030204" pitchFamily="34" charset="0"/>
                <a:cs typeface="Times New Roman" panose="02020603050405020304" pitchFamily="18" charset="0"/>
              </a:rPr>
              <a:t> </a:t>
            </a:r>
            <a:endParaRPr lang="en-US" sz="1900">
              <a:latin typeface="Calibri" panose="020F0502020204030204" pitchFamily="34" charset="0"/>
              <a:ea typeface="Calibri" panose="020F0502020204030204" pitchFamily="34" charset="0"/>
            </a:endParaRPr>
          </a:p>
          <a:p>
            <a:r>
              <a:rPr lang="en-US" sz="1900" b="1" i="1">
                <a:latin typeface="Calibri" panose="020F0502020204030204" pitchFamily="34" charset="0"/>
                <a:ea typeface="Calibri" panose="020F0502020204030204" pitchFamily="34" charset="0"/>
                <a:cs typeface="Times New Roman" panose="02020603050405020304" pitchFamily="18" charset="0"/>
              </a:rPr>
              <a:t>CLICK 2 - Extortion</a:t>
            </a:r>
            <a:endParaRPr lang="en-US" sz="1900">
              <a:latin typeface="Calibri" panose="020F0502020204030204" pitchFamily="34" charset="0"/>
              <a:ea typeface="Calibri" panose="020F0502020204030204" pitchFamily="34" charset="0"/>
            </a:endParaRPr>
          </a:p>
          <a:p>
            <a:r>
              <a:rPr lang="en-US" sz="1900">
                <a:latin typeface="Calibri" panose="020F0502020204030204" pitchFamily="34" charset="0"/>
                <a:ea typeface="Calibri" panose="020F0502020204030204" pitchFamily="34" charset="0"/>
                <a:cs typeface="Times New Roman" panose="02020603050405020304" pitchFamily="18" charset="0"/>
              </a:rPr>
              <a:t>Human operated ransomware builds on all of these to grow the extortion payments to be much larger. </a:t>
            </a:r>
            <a:endParaRPr lang="en-US" sz="1900">
              <a:latin typeface="Calibri" panose="020F0502020204030204" pitchFamily="34" charset="0"/>
              <a:ea typeface="Calibri" panose="020F0502020204030204" pitchFamily="34" charset="0"/>
            </a:endParaRPr>
          </a:p>
          <a:p>
            <a:r>
              <a:rPr lang="en-US" sz="1900">
                <a:latin typeface="Calibri" panose="020F0502020204030204" pitchFamily="34" charset="0"/>
                <a:ea typeface="Calibri" panose="020F0502020204030204" pitchFamily="34" charset="0"/>
                <a:cs typeface="Times New Roman" panose="02020603050405020304" pitchFamily="18" charset="0"/>
              </a:rPr>
              <a:t>For extortion to work, the attackers must have control over something the victim will be willing to pay to get back, in this case the ability to operate their business. Human operated ransomware combines two existing techniques into a highly damaging combination:</a:t>
            </a:r>
            <a:endParaRPr lang="en-US" sz="1900">
              <a:latin typeface="Calibri" panose="020F0502020204030204" pitchFamily="34" charset="0"/>
              <a:ea typeface="Calibri" panose="020F0502020204030204" pitchFamily="34" charset="0"/>
            </a:endParaRPr>
          </a:p>
          <a:p>
            <a:pPr marL="362480" indent="-362480">
              <a:buFont typeface="Arial" panose="020B0604020202020204" pitchFamily="34" charset="0"/>
              <a:buChar char="•"/>
              <a:tabLst>
                <a:tab pos="483306" algn="l"/>
              </a:tabLst>
            </a:pPr>
            <a:r>
              <a:rPr lang="en-US" sz="1900" b="1">
                <a:latin typeface="Calibri" panose="020F0502020204030204" pitchFamily="34" charset="0"/>
                <a:ea typeface="Calibri" panose="020F0502020204030204" pitchFamily="34" charset="0"/>
                <a:cs typeface="Times New Roman" panose="02020603050405020304" pitchFamily="18" charset="0"/>
              </a:rPr>
              <a:t>Gain enterprise control with credential theft </a:t>
            </a:r>
            <a:r>
              <a:rPr lang="en-US" sz="1900">
                <a:latin typeface="Calibri" panose="020F0502020204030204" pitchFamily="34" charset="0"/>
                <a:ea typeface="Calibri" panose="020F0502020204030204" pitchFamily="34" charset="0"/>
                <a:cs typeface="Times New Roman" panose="02020603050405020304" pitchFamily="18" charset="0"/>
              </a:rPr>
              <a:t>– pioneered in targeted data theft attacks</a:t>
            </a:r>
          </a:p>
          <a:p>
            <a:pPr marL="362480" indent="-362480">
              <a:buFont typeface="Arial" panose="020B0604020202020204" pitchFamily="34" charset="0"/>
              <a:buChar char="•"/>
              <a:tabLst>
                <a:tab pos="483306" algn="l"/>
              </a:tabLst>
            </a:pPr>
            <a:r>
              <a:rPr lang="en-US" sz="1900" b="1">
                <a:latin typeface="Calibri" panose="020F0502020204030204" pitchFamily="34" charset="0"/>
                <a:ea typeface="Calibri" panose="020F0502020204030204" pitchFamily="34" charset="0"/>
                <a:cs typeface="Times New Roman" panose="02020603050405020304" pitchFamily="18" charset="0"/>
              </a:rPr>
              <a:t>Deny access to data </a:t>
            </a:r>
            <a:r>
              <a:rPr lang="en-US" sz="1900">
                <a:latin typeface="Calibri" panose="020F0502020204030204" pitchFamily="34" charset="0"/>
                <a:ea typeface="Calibri" panose="020F0502020204030204" pitchFamily="34" charset="0"/>
                <a:cs typeface="Times New Roman" panose="02020603050405020304" pitchFamily="18" charset="0"/>
              </a:rPr>
              <a:t>– established with commodity ransomware</a:t>
            </a:r>
          </a:p>
          <a:p>
            <a:r>
              <a:rPr lang="en-US" sz="1900">
                <a:latin typeface="Calibri" panose="020F0502020204030204" pitchFamily="34" charset="0"/>
                <a:ea typeface="Calibri" panose="020F0502020204030204" pitchFamily="34" charset="0"/>
                <a:cs typeface="Times New Roman" panose="02020603050405020304" pitchFamily="18" charset="0"/>
              </a:rPr>
              <a:t>This frequently allows attack operators to stop all business operations until payment is rendered (and sometimes not even then). We don’t recommend that organizations pay ransom. </a:t>
            </a:r>
            <a:endParaRPr lang="en-US" sz="1900">
              <a:latin typeface="Calibri" panose="020F0502020204030204" pitchFamily="34" charset="0"/>
              <a:ea typeface="Calibri" panose="020F0502020204030204" pitchFamily="34" charset="0"/>
            </a:endParaRPr>
          </a:p>
          <a:p>
            <a:r>
              <a:rPr lang="en-US" sz="1900" b="1" i="1">
                <a:latin typeface="Calibri" panose="020F0502020204030204" pitchFamily="34" charset="0"/>
                <a:ea typeface="Calibri" panose="020F0502020204030204" pitchFamily="34" charset="0"/>
                <a:cs typeface="Times New Roman" panose="02020603050405020304" pitchFamily="18" charset="0"/>
              </a:rPr>
              <a:t> </a:t>
            </a:r>
            <a:endParaRPr lang="en-US" sz="1900">
              <a:latin typeface="Calibri" panose="020F0502020204030204" pitchFamily="34" charset="0"/>
              <a:ea typeface="Calibri" panose="020F0502020204030204" pitchFamily="34" charset="0"/>
            </a:endParaRPr>
          </a:p>
          <a:p>
            <a:r>
              <a:rPr lang="en-US" sz="1900" b="1" i="1">
                <a:latin typeface="Calibri" panose="020F0502020204030204" pitchFamily="34" charset="0"/>
                <a:ea typeface="Calibri" panose="020F0502020204030204" pitchFamily="34" charset="0"/>
                <a:cs typeface="Times New Roman" panose="02020603050405020304" pitchFamily="18" charset="0"/>
              </a:rPr>
              <a:t>CLICK 3 – Profitable for Attackers</a:t>
            </a:r>
            <a:endParaRPr lang="en-US" sz="1900">
              <a:latin typeface="Calibri" panose="020F0502020204030204" pitchFamily="34" charset="0"/>
              <a:ea typeface="Calibri" panose="020F0502020204030204" pitchFamily="34" charset="0"/>
            </a:endParaRPr>
          </a:p>
          <a:p>
            <a:r>
              <a:rPr lang="en-US" sz="1900">
                <a:latin typeface="Calibri" panose="020F0502020204030204" pitchFamily="34" charset="0"/>
                <a:ea typeface="Calibri" panose="020F0502020204030204" pitchFamily="34" charset="0"/>
                <a:cs typeface="Times New Roman" panose="02020603050405020304" pitchFamily="18" charset="0"/>
              </a:rPr>
              <a:t>As you may imagine, this is a profitable, though immoral, endeavor for the attackers. The profits from past attacks fuel confidents in future attack profits and the funding required to conduct them, creating the ingredients for a significant growth trajectory of these attacks. </a:t>
            </a:r>
          </a:p>
          <a:p>
            <a:r>
              <a:rPr lang="en-US" sz="1900">
                <a:latin typeface="Calibri" panose="020F0502020204030204" pitchFamily="34" charset="0"/>
                <a:ea typeface="Calibri" panose="020F0502020204030204" pitchFamily="34" charset="0"/>
                <a:cs typeface="Times New Roman" panose="02020603050405020304" pitchFamily="18" charset="0"/>
              </a:rPr>
              <a:t>We actively discourage paying the ransomware. While we understand that desperate measures are sometimes attractive, there is no guarantee that the payment will result in a decryption key, in a key that decrypts </a:t>
            </a:r>
            <a:r>
              <a:rPr lang="en-US" sz="1900" b="1" i="1">
                <a:latin typeface="Calibri" panose="020F0502020204030204" pitchFamily="34" charset="0"/>
                <a:ea typeface="Calibri" panose="020F0502020204030204" pitchFamily="34" charset="0"/>
                <a:cs typeface="Times New Roman" panose="02020603050405020304" pitchFamily="18" charset="0"/>
              </a:rPr>
              <a:t>all </a:t>
            </a:r>
            <a:r>
              <a:rPr lang="en-US" sz="1900">
                <a:latin typeface="Calibri" panose="020F0502020204030204" pitchFamily="34" charset="0"/>
                <a:ea typeface="Calibri" panose="020F0502020204030204" pitchFamily="34" charset="0"/>
                <a:cs typeface="Times New Roman" panose="02020603050405020304" pitchFamily="18" charset="0"/>
              </a:rPr>
              <a:t>data/systems (vs. a fraction of them), or even that the attackers won’t sell data on the dark markets anyway. Additionally, paying groups may put the organization at risk of </a:t>
            </a:r>
          </a:p>
          <a:p>
            <a:endParaRPr lang="en-US" sz="1900">
              <a:latin typeface="Calibri" panose="020F0502020204030204" pitchFamily="34" charset="0"/>
              <a:ea typeface="Calibri" panose="020F0502020204030204" pitchFamily="34" charset="0"/>
            </a:endParaRPr>
          </a:p>
          <a:p>
            <a:r>
              <a:rPr lang="en-US" sz="1900" b="1" i="1">
                <a:latin typeface="Calibri" panose="020F0502020204030204" pitchFamily="34" charset="0"/>
                <a:ea typeface="Calibri" panose="020F0502020204030204" pitchFamily="34" charset="0"/>
                <a:cs typeface="Times New Roman" panose="02020603050405020304" pitchFamily="18" charset="0"/>
              </a:rPr>
              <a:t> </a:t>
            </a:r>
            <a:endParaRPr lang="en-US" sz="1900">
              <a:latin typeface="Calibri" panose="020F0502020204030204" pitchFamily="34" charset="0"/>
              <a:ea typeface="Calibri" panose="020F0502020204030204" pitchFamily="34" charset="0"/>
            </a:endParaRPr>
          </a:p>
          <a:p>
            <a:r>
              <a:rPr lang="en-US" sz="1900" b="1" i="1">
                <a:latin typeface="Calibri" panose="020F0502020204030204" pitchFamily="34" charset="0"/>
                <a:ea typeface="Calibri" panose="020F0502020204030204" pitchFamily="34" charset="0"/>
                <a:cs typeface="Times New Roman" panose="02020603050405020304" pitchFamily="18" charset="0"/>
              </a:rPr>
              <a:t>CLICK 4 – Room to grow</a:t>
            </a:r>
            <a:endParaRPr lang="en-US" sz="1900">
              <a:latin typeface="Calibri" panose="020F0502020204030204" pitchFamily="34" charset="0"/>
              <a:ea typeface="Calibri" panose="020F0502020204030204" pitchFamily="34" charset="0"/>
            </a:endParaRPr>
          </a:p>
          <a:p>
            <a:r>
              <a:rPr lang="en-US" sz="1900">
                <a:latin typeface="Calibri" panose="020F0502020204030204" pitchFamily="34" charset="0"/>
                <a:ea typeface="Calibri" panose="020F0502020204030204" pitchFamily="34" charset="0"/>
                <a:cs typeface="Times New Roman" panose="02020603050405020304" pitchFamily="18" charset="0"/>
              </a:rPr>
              <a:t>Additionally, there is a lot of room for these attacks to grow because of the way enterprises have balanced operational and security requirements over the past decades. </a:t>
            </a:r>
            <a:endParaRPr lang="en-US" sz="1900">
              <a:latin typeface="Calibri" panose="020F0502020204030204" pitchFamily="34" charset="0"/>
              <a:ea typeface="Calibri" panose="020F0502020204030204" pitchFamily="34" charset="0"/>
            </a:endParaRPr>
          </a:p>
          <a:p>
            <a:r>
              <a:rPr lang="en-US" sz="1900">
                <a:latin typeface="Calibri" panose="020F0502020204030204" pitchFamily="34" charset="0"/>
                <a:ea typeface="Calibri" panose="020F0502020204030204" pitchFamily="34" charset="0"/>
                <a:cs typeface="Times New Roman" panose="02020603050405020304" pitchFamily="18" charset="0"/>
              </a:rPr>
              <a:t>Most enterprises organizations have consistently chosen to prioritize business functionality and operational speed over security considerations. While this made businesses more efficient because security threats were limited to an acceptable level, these choices also accumulated a massive backlog of technical debt in the form of security hygiene issues that attackers could potentially exploit.</a:t>
            </a:r>
            <a:endParaRPr lang="en-US" sz="1900">
              <a:latin typeface="Calibri" panose="020F0502020204030204" pitchFamily="34" charset="0"/>
              <a:ea typeface="Calibri" panose="020F0502020204030204" pitchFamily="34" charset="0"/>
            </a:endParaRPr>
          </a:p>
          <a:p>
            <a:r>
              <a:rPr lang="en-US" sz="1900">
                <a:latin typeface="Calibri" panose="020F0502020204030204" pitchFamily="34" charset="0"/>
                <a:ea typeface="Calibri" panose="020F0502020204030204" pitchFamily="34" charset="0"/>
                <a:cs typeface="Times New Roman" panose="02020603050405020304" pitchFamily="18" charset="0"/>
              </a:rPr>
              <a:t>While these maintenance hygiene issues were silent and invisible for a long time (even when exploited to for intellectual property theft by advanced attackers), </a:t>
            </a:r>
            <a:r>
              <a:rPr lang="en-US" sz="1900" b="1" i="1">
                <a:latin typeface="Calibri" panose="020F0502020204030204" pitchFamily="34" charset="0"/>
                <a:ea typeface="Calibri" panose="020F0502020204030204" pitchFamily="34" charset="0"/>
                <a:cs typeface="Times New Roman" panose="02020603050405020304" pitchFamily="18" charset="0"/>
              </a:rPr>
              <a:t>these issues will not stay silent and invisible </a:t>
            </a:r>
            <a:r>
              <a:rPr lang="en-US" sz="1900">
                <a:latin typeface="Calibri" panose="020F0502020204030204" pitchFamily="34" charset="0"/>
                <a:ea typeface="Calibri" panose="020F0502020204030204" pitchFamily="34" charset="0"/>
                <a:cs typeface="Times New Roman" panose="02020603050405020304" pitchFamily="18" charset="0"/>
              </a:rPr>
              <a:t>any longer. </a:t>
            </a:r>
            <a:endParaRPr lang="en-US" sz="1900">
              <a:latin typeface="Calibri" panose="020F0502020204030204" pitchFamily="34" charset="0"/>
              <a:ea typeface="Calibri" panose="020F0502020204030204" pitchFamily="34" charset="0"/>
            </a:endParaRPr>
          </a:p>
          <a:p>
            <a:r>
              <a:rPr lang="en-US" sz="1900" b="1">
                <a:latin typeface="Calibri" panose="020F0502020204030204" pitchFamily="34" charset="0"/>
                <a:ea typeface="Calibri" panose="020F0502020204030204" pitchFamily="34" charset="0"/>
                <a:cs typeface="Times New Roman" panose="02020603050405020304" pitchFamily="18" charset="0"/>
              </a:rPr>
              <a:t> </a:t>
            </a:r>
            <a:endParaRPr lang="en-US" sz="1900">
              <a:latin typeface="Calibri" panose="020F0502020204030204" pitchFamily="34" charset="0"/>
              <a:ea typeface="Calibri" panose="020F0502020204030204" pitchFamily="34" charset="0"/>
            </a:endParaRPr>
          </a:p>
          <a:p>
            <a:r>
              <a:rPr lang="en-US" sz="1900" b="1">
                <a:latin typeface="Calibri" panose="020F0502020204030204" pitchFamily="34" charset="0"/>
                <a:ea typeface="Calibri" panose="020F0502020204030204" pitchFamily="34" charset="0"/>
                <a:cs typeface="Times New Roman" panose="02020603050405020304" pitchFamily="18" charset="0"/>
              </a:rPr>
              <a:t>We cannot emphasize this enough</a:t>
            </a:r>
            <a:r>
              <a:rPr lang="en-US" sz="1900">
                <a:latin typeface="Calibri" panose="020F0502020204030204" pitchFamily="34" charset="0"/>
                <a:ea typeface="Calibri" panose="020F0502020204030204" pitchFamily="34" charset="0"/>
                <a:cs typeface="Times New Roman" panose="02020603050405020304" pitchFamily="18" charset="0"/>
              </a:rPr>
              <a:t> – the secret of “we never got around to doing that security thing” is out to attackers who can profit from it at scale using business-disrupting extortion techniques (and are getting better at it with each attack).</a:t>
            </a:r>
            <a:endParaRPr lang="en-US" sz="1900">
              <a:latin typeface="Calibri" panose="020F0502020204030204" pitchFamily="34" charset="0"/>
              <a:ea typeface="Calibri" panose="020F0502020204030204" pitchFamily="34" charset="0"/>
            </a:endParaRPr>
          </a:p>
          <a:p>
            <a:r>
              <a:rPr lang="en-US" sz="1900">
                <a:latin typeface="Calibri" panose="020F0502020204030204" pitchFamily="34" charset="0"/>
                <a:ea typeface="Calibri" panose="020F0502020204030204" pitchFamily="34" charset="0"/>
                <a:cs typeface="Times New Roman" panose="02020603050405020304" pitchFamily="18" charset="0"/>
              </a:rPr>
              <a:t>We don’t expect to see this trend slow, stop, or reverse until something significant changes in attacker deterrence (attacker arrests, extradition laws removing safe harbor countries, etc.) or defender resilience (widespread executive support for security, close cultural coordination between IT and security teams, etc.)</a:t>
            </a:r>
            <a:endParaRPr lang="en-US" sz="1900">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F4E8F-1818-4F98-BAAC-750DA1EFC192}"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18448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900" b="1">
                <a:latin typeface="Segoe UI" panose="020B0502040204020203" pitchFamily="34" charset="0"/>
              </a:rPr>
              <a:t>Key Takeaway: </a:t>
            </a:r>
            <a:r>
              <a:rPr lang="en-US" sz="1900">
                <a:latin typeface="Segoe UI" panose="020B0502040204020203" pitchFamily="34" charset="0"/>
              </a:rPr>
              <a:t>This is the attack flow for human operated ransomware, </a:t>
            </a:r>
          </a:p>
          <a:p>
            <a:pPr defTabSz="966612">
              <a:defRPr/>
            </a:pPr>
            <a:endParaRPr lang="en-US" sz="1900">
              <a:latin typeface="Segoe UI" panose="020B0502040204020203" pitchFamily="34" charset="0"/>
            </a:endParaRPr>
          </a:p>
          <a:p>
            <a:pPr defTabSz="966612">
              <a:defRPr/>
            </a:pPr>
            <a:r>
              <a:rPr lang="en-US" sz="1900">
                <a:latin typeface="Segoe UI" panose="020B0502040204020203" pitchFamily="34" charset="0"/>
              </a:rPr>
              <a:t>The ransomware attackers favor cheap and efficient attack methods such as password spray and unpatched known vulnerabilities (e.g. </a:t>
            </a:r>
            <a:r>
              <a:rPr lang="en-US" sz="1900" err="1">
                <a:latin typeface="Segoe UI" panose="020B0502040204020203" pitchFamily="34" charset="0"/>
              </a:rPr>
              <a:t>zerologon</a:t>
            </a:r>
            <a:r>
              <a:rPr lang="en-US" sz="1900">
                <a:latin typeface="Segoe UI" panose="020B0502040204020203" pitchFamily="34" charset="0"/>
              </a:rPr>
              <a:t>), and also purchase access to target organizations from other criminals. </a:t>
            </a:r>
          </a:p>
          <a:p>
            <a:pPr defTabSz="966612">
              <a:defRPr/>
            </a:pPr>
            <a:endParaRPr lang="en-US" sz="1900">
              <a:latin typeface="Segoe UI" panose="020B0502040204020203" pitchFamily="34" charset="0"/>
            </a:endParaRPr>
          </a:p>
          <a:p>
            <a:r>
              <a:rPr lang="en-US"/>
              <a:t>These attackers also focus on sabotaging recovery of business operations by erasing or encrypting backups and network documentation like </a:t>
            </a:r>
            <a:r>
              <a:rPr lang="en-US" err="1"/>
              <a:t>solarwinds</a:t>
            </a:r>
            <a:r>
              <a:rPr lang="en-US"/>
              <a:t> to try and force organizations to pay the ransom. </a:t>
            </a:r>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D6EF4E8F-1818-4F98-BAAC-750DA1EFC192}"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64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6954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We urge organizations to follow the mitigation plan Microsoft published to mitigate these attacks</a:t>
            </a:r>
          </a:p>
          <a:p>
            <a:endParaRPr lang="en-US"/>
          </a:p>
          <a:p>
            <a:r>
              <a:rPr lang="en-US"/>
              <a:t>We recommend starting with backup/restore, then protecting admins, and then moving on to other elements.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alibri" panose="020F0502020204030204" pitchFamily="34" charset="0"/>
                <a:ea typeface="Calibri" panose="020F0502020204030204" pitchFamily="34" charset="0"/>
                <a:cs typeface="Times New Roman" panose="02020603050405020304" pitchFamily="18" charset="0"/>
              </a:rPr>
              <a:t>For more information, see https://aka.ms/HumanOperated</a:t>
            </a:r>
          </a:p>
          <a:p>
            <a:endParaRPr lang="en-US"/>
          </a:p>
        </p:txBody>
      </p:sp>
      <p:sp>
        <p:nvSpPr>
          <p:cNvPr id="4" name="Slide Number Placeholder 3"/>
          <p:cNvSpPr>
            <a:spLocks noGrp="1"/>
          </p:cNvSpPr>
          <p:nvPr>
            <p:ph type="sldNum" sz="quarter" idx="5"/>
          </p:nvPr>
        </p:nvSpPr>
        <p:spPr/>
        <p:txBody>
          <a:bodyPr/>
          <a:lstStyle/>
          <a:p>
            <a:fld id="{A724FE22-94F8-4D93-820B-89FCE526CE4F}" type="slidenum">
              <a:rPr lang="en-US" smtClean="0"/>
              <a:t>65</a:t>
            </a:fld>
            <a:endParaRPr lang="en-US"/>
          </a:p>
        </p:txBody>
      </p:sp>
    </p:spTree>
    <p:extLst>
      <p:ext uri="{BB962C8B-B14F-4D97-AF65-F5344CB8AC3E}">
        <p14:creationId xmlns:p14="http://schemas.microsoft.com/office/powerpoint/2010/main" val="1859226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ea typeface="Segoe UI" pitchFamily="34" charset="0"/>
                <a:cs typeface="Segoe UI"/>
              </a:rPr>
              <a:t>Key Takeaway: </a:t>
            </a:r>
            <a:r>
              <a:rPr lang="en-US" sz="1200">
                <a:solidFill>
                  <a:schemeClr val="tx1"/>
                </a:solidFill>
                <a:ea typeface="Segoe UI" pitchFamily="34" charset="0"/>
                <a:cs typeface="Segoe UI"/>
              </a:rPr>
              <a:t>These are documents that include explicit mapping of the roles described in previous slides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0A8A0-2EA8-45C8-8A83-49BE149178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4635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STATIC SLIDE VERSION (No Animations)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reference architecture describes Microsoft’s cybersecurity capabilities and how they integrate with existing security architectures and capabilities. We recently updated this diagram and wanted to share a little bit about the changes and the document itself to help you better utilize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u="sng" kern="1200" dirty="0">
                <a:solidFill>
                  <a:schemeClr val="tx1"/>
                </a:solidFill>
                <a:effectLst/>
                <a:latin typeface="+mn-lt"/>
                <a:ea typeface="+mn-ea"/>
                <a:cs typeface="+mn-cs"/>
              </a:rPr>
              <a:t>How to use it </a:t>
            </a:r>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seen this document used for several purposes by our customers and internal teams (beyond a geeky wall decoration to shock and impress your cubicle neighbors :-)</a:t>
            </a:r>
          </a:p>
          <a:p>
            <a:pPr marL="171450" lvl="0" indent="-171450" fontAlgn="ctr">
              <a:buFont typeface="Arial" panose="020B0604020202020204" pitchFamily="34" charset="0"/>
              <a:buChar char="•"/>
            </a:pPr>
            <a:r>
              <a:rPr lang="en-US" sz="1200" b="1" kern="1200" dirty="0">
                <a:solidFill>
                  <a:schemeClr val="tx1"/>
                </a:solidFill>
                <a:effectLst/>
                <a:latin typeface="+mn-lt"/>
                <a:ea typeface="+mn-ea"/>
                <a:cs typeface="+mn-cs"/>
              </a:rPr>
              <a:t>Starting template for a security architecture - </a:t>
            </a:r>
            <a:r>
              <a:rPr lang="en-US" sz="1200" kern="1200" dirty="0">
                <a:solidFill>
                  <a:schemeClr val="tx1"/>
                </a:solidFill>
                <a:effectLst/>
                <a:latin typeface="+mn-lt"/>
                <a:ea typeface="+mn-ea"/>
                <a:cs typeface="+mn-cs"/>
              </a:rPr>
              <a:t>The</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most common use case we see is that organizations use the document to help define a target state for cybersecurity capabilities. Organizations find this architecture useful because it covers capabilities across the modern enterprise estate that now spans on-premise, mobile devices, many clouds, and IoT / Operational Technology. </a:t>
            </a:r>
          </a:p>
          <a:p>
            <a:pPr marL="171450" lvl="0" indent="-171450" fontAlgn="ctr">
              <a:buFont typeface="Arial" panose="020B0604020202020204" pitchFamily="34" charset="0"/>
              <a:buChar char="•"/>
            </a:pPr>
            <a:r>
              <a:rPr lang="en-US" sz="1200" b="1" kern="1200" dirty="0">
                <a:solidFill>
                  <a:schemeClr val="tx1"/>
                </a:solidFill>
                <a:effectLst/>
                <a:latin typeface="+mn-lt"/>
                <a:ea typeface="+mn-ea"/>
                <a:cs typeface="+mn-cs"/>
              </a:rPr>
              <a:t>Comparison reference for security capabilities - </a:t>
            </a:r>
            <a:r>
              <a:rPr lang="en-US" sz="1200" kern="1200" dirty="0">
                <a:solidFill>
                  <a:schemeClr val="tx1"/>
                </a:solidFill>
                <a:effectLst/>
                <a:latin typeface="+mn-lt"/>
                <a:ea typeface="+mn-ea"/>
                <a:cs typeface="+mn-cs"/>
              </a:rPr>
              <a:t>We know of several organizations that have marked up a printed copy with what capabilities they already own from various Microsoft license suites (many customers don't know they own quite a bit of this technology), which ones they already have in place (from Microsoft or partner/3rd party), and which ones are new and could fill a need. </a:t>
            </a:r>
          </a:p>
          <a:p>
            <a:pPr marL="171450" lvl="0" indent="-171450" fontAlgn="ctr">
              <a:buFont typeface="Arial" panose="020B0604020202020204" pitchFamily="34" charset="0"/>
              <a:buChar char="•"/>
            </a:pPr>
            <a:r>
              <a:rPr lang="en-US" sz="1200" b="1" kern="1200" dirty="0">
                <a:solidFill>
                  <a:schemeClr val="tx1"/>
                </a:solidFill>
                <a:effectLst/>
                <a:latin typeface="+mn-lt"/>
                <a:ea typeface="+mn-ea"/>
                <a:cs typeface="+mn-cs"/>
              </a:rPr>
              <a:t>Learn about Microsoft capabilities</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In presentation mode, each capability has a "ScreenTip" with a short description of each capability + a link to documentation on that capability to learn more. </a:t>
            </a:r>
          </a:p>
          <a:p>
            <a:pPr marL="171450" lvl="0" indent="-171450" fontAlgn="ctr">
              <a:buFont typeface="Arial" panose="020B0604020202020204" pitchFamily="34" charset="0"/>
              <a:buChar char="•"/>
            </a:pPr>
            <a:r>
              <a:rPr lang="en-US" sz="1200" b="1" kern="1200" dirty="0">
                <a:solidFill>
                  <a:schemeClr val="tx1"/>
                </a:solidFill>
                <a:effectLst/>
                <a:latin typeface="+mn-lt"/>
                <a:ea typeface="+mn-ea"/>
                <a:cs typeface="+mn-cs"/>
              </a:rPr>
              <a:t>Learn about Microsoft's integration investments -</a:t>
            </a:r>
            <a:r>
              <a:rPr lang="en-US" sz="1200" kern="1200" dirty="0">
                <a:solidFill>
                  <a:schemeClr val="tx1"/>
                </a:solidFill>
                <a:effectLst/>
                <a:latin typeface="+mn-lt"/>
                <a:ea typeface="+mn-ea"/>
                <a:cs typeface="+mn-cs"/>
              </a:rPr>
              <a:t> The architecture includes visuals of key integration points with partner capabilities (e.g. SIEM/Log integration, Security Appliances in Azure, DLP integration, and more) and within our own product capabilities among (e.g. Advanced Threat Protection, Conditional Access, and more).</a:t>
            </a:r>
          </a:p>
          <a:p>
            <a:pPr marL="171450" lvl="0" indent="-171450" fontAlgn="ctr">
              <a:buFont typeface="Arial" panose="020B0604020202020204" pitchFamily="34" charset="0"/>
              <a:buChar char="•"/>
            </a:pPr>
            <a:r>
              <a:rPr lang="en-US" sz="1200" b="1" kern="1200" dirty="0">
                <a:solidFill>
                  <a:schemeClr val="tx1"/>
                </a:solidFill>
                <a:effectLst/>
                <a:latin typeface="+mn-lt"/>
                <a:ea typeface="+mn-ea"/>
                <a:cs typeface="+mn-cs"/>
              </a:rPr>
              <a:t>Learn about Cybersecurity</a:t>
            </a:r>
            <a:r>
              <a:rPr lang="en-US" sz="1200" kern="1200" dirty="0">
                <a:solidFill>
                  <a:schemeClr val="tx1"/>
                </a:solidFill>
                <a:effectLst/>
                <a:latin typeface="+mn-lt"/>
                <a:ea typeface="+mn-ea"/>
                <a:cs typeface="+mn-cs"/>
              </a:rPr>
              <a:t> - We have also heard reports of folks new to cybersecurity using this as a learning tool as they prepare for their first career or a career change. </a:t>
            </a:r>
          </a:p>
          <a:p>
            <a:r>
              <a:rPr lang="en-US" sz="1200" kern="1200" dirty="0">
                <a:solidFill>
                  <a:schemeClr val="tx1"/>
                </a:solidFill>
                <a:effectLst/>
                <a:latin typeface="+mn-lt"/>
                <a:ea typeface="+mn-ea"/>
                <a:cs typeface="+mn-cs"/>
              </a:rPr>
              <a:t>As you can see, Microsoft has been investing heavily in security for many years to secure our products and services as well as provide the capabilities our customers need to secure their assets. In many ways, this diagram reflects Microsoft massive ongoing investment into cyber security research and development, currently over $1 billion annually (not including acquisitions).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What has changed and why</a:t>
            </a:r>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diagram evolves over time, so here are a few highlights on what's changed</a:t>
            </a:r>
          </a:p>
          <a:p>
            <a:endParaRPr lang="en-US" sz="1200" b="1" i="0" u="sng" kern="1200" dirty="0">
              <a:solidFill>
                <a:schemeClr val="tx1"/>
              </a:solidFill>
              <a:effectLst/>
              <a:latin typeface="+mn-lt"/>
              <a:ea typeface="+mn-ea"/>
              <a:cs typeface="+mn-cs"/>
            </a:endParaRPr>
          </a:p>
          <a:p>
            <a:endParaRPr lang="en-US" sz="1200" b="1" i="0" u="sng" kern="1200" dirty="0">
              <a:solidFill>
                <a:schemeClr val="tx1"/>
              </a:solidFill>
              <a:effectLst/>
              <a:latin typeface="+mn-lt"/>
              <a:ea typeface="+mn-ea"/>
              <a:cs typeface="+mn-cs"/>
            </a:endParaRPr>
          </a:p>
          <a:p>
            <a:r>
              <a:rPr lang="en-US" sz="1200" b="1" i="0" u="sng" kern="1200" dirty="0">
                <a:solidFill>
                  <a:schemeClr val="tx1"/>
                </a:solidFill>
                <a:effectLst/>
                <a:latin typeface="+mn-lt"/>
                <a:ea typeface="+mn-ea"/>
                <a:cs typeface="+mn-cs"/>
              </a:rPr>
              <a:t>December 2021 release</a:t>
            </a:r>
          </a:p>
          <a:p>
            <a:pPr marL="171450" indent="-171450">
              <a:buFont typeface="Arial" panose="020B0604020202020204" pitchFamily="34" charset="0"/>
              <a:buChar char="•"/>
            </a:pPr>
            <a:r>
              <a:rPr lang="en-US" sz="1200" b="0" i="0" u="none" kern="1200" dirty="0">
                <a:solidFill>
                  <a:schemeClr val="tx1"/>
                </a:solidFill>
                <a:effectLst/>
                <a:latin typeface="+mn-lt"/>
                <a:ea typeface="+mn-ea"/>
                <a:cs typeface="+mn-cs"/>
              </a:rPr>
              <a:t>Updated product names based on Ignite 2021 changes</a:t>
            </a:r>
          </a:p>
          <a:p>
            <a:pPr marL="171450" indent="-171450">
              <a:buFont typeface="Arial" panose="020B0604020202020204" pitchFamily="34" charset="0"/>
              <a:buChar char="•"/>
            </a:pPr>
            <a:r>
              <a:rPr lang="en-US" sz="1200" b="0" i="0" u="none" kern="1200" dirty="0">
                <a:solidFill>
                  <a:schemeClr val="tx1"/>
                </a:solidFill>
                <a:effectLst/>
                <a:latin typeface="+mn-lt"/>
                <a:ea typeface="+mn-ea"/>
                <a:cs typeface="+mn-cs"/>
              </a:rPr>
              <a:t>Changed colors of many boxes to be lighter for readability</a:t>
            </a:r>
          </a:p>
          <a:p>
            <a:endParaRPr lang="en-US" sz="1200" b="1" i="0" u="sng" kern="1200" dirty="0">
              <a:solidFill>
                <a:schemeClr val="tx1"/>
              </a:solidFill>
              <a:effectLst/>
              <a:latin typeface="+mn-lt"/>
              <a:ea typeface="+mn-ea"/>
              <a:cs typeface="+mn-cs"/>
            </a:endParaRPr>
          </a:p>
          <a:p>
            <a:r>
              <a:rPr lang="en-US" sz="1200" b="1" i="0" u="sng" kern="1200" dirty="0">
                <a:solidFill>
                  <a:schemeClr val="tx1"/>
                </a:solidFill>
                <a:effectLst/>
                <a:latin typeface="+mn-lt"/>
                <a:ea typeface="+mn-ea"/>
                <a:cs typeface="+mn-cs"/>
              </a:rPr>
              <a:t>May 2021 release</a:t>
            </a:r>
          </a:p>
          <a:p>
            <a:r>
              <a:rPr lang="en-US" sz="1200" b="1" kern="1200" dirty="0">
                <a:solidFill>
                  <a:schemeClr val="tx1"/>
                </a:solidFill>
                <a:effectLst/>
                <a:latin typeface="+mn-lt"/>
                <a:ea typeface="+mn-ea"/>
                <a:cs typeface="+mn-cs"/>
              </a:rPr>
              <a:t>Updated Product Names </a:t>
            </a:r>
            <a:r>
              <a:rPr lang="en-US" sz="1200" b="0" kern="1200" dirty="0">
                <a:solidFill>
                  <a:schemeClr val="tx1"/>
                </a:solidFill>
                <a:effectLst/>
                <a:latin typeface="+mn-lt"/>
                <a:ea typeface="+mn-ea"/>
                <a:cs typeface="+mn-cs"/>
              </a:rPr>
              <a:t>and descriptions </a:t>
            </a:r>
            <a:r>
              <a:rPr lang="en-US" sz="1200" kern="1200" dirty="0">
                <a:solidFill>
                  <a:schemeClr val="tx1"/>
                </a:solidFill>
                <a:effectLst/>
                <a:latin typeface="+mn-lt"/>
                <a:ea typeface="+mn-ea"/>
                <a:cs typeface="+mn-cs"/>
              </a:rPr>
              <a:t>for all capabilities, notably the rename of Microsoft 365 Defender and Microsoft Defender for Cloud XDR tooling</a:t>
            </a:r>
          </a:p>
          <a:p>
            <a:r>
              <a:rPr lang="en-US" sz="1200" b="1" kern="1200" dirty="0">
                <a:solidFill>
                  <a:schemeClr val="tx1"/>
                </a:solidFill>
                <a:effectLst/>
                <a:latin typeface="+mn-lt"/>
                <a:ea typeface="+mn-ea"/>
                <a:cs typeface="+mn-cs"/>
              </a:rPr>
              <a:t>Simplified Security Operations section </a:t>
            </a:r>
            <a:r>
              <a:rPr lang="en-US" sz="1200" kern="1200" dirty="0">
                <a:solidFill>
                  <a:schemeClr val="tx1"/>
                </a:solidFill>
                <a:effectLst/>
                <a:latin typeface="+mn-lt"/>
                <a:ea typeface="+mn-ea"/>
                <a:cs typeface="+mn-cs"/>
              </a:rPr>
              <a:t>to reflect evolution of technologies to simpler XDR+SIEM approach</a:t>
            </a:r>
          </a:p>
          <a:p>
            <a:r>
              <a:rPr lang="en-US" sz="1200" b="1" kern="1200" dirty="0">
                <a:solidFill>
                  <a:schemeClr val="tx1"/>
                </a:solidFill>
                <a:effectLst/>
                <a:latin typeface="+mn-lt"/>
                <a:ea typeface="+mn-ea"/>
                <a:cs typeface="+mn-cs"/>
              </a:rPr>
              <a:t>Update IoT and OT Security section </a:t>
            </a:r>
            <a:r>
              <a:rPr lang="en-US" sz="1200" kern="1200" dirty="0">
                <a:solidFill>
                  <a:schemeClr val="tx1"/>
                </a:solidFill>
                <a:effectLst/>
                <a:latin typeface="+mn-lt"/>
                <a:ea typeface="+mn-ea"/>
                <a:cs typeface="+mn-cs"/>
              </a:rPr>
              <a:t>to include Defender for IoT (includes acquired </a:t>
            </a:r>
            <a:r>
              <a:rPr lang="en-US" sz="1200" kern="1200" dirty="0" err="1">
                <a:solidFill>
                  <a:schemeClr val="tx1"/>
                </a:solidFill>
                <a:effectLst/>
                <a:latin typeface="+mn-lt"/>
                <a:ea typeface="+mn-ea"/>
                <a:cs typeface="+mn-cs"/>
              </a:rPr>
              <a:t>CyberX</a:t>
            </a:r>
            <a:r>
              <a:rPr lang="en-US" sz="1200" kern="1200" dirty="0">
                <a:solidFill>
                  <a:schemeClr val="tx1"/>
                </a:solidFill>
                <a:effectLst/>
                <a:latin typeface="+mn-lt"/>
                <a:ea typeface="+mn-ea"/>
                <a:cs typeface="+mn-cs"/>
              </a:rPr>
              <a:t> technology)</a:t>
            </a:r>
          </a:p>
          <a:p>
            <a:r>
              <a:rPr lang="en-US" sz="1200" b="1" kern="1200" dirty="0">
                <a:solidFill>
                  <a:schemeClr val="tx1"/>
                </a:solidFill>
                <a:effectLst/>
                <a:latin typeface="+mn-lt"/>
                <a:ea typeface="+mn-ea"/>
                <a:cs typeface="+mn-cs"/>
              </a:rPr>
              <a:t>Secure Score </a:t>
            </a:r>
            <a:r>
              <a:rPr lang="en-US" sz="1200" b="0" kern="1200" dirty="0">
                <a:solidFill>
                  <a:schemeClr val="tx1"/>
                </a:solidFill>
                <a:effectLst/>
                <a:latin typeface="+mn-lt"/>
                <a:ea typeface="+mn-ea"/>
                <a:cs typeface="+mn-cs"/>
              </a:rPr>
              <a:t>now spans across the full architecture to reflect broad scope of coverage + added compliance score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Segoe UI"/>
                <a:ea typeface="Segoe UI" pitchFamily="34" charset="0"/>
                <a:cs typeface="Segoe UI" pitchFamily="34" charset="0"/>
              </a:rPr>
              <a:t>Broadened Conditional access </a:t>
            </a:r>
            <a:r>
              <a:rPr kumimoji="0" lang="en-US" sz="1200" b="0" i="0" u="none" strike="noStrike" kern="1200" cap="none" spc="0" normalizeH="0" baseline="0" noProof="0" dirty="0">
                <a:ln>
                  <a:noFill/>
                </a:ln>
                <a:solidFill>
                  <a:sysClr val="windowText" lastClr="000000"/>
                </a:solidFill>
                <a:effectLst/>
                <a:uLnTx/>
                <a:uFillTx/>
                <a:latin typeface="Segoe UI"/>
                <a:ea typeface="Segoe UI" pitchFamily="34" charset="0"/>
                <a:cs typeface="Segoe UI" pitchFamily="34" charset="0"/>
              </a:rPr>
              <a:t>to show span of coverage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Segoe UI"/>
                <a:ea typeface="Segoe UI" pitchFamily="34" charset="0"/>
                <a:cs typeface="Segoe UI" pitchFamily="34" charset="0"/>
              </a:rPr>
              <a:t>Added Azure AD App Proxy </a:t>
            </a:r>
            <a:r>
              <a:rPr kumimoji="0" lang="en-US" sz="1200" b="0" i="0" u="none" strike="noStrike" kern="1200" cap="none" spc="0" normalizeH="0" baseline="0" noProof="0" dirty="0">
                <a:ln>
                  <a:noFill/>
                </a:ln>
                <a:solidFill>
                  <a:sysClr val="windowText" lastClr="000000"/>
                </a:solidFill>
                <a:effectLst/>
                <a:uLnTx/>
                <a:uFillTx/>
                <a:latin typeface="Segoe UI"/>
                <a:ea typeface="Segoe UI" pitchFamily="34" charset="0"/>
                <a:cs typeface="Segoe UI" pitchFamily="34" charset="0"/>
              </a:rPr>
              <a:t>that provides secure access to applications for users (with a much better user experience) and enables organizations to move beyond VPNs. </a:t>
            </a:r>
          </a:p>
          <a:p>
            <a:r>
              <a:rPr lang="en-US" sz="1200" b="1" kern="1200" dirty="0">
                <a:solidFill>
                  <a:schemeClr val="tx1"/>
                </a:solidFill>
                <a:effectLst/>
                <a:latin typeface="+mn-lt"/>
                <a:ea typeface="+mn-ea"/>
                <a:cs typeface="+mn-cs"/>
              </a:rPr>
              <a:t>Added Azure Purview </a:t>
            </a:r>
            <a:r>
              <a:rPr lang="en-US" sz="1200" b="0" kern="1200" dirty="0">
                <a:solidFill>
                  <a:schemeClr val="tx1"/>
                </a:solidFill>
                <a:effectLst/>
                <a:latin typeface="+mn-lt"/>
                <a:ea typeface="+mn-ea"/>
                <a:cs typeface="+mn-cs"/>
              </a:rPr>
              <a:t>that provides structured data discovery and labelling capabilities (and simplified information protection section overall)</a:t>
            </a:r>
          </a:p>
          <a:p>
            <a:r>
              <a:rPr lang="en-US" sz="1200" b="1" kern="1200" dirty="0">
                <a:solidFill>
                  <a:schemeClr val="tx1"/>
                </a:solidFill>
                <a:effectLst/>
                <a:latin typeface="+mn-lt"/>
                <a:ea typeface="+mn-ea"/>
                <a:cs typeface="+mn-cs"/>
              </a:rPr>
              <a:t>Added Azure Lighthouse </a:t>
            </a:r>
            <a:r>
              <a:rPr lang="en-US" sz="1200" b="0" kern="1200" dirty="0">
                <a:solidFill>
                  <a:schemeClr val="tx1"/>
                </a:solidFill>
                <a:effectLst/>
                <a:latin typeface="+mn-lt"/>
                <a:ea typeface="+mn-ea"/>
                <a:cs typeface="+mn-cs"/>
              </a:rPr>
              <a:t>that provides multi-tenant support critical for service providers and complex organizations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Added Azure Arc </a:t>
            </a:r>
            <a:r>
              <a:rPr lang="en-US" sz="1200" kern="1200" dirty="0">
                <a:solidFill>
                  <a:schemeClr val="tx1"/>
                </a:solidFill>
                <a:effectLst/>
                <a:latin typeface="+mn-lt"/>
                <a:ea typeface="+mn-ea"/>
                <a:cs typeface="+mn-cs"/>
              </a:rPr>
              <a:t>that provides unified security across clouds and on-premises (via Azure capabilities)</a:t>
            </a:r>
          </a:p>
          <a:p>
            <a:r>
              <a:rPr lang="en-US" sz="1200" b="1" kern="1200" dirty="0">
                <a:solidFill>
                  <a:schemeClr val="tx1"/>
                </a:solidFill>
                <a:effectLst/>
                <a:latin typeface="+mn-lt"/>
                <a:ea typeface="+mn-ea"/>
                <a:cs typeface="+mn-cs"/>
              </a:rPr>
              <a:t>Updated infrastructure section </a:t>
            </a:r>
            <a:r>
              <a:rPr lang="en-US" sz="1200" kern="1200" dirty="0">
                <a:solidFill>
                  <a:schemeClr val="tx1"/>
                </a:solidFill>
                <a:effectLst/>
                <a:latin typeface="+mn-lt"/>
                <a:ea typeface="+mn-ea"/>
                <a:cs typeface="+mn-cs"/>
              </a:rPr>
              <a:t>to show the growing set of Microsoft Defender for Cloud Capabilities (including moving SQL protections)</a:t>
            </a: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Added Securing Privileged Access </a:t>
            </a:r>
            <a:r>
              <a:rPr lang="en-US" sz="1200" kern="1200" dirty="0">
                <a:solidFill>
                  <a:schemeClr val="tx1"/>
                </a:solidFill>
                <a:effectLst/>
                <a:latin typeface="+mn-lt"/>
                <a:ea typeface="+mn-ea"/>
                <a:cs typeface="+mn-cs"/>
              </a:rPr>
              <a:t>as a distinct item, updated Privileged Access Workstation (PAW), and removed ESAE Admin Forest (as this architectural pattern is no longer a mainstream recommendation, though it is still valid for some cases detailed in https://aka.ms/ESAE)</a:t>
            </a:r>
          </a:p>
          <a:p>
            <a:r>
              <a:rPr lang="en-US" sz="1200" b="1" kern="1200" dirty="0">
                <a:solidFill>
                  <a:schemeClr val="tx1"/>
                </a:solidFill>
                <a:effectLst/>
                <a:latin typeface="+mn-lt"/>
                <a:ea typeface="+mn-ea"/>
                <a:cs typeface="+mn-cs"/>
              </a:rPr>
              <a:t>Added People Security Section </a:t>
            </a:r>
            <a:r>
              <a:rPr lang="en-US" sz="1200" kern="1200" dirty="0">
                <a:solidFill>
                  <a:schemeClr val="tx1"/>
                </a:solidFill>
                <a:effectLst/>
                <a:latin typeface="+mn-lt"/>
                <a:ea typeface="+mn-ea"/>
                <a:cs typeface="+mn-cs"/>
              </a:rPr>
              <a:t>with attack simulator, insider risk management, and communication compliance</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Minor Visual changes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ysClr val="windowText" lastClr="000000"/>
                </a:solidFill>
                <a:effectLst/>
                <a:uLnTx/>
                <a:uFillTx/>
                <a:latin typeface="Segoe UI"/>
                <a:ea typeface="Segoe UI" pitchFamily="34" charset="0"/>
                <a:cs typeface="Segoe UI" pitchFamily="34" charset="0"/>
              </a:rPr>
              <a:t>Reduced connection lines – the number of cross product integrations grew beyond the ability to depicting all integration points without creating clutter and confusion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Highlight cross-platform/multi-cloud technologies - to draw attention to these capabilities (which are surprising to some)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Removed some items (which are still valid) to make room for added items including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Azure Confidential Computing - https://docs.microsoft.com/azure/confidential-computing/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Graph Security API - https://docs.microsoft.com/graph/api/resources/security-api-overview</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Windows Server Security - https://docs.microsoft.com/windows-server/security/security-and-assurance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Shielded VMs - https://docs.microsoft.com/windows-server/security/guarded-fabric-shielded-vm/guarded-fabric-and-shielded-vms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SQL Encryption and Data Masking - https://docs.microsoft.com/azure/azure-sql/database/transparent-data-encryption-tde-overview</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Customer Lockbox (Office 365) - https://docs.microsoft.com/microsoft-365/compliance/customer-lockbox-requests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Customer Lockbox (Azure) https://docs.microsoft.com/azure/security/fundamentals/customer-lockbox-overview</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Version 3.1 (April 2019)</a:t>
            </a:r>
          </a:p>
          <a:p>
            <a:r>
              <a:rPr lang="en-US" sz="1200" kern="1200" dirty="0">
                <a:solidFill>
                  <a:schemeClr val="tx1"/>
                </a:solidFill>
                <a:effectLst/>
                <a:latin typeface="+mn-lt"/>
                <a:ea typeface="+mn-ea"/>
                <a:cs typeface="+mn-cs"/>
              </a:rPr>
              <a:t>Updated Windows Defender ATP to Microsoft Defender ATP</a:t>
            </a:r>
          </a:p>
          <a:p>
            <a:r>
              <a:rPr lang="en-US" sz="1200" kern="1200" dirty="0">
                <a:solidFill>
                  <a:schemeClr val="tx1"/>
                </a:solidFill>
                <a:effectLst/>
                <a:latin typeface="+mn-lt"/>
                <a:ea typeface="+mn-ea"/>
                <a:cs typeface="+mn-cs"/>
              </a:rPr>
              <a:t>Corrected links/descriptions for Azure AD B2B and B2C</a:t>
            </a:r>
          </a:p>
          <a:p>
            <a:r>
              <a:rPr lang="en-US" sz="1200" kern="1200" dirty="0">
                <a:solidFill>
                  <a:schemeClr val="tx1"/>
                </a:solidFill>
                <a:effectLst/>
                <a:latin typeface="+mn-lt"/>
                <a:ea typeface="+mn-ea"/>
                <a:cs typeface="+mn-cs"/>
              </a:rPr>
              <a:t>Corrected date on main slide</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mn-lt"/>
                <a:ea typeface="+mn-ea"/>
                <a:cs typeface="+mn-cs"/>
              </a:rPr>
              <a:t>Version 3 (March 2019)</a:t>
            </a:r>
          </a:p>
          <a:p>
            <a:r>
              <a:rPr lang="en-US" sz="1200" b="1" kern="1200" dirty="0">
                <a:solidFill>
                  <a:schemeClr val="tx1"/>
                </a:solidFill>
                <a:effectLst/>
                <a:latin typeface="+mn-lt"/>
                <a:ea typeface="+mn-ea"/>
                <a:cs typeface="+mn-cs"/>
              </a:rPr>
              <a:t>Added Azure Sentinel</a:t>
            </a:r>
            <a:r>
              <a:rPr lang="en-US" sz="1200" kern="1200" dirty="0">
                <a:solidFill>
                  <a:schemeClr val="tx1"/>
                </a:solidFill>
                <a:effectLst/>
                <a:latin typeface="+mn-lt"/>
                <a:ea typeface="+mn-ea"/>
                <a:cs typeface="+mn-cs"/>
              </a:rPr>
              <a:t> – This is the cloud native SIEM + SOAR solution that Microsoft built into Azure</a:t>
            </a:r>
          </a:p>
          <a:p>
            <a:r>
              <a:rPr lang="en-US" sz="1200" b="1" kern="1200" dirty="0">
                <a:solidFill>
                  <a:schemeClr val="tx1"/>
                </a:solidFill>
                <a:effectLst/>
                <a:latin typeface="+mn-lt"/>
                <a:ea typeface="+mn-ea"/>
                <a:cs typeface="+mn-cs"/>
              </a:rPr>
              <a:t>Added Defender ATP to information protection – </a:t>
            </a:r>
            <a:r>
              <a:rPr lang="en-US" sz="1200" b="0" kern="1200" dirty="0">
                <a:solidFill>
                  <a:schemeClr val="tx1"/>
                </a:solidFill>
                <a:effectLst/>
                <a:latin typeface="+mn-lt"/>
                <a:ea typeface="+mn-ea"/>
                <a:cs typeface="+mn-cs"/>
              </a:rPr>
              <a:t>Now that this capability is integrated with both Azure Information Protection and </a:t>
            </a:r>
            <a:r>
              <a:rPr lang="nn-NO" sz="1200" b="0" kern="1200" dirty="0">
                <a:solidFill>
                  <a:schemeClr val="tx1"/>
                </a:solidFill>
                <a:effectLst/>
                <a:latin typeface="+mn-lt"/>
                <a:ea typeface="+mn-ea"/>
                <a:cs typeface="+mn-cs"/>
              </a:rPr>
              <a:t>Microsoft Defender for Cloud Apps</a:t>
            </a:r>
            <a:r>
              <a:rPr lang="en-US" sz="1200" b="0" kern="1200" dirty="0">
                <a:solidFill>
                  <a:schemeClr val="tx1"/>
                </a:solidFill>
                <a:effectLst/>
                <a:latin typeface="+mn-lt"/>
                <a:ea typeface="+mn-ea"/>
                <a:cs typeface="+mn-cs"/>
              </a:rPr>
              <a:t>, it becomes a very compelling replacement for a traditional host based DLP solution. </a:t>
            </a:r>
          </a:p>
          <a:p>
            <a:pPr lvl="0"/>
            <a:r>
              <a:rPr lang="en-US" sz="1200" b="1" kern="1200" dirty="0">
                <a:solidFill>
                  <a:schemeClr val="tx1"/>
                </a:solidFill>
                <a:effectLst/>
                <a:latin typeface="+mn-lt"/>
                <a:ea typeface="+mn-ea"/>
                <a:cs typeface="+mn-cs"/>
              </a:rPr>
              <a:t>Added Azure Firewall – </a:t>
            </a:r>
            <a:r>
              <a:rPr lang="en-US" sz="1200" b="0" kern="1200" dirty="0">
                <a:solidFill>
                  <a:schemeClr val="tx1"/>
                </a:solidFill>
                <a:effectLst/>
                <a:latin typeface="+mn-lt"/>
                <a:ea typeface="+mn-ea"/>
                <a:cs typeface="+mn-cs"/>
              </a:rPr>
              <a:t>This technology is maturing quickly and becoming a potential replacement for traditional NGFWs in Azure for some scenarios</a:t>
            </a:r>
          </a:p>
          <a:p>
            <a:pPr lvl="0"/>
            <a:r>
              <a:rPr lang="en-US" sz="1200" b="1" kern="1200" dirty="0">
                <a:solidFill>
                  <a:schemeClr val="tx1"/>
                </a:solidFill>
                <a:effectLst/>
                <a:latin typeface="+mn-lt"/>
                <a:ea typeface="+mn-ea"/>
                <a:cs typeface="+mn-cs"/>
              </a:rPr>
              <a:t>Added lines </a:t>
            </a:r>
            <a:r>
              <a:rPr lang="en-US" sz="1200" kern="1200" dirty="0">
                <a:solidFill>
                  <a:schemeClr val="tx1"/>
                </a:solidFill>
                <a:effectLst/>
                <a:latin typeface="+mn-lt"/>
                <a:ea typeface="+mn-ea"/>
                <a:cs typeface="+mn-cs"/>
              </a:rPr>
              <a:t>to the various capabilities that integrate with the classification labels in information protection.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Version 2 (June 2018)</a:t>
            </a:r>
          </a:p>
          <a:p>
            <a:pPr lvl="0" fontAlgn="ctr"/>
            <a:r>
              <a:rPr lang="en-US" sz="1200" b="1" kern="1200" dirty="0">
                <a:solidFill>
                  <a:schemeClr val="tx1"/>
                </a:solidFill>
                <a:effectLst/>
                <a:latin typeface="+mn-lt"/>
                <a:ea typeface="+mn-ea"/>
                <a:cs typeface="+mn-cs"/>
              </a:rPr>
              <a:t>New visual style</a:t>
            </a:r>
            <a:r>
              <a:rPr lang="en-US" sz="1200" kern="1200" dirty="0">
                <a:solidFill>
                  <a:schemeClr val="tx1"/>
                </a:solidFill>
                <a:effectLst/>
                <a:latin typeface="+mn-lt"/>
                <a:ea typeface="+mn-ea"/>
                <a:cs typeface="+mn-cs"/>
              </a:rPr>
              <a:t> - The most obvious change for those familiar with the first version is the simplified visual style. While some may miss the "visual assault on the senses" effect from the bold colors in v1, we think this format works better for most people. </a:t>
            </a:r>
          </a:p>
          <a:p>
            <a:pPr lvl="0" fontAlgn="ctr"/>
            <a:r>
              <a:rPr lang="en-US" sz="1200" b="1" kern="1200" dirty="0">
                <a:solidFill>
                  <a:schemeClr val="tx1"/>
                </a:solidFill>
                <a:effectLst/>
                <a:latin typeface="+mn-lt"/>
                <a:ea typeface="+mn-ea"/>
                <a:cs typeface="+mn-cs"/>
              </a:rPr>
              <a:t>Interactivity instructions</a:t>
            </a:r>
            <a:r>
              <a:rPr lang="en-US" sz="1200" kern="1200" dirty="0">
                <a:solidFill>
                  <a:schemeClr val="tx1"/>
                </a:solidFill>
                <a:effectLst/>
                <a:latin typeface="+mn-lt"/>
                <a:ea typeface="+mn-ea"/>
                <a:cs typeface="+mn-cs"/>
              </a:rPr>
              <a:t> - Many people did not notice that each capability on the architecture has a quick description and link to more information, so we added instructions to call that out (and updated the descriptions themselves). </a:t>
            </a:r>
          </a:p>
          <a:p>
            <a:pPr lvl="0" fontAlgn="ctr"/>
            <a:r>
              <a:rPr lang="en-US" sz="1200" b="1" kern="1200" dirty="0">
                <a:solidFill>
                  <a:schemeClr val="tx1"/>
                </a:solidFill>
                <a:effectLst/>
                <a:latin typeface="+mn-lt"/>
                <a:ea typeface="+mn-ea"/>
                <a:cs typeface="+mn-cs"/>
              </a:rPr>
              <a:t>Complementary Content - </a:t>
            </a:r>
            <a:r>
              <a:rPr lang="en-US" sz="1200" kern="1200" dirty="0">
                <a:solidFill>
                  <a:schemeClr val="tx1"/>
                </a:solidFill>
                <a:effectLst/>
                <a:latin typeface="+mn-lt"/>
                <a:ea typeface="+mn-ea"/>
                <a:cs typeface="+mn-cs"/>
              </a:rPr>
              <a:t>Microsoft has invested in creating cybersecurity reference strategies (success criteria, recommended approaches, how our technology maps to them) as well as prescriptive guidance for addressing top customer challenges like Petya/WannaCrypt, Securing Privileged Access, and Securing Office 365. This content is now easier to find with links at the top of the document. </a:t>
            </a:r>
          </a:p>
          <a:p>
            <a:pPr lvl="0" fontAlgn="ctr"/>
            <a:r>
              <a:rPr lang="en-US" sz="1200" b="1" kern="1200" dirty="0">
                <a:solidFill>
                  <a:schemeClr val="tx1"/>
                </a:solidFill>
                <a:effectLst/>
                <a:latin typeface="+mn-lt"/>
                <a:ea typeface="+mn-ea"/>
                <a:cs typeface="+mn-cs"/>
              </a:rPr>
              <a:t>Added Section headers</a:t>
            </a:r>
            <a:r>
              <a:rPr lang="en-US" sz="1200" kern="1200" dirty="0">
                <a:solidFill>
                  <a:schemeClr val="tx1"/>
                </a:solidFill>
                <a:effectLst/>
                <a:latin typeface="+mn-lt"/>
                <a:ea typeface="+mn-ea"/>
                <a:cs typeface="+mn-cs"/>
              </a:rPr>
              <a:t> for each grouping of technology areas to make it easier to navigate, understand, and discuss as a focus area. </a:t>
            </a:r>
          </a:p>
          <a:p>
            <a:pPr lvl="0" fontAlgn="ctr"/>
            <a:r>
              <a:rPr lang="en-US" sz="1200" b="1" kern="1200" dirty="0">
                <a:solidFill>
                  <a:schemeClr val="tx1"/>
                </a:solidFill>
                <a:effectLst/>
                <a:latin typeface="+mn-lt"/>
                <a:ea typeface="+mn-ea"/>
                <a:cs typeface="+mn-cs"/>
              </a:rPr>
              <a:t>Added Foundational Elements - </a:t>
            </a:r>
            <a:r>
              <a:rPr lang="en-US" sz="1200" kern="1200" dirty="0">
                <a:solidFill>
                  <a:schemeClr val="tx1"/>
                </a:solidFill>
                <a:effectLst/>
                <a:latin typeface="+mn-lt"/>
                <a:ea typeface="+mn-ea"/>
                <a:cs typeface="+mn-cs"/>
              </a:rPr>
              <a:t>We added descriptions of some core foundational capabilities that are deeply integrated into how we secure our cloud services and build our cybersecurity capabilities that have been added to the bottom. These include</a:t>
            </a:r>
          </a:p>
          <a:p>
            <a:pPr lvl="1" fontAlgn="ctr"/>
            <a:r>
              <a:rPr lang="en-US" sz="1200" b="1" kern="1200" dirty="0">
                <a:solidFill>
                  <a:schemeClr val="tx1"/>
                </a:solidFill>
                <a:effectLst/>
                <a:latin typeface="+mn-lt"/>
                <a:ea typeface="+mn-ea"/>
                <a:cs typeface="+mn-cs"/>
              </a:rPr>
              <a:t>Trust Center</a:t>
            </a:r>
            <a:r>
              <a:rPr lang="en-US" sz="1200" kern="1200" dirty="0">
                <a:solidFill>
                  <a:schemeClr val="tx1"/>
                </a:solidFill>
                <a:effectLst/>
                <a:latin typeface="+mn-lt"/>
                <a:ea typeface="+mn-ea"/>
                <a:cs typeface="+mn-cs"/>
              </a:rPr>
              <a:t> - This is where describe how we secure our cloud and includes links to various compliance documents such as 3rd party auditor reports. </a:t>
            </a:r>
          </a:p>
          <a:p>
            <a:pPr lvl="1" fontAlgn="ctr"/>
            <a:r>
              <a:rPr lang="en-US" sz="1200" b="1" kern="1200" dirty="0">
                <a:solidFill>
                  <a:schemeClr val="tx1"/>
                </a:solidFill>
                <a:effectLst/>
                <a:latin typeface="+mn-lt"/>
                <a:ea typeface="+mn-ea"/>
                <a:cs typeface="+mn-cs"/>
              </a:rPr>
              <a:t>Compliance Manager </a:t>
            </a:r>
            <a:r>
              <a:rPr lang="en-US" sz="1200" kern="1200" dirty="0">
                <a:solidFill>
                  <a:schemeClr val="tx1"/>
                </a:solidFill>
                <a:effectLst/>
                <a:latin typeface="+mn-lt"/>
                <a:ea typeface="+mn-ea"/>
                <a:cs typeface="+mn-cs"/>
              </a:rPr>
              <a:t>is a powerful (new) capability to help you report on your compliance status for Azure, Office 365, and Dynamics 365 for General Data Protection Regulation (GDPR), NIST 800-53 and 800-171, ISO 27001 and 27018, and others. </a:t>
            </a:r>
          </a:p>
          <a:p>
            <a:pPr lvl="1" fontAlgn="ctr"/>
            <a:r>
              <a:rPr lang="en-US" sz="1200" b="1" kern="1200" dirty="0">
                <a:solidFill>
                  <a:schemeClr val="tx1"/>
                </a:solidFill>
                <a:effectLst/>
                <a:latin typeface="+mn-lt"/>
                <a:ea typeface="+mn-ea"/>
                <a:cs typeface="+mn-cs"/>
              </a:rPr>
              <a:t>Microsoft Threat Intelligence </a:t>
            </a:r>
            <a:r>
              <a:rPr lang="en-US" sz="1200" kern="1200" dirty="0">
                <a:solidFill>
                  <a:schemeClr val="tx1"/>
                </a:solidFill>
                <a:effectLst/>
                <a:latin typeface="+mn-lt"/>
                <a:ea typeface="+mn-ea"/>
                <a:cs typeface="+mn-cs"/>
              </a:rPr>
              <a:t>is used to protect our cloud, our IT environment, and our customers. This is composed of trillions of signals, advanced analytics, and teams of experts hunting for malicious activities and is integrated into our threat detection and response capabilities. </a:t>
            </a:r>
          </a:p>
          <a:p>
            <a:pPr lvl="1" fontAlgn="ctr"/>
            <a:r>
              <a:rPr lang="en-US" sz="1200" b="1" kern="1200" dirty="0">
                <a:solidFill>
                  <a:schemeClr val="tx1"/>
                </a:solidFill>
                <a:effectLst/>
                <a:latin typeface="+mn-lt"/>
                <a:ea typeface="+mn-ea"/>
                <a:cs typeface="+mn-cs"/>
              </a:rPr>
              <a:t>Security Development Lifecycle (SDL)</a:t>
            </a:r>
            <a:r>
              <a:rPr lang="en-US" sz="1200" kern="1200" dirty="0">
                <a:solidFill>
                  <a:schemeClr val="tx1"/>
                </a:solidFill>
                <a:effectLst/>
                <a:latin typeface="+mn-lt"/>
                <a:ea typeface="+mn-ea"/>
                <a:cs typeface="+mn-cs"/>
              </a:rPr>
              <a:t> is foundational to how we develop software at Microsoft and has been published to help you secure your applications. Because of our early and deep commitment to secure development, we were able to quickly conform to ISO 27034 after it was released. </a:t>
            </a:r>
          </a:p>
          <a:p>
            <a:pPr lvl="0" fontAlgn="ctr"/>
            <a:r>
              <a:rPr lang="en-US" sz="1200" b="1" kern="1200" dirty="0">
                <a:solidFill>
                  <a:schemeClr val="tx1"/>
                </a:solidFill>
                <a:effectLst/>
                <a:latin typeface="+mn-lt"/>
                <a:ea typeface="+mn-ea"/>
                <a:cs typeface="+mn-cs"/>
              </a:rPr>
              <a:t>Moved Devices/Clients together</a:t>
            </a:r>
            <a:r>
              <a:rPr lang="en-US" sz="1200" kern="1200" dirty="0">
                <a:solidFill>
                  <a:schemeClr val="tx1"/>
                </a:solidFill>
                <a:effectLst/>
                <a:latin typeface="+mn-lt"/>
                <a:ea typeface="+mn-ea"/>
                <a:cs typeface="+mn-cs"/>
              </a:rPr>
              <a:t> - As device form factors and operating systems continue to expand and evolve, we are seeing security organizations view devices through the lens of trustworthiness/integrity vs. any other attribute. </a:t>
            </a:r>
          </a:p>
          <a:p>
            <a:pPr lvl="1" fontAlgn="ctr"/>
            <a:r>
              <a:rPr lang="en-US" sz="1200" kern="1200" dirty="0">
                <a:solidFill>
                  <a:schemeClr val="tx1"/>
                </a:solidFill>
                <a:effectLst/>
                <a:latin typeface="+mn-lt"/>
                <a:ea typeface="+mn-ea"/>
                <a:cs typeface="+mn-cs"/>
              </a:rPr>
              <a:t>We also re-organized the Windows 10 and Windows Defender ATP capabilities around outcomes vs. feature names for clarity. </a:t>
            </a:r>
          </a:p>
          <a:p>
            <a:pPr lvl="1" fontAlgn="ctr"/>
            <a:r>
              <a:rPr lang="en-US" sz="1200" kern="1200" dirty="0">
                <a:solidFill>
                  <a:schemeClr val="tx1"/>
                </a:solidFill>
                <a:effectLst/>
                <a:latin typeface="+mn-lt"/>
                <a:ea typeface="+mn-ea"/>
                <a:cs typeface="+mn-cs"/>
              </a:rPr>
              <a:t>We also reorganized windows security icons and text to reflect that Windows Defender ATP describes all the platform capabilities working together to prevent, detect, and (automatically) respond and recover to attacks. We also added icons to show the cross-platform support for Endpoint Detection and Response (EDR) capabilities that now extend across Windows 10, Windows 7/8.1, Windows Server, Mac OS, Linux, iOS, and Android platforms. </a:t>
            </a:r>
          </a:p>
          <a:p>
            <a:pPr lvl="1" fontAlgn="ctr"/>
            <a:r>
              <a:rPr lang="en-US" sz="1200" kern="1200" dirty="0">
                <a:solidFill>
                  <a:schemeClr val="tx1"/>
                </a:solidFill>
                <a:effectLst/>
                <a:latin typeface="+mn-lt"/>
                <a:ea typeface="+mn-ea"/>
                <a:cs typeface="+mn-cs"/>
              </a:rPr>
              <a:t>We also faded the intranet border around these devices because of the ongoing success of phishing, watering hole, and other techniques that have weakened the network boundary. </a:t>
            </a:r>
          </a:p>
          <a:p>
            <a:pPr lvl="0" fontAlgn="ctr"/>
            <a:r>
              <a:rPr lang="en-US" sz="1200" b="1" kern="1200" dirty="0">
                <a:solidFill>
                  <a:schemeClr val="tx1"/>
                </a:solidFill>
                <a:effectLst/>
                <a:latin typeface="+mn-lt"/>
                <a:ea typeface="+mn-ea"/>
                <a:cs typeface="+mn-cs"/>
              </a:rPr>
              <a:t>Updated SOC section - </a:t>
            </a:r>
            <a:r>
              <a:rPr lang="en-US" sz="1200" kern="1200" dirty="0">
                <a:solidFill>
                  <a:schemeClr val="tx1"/>
                </a:solidFill>
                <a:effectLst/>
                <a:latin typeface="+mn-lt"/>
                <a:ea typeface="+mn-ea"/>
                <a:cs typeface="+mn-cs"/>
              </a:rPr>
              <a:t>We moved several capabilities from their previous locations around the architecture into the Security Operations Center (SOC) as this is where they are primarily used. This move enabled us to show a clearer vision of a modern SOC that can monitor and protect the hybrid of everything estate. We also added the Graph Security API (in public preview) as this API is designed to help you integrate existing SOC components and Microsoft capabilities. </a:t>
            </a:r>
          </a:p>
          <a:p>
            <a:pPr lvl="0" fontAlgn="ctr"/>
            <a:r>
              <a:rPr lang="en-US" sz="1200" b="1" kern="1200" dirty="0">
                <a:solidFill>
                  <a:schemeClr val="tx1"/>
                </a:solidFill>
                <a:effectLst/>
                <a:latin typeface="+mn-lt"/>
                <a:ea typeface="+mn-ea"/>
                <a:cs typeface="+mn-cs"/>
              </a:rPr>
              <a:t>Simplified server/datacenter view - </a:t>
            </a:r>
            <a:r>
              <a:rPr lang="en-US" sz="1200" kern="1200" dirty="0">
                <a:solidFill>
                  <a:schemeClr val="tx1"/>
                </a:solidFill>
                <a:effectLst/>
                <a:latin typeface="+mn-lt"/>
                <a:ea typeface="+mn-ea"/>
                <a:cs typeface="+mn-cs"/>
              </a:rPr>
              <a:t>We simplified the datacenter section to recover the space being taken up by duplicate server icons. We retained the visual of extranets and intranets spanning on-premises datacenters and multiple cloud provider(s). Organizations see Infrastructure as a Service (IaaS) cloud providers as another datacenter for the intranet generation of applications, though they find Azure is much easier to manage and secure than physical datacenters. We also added Azure Stack capability that allows customers to securely operate Azure services in their datacenter.  </a:t>
            </a:r>
          </a:p>
          <a:p>
            <a:pPr fontAlgn="ctr"/>
            <a:r>
              <a:rPr lang="en-US" sz="1200" b="1" kern="1200" dirty="0">
                <a:solidFill>
                  <a:schemeClr val="tx1"/>
                </a:solidFill>
                <a:effectLst/>
                <a:latin typeface="+mn-lt"/>
                <a:ea typeface="+mn-ea"/>
                <a:cs typeface="+mn-cs"/>
              </a:rPr>
              <a:t>New IoT/OT section - </a:t>
            </a:r>
            <a:r>
              <a:rPr lang="en-US" sz="1200" kern="1200" dirty="0">
                <a:solidFill>
                  <a:schemeClr val="tx1"/>
                </a:solidFill>
                <a:effectLst/>
                <a:latin typeface="+mn-lt"/>
                <a:ea typeface="+mn-ea"/>
                <a:cs typeface="+mn-cs"/>
              </a:rPr>
              <a:t>IoT is on the rise on many enterprises due to digital transformation initiatives. While the attacks and defenses for this area are still evolving quickly, Microsoft continues to invest deeply to provide security for existing and new deployments of Internet of Things (IoT) and Operational Technology (OT). Microsoft has announced </a:t>
            </a:r>
            <a:r>
              <a:rPr lang="en-US" sz="1200" u="sng" kern="1200" dirty="0">
                <a:solidFill>
                  <a:schemeClr val="tx1"/>
                </a:solidFill>
                <a:effectLst/>
                <a:latin typeface="+mn-lt"/>
                <a:ea typeface="+mn-ea"/>
                <a:cs typeface="+mn-cs"/>
                <a:hlinkClick r:id="rId3"/>
              </a:rPr>
              <a:t>$5 billion of investment over the next four years for IoT</a:t>
            </a:r>
            <a:r>
              <a:rPr lang="en-US" sz="1200" kern="1200" dirty="0">
                <a:solidFill>
                  <a:schemeClr val="tx1"/>
                </a:solidFill>
                <a:effectLst/>
                <a:latin typeface="+mn-lt"/>
                <a:ea typeface="+mn-ea"/>
                <a:cs typeface="+mn-cs"/>
              </a:rPr>
              <a:t> and has also recently announced an end to end certification for a secure IoT platform from MCU to the cloud called </a:t>
            </a:r>
            <a:r>
              <a:rPr lang="en-US" kern="1200" dirty="0">
                <a:effectLst/>
                <a:hlinkClick r:id="rId4"/>
              </a:rPr>
              <a:t>Azure Sphere.</a:t>
            </a:r>
            <a:r>
              <a:rPr lang="en-US" dirty="0"/>
              <a:t> </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Updated Azure Security Center</a:t>
            </a:r>
            <a:r>
              <a:rPr lang="en-US" sz="120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(Now Microsoft Defender for Cloud) </a:t>
            </a:r>
            <a:r>
              <a:rPr lang="en-US" sz="1200" kern="1200" dirty="0">
                <a:solidFill>
                  <a:schemeClr val="tx1"/>
                </a:solidFill>
                <a:effectLst/>
                <a:latin typeface="+mn-lt"/>
                <a:ea typeface="+mn-ea"/>
                <a:cs typeface="+mn-cs"/>
              </a:rPr>
              <a:t>– This capability grew to protect Windows and Linux operating system across Azure, on-premises datacenters, and other IaaS providers. Security Center has also added powerful new features like Just in Time access to VMs and applied machine learning to creating </a:t>
            </a:r>
            <a:r>
              <a:rPr lang="en-US" sz="1200" kern="1200">
                <a:solidFill>
                  <a:schemeClr val="tx1"/>
                </a:solidFill>
                <a:effectLst/>
                <a:latin typeface="+mn-lt"/>
                <a:ea typeface="+mn-ea"/>
                <a:cs typeface="+mn-cs"/>
              </a:rPr>
              <a:t>application allowlisting </a:t>
            </a:r>
            <a:r>
              <a:rPr lang="en-US" sz="1200" kern="1200" dirty="0">
                <a:solidFill>
                  <a:schemeClr val="tx1"/>
                </a:solidFill>
                <a:effectLst/>
                <a:latin typeface="+mn-lt"/>
                <a:ea typeface="+mn-ea"/>
                <a:cs typeface="+mn-cs"/>
              </a:rPr>
              <a:t>rules and North-South Network Security Group (NSG) network rules. </a:t>
            </a:r>
          </a:p>
          <a:p>
            <a:pPr lvl="0" fontAlgn="ctr"/>
            <a:r>
              <a:rPr lang="en-US" sz="1200" b="1" kern="1200" dirty="0">
                <a:solidFill>
                  <a:schemeClr val="tx1"/>
                </a:solidFill>
                <a:effectLst/>
                <a:latin typeface="+mn-lt"/>
                <a:ea typeface="+mn-ea"/>
                <a:cs typeface="+mn-cs"/>
              </a:rPr>
              <a:t>Added Azure capabilities</a:t>
            </a:r>
            <a:r>
              <a:rPr lang="en-US" sz="1200" kern="1200" dirty="0">
                <a:solidFill>
                  <a:schemeClr val="tx1"/>
                </a:solidFill>
                <a:effectLst/>
                <a:latin typeface="+mn-lt"/>
                <a:ea typeface="+mn-ea"/>
                <a:cs typeface="+mn-cs"/>
              </a:rPr>
              <a:t> including Azure Policy, Confidential Computing, and the new DDoS protection options. </a:t>
            </a:r>
          </a:p>
          <a:p>
            <a:pPr lvl="0" fontAlgn="ctr"/>
            <a:r>
              <a:rPr lang="en-US" sz="1200" b="1" kern="1200" dirty="0">
                <a:solidFill>
                  <a:schemeClr val="tx1"/>
                </a:solidFill>
                <a:effectLst/>
                <a:latin typeface="+mn-lt"/>
                <a:ea typeface="+mn-ea"/>
                <a:cs typeface="+mn-cs"/>
              </a:rPr>
              <a:t>Added Azure AD B2B and B2C</a:t>
            </a:r>
            <a:r>
              <a:rPr lang="en-US" sz="1200" kern="1200" dirty="0">
                <a:solidFill>
                  <a:schemeClr val="tx1"/>
                </a:solidFill>
                <a:effectLst/>
                <a:latin typeface="+mn-lt"/>
                <a:ea typeface="+mn-ea"/>
                <a:cs typeface="+mn-cs"/>
              </a:rPr>
              <a:t> - Many Security departments have found these capabilities useful in reducing risk by moving partner and customer accounts out of enterprise identity systems to leverage existing enterprise and consumer identity providers. </a:t>
            </a:r>
          </a:p>
          <a:p>
            <a:pPr lvl="0" fontAlgn="ctr"/>
            <a:r>
              <a:rPr lang="en-US" sz="1200" b="1" kern="1200" dirty="0">
                <a:solidFill>
                  <a:schemeClr val="tx1"/>
                </a:solidFill>
                <a:effectLst/>
                <a:latin typeface="+mn-lt"/>
                <a:ea typeface="+mn-ea"/>
                <a:cs typeface="+mn-cs"/>
              </a:rPr>
              <a:t>Added information protection</a:t>
            </a:r>
            <a:r>
              <a:rPr lang="en-US" sz="1200" kern="1200" dirty="0">
                <a:solidFill>
                  <a:schemeClr val="tx1"/>
                </a:solidFill>
                <a:effectLst/>
                <a:latin typeface="+mn-lt"/>
                <a:ea typeface="+mn-ea"/>
                <a:cs typeface="+mn-cs"/>
              </a:rPr>
              <a:t> capabilities for Office 365 as well as SQL Information Protection (preview). </a:t>
            </a:r>
          </a:p>
          <a:p>
            <a:pPr lvl="0" fontAlgn="ctr"/>
            <a:r>
              <a:rPr lang="en-US" sz="1200" b="1" kern="1200" dirty="0">
                <a:solidFill>
                  <a:schemeClr val="tx1"/>
                </a:solidFill>
                <a:effectLst/>
                <a:latin typeface="+mn-lt"/>
                <a:ea typeface="+mn-ea"/>
                <a:cs typeface="+mn-cs"/>
              </a:rPr>
              <a:t>Updated integration points</a:t>
            </a:r>
            <a:r>
              <a:rPr lang="en-US" sz="1200" kern="1200" dirty="0">
                <a:solidFill>
                  <a:schemeClr val="tx1"/>
                </a:solidFill>
                <a:effectLst/>
                <a:latin typeface="+mn-lt"/>
                <a:ea typeface="+mn-ea"/>
                <a:cs typeface="+mn-cs"/>
              </a:rPr>
              <a:t> - Microsoft invests heavily to integrate our capabilities together as well as to ensure use our technology with your existing security capabilities. This is a quick summary of some key integration points depicted in the reference architecture:</a:t>
            </a:r>
          </a:p>
          <a:p>
            <a:pPr lvl="1" fontAlgn="ctr"/>
            <a:r>
              <a:rPr lang="en-US" sz="1200" b="1" kern="1200" dirty="0">
                <a:solidFill>
                  <a:schemeClr val="tx1"/>
                </a:solidFill>
                <a:effectLst/>
                <a:latin typeface="+mn-lt"/>
                <a:ea typeface="+mn-ea"/>
                <a:cs typeface="+mn-cs"/>
              </a:rPr>
              <a:t>Conditional Access </a:t>
            </a:r>
            <a:r>
              <a:rPr lang="en-US" sz="1200" kern="1200" dirty="0">
                <a:solidFill>
                  <a:schemeClr val="tx1"/>
                </a:solidFill>
                <a:effectLst/>
                <a:latin typeface="+mn-lt"/>
                <a:ea typeface="+mn-ea"/>
                <a:cs typeface="+mn-cs"/>
              </a:rPr>
              <a:t>connecting info protection and threat protection with identity to ensure that authentications are coming from a secure/compliant device before accessing sensitive data. </a:t>
            </a:r>
          </a:p>
          <a:p>
            <a:pPr lvl="1" fontAlgn="ctr"/>
            <a:r>
              <a:rPr lang="en-US" sz="1200" b="1" kern="1200" dirty="0">
                <a:solidFill>
                  <a:schemeClr val="tx1"/>
                </a:solidFill>
                <a:effectLst/>
                <a:latin typeface="+mn-lt"/>
                <a:ea typeface="+mn-ea"/>
                <a:cs typeface="+mn-cs"/>
              </a:rPr>
              <a:t>Advanced Threat Protection </a:t>
            </a:r>
            <a:r>
              <a:rPr lang="en-US" sz="1200" kern="1200" dirty="0">
                <a:solidFill>
                  <a:schemeClr val="tx1"/>
                </a:solidFill>
                <a:effectLst/>
                <a:latin typeface="+mn-lt"/>
                <a:ea typeface="+mn-ea"/>
                <a:cs typeface="+mn-cs"/>
              </a:rPr>
              <a:t>integration across our SOC capabilities to streamline detection and response processes across Devices, Office 365, Azure, SaaS applications, and on Premises Active Directory.</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1" fontAlgn="ctr"/>
            <a:r>
              <a:rPr lang="en-US" sz="1200" b="1" kern="1200" dirty="0">
                <a:solidFill>
                  <a:schemeClr val="tx1"/>
                </a:solidFill>
                <a:effectLst/>
                <a:latin typeface="+mn-lt"/>
                <a:ea typeface="+mn-ea"/>
                <a:cs typeface="+mn-cs"/>
              </a:rPr>
              <a:t>Azure Information Protection</a:t>
            </a:r>
            <a:r>
              <a:rPr lang="en-US" sz="1200" kern="1200" dirty="0">
                <a:solidFill>
                  <a:schemeClr val="tx1"/>
                </a:solidFill>
                <a:effectLst/>
                <a:latin typeface="+mn-lt"/>
                <a:ea typeface="+mn-ea"/>
                <a:cs typeface="+mn-cs"/>
              </a:rPr>
              <a:t> discovering and protecting data on SaaS applications via </a:t>
            </a:r>
            <a:r>
              <a:rPr lang="nn-NO" sz="1200" b="1" kern="1200" dirty="0">
                <a:solidFill>
                  <a:schemeClr val="tx1"/>
                </a:solidFill>
                <a:effectLst/>
                <a:latin typeface="+mn-lt"/>
                <a:ea typeface="+mn-ea"/>
                <a:cs typeface="+mn-cs"/>
              </a:rPr>
              <a:t>Microsoft Defender for Cloud Apps</a:t>
            </a:r>
            <a:r>
              <a:rPr lang="en-US" sz="1200" kern="1200" dirty="0">
                <a:solidFill>
                  <a:schemeClr val="tx1"/>
                </a:solidFill>
                <a:effectLst/>
                <a:latin typeface="+mn-lt"/>
                <a:ea typeface="+mn-ea"/>
                <a:cs typeface="+mn-cs"/>
              </a:rPr>
              <a:t>. </a:t>
            </a:r>
          </a:p>
          <a:p>
            <a:pPr lvl="1" fontAlgn="ctr"/>
            <a:r>
              <a:rPr lang="en-US" sz="1200" b="1" kern="1200" dirty="0">
                <a:solidFill>
                  <a:schemeClr val="tx1"/>
                </a:solidFill>
                <a:effectLst/>
                <a:latin typeface="+mn-lt"/>
                <a:ea typeface="+mn-ea"/>
                <a:cs typeface="+mn-cs"/>
              </a:rPr>
              <a:t>Data Loss Protection (DLP) </a:t>
            </a:r>
            <a:r>
              <a:rPr lang="en-US" sz="1200" kern="1200" dirty="0">
                <a:solidFill>
                  <a:schemeClr val="tx1"/>
                </a:solidFill>
                <a:effectLst/>
                <a:latin typeface="+mn-lt"/>
                <a:ea typeface="+mn-ea"/>
                <a:cs typeface="+mn-cs"/>
              </a:rPr>
              <a:t>integration with</a:t>
            </a:r>
            <a:r>
              <a:rPr lang="en-US" sz="1200" b="1" kern="1200" dirty="0">
                <a:solidFill>
                  <a:schemeClr val="tx1"/>
                </a:solidFill>
                <a:effectLst/>
                <a:latin typeface="+mn-lt"/>
                <a:ea typeface="+mn-ea"/>
                <a:cs typeface="+mn-cs"/>
              </a:rPr>
              <a:t> </a:t>
            </a:r>
            <a:r>
              <a:rPr lang="nn-NO" sz="1200" b="1" kern="1200" dirty="0">
                <a:solidFill>
                  <a:schemeClr val="tx1"/>
                </a:solidFill>
                <a:effectLst/>
                <a:latin typeface="+mn-lt"/>
                <a:ea typeface="+mn-ea"/>
                <a:cs typeface="+mn-cs"/>
              </a:rPr>
              <a:t>Microsoft Defender for Cloud Apps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leverage existing DLP engines and with</a:t>
            </a:r>
            <a:r>
              <a:rPr lang="en-US" sz="1200" b="1" kern="1200" dirty="0">
                <a:solidFill>
                  <a:schemeClr val="tx1"/>
                </a:solidFill>
                <a:effectLst/>
                <a:latin typeface="+mn-lt"/>
                <a:ea typeface="+mn-ea"/>
                <a:cs typeface="+mn-cs"/>
              </a:rPr>
              <a:t> Azure Information Protection </a:t>
            </a:r>
            <a:r>
              <a:rPr lang="en-US" sz="1200" kern="1200" dirty="0">
                <a:solidFill>
                  <a:schemeClr val="tx1"/>
                </a:solidFill>
                <a:effectLst/>
                <a:latin typeface="+mn-lt"/>
                <a:ea typeface="+mn-ea"/>
                <a:cs typeface="+mn-cs"/>
              </a:rPr>
              <a:t>to consume labels on sensitive data.</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1" fontAlgn="ctr"/>
            <a:r>
              <a:rPr lang="en-US" sz="1200" b="1" kern="1200" dirty="0">
                <a:solidFill>
                  <a:schemeClr val="tx1"/>
                </a:solidFill>
                <a:effectLst/>
                <a:latin typeface="+mn-lt"/>
                <a:ea typeface="+mn-ea"/>
                <a:cs typeface="+mn-cs"/>
              </a:rPr>
              <a:t>Alert and Log Integration</a:t>
            </a:r>
            <a:r>
              <a:rPr lang="en-US" sz="1200" kern="1200" dirty="0">
                <a:solidFill>
                  <a:schemeClr val="tx1"/>
                </a:solidFill>
                <a:effectLst/>
                <a:latin typeface="+mn-lt"/>
                <a:ea typeface="+mn-ea"/>
                <a:cs typeface="+mn-cs"/>
              </a:rPr>
              <a:t> across Microsoft capabilities to help integrate with existing Security Information and Event Management (SIEM) solution investments. </a:t>
            </a:r>
          </a:p>
          <a:p>
            <a:r>
              <a:rPr lang="en-US" sz="1200" kern="1200" dirty="0">
                <a:solidFill>
                  <a:schemeClr val="tx1"/>
                </a:solidFill>
                <a:effectLst/>
                <a:latin typeface="+mn-lt"/>
                <a:ea typeface="+mn-ea"/>
                <a:cs typeface="+mn-cs"/>
              </a:rPr>
              <a:t> </a:t>
            </a:r>
          </a:p>
          <a:p>
            <a:r>
              <a:rPr lang="en-US" sz="1200" b="1" u="sng" kern="1200" dirty="0">
                <a:solidFill>
                  <a:schemeClr val="tx1"/>
                </a:solidFill>
                <a:effectLst/>
                <a:latin typeface="+mn-lt"/>
                <a:ea typeface="+mn-ea"/>
                <a:cs typeface="+mn-cs"/>
              </a:rPr>
              <a:t>Feedback</a:t>
            </a:r>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dirty="0">
                <a:solidFill>
                  <a:schemeClr val="tx1"/>
                </a:solidFill>
                <a:effectLst/>
                <a:latin typeface="+mn-lt"/>
                <a:ea typeface="+mn-ea"/>
                <a:cs typeface="+mn-cs"/>
                <a:hlinkClick r:id="rId5"/>
              </a:rPr>
              <a:t>https://aka.ms/markslist</a:t>
            </a:r>
            <a:r>
              <a:rPr lang="en-US" sz="1200" kern="1200" dirty="0">
                <a:solidFill>
                  <a:schemeClr val="tx1"/>
                </a:solidFill>
                <a:effectLst/>
                <a:latin typeface="+mn-lt"/>
                <a:ea typeface="+mn-ea"/>
                <a:cs typeface="+mn-cs"/>
              </a:rPr>
              <a:t>) with any feedback on how to improve it or how you use it, how it helps you, or any other thoughts you have. </a:t>
            </a: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5985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a:solidFill>
                  <a:schemeClr val="tx1"/>
                </a:solidFill>
                <a:effectLst/>
                <a:latin typeface="+mn-lt"/>
                <a:ea typeface="+mn-ea"/>
                <a:cs typeface="+mn-cs"/>
              </a:rPr>
              <a:t>BUILD SLIDE VERSION (Animated Build sequence that takes ~14 clicks)</a:t>
            </a: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Key Takeaway:</a:t>
            </a:r>
            <a:r>
              <a:rPr lang="en-US" sz="1200" kern="1200">
                <a:solidFill>
                  <a:schemeClr val="tx1"/>
                </a:solidFill>
                <a:effectLst/>
                <a:latin typeface="+mn-lt"/>
                <a:ea typeface="+mn-ea"/>
                <a:cs typeface="+mn-cs"/>
              </a:rPr>
              <a:t> This is the Microsoft Cybersecurity Reference Architecture which describes Microsoft’s cybersecurity capabilities. This is part of a series of security architectures available for download at </a:t>
            </a:r>
            <a:r>
              <a:rPr lang="en-US" sz="1200" u="sng" kern="1200">
                <a:solidFill>
                  <a:schemeClr val="tx1"/>
                </a:solidFill>
                <a:effectLst/>
                <a:latin typeface="+mn-lt"/>
                <a:ea typeface="+mn-ea"/>
                <a:cs typeface="+mn-cs"/>
                <a:hlinkClick r:id="rId3"/>
              </a:rPr>
              <a:t>https://aka.ms/MCRA</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This diagram is interactive, you can hover over any of the capabilities for a quick description and then click on it for more documentation on the capability.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we review technical areas, keep in mind that Microsoft takes a holistic integrated approach for capabilities to drive simplicity and effectiveness: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a:solidFill>
                  <a:schemeClr val="tx1"/>
                </a:solidFill>
                <a:effectLst/>
                <a:latin typeface="+mn-lt"/>
                <a:ea typeface="+mn-ea"/>
                <a:cs typeface="+mn-cs"/>
              </a:rPr>
              <a:t>Threat Intelligence </a:t>
            </a:r>
            <a:r>
              <a:rPr lang="en-US" sz="1200" kern="1200">
                <a:solidFill>
                  <a:schemeClr val="tx1"/>
                </a:solidFill>
                <a:effectLst/>
                <a:latin typeface="+mn-lt"/>
                <a:ea typeface="+mn-ea"/>
                <a:cs typeface="+mn-cs"/>
              </a:rPr>
              <a:t>– Microsoft capabilities are informed by the same underlying system with 8+ signals per day of context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a:solidFill>
                  <a:schemeClr val="tx1"/>
                </a:solidFill>
                <a:effectLst/>
                <a:latin typeface="+mn-lt"/>
                <a:ea typeface="+mn-ea"/>
                <a:cs typeface="+mn-cs"/>
              </a:rPr>
              <a:t>Single Agent/Control Point – </a:t>
            </a:r>
            <a:r>
              <a:rPr lang="en-US" sz="1200" b="0" kern="1200">
                <a:solidFill>
                  <a:schemeClr val="tx1"/>
                </a:solidFill>
                <a:effectLst/>
                <a:latin typeface="+mn-lt"/>
                <a:ea typeface="+mn-ea"/>
                <a:cs typeface="+mn-cs"/>
              </a:rPr>
              <a:t>Microsoft capabilities utilize a single endpoint </a:t>
            </a:r>
            <a:r>
              <a:rPr lang="en-US" sz="1200" kern="1200">
                <a:solidFill>
                  <a:schemeClr val="tx1"/>
                </a:solidFill>
                <a:effectLst/>
                <a:latin typeface="+mn-lt"/>
                <a:ea typeface="+mn-ea"/>
                <a:cs typeface="+mn-cs"/>
              </a:rPr>
              <a:t>agent or policy control point where possible for multiple different functions (e.g. </a:t>
            </a:r>
            <a:r>
              <a:rPr lang="nn-NO" sz="1200" kern="1200">
                <a:solidFill>
                  <a:schemeClr val="tx1"/>
                </a:solidFill>
                <a:effectLst/>
                <a:latin typeface="+mn-lt"/>
                <a:ea typeface="+mn-ea"/>
                <a:cs typeface="+mn-cs"/>
              </a:rPr>
              <a:t>Microsoft Defender for Cloud Apps</a:t>
            </a:r>
            <a:r>
              <a:rPr lang="en-US" sz="1200" kern="1200">
                <a:solidFill>
                  <a:schemeClr val="tx1"/>
                </a:solidFill>
                <a:effectLst/>
                <a:latin typeface="+mn-lt"/>
                <a:ea typeface="+mn-ea"/>
                <a:cs typeface="+mn-cs"/>
              </a:rPr>
              <a:t> performs governance, threat detection, information protection and other for SaaS application, Microsoft Defender for Endpoint is similar for endpoints,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a:solidFill>
                  <a:schemeClr val="tx1"/>
                </a:solidFill>
                <a:effectLst/>
                <a:latin typeface="+mn-lt"/>
                <a:ea typeface="+mn-ea"/>
                <a:cs typeface="+mn-cs"/>
              </a:rPr>
              <a:t>Consistent Experience – </a:t>
            </a:r>
            <a:r>
              <a:rPr lang="en-US" sz="1200" b="0" kern="1200">
                <a:solidFill>
                  <a:schemeClr val="tx1"/>
                </a:solidFill>
                <a:effectLst/>
                <a:latin typeface="+mn-lt"/>
                <a:ea typeface="+mn-ea"/>
                <a:cs typeface="+mn-cs"/>
              </a:rPr>
              <a:t>Microsoft capabilities </a:t>
            </a:r>
            <a:r>
              <a:rPr lang="en-US" sz="1200" kern="1200">
                <a:solidFill>
                  <a:schemeClr val="tx1"/>
                </a:solidFill>
                <a:effectLst/>
                <a:latin typeface="+mn-lt"/>
                <a:ea typeface="+mn-ea"/>
                <a:cs typeface="+mn-cs"/>
              </a:rPr>
              <a:t>are integrated to provide a consistent experience per role/task/outcome where possible (e.g. a single label for data that is used for security, data retention, and other requirements across clouds, platforms, and operating systems)</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 – In the beginning, there were servers and networks…</a:t>
            </a:r>
            <a:endParaRPr lang="en-US" sz="12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Most organizations today operate a multi-platform environment with Windows and Linux servers in the datacenters, application containers, and many different generations of applications to protect. </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Most organizations started security with a core set of security capabilities at the network edge / egress points to protect extranet and intranet resources. </a:t>
            </a:r>
          </a:p>
          <a:p>
            <a:pPr lvl="1"/>
            <a:endParaRPr lang="en-US" sz="1200" b="1" kern="1200">
              <a:solidFill>
                <a:schemeClr val="tx1"/>
              </a:solidFill>
              <a:effectLst/>
              <a:latin typeface="+mn-lt"/>
              <a:ea typeface="+mn-ea"/>
              <a:cs typeface="+mn-cs"/>
            </a:endParaRPr>
          </a:p>
          <a:p>
            <a:pPr marL="0" marR="0">
              <a:lnSpc>
                <a:spcPct val="107000"/>
              </a:lnSpc>
              <a:spcBef>
                <a:spcPts val="0"/>
              </a:spcBef>
              <a:spcAft>
                <a:spcPts val="800"/>
              </a:spcAft>
            </a:pPr>
            <a:r>
              <a:rPr lang="en-US" sz="1100" b="1" i="0" u="none">
                <a:effectLst/>
                <a:latin typeface="Calibri" panose="020F0502020204030204" pitchFamily="34" charset="0"/>
                <a:ea typeface="Calibri" panose="020F0502020204030204" pitchFamily="34" charset="0"/>
                <a:cs typeface="Times New Roman" panose="02020603050405020304" pitchFamily="18" charset="0"/>
              </a:rPr>
              <a:t>CLICK 2 – …and Endpoints and Devices</a:t>
            </a:r>
          </a:p>
          <a:p>
            <a:pPr marL="0" marR="0">
              <a:lnSpc>
                <a:spcPct val="107000"/>
              </a:lnSpc>
              <a:spcBef>
                <a:spcPts val="0"/>
              </a:spcBef>
              <a:spcAft>
                <a:spcPts val="800"/>
              </a:spcAft>
            </a:pPr>
            <a:endParaRPr lang="en-US" sz="1100" b="1" i="0" u="none">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Many organizations take advantage of built-in Windows features and system management to provide basic security hygiene like patching and Active Directory account security and group policy</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Microsoft Endpoint Manager (MEM) Configuration Manager </a:t>
            </a:r>
            <a:r>
              <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and</a:t>
            </a:r>
            <a:r>
              <a:rPr lang="en-US" sz="11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Intune </a:t>
            </a:r>
            <a:r>
              <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MDM/MAM provide cross-platform unified endpoint management (UEM) and security across Windows, Linux, Mac, iOS, and Android</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Windows 10 Security </a:t>
            </a:r>
            <a:r>
              <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includes an extensive set of platform capabilities and hardware security integrations to protect against ever-evolving attacks</a:t>
            </a:r>
            <a:endParaRPr lang="en-US" sz="1200" b="1" kern="1200">
              <a:solidFill>
                <a:schemeClr val="tx1"/>
              </a:solidFill>
              <a:effectLst/>
              <a:latin typeface="+mn-lt"/>
              <a:ea typeface="+mn-ea"/>
              <a:cs typeface="+mn-cs"/>
            </a:endParaRPr>
          </a:p>
          <a:p>
            <a:pPr marL="457200" marR="0" lvl="1"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endParaRPr lang="en-US" sz="1200" b="1" kern="1200">
              <a:solidFill>
                <a:schemeClr val="tx1"/>
              </a:solidFill>
              <a:effectLst/>
              <a:latin typeface="+mn-lt"/>
              <a:ea typeface="+mn-ea"/>
              <a:cs typeface="+mn-cs"/>
            </a:endParaRPr>
          </a:p>
          <a:p>
            <a:pPr marL="0" marR="0">
              <a:lnSpc>
                <a:spcPct val="107000"/>
              </a:lnSpc>
              <a:spcBef>
                <a:spcPts val="0"/>
              </a:spcBef>
              <a:spcAft>
                <a:spcPts val="800"/>
              </a:spcAft>
            </a:pPr>
            <a:r>
              <a:rPr lang="en-US" sz="1100" b="1" i="0" u="none">
                <a:effectLst/>
                <a:latin typeface="Calibri" panose="020F0502020204030204" pitchFamily="34" charset="0"/>
                <a:ea typeface="Calibri" panose="020F0502020204030204" pitchFamily="34" charset="0"/>
                <a:cs typeface="Times New Roman" panose="02020603050405020304" pitchFamily="18" charset="0"/>
              </a:rPr>
              <a:t>CLICK 3 – SaaS Drives Modernization of Identity and Access Security</a:t>
            </a:r>
          </a:p>
          <a:p>
            <a:pPr marL="0" marR="0">
              <a:lnSpc>
                <a:spcPct val="107000"/>
              </a:lnSpc>
              <a:spcBef>
                <a:spcPts val="0"/>
              </a:spcBef>
              <a:spcAft>
                <a:spcPts val="800"/>
              </a:spcAft>
            </a:pPr>
            <a:endParaRPr lang="en-US" sz="1100" b="1" i="0" u="none">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100" b="0" i="0" u="none">
                <a:effectLst/>
                <a:latin typeface="Calibri" panose="020F0502020204030204" pitchFamily="34" charset="0"/>
                <a:ea typeface="Calibri" panose="020F0502020204030204" pitchFamily="34" charset="0"/>
                <a:cs typeface="Times New Roman" panose="02020603050405020304" pitchFamily="18" charset="0"/>
              </a:rPr>
              <a:t>Organizations first start adopting cloud with Software as a Services (SaaS), and the first app is usually Office 365 for email (or sometimes </a:t>
            </a:r>
            <a:r>
              <a:rPr lang="en-US" sz="1600" b="0" i="0">
                <a:solidFill>
                  <a:srgbClr val="616161"/>
                </a:solidFill>
                <a:effectLst/>
                <a:latin typeface="Google Sans"/>
              </a:rPr>
              <a:t>G Suite)</a:t>
            </a:r>
          </a:p>
          <a:p>
            <a:pPr marL="457200" marR="0" lvl="1" indent="0" algn="l" defTabSz="914400" rtl="0" eaLnBrk="1" fontAlgn="auto" latinLnBrk="0" hangingPunct="1">
              <a:lnSpc>
                <a:spcPct val="107000"/>
              </a:lnSpc>
              <a:spcBef>
                <a:spcPts val="0"/>
              </a:spcBef>
              <a:spcAft>
                <a:spcPts val="800"/>
              </a:spcAft>
              <a:buClrTx/>
              <a:buSzTx/>
              <a:buFontTx/>
              <a:buNone/>
              <a:tabLst/>
              <a:defRPr/>
            </a:pPr>
            <a:endParaRPr lang="en-US" sz="1600" b="0" i="0">
              <a:solidFill>
                <a:srgbClr val="616161"/>
              </a:solidFill>
              <a:effectLst/>
              <a:latin typeface="Google Sans"/>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600" b="0" i="0">
                <a:solidFill>
                  <a:srgbClr val="616161"/>
                </a:solidFill>
                <a:effectLst/>
                <a:latin typeface="Google Sans"/>
              </a:rPr>
              <a:t>This creates a need for access control beyond the firewall using secure cloud identities </a:t>
            </a:r>
            <a:r>
              <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(that also extends to mobile/IoT portions of the enterprise estate). Identity is also playing an increasing </a:t>
            </a:r>
            <a:r>
              <a:rPr lang="en-US" sz="1800">
                <a:effectLst/>
                <a:latin typeface="Calibri" panose="020F0502020204030204" pitchFamily="34" charset="0"/>
                <a:ea typeface="Calibri" panose="020F0502020204030204" pitchFamily="34" charset="0"/>
                <a:cs typeface="Times New Roman" panose="02020603050405020304" pitchFamily="18" charset="0"/>
              </a:rPr>
              <a:t>role in datacenter access control strategies as they modernize to the cloud</a:t>
            </a:r>
          </a:p>
          <a:p>
            <a:pPr marL="457200" marR="0" lvl="1" indent="0" algn="l" defTabSz="914400" rtl="0" eaLnBrk="1" fontAlgn="auto" latinLnBrk="0" hangingPunct="1">
              <a:lnSpc>
                <a:spcPct val="107000"/>
              </a:lnSpc>
              <a:spcBef>
                <a:spcPts val="0"/>
              </a:spcBef>
              <a:spcAft>
                <a:spcPts val="80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While some aren’t aware of it, many organizations have already deployed modern single identity and single sign-on capabilities across their enterprise estate with </a:t>
            </a:r>
            <a:r>
              <a:rPr lang="en-US" sz="1800" b="1">
                <a:effectLst/>
                <a:latin typeface="Calibri" panose="020F0502020204030204" pitchFamily="34" charset="0"/>
                <a:ea typeface="Calibri" panose="020F0502020204030204" pitchFamily="34" charset="0"/>
                <a:cs typeface="Times New Roman" panose="02020603050405020304" pitchFamily="18" charset="0"/>
              </a:rPr>
              <a:t>Azure Active Directory </a:t>
            </a:r>
            <a:r>
              <a:rPr lang="en-US" sz="1800" b="0">
                <a:effectLst/>
                <a:latin typeface="Calibri" panose="020F0502020204030204" pitchFamily="34" charset="0"/>
                <a:ea typeface="Calibri" panose="020F0502020204030204" pitchFamily="34" charset="0"/>
                <a:cs typeface="Times New Roman" panose="02020603050405020304" pitchFamily="18" charset="0"/>
              </a:rPr>
              <a:t>(configured during an </a:t>
            </a:r>
            <a:r>
              <a:rPr lang="en-US" sz="1800">
                <a:effectLst/>
                <a:latin typeface="Calibri" panose="020F0502020204030204" pitchFamily="34" charset="0"/>
                <a:ea typeface="Calibri" panose="020F0502020204030204" pitchFamily="34" charset="0"/>
                <a:cs typeface="Times New Roman" panose="02020603050405020304" pitchFamily="18" charset="0"/>
              </a:rPr>
              <a:t>Office 365 deployment and connected to the existing enterprise identity system via Active Directory)</a:t>
            </a:r>
          </a:p>
          <a:p>
            <a:pPr marL="457200" marR="0" lvl="1" indent="0" algn="l" defTabSz="914400" rtl="0" eaLnBrk="1" fontAlgn="auto" latinLnBrk="0" hangingPunct="1">
              <a:lnSpc>
                <a:spcPct val="107000"/>
              </a:lnSpc>
              <a:spcBef>
                <a:spcPts val="0"/>
              </a:spcBef>
              <a:spcAft>
                <a:spcPts val="80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In addition to single sign on (SSO), Microsoft provides critical modern security elements for Azure AD like</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Passwordless and MFA</a:t>
            </a:r>
            <a:r>
              <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 capabilities to simplify the user experience and strengthen security assurances via </a:t>
            </a:r>
            <a:r>
              <a:rPr lang="en-US" sz="11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Hello For Business </a:t>
            </a:r>
            <a:r>
              <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biometric authentication</a:t>
            </a:r>
            <a:r>
              <a:rPr lang="en-US" sz="11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Authenticator App </a:t>
            </a:r>
            <a:r>
              <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(works on any modern mobile phone), and</a:t>
            </a:r>
            <a:r>
              <a:rPr lang="en-US" sz="11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FIDO2 keys</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Identity Protection – </a:t>
            </a:r>
            <a:r>
              <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against highly prevalent attacks with Leaked Credential Protections, Behavioral Analytics, Threat Intelligence integration and more</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Azure AD PIM </a:t>
            </a:r>
            <a:r>
              <a:rPr lang="en-US" sz="1800">
                <a:effectLst/>
                <a:latin typeface="Calibri" panose="020F0502020204030204" pitchFamily="34" charset="0"/>
                <a:ea typeface="Calibri" panose="020F0502020204030204" pitchFamily="34" charset="0"/>
                <a:cs typeface="Times New Roman" panose="02020603050405020304" pitchFamily="18" charset="0"/>
              </a:rPr>
              <a:t>reduces risk by providing just in time access to privileged accounts using approval workflows</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Identity Governance </a:t>
            </a:r>
            <a:r>
              <a:rPr lang="en-US" sz="1800">
                <a:effectLst/>
                <a:latin typeface="Calibri" panose="020F0502020204030204" pitchFamily="34" charset="0"/>
                <a:ea typeface="Calibri" panose="020F0502020204030204" pitchFamily="34" charset="0"/>
                <a:cs typeface="Times New Roman" panose="02020603050405020304" pitchFamily="18" charset="0"/>
              </a:rPr>
              <a:t>helps ensure the right people have access to the right resources</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Azure AD B2B and B2C </a:t>
            </a:r>
            <a:r>
              <a:rPr lang="en-US" sz="1800">
                <a:effectLst/>
                <a:latin typeface="Calibri" panose="020F0502020204030204" pitchFamily="34" charset="0"/>
                <a:ea typeface="Calibri" panose="020F0502020204030204" pitchFamily="34" charset="0"/>
                <a:cs typeface="Times New Roman" panose="02020603050405020304" pitchFamily="18" charset="0"/>
              </a:rPr>
              <a:t>provide security for partner and customer/client/citizen accounts while separating them from enterprise user directories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800" b="0">
                <a:effectLst/>
                <a:latin typeface="Calibri" panose="020F0502020204030204" pitchFamily="34" charset="0"/>
                <a:ea typeface="Calibri" panose="020F0502020204030204" pitchFamily="34" charset="0"/>
                <a:cs typeface="Times New Roman" panose="02020603050405020304" pitchFamily="18" charset="0"/>
              </a:rPr>
              <a:t>Additionally, </a:t>
            </a:r>
            <a:r>
              <a:rPr lang="en-US" sz="1800" b="1">
                <a:effectLst/>
                <a:latin typeface="Calibri" panose="020F0502020204030204" pitchFamily="34" charset="0"/>
                <a:ea typeface="Calibri" panose="020F0502020204030204" pitchFamily="34" charset="0"/>
                <a:cs typeface="Times New Roman" panose="02020603050405020304" pitchFamily="18" charset="0"/>
              </a:rPr>
              <a:t>Conditional Access </a:t>
            </a:r>
            <a:r>
              <a:rPr lang="en-US" sz="1800" b="0">
                <a:effectLst/>
                <a:latin typeface="Calibri" panose="020F0502020204030204" pitchFamily="34" charset="0"/>
                <a:ea typeface="Calibri" panose="020F0502020204030204" pitchFamily="34" charset="0"/>
                <a:cs typeface="Times New Roman" panose="02020603050405020304" pitchFamily="18" charset="0"/>
              </a:rPr>
              <a:t>applies </a:t>
            </a:r>
            <a:r>
              <a:rPr kumimoji="0" lang="en-US" sz="18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Zero Trust principles </a:t>
            </a:r>
            <a:r>
              <a:rPr kumimoji="0" lang="en-US" sz="1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to access control decisions by explicitly validating trust of users and endpoints requesting access to your resources. This helps build a de facto </a:t>
            </a:r>
            <a:r>
              <a:rPr lang="en-US" sz="1800">
                <a:effectLst/>
                <a:latin typeface="Calibri" panose="020F0502020204030204" pitchFamily="34" charset="0"/>
                <a:ea typeface="Calibri" panose="020F0502020204030204" pitchFamily="34" charset="0"/>
                <a:cs typeface="Times New Roman" panose="02020603050405020304" pitchFamily="18" charset="0"/>
              </a:rPr>
              <a:t>security perimeter around these modern resources with modern controls and provides simple consistent policy enforcement across them. </a:t>
            </a:r>
          </a:p>
          <a:p>
            <a:pPr marL="457200" marR="0" lvl="1" indent="0" algn="l" defTabSz="914400" rtl="0" eaLnBrk="1" fontAlgn="auto" latinLnBrk="0" hangingPunct="1">
              <a:lnSpc>
                <a:spcPct val="107000"/>
              </a:lnSpc>
              <a:spcBef>
                <a:spcPts val="0"/>
              </a:spcBef>
              <a:spcAft>
                <a:spcPts val="800"/>
              </a:spcAft>
              <a:buClrTx/>
              <a:buSzTx/>
              <a:buFontTx/>
              <a:buNone/>
              <a:tabLst/>
              <a:defRPr/>
            </a:pPr>
            <a:endParaRPr lang="en-US" sz="1800" b="0" kern="1200">
              <a:solidFill>
                <a:schemeClr val="tx1"/>
              </a:solidFill>
              <a:effectLst/>
              <a:latin typeface="+mn-lt"/>
              <a:ea typeface="+mn-ea"/>
              <a:cs typeface="+mn-cs"/>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800" b="0" kern="1200">
                <a:solidFill>
                  <a:schemeClr val="tx1"/>
                </a:solidFill>
                <a:effectLst/>
                <a:latin typeface="+mn-lt"/>
                <a:ea typeface="+mn-ea"/>
                <a:cs typeface="+mn-cs"/>
              </a:rPr>
              <a:t>The </a:t>
            </a:r>
            <a:r>
              <a:rPr lang="en-US" sz="1800" b="1" kern="1200">
                <a:solidFill>
                  <a:schemeClr val="tx1"/>
                </a:solidFill>
                <a:effectLst/>
                <a:latin typeface="+mn-lt"/>
                <a:ea typeface="+mn-ea"/>
                <a:cs typeface="+mn-cs"/>
              </a:rPr>
              <a:t>Service Trust Portal </a:t>
            </a:r>
            <a:r>
              <a:rPr lang="en-US" sz="1800" b="0" kern="1200">
                <a:solidFill>
                  <a:schemeClr val="tx1"/>
                </a:solidFill>
                <a:effectLst/>
                <a:latin typeface="+mn-lt"/>
                <a:ea typeface="+mn-ea"/>
                <a:cs typeface="+mn-cs"/>
              </a:rPr>
              <a:t>provides information on how Microsoft secures our cloud platforms and reports compliance. </a:t>
            </a:r>
          </a:p>
          <a:p>
            <a:pPr marL="457200" marR="0" lvl="1" indent="0" algn="l" defTabSz="914400" rtl="0" eaLnBrk="1" fontAlgn="auto" latinLnBrk="0" hangingPunct="1">
              <a:lnSpc>
                <a:spcPct val="107000"/>
              </a:lnSpc>
              <a:spcBef>
                <a:spcPts val="0"/>
              </a:spcBef>
              <a:spcAft>
                <a:spcPts val="800"/>
              </a:spcAft>
              <a:buClrTx/>
              <a:buSzTx/>
              <a:buFontTx/>
              <a:buNone/>
              <a:tabLst/>
              <a:defRPr/>
            </a:pP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CLICK 4 – Azure AD App Proxy</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Azure AD App Proxy </a:t>
            </a:r>
            <a:r>
              <a:rPr lang="en-US" sz="1800" b="0">
                <a:effectLst/>
                <a:latin typeface="Calibri" panose="020F0502020204030204" pitchFamily="34" charset="0"/>
                <a:ea typeface="Calibri" panose="020F0502020204030204" pitchFamily="34" charset="0"/>
                <a:cs typeface="Times New Roman" panose="02020603050405020304" pitchFamily="18" charset="0"/>
              </a:rPr>
              <a:t>extends </a:t>
            </a:r>
            <a:r>
              <a:rPr lang="en-US" sz="1800">
                <a:effectLst/>
                <a:latin typeface="Calibri" panose="020F0502020204030204" pitchFamily="34" charset="0"/>
                <a:ea typeface="Calibri" panose="020F0502020204030204" pitchFamily="34" charset="0"/>
                <a:cs typeface="Times New Roman" panose="02020603050405020304" pitchFamily="18" charset="0"/>
              </a:rPr>
              <a:t>the modern access control approach (security perimeter) to on-premises resources by simplifying user access to them and modernizing security with Conditional Access (which explicitly validates user and device trust, a Zero Trust principle). </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CLICK 5 – Datacenters become hybrid </a:t>
            </a:r>
            <a:r>
              <a:rPr kumimoji="0" lang="en-US" sz="12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Infrastructure spanning multiple clouds (IaaS, PaaS) and on-premises</a:t>
            </a:r>
          </a:p>
          <a:p>
            <a:endParaRPr lang="en-US" sz="1200" b="0" kern="120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Most organizations have expanded into a </a:t>
            </a:r>
            <a:r>
              <a:rPr lang="en-US" sz="1200" b="1" kern="1200">
                <a:solidFill>
                  <a:schemeClr val="tx1"/>
                </a:solidFill>
                <a:effectLst/>
                <a:latin typeface="+mn-lt"/>
                <a:ea typeface="+mn-ea"/>
                <a:cs typeface="+mn-cs"/>
              </a:rPr>
              <a:t>hybrid infrastructure</a:t>
            </a:r>
            <a:r>
              <a:rPr lang="en-US" sz="1200" b="0" kern="1200">
                <a:solidFill>
                  <a:schemeClr val="tx1"/>
                </a:solidFill>
                <a:effectLst/>
                <a:latin typeface="+mn-lt"/>
                <a:ea typeface="+mn-ea"/>
                <a:cs typeface="+mn-cs"/>
              </a:rPr>
              <a:t> that spans on-premises and one or more clouds providing Infrastructure as a Service (IaaS) and/or Platform as a Service (PaaS) capabilities.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0" kern="120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On Azure, Microsoft invested in </a:t>
            </a:r>
            <a:r>
              <a:rPr lang="en-US" sz="1200" b="1" kern="1200">
                <a:solidFill>
                  <a:schemeClr val="tx1"/>
                </a:solidFill>
                <a:effectLst/>
                <a:latin typeface="+mn-lt"/>
                <a:ea typeface="+mn-ea"/>
                <a:cs typeface="+mn-cs"/>
              </a:rPr>
              <a:t>Azure Marketplace </a:t>
            </a:r>
            <a:r>
              <a:rPr lang="en-US" sz="1200" b="0" kern="1200">
                <a:solidFill>
                  <a:schemeClr val="tx1"/>
                </a:solidFill>
                <a:effectLst/>
                <a:latin typeface="+mn-lt"/>
                <a:ea typeface="+mn-ea"/>
                <a:cs typeface="+mn-cs"/>
              </a:rPr>
              <a:t>to ensure customers have access to </a:t>
            </a:r>
            <a:r>
              <a:rPr lang="en-US" sz="1800">
                <a:effectLst/>
                <a:latin typeface="Calibri" panose="020F0502020204030204" pitchFamily="34" charset="0"/>
                <a:ea typeface="Calibri" panose="020F0502020204030204" pitchFamily="34" charset="0"/>
                <a:cs typeface="Times New Roman" panose="02020603050405020304" pitchFamily="18" charset="0"/>
              </a:rPr>
              <a:t>capabilities from popular vendors, often used by customers to extend existing on-premises controls to the cloud.</a:t>
            </a:r>
          </a:p>
          <a:p>
            <a:pPr lvl="1"/>
            <a:endParaRPr lang="en-US" sz="1200" b="0" kern="1200">
              <a:solidFill>
                <a:schemeClr val="tx1"/>
              </a:solidFill>
              <a:effectLst/>
              <a:latin typeface="+mn-lt"/>
              <a:ea typeface="+mn-ea"/>
              <a:cs typeface="+mn-cs"/>
            </a:endParaRPr>
          </a:p>
          <a:p>
            <a:pPr lvl="1"/>
            <a:r>
              <a:rPr lang="en-US" sz="1200" b="0" kern="1200">
                <a:solidFill>
                  <a:schemeClr val="tx1"/>
                </a:solidFill>
                <a:effectLst/>
                <a:latin typeface="+mn-lt"/>
                <a:ea typeface="+mn-ea"/>
                <a:cs typeface="+mn-cs"/>
              </a:rPr>
              <a:t>Microsoft provides </a:t>
            </a:r>
            <a:r>
              <a:rPr lang="en-US" sz="1200" b="1" kern="1200">
                <a:solidFill>
                  <a:schemeClr val="tx1"/>
                </a:solidFill>
                <a:effectLst/>
                <a:latin typeface="+mn-lt"/>
                <a:ea typeface="+mn-ea"/>
                <a:cs typeface="+mn-cs"/>
              </a:rPr>
              <a:t>Private Link </a:t>
            </a:r>
            <a:r>
              <a:rPr lang="en-US" sz="1200" b="0" kern="1200">
                <a:solidFill>
                  <a:schemeClr val="tx1"/>
                </a:solidFill>
                <a:effectLst/>
                <a:latin typeface="+mn-lt"/>
                <a:ea typeface="+mn-ea"/>
                <a:cs typeface="+mn-cs"/>
              </a:rPr>
              <a:t>support for Azure Services to help organizations extend private networks to the PaaS services used by applications. While this extends current controls and practices to the cloud, private networks may not be enough to mitigate modern attacks so Microsoft recommends following zero trust principles (https://aka.ms/zerotrust) to modernize your access control strategy using identity, network, application, data, and other controls. </a:t>
            </a:r>
          </a:p>
          <a:p>
            <a:endParaRPr lang="en-US"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CLICK 6 –Multi-Cloud and Azure Security </a:t>
            </a:r>
            <a:endParaRPr lang="en-US" sz="1200" kern="1200">
              <a:solidFill>
                <a:schemeClr val="tx1"/>
              </a:solidFill>
              <a:effectLst/>
              <a:latin typeface="+mn-lt"/>
              <a:ea typeface="+mn-ea"/>
              <a:cs typeface="+mn-cs"/>
            </a:endParaRPr>
          </a:p>
          <a:p>
            <a:endParaRPr lang="en-US" sz="1200" b="0" kern="1200">
              <a:solidFill>
                <a:schemeClr val="tx1"/>
              </a:solidFill>
              <a:effectLst/>
              <a:latin typeface="+mn-lt"/>
              <a:ea typeface="+mn-ea"/>
              <a:cs typeface="+mn-cs"/>
            </a:endParaRPr>
          </a:p>
          <a:p>
            <a:pPr marL="457200" marR="0" lvl="1">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Microsoft has invested in a wide range of capabilities to help secure your hybrid multi-cloud environment and the workloads in it. These are built into Azure and several extend across your hybrid infrastructure estate (on-premises, AWS, GCP, and other clouds) using </a:t>
            </a:r>
            <a:r>
              <a:rPr lang="en-US" sz="1100" b="1">
                <a:effectLst/>
                <a:latin typeface="Calibri" panose="020F0502020204030204" pitchFamily="34" charset="0"/>
                <a:ea typeface="Calibri" panose="020F0502020204030204" pitchFamily="34" charset="0"/>
                <a:cs typeface="Times New Roman" panose="02020603050405020304" pitchFamily="18" charset="0"/>
              </a:rPr>
              <a:t>Azure Arc</a:t>
            </a:r>
            <a:r>
              <a:rPr lang="en-US" sz="1100">
                <a:effectLst/>
                <a:latin typeface="Calibri" panose="020F0502020204030204" pitchFamily="34" charset="0"/>
                <a:ea typeface="Calibri" panose="020F0502020204030204" pitchFamily="34" charset="0"/>
                <a:cs typeface="Times New Roman" panose="02020603050405020304" pitchFamily="18" charset="0"/>
              </a:rPr>
              <a:t>. </a:t>
            </a:r>
          </a:p>
          <a:p>
            <a:pPr marL="457200" marR="0" lvl="1">
              <a:lnSpc>
                <a:spcPct val="107000"/>
              </a:lnSpc>
              <a:spcBef>
                <a:spcPts val="0"/>
              </a:spcBef>
              <a:spcAft>
                <a:spcPts val="80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Azure Lighthouse </a:t>
            </a:r>
            <a:r>
              <a:rPr lang="en-US" sz="1100">
                <a:effectLst/>
                <a:latin typeface="Calibri" panose="020F0502020204030204" pitchFamily="34" charset="0"/>
                <a:ea typeface="Calibri" panose="020F0502020204030204" pitchFamily="34" charset="0"/>
                <a:cs typeface="Times New Roman" panose="02020603050405020304" pitchFamily="18" charset="0"/>
              </a:rPr>
              <a:t>provides cross-tenant support in Azure for services, often used by managed service providers and customers with multiple tenants.</a:t>
            </a:r>
          </a:p>
          <a:p>
            <a:pPr marL="457200" marR="0" lvl="1">
              <a:lnSpc>
                <a:spcPct val="107000"/>
              </a:lnSpc>
              <a:spcBef>
                <a:spcPts val="0"/>
              </a:spcBef>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nSpc>
                <a:spcPct val="107000"/>
              </a:lnSpc>
              <a:spcBef>
                <a:spcPts val="0"/>
              </a:spcBef>
              <a:spcAft>
                <a:spcPts val="800"/>
              </a:spcAft>
              <a:buFont typeface="Arial" panose="020B0604020202020204" pitchFamily="34" charset="0"/>
              <a:buChar char="•"/>
            </a:pPr>
            <a:r>
              <a:rPr lang="en-US" sz="1100" b="1">
                <a:effectLst/>
                <a:latin typeface="Calibri" panose="020F0502020204030204" pitchFamily="34" charset="0"/>
                <a:ea typeface="Calibri" panose="020F0502020204030204" pitchFamily="34" charset="0"/>
                <a:cs typeface="Times New Roman" panose="02020603050405020304" pitchFamily="18" charset="0"/>
              </a:rPr>
              <a:t>Microsoft Defender for Cloud </a:t>
            </a:r>
            <a:r>
              <a:rPr lang="en-US" sz="1100">
                <a:effectLst/>
                <a:latin typeface="Calibri" panose="020F0502020204030204" pitchFamily="34" charset="0"/>
                <a:ea typeface="Calibri" panose="020F0502020204030204" pitchFamily="34" charset="0"/>
                <a:cs typeface="Times New Roman" panose="02020603050405020304" pitchFamily="18" charset="0"/>
              </a:rPr>
              <a:t>provides a single starting point for managing security and compliance in Azure (and across IaaS and PaaS clouds), including</a:t>
            </a:r>
          </a:p>
          <a:p>
            <a:pPr marL="1085850" marR="0" lvl="2" indent="-171450">
              <a:lnSpc>
                <a:spcPct val="107000"/>
              </a:lnSpc>
              <a:spcBef>
                <a:spcPts val="0"/>
              </a:spcBef>
              <a:spcAft>
                <a:spcPts val="800"/>
              </a:spcAft>
              <a:buFont typeface="Arial" panose="020B0604020202020204" pitchFamily="34" charset="0"/>
              <a:buChar char="•"/>
            </a:pPr>
            <a:r>
              <a:rPr lang="en-US" sz="1100" b="1">
                <a:effectLst/>
                <a:latin typeface="Calibri" panose="020F0502020204030204" pitchFamily="34" charset="0"/>
                <a:ea typeface="Calibri" panose="020F0502020204030204" pitchFamily="34" charset="0"/>
                <a:cs typeface="Times New Roman" panose="02020603050405020304" pitchFamily="18" charset="0"/>
              </a:rPr>
              <a:t>Secure Score </a:t>
            </a:r>
            <a:r>
              <a:rPr lang="en-US" sz="1100">
                <a:effectLst/>
                <a:latin typeface="Calibri" panose="020F0502020204030204" pitchFamily="34" charset="0"/>
                <a:ea typeface="Calibri" panose="020F0502020204030204" pitchFamily="34" charset="0"/>
                <a:cs typeface="Times New Roman" panose="02020603050405020304" pitchFamily="18" charset="0"/>
              </a:rPr>
              <a:t>to measure security posture and providing prioritized guidance for improving it such as</a:t>
            </a:r>
          </a:p>
          <a:p>
            <a:pPr marL="1657350" marR="0" lvl="3" indent="-285750">
              <a:lnSpc>
                <a:spcPct val="107000"/>
              </a:lnSpc>
              <a:spcBef>
                <a:spcPts val="0"/>
              </a:spcBef>
              <a:spcAft>
                <a:spcPts val="800"/>
              </a:spcAft>
              <a:buFont typeface="Arial" panose="020B0604020202020204" pitchFamily="34" charset="0"/>
              <a:buChar char="•"/>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Multifactor authentication isn’t required for administrative accounts</a:t>
            </a:r>
          </a:p>
          <a:p>
            <a:pPr marL="1657350" marR="0" lvl="3" indent="-285750">
              <a:lnSpc>
                <a:spcPct val="107000"/>
              </a:lnSpc>
              <a:spcBef>
                <a:spcPts val="0"/>
              </a:spcBef>
              <a:spcAft>
                <a:spcPts val="800"/>
              </a:spcAft>
              <a:buFont typeface="Arial" panose="020B0604020202020204" pitchFamily="34" charset="0"/>
              <a:buChar char="•"/>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VMs exposed directly to the internet</a:t>
            </a:r>
          </a:p>
          <a:p>
            <a:pPr marL="1657350" marR="0" lvl="3" indent="-285750">
              <a:lnSpc>
                <a:spcPct val="107000"/>
              </a:lnSpc>
              <a:spcBef>
                <a:spcPts val="0"/>
              </a:spcBef>
              <a:spcAft>
                <a:spcPts val="800"/>
              </a:spcAft>
              <a:buFont typeface="Arial" panose="020B0604020202020204" pitchFamily="34" charset="0"/>
              <a:buChar char="•"/>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Missing Web Application Firewalls (WAFs) for web applications</a:t>
            </a:r>
          </a:p>
          <a:p>
            <a:pPr marL="1657350" marR="0" lvl="3" indent="-285750">
              <a:lnSpc>
                <a:spcPct val="107000"/>
              </a:lnSpc>
              <a:spcBef>
                <a:spcPts val="0"/>
              </a:spcBef>
              <a:spcAft>
                <a:spcPts val="800"/>
              </a:spcAft>
              <a:buFont typeface="Arial" panose="020B0604020202020204" pitchFamily="34" charset="0"/>
              <a:buChar char="•"/>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Out of date patches and antimalware signatures</a:t>
            </a:r>
          </a:p>
          <a:p>
            <a:pPr marL="1657350" marR="0" lvl="3" indent="-285750">
              <a:lnSpc>
                <a:spcPct val="107000"/>
              </a:lnSpc>
              <a:spcBef>
                <a:spcPts val="0"/>
              </a:spcBef>
              <a:spcAft>
                <a:spcPts val="800"/>
              </a:spcAft>
              <a:buFont typeface="Arial" panose="020B0604020202020204" pitchFamily="34" charset="0"/>
              <a:buChar char="•"/>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…and many others</a:t>
            </a:r>
          </a:p>
          <a:p>
            <a:pPr marL="1085850" marR="0" lvl="2" indent="-171450">
              <a:lnSpc>
                <a:spcPct val="107000"/>
              </a:lnSpc>
              <a:spcBef>
                <a:spcPts val="0"/>
              </a:spcBef>
              <a:spcAft>
                <a:spcPts val="800"/>
              </a:spcAft>
              <a:buFont typeface="Arial" panose="020B0604020202020204" pitchFamily="34" charset="0"/>
              <a:buChar char="•"/>
            </a:pPr>
            <a:r>
              <a:rPr lang="en-US" sz="1100" b="1">
                <a:effectLst/>
                <a:latin typeface="Calibri" panose="020F0502020204030204" pitchFamily="34" charset="0"/>
                <a:ea typeface="Calibri" panose="020F0502020204030204" pitchFamily="34" charset="0"/>
                <a:cs typeface="Times New Roman" panose="02020603050405020304" pitchFamily="18" charset="0"/>
              </a:rPr>
              <a:t>Compliance Dashboard </a:t>
            </a:r>
            <a:r>
              <a:rPr lang="en-US" sz="1100">
                <a:effectLst/>
                <a:latin typeface="Calibri" panose="020F0502020204030204" pitchFamily="34" charset="0"/>
                <a:ea typeface="Calibri" panose="020F0502020204030204" pitchFamily="34" charset="0"/>
                <a:cs typeface="Times New Roman" panose="02020603050405020304" pitchFamily="18" charset="0"/>
              </a:rPr>
              <a:t>to help you quickly see and report on compliance status with regulatory guidance (and rapidly improve your compliance)</a:t>
            </a:r>
          </a:p>
          <a:p>
            <a:pPr marL="628650" marR="0" lvl="1" indent="-171450">
              <a:lnSpc>
                <a:spcPct val="107000"/>
              </a:lnSpc>
              <a:spcBef>
                <a:spcPts val="0"/>
              </a:spcBef>
              <a:spcAft>
                <a:spcPts val="800"/>
              </a:spcAft>
              <a:buFont typeface="Arial" panose="020B0604020202020204" pitchFamily="34" charset="0"/>
              <a:buChar char="•"/>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628650" lvl="1" indent="-171450" algn="l">
              <a:buFont typeface="Arial" panose="020B0604020202020204" pitchFamily="34" charset="0"/>
              <a:buChar char="•"/>
            </a:pPr>
            <a:r>
              <a:rPr lang="en-US" sz="1100" b="1">
                <a:effectLst/>
                <a:latin typeface="Calibri" panose="020F0502020204030204" pitchFamily="34" charset="0"/>
                <a:ea typeface="Calibri" panose="020F0502020204030204" pitchFamily="34" charset="0"/>
                <a:cs typeface="Times New Roman" panose="02020603050405020304" pitchFamily="18" charset="0"/>
              </a:rPr>
              <a:t>Azure Firewall </a:t>
            </a:r>
            <a:r>
              <a:rPr lang="en-US" sz="1600" b="0" i="0">
                <a:solidFill>
                  <a:srgbClr val="171717"/>
                </a:solidFill>
                <a:effectLst/>
                <a:latin typeface="Segoe UI" panose="020B0502040204020203" pitchFamily="34" charset="0"/>
              </a:rPr>
              <a:t>is a managed, cloud-based network security service that helps protect your Azure Virtual Network resources. </a:t>
            </a:r>
          </a:p>
          <a:p>
            <a:pPr marL="1085850" marR="0" lvl="2" indent="-171450" algn="l" defTabSz="914400" rtl="0" eaLnBrk="1" latinLnBrk="0" hangingPunct="1">
              <a:lnSpc>
                <a:spcPct val="107000"/>
              </a:lnSpc>
              <a:spcBef>
                <a:spcPts val="0"/>
              </a:spcBef>
              <a:spcAft>
                <a:spcPts val="800"/>
              </a:spcAft>
              <a:buFont typeface="Arial" panose="020B0604020202020204" pitchFamily="34" charset="0"/>
              <a:buChar char="•"/>
            </a:pPr>
            <a:r>
              <a:rPr lang="en-US" sz="1100" b="1" kern="1200">
                <a:solidFill>
                  <a:schemeClr val="tx1"/>
                </a:solidFill>
                <a:effectLst/>
                <a:latin typeface="Calibri" panose="020F0502020204030204" pitchFamily="34" charset="0"/>
                <a:cs typeface="Times New Roman" panose="02020603050405020304" pitchFamily="18" charset="0"/>
              </a:rPr>
              <a:t>Azure Firewall Premium (Preview) </a:t>
            </a:r>
            <a:r>
              <a:rPr lang="en-US" sz="1100" b="0" kern="1200">
                <a:solidFill>
                  <a:schemeClr val="tx1"/>
                </a:solidFill>
                <a:effectLst/>
                <a:latin typeface="Calibri" panose="020F0502020204030204" pitchFamily="34" charset="0"/>
                <a:cs typeface="Times New Roman" panose="02020603050405020304" pitchFamily="18" charset="0"/>
              </a:rPr>
              <a:t>is a next generation firewall with capabilities required for highly sensitive and regulated environments (TLS Inspection, IDPS, URL Filtering, Web Categories). </a:t>
            </a:r>
          </a:p>
          <a:p>
            <a:pPr marL="1085850" marR="0" lvl="2" indent="-171450" algn="l" defTabSz="914400" rtl="0" eaLnBrk="1" latinLnBrk="0" hangingPunct="1">
              <a:lnSpc>
                <a:spcPct val="107000"/>
              </a:lnSpc>
              <a:spcBef>
                <a:spcPts val="0"/>
              </a:spcBef>
              <a:spcAft>
                <a:spcPts val="800"/>
              </a:spcAft>
              <a:buFont typeface="Arial" panose="020B0604020202020204" pitchFamily="34" charset="0"/>
              <a:buChar char="•"/>
            </a:pPr>
            <a:r>
              <a:rPr lang="en-US" sz="1100" b="1" kern="1200">
                <a:solidFill>
                  <a:schemeClr val="tx1"/>
                </a:solidFill>
                <a:effectLst/>
                <a:latin typeface="Calibri" panose="020F0502020204030204" pitchFamily="34" charset="0"/>
                <a:cs typeface="Times New Roman" panose="02020603050405020304" pitchFamily="18" charset="0"/>
              </a:rPr>
              <a:t>Azure Firewall Manager </a:t>
            </a:r>
            <a:r>
              <a:rPr lang="en-US" sz="1100" b="0" kern="1200">
                <a:solidFill>
                  <a:schemeClr val="tx1"/>
                </a:solidFill>
                <a:effectLst/>
                <a:latin typeface="Calibri" panose="020F0502020204030204" pitchFamily="34" charset="0"/>
                <a:cs typeface="Times New Roman" panose="02020603050405020304" pitchFamily="18" charset="0"/>
              </a:rPr>
              <a:t>is a security management service that provides central security policy and route management for cloud-based security perimeters.</a:t>
            </a:r>
          </a:p>
          <a:p>
            <a:pPr marL="457200" lvl="1" indent="0">
              <a:buFont typeface="Arial" panose="020B0604020202020204" pitchFamily="34" charset="0"/>
              <a:buNone/>
            </a:pPr>
            <a:endParaRPr lang="en-US" sz="2400" b="1" i="0">
              <a:solidFill>
                <a:srgbClr val="171717"/>
              </a:solidFill>
              <a:effectLst/>
              <a:latin typeface="Segoe UI" panose="020B0502040204020203" pitchFamily="34" charset="0"/>
            </a:endParaRPr>
          </a:p>
          <a:p>
            <a:pPr marL="628650" marR="0" lvl="1" indent="-171450" algn="l" defTabSz="914400" rtl="0" eaLnBrk="1" latinLnBrk="0" hangingPunct="1">
              <a:lnSpc>
                <a:spcPct val="107000"/>
              </a:lnSpc>
              <a:spcBef>
                <a:spcPts val="0"/>
              </a:spcBef>
              <a:spcAft>
                <a:spcPts val="800"/>
              </a:spcAft>
              <a:buFont typeface="Arial" panose="020B0604020202020204" pitchFamily="34" charset="0"/>
              <a:buChar char="•"/>
            </a:pPr>
            <a:r>
              <a:rPr lang="en-US" sz="1100" b="1" kern="1200">
                <a:solidFill>
                  <a:schemeClr val="tx1"/>
                </a:solidFill>
                <a:effectLst/>
                <a:latin typeface="Calibri" panose="020F0502020204030204" pitchFamily="34" charset="0"/>
                <a:cs typeface="Times New Roman" panose="02020603050405020304" pitchFamily="18" charset="0"/>
              </a:rPr>
              <a:t>Azure Web Application Firewall (WAF) </a:t>
            </a:r>
            <a:r>
              <a:rPr lang="en-US" sz="1100" b="0" kern="1200">
                <a:solidFill>
                  <a:schemeClr val="tx1"/>
                </a:solidFill>
                <a:effectLst/>
                <a:latin typeface="Calibri" panose="020F0502020204030204" pitchFamily="34" charset="0"/>
                <a:cs typeface="Times New Roman" panose="02020603050405020304" pitchFamily="18" charset="0"/>
              </a:rPr>
              <a:t>provides centralized protection of your web applications from common exploits and vulnerabilities. </a:t>
            </a:r>
          </a:p>
          <a:p>
            <a:pPr lvl="1"/>
            <a:endParaRPr lang="en-US" sz="2400" b="0" i="0">
              <a:solidFill>
                <a:srgbClr val="171717"/>
              </a:solidFill>
              <a:effectLst/>
              <a:latin typeface="Segoe UI" panose="020B0502040204020203"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Microsoft has also invested heavily in other Azure security capabilities such as </a:t>
            </a:r>
            <a:r>
              <a:rPr lang="en-US" sz="1800" b="1">
                <a:effectLst/>
                <a:latin typeface="Calibri" panose="020F0502020204030204" pitchFamily="34" charset="0"/>
                <a:ea typeface="Calibri" panose="020F0502020204030204" pitchFamily="34" charset="0"/>
                <a:cs typeface="Times New Roman" panose="02020603050405020304" pitchFamily="18" charset="0"/>
              </a:rPr>
              <a:t>Distributed Denial of Service (DDoS) </a:t>
            </a:r>
            <a:r>
              <a:rPr lang="en-US" sz="1800">
                <a:effectLst/>
                <a:latin typeface="Calibri" panose="020F0502020204030204" pitchFamily="34" charset="0"/>
                <a:ea typeface="Calibri" panose="020F0502020204030204" pitchFamily="34" charset="0"/>
                <a:cs typeface="Times New Roman" panose="02020603050405020304" pitchFamily="18" charset="0"/>
              </a:rPr>
              <a:t>mitigations, key management, </a:t>
            </a:r>
            <a:r>
              <a:rPr lang="en-US" sz="1800" b="1">
                <a:effectLst/>
                <a:latin typeface="Calibri" panose="020F0502020204030204" pitchFamily="34" charset="0"/>
                <a:ea typeface="Calibri" panose="020F0502020204030204" pitchFamily="34" charset="0"/>
                <a:cs typeface="Times New Roman" panose="02020603050405020304" pitchFamily="18" charset="0"/>
              </a:rPr>
              <a:t>Azure Bastion </a:t>
            </a:r>
            <a:r>
              <a:rPr lang="en-US" sz="1800">
                <a:effectLst/>
                <a:latin typeface="Calibri" panose="020F0502020204030204" pitchFamily="34" charset="0"/>
                <a:ea typeface="Calibri" panose="020F0502020204030204" pitchFamily="34" charset="0"/>
                <a:cs typeface="Times New Roman" panose="02020603050405020304" pitchFamily="18" charset="0"/>
              </a:rPr>
              <a:t>for securing remote access, ransomware-resistant backup archives in </a:t>
            </a:r>
            <a:r>
              <a:rPr lang="en-US" sz="1800" b="1">
                <a:effectLst/>
                <a:latin typeface="Calibri" panose="020F0502020204030204" pitchFamily="34" charset="0"/>
                <a:ea typeface="Calibri" panose="020F0502020204030204" pitchFamily="34" charset="0"/>
                <a:cs typeface="Times New Roman" panose="02020603050405020304" pitchFamily="18" charset="0"/>
              </a:rPr>
              <a:t>Azure Backup</a:t>
            </a:r>
            <a:r>
              <a:rPr lang="en-US" sz="1800">
                <a:effectLst/>
                <a:latin typeface="Calibri" panose="020F0502020204030204" pitchFamily="34" charset="0"/>
                <a:ea typeface="Calibri" panose="020F0502020204030204" pitchFamily="34" charset="0"/>
                <a:cs typeface="Times New Roman" panose="02020603050405020304" pitchFamily="18" charset="0"/>
              </a:rPr>
              <a:t>, confidential computing capabilities to protect data while its being processed, and many more. </a:t>
            </a:r>
          </a:p>
          <a:p>
            <a:endParaRPr lang="en-US" sz="2400" b="0" i="0">
              <a:solidFill>
                <a:srgbClr val="171717"/>
              </a:solidFill>
              <a:effectLst/>
              <a:latin typeface="Segoe UI" panose="020B0502040204020203" pitchFamily="34" charset="0"/>
            </a:endParaRPr>
          </a:p>
          <a:p>
            <a:r>
              <a:rPr lang="en-US" sz="1600" b="1"/>
              <a:t>CLICK 7 – Threat Monitoring for Datacenters and Operational Technology (OT))</a:t>
            </a:r>
            <a:br>
              <a:rPr lang="en-US" sz="1600"/>
            </a:br>
            <a:r>
              <a:rPr lang="en-US" sz="1100">
                <a:effectLst/>
                <a:latin typeface="Calibri" panose="020F0502020204030204" pitchFamily="34" charset="0"/>
                <a:ea typeface="Calibri" panose="020F0502020204030204" pitchFamily="34" charset="0"/>
                <a:cs typeface="Times New Roman" panose="02020603050405020304" pitchFamily="18"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Microsoft Threat Intelligence –</a:t>
            </a:r>
            <a:r>
              <a:rPr lang="en-US" sz="1800">
                <a:effectLst/>
                <a:latin typeface="Calibri" panose="020F0502020204030204" pitchFamily="34" charset="0"/>
                <a:ea typeface="Calibri" panose="020F0502020204030204" pitchFamily="34" charset="0"/>
                <a:cs typeface="Times New Roman" panose="02020603050405020304" pitchFamily="18" charset="0"/>
              </a:rPr>
              <a:t> Through the course of our normal operations, Microsoft processes over 24 trillion signals a day of context that we use to generate threat intelligence to protect our cloud services, IT environment, and customers. Many of the capabilities in this architecture integrate that threat intelligence directly into threat detections, security guidance, and more. </a:t>
            </a:r>
          </a:p>
          <a:p>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457200" marR="0" lvl="1">
              <a:lnSpc>
                <a:spcPct val="107000"/>
              </a:lnSpc>
              <a:spcBef>
                <a:spcPts val="0"/>
              </a:spcBef>
              <a:spcAft>
                <a:spcPts val="80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Microsoft Defender for Cloud </a:t>
            </a:r>
            <a:r>
              <a:rPr lang="en-US" sz="1100">
                <a:effectLst/>
                <a:latin typeface="Calibri" panose="020F0502020204030204" pitchFamily="34" charset="0"/>
                <a:ea typeface="Calibri" panose="020F0502020204030204" pitchFamily="34" charset="0"/>
                <a:cs typeface="Times New Roman" panose="02020603050405020304" pitchFamily="18" charset="0"/>
              </a:rPr>
              <a:t>provides </a:t>
            </a:r>
            <a:r>
              <a:rPr lang="en-US" sz="1100" i="1">
                <a:effectLst/>
                <a:latin typeface="Calibri" panose="020F0502020204030204" pitchFamily="34" charset="0"/>
                <a:ea typeface="Calibri" panose="020F0502020204030204" pitchFamily="34" charset="0"/>
                <a:cs typeface="Times New Roman" panose="02020603050405020304" pitchFamily="18" charset="0"/>
              </a:rPr>
              <a:t>extended detection and response (XDR) </a:t>
            </a:r>
            <a:r>
              <a:rPr lang="en-US" sz="1100">
                <a:effectLst/>
                <a:latin typeface="Calibri" panose="020F0502020204030204" pitchFamily="34" charset="0"/>
                <a:ea typeface="Calibri" panose="020F0502020204030204" pitchFamily="34" charset="0"/>
                <a:cs typeface="Times New Roman" panose="02020603050405020304" pitchFamily="18" charset="0"/>
              </a:rPr>
              <a:t>capabilities for infrastructure across your hybrid estate as well as operational technology (OT). </a:t>
            </a:r>
            <a:r>
              <a:rPr lang="en-US" sz="1100" b="0"/>
              <a:t>XDR tools are designed to complement a </a:t>
            </a:r>
            <a:r>
              <a:rPr lang="en-US" sz="1100">
                <a:effectLst/>
                <a:latin typeface="Calibri" panose="020F0502020204030204" pitchFamily="34" charset="0"/>
                <a:ea typeface="Calibri" panose="020F0502020204030204" pitchFamily="34" charset="0"/>
                <a:cs typeface="Times New Roman" panose="02020603050405020304" pitchFamily="18" charset="0"/>
              </a:rPr>
              <a:t>Security Information and Event Management (SIEM)</a:t>
            </a:r>
            <a:r>
              <a:rPr lang="en-US" sz="1100" b="0"/>
              <a:t> by providing deep visibility into specific asset types and enhanced detection, response, and recovery capabilities (notably </a:t>
            </a:r>
            <a:r>
              <a:rPr lang="en-US" sz="1100" b="0" i="1" u="sng"/>
              <a:t>high-quality alerts</a:t>
            </a:r>
            <a:r>
              <a:rPr lang="en-US" sz="1100" b="0" i="1" u="none"/>
              <a:t> </a:t>
            </a:r>
            <a:r>
              <a:rPr lang="en-US" sz="1100" b="0"/>
              <a:t>that have low false positive rates). </a:t>
            </a:r>
            <a:r>
              <a:rPr lang="en-US" sz="1100">
                <a:effectLst/>
                <a:latin typeface="Calibri" panose="020F0502020204030204" pitchFamily="34" charset="0"/>
                <a:ea typeface="Calibri" panose="020F0502020204030204" pitchFamily="34" charset="0"/>
                <a:cs typeface="Times New Roman" panose="02020603050405020304" pitchFamily="18" charset="0"/>
              </a:rPr>
              <a:t> </a:t>
            </a:r>
          </a:p>
          <a:p>
            <a:pPr marL="457200" marR="0" lvl="1">
              <a:lnSpc>
                <a:spcPct val="107000"/>
              </a:lnSpc>
              <a:spcBef>
                <a:spcPts val="0"/>
              </a:spcBef>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nSpc>
                <a:spcPct val="107000"/>
              </a:lnSpc>
              <a:spcBef>
                <a:spcPts val="0"/>
              </a:spcBef>
              <a:spcAft>
                <a:spcPts val="800"/>
              </a:spcAft>
              <a:buFont typeface="Arial" panose="020B0604020202020204" pitchFamily="34" charset="0"/>
              <a:buChar char="•"/>
            </a:pPr>
            <a:r>
              <a:rPr lang="en-US" sz="1100" b="1">
                <a:effectLst/>
                <a:latin typeface="Calibri" panose="020F0502020204030204" pitchFamily="34" charset="0"/>
                <a:ea typeface="Calibri" panose="020F0502020204030204" pitchFamily="34" charset="0"/>
                <a:cs typeface="Times New Roman" panose="02020603050405020304" pitchFamily="18" charset="0"/>
              </a:rPr>
              <a:t>Microsoft Defender for Cloud </a:t>
            </a:r>
            <a:r>
              <a:rPr lang="en-US" sz="1100">
                <a:effectLst/>
                <a:latin typeface="Calibri" panose="020F0502020204030204" pitchFamily="34" charset="0"/>
                <a:ea typeface="Calibri" panose="020F0502020204030204" pitchFamily="34" charset="0"/>
                <a:cs typeface="Times New Roman" panose="02020603050405020304" pitchFamily="18" charset="0"/>
              </a:rPr>
              <a:t>currently covers the most highly used infrastructure services including servers/VMs, storage, databases, DNS, apps services, Kubernetes, container registries, key vault, and resource manager. </a:t>
            </a:r>
          </a:p>
          <a:p>
            <a:pPr marL="628650" marR="0" lvl="1" indent="-171450">
              <a:lnSpc>
                <a:spcPct val="107000"/>
              </a:lnSpc>
              <a:spcBef>
                <a:spcPts val="0"/>
              </a:spcBef>
              <a:spcAft>
                <a:spcPts val="800"/>
              </a:spcAft>
              <a:buFont typeface="Arial" panose="020B0604020202020204" pitchFamily="34" charset="0"/>
              <a:buChar char="•"/>
            </a:pPr>
            <a:r>
              <a:rPr lang="en-US" sz="1100" b="1">
                <a:effectLst/>
                <a:latin typeface="Calibri" panose="020F0502020204030204" pitchFamily="34" charset="0"/>
                <a:ea typeface="Calibri" panose="020F0502020204030204" pitchFamily="34" charset="0"/>
                <a:cs typeface="Times New Roman" panose="02020603050405020304" pitchFamily="18" charset="0"/>
              </a:rPr>
              <a:t>Microsoft Defender for IoT </a:t>
            </a:r>
            <a:r>
              <a:rPr lang="en-US" sz="1100" b="0">
                <a:effectLst/>
                <a:latin typeface="Calibri" panose="020F0502020204030204" pitchFamily="34" charset="0"/>
                <a:ea typeface="Calibri" panose="020F0502020204030204" pitchFamily="34" charset="0"/>
                <a:cs typeface="Times New Roman" panose="02020603050405020304" pitchFamily="18" charset="0"/>
              </a:rPr>
              <a:t>helps protect </a:t>
            </a:r>
            <a:r>
              <a:rPr lang="en-US" sz="1100">
                <a:effectLst/>
                <a:latin typeface="Calibri" panose="020F0502020204030204" pitchFamily="34" charset="0"/>
                <a:ea typeface="Calibri" panose="020F0502020204030204" pitchFamily="34" charset="0"/>
                <a:cs typeface="Times New Roman" panose="02020603050405020304" pitchFamily="18" charset="0"/>
              </a:rPr>
              <a:t>the OT systems that control physical processes like Supervisory Control and Data Acquisition (SCADA) and Industrial Control Systems (ICS) with an agentless approach. Additionally, this capability also protects </a:t>
            </a:r>
            <a:r>
              <a:rPr lang="en-US" sz="1600" b="0" i="0">
                <a:solidFill>
                  <a:srgbClr val="171717"/>
                </a:solidFill>
                <a:effectLst/>
                <a:latin typeface="Segoe UI" panose="020B0502040204020203" pitchFamily="34" charset="0"/>
              </a:rPr>
              <a:t>IoT devices via lightweight a micro agent that supports standard IoT operating systems, such as Linux and RTOS.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CLICK 8 – Security Operations / SOC</a:t>
            </a:r>
          </a:p>
          <a:p>
            <a:pPr marL="0" marR="0">
              <a:lnSpc>
                <a:spcPct val="107000"/>
              </a:lnSpc>
              <a:spcBef>
                <a:spcPts val="0"/>
              </a:spcBef>
              <a:spcAft>
                <a:spcPts val="800"/>
              </a:spcAft>
            </a:pPr>
            <a:endParaRPr lang="en-US" sz="1100" b="1" i="0" u="sng">
              <a:effectLst/>
              <a:latin typeface="Calibri" panose="020F0502020204030204" pitchFamily="34" charset="0"/>
              <a:ea typeface="Calibri" panose="020F0502020204030204" pitchFamily="34" charset="0"/>
              <a:cs typeface="Times New Roman" panose="02020603050405020304" pitchFamily="18" charset="0"/>
            </a:endParaRPr>
          </a:p>
          <a:p>
            <a:pPr marL="457200" marR="0" lvl="1">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To help security operations teams managing active attacks, Microsoft has invested into a dual strategy of XDR and SIEM. </a:t>
            </a:r>
          </a:p>
          <a:p>
            <a:pPr marL="457200" marR="0" lvl="1">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Microsoft Sentinel </a:t>
            </a:r>
            <a:r>
              <a:rPr lang="en-US" sz="1800" b="0">
                <a:effectLst/>
                <a:latin typeface="Calibri" panose="020F0502020204030204" pitchFamily="34" charset="0"/>
                <a:ea typeface="Calibri" panose="020F0502020204030204" pitchFamily="34" charset="0"/>
                <a:cs typeface="Times New Roman" panose="02020603050405020304" pitchFamily="18" charset="0"/>
              </a:rPr>
              <a:t>is a cloud native SIEM </a:t>
            </a:r>
            <a:r>
              <a:rPr lang="en-US" sz="1800">
                <a:effectLst/>
                <a:latin typeface="Calibri" panose="020F0502020204030204" pitchFamily="34" charset="0"/>
                <a:ea typeface="Calibri" panose="020F0502020204030204" pitchFamily="34" charset="0"/>
                <a:cs typeface="Times New Roman" panose="02020603050405020304" pitchFamily="18" charset="0"/>
              </a:rPr>
              <a:t>provides broad visibility across your entire estate (IT, OT, IoT) while XDR capabilities provide deep visibility into specific assets to aid in rapid investigation and remediation (Endpoints, Email and Office 365, Identity, SaaS, Azure and multi-cloud Infrastructure)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Microsoft Defender for Endpoint (MDE) – </a:t>
            </a:r>
            <a:r>
              <a:rPr lang="en-US" sz="18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provides advanced endpoint detection and response (EDR) capabilities, Web Content Filtering, Threat and Vulnerability Management, and Data Loss Protection (DLP). Like with cloud apps, Microsoft integrates this with other capabilities across our portfolio so you don’t have to run multiple agents/solutions to achieve your endpoint security goals.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Microsoft is laser focused on reducing analyst fatigue and enabling rapid and effective response to incidents and focuses on</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noProof="0">
                <a:solidFill>
                  <a:schemeClr val="tx1"/>
                </a:solidFill>
                <a:effectLst/>
                <a:latin typeface="Calibri" panose="020F0502020204030204" pitchFamily="34" charset="0"/>
                <a:ea typeface="+mn-ea"/>
                <a:cs typeface="Times New Roman" panose="02020603050405020304" pitchFamily="18" charset="0"/>
              </a:rPr>
              <a:t>Seamless experiences </a:t>
            </a:r>
            <a:r>
              <a:rPr lang="en-US" sz="1100" b="0" kern="1200" noProof="0">
                <a:solidFill>
                  <a:schemeClr val="tx1"/>
                </a:solidFill>
                <a:effectLst/>
                <a:latin typeface="Calibri" panose="020F0502020204030204" pitchFamily="34" charset="0"/>
                <a:ea typeface="+mn-ea"/>
                <a:cs typeface="Times New Roman" panose="02020603050405020304" pitchFamily="18" charset="0"/>
              </a:rPr>
              <a:t>with Security Orchestration, Automation, and Remediation (SOAR) technologies and integration of toolsets together (natively and by providing APIs). </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noProof="0">
                <a:solidFill>
                  <a:schemeClr val="tx1"/>
                </a:solidFill>
                <a:effectLst/>
                <a:latin typeface="Calibri" panose="020F0502020204030204" pitchFamily="34" charset="0"/>
                <a:ea typeface="+mn-ea"/>
                <a:cs typeface="Times New Roman" panose="02020603050405020304" pitchFamily="18" charset="0"/>
              </a:rPr>
              <a:t>Rapid and accurate analysis </a:t>
            </a:r>
            <a:r>
              <a:rPr lang="en-US" sz="1100" b="0" kern="1200" noProof="0">
                <a:solidFill>
                  <a:schemeClr val="tx1"/>
                </a:solidFill>
                <a:effectLst/>
                <a:latin typeface="Calibri" panose="020F0502020204030204" pitchFamily="34" charset="0"/>
                <a:ea typeface="+mn-ea"/>
                <a:cs typeface="Times New Roman" panose="02020603050405020304" pitchFamily="18" charset="0"/>
              </a:rPr>
              <a:t>of anomalies with </a:t>
            </a:r>
            <a:r>
              <a:rPr lang="en-US" sz="1100" b="0" kern="1200">
                <a:solidFill>
                  <a:schemeClr val="tx1"/>
                </a:solidFill>
                <a:effectLst/>
                <a:latin typeface="Calibri" panose="020F0502020204030204" pitchFamily="34" charset="0"/>
                <a:cs typeface="Times New Roman" panose="02020603050405020304" pitchFamily="18" charset="0"/>
              </a:rPr>
              <a:t>Machine learning (ML) and behavioral analytics (UEBA)</a:t>
            </a:r>
          </a:p>
          <a:p>
            <a:pPr marL="457200" marR="0" lvl="1">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Microsoft also enables our customer with human expertise including</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a:solidFill>
                  <a:schemeClr val="tx1"/>
                </a:solidFill>
                <a:effectLst/>
                <a:latin typeface="Calibri" panose="020F0502020204030204" pitchFamily="34" charset="0"/>
                <a:cs typeface="Times New Roman" panose="02020603050405020304" pitchFamily="18" charset="0"/>
              </a:rPr>
              <a:t>Microsoft Threat Experts – </a:t>
            </a:r>
            <a:r>
              <a:rPr lang="en-US" sz="1100" b="0" kern="1200">
                <a:solidFill>
                  <a:schemeClr val="tx1"/>
                </a:solidFill>
                <a:effectLst/>
                <a:latin typeface="Calibri" panose="020F0502020204030204" pitchFamily="34" charset="0"/>
                <a:cs typeface="Times New Roman" panose="02020603050405020304" pitchFamily="18" charset="0"/>
              </a:rPr>
              <a:t>Managed hunting service built into Microsoft 365 Defender with expert level monitoring and analysis to empower and help ensure critical threats in your unique environments don’t get missed.</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noProof="0">
                <a:solidFill>
                  <a:schemeClr val="tx1"/>
                </a:solidFill>
                <a:effectLst/>
                <a:latin typeface="Calibri" panose="020F0502020204030204" pitchFamily="34" charset="0"/>
                <a:ea typeface="+mn-ea"/>
                <a:cs typeface="Times New Roman" panose="02020603050405020304" pitchFamily="18" charset="0"/>
              </a:rPr>
              <a:t>Detection and Response Team (DART) – </a:t>
            </a:r>
            <a:r>
              <a:rPr lang="en-US" sz="1100" b="0" kern="1200" noProof="0">
                <a:solidFill>
                  <a:schemeClr val="tx1"/>
                </a:solidFill>
                <a:effectLst/>
                <a:latin typeface="Calibri" panose="020F0502020204030204" pitchFamily="34" charset="0"/>
                <a:ea typeface="+mn-ea"/>
                <a:cs typeface="Times New Roman" panose="02020603050405020304" pitchFamily="18" charset="0"/>
              </a:rPr>
              <a:t>and related teams provide </a:t>
            </a:r>
            <a:r>
              <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professional services to help investigate incidents in your environment and hunt for potential existing threats</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noProof="0">
                <a:solidFill>
                  <a:schemeClr val="tx1"/>
                </a:solidFill>
                <a:effectLst/>
                <a:latin typeface="Calibri" panose="020F0502020204030204" pitchFamily="34" charset="0"/>
                <a:ea typeface="+mn-ea"/>
                <a:cs typeface="Times New Roman" panose="02020603050405020304" pitchFamily="18" charset="0"/>
              </a:rPr>
              <a:t>MSSP/MDR providers – </a:t>
            </a:r>
            <a:r>
              <a:rPr lang="en-US" sz="1100" b="0" kern="1200" noProof="0">
                <a:solidFill>
                  <a:schemeClr val="tx1"/>
                </a:solidFill>
                <a:effectLst/>
                <a:latin typeface="Calibri" panose="020F0502020204030204" pitchFamily="34" charset="0"/>
                <a:ea typeface="+mn-ea"/>
                <a:cs typeface="Times New Roman" panose="02020603050405020304" pitchFamily="18" charset="0"/>
              </a:rPr>
              <a:t>Microsoft </a:t>
            </a:r>
            <a:r>
              <a:rPr lang="en-US" sz="1100" b="0" kern="1200">
                <a:solidFill>
                  <a:schemeClr val="tx1"/>
                </a:solidFill>
                <a:effectLst/>
                <a:latin typeface="Calibri" panose="020F0502020204030204" pitchFamily="34" charset="0"/>
                <a:cs typeface="Times New Roman" panose="02020603050405020304" pitchFamily="18" charset="0"/>
              </a:rPr>
              <a:t>partners with top experts in the industry to build their expertise on these capabilities so that they can advise and directly support our customers. </a:t>
            </a:r>
            <a:endPar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100" b="1" i="0" u="sng">
              <a:effectLst/>
              <a:latin typeface="Calibri" panose="020F0502020204030204" pitchFamily="34" charset="0"/>
              <a:ea typeface="Calibri" panose="020F0502020204030204" pitchFamily="34" charset="0"/>
              <a:cs typeface="Times New Roman" panose="02020603050405020304" pitchFamily="18" charset="0"/>
            </a:endParaRPr>
          </a:p>
          <a:p>
            <a:pPr marL="457200" marR="0" lvl="1">
              <a:lnSpc>
                <a:spcPct val="107000"/>
              </a:lnSpc>
              <a:spcBef>
                <a:spcPts val="0"/>
              </a:spcBef>
              <a:spcAft>
                <a:spcPts val="800"/>
              </a:spcAft>
            </a:pPr>
            <a:r>
              <a:rPr lang="en-US" sz="1100" b="0" i="0" u="none">
                <a:effectLst/>
                <a:latin typeface="Calibri" panose="020F0502020204030204" pitchFamily="34" charset="0"/>
                <a:ea typeface="Calibri" panose="020F0502020204030204" pitchFamily="34" charset="0"/>
                <a:cs typeface="Times New Roman" panose="02020603050405020304" pitchFamily="18" charset="0"/>
              </a:rPr>
              <a:t>Additionally, </a:t>
            </a:r>
            <a:r>
              <a:rPr lang="nn-NO" sz="900" b="1">
                <a:effectLst/>
                <a:latin typeface="Calibri" panose="020F0502020204030204" pitchFamily="34" charset="0"/>
                <a:ea typeface="Calibri" panose="020F0502020204030204" pitchFamily="34" charset="0"/>
                <a:cs typeface="Times New Roman" panose="02020603050405020304" pitchFamily="18" charset="0"/>
              </a:rPr>
              <a:t>Microsoft Defender for Cloud Apps</a:t>
            </a:r>
            <a:r>
              <a:rPr lang="en-US" sz="900" b="1">
                <a:effectLst/>
                <a:latin typeface="Calibri" panose="020F0502020204030204" pitchFamily="34" charset="0"/>
                <a:ea typeface="Calibri" panose="020F0502020204030204" pitchFamily="34" charset="0"/>
                <a:cs typeface="Times New Roman" panose="02020603050405020304" pitchFamily="18" charset="0"/>
              </a:rPr>
              <a:t> (MDCA) </a:t>
            </a:r>
            <a:r>
              <a:rPr lang="en-US" sz="900" b="0">
                <a:effectLst/>
                <a:latin typeface="Calibri" panose="020F0502020204030204" pitchFamily="34" charset="0"/>
                <a:ea typeface="Calibri" panose="020F0502020204030204" pitchFamily="34" charset="0"/>
                <a:cs typeface="Times New Roman" panose="02020603050405020304" pitchFamily="18" charset="0"/>
              </a:rPr>
              <a:t>provides </a:t>
            </a:r>
            <a:r>
              <a:rPr lang="en-US" sz="1100" b="0" i="0">
                <a:solidFill>
                  <a:srgbClr val="767676"/>
                </a:solidFill>
                <a:effectLst/>
                <a:latin typeface="Roboto"/>
              </a:rPr>
              <a:t>Cloud Access Security Broker (CASB) capabilities that provide XDR for SaaS applications as well as governance, threat protection, data protection and more for these SaaS apps and the data stored on them. MDCA integrates with other capabilities in Microsoft’s portfolio to extend them to SaaS applications to simplify management and security. </a:t>
            </a:r>
          </a:p>
          <a:p>
            <a:pPr marL="457200" marR="0" lvl="1">
              <a:lnSpc>
                <a:spcPct val="107000"/>
              </a:lnSpc>
              <a:spcBef>
                <a:spcPts val="0"/>
              </a:spcBef>
              <a:spcAft>
                <a:spcPts val="800"/>
              </a:spcAft>
            </a:pPr>
            <a:endParaRPr lang="en-US" sz="1100" b="0" i="0" u="sng">
              <a:solidFill>
                <a:srgbClr val="767676"/>
              </a:solidFill>
              <a:effectLst/>
              <a:latin typeface="Roboto"/>
              <a:ea typeface="Calibri" panose="020F0502020204030204" pitchFamily="34" charset="0"/>
              <a:cs typeface="Times New Roman" panose="02020603050405020304" pitchFamily="18" charset="0"/>
            </a:endParaRPr>
          </a:p>
          <a:p>
            <a:pPr marL="457200" marR="0" lvl="1">
              <a:lnSpc>
                <a:spcPct val="107000"/>
              </a:lnSpc>
              <a:spcBef>
                <a:spcPts val="0"/>
              </a:spcBef>
              <a:spcAft>
                <a:spcPts val="800"/>
              </a:spcAft>
            </a:pPr>
            <a:r>
              <a:rPr lang="en-US" sz="1100" b="1" i="0" u="none">
                <a:solidFill>
                  <a:srgbClr val="767676"/>
                </a:solidFill>
                <a:effectLst/>
                <a:latin typeface="Roboto"/>
                <a:ea typeface="Calibri" panose="020F0502020204030204" pitchFamily="34" charset="0"/>
                <a:cs typeface="Times New Roman" panose="02020603050405020304" pitchFamily="18" charset="0"/>
              </a:rPr>
              <a:t>Note: </a:t>
            </a:r>
            <a:r>
              <a:rPr lang="en-US" sz="1100" b="0" i="0" u="none">
                <a:solidFill>
                  <a:srgbClr val="767676"/>
                </a:solidFill>
                <a:effectLst/>
                <a:latin typeface="Roboto"/>
                <a:ea typeface="Calibri" panose="020F0502020204030204" pitchFamily="34" charset="0"/>
                <a:cs typeface="Times New Roman" panose="02020603050405020304" pitchFamily="18" charset="0"/>
              </a:rPr>
              <a:t>MDCA and MDE illustrate Microsoft’s philosophy of a single agent (or control point) for resources that provide many security services. This helps reduce the performance impact of installing too many security agents (which we have seen can take up to a full CPU Core and 1GB of RAM per endpoint in the worst cases)</a:t>
            </a:r>
            <a:endParaRPr lang="en-US" sz="1100" b="1" i="0" u="none">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CLICK 9 – DevSecOps / Application Security / GitHub</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Microsoft uses our</a:t>
            </a:r>
            <a:r>
              <a:rPr lang="en-US" sz="18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Security Development Lifecycle (SDL) </a:t>
            </a:r>
            <a:r>
              <a:rPr lang="en-US" sz="18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for developing software and our </a:t>
            </a:r>
            <a:r>
              <a:rPr lang="en-US" sz="2800" b="0" i="0">
                <a:solidFill>
                  <a:srgbClr val="000000"/>
                </a:solidFill>
                <a:effectLst/>
                <a:latin typeface="Segoe UI" panose="020B0502040204020203" pitchFamily="34" charset="0"/>
              </a:rPr>
              <a:t>Operational Security Assurance (OSA) framework for operating cloud services. To help customers security applications, we also provide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1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SDL and OSA documentation –</a:t>
            </a:r>
            <a:r>
              <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to help with securing your applications and operations. </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GitHub Advanced Security </a:t>
            </a:r>
            <a:r>
              <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provides DevSecOps and Application development security that integrates natively in the developer workflow including code scanning, secret scanning, alerting, dependency review, security policies, and more. </a:t>
            </a:r>
          </a:p>
          <a:p>
            <a:pPr marL="0" marR="0">
              <a:lnSpc>
                <a:spcPct val="107000"/>
              </a:lnSpc>
              <a:spcBef>
                <a:spcPts val="0"/>
              </a:spcBef>
              <a:spcAft>
                <a:spcPts val="800"/>
              </a:spcAft>
            </a:pPr>
            <a:endParaRPr lang="en-US" sz="1100" b="1" i="0" u="sng">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i="0" u="none">
                <a:effectLst/>
                <a:latin typeface="Calibri" panose="020F0502020204030204" pitchFamily="34" charset="0"/>
                <a:ea typeface="Calibri" panose="020F0502020204030204" pitchFamily="34" charset="0"/>
                <a:cs typeface="Times New Roman" panose="02020603050405020304" pitchFamily="18" charset="0"/>
              </a:rPr>
              <a:t>CLICK 10 – Privileged Access</a:t>
            </a:r>
          </a:p>
          <a:p>
            <a:pPr marL="0" marR="0">
              <a:lnSpc>
                <a:spcPct val="107000"/>
              </a:lnSpc>
              <a:spcBef>
                <a:spcPts val="0"/>
              </a:spcBef>
              <a:spcAft>
                <a:spcPts val="800"/>
              </a:spcAft>
            </a:pPr>
            <a:endParaRPr lang="en-US" sz="1100" b="1" i="0" u="none">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Microsoft provides prescriptive guidance on </a:t>
            </a:r>
            <a:r>
              <a:rPr lang="en-US" sz="1800" b="1">
                <a:effectLst/>
                <a:latin typeface="Calibri" panose="020F0502020204030204" pitchFamily="34" charset="0"/>
                <a:ea typeface="Calibri" panose="020F0502020204030204" pitchFamily="34" charset="0"/>
                <a:cs typeface="Times New Roman" panose="02020603050405020304" pitchFamily="18" charset="0"/>
              </a:rPr>
              <a:t>securing privileged access (SPA) </a:t>
            </a:r>
            <a:r>
              <a:rPr lang="en-US" sz="1800">
                <a:effectLst/>
                <a:latin typeface="Calibri" panose="020F0502020204030204" pitchFamily="34" charset="0"/>
                <a:ea typeface="Calibri" panose="020F0502020204030204" pitchFamily="34" charset="0"/>
                <a:cs typeface="Times New Roman" panose="02020603050405020304" pitchFamily="18" charset="0"/>
              </a:rPr>
              <a:t>to help you rapidly protect against those attack techniques (a high impact attack vector frequently used by attackers). This is based on the approach Microsoft uses to protect privileged access in our IT and cloud service environments (internally called Secure Access Workstations or SAWs)</a:t>
            </a:r>
          </a:p>
          <a:p>
            <a:pPr marL="457200" marR="0" lvl="1"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This guidance includes strategy, planning, and implementation documentation to secure </a:t>
            </a:r>
            <a:r>
              <a:rPr kumimoji="0" lang="en-US" sz="180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Accounts, Devices, Intermediaries, and interfaces (including use of </a:t>
            </a:r>
            <a:r>
              <a:rPr kumimoji="0" lang="en-US" sz="1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 PAWs</a:t>
            </a:r>
            <a:r>
              <a:rPr kumimoji="0" lang="en-US" sz="180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 The approach is based on zero trust principles and leverages conditional access for policy enforcement. </a:t>
            </a:r>
          </a:p>
          <a:p>
            <a:pPr marL="457200" marR="0" lvl="1" indent="0" algn="l" defTabSz="914400" rtl="0" eaLnBrk="1" fontAlgn="auto" latinLnBrk="0" hangingPunct="1">
              <a:lnSpc>
                <a:spcPct val="107000"/>
              </a:lnSpc>
              <a:spcBef>
                <a:spcPts val="0"/>
              </a:spcBef>
              <a:spcAft>
                <a:spcPts val="800"/>
              </a:spcAft>
              <a:buClrTx/>
              <a:buSzTx/>
              <a:buFontTx/>
              <a:buNone/>
              <a:tabLst/>
              <a:defRPr/>
            </a:pPr>
            <a:endParaRPr kumimoji="0" lang="en-US" sz="180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See https://aka.ms/SPA for more information. </a:t>
            </a:r>
          </a:p>
          <a:p>
            <a:pPr marL="0" marR="0">
              <a:lnSpc>
                <a:spcPct val="107000"/>
              </a:lnSpc>
              <a:spcBef>
                <a:spcPts val="0"/>
              </a:spcBef>
              <a:spcAft>
                <a:spcPts val="800"/>
              </a:spcAft>
            </a:pPr>
            <a:endParaRPr lang="en-US" sz="1100" b="1" i="0" u="none">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i="0" u="none">
                <a:effectLst/>
                <a:latin typeface="Calibri" panose="020F0502020204030204" pitchFamily="34" charset="0"/>
                <a:ea typeface="Calibri" panose="020F0502020204030204" pitchFamily="34" charset="0"/>
                <a:cs typeface="Times New Roman" panose="02020603050405020304" pitchFamily="18" charset="0"/>
              </a:rPr>
              <a:t>CLICK 11 – Information Protection / Data Protection</a:t>
            </a:r>
          </a:p>
          <a:p>
            <a:pPr marL="0" marR="0">
              <a:lnSpc>
                <a:spcPct val="107000"/>
              </a:lnSpc>
              <a:spcBef>
                <a:spcPts val="0"/>
              </a:spcBef>
              <a:spcAft>
                <a:spcPts val="800"/>
              </a:spcAft>
            </a:pPr>
            <a:endParaRPr lang="en-US" sz="1100" b="0" i="0" u="none">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100" b="1" i="0"/>
              <a:t>Microsoft Information Protection </a:t>
            </a:r>
            <a:r>
              <a:rPr lang="en-US" sz="1100" b="0" i="0"/>
              <a:t>and</a:t>
            </a:r>
            <a:r>
              <a:rPr lang="en-US" sz="1100" b="1" i="0"/>
              <a:t> Azure Purview </a:t>
            </a:r>
            <a:r>
              <a:rPr lang="en-US" sz="1100" b="0" i="0"/>
              <a:t>provide a full lifecycle approach to discovering, classifying, protecting, and monitoring the data your organization relies on to drive mission completion and competitive advantage (in various forms, formats, and locations)</a:t>
            </a: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100" b="0" i="0"/>
              <a:t>A few key focus areas are:</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a:solidFill>
                  <a:schemeClr val="tx1"/>
                </a:solidFill>
                <a:effectLst/>
                <a:latin typeface="Calibri" panose="020F0502020204030204" pitchFamily="34" charset="0"/>
                <a:cs typeface="Times New Roman" panose="02020603050405020304" pitchFamily="18" charset="0"/>
              </a:rPr>
              <a:t>Protect </a:t>
            </a:r>
            <a:r>
              <a:rPr lang="en-US" sz="1100" b="0" kern="1200">
                <a:solidFill>
                  <a:schemeClr val="tx1"/>
                </a:solidFill>
                <a:effectLst/>
                <a:latin typeface="Calibri" panose="020F0502020204030204" pitchFamily="34" charset="0"/>
                <a:cs typeface="Times New Roman" panose="02020603050405020304" pitchFamily="18" charset="0"/>
              </a:rPr>
              <a:t>files </a:t>
            </a:r>
            <a:r>
              <a:rPr lang="en-US" sz="1600" b="0" i="0">
                <a:solidFill>
                  <a:srgbClr val="666666"/>
                </a:solidFill>
                <a:effectLst/>
                <a:latin typeface="Roboto" panose="02000000000000000000" pitchFamily="2" charset="0"/>
              </a:rPr>
              <a:t>regardless of where the data is stored or with whom it’s shared </a:t>
            </a:r>
            <a:r>
              <a:rPr lang="en-US" sz="1100" b="0" kern="1200">
                <a:solidFill>
                  <a:schemeClr val="tx1"/>
                </a:solidFill>
                <a:effectLst/>
                <a:latin typeface="Calibri" panose="020F0502020204030204" pitchFamily="34" charset="0"/>
                <a:cs typeface="Times New Roman" panose="02020603050405020304" pitchFamily="18" charset="0"/>
              </a:rPr>
              <a:t>(vs. being limited to protecting files only when on a specific device/location)</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0" kern="1200">
                <a:solidFill>
                  <a:schemeClr val="tx1"/>
                </a:solidFill>
                <a:effectLst/>
                <a:latin typeface="Calibri" panose="020F0502020204030204" pitchFamily="34" charset="0"/>
                <a:cs typeface="Times New Roman" panose="02020603050405020304" pitchFamily="18" charset="0"/>
              </a:rPr>
              <a:t>A</a:t>
            </a:r>
            <a:r>
              <a:rPr lang="en-US" sz="1100" b="1" kern="1200">
                <a:solidFill>
                  <a:schemeClr val="tx1"/>
                </a:solidFill>
                <a:effectLst/>
                <a:latin typeface="Calibri" panose="020F0502020204030204" pitchFamily="34" charset="0"/>
                <a:cs typeface="Times New Roman" panose="02020603050405020304" pitchFamily="18" charset="0"/>
              </a:rPr>
              <a:t> File Scanner </a:t>
            </a:r>
            <a:r>
              <a:rPr lang="en-US" sz="1100" b="0" kern="1200">
                <a:solidFill>
                  <a:schemeClr val="tx1"/>
                </a:solidFill>
                <a:effectLst/>
                <a:latin typeface="Calibri" panose="020F0502020204030204" pitchFamily="34" charset="0"/>
                <a:cs typeface="Times New Roman" panose="02020603050405020304" pitchFamily="18" charset="0"/>
              </a:rPr>
              <a:t>to discover and assess existing data in SharePoint sites and </a:t>
            </a:r>
            <a:r>
              <a:rPr lang="en-US" sz="1100" b="0" kern="1200" err="1">
                <a:solidFill>
                  <a:schemeClr val="tx1"/>
                </a:solidFill>
                <a:effectLst/>
                <a:latin typeface="Calibri" panose="020F0502020204030204" pitchFamily="34" charset="0"/>
                <a:cs typeface="Times New Roman" panose="02020603050405020304" pitchFamily="18" charset="0"/>
              </a:rPr>
              <a:t>fileshares</a:t>
            </a:r>
            <a:endParaRPr lang="en-US" sz="1100" b="0" kern="1200">
              <a:solidFill>
                <a:schemeClr val="tx1"/>
              </a:solidFill>
              <a:effectLst/>
              <a:latin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a:solidFill>
                  <a:schemeClr val="tx1"/>
                </a:solidFill>
                <a:effectLst/>
                <a:latin typeface="Calibri" panose="020F0502020204030204" pitchFamily="34" charset="0"/>
                <a:cs typeface="Times New Roman" panose="02020603050405020304" pitchFamily="18" charset="0"/>
              </a:rPr>
              <a:t>Data Governance </a:t>
            </a:r>
            <a:r>
              <a:rPr lang="en-US" sz="1100" b="0" kern="1200">
                <a:solidFill>
                  <a:schemeClr val="tx1"/>
                </a:solidFill>
                <a:effectLst/>
                <a:latin typeface="Calibri" panose="020F0502020204030204" pitchFamily="34" charset="0"/>
                <a:cs typeface="Times New Roman" panose="02020603050405020304" pitchFamily="18" charset="0"/>
              </a:rPr>
              <a:t>to provide visibility and management of the full information lifecycle</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a:solidFill>
                  <a:schemeClr val="tx1"/>
                </a:solidFill>
                <a:effectLst/>
                <a:latin typeface="Calibri" panose="020F0502020204030204" pitchFamily="34" charset="0"/>
                <a:cs typeface="Times New Roman" panose="02020603050405020304" pitchFamily="18" charset="0"/>
              </a:rPr>
              <a:t>Advanced eDiscovery </a:t>
            </a:r>
            <a:r>
              <a:rPr lang="en-US" sz="1100" b="0" kern="1200">
                <a:solidFill>
                  <a:schemeClr val="tx1"/>
                </a:solidFill>
                <a:effectLst/>
                <a:latin typeface="Calibri" panose="020F0502020204030204" pitchFamily="34" charset="0"/>
                <a:cs typeface="Times New Roman" panose="02020603050405020304" pitchFamily="18" charset="0"/>
              </a:rPr>
              <a:t>capabilities to help simplify meeting those legal obligations</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1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Detecting open permissions on Amazon S3 bucket scanning (in MDCA) - </a:t>
            </a:r>
            <a:r>
              <a:rPr kumimoji="0" lang="en-US" sz="11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hlinkClick r:id="rId4"/>
              </a:rPr>
              <a:t>https://docs.microsoft.com/cloud-app-security/connect-aws-to-microsoft-cloud-app-security</a:t>
            </a:r>
            <a:r>
              <a:rPr kumimoji="0" lang="en-US" sz="11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 </a:t>
            </a:r>
          </a:p>
          <a:p>
            <a:pPr marL="0" marR="0">
              <a:lnSpc>
                <a:spcPct val="107000"/>
              </a:lnSpc>
              <a:spcBef>
                <a:spcPts val="0"/>
              </a:spcBef>
              <a:spcAft>
                <a:spcPts val="800"/>
              </a:spcAft>
            </a:pPr>
            <a:endParaRPr lang="en-US" sz="1100" b="0" i="0" u="none">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Compliance Manager - </a:t>
            </a:r>
            <a:r>
              <a:rPr lang="en-US" sz="1800">
                <a:effectLst/>
                <a:latin typeface="Calibri" panose="020F0502020204030204" pitchFamily="34" charset="0"/>
                <a:ea typeface="Calibri" panose="020F0502020204030204" pitchFamily="34" charset="0"/>
                <a:cs typeface="Times New Roman" panose="02020603050405020304" pitchFamily="18" charset="0"/>
              </a:rPr>
              <a:t>helps you manage your compliance requirements (based heavily on lessons learned managing compliance of our cloud services against multiple standards)</a:t>
            </a:r>
            <a:endParaRPr lang="en-US" sz="1100" b="0" i="0" u="none">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100" b="0" i="0" u="none">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100" b="1" kern="1200">
                <a:solidFill>
                  <a:schemeClr val="tx1"/>
                </a:solidFill>
                <a:effectLst/>
                <a:latin typeface="+mn-lt"/>
                <a:ea typeface="+mn-ea"/>
                <a:cs typeface="+mn-cs"/>
              </a:rPr>
              <a:t>CLICK 12 – Secure Score and Compliance Score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100" b="1" kern="1200">
              <a:solidFill>
                <a:schemeClr val="tx1"/>
              </a:solidFill>
              <a:effectLst/>
              <a:latin typeface="+mn-lt"/>
              <a:ea typeface="+mn-ea"/>
              <a:cs typeface="+mn-cs"/>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100" b="1" i="0"/>
              <a:t>Secure Score - </a:t>
            </a:r>
            <a:r>
              <a:rPr lang="en-US" sz="1100" b="0"/>
              <a:t>Organizations need broad visibility into their risk and security posture across their estate. Microsoft has invested to help organizations understand top risks, prioritize them, and mitigate them. </a:t>
            </a: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100" b="1"/>
              <a:t>Compliance Score </a:t>
            </a:r>
            <a:r>
              <a:rPr lang="en-US" sz="1100" b="0"/>
              <a:t>– provides similar insights into compliance posture and what you can do to improve it</a:t>
            </a:r>
          </a:p>
          <a:p>
            <a:pPr marL="457200" marR="0" lvl="1" indent="0" algn="l" defTabSz="914400" rtl="0" eaLnBrk="1" fontAlgn="auto" latinLnBrk="0" hangingPunct="1">
              <a:lnSpc>
                <a:spcPct val="107000"/>
              </a:lnSpc>
              <a:spcBef>
                <a:spcPts val="0"/>
              </a:spcBef>
              <a:spcAft>
                <a:spcPts val="800"/>
              </a:spcAft>
              <a:buClrTx/>
              <a:buSzTx/>
              <a:buFontTx/>
              <a:buNone/>
              <a:tabLst/>
              <a:defRPr/>
            </a:pPr>
            <a:endParaRPr lang="en-US" sz="1100" b="1" kern="1200">
              <a:solidFill>
                <a:schemeClr val="tx1"/>
              </a:solidFill>
              <a:effectLst/>
              <a:latin typeface="+mn-lt"/>
              <a:ea typeface="+mn-ea"/>
              <a:cs typeface="+mn-cs"/>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100" b="1" kern="1200">
                <a:solidFill>
                  <a:schemeClr val="tx1"/>
                </a:solidFill>
                <a:effectLst/>
                <a:latin typeface="+mn-lt"/>
                <a:ea typeface="+mn-ea"/>
                <a:cs typeface="+mn-cs"/>
              </a:rPr>
              <a:t>CLICK 13 – People Security</a:t>
            </a:r>
            <a:endParaRPr lang="en-US" sz="1100" kern="1200">
              <a:solidFill>
                <a:schemeClr val="tx1"/>
              </a:solidFill>
              <a:effectLst/>
              <a:latin typeface="+mn-lt"/>
              <a:ea typeface="+mn-ea"/>
              <a:cs typeface="+mn-cs"/>
            </a:endParaRPr>
          </a:p>
          <a:p>
            <a:pPr marL="0" marR="0">
              <a:lnSpc>
                <a:spcPct val="107000"/>
              </a:lnSpc>
              <a:spcBef>
                <a:spcPts val="0"/>
              </a:spcBef>
              <a:spcAft>
                <a:spcPts val="800"/>
              </a:spcAft>
            </a:pPr>
            <a:endParaRPr lang="en-US" sz="1100" b="0" i="0" u="none">
              <a:effectLst/>
              <a:latin typeface="Calibri" panose="020F0502020204030204" pitchFamily="34" charset="0"/>
              <a:ea typeface="Calibri" panose="020F0502020204030204" pitchFamily="34" charset="0"/>
              <a:cs typeface="Times New Roman" panose="02020603050405020304" pitchFamily="18" charset="0"/>
            </a:endParaRPr>
          </a:p>
          <a:p>
            <a:pPr marL="457200" marR="0" lvl="1">
              <a:lnSpc>
                <a:spcPct val="107000"/>
              </a:lnSpc>
              <a:spcBef>
                <a:spcPts val="0"/>
              </a:spcBef>
              <a:spcAft>
                <a:spcPts val="800"/>
              </a:spcAft>
            </a:pPr>
            <a:r>
              <a:rPr lang="en-US" sz="1100" b="0" i="0" u="none">
                <a:effectLst/>
                <a:latin typeface="Calibri" panose="020F0502020204030204" pitchFamily="34" charset="0"/>
                <a:ea typeface="Calibri" panose="020F0502020204030204" pitchFamily="34" charset="0"/>
                <a:cs typeface="Times New Roman" panose="02020603050405020304" pitchFamily="18" charset="0"/>
              </a:rPr>
              <a:t>A security program isn’t complete without protecting and educating people + protecting against insider risks (both inadvertent and deliberately malicious). Microsoft invests into these areas with:</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Attack Simulator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can be used to run realistic attack scenarios in your organization to help you identify and find vulnerable users, providing </a:t>
            </a:r>
            <a:r>
              <a:rPr lang="en-US" sz="1800" b="0">
                <a:effectLst/>
                <a:latin typeface="Calibri" panose="020F0502020204030204" pitchFamily="34" charset="0"/>
                <a:ea typeface="Times New Roman" panose="02020603050405020304" pitchFamily="18" charset="0"/>
              </a:rPr>
              <a:t>micro training by Terranova security to help empower them with security knowledge. </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Calibri" panose="020F0502020204030204" pitchFamily="34" charset="0"/>
                <a:ea typeface="+mn-ea"/>
                <a:cs typeface="Segoe UI" panose="020B0502040204020203" pitchFamily="34" charset="0"/>
              </a:rPr>
              <a:t>Insider Risk Management </a:t>
            </a:r>
            <a:r>
              <a:rPr kumimoji="0" lang="en-US" sz="1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Calibri" panose="020F0502020204030204" pitchFamily="34" charset="0"/>
                <a:ea typeface="+mn-ea"/>
                <a:cs typeface="Segoe UI" panose="020B0502040204020203" pitchFamily="34" charset="0"/>
              </a:rPr>
              <a:t>- in Microsoft 365 helps minimize internal risks by enabling you to detect, investigate, and act on malicious and inadvertent activities in your organization.</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Calibri" panose="020F0502020204030204" pitchFamily="34" charset="0"/>
                <a:ea typeface="+mn-ea"/>
                <a:cs typeface="Segoe UI" panose="020B0502040204020203" pitchFamily="34" charset="0"/>
              </a:rPr>
              <a:t>Communications Compliance </a:t>
            </a:r>
            <a:r>
              <a:rPr kumimoji="0" lang="en-US" sz="1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Calibri" panose="020F0502020204030204" pitchFamily="34" charset="0"/>
                <a:ea typeface="+mn-ea"/>
                <a:cs typeface="Segoe UI" panose="020B0502040204020203" pitchFamily="34" charset="0"/>
              </a:rPr>
              <a:t>- helps minimize communication risks by helping you detect, capture, and act on inappropriate messages in your organization.</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sz="1100" b="1" kern="1200">
              <a:solidFill>
                <a:schemeClr val="tx1"/>
              </a:solidFill>
              <a:effectLst/>
              <a:latin typeface="Calibri" panose="020F0502020204030204" pitchFamily="34" charset="0"/>
              <a:ea typeface="+mn-ea"/>
              <a:cs typeface="Times New Roman" panose="02020603050405020304" pitchFamily="18" charset="0"/>
            </a:endParaRPr>
          </a:p>
          <a:p>
            <a:r>
              <a:rPr lang="en-US" sz="1200" b="1" kern="1200">
                <a:solidFill>
                  <a:schemeClr val="tx1"/>
                </a:solidFill>
                <a:effectLst/>
                <a:latin typeface="+mn-lt"/>
                <a:ea typeface="+mn-ea"/>
                <a:cs typeface="+mn-cs"/>
              </a:rPr>
              <a:t>CLICK 14 – Conclusion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This diagram describes significant cybersecurity capabilities, but there are plenty of other security investments Microsoft makes like Security Policy Advisor (</a:t>
            </a:r>
            <a:r>
              <a:rPr kumimoji="0" lang="en-US" sz="1200" b="0" i="0" u="none" strike="noStrike" kern="1200" cap="none" spc="0" normalizeH="0" baseline="0" noProof="0">
                <a:ln>
                  <a:noFill/>
                </a:ln>
                <a:solidFill>
                  <a:srgbClr val="505050"/>
                </a:solidFill>
                <a:effectLst/>
                <a:uLnTx/>
                <a:uFillTx/>
                <a:latin typeface="Calibri" panose="020F0502020204030204" pitchFamily="34" charset="0"/>
                <a:ea typeface="Times New Roman" panose="02020603050405020304" pitchFamily="18" charset="0"/>
                <a:cs typeface="+mn-cs"/>
              </a:rPr>
              <a:t>https://docs.microsoft.com/DeployOffice/overview-of-security-policy-advisor) and Windows server security features (https://docs.microsoft.com/windows-server/security/security-and-assurance) that didn’t fit on the diagram.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understand this is a lot of capabilities to plan for, so we developed guidance to help you select the technology most relevant to your current challenges, priorities, and initiatives. This includes prescriptive roadmaps, top security best practices, and integration of security into the cloud adoption framework and well-architected framework.  </a:t>
            </a:r>
          </a:p>
          <a:p>
            <a:endParaRPr lang="en-US" sz="1200" kern="1200">
              <a:solidFill>
                <a:schemeClr val="tx1"/>
              </a:solidFill>
              <a:effectLst/>
              <a:latin typeface="+mn-lt"/>
              <a:ea typeface="+mn-ea"/>
              <a:cs typeface="+mn-cs"/>
            </a:endParaRPr>
          </a:p>
          <a:p>
            <a:r>
              <a:rPr lang="en-US" sz="1200" b="1" u="none" strike="noStrike"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u="sng" kern="1200">
                <a:solidFill>
                  <a:schemeClr val="tx1"/>
                </a:solidFill>
                <a:effectLst/>
                <a:latin typeface="+mn-lt"/>
                <a:ea typeface="+mn-ea"/>
                <a:cs typeface="+mn-cs"/>
              </a:rPr>
              <a:t>Feedback</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a:solidFill>
                  <a:schemeClr val="tx1"/>
                </a:solidFill>
                <a:effectLst/>
                <a:latin typeface="+mn-lt"/>
                <a:ea typeface="+mn-ea"/>
                <a:cs typeface="+mn-cs"/>
                <a:hlinkClick r:id="rId5"/>
              </a:rPr>
              <a:t>https://aka.ms/markslist</a:t>
            </a:r>
            <a:r>
              <a:rPr lang="en-US" sz="1200" kern="1200">
                <a:solidFill>
                  <a:schemeClr val="tx1"/>
                </a:solidFill>
                <a:effectLst/>
                <a:latin typeface="+mn-lt"/>
                <a:ea typeface="+mn-ea"/>
                <a:cs typeface="+mn-cs"/>
              </a:rPr>
              <a:t>) with any feedback on how to improve it or how you use it, how it helps you, or any other thoughts you have.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578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43332458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122256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1/8/2024</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1960564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348663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BAEBA-B067-4BF5-BCF0-9FA2C0DDC12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4226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810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3069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642292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695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97797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4358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495203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2000">
                      <a:schemeClr val="tx1"/>
                    </a:gs>
                    <a:gs pos="0">
                      <a:schemeClr val="tx1"/>
                    </a:gs>
                  </a:gsLst>
                  <a:lin ang="27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gradFill>
                  <a:gsLst>
                    <a:gs pos="82000">
                      <a:schemeClr val="tx1"/>
                    </a:gs>
                    <a:gs pos="0">
                      <a:schemeClr val="tx1"/>
                    </a:gs>
                  </a:gsLst>
                  <a:lin ang="2700000" scaled="1"/>
                </a:gradFill>
              </a:defRPr>
            </a:lvl1pPr>
            <a:lvl2pPr>
              <a:defRPr>
                <a:gradFill>
                  <a:gsLst>
                    <a:gs pos="82000">
                      <a:schemeClr val="tx1"/>
                    </a:gs>
                    <a:gs pos="0">
                      <a:schemeClr val="tx1"/>
                    </a:gs>
                  </a:gsLst>
                  <a:lin ang="2700000" scaled="1"/>
                </a:gradFill>
              </a:defRPr>
            </a:lvl2pPr>
            <a:lvl3pPr>
              <a:defRPr>
                <a:gradFill>
                  <a:gsLst>
                    <a:gs pos="82000">
                      <a:schemeClr val="tx1"/>
                    </a:gs>
                    <a:gs pos="0">
                      <a:schemeClr val="tx1"/>
                    </a:gs>
                  </a:gsLst>
                  <a:lin ang="2700000" scaled="1"/>
                </a:gradFill>
              </a:defRPr>
            </a:lvl3pPr>
            <a:lvl4pPr>
              <a:defRPr>
                <a:gradFill>
                  <a:gsLst>
                    <a:gs pos="82000">
                      <a:schemeClr val="tx1"/>
                    </a:gs>
                    <a:gs pos="0">
                      <a:schemeClr val="tx1"/>
                    </a:gs>
                  </a:gsLst>
                  <a:lin ang="2700000" scaled="1"/>
                </a:gradFill>
              </a:defRPr>
            </a:lvl4pPr>
            <a:lvl5pPr>
              <a:defRPr>
                <a:gradFill>
                  <a:gsLst>
                    <a:gs pos="82000">
                      <a:schemeClr val="tx1"/>
                    </a:gs>
                    <a:gs pos="0">
                      <a:schemeClr val="tx1"/>
                    </a:gs>
                  </a:gsLst>
                  <a:lin ang="27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07264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42361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814482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0821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35137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44804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7136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3077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03C93-E392-4C29-A5FF-19AA2CF384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9F96CE-2D5F-475C-AB19-238AC197108F}"/>
              </a:ext>
            </a:extLst>
          </p:cNvPr>
          <p:cNvSpPr>
            <a:spLocks noGrp="1"/>
          </p:cNvSpPr>
          <p:nvPr>
            <p:ph type="dt" sz="half" idx="10"/>
          </p:nvPr>
        </p:nvSpPr>
        <p:spPr/>
        <p:txBody>
          <a:bodyPr/>
          <a:lstStyle/>
          <a:p>
            <a:fld id="{5CA78D10-DD52-4676-A57E-A66EB8ED13DF}" type="datetimeFigureOut">
              <a:rPr lang="en-US" smtClean="0"/>
              <a:t>1/8/2024</a:t>
            </a:fld>
            <a:endParaRPr lang="en-US"/>
          </a:p>
        </p:txBody>
      </p:sp>
      <p:sp>
        <p:nvSpPr>
          <p:cNvPr id="4" name="Footer Placeholder 3">
            <a:extLst>
              <a:ext uri="{FF2B5EF4-FFF2-40B4-BE49-F238E27FC236}">
                <a16:creationId xmlns:a16="http://schemas.microsoft.com/office/drawing/2014/main" id="{C78052BC-B762-41A1-80A2-FCEDC8EA55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94161-1441-4F92-904D-F5E24EA48FD8}"/>
              </a:ext>
            </a:extLst>
          </p:cNvPr>
          <p:cNvSpPr>
            <a:spLocks noGrp="1"/>
          </p:cNvSpPr>
          <p:nvPr>
            <p:ph type="sldNum" sz="quarter" idx="12"/>
          </p:nvPr>
        </p:nvSpPr>
        <p:spPr/>
        <p:txBody>
          <a:bodyPr/>
          <a:lstStyle/>
          <a:p>
            <a:fld id="{413778AA-FE1A-46AB-8903-00B9C6B194DB}" type="slidenum">
              <a:rPr lang="en-US" smtClean="0"/>
              <a:t>‹#›</a:t>
            </a:fld>
            <a:endParaRPr lang="en-US"/>
          </a:p>
        </p:txBody>
      </p:sp>
    </p:spTree>
    <p:extLst>
      <p:ext uri="{BB962C8B-B14F-4D97-AF65-F5344CB8AC3E}">
        <p14:creationId xmlns:p14="http://schemas.microsoft.com/office/powerpoint/2010/main" val="1145568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968510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43550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845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9466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876905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2"/>
            <a:ext cx="11018520" cy="1612749"/>
          </a:xfrm>
        </p:spPr>
        <p:txBody>
          <a:bodyPr wrap="square">
            <a:spAutoFit/>
          </a:bodyPr>
          <a:lstStyle>
            <a:lvl1pPr marL="0" indent="0">
              <a:buNone/>
              <a:defRPr/>
            </a:lvl1pPr>
            <a:lvl2pPr marL="228550" indent="0">
              <a:buNone/>
              <a:defRPr/>
            </a:lvl2pPr>
            <a:lvl3pPr marL="457101" indent="0">
              <a:buNone/>
              <a:defRPr/>
            </a:lvl3pPr>
            <a:lvl4pPr marL="685651" indent="0">
              <a:buNone/>
              <a:defRPr/>
            </a:lvl4pPr>
            <a:lvl5pPr marL="91420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6400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6652626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image" Target="../media/image2.emf"/></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1.xml"/><Relationship Id="rId1" Type="http://schemas.openxmlformats.org/officeDocument/2006/relationships/slideLayout" Target="../slideLayouts/slideLayout16.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2.xml"/><Relationship Id="rId1" Type="http://schemas.openxmlformats.org/officeDocument/2006/relationships/slideLayout" Target="../slideLayouts/slideLayout17.xml"/><Relationship Id="rId4" Type="http://schemas.openxmlformats.org/officeDocument/2006/relationships/image" Target="../media/image8.sv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13.xml"/><Relationship Id="rId1" Type="http://schemas.openxmlformats.org/officeDocument/2006/relationships/slideLayout" Target="../slideLayouts/slideLayout18.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4.xml"/><Relationship Id="rId1" Type="http://schemas.openxmlformats.org/officeDocument/2006/relationships/slideLayout" Target="../slideLayouts/slideLayout19.xml"/><Relationship Id="rId4" Type="http://schemas.openxmlformats.org/officeDocument/2006/relationships/image" Target="../media/image8.svg"/></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image" Target="../media/image9.svg"/><Relationship Id="rId4" Type="http://schemas.openxmlformats.org/officeDocument/2006/relationships/image" Target="../media/image7.png"/></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image" Target="../media/image2.emf"/></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17.xml"/><Relationship Id="rId1" Type="http://schemas.openxmlformats.org/officeDocument/2006/relationships/slideLayout" Target="../slideLayouts/slideLayout24.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8.xml"/><Relationship Id="rId1" Type="http://schemas.openxmlformats.org/officeDocument/2006/relationships/slideLayout" Target="../slideLayouts/slideLayout25.xml"/><Relationship Id="rId4" Type="http://schemas.openxmlformats.org/officeDocument/2006/relationships/image" Target="../media/image9.svg"/></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image" Target="../media/image8.svg"/><Relationship Id="rId4"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2.emf"/></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6.xml"/><Relationship Id="rId1" Type="http://schemas.openxmlformats.org/officeDocument/2006/relationships/slideLayout" Target="../slideLayouts/slideLayout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8.xml"/><Relationship Id="rId1" Type="http://schemas.openxmlformats.org/officeDocument/2006/relationships/slideLayout" Target="../slideLayouts/slideLayout12.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9.xml"/><Relationship Id="rId1" Type="http://schemas.openxmlformats.org/officeDocument/2006/relationships/slideLayout" Target="../slideLayouts/slideLayout13.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Title text style</a:t>
            </a:r>
          </a:p>
        </p:txBody>
      </p:sp>
      <p:sp>
        <p:nvSpPr>
          <p:cNvPr id="4" name="Text Placeholder 3"/>
          <p:cNvSpPr>
            <a:spLocks noGrp="1"/>
          </p:cNvSpPr>
          <p:nvPr>
            <p:ph type="body" idx="1"/>
          </p:nvPr>
        </p:nvSpPr>
        <p:spPr>
          <a:xfrm>
            <a:off x="269240" y="1189177"/>
            <a:ext cx="11653521" cy="1237253"/>
          </a:xfrm>
          <a:prstGeom prst="rect">
            <a:avLst/>
          </a:prstGeom>
        </p:spPr>
        <p:txBody>
          <a:bodyPr vert="horz" wrap="square" lIns="146304" tIns="91440" rIns="146304" bIns="91440" rtlCol="0">
            <a:spAutoFit/>
          </a:bodyPr>
          <a:lstStyle/>
          <a:p>
            <a:pPr lvl="0"/>
            <a:r>
              <a:rPr lang="en-US"/>
              <a:t>Subheading text style</a:t>
            </a:r>
          </a:p>
          <a:p>
            <a:pPr lvl="1"/>
            <a:r>
              <a:rPr lang="en-US"/>
              <a:t>Paragraph title text style</a:t>
            </a:r>
          </a:p>
          <a:p>
            <a:pPr marL="840191" marR="0" lvl="2" indent="-280064" algn="l" defTabSz="914180" rtl="0" eaLnBrk="1" fontAlgn="auto" latinLnBrk="0" hangingPunct="1">
              <a:lnSpc>
                <a:spcPct val="90000"/>
              </a:lnSpc>
              <a:spcBef>
                <a:spcPct val="20000"/>
              </a:spcBef>
              <a:spcAft>
                <a:spcPts val="0"/>
              </a:spcAft>
              <a:buClrTx/>
              <a:buSzPct val="90000"/>
              <a:tabLst/>
              <a:defRPr/>
            </a:pPr>
            <a:r>
              <a:rPr lang="en-US"/>
              <a:t>Body text style</a:t>
            </a:r>
          </a:p>
          <a:p>
            <a:pPr lvl="2"/>
            <a:endParaRPr lang="en-US"/>
          </a:p>
          <a:p>
            <a:pPr lvl="2"/>
            <a:endParaRPr lang="en-US"/>
          </a:p>
        </p:txBody>
      </p:sp>
    </p:spTree>
    <p:extLst>
      <p:ext uri="{BB962C8B-B14F-4D97-AF65-F5344CB8AC3E}">
        <p14:creationId xmlns:p14="http://schemas.microsoft.com/office/powerpoint/2010/main" val="1230937831"/>
      </p:ext>
    </p:extLst>
  </p:cSld>
  <p:clrMap bg1="lt1" tx1="dk1" bg2="lt2" tx2="dk2" accent1="accent1" accent2="accent2" accent3="accent3" accent4="accent4" accent5="accent5" accent6="accent6" hlink="hlink" folHlink="folHlink"/>
  <p:sldLayoutIdLst>
    <p:sldLayoutId id="2147483696" r:id="rId1"/>
  </p:sldLayoutIdLst>
  <p:transition>
    <p:fade/>
  </p:transition>
  <p:txStyles>
    <p:titleStyle>
      <a:lvl1pPr algn="l" defTabSz="914180" rtl="0" eaLnBrk="1" latinLnBrk="0" hangingPunct="1">
        <a:lnSpc>
          <a:spcPct val="90000"/>
        </a:lnSpc>
        <a:spcBef>
          <a:spcPct val="0"/>
        </a:spcBef>
        <a:buNone/>
        <a:defRPr lang="en-US" sz="2940" b="0" kern="1200" cap="none" spc="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0" marR="0" indent="0" algn="l" defTabSz="914180" rtl="0" eaLnBrk="1" fontAlgn="auto" latinLnBrk="0" hangingPunct="1">
        <a:lnSpc>
          <a:spcPct val="100000"/>
        </a:lnSpc>
        <a:spcBef>
          <a:spcPts val="0"/>
        </a:spcBef>
        <a:spcAft>
          <a:spcPts val="588"/>
        </a:spcAft>
        <a:buClrTx/>
        <a:buSzPct val="90000"/>
        <a:buFont typeface="Arial" panose="020B0604020202020204" pitchFamily="34" charset="0"/>
        <a:buNone/>
        <a:tabLst/>
        <a:defRPr sz="1372"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574" marR="0" indent="-236498" algn="l" defTabSz="914180" rtl="0" eaLnBrk="1" fontAlgn="auto" latinLnBrk="0" hangingPunct="1">
        <a:lnSpc>
          <a:spcPct val="100000"/>
        </a:lnSpc>
        <a:spcBef>
          <a:spcPts val="0"/>
        </a:spcBef>
        <a:spcAft>
          <a:spcPts val="588"/>
        </a:spcAft>
        <a:buClrTx/>
        <a:buSzPct val="90000"/>
        <a:buFont typeface="Arial" pitchFamily="34" charset="0"/>
        <a:buChar char="•"/>
        <a:tabLst/>
        <a:defRPr sz="980" b="0" kern="1200" spc="0" baseline="0">
          <a:gradFill>
            <a:gsLst>
              <a:gs pos="1250">
                <a:schemeClr val="tx1"/>
              </a:gs>
              <a:gs pos="100000">
                <a:schemeClr val="tx1"/>
              </a:gs>
            </a:gsLst>
            <a:lin ang="5400000" scaled="0"/>
          </a:gradFill>
          <a:latin typeface="Segoe UI Semibold"/>
          <a:ea typeface="+mn-ea"/>
          <a:cs typeface="Segoe UI Semibold"/>
        </a:defRPr>
      </a:lvl2pPr>
      <a:lvl3pPr marL="840191" marR="0" indent="-280064" algn="l" defTabSz="914180" rtl="0" eaLnBrk="1" fontAlgn="auto" latinLnBrk="0" hangingPunct="1">
        <a:lnSpc>
          <a:spcPct val="100000"/>
        </a:lnSpc>
        <a:spcBef>
          <a:spcPts val="0"/>
        </a:spcBef>
        <a:spcAft>
          <a:spcPts val="588"/>
        </a:spcAft>
        <a:buClrTx/>
        <a:buSzPct val="90000"/>
        <a:buFont typeface="Arial" panose="020B0604020202020204" pitchFamily="34" charset="0"/>
        <a:buChar char="•"/>
        <a:tabLst/>
        <a:defRPr sz="980" b="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120852345"/>
      </p:ext>
    </p:extLst>
  </p:cSld>
  <p:clrMap bg1="lt1" tx1="dk1" bg2="lt2" tx2="dk2" accent1="accent1" accent2="accent2" accent3="accent3" accent4="accent4" accent5="accent5" accent6="accent6" hlink="hlink" folHlink="folHlink"/>
  <p:sldLayoutIdLst>
    <p:sldLayoutId id="2147484132" r:id="rId1"/>
    <p:sldLayoutId id="2147484133"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370016503"/>
      </p:ext>
    </p:extLst>
  </p:cSld>
  <p:clrMap bg1="lt1" tx1="dk1" bg2="lt2" tx2="dk2" accent1="accent1" accent2="accent2" accent3="accent3" accent4="accent4" accent5="accent5" accent6="accent6" hlink="hlink" folHlink="folHlink"/>
  <p:sldLayoutIdLst>
    <p:sldLayoutId id="2147484157" r:id="rId1"/>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CB810FFD-0DD4-4651-AF50-633AE9439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3485238420"/>
      </p:ext>
    </p:extLst>
  </p:cSld>
  <p:clrMap bg1="lt1" tx1="dk1" bg2="lt2" tx2="dk2" accent1="accent1" accent2="accent2" accent3="accent3" accent4="accent4" accent5="accent5" accent6="accent6" hlink="hlink" folHlink="folHlink"/>
  <p:sldLayoutIdLst>
    <p:sldLayoutId id="214748418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82000">
                <a:schemeClr val="tx1"/>
              </a:gs>
              <a:gs pos="0">
                <a:schemeClr val="tx1"/>
              </a:gs>
            </a:gsLst>
            <a:lin ang="27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82000">
                <a:schemeClr val="tx1"/>
              </a:gs>
              <a:gs pos="0">
                <a:schemeClr val="tx1"/>
              </a:gs>
            </a:gsLst>
            <a:lin ang="2700000" scaled="1"/>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2000">
                <a:schemeClr val="tx1"/>
              </a:gs>
              <a:gs pos="0">
                <a:schemeClr val="tx1"/>
              </a:gs>
            </a:gsLst>
            <a:lin ang="2700000" scaled="1"/>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2000">
                <a:schemeClr val="tx1"/>
              </a:gs>
              <a:gs pos="0">
                <a:schemeClr val="tx1"/>
              </a:gs>
            </a:gsLst>
            <a:lin ang="2700000" scaled="1"/>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91905390"/>
      </p:ext>
    </p:extLst>
  </p:cSld>
  <p:clrMap bg1="lt1" tx1="dk1" bg2="lt2" tx2="dk2" accent1="accent1" accent2="accent2" accent3="accent3" accent4="accent4" accent5="accent5" accent6="accent6" hlink="hlink" folHlink="folHlink"/>
  <p:sldLayoutIdLst>
    <p:sldLayoutId id="214748424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CB810FFD-0DD4-4651-AF50-633AE9439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1352917106"/>
      </p:ext>
    </p:extLst>
  </p:cSld>
  <p:clrMap bg1="lt1" tx1="dk1" bg2="lt2" tx2="dk2" accent1="accent1" accent2="accent2" accent3="accent3" accent4="accent4" accent5="accent5" accent6="accent6" hlink="hlink" folHlink="folHlink"/>
  <p:sldLayoutIdLst>
    <p:sldLayoutId id="214748427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82000">
                <a:schemeClr val="tx1"/>
              </a:gs>
              <a:gs pos="0">
                <a:schemeClr val="tx1"/>
              </a:gs>
            </a:gsLst>
            <a:lin ang="27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82000">
                <a:schemeClr val="tx1"/>
              </a:gs>
              <a:gs pos="0">
                <a:schemeClr val="tx1"/>
              </a:gs>
            </a:gsLst>
            <a:lin ang="2700000" scaled="1"/>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2000">
                <a:schemeClr val="tx1"/>
              </a:gs>
              <a:gs pos="0">
                <a:schemeClr val="tx1"/>
              </a:gs>
            </a:gsLst>
            <a:lin ang="2700000" scaled="1"/>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2000">
                <a:schemeClr val="tx1"/>
              </a:gs>
              <a:gs pos="0">
                <a:schemeClr val="tx1"/>
              </a:gs>
            </a:gsLst>
            <a:lin ang="2700000" scaled="1"/>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CB810FFD-0DD4-4651-AF50-633AE9439F0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4217903221"/>
      </p:ext>
    </p:extLst>
  </p:cSld>
  <p:clrMap bg1="lt1" tx1="dk1" bg2="lt2" tx2="dk2" accent1="accent1" accent2="accent2" accent3="accent3" accent4="accent4" accent5="accent5" accent6="accent6" hlink="hlink" folHlink="folHlink"/>
  <p:sldLayoutIdLst>
    <p:sldLayoutId id="2147484285" r:id="rId1"/>
    <p:sldLayoutId id="2147484289"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82000">
                <a:schemeClr val="tx1"/>
              </a:gs>
              <a:gs pos="0">
                <a:schemeClr val="tx1"/>
              </a:gs>
            </a:gsLst>
            <a:lin ang="27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82000">
                <a:schemeClr val="tx1"/>
              </a:gs>
              <a:gs pos="0">
                <a:schemeClr val="tx1"/>
              </a:gs>
            </a:gsLst>
            <a:lin ang="2700000" scaled="1"/>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2000">
                <a:schemeClr val="tx1"/>
              </a:gs>
              <a:gs pos="0">
                <a:schemeClr val="tx1"/>
              </a:gs>
            </a:gsLst>
            <a:lin ang="2700000" scaled="1"/>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2000">
                <a:schemeClr val="tx1"/>
              </a:gs>
              <a:gs pos="0">
                <a:schemeClr val="tx1"/>
              </a:gs>
            </a:gsLst>
            <a:lin ang="2700000" scaled="1"/>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44911580"/>
      </p:ext>
    </p:extLst>
  </p:cSld>
  <p:clrMap bg1="lt1" tx1="dk1" bg2="lt2" tx2="dk2" accent1="accent1" accent2="accent2" accent3="accent3" accent4="accent4" accent5="accent5" accent6="accent6" hlink="hlink" folHlink="folHlink"/>
  <p:sldLayoutIdLst>
    <p:sldLayoutId id="2147484329" r:id="rId1"/>
    <p:sldLayoutId id="214748433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a:ext>
            </a:extLst>
          </a:blip>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953577420"/>
      </p:ext>
    </p:extLst>
  </p:cSld>
  <p:clrMap bg1="lt1" tx1="dk1" bg2="lt2" tx2="dk2" accent1="accent1" accent2="accent2" accent3="accent3" accent4="accent4" accent5="accent5" accent6="accent6" hlink="hlink" folHlink="folHlink"/>
  <p:sldLayoutIdLst>
    <p:sldLayoutId id="2147484343" r:id="rId1"/>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CB810FFD-0DD4-4651-AF50-633AE9439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2341295336"/>
      </p:ext>
    </p:extLst>
  </p:cSld>
  <p:clrMap bg1="lt1" tx1="dk1" bg2="lt2" tx2="dk2" accent1="accent1" accent2="accent2" accent3="accent3" accent4="accent4" accent5="accent5" accent6="accent6" hlink="hlink" folHlink="folHlink"/>
  <p:sldLayoutIdLst>
    <p:sldLayoutId id="214748439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82000">
                <a:schemeClr val="tx1"/>
              </a:gs>
              <a:gs pos="0">
                <a:schemeClr val="tx1"/>
              </a:gs>
            </a:gsLst>
            <a:lin ang="27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82000">
                <a:schemeClr val="tx1"/>
              </a:gs>
              <a:gs pos="0">
                <a:schemeClr val="tx1"/>
              </a:gs>
            </a:gsLst>
            <a:lin ang="2700000" scaled="1"/>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2000">
                <a:schemeClr val="tx1"/>
              </a:gs>
              <a:gs pos="0">
                <a:schemeClr val="tx1"/>
              </a:gs>
            </a:gsLst>
            <a:lin ang="2700000" scaled="1"/>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2000">
                <a:schemeClr val="tx1"/>
              </a:gs>
              <a:gs pos="0">
                <a:schemeClr val="tx1"/>
              </a:gs>
            </a:gsLst>
            <a:lin ang="2700000" scaled="1"/>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CB810FFD-0DD4-4651-AF50-633AE9439F0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2283718241"/>
      </p:ext>
    </p:extLst>
  </p:cSld>
  <p:clrMap bg1="lt1" tx1="dk1" bg2="lt2" tx2="dk2" accent1="accent1" accent2="accent2" accent3="accent3" accent4="accent4" accent5="accent5" accent6="accent6" hlink="hlink" folHlink="folHlink"/>
  <p:sldLayoutIdLst>
    <p:sldLayoutId id="2147484426" r:id="rId1"/>
    <p:sldLayoutId id="2147484445"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82000">
                <a:schemeClr val="tx1"/>
              </a:gs>
              <a:gs pos="0">
                <a:schemeClr val="tx1"/>
              </a:gs>
            </a:gsLst>
            <a:lin ang="27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82000">
                <a:schemeClr val="tx1"/>
              </a:gs>
              <a:gs pos="0">
                <a:schemeClr val="tx1"/>
              </a:gs>
            </a:gsLst>
            <a:lin ang="2700000" scaled="1"/>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2000">
                <a:schemeClr val="tx1"/>
              </a:gs>
              <a:gs pos="0">
                <a:schemeClr val="tx1"/>
              </a:gs>
            </a:gsLst>
            <a:lin ang="2700000" scaled="1"/>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2000">
                <a:schemeClr val="tx1"/>
              </a:gs>
              <a:gs pos="0">
                <a:schemeClr val="tx1"/>
              </a:gs>
            </a:gsLst>
            <a:lin ang="2700000" scaled="1"/>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2718642096"/>
      </p:ext>
    </p:extLst>
  </p:cSld>
  <p:clrMap bg1="lt1" tx1="dk1" bg2="lt2" tx2="dk2" accent1="accent1" accent2="accent2" accent3="accent3" accent4="accent4" accent5="accent5" accent6="accent6" hlink="hlink" folHlink="folHlink"/>
  <p:sldLayoutIdLst>
    <p:sldLayoutId id="2147483672" r:id="rId1"/>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34DBC5-6F2C-4628-8375-E220BB3C1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07E063-09DE-40E5-AD0B-C29C33F230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1519F9-453D-4047-84DB-8782F68445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A78D10-DD52-4676-A57E-A66EB8ED13DF}" type="datetimeFigureOut">
              <a:rPr lang="en-US" smtClean="0"/>
              <a:t>1/8/2024</a:t>
            </a:fld>
            <a:endParaRPr lang="en-US"/>
          </a:p>
        </p:txBody>
      </p:sp>
      <p:sp>
        <p:nvSpPr>
          <p:cNvPr id="5" name="Footer Placeholder 4">
            <a:extLst>
              <a:ext uri="{FF2B5EF4-FFF2-40B4-BE49-F238E27FC236}">
                <a16:creationId xmlns:a16="http://schemas.microsoft.com/office/drawing/2014/main" id="{BF3FD98A-8A5C-4745-843F-EC4C017258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AE740B-66BA-407D-A44E-2ECE4FDDBC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3778AA-FE1A-46AB-8903-00B9C6B194DB}" type="slidenum">
              <a:rPr lang="en-US" smtClean="0"/>
              <a:t>‹#›</a:t>
            </a:fld>
            <a:endParaRPr lang="en-US"/>
          </a:p>
        </p:txBody>
      </p:sp>
    </p:spTree>
    <p:extLst>
      <p:ext uri="{BB962C8B-B14F-4D97-AF65-F5344CB8AC3E}">
        <p14:creationId xmlns:p14="http://schemas.microsoft.com/office/powerpoint/2010/main" val="2509322370"/>
      </p:ext>
    </p:extLst>
  </p:cSld>
  <p:clrMap bg1="lt1" tx1="dk1" bg2="lt2" tx2="dk2" accent1="accent1" accent2="accent2" accent3="accent3" accent4="accent4" accent5="accent5" accent6="accent6" hlink="hlink" folHlink="folHlink"/>
  <p:sldLayoutIdLst>
    <p:sldLayoutId id="214748445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2478658730"/>
      </p:ext>
    </p:extLst>
  </p:cSld>
  <p:clrMap bg1="lt1" tx1="dk1" bg2="lt2" tx2="dk2" accent1="accent1" accent2="accent2" accent3="accent3" accent4="accent4" accent5="accent5" accent6="accent6" hlink="hlink" folHlink="folHlink"/>
  <p:sldLayoutIdLst>
    <p:sldLayoutId id="2147483875" r:id="rId1"/>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61263018"/>
      </p:ext>
    </p:extLst>
  </p:cSld>
  <p:clrMap bg1="lt1" tx1="dk1" bg2="lt2" tx2="dk2" accent1="accent1" accent2="accent2" accent3="accent3" accent4="accent4" accent5="accent5" accent6="accent6" hlink="hlink" folHlink="folHlink"/>
  <p:sldLayoutIdLst>
    <p:sldLayoutId id="2147483893" r:id="rId1"/>
    <p:sldLayoutId id="2147483896"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02511049"/>
      </p:ext>
    </p:extLst>
  </p:cSld>
  <p:clrMap bg1="lt1" tx1="dk1" bg2="lt2" tx2="dk2" accent1="accent1" accent2="accent2" accent3="accent3" accent4="accent4" accent5="accent5" accent6="accent6" hlink="hlink" folHlink="folHlink"/>
  <p:sldLayoutIdLst>
    <p:sldLayoutId id="2147483932" r:id="rId1"/>
    <p:sldLayoutId id="2147484269"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64000">
                <a:schemeClr val="tx1"/>
              </a:gs>
              <a:gs pos="100000">
                <a:schemeClr val="tx1"/>
              </a:gs>
            </a:gsLst>
            <a:path path="circle">
              <a:fillToRect l="50000" t="50000" r="50000" b="50000"/>
            </a:path>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64000">
                <a:schemeClr val="tx1"/>
              </a:gs>
              <a:gs pos="100000">
                <a:schemeClr val="tx1"/>
              </a:gs>
            </a:gsLst>
            <a:path path="circle">
              <a:fillToRect l="50000" t="50000" r="50000" b="50000"/>
            </a:path>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64000">
                <a:schemeClr val="tx1"/>
              </a:gs>
              <a:gs pos="100000">
                <a:schemeClr val="tx1"/>
              </a:gs>
            </a:gsLst>
            <a:path path="circle">
              <a:fillToRect l="50000" t="50000" r="50000" b="50000"/>
            </a:path>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64000">
                <a:schemeClr val="tx1"/>
              </a:gs>
              <a:gs pos="100000">
                <a:schemeClr val="tx1"/>
              </a:gs>
            </a:gsLst>
            <a:path path="circle">
              <a:fillToRect l="50000" t="50000" r="50000" b="50000"/>
            </a:path>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64000">
                <a:schemeClr val="tx1"/>
              </a:gs>
              <a:gs pos="100000">
                <a:schemeClr val="tx1"/>
              </a:gs>
            </a:gsLst>
            <a:path path="circle">
              <a:fillToRect l="50000" t="50000" r="50000" b="50000"/>
            </a:path>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64000">
                <a:schemeClr val="tx1"/>
              </a:gs>
              <a:gs pos="100000">
                <a:schemeClr val="tx1"/>
              </a:gs>
            </a:gsLst>
            <a:path path="circle">
              <a:fillToRect l="50000" t="50000" r="50000" b="50000"/>
            </a:path>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spTree>
    <p:extLst>
      <p:ext uri="{BB962C8B-B14F-4D97-AF65-F5344CB8AC3E}">
        <p14:creationId xmlns:p14="http://schemas.microsoft.com/office/powerpoint/2010/main" val="3078406325"/>
      </p:ext>
    </p:extLst>
  </p:cSld>
  <p:clrMap bg1="lt1" tx1="dk1" bg2="lt2" tx2="dk2" accent1="accent1" accent2="accent2" accent3="accent3" accent4="accent4" accent5="accent5" accent6="accent6" hlink="hlink" folHlink="folHlink"/>
  <p:sldLayoutIdLst>
    <p:sldLayoutId id="2147483957" r:id="rId1"/>
  </p:sldLayoutIdLst>
  <p:transition>
    <p:fade/>
  </p:transition>
  <p:hf sldNum="0" hdr="0" ftr="0" dt="0"/>
  <p:txStyles>
    <p:title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0" marR="0" indent="-228550"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01" marR="0" indent="-228550"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82" marR="0" indent="-199981"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81" marR="0" indent="-180935"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17" marR="0" indent="-168238"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483"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754"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23"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295"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40" rtl="0" eaLnBrk="1" latinLnBrk="0" hangingPunct="1">
        <a:defRPr sz="1800" kern="1200">
          <a:solidFill>
            <a:schemeClr val="tx1"/>
          </a:solidFill>
          <a:latin typeface="+mn-lt"/>
          <a:ea typeface="+mn-ea"/>
          <a:cs typeface="+mn-cs"/>
        </a:defRPr>
      </a:lvl1pPr>
      <a:lvl2pPr marL="466270" algn="l" defTabSz="932540" rtl="0" eaLnBrk="1" latinLnBrk="0" hangingPunct="1">
        <a:defRPr sz="1800" kern="1200">
          <a:solidFill>
            <a:schemeClr val="tx1"/>
          </a:solidFill>
          <a:latin typeface="+mn-lt"/>
          <a:ea typeface="+mn-ea"/>
          <a:cs typeface="+mn-cs"/>
        </a:defRPr>
      </a:lvl2pPr>
      <a:lvl3pPr marL="932540" algn="l" defTabSz="932540" rtl="0" eaLnBrk="1" latinLnBrk="0" hangingPunct="1">
        <a:defRPr sz="1800" kern="1200">
          <a:solidFill>
            <a:schemeClr val="tx1"/>
          </a:solidFill>
          <a:latin typeface="+mn-lt"/>
          <a:ea typeface="+mn-ea"/>
          <a:cs typeface="+mn-cs"/>
        </a:defRPr>
      </a:lvl3pPr>
      <a:lvl4pPr marL="1398810" algn="l" defTabSz="932540" rtl="0" eaLnBrk="1" latinLnBrk="0" hangingPunct="1">
        <a:defRPr sz="1800" kern="1200">
          <a:solidFill>
            <a:schemeClr val="tx1"/>
          </a:solidFill>
          <a:latin typeface="+mn-lt"/>
          <a:ea typeface="+mn-ea"/>
          <a:cs typeface="+mn-cs"/>
        </a:defRPr>
      </a:lvl4pPr>
      <a:lvl5pPr marL="1865079" algn="l" defTabSz="932540" rtl="0" eaLnBrk="1" latinLnBrk="0" hangingPunct="1">
        <a:defRPr sz="1800" kern="1200">
          <a:solidFill>
            <a:schemeClr val="tx1"/>
          </a:solidFill>
          <a:latin typeface="+mn-lt"/>
          <a:ea typeface="+mn-ea"/>
          <a:cs typeface="+mn-cs"/>
        </a:defRPr>
      </a:lvl5pPr>
      <a:lvl6pPr marL="2331350" algn="l" defTabSz="932540" rtl="0" eaLnBrk="1" latinLnBrk="0" hangingPunct="1">
        <a:defRPr sz="1800" kern="1200">
          <a:solidFill>
            <a:schemeClr val="tx1"/>
          </a:solidFill>
          <a:latin typeface="+mn-lt"/>
          <a:ea typeface="+mn-ea"/>
          <a:cs typeface="+mn-cs"/>
        </a:defRPr>
      </a:lvl6pPr>
      <a:lvl7pPr marL="2797619" algn="l" defTabSz="932540" rtl="0" eaLnBrk="1" latinLnBrk="0" hangingPunct="1">
        <a:defRPr sz="1800" kern="1200">
          <a:solidFill>
            <a:schemeClr val="tx1"/>
          </a:solidFill>
          <a:latin typeface="+mn-lt"/>
          <a:ea typeface="+mn-ea"/>
          <a:cs typeface="+mn-cs"/>
        </a:defRPr>
      </a:lvl7pPr>
      <a:lvl8pPr marL="3263889" algn="l" defTabSz="932540" rtl="0" eaLnBrk="1" latinLnBrk="0" hangingPunct="1">
        <a:defRPr sz="1800" kern="1200">
          <a:solidFill>
            <a:schemeClr val="tx1"/>
          </a:solidFill>
          <a:latin typeface="+mn-lt"/>
          <a:ea typeface="+mn-ea"/>
          <a:cs typeface="+mn-cs"/>
        </a:defRPr>
      </a:lvl8pPr>
      <a:lvl9pPr marL="3730159" algn="l" defTabSz="93254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71367219"/>
      </p:ext>
    </p:extLst>
  </p:cSld>
  <p:clrMap bg1="lt1" tx1="dk1" bg2="lt2" tx2="dk2" accent1="accent1" accent2="accent2" accent3="accent3" accent4="accent4" accent5="accent5" accent6="accent6" hlink="hlink" folHlink="folHlink"/>
  <p:sldLayoutIdLst>
    <p:sldLayoutId id="2147483969" r:id="rId1"/>
    <p:sldLayoutId id="2147483971" r:id="rId2"/>
    <p:sldLayoutId id="2147484003" r:id="rId3"/>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3386777664"/>
      </p:ext>
    </p:extLst>
  </p:cSld>
  <p:clrMap bg1="lt1" tx1="dk1" bg2="lt2" tx2="dk2" accent1="accent1" accent2="accent2" accent3="accent3" accent4="accent4" accent5="accent5" accent6="accent6" hlink="hlink" folHlink="folHlink"/>
  <p:sldLayoutIdLst>
    <p:sldLayoutId id="2147484030" r:id="rId1"/>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855920324"/>
      </p:ext>
    </p:extLst>
  </p:cSld>
  <p:clrMap bg1="lt1" tx1="dk1" bg2="lt2" tx2="dk2" accent1="accent1" accent2="accent2" accent3="accent3" accent4="accent4" accent5="accent5" accent6="accent6" hlink="hlink" folHlink="folHlink"/>
  <p:sldLayoutIdLst>
    <p:sldLayoutId id="2147484086" r:id="rId1"/>
  </p:sldLayoutIdLst>
  <p:transition>
    <p:fade/>
  </p:transition>
  <p:txStyles>
    <p:titleStyle>
      <a:lvl1pPr algn="l" defTabSz="932742" rtl="0" eaLnBrk="1" latinLnBrk="0" hangingPunct="1">
        <a:lnSpc>
          <a:spcPct val="90000"/>
        </a:lnSpc>
        <a:spcBef>
          <a:spcPct val="0"/>
        </a:spcBef>
        <a:buNone/>
        <a:defRPr lang="en-US" sz="40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46">
          <p15:clr>
            <a:srgbClr val="C35EA4"/>
          </p15:clr>
        </p15:guide>
        <p15:guide id="4" pos="1487">
          <p15:clr>
            <a:srgbClr val="C35EA4"/>
          </p15:clr>
        </p15:guide>
        <p15:guide id="5" pos="2557">
          <p15:clr>
            <a:srgbClr val="C35EA4"/>
          </p15:clr>
        </p15:guide>
        <p15:guide id="6" pos="2697">
          <p15:clr>
            <a:srgbClr val="C35EA4"/>
          </p15:clr>
        </p15:guide>
        <p15:guide id="7" pos="3768">
          <p15:clr>
            <a:srgbClr val="C35EA4"/>
          </p15:clr>
        </p15:guide>
        <p15:guide id="8" pos="3911">
          <p15:clr>
            <a:srgbClr val="C35EA4"/>
          </p15:clr>
        </p15:guide>
        <p15:guide id="9" pos="4979">
          <p15:clr>
            <a:srgbClr val="C35EA4"/>
          </p15:clr>
        </p15:guide>
        <p15:guide id="10" pos="5119">
          <p15:clr>
            <a:srgbClr val="C35EA4"/>
          </p15:clr>
        </p15:guide>
        <p15:guide id="11" pos="6193">
          <p15:clr>
            <a:srgbClr val="C35EA4"/>
          </p15:clr>
        </p15:guide>
        <p15:guide id="12" pos="6333">
          <p15:clr>
            <a:srgbClr val="C35EA4"/>
          </p15:clr>
        </p15:guide>
        <p15:guide id="16" pos="269">
          <p15:clr>
            <a:srgbClr val="F26B43"/>
          </p15:clr>
        </p15:guide>
        <p15:guide id="17" pos="7409">
          <p15:clr>
            <a:srgbClr val="F26B43"/>
          </p15:clr>
        </p15:guide>
        <p15:guide id="18" orient="horz" pos="743">
          <p15:clr>
            <a:srgbClr val="5ACBF0"/>
          </p15:clr>
        </p15:guide>
        <p15:guide id="19" orient="horz" pos="1345">
          <p15:clr>
            <a:srgbClr val="5ACBF0"/>
          </p15:clr>
        </p15:guide>
        <p15:guide id="20" orient="horz" pos="600">
          <p15:clr>
            <a:srgbClr val="5ACBF0"/>
          </p15:clr>
        </p15:guide>
        <p15:guide id="21" orient="horz" pos="1485">
          <p15:clr>
            <a:srgbClr val="5ACBF0"/>
          </p15:clr>
        </p15:guide>
        <p15:guide id="22" orient="horz" pos="2085">
          <p15:clr>
            <a:srgbClr val="5ACBF0"/>
          </p15:clr>
        </p15:guide>
        <p15:guide id="23" orient="horz" pos="2231">
          <p15:clr>
            <a:srgbClr val="5ACBF0"/>
          </p15:clr>
        </p15:guide>
        <p15:guide id="25" orient="horz" pos="275">
          <p15:clr>
            <a:srgbClr val="F26B43"/>
          </p15:clr>
        </p15:guide>
        <p15:guide id="26" orient="horz" pos="4046">
          <p15:clr>
            <a:srgbClr val="F26B43"/>
          </p15:clr>
        </p15:guide>
        <p15:guide id="27" orient="horz" pos="2833">
          <p15:clr>
            <a:srgbClr val="5ACBF0"/>
          </p15:clr>
        </p15:guide>
        <p15:guide id="28" orient="horz" pos="2973">
          <p15:clr>
            <a:srgbClr val="5ACBF0"/>
          </p15:clr>
        </p15:guide>
        <p15:guide id="29" orient="horz" pos="3577">
          <p15:clr>
            <a:srgbClr val="5ACBF0"/>
          </p15:clr>
        </p15:guide>
        <p15:guide id="30" orient="horz" pos="3718">
          <p15:clr>
            <a:srgbClr val="5ACBF0"/>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slide" Target="slide9.xml"/><Relationship Id="rId18" Type="http://schemas.openxmlformats.org/officeDocument/2006/relationships/image" Target="../media/image15.png"/><Relationship Id="rId26" Type="http://schemas.openxmlformats.org/officeDocument/2006/relationships/image" Target="../media/image18.png"/><Relationship Id="rId21" Type="http://schemas.openxmlformats.org/officeDocument/2006/relationships/image" Target="../media/image16.png"/><Relationship Id="rId34" Type="http://schemas.openxmlformats.org/officeDocument/2006/relationships/image" Target="../media/image20.png"/><Relationship Id="rId7" Type="http://schemas.openxmlformats.org/officeDocument/2006/relationships/slide" Target="slide6.xml"/><Relationship Id="rId12" Type="http://schemas.openxmlformats.org/officeDocument/2006/relationships/image" Target="../media/image13.png"/><Relationship Id="rId17" Type="http://schemas.openxmlformats.org/officeDocument/2006/relationships/image" Target="../media/image14.png"/><Relationship Id="rId25" Type="http://schemas.openxmlformats.org/officeDocument/2006/relationships/image" Target="../media/image17.png"/><Relationship Id="rId33" Type="http://schemas.openxmlformats.org/officeDocument/2006/relationships/slide" Target="slide11.xml"/><Relationship Id="rId2" Type="http://schemas.openxmlformats.org/officeDocument/2006/relationships/notesSlide" Target="../notesSlides/notesSlide1.xml"/><Relationship Id="rId16" Type="http://schemas.openxmlformats.org/officeDocument/2006/relationships/slide" Target="slide10.xml"/><Relationship Id="rId20" Type="http://schemas.openxmlformats.org/officeDocument/2006/relationships/image" Target="../media/image15.png"/><Relationship Id="rId29"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12.png"/><Relationship Id="rId24" Type="http://schemas.openxmlformats.org/officeDocument/2006/relationships/hyperlink" Target="https://aka.ms/mcra" TargetMode="External"/><Relationship Id="rId32" Type="http://schemas.openxmlformats.org/officeDocument/2006/relationships/image" Target="../media/image20.png"/><Relationship Id="rId37" Type="http://schemas.openxmlformats.org/officeDocument/2006/relationships/image" Target="../media/image21.png"/><Relationship Id="rId5" Type="http://schemas.openxmlformats.org/officeDocument/2006/relationships/image" Target="../media/image10.png"/><Relationship Id="rId15" Type="http://schemas.openxmlformats.org/officeDocument/2006/relationships/image" Target="../media/image14.png"/><Relationship Id="rId23" Type="http://schemas.openxmlformats.org/officeDocument/2006/relationships/image" Target="../media/image16.png"/><Relationship Id="rId28" Type="http://schemas.openxmlformats.org/officeDocument/2006/relationships/image" Target="../media/image18.png"/><Relationship Id="rId36" Type="http://schemas.openxmlformats.org/officeDocument/2006/relationships/slide" Target="slide41.xml"/><Relationship Id="rId10" Type="http://schemas.openxmlformats.org/officeDocument/2006/relationships/slide" Target="slide17.xml"/><Relationship Id="rId19" Type="http://schemas.openxmlformats.org/officeDocument/2006/relationships/slide" Target="slide48.xml"/><Relationship Id="rId31" Type="http://schemas.openxmlformats.org/officeDocument/2006/relationships/image" Target="../media/image19.png"/><Relationship Id="rId4" Type="http://schemas.openxmlformats.org/officeDocument/2006/relationships/slide" Target="slide56.xml"/><Relationship Id="rId9" Type="http://schemas.openxmlformats.org/officeDocument/2006/relationships/image" Target="../media/image12.png"/><Relationship Id="rId14" Type="http://schemas.openxmlformats.org/officeDocument/2006/relationships/image" Target="../media/image135.png"/><Relationship Id="rId22" Type="http://schemas.openxmlformats.org/officeDocument/2006/relationships/slide" Target="slide15.xml"/><Relationship Id="rId27" Type="http://schemas.openxmlformats.org/officeDocument/2006/relationships/slide" Target="slide24.xml"/><Relationship Id="rId30" Type="http://schemas.openxmlformats.org/officeDocument/2006/relationships/slide" Target="slide16.xml"/><Relationship Id="rId35" Type="http://schemas.openxmlformats.org/officeDocument/2006/relationships/image" Target="../media/image21.png"/><Relationship Id="rId8" Type="http://schemas.openxmlformats.org/officeDocument/2006/relationships/image" Target="../media/image110.png"/><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17" Type="http://schemas.openxmlformats.org/officeDocument/2006/relationships/hyperlink" Target="https://www.microsoft.com/account/authenticator" TargetMode="External"/><Relationship Id="rId21" Type="http://schemas.openxmlformats.org/officeDocument/2006/relationships/image" Target="../media/image56.png"/><Relationship Id="rId42" Type="http://schemas.openxmlformats.org/officeDocument/2006/relationships/hyperlink" Target="https://docs.microsoft.com/azure/azure-arc/" TargetMode="External"/><Relationship Id="rId63" Type="http://schemas.openxmlformats.org/officeDocument/2006/relationships/image" Target="../media/image85.svg"/><Relationship Id="rId84" Type="http://schemas.openxmlformats.org/officeDocument/2006/relationships/image" Target="../media/image96.png"/><Relationship Id="rId138" Type="http://schemas.openxmlformats.org/officeDocument/2006/relationships/hyperlink" Target="https://aka.ms/CAFSecurity" TargetMode="External"/><Relationship Id="rId159" Type="http://schemas.openxmlformats.org/officeDocument/2006/relationships/hyperlink" Target="https://technet.microsoft.com/en-us/itpro/windows/keep-secure/windows-10-security-guide" TargetMode="External"/><Relationship Id="rId107" Type="http://schemas.openxmlformats.org/officeDocument/2006/relationships/hyperlink" Target="http://www.microsoft.com/SDL" TargetMode="External"/><Relationship Id="rId11" Type="http://schemas.openxmlformats.org/officeDocument/2006/relationships/hyperlink" Target="https://blogs.technet.microsoft.com/enterprisemobility/2015/09/08/sealpath-brings-rms-protection-to-autocad/" TargetMode="External"/><Relationship Id="rId32" Type="http://schemas.openxmlformats.org/officeDocument/2006/relationships/image" Target="../media/image66.png"/><Relationship Id="rId53" Type="http://schemas.openxmlformats.org/officeDocument/2006/relationships/hyperlink" Target="https://docs.microsoft.com/azure/firewall/overview" TargetMode="External"/><Relationship Id="rId74" Type="http://schemas.openxmlformats.org/officeDocument/2006/relationships/image" Target="../media/image94.png"/><Relationship Id="rId128" Type="http://schemas.openxmlformats.org/officeDocument/2006/relationships/image" Target="../media/image116.png"/><Relationship Id="rId149" Type="http://schemas.openxmlformats.org/officeDocument/2006/relationships/image" Target="../media/image120.png"/><Relationship Id="rId5" Type="http://schemas.openxmlformats.org/officeDocument/2006/relationships/image" Target="../media/image17.png"/><Relationship Id="rId95" Type="http://schemas.openxmlformats.org/officeDocument/2006/relationships/image" Target="../media/image107.png"/><Relationship Id="rId160" Type="http://schemas.openxmlformats.org/officeDocument/2006/relationships/hyperlink" Target="https://www.microsoft.com/en-us/security/threat-protection" TargetMode="External"/><Relationship Id="rId22" Type="http://schemas.openxmlformats.org/officeDocument/2006/relationships/image" Target="../media/image57.png"/><Relationship Id="rId43" Type="http://schemas.openxmlformats.org/officeDocument/2006/relationships/image" Target="../media/image76.png"/><Relationship Id="rId64" Type="http://schemas.openxmlformats.org/officeDocument/2006/relationships/image" Target="../media/image86.png"/><Relationship Id="rId118" Type="http://schemas.openxmlformats.org/officeDocument/2006/relationships/image" Target="../media/image111.png"/><Relationship Id="rId139" Type="http://schemas.openxmlformats.org/officeDocument/2006/relationships/hyperlink" Target="https://aka.ms/WAFSecurity" TargetMode="External"/><Relationship Id="rId85" Type="http://schemas.openxmlformats.org/officeDocument/2006/relationships/image" Target="../media/image97.png"/><Relationship Id="rId150" Type="http://schemas.openxmlformats.org/officeDocument/2006/relationships/image" Target="../media/image121.emf"/><Relationship Id="rId12" Type="http://schemas.openxmlformats.org/officeDocument/2006/relationships/image" Target="../media/image47.png"/><Relationship Id="rId17" Type="http://schemas.openxmlformats.org/officeDocument/2006/relationships/image" Target="../media/image52.svg"/><Relationship Id="rId33" Type="http://schemas.openxmlformats.org/officeDocument/2006/relationships/image" Target="../media/image67.png"/><Relationship Id="rId38" Type="http://schemas.openxmlformats.org/officeDocument/2006/relationships/image" Target="../media/image72.png"/><Relationship Id="rId59" Type="http://schemas.openxmlformats.org/officeDocument/2006/relationships/image" Target="../media/image83.png"/><Relationship Id="rId103" Type="http://schemas.openxmlformats.org/officeDocument/2006/relationships/hyperlink" Target="https://docs.microsoft.com/en-us/azure/bastion/bastion-overview" TargetMode="External"/><Relationship Id="rId108" Type="http://schemas.openxmlformats.org/officeDocument/2006/relationships/hyperlink" Target="https://servicetrust.microsoft.com/" TargetMode="External"/><Relationship Id="rId124" Type="http://schemas.openxmlformats.org/officeDocument/2006/relationships/hyperlink" Target="https://azure.microsoft.com/en-us/services/expressroute/" TargetMode="External"/><Relationship Id="rId129" Type="http://schemas.openxmlformats.org/officeDocument/2006/relationships/image" Target="../media/image117.png"/><Relationship Id="rId54" Type="http://schemas.openxmlformats.org/officeDocument/2006/relationships/image" Target="../media/image81.png"/><Relationship Id="rId70" Type="http://schemas.openxmlformats.org/officeDocument/2006/relationships/image" Target="../media/image90.jpeg"/><Relationship Id="rId75" Type="http://schemas.openxmlformats.org/officeDocument/2006/relationships/hyperlink" Target="https://technet.microsoft.com/itpro/windows/keep-secure/windows-10-security-guide" TargetMode="External"/><Relationship Id="rId91" Type="http://schemas.openxmlformats.org/officeDocument/2006/relationships/image" Target="../media/image103.png"/><Relationship Id="rId96" Type="http://schemas.openxmlformats.org/officeDocument/2006/relationships/image" Target="../media/image108.png"/><Relationship Id="rId140" Type="http://schemas.openxmlformats.org/officeDocument/2006/relationships/hyperlink" Target="https://docs.microsoft.com/azure/" TargetMode="External"/><Relationship Id="rId145" Type="http://schemas.openxmlformats.org/officeDocument/2006/relationships/hyperlink" Target="https://docs.microsoft.com/mem/configmgr/" TargetMode="External"/><Relationship Id="rId161" Type="http://schemas.openxmlformats.org/officeDocument/2006/relationships/hyperlink" Target="https://docs.microsoft.com/microsoft-365/security/mtp/microsoft-threat-protection" TargetMode="External"/><Relationship Id="rId1" Type="http://schemas.openxmlformats.org/officeDocument/2006/relationships/slideLayout" Target="../slideLayouts/slideLayout1.xml"/><Relationship Id="rId6" Type="http://schemas.openxmlformats.org/officeDocument/2006/relationships/hyperlink" Target="https://azure.microsoft.com/en-us/marketplace/" TargetMode="External"/><Relationship Id="rId23" Type="http://schemas.openxmlformats.org/officeDocument/2006/relationships/image" Target="../media/image58.png"/><Relationship Id="rId28" Type="http://schemas.openxmlformats.org/officeDocument/2006/relationships/image" Target="../media/image62.svg"/><Relationship Id="rId49" Type="http://schemas.openxmlformats.org/officeDocument/2006/relationships/hyperlink" Target="https://docs.microsoft.com/azure/application-gateway/application-gateway-web-application-firewall-overview" TargetMode="External"/><Relationship Id="rId114" Type="http://schemas.openxmlformats.org/officeDocument/2006/relationships/hyperlink" Target="https://docs.microsoft.com/azure/active-directory-b2c/" TargetMode="External"/><Relationship Id="rId119" Type="http://schemas.openxmlformats.org/officeDocument/2006/relationships/hyperlink" Target="https://docs.microsoft.com/windows/security/identity-protection/hello-for-business/" TargetMode="External"/><Relationship Id="rId44" Type="http://schemas.openxmlformats.org/officeDocument/2006/relationships/hyperlink" Target="https://azure.microsoft.com/en-us/services/security-center/" TargetMode="External"/><Relationship Id="rId60" Type="http://schemas.openxmlformats.org/officeDocument/2006/relationships/hyperlink" Target="https://aka.ms/STP" TargetMode="External"/><Relationship Id="rId65" Type="http://schemas.openxmlformats.org/officeDocument/2006/relationships/image" Target="../media/image87.svg"/><Relationship Id="rId81" Type="http://schemas.openxmlformats.org/officeDocument/2006/relationships/hyperlink" Target="https://docs.microsoft.com/windows/security/threat-protection/microsoft-defender-atp/web-protection-overview" TargetMode="External"/><Relationship Id="rId86" Type="http://schemas.openxmlformats.org/officeDocument/2006/relationships/image" Target="../media/image98.png"/><Relationship Id="rId130" Type="http://schemas.openxmlformats.org/officeDocument/2006/relationships/image" Target="../media/image118.png"/><Relationship Id="rId135" Type="http://schemas.openxmlformats.org/officeDocument/2006/relationships/hyperlink" Target="https://aka.ms/SecurityBestPractices" TargetMode="External"/><Relationship Id="rId151" Type="http://schemas.openxmlformats.org/officeDocument/2006/relationships/hyperlink" Target="https://aka.ms/AzureSentinel" TargetMode="External"/><Relationship Id="rId156" Type="http://schemas.openxmlformats.org/officeDocument/2006/relationships/hyperlink" Target="https://docs.microsoft.com/microsoft-365/security/office-365-security/office-365-atp" TargetMode="External"/><Relationship Id="rId13" Type="http://schemas.openxmlformats.org/officeDocument/2006/relationships/image" Target="../media/image48.png"/><Relationship Id="rId18" Type="http://schemas.openxmlformats.org/officeDocument/2006/relationships/image" Target="../media/image53.png"/><Relationship Id="rId39" Type="http://schemas.openxmlformats.org/officeDocument/2006/relationships/image" Target="../media/image73.png"/><Relationship Id="rId109" Type="http://schemas.openxmlformats.org/officeDocument/2006/relationships/hyperlink" Target="https://aka.ms/threatintelligence" TargetMode="External"/><Relationship Id="rId34" Type="http://schemas.openxmlformats.org/officeDocument/2006/relationships/image" Target="../media/image68.png"/><Relationship Id="rId50" Type="http://schemas.openxmlformats.org/officeDocument/2006/relationships/image" Target="../media/image80.png"/><Relationship Id="rId55" Type="http://schemas.openxmlformats.org/officeDocument/2006/relationships/image" Target="../media/image82.svg"/><Relationship Id="rId76" Type="http://schemas.openxmlformats.org/officeDocument/2006/relationships/image" Target="../media/image95.emf"/><Relationship Id="rId97" Type="http://schemas.openxmlformats.org/officeDocument/2006/relationships/hyperlink" Target="https://docs.microsoft.com/microsoft-365/compliance/communication-compliance" TargetMode="External"/><Relationship Id="rId104" Type="http://schemas.openxmlformats.org/officeDocument/2006/relationships/hyperlink" Target="https://docs.microsoft.com/microsoft-365/compliance/ediscovery" TargetMode="External"/><Relationship Id="rId120" Type="http://schemas.openxmlformats.org/officeDocument/2006/relationships/hyperlink" Target="https://docs.microsoft.com/azure/active-directory/governance/identity-governance-overview#:~:text=Azure%20Active%20Directory%20(Azure%20AD)%20Identity%20Governance%20allows,critical%20assets%20--%20while%20ensuring%20employee%20and" TargetMode="External"/><Relationship Id="rId125" Type="http://schemas.openxmlformats.org/officeDocument/2006/relationships/image" Target="../media/image114.png"/><Relationship Id="rId141" Type="http://schemas.openxmlformats.org/officeDocument/2006/relationships/hyperlink" Target="https://docs.microsoft.com/microsoft-365/security/mtp/microsoft-secure-score" TargetMode="External"/><Relationship Id="rId146" Type="http://schemas.openxmlformats.org/officeDocument/2006/relationships/hyperlink" Target="https://aka.ms/spa" TargetMode="External"/><Relationship Id="rId7" Type="http://schemas.openxmlformats.org/officeDocument/2006/relationships/hyperlink" Target="https://docs.microsoft.com/microsoft-365/compliance/information-protection?view=o365-worldwide" TargetMode="External"/><Relationship Id="rId71" Type="http://schemas.openxmlformats.org/officeDocument/2006/relationships/image" Target="../media/image91.png"/><Relationship Id="rId92" Type="http://schemas.openxmlformats.org/officeDocument/2006/relationships/image" Target="../media/image104.png"/><Relationship Id="rId2" Type="http://schemas.openxmlformats.org/officeDocument/2006/relationships/notesSlide" Target="../notesSlides/notesSlide9.xml"/><Relationship Id="rId29" Type="http://schemas.openxmlformats.org/officeDocument/2006/relationships/image" Target="../media/image63.png"/><Relationship Id="rId24" Type="http://schemas.openxmlformats.org/officeDocument/2006/relationships/image" Target="../media/image59.png"/><Relationship Id="rId40" Type="http://schemas.openxmlformats.org/officeDocument/2006/relationships/image" Target="../media/image74.png"/><Relationship Id="rId45" Type="http://schemas.openxmlformats.org/officeDocument/2006/relationships/image" Target="../media/image77.png"/><Relationship Id="rId66" Type="http://schemas.openxmlformats.org/officeDocument/2006/relationships/image" Target="../media/image88.png"/><Relationship Id="rId87" Type="http://schemas.openxmlformats.org/officeDocument/2006/relationships/image" Target="../media/image99.png"/><Relationship Id="rId110" Type="http://schemas.openxmlformats.org/officeDocument/2006/relationships/hyperlink" Target="https://docs.microsoft.com/defender-for-identity/what-is" TargetMode="External"/><Relationship Id="rId115" Type="http://schemas.openxmlformats.org/officeDocument/2006/relationships/hyperlink" Target="https://docs.microsoft.com/azure/active-directory/authentication/multi-factor-authentication" TargetMode="External"/><Relationship Id="rId131" Type="http://schemas.openxmlformats.org/officeDocument/2006/relationships/image" Target="../media/image119.png"/><Relationship Id="rId136" Type="http://schemas.openxmlformats.org/officeDocument/2006/relationships/hyperlink" Target="https://aka.ms/azuresecuritytop10" TargetMode="External"/><Relationship Id="rId157" Type="http://schemas.openxmlformats.org/officeDocument/2006/relationships/hyperlink" Target="https://go.microsoft.com/fwlink/p/?linkid=2134538" TargetMode="External"/><Relationship Id="rId61" Type="http://schemas.openxmlformats.org/officeDocument/2006/relationships/hyperlink" Target="https://docs.microsoft.com/azure/private-link/" TargetMode="External"/><Relationship Id="rId82" Type="http://schemas.openxmlformats.org/officeDocument/2006/relationships/hyperlink" Target="https://docs.microsoft.com/windows/security/threat-protection/microsoft-defender-atp/next-gen-threat-and-vuln-mgt" TargetMode="External"/><Relationship Id="rId152" Type="http://schemas.openxmlformats.org/officeDocument/2006/relationships/image" Target="../media/image122.png"/><Relationship Id="rId19" Type="http://schemas.openxmlformats.org/officeDocument/2006/relationships/image" Target="../media/image54.svg"/><Relationship Id="rId14" Type="http://schemas.openxmlformats.org/officeDocument/2006/relationships/image" Target="../media/image49.png"/><Relationship Id="rId30" Type="http://schemas.openxmlformats.org/officeDocument/2006/relationships/image" Target="../media/image64.svg"/><Relationship Id="rId35" Type="http://schemas.openxmlformats.org/officeDocument/2006/relationships/image" Target="../media/image69.png"/><Relationship Id="rId56" Type="http://schemas.openxmlformats.org/officeDocument/2006/relationships/hyperlink" Target="https://docs.microsoft.com/microsoft-365/security/office-365-security/attack-simulator" TargetMode="External"/><Relationship Id="rId77" Type="http://schemas.openxmlformats.org/officeDocument/2006/relationships/hyperlink" Target="https://docs.microsoft.com/windows/security/threat-protection/microsoft-defender-atp/microsoft-threat-experts" TargetMode="External"/><Relationship Id="rId100" Type="http://schemas.openxmlformats.org/officeDocument/2006/relationships/hyperlink" Target="https://azure.microsoft.com/blog/regulatory-compliance-dashboard-in-azure-security-center-now-available/" TargetMode="External"/><Relationship Id="rId105" Type="http://schemas.openxmlformats.org/officeDocument/2006/relationships/hyperlink" Target="https://support.office.com/article/Manage-data-governance-in-Office-365-48064107-fed2-4db0-9e5c-aa5ddd5ccb09" TargetMode="External"/><Relationship Id="rId126" Type="http://schemas.openxmlformats.org/officeDocument/2006/relationships/hyperlink" Target="https://azure.microsoft.com/marketplace/" TargetMode="External"/><Relationship Id="rId147" Type="http://schemas.openxmlformats.org/officeDocument/2006/relationships/hyperlink" Target="https://aka.ms/PAW" TargetMode="External"/><Relationship Id="rId8" Type="http://schemas.openxmlformats.org/officeDocument/2006/relationships/hyperlink" Target="https://docs.microsoft.com/azure/information-protection/deploy-use/deploy-aip-scanner" TargetMode="External"/><Relationship Id="rId51" Type="http://schemas.openxmlformats.org/officeDocument/2006/relationships/hyperlink" Target="https://docs.microsoft.com/azure/virtual-network/ddos-protection-overview" TargetMode="External"/><Relationship Id="rId72" Type="http://schemas.openxmlformats.org/officeDocument/2006/relationships/image" Target="../media/image92.jpeg"/><Relationship Id="rId93" Type="http://schemas.openxmlformats.org/officeDocument/2006/relationships/image" Target="../media/image105.png"/><Relationship Id="rId98" Type="http://schemas.openxmlformats.org/officeDocument/2006/relationships/hyperlink" Target="https://docs.microsoft.com/azure/lighthouse/overview" TargetMode="External"/><Relationship Id="rId121" Type="http://schemas.openxmlformats.org/officeDocument/2006/relationships/hyperlink" Target="https://docs.microsoft.com/azure/active-directory/authentication/howto-authentication-passwordless-security-key#:~:text=User%20registration%20and%20management%20of%20FIDO2%20security%20keys,method%20and%20choosing%20Security%20key.%20More%20items...%20" TargetMode="External"/><Relationship Id="rId142" Type="http://schemas.openxmlformats.org/officeDocument/2006/relationships/hyperlink" Target="https://docs.microsoft.com/microsoft-365/compliance/compliance-score-calculation" TargetMode="External"/><Relationship Id="rId3" Type="http://schemas.openxmlformats.org/officeDocument/2006/relationships/hyperlink" Target="https://docs.microsoft.com/azure/purview/overview" TargetMode="External"/><Relationship Id="rId25" Type="http://schemas.openxmlformats.org/officeDocument/2006/relationships/hyperlink" Target="https://docs.microsoft.com/azure/active-directory/" TargetMode="External"/><Relationship Id="rId46" Type="http://schemas.openxmlformats.org/officeDocument/2006/relationships/image" Target="../media/image78.emf"/><Relationship Id="rId67" Type="http://schemas.openxmlformats.org/officeDocument/2006/relationships/image" Target="../media/image89.svg"/><Relationship Id="rId116" Type="http://schemas.openxmlformats.org/officeDocument/2006/relationships/image" Target="../media/image110.jpeg"/><Relationship Id="rId137" Type="http://schemas.openxmlformats.org/officeDocument/2006/relationships/hyperlink" Target="https://aka.ms/benchmarkdocs" TargetMode="External"/><Relationship Id="rId158" Type="http://schemas.openxmlformats.org/officeDocument/2006/relationships/image" Target="../media/image126.png"/><Relationship Id="rId20" Type="http://schemas.openxmlformats.org/officeDocument/2006/relationships/image" Target="../media/image55.png"/><Relationship Id="rId41" Type="http://schemas.openxmlformats.org/officeDocument/2006/relationships/image" Target="../media/image75.png"/><Relationship Id="rId62" Type="http://schemas.openxmlformats.org/officeDocument/2006/relationships/image" Target="../media/image84.png"/><Relationship Id="rId83" Type="http://schemas.openxmlformats.org/officeDocument/2006/relationships/hyperlink" Target="https://docs.microsoft.com/azure/security-center/azure-defender" TargetMode="External"/><Relationship Id="rId88" Type="http://schemas.openxmlformats.org/officeDocument/2006/relationships/image" Target="../media/image100.png"/><Relationship Id="rId111" Type="http://schemas.openxmlformats.org/officeDocument/2006/relationships/hyperlink" Target="https://docs.microsoft.com/azure/active-directory/active-directory-privileged-identity-management-configure" TargetMode="External"/><Relationship Id="rId132" Type="http://schemas.openxmlformats.org/officeDocument/2006/relationships/hyperlink" Target="https://azure.microsoft.com/blog/security-and-compliance-in-azure-stack/" TargetMode="External"/><Relationship Id="rId153" Type="http://schemas.openxmlformats.org/officeDocument/2006/relationships/image" Target="../media/image123.svg"/><Relationship Id="rId15" Type="http://schemas.openxmlformats.org/officeDocument/2006/relationships/image" Target="../media/image50.svg"/><Relationship Id="rId36" Type="http://schemas.openxmlformats.org/officeDocument/2006/relationships/image" Target="../media/image70.png"/><Relationship Id="rId57" Type="http://schemas.openxmlformats.org/officeDocument/2006/relationships/hyperlink" Target="https://docs.microsoft.com/microsoft-365/compliance/insider-risk-management" TargetMode="External"/><Relationship Id="rId106" Type="http://schemas.openxmlformats.org/officeDocument/2006/relationships/hyperlink" Target="https://docs.microsoft.com/azure/defender-for-iot/" TargetMode="External"/><Relationship Id="rId127" Type="http://schemas.openxmlformats.org/officeDocument/2006/relationships/image" Target="../media/image115.png"/><Relationship Id="rId10" Type="http://schemas.openxmlformats.org/officeDocument/2006/relationships/image" Target="../media/image46.jpeg"/><Relationship Id="rId31" Type="http://schemas.openxmlformats.org/officeDocument/2006/relationships/image" Target="../media/image65.png"/><Relationship Id="rId52" Type="http://schemas.openxmlformats.org/officeDocument/2006/relationships/hyperlink" Target="https://azure.microsoft.com/services/site-recovery/" TargetMode="External"/><Relationship Id="rId73" Type="http://schemas.openxmlformats.org/officeDocument/2006/relationships/image" Target="../media/image93.png"/><Relationship Id="rId78" Type="http://schemas.openxmlformats.org/officeDocument/2006/relationships/hyperlink" Target="https://aka.ms/DART" TargetMode="External"/><Relationship Id="rId94" Type="http://schemas.openxmlformats.org/officeDocument/2006/relationships/image" Target="../media/image106.png"/><Relationship Id="rId99" Type="http://schemas.openxmlformats.org/officeDocument/2006/relationships/hyperlink" Target="https://docs.microsoft.com/azure/security-center/security-center-intro" TargetMode="External"/><Relationship Id="rId101" Type="http://schemas.openxmlformats.org/officeDocument/2006/relationships/hyperlink" Target="https://docs.microsoft.com/azure/security-center/secure-score-security-controls" TargetMode="External"/><Relationship Id="rId122" Type="http://schemas.openxmlformats.org/officeDocument/2006/relationships/image" Target="../media/image112.png"/><Relationship Id="rId143" Type="http://schemas.openxmlformats.org/officeDocument/2006/relationships/hyperlink" Target="https://docs.microsoft.com/mem/" TargetMode="External"/><Relationship Id="rId148" Type="http://schemas.openxmlformats.org/officeDocument/2006/relationships/hyperlink" Target="https://docs.microsoft.com/cloud-app-security/what-is-cloud-app-security" TargetMode="External"/><Relationship Id="rId4" Type="http://schemas.openxmlformats.org/officeDocument/2006/relationships/hyperlink" Target="https://aka.ms/MCRA" TargetMode="External"/><Relationship Id="rId9" Type="http://schemas.openxmlformats.org/officeDocument/2006/relationships/hyperlink" Target="https://docs.microsoft.com/en-us/information-protection/get-started/requirements-applications" TargetMode="External"/><Relationship Id="rId26" Type="http://schemas.openxmlformats.org/officeDocument/2006/relationships/image" Target="../media/image60.emf"/><Relationship Id="rId47" Type="http://schemas.openxmlformats.org/officeDocument/2006/relationships/hyperlink" Target="https://docs.microsoft.com/azure/key-vault/key-vault-overview" TargetMode="External"/><Relationship Id="rId68" Type="http://schemas.openxmlformats.org/officeDocument/2006/relationships/hyperlink" Target="https://docs.microsoft.com/azure/active-directory/active-directory-conditional-access-azure-portal" TargetMode="External"/><Relationship Id="rId89" Type="http://schemas.openxmlformats.org/officeDocument/2006/relationships/image" Target="../media/image101.png"/><Relationship Id="rId112" Type="http://schemas.openxmlformats.org/officeDocument/2006/relationships/hyperlink" Target="https://docs.microsoft.com/azure/active-directory/active-directory-identityprotection" TargetMode="External"/><Relationship Id="rId133" Type="http://schemas.openxmlformats.org/officeDocument/2006/relationships/hyperlink" Target="https://docs.microsoft.com/azure/active-directory/manage-apps/application-proxy" TargetMode="External"/><Relationship Id="rId154" Type="http://schemas.openxmlformats.org/officeDocument/2006/relationships/image" Target="../media/image124.png"/><Relationship Id="rId16" Type="http://schemas.openxmlformats.org/officeDocument/2006/relationships/image" Target="../media/image51.png"/><Relationship Id="rId37" Type="http://schemas.openxmlformats.org/officeDocument/2006/relationships/image" Target="../media/image71.png"/><Relationship Id="rId58" Type="http://schemas.openxmlformats.org/officeDocument/2006/relationships/hyperlink" Target="https://docs.microsoft.com/azure-sphere/product-overview/what-is-azure-sphere" TargetMode="External"/><Relationship Id="rId79" Type="http://schemas.openxmlformats.org/officeDocument/2006/relationships/hyperlink" Target="https://docs.microsoft.com/windows/security/threat-protection/windows-defender-atp/windows-defender-advanced-threat-protection" TargetMode="External"/><Relationship Id="rId102" Type="http://schemas.openxmlformats.org/officeDocument/2006/relationships/image" Target="../media/image109.png"/><Relationship Id="rId123" Type="http://schemas.openxmlformats.org/officeDocument/2006/relationships/image" Target="../media/image113.svg"/><Relationship Id="rId144" Type="http://schemas.openxmlformats.org/officeDocument/2006/relationships/hyperlink" Target="https://docs.microsoft.com/mem/intune/" TargetMode="External"/><Relationship Id="rId90" Type="http://schemas.openxmlformats.org/officeDocument/2006/relationships/image" Target="../media/image102.jpeg"/><Relationship Id="rId27" Type="http://schemas.openxmlformats.org/officeDocument/2006/relationships/image" Target="../media/image61.png"/><Relationship Id="rId48" Type="http://schemas.openxmlformats.org/officeDocument/2006/relationships/image" Target="../media/image79.png"/><Relationship Id="rId69" Type="http://schemas.openxmlformats.org/officeDocument/2006/relationships/hyperlink" Target="https://aka.ms/GHSecurity" TargetMode="External"/><Relationship Id="rId113" Type="http://schemas.openxmlformats.org/officeDocument/2006/relationships/hyperlink" Target="https://docs.microsoft.com/azure/active-directory/active-directory-b2b-what-is-azure-ad-b2b" TargetMode="External"/><Relationship Id="rId134" Type="http://schemas.openxmlformats.org/officeDocument/2006/relationships/hyperlink" Target="https://aka.ms/SecurityDocs" TargetMode="External"/><Relationship Id="rId80" Type="http://schemas.openxmlformats.org/officeDocument/2006/relationships/hyperlink" Target="https://docs.microsoft.com/microsoft-365/compliance/endpoint-dlp-learn-about" TargetMode="External"/><Relationship Id="rId155" Type="http://schemas.openxmlformats.org/officeDocument/2006/relationships/image" Target="../media/image125.svg"/></Relationships>
</file>

<file path=ppt/slides/_rels/slide11.xml.rels><?xml version="1.0" encoding="UTF-8" standalone="yes"?>
<Relationships xmlns="http://schemas.openxmlformats.org/package/2006/relationships"><Relationship Id="rId26" Type="http://schemas.openxmlformats.org/officeDocument/2006/relationships/image" Target="../media/image54.svg"/><Relationship Id="rId21" Type="http://schemas.openxmlformats.org/officeDocument/2006/relationships/image" Target="../media/image49.png"/><Relationship Id="rId42" Type="http://schemas.openxmlformats.org/officeDocument/2006/relationships/image" Target="../media/image98.png"/><Relationship Id="rId47" Type="http://schemas.openxmlformats.org/officeDocument/2006/relationships/image" Target="../media/image105.png"/><Relationship Id="rId63" Type="http://schemas.openxmlformats.org/officeDocument/2006/relationships/image" Target="../media/image141.png"/><Relationship Id="rId68" Type="http://schemas.openxmlformats.org/officeDocument/2006/relationships/image" Target="../media/image146.jpeg"/><Relationship Id="rId16" Type="http://schemas.openxmlformats.org/officeDocument/2006/relationships/image" Target="../media/image71.png"/><Relationship Id="rId11" Type="http://schemas.openxmlformats.org/officeDocument/2006/relationships/image" Target="../media/image66.png"/><Relationship Id="rId24" Type="http://schemas.openxmlformats.org/officeDocument/2006/relationships/image" Target="../media/image52.svg"/><Relationship Id="rId32" Type="http://schemas.openxmlformats.org/officeDocument/2006/relationships/hyperlink" Target="https://docs.microsoft.com/en-us/information-protection/get-started/requirements-applications" TargetMode="External"/><Relationship Id="rId37" Type="http://schemas.openxmlformats.org/officeDocument/2006/relationships/image" Target="../media/image92.jpeg"/><Relationship Id="rId40" Type="http://schemas.openxmlformats.org/officeDocument/2006/relationships/image" Target="../media/image96.png"/><Relationship Id="rId45" Type="http://schemas.openxmlformats.org/officeDocument/2006/relationships/image" Target="../media/image103.png"/><Relationship Id="rId53" Type="http://schemas.openxmlformats.org/officeDocument/2006/relationships/image" Target="../media/image134.png"/><Relationship Id="rId58" Type="http://schemas.openxmlformats.org/officeDocument/2006/relationships/image" Target="../media/image139.svg"/><Relationship Id="rId66" Type="http://schemas.openxmlformats.org/officeDocument/2006/relationships/image" Target="../media/image144.png"/><Relationship Id="rId74" Type="http://schemas.openxmlformats.org/officeDocument/2006/relationships/image" Target="../media/image152.png"/><Relationship Id="rId5" Type="http://schemas.openxmlformats.org/officeDocument/2006/relationships/image" Target="../media/image129.png"/><Relationship Id="rId61" Type="http://schemas.openxmlformats.org/officeDocument/2006/relationships/image" Target="../media/image76.png"/><Relationship Id="rId19" Type="http://schemas.openxmlformats.org/officeDocument/2006/relationships/image" Target="../media/image133.png"/><Relationship Id="rId14" Type="http://schemas.openxmlformats.org/officeDocument/2006/relationships/image" Target="../media/image69.png"/><Relationship Id="rId22" Type="http://schemas.openxmlformats.org/officeDocument/2006/relationships/image" Target="../media/image50.sv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47.png"/><Relationship Id="rId43" Type="http://schemas.openxmlformats.org/officeDocument/2006/relationships/image" Target="../media/image99.png"/><Relationship Id="rId48" Type="http://schemas.openxmlformats.org/officeDocument/2006/relationships/image" Target="../media/image106.png"/><Relationship Id="rId56" Type="http://schemas.openxmlformats.org/officeDocument/2006/relationships/image" Target="../media/image137.svg"/><Relationship Id="rId64" Type="http://schemas.openxmlformats.org/officeDocument/2006/relationships/image" Target="../media/image142.png"/><Relationship Id="rId69" Type="http://schemas.openxmlformats.org/officeDocument/2006/relationships/image" Target="../media/image147.png"/><Relationship Id="rId77" Type="http://schemas.openxmlformats.org/officeDocument/2006/relationships/hyperlink" Target="https://aka.ms/MCRA" TargetMode="External"/><Relationship Id="rId8" Type="http://schemas.openxmlformats.org/officeDocument/2006/relationships/image" Target="../media/image131.png"/><Relationship Id="rId51" Type="http://schemas.openxmlformats.org/officeDocument/2006/relationships/image" Target="../media/image102.jpeg"/><Relationship Id="rId72" Type="http://schemas.openxmlformats.org/officeDocument/2006/relationships/image" Target="../media/image150.png"/><Relationship Id="rId3" Type="http://schemas.openxmlformats.org/officeDocument/2006/relationships/image" Target="../media/image127.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53.png"/><Relationship Id="rId33" Type="http://schemas.openxmlformats.org/officeDocument/2006/relationships/image" Target="../media/image46.jpeg"/><Relationship Id="rId38" Type="http://schemas.openxmlformats.org/officeDocument/2006/relationships/image" Target="../media/image93.png"/><Relationship Id="rId46" Type="http://schemas.openxmlformats.org/officeDocument/2006/relationships/image" Target="../media/image104.png"/><Relationship Id="rId59" Type="http://schemas.openxmlformats.org/officeDocument/2006/relationships/image" Target="../media/image74.png"/><Relationship Id="rId67" Type="http://schemas.openxmlformats.org/officeDocument/2006/relationships/image" Target="../media/image145.png"/><Relationship Id="rId20" Type="http://schemas.openxmlformats.org/officeDocument/2006/relationships/image" Target="../media/image48.png"/><Relationship Id="rId41" Type="http://schemas.openxmlformats.org/officeDocument/2006/relationships/image" Target="../media/image97.png"/><Relationship Id="rId54" Type="http://schemas.openxmlformats.org/officeDocument/2006/relationships/image" Target="../media/image135.svg"/><Relationship Id="rId62" Type="http://schemas.openxmlformats.org/officeDocument/2006/relationships/image" Target="../media/image140.emf"/><Relationship Id="rId70" Type="http://schemas.openxmlformats.org/officeDocument/2006/relationships/image" Target="../media/image148.png"/><Relationship Id="rId75" Type="http://schemas.openxmlformats.org/officeDocument/2006/relationships/image" Target="../media/image153.png"/><Relationship Id="rId1" Type="http://schemas.openxmlformats.org/officeDocument/2006/relationships/slideLayout" Target="../slideLayouts/slideLayout17.xml"/><Relationship Id="rId6" Type="http://schemas.openxmlformats.org/officeDocument/2006/relationships/image" Target="../media/image91.png"/><Relationship Id="rId15" Type="http://schemas.openxmlformats.org/officeDocument/2006/relationships/image" Target="../media/image70.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78.emf"/><Relationship Id="rId49" Type="http://schemas.openxmlformats.org/officeDocument/2006/relationships/image" Target="../media/image108.png"/><Relationship Id="rId57" Type="http://schemas.openxmlformats.org/officeDocument/2006/relationships/image" Target="../media/image138.png"/><Relationship Id="rId10" Type="http://schemas.openxmlformats.org/officeDocument/2006/relationships/hyperlink" Target="https://aka.ms/threatintelligence" TargetMode="External"/><Relationship Id="rId31" Type="http://schemas.openxmlformats.org/officeDocument/2006/relationships/image" Target="../media/image59.png"/><Relationship Id="rId44" Type="http://schemas.openxmlformats.org/officeDocument/2006/relationships/image" Target="../media/image100.png"/><Relationship Id="rId52" Type="http://schemas.openxmlformats.org/officeDocument/2006/relationships/image" Target="../media/image107.png"/><Relationship Id="rId60" Type="http://schemas.openxmlformats.org/officeDocument/2006/relationships/image" Target="../media/image75.png"/><Relationship Id="rId65" Type="http://schemas.openxmlformats.org/officeDocument/2006/relationships/image" Target="../media/image143.svg"/><Relationship Id="rId73" Type="http://schemas.openxmlformats.org/officeDocument/2006/relationships/image" Target="../media/image151.png"/><Relationship Id="rId78" Type="http://schemas.openxmlformats.org/officeDocument/2006/relationships/image" Target="../media/image17.png"/><Relationship Id="rId4" Type="http://schemas.openxmlformats.org/officeDocument/2006/relationships/image" Target="../media/image128.png"/><Relationship Id="rId9" Type="http://schemas.openxmlformats.org/officeDocument/2006/relationships/image" Target="../media/image132.png"/><Relationship Id="rId13" Type="http://schemas.openxmlformats.org/officeDocument/2006/relationships/image" Target="../media/image68.png"/><Relationship Id="rId18" Type="http://schemas.openxmlformats.org/officeDocument/2006/relationships/image" Target="../media/image73.png"/><Relationship Id="rId39" Type="http://schemas.openxmlformats.org/officeDocument/2006/relationships/image" Target="../media/image94.png"/><Relationship Id="rId34" Type="http://schemas.openxmlformats.org/officeDocument/2006/relationships/hyperlink" Target="https://blogs.technet.microsoft.com/enterprisemobility/2015/09/08/sealpath-brings-rms-protection-to-autocad/" TargetMode="External"/><Relationship Id="rId50" Type="http://schemas.openxmlformats.org/officeDocument/2006/relationships/image" Target="../media/image101.png"/><Relationship Id="rId55" Type="http://schemas.openxmlformats.org/officeDocument/2006/relationships/image" Target="../media/image136.png"/><Relationship Id="rId76" Type="http://schemas.openxmlformats.org/officeDocument/2006/relationships/image" Target="../media/image154.png"/><Relationship Id="rId7" Type="http://schemas.openxmlformats.org/officeDocument/2006/relationships/image" Target="../media/image130.png"/><Relationship Id="rId71" Type="http://schemas.openxmlformats.org/officeDocument/2006/relationships/image" Target="../media/image149.png"/><Relationship Id="rId2" Type="http://schemas.openxmlformats.org/officeDocument/2006/relationships/notesSlide" Target="../notesSlides/notesSlide10.xml"/><Relationship Id="rId29" Type="http://schemas.openxmlformats.org/officeDocument/2006/relationships/image" Target="../media/image57.png"/></Relationships>
</file>

<file path=ppt/slides/_rels/slide12.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image" Target="../media/image91.png"/><Relationship Id="rId42" Type="http://schemas.openxmlformats.org/officeDocument/2006/relationships/image" Target="../media/image99.png"/><Relationship Id="rId47" Type="http://schemas.openxmlformats.org/officeDocument/2006/relationships/image" Target="../media/image106.png"/><Relationship Id="rId63" Type="http://schemas.openxmlformats.org/officeDocument/2006/relationships/image" Target="../media/image143.svg"/><Relationship Id="rId68" Type="http://schemas.openxmlformats.org/officeDocument/2006/relationships/image" Target="../media/image148.png"/><Relationship Id="rId84" Type="http://schemas.openxmlformats.org/officeDocument/2006/relationships/image" Target="../media/image56.png"/><Relationship Id="rId89" Type="http://schemas.openxmlformats.org/officeDocument/2006/relationships/image" Target="../media/image46.jpeg"/><Relationship Id="rId16" Type="http://schemas.openxmlformats.org/officeDocument/2006/relationships/image" Target="../media/image61.png"/><Relationship Id="rId11" Type="http://schemas.openxmlformats.org/officeDocument/2006/relationships/hyperlink" Target="https://docs.microsoft.com/cloud-app-security/what-is-cloud-app-security" TargetMode="External"/><Relationship Id="rId32" Type="http://schemas.openxmlformats.org/officeDocument/2006/relationships/image" Target="../media/image73.png"/><Relationship Id="rId37" Type="http://schemas.openxmlformats.org/officeDocument/2006/relationships/image" Target="../media/image94.png"/><Relationship Id="rId53" Type="http://schemas.openxmlformats.org/officeDocument/2006/relationships/image" Target="../media/image135.svg"/><Relationship Id="rId58" Type="http://schemas.openxmlformats.org/officeDocument/2006/relationships/image" Target="../media/image74.png"/><Relationship Id="rId74" Type="http://schemas.openxmlformats.org/officeDocument/2006/relationships/image" Target="../media/image154.png"/><Relationship Id="rId79" Type="http://schemas.openxmlformats.org/officeDocument/2006/relationships/image" Target="../media/image51.png"/><Relationship Id="rId5" Type="http://schemas.openxmlformats.org/officeDocument/2006/relationships/hyperlink" Target="https://aka.ms/GHSecurity" TargetMode="External"/><Relationship Id="rId90" Type="http://schemas.openxmlformats.org/officeDocument/2006/relationships/hyperlink" Target="https://blogs.technet.microsoft.com/enterprisemobility/2015/09/08/sealpath-brings-rms-protection-to-autocad/" TargetMode="External"/><Relationship Id="rId95" Type="http://schemas.openxmlformats.org/officeDocument/2006/relationships/hyperlink" Target="https://docs.microsoft.com/azure/defender-for-iot/" TargetMode="External"/><Relationship Id="rId22" Type="http://schemas.openxmlformats.org/officeDocument/2006/relationships/image" Target="../media/image130.png"/><Relationship Id="rId27" Type="http://schemas.openxmlformats.org/officeDocument/2006/relationships/image" Target="../media/image68.png"/><Relationship Id="rId43" Type="http://schemas.openxmlformats.org/officeDocument/2006/relationships/image" Target="../media/image100.png"/><Relationship Id="rId48" Type="http://schemas.openxmlformats.org/officeDocument/2006/relationships/image" Target="../media/image108.png"/><Relationship Id="rId64" Type="http://schemas.openxmlformats.org/officeDocument/2006/relationships/image" Target="../media/image144.png"/><Relationship Id="rId69" Type="http://schemas.openxmlformats.org/officeDocument/2006/relationships/image" Target="../media/image149.png"/><Relationship Id="rId8" Type="http://schemas.openxmlformats.org/officeDocument/2006/relationships/image" Target="../media/image125.svg"/><Relationship Id="rId51" Type="http://schemas.openxmlformats.org/officeDocument/2006/relationships/image" Target="../media/image107.png"/><Relationship Id="rId72" Type="http://schemas.openxmlformats.org/officeDocument/2006/relationships/image" Target="../media/image152.png"/><Relationship Id="rId80" Type="http://schemas.openxmlformats.org/officeDocument/2006/relationships/image" Target="../media/image52.svg"/><Relationship Id="rId85" Type="http://schemas.openxmlformats.org/officeDocument/2006/relationships/image" Target="../media/image57.png"/><Relationship Id="rId93" Type="http://schemas.openxmlformats.org/officeDocument/2006/relationships/image" Target="../media/image17.png"/><Relationship Id="rId3" Type="http://schemas.openxmlformats.org/officeDocument/2006/relationships/hyperlink" Target="https://aka.ms/AzureSentinel" TargetMode="External"/><Relationship Id="rId12" Type="http://schemas.openxmlformats.org/officeDocument/2006/relationships/hyperlink" Target="https://aka.ms/OTSecurity" TargetMode="External"/><Relationship Id="rId17" Type="http://schemas.openxmlformats.org/officeDocument/2006/relationships/image" Target="../media/image62.svg"/><Relationship Id="rId25" Type="http://schemas.openxmlformats.org/officeDocument/2006/relationships/image" Target="../media/image66.png"/><Relationship Id="rId33" Type="http://schemas.openxmlformats.org/officeDocument/2006/relationships/image" Target="../media/image133.png"/><Relationship Id="rId38" Type="http://schemas.openxmlformats.org/officeDocument/2006/relationships/image" Target="../media/image48.png"/><Relationship Id="rId46" Type="http://schemas.openxmlformats.org/officeDocument/2006/relationships/image" Target="../media/image105.png"/><Relationship Id="rId59" Type="http://schemas.openxmlformats.org/officeDocument/2006/relationships/image" Target="../media/image75.png"/><Relationship Id="rId67" Type="http://schemas.openxmlformats.org/officeDocument/2006/relationships/image" Target="../media/image147.png"/><Relationship Id="rId20" Type="http://schemas.openxmlformats.org/officeDocument/2006/relationships/image" Target="../media/image129.png"/><Relationship Id="rId41" Type="http://schemas.openxmlformats.org/officeDocument/2006/relationships/image" Target="../media/image98.png"/><Relationship Id="rId54" Type="http://schemas.openxmlformats.org/officeDocument/2006/relationships/image" Target="../media/image136.png"/><Relationship Id="rId62" Type="http://schemas.openxmlformats.org/officeDocument/2006/relationships/image" Target="../media/image142.png"/><Relationship Id="rId70" Type="http://schemas.openxmlformats.org/officeDocument/2006/relationships/image" Target="../media/image150.png"/><Relationship Id="rId75" Type="http://schemas.openxmlformats.org/officeDocument/2006/relationships/hyperlink" Target="https://docs.microsoft.com/mem/" TargetMode="External"/><Relationship Id="rId83" Type="http://schemas.openxmlformats.org/officeDocument/2006/relationships/image" Target="../media/image55.png"/><Relationship Id="rId88" Type="http://schemas.openxmlformats.org/officeDocument/2006/relationships/hyperlink" Target="https://docs.microsoft.com/en-us/information-protection/get-started/requirements-applications" TargetMode="External"/><Relationship Id="rId91" Type="http://schemas.openxmlformats.org/officeDocument/2006/relationships/image" Target="../media/image47.png"/><Relationship Id="rId96" Type="http://schemas.openxmlformats.org/officeDocument/2006/relationships/hyperlink" Target="https://docs.microsoft.com/windows/security/threat-protection/windows-defender-atp/windows-defender-advanced-threat-protection" TargetMode="External"/><Relationship Id="rId1" Type="http://schemas.openxmlformats.org/officeDocument/2006/relationships/slideLayout" Target="../slideLayouts/slideLayout17.xml"/><Relationship Id="rId6" Type="http://schemas.openxmlformats.org/officeDocument/2006/relationships/hyperlink" Target="https://docs.microsoft.com/azure/sentinel/" TargetMode="External"/><Relationship Id="rId15" Type="http://schemas.openxmlformats.org/officeDocument/2006/relationships/hyperlink" Target="https://aka.ms/threatintelligence" TargetMode="External"/><Relationship Id="rId23" Type="http://schemas.openxmlformats.org/officeDocument/2006/relationships/image" Target="../media/image131.png"/><Relationship Id="rId28" Type="http://schemas.openxmlformats.org/officeDocument/2006/relationships/image" Target="../media/image69.png"/><Relationship Id="rId36" Type="http://schemas.openxmlformats.org/officeDocument/2006/relationships/image" Target="../media/image93.png"/><Relationship Id="rId49" Type="http://schemas.openxmlformats.org/officeDocument/2006/relationships/image" Target="../media/image101.png"/><Relationship Id="rId57" Type="http://schemas.openxmlformats.org/officeDocument/2006/relationships/image" Target="../media/image139.svg"/><Relationship Id="rId10" Type="http://schemas.openxmlformats.org/officeDocument/2006/relationships/hyperlink" Target="https://docs.microsoft.com/microsoft-365/security/mtp/microsoft-threat-protection" TargetMode="External"/><Relationship Id="rId31" Type="http://schemas.openxmlformats.org/officeDocument/2006/relationships/image" Target="../media/image72.png"/><Relationship Id="rId44" Type="http://schemas.openxmlformats.org/officeDocument/2006/relationships/image" Target="../media/image103.png"/><Relationship Id="rId52" Type="http://schemas.openxmlformats.org/officeDocument/2006/relationships/image" Target="../media/image134.png"/><Relationship Id="rId60" Type="http://schemas.openxmlformats.org/officeDocument/2006/relationships/image" Target="../media/image140.emf"/><Relationship Id="rId65" Type="http://schemas.openxmlformats.org/officeDocument/2006/relationships/image" Target="../media/image145.png"/><Relationship Id="rId73" Type="http://schemas.openxmlformats.org/officeDocument/2006/relationships/image" Target="../media/image153.png"/><Relationship Id="rId78" Type="http://schemas.openxmlformats.org/officeDocument/2006/relationships/image" Target="../media/image50.svg"/><Relationship Id="rId81" Type="http://schemas.openxmlformats.org/officeDocument/2006/relationships/image" Target="../media/image53.png"/><Relationship Id="rId86" Type="http://schemas.openxmlformats.org/officeDocument/2006/relationships/image" Target="../media/image58.png"/><Relationship Id="rId94" Type="http://schemas.openxmlformats.org/officeDocument/2006/relationships/hyperlink" Target="https://docs.microsoft.com/azure/security-center/azure-defender" TargetMode="External"/><Relationship Id="rId4" Type="http://schemas.openxmlformats.org/officeDocument/2006/relationships/hyperlink" Target="https://docs.microsoft.com/microsoft-365/compliance/information-protection" TargetMode="External"/><Relationship Id="rId9" Type="http://schemas.openxmlformats.org/officeDocument/2006/relationships/image" Target="../media/image90.jpeg"/><Relationship Id="rId13" Type="http://schemas.openxmlformats.org/officeDocument/2006/relationships/hyperlink" Target="https://docs.microsoft.com/en-us/azure/azure-arc/" TargetMode="External"/><Relationship Id="rId18" Type="http://schemas.openxmlformats.org/officeDocument/2006/relationships/image" Target="../media/image127.png"/><Relationship Id="rId39" Type="http://schemas.openxmlformats.org/officeDocument/2006/relationships/image" Target="../media/image96.png"/><Relationship Id="rId34" Type="http://schemas.openxmlformats.org/officeDocument/2006/relationships/image" Target="../media/image78.emf"/><Relationship Id="rId50" Type="http://schemas.openxmlformats.org/officeDocument/2006/relationships/image" Target="../media/image102.jpeg"/><Relationship Id="rId55" Type="http://schemas.openxmlformats.org/officeDocument/2006/relationships/image" Target="../media/image137.svg"/><Relationship Id="rId76" Type="http://schemas.openxmlformats.org/officeDocument/2006/relationships/hyperlink" Target="https://docs.microsoft.com/azure/security-center/security-center-intro" TargetMode="External"/><Relationship Id="rId7" Type="http://schemas.openxmlformats.org/officeDocument/2006/relationships/image" Target="../media/image124.png"/><Relationship Id="rId71" Type="http://schemas.openxmlformats.org/officeDocument/2006/relationships/image" Target="../media/image151.png"/><Relationship Id="rId92" Type="http://schemas.openxmlformats.org/officeDocument/2006/relationships/hyperlink" Target="https://aka.ms/MCRA" TargetMode="External"/><Relationship Id="rId2" Type="http://schemas.openxmlformats.org/officeDocument/2006/relationships/notesSlide" Target="../notesSlides/notesSlide11.xml"/><Relationship Id="rId29" Type="http://schemas.openxmlformats.org/officeDocument/2006/relationships/image" Target="../media/image70.png"/><Relationship Id="rId24" Type="http://schemas.openxmlformats.org/officeDocument/2006/relationships/image" Target="../media/image132.png"/><Relationship Id="rId40" Type="http://schemas.openxmlformats.org/officeDocument/2006/relationships/image" Target="../media/image97.png"/><Relationship Id="rId45" Type="http://schemas.openxmlformats.org/officeDocument/2006/relationships/image" Target="../media/image104.png"/><Relationship Id="rId66" Type="http://schemas.openxmlformats.org/officeDocument/2006/relationships/image" Target="../media/image146.jpeg"/><Relationship Id="rId87" Type="http://schemas.openxmlformats.org/officeDocument/2006/relationships/image" Target="../media/image59.png"/><Relationship Id="rId61" Type="http://schemas.openxmlformats.org/officeDocument/2006/relationships/image" Target="../media/image141.png"/><Relationship Id="rId82" Type="http://schemas.openxmlformats.org/officeDocument/2006/relationships/image" Target="../media/image54.svg"/><Relationship Id="rId19" Type="http://schemas.openxmlformats.org/officeDocument/2006/relationships/image" Target="../media/image128.png"/><Relationship Id="rId14" Type="http://schemas.openxmlformats.org/officeDocument/2006/relationships/image" Target="../media/image76.png"/><Relationship Id="rId30" Type="http://schemas.openxmlformats.org/officeDocument/2006/relationships/image" Target="../media/image71.png"/><Relationship Id="rId35" Type="http://schemas.openxmlformats.org/officeDocument/2006/relationships/image" Target="../media/image92.jpeg"/><Relationship Id="rId56" Type="http://schemas.openxmlformats.org/officeDocument/2006/relationships/image" Target="../media/image138.png"/><Relationship Id="rId77"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39.png"/><Relationship Id="rId7" Type="http://schemas.openxmlformats.org/officeDocument/2006/relationships/image" Target="../media/image155.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hyperlink" Target="https://docs.microsoft.com/azure/architecture/reference-architectures/aws/aws-azure-ad-security" TargetMode="External"/><Relationship Id="rId5" Type="http://schemas.openxmlformats.org/officeDocument/2006/relationships/hyperlink" Target="https://docs.microsoft.com/azure/architecture/reference-architectures/aws/aws-azure-security-solutions" TargetMode="External"/><Relationship Id="rId4" Type="http://schemas.openxmlformats.org/officeDocument/2006/relationships/hyperlink" Target="https://docs.microsoft.com/windows/security/threat-protection/microsoft-defender-atp/microsoft-defender-atp-linux" TargetMode="External"/><Relationship Id="rId9" Type="http://schemas.openxmlformats.org/officeDocument/2006/relationships/image" Target="../media/image157.png"/></Relationships>
</file>

<file path=ppt/slides/_rels/slide14.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61.png"/><Relationship Id="rId5" Type="http://schemas.openxmlformats.org/officeDocument/2006/relationships/image" Target="../media/image160.pn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png"/></Relationships>
</file>

<file path=ppt/slides/_rels/slide15.xml.rels><?xml version="1.0" encoding="UTF-8" standalone="yes"?>
<Relationships xmlns="http://schemas.openxmlformats.org/package/2006/relationships"><Relationship Id="rId13" Type="http://schemas.openxmlformats.org/officeDocument/2006/relationships/image" Target="../media/image172.emf"/><Relationship Id="rId18" Type="http://schemas.openxmlformats.org/officeDocument/2006/relationships/image" Target="../media/image176.emf"/><Relationship Id="rId26" Type="http://schemas.openxmlformats.org/officeDocument/2006/relationships/image" Target="../media/image183.emf"/><Relationship Id="rId21" Type="http://schemas.openxmlformats.org/officeDocument/2006/relationships/image" Target="../media/image179.emf"/><Relationship Id="rId34" Type="http://schemas.openxmlformats.org/officeDocument/2006/relationships/image" Target="../media/image190.emf"/><Relationship Id="rId7" Type="http://schemas.openxmlformats.org/officeDocument/2006/relationships/image" Target="../media/image167.emf"/><Relationship Id="rId12" Type="http://schemas.openxmlformats.org/officeDocument/2006/relationships/image" Target="../media/image171.emf"/><Relationship Id="rId17" Type="http://schemas.openxmlformats.org/officeDocument/2006/relationships/image" Target="../media/image175.emf"/><Relationship Id="rId25" Type="http://schemas.openxmlformats.org/officeDocument/2006/relationships/image" Target="../media/image182.emf"/><Relationship Id="rId33" Type="http://schemas.openxmlformats.org/officeDocument/2006/relationships/image" Target="../media/image189.emf"/><Relationship Id="rId2" Type="http://schemas.openxmlformats.org/officeDocument/2006/relationships/notesSlide" Target="../notesSlides/notesSlide14.xml"/><Relationship Id="rId16" Type="http://schemas.openxmlformats.org/officeDocument/2006/relationships/image" Target="../media/image174.emf"/><Relationship Id="rId20" Type="http://schemas.openxmlformats.org/officeDocument/2006/relationships/image" Target="../media/image178.emf"/><Relationship Id="rId29" Type="http://schemas.openxmlformats.org/officeDocument/2006/relationships/image" Target="../media/image186.png"/><Relationship Id="rId1" Type="http://schemas.openxmlformats.org/officeDocument/2006/relationships/slideLayout" Target="../slideLayouts/slideLayout13.xml"/><Relationship Id="rId6" Type="http://schemas.openxmlformats.org/officeDocument/2006/relationships/image" Target="../media/image166.emf"/><Relationship Id="rId11" Type="http://schemas.openxmlformats.org/officeDocument/2006/relationships/image" Target="../media/image170.emf"/><Relationship Id="rId24" Type="http://schemas.openxmlformats.org/officeDocument/2006/relationships/hyperlink" Target="https://docs.microsoft.com/microsoft-365/compliance/insider-risk-management" TargetMode="External"/><Relationship Id="rId32" Type="http://schemas.openxmlformats.org/officeDocument/2006/relationships/image" Target="../media/image188.svg"/><Relationship Id="rId37" Type="http://schemas.openxmlformats.org/officeDocument/2006/relationships/image" Target="../media/image17.png"/><Relationship Id="rId5" Type="http://schemas.openxmlformats.org/officeDocument/2006/relationships/hyperlink" Target="https://go.microsoft.com/fwlink/p/?linkid=2134538" TargetMode="External"/><Relationship Id="rId15" Type="http://schemas.openxmlformats.org/officeDocument/2006/relationships/hyperlink" Target="https://docs.microsoft.com/cloud-app-security/what-is-cloud-app-security" TargetMode="External"/><Relationship Id="rId23" Type="http://schemas.openxmlformats.org/officeDocument/2006/relationships/image" Target="../media/image181.emf"/><Relationship Id="rId28" Type="http://schemas.openxmlformats.org/officeDocument/2006/relationships/image" Target="../media/image185.emf"/><Relationship Id="rId36" Type="http://schemas.openxmlformats.org/officeDocument/2006/relationships/hyperlink" Target="https://aka.ms/MCRA" TargetMode="External"/><Relationship Id="rId10" Type="http://schemas.openxmlformats.org/officeDocument/2006/relationships/hyperlink" Target="https://docs.microsoft.com/azure/active-directory/active-directory-identityprotection" TargetMode="External"/><Relationship Id="rId19" Type="http://schemas.openxmlformats.org/officeDocument/2006/relationships/image" Target="../media/image177.emf"/><Relationship Id="rId31" Type="http://schemas.openxmlformats.org/officeDocument/2006/relationships/image" Target="../media/image187.png"/><Relationship Id="rId4" Type="http://schemas.openxmlformats.org/officeDocument/2006/relationships/hyperlink" Target="https://docs.microsoft.com/windows/security/threat-protection/windows-defender-atp/windows-defender-advanced-threat-protection" TargetMode="External"/><Relationship Id="rId9" Type="http://schemas.openxmlformats.org/officeDocument/2006/relationships/image" Target="../media/image169.emf"/><Relationship Id="rId14" Type="http://schemas.openxmlformats.org/officeDocument/2006/relationships/image" Target="../media/image173.emf"/><Relationship Id="rId22" Type="http://schemas.openxmlformats.org/officeDocument/2006/relationships/image" Target="../media/image180.emf"/><Relationship Id="rId27" Type="http://schemas.openxmlformats.org/officeDocument/2006/relationships/image" Target="../media/image184.emf"/><Relationship Id="rId30" Type="http://schemas.openxmlformats.org/officeDocument/2006/relationships/hyperlink" Target="https://aka.ms/AzureSentinel" TargetMode="External"/><Relationship Id="rId35" Type="http://schemas.openxmlformats.org/officeDocument/2006/relationships/hyperlink" Target="https://docs.microsoft.com/azure/security-center/azure-defender" TargetMode="External"/><Relationship Id="rId8" Type="http://schemas.openxmlformats.org/officeDocument/2006/relationships/image" Target="../media/image168.emf"/><Relationship Id="rId3" Type="http://schemas.openxmlformats.org/officeDocument/2006/relationships/hyperlink" Target="https://docs.microsoft.com/microsoft-365/security/office-365-security/office-365-atp" TargetMode="External"/></Relationships>
</file>

<file path=ppt/slides/_rels/slide16.xml.rels><?xml version="1.0" encoding="UTF-8" standalone="yes"?>
<Relationships xmlns="http://schemas.openxmlformats.org/package/2006/relationships"><Relationship Id="rId13" Type="http://schemas.openxmlformats.org/officeDocument/2006/relationships/image" Target="../media/image172.emf"/><Relationship Id="rId18" Type="http://schemas.openxmlformats.org/officeDocument/2006/relationships/image" Target="../media/image176.emf"/><Relationship Id="rId26" Type="http://schemas.openxmlformats.org/officeDocument/2006/relationships/image" Target="../media/image183.emf"/><Relationship Id="rId21" Type="http://schemas.openxmlformats.org/officeDocument/2006/relationships/image" Target="../media/image179.emf"/><Relationship Id="rId34" Type="http://schemas.openxmlformats.org/officeDocument/2006/relationships/image" Target="../media/image187.png"/><Relationship Id="rId7" Type="http://schemas.openxmlformats.org/officeDocument/2006/relationships/image" Target="../media/image167.emf"/><Relationship Id="rId12" Type="http://schemas.openxmlformats.org/officeDocument/2006/relationships/image" Target="../media/image171.emf"/><Relationship Id="rId17" Type="http://schemas.openxmlformats.org/officeDocument/2006/relationships/image" Target="../media/image175.emf"/><Relationship Id="rId25" Type="http://schemas.openxmlformats.org/officeDocument/2006/relationships/image" Target="../media/image182.emf"/><Relationship Id="rId33" Type="http://schemas.openxmlformats.org/officeDocument/2006/relationships/hyperlink" Target="https://aka.ms/AzureSentinel" TargetMode="External"/><Relationship Id="rId2" Type="http://schemas.openxmlformats.org/officeDocument/2006/relationships/notesSlide" Target="../notesSlides/notesSlide15.xml"/><Relationship Id="rId16" Type="http://schemas.openxmlformats.org/officeDocument/2006/relationships/image" Target="../media/image174.emf"/><Relationship Id="rId20" Type="http://schemas.openxmlformats.org/officeDocument/2006/relationships/image" Target="../media/image178.emf"/><Relationship Id="rId29" Type="http://schemas.openxmlformats.org/officeDocument/2006/relationships/hyperlink" Target="https://docs.microsoft.com/azure/security-center/azure-defender" TargetMode="External"/><Relationship Id="rId1" Type="http://schemas.openxmlformats.org/officeDocument/2006/relationships/slideLayout" Target="../slideLayouts/slideLayout13.xml"/><Relationship Id="rId6" Type="http://schemas.openxmlformats.org/officeDocument/2006/relationships/image" Target="../media/image166.emf"/><Relationship Id="rId11" Type="http://schemas.openxmlformats.org/officeDocument/2006/relationships/image" Target="../media/image170.emf"/><Relationship Id="rId24" Type="http://schemas.openxmlformats.org/officeDocument/2006/relationships/hyperlink" Target="https://docs.microsoft.com/microsoft-365/compliance/insider-risk-management" TargetMode="External"/><Relationship Id="rId32" Type="http://schemas.openxmlformats.org/officeDocument/2006/relationships/image" Target="../media/image186.png"/><Relationship Id="rId37" Type="http://schemas.openxmlformats.org/officeDocument/2006/relationships/image" Target="../media/image190.emf"/><Relationship Id="rId5" Type="http://schemas.openxmlformats.org/officeDocument/2006/relationships/hyperlink" Target="https://go.microsoft.com/fwlink/p/?linkid=2134538" TargetMode="External"/><Relationship Id="rId15" Type="http://schemas.openxmlformats.org/officeDocument/2006/relationships/hyperlink" Target="https://docs.microsoft.com/cloud-app-security/what-is-cloud-app-security" TargetMode="External"/><Relationship Id="rId23" Type="http://schemas.openxmlformats.org/officeDocument/2006/relationships/image" Target="../media/image181.emf"/><Relationship Id="rId28" Type="http://schemas.openxmlformats.org/officeDocument/2006/relationships/image" Target="../media/image185.emf"/><Relationship Id="rId36" Type="http://schemas.openxmlformats.org/officeDocument/2006/relationships/image" Target="../media/image189.emf"/><Relationship Id="rId10" Type="http://schemas.openxmlformats.org/officeDocument/2006/relationships/hyperlink" Target="https://docs.microsoft.com/azure/active-directory/active-directory-identityprotection" TargetMode="External"/><Relationship Id="rId19" Type="http://schemas.openxmlformats.org/officeDocument/2006/relationships/image" Target="../media/image177.emf"/><Relationship Id="rId31" Type="http://schemas.openxmlformats.org/officeDocument/2006/relationships/image" Target="../media/image17.png"/><Relationship Id="rId4" Type="http://schemas.openxmlformats.org/officeDocument/2006/relationships/hyperlink" Target="https://docs.microsoft.com/windows/security/threat-protection/windows-defender-atp/windows-defender-advanced-threat-protection" TargetMode="External"/><Relationship Id="rId9" Type="http://schemas.openxmlformats.org/officeDocument/2006/relationships/image" Target="../media/image169.emf"/><Relationship Id="rId14" Type="http://schemas.openxmlformats.org/officeDocument/2006/relationships/image" Target="../media/image173.emf"/><Relationship Id="rId22" Type="http://schemas.openxmlformats.org/officeDocument/2006/relationships/image" Target="../media/image180.emf"/><Relationship Id="rId27" Type="http://schemas.openxmlformats.org/officeDocument/2006/relationships/image" Target="../media/image184.emf"/><Relationship Id="rId30" Type="http://schemas.openxmlformats.org/officeDocument/2006/relationships/hyperlink" Target="https://aka.ms/MCRA" TargetMode="External"/><Relationship Id="rId35" Type="http://schemas.openxmlformats.org/officeDocument/2006/relationships/image" Target="../media/image188.svg"/><Relationship Id="rId8" Type="http://schemas.openxmlformats.org/officeDocument/2006/relationships/image" Target="../media/image168.emf"/><Relationship Id="rId3" Type="http://schemas.openxmlformats.org/officeDocument/2006/relationships/hyperlink" Target="https://docs.microsoft.com/microsoft-365/security/office-365-security/office-365-atp"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95.svg"/><Relationship Id="rId13" Type="http://schemas.openxmlformats.org/officeDocument/2006/relationships/hyperlink" Target="https://docs.microsoft.com/azure/defender-for-iot/" TargetMode="External"/><Relationship Id="rId18" Type="http://schemas.openxmlformats.org/officeDocument/2006/relationships/image" Target="../media/image17.png"/><Relationship Id="rId3" Type="http://schemas.openxmlformats.org/officeDocument/2006/relationships/image" Target="../media/image191.png"/><Relationship Id="rId7" Type="http://schemas.openxmlformats.org/officeDocument/2006/relationships/image" Target="../media/image63.png"/><Relationship Id="rId12" Type="http://schemas.openxmlformats.org/officeDocument/2006/relationships/hyperlink" Target="https://aka.ms/MCRA" TargetMode="External"/><Relationship Id="rId17" Type="http://schemas.openxmlformats.org/officeDocument/2006/relationships/hyperlink" Target="https://aka.ms/threatintelligence" TargetMode="External"/><Relationship Id="rId2" Type="http://schemas.openxmlformats.org/officeDocument/2006/relationships/notesSlide" Target="../notesSlides/notesSlide16.xml"/><Relationship Id="rId16" Type="http://schemas.openxmlformats.org/officeDocument/2006/relationships/image" Target="../media/image125.svg"/><Relationship Id="rId1" Type="http://schemas.openxmlformats.org/officeDocument/2006/relationships/slideLayout" Target="../slideLayouts/slideLayout16.xml"/><Relationship Id="rId6" Type="http://schemas.openxmlformats.org/officeDocument/2006/relationships/image" Target="../media/image194.svg"/><Relationship Id="rId11" Type="http://schemas.openxmlformats.org/officeDocument/2006/relationships/image" Target="../media/image197.svg"/><Relationship Id="rId5" Type="http://schemas.openxmlformats.org/officeDocument/2006/relationships/image" Target="../media/image193.png"/><Relationship Id="rId15" Type="http://schemas.openxmlformats.org/officeDocument/2006/relationships/image" Target="../media/image124.png"/><Relationship Id="rId10" Type="http://schemas.openxmlformats.org/officeDocument/2006/relationships/image" Target="../media/image196.png"/><Relationship Id="rId4" Type="http://schemas.openxmlformats.org/officeDocument/2006/relationships/image" Target="../media/image192.svg"/><Relationship Id="rId9" Type="http://schemas.openxmlformats.org/officeDocument/2006/relationships/hyperlink" Target="https://www.acq.osd.mil/cmmc/draft.html" TargetMode="External"/><Relationship Id="rId14" Type="http://schemas.openxmlformats.org/officeDocument/2006/relationships/hyperlink" Target="https://docs.microsoft.com/azure/sentinel/"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203.svg"/><Relationship Id="rId3" Type="http://schemas.openxmlformats.org/officeDocument/2006/relationships/image" Target="../media/image198.png"/><Relationship Id="rId7" Type="http://schemas.openxmlformats.org/officeDocument/2006/relationships/image" Target="../media/image202.png"/><Relationship Id="rId12" Type="http://schemas.openxmlformats.org/officeDocument/2006/relationships/image" Target="../media/image207.sv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01.svg"/><Relationship Id="rId11" Type="http://schemas.openxmlformats.org/officeDocument/2006/relationships/image" Target="../media/image206.png"/><Relationship Id="rId5" Type="http://schemas.openxmlformats.org/officeDocument/2006/relationships/image" Target="../media/image200.png"/><Relationship Id="rId10" Type="http://schemas.openxmlformats.org/officeDocument/2006/relationships/image" Target="../media/image205.svg"/><Relationship Id="rId4" Type="http://schemas.openxmlformats.org/officeDocument/2006/relationships/image" Target="../media/image199.svg"/><Relationship Id="rId9" Type="http://schemas.openxmlformats.org/officeDocument/2006/relationships/image" Target="../media/image20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3" Type="http://schemas.openxmlformats.org/officeDocument/2006/relationships/slide" Target="slide32.xml"/><Relationship Id="rId18" Type="http://schemas.openxmlformats.org/officeDocument/2006/relationships/image" Target="../media/image27.png"/><Relationship Id="rId26" Type="http://schemas.openxmlformats.org/officeDocument/2006/relationships/image" Target="../media/image29.png"/><Relationship Id="rId3" Type="http://schemas.openxmlformats.org/officeDocument/2006/relationships/image" Target="../media/image22.png"/><Relationship Id="rId21" Type="http://schemas.openxmlformats.org/officeDocument/2006/relationships/image" Target="../media/image28.png"/><Relationship Id="rId34" Type="http://schemas.openxmlformats.org/officeDocument/2006/relationships/image" Target="../media/image31.png"/><Relationship Id="rId7" Type="http://schemas.openxmlformats.org/officeDocument/2006/relationships/slide" Target="slide45.xml"/><Relationship Id="rId12" Type="http://schemas.openxmlformats.org/officeDocument/2006/relationships/image" Target="../media/image25.png"/><Relationship Id="rId17" Type="http://schemas.openxmlformats.org/officeDocument/2006/relationships/image" Target="../media/image26.png"/><Relationship Id="rId25" Type="http://schemas.openxmlformats.org/officeDocument/2006/relationships/slide" Target="slide57.xml"/><Relationship Id="rId33" Type="http://schemas.openxmlformats.org/officeDocument/2006/relationships/slide" Target="slide26.xml"/><Relationship Id="rId2" Type="http://schemas.openxmlformats.org/officeDocument/2006/relationships/notesSlide" Target="../notesSlides/notesSlide2.xml"/><Relationship Id="rId16" Type="http://schemas.openxmlformats.org/officeDocument/2006/relationships/slide" Target="slide18.xml"/><Relationship Id="rId20" Type="http://schemas.openxmlformats.org/officeDocument/2006/relationships/image" Target="../media/image27.png"/><Relationship Id="rId29"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4.png"/><Relationship Id="rId24" Type="http://schemas.openxmlformats.org/officeDocument/2006/relationships/image" Target="../media/image29.png"/><Relationship Id="rId32" Type="http://schemas.openxmlformats.org/officeDocument/2006/relationships/image" Target="../media/image31.png"/><Relationship Id="rId5" Type="http://schemas.openxmlformats.org/officeDocument/2006/relationships/image" Target="../media/image22.png"/><Relationship Id="rId15" Type="http://schemas.openxmlformats.org/officeDocument/2006/relationships/image" Target="../media/image26.png"/><Relationship Id="rId23" Type="http://schemas.openxmlformats.org/officeDocument/2006/relationships/image" Target="../media/image28.png"/><Relationship Id="rId28" Type="http://schemas.openxmlformats.org/officeDocument/2006/relationships/image" Target="../media/image17.png"/><Relationship Id="rId10" Type="http://schemas.openxmlformats.org/officeDocument/2006/relationships/slide" Target="slide50.xml"/><Relationship Id="rId19" Type="http://schemas.openxmlformats.org/officeDocument/2006/relationships/slide" Target="slide35.xml"/><Relationship Id="rId31" Type="http://schemas.openxmlformats.org/officeDocument/2006/relationships/image" Target="../media/image30.png"/><Relationship Id="rId4" Type="http://schemas.openxmlformats.org/officeDocument/2006/relationships/slide" Target="slide52.xml"/><Relationship Id="rId9" Type="http://schemas.openxmlformats.org/officeDocument/2006/relationships/image" Target="../media/image24.png"/><Relationship Id="rId14" Type="http://schemas.openxmlformats.org/officeDocument/2006/relationships/image" Target="../media/image25.png"/><Relationship Id="rId22" Type="http://schemas.openxmlformats.org/officeDocument/2006/relationships/slide" Target="slide62.xml"/><Relationship Id="rId27" Type="http://schemas.openxmlformats.org/officeDocument/2006/relationships/hyperlink" Target="https://aka.ms/mcra" TargetMode="External"/><Relationship Id="rId30" Type="http://schemas.openxmlformats.org/officeDocument/2006/relationships/slide" Target="slide22.xml"/><Relationship Id="rId8" Type="http://schemas.openxmlformats.org/officeDocument/2006/relationships/image" Target="../media/image23.png"/></Relationships>
</file>

<file path=ppt/slides/_rels/slide20.xml.rels><?xml version="1.0" encoding="UTF-8" standalone="yes"?>
<Relationships xmlns="http://schemas.openxmlformats.org/package/2006/relationships"><Relationship Id="rId8" Type="http://schemas.openxmlformats.org/officeDocument/2006/relationships/image" Target="../media/image213.sv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11.svg"/><Relationship Id="rId5" Type="http://schemas.openxmlformats.org/officeDocument/2006/relationships/image" Target="../media/image210.png"/><Relationship Id="rId4" Type="http://schemas.openxmlformats.org/officeDocument/2006/relationships/image" Target="../media/image209.svg"/></Relationships>
</file>

<file path=ppt/slides/_rels/slide2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15.svg"/></Relationships>
</file>

<file path=ppt/slides/_rels/slide22.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221.png"/><Relationship Id="rId18" Type="http://schemas.openxmlformats.org/officeDocument/2006/relationships/image" Target="../media/image222.png"/><Relationship Id="rId3" Type="http://schemas.openxmlformats.org/officeDocument/2006/relationships/image" Target="../media/image214.png"/><Relationship Id="rId7" Type="http://schemas.openxmlformats.org/officeDocument/2006/relationships/image" Target="../media/image219.png"/><Relationship Id="rId12" Type="http://schemas.openxmlformats.org/officeDocument/2006/relationships/image" Target="../media/image220.png"/><Relationship Id="rId17" Type="http://schemas.openxmlformats.org/officeDocument/2006/relationships/slide" Target="slide17.xml"/><Relationship Id="rId2" Type="http://schemas.openxmlformats.org/officeDocument/2006/relationships/notesSlide" Target="../notesSlides/notesSlide20.xml"/><Relationship Id="rId16" Type="http://schemas.openxmlformats.org/officeDocument/2006/relationships/image" Target="../media/image222.png"/><Relationship Id="rId1" Type="http://schemas.openxmlformats.org/officeDocument/2006/relationships/slideLayout" Target="../slideLayouts/slideLayout6.xml"/><Relationship Id="rId6" Type="http://schemas.openxmlformats.org/officeDocument/2006/relationships/image" Target="../media/image218.svg"/><Relationship Id="rId11" Type="http://schemas.openxmlformats.org/officeDocument/2006/relationships/slide" Target="slide48.xml"/><Relationship Id="rId5" Type="http://schemas.openxmlformats.org/officeDocument/2006/relationships/image" Target="../media/image217.png"/><Relationship Id="rId15" Type="http://schemas.openxmlformats.org/officeDocument/2006/relationships/image" Target="../media/image221.png"/><Relationship Id="rId10" Type="http://schemas.openxmlformats.org/officeDocument/2006/relationships/image" Target="../media/image220.png"/><Relationship Id="rId4" Type="http://schemas.openxmlformats.org/officeDocument/2006/relationships/image" Target="../media/image216.svg"/><Relationship Id="rId9" Type="http://schemas.openxmlformats.org/officeDocument/2006/relationships/image" Target="../media/image219.png"/><Relationship Id="rId14" Type="http://schemas.openxmlformats.org/officeDocument/2006/relationships/slide" Target="slide56.xml"/></Relationships>
</file>

<file path=ppt/slides/_rels/slide23.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8.svg"/><Relationship Id="rId18" Type="http://schemas.openxmlformats.org/officeDocument/2006/relationships/image" Target="../media/image233.png"/><Relationship Id="rId26" Type="http://schemas.openxmlformats.org/officeDocument/2006/relationships/image" Target="../media/image239.svg"/><Relationship Id="rId3" Type="http://schemas.openxmlformats.org/officeDocument/2006/relationships/hyperlink" Target="https://docs.microsoft.com/azure/active-directory/active-directory-conditional-access-azure-portal" TargetMode="External"/><Relationship Id="rId21" Type="http://schemas.openxmlformats.org/officeDocument/2006/relationships/image" Target="../media/image124.png"/><Relationship Id="rId7" Type="http://schemas.openxmlformats.org/officeDocument/2006/relationships/image" Target="../media/image62.svg"/><Relationship Id="rId12" Type="http://schemas.openxmlformats.org/officeDocument/2006/relationships/image" Target="../media/image227.png"/><Relationship Id="rId17" Type="http://schemas.openxmlformats.org/officeDocument/2006/relationships/image" Target="../media/image232.svg"/><Relationship Id="rId25" Type="http://schemas.openxmlformats.org/officeDocument/2006/relationships/image" Target="../media/image238.png"/><Relationship Id="rId2" Type="http://schemas.openxmlformats.org/officeDocument/2006/relationships/notesSlide" Target="../notesSlides/notesSlide21.xml"/><Relationship Id="rId16" Type="http://schemas.openxmlformats.org/officeDocument/2006/relationships/image" Target="../media/image231.png"/><Relationship Id="rId20" Type="http://schemas.openxmlformats.org/officeDocument/2006/relationships/image" Target="../media/image235.svg"/><Relationship Id="rId1" Type="http://schemas.openxmlformats.org/officeDocument/2006/relationships/slideLayout" Target="../slideLayouts/slideLayout24.xml"/><Relationship Id="rId6" Type="http://schemas.openxmlformats.org/officeDocument/2006/relationships/image" Target="../media/image61.png"/><Relationship Id="rId11" Type="http://schemas.openxmlformats.org/officeDocument/2006/relationships/image" Target="../media/image226.svg"/><Relationship Id="rId24" Type="http://schemas.openxmlformats.org/officeDocument/2006/relationships/image" Target="../media/image237.svg"/><Relationship Id="rId5" Type="http://schemas.openxmlformats.org/officeDocument/2006/relationships/hyperlink" Target="https://docs.microsoft.com/en-us/azure/active-directory/" TargetMode="External"/><Relationship Id="rId15" Type="http://schemas.openxmlformats.org/officeDocument/2006/relationships/image" Target="../media/image230.svg"/><Relationship Id="rId23" Type="http://schemas.openxmlformats.org/officeDocument/2006/relationships/image" Target="../media/image236.png"/><Relationship Id="rId28" Type="http://schemas.openxmlformats.org/officeDocument/2006/relationships/image" Target="../media/image241.svg"/><Relationship Id="rId10" Type="http://schemas.openxmlformats.org/officeDocument/2006/relationships/image" Target="../media/image225.png"/><Relationship Id="rId19" Type="http://schemas.openxmlformats.org/officeDocument/2006/relationships/image" Target="../media/image234.png"/><Relationship Id="rId4" Type="http://schemas.openxmlformats.org/officeDocument/2006/relationships/hyperlink" Target="https://docs.microsoft.com/en-us/azure/active-directory/active-directory-b2b-what-is-azure-ad-b2b" TargetMode="External"/><Relationship Id="rId9" Type="http://schemas.openxmlformats.org/officeDocument/2006/relationships/image" Target="../media/image224.svg"/><Relationship Id="rId14" Type="http://schemas.openxmlformats.org/officeDocument/2006/relationships/image" Target="../media/image229.png"/><Relationship Id="rId22" Type="http://schemas.openxmlformats.org/officeDocument/2006/relationships/image" Target="../media/image125.svg"/><Relationship Id="rId27" Type="http://schemas.openxmlformats.org/officeDocument/2006/relationships/image" Target="../media/image240.png"/></Relationships>
</file>

<file path=ppt/slides/_rels/slide24.xml.rels><?xml version="1.0" encoding="UTF-8" standalone="yes"?>
<Relationships xmlns="http://schemas.openxmlformats.org/package/2006/relationships"><Relationship Id="rId26" Type="http://schemas.openxmlformats.org/officeDocument/2006/relationships/image" Target="../media/image252.png"/><Relationship Id="rId21" Type="http://schemas.openxmlformats.org/officeDocument/2006/relationships/image" Target="../media/image249.png"/><Relationship Id="rId42" Type="http://schemas.openxmlformats.org/officeDocument/2006/relationships/image" Target="../media/image62.svg"/><Relationship Id="rId47" Type="http://schemas.openxmlformats.org/officeDocument/2006/relationships/image" Target="../media/image260.png"/><Relationship Id="rId63" Type="http://schemas.openxmlformats.org/officeDocument/2006/relationships/hyperlink" Target="https://docs.microsoft.com/azure/active-directory/saas-apps/tutorial-list" TargetMode="External"/><Relationship Id="rId68" Type="http://schemas.openxmlformats.org/officeDocument/2006/relationships/hyperlink" Target="https://docs.microsoft.com/azure/active-directory/active-directory-conditional-access-azure-portal" TargetMode="External"/><Relationship Id="rId84" Type="http://schemas.openxmlformats.org/officeDocument/2006/relationships/image" Target="../media/image276.png"/><Relationship Id="rId89" Type="http://schemas.openxmlformats.org/officeDocument/2006/relationships/image" Target="../media/image280.svg"/><Relationship Id="rId16" Type="http://schemas.openxmlformats.org/officeDocument/2006/relationships/image" Target="../media/image72.png"/><Relationship Id="rId11" Type="http://schemas.openxmlformats.org/officeDocument/2006/relationships/image" Target="../media/image67.png"/><Relationship Id="rId32" Type="http://schemas.openxmlformats.org/officeDocument/2006/relationships/image" Target="../media/image256.jpeg"/><Relationship Id="rId37" Type="http://schemas.openxmlformats.org/officeDocument/2006/relationships/image" Target="../media/image93.png"/><Relationship Id="rId53" Type="http://schemas.openxmlformats.org/officeDocument/2006/relationships/image" Target="../media/image265.svg"/><Relationship Id="rId58" Type="http://schemas.openxmlformats.org/officeDocument/2006/relationships/image" Target="../media/image117.png"/><Relationship Id="rId74" Type="http://schemas.openxmlformats.org/officeDocument/2006/relationships/hyperlink" Target="https://cloud.google.com/architecture/identity/federating-gcp-with-azure-active-directory" TargetMode="External"/><Relationship Id="rId79" Type="http://schemas.openxmlformats.org/officeDocument/2006/relationships/image" Target="../media/image78.emf"/><Relationship Id="rId5" Type="http://schemas.openxmlformats.org/officeDocument/2006/relationships/image" Target="../media/image244.png"/><Relationship Id="rId90" Type="http://schemas.openxmlformats.org/officeDocument/2006/relationships/hyperlink" Target="https://docs.microsoft.com/en-us/azure/active-directory/authentication/multi-factor-authentication" TargetMode="External"/><Relationship Id="rId95" Type="http://schemas.openxmlformats.org/officeDocument/2006/relationships/image" Target="../media/image110.jpeg"/><Relationship Id="rId22" Type="http://schemas.openxmlformats.org/officeDocument/2006/relationships/image" Target="../media/image250.png"/><Relationship Id="rId27" Type="http://schemas.openxmlformats.org/officeDocument/2006/relationships/image" Target="../media/image253.svg"/><Relationship Id="rId43" Type="http://schemas.openxmlformats.org/officeDocument/2006/relationships/hyperlink" Target="https://docs.microsoft.com/cloud-app-security/proxy-intro-aad" TargetMode="External"/><Relationship Id="rId48" Type="http://schemas.openxmlformats.org/officeDocument/2006/relationships/image" Target="../media/image261.svg"/><Relationship Id="rId64" Type="http://schemas.openxmlformats.org/officeDocument/2006/relationships/hyperlink" Target="https://docs.microsoft.com/azure/active-directory-b2c/" TargetMode="External"/><Relationship Id="rId69" Type="http://schemas.openxmlformats.org/officeDocument/2006/relationships/hyperlink" Target="https://docs.microsoft.com/en-us/azure/active-directory/active-directory-b2b-what-is-azure-ad-b2b" TargetMode="External"/><Relationship Id="rId80" Type="http://schemas.openxmlformats.org/officeDocument/2006/relationships/image" Target="../media/image273.png"/><Relationship Id="rId85" Type="http://schemas.openxmlformats.org/officeDocument/2006/relationships/hyperlink" Target="https://docs.microsoft.com/mem/intune/" TargetMode="External"/><Relationship Id="rId3" Type="http://schemas.openxmlformats.org/officeDocument/2006/relationships/image" Target="../media/image242.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47.png"/><Relationship Id="rId33" Type="http://schemas.openxmlformats.org/officeDocument/2006/relationships/image" Target="../media/image91.png"/><Relationship Id="rId38" Type="http://schemas.openxmlformats.org/officeDocument/2006/relationships/image" Target="../media/image94.png"/><Relationship Id="rId46" Type="http://schemas.openxmlformats.org/officeDocument/2006/relationships/image" Target="../media/image259.svg"/><Relationship Id="rId59" Type="http://schemas.openxmlformats.org/officeDocument/2006/relationships/image" Target="../media/image118.png"/><Relationship Id="rId67" Type="http://schemas.openxmlformats.org/officeDocument/2006/relationships/image" Target="../media/image270.png"/><Relationship Id="rId20" Type="http://schemas.openxmlformats.org/officeDocument/2006/relationships/image" Target="../media/image248.png"/><Relationship Id="rId41" Type="http://schemas.openxmlformats.org/officeDocument/2006/relationships/image" Target="../media/image61.png"/><Relationship Id="rId54" Type="http://schemas.openxmlformats.org/officeDocument/2006/relationships/hyperlink" Target="https://aka.ms/MCRA" TargetMode="External"/><Relationship Id="rId62" Type="http://schemas.openxmlformats.org/officeDocument/2006/relationships/image" Target="../media/image269.png"/><Relationship Id="rId70" Type="http://schemas.openxmlformats.org/officeDocument/2006/relationships/hyperlink" Target="https://docs.microsoft.com/en-us/azure/active-directory/" TargetMode="External"/><Relationship Id="rId75" Type="http://schemas.openxmlformats.org/officeDocument/2006/relationships/image" Target="../media/image75.png"/><Relationship Id="rId83" Type="http://schemas.openxmlformats.org/officeDocument/2006/relationships/image" Target="../media/image275.png"/><Relationship Id="rId88" Type="http://schemas.openxmlformats.org/officeDocument/2006/relationships/image" Target="../media/image279.png"/><Relationship Id="rId91" Type="http://schemas.openxmlformats.org/officeDocument/2006/relationships/image" Target="../media/image111.png"/><Relationship Id="rId96" Type="http://schemas.openxmlformats.org/officeDocument/2006/relationships/hyperlink" Target="https://docs.microsoft.com/en-us/azure-advanced-threat-protection/" TargetMode="External"/><Relationship Id="rId1" Type="http://schemas.openxmlformats.org/officeDocument/2006/relationships/slideLayout" Target="../slideLayouts/slideLayout5.xml"/><Relationship Id="rId6" Type="http://schemas.openxmlformats.org/officeDocument/2006/relationships/image" Target="../media/image245.svg"/><Relationship Id="rId15" Type="http://schemas.openxmlformats.org/officeDocument/2006/relationships/image" Target="../media/image71.png"/><Relationship Id="rId23" Type="http://schemas.openxmlformats.org/officeDocument/2006/relationships/image" Target="../media/image251.png"/><Relationship Id="rId28" Type="http://schemas.openxmlformats.org/officeDocument/2006/relationships/hyperlink" Target="https://docs.microsoft.com/microsoft-365/compliance/information-protection" TargetMode="External"/><Relationship Id="rId36" Type="http://schemas.openxmlformats.org/officeDocument/2006/relationships/image" Target="../media/image258.jpeg"/><Relationship Id="rId49" Type="http://schemas.openxmlformats.org/officeDocument/2006/relationships/hyperlink" Target="https://docs.microsoft.com/azure/active-directory/conditional-access/concept-continuous-access-evaluation" TargetMode="External"/><Relationship Id="rId57" Type="http://schemas.openxmlformats.org/officeDocument/2006/relationships/image" Target="../media/image266.png"/><Relationship Id="rId10" Type="http://schemas.openxmlformats.org/officeDocument/2006/relationships/hyperlink" Target="https://docs.microsoft.com/en-us/azure/active-directory/active-directory-conditional-access-azure-portal" TargetMode="External"/><Relationship Id="rId31" Type="http://schemas.openxmlformats.org/officeDocument/2006/relationships/image" Target="../media/image255.png"/><Relationship Id="rId44" Type="http://schemas.openxmlformats.org/officeDocument/2006/relationships/image" Target="../media/image120.png"/><Relationship Id="rId52" Type="http://schemas.openxmlformats.org/officeDocument/2006/relationships/image" Target="../media/image264.png"/><Relationship Id="rId60" Type="http://schemas.openxmlformats.org/officeDocument/2006/relationships/image" Target="../media/image267.png"/><Relationship Id="rId65" Type="http://schemas.openxmlformats.org/officeDocument/2006/relationships/hyperlink" Target="http://aka.ms/threatintelligence" TargetMode="External"/><Relationship Id="rId73" Type="http://schemas.openxmlformats.org/officeDocument/2006/relationships/image" Target="../media/image271.png"/><Relationship Id="rId78" Type="http://schemas.openxmlformats.org/officeDocument/2006/relationships/image" Target="../media/image77.png"/><Relationship Id="rId81" Type="http://schemas.openxmlformats.org/officeDocument/2006/relationships/hyperlink" Target="https://docs.microsoft.com/mem/intune/protect/device-compliance-partners" TargetMode="External"/><Relationship Id="rId86" Type="http://schemas.openxmlformats.org/officeDocument/2006/relationships/image" Target="../media/image277.png"/><Relationship Id="rId94" Type="http://schemas.openxmlformats.org/officeDocument/2006/relationships/hyperlink" Target="https://docs.microsoft.com/windows/security/identity-protection/hello-for-business/" TargetMode="External"/><Relationship Id="rId4" Type="http://schemas.openxmlformats.org/officeDocument/2006/relationships/image" Target="../media/image243.svg"/><Relationship Id="rId9" Type="http://schemas.openxmlformats.org/officeDocument/2006/relationships/image" Target="../media/image247.jpeg"/><Relationship Id="rId13" Type="http://schemas.openxmlformats.org/officeDocument/2006/relationships/image" Target="../media/image69.png"/><Relationship Id="rId18" Type="http://schemas.openxmlformats.org/officeDocument/2006/relationships/hyperlink" Target="https://docs.microsoft.com/en-us/information-protection/get-started/requirements-applications" TargetMode="External"/><Relationship Id="rId39" Type="http://schemas.openxmlformats.org/officeDocument/2006/relationships/image" Target="../media/image121.emf"/><Relationship Id="rId34" Type="http://schemas.openxmlformats.org/officeDocument/2006/relationships/image" Target="../media/image92.jpeg"/><Relationship Id="rId50" Type="http://schemas.openxmlformats.org/officeDocument/2006/relationships/image" Target="../media/image262.png"/><Relationship Id="rId55" Type="http://schemas.openxmlformats.org/officeDocument/2006/relationships/image" Target="../media/image17.png"/><Relationship Id="rId76" Type="http://schemas.openxmlformats.org/officeDocument/2006/relationships/hyperlink" Target="https://docs.microsoft.com/windows/security/threat-protection/microsoft-defender-atp/microsoft-defender-advanced-threat-protection" TargetMode="External"/><Relationship Id="rId97" Type="http://schemas.openxmlformats.org/officeDocument/2006/relationships/image" Target="../media/image281.png"/><Relationship Id="rId7" Type="http://schemas.openxmlformats.org/officeDocument/2006/relationships/image" Target="../media/image76.png"/><Relationship Id="rId71" Type="http://schemas.openxmlformats.org/officeDocument/2006/relationships/hyperlink" Target="https://docs.microsoft.com/azure/active-directory/devices/howto-vm-sign-in-azure-ad-linux" TargetMode="External"/><Relationship Id="rId92" Type="http://schemas.openxmlformats.org/officeDocument/2006/relationships/hyperlink" Target="https://docs.microsoft.com/en-us/azure/active-directory/active-directory-identityprotection" TargetMode="External"/><Relationship Id="rId2" Type="http://schemas.openxmlformats.org/officeDocument/2006/relationships/notesSlide" Target="../notesSlides/notesSlide22.xml"/><Relationship Id="rId29" Type="http://schemas.openxmlformats.org/officeDocument/2006/relationships/image" Target="../media/image254.emf"/><Relationship Id="rId24" Type="http://schemas.openxmlformats.org/officeDocument/2006/relationships/hyperlink" Target="https://blogs.technet.microsoft.com/enterprisemobility/2015/09/08/sealpath-brings-rms-protection-to-autocad/" TargetMode="External"/><Relationship Id="rId40" Type="http://schemas.openxmlformats.org/officeDocument/2006/relationships/hyperlink" Target="https://docs.microsoft.com/azure/active-directory/app-proxy/application-proxy" TargetMode="External"/><Relationship Id="rId45" Type="http://schemas.openxmlformats.org/officeDocument/2006/relationships/hyperlink" Target="https://docs.microsoft.com/azure/active-directory/authentication/tutorial-enable-sspr" TargetMode="External"/><Relationship Id="rId66" Type="http://schemas.openxmlformats.org/officeDocument/2006/relationships/image" Target="../media/image65.png"/><Relationship Id="rId87" Type="http://schemas.openxmlformats.org/officeDocument/2006/relationships/image" Target="../media/image278.svg"/><Relationship Id="rId61" Type="http://schemas.openxmlformats.org/officeDocument/2006/relationships/image" Target="../media/image268.png"/><Relationship Id="rId82" Type="http://schemas.openxmlformats.org/officeDocument/2006/relationships/image" Target="../media/image274.png"/><Relationship Id="rId19" Type="http://schemas.openxmlformats.org/officeDocument/2006/relationships/image" Target="../media/image46.jpeg"/><Relationship Id="rId14" Type="http://schemas.openxmlformats.org/officeDocument/2006/relationships/image" Target="../media/image70.png"/><Relationship Id="rId30" Type="http://schemas.openxmlformats.org/officeDocument/2006/relationships/hyperlink" Target="https://docs.microsoft.com/mem/intune/protect/app-based-conditional-access-intune" TargetMode="External"/><Relationship Id="rId35" Type="http://schemas.openxmlformats.org/officeDocument/2006/relationships/image" Target="../media/image257.png"/><Relationship Id="rId56" Type="http://schemas.openxmlformats.org/officeDocument/2006/relationships/hyperlink" Target="https://www.microsoft.com/en-us/cloud-platform/azure-information-protection" TargetMode="External"/><Relationship Id="rId77" Type="http://schemas.openxmlformats.org/officeDocument/2006/relationships/image" Target="../media/image272.jpeg"/><Relationship Id="rId8" Type="http://schemas.openxmlformats.org/officeDocument/2006/relationships/image" Target="../media/image246.jpeg"/><Relationship Id="rId51" Type="http://schemas.openxmlformats.org/officeDocument/2006/relationships/image" Target="../media/image263.svg"/><Relationship Id="rId72" Type="http://schemas.openxmlformats.org/officeDocument/2006/relationships/hyperlink" Target="https://docs.microsoft.com/azure/architecture/reference-architectures/aws/aws-azure-ad-security" TargetMode="External"/><Relationship Id="rId93" Type="http://schemas.openxmlformats.org/officeDocument/2006/relationships/hyperlink" Target="https://www.microsoft.com/en-us/cloud-platform/cloud-app-security" TargetMode="External"/><Relationship Id="rId98" Type="http://schemas.openxmlformats.org/officeDocument/2006/relationships/image" Target="../media/image282.svg"/></Relationships>
</file>

<file path=ppt/slides/_rels/slide25.xml.rels><?xml version="1.0" encoding="UTF-8" standalone="yes"?>
<Relationships xmlns="http://schemas.openxmlformats.org/package/2006/relationships"><Relationship Id="rId8" Type="http://schemas.openxmlformats.org/officeDocument/2006/relationships/hyperlink" Target="https://docs.microsoft.com/microsoft-365/security/office-365-security/ciso-workshop-module-3" TargetMode="External"/><Relationship Id="rId3" Type="http://schemas.openxmlformats.org/officeDocument/2006/relationships/hyperlink" Target="https://aka.ms/zerotrust" TargetMode="External"/><Relationship Id="rId7" Type="http://schemas.openxmlformats.org/officeDocument/2006/relationships/hyperlink" Target="https://onedrive.live.com/?authkey=%21ADasNFxVKE6xm8M&amp;cid=66C31D2DBF8E0F71&amp;id=66C31D2DBF8E0F71%21677&amp;parId=66C31D2DBF8E0F71%21633&amp;o=OneUp"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s://onedrive.live.com/?authkey=%21AMhTvs0cQ18eMCU&amp;cid=66C31D2DBF8E0F71&amp;id=66C31D2DBF8E0F71%21643&amp;parId=66C31D2DBF8E0F71%21633&amp;o=OneUp" TargetMode="External"/><Relationship Id="rId11" Type="http://schemas.openxmlformats.org/officeDocument/2006/relationships/image" Target="../media/image284.svg"/><Relationship Id="rId5" Type="http://schemas.openxmlformats.org/officeDocument/2006/relationships/hyperlink" Target="https://aka.ms/ztguide" TargetMode="External"/><Relationship Id="rId10" Type="http://schemas.openxmlformats.org/officeDocument/2006/relationships/image" Target="../media/image283.png"/><Relationship Id="rId4" Type="http://schemas.openxmlformats.org/officeDocument/2006/relationships/hyperlink" Target="https://aka.ms/ztbizplan" TargetMode="External"/><Relationship Id="rId9" Type="http://schemas.openxmlformats.org/officeDocument/2006/relationships/hyperlink" Target="https://www.microsoft.com/itshowcase/implementing-a-zero-trust-security-model-at-microsoft"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docs.microsoft.com/en-us/azure/active-directory/active-directory-conditional-access-azure-portal" TargetMode="External"/><Relationship Id="rId13" Type="http://schemas.openxmlformats.org/officeDocument/2006/relationships/image" Target="../media/image271.png"/><Relationship Id="rId18" Type="http://schemas.openxmlformats.org/officeDocument/2006/relationships/image" Target="../media/image287.svg"/><Relationship Id="rId3" Type="http://schemas.openxmlformats.org/officeDocument/2006/relationships/image" Target="../media/image285.png"/><Relationship Id="rId7" Type="http://schemas.openxmlformats.org/officeDocument/2006/relationships/image" Target="../media/image273.png"/><Relationship Id="rId12" Type="http://schemas.openxmlformats.org/officeDocument/2006/relationships/image" Target="../media/image70.png"/><Relationship Id="rId17" Type="http://schemas.openxmlformats.org/officeDocument/2006/relationships/image" Target="../media/image86.png"/><Relationship Id="rId2" Type="http://schemas.openxmlformats.org/officeDocument/2006/relationships/notesSlide" Target="../notesSlides/notesSlide24.xml"/><Relationship Id="rId16" Type="http://schemas.openxmlformats.org/officeDocument/2006/relationships/image" Target="../media/image73.png"/><Relationship Id="rId20" Type="http://schemas.openxmlformats.org/officeDocument/2006/relationships/image" Target="../media/image288.png"/><Relationship Id="rId1" Type="http://schemas.openxmlformats.org/officeDocument/2006/relationships/slideLayout" Target="../slideLayouts/slideLayout2.xml"/><Relationship Id="rId6" Type="http://schemas.openxmlformats.org/officeDocument/2006/relationships/image" Target="../media/image78.emf"/><Relationship Id="rId11" Type="http://schemas.openxmlformats.org/officeDocument/2006/relationships/image" Target="../media/image69.png"/><Relationship Id="rId5" Type="http://schemas.openxmlformats.org/officeDocument/2006/relationships/image" Target="../media/image77.png"/><Relationship Id="rId15" Type="http://schemas.openxmlformats.org/officeDocument/2006/relationships/image" Target="../media/image72.png"/><Relationship Id="rId10" Type="http://schemas.openxmlformats.org/officeDocument/2006/relationships/image" Target="../media/image68.png"/><Relationship Id="rId19" Type="http://schemas.openxmlformats.org/officeDocument/2006/relationships/image" Target="../media/image288.png"/><Relationship Id="rId4" Type="http://schemas.openxmlformats.org/officeDocument/2006/relationships/image" Target="../media/image286.svg"/><Relationship Id="rId9" Type="http://schemas.openxmlformats.org/officeDocument/2006/relationships/image" Target="../media/image67.png"/><Relationship Id="rId14" Type="http://schemas.openxmlformats.org/officeDocument/2006/relationships/image" Target="../media/image71.png"/></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18" Type="http://schemas.openxmlformats.org/officeDocument/2006/relationships/image" Target="../media/image84.png"/><Relationship Id="rId3" Type="http://schemas.openxmlformats.org/officeDocument/2006/relationships/image" Target="../media/image285.png"/><Relationship Id="rId21" Type="http://schemas.openxmlformats.org/officeDocument/2006/relationships/image" Target="../media/image290.png"/><Relationship Id="rId7" Type="http://schemas.openxmlformats.org/officeDocument/2006/relationships/hyperlink" Target="https://docs.microsoft.com/en-us/azure/active-directory/active-directory-conditional-access-azure-portal" TargetMode="External"/><Relationship Id="rId12" Type="http://schemas.openxmlformats.org/officeDocument/2006/relationships/image" Target="../media/image271.png"/><Relationship Id="rId17" Type="http://schemas.openxmlformats.org/officeDocument/2006/relationships/image" Target="../media/image287.svg"/><Relationship Id="rId2" Type="http://schemas.openxmlformats.org/officeDocument/2006/relationships/notesSlide" Target="../notesSlides/notesSlide25.xml"/><Relationship Id="rId16" Type="http://schemas.openxmlformats.org/officeDocument/2006/relationships/image" Target="../media/image86.png"/><Relationship Id="rId20" Type="http://schemas.openxmlformats.org/officeDocument/2006/relationships/image" Target="../media/image273.png"/><Relationship Id="rId1" Type="http://schemas.openxmlformats.org/officeDocument/2006/relationships/slideLayout" Target="../slideLayouts/slideLayout2.xml"/><Relationship Id="rId6" Type="http://schemas.openxmlformats.org/officeDocument/2006/relationships/image" Target="../media/image78.emf"/><Relationship Id="rId11" Type="http://schemas.openxmlformats.org/officeDocument/2006/relationships/image" Target="../media/image70.png"/><Relationship Id="rId5" Type="http://schemas.openxmlformats.org/officeDocument/2006/relationships/image" Target="../media/image77.png"/><Relationship Id="rId15" Type="http://schemas.openxmlformats.org/officeDocument/2006/relationships/image" Target="../media/image73.png"/><Relationship Id="rId10" Type="http://schemas.openxmlformats.org/officeDocument/2006/relationships/image" Target="../media/image69.png"/><Relationship Id="rId19" Type="http://schemas.openxmlformats.org/officeDocument/2006/relationships/image" Target="../media/image289.svg"/><Relationship Id="rId4" Type="http://schemas.openxmlformats.org/officeDocument/2006/relationships/image" Target="../media/image286.svg"/><Relationship Id="rId9" Type="http://schemas.openxmlformats.org/officeDocument/2006/relationships/image" Target="../media/image68.png"/><Relationship Id="rId14" Type="http://schemas.openxmlformats.org/officeDocument/2006/relationships/image" Target="../media/image72.pn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18" Type="http://schemas.openxmlformats.org/officeDocument/2006/relationships/image" Target="../media/image84.png"/><Relationship Id="rId3" Type="http://schemas.openxmlformats.org/officeDocument/2006/relationships/image" Target="../media/image285.png"/><Relationship Id="rId21" Type="http://schemas.openxmlformats.org/officeDocument/2006/relationships/image" Target="../media/image290.png"/><Relationship Id="rId7" Type="http://schemas.openxmlformats.org/officeDocument/2006/relationships/hyperlink" Target="https://docs.microsoft.com/en-us/azure/active-directory/active-directory-conditional-access-azure-portal" TargetMode="External"/><Relationship Id="rId12" Type="http://schemas.openxmlformats.org/officeDocument/2006/relationships/image" Target="../media/image271.png"/><Relationship Id="rId17" Type="http://schemas.openxmlformats.org/officeDocument/2006/relationships/image" Target="../media/image292.svg"/><Relationship Id="rId2" Type="http://schemas.openxmlformats.org/officeDocument/2006/relationships/notesSlide" Target="../notesSlides/notesSlide26.xml"/><Relationship Id="rId16" Type="http://schemas.openxmlformats.org/officeDocument/2006/relationships/image" Target="../media/image86.png"/><Relationship Id="rId20" Type="http://schemas.openxmlformats.org/officeDocument/2006/relationships/image" Target="../media/image273.png"/><Relationship Id="rId1" Type="http://schemas.openxmlformats.org/officeDocument/2006/relationships/slideLayout" Target="../slideLayouts/slideLayout2.xml"/><Relationship Id="rId6" Type="http://schemas.openxmlformats.org/officeDocument/2006/relationships/image" Target="../media/image78.emf"/><Relationship Id="rId11" Type="http://schemas.openxmlformats.org/officeDocument/2006/relationships/image" Target="../media/image70.png"/><Relationship Id="rId5" Type="http://schemas.openxmlformats.org/officeDocument/2006/relationships/image" Target="../media/image77.png"/><Relationship Id="rId15" Type="http://schemas.openxmlformats.org/officeDocument/2006/relationships/image" Target="../media/image73.png"/><Relationship Id="rId23" Type="http://schemas.openxmlformats.org/officeDocument/2006/relationships/image" Target="../media/image60.emf"/><Relationship Id="rId10" Type="http://schemas.openxmlformats.org/officeDocument/2006/relationships/image" Target="../media/image69.png"/><Relationship Id="rId19" Type="http://schemas.openxmlformats.org/officeDocument/2006/relationships/image" Target="../media/image293.svg"/><Relationship Id="rId4" Type="http://schemas.openxmlformats.org/officeDocument/2006/relationships/image" Target="../media/image291.svg"/><Relationship Id="rId9" Type="http://schemas.openxmlformats.org/officeDocument/2006/relationships/image" Target="../media/image68.png"/><Relationship Id="rId14" Type="http://schemas.openxmlformats.org/officeDocument/2006/relationships/image" Target="../media/image72.png"/><Relationship Id="rId22" Type="http://schemas.openxmlformats.org/officeDocument/2006/relationships/hyperlink" Target="https://docs.microsoft.com/azure/active-directory/manage-apps/application-proxy"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271.png"/><Relationship Id="rId13" Type="http://schemas.openxmlformats.org/officeDocument/2006/relationships/image" Target="../media/image77.png"/><Relationship Id="rId18" Type="http://schemas.openxmlformats.org/officeDocument/2006/relationships/image" Target="../media/image293.svg"/><Relationship Id="rId26" Type="http://schemas.openxmlformats.org/officeDocument/2006/relationships/image" Target="../media/image294.png"/><Relationship Id="rId3" Type="http://schemas.openxmlformats.org/officeDocument/2006/relationships/hyperlink" Target="https://docs.microsoft.com/en-us/azure/active-directory/active-directory-conditional-access-azure-portal" TargetMode="External"/><Relationship Id="rId21" Type="http://schemas.openxmlformats.org/officeDocument/2006/relationships/image" Target="../media/image86.png"/><Relationship Id="rId7" Type="http://schemas.openxmlformats.org/officeDocument/2006/relationships/image" Target="../media/image70.png"/><Relationship Id="rId12" Type="http://schemas.openxmlformats.org/officeDocument/2006/relationships/image" Target="../media/image273.png"/><Relationship Id="rId17" Type="http://schemas.openxmlformats.org/officeDocument/2006/relationships/image" Target="../media/image84.png"/><Relationship Id="rId25" Type="http://schemas.openxmlformats.org/officeDocument/2006/relationships/slide" Target="slide31.xml"/><Relationship Id="rId2" Type="http://schemas.openxmlformats.org/officeDocument/2006/relationships/notesSlide" Target="../notesSlides/notesSlide27.xml"/><Relationship Id="rId16" Type="http://schemas.openxmlformats.org/officeDocument/2006/relationships/image" Target="../media/image60.emf"/><Relationship Id="rId20" Type="http://schemas.openxmlformats.org/officeDocument/2006/relationships/image" Target="../media/image291.sv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3.png"/><Relationship Id="rId24" Type="http://schemas.openxmlformats.org/officeDocument/2006/relationships/image" Target="../media/image294.png"/><Relationship Id="rId5" Type="http://schemas.openxmlformats.org/officeDocument/2006/relationships/image" Target="../media/image68.png"/><Relationship Id="rId15" Type="http://schemas.openxmlformats.org/officeDocument/2006/relationships/hyperlink" Target="https://docs.microsoft.com/azure/active-directory/manage-apps/application-proxy" TargetMode="External"/><Relationship Id="rId23" Type="http://schemas.openxmlformats.org/officeDocument/2006/relationships/image" Target="../media/image290.png"/><Relationship Id="rId10" Type="http://schemas.openxmlformats.org/officeDocument/2006/relationships/image" Target="../media/image72.png"/><Relationship Id="rId19" Type="http://schemas.openxmlformats.org/officeDocument/2006/relationships/image" Target="../media/image285.png"/><Relationship Id="rId4" Type="http://schemas.openxmlformats.org/officeDocument/2006/relationships/image" Target="../media/image67.png"/><Relationship Id="rId9" Type="http://schemas.openxmlformats.org/officeDocument/2006/relationships/image" Target="../media/image71.png"/><Relationship Id="rId14" Type="http://schemas.openxmlformats.org/officeDocument/2006/relationships/image" Target="../media/image78.emf"/><Relationship Id="rId22" Type="http://schemas.openxmlformats.org/officeDocument/2006/relationships/image" Target="../media/image292.svg"/></Relationships>
</file>

<file path=ppt/slides/_rels/slide3.xml.rels><?xml version="1.0" encoding="UTF-8" standalone="yes"?>
<Relationships xmlns="http://schemas.openxmlformats.org/package/2006/relationships"><Relationship Id="rId8" Type="http://schemas.openxmlformats.org/officeDocument/2006/relationships/hyperlink" Target="https://aka.ms/secureadoption" TargetMode="External"/><Relationship Id="rId13" Type="http://schemas.openxmlformats.org/officeDocument/2006/relationships/hyperlink" Target="https://aka.ms/benchmarkdocs" TargetMode="External"/><Relationship Id="rId18" Type="http://schemas.openxmlformats.org/officeDocument/2006/relationships/hyperlink" Target="https://aka.ms/azuresecuritytop10" TargetMode="External"/><Relationship Id="rId3" Type="http://schemas.openxmlformats.org/officeDocument/2006/relationships/image" Target="../media/image32.png"/><Relationship Id="rId21" Type="http://schemas.openxmlformats.org/officeDocument/2006/relationships/hyperlink" Target="http://twitter.com/marksimos" TargetMode="External"/><Relationship Id="rId7" Type="http://schemas.openxmlformats.org/officeDocument/2006/relationships/image" Target="../media/image36.svg"/><Relationship Id="rId12" Type="http://schemas.openxmlformats.org/officeDocument/2006/relationships/hyperlink" Target="https://docs.microsoft.com/microsoft-365/security" TargetMode="External"/><Relationship Id="rId17" Type="http://schemas.openxmlformats.org/officeDocument/2006/relationships/hyperlink" Target="http://aka.ms/ztguide" TargetMode="External"/><Relationship Id="rId2" Type="http://schemas.openxmlformats.org/officeDocument/2006/relationships/notesSlide" Target="../notesSlides/notesSlide3.xml"/><Relationship Id="rId16" Type="http://schemas.openxmlformats.org/officeDocument/2006/relationships/hyperlink" Target="http://aka.ms/humanoperated" TargetMode="External"/><Relationship Id="rId20"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35.svg"/><Relationship Id="rId11" Type="http://schemas.openxmlformats.org/officeDocument/2006/relationships/hyperlink" Target="https://docs.microsoft.com/azure/security/" TargetMode="External"/><Relationship Id="rId24" Type="http://schemas.openxmlformats.org/officeDocument/2006/relationships/image" Target="../media/image17.png"/><Relationship Id="rId5" Type="http://schemas.openxmlformats.org/officeDocument/2006/relationships/image" Target="../media/image34.png"/><Relationship Id="rId15" Type="http://schemas.openxmlformats.org/officeDocument/2006/relationships/hyperlink" Target="https://aka.ms/SPA" TargetMode="External"/><Relationship Id="rId23" Type="http://schemas.openxmlformats.org/officeDocument/2006/relationships/hyperlink" Target="https://aka.ms/MCRA" TargetMode="External"/><Relationship Id="rId10" Type="http://schemas.openxmlformats.org/officeDocument/2006/relationships/hyperlink" Target="https://aka.ms/SecurityDocs" TargetMode="External"/><Relationship Id="rId19" Type="http://schemas.openxmlformats.org/officeDocument/2006/relationships/hyperlink" Target="https://aka.ms/markslist" TargetMode="External"/><Relationship Id="rId4" Type="http://schemas.openxmlformats.org/officeDocument/2006/relationships/image" Target="../media/image33.svg"/><Relationship Id="rId9" Type="http://schemas.openxmlformats.org/officeDocument/2006/relationships/hyperlink" Target="http://aka.ms/MCRA" TargetMode="External"/><Relationship Id="rId14" Type="http://schemas.openxmlformats.org/officeDocument/2006/relationships/hyperlink" Target="https://aka.ms/WAFSecurity" TargetMode="External"/><Relationship Id="rId22" Type="http://schemas.openxmlformats.org/officeDocument/2006/relationships/image" Target="../media/image38.jpeg"/></Relationships>
</file>

<file path=ppt/slides/_rels/slide30.xml.rels><?xml version="1.0" encoding="UTF-8" standalone="yes"?>
<Relationships xmlns="http://schemas.openxmlformats.org/package/2006/relationships"><Relationship Id="rId8" Type="http://schemas.openxmlformats.org/officeDocument/2006/relationships/image" Target="../media/image300.jpeg"/><Relationship Id="rId13" Type="http://schemas.openxmlformats.org/officeDocument/2006/relationships/image" Target="../media/image165.png"/><Relationship Id="rId18" Type="http://schemas.openxmlformats.org/officeDocument/2006/relationships/image" Target="../media/image86.png"/><Relationship Id="rId3" Type="http://schemas.openxmlformats.org/officeDocument/2006/relationships/image" Target="../media/image295.png"/><Relationship Id="rId21" Type="http://schemas.openxmlformats.org/officeDocument/2006/relationships/image" Target="../media/image305.png"/><Relationship Id="rId7" Type="http://schemas.openxmlformats.org/officeDocument/2006/relationships/image" Target="../media/image299.png"/><Relationship Id="rId12" Type="http://schemas.openxmlformats.org/officeDocument/2006/relationships/image" Target="../media/image303.png"/><Relationship Id="rId17" Type="http://schemas.openxmlformats.org/officeDocument/2006/relationships/image" Target="../media/image78.emf"/><Relationship Id="rId2" Type="http://schemas.openxmlformats.org/officeDocument/2006/relationships/notesSlide" Target="../notesSlides/notesSlide28.xml"/><Relationship Id="rId16" Type="http://schemas.openxmlformats.org/officeDocument/2006/relationships/image" Target="../media/image77.png"/><Relationship Id="rId20" Type="http://schemas.openxmlformats.org/officeDocument/2006/relationships/image" Target="../media/image304.png"/><Relationship Id="rId1" Type="http://schemas.openxmlformats.org/officeDocument/2006/relationships/slideLayout" Target="../slideLayouts/slideLayout2.xml"/><Relationship Id="rId6" Type="http://schemas.openxmlformats.org/officeDocument/2006/relationships/image" Target="../media/image298.jpeg"/><Relationship Id="rId11" Type="http://schemas.microsoft.com/office/2007/relationships/hdphoto" Target="../media/hdphoto1.wdp"/><Relationship Id="rId24" Type="http://schemas.openxmlformats.org/officeDocument/2006/relationships/image" Target="../media/image289.svg"/><Relationship Id="rId5" Type="http://schemas.openxmlformats.org/officeDocument/2006/relationships/image" Target="../media/image297.png"/><Relationship Id="rId15" Type="http://schemas.openxmlformats.org/officeDocument/2006/relationships/image" Target="../media/image286.svg"/><Relationship Id="rId23" Type="http://schemas.openxmlformats.org/officeDocument/2006/relationships/image" Target="../media/image84.png"/><Relationship Id="rId10" Type="http://schemas.openxmlformats.org/officeDocument/2006/relationships/image" Target="../media/image302.png"/><Relationship Id="rId19" Type="http://schemas.openxmlformats.org/officeDocument/2006/relationships/image" Target="../media/image287.svg"/><Relationship Id="rId4" Type="http://schemas.openxmlformats.org/officeDocument/2006/relationships/image" Target="../media/image296.jpeg"/><Relationship Id="rId9" Type="http://schemas.openxmlformats.org/officeDocument/2006/relationships/image" Target="../media/image301.png"/><Relationship Id="rId14" Type="http://schemas.openxmlformats.org/officeDocument/2006/relationships/image" Target="../media/image285.png"/><Relationship Id="rId22" Type="http://schemas.openxmlformats.org/officeDocument/2006/relationships/image" Target="../media/image306.svg"/></Relationships>
</file>

<file path=ppt/slides/_rels/slide31.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9.xml"/><Relationship Id="rId1" Type="http://schemas.openxmlformats.org/officeDocument/2006/relationships/slideLayout" Target="../slideLayouts/slideLayout28.xml"/><Relationship Id="rId4" Type="http://schemas.openxmlformats.org/officeDocument/2006/relationships/image" Target="../media/image308.svg"/></Relationships>
</file>

<file path=ppt/slides/_rels/slide32.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13.png"/><Relationship Id="rId3" Type="http://schemas.openxmlformats.org/officeDocument/2006/relationships/image" Target="../media/image61.png"/><Relationship Id="rId7" Type="http://schemas.openxmlformats.org/officeDocument/2006/relationships/image" Target="../media/image309.png"/><Relationship Id="rId12" Type="http://schemas.openxmlformats.org/officeDocument/2006/relationships/image" Target="../media/image312.sv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slide" Target="slide33.xml"/><Relationship Id="rId11" Type="http://schemas.openxmlformats.org/officeDocument/2006/relationships/image" Target="../media/image311.png"/><Relationship Id="rId5" Type="http://schemas.openxmlformats.org/officeDocument/2006/relationships/image" Target="../media/image309.png"/><Relationship Id="rId10" Type="http://schemas.openxmlformats.org/officeDocument/2006/relationships/image" Target="../media/image310.png"/><Relationship Id="rId4" Type="http://schemas.openxmlformats.org/officeDocument/2006/relationships/image" Target="../media/image62.svg"/><Relationship Id="rId9" Type="http://schemas.openxmlformats.org/officeDocument/2006/relationships/slide" Target="slide34.xml"/><Relationship Id="rId14" Type="http://schemas.openxmlformats.org/officeDocument/2006/relationships/image" Target="../media/image314.svg"/></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azure/active-directory/manage-apps/application-proxy-integrate-with-remote-desktop-services" TargetMode="External"/><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openxmlformats.org/officeDocument/2006/relationships/image" Target="../media/image316.svg"/><Relationship Id="rId4" Type="http://schemas.openxmlformats.org/officeDocument/2006/relationships/image" Target="../media/image315.png"/></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azure/active-directory/develop/quickstart-register-app" TargetMode="External"/><Relationship Id="rId7" Type="http://schemas.openxmlformats.org/officeDocument/2006/relationships/hyperlink" Target="https://docs.microsoft.com/azure/active-directory/manage-apps/application-proxy" TargetMode="External"/><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hyperlink" Target="https://docs.microsoft.com/cloud-app-security/proxy-intro-aad" TargetMode="External"/><Relationship Id="rId5" Type="http://schemas.openxmlformats.org/officeDocument/2006/relationships/hyperlink" Target="https://docs.microsoft.com/azure/active-directory/develop/active-directory-how-applications-are-added" TargetMode="External"/><Relationship Id="rId4" Type="http://schemas.openxmlformats.org/officeDocument/2006/relationships/hyperlink" Target="https://docs.microsoft.com/azure/active-directory/develop/msal-overview"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322.svg"/><Relationship Id="rId13" Type="http://schemas.openxmlformats.org/officeDocument/2006/relationships/image" Target="../media/image327.tiff"/><Relationship Id="rId3" Type="http://schemas.openxmlformats.org/officeDocument/2006/relationships/image" Target="../media/image317.png"/><Relationship Id="rId7" Type="http://schemas.openxmlformats.org/officeDocument/2006/relationships/image" Target="../media/image321.png"/><Relationship Id="rId12" Type="http://schemas.openxmlformats.org/officeDocument/2006/relationships/image" Target="../media/image326.sv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320.svg"/><Relationship Id="rId11" Type="http://schemas.openxmlformats.org/officeDocument/2006/relationships/image" Target="../media/image325.png"/><Relationship Id="rId5" Type="http://schemas.openxmlformats.org/officeDocument/2006/relationships/image" Target="../media/image319.png"/><Relationship Id="rId10" Type="http://schemas.openxmlformats.org/officeDocument/2006/relationships/image" Target="../media/image324.svg"/><Relationship Id="rId4" Type="http://schemas.openxmlformats.org/officeDocument/2006/relationships/image" Target="../media/image318.svg"/><Relationship Id="rId9" Type="http://schemas.openxmlformats.org/officeDocument/2006/relationships/image" Target="../media/image323.png"/></Relationships>
</file>

<file path=ppt/slides/_rels/slide37.xml.rels><?xml version="1.0" encoding="UTF-8" standalone="yes"?>
<Relationships xmlns="http://schemas.openxmlformats.org/package/2006/relationships"><Relationship Id="rId8" Type="http://schemas.openxmlformats.org/officeDocument/2006/relationships/image" Target="../media/image331.svg"/><Relationship Id="rId13" Type="http://schemas.openxmlformats.org/officeDocument/2006/relationships/image" Target="../media/image335.png"/><Relationship Id="rId18" Type="http://schemas.openxmlformats.org/officeDocument/2006/relationships/image" Target="../media/image339.svg"/><Relationship Id="rId3" Type="http://schemas.openxmlformats.org/officeDocument/2006/relationships/image" Target="../media/image328.png"/><Relationship Id="rId21" Type="http://schemas.openxmlformats.org/officeDocument/2006/relationships/image" Target="../media/image217.png"/><Relationship Id="rId7" Type="http://schemas.openxmlformats.org/officeDocument/2006/relationships/image" Target="../media/image325.png"/><Relationship Id="rId12" Type="http://schemas.openxmlformats.org/officeDocument/2006/relationships/image" Target="../media/image334.svg"/><Relationship Id="rId17" Type="http://schemas.openxmlformats.org/officeDocument/2006/relationships/image" Target="../media/image338.png"/><Relationship Id="rId25" Type="http://schemas.openxmlformats.org/officeDocument/2006/relationships/image" Target="../media/image343.svg"/><Relationship Id="rId2" Type="http://schemas.openxmlformats.org/officeDocument/2006/relationships/notesSlide" Target="../notesSlides/notesSlide35.xml"/><Relationship Id="rId16" Type="http://schemas.openxmlformats.org/officeDocument/2006/relationships/image" Target="../media/image337.svg"/><Relationship Id="rId20" Type="http://schemas.openxmlformats.org/officeDocument/2006/relationships/image" Target="../media/image341.svg"/><Relationship Id="rId1" Type="http://schemas.openxmlformats.org/officeDocument/2006/relationships/slideLayout" Target="../slideLayouts/slideLayout18.xml"/><Relationship Id="rId6" Type="http://schemas.openxmlformats.org/officeDocument/2006/relationships/image" Target="../media/image330.svg"/><Relationship Id="rId11" Type="http://schemas.openxmlformats.org/officeDocument/2006/relationships/image" Target="../media/image321.png"/><Relationship Id="rId24" Type="http://schemas.openxmlformats.org/officeDocument/2006/relationships/image" Target="../media/image342.png"/><Relationship Id="rId5" Type="http://schemas.openxmlformats.org/officeDocument/2006/relationships/image" Target="../media/image323.png"/><Relationship Id="rId15" Type="http://schemas.openxmlformats.org/officeDocument/2006/relationships/image" Target="../media/image317.png"/><Relationship Id="rId23" Type="http://schemas.openxmlformats.org/officeDocument/2006/relationships/image" Target="../media/image327.tiff"/><Relationship Id="rId10" Type="http://schemas.openxmlformats.org/officeDocument/2006/relationships/image" Target="../media/image333.svg"/><Relationship Id="rId19" Type="http://schemas.openxmlformats.org/officeDocument/2006/relationships/image" Target="../media/image340.png"/><Relationship Id="rId4" Type="http://schemas.openxmlformats.org/officeDocument/2006/relationships/image" Target="../media/image329.svg"/><Relationship Id="rId9" Type="http://schemas.openxmlformats.org/officeDocument/2006/relationships/image" Target="../media/image332.png"/><Relationship Id="rId14" Type="http://schemas.openxmlformats.org/officeDocument/2006/relationships/image" Target="../media/image336.svg"/><Relationship Id="rId22" Type="http://schemas.openxmlformats.org/officeDocument/2006/relationships/image" Target="../media/image218.svg"/></Relationships>
</file>

<file path=ppt/slides/_rels/slide38.xml.rels><?xml version="1.0" encoding="UTF-8" standalone="yes"?>
<Relationships xmlns="http://schemas.openxmlformats.org/package/2006/relationships"><Relationship Id="rId3" Type="http://schemas.openxmlformats.org/officeDocument/2006/relationships/image" Target="../media/image327.tiff"/><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8" Type="http://schemas.openxmlformats.org/officeDocument/2006/relationships/image" Target="../media/image349.png"/><Relationship Id="rId13" Type="http://schemas.openxmlformats.org/officeDocument/2006/relationships/image" Target="../media/image354.svg"/><Relationship Id="rId18" Type="http://schemas.openxmlformats.org/officeDocument/2006/relationships/image" Target="../media/image359.png"/><Relationship Id="rId3" Type="http://schemas.openxmlformats.org/officeDocument/2006/relationships/image" Target="../media/image344.tiff"/><Relationship Id="rId21" Type="http://schemas.openxmlformats.org/officeDocument/2006/relationships/image" Target="../media/image362.svg"/><Relationship Id="rId7" Type="http://schemas.openxmlformats.org/officeDocument/2006/relationships/image" Target="../media/image348.svg"/><Relationship Id="rId12" Type="http://schemas.openxmlformats.org/officeDocument/2006/relationships/image" Target="../media/image353.png"/><Relationship Id="rId17" Type="http://schemas.openxmlformats.org/officeDocument/2006/relationships/image" Target="../media/image358.svg"/><Relationship Id="rId25" Type="http://schemas.openxmlformats.org/officeDocument/2006/relationships/image" Target="../media/image366.svg"/><Relationship Id="rId2" Type="http://schemas.openxmlformats.org/officeDocument/2006/relationships/notesSlide" Target="../notesSlides/notesSlide37.xml"/><Relationship Id="rId16" Type="http://schemas.openxmlformats.org/officeDocument/2006/relationships/image" Target="../media/image357.png"/><Relationship Id="rId20" Type="http://schemas.openxmlformats.org/officeDocument/2006/relationships/image" Target="../media/image361.png"/><Relationship Id="rId1" Type="http://schemas.openxmlformats.org/officeDocument/2006/relationships/slideLayout" Target="../slideLayouts/slideLayout15.xml"/><Relationship Id="rId6" Type="http://schemas.openxmlformats.org/officeDocument/2006/relationships/image" Target="../media/image347.png"/><Relationship Id="rId11" Type="http://schemas.openxmlformats.org/officeDocument/2006/relationships/image" Target="../media/image352.svg"/><Relationship Id="rId24" Type="http://schemas.openxmlformats.org/officeDocument/2006/relationships/image" Target="../media/image365.png"/><Relationship Id="rId5" Type="http://schemas.openxmlformats.org/officeDocument/2006/relationships/image" Target="../media/image346.svg"/><Relationship Id="rId15" Type="http://schemas.openxmlformats.org/officeDocument/2006/relationships/image" Target="../media/image356.svg"/><Relationship Id="rId23" Type="http://schemas.openxmlformats.org/officeDocument/2006/relationships/image" Target="../media/image364.svg"/><Relationship Id="rId10" Type="http://schemas.openxmlformats.org/officeDocument/2006/relationships/image" Target="../media/image351.png"/><Relationship Id="rId19" Type="http://schemas.openxmlformats.org/officeDocument/2006/relationships/image" Target="../media/image360.svg"/><Relationship Id="rId4" Type="http://schemas.openxmlformats.org/officeDocument/2006/relationships/image" Target="../media/image345.png"/><Relationship Id="rId9" Type="http://schemas.openxmlformats.org/officeDocument/2006/relationships/image" Target="../media/image350.svg"/><Relationship Id="rId14" Type="http://schemas.openxmlformats.org/officeDocument/2006/relationships/image" Target="../media/image355.png"/><Relationship Id="rId22" Type="http://schemas.openxmlformats.org/officeDocument/2006/relationships/image" Target="../media/image363.png"/></Relationships>
</file>

<file path=ppt/slides/_rels/slide4.xml.rels><?xml version="1.0" encoding="UTF-8" standalone="yes"?>
<Relationships xmlns="http://schemas.openxmlformats.org/package/2006/relationships"><Relationship Id="rId8" Type="http://schemas.openxmlformats.org/officeDocument/2006/relationships/hyperlink" Target="https://www.cisecurity.org/cis-benchmarks/" TargetMode="External"/><Relationship Id="rId3" Type="http://schemas.openxmlformats.org/officeDocument/2006/relationships/hyperlink" Target="https://www.opengroup.org/forum/security" TargetMode="External"/><Relationship Id="rId7" Type="http://schemas.openxmlformats.org/officeDocument/2006/relationships/hyperlink" Target="https://www.nist.gov/publications/zero-trust-architecture" TargetMode="External"/><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hyperlink" Target="https://www.nist.gov/cyberframework" TargetMode="External"/><Relationship Id="rId5" Type="http://schemas.openxmlformats.org/officeDocument/2006/relationships/hyperlink" Target="https://publications.opengroup.org/security-library/w210" TargetMode="External"/><Relationship Id="rId4" Type="http://schemas.openxmlformats.org/officeDocument/2006/relationships/hyperlink" Target="https://publications.opengroup.org/g21f" TargetMode="External"/></Relationships>
</file>

<file path=ppt/slides/_rels/slide40.xml.rels><?xml version="1.0" encoding="UTF-8" standalone="yes"?>
<Relationships xmlns="http://schemas.openxmlformats.org/package/2006/relationships"><Relationship Id="rId13" Type="http://schemas.openxmlformats.org/officeDocument/2006/relationships/image" Target="../media/image377.png"/><Relationship Id="rId18" Type="http://schemas.openxmlformats.org/officeDocument/2006/relationships/diagramQuickStyle" Target="../diagrams/quickStyle1.xml"/><Relationship Id="rId26" Type="http://schemas.openxmlformats.org/officeDocument/2006/relationships/diagramQuickStyle" Target="../diagrams/quickStyle2.xml"/><Relationship Id="rId39" Type="http://schemas.openxmlformats.org/officeDocument/2006/relationships/diagramColors" Target="../diagrams/colors4.xml"/><Relationship Id="rId21" Type="http://schemas.openxmlformats.org/officeDocument/2006/relationships/image" Target="../media/image380.png"/><Relationship Id="rId34" Type="http://schemas.openxmlformats.org/officeDocument/2006/relationships/diagramColors" Target="../diagrams/colors3.xml"/><Relationship Id="rId7" Type="http://schemas.openxmlformats.org/officeDocument/2006/relationships/image" Target="../media/image371.png"/><Relationship Id="rId12" Type="http://schemas.openxmlformats.org/officeDocument/2006/relationships/image" Target="../media/image376.svg"/><Relationship Id="rId17" Type="http://schemas.openxmlformats.org/officeDocument/2006/relationships/diagramLayout" Target="../diagrams/layout1.xml"/><Relationship Id="rId25" Type="http://schemas.openxmlformats.org/officeDocument/2006/relationships/diagramLayout" Target="../diagrams/layout2.xml"/><Relationship Id="rId33" Type="http://schemas.openxmlformats.org/officeDocument/2006/relationships/diagramQuickStyle" Target="../diagrams/quickStyle3.xml"/><Relationship Id="rId38" Type="http://schemas.openxmlformats.org/officeDocument/2006/relationships/diagramQuickStyle" Target="../diagrams/quickStyle4.xml"/><Relationship Id="rId2" Type="http://schemas.openxmlformats.org/officeDocument/2006/relationships/notesSlide" Target="../notesSlides/notesSlide38.xml"/><Relationship Id="rId16" Type="http://schemas.openxmlformats.org/officeDocument/2006/relationships/diagramData" Target="../diagrams/data1.xml"/><Relationship Id="rId20" Type="http://schemas.microsoft.com/office/2007/relationships/diagramDrawing" Target="../diagrams/drawing1.xml"/><Relationship Id="rId29" Type="http://schemas.openxmlformats.org/officeDocument/2006/relationships/image" Target="../media/image388.png"/><Relationship Id="rId1" Type="http://schemas.openxmlformats.org/officeDocument/2006/relationships/slideLayout" Target="../slideLayouts/slideLayout14.xml"/><Relationship Id="rId6" Type="http://schemas.openxmlformats.org/officeDocument/2006/relationships/image" Target="../media/image370.svg"/><Relationship Id="rId11" Type="http://schemas.openxmlformats.org/officeDocument/2006/relationships/image" Target="../media/image375.png"/><Relationship Id="rId24" Type="http://schemas.openxmlformats.org/officeDocument/2006/relationships/diagramData" Target="../diagrams/data2.xml"/><Relationship Id="rId32" Type="http://schemas.openxmlformats.org/officeDocument/2006/relationships/diagramLayout" Target="../diagrams/layout3.xml"/><Relationship Id="rId37" Type="http://schemas.openxmlformats.org/officeDocument/2006/relationships/diagramLayout" Target="../diagrams/layout4.xml"/><Relationship Id="rId40" Type="http://schemas.microsoft.com/office/2007/relationships/diagramDrawing" Target="../diagrams/drawing4.xml"/><Relationship Id="rId5" Type="http://schemas.openxmlformats.org/officeDocument/2006/relationships/image" Target="../media/image369.png"/><Relationship Id="rId15" Type="http://schemas.openxmlformats.org/officeDocument/2006/relationships/image" Target="../media/image379.png"/><Relationship Id="rId23" Type="http://schemas.openxmlformats.org/officeDocument/2006/relationships/image" Target="../media/image327.tiff"/><Relationship Id="rId28" Type="http://schemas.microsoft.com/office/2007/relationships/diagramDrawing" Target="../diagrams/drawing2.xml"/><Relationship Id="rId36" Type="http://schemas.openxmlformats.org/officeDocument/2006/relationships/diagramData" Target="../diagrams/data4.xml"/><Relationship Id="rId10" Type="http://schemas.openxmlformats.org/officeDocument/2006/relationships/image" Target="../media/image374.svg"/><Relationship Id="rId19" Type="http://schemas.openxmlformats.org/officeDocument/2006/relationships/diagramColors" Target="../diagrams/colors1.xml"/><Relationship Id="rId31" Type="http://schemas.openxmlformats.org/officeDocument/2006/relationships/diagramData" Target="../diagrams/data3.xml"/><Relationship Id="rId4" Type="http://schemas.openxmlformats.org/officeDocument/2006/relationships/image" Target="../media/image368.svg"/><Relationship Id="rId9" Type="http://schemas.openxmlformats.org/officeDocument/2006/relationships/image" Target="../media/image373.png"/><Relationship Id="rId14" Type="http://schemas.openxmlformats.org/officeDocument/2006/relationships/image" Target="../media/image378.svg"/><Relationship Id="rId22" Type="http://schemas.openxmlformats.org/officeDocument/2006/relationships/image" Target="../media/image381.svg"/><Relationship Id="rId27" Type="http://schemas.openxmlformats.org/officeDocument/2006/relationships/diagramColors" Target="../diagrams/colors2.xml"/><Relationship Id="rId30" Type="http://schemas.openxmlformats.org/officeDocument/2006/relationships/image" Target="../media/image389.svg"/><Relationship Id="rId35" Type="http://schemas.microsoft.com/office/2007/relationships/diagramDrawing" Target="../diagrams/drawing3.xml"/><Relationship Id="rId8" Type="http://schemas.openxmlformats.org/officeDocument/2006/relationships/image" Target="../media/image372.svg"/><Relationship Id="rId3" Type="http://schemas.openxmlformats.org/officeDocument/2006/relationships/image" Target="../media/image367.png"/></Relationships>
</file>

<file path=ppt/slides/_rels/slide41.xml.rels><?xml version="1.0" encoding="UTF-8" standalone="yes"?>
<Relationships xmlns="http://schemas.openxmlformats.org/package/2006/relationships"><Relationship Id="rId13" Type="http://schemas.openxmlformats.org/officeDocument/2006/relationships/image" Target="../media/image92.jpeg"/><Relationship Id="rId18" Type="http://schemas.openxmlformats.org/officeDocument/2006/relationships/image" Target="../media/image97.png"/><Relationship Id="rId26" Type="http://schemas.openxmlformats.org/officeDocument/2006/relationships/image" Target="../media/image108.png"/><Relationship Id="rId39" Type="http://schemas.openxmlformats.org/officeDocument/2006/relationships/image" Target="../media/image140.emf"/><Relationship Id="rId21" Type="http://schemas.openxmlformats.org/officeDocument/2006/relationships/image" Target="../media/image100.png"/><Relationship Id="rId34" Type="http://schemas.openxmlformats.org/officeDocument/2006/relationships/image" Target="../media/image138.png"/><Relationship Id="rId42" Type="http://schemas.openxmlformats.org/officeDocument/2006/relationships/image" Target="../media/image297.png"/><Relationship Id="rId7" Type="http://schemas.openxmlformats.org/officeDocument/2006/relationships/image" Target="../media/image70.png"/><Relationship Id="rId2" Type="http://schemas.openxmlformats.org/officeDocument/2006/relationships/notesSlide" Target="../notesSlides/notesSlide39.xml"/><Relationship Id="rId16" Type="http://schemas.openxmlformats.org/officeDocument/2006/relationships/image" Target="../media/image48.png"/><Relationship Id="rId20" Type="http://schemas.openxmlformats.org/officeDocument/2006/relationships/image" Target="../media/image99.png"/><Relationship Id="rId29" Type="http://schemas.openxmlformats.org/officeDocument/2006/relationships/image" Target="../media/image107.png"/><Relationship Id="rId41" Type="http://schemas.openxmlformats.org/officeDocument/2006/relationships/image" Target="../media/image399.svg"/><Relationship Id="rId1" Type="http://schemas.openxmlformats.org/officeDocument/2006/relationships/slideLayout" Target="../slideLayouts/slideLayout25.xml"/><Relationship Id="rId6" Type="http://schemas.openxmlformats.org/officeDocument/2006/relationships/image" Target="../media/image69.png"/><Relationship Id="rId11" Type="http://schemas.openxmlformats.org/officeDocument/2006/relationships/image" Target="../media/image133.png"/><Relationship Id="rId24" Type="http://schemas.openxmlformats.org/officeDocument/2006/relationships/image" Target="../media/image105.png"/><Relationship Id="rId32" Type="http://schemas.openxmlformats.org/officeDocument/2006/relationships/image" Target="../media/image136.png"/><Relationship Id="rId37" Type="http://schemas.openxmlformats.org/officeDocument/2006/relationships/image" Target="../media/image75.png"/><Relationship Id="rId40" Type="http://schemas.openxmlformats.org/officeDocument/2006/relationships/image" Target="../media/image398.png"/><Relationship Id="rId5" Type="http://schemas.openxmlformats.org/officeDocument/2006/relationships/image" Target="../media/image68.png"/><Relationship Id="rId15" Type="http://schemas.openxmlformats.org/officeDocument/2006/relationships/image" Target="../media/image94.png"/><Relationship Id="rId23" Type="http://schemas.openxmlformats.org/officeDocument/2006/relationships/image" Target="../media/image104.png"/><Relationship Id="rId28" Type="http://schemas.openxmlformats.org/officeDocument/2006/relationships/image" Target="../media/image102.jpeg"/><Relationship Id="rId36" Type="http://schemas.openxmlformats.org/officeDocument/2006/relationships/image" Target="../media/image74.png"/><Relationship Id="rId10" Type="http://schemas.openxmlformats.org/officeDocument/2006/relationships/image" Target="../media/image73.png"/><Relationship Id="rId19" Type="http://schemas.openxmlformats.org/officeDocument/2006/relationships/image" Target="../media/image98.png"/><Relationship Id="rId31" Type="http://schemas.openxmlformats.org/officeDocument/2006/relationships/image" Target="../media/image135.svg"/><Relationship Id="rId44" Type="http://schemas.openxmlformats.org/officeDocument/2006/relationships/image" Target="../media/image401.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93.png"/><Relationship Id="rId22" Type="http://schemas.openxmlformats.org/officeDocument/2006/relationships/image" Target="../media/image103.png"/><Relationship Id="rId27" Type="http://schemas.openxmlformats.org/officeDocument/2006/relationships/image" Target="../media/image101.png"/><Relationship Id="rId30" Type="http://schemas.openxmlformats.org/officeDocument/2006/relationships/image" Target="../media/image134.png"/><Relationship Id="rId35" Type="http://schemas.openxmlformats.org/officeDocument/2006/relationships/image" Target="../media/image139.svg"/><Relationship Id="rId43" Type="http://schemas.openxmlformats.org/officeDocument/2006/relationships/image" Target="../media/image400.png"/><Relationship Id="rId8" Type="http://schemas.openxmlformats.org/officeDocument/2006/relationships/image" Target="../media/image71.png"/><Relationship Id="rId3" Type="http://schemas.openxmlformats.org/officeDocument/2006/relationships/image" Target="../media/image66.png"/><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6.png"/><Relationship Id="rId33" Type="http://schemas.openxmlformats.org/officeDocument/2006/relationships/image" Target="../media/image137.svg"/><Relationship Id="rId38" Type="http://schemas.openxmlformats.org/officeDocument/2006/relationships/image" Target="../media/image76.png"/></Relationships>
</file>

<file path=ppt/slides/_rels/slide42.xml.rels><?xml version="1.0" encoding="UTF-8" standalone="yes"?>
<Relationships xmlns="http://schemas.openxmlformats.org/package/2006/relationships"><Relationship Id="rId26" Type="http://schemas.openxmlformats.org/officeDocument/2006/relationships/image" Target="../media/image66.png"/><Relationship Id="rId21" Type="http://schemas.openxmlformats.org/officeDocument/2006/relationships/image" Target="../media/image59.png"/><Relationship Id="rId42" Type="http://schemas.openxmlformats.org/officeDocument/2006/relationships/image" Target="../media/image61.png"/><Relationship Id="rId47" Type="http://schemas.openxmlformats.org/officeDocument/2006/relationships/image" Target="../media/image402.png"/><Relationship Id="rId63" Type="http://schemas.openxmlformats.org/officeDocument/2006/relationships/image" Target="../media/image92.jpeg"/><Relationship Id="rId68" Type="http://schemas.openxmlformats.org/officeDocument/2006/relationships/image" Target="../media/image98.png"/><Relationship Id="rId84" Type="http://schemas.openxmlformats.org/officeDocument/2006/relationships/image" Target="../media/image139.svg"/><Relationship Id="rId89" Type="http://schemas.openxmlformats.org/officeDocument/2006/relationships/slide" Target="slide54.xml"/><Relationship Id="rId16" Type="http://schemas.openxmlformats.org/officeDocument/2006/relationships/image" Target="../media/image54.svg"/><Relationship Id="rId11" Type="http://schemas.openxmlformats.org/officeDocument/2006/relationships/image" Target="../media/image49.png"/><Relationship Id="rId32" Type="http://schemas.openxmlformats.org/officeDocument/2006/relationships/image" Target="../media/image72.png"/><Relationship Id="rId37" Type="http://schemas.openxmlformats.org/officeDocument/2006/relationships/image" Target="../media/image82.svg"/><Relationship Id="rId53" Type="http://schemas.openxmlformats.org/officeDocument/2006/relationships/hyperlink" Target="https://docs.microsoft.com/azure/virtual-wan/sd-wan-connectivity-architecture" TargetMode="External"/><Relationship Id="rId58" Type="http://schemas.openxmlformats.org/officeDocument/2006/relationships/image" Target="../media/image409.svg"/><Relationship Id="rId74" Type="http://schemas.openxmlformats.org/officeDocument/2006/relationships/image" Target="../media/image106.png"/><Relationship Id="rId79" Type="http://schemas.openxmlformats.org/officeDocument/2006/relationships/image" Target="../media/image134.png"/><Relationship Id="rId5" Type="http://schemas.openxmlformats.org/officeDocument/2006/relationships/image" Target="../media/image129.png"/><Relationship Id="rId90" Type="http://schemas.openxmlformats.org/officeDocument/2006/relationships/image" Target="../media/image410.png"/><Relationship Id="rId22" Type="http://schemas.openxmlformats.org/officeDocument/2006/relationships/hyperlink" Target="https://docs.microsoft.com/en-us/information-protection/get-started/requirements-applications" TargetMode="External"/><Relationship Id="rId27" Type="http://schemas.openxmlformats.org/officeDocument/2006/relationships/image" Target="../media/image67.png"/><Relationship Id="rId43" Type="http://schemas.openxmlformats.org/officeDocument/2006/relationships/image" Target="../media/image62.svg"/><Relationship Id="rId48" Type="http://schemas.openxmlformats.org/officeDocument/2006/relationships/hyperlink" Target="https://docs.microsoft.com/azure/vpn-gateway/vpn-gateway-about-vpngateways" TargetMode="External"/><Relationship Id="rId64" Type="http://schemas.openxmlformats.org/officeDocument/2006/relationships/image" Target="../media/image93.png"/><Relationship Id="rId69" Type="http://schemas.openxmlformats.org/officeDocument/2006/relationships/image" Target="../media/image99.png"/><Relationship Id="rId8" Type="http://schemas.openxmlformats.org/officeDocument/2006/relationships/image" Target="../media/image131.png"/><Relationship Id="rId51" Type="http://schemas.openxmlformats.org/officeDocument/2006/relationships/image" Target="../media/image404.png"/><Relationship Id="rId72" Type="http://schemas.openxmlformats.org/officeDocument/2006/relationships/image" Target="../media/image104.png"/><Relationship Id="rId80" Type="http://schemas.openxmlformats.org/officeDocument/2006/relationships/image" Target="../media/image135.svg"/><Relationship Id="rId85" Type="http://schemas.openxmlformats.org/officeDocument/2006/relationships/image" Target="../media/image74.png"/><Relationship Id="rId93" Type="http://schemas.openxmlformats.org/officeDocument/2006/relationships/image" Target="../media/image411.png"/><Relationship Id="rId3" Type="http://schemas.openxmlformats.org/officeDocument/2006/relationships/image" Target="../media/image127.png"/><Relationship Id="rId12" Type="http://schemas.openxmlformats.org/officeDocument/2006/relationships/image" Target="../media/image50.svg"/><Relationship Id="rId17" Type="http://schemas.openxmlformats.org/officeDocument/2006/relationships/image" Target="../media/image55.png"/><Relationship Id="rId25" Type="http://schemas.openxmlformats.org/officeDocument/2006/relationships/image" Target="../media/image47.png"/><Relationship Id="rId33" Type="http://schemas.openxmlformats.org/officeDocument/2006/relationships/image" Target="../media/image73.png"/><Relationship Id="rId38" Type="http://schemas.openxmlformats.org/officeDocument/2006/relationships/hyperlink" Target="https://docs.microsoft.com/azure/application-gateway/application-gateway-web-application-firewall-overview" TargetMode="External"/><Relationship Id="rId46" Type="http://schemas.openxmlformats.org/officeDocument/2006/relationships/slide" Target="slide44.xml"/><Relationship Id="rId59" Type="http://schemas.openxmlformats.org/officeDocument/2006/relationships/hyperlink" Target="https://docs.microsoft.com/azure/active-directory/manage-apps/application-proxy" TargetMode="External"/><Relationship Id="rId67" Type="http://schemas.openxmlformats.org/officeDocument/2006/relationships/image" Target="../media/image97.png"/><Relationship Id="rId20" Type="http://schemas.openxmlformats.org/officeDocument/2006/relationships/image" Target="../media/image58.png"/><Relationship Id="rId41" Type="http://schemas.openxmlformats.org/officeDocument/2006/relationships/image" Target="../media/image120.png"/><Relationship Id="rId54" Type="http://schemas.openxmlformats.org/officeDocument/2006/relationships/image" Target="../media/image406.png"/><Relationship Id="rId62" Type="http://schemas.openxmlformats.org/officeDocument/2006/relationships/hyperlink" Target="https://docs.microsoft.com/mem/intune/protect/microsoft-tunnel-overview" TargetMode="External"/><Relationship Id="rId70" Type="http://schemas.openxmlformats.org/officeDocument/2006/relationships/image" Target="../media/image100.png"/><Relationship Id="rId75" Type="http://schemas.openxmlformats.org/officeDocument/2006/relationships/image" Target="../media/image108.png"/><Relationship Id="rId83" Type="http://schemas.openxmlformats.org/officeDocument/2006/relationships/image" Target="../media/image138.png"/><Relationship Id="rId88" Type="http://schemas.openxmlformats.org/officeDocument/2006/relationships/image" Target="../media/image410.png"/><Relationship Id="rId91" Type="http://schemas.openxmlformats.org/officeDocument/2006/relationships/image" Target="../media/image411.png"/><Relationship Id="rId1" Type="http://schemas.openxmlformats.org/officeDocument/2006/relationships/slideLayout" Target="../slideLayouts/slideLayout26.xml"/><Relationship Id="rId6" Type="http://schemas.openxmlformats.org/officeDocument/2006/relationships/image" Target="../media/image91.png"/><Relationship Id="rId15" Type="http://schemas.openxmlformats.org/officeDocument/2006/relationships/image" Target="../media/image53.png"/><Relationship Id="rId23" Type="http://schemas.openxmlformats.org/officeDocument/2006/relationships/image" Target="../media/image46.jpeg"/><Relationship Id="rId28" Type="http://schemas.openxmlformats.org/officeDocument/2006/relationships/image" Target="../media/image68.png"/><Relationship Id="rId36" Type="http://schemas.openxmlformats.org/officeDocument/2006/relationships/image" Target="../media/image81.png"/><Relationship Id="rId49" Type="http://schemas.openxmlformats.org/officeDocument/2006/relationships/image" Target="../media/image403.png"/><Relationship Id="rId57" Type="http://schemas.openxmlformats.org/officeDocument/2006/relationships/image" Target="../media/image408.png"/><Relationship Id="rId10" Type="http://schemas.openxmlformats.org/officeDocument/2006/relationships/image" Target="../media/image48.png"/><Relationship Id="rId31" Type="http://schemas.openxmlformats.org/officeDocument/2006/relationships/image" Target="../media/image71.png"/><Relationship Id="rId44" Type="http://schemas.openxmlformats.org/officeDocument/2006/relationships/hyperlink" Target="https://docs.microsoft.com/azure/active-directory/" TargetMode="External"/><Relationship Id="rId52" Type="http://schemas.openxmlformats.org/officeDocument/2006/relationships/image" Target="../media/image405.svg"/><Relationship Id="rId60" Type="http://schemas.openxmlformats.org/officeDocument/2006/relationships/hyperlink" Target="https://docs.microsoft.com/windows/security/threat-protection/microsoft-defender-atp/web-protection-overview" TargetMode="External"/><Relationship Id="rId65" Type="http://schemas.openxmlformats.org/officeDocument/2006/relationships/image" Target="../media/image94.png"/><Relationship Id="rId73" Type="http://schemas.openxmlformats.org/officeDocument/2006/relationships/image" Target="../media/image105.png"/><Relationship Id="rId78" Type="http://schemas.openxmlformats.org/officeDocument/2006/relationships/image" Target="../media/image107.png"/><Relationship Id="rId81" Type="http://schemas.openxmlformats.org/officeDocument/2006/relationships/image" Target="../media/image136.png"/><Relationship Id="rId86" Type="http://schemas.openxmlformats.org/officeDocument/2006/relationships/image" Target="../media/image75.png"/><Relationship Id="rId4" Type="http://schemas.openxmlformats.org/officeDocument/2006/relationships/image" Target="../media/image128.png"/><Relationship Id="rId9" Type="http://schemas.openxmlformats.org/officeDocument/2006/relationships/image" Target="../media/image132.png"/><Relationship Id="rId13" Type="http://schemas.openxmlformats.org/officeDocument/2006/relationships/image" Target="../media/image51.png"/><Relationship Id="rId18" Type="http://schemas.openxmlformats.org/officeDocument/2006/relationships/image" Target="../media/image56.png"/><Relationship Id="rId39" Type="http://schemas.openxmlformats.org/officeDocument/2006/relationships/image" Target="../media/image80.png"/><Relationship Id="rId34" Type="http://schemas.openxmlformats.org/officeDocument/2006/relationships/image" Target="../media/image133.png"/><Relationship Id="rId50" Type="http://schemas.openxmlformats.org/officeDocument/2006/relationships/hyperlink" Target="https://docs.microsoft.com/azure/cdn/cdn-overview" TargetMode="External"/><Relationship Id="rId55" Type="http://schemas.openxmlformats.org/officeDocument/2006/relationships/image" Target="../media/image407.svg"/><Relationship Id="rId76" Type="http://schemas.openxmlformats.org/officeDocument/2006/relationships/image" Target="../media/image101.png"/><Relationship Id="rId7" Type="http://schemas.openxmlformats.org/officeDocument/2006/relationships/image" Target="../media/image130.png"/><Relationship Id="rId71" Type="http://schemas.openxmlformats.org/officeDocument/2006/relationships/image" Target="../media/image103.png"/><Relationship Id="rId92" Type="http://schemas.openxmlformats.org/officeDocument/2006/relationships/slide" Target="slide24.xml"/><Relationship Id="rId2" Type="http://schemas.openxmlformats.org/officeDocument/2006/relationships/notesSlide" Target="../notesSlides/notesSlide40.xml"/><Relationship Id="rId29" Type="http://schemas.openxmlformats.org/officeDocument/2006/relationships/image" Target="../media/image69.png"/><Relationship Id="rId24" Type="http://schemas.openxmlformats.org/officeDocument/2006/relationships/hyperlink" Target="https://blogs.technet.microsoft.com/enterprisemobility/2015/09/08/sealpath-brings-rms-protection-to-autocad/" TargetMode="External"/><Relationship Id="rId40" Type="http://schemas.openxmlformats.org/officeDocument/2006/relationships/hyperlink" Target="https://docs.microsoft.com/cloud-app-security/what-is-cloud-app-security" TargetMode="External"/><Relationship Id="rId45" Type="http://schemas.openxmlformats.org/officeDocument/2006/relationships/image" Target="../media/image402.png"/><Relationship Id="rId66" Type="http://schemas.openxmlformats.org/officeDocument/2006/relationships/image" Target="../media/image96.png"/><Relationship Id="rId87" Type="http://schemas.openxmlformats.org/officeDocument/2006/relationships/image" Target="../media/image140.emf"/><Relationship Id="rId61" Type="http://schemas.openxmlformats.org/officeDocument/2006/relationships/image" Target="../media/image272.jpeg"/><Relationship Id="rId82" Type="http://schemas.openxmlformats.org/officeDocument/2006/relationships/image" Target="../media/image137.svg"/><Relationship Id="rId19" Type="http://schemas.openxmlformats.org/officeDocument/2006/relationships/image" Target="../media/image57.png"/><Relationship Id="rId14" Type="http://schemas.openxmlformats.org/officeDocument/2006/relationships/image" Target="../media/image52.svg"/><Relationship Id="rId30" Type="http://schemas.openxmlformats.org/officeDocument/2006/relationships/image" Target="../media/image70.png"/><Relationship Id="rId35" Type="http://schemas.openxmlformats.org/officeDocument/2006/relationships/hyperlink" Target="https://docs.microsoft.com/azure/firewall/overview" TargetMode="External"/><Relationship Id="rId56" Type="http://schemas.openxmlformats.org/officeDocument/2006/relationships/hyperlink" Target="https://docs.microsoft.com/azure/defender-for-cloud/defender-for-dns-introduction" TargetMode="External"/><Relationship Id="rId77" Type="http://schemas.openxmlformats.org/officeDocument/2006/relationships/image" Target="../media/image102.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42.xml"/><Relationship Id="rId1" Type="http://schemas.openxmlformats.org/officeDocument/2006/relationships/slideLayout" Target="../slideLayouts/slideLayout27.xml"/><Relationship Id="rId6" Type="http://schemas.openxmlformats.org/officeDocument/2006/relationships/image" Target="../media/image415.svg"/><Relationship Id="rId5" Type="http://schemas.openxmlformats.org/officeDocument/2006/relationships/image" Target="../media/image414.png"/><Relationship Id="rId4" Type="http://schemas.openxmlformats.org/officeDocument/2006/relationships/image" Target="../media/image413.svg"/></Relationships>
</file>

<file path=ppt/slides/_rels/slide45.xml.rels><?xml version="1.0" encoding="UTF-8" standalone="yes"?>
<Relationships xmlns="http://schemas.openxmlformats.org/package/2006/relationships"><Relationship Id="rId8" Type="http://schemas.openxmlformats.org/officeDocument/2006/relationships/image" Target="../media/image421.png"/><Relationship Id="rId3" Type="http://schemas.openxmlformats.org/officeDocument/2006/relationships/image" Target="../media/image416.emf"/><Relationship Id="rId7" Type="http://schemas.openxmlformats.org/officeDocument/2006/relationships/image" Target="../media/image420.svg"/><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image" Target="../media/image419.png"/><Relationship Id="rId5" Type="http://schemas.openxmlformats.org/officeDocument/2006/relationships/image" Target="../media/image418.svg"/><Relationship Id="rId10" Type="http://schemas.openxmlformats.org/officeDocument/2006/relationships/image" Target="../media/image421.png"/><Relationship Id="rId4" Type="http://schemas.openxmlformats.org/officeDocument/2006/relationships/image" Target="../media/image417.png"/><Relationship Id="rId9" Type="http://schemas.openxmlformats.org/officeDocument/2006/relationships/slide" Target="slide46.xml"/></Relationships>
</file>

<file path=ppt/slides/_rels/slide46.xml.rels><?xml version="1.0" encoding="UTF-8" standalone="yes"?>
<Relationships xmlns="http://schemas.openxmlformats.org/package/2006/relationships"><Relationship Id="rId8" Type="http://schemas.openxmlformats.org/officeDocument/2006/relationships/image" Target="../media/image418.svg"/><Relationship Id="rId13" Type="http://schemas.openxmlformats.org/officeDocument/2006/relationships/slide" Target="slide45.xml"/><Relationship Id="rId18" Type="http://schemas.openxmlformats.org/officeDocument/2006/relationships/image" Target="../media/image433.emf"/><Relationship Id="rId26" Type="http://schemas.openxmlformats.org/officeDocument/2006/relationships/image" Target="../media/image72.png"/><Relationship Id="rId3" Type="http://schemas.openxmlformats.org/officeDocument/2006/relationships/image" Target="../media/image422.png"/><Relationship Id="rId21" Type="http://schemas.openxmlformats.org/officeDocument/2006/relationships/image" Target="../media/image67.png"/><Relationship Id="rId7" Type="http://schemas.openxmlformats.org/officeDocument/2006/relationships/image" Target="../media/image417.png"/><Relationship Id="rId12" Type="http://schemas.openxmlformats.org/officeDocument/2006/relationships/image" Target="../media/image429.png"/><Relationship Id="rId17" Type="http://schemas.openxmlformats.org/officeDocument/2006/relationships/image" Target="../media/image432.emf"/><Relationship Id="rId25" Type="http://schemas.openxmlformats.org/officeDocument/2006/relationships/image" Target="../media/image71.png"/><Relationship Id="rId2" Type="http://schemas.openxmlformats.org/officeDocument/2006/relationships/notesSlide" Target="../notesSlides/notesSlide44.xml"/><Relationship Id="rId16" Type="http://schemas.openxmlformats.org/officeDocument/2006/relationships/image" Target="../media/image431.emf"/><Relationship Id="rId20" Type="http://schemas.openxmlformats.org/officeDocument/2006/relationships/image" Target="../media/image435.svg"/><Relationship Id="rId1" Type="http://schemas.openxmlformats.org/officeDocument/2006/relationships/slideLayout" Target="../slideLayouts/slideLayout17.xml"/><Relationship Id="rId6" Type="http://schemas.openxmlformats.org/officeDocument/2006/relationships/image" Target="../media/image425.png"/><Relationship Id="rId11" Type="http://schemas.openxmlformats.org/officeDocument/2006/relationships/image" Target="../media/image428.png"/><Relationship Id="rId24" Type="http://schemas.openxmlformats.org/officeDocument/2006/relationships/image" Target="../media/image70.png"/><Relationship Id="rId5" Type="http://schemas.openxmlformats.org/officeDocument/2006/relationships/image" Target="../media/image424.svg"/><Relationship Id="rId15" Type="http://schemas.openxmlformats.org/officeDocument/2006/relationships/image" Target="../media/image430.emf"/><Relationship Id="rId23" Type="http://schemas.openxmlformats.org/officeDocument/2006/relationships/image" Target="../media/image69.png"/><Relationship Id="rId10" Type="http://schemas.openxmlformats.org/officeDocument/2006/relationships/image" Target="../media/image427.svg"/><Relationship Id="rId19" Type="http://schemas.openxmlformats.org/officeDocument/2006/relationships/image" Target="../media/image434.png"/><Relationship Id="rId4" Type="http://schemas.openxmlformats.org/officeDocument/2006/relationships/image" Target="../media/image423.png"/><Relationship Id="rId9" Type="http://schemas.openxmlformats.org/officeDocument/2006/relationships/image" Target="../media/image426.png"/><Relationship Id="rId14" Type="http://schemas.openxmlformats.org/officeDocument/2006/relationships/image" Target="../media/image429.png"/><Relationship Id="rId22" Type="http://schemas.openxmlformats.org/officeDocument/2006/relationships/image" Target="../media/image68.png"/><Relationship Id="rId27"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hyperlink" Target="https://aka.ms/ITSOC" TargetMode="External"/><Relationship Id="rId7" Type="http://schemas.openxmlformats.org/officeDocument/2006/relationships/image" Target="../media/image437.sv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436.png"/><Relationship Id="rId5" Type="http://schemas.openxmlformats.org/officeDocument/2006/relationships/hyperlink" Target="https://www.microsoft.com/en-us/microsoftservices/campaigns/cybersecurity-protection.aspx#stage-3" TargetMode="External"/><Relationship Id="rId4" Type="http://schemas.openxmlformats.org/officeDocument/2006/relationships/hyperlink" Target="https://aka.ms/AzureSentinel" TargetMode="External"/></Relationships>
</file>

<file path=ppt/slides/_rels/slide48.xml.rels><?xml version="1.0" encoding="UTF-8" standalone="yes"?>
<Relationships xmlns="http://schemas.openxmlformats.org/package/2006/relationships"><Relationship Id="rId26" Type="http://schemas.openxmlformats.org/officeDocument/2006/relationships/image" Target="../media/image186.png"/><Relationship Id="rId117" Type="http://schemas.openxmlformats.org/officeDocument/2006/relationships/hyperlink" Target="https://aka.ms/MCRA" TargetMode="External"/><Relationship Id="rId21" Type="http://schemas.openxmlformats.org/officeDocument/2006/relationships/image" Target="../media/image453.png"/><Relationship Id="rId42" Type="http://schemas.openxmlformats.org/officeDocument/2006/relationships/image" Target="../media/image144.png"/><Relationship Id="rId47" Type="http://schemas.openxmlformats.org/officeDocument/2006/relationships/image" Target="../media/image152.png"/><Relationship Id="rId63" Type="http://schemas.openxmlformats.org/officeDocument/2006/relationships/image" Target="../media/image71.png"/><Relationship Id="rId68" Type="http://schemas.openxmlformats.org/officeDocument/2006/relationships/image" Target="../media/image46.jpeg"/><Relationship Id="rId84" Type="http://schemas.openxmlformats.org/officeDocument/2006/relationships/image" Target="../media/image475.svg"/><Relationship Id="rId89" Type="http://schemas.openxmlformats.org/officeDocument/2006/relationships/hyperlink" Target="https://docs.microsoft.com/cloud-app-security/what-is-cloud-app-security" TargetMode="External"/><Relationship Id="rId112" Type="http://schemas.openxmlformats.org/officeDocument/2006/relationships/image" Target="../media/image493.jpeg"/><Relationship Id="rId16" Type="http://schemas.openxmlformats.org/officeDocument/2006/relationships/image" Target="../media/image448.png"/><Relationship Id="rId107" Type="http://schemas.openxmlformats.org/officeDocument/2006/relationships/image" Target="../media/image488.png"/><Relationship Id="rId11" Type="http://schemas.openxmlformats.org/officeDocument/2006/relationships/image" Target="../media/image443.png"/><Relationship Id="rId32" Type="http://schemas.openxmlformats.org/officeDocument/2006/relationships/image" Target="../media/image94.png"/><Relationship Id="rId37" Type="http://schemas.openxmlformats.org/officeDocument/2006/relationships/image" Target="../media/image461.emf"/><Relationship Id="rId53" Type="http://schemas.openxmlformats.org/officeDocument/2006/relationships/image" Target="../media/image61.png"/><Relationship Id="rId58" Type="http://schemas.openxmlformats.org/officeDocument/2006/relationships/image" Target="../media/image247.jpeg"/><Relationship Id="rId74" Type="http://schemas.openxmlformats.org/officeDocument/2006/relationships/image" Target="../media/image47.png"/><Relationship Id="rId79" Type="http://schemas.openxmlformats.org/officeDocument/2006/relationships/image" Target="../media/image473.png"/><Relationship Id="rId102" Type="http://schemas.openxmlformats.org/officeDocument/2006/relationships/image" Target="../media/image483.png"/><Relationship Id="rId5" Type="http://schemas.openxmlformats.org/officeDocument/2006/relationships/image" Target="../media/image439.jpeg"/><Relationship Id="rId90" Type="http://schemas.openxmlformats.org/officeDocument/2006/relationships/hyperlink" Target="https://docs.microsoft.com/microsoft-365/security/office-365-security/office-365-atp" TargetMode="External"/><Relationship Id="rId95" Type="http://schemas.openxmlformats.org/officeDocument/2006/relationships/image" Target="../media/image476.png"/><Relationship Id="rId22" Type="http://schemas.openxmlformats.org/officeDocument/2006/relationships/image" Target="../media/image454.png"/><Relationship Id="rId27" Type="http://schemas.openxmlformats.org/officeDocument/2006/relationships/image" Target="../media/image91.png"/><Relationship Id="rId43" Type="http://schemas.openxmlformats.org/officeDocument/2006/relationships/image" Target="../media/image145.png"/><Relationship Id="rId48" Type="http://schemas.openxmlformats.org/officeDocument/2006/relationships/image" Target="../media/image464.png"/><Relationship Id="rId64" Type="http://schemas.openxmlformats.org/officeDocument/2006/relationships/image" Target="../media/image72.png"/><Relationship Id="rId69" Type="http://schemas.openxmlformats.org/officeDocument/2006/relationships/image" Target="../media/image248.png"/><Relationship Id="rId113" Type="http://schemas.openxmlformats.org/officeDocument/2006/relationships/image" Target="../media/image494.png"/><Relationship Id="rId80" Type="http://schemas.openxmlformats.org/officeDocument/2006/relationships/hyperlink" Target="https://docs.microsoft.com/en-us/windows/security/threat-protection/microsoft-defender-atp/microsoft-threat-experts" TargetMode="External"/><Relationship Id="rId85" Type="http://schemas.openxmlformats.org/officeDocument/2006/relationships/hyperlink" Target="https://docs.microsoft.com/microsoft-365/security/mtp/microsoft-threat-protection" TargetMode="External"/><Relationship Id="rId12" Type="http://schemas.openxmlformats.org/officeDocument/2006/relationships/image" Target="../media/image444.png"/><Relationship Id="rId17" Type="http://schemas.openxmlformats.org/officeDocument/2006/relationships/image" Target="../media/image449.png"/><Relationship Id="rId33" Type="http://schemas.openxmlformats.org/officeDocument/2006/relationships/image" Target="../media/image74.png"/><Relationship Id="rId38" Type="http://schemas.openxmlformats.org/officeDocument/2006/relationships/image" Target="../media/image462.png"/><Relationship Id="rId59" Type="http://schemas.openxmlformats.org/officeDocument/2006/relationships/image" Target="../media/image67.png"/><Relationship Id="rId103" Type="http://schemas.openxmlformats.org/officeDocument/2006/relationships/image" Target="../media/image484.png"/><Relationship Id="rId108" Type="http://schemas.openxmlformats.org/officeDocument/2006/relationships/image" Target="../media/image489.png"/><Relationship Id="rId54" Type="http://schemas.openxmlformats.org/officeDocument/2006/relationships/image" Target="../media/image62.svg"/><Relationship Id="rId70" Type="http://schemas.openxmlformats.org/officeDocument/2006/relationships/image" Target="../media/image249.png"/><Relationship Id="rId75" Type="http://schemas.openxmlformats.org/officeDocument/2006/relationships/image" Target="../media/image469.png"/><Relationship Id="rId91" Type="http://schemas.openxmlformats.org/officeDocument/2006/relationships/hyperlink" Target="https://go.microsoft.com/fwlink/p/?linkid=2134538" TargetMode="External"/><Relationship Id="rId96" Type="http://schemas.openxmlformats.org/officeDocument/2006/relationships/image" Target="../media/image477.png"/><Relationship Id="rId1" Type="http://schemas.openxmlformats.org/officeDocument/2006/relationships/slideLayout" Target="../slideLayouts/slideLayout6.xml"/><Relationship Id="rId6" Type="http://schemas.openxmlformats.org/officeDocument/2006/relationships/image" Target="../media/image440.png"/><Relationship Id="rId23" Type="http://schemas.openxmlformats.org/officeDocument/2006/relationships/image" Target="../media/image455.png"/><Relationship Id="rId28" Type="http://schemas.openxmlformats.org/officeDocument/2006/relationships/image" Target="../media/image92.jpeg"/><Relationship Id="rId49" Type="http://schemas.openxmlformats.org/officeDocument/2006/relationships/image" Target="../media/image465.png"/><Relationship Id="rId114" Type="http://schemas.openxmlformats.org/officeDocument/2006/relationships/image" Target="../media/image495.png"/><Relationship Id="rId10" Type="http://schemas.openxmlformats.org/officeDocument/2006/relationships/image" Target="../media/image442.svg"/><Relationship Id="rId31" Type="http://schemas.openxmlformats.org/officeDocument/2006/relationships/image" Target="../media/image93.png"/><Relationship Id="rId44" Type="http://schemas.openxmlformats.org/officeDocument/2006/relationships/image" Target="../media/image146.jpeg"/><Relationship Id="rId52" Type="http://schemas.openxmlformats.org/officeDocument/2006/relationships/image" Target="../media/image121.emf"/><Relationship Id="rId60" Type="http://schemas.openxmlformats.org/officeDocument/2006/relationships/image" Target="../media/image468.png"/><Relationship Id="rId65" Type="http://schemas.openxmlformats.org/officeDocument/2006/relationships/image" Target="../media/image73.png"/><Relationship Id="rId73" Type="http://schemas.openxmlformats.org/officeDocument/2006/relationships/hyperlink" Target="https://blogs.technet.microsoft.com/enterprisemobility/2015/09/08/sealpath-brings-rms-protection-to-autocad/" TargetMode="External"/><Relationship Id="rId78" Type="http://schemas.openxmlformats.org/officeDocument/2006/relationships/image" Target="../media/image472.png"/><Relationship Id="rId81" Type="http://schemas.openxmlformats.org/officeDocument/2006/relationships/hyperlink" Target="https://aka.ms/dart" TargetMode="External"/><Relationship Id="rId86" Type="http://schemas.openxmlformats.org/officeDocument/2006/relationships/hyperlink" Target="https://www.microsoft.com/en-us/WindowsForBusiness/windows-atp" TargetMode="External"/><Relationship Id="rId94" Type="http://schemas.openxmlformats.org/officeDocument/2006/relationships/hyperlink" Target="https://www.microsoft.com/misapartnercatalog?PartnerTypes=MSSP" TargetMode="External"/><Relationship Id="rId99" Type="http://schemas.openxmlformats.org/officeDocument/2006/relationships/image" Target="../media/image480.png"/><Relationship Id="rId101" Type="http://schemas.openxmlformats.org/officeDocument/2006/relationships/image" Target="../media/image482.png"/><Relationship Id="rId4" Type="http://schemas.openxmlformats.org/officeDocument/2006/relationships/image" Target="../media/image438.png"/><Relationship Id="rId9" Type="http://schemas.openxmlformats.org/officeDocument/2006/relationships/image" Target="../media/image441.png"/><Relationship Id="rId13" Type="http://schemas.openxmlformats.org/officeDocument/2006/relationships/image" Target="../media/image445.png"/><Relationship Id="rId18" Type="http://schemas.openxmlformats.org/officeDocument/2006/relationships/image" Target="../media/image450.png"/><Relationship Id="rId39" Type="http://schemas.openxmlformats.org/officeDocument/2006/relationships/image" Target="../media/image463.svg"/><Relationship Id="rId109" Type="http://schemas.openxmlformats.org/officeDocument/2006/relationships/image" Target="../media/image490.png"/><Relationship Id="rId34" Type="http://schemas.openxmlformats.org/officeDocument/2006/relationships/image" Target="../media/image459.png"/><Relationship Id="rId50" Type="http://schemas.openxmlformats.org/officeDocument/2006/relationships/image" Target="../media/image466.png"/><Relationship Id="rId55" Type="http://schemas.openxmlformats.org/officeDocument/2006/relationships/hyperlink" Target="https://docs.microsoft.com/en-us/azure/active-directory/active-directory-conditional-access-azure-portal" TargetMode="External"/><Relationship Id="rId76" Type="http://schemas.openxmlformats.org/officeDocument/2006/relationships/image" Target="../media/image470.png"/><Relationship Id="rId97" Type="http://schemas.openxmlformats.org/officeDocument/2006/relationships/image" Target="../media/image478.png"/><Relationship Id="rId104" Type="http://schemas.openxmlformats.org/officeDocument/2006/relationships/image" Target="../media/image485.png"/><Relationship Id="rId7" Type="http://schemas.openxmlformats.org/officeDocument/2006/relationships/hyperlink" Target="https://aka.ms/AzureSentinel" TargetMode="External"/><Relationship Id="rId71" Type="http://schemas.openxmlformats.org/officeDocument/2006/relationships/image" Target="../media/image250.png"/><Relationship Id="rId92" Type="http://schemas.openxmlformats.org/officeDocument/2006/relationships/hyperlink" Target="https://docs.microsoft.com/azure/active-directory/active-directory-identityprotection" TargetMode="External"/><Relationship Id="rId2" Type="http://schemas.openxmlformats.org/officeDocument/2006/relationships/notesSlide" Target="../notesSlides/notesSlide46.xml"/><Relationship Id="rId29" Type="http://schemas.openxmlformats.org/officeDocument/2006/relationships/image" Target="../media/image457.jpeg"/><Relationship Id="rId24" Type="http://schemas.openxmlformats.org/officeDocument/2006/relationships/image" Target="../media/image456.jpeg"/><Relationship Id="rId40" Type="http://schemas.openxmlformats.org/officeDocument/2006/relationships/image" Target="../media/image142.png"/><Relationship Id="rId45" Type="http://schemas.openxmlformats.org/officeDocument/2006/relationships/image" Target="../media/image147.png"/><Relationship Id="rId66" Type="http://schemas.openxmlformats.org/officeDocument/2006/relationships/image" Target="../media/image246.jpeg"/><Relationship Id="rId87" Type="http://schemas.openxmlformats.org/officeDocument/2006/relationships/hyperlink" Target="https://docs.microsoft.com/windows/security/threat-protection/windows-defender-atp/windows-defender-advanced-threat-protection" TargetMode="External"/><Relationship Id="rId110" Type="http://schemas.openxmlformats.org/officeDocument/2006/relationships/image" Target="../media/image491.png"/><Relationship Id="rId115" Type="http://schemas.openxmlformats.org/officeDocument/2006/relationships/image" Target="../media/image496.png"/><Relationship Id="rId61" Type="http://schemas.openxmlformats.org/officeDocument/2006/relationships/image" Target="../media/image69.png"/><Relationship Id="rId82" Type="http://schemas.openxmlformats.org/officeDocument/2006/relationships/image" Target="../media/image17.png"/><Relationship Id="rId19" Type="http://schemas.openxmlformats.org/officeDocument/2006/relationships/image" Target="../media/image451.png"/><Relationship Id="rId14" Type="http://schemas.openxmlformats.org/officeDocument/2006/relationships/image" Target="../media/image446.png"/><Relationship Id="rId30" Type="http://schemas.openxmlformats.org/officeDocument/2006/relationships/image" Target="../media/image458.jpeg"/><Relationship Id="rId35" Type="http://schemas.openxmlformats.org/officeDocument/2006/relationships/image" Target="../media/image460.jpeg"/><Relationship Id="rId56" Type="http://schemas.openxmlformats.org/officeDocument/2006/relationships/image" Target="../media/image65.png"/><Relationship Id="rId77" Type="http://schemas.openxmlformats.org/officeDocument/2006/relationships/image" Target="../media/image471.png"/><Relationship Id="rId100" Type="http://schemas.openxmlformats.org/officeDocument/2006/relationships/image" Target="../media/image481.png"/><Relationship Id="rId105" Type="http://schemas.openxmlformats.org/officeDocument/2006/relationships/image" Target="../media/image486.png"/><Relationship Id="rId8" Type="http://schemas.openxmlformats.org/officeDocument/2006/relationships/hyperlink" Target="http://aka.ms/threatintelligence" TargetMode="External"/><Relationship Id="rId51" Type="http://schemas.openxmlformats.org/officeDocument/2006/relationships/image" Target="../media/image467.gif"/><Relationship Id="rId72" Type="http://schemas.openxmlformats.org/officeDocument/2006/relationships/image" Target="../media/image251.png"/><Relationship Id="rId93" Type="http://schemas.openxmlformats.org/officeDocument/2006/relationships/image" Target="../media/image120.png"/><Relationship Id="rId98" Type="http://schemas.openxmlformats.org/officeDocument/2006/relationships/image" Target="../media/image479.png"/><Relationship Id="rId3" Type="http://schemas.openxmlformats.org/officeDocument/2006/relationships/hyperlink" Target="https://aka.ms/ITSOC" TargetMode="External"/><Relationship Id="rId25" Type="http://schemas.openxmlformats.org/officeDocument/2006/relationships/hyperlink" Target="https://docs.microsoft.com/azure/sentinel/" TargetMode="External"/><Relationship Id="rId46" Type="http://schemas.openxmlformats.org/officeDocument/2006/relationships/image" Target="../media/image149.png"/><Relationship Id="rId67" Type="http://schemas.openxmlformats.org/officeDocument/2006/relationships/hyperlink" Target="https://docs.microsoft.com/en-us/information-protection/get-started/requirements-applications" TargetMode="External"/><Relationship Id="rId116" Type="http://schemas.openxmlformats.org/officeDocument/2006/relationships/image" Target="../media/image497.png"/><Relationship Id="rId20" Type="http://schemas.openxmlformats.org/officeDocument/2006/relationships/image" Target="../media/image452.png"/><Relationship Id="rId41" Type="http://schemas.openxmlformats.org/officeDocument/2006/relationships/image" Target="../media/image143.svg"/><Relationship Id="rId62" Type="http://schemas.openxmlformats.org/officeDocument/2006/relationships/image" Target="../media/image70.png"/><Relationship Id="rId83" Type="http://schemas.openxmlformats.org/officeDocument/2006/relationships/image" Target="../media/image474.png"/><Relationship Id="rId88" Type="http://schemas.openxmlformats.org/officeDocument/2006/relationships/image" Target="../media/image272.jpeg"/><Relationship Id="rId111" Type="http://schemas.openxmlformats.org/officeDocument/2006/relationships/image" Target="../media/image492.png"/><Relationship Id="rId15" Type="http://schemas.openxmlformats.org/officeDocument/2006/relationships/image" Target="../media/image447.png"/><Relationship Id="rId36" Type="http://schemas.openxmlformats.org/officeDocument/2006/relationships/image" Target="../media/image76.png"/><Relationship Id="rId57" Type="http://schemas.openxmlformats.org/officeDocument/2006/relationships/image" Target="../media/image66.png"/><Relationship Id="rId106" Type="http://schemas.openxmlformats.org/officeDocument/2006/relationships/image" Target="../media/image48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98.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501.svg"/><Relationship Id="rId5" Type="http://schemas.openxmlformats.org/officeDocument/2006/relationships/image" Target="../media/image500.png"/><Relationship Id="rId4" Type="http://schemas.openxmlformats.org/officeDocument/2006/relationships/image" Target="../media/image499.svg"/></Relationships>
</file>

<file path=ppt/slides/_rels/slide5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507.svg"/><Relationship Id="rId3" Type="http://schemas.openxmlformats.org/officeDocument/2006/relationships/image" Target="../media/image502.png"/><Relationship Id="rId7" Type="http://schemas.openxmlformats.org/officeDocument/2006/relationships/hyperlink" Target="https://aka.ms/MCRA" TargetMode="External"/><Relationship Id="rId12" Type="http://schemas.openxmlformats.org/officeDocument/2006/relationships/image" Target="../media/image506.sv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186.png"/><Relationship Id="rId11" Type="http://schemas.openxmlformats.org/officeDocument/2006/relationships/image" Target="../media/image505.png"/><Relationship Id="rId5" Type="http://schemas.openxmlformats.org/officeDocument/2006/relationships/image" Target="../media/image504.svg"/><Relationship Id="rId10" Type="http://schemas.openxmlformats.org/officeDocument/2006/relationships/image" Target="../media/image288.png"/><Relationship Id="rId4" Type="http://schemas.openxmlformats.org/officeDocument/2006/relationships/image" Target="../media/image503.svg"/><Relationship Id="rId9" Type="http://schemas.openxmlformats.org/officeDocument/2006/relationships/image" Target="../media/image288.png"/></Relationships>
</file>

<file path=ppt/slides/_rels/slide52.xml.rels><?xml version="1.0" encoding="UTF-8" standalone="yes"?>
<Relationships xmlns="http://schemas.openxmlformats.org/package/2006/relationships"><Relationship Id="rId8" Type="http://schemas.openxmlformats.org/officeDocument/2006/relationships/image" Target="../media/image513.jpeg"/><Relationship Id="rId3" Type="http://schemas.openxmlformats.org/officeDocument/2006/relationships/image" Target="../media/image508.png"/><Relationship Id="rId7" Type="http://schemas.openxmlformats.org/officeDocument/2006/relationships/image" Target="../media/image512.svg"/><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image" Target="../media/image511.png"/><Relationship Id="rId5" Type="http://schemas.openxmlformats.org/officeDocument/2006/relationships/image" Target="../media/image510.jpeg"/><Relationship Id="rId4" Type="http://schemas.openxmlformats.org/officeDocument/2006/relationships/image" Target="../media/image509.svg"/></Relationships>
</file>

<file path=ppt/slides/_rels/slide53.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515.png"/><Relationship Id="rId7"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image" Target="../media/image518.svg"/><Relationship Id="rId5" Type="http://schemas.openxmlformats.org/officeDocument/2006/relationships/image" Target="../media/image517.png"/><Relationship Id="rId10" Type="http://schemas.openxmlformats.org/officeDocument/2006/relationships/image" Target="../media/image520.svg"/><Relationship Id="rId4" Type="http://schemas.openxmlformats.org/officeDocument/2006/relationships/image" Target="../media/image516.svg"/><Relationship Id="rId9" Type="http://schemas.openxmlformats.org/officeDocument/2006/relationships/image" Target="../media/image519.png"/></Relationships>
</file>

<file path=ppt/slides/_rels/slide55.xml.rels><?xml version="1.0" encoding="UTF-8" standalone="yes"?>
<Relationships xmlns="http://schemas.openxmlformats.org/package/2006/relationships"><Relationship Id="rId8" Type="http://schemas.openxmlformats.org/officeDocument/2006/relationships/image" Target="../media/image517.png"/><Relationship Id="rId13" Type="http://schemas.openxmlformats.org/officeDocument/2006/relationships/image" Target="../media/image520.svg"/><Relationship Id="rId18" Type="http://schemas.openxmlformats.org/officeDocument/2006/relationships/hyperlink" Target="https://docs.microsoft.com/windows/security/threat-protection/windows-defender-atp/windows-defender-advanced-threat-protection" TargetMode="External"/><Relationship Id="rId26" Type="http://schemas.openxmlformats.org/officeDocument/2006/relationships/image" Target="../media/image124.png"/><Relationship Id="rId3" Type="http://schemas.openxmlformats.org/officeDocument/2006/relationships/image" Target="../media/image521.png"/><Relationship Id="rId21" Type="http://schemas.openxmlformats.org/officeDocument/2006/relationships/image" Target="../media/image272.jpeg"/><Relationship Id="rId7" Type="http://schemas.openxmlformats.org/officeDocument/2006/relationships/image" Target="../media/image516.svg"/><Relationship Id="rId12" Type="http://schemas.openxmlformats.org/officeDocument/2006/relationships/image" Target="../media/image519.png"/><Relationship Id="rId17" Type="http://schemas.openxmlformats.org/officeDocument/2006/relationships/hyperlink" Target="https://go.microsoft.com/fwlink/p/?linkid=2134538" TargetMode="External"/><Relationship Id="rId25" Type="http://schemas.openxmlformats.org/officeDocument/2006/relationships/hyperlink" Target="https://docs.microsoft.com/azure/sentinel/" TargetMode="External"/><Relationship Id="rId2" Type="http://schemas.openxmlformats.org/officeDocument/2006/relationships/notesSlide" Target="../notesSlides/notesSlide53.xml"/><Relationship Id="rId16" Type="http://schemas.openxmlformats.org/officeDocument/2006/relationships/hyperlink" Target="https://docs.microsoft.com/azure/active-directory/active-directory-identityprotection" TargetMode="External"/><Relationship Id="rId20" Type="http://schemas.openxmlformats.org/officeDocument/2006/relationships/hyperlink" Target="https://docs.microsoft.com/cloud-app-security/what-is-cloud-app-security" TargetMode="External"/><Relationship Id="rId29" Type="http://schemas.openxmlformats.org/officeDocument/2006/relationships/image" Target="../media/image121.emf"/><Relationship Id="rId1" Type="http://schemas.openxmlformats.org/officeDocument/2006/relationships/slideLayout" Target="../slideLayouts/slideLayout12.xml"/><Relationship Id="rId6" Type="http://schemas.openxmlformats.org/officeDocument/2006/relationships/image" Target="../media/image515.png"/><Relationship Id="rId11" Type="http://schemas.openxmlformats.org/officeDocument/2006/relationships/image" Target="../media/image54.svg"/><Relationship Id="rId24" Type="http://schemas.openxmlformats.org/officeDocument/2006/relationships/image" Target="../media/image62.svg"/><Relationship Id="rId5" Type="http://schemas.openxmlformats.org/officeDocument/2006/relationships/hyperlink" Target="https://www.microsoft.com/TrustCenter" TargetMode="External"/><Relationship Id="rId15" Type="http://schemas.openxmlformats.org/officeDocument/2006/relationships/hyperlink" Target="https://docs.microsoft.com/azure/security-center/azure-defender" TargetMode="External"/><Relationship Id="rId23" Type="http://schemas.openxmlformats.org/officeDocument/2006/relationships/image" Target="../media/image61.png"/><Relationship Id="rId28" Type="http://schemas.openxmlformats.org/officeDocument/2006/relationships/image" Target="../media/image76.png"/><Relationship Id="rId10" Type="http://schemas.openxmlformats.org/officeDocument/2006/relationships/image" Target="../media/image53.png"/><Relationship Id="rId19" Type="http://schemas.openxmlformats.org/officeDocument/2006/relationships/hyperlink" Target="https://docs.microsoft.com/microsoft-365/security/office-365-security/office-365-atp" TargetMode="External"/><Relationship Id="rId4" Type="http://schemas.openxmlformats.org/officeDocument/2006/relationships/image" Target="../media/image522.svg"/><Relationship Id="rId9" Type="http://schemas.openxmlformats.org/officeDocument/2006/relationships/image" Target="../media/image518.svg"/><Relationship Id="rId14" Type="http://schemas.openxmlformats.org/officeDocument/2006/relationships/hyperlink" Target="https://aka.ms/MDDR" TargetMode="External"/><Relationship Id="rId22" Type="http://schemas.openxmlformats.org/officeDocument/2006/relationships/image" Target="../media/image523.jpeg"/><Relationship Id="rId27" Type="http://schemas.openxmlformats.org/officeDocument/2006/relationships/image" Target="../media/image125.svg"/><Relationship Id="rId30" Type="http://schemas.openxmlformats.org/officeDocument/2006/relationships/image" Target="../media/image120.png"/></Relationships>
</file>

<file path=ppt/slides/_rels/slide56.xml.rels><?xml version="1.0" encoding="UTF-8" standalone="yes"?>
<Relationships xmlns="http://schemas.openxmlformats.org/package/2006/relationships"><Relationship Id="rId26" Type="http://schemas.openxmlformats.org/officeDocument/2006/relationships/hyperlink" Target="https://azure.microsoft.com/services/site-recovery/" TargetMode="External"/><Relationship Id="rId21" Type="http://schemas.openxmlformats.org/officeDocument/2006/relationships/hyperlink" Target="https://docs.microsoft.com/en-us/azure/azure-policy/azure-policy-introduction" TargetMode="External"/><Relationship Id="rId42" Type="http://schemas.openxmlformats.org/officeDocument/2006/relationships/hyperlink" Target="https://docs.microsoft.com/azure/bastion/" TargetMode="External"/><Relationship Id="rId47" Type="http://schemas.openxmlformats.org/officeDocument/2006/relationships/hyperlink" Target="https://docs.microsoft.com/azure-sphere/product-overview/what-is-azure-sphere" TargetMode="External"/><Relationship Id="rId63" Type="http://schemas.openxmlformats.org/officeDocument/2006/relationships/image" Target="../media/image535.svg"/><Relationship Id="rId68" Type="http://schemas.openxmlformats.org/officeDocument/2006/relationships/hyperlink" Target="https://docs.microsoft.com/azure/active-directory/manage-apps/application-proxy" TargetMode="External"/><Relationship Id="rId7" Type="http://schemas.openxmlformats.org/officeDocument/2006/relationships/image" Target="../media/image125.svg"/><Relationship Id="rId71" Type="http://schemas.openxmlformats.org/officeDocument/2006/relationships/hyperlink" Target="https://docs.microsoft.com/azure/virtual-network/network-security-groups-overview" TargetMode="External"/><Relationship Id="rId2" Type="http://schemas.openxmlformats.org/officeDocument/2006/relationships/notesSlide" Target="../notesSlides/notesSlide54.xml"/><Relationship Id="rId16" Type="http://schemas.openxmlformats.org/officeDocument/2006/relationships/hyperlink" Target="https://docs.microsoft.com/azure/azure-resource-manager/management/overview" TargetMode="External"/><Relationship Id="rId29" Type="http://schemas.openxmlformats.org/officeDocument/2006/relationships/hyperlink" Target="https://docs.microsoft.com/cloud-app-security/what-is-cloud-app-security" TargetMode="External"/><Relationship Id="rId11" Type="http://schemas.openxmlformats.org/officeDocument/2006/relationships/hyperlink" Target="https://docs.microsoft.com/en-us/azure/active-directory/governance/identity-governance-overview" TargetMode="External"/><Relationship Id="rId24" Type="http://schemas.openxmlformats.org/officeDocument/2006/relationships/hyperlink" Target="https://docs.microsoft.com/azure/governance/management-groups/" TargetMode="External"/><Relationship Id="rId32" Type="http://schemas.openxmlformats.org/officeDocument/2006/relationships/hyperlink" Target="https://docs.microsoft.com/azure/virtual-network/application-security-groups" TargetMode="External"/><Relationship Id="rId37" Type="http://schemas.openxmlformats.org/officeDocument/2006/relationships/hyperlink" Target="https://docs.microsoft.com/azure/firewall/overview" TargetMode="External"/><Relationship Id="rId40" Type="http://schemas.openxmlformats.org/officeDocument/2006/relationships/hyperlink" Target="https://docs.microsoft.com/mem/intune/" TargetMode="External"/><Relationship Id="rId45" Type="http://schemas.openxmlformats.org/officeDocument/2006/relationships/image" Target="../media/image62.svg"/><Relationship Id="rId53" Type="http://schemas.microsoft.com/office/2007/relationships/hdphoto" Target="../media/hdphoto2.wdp"/><Relationship Id="rId58" Type="http://schemas.openxmlformats.org/officeDocument/2006/relationships/image" Target="../media/image530.png"/><Relationship Id="rId66" Type="http://schemas.openxmlformats.org/officeDocument/2006/relationships/hyperlink" Target="https://aka.ms/azuresecuritytop10" TargetMode="External"/><Relationship Id="rId5" Type="http://schemas.openxmlformats.org/officeDocument/2006/relationships/hyperlink" Target="https://docs.microsoft.com/azure/sentinel/" TargetMode="External"/><Relationship Id="rId61" Type="http://schemas.openxmlformats.org/officeDocument/2006/relationships/image" Target="../media/image533.svg"/><Relationship Id="rId19" Type="http://schemas.openxmlformats.org/officeDocument/2006/relationships/hyperlink" Target="https://www.microsoft.com/" TargetMode="External"/><Relationship Id="rId14" Type="http://schemas.openxmlformats.org/officeDocument/2006/relationships/hyperlink" Target="https://docs.microsoft.com/windows/security/identity-protection/hello-for-business/" TargetMode="External"/><Relationship Id="rId22" Type="http://schemas.openxmlformats.org/officeDocument/2006/relationships/hyperlink" Target="https://docs.microsoft.com/azure/role-based-access-control/" TargetMode="External"/><Relationship Id="rId27" Type="http://schemas.openxmlformats.org/officeDocument/2006/relationships/hyperlink" Target="https://docs.microsoft.com/azure/azure-resource-manager/management/lock-resources" TargetMode="External"/><Relationship Id="rId30" Type="http://schemas.openxmlformats.org/officeDocument/2006/relationships/hyperlink" Target="https://aka.ms/waf" TargetMode="External"/><Relationship Id="rId35" Type="http://schemas.openxmlformats.org/officeDocument/2006/relationships/hyperlink" Target="https://docs.microsoft.com/azure/private-link/" TargetMode="External"/><Relationship Id="rId43" Type="http://schemas.openxmlformats.org/officeDocument/2006/relationships/hyperlink" Target="M365%20Defender%20(formerly%20Microsoft%20Threat%20Protection%20-%20MTP)%20provides%20XDR%20capability%20to%20simplify%20detection,%20automated%20investigation%20and%20response%20for%20productivity%20resources%20including%20Endpoints,%20identities,%20Office%20365%20services,%20and%20SaaS%20applications" TargetMode="External"/><Relationship Id="rId48" Type="http://schemas.openxmlformats.org/officeDocument/2006/relationships/image" Target="../media/image524.png"/><Relationship Id="rId56" Type="http://schemas.openxmlformats.org/officeDocument/2006/relationships/image" Target="../media/image528.png"/><Relationship Id="rId64" Type="http://schemas.openxmlformats.org/officeDocument/2006/relationships/hyperlink" Target="https://docs.microsoft.com/windows/security/threat-protection/microsoft-defender-atp/microsoft-defender-advanced-threat-protection" TargetMode="External"/><Relationship Id="rId69" Type="http://schemas.openxmlformats.org/officeDocument/2006/relationships/hyperlink" Target="https://aka.ms/spa" TargetMode="External"/><Relationship Id="rId8" Type="http://schemas.openxmlformats.org/officeDocument/2006/relationships/hyperlink" Target="https://aka.ms/zerotrust" TargetMode="External"/><Relationship Id="rId51" Type="http://schemas.openxmlformats.org/officeDocument/2006/relationships/image" Target="../media/image68.png"/><Relationship Id="rId3" Type="http://schemas.openxmlformats.org/officeDocument/2006/relationships/hyperlink" Target="https://aka.ms/caf" TargetMode="External"/><Relationship Id="rId12" Type="http://schemas.openxmlformats.org/officeDocument/2006/relationships/hyperlink" Target="https://docs.microsoft.com/azure/active-directory/active-directory-identityprotection" TargetMode="External"/><Relationship Id="rId17" Type="http://schemas.openxmlformats.org/officeDocument/2006/relationships/hyperlink" Target="https://docs.microsoft.com/microsoft-365/security/mtp/microsoft-threat-protection" TargetMode="External"/><Relationship Id="rId25" Type="http://schemas.openxmlformats.org/officeDocument/2006/relationships/hyperlink" Target="https://docs.microsoft.com/azure/lighthouse/overview" TargetMode="External"/><Relationship Id="rId33" Type="http://schemas.openxmlformats.org/officeDocument/2006/relationships/hyperlink" Target="https://docs.microsoft.com/security/benchmark/azure/baselines/api-management-security-baseline" TargetMode="External"/><Relationship Id="rId38" Type="http://schemas.openxmlformats.org/officeDocument/2006/relationships/hyperlink" Target="https://docs.microsoft.com/azure/devops/organizations/security/about-security-identity?view=azure-devops" TargetMode="External"/><Relationship Id="rId46" Type="http://schemas.openxmlformats.org/officeDocument/2006/relationships/image" Target="../media/image121.emf"/><Relationship Id="rId59" Type="http://schemas.openxmlformats.org/officeDocument/2006/relationships/image" Target="../media/image531.svg"/><Relationship Id="rId67" Type="http://schemas.openxmlformats.org/officeDocument/2006/relationships/hyperlink" Target="https://docs.microsoft.com/azure/application-gateway/application-gateway-web-application-firewall-overview" TargetMode="External"/><Relationship Id="rId20" Type="http://schemas.openxmlformats.org/officeDocument/2006/relationships/hyperlink" Target="https://docs.microsoft.com/azure/security-center/security-center-intro" TargetMode="External"/><Relationship Id="rId41" Type="http://schemas.openxmlformats.org/officeDocument/2006/relationships/hyperlink" Target="https://docs.microsoft.com/mem/configmgr/" TargetMode="External"/><Relationship Id="rId54" Type="http://schemas.openxmlformats.org/officeDocument/2006/relationships/image" Target="../media/image527.png"/><Relationship Id="rId62" Type="http://schemas.openxmlformats.org/officeDocument/2006/relationships/image" Target="../media/image534.png"/><Relationship Id="rId70" Type="http://schemas.openxmlformats.org/officeDocument/2006/relationships/hyperlink" Target="https://aka.ms/PAW" TargetMode="External"/><Relationship Id="rId1" Type="http://schemas.openxmlformats.org/officeDocument/2006/relationships/slideLayout" Target="../slideLayouts/slideLayout8.xml"/><Relationship Id="rId6" Type="http://schemas.openxmlformats.org/officeDocument/2006/relationships/image" Target="../media/image124.png"/><Relationship Id="rId15" Type="http://schemas.openxmlformats.org/officeDocument/2006/relationships/hyperlink" Target="https://docs.microsoft.com/azure/active-directory/active-directory-conditional-access-azure-portal" TargetMode="External"/><Relationship Id="rId23" Type="http://schemas.openxmlformats.org/officeDocument/2006/relationships/hyperlink" Target="https://docs.microsoft.com/azure/governance/blueprints/" TargetMode="External"/><Relationship Id="rId28" Type="http://schemas.openxmlformats.org/officeDocument/2006/relationships/hyperlink" Target="https://docs.microsoft.com/azure/security-center/azure-defender" TargetMode="External"/><Relationship Id="rId36" Type="http://schemas.openxmlformats.org/officeDocument/2006/relationships/hyperlink" Target="https://docs.microsoft.com/azure/key-vault/key-vault-overview" TargetMode="External"/><Relationship Id="rId49" Type="http://schemas.openxmlformats.org/officeDocument/2006/relationships/image" Target="../media/image525.svg"/><Relationship Id="rId57" Type="http://schemas.openxmlformats.org/officeDocument/2006/relationships/image" Target="../media/image529.svg"/><Relationship Id="rId10" Type="http://schemas.openxmlformats.org/officeDocument/2006/relationships/image" Target="../media/image17.png"/><Relationship Id="rId31" Type="http://schemas.openxmlformats.org/officeDocument/2006/relationships/hyperlink" Target="https://aka.ms/BenchmarkDocs" TargetMode="External"/><Relationship Id="rId44" Type="http://schemas.openxmlformats.org/officeDocument/2006/relationships/image" Target="../media/image61.png"/><Relationship Id="rId52" Type="http://schemas.openxmlformats.org/officeDocument/2006/relationships/image" Target="../media/image526.png"/><Relationship Id="rId60" Type="http://schemas.openxmlformats.org/officeDocument/2006/relationships/image" Target="../media/image532.png"/><Relationship Id="rId65" Type="http://schemas.openxmlformats.org/officeDocument/2006/relationships/hyperlink" Target="https://aka.ms/MCRA" TargetMode="External"/><Relationship Id="rId4" Type="http://schemas.openxmlformats.org/officeDocument/2006/relationships/hyperlink" Target="https://aka.ms/CAF" TargetMode="External"/><Relationship Id="rId9" Type="http://schemas.openxmlformats.org/officeDocument/2006/relationships/hyperlink" Target="https://docs.microsoft.com/microsoft-365/security/mtp/microsoft-secure-score" TargetMode="External"/><Relationship Id="rId13" Type="http://schemas.openxmlformats.org/officeDocument/2006/relationships/hyperlink" Target="https://docs.microsoft.com/azure/active-directory/authentication/multi-factor-authentication" TargetMode="External"/><Relationship Id="rId18" Type="http://schemas.openxmlformats.org/officeDocument/2006/relationships/hyperlink" Target="https://go.microsoft.com/fwlink/p/?linkid=2134538" TargetMode="External"/><Relationship Id="rId39" Type="http://schemas.openxmlformats.org/officeDocument/2006/relationships/hyperlink" Target="https://aka.ms/GHSecurity" TargetMode="External"/><Relationship Id="rId34" Type="http://schemas.openxmlformats.org/officeDocument/2006/relationships/hyperlink" Target="https://docs.microsoft.com/azure/virtual-network/ddos-protection-overview" TargetMode="External"/><Relationship Id="rId50" Type="http://schemas.openxmlformats.org/officeDocument/2006/relationships/hyperlink" Target="https://docs.microsoft.com/azure/iot-hub/" TargetMode="External"/><Relationship Id="rId55" Type="http://schemas.openxmlformats.org/officeDocument/2006/relationships/image" Target="../media/image77.png"/></Relationships>
</file>

<file path=ppt/slides/_rels/slide57.xml.rels><?xml version="1.0" encoding="UTF-8" standalone="yes"?>
<Relationships xmlns="http://schemas.openxmlformats.org/package/2006/relationships"><Relationship Id="rId8" Type="http://schemas.openxmlformats.org/officeDocument/2006/relationships/image" Target="../media/image537.svg"/><Relationship Id="rId13" Type="http://schemas.openxmlformats.org/officeDocument/2006/relationships/image" Target="../media/image465.png"/><Relationship Id="rId18" Type="http://schemas.openxmlformats.org/officeDocument/2006/relationships/image" Target="../media/image144.png"/><Relationship Id="rId3" Type="http://schemas.openxmlformats.org/officeDocument/2006/relationships/image" Target="../media/image60.emf"/><Relationship Id="rId21" Type="http://schemas.openxmlformats.org/officeDocument/2006/relationships/image" Target="../media/image538.png"/><Relationship Id="rId7" Type="http://schemas.openxmlformats.org/officeDocument/2006/relationships/image" Target="../media/image536.png"/><Relationship Id="rId12" Type="http://schemas.openxmlformats.org/officeDocument/2006/relationships/image" Target="../media/image464.png"/><Relationship Id="rId17" Type="http://schemas.openxmlformats.org/officeDocument/2006/relationships/image" Target="../media/image143.svg"/><Relationship Id="rId2" Type="http://schemas.openxmlformats.org/officeDocument/2006/relationships/notesSlide" Target="../notesSlides/notesSlide55.xml"/><Relationship Id="rId16" Type="http://schemas.openxmlformats.org/officeDocument/2006/relationships/image" Target="../media/image142.png"/><Relationship Id="rId20" Type="http://schemas.openxmlformats.org/officeDocument/2006/relationships/image" Target="../media/image149.png"/><Relationship Id="rId1" Type="http://schemas.openxmlformats.org/officeDocument/2006/relationships/slideLayout" Target="../slideLayouts/slideLayout19.xml"/><Relationship Id="rId6" Type="http://schemas.openxmlformats.org/officeDocument/2006/relationships/image" Target="../media/image62.svg"/><Relationship Id="rId11" Type="http://schemas.openxmlformats.org/officeDocument/2006/relationships/image" Target="../media/image76.png"/><Relationship Id="rId24" Type="http://schemas.openxmlformats.org/officeDocument/2006/relationships/image" Target="../media/image540.svg"/><Relationship Id="rId5" Type="http://schemas.openxmlformats.org/officeDocument/2006/relationships/image" Target="../media/image61.png"/><Relationship Id="rId15" Type="http://schemas.openxmlformats.org/officeDocument/2006/relationships/image" Target="../media/image453.png"/><Relationship Id="rId23" Type="http://schemas.openxmlformats.org/officeDocument/2006/relationships/image" Target="../media/image214.png"/><Relationship Id="rId10" Type="http://schemas.openxmlformats.org/officeDocument/2006/relationships/image" Target="../media/image75.png"/><Relationship Id="rId19" Type="http://schemas.openxmlformats.org/officeDocument/2006/relationships/image" Target="../media/image148.png"/><Relationship Id="rId4" Type="http://schemas.openxmlformats.org/officeDocument/2006/relationships/image" Target="../media/image121.emf"/><Relationship Id="rId9" Type="http://schemas.openxmlformats.org/officeDocument/2006/relationships/image" Target="../media/image74.png"/><Relationship Id="rId14" Type="http://schemas.openxmlformats.org/officeDocument/2006/relationships/image" Target="../media/image466.png"/><Relationship Id="rId22" Type="http://schemas.openxmlformats.org/officeDocument/2006/relationships/image" Target="../media/image539.svg"/></Relationships>
</file>

<file path=ppt/slides/_rels/slide58.xml.rels><?xml version="1.0" encoding="UTF-8" standalone="yes"?>
<Relationships xmlns="http://schemas.openxmlformats.org/package/2006/relationships"><Relationship Id="rId8" Type="http://schemas.openxmlformats.org/officeDocument/2006/relationships/image" Target="../media/image541.svg"/><Relationship Id="rId13" Type="http://schemas.openxmlformats.org/officeDocument/2006/relationships/image" Target="../media/image465.png"/><Relationship Id="rId18" Type="http://schemas.openxmlformats.org/officeDocument/2006/relationships/image" Target="../media/image144.png"/><Relationship Id="rId3" Type="http://schemas.openxmlformats.org/officeDocument/2006/relationships/image" Target="../media/image60.emf"/><Relationship Id="rId21" Type="http://schemas.openxmlformats.org/officeDocument/2006/relationships/image" Target="../media/image538.png"/><Relationship Id="rId7" Type="http://schemas.openxmlformats.org/officeDocument/2006/relationships/image" Target="../media/image536.png"/><Relationship Id="rId12" Type="http://schemas.openxmlformats.org/officeDocument/2006/relationships/image" Target="../media/image464.png"/><Relationship Id="rId17" Type="http://schemas.openxmlformats.org/officeDocument/2006/relationships/image" Target="../media/image143.svg"/><Relationship Id="rId2" Type="http://schemas.openxmlformats.org/officeDocument/2006/relationships/notesSlide" Target="../notesSlides/notesSlide56.xml"/><Relationship Id="rId16" Type="http://schemas.openxmlformats.org/officeDocument/2006/relationships/image" Target="../media/image142.png"/><Relationship Id="rId20" Type="http://schemas.openxmlformats.org/officeDocument/2006/relationships/image" Target="../media/image149.png"/><Relationship Id="rId1" Type="http://schemas.openxmlformats.org/officeDocument/2006/relationships/slideLayout" Target="../slideLayouts/slideLayout19.xml"/><Relationship Id="rId6" Type="http://schemas.openxmlformats.org/officeDocument/2006/relationships/image" Target="../media/image62.svg"/><Relationship Id="rId11" Type="http://schemas.openxmlformats.org/officeDocument/2006/relationships/image" Target="../media/image76.png"/><Relationship Id="rId24" Type="http://schemas.openxmlformats.org/officeDocument/2006/relationships/image" Target="../media/image542.svg"/><Relationship Id="rId5" Type="http://schemas.openxmlformats.org/officeDocument/2006/relationships/image" Target="../media/image61.png"/><Relationship Id="rId15" Type="http://schemas.openxmlformats.org/officeDocument/2006/relationships/image" Target="../media/image453.png"/><Relationship Id="rId23" Type="http://schemas.openxmlformats.org/officeDocument/2006/relationships/image" Target="../media/image214.png"/><Relationship Id="rId10" Type="http://schemas.openxmlformats.org/officeDocument/2006/relationships/image" Target="../media/image75.png"/><Relationship Id="rId19" Type="http://schemas.openxmlformats.org/officeDocument/2006/relationships/image" Target="../media/image148.png"/><Relationship Id="rId4" Type="http://schemas.openxmlformats.org/officeDocument/2006/relationships/image" Target="../media/image121.emf"/><Relationship Id="rId9" Type="http://schemas.openxmlformats.org/officeDocument/2006/relationships/image" Target="../media/image74.png"/><Relationship Id="rId14" Type="http://schemas.openxmlformats.org/officeDocument/2006/relationships/image" Target="../media/image466.png"/><Relationship Id="rId22" Type="http://schemas.openxmlformats.org/officeDocument/2006/relationships/image" Target="../media/image539.svg"/></Relationships>
</file>

<file path=ppt/slides/_rels/slide59.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142.png"/><Relationship Id="rId18" Type="http://schemas.openxmlformats.org/officeDocument/2006/relationships/image" Target="../media/image538.png"/><Relationship Id="rId3" Type="http://schemas.openxmlformats.org/officeDocument/2006/relationships/image" Target="../media/image74.png"/><Relationship Id="rId21" Type="http://schemas.openxmlformats.org/officeDocument/2006/relationships/image" Target="../media/image541.svg"/><Relationship Id="rId7" Type="http://schemas.openxmlformats.org/officeDocument/2006/relationships/image" Target="../media/image61.png"/><Relationship Id="rId12" Type="http://schemas.openxmlformats.org/officeDocument/2006/relationships/image" Target="../media/image453.png"/><Relationship Id="rId17" Type="http://schemas.openxmlformats.org/officeDocument/2006/relationships/image" Target="../media/image149.png"/><Relationship Id="rId2" Type="http://schemas.openxmlformats.org/officeDocument/2006/relationships/notesSlide" Target="../notesSlides/notesSlide57.xml"/><Relationship Id="rId16" Type="http://schemas.openxmlformats.org/officeDocument/2006/relationships/image" Target="../media/image148.png"/><Relationship Id="rId20" Type="http://schemas.openxmlformats.org/officeDocument/2006/relationships/image" Target="../media/image536.png"/><Relationship Id="rId1" Type="http://schemas.openxmlformats.org/officeDocument/2006/relationships/slideLayout" Target="../slideLayouts/slideLayout19.xml"/><Relationship Id="rId6" Type="http://schemas.openxmlformats.org/officeDocument/2006/relationships/image" Target="../media/image121.emf"/><Relationship Id="rId11" Type="http://schemas.openxmlformats.org/officeDocument/2006/relationships/image" Target="../media/image466.png"/><Relationship Id="rId5" Type="http://schemas.openxmlformats.org/officeDocument/2006/relationships/image" Target="../media/image76.png"/><Relationship Id="rId15" Type="http://schemas.openxmlformats.org/officeDocument/2006/relationships/image" Target="../media/image144.png"/><Relationship Id="rId10" Type="http://schemas.openxmlformats.org/officeDocument/2006/relationships/image" Target="../media/image465.png"/><Relationship Id="rId19" Type="http://schemas.openxmlformats.org/officeDocument/2006/relationships/image" Target="../media/image539.svg"/><Relationship Id="rId4" Type="http://schemas.openxmlformats.org/officeDocument/2006/relationships/image" Target="../media/image75.png"/><Relationship Id="rId9" Type="http://schemas.openxmlformats.org/officeDocument/2006/relationships/image" Target="../media/image464.png"/><Relationship Id="rId14" Type="http://schemas.openxmlformats.org/officeDocument/2006/relationships/image" Target="../media/image143.svg"/><Relationship Id="rId22" Type="http://schemas.openxmlformats.org/officeDocument/2006/relationships/hyperlink" Target="https://aka.ms/deploySPA"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hyperlink" Target="https://aka.ms/SecurityRoles" TargetMode="External"/><Relationship Id="rId4" Type="http://schemas.openxmlformats.org/officeDocument/2006/relationships/image" Target="../media/image41.svg"/></Relationships>
</file>

<file path=ppt/slides/_rels/slide60.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58.xml"/><Relationship Id="rId1" Type="http://schemas.openxmlformats.org/officeDocument/2006/relationships/slideLayout" Target="../slideLayouts/slideLayout19.xml"/><Relationship Id="rId6" Type="http://schemas.openxmlformats.org/officeDocument/2006/relationships/image" Target="../media/image546.svg"/><Relationship Id="rId5" Type="http://schemas.openxmlformats.org/officeDocument/2006/relationships/image" Target="../media/image545.png"/><Relationship Id="rId4" Type="http://schemas.openxmlformats.org/officeDocument/2006/relationships/image" Target="../media/image544.svg"/></Relationships>
</file>

<file path=ppt/slides/_rels/slide61.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21.emf"/><Relationship Id="rId3" Type="http://schemas.openxmlformats.org/officeDocument/2006/relationships/image" Target="../media/image214.png"/><Relationship Id="rId7" Type="http://schemas.openxmlformats.org/officeDocument/2006/relationships/image" Target="../media/image548.png"/><Relationship Id="rId12" Type="http://schemas.openxmlformats.org/officeDocument/2006/relationships/image" Target="../media/image551.svg"/><Relationship Id="rId17" Type="http://schemas.openxmlformats.org/officeDocument/2006/relationships/image" Target="../media/image537.svg"/><Relationship Id="rId2" Type="http://schemas.openxmlformats.org/officeDocument/2006/relationships/notesSlide" Target="../notesSlides/notesSlide59.xml"/><Relationship Id="rId16" Type="http://schemas.openxmlformats.org/officeDocument/2006/relationships/image" Target="../media/image536.png"/><Relationship Id="rId1" Type="http://schemas.openxmlformats.org/officeDocument/2006/relationships/slideLayout" Target="../slideLayouts/slideLayout21.xml"/><Relationship Id="rId6" Type="http://schemas.microsoft.com/office/2007/relationships/hdphoto" Target="../media/hdphoto3.wdp"/><Relationship Id="rId11" Type="http://schemas.openxmlformats.org/officeDocument/2006/relationships/image" Target="../media/image550.png"/><Relationship Id="rId5" Type="http://schemas.openxmlformats.org/officeDocument/2006/relationships/image" Target="../media/image547.png"/><Relationship Id="rId15" Type="http://schemas.openxmlformats.org/officeDocument/2006/relationships/image" Target="../media/image62.svg"/><Relationship Id="rId10" Type="http://schemas.microsoft.com/office/2007/relationships/hdphoto" Target="../media/hdphoto5.wdp"/><Relationship Id="rId4" Type="http://schemas.openxmlformats.org/officeDocument/2006/relationships/image" Target="../media/image216.svg"/><Relationship Id="rId9" Type="http://schemas.openxmlformats.org/officeDocument/2006/relationships/image" Target="../media/image549.png"/><Relationship Id="rId1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552.png"/><Relationship Id="rId2" Type="http://schemas.openxmlformats.org/officeDocument/2006/relationships/notesSlide" Target="../notesSlides/notesSlide60.xml"/><Relationship Id="rId1" Type="http://schemas.openxmlformats.org/officeDocument/2006/relationships/slideLayout" Target="../slideLayouts/slideLayout17.xml"/><Relationship Id="rId4" Type="http://schemas.openxmlformats.org/officeDocument/2006/relationships/image" Target="../media/image553.sv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8" Type="http://schemas.openxmlformats.org/officeDocument/2006/relationships/image" Target="../media/image559.svg"/><Relationship Id="rId3" Type="http://schemas.openxmlformats.org/officeDocument/2006/relationships/image" Target="../media/image554.png"/><Relationship Id="rId7" Type="http://schemas.openxmlformats.org/officeDocument/2006/relationships/image" Target="../media/image558.png"/><Relationship Id="rId2" Type="http://schemas.openxmlformats.org/officeDocument/2006/relationships/notesSlide" Target="../notesSlides/notesSlide62.xml"/><Relationship Id="rId1" Type="http://schemas.openxmlformats.org/officeDocument/2006/relationships/slideLayout" Target="../slideLayouts/slideLayout17.xml"/><Relationship Id="rId6" Type="http://schemas.openxmlformats.org/officeDocument/2006/relationships/image" Target="../media/image557.svg"/><Relationship Id="rId11" Type="http://schemas.openxmlformats.org/officeDocument/2006/relationships/image" Target="../media/image562.png"/><Relationship Id="rId5" Type="http://schemas.openxmlformats.org/officeDocument/2006/relationships/image" Target="../media/image556.png"/><Relationship Id="rId10" Type="http://schemas.openxmlformats.org/officeDocument/2006/relationships/image" Target="../media/image561.svg"/><Relationship Id="rId4" Type="http://schemas.openxmlformats.org/officeDocument/2006/relationships/image" Target="../media/image555.svg"/><Relationship Id="rId9" Type="http://schemas.openxmlformats.org/officeDocument/2006/relationships/image" Target="../media/image560.png"/></Relationships>
</file>

<file path=ppt/slides/_rels/slide65.xml.rels><?xml version="1.0" encoding="UTF-8" standalone="yes"?>
<Relationships xmlns="http://schemas.openxmlformats.org/package/2006/relationships"><Relationship Id="rId8" Type="http://schemas.openxmlformats.org/officeDocument/2006/relationships/image" Target="../media/image565.png"/><Relationship Id="rId3" Type="http://schemas.openxmlformats.org/officeDocument/2006/relationships/image" Target="../media/image39.png"/><Relationship Id="rId7" Type="http://schemas.openxmlformats.org/officeDocument/2006/relationships/image" Target="../media/image564.png"/><Relationship Id="rId12" Type="http://schemas.openxmlformats.org/officeDocument/2006/relationships/hyperlink" Target="https://aka.ms/humanoperated" TargetMode="External"/><Relationship Id="rId2" Type="http://schemas.openxmlformats.org/officeDocument/2006/relationships/notesSlide" Target="../notesSlides/notesSlide63.xml"/><Relationship Id="rId1" Type="http://schemas.openxmlformats.org/officeDocument/2006/relationships/slideLayout" Target="../slideLayouts/slideLayout17.xml"/><Relationship Id="rId6" Type="http://schemas.openxmlformats.org/officeDocument/2006/relationships/image" Target="../media/image564.png"/><Relationship Id="rId11" Type="http://schemas.openxmlformats.org/officeDocument/2006/relationships/image" Target="../media/image566.png"/><Relationship Id="rId5" Type="http://schemas.openxmlformats.org/officeDocument/2006/relationships/image" Target="../media/image563.png"/><Relationship Id="rId10" Type="http://schemas.openxmlformats.org/officeDocument/2006/relationships/image" Target="../media/image565.png"/><Relationship Id="rId4" Type="http://schemas.openxmlformats.org/officeDocument/2006/relationships/image" Target="../media/image563.png"/><Relationship Id="rId9" Type="http://schemas.openxmlformats.org/officeDocument/2006/relationships/slide" Target="slide62.xml"/></Relationships>
</file>

<file path=ppt/slides/_rels/slide7.xml.rels><?xml version="1.0" encoding="UTF-8" standalone="yes"?>
<Relationships xmlns="http://schemas.openxmlformats.org/package/2006/relationships"><Relationship Id="rId8" Type="http://schemas.openxmlformats.org/officeDocument/2006/relationships/hyperlink" Target="https://docs.microsoft.com/en-us/azure/cloud-adoption-framework/organize/cloud-security-identity-keys" TargetMode="External"/><Relationship Id="rId13" Type="http://schemas.openxmlformats.org/officeDocument/2006/relationships/hyperlink" Target="https://docs.microsoft.com/en-us/azure/cloud-adoption-framework/organize/cloud-security-operations-center" TargetMode="External"/><Relationship Id="rId3" Type="http://schemas.openxmlformats.org/officeDocument/2006/relationships/hyperlink" Target="https://aka.ms/securityroles" TargetMode="External"/><Relationship Id="rId7" Type="http://schemas.openxmlformats.org/officeDocument/2006/relationships/hyperlink" Target="https://docs.microsoft.com/en-us/azure/cloud-adoption-framework/organize/cloud-security-compliance-management" TargetMode="External"/><Relationship Id="rId12" Type="http://schemas.openxmlformats.org/officeDocument/2006/relationships/hyperlink" Target="https://docs.microsoft.com/en-us/azure/cloud-adoption-framework/organize/cloud-security-infrastructure-endpoint" TargetMode="Externa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hyperlink" Target="https://docs.microsoft.com/en-us/azure/cloud-adoption-framework/organize/cloud-security-policy-standards" TargetMode="External"/><Relationship Id="rId11" Type="http://schemas.openxmlformats.org/officeDocument/2006/relationships/hyperlink" Target="https://docs.microsoft.com/en-us/azure/cloud-adoption-framework/organize/cloud-security-application-security-devsecops" TargetMode="External"/><Relationship Id="rId5" Type="http://schemas.openxmlformats.org/officeDocument/2006/relationships/hyperlink" Target="https://docs.microsoft.com/en-us/azure/cloud-adoption-framework/organize/cloud-security-posture-management" TargetMode="External"/><Relationship Id="rId15" Type="http://schemas.openxmlformats.org/officeDocument/2006/relationships/hyperlink" Target="https://docs.microsoft.com/en-us/azure/cloud-adoption-framework/organize/cloud-security-incident-preparation" TargetMode="External"/><Relationship Id="rId10" Type="http://schemas.openxmlformats.org/officeDocument/2006/relationships/hyperlink" Target="https://docs.microsoft.com/en-us/azure/cloud-adoption-framework/organize/cloud-security-data-security" TargetMode="External"/><Relationship Id="rId4" Type="http://schemas.openxmlformats.org/officeDocument/2006/relationships/hyperlink" Target="https://docs.microsoft.com/en-us/azure/cloud-adoption-framework/organize/cloud-security-architecture" TargetMode="External"/><Relationship Id="rId9" Type="http://schemas.openxmlformats.org/officeDocument/2006/relationships/hyperlink" Target="https://docs.microsoft.com/en-us/azure/cloud-adoption-framework/organize/cloud-security-people" TargetMode="External"/><Relationship Id="rId14" Type="http://schemas.openxmlformats.org/officeDocument/2006/relationships/hyperlink" Target="https://docs.microsoft.com/en-us/azure/cloud-adoption-framework/organize/cloud-security-threat-intelligence"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hyperlink" Target="https://aka.ms/SecurityRoles" TargetMode="External"/><Relationship Id="rId7" Type="http://schemas.openxmlformats.org/officeDocument/2006/relationships/hyperlink" Target="https://aka.ms/sparoadmap" TargetMode="External"/><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hyperlink" Target="https://aka.ms/benchmarkdocs" TargetMode="External"/><Relationship Id="rId5" Type="http://schemas.openxmlformats.org/officeDocument/2006/relationships/hyperlink" Target="https://aka.ms/azuresecuritytop10" TargetMode="External"/><Relationship Id="rId4" Type="http://schemas.openxmlformats.org/officeDocument/2006/relationships/image" Target="../media/image39.png"/><Relationship Id="rId9" Type="http://schemas.openxmlformats.org/officeDocument/2006/relationships/image" Target="../media/image45.emf"/></Relationships>
</file>

<file path=ppt/slides/_rels/slide9.xml.rels><?xml version="1.0" encoding="UTF-8" standalone="yes"?>
<Relationships xmlns="http://schemas.openxmlformats.org/package/2006/relationships"><Relationship Id="rId117" Type="http://schemas.openxmlformats.org/officeDocument/2006/relationships/hyperlink" Target="https://www.microsoft.com/account/authenticator" TargetMode="External"/><Relationship Id="rId21" Type="http://schemas.openxmlformats.org/officeDocument/2006/relationships/image" Target="../media/image56.png"/><Relationship Id="rId42" Type="http://schemas.openxmlformats.org/officeDocument/2006/relationships/hyperlink" Target="https://docs.microsoft.com/azure/azure-arc/" TargetMode="External"/><Relationship Id="rId63" Type="http://schemas.openxmlformats.org/officeDocument/2006/relationships/image" Target="../media/image85.svg"/><Relationship Id="rId84" Type="http://schemas.openxmlformats.org/officeDocument/2006/relationships/image" Target="../media/image96.png"/><Relationship Id="rId138" Type="http://schemas.openxmlformats.org/officeDocument/2006/relationships/hyperlink" Target="https://aka.ms/CAFSecurity" TargetMode="External"/><Relationship Id="rId159" Type="http://schemas.openxmlformats.org/officeDocument/2006/relationships/hyperlink" Target="https://technet.microsoft.com/en-us/itpro/windows/keep-secure/windows-10-security-guide" TargetMode="External"/><Relationship Id="rId107" Type="http://schemas.openxmlformats.org/officeDocument/2006/relationships/hyperlink" Target="http://www.microsoft.com/SDL" TargetMode="External"/><Relationship Id="rId11" Type="http://schemas.openxmlformats.org/officeDocument/2006/relationships/hyperlink" Target="https://blogs.technet.microsoft.com/enterprisemobility/2015/09/08/sealpath-brings-rms-protection-to-autocad/" TargetMode="External"/><Relationship Id="rId32" Type="http://schemas.openxmlformats.org/officeDocument/2006/relationships/image" Target="../media/image66.png"/><Relationship Id="rId53" Type="http://schemas.openxmlformats.org/officeDocument/2006/relationships/hyperlink" Target="https://docs.microsoft.com/azure/firewall/overview" TargetMode="External"/><Relationship Id="rId74" Type="http://schemas.openxmlformats.org/officeDocument/2006/relationships/image" Target="../media/image94.png"/><Relationship Id="rId128" Type="http://schemas.openxmlformats.org/officeDocument/2006/relationships/image" Target="../media/image116.png"/><Relationship Id="rId149" Type="http://schemas.openxmlformats.org/officeDocument/2006/relationships/image" Target="../media/image120.png"/><Relationship Id="rId5" Type="http://schemas.openxmlformats.org/officeDocument/2006/relationships/image" Target="../media/image17.png"/><Relationship Id="rId95" Type="http://schemas.openxmlformats.org/officeDocument/2006/relationships/image" Target="../media/image107.png"/><Relationship Id="rId160" Type="http://schemas.openxmlformats.org/officeDocument/2006/relationships/hyperlink" Target="https://www.microsoft.com/en-us/security/threat-protection" TargetMode="External"/><Relationship Id="rId22" Type="http://schemas.openxmlformats.org/officeDocument/2006/relationships/image" Target="../media/image57.png"/><Relationship Id="rId43" Type="http://schemas.openxmlformats.org/officeDocument/2006/relationships/image" Target="../media/image76.png"/><Relationship Id="rId64" Type="http://schemas.openxmlformats.org/officeDocument/2006/relationships/image" Target="../media/image86.png"/><Relationship Id="rId118" Type="http://schemas.openxmlformats.org/officeDocument/2006/relationships/image" Target="../media/image111.png"/><Relationship Id="rId139" Type="http://schemas.openxmlformats.org/officeDocument/2006/relationships/hyperlink" Target="https://aka.ms/WAFSecurity" TargetMode="External"/><Relationship Id="rId85" Type="http://schemas.openxmlformats.org/officeDocument/2006/relationships/image" Target="../media/image97.png"/><Relationship Id="rId150" Type="http://schemas.openxmlformats.org/officeDocument/2006/relationships/image" Target="../media/image121.emf"/><Relationship Id="rId12" Type="http://schemas.openxmlformats.org/officeDocument/2006/relationships/image" Target="../media/image47.png"/><Relationship Id="rId17" Type="http://schemas.openxmlformats.org/officeDocument/2006/relationships/image" Target="../media/image52.svg"/><Relationship Id="rId33" Type="http://schemas.openxmlformats.org/officeDocument/2006/relationships/image" Target="../media/image67.png"/><Relationship Id="rId38" Type="http://schemas.openxmlformats.org/officeDocument/2006/relationships/image" Target="../media/image72.png"/><Relationship Id="rId59" Type="http://schemas.openxmlformats.org/officeDocument/2006/relationships/image" Target="../media/image83.png"/><Relationship Id="rId103" Type="http://schemas.openxmlformats.org/officeDocument/2006/relationships/hyperlink" Target="https://docs.microsoft.com/en-us/azure/bastion/bastion-overview" TargetMode="External"/><Relationship Id="rId108" Type="http://schemas.openxmlformats.org/officeDocument/2006/relationships/hyperlink" Target="https://servicetrust.microsoft.com/" TargetMode="External"/><Relationship Id="rId124" Type="http://schemas.openxmlformats.org/officeDocument/2006/relationships/hyperlink" Target="https://azure.microsoft.com/en-us/services/expressroute/" TargetMode="External"/><Relationship Id="rId129" Type="http://schemas.openxmlformats.org/officeDocument/2006/relationships/image" Target="../media/image117.png"/><Relationship Id="rId54" Type="http://schemas.openxmlformats.org/officeDocument/2006/relationships/image" Target="../media/image81.png"/><Relationship Id="rId70" Type="http://schemas.openxmlformats.org/officeDocument/2006/relationships/image" Target="../media/image90.jpeg"/><Relationship Id="rId75" Type="http://schemas.openxmlformats.org/officeDocument/2006/relationships/hyperlink" Target="https://technet.microsoft.com/itpro/windows/keep-secure/windows-10-security-guide" TargetMode="External"/><Relationship Id="rId91" Type="http://schemas.openxmlformats.org/officeDocument/2006/relationships/image" Target="../media/image103.png"/><Relationship Id="rId96" Type="http://schemas.openxmlformats.org/officeDocument/2006/relationships/image" Target="../media/image108.png"/><Relationship Id="rId140" Type="http://schemas.openxmlformats.org/officeDocument/2006/relationships/hyperlink" Target="https://docs.microsoft.com/azure/" TargetMode="External"/><Relationship Id="rId145" Type="http://schemas.openxmlformats.org/officeDocument/2006/relationships/hyperlink" Target="https://docs.microsoft.com/mem/configmgr/" TargetMode="External"/><Relationship Id="rId161" Type="http://schemas.openxmlformats.org/officeDocument/2006/relationships/hyperlink" Target="https://docs.microsoft.com/microsoft-365/security/mtp/microsoft-threat-protection" TargetMode="External"/><Relationship Id="rId1" Type="http://schemas.openxmlformats.org/officeDocument/2006/relationships/slideLayout" Target="../slideLayouts/slideLayout1.xml"/><Relationship Id="rId6" Type="http://schemas.openxmlformats.org/officeDocument/2006/relationships/hyperlink" Target="https://azure.microsoft.com/en-us/marketplace/" TargetMode="External"/><Relationship Id="rId23" Type="http://schemas.openxmlformats.org/officeDocument/2006/relationships/image" Target="../media/image58.png"/><Relationship Id="rId28" Type="http://schemas.openxmlformats.org/officeDocument/2006/relationships/image" Target="../media/image62.svg"/><Relationship Id="rId49" Type="http://schemas.openxmlformats.org/officeDocument/2006/relationships/hyperlink" Target="https://docs.microsoft.com/azure/application-gateway/application-gateway-web-application-firewall-overview" TargetMode="External"/><Relationship Id="rId114" Type="http://schemas.openxmlformats.org/officeDocument/2006/relationships/hyperlink" Target="https://docs.microsoft.com/azure/active-directory-b2c/" TargetMode="External"/><Relationship Id="rId119" Type="http://schemas.openxmlformats.org/officeDocument/2006/relationships/hyperlink" Target="https://docs.microsoft.com/windows/security/identity-protection/hello-for-business/" TargetMode="External"/><Relationship Id="rId44" Type="http://schemas.openxmlformats.org/officeDocument/2006/relationships/hyperlink" Target="https://azure.microsoft.com/en-us/services/security-center/" TargetMode="External"/><Relationship Id="rId60" Type="http://schemas.openxmlformats.org/officeDocument/2006/relationships/hyperlink" Target="https://aka.ms/STP" TargetMode="External"/><Relationship Id="rId65" Type="http://schemas.openxmlformats.org/officeDocument/2006/relationships/image" Target="../media/image87.svg"/><Relationship Id="rId81" Type="http://schemas.openxmlformats.org/officeDocument/2006/relationships/hyperlink" Target="https://docs.microsoft.com/windows/security/threat-protection/microsoft-defender-atp/web-protection-overview" TargetMode="External"/><Relationship Id="rId86" Type="http://schemas.openxmlformats.org/officeDocument/2006/relationships/image" Target="../media/image98.png"/><Relationship Id="rId130" Type="http://schemas.openxmlformats.org/officeDocument/2006/relationships/image" Target="../media/image118.png"/><Relationship Id="rId135" Type="http://schemas.openxmlformats.org/officeDocument/2006/relationships/hyperlink" Target="https://aka.ms/SecurityBestPractices" TargetMode="External"/><Relationship Id="rId151" Type="http://schemas.openxmlformats.org/officeDocument/2006/relationships/hyperlink" Target="https://aka.ms/AzureSentinel" TargetMode="External"/><Relationship Id="rId156" Type="http://schemas.openxmlformats.org/officeDocument/2006/relationships/hyperlink" Target="https://docs.microsoft.com/microsoft-365/security/office-365-security/office-365-atp" TargetMode="External"/><Relationship Id="rId13" Type="http://schemas.openxmlformats.org/officeDocument/2006/relationships/image" Target="../media/image48.png"/><Relationship Id="rId18" Type="http://schemas.openxmlformats.org/officeDocument/2006/relationships/image" Target="../media/image53.png"/><Relationship Id="rId39" Type="http://schemas.openxmlformats.org/officeDocument/2006/relationships/image" Target="../media/image73.png"/><Relationship Id="rId109" Type="http://schemas.openxmlformats.org/officeDocument/2006/relationships/hyperlink" Target="https://aka.ms/threatintelligence" TargetMode="External"/><Relationship Id="rId34" Type="http://schemas.openxmlformats.org/officeDocument/2006/relationships/image" Target="../media/image68.png"/><Relationship Id="rId50" Type="http://schemas.openxmlformats.org/officeDocument/2006/relationships/image" Target="../media/image80.png"/><Relationship Id="rId55" Type="http://schemas.openxmlformats.org/officeDocument/2006/relationships/image" Target="../media/image82.svg"/><Relationship Id="rId76" Type="http://schemas.openxmlformats.org/officeDocument/2006/relationships/image" Target="../media/image95.emf"/><Relationship Id="rId97" Type="http://schemas.openxmlformats.org/officeDocument/2006/relationships/hyperlink" Target="https://docs.microsoft.com/microsoft-365/compliance/communication-compliance" TargetMode="External"/><Relationship Id="rId104" Type="http://schemas.openxmlformats.org/officeDocument/2006/relationships/hyperlink" Target="https://docs.microsoft.com/microsoft-365/compliance/ediscovery" TargetMode="External"/><Relationship Id="rId120" Type="http://schemas.openxmlformats.org/officeDocument/2006/relationships/hyperlink" Target="https://docs.microsoft.com/azure/active-directory/governance/identity-governance-overview#:~:text=Azure%20Active%20Directory%20(Azure%20AD)%20Identity%20Governance%20allows,critical%20assets%20--%20while%20ensuring%20employee%20and" TargetMode="External"/><Relationship Id="rId125" Type="http://schemas.openxmlformats.org/officeDocument/2006/relationships/image" Target="../media/image114.png"/><Relationship Id="rId141" Type="http://schemas.openxmlformats.org/officeDocument/2006/relationships/hyperlink" Target="https://docs.microsoft.com/microsoft-365/security/mtp/microsoft-secure-score" TargetMode="External"/><Relationship Id="rId146" Type="http://schemas.openxmlformats.org/officeDocument/2006/relationships/hyperlink" Target="https://aka.ms/spa" TargetMode="External"/><Relationship Id="rId7" Type="http://schemas.openxmlformats.org/officeDocument/2006/relationships/hyperlink" Target="https://docs.microsoft.com/microsoft-365/compliance/information-protection?view=o365-worldwide" TargetMode="External"/><Relationship Id="rId71" Type="http://schemas.openxmlformats.org/officeDocument/2006/relationships/image" Target="../media/image91.png"/><Relationship Id="rId92" Type="http://schemas.openxmlformats.org/officeDocument/2006/relationships/image" Target="../media/image104.png"/><Relationship Id="rId2" Type="http://schemas.openxmlformats.org/officeDocument/2006/relationships/notesSlide" Target="../notesSlides/notesSlide8.xml"/><Relationship Id="rId29" Type="http://schemas.openxmlformats.org/officeDocument/2006/relationships/image" Target="../media/image63.png"/><Relationship Id="rId24" Type="http://schemas.openxmlformats.org/officeDocument/2006/relationships/image" Target="../media/image59.png"/><Relationship Id="rId40" Type="http://schemas.openxmlformats.org/officeDocument/2006/relationships/image" Target="../media/image74.png"/><Relationship Id="rId45" Type="http://schemas.openxmlformats.org/officeDocument/2006/relationships/image" Target="../media/image77.png"/><Relationship Id="rId66" Type="http://schemas.openxmlformats.org/officeDocument/2006/relationships/image" Target="../media/image88.png"/><Relationship Id="rId87" Type="http://schemas.openxmlformats.org/officeDocument/2006/relationships/image" Target="../media/image99.png"/><Relationship Id="rId110" Type="http://schemas.openxmlformats.org/officeDocument/2006/relationships/hyperlink" Target="https://docs.microsoft.com/defender-for-identity/what-is" TargetMode="External"/><Relationship Id="rId115" Type="http://schemas.openxmlformats.org/officeDocument/2006/relationships/hyperlink" Target="https://docs.microsoft.com/azure/active-directory/authentication/multi-factor-authentication" TargetMode="External"/><Relationship Id="rId131" Type="http://schemas.openxmlformats.org/officeDocument/2006/relationships/image" Target="../media/image119.png"/><Relationship Id="rId136" Type="http://schemas.openxmlformats.org/officeDocument/2006/relationships/hyperlink" Target="https://aka.ms/azuresecuritytop10" TargetMode="External"/><Relationship Id="rId157" Type="http://schemas.openxmlformats.org/officeDocument/2006/relationships/hyperlink" Target="https://go.microsoft.com/fwlink/p/?linkid=2134538" TargetMode="External"/><Relationship Id="rId61" Type="http://schemas.openxmlformats.org/officeDocument/2006/relationships/hyperlink" Target="https://docs.microsoft.com/azure/private-link/" TargetMode="External"/><Relationship Id="rId82" Type="http://schemas.openxmlformats.org/officeDocument/2006/relationships/hyperlink" Target="https://docs.microsoft.com/windows/security/threat-protection/microsoft-defender-atp/next-gen-threat-and-vuln-mgt" TargetMode="External"/><Relationship Id="rId152" Type="http://schemas.openxmlformats.org/officeDocument/2006/relationships/image" Target="../media/image122.png"/><Relationship Id="rId19" Type="http://schemas.openxmlformats.org/officeDocument/2006/relationships/image" Target="../media/image54.svg"/><Relationship Id="rId14" Type="http://schemas.openxmlformats.org/officeDocument/2006/relationships/image" Target="../media/image49.png"/><Relationship Id="rId30" Type="http://schemas.openxmlformats.org/officeDocument/2006/relationships/image" Target="../media/image64.svg"/><Relationship Id="rId35" Type="http://schemas.openxmlformats.org/officeDocument/2006/relationships/image" Target="../media/image69.png"/><Relationship Id="rId56" Type="http://schemas.openxmlformats.org/officeDocument/2006/relationships/hyperlink" Target="https://docs.microsoft.com/microsoft-365/security/office-365-security/attack-simulator" TargetMode="External"/><Relationship Id="rId77" Type="http://schemas.openxmlformats.org/officeDocument/2006/relationships/hyperlink" Target="https://docs.microsoft.com/windows/security/threat-protection/microsoft-defender-atp/microsoft-threat-experts" TargetMode="External"/><Relationship Id="rId100" Type="http://schemas.openxmlformats.org/officeDocument/2006/relationships/hyperlink" Target="https://azure.microsoft.com/blog/regulatory-compliance-dashboard-in-azure-security-center-now-available/" TargetMode="External"/><Relationship Id="rId105" Type="http://schemas.openxmlformats.org/officeDocument/2006/relationships/hyperlink" Target="https://support.office.com/article/Manage-data-governance-in-Office-365-48064107-fed2-4db0-9e5c-aa5ddd5ccb09" TargetMode="External"/><Relationship Id="rId126" Type="http://schemas.openxmlformats.org/officeDocument/2006/relationships/hyperlink" Target="https://azure.microsoft.com/marketplace/" TargetMode="External"/><Relationship Id="rId147" Type="http://schemas.openxmlformats.org/officeDocument/2006/relationships/hyperlink" Target="https://aka.ms/PAW" TargetMode="External"/><Relationship Id="rId8" Type="http://schemas.openxmlformats.org/officeDocument/2006/relationships/hyperlink" Target="https://docs.microsoft.com/azure/information-protection/deploy-use/deploy-aip-scanner" TargetMode="External"/><Relationship Id="rId51" Type="http://schemas.openxmlformats.org/officeDocument/2006/relationships/hyperlink" Target="https://docs.microsoft.com/azure/virtual-network/ddos-protection-overview" TargetMode="External"/><Relationship Id="rId72" Type="http://schemas.openxmlformats.org/officeDocument/2006/relationships/image" Target="../media/image92.jpeg"/><Relationship Id="rId93" Type="http://schemas.openxmlformats.org/officeDocument/2006/relationships/image" Target="../media/image105.png"/><Relationship Id="rId98" Type="http://schemas.openxmlformats.org/officeDocument/2006/relationships/hyperlink" Target="https://docs.microsoft.com/azure/lighthouse/overview" TargetMode="External"/><Relationship Id="rId121" Type="http://schemas.openxmlformats.org/officeDocument/2006/relationships/hyperlink" Target="https://docs.microsoft.com/azure/active-directory/authentication/howto-authentication-passwordless-security-key#:~:text=User%20registration%20and%20management%20of%20FIDO2%20security%20keys,method%20and%20choosing%20Security%20key.%20More%20items...%20" TargetMode="External"/><Relationship Id="rId142" Type="http://schemas.openxmlformats.org/officeDocument/2006/relationships/hyperlink" Target="https://docs.microsoft.com/microsoft-365/compliance/compliance-score-calculation" TargetMode="External"/><Relationship Id="rId3" Type="http://schemas.openxmlformats.org/officeDocument/2006/relationships/hyperlink" Target="https://docs.microsoft.com/azure/purview/overview" TargetMode="External"/><Relationship Id="rId25" Type="http://schemas.openxmlformats.org/officeDocument/2006/relationships/hyperlink" Target="https://docs.microsoft.com/azure/active-directory/" TargetMode="External"/><Relationship Id="rId46" Type="http://schemas.openxmlformats.org/officeDocument/2006/relationships/image" Target="../media/image78.emf"/><Relationship Id="rId67" Type="http://schemas.openxmlformats.org/officeDocument/2006/relationships/image" Target="../media/image89.svg"/><Relationship Id="rId116" Type="http://schemas.openxmlformats.org/officeDocument/2006/relationships/image" Target="../media/image110.jpeg"/><Relationship Id="rId137" Type="http://schemas.openxmlformats.org/officeDocument/2006/relationships/hyperlink" Target="https://aka.ms/benchmarkdocs" TargetMode="External"/><Relationship Id="rId158" Type="http://schemas.openxmlformats.org/officeDocument/2006/relationships/image" Target="../media/image126.png"/><Relationship Id="rId20" Type="http://schemas.openxmlformats.org/officeDocument/2006/relationships/image" Target="../media/image55.png"/><Relationship Id="rId41" Type="http://schemas.openxmlformats.org/officeDocument/2006/relationships/image" Target="../media/image75.png"/><Relationship Id="rId62" Type="http://schemas.openxmlformats.org/officeDocument/2006/relationships/image" Target="../media/image84.png"/><Relationship Id="rId83" Type="http://schemas.openxmlformats.org/officeDocument/2006/relationships/hyperlink" Target="https://docs.microsoft.com/azure/security-center/azure-defender" TargetMode="External"/><Relationship Id="rId88" Type="http://schemas.openxmlformats.org/officeDocument/2006/relationships/image" Target="../media/image100.png"/><Relationship Id="rId111" Type="http://schemas.openxmlformats.org/officeDocument/2006/relationships/hyperlink" Target="https://docs.microsoft.com/azure/active-directory/active-directory-privileged-identity-management-configure" TargetMode="External"/><Relationship Id="rId132" Type="http://schemas.openxmlformats.org/officeDocument/2006/relationships/hyperlink" Target="https://azure.microsoft.com/blog/security-and-compliance-in-azure-stack/" TargetMode="External"/><Relationship Id="rId153" Type="http://schemas.openxmlformats.org/officeDocument/2006/relationships/image" Target="../media/image123.svg"/><Relationship Id="rId15" Type="http://schemas.openxmlformats.org/officeDocument/2006/relationships/image" Target="../media/image50.svg"/><Relationship Id="rId36" Type="http://schemas.openxmlformats.org/officeDocument/2006/relationships/image" Target="../media/image70.png"/><Relationship Id="rId57" Type="http://schemas.openxmlformats.org/officeDocument/2006/relationships/hyperlink" Target="https://docs.microsoft.com/microsoft-365/compliance/insider-risk-management" TargetMode="External"/><Relationship Id="rId106" Type="http://schemas.openxmlformats.org/officeDocument/2006/relationships/hyperlink" Target="https://docs.microsoft.com/azure/defender-for-iot/" TargetMode="External"/><Relationship Id="rId127" Type="http://schemas.openxmlformats.org/officeDocument/2006/relationships/image" Target="../media/image115.png"/><Relationship Id="rId10" Type="http://schemas.openxmlformats.org/officeDocument/2006/relationships/image" Target="../media/image46.jpeg"/><Relationship Id="rId31" Type="http://schemas.openxmlformats.org/officeDocument/2006/relationships/image" Target="../media/image65.png"/><Relationship Id="rId52" Type="http://schemas.openxmlformats.org/officeDocument/2006/relationships/hyperlink" Target="https://azure.microsoft.com/services/site-recovery/" TargetMode="External"/><Relationship Id="rId73" Type="http://schemas.openxmlformats.org/officeDocument/2006/relationships/image" Target="../media/image93.png"/><Relationship Id="rId78" Type="http://schemas.openxmlformats.org/officeDocument/2006/relationships/hyperlink" Target="https://aka.ms/DART" TargetMode="External"/><Relationship Id="rId94" Type="http://schemas.openxmlformats.org/officeDocument/2006/relationships/image" Target="../media/image106.png"/><Relationship Id="rId99" Type="http://schemas.openxmlformats.org/officeDocument/2006/relationships/hyperlink" Target="https://docs.microsoft.com/azure/security-center/security-center-intro" TargetMode="External"/><Relationship Id="rId101" Type="http://schemas.openxmlformats.org/officeDocument/2006/relationships/hyperlink" Target="https://docs.microsoft.com/azure/security-center/secure-score-security-controls" TargetMode="External"/><Relationship Id="rId122" Type="http://schemas.openxmlformats.org/officeDocument/2006/relationships/image" Target="../media/image112.png"/><Relationship Id="rId143" Type="http://schemas.openxmlformats.org/officeDocument/2006/relationships/hyperlink" Target="https://docs.microsoft.com/mem/" TargetMode="External"/><Relationship Id="rId148" Type="http://schemas.openxmlformats.org/officeDocument/2006/relationships/hyperlink" Target="https://docs.microsoft.com/cloud-app-security/what-is-cloud-app-security" TargetMode="External"/><Relationship Id="rId4" Type="http://schemas.openxmlformats.org/officeDocument/2006/relationships/hyperlink" Target="https://aka.ms/MCRA" TargetMode="External"/><Relationship Id="rId9" Type="http://schemas.openxmlformats.org/officeDocument/2006/relationships/hyperlink" Target="https://docs.microsoft.com/en-us/information-protection/get-started/requirements-applications" TargetMode="External"/><Relationship Id="rId26" Type="http://schemas.openxmlformats.org/officeDocument/2006/relationships/image" Target="../media/image60.emf"/><Relationship Id="rId47" Type="http://schemas.openxmlformats.org/officeDocument/2006/relationships/hyperlink" Target="https://docs.microsoft.com/azure/key-vault/key-vault-overview" TargetMode="External"/><Relationship Id="rId68" Type="http://schemas.openxmlformats.org/officeDocument/2006/relationships/hyperlink" Target="https://docs.microsoft.com/azure/active-directory/active-directory-conditional-access-azure-portal" TargetMode="External"/><Relationship Id="rId89" Type="http://schemas.openxmlformats.org/officeDocument/2006/relationships/image" Target="../media/image101.png"/><Relationship Id="rId112" Type="http://schemas.openxmlformats.org/officeDocument/2006/relationships/hyperlink" Target="https://docs.microsoft.com/azure/active-directory/active-directory-identityprotection" TargetMode="External"/><Relationship Id="rId133" Type="http://schemas.openxmlformats.org/officeDocument/2006/relationships/hyperlink" Target="https://docs.microsoft.com/azure/active-directory/manage-apps/application-proxy" TargetMode="External"/><Relationship Id="rId154" Type="http://schemas.openxmlformats.org/officeDocument/2006/relationships/image" Target="../media/image124.png"/><Relationship Id="rId16" Type="http://schemas.openxmlformats.org/officeDocument/2006/relationships/image" Target="../media/image51.png"/><Relationship Id="rId37" Type="http://schemas.openxmlformats.org/officeDocument/2006/relationships/image" Target="../media/image71.png"/><Relationship Id="rId58" Type="http://schemas.openxmlformats.org/officeDocument/2006/relationships/hyperlink" Target="https://docs.microsoft.com/azure-sphere/product-overview/what-is-azure-sphere" TargetMode="External"/><Relationship Id="rId79" Type="http://schemas.openxmlformats.org/officeDocument/2006/relationships/hyperlink" Target="https://docs.microsoft.com/windows/security/threat-protection/windows-defender-atp/windows-defender-advanced-threat-protection" TargetMode="External"/><Relationship Id="rId102" Type="http://schemas.openxmlformats.org/officeDocument/2006/relationships/image" Target="../media/image109.png"/><Relationship Id="rId123" Type="http://schemas.openxmlformats.org/officeDocument/2006/relationships/image" Target="../media/image113.svg"/><Relationship Id="rId144" Type="http://schemas.openxmlformats.org/officeDocument/2006/relationships/hyperlink" Target="https://docs.microsoft.com/mem/intune/" TargetMode="External"/><Relationship Id="rId90" Type="http://schemas.openxmlformats.org/officeDocument/2006/relationships/image" Target="../media/image102.jpeg"/><Relationship Id="rId27" Type="http://schemas.openxmlformats.org/officeDocument/2006/relationships/image" Target="../media/image61.png"/><Relationship Id="rId48" Type="http://schemas.openxmlformats.org/officeDocument/2006/relationships/image" Target="../media/image79.png"/><Relationship Id="rId69" Type="http://schemas.openxmlformats.org/officeDocument/2006/relationships/hyperlink" Target="https://aka.ms/GHSecurity" TargetMode="External"/><Relationship Id="rId113" Type="http://schemas.openxmlformats.org/officeDocument/2006/relationships/hyperlink" Target="https://docs.microsoft.com/azure/active-directory/active-directory-b2b-what-is-azure-ad-b2b" TargetMode="External"/><Relationship Id="rId134" Type="http://schemas.openxmlformats.org/officeDocument/2006/relationships/hyperlink" Target="https://aka.ms/SecurityDocs" TargetMode="External"/><Relationship Id="rId80" Type="http://schemas.openxmlformats.org/officeDocument/2006/relationships/hyperlink" Target="https://docs.microsoft.com/microsoft-365/compliance/endpoint-dlp-learn-about" TargetMode="External"/><Relationship Id="rId155" Type="http://schemas.openxmlformats.org/officeDocument/2006/relationships/image" Target="../media/image1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DABD72-E1B1-4E1D-9E73-6FA8F7F10B92}"/>
              </a:ext>
            </a:extLst>
          </p:cNvPr>
          <p:cNvSpPr>
            <a:spLocks noGrp="1"/>
          </p:cNvSpPr>
          <p:nvPr>
            <p:ph type="title"/>
          </p:nvPr>
        </p:nvSpPr>
        <p:spPr>
          <a:xfrm>
            <a:off x="528014" y="457200"/>
            <a:ext cx="11289336" cy="1077218"/>
          </a:xfrm>
        </p:spPr>
        <p:txBody>
          <a:bodyPr/>
          <a:lstStyle/>
          <a:p>
            <a:r>
              <a:rPr lang="en-US" sz="3500"/>
              <a:t>Microsoft Cybersecurity Reference Architectures (MCRA)</a:t>
            </a:r>
            <a:br>
              <a:rPr lang="en-US" sz="3500"/>
            </a:br>
            <a:endParaRPr lang="en-US" sz="3500"/>
          </a:p>
        </p:txBody>
      </p:sp>
      <p:sp>
        <p:nvSpPr>
          <p:cNvPr id="9" name="TextBox 8">
            <a:extLst>
              <a:ext uri="{FF2B5EF4-FFF2-40B4-BE49-F238E27FC236}">
                <a16:creationId xmlns:a16="http://schemas.microsoft.com/office/drawing/2014/main" id="{78D4C918-B341-42E6-8F27-2C4D19FD965B}"/>
              </a:ext>
            </a:extLst>
          </p:cNvPr>
          <p:cNvSpPr txBox="1"/>
          <p:nvPr/>
        </p:nvSpPr>
        <p:spPr>
          <a:xfrm>
            <a:off x="547201" y="1144416"/>
            <a:ext cx="3762806" cy="461665"/>
          </a:xfrm>
          <a:prstGeom prst="rect">
            <a:avLst/>
          </a:prstGeom>
          <a:noFill/>
        </p:spPr>
        <p:txBody>
          <a:bodyPr wrap="square" lIns="0" tIns="0" rIns="0" bIns="0" rtlCol="0">
            <a:spAutoFit/>
          </a:bodyPr>
          <a:lstStyle/>
          <a:p>
            <a:r>
              <a:rPr lang="en-US" dirty="0">
                <a:gradFill>
                  <a:gsLst>
                    <a:gs pos="2917">
                      <a:schemeClr val="accent1"/>
                    </a:gs>
                    <a:gs pos="100000">
                      <a:schemeClr val="accent1"/>
                    </a:gs>
                  </a:gsLst>
                  <a:lin ang="5400000" scaled="0"/>
                </a:gradFill>
                <a:latin typeface="+mj-lt"/>
              </a:rPr>
              <a:t>Capabilities</a:t>
            </a:r>
          </a:p>
          <a:p>
            <a:r>
              <a:rPr lang="en-US" sz="1100" dirty="0">
                <a:gradFill>
                  <a:gsLst>
                    <a:gs pos="2917">
                      <a:schemeClr val="tx1"/>
                    </a:gs>
                    <a:gs pos="30000">
                      <a:schemeClr val="tx1"/>
                    </a:gs>
                  </a:gsLst>
                  <a:lin ang="5400000" scaled="0"/>
                </a:gradFill>
                <a:latin typeface="+mj-lt"/>
              </a:rPr>
              <a:t>What cybersecurity capabilities does Microsoft have? </a:t>
            </a:r>
          </a:p>
        </p:txBody>
      </p:sp>
      <p:sp>
        <p:nvSpPr>
          <p:cNvPr id="13" name="TextBox 12">
            <a:extLst>
              <a:ext uri="{FF2B5EF4-FFF2-40B4-BE49-F238E27FC236}">
                <a16:creationId xmlns:a16="http://schemas.microsoft.com/office/drawing/2014/main" id="{D58088F3-29FB-4798-9C8A-63DF59056D01}"/>
              </a:ext>
            </a:extLst>
          </p:cNvPr>
          <p:cNvSpPr txBox="1"/>
          <p:nvPr/>
        </p:nvSpPr>
        <p:spPr>
          <a:xfrm>
            <a:off x="9129175" y="1144416"/>
            <a:ext cx="2591288" cy="615553"/>
          </a:xfrm>
          <a:prstGeom prst="rect">
            <a:avLst/>
          </a:prstGeom>
          <a:noFill/>
        </p:spPr>
        <p:txBody>
          <a:bodyPr wrap="square" lIns="0" tIns="0" rIns="0" bIns="0" rtlCol="0">
            <a:spAutoFit/>
          </a:bodyPr>
          <a:lstStyle/>
          <a:p>
            <a:pPr algn="r"/>
            <a:r>
              <a:rPr lang="en-US">
                <a:gradFill>
                  <a:gsLst>
                    <a:gs pos="2917">
                      <a:schemeClr val="accent1"/>
                    </a:gs>
                    <a:gs pos="100000">
                      <a:schemeClr val="accent1"/>
                    </a:gs>
                  </a:gsLst>
                  <a:lin ang="5400000" scaled="0"/>
                </a:gradFill>
                <a:latin typeface="+mj-lt"/>
              </a:rPr>
              <a:t>Zero Trust User Access</a:t>
            </a:r>
          </a:p>
          <a:p>
            <a:pPr algn="r"/>
            <a:r>
              <a:rPr lang="en-US" sz="1100">
                <a:gradFill>
                  <a:gsLst>
                    <a:gs pos="2917">
                      <a:schemeClr val="tx1"/>
                    </a:gs>
                    <a:gs pos="30000">
                      <a:schemeClr val="tx1"/>
                    </a:gs>
                  </a:gsLst>
                  <a:lin ang="5400000" scaled="0"/>
                </a:gradFill>
                <a:latin typeface="+mj-lt"/>
              </a:rPr>
              <a:t>How to validate trust of user/devices for all resources? </a:t>
            </a:r>
          </a:p>
        </p:txBody>
      </p:sp>
      <p:sp>
        <p:nvSpPr>
          <p:cNvPr id="23" name="TextBox 22">
            <a:extLst>
              <a:ext uri="{FF2B5EF4-FFF2-40B4-BE49-F238E27FC236}">
                <a16:creationId xmlns:a16="http://schemas.microsoft.com/office/drawing/2014/main" id="{99C33104-D1F6-4FF5-B022-D4F755BBEE5C}"/>
              </a:ext>
            </a:extLst>
          </p:cNvPr>
          <p:cNvSpPr txBox="1"/>
          <p:nvPr/>
        </p:nvSpPr>
        <p:spPr>
          <a:xfrm>
            <a:off x="2306757" y="1848605"/>
            <a:ext cx="880832"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mj-lt"/>
              </a:rPr>
              <a:t>Build Slide</a:t>
            </a:r>
          </a:p>
        </p:txBody>
      </p:sp>
      <p:sp>
        <p:nvSpPr>
          <p:cNvPr id="25" name="TextBox 24">
            <a:extLst>
              <a:ext uri="{FF2B5EF4-FFF2-40B4-BE49-F238E27FC236}">
                <a16:creationId xmlns:a16="http://schemas.microsoft.com/office/drawing/2014/main" id="{F94FF8E5-7F88-44CD-8B68-519D428727C0}"/>
              </a:ext>
            </a:extLst>
          </p:cNvPr>
          <p:cNvSpPr txBox="1"/>
          <p:nvPr/>
        </p:nvSpPr>
        <p:spPr>
          <a:xfrm>
            <a:off x="4794563" y="1144416"/>
            <a:ext cx="2715900" cy="646331"/>
          </a:xfrm>
          <a:prstGeom prst="rect">
            <a:avLst/>
          </a:prstGeom>
          <a:noFill/>
        </p:spPr>
        <p:txBody>
          <a:bodyPr wrap="square" lIns="0" tIns="0" rIns="0" bIns="0" rtlCol="0">
            <a:spAutoFit/>
          </a:bodyPr>
          <a:lstStyle/>
          <a:p>
            <a:pPr algn="ctr"/>
            <a:r>
              <a:rPr lang="en-US">
                <a:gradFill>
                  <a:gsLst>
                    <a:gs pos="2917">
                      <a:schemeClr val="accent1"/>
                    </a:gs>
                    <a:gs pos="100000">
                      <a:schemeClr val="accent1"/>
                    </a:gs>
                  </a:gsLst>
                  <a:lin ang="5400000" scaled="0"/>
                </a:gradFill>
                <a:latin typeface="+mj-lt"/>
              </a:rPr>
              <a:t>People</a:t>
            </a:r>
          </a:p>
          <a:p>
            <a:pPr algn="ctr"/>
            <a:r>
              <a:rPr lang="en-US" sz="1200">
                <a:gradFill>
                  <a:gsLst>
                    <a:gs pos="2917">
                      <a:schemeClr val="tx1"/>
                    </a:gs>
                    <a:gs pos="30000">
                      <a:schemeClr val="tx1"/>
                    </a:gs>
                  </a:gsLst>
                  <a:lin ang="5400000" scaled="0"/>
                </a:gradFill>
                <a:latin typeface="+mj-lt"/>
              </a:rPr>
              <a:t>How are roles &amp; responsibilities evolving with cloud and zero trust? </a:t>
            </a:r>
          </a:p>
        </p:txBody>
      </p:sp>
      <p:sp>
        <p:nvSpPr>
          <p:cNvPr id="35" name="TextBox 34">
            <a:extLst>
              <a:ext uri="{FF2B5EF4-FFF2-40B4-BE49-F238E27FC236}">
                <a16:creationId xmlns:a16="http://schemas.microsoft.com/office/drawing/2014/main" id="{3F9CB5FD-E44E-4B62-8637-B21519675603}"/>
              </a:ext>
            </a:extLst>
          </p:cNvPr>
          <p:cNvSpPr txBox="1"/>
          <p:nvPr/>
        </p:nvSpPr>
        <p:spPr>
          <a:xfrm>
            <a:off x="547200" y="3003444"/>
            <a:ext cx="3373398" cy="461665"/>
          </a:xfrm>
          <a:prstGeom prst="rect">
            <a:avLst/>
          </a:prstGeom>
          <a:noFill/>
        </p:spPr>
        <p:txBody>
          <a:bodyPr wrap="square" lIns="0" tIns="0" rIns="0" bIns="0" rtlCol="0">
            <a:spAutoFit/>
          </a:bodyPr>
          <a:lstStyle/>
          <a:p>
            <a:r>
              <a:rPr lang="en-US">
                <a:gradFill>
                  <a:gsLst>
                    <a:gs pos="2917">
                      <a:schemeClr val="accent1"/>
                    </a:gs>
                    <a:gs pos="100000">
                      <a:schemeClr val="accent1"/>
                    </a:gs>
                  </a:gsLst>
                  <a:lin ang="5400000" scaled="0"/>
                </a:gradFill>
                <a:latin typeface="+mj-lt"/>
              </a:rPr>
              <a:t>Azure Native Controls</a:t>
            </a:r>
          </a:p>
          <a:p>
            <a:r>
              <a:rPr lang="en-US" sz="1100">
                <a:gradFill>
                  <a:gsLst>
                    <a:gs pos="2917">
                      <a:schemeClr val="tx1"/>
                    </a:gs>
                    <a:gs pos="30000">
                      <a:schemeClr val="tx1"/>
                    </a:gs>
                  </a:gsLst>
                  <a:lin ang="5400000" scaled="0"/>
                </a:gradFill>
                <a:latin typeface="+mj-lt"/>
              </a:rPr>
              <a:t>What native security is available?</a:t>
            </a:r>
          </a:p>
        </p:txBody>
      </p:sp>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3087A6CB-B166-41F4-93FE-F07251E0E39F}"/>
                  </a:ext>
                </a:extLst>
              </p:cNvPr>
              <p:cNvGraphicFramePr>
                <a:graphicFrameLocks noChangeAspect="1"/>
              </p:cNvGraphicFramePr>
              <p:nvPr>
                <p:extLst>
                  <p:ext uri="{D42A27DB-BD31-4B8C-83A1-F6EECF244321}">
                    <p14:modId xmlns:p14="http://schemas.microsoft.com/office/powerpoint/2010/main" val="3965734934"/>
                  </p:ext>
                </p:extLst>
              </p:nvPr>
            </p:nvGraphicFramePr>
            <p:xfrm>
              <a:off x="528013" y="3571489"/>
              <a:ext cx="1715869" cy="965177"/>
            </p:xfrm>
            <a:graphic>
              <a:graphicData uri="http://schemas.microsoft.com/office/powerpoint/2016/slidezoom">
                <pslz:sldZm>
                  <pslz:sldZmObj sldId="2076136558" cId="2835287369">
                    <pslz:zmPr id="{36FD7A0E-F7A1-4587-9678-08771536FEA3}" transitionDur="1000">
                      <p166:blipFill xmlns:p166="http://schemas.microsoft.com/office/powerpoint/2016/6/main">
                        <a:blip r:embed="rId3"/>
                        <a:stretch>
                          <a:fillRect/>
                        </a:stretch>
                      </p166:blipFill>
                      <p166:spPr xmlns:p166="http://schemas.microsoft.com/office/powerpoint/2016/6/main">
                        <a:xfrm>
                          <a:off x="0" y="0"/>
                          <a:ext cx="1715869" cy="965177"/>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166:spPr>
                    </pslz:zmPr>
                  </pslz:sldZmObj>
                </pslz:sldZm>
              </a:graphicData>
            </a:graphic>
          </p:graphicFrame>
        </mc:Choice>
        <mc:Fallback xmlns="">
          <p:pic>
            <p:nvPicPr>
              <p:cNvPr id="37" name="Slide Zoom 36">
                <a:hlinkClick r:id="rId4" action="ppaction://hlinksldjump"/>
                <a:extLst>
                  <a:ext uri="{FF2B5EF4-FFF2-40B4-BE49-F238E27FC236}">
                    <a16:creationId xmlns:a16="http://schemas.microsoft.com/office/drawing/2014/main" id="{3087A6CB-B166-41F4-93FE-F07251E0E39F}"/>
                  </a:ext>
                </a:extLst>
              </p:cNvPr>
              <p:cNvPicPr>
                <a:picLocks noGrp="1" noRot="1" noChangeAspect="1" noMove="1" noResize="1" noEditPoints="1" noAdjustHandles="1" noChangeArrowheads="1" noChangeShapeType="1"/>
              </p:cNvPicPr>
              <p:nvPr/>
            </p:nvPicPr>
            <p:blipFill>
              <a:blip r:embed="rId5"/>
              <a:stretch>
                <a:fillRect/>
              </a:stretch>
            </p:blipFill>
            <p:spPr>
              <a:xfrm>
                <a:off x="528013" y="3571489"/>
                <a:ext cx="1715869" cy="965177"/>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92281A10-A893-498F-9148-31B261E2CC5B}"/>
                  </a:ext>
                </a:extLst>
              </p:cNvPr>
              <p:cNvGraphicFramePr>
                <a:graphicFrameLocks noChangeAspect="1"/>
              </p:cNvGraphicFramePr>
              <p:nvPr/>
            </p:nvGraphicFramePr>
            <p:xfrm>
              <a:off x="4367156" y="1920502"/>
              <a:ext cx="3457688" cy="1944950"/>
            </p:xfrm>
            <a:graphic>
              <a:graphicData uri="http://schemas.microsoft.com/office/powerpoint/2016/sectionzoom">
                <psez:sectionZm>
                  <psez:sectionZmObj sectionId="{43695000-EDE8-43DB-9712-E7EA3702997E}">
                    <psez:zmPr id="{E25695F4-D2C2-448A-B9F1-883A16778744}" transitionDur="1000">
                      <p166:blipFill xmlns:p166="http://schemas.microsoft.com/office/powerpoint/2016/6/main">
                        <a:blip r:embed="rId6"/>
                        <a:stretch>
                          <a:fillRect/>
                        </a:stretch>
                      </p166:blipFill>
                      <p166:spPr xmlns:p166="http://schemas.microsoft.com/office/powerpoint/2016/6/main">
                        <a:xfrm>
                          <a:off x="0" y="0"/>
                          <a:ext cx="3457688" cy="1944950"/>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166:spPr>
                    </psez:zmPr>
                  </psez:sectionZmObj>
                </psez:sectionZm>
              </a:graphicData>
            </a:graphic>
          </p:graphicFrame>
        </mc:Choice>
        <mc:Fallback xmlns="">
          <p:pic>
            <p:nvPicPr>
              <p:cNvPr id="3" name="Section Zoom 2">
                <a:hlinkClick r:id="rId7" action="ppaction://hlinksldjump"/>
                <a:extLst>
                  <a:ext uri="{FF2B5EF4-FFF2-40B4-BE49-F238E27FC236}">
                    <a16:creationId xmlns:a16="http://schemas.microsoft.com/office/drawing/2014/main" id="{92281A10-A893-498F-9148-31B261E2CC5B}"/>
                  </a:ext>
                </a:extLst>
              </p:cNvPr>
              <p:cNvPicPr>
                <a:picLocks noGrp="1" noRot="1" noChangeAspect="1" noMove="1" noResize="1" noEditPoints="1" noAdjustHandles="1" noChangeArrowheads="1" noChangeShapeType="1"/>
              </p:cNvPicPr>
              <p:nvPr/>
            </p:nvPicPr>
            <p:blipFill>
              <a:blip r:embed="rId8"/>
              <a:stretch>
                <a:fillRect/>
              </a:stretch>
            </p:blipFill>
            <p:spPr>
              <a:xfrm>
                <a:off x="4367156" y="1920502"/>
                <a:ext cx="3457688" cy="1944950"/>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mc:Fallback>
      </mc:AlternateContent>
      <p:sp>
        <p:nvSpPr>
          <p:cNvPr id="15" name="TextBox 14">
            <a:extLst>
              <a:ext uri="{FF2B5EF4-FFF2-40B4-BE49-F238E27FC236}">
                <a16:creationId xmlns:a16="http://schemas.microsoft.com/office/drawing/2014/main" id="{2BBCDD52-09E5-4321-AE1E-66FCCB8640B6}"/>
              </a:ext>
            </a:extLst>
          </p:cNvPr>
          <p:cNvSpPr txBox="1"/>
          <p:nvPr/>
        </p:nvSpPr>
        <p:spPr>
          <a:xfrm>
            <a:off x="8894444" y="3031288"/>
            <a:ext cx="2826019" cy="461665"/>
          </a:xfrm>
          <a:prstGeom prst="rect">
            <a:avLst/>
          </a:prstGeom>
          <a:noFill/>
        </p:spPr>
        <p:txBody>
          <a:bodyPr wrap="square" lIns="0" tIns="0" rIns="0" bIns="0" rtlCol="0">
            <a:spAutoFit/>
          </a:bodyPr>
          <a:lstStyle/>
          <a:p>
            <a:pPr algn="r"/>
            <a:r>
              <a:rPr lang="en-US">
                <a:gradFill>
                  <a:gsLst>
                    <a:gs pos="2917">
                      <a:schemeClr val="accent1"/>
                    </a:gs>
                    <a:gs pos="100000">
                      <a:schemeClr val="accent1"/>
                    </a:gs>
                  </a:gsLst>
                  <a:lin ang="5400000" scaled="0"/>
                </a:gradFill>
                <a:latin typeface="+mj-lt"/>
              </a:rPr>
              <a:t>Security Operations </a:t>
            </a:r>
          </a:p>
          <a:p>
            <a:pPr algn="r"/>
            <a:r>
              <a:rPr lang="en-US" sz="1100">
                <a:gradFill>
                  <a:gsLst>
                    <a:gs pos="2917">
                      <a:schemeClr val="tx1"/>
                    </a:gs>
                    <a:gs pos="30000">
                      <a:schemeClr val="tx1"/>
                    </a:gs>
                  </a:gsLst>
                  <a:lin ang="5400000" scaled="0"/>
                </a:gradFill>
                <a:latin typeface="+mj-lt"/>
              </a:rPr>
              <a:t>How to enable rapid incident response?</a:t>
            </a:r>
          </a:p>
        </p:txBody>
      </p:sp>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433E340C-26BF-4EBC-9C5E-6F23217810FA}"/>
                  </a:ext>
                </a:extLst>
              </p:cNvPr>
              <p:cNvGraphicFramePr>
                <a:graphicFrameLocks noChangeAspect="1"/>
              </p:cNvGraphicFramePr>
              <p:nvPr>
                <p:extLst>
                  <p:ext uri="{D42A27DB-BD31-4B8C-83A1-F6EECF244321}">
                    <p14:modId xmlns:p14="http://schemas.microsoft.com/office/powerpoint/2010/main" val="1973634416"/>
                  </p:ext>
                </p:extLst>
              </p:nvPr>
            </p:nvGraphicFramePr>
            <p:xfrm>
              <a:off x="10053372" y="5463061"/>
              <a:ext cx="1667091" cy="937739"/>
            </p:xfrm>
            <a:graphic>
              <a:graphicData uri="http://schemas.microsoft.com/office/powerpoint/2016/sectionzoom">
                <psez:sectionZm>
                  <psez:sectionZmObj sectionId="{500DE142-D91E-4275-B20D-FB32E121C573}">
                    <psez:zmPr id="{1EC736E9-02E3-48EE-A674-1BB9E38144DC}" transitionDur="1000">
                      <p166:blipFill xmlns:p166="http://schemas.microsoft.com/office/powerpoint/2016/6/main">
                        <a:blip r:embed="rId9"/>
                        <a:stretch>
                          <a:fillRect/>
                        </a:stretch>
                      </p166:blipFill>
                      <p166:spPr xmlns:p166="http://schemas.microsoft.com/office/powerpoint/2016/6/main">
                        <a:xfrm>
                          <a:off x="0" y="0"/>
                          <a:ext cx="1667091" cy="937739"/>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166:spPr>
                    </psez:zmPr>
                  </psez:sectionZmObj>
                </psez:sectionZm>
              </a:graphicData>
            </a:graphic>
          </p:graphicFrame>
        </mc:Choice>
        <mc:Fallback xmlns="">
          <p:pic>
            <p:nvPicPr>
              <p:cNvPr id="8" name="Section Zoom 7">
                <a:hlinkClick r:id="rId10" action="ppaction://hlinksldjump"/>
                <a:extLst>
                  <a:ext uri="{FF2B5EF4-FFF2-40B4-BE49-F238E27FC236}">
                    <a16:creationId xmlns:a16="http://schemas.microsoft.com/office/drawing/2014/main" id="{433E340C-26BF-4EBC-9C5E-6F23217810FA}"/>
                  </a:ext>
                </a:extLst>
              </p:cNvPr>
              <p:cNvPicPr>
                <a:picLocks noGrp="1" noRot="1" noChangeAspect="1" noMove="1" noResize="1" noEditPoints="1" noAdjustHandles="1" noChangeArrowheads="1" noChangeShapeType="1"/>
              </p:cNvPicPr>
              <p:nvPr/>
            </p:nvPicPr>
            <p:blipFill>
              <a:blip r:embed="rId11"/>
              <a:stretch>
                <a:fillRect/>
              </a:stretch>
            </p:blipFill>
            <p:spPr>
              <a:xfrm>
                <a:off x="10053372" y="5463061"/>
                <a:ext cx="1667091" cy="937739"/>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mc:Fallback>
      </mc:AlternateContent>
      <p:sp>
        <p:nvSpPr>
          <p:cNvPr id="10" name="TextBox 9">
            <a:extLst>
              <a:ext uri="{FF2B5EF4-FFF2-40B4-BE49-F238E27FC236}">
                <a16:creationId xmlns:a16="http://schemas.microsoft.com/office/drawing/2014/main" id="{4B62F105-8DBF-4091-A95C-8DFCF7019B84}"/>
              </a:ext>
            </a:extLst>
          </p:cNvPr>
          <p:cNvSpPr txBox="1"/>
          <p:nvPr/>
        </p:nvSpPr>
        <p:spPr>
          <a:xfrm>
            <a:off x="8553391" y="4891423"/>
            <a:ext cx="3167072" cy="461665"/>
          </a:xfrm>
          <a:prstGeom prst="rect">
            <a:avLst/>
          </a:prstGeom>
          <a:noFill/>
        </p:spPr>
        <p:txBody>
          <a:bodyPr wrap="square" lIns="0" tIns="0" rIns="0" bIns="0" rtlCol="0">
            <a:spAutoFit/>
          </a:bodyPr>
          <a:lstStyle/>
          <a:p>
            <a:pPr algn="r"/>
            <a:r>
              <a:rPr lang="en-US">
                <a:gradFill>
                  <a:gsLst>
                    <a:gs pos="2917">
                      <a:schemeClr val="accent1"/>
                    </a:gs>
                    <a:gs pos="100000">
                      <a:schemeClr val="accent1"/>
                    </a:gs>
                  </a:gsLst>
                  <a:lin ang="5400000" scaled="0"/>
                </a:gradFill>
                <a:latin typeface="+mj-lt"/>
              </a:rPr>
              <a:t>Operational Technology</a:t>
            </a:r>
          </a:p>
          <a:p>
            <a:pPr algn="r"/>
            <a:r>
              <a:rPr lang="en-US" sz="1100">
                <a:gradFill>
                  <a:gsLst>
                    <a:gs pos="2917">
                      <a:schemeClr val="tx1"/>
                    </a:gs>
                    <a:gs pos="30000">
                      <a:schemeClr val="tx1"/>
                    </a:gs>
                  </a:gsLst>
                  <a:lin ang="5400000" scaled="0"/>
                </a:gradFill>
                <a:latin typeface="+mj-lt"/>
              </a:rPr>
              <a:t>How to enable Zero Trust Security for OT?</a:t>
            </a:r>
          </a:p>
        </p:txBody>
      </p:sp>
      <p:sp>
        <p:nvSpPr>
          <p:cNvPr id="12" name="Speech Bubble: Rectangle 11">
            <a:extLst>
              <a:ext uri="{FF2B5EF4-FFF2-40B4-BE49-F238E27FC236}">
                <a16:creationId xmlns:a16="http://schemas.microsoft.com/office/drawing/2014/main" id="{0A3BE45D-61DE-439A-B0FB-E53876887C85}"/>
              </a:ext>
            </a:extLst>
          </p:cNvPr>
          <p:cNvSpPr/>
          <p:nvPr/>
        </p:nvSpPr>
        <p:spPr bwMode="auto">
          <a:xfrm>
            <a:off x="547200" y="4894053"/>
            <a:ext cx="3886199" cy="461665"/>
          </a:xfrm>
          <a:prstGeom prst="wedgeRectCallout">
            <a:avLst>
              <a:gd name="adj1" fmla="val 9629"/>
              <a:gd name="adj2" fmla="val 11035"/>
            </a:avLst>
          </a:prstGeom>
          <a:noFill/>
        </p:spPr>
        <p:txBody>
          <a:bodyPr wrap="square" lIns="0" tIns="0" rIns="0" bIns="0" rtlCol="0">
            <a:spAutoFit/>
          </a:bodyPr>
          <a:lstStyle/>
          <a:p>
            <a:r>
              <a:rPr lang="en-US">
                <a:gradFill>
                  <a:gsLst>
                    <a:gs pos="2917">
                      <a:schemeClr val="accent1"/>
                    </a:gs>
                    <a:gs pos="100000">
                      <a:schemeClr val="accent1"/>
                    </a:gs>
                  </a:gsLst>
                  <a:lin ang="5400000" scaled="0"/>
                </a:gradFill>
                <a:latin typeface="+mj-lt"/>
              </a:rPr>
              <a:t>Attack Chain Coverage</a:t>
            </a:r>
          </a:p>
          <a:p>
            <a:r>
              <a:rPr lang="en-US" sz="1100">
                <a:gradFill>
                  <a:gsLst>
                    <a:gs pos="2917">
                      <a:schemeClr val="tx1"/>
                    </a:gs>
                    <a:gs pos="30000">
                      <a:schemeClr val="tx1"/>
                    </a:gs>
                  </a:gsLst>
                  <a:lin ang="5400000" scaled="0"/>
                </a:gradFill>
                <a:latin typeface="+mj-lt"/>
              </a:rPr>
              <a:t>How does this map to insider and external attacks?</a:t>
            </a:r>
          </a:p>
        </p:txBody>
      </p:sp>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57D8B5F1-4195-4022-BEF2-F320E755A2B7}"/>
                  </a:ext>
                </a:extLst>
              </p:cNvPr>
              <p:cNvGraphicFramePr>
                <a:graphicFrameLocks noChangeAspect="1"/>
              </p:cNvGraphicFramePr>
              <p:nvPr>
                <p:extLst>
                  <p:ext uri="{D42A27DB-BD31-4B8C-83A1-F6EECF244321}">
                    <p14:modId xmlns:p14="http://schemas.microsoft.com/office/powerpoint/2010/main" val="1843602576"/>
                  </p:ext>
                </p:extLst>
              </p:nvPr>
            </p:nvGraphicFramePr>
            <p:xfrm>
              <a:off x="528014" y="1719056"/>
              <a:ext cx="1671900" cy="940444"/>
            </p:xfrm>
            <a:graphic>
              <a:graphicData uri="http://schemas.microsoft.com/office/powerpoint/2016/sectionzoom">
                <psez:sectionZm>
                  <psez:sectionZmObj sectionId="{B76BD95B-89AF-4ECB-A6C9-D25085D5D5D7}">
                    <psez:zmPr id="{A0854C1A-7BBB-4365-AD44-91CF67443E4B}" transitionDur="1000">
                      <p166:blipFill xmlns:p166="http://schemas.microsoft.com/office/powerpoint/2016/6/main">
                        <a:blip r:embed="rId12"/>
                        <a:stretch>
                          <a:fillRect/>
                        </a:stretch>
                      </p166:blipFill>
                      <p166:spPr xmlns:p166="http://schemas.microsoft.com/office/powerpoint/2016/6/main">
                        <a:xfrm>
                          <a:off x="0" y="0"/>
                          <a:ext cx="1671900" cy="940444"/>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166:spPr>
                    </psez:zmPr>
                  </psez:sectionZmObj>
                </psez:sectionZm>
              </a:graphicData>
            </a:graphic>
          </p:graphicFrame>
        </mc:Choice>
        <mc:Fallback xmlns="">
          <p:pic>
            <p:nvPicPr>
              <p:cNvPr id="17" name="Section Zoom 16">
                <a:hlinkClick r:id="rId13" action="ppaction://hlinksldjump"/>
                <a:extLst>
                  <a:ext uri="{FF2B5EF4-FFF2-40B4-BE49-F238E27FC236}">
                    <a16:creationId xmlns:a16="http://schemas.microsoft.com/office/drawing/2014/main" id="{57D8B5F1-4195-4022-BEF2-F320E755A2B7}"/>
                  </a:ext>
                </a:extLst>
              </p:cNvPr>
              <p:cNvPicPr>
                <a:picLocks noGrp="1" noRot="1" noChangeAspect="1" noMove="1" noResize="1" noEditPoints="1" noAdjustHandles="1" noChangeArrowheads="1" noChangeShapeType="1"/>
              </p:cNvPicPr>
              <p:nvPr/>
            </p:nvPicPr>
            <p:blipFill>
              <a:blip r:embed="rId14"/>
              <a:stretch>
                <a:fillRect/>
              </a:stretch>
            </p:blipFill>
            <p:spPr>
              <a:xfrm>
                <a:off x="528014" y="1719056"/>
                <a:ext cx="1671900" cy="940444"/>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4103BE73-F9D1-4510-B9C6-B07B894B4802}"/>
                  </a:ext>
                </a:extLst>
              </p:cNvPr>
              <p:cNvGraphicFramePr>
                <a:graphicFrameLocks noChangeAspect="1"/>
              </p:cNvGraphicFramePr>
              <p:nvPr>
                <p:extLst>
                  <p:ext uri="{D42A27DB-BD31-4B8C-83A1-F6EECF244321}">
                    <p14:modId xmlns:p14="http://schemas.microsoft.com/office/powerpoint/2010/main" val="1861676730"/>
                  </p:ext>
                </p:extLst>
              </p:nvPr>
            </p:nvGraphicFramePr>
            <p:xfrm>
              <a:off x="2306757" y="2164032"/>
              <a:ext cx="880832" cy="495468"/>
            </p:xfrm>
            <a:graphic>
              <a:graphicData uri="http://schemas.microsoft.com/office/powerpoint/2016/sectionzoom">
                <psez:sectionZm>
                  <psez:sectionZmObj sectionId="{CC3F4995-7195-4327-8A28-1281D8C383AF}">
                    <psez:zmPr id="{27C7AFAB-D460-4F80-87EC-5D79FFAE7C4E}" transitionDur="1000">
                      <p166:blipFill xmlns:p166="http://schemas.microsoft.com/office/powerpoint/2016/6/main">
                        <a:blip r:embed="rId15"/>
                        <a:stretch>
                          <a:fillRect/>
                        </a:stretch>
                      </p166:blipFill>
                      <p166:spPr xmlns:p166="http://schemas.microsoft.com/office/powerpoint/2016/6/main">
                        <a:xfrm>
                          <a:off x="0" y="0"/>
                          <a:ext cx="880832" cy="495468"/>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166:spPr>
                    </psez:zmPr>
                  </psez:sectionZmObj>
                </psez:sectionZm>
              </a:graphicData>
            </a:graphic>
          </p:graphicFrame>
        </mc:Choice>
        <mc:Fallback xmlns="">
          <p:pic>
            <p:nvPicPr>
              <p:cNvPr id="24" name="Section Zoom 23">
                <a:hlinkClick r:id="rId16" action="ppaction://hlinksldjump"/>
                <a:extLst>
                  <a:ext uri="{FF2B5EF4-FFF2-40B4-BE49-F238E27FC236}">
                    <a16:creationId xmlns:a16="http://schemas.microsoft.com/office/drawing/2014/main" id="{4103BE73-F9D1-4510-B9C6-B07B894B4802}"/>
                  </a:ext>
                </a:extLst>
              </p:cNvPr>
              <p:cNvPicPr>
                <a:picLocks noGrp="1" noRot="1" noChangeAspect="1" noMove="1" noResize="1" noEditPoints="1" noAdjustHandles="1" noChangeArrowheads="1" noChangeShapeType="1"/>
              </p:cNvPicPr>
              <p:nvPr/>
            </p:nvPicPr>
            <p:blipFill>
              <a:blip r:embed="rId17"/>
              <a:stretch>
                <a:fillRect/>
              </a:stretch>
            </p:blipFill>
            <p:spPr>
              <a:xfrm>
                <a:off x="2306757" y="2164032"/>
                <a:ext cx="880832" cy="495468"/>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26" name="Section Zoom 25">
                <a:extLst>
                  <a:ext uri="{FF2B5EF4-FFF2-40B4-BE49-F238E27FC236}">
                    <a16:creationId xmlns:a16="http://schemas.microsoft.com/office/drawing/2014/main" id="{4B592C74-7661-438B-A595-11E1951F3DA8}"/>
                  </a:ext>
                </a:extLst>
              </p:cNvPr>
              <p:cNvGraphicFramePr>
                <a:graphicFrameLocks noChangeAspect="1"/>
              </p:cNvGraphicFramePr>
              <p:nvPr>
                <p:extLst>
                  <p:ext uri="{D42A27DB-BD31-4B8C-83A1-F6EECF244321}">
                    <p14:modId xmlns:p14="http://schemas.microsoft.com/office/powerpoint/2010/main" val="2037850259"/>
                  </p:ext>
                </p:extLst>
              </p:nvPr>
            </p:nvGraphicFramePr>
            <p:xfrm>
              <a:off x="10004594" y="3571490"/>
              <a:ext cx="1715869" cy="965176"/>
            </p:xfrm>
            <a:graphic>
              <a:graphicData uri="http://schemas.microsoft.com/office/powerpoint/2016/sectionzoom">
                <psez:sectionZm>
                  <psez:sectionZmObj sectionId="{21C4F463-1B0F-4D0A-9DCD-89E30DA510EC}">
                    <psez:zmPr id="{97890900-B21C-402E-8C89-BD6F7E970571}" transitionDur="1000">
                      <p166:blipFill xmlns:p166="http://schemas.microsoft.com/office/powerpoint/2016/6/main">
                        <a:blip r:embed="rId18"/>
                        <a:stretch>
                          <a:fillRect/>
                        </a:stretch>
                      </p166:blipFill>
                      <p166:spPr xmlns:p166="http://schemas.microsoft.com/office/powerpoint/2016/6/main">
                        <a:xfrm>
                          <a:off x="0" y="0"/>
                          <a:ext cx="1715869" cy="965176"/>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166:spPr>
                    </psez:zmPr>
                  </psez:sectionZmObj>
                </psez:sectionZm>
              </a:graphicData>
            </a:graphic>
          </p:graphicFrame>
        </mc:Choice>
        <mc:Fallback xmlns="">
          <p:pic>
            <p:nvPicPr>
              <p:cNvPr id="26" name="Section Zoom 25">
                <a:hlinkClick r:id="rId19" action="ppaction://hlinksldjump"/>
                <a:extLst>
                  <a:ext uri="{FF2B5EF4-FFF2-40B4-BE49-F238E27FC236}">
                    <a16:creationId xmlns:a16="http://schemas.microsoft.com/office/drawing/2014/main" id="{4B592C74-7661-438B-A595-11E1951F3DA8}"/>
                  </a:ext>
                </a:extLst>
              </p:cNvPr>
              <p:cNvPicPr>
                <a:picLocks noGrp="1" noRot="1" noChangeAspect="1" noMove="1" noResize="1" noEditPoints="1" noAdjustHandles="1" noChangeArrowheads="1" noChangeShapeType="1"/>
              </p:cNvPicPr>
              <p:nvPr/>
            </p:nvPicPr>
            <p:blipFill>
              <a:blip r:embed="rId20"/>
              <a:stretch>
                <a:fillRect/>
              </a:stretch>
            </p:blipFill>
            <p:spPr>
              <a:xfrm>
                <a:off x="10004594" y="3571490"/>
                <a:ext cx="1715869" cy="965176"/>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D4091D2F-72D0-436D-85FE-68A5226CE926}"/>
                  </a:ext>
                </a:extLst>
              </p:cNvPr>
              <p:cNvGraphicFramePr>
                <a:graphicFrameLocks noChangeAspect="1"/>
              </p:cNvGraphicFramePr>
              <p:nvPr>
                <p:extLst>
                  <p:ext uri="{D42A27DB-BD31-4B8C-83A1-F6EECF244321}">
                    <p14:modId xmlns:p14="http://schemas.microsoft.com/office/powerpoint/2010/main" val="1887855804"/>
                  </p:ext>
                </p:extLst>
              </p:nvPr>
            </p:nvGraphicFramePr>
            <p:xfrm>
              <a:off x="528014" y="5463061"/>
              <a:ext cx="1671900" cy="940444"/>
            </p:xfrm>
            <a:graphic>
              <a:graphicData uri="http://schemas.microsoft.com/office/powerpoint/2016/sectionzoom">
                <psez:sectionZm>
                  <psez:sectionZmObj sectionId="{25D1BFE4-7E75-4267-89CD-3FF11AC79497}">
                    <psez:zmPr id="{7DA34A53-E95C-4B07-9D3A-BB6F2F5C6B80}" transitionDur="1000">
                      <p166:blipFill xmlns:p166="http://schemas.microsoft.com/office/powerpoint/2016/6/main">
                        <a:blip r:embed="rId21"/>
                        <a:stretch>
                          <a:fillRect/>
                        </a:stretch>
                      </p166:blipFill>
                      <p166:spPr xmlns:p166="http://schemas.microsoft.com/office/powerpoint/2016/6/main">
                        <a:xfrm>
                          <a:off x="0" y="0"/>
                          <a:ext cx="1671900" cy="940444"/>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166:spPr>
                    </psez:zmPr>
                  </psez:sectionZmObj>
                </psez:sectionZm>
              </a:graphicData>
            </a:graphic>
          </p:graphicFrame>
        </mc:Choice>
        <mc:Fallback xmlns="">
          <p:pic>
            <p:nvPicPr>
              <p:cNvPr id="7" name="Section Zoom 6">
                <a:hlinkClick r:id="rId22" action="ppaction://hlinksldjump"/>
                <a:extLst>
                  <a:ext uri="{FF2B5EF4-FFF2-40B4-BE49-F238E27FC236}">
                    <a16:creationId xmlns:a16="http://schemas.microsoft.com/office/drawing/2014/main" id="{D4091D2F-72D0-436D-85FE-68A5226CE926}"/>
                  </a:ext>
                </a:extLst>
              </p:cNvPr>
              <p:cNvPicPr>
                <a:picLocks noGrp="1" noRot="1" noChangeAspect="1" noMove="1" noResize="1" noEditPoints="1" noAdjustHandles="1" noChangeArrowheads="1" noChangeShapeType="1"/>
              </p:cNvPicPr>
              <p:nvPr/>
            </p:nvPicPr>
            <p:blipFill>
              <a:blip r:embed="rId23"/>
              <a:stretch>
                <a:fillRect/>
              </a:stretch>
            </p:blipFill>
            <p:spPr>
              <a:xfrm>
                <a:off x="528014" y="5463061"/>
                <a:ext cx="1671900" cy="940444"/>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mc:Fallback>
      </mc:AlternateContent>
      <p:sp>
        <p:nvSpPr>
          <p:cNvPr id="18" name="TextBox 17">
            <a:extLst>
              <a:ext uri="{FF2B5EF4-FFF2-40B4-BE49-F238E27FC236}">
                <a16:creationId xmlns:a16="http://schemas.microsoft.com/office/drawing/2014/main" id="{0A2EA63E-4975-4981-A874-0072F4046B08}"/>
              </a:ext>
            </a:extLst>
          </p:cNvPr>
          <p:cNvSpPr txBox="1"/>
          <p:nvPr/>
        </p:nvSpPr>
        <p:spPr>
          <a:xfrm>
            <a:off x="2306757" y="5623127"/>
            <a:ext cx="880832"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mj-lt"/>
              </a:rPr>
              <a:t>Build Slide</a:t>
            </a:r>
          </a:p>
        </p:txBody>
      </p:sp>
      <p:sp>
        <p:nvSpPr>
          <p:cNvPr id="6" name="TextBox 5">
            <a:extLst>
              <a:ext uri="{FF2B5EF4-FFF2-40B4-BE49-F238E27FC236}">
                <a16:creationId xmlns:a16="http://schemas.microsoft.com/office/drawing/2014/main" id="{5A3F5C7D-D4F7-4AAC-8991-06998620C0D4}"/>
              </a:ext>
            </a:extLst>
          </p:cNvPr>
          <p:cNvSpPr txBox="1"/>
          <p:nvPr/>
        </p:nvSpPr>
        <p:spPr>
          <a:xfrm>
            <a:off x="3612189" y="6183814"/>
            <a:ext cx="3457688" cy="338554"/>
          </a:xfrm>
          <a:prstGeom prst="rect">
            <a:avLst/>
          </a:prstGeom>
          <a:noFill/>
        </p:spPr>
        <p:txBody>
          <a:bodyPr wrap="square">
            <a:spAutoFit/>
          </a:bodyPr>
          <a:lstStyle/>
          <a:p>
            <a:pPr algn="ctr"/>
            <a:r>
              <a:rPr kumimoji="0" lang="en-US" sz="1600" b="0" i="0" u="none" strike="noStrike" kern="1200" cap="none" spc="-50" normalizeH="0" baseline="0" noProof="0">
                <a:ln w="3175">
                  <a:noFill/>
                </a:ln>
                <a:gradFill>
                  <a:gsLst>
                    <a:gs pos="2917">
                      <a:srgbClr val="D2D2D2"/>
                    </a:gs>
                    <a:gs pos="100000">
                      <a:srgbClr val="D2D2D2"/>
                    </a:gs>
                  </a:gsLst>
                  <a:lin ang="5400000" scaled="0"/>
                </a:gradFill>
                <a:effectLst/>
                <a:uLnTx/>
                <a:uFillTx/>
                <a:latin typeface="Segoe UI Semibold"/>
                <a:ea typeface="+mn-ea"/>
                <a:cs typeface="Segoe UI" pitchFamily="34" charset="0"/>
                <a:hlinkClick r:id="rId24"/>
              </a:rPr>
              <a:t>aka.ms/MCRA</a:t>
            </a:r>
            <a:r>
              <a:rPr kumimoji="0" lang="en-US" sz="1600" b="0" i="0" u="none" strike="noStrike" kern="1200" cap="none" spc="-50" normalizeH="0" baseline="0" noProof="0">
                <a:ln w="3175">
                  <a:noFill/>
                </a:ln>
                <a:gradFill>
                  <a:gsLst>
                    <a:gs pos="2917">
                      <a:srgbClr val="D2D2D2"/>
                    </a:gs>
                    <a:gs pos="100000">
                      <a:srgbClr val="D2D2D2"/>
                    </a:gs>
                  </a:gsLst>
                  <a:lin ang="5400000" scaled="0"/>
                </a:gradFill>
                <a:effectLst/>
                <a:uLnTx/>
                <a:uFillTx/>
                <a:latin typeface="Segoe UI Semibold"/>
                <a:ea typeface="+mn-ea"/>
                <a:cs typeface="Segoe UI" pitchFamily="34" charset="0"/>
              </a:rPr>
              <a:t>  |  December 2021  | </a:t>
            </a:r>
            <a:endParaRPr lang="en-US" sz="1000">
              <a:gradFill>
                <a:gsLst>
                  <a:gs pos="2917">
                    <a:srgbClr val="D2D2D2"/>
                  </a:gs>
                  <a:gs pos="100000">
                    <a:srgbClr val="D2D2D2"/>
                  </a:gs>
                </a:gsLst>
                <a:lin ang="5400000" scaled="0"/>
              </a:gradFill>
            </a:endParaRPr>
          </a:p>
        </p:txBody>
      </p:sp>
      <p:pic>
        <p:nvPicPr>
          <p:cNvPr id="16" name="Picture 15">
            <a:extLst>
              <a:ext uri="{FF2B5EF4-FFF2-40B4-BE49-F238E27FC236}">
                <a16:creationId xmlns:a16="http://schemas.microsoft.com/office/drawing/2014/main" id="{F97BB5F2-EF97-4A8A-AB4A-125414F1B8D6}"/>
              </a:ext>
            </a:extLst>
          </p:cNvPr>
          <p:cNvPicPr>
            <a:picLocks noChangeAspect="1"/>
          </p:cNvPicPr>
          <p:nvPr/>
        </p:nvPicPr>
        <p:blipFill>
          <a:blip r:embed="rId25" cstate="email">
            <a:extLst>
              <a:ext uri="{28A0092B-C50C-407E-A947-70E740481C1C}">
                <a14:useLocalDpi xmlns:a14="http://schemas.microsoft.com/office/drawing/2010/main" val="0"/>
              </a:ext>
            </a:extLst>
          </a:blip>
          <a:stretch>
            <a:fillRect/>
          </a:stretch>
        </p:blipFill>
        <p:spPr bwMode="invGray">
          <a:xfrm>
            <a:off x="6938143" y="6241873"/>
            <a:ext cx="1038388" cy="222436"/>
          </a:xfrm>
          <a:prstGeom prst="rect">
            <a:avLst/>
          </a:prstGeom>
        </p:spPr>
      </p:pic>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9486E876-9F79-4FF1-800E-08F06F713766}"/>
                  </a:ext>
                </a:extLst>
              </p:cNvPr>
              <p:cNvGraphicFramePr>
                <a:graphicFrameLocks noChangeAspect="1"/>
              </p:cNvGraphicFramePr>
              <p:nvPr>
                <p:extLst>
                  <p:ext uri="{D42A27DB-BD31-4B8C-83A1-F6EECF244321}">
                    <p14:modId xmlns:p14="http://schemas.microsoft.com/office/powerpoint/2010/main" val="3886581767"/>
                  </p:ext>
                </p:extLst>
              </p:nvPr>
            </p:nvGraphicFramePr>
            <p:xfrm>
              <a:off x="9876938" y="1832805"/>
              <a:ext cx="1843525" cy="1036983"/>
            </p:xfrm>
            <a:graphic>
              <a:graphicData uri="http://schemas.microsoft.com/office/powerpoint/2016/slidezoom">
                <pslz:sldZm>
                  <pslz:sldZmObj sldId="2147468993" cId="3773554425">
                    <pslz:zmPr id="{86C0FEAB-1A9D-47F0-8E5D-5467989FDD2F}" returnToParent="0" transitionDur="1000">
                      <p166:blipFill xmlns:p166="http://schemas.microsoft.com/office/powerpoint/2016/6/main">
                        <a:blip r:embed="rId26"/>
                        <a:stretch>
                          <a:fillRect/>
                        </a:stretch>
                      </p166:blipFill>
                      <p166:spPr xmlns:p166="http://schemas.microsoft.com/office/powerpoint/2016/6/main">
                        <a:xfrm>
                          <a:off x="0" y="0"/>
                          <a:ext cx="1843525" cy="1036983"/>
                        </a:xfrm>
                        <a:prstGeom prst="rect">
                          <a:avLst/>
                        </a:prstGeom>
                        <a:solidFill>
                          <a:schemeClr val="bg1"/>
                        </a:solidFill>
                        <a:ln>
                          <a:noFill/>
                        </a:ln>
                        <a:effectLst>
                          <a:outerShdw blurRad="190500" dist="50800" dir="2700000" algn="ctr" rotWithShape="0">
                            <a:prstClr val="black">
                              <a:alpha val="20000"/>
                            </a:prstClr>
                          </a:outerShdw>
                        </a:effectLst>
                      </p166:spPr>
                    </pslz:zmPr>
                  </pslz:sldZmObj>
                </pslz:sldZm>
              </a:graphicData>
            </a:graphic>
          </p:graphicFrame>
        </mc:Choice>
        <mc:Fallback xmlns="">
          <p:pic>
            <p:nvPicPr>
              <p:cNvPr id="20" name="Slide Zoom 19">
                <a:hlinkClick r:id="rId27" action="ppaction://hlinksldjump"/>
                <a:extLst>
                  <a:ext uri="{FF2B5EF4-FFF2-40B4-BE49-F238E27FC236}">
                    <a16:creationId xmlns:a16="http://schemas.microsoft.com/office/drawing/2014/main" id="{9486E876-9F79-4FF1-800E-08F06F713766}"/>
                  </a:ext>
                </a:extLst>
              </p:cNvPr>
              <p:cNvPicPr>
                <a:picLocks noGrp="1" noRot="1" noChangeAspect="1" noMove="1" noResize="1" noEditPoints="1" noAdjustHandles="1" noChangeArrowheads="1" noChangeShapeType="1"/>
              </p:cNvPicPr>
              <p:nvPr/>
            </p:nvPicPr>
            <p:blipFill>
              <a:blip r:embed="rId28"/>
              <a:stretch>
                <a:fillRect/>
              </a:stretch>
            </p:blipFill>
            <p:spPr>
              <a:xfrm>
                <a:off x="9876938" y="1832805"/>
                <a:ext cx="1843525" cy="1036983"/>
              </a:xfrm>
              <a:prstGeom prst="rect">
                <a:avLst/>
              </a:prstGeom>
              <a:solidFill>
                <a:schemeClr val="bg1"/>
              </a:solidFill>
              <a:ln>
                <a:noFill/>
              </a:ln>
              <a:effectLst>
                <a:outerShdw blurRad="190500" dist="50800" dir="2700000" algn="ctr" rotWithShape="0">
                  <a:prstClr val="black">
                    <a:alpha val="2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19" name="Section Zoom 18">
                <a:extLst>
                  <a:ext uri="{FF2B5EF4-FFF2-40B4-BE49-F238E27FC236}">
                    <a16:creationId xmlns:a16="http://schemas.microsoft.com/office/drawing/2014/main" id="{AA878E23-4D0D-4096-8E0B-89F303BF8372}"/>
                  </a:ext>
                </a:extLst>
              </p:cNvPr>
              <p:cNvGraphicFramePr>
                <a:graphicFrameLocks noChangeAspect="1"/>
              </p:cNvGraphicFramePr>
              <p:nvPr>
                <p:extLst>
                  <p:ext uri="{D42A27DB-BD31-4B8C-83A1-F6EECF244321}">
                    <p14:modId xmlns:p14="http://schemas.microsoft.com/office/powerpoint/2010/main" val="2397036179"/>
                  </p:ext>
                </p:extLst>
              </p:nvPr>
            </p:nvGraphicFramePr>
            <p:xfrm>
              <a:off x="2306757" y="5905332"/>
              <a:ext cx="880832" cy="495468"/>
            </p:xfrm>
            <a:graphic>
              <a:graphicData uri="http://schemas.microsoft.com/office/powerpoint/2016/sectionzoom">
                <psez:sectionZm>
                  <psez:sectionZmObj sectionId="{C972F7B2-046D-4CD6-9EEE-F69C4E36DECF}">
                    <psez:zmPr id="{1105BF1A-2AA2-41E3-AF67-2DC87E62ECBD}" transitionDur="1000">
                      <p166:blipFill xmlns:p166="http://schemas.microsoft.com/office/powerpoint/2016/6/main">
                        <a:blip r:embed="rId29"/>
                        <a:stretch>
                          <a:fillRect/>
                        </a:stretch>
                      </p166:blipFill>
                      <p166:spPr xmlns:p166="http://schemas.microsoft.com/office/powerpoint/2016/6/main">
                        <a:xfrm>
                          <a:off x="0" y="0"/>
                          <a:ext cx="880832" cy="495468"/>
                        </a:xfrm>
                        <a:prstGeom prst="rect">
                          <a:avLst/>
                        </a:prstGeom>
                        <a:solidFill>
                          <a:schemeClr val="bg1"/>
                        </a:solidFill>
                        <a:ln>
                          <a:noFill/>
                          <a:headEnd type="none" w="med" len="med"/>
                          <a:tailEnd type="none" w="med" len="med"/>
                        </a:ln>
                        <a:effectLst>
                          <a:outerShdw blurRad="190500" dist="50800" dir="2400000" algn="ctr" rotWithShape="0">
                            <a:prstClr val="black">
                              <a:alpha val="40000"/>
                            </a:prstClr>
                          </a:outerShdw>
                        </a:effectLst>
                      </p166:spPr>
                    </psez:zmPr>
                  </psez:sectionZmObj>
                </psez:sectionZm>
              </a:graphicData>
            </a:graphic>
          </p:graphicFrame>
        </mc:Choice>
        <mc:Fallback xmlns="">
          <p:pic>
            <p:nvPicPr>
              <p:cNvPr id="19" name="Section Zoom 18">
                <a:hlinkClick r:id="rId30" action="ppaction://hlinksldjump"/>
                <a:extLst>
                  <a:ext uri="{FF2B5EF4-FFF2-40B4-BE49-F238E27FC236}">
                    <a16:creationId xmlns:a16="http://schemas.microsoft.com/office/drawing/2014/main" id="{AA878E23-4D0D-4096-8E0B-89F303BF8372}"/>
                  </a:ext>
                </a:extLst>
              </p:cNvPr>
              <p:cNvPicPr>
                <a:picLocks noGrp="1" noRot="1" noChangeAspect="1" noMove="1" noResize="1" noEditPoints="1" noAdjustHandles="1" noChangeArrowheads="1" noChangeShapeType="1"/>
              </p:cNvPicPr>
              <p:nvPr/>
            </p:nvPicPr>
            <p:blipFill>
              <a:blip r:embed="rId31"/>
              <a:stretch>
                <a:fillRect/>
              </a:stretch>
            </p:blipFill>
            <p:spPr>
              <a:xfrm>
                <a:off x="2306757" y="5905332"/>
                <a:ext cx="880832" cy="495468"/>
              </a:xfrm>
              <a:prstGeom prst="rect">
                <a:avLst/>
              </a:prstGeom>
              <a:solidFill>
                <a:schemeClr val="bg1"/>
              </a:solidFill>
              <a:ln>
                <a:noFill/>
                <a:headEnd type="none" w="med" len="med"/>
                <a:tailEnd type="none" w="med" len="med"/>
              </a:ln>
              <a:effectLst>
                <a:outerShdw blurRad="190500" dist="50800" dir="2400000" algn="ctr" rotWithShape="0">
                  <a:prstClr val="black">
                    <a:alpha val="40000"/>
                  </a:prstClr>
                </a:outerShdw>
              </a:effectLst>
            </p:spPr>
          </p:pic>
        </mc:Fallback>
      </mc:AlternateContent>
      <p:sp>
        <p:nvSpPr>
          <p:cNvPr id="14" name="Speech Bubble: Rectangle with Corners Rounded 13">
            <a:extLst>
              <a:ext uri="{FF2B5EF4-FFF2-40B4-BE49-F238E27FC236}">
                <a16:creationId xmlns:a16="http://schemas.microsoft.com/office/drawing/2014/main" id="{BD1A47F9-4D13-4887-8502-D692D1A95909}"/>
              </a:ext>
            </a:extLst>
          </p:cNvPr>
          <p:cNvSpPr/>
          <p:nvPr/>
        </p:nvSpPr>
        <p:spPr bwMode="auto">
          <a:xfrm>
            <a:off x="8201514" y="6160035"/>
            <a:ext cx="1562102" cy="573194"/>
          </a:xfrm>
          <a:prstGeom prst="wedgeRoundRectCallout">
            <a:avLst>
              <a:gd name="adj1" fmla="val -21443"/>
              <a:gd name="adj2" fmla="val 71224"/>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US" sz="1200">
                <a:gradFill>
                  <a:gsLst>
                    <a:gs pos="2917">
                      <a:schemeClr val="tx1"/>
                    </a:gs>
                    <a:gs pos="30000">
                      <a:schemeClr val="tx1"/>
                    </a:gs>
                  </a:gsLst>
                  <a:lin ang="5400000" scaled="0"/>
                </a:gradFill>
                <a:latin typeface="+mj-lt"/>
              </a:rPr>
              <a:t>Slide notes have talk tracks + change tracking</a:t>
            </a:r>
          </a:p>
        </p:txBody>
      </p:sp>
      <p:sp>
        <p:nvSpPr>
          <p:cNvPr id="2" name="TextBox 1">
            <a:extLst>
              <a:ext uri="{FF2B5EF4-FFF2-40B4-BE49-F238E27FC236}">
                <a16:creationId xmlns:a16="http://schemas.microsoft.com/office/drawing/2014/main" id="{BA29E61A-78D2-43FF-A661-DF201D0B4B7A}"/>
              </a:ext>
            </a:extLst>
          </p:cNvPr>
          <p:cNvSpPr txBox="1"/>
          <p:nvPr/>
        </p:nvSpPr>
        <p:spPr>
          <a:xfrm>
            <a:off x="2419290" y="4201893"/>
            <a:ext cx="3629026" cy="430887"/>
          </a:xfrm>
          <a:prstGeom prst="rect">
            <a:avLst/>
          </a:prstGeom>
          <a:noFill/>
        </p:spPr>
        <p:txBody>
          <a:bodyPr wrap="square" lIns="0" tIns="0" rIns="0" bIns="0" rtlCol="0">
            <a:spAutoFit/>
          </a:bodyPr>
          <a:lstStyle/>
          <a:p>
            <a:pPr algn="r"/>
            <a:r>
              <a:rPr lang="en-US" sz="1600">
                <a:gradFill>
                  <a:gsLst>
                    <a:gs pos="2917">
                      <a:schemeClr val="accent1"/>
                    </a:gs>
                    <a:gs pos="100000">
                      <a:schemeClr val="accent1"/>
                    </a:gs>
                  </a:gsLst>
                  <a:lin ang="5400000" scaled="0"/>
                </a:gradFill>
                <a:latin typeface="+mj-lt"/>
              </a:rPr>
              <a:t>Multi-Cloud &amp; Cross-Platform </a:t>
            </a:r>
          </a:p>
          <a:p>
            <a:pPr algn="r"/>
            <a:r>
              <a:rPr lang="en-US" sz="1100">
                <a:gradFill>
                  <a:gsLst>
                    <a:gs pos="2917">
                      <a:schemeClr val="tx1"/>
                    </a:gs>
                    <a:gs pos="30000">
                      <a:schemeClr val="tx1"/>
                    </a:gs>
                  </a:gsLst>
                  <a:lin ang="5400000" scaled="0"/>
                </a:gradFill>
                <a:latin typeface="+mj-lt"/>
              </a:rPr>
              <a:t>What clouds &amp; platforms does Microsoft protect?</a:t>
            </a:r>
          </a:p>
        </p:txBody>
      </p:sp>
      <mc:AlternateContent xmlns:mc="http://schemas.openxmlformats.org/markup-compatibility/2006" xmlns:psez="http://schemas.microsoft.com/office/powerpoint/2016/sectionzoom">
        <mc:Choice Requires="psez">
          <p:graphicFrame>
            <p:nvGraphicFramePr>
              <p:cNvPr id="21" name="Section Zoom 20">
                <a:extLst>
                  <a:ext uri="{FF2B5EF4-FFF2-40B4-BE49-F238E27FC236}">
                    <a16:creationId xmlns:a16="http://schemas.microsoft.com/office/drawing/2014/main" id="{DD7C6AEC-BB75-4239-8334-7995964AF4DD}"/>
                  </a:ext>
                </a:extLst>
              </p:cNvPr>
              <p:cNvGraphicFramePr>
                <a:graphicFrameLocks noChangeAspect="1"/>
              </p:cNvGraphicFramePr>
              <p:nvPr>
                <p:extLst>
                  <p:ext uri="{D42A27DB-BD31-4B8C-83A1-F6EECF244321}">
                    <p14:modId xmlns:p14="http://schemas.microsoft.com/office/powerpoint/2010/main" val="587444043"/>
                  </p:ext>
                </p:extLst>
              </p:nvPr>
            </p:nvGraphicFramePr>
            <p:xfrm>
              <a:off x="4002861" y="4679769"/>
              <a:ext cx="2122598" cy="1193962"/>
            </p:xfrm>
            <a:graphic>
              <a:graphicData uri="http://schemas.microsoft.com/office/powerpoint/2016/sectionzoom">
                <psez:sectionZm>
                  <psez:sectionZmObj sectionId="{296B27D5-12A1-45A9-A314-4F25E6C0C8A1}">
                    <psez:zmPr id="{F30CFF5B-1666-42FA-A84A-C42BEE38F564}" transitionDur="1000">
                      <p166:blipFill xmlns:p166="http://schemas.microsoft.com/office/powerpoint/2016/6/main">
                        <a:blip r:embed="rId32"/>
                        <a:stretch>
                          <a:fillRect/>
                        </a:stretch>
                      </p166:blipFill>
                      <p166:spPr xmlns:p166="http://schemas.microsoft.com/office/powerpoint/2016/6/main">
                        <a:xfrm>
                          <a:off x="0" y="0"/>
                          <a:ext cx="2122598" cy="119396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166:spPr>
                    </psez:zmPr>
                  </psez:sectionZmObj>
                </psez:sectionZm>
              </a:graphicData>
            </a:graphic>
          </p:graphicFrame>
        </mc:Choice>
        <mc:Fallback xmlns="">
          <p:pic>
            <p:nvPicPr>
              <p:cNvPr id="21" name="Section Zoom 20">
                <a:hlinkClick r:id="rId33" action="ppaction://hlinksldjump"/>
                <a:extLst>
                  <a:ext uri="{FF2B5EF4-FFF2-40B4-BE49-F238E27FC236}">
                    <a16:creationId xmlns:a16="http://schemas.microsoft.com/office/drawing/2014/main" id="{DD7C6AEC-BB75-4239-8334-7995964AF4DD}"/>
                  </a:ext>
                </a:extLst>
              </p:cNvPr>
              <p:cNvPicPr>
                <a:picLocks noGrp="1" noRot="1" noChangeAspect="1" noMove="1" noResize="1" noEditPoints="1" noAdjustHandles="1" noChangeArrowheads="1" noChangeShapeType="1"/>
              </p:cNvPicPr>
              <p:nvPr/>
            </p:nvPicPr>
            <p:blipFill>
              <a:blip r:embed="rId34"/>
              <a:stretch>
                <a:fillRect/>
              </a:stretch>
            </p:blipFill>
            <p:spPr>
              <a:xfrm>
                <a:off x="4002861" y="4679769"/>
                <a:ext cx="2122598" cy="119396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pic>
        </mc:Fallback>
      </mc:AlternateContent>
      <p:sp>
        <p:nvSpPr>
          <p:cNvPr id="22" name="TextBox 21">
            <a:extLst>
              <a:ext uri="{FF2B5EF4-FFF2-40B4-BE49-F238E27FC236}">
                <a16:creationId xmlns:a16="http://schemas.microsoft.com/office/drawing/2014/main" id="{75E6EF82-3AE2-4C22-98BD-434A52024A3C}"/>
              </a:ext>
            </a:extLst>
          </p:cNvPr>
          <p:cNvSpPr txBox="1"/>
          <p:nvPr/>
        </p:nvSpPr>
        <p:spPr>
          <a:xfrm>
            <a:off x="6299928" y="4201893"/>
            <a:ext cx="3373398" cy="415498"/>
          </a:xfrm>
          <a:prstGeom prst="rect">
            <a:avLst/>
          </a:prstGeom>
          <a:noFill/>
        </p:spPr>
        <p:txBody>
          <a:bodyPr wrap="square" lIns="0" tIns="0" rIns="0" bIns="0" rtlCol="0">
            <a:spAutoFit/>
          </a:bodyPr>
          <a:lstStyle/>
          <a:p>
            <a:pPr marR="0" lvl="0" indent="0" fontAlgn="auto">
              <a:lnSpc>
                <a:spcPct val="100000"/>
              </a:lnSpc>
              <a:spcBef>
                <a:spcPts val="0"/>
              </a:spcBef>
              <a:spcAft>
                <a:spcPts val="0"/>
              </a:spcAft>
              <a:buClrTx/>
              <a:buSzTx/>
              <a:buFontTx/>
              <a:buNone/>
              <a:tabLst/>
              <a:defRPr/>
            </a:pPr>
            <a:r>
              <a:rPr lang="en-US" sz="1600">
                <a:gradFill>
                  <a:gsLst>
                    <a:gs pos="2917">
                      <a:schemeClr val="accent1"/>
                    </a:gs>
                    <a:gs pos="100000">
                      <a:schemeClr val="accent1"/>
                    </a:gs>
                  </a:gsLst>
                  <a:lin ang="5400000" scaled="0"/>
                </a:gradFill>
                <a:latin typeface="+mj-lt"/>
              </a:rPr>
              <a:t>Secure Access Service Edge (SASE)</a:t>
            </a:r>
          </a:p>
          <a:p>
            <a:pPr marL="0" marR="0" lvl="0" indent="0" defTabSz="914400" rtl="0" eaLnBrk="1" fontAlgn="auto" latinLnBrk="0" hangingPunct="1">
              <a:lnSpc>
                <a:spcPct val="100000"/>
              </a:lnSpc>
              <a:spcBef>
                <a:spcPts val="0"/>
              </a:spcBef>
              <a:spcAft>
                <a:spcPts val="0"/>
              </a:spcAft>
              <a:buClrTx/>
              <a:buSzTx/>
              <a:buFontTx/>
              <a:buNone/>
              <a:tabLst/>
              <a:defRPr/>
            </a:pPr>
            <a:r>
              <a:rPr lang="en-US" sz="1100">
                <a:gradFill>
                  <a:gsLst>
                    <a:gs pos="2917">
                      <a:schemeClr val="tx1"/>
                    </a:gs>
                    <a:gs pos="30000">
                      <a:schemeClr val="tx1"/>
                    </a:gs>
                  </a:gsLst>
                  <a:lin ang="5400000" scaled="0"/>
                </a:gradFill>
                <a:latin typeface="+mj-lt"/>
              </a:rPr>
              <a:t>What is it? How does it compare to Zero Trust?</a:t>
            </a:r>
          </a:p>
        </p:txBody>
      </p:sp>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FF789C75-2EC0-4AF2-AFE2-43E2D5B27CA3}"/>
                  </a:ext>
                </a:extLst>
              </p:cNvPr>
              <p:cNvGraphicFramePr>
                <a:graphicFrameLocks noChangeAspect="1"/>
              </p:cNvGraphicFramePr>
              <p:nvPr>
                <p:extLst>
                  <p:ext uri="{D42A27DB-BD31-4B8C-83A1-F6EECF244321}">
                    <p14:modId xmlns:p14="http://schemas.microsoft.com/office/powerpoint/2010/main" val="3913947044"/>
                  </p:ext>
                </p:extLst>
              </p:nvPr>
            </p:nvGraphicFramePr>
            <p:xfrm>
              <a:off x="6297975" y="4668155"/>
              <a:ext cx="2122600" cy="1193963"/>
            </p:xfrm>
            <a:graphic>
              <a:graphicData uri="http://schemas.microsoft.com/office/powerpoint/2016/sectionzoom">
                <psez:sectionZm>
                  <psez:sectionZmObj sectionId="{D7EEB1C9-E73F-4C2F-B82D-6697D9AF2978}">
                    <psez:zmPr id="{667E0999-710B-476C-82FC-F0C55FA1ABF7}" transitionDur="1000">
                      <p166:blipFill xmlns:p166="http://schemas.microsoft.com/office/powerpoint/2016/6/main">
                        <a:blip r:embed="rId35"/>
                        <a:stretch>
                          <a:fillRect/>
                        </a:stretch>
                      </p166:blipFill>
                      <p166:spPr xmlns:p166="http://schemas.microsoft.com/office/powerpoint/2016/6/main">
                        <a:xfrm>
                          <a:off x="0" y="0"/>
                          <a:ext cx="2122600" cy="1193963"/>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166:spPr>
                    </psez:zmPr>
                  </psez:sectionZmObj>
                </psez:sectionZm>
              </a:graphicData>
            </a:graphic>
          </p:graphicFrame>
        </mc:Choice>
        <mc:Fallback xmlns="">
          <p:pic>
            <p:nvPicPr>
              <p:cNvPr id="29" name="Section Zoom 28">
                <a:hlinkClick r:id="rId36" action="ppaction://hlinksldjump"/>
                <a:extLst>
                  <a:ext uri="{FF2B5EF4-FFF2-40B4-BE49-F238E27FC236}">
                    <a16:creationId xmlns:a16="http://schemas.microsoft.com/office/drawing/2014/main" id="{FF789C75-2EC0-4AF2-AFE2-43E2D5B27CA3}"/>
                  </a:ext>
                </a:extLst>
              </p:cNvPr>
              <p:cNvPicPr>
                <a:picLocks noGrp="1" noRot="1" noChangeAspect="1" noMove="1" noResize="1" noEditPoints="1" noAdjustHandles="1" noChangeArrowheads="1" noChangeShapeType="1"/>
              </p:cNvPicPr>
              <p:nvPr/>
            </p:nvPicPr>
            <p:blipFill>
              <a:blip r:embed="rId37"/>
              <a:stretch>
                <a:fillRect/>
              </a:stretch>
            </p:blipFill>
            <p:spPr>
              <a:xfrm>
                <a:off x="6297975" y="4668155"/>
                <a:ext cx="2122600" cy="1193963"/>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pic>
        </mc:Fallback>
      </mc:AlternateContent>
    </p:spTree>
    <p:extLst>
      <p:ext uri="{BB962C8B-B14F-4D97-AF65-F5344CB8AC3E}">
        <p14:creationId xmlns:p14="http://schemas.microsoft.com/office/powerpoint/2010/main" val="1278160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 name="Rectangle 418">
            <a:extLst>
              <a:ext uri="{FF2B5EF4-FFF2-40B4-BE49-F238E27FC236}">
                <a16:creationId xmlns:a16="http://schemas.microsoft.com/office/drawing/2014/main" id="{5EB95F04-038D-4A6A-819C-FD0B49733238}"/>
              </a:ext>
            </a:extLst>
          </p:cNvPr>
          <p:cNvSpPr/>
          <p:nvPr/>
        </p:nvSpPr>
        <p:spPr bwMode="auto">
          <a:xfrm>
            <a:off x="8434225" y="2288574"/>
            <a:ext cx="1696023" cy="2367012"/>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Rectangle 725">
            <a:hlinkClick r:id="rId3" tooltip="Azure Purview (in preview) is a unified data governance service that helps you manage and govern your on-premises, multi-cloud, and software-as-a-service (SaaS) data. "/>
            <a:extLst>
              <a:ext uri="{FF2B5EF4-FFF2-40B4-BE49-F238E27FC236}">
                <a16:creationId xmlns:a16="http://schemas.microsoft.com/office/drawing/2014/main" id="{C4F82124-63E0-4947-9C25-893C84748351}"/>
              </a:ext>
            </a:extLst>
          </p:cNvPr>
          <p:cNvSpPr/>
          <p:nvPr/>
        </p:nvSpPr>
        <p:spPr>
          <a:xfrm>
            <a:off x="8689174" y="2569396"/>
            <a:ext cx="1361759" cy="18897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cs typeface="Segoe UI Semibold" panose="020B0702040204020203" pitchFamily="34" charset="0"/>
              </a:rPr>
              <a:t>Azure Purview</a:t>
            </a:r>
          </a:p>
        </p:txBody>
      </p:sp>
      <p:sp>
        <p:nvSpPr>
          <p:cNvPr id="500" name="Rectangle 499">
            <a:extLst>
              <a:ext uri="{FF2B5EF4-FFF2-40B4-BE49-F238E27FC236}">
                <a16:creationId xmlns:a16="http://schemas.microsoft.com/office/drawing/2014/main" id="{41545B28-3909-43CD-9BD5-D41FE204B710}"/>
              </a:ext>
            </a:extLst>
          </p:cNvPr>
          <p:cNvSpPr/>
          <p:nvPr/>
        </p:nvSpPr>
        <p:spPr>
          <a:xfrm>
            <a:off x="4671020" y="1162598"/>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44" name="Title 1">
            <a:extLst>
              <a:ext uri="{FF2B5EF4-FFF2-40B4-BE49-F238E27FC236}">
                <a16:creationId xmlns:a16="http://schemas.microsoft.com/office/drawing/2014/main" id="{D4ABB5AA-FA8D-4F81-8691-B1FDE5D73144}"/>
              </a:ext>
            </a:extLst>
          </p:cNvPr>
          <p:cNvSpPr txBox="1">
            <a:spLocks/>
          </p:cNvSpPr>
          <p:nvPr/>
        </p:nvSpPr>
        <p:spPr>
          <a:xfrm>
            <a:off x="4610992" y="375311"/>
            <a:ext cx="3896353"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10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Security modernization with Zero Trust Principles</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 tooltip="The latest published version of this document can be found at https://aka.ms/MCRA"/>
              </a:rPr>
              <a:t>https://aka.ms/MCRA</a:t>
            </a:r>
            <a:endParaRPr kumimoji="0" lang="en-US" sz="7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658" name="Picture 657">
            <a:extLst>
              <a:ext uri="{FF2B5EF4-FFF2-40B4-BE49-F238E27FC236}">
                <a16:creationId xmlns:a16="http://schemas.microsoft.com/office/drawing/2014/main" id="{1E565F1F-D86B-4901-B358-089B4016AE32}"/>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bwMode="invGray">
          <a:xfrm>
            <a:off x="6039974" y="122541"/>
            <a:ext cx="1038388" cy="222436"/>
          </a:xfrm>
          <a:prstGeom prst="rect">
            <a:avLst/>
          </a:prstGeom>
        </p:spPr>
      </p:pic>
      <p:grpSp>
        <p:nvGrpSpPr>
          <p:cNvPr id="664" name="Group 663">
            <a:extLst>
              <a:ext uri="{FF2B5EF4-FFF2-40B4-BE49-F238E27FC236}">
                <a16:creationId xmlns:a16="http://schemas.microsoft.com/office/drawing/2014/main" id="{30ED2720-C032-4EF0-9554-2CE1356DCED8}"/>
              </a:ext>
            </a:extLst>
          </p:cNvPr>
          <p:cNvGrpSpPr/>
          <p:nvPr/>
        </p:nvGrpSpPr>
        <p:grpSpPr>
          <a:xfrm>
            <a:off x="6025390" y="1150637"/>
            <a:ext cx="391537" cy="163189"/>
            <a:chOff x="5576198" y="965691"/>
            <a:chExt cx="493273" cy="217085"/>
          </a:xfrm>
        </p:grpSpPr>
        <p:sp>
          <p:nvSpPr>
            <p:cNvPr id="675" name="Rectangle 674">
              <a:extLst>
                <a:ext uri="{FF2B5EF4-FFF2-40B4-BE49-F238E27FC236}">
                  <a16:creationId xmlns:a16="http://schemas.microsoft.com/office/drawing/2014/main" id="{B188B324-E219-42F6-B4F8-6AAEF0A0857C}"/>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6" name="Rectangle 675">
              <a:extLst>
                <a:ext uri="{FF2B5EF4-FFF2-40B4-BE49-F238E27FC236}">
                  <a16:creationId xmlns:a16="http://schemas.microsoft.com/office/drawing/2014/main" id="{C98EA7BA-D5FF-4EBD-A26F-51CD5FAA57B9}"/>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8" name="Rectangle 677">
              <a:extLst>
                <a:ext uri="{FF2B5EF4-FFF2-40B4-BE49-F238E27FC236}">
                  <a16:creationId xmlns:a16="http://schemas.microsoft.com/office/drawing/2014/main" id="{6DBE709A-E628-4CA7-8652-10A07BB52F64}"/>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1" name="Rectangle 680">
              <a:extLst>
                <a:ext uri="{FF2B5EF4-FFF2-40B4-BE49-F238E27FC236}">
                  <a16:creationId xmlns:a16="http://schemas.microsoft.com/office/drawing/2014/main" id="{F96F13A7-999A-4E23-9C7C-264936D7A5BF}"/>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82" name="Straight Arrow Connector 681">
            <a:extLst>
              <a:ext uri="{FF2B5EF4-FFF2-40B4-BE49-F238E27FC236}">
                <a16:creationId xmlns:a16="http://schemas.microsoft.com/office/drawing/2014/main" id="{36FD1DA1-D80F-4559-B67C-41B1D4C25469}"/>
              </a:ext>
            </a:extLst>
          </p:cNvPr>
          <p:cNvCxnSpPr>
            <a:cxnSpLocks/>
          </p:cNvCxnSpPr>
          <p:nvPr/>
        </p:nvCxnSpPr>
        <p:spPr>
          <a:xfrm flipH="1" flipV="1">
            <a:off x="5914995" y="1305425"/>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683" name="Rectangle 682">
            <a:extLst>
              <a:ext uri="{FF2B5EF4-FFF2-40B4-BE49-F238E27FC236}">
                <a16:creationId xmlns:a16="http://schemas.microsoft.com/office/drawing/2014/main" id="{E95003E2-91AE-4446-902B-F4DA9DCBE9B8}"/>
              </a:ext>
            </a:extLst>
          </p:cNvPr>
          <p:cNvSpPr/>
          <p:nvPr/>
        </p:nvSpPr>
        <p:spPr>
          <a:xfrm>
            <a:off x="4670293" y="1162559"/>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38" name="Rectangle 115">
            <a:extLst>
              <a:ext uri="{FF2B5EF4-FFF2-40B4-BE49-F238E27FC236}">
                <a16:creationId xmlns:a16="http://schemas.microsoft.com/office/drawing/2014/main" id="{EA2444D1-D8CB-4939-AF4A-E82B529E3F2F}"/>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29" name="L-Shape 628">
            <a:hlinkClick r:id="rId6"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0FB29255-896A-4B5E-9183-571CCADB85B4}"/>
              </a:ext>
            </a:extLst>
          </p:cNvPr>
          <p:cNvSpPr/>
          <p:nvPr/>
        </p:nvSpPr>
        <p:spPr bwMode="auto">
          <a:xfrm flipH="1">
            <a:off x="5422405" y="2254157"/>
            <a:ext cx="2799777" cy="4157270"/>
          </a:xfrm>
          <a:prstGeom prst="corner">
            <a:avLst>
              <a:gd name="adj1" fmla="val 33671"/>
              <a:gd name="adj2" fmla="val 57985"/>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05" name="Group 504">
            <a:extLst>
              <a:ext uri="{FF2B5EF4-FFF2-40B4-BE49-F238E27FC236}">
                <a16:creationId xmlns:a16="http://schemas.microsoft.com/office/drawing/2014/main" id="{69C45AAC-82D4-4BCB-8C8A-32C915D80F8B}"/>
              </a:ext>
            </a:extLst>
          </p:cNvPr>
          <p:cNvGrpSpPr/>
          <p:nvPr/>
        </p:nvGrpSpPr>
        <p:grpSpPr>
          <a:xfrm>
            <a:off x="8655248" y="2759528"/>
            <a:ext cx="1397204" cy="1376794"/>
            <a:chOff x="5742785" y="2788394"/>
            <a:chExt cx="1397204" cy="1348523"/>
          </a:xfrm>
        </p:grpSpPr>
        <p:sp>
          <p:nvSpPr>
            <p:cNvPr id="509" name="Rectangle 508">
              <a:hlinkClick r:id="rId7" tooltip="Microsoft Information Protection (MIP) is a built-in, intelligent, unified, and extensible solution to protect sensitive data in documents and emails across your organization."/>
              <a:extLst>
                <a:ext uri="{FF2B5EF4-FFF2-40B4-BE49-F238E27FC236}">
                  <a16:creationId xmlns:a16="http://schemas.microsoft.com/office/drawing/2014/main" id="{F3834052-50A3-45AE-A496-056A34B7115D}"/>
                </a:ext>
              </a:extLst>
            </p:cNvPr>
            <p:cNvSpPr/>
            <p:nvPr/>
          </p:nvSpPr>
          <p:spPr>
            <a:xfrm>
              <a:off x="5742785" y="2788394"/>
              <a:ext cx="1397204" cy="134852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 rIns="0" rtlCol="0" anchor="t" anchorCtr="0">
              <a:noAutofit/>
            </a:bodyPr>
            <a:lstStyle/>
            <a:p>
              <a:pPr marR="0" lvl="0" algn="l" defTabSz="914400" rtl="0" eaLnBrk="1" fontAlgn="auto" latinLnBrk="0" hangingPunct="1">
                <a:lnSpc>
                  <a:spcPct val="100000"/>
                </a:lnSpc>
                <a:spcBef>
                  <a:spcPts val="0"/>
                </a:spcBef>
                <a:spcAft>
                  <a:spcPts val="200"/>
                </a:spcAft>
                <a:buClrTx/>
                <a:buSzTx/>
                <a:buFontTx/>
                <a:buNone/>
                <a:tabLst/>
                <a:defRPr/>
              </a:pPr>
              <a:r>
                <a:rPr kumimoji="0" lang="en-US" sz="85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cs typeface="Segoe UI Semibold" panose="020B0702040204020203" pitchFamily="34" charset="0"/>
                </a:rPr>
                <a:t>Microsoft Information Protection (MIP)</a:t>
              </a:r>
            </a:p>
          </p:txBody>
        </p:sp>
        <p:sp>
          <p:nvSpPr>
            <p:cNvPr id="513" name="Rectangle 512">
              <a:hlinkClick r:id="rId8"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010B4D9D-C9B6-4063-BE21-E38AE5D549C2}"/>
                </a:ext>
              </a:extLst>
            </p:cNvPr>
            <p:cNvSpPr/>
            <p:nvPr/>
          </p:nvSpPr>
          <p:spPr>
            <a:xfrm>
              <a:off x="5870898" y="3471161"/>
              <a:ext cx="1226300" cy="259150"/>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cs typeface="Segoe UI Semibold" panose="020B0702040204020203" pitchFamily="34" charset="0"/>
                </a:rPr>
                <a:t>File Scanner</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ea typeface="+mn-ea"/>
                  <a:cs typeface="Segoe UI Semibold" panose="020B0702040204020203" pitchFamily="34" charset="0"/>
                </a:rPr>
                <a:t>(on-premises and cloud)</a:t>
              </a:r>
            </a:p>
          </p:txBody>
        </p:sp>
        <p:grpSp>
          <p:nvGrpSpPr>
            <p:cNvPr id="528" name="Group 527">
              <a:extLst>
                <a:ext uri="{FF2B5EF4-FFF2-40B4-BE49-F238E27FC236}">
                  <a16:creationId xmlns:a16="http://schemas.microsoft.com/office/drawing/2014/main" id="{A3A6DF02-F5A3-4380-8FAB-03632FD6929F}"/>
                </a:ext>
              </a:extLst>
            </p:cNvPr>
            <p:cNvGrpSpPr/>
            <p:nvPr/>
          </p:nvGrpSpPr>
          <p:grpSpPr>
            <a:xfrm>
              <a:off x="5827495" y="3747116"/>
              <a:ext cx="1137564" cy="379376"/>
              <a:chOff x="5036432" y="1762711"/>
              <a:chExt cx="1204378" cy="401658"/>
            </a:xfrm>
          </p:grpSpPr>
          <p:grpSp>
            <p:nvGrpSpPr>
              <p:cNvPr id="529" name="Group 528">
                <a:extLst>
                  <a:ext uri="{FF2B5EF4-FFF2-40B4-BE49-F238E27FC236}">
                    <a16:creationId xmlns:a16="http://schemas.microsoft.com/office/drawing/2014/main" id="{4C3884A3-8C69-4C75-AAF6-6BCC4B93F7E7}"/>
                  </a:ext>
                </a:extLst>
              </p:cNvPr>
              <p:cNvGrpSpPr/>
              <p:nvPr/>
            </p:nvGrpSpPr>
            <p:grpSpPr>
              <a:xfrm>
                <a:off x="5871491" y="1804527"/>
                <a:ext cx="200678" cy="176026"/>
                <a:chOff x="5705504" y="1373906"/>
                <a:chExt cx="278295" cy="244109"/>
              </a:xfrm>
            </p:grpSpPr>
            <p:pic>
              <p:nvPicPr>
                <p:cNvPr id="616" name="Picture 615">
                  <a:hlinkClick r:id="rId9"/>
                  <a:extLst>
                    <a:ext uri="{FF2B5EF4-FFF2-40B4-BE49-F238E27FC236}">
                      <a16:creationId xmlns:a16="http://schemas.microsoft.com/office/drawing/2014/main" id="{7AF78761-5F1A-4F74-BFB6-6D1ED58D04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05504" y="1373906"/>
                  <a:ext cx="278295" cy="209651"/>
                </a:xfrm>
                <a:prstGeom prst="rect">
                  <a:avLst/>
                </a:prstGeom>
              </p:spPr>
            </p:pic>
            <p:grpSp>
              <p:nvGrpSpPr>
                <p:cNvPr id="621" name="Group 620">
                  <a:extLst>
                    <a:ext uri="{FF2B5EF4-FFF2-40B4-BE49-F238E27FC236}">
                      <a16:creationId xmlns:a16="http://schemas.microsoft.com/office/drawing/2014/main" id="{FB7BCA48-4ABC-4DE8-A7B4-1DBF377D34A7}"/>
                    </a:ext>
                  </a:extLst>
                </p:cNvPr>
                <p:cNvGrpSpPr/>
                <p:nvPr/>
              </p:nvGrpSpPr>
              <p:grpSpPr bwMode="black">
                <a:xfrm>
                  <a:off x="5864559" y="1549698"/>
                  <a:ext cx="112186" cy="68317"/>
                  <a:chOff x="10387012" y="4179358"/>
                  <a:chExt cx="974726" cy="593725"/>
                </a:xfrm>
                <a:solidFill>
                  <a:srgbClr val="505050"/>
                </a:solidFill>
              </p:grpSpPr>
              <p:sp>
                <p:nvSpPr>
                  <p:cNvPr id="623" name="Freeform 26">
                    <a:extLst>
                      <a:ext uri="{FF2B5EF4-FFF2-40B4-BE49-F238E27FC236}">
                        <a16:creationId xmlns:a16="http://schemas.microsoft.com/office/drawing/2014/main" id="{2C2DCBF1-52C6-4922-BFEE-28DFA65DF1FF}"/>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4" name="Freeform 27">
                    <a:extLst>
                      <a:ext uri="{FF2B5EF4-FFF2-40B4-BE49-F238E27FC236}">
                        <a16:creationId xmlns:a16="http://schemas.microsoft.com/office/drawing/2014/main" id="{9E22B5ED-5654-442F-9EB2-8537327E1482}"/>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0" name="Freeform 28">
                    <a:extLst>
                      <a:ext uri="{FF2B5EF4-FFF2-40B4-BE49-F238E27FC236}">
                        <a16:creationId xmlns:a16="http://schemas.microsoft.com/office/drawing/2014/main" id="{9D774EAB-E086-438B-812F-538D244EE50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1" name="Freeform 29">
                    <a:extLst>
                      <a:ext uri="{FF2B5EF4-FFF2-40B4-BE49-F238E27FC236}">
                        <a16:creationId xmlns:a16="http://schemas.microsoft.com/office/drawing/2014/main" id="{5B5A9B10-5FCD-4CB2-AC67-B965767E688B}"/>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2" name="Freeform 30">
                    <a:extLst>
                      <a:ext uri="{FF2B5EF4-FFF2-40B4-BE49-F238E27FC236}">
                        <a16:creationId xmlns:a16="http://schemas.microsoft.com/office/drawing/2014/main" id="{48F78AE9-BB2A-4861-970F-C5E4B57243F2}"/>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530" name="Group 529">
                <a:extLst>
                  <a:ext uri="{FF2B5EF4-FFF2-40B4-BE49-F238E27FC236}">
                    <a16:creationId xmlns:a16="http://schemas.microsoft.com/office/drawing/2014/main" id="{93FA80CE-E303-47B3-B495-B2A910516198}"/>
                  </a:ext>
                </a:extLst>
              </p:cNvPr>
              <p:cNvGrpSpPr/>
              <p:nvPr/>
            </p:nvGrpSpPr>
            <p:grpSpPr>
              <a:xfrm>
                <a:off x="6103642" y="1813499"/>
                <a:ext cx="137168" cy="158081"/>
                <a:chOff x="5979850" y="1393026"/>
                <a:chExt cx="190223" cy="219224"/>
              </a:xfrm>
            </p:grpSpPr>
            <p:pic>
              <p:nvPicPr>
                <p:cNvPr id="565" name="Picture 564">
                  <a:hlinkClick r:id="rId11"/>
                  <a:extLst>
                    <a:ext uri="{FF2B5EF4-FFF2-40B4-BE49-F238E27FC236}">
                      <a16:creationId xmlns:a16="http://schemas.microsoft.com/office/drawing/2014/main" id="{B0CC5208-FA36-458C-972D-664DE7800C2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79850" y="1393026"/>
                  <a:ext cx="169500" cy="169501"/>
                </a:xfrm>
                <a:prstGeom prst="rect">
                  <a:avLst/>
                </a:prstGeom>
              </p:spPr>
            </p:pic>
            <p:grpSp>
              <p:nvGrpSpPr>
                <p:cNvPr id="578" name="Group 577">
                  <a:extLst>
                    <a:ext uri="{FF2B5EF4-FFF2-40B4-BE49-F238E27FC236}">
                      <a16:creationId xmlns:a16="http://schemas.microsoft.com/office/drawing/2014/main" id="{B5A29995-3803-460F-B875-2C75A7920388}"/>
                    </a:ext>
                  </a:extLst>
                </p:cNvPr>
                <p:cNvGrpSpPr/>
                <p:nvPr/>
              </p:nvGrpSpPr>
              <p:grpSpPr bwMode="black">
                <a:xfrm>
                  <a:off x="6057887" y="1543933"/>
                  <a:ext cx="112186" cy="68317"/>
                  <a:chOff x="10387012" y="4179358"/>
                  <a:chExt cx="974726" cy="593725"/>
                </a:xfrm>
                <a:solidFill>
                  <a:srgbClr val="505050"/>
                </a:solidFill>
              </p:grpSpPr>
              <p:sp>
                <p:nvSpPr>
                  <p:cNvPr id="585" name="Freeform 26">
                    <a:extLst>
                      <a:ext uri="{FF2B5EF4-FFF2-40B4-BE49-F238E27FC236}">
                        <a16:creationId xmlns:a16="http://schemas.microsoft.com/office/drawing/2014/main" id="{C1750CC6-5B21-4F0D-8F30-3CA0C4938650}"/>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2" name="Freeform 27">
                    <a:extLst>
                      <a:ext uri="{FF2B5EF4-FFF2-40B4-BE49-F238E27FC236}">
                        <a16:creationId xmlns:a16="http://schemas.microsoft.com/office/drawing/2014/main" id="{DF47419D-7BD2-4E42-94D1-C1D26C2E90F4}"/>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5" name="Freeform 28">
                    <a:extLst>
                      <a:ext uri="{FF2B5EF4-FFF2-40B4-BE49-F238E27FC236}">
                        <a16:creationId xmlns:a16="http://schemas.microsoft.com/office/drawing/2014/main" id="{0FB48E38-F7AC-43EC-B974-ED6F72992A0C}"/>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Freeform 29">
                    <a:extLst>
                      <a:ext uri="{FF2B5EF4-FFF2-40B4-BE49-F238E27FC236}">
                        <a16:creationId xmlns:a16="http://schemas.microsoft.com/office/drawing/2014/main" id="{5402D69B-22E1-4C4E-A5CB-605399F38CDD}"/>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2" name="Freeform 30">
                    <a:extLst>
                      <a:ext uri="{FF2B5EF4-FFF2-40B4-BE49-F238E27FC236}">
                        <a16:creationId xmlns:a16="http://schemas.microsoft.com/office/drawing/2014/main" id="{EAC1BD96-9192-435A-B6FF-390E2AB6250D}"/>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pic>
            <p:nvPicPr>
              <p:cNvPr id="531" name="Picture 171">
                <a:extLst>
                  <a:ext uri="{FF2B5EF4-FFF2-40B4-BE49-F238E27FC236}">
                    <a16:creationId xmlns:a16="http://schemas.microsoft.com/office/drawing/2014/main" id="{4CDD0761-6240-42D5-A31F-C85F971BFA11}"/>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150462" y="1992181"/>
                <a:ext cx="126292" cy="126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 name="Graphic 531">
                <a:extLst>
                  <a:ext uri="{FF2B5EF4-FFF2-40B4-BE49-F238E27FC236}">
                    <a16:creationId xmlns:a16="http://schemas.microsoft.com/office/drawing/2014/main" id="{11D4DD99-1296-481E-A5A5-32543AC0951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529025" y="1992859"/>
                <a:ext cx="124976" cy="124976"/>
              </a:xfrm>
              <a:prstGeom prst="rect">
                <a:avLst/>
              </a:prstGeom>
            </p:spPr>
          </p:pic>
          <p:pic>
            <p:nvPicPr>
              <p:cNvPr id="533" name="Graphic 532">
                <a:extLst>
                  <a:ext uri="{FF2B5EF4-FFF2-40B4-BE49-F238E27FC236}">
                    <a16:creationId xmlns:a16="http://schemas.microsoft.com/office/drawing/2014/main" id="{4DF4D9A4-2848-426C-BDA5-0F0520CD086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40401" y="1992859"/>
                <a:ext cx="124976" cy="124976"/>
              </a:xfrm>
              <a:prstGeom prst="rect">
                <a:avLst/>
              </a:prstGeom>
            </p:spPr>
          </p:pic>
          <p:grpSp>
            <p:nvGrpSpPr>
              <p:cNvPr id="534" name="Group 533">
                <a:extLst>
                  <a:ext uri="{FF2B5EF4-FFF2-40B4-BE49-F238E27FC236}">
                    <a16:creationId xmlns:a16="http://schemas.microsoft.com/office/drawing/2014/main" id="{EA1B41AD-D0A2-47FF-AA0F-B40615B0D741}"/>
                  </a:ext>
                </a:extLst>
              </p:cNvPr>
              <p:cNvGrpSpPr/>
              <p:nvPr/>
            </p:nvGrpSpPr>
            <p:grpSpPr>
              <a:xfrm>
                <a:off x="6011489" y="2035990"/>
                <a:ext cx="159799" cy="38716"/>
                <a:chOff x="9779309" y="3865093"/>
                <a:chExt cx="161337" cy="39088"/>
              </a:xfrm>
            </p:grpSpPr>
            <p:sp>
              <p:nvSpPr>
                <p:cNvPr id="549" name="Oval 548">
                  <a:extLst>
                    <a:ext uri="{FF2B5EF4-FFF2-40B4-BE49-F238E27FC236}">
                      <a16:creationId xmlns:a16="http://schemas.microsoft.com/office/drawing/2014/main" id="{52E20C5C-D2D6-47EF-BC54-71F7FFC39ED8}"/>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0" name="Oval 549">
                  <a:extLst>
                    <a:ext uri="{FF2B5EF4-FFF2-40B4-BE49-F238E27FC236}">
                      <a16:creationId xmlns:a16="http://schemas.microsoft.com/office/drawing/2014/main" id="{4C4E11BC-C580-4A6B-923D-4A1B34464646}"/>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2" name="Oval 551">
                  <a:extLst>
                    <a:ext uri="{FF2B5EF4-FFF2-40B4-BE49-F238E27FC236}">
                      <a16:creationId xmlns:a16="http://schemas.microsoft.com/office/drawing/2014/main" id="{9A0BD839-32AD-4790-AF6A-ACE1602973E2}"/>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535" name="Group 534">
                <a:extLst>
                  <a:ext uri="{FF2B5EF4-FFF2-40B4-BE49-F238E27FC236}">
                    <a16:creationId xmlns:a16="http://schemas.microsoft.com/office/drawing/2014/main" id="{069A78F0-CCC6-4826-9D8A-AF6FF0D50B76}"/>
                  </a:ext>
                </a:extLst>
              </p:cNvPr>
              <p:cNvGrpSpPr/>
              <p:nvPr/>
            </p:nvGrpSpPr>
            <p:grpSpPr>
              <a:xfrm>
                <a:off x="5717649" y="1934179"/>
                <a:ext cx="230190" cy="230190"/>
                <a:chOff x="9273516" y="3238279"/>
                <a:chExt cx="914400" cy="914400"/>
              </a:xfrm>
            </p:grpSpPr>
            <p:pic>
              <p:nvPicPr>
                <p:cNvPr id="547" name="Graphic 546" descr="Cloud">
                  <a:extLst>
                    <a:ext uri="{FF2B5EF4-FFF2-40B4-BE49-F238E27FC236}">
                      <a16:creationId xmlns:a16="http://schemas.microsoft.com/office/drawing/2014/main" id="{ED567528-AE73-4C16-A2F2-1AAB1B75EEA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73516" y="3238279"/>
                  <a:ext cx="914400" cy="914400"/>
                </a:xfrm>
                <a:prstGeom prst="rect">
                  <a:avLst/>
                </a:prstGeom>
              </p:spPr>
            </p:pic>
            <p:sp>
              <p:nvSpPr>
                <p:cNvPr id="548" name="TextBox 547">
                  <a:extLst>
                    <a:ext uri="{FF2B5EF4-FFF2-40B4-BE49-F238E27FC236}">
                      <a16:creationId xmlns:a16="http://schemas.microsoft.com/office/drawing/2014/main" id="{C8A7D128-8905-40E9-9446-2E00C1EFF2DC}"/>
                    </a:ext>
                  </a:extLst>
                </p:cNvPr>
                <p:cNvSpPr txBox="1"/>
                <p:nvPr/>
              </p:nvSpPr>
              <p:spPr>
                <a:xfrm>
                  <a:off x="9534803" y="3556493"/>
                  <a:ext cx="391024" cy="399369"/>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Verdana Pro Cond" panose="020B0604020202020204" pitchFamily="34" charset="0"/>
                      <a:ea typeface="+mn-ea"/>
                      <a:cs typeface="Segoe UI Semibold" panose="020B0702040204020203" pitchFamily="34" charset="0"/>
                    </a:rPr>
                    <a:t>S</a:t>
                  </a:r>
                  <a:r>
                    <a:rPr kumimoji="0" lang="en-US" sz="700" b="0" i="0" u="none" strike="noStrike" kern="1200" cap="none" spc="0" normalizeH="0" baseline="0" noProof="0">
                      <a:ln>
                        <a:noFill/>
                      </a:ln>
                      <a:solidFill>
                        <a:srgbClr val="FFFFFF"/>
                      </a:solidFill>
                      <a:effectLst/>
                      <a:uLnTx/>
                      <a:uFillTx/>
                      <a:latin typeface="Verdana Pro Cond Light" panose="020B0604020202020204" pitchFamily="34" charset="0"/>
                      <a:ea typeface="+mn-ea"/>
                      <a:cs typeface="+mn-cs"/>
                    </a:rPr>
                    <a:t>3</a:t>
                  </a:r>
                </a:p>
              </p:txBody>
            </p:sp>
          </p:grpSp>
          <p:pic>
            <p:nvPicPr>
              <p:cNvPr id="537" name="Picture 536" descr="Graphical user interface, application, icon&#10;&#10;Description automatically generated">
                <a:extLst>
                  <a:ext uri="{FF2B5EF4-FFF2-40B4-BE49-F238E27FC236}">
                    <a16:creationId xmlns:a16="http://schemas.microsoft.com/office/drawing/2014/main" id="{1A6AC03F-3308-4C7A-BF09-8CF7ED01A3F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98498" y="1762900"/>
                <a:ext cx="243816" cy="243816"/>
              </a:xfrm>
              <a:prstGeom prst="rect">
                <a:avLst/>
              </a:prstGeom>
            </p:spPr>
          </p:pic>
          <p:pic>
            <p:nvPicPr>
              <p:cNvPr id="538" name="Picture 537" descr="A picture containing icon&#10;&#10;Description automatically generated">
                <a:extLst>
                  <a:ext uri="{FF2B5EF4-FFF2-40B4-BE49-F238E27FC236}">
                    <a16:creationId xmlns:a16="http://schemas.microsoft.com/office/drawing/2014/main" id="{D7FC4204-73FD-4262-83BD-C401D1598FA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036432" y="1762711"/>
                <a:ext cx="243816" cy="243816"/>
              </a:xfrm>
              <a:prstGeom prst="rect">
                <a:avLst/>
              </a:prstGeom>
            </p:spPr>
          </p:pic>
          <p:pic>
            <p:nvPicPr>
              <p:cNvPr id="544" name="Picture 543" descr="Icon&#10;&#10;Description automatically generated">
                <a:extLst>
                  <a:ext uri="{FF2B5EF4-FFF2-40B4-BE49-F238E27FC236}">
                    <a16:creationId xmlns:a16="http://schemas.microsoft.com/office/drawing/2014/main" id="{6FB22555-0CAD-4A17-AE6E-2FE8A17D061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1948" y="1762711"/>
                <a:ext cx="243816" cy="243816"/>
              </a:xfrm>
              <a:prstGeom prst="rect">
                <a:avLst/>
              </a:prstGeom>
            </p:spPr>
          </p:pic>
          <p:pic>
            <p:nvPicPr>
              <p:cNvPr id="545" name="Picture 544" descr="Graphical user interface, icon&#10;&#10;Description automatically generated">
                <a:extLst>
                  <a:ext uri="{FF2B5EF4-FFF2-40B4-BE49-F238E27FC236}">
                    <a16:creationId xmlns:a16="http://schemas.microsoft.com/office/drawing/2014/main" id="{E3E9706C-AF97-4663-AF8C-47BA531DB79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32981" y="1762711"/>
                <a:ext cx="243816" cy="243816"/>
              </a:xfrm>
              <a:prstGeom prst="rect">
                <a:avLst/>
              </a:prstGeom>
            </p:spPr>
          </p:pic>
          <p:pic>
            <p:nvPicPr>
              <p:cNvPr id="546" name="Picture 545" descr="Graphical user interface, application&#10;&#10;Description automatically generated">
                <a:extLst>
                  <a:ext uri="{FF2B5EF4-FFF2-40B4-BE49-F238E27FC236}">
                    <a16:creationId xmlns:a16="http://schemas.microsoft.com/office/drawing/2014/main" id="{1872696E-8BFF-4F07-8441-ED31588F054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367464" y="1762711"/>
                <a:ext cx="243816" cy="243816"/>
              </a:xfrm>
              <a:prstGeom prst="rect">
                <a:avLst/>
              </a:prstGeom>
            </p:spPr>
          </p:pic>
        </p:grpSp>
      </p:grpSp>
      <p:grpSp>
        <p:nvGrpSpPr>
          <p:cNvPr id="208" name="Group 207">
            <a:extLst>
              <a:ext uri="{FF2B5EF4-FFF2-40B4-BE49-F238E27FC236}">
                <a16:creationId xmlns:a16="http://schemas.microsoft.com/office/drawing/2014/main" id="{485A36FA-DD4C-43CC-B299-3DAFA207094E}"/>
              </a:ext>
            </a:extLst>
          </p:cNvPr>
          <p:cNvGrpSpPr/>
          <p:nvPr/>
        </p:nvGrpSpPr>
        <p:grpSpPr>
          <a:xfrm>
            <a:off x="10319876" y="1363999"/>
            <a:ext cx="1671182" cy="3899520"/>
            <a:chOff x="10319876" y="1363999"/>
            <a:chExt cx="1671182" cy="3899520"/>
          </a:xfrm>
        </p:grpSpPr>
        <p:sp>
          <p:nvSpPr>
            <p:cNvPr id="395" name="Rectangle 394">
              <a:extLst>
                <a:ext uri="{FF2B5EF4-FFF2-40B4-BE49-F238E27FC236}">
                  <a16:creationId xmlns:a16="http://schemas.microsoft.com/office/drawing/2014/main" id="{17C1F6CF-E499-44BF-8FD8-CCCBC1846237}"/>
                </a:ext>
              </a:extLst>
            </p:cNvPr>
            <p:cNvSpPr/>
            <p:nvPr/>
          </p:nvSpPr>
          <p:spPr bwMode="auto">
            <a:xfrm>
              <a:off x="10322474" y="1363999"/>
              <a:ext cx="1653579" cy="389952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8" name="Rectangle 407">
              <a:extLst>
                <a:ext uri="{FF2B5EF4-FFF2-40B4-BE49-F238E27FC236}">
                  <a16:creationId xmlns:a16="http://schemas.microsoft.com/office/drawing/2014/main" id="{8C4E18A5-B800-44B1-B107-2F0CC16AD7A4}"/>
                </a:ext>
              </a:extLst>
            </p:cNvPr>
            <p:cNvSpPr/>
            <p:nvPr/>
          </p:nvSpPr>
          <p:spPr>
            <a:xfrm>
              <a:off x="10319876" y="1363999"/>
              <a:ext cx="1671182" cy="257763"/>
            </a:xfrm>
            <a:prstGeom prst="rect">
              <a:avLst/>
            </a:prstGeom>
            <a:solidFill>
              <a:schemeClr val="accent4"/>
            </a:solidFill>
          </p:spPr>
          <p:txBody>
            <a:bodyPr wrap="square" t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grpSp>
      <p:grpSp>
        <p:nvGrpSpPr>
          <p:cNvPr id="197" name="Group 196">
            <a:extLst>
              <a:ext uri="{FF2B5EF4-FFF2-40B4-BE49-F238E27FC236}">
                <a16:creationId xmlns:a16="http://schemas.microsoft.com/office/drawing/2014/main" id="{8E78AA2F-F4A6-4A02-A90C-CCB5ED1C6853}"/>
              </a:ext>
            </a:extLst>
          </p:cNvPr>
          <p:cNvGrpSpPr/>
          <p:nvPr/>
        </p:nvGrpSpPr>
        <p:grpSpPr>
          <a:xfrm>
            <a:off x="10331848" y="2221179"/>
            <a:ext cx="1637112" cy="2288467"/>
            <a:chOff x="10331848" y="2221179"/>
            <a:chExt cx="1637112" cy="2288467"/>
          </a:xfrm>
        </p:grpSpPr>
        <p:grpSp>
          <p:nvGrpSpPr>
            <p:cNvPr id="194" name="Group 193">
              <a:extLst>
                <a:ext uri="{FF2B5EF4-FFF2-40B4-BE49-F238E27FC236}">
                  <a16:creationId xmlns:a16="http://schemas.microsoft.com/office/drawing/2014/main" id="{D7234FF2-A6BE-4C87-8C74-488F52E2A33E}"/>
                </a:ext>
              </a:extLst>
            </p:cNvPr>
            <p:cNvGrpSpPr/>
            <p:nvPr/>
          </p:nvGrpSpPr>
          <p:grpSpPr>
            <a:xfrm>
              <a:off x="10331848" y="2221179"/>
              <a:ext cx="1637112" cy="2288467"/>
              <a:chOff x="10331848" y="2221179"/>
              <a:chExt cx="1637112" cy="2288467"/>
            </a:xfrm>
          </p:grpSpPr>
          <p:sp>
            <p:nvSpPr>
              <p:cNvPr id="396" name="Rectangle 395">
                <a:hlinkClick r:id="rId25"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373802" y="2221179"/>
                <a:ext cx="1595158" cy="332413"/>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Azure Active Directory</a:t>
                </a: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36665" y="2383742"/>
                <a:ext cx="0" cy="2125904"/>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26">
                <a:biLevel thresh="25000"/>
              </a:blip>
              <a:stretch>
                <a:fillRect/>
              </a:stretch>
            </p:blipFill>
            <p:spPr>
              <a:xfrm>
                <a:off x="10331848" y="2244326"/>
                <a:ext cx="278831" cy="278832"/>
              </a:xfrm>
              <a:prstGeom prst="rect">
                <a:avLst/>
              </a:prstGeom>
            </p:spPr>
          </p:pic>
        </p:grpSp>
        <p:pic>
          <p:nvPicPr>
            <p:cNvPr id="128" name="Graphic 127">
              <a:extLst>
                <a:ext uri="{FF2B5EF4-FFF2-40B4-BE49-F238E27FC236}">
                  <a16:creationId xmlns:a16="http://schemas.microsoft.com/office/drawing/2014/main" id="{567A140F-C107-43A8-872F-3489546185C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356756" y="2248268"/>
              <a:ext cx="257470" cy="257470"/>
            </a:xfrm>
            <a:prstGeom prst="rect">
              <a:avLst/>
            </a:prstGeom>
          </p:spPr>
        </p:pic>
      </p:grpSp>
      <p:grpSp>
        <p:nvGrpSpPr>
          <p:cNvPr id="210" name="Group 209">
            <a:extLst>
              <a:ext uri="{FF2B5EF4-FFF2-40B4-BE49-F238E27FC236}">
                <a16:creationId xmlns:a16="http://schemas.microsoft.com/office/drawing/2014/main" id="{823BECBC-9E46-429E-A91E-34F87DD16424}"/>
              </a:ext>
            </a:extLst>
          </p:cNvPr>
          <p:cNvGrpSpPr/>
          <p:nvPr/>
        </p:nvGrpSpPr>
        <p:grpSpPr>
          <a:xfrm>
            <a:off x="2048164" y="5486332"/>
            <a:ext cx="3281298" cy="915273"/>
            <a:chOff x="2048164" y="5486332"/>
            <a:chExt cx="3281298" cy="915273"/>
          </a:xfrm>
        </p:grpSpPr>
        <p:sp>
          <p:nvSpPr>
            <p:cNvPr id="148" name="Rectangle 147">
              <a:extLst>
                <a:ext uri="{FF2B5EF4-FFF2-40B4-BE49-F238E27FC236}">
                  <a16:creationId xmlns:a16="http://schemas.microsoft.com/office/drawing/2014/main" id="{6975333C-0C34-4997-B671-17CC4C1D1916}"/>
                </a:ext>
              </a:extLst>
            </p:cNvPr>
            <p:cNvSpPr/>
            <p:nvPr/>
          </p:nvSpPr>
          <p:spPr bwMode="auto">
            <a:xfrm>
              <a:off x="2048164" y="5517055"/>
              <a:ext cx="3280859"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1" name="Group 180">
              <a:extLst>
                <a:ext uri="{FF2B5EF4-FFF2-40B4-BE49-F238E27FC236}">
                  <a16:creationId xmlns:a16="http://schemas.microsoft.com/office/drawing/2014/main" id="{07B49584-D5C0-4D90-95EA-88D082943EFF}"/>
                </a:ext>
              </a:extLst>
            </p:cNvPr>
            <p:cNvGrpSpPr/>
            <p:nvPr/>
          </p:nvGrpSpPr>
          <p:grpSpPr>
            <a:xfrm>
              <a:off x="2048603" y="5486332"/>
              <a:ext cx="3280859" cy="257763"/>
              <a:chOff x="2048166" y="5509238"/>
              <a:chExt cx="3280859" cy="257763"/>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6" y="5509238"/>
                <a:ext cx="3280859" cy="257763"/>
                <a:chOff x="2048165" y="5509238"/>
                <a:chExt cx="3030897" cy="257763"/>
              </a:xfrm>
            </p:grpSpPr>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030897"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 (OT)</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209861" y="5549560"/>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36" name="Graphic 35" descr="Factory">
                <a:extLst>
                  <a:ext uri="{FF2B5EF4-FFF2-40B4-BE49-F238E27FC236}">
                    <a16:creationId xmlns:a16="http://schemas.microsoft.com/office/drawing/2014/main" id="{F3329862-FB6F-48F7-A41B-A2369F38825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018255" y="5522475"/>
                <a:ext cx="207466" cy="207466"/>
              </a:xfrm>
              <a:prstGeom prst="rect">
                <a:avLst/>
              </a:prstGeom>
            </p:spPr>
          </p:pic>
        </p:grpSp>
      </p:grpSp>
      <p:grpSp>
        <p:nvGrpSpPr>
          <p:cNvPr id="209" name="Group 208">
            <a:extLst>
              <a:ext uri="{FF2B5EF4-FFF2-40B4-BE49-F238E27FC236}">
                <a16:creationId xmlns:a16="http://schemas.microsoft.com/office/drawing/2014/main" id="{1F5367C4-B40E-4994-BAA4-E30D5D87B7DE}"/>
              </a:ext>
            </a:extLst>
          </p:cNvPr>
          <p:cNvGrpSpPr/>
          <p:nvPr/>
        </p:nvGrpSpPr>
        <p:grpSpPr>
          <a:xfrm>
            <a:off x="8304730" y="5464837"/>
            <a:ext cx="3599041" cy="641432"/>
            <a:chOff x="8304730" y="5418388"/>
            <a:chExt cx="3599041" cy="641432"/>
          </a:xfrm>
        </p:grpSpPr>
        <p:sp>
          <p:nvSpPr>
            <p:cNvPr id="108" name="Rectangle 107">
              <a:extLst>
                <a:ext uri="{FF2B5EF4-FFF2-40B4-BE49-F238E27FC236}">
                  <a16:creationId xmlns:a16="http://schemas.microsoft.com/office/drawing/2014/main" id="{F36A1F21-B710-4B22-83DD-22E98515DA38}"/>
                </a:ext>
              </a:extLst>
            </p:cNvPr>
            <p:cNvSpPr/>
            <p:nvPr/>
          </p:nvSpPr>
          <p:spPr bwMode="auto">
            <a:xfrm>
              <a:off x="8307885" y="5420073"/>
              <a:ext cx="3595886" cy="63974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72DFDBA4-AC0D-4698-98B9-1D96BFAFF1FF}"/>
                </a:ext>
              </a:extLst>
            </p:cNvPr>
            <p:cNvSpPr/>
            <p:nvPr/>
          </p:nvSpPr>
          <p:spPr>
            <a:xfrm>
              <a:off x="8304730" y="5418388"/>
              <a:ext cx="3599012" cy="261610"/>
            </a:xfrm>
            <a:prstGeom prst="rect">
              <a:avLst/>
            </a:prstGeom>
            <a:solidFill>
              <a:srgbClr val="00B050"/>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People Security</a:t>
              </a:r>
            </a:p>
          </p:txBody>
        </p:sp>
      </p:grpSp>
      <p:grpSp>
        <p:nvGrpSpPr>
          <p:cNvPr id="201" name="Group 200">
            <a:extLst>
              <a:ext uri="{FF2B5EF4-FFF2-40B4-BE49-F238E27FC236}">
                <a16:creationId xmlns:a16="http://schemas.microsoft.com/office/drawing/2014/main" id="{ED4B1450-A1EE-4273-A63E-BD96BD557BB7}"/>
              </a:ext>
            </a:extLst>
          </p:cNvPr>
          <p:cNvGrpSpPr/>
          <p:nvPr/>
        </p:nvGrpSpPr>
        <p:grpSpPr>
          <a:xfrm>
            <a:off x="8422632" y="103218"/>
            <a:ext cx="3580398" cy="1509440"/>
            <a:chOff x="8422632" y="103218"/>
            <a:chExt cx="3580398" cy="1509440"/>
          </a:xfrm>
        </p:grpSpPr>
        <p:sp>
          <p:nvSpPr>
            <p:cNvPr id="129" name="L-Shape 128">
              <a:extLst>
                <a:ext uri="{FF2B5EF4-FFF2-40B4-BE49-F238E27FC236}">
                  <a16:creationId xmlns:a16="http://schemas.microsoft.com/office/drawing/2014/main" id="{3E914202-C956-4DF3-91FE-8CE45BBF2583}"/>
                </a:ext>
              </a:extLst>
            </p:cNvPr>
            <p:cNvSpPr/>
            <p:nvPr/>
          </p:nvSpPr>
          <p:spPr bwMode="auto">
            <a:xfrm rot="10800000" flipH="1">
              <a:off x="8434185" y="149878"/>
              <a:ext cx="3562833" cy="1462780"/>
            </a:xfrm>
            <a:prstGeom prst="corner">
              <a:avLst>
                <a:gd name="adj1" fmla="val 66280"/>
                <a:gd name="adj2" fmla="val 112383"/>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422632" y="103218"/>
              <a:ext cx="3580398"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 (SaaS)</a:t>
              </a:r>
            </a:p>
          </p:txBody>
        </p:sp>
        <p:grpSp>
          <p:nvGrpSpPr>
            <p:cNvPr id="200" name="Group 199">
              <a:extLst>
                <a:ext uri="{FF2B5EF4-FFF2-40B4-BE49-F238E27FC236}">
                  <a16:creationId xmlns:a16="http://schemas.microsoft.com/office/drawing/2014/main" id="{067A0F19-4B78-4AE1-AFD3-65555D203B48}"/>
                </a:ext>
              </a:extLst>
            </p:cNvPr>
            <p:cNvGrpSpPr/>
            <p:nvPr/>
          </p:nvGrpSpPr>
          <p:grpSpPr>
            <a:xfrm>
              <a:off x="10189957" y="467296"/>
              <a:ext cx="1601577" cy="487888"/>
              <a:chOff x="10189957" y="467296"/>
              <a:chExt cx="1601577" cy="487888"/>
            </a:xfrm>
          </p:grpSpPr>
          <p:sp>
            <p:nvSpPr>
              <p:cNvPr id="174" name="Rectangle 173">
                <a:extLst>
                  <a:ext uri="{FF2B5EF4-FFF2-40B4-BE49-F238E27FC236}">
                    <a16:creationId xmlns:a16="http://schemas.microsoft.com/office/drawing/2014/main" id="{FB99E1F1-C069-41B5-AF60-3AF92FB3DE66}"/>
                  </a:ext>
                </a:extLst>
              </p:cNvPr>
              <p:cNvSpPr/>
              <p:nvPr/>
            </p:nvSpPr>
            <p:spPr bwMode="auto">
              <a:xfrm>
                <a:off x="10451135" y="775878"/>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5" name="Picture 84">
                <a:extLst>
                  <a:ext uri="{FF2B5EF4-FFF2-40B4-BE49-F238E27FC236}">
                    <a16:creationId xmlns:a16="http://schemas.microsoft.com/office/drawing/2014/main" id="{C02E7335-CDD1-40B2-9517-9347EC109ABE}"/>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89957" y="481512"/>
                <a:ext cx="156412" cy="204042"/>
              </a:xfrm>
              <a:prstGeom prst="rect">
                <a:avLst/>
              </a:prstGeom>
              <a:solidFill>
                <a:schemeClr val="bg1"/>
              </a:solidFill>
            </p:spPr>
          </p:pic>
          <p:pic>
            <p:nvPicPr>
              <p:cNvPr id="88" name="Picture 87">
                <a:extLst>
                  <a:ext uri="{FF2B5EF4-FFF2-40B4-BE49-F238E27FC236}">
                    <a16:creationId xmlns:a16="http://schemas.microsoft.com/office/drawing/2014/main" id="{6D3B45F0-1A93-44EE-BB95-ED276BCD6C73}"/>
                  </a:ext>
                </a:extLst>
              </p:cNvPr>
              <p:cNvPicPr>
                <a:picLocks noChangeAspect="1"/>
              </p:cNvPicPr>
              <p:nvPr/>
            </p:nvPicPr>
            <p:blipFill rotWithShape="1">
              <a:blip r:embed="rId32">
                <a:extLst>
                  <a:ext uri="{28A0092B-C50C-407E-A947-70E740481C1C}">
                    <a14:useLocalDpi xmlns:a14="http://schemas.microsoft.com/office/drawing/2010/main" val="0"/>
                  </a:ext>
                </a:extLst>
              </a:blip>
              <a:srcRect/>
              <a:stretch/>
            </p:blipFill>
            <p:spPr>
              <a:xfrm>
                <a:off x="10452693" y="467296"/>
                <a:ext cx="162282" cy="216221"/>
              </a:xfrm>
              <a:prstGeom prst="rect">
                <a:avLst/>
              </a:prstGeom>
            </p:spPr>
          </p:pic>
          <p:grpSp>
            <p:nvGrpSpPr>
              <p:cNvPr id="1110" name="Group 1109">
                <a:extLst>
                  <a:ext uri="{FF2B5EF4-FFF2-40B4-BE49-F238E27FC236}">
                    <a16:creationId xmlns:a16="http://schemas.microsoft.com/office/drawing/2014/main" id="{79DA6777-B372-48C2-842B-7EF5BC75527A}"/>
                  </a:ext>
                </a:extLst>
              </p:cNvPr>
              <p:cNvGrpSpPr/>
              <p:nvPr/>
            </p:nvGrpSpPr>
            <p:grpSpPr>
              <a:xfrm>
                <a:off x="10442554" y="474879"/>
                <a:ext cx="1348980" cy="480305"/>
                <a:chOff x="10221036" y="3089761"/>
                <a:chExt cx="1816116" cy="646631"/>
              </a:xfrm>
            </p:grpSpPr>
            <p:pic>
              <p:nvPicPr>
                <p:cNvPr id="1113" name="Picture 1112">
                  <a:extLst>
                    <a:ext uri="{FF2B5EF4-FFF2-40B4-BE49-F238E27FC236}">
                      <a16:creationId xmlns:a16="http://schemas.microsoft.com/office/drawing/2014/main" id="{EA4A2EF0-B585-4E4D-84C1-1B4305F38496}"/>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1433313" y="3115320"/>
                  <a:ext cx="211649" cy="211647"/>
                </a:xfrm>
                <a:prstGeom prst="rect">
                  <a:avLst/>
                </a:prstGeom>
              </p:spPr>
            </p:pic>
            <p:pic>
              <p:nvPicPr>
                <p:cNvPr id="1114" name="Picture 1113">
                  <a:extLst>
                    <a:ext uri="{FF2B5EF4-FFF2-40B4-BE49-F238E27FC236}">
                      <a16:creationId xmlns:a16="http://schemas.microsoft.com/office/drawing/2014/main" id="{BB35EF6B-DBFE-4258-AC92-1B7D4EBC5111}"/>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976257" y="3105197"/>
                  <a:ext cx="331111" cy="231892"/>
                </a:xfrm>
                <a:prstGeom prst="rect">
                  <a:avLst/>
                </a:prstGeom>
              </p:spPr>
            </p:pic>
            <p:pic>
              <p:nvPicPr>
                <p:cNvPr id="1115" name="Picture 1114">
                  <a:extLst>
                    <a:ext uri="{FF2B5EF4-FFF2-40B4-BE49-F238E27FC236}">
                      <a16:creationId xmlns:a16="http://schemas.microsoft.com/office/drawing/2014/main" id="{90487921-D28B-4F82-B646-AE6293F25877}"/>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616040" y="3104007"/>
                  <a:ext cx="234272" cy="234274"/>
                </a:xfrm>
                <a:prstGeom prst="rect">
                  <a:avLst/>
                </a:prstGeom>
              </p:spPr>
            </p:pic>
            <p:pic>
              <p:nvPicPr>
                <p:cNvPr id="1116" name="Picture 1115">
                  <a:extLst>
                    <a:ext uri="{FF2B5EF4-FFF2-40B4-BE49-F238E27FC236}">
                      <a16:creationId xmlns:a16="http://schemas.microsoft.com/office/drawing/2014/main" id="{B1C47098-7A7F-4DA1-BBF1-018BDA5C3393}"/>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1770906" y="3089761"/>
                  <a:ext cx="266246" cy="262764"/>
                </a:xfrm>
                <a:prstGeom prst="rect">
                  <a:avLst/>
                </a:prstGeom>
              </p:spPr>
            </p:pic>
            <p:grpSp>
              <p:nvGrpSpPr>
                <p:cNvPr id="1117" name="Group 1116">
                  <a:extLst>
                    <a:ext uri="{FF2B5EF4-FFF2-40B4-BE49-F238E27FC236}">
                      <a16:creationId xmlns:a16="http://schemas.microsoft.com/office/drawing/2014/main" id="{CCE0982C-1824-47D9-B906-C9E57215F549}"/>
                    </a:ext>
                  </a:extLst>
                </p:cNvPr>
                <p:cNvGrpSpPr/>
                <p:nvPr/>
              </p:nvGrpSpPr>
              <p:grpSpPr>
                <a:xfrm>
                  <a:off x="11440280" y="3532127"/>
                  <a:ext cx="172208" cy="39750"/>
                  <a:chOff x="2347623" y="628659"/>
                  <a:chExt cx="412253" cy="115311"/>
                </a:xfrm>
                <a:solidFill>
                  <a:srgbClr val="000000">
                    <a:lumMod val="65000"/>
                    <a:lumOff val="35000"/>
                  </a:srgbClr>
                </a:solidFill>
              </p:grpSpPr>
              <p:sp>
                <p:nvSpPr>
                  <p:cNvPr id="1122" name="Oval 1121">
                    <a:extLst>
                      <a:ext uri="{FF2B5EF4-FFF2-40B4-BE49-F238E27FC236}">
                        <a16:creationId xmlns:a16="http://schemas.microsoft.com/office/drawing/2014/main" id="{52C471B6-82B3-4C67-9BF2-EA02D8FA45BF}"/>
                      </a:ext>
                    </a:extLst>
                  </p:cNvPr>
                  <p:cNvSpPr/>
                  <p:nvPr/>
                </p:nvSpPr>
                <p:spPr bwMode="auto">
                  <a:xfrm>
                    <a:off x="2347623" y="628667"/>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3" name="Oval 1122">
                    <a:extLst>
                      <a:ext uri="{FF2B5EF4-FFF2-40B4-BE49-F238E27FC236}">
                        <a16:creationId xmlns:a16="http://schemas.microsoft.com/office/drawing/2014/main" id="{76D8B735-C452-4468-9419-A46ACD5A9023}"/>
                      </a:ext>
                    </a:extLst>
                  </p:cNvPr>
                  <p:cNvSpPr/>
                  <p:nvPr/>
                </p:nvSpPr>
                <p:spPr bwMode="auto">
                  <a:xfrm>
                    <a:off x="2506183" y="628675"/>
                    <a:ext cx="95147" cy="11529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4" name="Oval 1123">
                    <a:extLst>
                      <a:ext uri="{FF2B5EF4-FFF2-40B4-BE49-F238E27FC236}">
                        <a16:creationId xmlns:a16="http://schemas.microsoft.com/office/drawing/2014/main" id="{BE9106DD-D845-4101-95B4-D85CF8FBC3B8}"/>
                      </a:ext>
                    </a:extLst>
                  </p:cNvPr>
                  <p:cNvSpPr/>
                  <p:nvPr/>
                </p:nvSpPr>
                <p:spPr bwMode="auto">
                  <a:xfrm>
                    <a:off x="2664729" y="628659"/>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119" name="Picture 1118">
                  <a:extLst>
                    <a:ext uri="{FF2B5EF4-FFF2-40B4-BE49-F238E27FC236}">
                      <a16:creationId xmlns:a16="http://schemas.microsoft.com/office/drawing/2014/main" id="{91353DEB-37F7-4862-80E8-BFCF51A08835}"/>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221036" y="3468023"/>
                  <a:ext cx="211914" cy="196960"/>
                </a:xfrm>
                <a:prstGeom prst="rect">
                  <a:avLst/>
                </a:prstGeom>
              </p:spPr>
            </p:pic>
            <p:pic>
              <p:nvPicPr>
                <p:cNvPr id="1120" name="Picture 1119">
                  <a:extLst>
                    <a:ext uri="{FF2B5EF4-FFF2-40B4-BE49-F238E27FC236}">
                      <a16:creationId xmlns:a16="http://schemas.microsoft.com/office/drawing/2014/main" id="{90689972-92FB-400E-BD50-E87829F557BE}"/>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623340" y="3447618"/>
                  <a:ext cx="226972" cy="226972"/>
                </a:xfrm>
                <a:prstGeom prst="rect">
                  <a:avLst/>
                </a:prstGeom>
              </p:spPr>
            </p:pic>
            <p:pic>
              <p:nvPicPr>
                <p:cNvPr id="1121" name="Picture 1120">
                  <a:extLst>
                    <a:ext uri="{FF2B5EF4-FFF2-40B4-BE49-F238E27FC236}">
                      <a16:creationId xmlns:a16="http://schemas.microsoft.com/office/drawing/2014/main" id="{A4F2D7C0-FF19-495A-B66B-90D9BCAA54F9}"/>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0978345" y="3378419"/>
                  <a:ext cx="342374" cy="357973"/>
                </a:xfrm>
                <a:prstGeom prst="rect">
                  <a:avLst/>
                </a:prstGeom>
              </p:spPr>
            </p:pic>
          </p:grpSp>
        </p:grpSp>
      </p:grpSp>
      <p:grpSp>
        <p:nvGrpSpPr>
          <p:cNvPr id="196" name="Group 195">
            <a:extLst>
              <a:ext uri="{FF2B5EF4-FFF2-40B4-BE49-F238E27FC236}">
                <a16:creationId xmlns:a16="http://schemas.microsoft.com/office/drawing/2014/main" id="{4135EB06-30CD-4B04-B4E0-37CCE1CA98BB}"/>
              </a:ext>
            </a:extLst>
          </p:cNvPr>
          <p:cNvGrpSpPr/>
          <p:nvPr/>
        </p:nvGrpSpPr>
        <p:grpSpPr>
          <a:xfrm>
            <a:off x="3830820" y="2905602"/>
            <a:ext cx="1293855" cy="2126788"/>
            <a:chOff x="3830820" y="2905602"/>
            <a:chExt cx="1293855" cy="2126788"/>
          </a:xfrm>
        </p:grpSpPr>
        <p:sp>
          <p:nvSpPr>
            <p:cNvPr id="152" name="Rectangle 151">
              <a:extLst>
                <a:ext uri="{FF2B5EF4-FFF2-40B4-BE49-F238E27FC236}">
                  <a16:creationId xmlns:a16="http://schemas.microsoft.com/office/drawing/2014/main" id="{E9A1C1E5-5EB0-4F4F-B33A-2FD16A538B73}"/>
                </a:ext>
              </a:extLst>
            </p:cNvPr>
            <p:cNvSpPr/>
            <p:nvPr/>
          </p:nvSpPr>
          <p:spPr bwMode="auto">
            <a:xfrm>
              <a:off x="4198753" y="3146703"/>
              <a:ext cx="598169" cy="1885687"/>
            </a:xfrm>
            <a:prstGeom prst="rect">
              <a:avLst/>
            </a:prstGeom>
            <a:solidFill>
              <a:srgbClr val="F8CF5A">
                <a:alpha val="2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91" name="TextBox 490">
              <a:extLst>
                <a:ext uri="{FF2B5EF4-FFF2-40B4-BE49-F238E27FC236}">
                  <a16:creationId xmlns:a16="http://schemas.microsoft.com/office/drawing/2014/main" id="{3344623C-5BC6-480B-BA98-B820168FAD76}"/>
                </a:ext>
              </a:extLst>
            </p:cNvPr>
            <p:cNvSpPr txBox="1"/>
            <p:nvPr/>
          </p:nvSpPr>
          <p:spPr>
            <a:xfrm>
              <a:off x="3830820" y="2905602"/>
              <a:ext cx="1293855" cy="215444"/>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3rd party IaaS &amp; PaaS</a:t>
              </a:r>
            </a:p>
          </p:txBody>
        </p:sp>
        <p:grpSp>
          <p:nvGrpSpPr>
            <p:cNvPr id="27" name="Group 26">
              <a:extLst>
                <a:ext uri="{FF2B5EF4-FFF2-40B4-BE49-F238E27FC236}">
                  <a16:creationId xmlns:a16="http://schemas.microsoft.com/office/drawing/2014/main" id="{A7BEEB42-1927-43BB-BC1B-0955992CCF86}"/>
                </a:ext>
              </a:extLst>
            </p:cNvPr>
            <p:cNvGrpSpPr/>
            <p:nvPr/>
          </p:nvGrpSpPr>
          <p:grpSpPr>
            <a:xfrm>
              <a:off x="4280352" y="3190391"/>
              <a:ext cx="389408" cy="277495"/>
              <a:chOff x="3627007" y="2775692"/>
              <a:chExt cx="426222" cy="303732"/>
            </a:xfrm>
          </p:grpSpPr>
          <p:pic>
            <p:nvPicPr>
              <p:cNvPr id="39" name="Picture 38">
                <a:extLst>
                  <a:ext uri="{FF2B5EF4-FFF2-40B4-BE49-F238E27FC236}">
                    <a16:creationId xmlns:a16="http://schemas.microsoft.com/office/drawing/2014/main" id="{38922EE3-F77D-4E74-AB22-AA5F08B2A84A}"/>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3774185" y="2775692"/>
                <a:ext cx="211732" cy="126583"/>
              </a:xfrm>
              <a:prstGeom prst="rect">
                <a:avLst/>
              </a:prstGeom>
            </p:spPr>
          </p:pic>
          <p:pic>
            <p:nvPicPr>
              <p:cNvPr id="84" name="Shape 458">
                <a:extLst>
                  <a:ext uri="{FF2B5EF4-FFF2-40B4-BE49-F238E27FC236}">
                    <a16:creationId xmlns:a16="http://schemas.microsoft.com/office/drawing/2014/main" id="{C9A34AA6-4E5C-4B21-957C-CCECC2918B9B}"/>
                  </a:ext>
                </a:extLst>
              </p:cNvPr>
              <p:cNvPicPr preferRelativeResize="0"/>
              <p:nvPr/>
            </p:nvPicPr>
            <p:blipFill rotWithShape="1">
              <a:blip r:embed="rId41">
                <a:alphaModFix/>
              </a:blip>
              <a:srcRect r="85330"/>
              <a:stretch/>
            </p:blipFill>
            <p:spPr>
              <a:xfrm>
                <a:off x="3627007" y="2891434"/>
                <a:ext cx="216058" cy="187990"/>
              </a:xfrm>
              <a:prstGeom prst="rect">
                <a:avLst/>
              </a:prstGeom>
              <a:noFill/>
              <a:ln>
                <a:noFill/>
              </a:ln>
            </p:spPr>
          </p:pic>
          <p:grpSp>
            <p:nvGrpSpPr>
              <p:cNvPr id="586" name="Group 585">
                <a:extLst>
                  <a:ext uri="{FF2B5EF4-FFF2-40B4-BE49-F238E27FC236}">
                    <a16:creationId xmlns:a16="http://schemas.microsoft.com/office/drawing/2014/main" id="{F66133D2-610C-41BB-BB2F-ABDC2EF66F77}"/>
                  </a:ext>
                </a:extLst>
              </p:cNvPr>
              <p:cNvGrpSpPr/>
              <p:nvPr/>
            </p:nvGrpSpPr>
            <p:grpSpPr>
              <a:xfrm flipV="1">
                <a:off x="3864561" y="2998636"/>
                <a:ext cx="188668" cy="45719"/>
                <a:chOff x="6660452" y="3094221"/>
                <a:chExt cx="188672" cy="45719"/>
              </a:xfrm>
            </p:grpSpPr>
            <p:sp>
              <p:nvSpPr>
                <p:cNvPr id="587" name="Oval 586">
                  <a:extLst>
                    <a:ext uri="{FF2B5EF4-FFF2-40B4-BE49-F238E27FC236}">
                      <a16:creationId xmlns:a16="http://schemas.microsoft.com/office/drawing/2014/main" id="{B8189DEC-7916-4C44-AC6A-182F7174BC18}"/>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8" name="Oval 587">
                  <a:extLst>
                    <a:ext uri="{FF2B5EF4-FFF2-40B4-BE49-F238E27FC236}">
                      <a16:creationId xmlns:a16="http://schemas.microsoft.com/office/drawing/2014/main" id="{5DF59CBE-E468-4B6A-B91A-0EE0701D5C0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9" name="Oval 588">
                  <a:extLst>
                    <a:ext uri="{FF2B5EF4-FFF2-40B4-BE49-F238E27FC236}">
                      <a16:creationId xmlns:a16="http://schemas.microsoft.com/office/drawing/2014/main" id="{ED16FFC3-A084-4B14-9750-F862EF632E5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73" name="Group 172">
            <a:extLst>
              <a:ext uri="{FF2B5EF4-FFF2-40B4-BE49-F238E27FC236}">
                <a16:creationId xmlns:a16="http://schemas.microsoft.com/office/drawing/2014/main" id="{F51090BF-4774-4C24-8964-53EC6DF46B30}"/>
              </a:ext>
            </a:extLst>
          </p:cNvPr>
          <p:cNvGrpSpPr/>
          <p:nvPr/>
        </p:nvGrpSpPr>
        <p:grpSpPr>
          <a:xfrm>
            <a:off x="2354296" y="4340924"/>
            <a:ext cx="5790096" cy="219445"/>
            <a:chOff x="2354296" y="4340924"/>
            <a:chExt cx="5790096" cy="219445"/>
          </a:xfrm>
        </p:grpSpPr>
        <p:sp>
          <p:nvSpPr>
            <p:cNvPr id="96" name="Rectangle 95">
              <a:hlinkClick r:id="rId42" tooltip="Azure Arc extends Azure management to resources in other clouds and on-premises datacenters, enabling consistent management &amp; security experience across platforms. Azure Arc projects these resources into ARM so they can be managed by Azure tooling like ASC"/>
              <a:extLst>
                <a:ext uri="{FF2B5EF4-FFF2-40B4-BE49-F238E27FC236}">
                  <a16:creationId xmlns:a16="http://schemas.microsoft.com/office/drawing/2014/main" id="{1757E108-FCF2-4FE3-A57E-49C14BF707E0}"/>
                </a:ext>
              </a:extLst>
            </p:cNvPr>
            <p:cNvSpPr/>
            <p:nvPr/>
          </p:nvSpPr>
          <p:spPr>
            <a:xfrm>
              <a:off x="2354296" y="4340924"/>
              <a:ext cx="5790096"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Arc</a:t>
              </a:r>
            </a:p>
          </p:txBody>
        </p:sp>
        <p:pic>
          <p:nvPicPr>
            <p:cNvPr id="122" name="Picture 121">
              <a:extLst>
                <a:ext uri="{FF2B5EF4-FFF2-40B4-BE49-F238E27FC236}">
                  <a16:creationId xmlns:a16="http://schemas.microsoft.com/office/drawing/2014/main" id="{D65BB8A6-57AB-47A6-A182-D63EAAD8D9D9}"/>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84715" y="4397101"/>
              <a:ext cx="150932" cy="112545"/>
            </a:xfrm>
            <a:prstGeom prst="rect">
              <a:avLst/>
            </a:prstGeom>
          </p:spPr>
        </p:pic>
      </p:grpSp>
      <p:cxnSp>
        <p:nvCxnSpPr>
          <p:cNvPr id="43" name="Straight Connector 42">
            <a:extLst>
              <a:ext uri="{FF2B5EF4-FFF2-40B4-BE49-F238E27FC236}">
                <a16:creationId xmlns:a16="http://schemas.microsoft.com/office/drawing/2014/main" id="{686979AD-7506-4848-A0CB-AAE0010A1835}"/>
              </a:ext>
            </a:extLst>
          </p:cNvPr>
          <p:cNvCxnSpPr>
            <a:cxnSpLocks/>
          </p:cNvCxnSpPr>
          <p:nvPr/>
        </p:nvCxnSpPr>
        <p:spPr>
          <a:xfrm>
            <a:off x="2444481" y="4067629"/>
            <a:ext cx="4266882" cy="0"/>
          </a:xfrm>
          <a:prstGeom prst="line">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2" name="Straight Connector 41">
            <a:extLst>
              <a:ext uri="{FF2B5EF4-FFF2-40B4-BE49-F238E27FC236}">
                <a16:creationId xmlns:a16="http://schemas.microsoft.com/office/drawing/2014/main" id="{FD781F73-245A-4B7F-B681-07D153FF2E55}"/>
              </a:ext>
            </a:extLst>
          </p:cNvPr>
          <p:cNvCxnSpPr/>
          <p:nvPr/>
        </p:nvCxnSpPr>
        <p:spPr>
          <a:xfrm>
            <a:off x="9278513" y="1526476"/>
            <a:ext cx="0" cy="178543"/>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54630357-784F-40AC-A0AB-995EBF460BA8}"/>
              </a:ext>
            </a:extLst>
          </p:cNvPr>
          <p:cNvSpPr/>
          <p:nvPr/>
        </p:nvSpPr>
        <p:spPr>
          <a:xfrm rot="16200000">
            <a:off x="1807261" y="4345047"/>
            <a:ext cx="787531"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17145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75" name="Left Bracket 174">
            <a:extLst>
              <a:ext uri="{FF2B5EF4-FFF2-40B4-BE49-F238E27FC236}">
                <a16:creationId xmlns:a16="http://schemas.microsoft.com/office/drawing/2014/main" id="{7B9DD59C-3364-4C6F-871D-7472CD5F9D83}"/>
              </a:ext>
            </a:extLst>
          </p:cNvPr>
          <p:cNvSpPr/>
          <p:nvPr/>
        </p:nvSpPr>
        <p:spPr>
          <a:xfrm rot="5400000">
            <a:off x="4753176" y="3336239"/>
            <a:ext cx="244870" cy="2403613"/>
          </a:xfrm>
          <a:prstGeom prst="leftBracket">
            <a:avLst>
              <a:gd name="adj" fmla="val 0"/>
            </a:avLst>
          </a:prstGeom>
          <a:gradFill>
            <a:gsLst>
              <a:gs pos="0">
                <a:schemeClr val="accent1">
                  <a:lumMod val="5000"/>
                  <a:lumOff val="95000"/>
                  <a:alpha val="50000"/>
                </a:schemeClr>
              </a:gs>
              <a:gs pos="78000">
                <a:srgbClr val="5C2D91">
                  <a:alpha val="20000"/>
                </a:srgbClr>
              </a:gs>
            </a:gsLst>
            <a:lin ang="10800000" scaled="1"/>
          </a:gradFill>
          <a:ln w="19050">
            <a:gradFill flip="none" rotWithShape="1">
              <a:gsLst>
                <a:gs pos="8000">
                  <a:schemeClr val="accent1">
                    <a:lumMod val="5000"/>
                    <a:lumOff val="95000"/>
                  </a:schemeClr>
                </a:gs>
                <a:gs pos="78000">
                  <a:srgbClr val="5C2D91"/>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Left Bracket 186">
            <a:extLst>
              <a:ext uri="{FF2B5EF4-FFF2-40B4-BE49-F238E27FC236}">
                <a16:creationId xmlns:a16="http://schemas.microsoft.com/office/drawing/2014/main" id="{9A2E5098-3908-4165-8A2A-57DCE86B82A5}"/>
              </a:ext>
            </a:extLst>
          </p:cNvPr>
          <p:cNvSpPr/>
          <p:nvPr/>
        </p:nvSpPr>
        <p:spPr>
          <a:xfrm rot="5400000">
            <a:off x="4409159" y="2805630"/>
            <a:ext cx="246369" cy="1645508"/>
          </a:xfrm>
          <a:custGeom>
            <a:avLst/>
            <a:gdLst>
              <a:gd name="connsiteX0" fmla="*/ 244870 w 244870"/>
              <a:gd name="connsiteY0" fmla="*/ 1645508 h 1645508"/>
              <a:gd name="connsiteX1" fmla="*/ 0 w 244870"/>
              <a:gd name="connsiteY1" fmla="*/ 1645506 h 1645508"/>
              <a:gd name="connsiteX2" fmla="*/ 0 w 244870"/>
              <a:gd name="connsiteY2" fmla="*/ 2 h 1645508"/>
              <a:gd name="connsiteX3" fmla="*/ 244870 w 244870"/>
              <a:gd name="connsiteY3" fmla="*/ 0 h 1645508"/>
              <a:gd name="connsiteX4" fmla="*/ 244870 w 244870"/>
              <a:gd name="connsiteY4" fmla="*/ 1645508 h 1645508"/>
              <a:gd name="connsiteX0" fmla="*/ 244870 w 244870"/>
              <a:gd name="connsiteY0" fmla="*/ 1645508 h 1645508"/>
              <a:gd name="connsiteX1" fmla="*/ 0 w 244870"/>
              <a:gd name="connsiteY1" fmla="*/ 1645506 h 1645508"/>
              <a:gd name="connsiteX2" fmla="*/ 0 w 244870"/>
              <a:gd name="connsiteY2" fmla="*/ 2 h 1645508"/>
              <a:gd name="connsiteX3" fmla="*/ 244870 w 244870"/>
              <a:gd name="connsiteY3" fmla="*/ 0 h 1645508"/>
              <a:gd name="connsiteX0" fmla="*/ 246369 w 246369"/>
              <a:gd name="connsiteY0" fmla="*/ 1645508 h 1645508"/>
              <a:gd name="connsiteX1" fmla="*/ 1499 w 246369"/>
              <a:gd name="connsiteY1" fmla="*/ 1645506 h 1645508"/>
              <a:gd name="connsiteX2" fmla="*/ 1499 w 246369"/>
              <a:gd name="connsiteY2" fmla="*/ 2 h 1645508"/>
              <a:gd name="connsiteX3" fmla="*/ 246369 w 246369"/>
              <a:gd name="connsiteY3" fmla="*/ 0 h 1645508"/>
              <a:gd name="connsiteX4" fmla="*/ 246369 w 246369"/>
              <a:gd name="connsiteY4" fmla="*/ 1645508 h 1645508"/>
              <a:gd name="connsiteX0" fmla="*/ 246369 w 246369"/>
              <a:gd name="connsiteY0" fmla="*/ 1645508 h 1645508"/>
              <a:gd name="connsiteX1" fmla="*/ 1499 w 246369"/>
              <a:gd name="connsiteY1" fmla="*/ 1645506 h 1645508"/>
              <a:gd name="connsiteX2" fmla="*/ 0 w 246369"/>
              <a:gd name="connsiteY2" fmla="*/ 1295067 h 1645508"/>
              <a:gd name="connsiteX3" fmla="*/ 1499 w 246369"/>
              <a:gd name="connsiteY3" fmla="*/ 2 h 1645508"/>
              <a:gd name="connsiteX4" fmla="*/ 246369 w 246369"/>
              <a:gd name="connsiteY4" fmla="*/ 0 h 1645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69" h="1645508" stroke="0" extrusionOk="0">
                <a:moveTo>
                  <a:pt x="246369" y="1645508"/>
                </a:moveTo>
                <a:lnTo>
                  <a:pt x="1499" y="1645506"/>
                </a:lnTo>
                <a:lnTo>
                  <a:pt x="1499" y="2"/>
                </a:lnTo>
                <a:cubicBezTo>
                  <a:pt x="1499" y="1"/>
                  <a:pt x="111131" y="0"/>
                  <a:pt x="246369" y="0"/>
                </a:cubicBezTo>
                <a:lnTo>
                  <a:pt x="246369" y="1645508"/>
                </a:lnTo>
                <a:close/>
              </a:path>
              <a:path w="246369" h="1645508" fill="none">
                <a:moveTo>
                  <a:pt x="246369" y="1645508"/>
                </a:moveTo>
                <a:lnTo>
                  <a:pt x="1499" y="1645506"/>
                </a:lnTo>
                <a:cubicBezTo>
                  <a:pt x="999" y="1528693"/>
                  <a:pt x="500" y="1411880"/>
                  <a:pt x="0" y="1295067"/>
                </a:cubicBezTo>
                <a:cubicBezTo>
                  <a:pt x="500" y="863379"/>
                  <a:pt x="999" y="431690"/>
                  <a:pt x="1499" y="2"/>
                </a:cubicBezTo>
                <a:cubicBezTo>
                  <a:pt x="1499" y="1"/>
                  <a:pt x="111131" y="0"/>
                  <a:pt x="246369" y="0"/>
                </a:cubicBezTo>
              </a:path>
            </a:pathLst>
          </a:custGeom>
          <a:gradFill>
            <a:gsLst>
              <a:gs pos="0">
                <a:schemeClr val="accent1">
                  <a:lumMod val="5000"/>
                  <a:lumOff val="95000"/>
                  <a:alpha val="50000"/>
                </a:schemeClr>
              </a:gs>
              <a:gs pos="78000">
                <a:srgbClr val="5C2D91">
                  <a:alpha val="20000"/>
                </a:srgbClr>
              </a:gs>
            </a:gsLst>
            <a:lin ang="10800000" scaled="1"/>
          </a:gradFill>
          <a:ln w="19050">
            <a:gradFill flip="none" rotWithShape="1">
              <a:gsLst>
                <a:gs pos="8000">
                  <a:schemeClr val="accent1">
                    <a:lumMod val="5000"/>
                    <a:lumOff val="95000"/>
                  </a:schemeClr>
                </a:gs>
                <a:gs pos="78000">
                  <a:srgbClr val="5C2D91"/>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96">
            <a:hlinkClick r:id="rId4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14697" y="4239668"/>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734" name="Rectangle 733">
            <a:extLst>
              <a:ext uri="{FF2B5EF4-FFF2-40B4-BE49-F238E27FC236}">
                <a16:creationId xmlns:a16="http://schemas.microsoft.com/office/drawing/2014/main" id="{D99ED82C-3F1B-4841-B3CC-3B5DF8285ABA}"/>
              </a:ext>
            </a:extLst>
          </p:cNvPr>
          <p:cNvSpPr/>
          <p:nvPr/>
        </p:nvSpPr>
        <p:spPr>
          <a:xfrm>
            <a:off x="186803" y="2251021"/>
            <a:ext cx="1764730"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Endpoints &amp; Devices</a:t>
            </a:r>
          </a:p>
        </p:txBody>
      </p:sp>
      <p:sp>
        <p:nvSpPr>
          <p:cNvPr id="715" name="Rectangle 714">
            <a:extLst>
              <a:ext uri="{FF2B5EF4-FFF2-40B4-BE49-F238E27FC236}">
                <a16:creationId xmlns:a16="http://schemas.microsoft.com/office/drawing/2014/main" id="{5B2F8445-8EF1-431E-9FF4-70481E88613F}"/>
              </a:ext>
            </a:extLst>
          </p:cNvPr>
          <p:cNvSpPr/>
          <p:nvPr/>
        </p:nvSpPr>
        <p:spPr>
          <a:xfrm>
            <a:off x="2050375" y="2246630"/>
            <a:ext cx="6176844" cy="257763"/>
          </a:xfrm>
          <a:prstGeom prst="rect">
            <a:avLst/>
          </a:prstGeom>
          <a:solidFill>
            <a:schemeClr val="tx2"/>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Infrastructure – IaaS, PaaS, On-Premises</a:t>
            </a:r>
          </a:p>
        </p:txBody>
      </p:sp>
      <p:sp>
        <p:nvSpPr>
          <p:cNvPr id="98" name="Rectangle 97">
            <a:hlinkClick r:id="rId47"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10129" y="3907001"/>
            <a:ext cx="1328356"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C3C3C"/>
                </a:soli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6865346" y="3961512"/>
            <a:ext cx="126336" cy="126336"/>
          </a:xfrm>
          <a:prstGeom prst="rect">
            <a:avLst/>
          </a:prstGeom>
        </p:spPr>
      </p:pic>
      <p:sp>
        <p:nvSpPr>
          <p:cNvPr id="103" name="Rectangle 102">
            <a:hlinkClick r:id="rId49"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07663" y="3467018"/>
            <a:ext cx="1328356"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41891" y="3506467"/>
            <a:ext cx="168314" cy="165488"/>
          </a:xfrm>
          <a:prstGeom prst="rect">
            <a:avLst/>
          </a:prstGeom>
        </p:spPr>
      </p:pic>
      <p:sp>
        <p:nvSpPr>
          <p:cNvPr id="132" name="Rectangle 131">
            <a:hlinkClick r:id="rId51"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09913" y="368561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DDoS Protection</a:t>
            </a:r>
          </a:p>
        </p:txBody>
      </p:sp>
      <p:sp>
        <p:nvSpPr>
          <p:cNvPr id="134" name="Rectangle 133">
            <a:hlinkClick r:id="rId52"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13731" y="4551828"/>
            <a:ext cx="1332140" cy="20252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rgbClr val="3C3C3C"/>
                </a:solidFill>
                <a:effectLst/>
                <a:uLnTx/>
                <a:uFillTx/>
                <a:latin typeface="Segoe UI" panose="020B0502040204020203" pitchFamily="34" charset="0"/>
                <a:ea typeface="+mn-ea"/>
                <a:cs typeface="Segoe UI" panose="020B0502040204020203" pitchFamily="34" charset="0"/>
              </a:rPr>
              <a:t>Azure Backup</a:t>
            </a:r>
          </a:p>
        </p:txBody>
      </p:sp>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4652" y="4594318"/>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3373" y="3742411"/>
            <a:ext cx="150932" cy="112545"/>
          </a:xfrm>
          <a:prstGeom prst="rect">
            <a:avLst/>
          </a:prstGeom>
        </p:spPr>
      </p:pic>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9" name="TextBox 598">
            <a:extLst>
              <a:ext uri="{FF2B5EF4-FFF2-40B4-BE49-F238E27FC236}">
                <a16:creationId xmlns:a16="http://schemas.microsoft.com/office/drawing/2014/main" id="{40B4C77D-397F-42D5-B6B4-BF3347FC5BEF}"/>
              </a:ext>
            </a:extLst>
          </p:cNvPr>
          <p:cNvSpPr txBox="1"/>
          <p:nvPr/>
        </p:nvSpPr>
        <p:spPr>
          <a:xfrm>
            <a:off x="2376310" y="2905602"/>
            <a:ext cx="1706076" cy="215444"/>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On Premises Datacenter(s)</a:t>
            </a:r>
          </a:p>
        </p:txBody>
      </p:sp>
      <p:sp>
        <p:nvSpPr>
          <p:cNvPr id="769" name="Rectangle 768">
            <a:hlinkClick r:id="rId53"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D530773A-7363-49F0-BE5C-D8AFA6187932}"/>
              </a:ext>
            </a:extLst>
          </p:cNvPr>
          <p:cNvSpPr/>
          <p:nvPr/>
        </p:nvSpPr>
        <p:spPr>
          <a:xfrm>
            <a:off x="6806570" y="3137675"/>
            <a:ext cx="1328356" cy="3290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Firewall</a:t>
            </a:r>
            <a:b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&amp; Firewall Manager</a:t>
            </a:r>
          </a:p>
        </p:txBody>
      </p:sp>
      <p:grpSp>
        <p:nvGrpSpPr>
          <p:cNvPr id="708" name="Group 707">
            <a:extLst>
              <a:ext uri="{FF2B5EF4-FFF2-40B4-BE49-F238E27FC236}">
                <a16:creationId xmlns:a16="http://schemas.microsoft.com/office/drawing/2014/main" id="{A242CD45-ED2D-4659-96FD-2D3F4C834E05}"/>
              </a:ext>
            </a:extLst>
          </p:cNvPr>
          <p:cNvGrpSpPr/>
          <p:nvPr/>
        </p:nvGrpSpPr>
        <p:grpSpPr>
          <a:xfrm>
            <a:off x="6833323" y="3237319"/>
            <a:ext cx="173366" cy="127841"/>
            <a:chOff x="4787760" y="956202"/>
            <a:chExt cx="587793" cy="433438"/>
          </a:xfrm>
        </p:grpSpPr>
        <p:sp>
          <p:nvSpPr>
            <p:cNvPr id="724" name="cloud">
              <a:extLst>
                <a:ext uri="{FF2B5EF4-FFF2-40B4-BE49-F238E27FC236}">
                  <a16:creationId xmlns:a16="http://schemas.microsoft.com/office/drawing/2014/main" id="{BC3143E0-B8B1-45DE-BA86-680A06C24607}"/>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735" name="Graphic 734">
              <a:extLst>
                <a:ext uri="{FF2B5EF4-FFF2-40B4-BE49-F238E27FC236}">
                  <a16:creationId xmlns:a16="http://schemas.microsoft.com/office/drawing/2014/main" id="{67CF9900-E23B-48DC-BEBB-FD647B99821C}"/>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4787760" y="1112170"/>
              <a:ext cx="371613" cy="277470"/>
            </a:xfrm>
            <a:prstGeom prst="rect">
              <a:avLst/>
            </a:prstGeom>
          </p:spPr>
        </p:pic>
      </p:grpSp>
      <p:sp>
        <p:nvSpPr>
          <p:cNvPr id="125" name="Rectangle 124">
            <a:hlinkClick r:id="rId56" tooltip="Attack Simulator in the Security &amp; Compliance Center can be used to run realistic attack scenarios in your organization to help you identify and find vulnerable users before a real attack impacts your bottom line."/>
            <a:extLst>
              <a:ext uri="{FF2B5EF4-FFF2-40B4-BE49-F238E27FC236}">
                <a16:creationId xmlns:a16="http://schemas.microsoft.com/office/drawing/2014/main" id="{8EABA08C-E5A2-4203-9730-576031EC49F1}"/>
              </a:ext>
            </a:extLst>
          </p:cNvPr>
          <p:cNvSpPr/>
          <p:nvPr/>
        </p:nvSpPr>
        <p:spPr>
          <a:xfrm>
            <a:off x="8350944" y="5802589"/>
            <a:ext cx="830673" cy="233479"/>
          </a:xfrm>
          <a:prstGeom prst="rect">
            <a:avLst/>
          </a:prstGeom>
          <a:solidFill>
            <a:schemeClr val="bg1"/>
          </a:solidFill>
          <a:ln w="14224">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2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Attack Simulator</a:t>
            </a:r>
          </a:p>
        </p:txBody>
      </p:sp>
      <p:sp>
        <p:nvSpPr>
          <p:cNvPr id="126" name="Rectangle 125">
            <a:hlinkClick r:id="rId57" tooltip="Insider risk management in Microsoft 365 helps minimize internal risks by enabling you to detect, investigate, and act on malicious and inadvertent activities in your organization."/>
            <a:extLst>
              <a:ext uri="{FF2B5EF4-FFF2-40B4-BE49-F238E27FC236}">
                <a16:creationId xmlns:a16="http://schemas.microsoft.com/office/drawing/2014/main" id="{9A0975CE-8659-4CF5-8429-718F38427FEB}"/>
              </a:ext>
            </a:extLst>
          </p:cNvPr>
          <p:cNvSpPr/>
          <p:nvPr/>
        </p:nvSpPr>
        <p:spPr>
          <a:xfrm>
            <a:off x="9260887" y="5802589"/>
            <a:ext cx="1198429" cy="233479"/>
          </a:xfrm>
          <a:prstGeom prst="rect">
            <a:avLst/>
          </a:prstGeom>
          <a:solidFill>
            <a:schemeClr val="bg1"/>
          </a:solidFill>
          <a:ln w="14224">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2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Insider Risk Management</a:t>
            </a:r>
          </a:p>
        </p:txBody>
      </p:sp>
      <p:grpSp>
        <p:nvGrpSpPr>
          <p:cNvPr id="31" name="Group 30">
            <a:extLst>
              <a:ext uri="{FF2B5EF4-FFF2-40B4-BE49-F238E27FC236}">
                <a16:creationId xmlns:a16="http://schemas.microsoft.com/office/drawing/2014/main" id="{37EB6364-F148-420D-97C3-AE6E4D78B812}"/>
              </a:ext>
            </a:extLst>
          </p:cNvPr>
          <p:cNvGrpSpPr/>
          <p:nvPr/>
        </p:nvGrpSpPr>
        <p:grpSpPr>
          <a:xfrm>
            <a:off x="2132397" y="5805674"/>
            <a:ext cx="852881" cy="512671"/>
            <a:chOff x="3154581" y="5818532"/>
            <a:chExt cx="852881" cy="512671"/>
          </a:xfrm>
        </p:grpSpPr>
        <p:sp>
          <p:nvSpPr>
            <p:cNvPr id="482" name="Rectangle 481">
              <a:hlinkClick r:id="rId58"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18532"/>
              <a:ext cx="852881" cy="512671"/>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3360209" y="5867373"/>
              <a:ext cx="411994" cy="271762"/>
            </a:xfrm>
            <a:prstGeom prst="rect">
              <a:avLst/>
            </a:prstGeom>
          </p:spPr>
        </p:pic>
      </p:grpSp>
      <p:sp>
        <p:nvSpPr>
          <p:cNvPr id="165" name="Rectangle 164">
            <a:hlinkClick r:id="rId60"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7346CE92-B589-47C6-B4BA-3917DC801FA0}"/>
              </a:ext>
            </a:extLst>
          </p:cNvPr>
          <p:cNvSpPr/>
          <p:nvPr/>
        </p:nvSpPr>
        <p:spPr>
          <a:xfrm>
            <a:off x="8685028" y="4707201"/>
            <a:ext cx="1365662"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5400000">
            <a:off x="10082319" y="1343657"/>
            <a:ext cx="1296267" cy="588042"/>
          </a:xfrm>
          <a:prstGeom prst="bentConnector3">
            <a:avLst>
              <a:gd name="adj1" fmla="val 19689"/>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50E602D8-7B24-4699-9E52-662DDF3DBACD}"/>
              </a:ext>
            </a:extLst>
          </p:cNvPr>
          <p:cNvGrpSpPr/>
          <p:nvPr/>
        </p:nvGrpSpPr>
        <p:grpSpPr>
          <a:xfrm>
            <a:off x="2780680" y="4754757"/>
            <a:ext cx="691377" cy="85751"/>
            <a:chOff x="2780680" y="4754757"/>
            <a:chExt cx="691377" cy="85751"/>
          </a:xfrm>
        </p:grpSpPr>
        <p:cxnSp>
          <p:nvCxnSpPr>
            <p:cNvPr id="499" name="Straight Connector 498">
              <a:extLst>
                <a:ext uri="{FF2B5EF4-FFF2-40B4-BE49-F238E27FC236}">
                  <a16:creationId xmlns:a16="http://schemas.microsoft.com/office/drawing/2014/main" id="{74A9F8F1-0CDE-4520-B377-D6F80339A051}"/>
                </a:ext>
              </a:extLst>
            </p:cNvPr>
            <p:cNvCxnSpPr>
              <a:cxnSpLocks/>
            </p:cNvCxnSpPr>
            <p:nvPr/>
          </p:nvCxnSpPr>
          <p:spPr>
            <a:xfrm>
              <a:off x="2789307" y="4754757"/>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03" name="Straight Connector 502">
              <a:extLst>
                <a:ext uri="{FF2B5EF4-FFF2-40B4-BE49-F238E27FC236}">
                  <a16:creationId xmlns:a16="http://schemas.microsoft.com/office/drawing/2014/main" id="{76FEB3FD-42FB-441F-919F-668A0A01CCCF}"/>
                </a:ext>
              </a:extLst>
            </p:cNvPr>
            <p:cNvCxnSpPr>
              <a:cxnSpLocks/>
            </p:cNvCxnSpPr>
            <p:nvPr/>
          </p:nvCxnSpPr>
          <p:spPr>
            <a:xfrm>
              <a:off x="2780680" y="4840508"/>
              <a:ext cx="691377"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 name="Group 1">
            <a:extLst>
              <a:ext uri="{FF2B5EF4-FFF2-40B4-BE49-F238E27FC236}">
                <a16:creationId xmlns:a16="http://schemas.microsoft.com/office/drawing/2014/main" id="{A2356521-D897-487A-A414-A196BCC41096}"/>
              </a:ext>
            </a:extLst>
          </p:cNvPr>
          <p:cNvGrpSpPr/>
          <p:nvPr/>
        </p:nvGrpSpPr>
        <p:grpSpPr>
          <a:xfrm>
            <a:off x="5150838" y="4063431"/>
            <a:ext cx="1560525" cy="238020"/>
            <a:chOff x="5150838" y="4063431"/>
            <a:chExt cx="1560525" cy="238020"/>
          </a:xfrm>
        </p:grpSpPr>
        <p:sp>
          <p:nvSpPr>
            <p:cNvPr id="685" name="Rectangle 684">
              <a:hlinkClick r:id="rId61" tooltip="Azure Private Link enables you to access Azure PaaS Services (for example, Azure Storage and SQL Database) and Azure hosted customer-owned/partner services over a Private Endpoint in your virtual network."/>
              <a:extLst>
                <a:ext uri="{FF2B5EF4-FFF2-40B4-BE49-F238E27FC236}">
                  <a16:creationId xmlns:a16="http://schemas.microsoft.com/office/drawing/2014/main" id="{11EEBB05-E679-45FE-837B-DC5390BB9745}"/>
                </a:ext>
              </a:extLst>
            </p:cNvPr>
            <p:cNvSpPr/>
            <p:nvPr/>
          </p:nvSpPr>
          <p:spPr bwMode="auto">
            <a:xfrm>
              <a:off x="5506000" y="4123332"/>
              <a:ext cx="786158"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182880"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Private Link</a:t>
              </a:r>
            </a:p>
          </p:txBody>
        </p:sp>
        <p:grpSp>
          <p:nvGrpSpPr>
            <p:cNvPr id="557" name="Group 556">
              <a:extLst>
                <a:ext uri="{FF2B5EF4-FFF2-40B4-BE49-F238E27FC236}">
                  <a16:creationId xmlns:a16="http://schemas.microsoft.com/office/drawing/2014/main" id="{DE1C8CAC-36FA-4A50-9C48-36D8C69107D8}"/>
                </a:ext>
              </a:extLst>
            </p:cNvPr>
            <p:cNvGrpSpPr/>
            <p:nvPr/>
          </p:nvGrpSpPr>
          <p:grpSpPr>
            <a:xfrm>
              <a:off x="5150838" y="4063431"/>
              <a:ext cx="1560525" cy="198673"/>
              <a:chOff x="5150838" y="4063431"/>
              <a:chExt cx="1560525" cy="198673"/>
            </a:xfrm>
          </p:grpSpPr>
          <p:grpSp>
            <p:nvGrpSpPr>
              <p:cNvPr id="558" name="Group 557">
                <a:extLst>
                  <a:ext uri="{FF2B5EF4-FFF2-40B4-BE49-F238E27FC236}">
                    <a16:creationId xmlns:a16="http://schemas.microsoft.com/office/drawing/2014/main" id="{2E8F6C9E-4030-4679-B75C-C94EE49913A1}"/>
                  </a:ext>
                </a:extLst>
              </p:cNvPr>
              <p:cNvGrpSpPr/>
              <p:nvPr/>
            </p:nvGrpSpPr>
            <p:grpSpPr>
              <a:xfrm>
                <a:off x="5529341" y="4149559"/>
                <a:ext cx="1182022" cy="112545"/>
                <a:chOff x="5529341" y="4149559"/>
                <a:chExt cx="1182022" cy="112545"/>
              </a:xfrm>
            </p:grpSpPr>
            <p:cxnSp>
              <p:nvCxnSpPr>
                <p:cNvPr id="686" name="Straight Connector 685">
                  <a:extLst>
                    <a:ext uri="{FF2B5EF4-FFF2-40B4-BE49-F238E27FC236}">
                      <a16:creationId xmlns:a16="http://schemas.microsoft.com/office/drawing/2014/main" id="{952716D6-1C6B-4021-8AEE-DCA06C88D379}"/>
                    </a:ext>
                  </a:extLst>
                </p:cNvPr>
                <p:cNvCxnSpPr>
                  <a:cxnSpLocks/>
                </p:cNvCxnSpPr>
                <p:nvPr/>
              </p:nvCxnSpPr>
              <p:spPr>
                <a:xfrm>
                  <a:off x="6292158" y="4212392"/>
                  <a:ext cx="419205"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84" name="Picture 683">
                  <a:extLst>
                    <a:ext uri="{FF2B5EF4-FFF2-40B4-BE49-F238E27FC236}">
                      <a16:creationId xmlns:a16="http://schemas.microsoft.com/office/drawing/2014/main" id="{63B73E22-43F2-4768-8682-EB4529C49973}"/>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29341" y="4149559"/>
                  <a:ext cx="150932" cy="112545"/>
                </a:xfrm>
                <a:prstGeom prst="rect">
                  <a:avLst/>
                </a:prstGeom>
              </p:spPr>
            </p:pic>
          </p:grpSp>
          <p:cxnSp>
            <p:nvCxnSpPr>
              <p:cNvPr id="559" name="Straight Connector 663">
                <a:extLst>
                  <a:ext uri="{FF2B5EF4-FFF2-40B4-BE49-F238E27FC236}">
                    <a16:creationId xmlns:a16="http://schemas.microsoft.com/office/drawing/2014/main" id="{206EAFC7-A8B1-4055-B8AC-DE94F0B2AB04}"/>
                  </a:ext>
                </a:extLst>
              </p:cNvPr>
              <p:cNvCxnSpPr>
                <a:cxnSpLocks/>
              </p:cNvCxnSpPr>
              <p:nvPr/>
            </p:nvCxnSpPr>
            <p:spPr>
              <a:xfrm>
                <a:off x="5150838" y="4063431"/>
                <a:ext cx="355162" cy="148961"/>
              </a:xfrm>
              <a:prstGeom prst="bentConnector3">
                <a:avLst>
                  <a:gd name="adj1" fmla="val 50000"/>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nvGrpSpPr>
          <p:cNvPr id="195" name="Group 194">
            <a:extLst>
              <a:ext uri="{FF2B5EF4-FFF2-40B4-BE49-F238E27FC236}">
                <a16:creationId xmlns:a16="http://schemas.microsoft.com/office/drawing/2014/main" id="{6AE307D3-53B7-48BA-9041-F1BC6BB52A9C}"/>
              </a:ext>
            </a:extLst>
          </p:cNvPr>
          <p:cNvGrpSpPr/>
          <p:nvPr/>
        </p:nvGrpSpPr>
        <p:grpSpPr>
          <a:xfrm>
            <a:off x="2614674" y="3122312"/>
            <a:ext cx="3856151" cy="1745387"/>
            <a:chOff x="2614674" y="3122312"/>
            <a:chExt cx="3856151" cy="1745387"/>
          </a:xfrm>
        </p:grpSpPr>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nvGrpSpPr>
            <p:cNvPr id="192" name="Group 191">
              <a:extLst>
                <a:ext uri="{FF2B5EF4-FFF2-40B4-BE49-F238E27FC236}">
                  <a16:creationId xmlns:a16="http://schemas.microsoft.com/office/drawing/2014/main" id="{D29D0BE1-356A-49A2-A739-176088326DFE}"/>
                </a:ext>
              </a:extLst>
            </p:cNvPr>
            <p:cNvGrpSpPr/>
            <p:nvPr/>
          </p:nvGrpSpPr>
          <p:grpSpPr>
            <a:xfrm>
              <a:off x="2614674" y="3122312"/>
              <a:ext cx="3856151" cy="1745387"/>
              <a:chOff x="2614674" y="3122312"/>
              <a:chExt cx="3856151" cy="1745387"/>
            </a:xfrm>
          </p:grpSpPr>
          <p:grpSp>
            <p:nvGrpSpPr>
              <p:cNvPr id="191" name="Group 190">
                <a:extLst>
                  <a:ext uri="{FF2B5EF4-FFF2-40B4-BE49-F238E27FC236}">
                    <a16:creationId xmlns:a16="http://schemas.microsoft.com/office/drawing/2014/main" id="{262009F5-E28E-4759-9D3E-7F04C9DDD906}"/>
                  </a:ext>
                </a:extLst>
              </p:cNvPr>
              <p:cNvGrpSpPr/>
              <p:nvPr/>
            </p:nvGrpSpPr>
            <p:grpSpPr>
              <a:xfrm>
                <a:off x="2614674" y="3122312"/>
                <a:ext cx="3773814" cy="1720024"/>
                <a:chOff x="2614674" y="3122312"/>
                <a:chExt cx="3773814" cy="1720024"/>
              </a:xfrm>
            </p:grpSpPr>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3429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16" name="Rectangle 115">
                  <a:extLst>
                    <a:ext uri="{FF2B5EF4-FFF2-40B4-BE49-F238E27FC236}">
                      <a16:creationId xmlns:a16="http://schemas.microsoft.com/office/drawing/2014/main" id="{22B9AE6C-27F6-4AFE-9162-A0514AAD05F0}"/>
                    </a:ext>
                  </a:extLst>
                </p:cNvPr>
                <p:cNvSpPr/>
                <p:nvPr/>
              </p:nvSpPr>
              <p:spPr bwMode="auto">
                <a:xfrm>
                  <a:off x="4909558" y="3787654"/>
                  <a:ext cx="107450"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17008" y="3787662"/>
                  <a:ext cx="1365433"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90" name="Group 189">
                  <a:extLst>
                    <a:ext uri="{FF2B5EF4-FFF2-40B4-BE49-F238E27FC236}">
                      <a16:creationId xmlns:a16="http://schemas.microsoft.com/office/drawing/2014/main" id="{682AF941-9125-4CB4-8D54-9317A11FE644}"/>
                    </a:ext>
                  </a:extLst>
                </p:cNvPr>
                <p:cNvGrpSpPr/>
                <p:nvPr/>
              </p:nvGrpSpPr>
              <p:grpSpPr>
                <a:xfrm>
                  <a:off x="3485488" y="3122312"/>
                  <a:ext cx="2903000" cy="1720024"/>
                  <a:chOff x="3485488" y="3122312"/>
                  <a:chExt cx="2903000" cy="1720024"/>
                </a:xfrm>
              </p:grpSpPr>
              <p:cxnSp>
                <p:nvCxnSpPr>
                  <p:cNvPr id="709" name="Straight Connector 708">
                    <a:extLst>
                      <a:ext uri="{FF2B5EF4-FFF2-40B4-BE49-F238E27FC236}">
                        <a16:creationId xmlns:a16="http://schemas.microsoft.com/office/drawing/2014/main" id="{E9568F12-BDB6-4786-9FDF-9011B5792C49}"/>
                      </a:ext>
                    </a:extLst>
                  </p:cNvPr>
                  <p:cNvCxnSpPr>
                    <a:cxnSpLocks/>
                  </p:cNvCxnSpPr>
                  <p:nvPr/>
                </p:nvCxnSpPr>
                <p:spPr>
                  <a:xfrm>
                    <a:off x="3485488" y="3122312"/>
                    <a:ext cx="0" cy="1664459"/>
                  </a:xfrm>
                  <a:prstGeom prst="line">
                    <a:avLst/>
                  </a:prstGeom>
                  <a:noFill/>
                  <a:ln w="19050">
                    <a:gradFill>
                      <a:gsLst>
                        <a:gs pos="7000">
                          <a:srgbClr val="505050"/>
                        </a:gs>
                        <a:gs pos="0">
                          <a:schemeClr val="bg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1" name="Group 40">
                    <a:extLst>
                      <a:ext uri="{FF2B5EF4-FFF2-40B4-BE49-F238E27FC236}">
                        <a16:creationId xmlns:a16="http://schemas.microsoft.com/office/drawing/2014/main" id="{B6D83BDE-D1AD-4C44-8DE8-B684127D8D6D}"/>
                      </a:ext>
                    </a:extLst>
                  </p:cNvPr>
                  <p:cNvGrpSpPr/>
                  <p:nvPr/>
                </p:nvGrpSpPr>
                <p:grpSpPr>
                  <a:xfrm>
                    <a:off x="3585949" y="4741493"/>
                    <a:ext cx="1963638" cy="100843"/>
                    <a:chOff x="3585949" y="4741493"/>
                    <a:chExt cx="1963638" cy="100843"/>
                  </a:xfrm>
                </p:grpSpPr>
                <p:cxnSp>
                  <p:nvCxnSpPr>
                    <p:cNvPr id="870" name="Straight Connector 869">
                      <a:extLst>
                        <a:ext uri="{FF2B5EF4-FFF2-40B4-BE49-F238E27FC236}">
                          <a16:creationId xmlns:a16="http://schemas.microsoft.com/office/drawing/2014/main" id="{4511C4C6-AA74-4BA4-94E5-564876F0FD53}"/>
                        </a:ext>
                      </a:extLst>
                    </p:cNvPr>
                    <p:cNvCxnSpPr>
                      <a:cxnSpLocks/>
                    </p:cNvCxnSpPr>
                    <p:nvPr/>
                  </p:nvCxnSpPr>
                  <p:spPr>
                    <a:xfrm>
                      <a:off x="5102278" y="4743486"/>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72" name="Straight Connector 871">
                      <a:extLst>
                        <a:ext uri="{FF2B5EF4-FFF2-40B4-BE49-F238E27FC236}">
                          <a16:creationId xmlns:a16="http://schemas.microsoft.com/office/drawing/2014/main" id="{2B005413-33E8-45D5-83B6-1763E5D5F6E4}"/>
                        </a:ext>
                      </a:extLst>
                    </p:cNvPr>
                    <p:cNvCxnSpPr>
                      <a:cxnSpLocks/>
                    </p:cNvCxnSpPr>
                    <p:nvPr/>
                  </p:nvCxnSpPr>
                  <p:spPr>
                    <a:xfrm>
                      <a:off x="3887072" y="4741493"/>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69" name="Straight Connector 868">
                      <a:extLst>
                        <a:ext uri="{FF2B5EF4-FFF2-40B4-BE49-F238E27FC236}">
                          <a16:creationId xmlns:a16="http://schemas.microsoft.com/office/drawing/2014/main" id="{45549B5E-A53E-4C0F-95E7-BB4D69E7C73A}"/>
                        </a:ext>
                      </a:extLst>
                    </p:cNvPr>
                    <p:cNvCxnSpPr>
                      <a:cxnSpLocks/>
                    </p:cNvCxnSpPr>
                    <p:nvPr/>
                  </p:nvCxnSpPr>
                  <p:spPr>
                    <a:xfrm>
                      <a:off x="3585949" y="4842336"/>
                      <a:ext cx="1963638"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73" name="Straight Connector 872">
                      <a:extLst>
                        <a:ext uri="{FF2B5EF4-FFF2-40B4-BE49-F238E27FC236}">
                          <a16:creationId xmlns:a16="http://schemas.microsoft.com/office/drawing/2014/main" id="{338C5F6D-4B5C-4EE0-9417-68ACE2228D11}"/>
                        </a:ext>
                      </a:extLst>
                    </p:cNvPr>
                    <p:cNvCxnSpPr>
                      <a:cxnSpLocks/>
                    </p:cNvCxnSpPr>
                    <p:nvPr/>
                  </p:nvCxnSpPr>
                  <p:spPr>
                    <a:xfrm>
                      <a:off x="4514918" y="4747289"/>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89" name="Group 188">
                    <a:extLst>
                      <a:ext uri="{FF2B5EF4-FFF2-40B4-BE49-F238E27FC236}">
                        <a16:creationId xmlns:a16="http://schemas.microsoft.com/office/drawing/2014/main" id="{63CCEA69-7118-494F-A396-46CC56476495}"/>
                      </a:ext>
                    </a:extLst>
                  </p:cNvPr>
                  <p:cNvGrpSpPr/>
                  <p:nvPr/>
                </p:nvGrpSpPr>
                <p:grpSpPr>
                  <a:xfrm>
                    <a:off x="4918735" y="3122635"/>
                    <a:ext cx="1469753" cy="1719462"/>
                    <a:chOff x="4918735" y="3122635"/>
                    <a:chExt cx="1469753" cy="1719462"/>
                  </a:xfrm>
                </p:grpSpPr>
                <p:sp>
                  <p:nvSpPr>
                    <p:cNvPr id="11" name="Rectangle 10">
                      <a:extLst>
                        <a:ext uri="{FF2B5EF4-FFF2-40B4-BE49-F238E27FC236}">
                          <a16:creationId xmlns:a16="http://schemas.microsoft.com/office/drawing/2014/main" id="{6D5A3232-7F2D-46ED-8C82-BF7A9D46C38B}"/>
                        </a:ext>
                      </a:extLst>
                    </p:cNvPr>
                    <p:cNvSpPr/>
                    <p:nvPr/>
                  </p:nvSpPr>
                  <p:spPr bwMode="auto">
                    <a:xfrm>
                      <a:off x="5525937" y="3122635"/>
                      <a:ext cx="862551" cy="171946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840623 w 914400"/>
                        <a:gd name="connsiteY0" fmla="*/ 9859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9050">
                      <a:gradFill>
                        <a:gsLst>
                          <a:gs pos="10000">
                            <a:srgbClr val="505050"/>
                          </a:gs>
                          <a:gs pos="0">
                            <a:schemeClr val="bg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3C6C"/>
                        </a:solidFill>
                        <a:effectLst/>
                        <a:uLnTx/>
                        <a:uFillTx/>
                        <a:latin typeface="Segoe UI"/>
                        <a:ea typeface="Segoe UI" pitchFamily="34" charset="0"/>
                        <a:cs typeface="Segoe UI" pitchFamily="34" charset="0"/>
                      </a:endParaRPr>
                    </a:p>
                  </p:txBody>
                </p:sp>
                <p:cxnSp>
                  <p:nvCxnSpPr>
                    <p:cNvPr id="480" name="Straight Connector 479">
                      <a:extLst>
                        <a:ext uri="{FF2B5EF4-FFF2-40B4-BE49-F238E27FC236}">
                          <a16:creationId xmlns:a16="http://schemas.microsoft.com/office/drawing/2014/main" id="{E5C0F550-75D5-4369-8D21-BAD77D83DC92}"/>
                        </a:ext>
                      </a:extLst>
                    </p:cNvPr>
                    <p:cNvCxnSpPr>
                      <a:cxnSpLocks/>
                    </p:cNvCxnSpPr>
                    <p:nvPr/>
                  </p:nvCxnSpPr>
                  <p:spPr>
                    <a:xfrm>
                      <a:off x="4918735" y="3915135"/>
                      <a:ext cx="1617" cy="92182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394372" y="3853121"/>
                <a:ext cx="179094" cy="97688"/>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412268" y="3989053"/>
                <a:ext cx="155363" cy="144264"/>
              </a:xfrm>
              <a:prstGeom prst="rect">
                <a:avLst/>
              </a:prstGeom>
            </p:spPr>
          </p:pic>
          <p:sp>
            <p:nvSpPr>
              <p:cNvPr id="198" name="Graphic 873">
                <a:extLst>
                  <a:ext uri="{FF2B5EF4-FFF2-40B4-BE49-F238E27FC236}">
                    <a16:creationId xmlns:a16="http://schemas.microsoft.com/office/drawing/2014/main" id="{0FEFE1BE-24F7-4991-A404-36C77790CEE3}"/>
                  </a:ext>
                </a:extLst>
              </p:cNvPr>
              <p:cNvSpPr/>
              <p:nvPr/>
            </p:nvSpPr>
            <p:spPr>
              <a:xfrm>
                <a:off x="3401667" y="4786108"/>
                <a:ext cx="260069" cy="81591"/>
              </a:xfrm>
              <a:custGeom>
                <a:avLst/>
                <a:gdLst>
                  <a:gd name="connsiteX0" fmla="*/ 178479 w 353558"/>
                  <a:gd name="connsiteY0" fmla="*/ 81591 h 81591"/>
                  <a:gd name="connsiteX1" fmla="*/ 93489 w 353558"/>
                  <a:gd name="connsiteY1" fmla="*/ 81591 h 81591"/>
                  <a:gd name="connsiteX2" fmla="*/ 93489 w 353558"/>
                  <a:gd name="connsiteY2" fmla="*/ 28897 h 81591"/>
                  <a:gd name="connsiteX3" fmla="*/ 151282 w 353558"/>
                  <a:gd name="connsiteY3" fmla="*/ 28897 h 81591"/>
                  <a:gd name="connsiteX4" fmla="*/ 151282 w 353558"/>
                  <a:gd name="connsiteY4" fmla="*/ 0 h 81591"/>
                  <a:gd name="connsiteX5" fmla="*/ 205676 w 353558"/>
                  <a:gd name="connsiteY5" fmla="*/ 0 h 81591"/>
                  <a:gd name="connsiteX6" fmla="*/ 205676 w 353558"/>
                  <a:gd name="connsiteY6" fmla="*/ 28897 h 81591"/>
                  <a:gd name="connsiteX7" fmla="*/ 260069 w 353558"/>
                  <a:gd name="connsiteY7" fmla="*/ 28897 h 81591"/>
                  <a:gd name="connsiteX8" fmla="*/ 260069 w 353558"/>
                  <a:gd name="connsiteY8" fmla="*/ 81591 h 81591"/>
                  <a:gd name="connsiteX9" fmla="*/ 178479 w 353558"/>
                  <a:gd name="connsiteY9" fmla="*/ 81591 h 81591"/>
                  <a:gd name="connsiteX10" fmla="*/ 178479 w 353558"/>
                  <a:gd name="connsiteY10" fmla="*/ 81591 h 81591"/>
                  <a:gd name="connsiteX11" fmla="*/ 178479 w 353558"/>
                  <a:gd name="connsiteY11" fmla="*/ 81591 h 81591"/>
                  <a:gd name="connsiteX12" fmla="*/ 93489 w 353558"/>
                  <a:gd name="connsiteY12" fmla="*/ 56094 h 81591"/>
                  <a:gd name="connsiteX13" fmla="*/ 0 w 353558"/>
                  <a:gd name="connsiteY13" fmla="*/ 56094 h 81591"/>
                  <a:gd name="connsiteX14" fmla="*/ 260069 w 353558"/>
                  <a:gd name="connsiteY14" fmla="*/ 56094 h 81591"/>
                  <a:gd name="connsiteX15" fmla="*/ 353558 w 353558"/>
                  <a:gd name="connsiteY15" fmla="*/ 56094 h 81591"/>
                  <a:gd name="connsiteX0" fmla="*/ 84990 w 260069"/>
                  <a:gd name="connsiteY0" fmla="*/ 81591 h 81591"/>
                  <a:gd name="connsiteX1" fmla="*/ 0 w 260069"/>
                  <a:gd name="connsiteY1" fmla="*/ 81591 h 81591"/>
                  <a:gd name="connsiteX2" fmla="*/ 0 w 260069"/>
                  <a:gd name="connsiteY2" fmla="*/ 28897 h 81591"/>
                  <a:gd name="connsiteX3" fmla="*/ 57793 w 260069"/>
                  <a:gd name="connsiteY3" fmla="*/ 28897 h 81591"/>
                  <a:gd name="connsiteX4" fmla="*/ 57793 w 260069"/>
                  <a:gd name="connsiteY4" fmla="*/ 0 h 81591"/>
                  <a:gd name="connsiteX5" fmla="*/ 112187 w 260069"/>
                  <a:gd name="connsiteY5" fmla="*/ 0 h 81591"/>
                  <a:gd name="connsiteX6" fmla="*/ 112187 w 260069"/>
                  <a:gd name="connsiteY6" fmla="*/ 28897 h 81591"/>
                  <a:gd name="connsiteX7" fmla="*/ 166580 w 260069"/>
                  <a:gd name="connsiteY7" fmla="*/ 28897 h 81591"/>
                  <a:gd name="connsiteX8" fmla="*/ 166580 w 260069"/>
                  <a:gd name="connsiteY8" fmla="*/ 81591 h 81591"/>
                  <a:gd name="connsiteX9" fmla="*/ 84990 w 260069"/>
                  <a:gd name="connsiteY9" fmla="*/ 81591 h 81591"/>
                  <a:gd name="connsiteX10" fmla="*/ 84990 w 260069"/>
                  <a:gd name="connsiteY10" fmla="*/ 81591 h 81591"/>
                  <a:gd name="connsiteX11" fmla="*/ 84990 w 260069"/>
                  <a:gd name="connsiteY11" fmla="*/ 81591 h 81591"/>
                  <a:gd name="connsiteX12" fmla="*/ 166580 w 260069"/>
                  <a:gd name="connsiteY12" fmla="*/ 56094 h 81591"/>
                  <a:gd name="connsiteX13" fmla="*/ 260069 w 260069"/>
                  <a:gd name="connsiteY13" fmla="*/ 56094 h 8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069" h="81591">
                    <a:moveTo>
                      <a:pt x="84990" y="81591"/>
                    </a:moveTo>
                    <a:lnTo>
                      <a:pt x="0" y="81591"/>
                    </a:lnTo>
                    <a:lnTo>
                      <a:pt x="0" y="28897"/>
                    </a:lnTo>
                    <a:lnTo>
                      <a:pt x="57793" y="28897"/>
                    </a:lnTo>
                    <a:lnTo>
                      <a:pt x="57793" y="0"/>
                    </a:lnTo>
                    <a:lnTo>
                      <a:pt x="112187" y="0"/>
                    </a:lnTo>
                    <a:lnTo>
                      <a:pt x="112187" y="28897"/>
                    </a:lnTo>
                    <a:lnTo>
                      <a:pt x="166580" y="28897"/>
                    </a:lnTo>
                    <a:lnTo>
                      <a:pt x="166580" y="81591"/>
                    </a:lnTo>
                    <a:lnTo>
                      <a:pt x="84990" y="81591"/>
                    </a:lnTo>
                    <a:lnTo>
                      <a:pt x="84990" y="81591"/>
                    </a:lnTo>
                    <a:lnTo>
                      <a:pt x="84990" y="81591"/>
                    </a:lnTo>
                    <a:close/>
                    <a:moveTo>
                      <a:pt x="166580" y="56094"/>
                    </a:moveTo>
                    <a:lnTo>
                      <a:pt x="260069" y="56094"/>
                    </a:lnTo>
                  </a:path>
                </a:pathLst>
              </a:custGeom>
              <a:solidFill>
                <a:schemeClr val="bg1"/>
              </a:solidFill>
              <a:ln w="18969" cap="flat">
                <a:solidFill>
                  <a:srgbClr val="51515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6315462" y="3489369"/>
                <a:ext cx="155363" cy="144264"/>
              </a:xfrm>
              <a:prstGeom prst="rect">
                <a:avLst/>
              </a:prstGeom>
            </p:spPr>
          </p:pic>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rot="16200000">
                <a:off x="6186094" y="3864658"/>
                <a:ext cx="373956" cy="101989"/>
              </a:xfrm>
              <a:prstGeom prst="rect">
                <a:avLst/>
              </a:prstGeom>
            </p:spPr>
          </p:pic>
        </p:grpSp>
      </p:grpSp>
      <p:grpSp>
        <p:nvGrpSpPr>
          <p:cNvPr id="717" name="Group 716">
            <a:extLst>
              <a:ext uri="{FF2B5EF4-FFF2-40B4-BE49-F238E27FC236}">
                <a16:creationId xmlns:a16="http://schemas.microsoft.com/office/drawing/2014/main" id="{30D2ACFA-C2F4-4D0E-8607-4F84B9903B4F}"/>
              </a:ext>
            </a:extLst>
          </p:cNvPr>
          <p:cNvGrpSpPr/>
          <p:nvPr/>
        </p:nvGrpSpPr>
        <p:grpSpPr>
          <a:xfrm>
            <a:off x="3824005" y="4469544"/>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50" name="Group 649">
            <a:extLst>
              <a:ext uri="{FF2B5EF4-FFF2-40B4-BE49-F238E27FC236}">
                <a16:creationId xmlns:a16="http://schemas.microsoft.com/office/drawing/2014/main" id="{2D817036-31AF-4512-A3D7-9D591DD3FA6C}"/>
              </a:ext>
            </a:extLst>
          </p:cNvPr>
          <p:cNvGrpSpPr/>
          <p:nvPr/>
        </p:nvGrpSpPr>
        <p:grpSpPr>
          <a:xfrm>
            <a:off x="5032495" y="4473938"/>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25" name="Group 24">
            <a:extLst>
              <a:ext uri="{FF2B5EF4-FFF2-40B4-BE49-F238E27FC236}">
                <a16:creationId xmlns:a16="http://schemas.microsoft.com/office/drawing/2014/main" id="{1F2B699B-F23A-42AC-B7F4-9FF3F933CC3F}"/>
              </a:ext>
            </a:extLst>
          </p:cNvPr>
          <p:cNvGrpSpPr/>
          <p:nvPr/>
        </p:nvGrpSpPr>
        <p:grpSpPr>
          <a:xfrm>
            <a:off x="182834" y="1705019"/>
            <a:ext cx="11727323" cy="483549"/>
            <a:chOff x="182834" y="1705019"/>
            <a:chExt cx="11727323" cy="483549"/>
          </a:xfrm>
        </p:grpSpPr>
        <p:sp>
          <p:nvSpPr>
            <p:cNvPr id="30" name="L-Shape 29">
              <a:extLst>
                <a:ext uri="{FF2B5EF4-FFF2-40B4-BE49-F238E27FC236}">
                  <a16:creationId xmlns:a16="http://schemas.microsoft.com/office/drawing/2014/main" id="{F3504ABD-8A71-4723-9CE7-A38355730D50}"/>
                </a:ext>
              </a:extLst>
            </p:cNvPr>
            <p:cNvSpPr/>
            <p:nvPr/>
          </p:nvSpPr>
          <p:spPr bwMode="auto">
            <a:xfrm flipH="1">
              <a:off x="182834" y="1706127"/>
              <a:ext cx="11727315" cy="482441"/>
            </a:xfrm>
            <a:prstGeom prst="corner">
              <a:avLst>
                <a:gd name="adj1" fmla="val 20789"/>
                <a:gd name="adj2" fmla="val 802015"/>
              </a:avLst>
            </a:prstGeom>
            <a:solidFill>
              <a:srgbClr val="F5F0FA"/>
            </a:solidFill>
            <a:ln w="19050">
              <a:solidFill>
                <a:srgbClr val="5C2D91"/>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2860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70" name="Rectangle 469">
              <a:hlinkClick r:id="rId6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8729710" y="1705019"/>
              <a:ext cx="3180447" cy="43102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8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Zero Trust Access Control decisions based on explicit validation of user trust and endpoint integrity</a:t>
              </a:r>
              <a:endParaRPr kumimoji="0" lang="en-US" sz="8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grpSp>
          <p:nvGrpSpPr>
            <p:cNvPr id="133" name="Group 132">
              <a:extLst>
                <a:ext uri="{FF2B5EF4-FFF2-40B4-BE49-F238E27FC236}">
                  <a16:creationId xmlns:a16="http://schemas.microsoft.com/office/drawing/2014/main" id="{C79F5DA1-2DA6-42AE-85A0-375A52152E8E}"/>
                </a:ext>
              </a:extLst>
            </p:cNvPr>
            <p:cNvGrpSpPr/>
            <p:nvPr/>
          </p:nvGrpSpPr>
          <p:grpSpPr>
            <a:xfrm>
              <a:off x="8119433" y="1769730"/>
              <a:ext cx="649901" cy="308564"/>
              <a:chOff x="8602097" y="2090236"/>
              <a:chExt cx="441333" cy="212672"/>
            </a:xfrm>
          </p:grpSpPr>
          <p:cxnSp>
            <p:nvCxnSpPr>
              <p:cNvPr id="130" name="Straight Arrow Connector 129">
                <a:extLst>
                  <a:ext uri="{FF2B5EF4-FFF2-40B4-BE49-F238E27FC236}">
                    <a16:creationId xmlns:a16="http://schemas.microsoft.com/office/drawing/2014/main" id="{52FC44EB-2425-4898-87AC-70A8B458A1E3}"/>
                  </a:ext>
                </a:extLst>
              </p:cNvPr>
              <p:cNvCxnSpPr>
                <a:cxnSpLocks/>
              </p:cNvCxnSpPr>
              <p:nvPr/>
            </p:nvCxnSpPr>
            <p:spPr>
              <a:xfrm>
                <a:off x="8779173" y="2196572"/>
                <a:ext cx="264257" cy="0"/>
              </a:xfrm>
              <a:prstGeom prst="straightConnector1">
                <a:avLst/>
              </a:prstGeom>
              <a:ln w="19050">
                <a:solidFill>
                  <a:srgbClr val="000000"/>
                </a:solidFill>
                <a:headEnd type="none"/>
                <a:tailEnd type="triangle" w="sm" len="med"/>
              </a:ln>
            </p:spPr>
            <p:style>
              <a:lnRef idx="1">
                <a:schemeClr val="accent1"/>
              </a:lnRef>
              <a:fillRef idx="0">
                <a:schemeClr val="accent1"/>
              </a:fillRef>
              <a:effectRef idx="0">
                <a:schemeClr val="accent1"/>
              </a:effectRef>
              <a:fontRef idx="minor">
                <a:schemeClr val="tx1"/>
              </a:fontRef>
            </p:style>
          </p:cxnSp>
          <p:grpSp>
            <p:nvGrpSpPr>
              <p:cNvPr id="670" name="Group 669">
                <a:extLst>
                  <a:ext uri="{FF2B5EF4-FFF2-40B4-BE49-F238E27FC236}">
                    <a16:creationId xmlns:a16="http://schemas.microsoft.com/office/drawing/2014/main" id="{0D74050D-04A1-4AA1-99DF-9312159D54BB}"/>
                  </a:ext>
                </a:extLst>
              </p:cNvPr>
              <p:cNvGrpSpPr/>
              <p:nvPr/>
            </p:nvGrpSpPr>
            <p:grpSpPr>
              <a:xfrm>
                <a:off x="8602097" y="2090236"/>
                <a:ext cx="317134" cy="212672"/>
                <a:chOff x="4603038" y="2460876"/>
                <a:chExt cx="874087" cy="586170"/>
              </a:xfrm>
            </p:grpSpPr>
            <p:sp>
              <p:nvSpPr>
                <p:cNvPr id="671" name="Flowchart: Decision 670">
                  <a:extLst>
                    <a:ext uri="{FF2B5EF4-FFF2-40B4-BE49-F238E27FC236}">
                      <a16:creationId xmlns:a16="http://schemas.microsoft.com/office/drawing/2014/main" id="{C068924F-5C72-4E72-9D84-FE4784705D1A}"/>
                    </a:ext>
                  </a:extLst>
                </p:cNvPr>
                <p:cNvSpPr/>
                <p:nvPr/>
              </p:nvSpPr>
              <p:spPr bwMode="auto">
                <a:xfrm>
                  <a:off x="4603038" y="2460876"/>
                  <a:ext cx="874087" cy="586170"/>
                </a:xfrm>
                <a:prstGeom prst="flowChartDecision">
                  <a:avLst/>
                </a:prstGeom>
                <a:solidFill>
                  <a:srgbClr val="000000"/>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2" name="Rectangle 671">
                  <a:extLst>
                    <a:ext uri="{FF2B5EF4-FFF2-40B4-BE49-F238E27FC236}">
                      <a16:creationId xmlns:a16="http://schemas.microsoft.com/office/drawing/2014/main" id="{97C93E14-6BD3-4A4E-8122-BEA0EE40DBBE}"/>
                    </a:ext>
                  </a:extLst>
                </p:cNvPr>
                <p:cNvSpPr/>
                <p:nvPr/>
              </p:nvSpPr>
              <p:spPr bwMode="auto">
                <a:xfrm>
                  <a:off x="4945912" y="2732988"/>
                  <a:ext cx="290368" cy="4571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0" name="Group 679">
                  <a:extLst>
                    <a:ext uri="{FF2B5EF4-FFF2-40B4-BE49-F238E27FC236}">
                      <a16:creationId xmlns:a16="http://schemas.microsoft.com/office/drawing/2014/main" id="{B7BBB008-3150-4157-AD39-1FADCF8A4980}"/>
                    </a:ext>
                  </a:extLst>
                </p:cNvPr>
                <p:cNvGrpSpPr/>
                <p:nvPr/>
              </p:nvGrpSpPr>
              <p:grpSpPr>
                <a:xfrm>
                  <a:off x="4945912" y="2654084"/>
                  <a:ext cx="246315" cy="202204"/>
                  <a:chOff x="4919039" y="2627071"/>
                  <a:chExt cx="318420" cy="202204"/>
                </a:xfrm>
              </p:grpSpPr>
              <p:sp>
                <p:nvSpPr>
                  <p:cNvPr id="707" name="Rectangle 706">
                    <a:extLst>
                      <a:ext uri="{FF2B5EF4-FFF2-40B4-BE49-F238E27FC236}">
                        <a16:creationId xmlns:a16="http://schemas.microsoft.com/office/drawing/2014/main" id="{C312DED8-BFAC-466C-BA0E-D960855E6B60}"/>
                      </a:ext>
                    </a:extLst>
                  </p:cNvPr>
                  <p:cNvSpPr/>
                  <p:nvPr/>
                </p:nvSpPr>
                <p:spPr bwMode="auto">
                  <a:xfrm>
                    <a:off x="4919044" y="2627071"/>
                    <a:ext cx="290365" cy="4571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6" name="Rectangle 745">
                    <a:extLst>
                      <a:ext uri="{FF2B5EF4-FFF2-40B4-BE49-F238E27FC236}">
                        <a16:creationId xmlns:a16="http://schemas.microsoft.com/office/drawing/2014/main" id="{9E765780-060D-4319-999A-82653241196F}"/>
                      </a:ext>
                    </a:extLst>
                  </p:cNvPr>
                  <p:cNvSpPr/>
                  <p:nvPr/>
                </p:nvSpPr>
                <p:spPr bwMode="auto">
                  <a:xfrm>
                    <a:off x="4919039" y="2783557"/>
                    <a:ext cx="318420" cy="4571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99" name="Oval 698">
                  <a:extLst>
                    <a:ext uri="{FF2B5EF4-FFF2-40B4-BE49-F238E27FC236}">
                      <a16:creationId xmlns:a16="http://schemas.microsoft.com/office/drawing/2014/main" id="{D8ED1663-79F1-48F6-BD8C-0602114EBCEC}"/>
                    </a:ext>
                  </a:extLst>
                </p:cNvPr>
                <p:cNvSpPr/>
                <p:nvPr/>
              </p:nvSpPr>
              <p:spPr bwMode="auto">
                <a:xfrm>
                  <a:off x="4867499" y="2654596"/>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1" name="Oval 700">
                  <a:extLst>
                    <a:ext uri="{FF2B5EF4-FFF2-40B4-BE49-F238E27FC236}">
                      <a16:creationId xmlns:a16="http://schemas.microsoft.com/office/drawing/2014/main" id="{A2CC4B58-D7D0-44A1-A756-008486040B40}"/>
                    </a:ext>
                  </a:extLst>
                </p:cNvPr>
                <p:cNvSpPr/>
                <p:nvPr/>
              </p:nvSpPr>
              <p:spPr bwMode="auto">
                <a:xfrm>
                  <a:off x="4869577" y="2815015"/>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6" name="Oval 705">
                  <a:extLst>
                    <a:ext uri="{FF2B5EF4-FFF2-40B4-BE49-F238E27FC236}">
                      <a16:creationId xmlns:a16="http://schemas.microsoft.com/office/drawing/2014/main" id="{8AE71B22-BDDC-46ED-AFCA-881F5985BCFA}"/>
                    </a:ext>
                  </a:extLst>
                </p:cNvPr>
                <p:cNvSpPr/>
                <p:nvPr/>
              </p:nvSpPr>
              <p:spPr bwMode="auto">
                <a:xfrm>
                  <a:off x="4869577" y="2731876"/>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95" name="Straight Connector 94">
            <a:extLst>
              <a:ext uri="{FF2B5EF4-FFF2-40B4-BE49-F238E27FC236}">
                <a16:creationId xmlns:a16="http://schemas.microsoft.com/office/drawing/2014/main" id="{1310528B-7D54-4B17-8910-DFEE87C91BDB}"/>
              </a:ext>
            </a:extLst>
          </p:cNvPr>
          <p:cNvCxnSpPr>
            <a:cxnSpLocks/>
          </p:cNvCxnSpPr>
          <p:nvPr/>
        </p:nvCxnSpPr>
        <p:spPr>
          <a:xfrm>
            <a:off x="10023115" y="989744"/>
            <a:ext cx="1837523" cy="11916"/>
          </a:xfrm>
          <a:prstGeom prst="line">
            <a:avLst/>
          </a:prstGeom>
          <a:ln w="28575">
            <a:gradFill flip="none" rotWithShape="1">
              <a:gsLst>
                <a:gs pos="20000">
                  <a:srgbClr val="5C2D91"/>
                </a:gs>
                <a:gs pos="80000">
                  <a:srgbClr val="5C2D91"/>
                </a:gs>
                <a:gs pos="100000">
                  <a:schemeClr val="bg1"/>
                </a:gs>
              </a:gsLst>
              <a:lin ang="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59C4404-1F78-4C51-AE4D-2E2998A4D775}"/>
              </a:ext>
            </a:extLst>
          </p:cNvPr>
          <p:cNvGrpSpPr/>
          <p:nvPr/>
        </p:nvGrpSpPr>
        <p:grpSpPr>
          <a:xfrm>
            <a:off x="201931" y="6160516"/>
            <a:ext cx="11720761" cy="306656"/>
            <a:chOff x="201931" y="6160516"/>
            <a:chExt cx="11720761" cy="306656"/>
          </a:xfrm>
        </p:grpSpPr>
        <p:sp>
          <p:nvSpPr>
            <p:cNvPr id="115" name="L-Shape 114">
              <a:extLst>
                <a:ext uri="{FF2B5EF4-FFF2-40B4-BE49-F238E27FC236}">
                  <a16:creationId xmlns:a16="http://schemas.microsoft.com/office/drawing/2014/main" id="{51796C53-83DD-473F-BCE9-B907C01BF44A}"/>
                </a:ext>
              </a:extLst>
            </p:cNvPr>
            <p:cNvSpPr/>
            <p:nvPr/>
          </p:nvSpPr>
          <p:spPr bwMode="auto">
            <a:xfrm flipH="1">
              <a:off x="201931" y="6161795"/>
              <a:ext cx="11720761" cy="303571"/>
            </a:xfrm>
            <a:prstGeom prst="corner">
              <a:avLst>
                <a:gd name="adj1" fmla="val 24931"/>
                <a:gd name="adj2" fmla="val 1172250"/>
              </a:avLst>
            </a:prstGeom>
            <a:solidFill>
              <a:schemeClr val="bg1">
                <a:lumMod val="95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2860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3" name="Rectangle 82">
              <a:hlinkClick r:id="rId69" tooltip="DevSecOps and Application development security that integrates natively in the developer workflow including code scanning, secret scanning, alerting, security policies, and more. "/>
              <a:extLst>
                <a:ext uri="{FF2B5EF4-FFF2-40B4-BE49-F238E27FC236}">
                  <a16:creationId xmlns:a16="http://schemas.microsoft.com/office/drawing/2014/main" id="{D7C219A4-1495-47CB-BC7B-EDD3E4B41E55}"/>
                </a:ext>
              </a:extLst>
            </p:cNvPr>
            <p:cNvSpPr/>
            <p:nvPr/>
          </p:nvSpPr>
          <p:spPr bwMode="auto">
            <a:xfrm>
              <a:off x="8382513" y="6160516"/>
              <a:ext cx="3521229" cy="306656"/>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73152" rIns="91440" bIns="0" rtlCol="0" anchor="t">
              <a:noAutofit/>
            </a:bodyPr>
            <a:lstStyle/>
            <a:p>
              <a:pPr marL="171450" marR="0" lvl="0" indent="0" algn="l" defTabSz="932472" rtl="0" eaLnBrk="1" fontAlgn="base" latinLnBrk="0" hangingPunct="1">
                <a:lnSpc>
                  <a:spcPct val="90000"/>
                </a:lnSpc>
                <a:spcBef>
                  <a:spcPct val="0"/>
                </a:spcBef>
                <a:spcAft>
                  <a:spcPct val="0"/>
                </a:spcAft>
                <a:buClrTx/>
                <a:buSzTx/>
                <a:buFontTx/>
                <a:buNone/>
                <a:tabLst/>
                <a:defRPr/>
              </a:pPr>
              <a:r>
                <a:rPr kumimoji="0" lang="en-US" sz="700" b="1"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GitHub Advanced Security – </a:t>
              </a:r>
              <a:r>
                <a:rPr kumimoji="0" lang="en-US" sz="7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Secure development and software supply chain</a:t>
              </a:r>
            </a:p>
          </p:txBody>
        </p:sp>
        <p:pic>
          <p:nvPicPr>
            <p:cNvPr id="1026" name="Picture 2" descr="See the source image">
              <a:extLst>
                <a:ext uri="{FF2B5EF4-FFF2-40B4-BE49-F238E27FC236}">
                  <a16:creationId xmlns:a16="http://schemas.microsoft.com/office/drawing/2014/main" id="{A8A5C70E-4246-4A1F-838C-F3ACE9035E3B}"/>
                </a:ext>
              </a:extLst>
            </p:cNvPr>
            <p:cNvPicPr>
              <a:picLocks noChangeAspect="1" noChangeArrowheads="1"/>
            </p:cNvPicPr>
            <p:nvPr/>
          </p:nvPicPr>
          <p:blipFill>
            <a:blip r:embed="rId7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68771" y="6201181"/>
              <a:ext cx="300884" cy="1709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97" name="Group 1096">
            <a:extLst>
              <a:ext uri="{FF2B5EF4-FFF2-40B4-BE49-F238E27FC236}">
                <a16:creationId xmlns:a16="http://schemas.microsoft.com/office/drawing/2014/main" id="{49366495-36D3-44B8-A5A6-19B20309AF5E}"/>
              </a:ext>
            </a:extLst>
          </p:cNvPr>
          <p:cNvGrpSpPr/>
          <p:nvPr/>
        </p:nvGrpSpPr>
        <p:grpSpPr>
          <a:xfrm>
            <a:off x="5433191" y="4467156"/>
            <a:ext cx="533026" cy="253182"/>
            <a:chOff x="10037345" y="4277217"/>
            <a:chExt cx="887532" cy="421571"/>
          </a:xfrm>
        </p:grpSpPr>
        <p:pic>
          <p:nvPicPr>
            <p:cNvPr id="1098" name="Picture 1097">
              <a:extLst>
                <a:ext uri="{FF2B5EF4-FFF2-40B4-BE49-F238E27FC236}">
                  <a16:creationId xmlns:a16="http://schemas.microsoft.com/office/drawing/2014/main" id="{3DFB37C2-0F93-4BBD-A558-6DAA58BE4231}"/>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10037345" y="4277217"/>
              <a:ext cx="140386" cy="257327"/>
            </a:xfrm>
            <a:prstGeom prst="rect">
              <a:avLst/>
            </a:prstGeom>
          </p:spPr>
        </p:pic>
        <p:pic>
          <p:nvPicPr>
            <p:cNvPr id="1099" name="Picture 1098">
              <a:extLst>
                <a:ext uri="{FF2B5EF4-FFF2-40B4-BE49-F238E27FC236}">
                  <a16:creationId xmlns:a16="http://schemas.microsoft.com/office/drawing/2014/main" id="{689CDAF5-C757-479E-94BF-6697C9BA4C0F}"/>
                </a:ext>
              </a:extLst>
            </p:cNvPr>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10158802" y="4553797"/>
              <a:ext cx="269515" cy="144991"/>
            </a:xfrm>
            <a:prstGeom prst="rect">
              <a:avLst/>
            </a:prstGeom>
          </p:spPr>
        </p:pic>
        <p:pic>
          <p:nvPicPr>
            <p:cNvPr id="1100" name="Picture 1099">
              <a:extLst>
                <a:ext uri="{FF2B5EF4-FFF2-40B4-BE49-F238E27FC236}">
                  <a16:creationId xmlns:a16="http://schemas.microsoft.com/office/drawing/2014/main" id="{28F88C71-BD01-4297-8742-697D6C551224}"/>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0648679" y="4326594"/>
              <a:ext cx="276198" cy="172623"/>
            </a:xfrm>
            <a:prstGeom prst="rect">
              <a:avLst/>
            </a:prstGeom>
          </p:spPr>
        </p:pic>
        <p:grpSp>
          <p:nvGrpSpPr>
            <p:cNvPr id="1101" name="Group 1100">
              <a:extLst>
                <a:ext uri="{FF2B5EF4-FFF2-40B4-BE49-F238E27FC236}">
                  <a16:creationId xmlns:a16="http://schemas.microsoft.com/office/drawing/2014/main" id="{2E2B234F-5BFF-4F0C-A7E1-F17A527D541B}"/>
                </a:ext>
              </a:extLst>
            </p:cNvPr>
            <p:cNvGrpSpPr/>
            <p:nvPr/>
          </p:nvGrpSpPr>
          <p:grpSpPr>
            <a:xfrm>
              <a:off x="10529411" y="4598758"/>
              <a:ext cx="203852" cy="49419"/>
              <a:chOff x="11279844" y="3739404"/>
              <a:chExt cx="343140" cy="83186"/>
            </a:xfrm>
          </p:grpSpPr>
          <p:sp>
            <p:nvSpPr>
              <p:cNvPr id="1103" name="Oval 1102">
                <a:extLst>
                  <a:ext uri="{FF2B5EF4-FFF2-40B4-BE49-F238E27FC236}">
                    <a16:creationId xmlns:a16="http://schemas.microsoft.com/office/drawing/2014/main" id="{A70C9EB8-0A4A-41C8-BCF5-AB49E14C6AC0}"/>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04" name="Oval 1103">
                <a:extLst>
                  <a:ext uri="{FF2B5EF4-FFF2-40B4-BE49-F238E27FC236}">
                    <a16:creationId xmlns:a16="http://schemas.microsoft.com/office/drawing/2014/main" id="{87037EC8-3314-4170-8CEB-F690B102252C}"/>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05" name="Oval 1104">
                <a:extLst>
                  <a:ext uri="{FF2B5EF4-FFF2-40B4-BE49-F238E27FC236}">
                    <a16:creationId xmlns:a16="http://schemas.microsoft.com/office/drawing/2014/main" id="{B88E2FF4-A452-4EDE-AC83-826787B9FC40}"/>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102" name="Picture 1101">
              <a:extLst>
                <a:ext uri="{FF2B5EF4-FFF2-40B4-BE49-F238E27FC236}">
                  <a16:creationId xmlns:a16="http://schemas.microsoft.com/office/drawing/2014/main" id="{E5AFFB4A-AA0D-48B1-9250-DDDBDA14F7C9}"/>
                </a:ext>
              </a:extLst>
            </p:cNvPr>
            <p:cNvPicPr>
              <a:picLocks noChangeAspect="1"/>
            </p:cNvPicPr>
            <p:nvPr/>
          </p:nvPicPr>
          <p:blipFill rotWithShape="1">
            <a:blip r:embed="rId74">
              <a:extLst>
                <a:ext uri="{28A0092B-C50C-407E-A947-70E740481C1C}">
                  <a14:useLocalDpi xmlns:a14="http://schemas.microsoft.com/office/drawing/2010/main" val="0"/>
                </a:ext>
              </a:extLst>
            </a:blip>
            <a:srcRect l="13212" t="27676" r="12301" b="27919"/>
            <a:stretch/>
          </p:blipFill>
          <p:spPr>
            <a:xfrm>
              <a:off x="10279119" y="4296277"/>
              <a:ext cx="367709" cy="219207"/>
            </a:xfrm>
            <a:prstGeom prst="rect">
              <a:avLst/>
            </a:prstGeom>
          </p:spPr>
        </p:pic>
      </p:grpSp>
      <p:grpSp>
        <p:nvGrpSpPr>
          <p:cNvPr id="631" name="Group 630">
            <a:extLst>
              <a:ext uri="{FF2B5EF4-FFF2-40B4-BE49-F238E27FC236}">
                <a16:creationId xmlns:a16="http://schemas.microsoft.com/office/drawing/2014/main" id="{C39DC576-9AAC-43F9-9B25-FC0D1EF9B677}"/>
              </a:ext>
            </a:extLst>
          </p:cNvPr>
          <p:cNvGrpSpPr/>
          <p:nvPr/>
        </p:nvGrpSpPr>
        <p:grpSpPr>
          <a:xfrm>
            <a:off x="4368917" y="4469544"/>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cxnSp>
        <p:nvCxnSpPr>
          <p:cNvPr id="169" name="Connector: Elbow 168">
            <a:extLst>
              <a:ext uri="{FF2B5EF4-FFF2-40B4-BE49-F238E27FC236}">
                <a16:creationId xmlns:a16="http://schemas.microsoft.com/office/drawing/2014/main" id="{A33D7D39-6C68-4FBC-ACD0-0A68989EB83E}"/>
              </a:ext>
            </a:extLst>
          </p:cNvPr>
          <p:cNvCxnSpPr>
            <a:cxnSpLocks/>
            <a:stCxn id="582" idx="0"/>
            <a:endCxn id="175" idx="1"/>
          </p:cNvCxnSpPr>
          <p:nvPr/>
        </p:nvCxnSpPr>
        <p:spPr>
          <a:xfrm rot="16200000" flipH="1">
            <a:off x="3502642" y="3042642"/>
            <a:ext cx="587326" cy="2158612"/>
          </a:xfrm>
          <a:prstGeom prst="bentConnector3">
            <a:avLst>
              <a:gd name="adj1" fmla="val 73129"/>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6" name="Connector: Elbow 1105">
            <a:extLst>
              <a:ext uri="{FF2B5EF4-FFF2-40B4-BE49-F238E27FC236}">
                <a16:creationId xmlns:a16="http://schemas.microsoft.com/office/drawing/2014/main" id="{8D2E90D5-5F83-4EF7-9C45-1EF704DA83D7}"/>
              </a:ext>
            </a:extLst>
          </p:cNvPr>
          <p:cNvCxnSpPr>
            <a:cxnSpLocks/>
          </p:cNvCxnSpPr>
          <p:nvPr/>
        </p:nvCxnSpPr>
        <p:spPr>
          <a:xfrm rot="16200000" flipH="1">
            <a:off x="1382180" y="2820181"/>
            <a:ext cx="1636705" cy="383565"/>
          </a:xfrm>
          <a:prstGeom prst="bentConnector3">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5" name="Group 204">
            <a:extLst>
              <a:ext uri="{FF2B5EF4-FFF2-40B4-BE49-F238E27FC236}">
                <a16:creationId xmlns:a16="http://schemas.microsoft.com/office/drawing/2014/main" id="{3D993FEE-D3B7-4B3F-8811-8B23BF89FCD2}"/>
              </a:ext>
            </a:extLst>
          </p:cNvPr>
          <p:cNvGrpSpPr/>
          <p:nvPr/>
        </p:nvGrpSpPr>
        <p:grpSpPr>
          <a:xfrm>
            <a:off x="9432393" y="5534357"/>
            <a:ext cx="123684" cy="130517"/>
            <a:chOff x="5272950" y="2774444"/>
            <a:chExt cx="168221" cy="177514"/>
          </a:xfrm>
        </p:grpSpPr>
        <p:sp>
          <p:nvSpPr>
            <p:cNvPr id="203" name="Freeform 1059">
              <a:extLst>
                <a:ext uri="{FF2B5EF4-FFF2-40B4-BE49-F238E27FC236}">
                  <a16:creationId xmlns:a16="http://schemas.microsoft.com/office/drawing/2014/main" id="{3A643D51-67FF-4ED3-BF2A-8598DF9F11C7}"/>
                </a:ext>
              </a:extLst>
            </p:cNvPr>
            <p:cNvSpPr>
              <a:spLocks/>
            </p:cNvSpPr>
            <p:nvPr/>
          </p:nvSpPr>
          <p:spPr bwMode="auto">
            <a:xfrm>
              <a:off x="5272950" y="2869497"/>
              <a:ext cx="168221" cy="82461"/>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204" name="Oval 1060">
              <a:extLst>
                <a:ext uri="{FF2B5EF4-FFF2-40B4-BE49-F238E27FC236}">
                  <a16:creationId xmlns:a16="http://schemas.microsoft.com/office/drawing/2014/main" id="{555F8BD9-C9EE-41BF-9B74-22FAD0A8CF89}"/>
                </a:ext>
              </a:extLst>
            </p:cNvPr>
            <p:cNvSpPr>
              <a:spLocks noChangeArrowheads="1"/>
            </p:cNvSpPr>
            <p:nvPr/>
          </p:nvSpPr>
          <p:spPr bwMode="auto">
            <a:xfrm>
              <a:off x="5312012" y="2774444"/>
              <a:ext cx="90098" cy="845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A8402CA3-2303-4CD4-8DBB-0171D2A95881}"/>
              </a:ext>
            </a:extLst>
          </p:cNvPr>
          <p:cNvGrpSpPr/>
          <p:nvPr/>
        </p:nvGrpSpPr>
        <p:grpSpPr>
          <a:xfrm>
            <a:off x="284627" y="5490836"/>
            <a:ext cx="1623782" cy="830688"/>
            <a:chOff x="284627" y="5490836"/>
            <a:chExt cx="1623782" cy="830688"/>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284627" y="5490836"/>
              <a:ext cx="1623782" cy="830688"/>
              <a:chOff x="136776" y="5337327"/>
              <a:chExt cx="1623782" cy="830688"/>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36776" y="5337327"/>
                <a:ext cx="1623782" cy="830688"/>
                <a:chOff x="3829108" y="5417189"/>
                <a:chExt cx="1623782" cy="830688"/>
              </a:xfrm>
            </p:grpSpPr>
            <p:sp>
              <p:nvSpPr>
                <p:cNvPr id="567" name="Rectangle 566">
                  <a:hlinkClick r:id="rId75" tooltip="Windows 10 is designed to protect against known and emerging security threats across the spectrum of attackers and attack vectors. Windows 10 focuses on providing excellence in both security and productivity."/>
                  <a:extLst>
                    <a:ext uri="{FF2B5EF4-FFF2-40B4-BE49-F238E27FC236}">
                      <a16:creationId xmlns:a16="http://schemas.microsoft.com/office/drawing/2014/main" id="{12F47460-432B-44C0-B838-482409AFCE7B}"/>
                    </a:ext>
                  </a:extLst>
                </p:cNvPr>
                <p:cNvSpPr/>
                <p:nvPr/>
              </p:nvSpPr>
              <p:spPr bwMode="auto">
                <a:xfrm>
                  <a:off x="3829108" y="5417189"/>
                  <a:ext cx="1623782" cy="830688"/>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75" tooltip="Windows 10 is designed to protect against known and emerging security threats across the spectrum of attackers and attack vectors. Windows 10 focus on providing excellence in both security and productivity. "/>
                  <a:extLst>
                    <a:ext uri="{FF2B5EF4-FFF2-40B4-BE49-F238E27FC236}">
                      <a16:creationId xmlns:a16="http://schemas.microsoft.com/office/drawing/2014/main" id="{C70FE1D3-B317-4288-9465-092462159B1A}"/>
                    </a:ext>
                  </a:extLst>
                </p:cNvPr>
                <p:cNvSpPr/>
                <p:nvPr/>
              </p:nvSpPr>
              <p:spPr>
                <a:xfrm>
                  <a:off x="3870875" y="5601157"/>
                  <a:ext cx="1203095" cy="561573"/>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Network protection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Credential protection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Full Disk Encryption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Attack surface</a:t>
                  </a:r>
                  <a:b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b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reduction</a:t>
                  </a: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76">
                  <a:duotone>
                    <a:prstClr val="black"/>
                    <a:schemeClr val="accent1">
                      <a:tint val="45000"/>
                      <a:satMod val="400000"/>
                    </a:schemeClr>
                  </a:duotone>
                </a:blip>
                <a:stretch>
                  <a:fillRect/>
                </a:stretch>
              </p:blipFill>
              <p:spPr>
                <a:xfrm>
                  <a:off x="3926237" y="5465007"/>
                  <a:ext cx="121976" cy="120106"/>
                </a:xfrm>
                <a:prstGeom prst="rect">
                  <a:avLst/>
                </a:prstGeom>
              </p:spPr>
            </p:pic>
            <p:sp>
              <p:nvSpPr>
                <p:cNvPr id="601" name="Rectangle 600">
                  <a:extLst>
                    <a:ext uri="{FF2B5EF4-FFF2-40B4-BE49-F238E27FC236}">
                      <a16:creationId xmlns:a16="http://schemas.microsoft.com/office/drawing/2014/main" id="{B24BB291-14EB-43D7-9A23-E0E905E953B4}"/>
                    </a:ext>
                  </a:extLst>
                </p:cNvPr>
                <p:cNvSpPr/>
                <p:nvPr/>
              </p:nvSpPr>
              <p:spPr>
                <a:xfrm>
                  <a:off x="4032242" y="5425922"/>
                  <a:ext cx="13290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&amp; 11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7529" y="5519636"/>
                <a:ext cx="832784" cy="532921"/>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control</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Exploit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 monitoring</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Next-generation </a:t>
                </a:r>
                <a:b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protection</a:t>
                </a:r>
              </a:p>
            </p:txBody>
          </p:sp>
        </p:grpSp>
        <p:grpSp>
          <p:nvGrpSpPr>
            <p:cNvPr id="551" name="Group 550">
              <a:extLst>
                <a:ext uri="{FF2B5EF4-FFF2-40B4-BE49-F238E27FC236}">
                  <a16:creationId xmlns:a16="http://schemas.microsoft.com/office/drawing/2014/main" id="{D204D56D-16CA-4865-91F5-F8200B5F4CC1}"/>
                </a:ext>
              </a:extLst>
            </p:cNvPr>
            <p:cNvGrpSpPr/>
            <p:nvPr/>
          </p:nvGrpSpPr>
          <p:grpSpPr>
            <a:xfrm>
              <a:off x="959028" y="6237098"/>
              <a:ext cx="188672" cy="45740"/>
              <a:chOff x="6071763" y="3898466"/>
              <a:chExt cx="188672" cy="45740"/>
            </a:xfrm>
            <a:solidFill>
              <a:srgbClr val="8D8D8D"/>
            </a:solidFill>
          </p:grpSpPr>
          <p:sp>
            <p:nvSpPr>
              <p:cNvPr id="556" name="Oval 555">
                <a:extLst>
                  <a:ext uri="{FF2B5EF4-FFF2-40B4-BE49-F238E27FC236}">
                    <a16:creationId xmlns:a16="http://schemas.microsoft.com/office/drawing/2014/main" id="{EC84D73B-3506-4E36-A5EA-669DF2C80E3D}"/>
                  </a:ext>
                </a:extLst>
              </p:cNvPr>
              <p:cNvSpPr/>
              <p:nvPr/>
            </p:nvSpPr>
            <p:spPr bwMode="auto">
              <a:xfrm>
                <a:off x="6071763" y="3898466"/>
                <a:ext cx="45720" cy="457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9" name="Oval 578">
                <a:extLst>
                  <a:ext uri="{FF2B5EF4-FFF2-40B4-BE49-F238E27FC236}">
                    <a16:creationId xmlns:a16="http://schemas.microsoft.com/office/drawing/2014/main" id="{47ACE184-5411-449F-85D3-30C80EFFA3F8}"/>
                  </a:ext>
                </a:extLst>
              </p:cNvPr>
              <p:cNvSpPr/>
              <p:nvPr/>
            </p:nvSpPr>
            <p:spPr bwMode="auto">
              <a:xfrm>
                <a:off x="6143239" y="3898470"/>
                <a:ext cx="45720" cy="4571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0" name="Oval 579">
                <a:extLst>
                  <a:ext uri="{FF2B5EF4-FFF2-40B4-BE49-F238E27FC236}">
                    <a16:creationId xmlns:a16="http://schemas.microsoft.com/office/drawing/2014/main" id="{6F5DC873-2E22-4CEA-8580-1BB31CEF4AB0}"/>
                  </a:ext>
                </a:extLst>
              </p:cNvPr>
              <p:cNvSpPr/>
              <p:nvPr/>
            </p:nvSpPr>
            <p:spPr bwMode="auto">
              <a:xfrm>
                <a:off x="6214715" y="3898487"/>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86" name="Group 485">
            <a:extLst>
              <a:ext uri="{FF2B5EF4-FFF2-40B4-BE49-F238E27FC236}">
                <a16:creationId xmlns:a16="http://schemas.microsoft.com/office/drawing/2014/main" id="{0A68461A-8EF0-4D8C-8323-E66AB3C5D78F}"/>
              </a:ext>
            </a:extLst>
          </p:cNvPr>
          <p:cNvGrpSpPr/>
          <p:nvPr/>
        </p:nvGrpSpPr>
        <p:grpSpPr>
          <a:xfrm>
            <a:off x="152400" y="101085"/>
            <a:ext cx="4422525" cy="1882098"/>
            <a:chOff x="152400" y="101085"/>
            <a:chExt cx="4422525" cy="1707904"/>
          </a:xfrm>
        </p:grpSpPr>
        <p:sp>
          <p:nvSpPr>
            <p:cNvPr id="487" name="Rectangle 486">
              <a:extLst>
                <a:ext uri="{FF2B5EF4-FFF2-40B4-BE49-F238E27FC236}">
                  <a16:creationId xmlns:a16="http://schemas.microsoft.com/office/drawing/2014/main" id="{F7D633E9-D43B-4820-A3DD-2DAD4021813C}"/>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8" name="Rectangle 487">
              <a:extLst>
                <a:ext uri="{FF2B5EF4-FFF2-40B4-BE49-F238E27FC236}">
                  <a16:creationId xmlns:a16="http://schemas.microsoft.com/office/drawing/2014/main" id="{9B85FBD6-6E0D-4CE6-B79B-A1912DE3D402}"/>
                </a:ext>
              </a:extLst>
            </p:cNvPr>
            <p:cNvSpPr/>
            <p:nvPr/>
          </p:nvSpPr>
          <p:spPr>
            <a:xfrm>
              <a:off x="155473" y="103218"/>
              <a:ext cx="4419452" cy="233906"/>
            </a:xfrm>
            <a:prstGeom prst="rect">
              <a:avLst/>
            </a:prstGeom>
            <a:solidFill>
              <a:schemeClr val="tx2">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  SOC</a:t>
              </a:r>
            </a:p>
          </p:txBody>
        </p:sp>
      </p:grpSp>
      <p:grpSp>
        <p:nvGrpSpPr>
          <p:cNvPr id="184" name="Group 183">
            <a:extLst>
              <a:ext uri="{FF2B5EF4-FFF2-40B4-BE49-F238E27FC236}">
                <a16:creationId xmlns:a16="http://schemas.microsoft.com/office/drawing/2014/main" id="{2CBA323F-9F73-428A-BEE5-1F208DEC406E}"/>
              </a:ext>
            </a:extLst>
          </p:cNvPr>
          <p:cNvGrpSpPr/>
          <p:nvPr/>
        </p:nvGrpSpPr>
        <p:grpSpPr>
          <a:xfrm>
            <a:off x="3437083" y="400880"/>
            <a:ext cx="1069411" cy="182880"/>
            <a:chOff x="3437083" y="400880"/>
            <a:chExt cx="1069411" cy="182880"/>
          </a:xfrm>
        </p:grpSpPr>
        <p:sp>
          <p:nvSpPr>
            <p:cNvPr id="489" name="Rectangle 488">
              <a:extLst>
                <a:ext uri="{FF2B5EF4-FFF2-40B4-BE49-F238E27FC236}">
                  <a16:creationId xmlns:a16="http://schemas.microsoft.com/office/drawing/2014/main" id="{F77DEC1C-4F05-4F8B-BE93-DDAB6E0234F6}"/>
                </a:ext>
              </a:extLst>
            </p:cNvPr>
            <p:cNvSpPr/>
            <p:nvPr/>
          </p:nvSpPr>
          <p:spPr>
            <a:xfrm>
              <a:off x="3437083" y="400880"/>
              <a:ext cx="1069411" cy="182880"/>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MSSP/MDR</a:t>
              </a:r>
            </a:p>
          </p:txBody>
        </p:sp>
        <p:sp>
          <p:nvSpPr>
            <p:cNvPr id="490" name="Commitments_EC4D">
              <a:extLst>
                <a:ext uri="{FF2B5EF4-FFF2-40B4-BE49-F238E27FC236}">
                  <a16:creationId xmlns:a16="http://schemas.microsoft.com/office/drawing/2014/main" id="{2817F7F2-EC86-4EC5-92FA-2D78FF5B8AF0}"/>
                </a:ext>
              </a:extLst>
            </p:cNvPr>
            <p:cNvSpPr>
              <a:spLocks noChangeAspect="1" noEditPoints="1"/>
            </p:cNvSpPr>
            <p:nvPr/>
          </p:nvSpPr>
          <p:spPr bwMode="auto">
            <a:xfrm>
              <a:off x="3496588" y="447675"/>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CF0E5967-DFDD-412F-A30F-B70A66AFE456}"/>
              </a:ext>
            </a:extLst>
          </p:cNvPr>
          <p:cNvGrpSpPr/>
          <p:nvPr/>
        </p:nvGrpSpPr>
        <p:grpSpPr>
          <a:xfrm>
            <a:off x="256411" y="400880"/>
            <a:ext cx="1025332" cy="182880"/>
            <a:chOff x="256411" y="400880"/>
            <a:chExt cx="1025332" cy="182880"/>
          </a:xfrm>
        </p:grpSpPr>
        <p:sp>
          <p:nvSpPr>
            <p:cNvPr id="507" name="Rectangle 506">
              <a:hlinkClick r:id="rId77" tooltip="Managed hunting service built into Microsoft 365 Defender that provides Security Operation Centers (SOCs) with expert level monitoring and analysis to help them ensure critical threats in your unique environments don’t get missed."/>
              <a:extLst>
                <a:ext uri="{FF2B5EF4-FFF2-40B4-BE49-F238E27FC236}">
                  <a16:creationId xmlns:a16="http://schemas.microsoft.com/office/drawing/2014/main" id="{9C82B3BB-5E37-49F3-B804-20CF9B3AD125}"/>
                </a:ext>
              </a:extLst>
            </p:cNvPr>
            <p:cNvSpPr/>
            <p:nvPr/>
          </p:nvSpPr>
          <p:spPr>
            <a:xfrm>
              <a:off x="256411" y="400880"/>
              <a:ext cx="1025332"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228600" marR="0" lvl="0" indent="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Experts</a:t>
              </a:r>
            </a:p>
          </p:txBody>
        </p:sp>
        <p:sp>
          <p:nvSpPr>
            <p:cNvPr id="512" name="people_4" title="Icon of a person">
              <a:extLst>
                <a:ext uri="{FF2B5EF4-FFF2-40B4-BE49-F238E27FC236}">
                  <a16:creationId xmlns:a16="http://schemas.microsoft.com/office/drawing/2014/main" id="{0D685DE7-94A9-4799-B488-197446CA247E}"/>
                </a:ext>
              </a:extLst>
            </p:cNvPr>
            <p:cNvSpPr>
              <a:spLocks noChangeAspect="1" noEditPoints="1"/>
            </p:cNvSpPr>
            <p:nvPr/>
          </p:nvSpPr>
          <p:spPr bwMode="auto">
            <a:xfrm>
              <a:off x="334033" y="435737"/>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1A4E3502-452A-45BF-B31A-DF392AE2513E}"/>
              </a:ext>
            </a:extLst>
          </p:cNvPr>
          <p:cNvGrpSpPr/>
          <p:nvPr/>
        </p:nvGrpSpPr>
        <p:grpSpPr>
          <a:xfrm>
            <a:off x="1335864" y="400880"/>
            <a:ext cx="2047098" cy="182880"/>
            <a:chOff x="1335864" y="400880"/>
            <a:chExt cx="2047098" cy="182880"/>
          </a:xfrm>
        </p:grpSpPr>
        <p:sp>
          <p:nvSpPr>
            <p:cNvPr id="508" name="Rectangle 507">
              <a:hlinkClick r:id="rId78" tooltip="Provides assistance with incident response, recovery, and hunting (onsite and remotely). The incident response is effectively &quot;on retainer&quot; for customers with Premier/Unified Support."/>
              <a:extLst>
                <a:ext uri="{FF2B5EF4-FFF2-40B4-BE49-F238E27FC236}">
                  <a16:creationId xmlns:a16="http://schemas.microsoft.com/office/drawing/2014/main" id="{3901389D-3FD9-474D-AE98-20B5BEDCC34B}"/>
                </a:ext>
              </a:extLst>
            </p:cNvPr>
            <p:cNvSpPr/>
            <p:nvPr/>
          </p:nvSpPr>
          <p:spPr>
            <a:xfrm>
              <a:off x="1335864" y="400880"/>
              <a:ext cx="2047098"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Detection and Response Team (DART)</a:t>
              </a:r>
            </a:p>
          </p:txBody>
        </p:sp>
        <p:sp>
          <p:nvSpPr>
            <p:cNvPr id="570" name="people_4" title="Icon of a person">
              <a:extLst>
                <a:ext uri="{FF2B5EF4-FFF2-40B4-BE49-F238E27FC236}">
                  <a16:creationId xmlns:a16="http://schemas.microsoft.com/office/drawing/2014/main" id="{54BD4277-A24D-411B-B67B-A24151378BAE}"/>
                </a:ext>
              </a:extLst>
            </p:cNvPr>
            <p:cNvSpPr>
              <a:spLocks noChangeAspect="1" noEditPoints="1"/>
            </p:cNvSpPr>
            <p:nvPr/>
          </p:nvSpPr>
          <p:spPr bwMode="auto">
            <a:xfrm>
              <a:off x="1394530" y="433366"/>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2" name="Straight Connector 91">
            <a:extLst>
              <a:ext uri="{FF2B5EF4-FFF2-40B4-BE49-F238E27FC236}">
                <a16:creationId xmlns:a16="http://schemas.microsoft.com/office/drawing/2014/main" id="{6B17952F-06A6-4BB5-A7F3-B4DCFF1E9126}"/>
              </a:ext>
            </a:extLst>
          </p:cNvPr>
          <p:cNvCxnSpPr>
            <a:cxnSpLocks/>
          </p:cNvCxnSpPr>
          <p:nvPr/>
        </p:nvCxnSpPr>
        <p:spPr>
          <a:xfrm>
            <a:off x="1107439" y="3158378"/>
            <a:ext cx="0" cy="151369"/>
          </a:xfrm>
          <a:prstGeom prst="line">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30" name="Straight Connector 629">
            <a:extLst>
              <a:ext uri="{FF2B5EF4-FFF2-40B4-BE49-F238E27FC236}">
                <a16:creationId xmlns:a16="http://schemas.microsoft.com/office/drawing/2014/main" id="{7F63C01E-81EB-4FD5-B705-AACFC33F76A5}"/>
              </a:ext>
            </a:extLst>
          </p:cNvPr>
          <p:cNvCxnSpPr>
            <a:cxnSpLocks/>
          </p:cNvCxnSpPr>
          <p:nvPr/>
        </p:nvCxnSpPr>
        <p:spPr>
          <a:xfrm>
            <a:off x="1107439" y="3675417"/>
            <a:ext cx="0" cy="151369"/>
          </a:xfrm>
          <a:prstGeom prst="line">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4" name="Group 93">
            <a:extLst>
              <a:ext uri="{FF2B5EF4-FFF2-40B4-BE49-F238E27FC236}">
                <a16:creationId xmlns:a16="http://schemas.microsoft.com/office/drawing/2014/main" id="{2C901292-AB61-4C30-97B4-77372A0E7015}"/>
              </a:ext>
            </a:extLst>
          </p:cNvPr>
          <p:cNvGrpSpPr/>
          <p:nvPr/>
        </p:nvGrpSpPr>
        <p:grpSpPr>
          <a:xfrm>
            <a:off x="421510" y="3347718"/>
            <a:ext cx="1359790" cy="278260"/>
            <a:chOff x="514997" y="3372862"/>
            <a:chExt cx="1003603" cy="205372"/>
          </a:xfrm>
        </p:grpSpPr>
        <p:grpSp>
          <p:nvGrpSpPr>
            <p:cNvPr id="48" name="Group 47">
              <a:extLst>
                <a:ext uri="{FF2B5EF4-FFF2-40B4-BE49-F238E27FC236}">
                  <a16:creationId xmlns:a16="http://schemas.microsoft.com/office/drawing/2014/main" id="{BFC65816-92B6-45F8-8B56-B9FE7300B40A}"/>
                </a:ext>
              </a:extLst>
            </p:cNvPr>
            <p:cNvGrpSpPr/>
            <p:nvPr/>
          </p:nvGrpSpPr>
          <p:grpSpPr>
            <a:xfrm>
              <a:off x="1246534" y="3372862"/>
              <a:ext cx="272066" cy="20537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98163" y="3372862"/>
              <a:ext cx="267972" cy="205372"/>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704349" y="3372862"/>
              <a:ext cx="114329" cy="189803"/>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514997" y="3372862"/>
              <a:ext cx="113901" cy="189803"/>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4" name="Rectangle 43">
            <a:extLst>
              <a:ext uri="{FF2B5EF4-FFF2-40B4-BE49-F238E27FC236}">
                <a16:creationId xmlns:a16="http://schemas.microsoft.com/office/drawing/2014/main" id="{32BAD089-192A-4476-9522-433AD508E454}"/>
              </a:ext>
            </a:extLst>
          </p:cNvPr>
          <p:cNvSpPr/>
          <p:nvPr/>
        </p:nvSpPr>
        <p:spPr bwMode="auto">
          <a:xfrm>
            <a:off x="315636" y="3283303"/>
            <a:ext cx="1583606" cy="396758"/>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22" name="Rectangle 621">
            <a:hlinkClick r:id="rId79"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861B52B9-C9BF-4E8F-8F85-379792DACC29}"/>
              </a:ext>
            </a:extLst>
          </p:cNvPr>
          <p:cNvSpPr/>
          <p:nvPr/>
        </p:nvSpPr>
        <p:spPr>
          <a:xfrm>
            <a:off x="293032" y="3809380"/>
            <a:ext cx="1646703" cy="1058315"/>
          </a:xfrm>
          <a:prstGeom prst="rect">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0"/>
              </a:spcAft>
              <a:buClrTx/>
              <a:buSzTx/>
              <a:buFontTx/>
              <a:buNone/>
              <a:tabLst>
                <a:tab pos="1028700" algn="l"/>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Microsoft Defender for Endpoint</a:t>
            </a:r>
          </a:p>
          <a:p>
            <a:pPr marL="0" marR="0" lvl="0" indent="0" algn="ctr" defTabSz="914400" rtl="0" eaLnBrk="1" fontAlgn="auto" latinLnBrk="0" hangingPunct="1">
              <a:lnSpc>
                <a:spcPct val="97000"/>
              </a:lnSpc>
              <a:spcBef>
                <a:spcPts val="0"/>
              </a:spcBef>
              <a:spcAft>
                <a:spcPts val="300"/>
              </a:spcAft>
              <a:buClrTx/>
              <a:buSzTx/>
              <a:buFontTx/>
              <a:buNone/>
              <a:tabLst>
                <a:tab pos="1028700" algn="l"/>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Unified Endpoint Security</a:t>
            </a:r>
          </a:p>
        </p:txBody>
      </p:sp>
      <p:sp>
        <p:nvSpPr>
          <p:cNvPr id="4" name="Rectangle 3">
            <a:hlinkClick r:id="rId80"/>
            <a:extLst>
              <a:ext uri="{FF2B5EF4-FFF2-40B4-BE49-F238E27FC236}">
                <a16:creationId xmlns:a16="http://schemas.microsoft.com/office/drawing/2014/main" id="{8560328C-4562-4C24-936C-9AE9C20CFFE2}"/>
              </a:ext>
            </a:extLst>
          </p:cNvPr>
          <p:cNvSpPr/>
          <p:nvPr/>
        </p:nvSpPr>
        <p:spPr>
          <a:xfrm>
            <a:off x="388835" y="4589983"/>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Endpoint Data Loss Protection (DLP)</a:t>
            </a:r>
          </a:p>
        </p:txBody>
      </p:sp>
      <p:sp>
        <p:nvSpPr>
          <p:cNvPr id="6" name="Rectangle 5">
            <a:hlinkClick r:id="rId81"/>
            <a:extLst>
              <a:ext uri="{FF2B5EF4-FFF2-40B4-BE49-F238E27FC236}">
                <a16:creationId xmlns:a16="http://schemas.microsoft.com/office/drawing/2014/main" id="{1464AD76-D4D6-4AF5-ADF3-E0AF93F35A19}"/>
              </a:ext>
            </a:extLst>
          </p:cNvPr>
          <p:cNvSpPr/>
          <p:nvPr/>
        </p:nvSpPr>
        <p:spPr>
          <a:xfrm>
            <a:off x="388835" y="4268624"/>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Web Content Filtering</a:t>
            </a:r>
          </a:p>
        </p:txBody>
      </p:sp>
      <p:grpSp>
        <p:nvGrpSpPr>
          <p:cNvPr id="28" name="Group 27">
            <a:extLst>
              <a:ext uri="{FF2B5EF4-FFF2-40B4-BE49-F238E27FC236}">
                <a16:creationId xmlns:a16="http://schemas.microsoft.com/office/drawing/2014/main" id="{9C4C3076-4E82-4D65-9B7F-E482C4C19C5B}"/>
              </a:ext>
            </a:extLst>
          </p:cNvPr>
          <p:cNvGrpSpPr/>
          <p:nvPr/>
        </p:nvGrpSpPr>
        <p:grpSpPr>
          <a:xfrm>
            <a:off x="1000385" y="4776164"/>
            <a:ext cx="188672" cy="45740"/>
            <a:chOff x="6071763" y="3898466"/>
            <a:chExt cx="188672" cy="45740"/>
          </a:xfrm>
          <a:solidFill>
            <a:srgbClr val="0078D7"/>
          </a:solidFill>
        </p:grpSpPr>
        <p:sp>
          <p:nvSpPr>
            <p:cNvPr id="9" name="Oval 8">
              <a:extLst>
                <a:ext uri="{FF2B5EF4-FFF2-40B4-BE49-F238E27FC236}">
                  <a16:creationId xmlns:a16="http://schemas.microsoft.com/office/drawing/2014/main" id="{6B224E69-B4D0-4161-87C2-E2487A013C96}"/>
                </a:ext>
              </a:extLst>
            </p:cNvPr>
            <p:cNvSpPr/>
            <p:nvPr/>
          </p:nvSpPr>
          <p:spPr bwMode="auto">
            <a:xfrm>
              <a:off x="6071763" y="3898466"/>
              <a:ext cx="45720" cy="457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395613B7-D819-4708-9FD7-74A53C50548A}"/>
                </a:ext>
              </a:extLst>
            </p:cNvPr>
            <p:cNvSpPr/>
            <p:nvPr/>
          </p:nvSpPr>
          <p:spPr bwMode="auto">
            <a:xfrm>
              <a:off x="6143239" y="3898470"/>
              <a:ext cx="45720" cy="4571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4EF1DAA-333B-4852-8041-10332B6BD364}"/>
                </a:ext>
              </a:extLst>
            </p:cNvPr>
            <p:cNvSpPr/>
            <p:nvPr/>
          </p:nvSpPr>
          <p:spPr bwMode="auto">
            <a:xfrm>
              <a:off x="6214715" y="3898487"/>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Rectangle 31">
            <a:hlinkClick r:id="rId79"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6B386A09-7E67-45B5-8984-4B9EAD075067}"/>
              </a:ext>
            </a:extLst>
          </p:cNvPr>
          <p:cNvSpPr/>
          <p:nvPr/>
        </p:nvSpPr>
        <p:spPr>
          <a:xfrm>
            <a:off x="388835" y="4107944"/>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Endpoint Detection &amp; Response (EDR)</a:t>
            </a:r>
          </a:p>
        </p:txBody>
      </p:sp>
      <p:sp>
        <p:nvSpPr>
          <p:cNvPr id="33" name="Rectangle 32">
            <a:hlinkClick r:id="rId82"/>
            <a:extLst>
              <a:ext uri="{FF2B5EF4-FFF2-40B4-BE49-F238E27FC236}">
                <a16:creationId xmlns:a16="http://schemas.microsoft.com/office/drawing/2014/main" id="{0C81D2C1-7412-49F5-8285-C4BDCACB3A06}"/>
              </a:ext>
            </a:extLst>
          </p:cNvPr>
          <p:cNvSpPr/>
          <p:nvPr/>
        </p:nvSpPr>
        <p:spPr>
          <a:xfrm>
            <a:off x="388835" y="4429304"/>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&amp; Vuln Management</a:t>
            </a:r>
          </a:p>
        </p:txBody>
      </p:sp>
      <p:cxnSp>
        <p:nvCxnSpPr>
          <p:cNvPr id="617" name="Straight Connector 616">
            <a:extLst>
              <a:ext uri="{FF2B5EF4-FFF2-40B4-BE49-F238E27FC236}">
                <a16:creationId xmlns:a16="http://schemas.microsoft.com/office/drawing/2014/main" id="{DF0411BC-7BCC-4413-98AA-2FC35D64F42C}"/>
              </a:ext>
            </a:extLst>
          </p:cNvPr>
          <p:cNvCxnSpPr>
            <a:cxnSpLocks/>
          </p:cNvCxnSpPr>
          <p:nvPr/>
        </p:nvCxnSpPr>
        <p:spPr>
          <a:xfrm>
            <a:off x="6711363" y="3121046"/>
            <a:ext cx="0" cy="2452014"/>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093C57A3-BDCB-413C-BBB5-303C7813D4EA}"/>
              </a:ext>
            </a:extLst>
          </p:cNvPr>
          <p:cNvGrpSpPr/>
          <p:nvPr/>
        </p:nvGrpSpPr>
        <p:grpSpPr>
          <a:xfrm>
            <a:off x="3053186" y="5532991"/>
            <a:ext cx="5138706" cy="785136"/>
            <a:chOff x="3053186" y="5532991"/>
            <a:chExt cx="5138706" cy="785136"/>
          </a:xfrm>
        </p:grpSpPr>
        <p:sp>
          <p:nvSpPr>
            <p:cNvPr id="149" name="L-Shape 148">
              <a:hlinkClick r:id="rId83" tooltip="(formerly ASC Standard) provides XDR capabilities designed to simplify detection, automated investigation and response for Azure resources (Linux and Windows VMs, Networks, Kubernetes/Containers, SQL, Storage, IoT/OT, and more) "/>
              <a:extLst>
                <a:ext uri="{FF2B5EF4-FFF2-40B4-BE49-F238E27FC236}">
                  <a16:creationId xmlns:a16="http://schemas.microsoft.com/office/drawing/2014/main" id="{03B711DE-E01C-45E2-A866-CE699D618E9C}"/>
                </a:ext>
              </a:extLst>
            </p:cNvPr>
            <p:cNvSpPr/>
            <p:nvPr/>
          </p:nvSpPr>
          <p:spPr bwMode="auto">
            <a:xfrm flipH="1">
              <a:off x="3053186" y="5532991"/>
              <a:ext cx="5092220" cy="785136"/>
            </a:xfrm>
            <a:prstGeom prst="corner">
              <a:avLst>
                <a:gd name="adj1" fmla="val 65944"/>
                <a:gd name="adj2" fmla="val 338827"/>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2343150" marR="0" lvl="0" indent="0" algn="ctr" defTabSz="914400" rtl="0" eaLnBrk="1" fontAlgn="auto" latinLnBrk="0" hangingPunct="1">
                <a:lnSpc>
                  <a:spcPct val="97000"/>
                </a:lnSpc>
                <a:spcBef>
                  <a:spcPts val="0"/>
                </a:spcBef>
                <a:spcAft>
                  <a:spcPts val="0"/>
                </a:spcAft>
                <a:buClrTx/>
                <a:buSzTx/>
                <a:buFontTx/>
                <a:buNone/>
                <a:tabLst/>
                <a:defRPr/>
              </a:pP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891" name="TextBox 890">
              <a:hlinkClick r:id="rId83"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45C80C1E-85C2-4882-88DD-AA6FE6855501}"/>
                </a:ext>
              </a:extLst>
            </p:cNvPr>
            <p:cNvSpPr txBox="1"/>
            <p:nvPr/>
          </p:nvSpPr>
          <p:spPr>
            <a:xfrm>
              <a:off x="5463208" y="5549081"/>
              <a:ext cx="2728684" cy="536814"/>
            </a:xfrm>
            <a:prstGeom prst="rect">
              <a:avLst/>
            </a:prstGeom>
            <a:noFill/>
          </p:spPr>
          <p:txBody>
            <a:bodyPr wrap="square">
              <a:spAutoFit/>
            </a:bodyPr>
            <a:lstStyle/>
            <a:p>
              <a:pPr marL="0" marR="0" lvl="0" indent="0" algn="ctr" defTabSz="914400" rtl="0" eaLnBrk="1" fontAlgn="auto" latinLnBrk="0" hangingPunct="1">
                <a:lnSpc>
                  <a:spcPct val="97000"/>
                </a:lnSpc>
                <a:spcBef>
                  <a:spcPts val="0"/>
                </a:spcBef>
                <a:spcAft>
                  <a:spcPts val="20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Cloud –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Cross-Platform, Cross-Cloud XDR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Multi-asset detection and response for infrastructure and </a:t>
              </a:r>
              <a:b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platform as a service (IaaS &amp; PaaS), Proactive Threat defenses</a:t>
              </a:r>
            </a:p>
            <a:p>
              <a:pPr marL="0" marR="0" lvl="0" indent="0" algn="ctr" defTabSz="914400" rtl="0" eaLnBrk="1" fontAlgn="auto" latinLnBrk="0" hangingPunct="1">
                <a:lnSpc>
                  <a:spcPct val="97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124" name="Group 123">
              <a:extLst>
                <a:ext uri="{FF2B5EF4-FFF2-40B4-BE49-F238E27FC236}">
                  <a16:creationId xmlns:a16="http://schemas.microsoft.com/office/drawing/2014/main" id="{DF6C9B17-8853-485C-8B1B-F860536D696C}"/>
                </a:ext>
              </a:extLst>
            </p:cNvPr>
            <p:cNvGrpSpPr/>
            <p:nvPr/>
          </p:nvGrpSpPr>
          <p:grpSpPr>
            <a:xfrm>
              <a:off x="4739609" y="5987595"/>
              <a:ext cx="3346444" cy="286748"/>
              <a:chOff x="4739609" y="5987595"/>
              <a:chExt cx="3346444" cy="286748"/>
            </a:xfrm>
          </p:grpSpPr>
          <p:sp>
            <p:nvSpPr>
              <p:cNvPr id="46" name="Rectangle: Rounded Corners 45">
                <a:extLst>
                  <a:ext uri="{FF2B5EF4-FFF2-40B4-BE49-F238E27FC236}">
                    <a16:creationId xmlns:a16="http://schemas.microsoft.com/office/drawing/2014/main" id="{E403BC0E-12DD-454D-8C22-5B3FA5E3444C}"/>
                  </a:ext>
                </a:extLst>
              </p:cNvPr>
              <p:cNvSpPr/>
              <p:nvPr/>
            </p:nvSpPr>
            <p:spPr bwMode="auto">
              <a:xfrm>
                <a:off x="4739609" y="5987595"/>
                <a:ext cx="3346444" cy="286748"/>
              </a:xfrm>
              <a:prstGeom prst="roundRect">
                <a:avLst>
                  <a:gd name="adj" fmla="val 45337"/>
                </a:avLst>
              </a:prstGeom>
              <a:solidFill>
                <a:schemeClr val="bg1"/>
              </a:solidFill>
              <a:ln>
                <a:noFill/>
                <a:headEnd type="none" w="med" len="med"/>
                <a:tailEnd type="none" w="med" len="med"/>
              </a:ln>
              <a:effectLst>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1" name="Picture 171">
                <a:extLst>
                  <a:ext uri="{FF2B5EF4-FFF2-40B4-BE49-F238E27FC236}">
                    <a16:creationId xmlns:a16="http://schemas.microsoft.com/office/drawing/2014/main" id="{61C78D51-FEAF-4ADB-BB34-DFE89CD70DE5}"/>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866207" y="6056637"/>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7" name="Picture 806">
                <a:extLst>
                  <a:ext uri="{FF2B5EF4-FFF2-40B4-BE49-F238E27FC236}">
                    <a16:creationId xmlns:a16="http://schemas.microsoft.com/office/drawing/2014/main" id="{C8C2E460-FCAD-4DDD-A68E-4D6F1BAF8E2B}"/>
                  </a:ext>
                </a:extLst>
              </p:cNvPr>
              <p:cNvPicPr>
                <a:picLocks noChangeAspect="1"/>
              </p:cNvPicPr>
              <p:nvPr/>
            </p:nvPicPr>
            <p:blipFill>
              <a:blip r:embed="rId84"/>
              <a:stretch>
                <a:fillRect/>
              </a:stretch>
            </p:blipFill>
            <p:spPr>
              <a:xfrm>
                <a:off x="5252931" y="6072611"/>
                <a:ext cx="102167" cy="116716"/>
              </a:xfrm>
              <a:prstGeom prst="rect">
                <a:avLst/>
              </a:prstGeom>
            </p:spPr>
          </p:pic>
          <p:pic>
            <p:nvPicPr>
              <p:cNvPr id="808" name="Picture 807">
                <a:extLst>
                  <a:ext uri="{FF2B5EF4-FFF2-40B4-BE49-F238E27FC236}">
                    <a16:creationId xmlns:a16="http://schemas.microsoft.com/office/drawing/2014/main" id="{AA54CB95-4E55-4C25-909A-0F917575181B}"/>
                  </a:ext>
                </a:extLst>
              </p:cNvPr>
              <p:cNvPicPr>
                <a:picLocks noChangeAspect="1"/>
              </p:cNvPicPr>
              <p:nvPr/>
            </p:nvPicPr>
            <p:blipFill>
              <a:blip r:embed="rId85"/>
              <a:stretch>
                <a:fillRect/>
              </a:stretch>
            </p:blipFill>
            <p:spPr>
              <a:xfrm>
                <a:off x="6518059" y="6057557"/>
                <a:ext cx="161926" cy="146825"/>
              </a:xfrm>
              <a:prstGeom prst="rect">
                <a:avLst/>
              </a:prstGeom>
            </p:spPr>
          </p:pic>
          <p:pic>
            <p:nvPicPr>
              <p:cNvPr id="809" name="Picture 808">
                <a:extLst>
                  <a:ext uri="{FF2B5EF4-FFF2-40B4-BE49-F238E27FC236}">
                    <a16:creationId xmlns:a16="http://schemas.microsoft.com/office/drawing/2014/main" id="{008FCE99-22D5-4C65-839C-B01C115F3413}"/>
                  </a:ext>
                </a:extLst>
              </p:cNvPr>
              <p:cNvPicPr>
                <a:picLocks noChangeAspect="1"/>
              </p:cNvPicPr>
              <p:nvPr/>
            </p:nvPicPr>
            <p:blipFill>
              <a:blip r:embed="rId86"/>
              <a:stretch>
                <a:fillRect/>
              </a:stretch>
            </p:blipFill>
            <p:spPr>
              <a:xfrm>
                <a:off x="7546787" y="6066521"/>
                <a:ext cx="142280" cy="128897"/>
              </a:xfrm>
              <a:prstGeom prst="rect">
                <a:avLst/>
              </a:prstGeom>
            </p:spPr>
          </p:pic>
          <p:pic>
            <p:nvPicPr>
              <p:cNvPr id="810" name="Picture 809">
                <a:extLst>
                  <a:ext uri="{FF2B5EF4-FFF2-40B4-BE49-F238E27FC236}">
                    <a16:creationId xmlns:a16="http://schemas.microsoft.com/office/drawing/2014/main" id="{35787053-EDB4-4807-BBEC-F682F01C44CE}"/>
                  </a:ext>
                </a:extLst>
              </p:cNvPr>
              <p:cNvPicPr>
                <a:picLocks noChangeAspect="1"/>
              </p:cNvPicPr>
              <p:nvPr/>
            </p:nvPicPr>
            <p:blipFill>
              <a:blip r:embed="rId87"/>
              <a:stretch>
                <a:fillRect/>
              </a:stretch>
            </p:blipFill>
            <p:spPr>
              <a:xfrm>
                <a:off x="5086415" y="6076475"/>
                <a:ext cx="94923" cy="108989"/>
              </a:xfrm>
              <a:prstGeom prst="rect">
                <a:avLst/>
              </a:prstGeom>
            </p:spPr>
          </p:pic>
          <p:pic>
            <p:nvPicPr>
              <p:cNvPr id="811" name="図 379">
                <a:extLst>
                  <a:ext uri="{FF2B5EF4-FFF2-40B4-BE49-F238E27FC236}">
                    <a16:creationId xmlns:a16="http://schemas.microsoft.com/office/drawing/2014/main" id="{349D6979-6712-427E-8F21-17646043B1C3}"/>
                  </a:ext>
                </a:extLst>
              </p:cNvPr>
              <p:cNvPicPr>
                <a:picLocks noChangeAspect="1"/>
              </p:cNvPicPr>
              <p:nvPr/>
            </p:nvPicPr>
            <p:blipFill>
              <a:blip r:embed="rId88" cstate="screen">
                <a:extLst>
                  <a:ext uri="{28A0092B-C50C-407E-A947-70E740481C1C}">
                    <a14:useLocalDpi xmlns:a14="http://schemas.microsoft.com/office/drawing/2010/main"/>
                  </a:ext>
                </a:extLst>
              </a:blip>
              <a:stretch>
                <a:fillRect/>
              </a:stretch>
            </p:blipFill>
            <p:spPr>
              <a:xfrm>
                <a:off x="5905217" y="6068493"/>
                <a:ext cx="124953" cy="124953"/>
              </a:xfrm>
              <a:prstGeom prst="rect">
                <a:avLst/>
              </a:prstGeom>
            </p:spPr>
          </p:pic>
          <p:pic>
            <p:nvPicPr>
              <p:cNvPr id="812" name="Picture 10" descr="תוצאת תמונה עבור ‪azure virtual machine logo‬‏">
                <a:extLst>
                  <a:ext uri="{FF2B5EF4-FFF2-40B4-BE49-F238E27FC236}">
                    <a16:creationId xmlns:a16="http://schemas.microsoft.com/office/drawing/2014/main" id="{80225B61-D811-49F1-9D76-D4D8776DD6E5}"/>
                  </a:ext>
                </a:extLst>
              </p:cNvPr>
              <p:cNvPicPr>
                <a:picLocks noChangeAspect="1" noChangeArrowheads="1"/>
              </p:cNvPicPr>
              <p:nvPr/>
            </p:nvPicPr>
            <p:blipFill>
              <a:blip r:embed="rId89">
                <a:extLst>
                  <a:ext uri="{28A0092B-C50C-407E-A947-70E740481C1C}">
                    <a14:useLocalDpi xmlns:a14="http://schemas.microsoft.com/office/drawing/2010/main" val="0"/>
                  </a:ext>
                </a:extLst>
              </a:blip>
              <a:srcRect/>
              <a:stretch>
                <a:fillRect/>
              </a:stretch>
            </p:blipFill>
            <p:spPr bwMode="auto">
              <a:xfrm>
                <a:off x="6930735" y="6071750"/>
                <a:ext cx="139817" cy="118438"/>
              </a:xfrm>
              <a:prstGeom prst="rect">
                <a:avLst/>
              </a:prstGeom>
              <a:noFill/>
              <a:extLst>
                <a:ext uri="{909E8E84-426E-40DD-AFC4-6F175D3DCCD1}">
                  <a14:hiddenFill xmlns:a14="http://schemas.microsoft.com/office/drawing/2010/main">
                    <a:solidFill>
                      <a:srgbClr val="FFFFFF"/>
                    </a:solidFill>
                  </a14:hiddenFill>
                </a:ext>
              </a:extLst>
            </p:spPr>
          </p:pic>
          <p:pic>
            <p:nvPicPr>
              <p:cNvPr id="813" name="Picture 12" descr="תוצאת תמונה עבור ‪azure virtual machine logo‬‏">
                <a:extLst>
                  <a:ext uri="{FF2B5EF4-FFF2-40B4-BE49-F238E27FC236}">
                    <a16:creationId xmlns:a16="http://schemas.microsoft.com/office/drawing/2014/main" id="{EB46932B-E16F-4B3E-9E08-A01EFEBF473B}"/>
                  </a:ext>
                </a:extLst>
              </p:cNvPr>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7142145" y="6077041"/>
                <a:ext cx="127651" cy="107856"/>
              </a:xfrm>
              <a:prstGeom prst="rect">
                <a:avLst/>
              </a:prstGeom>
              <a:noFill/>
              <a:extLst>
                <a:ext uri="{909E8E84-426E-40DD-AFC4-6F175D3DCCD1}">
                  <a14:hiddenFill xmlns:a14="http://schemas.microsoft.com/office/drawing/2010/main">
                    <a:solidFill>
                      <a:srgbClr val="FFFFFF"/>
                    </a:solidFill>
                  </a14:hiddenFill>
                </a:ext>
              </a:extLst>
            </p:spPr>
          </p:pic>
          <p:pic>
            <p:nvPicPr>
              <p:cNvPr id="815" name="Picture 10" descr="תוצאת תמונה עבור ‪azure kubernetes service‬‏">
                <a:extLst>
                  <a:ext uri="{FF2B5EF4-FFF2-40B4-BE49-F238E27FC236}">
                    <a16:creationId xmlns:a16="http://schemas.microsoft.com/office/drawing/2014/main" id="{B8200BC0-B58E-460A-938C-5439D76A8390}"/>
                  </a:ext>
                </a:extLst>
              </p:cNvPr>
              <p:cNvPicPr>
                <a:picLocks noChangeAspect="1" noChangeArrowheads="1"/>
              </p:cNvPicPr>
              <p:nvPr/>
            </p:nvPicPr>
            <p:blipFill>
              <a:blip r:embed="rId91">
                <a:extLst>
                  <a:ext uri="{28A0092B-C50C-407E-A947-70E740481C1C}">
                    <a14:useLocalDpi xmlns:a14="http://schemas.microsoft.com/office/drawing/2010/main" val="0"/>
                  </a:ext>
                </a:extLst>
              </a:blip>
              <a:srcRect/>
              <a:stretch>
                <a:fillRect/>
              </a:stretch>
            </p:blipFill>
            <p:spPr bwMode="auto">
              <a:xfrm>
                <a:off x="6101763" y="6071671"/>
                <a:ext cx="142873" cy="118596"/>
              </a:xfrm>
              <a:prstGeom prst="rect">
                <a:avLst/>
              </a:prstGeom>
              <a:noFill/>
              <a:extLst>
                <a:ext uri="{909E8E84-426E-40DD-AFC4-6F175D3DCCD1}">
                  <a14:hiddenFill xmlns:a14="http://schemas.microsoft.com/office/drawing/2010/main">
                    <a:solidFill>
                      <a:srgbClr val="FFFFFF"/>
                    </a:solidFill>
                  </a14:hiddenFill>
                </a:ext>
              </a:extLst>
            </p:spPr>
          </p:pic>
          <p:pic>
            <p:nvPicPr>
              <p:cNvPr id="816" name="Picture 6" descr="Image result for Azure Files   icon">
                <a:extLst>
                  <a:ext uri="{FF2B5EF4-FFF2-40B4-BE49-F238E27FC236}">
                    <a16:creationId xmlns:a16="http://schemas.microsoft.com/office/drawing/2014/main" id="{44F202ED-846E-4AFF-830E-FDE4BBAC152F}"/>
                  </a:ext>
                </a:extLst>
              </p:cNvPr>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7341389" y="6071375"/>
                <a:ext cx="133805" cy="119188"/>
              </a:xfrm>
              <a:prstGeom prst="rect">
                <a:avLst/>
              </a:prstGeom>
              <a:noFill/>
              <a:extLst>
                <a:ext uri="{909E8E84-426E-40DD-AFC4-6F175D3DCCD1}">
                  <a14:hiddenFill xmlns:a14="http://schemas.microsoft.com/office/drawing/2010/main">
                    <a:solidFill>
                      <a:srgbClr val="FFFFFF"/>
                    </a:solidFill>
                  </a14:hiddenFill>
                </a:ext>
              </a:extLst>
            </p:spPr>
          </p:pic>
          <p:pic>
            <p:nvPicPr>
              <p:cNvPr id="827" name="Picture 826">
                <a:extLst>
                  <a:ext uri="{FF2B5EF4-FFF2-40B4-BE49-F238E27FC236}">
                    <a16:creationId xmlns:a16="http://schemas.microsoft.com/office/drawing/2014/main" id="{C207E0E8-E457-4382-9760-2149FC32CDB7}"/>
                  </a:ext>
                </a:extLst>
              </p:cNvPr>
              <p:cNvPicPr>
                <a:picLocks noChangeAspect="1"/>
              </p:cNvPicPr>
              <p:nvPr/>
            </p:nvPicPr>
            <p:blipFill>
              <a:blip r:embed="rId93"/>
              <a:stretch>
                <a:fillRect/>
              </a:stretch>
            </p:blipFill>
            <p:spPr>
              <a:xfrm>
                <a:off x="6751578" y="6066659"/>
                <a:ext cx="107564" cy="128620"/>
              </a:xfrm>
              <a:prstGeom prst="rect">
                <a:avLst/>
              </a:prstGeom>
            </p:spPr>
          </p:pic>
          <p:pic>
            <p:nvPicPr>
              <p:cNvPr id="829" name="Picture 2" descr="Azure Blob File System | Drupal.org">
                <a:extLst>
                  <a:ext uri="{FF2B5EF4-FFF2-40B4-BE49-F238E27FC236}">
                    <a16:creationId xmlns:a16="http://schemas.microsoft.com/office/drawing/2014/main" id="{35891F9A-4DC7-4C7D-ABC3-EA4375ECC407}"/>
                  </a:ext>
                </a:extLst>
              </p:cNvPr>
              <p:cNvPicPr>
                <a:picLocks noChangeAspect="1" noChangeArrowheads="1"/>
              </p:cNvPicPr>
              <p:nvPr/>
            </p:nvPicPr>
            <p:blipFill>
              <a:blip r:embed="rId94">
                <a:extLst>
                  <a:ext uri="{28A0092B-C50C-407E-A947-70E740481C1C}">
                    <a14:useLocalDpi xmlns:a14="http://schemas.microsoft.com/office/drawing/2010/main" val="0"/>
                  </a:ext>
                </a:extLst>
              </a:blip>
              <a:srcRect/>
              <a:stretch>
                <a:fillRect/>
              </a:stretch>
            </p:blipFill>
            <p:spPr bwMode="auto">
              <a:xfrm>
                <a:off x="6316229" y="6065851"/>
                <a:ext cx="130237" cy="130237"/>
              </a:xfrm>
              <a:prstGeom prst="rect">
                <a:avLst/>
              </a:prstGeom>
              <a:noFill/>
              <a:extLst>
                <a:ext uri="{909E8E84-426E-40DD-AFC4-6F175D3DCCD1}">
                  <a14:hiddenFill xmlns:a14="http://schemas.microsoft.com/office/drawing/2010/main">
                    <a:solidFill>
                      <a:srgbClr val="FFFFFF"/>
                    </a:solidFill>
                  </a14:hiddenFill>
                </a:ext>
              </a:extLst>
            </p:spPr>
          </p:pic>
          <p:pic>
            <p:nvPicPr>
              <p:cNvPr id="821" name="Picture 2" descr="Image result for azure network icon">
                <a:extLst>
                  <a:ext uri="{FF2B5EF4-FFF2-40B4-BE49-F238E27FC236}">
                    <a16:creationId xmlns:a16="http://schemas.microsoft.com/office/drawing/2014/main" id="{FD9FE50A-BF4C-44C3-9AF4-748C6298FB1C}"/>
                  </a:ext>
                </a:extLst>
              </p:cNvPr>
              <p:cNvPicPr>
                <a:picLocks noChangeAspect="1" noChangeArrowheads="1"/>
              </p:cNvPicPr>
              <p:nvPr/>
            </p:nvPicPr>
            <p:blipFill>
              <a:blip r:embed="rId9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26691" y="6025146"/>
                <a:ext cx="211646" cy="211646"/>
              </a:xfrm>
              <a:prstGeom prst="rect">
                <a:avLst/>
              </a:prstGeom>
              <a:noFill/>
              <a:extLst>
                <a:ext uri="{909E8E84-426E-40DD-AFC4-6F175D3DCCD1}">
                  <a14:hiddenFill xmlns:a14="http://schemas.microsoft.com/office/drawing/2010/main">
                    <a:solidFill>
                      <a:srgbClr val="FFFFFF"/>
                    </a:solidFill>
                  </a14:hiddenFill>
                </a:ext>
              </a:extLst>
            </p:spPr>
          </p:pic>
          <p:pic>
            <p:nvPicPr>
              <p:cNvPr id="846" name="Picture 2" descr="Why Use Azure DNS? | Aidan Finn, IT Pro">
                <a:extLst>
                  <a:ext uri="{FF2B5EF4-FFF2-40B4-BE49-F238E27FC236}">
                    <a16:creationId xmlns:a16="http://schemas.microsoft.com/office/drawing/2014/main" id="{CFF30382-F57D-4861-A34A-9AF1E70B0ADB}"/>
                  </a:ext>
                </a:extLst>
              </p:cNvPr>
              <p:cNvPicPr>
                <a:picLocks noChangeAspect="1" noChangeArrowheads="1"/>
              </p:cNvPicPr>
              <p:nvPr/>
            </p:nvPicPr>
            <p:blipFill>
              <a:blip r:embed="rId96">
                <a:extLst>
                  <a:ext uri="{28A0092B-C50C-407E-A947-70E740481C1C}">
                    <a14:useLocalDpi xmlns:a14="http://schemas.microsoft.com/office/drawing/2010/main" val="0"/>
                  </a:ext>
                </a:extLst>
              </a:blip>
              <a:srcRect/>
              <a:stretch>
                <a:fillRect/>
              </a:stretch>
            </p:blipFill>
            <p:spPr bwMode="auto">
              <a:xfrm>
                <a:off x="5709930" y="6068351"/>
                <a:ext cx="123694" cy="125236"/>
              </a:xfrm>
              <a:prstGeom prst="rect">
                <a:avLst/>
              </a:prstGeom>
              <a:noFill/>
              <a:extLst>
                <a:ext uri="{909E8E84-426E-40DD-AFC4-6F175D3DCCD1}">
                  <a14:hiddenFill xmlns:a14="http://schemas.microsoft.com/office/drawing/2010/main">
                    <a:solidFill>
                      <a:srgbClr val="FFFFFF"/>
                    </a:solidFill>
                  </a14:hiddenFill>
                </a:ext>
              </a:extLst>
            </p:spPr>
          </p:pic>
          <p:grpSp>
            <p:nvGrpSpPr>
              <p:cNvPr id="554" name="Group 553">
                <a:extLst>
                  <a:ext uri="{FF2B5EF4-FFF2-40B4-BE49-F238E27FC236}">
                    <a16:creationId xmlns:a16="http://schemas.microsoft.com/office/drawing/2014/main" id="{9A71DA0F-812D-4C87-9312-B2057781DF37}"/>
                  </a:ext>
                </a:extLst>
              </p:cNvPr>
              <p:cNvGrpSpPr/>
              <p:nvPr/>
            </p:nvGrpSpPr>
            <p:grpSpPr>
              <a:xfrm>
                <a:off x="7760659" y="6108110"/>
                <a:ext cx="188672" cy="45719"/>
                <a:chOff x="6660452" y="3094221"/>
                <a:chExt cx="188672" cy="45719"/>
              </a:xfrm>
              <a:solidFill>
                <a:schemeClr val="tx1"/>
              </a:solidFill>
            </p:grpSpPr>
            <p:sp>
              <p:nvSpPr>
                <p:cNvPr id="555" name="Oval 554">
                  <a:extLst>
                    <a:ext uri="{FF2B5EF4-FFF2-40B4-BE49-F238E27FC236}">
                      <a16:creationId xmlns:a16="http://schemas.microsoft.com/office/drawing/2014/main" id="{4F61EB34-571F-4F7B-B00A-EFD7613F6222}"/>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9" name="Oval 568">
                  <a:extLst>
                    <a:ext uri="{FF2B5EF4-FFF2-40B4-BE49-F238E27FC236}">
                      <a16:creationId xmlns:a16="http://schemas.microsoft.com/office/drawing/2014/main" id="{592442AC-C6D9-4036-9815-05A79E5802AB}"/>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7" name="Oval 576">
                  <a:extLst>
                    <a:ext uri="{FF2B5EF4-FFF2-40B4-BE49-F238E27FC236}">
                      <a16:creationId xmlns:a16="http://schemas.microsoft.com/office/drawing/2014/main" id="{0A476E0E-0CAD-40AD-8F2E-CB71E7D06FC9}"/>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8" name="Rectangle 17">
            <a:hlinkClick r:id="rId97" tooltip="Communication compliance is an insider risk solution in Microsoft 365 that helps minimize communication risks by helping you detect, capture, and act on inappropriate messages in your organization."/>
            <a:extLst>
              <a:ext uri="{FF2B5EF4-FFF2-40B4-BE49-F238E27FC236}">
                <a16:creationId xmlns:a16="http://schemas.microsoft.com/office/drawing/2014/main" id="{3A189D1C-92E3-4DC0-8CCB-340C3FEDAFAA}"/>
              </a:ext>
            </a:extLst>
          </p:cNvPr>
          <p:cNvSpPr/>
          <p:nvPr/>
        </p:nvSpPr>
        <p:spPr>
          <a:xfrm>
            <a:off x="10538586" y="5802589"/>
            <a:ext cx="1304170" cy="233479"/>
          </a:xfrm>
          <a:prstGeom prst="rect">
            <a:avLst/>
          </a:prstGeom>
          <a:solidFill>
            <a:schemeClr val="bg1"/>
          </a:solidFill>
          <a:ln w="14224">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2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Communication Compliance</a:t>
            </a:r>
          </a:p>
        </p:txBody>
      </p:sp>
      <p:sp>
        <p:nvSpPr>
          <p:cNvPr id="45" name="Rectangle 44">
            <a:hlinkClick r:id="rId98" tooltip="Azure Lighthouse enables cross- and multi-tenant management, allowing for higher automation, scalability, and enhanced governance across resources and tenants."/>
            <a:extLst>
              <a:ext uri="{FF2B5EF4-FFF2-40B4-BE49-F238E27FC236}">
                <a16:creationId xmlns:a16="http://schemas.microsoft.com/office/drawing/2014/main" id="{83588B1B-F386-431A-8F85-C955ECA76C51}"/>
              </a:ext>
            </a:extLst>
          </p:cNvPr>
          <p:cNvSpPr/>
          <p:nvPr/>
        </p:nvSpPr>
        <p:spPr>
          <a:xfrm>
            <a:off x="6589010" y="4341280"/>
            <a:ext cx="1554018"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Lighthouse</a:t>
            </a:r>
          </a:p>
        </p:txBody>
      </p:sp>
      <p:pic>
        <p:nvPicPr>
          <p:cNvPr id="47" name="Picture 46">
            <a:extLst>
              <a:ext uri="{FF2B5EF4-FFF2-40B4-BE49-F238E27FC236}">
                <a16:creationId xmlns:a16="http://schemas.microsoft.com/office/drawing/2014/main" id="{C40408B8-7A8B-4FF9-BF6D-953172A80D31}"/>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7476" y="4385654"/>
            <a:ext cx="150932" cy="112545"/>
          </a:xfrm>
          <a:prstGeom prst="rect">
            <a:avLst/>
          </a:prstGeom>
        </p:spPr>
      </p:pic>
      <p:grpSp>
        <p:nvGrpSpPr>
          <p:cNvPr id="172" name="Group 171">
            <a:extLst>
              <a:ext uri="{FF2B5EF4-FFF2-40B4-BE49-F238E27FC236}">
                <a16:creationId xmlns:a16="http://schemas.microsoft.com/office/drawing/2014/main" id="{F59AF5E7-FF73-4D1D-BB8F-2D47AE61F8F9}"/>
              </a:ext>
            </a:extLst>
          </p:cNvPr>
          <p:cNvGrpSpPr/>
          <p:nvPr/>
        </p:nvGrpSpPr>
        <p:grpSpPr>
          <a:xfrm>
            <a:off x="2072144" y="2573320"/>
            <a:ext cx="6075908" cy="562912"/>
            <a:chOff x="2072144" y="2573320"/>
            <a:chExt cx="6075908" cy="562912"/>
          </a:xfrm>
        </p:grpSpPr>
        <p:grpSp>
          <p:nvGrpSpPr>
            <p:cNvPr id="643" name="Group 642">
              <a:extLst>
                <a:ext uri="{FF2B5EF4-FFF2-40B4-BE49-F238E27FC236}">
                  <a16:creationId xmlns:a16="http://schemas.microsoft.com/office/drawing/2014/main" id="{3054C0BD-FE0F-4235-BF38-C4B0FC18FB4C}"/>
                </a:ext>
              </a:extLst>
            </p:cNvPr>
            <p:cNvGrpSpPr/>
            <p:nvPr/>
          </p:nvGrpSpPr>
          <p:grpSpPr>
            <a:xfrm>
              <a:off x="2072144" y="2573320"/>
              <a:ext cx="6075908" cy="562912"/>
              <a:chOff x="-5672052" y="1703909"/>
              <a:chExt cx="6069895" cy="562912"/>
            </a:xfrm>
          </p:grpSpPr>
          <p:sp>
            <p:nvSpPr>
              <p:cNvPr id="645" name="L-Shape 644">
                <a:extLst>
                  <a:ext uri="{FF2B5EF4-FFF2-40B4-BE49-F238E27FC236}">
                    <a16:creationId xmlns:a16="http://schemas.microsoft.com/office/drawing/2014/main" id="{070E6783-A7F1-4D00-A9EC-557BC13CB161}"/>
                  </a:ext>
                </a:extLst>
              </p:cNvPr>
              <p:cNvSpPr/>
              <p:nvPr/>
            </p:nvSpPr>
            <p:spPr bwMode="auto">
              <a:xfrm rot="10800000">
                <a:off x="-5672052" y="1703909"/>
                <a:ext cx="6069895" cy="562912"/>
              </a:xfrm>
              <a:prstGeom prst="corner">
                <a:avLst>
                  <a:gd name="adj1" fmla="val 49601"/>
                  <a:gd name="adj2" fmla="val 265297"/>
                </a:avLst>
              </a:prstGeom>
              <a:solidFill>
                <a:srgbClr val="E5F3FF"/>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654" name="Rectangle 653">
                <a:hlinkClick r:id="rId99"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95F46EE9-86EB-4629-8FEA-24461EA9E1E7}"/>
                  </a:ext>
                </a:extLst>
              </p:cNvPr>
              <p:cNvSpPr/>
              <p:nvPr/>
            </p:nvSpPr>
            <p:spPr>
              <a:xfrm>
                <a:off x="-5649605" y="1706580"/>
                <a:ext cx="6042687" cy="26517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Defender for Cloud – </a:t>
                </a:r>
                <a:r>
                  <a:rPr kumimoji="0" lang="en-US" sz="9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Cross-Platform Cloud Security Posture Management (CSPM)</a:t>
                </a:r>
              </a:p>
            </p:txBody>
          </p:sp>
          <p:sp>
            <p:nvSpPr>
              <p:cNvPr id="655" name="Rectangle 654">
                <a:hlinkClick r:id="rId100" tooltip="The regulatory compliance dashboard provides insight into your compliance posture for a set of supported standards and regulations, based on continuous assessments of your Azure environment."/>
                <a:extLst>
                  <a:ext uri="{FF2B5EF4-FFF2-40B4-BE49-F238E27FC236}">
                    <a16:creationId xmlns:a16="http://schemas.microsoft.com/office/drawing/2014/main" id="{5EE73FEF-1503-4F06-8475-1ECD7F3B41A4}"/>
                  </a:ext>
                </a:extLst>
              </p:cNvPr>
              <p:cNvSpPr/>
              <p:nvPr/>
            </p:nvSpPr>
            <p:spPr>
              <a:xfrm>
                <a:off x="-1020349" y="1912005"/>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Dashboard</a:t>
                </a:r>
              </a:p>
            </p:txBody>
          </p:sp>
          <p:sp>
            <p:nvSpPr>
              <p:cNvPr id="656" name="Rectangle 655">
                <a:hlinkClick r:id="rId101" tooltip="Security Center continually assesses your resources, subscriptions, and organization for security issues. It then aggregates all the findings into a single score so that you can tell, at a glance, your current security situation: the higher the score, the "/>
                <a:extLst>
                  <a:ext uri="{FF2B5EF4-FFF2-40B4-BE49-F238E27FC236}">
                    <a16:creationId xmlns:a16="http://schemas.microsoft.com/office/drawing/2014/main" id="{6E34BFFA-A7AD-4A4A-9EC3-393169513663}"/>
                  </a:ext>
                </a:extLst>
              </p:cNvPr>
              <p:cNvSpPr/>
              <p:nvPr/>
            </p:nvSpPr>
            <p:spPr>
              <a:xfrm>
                <a:off x="-1022171" y="1736762"/>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grpSp>
            <p:nvGrpSpPr>
              <p:cNvPr id="657" name="Group 656">
                <a:extLst>
                  <a:ext uri="{FF2B5EF4-FFF2-40B4-BE49-F238E27FC236}">
                    <a16:creationId xmlns:a16="http://schemas.microsoft.com/office/drawing/2014/main" id="{AED6E7BC-D5E0-4AD5-8F37-EE9F72A4B170}"/>
                  </a:ext>
                </a:extLst>
              </p:cNvPr>
              <p:cNvGrpSpPr/>
              <p:nvPr/>
            </p:nvGrpSpPr>
            <p:grpSpPr>
              <a:xfrm>
                <a:off x="-456294" y="2147605"/>
                <a:ext cx="188672" cy="45719"/>
                <a:chOff x="6662695" y="2902103"/>
                <a:chExt cx="188672" cy="45719"/>
              </a:xfrm>
            </p:grpSpPr>
            <p:sp>
              <p:nvSpPr>
                <p:cNvPr id="659" name="Oval 658">
                  <a:extLst>
                    <a:ext uri="{FF2B5EF4-FFF2-40B4-BE49-F238E27FC236}">
                      <a16:creationId xmlns:a16="http://schemas.microsoft.com/office/drawing/2014/main" id="{D2880ADF-2868-4117-BCB9-8616A7B6FE2A}"/>
                    </a:ext>
                  </a:extLst>
                </p:cNvPr>
                <p:cNvSpPr/>
                <p:nvPr/>
              </p:nvSpPr>
              <p:spPr bwMode="auto">
                <a:xfrm>
                  <a:off x="6662695"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0" name="Oval 659">
                  <a:extLst>
                    <a:ext uri="{FF2B5EF4-FFF2-40B4-BE49-F238E27FC236}">
                      <a16:creationId xmlns:a16="http://schemas.microsoft.com/office/drawing/2014/main" id="{917DAF8C-AD3B-4874-8E90-83A4062CD6B7}"/>
                    </a:ext>
                  </a:extLst>
                </p:cNvPr>
                <p:cNvSpPr/>
                <p:nvPr/>
              </p:nvSpPr>
              <p:spPr bwMode="auto">
                <a:xfrm>
                  <a:off x="6734171"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3" name="Oval 672">
                  <a:extLst>
                    <a:ext uri="{FF2B5EF4-FFF2-40B4-BE49-F238E27FC236}">
                      <a16:creationId xmlns:a16="http://schemas.microsoft.com/office/drawing/2014/main" id="{8280AF23-3396-44FB-940E-CB825FE53068}"/>
                    </a:ext>
                  </a:extLst>
                </p:cNvPr>
                <p:cNvSpPr/>
                <p:nvPr/>
              </p:nvSpPr>
              <p:spPr bwMode="auto">
                <a:xfrm>
                  <a:off x="6805647"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102">
              <a:clrChange>
                <a:clrFrom>
                  <a:srgbClr val="FFFFFF"/>
                </a:clrFrom>
                <a:clrTo>
                  <a:srgbClr val="FFFFFF">
                    <a:alpha val="0"/>
                  </a:srgbClr>
                </a:clrTo>
              </a:clrChange>
            </a:blip>
            <a:stretch>
              <a:fillRect/>
            </a:stretch>
          </p:blipFill>
          <p:spPr>
            <a:xfrm>
              <a:off x="2108140" y="2639572"/>
              <a:ext cx="167209" cy="143337"/>
            </a:xfrm>
            <a:prstGeom prst="rect">
              <a:avLst/>
            </a:prstGeom>
            <a:ln w="14224">
              <a:noFill/>
            </a:ln>
          </p:spPr>
        </p:pic>
      </p:grpSp>
      <p:sp>
        <p:nvSpPr>
          <p:cNvPr id="139" name="Rectangle 138">
            <a:hlinkClick r:id="rId103" tooltip="Azure Bastion provides secure and seamless RDP/SSH connectivity to your virtual machines directly from the Azure portal over TLS. When you connect via Azure Bastion, your virtual machines do not need a public IP address, agent, or special client software."/>
            <a:extLst>
              <a:ext uri="{FF2B5EF4-FFF2-40B4-BE49-F238E27FC236}">
                <a16:creationId xmlns:a16="http://schemas.microsoft.com/office/drawing/2014/main" id="{CDE07A68-2428-45E5-9968-1A90B5CDDF9B}"/>
              </a:ext>
            </a:extLst>
          </p:cNvPr>
          <p:cNvSpPr/>
          <p:nvPr/>
        </p:nvSpPr>
        <p:spPr>
          <a:xfrm>
            <a:off x="6815278" y="4123811"/>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Bastion</a:t>
            </a:r>
          </a:p>
        </p:txBody>
      </p:sp>
      <p:pic>
        <p:nvPicPr>
          <p:cNvPr id="141" name="Picture 140">
            <a:extLst>
              <a:ext uri="{FF2B5EF4-FFF2-40B4-BE49-F238E27FC236}">
                <a16:creationId xmlns:a16="http://schemas.microsoft.com/office/drawing/2014/main" id="{1EF9AB41-2CE5-415B-B724-DFDF664A612A}"/>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8738" y="4180605"/>
            <a:ext cx="150932" cy="112545"/>
          </a:xfrm>
          <a:prstGeom prst="rect">
            <a:avLst/>
          </a:prstGeom>
        </p:spPr>
      </p:pic>
      <p:grpSp>
        <p:nvGrpSpPr>
          <p:cNvPr id="156" name="Group 155">
            <a:extLst>
              <a:ext uri="{FF2B5EF4-FFF2-40B4-BE49-F238E27FC236}">
                <a16:creationId xmlns:a16="http://schemas.microsoft.com/office/drawing/2014/main" id="{B737F583-2D54-4701-902D-BE882AE251EB}"/>
              </a:ext>
            </a:extLst>
          </p:cNvPr>
          <p:cNvGrpSpPr/>
          <p:nvPr/>
        </p:nvGrpSpPr>
        <p:grpSpPr>
          <a:xfrm>
            <a:off x="8496606" y="2022764"/>
            <a:ext cx="203471" cy="2500256"/>
            <a:chOff x="8496606" y="2022764"/>
            <a:chExt cx="203471" cy="2500256"/>
          </a:xfrm>
        </p:grpSpPr>
        <p:cxnSp>
          <p:nvCxnSpPr>
            <p:cNvPr id="35" name="Connector: Elbow 34">
              <a:extLst>
                <a:ext uri="{FF2B5EF4-FFF2-40B4-BE49-F238E27FC236}">
                  <a16:creationId xmlns:a16="http://schemas.microsoft.com/office/drawing/2014/main" id="{4B151B1C-8727-499D-AA3F-92C3D3CFF5D8}"/>
                </a:ext>
              </a:extLst>
            </p:cNvPr>
            <p:cNvCxnSpPr>
              <a:cxnSpLocks/>
              <a:endCxn id="26" idx="1"/>
            </p:cNvCxnSpPr>
            <p:nvPr/>
          </p:nvCxnSpPr>
          <p:spPr>
            <a:xfrm rot="16200000" flipH="1">
              <a:off x="7386266" y="3226548"/>
              <a:ext cx="2500256" cy="92688"/>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5" name="Rectangle 574">
              <a:extLst>
                <a:ext uri="{FF2B5EF4-FFF2-40B4-BE49-F238E27FC236}">
                  <a16:creationId xmlns:a16="http://schemas.microsoft.com/office/drawing/2014/main" id="{20CEB19A-55EE-424D-B0DB-D664A591C27E}"/>
                </a:ext>
              </a:extLst>
            </p:cNvPr>
            <p:cNvSpPr/>
            <p:nvPr/>
          </p:nvSpPr>
          <p:spPr>
            <a:xfrm rot="16200000">
              <a:off x="7810398" y="3256760"/>
              <a:ext cx="1564866" cy="192449"/>
            </a:xfrm>
            <a:prstGeom prst="rect">
              <a:avLst/>
            </a:prstGeom>
            <a:solidFill>
              <a:srgbClr val="CDFFF9"/>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5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Semilight" panose="020B0402040204020203" pitchFamily="34" charset="0"/>
                </a:rPr>
                <a:t>Classification Labels</a:t>
              </a:r>
            </a:p>
          </p:txBody>
        </p:sp>
        <p:cxnSp>
          <p:nvCxnSpPr>
            <p:cNvPr id="594" name="Connector: Elbow 799">
              <a:extLst>
                <a:ext uri="{FF2B5EF4-FFF2-40B4-BE49-F238E27FC236}">
                  <a16:creationId xmlns:a16="http://schemas.microsoft.com/office/drawing/2014/main" id="{F2C3CB5F-7A56-4B01-A435-9149D5D8765A}"/>
                </a:ext>
              </a:extLst>
            </p:cNvPr>
            <p:cNvCxnSpPr>
              <a:cxnSpLocks/>
            </p:cNvCxnSpPr>
            <p:nvPr/>
          </p:nvCxnSpPr>
          <p:spPr>
            <a:xfrm flipH="1">
              <a:off x="8589931" y="4294718"/>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0" name="Rectangle 419">
            <a:extLst>
              <a:ext uri="{FF2B5EF4-FFF2-40B4-BE49-F238E27FC236}">
                <a16:creationId xmlns:a16="http://schemas.microsoft.com/office/drawing/2014/main" id="{1B6FAF7A-D9DA-47AB-BDE1-4EFFC2A16B0B}"/>
              </a:ext>
            </a:extLst>
          </p:cNvPr>
          <p:cNvSpPr/>
          <p:nvPr/>
        </p:nvSpPr>
        <p:spPr>
          <a:xfrm>
            <a:off x="8429503" y="2254156"/>
            <a:ext cx="1700887" cy="261610"/>
          </a:xfrm>
          <a:prstGeom prst="rect">
            <a:avLst/>
          </a:prstGeom>
          <a:solidFill>
            <a:schemeClr val="accent2"/>
          </a:solid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sp>
        <p:nvSpPr>
          <p:cNvPr id="26" name="Rectangle 25">
            <a:hlinkClick r:id="rId104" tooltip="Simplifies the eDiscovery process and helps analyze unstructured data within Office 365, efficiently review documents, and make scope reduction decisions for eDiscovery."/>
            <a:extLst>
              <a:ext uri="{FF2B5EF4-FFF2-40B4-BE49-F238E27FC236}">
                <a16:creationId xmlns:a16="http://schemas.microsoft.com/office/drawing/2014/main" id="{7409DD85-1AA1-449A-9AEB-AB048482721D}"/>
              </a:ext>
            </a:extLst>
          </p:cNvPr>
          <p:cNvSpPr/>
          <p:nvPr/>
        </p:nvSpPr>
        <p:spPr>
          <a:xfrm>
            <a:off x="8682738" y="4415611"/>
            <a:ext cx="1370243" cy="21481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eDiscovery</a:t>
            </a:r>
          </a:p>
        </p:txBody>
      </p:sp>
      <p:sp>
        <p:nvSpPr>
          <p:cNvPr id="590" name="Rectangle 589">
            <a:hlinkClick r:id="rId105" tooltip="Allows for full content lifecycle management from creating/importing through retention and deletion. Supervision also lets you define policies that capture communications in your organization for internal or external reviewers. "/>
            <a:extLst>
              <a:ext uri="{FF2B5EF4-FFF2-40B4-BE49-F238E27FC236}">
                <a16:creationId xmlns:a16="http://schemas.microsoft.com/office/drawing/2014/main" id="{C798E8FB-BDBF-4357-8D0F-B433633B7B56}"/>
              </a:ext>
            </a:extLst>
          </p:cNvPr>
          <p:cNvSpPr/>
          <p:nvPr/>
        </p:nvSpPr>
        <p:spPr>
          <a:xfrm>
            <a:off x="8684404" y="4172501"/>
            <a:ext cx="1370243" cy="21481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Data Governance</a:t>
            </a:r>
          </a:p>
        </p:txBody>
      </p:sp>
      <p:grpSp>
        <p:nvGrpSpPr>
          <p:cNvPr id="180" name="Group 179">
            <a:extLst>
              <a:ext uri="{FF2B5EF4-FFF2-40B4-BE49-F238E27FC236}">
                <a16:creationId xmlns:a16="http://schemas.microsoft.com/office/drawing/2014/main" id="{0B1C9A7E-E7B4-46A9-B8A9-D8AA572BFEDC}"/>
              </a:ext>
            </a:extLst>
          </p:cNvPr>
          <p:cNvGrpSpPr/>
          <p:nvPr/>
        </p:nvGrpSpPr>
        <p:grpSpPr>
          <a:xfrm>
            <a:off x="2982622" y="5780024"/>
            <a:ext cx="1767228" cy="563622"/>
            <a:chOff x="2982622" y="5780024"/>
            <a:chExt cx="1767228" cy="563622"/>
          </a:xfrm>
        </p:grpSpPr>
        <p:sp>
          <p:nvSpPr>
            <p:cNvPr id="177" name="Rectangle 176" descr="Azure Defender for IoT provides agentless security for unmanaged IoT/OT devices (via integration of CyberX technology) plus security for greenfield devices managed via Azure IoT Hub. It is deployed either as a cloud-connected or fully on-premises solution.">
              <a:hlinkClick r:id="rId106" tooltip="Azure Defender for IoT offers agentless, network-layer security that is rapidly deployed, works with diverse industrial equipment, and interoperates with Azure Sentinel and other SOC tools."/>
              <a:extLst>
                <a:ext uri="{FF2B5EF4-FFF2-40B4-BE49-F238E27FC236}">
                  <a16:creationId xmlns:a16="http://schemas.microsoft.com/office/drawing/2014/main" id="{631FEFCA-F9EA-4A84-BCEE-FFCCCB1804A9}"/>
                </a:ext>
              </a:extLst>
            </p:cNvPr>
            <p:cNvSpPr/>
            <p:nvPr/>
          </p:nvSpPr>
          <p:spPr>
            <a:xfrm>
              <a:off x="3029366" y="5780024"/>
              <a:ext cx="1700344" cy="533970"/>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Microsoft Defender for IoT</a:t>
              </a:r>
            </a:p>
          </p:txBody>
        </p:sp>
        <p:sp>
          <p:nvSpPr>
            <p:cNvPr id="178" name="Rounded Rectangle 1457">
              <a:extLst>
                <a:ext uri="{FF2B5EF4-FFF2-40B4-BE49-F238E27FC236}">
                  <a16:creationId xmlns:a16="http://schemas.microsoft.com/office/drawing/2014/main" id="{CA3C7093-6239-47C5-AC3D-A705F2187BE7}"/>
                </a:ext>
              </a:extLst>
            </p:cNvPr>
            <p:cNvSpPr/>
            <p:nvPr/>
          </p:nvSpPr>
          <p:spPr>
            <a:xfrm>
              <a:off x="3818384" y="5927564"/>
              <a:ext cx="931466"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Asset &amp; Vulnerability management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Detection </a:t>
              </a:r>
              <a:b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&amp; Response</a:t>
              </a:r>
            </a:p>
          </p:txBody>
        </p:sp>
        <p:sp>
          <p:nvSpPr>
            <p:cNvPr id="179" name="Rounded Rectangle 1457">
              <a:extLst>
                <a:ext uri="{FF2B5EF4-FFF2-40B4-BE49-F238E27FC236}">
                  <a16:creationId xmlns:a16="http://schemas.microsoft.com/office/drawing/2014/main" id="{0F0B677C-0283-4FEF-B8AB-B580CD51E216}"/>
                </a:ext>
              </a:extLst>
            </p:cNvPr>
            <p:cNvSpPr/>
            <p:nvPr/>
          </p:nvSpPr>
          <p:spPr>
            <a:xfrm>
              <a:off x="2982622" y="5931908"/>
              <a:ext cx="1088559"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ICS, SCADA, OT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Internet of Things (IoT)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Industrial IoT (</a:t>
              </a:r>
              <a:r>
                <a:rPr kumimoji="0" lang="en-US" sz="550" b="0" i="1"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IIoT</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t>
              </a:r>
            </a:p>
          </p:txBody>
        </p:sp>
      </p:grpSp>
      <p:sp>
        <p:nvSpPr>
          <p:cNvPr id="117" name="Rectangle 116">
            <a:extLst>
              <a:ext uri="{FF2B5EF4-FFF2-40B4-BE49-F238E27FC236}">
                <a16:creationId xmlns:a16="http://schemas.microsoft.com/office/drawing/2014/main" id="{00D9F366-EF89-4BE2-8427-0E9140087F42}"/>
              </a:ext>
            </a:extLst>
          </p:cNvPr>
          <p:cNvSpPr/>
          <p:nvPr/>
        </p:nvSpPr>
        <p:spPr bwMode="auto">
          <a:xfrm>
            <a:off x="184949" y="6484874"/>
            <a:ext cx="11756793" cy="311147"/>
          </a:xfrm>
          <a:prstGeom prst="rect">
            <a:avLst/>
          </a:prstGeom>
          <a:solidFill>
            <a:srgbClr val="000000"/>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marR="0" lvl="0" indent="0" algn="ctr" defTabSz="914400" rtl="0" eaLnBrk="1" fontAlgn="auto" latinLnBrk="0" hangingPunct="1">
              <a:lnSpc>
                <a:spcPct val="97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Rounded Rectangle 804">
            <a:hlinkClick r:id="rId107"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8026114" y="6558019"/>
            <a:ext cx="3787404" cy="165874"/>
          </a:xfrm>
          <a:prstGeom prst="roundRect">
            <a:avLst>
              <a:gd name="adj" fmla="val 0"/>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847" name="Rectangle 846">
            <a:hlinkClick r:id="rId108" tooltip="Review independent audit reports for Microsoft's Cloud services to learn how Microsoft works to secure your data, protect its privacy, and comply with global standards in Microsoft business cloud services. "/>
            <a:extLst>
              <a:ext uri="{FF2B5EF4-FFF2-40B4-BE49-F238E27FC236}">
                <a16:creationId xmlns:a16="http://schemas.microsoft.com/office/drawing/2014/main" id="{767F699E-8BF5-48FD-8960-24B3421585D2}"/>
              </a:ext>
            </a:extLst>
          </p:cNvPr>
          <p:cNvSpPr/>
          <p:nvPr/>
        </p:nvSpPr>
        <p:spPr>
          <a:xfrm>
            <a:off x="4159573" y="6558019"/>
            <a:ext cx="3787404"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Service Trust Portal –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How Microsoft secures cloud services</a:t>
            </a:r>
          </a:p>
        </p:txBody>
      </p:sp>
      <p:grpSp>
        <p:nvGrpSpPr>
          <p:cNvPr id="119" name="Group 118">
            <a:extLst>
              <a:ext uri="{FF2B5EF4-FFF2-40B4-BE49-F238E27FC236}">
                <a16:creationId xmlns:a16="http://schemas.microsoft.com/office/drawing/2014/main" id="{8D777644-76C8-477B-B501-9070FC01C645}"/>
              </a:ext>
            </a:extLst>
          </p:cNvPr>
          <p:cNvGrpSpPr/>
          <p:nvPr/>
        </p:nvGrpSpPr>
        <p:grpSpPr>
          <a:xfrm>
            <a:off x="293032" y="6558019"/>
            <a:ext cx="3787404" cy="165874"/>
            <a:chOff x="4130626" y="6557510"/>
            <a:chExt cx="3787404" cy="165874"/>
          </a:xfrm>
        </p:grpSpPr>
        <p:sp>
          <p:nvSpPr>
            <p:cNvPr id="848" name="Rectangle 847">
              <a:hlinkClick r:id="rId109"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81DCF43F-6876-458C-8AE6-3AFEB739D463}"/>
                </a:ext>
              </a:extLst>
            </p:cNvPr>
            <p:cNvSpPr/>
            <p:nvPr/>
          </p:nvSpPr>
          <p:spPr>
            <a:xfrm>
              <a:off x="4130626" y="6557510"/>
              <a:ext cx="3787404"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Intelligence –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8+ Trillion signals per day of security context</a:t>
              </a:r>
            </a:p>
          </p:txBody>
        </p:sp>
        <p:grpSp>
          <p:nvGrpSpPr>
            <p:cNvPr id="598" name="Group 4">
              <a:extLst>
                <a:ext uri="{FF2B5EF4-FFF2-40B4-BE49-F238E27FC236}">
                  <a16:creationId xmlns:a16="http://schemas.microsoft.com/office/drawing/2014/main" id="{6AFA49D0-A4F3-4095-9735-07C2B0FCDA21}"/>
                </a:ext>
              </a:extLst>
            </p:cNvPr>
            <p:cNvGrpSpPr>
              <a:grpSpLocks noChangeAspect="1"/>
            </p:cNvGrpSpPr>
            <p:nvPr/>
          </p:nvGrpSpPr>
          <p:grpSpPr bwMode="auto">
            <a:xfrm>
              <a:off x="4180872" y="6573533"/>
              <a:ext cx="137530" cy="137530"/>
              <a:chOff x="380" y="3325"/>
              <a:chExt cx="286" cy="286"/>
            </a:xfrm>
            <a:solidFill>
              <a:srgbClr val="243A5E"/>
            </a:solidFill>
          </p:grpSpPr>
          <p:sp>
            <p:nvSpPr>
              <p:cNvPr id="613" name="Freeform 5">
                <a:extLst>
                  <a:ext uri="{FF2B5EF4-FFF2-40B4-BE49-F238E27FC236}">
                    <a16:creationId xmlns:a16="http://schemas.microsoft.com/office/drawing/2014/main" id="{D66A1841-5E59-4B8B-908B-FD0E85320666}"/>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14" name="Oval 6">
                <a:extLst>
                  <a:ext uri="{FF2B5EF4-FFF2-40B4-BE49-F238E27FC236}">
                    <a16:creationId xmlns:a16="http://schemas.microsoft.com/office/drawing/2014/main" id="{C213541D-E211-4BC4-B7FD-2B5BD7CD8C5D}"/>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15" name="Oval 7">
                <a:extLst>
                  <a:ext uri="{FF2B5EF4-FFF2-40B4-BE49-F238E27FC236}">
                    <a16:creationId xmlns:a16="http://schemas.microsoft.com/office/drawing/2014/main" id="{7EA3803F-69B8-4AB9-A7C0-AE70C1166128}"/>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18" name="Oval 8">
                <a:extLst>
                  <a:ext uri="{FF2B5EF4-FFF2-40B4-BE49-F238E27FC236}">
                    <a16:creationId xmlns:a16="http://schemas.microsoft.com/office/drawing/2014/main" id="{A7714CA2-9144-4DF5-82B1-B16E7A48F105}"/>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19" name="Oval 9">
                <a:extLst>
                  <a:ext uri="{FF2B5EF4-FFF2-40B4-BE49-F238E27FC236}">
                    <a16:creationId xmlns:a16="http://schemas.microsoft.com/office/drawing/2014/main" id="{6DE389F1-AFE0-49CC-AE04-05759ABFF6DA}"/>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24" name="Oval 10">
                <a:extLst>
                  <a:ext uri="{FF2B5EF4-FFF2-40B4-BE49-F238E27FC236}">
                    <a16:creationId xmlns:a16="http://schemas.microsoft.com/office/drawing/2014/main" id="{D41E8FF0-5564-4713-9649-9AE88699F58A}"/>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26" name="Oval 11">
                <a:extLst>
                  <a:ext uri="{FF2B5EF4-FFF2-40B4-BE49-F238E27FC236}">
                    <a16:creationId xmlns:a16="http://schemas.microsoft.com/office/drawing/2014/main" id="{6AC30DE2-818D-4EC9-A85C-EF08B14D4975}"/>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28" name="Oval 12">
                <a:extLst>
                  <a:ext uri="{FF2B5EF4-FFF2-40B4-BE49-F238E27FC236}">
                    <a16:creationId xmlns:a16="http://schemas.microsoft.com/office/drawing/2014/main" id="{F27FBAA1-96DE-412E-A78A-BBC762382183}"/>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206" name="Group 205">
            <a:extLst>
              <a:ext uri="{FF2B5EF4-FFF2-40B4-BE49-F238E27FC236}">
                <a16:creationId xmlns:a16="http://schemas.microsoft.com/office/drawing/2014/main" id="{008BDAAF-D66A-491B-8A24-C547CDC3F84E}"/>
              </a:ext>
            </a:extLst>
          </p:cNvPr>
          <p:cNvGrpSpPr/>
          <p:nvPr/>
        </p:nvGrpSpPr>
        <p:grpSpPr>
          <a:xfrm>
            <a:off x="10548964" y="2569628"/>
            <a:ext cx="1332445" cy="2084696"/>
            <a:chOff x="10548964" y="2569628"/>
            <a:chExt cx="1332445" cy="2084696"/>
          </a:xfrm>
        </p:grpSpPr>
        <p:grpSp>
          <p:nvGrpSpPr>
            <p:cNvPr id="20" name="Group 19">
              <a:extLst>
                <a:ext uri="{FF2B5EF4-FFF2-40B4-BE49-F238E27FC236}">
                  <a16:creationId xmlns:a16="http://schemas.microsoft.com/office/drawing/2014/main" id="{C9D30C8A-9BAD-4322-977E-31F911113822}"/>
                </a:ext>
              </a:extLst>
            </p:cNvPr>
            <p:cNvGrpSpPr/>
            <p:nvPr/>
          </p:nvGrpSpPr>
          <p:grpSpPr>
            <a:xfrm>
              <a:off x="10648282" y="4457475"/>
              <a:ext cx="1175080" cy="196849"/>
              <a:chOff x="10648282" y="4457475"/>
              <a:chExt cx="1175080" cy="196849"/>
            </a:xfrm>
          </p:grpSpPr>
          <p:sp>
            <p:nvSpPr>
              <p:cNvPr id="417" name="Rectangle 416">
                <a:hlinkClick r:id="rId110" tooltip="Defender for Identity  is a cloud-based security solution that leverages your on-premises Active Directory signals to identify, detect, and investigate advanced threats, compromised identities, and malicious insider actions directed at your organization."/>
                <a:extLst>
                  <a:ext uri="{FF2B5EF4-FFF2-40B4-BE49-F238E27FC236}">
                    <a16:creationId xmlns:a16="http://schemas.microsoft.com/office/drawing/2014/main" id="{0D191FAB-41E4-4F33-A585-0EAAB6AEC018}"/>
                  </a:ext>
                </a:extLst>
              </p:cNvPr>
              <p:cNvSpPr/>
              <p:nvPr/>
            </p:nvSpPr>
            <p:spPr>
              <a:xfrm>
                <a:off x="10774685" y="4457475"/>
                <a:ext cx="1048677" cy="196849"/>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91440" rtlCol="0" anchor="ctr">
                <a:spAutoFit/>
              </a:bodyPr>
              <a:lstStyle/>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Identity</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48282" y="4536214"/>
                <a:ext cx="135776" cy="0"/>
              </a:xfrm>
              <a:prstGeom prst="line">
                <a:avLst/>
              </a:prstGeom>
              <a:ln w="19050">
                <a:solidFill>
                  <a:schemeClr val="tx1"/>
                </a:solidFill>
                <a:prstDash val="solid"/>
                <a:headEnd type="none"/>
                <a:tailEnd type="triangle" w="sm" len="med"/>
              </a:ln>
            </p:spPr>
            <p:style>
              <a:lnRef idx="1">
                <a:schemeClr val="accent1"/>
              </a:lnRef>
              <a:fillRef idx="0">
                <a:schemeClr val="accent1"/>
              </a:fillRef>
              <a:effectRef idx="0">
                <a:schemeClr val="accent1"/>
              </a:effectRef>
              <a:fontRef idx="minor">
                <a:schemeClr val="tx1"/>
              </a:fontRef>
            </p:style>
          </p:cxnSp>
        </p:grpSp>
        <p:sp>
          <p:nvSpPr>
            <p:cNvPr id="402" name="Rectangle 401">
              <a:hlinkClick r:id="rId111"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48964" y="3781452"/>
              <a:ext cx="1295428" cy="198851"/>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16427" y="3839664"/>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6" name="Rectangle 405">
              <a:hlinkClick r:id="rId11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48964" y="3225812"/>
              <a:ext cx="1293608" cy="557870"/>
            </a:xfrm>
            <a:prstGeom prst="rect">
              <a:avLst/>
            </a:prstGeom>
            <a:solidFill>
              <a:srgbClr val="FFFFFF"/>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5" name="Rectangle 484">
              <a:extLst>
                <a:ext uri="{FF2B5EF4-FFF2-40B4-BE49-F238E27FC236}">
                  <a16:creationId xmlns:a16="http://schemas.microsoft.com/office/drawing/2014/main" id="{4A5A50C5-4BDD-46CD-978D-07E992BE557D}"/>
                </a:ext>
              </a:extLst>
            </p:cNvPr>
            <p:cNvSpPr/>
            <p:nvPr/>
          </p:nvSpPr>
          <p:spPr>
            <a:xfrm>
              <a:off x="10548964" y="4174695"/>
              <a:ext cx="1295428" cy="198851"/>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13" tooltip="Azure AD business-to-business (B2B) collaboration enables working with users in other organizations. Enabling this scenario reduces risk by moving partner accounts (and risk) out of your enterprise directory(ies)."/>
                </a:rPr>
                <a:t>B2B</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&amp;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14" tooltip="Azure AD B2C is an identity management service that enables you to customize &amp; control how customers sign up, sign in, and manage profiles for your apps. Enabling this scenario reduces risk by moving customer accounts out of your enterprise directory(ies)."/>
                </a:rPr>
                <a:t>B2C</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 name="Rectangle 16">
              <a:hlinkClick r:id="rId11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FE85BA3A-08CE-4426-8AF8-2592EFA76B28}"/>
                </a:ext>
              </a:extLst>
            </p:cNvPr>
            <p:cNvSpPr/>
            <p:nvPr/>
          </p:nvSpPr>
          <p:spPr>
            <a:xfrm>
              <a:off x="10707826" y="3198438"/>
              <a:ext cx="1173583" cy="5103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Identity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27" name="Group 626">
              <a:extLst>
                <a:ext uri="{FF2B5EF4-FFF2-40B4-BE49-F238E27FC236}">
                  <a16:creationId xmlns:a16="http://schemas.microsoft.com/office/drawing/2014/main" id="{42D9751D-1CB1-45F7-811D-A2A8A69DCF92}"/>
                </a:ext>
              </a:extLst>
            </p:cNvPr>
            <p:cNvGrpSpPr/>
            <p:nvPr/>
          </p:nvGrpSpPr>
          <p:grpSpPr>
            <a:xfrm flipV="1">
              <a:off x="10861166" y="3698908"/>
              <a:ext cx="126960" cy="30766"/>
              <a:chOff x="6648232" y="304184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48232" y="304184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19708" y="304184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791184" y="304184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4" name="Rectangle 403">
              <a:hlinkClick r:id="rId115"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E338DB8C-FDF6-4A92-98CE-1AC7C014C8C6}"/>
                </a:ext>
              </a:extLst>
            </p:cNvPr>
            <p:cNvSpPr/>
            <p:nvPr/>
          </p:nvSpPr>
          <p:spPr>
            <a:xfrm>
              <a:off x="10548964" y="2569628"/>
              <a:ext cx="1295428" cy="664906"/>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18288"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Passwordless &amp; MFA</a:t>
              </a: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11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750387" y="2773266"/>
              <a:ext cx="118558" cy="110976"/>
            </a:xfrm>
            <a:prstGeom prst="rect">
              <a:avLst/>
            </a:prstGeom>
          </p:spPr>
        </p:pic>
        <p:sp>
          <p:nvSpPr>
            <p:cNvPr id="398" name="Rectangle 397">
              <a:hlinkClick r:id="rId117" tooltip="Authenticator App allows you to sign into your personal Microsoft account without a password. For security, you’ll use a fingerprint, face recognition, or a PIN."/>
              <a:extLst>
                <a:ext uri="{FF2B5EF4-FFF2-40B4-BE49-F238E27FC236}">
                  <a16:creationId xmlns:a16="http://schemas.microsoft.com/office/drawing/2014/main" id="{38B5028E-1B95-4B9A-8F85-AED30974983A}"/>
                </a:ext>
              </a:extLst>
            </p:cNvPr>
            <p:cNvSpPr/>
            <p:nvPr/>
          </p:nvSpPr>
          <p:spPr>
            <a:xfrm>
              <a:off x="10707826" y="2912741"/>
              <a:ext cx="1046398" cy="147494"/>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5715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Authenticator App </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118">
              <a:extLst>
                <a:ext uri="{28A0092B-C50C-407E-A947-70E740481C1C}">
                  <a14:useLocalDpi xmlns:a14="http://schemas.microsoft.com/office/drawing/2010/main" val="0"/>
                </a:ext>
              </a:extLst>
            </a:blip>
            <a:srcRect/>
            <a:stretch>
              <a:fillRect/>
            </a:stretch>
          </p:blipFill>
          <p:spPr bwMode="auto">
            <a:xfrm>
              <a:off x="10762734" y="2926592"/>
              <a:ext cx="126290" cy="112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90">
              <a:hlinkClick r:id="rId119" tooltip="Windows Hello for Business 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D04BFAC6-E70B-45FD-9FBF-11437F6BA267}"/>
                </a:ext>
              </a:extLst>
            </p:cNvPr>
            <p:cNvSpPr/>
            <p:nvPr/>
          </p:nvSpPr>
          <p:spPr>
            <a:xfrm>
              <a:off x="10707827" y="2747070"/>
              <a:ext cx="1046398" cy="147494"/>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5715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sp>
          <p:nvSpPr>
            <p:cNvPr id="109" name="Rectangle 108">
              <a:hlinkClick r:id="rId120" tooltip="Azure AD ID Governance allows you to balance your organization's need for security and employee productivity with the right processes and visibility. You get capabilities to ensure that the right people have the right access to the right resources."/>
              <a:extLst>
                <a:ext uri="{FF2B5EF4-FFF2-40B4-BE49-F238E27FC236}">
                  <a16:creationId xmlns:a16="http://schemas.microsoft.com/office/drawing/2014/main" id="{33D596F4-3F7B-4A4E-AFA8-F87C38EB2D87}"/>
                </a:ext>
              </a:extLst>
            </p:cNvPr>
            <p:cNvSpPr/>
            <p:nvPr/>
          </p:nvSpPr>
          <p:spPr>
            <a:xfrm>
              <a:off x="10548964" y="3978073"/>
              <a:ext cx="1295428" cy="198851"/>
            </a:xfrm>
            <a:prstGeom prst="rect">
              <a:avLst/>
            </a:prstGeom>
            <a:solidFill>
              <a:srgbClr val="FFFFFF"/>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Identity Governance</a:t>
              </a:r>
            </a:p>
          </p:txBody>
        </p:sp>
        <p:pic>
          <p:nvPicPr>
            <p:cNvPr id="140" name="Graphic 139">
              <a:extLst>
                <a:ext uri="{FF2B5EF4-FFF2-40B4-BE49-F238E27FC236}">
                  <a16:creationId xmlns:a16="http://schemas.microsoft.com/office/drawing/2014/main" id="{B783EBC1-169D-4816-A432-F57DE8FBA16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88177" y="3254738"/>
              <a:ext cx="164018" cy="164018"/>
            </a:xfrm>
            <a:prstGeom prst="rect">
              <a:avLst/>
            </a:prstGeom>
          </p:spPr>
        </p:pic>
        <p:pic>
          <p:nvPicPr>
            <p:cNvPr id="142" name="Graphic 141">
              <a:extLst>
                <a:ext uri="{FF2B5EF4-FFF2-40B4-BE49-F238E27FC236}">
                  <a16:creationId xmlns:a16="http://schemas.microsoft.com/office/drawing/2014/main" id="{B70E15E0-9257-4C83-A6A9-22D86D8D4AE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76623" y="4186131"/>
              <a:ext cx="164018" cy="164018"/>
            </a:xfrm>
            <a:prstGeom prst="rect">
              <a:avLst/>
            </a:prstGeom>
          </p:spPr>
        </p:pic>
        <p:pic>
          <p:nvPicPr>
            <p:cNvPr id="144" name="Graphic 143">
              <a:extLst>
                <a:ext uri="{FF2B5EF4-FFF2-40B4-BE49-F238E27FC236}">
                  <a16:creationId xmlns:a16="http://schemas.microsoft.com/office/drawing/2014/main" id="{F95C0396-4FDF-4FDA-8698-1DFC8088E8D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78060" y="3991358"/>
              <a:ext cx="164018" cy="164018"/>
            </a:xfrm>
            <a:prstGeom prst="rect">
              <a:avLst/>
            </a:prstGeom>
          </p:spPr>
        </p:pic>
        <p:sp>
          <p:nvSpPr>
            <p:cNvPr id="185" name="Rectangle 184">
              <a:hlinkClick r:id="rId121" tooltip="Allows you to sign in to web-based applications with your Azure AD account using a FIDO2 security key."/>
              <a:extLst>
                <a:ext uri="{FF2B5EF4-FFF2-40B4-BE49-F238E27FC236}">
                  <a16:creationId xmlns:a16="http://schemas.microsoft.com/office/drawing/2014/main" id="{3A125EF7-AC3B-4AC1-A8FD-CB446D715983}"/>
                </a:ext>
              </a:extLst>
            </p:cNvPr>
            <p:cNvSpPr/>
            <p:nvPr/>
          </p:nvSpPr>
          <p:spPr>
            <a:xfrm>
              <a:off x="10705046" y="3065293"/>
              <a:ext cx="1046398" cy="147494"/>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5715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FIDO2 Keys</a:t>
              </a:r>
            </a:p>
          </p:txBody>
        </p:sp>
        <p:pic>
          <p:nvPicPr>
            <p:cNvPr id="186" name="Picture 2" descr="See the source image">
              <a:extLst>
                <a:ext uri="{FF2B5EF4-FFF2-40B4-BE49-F238E27FC236}">
                  <a16:creationId xmlns:a16="http://schemas.microsoft.com/office/drawing/2014/main" id="{CFBD2AAC-D1BF-42B1-9D93-9D7AED045312}"/>
                </a:ext>
              </a:extLst>
            </p:cNvPr>
            <p:cNvPicPr>
              <a:picLocks noChangeAspect="1" noChangeArrowheads="1"/>
            </p:cNvPicPr>
            <p:nvPr/>
          </p:nvPicPr>
          <p:blipFill>
            <a:blip r:embed="rId122">
              <a:extLst>
                <a:ext uri="{28A0092B-C50C-407E-A947-70E740481C1C}">
                  <a14:useLocalDpi xmlns:a14="http://schemas.microsoft.com/office/drawing/2010/main" val="0"/>
                </a:ext>
              </a:extLst>
            </a:blip>
            <a:srcRect/>
            <a:stretch>
              <a:fillRect/>
            </a:stretch>
          </p:blipFill>
          <p:spPr bwMode="auto">
            <a:xfrm>
              <a:off x="10722943" y="3085904"/>
              <a:ext cx="167348" cy="10298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01" name="Connector: Elbow 500">
            <a:extLst>
              <a:ext uri="{FF2B5EF4-FFF2-40B4-BE49-F238E27FC236}">
                <a16:creationId xmlns:a16="http://schemas.microsoft.com/office/drawing/2014/main" id="{66243A20-6D84-4721-A352-985C9971F762}"/>
              </a:ext>
            </a:extLst>
          </p:cNvPr>
          <p:cNvCxnSpPr>
            <a:cxnSpLocks/>
            <a:endCxn id="187" idx="2"/>
          </p:cNvCxnSpPr>
          <p:nvPr/>
        </p:nvCxnSpPr>
        <p:spPr>
          <a:xfrm rot="5400000" flipH="1" flipV="1">
            <a:off x="3481620" y="3667741"/>
            <a:ext cx="740952" cy="415870"/>
          </a:xfrm>
          <a:prstGeom prst="bentConnector5">
            <a:avLst>
              <a:gd name="adj1" fmla="val 105733"/>
              <a:gd name="adj2" fmla="val 99706"/>
              <a:gd name="adj3" fmla="val 100803"/>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64">
              <a:extLst>
                <a:ext uri="{96DAC541-7B7A-43D3-8B79-37D633B846F1}">
                  <asvg:svgBlip xmlns:asvg="http://schemas.microsoft.com/office/drawing/2016/SVG/main" r:embed="rId123"/>
                </a:ext>
              </a:extLst>
            </a:blip>
            <a:stretch>
              <a:fillRect/>
            </a:stretch>
          </p:blipFill>
          <p:spPr>
            <a:xfrm>
              <a:off x="3412268" y="3248214"/>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71543"/>
              <a:ext cx="110871" cy="9028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24"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25">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9" name="TextBox 550">
            <a:extLst>
              <a:ext uri="{FF2B5EF4-FFF2-40B4-BE49-F238E27FC236}">
                <a16:creationId xmlns:a16="http://schemas.microsoft.com/office/drawing/2014/main" id="{25A1CD42-C2EA-4EFD-8659-36436EF9138C}"/>
              </a:ext>
            </a:extLst>
          </p:cNvPr>
          <p:cNvSpPr txBox="1"/>
          <p:nvPr/>
        </p:nvSpPr>
        <p:spPr>
          <a:xfrm>
            <a:off x="5063521" y="2874825"/>
            <a:ext cx="1247220"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grpSp>
        <p:nvGrpSpPr>
          <p:cNvPr id="199" name="Group 198">
            <a:extLst>
              <a:ext uri="{FF2B5EF4-FFF2-40B4-BE49-F238E27FC236}">
                <a16:creationId xmlns:a16="http://schemas.microsoft.com/office/drawing/2014/main" id="{ABF66358-FE70-4502-B1EF-A44A6770DDC9}"/>
              </a:ext>
            </a:extLst>
          </p:cNvPr>
          <p:cNvGrpSpPr/>
          <p:nvPr/>
        </p:nvGrpSpPr>
        <p:grpSpPr>
          <a:xfrm>
            <a:off x="4947501" y="3164751"/>
            <a:ext cx="1371209" cy="683351"/>
            <a:chOff x="4947501" y="3164751"/>
            <a:chExt cx="1371209" cy="683351"/>
          </a:xfrm>
        </p:grpSpPr>
        <p:sp>
          <p:nvSpPr>
            <p:cNvPr id="100" name="L-Shape 99">
              <a:hlinkClick r:id="rId126"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D49ECEC5-C8B8-4456-B57B-A195AA2835B9}"/>
                </a:ext>
              </a:extLst>
            </p:cNvPr>
            <p:cNvSpPr/>
            <p:nvPr/>
          </p:nvSpPr>
          <p:spPr bwMode="auto">
            <a:xfrm flipH="1" flipV="1">
              <a:off x="5021982" y="3164751"/>
              <a:ext cx="1221616" cy="683351"/>
            </a:xfrm>
            <a:prstGeom prst="corner">
              <a:avLst>
                <a:gd name="adj1" fmla="val 38559"/>
                <a:gd name="adj2" fmla="val 121668"/>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5" name="TextBox 104">
              <a:extLst>
                <a:ext uri="{FF2B5EF4-FFF2-40B4-BE49-F238E27FC236}">
                  <a16:creationId xmlns:a16="http://schemas.microsoft.com/office/drawing/2014/main" id="{BFCEC4A4-0230-4F56-94B0-E4C1A59D5ABE}"/>
                </a:ext>
              </a:extLst>
            </p:cNvPr>
            <p:cNvSpPr txBox="1"/>
            <p:nvPr/>
          </p:nvSpPr>
          <p:spPr>
            <a:xfrm>
              <a:off x="4947501" y="3196090"/>
              <a:ext cx="1371209" cy="192199"/>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Marketplace</a:t>
              </a:r>
              <a:endPar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478090" y="3428019"/>
              <a:ext cx="704463" cy="408092"/>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127">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128">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129">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130">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131">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grpSp>
        <p:nvGrpSpPr>
          <p:cNvPr id="153" name="Group 152">
            <a:extLst>
              <a:ext uri="{FF2B5EF4-FFF2-40B4-BE49-F238E27FC236}">
                <a16:creationId xmlns:a16="http://schemas.microsoft.com/office/drawing/2014/main" id="{D2A4DE7F-EF4F-4F7E-801D-650E1FEB6053}"/>
              </a:ext>
            </a:extLst>
          </p:cNvPr>
          <p:cNvGrpSpPr/>
          <p:nvPr/>
        </p:nvGrpSpPr>
        <p:grpSpPr>
          <a:xfrm>
            <a:off x="2472457" y="3465786"/>
            <a:ext cx="833053" cy="512471"/>
            <a:chOff x="2144445" y="2975502"/>
            <a:chExt cx="879313" cy="512471"/>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50115"/>
              <a:ext cx="879312" cy="137858"/>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Proxy</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75502"/>
              <a:ext cx="879312" cy="137858"/>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62132"/>
              <a:ext cx="879312" cy="137858"/>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IPS/IDS</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94105"/>
              <a:ext cx="117028" cy="9480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93361"/>
              <a:ext cx="117028" cy="8945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2587F4DC-1CE2-4B98-BDF6-2408197FE26C}"/>
              </a:ext>
            </a:extLst>
          </p:cNvPr>
          <p:cNvGrpSpPr/>
          <p:nvPr/>
        </p:nvGrpSpPr>
        <p:grpSpPr>
          <a:xfrm>
            <a:off x="2357272" y="4593403"/>
            <a:ext cx="1017153" cy="175683"/>
            <a:chOff x="2357272" y="4593403"/>
            <a:chExt cx="1017153" cy="175683"/>
          </a:xfrm>
        </p:grpSpPr>
        <p:sp>
          <p:nvSpPr>
            <p:cNvPr id="787" name="Rectangle 786">
              <a:hlinkClick r:id="rId132"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1EF0A278-F7DA-44D1-BB99-7A7B7089A10E}"/>
                </a:ext>
              </a:extLst>
            </p:cNvPr>
            <p:cNvSpPr/>
            <p:nvPr/>
          </p:nvSpPr>
          <p:spPr>
            <a:xfrm>
              <a:off x="2357272" y="4593403"/>
              <a:ext cx="1017153"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pic>
          <p:nvPicPr>
            <p:cNvPr id="150" name="Picture 149">
              <a:extLst>
                <a:ext uri="{FF2B5EF4-FFF2-40B4-BE49-F238E27FC236}">
                  <a16:creationId xmlns:a16="http://schemas.microsoft.com/office/drawing/2014/main" id="{2BC538A9-F2EF-42A1-9153-5CFA9F774EC1}"/>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92864" y="4625084"/>
              <a:ext cx="150932" cy="112545"/>
            </a:xfrm>
            <a:prstGeom prst="rect">
              <a:avLst/>
            </a:prstGeom>
          </p:spPr>
        </p:pic>
      </p:grpSp>
      <p:grpSp>
        <p:nvGrpSpPr>
          <p:cNvPr id="101" name="Group 100">
            <a:extLst>
              <a:ext uri="{FF2B5EF4-FFF2-40B4-BE49-F238E27FC236}">
                <a16:creationId xmlns:a16="http://schemas.microsoft.com/office/drawing/2014/main" id="{2F7EC89E-8A15-4049-AC02-BE30889D474E}"/>
              </a:ext>
            </a:extLst>
          </p:cNvPr>
          <p:cNvGrpSpPr/>
          <p:nvPr/>
        </p:nvGrpSpPr>
        <p:grpSpPr>
          <a:xfrm>
            <a:off x="2123430" y="3828285"/>
            <a:ext cx="1187138" cy="284878"/>
            <a:chOff x="2123430" y="3828285"/>
            <a:chExt cx="1187138" cy="284878"/>
          </a:xfrm>
        </p:grpSpPr>
        <p:sp>
          <p:nvSpPr>
            <p:cNvPr id="582" name="Rectangle 581">
              <a:hlinkClick r:id="rId133"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5417E46D-6511-48A9-8F0F-7A083A78B4E5}"/>
                </a:ext>
              </a:extLst>
            </p:cNvPr>
            <p:cNvSpPr/>
            <p:nvPr/>
          </p:nvSpPr>
          <p:spPr>
            <a:xfrm>
              <a:off x="2123430" y="3828285"/>
              <a:ext cx="1187138" cy="284878"/>
            </a:xfrm>
            <a:prstGeom prst="rect">
              <a:avLst/>
            </a:prstGeom>
            <a:solidFill>
              <a:schemeClr val="bg1"/>
            </a:solidFill>
            <a:ln w="19050">
              <a:solidFill>
                <a:srgbClr val="5C2D9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Azure AD App Proxy</a:t>
              </a:r>
            </a:p>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00" b="0" i="1"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Beyond User VPN</a:t>
              </a:r>
            </a:p>
          </p:txBody>
        </p:sp>
        <p:pic>
          <p:nvPicPr>
            <p:cNvPr id="113" name="Picture 112">
              <a:extLst>
                <a:ext uri="{FF2B5EF4-FFF2-40B4-BE49-F238E27FC236}">
                  <a16:creationId xmlns:a16="http://schemas.microsoft.com/office/drawing/2014/main" id="{B3E627A3-008C-4961-B31E-74DB333A5DBA}"/>
                </a:ext>
              </a:extLst>
            </p:cNvPr>
            <p:cNvPicPr>
              <a:picLocks noChangeAspect="1"/>
            </p:cNvPicPr>
            <p:nvPr/>
          </p:nvPicPr>
          <p:blipFill>
            <a:blip r:embed="rId26">
              <a:duotone>
                <a:schemeClr val="accent1">
                  <a:shade val="45000"/>
                  <a:satMod val="135000"/>
                </a:schemeClr>
                <a:prstClr val="white"/>
              </a:duotone>
              <a:lum bright="-20000" contrast="40000"/>
            </a:blip>
            <a:stretch>
              <a:fillRect/>
            </a:stretch>
          </p:blipFill>
          <p:spPr>
            <a:xfrm>
              <a:off x="2173010" y="3875271"/>
              <a:ext cx="204678" cy="204678"/>
            </a:xfrm>
            <a:prstGeom prst="rect">
              <a:avLst/>
            </a:prstGeom>
          </p:spPr>
        </p:pic>
      </p:grpSp>
      <p:sp>
        <p:nvSpPr>
          <p:cNvPr id="3" name="Rectangle 2">
            <a:extLst>
              <a:ext uri="{FF2B5EF4-FFF2-40B4-BE49-F238E27FC236}">
                <a16:creationId xmlns:a16="http://schemas.microsoft.com/office/drawing/2014/main" id="{84745DB0-7B18-4A4B-AE44-64FA48E6E057}"/>
              </a:ext>
            </a:extLst>
          </p:cNvPr>
          <p:cNvSpPr/>
          <p:nvPr/>
        </p:nvSpPr>
        <p:spPr>
          <a:xfrm>
            <a:off x="6443622" y="1152404"/>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Security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4" tooltip="Microsoft Security Documentation site with consolidated view of security resources across Microsoft"/>
              </a:rPr>
              <a:t>Security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4" tooltip="Technical guidance to help security professionals build and implement cybersecurity strategy, architecture, prioritized roadmaps, best practices, getting started guides, and more. "/>
              </a:rPr>
              <a:t>Documentation</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 action="ppaction://noaction"/>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5" tooltip="Clear actionable guidance for security related decisions to help you increase security posture, reduce risk, and accelerate deployment of secure cloud solutions. "/>
              </a:rPr>
              <a:t>Microsoft Best Practices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5" tooltip="The Securing Privileged Access (SPA) roadmap guides you through the fastest and most effective way to mitigate credential theft and other attacks to privileged accounts. "/>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Security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6" tooltip="Top Azure security best practices Microsoft recommends based on lessons learned across customers and our own environments."/>
              </a:rPr>
              <a:t>Top 10</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t>
            </a:r>
            <a:b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7" tooltip="The Azure Security Benchmark (ASB) provides prescriptive best practices and recommendations to help improve the security of workloads, data, and services on Azure."/>
              </a:rPr>
              <a:t>Benchmarks</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8" tooltip="The Cloud Adoption Framework (CAF) Security guidance provides lessons learned and methodologies to shape security strategy, roles, architecture, and more for your cloud adoption. "/>
              </a:rPr>
              <a:t>CAF</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9" tooltip="The Well Architected Framework (CAF) security guidance provides guidance and lessons learned for securing workloads and applications. "/>
              </a:rPr>
              <a:t>WAF</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t>
            </a:r>
          </a:p>
        </p:txBody>
      </p:sp>
      <p:grpSp>
        <p:nvGrpSpPr>
          <p:cNvPr id="136" name="Group 135">
            <a:extLst>
              <a:ext uri="{FF2B5EF4-FFF2-40B4-BE49-F238E27FC236}">
                <a16:creationId xmlns:a16="http://schemas.microsoft.com/office/drawing/2014/main" id="{940E99A8-8667-4981-B671-471AD815E4FE}"/>
              </a:ext>
            </a:extLst>
          </p:cNvPr>
          <p:cNvGrpSpPr/>
          <p:nvPr/>
        </p:nvGrpSpPr>
        <p:grpSpPr>
          <a:xfrm>
            <a:off x="6813731" y="4750846"/>
            <a:ext cx="1332140" cy="153063"/>
            <a:chOff x="6813731" y="4750846"/>
            <a:chExt cx="1332140" cy="153063"/>
          </a:xfrm>
        </p:grpSpPr>
        <p:sp>
          <p:nvSpPr>
            <p:cNvPr id="688" name="Rectangle 687">
              <a:hlinkClick r:id="rId140" tooltip="Azure offers hundreds of services to help organizations meet security and productivity objectives"/>
              <a:extLst>
                <a:ext uri="{FF2B5EF4-FFF2-40B4-BE49-F238E27FC236}">
                  <a16:creationId xmlns:a16="http://schemas.microsoft.com/office/drawing/2014/main" id="{7963C6CD-FC37-4FE2-AF9B-8C2E4680BA37}"/>
                </a:ext>
              </a:extLst>
            </p:cNvPr>
            <p:cNvSpPr/>
            <p:nvPr/>
          </p:nvSpPr>
          <p:spPr>
            <a:xfrm>
              <a:off x="6813731" y="4750846"/>
              <a:ext cx="1332140" cy="15306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700" b="0" i="1" u="none" strike="noStrike" kern="1200" cap="none" spc="0" normalizeH="0" baseline="0" noProof="0">
                  <a:ln>
                    <a:noFill/>
                  </a:ln>
                  <a:solidFill>
                    <a:srgbClr val="3C3C3C"/>
                  </a:solidFill>
                  <a:effectLst/>
                  <a:uLnTx/>
                  <a:uFillTx/>
                  <a:latin typeface="Segoe UI" panose="020B0502040204020203" pitchFamily="34" charset="0"/>
                  <a:ea typeface="+mn-ea"/>
                  <a:cs typeface="Segoe UI" panose="020B0502040204020203" pitchFamily="34" charset="0"/>
                </a:rPr>
                <a:t>Security &amp; Other Services</a:t>
              </a:r>
            </a:p>
          </p:txBody>
        </p:sp>
        <p:grpSp>
          <p:nvGrpSpPr>
            <p:cNvPr id="102" name="Group 101">
              <a:extLst>
                <a:ext uri="{FF2B5EF4-FFF2-40B4-BE49-F238E27FC236}">
                  <a16:creationId xmlns:a16="http://schemas.microsoft.com/office/drawing/2014/main" id="{0DB0F1ED-6A41-424B-868C-BBD6BBB667E7}"/>
                </a:ext>
              </a:extLst>
            </p:cNvPr>
            <p:cNvGrpSpPr/>
            <p:nvPr/>
          </p:nvGrpSpPr>
          <p:grpSpPr>
            <a:xfrm>
              <a:off x="6885357" y="4817123"/>
              <a:ext cx="105570" cy="25583"/>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97" name="Group 696">
            <a:extLst>
              <a:ext uri="{FF2B5EF4-FFF2-40B4-BE49-F238E27FC236}">
                <a16:creationId xmlns:a16="http://schemas.microsoft.com/office/drawing/2014/main" id="{60967A4C-6687-4949-884E-EB39984EFB95}"/>
              </a:ext>
            </a:extLst>
          </p:cNvPr>
          <p:cNvGrpSpPr/>
          <p:nvPr/>
        </p:nvGrpSpPr>
        <p:grpSpPr>
          <a:xfrm>
            <a:off x="8697244" y="3019222"/>
            <a:ext cx="1283140" cy="409387"/>
            <a:chOff x="8686501" y="2842004"/>
            <a:chExt cx="1384866" cy="457176"/>
          </a:xfrm>
        </p:grpSpPr>
        <p:grpSp>
          <p:nvGrpSpPr>
            <p:cNvPr id="698" name="Group 697">
              <a:extLst>
                <a:ext uri="{FF2B5EF4-FFF2-40B4-BE49-F238E27FC236}">
                  <a16:creationId xmlns:a16="http://schemas.microsoft.com/office/drawing/2014/main" id="{D6ED7781-96EC-4A69-8F58-34134CA39400}"/>
                </a:ext>
              </a:extLst>
            </p:cNvPr>
            <p:cNvGrpSpPr/>
            <p:nvPr/>
          </p:nvGrpSpPr>
          <p:grpSpPr>
            <a:xfrm>
              <a:off x="8686501" y="2842004"/>
              <a:ext cx="1384866" cy="457176"/>
              <a:chOff x="4095283" y="4588248"/>
              <a:chExt cx="1460967" cy="482298"/>
            </a:xfrm>
          </p:grpSpPr>
          <p:sp>
            <p:nvSpPr>
              <p:cNvPr id="714" name="TextBox 713">
                <a:extLst>
                  <a:ext uri="{FF2B5EF4-FFF2-40B4-BE49-F238E27FC236}">
                    <a16:creationId xmlns:a16="http://schemas.microsoft.com/office/drawing/2014/main" id="{37A8412A-AB6F-4033-BC4F-B0E20E32D9F7}"/>
                  </a:ext>
                </a:extLst>
              </p:cNvPr>
              <p:cNvSpPr txBox="1"/>
              <p:nvPr/>
            </p:nvSpPr>
            <p:spPr>
              <a:xfrm>
                <a:off x="4362919" y="4588248"/>
                <a:ext cx="769840" cy="482298"/>
              </a:xfrm>
              <a:prstGeom prst="rect">
                <a:avLst/>
              </a:prstGeom>
              <a:noFill/>
            </p:spPr>
            <p:txBody>
              <a:bodyPr wrap="square">
                <a:spAutoFit/>
              </a:bodyPr>
              <a:lstStyle/>
              <a:p>
                <a:pPr marL="169863" marR="0" lvl="0" indent="0" algn="ctr" defTabSz="914400" rtl="0" eaLnBrk="1" fontAlgn="auto" latinLnBrk="0" hangingPunct="1">
                  <a:lnSpc>
                    <a:spcPct val="97000"/>
                  </a:lnSpc>
                  <a:spcBef>
                    <a:spcPts val="0"/>
                  </a:spcBef>
                  <a:spcAft>
                    <a:spcPts val="200"/>
                  </a:spcAft>
                  <a:buClrTx/>
                  <a:buSzTx/>
                  <a:buFontTx/>
                  <a:buNone/>
                  <a:tabLst/>
                  <a:defRPr/>
                </a:pPr>
                <a:r>
                  <a:rPr kumimoji="0" lang="en-US" sz="600" b="0" i="0" u="none" strike="noStrike" kern="1200" cap="none" spc="0" normalizeH="0" baseline="0" noProof="0">
                    <a:ln>
                      <a:noFill/>
                    </a:ln>
                    <a:solidFill>
                      <a:schemeClr val="bg2">
                        <a:lumMod val="50000"/>
                      </a:schemeClr>
                    </a:solidFill>
                    <a:effectLst/>
                    <a:uLnTx/>
                    <a:uFillTx/>
                    <a:latin typeface="Segoe UI Semibold" panose="020B0702040204020203" pitchFamily="34" charset="0"/>
                    <a:cs typeface="Segoe UI Semibold" panose="020B0702040204020203" pitchFamily="34" charset="0"/>
                  </a:rPr>
                  <a:t>Discover</a:t>
                </a:r>
              </a:p>
              <a:p>
                <a:pPr marL="169863" marR="0" lvl="0" indent="0" algn="ctr" defTabSz="914400" rtl="0" eaLnBrk="1" fontAlgn="auto" latinLnBrk="0" hangingPunct="1">
                  <a:lnSpc>
                    <a:spcPct val="97000"/>
                  </a:lnSpc>
                  <a:spcBef>
                    <a:spcPts val="0"/>
                  </a:spcBef>
                  <a:spcAft>
                    <a:spcPts val="200"/>
                  </a:spcAft>
                  <a:buClrTx/>
                  <a:buSzTx/>
                  <a:buFontTx/>
                  <a:buNone/>
                  <a:tabLst/>
                  <a:defRPr/>
                </a:pPr>
                <a:endParaRPr kumimoji="0" lang="en-US" sz="600" b="0" i="0" u="none" strike="noStrike" kern="1200" cap="none" spc="0" normalizeH="0" baseline="0" noProof="0">
                  <a:ln>
                    <a:noFill/>
                  </a:ln>
                  <a:solidFill>
                    <a:schemeClr val="bg2">
                      <a:lumMod val="50000"/>
                    </a:schemeClr>
                  </a:solidFill>
                  <a:effectLst/>
                  <a:uLnTx/>
                  <a:uFillTx/>
                  <a:latin typeface="Segoe UI Semibold" panose="020B0702040204020203" pitchFamily="34" charset="0"/>
                  <a:cs typeface="Segoe UI Semibold" panose="020B0702040204020203" pitchFamily="34" charset="0"/>
                </a:endParaRPr>
              </a:p>
              <a:p>
                <a:pPr marL="169863" marR="0" lvl="0" indent="0" algn="ctr" defTabSz="914400" rtl="0" eaLnBrk="1" fontAlgn="auto" latinLnBrk="0" hangingPunct="1">
                  <a:lnSpc>
                    <a:spcPct val="97000"/>
                  </a:lnSpc>
                  <a:spcBef>
                    <a:spcPts val="0"/>
                  </a:spcBef>
                  <a:spcAft>
                    <a:spcPts val="200"/>
                  </a:spcAft>
                  <a:buClrTx/>
                  <a:buSzTx/>
                  <a:buFontTx/>
                  <a:buNone/>
                  <a:tabLst/>
                  <a:defRPr/>
                </a:pPr>
                <a:r>
                  <a:rPr kumimoji="0" lang="en-US" sz="600" b="0" i="0" u="none" strike="noStrike" kern="1200" cap="none" spc="0" normalizeH="0" baseline="0" noProof="0">
                    <a:ln>
                      <a:noFill/>
                    </a:ln>
                    <a:solidFill>
                      <a:schemeClr val="bg2">
                        <a:lumMod val="50000"/>
                      </a:schemeClr>
                    </a:solidFill>
                    <a:effectLst/>
                    <a:uLnTx/>
                    <a:uFillTx/>
                    <a:latin typeface="Segoe UI Semibold" panose="020B0702040204020203" pitchFamily="34" charset="0"/>
                    <a:cs typeface="Segoe UI Semibold" panose="020B0702040204020203" pitchFamily="34" charset="0"/>
                  </a:rPr>
                  <a:t>Protect</a:t>
                </a:r>
              </a:p>
            </p:txBody>
          </p:sp>
          <p:sp>
            <p:nvSpPr>
              <p:cNvPr id="716" name="TextBox 715">
                <a:extLst>
                  <a:ext uri="{FF2B5EF4-FFF2-40B4-BE49-F238E27FC236}">
                    <a16:creationId xmlns:a16="http://schemas.microsoft.com/office/drawing/2014/main" id="{AFDD54AA-289D-4449-A210-1D98AAA981FD}"/>
                  </a:ext>
                </a:extLst>
              </p:cNvPr>
              <p:cNvSpPr txBox="1"/>
              <p:nvPr/>
            </p:nvSpPr>
            <p:spPr>
              <a:xfrm>
                <a:off x="5038726" y="4723311"/>
                <a:ext cx="517524" cy="2175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a:solidFill>
                      <a:schemeClr val="bg2">
                        <a:lumMod val="50000"/>
                      </a:schemeClr>
                    </a:solidFill>
                    <a:latin typeface="Segoe UI Semibold" panose="020B0702040204020203" pitchFamily="34" charset="0"/>
                    <a:cs typeface="Segoe UI Semibold" panose="020B0702040204020203" pitchFamily="34" charset="0"/>
                  </a:rPr>
                  <a:t>Classify</a:t>
                </a:r>
              </a:p>
            </p:txBody>
          </p:sp>
          <p:sp>
            <p:nvSpPr>
              <p:cNvPr id="720" name="TextBox 719">
                <a:extLst>
                  <a:ext uri="{FF2B5EF4-FFF2-40B4-BE49-F238E27FC236}">
                    <a16:creationId xmlns:a16="http://schemas.microsoft.com/office/drawing/2014/main" id="{84DDC6B3-A5B4-4115-860A-4D4BA5099389}"/>
                  </a:ext>
                </a:extLst>
              </p:cNvPr>
              <p:cNvSpPr txBox="1"/>
              <p:nvPr/>
            </p:nvSpPr>
            <p:spPr>
              <a:xfrm>
                <a:off x="4095283" y="4723310"/>
                <a:ext cx="831056" cy="2175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a:solidFill>
                      <a:schemeClr val="bg2">
                        <a:lumMod val="50000"/>
                      </a:schemeClr>
                    </a:solidFill>
                    <a:latin typeface="Segoe UI Semibold" panose="020B0702040204020203" pitchFamily="34" charset="0"/>
                    <a:cs typeface="Segoe UI Semibold" panose="020B0702040204020203" pitchFamily="34" charset="0"/>
                  </a:rPr>
                  <a:t>Monitor</a:t>
                </a:r>
              </a:p>
            </p:txBody>
          </p:sp>
        </p:grpSp>
        <p:sp>
          <p:nvSpPr>
            <p:cNvPr id="700" name="Freeform: Shape 699">
              <a:extLst>
                <a:ext uri="{FF2B5EF4-FFF2-40B4-BE49-F238E27FC236}">
                  <a16:creationId xmlns:a16="http://schemas.microsoft.com/office/drawing/2014/main" id="{4F7FBB88-C824-48BF-8DA6-04129CBBFD64}"/>
                </a:ext>
              </a:extLst>
            </p:cNvPr>
            <p:cNvSpPr/>
            <p:nvPr/>
          </p:nvSpPr>
          <p:spPr bwMode="auto">
            <a:xfrm rot="4500000">
              <a:off x="9628187" y="2889708"/>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latin typeface="Segoe UI Semibold" panose="020B0702040204020203" pitchFamily="34" charset="0"/>
                <a:cs typeface="Segoe UI Semibold" panose="020B0702040204020203" pitchFamily="34" charset="0"/>
              </a:endParaRPr>
            </a:p>
          </p:txBody>
        </p:sp>
        <p:sp>
          <p:nvSpPr>
            <p:cNvPr id="705" name="Freeform: Shape 704">
              <a:extLst>
                <a:ext uri="{FF2B5EF4-FFF2-40B4-BE49-F238E27FC236}">
                  <a16:creationId xmlns:a16="http://schemas.microsoft.com/office/drawing/2014/main" id="{B2E70263-16B1-47D3-9BBE-9013D41C2F90}"/>
                </a:ext>
              </a:extLst>
            </p:cNvPr>
            <p:cNvSpPr/>
            <p:nvPr/>
          </p:nvSpPr>
          <p:spPr bwMode="auto">
            <a:xfrm rot="4500000" flipH="1" flipV="1">
              <a:off x="9025150" y="3100758"/>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latin typeface="Segoe UI Semibold" panose="020B0702040204020203" pitchFamily="34" charset="0"/>
                <a:cs typeface="Segoe UI Semibold" panose="020B0702040204020203" pitchFamily="34" charset="0"/>
              </a:endParaRPr>
            </a:p>
          </p:txBody>
        </p:sp>
        <p:sp>
          <p:nvSpPr>
            <p:cNvPr id="711" name="Freeform: Shape 710">
              <a:extLst>
                <a:ext uri="{FF2B5EF4-FFF2-40B4-BE49-F238E27FC236}">
                  <a16:creationId xmlns:a16="http://schemas.microsoft.com/office/drawing/2014/main" id="{12986C3E-F0C2-46FF-B092-FC1B7FA5C891}"/>
                </a:ext>
              </a:extLst>
            </p:cNvPr>
            <p:cNvSpPr/>
            <p:nvPr/>
          </p:nvSpPr>
          <p:spPr bwMode="auto">
            <a:xfrm rot="1831267">
              <a:off x="9024729" y="2894232"/>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latin typeface="Segoe UI Semibold" panose="020B0702040204020203" pitchFamily="34" charset="0"/>
                <a:cs typeface="Segoe UI Semibold" panose="020B0702040204020203" pitchFamily="34" charset="0"/>
              </a:endParaRPr>
            </a:p>
          </p:txBody>
        </p:sp>
        <p:sp>
          <p:nvSpPr>
            <p:cNvPr id="713" name="Freeform: Shape 712">
              <a:extLst>
                <a:ext uri="{FF2B5EF4-FFF2-40B4-BE49-F238E27FC236}">
                  <a16:creationId xmlns:a16="http://schemas.microsoft.com/office/drawing/2014/main" id="{B0B727C9-11E2-4EA0-9A5E-F47FEB2DF819}"/>
                </a:ext>
              </a:extLst>
            </p:cNvPr>
            <p:cNvSpPr/>
            <p:nvPr/>
          </p:nvSpPr>
          <p:spPr bwMode="auto">
            <a:xfrm rot="12907056">
              <a:off x="9628186" y="3097227"/>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latin typeface="Segoe UI Semibold" panose="020B0702040204020203" pitchFamily="34" charset="0"/>
                <a:cs typeface="Segoe UI Semibold" panose="020B0702040204020203" pitchFamily="34" charset="0"/>
              </a:endParaRPr>
            </a:p>
          </p:txBody>
        </p:sp>
      </p:grpSp>
      <p:pic>
        <p:nvPicPr>
          <p:cNvPr id="733" name="Picture 732">
            <a:extLst>
              <a:ext uri="{FF2B5EF4-FFF2-40B4-BE49-F238E27FC236}">
                <a16:creationId xmlns:a16="http://schemas.microsoft.com/office/drawing/2014/main" id="{5FD83A9D-03A9-4EA5-ACE1-3622A6EB8392}"/>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0350" y="2608046"/>
            <a:ext cx="150932" cy="112545"/>
          </a:xfrm>
          <a:prstGeom prst="rect">
            <a:avLst/>
          </a:prstGeom>
        </p:spPr>
      </p:pic>
      <p:sp>
        <p:nvSpPr>
          <p:cNvPr id="738" name="L-Shape 737">
            <a:hlinkClick r:id="rId141" tooltip="Microsoft Secure Score is a measurement of an organization's security posture."/>
            <a:extLst>
              <a:ext uri="{FF2B5EF4-FFF2-40B4-BE49-F238E27FC236}">
                <a16:creationId xmlns:a16="http://schemas.microsoft.com/office/drawing/2014/main" id="{19E787F4-2247-46BF-92D7-43FA37063416}"/>
              </a:ext>
            </a:extLst>
          </p:cNvPr>
          <p:cNvSpPr/>
          <p:nvPr/>
        </p:nvSpPr>
        <p:spPr bwMode="auto">
          <a:xfrm>
            <a:off x="284123" y="5237495"/>
            <a:ext cx="11619115" cy="191068"/>
          </a:xfrm>
          <a:prstGeom prst="corner">
            <a:avLst>
              <a:gd name="adj1" fmla="val 13321"/>
              <a:gd name="adj2" fmla="val 2921486"/>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tIns="0" rIns="45720" rtlCol="0" anchor="b">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Secure Score –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Measure your security posture, and plan/prioritize rapid improvement with included guidance</a:t>
            </a:r>
          </a:p>
        </p:txBody>
      </p:sp>
      <p:grpSp>
        <p:nvGrpSpPr>
          <p:cNvPr id="89" name="Group 88">
            <a:extLst>
              <a:ext uri="{FF2B5EF4-FFF2-40B4-BE49-F238E27FC236}">
                <a16:creationId xmlns:a16="http://schemas.microsoft.com/office/drawing/2014/main" id="{D6442B9D-AD19-4FC9-93C9-E0E15110805F}"/>
              </a:ext>
            </a:extLst>
          </p:cNvPr>
          <p:cNvGrpSpPr/>
          <p:nvPr/>
        </p:nvGrpSpPr>
        <p:grpSpPr>
          <a:xfrm>
            <a:off x="284627" y="5180767"/>
            <a:ext cx="11621713" cy="191068"/>
            <a:chOff x="284627" y="5173147"/>
            <a:chExt cx="11621713" cy="191068"/>
          </a:xfrm>
        </p:grpSpPr>
        <p:sp>
          <p:nvSpPr>
            <p:cNvPr id="740" name="L-Shape 739">
              <a:extLst>
                <a:ext uri="{FF2B5EF4-FFF2-40B4-BE49-F238E27FC236}">
                  <a16:creationId xmlns:a16="http://schemas.microsoft.com/office/drawing/2014/main" id="{2491BA1C-661C-4A2F-9F07-E0061AC11FE4}"/>
                </a:ext>
              </a:extLst>
            </p:cNvPr>
            <p:cNvSpPr/>
            <p:nvPr/>
          </p:nvSpPr>
          <p:spPr bwMode="auto">
            <a:xfrm rot="10800000">
              <a:off x="284627" y="5173147"/>
              <a:ext cx="11619115" cy="191068"/>
            </a:xfrm>
            <a:prstGeom prst="corner">
              <a:avLst>
                <a:gd name="adj1" fmla="val 14107"/>
                <a:gd name="adj2" fmla="val 3077561"/>
              </a:avLst>
            </a:prstGeom>
            <a:solidFill>
              <a:schemeClr val="bg1">
                <a:lumMod val="95000"/>
              </a:schemeClr>
            </a:solidFill>
            <a:ln w="14224">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41" name="Rectangle 740">
              <a:hlinkClick r:id="rId142" tooltip="The compliance score in Compliance Manager helps you understand your current compliance posture, measures your progress in completing recommended improvement actions within controls, and helps you prioritize actions based on their potential to reduce risk."/>
              <a:extLst>
                <a:ext uri="{FF2B5EF4-FFF2-40B4-BE49-F238E27FC236}">
                  <a16:creationId xmlns:a16="http://schemas.microsoft.com/office/drawing/2014/main" id="{12F8D60C-87B1-4F47-A57A-909397E0856F}"/>
                </a:ext>
              </a:extLst>
            </p:cNvPr>
            <p:cNvSpPr/>
            <p:nvPr/>
          </p:nvSpPr>
          <p:spPr>
            <a:xfrm>
              <a:off x="5999913" y="5179499"/>
              <a:ext cx="5906427" cy="175830"/>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Compliance Score – </a:t>
              </a:r>
              <a:r>
                <a:rPr kumimoji="0" lang="en-US" sz="80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Prioritize,</a:t>
              </a:r>
              <a:r>
                <a:rPr kumimoji="0" lang="en-US" sz="800" i="0" u="none" strike="noStrike" kern="120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t>
              </a:r>
              <a:r>
                <a:rPr kumimoji="0" lang="en-US" sz="80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measure,</a:t>
              </a:r>
              <a:r>
                <a:rPr kumimoji="0" lang="en-US" sz="800" i="0" u="none" strike="noStrike" kern="120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and plan </a:t>
              </a:r>
              <a:r>
                <a:rPr kumimoji="0" lang="en-US" sz="80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improvement actions against controls</a:t>
              </a:r>
              <a:endParaRPr kumimoji="0" lang="en-US" sz="80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grpSp>
      <p:cxnSp>
        <p:nvCxnSpPr>
          <p:cNvPr id="561" name="Connector: Elbow 560">
            <a:extLst>
              <a:ext uri="{FF2B5EF4-FFF2-40B4-BE49-F238E27FC236}">
                <a16:creationId xmlns:a16="http://schemas.microsoft.com/office/drawing/2014/main" id="{BD6C6ADC-0B03-4C5A-A3AB-53E6217B25A1}"/>
              </a:ext>
            </a:extLst>
          </p:cNvPr>
          <p:cNvCxnSpPr>
            <a:cxnSpLocks/>
          </p:cNvCxnSpPr>
          <p:nvPr/>
        </p:nvCxnSpPr>
        <p:spPr>
          <a:xfrm flipH="1">
            <a:off x="8351395" y="2194147"/>
            <a:ext cx="1" cy="2765203"/>
          </a:xfrm>
          <a:prstGeom prst="straightConnector1">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0" name="Group 609">
            <a:extLst>
              <a:ext uri="{FF2B5EF4-FFF2-40B4-BE49-F238E27FC236}">
                <a16:creationId xmlns:a16="http://schemas.microsoft.com/office/drawing/2014/main" id="{0B1ECF1E-3DA5-4638-832F-ED8635E6A4CA}"/>
              </a:ext>
            </a:extLst>
          </p:cNvPr>
          <p:cNvGrpSpPr/>
          <p:nvPr/>
        </p:nvGrpSpPr>
        <p:grpSpPr>
          <a:xfrm>
            <a:off x="185279" y="2570750"/>
            <a:ext cx="1757251" cy="591288"/>
            <a:chOff x="184949" y="2570552"/>
            <a:chExt cx="1757251" cy="591288"/>
          </a:xfrm>
        </p:grpSpPr>
        <p:sp>
          <p:nvSpPr>
            <p:cNvPr id="689" name="Rectangle 688">
              <a:hlinkClick r:id="rId143" tooltip="Microsoft Endpoint Manager enables you to manage and monitor mobile devices, desktop computers, virtual machines, embedded devices, and servers."/>
              <a:extLst>
                <a:ext uri="{FF2B5EF4-FFF2-40B4-BE49-F238E27FC236}">
                  <a16:creationId xmlns:a16="http://schemas.microsoft.com/office/drawing/2014/main" id="{D9E31D1F-BE8B-450B-8D65-191466F34159}"/>
                </a:ext>
              </a:extLst>
            </p:cNvPr>
            <p:cNvSpPr/>
            <p:nvPr/>
          </p:nvSpPr>
          <p:spPr bwMode="auto">
            <a:xfrm>
              <a:off x="184949" y="2570552"/>
              <a:ext cx="1757251" cy="591288"/>
            </a:xfrm>
            <a:prstGeom prst="rect">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t">
              <a:noAutofit/>
            </a:bodyPr>
            <a:lstStyle/>
            <a:p>
              <a:pPr marL="0" marR="0" lvl="0" indent="0" algn="ctr" defTabSz="914400" rtl="0" eaLnBrk="1" fontAlgn="auto" latinLnBrk="0" hangingPunct="1">
                <a:lnSpc>
                  <a:spcPct val="97000"/>
                </a:lnSpc>
                <a:spcBef>
                  <a:spcPts val="0"/>
                </a:spcBef>
                <a:spcAft>
                  <a:spcPts val="200"/>
                </a:spcAft>
                <a:buClrTx/>
                <a:buSzTx/>
                <a:buFontTx/>
                <a:buNone/>
                <a:tabLst>
                  <a:tab pos="1028700" algn="l"/>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Endpoint Manager</a:t>
              </a:r>
            </a:p>
            <a:p>
              <a:pPr marL="0" marR="0" lvl="0" indent="0" algn="ctr" defTabSz="914400" rtl="0" eaLnBrk="1" fontAlgn="auto" latinLnBrk="0" hangingPunct="1">
                <a:lnSpc>
                  <a:spcPct val="97000"/>
                </a:lnSpc>
                <a:spcBef>
                  <a:spcPts val="0"/>
                </a:spcBef>
                <a:spcAft>
                  <a:spcPts val="300"/>
                </a:spcAft>
                <a:buClrTx/>
                <a:buSzTx/>
                <a:buFontTx/>
                <a:buNone/>
                <a:tabLst>
                  <a:tab pos="1028700" algn="l"/>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Unified Endpoint Management (UEM)</a:t>
              </a:r>
            </a:p>
          </p:txBody>
        </p:sp>
        <p:sp>
          <p:nvSpPr>
            <p:cNvPr id="690" name="Rectangle 689">
              <a:hlinkClick r:id="rId144"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EB541516-4160-4D91-9222-36D7B87D6890}"/>
                </a:ext>
              </a:extLst>
            </p:cNvPr>
            <p:cNvSpPr/>
            <p:nvPr/>
          </p:nvSpPr>
          <p:spPr>
            <a:xfrm>
              <a:off x="298549" y="2903782"/>
              <a:ext cx="398723" cy="18773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a:t>
              </a:r>
            </a:p>
          </p:txBody>
        </p:sp>
        <p:sp>
          <p:nvSpPr>
            <p:cNvPr id="691" name="Rectangle 690">
              <a:hlinkClick r:id="rId145" tooltip="Microsoft Configuration Manager provides security update and other management capabilities for endpoints"/>
              <a:extLst>
                <a:ext uri="{FF2B5EF4-FFF2-40B4-BE49-F238E27FC236}">
                  <a16:creationId xmlns:a16="http://schemas.microsoft.com/office/drawing/2014/main" id="{8FE7BF0D-F375-45D1-94B1-6BA8122B3524}"/>
                </a:ext>
              </a:extLst>
            </p:cNvPr>
            <p:cNvSpPr/>
            <p:nvPr/>
          </p:nvSpPr>
          <p:spPr>
            <a:xfrm>
              <a:off x="725667" y="2905019"/>
              <a:ext cx="1143570" cy="18773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sp>
        <p:nvSpPr>
          <p:cNvPr id="415" name="Rectangle 414">
            <a:hlinkClick r:id="rId146" tooltip="Prescriptive guidance on securing privileged access including strategy, models, planning, and implementation guidance to accelerate your application of zero trust principles to protect against these attack techniques. "/>
            <a:extLst>
              <a:ext uri="{FF2B5EF4-FFF2-40B4-BE49-F238E27FC236}">
                <a16:creationId xmlns:a16="http://schemas.microsoft.com/office/drawing/2014/main" id="{DA0E1A56-6BCA-4D48-A3D8-5864518B1100}"/>
              </a:ext>
            </a:extLst>
          </p:cNvPr>
          <p:cNvSpPr/>
          <p:nvPr/>
        </p:nvSpPr>
        <p:spPr>
          <a:xfrm>
            <a:off x="284627" y="4940451"/>
            <a:ext cx="11619115"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Securing Privileged Access – </a:t>
            </a:r>
            <a:r>
              <a:rPr kumimoji="0" lang="en-US" sz="80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Secure Accounts, Devices, Intermediaries, and interfaces to enable and protect privileged users</a:t>
            </a:r>
          </a:p>
        </p:txBody>
      </p:sp>
      <p:grpSp>
        <p:nvGrpSpPr>
          <p:cNvPr id="131" name="Group 130">
            <a:extLst>
              <a:ext uri="{FF2B5EF4-FFF2-40B4-BE49-F238E27FC236}">
                <a16:creationId xmlns:a16="http://schemas.microsoft.com/office/drawing/2014/main" id="{B1A67C2E-9C84-4916-9ADE-C16E943D9EF3}"/>
              </a:ext>
            </a:extLst>
          </p:cNvPr>
          <p:cNvGrpSpPr/>
          <p:nvPr/>
        </p:nvGrpSpPr>
        <p:grpSpPr>
          <a:xfrm>
            <a:off x="6523847" y="4964655"/>
            <a:ext cx="5120465" cy="161732"/>
            <a:chOff x="6523847" y="4964655"/>
            <a:chExt cx="5120465" cy="161732"/>
          </a:xfrm>
        </p:grpSpPr>
        <p:sp>
          <p:nvSpPr>
            <p:cNvPr id="692" name="Rectangle 691">
              <a:hlinkClick r:id="rId147" tooltip="PAWs are an integral part of a privileged access security strategy designed to enable and protect administrator, developer, and other sensitive user accounts that would cause significant business impact if compromised."/>
              <a:extLst>
                <a:ext uri="{FF2B5EF4-FFF2-40B4-BE49-F238E27FC236}">
                  <a16:creationId xmlns:a16="http://schemas.microsoft.com/office/drawing/2014/main" id="{F3AF2F1C-BEE6-44CD-85B2-FFD1E1606FB9}"/>
                </a:ext>
              </a:extLst>
            </p:cNvPr>
            <p:cNvSpPr/>
            <p:nvPr/>
          </p:nvSpPr>
          <p:spPr>
            <a:xfrm>
              <a:off x="6523847" y="4964655"/>
              <a:ext cx="5120465" cy="16173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 - </a:t>
              </a:r>
              <a:r>
                <a:rPr kumimoji="0" lang="en-US" sz="700" b="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Secure workstations for administrators, developers, and other sensitive users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6570973" y="4994932"/>
              <a:ext cx="155658" cy="1038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DACD9FFD-559E-4E46-8787-DFA6B871322D}"/>
              </a:ext>
            </a:extLst>
          </p:cNvPr>
          <p:cNvGrpSpPr/>
          <p:nvPr/>
        </p:nvGrpSpPr>
        <p:grpSpPr>
          <a:xfrm>
            <a:off x="8545398" y="411357"/>
            <a:ext cx="1459835" cy="1156196"/>
            <a:chOff x="8545398" y="411357"/>
            <a:chExt cx="1459835" cy="1156196"/>
          </a:xfrm>
        </p:grpSpPr>
        <p:sp>
          <p:nvSpPr>
            <p:cNvPr id="803" name="Rectangle 802">
              <a:hlinkClick r:id="rId148"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4820CA1C-AE52-4ABF-9AB8-6E761A361A99}"/>
                </a:ext>
              </a:extLst>
            </p:cNvPr>
            <p:cNvSpPr/>
            <p:nvPr/>
          </p:nvSpPr>
          <p:spPr>
            <a:xfrm>
              <a:off x="8545398" y="411357"/>
              <a:ext cx="1459835" cy="1156196"/>
            </a:xfrm>
            <a:prstGeom prst="rect">
              <a:avLst/>
            </a:prstGeom>
            <a:solidFill>
              <a:schemeClr val="bg1"/>
            </a:solid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marL="342900" marR="0" lvl="0" algn="l" defTabSz="914400" rtl="0" eaLnBrk="1" fontAlgn="auto" latinLnBrk="0" hangingPunct="1">
                <a:lnSpc>
                  <a:spcPct val="100000"/>
                </a:lnSpc>
                <a:spcBef>
                  <a:spcPts val="0"/>
                </a:spcBef>
                <a:spcAft>
                  <a:spcPts val="40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Microsoft Defender for Cloud Apps</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App Discovery &amp; Risk Scoring (Shadow IT)</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Detection &amp; Response</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Policy Audit &amp; Enforcement</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Session monitoring &amp; control</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Information Protection &amp; </a:t>
              </a:r>
              <a:b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Data Loss Prevention (DLP)</a:t>
              </a:r>
            </a:p>
          </p:txBody>
        </p:sp>
        <p:pic>
          <p:nvPicPr>
            <p:cNvPr id="118" name="Picture 117" descr="Icon&#10;&#10;Description automatically generated with medium confidence">
              <a:extLst>
                <a:ext uri="{FF2B5EF4-FFF2-40B4-BE49-F238E27FC236}">
                  <a16:creationId xmlns:a16="http://schemas.microsoft.com/office/drawing/2014/main" id="{471059BE-55B8-4ECA-B46E-DF82362A5913}"/>
                </a:ext>
              </a:extLst>
            </p:cNvPr>
            <p:cNvPicPr>
              <a:picLocks noChangeAspect="1"/>
            </p:cNvPicPr>
            <p:nvPr/>
          </p:nvPicPr>
          <p:blipFill>
            <a:blip r:embed="rId149">
              <a:extLst>
                <a:ext uri="{28A0092B-C50C-407E-A947-70E740481C1C}">
                  <a14:useLocalDpi xmlns:a14="http://schemas.microsoft.com/office/drawing/2010/main" val="0"/>
                </a:ext>
              </a:extLst>
            </a:blip>
            <a:stretch>
              <a:fillRect/>
            </a:stretch>
          </p:blipFill>
          <p:spPr>
            <a:xfrm>
              <a:off x="8654842" y="479641"/>
              <a:ext cx="277462" cy="175019"/>
            </a:xfrm>
            <a:prstGeom prst="rect">
              <a:avLst/>
            </a:prstGeom>
          </p:spPr>
        </p:pic>
      </p:grpSp>
      <p:sp>
        <p:nvSpPr>
          <p:cNvPr id="16" name="Rectangle 15">
            <a:extLst>
              <a:ext uri="{FF2B5EF4-FFF2-40B4-BE49-F238E27FC236}">
                <a16:creationId xmlns:a16="http://schemas.microsoft.com/office/drawing/2014/main" id="{100B0426-E478-4A33-BD4D-8F4AB137A45C}"/>
              </a:ext>
            </a:extLst>
          </p:cNvPr>
          <p:cNvSpPr/>
          <p:nvPr/>
        </p:nvSpPr>
        <p:spPr>
          <a:xfrm>
            <a:off x="10373803" y="4672881"/>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pic>
        <p:nvPicPr>
          <p:cNvPr id="34" name="Picture 33">
            <a:extLst>
              <a:ext uri="{FF2B5EF4-FFF2-40B4-BE49-F238E27FC236}">
                <a16:creationId xmlns:a16="http://schemas.microsoft.com/office/drawing/2014/main" id="{BE6F078E-30E1-4797-90A8-94D9F23CEC49}"/>
              </a:ext>
            </a:extLst>
          </p:cNvPr>
          <p:cNvPicPr>
            <a:picLocks noChangeAspect="1"/>
          </p:cNvPicPr>
          <p:nvPr/>
        </p:nvPicPr>
        <p:blipFill>
          <a:blip r:embed="rId150" cstate="email">
            <a:extLst>
              <a:ext uri="{28A0092B-C50C-407E-A947-70E740481C1C}">
                <a14:useLocalDpi xmlns:a14="http://schemas.microsoft.com/office/drawing/2010/main"/>
              </a:ext>
            </a:extLst>
          </a:blip>
          <a:stretch>
            <a:fillRect/>
          </a:stretch>
        </p:blipFill>
        <p:spPr>
          <a:xfrm>
            <a:off x="10413761" y="4463078"/>
            <a:ext cx="308944" cy="204512"/>
          </a:xfrm>
          <a:prstGeom prst="rect">
            <a:avLst/>
          </a:prstGeom>
        </p:spPr>
      </p:pic>
      <p:grpSp>
        <p:nvGrpSpPr>
          <p:cNvPr id="748" name="Group 747">
            <a:extLst>
              <a:ext uri="{FF2B5EF4-FFF2-40B4-BE49-F238E27FC236}">
                <a16:creationId xmlns:a16="http://schemas.microsoft.com/office/drawing/2014/main" id="{5715D2E7-8D47-4986-A68D-25684BF6F71A}"/>
              </a:ext>
            </a:extLst>
          </p:cNvPr>
          <p:cNvGrpSpPr/>
          <p:nvPr/>
        </p:nvGrpSpPr>
        <p:grpSpPr>
          <a:xfrm>
            <a:off x="251922" y="639239"/>
            <a:ext cx="4259648" cy="202155"/>
            <a:chOff x="251922" y="639239"/>
            <a:chExt cx="4259648" cy="202155"/>
          </a:xfrm>
        </p:grpSpPr>
        <p:grpSp>
          <p:nvGrpSpPr>
            <p:cNvPr id="749" name="Group 748">
              <a:extLst>
                <a:ext uri="{FF2B5EF4-FFF2-40B4-BE49-F238E27FC236}">
                  <a16:creationId xmlns:a16="http://schemas.microsoft.com/office/drawing/2014/main" id="{1B3C78FF-B20A-4339-9CF8-FCD4D367B568}"/>
                </a:ext>
              </a:extLst>
            </p:cNvPr>
            <p:cNvGrpSpPr/>
            <p:nvPr/>
          </p:nvGrpSpPr>
          <p:grpSpPr>
            <a:xfrm>
              <a:off x="251922" y="639239"/>
              <a:ext cx="4259648" cy="202155"/>
              <a:chOff x="251922" y="639239"/>
              <a:chExt cx="4259648" cy="202155"/>
            </a:xfrm>
            <a:solidFill>
              <a:srgbClr val="B9DFFF"/>
            </a:solidFill>
          </p:grpSpPr>
          <p:sp>
            <p:nvSpPr>
              <p:cNvPr id="751" name="Rectangle 750">
                <a:hlinkClick r:id="rId151"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9960759D-C7C8-4A57-9B46-62AEB28B8EA3}"/>
                  </a:ext>
                </a:extLst>
              </p:cNvPr>
              <p:cNvSpPr/>
              <p:nvPr/>
            </p:nvSpPr>
            <p:spPr>
              <a:xfrm>
                <a:off x="251922" y="639239"/>
                <a:ext cx="4259648" cy="202155"/>
              </a:xfrm>
              <a:prstGeom prst="rect">
                <a:avLst/>
              </a:prstGeom>
              <a:solidFill>
                <a:srgbClr val="E5F3FF"/>
              </a:solidFill>
              <a:ln w="19050">
                <a:solidFill>
                  <a:srgbClr val="003C6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Microsoft Sentinel </a:t>
                </a:r>
                <a:r>
                  <a:rPr kumimoji="0" lang="en-US" sz="9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 Cloud Native SIEM, SOAR, and UEBA for IT, OT, and IoT</a:t>
                </a:r>
                <a:endPar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752" name="Graphic 751">
                <a:extLst>
                  <a:ext uri="{FF2B5EF4-FFF2-40B4-BE49-F238E27FC236}">
                    <a16:creationId xmlns:a16="http://schemas.microsoft.com/office/drawing/2014/main" id="{849BBAD3-26D2-492B-A2A8-8ADA021AD40D}"/>
                  </a:ext>
                </a:extLst>
              </p:cNvPr>
              <p:cNvPicPr>
                <a:picLocks noChangeAspect="1"/>
              </p:cNvPicPr>
              <p:nvPr/>
            </p:nvPicPr>
            <p:blipFill>
              <a:blip r:embed="rId152">
                <a:extLst>
                  <a:ext uri="{96DAC541-7B7A-43D3-8B79-37D633B846F1}">
                    <asvg:svgBlip xmlns:asvg="http://schemas.microsoft.com/office/drawing/2016/SVG/main" r:embed="rId153"/>
                  </a:ext>
                </a:extLst>
              </a:blip>
              <a:srcRect/>
              <a:stretch/>
            </p:blipFill>
            <p:spPr>
              <a:xfrm>
                <a:off x="303596" y="685010"/>
                <a:ext cx="122842" cy="122842"/>
              </a:xfrm>
              <a:prstGeom prst="rect">
                <a:avLst/>
              </a:prstGeom>
            </p:spPr>
          </p:pic>
        </p:grpSp>
        <p:pic>
          <p:nvPicPr>
            <p:cNvPr id="750" name="Graphic 749">
              <a:extLst>
                <a:ext uri="{FF2B5EF4-FFF2-40B4-BE49-F238E27FC236}">
                  <a16:creationId xmlns:a16="http://schemas.microsoft.com/office/drawing/2014/main" id="{4B01D147-B7C4-4763-902E-B0098A1A7202}"/>
                </a:ext>
              </a:extLst>
            </p:cNvPr>
            <p:cNvPicPr>
              <a:picLocks noChangeAspect="1"/>
            </p:cNvPicPr>
            <p:nvPr/>
          </p:nvPicPr>
          <p:blipFill>
            <a:blip r:embed="rId154">
              <a:extLst>
                <a:ext uri="{96DAC541-7B7A-43D3-8B79-37D633B846F1}">
                  <asvg:svgBlip xmlns:asvg="http://schemas.microsoft.com/office/drawing/2016/SVG/main" r:embed="rId155"/>
                </a:ext>
              </a:extLst>
            </a:blip>
            <a:srcRect/>
            <a:stretch/>
          </p:blipFill>
          <p:spPr>
            <a:xfrm>
              <a:off x="286214" y="680614"/>
              <a:ext cx="123825" cy="122842"/>
            </a:xfrm>
            <a:prstGeom prst="rect">
              <a:avLst/>
            </a:prstGeom>
          </p:spPr>
        </p:pic>
      </p:grpSp>
      <p:sp>
        <p:nvSpPr>
          <p:cNvPr id="596" name="Rectangle 595">
            <a:hlinkClick r:id="rId79"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140124BA-9C7B-4BFB-A65C-82071BB1C786}"/>
              </a:ext>
            </a:extLst>
          </p:cNvPr>
          <p:cNvSpPr/>
          <p:nvPr/>
        </p:nvSpPr>
        <p:spPr>
          <a:xfrm>
            <a:off x="949345" y="904728"/>
            <a:ext cx="600043" cy="1041856"/>
          </a:xfrm>
          <a:prstGeom prst="rect">
            <a:avLst/>
          </a:prstGeom>
          <a:solidFill>
            <a:schemeClr val="bg1"/>
          </a:solidFill>
          <a:ln w="14224" cap="flat" cmpd="sng" algn="ctr">
            <a:solidFill>
              <a:srgbClr val="80BCEB"/>
            </a:solidFill>
            <a:prstDash val="solid"/>
          </a:ln>
          <a:effectLst/>
        </p:spPr>
        <p:txBody>
          <a:bodyPr lIns="0" tIns="548640" rIns="45720"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Endpoint</a:t>
            </a:r>
            <a:endParaRPr kumimoji="0" lang="en-US" sz="6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a:p>
            <a:pPr marL="45720" marR="0" lvl="0" indent="0" algn="l" defTabSz="914400" rtl="0" eaLnBrk="1" fontAlgn="auto" latinLnBrk="0" hangingPunct="1">
              <a:lnSpc>
                <a:spcPct val="97000"/>
              </a:lnSpc>
              <a:spcBef>
                <a:spcPts val="0"/>
              </a:spcBef>
              <a:spcAft>
                <a:spcPts val="0"/>
              </a:spcAft>
              <a:buClrTx/>
              <a:buSzTx/>
              <a:buFontTx/>
              <a:buNone/>
              <a:tabLst/>
              <a:defRPr/>
            </a:pPr>
            <a:r>
              <a:rPr lang="en-US" sz="600" b="1" i="1" kern="0">
                <a:solidFill>
                  <a:srgbClr val="BABABA"/>
                </a:solidFill>
                <a:latin typeface="Segoe UI" panose="020B0502040204020203" pitchFamily="34" charset="0"/>
                <a:cs typeface="Segoe UI" panose="020B0502040204020203" pitchFamily="34" charset="0"/>
              </a:rPr>
              <a:t>&amp; Server/VM</a:t>
            </a:r>
            <a:b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b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sp>
        <p:nvSpPr>
          <p:cNvPr id="693" name="Rectangle 692">
            <a:hlinkClick r:id="rId156"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F6FDF8CE-5E66-4188-B395-9C263FAE57DC}"/>
              </a:ext>
            </a:extLst>
          </p:cNvPr>
          <p:cNvSpPr/>
          <p:nvPr/>
        </p:nvSpPr>
        <p:spPr>
          <a:xfrm>
            <a:off x="1579648" y="904728"/>
            <a:ext cx="676466" cy="1041856"/>
          </a:xfrm>
          <a:prstGeom prst="rect">
            <a:avLst/>
          </a:prstGeom>
          <a:solidFill>
            <a:schemeClr val="bg1"/>
          </a:solidFill>
          <a:ln w="14224" cap="flat" cmpd="sng" algn="ctr">
            <a:solidFill>
              <a:srgbClr val="F59E80"/>
            </a:solidFill>
            <a:prstDash val="solid"/>
          </a:ln>
          <a:effectLst/>
        </p:spPr>
        <p:txBody>
          <a:bodyPr lIns="18288" tIns="548640"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Office 365</a:t>
            </a:r>
          </a:p>
          <a:p>
            <a:pPr indent="0" algn="ctr">
              <a:lnSpc>
                <a:spcPct val="97000"/>
              </a:lnSpc>
              <a:spcBef>
                <a:spcPts val="200"/>
              </a:spcBef>
              <a:defRPr/>
            </a:pPr>
            <a:r>
              <a:rPr lang="en-US" sz="600" b="1" i="1" kern="0">
                <a:solidFill>
                  <a:srgbClr val="BABABA"/>
                </a:solidFill>
                <a:latin typeface="Segoe UI" panose="020B0502040204020203" pitchFamily="34" charset="0"/>
                <a:cs typeface="Segoe UI" panose="020B0502040204020203" pitchFamily="34" charset="0"/>
              </a:rPr>
              <a:t>Email and Apps</a:t>
            </a:r>
          </a:p>
        </p:txBody>
      </p:sp>
      <p:sp>
        <p:nvSpPr>
          <p:cNvPr id="696" name="Rectangle 695">
            <a:hlinkClick r:id="rId83" tooltip="(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092BBB6F-97F7-471B-9FF3-F74E9408DA5F}"/>
              </a:ext>
            </a:extLst>
          </p:cNvPr>
          <p:cNvSpPr/>
          <p:nvPr/>
        </p:nvSpPr>
        <p:spPr>
          <a:xfrm>
            <a:off x="247327" y="904732"/>
            <a:ext cx="670860" cy="1041856"/>
          </a:xfrm>
          <a:prstGeom prst="rect">
            <a:avLst/>
          </a:prstGeom>
          <a:solidFill>
            <a:schemeClr val="bg1"/>
          </a:solidFill>
          <a:ln w="14224">
            <a:solidFill>
              <a:srgbClr val="80BCEB"/>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548640" rIns="45720" bIns="18288" rtlCol="0" anchor="t">
            <a:noAutofit/>
          </a:bodyPr>
          <a:lstStyle/>
          <a:p>
            <a:pPr marL="45720">
              <a:lnSpc>
                <a:spcPct val="97000"/>
              </a:lnSpc>
              <a:defRPr/>
            </a:pPr>
            <a:r>
              <a:rPr lang="en-US" sz="900" b="1" kern="0">
                <a:solidFill>
                  <a:srgbClr val="BABABA"/>
                </a:solidFill>
                <a:latin typeface="Segoe UI" panose="020B0502040204020203" pitchFamily="34" charset="0"/>
                <a:cs typeface="Segoe UI" panose="020B0502040204020203" pitchFamily="34" charset="0"/>
              </a:rPr>
              <a:t>Cloud </a:t>
            </a:r>
            <a:br>
              <a:rPr lang="en-US" sz="900" b="1" kern="0">
                <a:solidFill>
                  <a:srgbClr val="BABABA"/>
                </a:solidFill>
                <a:latin typeface="Segoe UI" panose="020B0502040204020203" pitchFamily="34" charset="0"/>
                <a:cs typeface="Segoe UI" panose="020B0502040204020203" pitchFamily="34" charset="0"/>
              </a:rPr>
            </a:br>
            <a:r>
              <a:rPr lang="en-US" sz="500" b="1" i="1" kern="0">
                <a:solidFill>
                  <a:srgbClr val="BABABA"/>
                </a:solidFill>
                <a:latin typeface="Segoe UI" panose="020B0502040204020203" pitchFamily="34" charset="0"/>
                <a:cs typeface="Segoe UI" panose="020B0502040204020203" pitchFamily="34" charset="0"/>
              </a:rPr>
              <a:t>Azure, AWS, GCP, On Premises &amp; other 3</a:t>
            </a:r>
            <a:r>
              <a:rPr lang="en-US" sz="500" b="1" i="1" kern="0" baseline="30000">
                <a:solidFill>
                  <a:srgbClr val="BABABA"/>
                </a:solidFill>
                <a:latin typeface="Segoe UI" panose="020B0502040204020203" pitchFamily="34" charset="0"/>
                <a:cs typeface="Segoe UI" panose="020B0502040204020203" pitchFamily="34" charset="0"/>
              </a:rPr>
              <a:t>rd</a:t>
            </a:r>
            <a:r>
              <a:rPr lang="en-US" sz="500" b="1" i="1" kern="0">
                <a:solidFill>
                  <a:srgbClr val="BABABA"/>
                </a:solidFill>
                <a:latin typeface="Segoe UI" panose="020B0502040204020203" pitchFamily="34" charset="0"/>
                <a:cs typeface="Segoe UI" panose="020B0502040204020203" pitchFamily="34" charset="0"/>
              </a:rPr>
              <a:t>  party clouds</a:t>
            </a:r>
          </a:p>
          <a:p>
            <a:pPr marL="45720" marR="0" lvl="0" indent="0" algn="l" defTabSz="914400" rtl="0" eaLnBrk="1" fontAlgn="auto" latinLnBrk="0" hangingPunct="1">
              <a:lnSpc>
                <a:spcPct val="97000"/>
              </a:lnSpc>
              <a:spcBef>
                <a:spcPts val="0"/>
              </a:spcBef>
              <a:spcAft>
                <a:spcPts val="0"/>
              </a:spcAft>
              <a:buClrTx/>
              <a:buSzTx/>
              <a:buFontTx/>
              <a:buNone/>
              <a:tabLst/>
              <a:defRPr/>
            </a:pP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grpSp>
        <p:nvGrpSpPr>
          <p:cNvPr id="736" name="Group 735">
            <a:extLst>
              <a:ext uri="{FF2B5EF4-FFF2-40B4-BE49-F238E27FC236}">
                <a16:creationId xmlns:a16="http://schemas.microsoft.com/office/drawing/2014/main" id="{E4E55B1B-6CD6-40A9-974F-FC7286A98F1C}"/>
              </a:ext>
            </a:extLst>
          </p:cNvPr>
          <p:cNvGrpSpPr/>
          <p:nvPr/>
        </p:nvGrpSpPr>
        <p:grpSpPr>
          <a:xfrm>
            <a:off x="2287140" y="907353"/>
            <a:ext cx="694015" cy="1041856"/>
            <a:chOff x="2493874" y="904732"/>
            <a:chExt cx="694015" cy="1041856"/>
          </a:xfrm>
          <a:solidFill>
            <a:schemeClr val="bg1"/>
          </a:solidFill>
        </p:grpSpPr>
        <p:sp>
          <p:nvSpPr>
            <p:cNvPr id="737" name="Rectangle 736">
              <a:hlinkClick r:id="rId157"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CA278162-C640-4CD6-8BA0-6F4DDE47F6AC}"/>
                </a:ext>
              </a:extLst>
            </p:cNvPr>
            <p:cNvSpPr/>
            <p:nvPr/>
          </p:nvSpPr>
          <p:spPr>
            <a:xfrm>
              <a:off x="2493874" y="904732"/>
              <a:ext cx="694015" cy="1041856"/>
            </a:xfrm>
            <a:prstGeom prst="rect">
              <a:avLst/>
            </a:prstGeom>
            <a:grpFill/>
            <a:ln w="14224" cap="flat" cmpd="sng" algn="ctr">
              <a:solidFill>
                <a:srgbClr val="AE96C8"/>
              </a:solidFill>
              <a:prstDash val="solid"/>
            </a:ln>
            <a:effectLst/>
          </p:spPr>
          <p:txBody>
            <a:bodyPr lIns="45720" tIns="548640" rIns="45720" rtlCol="0" anchor="t"/>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Identity</a:t>
              </a:r>
            </a:p>
            <a:p>
              <a:pPr marR="0" lvl="0" algn="ctr" fontAlgn="auto">
                <a:lnSpc>
                  <a:spcPct val="97000"/>
                </a:lnSpc>
                <a:spcBef>
                  <a:spcPts val="200"/>
                </a:spcBef>
                <a:spcAft>
                  <a:spcPts val="0"/>
                </a:spcAft>
                <a:buClrTx/>
                <a:buSzTx/>
                <a:buFontTx/>
                <a:buNone/>
                <a:tabLst/>
                <a:defRPr/>
              </a:pPr>
              <a:r>
                <a:rPr lang="en-US" sz="600" b="1" i="1" kern="0">
                  <a:solidFill>
                    <a:srgbClr val="BABABA"/>
                  </a:solidFill>
                  <a:latin typeface="Segoe UI" panose="020B0502040204020203" pitchFamily="34" charset="0"/>
                  <a:cs typeface="Segoe UI" panose="020B0502040204020203" pitchFamily="34" charset="0"/>
                </a:rPr>
                <a:t>Cloud &amp; </a:t>
              </a:r>
              <a:br>
                <a:rPr lang="en-US" sz="600" b="1" i="1" kern="0">
                  <a:solidFill>
                    <a:srgbClr val="BABABA"/>
                  </a:solidFill>
                  <a:latin typeface="Segoe UI" panose="020B0502040204020203" pitchFamily="34" charset="0"/>
                  <a:cs typeface="Segoe UI" panose="020B0502040204020203" pitchFamily="34" charset="0"/>
                </a:rPr>
              </a:br>
              <a:r>
                <a:rPr lang="en-US" sz="600" b="1" i="1" kern="0">
                  <a:solidFill>
                    <a:srgbClr val="BABABA"/>
                  </a:solidFill>
                  <a:latin typeface="Segoe UI" panose="020B0502040204020203" pitchFamily="34" charset="0"/>
                  <a:cs typeface="Segoe UI" panose="020B0502040204020203" pitchFamily="34" charset="0"/>
                </a:rPr>
                <a:t>On-Premises</a:t>
              </a:r>
            </a:p>
          </p:txBody>
        </p:sp>
        <p:pic>
          <p:nvPicPr>
            <p:cNvPr id="742" name="Picture 741">
              <a:extLst>
                <a:ext uri="{FF2B5EF4-FFF2-40B4-BE49-F238E27FC236}">
                  <a16:creationId xmlns:a16="http://schemas.microsoft.com/office/drawing/2014/main" id="{DE64EE12-8B08-44BD-849C-1D7BB3E5A31A}"/>
                </a:ext>
              </a:extLst>
            </p:cNvPr>
            <p:cNvPicPr>
              <a:picLocks noChangeAspect="1"/>
            </p:cNvPicPr>
            <p:nvPr/>
          </p:nvPicPr>
          <p:blipFill>
            <a:blip r:embed="rId158">
              <a:alphaModFix amt="50000"/>
            </a:blip>
            <a:stretch>
              <a:fillRect/>
            </a:stretch>
          </p:blipFill>
          <p:spPr>
            <a:xfrm>
              <a:off x="2519727" y="1475764"/>
              <a:ext cx="155187" cy="103458"/>
            </a:xfrm>
            <a:prstGeom prst="rect">
              <a:avLst/>
            </a:prstGeom>
            <a:grpFill/>
          </p:spPr>
        </p:pic>
      </p:grpSp>
      <p:sp>
        <p:nvSpPr>
          <p:cNvPr id="743" name="Rectangle 742">
            <a:hlinkClick r:id="rId148"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C6DCE581-C4A4-46E2-A7D4-B4311FA1CD84}"/>
              </a:ext>
            </a:extLst>
          </p:cNvPr>
          <p:cNvSpPr/>
          <p:nvPr/>
        </p:nvSpPr>
        <p:spPr>
          <a:xfrm>
            <a:off x="3009472" y="906648"/>
            <a:ext cx="462586" cy="1041856"/>
          </a:xfrm>
          <a:prstGeom prst="rect">
            <a:avLst/>
          </a:prstGeom>
          <a:solidFill>
            <a:schemeClr val="bg1"/>
          </a:solidFill>
          <a:ln w="14224" cap="flat" cmpd="sng" algn="ctr">
            <a:solidFill>
              <a:srgbClr val="80C1B9"/>
            </a:solidFill>
            <a:prstDash val="solid"/>
          </a:ln>
          <a:effectLst/>
        </p:spPr>
        <p:txBody>
          <a:bodyPr lIns="0" tIns="548640" rIns="0" rtlCol="0" anchor="t"/>
          <a:lstStyle/>
          <a:p>
            <a:pPr marL="57150" marR="0" lvl="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SaaS</a:t>
            </a:r>
          </a:p>
          <a:p>
            <a:pPr marR="0" lvl="0" algn="ctr" fontAlgn="auto">
              <a:lnSpc>
                <a:spcPct val="97000"/>
              </a:lnSpc>
              <a:spcBef>
                <a:spcPts val="200"/>
              </a:spcBef>
              <a:spcAft>
                <a:spcPts val="0"/>
              </a:spcAft>
              <a:buClrTx/>
              <a:buSzTx/>
              <a:buFontTx/>
              <a:buNone/>
              <a:tabLst/>
              <a:defRPr/>
            </a:pPr>
            <a:r>
              <a:rPr lang="nn-NO" sz="600" b="1" i="1" kern="0">
                <a:solidFill>
                  <a:srgbClr val="BABABA"/>
                </a:solidFill>
                <a:latin typeface="Segoe UI" panose="020B0502040204020203" pitchFamily="34" charset="0"/>
                <a:cs typeface="Segoe UI" panose="020B0502040204020203" pitchFamily="34" charset="0"/>
              </a:rPr>
              <a:t>Cloud Apps</a:t>
            </a:r>
            <a:endParaRPr lang="en-US" sz="600" b="1" i="1" kern="0">
              <a:solidFill>
                <a:srgbClr val="BABABA"/>
              </a:solidFill>
              <a:latin typeface="Segoe UI" panose="020B0502040204020203" pitchFamily="34" charset="0"/>
              <a:cs typeface="Segoe UI" panose="020B0502040204020203" pitchFamily="34" charset="0"/>
            </a:endParaRPr>
          </a:p>
          <a:p>
            <a:pPr marL="45720" marR="0" lvl="0" indent="0" algn="l" defTabSz="914400" rtl="0" eaLnBrk="1" fontAlgn="auto" latinLnBrk="0" hangingPunct="1">
              <a:lnSpc>
                <a:spcPct val="97000"/>
              </a:lnSpc>
              <a:spcBef>
                <a:spcPts val="0"/>
              </a:spcBef>
              <a:spcAft>
                <a:spcPts val="0"/>
              </a:spcAft>
              <a:buClrTx/>
              <a:buSzTx/>
              <a:buFontTx/>
              <a:buNone/>
              <a:tabLst/>
              <a:defRPr/>
            </a:pP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grpSp>
        <p:nvGrpSpPr>
          <p:cNvPr id="744" name="Group 743">
            <a:extLst>
              <a:ext uri="{FF2B5EF4-FFF2-40B4-BE49-F238E27FC236}">
                <a16:creationId xmlns:a16="http://schemas.microsoft.com/office/drawing/2014/main" id="{666E320A-A976-4CAD-A2FE-4A46274B9005}"/>
              </a:ext>
            </a:extLst>
          </p:cNvPr>
          <p:cNvGrpSpPr/>
          <p:nvPr/>
        </p:nvGrpSpPr>
        <p:grpSpPr>
          <a:xfrm>
            <a:off x="4036293" y="904731"/>
            <a:ext cx="462586" cy="1041856"/>
            <a:chOff x="3932734" y="904731"/>
            <a:chExt cx="566145" cy="1041856"/>
          </a:xfrm>
        </p:grpSpPr>
        <p:sp>
          <p:nvSpPr>
            <p:cNvPr id="745" name="Rectangle 744">
              <a:extLst>
                <a:ext uri="{FF2B5EF4-FFF2-40B4-BE49-F238E27FC236}">
                  <a16:creationId xmlns:a16="http://schemas.microsoft.com/office/drawing/2014/main" id="{DD00FED0-6CBD-403E-A9E8-9CF59BD626C8}"/>
                </a:ext>
              </a:extLst>
            </p:cNvPr>
            <p:cNvSpPr/>
            <p:nvPr/>
          </p:nvSpPr>
          <p:spPr>
            <a:xfrm>
              <a:off x="3932734" y="904731"/>
              <a:ext cx="566145" cy="1041856"/>
            </a:xfrm>
            <a:prstGeom prst="rect">
              <a:avLst/>
            </a:prstGeom>
            <a:solidFill>
              <a:schemeClr val="bg1"/>
            </a:solidFill>
            <a:ln w="14224">
              <a:solidFill>
                <a:srgbClr val="A8A8A8"/>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73152"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700" b="1" i="1" u="none" strike="noStrike" kern="0" cap="none" spc="0" normalizeH="0" baseline="0" noProof="0">
                <a:ln>
                  <a:noFill/>
                </a:ln>
                <a:solidFill>
                  <a:srgbClr val="BABABA"/>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500" b="1" i="1" u="none" strike="noStrike" kern="0" cap="none" spc="0" normalizeH="0" baseline="0" noProof="0">
                  <a:ln>
                    <a:noFill/>
                  </a:ln>
                  <a:solidFill>
                    <a:srgbClr val="BABABA"/>
                  </a:solidFill>
                  <a:effectLst/>
                  <a:uLnTx/>
                  <a:uFillTx/>
                  <a:latin typeface="Segoe UI Semibold" panose="020B0702040204020203" pitchFamily="34" charset="0"/>
                  <a:ea typeface="+mn-ea"/>
                  <a:cs typeface="Segoe UI Semibold" panose="020B0702040204020203" pitchFamily="34" charset="0"/>
                </a:rPr>
                <a:t>Other Tools, Logs, &amp; Data Sources</a:t>
              </a:r>
            </a:p>
          </p:txBody>
        </p:sp>
        <p:sp>
          <p:nvSpPr>
            <p:cNvPr id="747" name="Commitments_EC4D">
              <a:extLst>
                <a:ext uri="{FF2B5EF4-FFF2-40B4-BE49-F238E27FC236}">
                  <a16:creationId xmlns:a16="http://schemas.microsoft.com/office/drawing/2014/main" id="{7D61927A-AF6F-43F0-AE17-7B8052DA7025}"/>
                </a:ext>
              </a:extLst>
            </p:cNvPr>
            <p:cNvSpPr>
              <a:spLocks noChangeAspect="1" noEditPoints="1"/>
            </p:cNvSpPr>
            <p:nvPr/>
          </p:nvSpPr>
          <p:spPr bwMode="auto">
            <a:xfrm>
              <a:off x="3966129" y="94266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BABAB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53" name="Rectangle 752">
            <a:hlinkClick r:id="rId148"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CC6EF46D-A332-4BDF-BE07-D919F6AA8525}"/>
              </a:ext>
            </a:extLst>
          </p:cNvPr>
          <p:cNvSpPr/>
          <p:nvPr/>
        </p:nvSpPr>
        <p:spPr>
          <a:xfrm>
            <a:off x="3496204" y="906733"/>
            <a:ext cx="513394" cy="1041856"/>
          </a:xfrm>
          <a:prstGeom prst="rect">
            <a:avLst/>
          </a:prstGeom>
          <a:solidFill>
            <a:schemeClr val="bg1"/>
          </a:solidFill>
          <a:ln w="14224" cap="flat" cmpd="sng" algn="ctr">
            <a:solidFill>
              <a:srgbClr val="80BCEB"/>
            </a:solidFill>
            <a:prstDash val="solid"/>
          </a:ln>
          <a:effectLst/>
        </p:spPr>
        <p:txBody>
          <a:bodyPr lIns="27432" tIns="548640" rIns="27432" rtlCol="0" anchor="t"/>
          <a:lstStyle/>
          <a:p>
            <a:pPr marR="0" lvl="0" algn="l" defTabSz="914400" rtl="0" eaLnBrk="1" fontAlgn="auto" latinLnBrk="0" hangingPunct="1">
              <a:lnSpc>
                <a:spcPct val="97000"/>
              </a:lnSpc>
              <a:spcBef>
                <a:spcPts val="0"/>
              </a:spcBef>
              <a:spcAft>
                <a:spcPts val="0"/>
              </a:spcAft>
              <a:buClrTx/>
              <a:buSzTx/>
              <a:buFontTx/>
              <a:buNone/>
              <a:tabLst/>
              <a:defRPr/>
            </a:pPr>
            <a:r>
              <a:rPr kumimoji="0" lang="en-US" sz="800" b="1" i="1"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 More</a:t>
            </a:r>
          </a:p>
          <a:p>
            <a:pPr marR="0" lvl="0" algn="ctr" fontAlgn="auto">
              <a:lnSpc>
                <a:spcPct val="97000"/>
              </a:lnSpc>
              <a:spcBef>
                <a:spcPts val="200"/>
              </a:spcBef>
              <a:spcAft>
                <a:spcPts val="0"/>
              </a:spcAft>
              <a:buClrTx/>
              <a:buSzTx/>
              <a:buFontTx/>
              <a:buNone/>
              <a:tabLst/>
              <a:defRPr/>
            </a:pPr>
            <a:r>
              <a:rPr lang="en-US" sz="600" b="1" i="1" kern="0">
                <a:solidFill>
                  <a:srgbClr val="BABABA"/>
                </a:solidFill>
                <a:latin typeface="Segoe UI" panose="020B0502040204020203" pitchFamily="34" charset="0"/>
                <a:cs typeface="Segoe UI" panose="020B0502040204020203" pitchFamily="34" charset="0"/>
              </a:rPr>
              <a:t>OT, IoT, SQL, and more</a:t>
            </a:r>
          </a:p>
          <a:p>
            <a:pPr marL="45720" marR="0" lvl="0" indent="0" algn="l" defTabSz="914400" rtl="0" eaLnBrk="1" fontAlgn="auto" latinLnBrk="0" hangingPunct="1">
              <a:lnSpc>
                <a:spcPct val="97000"/>
              </a:lnSpc>
              <a:spcBef>
                <a:spcPts val="0"/>
              </a:spcBef>
              <a:spcAft>
                <a:spcPts val="0"/>
              </a:spcAft>
              <a:buClrTx/>
              <a:buSzTx/>
              <a:buFontTx/>
              <a:buNone/>
              <a:tabLst/>
              <a:defRPr/>
            </a:pP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grpSp>
        <p:nvGrpSpPr>
          <p:cNvPr id="754" name="Group 753">
            <a:extLst>
              <a:ext uri="{FF2B5EF4-FFF2-40B4-BE49-F238E27FC236}">
                <a16:creationId xmlns:a16="http://schemas.microsoft.com/office/drawing/2014/main" id="{6852E757-9941-462A-A529-82C5791DA127}"/>
              </a:ext>
            </a:extLst>
          </p:cNvPr>
          <p:cNvGrpSpPr/>
          <p:nvPr/>
        </p:nvGrpSpPr>
        <p:grpSpPr>
          <a:xfrm>
            <a:off x="251922" y="905741"/>
            <a:ext cx="3784962" cy="512636"/>
            <a:chOff x="251920" y="1343603"/>
            <a:chExt cx="3680815" cy="512636"/>
          </a:xfrm>
        </p:grpSpPr>
        <p:sp>
          <p:nvSpPr>
            <p:cNvPr id="755" name="Rounded Rectangle 1457">
              <a:hlinkClick r:id="rId159"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82E4F7E5-C744-4F98-A03A-E943CCB84E76}"/>
                </a:ext>
              </a:extLst>
            </p:cNvPr>
            <p:cNvSpPr/>
            <p:nvPr/>
          </p:nvSpPr>
          <p:spPr>
            <a:xfrm>
              <a:off x="2383233" y="1444501"/>
              <a:ext cx="1549502"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&amp; Vulnerability Management</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Integrated data classification</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analytics on top attacks</a:t>
              </a:r>
            </a:p>
          </p:txBody>
        </p:sp>
        <p:sp>
          <p:nvSpPr>
            <p:cNvPr id="756" name="Rectangle 755">
              <a:hlinkClick r:id="rId160" tooltip="Unified detection and response platform designed to simplify security operations with integrated detection, automated investigation and response across platforms and clouds. "/>
              <a:extLst>
                <a:ext uri="{FF2B5EF4-FFF2-40B4-BE49-F238E27FC236}">
                  <a16:creationId xmlns:a16="http://schemas.microsoft.com/office/drawing/2014/main" id="{85BCED09-695D-4641-A2DF-3AF6A077FBD8}"/>
                </a:ext>
              </a:extLst>
            </p:cNvPr>
            <p:cNvSpPr/>
            <p:nvPr/>
          </p:nvSpPr>
          <p:spPr>
            <a:xfrm>
              <a:off x="251920" y="1343603"/>
              <a:ext cx="3653629" cy="439524"/>
            </a:xfrm>
            <a:prstGeom prst="rect">
              <a:avLst/>
            </a:prstGeom>
            <a:solidFill>
              <a:srgbClr val="E5F3FF"/>
            </a:solidFill>
            <a:ln w="19050" cap="flat" cmpd="sng" algn="ctr">
              <a:solidFill>
                <a:srgbClr val="003C6C"/>
              </a:solidFill>
              <a:prstDash val="solid"/>
            </a:ln>
            <a:effectLst/>
          </p:spPr>
          <p:txBody>
            <a:bodyPr lIns="45720" rIns="45720" rtlCol="0" anchor="t"/>
            <a:lstStyle/>
            <a:p>
              <a:pPr marL="0" marR="0" lvl="0" indent="0" algn="ctr" defTabSz="914400" rtl="0" eaLnBrk="1" fontAlgn="auto" latinLnBrk="0" hangingPunct="1">
                <a:lnSpc>
                  <a:spcPct val="97000"/>
                </a:lnSpc>
                <a:spcBef>
                  <a:spcPts val="0"/>
                </a:spcBef>
                <a:spcAft>
                  <a:spcPts val="100"/>
                </a:spcAft>
                <a:buClrTx/>
                <a:buSzTx/>
                <a:buFontTx/>
                <a:buNone/>
                <a:tabLst>
                  <a:tab pos="571500" algn="l"/>
                </a:tabLst>
                <a:defRPr/>
              </a:pP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757" name="Rounded Rectangle 1457">
              <a:hlinkClick r:id="rId161" tooltip="(formerly Microsoft Threat Protection)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ED680AF8-594E-4CD6-9626-09652D567141}"/>
                </a:ext>
              </a:extLst>
            </p:cNvPr>
            <p:cNvSpPr/>
            <p:nvPr/>
          </p:nvSpPr>
          <p:spPr>
            <a:xfrm>
              <a:off x="351675" y="1559531"/>
              <a:ext cx="3523810" cy="185130"/>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algn="l" defTabSz="914400" rtl="0" eaLnBrk="1" fontAlgn="auto" latinLnBrk="0" hangingPunct="1">
                <a:lnSpc>
                  <a:spcPct val="90000"/>
                </a:lnSpc>
                <a:spcBef>
                  <a:spcPts val="0"/>
                </a:spcBef>
                <a:spcAft>
                  <a:spcPts val="150"/>
                </a:spcAft>
                <a:buClrTx/>
                <a:buSzTx/>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Advanced Detection &amp; Remediation | Automated Investigation &amp; Remediation </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 </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Advanced Threat Hunting</a:t>
              </a:r>
            </a:p>
          </p:txBody>
        </p:sp>
        <p:sp>
          <p:nvSpPr>
            <p:cNvPr id="758" name="TextBox 757">
              <a:hlinkClick r:id="rId161" tooltip="(formerly Microsoft Threat Protection)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2CFDD617-2634-46A6-9B25-9D35092AE15F}"/>
                </a:ext>
              </a:extLst>
            </p:cNvPr>
            <p:cNvSpPr txBox="1"/>
            <p:nvPr/>
          </p:nvSpPr>
          <p:spPr>
            <a:xfrm>
              <a:off x="271463" y="1381740"/>
              <a:ext cx="3605524" cy="226665"/>
            </a:xfrm>
            <a:prstGeom prst="rect">
              <a:avLst/>
            </a:prstGeom>
            <a:noFill/>
          </p:spPr>
          <p:txBody>
            <a:bodyPr wrap="square" lIns="0" rIns="0" anchor="ctr">
              <a:spAutoFit/>
            </a:bodyPr>
            <a:lstStyle/>
            <a:p>
              <a:pPr algn="ctr">
                <a:lnSpc>
                  <a:spcPct val="97000"/>
                </a:lnSpc>
                <a:spcAft>
                  <a:spcPts val="100"/>
                </a:spcAft>
                <a:tabLst>
                  <a:tab pos="571500" algn="l"/>
                </a:tabLst>
                <a:defRPr/>
              </a:pPr>
              <a:r>
                <a:rPr lang="en-US" sz="900" b="1" kern="0">
                  <a:gradFill>
                    <a:gsLst>
                      <a:gs pos="0">
                        <a:srgbClr val="505050">
                          <a:lumMod val="75000"/>
                        </a:srgbClr>
                      </a:gs>
                      <a:gs pos="100000">
                        <a:srgbClr val="505050">
                          <a:lumMod val="75000"/>
                        </a:srgbClr>
                      </a:gs>
                    </a:gsLst>
                    <a:lin ang="5400000" scaled="1"/>
                  </a:gradFill>
                  <a:cs typeface="Segoe UI Semibold" panose="020B0702040204020203" pitchFamily="34" charset="0"/>
                </a:rPr>
                <a:t>Microsoft Defender – </a:t>
              </a:r>
              <a:r>
                <a:rPr lang="en-US" sz="900" b="1" i="1" kern="0">
                  <a:gradFill>
                    <a:gsLst>
                      <a:gs pos="0">
                        <a:srgbClr val="505050">
                          <a:lumMod val="75000"/>
                        </a:srgbClr>
                      </a:gs>
                      <a:gs pos="100000">
                        <a:srgbClr val="505050">
                          <a:lumMod val="75000"/>
                        </a:srgbClr>
                      </a:gs>
                    </a:gsLst>
                    <a:lin ang="5400000" scaled="1"/>
                  </a:gradFill>
                  <a:latin typeface="Segoe UI Semibold" panose="020B0702040204020203" pitchFamily="34" charset="0"/>
                  <a:cs typeface="Segoe UI Semibold" panose="020B0702040204020203" pitchFamily="34" charset="0"/>
                </a:rPr>
                <a:t>Extended Detection and Response (XDR)</a:t>
              </a:r>
            </a:p>
          </p:txBody>
        </p:sp>
      </p:grpSp>
    </p:spTree>
    <p:extLst>
      <p:ext uri="{BB962C8B-B14F-4D97-AF65-F5344CB8AC3E}">
        <p14:creationId xmlns:p14="http://schemas.microsoft.com/office/powerpoint/2010/main" val="2973913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
                                        </p:tgtEl>
                                        <p:attrNameLst>
                                          <p:attrName>style.visibility</p:attrName>
                                        </p:attrNameLst>
                                      </p:cBhvr>
                                      <p:to>
                                        <p:strVal val="visible"/>
                                      </p:to>
                                    </p:set>
                                    <p:animEffect transition="in" filter="fade">
                                      <p:cBhvr>
                                        <p:cTn id="7" dur="500"/>
                                        <p:tgtEl>
                                          <p:spTgt spid="717"/>
                                        </p:tgtEl>
                                      </p:cBhvr>
                                    </p:animEffect>
                                  </p:childTnLst>
                                </p:cTn>
                              </p:par>
                              <p:par>
                                <p:cTn id="8" presetID="10" presetClass="entr" presetSubtype="0" fill="hold" nodeType="withEffect">
                                  <p:stCondLst>
                                    <p:cond delay="0"/>
                                  </p:stCondLst>
                                  <p:childTnLst>
                                    <p:set>
                                      <p:cBhvr>
                                        <p:cTn id="9" dur="1" fill="hold">
                                          <p:stCondLst>
                                            <p:cond delay="0"/>
                                          </p:stCondLst>
                                        </p:cTn>
                                        <p:tgtEl>
                                          <p:spTgt spid="566"/>
                                        </p:tgtEl>
                                        <p:attrNameLst>
                                          <p:attrName>style.visibility</p:attrName>
                                        </p:attrNameLst>
                                      </p:cBhvr>
                                      <p:to>
                                        <p:strVal val="visible"/>
                                      </p:to>
                                    </p:set>
                                    <p:animEffect transition="in" filter="fade">
                                      <p:cBhvr>
                                        <p:cTn id="10" dur="500"/>
                                        <p:tgtEl>
                                          <p:spTgt spid="566"/>
                                        </p:tgtEl>
                                      </p:cBhvr>
                                    </p:animEffect>
                                  </p:childTnLst>
                                </p:cTn>
                              </p:par>
                              <p:par>
                                <p:cTn id="11" presetID="10" presetClass="entr" presetSubtype="0" fill="hold" nodeType="withEffect">
                                  <p:stCondLst>
                                    <p:cond delay="0"/>
                                  </p:stCondLst>
                                  <p:childTnLst>
                                    <p:set>
                                      <p:cBhvr>
                                        <p:cTn id="12" dur="1" fill="hold">
                                          <p:stCondLst>
                                            <p:cond delay="0"/>
                                          </p:stCondLst>
                                        </p:cTn>
                                        <p:tgtEl>
                                          <p:spTgt spid="1097"/>
                                        </p:tgtEl>
                                        <p:attrNameLst>
                                          <p:attrName>style.visibility</p:attrName>
                                        </p:attrNameLst>
                                      </p:cBhvr>
                                      <p:to>
                                        <p:strVal val="visible"/>
                                      </p:to>
                                    </p:set>
                                    <p:animEffect transition="in" filter="fade">
                                      <p:cBhvr>
                                        <p:cTn id="13" dur="500"/>
                                        <p:tgtEl>
                                          <p:spTgt spid="1097"/>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631"/>
                                        </p:tgtEl>
                                        <p:attrNameLst>
                                          <p:attrName>style.visibility</p:attrName>
                                        </p:attrNameLst>
                                      </p:cBhvr>
                                      <p:to>
                                        <p:strVal val="visible"/>
                                      </p:to>
                                    </p:set>
                                    <p:animEffect transition="in" filter="fade">
                                      <p:cBhvr>
                                        <p:cTn id="19" dur="500"/>
                                        <p:tgtEl>
                                          <p:spTgt spid="631"/>
                                        </p:tgtEl>
                                      </p:cBhvr>
                                    </p:animEffect>
                                  </p:childTnLst>
                                </p:cTn>
                              </p:par>
                              <p:par>
                                <p:cTn id="20" presetID="10" presetClass="entr" presetSubtype="0" fill="hold" nodeType="withEffect">
                                  <p:stCondLst>
                                    <p:cond delay="0"/>
                                  </p:stCondLst>
                                  <p:childTnLst>
                                    <p:set>
                                      <p:cBhvr>
                                        <p:cTn id="21" dur="1" fill="hold">
                                          <p:stCondLst>
                                            <p:cond delay="0"/>
                                          </p:stCondLst>
                                        </p:cTn>
                                        <p:tgtEl>
                                          <p:spTgt spid="536"/>
                                        </p:tgtEl>
                                        <p:attrNameLst>
                                          <p:attrName>style.visibility</p:attrName>
                                        </p:attrNameLst>
                                      </p:cBhvr>
                                      <p:to>
                                        <p:strVal val="visible"/>
                                      </p:to>
                                    </p:set>
                                    <p:animEffect transition="in" filter="fade">
                                      <p:cBhvr>
                                        <p:cTn id="22" dur="500"/>
                                        <p:tgtEl>
                                          <p:spTgt spid="536"/>
                                        </p:tgtEl>
                                      </p:cBhvr>
                                    </p:animEffect>
                                  </p:childTnLst>
                                </p:cTn>
                              </p:par>
                              <p:par>
                                <p:cTn id="23" presetID="10" presetClass="entr" presetSubtype="0" fill="hold" nodeType="withEffect">
                                  <p:stCondLst>
                                    <p:cond delay="0"/>
                                  </p:stCondLst>
                                  <p:childTnLst>
                                    <p:set>
                                      <p:cBhvr>
                                        <p:cTn id="24" dur="1" fill="hold">
                                          <p:stCondLst>
                                            <p:cond delay="0"/>
                                          </p:stCondLst>
                                        </p:cTn>
                                        <p:tgtEl>
                                          <p:spTgt spid="650"/>
                                        </p:tgtEl>
                                        <p:attrNameLst>
                                          <p:attrName>style.visibility</p:attrName>
                                        </p:attrNameLst>
                                      </p:cBhvr>
                                      <p:to>
                                        <p:strVal val="visible"/>
                                      </p:to>
                                    </p:set>
                                    <p:animEffect transition="in" filter="fade">
                                      <p:cBhvr>
                                        <p:cTn id="25" dur="500"/>
                                        <p:tgtEl>
                                          <p:spTgt spid="650"/>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510"/>
                                        </p:tgtEl>
                                        <p:attrNameLst>
                                          <p:attrName>style.visibility</p:attrName>
                                        </p:attrNameLst>
                                      </p:cBhvr>
                                      <p:to>
                                        <p:strVal val="visible"/>
                                      </p:to>
                                    </p:set>
                                    <p:anim calcmode="lin" valueType="num">
                                      <p:cBhvr>
                                        <p:cTn id="28" dur="500" fill="hold"/>
                                        <p:tgtEl>
                                          <p:spTgt spid="510"/>
                                        </p:tgtEl>
                                        <p:attrNameLst>
                                          <p:attrName>ppt_w</p:attrName>
                                        </p:attrNameLst>
                                      </p:cBhvr>
                                      <p:tavLst>
                                        <p:tav tm="0">
                                          <p:val>
                                            <p:fltVal val="0"/>
                                          </p:val>
                                        </p:tav>
                                        <p:tav tm="100000">
                                          <p:val>
                                            <p:strVal val="#ppt_w"/>
                                          </p:val>
                                        </p:tav>
                                      </p:tavLst>
                                    </p:anim>
                                    <p:anim calcmode="lin" valueType="num">
                                      <p:cBhvr>
                                        <p:cTn id="29" dur="500" fill="hold"/>
                                        <p:tgtEl>
                                          <p:spTgt spid="510"/>
                                        </p:tgtEl>
                                        <p:attrNameLst>
                                          <p:attrName>ppt_h</p:attrName>
                                        </p:attrNameLst>
                                      </p:cBhvr>
                                      <p:tavLst>
                                        <p:tav tm="0">
                                          <p:val>
                                            <p:fltVal val="0"/>
                                          </p:val>
                                        </p:tav>
                                        <p:tav tm="100000">
                                          <p:val>
                                            <p:strVal val="#ppt_h"/>
                                          </p:val>
                                        </p:tav>
                                      </p:tavLst>
                                    </p:anim>
                                    <p:animEffect transition="in" filter="fade">
                                      <p:cBhvr>
                                        <p:cTn id="30" dur="500"/>
                                        <p:tgtEl>
                                          <p:spTgt spid="510"/>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562"/>
                                        </p:tgtEl>
                                        <p:attrNameLst>
                                          <p:attrName>style.visibility</p:attrName>
                                        </p:attrNameLst>
                                      </p:cBhvr>
                                      <p:to>
                                        <p:strVal val="visible"/>
                                      </p:to>
                                    </p:set>
                                    <p:anim calcmode="lin" valueType="num">
                                      <p:cBhvr>
                                        <p:cTn id="33" dur="500" fill="hold"/>
                                        <p:tgtEl>
                                          <p:spTgt spid="562"/>
                                        </p:tgtEl>
                                        <p:attrNameLst>
                                          <p:attrName>ppt_w</p:attrName>
                                        </p:attrNameLst>
                                      </p:cBhvr>
                                      <p:tavLst>
                                        <p:tav tm="0">
                                          <p:val>
                                            <p:fltVal val="0"/>
                                          </p:val>
                                        </p:tav>
                                        <p:tav tm="100000">
                                          <p:val>
                                            <p:strVal val="#ppt_w"/>
                                          </p:val>
                                        </p:tav>
                                      </p:tavLst>
                                    </p:anim>
                                    <p:anim calcmode="lin" valueType="num">
                                      <p:cBhvr>
                                        <p:cTn id="34" dur="500" fill="hold"/>
                                        <p:tgtEl>
                                          <p:spTgt spid="562"/>
                                        </p:tgtEl>
                                        <p:attrNameLst>
                                          <p:attrName>ppt_h</p:attrName>
                                        </p:attrNameLst>
                                      </p:cBhvr>
                                      <p:tavLst>
                                        <p:tav tm="0">
                                          <p:val>
                                            <p:fltVal val="0"/>
                                          </p:val>
                                        </p:tav>
                                        <p:tav tm="100000">
                                          <p:val>
                                            <p:strVal val="#ppt_h"/>
                                          </p:val>
                                        </p:tav>
                                      </p:tavLst>
                                    </p:anim>
                                    <p:animEffect transition="in" filter="fade">
                                      <p:cBhvr>
                                        <p:cTn id="35" dur="500"/>
                                        <p:tgtEl>
                                          <p:spTgt spid="562"/>
                                        </p:tgtEl>
                                      </p:cBhvr>
                                    </p:animEffect>
                                  </p:childTnLst>
                                </p:cTn>
                              </p:par>
                              <p:par>
                                <p:cTn id="36" presetID="53" presetClass="entr" presetSubtype="16" fill="hold" nodeType="withEffect">
                                  <p:stCondLst>
                                    <p:cond delay="0"/>
                                  </p:stCondLst>
                                  <p:childTnLst>
                                    <p:set>
                                      <p:cBhvr>
                                        <p:cTn id="37" dur="1" fill="hold">
                                          <p:stCondLst>
                                            <p:cond delay="0"/>
                                          </p:stCondLst>
                                        </p:cTn>
                                        <p:tgtEl>
                                          <p:spTgt spid="195"/>
                                        </p:tgtEl>
                                        <p:attrNameLst>
                                          <p:attrName>style.visibility</p:attrName>
                                        </p:attrNameLst>
                                      </p:cBhvr>
                                      <p:to>
                                        <p:strVal val="visible"/>
                                      </p:to>
                                    </p:set>
                                    <p:anim calcmode="lin" valueType="num">
                                      <p:cBhvr>
                                        <p:cTn id="38" dur="500" fill="hold"/>
                                        <p:tgtEl>
                                          <p:spTgt spid="195"/>
                                        </p:tgtEl>
                                        <p:attrNameLst>
                                          <p:attrName>ppt_w</p:attrName>
                                        </p:attrNameLst>
                                      </p:cBhvr>
                                      <p:tavLst>
                                        <p:tav tm="0">
                                          <p:val>
                                            <p:fltVal val="0"/>
                                          </p:val>
                                        </p:tav>
                                        <p:tav tm="100000">
                                          <p:val>
                                            <p:strVal val="#ppt_w"/>
                                          </p:val>
                                        </p:tav>
                                      </p:tavLst>
                                    </p:anim>
                                    <p:anim calcmode="lin" valueType="num">
                                      <p:cBhvr>
                                        <p:cTn id="39" dur="500" fill="hold"/>
                                        <p:tgtEl>
                                          <p:spTgt spid="195"/>
                                        </p:tgtEl>
                                        <p:attrNameLst>
                                          <p:attrName>ppt_h</p:attrName>
                                        </p:attrNameLst>
                                      </p:cBhvr>
                                      <p:tavLst>
                                        <p:tav tm="0">
                                          <p:val>
                                            <p:fltVal val="0"/>
                                          </p:val>
                                        </p:tav>
                                        <p:tav tm="100000">
                                          <p:val>
                                            <p:strVal val="#ppt_h"/>
                                          </p:val>
                                        </p:tav>
                                      </p:tavLst>
                                    </p:anim>
                                    <p:animEffect transition="in" filter="fade">
                                      <p:cBhvr>
                                        <p:cTn id="40" dur="500"/>
                                        <p:tgtEl>
                                          <p:spTgt spid="195"/>
                                        </p:tgtEl>
                                      </p:cBhvr>
                                    </p:animEffect>
                                  </p:childTnLst>
                                </p:cTn>
                              </p:par>
                              <p:par>
                                <p:cTn id="41" presetID="10"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99"/>
                                        </p:tgtEl>
                                        <p:attrNameLst>
                                          <p:attrName>style.visibility</p:attrName>
                                        </p:attrNameLst>
                                      </p:cBhvr>
                                      <p:to>
                                        <p:strVal val="visible"/>
                                      </p:to>
                                    </p:set>
                                    <p:animEffect transition="in" filter="fade">
                                      <p:cBhvr>
                                        <p:cTn id="46" dur="500"/>
                                        <p:tgtEl>
                                          <p:spTgt spid="599"/>
                                        </p:tgtEl>
                                      </p:cBhvr>
                                    </p:animEffect>
                                  </p:childTnLst>
                                </p:cTn>
                              </p:par>
                            </p:childTnLst>
                          </p:cTn>
                        </p:par>
                        <p:par>
                          <p:cTn id="47" fill="hold">
                            <p:stCondLst>
                              <p:cond delay="500"/>
                            </p:stCondLst>
                            <p:childTnLst>
                              <p:par>
                                <p:cTn id="48" presetID="53" presetClass="entr" presetSubtype="16" fill="hold" nodeType="afterEffect">
                                  <p:stCondLst>
                                    <p:cond delay="0"/>
                                  </p:stCondLst>
                                  <p:childTnLst>
                                    <p:set>
                                      <p:cBhvr>
                                        <p:cTn id="49" dur="1" fill="hold">
                                          <p:stCondLst>
                                            <p:cond delay="0"/>
                                          </p:stCondLst>
                                        </p:cTn>
                                        <p:tgtEl>
                                          <p:spTgt spid="153"/>
                                        </p:tgtEl>
                                        <p:attrNameLst>
                                          <p:attrName>style.visibility</p:attrName>
                                        </p:attrNameLst>
                                      </p:cBhvr>
                                      <p:to>
                                        <p:strVal val="visible"/>
                                      </p:to>
                                    </p:set>
                                    <p:anim calcmode="lin" valueType="num">
                                      <p:cBhvr>
                                        <p:cTn id="50" dur="500" fill="hold"/>
                                        <p:tgtEl>
                                          <p:spTgt spid="153"/>
                                        </p:tgtEl>
                                        <p:attrNameLst>
                                          <p:attrName>ppt_w</p:attrName>
                                        </p:attrNameLst>
                                      </p:cBhvr>
                                      <p:tavLst>
                                        <p:tav tm="0">
                                          <p:val>
                                            <p:fltVal val="0"/>
                                          </p:val>
                                        </p:tav>
                                        <p:tav tm="100000">
                                          <p:val>
                                            <p:strVal val="#ppt_w"/>
                                          </p:val>
                                        </p:tav>
                                      </p:tavLst>
                                    </p:anim>
                                    <p:anim calcmode="lin" valueType="num">
                                      <p:cBhvr>
                                        <p:cTn id="51" dur="500" fill="hold"/>
                                        <p:tgtEl>
                                          <p:spTgt spid="153"/>
                                        </p:tgtEl>
                                        <p:attrNameLst>
                                          <p:attrName>ppt_h</p:attrName>
                                        </p:attrNameLst>
                                      </p:cBhvr>
                                      <p:tavLst>
                                        <p:tav tm="0">
                                          <p:val>
                                            <p:fltVal val="0"/>
                                          </p:val>
                                        </p:tav>
                                        <p:tav tm="100000">
                                          <p:val>
                                            <p:strVal val="#ppt_h"/>
                                          </p:val>
                                        </p:tav>
                                      </p:tavLst>
                                    </p:anim>
                                    <p:animEffect transition="in" filter="fade">
                                      <p:cBhvr>
                                        <p:cTn id="52" dur="500"/>
                                        <p:tgtEl>
                                          <p:spTgt spid="153"/>
                                        </p:tgtEl>
                                      </p:cBhvr>
                                    </p:animEffect>
                                  </p:childTnLst>
                                </p:cTn>
                              </p:par>
                              <p:par>
                                <p:cTn id="53" presetID="53" presetClass="entr" presetSubtype="16"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p:cTn id="55" dur="500" fill="hold"/>
                                        <p:tgtEl>
                                          <p:spTgt spid="24"/>
                                        </p:tgtEl>
                                        <p:attrNameLst>
                                          <p:attrName>ppt_w</p:attrName>
                                        </p:attrNameLst>
                                      </p:cBhvr>
                                      <p:tavLst>
                                        <p:tav tm="0">
                                          <p:val>
                                            <p:fltVal val="0"/>
                                          </p:val>
                                        </p:tav>
                                        <p:tav tm="100000">
                                          <p:val>
                                            <p:strVal val="#ppt_w"/>
                                          </p:val>
                                        </p:tav>
                                      </p:tavLst>
                                    </p:anim>
                                    <p:anim calcmode="lin" valueType="num">
                                      <p:cBhvr>
                                        <p:cTn id="56" dur="500" fill="hold"/>
                                        <p:tgtEl>
                                          <p:spTgt spid="24"/>
                                        </p:tgtEl>
                                        <p:attrNameLst>
                                          <p:attrName>ppt_h</p:attrName>
                                        </p:attrNameLst>
                                      </p:cBhvr>
                                      <p:tavLst>
                                        <p:tav tm="0">
                                          <p:val>
                                            <p:fltVal val="0"/>
                                          </p:val>
                                        </p:tav>
                                        <p:tav tm="100000">
                                          <p:val>
                                            <p:strVal val="#ppt_h"/>
                                          </p:val>
                                        </p:tav>
                                      </p:tavLst>
                                    </p:anim>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4"/>
                                        </p:tgtEl>
                                        <p:attrNameLst>
                                          <p:attrName>style.visibility</p:attrName>
                                        </p:attrNameLst>
                                      </p:cBhvr>
                                      <p:to>
                                        <p:strVal val="visible"/>
                                      </p:to>
                                    </p:set>
                                    <p:animEffect transition="in" filter="fade">
                                      <p:cBhvr>
                                        <p:cTn id="62" dur="500"/>
                                        <p:tgtEl>
                                          <p:spTgt spid="94"/>
                                        </p:tgtEl>
                                      </p:cBhvr>
                                    </p:animEffect>
                                  </p:childTnLst>
                                </p:cTn>
                              </p:par>
                              <p:par>
                                <p:cTn id="63" presetID="10" presetClass="entr" presetSubtype="0" fill="hold" nodeType="withEffect">
                                  <p:stCondLst>
                                    <p:cond delay="0"/>
                                  </p:stCondLst>
                                  <p:childTnLst>
                                    <p:set>
                                      <p:cBhvr>
                                        <p:cTn id="64" dur="1" fill="hold">
                                          <p:stCondLst>
                                            <p:cond delay="0"/>
                                          </p:stCondLst>
                                        </p:cTn>
                                        <p:tgtEl>
                                          <p:spTgt spid="171"/>
                                        </p:tgtEl>
                                        <p:attrNameLst>
                                          <p:attrName>style.visibility</p:attrName>
                                        </p:attrNameLst>
                                      </p:cBhvr>
                                      <p:to>
                                        <p:strVal val="visible"/>
                                      </p:to>
                                    </p:set>
                                    <p:animEffect transition="in" filter="fade">
                                      <p:cBhvr>
                                        <p:cTn id="65" dur="250"/>
                                        <p:tgtEl>
                                          <p:spTgt spid="17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34"/>
                                        </p:tgtEl>
                                        <p:attrNameLst>
                                          <p:attrName>style.visibility</p:attrName>
                                        </p:attrNameLst>
                                      </p:cBhvr>
                                      <p:to>
                                        <p:strVal val="visible"/>
                                      </p:to>
                                    </p:set>
                                    <p:animEffect transition="in" filter="fade">
                                      <p:cBhvr>
                                        <p:cTn id="68" dur="500"/>
                                        <p:tgtEl>
                                          <p:spTgt spid="734"/>
                                        </p:tgtEl>
                                      </p:cBhvr>
                                    </p:animEffect>
                                  </p:childTnLst>
                                </p:cTn>
                              </p:par>
                            </p:childTnLst>
                          </p:cTn>
                        </p:par>
                        <p:par>
                          <p:cTn id="69" fill="hold">
                            <p:stCondLst>
                              <p:cond delay="500"/>
                            </p:stCondLst>
                            <p:childTnLst>
                              <p:par>
                                <p:cTn id="70" presetID="16" presetClass="entr" presetSubtype="42" fill="hold" grpId="0" nodeType="after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barn(outHorizontal)">
                                      <p:cBhvr>
                                        <p:cTn id="72" dur="300"/>
                                        <p:tgtEl>
                                          <p:spTgt spid="44"/>
                                        </p:tgtEl>
                                      </p:cBhvr>
                                    </p:animEffect>
                                  </p:childTnLst>
                                </p:cTn>
                              </p:par>
                            </p:childTnLst>
                          </p:cTn>
                        </p:par>
                        <p:par>
                          <p:cTn id="73" fill="hold">
                            <p:stCondLst>
                              <p:cond delay="800"/>
                            </p:stCondLst>
                            <p:childTnLst>
                              <p:par>
                                <p:cTn id="74" presetID="22" presetClass="entr" presetSubtype="4" fill="hold" nodeType="after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wipe(down)">
                                      <p:cBhvr>
                                        <p:cTn id="76" dur="250"/>
                                        <p:tgtEl>
                                          <p:spTgt spid="92"/>
                                        </p:tgtEl>
                                      </p:cBhvr>
                                    </p:animEffect>
                                  </p:childTnLst>
                                </p:cTn>
                              </p:par>
                            </p:childTnLst>
                          </p:cTn>
                        </p:par>
                        <p:par>
                          <p:cTn id="77" fill="hold">
                            <p:stCondLst>
                              <p:cond delay="1050"/>
                            </p:stCondLst>
                            <p:childTnLst>
                              <p:par>
                                <p:cTn id="78" presetID="10" presetClass="entr" presetSubtype="0" fill="hold" nodeType="afterEffect">
                                  <p:stCondLst>
                                    <p:cond delay="0"/>
                                  </p:stCondLst>
                                  <p:childTnLst>
                                    <p:set>
                                      <p:cBhvr>
                                        <p:cTn id="79" dur="1" fill="hold">
                                          <p:stCondLst>
                                            <p:cond delay="0"/>
                                          </p:stCondLst>
                                        </p:cTn>
                                        <p:tgtEl>
                                          <p:spTgt spid="610"/>
                                        </p:tgtEl>
                                        <p:attrNameLst>
                                          <p:attrName>style.visibility</p:attrName>
                                        </p:attrNameLst>
                                      </p:cBhvr>
                                      <p:to>
                                        <p:strVal val="visible"/>
                                      </p:to>
                                    </p:set>
                                    <p:animEffect transition="in" filter="fade">
                                      <p:cBhvr>
                                        <p:cTn id="80" dur="500"/>
                                        <p:tgtEl>
                                          <p:spTgt spid="610"/>
                                        </p:tgtEl>
                                      </p:cBhvr>
                                    </p:animEffect>
                                  </p:childTnLst>
                                </p:cTn>
                              </p:par>
                            </p:childTnLst>
                          </p:cTn>
                        </p:par>
                        <p:par>
                          <p:cTn id="81" fill="hold">
                            <p:stCondLst>
                              <p:cond delay="1550"/>
                            </p:stCondLst>
                            <p:childTnLst>
                              <p:par>
                                <p:cTn id="82" presetID="2" presetClass="entr" presetSubtype="2" fill="hold" grpId="0" nodeType="after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additive="base">
                                        <p:cTn id="84" dur="500" fill="hold"/>
                                        <p:tgtEl>
                                          <p:spTgt spid="16"/>
                                        </p:tgtEl>
                                        <p:attrNameLst>
                                          <p:attrName>ppt_x</p:attrName>
                                        </p:attrNameLst>
                                      </p:cBhvr>
                                      <p:tavLst>
                                        <p:tav tm="0">
                                          <p:val>
                                            <p:strVal val="1+#ppt_w/2"/>
                                          </p:val>
                                        </p:tav>
                                        <p:tav tm="100000">
                                          <p:val>
                                            <p:strVal val="#ppt_x"/>
                                          </p:val>
                                        </p:tav>
                                      </p:tavLst>
                                    </p:anim>
                                    <p:anim calcmode="lin" valueType="num">
                                      <p:cBhvr additive="base">
                                        <p:cTn id="85" dur="500" fill="hold"/>
                                        <p:tgtEl>
                                          <p:spTgt spid="16"/>
                                        </p:tgtEl>
                                        <p:attrNameLst>
                                          <p:attrName>ppt_y</p:attrName>
                                        </p:attrNameLst>
                                      </p:cBhvr>
                                      <p:tavLst>
                                        <p:tav tm="0">
                                          <p:val>
                                            <p:strVal val="#ppt_y"/>
                                          </p:val>
                                        </p:tav>
                                        <p:tav tm="100000">
                                          <p:val>
                                            <p:strVal val="#ppt_y"/>
                                          </p:val>
                                        </p:tav>
                                      </p:tavLst>
                                    </p:anim>
                                  </p:childTnLst>
                                </p:cTn>
                              </p:par>
                              <p:par>
                                <p:cTn id="86" presetID="2" presetClass="entr" presetSubtype="2" fill="hold" nodeType="withEffect">
                                  <p:stCondLst>
                                    <p:cond delay="500"/>
                                  </p:stCondLst>
                                  <p:childTnLst>
                                    <p:set>
                                      <p:cBhvr>
                                        <p:cTn id="87" dur="1" fill="hold">
                                          <p:stCondLst>
                                            <p:cond delay="0"/>
                                          </p:stCondLst>
                                        </p:cTn>
                                        <p:tgtEl>
                                          <p:spTgt spid="34"/>
                                        </p:tgtEl>
                                        <p:attrNameLst>
                                          <p:attrName>style.visibility</p:attrName>
                                        </p:attrNameLst>
                                      </p:cBhvr>
                                      <p:to>
                                        <p:strVal val="visible"/>
                                      </p:to>
                                    </p:set>
                                    <p:anim calcmode="lin" valueType="num">
                                      <p:cBhvr additive="base">
                                        <p:cTn id="88" dur="500" fill="hold"/>
                                        <p:tgtEl>
                                          <p:spTgt spid="34"/>
                                        </p:tgtEl>
                                        <p:attrNameLst>
                                          <p:attrName>ppt_x</p:attrName>
                                        </p:attrNameLst>
                                      </p:cBhvr>
                                      <p:tavLst>
                                        <p:tav tm="0">
                                          <p:val>
                                            <p:strVal val="1+#ppt_w/2"/>
                                          </p:val>
                                        </p:tav>
                                        <p:tav tm="100000">
                                          <p:val>
                                            <p:strVal val="#ppt_x"/>
                                          </p:val>
                                        </p:tav>
                                      </p:tavLst>
                                    </p:anim>
                                    <p:anim calcmode="lin" valueType="num">
                                      <p:cBhvr additive="base">
                                        <p:cTn id="89" dur="500" fill="hold"/>
                                        <p:tgtEl>
                                          <p:spTgt spid="34"/>
                                        </p:tgtEl>
                                        <p:attrNameLst>
                                          <p:attrName>ppt_y</p:attrName>
                                        </p:attrNameLst>
                                      </p:cBhvr>
                                      <p:tavLst>
                                        <p:tav tm="0">
                                          <p:val>
                                            <p:strVal val="#ppt_y"/>
                                          </p:val>
                                        </p:tav>
                                        <p:tav tm="100000">
                                          <p:val>
                                            <p:strVal val="#ppt_y"/>
                                          </p:val>
                                        </p:tav>
                                      </p:tavLst>
                                    </p:anim>
                                  </p:childTnLst>
                                </p:cTn>
                              </p:par>
                              <p:par>
                                <p:cTn id="90" presetID="10" presetClass="entr" presetSubtype="0" fill="hold" nodeType="withEffect">
                                  <p:stCondLst>
                                    <p:cond delay="500"/>
                                  </p:stCondLst>
                                  <p:childTnLst>
                                    <p:set>
                                      <p:cBhvr>
                                        <p:cTn id="91" dur="1" fill="hold">
                                          <p:stCondLst>
                                            <p:cond delay="0"/>
                                          </p:stCondLst>
                                        </p:cTn>
                                        <p:tgtEl>
                                          <p:spTgt spid="208"/>
                                        </p:tgtEl>
                                        <p:attrNameLst>
                                          <p:attrName>style.visibility</p:attrName>
                                        </p:attrNameLst>
                                      </p:cBhvr>
                                      <p:to>
                                        <p:strVal val="visible"/>
                                      </p:to>
                                    </p:set>
                                    <p:animEffect transition="in" filter="fade">
                                      <p:cBhvr>
                                        <p:cTn id="92" dur="500"/>
                                        <p:tgtEl>
                                          <p:spTgt spid="20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01"/>
                                        </p:tgtEl>
                                        <p:attrNameLst>
                                          <p:attrName>style.visibility</p:attrName>
                                        </p:attrNameLst>
                                      </p:cBhvr>
                                      <p:to>
                                        <p:strVal val="visible"/>
                                      </p:to>
                                    </p:set>
                                    <p:animEffect transition="in" filter="fade">
                                      <p:cBhvr>
                                        <p:cTn id="97" dur="500"/>
                                        <p:tgtEl>
                                          <p:spTgt spid="201"/>
                                        </p:tgtEl>
                                      </p:cBhvr>
                                    </p:animEffect>
                                  </p:childTnLst>
                                </p:cTn>
                              </p:par>
                            </p:childTnLst>
                          </p:cTn>
                        </p:par>
                        <p:par>
                          <p:cTn id="98" fill="hold">
                            <p:stCondLst>
                              <p:cond delay="500"/>
                            </p:stCondLst>
                            <p:childTnLst>
                              <p:par>
                                <p:cTn id="99" presetID="22" presetClass="entr" presetSubtype="4" fill="hold" nodeType="afterEffect">
                                  <p:stCondLst>
                                    <p:cond delay="500"/>
                                  </p:stCondLst>
                                  <p:childTnLst>
                                    <p:set>
                                      <p:cBhvr>
                                        <p:cTn id="100" dur="1" fill="hold">
                                          <p:stCondLst>
                                            <p:cond delay="0"/>
                                          </p:stCondLst>
                                        </p:cTn>
                                        <p:tgtEl>
                                          <p:spTgt spid="197"/>
                                        </p:tgtEl>
                                        <p:attrNameLst>
                                          <p:attrName>style.visibility</p:attrName>
                                        </p:attrNameLst>
                                      </p:cBhvr>
                                      <p:to>
                                        <p:strVal val="visible"/>
                                      </p:to>
                                    </p:set>
                                    <p:animEffect transition="in" filter="wipe(down)">
                                      <p:cBhvr>
                                        <p:cTn id="101" dur="500"/>
                                        <p:tgtEl>
                                          <p:spTgt spid="197"/>
                                        </p:tgtEl>
                                      </p:cBhvr>
                                    </p:animEffect>
                                  </p:childTnLst>
                                </p:cTn>
                              </p:par>
                            </p:childTnLst>
                          </p:cTn>
                        </p:par>
                        <p:par>
                          <p:cTn id="102" fill="hold">
                            <p:stCondLst>
                              <p:cond delay="1500"/>
                            </p:stCondLst>
                            <p:childTnLst>
                              <p:par>
                                <p:cTn id="103" presetID="22" presetClass="entr" presetSubtype="1" fill="hold" nodeType="afterEffect">
                                  <p:stCondLst>
                                    <p:cond delay="0"/>
                                  </p:stCondLst>
                                  <p:childTnLst>
                                    <p:set>
                                      <p:cBhvr>
                                        <p:cTn id="104" dur="1" fill="hold">
                                          <p:stCondLst>
                                            <p:cond delay="0"/>
                                          </p:stCondLst>
                                        </p:cTn>
                                        <p:tgtEl>
                                          <p:spTgt spid="206"/>
                                        </p:tgtEl>
                                        <p:attrNameLst>
                                          <p:attrName>style.visibility</p:attrName>
                                        </p:attrNameLst>
                                      </p:cBhvr>
                                      <p:to>
                                        <p:strVal val="visible"/>
                                      </p:to>
                                    </p:set>
                                    <p:animEffect transition="in" filter="wipe(up)">
                                      <p:cBhvr>
                                        <p:cTn id="105" dur="500"/>
                                        <p:tgtEl>
                                          <p:spTgt spid="206"/>
                                        </p:tgtEl>
                                      </p:cBhvr>
                                    </p:animEffect>
                                  </p:childTnLst>
                                </p:cTn>
                              </p:par>
                            </p:childTnLst>
                          </p:cTn>
                        </p:par>
                        <p:par>
                          <p:cTn id="106" fill="hold">
                            <p:stCondLst>
                              <p:cond delay="2000"/>
                            </p:stCondLst>
                            <p:childTnLst>
                              <p:par>
                                <p:cTn id="107" presetID="22" presetClass="entr" presetSubtype="4" fill="hold" nodeType="afterEffect">
                                  <p:stCondLst>
                                    <p:cond delay="0"/>
                                  </p:stCondLst>
                                  <p:childTnLst>
                                    <p:set>
                                      <p:cBhvr>
                                        <p:cTn id="108" dur="1" fill="hold">
                                          <p:stCondLst>
                                            <p:cond delay="0"/>
                                          </p:stCondLst>
                                        </p:cTn>
                                        <p:tgtEl>
                                          <p:spTgt spid="729"/>
                                        </p:tgtEl>
                                        <p:attrNameLst>
                                          <p:attrName>style.visibility</p:attrName>
                                        </p:attrNameLst>
                                      </p:cBhvr>
                                      <p:to>
                                        <p:strVal val="visible"/>
                                      </p:to>
                                    </p:set>
                                    <p:animEffect transition="in" filter="wipe(down)">
                                      <p:cBhvr>
                                        <p:cTn id="109" dur="500"/>
                                        <p:tgtEl>
                                          <p:spTgt spid="729"/>
                                        </p:tgtEl>
                                      </p:cBhvr>
                                    </p:animEffect>
                                  </p:childTnLst>
                                </p:cTn>
                              </p:par>
                            </p:childTnLst>
                          </p:cTn>
                        </p:par>
                        <p:par>
                          <p:cTn id="110" fill="hold">
                            <p:stCondLst>
                              <p:cond delay="2500"/>
                            </p:stCondLst>
                            <p:childTnLst>
                              <p:par>
                                <p:cTn id="111" presetID="22" presetClass="entr" presetSubtype="2" fill="hold" nodeType="after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wipe(right)">
                                      <p:cBhvr>
                                        <p:cTn id="113" dur="1000"/>
                                        <p:tgtEl>
                                          <p:spTgt spid="25"/>
                                        </p:tgtEl>
                                      </p:cBhvr>
                                    </p:animEffect>
                                  </p:childTnLst>
                                </p:cTn>
                              </p:par>
                              <p:par>
                                <p:cTn id="114" presetID="42" presetClass="entr" presetSubtype="0" fill="hold" grpId="0"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750"/>
                                        <p:tgtEl>
                                          <p:spTgt spid="117"/>
                                        </p:tgtEl>
                                      </p:cBhvr>
                                    </p:animEffect>
                                    <p:anim calcmode="lin" valueType="num">
                                      <p:cBhvr>
                                        <p:cTn id="117" dur="750" fill="hold"/>
                                        <p:tgtEl>
                                          <p:spTgt spid="117"/>
                                        </p:tgtEl>
                                        <p:attrNameLst>
                                          <p:attrName>ppt_x</p:attrName>
                                        </p:attrNameLst>
                                      </p:cBhvr>
                                      <p:tavLst>
                                        <p:tav tm="0">
                                          <p:val>
                                            <p:strVal val="#ppt_x"/>
                                          </p:val>
                                        </p:tav>
                                        <p:tav tm="100000">
                                          <p:val>
                                            <p:strVal val="#ppt_x"/>
                                          </p:val>
                                        </p:tav>
                                      </p:tavLst>
                                    </p:anim>
                                    <p:anim calcmode="lin" valueType="num">
                                      <p:cBhvr>
                                        <p:cTn id="118" dur="750" fill="hold"/>
                                        <p:tgtEl>
                                          <p:spTgt spid="117"/>
                                        </p:tgtEl>
                                        <p:attrNameLst>
                                          <p:attrName>ppt_y</p:attrName>
                                        </p:attrNameLst>
                                      </p:cBhvr>
                                      <p:tavLst>
                                        <p:tav tm="0">
                                          <p:val>
                                            <p:strVal val="#ppt_y+.1"/>
                                          </p:val>
                                        </p:tav>
                                        <p:tav tm="100000">
                                          <p:val>
                                            <p:strVal val="#ppt_y"/>
                                          </p:val>
                                        </p:tav>
                                      </p:tavLst>
                                    </p:anim>
                                  </p:childTnLst>
                                </p:cTn>
                              </p:par>
                              <p:par>
                                <p:cTn id="119" presetID="10" presetClass="entr" presetSubtype="0" fill="hold" grpId="0" nodeType="withEffect">
                                  <p:stCondLst>
                                    <p:cond delay="0"/>
                                  </p:stCondLst>
                                  <p:childTnLst>
                                    <p:set>
                                      <p:cBhvr>
                                        <p:cTn id="120" dur="1" fill="hold">
                                          <p:stCondLst>
                                            <p:cond delay="0"/>
                                          </p:stCondLst>
                                        </p:cTn>
                                        <p:tgtEl>
                                          <p:spTgt spid="847"/>
                                        </p:tgtEl>
                                        <p:attrNameLst>
                                          <p:attrName>style.visibility</p:attrName>
                                        </p:attrNameLst>
                                      </p:cBhvr>
                                      <p:to>
                                        <p:strVal val="visible"/>
                                      </p:to>
                                    </p:set>
                                    <p:animEffect transition="in" filter="fade">
                                      <p:cBhvr>
                                        <p:cTn id="121" dur="500"/>
                                        <p:tgtEl>
                                          <p:spTgt spid="847"/>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nodeType="clickEffect">
                                  <p:stCondLst>
                                    <p:cond delay="0"/>
                                  </p:stCondLst>
                                  <p:childTnLst>
                                    <p:set>
                                      <p:cBhvr>
                                        <p:cTn id="125" dur="1" fill="hold">
                                          <p:stCondLst>
                                            <p:cond delay="0"/>
                                          </p:stCondLst>
                                        </p:cTn>
                                        <p:tgtEl>
                                          <p:spTgt spid="1106"/>
                                        </p:tgtEl>
                                        <p:attrNameLst>
                                          <p:attrName>style.visibility</p:attrName>
                                        </p:attrNameLst>
                                      </p:cBhvr>
                                      <p:to>
                                        <p:strVal val="visible"/>
                                      </p:to>
                                    </p:set>
                                    <p:animEffect transition="in" filter="wipe(up)">
                                      <p:cBhvr>
                                        <p:cTn id="126" dur="500"/>
                                        <p:tgtEl>
                                          <p:spTgt spid="1106"/>
                                        </p:tgtEl>
                                      </p:cBhvr>
                                    </p:animEffect>
                                  </p:childTnLst>
                                </p:cTn>
                              </p:par>
                            </p:childTnLst>
                          </p:cTn>
                        </p:par>
                        <p:par>
                          <p:cTn id="127" fill="hold">
                            <p:stCondLst>
                              <p:cond delay="500"/>
                            </p:stCondLst>
                            <p:childTnLst>
                              <p:par>
                                <p:cTn id="128" presetID="10" presetClass="entr" presetSubtype="0" fill="hold" nodeType="afterEffect">
                                  <p:stCondLst>
                                    <p:cond delay="0"/>
                                  </p:stCondLst>
                                  <p:childTnLst>
                                    <p:set>
                                      <p:cBhvr>
                                        <p:cTn id="129" dur="1" fill="hold">
                                          <p:stCondLst>
                                            <p:cond delay="0"/>
                                          </p:stCondLst>
                                        </p:cTn>
                                        <p:tgtEl>
                                          <p:spTgt spid="101"/>
                                        </p:tgtEl>
                                        <p:attrNameLst>
                                          <p:attrName>style.visibility</p:attrName>
                                        </p:attrNameLst>
                                      </p:cBhvr>
                                      <p:to>
                                        <p:strVal val="visible"/>
                                      </p:to>
                                    </p:set>
                                    <p:animEffect transition="in" filter="fade">
                                      <p:cBhvr>
                                        <p:cTn id="130" dur="500"/>
                                        <p:tgtEl>
                                          <p:spTgt spid="101"/>
                                        </p:tgtEl>
                                      </p:cBhvr>
                                    </p:animEffect>
                                  </p:childTnLst>
                                </p:cTn>
                              </p:par>
                            </p:childTnLst>
                          </p:cTn>
                        </p:par>
                        <p:par>
                          <p:cTn id="131" fill="hold">
                            <p:stCondLst>
                              <p:cond delay="1000"/>
                            </p:stCondLst>
                            <p:childTnLst>
                              <p:par>
                                <p:cTn id="132" presetID="22" presetClass="entr" presetSubtype="8" fill="hold" nodeType="afterEffect">
                                  <p:stCondLst>
                                    <p:cond delay="0"/>
                                  </p:stCondLst>
                                  <p:childTnLst>
                                    <p:set>
                                      <p:cBhvr>
                                        <p:cTn id="133" dur="1" fill="hold">
                                          <p:stCondLst>
                                            <p:cond delay="0"/>
                                          </p:stCondLst>
                                        </p:cTn>
                                        <p:tgtEl>
                                          <p:spTgt spid="169"/>
                                        </p:tgtEl>
                                        <p:attrNameLst>
                                          <p:attrName>style.visibility</p:attrName>
                                        </p:attrNameLst>
                                      </p:cBhvr>
                                      <p:to>
                                        <p:strVal val="visible"/>
                                      </p:to>
                                    </p:set>
                                    <p:animEffect transition="in" filter="wipe(left)">
                                      <p:cBhvr>
                                        <p:cTn id="134" dur="500"/>
                                        <p:tgtEl>
                                          <p:spTgt spid="169"/>
                                        </p:tgtEl>
                                      </p:cBhvr>
                                    </p:animEffect>
                                  </p:childTnLst>
                                </p:cTn>
                              </p:par>
                              <p:par>
                                <p:cTn id="135" presetID="22" presetClass="entr" presetSubtype="4" fill="hold" nodeType="withEffect">
                                  <p:stCondLst>
                                    <p:cond delay="250"/>
                                  </p:stCondLst>
                                  <p:childTnLst>
                                    <p:set>
                                      <p:cBhvr>
                                        <p:cTn id="136" dur="1" fill="hold">
                                          <p:stCondLst>
                                            <p:cond delay="0"/>
                                          </p:stCondLst>
                                        </p:cTn>
                                        <p:tgtEl>
                                          <p:spTgt spid="501"/>
                                        </p:tgtEl>
                                        <p:attrNameLst>
                                          <p:attrName>style.visibility</p:attrName>
                                        </p:attrNameLst>
                                      </p:cBhvr>
                                      <p:to>
                                        <p:strVal val="visible"/>
                                      </p:to>
                                    </p:set>
                                    <p:animEffect transition="in" filter="wipe(down)">
                                      <p:cBhvr>
                                        <p:cTn id="137" dur="250"/>
                                        <p:tgtEl>
                                          <p:spTgt spid="501"/>
                                        </p:tgtEl>
                                      </p:cBhvr>
                                    </p:animEffect>
                                  </p:childTnLst>
                                </p:cTn>
                              </p:par>
                            </p:childTnLst>
                          </p:cTn>
                        </p:par>
                        <p:par>
                          <p:cTn id="138" fill="hold">
                            <p:stCondLst>
                              <p:cond delay="1500"/>
                            </p:stCondLst>
                            <p:childTnLst>
                              <p:par>
                                <p:cTn id="139" presetID="22" presetClass="entr" presetSubtype="1" fill="hold" grpId="0" nodeType="afterEffect">
                                  <p:stCondLst>
                                    <p:cond delay="0"/>
                                  </p:stCondLst>
                                  <p:childTnLst>
                                    <p:set>
                                      <p:cBhvr>
                                        <p:cTn id="140" dur="1" fill="hold">
                                          <p:stCondLst>
                                            <p:cond delay="0"/>
                                          </p:stCondLst>
                                        </p:cTn>
                                        <p:tgtEl>
                                          <p:spTgt spid="187"/>
                                        </p:tgtEl>
                                        <p:attrNameLst>
                                          <p:attrName>style.visibility</p:attrName>
                                        </p:attrNameLst>
                                      </p:cBhvr>
                                      <p:to>
                                        <p:strVal val="visible"/>
                                      </p:to>
                                    </p:set>
                                    <p:animEffect transition="in" filter="wipe(up)">
                                      <p:cBhvr>
                                        <p:cTn id="141" dur="500"/>
                                        <p:tgtEl>
                                          <p:spTgt spid="187"/>
                                        </p:tgtEl>
                                      </p:cBhvr>
                                    </p:animEffect>
                                  </p:childTnLst>
                                </p:cTn>
                              </p:par>
                              <p:par>
                                <p:cTn id="142" presetID="22" presetClass="entr" presetSubtype="1" fill="hold" grpId="0" nodeType="withEffect">
                                  <p:stCondLst>
                                    <p:cond delay="0"/>
                                  </p:stCondLst>
                                  <p:childTnLst>
                                    <p:set>
                                      <p:cBhvr>
                                        <p:cTn id="143" dur="1" fill="hold">
                                          <p:stCondLst>
                                            <p:cond delay="0"/>
                                          </p:stCondLst>
                                        </p:cTn>
                                        <p:tgtEl>
                                          <p:spTgt spid="175"/>
                                        </p:tgtEl>
                                        <p:attrNameLst>
                                          <p:attrName>style.visibility</p:attrName>
                                        </p:attrNameLst>
                                      </p:cBhvr>
                                      <p:to>
                                        <p:strVal val="visible"/>
                                      </p:to>
                                    </p:set>
                                    <p:animEffect transition="in" filter="wipe(up)">
                                      <p:cBhvr>
                                        <p:cTn id="144" dur="500"/>
                                        <p:tgtEl>
                                          <p:spTgt spid="175"/>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715"/>
                                        </p:tgtEl>
                                        <p:attrNameLst>
                                          <p:attrName>style.visibility</p:attrName>
                                        </p:attrNameLst>
                                      </p:cBhvr>
                                      <p:to>
                                        <p:strVal val="visible"/>
                                      </p:to>
                                    </p:set>
                                    <p:animEffect transition="in" filter="wipe(left)">
                                      <p:cBhvr>
                                        <p:cTn id="149" dur="500"/>
                                        <p:tgtEl>
                                          <p:spTgt spid="715"/>
                                        </p:tgtEl>
                                      </p:cBhvr>
                                    </p:animEffect>
                                  </p:childTnLst>
                                </p:cTn>
                              </p:par>
                            </p:childTnLst>
                          </p:cTn>
                        </p:par>
                        <p:par>
                          <p:cTn id="150" fill="hold">
                            <p:stCondLst>
                              <p:cond delay="500"/>
                            </p:stCondLst>
                            <p:childTnLst>
                              <p:par>
                                <p:cTn id="151" presetID="22" presetClass="entr" presetSubtype="8" fill="hold" nodeType="afterEffect">
                                  <p:stCondLst>
                                    <p:cond delay="0"/>
                                  </p:stCondLst>
                                  <p:childTnLst>
                                    <p:set>
                                      <p:cBhvr>
                                        <p:cTn id="152" dur="1" fill="hold">
                                          <p:stCondLst>
                                            <p:cond delay="0"/>
                                          </p:stCondLst>
                                        </p:cTn>
                                        <p:tgtEl>
                                          <p:spTgt spid="196"/>
                                        </p:tgtEl>
                                        <p:attrNameLst>
                                          <p:attrName>style.visibility</p:attrName>
                                        </p:attrNameLst>
                                      </p:cBhvr>
                                      <p:to>
                                        <p:strVal val="visible"/>
                                      </p:to>
                                    </p:set>
                                    <p:animEffect transition="in" filter="wipe(left)">
                                      <p:cBhvr>
                                        <p:cTn id="153" dur="500"/>
                                        <p:tgtEl>
                                          <p:spTgt spid="196"/>
                                        </p:tgtEl>
                                      </p:cBhvr>
                                    </p:animEffect>
                                  </p:childTnLst>
                                </p:cTn>
                              </p:par>
                            </p:childTnLst>
                          </p:cTn>
                        </p:par>
                        <p:par>
                          <p:cTn id="154" fill="hold">
                            <p:stCondLst>
                              <p:cond delay="1000"/>
                            </p:stCondLst>
                            <p:childTnLst>
                              <p:par>
                                <p:cTn id="155" presetID="22" presetClass="entr" presetSubtype="8" fill="hold" grpId="0" nodeType="afterEffect">
                                  <p:stCondLst>
                                    <p:cond delay="0"/>
                                  </p:stCondLst>
                                  <p:childTnLst>
                                    <p:set>
                                      <p:cBhvr>
                                        <p:cTn id="156" dur="1" fill="hold">
                                          <p:stCondLst>
                                            <p:cond delay="0"/>
                                          </p:stCondLst>
                                        </p:cTn>
                                        <p:tgtEl>
                                          <p:spTgt spid="739"/>
                                        </p:tgtEl>
                                        <p:attrNameLst>
                                          <p:attrName>style.visibility</p:attrName>
                                        </p:attrNameLst>
                                      </p:cBhvr>
                                      <p:to>
                                        <p:strVal val="visible"/>
                                      </p:to>
                                    </p:set>
                                    <p:animEffect transition="in" filter="wipe(left)">
                                      <p:cBhvr>
                                        <p:cTn id="157" dur="500"/>
                                        <p:tgtEl>
                                          <p:spTgt spid="739"/>
                                        </p:tgtEl>
                                      </p:cBhvr>
                                    </p:animEffect>
                                  </p:childTnLst>
                                </p:cTn>
                              </p:par>
                            </p:childTnLst>
                          </p:cTn>
                        </p:par>
                        <p:par>
                          <p:cTn id="158" fill="hold">
                            <p:stCondLst>
                              <p:cond delay="1500"/>
                            </p:stCondLst>
                            <p:childTnLst>
                              <p:par>
                                <p:cTn id="159" presetID="22" presetClass="entr" presetSubtype="2" fill="hold" grpId="0" nodeType="afterEffect">
                                  <p:stCondLst>
                                    <p:cond delay="0"/>
                                  </p:stCondLst>
                                  <p:childTnLst>
                                    <p:set>
                                      <p:cBhvr>
                                        <p:cTn id="160" dur="1" fill="hold">
                                          <p:stCondLst>
                                            <p:cond delay="0"/>
                                          </p:stCondLst>
                                        </p:cTn>
                                        <p:tgtEl>
                                          <p:spTgt spid="38"/>
                                        </p:tgtEl>
                                        <p:attrNameLst>
                                          <p:attrName>style.visibility</p:attrName>
                                        </p:attrNameLst>
                                      </p:cBhvr>
                                      <p:to>
                                        <p:strVal val="visible"/>
                                      </p:to>
                                    </p:set>
                                    <p:animEffect transition="in" filter="wipe(right)">
                                      <p:cBhvr>
                                        <p:cTn id="161" dur="500"/>
                                        <p:tgtEl>
                                          <p:spTgt spid="38"/>
                                        </p:tgtEl>
                                      </p:cBhvr>
                                    </p:animEffect>
                                  </p:childTnLst>
                                </p:cTn>
                              </p:par>
                              <p:par>
                                <p:cTn id="162" presetID="10" presetClass="entr" presetSubtype="0" fill="hold" nodeType="withEffect">
                                  <p:stCondLst>
                                    <p:cond delay="250"/>
                                  </p:stCondLst>
                                  <p:childTnLst>
                                    <p:set>
                                      <p:cBhvr>
                                        <p:cTn id="163" dur="1" fill="hold">
                                          <p:stCondLst>
                                            <p:cond delay="0"/>
                                          </p:stCondLst>
                                        </p:cTn>
                                        <p:tgtEl>
                                          <p:spTgt spid="199"/>
                                        </p:tgtEl>
                                        <p:attrNameLst>
                                          <p:attrName>style.visibility</p:attrName>
                                        </p:attrNameLst>
                                      </p:cBhvr>
                                      <p:to>
                                        <p:strVal val="visible"/>
                                      </p:to>
                                    </p:set>
                                    <p:animEffect transition="in" filter="fade">
                                      <p:cBhvr>
                                        <p:cTn id="164" dur="500"/>
                                        <p:tgtEl>
                                          <p:spTgt spid="199"/>
                                        </p:tgtEl>
                                      </p:cBhvr>
                                    </p:animEffect>
                                  </p:childTnLst>
                                </p:cTn>
                              </p:par>
                              <p:par>
                                <p:cTn id="165" presetID="10" presetClass="entr" presetSubtype="0" fill="hold" nodeType="withEffect">
                                  <p:stCondLst>
                                    <p:cond delay="500"/>
                                  </p:stCondLst>
                                  <p:childTnLst>
                                    <p:set>
                                      <p:cBhvr>
                                        <p:cTn id="166" dur="1" fill="hold">
                                          <p:stCondLst>
                                            <p:cond delay="0"/>
                                          </p:stCondLst>
                                        </p:cTn>
                                        <p:tgtEl>
                                          <p:spTgt spid="15"/>
                                        </p:tgtEl>
                                        <p:attrNameLst>
                                          <p:attrName>style.visibility</p:attrName>
                                        </p:attrNameLst>
                                      </p:cBhvr>
                                      <p:to>
                                        <p:strVal val="visible"/>
                                      </p:to>
                                    </p:set>
                                    <p:animEffect transition="in" filter="fade">
                                      <p:cBhvr>
                                        <p:cTn id="167" dur="500"/>
                                        <p:tgtEl>
                                          <p:spTgt spid="15"/>
                                        </p:tgtEl>
                                      </p:cBhvr>
                                    </p:animEffect>
                                  </p:childTnLst>
                                </p:cTn>
                              </p:par>
                            </p:childTnLst>
                          </p:cTn>
                        </p:par>
                        <p:par>
                          <p:cTn id="168" fill="hold">
                            <p:stCondLst>
                              <p:cond delay="2500"/>
                            </p:stCondLst>
                            <p:childTnLst>
                              <p:par>
                                <p:cTn id="169" presetID="22" presetClass="entr" presetSubtype="8" fill="hold" nodeType="afterEffect">
                                  <p:stCondLst>
                                    <p:cond delay="0"/>
                                  </p:stCondLst>
                                  <p:childTnLst>
                                    <p:set>
                                      <p:cBhvr>
                                        <p:cTn id="170" dur="1" fill="hold">
                                          <p:stCondLst>
                                            <p:cond delay="0"/>
                                          </p:stCondLst>
                                        </p:cTn>
                                        <p:tgtEl>
                                          <p:spTgt spid="2"/>
                                        </p:tgtEl>
                                        <p:attrNameLst>
                                          <p:attrName>style.visibility</p:attrName>
                                        </p:attrNameLst>
                                      </p:cBhvr>
                                      <p:to>
                                        <p:strVal val="visible"/>
                                      </p:to>
                                    </p:set>
                                    <p:animEffect transition="in" filter="wipe(left)">
                                      <p:cBhvr>
                                        <p:cTn id="171" dur="500"/>
                                        <p:tgtEl>
                                          <p:spTgt spid="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72"/>
                                        </p:tgtEl>
                                        <p:attrNameLst>
                                          <p:attrName>style.visibility</p:attrName>
                                        </p:attrNameLst>
                                      </p:cBhvr>
                                      <p:to>
                                        <p:strVal val="visible"/>
                                      </p:to>
                                    </p:set>
                                    <p:animEffect transition="in" filter="wipe(left)">
                                      <p:cBhvr>
                                        <p:cTn id="176" dur="300"/>
                                        <p:tgtEl>
                                          <p:spTgt spid="172"/>
                                        </p:tgtEl>
                                      </p:cBhvr>
                                    </p:animEffect>
                                  </p:childTnLst>
                                </p:cTn>
                              </p:par>
                              <p:par>
                                <p:cTn id="177" presetID="22" presetClass="entr" presetSubtype="1" fill="hold" nodeType="withEffect">
                                  <p:stCondLst>
                                    <p:cond delay="300"/>
                                  </p:stCondLst>
                                  <p:childTnLst>
                                    <p:set>
                                      <p:cBhvr>
                                        <p:cTn id="178" dur="1" fill="hold">
                                          <p:stCondLst>
                                            <p:cond delay="0"/>
                                          </p:stCondLst>
                                        </p:cTn>
                                        <p:tgtEl>
                                          <p:spTgt spid="617"/>
                                        </p:tgtEl>
                                        <p:attrNameLst>
                                          <p:attrName>style.visibility</p:attrName>
                                        </p:attrNameLst>
                                      </p:cBhvr>
                                      <p:to>
                                        <p:strVal val="visible"/>
                                      </p:to>
                                    </p:set>
                                    <p:animEffect transition="in" filter="wipe(up)">
                                      <p:cBhvr>
                                        <p:cTn id="179" dur="500"/>
                                        <p:tgtEl>
                                          <p:spTgt spid="617"/>
                                        </p:tgtEl>
                                      </p:cBhvr>
                                    </p:animEffect>
                                  </p:childTnLst>
                                </p:cTn>
                              </p:par>
                              <p:par>
                                <p:cTn id="180" presetID="10" presetClass="entr" presetSubtype="0" fill="hold" grpId="0" nodeType="withEffect">
                                  <p:stCondLst>
                                    <p:cond delay="750"/>
                                  </p:stCondLst>
                                  <p:childTnLst>
                                    <p:set>
                                      <p:cBhvr>
                                        <p:cTn id="181" dur="1" fill="hold">
                                          <p:stCondLst>
                                            <p:cond delay="0"/>
                                          </p:stCondLst>
                                        </p:cTn>
                                        <p:tgtEl>
                                          <p:spTgt spid="629"/>
                                        </p:tgtEl>
                                        <p:attrNameLst>
                                          <p:attrName>style.visibility</p:attrName>
                                        </p:attrNameLst>
                                      </p:cBhvr>
                                      <p:to>
                                        <p:strVal val="visible"/>
                                      </p:to>
                                    </p:set>
                                    <p:animEffect transition="in" filter="fade">
                                      <p:cBhvr>
                                        <p:cTn id="182" dur="300"/>
                                        <p:tgtEl>
                                          <p:spTgt spid="629"/>
                                        </p:tgtEl>
                                      </p:cBhvr>
                                    </p:animEffect>
                                  </p:childTnLst>
                                </p:cTn>
                              </p:par>
                              <p:par>
                                <p:cTn id="183" presetID="10" presetClass="entr" presetSubtype="0" fill="hold" nodeType="withEffect">
                                  <p:stCondLst>
                                    <p:cond delay="2000"/>
                                  </p:stCondLst>
                                  <p:childTnLst>
                                    <p:set>
                                      <p:cBhvr>
                                        <p:cTn id="184" dur="1" fill="hold">
                                          <p:stCondLst>
                                            <p:cond delay="0"/>
                                          </p:stCondLst>
                                        </p:cTn>
                                        <p:tgtEl>
                                          <p:spTgt spid="708"/>
                                        </p:tgtEl>
                                        <p:attrNameLst>
                                          <p:attrName>style.visibility</p:attrName>
                                        </p:attrNameLst>
                                      </p:cBhvr>
                                      <p:to>
                                        <p:strVal val="visible"/>
                                      </p:to>
                                    </p:set>
                                    <p:animEffect transition="in" filter="fade">
                                      <p:cBhvr>
                                        <p:cTn id="185" dur="300"/>
                                        <p:tgtEl>
                                          <p:spTgt spid="708"/>
                                        </p:tgtEl>
                                      </p:cBhvr>
                                    </p:animEffect>
                                  </p:childTnLst>
                                </p:cTn>
                              </p:par>
                              <p:par>
                                <p:cTn id="186" presetID="10" presetClass="entr" presetSubtype="0" fill="hold" grpId="0" nodeType="withEffect">
                                  <p:stCondLst>
                                    <p:cond delay="2000"/>
                                  </p:stCondLst>
                                  <p:childTnLst>
                                    <p:set>
                                      <p:cBhvr>
                                        <p:cTn id="187" dur="1" fill="hold">
                                          <p:stCondLst>
                                            <p:cond delay="0"/>
                                          </p:stCondLst>
                                        </p:cTn>
                                        <p:tgtEl>
                                          <p:spTgt spid="769"/>
                                        </p:tgtEl>
                                        <p:attrNameLst>
                                          <p:attrName>style.visibility</p:attrName>
                                        </p:attrNameLst>
                                      </p:cBhvr>
                                      <p:to>
                                        <p:strVal val="visible"/>
                                      </p:to>
                                    </p:set>
                                    <p:animEffect transition="in" filter="fade">
                                      <p:cBhvr>
                                        <p:cTn id="188" dur="300"/>
                                        <p:tgtEl>
                                          <p:spTgt spid="769"/>
                                        </p:tgtEl>
                                      </p:cBhvr>
                                    </p:animEffect>
                                  </p:childTnLst>
                                </p:cTn>
                              </p:par>
                            </p:childTnLst>
                          </p:cTn>
                        </p:par>
                        <p:par>
                          <p:cTn id="189" fill="hold">
                            <p:stCondLst>
                              <p:cond delay="2300"/>
                            </p:stCondLst>
                            <p:childTnLst>
                              <p:par>
                                <p:cTn id="190" presetID="10" presetClass="entr" presetSubtype="0" fill="hold" nodeType="afterEffect">
                                  <p:stCondLst>
                                    <p:cond delay="0"/>
                                  </p:stCondLst>
                                  <p:childTnLst>
                                    <p:set>
                                      <p:cBhvr>
                                        <p:cTn id="191" dur="1" fill="hold">
                                          <p:stCondLst>
                                            <p:cond delay="0"/>
                                          </p:stCondLst>
                                        </p:cTn>
                                        <p:tgtEl>
                                          <p:spTgt spid="104"/>
                                        </p:tgtEl>
                                        <p:attrNameLst>
                                          <p:attrName>style.visibility</p:attrName>
                                        </p:attrNameLst>
                                      </p:cBhvr>
                                      <p:to>
                                        <p:strVal val="visible"/>
                                      </p:to>
                                    </p:set>
                                    <p:animEffect transition="in" filter="fade">
                                      <p:cBhvr>
                                        <p:cTn id="192" dur="300"/>
                                        <p:tgtEl>
                                          <p:spTgt spid="104"/>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03"/>
                                        </p:tgtEl>
                                        <p:attrNameLst>
                                          <p:attrName>style.visibility</p:attrName>
                                        </p:attrNameLst>
                                      </p:cBhvr>
                                      <p:to>
                                        <p:strVal val="visible"/>
                                      </p:to>
                                    </p:set>
                                    <p:animEffect transition="in" filter="fade">
                                      <p:cBhvr>
                                        <p:cTn id="195" dur="300"/>
                                        <p:tgtEl>
                                          <p:spTgt spid="103"/>
                                        </p:tgtEl>
                                      </p:cBhvr>
                                    </p:animEffect>
                                  </p:childTnLst>
                                </p:cTn>
                              </p:par>
                            </p:childTnLst>
                          </p:cTn>
                        </p:par>
                        <p:par>
                          <p:cTn id="196" fill="hold">
                            <p:stCondLst>
                              <p:cond delay="2600"/>
                            </p:stCondLst>
                            <p:childTnLst>
                              <p:par>
                                <p:cTn id="197" presetID="10" presetClass="entr" presetSubtype="0" fill="hold" nodeType="afterEffect">
                                  <p:stCondLst>
                                    <p:cond delay="0"/>
                                  </p:stCondLst>
                                  <p:childTnLst>
                                    <p:set>
                                      <p:cBhvr>
                                        <p:cTn id="198" dur="1" fill="hold">
                                          <p:stCondLst>
                                            <p:cond delay="0"/>
                                          </p:stCondLst>
                                        </p:cTn>
                                        <p:tgtEl>
                                          <p:spTgt spid="625"/>
                                        </p:tgtEl>
                                        <p:attrNameLst>
                                          <p:attrName>style.visibility</p:attrName>
                                        </p:attrNameLst>
                                      </p:cBhvr>
                                      <p:to>
                                        <p:strVal val="visible"/>
                                      </p:to>
                                    </p:set>
                                    <p:animEffect transition="in" filter="fade">
                                      <p:cBhvr>
                                        <p:cTn id="199" dur="300"/>
                                        <p:tgtEl>
                                          <p:spTgt spid="625"/>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32"/>
                                        </p:tgtEl>
                                        <p:attrNameLst>
                                          <p:attrName>style.visibility</p:attrName>
                                        </p:attrNameLst>
                                      </p:cBhvr>
                                      <p:to>
                                        <p:strVal val="visible"/>
                                      </p:to>
                                    </p:set>
                                    <p:animEffect transition="in" filter="fade">
                                      <p:cBhvr>
                                        <p:cTn id="202" dur="300"/>
                                        <p:tgtEl>
                                          <p:spTgt spid="132"/>
                                        </p:tgtEl>
                                      </p:cBhvr>
                                    </p:animEffect>
                                  </p:childTnLst>
                                </p:cTn>
                              </p:par>
                            </p:childTnLst>
                          </p:cTn>
                        </p:par>
                        <p:par>
                          <p:cTn id="203" fill="hold">
                            <p:stCondLst>
                              <p:cond delay="2900"/>
                            </p:stCondLst>
                            <p:childTnLst>
                              <p:par>
                                <p:cTn id="204" presetID="10" presetClass="entr" presetSubtype="0" fill="hold" nodeType="afterEffect">
                                  <p:stCondLst>
                                    <p:cond delay="0"/>
                                  </p:stCondLst>
                                  <p:childTnLst>
                                    <p:set>
                                      <p:cBhvr>
                                        <p:cTn id="205" dur="1" fill="hold">
                                          <p:stCondLst>
                                            <p:cond delay="0"/>
                                          </p:stCondLst>
                                        </p:cTn>
                                        <p:tgtEl>
                                          <p:spTgt spid="99"/>
                                        </p:tgtEl>
                                        <p:attrNameLst>
                                          <p:attrName>style.visibility</p:attrName>
                                        </p:attrNameLst>
                                      </p:cBhvr>
                                      <p:to>
                                        <p:strVal val="visible"/>
                                      </p:to>
                                    </p:set>
                                    <p:animEffect transition="in" filter="fade">
                                      <p:cBhvr>
                                        <p:cTn id="206" dur="300"/>
                                        <p:tgtEl>
                                          <p:spTgt spid="99"/>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98"/>
                                        </p:tgtEl>
                                        <p:attrNameLst>
                                          <p:attrName>style.visibility</p:attrName>
                                        </p:attrNameLst>
                                      </p:cBhvr>
                                      <p:to>
                                        <p:strVal val="visible"/>
                                      </p:to>
                                    </p:set>
                                    <p:animEffect transition="in" filter="fade">
                                      <p:cBhvr>
                                        <p:cTn id="209" dur="300"/>
                                        <p:tgtEl>
                                          <p:spTgt spid="98"/>
                                        </p:tgtEl>
                                      </p:cBhvr>
                                    </p:animEffect>
                                  </p:childTnLst>
                                </p:cTn>
                              </p:par>
                            </p:childTnLst>
                          </p:cTn>
                        </p:par>
                        <p:par>
                          <p:cTn id="210" fill="hold">
                            <p:stCondLst>
                              <p:cond delay="3200"/>
                            </p:stCondLst>
                            <p:childTnLst>
                              <p:par>
                                <p:cTn id="211" presetID="10" presetClass="entr" presetSubtype="0" fill="hold" nodeType="afterEffect">
                                  <p:stCondLst>
                                    <p:cond delay="0"/>
                                  </p:stCondLst>
                                  <p:childTnLst>
                                    <p:set>
                                      <p:cBhvr>
                                        <p:cTn id="212" dur="1" fill="hold">
                                          <p:stCondLst>
                                            <p:cond delay="0"/>
                                          </p:stCondLst>
                                        </p:cTn>
                                        <p:tgtEl>
                                          <p:spTgt spid="141"/>
                                        </p:tgtEl>
                                        <p:attrNameLst>
                                          <p:attrName>style.visibility</p:attrName>
                                        </p:attrNameLst>
                                      </p:cBhvr>
                                      <p:to>
                                        <p:strVal val="visible"/>
                                      </p:to>
                                    </p:set>
                                    <p:animEffect transition="in" filter="fade">
                                      <p:cBhvr>
                                        <p:cTn id="213" dur="300"/>
                                        <p:tgtEl>
                                          <p:spTgt spid="141"/>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39"/>
                                        </p:tgtEl>
                                        <p:attrNameLst>
                                          <p:attrName>style.visibility</p:attrName>
                                        </p:attrNameLst>
                                      </p:cBhvr>
                                      <p:to>
                                        <p:strVal val="visible"/>
                                      </p:to>
                                    </p:set>
                                    <p:animEffect transition="in" filter="fade">
                                      <p:cBhvr>
                                        <p:cTn id="216" dur="300"/>
                                        <p:tgtEl>
                                          <p:spTgt spid="139"/>
                                        </p:tgtEl>
                                      </p:cBhvr>
                                    </p:animEffect>
                                  </p:childTnLst>
                                </p:cTn>
                              </p:par>
                            </p:childTnLst>
                          </p:cTn>
                        </p:par>
                        <p:par>
                          <p:cTn id="217" fill="hold">
                            <p:stCondLst>
                              <p:cond delay="3500"/>
                            </p:stCondLst>
                            <p:childTnLst>
                              <p:par>
                                <p:cTn id="218" presetID="10" presetClass="entr" presetSubtype="0" fill="hold" nodeType="afterEffect">
                                  <p:stCondLst>
                                    <p:cond delay="0"/>
                                  </p:stCondLst>
                                  <p:childTnLst>
                                    <p:set>
                                      <p:cBhvr>
                                        <p:cTn id="219" dur="1" fill="hold">
                                          <p:stCondLst>
                                            <p:cond delay="0"/>
                                          </p:stCondLst>
                                        </p:cTn>
                                        <p:tgtEl>
                                          <p:spTgt spid="47"/>
                                        </p:tgtEl>
                                        <p:attrNameLst>
                                          <p:attrName>style.visibility</p:attrName>
                                        </p:attrNameLst>
                                      </p:cBhvr>
                                      <p:to>
                                        <p:strVal val="visible"/>
                                      </p:to>
                                    </p:set>
                                    <p:animEffect transition="in" filter="fade">
                                      <p:cBhvr>
                                        <p:cTn id="220" dur="300"/>
                                        <p:tgtEl>
                                          <p:spTgt spid="47"/>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45"/>
                                        </p:tgtEl>
                                        <p:attrNameLst>
                                          <p:attrName>style.visibility</p:attrName>
                                        </p:attrNameLst>
                                      </p:cBhvr>
                                      <p:to>
                                        <p:strVal val="visible"/>
                                      </p:to>
                                    </p:set>
                                    <p:animEffect transition="in" filter="fade">
                                      <p:cBhvr>
                                        <p:cTn id="223" dur="300"/>
                                        <p:tgtEl>
                                          <p:spTgt spid="45"/>
                                        </p:tgtEl>
                                      </p:cBhvr>
                                    </p:animEffect>
                                  </p:childTnLst>
                                </p:cTn>
                              </p:par>
                            </p:childTnLst>
                          </p:cTn>
                        </p:par>
                        <p:par>
                          <p:cTn id="224" fill="hold">
                            <p:stCondLst>
                              <p:cond delay="3800"/>
                            </p:stCondLst>
                            <p:childTnLst>
                              <p:par>
                                <p:cTn id="225" presetID="22" presetClass="entr" presetSubtype="2" fill="hold" nodeType="afterEffect">
                                  <p:stCondLst>
                                    <p:cond delay="0"/>
                                  </p:stCondLst>
                                  <p:childTnLst>
                                    <p:set>
                                      <p:cBhvr>
                                        <p:cTn id="226" dur="1" fill="hold">
                                          <p:stCondLst>
                                            <p:cond delay="0"/>
                                          </p:stCondLst>
                                        </p:cTn>
                                        <p:tgtEl>
                                          <p:spTgt spid="173"/>
                                        </p:tgtEl>
                                        <p:attrNameLst>
                                          <p:attrName>style.visibility</p:attrName>
                                        </p:attrNameLst>
                                      </p:cBhvr>
                                      <p:to>
                                        <p:strVal val="visible"/>
                                      </p:to>
                                    </p:set>
                                    <p:animEffect transition="in" filter="wipe(right)">
                                      <p:cBhvr>
                                        <p:cTn id="227" dur="300"/>
                                        <p:tgtEl>
                                          <p:spTgt spid="173"/>
                                        </p:tgtEl>
                                      </p:cBhvr>
                                    </p:animEffect>
                                  </p:childTnLst>
                                </p:cTn>
                              </p:par>
                            </p:childTnLst>
                          </p:cTn>
                        </p:par>
                        <p:par>
                          <p:cTn id="228" fill="hold">
                            <p:stCondLst>
                              <p:cond delay="4100"/>
                            </p:stCondLst>
                            <p:childTnLst>
                              <p:par>
                                <p:cTn id="229" presetID="22" presetClass="entr" presetSubtype="2" fill="hold" nodeType="afterEffect">
                                  <p:stCondLst>
                                    <p:cond delay="0"/>
                                  </p:stCondLst>
                                  <p:childTnLst>
                                    <p:set>
                                      <p:cBhvr>
                                        <p:cTn id="230" dur="1" fill="hold">
                                          <p:stCondLst>
                                            <p:cond delay="0"/>
                                          </p:stCondLst>
                                        </p:cTn>
                                        <p:tgtEl>
                                          <p:spTgt spid="193"/>
                                        </p:tgtEl>
                                        <p:attrNameLst>
                                          <p:attrName>style.visibility</p:attrName>
                                        </p:attrNameLst>
                                      </p:cBhvr>
                                      <p:to>
                                        <p:strVal val="visible"/>
                                      </p:to>
                                    </p:set>
                                    <p:animEffect transition="in" filter="wipe(right)">
                                      <p:cBhvr>
                                        <p:cTn id="231" dur="250"/>
                                        <p:tgtEl>
                                          <p:spTgt spid="193"/>
                                        </p:tgtEl>
                                      </p:cBhvr>
                                    </p:animEffect>
                                  </p:childTnLst>
                                </p:cTn>
                              </p:par>
                              <p:par>
                                <p:cTn id="232" presetID="10" presetClass="entr" presetSubtype="0" fill="hold" nodeType="withEffect">
                                  <p:stCondLst>
                                    <p:cond delay="0"/>
                                  </p:stCondLst>
                                  <p:childTnLst>
                                    <p:set>
                                      <p:cBhvr>
                                        <p:cTn id="233" dur="1" fill="hold">
                                          <p:stCondLst>
                                            <p:cond delay="0"/>
                                          </p:stCondLst>
                                        </p:cTn>
                                        <p:tgtEl>
                                          <p:spTgt spid="120"/>
                                        </p:tgtEl>
                                        <p:attrNameLst>
                                          <p:attrName>style.visibility</p:attrName>
                                        </p:attrNameLst>
                                      </p:cBhvr>
                                      <p:to>
                                        <p:strVal val="visible"/>
                                      </p:to>
                                    </p:set>
                                    <p:animEffect transition="in" filter="fade">
                                      <p:cBhvr>
                                        <p:cTn id="234" dur="500"/>
                                        <p:tgtEl>
                                          <p:spTgt spid="120"/>
                                        </p:tgtEl>
                                      </p:cBhvr>
                                    </p:animEffect>
                                  </p:childTnLst>
                                </p:cTn>
                              </p:par>
                            </p:childTnLst>
                          </p:cTn>
                        </p:par>
                        <p:par>
                          <p:cTn id="235" fill="hold">
                            <p:stCondLst>
                              <p:cond delay="4600"/>
                            </p:stCondLst>
                            <p:childTnLst>
                              <p:par>
                                <p:cTn id="236" presetID="10" presetClass="entr" presetSubtype="0" fill="hold" nodeType="afterEffect">
                                  <p:stCondLst>
                                    <p:cond delay="0"/>
                                  </p:stCondLst>
                                  <p:childTnLst>
                                    <p:set>
                                      <p:cBhvr>
                                        <p:cTn id="237" dur="1" fill="hold">
                                          <p:stCondLst>
                                            <p:cond delay="0"/>
                                          </p:stCondLst>
                                        </p:cTn>
                                        <p:tgtEl>
                                          <p:spTgt spid="620"/>
                                        </p:tgtEl>
                                        <p:attrNameLst>
                                          <p:attrName>style.visibility</p:attrName>
                                        </p:attrNameLst>
                                      </p:cBhvr>
                                      <p:to>
                                        <p:strVal val="visible"/>
                                      </p:to>
                                    </p:set>
                                    <p:animEffect transition="in" filter="fade">
                                      <p:cBhvr>
                                        <p:cTn id="238" dur="300"/>
                                        <p:tgtEl>
                                          <p:spTgt spid="620"/>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34"/>
                                        </p:tgtEl>
                                        <p:attrNameLst>
                                          <p:attrName>style.visibility</p:attrName>
                                        </p:attrNameLst>
                                      </p:cBhvr>
                                      <p:to>
                                        <p:strVal val="visible"/>
                                      </p:to>
                                    </p:set>
                                    <p:animEffect transition="in" filter="fade">
                                      <p:cBhvr>
                                        <p:cTn id="241" dur="300"/>
                                        <p:tgtEl>
                                          <p:spTgt spid="134"/>
                                        </p:tgtEl>
                                      </p:cBhvr>
                                    </p:animEffect>
                                  </p:childTnLst>
                                </p:cTn>
                              </p:par>
                            </p:childTnLst>
                          </p:cTn>
                        </p:par>
                        <p:par>
                          <p:cTn id="242" fill="hold">
                            <p:stCondLst>
                              <p:cond delay="4900"/>
                            </p:stCondLst>
                            <p:childTnLst>
                              <p:par>
                                <p:cTn id="243" presetID="10" presetClass="entr" presetSubtype="0" fill="hold" nodeType="afterEffect">
                                  <p:stCondLst>
                                    <p:cond delay="0"/>
                                  </p:stCondLst>
                                  <p:childTnLst>
                                    <p:set>
                                      <p:cBhvr>
                                        <p:cTn id="244" dur="1" fill="hold">
                                          <p:stCondLst>
                                            <p:cond delay="0"/>
                                          </p:stCondLst>
                                        </p:cTn>
                                        <p:tgtEl>
                                          <p:spTgt spid="136"/>
                                        </p:tgtEl>
                                        <p:attrNameLst>
                                          <p:attrName>style.visibility</p:attrName>
                                        </p:attrNameLst>
                                      </p:cBhvr>
                                      <p:to>
                                        <p:strVal val="visible"/>
                                      </p:to>
                                    </p:set>
                                    <p:animEffect transition="in" filter="fade">
                                      <p:cBhvr>
                                        <p:cTn id="245" dur="500"/>
                                        <p:tgtEl>
                                          <p:spTgt spid="136"/>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2" fill="hold" nodeType="clickEffect">
                                  <p:stCondLst>
                                    <p:cond delay="0"/>
                                  </p:stCondLst>
                                  <p:childTnLst>
                                    <p:set>
                                      <p:cBhvr>
                                        <p:cTn id="249" dur="1" fill="hold">
                                          <p:stCondLst>
                                            <p:cond delay="0"/>
                                          </p:stCondLst>
                                        </p:cTn>
                                        <p:tgtEl>
                                          <p:spTgt spid="127"/>
                                        </p:tgtEl>
                                        <p:attrNameLst>
                                          <p:attrName>style.visibility</p:attrName>
                                        </p:attrNameLst>
                                      </p:cBhvr>
                                      <p:to>
                                        <p:strVal val="visible"/>
                                      </p:to>
                                    </p:set>
                                    <p:animEffect transition="in" filter="wipe(right)">
                                      <p:cBhvr>
                                        <p:cTn id="250" dur="500"/>
                                        <p:tgtEl>
                                          <p:spTgt spid="127"/>
                                        </p:tgtEl>
                                      </p:cBhvr>
                                    </p:animEffect>
                                  </p:childTnLst>
                                </p:cTn>
                              </p:par>
                            </p:childTnLst>
                          </p:cTn>
                        </p:par>
                        <p:par>
                          <p:cTn id="251" fill="hold">
                            <p:stCondLst>
                              <p:cond delay="500"/>
                            </p:stCondLst>
                            <p:childTnLst>
                              <p:par>
                                <p:cTn id="252" presetID="10" presetClass="entr" presetSubtype="0" fill="hold" nodeType="afterEffect">
                                  <p:stCondLst>
                                    <p:cond delay="500"/>
                                  </p:stCondLst>
                                  <p:childTnLst>
                                    <p:set>
                                      <p:cBhvr>
                                        <p:cTn id="253" dur="1" fill="hold">
                                          <p:stCondLst>
                                            <p:cond delay="0"/>
                                          </p:stCondLst>
                                        </p:cTn>
                                        <p:tgtEl>
                                          <p:spTgt spid="210"/>
                                        </p:tgtEl>
                                        <p:attrNameLst>
                                          <p:attrName>style.visibility</p:attrName>
                                        </p:attrNameLst>
                                      </p:cBhvr>
                                      <p:to>
                                        <p:strVal val="visible"/>
                                      </p:to>
                                    </p:set>
                                    <p:animEffect transition="in" filter="fade">
                                      <p:cBhvr>
                                        <p:cTn id="254" dur="500"/>
                                        <p:tgtEl>
                                          <p:spTgt spid="210"/>
                                        </p:tgtEl>
                                      </p:cBhvr>
                                    </p:animEffect>
                                  </p:childTnLst>
                                </p:cTn>
                              </p:par>
                              <p:par>
                                <p:cTn id="255" presetID="10" presetClass="entr" presetSubtype="0" fill="hold" nodeType="withEffect">
                                  <p:stCondLst>
                                    <p:cond delay="500"/>
                                  </p:stCondLst>
                                  <p:childTnLst>
                                    <p:set>
                                      <p:cBhvr>
                                        <p:cTn id="256" dur="1" fill="hold">
                                          <p:stCondLst>
                                            <p:cond delay="0"/>
                                          </p:stCondLst>
                                        </p:cTn>
                                        <p:tgtEl>
                                          <p:spTgt spid="31"/>
                                        </p:tgtEl>
                                        <p:attrNameLst>
                                          <p:attrName>style.visibility</p:attrName>
                                        </p:attrNameLst>
                                      </p:cBhvr>
                                      <p:to>
                                        <p:strVal val="visible"/>
                                      </p:to>
                                    </p:set>
                                    <p:animEffect transition="in" filter="fade">
                                      <p:cBhvr>
                                        <p:cTn id="257" dur="500"/>
                                        <p:tgtEl>
                                          <p:spTgt spid="31"/>
                                        </p:tgtEl>
                                      </p:cBhvr>
                                    </p:animEffect>
                                  </p:childTnLst>
                                </p:cTn>
                              </p:par>
                            </p:childTnLst>
                          </p:cTn>
                        </p:par>
                        <p:par>
                          <p:cTn id="258" fill="hold">
                            <p:stCondLst>
                              <p:cond delay="1500"/>
                            </p:stCondLst>
                            <p:childTnLst>
                              <p:par>
                                <p:cTn id="259" presetID="10" presetClass="entr" presetSubtype="0" fill="hold" nodeType="afterEffect">
                                  <p:stCondLst>
                                    <p:cond delay="0"/>
                                  </p:stCondLst>
                                  <p:childTnLst>
                                    <p:set>
                                      <p:cBhvr>
                                        <p:cTn id="260" dur="1" fill="hold">
                                          <p:stCondLst>
                                            <p:cond delay="0"/>
                                          </p:stCondLst>
                                        </p:cTn>
                                        <p:tgtEl>
                                          <p:spTgt spid="180"/>
                                        </p:tgtEl>
                                        <p:attrNameLst>
                                          <p:attrName>style.visibility</p:attrName>
                                        </p:attrNameLst>
                                      </p:cBhvr>
                                      <p:to>
                                        <p:strVal val="visible"/>
                                      </p:to>
                                    </p:set>
                                    <p:animEffect transition="in" filter="fade">
                                      <p:cBhvr>
                                        <p:cTn id="261" dur="500"/>
                                        <p:tgtEl>
                                          <p:spTgt spid="180"/>
                                        </p:tgtEl>
                                      </p:cBhvr>
                                    </p:animEffect>
                                  </p:childTnLst>
                                </p:cTn>
                              </p:par>
                              <p:par>
                                <p:cTn id="262" presetID="10" presetClass="entr" presetSubtype="0" fill="hold" nodeType="withEffect">
                                  <p:stCondLst>
                                    <p:cond delay="250"/>
                                  </p:stCondLst>
                                  <p:childTnLst>
                                    <p:set>
                                      <p:cBhvr>
                                        <p:cTn id="263" dur="1" fill="hold">
                                          <p:stCondLst>
                                            <p:cond delay="0"/>
                                          </p:stCondLst>
                                        </p:cTn>
                                        <p:tgtEl>
                                          <p:spTgt spid="119"/>
                                        </p:tgtEl>
                                        <p:attrNameLst>
                                          <p:attrName>style.visibility</p:attrName>
                                        </p:attrNameLst>
                                      </p:cBhvr>
                                      <p:to>
                                        <p:strVal val="visible"/>
                                      </p:to>
                                    </p:set>
                                    <p:animEffect transition="in" filter="fade">
                                      <p:cBhvr>
                                        <p:cTn id="264" dur="400"/>
                                        <p:tgtEl>
                                          <p:spTgt spid="119"/>
                                        </p:tgtEl>
                                      </p:cBhvr>
                                    </p:animEffect>
                                  </p:childTnLst>
                                </p:cTn>
                              </p:par>
                            </p:childTnLst>
                          </p:cTn>
                        </p:par>
                      </p:childTnLst>
                    </p:cTn>
                  </p:par>
                  <p:par>
                    <p:cTn id="265" fill="hold">
                      <p:stCondLst>
                        <p:cond delay="indefinite"/>
                      </p:stCondLst>
                      <p:childTnLst>
                        <p:par>
                          <p:cTn id="266" fill="hold">
                            <p:stCondLst>
                              <p:cond delay="0"/>
                            </p:stCondLst>
                            <p:childTnLst>
                              <p:par>
                                <p:cTn id="267" presetID="10" presetClass="entr" presetSubtype="0" fill="hold" nodeType="clickEffect">
                                  <p:stCondLst>
                                    <p:cond delay="0"/>
                                  </p:stCondLst>
                                  <p:childTnLst>
                                    <p:set>
                                      <p:cBhvr>
                                        <p:cTn id="268" dur="1" fill="hold">
                                          <p:stCondLst>
                                            <p:cond delay="0"/>
                                          </p:stCondLst>
                                        </p:cTn>
                                        <p:tgtEl>
                                          <p:spTgt spid="486"/>
                                        </p:tgtEl>
                                        <p:attrNameLst>
                                          <p:attrName>style.visibility</p:attrName>
                                        </p:attrNameLst>
                                      </p:cBhvr>
                                      <p:to>
                                        <p:strVal val="visible"/>
                                      </p:to>
                                    </p:set>
                                    <p:animEffect transition="in" filter="fade">
                                      <p:cBhvr>
                                        <p:cTn id="269" dur="500"/>
                                        <p:tgtEl>
                                          <p:spTgt spid="486"/>
                                        </p:tgtEl>
                                      </p:cBhvr>
                                    </p:animEffect>
                                  </p:childTnLst>
                                </p:cTn>
                              </p:par>
                              <p:par>
                                <p:cTn id="270" presetID="10" presetClass="entr" presetSubtype="0" fill="hold" nodeType="withEffect">
                                  <p:stCondLst>
                                    <p:cond delay="0"/>
                                  </p:stCondLst>
                                  <p:childTnLst>
                                    <p:set>
                                      <p:cBhvr>
                                        <p:cTn id="271" dur="1" fill="hold">
                                          <p:stCondLst>
                                            <p:cond delay="0"/>
                                          </p:stCondLst>
                                        </p:cTn>
                                        <p:tgtEl>
                                          <p:spTgt spid="184"/>
                                        </p:tgtEl>
                                        <p:attrNameLst>
                                          <p:attrName>style.visibility</p:attrName>
                                        </p:attrNameLst>
                                      </p:cBhvr>
                                      <p:to>
                                        <p:strVal val="visible"/>
                                      </p:to>
                                    </p:set>
                                    <p:animEffect transition="in" filter="fade">
                                      <p:cBhvr>
                                        <p:cTn id="272" dur="500"/>
                                        <p:tgtEl>
                                          <p:spTgt spid="184"/>
                                        </p:tgtEl>
                                      </p:cBhvr>
                                    </p:animEffect>
                                  </p:childTnLst>
                                </p:cTn>
                              </p:par>
                              <p:par>
                                <p:cTn id="273" presetID="10" presetClass="entr" presetSubtype="0" fill="hold" nodeType="withEffect">
                                  <p:stCondLst>
                                    <p:cond delay="0"/>
                                  </p:stCondLst>
                                  <p:childTnLst>
                                    <p:set>
                                      <p:cBhvr>
                                        <p:cTn id="274" dur="1" fill="hold">
                                          <p:stCondLst>
                                            <p:cond delay="0"/>
                                          </p:stCondLst>
                                        </p:cTn>
                                        <p:tgtEl>
                                          <p:spTgt spid="182"/>
                                        </p:tgtEl>
                                        <p:attrNameLst>
                                          <p:attrName>style.visibility</p:attrName>
                                        </p:attrNameLst>
                                      </p:cBhvr>
                                      <p:to>
                                        <p:strVal val="visible"/>
                                      </p:to>
                                    </p:set>
                                    <p:animEffect transition="in" filter="fade">
                                      <p:cBhvr>
                                        <p:cTn id="275" dur="500"/>
                                        <p:tgtEl>
                                          <p:spTgt spid="182"/>
                                        </p:tgtEl>
                                      </p:cBhvr>
                                    </p:animEffect>
                                  </p:childTnLst>
                                </p:cTn>
                              </p:par>
                              <p:par>
                                <p:cTn id="276" presetID="10" presetClass="entr" presetSubtype="0" fill="hold" nodeType="withEffect">
                                  <p:stCondLst>
                                    <p:cond delay="0"/>
                                  </p:stCondLst>
                                  <p:childTnLst>
                                    <p:set>
                                      <p:cBhvr>
                                        <p:cTn id="277" dur="1" fill="hold">
                                          <p:stCondLst>
                                            <p:cond delay="0"/>
                                          </p:stCondLst>
                                        </p:cTn>
                                        <p:tgtEl>
                                          <p:spTgt spid="183"/>
                                        </p:tgtEl>
                                        <p:attrNameLst>
                                          <p:attrName>style.visibility</p:attrName>
                                        </p:attrNameLst>
                                      </p:cBhvr>
                                      <p:to>
                                        <p:strVal val="visible"/>
                                      </p:to>
                                    </p:set>
                                    <p:animEffect transition="in" filter="fade">
                                      <p:cBhvr>
                                        <p:cTn id="278" dur="500"/>
                                        <p:tgtEl>
                                          <p:spTgt spid="183"/>
                                        </p:tgtEl>
                                      </p:cBhvr>
                                    </p:animEffect>
                                  </p:childTnLst>
                                </p:cTn>
                              </p:par>
                            </p:childTnLst>
                          </p:cTn>
                        </p:par>
                        <p:par>
                          <p:cTn id="279" fill="hold">
                            <p:stCondLst>
                              <p:cond delay="500"/>
                            </p:stCondLst>
                            <p:childTnLst>
                              <p:par>
                                <p:cTn id="280" presetID="22" presetClass="entr" presetSubtype="8" fill="hold" nodeType="afterEffect">
                                  <p:stCondLst>
                                    <p:cond delay="0"/>
                                  </p:stCondLst>
                                  <p:childTnLst>
                                    <p:set>
                                      <p:cBhvr>
                                        <p:cTn id="281" dur="1" fill="hold">
                                          <p:stCondLst>
                                            <p:cond delay="0"/>
                                          </p:stCondLst>
                                        </p:cTn>
                                        <p:tgtEl>
                                          <p:spTgt spid="754"/>
                                        </p:tgtEl>
                                        <p:attrNameLst>
                                          <p:attrName>style.visibility</p:attrName>
                                        </p:attrNameLst>
                                      </p:cBhvr>
                                      <p:to>
                                        <p:strVal val="visible"/>
                                      </p:to>
                                    </p:set>
                                    <p:animEffect transition="in" filter="wipe(left)">
                                      <p:cBhvr>
                                        <p:cTn id="282" dur="750"/>
                                        <p:tgtEl>
                                          <p:spTgt spid="754"/>
                                        </p:tgtEl>
                                      </p:cBhvr>
                                    </p:animEffect>
                                  </p:childTnLst>
                                </p:cTn>
                              </p:par>
                              <p:par>
                                <p:cTn id="283" presetID="22" presetClass="entr" presetSubtype="1" fill="hold" grpId="0" nodeType="withEffect">
                                  <p:stCondLst>
                                    <p:cond delay="250"/>
                                  </p:stCondLst>
                                  <p:childTnLst>
                                    <p:set>
                                      <p:cBhvr>
                                        <p:cTn id="284" dur="1" fill="hold">
                                          <p:stCondLst>
                                            <p:cond delay="0"/>
                                          </p:stCondLst>
                                        </p:cTn>
                                        <p:tgtEl>
                                          <p:spTgt spid="696"/>
                                        </p:tgtEl>
                                        <p:attrNameLst>
                                          <p:attrName>style.visibility</p:attrName>
                                        </p:attrNameLst>
                                      </p:cBhvr>
                                      <p:to>
                                        <p:strVal val="visible"/>
                                      </p:to>
                                    </p:set>
                                    <p:animEffect transition="in" filter="wipe(up)">
                                      <p:cBhvr>
                                        <p:cTn id="285" dur="500"/>
                                        <p:tgtEl>
                                          <p:spTgt spid="696"/>
                                        </p:tgtEl>
                                      </p:cBhvr>
                                    </p:animEffect>
                                  </p:childTnLst>
                                </p:cTn>
                              </p:par>
                              <p:par>
                                <p:cTn id="286" presetID="22" presetClass="entr" presetSubtype="1" fill="hold" grpId="0" nodeType="withEffect">
                                  <p:stCondLst>
                                    <p:cond delay="500"/>
                                  </p:stCondLst>
                                  <p:childTnLst>
                                    <p:set>
                                      <p:cBhvr>
                                        <p:cTn id="287" dur="1" fill="hold">
                                          <p:stCondLst>
                                            <p:cond delay="0"/>
                                          </p:stCondLst>
                                        </p:cTn>
                                        <p:tgtEl>
                                          <p:spTgt spid="596"/>
                                        </p:tgtEl>
                                        <p:attrNameLst>
                                          <p:attrName>style.visibility</p:attrName>
                                        </p:attrNameLst>
                                      </p:cBhvr>
                                      <p:to>
                                        <p:strVal val="visible"/>
                                      </p:to>
                                    </p:set>
                                    <p:animEffect transition="in" filter="wipe(up)">
                                      <p:cBhvr>
                                        <p:cTn id="288" dur="500"/>
                                        <p:tgtEl>
                                          <p:spTgt spid="596"/>
                                        </p:tgtEl>
                                      </p:cBhvr>
                                    </p:animEffect>
                                  </p:childTnLst>
                                </p:cTn>
                              </p:par>
                              <p:par>
                                <p:cTn id="289" presetID="22" presetClass="entr" presetSubtype="1" fill="hold" grpId="0" nodeType="withEffect">
                                  <p:stCondLst>
                                    <p:cond delay="750"/>
                                  </p:stCondLst>
                                  <p:childTnLst>
                                    <p:set>
                                      <p:cBhvr>
                                        <p:cTn id="290" dur="1" fill="hold">
                                          <p:stCondLst>
                                            <p:cond delay="0"/>
                                          </p:stCondLst>
                                        </p:cTn>
                                        <p:tgtEl>
                                          <p:spTgt spid="693"/>
                                        </p:tgtEl>
                                        <p:attrNameLst>
                                          <p:attrName>style.visibility</p:attrName>
                                        </p:attrNameLst>
                                      </p:cBhvr>
                                      <p:to>
                                        <p:strVal val="visible"/>
                                      </p:to>
                                    </p:set>
                                    <p:animEffect transition="in" filter="wipe(up)">
                                      <p:cBhvr>
                                        <p:cTn id="291" dur="500"/>
                                        <p:tgtEl>
                                          <p:spTgt spid="693"/>
                                        </p:tgtEl>
                                      </p:cBhvr>
                                    </p:animEffect>
                                  </p:childTnLst>
                                </p:cTn>
                              </p:par>
                              <p:par>
                                <p:cTn id="292" presetID="22" presetClass="entr" presetSubtype="1" fill="hold" nodeType="withEffect">
                                  <p:stCondLst>
                                    <p:cond delay="1000"/>
                                  </p:stCondLst>
                                  <p:childTnLst>
                                    <p:set>
                                      <p:cBhvr>
                                        <p:cTn id="293" dur="1" fill="hold">
                                          <p:stCondLst>
                                            <p:cond delay="0"/>
                                          </p:stCondLst>
                                        </p:cTn>
                                        <p:tgtEl>
                                          <p:spTgt spid="736"/>
                                        </p:tgtEl>
                                        <p:attrNameLst>
                                          <p:attrName>style.visibility</p:attrName>
                                        </p:attrNameLst>
                                      </p:cBhvr>
                                      <p:to>
                                        <p:strVal val="visible"/>
                                      </p:to>
                                    </p:set>
                                    <p:animEffect transition="in" filter="wipe(up)">
                                      <p:cBhvr>
                                        <p:cTn id="294" dur="500"/>
                                        <p:tgtEl>
                                          <p:spTgt spid="736"/>
                                        </p:tgtEl>
                                      </p:cBhvr>
                                    </p:animEffect>
                                  </p:childTnLst>
                                </p:cTn>
                              </p:par>
                              <p:par>
                                <p:cTn id="295" presetID="22" presetClass="entr" presetSubtype="1" fill="hold" grpId="0" nodeType="withEffect">
                                  <p:stCondLst>
                                    <p:cond delay="1250"/>
                                  </p:stCondLst>
                                  <p:childTnLst>
                                    <p:set>
                                      <p:cBhvr>
                                        <p:cTn id="296" dur="1" fill="hold">
                                          <p:stCondLst>
                                            <p:cond delay="0"/>
                                          </p:stCondLst>
                                        </p:cTn>
                                        <p:tgtEl>
                                          <p:spTgt spid="743"/>
                                        </p:tgtEl>
                                        <p:attrNameLst>
                                          <p:attrName>style.visibility</p:attrName>
                                        </p:attrNameLst>
                                      </p:cBhvr>
                                      <p:to>
                                        <p:strVal val="visible"/>
                                      </p:to>
                                    </p:set>
                                    <p:animEffect transition="in" filter="wipe(up)">
                                      <p:cBhvr>
                                        <p:cTn id="297" dur="500"/>
                                        <p:tgtEl>
                                          <p:spTgt spid="743"/>
                                        </p:tgtEl>
                                      </p:cBhvr>
                                    </p:animEffect>
                                  </p:childTnLst>
                                </p:cTn>
                              </p:par>
                              <p:par>
                                <p:cTn id="298" presetID="22" presetClass="entr" presetSubtype="1" fill="hold" grpId="0" nodeType="withEffect">
                                  <p:stCondLst>
                                    <p:cond delay="1500"/>
                                  </p:stCondLst>
                                  <p:childTnLst>
                                    <p:set>
                                      <p:cBhvr>
                                        <p:cTn id="299" dur="1" fill="hold">
                                          <p:stCondLst>
                                            <p:cond delay="0"/>
                                          </p:stCondLst>
                                        </p:cTn>
                                        <p:tgtEl>
                                          <p:spTgt spid="753"/>
                                        </p:tgtEl>
                                        <p:attrNameLst>
                                          <p:attrName>style.visibility</p:attrName>
                                        </p:attrNameLst>
                                      </p:cBhvr>
                                      <p:to>
                                        <p:strVal val="visible"/>
                                      </p:to>
                                    </p:set>
                                    <p:animEffect transition="in" filter="wipe(up)">
                                      <p:cBhvr>
                                        <p:cTn id="300" dur="500"/>
                                        <p:tgtEl>
                                          <p:spTgt spid="753"/>
                                        </p:tgtEl>
                                      </p:cBhvr>
                                    </p:animEffect>
                                  </p:childTnLst>
                                </p:cTn>
                              </p:par>
                            </p:childTnLst>
                          </p:cTn>
                        </p:par>
                        <p:par>
                          <p:cTn id="301" fill="hold">
                            <p:stCondLst>
                              <p:cond delay="2500"/>
                            </p:stCondLst>
                            <p:childTnLst>
                              <p:par>
                                <p:cTn id="302" presetID="22" presetClass="entr" presetSubtype="8" fill="hold" nodeType="afterEffect">
                                  <p:stCondLst>
                                    <p:cond delay="0"/>
                                  </p:stCondLst>
                                  <p:childTnLst>
                                    <p:set>
                                      <p:cBhvr>
                                        <p:cTn id="303" dur="1" fill="hold">
                                          <p:stCondLst>
                                            <p:cond delay="0"/>
                                          </p:stCondLst>
                                        </p:cTn>
                                        <p:tgtEl>
                                          <p:spTgt spid="748"/>
                                        </p:tgtEl>
                                        <p:attrNameLst>
                                          <p:attrName>style.visibility</p:attrName>
                                        </p:attrNameLst>
                                      </p:cBhvr>
                                      <p:to>
                                        <p:strVal val="visible"/>
                                      </p:to>
                                    </p:set>
                                    <p:animEffect transition="in" filter="wipe(left)">
                                      <p:cBhvr>
                                        <p:cTn id="304" dur="750"/>
                                        <p:tgtEl>
                                          <p:spTgt spid="748"/>
                                        </p:tgtEl>
                                      </p:cBhvr>
                                    </p:animEffect>
                                  </p:childTnLst>
                                </p:cTn>
                              </p:par>
                            </p:childTnLst>
                          </p:cTn>
                        </p:par>
                        <p:par>
                          <p:cTn id="305" fill="hold">
                            <p:stCondLst>
                              <p:cond delay="3250"/>
                            </p:stCondLst>
                            <p:childTnLst>
                              <p:par>
                                <p:cTn id="306" presetID="22" presetClass="entr" presetSubtype="1" fill="hold" nodeType="afterEffect">
                                  <p:stCondLst>
                                    <p:cond delay="0"/>
                                  </p:stCondLst>
                                  <p:childTnLst>
                                    <p:set>
                                      <p:cBhvr>
                                        <p:cTn id="307" dur="1" fill="hold">
                                          <p:stCondLst>
                                            <p:cond delay="0"/>
                                          </p:stCondLst>
                                        </p:cTn>
                                        <p:tgtEl>
                                          <p:spTgt spid="744"/>
                                        </p:tgtEl>
                                        <p:attrNameLst>
                                          <p:attrName>style.visibility</p:attrName>
                                        </p:attrNameLst>
                                      </p:cBhvr>
                                      <p:to>
                                        <p:strVal val="visible"/>
                                      </p:to>
                                    </p:set>
                                    <p:animEffect transition="in" filter="wipe(up)">
                                      <p:cBhvr>
                                        <p:cTn id="308" dur="500"/>
                                        <p:tgtEl>
                                          <p:spTgt spid="744"/>
                                        </p:tgtEl>
                                      </p:cBhvr>
                                    </p:animEffect>
                                  </p:childTnLst>
                                </p:cTn>
                              </p:par>
                            </p:childTnLst>
                          </p:cTn>
                        </p:par>
                        <p:par>
                          <p:cTn id="309" fill="hold">
                            <p:stCondLst>
                              <p:cond delay="3750"/>
                            </p:stCondLst>
                            <p:childTnLst>
                              <p:par>
                                <p:cTn id="310" presetID="10" presetClass="entr" presetSubtype="0" fill="hold" grpId="0" nodeType="afterEffect">
                                  <p:stCondLst>
                                    <p:cond delay="0"/>
                                  </p:stCondLst>
                                  <p:childTnLst>
                                    <p:set>
                                      <p:cBhvr>
                                        <p:cTn id="311" dur="1" fill="hold">
                                          <p:stCondLst>
                                            <p:cond delay="0"/>
                                          </p:stCondLst>
                                        </p:cTn>
                                        <p:tgtEl>
                                          <p:spTgt spid="622"/>
                                        </p:tgtEl>
                                        <p:attrNameLst>
                                          <p:attrName>style.visibility</p:attrName>
                                        </p:attrNameLst>
                                      </p:cBhvr>
                                      <p:to>
                                        <p:strVal val="visible"/>
                                      </p:to>
                                    </p:set>
                                    <p:animEffect transition="in" filter="fade">
                                      <p:cBhvr>
                                        <p:cTn id="312" dur="500"/>
                                        <p:tgtEl>
                                          <p:spTgt spid="622"/>
                                        </p:tgtEl>
                                      </p:cBhvr>
                                    </p:animEffect>
                                  </p:childTnLst>
                                </p:cTn>
                              </p:par>
                            </p:childTnLst>
                          </p:cTn>
                        </p:par>
                        <p:par>
                          <p:cTn id="313" fill="hold">
                            <p:stCondLst>
                              <p:cond delay="4250"/>
                            </p:stCondLst>
                            <p:childTnLst>
                              <p:par>
                                <p:cTn id="314" presetID="10" presetClass="entr" presetSubtype="0" fill="hold" grpId="0" nodeType="afterEffect">
                                  <p:stCondLst>
                                    <p:cond delay="0"/>
                                  </p:stCondLst>
                                  <p:childTnLst>
                                    <p:set>
                                      <p:cBhvr>
                                        <p:cTn id="315" dur="1" fill="hold">
                                          <p:stCondLst>
                                            <p:cond delay="0"/>
                                          </p:stCondLst>
                                        </p:cTn>
                                        <p:tgtEl>
                                          <p:spTgt spid="32"/>
                                        </p:tgtEl>
                                        <p:attrNameLst>
                                          <p:attrName>style.visibility</p:attrName>
                                        </p:attrNameLst>
                                      </p:cBhvr>
                                      <p:to>
                                        <p:strVal val="visible"/>
                                      </p:to>
                                    </p:set>
                                    <p:animEffect transition="in" filter="fade">
                                      <p:cBhvr>
                                        <p:cTn id="316" dur="250"/>
                                        <p:tgtEl>
                                          <p:spTgt spid="32"/>
                                        </p:tgtEl>
                                      </p:cBhvr>
                                    </p:animEffect>
                                  </p:childTnLst>
                                </p:cTn>
                              </p:par>
                            </p:childTnLst>
                          </p:cTn>
                        </p:par>
                        <p:par>
                          <p:cTn id="317" fill="hold">
                            <p:stCondLst>
                              <p:cond delay="4500"/>
                            </p:stCondLst>
                            <p:childTnLst>
                              <p:par>
                                <p:cTn id="318" presetID="10" presetClass="entr" presetSubtype="0" fill="hold" grpId="0" nodeType="afterEffect">
                                  <p:stCondLst>
                                    <p:cond delay="0"/>
                                  </p:stCondLst>
                                  <p:childTnLst>
                                    <p:set>
                                      <p:cBhvr>
                                        <p:cTn id="319" dur="1" fill="hold">
                                          <p:stCondLst>
                                            <p:cond delay="0"/>
                                          </p:stCondLst>
                                        </p:cTn>
                                        <p:tgtEl>
                                          <p:spTgt spid="6"/>
                                        </p:tgtEl>
                                        <p:attrNameLst>
                                          <p:attrName>style.visibility</p:attrName>
                                        </p:attrNameLst>
                                      </p:cBhvr>
                                      <p:to>
                                        <p:strVal val="visible"/>
                                      </p:to>
                                    </p:set>
                                    <p:animEffect transition="in" filter="fade">
                                      <p:cBhvr>
                                        <p:cTn id="320" dur="250"/>
                                        <p:tgtEl>
                                          <p:spTgt spid="6"/>
                                        </p:tgtEl>
                                      </p:cBhvr>
                                    </p:animEffect>
                                  </p:childTnLst>
                                </p:cTn>
                              </p:par>
                            </p:childTnLst>
                          </p:cTn>
                        </p:par>
                        <p:par>
                          <p:cTn id="321" fill="hold">
                            <p:stCondLst>
                              <p:cond delay="4750"/>
                            </p:stCondLst>
                            <p:childTnLst>
                              <p:par>
                                <p:cTn id="322" presetID="10" presetClass="entr" presetSubtype="0" fill="hold" grpId="0" nodeType="afterEffect">
                                  <p:stCondLst>
                                    <p:cond delay="0"/>
                                  </p:stCondLst>
                                  <p:childTnLst>
                                    <p:set>
                                      <p:cBhvr>
                                        <p:cTn id="323" dur="1" fill="hold">
                                          <p:stCondLst>
                                            <p:cond delay="0"/>
                                          </p:stCondLst>
                                        </p:cTn>
                                        <p:tgtEl>
                                          <p:spTgt spid="33"/>
                                        </p:tgtEl>
                                        <p:attrNameLst>
                                          <p:attrName>style.visibility</p:attrName>
                                        </p:attrNameLst>
                                      </p:cBhvr>
                                      <p:to>
                                        <p:strVal val="visible"/>
                                      </p:to>
                                    </p:set>
                                    <p:animEffect transition="in" filter="fade">
                                      <p:cBhvr>
                                        <p:cTn id="324" dur="250"/>
                                        <p:tgtEl>
                                          <p:spTgt spid="33"/>
                                        </p:tgtEl>
                                      </p:cBhvr>
                                    </p:animEffect>
                                  </p:childTnLst>
                                </p:cTn>
                              </p:par>
                            </p:childTnLst>
                          </p:cTn>
                        </p:par>
                        <p:par>
                          <p:cTn id="325" fill="hold">
                            <p:stCondLst>
                              <p:cond delay="5000"/>
                            </p:stCondLst>
                            <p:childTnLst>
                              <p:par>
                                <p:cTn id="326" presetID="10" presetClass="entr" presetSubtype="0" fill="hold" grpId="0" nodeType="afterEffect">
                                  <p:stCondLst>
                                    <p:cond delay="0"/>
                                  </p:stCondLst>
                                  <p:childTnLst>
                                    <p:set>
                                      <p:cBhvr>
                                        <p:cTn id="327" dur="1" fill="hold">
                                          <p:stCondLst>
                                            <p:cond delay="0"/>
                                          </p:stCondLst>
                                        </p:cTn>
                                        <p:tgtEl>
                                          <p:spTgt spid="4"/>
                                        </p:tgtEl>
                                        <p:attrNameLst>
                                          <p:attrName>style.visibility</p:attrName>
                                        </p:attrNameLst>
                                      </p:cBhvr>
                                      <p:to>
                                        <p:strVal val="visible"/>
                                      </p:to>
                                    </p:set>
                                    <p:animEffect transition="in" filter="fade">
                                      <p:cBhvr>
                                        <p:cTn id="328" dur="250"/>
                                        <p:tgtEl>
                                          <p:spTgt spid="4"/>
                                        </p:tgtEl>
                                      </p:cBhvr>
                                    </p:animEffect>
                                  </p:childTnLst>
                                </p:cTn>
                              </p:par>
                            </p:childTnLst>
                          </p:cTn>
                        </p:par>
                        <p:par>
                          <p:cTn id="329" fill="hold">
                            <p:stCondLst>
                              <p:cond delay="5250"/>
                            </p:stCondLst>
                            <p:childTnLst>
                              <p:par>
                                <p:cTn id="330" presetID="4" presetClass="entr" presetSubtype="32" fill="hold" nodeType="afterEffect">
                                  <p:stCondLst>
                                    <p:cond delay="0"/>
                                  </p:stCondLst>
                                  <p:childTnLst>
                                    <p:set>
                                      <p:cBhvr>
                                        <p:cTn id="331" dur="1" fill="hold">
                                          <p:stCondLst>
                                            <p:cond delay="0"/>
                                          </p:stCondLst>
                                        </p:cTn>
                                        <p:tgtEl>
                                          <p:spTgt spid="138"/>
                                        </p:tgtEl>
                                        <p:attrNameLst>
                                          <p:attrName>style.visibility</p:attrName>
                                        </p:attrNameLst>
                                      </p:cBhvr>
                                      <p:to>
                                        <p:strVal val="visible"/>
                                      </p:to>
                                    </p:set>
                                    <p:animEffect transition="in" filter="box(out)">
                                      <p:cBhvr>
                                        <p:cTn id="332" dur="750"/>
                                        <p:tgtEl>
                                          <p:spTgt spid="138"/>
                                        </p:tgtEl>
                                      </p:cBhvr>
                                    </p:animEffect>
                                  </p:childTnLst>
                                </p:cTn>
                              </p:par>
                            </p:childTnLst>
                          </p:cTn>
                        </p:par>
                        <p:par>
                          <p:cTn id="333" fill="hold">
                            <p:stCondLst>
                              <p:cond delay="6000"/>
                            </p:stCondLst>
                            <p:childTnLst>
                              <p:par>
                                <p:cTn id="334" presetID="22" presetClass="entr" presetSubtype="4" fill="hold" nodeType="afterEffect">
                                  <p:stCondLst>
                                    <p:cond delay="0"/>
                                  </p:stCondLst>
                                  <p:childTnLst>
                                    <p:set>
                                      <p:cBhvr>
                                        <p:cTn id="335" dur="1" fill="hold">
                                          <p:stCondLst>
                                            <p:cond delay="0"/>
                                          </p:stCondLst>
                                        </p:cTn>
                                        <p:tgtEl>
                                          <p:spTgt spid="42"/>
                                        </p:tgtEl>
                                        <p:attrNameLst>
                                          <p:attrName>style.visibility</p:attrName>
                                        </p:attrNameLst>
                                      </p:cBhvr>
                                      <p:to>
                                        <p:strVal val="visible"/>
                                      </p:to>
                                    </p:set>
                                    <p:animEffect transition="in" filter="wipe(down)">
                                      <p:cBhvr>
                                        <p:cTn id="336" dur="500"/>
                                        <p:tgtEl>
                                          <p:spTgt spid="42"/>
                                        </p:tgtEl>
                                      </p:cBhvr>
                                    </p:animEffect>
                                  </p:childTnLst>
                                </p:cTn>
                              </p:par>
                              <p:par>
                                <p:cTn id="337" presetID="22" presetClass="entr" presetSubtype="8" fill="hold" nodeType="withEffect">
                                  <p:stCondLst>
                                    <p:cond delay="250"/>
                                  </p:stCondLst>
                                  <p:childTnLst>
                                    <p:set>
                                      <p:cBhvr>
                                        <p:cTn id="338" dur="1" fill="hold">
                                          <p:stCondLst>
                                            <p:cond delay="0"/>
                                          </p:stCondLst>
                                        </p:cTn>
                                        <p:tgtEl>
                                          <p:spTgt spid="95"/>
                                        </p:tgtEl>
                                        <p:attrNameLst>
                                          <p:attrName>style.visibility</p:attrName>
                                        </p:attrNameLst>
                                      </p:cBhvr>
                                      <p:to>
                                        <p:strVal val="visible"/>
                                      </p:to>
                                    </p:set>
                                    <p:animEffect transition="in" filter="wipe(left)">
                                      <p:cBhvr>
                                        <p:cTn id="339" dur="500"/>
                                        <p:tgtEl>
                                          <p:spTgt spid="95"/>
                                        </p:tgtEl>
                                      </p:cBhvr>
                                    </p:animEffect>
                                  </p:childTnLst>
                                </p:cTn>
                              </p:par>
                            </p:childTnLst>
                          </p:cTn>
                        </p:par>
                        <p:par>
                          <p:cTn id="340" fill="hold">
                            <p:stCondLst>
                              <p:cond delay="6750"/>
                            </p:stCondLst>
                            <p:childTnLst>
                              <p:par>
                                <p:cTn id="341" presetID="22" presetClass="entr" presetSubtype="1" fill="hold" nodeType="afterEffect">
                                  <p:stCondLst>
                                    <p:cond delay="0"/>
                                  </p:stCondLst>
                                  <p:childTnLst>
                                    <p:set>
                                      <p:cBhvr>
                                        <p:cTn id="342" dur="1" fill="hold">
                                          <p:stCondLst>
                                            <p:cond delay="0"/>
                                          </p:stCondLst>
                                        </p:cTn>
                                        <p:tgtEl>
                                          <p:spTgt spid="630"/>
                                        </p:tgtEl>
                                        <p:attrNameLst>
                                          <p:attrName>style.visibility</p:attrName>
                                        </p:attrNameLst>
                                      </p:cBhvr>
                                      <p:to>
                                        <p:strVal val="visible"/>
                                      </p:to>
                                    </p:set>
                                    <p:animEffect transition="in" filter="wipe(up)">
                                      <p:cBhvr>
                                        <p:cTn id="343" dur="250"/>
                                        <p:tgtEl>
                                          <p:spTgt spid="630"/>
                                        </p:tgtEl>
                                      </p:cBhvr>
                                    </p:animEffect>
                                  </p:childTnLst>
                                </p:cTn>
                              </p:par>
                            </p:childTnLst>
                          </p:cTn>
                        </p:par>
                        <p:par>
                          <p:cTn id="344" fill="hold">
                            <p:stCondLst>
                              <p:cond delay="7000"/>
                            </p:stCondLst>
                            <p:childTnLst>
                              <p:par>
                                <p:cTn id="345" presetID="26" presetClass="emph" presetSubtype="0" fill="hold" nodeType="afterEffect">
                                  <p:stCondLst>
                                    <p:cond delay="0"/>
                                  </p:stCondLst>
                                  <p:childTnLst>
                                    <p:animEffect transition="out" filter="fade">
                                      <p:cBhvr>
                                        <p:cTn id="346" dur="500" tmFilter="0, 0; .2, .5; .8, .5; 1, 0"/>
                                        <p:tgtEl>
                                          <p:spTgt spid="754"/>
                                        </p:tgtEl>
                                      </p:cBhvr>
                                    </p:animEffect>
                                    <p:animScale>
                                      <p:cBhvr>
                                        <p:cTn id="347" dur="250" autoRev="1" fill="hold"/>
                                        <p:tgtEl>
                                          <p:spTgt spid="754"/>
                                        </p:tgtEl>
                                      </p:cBhvr>
                                      <p:by x="105000" y="105000"/>
                                    </p:animScale>
                                  </p:childTnLst>
                                </p:cTn>
                              </p:par>
                            </p:childTnLst>
                          </p:cTn>
                        </p:par>
                        <p:par>
                          <p:cTn id="348" fill="hold">
                            <p:stCondLst>
                              <p:cond delay="7500"/>
                            </p:stCondLst>
                            <p:childTnLst>
                              <p:par>
                                <p:cTn id="349" presetID="26" presetClass="emph" presetSubtype="0" fill="hold" nodeType="afterEffect">
                                  <p:stCondLst>
                                    <p:cond delay="0"/>
                                  </p:stCondLst>
                                  <p:childTnLst>
                                    <p:animEffect transition="out" filter="fade">
                                      <p:cBhvr>
                                        <p:cTn id="350" dur="500" tmFilter="0, 0; .2, .5; .8, .5; 1, 0"/>
                                        <p:tgtEl>
                                          <p:spTgt spid="748"/>
                                        </p:tgtEl>
                                      </p:cBhvr>
                                    </p:animEffect>
                                    <p:animScale>
                                      <p:cBhvr>
                                        <p:cTn id="351" dur="250" autoRev="1" fill="hold"/>
                                        <p:tgtEl>
                                          <p:spTgt spid="748"/>
                                        </p:tgtEl>
                                      </p:cBhvr>
                                      <p:by x="105000" y="105000"/>
                                    </p:animScale>
                                  </p:childTnLst>
                                </p:cTn>
                              </p:par>
                            </p:childTnLst>
                          </p:cTn>
                        </p:par>
                      </p:childTnLst>
                    </p:cTn>
                  </p:par>
                  <p:par>
                    <p:cTn id="352" fill="hold">
                      <p:stCondLst>
                        <p:cond delay="indefinite"/>
                      </p:stCondLst>
                      <p:childTnLst>
                        <p:par>
                          <p:cTn id="353" fill="hold">
                            <p:stCondLst>
                              <p:cond delay="0"/>
                            </p:stCondLst>
                            <p:childTnLst>
                              <p:par>
                                <p:cTn id="354" presetID="10" presetClass="entr" presetSubtype="0" fill="hold" grpId="0" nodeType="clickEffect">
                                  <p:stCondLst>
                                    <p:cond delay="0"/>
                                  </p:stCondLst>
                                  <p:childTnLst>
                                    <p:set>
                                      <p:cBhvr>
                                        <p:cTn id="355" dur="1" fill="hold">
                                          <p:stCondLst>
                                            <p:cond delay="0"/>
                                          </p:stCondLst>
                                        </p:cTn>
                                        <p:tgtEl>
                                          <p:spTgt spid="40"/>
                                        </p:tgtEl>
                                        <p:attrNameLst>
                                          <p:attrName>style.visibility</p:attrName>
                                        </p:attrNameLst>
                                      </p:cBhvr>
                                      <p:to>
                                        <p:strVal val="visible"/>
                                      </p:to>
                                    </p:set>
                                    <p:animEffect transition="in" filter="fade">
                                      <p:cBhvr>
                                        <p:cTn id="356" dur="400"/>
                                        <p:tgtEl>
                                          <p:spTgt spid="40"/>
                                        </p:tgtEl>
                                      </p:cBhvr>
                                    </p:animEffect>
                                  </p:childTnLst>
                                </p:cTn>
                              </p:par>
                            </p:childTnLst>
                          </p:cTn>
                        </p:par>
                        <p:par>
                          <p:cTn id="357" fill="hold">
                            <p:stCondLst>
                              <p:cond delay="400"/>
                            </p:stCondLst>
                            <p:childTnLst>
                              <p:par>
                                <p:cTn id="358" presetID="42" presetClass="entr" presetSubtype="0" fill="hold" nodeType="afterEffect">
                                  <p:stCondLst>
                                    <p:cond delay="0"/>
                                  </p:stCondLst>
                                  <p:childTnLst>
                                    <p:set>
                                      <p:cBhvr>
                                        <p:cTn id="359" dur="1" fill="hold">
                                          <p:stCondLst>
                                            <p:cond delay="0"/>
                                          </p:stCondLst>
                                        </p:cTn>
                                        <p:tgtEl>
                                          <p:spTgt spid="8"/>
                                        </p:tgtEl>
                                        <p:attrNameLst>
                                          <p:attrName>style.visibility</p:attrName>
                                        </p:attrNameLst>
                                      </p:cBhvr>
                                      <p:to>
                                        <p:strVal val="visible"/>
                                      </p:to>
                                    </p:set>
                                    <p:animEffect transition="in" filter="fade">
                                      <p:cBhvr>
                                        <p:cTn id="360" dur="500"/>
                                        <p:tgtEl>
                                          <p:spTgt spid="8"/>
                                        </p:tgtEl>
                                      </p:cBhvr>
                                    </p:animEffect>
                                    <p:anim calcmode="lin" valueType="num">
                                      <p:cBhvr>
                                        <p:cTn id="361" dur="500" fill="hold"/>
                                        <p:tgtEl>
                                          <p:spTgt spid="8"/>
                                        </p:tgtEl>
                                        <p:attrNameLst>
                                          <p:attrName>ppt_x</p:attrName>
                                        </p:attrNameLst>
                                      </p:cBhvr>
                                      <p:tavLst>
                                        <p:tav tm="0">
                                          <p:val>
                                            <p:strVal val="#ppt_x"/>
                                          </p:val>
                                        </p:tav>
                                        <p:tav tm="100000">
                                          <p:val>
                                            <p:strVal val="#ppt_x"/>
                                          </p:val>
                                        </p:tav>
                                      </p:tavLst>
                                    </p:anim>
                                    <p:anim calcmode="lin" valueType="num">
                                      <p:cBhvr>
                                        <p:cTn id="362" dur="500" fill="hold"/>
                                        <p:tgtEl>
                                          <p:spTgt spid="8"/>
                                        </p:tgtEl>
                                        <p:attrNameLst>
                                          <p:attrName>ppt_y</p:attrName>
                                        </p:attrNameLst>
                                      </p:cBhvr>
                                      <p:tavLst>
                                        <p:tav tm="0">
                                          <p:val>
                                            <p:strVal val="#ppt_y+.1"/>
                                          </p:val>
                                        </p:tav>
                                        <p:tav tm="100000">
                                          <p:val>
                                            <p:strVal val="#ppt_y"/>
                                          </p:val>
                                        </p:tav>
                                      </p:tavLst>
                                    </p:anim>
                                  </p:childTnLst>
                                </p:cTn>
                              </p:par>
                            </p:childTnLst>
                          </p:cTn>
                        </p:par>
                        <p:par>
                          <p:cTn id="363" fill="hold">
                            <p:stCondLst>
                              <p:cond delay="900"/>
                            </p:stCondLst>
                            <p:childTnLst>
                              <p:par>
                                <p:cTn id="364" presetID="10" presetClass="entr" presetSubtype="0" fill="hold" nodeType="afterEffect">
                                  <p:stCondLst>
                                    <p:cond delay="0"/>
                                  </p:stCondLst>
                                  <p:childTnLst>
                                    <p:set>
                                      <p:cBhvr>
                                        <p:cTn id="365" dur="1" fill="hold">
                                          <p:stCondLst>
                                            <p:cond delay="0"/>
                                          </p:stCondLst>
                                        </p:cTn>
                                        <p:tgtEl>
                                          <p:spTgt spid="28"/>
                                        </p:tgtEl>
                                        <p:attrNameLst>
                                          <p:attrName>style.visibility</p:attrName>
                                        </p:attrNameLst>
                                      </p:cBhvr>
                                      <p:to>
                                        <p:strVal val="visible"/>
                                      </p:to>
                                    </p:set>
                                    <p:animEffect transition="in" filter="fade">
                                      <p:cBhvr>
                                        <p:cTn id="366" dur="250"/>
                                        <p:tgtEl>
                                          <p:spTgt spid="28"/>
                                        </p:tgtEl>
                                      </p:cBhvr>
                                    </p:animEffect>
                                  </p:childTnLst>
                                </p:cTn>
                              </p:par>
                            </p:childTnLst>
                          </p:cTn>
                        </p:par>
                      </p:childTnLst>
                    </p:cTn>
                  </p:par>
                  <p:par>
                    <p:cTn id="367" fill="hold">
                      <p:stCondLst>
                        <p:cond delay="indefinite"/>
                      </p:stCondLst>
                      <p:childTnLst>
                        <p:par>
                          <p:cTn id="368" fill="hold">
                            <p:stCondLst>
                              <p:cond delay="0"/>
                            </p:stCondLst>
                            <p:childTnLst>
                              <p:par>
                                <p:cTn id="369" presetID="22" presetClass="entr" presetSubtype="8" fill="hold" grpId="0" nodeType="clickEffect">
                                  <p:stCondLst>
                                    <p:cond delay="0"/>
                                  </p:stCondLst>
                                  <p:childTnLst>
                                    <p:set>
                                      <p:cBhvr>
                                        <p:cTn id="370" dur="1" fill="hold">
                                          <p:stCondLst>
                                            <p:cond delay="0"/>
                                          </p:stCondLst>
                                        </p:cTn>
                                        <p:tgtEl>
                                          <p:spTgt spid="415"/>
                                        </p:tgtEl>
                                        <p:attrNameLst>
                                          <p:attrName>style.visibility</p:attrName>
                                        </p:attrNameLst>
                                      </p:cBhvr>
                                      <p:to>
                                        <p:strVal val="visible"/>
                                      </p:to>
                                    </p:set>
                                    <p:animEffect transition="in" filter="wipe(left)">
                                      <p:cBhvr>
                                        <p:cTn id="371" dur="750"/>
                                        <p:tgtEl>
                                          <p:spTgt spid="415"/>
                                        </p:tgtEl>
                                      </p:cBhvr>
                                    </p:animEffect>
                                  </p:childTnLst>
                                </p:cTn>
                              </p:par>
                              <p:par>
                                <p:cTn id="372" presetID="10" presetClass="entr" presetSubtype="0" fill="hold" nodeType="withEffect">
                                  <p:stCondLst>
                                    <p:cond delay="250"/>
                                  </p:stCondLst>
                                  <p:childTnLst>
                                    <p:set>
                                      <p:cBhvr>
                                        <p:cTn id="373" dur="1" fill="hold">
                                          <p:stCondLst>
                                            <p:cond delay="0"/>
                                          </p:stCondLst>
                                        </p:cTn>
                                        <p:tgtEl>
                                          <p:spTgt spid="131"/>
                                        </p:tgtEl>
                                        <p:attrNameLst>
                                          <p:attrName>style.visibility</p:attrName>
                                        </p:attrNameLst>
                                      </p:cBhvr>
                                      <p:to>
                                        <p:strVal val="visible"/>
                                      </p:to>
                                    </p:set>
                                    <p:animEffect transition="in" filter="fade">
                                      <p:cBhvr>
                                        <p:cTn id="374" dur="500"/>
                                        <p:tgtEl>
                                          <p:spTgt spid="131"/>
                                        </p:tgtEl>
                                      </p:cBhvr>
                                    </p:animEffect>
                                  </p:childTnLst>
                                </p:cTn>
                              </p:par>
                              <p:par>
                                <p:cTn id="375" presetID="22" presetClass="entr" presetSubtype="1" fill="hold" nodeType="withEffect">
                                  <p:stCondLst>
                                    <p:cond delay="250"/>
                                  </p:stCondLst>
                                  <p:childTnLst>
                                    <p:set>
                                      <p:cBhvr>
                                        <p:cTn id="376" dur="1" fill="hold">
                                          <p:stCondLst>
                                            <p:cond delay="0"/>
                                          </p:stCondLst>
                                        </p:cTn>
                                        <p:tgtEl>
                                          <p:spTgt spid="561"/>
                                        </p:tgtEl>
                                        <p:attrNameLst>
                                          <p:attrName>style.visibility</p:attrName>
                                        </p:attrNameLst>
                                      </p:cBhvr>
                                      <p:to>
                                        <p:strVal val="visible"/>
                                      </p:to>
                                    </p:set>
                                    <p:animEffect transition="in" filter="wipe(up)">
                                      <p:cBhvr>
                                        <p:cTn id="377" dur="500"/>
                                        <p:tgtEl>
                                          <p:spTgt spid="561"/>
                                        </p:tgtEl>
                                      </p:cBhvr>
                                    </p:animEffect>
                                  </p:childTnLst>
                                </p:cTn>
                              </p:par>
                            </p:childTnLst>
                          </p:cTn>
                        </p:par>
                      </p:childTnLst>
                    </p:cTn>
                  </p:par>
                  <p:par>
                    <p:cTn id="378" fill="hold">
                      <p:stCondLst>
                        <p:cond delay="indefinite"/>
                      </p:stCondLst>
                      <p:childTnLst>
                        <p:par>
                          <p:cTn id="379" fill="hold">
                            <p:stCondLst>
                              <p:cond delay="0"/>
                            </p:stCondLst>
                            <p:childTnLst>
                              <p:par>
                                <p:cTn id="380" presetID="10" presetClass="entr" presetSubtype="0" fill="hold" grpId="0" nodeType="clickEffect">
                                  <p:stCondLst>
                                    <p:cond delay="0"/>
                                  </p:stCondLst>
                                  <p:childTnLst>
                                    <p:set>
                                      <p:cBhvr>
                                        <p:cTn id="381" dur="1" fill="hold">
                                          <p:stCondLst>
                                            <p:cond delay="0"/>
                                          </p:stCondLst>
                                        </p:cTn>
                                        <p:tgtEl>
                                          <p:spTgt spid="420"/>
                                        </p:tgtEl>
                                        <p:attrNameLst>
                                          <p:attrName>style.visibility</p:attrName>
                                        </p:attrNameLst>
                                      </p:cBhvr>
                                      <p:to>
                                        <p:strVal val="visible"/>
                                      </p:to>
                                    </p:set>
                                    <p:animEffect transition="in" filter="fade">
                                      <p:cBhvr>
                                        <p:cTn id="382" dur="500"/>
                                        <p:tgtEl>
                                          <p:spTgt spid="420"/>
                                        </p:tgtEl>
                                      </p:cBhvr>
                                    </p:animEffect>
                                  </p:childTnLst>
                                </p:cTn>
                              </p:par>
                              <p:par>
                                <p:cTn id="383" presetID="10" presetClass="entr" presetSubtype="0" fill="hold" grpId="0" nodeType="withEffect">
                                  <p:stCondLst>
                                    <p:cond delay="0"/>
                                  </p:stCondLst>
                                  <p:childTnLst>
                                    <p:set>
                                      <p:cBhvr>
                                        <p:cTn id="384" dur="1" fill="hold">
                                          <p:stCondLst>
                                            <p:cond delay="0"/>
                                          </p:stCondLst>
                                        </p:cTn>
                                        <p:tgtEl>
                                          <p:spTgt spid="419"/>
                                        </p:tgtEl>
                                        <p:attrNameLst>
                                          <p:attrName>style.visibility</p:attrName>
                                        </p:attrNameLst>
                                      </p:cBhvr>
                                      <p:to>
                                        <p:strVal val="visible"/>
                                      </p:to>
                                    </p:set>
                                    <p:animEffect transition="in" filter="fade">
                                      <p:cBhvr>
                                        <p:cTn id="385" dur="500"/>
                                        <p:tgtEl>
                                          <p:spTgt spid="419"/>
                                        </p:tgtEl>
                                      </p:cBhvr>
                                    </p:animEffect>
                                  </p:childTnLst>
                                </p:cTn>
                              </p:par>
                            </p:childTnLst>
                          </p:cTn>
                        </p:par>
                        <p:par>
                          <p:cTn id="386" fill="hold">
                            <p:stCondLst>
                              <p:cond delay="500"/>
                            </p:stCondLst>
                            <p:childTnLst>
                              <p:par>
                                <p:cTn id="387" presetID="22" presetClass="entr" presetSubtype="1" fill="hold" nodeType="afterEffect">
                                  <p:stCondLst>
                                    <p:cond delay="0"/>
                                  </p:stCondLst>
                                  <p:childTnLst>
                                    <p:set>
                                      <p:cBhvr>
                                        <p:cTn id="388" dur="1" fill="hold">
                                          <p:stCondLst>
                                            <p:cond delay="0"/>
                                          </p:stCondLst>
                                        </p:cTn>
                                        <p:tgtEl>
                                          <p:spTgt spid="156"/>
                                        </p:tgtEl>
                                        <p:attrNameLst>
                                          <p:attrName>style.visibility</p:attrName>
                                        </p:attrNameLst>
                                      </p:cBhvr>
                                      <p:to>
                                        <p:strVal val="visible"/>
                                      </p:to>
                                    </p:set>
                                    <p:animEffect transition="in" filter="wipe(up)">
                                      <p:cBhvr>
                                        <p:cTn id="389" dur="500"/>
                                        <p:tgtEl>
                                          <p:spTgt spid="156"/>
                                        </p:tgtEl>
                                      </p:cBhvr>
                                    </p:animEffect>
                                  </p:childTnLst>
                                </p:cTn>
                              </p:par>
                            </p:childTnLst>
                          </p:cTn>
                        </p:par>
                        <p:par>
                          <p:cTn id="390" fill="hold">
                            <p:stCondLst>
                              <p:cond delay="1000"/>
                            </p:stCondLst>
                            <p:childTnLst>
                              <p:par>
                                <p:cTn id="391" presetID="21" presetClass="entr" presetSubtype="1" fill="hold" nodeType="afterEffect">
                                  <p:stCondLst>
                                    <p:cond delay="0"/>
                                  </p:stCondLst>
                                  <p:childTnLst>
                                    <p:set>
                                      <p:cBhvr>
                                        <p:cTn id="392" dur="1" fill="hold">
                                          <p:stCondLst>
                                            <p:cond delay="0"/>
                                          </p:stCondLst>
                                        </p:cTn>
                                        <p:tgtEl>
                                          <p:spTgt spid="697"/>
                                        </p:tgtEl>
                                        <p:attrNameLst>
                                          <p:attrName>style.visibility</p:attrName>
                                        </p:attrNameLst>
                                      </p:cBhvr>
                                      <p:to>
                                        <p:strVal val="visible"/>
                                      </p:to>
                                    </p:set>
                                    <p:animEffect transition="in" filter="wheel(1)">
                                      <p:cBhvr>
                                        <p:cTn id="393" dur="500"/>
                                        <p:tgtEl>
                                          <p:spTgt spid="697"/>
                                        </p:tgtEl>
                                      </p:cBhvr>
                                    </p:animEffect>
                                  </p:childTnLst>
                                </p:cTn>
                              </p:par>
                            </p:childTnLst>
                          </p:cTn>
                        </p:par>
                        <p:par>
                          <p:cTn id="394" fill="hold">
                            <p:stCondLst>
                              <p:cond delay="1500"/>
                            </p:stCondLst>
                            <p:childTnLst>
                              <p:par>
                                <p:cTn id="395" presetID="10" presetClass="entr" presetSubtype="0" fill="hold" grpId="0" nodeType="afterEffect">
                                  <p:stCondLst>
                                    <p:cond delay="0"/>
                                  </p:stCondLst>
                                  <p:childTnLst>
                                    <p:set>
                                      <p:cBhvr>
                                        <p:cTn id="396" dur="1" fill="hold">
                                          <p:stCondLst>
                                            <p:cond delay="0"/>
                                          </p:stCondLst>
                                        </p:cTn>
                                        <p:tgtEl>
                                          <p:spTgt spid="726"/>
                                        </p:tgtEl>
                                        <p:attrNameLst>
                                          <p:attrName>style.visibility</p:attrName>
                                        </p:attrNameLst>
                                      </p:cBhvr>
                                      <p:to>
                                        <p:strVal val="visible"/>
                                      </p:to>
                                    </p:set>
                                    <p:animEffect transition="in" filter="fade">
                                      <p:cBhvr>
                                        <p:cTn id="397" dur="300"/>
                                        <p:tgtEl>
                                          <p:spTgt spid="726"/>
                                        </p:tgtEl>
                                      </p:cBhvr>
                                    </p:animEffect>
                                  </p:childTnLst>
                                </p:cTn>
                              </p:par>
                              <p:par>
                                <p:cTn id="398" presetID="10" presetClass="entr" presetSubtype="0" fill="hold" nodeType="withEffect">
                                  <p:stCondLst>
                                    <p:cond delay="0"/>
                                  </p:stCondLst>
                                  <p:childTnLst>
                                    <p:set>
                                      <p:cBhvr>
                                        <p:cTn id="399" dur="1" fill="hold">
                                          <p:stCondLst>
                                            <p:cond delay="0"/>
                                          </p:stCondLst>
                                        </p:cTn>
                                        <p:tgtEl>
                                          <p:spTgt spid="733"/>
                                        </p:tgtEl>
                                        <p:attrNameLst>
                                          <p:attrName>style.visibility</p:attrName>
                                        </p:attrNameLst>
                                      </p:cBhvr>
                                      <p:to>
                                        <p:strVal val="visible"/>
                                      </p:to>
                                    </p:set>
                                    <p:animEffect transition="in" filter="fade">
                                      <p:cBhvr>
                                        <p:cTn id="400" dur="300"/>
                                        <p:tgtEl>
                                          <p:spTgt spid="733"/>
                                        </p:tgtEl>
                                      </p:cBhvr>
                                    </p:animEffect>
                                  </p:childTnLst>
                                </p:cTn>
                              </p:par>
                              <p:par>
                                <p:cTn id="401" presetID="10" presetClass="entr" presetSubtype="0" fill="hold" nodeType="withEffect">
                                  <p:stCondLst>
                                    <p:cond delay="0"/>
                                  </p:stCondLst>
                                  <p:childTnLst>
                                    <p:set>
                                      <p:cBhvr>
                                        <p:cTn id="402" dur="1" fill="hold">
                                          <p:stCondLst>
                                            <p:cond delay="0"/>
                                          </p:stCondLst>
                                        </p:cTn>
                                        <p:tgtEl>
                                          <p:spTgt spid="505"/>
                                        </p:tgtEl>
                                        <p:attrNameLst>
                                          <p:attrName>style.visibility</p:attrName>
                                        </p:attrNameLst>
                                      </p:cBhvr>
                                      <p:to>
                                        <p:strVal val="visible"/>
                                      </p:to>
                                    </p:set>
                                    <p:animEffect transition="in" filter="fade">
                                      <p:cBhvr>
                                        <p:cTn id="403" dur="500"/>
                                        <p:tgtEl>
                                          <p:spTgt spid="505"/>
                                        </p:tgtEl>
                                      </p:cBhvr>
                                    </p:animEffect>
                                  </p:childTnLst>
                                </p:cTn>
                              </p:par>
                            </p:childTnLst>
                          </p:cTn>
                        </p:par>
                        <p:par>
                          <p:cTn id="404" fill="hold">
                            <p:stCondLst>
                              <p:cond delay="2000"/>
                            </p:stCondLst>
                            <p:childTnLst>
                              <p:par>
                                <p:cTn id="405" presetID="10" presetClass="entr" presetSubtype="0" fill="hold" grpId="0" nodeType="afterEffect">
                                  <p:stCondLst>
                                    <p:cond delay="0"/>
                                  </p:stCondLst>
                                  <p:childTnLst>
                                    <p:set>
                                      <p:cBhvr>
                                        <p:cTn id="406" dur="1" fill="hold">
                                          <p:stCondLst>
                                            <p:cond delay="0"/>
                                          </p:stCondLst>
                                        </p:cTn>
                                        <p:tgtEl>
                                          <p:spTgt spid="590"/>
                                        </p:tgtEl>
                                        <p:attrNameLst>
                                          <p:attrName>style.visibility</p:attrName>
                                        </p:attrNameLst>
                                      </p:cBhvr>
                                      <p:to>
                                        <p:strVal val="visible"/>
                                      </p:to>
                                    </p:set>
                                    <p:animEffect transition="in" filter="fade">
                                      <p:cBhvr>
                                        <p:cTn id="407" dur="500"/>
                                        <p:tgtEl>
                                          <p:spTgt spid="590"/>
                                        </p:tgtEl>
                                      </p:cBhvr>
                                    </p:animEffect>
                                  </p:childTnLst>
                                </p:cTn>
                              </p:par>
                            </p:childTnLst>
                          </p:cTn>
                        </p:par>
                        <p:par>
                          <p:cTn id="408" fill="hold">
                            <p:stCondLst>
                              <p:cond delay="2500"/>
                            </p:stCondLst>
                            <p:childTnLst>
                              <p:par>
                                <p:cTn id="409" presetID="10" presetClass="entr" presetSubtype="0" fill="hold" grpId="0" nodeType="afterEffect">
                                  <p:stCondLst>
                                    <p:cond delay="0"/>
                                  </p:stCondLst>
                                  <p:childTnLst>
                                    <p:set>
                                      <p:cBhvr>
                                        <p:cTn id="410" dur="1" fill="hold">
                                          <p:stCondLst>
                                            <p:cond delay="0"/>
                                          </p:stCondLst>
                                        </p:cTn>
                                        <p:tgtEl>
                                          <p:spTgt spid="26"/>
                                        </p:tgtEl>
                                        <p:attrNameLst>
                                          <p:attrName>style.visibility</p:attrName>
                                        </p:attrNameLst>
                                      </p:cBhvr>
                                      <p:to>
                                        <p:strVal val="visible"/>
                                      </p:to>
                                    </p:set>
                                    <p:animEffect transition="in" filter="fade">
                                      <p:cBhvr>
                                        <p:cTn id="411" dur="500"/>
                                        <p:tgtEl>
                                          <p:spTgt spid="26"/>
                                        </p:tgtEl>
                                      </p:cBhvr>
                                    </p:animEffect>
                                  </p:childTnLst>
                                </p:cTn>
                              </p:par>
                            </p:childTnLst>
                          </p:cTn>
                        </p:par>
                        <p:par>
                          <p:cTn id="412" fill="hold">
                            <p:stCondLst>
                              <p:cond delay="3000"/>
                            </p:stCondLst>
                            <p:childTnLst>
                              <p:par>
                                <p:cTn id="413" presetID="10" presetClass="entr" presetSubtype="0" fill="hold" grpId="0" nodeType="afterEffect">
                                  <p:stCondLst>
                                    <p:cond delay="0"/>
                                  </p:stCondLst>
                                  <p:childTnLst>
                                    <p:set>
                                      <p:cBhvr>
                                        <p:cTn id="414" dur="1" fill="hold">
                                          <p:stCondLst>
                                            <p:cond delay="0"/>
                                          </p:stCondLst>
                                        </p:cTn>
                                        <p:tgtEl>
                                          <p:spTgt spid="165"/>
                                        </p:tgtEl>
                                        <p:attrNameLst>
                                          <p:attrName>style.visibility</p:attrName>
                                        </p:attrNameLst>
                                      </p:cBhvr>
                                      <p:to>
                                        <p:strVal val="visible"/>
                                      </p:to>
                                    </p:set>
                                    <p:animEffect transition="in" filter="fade">
                                      <p:cBhvr>
                                        <p:cTn id="415" dur="500"/>
                                        <p:tgtEl>
                                          <p:spTgt spid="165"/>
                                        </p:tgtEl>
                                      </p:cBhvr>
                                    </p:animEffect>
                                  </p:childTnLst>
                                </p:cTn>
                              </p:par>
                            </p:childTnLst>
                          </p:cTn>
                        </p:par>
                      </p:childTnLst>
                    </p:cTn>
                  </p:par>
                  <p:par>
                    <p:cTn id="416" fill="hold">
                      <p:stCondLst>
                        <p:cond delay="indefinite"/>
                      </p:stCondLst>
                      <p:childTnLst>
                        <p:par>
                          <p:cTn id="417" fill="hold">
                            <p:stCondLst>
                              <p:cond delay="0"/>
                            </p:stCondLst>
                            <p:childTnLst>
                              <p:par>
                                <p:cTn id="418" presetID="22" presetClass="entr" presetSubtype="8" fill="hold" grpId="0" nodeType="clickEffect">
                                  <p:stCondLst>
                                    <p:cond delay="0"/>
                                  </p:stCondLst>
                                  <p:childTnLst>
                                    <p:set>
                                      <p:cBhvr>
                                        <p:cTn id="419" dur="1" fill="hold">
                                          <p:stCondLst>
                                            <p:cond delay="0"/>
                                          </p:stCondLst>
                                        </p:cTn>
                                        <p:tgtEl>
                                          <p:spTgt spid="738"/>
                                        </p:tgtEl>
                                        <p:attrNameLst>
                                          <p:attrName>style.visibility</p:attrName>
                                        </p:attrNameLst>
                                      </p:cBhvr>
                                      <p:to>
                                        <p:strVal val="visible"/>
                                      </p:to>
                                    </p:set>
                                    <p:animEffect transition="in" filter="wipe(left)">
                                      <p:cBhvr>
                                        <p:cTn id="420" dur="500"/>
                                        <p:tgtEl>
                                          <p:spTgt spid="738"/>
                                        </p:tgtEl>
                                      </p:cBhvr>
                                    </p:animEffect>
                                  </p:childTnLst>
                                </p:cTn>
                              </p:par>
                              <p:par>
                                <p:cTn id="421" presetID="22" presetClass="entr" presetSubtype="2" fill="hold" nodeType="withEffect">
                                  <p:stCondLst>
                                    <p:cond delay="0"/>
                                  </p:stCondLst>
                                  <p:childTnLst>
                                    <p:set>
                                      <p:cBhvr>
                                        <p:cTn id="422" dur="1" fill="hold">
                                          <p:stCondLst>
                                            <p:cond delay="0"/>
                                          </p:stCondLst>
                                        </p:cTn>
                                        <p:tgtEl>
                                          <p:spTgt spid="89"/>
                                        </p:tgtEl>
                                        <p:attrNameLst>
                                          <p:attrName>style.visibility</p:attrName>
                                        </p:attrNameLst>
                                      </p:cBhvr>
                                      <p:to>
                                        <p:strVal val="visible"/>
                                      </p:to>
                                    </p:set>
                                    <p:animEffect transition="in" filter="wipe(right)">
                                      <p:cBhvr>
                                        <p:cTn id="423" dur="500"/>
                                        <p:tgtEl>
                                          <p:spTgt spid="89"/>
                                        </p:tgtEl>
                                      </p:cBhvr>
                                    </p:animEffect>
                                  </p:childTnLst>
                                </p:cTn>
                              </p:par>
                            </p:childTnLst>
                          </p:cTn>
                        </p:par>
                      </p:childTnLst>
                    </p:cTn>
                  </p:par>
                  <p:par>
                    <p:cTn id="424" fill="hold">
                      <p:stCondLst>
                        <p:cond delay="indefinite"/>
                      </p:stCondLst>
                      <p:childTnLst>
                        <p:par>
                          <p:cTn id="425" fill="hold">
                            <p:stCondLst>
                              <p:cond delay="0"/>
                            </p:stCondLst>
                            <p:childTnLst>
                              <p:par>
                                <p:cTn id="426" presetID="10" presetClass="entr" presetSubtype="0" fill="hold" nodeType="clickEffect">
                                  <p:stCondLst>
                                    <p:cond delay="0"/>
                                  </p:stCondLst>
                                  <p:childTnLst>
                                    <p:set>
                                      <p:cBhvr>
                                        <p:cTn id="427" dur="1" fill="hold">
                                          <p:stCondLst>
                                            <p:cond delay="0"/>
                                          </p:stCondLst>
                                        </p:cTn>
                                        <p:tgtEl>
                                          <p:spTgt spid="209"/>
                                        </p:tgtEl>
                                        <p:attrNameLst>
                                          <p:attrName>style.visibility</p:attrName>
                                        </p:attrNameLst>
                                      </p:cBhvr>
                                      <p:to>
                                        <p:strVal val="visible"/>
                                      </p:to>
                                    </p:set>
                                    <p:animEffect transition="in" filter="fade">
                                      <p:cBhvr>
                                        <p:cTn id="428" dur="500"/>
                                        <p:tgtEl>
                                          <p:spTgt spid="209"/>
                                        </p:tgtEl>
                                      </p:cBhvr>
                                    </p:animEffect>
                                  </p:childTnLst>
                                </p:cTn>
                              </p:par>
                            </p:childTnLst>
                          </p:cTn>
                        </p:par>
                        <p:par>
                          <p:cTn id="429" fill="hold">
                            <p:stCondLst>
                              <p:cond delay="500"/>
                            </p:stCondLst>
                            <p:childTnLst>
                              <p:par>
                                <p:cTn id="430" presetID="10" presetClass="entr" presetSubtype="0" fill="hold" grpId="0" nodeType="afterEffect">
                                  <p:stCondLst>
                                    <p:cond delay="0"/>
                                  </p:stCondLst>
                                  <p:childTnLst>
                                    <p:set>
                                      <p:cBhvr>
                                        <p:cTn id="431" dur="1" fill="hold">
                                          <p:stCondLst>
                                            <p:cond delay="0"/>
                                          </p:stCondLst>
                                        </p:cTn>
                                        <p:tgtEl>
                                          <p:spTgt spid="125"/>
                                        </p:tgtEl>
                                        <p:attrNameLst>
                                          <p:attrName>style.visibility</p:attrName>
                                        </p:attrNameLst>
                                      </p:cBhvr>
                                      <p:to>
                                        <p:strVal val="visible"/>
                                      </p:to>
                                    </p:set>
                                    <p:animEffect transition="in" filter="fade">
                                      <p:cBhvr>
                                        <p:cTn id="432" dur="400"/>
                                        <p:tgtEl>
                                          <p:spTgt spid="125"/>
                                        </p:tgtEl>
                                      </p:cBhvr>
                                    </p:animEffect>
                                  </p:childTnLst>
                                </p:cTn>
                              </p:par>
                            </p:childTnLst>
                          </p:cTn>
                        </p:par>
                        <p:par>
                          <p:cTn id="433" fill="hold">
                            <p:stCondLst>
                              <p:cond delay="900"/>
                            </p:stCondLst>
                            <p:childTnLst>
                              <p:par>
                                <p:cTn id="434" presetID="10" presetClass="entr" presetSubtype="0" fill="hold" grpId="0" nodeType="afterEffect">
                                  <p:stCondLst>
                                    <p:cond delay="0"/>
                                  </p:stCondLst>
                                  <p:childTnLst>
                                    <p:set>
                                      <p:cBhvr>
                                        <p:cTn id="435" dur="1" fill="hold">
                                          <p:stCondLst>
                                            <p:cond delay="0"/>
                                          </p:stCondLst>
                                        </p:cTn>
                                        <p:tgtEl>
                                          <p:spTgt spid="126"/>
                                        </p:tgtEl>
                                        <p:attrNameLst>
                                          <p:attrName>style.visibility</p:attrName>
                                        </p:attrNameLst>
                                      </p:cBhvr>
                                      <p:to>
                                        <p:strVal val="visible"/>
                                      </p:to>
                                    </p:set>
                                    <p:animEffect transition="in" filter="fade">
                                      <p:cBhvr>
                                        <p:cTn id="436" dur="400"/>
                                        <p:tgtEl>
                                          <p:spTgt spid="126"/>
                                        </p:tgtEl>
                                      </p:cBhvr>
                                    </p:animEffect>
                                  </p:childTnLst>
                                </p:cTn>
                              </p:par>
                            </p:childTnLst>
                          </p:cTn>
                        </p:par>
                        <p:par>
                          <p:cTn id="437" fill="hold">
                            <p:stCondLst>
                              <p:cond delay="1300"/>
                            </p:stCondLst>
                            <p:childTnLst>
                              <p:par>
                                <p:cTn id="438" presetID="10" presetClass="entr" presetSubtype="0" fill="hold" grpId="0" nodeType="afterEffect">
                                  <p:stCondLst>
                                    <p:cond delay="0"/>
                                  </p:stCondLst>
                                  <p:childTnLst>
                                    <p:set>
                                      <p:cBhvr>
                                        <p:cTn id="439" dur="1" fill="hold">
                                          <p:stCondLst>
                                            <p:cond delay="0"/>
                                          </p:stCondLst>
                                        </p:cTn>
                                        <p:tgtEl>
                                          <p:spTgt spid="18"/>
                                        </p:tgtEl>
                                        <p:attrNameLst>
                                          <p:attrName>style.visibility</p:attrName>
                                        </p:attrNameLst>
                                      </p:cBhvr>
                                      <p:to>
                                        <p:strVal val="visible"/>
                                      </p:to>
                                    </p:set>
                                    <p:animEffect transition="in" filter="fade">
                                      <p:cBhvr>
                                        <p:cTn id="440" dur="400"/>
                                        <p:tgtEl>
                                          <p:spTgt spid="18"/>
                                        </p:tgtEl>
                                      </p:cBhvr>
                                    </p:animEffect>
                                  </p:childTnLst>
                                </p:cTn>
                              </p:par>
                            </p:childTnLst>
                          </p:cTn>
                        </p:par>
                      </p:childTnLst>
                    </p:cTn>
                  </p:par>
                  <p:par>
                    <p:cTn id="441" fill="hold">
                      <p:stCondLst>
                        <p:cond delay="indefinite"/>
                      </p:stCondLst>
                      <p:childTnLst>
                        <p:par>
                          <p:cTn id="442" fill="hold">
                            <p:stCondLst>
                              <p:cond delay="0"/>
                            </p:stCondLst>
                            <p:childTnLst>
                              <p:par>
                                <p:cTn id="443" presetID="26" presetClass="emph" presetSubtype="0" fill="hold" grpId="0" nodeType="clickEffect">
                                  <p:stCondLst>
                                    <p:cond delay="0"/>
                                  </p:stCondLst>
                                  <p:childTnLst>
                                    <p:animEffect transition="out" filter="fade">
                                      <p:cBhvr>
                                        <p:cTn id="444" dur="500" tmFilter="0, 0; .2, .5; .8, .5; 1, 0"/>
                                        <p:tgtEl>
                                          <p:spTgt spid="500"/>
                                        </p:tgtEl>
                                      </p:cBhvr>
                                    </p:animEffect>
                                    <p:animScale>
                                      <p:cBhvr>
                                        <p:cTn id="445" dur="250" autoRev="1" fill="hold"/>
                                        <p:tgtEl>
                                          <p:spTgt spid="500"/>
                                        </p:tgtEl>
                                      </p:cBhvr>
                                      <p:by x="105000" y="105000"/>
                                    </p:animScale>
                                  </p:childTnLst>
                                </p:cTn>
                              </p:par>
                            </p:childTnLst>
                          </p:cTn>
                        </p:par>
                        <p:par>
                          <p:cTn id="446" fill="hold">
                            <p:stCondLst>
                              <p:cond delay="500"/>
                            </p:stCondLst>
                            <p:childTnLst>
                              <p:par>
                                <p:cTn id="447" presetID="26" presetClass="emph" presetSubtype="0" fill="hold" grpId="0" nodeType="afterEffect">
                                  <p:stCondLst>
                                    <p:cond delay="0"/>
                                  </p:stCondLst>
                                  <p:childTnLst>
                                    <p:animEffect transition="out" filter="fade">
                                      <p:cBhvr>
                                        <p:cTn id="448" dur="500" tmFilter="0, 0; .2, .5; .8, .5; 1, 0"/>
                                        <p:tgtEl>
                                          <p:spTgt spid="3"/>
                                        </p:tgtEl>
                                      </p:cBhvr>
                                    </p:animEffect>
                                    <p:animScale>
                                      <p:cBhvr>
                                        <p:cTn id="449"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 grpId="0" animBg="1"/>
      <p:bldP spid="726" grpId="0" animBg="1"/>
      <p:bldP spid="500" grpId="0"/>
      <p:bldP spid="38" grpId="0" animBg="1"/>
      <p:bldP spid="629" grpId="0" animBg="1"/>
      <p:bldP spid="562" grpId="0" animBg="1"/>
      <p:bldP spid="510" grpId="0" animBg="1"/>
      <p:bldP spid="175" grpId="0" animBg="1"/>
      <p:bldP spid="187" grpId="0" animBg="1"/>
      <p:bldP spid="734" grpId="0" animBg="1"/>
      <p:bldP spid="715" grpId="0" animBg="1"/>
      <p:bldP spid="98" grpId="0" animBg="1"/>
      <p:bldP spid="103" grpId="0" animBg="1"/>
      <p:bldP spid="132" grpId="0" animBg="1"/>
      <p:bldP spid="134" grpId="0" animBg="1"/>
      <p:bldP spid="599" grpId="0"/>
      <p:bldP spid="769" grpId="0" animBg="1"/>
      <p:bldP spid="125" grpId="0" animBg="1"/>
      <p:bldP spid="126" grpId="0" animBg="1"/>
      <p:bldP spid="165" grpId="0" animBg="1"/>
      <p:bldP spid="44" grpId="0" animBg="1"/>
      <p:bldP spid="622" grpId="0" animBg="1"/>
      <p:bldP spid="4" grpId="0" animBg="1"/>
      <p:bldP spid="6" grpId="0" animBg="1"/>
      <p:bldP spid="32" grpId="0" animBg="1"/>
      <p:bldP spid="33" grpId="0" animBg="1"/>
      <p:bldP spid="18" grpId="0" animBg="1"/>
      <p:bldP spid="45" grpId="0" animBg="1"/>
      <p:bldP spid="139" grpId="0" animBg="1"/>
      <p:bldP spid="420" grpId="0" animBg="1"/>
      <p:bldP spid="26" grpId="0" animBg="1"/>
      <p:bldP spid="590" grpId="0" animBg="1"/>
      <p:bldP spid="117" grpId="0" animBg="1"/>
      <p:bldP spid="40" grpId="0" animBg="1"/>
      <p:bldP spid="847" grpId="0" animBg="1"/>
      <p:bldP spid="739" grpId="0"/>
      <p:bldP spid="3" grpId="0"/>
      <p:bldP spid="738" grpId="0" animBg="1"/>
      <p:bldP spid="415" grpId="0" animBg="1"/>
      <p:bldP spid="16" grpId="0"/>
      <p:bldP spid="596" grpId="0" animBg="1"/>
      <p:bldP spid="693" grpId="0" animBg="1"/>
      <p:bldP spid="696" grpId="0" animBg="1"/>
      <p:bldP spid="743" grpId="0" animBg="1"/>
      <p:bldP spid="75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5518BE05-36A2-421C-B86B-F56F5AB9C7D5}"/>
              </a:ext>
              <a:ext uri="{C183D7F6-B498-43B3-948B-1728B52AA6E4}">
                <adec:decorative xmlns:adec="http://schemas.microsoft.com/office/drawing/2017/decorative" val="1"/>
              </a:ext>
            </a:extLst>
          </p:cNvPr>
          <p:cNvGrpSpPr/>
          <p:nvPr/>
        </p:nvGrpSpPr>
        <p:grpSpPr>
          <a:xfrm>
            <a:off x="6879104" y="3988768"/>
            <a:ext cx="3693543" cy="477891"/>
            <a:chOff x="6879104" y="4015114"/>
            <a:chExt cx="3693543" cy="477891"/>
          </a:xfrm>
        </p:grpSpPr>
        <p:pic>
          <p:nvPicPr>
            <p:cNvPr id="242" name="Picture 241" descr="Logo&#10;&#10;Description automatically generated">
              <a:extLst>
                <a:ext uri="{FF2B5EF4-FFF2-40B4-BE49-F238E27FC236}">
                  <a16:creationId xmlns:a16="http://schemas.microsoft.com/office/drawing/2014/main" id="{F26D69B6-91E3-4E1D-B70F-BDB2BCE4E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3954" y="4101295"/>
              <a:ext cx="312466" cy="312466"/>
            </a:xfrm>
            <a:prstGeom prst="rect">
              <a:avLst/>
            </a:prstGeom>
          </p:spPr>
        </p:pic>
        <p:pic>
          <p:nvPicPr>
            <p:cNvPr id="243" name="Picture 242" descr="Icon&#10;&#10;Description automatically generated">
              <a:extLst>
                <a:ext uri="{FF2B5EF4-FFF2-40B4-BE49-F238E27FC236}">
                  <a16:creationId xmlns:a16="http://schemas.microsoft.com/office/drawing/2014/main" id="{195331E0-48B3-4473-A1BB-7F490C6DA1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5034" y="4119929"/>
              <a:ext cx="261202" cy="293486"/>
            </a:xfrm>
            <a:prstGeom prst="rect">
              <a:avLst/>
            </a:prstGeom>
          </p:spPr>
        </p:pic>
        <p:pic>
          <p:nvPicPr>
            <p:cNvPr id="244" name="Picture 243" descr="Icon&#10;&#10;Description automatically generated">
              <a:extLst>
                <a:ext uri="{FF2B5EF4-FFF2-40B4-BE49-F238E27FC236}">
                  <a16:creationId xmlns:a16="http://schemas.microsoft.com/office/drawing/2014/main" id="{FEBC13B0-12F7-48C6-BD4B-E638AC018D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2391" y="4015114"/>
              <a:ext cx="477891" cy="477891"/>
            </a:xfrm>
            <a:prstGeom prst="rect">
              <a:avLst/>
            </a:prstGeom>
          </p:spPr>
        </p:pic>
        <p:pic>
          <p:nvPicPr>
            <p:cNvPr id="245" name="Picture 244" descr="Logo&#10;&#10;Description automatically generated">
              <a:extLst>
                <a:ext uri="{FF2B5EF4-FFF2-40B4-BE49-F238E27FC236}">
                  <a16:creationId xmlns:a16="http://schemas.microsoft.com/office/drawing/2014/main" id="{8A44842F-177B-4E6F-B0D5-C7FAE90B47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8896" y="4072490"/>
              <a:ext cx="186444" cy="341749"/>
            </a:xfrm>
            <a:prstGeom prst="rect">
              <a:avLst/>
            </a:prstGeom>
          </p:spPr>
        </p:pic>
        <p:pic>
          <p:nvPicPr>
            <p:cNvPr id="246" name="Picture 2" descr="See the source image">
              <a:extLst>
                <a:ext uri="{FF2B5EF4-FFF2-40B4-BE49-F238E27FC236}">
                  <a16:creationId xmlns:a16="http://schemas.microsoft.com/office/drawing/2014/main" id="{A48270A9-8722-4572-AC24-F3010AFD32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9104" y="4102111"/>
              <a:ext cx="303799" cy="303799"/>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4" descr="See the source image">
              <a:extLst>
                <a:ext uri="{FF2B5EF4-FFF2-40B4-BE49-F238E27FC236}">
                  <a16:creationId xmlns:a16="http://schemas.microsoft.com/office/drawing/2014/main" id="{7D8D6253-E57F-47AB-B2E0-F3D6709820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1517" y="4071537"/>
              <a:ext cx="369557" cy="369557"/>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6" descr="See the source image">
              <a:extLst>
                <a:ext uri="{FF2B5EF4-FFF2-40B4-BE49-F238E27FC236}">
                  <a16:creationId xmlns:a16="http://schemas.microsoft.com/office/drawing/2014/main" id="{5A491304-0D44-4C47-871C-D1FE7930D2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09688" y="4201412"/>
              <a:ext cx="614089" cy="150731"/>
            </a:xfrm>
            <a:prstGeom prst="rect">
              <a:avLst/>
            </a:prstGeom>
            <a:noFill/>
            <a:extLst>
              <a:ext uri="{909E8E84-426E-40DD-AFC4-6F175D3DCCD1}">
                <a14:hiddenFill xmlns:a14="http://schemas.microsoft.com/office/drawing/2010/main">
                  <a:solidFill>
                    <a:srgbClr val="FFFFFF"/>
                  </a:solidFill>
                </a14:hiddenFill>
              </a:ext>
            </a:extLst>
          </p:spPr>
        </p:pic>
        <p:grpSp>
          <p:nvGrpSpPr>
            <p:cNvPr id="249" name="Group 248">
              <a:extLst>
                <a:ext uri="{FF2B5EF4-FFF2-40B4-BE49-F238E27FC236}">
                  <a16:creationId xmlns:a16="http://schemas.microsoft.com/office/drawing/2014/main" id="{5CB70055-B228-445A-A6FC-F95622990065}"/>
                </a:ext>
              </a:extLst>
            </p:cNvPr>
            <p:cNvGrpSpPr/>
            <p:nvPr/>
          </p:nvGrpSpPr>
          <p:grpSpPr>
            <a:xfrm>
              <a:off x="10304850" y="4231790"/>
              <a:ext cx="267797" cy="64881"/>
              <a:chOff x="9779309" y="3865093"/>
              <a:chExt cx="161337" cy="39088"/>
            </a:xfrm>
          </p:grpSpPr>
          <p:sp>
            <p:nvSpPr>
              <p:cNvPr id="250" name="Oval 249">
                <a:extLst>
                  <a:ext uri="{FF2B5EF4-FFF2-40B4-BE49-F238E27FC236}">
                    <a16:creationId xmlns:a16="http://schemas.microsoft.com/office/drawing/2014/main" id="{EAFB1AFD-5A41-416E-AE1E-2D6D167BCE00}"/>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86" name="Oval 285">
                <a:extLst>
                  <a:ext uri="{FF2B5EF4-FFF2-40B4-BE49-F238E27FC236}">
                    <a16:creationId xmlns:a16="http://schemas.microsoft.com/office/drawing/2014/main" id="{62D3EE28-A98F-4ED5-BEF6-D6F5A484884D}"/>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87" name="Oval 286">
                <a:extLst>
                  <a:ext uri="{FF2B5EF4-FFF2-40B4-BE49-F238E27FC236}">
                    <a16:creationId xmlns:a16="http://schemas.microsoft.com/office/drawing/2014/main" id="{AC14421E-F663-42C7-9D2E-1F2225D24571}"/>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
        <p:nvSpPr>
          <p:cNvPr id="7" name="Title 6">
            <a:extLst>
              <a:ext uri="{FF2B5EF4-FFF2-40B4-BE49-F238E27FC236}">
                <a16:creationId xmlns:a16="http://schemas.microsoft.com/office/drawing/2014/main" id="{825C2888-8DE7-42D7-A80C-262CD346EA44}"/>
              </a:ext>
            </a:extLst>
          </p:cNvPr>
          <p:cNvSpPr>
            <a:spLocks noGrp="1"/>
          </p:cNvSpPr>
          <p:nvPr>
            <p:ph type="title"/>
          </p:nvPr>
        </p:nvSpPr>
        <p:spPr>
          <a:xfrm>
            <a:off x="588263" y="412230"/>
            <a:ext cx="11018520" cy="861774"/>
          </a:xfrm>
        </p:spPr>
        <p:txBody>
          <a:bodyPr/>
          <a:lstStyle/>
          <a:p>
            <a:r>
              <a:rPr lang="en-US"/>
              <a:t>Cross-cloud and cross-platform</a:t>
            </a:r>
            <a:br>
              <a:rPr lang="en-US"/>
            </a:br>
            <a:r>
              <a:rPr lang="en-US" sz="1800" i="1">
                <a:latin typeface="+mn-lt"/>
              </a:rPr>
              <a:t>Comprehensive Security, Compliance and Identity capabilities that integrate with your existing solutions</a:t>
            </a:r>
            <a:endParaRPr lang="en-US" sz="2000" i="1">
              <a:latin typeface="+mn-lt"/>
            </a:endParaRPr>
          </a:p>
        </p:txBody>
      </p:sp>
      <p:grpSp>
        <p:nvGrpSpPr>
          <p:cNvPr id="27" name="Group 26" descr="Industry Partnerships with NIST / CIS / The Open Group / Others, Microsoft Intelligent Security Association, Solution Integration and MDR/MSSP Partners, CERTs / ISACs / Others, and Law Enforcement&#10;&#10;">
            <a:extLst>
              <a:ext uri="{FF2B5EF4-FFF2-40B4-BE49-F238E27FC236}">
                <a16:creationId xmlns:a16="http://schemas.microsoft.com/office/drawing/2014/main" id="{A4BF5826-3839-4950-8D53-ACD0AA3B3814}"/>
              </a:ext>
            </a:extLst>
          </p:cNvPr>
          <p:cNvGrpSpPr/>
          <p:nvPr/>
        </p:nvGrpSpPr>
        <p:grpSpPr>
          <a:xfrm>
            <a:off x="383052" y="1527288"/>
            <a:ext cx="11466576" cy="655673"/>
            <a:chOff x="476838" y="1297610"/>
            <a:chExt cx="11466576" cy="655673"/>
          </a:xfrm>
        </p:grpSpPr>
        <p:sp>
          <p:nvSpPr>
            <p:cNvPr id="295" name="Rounded Rectangle 3">
              <a:extLst>
                <a:ext uri="{FF2B5EF4-FFF2-40B4-BE49-F238E27FC236}">
                  <a16:creationId xmlns:a16="http://schemas.microsoft.com/office/drawing/2014/main" id="{EE83B011-1749-4D72-AE89-1E816C6B6B55}"/>
                </a:ext>
              </a:extLst>
            </p:cNvPr>
            <p:cNvSpPr/>
            <p:nvPr/>
          </p:nvSpPr>
          <p:spPr bwMode="auto">
            <a:xfrm>
              <a:off x="476838" y="1313203"/>
              <a:ext cx="11466576" cy="640080"/>
            </a:xfrm>
            <a:prstGeom prst="roundRect">
              <a:avLst>
                <a:gd name="adj" fmla="val 13042"/>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lumMod val="50000"/>
                  </a:srgbClr>
                </a:solidFill>
                <a:effectLst/>
                <a:uLnTx/>
                <a:uFillTx/>
                <a:latin typeface="Segoe UI"/>
                <a:ea typeface="+mn-ea"/>
                <a:cs typeface="Segoe UI" pitchFamily="34" charset="0"/>
              </a:endParaRPr>
            </a:p>
          </p:txBody>
        </p:sp>
        <p:grpSp>
          <p:nvGrpSpPr>
            <p:cNvPr id="25" name="Group 24">
              <a:extLst>
                <a:ext uri="{FF2B5EF4-FFF2-40B4-BE49-F238E27FC236}">
                  <a16:creationId xmlns:a16="http://schemas.microsoft.com/office/drawing/2014/main" id="{969497EF-844A-4C3A-A73C-CB60D2EABBD7}"/>
                </a:ext>
              </a:extLst>
            </p:cNvPr>
            <p:cNvGrpSpPr/>
            <p:nvPr/>
          </p:nvGrpSpPr>
          <p:grpSpPr>
            <a:xfrm>
              <a:off x="703335" y="1626686"/>
              <a:ext cx="10768042" cy="216916"/>
              <a:chOff x="273376" y="1626686"/>
              <a:chExt cx="10768042" cy="216916"/>
            </a:xfrm>
          </p:grpSpPr>
          <p:sp>
            <p:nvSpPr>
              <p:cNvPr id="214" name="Rounded Rectangle 213"/>
              <p:cNvSpPr/>
              <p:nvPr/>
            </p:nvSpPr>
            <p:spPr>
              <a:xfrm>
                <a:off x="7938730" y="1626686"/>
                <a:ext cx="1463040" cy="216916"/>
              </a:xfrm>
              <a:prstGeom prst="roundRect">
                <a:avLst>
                  <a:gd name="adj" fmla="val 50000"/>
                </a:avLst>
              </a:prstGeom>
              <a:no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5400000" scaled="1"/>
                    </a:gradFill>
                    <a:effectLst/>
                    <a:uLnTx/>
                    <a:uFillTx/>
                    <a:latin typeface="Segoe UI Semilight" panose="020B0402040204020203" pitchFamily="34" charset="0"/>
                    <a:ea typeface="+mn-ea"/>
                    <a:cs typeface="Segoe UI Semilight" panose="020B0402040204020203" pitchFamily="34" charset="0"/>
                  </a:rPr>
                  <a:t>CERTs / ISACs / Others</a:t>
                </a:r>
              </a:p>
            </p:txBody>
          </p:sp>
          <p:sp>
            <p:nvSpPr>
              <p:cNvPr id="257" name="Rounded Rectangle 256"/>
              <p:cNvSpPr/>
              <p:nvPr/>
            </p:nvSpPr>
            <p:spPr>
              <a:xfrm>
                <a:off x="273376" y="1626686"/>
                <a:ext cx="2377440" cy="216916"/>
              </a:xfrm>
              <a:prstGeom prst="roundRect">
                <a:avLst>
                  <a:gd name="adj" fmla="val 50000"/>
                </a:avLst>
              </a:prstGeom>
              <a:no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5400000" scaled="1"/>
                    </a:gradFill>
                    <a:effectLst/>
                    <a:uLnTx/>
                    <a:uFillTx/>
                    <a:latin typeface="Segoe UI Semilight" panose="020B0402040204020203" pitchFamily="34" charset="0"/>
                    <a:ea typeface="+mn-ea"/>
                    <a:cs typeface="Segoe UI Semilight" panose="020B0402040204020203" pitchFamily="34" charset="0"/>
                  </a:rPr>
                  <a:t>NIST / CIS / The Open Group / Others</a:t>
                </a:r>
              </a:p>
            </p:txBody>
          </p:sp>
          <p:sp>
            <p:nvSpPr>
              <p:cNvPr id="259" name="Rounded Rectangle 282">
                <a:extLst>
                  <a:ext uri="{FF2B5EF4-FFF2-40B4-BE49-F238E27FC236}">
                    <a16:creationId xmlns:a16="http://schemas.microsoft.com/office/drawing/2014/main" id="{C459C37C-CD65-4E9E-B569-8F104ABB650F}"/>
                  </a:ext>
                </a:extLst>
              </p:cNvPr>
              <p:cNvSpPr/>
              <p:nvPr/>
            </p:nvSpPr>
            <p:spPr>
              <a:xfrm>
                <a:off x="5220254" y="1626686"/>
                <a:ext cx="2651760" cy="216916"/>
              </a:xfrm>
              <a:prstGeom prst="roundRect">
                <a:avLst>
                  <a:gd name="adj" fmla="val 50000"/>
                </a:avLst>
              </a:prstGeom>
              <a:no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5400000" scaled="1"/>
                    </a:gradFill>
                    <a:effectLst/>
                    <a:uLnTx/>
                    <a:uFillTx/>
                    <a:latin typeface="Segoe UI Semilight" panose="020B0402040204020203" pitchFamily="34" charset="0"/>
                    <a:ea typeface="+mn-ea"/>
                    <a:cs typeface="Segoe UI Semilight" panose="020B0402040204020203" pitchFamily="34" charset="0"/>
                  </a:rPr>
                  <a:t>Solution Integration and MDR/MSSP Partners</a:t>
                </a:r>
              </a:p>
            </p:txBody>
          </p:sp>
          <p:sp>
            <p:nvSpPr>
              <p:cNvPr id="261" name="Rounded Rectangle 282">
                <a:extLst>
                  <a:ext uri="{FF2B5EF4-FFF2-40B4-BE49-F238E27FC236}">
                    <a16:creationId xmlns:a16="http://schemas.microsoft.com/office/drawing/2014/main" id="{D21BC781-C8AF-4E48-8A36-47612A174560}"/>
                  </a:ext>
                </a:extLst>
              </p:cNvPr>
              <p:cNvSpPr/>
              <p:nvPr/>
            </p:nvSpPr>
            <p:spPr>
              <a:xfrm>
                <a:off x="2614792" y="1626686"/>
                <a:ext cx="2651760" cy="216916"/>
              </a:xfrm>
              <a:prstGeom prst="roundRect">
                <a:avLst>
                  <a:gd name="adj" fmla="val 50000"/>
                </a:avLst>
              </a:prstGeom>
              <a:no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5400000" scaled="1"/>
                    </a:gradFill>
                    <a:effectLst/>
                    <a:uLnTx/>
                    <a:uFillTx/>
                    <a:latin typeface="Segoe UI Semilight" panose="020B0402040204020203" pitchFamily="34" charset="0"/>
                    <a:ea typeface="+mn-ea"/>
                    <a:cs typeface="Segoe UI Semilight" panose="020B0402040204020203" pitchFamily="34" charset="0"/>
                  </a:rPr>
                  <a:t>Microsoft Intelligent Security Association</a:t>
                </a:r>
              </a:p>
            </p:txBody>
          </p:sp>
          <p:sp>
            <p:nvSpPr>
              <p:cNvPr id="3" name="Rounded Rectangle 213">
                <a:extLst>
                  <a:ext uri="{FF2B5EF4-FFF2-40B4-BE49-F238E27FC236}">
                    <a16:creationId xmlns:a16="http://schemas.microsoft.com/office/drawing/2014/main" id="{24086A3D-D5CA-4590-AE77-546A6C3D1109}"/>
                  </a:ext>
                </a:extLst>
              </p:cNvPr>
              <p:cNvSpPr/>
              <p:nvPr/>
            </p:nvSpPr>
            <p:spPr>
              <a:xfrm>
                <a:off x="9396567" y="1626686"/>
                <a:ext cx="1280160" cy="216916"/>
              </a:xfrm>
              <a:prstGeom prst="roundRect">
                <a:avLst>
                  <a:gd name="adj" fmla="val 50000"/>
                </a:avLst>
              </a:prstGeom>
              <a:no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5400000" scaled="1"/>
                    </a:gradFill>
                    <a:effectLst/>
                    <a:uLnTx/>
                    <a:uFillTx/>
                    <a:latin typeface="Segoe UI Semilight" panose="020B0402040204020203" pitchFamily="34" charset="0"/>
                    <a:ea typeface="+mn-ea"/>
                    <a:cs typeface="Segoe UI Semilight" panose="020B0402040204020203" pitchFamily="34" charset="0"/>
                  </a:rPr>
                  <a:t>Law Enforcement</a:t>
                </a:r>
              </a:p>
            </p:txBody>
          </p:sp>
          <p:grpSp>
            <p:nvGrpSpPr>
              <p:cNvPr id="23" name="Group 22">
                <a:extLst>
                  <a:ext uri="{FF2B5EF4-FFF2-40B4-BE49-F238E27FC236}">
                    <a16:creationId xmlns:a16="http://schemas.microsoft.com/office/drawing/2014/main" id="{8C12E994-76A0-4D4F-B8F4-529E8C0CD4B6}"/>
                  </a:ext>
                </a:extLst>
              </p:cNvPr>
              <p:cNvGrpSpPr/>
              <p:nvPr/>
            </p:nvGrpSpPr>
            <p:grpSpPr>
              <a:xfrm>
                <a:off x="10805416" y="1705065"/>
                <a:ext cx="236002" cy="57209"/>
                <a:chOff x="10821395" y="1726392"/>
                <a:chExt cx="331514" cy="80362"/>
              </a:xfrm>
              <a:solidFill>
                <a:srgbClr val="7F7F7F"/>
              </a:solidFill>
            </p:grpSpPr>
            <p:sp>
              <p:nvSpPr>
                <p:cNvPr id="4" name="Oval 3">
                  <a:extLst>
                    <a:ext uri="{FF2B5EF4-FFF2-40B4-BE49-F238E27FC236}">
                      <a16:creationId xmlns:a16="http://schemas.microsoft.com/office/drawing/2014/main" id="{030002DA-1B1C-48DE-A573-AA26C0D89BB3}"/>
                    </a:ext>
                  </a:extLst>
                </p:cNvPr>
                <p:cNvSpPr/>
                <p:nvPr/>
              </p:nvSpPr>
              <p:spPr bwMode="auto">
                <a:xfrm flipV="1">
                  <a:off x="10821395" y="1726403"/>
                  <a:ext cx="80341" cy="80339"/>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CA9DC2E1-95A8-4529-A206-48F6F9314436}"/>
                    </a:ext>
                  </a:extLst>
                </p:cNvPr>
                <p:cNvSpPr/>
                <p:nvPr/>
              </p:nvSpPr>
              <p:spPr bwMode="auto">
                <a:xfrm flipV="1">
                  <a:off x="10946995" y="1726415"/>
                  <a:ext cx="80341" cy="80339"/>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9BFF17FE-9D3F-4498-9F27-D703E8359D20}"/>
                    </a:ext>
                  </a:extLst>
                </p:cNvPr>
                <p:cNvSpPr/>
                <p:nvPr/>
              </p:nvSpPr>
              <p:spPr bwMode="auto">
                <a:xfrm flipV="1">
                  <a:off x="11072568" y="1726392"/>
                  <a:ext cx="80341" cy="80339"/>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 name="TextBox 1">
              <a:extLst>
                <a:ext uri="{FF2B5EF4-FFF2-40B4-BE49-F238E27FC236}">
                  <a16:creationId xmlns:a16="http://schemas.microsoft.com/office/drawing/2014/main" id="{04705078-A7D9-4EFD-92BF-056155DB71AA}"/>
                </a:ext>
              </a:extLst>
            </p:cNvPr>
            <p:cNvSpPr txBox="1"/>
            <p:nvPr/>
          </p:nvSpPr>
          <p:spPr>
            <a:xfrm>
              <a:off x="4992480" y="1297610"/>
              <a:ext cx="2410386" cy="44781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Industry Partnerships</a:t>
              </a:r>
              <a:endParaRPr kumimoji="0" lang="en-US" sz="1100" b="0" i="1"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grpSp>
      <p:grpSp>
        <p:nvGrpSpPr>
          <p:cNvPr id="15" name="Group 14" descr="Microsoft Security, Compliance, and Identity Capabilities&#10;">
            <a:extLst>
              <a:ext uri="{FF2B5EF4-FFF2-40B4-BE49-F238E27FC236}">
                <a16:creationId xmlns:a16="http://schemas.microsoft.com/office/drawing/2014/main" id="{FCCC45C4-1105-4816-ADC1-2759E3B6C66C}"/>
              </a:ext>
            </a:extLst>
          </p:cNvPr>
          <p:cNvGrpSpPr/>
          <p:nvPr/>
        </p:nvGrpSpPr>
        <p:grpSpPr>
          <a:xfrm>
            <a:off x="198120" y="2486216"/>
            <a:ext cx="11795760" cy="3933422"/>
            <a:chOff x="198120" y="2486216"/>
            <a:chExt cx="11795760" cy="3933422"/>
          </a:xfrm>
        </p:grpSpPr>
        <p:sp>
          <p:nvSpPr>
            <p:cNvPr id="205" name="Rounded Rectangle 204">
              <a:extLst>
                <a:ext uri="{C183D7F6-B498-43B3-948B-1728B52AA6E4}">
                  <adec:decorative xmlns:adec="http://schemas.microsoft.com/office/drawing/2017/decorative" val="1"/>
                </a:ext>
              </a:extLst>
            </p:cNvPr>
            <p:cNvSpPr/>
            <p:nvPr/>
          </p:nvSpPr>
          <p:spPr bwMode="auto">
            <a:xfrm>
              <a:off x="198120" y="2643166"/>
              <a:ext cx="11795760" cy="3776472"/>
            </a:xfrm>
            <a:prstGeom prst="roundRect">
              <a:avLst>
                <a:gd name="adj" fmla="val 0"/>
              </a:avLst>
            </a:prstGeom>
            <a:noFill/>
            <a:ln w="2222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sym typeface="Segoe UI"/>
              </a:endParaRPr>
            </a:p>
          </p:txBody>
        </p:sp>
        <p:sp>
          <p:nvSpPr>
            <p:cNvPr id="446" name="TextBox 445">
              <a:extLst>
                <a:ext uri="{FF2B5EF4-FFF2-40B4-BE49-F238E27FC236}">
                  <a16:creationId xmlns:a16="http://schemas.microsoft.com/office/drawing/2014/main" id="{955FE238-E4F1-4D0B-BC78-E7904723F37D}"/>
                </a:ext>
                <a:ext uri="{C183D7F6-B498-43B3-948B-1728B52AA6E4}">
                  <adec:decorative xmlns:adec="http://schemas.microsoft.com/office/drawing/2017/decorative" val="0"/>
                </a:ext>
              </a:extLst>
            </p:cNvPr>
            <p:cNvSpPr txBox="1"/>
            <p:nvPr/>
          </p:nvSpPr>
          <p:spPr>
            <a:xfrm>
              <a:off x="3162423" y="2486216"/>
              <a:ext cx="5882932" cy="313932"/>
            </a:xfrm>
            <a:prstGeom prst="rect">
              <a:avLst/>
            </a:prstGeom>
            <a:solidFill>
              <a:schemeClr val="bg1"/>
            </a:solidFill>
          </p:spPr>
          <p:txBody>
            <a:bodyPr wrap="square"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Microsoft Security, Compliance, and Identity Capabilities</a:t>
              </a:r>
              <a:endParaRPr kumimoji="0" lang="en-US" sz="1600" b="0" i="1"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grpSp>
      <p:sp>
        <p:nvSpPr>
          <p:cNvPr id="206" name="Rectangle 205">
            <a:extLst>
              <a:ext uri="{FF2B5EF4-FFF2-40B4-BE49-F238E27FC236}">
                <a16:creationId xmlns:a16="http://schemas.microsoft.com/office/drawing/2014/main" id="{37D6B135-ECC4-42DD-B750-42E07A9D1D43}"/>
              </a:ext>
            </a:extLst>
          </p:cNvPr>
          <p:cNvSpPr/>
          <p:nvPr/>
        </p:nvSpPr>
        <p:spPr>
          <a:xfrm>
            <a:off x="360397" y="3209568"/>
            <a:ext cx="1524748" cy="369332"/>
          </a:xfrm>
          <a:prstGeom prst="rect">
            <a:avLst/>
          </a:prstGeom>
        </p:spPr>
        <p:txBody>
          <a:bodyPr wrap="square" t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Access Control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Identity and Network</a:t>
            </a:r>
          </a:p>
        </p:txBody>
      </p:sp>
      <p:sp>
        <p:nvSpPr>
          <p:cNvPr id="11" name="Rectangle 10">
            <a:extLst>
              <a:ext uri="{FF2B5EF4-FFF2-40B4-BE49-F238E27FC236}">
                <a16:creationId xmlns:a16="http://schemas.microsoft.com/office/drawing/2014/main" id="{2217A93D-9995-4A48-873F-FC5A22C7B6A8}"/>
              </a:ext>
            </a:extLst>
          </p:cNvPr>
          <p:cNvSpPr/>
          <p:nvPr/>
        </p:nvSpPr>
        <p:spPr>
          <a:xfrm>
            <a:off x="2035279" y="3209568"/>
            <a:ext cx="3435236" cy="323165"/>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05949"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Modern Security Operations</a:t>
            </a:r>
          </a:p>
          <a:p>
            <a:pPr marL="0" marR="0" lvl="0" indent="0" algn="ctr" defTabSz="80594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Rapid Resolution with XDR, SIEM, SOAR, UEBA and more</a:t>
            </a:r>
          </a:p>
        </p:txBody>
      </p:sp>
      <p:sp>
        <p:nvSpPr>
          <p:cNvPr id="13" name="Rectangle 12">
            <a:extLst>
              <a:ext uri="{FF2B5EF4-FFF2-40B4-BE49-F238E27FC236}">
                <a16:creationId xmlns:a16="http://schemas.microsoft.com/office/drawing/2014/main" id="{11CED654-9EE2-4D6A-8DE1-993CDA827F36}"/>
              </a:ext>
            </a:extLst>
          </p:cNvPr>
          <p:cNvSpPr/>
          <p:nvPr/>
        </p:nvSpPr>
        <p:spPr>
          <a:xfrm>
            <a:off x="5702710" y="3209568"/>
            <a:ext cx="3139444" cy="323165"/>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05949"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Asset Protection</a:t>
            </a:r>
            <a:b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br>
            <a:r>
              <a:rPr kumimoji="0" lang="en-US" sz="1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Information Protection and App Security / DevSecOps</a:t>
            </a:r>
          </a:p>
        </p:txBody>
      </p:sp>
      <p:sp>
        <p:nvSpPr>
          <p:cNvPr id="12" name="Rectangle 11">
            <a:extLst>
              <a:ext uri="{FF2B5EF4-FFF2-40B4-BE49-F238E27FC236}">
                <a16:creationId xmlns:a16="http://schemas.microsoft.com/office/drawing/2014/main" id="{38CD7EBF-1519-411E-A4C4-0E9B8CFE9566}"/>
              </a:ext>
            </a:extLst>
          </p:cNvPr>
          <p:cNvSpPr/>
          <p:nvPr/>
        </p:nvSpPr>
        <p:spPr>
          <a:xfrm>
            <a:off x="8992288" y="3209568"/>
            <a:ext cx="2813411" cy="323165"/>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05949"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Technical Governance</a:t>
            </a:r>
          </a:p>
          <a:p>
            <a:pPr marL="0" marR="0" lvl="0" indent="0" algn="ctr" defTabSz="80594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Risk Visibility, Scoring, and Policy Enforcement</a:t>
            </a:r>
          </a:p>
        </p:txBody>
      </p:sp>
      <p:cxnSp>
        <p:nvCxnSpPr>
          <p:cNvPr id="8" name="Straight Arrow Connector 7">
            <a:extLst>
              <a:ext uri="{FF2B5EF4-FFF2-40B4-BE49-F238E27FC236}">
                <a16:creationId xmlns:a16="http://schemas.microsoft.com/office/drawing/2014/main" id="{9708F28E-3755-4127-B63B-0BB0AD036276}"/>
              </a:ext>
              <a:ext uri="{C183D7F6-B498-43B3-948B-1728B52AA6E4}">
                <adec:decorative xmlns:adec="http://schemas.microsoft.com/office/drawing/2017/decorative" val="1"/>
              </a:ext>
            </a:extLst>
          </p:cNvPr>
          <p:cNvCxnSpPr>
            <a:cxnSpLocks/>
          </p:cNvCxnSpPr>
          <p:nvPr/>
        </p:nvCxnSpPr>
        <p:spPr>
          <a:xfrm flipV="1">
            <a:off x="6059406" y="2148832"/>
            <a:ext cx="0" cy="274320"/>
          </a:xfrm>
          <a:prstGeom prst="straightConnector1">
            <a:avLst/>
          </a:prstGeom>
          <a:ln w="285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A9FC91A8-89CC-4FD6-8388-E6B20BB60E87}"/>
              </a:ext>
              <a:ext uri="{C183D7F6-B498-43B3-948B-1728B52AA6E4}">
                <adec:decorative xmlns:adec="http://schemas.microsoft.com/office/drawing/2017/decorative" val="1"/>
              </a:ext>
            </a:extLst>
          </p:cNvPr>
          <p:cNvCxnSpPr>
            <a:cxnSpLocks/>
          </p:cNvCxnSpPr>
          <p:nvPr/>
        </p:nvCxnSpPr>
        <p:spPr>
          <a:xfrm>
            <a:off x="6243100" y="2195817"/>
            <a:ext cx="0" cy="274320"/>
          </a:xfrm>
          <a:prstGeom prst="straightConnector1">
            <a:avLst/>
          </a:prstGeom>
          <a:ln w="285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07" name="Group 206">
            <a:extLst>
              <a:ext uri="{FF2B5EF4-FFF2-40B4-BE49-F238E27FC236}">
                <a16:creationId xmlns:a16="http://schemas.microsoft.com/office/drawing/2014/main" id="{F2CB6673-6368-432A-9A75-BAA61EDDAE25}"/>
              </a:ext>
              <a:ext uri="{C183D7F6-B498-43B3-948B-1728B52AA6E4}">
                <adec:decorative xmlns:adec="http://schemas.microsoft.com/office/drawing/2017/decorative" val="1"/>
              </a:ext>
            </a:extLst>
          </p:cNvPr>
          <p:cNvGrpSpPr/>
          <p:nvPr/>
        </p:nvGrpSpPr>
        <p:grpSpPr>
          <a:xfrm>
            <a:off x="4108514" y="2802588"/>
            <a:ext cx="4297680" cy="165874"/>
            <a:chOff x="4130626" y="6557510"/>
            <a:chExt cx="4297680" cy="165874"/>
          </a:xfrm>
        </p:grpSpPr>
        <p:sp>
          <p:nvSpPr>
            <p:cNvPr id="208" name="Rectangle 207">
              <a:hlinkClick r:id="rId10"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FD8F7E14-E371-43F8-85EC-6AF9C483692B}"/>
                </a:ext>
              </a:extLst>
            </p:cNvPr>
            <p:cNvSpPr/>
            <p:nvPr/>
          </p:nvSpPr>
          <p:spPr>
            <a:xfrm>
              <a:off x="4130626" y="6557510"/>
              <a:ext cx="4297680"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Intelligence </a:t>
              </a: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 </a:t>
              </a:r>
              <a:r>
                <a:rPr kumimoji="0" lang="en-US" sz="10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8+ Trillion signals per day of security context</a:t>
              </a:r>
            </a:p>
          </p:txBody>
        </p:sp>
        <p:grpSp>
          <p:nvGrpSpPr>
            <p:cNvPr id="210" name="Group 4">
              <a:extLst>
                <a:ext uri="{FF2B5EF4-FFF2-40B4-BE49-F238E27FC236}">
                  <a16:creationId xmlns:a16="http://schemas.microsoft.com/office/drawing/2014/main" id="{C3152434-8E44-4140-A324-BC8A5DA92172}"/>
                </a:ext>
              </a:extLst>
            </p:cNvPr>
            <p:cNvGrpSpPr>
              <a:grpSpLocks noChangeAspect="1"/>
            </p:cNvGrpSpPr>
            <p:nvPr/>
          </p:nvGrpSpPr>
          <p:grpSpPr bwMode="auto">
            <a:xfrm>
              <a:off x="4180872" y="6573533"/>
              <a:ext cx="137530" cy="137530"/>
              <a:chOff x="380" y="3325"/>
              <a:chExt cx="286" cy="286"/>
            </a:xfrm>
            <a:solidFill>
              <a:srgbClr val="243A5E"/>
            </a:solidFill>
          </p:grpSpPr>
          <p:sp>
            <p:nvSpPr>
              <p:cNvPr id="211" name="Freeform 5">
                <a:extLst>
                  <a:ext uri="{FF2B5EF4-FFF2-40B4-BE49-F238E27FC236}">
                    <a16:creationId xmlns:a16="http://schemas.microsoft.com/office/drawing/2014/main" id="{BD85B859-8270-401E-AA85-BE089C36D52B}"/>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12" name="Oval 6">
                <a:extLst>
                  <a:ext uri="{FF2B5EF4-FFF2-40B4-BE49-F238E27FC236}">
                    <a16:creationId xmlns:a16="http://schemas.microsoft.com/office/drawing/2014/main" id="{D33A571A-D41B-4BDF-9760-AA5B14EAEF94}"/>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13" name="Oval 7">
                <a:extLst>
                  <a:ext uri="{FF2B5EF4-FFF2-40B4-BE49-F238E27FC236}">
                    <a16:creationId xmlns:a16="http://schemas.microsoft.com/office/drawing/2014/main" id="{D652A351-EF94-4A50-96BC-FD3B1CFB7CB7}"/>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19" name="Oval 8">
                <a:extLst>
                  <a:ext uri="{FF2B5EF4-FFF2-40B4-BE49-F238E27FC236}">
                    <a16:creationId xmlns:a16="http://schemas.microsoft.com/office/drawing/2014/main" id="{A8453F33-9A09-4F04-B6A1-25EF2809D4BE}"/>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0" name="Oval 9">
                <a:extLst>
                  <a:ext uri="{FF2B5EF4-FFF2-40B4-BE49-F238E27FC236}">
                    <a16:creationId xmlns:a16="http://schemas.microsoft.com/office/drawing/2014/main" id="{2DDEEB72-6FCD-4D88-8E44-EA75E6F7651D}"/>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1" name="Oval 10">
                <a:extLst>
                  <a:ext uri="{FF2B5EF4-FFF2-40B4-BE49-F238E27FC236}">
                    <a16:creationId xmlns:a16="http://schemas.microsoft.com/office/drawing/2014/main" id="{3877DE46-5A7F-4100-93D5-0E7A4097C7E1}"/>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2" name="Oval 11">
                <a:extLst>
                  <a:ext uri="{FF2B5EF4-FFF2-40B4-BE49-F238E27FC236}">
                    <a16:creationId xmlns:a16="http://schemas.microsoft.com/office/drawing/2014/main" id="{BB2F3FC0-0A15-4B51-8039-628073AB8F32}"/>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3" name="Oval 12">
                <a:extLst>
                  <a:ext uri="{FF2B5EF4-FFF2-40B4-BE49-F238E27FC236}">
                    <a16:creationId xmlns:a16="http://schemas.microsoft.com/office/drawing/2014/main" id="{7EDEE131-81AC-4E33-B13E-FF1330B9444A}"/>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289" name="Rectangle 288">
            <a:extLst>
              <a:ext uri="{FF2B5EF4-FFF2-40B4-BE49-F238E27FC236}">
                <a16:creationId xmlns:a16="http://schemas.microsoft.com/office/drawing/2014/main" id="{15F98EB4-4ACF-4B14-BAAC-6D13268215AA}"/>
              </a:ext>
            </a:extLst>
          </p:cNvPr>
          <p:cNvSpPr/>
          <p:nvPr/>
        </p:nvSpPr>
        <p:spPr>
          <a:xfrm>
            <a:off x="260002" y="3690635"/>
            <a:ext cx="11676888" cy="257763"/>
          </a:xfrm>
          <a:prstGeom prst="rect">
            <a:avLst/>
          </a:prstGeom>
          <a:solidFill>
            <a:srgbClr val="107C10"/>
          </a:solidFill>
        </p:spPr>
        <p:txBody>
          <a:bodyPr wrap="square" lIns="0" r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People Security </a:t>
            </a: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 </a:t>
            </a:r>
            <a:r>
              <a:rPr kumimoji="0" lang="en-US" sz="1075"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User Education/Empowerment and Insider Threats</a:t>
            </a:r>
          </a:p>
        </p:txBody>
      </p:sp>
      <p:sp>
        <p:nvSpPr>
          <p:cNvPr id="294" name="!! SOC">
            <a:extLst>
              <a:ext uri="{FF2B5EF4-FFF2-40B4-BE49-F238E27FC236}">
                <a16:creationId xmlns:a16="http://schemas.microsoft.com/office/drawing/2014/main" id="{BF268E3C-32DF-41D2-BD54-17F0B15E71AD}"/>
              </a:ext>
            </a:extLst>
          </p:cNvPr>
          <p:cNvSpPr/>
          <p:nvPr/>
        </p:nvSpPr>
        <p:spPr>
          <a:xfrm>
            <a:off x="260002" y="6070079"/>
            <a:ext cx="11671996" cy="257763"/>
          </a:xfrm>
          <a:prstGeom prst="rect">
            <a:avLst/>
          </a:prstGeom>
          <a:solidFill>
            <a:srgbClr val="0078D7">
              <a:lumMod val="50000"/>
            </a:srgbClr>
          </a:solidFill>
        </p:spPr>
        <p:txBody>
          <a:bodyPr wrap="square"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 </a:t>
            </a: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 </a:t>
            </a:r>
            <a:r>
              <a:rPr kumimoji="0" lang="en-US" sz="1075"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Reduce attacker time/opportunity to impact business</a:t>
            </a:r>
          </a:p>
        </p:txBody>
      </p:sp>
      <p:grpSp>
        <p:nvGrpSpPr>
          <p:cNvPr id="63" name="Group 62">
            <a:extLst>
              <a:ext uri="{FF2B5EF4-FFF2-40B4-BE49-F238E27FC236}">
                <a16:creationId xmlns:a16="http://schemas.microsoft.com/office/drawing/2014/main" id="{5204334B-62BD-470E-AC32-878E89F7B69F}"/>
              </a:ext>
              <a:ext uri="{C183D7F6-B498-43B3-948B-1728B52AA6E4}">
                <adec:decorative xmlns:adec="http://schemas.microsoft.com/office/drawing/2017/decorative" val="1"/>
              </a:ext>
            </a:extLst>
          </p:cNvPr>
          <p:cNvGrpSpPr/>
          <p:nvPr/>
        </p:nvGrpSpPr>
        <p:grpSpPr>
          <a:xfrm>
            <a:off x="260002" y="4553575"/>
            <a:ext cx="1801368" cy="1353312"/>
            <a:chOff x="260002" y="4553575"/>
            <a:chExt cx="1801368" cy="1353312"/>
          </a:xfrm>
        </p:grpSpPr>
        <p:sp>
          <p:nvSpPr>
            <p:cNvPr id="204" name="Rectangle 203">
              <a:extLst>
                <a:ext uri="{FF2B5EF4-FFF2-40B4-BE49-F238E27FC236}">
                  <a16:creationId xmlns:a16="http://schemas.microsoft.com/office/drawing/2014/main" id="{F3E4A7C6-ACFB-47D3-A688-809AC9190D22}"/>
                </a:ext>
              </a:extLst>
            </p:cNvPr>
            <p:cNvSpPr/>
            <p:nvPr/>
          </p:nvSpPr>
          <p:spPr bwMode="auto">
            <a:xfrm>
              <a:off x="260002" y="4553575"/>
              <a:ext cx="1801368" cy="135331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8A7DE52B-6AB5-4E2A-9C59-E2CCA34F390B}"/>
                </a:ext>
              </a:extLst>
            </p:cNvPr>
            <p:cNvSpPr/>
            <p:nvPr/>
          </p:nvSpPr>
          <p:spPr>
            <a:xfrm>
              <a:off x="260002" y="4553575"/>
              <a:ext cx="1801368" cy="274320"/>
            </a:xfrm>
            <a:prstGeom prst="rect">
              <a:avLst/>
            </a:prstGeom>
            <a:solidFill>
              <a:srgbClr val="0076D3"/>
            </a:solid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Endpoints &amp; Devices</a:t>
              </a:r>
            </a:p>
          </p:txBody>
        </p:sp>
      </p:grpSp>
      <p:grpSp>
        <p:nvGrpSpPr>
          <p:cNvPr id="6" name="!! Hybrid">
            <a:extLst>
              <a:ext uri="{FF2B5EF4-FFF2-40B4-BE49-F238E27FC236}">
                <a16:creationId xmlns:a16="http://schemas.microsoft.com/office/drawing/2014/main" id="{9EEE7999-EEC0-451E-B657-A251B13BF216}"/>
              </a:ext>
              <a:ext uri="{C183D7F6-B498-43B3-948B-1728B52AA6E4}">
                <adec:decorative xmlns:adec="http://schemas.microsoft.com/office/drawing/2017/decorative" val="1"/>
              </a:ext>
            </a:extLst>
          </p:cNvPr>
          <p:cNvGrpSpPr/>
          <p:nvPr/>
        </p:nvGrpSpPr>
        <p:grpSpPr>
          <a:xfrm>
            <a:off x="4307532" y="4553575"/>
            <a:ext cx="5221224" cy="1353312"/>
            <a:chOff x="4307532" y="4553575"/>
            <a:chExt cx="5221224" cy="1353312"/>
          </a:xfrm>
        </p:grpSpPr>
        <p:sp>
          <p:nvSpPr>
            <p:cNvPr id="30" name="Rectangle 29">
              <a:extLst>
                <a:ext uri="{FF2B5EF4-FFF2-40B4-BE49-F238E27FC236}">
                  <a16:creationId xmlns:a16="http://schemas.microsoft.com/office/drawing/2014/main" id="{50B5E60E-F2EA-496E-8EC6-76E2585BA080}"/>
                </a:ext>
              </a:extLst>
            </p:cNvPr>
            <p:cNvSpPr/>
            <p:nvPr/>
          </p:nvSpPr>
          <p:spPr bwMode="auto">
            <a:xfrm>
              <a:off x="4307532" y="4553575"/>
              <a:ext cx="5221224" cy="135331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557D2E08-C534-4B1A-9189-B5ADFB3F5803}"/>
                </a:ext>
              </a:extLst>
            </p:cNvPr>
            <p:cNvSpPr/>
            <p:nvPr/>
          </p:nvSpPr>
          <p:spPr>
            <a:xfrm>
              <a:off x="4307532" y="4553575"/>
              <a:ext cx="5221224" cy="274320"/>
            </a:xfrm>
            <a:prstGeom prst="rect">
              <a:avLst/>
            </a:prstGeom>
            <a:solidFill>
              <a:srgbClr val="0078D7"/>
            </a:solidFill>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Infrastructure – IaaS, PaaS, On-Premises</a:t>
              </a:r>
            </a:p>
          </p:txBody>
        </p:sp>
      </p:grpSp>
      <p:grpSp>
        <p:nvGrpSpPr>
          <p:cNvPr id="5" name="!! Soft">
            <a:extLst>
              <a:ext uri="{FF2B5EF4-FFF2-40B4-BE49-F238E27FC236}">
                <a16:creationId xmlns:a16="http://schemas.microsoft.com/office/drawing/2014/main" id="{E5FE4729-BA18-44ED-85F0-1E2C4FE63029}"/>
              </a:ext>
              <a:ext uri="{C183D7F6-B498-43B3-948B-1728B52AA6E4}">
                <adec:decorative xmlns:adec="http://schemas.microsoft.com/office/drawing/2017/decorative" val="1"/>
              </a:ext>
            </a:extLst>
          </p:cNvPr>
          <p:cNvGrpSpPr/>
          <p:nvPr/>
        </p:nvGrpSpPr>
        <p:grpSpPr>
          <a:xfrm>
            <a:off x="2178611" y="4553575"/>
            <a:ext cx="2011680" cy="1353312"/>
            <a:chOff x="2178611" y="4553575"/>
            <a:chExt cx="2011680" cy="1353312"/>
          </a:xfrm>
        </p:grpSpPr>
        <p:sp>
          <p:nvSpPr>
            <p:cNvPr id="209" name="Rectangle 208">
              <a:extLst>
                <a:ext uri="{FF2B5EF4-FFF2-40B4-BE49-F238E27FC236}">
                  <a16:creationId xmlns:a16="http://schemas.microsoft.com/office/drawing/2014/main" id="{C0372406-FF58-443A-8E0C-3D2DC02B12B8}"/>
                </a:ext>
                <a:ext uri="{C183D7F6-B498-43B3-948B-1728B52AA6E4}">
                  <adec:decorative xmlns:adec="http://schemas.microsoft.com/office/drawing/2017/decorative" val="1"/>
                </a:ext>
              </a:extLst>
            </p:cNvPr>
            <p:cNvSpPr/>
            <p:nvPr/>
          </p:nvSpPr>
          <p:spPr bwMode="auto">
            <a:xfrm>
              <a:off x="2178611" y="4553575"/>
              <a:ext cx="2011680" cy="135331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371788A-F061-4546-B2AD-C4E68486ED93}"/>
                </a:ext>
              </a:extLst>
            </p:cNvPr>
            <p:cNvSpPr/>
            <p:nvPr/>
          </p:nvSpPr>
          <p:spPr>
            <a:xfrm>
              <a:off x="2178611" y="4561853"/>
              <a:ext cx="2011680" cy="257763"/>
            </a:xfrm>
            <a:prstGeom prst="rect">
              <a:avLst/>
            </a:prstGeom>
            <a:solidFill>
              <a:srgbClr val="75767A"/>
            </a:solidFill>
          </p:spPr>
          <p:txBody>
            <a:bodyPr wrap="square" lIns="0" r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 (SaaS)</a:t>
              </a:r>
            </a:p>
          </p:txBody>
        </p:sp>
      </p:grpSp>
      <p:grpSp>
        <p:nvGrpSpPr>
          <p:cNvPr id="52" name="!! Soft icons">
            <a:extLst>
              <a:ext uri="{FF2B5EF4-FFF2-40B4-BE49-F238E27FC236}">
                <a16:creationId xmlns:a16="http://schemas.microsoft.com/office/drawing/2014/main" id="{7504C009-102A-4FC6-959B-BFF225D7C5C1}"/>
              </a:ext>
              <a:ext uri="{C183D7F6-B498-43B3-948B-1728B52AA6E4}">
                <adec:decorative xmlns:adec="http://schemas.microsoft.com/office/drawing/2017/decorative" val="1"/>
              </a:ext>
            </a:extLst>
          </p:cNvPr>
          <p:cNvGrpSpPr/>
          <p:nvPr/>
        </p:nvGrpSpPr>
        <p:grpSpPr>
          <a:xfrm>
            <a:off x="2362099" y="5067446"/>
            <a:ext cx="1652537" cy="633950"/>
            <a:chOff x="2104721" y="4788846"/>
            <a:chExt cx="1412900" cy="542021"/>
          </a:xfrm>
        </p:grpSpPr>
        <p:pic>
          <p:nvPicPr>
            <p:cNvPr id="368" name="Picture 367">
              <a:extLst>
                <a:ext uri="{FF2B5EF4-FFF2-40B4-BE49-F238E27FC236}">
                  <a16:creationId xmlns:a16="http://schemas.microsoft.com/office/drawing/2014/main" id="{0F72A251-EB91-40D0-B328-F5213C87D90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2427359" y="4789439"/>
              <a:ext cx="168902" cy="225041"/>
            </a:xfrm>
            <a:prstGeom prst="rect">
              <a:avLst/>
            </a:prstGeom>
          </p:spPr>
        </p:pic>
        <p:pic>
          <p:nvPicPr>
            <p:cNvPr id="369" name="Picture 368">
              <a:extLst>
                <a:ext uri="{FF2B5EF4-FFF2-40B4-BE49-F238E27FC236}">
                  <a16:creationId xmlns:a16="http://schemas.microsoft.com/office/drawing/2014/main" id="{CE19CEAB-6E5F-4AAA-A916-5399FAFC397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53999" y="4817091"/>
              <a:ext cx="163622" cy="163620"/>
            </a:xfrm>
            <a:prstGeom prst="rect">
              <a:avLst/>
            </a:prstGeom>
          </p:spPr>
        </p:pic>
        <p:pic>
          <p:nvPicPr>
            <p:cNvPr id="370" name="Picture 369">
              <a:extLst>
                <a:ext uri="{FF2B5EF4-FFF2-40B4-BE49-F238E27FC236}">
                  <a16:creationId xmlns:a16="http://schemas.microsoft.com/office/drawing/2014/main" id="{E018AC9C-5E66-4F0D-B9D9-4F52008A368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00655" y="4809265"/>
              <a:ext cx="255977" cy="179271"/>
            </a:xfrm>
            <a:prstGeom prst="rect">
              <a:avLst/>
            </a:prstGeom>
          </p:spPr>
        </p:pic>
        <p:pic>
          <p:nvPicPr>
            <p:cNvPr id="371" name="Picture 370">
              <a:extLst>
                <a:ext uri="{FF2B5EF4-FFF2-40B4-BE49-F238E27FC236}">
                  <a16:creationId xmlns:a16="http://schemas.microsoft.com/office/drawing/2014/main" id="{5250F273-EF95-4790-802E-749178E1456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722178" y="4808345"/>
              <a:ext cx="181112" cy="181112"/>
            </a:xfrm>
            <a:prstGeom prst="rect">
              <a:avLst/>
            </a:prstGeom>
          </p:spPr>
        </p:pic>
        <p:pic>
          <p:nvPicPr>
            <p:cNvPr id="372" name="Picture 371">
              <a:extLst>
                <a:ext uri="{FF2B5EF4-FFF2-40B4-BE49-F238E27FC236}">
                  <a16:creationId xmlns:a16="http://schemas.microsoft.com/office/drawing/2014/main" id="{6F273129-B1DE-4F98-A9AE-91A1884FFAA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220810" y="5097610"/>
              <a:ext cx="205831" cy="203137"/>
            </a:xfrm>
            <a:prstGeom prst="rect">
              <a:avLst/>
            </a:prstGeom>
          </p:spPr>
        </p:pic>
        <p:grpSp>
          <p:nvGrpSpPr>
            <p:cNvPr id="380" name="Group 379">
              <a:extLst>
                <a:ext uri="{FF2B5EF4-FFF2-40B4-BE49-F238E27FC236}">
                  <a16:creationId xmlns:a16="http://schemas.microsoft.com/office/drawing/2014/main" id="{FE157082-FBE3-4AF0-9A36-7BE5B2A4D03D}"/>
                </a:ext>
              </a:extLst>
            </p:cNvPr>
            <p:cNvGrpSpPr/>
            <p:nvPr/>
          </p:nvGrpSpPr>
          <p:grpSpPr>
            <a:xfrm>
              <a:off x="3358773" y="5173883"/>
              <a:ext cx="133128" cy="30728"/>
              <a:chOff x="2345739" y="758385"/>
              <a:chExt cx="412246" cy="115305"/>
            </a:xfrm>
            <a:solidFill>
              <a:srgbClr val="000000">
                <a:lumMod val="65000"/>
                <a:lumOff val="35000"/>
              </a:srgbClr>
            </a:solidFill>
          </p:grpSpPr>
          <p:sp>
            <p:nvSpPr>
              <p:cNvPr id="421" name="Oval 420">
                <a:extLst>
                  <a:ext uri="{FF2B5EF4-FFF2-40B4-BE49-F238E27FC236}">
                    <a16:creationId xmlns:a16="http://schemas.microsoft.com/office/drawing/2014/main" id="{5156E890-44A1-4825-AA00-BC499ACF9599}"/>
                  </a:ext>
                </a:extLst>
              </p:cNvPr>
              <p:cNvSpPr/>
              <p:nvPr/>
            </p:nvSpPr>
            <p:spPr bwMode="auto">
              <a:xfrm>
                <a:off x="2345739"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2" name="Oval 421">
                <a:extLst>
                  <a:ext uri="{FF2B5EF4-FFF2-40B4-BE49-F238E27FC236}">
                    <a16:creationId xmlns:a16="http://schemas.microsoft.com/office/drawing/2014/main" id="{7566839F-9FF2-4225-8461-9619A0C17CE3}"/>
                  </a:ext>
                </a:extLst>
              </p:cNvPr>
              <p:cNvSpPr/>
              <p:nvPr/>
            </p:nvSpPr>
            <p:spPr bwMode="auto">
              <a:xfrm>
                <a:off x="2504292" y="758394"/>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3" name="Oval 422">
                <a:extLst>
                  <a:ext uri="{FF2B5EF4-FFF2-40B4-BE49-F238E27FC236}">
                    <a16:creationId xmlns:a16="http://schemas.microsoft.com/office/drawing/2014/main" id="{336DDF60-00E5-4B0D-826F-351A851724C2}"/>
                  </a:ext>
                </a:extLst>
              </p:cNvPr>
              <p:cNvSpPr/>
              <p:nvPr/>
            </p:nvSpPr>
            <p:spPr bwMode="auto">
              <a:xfrm>
                <a:off x="2662838"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06" name="Picture 405">
              <a:extLst>
                <a:ext uri="{FF2B5EF4-FFF2-40B4-BE49-F238E27FC236}">
                  <a16:creationId xmlns:a16="http://schemas.microsoft.com/office/drawing/2014/main" id="{A3204BBF-8070-4E44-A739-DCF2A623C1C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508901" y="5115883"/>
              <a:ext cx="163827" cy="152266"/>
            </a:xfrm>
            <a:prstGeom prst="rect">
              <a:avLst/>
            </a:prstGeom>
          </p:spPr>
        </p:pic>
        <p:pic>
          <p:nvPicPr>
            <p:cNvPr id="419" name="Picture 418">
              <a:extLst>
                <a:ext uri="{FF2B5EF4-FFF2-40B4-BE49-F238E27FC236}">
                  <a16:creationId xmlns:a16="http://schemas.microsoft.com/office/drawing/2014/main" id="{C9B603F6-24CC-42E1-8A79-29D4B876B43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790840" y="5103728"/>
              <a:ext cx="175469" cy="175467"/>
            </a:xfrm>
            <a:prstGeom prst="rect">
              <a:avLst/>
            </a:prstGeom>
          </p:spPr>
        </p:pic>
        <p:pic>
          <p:nvPicPr>
            <p:cNvPr id="420" name="Picture 419">
              <a:extLst>
                <a:ext uri="{FF2B5EF4-FFF2-40B4-BE49-F238E27FC236}">
                  <a16:creationId xmlns:a16="http://schemas.microsoft.com/office/drawing/2014/main" id="{2BC59E2E-F958-4708-827B-91CD77E2229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41199" y="5054126"/>
              <a:ext cx="264684" cy="276741"/>
            </a:xfrm>
            <a:prstGeom prst="rect">
              <a:avLst/>
            </a:prstGeom>
          </p:spPr>
        </p:pic>
        <p:pic>
          <p:nvPicPr>
            <p:cNvPr id="255" name="Picture 254" descr="A close up of a logo&#10;&#10;Description automatically generated">
              <a:extLst>
                <a:ext uri="{FF2B5EF4-FFF2-40B4-BE49-F238E27FC236}">
                  <a16:creationId xmlns:a16="http://schemas.microsoft.com/office/drawing/2014/main" id="{A7E6D388-A105-46C3-9D8B-B51B454BB7DE}"/>
                </a:ext>
              </a:extLst>
            </p:cNvPr>
            <p:cNvPicPr>
              <a:picLocks noChangeAspect="1"/>
            </p:cNvPicPr>
            <p:nvPr/>
          </p:nvPicPr>
          <p:blipFill>
            <a:blip r:embed="rId19"/>
            <a:stretch>
              <a:fillRect/>
            </a:stretch>
          </p:blipFill>
          <p:spPr>
            <a:xfrm>
              <a:off x="2104721" y="4788846"/>
              <a:ext cx="228414" cy="219604"/>
            </a:xfrm>
            <a:prstGeom prst="rect">
              <a:avLst/>
            </a:prstGeom>
          </p:spPr>
        </p:pic>
      </p:grpSp>
      <p:grpSp>
        <p:nvGrpSpPr>
          <p:cNvPr id="54" name="!! Apps">
            <a:extLst>
              <a:ext uri="{FF2B5EF4-FFF2-40B4-BE49-F238E27FC236}">
                <a16:creationId xmlns:a16="http://schemas.microsoft.com/office/drawing/2014/main" id="{29731314-57A9-4B05-A6E9-9000495398EF}"/>
              </a:ext>
              <a:ext uri="{C183D7F6-B498-43B3-948B-1728B52AA6E4}">
                <adec:decorative xmlns:adec="http://schemas.microsoft.com/office/drawing/2017/decorative" val="1"/>
              </a:ext>
            </a:extLst>
          </p:cNvPr>
          <p:cNvGrpSpPr/>
          <p:nvPr/>
        </p:nvGrpSpPr>
        <p:grpSpPr>
          <a:xfrm>
            <a:off x="723855" y="3969912"/>
            <a:ext cx="5467867" cy="505802"/>
            <a:chOff x="723855" y="4007275"/>
            <a:chExt cx="5467867" cy="505802"/>
          </a:xfrm>
        </p:grpSpPr>
        <p:pic>
          <p:nvPicPr>
            <p:cNvPr id="230" name="Picture 171">
              <a:extLst>
                <a:ext uri="{FF2B5EF4-FFF2-40B4-BE49-F238E27FC236}">
                  <a16:creationId xmlns:a16="http://schemas.microsoft.com/office/drawing/2014/main" id="{1D763C19-1182-4CA3-9BED-C4CE6459EC53}"/>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4158689" y="4154750"/>
              <a:ext cx="261996" cy="26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 name="Graphic 230">
              <a:extLst>
                <a:ext uri="{FF2B5EF4-FFF2-40B4-BE49-F238E27FC236}">
                  <a16:creationId xmlns:a16="http://schemas.microsoft.com/office/drawing/2014/main" id="{92EF6491-C411-4451-8C6F-6DA7F8D0ADC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944027" y="4156157"/>
              <a:ext cx="259267" cy="259267"/>
            </a:xfrm>
            <a:prstGeom prst="rect">
              <a:avLst/>
            </a:prstGeom>
          </p:spPr>
        </p:pic>
        <p:pic>
          <p:nvPicPr>
            <p:cNvPr id="232" name="Graphic 231">
              <a:extLst>
                <a:ext uri="{FF2B5EF4-FFF2-40B4-BE49-F238E27FC236}">
                  <a16:creationId xmlns:a16="http://schemas.microsoft.com/office/drawing/2014/main" id="{3FF4075D-56E8-4F23-8172-D739B1E88E3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552723" y="4156157"/>
              <a:ext cx="259267" cy="259267"/>
            </a:xfrm>
            <a:prstGeom prst="rect">
              <a:avLst/>
            </a:prstGeom>
          </p:spPr>
        </p:pic>
        <p:grpSp>
          <p:nvGrpSpPr>
            <p:cNvPr id="234" name="Group 233">
              <a:extLst>
                <a:ext uri="{FF2B5EF4-FFF2-40B4-BE49-F238E27FC236}">
                  <a16:creationId xmlns:a16="http://schemas.microsoft.com/office/drawing/2014/main" id="{5F89E5BE-9F9F-4114-BBDD-C1206EE53C88}"/>
                </a:ext>
              </a:extLst>
            </p:cNvPr>
            <p:cNvGrpSpPr/>
            <p:nvPr/>
          </p:nvGrpSpPr>
          <p:grpSpPr>
            <a:xfrm>
              <a:off x="5335332" y="4034423"/>
              <a:ext cx="477535" cy="477534"/>
              <a:chOff x="9273516" y="3238279"/>
              <a:chExt cx="914400" cy="914400"/>
            </a:xfrm>
          </p:grpSpPr>
          <p:pic>
            <p:nvPicPr>
              <p:cNvPr id="240" name="Graphic 239" descr="Cloud">
                <a:extLst>
                  <a:ext uri="{FF2B5EF4-FFF2-40B4-BE49-F238E27FC236}">
                    <a16:creationId xmlns:a16="http://schemas.microsoft.com/office/drawing/2014/main" id="{0ADA2418-B73B-482E-BC52-6C13302E334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273516" y="3238279"/>
                <a:ext cx="914400" cy="914400"/>
              </a:xfrm>
              <a:prstGeom prst="rect">
                <a:avLst/>
              </a:prstGeom>
            </p:spPr>
          </p:pic>
          <p:sp>
            <p:nvSpPr>
              <p:cNvPr id="241" name="TextBox 240">
                <a:extLst>
                  <a:ext uri="{FF2B5EF4-FFF2-40B4-BE49-F238E27FC236}">
                    <a16:creationId xmlns:a16="http://schemas.microsoft.com/office/drawing/2014/main" id="{63434B2E-29D0-4569-9849-05435126BC82}"/>
                  </a:ext>
                </a:extLst>
              </p:cNvPr>
              <p:cNvSpPr txBox="1"/>
              <p:nvPr/>
            </p:nvSpPr>
            <p:spPr>
              <a:xfrm>
                <a:off x="9615208" y="3636833"/>
                <a:ext cx="230213" cy="23868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Verdana Pro Cond" panose="020B0604020202020204" pitchFamily="34" charset="0"/>
                    <a:ea typeface="+mn-ea"/>
                    <a:cs typeface="Segoe UI Semibold" panose="020B0702040204020203" pitchFamily="34" charset="0"/>
                  </a:rPr>
                  <a:t>S</a:t>
                </a:r>
                <a:r>
                  <a:rPr kumimoji="0" lang="en-US" sz="900" b="0" i="0" u="none" strike="noStrike" kern="1200" cap="none" spc="0" normalizeH="0" baseline="0" noProof="0">
                    <a:ln>
                      <a:noFill/>
                    </a:ln>
                    <a:solidFill>
                      <a:srgbClr val="FFFFFF"/>
                    </a:solidFill>
                    <a:effectLst/>
                    <a:uLnTx/>
                    <a:uFillTx/>
                    <a:latin typeface="Verdana Pro Cond Light" panose="020B0604020202020204" pitchFamily="34" charset="0"/>
                    <a:ea typeface="+mn-ea"/>
                    <a:cs typeface="+mn-cs"/>
                  </a:rPr>
                  <a:t>3</a:t>
                </a:r>
              </a:p>
            </p:txBody>
          </p:sp>
        </p:grpSp>
        <p:pic>
          <p:nvPicPr>
            <p:cNvPr id="235" name="Picture 234" descr="Graphical user interface, application, icon&#10;&#10;Description automatically generated">
              <a:extLst>
                <a:ext uri="{FF2B5EF4-FFF2-40B4-BE49-F238E27FC236}">
                  <a16:creationId xmlns:a16="http://schemas.microsoft.com/office/drawing/2014/main" id="{27A63F86-CE39-4B72-AC75-5D9A9B4EDC8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682879" y="4007275"/>
              <a:ext cx="505802" cy="505802"/>
            </a:xfrm>
            <a:prstGeom prst="rect">
              <a:avLst/>
            </a:prstGeom>
          </p:spPr>
        </p:pic>
        <p:pic>
          <p:nvPicPr>
            <p:cNvPr id="236" name="Picture 235" descr="A picture containing icon&#10;&#10;Description automatically generated">
              <a:extLst>
                <a:ext uri="{FF2B5EF4-FFF2-40B4-BE49-F238E27FC236}">
                  <a16:creationId xmlns:a16="http://schemas.microsoft.com/office/drawing/2014/main" id="{2C160363-C192-4A7C-8557-059C2B3F818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23855" y="4007275"/>
              <a:ext cx="505802" cy="505802"/>
            </a:xfrm>
            <a:prstGeom prst="rect">
              <a:avLst/>
            </a:prstGeom>
          </p:spPr>
        </p:pic>
        <p:pic>
          <p:nvPicPr>
            <p:cNvPr id="237" name="Picture 236" descr="Icon&#10;&#10;Description automatically generated">
              <a:extLst>
                <a:ext uri="{FF2B5EF4-FFF2-40B4-BE49-F238E27FC236}">
                  <a16:creationId xmlns:a16="http://schemas.microsoft.com/office/drawing/2014/main" id="{4C026F19-5782-4256-9750-D01625E3C38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216421" y="4007275"/>
              <a:ext cx="505802" cy="505802"/>
            </a:xfrm>
            <a:prstGeom prst="rect">
              <a:avLst/>
            </a:prstGeom>
          </p:spPr>
        </p:pic>
        <p:pic>
          <p:nvPicPr>
            <p:cNvPr id="238" name="Picture 237" descr="Graphical user interface, icon&#10;&#10;Description automatically generated">
              <a:extLst>
                <a:ext uri="{FF2B5EF4-FFF2-40B4-BE49-F238E27FC236}">
                  <a16:creationId xmlns:a16="http://schemas.microsoft.com/office/drawing/2014/main" id="{19DCC7E9-C5E6-4DB4-AC1F-D69A48696DA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201554" y="4007275"/>
              <a:ext cx="505802" cy="505802"/>
            </a:xfrm>
            <a:prstGeom prst="rect">
              <a:avLst/>
            </a:prstGeom>
          </p:spPr>
        </p:pic>
        <p:pic>
          <p:nvPicPr>
            <p:cNvPr id="239" name="Picture 238" descr="Graphical user interface, application&#10;&#10;Description automatically generated">
              <a:extLst>
                <a:ext uri="{FF2B5EF4-FFF2-40B4-BE49-F238E27FC236}">
                  <a16:creationId xmlns:a16="http://schemas.microsoft.com/office/drawing/2014/main" id="{459A1E7E-E8AC-48E8-84B9-DC6CFD8C55E0}"/>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708987" y="4007275"/>
              <a:ext cx="505802" cy="505802"/>
            </a:xfrm>
            <a:prstGeom prst="rect">
              <a:avLst/>
            </a:prstGeom>
          </p:spPr>
        </p:pic>
        <p:grpSp>
          <p:nvGrpSpPr>
            <p:cNvPr id="50" name="Group 49">
              <a:extLst>
                <a:ext uri="{FF2B5EF4-FFF2-40B4-BE49-F238E27FC236}">
                  <a16:creationId xmlns:a16="http://schemas.microsoft.com/office/drawing/2014/main" id="{D0CC7F50-0CC1-43C7-8D1A-E128D139A0FD}"/>
                </a:ext>
              </a:extLst>
            </p:cNvPr>
            <p:cNvGrpSpPr/>
            <p:nvPr/>
          </p:nvGrpSpPr>
          <p:grpSpPr>
            <a:xfrm>
              <a:off x="3193744" y="4103207"/>
              <a:ext cx="420211" cy="360404"/>
              <a:chOff x="3193744" y="4103207"/>
              <a:chExt cx="420211" cy="360404"/>
            </a:xfrm>
          </p:grpSpPr>
          <p:pic>
            <p:nvPicPr>
              <p:cNvPr id="300" name="Picture 299">
                <a:hlinkClick r:id="rId32"/>
                <a:extLst>
                  <a:ext uri="{FF2B5EF4-FFF2-40B4-BE49-F238E27FC236}">
                    <a16:creationId xmlns:a16="http://schemas.microsoft.com/office/drawing/2014/main" id="{4DAFC0D0-D801-4160-9BB1-2917FCB9C61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193744" y="4103207"/>
                <a:ext cx="416311" cy="313622"/>
              </a:xfrm>
              <a:prstGeom prst="rect">
                <a:avLst/>
              </a:prstGeom>
            </p:spPr>
          </p:pic>
          <p:grpSp>
            <p:nvGrpSpPr>
              <p:cNvPr id="49" name="Group 48">
                <a:extLst>
                  <a:ext uri="{FF2B5EF4-FFF2-40B4-BE49-F238E27FC236}">
                    <a16:creationId xmlns:a16="http://schemas.microsoft.com/office/drawing/2014/main" id="{1FAE72F8-01DD-4735-838A-29004F9C656B}"/>
                  </a:ext>
                </a:extLst>
              </p:cNvPr>
              <p:cNvGrpSpPr/>
              <p:nvPr/>
            </p:nvGrpSpPr>
            <p:grpSpPr>
              <a:xfrm>
                <a:off x="3439951" y="4289609"/>
                <a:ext cx="174004" cy="174002"/>
                <a:chOff x="3445377" y="4314828"/>
                <a:chExt cx="174004" cy="174002"/>
              </a:xfrm>
            </p:grpSpPr>
            <p:sp>
              <p:nvSpPr>
                <p:cNvPr id="48" name="Oval 47">
                  <a:extLst>
                    <a:ext uri="{FF2B5EF4-FFF2-40B4-BE49-F238E27FC236}">
                      <a16:creationId xmlns:a16="http://schemas.microsoft.com/office/drawing/2014/main" id="{5B16F2AA-DC7F-4C1C-B7FC-4DA4140701A2}"/>
                    </a:ext>
                  </a:extLst>
                </p:cNvPr>
                <p:cNvSpPr/>
                <p:nvPr/>
              </p:nvSpPr>
              <p:spPr bwMode="auto">
                <a:xfrm>
                  <a:off x="3445377" y="4314828"/>
                  <a:ext cx="174004" cy="17400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0" name="Group 4">
                  <a:extLst>
                    <a:ext uri="{FF2B5EF4-FFF2-40B4-BE49-F238E27FC236}">
                      <a16:creationId xmlns:a16="http://schemas.microsoft.com/office/drawing/2014/main" id="{22110187-FF22-4DE3-9148-AAF3CD56358F}"/>
                    </a:ext>
                  </a:extLst>
                </p:cNvPr>
                <p:cNvGrpSpPr>
                  <a:grpSpLocks noChangeAspect="1"/>
                </p:cNvGrpSpPr>
                <p:nvPr/>
              </p:nvGrpSpPr>
              <p:grpSpPr bwMode="auto">
                <a:xfrm>
                  <a:off x="3470135" y="4342230"/>
                  <a:ext cx="124488" cy="119198"/>
                  <a:chOff x="3230" y="1450"/>
                  <a:chExt cx="353" cy="338"/>
                </a:xfrm>
                <a:solidFill>
                  <a:schemeClr val="tx1"/>
                </a:solidFill>
              </p:grpSpPr>
              <p:sp>
                <p:nvSpPr>
                  <p:cNvPr id="42" name="Freeform 5">
                    <a:extLst>
                      <a:ext uri="{FF2B5EF4-FFF2-40B4-BE49-F238E27FC236}">
                        <a16:creationId xmlns:a16="http://schemas.microsoft.com/office/drawing/2014/main" id="{528CB370-371E-405F-92B0-04B1EB7ED033}"/>
                      </a:ext>
                    </a:extLst>
                  </p:cNvPr>
                  <p:cNvSpPr>
                    <a:spLocks noEditPoints="1"/>
                  </p:cNvSpPr>
                  <p:nvPr/>
                </p:nvSpPr>
                <p:spPr bwMode="auto">
                  <a:xfrm>
                    <a:off x="3230" y="1456"/>
                    <a:ext cx="344"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6">
                    <a:extLst>
                      <a:ext uri="{FF2B5EF4-FFF2-40B4-BE49-F238E27FC236}">
                        <a16:creationId xmlns:a16="http://schemas.microsoft.com/office/drawing/2014/main" id="{7BCBC459-36FC-43D1-9FEF-46714A09D9EE}"/>
                      </a:ext>
                    </a:extLst>
                  </p:cNvPr>
                  <p:cNvSpPr>
                    <a:spLocks/>
                  </p:cNvSpPr>
                  <p:nvPr/>
                </p:nvSpPr>
                <p:spPr bwMode="auto">
                  <a:xfrm>
                    <a:off x="3347" y="1714"/>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7">
                    <a:extLst>
                      <a:ext uri="{FF2B5EF4-FFF2-40B4-BE49-F238E27FC236}">
                        <a16:creationId xmlns:a16="http://schemas.microsoft.com/office/drawing/2014/main" id="{F40F0A82-3C84-44BD-BA6E-64697E179770}"/>
                      </a:ext>
                    </a:extLst>
                  </p:cNvPr>
                  <p:cNvSpPr>
                    <a:spLocks/>
                  </p:cNvSpPr>
                  <p:nvPr/>
                </p:nvSpPr>
                <p:spPr bwMode="auto">
                  <a:xfrm>
                    <a:off x="3311" y="1678"/>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8">
                    <a:extLst>
                      <a:ext uri="{FF2B5EF4-FFF2-40B4-BE49-F238E27FC236}">
                        <a16:creationId xmlns:a16="http://schemas.microsoft.com/office/drawing/2014/main" id="{A6E220D5-8776-40F9-B587-C521F54B02CF}"/>
                      </a:ext>
                    </a:extLst>
                  </p:cNvPr>
                  <p:cNvSpPr>
                    <a:spLocks/>
                  </p:cNvSpPr>
                  <p:nvPr/>
                </p:nvSpPr>
                <p:spPr bwMode="auto">
                  <a:xfrm>
                    <a:off x="3275" y="1642"/>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9">
                    <a:extLst>
                      <a:ext uri="{FF2B5EF4-FFF2-40B4-BE49-F238E27FC236}">
                        <a16:creationId xmlns:a16="http://schemas.microsoft.com/office/drawing/2014/main" id="{695C1A1F-5B38-4F65-9297-49ADA157A2BE}"/>
                      </a:ext>
                    </a:extLst>
                  </p:cNvPr>
                  <p:cNvSpPr>
                    <a:spLocks/>
                  </p:cNvSpPr>
                  <p:nvPr/>
                </p:nvSpPr>
                <p:spPr bwMode="auto">
                  <a:xfrm>
                    <a:off x="3239" y="1607"/>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10">
                    <a:extLst>
                      <a:ext uri="{FF2B5EF4-FFF2-40B4-BE49-F238E27FC236}">
                        <a16:creationId xmlns:a16="http://schemas.microsoft.com/office/drawing/2014/main" id="{FE228EF6-03B5-4A83-987F-89BC5E8B45DE}"/>
                      </a:ext>
                    </a:extLst>
                  </p:cNvPr>
                  <p:cNvSpPr>
                    <a:spLocks/>
                  </p:cNvSpPr>
                  <p:nvPr/>
                </p:nvSpPr>
                <p:spPr bwMode="auto">
                  <a:xfrm>
                    <a:off x="3324" y="1450"/>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51" name="Group 50">
              <a:extLst>
                <a:ext uri="{FF2B5EF4-FFF2-40B4-BE49-F238E27FC236}">
                  <a16:creationId xmlns:a16="http://schemas.microsoft.com/office/drawing/2014/main" id="{8E688190-86BD-45BD-A040-6D27AC7899F8}"/>
                </a:ext>
              </a:extLst>
            </p:cNvPr>
            <p:cNvGrpSpPr/>
            <p:nvPr/>
          </p:nvGrpSpPr>
          <p:grpSpPr>
            <a:xfrm>
              <a:off x="3742092" y="4121818"/>
              <a:ext cx="336922" cy="341793"/>
              <a:chOff x="3742092" y="4121818"/>
              <a:chExt cx="336922" cy="341793"/>
            </a:xfrm>
          </p:grpSpPr>
          <p:pic>
            <p:nvPicPr>
              <p:cNvPr id="254" name="Picture 253">
                <a:hlinkClick r:id="rId34"/>
                <a:extLst>
                  <a:ext uri="{FF2B5EF4-FFF2-40B4-BE49-F238E27FC236}">
                    <a16:creationId xmlns:a16="http://schemas.microsoft.com/office/drawing/2014/main" id="{050295FE-2171-482D-A3A5-CD55DA939AD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742092" y="4121818"/>
                <a:ext cx="253559" cy="253560"/>
              </a:xfrm>
              <a:prstGeom prst="rect">
                <a:avLst/>
              </a:prstGeom>
            </p:spPr>
          </p:pic>
          <p:grpSp>
            <p:nvGrpSpPr>
              <p:cNvPr id="258" name="Group 257">
                <a:extLst>
                  <a:ext uri="{FF2B5EF4-FFF2-40B4-BE49-F238E27FC236}">
                    <a16:creationId xmlns:a16="http://schemas.microsoft.com/office/drawing/2014/main" id="{1003F75D-5D70-4355-9840-28CD2C1B48E3}"/>
                  </a:ext>
                </a:extLst>
              </p:cNvPr>
              <p:cNvGrpSpPr/>
              <p:nvPr/>
            </p:nvGrpSpPr>
            <p:grpSpPr>
              <a:xfrm>
                <a:off x="3905010" y="4289609"/>
                <a:ext cx="174004" cy="174002"/>
                <a:chOff x="3445377" y="4314828"/>
                <a:chExt cx="174004" cy="174002"/>
              </a:xfrm>
            </p:grpSpPr>
            <p:sp>
              <p:nvSpPr>
                <p:cNvPr id="260" name="Oval 259">
                  <a:extLst>
                    <a:ext uri="{FF2B5EF4-FFF2-40B4-BE49-F238E27FC236}">
                      <a16:creationId xmlns:a16="http://schemas.microsoft.com/office/drawing/2014/main" id="{EC687C8C-C535-443B-9B0D-A47050FAEF86}"/>
                    </a:ext>
                  </a:extLst>
                </p:cNvPr>
                <p:cNvSpPr/>
                <p:nvPr/>
              </p:nvSpPr>
              <p:spPr bwMode="auto">
                <a:xfrm>
                  <a:off x="3445377" y="4314828"/>
                  <a:ext cx="174004" cy="17400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62" name="Group 4">
                  <a:extLst>
                    <a:ext uri="{FF2B5EF4-FFF2-40B4-BE49-F238E27FC236}">
                      <a16:creationId xmlns:a16="http://schemas.microsoft.com/office/drawing/2014/main" id="{4141E579-6CBE-40A8-BA0C-99B857F93C30}"/>
                    </a:ext>
                  </a:extLst>
                </p:cNvPr>
                <p:cNvGrpSpPr>
                  <a:grpSpLocks noChangeAspect="1"/>
                </p:cNvGrpSpPr>
                <p:nvPr/>
              </p:nvGrpSpPr>
              <p:grpSpPr bwMode="auto">
                <a:xfrm>
                  <a:off x="3470135" y="4342230"/>
                  <a:ext cx="124488" cy="119198"/>
                  <a:chOff x="3230" y="1450"/>
                  <a:chExt cx="353" cy="338"/>
                </a:xfrm>
                <a:solidFill>
                  <a:schemeClr val="tx1"/>
                </a:solidFill>
              </p:grpSpPr>
              <p:sp>
                <p:nvSpPr>
                  <p:cNvPr id="263" name="Freeform 5">
                    <a:extLst>
                      <a:ext uri="{FF2B5EF4-FFF2-40B4-BE49-F238E27FC236}">
                        <a16:creationId xmlns:a16="http://schemas.microsoft.com/office/drawing/2014/main" id="{6395A723-0992-4DBD-850F-EAFFB8E0EDAF}"/>
                      </a:ext>
                    </a:extLst>
                  </p:cNvPr>
                  <p:cNvSpPr>
                    <a:spLocks noEditPoints="1"/>
                  </p:cNvSpPr>
                  <p:nvPr/>
                </p:nvSpPr>
                <p:spPr bwMode="auto">
                  <a:xfrm>
                    <a:off x="3230" y="1456"/>
                    <a:ext cx="344"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4" name="Freeform 6">
                    <a:extLst>
                      <a:ext uri="{FF2B5EF4-FFF2-40B4-BE49-F238E27FC236}">
                        <a16:creationId xmlns:a16="http://schemas.microsoft.com/office/drawing/2014/main" id="{F931E7ED-2A56-4263-9597-2DAC159A1382}"/>
                      </a:ext>
                    </a:extLst>
                  </p:cNvPr>
                  <p:cNvSpPr>
                    <a:spLocks/>
                  </p:cNvSpPr>
                  <p:nvPr/>
                </p:nvSpPr>
                <p:spPr bwMode="auto">
                  <a:xfrm>
                    <a:off x="3347" y="1714"/>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5" name="Freeform 7">
                    <a:extLst>
                      <a:ext uri="{FF2B5EF4-FFF2-40B4-BE49-F238E27FC236}">
                        <a16:creationId xmlns:a16="http://schemas.microsoft.com/office/drawing/2014/main" id="{EE1AC424-F160-4CCD-8992-A55EB4D1E813}"/>
                      </a:ext>
                    </a:extLst>
                  </p:cNvPr>
                  <p:cNvSpPr>
                    <a:spLocks/>
                  </p:cNvSpPr>
                  <p:nvPr/>
                </p:nvSpPr>
                <p:spPr bwMode="auto">
                  <a:xfrm>
                    <a:off x="3311" y="1678"/>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6" name="Freeform 8">
                    <a:extLst>
                      <a:ext uri="{FF2B5EF4-FFF2-40B4-BE49-F238E27FC236}">
                        <a16:creationId xmlns:a16="http://schemas.microsoft.com/office/drawing/2014/main" id="{F6A9CAB3-8C04-4B0D-8DAF-F0E17E5C5CBD}"/>
                      </a:ext>
                    </a:extLst>
                  </p:cNvPr>
                  <p:cNvSpPr>
                    <a:spLocks/>
                  </p:cNvSpPr>
                  <p:nvPr/>
                </p:nvSpPr>
                <p:spPr bwMode="auto">
                  <a:xfrm>
                    <a:off x="3275" y="1642"/>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7" name="Freeform 9">
                    <a:extLst>
                      <a:ext uri="{FF2B5EF4-FFF2-40B4-BE49-F238E27FC236}">
                        <a16:creationId xmlns:a16="http://schemas.microsoft.com/office/drawing/2014/main" id="{B76D53FB-40B2-4798-8846-3BCBC28D0B58}"/>
                      </a:ext>
                    </a:extLst>
                  </p:cNvPr>
                  <p:cNvSpPr>
                    <a:spLocks/>
                  </p:cNvSpPr>
                  <p:nvPr/>
                </p:nvSpPr>
                <p:spPr bwMode="auto">
                  <a:xfrm>
                    <a:off x="3239" y="1607"/>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8" name="Freeform 10">
                    <a:extLst>
                      <a:ext uri="{FF2B5EF4-FFF2-40B4-BE49-F238E27FC236}">
                        <a16:creationId xmlns:a16="http://schemas.microsoft.com/office/drawing/2014/main" id="{B66BAB94-6EC3-4D10-960F-91653DE5138D}"/>
                      </a:ext>
                    </a:extLst>
                  </p:cNvPr>
                  <p:cNvSpPr>
                    <a:spLocks/>
                  </p:cNvSpPr>
                  <p:nvPr/>
                </p:nvSpPr>
                <p:spPr bwMode="auto">
                  <a:xfrm>
                    <a:off x="3324" y="1450"/>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69" name="Group 268">
              <a:extLst>
                <a:ext uri="{FF2B5EF4-FFF2-40B4-BE49-F238E27FC236}">
                  <a16:creationId xmlns:a16="http://schemas.microsoft.com/office/drawing/2014/main" id="{F8BB8C01-E6AC-43B1-A8A2-40B4C975CBAE}"/>
                </a:ext>
              </a:extLst>
            </p:cNvPr>
            <p:cNvGrpSpPr/>
            <p:nvPr/>
          </p:nvGrpSpPr>
          <p:grpSpPr>
            <a:xfrm>
              <a:off x="5923926" y="4240750"/>
              <a:ext cx="267796" cy="64881"/>
              <a:chOff x="9779309" y="3865093"/>
              <a:chExt cx="161337" cy="39088"/>
            </a:xfrm>
          </p:grpSpPr>
          <p:sp>
            <p:nvSpPr>
              <p:cNvPr id="270" name="Oval 269">
                <a:extLst>
                  <a:ext uri="{FF2B5EF4-FFF2-40B4-BE49-F238E27FC236}">
                    <a16:creationId xmlns:a16="http://schemas.microsoft.com/office/drawing/2014/main" id="{8777F613-2764-45C3-AF15-325E9BF32ED8}"/>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71" name="Oval 270">
                <a:extLst>
                  <a:ext uri="{FF2B5EF4-FFF2-40B4-BE49-F238E27FC236}">
                    <a16:creationId xmlns:a16="http://schemas.microsoft.com/office/drawing/2014/main" id="{C123F279-E6FD-425F-9A19-87482FCEDFE0}"/>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72" name="Oval 271">
                <a:extLst>
                  <a:ext uri="{FF2B5EF4-FFF2-40B4-BE49-F238E27FC236}">
                    <a16:creationId xmlns:a16="http://schemas.microsoft.com/office/drawing/2014/main" id="{054D5768-C975-4873-9F61-11CFA2754D09}"/>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9" name="!! IOT">
            <a:extLst>
              <a:ext uri="{FF2B5EF4-FFF2-40B4-BE49-F238E27FC236}">
                <a16:creationId xmlns:a16="http://schemas.microsoft.com/office/drawing/2014/main" id="{7DD1DE11-6A2D-4395-A60D-2BA23381E9B4}"/>
              </a:ext>
              <a:ext uri="{C183D7F6-B498-43B3-948B-1728B52AA6E4}">
                <adec:decorative xmlns:adec="http://schemas.microsoft.com/office/drawing/2017/decorative" val="1"/>
              </a:ext>
            </a:extLst>
          </p:cNvPr>
          <p:cNvGrpSpPr/>
          <p:nvPr/>
        </p:nvGrpSpPr>
        <p:grpSpPr>
          <a:xfrm>
            <a:off x="9645998" y="4553575"/>
            <a:ext cx="2286000" cy="1359218"/>
            <a:chOff x="9645998" y="4553575"/>
            <a:chExt cx="2286000" cy="1359218"/>
          </a:xfrm>
        </p:grpSpPr>
        <p:sp>
          <p:nvSpPr>
            <p:cNvPr id="16" name="Rectangle 15">
              <a:extLst>
                <a:ext uri="{FF2B5EF4-FFF2-40B4-BE49-F238E27FC236}">
                  <a16:creationId xmlns:a16="http://schemas.microsoft.com/office/drawing/2014/main" id="{75FCE76B-4F8E-44E4-A171-D60102E9E625}"/>
                </a:ext>
              </a:extLst>
            </p:cNvPr>
            <p:cNvSpPr/>
            <p:nvPr/>
          </p:nvSpPr>
          <p:spPr bwMode="auto">
            <a:xfrm>
              <a:off x="9645998" y="4559481"/>
              <a:ext cx="2286000" cy="135331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268C1A0-CDE2-463D-8BF2-A11EBEFC15EF}"/>
                </a:ext>
              </a:extLst>
            </p:cNvPr>
            <p:cNvSpPr/>
            <p:nvPr/>
          </p:nvSpPr>
          <p:spPr>
            <a:xfrm>
              <a:off x="9645998" y="5638473"/>
              <a:ext cx="2286000" cy="274320"/>
            </a:xfrm>
            <a:prstGeom prst="rect">
              <a:avLst/>
            </a:prstGeom>
            <a:solidFill>
              <a:srgbClr val="D83B01"/>
            </a:solidFill>
          </p:spPr>
          <p:txBody>
            <a:bodyPr wrap="square" lIns="0" tIns="0" rIns="0" bIns="27432"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Operational Technology (OT)</a:t>
              </a:r>
            </a:p>
          </p:txBody>
        </p:sp>
        <p:sp>
          <p:nvSpPr>
            <p:cNvPr id="278" name="Rectangle 277">
              <a:extLst>
                <a:ext uri="{FF2B5EF4-FFF2-40B4-BE49-F238E27FC236}">
                  <a16:creationId xmlns:a16="http://schemas.microsoft.com/office/drawing/2014/main" id="{AAB7EEF2-112B-490E-A1EE-93D3065988A8}"/>
                </a:ext>
              </a:extLst>
            </p:cNvPr>
            <p:cNvSpPr/>
            <p:nvPr/>
          </p:nvSpPr>
          <p:spPr>
            <a:xfrm>
              <a:off x="9645998" y="4553575"/>
              <a:ext cx="2286000" cy="274320"/>
            </a:xfrm>
            <a:prstGeom prst="rect">
              <a:avLst/>
            </a:prstGeom>
            <a:solidFill>
              <a:srgbClr val="D83B01"/>
            </a:solid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Devices</a:t>
              </a:r>
            </a:p>
          </p:txBody>
        </p:sp>
      </p:grpSp>
      <p:grpSp>
        <p:nvGrpSpPr>
          <p:cNvPr id="215" name="!! End icons">
            <a:extLst>
              <a:ext uri="{FF2B5EF4-FFF2-40B4-BE49-F238E27FC236}">
                <a16:creationId xmlns:a16="http://schemas.microsoft.com/office/drawing/2014/main" id="{2872399A-9D6E-4B19-803A-3DC555292CC5}"/>
              </a:ext>
              <a:ext uri="{C183D7F6-B498-43B3-948B-1728B52AA6E4}">
                <adec:decorative xmlns:adec="http://schemas.microsoft.com/office/drawing/2017/decorative" val="1"/>
              </a:ext>
            </a:extLst>
          </p:cNvPr>
          <p:cNvGrpSpPr/>
          <p:nvPr/>
        </p:nvGrpSpPr>
        <p:grpSpPr>
          <a:xfrm>
            <a:off x="667425" y="5090132"/>
            <a:ext cx="986523" cy="582906"/>
            <a:chOff x="459591" y="5484095"/>
            <a:chExt cx="1418640" cy="838230"/>
          </a:xfrm>
        </p:grpSpPr>
        <p:grpSp>
          <p:nvGrpSpPr>
            <p:cNvPr id="516" name="Group 515">
              <a:extLst>
                <a:ext uri="{FF2B5EF4-FFF2-40B4-BE49-F238E27FC236}">
                  <a16:creationId xmlns:a16="http://schemas.microsoft.com/office/drawing/2014/main" id="{DE1F351C-B869-4204-9C54-DD23283C5D81}"/>
                </a:ext>
              </a:extLst>
            </p:cNvPr>
            <p:cNvGrpSpPr/>
            <p:nvPr/>
          </p:nvGrpSpPr>
          <p:grpSpPr>
            <a:xfrm>
              <a:off x="459591" y="6032021"/>
              <a:ext cx="1418640" cy="290304"/>
              <a:chOff x="10417031" y="4114550"/>
              <a:chExt cx="1095203" cy="224116"/>
            </a:xfrm>
          </p:grpSpPr>
          <p:grpSp>
            <p:nvGrpSpPr>
              <p:cNvPr id="517" name="Group 516">
                <a:extLst>
                  <a:ext uri="{FF2B5EF4-FFF2-40B4-BE49-F238E27FC236}">
                    <a16:creationId xmlns:a16="http://schemas.microsoft.com/office/drawing/2014/main" id="{CF9FCABC-478D-48AA-8EF6-3043497E4904}"/>
                  </a:ext>
                </a:extLst>
              </p:cNvPr>
              <p:cNvGrpSpPr/>
              <p:nvPr/>
            </p:nvGrpSpPr>
            <p:grpSpPr>
              <a:xfrm>
                <a:off x="11215336" y="4114550"/>
                <a:ext cx="296898" cy="224116"/>
                <a:chOff x="7987238" y="1610486"/>
                <a:chExt cx="506061" cy="382007"/>
              </a:xfrm>
            </p:grpSpPr>
            <p:sp>
              <p:nvSpPr>
                <p:cNvPr id="546" name="Rectangle 545">
                  <a:extLst>
                    <a:ext uri="{FF2B5EF4-FFF2-40B4-BE49-F238E27FC236}">
                      <a16:creationId xmlns:a16="http://schemas.microsoft.com/office/drawing/2014/main" id="{90A2D546-4238-4703-A6DE-FF67ABB9CB6F}"/>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7" name="Group 546">
                  <a:extLst>
                    <a:ext uri="{FF2B5EF4-FFF2-40B4-BE49-F238E27FC236}">
                      <a16:creationId xmlns:a16="http://schemas.microsoft.com/office/drawing/2014/main" id="{3C4ED54C-44E3-4ED2-AD7D-CEF0A7846C34}"/>
                    </a:ext>
                  </a:extLst>
                </p:cNvPr>
                <p:cNvGrpSpPr/>
                <p:nvPr/>
              </p:nvGrpSpPr>
              <p:grpSpPr>
                <a:xfrm>
                  <a:off x="7987238" y="1610486"/>
                  <a:ext cx="498447" cy="382007"/>
                  <a:chOff x="9563138" y="2462727"/>
                  <a:chExt cx="516394" cy="395761"/>
                </a:xfrm>
              </p:grpSpPr>
              <p:sp>
                <p:nvSpPr>
                  <p:cNvPr id="548" name="monitor">
                    <a:extLst>
                      <a:ext uri="{FF2B5EF4-FFF2-40B4-BE49-F238E27FC236}">
                        <a16:creationId xmlns:a16="http://schemas.microsoft.com/office/drawing/2014/main" id="{DA97740F-9792-44EB-BFB1-79D72A4A021B}"/>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9" name="Group 548">
                    <a:extLst>
                      <a:ext uri="{FF2B5EF4-FFF2-40B4-BE49-F238E27FC236}">
                        <a16:creationId xmlns:a16="http://schemas.microsoft.com/office/drawing/2014/main" id="{3AF7BDA7-BCD9-449B-A874-1E1B3D7A26A4}"/>
                      </a:ext>
                    </a:extLst>
                  </p:cNvPr>
                  <p:cNvGrpSpPr/>
                  <p:nvPr/>
                </p:nvGrpSpPr>
                <p:grpSpPr>
                  <a:xfrm>
                    <a:off x="9746672" y="2545410"/>
                    <a:ext cx="107950" cy="134938"/>
                    <a:chOff x="9444088" y="2885171"/>
                    <a:chExt cx="107950" cy="134938"/>
                  </a:xfrm>
                  <a:solidFill>
                    <a:srgbClr val="505050"/>
                  </a:solidFill>
                </p:grpSpPr>
                <p:sp>
                  <p:nvSpPr>
                    <p:cNvPr id="550" name="Freeform 26">
                      <a:extLst>
                        <a:ext uri="{FF2B5EF4-FFF2-40B4-BE49-F238E27FC236}">
                          <a16:creationId xmlns:a16="http://schemas.microsoft.com/office/drawing/2014/main" id="{2C94C17D-7F8B-4DAF-9F60-C70E7C71B6D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51" name="Freeform 27">
                      <a:extLst>
                        <a:ext uri="{FF2B5EF4-FFF2-40B4-BE49-F238E27FC236}">
                          <a16:creationId xmlns:a16="http://schemas.microsoft.com/office/drawing/2014/main" id="{1162C42C-AB5F-4D46-AB10-8C6E70F4A4DB}"/>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518" name="Group 517">
                <a:extLst>
                  <a:ext uri="{FF2B5EF4-FFF2-40B4-BE49-F238E27FC236}">
                    <a16:creationId xmlns:a16="http://schemas.microsoft.com/office/drawing/2014/main" id="{BB9CC31F-A992-4BBF-BB9D-F5095AEB9C38}"/>
                  </a:ext>
                </a:extLst>
              </p:cNvPr>
              <p:cNvGrpSpPr/>
              <p:nvPr/>
            </p:nvGrpSpPr>
            <p:grpSpPr>
              <a:xfrm>
                <a:off x="10835169" y="4114550"/>
                <a:ext cx="292430" cy="224116"/>
                <a:chOff x="7398246" y="1610486"/>
                <a:chExt cx="498447" cy="382007"/>
              </a:xfrm>
            </p:grpSpPr>
            <p:sp>
              <p:nvSpPr>
                <p:cNvPr id="539" name="monitor">
                  <a:extLst>
                    <a:ext uri="{FF2B5EF4-FFF2-40B4-BE49-F238E27FC236}">
                      <a16:creationId xmlns:a16="http://schemas.microsoft.com/office/drawing/2014/main" id="{CEBDA503-10EB-4E45-81DC-00D532829C7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Rectangle 539">
                  <a:extLst>
                    <a:ext uri="{FF2B5EF4-FFF2-40B4-BE49-F238E27FC236}">
                      <a16:creationId xmlns:a16="http://schemas.microsoft.com/office/drawing/2014/main" id="{54F951CA-69B9-4BC9-98B1-4CE25FB26945}"/>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1" name="Group 11">
                  <a:extLst>
                    <a:ext uri="{FF2B5EF4-FFF2-40B4-BE49-F238E27FC236}">
                      <a16:creationId xmlns:a16="http://schemas.microsoft.com/office/drawing/2014/main" id="{0E546B20-1ED4-4CA5-AFB7-A2188950DBD2}"/>
                    </a:ext>
                  </a:extLst>
                </p:cNvPr>
                <p:cNvGrpSpPr>
                  <a:grpSpLocks noChangeAspect="1"/>
                </p:cNvGrpSpPr>
                <p:nvPr/>
              </p:nvGrpSpPr>
              <p:grpSpPr bwMode="auto">
                <a:xfrm>
                  <a:off x="7581678" y="1714920"/>
                  <a:ext cx="111860" cy="111860"/>
                  <a:chOff x="5664" y="1835"/>
                  <a:chExt cx="73" cy="73"/>
                </a:xfrm>
                <a:solidFill>
                  <a:srgbClr val="FFFFFF"/>
                </a:solidFill>
              </p:grpSpPr>
              <p:sp>
                <p:nvSpPr>
                  <p:cNvPr id="542" name="Freeform 12">
                    <a:extLst>
                      <a:ext uri="{FF2B5EF4-FFF2-40B4-BE49-F238E27FC236}">
                        <a16:creationId xmlns:a16="http://schemas.microsoft.com/office/drawing/2014/main" id="{4F1EA0F4-D5E7-4DBF-BC99-8EA3BF7A0E56}"/>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3" name="Freeform 13">
                    <a:extLst>
                      <a:ext uri="{FF2B5EF4-FFF2-40B4-BE49-F238E27FC236}">
                        <a16:creationId xmlns:a16="http://schemas.microsoft.com/office/drawing/2014/main" id="{77F1DCF5-0D0F-401B-9FC7-0C0F1D2A6953}"/>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4" name="Freeform 14">
                    <a:extLst>
                      <a:ext uri="{FF2B5EF4-FFF2-40B4-BE49-F238E27FC236}">
                        <a16:creationId xmlns:a16="http://schemas.microsoft.com/office/drawing/2014/main" id="{058B01F2-38BA-42DA-B5E9-5408B346D92C}"/>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5" name="Freeform 15">
                    <a:extLst>
                      <a:ext uri="{FF2B5EF4-FFF2-40B4-BE49-F238E27FC236}">
                        <a16:creationId xmlns:a16="http://schemas.microsoft.com/office/drawing/2014/main" id="{523B4466-7C99-4F45-8F7B-55AE4A86F6F0}"/>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19" name="Group 518">
                <a:extLst>
                  <a:ext uri="{FF2B5EF4-FFF2-40B4-BE49-F238E27FC236}">
                    <a16:creationId xmlns:a16="http://schemas.microsoft.com/office/drawing/2014/main" id="{63794A5C-88AC-4373-B3C6-CCFA5ECB2345}"/>
                  </a:ext>
                </a:extLst>
              </p:cNvPr>
              <p:cNvGrpSpPr/>
              <p:nvPr/>
            </p:nvGrpSpPr>
            <p:grpSpPr>
              <a:xfrm>
                <a:off x="10623665" y="4114550"/>
                <a:ext cx="124764" cy="207126"/>
                <a:chOff x="7084723" y="1610486"/>
                <a:chExt cx="212660" cy="353049"/>
              </a:xfrm>
            </p:grpSpPr>
            <p:sp>
              <p:nvSpPr>
                <p:cNvPr id="533" name="Rectangle 532">
                  <a:extLst>
                    <a:ext uri="{FF2B5EF4-FFF2-40B4-BE49-F238E27FC236}">
                      <a16:creationId xmlns:a16="http://schemas.microsoft.com/office/drawing/2014/main" id="{F3C0EEDB-E6A3-4494-A208-DB7CC3938C0F}"/>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4" name="Group 533">
                  <a:extLst>
                    <a:ext uri="{FF2B5EF4-FFF2-40B4-BE49-F238E27FC236}">
                      <a16:creationId xmlns:a16="http://schemas.microsoft.com/office/drawing/2014/main" id="{62B03310-A50D-45ED-A864-182109E73B4E}"/>
                    </a:ext>
                  </a:extLst>
                </p:cNvPr>
                <p:cNvGrpSpPr/>
                <p:nvPr/>
              </p:nvGrpSpPr>
              <p:grpSpPr>
                <a:xfrm>
                  <a:off x="7138556" y="1706457"/>
                  <a:ext cx="104198" cy="130248"/>
                  <a:chOff x="9444088" y="2885171"/>
                  <a:chExt cx="107950" cy="134938"/>
                </a:xfrm>
                <a:solidFill>
                  <a:srgbClr val="FFFFFF"/>
                </a:solidFill>
              </p:grpSpPr>
              <p:sp>
                <p:nvSpPr>
                  <p:cNvPr id="537" name="Freeform 26">
                    <a:extLst>
                      <a:ext uri="{FF2B5EF4-FFF2-40B4-BE49-F238E27FC236}">
                        <a16:creationId xmlns:a16="http://schemas.microsoft.com/office/drawing/2014/main" id="{12DC2AD3-69FC-4361-BBA6-5667A78835AB}"/>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8" name="Freeform 27">
                    <a:extLst>
                      <a:ext uri="{FF2B5EF4-FFF2-40B4-BE49-F238E27FC236}">
                        <a16:creationId xmlns:a16="http://schemas.microsoft.com/office/drawing/2014/main" id="{1B3A30F2-8D89-4C7B-9C69-499A0456AF0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35" name="CellPhone_E8EA">
                  <a:extLst>
                    <a:ext uri="{FF2B5EF4-FFF2-40B4-BE49-F238E27FC236}">
                      <a16:creationId xmlns:a16="http://schemas.microsoft.com/office/drawing/2014/main" id="{6C80A073-5C8B-4500-B68C-E17CAB3B0792}"/>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36" name="Straight Connector 535">
                  <a:extLst>
                    <a:ext uri="{FF2B5EF4-FFF2-40B4-BE49-F238E27FC236}">
                      <a16:creationId xmlns:a16="http://schemas.microsoft.com/office/drawing/2014/main" id="{EF5508B9-F031-4192-A7B3-5C867631C4DD}"/>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520" name="Group 519">
                <a:extLst>
                  <a:ext uri="{FF2B5EF4-FFF2-40B4-BE49-F238E27FC236}">
                    <a16:creationId xmlns:a16="http://schemas.microsoft.com/office/drawing/2014/main" id="{D57B192F-05EB-4B61-967D-4BFB6BADC421}"/>
                  </a:ext>
                </a:extLst>
              </p:cNvPr>
              <p:cNvGrpSpPr/>
              <p:nvPr/>
            </p:nvGrpSpPr>
            <p:grpSpPr>
              <a:xfrm>
                <a:off x="10417031" y="4114550"/>
                <a:ext cx="124297" cy="207126"/>
                <a:chOff x="6490922" y="1610486"/>
                <a:chExt cx="211865" cy="353049"/>
              </a:xfrm>
            </p:grpSpPr>
            <p:sp>
              <p:nvSpPr>
                <p:cNvPr id="521" name="Rectangle 520">
                  <a:extLst>
                    <a:ext uri="{FF2B5EF4-FFF2-40B4-BE49-F238E27FC236}">
                      <a16:creationId xmlns:a16="http://schemas.microsoft.com/office/drawing/2014/main" id="{4197D510-3A7C-4459-89EB-C23A40EF04C5}"/>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2" name="Group 30">
                  <a:extLst>
                    <a:ext uri="{FF2B5EF4-FFF2-40B4-BE49-F238E27FC236}">
                      <a16:creationId xmlns:a16="http://schemas.microsoft.com/office/drawing/2014/main" id="{5CB2E4E8-27FF-46ED-8D95-88E4D62CDE7E}"/>
                    </a:ext>
                  </a:extLst>
                </p:cNvPr>
                <p:cNvGrpSpPr>
                  <a:grpSpLocks noChangeAspect="1"/>
                </p:cNvGrpSpPr>
                <p:nvPr/>
              </p:nvGrpSpPr>
              <p:grpSpPr bwMode="auto">
                <a:xfrm>
                  <a:off x="6545792" y="1729376"/>
                  <a:ext cx="111361" cy="115269"/>
                  <a:chOff x="5049" y="1841"/>
                  <a:chExt cx="57" cy="59"/>
                </a:xfrm>
                <a:solidFill>
                  <a:srgbClr val="FFFFFF"/>
                </a:solidFill>
              </p:grpSpPr>
              <p:sp>
                <p:nvSpPr>
                  <p:cNvPr id="525" name="Freeform 31">
                    <a:extLst>
                      <a:ext uri="{FF2B5EF4-FFF2-40B4-BE49-F238E27FC236}">
                        <a16:creationId xmlns:a16="http://schemas.microsoft.com/office/drawing/2014/main" id="{CAE9D119-2B72-4DDB-BEE5-AF2CB22E0E00}"/>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6" name="Freeform 32">
                    <a:extLst>
                      <a:ext uri="{FF2B5EF4-FFF2-40B4-BE49-F238E27FC236}">
                        <a16:creationId xmlns:a16="http://schemas.microsoft.com/office/drawing/2014/main" id="{0F11F251-5C2D-4972-85D6-4C65540A1E08}"/>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7" name="Freeform 33">
                    <a:extLst>
                      <a:ext uri="{FF2B5EF4-FFF2-40B4-BE49-F238E27FC236}">
                        <a16:creationId xmlns:a16="http://schemas.microsoft.com/office/drawing/2014/main" id="{78951532-56CE-45F7-86C8-A555BB1EE810}"/>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8" name="Freeform 34">
                    <a:extLst>
                      <a:ext uri="{FF2B5EF4-FFF2-40B4-BE49-F238E27FC236}">
                        <a16:creationId xmlns:a16="http://schemas.microsoft.com/office/drawing/2014/main" id="{156BA534-E059-4144-8A6E-D3D47C65390F}"/>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9" name="Freeform 35">
                    <a:extLst>
                      <a:ext uri="{FF2B5EF4-FFF2-40B4-BE49-F238E27FC236}">
                        <a16:creationId xmlns:a16="http://schemas.microsoft.com/office/drawing/2014/main" id="{81CF44DE-3ADF-4D29-BDD3-0A65E3D2A2FE}"/>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0" name="Freeform 36">
                    <a:extLst>
                      <a:ext uri="{FF2B5EF4-FFF2-40B4-BE49-F238E27FC236}">
                        <a16:creationId xmlns:a16="http://schemas.microsoft.com/office/drawing/2014/main" id="{85668B6D-23FC-4E07-9745-C997741D97B9}"/>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1" name="Freeform 37">
                    <a:extLst>
                      <a:ext uri="{FF2B5EF4-FFF2-40B4-BE49-F238E27FC236}">
                        <a16:creationId xmlns:a16="http://schemas.microsoft.com/office/drawing/2014/main" id="{50DF5ED0-263B-4207-A209-E1171B98314E}"/>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2" name="Freeform 38">
                    <a:extLst>
                      <a:ext uri="{FF2B5EF4-FFF2-40B4-BE49-F238E27FC236}">
                        <a16:creationId xmlns:a16="http://schemas.microsoft.com/office/drawing/2014/main" id="{17F7504B-4C9C-4132-A2C1-72F3973822F1}"/>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23" name="CellPhone_E8EA">
                  <a:extLst>
                    <a:ext uri="{FF2B5EF4-FFF2-40B4-BE49-F238E27FC236}">
                      <a16:creationId xmlns:a16="http://schemas.microsoft.com/office/drawing/2014/main" id="{374640B9-C429-42E7-884F-53926F474C78}"/>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24" name="Straight Connector 523">
                  <a:extLst>
                    <a:ext uri="{FF2B5EF4-FFF2-40B4-BE49-F238E27FC236}">
                      <a16:creationId xmlns:a16="http://schemas.microsoft.com/office/drawing/2014/main" id="{6C95481E-7DDA-4DAC-A71E-C30D5227162B}"/>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pic>
          <p:nvPicPr>
            <p:cNvPr id="552" name="Picture 551">
              <a:extLst>
                <a:ext uri="{FF2B5EF4-FFF2-40B4-BE49-F238E27FC236}">
                  <a16:creationId xmlns:a16="http://schemas.microsoft.com/office/drawing/2014/main" id="{2F8A17B6-408C-4653-8F4B-054DD26D6DE1}"/>
                </a:ext>
              </a:extLst>
            </p:cNvPr>
            <p:cNvPicPr>
              <a:picLocks noChangeAspect="1"/>
            </p:cNvPicPr>
            <p:nvPr/>
          </p:nvPicPr>
          <p:blipFill rotWithShape="1">
            <a:blip r:embed="rId36" cstate="email">
              <a:extLst>
                <a:ext uri="{28A0092B-C50C-407E-A947-70E740481C1C}">
                  <a14:useLocalDpi xmlns:a14="http://schemas.microsoft.com/office/drawing/2010/main"/>
                </a:ext>
              </a:extLst>
            </a:blip>
            <a:srcRect r="83295"/>
            <a:stretch/>
          </p:blipFill>
          <p:spPr>
            <a:xfrm>
              <a:off x="1221257" y="5484095"/>
              <a:ext cx="421887" cy="367856"/>
            </a:xfrm>
            <a:prstGeom prst="rect">
              <a:avLst/>
            </a:prstGeom>
          </p:spPr>
        </p:pic>
        <p:sp>
          <p:nvSpPr>
            <p:cNvPr id="553" name="Freeform 6">
              <a:extLst>
                <a:ext uri="{FF2B5EF4-FFF2-40B4-BE49-F238E27FC236}">
                  <a16:creationId xmlns:a16="http://schemas.microsoft.com/office/drawing/2014/main" id="{D868F724-252D-4565-B8BD-B036387534B3}"/>
                </a:ext>
              </a:extLst>
            </p:cNvPr>
            <p:cNvSpPr>
              <a:spLocks noEditPoints="1"/>
            </p:cNvSpPr>
            <p:nvPr/>
          </p:nvSpPr>
          <p:spPr bwMode="auto">
            <a:xfrm>
              <a:off x="666193" y="5501210"/>
              <a:ext cx="363410" cy="359552"/>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nvGrpSpPr>
          <p:cNvPr id="381" name="!! IOT 4">
            <a:extLst>
              <a:ext uri="{FF2B5EF4-FFF2-40B4-BE49-F238E27FC236}">
                <a16:creationId xmlns:a16="http://schemas.microsoft.com/office/drawing/2014/main" id="{80ED289F-105D-45D2-82F2-FA4E69CC8BFC}"/>
              </a:ext>
              <a:ext uri="{C183D7F6-B498-43B3-948B-1728B52AA6E4}">
                <adec:decorative xmlns:adec="http://schemas.microsoft.com/office/drawing/2017/decorative" val="1"/>
              </a:ext>
            </a:extLst>
          </p:cNvPr>
          <p:cNvGrpSpPr/>
          <p:nvPr/>
        </p:nvGrpSpPr>
        <p:grpSpPr>
          <a:xfrm>
            <a:off x="8081870" y="4957382"/>
            <a:ext cx="1353235" cy="215781"/>
            <a:chOff x="9119484" y="4472960"/>
            <a:chExt cx="1613779" cy="257327"/>
          </a:xfrm>
        </p:grpSpPr>
        <p:pic>
          <p:nvPicPr>
            <p:cNvPr id="382" name="Picture 381">
              <a:extLst>
                <a:ext uri="{FF2B5EF4-FFF2-40B4-BE49-F238E27FC236}">
                  <a16:creationId xmlns:a16="http://schemas.microsoft.com/office/drawing/2014/main" id="{5B54A35C-52FC-414B-871D-F84643FBFB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7454" y="4472960"/>
              <a:ext cx="140386" cy="257327"/>
            </a:xfrm>
            <a:prstGeom prst="rect">
              <a:avLst/>
            </a:prstGeom>
          </p:spPr>
        </p:pic>
        <p:pic>
          <p:nvPicPr>
            <p:cNvPr id="383" name="Picture 382">
              <a:extLst>
                <a:ext uri="{FF2B5EF4-FFF2-40B4-BE49-F238E27FC236}">
                  <a16:creationId xmlns:a16="http://schemas.microsoft.com/office/drawing/2014/main" id="{903142E2-96BF-4567-BC7B-A7BF2516CF3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119484" y="4543680"/>
              <a:ext cx="269515" cy="144991"/>
            </a:xfrm>
            <a:prstGeom prst="rect">
              <a:avLst/>
            </a:prstGeom>
          </p:spPr>
        </p:pic>
        <p:pic>
          <p:nvPicPr>
            <p:cNvPr id="384" name="Picture 383">
              <a:extLst>
                <a:ext uri="{FF2B5EF4-FFF2-40B4-BE49-F238E27FC236}">
                  <a16:creationId xmlns:a16="http://schemas.microsoft.com/office/drawing/2014/main" id="{72A602A2-B7DB-4DA7-A0E5-437595C9A78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9915072" y="4524864"/>
              <a:ext cx="276198" cy="172624"/>
            </a:xfrm>
            <a:prstGeom prst="rect">
              <a:avLst/>
            </a:prstGeom>
          </p:spPr>
        </p:pic>
        <p:grpSp>
          <p:nvGrpSpPr>
            <p:cNvPr id="385" name="Group 384">
              <a:extLst>
                <a:ext uri="{FF2B5EF4-FFF2-40B4-BE49-F238E27FC236}">
                  <a16:creationId xmlns:a16="http://schemas.microsoft.com/office/drawing/2014/main" id="{8745E08E-823E-4158-953C-4AF78FFF1340}"/>
                </a:ext>
              </a:extLst>
            </p:cNvPr>
            <p:cNvGrpSpPr/>
            <p:nvPr/>
          </p:nvGrpSpPr>
          <p:grpSpPr>
            <a:xfrm>
              <a:off x="10529411" y="4598758"/>
              <a:ext cx="203852" cy="49419"/>
              <a:chOff x="11279844" y="3739404"/>
              <a:chExt cx="343140" cy="83186"/>
            </a:xfrm>
          </p:grpSpPr>
          <p:sp>
            <p:nvSpPr>
              <p:cNvPr id="387" name="Oval 386">
                <a:extLst>
                  <a:ext uri="{FF2B5EF4-FFF2-40B4-BE49-F238E27FC236}">
                    <a16:creationId xmlns:a16="http://schemas.microsoft.com/office/drawing/2014/main" id="{41F6D076-36D1-44AF-8F6D-0FB9CB510C72}"/>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88" name="Oval 387">
                <a:extLst>
                  <a:ext uri="{FF2B5EF4-FFF2-40B4-BE49-F238E27FC236}">
                    <a16:creationId xmlns:a16="http://schemas.microsoft.com/office/drawing/2014/main" id="{A37D2D35-3255-4C41-8489-71FF95ADE1BB}"/>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89" name="Oval 388">
                <a:extLst>
                  <a:ext uri="{FF2B5EF4-FFF2-40B4-BE49-F238E27FC236}">
                    <a16:creationId xmlns:a16="http://schemas.microsoft.com/office/drawing/2014/main" id="{22E3D38A-504A-4384-8BB1-2F26FB16F404}"/>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386" name="Picture 385">
              <a:extLst>
                <a:ext uri="{FF2B5EF4-FFF2-40B4-BE49-F238E27FC236}">
                  <a16:creationId xmlns:a16="http://schemas.microsoft.com/office/drawing/2014/main" id="{46D100BE-F16B-4C2C-976B-025C2446FC4C}"/>
                </a:ext>
              </a:extLst>
            </p:cNvPr>
            <p:cNvPicPr>
              <a:picLocks noChangeAspect="1"/>
            </p:cNvPicPr>
            <p:nvPr/>
          </p:nvPicPr>
          <p:blipFill rotWithShape="1">
            <a:blip r:embed="rId39">
              <a:extLst>
                <a:ext uri="{28A0092B-C50C-407E-A947-70E740481C1C}">
                  <a14:useLocalDpi xmlns:a14="http://schemas.microsoft.com/office/drawing/2010/main" val="0"/>
                </a:ext>
              </a:extLst>
            </a:blip>
            <a:srcRect l="13212" t="27676" r="12301" b="27919"/>
            <a:stretch/>
          </p:blipFill>
          <p:spPr>
            <a:xfrm>
              <a:off x="9482726" y="4505425"/>
              <a:ext cx="367709" cy="219208"/>
            </a:xfrm>
            <a:prstGeom prst="rect">
              <a:avLst/>
            </a:prstGeom>
          </p:spPr>
        </p:pic>
      </p:grpSp>
      <p:grpSp>
        <p:nvGrpSpPr>
          <p:cNvPr id="390" name="!! IOT 1">
            <a:extLst>
              <a:ext uri="{FF2B5EF4-FFF2-40B4-BE49-F238E27FC236}">
                <a16:creationId xmlns:a16="http://schemas.microsoft.com/office/drawing/2014/main" id="{E0F5CE7C-49B5-4B0D-BE9D-A1FC79E84491}"/>
              </a:ext>
              <a:ext uri="{C183D7F6-B498-43B3-948B-1728B52AA6E4}">
                <adec:decorative xmlns:adec="http://schemas.microsoft.com/office/drawing/2017/decorative" val="1"/>
              </a:ext>
            </a:extLst>
          </p:cNvPr>
          <p:cNvGrpSpPr/>
          <p:nvPr/>
        </p:nvGrpSpPr>
        <p:grpSpPr>
          <a:xfrm>
            <a:off x="4503358" y="4932433"/>
            <a:ext cx="1358368" cy="349526"/>
            <a:chOff x="5033079" y="6986941"/>
            <a:chExt cx="1344941" cy="346071"/>
          </a:xfrm>
        </p:grpSpPr>
        <p:pic>
          <p:nvPicPr>
            <p:cNvPr id="391" name="Picture 171">
              <a:extLst>
                <a:ext uri="{FF2B5EF4-FFF2-40B4-BE49-F238E27FC236}">
                  <a16:creationId xmlns:a16="http://schemas.microsoft.com/office/drawing/2014/main" id="{F837F537-58DB-4DFE-A55B-88E033B7CAC5}"/>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5033079" y="6986941"/>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2" name="Picture 391">
              <a:extLst>
                <a:ext uri="{FF2B5EF4-FFF2-40B4-BE49-F238E27FC236}">
                  <a16:creationId xmlns:a16="http://schemas.microsoft.com/office/drawing/2014/main" id="{E59F5C12-947B-4EC7-B574-07B941AD1FD3}"/>
                </a:ext>
              </a:extLst>
            </p:cNvPr>
            <p:cNvPicPr>
              <a:picLocks noChangeAspect="1"/>
            </p:cNvPicPr>
            <p:nvPr/>
          </p:nvPicPr>
          <p:blipFill>
            <a:blip r:embed="rId40"/>
            <a:stretch>
              <a:fillRect/>
            </a:stretch>
          </p:blipFill>
          <p:spPr>
            <a:xfrm>
              <a:off x="5419803" y="7002915"/>
              <a:ext cx="102167" cy="116716"/>
            </a:xfrm>
            <a:prstGeom prst="rect">
              <a:avLst/>
            </a:prstGeom>
          </p:spPr>
        </p:pic>
        <p:pic>
          <p:nvPicPr>
            <p:cNvPr id="393" name="Picture 392">
              <a:extLst>
                <a:ext uri="{FF2B5EF4-FFF2-40B4-BE49-F238E27FC236}">
                  <a16:creationId xmlns:a16="http://schemas.microsoft.com/office/drawing/2014/main" id="{8BE515D4-5F3F-4A72-A08F-6A40FE8D2DFB}"/>
                </a:ext>
              </a:extLst>
            </p:cNvPr>
            <p:cNvPicPr>
              <a:picLocks noChangeAspect="1"/>
            </p:cNvPicPr>
            <p:nvPr/>
          </p:nvPicPr>
          <p:blipFill>
            <a:blip r:embed="rId41"/>
            <a:stretch>
              <a:fillRect/>
            </a:stretch>
          </p:blipFill>
          <p:spPr>
            <a:xfrm>
              <a:off x="5135286" y="7186187"/>
              <a:ext cx="161926" cy="146825"/>
            </a:xfrm>
            <a:prstGeom prst="rect">
              <a:avLst/>
            </a:prstGeom>
          </p:spPr>
        </p:pic>
        <p:pic>
          <p:nvPicPr>
            <p:cNvPr id="394" name="Picture 393">
              <a:extLst>
                <a:ext uri="{FF2B5EF4-FFF2-40B4-BE49-F238E27FC236}">
                  <a16:creationId xmlns:a16="http://schemas.microsoft.com/office/drawing/2014/main" id="{10BB5997-25B9-4D9D-AFD4-192CE7083E3B}"/>
                </a:ext>
              </a:extLst>
            </p:cNvPr>
            <p:cNvPicPr>
              <a:picLocks noChangeAspect="1"/>
            </p:cNvPicPr>
            <p:nvPr/>
          </p:nvPicPr>
          <p:blipFill>
            <a:blip r:embed="rId42"/>
            <a:stretch>
              <a:fillRect/>
            </a:stretch>
          </p:blipFill>
          <p:spPr>
            <a:xfrm>
              <a:off x="5566064" y="7186187"/>
              <a:ext cx="142280" cy="128897"/>
            </a:xfrm>
            <a:prstGeom prst="rect">
              <a:avLst/>
            </a:prstGeom>
          </p:spPr>
        </p:pic>
        <p:pic>
          <p:nvPicPr>
            <p:cNvPr id="395" name="Picture 394">
              <a:extLst>
                <a:ext uri="{FF2B5EF4-FFF2-40B4-BE49-F238E27FC236}">
                  <a16:creationId xmlns:a16="http://schemas.microsoft.com/office/drawing/2014/main" id="{6FDDE74B-C9C1-4326-95BA-8A068AB8E77D}"/>
                </a:ext>
              </a:extLst>
            </p:cNvPr>
            <p:cNvPicPr>
              <a:picLocks noChangeAspect="1"/>
            </p:cNvPicPr>
            <p:nvPr/>
          </p:nvPicPr>
          <p:blipFill>
            <a:blip r:embed="rId43"/>
            <a:stretch>
              <a:fillRect/>
            </a:stretch>
          </p:blipFill>
          <p:spPr>
            <a:xfrm>
              <a:off x="5253287" y="7006779"/>
              <a:ext cx="94923" cy="108989"/>
            </a:xfrm>
            <a:prstGeom prst="rect">
              <a:avLst/>
            </a:prstGeom>
          </p:spPr>
        </p:pic>
        <p:pic>
          <p:nvPicPr>
            <p:cNvPr id="396" name="図 379">
              <a:extLst>
                <a:ext uri="{FF2B5EF4-FFF2-40B4-BE49-F238E27FC236}">
                  <a16:creationId xmlns:a16="http://schemas.microsoft.com/office/drawing/2014/main" id="{678405EC-6426-4908-AC6B-603F18585382}"/>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5799116" y="7192661"/>
              <a:ext cx="124953" cy="124953"/>
            </a:xfrm>
            <a:prstGeom prst="rect">
              <a:avLst/>
            </a:prstGeom>
          </p:spPr>
        </p:pic>
        <p:pic>
          <p:nvPicPr>
            <p:cNvPr id="397" name="Picture 10" descr="תוצאת תמונה עבור ‪azure kubernetes service‬‏">
              <a:extLst>
                <a:ext uri="{FF2B5EF4-FFF2-40B4-BE49-F238E27FC236}">
                  <a16:creationId xmlns:a16="http://schemas.microsoft.com/office/drawing/2014/main" id="{9E78AA79-0041-475A-AC8C-1A66DF9229B4}"/>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040453" y="7013156"/>
              <a:ext cx="142873" cy="118596"/>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6" descr="Image result for Azure Files   icon">
              <a:extLst>
                <a:ext uri="{FF2B5EF4-FFF2-40B4-BE49-F238E27FC236}">
                  <a16:creationId xmlns:a16="http://schemas.microsoft.com/office/drawing/2014/main" id="{877E8608-0922-4881-80FF-EFBDF90C6649}"/>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589892" y="7014644"/>
              <a:ext cx="133805" cy="119188"/>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398">
              <a:extLst>
                <a:ext uri="{FF2B5EF4-FFF2-40B4-BE49-F238E27FC236}">
                  <a16:creationId xmlns:a16="http://schemas.microsoft.com/office/drawing/2014/main" id="{733CDE76-E842-4FFB-8FEC-67E03E3B4DBC}"/>
                </a:ext>
              </a:extLst>
            </p:cNvPr>
            <p:cNvPicPr>
              <a:picLocks noChangeAspect="1"/>
            </p:cNvPicPr>
            <p:nvPr/>
          </p:nvPicPr>
          <p:blipFill>
            <a:blip r:embed="rId47"/>
            <a:stretch>
              <a:fillRect/>
            </a:stretch>
          </p:blipFill>
          <p:spPr>
            <a:xfrm>
              <a:off x="5368805" y="7195289"/>
              <a:ext cx="107564" cy="128620"/>
            </a:xfrm>
            <a:prstGeom prst="rect">
              <a:avLst/>
            </a:prstGeom>
          </p:spPr>
        </p:pic>
        <p:pic>
          <p:nvPicPr>
            <p:cNvPr id="400" name="Picture 2" descr="Azure Blob File System | Drupal.org">
              <a:extLst>
                <a:ext uri="{FF2B5EF4-FFF2-40B4-BE49-F238E27FC236}">
                  <a16:creationId xmlns:a16="http://schemas.microsoft.com/office/drawing/2014/main" id="{8A719D03-6769-499E-B2B3-2D53AE2BDD5B}"/>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5801485" y="7008934"/>
              <a:ext cx="130237" cy="130237"/>
            </a:xfrm>
            <a:prstGeom prst="rect">
              <a:avLst/>
            </a:prstGeom>
            <a:noFill/>
            <a:extLst>
              <a:ext uri="{909E8E84-426E-40DD-AFC4-6F175D3DCCD1}">
                <a14:hiddenFill xmlns:a14="http://schemas.microsoft.com/office/drawing/2010/main">
                  <a:solidFill>
                    <a:srgbClr val="FFFFFF"/>
                  </a:solidFill>
                </a14:hiddenFill>
              </a:ext>
            </a:extLst>
          </p:spPr>
        </p:pic>
        <p:pic>
          <p:nvPicPr>
            <p:cNvPr id="401" name="Picture 2" descr="Why Use Azure DNS? | Aidan Finn, IT Pro">
              <a:extLst>
                <a:ext uri="{FF2B5EF4-FFF2-40B4-BE49-F238E27FC236}">
                  <a16:creationId xmlns:a16="http://schemas.microsoft.com/office/drawing/2014/main" id="{2EC2FEAD-49E6-449D-9291-CF3F2048FFF4}"/>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6000429" y="7186857"/>
              <a:ext cx="123694" cy="125236"/>
            </a:xfrm>
            <a:prstGeom prst="rect">
              <a:avLst/>
            </a:prstGeom>
            <a:noFill/>
            <a:extLst>
              <a:ext uri="{909E8E84-426E-40DD-AFC4-6F175D3DCCD1}">
                <a14:hiddenFill xmlns:a14="http://schemas.microsoft.com/office/drawing/2010/main">
                  <a:solidFill>
                    <a:srgbClr val="FFFFFF"/>
                  </a:solidFill>
                </a14:hiddenFill>
              </a:ext>
            </a:extLst>
          </p:spPr>
        </p:pic>
        <p:grpSp>
          <p:nvGrpSpPr>
            <p:cNvPr id="402" name="Group 401">
              <a:extLst>
                <a:ext uri="{FF2B5EF4-FFF2-40B4-BE49-F238E27FC236}">
                  <a16:creationId xmlns:a16="http://schemas.microsoft.com/office/drawing/2014/main" id="{496D1372-2A8A-4018-A0C8-2D8B80AB3A7D}"/>
                </a:ext>
              </a:extLst>
            </p:cNvPr>
            <p:cNvGrpSpPr/>
            <p:nvPr/>
          </p:nvGrpSpPr>
          <p:grpSpPr>
            <a:xfrm>
              <a:off x="6189348" y="7233478"/>
              <a:ext cx="188672" cy="45719"/>
              <a:chOff x="6471914" y="3036854"/>
              <a:chExt cx="188672" cy="45719"/>
            </a:xfrm>
            <a:solidFill>
              <a:schemeClr val="tx1"/>
            </a:solidFill>
          </p:grpSpPr>
          <p:sp>
            <p:nvSpPr>
              <p:cNvPr id="403" name="Oval 402">
                <a:extLst>
                  <a:ext uri="{FF2B5EF4-FFF2-40B4-BE49-F238E27FC236}">
                    <a16:creationId xmlns:a16="http://schemas.microsoft.com/office/drawing/2014/main" id="{717B9A76-7DBD-4520-A78D-EE5BBCA07D0C}"/>
                  </a:ext>
                </a:extLst>
              </p:cNvPr>
              <p:cNvSpPr/>
              <p:nvPr/>
            </p:nvSpPr>
            <p:spPr bwMode="auto">
              <a:xfrm>
                <a:off x="6471914" y="3036854"/>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4" name="Oval 403">
                <a:extLst>
                  <a:ext uri="{FF2B5EF4-FFF2-40B4-BE49-F238E27FC236}">
                    <a16:creationId xmlns:a16="http://schemas.microsoft.com/office/drawing/2014/main" id="{64000044-6089-4842-9C69-2CD5ADF2A49E}"/>
                  </a:ext>
                </a:extLst>
              </p:cNvPr>
              <p:cNvSpPr/>
              <p:nvPr/>
            </p:nvSpPr>
            <p:spPr bwMode="auto">
              <a:xfrm>
                <a:off x="6543390" y="3036854"/>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5" name="Oval 404">
                <a:extLst>
                  <a:ext uri="{FF2B5EF4-FFF2-40B4-BE49-F238E27FC236}">
                    <a16:creationId xmlns:a16="http://schemas.microsoft.com/office/drawing/2014/main" id="{1406FADA-21C9-4547-AF07-E6A35CDC3F60}"/>
                  </a:ext>
                </a:extLst>
              </p:cNvPr>
              <p:cNvSpPr/>
              <p:nvPr/>
            </p:nvSpPr>
            <p:spPr bwMode="auto">
              <a:xfrm>
                <a:off x="6614866" y="3036854"/>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07" name="!! IOT 2">
            <a:extLst>
              <a:ext uri="{FF2B5EF4-FFF2-40B4-BE49-F238E27FC236}">
                <a16:creationId xmlns:a16="http://schemas.microsoft.com/office/drawing/2014/main" id="{3D7FEAD6-ECAE-4261-95F4-7C448615BB1D}"/>
              </a:ext>
              <a:ext uri="{C183D7F6-B498-43B3-948B-1728B52AA6E4}">
                <adec:decorative xmlns:adec="http://schemas.microsoft.com/office/drawing/2017/decorative" val="1"/>
              </a:ext>
            </a:extLst>
          </p:cNvPr>
          <p:cNvGrpSpPr/>
          <p:nvPr/>
        </p:nvGrpSpPr>
        <p:grpSpPr>
          <a:xfrm>
            <a:off x="6069307" y="4951805"/>
            <a:ext cx="714439" cy="232920"/>
            <a:chOff x="6793691" y="3178808"/>
            <a:chExt cx="649185" cy="211646"/>
          </a:xfrm>
        </p:grpSpPr>
        <p:pic>
          <p:nvPicPr>
            <p:cNvPr id="415" name="Picture 10" descr="תוצאת תמונה עבור ‪azure virtual machine logo‬‏">
              <a:extLst>
                <a:ext uri="{FF2B5EF4-FFF2-40B4-BE49-F238E27FC236}">
                  <a16:creationId xmlns:a16="http://schemas.microsoft.com/office/drawing/2014/main" id="{043C91C7-8B62-4A0A-BE80-6F1442251786}"/>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6793691" y="3221324"/>
              <a:ext cx="139817" cy="118438"/>
            </a:xfrm>
            <a:prstGeom prst="rect">
              <a:avLst/>
            </a:prstGeom>
            <a:noFill/>
            <a:extLst>
              <a:ext uri="{909E8E84-426E-40DD-AFC4-6F175D3DCCD1}">
                <a14:hiddenFill xmlns:a14="http://schemas.microsoft.com/office/drawing/2010/main">
                  <a:solidFill>
                    <a:srgbClr val="FFFFFF"/>
                  </a:solidFill>
                </a14:hiddenFill>
              </a:ext>
            </a:extLst>
          </p:spPr>
        </p:pic>
        <p:pic>
          <p:nvPicPr>
            <p:cNvPr id="416" name="Picture 12" descr="תוצאת תמונה עבור ‪azure virtual machine logo‬‏">
              <a:extLst>
                <a:ext uri="{FF2B5EF4-FFF2-40B4-BE49-F238E27FC236}">
                  <a16:creationId xmlns:a16="http://schemas.microsoft.com/office/drawing/2014/main" id="{AA90226A-8A06-42B4-8C9E-215340052106}"/>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7005101" y="3226615"/>
              <a:ext cx="127651" cy="107856"/>
            </a:xfrm>
            <a:prstGeom prst="rect">
              <a:avLst/>
            </a:prstGeom>
            <a:noFill/>
            <a:extLst>
              <a:ext uri="{909E8E84-426E-40DD-AFC4-6F175D3DCCD1}">
                <a14:hiddenFill xmlns:a14="http://schemas.microsoft.com/office/drawing/2010/main">
                  <a:solidFill>
                    <a:srgbClr val="FFFFFF"/>
                  </a:solidFill>
                </a14:hiddenFill>
              </a:ext>
            </a:extLst>
          </p:spPr>
        </p:pic>
        <p:pic>
          <p:nvPicPr>
            <p:cNvPr id="417" name="Picture 2" descr="Image result for azure network icon">
              <a:extLst>
                <a:ext uri="{FF2B5EF4-FFF2-40B4-BE49-F238E27FC236}">
                  <a16:creationId xmlns:a16="http://schemas.microsoft.com/office/drawing/2014/main" id="{19C66F27-D3A7-4BDD-B3AF-327A7E398083}"/>
                </a:ext>
              </a:extLst>
            </p:cNvPr>
            <p:cNvPicPr>
              <a:picLocks noChangeAspect="1" noChangeArrowheads="1"/>
            </p:cNvPicPr>
            <p:nvPr/>
          </p:nvPicPr>
          <p:blipFill>
            <a:blip r:embed="rId5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1230" y="3178808"/>
              <a:ext cx="211646" cy="21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 IOT 3">
            <a:extLst>
              <a:ext uri="{FF2B5EF4-FFF2-40B4-BE49-F238E27FC236}">
                <a16:creationId xmlns:a16="http://schemas.microsoft.com/office/drawing/2014/main" id="{424D84C7-0921-4021-81EA-B2DEA6A43097}"/>
              </a:ext>
              <a:ext uri="{C183D7F6-B498-43B3-948B-1728B52AA6E4}">
                <adec:decorative xmlns:adec="http://schemas.microsoft.com/office/drawing/2017/decorative" val="1"/>
              </a:ext>
            </a:extLst>
          </p:cNvPr>
          <p:cNvGrpSpPr/>
          <p:nvPr/>
        </p:nvGrpSpPr>
        <p:grpSpPr>
          <a:xfrm>
            <a:off x="6827230" y="4964571"/>
            <a:ext cx="798987" cy="191670"/>
            <a:chOff x="6646340" y="7135252"/>
            <a:chExt cx="798987" cy="191670"/>
          </a:xfrm>
        </p:grpSpPr>
        <p:pic>
          <p:nvPicPr>
            <p:cNvPr id="408" name="Graphic 51">
              <a:extLst>
                <a:ext uri="{FF2B5EF4-FFF2-40B4-BE49-F238E27FC236}">
                  <a16:creationId xmlns:a16="http://schemas.microsoft.com/office/drawing/2014/main" id="{F9C5BA16-FC8D-4660-8ECB-6D63CF82ADB7}"/>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7049952" y="7150165"/>
              <a:ext cx="160736" cy="160736"/>
            </a:xfrm>
            <a:prstGeom prst="rect">
              <a:avLst/>
            </a:prstGeom>
          </p:spPr>
        </p:pic>
        <p:pic>
          <p:nvPicPr>
            <p:cNvPr id="409" name="Graphic 6">
              <a:extLst>
                <a:ext uri="{FF2B5EF4-FFF2-40B4-BE49-F238E27FC236}">
                  <a16:creationId xmlns:a16="http://schemas.microsoft.com/office/drawing/2014/main" id="{6FB30BE1-3297-4433-9469-9400D70884D8}"/>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6646340" y="7136331"/>
              <a:ext cx="190591" cy="190591"/>
            </a:xfrm>
            <a:prstGeom prst="rect">
              <a:avLst/>
            </a:prstGeom>
          </p:spPr>
        </p:pic>
        <p:grpSp>
          <p:nvGrpSpPr>
            <p:cNvPr id="410" name="Group 409">
              <a:extLst>
                <a:ext uri="{FF2B5EF4-FFF2-40B4-BE49-F238E27FC236}">
                  <a16:creationId xmlns:a16="http://schemas.microsoft.com/office/drawing/2014/main" id="{60F2B090-C3D4-4BE4-A2FE-179092B66D2D}"/>
                </a:ext>
              </a:extLst>
            </p:cNvPr>
            <p:cNvGrpSpPr/>
            <p:nvPr/>
          </p:nvGrpSpPr>
          <p:grpSpPr>
            <a:xfrm>
              <a:off x="7292901" y="7207675"/>
              <a:ext cx="152426" cy="36952"/>
              <a:chOff x="9272535" y="3213362"/>
              <a:chExt cx="169251" cy="41031"/>
            </a:xfrm>
          </p:grpSpPr>
          <p:sp>
            <p:nvSpPr>
              <p:cNvPr id="412" name="Oval 411">
                <a:extLst>
                  <a:ext uri="{FF2B5EF4-FFF2-40B4-BE49-F238E27FC236}">
                    <a16:creationId xmlns:a16="http://schemas.microsoft.com/office/drawing/2014/main" id="{92C17585-942D-4F5B-A0AB-2711094F0FFB}"/>
                  </a:ext>
                </a:extLst>
              </p:cNvPr>
              <p:cNvSpPr/>
              <p:nvPr/>
            </p:nvSpPr>
            <p:spPr bwMode="auto">
              <a:xfrm>
                <a:off x="9272535" y="3213362"/>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13" name="Oval 412">
                <a:extLst>
                  <a:ext uri="{FF2B5EF4-FFF2-40B4-BE49-F238E27FC236}">
                    <a16:creationId xmlns:a16="http://schemas.microsoft.com/office/drawing/2014/main" id="{FCE6BC79-4327-4FFC-BD18-3D4B8753305E}"/>
                  </a:ext>
                </a:extLst>
              </p:cNvPr>
              <p:cNvSpPr/>
              <p:nvPr/>
            </p:nvSpPr>
            <p:spPr bwMode="auto">
              <a:xfrm>
                <a:off x="9336656" y="321337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14" name="Oval 413">
                <a:extLst>
                  <a:ext uri="{FF2B5EF4-FFF2-40B4-BE49-F238E27FC236}">
                    <a16:creationId xmlns:a16="http://schemas.microsoft.com/office/drawing/2014/main" id="{72785C09-4592-44F1-B81D-CED46F447EBD}"/>
                  </a:ext>
                </a:extLst>
              </p:cNvPr>
              <p:cNvSpPr/>
              <p:nvPr/>
            </p:nvSpPr>
            <p:spPr bwMode="auto">
              <a:xfrm>
                <a:off x="9400773" y="321338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11" name="Graphic 5">
              <a:extLst>
                <a:ext uri="{FF2B5EF4-FFF2-40B4-BE49-F238E27FC236}">
                  <a16:creationId xmlns:a16="http://schemas.microsoft.com/office/drawing/2014/main" id="{D5EBB180-A395-4762-90D1-E5F1A4B9A61C}"/>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6832422" y="7135252"/>
              <a:ext cx="190591" cy="190591"/>
            </a:xfrm>
            <a:prstGeom prst="rect">
              <a:avLst/>
            </a:prstGeom>
          </p:spPr>
        </p:pic>
      </p:grpSp>
      <p:sp>
        <p:nvSpPr>
          <p:cNvPr id="418" name="!! White box">
            <a:extLst>
              <a:ext uri="{FF2B5EF4-FFF2-40B4-BE49-F238E27FC236}">
                <a16:creationId xmlns:a16="http://schemas.microsoft.com/office/drawing/2014/main" id="{BBB9283B-2717-4470-AE6C-06637143F37E}"/>
              </a:ext>
              <a:ext uri="{C183D7F6-B498-43B3-948B-1728B52AA6E4}">
                <adec:decorative xmlns:adec="http://schemas.microsoft.com/office/drawing/2017/decorative" val="1"/>
              </a:ext>
            </a:extLst>
          </p:cNvPr>
          <p:cNvSpPr/>
          <p:nvPr/>
        </p:nvSpPr>
        <p:spPr bwMode="auto">
          <a:xfrm>
            <a:off x="4326670" y="4881545"/>
            <a:ext cx="5166510" cy="547042"/>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3" name="!! IOT 5">
            <a:extLst>
              <a:ext uri="{FF2B5EF4-FFF2-40B4-BE49-F238E27FC236}">
                <a16:creationId xmlns:a16="http://schemas.microsoft.com/office/drawing/2014/main" id="{1A43A446-8BDE-4B4C-979B-76254AC0FB22}"/>
              </a:ext>
              <a:ext uri="{C183D7F6-B498-43B3-948B-1728B52AA6E4}">
                <adec:decorative xmlns:adec="http://schemas.microsoft.com/office/drawing/2017/decorative" val="1"/>
              </a:ext>
            </a:extLst>
          </p:cNvPr>
          <p:cNvGrpSpPr/>
          <p:nvPr/>
        </p:nvGrpSpPr>
        <p:grpSpPr>
          <a:xfrm>
            <a:off x="7008183" y="5433353"/>
            <a:ext cx="1703835" cy="343833"/>
            <a:chOff x="5749707" y="3604312"/>
            <a:chExt cx="1089474" cy="219856"/>
          </a:xfrm>
        </p:grpSpPr>
        <p:pic>
          <p:nvPicPr>
            <p:cNvPr id="334" name="Picture 333">
              <a:extLst>
                <a:ext uri="{FF2B5EF4-FFF2-40B4-BE49-F238E27FC236}">
                  <a16:creationId xmlns:a16="http://schemas.microsoft.com/office/drawing/2014/main" id="{57F01F42-5F9A-4B4B-A09C-816D624562D4}"/>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5749707" y="3659878"/>
              <a:ext cx="247625" cy="148039"/>
            </a:xfrm>
            <a:prstGeom prst="rect">
              <a:avLst/>
            </a:prstGeom>
          </p:spPr>
        </p:pic>
        <p:pic>
          <p:nvPicPr>
            <p:cNvPr id="335" name="Shape 458">
              <a:extLst>
                <a:ext uri="{FF2B5EF4-FFF2-40B4-BE49-F238E27FC236}">
                  <a16:creationId xmlns:a16="http://schemas.microsoft.com/office/drawing/2014/main" id="{D8E84F80-E74E-42B7-992B-4B728B0B4646}"/>
                </a:ext>
              </a:extLst>
            </p:cNvPr>
            <p:cNvPicPr preferRelativeResize="0"/>
            <p:nvPr/>
          </p:nvPicPr>
          <p:blipFill rotWithShape="1">
            <a:blip r:embed="rId60">
              <a:alphaModFix/>
            </a:blip>
            <a:srcRect r="85330"/>
            <a:stretch/>
          </p:blipFill>
          <p:spPr>
            <a:xfrm>
              <a:off x="6064848" y="3604312"/>
              <a:ext cx="252684" cy="219856"/>
            </a:xfrm>
            <a:prstGeom prst="rect">
              <a:avLst/>
            </a:prstGeom>
            <a:noFill/>
            <a:ln>
              <a:noFill/>
            </a:ln>
          </p:spPr>
        </p:pic>
        <p:grpSp>
          <p:nvGrpSpPr>
            <p:cNvPr id="336" name="Group 335">
              <a:extLst>
                <a:ext uri="{FF2B5EF4-FFF2-40B4-BE49-F238E27FC236}">
                  <a16:creationId xmlns:a16="http://schemas.microsoft.com/office/drawing/2014/main" id="{347EE4C1-F8C0-499B-92D3-891572DD6BCD}"/>
                </a:ext>
              </a:extLst>
            </p:cNvPr>
            <p:cNvGrpSpPr/>
            <p:nvPr/>
          </p:nvGrpSpPr>
          <p:grpSpPr>
            <a:xfrm flipV="1">
              <a:off x="6664079" y="3700416"/>
              <a:ext cx="175102" cy="41318"/>
              <a:chOff x="6620419" y="3107375"/>
              <a:chExt cx="149722" cy="35332"/>
            </a:xfrm>
          </p:grpSpPr>
          <p:sp>
            <p:nvSpPr>
              <p:cNvPr id="345" name="Oval 344">
                <a:extLst>
                  <a:ext uri="{FF2B5EF4-FFF2-40B4-BE49-F238E27FC236}">
                    <a16:creationId xmlns:a16="http://schemas.microsoft.com/office/drawing/2014/main" id="{788B5983-52FB-4B59-B4F3-95DB89E5594F}"/>
                  </a:ext>
                </a:extLst>
              </p:cNvPr>
              <p:cNvSpPr/>
              <p:nvPr/>
            </p:nvSpPr>
            <p:spPr bwMode="auto">
              <a:xfrm>
                <a:off x="6620419" y="3107710"/>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6" name="Oval 345">
                <a:extLst>
                  <a:ext uri="{FF2B5EF4-FFF2-40B4-BE49-F238E27FC236}">
                    <a16:creationId xmlns:a16="http://schemas.microsoft.com/office/drawing/2014/main" id="{D98120C1-C842-4B15-B33C-1BA180B1444F}"/>
                  </a:ext>
                </a:extLst>
              </p:cNvPr>
              <p:cNvSpPr/>
              <p:nvPr/>
            </p:nvSpPr>
            <p:spPr bwMode="auto">
              <a:xfrm>
                <a:off x="6677781" y="3107375"/>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7" name="Oval 346">
                <a:extLst>
                  <a:ext uri="{FF2B5EF4-FFF2-40B4-BE49-F238E27FC236}">
                    <a16:creationId xmlns:a16="http://schemas.microsoft.com/office/drawing/2014/main" id="{F4A10282-83FB-435D-A76E-82097E941065}"/>
                  </a:ext>
                </a:extLst>
              </p:cNvPr>
              <p:cNvSpPr/>
              <p:nvPr/>
            </p:nvSpPr>
            <p:spPr bwMode="auto">
              <a:xfrm>
                <a:off x="6735144" y="3107694"/>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44" name="Picture 343">
              <a:extLst>
                <a:ext uri="{FF2B5EF4-FFF2-40B4-BE49-F238E27FC236}">
                  <a16:creationId xmlns:a16="http://schemas.microsoft.com/office/drawing/2014/main" id="{C5553AC6-9268-4AC3-812E-841D15C485A8}"/>
                </a:ext>
              </a:extLst>
            </p:cNvPr>
            <p:cNvPicPr>
              <a:picLocks noChangeAspect="1"/>
            </p:cNvPicPr>
            <p:nvPr/>
          </p:nvPicPr>
          <p:blipFill>
            <a:blip r:embed="rId6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6494" y="3609441"/>
              <a:ext cx="280002" cy="208786"/>
            </a:xfrm>
            <a:prstGeom prst="rect">
              <a:avLst/>
            </a:prstGeom>
          </p:spPr>
        </p:pic>
      </p:grpSp>
      <p:pic>
        <p:nvPicPr>
          <p:cNvPr id="224" name="!! Enterprise">
            <a:extLst>
              <a:ext uri="{FF2B5EF4-FFF2-40B4-BE49-F238E27FC236}">
                <a16:creationId xmlns:a16="http://schemas.microsoft.com/office/drawing/2014/main" id="{AE28D762-58FA-445D-B920-453360A541C9}"/>
              </a:ext>
              <a:ext uri="{C183D7F6-B498-43B3-948B-1728B52AA6E4}">
                <adec:decorative xmlns:adec="http://schemas.microsoft.com/office/drawing/2017/decorative" val="1"/>
              </a:ext>
            </a:extLst>
          </p:cNvPr>
          <p:cNvPicPr>
            <a:picLocks noChangeAspect="1"/>
          </p:cNvPicPr>
          <p:nvPr/>
        </p:nvPicPr>
        <p:blipFill>
          <a:blip r:embed="rId62"/>
          <a:stretch>
            <a:fillRect/>
          </a:stretch>
        </p:blipFill>
        <p:spPr>
          <a:xfrm>
            <a:off x="6464697" y="5359609"/>
            <a:ext cx="437897" cy="437897"/>
          </a:xfrm>
          <a:prstGeom prst="rect">
            <a:avLst/>
          </a:prstGeom>
        </p:spPr>
      </p:pic>
      <p:grpSp>
        <p:nvGrpSpPr>
          <p:cNvPr id="10" name="!! IOT icons">
            <a:extLst>
              <a:ext uri="{FF2B5EF4-FFF2-40B4-BE49-F238E27FC236}">
                <a16:creationId xmlns:a16="http://schemas.microsoft.com/office/drawing/2014/main" id="{AFC46B41-7F9E-457F-8BAC-A5BC3D02E9DC}"/>
              </a:ext>
              <a:ext uri="{C183D7F6-B498-43B3-948B-1728B52AA6E4}">
                <adec:decorative xmlns:adec="http://schemas.microsoft.com/office/drawing/2017/decorative" val="1"/>
              </a:ext>
            </a:extLst>
          </p:cNvPr>
          <p:cNvGrpSpPr/>
          <p:nvPr/>
        </p:nvGrpSpPr>
        <p:grpSpPr>
          <a:xfrm>
            <a:off x="9721866" y="4932458"/>
            <a:ext cx="2137730" cy="579308"/>
            <a:chOff x="9721866" y="4932458"/>
            <a:chExt cx="2137730" cy="579308"/>
          </a:xfrm>
        </p:grpSpPr>
        <p:pic>
          <p:nvPicPr>
            <p:cNvPr id="337" name="Picture 336" descr="A picture containing computer, computer, sky&#10;&#10;Description automatically generated">
              <a:extLst>
                <a:ext uri="{FF2B5EF4-FFF2-40B4-BE49-F238E27FC236}">
                  <a16:creationId xmlns:a16="http://schemas.microsoft.com/office/drawing/2014/main" id="{BCE7472F-7332-4935-8C81-B23865A230FC}"/>
                </a:ext>
              </a:extLst>
            </p:cNvPr>
            <p:cNvPicPr>
              <a:picLocks noChangeAspect="1"/>
            </p:cNvPicPr>
            <p:nvPr/>
          </p:nvPicPr>
          <p:blipFill rotWithShape="1">
            <a:blip r:embed="rId63">
              <a:extLst>
                <a:ext uri="{28A0092B-C50C-407E-A947-70E740481C1C}">
                  <a14:useLocalDpi xmlns:a14="http://schemas.microsoft.com/office/drawing/2010/main" val="0"/>
                </a:ext>
              </a:extLst>
            </a:blip>
            <a:srcRect l="51290" t="68219" r="39420"/>
            <a:stretch/>
          </p:blipFill>
          <p:spPr>
            <a:xfrm>
              <a:off x="11082208" y="5087955"/>
              <a:ext cx="288149" cy="212444"/>
            </a:xfrm>
            <a:prstGeom prst="rect">
              <a:avLst/>
            </a:prstGeom>
          </p:spPr>
        </p:pic>
        <p:pic>
          <p:nvPicPr>
            <p:cNvPr id="338" name="Graphic 337">
              <a:extLst>
                <a:ext uri="{FF2B5EF4-FFF2-40B4-BE49-F238E27FC236}">
                  <a16:creationId xmlns:a16="http://schemas.microsoft.com/office/drawing/2014/main" id="{10427003-CECD-4FB0-87EB-C54129C71BCB}"/>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9721866" y="5155162"/>
              <a:ext cx="384856" cy="86058"/>
            </a:xfrm>
            <a:prstGeom prst="rect">
              <a:avLst/>
            </a:prstGeom>
          </p:spPr>
        </p:pic>
        <p:pic>
          <p:nvPicPr>
            <p:cNvPr id="339" name="Picture 338" descr="A screen shot of a building&#10;&#10;Description automatically generated">
              <a:extLst>
                <a:ext uri="{FF2B5EF4-FFF2-40B4-BE49-F238E27FC236}">
                  <a16:creationId xmlns:a16="http://schemas.microsoft.com/office/drawing/2014/main" id="{2FB8BCB5-3132-49B3-8678-40EE792575E8}"/>
                </a:ext>
              </a:extLst>
            </p:cNvPr>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9721866" y="4941542"/>
              <a:ext cx="213343" cy="82211"/>
            </a:xfrm>
            <a:prstGeom prst="rect">
              <a:avLst/>
            </a:prstGeom>
          </p:spPr>
        </p:pic>
        <p:pic>
          <p:nvPicPr>
            <p:cNvPr id="340" name="Picture 339" descr="Logo&#10;&#10;Description automatically generated">
              <a:extLst>
                <a:ext uri="{FF2B5EF4-FFF2-40B4-BE49-F238E27FC236}">
                  <a16:creationId xmlns:a16="http://schemas.microsoft.com/office/drawing/2014/main" id="{31786070-05A8-4027-903B-150ADB6DD62E}"/>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10747493" y="4932458"/>
              <a:ext cx="368099" cy="142644"/>
            </a:xfrm>
            <a:prstGeom prst="rect">
              <a:avLst/>
            </a:prstGeom>
          </p:spPr>
        </p:pic>
        <p:pic>
          <p:nvPicPr>
            <p:cNvPr id="341" name="Picture 340" descr="Text&#10;&#10;Description automatically generated">
              <a:extLst>
                <a:ext uri="{FF2B5EF4-FFF2-40B4-BE49-F238E27FC236}">
                  <a16:creationId xmlns:a16="http://schemas.microsoft.com/office/drawing/2014/main" id="{409D6E0E-5184-4D79-AA68-3270FD9509E7}"/>
                </a:ext>
              </a:extLst>
            </p:cNvPr>
            <p:cNvPicPr>
              <a:picLocks noChangeAspect="1"/>
            </p:cNvPicPr>
            <p:nvPr/>
          </p:nvPicPr>
          <p:blipFill>
            <a:blip r:embed="rId6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13217" y="5365896"/>
              <a:ext cx="439400" cy="145870"/>
            </a:xfrm>
            <a:prstGeom prst="rect">
              <a:avLst/>
            </a:prstGeom>
          </p:spPr>
        </p:pic>
        <p:pic>
          <p:nvPicPr>
            <p:cNvPr id="342" name="Picture 341" descr="A picture containing logo&#10;&#10;Description automatically generated">
              <a:extLst>
                <a:ext uri="{FF2B5EF4-FFF2-40B4-BE49-F238E27FC236}">
                  <a16:creationId xmlns:a16="http://schemas.microsoft.com/office/drawing/2014/main" id="{A4E2FF68-0F07-432B-80A3-DA4609AF3F65}"/>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9721866" y="5382995"/>
              <a:ext cx="345945" cy="111672"/>
            </a:xfrm>
            <a:prstGeom prst="rect">
              <a:avLst/>
            </a:prstGeom>
          </p:spPr>
        </p:pic>
        <p:pic>
          <p:nvPicPr>
            <p:cNvPr id="343" name="Picture 342" descr="Icon&#10;&#10;Description automatically generated">
              <a:extLst>
                <a:ext uri="{FF2B5EF4-FFF2-40B4-BE49-F238E27FC236}">
                  <a16:creationId xmlns:a16="http://schemas.microsoft.com/office/drawing/2014/main" id="{EA4AC5B6-DB31-4F22-9240-3456C9D480AB}"/>
                </a:ext>
              </a:extLst>
            </p:cNvPr>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10229507" y="5117608"/>
              <a:ext cx="150628" cy="145870"/>
            </a:xfrm>
            <a:prstGeom prst="rect">
              <a:avLst/>
            </a:prstGeom>
          </p:spPr>
        </p:pic>
        <p:pic>
          <p:nvPicPr>
            <p:cNvPr id="353" name="Picture 352" descr="A picture containing drawing&#10;&#10;Description automatically generated">
              <a:extLst>
                <a:ext uri="{FF2B5EF4-FFF2-40B4-BE49-F238E27FC236}">
                  <a16:creationId xmlns:a16="http://schemas.microsoft.com/office/drawing/2014/main" id="{E52AE997-A1C4-47CA-B2FE-B0BB641169AF}"/>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10467817" y="5170369"/>
              <a:ext cx="478152" cy="81847"/>
            </a:xfrm>
            <a:prstGeom prst="rect">
              <a:avLst/>
            </a:prstGeom>
          </p:spPr>
        </p:pic>
        <p:pic>
          <p:nvPicPr>
            <p:cNvPr id="354" name="Picture 353" descr="Logo, company name&#10;&#10;Description automatically generated">
              <a:extLst>
                <a:ext uri="{FF2B5EF4-FFF2-40B4-BE49-F238E27FC236}">
                  <a16:creationId xmlns:a16="http://schemas.microsoft.com/office/drawing/2014/main" id="{11FFFF1C-FE94-45FD-ADF1-6565C9D629EA}"/>
                </a:ext>
              </a:extLst>
            </p:cNvPr>
            <p:cNvPicPr>
              <a:picLocks noChangeAspect="1"/>
            </p:cNvPicPr>
            <p:nvPr/>
          </p:nvPicPr>
          <p:blipFill rotWithShape="1">
            <a:blip r:embed="rId72">
              <a:extLst>
                <a:ext uri="{28A0092B-C50C-407E-A947-70E740481C1C}">
                  <a14:useLocalDpi xmlns:a14="http://schemas.microsoft.com/office/drawing/2010/main" val="0"/>
                </a:ext>
              </a:extLst>
            </a:blip>
            <a:srcRect t="38203" b="38202"/>
            <a:stretch/>
          </p:blipFill>
          <p:spPr>
            <a:xfrm>
              <a:off x="11208617" y="4943506"/>
              <a:ext cx="620296" cy="103753"/>
            </a:xfrm>
            <a:prstGeom prst="rect">
              <a:avLst/>
            </a:prstGeom>
          </p:spPr>
        </p:pic>
        <p:pic>
          <p:nvPicPr>
            <p:cNvPr id="355" name="Picture 354" descr="Logo&#10;&#10;Description automatically generated">
              <a:extLst>
                <a:ext uri="{FF2B5EF4-FFF2-40B4-BE49-F238E27FC236}">
                  <a16:creationId xmlns:a16="http://schemas.microsoft.com/office/drawing/2014/main" id="{C29DB4FC-0435-4CB5-A55D-070860A55B86}"/>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1199204" y="5410961"/>
              <a:ext cx="377829" cy="55741"/>
            </a:xfrm>
            <a:prstGeom prst="rect">
              <a:avLst/>
            </a:prstGeom>
          </p:spPr>
        </p:pic>
        <p:pic>
          <p:nvPicPr>
            <p:cNvPr id="356" name="Picture 355" descr="A picture containing shape&#10;&#10;Description automatically generated">
              <a:extLst>
                <a:ext uri="{FF2B5EF4-FFF2-40B4-BE49-F238E27FC236}">
                  <a16:creationId xmlns:a16="http://schemas.microsoft.com/office/drawing/2014/main" id="{3C520037-A19F-4103-A175-2B69D25C4540}"/>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10060924" y="4940499"/>
              <a:ext cx="578852" cy="98932"/>
            </a:xfrm>
            <a:prstGeom prst="rect">
              <a:avLst/>
            </a:prstGeom>
          </p:spPr>
        </p:pic>
        <p:pic>
          <p:nvPicPr>
            <p:cNvPr id="357" name="Picture 356" descr="A picture containing clock, drawing&#10;&#10;Description automatically generated">
              <a:extLst>
                <a:ext uri="{FF2B5EF4-FFF2-40B4-BE49-F238E27FC236}">
                  <a16:creationId xmlns:a16="http://schemas.microsoft.com/office/drawing/2014/main" id="{72CDE161-6D95-4BF4-A59A-1C8B3F761D09}"/>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11462504" y="5175816"/>
              <a:ext cx="335740" cy="61775"/>
            </a:xfrm>
            <a:prstGeom prst="rect">
              <a:avLst/>
            </a:prstGeom>
          </p:spPr>
        </p:pic>
        <p:pic>
          <p:nvPicPr>
            <p:cNvPr id="358" name="Picture 357" descr="A picture containing shape&#10;&#10;Description automatically generated">
              <a:extLst>
                <a:ext uri="{FF2B5EF4-FFF2-40B4-BE49-F238E27FC236}">
                  <a16:creationId xmlns:a16="http://schemas.microsoft.com/office/drawing/2014/main" id="{75AD8B04-7E68-44FB-B8F1-B9B43CF8B26A}"/>
                </a:ext>
              </a:extLst>
            </p:cNvPr>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10187030" y="5382304"/>
              <a:ext cx="454843" cy="113054"/>
            </a:xfrm>
            <a:prstGeom prst="rect">
              <a:avLst/>
            </a:prstGeom>
          </p:spPr>
        </p:pic>
        <p:grpSp>
          <p:nvGrpSpPr>
            <p:cNvPr id="359" name="Group 358">
              <a:extLst>
                <a:ext uri="{FF2B5EF4-FFF2-40B4-BE49-F238E27FC236}">
                  <a16:creationId xmlns:a16="http://schemas.microsoft.com/office/drawing/2014/main" id="{D5FB0382-FFB0-44C3-A0AC-E06D173C0224}"/>
                </a:ext>
              </a:extLst>
            </p:cNvPr>
            <p:cNvGrpSpPr/>
            <p:nvPr/>
          </p:nvGrpSpPr>
          <p:grpSpPr>
            <a:xfrm>
              <a:off x="11668205" y="5416364"/>
              <a:ext cx="191391" cy="44934"/>
              <a:chOff x="11747105" y="3392325"/>
              <a:chExt cx="402854" cy="97663"/>
            </a:xfrm>
          </p:grpSpPr>
          <p:sp>
            <p:nvSpPr>
              <p:cNvPr id="360" name="Oval 359">
                <a:extLst>
                  <a:ext uri="{FF2B5EF4-FFF2-40B4-BE49-F238E27FC236}">
                    <a16:creationId xmlns:a16="http://schemas.microsoft.com/office/drawing/2014/main" id="{372DD1C9-A5C2-4CAE-B5D3-B2266EC34FB7}"/>
                  </a:ext>
                </a:extLst>
              </p:cNvPr>
              <p:cNvSpPr/>
              <p:nvPr/>
            </p:nvSpPr>
            <p:spPr bwMode="auto">
              <a:xfrm flipV="1">
                <a:off x="11747105" y="3392359"/>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1" name="Oval 360">
                <a:extLst>
                  <a:ext uri="{FF2B5EF4-FFF2-40B4-BE49-F238E27FC236}">
                    <a16:creationId xmlns:a16="http://schemas.microsoft.com/office/drawing/2014/main" id="{FE0551D2-D747-43A5-8642-0F91E890E1F4}"/>
                  </a:ext>
                </a:extLst>
              </p:cNvPr>
              <p:cNvSpPr/>
              <p:nvPr/>
            </p:nvSpPr>
            <p:spPr bwMode="auto">
              <a:xfrm flipV="1">
                <a:off x="11899729" y="3392362"/>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2" name="Oval 361">
                <a:extLst>
                  <a:ext uri="{FF2B5EF4-FFF2-40B4-BE49-F238E27FC236}">
                    <a16:creationId xmlns:a16="http://schemas.microsoft.com/office/drawing/2014/main" id="{CFAAEE64-E2B5-4076-8479-225716FF7B35}"/>
                  </a:ext>
                </a:extLst>
              </p:cNvPr>
              <p:cNvSpPr/>
              <p:nvPr/>
            </p:nvSpPr>
            <p:spPr bwMode="auto">
              <a:xfrm flipV="1">
                <a:off x="12052333" y="3392325"/>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6" name="TextBox 25">
            <a:extLst>
              <a:ext uri="{FF2B5EF4-FFF2-40B4-BE49-F238E27FC236}">
                <a16:creationId xmlns:a16="http://schemas.microsoft.com/office/drawing/2014/main" id="{1ED312CD-73F1-4CAB-859A-1C59753EE092}"/>
              </a:ext>
            </a:extLst>
          </p:cNvPr>
          <p:cNvSpPr txBox="1"/>
          <p:nvPr/>
        </p:nvSpPr>
        <p:spPr>
          <a:xfrm>
            <a:off x="10706908" y="1016268"/>
            <a:ext cx="1116791" cy="313932"/>
          </a:xfrm>
          <a:prstGeom prst="rect">
            <a:avLst/>
          </a:prstGeom>
          <a:noFill/>
        </p:spPr>
        <p:txBody>
          <a:bodyPr wrap="square" lIns="0">
            <a:spAutoFit/>
          </a:bodyPr>
          <a:lstStyle/>
          <a:p>
            <a:pPr marL="0" marR="0" lvl="0" indent="0"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a:t>
            </a:r>
            <a:b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77"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28" name="Picture 27">
            <a:extLst>
              <a:ext uri="{FF2B5EF4-FFF2-40B4-BE49-F238E27FC236}">
                <a16:creationId xmlns:a16="http://schemas.microsoft.com/office/drawing/2014/main" id="{DA60F0C5-A122-4B01-9790-BA4AED2211B0}"/>
              </a:ext>
            </a:extLst>
          </p:cNvPr>
          <p:cNvPicPr>
            <a:picLocks noChangeAspect="1"/>
          </p:cNvPicPr>
          <p:nvPr/>
        </p:nvPicPr>
        <p:blipFill>
          <a:blip r:embed="rId78" cstate="email">
            <a:extLst>
              <a:ext uri="{28A0092B-C50C-407E-A947-70E740481C1C}">
                <a14:useLocalDpi xmlns:a14="http://schemas.microsoft.com/office/drawing/2010/main" val="0"/>
              </a:ext>
            </a:extLst>
          </a:blip>
          <a:stretch>
            <a:fillRect/>
          </a:stretch>
        </p:blipFill>
        <p:spPr bwMode="invGray">
          <a:xfrm>
            <a:off x="10706908" y="641155"/>
            <a:ext cx="1038388" cy="222436"/>
          </a:xfrm>
          <a:prstGeom prst="rect">
            <a:avLst/>
          </a:prstGeom>
        </p:spPr>
      </p:pic>
    </p:spTree>
    <p:extLst>
      <p:ext uri="{BB962C8B-B14F-4D97-AF65-F5344CB8AC3E}">
        <p14:creationId xmlns:p14="http://schemas.microsoft.com/office/powerpoint/2010/main" val="231180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89"/>
                                        </p:tgtEl>
                                        <p:attrNameLst>
                                          <p:attrName>style.visibility</p:attrName>
                                        </p:attrNameLst>
                                      </p:cBhvr>
                                      <p:to>
                                        <p:strVal val="visible"/>
                                      </p:to>
                                    </p:set>
                                    <p:animEffect transition="in" filter="wipe(right)">
                                      <p:cBhvr>
                                        <p:cTn id="7" dur="500"/>
                                        <p:tgtEl>
                                          <p:spTgt spid="28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4"/>
                                        </p:tgtEl>
                                        <p:attrNameLst>
                                          <p:attrName>style.visibility</p:attrName>
                                        </p:attrNameLst>
                                      </p:cBhvr>
                                      <p:to>
                                        <p:strVal val="visible"/>
                                      </p:to>
                                    </p:set>
                                    <p:animEffect transition="in" filter="wipe(left)">
                                      <p:cBhvr>
                                        <p:cTn id="10" dur="500"/>
                                        <p:tgtEl>
                                          <p:spTgt spid="2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22" presetClass="entr" presetSubtype="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par>
                                <p:cTn id="19" presetID="22" presetClass="entr" presetSubtype="4" fill="hold" nodeType="withEffect">
                                  <p:stCondLst>
                                    <p:cond delay="0"/>
                                  </p:stCondLst>
                                  <p:childTnLst>
                                    <p:set>
                                      <p:cBhvr>
                                        <p:cTn id="20" dur="1" fill="hold">
                                          <p:stCondLst>
                                            <p:cond delay="0"/>
                                          </p:stCondLst>
                                        </p:cTn>
                                        <p:tgtEl>
                                          <p:spTgt spid="297"/>
                                        </p:tgtEl>
                                        <p:attrNameLst>
                                          <p:attrName>style.visibility</p:attrName>
                                        </p:attrNameLst>
                                      </p:cBhvr>
                                      <p:to>
                                        <p:strVal val="visible"/>
                                      </p:to>
                                    </p:set>
                                    <p:animEffect transition="in" filter="wipe(down)">
                                      <p:cBhvr>
                                        <p:cTn id="21" dur="500"/>
                                        <p:tgtEl>
                                          <p:spTgt spid="297"/>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07"/>
                                        </p:tgtEl>
                                        <p:attrNameLst>
                                          <p:attrName>style.visibility</p:attrName>
                                        </p:attrNameLst>
                                      </p:cBhvr>
                                      <p:to>
                                        <p:strVal val="visible"/>
                                      </p:to>
                                    </p:set>
                                    <p:animEffect transition="in" filter="fade">
                                      <p:cBhvr>
                                        <p:cTn id="28" dur="400"/>
                                        <p:tgtEl>
                                          <p:spTgt spid="207"/>
                                        </p:tgtEl>
                                      </p:cBhvr>
                                    </p:animEffect>
                                  </p:childTnLst>
                                </p:cTn>
                              </p:par>
                            </p:childTnLst>
                          </p:cTn>
                        </p:par>
                        <p:par>
                          <p:cTn id="29" fill="hold">
                            <p:stCondLst>
                              <p:cond delay="900"/>
                            </p:stCondLst>
                            <p:childTnLst>
                              <p:par>
                                <p:cTn id="30" presetID="22" presetClass="entr" presetSubtype="8" fill="hold" grpId="0" nodeType="afterEffect">
                                  <p:stCondLst>
                                    <p:cond delay="0"/>
                                  </p:stCondLst>
                                  <p:childTnLst>
                                    <p:set>
                                      <p:cBhvr>
                                        <p:cTn id="31" dur="1" fill="hold">
                                          <p:stCondLst>
                                            <p:cond delay="0"/>
                                          </p:stCondLst>
                                        </p:cTn>
                                        <p:tgtEl>
                                          <p:spTgt spid="206"/>
                                        </p:tgtEl>
                                        <p:attrNameLst>
                                          <p:attrName>style.visibility</p:attrName>
                                        </p:attrNameLst>
                                      </p:cBhvr>
                                      <p:to>
                                        <p:strVal val="visible"/>
                                      </p:to>
                                    </p:set>
                                    <p:animEffect transition="in" filter="wipe(left)">
                                      <p:cBhvr>
                                        <p:cTn id="32" dur="500"/>
                                        <p:tgtEl>
                                          <p:spTgt spid="206"/>
                                        </p:tgtEl>
                                      </p:cBhvr>
                                    </p:animEffect>
                                  </p:childTnLst>
                                </p:cTn>
                              </p:par>
                            </p:childTnLst>
                          </p:cTn>
                        </p:par>
                        <p:par>
                          <p:cTn id="33" fill="hold">
                            <p:stCondLst>
                              <p:cond delay="1400"/>
                            </p:stCondLst>
                            <p:childTnLst>
                              <p:par>
                                <p:cTn id="34" presetID="22" presetClass="entr" presetSubtype="8"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1900"/>
                            </p:stCondLst>
                            <p:childTnLst>
                              <p:par>
                                <p:cTn id="38" presetID="22" presetClass="entr" presetSubtype="8"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par>
                          <p:cTn id="41" fill="hold">
                            <p:stCondLst>
                              <p:cond delay="2400"/>
                            </p:stCondLst>
                            <p:childTnLst>
                              <p:par>
                                <p:cTn id="42" presetID="22" presetClass="entr" presetSubtype="8"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p:bldP spid="11" grpId="0"/>
      <p:bldP spid="13" grpId="0"/>
      <p:bldP spid="12" grpId="0"/>
      <p:bldP spid="289" grpId="0" animBg="1"/>
      <p:bldP spid="29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L-Shape 295">
            <a:extLst>
              <a:ext uri="{FF2B5EF4-FFF2-40B4-BE49-F238E27FC236}">
                <a16:creationId xmlns:a16="http://schemas.microsoft.com/office/drawing/2014/main" id="{BDD1F546-3D16-44D8-9759-F72BD9711C83}"/>
              </a:ext>
              <a:ext uri="{C183D7F6-B498-43B3-948B-1728B52AA6E4}">
                <adec:decorative xmlns:adec="http://schemas.microsoft.com/office/drawing/2017/decorative" val="1"/>
              </a:ext>
            </a:extLst>
          </p:cNvPr>
          <p:cNvSpPr/>
          <p:nvPr/>
        </p:nvSpPr>
        <p:spPr bwMode="auto">
          <a:xfrm flipH="1">
            <a:off x="239526" y="2746845"/>
            <a:ext cx="11704320" cy="384048"/>
          </a:xfrm>
          <a:custGeom>
            <a:avLst/>
            <a:gdLst>
              <a:gd name="connsiteX0" fmla="*/ 0 w 11656381"/>
              <a:gd name="connsiteY0" fmla="*/ 0 h 303571"/>
              <a:gd name="connsiteX1" fmla="*/ 3558611 w 11656381"/>
              <a:gd name="connsiteY1" fmla="*/ 0 h 303571"/>
              <a:gd name="connsiteX2" fmla="*/ 3558611 w 11656381"/>
              <a:gd name="connsiteY2" fmla="*/ 227888 h 303571"/>
              <a:gd name="connsiteX3" fmla="*/ 11656381 w 11656381"/>
              <a:gd name="connsiteY3" fmla="*/ 227888 h 303571"/>
              <a:gd name="connsiteX4" fmla="*/ 11656381 w 11656381"/>
              <a:gd name="connsiteY4" fmla="*/ 303571 h 303571"/>
              <a:gd name="connsiteX5" fmla="*/ 0 w 11656381"/>
              <a:gd name="connsiteY5" fmla="*/ 303571 h 303571"/>
              <a:gd name="connsiteX6" fmla="*/ 0 w 11656381"/>
              <a:gd name="connsiteY6" fmla="*/ 0 h 303571"/>
              <a:gd name="connsiteX0" fmla="*/ 0 w 11656381"/>
              <a:gd name="connsiteY0" fmla="*/ 0 h 303571"/>
              <a:gd name="connsiteX1" fmla="*/ 3558611 w 11656381"/>
              <a:gd name="connsiteY1" fmla="*/ 0 h 303571"/>
              <a:gd name="connsiteX2" fmla="*/ 3558611 w 11656381"/>
              <a:gd name="connsiteY2" fmla="*/ 227888 h 303571"/>
              <a:gd name="connsiteX3" fmla="*/ 8368323 w 11656381"/>
              <a:gd name="connsiteY3" fmla="*/ 227939 h 303571"/>
              <a:gd name="connsiteX4" fmla="*/ 11656381 w 11656381"/>
              <a:gd name="connsiteY4" fmla="*/ 227888 h 303571"/>
              <a:gd name="connsiteX5" fmla="*/ 11656381 w 11656381"/>
              <a:gd name="connsiteY5" fmla="*/ 303571 h 303571"/>
              <a:gd name="connsiteX6" fmla="*/ 0 w 11656381"/>
              <a:gd name="connsiteY6" fmla="*/ 303571 h 303571"/>
              <a:gd name="connsiteX7" fmla="*/ 0 w 11656381"/>
              <a:gd name="connsiteY7" fmla="*/ 0 h 303571"/>
              <a:gd name="connsiteX0" fmla="*/ 0 w 11656381"/>
              <a:gd name="connsiteY0" fmla="*/ 0 h 303571"/>
              <a:gd name="connsiteX1" fmla="*/ 3558611 w 11656381"/>
              <a:gd name="connsiteY1" fmla="*/ 0 h 303571"/>
              <a:gd name="connsiteX2" fmla="*/ 3558611 w 11656381"/>
              <a:gd name="connsiteY2" fmla="*/ 227888 h 303571"/>
              <a:gd name="connsiteX3" fmla="*/ 8368323 w 11656381"/>
              <a:gd name="connsiteY3" fmla="*/ 227939 h 303571"/>
              <a:gd name="connsiteX4" fmla="*/ 9061743 w 11656381"/>
              <a:gd name="connsiteY4" fmla="*/ 224129 h 303571"/>
              <a:gd name="connsiteX5" fmla="*/ 11656381 w 11656381"/>
              <a:gd name="connsiteY5" fmla="*/ 227888 h 303571"/>
              <a:gd name="connsiteX6" fmla="*/ 11656381 w 11656381"/>
              <a:gd name="connsiteY6" fmla="*/ 303571 h 303571"/>
              <a:gd name="connsiteX7" fmla="*/ 0 w 11656381"/>
              <a:gd name="connsiteY7" fmla="*/ 303571 h 303571"/>
              <a:gd name="connsiteX8" fmla="*/ 0 w 11656381"/>
              <a:gd name="connsiteY8" fmla="*/ 0 h 303571"/>
              <a:gd name="connsiteX0" fmla="*/ 0 w 11656381"/>
              <a:gd name="connsiteY0" fmla="*/ 0 h 303571"/>
              <a:gd name="connsiteX1" fmla="*/ 3558611 w 11656381"/>
              <a:gd name="connsiteY1" fmla="*/ 0 h 303571"/>
              <a:gd name="connsiteX2" fmla="*/ 3558611 w 11656381"/>
              <a:gd name="connsiteY2" fmla="*/ 227888 h 303571"/>
              <a:gd name="connsiteX3" fmla="*/ 8368323 w 11656381"/>
              <a:gd name="connsiteY3" fmla="*/ 227939 h 303571"/>
              <a:gd name="connsiteX4" fmla="*/ 8360703 w 11656381"/>
              <a:gd name="connsiteY4" fmla="*/ 14579 h 303571"/>
              <a:gd name="connsiteX5" fmla="*/ 11656381 w 11656381"/>
              <a:gd name="connsiteY5" fmla="*/ 227888 h 303571"/>
              <a:gd name="connsiteX6" fmla="*/ 11656381 w 11656381"/>
              <a:gd name="connsiteY6" fmla="*/ 303571 h 303571"/>
              <a:gd name="connsiteX7" fmla="*/ 0 w 11656381"/>
              <a:gd name="connsiteY7" fmla="*/ 303571 h 303571"/>
              <a:gd name="connsiteX8" fmla="*/ 0 w 11656381"/>
              <a:gd name="connsiteY8" fmla="*/ 0 h 303571"/>
              <a:gd name="connsiteX0" fmla="*/ 0 w 11656381"/>
              <a:gd name="connsiteY0" fmla="*/ 0 h 303571"/>
              <a:gd name="connsiteX1" fmla="*/ 3558611 w 11656381"/>
              <a:gd name="connsiteY1" fmla="*/ 0 h 303571"/>
              <a:gd name="connsiteX2" fmla="*/ 3558611 w 11656381"/>
              <a:gd name="connsiteY2" fmla="*/ 227888 h 303571"/>
              <a:gd name="connsiteX3" fmla="*/ 8368323 w 11656381"/>
              <a:gd name="connsiteY3" fmla="*/ 227939 h 303571"/>
              <a:gd name="connsiteX4" fmla="*/ 8372609 w 11656381"/>
              <a:gd name="connsiteY4" fmla="*/ 3864 h 303571"/>
              <a:gd name="connsiteX5" fmla="*/ 11656381 w 11656381"/>
              <a:gd name="connsiteY5" fmla="*/ 227888 h 303571"/>
              <a:gd name="connsiteX6" fmla="*/ 11656381 w 11656381"/>
              <a:gd name="connsiteY6" fmla="*/ 303571 h 303571"/>
              <a:gd name="connsiteX7" fmla="*/ 0 w 11656381"/>
              <a:gd name="connsiteY7" fmla="*/ 303571 h 303571"/>
              <a:gd name="connsiteX8" fmla="*/ 0 w 11656381"/>
              <a:gd name="connsiteY8" fmla="*/ 0 h 303571"/>
              <a:gd name="connsiteX0" fmla="*/ 0 w 11656381"/>
              <a:gd name="connsiteY0" fmla="*/ 0 h 303571"/>
              <a:gd name="connsiteX1" fmla="*/ 3558611 w 11656381"/>
              <a:gd name="connsiteY1" fmla="*/ 0 h 303571"/>
              <a:gd name="connsiteX2" fmla="*/ 3558611 w 11656381"/>
              <a:gd name="connsiteY2" fmla="*/ 227888 h 303571"/>
              <a:gd name="connsiteX3" fmla="*/ 8368323 w 11656381"/>
              <a:gd name="connsiteY3" fmla="*/ 227939 h 303571"/>
              <a:gd name="connsiteX4" fmla="*/ 8369038 w 11656381"/>
              <a:gd name="connsiteY4" fmla="*/ 3864 h 303571"/>
              <a:gd name="connsiteX5" fmla="*/ 11656381 w 11656381"/>
              <a:gd name="connsiteY5" fmla="*/ 227888 h 303571"/>
              <a:gd name="connsiteX6" fmla="*/ 11656381 w 11656381"/>
              <a:gd name="connsiteY6" fmla="*/ 303571 h 303571"/>
              <a:gd name="connsiteX7" fmla="*/ 0 w 11656381"/>
              <a:gd name="connsiteY7" fmla="*/ 303571 h 303571"/>
              <a:gd name="connsiteX8" fmla="*/ 0 w 11656381"/>
              <a:gd name="connsiteY8" fmla="*/ 0 h 303571"/>
              <a:gd name="connsiteX0" fmla="*/ 0 w 11661144"/>
              <a:gd name="connsiteY0" fmla="*/ 0 h 303571"/>
              <a:gd name="connsiteX1" fmla="*/ 3558611 w 11661144"/>
              <a:gd name="connsiteY1" fmla="*/ 0 h 303571"/>
              <a:gd name="connsiteX2" fmla="*/ 3558611 w 11661144"/>
              <a:gd name="connsiteY2" fmla="*/ 227888 h 303571"/>
              <a:gd name="connsiteX3" fmla="*/ 8368323 w 11661144"/>
              <a:gd name="connsiteY3" fmla="*/ 227939 h 303571"/>
              <a:gd name="connsiteX4" fmla="*/ 8369038 w 11661144"/>
              <a:gd name="connsiteY4" fmla="*/ 3864 h 303571"/>
              <a:gd name="connsiteX5" fmla="*/ 11661144 w 11661144"/>
              <a:gd name="connsiteY5" fmla="*/ 1669 h 303571"/>
              <a:gd name="connsiteX6" fmla="*/ 11656381 w 11661144"/>
              <a:gd name="connsiteY6" fmla="*/ 303571 h 303571"/>
              <a:gd name="connsiteX7" fmla="*/ 0 w 11661144"/>
              <a:gd name="connsiteY7" fmla="*/ 303571 h 303571"/>
              <a:gd name="connsiteX8" fmla="*/ 0 w 11661144"/>
              <a:gd name="connsiteY8" fmla="*/ 0 h 303571"/>
              <a:gd name="connsiteX0" fmla="*/ 0 w 11656624"/>
              <a:gd name="connsiteY0" fmla="*/ 0 h 303571"/>
              <a:gd name="connsiteX1" fmla="*/ 3558611 w 11656624"/>
              <a:gd name="connsiteY1" fmla="*/ 0 h 303571"/>
              <a:gd name="connsiteX2" fmla="*/ 3558611 w 11656624"/>
              <a:gd name="connsiteY2" fmla="*/ 227888 h 303571"/>
              <a:gd name="connsiteX3" fmla="*/ 8368323 w 11656624"/>
              <a:gd name="connsiteY3" fmla="*/ 227939 h 303571"/>
              <a:gd name="connsiteX4" fmla="*/ 8369038 w 11656624"/>
              <a:gd name="connsiteY4" fmla="*/ 3864 h 303571"/>
              <a:gd name="connsiteX5" fmla="*/ 11652810 w 11656624"/>
              <a:gd name="connsiteY5" fmla="*/ 1669 h 303571"/>
              <a:gd name="connsiteX6" fmla="*/ 11656381 w 11656624"/>
              <a:gd name="connsiteY6" fmla="*/ 303571 h 303571"/>
              <a:gd name="connsiteX7" fmla="*/ 0 w 11656624"/>
              <a:gd name="connsiteY7" fmla="*/ 303571 h 303571"/>
              <a:gd name="connsiteX8" fmla="*/ 0 w 11656624"/>
              <a:gd name="connsiteY8" fmla="*/ 0 h 303571"/>
              <a:gd name="connsiteX0" fmla="*/ 0 w 11658763"/>
              <a:gd name="connsiteY0" fmla="*/ 0 h 303571"/>
              <a:gd name="connsiteX1" fmla="*/ 3558611 w 11658763"/>
              <a:gd name="connsiteY1" fmla="*/ 0 h 303571"/>
              <a:gd name="connsiteX2" fmla="*/ 3558611 w 11658763"/>
              <a:gd name="connsiteY2" fmla="*/ 227888 h 303571"/>
              <a:gd name="connsiteX3" fmla="*/ 8368323 w 11658763"/>
              <a:gd name="connsiteY3" fmla="*/ 227939 h 303571"/>
              <a:gd name="connsiteX4" fmla="*/ 8369038 w 11658763"/>
              <a:gd name="connsiteY4" fmla="*/ 3864 h 303571"/>
              <a:gd name="connsiteX5" fmla="*/ 11658763 w 11658763"/>
              <a:gd name="connsiteY5" fmla="*/ 1669 h 303571"/>
              <a:gd name="connsiteX6" fmla="*/ 11656381 w 11658763"/>
              <a:gd name="connsiteY6" fmla="*/ 303571 h 303571"/>
              <a:gd name="connsiteX7" fmla="*/ 0 w 11658763"/>
              <a:gd name="connsiteY7" fmla="*/ 303571 h 303571"/>
              <a:gd name="connsiteX8" fmla="*/ 0 w 11658763"/>
              <a:gd name="connsiteY8" fmla="*/ 0 h 303571"/>
              <a:gd name="connsiteX0" fmla="*/ 0 w 11656734"/>
              <a:gd name="connsiteY0" fmla="*/ 0 h 303571"/>
              <a:gd name="connsiteX1" fmla="*/ 3558611 w 11656734"/>
              <a:gd name="connsiteY1" fmla="*/ 0 h 303571"/>
              <a:gd name="connsiteX2" fmla="*/ 3558611 w 11656734"/>
              <a:gd name="connsiteY2" fmla="*/ 227888 h 303571"/>
              <a:gd name="connsiteX3" fmla="*/ 8368323 w 11656734"/>
              <a:gd name="connsiteY3" fmla="*/ 227939 h 303571"/>
              <a:gd name="connsiteX4" fmla="*/ 8369038 w 11656734"/>
              <a:gd name="connsiteY4" fmla="*/ 3864 h 303571"/>
              <a:gd name="connsiteX5" fmla="*/ 11655191 w 11656734"/>
              <a:gd name="connsiteY5" fmla="*/ 478 h 303571"/>
              <a:gd name="connsiteX6" fmla="*/ 11656381 w 11656734"/>
              <a:gd name="connsiteY6" fmla="*/ 303571 h 303571"/>
              <a:gd name="connsiteX7" fmla="*/ 0 w 11656734"/>
              <a:gd name="connsiteY7" fmla="*/ 303571 h 303571"/>
              <a:gd name="connsiteX8" fmla="*/ 0 w 11656734"/>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8368323 w 11656839"/>
              <a:gd name="connsiteY3" fmla="*/ 227939 h 303571"/>
              <a:gd name="connsiteX4" fmla="*/ 8369038 w 11656839"/>
              <a:gd name="connsiteY4" fmla="*/ 3864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8369038 w 11656839"/>
              <a:gd name="connsiteY4" fmla="*/ 3864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7526075 w 11656839"/>
              <a:gd name="connsiteY4" fmla="*/ 3864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7529647 w 11656839"/>
              <a:gd name="connsiteY4" fmla="*/ 3023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7528457 w 11656839"/>
              <a:gd name="connsiteY4" fmla="*/ 3864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7528457 w 11656839"/>
              <a:gd name="connsiteY4" fmla="*/ 3864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7528457 w 11656839"/>
              <a:gd name="connsiteY4" fmla="*/ 3864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7528457 w 11656839"/>
              <a:gd name="connsiteY4" fmla="*/ 3864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7528457 w 11656839"/>
              <a:gd name="connsiteY4" fmla="*/ 961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7528457 w 11656839"/>
              <a:gd name="connsiteY4" fmla="*/ 961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7528457 w 11656839"/>
              <a:gd name="connsiteY4" fmla="*/ 961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7528457 w 11656839"/>
              <a:gd name="connsiteY4" fmla="*/ 961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7528457 w 11656839"/>
              <a:gd name="connsiteY4" fmla="*/ 961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4619770 w 11656839"/>
              <a:gd name="connsiteY2" fmla="*/ 228994 h 303571"/>
              <a:gd name="connsiteX3" fmla="*/ 7527741 w 11656839"/>
              <a:gd name="connsiteY3" fmla="*/ 231302 h 303571"/>
              <a:gd name="connsiteX4" fmla="*/ 7528457 w 11656839"/>
              <a:gd name="connsiteY4" fmla="*/ 961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4620553 w 11656839"/>
              <a:gd name="connsiteY1" fmla="*/ 553 h 303571"/>
              <a:gd name="connsiteX2" fmla="*/ 4619770 w 11656839"/>
              <a:gd name="connsiteY2" fmla="*/ 228994 h 303571"/>
              <a:gd name="connsiteX3" fmla="*/ 7527741 w 11656839"/>
              <a:gd name="connsiteY3" fmla="*/ 231302 h 303571"/>
              <a:gd name="connsiteX4" fmla="*/ 7528457 w 11656839"/>
              <a:gd name="connsiteY4" fmla="*/ 961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6839" h="303571">
                <a:moveTo>
                  <a:pt x="0" y="0"/>
                </a:moveTo>
                <a:lnTo>
                  <a:pt x="4620553" y="553"/>
                </a:lnTo>
                <a:lnTo>
                  <a:pt x="4619770" y="228994"/>
                </a:lnTo>
                <a:lnTo>
                  <a:pt x="7527741" y="231302"/>
                </a:lnTo>
                <a:cubicBezTo>
                  <a:pt x="7528940" y="110455"/>
                  <a:pt x="7527060" y="105921"/>
                  <a:pt x="7528457" y="961"/>
                </a:cubicBezTo>
                <a:lnTo>
                  <a:pt x="11656381" y="478"/>
                </a:lnTo>
                <a:cubicBezTo>
                  <a:pt x="11654793" y="101112"/>
                  <a:pt x="11657969" y="202937"/>
                  <a:pt x="11656381" y="303571"/>
                </a:cubicBezTo>
                <a:lnTo>
                  <a:pt x="0" y="303571"/>
                </a:lnTo>
                <a:lnTo>
                  <a:pt x="0" y="0"/>
                </a:lnTo>
                <a:close/>
              </a:path>
            </a:pathLst>
          </a:custGeom>
          <a:solidFill>
            <a:schemeClr val="bg1">
              <a:lumMod val="85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2860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1" name="Rectangle 90">
            <a:hlinkClick r:id="rId3"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E12E0D29-9F8B-4151-93AA-E41A1F8FB96F}"/>
              </a:ext>
              <a:ext uri="{C183D7F6-B498-43B3-948B-1728B52AA6E4}">
                <adec:decorative xmlns:adec="http://schemas.microsoft.com/office/drawing/2017/decorative" val="1"/>
              </a:ext>
            </a:extLst>
          </p:cNvPr>
          <p:cNvSpPr/>
          <p:nvPr/>
        </p:nvSpPr>
        <p:spPr>
          <a:xfrm>
            <a:off x="239526" y="2118823"/>
            <a:ext cx="11704320" cy="569340"/>
          </a:xfrm>
          <a:prstGeom prst="rect">
            <a:avLst/>
          </a:prstGeom>
          <a:solidFill>
            <a:srgbClr val="E5D9F3"/>
          </a:solidFill>
          <a:ln w="19050">
            <a:solidFill>
              <a:srgbClr val="5C2D9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ysClr val="windowText" lastClr="000000"/>
              </a:soli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7" name="Title 6">
            <a:extLst>
              <a:ext uri="{FF2B5EF4-FFF2-40B4-BE49-F238E27FC236}">
                <a16:creationId xmlns:a16="http://schemas.microsoft.com/office/drawing/2014/main" id="{44A98BBF-6C8A-4752-97BE-FBE918528455}"/>
              </a:ext>
            </a:extLst>
          </p:cNvPr>
          <p:cNvSpPr>
            <a:spLocks noGrp="1"/>
          </p:cNvSpPr>
          <p:nvPr>
            <p:ph type="title"/>
          </p:nvPr>
        </p:nvSpPr>
        <p:spPr>
          <a:xfrm>
            <a:off x="586740" y="281836"/>
            <a:ext cx="11018520" cy="769441"/>
          </a:xfrm>
        </p:spPr>
        <p:txBody>
          <a:bodyPr/>
          <a:lstStyle/>
          <a:p>
            <a:r>
              <a:rPr lang="en-US" sz="3200"/>
              <a:t>Multi-Cloud and Cross-Platform Technology </a:t>
            </a:r>
            <a:br>
              <a:rPr lang="en-US" sz="3200"/>
            </a:br>
            <a:r>
              <a:rPr lang="en-US" sz="1800" i="1">
                <a:latin typeface="+mn-lt"/>
              </a:rPr>
              <a:t>Secure the enterprise you have</a:t>
            </a:r>
          </a:p>
        </p:txBody>
      </p:sp>
      <p:sp>
        <p:nvSpPr>
          <p:cNvPr id="429" name="Rectangle 428">
            <a:hlinkClick r:id="rId4" tooltip="Microsoft Information Protection (MIP) is a built-in, intelligent, unified, and extensible solution to protect sensitive data in documents and emails across your organization."/>
            <a:extLst>
              <a:ext uri="{FF2B5EF4-FFF2-40B4-BE49-F238E27FC236}">
                <a16:creationId xmlns:a16="http://schemas.microsoft.com/office/drawing/2014/main" id="{7D4BA65B-E5C7-4A37-82F6-B51505A20291}"/>
              </a:ext>
              <a:ext uri="{C183D7F6-B498-43B3-948B-1728B52AA6E4}">
                <adec:decorative xmlns:adec="http://schemas.microsoft.com/office/drawing/2017/decorative" val="1"/>
              </a:ext>
            </a:extLst>
          </p:cNvPr>
          <p:cNvSpPr/>
          <p:nvPr/>
        </p:nvSpPr>
        <p:spPr>
          <a:xfrm>
            <a:off x="246295" y="1243143"/>
            <a:ext cx="11687394" cy="471924"/>
          </a:xfrm>
          <a:prstGeom prst="rect">
            <a:avLst/>
          </a:prstGeom>
          <a:solidFill>
            <a:srgbClr val="C9FFF9"/>
          </a:solidFill>
          <a:ln w="19050">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9144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tab pos="571500" algn="l"/>
              </a:tabLst>
              <a:defRPr/>
            </a:pPr>
            <a:r>
              <a:rPr kumimoji="0" lang="en-US" sz="1100" b="1" i="0" u="none" strike="noStrike" kern="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Information Protection and Azure Purview</a:t>
            </a:r>
          </a:p>
          <a:p>
            <a:pPr marL="0" marR="0" lvl="0" indent="0" algn="ctr" defTabSz="914400" rtl="0" eaLnBrk="1" fontAlgn="auto" latinLnBrk="0" hangingPunct="1">
              <a:lnSpc>
                <a:spcPct val="100000"/>
              </a:lnSpc>
              <a:spcBef>
                <a:spcPts val="0"/>
              </a:spcBef>
              <a:spcAft>
                <a:spcPts val="200"/>
              </a:spcAft>
              <a:buClrTx/>
              <a:buSzTx/>
              <a:buFontTx/>
              <a:buNone/>
              <a:tabLst>
                <a:tab pos="571500" algn="l"/>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Discovery, Classify, Protect,</a:t>
            </a:r>
            <a:r>
              <a:rPr kumimoji="0" lang="en-US" sz="900" b="0" i="0" u="none" strike="noStrike" kern="1200" cap="none" spc="0" normalizeH="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 </a:t>
            </a: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and Monitor unstructured data (documents, spreadsheets, files, etc.), structured data (SQL, Databases, etc.) and identify critical risks (Open S3 buckets, SaaS Sharing Risks, etc.)</a:t>
            </a:r>
          </a:p>
        </p:txBody>
      </p:sp>
      <p:sp>
        <p:nvSpPr>
          <p:cNvPr id="88" name="L-Shape 87">
            <a:extLst>
              <a:ext uri="{FF2B5EF4-FFF2-40B4-BE49-F238E27FC236}">
                <a16:creationId xmlns:a16="http://schemas.microsoft.com/office/drawing/2014/main" id="{448B542F-06EF-417A-9B1F-071B16D6D026}"/>
              </a:ext>
              <a:ext uri="{C183D7F6-B498-43B3-948B-1728B52AA6E4}">
                <adec:decorative xmlns:adec="http://schemas.microsoft.com/office/drawing/2017/decorative" val="1"/>
              </a:ext>
            </a:extLst>
          </p:cNvPr>
          <p:cNvSpPr/>
          <p:nvPr/>
        </p:nvSpPr>
        <p:spPr bwMode="auto">
          <a:xfrm flipH="1" flipV="1">
            <a:off x="236538" y="1683822"/>
            <a:ext cx="11706908" cy="324685"/>
          </a:xfrm>
          <a:prstGeom prst="corner">
            <a:avLst>
              <a:gd name="adj1" fmla="val 12170"/>
              <a:gd name="adj2" fmla="val 1157259"/>
            </a:avLst>
          </a:prstGeom>
          <a:solidFill>
            <a:srgbClr val="008272"/>
          </a:solid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62" name="Rectangle 61">
            <a:extLst>
              <a:ext uri="{FF2B5EF4-FFF2-40B4-BE49-F238E27FC236}">
                <a16:creationId xmlns:a16="http://schemas.microsoft.com/office/drawing/2014/main" id="{5EA6A1E4-FA03-4C3A-B50E-4F7607339528}"/>
              </a:ext>
              <a:ext uri="{C183D7F6-B498-43B3-948B-1728B52AA6E4}">
                <adec:decorative xmlns:adec="http://schemas.microsoft.com/office/drawing/2017/decorative" val="1"/>
              </a:ext>
            </a:extLst>
          </p:cNvPr>
          <p:cNvSpPr/>
          <p:nvPr/>
        </p:nvSpPr>
        <p:spPr>
          <a:xfrm>
            <a:off x="9060156" y="1722538"/>
            <a:ext cx="2618159" cy="257763"/>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grpSp>
        <p:nvGrpSpPr>
          <p:cNvPr id="94" name="Group 93" descr="Identity &amp; Access">
            <a:extLst>
              <a:ext uri="{FF2B5EF4-FFF2-40B4-BE49-F238E27FC236}">
                <a16:creationId xmlns:a16="http://schemas.microsoft.com/office/drawing/2014/main" id="{56A98A1A-0357-4589-9CCC-F244229A03ED}"/>
              </a:ext>
              <a:ext uri="{C183D7F6-B498-43B3-948B-1728B52AA6E4}">
                <adec:decorative xmlns:adec="http://schemas.microsoft.com/office/drawing/2017/decorative" val="0"/>
              </a:ext>
            </a:extLst>
          </p:cNvPr>
          <p:cNvGrpSpPr/>
          <p:nvPr/>
        </p:nvGrpSpPr>
        <p:grpSpPr>
          <a:xfrm>
            <a:off x="239526" y="1792516"/>
            <a:ext cx="11703921" cy="324685"/>
            <a:chOff x="263644" y="1615283"/>
            <a:chExt cx="11703921" cy="324685"/>
          </a:xfrm>
        </p:grpSpPr>
        <p:sp>
          <p:nvSpPr>
            <p:cNvPr id="2059" name="L-Shape 2058">
              <a:extLst>
                <a:ext uri="{FF2B5EF4-FFF2-40B4-BE49-F238E27FC236}">
                  <a16:creationId xmlns:a16="http://schemas.microsoft.com/office/drawing/2014/main" id="{3C807F47-3774-4CE4-9A21-5450DECB6097}"/>
                </a:ext>
              </a:extLst>
            </p:cNvPr>
            <p:cNvSpPr/>
            <p:nvPr/>
          </p:nvSpPr>
          <p:spPr bwMode="auto">
            <a:xfrm rot="10800000" flipH="1" flipV="1">
              <a:off x="263644" y="1615283"/>
              <a:ext cx="11703921" cy="324685"/>
            </a:xfrm>
            <a:prstGeom prst="corner">
              <a:avLst>
                <a:gd name="adj1" fmla="val 12170"/>
                <a:gd name="adj2" fmla="val 1226179"/>
              </a:avLst>
            </a:prstGeom>
            <a:solidFill>
              <a:srgbClr val="5C2D91"/>
            </a:solidFill>
            <a:ln w="19050">
              <a:solidFill>
                <a:srgbClr val="5C2D91"/>
              </a:solidFill>
            </a:ln>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64" name="Rectangle 63">
              <a:extLst>
                <a:ext uri="{FF2B5EF4-FFF2-40B4-BE49-F238E27FC236}">
                  <a16:creationId xmlns:a16="http://schemas.microsoft.com/office/drawing/2014/main" id="{A7373F7C-9E3D-44FB-B0FE-CBF0C06B8725}"/>
                </a:ext>
              </a:extLst>
            </p:cNvPr>
            <p:cNvSpPr/>
            <p:nvPr/>
          </p:nvSpPr>
          <p:spPr>
            <a:xfrm>
              <a:off x="677137" y="1632118"/>
              <a:ext cx="1600200" cy="257763"/>
            </a:xfrm>
            <a:prstGeom prst="rect">
              <a:avLst/>
            </a:prstGeom>
            <a:solidFill>
              <a:srgbClr val="5C2D91"/>
            </a:solidFill>
          </p:spPr>
          <p:txBody>
            <a:bodyPr wrap="square" t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grpSp>
      <p:cxnSp>
        <p:nvCxnSpPr>
          <p:cNvPr id="401" name="Straight Connector 400">
            <a:extLst>
              <a:ext uri="{FF2B5EF4-FFF2-40B4-BE49-F238E27FC236}">
                <a16:creationId xmlns:a16="http://schemas.microsoft.com/office/drawing/2014/main" id="{5048362F-EA68-4357-8F7F-401AD72CE7BC}"/>
              </a:ext>
              <a:ext uri="{C183D7F6-B498-43B3-948B-1728B52AA6E4}">
                <adec:decorative xmlns:adec="http://schemas.microsoft.com/office/drawing/2017/decorative" val="1"/>
              </a:ext>
            </a:extLst>
          </p:cNvPr>
          <p:cNvCxnSpPr>
            <a:cxnSpLocks/>
          </p:cNvCxnSpPr>
          <p:nvPr/>
        </p:nvCxnSpPr>
        <p:spPr>
          <a:xfrm>
            <a:off x="272499" y="2281374"/>
            <a:ext cx="11623887" cy="0"/>
          </a:xfrm>
          <a:prstGeom prst="line">
            <a:avLst/>
          </a:prstGeom>
          <a:ln w="28575">
            <a:gradFill flip="none" rotWithShape="1">
              <a:gsLst>
                <a:gs pos="0">
                  <a:schemeClr val="accent1">
                    <a:lumMod val="75000"/>
                    <a:alpha val="0"/>
                  </a:schemeClr>
                </a:gs>
                <a:gs pos="97000">
                  <a:srgbClr val="005A9F"/>
                </a:gs>
                <a:gs pos="3000">
                  <a:srgbClr val="5C2D91"/>
                </a:gs>
                <a:gs pos="100000">
                  <a:schemeClr val="accent1">
                    <a:lumMod val="75000"/>
                    <a:alpha val="0"/>
                  </a:scheme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405" name="TextBox 404">
            <a:extLst>
              <a:ext uri="{FF2B5EF4-FFF2-40B4-BE49-F238E27FC236}">
                <a16:creationId xmlns:a16="http://schemas.microsoft.com/office/drawing/2014/main" id="{22566071-DEBB-4458-8EA8-4C1E3D6D6808}"/>
              </a:ext>
              <a:ext uri="{C183D7F6-B498-43B3-948B-1728B52AA6E4}">
                <adec:decorative xmlns:adec="http://schemas.microsoft.com/office/drawing/2017/decorative" val="1"/>
              </a:ext>
            </a:extLst>
          </p:cNvPr>
          <p:cNvSpPr txBox="1"/>
          <p:nvPr/>
        </p:nvSpPr>
        <p:spPr>
          <a:xfrm>
            <a:off x="1618465" y="2163725"/>
            <a:ext cx="1345652" cy="230832"/>
          </a:xfrm>
          <a:prstGeom prst="rect">
            <a:avLst/>
          </a:prstGeom>
          <a:solidFill>
            <a:srgbClr val="E5D9F3"/>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Segoe UI" pitchFamily="34" charset="0"/>
                <a:cs typeface="Segoe UI" pitchFamily="34" charset="0"/>
              </a:rPr>
              <a:t>Identity Enablement </a:t>
            </a:r>
          </a:p>
        </p:txBody>
      </p:sp>
      <p:sp>
        <p:nvSpPr>
          <p:cNvPr id="400" name="TextBox 399">
            <a:extLst>
              <a:ext uri="{FF2B5EF4-FFF2-40B4-BE49-F238E27FC236}">
                <a16:creationId xmlns:a16="http://schemas.microsoft.com/office/drawing/2014/main" id="{872B8279-F609-48ED-A07A-5E422A7F08CA}"/>
              </a:ext>
              <a:ext uri="{C183D7F6-B498-43B3-948B-1728B52AA6E4}">
                <adec:decorative xmlns:adec="http://schemas.microsoft.com/office/drawing/2017/decorative" val="1"/>
              </a:ext>
            </a:extLst>
          </p:cNvPr>
          <p:cNvSpPr txBox="1"/>
          <p:nvPr/>
        </p:nvSpPr>
        <p:spPr>
          <a:xfrm>
            <a:off x="832182" y="2315247"/>
            <a:ext cx="29182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Access cloud and legacy applications for Enterprise users, Partners (B2B), and Customers/Citizens (B2C)</a:t>
            </a:r>
          </a:p>
        </p:txBody>
      </p:sp>
      <p:sp>
        <p:nvSpPr>
          <p:cNvPr id="104" name="TextBox 103">
            <a:extLst>
              <a:ext uri="{FF2B5EF4-FFF2-40B4-BE49-F238E27FC236}">
                <a16:creationId xmlns:a16="http://schemas.microsoft.com/office/drawing/2014/main" id="{37CC7599-EAC8-4A67-A235-C1C631905FD2}"/>
              </a:ext>
              <a:ext uri="{C183D7F6-B498-43B3-948B-1728B52AA6E4}">
                <adec:decorative xmlns:adec="http://schemas.microsoft.com/office/drawing/2017/decorative" val="1"/>
              </a:ext>
            </a:extLst>
          </p:cNvPr>
          <p:cNvSpPr txBox="1"/>
          <p:nvPr/>
        </p:nvSpPr>
        <p:spPr>
          <a:xfrm>
            <a:off x="9052886" y="2168130"/>
            <a:ext cx="1271392" cy="230832"/>
          </a:xfrm>
          <a:prstGeom prst="rect">
            <a:avLst/>
          </a:prstGeom>
          <a:solidFill>
            <a:srgbClr val="E5D9F3"/>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Segoe UI" pitchFamily="34" charset="0"/>
                <a:cs typeface="Segoe UI" pitchFamily="34" charset="0"/>
              </a:rPr>
              <a:t>Identity Security </a:t>
            </a:r>
          </a:p>
        </p:txBody>
      </p:sp>
      <p:sp>
        <p:nvSpPr>
          <p:cNvPr id="403" name="TextBox 402">
            <a:extLst>
              <a:ext uri="{FF2B5EF4-FFF2-40B4-BE49-F238E27FC236}">
                <a16:creationId xmlns:a16="http://schemas.microsoft.com/office/drawing/2014/main" id="{164E4557-EA00-49A8-B179-650E6EBD80B3}"/>
              </a:ext>
              <a:ext uri="{C183D7F6-B498-43B3-948B-1728B52AA6E4}">
                <adec:decorative xmlns:adec="http://schemas.microsoft.com/office/drawing/2017/decorative" val="1"/>
              </a:ext>
            </a:extLst>
          </p:cNvPr>
          <p:cNvSpPr txBox="1"/>
          <p:nvPr/>
        </p:nvSpPr>
        <p:spPr>
          <a:xfrm>
            <a:off x="8065583" y="2329249"/>
            <a:ext cx="3245999"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Zero Trust Access Control using Behavioral Analytics, Threat Intelligence, and integration of device and app trust signals</a:t>
            </a:r>
          </a:p>
        </p:txBody>
      </p:sp>
      <p:sp>
        <p:nvSpPr>
          <p:cNvPr id="95" name="TextBox 94">
            <a:extLst>
              <a:ext uri="{FF2B5EF4-FFF2-40B4-BE49-F238E27FC236}">
                <a16:creationId xmlns:a16="http://schemas.microsoft.com/office/drawing/2014/main" id="{EF3F6BF7-2C07-4C1F-8D49-9A27A326316C}"/>
              </a:ext>
              <a:ext uri="{C183D7F6-B498-43B3-948B-1728B52AA6E4}">
                <adec:decorative xmlns:adec="http://schemas.microsoft.com/office/drawing/2017/decorative" val="1"/>
              </a:ext>
            </a:extLst>
          </p:cNvPr>
          <p:cNvSpPr txBox="1"/>
          <p:nvPr/>
        </p:nvSpPr>
        <p:spPr>
          <a:xfrm>
            <a:off x="5080266" y="2164903"/>
            <a:ext cx="2004748" cy="241605"/>
          </a:xfrm>
          <a:prstGeom prst="rect">
            <a:avLst/>
          </a:prstGeom>
          <a:solidFill>
            <a:srgbClr val="E5D9F3"/>
          </a:solidFill>
        </p:spPr>
        <p:txBody>
          <a:bodyPr wrap="square" lIns="457200">
            <a:spAutoFit/>
          </a:bodyPr>
          <a:lstStyle/>
          <a:p>
            <a:pPr marL="0" marR="0" lvl="0" indent="0" algn="ctr" defTabSz="914400" rtl="0" eaLnBrk="1" fontAlgn="auto" latinLnBrk="0" hangingPunct="1">
              <a:lnSpc>
                <a:spcPct val="97000"/>
              </a:lnSpc>
              <a:spcBef>
                <a:spcPts val="0"/>
              </a:spcBef>
              <a:spcAft>
                <a:spcPts val="100"/>
              </a:spcAft>
              <a:buClrTx/>
              <a:buSzTx/>
              <a:buFontTx/>
              <a:buNone/>
              <a:tabLst>
                <a:tab pos="571500" algn="l"/>
              </a:tabLst>
              <a:defRPr/>
            </a:pPr>
            <a:r>
              <a:rPr kumimoji="0" lang="en-US" sz="1000" b="1" i="0" u="none" strike="noStrike" kern="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Azure Active Directory</a:t>
            </a:r>
          </a:p>
        </p:txBody>
      </p:sp>
      <p:sp>
        <p:nvSpPr>
          <p:cNvPr id="297" name="Rectangle 296">
            <a:hlinkClick r:id="rId5"/>
            <a:extLst>
              <a:ext uri="{FF2B5EF4-FFF2-40B4-BE49-F238E27FC236}">
                <a16:creationId xmlns:a16="http://schemas.microsoft.com/office/drawing/2014/main" id="{AFB00AD2-01EA-46A0-B74A-BF2F085A8AEC}"/>
              </a:ext>
              <a:ext uri="{C183D7F6-B498-43B3-948B-1728B52AA6E4}">
                <adec:decorative xmlns:adec="http://schemas.microsoft.com/office/drawing/2017/decorative" val="0"/>
              </a:ext>
            </a:extLst>
          </p:cNvPr>
          <p:cNvSpPr/>
          <p:nvPr/>
        </p:nvSpPr>
        <p:spPr bwMode="auto">
          <a:xfrm>
            <a:off x="286166" y="2733476"/>
            <a:ext cx="4104434" cy="309315"/>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chorCtr="0">
            <a:spAutoFit/>
          </a:bodyPr>
          <a:lstStyle/>
          <a:p>
            <a:pPr marL="17145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Segoe UI" pitchFamily="34" charset="0"/>
                <a:cs typeface="Segoe UI" pitchFamily="34" charset="0"/>
              </a:rPr>
              <a:t>GitHub Advanced Security – </a:t>
            </a: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Segoe UI" pitchFamily="34" charset="0"/>
                <a:cs typeface="Segoe UI" pitchFamily="34" charset="0"/>
              </a:rPr>
              <a:t>Secure development capabilities</a:t>
            </a:r>
          </a:p>
        </p:txBody>
      </p:sp>
      <p:sp>
        <p:nvSpPr>
          <p:cNvPr id="255" name="TextBox 254">
            <a:extLst>
              <a:ext uri="{FF2B5EF4-FFF2-40B4-BE49-F238E27FC236}">
                <a16:creationId xmlns:a16="http://schemas.microsoft.com/office/drawing/2014/main" id="{0AF57CD4-77FC-42DF-A749-540F0BC28C5D}"/>
              </a:ext>
              <a:ext uri="{C183D7F6-B498-43B3-948B-1728B52AA6E4}">
                <adec:decorative xmlns:adec="http://schemas.microsoft.com/office/drawing/2017/decorative" val="0"/>
              </a:ext>
            </a:extLst>
          </p:cNvPr>
          <p:cNvSpPr txBox="1"/>
          <p:nvPr/>
        </p:nvSpPr>
        <p:spPr>
          <a:xfrm>
            <a:off x="7341508" y="2733476"/>
            <a:ext cx="4554878" cy="323165"/>
          </a:xfrm>
          <a:prstGeom prst="rect">
            <a:avLst/>
          </a:prstGeom>
          <a:noFill/>
        </p:spPr>
        <p:txBody>
          <a:bodyPr wrap="square" tIns="91440" bIns="9144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Segoe UI" pitchFamily="34" charset="0"/>
                <a:cs typeface="Segoe UI" pitchFamily="34" charset="0"/>
              </a:rPr>
              <a:t>Securing components common most enterprise software supply chains</a:t>
            </a: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12" name="Group 11" descr="Security Operations Center (SOC)">
            <a:extLst>
              <a:ext uri="{FF2B5EF4-FFF2-40B4-BE49-F238E27FC236}">
                <a16:creationId xmlns:a16="http://schemas.microsoft.com/office/drawing/2014/main" id="{BF050741-D9EF-44AB-9242-EB92F6CCB8FC}"/>
              </a:ext>
              <a:ext uri="{C183D7F6-B498-43B3-948B-1728B52AA6E4}">
                <adec:decorative xmlns:adec="http://schemas.microsoft.com/office/drawing/2017/decorative" val="0"/>
              </a:ext>
            </a:extLst>
          </p:cNvPr>
          <p:cNvGrpSpPr/>
          <p:nvPr/>
        </p:nvGrpSpPr>
        <p:grpSpPr>
          <a:xfrm>
            <a:off x="246293" y="4611703"/>
            <a:ext cx="11704321" cy="1887167"/>
            <a:chOff x="198095" y="4730994"/>
            <a:chExt cx="11704321" cy="1887167"/>
          </a:xfrm>
        </p:grpSpPr>
        <p:sp>
          <p:nvSpPr>
            <p:cNvPr id="56" name="Rectangle 55">
              <a:extLst>
                <a:ext uri="{FF2B5EF4-FFF2-40B4-BE49-F238E27FC236}">
                  <a16:creationId xmlns:a16="http://schemas.microsoft.com/office/drawing/2014/main" id="{907A234B-6FED-48CF-B830-2D27130257CF}"/>
                </a:ext>
              </a:extLst>
            </p:cNvPr>
            <p:cNvSpPr/>
            <p:nvPr/>
          </p:nvSpPr>
          <p:spPr bwMode="auto">
            <a:xfrm>
              <a:off x="198095" y="4735168"/>
              <a:ext cx="11704320" cy="1882993"/>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242CCF9A-4C9F-4F78-A295-C68853C2C9C2}"/>
                </a:ext>
              </a:extLst>
            </p:cNvPr>
            <p:cNvSpPr/>
            <p:nvPr/>
          </p:nvSpPr>
          <p:spPr>
            <a:xfrm>
              <a:off x="198096" y="4730994"/>
              <a:ext cx="11704320" cy="257763"/>
            </a:xfrm>
            <a:prstGeom prst="rect">
              <a:avLst/>
            </a:prstGeom>
            <a:solidFill>
              <a:srgbClr val="0078D7">
                <a:lumMod val="50000"/>
              </a:srgb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grpSp>
        <p:nvGrpSpPr>
          <p:cNvPr id="288" name="Group 287">
            <a:extLst>
              <a:ext uri="{FF2B5EF4-FFF2-40B4-BE49-F238E27FC236}">
                <a16:creationId xmlns:a16="http://schemas.microsoft.com/office/drawing/2014/main" id="{D849A624-94F8-4AD2-9687-299E5A54714C}"/>
              </a:ext>
              <a:ext uri="{C183D7F6-B498-43B3-948B-1728B52AA6E4}">
                <adec:decorative xmlns:adec="http://schemas.microsoft.com/office/drawing/2017/decorative" val="1"/>
              </a:ext>
            </a:extLst>
          </p:cNvPr>
          <p:cNvGrpSpPr/>
          <p:nvPr/>
        </p:nvGrpSpPr>
        <p:grpSpPr>
          <a:xfrm>
            <a:off x="246293" y="4919990"/>
            <a:ext cx="11704320" cy="213550"/>
            <a:chOff x="-3539977" y="2249304"/>
            <a:chExt cx="11611399" cy="213550"/>
          </a:xfrm>
        </p:grpSpPr>
        <p:sp>
          <p:nvSpPr>
            <p:cNvPr id="289" name="Rectangle 288" descr="Azure Sentinel ">
              <a:hlinkClick r:id="rId6"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35CFED53-0E8C-4A90-A624-04EE45A8C58A}"/>
                </a:ext>
              </a:extLst>
            </p:cNvPr>
            <p:cNvSpPr/>
            <p:nvPr/>
          </p:nvSpPr>
          <p:spPr>
            <a:xfrm>
              <a:off x="-3539977" y="2249304"/>
              <a:ext cx="11611399" cy="213550"/>
            </a:xfrm>
            <a:prstGeom prst="rect">
              <a:avLst/>
            </a:prstGeom>
            <a:solidFill>
              <a:srgbClr val="DDF0FF"/>
            </a:solidFill>
            <a:ln w="19050">
              <a:solidFill>
                <a:srgbClr val="5C2D9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Sentinel </a:t>
              </a: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 Cloud Native SIEM, SOAR, and UEBA for IT, OT, and IoT</a:t>
              </a:r>
              <a:endParaRPr kumimoji="0" 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290" name="Graphic 289">
              <a:extLst>
                <a:ext uri="{FF2B5EF4-FFF2-40B4-BE49-F238E27FC236}">
                  <a16:creationId xmlns:a16="http://schemas.microsoft.com/office/drawing/2014/main" id="{7D7268E3-C7EB-47EA-925A-C638197F676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37028" y="2288935"/>
              <a:ext cx="122842" cy="122842"/>
            </a:xfrm>
            <a:prstGeom prst="rect">
              <a:avLst/>
            </a:prstGeom>
          </p:spPr>
        </p:pic>
      </p:grpSp>
      <p:sp>
        <p:nvSpPr>
          <p:cNvPr id="2092" name="L-Shape 2091">
            <a:extLst>
              <a:ext uri="{FF2B5EF4-FFF2-40B4-BE49-F238E27FC236}">
                <a16:creationId xmlns:a16="http://schemas.microsoft.com/office/drawing/2014/main" id="{6B562786-A36B-41E7-9BD5-F4905474403C}"/>
              </a:ext>
              <a:ext uri="{C183D7F6-B498-43B3-948B-1728B52AA6E4}">
                <adec:decorative xmlns:adec="http://schemas.microsoft.com/office/drawing/2017/decorative" val="1"/>
              </a:ext>
            </a:extLst>
          </p:cNvPr>
          <p:cNvSpPr/>
          <p:nvPr/>
        </p:nvSpPr>
        <p:spPr bwMode="auto">
          <a:xfrm rot="10800000" flipH="1">
            <a:off x="246293" y="5181756"/>
            <a:ext cx="11704320" cy="1214596"/>
          </a:xfrm>
          <a:custGeom>
            <a:avLst/>
            <a:gdLst>
              <a:gd name="connsiteX0" fmla="*/ 0 w 11676522"/>
              <a:gd name="connsiteY0" fmla="*/ 0 h 1373179"/>
              <a:gd name="connsiteX1" fmla="*/ 2134085 w 11676522"/>
              <a:gd name="connsiteY1" fmla="*/ 0 h 1373179"/>
              <a:gd name="connsiteX2" fmla="*/ 2134085 w 11676522"/>
              <a:gd name="connsiteY2" fmla="*/ 877187 h 1373179"/>
              <a:gd name="connsiteX3" fmla="*/ 11676522 w 11676522"/>
              <a:gd name="connsiteY3" fmla="*/ 877187 h 1373179"/>
              <a:gd name="connsiteX4" fmla="*/ 11676522 w 11676522"/>
              <a:gd name="connsiteY4" fmla="*/ 1373179 h 1373179"/>
              <a:gd name="connsiteX5" fmla="*/ 0 w 11676522"/>
              <a:gd name="connsiteY5" fmla="*/ 1373179 h 1373179"/>
              <a:gd name="connsiteX6" fmla="*/ 0 w 11676522"/>
              <a:gd name="connsiteY6" fmla="*/ 0 h 1373179"/>
              <a:gd name="connsiteX0" fmla="*/ 0 w 11676522"/>
              <a:gd name="connsiteY0" fmla="*/ 0 h 1373179"/>
              <a:gd name="connsiteX1" fmla="*/ 2134085 w 11676522"/>
              <a:gd name="connsiteY1" fmla="*/ 0 h 1373179"/>
              <a:gd name="connsiteX2" fmla="*/ 2134085 w 11676522"/>
              <a:gd name="connsiteY2" fmla="*/ 877187 h 1373179"/>
              <a:gd name="connsiteX3" fmla="*/ 3938158 w 11676522"/>
              <a:gd name="connsiteY3" fmla="*/ 875929 h 1373179"/>
              <a:gd name="connsiteX4" fmla="*/ 11676522 w 11676522"/>
              <a:gd name="connsiteY4" fmla="*/ 877187 h 1373179"/>
              <a:gd name="connsiteX5" fmla="*/ 11676522 w 11676522"/>
              <a:gd name="connsiteY5" fmla="*/ 1373179 h 1373179"/>
              <a:gd name="connsiteX6" fmla="*/ 0 w 11676522"/>
              <a:gd name="connsiteY6" fmla="*/ 1373179 h 1373179"/>
              <a:gd name="connsiteX7" fmla="*/ 0 w 11676522"/>
              <a:gd name="connsiteY7" fmla="*/ 0 h 1373179"/>
              <a:gd name="connsiteX0" fmla="*/ 0 w 11676522"/>
              <a:gd name="connsiteY0" fmla="*/ 0 h 1373179"/>
              <a:gd name="connsiteX1" fmla="*/ 2134085 w 11676522"/>
              <a:gd name="connsiteY1" fmla="*/ 0 h 1373179"/>
              <a:gd name="connsiteX2" fmla="*/ 2134085 w 11676522"/>
              <a:gd name="connsiteY2" fmla="*/ 877187 h 1373179"/>
              <a:gd name="connsiteX3" fmla="*/ 3938158 w 11676522"/>
              <a:gd name="connsiteY3" fmla="*/ 875929 h 1373179"/>
              <a:gd name="connsiteX4" fmla="*/ 4288202 w 11676522"/>
              <a:gd name="connsiteY4" fmla="*/ 873548 h 1373179"/>
              <a:gd name="connsiteX5" fmla="*/ 11676522 w 11676522"/>
              <a:gd name="connsiteY5" fmla="*/ 877187 h 1373179"/>
              <a:gd name="connsiteX6" fmla="*/ 11676522 w 11676522"/>
              <a:gd name="connsiteY6" fmla="*/ 1373179 h 1373179"/>
              <a:gd name="connsiteX7" fmla="*/ 0 w 11676522"/>
              <a:gd name="connsiteY7" fmla="*/ 1373179 h 1373179"/>
              <a:gd name="connsiteX8" fmla="*/ 0 w 11676522"/>
              <a:gd name="connsiteY8" fmla="*/ 0 h 1373179"/>
              <a:gd name="connsiteX0" fmla="*/ 0 w 11676522"/>
              <a:gd name="connsiteY0" fmla="*/ 0 h 1373179"/>
              <a:gd name="connsiteX1" fmla="*/ 2134085 w 11676522"/>
              <a:gd name="connsiteY1" fmla="*/ 0 h 1373179"/>
              <a:gd name="connsiteX2" fmla="*/ 2134085 w 11676522"/>
              <a:gd name="connsiteY2" fmla="*/ 877187 h 1373179"/>
              <a:gd name="connsiteX3" fmla="*/ 3938158 w 11676522"/>
              <a:gd name="connsiteY3" fmla="*/ 875929 h 1373179"/>
              <a:gd name="connsiteX4" fmla="*/ 4288202 w 11676522"/>
              <a:gd name="connsiteY4" fmla="*/ 873548 h 1373179"/>
              <a:gd name="connsiteX5" fmla="*/ 4847796 w 11676522"/>
              <a:gd name="connsiteY5" fmla="*/ 873548 h 1373179"/>
              <a:gd name="connsiteX6" fmla="*/ 11676522 w 11676522"/>
              <a:gd name="connsiteY6" fmla="*/ 877187 h 1373179"/>
              <a:gd name="connsiteX7" fmla="*/ 11676522 w 11676522"/>
              <a:gd name="connsiteY7" fmla="*/ 1373179 h 1373179"/>
              <a:gd name="connsiteX8" fmla="*/ 0 w 11676522"/>
              <a:gd name="connsiteY8" fmla="*/ 1373179 h 1373179"/>
              <a:gd name="connsiteX9" fmla="*/ 0 w 11676522"/>
              <a:gd name="connsiteY9" fmla="*/ 0 h 1373179"/>
              <a:gd name="connsiteX0" fmla="*/ 0 w 11676522"/>
              <a:gd name="connsiteY0" fmla="*/ 0 h 1373179"/>
              <a:gd name="connsiteX1" fmla="*/ 2134085 w 11676522"/>
              <a:gd name="connsiteY1" fmla="*/ 0 h 1373179"/>
              <a:gd name="connsiteX2" fmla="*/ 2134085 w 11676522"/>
              <a:gd name="connsiteY2" fmla="*/ 877187 h 1373179"/>
              <a:gd name="connsiteX3" fmla="*/ 3938158 w 11676522"/>
              <a:gd name="connsiteY3" fmla="*/ 875929 h 1373179"/>
              <a:gd name="connsiteX4" fmla="*/ 3940539 w 11676522"/>
              <a:gd name="connsiteY4" fmla="*/ 335386 h 1373179"/>
              <a:gd name="connsiteX5" fmla="*/ 4847796 w 11676522"/>
              <a:gd name="connsiteY5" fmla="*/ 873548 h 1373179"/>
              <a:gd name="connsiteX6" fmla="*/ 11676522 w 11676522"/>
              <a:gd name="connsiteY6" fmla="*/ 877187 h 1373179"/>
              <a:gd name="connsiteX7" fmla="*/ 11676522 w 11676522"/>
              <a:gd name="connsiteY7" fmla="*/ 1373179 h 1373179"/>
              <a:gd name="connsiteX8" fmla="*/ 0 w 11676522"/>
              <a:gd name="connsiteY8" fmla="*/ 1373179 h 1373179"/>
              <a:gd name="connsiteX9" fmla="*/ 0 w 11676522"/>
              <a:gd name="connsiteY9" fmla="*/ 0 h 1373179"/>
              <a:gd name="connsiteX0" fmla="*/ 0 w 11676522"/>
              <a:gd name="connsiteY0" fmla="*/ 0 h 1373179"/>
              <a:gd name="connsiteX1" fmla="*/ 2134085 w 11676522"/>
              <a:gd name="connsiteY1" fmla="*/ 0 h 1373179"/>
              <a:gd name="connsiteX2" fmla="*/ 2134085 w 11676522"/>
              <a:gd name="connsiteY2" fmla="*/ 877187 h 1373179"/>
              <a:gd name="connsiteX3" fmla="*/ 3938158 w 11676522"/>
              <a:gd name="connsiteY3" fmla="*/ 875929 h 1373179"/>
              <a:gd name="connsiteX4" fmla="*/ 3940539 w 11676522"/>
              <a:gd name="connsiteY4" fmla="*/ 335386 h 1373179"/>
              <a:gd name="connsiteX5" fmla="*/ 11348608 w 11676522"/>
              <a:gd name="connsiteY5" fmla="*/ 459211 h 1373179"/>
              <a:gd name="connsiteX6" fmla="*/ 11676522 w 11676522"/>
              <a:gd name="connsiteY6" fmla="*/ 877187 h 1373179"/>
              <a:gd name="connsiteX7" fmla="*/ 11676522 w 11676522"/>
              <a:gd name="connsiteY7" fmla="*/ 1373179 h 1373179"/>
              <a:gd name="connsiteX8" fmla="*/ 0 w 11676522"/>
              <a:gd name="connsiteY8" fmla="*/ 1373179 h 1373179"/>
              <a:gd name="connsiteX9" fmla="*/ 0 w 11676522"/>
              <a:gd name="connsiteY9" fmla="*/ 0 h 1373179"/>
              <a:gd name="connsiteX0" fmla="*/ 0 w 11676522"/>
              <a:gd name="connsiteY0" fmla="*/ 0 h 1373179"/>
              <a:gd name="connsiteX1" fmla="*/ 2134085 w 11676522"/>
              <a:gd name="connsiteY1" fmla="*/ 0 h 1373179"/>
              <a:gd name="connsiteX2" fmla="*/ 2134085 w 11676522"/>
              <a:gd name="connsiteY2" fmla="*/ 877187 h 1373179"/>
              <a:gd name="connsiteX3" fmla="*/ 3938158 w 11676522"/>
              <a:gd name="connsiteY3" fmla="*/ 875929 h 1373179"/>
              <a:gd name="connsiteX4" fmla="*/ 3940539 w 11676522"/>
              <a:gd name="connsiteY4" fmla="*/ 335386 h 1373179"/>
              <a:gd name="connsiteX5" fmla="*/ 11676522 w 11676522"/>
              <a:gd name="connsiteY5" fmla="*/ 877187 h 1373179"/>
              <a:gd name="connsiteX6" fmla="*/ 11676522 w 11676522"/>
              <a:gd name="connsiteY6" fmla="*/ 1373179 h 1373179"/>
              <a:gd name="connsiteX7" fmla="*/ 0 w 11676522"/>
              <a:gd name="connsiteY7" fmla="*/ 1373179 h 1373179"/>
              <a:gd name="connsiteX8" fmla="*/ 0 w 11676522"/>
              <a:gd name="connsiteY8" fmla="*/ 0 h 1373179"/>
              <a:gd name="connsiteX0" fmla="*/ 0 w 11676522"/>
              <a:gd name="connsiteY0" fmla="*/ 0 h 1373179"/>
              <a:gd name="connsiteX1" fmla="*/ 2134085 w 11676522"/>
              <a:gd name="connsiteY1" fmla="*/ 0 h 1373179"/>
              <a:gd name="connsiteX2" fmla="*/ 2134085 w 11676522"/>
              <a:gd name="connsiteY2" fmla="*/ 877187 h 1373179"/>
              <a:gd name="connsiteX3" fmla="*/ 3938158 w 11676522"/>
              <a:gd name="connsiteY3" fmla="*/ 875929 h 1373179"/>
              <a:gd name="connsiteX4" fmla="*/ 3940539 w 11676522"/>
              <a:gd name="connsiteY4" fmla="*/ 335386 h 1373179"/>
              <a:gd name="connsiteX5" fmla="*/ 11676522 w 11676522"/>
              <a:gd name="connsiteY5" fmla="*/ 324737 h 1373179"/>
              <a:gd name="connsiteX6" fmla="*/ 11676522 w 11676522"/>
              <a:gd name="connsiteY6" fmla="*/ 1373179 h 1373179"/>
              <a:gd name="connsiteX7" fmla="*/ 0 w 11676522"/>
              <a:gd name="connsiteY7" fmla="*/ 1373179 h 1373179"/>
              <a:gd name="connsiteX8" fmla="*/ 0 w 11676522"/>
              <a:gd name="connsiteY8" fmla="*/ 0 h 1373179"/>
              <a:gd name="connsiteX0" fmla="*/ 0 w 11676522"/>
              <a:gd name="connsiteY0" fmla="*/ 0 h 1373179"/>
              <a:gd name="connsiteX1" fmla="*/ 2134085 w 11676522"/>
              <a:gd name="connsiteY1" fmla="*/ 0 h 1373179"/>
              <a:gd name="connsiteX2" fmla="*/ 2134085 w 11676522"/>
              <a:gd name="connsiteY2" fmla="*/ 877187 h 1373179"/>
              <a:gd name="connsiteX3" fmla="*/ 3938158 w 11676522"/>
              <a:gd name="connsiteY3" fmla="*/ 875929 h 1373179"/>
              <a:gd name="connsiteX4" fmla="*/ 4045153 w 11676522"/>
              <a:gd name="connsiteY4" fmla="*/ 335386 h 1373179"/>
              <a:gd name="connsiteX5" fmla="*/ 11676522 w 11676522"/>
              <a:gd name="connsiteY5" fmla="*/ 324737 h 1373179"/>
              <a:gd name="connsiteX6" fmla="*/ 11676522 w 11676522"/>
              <a:gd name="connsiteY6" fmla="*/ 1373179 h 1373179"/>
              <a:gd name="connsiteX7" fmla="*/ 0 w 11676522"/>
              <a:gd name="connsiteY7" fmla="*/ 1373179 h 1373179"/>
              <a:gd name="connsiteX8" fmla="*/ 0 w 11676522"/>
              <a:gd name="connsiteY8" fmla="*/ 0 h 1373179"/>
              <a:gd name="connsiteX0" fmla="*/ 0 w 11676522"/>
              <a:gd name="connsiteY0" fmla="*/ 0 h 1373179"/>
              <a:gd name="connsiteX1" fmla="*/ 2134085 w 11676522"/>
              <a:gd name="connsiteY1" fmla="*/ 0 h 1373179"/>
              <a:gd name="connsiteX2" fmla="*/ 2134085 w 11676522"/>
              <a:gd name="connsiteY2" fmla="*/ 877187 h 1373179"/>
              <a:gd name="connsiteX3" fmla="*/ 4036583 w 11676522"/>
              <a:gd name="connsiteY3" fmla="*/ 875929 h 1373179"/>
              <a:gd name="connsiteX4" fmla="*/ 4045153 w 11676522"/>
              <a:gd name="connsiteY4" fmla="*/ 335386 h 1373179"/>
              <a:gd name="connsiteX5" fmla="*/ 11676522 w 11676522"/>
              <a:gd name="connsiteY5" fmla="*/ 324737 h 1373179"/>
              <a:gd name="connsiteX6" fmla="*/ 11676522 w 11676522"/>
              <a:gd name="connsiteY6" fmla="*/ 1373179 h 1373179"/>
              <a:gd name="connsiteX7" fmla="*/ 0 w 11676522"/>
              <a:gd name="connsiteY7" fmla="*/ 1373179 h 1373179"/>
              <a:gd name="connsiteX8" fmla="*/ 0 w 11676522"/>
              <a:gd name="connsiteY8" fmla="*/ 0 h 1373179"/>
              <a:gd name="connsiteX0" fmla="*/ 0 w 11676522"/>
              <a:gd name="connsiteY0" fmla="*/ 0 h 1373179"/>
              <a:gd name="connsiteX1" fmla="*/ 2134085 w 11676522"/>
              <a:gd name="connsiteY1" fmla="*/ 0 h 1373179"/>
              <a:gd name="connsiteX2" fmla="*/ 2134085 w 11676522"/>
              <a:gd name="connsiteY2" fmla="*/ 877187 h 1373179"/>
              <a:gd name="connsiteX3" fmla="*/ 4052061 w 11676522"/>
              <a:gd name="connsiteY3" fmla="*/ 875929 h 1373179"/>
              <a:gd name="connsiteX4" fmla="*/ 4045153 w 11676522"/>
              <a:gd name="connsiteY4" fmla="*/ 335386 h 1373179"/>
              <a:gd name="connsiteX5" fmla="*/ 11676522 w 11676522"/>
              <a:gd name="connsiteY5" fmla="*/ 324737 h 1373179"/>
              <a:gd name="connsiteX6" fmla="*/ 11676522 w 11676522"/>
              <a:gd name="connsiteY6" fmla="*/ 1373179 h 1373179"/>
              <a:gd name="connsiteX7" fmla="*/ 0 w 11676522"/>
              <a:gd name="connsiteY7" fmla="*/ 1373179 h 1373179"/>
              <a:gd name="connsiteX8" fmla="*/ 0 w 11676522"/>
              <a:gd name="connsiteY8" fmla="*/ 0 h 1373179"/>
              <a:gd name="connsiteX0" fmla="*/ 0 w 11676522"/>
              <a:gd name="connsiteY0" fmla="*/ 0 h 1373179"/>
              <a:gd name="connsiteX1" fmla="*/ 2134085 w 11676522"/>
              <a:gd name="connsiteY1" fmla="*/ 0 h 1373179"/>
              <a:gd name="connsiteX2" fmla="*/ 2134085 w 11676522"/>
              <a:gd name="connsiteY2" fmla="*/ 877187 h 1373179"/>
              <a:gd name="connsiteX3" fmla="*/ 4050870 w 11676522"/>
              <a:gd name="connsiteY3" fmla="*/ 873548 h 1373179"/>
              <a:gd name="connsiteX4" fmla="*/ 4045153 w 11676522"/>
              <a:gd name="connsiteY4" fmla="*/ 335386 h 1373179"/>
              <a:gd name="connsiteX5" fmla="*/ 11676522 w 11676522"/>
              <a:gd name="connsiteY5" fmla="*/ 324737 h 1373179"/>
              <a:gd name="connsiteX6" fmla="*/ 11676522 w 11676522"/>
              <a:gd name="connsiteY6" fmla="*/ 1373179 h 1373179"/>
              <a:gd name="connsiteX7" fmla="*/ 0 w 11676522"/>
              <a:gd name="connsiteY7" fmla="*/ 1373179 h 1373179"/>
              <a:gd name="connsiteX8" fmla="*/ 0 w 11676522"/>
              <a:gd name="connsiteY8" fmla="*/ 0 h 1373179"/>
              <a:gd name="connsiteX0" fmla="*/ 0 w 11676522"/>
              <a:gd name="connsiteY0" fmla="*/ 0 h 1373179"/>
              <a:gd name="connsiteX1" fmla="*/ 2134085 w 11676522"/>
              <a:gd name="connsiteY1" fmla="*/ 0 h 1373179"/>
              <a:gd name="connsiteX2" fmla="*/ 2134085 w 11676522"/>
              <a:gd name="connsiteY2" fmla="*/ 877187 h 1373179"/>
              <a:gd name="connsiteX3" fmla="*/ 4040155 w 11676522"/>
              <a:gd name="connsiteY3" fmla="*/ 873548 h 1373179"/>
              <a:gd name="connsiteX4" fmla="*/ 4045153 w 11676522"/>
              <a:gd name="connsiteY4" fmla="*/ 335386 h 1373179"/>
              <a:gd name="connsiteX5" fmla="*/ 11676522 w 11676522"/>
              <a:gd name="connsiteY5" fmla="*/ 324737 h 1373179"/>
              <a:gd name="connsiteX6" fmla="*/ 11676522 w 11676522"/>
              <a:gd name="connsiteY6" fmla="*/ 1373179 h 1373179"/>
              <a:gd name="connsiteX7" fmla="*/ 0 w 11676522"/>
              <a:gd name="connsiteY7" fmla="*/ 1373179 h 1373179"/>
              <a:gd name="connsiteX8" fmla="*/ 0 w 11676522"/>
              <a:gd name="connsiteY8" fmla="*/ 0 h 1373179"/>
              <a:gd name="connsiteX0" fmla="*/ 0 w 11676522"/>
              <a:gd name="connsiteY0" fmla="*/ 0 h 1373179"/>
              <a:gd name="connsiteX1" fmla="*/ 2134085 w 11676522"/>
              <a:gd name="connsiteY1" fmla="*/ 0 h 1373179"/>
              <a:gd name="connsiteX2" fmla="*/ 2134085 w 11676522"/>
              <a:gd name="connsiteY2" fmla="*/ 877187 h 1373179"/>
              <a:gd name="connsiteX3" fmla="*/ 4046109 w 11676522"/>
              <a:gd name="connsiteY3" fmla="*/ 873548 h 1373179"/>
              <a:gd name="connsiteX4" fmla="*/ 4045153 w 11676522"/>
              <a:gd name="connsiteY4" fmla="*/ 335386 h 1373179"/>
              <a:gd name="connsiteX5" fmla="*/ 11676522 w 11676522"/>
              <a:gd name="connsiteY5" fmla="*/ 324737 h 1373179"/>
              <a:gd name="connsiteX6" fmla="*/ 11676522 w 11676522"/>
              <a:gd name="connsiteY6" fmla="*/ 1373179 h 1373179"/>
              <a:gd name="connsiteX7" fmla="*/ 0 w 11676522"/>
              <a:gd name="connsiteY7" fmla="*/ 1373179 h 1373179"/>
              <a:gd name="connsiteX8" fmla="*/ 0 w 11676522"/>
              <a:gd name="connsiteY8" fmla="*/ 0 h 1373179"/>
              <a:gd name="connsiteX0" fmla="*/ 0 w 11676522"/>
              <a:gd name="connsiteY0" fmla="*/ 16572 h 1389751"/>
              <a:gd name="connsiteX1" fmla="*/ 1886435 w 11676522"/>
              <a:gd name="connsiteY1" fmla="*/ 0 h 1389751"/>
              <a:gd name="connsiteX2" fmla="*/ 2134085 w 11676522"/>
              <a:gd name="connsiteY2" fmla="*/ 893759 h 1389751"/>
              <a:gd name="connsiteX3" fmla="*/ 4046109 w 11676522"/>
              <a:gd name="connsiteY3" fmla="*/ 890120 h 1389751"/>
              <a:gd name="connsiteX4" fmla="*/ 4045153 w 11676522"/>
              <a:gd name="connsiteY4" fmla="*/ 351958 h 1389751"/>
              <a:gd name="connsiteX5" fmla="*/ 11676522 w 11676522"/>
              <a:gd name="connsiteY5" fmla="*/ 341309 h 1389751"/>
              <a:gd name="connsiteX6" fmla="*/ 11676522 w 11676522"/>
              <a:gd name="connsiteY6" fmla="*/ 1389751 h 1389751"/>
              <a:gd name="connsiteX7" fmla="*/ 0 w 11676522"/>
              <a:gd name="connsiteY7" fmla="*/ 1389751 h 1389751"/>
              <a:gd name="connsiteX8" fmla="*/ 0 w 11676522"/>
              <a:gd name="connsiteY8" fmla="*/ 16572 h 1389751"/>
              <a:gd name="connsiteX0" fmla="*/ 0 w 11676522"/>
              <a:gd name="connsiteY0" fmla="*/ 16572 h 1389751"/>
              <a:gd name="connsiteX1" fmla="*/ 1886435 w 11676522"/>
              <a:gd name="connsiteY1" fmla="*/ 0 h 1389751"/>
              <a:gd name="connsiteX2" fmla="*/ 1890245 w 11676522"/>
              <a:gd name="connsiteY2" fmla="*/ 893759 h 1389751"/>
              <a:gd name="connsiteX3" fmla="*/ 4046109 w 11676522"/>
              <a:gd name="connsiteY3" fmla="*/ 890120 h 1389751"/>
              <a:gd name="connsiteX4" fmla="*/ 4045153 w 11676522"/>
              <a:gd name="connsiteY4" fmla="*/ 351958 h 1389751"/>
              <a:gd name="connsiteX5" fmla="*/ 11676522 w 11676522"/>
              <a:gd name="connsiteY5" fmla="*/ 341309 h 1389751"/>
              <a:gd name="connsiteX6" fmla="*/ 11676522 w 11676522"/>
              <a:gd name="connsiteY6" fmla="*/ 1389751 h 1389751"/>
              <a:gd name="connsiteX7" fmla="*/ 0 w 11676522"/>
              <a:gd name="connsiteY7" fmla="*/ 1389751 h 1389751"/>
              <a:gd name="connsiteX8" fmla="*/ 0 w 11676522"/>
              <a:gd name="connsiteY8" fmla="*/ 16572 h 1389751"/>
              <a:gd name="connsiteX0" fmla="*/ 1587 w 11676522"/>
              <a:gd name="connsiteY0" fmla="*/ 0 h 1758040"/>
              <a:gd name="connsiteX1" fmla="*/ 1886435 w 11676522"/>
              <a:gd name="connsiteY1" fmla="*/ 368289 h 1758040"/>
              <a:gd name="connsiteX2" fmla="*/ 1890245 w 11676522"/>
              <a:gd name="connsiteY2" fmla="*/ 1262048 h 1758040"/>
              <a:gd name="connsiteX3" fmla="*/ 4046109 w 11676522"/>
              <a:gd name="connsiteY3" fmla="*/ 1258409 h 1758040"/>
              <a:gd name="connsiteX4" fmla="*/ 4045153 w 11676522"/>
              <a:gd name="connsiteY4" fmla="*/ 720247 h 1758040"/>
              <a:gd name="connsiteX5" fmla="*/ 11676522 w 11676522"/>
              <a:gd name="connsiteY5" fmla="*/ 709598 h 1758040"/>
              <a:gd name="connsiteX6" fmla="*/ 11676522 w 11676522"/>
              <a:gd name="connsiteY6" fmla="*/ 1758040 h 1758040"/>
              <a:gd name="connsiteX7" fmla="*/ 0 w 11676522"/>
              <a:gd name="connsiteY7" fmla="*/ 1758040 h 1758040"/>
              <a:gd name="connsiteX8" fmla="*/ 1587 w 11676522"/>
              <a:gd name="connsiteY8" fmla="*/ 0 h 1758040"/>
              <a:gd name="connsiteX0" fmla="*/ 1587 w 11676522"/>
              <a:gd name="connsiteY0" fmla="*/ 0 h 1758040"/>
              <a:gd name="connsiteX1" fmla="*/ 1881672 w 11676522"/>
              <a:gd name="connsiteY1" fmla="*/ 2887 h 1758040"/>
              <a:gd name="connsiteX2" fmla="*/ 1890245 w 11676522"/>
              <a:gd name="connsiteY2" fmla="*/ 1262048 h 1758040"/>
              <a:gd name="connsiteX3" fmla="*/ 4046109 w 11676522"/>
              <a:gd name="connsiteY3" fmla="*/ 1258409 h 1758040"/>
              <a:gd name="connsiteX4" fmla="*/ 4045153 w 11676522"/>
              <a:gd name="connsiteY4" fmla="*/ 720247 h 1758040"/>
              <a:gd name="connsiteX5" fmla="*/ 11676522 w 11676522"/>
              <a:gd name="connsiteY5" fmla="*/ 709598 h 1758040"/>
              <a:gd name="connsiteX6" fmla="*/ 11676522 w 11676522"/>
              <a:gd name="connsiteY6" fmla="*/ 1758040 h 1758040"/>
              <a:gd name="connsiteX7" fmla="*/ 0 w 11676522"/>
              <a:gd name="connsiteY7" fmla="*/ 1758040 h 1758040"/>
              <a:gd name="connsiteX8" fmla="*/ 1587 w 11676522"/>
              <a:gd name="connsiteY8" fmla="*/ 0 h 1758040"/>
              <a:gd name="connsiteX0" fmla="*/ 1587 w 11676522"/>
              <a:gd name="connsiteY0" fmla="*/ 0 h 1758040"/>
              <a:gd name="connsiteX1" fmla="*/ 1881672 w 11676522"/>
              <a:gd name="connsiteY1" fmla="*/ 2887 h 1758040"/>
              <a:gd name="connsiteX2" fmla="*/ 1890245 w 11676522"/>
              <a:gd name="connsiteY2" fmla="*/ 1262048 h 1758040"/>
              <a:gd name="connsiteX3" fmla="*/ 1967396 w 11676522"/>
              <a:gd name="connsiteY3" fmla="*/ 1263106 h 1758040"/>
              <a:gd name="connsiteX4" fmla="*/ 4046109 w 11676522"/>
              <a:gd name="connsiteY4" fmla="*/ 1258409 h 1758040"/>
              <a:gd name="connsiteX5" fmla="*/ 4045153 w 11676522"/>
              <a:gd name="connsiteY5" fmla="*/ 720247 h 1758040"/>
              <a:gd name="connsiteX6" fmla="*/ 11676522 w 11676522"/>
              <a:gd name="connsiteY6" fmla="*/ 709598 h 1758040"/>
              <a:gd name="connsiteX7" fmla="*/ 11676522 w 11676522"/>
              <a:gd name="connsiteY7" fmla="*/ 1758040 h 1758040"/>
              <a:gd name="connsiteX8" fmla="*/ 0 w 11676522"/>
              <a:gd name="connsiteY8" fmla="*/ 1758040 h 1758040"/>
              <a:gd name="connsiteX9" fmla="*/ 1587 w 11676522"/>
              <a:gd name="connsiteY9" fmla="*/ 0 h 1758040"/>
              <a:gd name="connsiteX0" fmla="*/ 1587 w 11676522"/>
              <a:gd name="connsiteY0" fmla="*/ 0 h 1758040"/>
              <a:gd name="connsiteX1" fmla="*/ 1881672 w 11676522"/>
              <a:gd name="connsiteY1" fmla="*/ 2887 h 1758040"/>
              <a:gd name="connsiteX2" fmla="*/ 1890245 w 11676522"/>
              <a:gd name="connsiteY2" fmla="*/ 1381399 h 1758040"/>
              <a:gd name="connsiteX3" fmla="*/ 1967396 w 11676522"/>
              <a:gd name="connsiteY3" fmla="*/ 1263106 h 1758040"/>
              <a:gd name="connsiteX4" fmla="*/ 4046109 w 11676522"/>
              <a:gd name="connsiteY4" fmla="*/ 1258409 h 1758040"/>
              <a:gd name="connsiteX5" fmla="*/ 4045153 w 11676522"/>
              <a:gd name="connsiteY5" fmla="*/ 720247 h 1758040"/>
              <a:gd name="connsiteX6" fmla="*/ 11676522 w 11676522"/>
              <a:gd name="connsiteY6" fmla="*/ 709598 h 1758040"/>
              <a:gd name="connsiteX7" fmla="*/ 11676522 w 11676522"/>
              <a:gd name="connsiteY7" fmla="*/ 1758040 h 1758040"/>
              <a:gd name="connsiteX8" fmla="*/ 0 w 11676522"/>
              <a:gd name="connsiteY8" fmla="*/ 1758040 h 1758040"/>
              <a:gd name="connsiteX9" fmla="*/ 1587 w 11676522"/>
              <a:gd name="connsiteY9" fmla="*/ 0 h 1758040"/>
              <a:gd name="connsiteX0" fmla="*/ 1587 w 11676522"/>
              <a:gd name="connsiteY0" fmla="*/ 0 h 1758040"/>
              <a:gd name="connsiteX1" fmla="*/ 1881672 w 11676522"/>
              <a:gd name="connsiteY1" fmla="*/ 2887 h 1758040"/>
              <a:gd name="connsiteX2" fmla="*/ 1890245 w 11676522"/>
              <a:gd name="connsiteY2" fmla="*/ 1381399 h 1758040"/>
              <a:gd name="connsiteX3" fmla="*/ 1994066 w 11676522"/>
              <a:gd name="connsiteY3" fmla="*/ 1361699 h 1758040"/>
              <a:gd name="connsiteX4" fmla="*/ 4046109 w 11676522"/>
              <a:gd name="connsiteY4" fmla="*/ 1258409 h 1758040"/>
              <a:gd name="connsiteX5" fmla="*/ 4045153 w 11676522"/>
              <a:gd name="connsiteY5" fmla="*/ 720247 h 1758040"/>
              <a:gd name="connsiteX6" fmla="*/ 11676522 w 11676522"/>
              <a:gd name="connsiteY6" fmla="*/ 709598 h 1758040"/>
              <a:gd name="connsiteX7" fmla="*/ 11676522 w 11676522"/>
              <a:gd name="connsiteY7" fmla="*/ 1758040 h 1758040"/>
              <a:gd name="connsiteX8" fmla="*/ 0 w 11676522"/>
              <a:gd name="connsiteY8" fmla="*/ 1758040 h 1758040"/>
              <a:gd name="connsiteX9" fmla="*/ 1587 w 11676522"/>
              <a:gd name="connsiteY9" fmla="*/ 0 h 1758040"/>
              <a:gd name="connsiteX0" fmla="*/ 1587 w 11676522"/>
              <a:gd name="connsiteY0" fmla="*/ 0 h 1758040"/>
              <a:gd name="connsiteX1" fmla="*/ 1881672 w 11676522"/>
              <a:gd name="connsiteY1" fmla="*/ 2887 h 1758040"/>
              <a:gd name="connsiteX2" fmla="*/ 1890245 w 11676522"/>
              <a:gd name="connsiteY2" fmla="*/ 1381399 h 1758040"/>
              <a:gd name="connsiteX3" fmla="*/ 4046109 w 11676522"/>
              <a:gd name="connsiteY3" fmla="*/ 1258409 h 1758040"/>
              <a:gd name="connsiteX4" fmla="*/ 4045153 w 11676522"/>
              <a:gd name="connsiteY4" fmla="*/ 720247 h 1758040"/>
              <a:gd name="connsiteX5" fmla="*/ 11676522 w 11676522"/>
              <a:gd name="connsiteY5" fmla="*/ 709598 h 1758040"/>
              <a:gd name="connsiteX6" fmla="*/ 11676522 w 11676522"/>
              <a:gd name="connsiteY6" fmla="*/ 1758040 h 1758040"/>
              <a:gd name="connsiteX7" fmla="*/ 0 w 11676522"/>
              <a:gd name="connsiteY7" fmla="*/ 1758040 h 1758040"/>
              <a:gd name="connsiteX8" fmla="*/ 1587 w 11676522"/>
              <a:gd name="connsiteY8" fmla="*/ 0 h 1758040"/>
              <a:gd name="connsiteX0" fmla="*/ 1587 w 11676522"/>
              <a:gd name="connsiteY0" fmla="*/ 0 h 1758040"/>
              <a:gd name="connsiteX1" fmla="*/ 1881672 w 11676522"/>
              <a:gd name="connsiteY1" fmla="*/ 2887 h 1758040"/>
              <a:gd name="connsiteX2" fmla="*/ 1890245 w 11676522"/>
              <a:gd name="connsiteY2" fmla="*/ 1381399 h 1758040"/>
              <a:gd name="connsiteX3" fmla="*/ 4049919 w 11676522"/>
              <a:gd name="connsiteY3" fmla="*/ 1377760 h 1758040"/>
              <a:gd name="connsiteX4" fmla="*/ 4045153 w 11676522"/>
              <a:gd name="connsiteY4" fmla="*/ 720247 h 1758040"/>
              <a:gd name="connsiteX5" fmla="*/ 11676522 w 11676522"/>
              <a:gd name="connsiteY5" fmla="*/ 709598 h 1758040"/>
              <a:gd name="connsiteX6" fmla="*/ 11676522 w 11676522"/>
              <a:gd name="connsiteY6" fmla="*/ 1758040 h 1758040"/>
              <a:gd name="connsiteX7" fmla="*/ 0 w 11676522"/>
              <a:gd name="connsiteY7" fmla="*/ 1758040 h 1758040"/>
              <a:gd name="connsiteX8" fmla="*/ 1587 w 11676522"/>
              <a:gd name="connsiteY8" fmla="*/ 0 h 1758040"/>
              <a:gd name="connsiteX0" fmla="*/ 1587 w 11676522"/>
              <a:gd name="connsiteY0" fmla="*/ 0 h 1758040"/>
              <a:gd name="connsiteX1" fmla="*/ 1881672 w 11676522"/>
              <a:gd name="connsiteY1" fmla="*/ 2887 h 1758040"/>
              <a:gd name="connsiteX2" fmla="*/ 1890245 w 11676522"/>
              <a:gd name="connsiteY2" fmla="*/ 1381399 h 1758040"/>
              <a:gd name="connsiteX3" fmla="*/ 4042299 w 11676522"/>
              <a:gd name="connsiteY3" fmla="*/ 1377760 h 1758040"/>
              <a:gd name="connsiteX4" fmla="*/ 4045153 w 11676522"/>
              <a:gd name="connsiteY4" fmla="*/ 720247 h 1758040"/>
              <a:gd name="connsiteX5" fmla="*/ 11676522 w 11676522"/>
              <a:gd name="connsiteY5" fmla="*/ 709598 h 1758040"/>
              <a:gd name="connsiteX6" fmla="*/ 11676522 w 11676522"/>
              <a:gd name="connsiteY6" fmla="*/ 1758040 h 1758040"/>
              <a:gd name="connsiteX7" fmla="*/ 0 w 11676522"/>
              <a:gd name="connsiteY7" fmla="*/ 1758040 h 1758040"/>
              <a:gd name="connsiteX8" fmla="*/ 1587 w 11676522"/>
              <a:gd name="connsiteY8" fmla="*/ 0 h 1758040"/>
              <a:gd name="connsiteX0" fmla="*/ 1587 w 11676522"/>
              <a:gd name="connsiteY0" fmla="*/ 0 h 1758040"/>
              <a:gd name="connsiteX1" fmla="*/ 1900722 w 11676522"/>
              <a:gd name="connsiteY1" fmla="*/ 111860 h 1758040"/>
              <a:gd name="connsiteX2" fmla="*/ 1890245 w 11676522"/>
              <a:gd name="connsiteY2" fmla="*/ 1381399 h 1758040"/>
              <a:gd name="connsiteX3" fmla="*/ 4042299 w 11676522"/>
              <a:gd name="connsiteY3" fmla="*/ 1377760 h 1758040"/>
              <a:gd name="connsiteX4" fmla="*/ 4045153 w 11676522"/>
              <a:gd name="connsiteY4" fmla="*/ 720247 h 1758040"/>
              <a:gd name="connsiteX5" fmla="*/ 11676522 w 11676522"/>
              <a:gd name="connsiteY5" fmla="*/ 709598 h 1758040"/>
              <a:gd name="connsiteX6" fmla="*/ 11676522 w 11676522"/>
              <a:gd name="connsiteY6" fmla="*/ 1758040 h 1758040"/>
              <a:gd name="connsiteX7" fmla="*/ 0 w 11676522"/>
              <a:gd name="connsiteY7" fmla="*/ 1758040 h 1758040"/>
              <a:gd name="connsiteX8" fmla="*/ 1587 w 11676522"/>
              <a:gd name="connsiteY8" fmla="*/ 0 h 1758040"/>
              <a:gd name="connsiteX0" fmla="*/ 5397 w 11676522"/>
              <a:gd name="connsiteY0" fmla="*/ 0 h 1654257"/>
              <a:gd name="connsiteX1" fmla="*/ 1900722 w 11676522"/>
              <a:gd name="connsiteY1" fmla="*/ 8077 h 1654257"/>
              <a:gd name="connsiteX2" fmla="*/ 1890245 w 11676522"/>
              <a:gd name="connsiteY2" fmla="*/ 1277616 h 1654257"/>
              <a:gd name="connsiteX3" fmla="*/ 4042299 w 11676522"/>
              <a:gd name="connsiteY3" fmla="*/ 1273977 h 1654257"/>
              <a:gd name="connsiteX4" fmla="*/ 4045153 w 11676522"/>
              <a:gd name="connsiteY4" fmla="*/ 616464 h 1654257"/>
              <a:gd name="connsiteX5" fmla="*/ 11676522 w 11676522"/>
              <a:gd name="connsiteY5" fmla="*/ 605815 h 1654257"/>
              <a:gd name="connsiteX6" fmla="*/ 11676522 w 11676522"/>
              <a:gd name="connsiteY6" fmla="*/ 1654257 h 1654257"/>
              <a:gd name="connsiteX7" fmla="*/ 0 w 11676522"/>
              <a:gd name="connsiteY7" fmla="*/ 1654257 h 1654257"/>
              <a:gd name="connsiteX8" fmla="*/ 5397 w 11676522"/>
              <a:gd name="connsiteY8" fmla="*/ 0 h 1654257"/>
              <a:gd name="connsiteX0" fmla="*/ 5397 w 11676522"/>
              <a:gd name="connsiteY0" fmla="*/ 0 h 1654257"/>
              <a:gd name="connsiteX1" fmla="*/ 1900722 w 11676522"/>
              <a:gd name="connsiteY1" fmla="*/ 8077 h 1654257"/>
              <a:gd name="connsiteX2" fmla="*/ 1890245 w 11676522"/>
              <a:gd name="connsiteY2" fmla="*/ 1277616 h 1654257"/>
              <a:gd name="connsiteX3" fmla="*/ 4042299 w 11676522"/>
              <a:gd name="connsiteY3" fmla="*/ 1273977 h 1654257"/>
              <a:gd name="connsiteX4" fmla="*/ 4045153 w 11676522"/>
              <a:gd name="connsiteY4" fmla="*/ 404483 h 1654257"/>
              <a:gd name="connsiteX5" fmla="*/ 11676522 w 11676522"/>
              <a:gd name="connsiteY5" fmla="*/ 605815 h 1654257"/>
              <a:gd name="connsiteX6" fmla="*/ 11676522 w 11676522"/>
              <a:gd name="connsiteY6" fmla="*/ 1654257 h 1654257"/>
              <a:gd name="connsiteX7" fmla="*/ 0 w 11676522"/>
              <a:gd name="connsiteY7" fmla="*/ 1654257 h 1654257"/>
              <a:gd name="connsiteX8" fmla="*/ 5397 w 11676522"/>
              <a:gd name="connsiteY8" fmla="*/ 0 h 1654257"/>
              <a:gd name="connsiteX0" fmla="*/ 5397 w 11705636"/>
              <a:gd name="connsiteY0" fmla="*/ 0 h 1654257"/>
              <a:gd name="connsiteX1" fmla="*/ 1900722 w 11705636"/>
              <a:gd name="connsiteY1" fmla="*/ 8077 h 1654257"/>
              <a:gd name="connsiteX2" fmla="*/ 1890245 w 11705636"/>
              <a:gd name="connsiteY2" fmla="*/ 1277616 h 1654257"/>
              <a:gd name="connsiteX3" fmla="*/ 4042299 w 11705636"/>
              <a:gd name="connsiteY3" fmla="*/ 1273977 h 1654257"/>
              <a:gd name="connsiteX4" fmla="*/ 4045153 w 11705636"/>
              <a:gd name="connsiteY4" fmla="*/ 404483 h 1654257"/>
              <a:gd name="connsiteX5" fmla="*/ 11705636 w 11705636"/>
              <a:gd name="connsiteY5" fmla="*/ 367336 h 1654257"/>
              <a:gd name="connsiteX6" fmla="*/ 11676522 w 11705636"/>
              <a:gd name="connsiteY6" fmla="*/ 1654257 h 1654257"/>
              <a:gd name="connsiteX7" fmla="*/ 0 w 11705636"/>
              <a:gd name="connsiteY7" fmla="*/ 1654257 h 1654257"/>
              <a:gd name="connsiteX8" fmla="*/ 5397 w 11705636"/>
              <a:gd name="connsiteY8" fmla="*/ 0 h 1654257"/>
              <a:gd name="connsiteX0" fmla="*/ 5397 w 11676522"/>
              <a:gd name="connsiteY0" fmla="*/ 0 h 1654257"/>
              <a:gd name="connsiteX1" fmla="*/ 1900722 w 11676522"/>
              <a:gd name="connsiteY1" fmla="*/ 8077 h 1654257"/>
              <a:gd name="connsiteX2" fmla="*/ 1890245 w 11676522"/>
              <a:gd name="connsiteY2" fmla="*/ 1277616 h 1654257"/>
              <a:gd name="connsiteX3" fmla="*/ 4042299 w 11676522"/>
              <a:gd name="connsiteY3" fmla="*/ 1273977 h 1654257"/>
              <a:gd name="connsiteX4" fmla="*/ 4045153 w 11676522"/>
              <a:gd name="connsiteY4" fmla="*/ 404483 h 1654257"/>
              <a:gd name="connsiteX5" fmla="*/ 11666817 w 11676522"/>
              <a:gd name="connsiteY5" fmla="*/ 367336 h 1654257"/>
              <a:gd name="connsiteX6" fmla="*/ 11676522 w 11676522"/>
              <a:gd name="connsiteY6" fmla="*/ 1654257 h 1654257"/>
              <a:gd name="connsiteX7" fmla="*/ 0 w 11676522"/>
              <a:gd name="connsiteY7" fmla="*/ 1654257 h 1654257"/>
              <a:gd name="connsiteX8" fmla="*/ 5397 w 11676522"/>
              <a:gd name="connsiteY8" fmla="*/ 0 h 1654257"/>
              <a:gd name="connsiteX0" fmla="*/ 5397 w 11695931"/>
              <a:gd name="connsiteY0" fmla="*/ 0 h 1654257"/>
              <a:gd name="connsiteX1" fmla="*/ 1900722 w 11695931"/>
              <a:gd name="connsiteY1" fmla="*/ 8077 h 1654257"/>
              <a:gd name="connsiteX2" fmla="*/ 1890245 w 11695931"/>
              <a:gd name="connsiteY2" fmla="*/ 1277616 h 1654257"/>
              <a:gd name="connsiteX3" fmla="*/ 4042299 w 11695931"/>
              <a:gd name="connsiteY3" fmla="*/ 1273977 h 1654257"/>
              <a:gd name="connsiteX4" fmla="*/ 4045153 w 11695931"/>
              <a:gd name="connsiteY4" fmla="*/ 404483 h 1654257"/>
              <a:gd name="connsiteX5" fmla="*/ 11695931 w 11695931"/>
              <a:gd name="connsiteY5" fmla="*/ 433581 h 1654257"/>
              <a:gd name="connsiteX6" fmla="*/ 11676522 w 11695931"/>
              <a:gd name="connsiteY6" fmla="*/ 1654257 h 1654257"/>
              <a:gd name="connsiteX7" fmla="*/ 0 w 11695931"/>
              <a:gd name="connsiteY7" fmla="*/ 1654257 h 1654257"/>
              <a:gd name="connsiteX8" fmla="*/ 5397 w 11695931"/>
              <a:gd name="connsiteY8" fmla="*/ 0 h 1654257"/>
              <a:gd name="connsiteX0" fmla="*/ 5397 w 11676522"/>
              <a:gd name="connsiteY0" fmla="*/ 0 h 1654257"/>
              <a:gd name="connsiteX1" fmla="*/ 1900722 w 11676522"/>
              <a:gd name="connsiteY1" fmla="*/ 8077 h 1654257"/>
              <a:gd name="connsiteX2" fmla="*/ 1890245 w 11676522"/>
              <a:gd name="connsiteY2" fmla="*/ 1277616 h 1654257"/>
              <a:gd name="connsiteX3" fmla="*/ 4042299 w 11676522"/>
              <a:gd name="connsiteY3" fmla="*/ 1273977 h 1654257"/>
              <a:gd name="connsiteX4" fmla="*/ 4045153 w 11676522"/>
              <a:gd name="connsiteY4" fmla="*/ 404483 h 1654257"/>
              <a:gd name="connsiteX5" fmla="*/ 11676522 w 11676522"/>
              <a:gd name="connsiteY5" fmla="*/ 420332 h 1654257"/>
              <a:gd name="connsiteX6" fmla="*/ 11676522 w 11676522"/>
              <a:gd name="connsiteY6" fmla="*/ 1654257 h 1654257"/>
              <a:gd name="connsiteX7" fmla="*/ 0 w 11676522"/>
              <a:gd name="connsiteY7" fmla="*/ 1654257 h 1654257"/>
              <a:gd name="connsiteX8" fmla="*/ 5397 w 11676522"/>
              <a:gd name="connsiteY8" fmla="*/ 0 h 165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76522" h="1654257">
                <a:moveTo>
                  <a:pt x="5397" y="0"/>
                </a:moveTo>
                <a:lnTo>
                  <a:pt x="1900722" y="8077"/>
                </a:lnTo>
                <a:cubicBezTo>
                  <a:pt x="1903580" y="427797"/>
                  <a:pt x="1887387" y="857896"/>
                  <a:pt x="1890245" y="1277616"/>
                </a:cubicBezTo>
                <a:lnTo>
                  <a:pt x="4042299" y="1273977"/>
                </a:lnTo>
                <a:cubicBezTo>
                  <a:pt x="4043093" y="1093796"/>
                  <a:pt x="4044359" y="584664"/>
                  <a:pt x="4045153" y="404483"/>
                </a:cubicBezTo>
                <a:lnTo>
                  <a:pt x="11676522" y="420332"/>
                </a:lnTo>
                <a:lnTo>
                  <a:pt x="11676522" y="1654257"/>
                </a:lnTo>
                <a:lnTo>
                  <a:pt x="0" y="1654257"/>
                </a:lnTo>
                <a:lnTo>
                  <a:pt x="5397" y="0"/>
                </a:lnTo>
                <a:close/>
              </a:path>
            </a:pathLst>
          </a:custGeom>
          <a:solidFill>
            <a:srgbClr val="DDF0FF"/>
          </a:solidFill>
          <a:ln w="19050" cap="flat" cmpd="sng" algn="ctr">
            <a:solidFill>
              <a:srgbClr val="5C2D91"/>
            </a:solidFill>
            <a:prstDash val="solid"/>
          </a:ln>
          <a:effectLst/>
        </p:spPr>
        <p:txBody>
          <a:bodyPr lIns="45720" rIns="45720" rtlCol="0" anchor="t"/>
          <a:lstStyle/>
          <a:p>
            <a:pPr marL="0" marR="0" lvl="0" indent="0" algn="ctr" defTabSz="914400" rtl="0" eaLnBrk="1" fontAlgn="auto" latinLnBrk="0" hangingPunct="1">
              <a:lnSpc>
                <a:spcPct val="97000"/>
              </a:lnSpc>
              <a:spcBef>
                <a:spcPts val="0"/>
              </a:spcBef>
              <a:spcAft>
                <a:spcPts val="100"/>
              </a:spcAft>
              <a:buClrTx/>
              <a:buSzTx/>
              <a:buFontTx/>
              <a:buNone/>
              <a:tabLst>
                <a:tab pos="571500" algn="l"/>
              </a:tabLst>
              <a:defRPr/>
            </a:pP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cxnSp>
        <p:nvCxnSpPr>
          <p:cNvPr id="283" name="Straight Connector 282">
            <a:extLst>
              <a:ext uri="{FF2B5EF4-FFF2-40B4-BE49-F238E27FC236}">
                <a16:creationId xmlns:a16="http://schemas.microsoft.com/office/drawing/2014/main" id="{B25D9553-B9EF-4CCC-AA63-3119F95F3802}"/>
              </a:ext>
              <a:ext uri="{C183D7F6-B498-43B3-948B-1728B52AA6E4}">
                <adec:decorative xmlns:adec="http://schemas.microsoft.com/office/drawing/2017/decorative" val="1"/>
              </a:ext>
            </a:extLst>
          </p:cNvPr>
          <p:cNvCxnSpPr>
            <a:cxnSpLocks/>
          </p:cNvCxnSpPr>
          <p:nvPr/>
        </p:nvCxnSpPr>
        <p:spPr>
          <a:xfrm>
            <a:off x="442653" y="5319865"/>
            <a:ext cx="11460195" cy="0"/>
          </a:xfrm>
          <a:prstGeom prst="line">
            <a:avLst/>
          </a:prstGeom>
          <a:ln w="28575">
            <a:gradFill flip="none" rotWithShape="1">
              <a:gsLst>
                <a:gs pos="0">
                  <a:schemeClr val="accent1">
                    <a:lumMod val="75000"/>
                    <a:alpha val="0"/>
                  </a:schemeClr>
                </a:gs>
                <a:gs pos="97000">
                  <a:srgbClr val="005A9F"/>
                </a:gs>
                <a:gs pos="14000">
                  <a:schemeClr val="accent1">
                    <a:lumMod val="75000"/>
                  </a:schemeClr>
                </a:gs>
                <a:gs pos="100000">
                  <a:schemeClr val="accent1">
                    <a:lumMod val="75000"/>
                    <a:alpha val="0"/>
                  </a:scheme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pic>
        <p:nvPicPr>
          <p:cNvPr id="298" name="Picture 2">
            <a:extLst>
              <a:ext uri="{FF2B5EF4-FFF2-40B4-BE49-F238E27FC236}">
                <a16:creationId xmlns:a16="http://schemas.microsoft.com/office/drawing/2014/main" id="{94869601-4226-452B-ABB1-D642257B360C}"/>
              </a:ext>
              <a:ext uri="{C183D7F6-B498-43B3-948B-1728B52AA6E4}">
                <adec:decorative xmlns:adec="http://schemas.microsoft.com/office/drawing/2017/decorative" val="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2499" y="2786123"/>
            <a:ext cx="299231" cy="170924"/>
          </a:xfrm>
          <a:prstGeom prst="rect">
            <a:avLst/>
          </a:prstGeom>
          <a:noFill/>
          <a:extLst>
            <a:ext uri="{909E8E84-426E-40DD-AFC4-6F175D3DCCD1}">
              <a14:hiddenFill xmlns:a14="http://schemas.microsoft.com/office/drawing/2010/main">
                <a:solidFill>
                  <a:srgbClr val="FFFFFF"/>
                </a:solidFill>
              </a14:hiddenFill>
            </a:ext>
          </a:extLst>
        </p:spPr>
      </p:pic>
      <p:cxnSp>
        <p:nvCxnSpPr>
          <p:cNvPr id="177" name="Connector: Elbow 176">
            <a:extLst>
              <a:ext uri="{FF2B5EF4-FFF2-40B4-BE49-F238E27FC236}">
                <a16:creationId xmlns:a16="http://schemas.microsoft.com/office/drawing/2014/main" id="{146833F5-AACC-4822-9115-42F9854EC099}"/>
              </a:ext>
              <a:ext uri="{C183D7F6-B498-43B3-948B-1728B52AA6E4}">
                <adec:decorative xmlns:adec="http://schemas.microsoft.com/office/drawing/2017/decorative" val="1"/>
              </a:ext>
            </a:extLst>
          </p:cNvPr>
          <p:cNvCxnSpPr>
            <a:cxnSpLocks/>
            <a:endCxn id="281" idx="1"/>
          </p:cNvCxnSpPr>
          <p:nvPr/>
        </p:nvCxnSpPr>
        <p:spPr>
          <a:xfrm>
            <a:off x="266887" y="1977217"/>
            <a:ext cx="3646379" cy="3342649"/>
          </a:xfrm>
          <a:prstGeom prst="bentConnector3">
            <a:avLst>
              <a:gd name="adj1" fmla="val -3375"/>
            </a:avLst>
          </a:prstGeom>
          <a:noFill/>
          <a:ln w="28575" cap="flat" cmpd="sng" algn="ctr">
            <a:gradFill flip="none" rotWithShape="1">
              <a:gsLst>
                <a:gs pos="0">
                  <a:srgbClr val="5C2D91"/>
                </a:gs>
                <a:gs pos="55000">
                  <a:srgbClr val="005A9F"/>
                </a:gs>
              </a:gsLst>
              <a:lin ang="0" scaled="1"/>
              <a:tileRect/>
            </a:gradFill>
            <a:prstDash val="solid"/>
            <a:headEnd type="none"/>
            <a:tailEnd type="none"/>
          </a:ln>
          <a:effectLst/>
        </p:spPr>
      </p:cxnSp>
      <p:grpSp>
        <p:nvGrpSpPr>
          <p:cNvPr id="19" name="Group 18">
            <a:extLst>
              <a:ext uri="{FF2B5EF4-FFF2-40B4-BE49-F238E27FC236}">
                <a16:creationId xmlns:a16="http://schemas.microsoft.com/office/drawing/2014/main" id="{242CC789-C98E-44FF-8F03-4FBE8A3672CA}"/>
              </a:ext>
              <a:ext uri="{C183D7F6-B498-43B3-948B-1728B52AA6E4}">
                <adec:decorative xmlns:adec="http://schemas.microsoft.com/office/drawing/2017/decorative" val="1"/>
              </a:ext>
            </a:extLst>
          </p:cNvPr>
          <p:cNvGrpSpPr/>
          <p:nvPr/>
        </p:nvGrpSpPr>
        <p:grpSpPr>
          <a:xfrm>
            <a:off x="3913266" y="5199063"/>
            <a:ext cx="3918324" cy="749534"/>
            <a:chOff x="3913266" y="5199063"/>
            <a:chExt cx="3918324" cy="749534"/>
          </a:xfrm>
        </p:grpSpPr>
        <p:sp>
          <p:nvSpPr>
            <p:cNvPr id="278" name="Rounded Rectangle 1457">
              <a:extLst>
                <a:ext uri="{FF2B5EF4-FFF2-40B4-BE49-F238E27FC236}">
                  <a16:creationId xmlns:a16="http://schemas.microsoft.com/office/drawing/2014/main" id="{088315D5-3362-497C-8A6A-E8FC89E77958}"/>
                </a:ext>
              </a:extLst>
            </p:cNvPr>
            <p:cNvSpPr/>
            <p:nvPr/>
          </p:nvSpPr>
          <p:spPr>
            <a:xfrm>
              <a:off x="4447150" y="5536859"/>
              <a:ext cx="1729390"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Threat &amp; Vulnerability Management</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Integrated data classification</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Threat analytics on top attacks</a:t>
              </a:r>
            </a:p>
          </p:txBody>
        </p:sp>
        <p:sp>
          <p:nvSpPr>
            <p:cNvPr id="280" name="Rounded Rectangle 1457">
              <a:extLst>
                <a:ext uri="{FF2B5EF4-FFF2-40B4-BE49-F238E27FC236}">
                  <a16:creationId xmlns:a16="http://schemas.microsoft.com/office/drawing/2014/main" id="{4DA82741-B6E2-4967-AF7E-11D810E2A68C}"/>
                </a:ext>
              </a:extLst>
            </p:cNvPr>
            <p:cNvSpPr/>
            <p:nvPr/>
          </p:nvSpPr>
          <p:spPr>
            <a:xfrm>
              <a:off x="6073371" y="5529937"/>
              <a:ext cx="1758219" cy="342306"/>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Advanced Detection &amp; Remediation</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Automated Investigation &amp; Remediation</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Advanced Threat Hunting</a:t>
              </a:r>
            </a:p>
          </p:txBody>
        </p:sp>
        <p:sp>
          <p:nvSpPr>
            <p:cNvPr id="281" name="TextBox 280">
              <a:extLst>
                <a:ext uri="{FF2B5EF4-FFF2-40B4-BE49-F238E27FC236}">
                  <a16:creationId xmlns:a16="http://schemas.microsoft.com/office/drawing/2014/main" id="{84F46F04-D91C-43D8-B0ED-F966E5F76CD2}"/>
                </a:ext>
              </a:extLst>
            </p:cNvPr>
            <p:cNvSpPr txBox="1"/>
            <p:nvPr/>
          </p:nvSpPr>
          <p:spPr>
            <a:xfrm>
              <a:off x="3913266" y="5199063"/>
              <a:ext cx="3758603" cy="241605"/>
            </a:xfrm>
            <a:prstGeom prst="rect">
              <a:avLst/>
            </a:prstGeom>
            <a:solidFill>
              <a:srgbClr val="DDF0FF"/>
            </a:solidFill>
          </p:spPr>
          <p:txBody>
            <a:bodyPr wrap="square">
              <a:spAutoFit/>
            </a:bodyPr>
            <a:lstStyle/>
            <a:p>
              <a:pPr marL="0" marR="0" lvl="0" indent="0" algn="ctr" defTabSz="914400" rtl="0" eaLnBrk="1" fontAlgn="auto" latinLnBrk="0" hangingPunct="1">
                <a:lnSpc>
                  <a:spcPct val="97000"/>
                </a:lnSpc>
                <a:spcBef>
                  <a:spcPts val="0"/>
                </a:spcBef>
                <a:spcAft>
                  <a:spcPts val="100"/>
                </a:spcAft>
                <a:buClrTx/>
                <a:buSzTx/>
                <a:buFontTx/>
                <a:buNone/>
                <a:tabLst>
                  <a:tab pos="571500" algn="l"/>
                </a:tabLst>
                <a:defRPr/>
              </a:pPr>
              <a:r>
                <a:rPr lang="en-US" sz="1000" b="1">
                  <a:gradFill>
                    <a:gsLst>
                      <a:gs pos="0">
                        <a:srgbClr val="000000"/>
                      </a:gs>
                      <a:gs pos="100000">
                        <a:srgbClr val="000000"/>
                      </a:gs>
                    </a:gsLst>
                    <a:lin ang="5400000" scaled="1"/>
                  </a:gradFill>
                  <a:latin typeface="Segoe UI"/>
                  <a:cs typeface="Segoe UI" pitchFamily="34" charset="0"/>
                </a:rPr>
                <a:t>Microsoft Defender </a:t>
              </a:r>
              <a:r>
                <a:rPr kumimoji="0" lang="en-US" sz="1000" b="1" i="1" u="none" strike="noStrike" kern="0" cap="none" spc="0" normalizeH="0" baseline="0" noProof="0">
                  <a:ln>
                    <a:noFill/>
                  </a:ln>
                  <a:gradFill>
                    <a:gsLst>
                      <a:gs pos="0">
                        <a:srgbClr val="000000"/>
                      </a:gs>
                      <a:gs pos="100000">
                        <a:srgbClr val="000000"/>
                      </a:gs>
                    </a:gsLst>
                    <a:lin ang="5400000" scaled="1"/>
                  </a:gradFill>
                  <a:effectLst/>
                  <a:uLnTx/>
                  <a:uFillTx/>
                  <a:latin typeface="+mj-lt"/>
                  <a:ea typeface="+mn-ea"/>
                  <a:cs typeface="Segoe UI" panose="020B0502040204020203" pitchFamily="34" charset="0"/>
                </a:rPr>
                <a:t>- Extended Detection and Response (XDR)</a:t>
              </a:r>
              <a:endParaRPr kumimoji="0" lang="en-US" sz="1000" b="0" i="1" u="none" strike="noStrike" kern="0" cap="none" spc="0" normalizeH="0" baseline="0" noProof="0">
                <a:ln>
                  <a:noFill/>
                </a:ln>
                <a:gradFill>
                  <a:gsLst>
                    <a:gs pos="0">
                      <a:srgbClr val="000000"/>
                    </a:gs>
                    <a:gs pos="100000">
                      <a:srgbClr val="000000"/>
                    </a:gs>
                  </a:gsLst>
                  <a:lin ang="5400000" scaled="1"/>
                </a:gradFill>
                <a:effectLst/>
                <a:uLnTx/>
                <a:uFillTx/>
                <a:latin typeface="+mj-lt"/>
                <a:ea typeface="+mn-ea"/>
                <a:cs typeface="Segoe UI" panose="020B0502040204020203" pitchFamily="34" charset="0"/>
              </a:endParaRPr>
            </a:p>
          </p:txBody>
        </p:sp>
        <p:sp>
          <p:nvSpPr>
            <p:cNvPr id="258" name="TextBox 257">
              <a:extLst>
                <a:ext uri="{FF2B5EF4-FFF2-40B4-BE49-F238E27FC236}">
                  <a16:creationId xmlns:a16="http://schemas.microsoft.com/office/drawing/2014/main" id="{A84561C7-D996-43E1-B94B-BAB9E7C552A2}"/>
                </a:ext>
              </a:extLst>
            </p:cNvPr>
            <p:cNvSpPr txBox="1"/>
            <p:nvPr/>
          </p:nvSpPr>
          <p:spPr>
            <a:xfrm>
              <a:off x="4507624" y="5371262"/>
              <a:ext cx="2938546" cy="196849"/>
            </a:xfrm>
            <a:prstGeom prst="rect">
              <a:avLst/>
            </a:prstGeom>
            <a:noFill/>
          </p:spPr>
          <p:txBody>
            <a:bodyPr wrap="square">
              <a:spAutoFit/>
            </a:bodyPr>
            <a:lstStyle/>
            <a:p>
              <a:pPr marL="0" marR="0" lvl="0" indent="0" algn="ctr" defTabSz="914400" rtl="0" eaLnBrk="1" fontAlgn="auto" latinLnBrk="0" hangingPunct="1">
                <a:lnSpc>
                  <a:spcPct val="97000"/>
                </a:lnSpc>
                <a:spcBef>
                  <a:spcPts val="0"/>
                </a:spcBef>
                <a:spcAft>
                  <a:spcPts val="100"/>
                </a:spcAft>
                <a:buClrTx/>
                <a:buSzTx/>
                <a:buFontTx/>
                <a:buNone/>
                <a:tabLst>
                  <a:tab pos="571500" algn="l"/>
                </a:tabLst>
                <a:defRPr/>
              </a:pPr>
              <a:r>
                <a:rPr kumimoji="0" lang="en-US" sz="670" b="0" i="1" u="none" strike="noStrike" kern="120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Threat visibility and capabilities tailored to resources</a:t>
              </a:r>
            </a:p>
          </p:txBody>
        </p:sp>
      </p:grpSp>
      <p:grpSp>
        <p:nvGrpSpPr>
          <p:cNvPr id="17" name="Group 16">
            <a:extLst>
              <a:ext uri="{FF2B5EF4-FFF2-40B4-BE49-F238E27FC236}">
                <a16:creationId xmlns:a16="http://schemas.microsoft.com/office/drawing/2014/main" id="{D136635E-4A45-44CD-8A9E-916ADDE2BA46}"/>
              </a:ext>
              <a:ext uri="{C183D7F6-B498-43B3-948B-1728B52AA6E4}">
                <adec:decorative xmlns:adec="http://schemas.microsoft.com/office/drawing/2017/decorative" val="1"/>
              </a:ext>
            </a:extLst>
          </p:cNvPr>
          <p:cNvGrpSpPr/>
          <p:nvPr/>
        </p:nvGrpSpPr>
        <p:grpSpPr>
          <a:xfrm>
            <a:off x="7803485" y="5191369"/>
            <a:ext cx="1891052" cy="846614"/>
            <a:chOff x="7803485" y="5191369"/>
            <a:chExt cx="1891052" cy="846614"/>
          </a:xfrm>
        </p:grpSpPr>
        <p:sp>
          <p:nvSpPr>
            <p:cNvPr id="282" name="TextBox 281">
              <a:extLst>
                <a:ext uri="{FF2B5EF4-FFF2-40B4-BE49-F238E27FC236}">
                  <a16:creationId xmlns:a16="http://schemas.microsoft.com/office/drawing/2014/main" id="{1367B314-AFE2-4E06-84F6-14121BAF2917}"/>
                </a:ext>
              </a:extLst>
            </p:cNvPr>
            <p:cNvSpPr txBox="1"/>
            <p:nvPr/>
          </p:nvSpPr>
          <p:spPr>
            <a:xfrm>
              <a:off x="7930622" y="5191369"/>
              <a:ext cx="1619648" cy="246221"/>
            </a:xfrm>
            <a:prstGeom prst="rect">
              <a:avLst/>
            </a:prstGeom>
            <a:solidFill>
              <a:srgbClr val="DDF0FF"/>
            </a:solidFill>
          </p:spPr>
          <p:txBody>
            <a:bodyPr wrap="square" lIns="0" rIns="0" anchor="ctr">
              <a:noAutofit/>
            </a:bodyPr>
            <a:lstStyle>
              <a:defPPr>
                <a:defRPr lang="en-US"/>
              </a:defPPr>
              <a:lvl1pPr marR="0" lvl="0" indent="0" algn="ctr" fontAlgn="auto">
                <a:lnSpc>
                  <a:spcPct val="97000"/>
                </a:lnSpc>
                <a:spcBef>
                  <a:spcPts val="0"/>
                </a:spcBef>
                <a:spcAft>
                  <a:spcPts val="100"/>
                </a:spcAft>
                <a:buClrTx/>
                <a:buSzTx/>
                <a:buFontTx/>
                <a:buNone/>
                <a:tabLst>
                  <a:tab pos="571500" algn="l"/>
                </a:tabLst>
                <a:defRPr kumimoji="0" sz="700" b="1" i="1" u="none" strike="noStrike" kern="0"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gradFill>
                    <a:gsLst>
                      <a:gs pos="0">
                        <a:srgbClr val="000000"/>
                      </a:gs>
                      <a:gs pos="100000">
                        <a:srgbClr val="000000"/>
                      </a:gs>
                    </a:gsLst>
                    <a:lin ang="5400000" scaled="1"/>
                  </a:gradFill>
                  <a:latin typeface="+mj-lt"/>
                  <a:cs typeface="Segoe UI" panose="020B0502040204020203" pitchFamily="34" charset="0"/>
                </a:rPr>
                <a:t>Microsoft Defender for Cloud</a:t>
              </a:r>
            </a:p>
          </p:txBody>
        </p:sp>
        <p:sp>
          <p:nvSpPr>
            <p:cNvPr id="265" name="TextBox 264">
              <a:extLst>
                <a:ext uri="{FF2B5EF4-FFF2-40B4-BE49-F238E27FC236}">
                  <a16:creationId xmlns:a16="http://schemas.microsoft.com/office/drawing/2014/main" id="{0E2EBFEC-ACFC-40BA-9804-DA7A06CAAA99}"/>
                </a:ext>
              </a:extLst>
            </p:cNvPr>
            <p:cNvSpPr txBox="1"/>
            <p:nvPr/>
          </p:nvSpPr>
          <p:spPr>
            <a:xfrm>
              <a:off x="7803485" y="5365206"/>
              <a:ext cx="1891052" cy="196849"/>
            </a:xfrm>
            <a:prstGeom prst="rect">
              <a:avLst/>
            </a:prstGeom>
            <a:noFill/>
          </p:spPr>
          <p:txBody>
            <a:bodyPr wrap="square" lIns="0" rIns="0">
              <a:spAutoFit/>
            </a:bodyPr>
            <a:lstStyle/>
            <a:p>
              <a:pPr marL="0" marR="0" lvl="0" indent="0" algn="ctr" defTabSz="914400" rtl="0" eaLnBrk="1" fontAlgn="auto" latinLnBrk="0" hangingPunct="1">
                <a:lnSpc>
                  <a:spcPct val="97000"/>
                </a:lnSpc>
                <a:spcBef>
                  <a:spcPts val="0"/>
                </a:spcBef>
                <a:spcAft>
                  <a:spcPts val="100"/>
                </a:spcAft>
                <a:buClrTx/>
                <a:buSzTx/>
                <a:buFontTx/>
                <a:buNone/>
                <a:tabLst>
                  <a:tab pos="571500" algn="l"/>
                </a:tabLst>
                <a:defRPr/>
              </a:pPr>
              <a:r>
                <a:rPr kumimoji="0" lang="en-US" sz="7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XDR for IaaS, PaaS, and On-Premises</a:t>
              </a:r>
            </a:p>
          </p:txBody>
        </p:sp>
        <p:sp>
          <p:nvSpPr>
            <p:cNvPr id="53" name="Rounded Rectangle 1457">
              <a:extLst>
                <a:ext uri="{FF2B5EF4-FFF2-40B4-BE49-F238E27FC236}">
                  <a16:creationId xmlns:a16="http://schemas.microsoft.com/office/drawing/2014/main" id="{7A0E43A7-643A-444C-9A42-53F08FEC756D}"/>
                </a:ext>
              </a:extLst>
            </p:cNvPr>
            <p:cNvSpPr/>
            <p:nvPr/>
          </p:nvSpPr>
          <p:spPr>
            <a:xfrm>
              <a:off x="7982264" y="5529937"/>
              <a:ext cx="1601266" cy="508046"/>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VMs, Servers, App Environments</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Storage and Databases</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Containers and Orchestration</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and more</a:t>
              </a:r>
            </a:p>
          </p:txBody>
        </p:sp>
      </p:grpSp>
      <p:sp>
        <p:nvSpPr>
          <p:cNvPr id="284" name="TextBox 283">
            <a:hlinkClick r:id="rId10"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0BBB7F5A-E834-4834-8010-7D063DB8D59C}"/>
              </a:ext>
              <a:ext uri="{C183D7F6-B498-43B3-948B-1728B52AA6E4}">
                <adec:decorative xmlns:adec="http://schemas.microsoft.com/office/drawing/2017/decorative" val="1"/>
              </a:ext>
            </a:extLst>
          </p:cNvPr>
          <p:cNvSpPr txBox="1"/>
          <p:nvPr/>
        </p:nvSpPr>
        <p:spPr>
          <a:xfrm>
            <a:off x="1522484" y="5206302"/>
            <a:ext cx="1392166" cy="226665"/>
          </a:xfrm>
          <a:prstGeom prst="rect">
            <a:avLst/>
          </a:prstGeom>
          <a:solidFill>
            <a:srgbClr val="DDF0FF"/>
          </a:solidFill>
        </p:spPr>
        <p:txBody>
          <a:bodyPr wrap="square" lIns="0" rIns="0" anchor="ctr">
            <a:spAutoFit/>
          </a:bodyPr>
          <a:lstStyle/>
          <a:p>
            <a:pPr algn="ctr">
              <a:lnSpc>
                <a:spcPct val="97000"/>
              </a:lnSpc>
              <a:spcAft>
                <a:spcPts val="100"/>
              </a:spcAft>
              <a:tabLst>
                <a:tab pos="571500" algn="l"/>
              </a:tabLst>
              <a:defRPr/>
            </a:pPr>
            <a:r>
              <a:rPr lang="en-US" sz="900" b="1" i="1" kern="0">
                <a:gradFill>
                  <a:gsLst>
                    <a:gs pos="0">
                      <a:srgbClr val="000000"/>
                    </a:gs>
                    <a:gs pos="100000">
                      <a:srgbClr val="000000"/>
                    </a:gs>
                  </a:gsLst>
                  <a:lin ang="5400000" scaled="1"/>
                </a:gradFill>
                <a:latin typeface="+mj-lt"/>
                <a:cs typeface="Segoe UI" panose="020B0502040204020203" pitchFamily="34" charset="0"/>
              </a:rPr>
              <a:t>Microsoft 365 Defender</a:t>
            </a:r>
          </a:p>
        </p:txBody>
      </p:sp>
      <p:sp>
        <p:nvSpPr>
          <p:cNvPr id="167" name="Rectangle 166">
            <a:hlinkClick r:id="rId10"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0AF2F62A-060C-4CD7-BC47-71570D5ACBA4}"/>
              </a:ext>
              <a:ext uri="{C183D7F6-B498-43B3-948B-1728B52AA6E4}">
                <adec:decorative xmlns:adec="http://schemas.microsoft.com/office/drawing/2017/decorative" val="1"/>
              </a:ext>
            </a:extLst>
          </p:cNvPr>
          <p:cNvSpPr/>
          <p:nvPr/>
        </p:nvSpPr>
        <p:spPr>
          <a:xfrm>
            <a:off x="297275" y="5451056"/>
            <a:ext cx="1802368" cy="84421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0"/>
              </a:spcAft>
              <a:buClrTx/>
              <a:buSzTx/>
              <a:buFontTx/>
              <a:buNone/>
              <a:tabLst>
                <a:tab pos="1028700" algn="l"/>
              </a:tabLst>
              <a:defRPr/>
            </a:pPr>
            <a:r>
              <a:rPr kumimoji="0" lang="en-US" sz="75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 </a:t>
            </a:r>
            <a:r>
              <a:rPr kumimoji="0" lang="en-US" sz="75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Segoe UI" pitchFamily="34" charset="0"/>
                <a:cs typeface="Segoe UI" pitchFamily="34" charset="0"/>
              </a:rPr>
              <a:t>Microsoft Defender for Endpoint</a:t>
            </a:r>
          </a:p>
          <a:p>
            <a:pPr marL="0" marR="0" lvl="0" indent="0" algn="ctr" defTabSz="914400" rtl="0" eaLnBrk="1" fontAlgn="auto" latinLnBrk="0" hangingPunct="1">
              <a:lnSpc>
                <a:spcPct val="97000"/>
              </a:lnSpc>
              <a:spcBef>
                <a:spcPts val="0"/>
              </a:spcBef>
              <a:spcAft>
                <a:spcPts val="600"/>
              </a:spcAft>
              <a:buClrTx/>
              <a:buSzTx/>
              <a:buFontTx/>
              <a:buNone/>
              <a:tabLst>
                <a:tab pos="571500" algn="l"/>
              </a:tabLst>
              <a:defRPr/>
            </a:pPr>
            <a:r>
              <a:rPr kumimoji="0" lang="en-US" sz="75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Unified Endpoint Security</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Endpoint Detection &amp; Response (EDR)</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Data Loss Protection (DLP)</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Web Content Filtering</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Threat &amp; Vuln Management</a:t>
            </a:r>
            <a:endParaRPr kumimoji="0" lang="en-US" sz="75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75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97000"/>
              </a:lnSpc>
              <a:spcBef>
                <a:spcPts val="0"/>
              </a:spcBef>
              <a:spcAft>
                <a:spcPts val="300"/>
              </a:spcAft>
              <a:buClrTx/>
              <a:buSzTx/>
              <a:buFontTx/>
              <a:buNone/>
              <a:tabLst>
                <a:tab pos="1028700" algn="l"/>
              </a:tabLst>
              <a:defRPr/>
            </a:pPr>
            <a:endParaRPr kumimoji="0" lang="en-US" sz="75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82" name="Group 81">
            <a:extLst>
              <a:ext uri="{FF2B5EF4-FFF2-40B4-BE49-F238E27FC236}">
                <a16:creationId xmlns:a16="http://schemas.microsoft.com/office/drawing/2014/main" id="{7E648449-C5BC-46F6-AF45-62D5A2AF775E}"/>
              </a:ext>
              <a:ext uri="{C183D7F6-B498-43B3-948B-1728B52AA6E4}">
                <adec:decorative xmlns:adec="http://schemas.microsoft.com/office/drawing/2017/decorative" val="1"/>
              </a:ext>
            </a:extLst>
          </p:cNvPr>
          <p:cNvGrpSpPr/>
          <p:nvPr/>
        </p:nvGrpSpPr>
        <p:grpSpPr>
          <a:xfrm>
            <a:off x="2265045" y="5523192"/>
            <a:ext cx="1934047" cy="933926"/>
            <a:chOff x="5562542" y="4034295"/>
            <a:chExt cx="1420434" cy="880737"/>
          </a:xfrm>
        </p:grpSpPr>
        <p:sp>
          <p:nvSpPr>
            <p:cNvPr id="35" name="Rectangle 34">
              <a:hlinkClick r:id="rId11"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6DCD5854-3D6E-4A38-9D02-5FD91D513E3C}"/>
                </a:ext>
              </a:extLst>
            </p:cNvPr>
            <p:cNvSpPr/>
            <p:nvPr/>
          </p:nvSpPr>
          <p:spPr>
            <a:xfrm>
              <a:off x="5562542" y="4034295"/>
              <a:ext cx="1420434" cy="816920"/>
            </a:xfrm>
            <a:prstGeom prst="rect">
              <a:avLst/>
            </a:prstGeom>
            <a:solidFill>
              <a:schemeClr val="bg1">
                <a:lumMod val="95000"/>
              </a:schemeClr>
            </a:solid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n-NO" sz="85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pitchFamily="34" charset="0"/>
                </a:rPr>
                <a:t>Microsoft Defender for Cloud Apps</a:t>
              </a:r>
              <a:endParaRPr kumimoji="0" lang="en-US" sz="85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pitchFamily="34" charset="0"/>
              </a:endParaRPr>
            </a:p>
          </p:txBody>
        </p:sp>
        <p:sp>
          <p:nvSpPr>
            <p:cNvPr id="20" name="Rounded Rectangle 1457">
              <a:hlinkClick r:id="rId11"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3B269FFE-97C8-44E3-BB52-B7D53EAF0647}"/>
                </a:ext>
              </a:extLst>
            </p:cNvPr>
            <p:cNvSpPr/>
            <p:nvPr/>
          </p:nvSpPr>
          <p:spPr>
            <a:xfrm>
              <a:off x="5639490" y="4225262"/>
              <a:ext cx="1304903" cy="689770"/>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Semibold" panose="020B0702040204020203" pitchFamily="34" charset="0"/>
                </a:rPr>
                <a:t>App Discovery &amp; Risk Scoring (Shadow IT)</a:t>
              </a:r>
            </a:p>
            <a:p>
              <a:pPr marL="11430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Semibold" panose="020B0702040204020203" pitchFamily="34" charset="0"/>
                </a:rPr>
                <a:t>Threat Detection &amp; Response</a:t>
              </a:r>
            </a:p>
            <a:p>
              <a:pPr marL="11430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Semibold" panose="020B0702040204020203" pitchFamily="34" charset="0"/>
                </a:rPr>
                <a:t>Policy Audit &amp; Enforcement</a:t>
              </a:r>
            </a:p>
            <a:p>
              <a:pPr marL="11430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Semibold" panose="020B0702040204020203" pitchFamily="34" charset="0"/>
                </a:rPr>
                <a:t>Session monitoring &amp; control</a:t>
              </a:r>
            </a:p>
            <a:p>
              <a:pPr marL="11430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Semibold" panose="020B0702040204020203" pitchFamily="34" charset="0"/>
                </a:rPr>
                <a:t>Info Protection &amp; Data Loss Prevention (DLP)</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endParaRPr kumimoji="0" lang="en-US" sz="6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8" name="Group 17">
            <a:extLst>
              <a:ext uri="{FF2B5EF4-FFF2-40B4-BE49-F238E27FC236}">
                <a16:creationId xmlns:a16="http://schemas.microsoft.com/office/drawing/2014/main" id="{D763AFD0-CB2E-4E86-831B-64C3C8DAC710}"/>
              </a:ext>
              <a:ext uri="{C183D7F6-B498-43B3-948B-1728B52AA6E4}">
                <adec:decorative xmlns:adec="http://schemas.microsoft.com/office/drawing/2017/decorative" val="1"/>
              </a:ext>
            </a:extLst>
          </p:cNvPr>
          <p:cNvGrpSpPr/>
          <p:nvPr/>
        </p:nvGrpSpPr>
        <p:grpSpPr>
          <a:xfrm>
            <a:off x="9586833" y="5351359"/>
            <a:ext cx="2302435" cy="590316"/>
            <a:chOff x="9586833" y="5351359"/>
            <a:chExt cx="2302435" cy="590316"/>
          </a:xfrm>
        </p:grpSpPr>
        <p:sp>
          <p:nvSpPr>
            <p:cNvPr id="2075" name="Rectangle 2074">
              <a:hlinkClick r:id="rId12"/>
              <a:extLst>
                <a:ext uri="{FF2B5EF4-FFF2-40B4-BE49-F238E27FC236}">
                  <a16:creationId xmlns:a16="http://schemas.microsoft.com/office/drawing/2014/main" id="{AD2AD10D-5DA9-44B4-8D59-41EEA891FEEE}"/>
                </a:ext>
              </a:extLst>
            </p:cNvPr>
            <p:cNvSpPr/>
            <p:nvPr/>
          </p:nvSpPr>
          <p:spPr>
            <a:xfrm>
              <a:off x="9864209" y="5351359"/>
              <a:ext cx="1700344" cy="533970"/>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75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pitchFamily="34" charset="0"/>
                </a:rPr>
                <a:t>Microsoft Defender for IoT</a:t>
              </a:r>
            </a:p>
          </p:txBody>
        </p:sp>
        <p:sp>
          <p:nvSpPr>
            <p:cNvPr id="2076" name="Rounded Rectangle 1457">
              <a:extLst>
                <a:ext uri="{FF2B5EF4-FFF2-40B4-BE49-F238E27FC236}">
                  <a16:creationId xmlns:a16="http://schemas.microsoft.com/office/drawing/2014/main" id="{EC9B3B8E-FE10-4B3A-B11F-999AE1673494}"/>
                </a:ext>
              </a:extLst>
            </p:cNvPr>
            <p:cNvSpPr/>
            <p:nvPr/>
          </p:nvSpPr>
          <p:spPr>
            <a:xfrm>
              <a:off x="10587546" y="5529937"/>
              <a:ext cx="1301722"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Asset &amp; </a:t>
              </a:r>
              <a:b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br>
              <a: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Vulnerability management</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Threat Detection &amp; Response</a:t>
              </a:r>
            </a:p>
          </p:txBody>
        </p:sp>
        <p:sp>
          <p:nvSpPr>
            <p:cNvPr id="2077" name="Rounded Rectangle 1457">
              <a:extLst>
                <a:ext uri="{FF2B5EF4-FFF2-40B4-BE49-F238E27FC236}">
                  <a16:creationId xmlns:a16="http://schemas.microsoft.com/office/drawing/2014/main" id="{49000C79-826E-4D01-A5B7-F26C7A70911F}"/>
                </a:ext>
              </a:extLst>
            </p:cNvPr>
            <p:cNvSpPr/>
            <p:nvPr/>
          </p:nvSpPr>
          <p:spPr>
            <a:xfrm>
              <a:off x="9586833" y="5529937"/>
              <a:ext cx="1295152"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ICS, SCADA, OT</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Internet of Things (IoT)</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Industrial IoT (</a:t>
              </a:r>
              <a:r>
                <a:rPr kumimoji="0" lang="en-US" sz="650" b="0" i="0" u="none" strike="noStrike" kern="1200" cap="none" spc="0" normalizeH="0" baseline="0" noProof="0" err="1">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IIoT</a:t>
              </a:r>
              <a: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a:t>
              </a:r>
            </a:p>
          </p:txBody>
        </p:sp>
      </p:grpSp>
      <p:grpSp>
        <p:nvGrpSpPr>
          <p:cNvPr id="10" name="Group 9">
            <a:extLst>
              <a:ext uri="{FF2B5EF4-FFF2-40B4-BE49-F238E27FC236}">
                <a16:creationId xmlns:a16="http://schemas.microsoft.com/office/drawing/2014/main" id="{BCECE049-A919-4F70-A659-C0E36D17C4FD}"/>
              </a:ext>
              <a:ext uri="{C183D7F6-B498-43B3-948B-1728B52AA6E4}">
                <adec:decorative xmlns:adec="http://schemas.microsoft.com/office/drawing/2017/decorative" val="1"/>
              </a:ext>
            </a:extLst>
          </p:cNvPr>
          <p:cNvGrpSpPr/>
          <p:nvPr/>
        </p:nvGrpSpPr>
        <p:grpSpPr>
          <a:xfrm>
            <a:off x="4303048" y="6161421"/>
            <a:ext cx="5257800" cy="219445"/>
            <a:chOff x="4390600" y="6364603"/>
            <a:chExt cx="5257800" cy="219445"/>
          </a:xfrm>
        </p:grpSpPr>
        <p:sp>
          <p:nvSpPr>
            <p:cNvPr id="4" name="Rectangle 3">
              <a:hlinkClick r:id="rId13" tooltip="Azure Arc extends Azure management to resources in other clouds and on-premises datacenters, enabling consistent management &amp; security experience across platforms. Azure Arc projects these resources into ARM so they can be managed by Azure tooling like ASC"/>
              <a:extLst>
                <a:ext uri="{FF2B5EF4-FFF2-40B4-BE49-F238E27FC236}">
                  <a16:creationId xmlns:a16="http://schemas.microsoft.com/office/drawing/2014/main" id="{0640AB46-4F45-49F2-80AF-883AD0DE5925}"/>
                </a:ext>
              </a:extLst>
            </p:cNvPr>
            <p:cNvSpPr/>
            <p:nvPr/>
          </p:nvSpPr>
          <p:spPr>
            <a:xfrm>
              <a:off x="4390600" y="6364603"/>
              <a:ext cx="5257800"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Arc</a:t>
              </a:r>
            </a:p>
          </p:txBody>
        </p:sp>
        <p:pic>
          <p:nvPicPr>
            <p:cNvPr id="101" name="Picture 100">
              <a:extLst>
                <a:ext uri="{FF2B5EF4-FFF2-40B4-BE49-F238E27FC236}">
                  <a16:creationId xmlns:a16="http://schemas.microsoft.com/office/drawing/2014/main" id="{69AAFE5E-ECE7-46A8-A2FC-CB130112AD33}"/>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43508" y="6420071"/>
              <a:ext cx="150932" cy="112545"/>
            </a:xfrm>
            <a:prstGeom prst="rect">
              <a:avLst/>
            </a:prstGeom>
          </p:spPr>
        </p:pic>
      </p:grpSp>
      <p:cxnSp>
        <p:nvCxnSpPr>
          <p:cNvPr id="271" name="Connector: Elbow 270">
            <a:extLst>
              <a:ext uri="{FF2B5EF4-FFF2-40B4-BE49-F238E27FC236}">
                <a16:creationId xmlns:a16="http://schemas.microsoft.com/office/drawing/2014/main" id="{47C4F24E-4489-4398-B902-40A8D00AA994}"/>
              </a:ext>
              <a:ext uri="{C183D7F6-B498-43B3-948B-1728B52AA6E4}">
                <adec:decorative xmlns:adec="http://schemas.microsoft.com/office/drawing/2017/decorative" val="1"/>
              </a:ext>
            </a:extLst>
          </p:cNvPr>
          <p:cNvCxnSpPr>
            <a:cxnSpLocks/>
            <a:endCxn id="35" idx="1"/>
          </p:cNvCxnSpPr>
          <p:nvPr/>
        </p:nvCxnSpPr>
        <p:spPr>
          <a:xfrm rot="16200000" flipH="1">
            <a:off x="1980774" y="5672048"/>
            <a:ext cx="515883" cy="52660"/>
          </a:xfrm>
          <a:prstGeom prst="bentConnector2">
            <a:avLst/>
          </a:prstGeom>
          <a:noFill/>
          <a:ln w="28575" cap="flat" cmpd="sng" algn="ctr">
            <a:solidFill>
              <a:srgbClr val="7F7F7F"/>
            </a:solidFill>
            <a:prstDash val="solid"/>
            <a:headEnd type="none"/>
            <a:tailEnd type="none"/>
          </a:ln>
          <a:effectLst/>
        </p:spPr>
      </p:cxnSp>
      <p:sp>
        <p:nvSpPr>
          <p:cNvPr id="92" name="L-Shape 91">
            <a:extLst>
              <a:ext uri="{FF2B5EF4-FFF2-40B4-BE49-F238E27FC236}">
                <a16:creationId xmlns:a16="http://schemas.microsoft.com/office/drawing/2014/main" id="{C5905F3A-DB02-4A7E-9DC0-B47973179921}"/>
              </a:ext>
              <a:ext uri="{C183D7F6-B498-43B3-948B-1728B52AA6E4}">
                <adec:decorative xmlns:adec="http://schemas.microsoft.com/office/drawing/2017/decorative" val="1"/>
              </a:ext>
            </a:extLst>
          </p:cNvPr>
          <p:cNvSpPr/>
          <p:nvPr/>
        </p:nvSpPr>
        <p:spPr bwMode="auto">
          <a:xfrm rot="16200000">
            <a:off x="5922802" y="485940"/>
            <a:ext cx="351303" cy="11704321"/>
          </a:xfrm>
          <a:prstGeom prst="corner">
            <a:avLst>
              <a:gd name="adj1" fmla="val 662637"/>
              <a:gd name="adj2" fmla="val 20413"/>
            </a:avLst>
          </a:prstGeom>
          <a:solidFill>
            <a:srgbClr val="000000"/>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marR="0" lvl="0" indent="0" algn="ctr" defTabSz="914400" rtl="0" eaLnBrk="1" fontAlgn="auto" latinLnBrk="0" hangingPunct="1">
              <a:lnSpc>
                <a:spcPct val="97000"/>
              </a:lnSpc>
              <a:spcBef>
                <a:spcPts val="0"/>
              </a:spcBef>
              <a:spcAft>
                <a:spcPts val="0"/>
              </a:spcAft>
              <a:buClrTx/>
              <a:buSzTx/>
              <a:buFontTx/>
              <a:buNone/>
              <a:tabLst/>
              <a:defRPr/>
            </a:pPr>
            <a:endParaRPr kumimoji="0" lang="en-US" sz="1050" b="1"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F5CAEC9C-EC21-4A29-A0C7-9CE36D93882A}"/>
              </a:ext>
              <a:ext uri="{C183D7F6-B498-43B3-948B-1728B52AA6E4}">
                <adec:decorative xmlns:adec="http://schemas.microsoft.com/office/drawing/2017/decorative" val="1"/>
              </a:ext>
            </a:extLst>
          </p:cNvPr>
          <p:cNvGrpSpPr/>
          <p:nvPr/>
        </p:nvGrpSpPr>
        <p:grpSpPr>
          <a:xfrm>
            <a:off x="9667760" y="6193281"/>
            <a:ext cx="2249424" cy="285438"/>
            <a:chOff x="9679756" y="6397534"/>
            <a:chExt cx="2249424" cy="285438"/>
          </a:xfrm>
        </p:grpSpPr>
        <p:sp>
          <p:nvSpPr>
            <p:cNvPr id="257" name="Rectangle 256">
              <a:hlinkClick r:id="rId15"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36A0FDA2-1D6D-43DB-A126-77E39C7F1C66}"/>
                </a:ext>
              </a:extLst>
            </p:cNvPr>
            <p:cNvSpPr/>
            <p:nvPr/>
          </p:nvSpPr>
          <p:spPr>
            <a:xfrm>
              <a:off x="9679756" y="6397534"/>
              <a:ext cx="2249424" cy="285438"/>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28575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Intelligence –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8+ Trillion </a:t>
              </a:r>
              <a:b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signals per day of security context</a:t>
              </a:r>
            </a:p>
          </p:txBody>
        </p:sp>
        <p:grpSp>
          <p:nvGrpSpPr>
            <p:cNvPr id="259" name="Group 4">
              <a:extLst>
                <a:ext uri="{FF2B5EF4-FFF2-40B4-BE49-F238E27FC236}">
                  <a16:creationId xmlns:a16="http://schemas.microsoft.com/office/drawing/2014/main" id="{F5F59388-6755-4905-A591-0119258FF99F}"/>
                </a:ext>
              </a:extLst>
            </p:cNvPr>
            <p:cNvGrpSpPr>
              <a:grpSpLocks noChangeAspect="1"/>
            </p:cNvGrpSpPr>
            <p:nvPr/>
          </p:nvGrpSpPr>
          <p:grpSpPr bwMode="auto">
            <a:xfrm>
              <a:off x="9749759" y="6443422"/>
              <a:ext cx="202675" cy="202675"/>
              <a:chOff x="380" y="3325"/>
              <a:chExt cx="286" cy="286"/>
            </a:xfrm>
            <a:solidFill>
              <a:srgbClr val="243A5E"/>
            </a:solidFill>
          </p:grpSpPr>
          <p:sp>
            <p:nvSpPr>
              <p:cNvPr id="260" name="Freeform 5">
                <a:extLst>
                  <a:ext uri="{FF2B5EF4-FFF2-40B4-BE49-F238E27FC236}">
                    <a16:creationId xmlns:a16="http://schemas.microsoft.com/office/drawing/2014/main" id="{D4FEFBFB-DA46-4181-9126-8593C292A94F}"/>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3" name="Oval 6">
                <a:extLst>
                  <a:ext uri="{FF2B5EF4-FFF2-40B4-BE49-F238E27FC236}">
                    <a16:creationId xmlns:a16="http://schemas.microsoft.com/office/drawing/2014/main" id="{5FB00BCA-CC8B-4626-B060-10D0187FD6D0}"/>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4" name="Oval 7">
                <a:extLst>
                  <a:ext uri="{FF2B5EF4-FFF2-40B4-BE49-F238E27FC236}">
                    <a16:creationId xmlns:a16="http://schemas.microsoft.com/office/drawing/2014/main" id="{5F21F002-E547-47CC-8A22-632DC3E1FAAE}"/>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6" name="Oval 8">
                <a:extLst>
                  <a:ext uri="{FF2B5EF4-FFF2-40B4-BE49-F238E27FC236}">
                    <a16:creationId xmlns:a16="http://schemas.microsoft.com/office/drawing/2014/main" id="{4D82AB53-C187-4E9A-823F-A67A8769F22C}"/>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7" name="Oval 9">
                <a:extLst>
                  <a:ext uri="{FF2B5EF4-FFF2-40B4-BE49-F238E27FC236}">
                    <a16:creationId xmlns:a16="http://schemas.microsoft.com/office/drawing/2014/main" id="{3D82C114-B1DD-44BE-B288-485D5FB54A6D}"/>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8" name="Oval 10">
                <a:extLst>
                  <a:ext uri="{FF2B5EF4-FFF2-40B4-BE49-F238E27FC236}">
                    <a16:creationId xmlns:a16="http://schemas.microsoft.com/office/drawing/2014/main" id="{20A2EF8C-7500-4942-8E5C-8325B4F4788D}"/>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9" name="Oval 11">
                <a:extLst>
                  <a:ext uri="{FF2B5EF4-FFF2-40B4-BE49-F238E27FC236}">
                    <a16:creationId xmlns:a16="http://schemas.microsoft.com/office/drawing/2014/main" id="{8AD57867-45AC-48A8-9A50-18E3D55BBCA8}"/>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70" name="Oval 12">
                <a:extLst>
                  <a:ext uri="{FF2B5EF4-FFF2-40B4-BE49-F238E27FC236}">
                    <a16:creationId xmlns:a16="http://schemas.microsoft.com/office/drawing/2014/main" id="{22C1C554-F6AA-4849-88C4-D434BFC60EBA}"/>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107" name="Group 106">
            <a:extLst>
              <a:ext uri="{FF2B5EF4-FFF2-40B4-BE49-F238E27FC236}">
                <a16:creationId xmlns:a16="http://schemas.microsoft.com/office/drawing/2014/main" id="{59608A28-D4FF-4BCE-99E4-3170D9E826E3}"/>
              </a:ext>
              <a:ext uri="{C183D7F6-B498-43B3-948B-1728B52AA6E4}">
                <adec:decorative xmlns:adec="http://schemas.microsoft.com/office/drawing/2017/decorative" val="1"/>
              </a:ext>
            </a:extLst>
          </p:cNvPr>
          <p:cNvGrpSpPr/>
          <p:nvPr/>
        </p:nvGrpSpPr>
        <p:grpSpPr>
          <a:xfrm>
            <a:off x="5183531" y="2127902"/>
            <a:ext cx="320610" cy="310804"/>
            <a:chOff x="5173167" y="1916363"/>
            <a:chExt cx="330291" cy="320189"/>
          </a:xfrm>
          <a:effectLst/>
        </p:grpSpPr>
        <p:sp>
          <p:nvSpPr>
            <p:cNvPr id="106" name="Diamond 105">
              <a:extLst>
                <a:ext uri="{FF2B5EF4-FFF2-40B4-BE49-F238E27FC236}">
                  <a16:creationId xmlns:a16="http://schemas.microsoft.com/office/drawing/2014/main" id="{BBA427EE-2CB6-4405-A825-9B72437346F9}"/>
                </a:ext>
              </a:extLst>
            </p:cNvPr>
            <p:cNvSpPr/>
            <p:nvPr/>
          </p:nvSpPr>
          <p:spPr bwMode="auto">
            <a:xfrm>
              <a:off x="5173167" y="1916363"/>
              <a:ext cx="330291" cy="320189"/>
            </a:xfrm>
            <a:custGeom>
              <a:avLst/>
              <a:gdLst>
                <a:gd name="connsiteX0" fmla="*/ 0 w 398962"/>
                <a:gd name="connsiteY0" fmla="*/ 218637 h 437274"/>
                <a:gd name="connsiteX1" fmla="*/ 199481 w 398962"/>
                <a:gd name="connsiteY1" fmla="*/ 0 h 437274"/>
                <a:gd name="connsiteX2" fmla="*/ 398962 w 398962"/>
                <a:gd name="connsiteY2" fmla="*/ 218637 h 437274"/>
                <a:gd name="connsiteX3" fmla="*/ 199481 w 398962"/>
                <a:gd name="connsiteY3" fmla="*/ 437274 h 437274"/>
                <a:gd name="connsiteX4" fmla="*/ 0 w 398962"/>
                <a:gd name="connsiteY4" fmla="*/ 218637 h 437274"/>
                <a:gd name="connsiteX0" fmla="*/ 0 w 359274"/>
                <a:gd name="connsiteY0" fmla="*/ 194825 h 437274"/>
                <a:gd name="connsiteX1" fmla="*/ 159793 w 359274"/>
                <a:gd name="connsiteY1" fmla="*/ 0 h 437274"/>
                <a:gd name="connsiteX2" fmla="*/ 359274 w 359274"/>
                <a:gd name="connsiteY2" fmla="*/ 218637 h 437274"/>
                <a:gd name="connsiteX3" fmla="*/ 159793 w 359274"/>
                <a:gd name="connsiteY3" fmla="*/ 437274 h 437274"/>
                <a:gd name="connsiteX4" fmla="*/ 0 w 359274"/>
                <a:gd name="connsiteY4" fmla="*/ 194825 h 437274"/>
                <a:gd name="connsiteX0" fmla="*/ 0 w 317999"/>
                <a:gd name="connsiteY0" fmla="*/ 194825 h 437274"/>
                <a:gd name="connsiteX1" fmla="*/ 159793 w 317999"/>
                <a:gd name="connsiteY1" fmla="*/ 0 h 437274"/>
                <a:gd name="connsiteX2" fmla="*/ 317999 w 317999"/>
                <a:gd name="connsiteY2" fmla="*/ 197999 h 437274"/>
                <a:gd name="connsiteX3" fmla="*/ 159793 w 317999"/>
                <a:gd name="connsiteY3" fmla="*/ 437274 h 437274"/>
                <a:gd name="connsiteX4" fmla="*/ 0 w 317999"/>
                <a:gd name="connsiteY4" fmla="*/ 194825 h 437274"/>
                <a:gd name="connsiteX0" fmla="*/ 0 w 317999"/>
                <a:gd name="connsiteY0" fmla="*/ 194825 h 340437"/>
                <a:gd name="connsiteX1" fmla="*/ 159793 w 317999"/>
                <a:gd name="connsiteY1" fmla="*/ 0 h 340437"/>
                <a:gd name="connsiteX2" fmla="*/ 317999 w 317999"/>
                <a:gd name="connsiteY2" fmla="*/ 197999 h 340437"/>
                <a:gd name="connsiteX3" fmla="*/ 169318 w 317999"/>
                <a:gd name="connsiteY3" fmla="*/ 340437 h 340437"/>
                <a:gd name="connsiteX4" fmla="*/ 0 w 317999"/>
                <a:gd name="connsiteY4" fmla="*/ 194825 h 340437"/>
                <a:gd name="connsiteX0" fmla="*/ 0 w 317999"/>
                <a:gd name="connsiteY0" fmla="*/ 194825 h 318212"/>
                <a:gd name="connsiteX1" fmla="*/ 159793 w 317999"/>
                <a:gd name="connsiteY1" fmla="*/ 0 h 318212"/>
                <a:gd name="connsiteX2" fmla="*/ 317999 w 317999"/>
                <a:gd name="connsiteY2" fmla="*/ 197999 h 318212"/>
                <a:gd name="connsiteX3" fmla="*/ 164556 w 317999"/>
                <a:gd name="connsiteY3" fmla="*/ 318212 h 318212"/>
                <a:gd name="connsiteX4" fmla="*/ 0 w 317999"/>
                <a:gd name="connsiteY4" fmla="*/ 194825 h 318212"/>
                <a:gd name="connsiteX0" fmla="*/ 0 w 317999"/>
                <a:gd name="connsiteY0" fmla="*/ 194825 h 318212"/>
                <a:gd name="connsiteX1" fmla="*/ 159793 w 317999"/>
                <a:gd name="connsiteY1" fmla="*/ 0 h 318212"/>
                <a:gd name="connsiteX2" fmla="*/ 317999 w 317999"/>
                <a:gd name="connsiteY2" fmla="*/ 197999 h 318212"/>
                <a:gd name="connsiteX3" fmla="*/ 157723 w 317999"/>
                <a:gd name="connsiteY3" fmla="*/ 318212 h 318212"/>
                <a:gd name="connsiteX4" fmla="*/ 0 w 317999"/>
                <a:gd name="connsiteY4" fmla="*/ 194825 h 318212"/>
                <a:gd name="connsiteX0" fmla="*/ 0 w 328250"/>
                <a:gd name="connsiteY0" fmla="*/ 194825 h 318212"/>
                <a:gd name="connsiteX1" fmla="*/ 170044 w 328250"/>
                <a:gd name="connsiteY1" fmla="*/ 0 h 318212"/>
                <a:gd name="connsiteX2" fmla="*/ 328250 w 328250"/>
                <a:gd name="connsiteY2" fmla="*/ 197999 h 318212"/>
                <a:gd name="connsiteX3" fmla="*/ 167974 w 328250"/>
                <a:gd name="connsiteY3" fmla="*/ 318212 h 318212"/>
                <a:gd name="connsiteX4" fmla="*/ 0 w 328250"/>
                <a:gd name="connsiteY4" fmla="*/ 194825 h 31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250" h="318212">
                  <a:moveTo>
                    <a:pt x="0" y="194825"/>
                  </a:moveTo>
                  <a:lnTo>
                    <a:pt x="170044" y="0"/>
                  </a:lnTo>
                  <a:lnTo>
                    <a:pt x="328250" y="197999"/>
                  </a:lnTo>
                  <a:lnTo>
                    <a:pt x="167974" y="318212"/>
                  </a:lnTo>
                  <a:lnTo>
                    <a:pt x="0" y="194825"/>
                  </a:lnTo>
                  <a:close/>
                </a:path>
              </a:pathLst>
            </a:custGeom>
            <a:solidFill>
              <a:srgbClr val="FFFFFF"/>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5" name="Graphic 104">
              <a:extLst>
                <a:ext uri="{FF2B5EF4-FFF2-40B4-BE49-F238E27FC236}">
                  <a16:creationId xmlns:a16="http://schemas.microsoft.com/office/drawing/2014/main" id="{9A5E7347-02B1-4E44-8071-44CB437BD41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214735" y="1947723"/>
              <a:ext cx="257470" cy="257470"/>
            </a:xfrm>
            <a:prstGeom prst="rect">
              <a:avLst/>
            </a:prstGeom>
            <a:effectLst/>
          </p:spPr>
        </p:pic>
      </p:grpSp>
      <p:grpSp>
        <p:nvGrpSpPr>
          <p:cNvPr id="261" name="Group 260">
            <a:extLst>
              <a:ext uri="{FF2B5EF4-FFF2-40B4-BE49-F238E27FC236}">
                <a16:creationId xmlns:a16="http://schemas.microsoft.com/office/drawing/2014/main" id="{1AB5A82D-206B-4BD4-A866-5006EE06C8AC}"/>
              </a:ext>
              <a:ext uri="{C183D7F6-B498-43B3-948B-1728B52AA6E4}">
                <adec:decorative xmlns:adec="http://schemas.microsoft.com/office/drawing/2017/decorative" val="1"/>
              </a:ext>
            </a:extLst>
          </p:cNvPr>
          <p:cNvGrpSpPr/>
          <p:nvPr/>
        </p:nvGrpSpPr>
        <p:grpSpPr>
          <a:xfrm>
            <a:off x="4631461" y="2711685"/>
            <a:ext cx="2401021" cy="310657"/>
            <a:chOff x="6797612" y="3887761"/>
            <a:chExt cx="3693543" cy="477891"/>
          </a:xfrm>
        </p:grpSpPr>
        <p:pic>
          <p:nvPicPr>
            <p:cNvPr id="262" name="Picture 261" descr="Logo&#10;&#10;Description automatically generated">
              <a:extLst>
                <a:ext uri="{FF2B5EF4-FFF2-40B4-BE49-F238E27FC236}">
                  <a16:creationId xmlns:a16="http://schemas.microsoft.com/office/drawing/2014/main" id="{ED59FC4B-11E6-4850-A6CF-9394DB8BAC9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392462" y="3973942"/>
              <a:ext cx="312466" cy="312466"/>
            </a:xfrm>
            <a:prstGeom prst="rect">
              <a:avLst/>
            </a:prstGeom>
          </p:spPr>
        </p:pic>
        <p:pic>
          <p:nvPicPr>
            <p:cNvPr id="274" name="Picture 273" descr="Icon&#10;&#10;Description automatically generated">
              <a:extLst>
                <a:ext uri="{FF2B5EF4-FFF2-40B4-BE49-F238E27FC236}">
                  <a16:creationId xmlns:a16="http://schemas.microsoft.com/office/drawing/2014/main" id="{D663E054-AAF1-4DA6-8F7C-7C9D3259533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833542" y="3992576"/>
              <a:ext cx="261202" cy="293486"/>
            </a:xfrm>
            <a:prstGeom prst="rect">
              <a:avLst/>
            </a:prstGeom>
          </p:spPr>
        </p:pic>
        <p:pic>
          <p:nvPicPr>
            <p:cNvPr id="276" name="Picture 275" descr="Icon&#10;&#10;Description automatically generated">
              <a:extLst>
                <a:ext uri="{FF2B5EF4-FFF2-40B4-BE49-F238E27FC236}">
                  <a16:creationId xmlns:a16="http://schemas.microsoft.com/office/drawing/2014/main" id="{A716DAFD-7094-4AD6-8A5F-F4683D6E31D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470899" y="3887761"/>
              <a:ext cx="477891" cy="477891"/>
            </a:xfrm>
            <a:prstGeom prst="rect">
              <a:avLst/>
            </a:prstGeom>
          </p:spPr>
        </p:pic>
        <p:pic>
          <p:nvPicPr>
            <p:cNvPr id="277" name="Picture 276" descr="Logo&#10;&#10;Description automatically generated">
              <a:extLst>
                <a:ext uri="{FF2B5EF4-FFF2-40B4-BE49-F238E27FC236}">
                  <a16:creationId xmlns:a16="http://schemas.microsoft.com/office/drawing/2014/main" id="{6FCBA6F1-2D5B-4AB8-AB5F-D008D8231D5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077404" y="3945137"/>
              <a:ext cx="186444" cy="341749"/>
            </a:xfrm>
            <a:prstGeom prst="rect">
              <a:avLst/>
            </a:prstGeom>
          </p:spPr>
        </p:pic>
        <p:pic>
          <p:nvPicPr>
            <p:cNvPr id="279" name="Picture 2" descr="See the source image">
              <a:extLst>
                <a:ext uri="{FF2B5EF4-FFF2-40B4-BE49-F238E27FC236}">
                  <a16:creationId xmlns:a16="http://schemas.microsoft.com/office/drawing/2014/main" id="{1240F7C6-83A1-45A7-AFC4-7B42FC9BFF2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97612" y="3974758"/>
              <a:ext cx="303799" cy="303799"/>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4" descr="See the source image">
              <a:extLst>
                <a:ext uri="{FF2B5EF4-FFF2-40B4-BE49-F238E27FC236}">
                  <a16:creationId xmlns:a16="http://schemas.microsoft.com/office/drawing/2014/main" id="{61361854-FC40-4572-AE58-F8D357B545A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230025" y="3944184"/>
              <a:ext cx="369557" cy="369557"/>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6" descr="See the source image">
              <a:extLst>
                <a:ext uri="{FF2B5EF4-FFF2-40B4-BE49-F238E27FC236}">
                  <a16:creationId xmlns:a16="http://schemas.microsoft.com/office/drawing/2014/main" id="{8800FCE3-B00B-4A3C-98E1-3CD21E74341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728196" y="4074059"/>
              <a:ext cx="614089" cy="150731"/>
            </a:xfrm>
            <a:prstGeom prst="rect">
              <a:avLst/>
            </a:prstGeom>
            <a:noFill/>
            <a:extLst>
              <a:ext uri="{909E8E84-426E-40DD-AFC4-6F175D3DCCD1}">
                <a14:hiddenFill xmlns:a14="http://schemas.microsoft.com/office/drawing/2010/main">
                  <a:solidFill>
                    <a:srgbClr val="FFFFFF"/>
                  </a:solidFill>
                </a14:hiddenFill>
              </a:ext>
            </a:extLst>
          </p:spPr>
        </p:pic>
        <p:grpSp>
          <p:nvGrpSpPr>
            <p:cNvPr id="294" name="Group 293">
              <a:extLst>
                <a:ext uri="{FF2B5EF4-FFF2-40B4-BE49-F238E27FC236}">
                  <a16:creationId xmlns:a16="http://schemas.microsoft.com/office/drawing/2014/main" id="{672EFD26-F463-4126-B97C-CDBE78CE0292}"/>
                </a:ext>
              </a:extLst>
            </p:cNvPr>
            <p:cNvGrpSpPr/>
            <p:nvPr/>
          </p:nvGrpSpPr>
          <p:grpSpPr>
            <a:xfrm>
              <a:off x="10223358" y="4104437"/>
              <a:ext cx="267797" cy="64881"/>
              <a:chOff x="9779309" y="3865093"/>
              <a:chExt cx="161337" cy="39088"/>
            </a:xfrm>
          </p:grpSpPr>
          <p:sp>
            <p:nvSpPr>
              <p:cNvPr id="299" name="Oval 298">
                <a:extLst>
                  <a:ext uri="{FF2B5EF4-FFF2-40B4-BE49-F238E27FC236}">
                    <a16:creationId xmlns:a16="http://schemas.microsoft.com/office/drawing/2014/main" id="{44D3FE95-0BB2-439D-BA72-82166A63527F}"/>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00" name="Oval 299">
                <a:extLst>
                  <a:ext uri="{FF2B5EF4-FFF2-40B4-BE49-F238E27FC236}">
                    <a16:creationId xmlns:a16="http://schemas.microsoft.com/office/drawing/2014/main" id="{B8316777-9FF5-4341-87B3-658E9BED36CB}"/>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01" name="Oval 300">
                <a:extLst>
                  <a:ext uri="{FF2B5EF4-FFF2-40B4-BE49-F238E27FC236}">
                    <a16:creationId xmlns:a16="http://schemas.microsoft.com/office/drawing/2014/main" id="{26FB7EC6-6704-4BE3-B30B-2D822FB93EA2}"/>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314" name="Group 313">
            <a:extLst>
              <a:ext uri="{FF2B5EF4-FFF2-40B4-BE49-F238E27FC236}">
                <a16:creationId xmlns:a16="http://schemas.microsoft.com/office/drawing/2014/main" id="{A9F81FB0-D787-422C-9C70-6E91BD12915B}"/>
              </a:ext>
              <a:ext uri="{C183D7F6-B498-43B3-948B-1728B52AA6E4}">
                <adec:decorative xmlns:adec="http://schemas.microsoft.com/office/drawing/2017/decorative" val="1"/>
              </a:ext>
            </a:extLst>
          </p:cNvPr>
          <p:cNvGrpSpPr/>
          <p:nvPr/>
        </p:nvGrpSpPr>
        <p:grpSpPr>
          <a:xfrm>
            <a:off x="260002" y="3186507"/>
            <a:ext cx="1801368" cy="1353312"/>
            <a:chOff x="260002" y="4553575"/>
            <a:chExt cx="1801368" cy="1353312"/>
          </a:xfrm>
        </p:grpSpPr>
        <p:sp>
          <p:nvSpPr>
            <p:cNvPr id="315" name="Rectangle 314">
              <a:extLst>
                <a:ext uri="{FF2B5EF4-FFF2-40B4-BE49-F238E27FC236}">
                  <a16:creationId xmlns:a16="http://schemas.microsoft.com/office/drawing/2014/main" id="{2B4C58F8-8C75-4017-A374-0F4053342639}"/>
                </a:ext>
              </a:extLst>
            </p:cNvPr>
            <p:cNvSpPr/>
            <p:nvPr/>
          </p:nvSpPr>
          <p:spPr bwMode="auto">
            <a:xfrm>
              <a:off x="260002" y="4553575"/>
              <a:ext cx="1801368" cy="135331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6" name="Rectangle 315">
              <a:extLst>
                <a:ext uri="{FF2B5EF4-FFF2-40B4-BE49-F238E27FC236}">
                  <a16:creationId xmlns:a16="http://schemas.microsoft.com/office/drawing/2014/main" id="{39470E92-134E-4F42-987C-7DCAF81D496F}"/>
                </a:ext>
              </a:extLst>
            </p:cNvPr>
            <p:cNvSpPr/>
            <p:nvPr/>
          </p:nvSpPr>
          <p:spPr>
            <a:xfrm>
              <a:off x="260002" y="4553575"/>
              <a:ext cx="1801368" cy="274320"/>
            </a:xfrm>
            <a:prstGeom prst="rect">
              <a:avLst/>
            </a:prstGeom>
            <a:solidFill>
              <a:srgbClr val="0076D3"/>
            </a:solid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Endpoints &amp; Devices</a:t>
              </a:r>
            </a:p>
          </p:txBody>
        </p:sp>
      </p:grpSp>
      <p:grpSp>
        <p:nvGrpSpPr>
          <p:cNvPr id="323" name="!! Hybrid">
            <a:extLst>
              <a:ext uri="{FF2B5EF4-FFF2-40B4-BE49-F238E27FC236}">
                <a16:creationId xmlns:a16="http://schemas.microsoft.com/office/drawing/2014/main" id="{8721962C-922D-4E66-B8E0-2D894D22B297}"/>
              </a:ext>
              <a:ext uri="{C183D7F6-B498-43B3-948B-1728B52AA6E4}">
                <adec:decorative xmlns:adec="http://schemas.microsoft.com/office/drawing/2017/decorative" val="1"/>
              </a:ext>
            </a:extLst>
          </p:cNvPr>
          <p:cNvGrpSpPr/>
          <p:nvPr/>
        </p:nvGrpSpPr>
        <p:grpSpPr>
          <a:xfrm>
            <a:off x="4307532" y="3186507"/>
            <a:ext cx="5221224" cy="1353312"/>
            <a:chOff x="4307532" y="4553575"/>
            <a:chExt cx="5221224" cy="1353312"/>
          </a:xfrm>
        </p:grpSpPr>
        <p:sp>
          <p:nvSpPr>
            <p:cNvPr id="324" name="Rectangle 323">
              <a:extLst>
                <a:ext uri="{FF2B5EF4-FFF2-40B4-BE49-F238E27FC236}">
                  <a16:creationId xmlns:a16="http://schemas.microsoft.com/office/drawing/2014/main" id="{9FABEE73-B739-4913-A964-2E744BCC5B40}"/>
                </a:ext>
              </a:extLst>
            </p:cNvPr>
            <p:cNvSpPr/>
            <p:nvPr/>
          </p:nvSpPr>
          <p:spPr bwMode="auto">
            <a:xfrm>
              <a:off x="4307532" y="4553575"/>
              <a:ext cx="5221224" cy="135331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a:extLst>
                <a:ext uri="{FF2B5EF4-FFF2-40B4-BE49-F238E27FC236}">
                  <a16:creationId xmlns:a16="http://schemas.microsoft.com/office/drawing/2014/main" id="{D3208EEC-3B99-4762-AFA3-97D618800C86}"/>
                </a:ext>
              </a:extLst>
            </p:cNvPr>
            <p:cNvSpPr/>
            <p:nvPr/>
          </p:nvSpPr>
          <p:spPr>
            <a:xfrm>
              <a:off x="4307532" y="4553575"/>
              <a:ext cx="5221224" cy="274320"/>
            </a:xfrm>
            <a:prstGeom prst="rect">
              <a:avLst/>
            </a:prstGeom>
            <a:solidFill>
              <a:srgbClr val="0078D7"/>
            </a:solidFill>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Infrastructure – IaaS, PaaS, On-Premises</a:t>
              </a:r>
            </a:p>
          </p:txBody>
        </p:sp>
      </p:grpSp>
      <p:grpSp>
        <p:nvGrpSpPr>
          <p:cNvPr id="327" name="!! Soft">
            <a:extLst>
              <a:ext uri="{FF2B5EF4-FFF2-40B4-BE49-F238E27FC236}">
                <a16:creationId xmlns:a16="http://schemas.microsoft.com/office/drawing/2014/main" id="{6F200DAD-A54F-40C6-A6D5-604F4EE56FA6}"/>
              </a:ext>
              <a:ext uri="{C183D7F6-B498-43B3-948B-1728B52AA6E4}">
                <adec:decorative xmlns:adec="http://schemas.microsoft.com/office/drawing/2017/decorative" val="1"/>
              </a:ext>
            </a:extLst>
          </p:cNvPr>
          <p:cNvGrpSpPr/>
          <p:nvPr/>
        </p:nvGrpSpPr>
        <p:grpSpPr>
          <a:xfrm>
            <a:off x="2178611" y="3186507"/>
            <a:ext cx="2011680" cy="1353312"/>
            <a:chOff x="2178611" y="4553575"/>
            <a:chExt cx="2011680" cy="1353312"/>
          </a:xfrm>
        </p:grpSpPr>
        <p:sp>
          <p:nvSpPr>
            <p:cNvPr id="330" name="Rectangle 329">
              <a:extLst>
                <a:ext uri="{FF2B5EF4-FFF2-40B4-BE49-F238E27FC236}">
                  <a16:creationId xmlns:a16="http://schemas.microsoft.com/office/drawing/2014/main" id="{D36DAF91-107F-4E87-A759-B2F5C43E9BE0}"/>
                </a:ext>
                <a:ext uri="{C183D7F6-B498-43B3-948B-1728B52AA6E4}">
                  <adec:decorative xmlns:adec="http://schemas.microsoft.com/office/drawing/2017/decorative" val="1"/>
                </a:ext>
              </a:extLst>
            </p:cNvPr>
            <p:cNvSpPr/>
            <p:nvPr/>
          </p:nvSpPr>
          <p:spPr bwMode="auto">
            <a:xfrm>
              <a:off x="2178611" y="4553575"/>
              <a:ext cx="2011680" cy="135331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Rectangle 330">
              <a:extLst>
                <a:ext uri="{FF2B5EF4-FFF2-40B4-BE49-F238E27FC236}">
                  <a16:creationId xmlns:a16="http://schemas.microsoft.com/office/drawing/2014/main" id="{80FFD39F-5FA3-4B89-8530-F60E86995185}"/>
                </a:ext>
              </a:extLst>
            </p:cNvPr>
            <p:cNvSpPr/>
            <p:nvPr/>
          </p:nvSpPr>
          <p:spPr>
            <a:xfrm>
              <a:off x="2178611" y="4553575"/>
              <a:ext cx="2011680" cy="274320"/>
            </a:xfrm>
            <a:prstGeom prst="rect">
              <a:avLst/>
            </a:prstGeom>
            <a:solidFill>
              <a:srgbClr val="75767A"/>
            </a:solidFill>
          </p:spPr>
          <p:txBody>
            <a:bodyPr wrap="square" lIns="0" r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 (SaaS)</a:t>
              </a:r>
            </a:p>
          </p:txBody>
        </p:sp>
      </p:grpSp>
      <p:grpSp>
        <p:nvGrpSpPr>
          <p:cNvPr id="332" name="!! Soft icons">
            <a:extLst>
              <a:ext uri="{FF2B5EF4-FFF2-40B4-BE49-F238E27FC236}">
                <a16:creationId xmlns:a16="http://schemas.microsoft.com/office/drawing/2014/main" id="{4962F567-1EA8-4D69-B061-D1846BAA939E}"/>
              </a:ext>
              <a:ext uri="{C183D7F6-B498-43B3-948B-1728B52AA6E4}">
                <adec:decorative xmlns:adec="http://schemas.microsoft.com/office/drawing/2017/decorative" val="1"/>
              </a:ext>
            </a:extLst>
          </p:cNvPr>
          <p:cNvGrpSpPr/>
          <p:nvPr/>
        </p:nvGrpSpPr>
        <p:grpSpPr>
          <a:xfrm>
            <a:off x="2362099" y="3700378"/>
            <a:ext cx="1652537" cy="633950"/>
            <a:chOff x="2104721" y="4788846"/>
            <a:chExt cx="1412900" cy="542021"/>
          </a:xfrm>
        </p:grpSpPr>
        <p:pic>
          <p:nvPicPr>
            <p:cNvPr id="333" name="Picture 332">
              <a:extLst>
                <a:ext uri="{FF2B5EF4-FFF2-40B4-BE49-F238E27FC236}">
                  <a16:creationId xmlns:a16="http://schemas.microsoft.com/office/drawing/2014/main" id="{BE7F26F3-5C54-4907-8C06-AED2D57780A9}"/>
                </a:ext>
              </a:extLst>
            </p:cNvPr>
            <p:cNvPicPr>
              <a:picLocks noChangeAspect="1"/>
            </p:cNvPicPr>
            <p:nvPr/>
          </p:nvPicPr>
          <p:blipFill rotWithShape="1">
            <a:blip r:embed="rId25">
              <a:extLst>
                <a:ext uri="{28A0092B-C50C-407E-A947-70E740481C1C}">
                  <a14:useLocalDpi xmlns:a14="http://schemas.microsoft.com/office/drawing/2010/main" val="0"/>
                </a:ext>
              </a:extLst>
            </a:blip>
            <a:srcRect/>
            <a:stretch/>
          </p:blipFill>
          <p:spPr>
            <a:xfrm>
              <a:off x="2427359" y="4789439"/>
              <a:ext cx="168902" cy="225041"/>
            </a:xfrm>
            <a:prstGeom prst="rect">
              <a:avLst/>
            </a:prstGeom>
          </p:spPr>
        </p:pic>
        <p:pic>
          <p:nvPicPr>
            <p:cNvPr id="335" name="Picture 334">
              <a:extLst>
                <a:ext uri="{FF2B5EF4-FFF2-40B4-BE49-F238E27FC236}">
                  <a16:creationId xmlns:a16="http://schemas.microsoft.com/office/drawing/2014/main" id="{321B28A0-67E3-4B96-897D-0552E5D5E034}"/>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353999" y="4817091"/>
              <a:ext cx="163622" cy="163620"/>
            </a:xfrm>
            <a:prstGeom prst="rect">
              <a:avLst/>
            </a:prstGeom>
          </p:spPr>
        </p:pic>
        <p:pic>
          <p:nvPicPr>
            <p:cNvPr id="336" name="Picture 335">
              <a:extLst>
                <a:ext uri="{FF2B5EF4-FFF2-40B4-BE49-F238E27FC236}">
                  <a16:creationId xmlns:a16="http://schemas.microsoft.com/office/drawing/2014/main" id="{FEBA00EC-BB05-42A0-88D9-B603194E7932}"/>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000655" y="4809265"/>
              <a:ext cx="255977" cy="179271"/>
            </a:xfrm>
            <a:prstGeom prst="rect">
              <a:avLst/>
            </a:prstGeom>
          </p:spPr>
        </p:pic>
        <p:pic>
          <p:nvPicPr>
            <p:cNvPr id="337" name="Picture 336">
              <a:extLst>
                <a:ext uri="{FF2B5EF4-FFF2-40B4-BE49-F238E27FC236}">
                  <a16:creationId xmlns:a16="http://schemas.microsoft.com/office/drawing/2014/main" id="{E5769BB8-4337-4667-9E82-2FBF59204297}"/>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722178" y="4808345"/>
              <a:ext cx="181112" cy="181112"/>
            </a:xfrm>
            <a:prstGeom prst="rect">
              <a:avLst/>
            </a:prstGeom>
          </p:spPr>
        </p:pic>
        <p:pic>
          <p:nvPicPr>
            <p:cNvPr id="340" name="Picture 339">
              <a:extLst>
                <a:ext uri="{FF2B5EF4-FFF2-40B4-BE49-F238E27FC236}">
                  <a16:creationId xmlns:a16="http://schemas.microsoft.com/office/drawing/2014/main" id="{7058C3DE-BB98-4974-B970-71689C7D2EA2}"/>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220810" y="5097610"/>
              <a:ext cx="205831" cy="203137"/>
            </a:xfrm>
            <a:prstGeom prst="rect">
              <a:avLst/>
            </a:prstGeom>
          </p:spPr>
        </p:pic>
        <p:grpSp>
          <p:nvGrpSpPr>
            <p:cNvPr id="341" name="Group 340">
              <a:extLst>
                <a:ext uri="{FF2B5EF4-FFF2-40B4-BE49-F238E27FC236}">
                  <a16:creationId xmlns:a16="http://schemas.microsoft.com/office/drawing/2014/main" id="{18B7473F-5239-466F-A750-53754091DFEF}"/>
                </a:ext>
              </a:extLst>
            </p:cNvPr>
            <p:cNvGrpSpPr/>
            <p:nvPr/>
          </p:nvGrpSpPr>
          <p:grpSpPr>
            <a:xfrm>
              <a:off x="3358773" y="5173883"/>
              <a:ext cx="133128" cy="30728"/>
              <a:chOff x="2345739" y="758385"/>
              <a:chExt cx="412246" cy="115305"/>
            </a:xfrm>
            <a:solidFill>
              <a:srgbClr val="000000">
                <a:lumMod val="65000"/>
                <a:lumOff val="35000"/>
              </a:srgbClr>
            </a:solidFill>
          </p:grpSpPr>
          <p:sp>
            <p:nvSpPr>
              <p:cNvPr id="500" name="Oval 499">
                <a:extLst>
                  <a:ext uri="{FF2B5EF4-FFF2-40B4-BE49-F238E27FC236}">
                    <a16:creationId xmlns:a16="http://schemas.microsoft.com/office/drawing/2014/main" id="{1FB9A641-A836-4A8D-AF30-F60E4F266A34}"/>
                  </a:ext>
                </a:extLst>
              </p:cNvPr>
              <p:cNvSpPr/>
              <p:nvPr/>
            </p:nvSpPr>
            <p:spPr bwMode="auto">
              <a:xfrm>
                <a:off x="2345739"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1" name="Oval 500">
                <a:extLst>
                  <a:ext uri="{FF2B5EF4-FFF2-40B4-BE49-F238E27FC236}">
                    <a16:creationId xmlns:a16="http://schemas.microsoft.com/office/drawing/2014/main" id="{967B110F-95AE-4C31-B1A5-E8F694FE1251}"/>
                  </a:ext>
                </a:extLst>
              </p:cNvPr>
              <p:cNvSpPr/>
              <p:nvPr/>
            </p:nvSpPr>
            <p:spPr bwMode="auto">
              <a:xfrm>
                <a:off x="2504292" y="758394"/>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2" name="Oval 501">
                <a:extLst>
                  <a:ext uri="{FF2B5EF4-FFF2-40B4-BE49-F238E27FC236}">
                    <a16:creationId xmlns:a16="http://schemas.microsoft.com/office/drawing/2014/main" id="{867FD449-25E0-40C1-9660-0EE3288C2075}"/>
                  </a:ext>
                </a:extLst>
              </p:cNvPr>
              <p:cNvSpPr/>
              <p:nvPr/>
            </p:nvSpPr>
            <p:spPr bwMode="auto">
              <a:xfrm>
                <a:off x="2662838"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74" name="Picture 473">
              <a:extLst>
                <a:ext uri="{FF2B5EF4-FFF2-40B4-BE49-F238E27FC236}">
                  <a16:creationId xmlns:a16="http://schemas.microsoft.com/office/drawing/2014/main" id="{2BFF2390-07AA-4A67-BD93-25FDFD0F0702}"/>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508901" y="5115883"/>
              <a:ext cx="163827" cy="152266"/>
            </a:xfrm>
            <a:prstGeom prst="rect">
              <a:avLst/>
            </a:prstGeom>
          </p:spPr>
        </p:pic>
        <p:pic>
          <p:nvPicPr>
            <p:cNvPr id="478" name="Picture 477">
              <a:extLst>
                <a:ext uri="{FF2B5EF4-FFF2-40B4-BE49-F238E27FC236}">
                  <a16:creationId xmlns:a16="http://schemas.microsoft.com/office/drawing/2014/main" id="{DE669F59-EF70-42AC-9946-F37581C98B23}"/>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790840" y="5103728"/>
              <a:ext cx="175469" cy="175467"/>
            </a:xfrm>
            <a:prstGeom prst="rect">
              <a:avLst/>
            </a:prstGeom>
          </p:spPr>
        </p:pic>
        <p:pic>
          <p:nvPicPr>
            <p:cNvPr id="498" name="Picture 497">
              <a:extLst>
                <a:ext uri="{FF2B5EF4-FFF2-40B4-BE49-F238E27FC236}">
                  <a16:creationId xmlns:a16="http://schemas.microsoft.com/office/drawing/2014/main" id="{88FDBB73-235D-41A6-8FC0-D9402F686EE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041199" y="5054126"/>
              <a:ext cx="264684" cy="276741"/>
            </a:xfrm>
            <a:prstGeom prst="rect">
              <a:avLst/>
            </a:prstGeom>
          </p:spPr>
        </p:pic>
        <p:pic>
          <p:nvPicPr>
            <p:cNvPr id="499" name="Picture 498" descr="A close up of a logo&#10;&#10;Description automatically generated">
              <a:extLst>
                <a:ext uri="{FF2B5EF4-FFF2-40B4-BE49-F238E27FC236}">
                  <a16:creationId xmlns:a16="http://schemas.microsoft.com/office/drawing/2014/main" id="{0D786A47-4733-4F32-BF9F-7DD7379E6EE9}"/>
                </a:ext>
              </a:extLst>
            </p:cNvPr>
            <p:cNvPicPr>
              <a:picLocks noChangeAspect="1"/>
            </p:cNvPicPr>
            <p:nvPr/>
          </p:nvPicPr>
          <p:blipFill>
            <a:blip r:embed="rId33"/>
            <a:stretch>
              <a:fillRect/>
            </a:stretch>
          </p:blipFill>
          <p:spPr>
            <a:xfrm>
              <a:off x="2104721" y="4788846"/>
              <a:ext cx="228414" cy="219604"/>
            </a:xfrm>
            <a:prstGeom prst="rect">
              <a:avLst/>
            </a:prstGeom>
          </p:spPr>
        </p:pic>
      </p:grpSp>
      <p:grpSp>
        <p:nvGrpSpPr>
          <p:cNvPr id="503" name="!! IOT">
            <a:extLst>
              <a:ext uri="{FF2B5EF4-FFF2-40B4-BE49-F238E27FC236}">
                <a16:creationId xmlns:a16="http://schemas.microsoft.com/office/drawing/2014/main" id="{4374FF58-B27B-46E4-84F2-4B1DA03FE611}"/>
              </a:ext>
              <a:ext uri="{C183D7F6-B498-43B3-948B-1728B52AA6E4}">
                <adec:decorative xmlns:adec="http://schemas.microsoft.com/office/drawing/2017/decorative" val="1"/>
              </a:ext>
            </a:extLst>
          </p:cNvPr>
          <p:cNvGrpSpPr/>
          <p:nvPr/>
        </p:nvGrpSpPr>
        <p:grpSpPr>
          <a:xfrm>
            <a:off x="9645998" y="3186507"/>
            <a:ext cx="2286000" cy="1359218"/>
            <a:chOff x="9645998" y="4553575"/>
            <a:chExt cx="2286000" cy="1359218"/>
          </a:xfrm>
        </p:grpSpPr>
        <p:sp>
          <p:nvSpPr>
            <p:cNvPr id="504" name="Rectangle 503">
              <a:extLst>
                <a:ext uri="{FF2B5EF4-FFF2-40B4-BE49-F238E27FC236}">
                  <a16:creationId xmlns:a16="http://schemas.microsoft.com/office/drawing/2014/main" id="{3A3E7FDD-2273-421B-8988-028A297583C1}"/>
                </a:ext>
              </a:extLst>
            </p:cNvPr>
            <p:cNvSpPr/>
            <p:nvPr/>
          </p:nvSpPr>
          <p:spPr bwMode="auto">
            <a:xfrm>
              <a:off x="9645998" y="4559481"/>
              <a:ext cx="2286000" cy="135331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5" name="Rectangle 504">
              <a:extLst>
                <a:ext uri="{FF2B5EF4-FFF2-40B4-BE49-F238E27FC236}">
                  <a16:creationId xmlns:a16="http://schemas.microsoft.com/office/drawing/2014/main" id="{4DE149B9-304C-4C51-AEA3-71E36CFE3DE4}"/>
                </a:ext>
              </a:extLst>
            </p:cNvPr>
            <p:cNvSpPr/>
            <p:nvPr/>
          </p:nvSpPr>
          <p:spPr>
            <a:xfrm>
              <a:off x="9645998" y="5638473"/>
              <a:ext cx="2286000" cy="274320"/>
            </a:xfrm>
            <a:prstGeom prst="rect">
              <a:avLst/>
            </a:prstGeom>
            <a:solidFill>
              <a:srgbClr val="D83B01"/>
            </a:solidFill>
          </p:spPr>
          <p:txBody>
            <a:bodyPr wrap="square" lIns="0" tIns="0" rIns="0" bIns="27432"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Operational Technology (OT)</a:t>
              </a:r>
            </a:p>
          </p:txBody>
        </p:sp>
        <p:sp>
          <p:nvSpPr>
            <p:cNvPr id="506" name="Rectangle 505">
              <a:extLst>
                <a:ext uri="{FF2B5EF4-FFF2-40B4-BE49-F238E27FC236}">
                  <a16:creationId xmlns:a16="http://schemas.microsoft.com/office/drawing/2014/main" id="{A9CB8DA7-634B-41A4-8048-EBA351D1E77C}"/>
                </a:ext>
              </a:extLst>
            </p:cNvPr>
            <p:cNvSpPr/>
            <p:nvPr/>
          </p:nvSpPr>
          <p:spPr>
            <a:xfrm>
              <a:off x="9645998" y="4553575"/>
              <a:ext cx="2286000" cy="274320"/>
            </a:xfrm>
            <a:prstGeom prst="rect">
              <a:avLst/>
            </a:prstGeom>
            <a:solidFill>
              <a:srgbClr val="D83B01"/>
            </a:solid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Devices</a:t>
              </a:r>
            </a:p>
          </p:txBody>
        </p:sp>
      </p:grpSp>
      <p:grpSp>
        <p:nvGrpSpPr>
          <p:cNvPr id="507" name="!! End icons">
            <a:extLst>
              <a:ext uri="{FF2B5EF4-FFF2-40B4-BE49-F238E27FC236}">
                <a16:creationId xmlns:a16="http://schemas.microsoft.com/office/drawing/2014/main" id="{F968500F-E2C8-4ED2-A683-834B9F7451D4}"/>
              </a:ext>
              <a:ext uri="{C183D7F6-B498-43B3-948B-1728B52AA6E4}">
                <adec:decorative xmlns:adec="http://schemas.microsoft.com/office/drawing/2017/decorative" val="1"/>
              </a:ext>
            </a:extLst>
          </p:cNvPr>
          <p:cNvGrpSpPr/>
          <p:nvPr/>
        </p:nvGrpSpPr>
        <p:grpSpPr>
          <a:xfrm>
            <a:off x="667426" y="3560023"/>
            <a:ext cx="886222" cy="523641"/>
            <a:chOff x="459591" y="5484095"/>
            <a:chExt cx="1418640" cy="838230"/>
          </a:xfrm>
        </p:grpSpPr>
        <p:grpSp>
          <p:nvGrpSpPr>
            <p:cNvPr id="508" name="Group 507">
              <a:extLst>
                <a:ext uri="{FF2B5EF4-FFF2-40B4-BE49-F238E27FC236}">
                  <a16:creationId xmlns:a16="http://schemas.microsoft.com/office/drawing/2014/main" id="{7C5F0941-484A-4D9F-A409-BE60094DB4B2}"/>
                </a:ext>
              </a:extLst>
            </p:cNvPr>
            <p:cNvGrpSpPr/>
            <p:nvPr/>
          </p:nvGrpSpPr>
          <p:grpSpPr>
            <a:xfrm>
              <a:off x="459591" y="6032021"/>
              <a:ext cx="1418640" cy="290304"/>
              <a:chOff x="10417031" y="4114550"/>
              <a:chExt cx="1095203" cy="224116"/>
            </a:xfrm>
          </p:grpSpPr>
          <p:grpSp>
            <p:nvGrpSpPr>
              <p:cNvPr id="511" name="Group 510">
                <a:extLst>
                  <a:ext uri="{FF2B5EF4-FFF2-40B4-BE49-F238E27FC236}">
                    <a16:creationId xmlns:a16="http://schemas.microsoft.com/office/drawing/2014/main" id="{0F63E908-5A9F-4835-8CE7-630583704677}"/>
                  </a:ext>
                </a:extLst>
              </p:cNvPr>
              <p:cNvGrpSpPr/>
              <p:nvPr/>
            </p:nvGrpSpPr>
            <p:grpSpPr>
              <a:xfrm>
                <a:off x="11215336" y="4114550"/>
                <a:ext cx="296898" cy="224116"/>
                <a:chOff x="7987238" y="1610486"/>
                <a:chExt cx="506061" cy="382007"/>
              </a:xfrm>
            </p:grpSpPr>
            <p:sp>
              <p:nvSpPr>
                <p:cNvPr id="540" name="Rectangle 539">
                  <a:extLst>
                    <a:ext uri="{FF2B5EF4-FFF2-40B4-BE49-F238E27FC236}">
                      <a16:creationId xmlns:a16="http://schemas.microsoft.com/office/drawing/2014/main" id="{CB832123-A204-4535-ABDA-122ACC2C20E5}"/>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1" name="Group 540">
                  <a:extLst>
                    <a:ext uri="{FF2B5EF4-FFF2-40B4-BE49-F238E27FC236}">
                      <a16:creationId xmlns:a16="http://schemas.microsoft.com/office/drawing/2014/main" id="{CD0A7E1C-EB77-4B02-A1D7-02E0C72AF111}"/>
                    </a:ext>
                  </a:extLst>
                </p:cNvPr>
                <p:cNvGrpSpPr/>
                <p:nvPr/>
              </p:nvGrpSpPr>
              <p:grpSpPr>
                <a:xfrm>
                  <a:off x="7987238" y="1610486"/>
                  <a:ext cx="498447" cy="382007"/>
                  <a:chOff x="9563138" y="2462727"/>
                  <a:chExt cx="516394" cy="395761"/>
                </a:xfrm>
              </p:grpSpPr>
              <p:sp>
                <p:nvSpPr>
                  <p:cNvPr id="542" name="monitor">
                    <a:extLst>
                      <a:ext uri="{FF2B5EF4-FFF2-40B4-BE49-F238E27FC236}">
                        <a16:creationId xmlns:a16="http://schemas.microsoft.com/office/drawing/2014/main" id="{E2F7AAB5-FA9D-432E-A9E4-91BB610E34FA}"/>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3" name="Group 542">
                    <a:extLst>
                      <a:ext uri="{FF2B5EF4-FFF2-40B4-BE49-F238E27FC236}">
                        <a16:creationId xmlns:a16="http://schemas.microsoft.com/office/drawing/2014/main" id="{8A799AB2-DFE1-41DF-955C-DE9B4EC0CA13}"/>
                      </a:ext>
                    </a:extLst>
                  </p:cNvPr>
                  <p:cNvGrpSpPr/>
                  <p:nvPr/>
                </p:nvGrpSpPr>
                <p:grpSpPr>
                  <a:xfrm>
                    <a:off x="9746672" y="2545410"/>
                    <a:ext cx="107950" cy="134938"/>
                    <a:chOff x="9444088" y="2885171"/>
                    <a:chExt cx="107950" cy="134938"/>
                  </a:xfrm>
                  <a:solidFill>
                    <a:srgbClr val="505050"/>
                  </a:solidFill>
                </p:grpSpPr>
                <p:sp>
                  <p:nvSpPr>
                    <p:cNvPr id="544" name="Freeform 26">
                      <a:extLst>
                        <a:ext uri="{FF2B5EF4-FFF2-40B4-BE49-F238E27FC236}">
                          <a16:creationId xmlns:a16="http://schemas.microsoft.com/office/drawing/2014/main" id="{977C2666-FD08-4C11-A489-A1638DB2C6D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5" name="Freeform 27">
                      <a:extLst>
                        <a:ext uri="{FF2B5EF4-FFF2-40B4-BE49-F238E27FC236}">
                          <a16:creationId xmlns:a16="http://schemas.microsoft.com/office/drawing/2014/main" id="{C3376218-B82E-479E-A4B4-A7C39D43DE4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512" name="Group 511">
                <a:extLst>
                  <a:ext uri="{FF2B5EF4-FFF2-40B4-BE49-F238E27FC236}">
                    <a16:creationId xmlns:a16="http://schemas.microsoft.com/office/drawing/2014/main" id="{AB11A300-F015-477B-9B17-F664F11BD995}"/>
                  </a:ext>
                </a:extLst>
              </p:cNvPr>
              <p:cNvGrpSpPr/>
              <p:nvPr/>
            </p:nvGrpSpPr>
            <p:grpSpPr>
              <a:xfrm>
                <a:off x="10835169" y="4114550"/>
                <a:ext cx="292430" cy="224116"/>
                <a:chOff x="7398246" y="1610486"/>
                <a:chExt cx="498447" cy="382007"/>
              </a:xfrm>
            </p:grpSpPr>
            <p:sp>
              <p:nvSpPr>
                <p:cNvPr id="533" name="monitor">
                  <a:extLst>
                    <a:ext uri="{FF2B5EF4-FFF2-40B4-BE49-F238E27FC236}">
                      <a16:creationId xmlns:a16="http://schemas.microsoft.com/office/drawing/2014/main" id="{8F7A8160-AAB2-4551-9D24-64D27D9111B5}"/>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Rectangle 533">
                  <a:extLst>
                    <a:ext uri="{FF2B5EF4-FFF2-40B4-BE49-F238E27FC236}">
                      <a16:creationId xmlns:a16="http://schemas.microsoft.com/office/drawing/2014/main" id="{993DB61A-2AC5-4FCC-AD48-5640D350F8FC}"/>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5" name="Group 11">
                  <a:extLst>
                    <a:ext uri="{FF2B5EF4-FFF2-40B4-BE49-F238E27FC236}">
                      <a16:creationId xmlns:a16="http://schemas.microsoft.com/office/drawing/2014/main" id="{0D592BD8-91C8-4C72-9E63-FDDCBFF561EE}"/>
                    </a:ext>
                  </a:extLst>
                </p:cNvPr>
                <p:cNvGrpSpPr>
                  <a:grpSpLocks noChangeAspect="1"/>
                </p:cNvGrpSpPr>
                <p:nvPr/>
              </p:nvGrpSpPr>
              <p:grpSpPr bwMode="auto">
                <a:xfrm>
                  <a:off x="7581678" y="1714920"/>
                  <a:ext cx="111860" cy="111860"/>
                  <a:chOff x="5664" y="1835"/>
                  <a:chExt cx="73" cy="73"/>
                </a:xfrm>
                <a:solidFill>
                  <a:srgbClr val="FFFFFF"/>
                </a:solidFill>
              </p:grpSpPr>
              <p:sp>
                <p:nvSpPr>
                  <p:cNvPr id="536" name="Freeform 12">
                    <a:extLst>
                      <a:ext uri="{FF2B5EF4-FFF2-40B4-BE49-F238E27FC236}">
                        <a16:creationId xmlns:a16="http://schemas.microsoft.com/office/drawing/2014/main" id="{09B65A2B-20A8-4C12-84D8-FFD47A66CC11}"/>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7" name="Freeform 13">
                    <a:extLst>
                      <a:ext uri="{FF2B5EF4-FFF2-40B4-BE49-F238E27FC236}">
                        <a16:creationId xmlns:a16="http://schemas.microsoft.com/office/drawing/2014/main" id="{5A00B4DE-FACA-4997-8675-F3032E6769B0}"/>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8" name="Freeform 14">
                    <a:extLst>
                      <a:ext uri="{FF2B5EF4-FFF2-40B4-BE49-F238E27FC236}">
                        <a16:creationId xmlns:a16="http://schemas.microsoft.com/office/drawing/2014/main" id="{29F796AB-5F59-4BD9-8327-16C2213C6E8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9" name="Freeform 15">
                    <a:extLst>
                      <a:ext uri="{FF2B5EF4-FFF2-40B4-BE49-F238E27FC236}">
                        <a16:creationId xmlns:a16="http://schemas.microsoft.com/office/drawing/2014/main" id="{DF35A58D-5BF9-41E1-8D09-349BE5FC1968}"/>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13" name="Group 512">
                <a:extLst>
                  <a:ext uri="{FF2B5EF4-FFF2-40B4-BE49-F238E27FC236}">
                    <a16:creationId xmlns:a16="http://schemas.microsoft.com/office/drawing/2014/main" id="{68C789CD-4B89-4048-A611-F6E6E0C844AA}"/>
                  </a:ext>
                </a:extLst>
              </p:cNvPr>
              <p:cNvGrpSpPr/>
              <p:nvPr/>
            </p:nvGrpSpPr>
            <p:grpSpPr>
              <a:xfrm>
                <a:off x="10623665" y="4114550"/>
                <a:ext cx="124764" cy="207126"/>
                <a:chOff x="7084723" y="1610486"/>
                <a:chExt cx="212660" cy="353049"/>
              </a:xfrm>
            </p:grpSpPr>
            <p:sp>
              <p:nvSpPr>
                <p:cNvPr id="527" name="Rectangle 526">
                  <a:extLst>
                    <a:ext uri="{FF2B5EF4-FFF2-40B4-BE49-F238E27FC236}">
                      <a16:creationId xmlns:a16="http://schemas.microsoft.com/office/drawing/2014/main" id="{DB255EEA-94F6-4239-9729-70104F2BF3FF}"/>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5798BE61-692A-44CF-BAA9-51DAA12B1F28}"/>
                    </a:ext>
                  </a:extLst>
                </p:cNvPr>
                <p:cNvGrpSpPr/>
                <p:nvPr/>
              </p:nvGrpSpPr>
              <p:grpSpPr>
                <a:xfrm>
                  <a:off x="7138556" y="1706457"/>
                  <a:ext cx="104198" cy="130248"/>
                  <a:chOff x="9444088" y="2885171"/>
                  <a:chExt cx="107950" cy="134938"/>
                </a:xfrm>
                <a:solidFill>
                  <a:srgbClr val="FFFFFF"/>
                </a:solidFill>
              </p:grpSpPr>
              <p:sp>
                <p:nvSpPr>
                  <p:cNvPr id="531" name="Freeform 26">
                    <a:extLst>
                      <a:ext uri="{FF2B5EF4-FFF2-40B4-BE49-F238E27FC236}">
                        <a16:creationId xmlns:a16="http://schemas.microsoft.com/office/drawing/2014/main" id="{A93AE841-715F-4F49-B0E6-6AC3852BEA9B}"/>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2" name="Freeform 27">
                    <a:extLst>
                      <a:ext uri="{FF2B5EF4-FFF2-40B4-BE49-F238E27FC236}">
                        <a16:creationId xmlns:a16="http://schemas.microsoft.com/office/drawing/2014/main" id="{826FC518-EBCC-4E60-9E29-86DBD01C2305}"/>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29" name="CellPhone_E8EA">
                  <a:extLst>
                    <a:ext uri="{FF2B5EF4-FFF2-40B4-BE49-F238E27FC236}">
                      <a16:creationId xmlns:a16="http://schemas.microsoft.com/office/drawing/2014/main" id="{07D0B161-1546-42BD-9079-D0790728CCC1}"/>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30" name="Straight Connector 529">
                  <a:extLst>
                    <a:ext uri="{FF2B5EF4-FFF2-40B4-BE49-F238E27FC236}">
                      <a16:creationId xmlns:a16="http://schemas.microsoft.com/office/drawing/2014/main" id="{55D124CB-DE54-40DB-8FA7-2669A5B2CECE}"/>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514" name="Group 513">
                <a:extLst>
                  <a:ext uri="{FF2B5EF4-FFF2-40B4-BE49-F238E27FC236}">
                    <a16:creationId xmlns:a16="http://schemas.microsoft.com/office/drawing/2014/main" id="{7AB615CB-36F5-44BA-A03D-8EEEAD744CC3}"/>
                  </a:ext>
                </a:extLst>
              </p:cNvPr>
              <p:cNvGrpSpPr/>
              <p:nvPr/>
            </p:nvGrpSpPr>
            <p:grpSpPr>
              <a:xfrm>
                <a:off x="10417031" y="4114550"/>
                <a:ext cx="124297" cy="207126"/>
                <a:chOff x="6490922" y="1610486"/>
                <a:chExt cx="211865" cy="353049"/>
              </a:xfrm>
            </p:grpSpPr>
            <p:sp>
              <p:nvSpPr>
                <p:cNvPr id="515" name="Rectangle 514">
                  <a:extLst>
                    <a:ext uri="{FF2B5EF4-FFF2-40B4-BE49-F238E27FC236}">
                      <a16:creationId xmlns:a16="http://schemas.microsoft.com/office/drawing/2014/main" id="{29632013-2FAD-4CD2-8F75-1F458A90CC18}"/>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6" name="Group 30">
                  <a:extLst>
                    <a:ext uri="{FF2B5EF4-FFF2-40B4-BE49-F238E27FC236}">
                      <a16:creationId xmlns:a16="http://schemas.microsoft.com/office/drawing/2014/main" id="{2D6AA0D0-1375-431B-A4B3-17DC96098C26}"/>
                    </a:ext>
                  </a:extLst>
                </p:cNvPr>
                <p:cNvGrpSpPr>
                  <a:grpSpLocks noChangeAspect="1"/>
                </p:cNvGrpSpPr>
                <p:nvPr/>
              </p:nvGrpSpPr>
              <p:grpSpPr bwMode="auto">
                <a:xfrm>
                  <a:off x="6545792" y="1729376"/>
                  <a:ext cx="111361" cy="115269"/>
                  <a:chOff x="5049" y="1841"/>
                  <a:chExt cx="57" cy="59"/>
                </a:xfrm>
                <a:solidFill>
                  <a:srgbClr val="FFFFFF"/>
                </a:solidFill>
              </p:grpSpPr>
              <p:sp>
                <p:nvSpPr>
                  <p:cNvPr id="519" name="Freeform 31">
                    <a:extLst>
                      <a:ext uri="{FF2B5EF4-FFF2-40B4-BE49-F238E27FC236}">
                        <a16:creationId xmlns:a16="http://schemas.microsoft.com/office/drawing/2014/main" id="{113BD195-1304-4AD9-9A78-0FB972691153}"/>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0" name="Freeform 32">
                    <a:extLst>
                      <a:ext uri="{FF2B5EF4-FFF2-40B4-BE49-F238E27FC236}">
                        <a16:creationId xmlns:a16="http://schemas.microsoft.com/office/drawing/2014/main" id="{71ABB8E5-7AAB-4A19-AE74-0F4989DE77C8}"/>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1" name="Freeform 33">
                    <a:extLst>
                      <a:ext uri="{FF2B5EF4-FFF2-40B4-BE49-F238E27FC236}">
                        <a16:creationId xmlns:a16="http://schemas.microsoft.com/office/drawing/2014/main" id="{ACA0FE10-C0C5-4A0A-9F05-01A7FC32E9E9}"/>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2" name="Freeform 34">
                    <a:extLst>
                      <a:ext uri="{FF2B5EF4-FFF2-40B4-BE49-F238E27FC236}">
                        <a16:creationId xmlns:a16="http://schemas.microsoft.com/office/drawing/2014/main" id="{8F43E2FB-51C0-4192-A901-7815010BCB7A}"/>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3" name="Freeform 35">
                    <a:extLst>
                      <a:ext uri="{FF2B5EF4-FFF2-40B4-BE49-F238E27FC236}">
                        <a16:creationId xmlns:a16="http://schemas.microsoft.com/office/drawing/2014/main" id="{197DFDF9-BF60-41AB-A983-CB5F2B9064B6}"/>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4" name="Freeform 36">
                    <a:extLst>
                      <a:ext uri="{FF2B5EF4-FFF2-40B4-BE49-F238E27FC236}">
                        <a16:creationId xmlns:a16="http://schemas.microsoft.com/office/drawing/2014/main" id="{4F38A0CA-2161-41D7-8B7B-0D5AD897DE12}"/>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5" name="Freeform 37">
                    <a:extLst>
                      <a:ext uri="{FF2B5EF4-FFF2-40B4-BE49-F238E27FC236}">
                        <a16:creationId xmlns:a16="http://schemas.microsoft.com/office/drawing/2014/main" id="{692C2BD8-293B-4521-BAEA-7F945C985287}"/>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6" name="Freeform 38">
                    <a:extLst>
                      <a:ext uri="{FF2B5EF4-FFF2-40B4-BE49-F238E27FC236}">
                        <a16:creationId xmlns:a16="http://schemas.microsoft.com/office/drawing/2014/main" id="{80C82C9F-F02B-45BB-A33E-9FEA862AEEE7}"/>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17" name="CellPhone_E8EA">
                  <a:extLst>
                    <a:ext uri="{FF2B5EF4-FFF2-40B4-BE49-F238E27FC236}">
                      <a16:creationId xmlns:a16="http://schemas.microsoft.com/office/drawing/2014/main" id="{C6B8C56F-7DA4-4A00-997C-609D2488F940}"/>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18" name="Straight Connector 517">
                  <a:extLst>
                    <a:ext uri="{FF2B5EF4-FFF2-40B4-BE49-F238E27FC236}">
                      <a16:creationId xmlns:a16="http://schemas.microsoft.com/office/drawing/2014/main" id="{9844C7C4-48FA-4B43-9FB0-81575DD05E4D}"/>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pic>
          <p:nvPicPr>
            <p:cNvPr id="509" name="Picture 508">
              <a:extLst>
                <a:ext uri="{FF2B5EF4-FFF2-40B4-BE49-F238E27FC236}">
                  <a16:creationId xmlns:a16="http://schemas.microsoft.com/office/drawing/2014/main" id="{265C085B-A8C1-4DE8-AE46-609066442A0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221257" y="5484095"/>
              <a:ext cx="421887" cy="367856"/>
            </a:xfrm>
            <a:prstGeom prst="rect">
              <a:avLst/>
            </a:prstGeom>
          </p:spPr>
        </p:pic>
        <p:sp>
          <p:nvSpPr>
            <p:cNvPr id="510" name="Freeform 6">
              <a:extLst>
                <a:ext uri="{FF2B5EF4-FFF2-40B4-BE49-F238E27FC236}">
                  <a16:creationId xmlns:a16="http://schemas.microsoft.com/office/drawing/2014/main" id="{4E88BB4E-E02F-41AF-9273-F5188625D430}"/>
                </a:ext>
              </a:extLst>
            </p:cNvPr>
            <p:cNvSpPr>
              <a:spLocks noEditPoints="1"/>
            </p:cNvSpPr>
            <p:nvPr/>
          </p:nvSpPr>
          <p:spPr bwMode="auto">
            <a:xfrm>
              <a:off x="666193" y="5501210"/>
              <a:ext cx="363410" cy="359552"/>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nvGrpSpPr>
          <p:cNvPr id="546" name="!! IOT 4">
            <a:extLst>
              <a:ext uri="{FF2B5EF4-FFF2-40B4-BE49-F238E27FC236}">
                <a16:creationId xmlns:a16="http://schemas.microsoft.com/office/drawing/2014/main" id="{7516D503-0D9E-4530-A91D-69B9E18576B2}"/>
              </a:ext>
              <a:ext uri="{C183D7F6-B498-43B3-948B-1728B52AA6E4}">
                <adec:decorative xmlns:adec="http://schemas.microsoft.com/office/drawing/2017/decorative" val="1"/>
              </a:ext>
            </a:extLst>
          </p:cNvPr>
          <p:cNvGrpSpPr/>
          <p:nvPr/>
        </p:nvGrpSpPr>
        <p:grpSpPr>
          <a:xfrm>
            <a:off x="8081870" y="3590314"/>
            <a:ext cx="1353235" cy="215781"/>
            <a:chOff x="9119484" y="4472960"/>
            <a:chExt cx="1613779" cy="257327"/>
          </a:xfrm>
        </p:grpSpPr>
        <p:pic>
          <p:nvPicPr>
            <p:cNvPr id="547" name="Picture 546">
              <a:extLst>
                <a:ext uri="{FF2B5EF4-FFF2-40B4-BE49-F238E27FC236}">
                  <a16:creationId xmlns:a16="http://schemas.microsoft.com/office/drawing/2014/main" id="{5AB80677-A62B-467C-955B-F7BA51FE190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277454" y="4472960"/>
              <a:ext cx="140386" cy="257327"/>
            </a:xfrm>
            <a:prstGeom prst="rect">
              <a:avLst/>
            </a:prstGeom>
          </p:spPr>
        </p:pic>
        <p:pic>
          <p:nvPicPr>
            <p:cNvPr id="548" name="Picture 547">
              <a:extLst>
                <a:ext uri="{FF2B5EF4-FFF2-40B4-BE49-F238E27FC236}">
                  <a16:creationId xmlns:a16="http://schemas.microsoft.com/office/drawing/2014/main" id="{4141D801-0EB9-411D-8084-850F2EED80C8}"/>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9119484" y="4543680"/>
              <a:ext cx="269515" cy="144991"/>
            </a:xfrm>
            <a:prstGeom prst="rect">
              <a:avLst/>
            </a:prstGeom>
          </p:spPr>
        </p:pic>
        <p:pic>
          <p:nvPicPr>
            <p:cNvPr id="549" name="Picture 548">
              <a:extLst>
                <a:ext uri="{FF2B5EF4-FFF2-40B4-BE49-F238E27FC236}">
                  <a16:creationId xmlns:a16="http://schemas.microsoft.com/office/drawing/2014/main" id="{FAAB225B-2253-4C81-81F6-713D9FAB9A6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9915072" y="4524864"/>
              <a:ext cx="276198" cy="172624"/>
            </a:xfrm>
            <a:prstGeom prst="rect">
              <a:avLst/>
            </a:prstGeom>
          </p:spPr>
        </p:pic>
        <p:grpSp>
          <p:nvGrpSpPr>
            <p:cNvPr id="550" name="Group 549">
              <a:extLst>
                <a:ext uri="{FF2B5EF4-FFF2-40B4-BE49-F238E27FC236}">
                  <a16:creationId xmlns:a16="http://schemas.microsoft.com/office/drawing/2014/main" id="{B5C9BF46-8182-43A3-9380-2375D692216E}"/>
                </a:ext>
              </a:extLst>
            </p:cNvPr>
            <p:cNvGrpSpPr/>
            <p:nvPr/>
          </p:nvGrpSpPr>
          <p:grpSpPr>
            <a:xfrm>
              <a:off x="10529411" y="4598758"/>
              <a:ext cx="203852" cy="49419"/>
              <a:chOff x="11279844" y="3739404"/>
              <a:chExt cx="343140" cy="83186"/>
            </a:xfrm>
          </p:grpSpPr>
          <p:sp>
            <p:nvSpPr>
              <p:cNvPr id="552" name="Oval 551">
                <a:extLst>
                  <a:ext uri="{FF2B5EF4-FFF2-40B4-BE49-F238E27FC236}">
                    <a16:creationId xmlns:a16="http://schemas.microsoft.com/office/drawing/2014/main" id="{43B1F0F2-F88D-4125-8439-1A2EA57D90FB}"/>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3" name="Oval 552">
                <a:extLst>
                  <a:ext uri="{FF2B5EF4-FFF2-40B4-BE49-F238E27FC236}">
                    <a16:creationId xmlns:a16="http://schemas.microsoft.com/office/drawing/2014/main" id="{B51C1399-A15A-499B-AC2B-3E71D5CC5B53}"/>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4" name="Oval 553">
                <a:extLst>
                  <a:ext uri="{FF2B5EF4-FFF2-40B4-BE49-F238E27FC236}">
                    <a16:creationId xmlns:a16="http://schemas.microsoft.com/office/drawing/2014/main" id="{81774189-45BC-445D-9B2E-8B7FAC2107F3}"/>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551" name="Picture 550">
              <a:extLst>
                <a:ext uri="{FF2B5EF4-FFF2-40B4-BE49-F238E27FC236}">
                  <a16:creationId xmlns:a16="http://schemas.microsoft.com/office/drawing/2014/main" id="{8727A27F-719F-42F4-A47A-86748AF08A65}"/>
                </a:ext>
              </a:extLst>
            </p:cNvPr>
            <p:cNvPicPr>
              <a:picLocks noChangeAspect="1"/>
            </p:cNvPicPr>
            <p:nvPr/>
          </p:nvPicPr>
          <p:blipFill rotWithShape="1">
            <a:blip r:embed="rId37">
              <a:extLst>
                <a:ext uri="{28A0092B-C50C-407E-A947-70E740481C1C}">
                  <a14:useLocalDpi xmlns:a14="http://schemas.microsoft.com/office/drawing/2010/main" val="0"/>
                </a:ext>
              </a:extLst>
            </a:blip>
            <a:srcRect l="13212" t="27676" r="12301" b="27919"/>
            <a:stretch/>
          </p:blipFill>
          <p:spPr>
            <a:xfrm>
              <a:off x="9482726" y="4505425"/>
              <a:ext cx="367709" cy="219208"/>
            </a:xfrm>
            <a:prstGeom prst="rect">
              <a:avLst/>
            </a:prstGeom>
          </p:spPr>
        </p:pic>
      </p:grpSp>
      <p:grpSp>
        <p:nvGrpSpPr>
          <p:cNvPr id="555" name="!! IOT 1">
            <a:extLst>
              <a:ext uri="{FF2B5EF4-FFF2-40B4-BE49-F238E27FC236}">
                <a16:creationId xmlns:a16="http://schemas.microsoft.com/office/drawing/2014/main" id="{0DAA5EAD-8E43-4EA9-9948-FF45EEBD8343}"/>
              </a:ext>
              <a:ext uri="{C183D7F6-B498-43B3-948B-1728B52AA6E4}">
                <adec:decorative xmlns:adec="http://schemas.microsoft.com/office/drawing/2017/decorative" val="1"/>
              </a:ext>
            </a:extLst>
          </p:cNvPr>
          <p:cNvGrpSpPr/>
          <p:nvPr/>
        </p:nvGrpSpPr>
        <p:grpSpPr>
          <a:xfrm>
            <a:off x="4503358" y="3508245"/>
            <a:ext cx="1358368" cy="337271"/>
            <a:chOff x="5033079" y="6986941"/>
            <a:chExt cx="1344941" cy="333936"/>
          </a:xfrm>
        </p:grpSpPr>
        <p:pic>
          <p:nvPicPr>
            <p:cNvPr id="556" name="Picture 171">
              <a:extLst>
                <a:ext uri="{FF2B5EF4-FFF2-40B4-BE49-F238E27FC236}">
                  <a16:creationId xmlns:a16="http://schemas.microsoft.com/office/drawing/2014/main" id="{8916B34B-D4A3-4D1A-A9EE-B02AA139C325}"/>
                </a:ext>
              </a:extLst>
            </p:cNvPr>
            <p:cNvPicPr>
              <a:picLocks noChangeAspect="1"/>
            </p:cNvPicPr>
            <p:nvPr/>
          </p:nvPicPr>
          <p:blipFill>
            <a:blip r:embed="rId38">
              <a:extLst>
                <a:ext uri="{28A0092B-C50C-407E-A947-70E740481C1C}">
                  <a14:useLocalDpi xmlns:a14="http://schemas.microsoft.com/office/drawing/2010/main" val="0"/>
                </a:ext>
              </a:extLst>
            </a:blip>
            <a:srcRect/>
            <a:stretch>
              <a:fillRect/>
            </a:stretch>
          </p:blipFill>
          <p:spPr bwMode="auto">
            <a:xfrm>
              <a:off x="5033079" y="6986941"/>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7" name="Picture 556">
              <a:extLst>
                <a:ext uri="{FF2B5EF4-FFF2-40B4-BE49-F238E27FC236}">
                  <a16:creationId xmlns:a16="http://schemas.microsoft.com/office/drawing/2014/main" id="{6F02E11E-781C-45A3-9507-C9AEE3B6C454}"/>
                </a:ext>
              </a:extLst>
            </p:cNvPr>
            <p:cNvPicPr>
              <a:picLocks noChangeAspect="1"/>
            </p:cNvPicPr>
            <p:nvPr/>
          </p:nvPicPr>
          <p:blipFill>
            <a:blip r:embed="rId39"/>
            <a:stretch>
              <a:fillRect/>
            </a:stretch>
          </p:blipFill>
          <p:spPr>
            <a:xfrm>
              <a:off x="5419803" y="7002915"/>
              <a:ext cx="102167" cy="116716"/>
            </a:xfrm>
            <a:prstGeom prst="rect">
              <a:avLst/>
            </a:prstGeom>
          </p:spPr>
        </p:pic>
        <p:pic>
          <p:nvPicPr>
            <p:cNvPr id="558" name="Picture 557">
              <a:extLst>
                <a:ext uri="{FF2B5EF4-FFF2-40B4-BE49-F238E27FC236}">
                  <a16:creationId xmlns:a16="http://schemas.microsoft.com/office/drawing/2014/main" id="{9BA0E7EC-D26D-4EEA-857D-CE6DB0FFC454}"/>
                </a:ext>
              </a:extLst>
            </p:cNvPr>
            <p:cNvPicPr>
              <a:picLocks noChangeAspect="1"/>
            </p:cNvPicPr>
            <p:nvPr/>
          </p:nvPicPr>
          <p:blipFill>
            <a:blip r:embed="rId40"/>
            <a:stretch>
              <a:fillRect/>
            </a:stretch>
          </p:blipFill>
          <p:spPr>
            <a:xfrm>
              <a:off x="5135286" y="7174052"/>
              <a:ext cx="161926" cy="146825"/>
            </a:xfrm>
            <a:prstGeom prst="rect">
              <a:avLst/>
            </a:prstGeom>
          </p:spPr>
        </p:pic>
        <p:pic>
          <p:nvPicPr>
            <p:cNvPr id="559" name="Picture 558">
              <a:extLst>
                <a:ext uri="{FF2B5EF4-FFF2-40B4-BE49-F238E27FC236}">
                  <a16:creationId xmlns:a16="http://schemas.microsoft.com/office/drawing/2014/main" id="{7E319FA7-CF71-4739-803D-0ED2BEB5F90C}"/>
                </a:ext>
              </a:extLst>
            </p:cNvPr>
            <p:cNvPicPr>
              <a:picLocks noChangeAspect="1"/>
            </p:cNvPicPr>
            <p:nvPr/>
          </p:nvPicPr>
          <p:blipFill>
            <a:blip r:embed="rId41"/>
            <a:stretch>
              <a:fillRect/>
            </a:stretch>
          </p:blipFill>
          <p:spPr>
            <a:xfrm>
              <a:off x="5566064" y="7174052"/>
              <a:ext cx="142280" cy="128897"/>
            </a:xfrm>
            <a:prstGeom prst="rect">
              <a:avLst/>
            </a:prstGeom>
          </p:spPr>
        </p:pic>
        <p:pic>
          <p:nvPicPr>
            <p:cNvPr id="560" name="Picture 559">
              <a:extLst>
                <a:ext uri="{FF2B5EF4-FFF2-40B4-BE49-F238E27FC236}">
                  <a16:creationId xmlns:a16="http://schemas.microsoft.com/office/drawing/2014/main" id="{AB9F3534-C28E-4173-B5A7-7CA03CDF99B9}"/>
                </a:ext>
              </a:extLst>
            </p:cNvPr>
            <p:cNvPicPr>
              <a:picLocks noChangeAspect="1"/>
            </p:cNvPicPr>
            <p:nvPr/>
          </p:nvPicPr>
          <p:blipFill>
            <a:blip r:embed="rId42"/>
            <a:stretch>
              <a:fillRect/>
            </a:stretch>
          </p:blipFill>
          <p:spPr>
            <a:xfrm>
              <a:off x="5253287" y="7006779"/>
              <a:ext cx="94923" cy="108989"/>
            </a:xfrm>
            <a:prstGeom prst="rect">
              <a:avLst/>
            </a:prstGeom>
          </p:spPr>
        </p:pic>
        <p:pic>
          <p:nvPicPr>
            <p:cNvPr id="561" name="図 379">
              <a:extLst>
                <a:ext uri="{FF2B5EF4-FFF2-40B4-BE49-F238E27FC236}">
                  <a16:creationId xmlns:a16="http://schemas.microsoft.com/office/drawing/2014/main" id="{445F6A92-16CF-41D8-AFB6-4E3A46E6C076}"/>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5799116" y="7180529"/>
              <a:ext cx="124953" cy="124953"/>
            </a:xfrm>
            <a:prstGeom prst="rect">
              <a:avLst/>
            </a:prstGeom>
          </p:spPr>
        </p:pic>
        <p:pic>
          <p:nvPicPr>
            <p:cNvPr id="562" name="Picture 10" descr="תוצאת תמונה עבור ‪azure kubernetes service‬‏">
              <a:extLst>
                <a:ext uri="{FF2B5EF4-FFF2-40B4-BE49-F238E27FC236}">
                  <a16:creationId xmlns:a16="http://schemas.microsoft.com/office/drawing/2014/main" id="{34396C39-79E8-4BFD-9127-26D263A3F1A6}"/>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040453" y="7013156"/>
              <a:ext cx="142873" cy="118596"/>
            </a:xfrm>
            <a:prstGeom prst="rect">
              <a:avLst/>
            </a:prstGeom>
            <a:noFill/>
            <a:extLst>
              <a:ext uri="{909E8E84-426E-40DD-AFC4-6F175D3DCCD1}">
                <a14:hiddenFill xmlns:a14="http://schemas.microsoft.com/office/drawing/2010/main">
                  <a:solidFill>
                    <a:srgbClr val="FFFFFF"/>
                  </a:solidFill>
                </a14:hiddenFill>
              </a:ext>
            </a:extLst>
          </p:spPr>
        </p:pic>
        <p:pic>
          <p:nvPicPr>
            <p:cNvPr id="563" name="Picture 6" descr="Image result for Azure Files   icon">
              <a:extLst>
                <a:ext uri="{FF2B5EF4-FFF2-40B4-BE49-F238E27FC236}">
                  <a16:creationId xmlns:a16="http://schemas.microsoft.com/office/drawing/2014/main" id="{ECC04AD9-8D93-4463-AF1C-1F61D7E5F3CD}"/>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589892" y="7014644"/>
              <a:ext cx="133805" cy="119188"/>
            </a:xfrm>
            <a:prstGeom prst="rect">
              <a:avLst/>
            </a:prstGeom>
            <a:noFill/>
            <a:extLst>
              <a:ext uri="{909E8E84-426E-40DD-AFC4-6F175D3DCCD1}">
                <a14:hiddenFill xmlns:a14="http://schemas.microsoft.com/office/drawing/2010/main">
                  <a:solidFill>
                    <a:srgbClr val="FFFFFF"/>
                  </a:solidFill>
                </a14:hiddenFill>
              </a:ext>
            </a:extLst>
          </p:spPr>
        </p:pic>
        <p:pic>
          <p:nvPicPr>
            <p:cNvPr id="564" name="Picture 563">
              <a:extLst>
                <a:ext uri="{FF2B5EF4-FFF2-40B4-BE49-F238E27FC236}">
                  <a16:creationId xmlns:a16="http://schemas.microsoft.com/office/drawing/2014/main" id="{9AF27171-4ED2-4E4F-BD26-81B4C5FC5338}"/>
                </a:ext>
              </a:extLst>
            </p:cNvPr>
            <p:cNvPicPr>
              <a:picLocks noChangeAspect="1"/>
            </p:cNvPicPr>
            <p:nvPr/>
          </p:nvPicPr>
          <p:blipFill>
            <a:blip r:embed="rId46"/>
            <a:stretch>
              <a:fillRect/>
            </a:stretch>
          </p:blipFill>
          <p:spPr>
            <a:xfrm>
              <a:off x="5368805" y="7183154"/>
              <a:ext cx="107564" cy="128620"/>
            </a:xfrm>
            <a:prstGeom prst="rect">
              <a:avLst/>
            </a:prstGeom>
          </p:spPr>
        </p:pic>
        <p:pic>
          <p:nvPicPr>
            <p:cNvPr id="565" name="Picture 2" descr="Azure Blob File System | Drupal.org">
              <a:extLst>
                <a:ext uri="{FF2B5EF4-FFF2-40B4-BE49-F238E27FC236}">
                  <a16:creationId xmlns:a16="http://schemas.microsoft.com/office/drawing/2014/main" id="{2555746E-C8A6-48F6-B214-34D64CD65667}"/>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801485" y="7008934"/>
              <a:ext cx="130237" cy="130237"/>
            </a:xfrm>
            <a:prstGeom prst="rect">
              <a:avLst/>
            </a:prstGeom>
            <a:noFill/>
            <a:extLst>
              <a:ext uri="{909E8E84-426E-40DD-AFC4-6F175D3DCCD1}">
                <a14:hiddenFill xmlns:a14="http://schemas.microsoft.com/office/drawing/2010/main">
                  <a:solidFill>
                    <a:srgbClr val="FFFFFF"/>
                  </a:solidFill>
                </a14:hiddenFill>
              </a:ext>
            </a:extLst>
          </p:spPr>
        </p:pic>
        <p:pic>
          <p:nvPicPr>
            <p:cNvPr id="566" name="Picture 2" descr="Why Use Azure DNS? | Aidan Finn, IT Pro">
              <a:extLst>
                <a:ext uri="{FF2B5EF4-FFF2-40B4-BE49-F238E27FC236}">
                  <a16:creationId xmlns:a16="http://schemas.microsoft.com/office/drawing/2014/main" id="{4DC09FCE-BC97-432C-A9BE-5B4DE432532B}"/>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6000429" y="7174725"/>
              <a:ext cx="123694" cy="125236"/>
            </a:xfrm>
            <a:prstGeom prst="rect">
              <a:avLst/>
            </a:prstGeom>
            <a:noFill/>
            <a:extLst>
              <a:ext uri="{909E8E84-426E-40DD-AFC4-6F175D3DCCD1}">
                <a14:hiddenFill xmlns:a14="http://schemas.microsoft.com/office/drawing/2010/main">
                  <a:solidFill>
                    <a:srgbClr val="FFFFFF"/>
                  </a:solidFill>
                </a14:hiddenFill>
              </a:ext>
            </a:extLst>
          </p:spPr>
        </p:pic>
        <p:grpSp>
          <p:nvGrpSpPr>
            <p:cNvPr id="567" name="Group 566">
              <a:extLst>
                <a:ext uri="{FF2B5EF4-FFF2-40B4-BE49-F238E27FC236}">
                  <a16:creationId xmlns:a16="http://schemas.microsoft.com/office/drawing/2014/main" id="{FEE9E47A-4880-4DC5-A26E-1545E45F8C76}"/>
                </a:ext>
              </a:extLst>
            </p:cNvPr>
            <p:cNvGrpSpPr/>
            <p:nvPr/>
          </p:nvGrpSpPr>
          <p:grpSpPr>
            <a:xfrm>
              <a:off x="6189348" y="7221343"/>
              <a:ext cx="188672" cy="45719"/>
              <a:chOff x="6471914" y="3024719"/>
              <a:chExt cx="188672" cy="45719"/>
            </a:xfrm>
            <a:solidFill>
              <a:schemeClr val="tx1"/>
            </a:solidFill>
          </p:grpSpPr>
          <p:sp>
            <p:nvSpPr>
              <p:cNvPr id="568" name="Oval 567">
                <a:extLst>
                  <a:ext uri="{FF2B5EF4-FFF2-40B4-BE49-F238E27FC236}">
                    <a16:creationId xmlns:a16="http://schemas.microsoft.com/office/drawing/2014/main" id="{410AC63C-11B0-4BCA-A881-1F71DCC1236D}"/>
                  </a:ext>
                </a:extLst>
              </p:cNvPr>
              <p:cNvSpPr/>
              <p:nvPr/>
            </p:nvSpPr>
            <p:spPr bwMode="auto">
              <a:xfrm>
                <a:off x="6471914"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9" name="Oval 568">
                <a:extLst>
                  <a:ext uri="{FF2B5EF4-FFF2-40B4-BE49-F238E27FC236}">
                    <a16:creationId xmlns:a16="http://schemas.microsoft.com/office/drawing/2014/main" id="{20AB6C57-5B3D-46BF-96D9-1A39B2B83EF6}"/>
                  </a:ext>
                </a:extLst>
              </p:cNvPr>
              <p:cNvSpPr/>
              <p:nvPr/>
            </p:nvSpPr>
            <p:spPr bwMode="auto">
              <a:xfrm>
                <a:off x="6543390"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0" name="Oval 569">
                <a:extLst>
                  <a:ext uri="{FF2B5EF4-FFF2-40B4-BE49-F238E27FC236}">
                    <a16:creationId xmlns:a16="http://schemas.microsoft.com/office/drawing/2014/main" id="{FF8A4CE8-5BCC-408D-8651-4F9D4B7D4D3E}"/>
                  </a:ext>
                </a:extLst>
              </p:cNvPr>
              <p:cNvSpPr/>
              <p:nvPr/>
            </p:nvSpPr>
            <p:spPr bwMode="auto">
              <a:xfrm>
                <a:off x="6614866"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71" name="!! IOT 2">
            <a:extLst>
              <a:ext uri="{FF2B5EF4-FFF2-40B4-BE49-F238E27FC236}">
                <a16:creationId xmlns:a16="http://schemas.microsoft.com/office/drawing/2014/main" id="{AE6A81B6-8A25-4D46-8FDF-D7005A08254D}"/>
              </a:ext>
              <a:ext uri="{C183D7F6-B498-43B3-948B-1728B52AA6E4}">
                <adec:decorative xmlns:adec="http://schemas.microsoft.com/office/drawing/2017/decorative" val="1"/>
              </a:ext>
            </a:extLst>
          </p:cNvPr>
          <p:cNvGrpSpPr/>
          <p:nvPr/>
        </p:nvGrpSpPr>
        <p:grpSpPr>
          <a:xfrm>
            <a:off x="6069307" y="3584737"/>
            <a:ext cx="714439" cy="232920"/>
            <a:chOff x="6793691" y="3178808"/>
            <a:chExt cx="649185" cy="211646"/>
          </a:xfrm>
        </p:grpSpPr>
        <p:pic>
          <p:nvPicPr>
            <p:cNvPr id="572" name="Picture 10" descr="תוצאת תמונה עבור ‪azure virtual machine logo‬‏">
              <a:extLst>
                <a:ext uri="{FF2B5EF4-FFF2-40B4-BE49-F238E27FC236}">
                  <a16:creationId xmlns:a16="http://schemas.microsoft.com/office/drawing/2014/main" id="{6EEC838C-4D2C-45C4-98CF-70812AD1B2B2}"/>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6793691" y="3221324"/>
              <a:ext cx="139817" cy="118438"/>
            </a:xfrm>
            <a:prstGeom prst="rect">
              <a:avLst/>
            </a:prstGeom>
            <a:noFill/>
            <a:extLst>
              <a:ext uri="{909E8E84-426E-40DD-AFC4-6F175D3DCCD1}">
                <a14:hiddenFill xmlns:a14="http://schemas.microsoft.com/office/drawing/2010/main">
                  <a:solidFill>
                    <a:srgbClr val="FFFFFF"/>
                  </a:solidFill>
                </a14:hiddenFill>
              </a:ext>
            </a:extLst>
          </p:spPr>
        </p:pic>
        <p:pic>
          <p:nvPicPr>
            <p:cNvPr id="573" name="Picture 12" descr="תוצאת תמונה עבור ‪azure virtual machine logo‬‏">
              <a:extLst>
                <a:ext uri="{FF2B5EF4-FFF2-40B4-BE49-F238E27FC236}">
                  <a16:creationId xmlns:a16="http://schemas.microsoft.com/office/drawing/2014/main" id="{3ECA2248-483D-480C-A4DB-9F7EE5264287}"/>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005101" y="3226615"/>
              <a:ext cx="127651" cy="107856"/>
            </a:xfrm>
            <a:prstGeom prst="rect">
              <a:avLst/>
            </a:prstGeom>
            <a:noFill/>
            <a:extLst>
              <a:ext uri="{909E8E84-426E-40DD-AFC4-6F175D3DCCD1}">
                <a14:hiddenFill xmlns:a14="http://schemas.microsoft.com/office/drawing/2010/main">
                  <a:solidFill>
                    <a:srgbClr val="FFFFFF"/>
                  </a:solidFill>
                </a14:hiddenFill>
              </a:ext>
            </a:extLst>
          </p:spPr>
        </p:pic>
        <p:pic>
          <p:nvPicPr>
            <p:cNvPr id="574" name="Picture 2" descr="Image result for azure network icon">
              <a:extLst>
                <a:ext uri="{FF2B5EF4-FFF2-40B4-BE49-F238E27FC236}">
                  <a16:creationId xmlns:a16="http://schemas.microsoft.com/office/drawing/2014/main" id="{309CBC95-7C75-466E-96CE-3713FDD73FD7}"/>
                </a:ext>
              </a:extLst>
            </p:cNvPr>
            <p:cNvPicPr>
              <a:picLocks noChangeAspect="1" noChangeArrowheads="1"/>
            </p:cNvPicPr>
            <p:nvPr/>
          </p:nvPicPr>
          <p:blipFill>
            <a:blip r:embed="rId5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1230" y="3178808"/>
              <a:ext cx="211646" cy="21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5" name="!! IOT 3">
            <a:extLst>
              <a:ext uri="{FF2B5EF4-FFF2-40B4-BE49-F238E27FC236}">
                <a16:creationId xmlns:a16="http://schemas.microsoft.com/office/drawing/2014/main" id="{AA503B32-2402-4C33-819F-55AB1651F5D7}"/>
              </a:ext>
              <a:ext uri="{C183D7F6-B498-43B3-948B-1728B52AA6E4}">
                <adec:decorative xmlns:adec="http://schemas.microsoft.com/office/drawing/2017/decorative" val="1"/>
              </a:ext>
            </a:extLst>
          </p:cNvPr>
          <p:cNvGrpSpPr/>
          <p:nvPr/>
        </p:nvGrpSpPr>
        <p:grpSpPr>
          <a:xfrm>
            <a:off x="6827230" y="3597503"/>
            <a:ext cx="799041" cy="191670"/>
            <a:chOff x="6646340" y="7135252"/>
            <a:chExt cx="799041" cy="191670"/>
          </a:xfrm>
        </p:grpSpPr>
        <p:pic>
          <p:nvPicPr>
            <p:cNvPr id="576" name="Graphic 51">
              <a:extLst>
                <a:ext uri="{FF2B5EF4-FFF2-40B4-BE49-F238E27FC236}">
                  <a16:creationId xmlns:a16="http://schemas.microsoft.com/office/drawing/2014/main" id="{C46D6173-938C-4C07-BD42-A2676A37CD20}"/>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7049952" y="7150165"/>
              <a:ext cx="160736" cy="160736"/>
            </a:xfrm>
            <a:prstGeom prst="rect">
              <a:avLst/>
            </a:prstGeom>
          </p:spPr>
        </p:pic>
        <p:pic>
          <p:nvPicPr>
            <p:cNvPr id="577" name="Graphic 6">
              <a:extLst>
                <a:ext uri="{FF2B5EF4-FFF2-40B4-BE49-F238E27FC236}">
                  <a16:creationId xmlns:a16="http://schemas.microsoft.com/office/drawing/2014/main" id="{D36AB28C-3005-4ECA-935C-6185BA7DAE9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646340" y="7136331"/>
              <a:ext cx="190591" cy="190591"/>
            </a:xfrm>
            <a:prstGeom prst="rect">
              <a:avLst/>
            </a:prstGeom>
          </p:spPr>
        </p:pic>
        <p:grpSp>
          <p:nvGrpSpPr>
            <p:cNvPr id="578" name="Group 577">
              <a:extLst>
                <a:ext uri="{FF2B5EF4-FFF2-40B4-BE49-F238E27FC236}">
                  <a16:creationId xmlns:a16="http://schemas.microsoft.com/office/drawing/2014/main" id="{213F7CAB-A82E-4365-B179-7DA187CFE71B}"/>
                </a:ext>
              </a:extLst>
            </p:cNvPr>
            <p:cNvGrpSpPr/>
            <p:nvPr/>
          </p:nvGrpSpPr>
          <p:grpSpPr>
            <a:xfrm>
              <a:off x="7292954" y="7207673"/>
              <a:ext cx="152427" cy="36952"/>
              <a:chOff x="9272535" y="3213362"/>
              <a:chExt cx="169251" cy="41031"/>
            </a:xfrm>
          </p:grpSpPr>
          <p:sp>
            <p:nvSpPr>
              <p:cNvPr id="580" name="Oval 579">
                <a:extLst>
                  <a:ext uri="{FF2B5EF4-FFF2-40B4-BE49-F238E27FC236}">
                    <a16:creationId xmlns:a16="http://schemas.microsoft.com/office/drawing/2014/main" id="{96D7B9FF-FDC5-4168-9146-7F18CD9010D0}"/>
                  </a:ext>
                </a:extLst>
              </p:cNvPr>
              <p:cNvSpPr/>
              <p:nvPr/>
            </p:nvSpPr>
            <p:spPr bwMode="auto">
              <a:xfrm>
                <a:off x="9272535" y="3213362"/>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1" name="Oval 580">
                <a:extLst>
                  <a:ext uri="{FF2B5EF4-FFF2-40B4-BE49-F238E27FC236}">
                    <a16:creationId xmlns:a16="http://schemas.microsoft.com/office/drawing/2014/main" id="{46B4A42F-6862-41A1-B775-CE6F7FD94B53}"/>
                  </a:ext>
                </a:extLst>
              </p:cNvPr>
              <p:cNvSpPr/>
              <p:nvPr/>
            </p:nvSpPr>
            <p:spPr bwMode="auto">
              <a:xfrm>
                <a:off x="9336656" y="321337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2" name="Oval 581">
                <a:extLst>
                  <a:ext uri="{FF2B5EF4-FFF2-40B4-BE49-F238E27FC236}">
                    <a16:creationId xmlns:a16="http://schemas.microsoft.com/office/drawing/2014/main" id="{102837A0-8606-4E46-B4AE-BF491FFA81E6}"/>
                  </a:ext>
                </a:extLst>
              </p:cNvPr>
              <p:cNvSpPr/>
              <p:nvPr/>
            </p:nvSpPr>
            <p:spPr bwMode="auto">
              <a:xfrm>
                <a:off x="9400773" y="321338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579" name="Graphic 5">
              <a:extLst>
                <a:ext uri="{FF2B5EF4-FFF2-40B4-BE49-F238E27FC236}">
                  <a16:creationId xmlns:a16="http://schemas.microsoft.com/office/drawing/2014/main" id="{4F9A0117-CD37-40E4-A491-5E7410E948A9}"/>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832422" y="7135252"/>
              <a:ext cx="190591" cy="190591"/>
            </a:xfrm>
            <a:prstGeom prst="rect">
              <a:avLst/>
            </a:prstGeom>
          </p:spPr>
        </p:pic>
      </p:grpSp>
      <p:grpSp>
        <p:nvGrpSpPr>
          <p:cNvPr id="584" name="!! IOT 5">
            <a:extLst>
              <a:ext uri="{FF2B5EF4-FFF2-40B4-BE49-F238E27FC236}">
                <a16:creationId xmlns:a16="http://schemas.microsoft.com/office/drawing/2014/main" id="{094A64CD-409B-4BF2-A760-D6E00BEA712A}"/>
              </a:ext>
              <a:ext uri="{C183D7F6-B498-43B3-948B-1728B52AA6E4}">
                <adec:decorative xmlns:adec="http://schemas.microsoft.com/office/drawing/2017/decorative" val="1"/>
              </a:ext>
            </a:extLst>
          </p:cNvPr>
          <p:cNvGrpSpPr/>
          <p:nvPr/>
        </p:nvGrpSpPr>
        <p:grpSpPr>
          <a:xfrm>
            <a:off x="7008183" y="3874082"/>
            <a:ext cx="1703835" cy="343833"/>
            <a:chOff x="5749707" y="3604312"/>
            <a:chExt cx="1089474" cy="219856"/>
          </a:xfrm>
        </p:grpSpPr>
        <p:pic>
          <p:nvPicPr>
            <p:cNvPr id="585" name="Picture 584">
              <a:extLst>
                <a:ext uri="{FF2B5EF4-FFF2-40B4-BE49-F238E27FC236}">
                  <a16:creationId xmlns:a16="http://schemas.microsoft.com/office/drawing/2014/main" id="{ABDF526B-8C86-42D9-AFCA-FCB744DA09DB}"/>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5749707" y="3659878"/>
              <a:ext cx="247625" cy="148039"/>
            </a:xfrm>
            <a:prstGeom prst="rect">
              <a:avLst/>
            </a:prstGeom>
          </p:spPr>
        </p:pic>
        <p:pic>
          <p:nvPicPr>
            <p:cNvPr id="586" name="Shape 458">
              <a:extLst>
                <a:ext uri="{FF2B5EF4-FFF2-40B4-BE49-F238E27FC236}">
                  <a16:creationId xmlns:a16="http://schemas.microsoft.com/office/drawing/2014/main" id="{14FCDED2-9EE1-4410-8601-353AD5136CC7}"/>
                </a:ext>
              </a:extLst>
            </p:cNvPr>
            <p:cNvPicPr preferRelativeResize="0"/>
            <p:nvPr/>
          </p:nvPicPr>
          <p:blipFill rotWithShape="1">
            <a:blip r:embed="rId59">
              <a:alphaModFix/>
            </a:blip>
            <a:srcRect r="85330"/>
            <a:stretch/>
          </p:blipFill>
          <p:spPr>
            <a:xfrm>
              <a:off x="6064848" y="3604312"/>
              <a:ext cx="252684" cy="219856"/>
            </a:xfrm>
            <a:prstGeom prst="rect">
              <a:avLst/>
            </a:prstGeom>
            <a:noFill/>
            <a:ln>
              <a:noFill/>
            </a:ln>
          </p:spPr>
        </p:pic>
        <p:grpSp>
          <p:nvGrpSpPr>
            <p:cNvPr id="587" name="Group 586">
              <a:extLst>
                <a:ext uri="{FF2B5EF4-FFF2-40B4-BE49-F238E27FC236}">
                  <a16:creationId xmlns:a16="http://schemas.microsoft.com/office/drawing/2014/main" id="{276AEC88-57DA-4F14-B0DC-20C546FE4725}"/>
                </a:ext>
              </a:extLst>
            </p:cNvPr>
            <p:cNvGrpSpPr/>
            <p:nvPr/>
          </p:nvGrpSpPr>
          <p:grpSpPr>
            <a:xfrm flipV="1">
              <a:off x="6664079" y="3700416"/>
              <a:ext cx="175102" cy="41318"/>
              <a:chOff x="6620419" y="3107375"/>
              <a:chExt cx="149722" cy="35332"/>
            </a:xfrm>
          </p:grpSpPr>
          <p:sp>
            <p:nvSpPr>
              <p:cNvPr id="589" name="Oval 588">
                <a:extLst>
                  <a:ext uri="{FF2B5EF4-FFF2-40B4-BE49-F238E27FC236}">
                    <a16:creationId xmlns:a16="http://schemas.microsoft.com/office/drawing/2014/main" id="{3399F41E-F825-4670-A5ED-560A55C2DA99}"/>
                  </a:ext>
                </a:extLst>
              </p:cNvPr>
              <p:cNvSpPr/>
              <p:nvPr/>
            </p:nvSpPr>
            <p:spPr bwMode="auto">
              <a:xfrm>
                <a:off x="6620419" y="3107710"/>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0" name="Oval 589">
                <a:extLst>
                  <a:ext uri="{FF2B5EF4-FFF2-40B4-BE49-F238E27FC236}">
                    <a16:creationId xmlns:a16="http://schemas.microsoft.com/office/drawing/2014/main" id="{2D99D2A8-A18E-4C5F-903E-24459DDDDE37}"/>
                  </a:ext>
                </a:extLst>
              </p:cNvPr>
              <p:cNvSpPr/>
              <p:nvPr/>
            </p:nvSpPr>
            <p:spPr bwMode="auto">
              <a:xfrm>
                <a:off x="6677781" y="3107375"/>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1" name="Oval 590">
                <a:extLst>
                  <a:ext uri="{FF2B5EF4-FFF2-40B4-BE49-F238E27FC236}">
                    <a16:creationId xmlns:a16="http://schemas.microsoft.com/office/drawing/2014/main" id="{C3FD1F54-5F91-41F6-8CA5-7D30ADA009EC}"/>
                  </a:ext>
                </a:extLst>
              </p:cNvPr>
              <p:cNvSpPr/>
              <p:nvPr/>
            </p:nvSpPr>
            <p:spPr bwMode="auto">
              <a:xfrm>
                <a:off x="6735144" y="3107694"/>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88" name="Picture 587">
              <a:extLst>
                <a:ext uri="{FF2B5EF4-FFF2-40B4-BE49-F238E27FC236}">
                  <a16:creationId xmlns:a16="http://schemas.microsoft.com/office/drawing/2014/main" id="{3F734B93-F388-4057-84E8-9026207100FC}"/>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6494" y="3609441"/>
              <a:ext cx="280002" cy="208786"/>
            </a:xfrm>
            <a:prstGeom prst="rect">
              <a:avLst/>
            </a:prstGeom>
          </p:spPr>
        </p:pic>
      </p:grpSp>
      <p:pic>
        <p:nvPicPr>
          <p:cNvPr id="592" name="!! Enterprise">
            <a:extLst>
              <a:ext uri="{FF2B5EF4-FFF2-40B4-BE49-F238E27FC236}">
                <a16:creationId xmlns:a16="http://schemas.microsoft.com/office/drawing/2014/main" id="{F23F48AA-7620-4107-8759-C637AA128124}"/>
              </a:ext>
              <a:ext uri="{C183D7F6-B498-43B3-948B-1728B52AA6E4}">
                <adec:decorative xmlns:adec="http://schemas.microsoft.com/office/drawing/2017/decorative" val="1"/>
              </a:ext>
            </a:extLst>
          </p:cNvPr>
          <p:cNvPicPr>
            <a:picLocks noChangeAspect="1"/>
          </p:cNvPicPr>
          <p:nvPr/>
        </p:nvPicPr>
        <p:blipFill>
          <a:blip r:embed="rId60"/>
          <a:stretch>
            <a:fillRect/>
          </a:stretch>
        </p:blipFill>
        <p:spPr>
          <a:xfrm>
            <a:off x="4474702" y="3866795"/>
            <a:ext cx="358407" cy="358407"/>
          </a:xfrm>
          <a:prstGeom prst="rect">
            <a:avLst/>
          </a:prstGeom>
        </p:spPr>
      </p:pic>
      <p:grpSp>
        <p:nvGrpSpPr>
          <p:cNvPr id="593" name="!! IOT icons">
            <a:extLst>
              <a:ext uri="{FF2B5EF4-FFF2-40B4-BE49-F238E27FC236}">
                <a16:creationId xmlns:a16="http://schemas.microsoft.com/office/drawing/2014/main" id="{035DA17A-354C-4CF3-A4AF-04A8428BB004}"/>
              </a:ext>
              <a:ext uri="{C183D7F6-B498-43B3-948B-1728B52AA6E4}">
                <adec:decorative xmlns:adec="http://schemas.microsoft.com/office/drawing/2017/decorative" val="1"/>
              </a:ext>
            </a:extLst>
          </p:cNvPr>
          <p:cNvGrpSpPr/>
          <p:nvPr/>
        </p:nvGrpSpPr>
        <p:grpSpPr>
          <a:xfrm>
            <a:off x="9721866" y="3565390"/>
            <a:ext cx="2137730" cy="579308"/>
            <a:chOff x="9721866" y="4932458"/>
            <a:chExt cx="2137730" cy="579308"/>
          </a:xfrm>
        </p:grpSpPr>
        <p:pic>
          <p:nvPicPr>
            <p:cNvPr id="594" name="Picture 593" descr="A picture containing computer, computer, sky&#10;&#10;Description automatically generated">
              <a:extLst>
                <a:ext uri="{FF2B5EF4-FFF2-40B4-BE49-F238E27FC236}">
                  <a16:creationId xmlns:a16="http://schemas.microsoft.com/office/drawing/2014/main" id="{91853C84-90F2-4BBF-89E5-D03AA1E81036}"/>
                </a:ext>
              </a:extLst>
            </p:cNvPr>
            <p:cNvPicPr>
              <a:picLocks noChangeAspect="1"/>
            </p:cNvPicPr>
            <p:nvPr/>
          </p:nvPicPr>
          <p:blipFill rotWithShape="1">
            <a:blip r:embed="rId61">
              <a:extLst>
                <a:ext uri="{28A0092B-C50C-407E-A947-70E740481C1C}">
                  <a14:useLocalDpi xmlns:a14="http://schemas.microsoft.com/office/drawing/2010/main" val="0"/>
                </a:ext>
              </a:extLst>
            </a:blip>
            <a:srcRect l="51290" t="68219" r="39420"/>
            <a:stretch/>
          </p:blipFill>
          <p:spPr>
            <a:xfrm>
              <a:off x="11082208" y="5087955"/>
              <a:ext cx="288149" cy="212444"/>
            </a:xfrm>
            <a:prstGeom prst="rect">
              <a:avLst/>
            </a:prstGeom>
          </p:spPr>
        </p:pic>
        <p:pic>
          <p:nvPicPr>
            <p:cNvPr id="595" name="Graphic 594">
              <a:extLst>
                <a:ext uri="{FF2B5EF4-FFF2-40B4-BE49-F238E27FC236}">
                  <a16:creationId xmlns:a16="http://schemas.microsoft.com/office/drawing/2014/main" id="{3644B683-1619-48BE-921C-511D7E9B1AE9}"/>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9721866" y="5155162"/>
              <a:ext cx="384856" cy="86058"/>
            </a:xfrm>
            <a:prstGeom prst="rect">
              <a:avLst/>
            </a:prstGeom>
          </p:spPr>
        </p:pic>
        <p:pic>
          <p:nvPicPr>
            <p:cNvPr id="596" name="Picture 595" descr="A screen shot of a building&#10;&#10;Description automatically generated">
              <a:extLst>
                <a:ext uri="{FF2B5EF4-FFF2-40B4-BE49-F238E27FC236}">
                  <a16:creationId xmlns:a16="http://schemas.microsoft.com/office/drawing/2014/main" id="{E9188750-453F-4561-85D1-4B452A06FF6A}"/>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9721866" y="4941542"/>
              <a:ext cx="213343" cy="82211"/>
            </a:xfrm>
            <a:prstGeom prst="rect">
              <a:avLst/>
            </a:prstGeom>
          </p:spPr>
        </p:pic>
        <p:pic>
          <p:nvPicPr>
            <p:cNvPr id="597" name="Picture 596" descr="Logo&#10;&#10;Description automatically generated">
              <a:extLst>
                <a:ext uri="{FF2B5EF4-FFF2-40B4-BE49-F238E27FC236}">
                  <a16:creationId xmlns:a16="http://schemas.microsoft.com/office/drawing/2014/main" id="{3D6310AE-5AEA-4C0D-B0BC-F7669677234A}"/>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747493" y="4932458"/>
              <a:ext cx="368099" cy="142644"/>
            </a:xfrm>
            <a:prstGeom prst="rect">
              <a:avLst/>
            </a:prstGeom>
          </p:spPr>
        </p:pic>
        <p:pic>
          <p:nvPicPr>
            <p:cNvPr id="598" name="Picture 597" descr="Text&#10;&#10;Description automatically generated">
              <a:extLst>
                <a:ext uri="{FF2B5EF4-FFF2-40B4-BE49-F238E27FC236}">
                  <a16:creationId xmlns:a16="http://schemas.microsoft.com/office/drawing/2014/main" id="{68C78A01-69B1-4BA1-911A-41AFD7901B1D}"/>
                </a:ext>
              </a:extLst>
            </p:cNvPr>
            <p:cNvPicPr>
              <a:picLocks noChangeAspect="1"/>
            </p:cNvPicPr>
            <p:nvPr/>
          </p:nvPicPr>
          <p:blipFill>
            <a:blip r:embed="rId6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13217" y="5365896"/>
              <a:ext cx="439400" cy="145870"/>
            </a:xfrm>
            <a:prstGeom prst="rect">
              <a:avLst/>
            </a:prstGeom>
          </p:spPr>
        </p:pic>
        <p:pic>
          <p:nvPicPr>
            <p:cNvPr id="599" name="Picture 598" descr="A picture containing logo&#10;&#10;Description automatically generated">
              <a:extLst>
                <a:ext uri="{FF2B5EF4-FFF2-40B4-BE49-F238E27FC236}">
                  <a16:creationId xmlns:a16="http://schemas.microsoft.com/office/drawing/2014/main" id="{627EF93E-0D86-46CE-B625-3538053EA78F}"/>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9721866" y="5382995"/>
              <a:ext cx="345945" cy="111672"/>
            </a:xfrm>
            <a:prstGeom prst="rect">
              <a:avLst/>
            </a:prstGeom>
          </p:spPr>
        </p:pic>
        <p:pic>
          <p:nvPicPr>
            <p:cNvPr id="600" name="Picture 599" descr="Icon&#10;&#10;Description automatically generated">
              <a:extLst>
                <a:ext uri="{FF2B5EF4-FFF2-40B4-BE49-F238E27FC236}">
                  <a16:creationId xmlns:a16="http://schemas.microsoft.com/office/drawing/2014/main" id="{2A5B0591-0766-4FCE-922F-C4C13D10DF91}"/>
                </a:ext>
              </a:extLst>
            </p:cNvPr>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10229507" y="5117608"/>
              <a:ext cx="150628" cy="145870"/>
            </a:xfrm>
            <a:prstGeom prst="rect">
              <a:avLst/>
            </a:prstGeom>
          </p:spPr>
        </p:pic>
        <p:pic>
          <p:nvPicPr>
            <p:cNvPr id="601" name="Picture 600" descr="A picture containing drawing&#10;&#10;Description automatically generated">
              <a:extLst>
                <a:ext uri="{FF2B5EF4-FFF2-40B4-BE49-F238E27FC236}">
                  <a16:creationId xmlns:a16="http://schemas.microsoft.com/office/drawing/2014/main" id="{8E79FBE5-1DE5-470A-8A9F-6AB03F376C21}"/>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10467817" y="5170369"/>
              <a:ext cx="478152" cy="81847"/>
            </a:xfrm>
            <a:prstGeom prst="rect">
              <a:avLst/>
            </a:prstGeom>
          </p:spPr>
        </p:pic>
        <p:pic>
          <p:nvPicPr>
            <p:cNvPr id="602" name="Picture 601" descr="Logo, company name&#10;&#10;Description automatically generated">
              <a:extLst>
                <a:ext uri="{FF2B5EF4-FFF2-40B4-BE49-F238E27FC236}">
                  <a16:creationId xmlns:a16="http://schemas.microsoft.com/office/drawing/2014/main" id="{FFD41454-23C3-4086-864B-9B53783268F6}"/>
                </a:ext>
              </a:extLst>
            </p:cNvPr>
            <p:cNvPicPr>
              <a:picLocks noChangeAspect="1"/>
            </p:cNvPicPr>
            <p:nvPr/>
          </p:nvPicPr>
          <p:blipFill rotWithShape="1">
            <a:blip r:embed="rId70">
              <a:extLst>
                <a:ext uri="{28A0092B-C50C-407E-A947-70E740481C1C}">
                  <a14:useLocalDpi xmlns:a14="http://schemas.microsoft.com/office/drawing/2010/main" val="0"/>
                </a:ext>
              </a:extLst>
            </a:blip>
            <a:srcRect t="38203" b="38202"/>
            <a:stretch/>
          </p:blipFill>
          <p:spPr>
            <a:xfrm>
              <a:off x="11208617" y="4943506"/>
              <a:ext cx="620296" cy="103753"/>
            </a:xfrm>
            <a:prstGeom prst="rect">
              <a:avLst/>
            </a:prstGeom>
          </p:spPr>
        </p:pic>
        <p:pic>
          <p:nvPicPr>
            <p:cNvPr id="603" name="Picture 602" descr="Logo&#10;&#10;Description automatically generated">
              <a:extLst>
                <a:ext uri="{FF2B5EF4-FFF2-40B4-BE49-F238E27FC236}">
                  <a16:creationId xmlns:a16="http://schemas.microsoft.com/office/drawing/2014/main" id="{0549BF3D-DC4C-47F0-98A6-F995C44B8739}"/>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11199204" y="5410961"/>
              <a:ext cx="377829" cy="55741"/>
            </a:xfrm>
            <a:prstGeom prst="rect">
              <a:avLst/>
            </a:prstGeom>
          </p:spPr>
        </p:pic>
        <p:pic>
          <p:nvPicPr>
            <p:cNvPr id="604" name="Picture 603" descr="A picture containing shape&#10;&#10;Description automatically generated">
              <a:extLst>
                <a:ext uri="{FF2B5EF4-FFF2-40B4-BE49-F238E27FC236}">
                  <a16:creationId xmlns:a16="http://schemas.microsoft.com/office/drawing/2014/main" id="{1DF0D418-B024-423C-B64B-831B1B21F6A6}"/>
                </a:ext>
              </a:extLst>
            </p:cNvPr>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10060924" y="4940499"/>
              <a:ext cx="578852" cy="98932"/>
            </a:xfrm>
            <a:prstGeom prst="rect">
              <a:avLst/>
            </a:prstGeom>
          </p:spPr>
        </p:pic>
        <p:pic>
          <p:nvPicPr>
            <p:cNvPr id="605" name="Picture 604" descr="A picture containing clock, drawing&#10;&#10;Description automatically generated">
              <a:extLst>
                <a:ext uri="{FF2B5EF4-FFF2-40B4-BE49-F238E27FC236}">
                  <a16:creationId xmlns:a16="http://schemas.microsoft.com/office/drawing/2014/main" id="{D6613E08-2528-41F5-BFA5-30C03AF97623}"/>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1462504" y="5175816"/>
              <a:ext cx="335740" cy="61775"/>
            </a:xfrm>
            <a:prstGeom prst="rect">
              <a:avLst/>
            </a:prstGeom>
          </p:spPr>
        </p:pic>
        <p:pic>
          <p:nvPicPr>
            <p:cNvPr id="606" name="Picture 605" descr="A picture containing shape&#10;&#10;Description automatically generated">
              <a:extLst>
                <a:ext uri="{FF2B5EF4-FFF2-40B4-BE49-F238E27FC236}">
                  <a16:creationId xmlns:a16="http://schemas.microsoft.com/office/drawing/2014/main" id="{E213602C-B9BC-4347-9B87-F4C55338D6A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10187030" y="5382304"/>
              <a:ext cx="454843" cy="113054"/>
            </a:xfrm>
            <a:prstGeom prst="rect">
              <a:avLst/>
            </a:prstGeom>
          </p:spPr>
        </p:pic>
        <p:grpSp>
          <p:nvGrpSpPr>
            <p:cNvPr id="607" name="Group 606">
              <a:extLst>
                <a:ext uri="{FF2B5EF4-FFF2-40B4-BE49-F238E27FC236}">
                  <a16:creationId xmlns:a16="http://schemas.microsoft.com/office/drawing/2014/main" id="{A93DF429-4102-455A-881B-352F01AC668F}"/>
                </a:ext>
              </a:extLst>
            </p:cNvPr>
            <p:cNvGrpSpPr/>
            <p:nvPr/>
          </p:nvGrpSpPr>
          <p:grpSpPr>
            <a:xfrm>
              <a:off x="11668205" y="5416364"/>
              <a:ext cx="191391" cy="44934"/>
              <a:chOff x="11747105" y="3392325"/>
              <a:chExt cx="402854" cy="97663"/>
            </a:xfrm>
          </p:grpSpPr>
          <p:sp>
            <p:nvSpPr>
              <p:cNvPr id="608" name="Oval 607">
                <a:extLst>
                  <a:ext uri="{FF2B5EF4-FFF2-40B4-BE49-F238E27FC236}">
                    <a16:creationId xmlns:a16="http://schemas.microsoft.com/office/drawing/2014/main" id="{077C8BD6-3E38-4D15-8C58-71EFAC2088DC}"/>
                  </a:ext>
                </a:extLst>
              </p:cNvPr>
              <p:cNvSpPr/>
              <p:nvPr/>
            </p:nvSpPr>
            <p:spPr bwMode="auto">
              <a:xfrm flipV="1">
                <a:off x="11747105" y="3392359"/>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9" name="Oval 608">
                <a:extLst>
                  <a:ext uri="{FF2B5EF4-FFF2-40B4-BE49-F238E27FC236}">
                    <a16:creationId xmlns:a16="http://schemas.microsoft.com/office/drawing/2014/main" id="{F444F3B7-1D07-48A3-A9AC-F8E2AFC191EC}"/>
                  </a:ext>
                </a:extLst>
              </p:cNvPr>
              <p:cNvSpPr/>
              <p:nvPr/>
            </p:nvSpPr>
            <p:spPr bwMode="auto">
              <a:xfrm flipV="1">
                <a:off x="11899729" y="3392362"/>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0" name="Oval 609">
                <a:extLst>
                  <a:ext uri="{FF2B5EF4-FFF2-40B4-BE49-F238E27FC236}">
                    <a16:creationId xmlns:a16="http://schemas.microsoft.com/office/drawing/2014/main" id="{AF648671-D814-4861-A0D0-5A865A43C642}"/>
                  </a:ext>
                </a:extLst>
              </p:cNvPr>
              <p:cNvSpPr/>
              <p:nvPr/>
            </p:nvSpPr>
            <p:spPr bwMode="auto">
              <a:xfrm flipV="1">
                <a:off x="12052333" y="3392325"/>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77" name="Rectangle 476">
            <a:hlinkClick r:id="rId75"/>
            <a:extLst>
              <a:ext uri="{FF2B5EF4-FFF2-40B4-BE49-F238E27FC236}">
                <a16:creationId xmlns:a16="http://schemas.microsoft.com/office/drawing/2014/main" id="{C2A00D76-071B-4951-8865-0CCC5C7441F5}"/>
              </a:ext>
              <a:ext uri="{C183D7F6-B498-43B3-948B-1728B52AA6E4}">
                <adec:decorative xmlns:adec="http://schemas.microsoft.com/office/drawing/2017/decorative" val="1"/>
              </a:ext>
            </a:extLst>
          </p:cNvPr>
          <p:cNvSpPr/>
          <p:nvPr/>
        </p:nvSpPr>
        <p:spPr bwMode="auto">
          <a:xfrm>
            <a:off x="260002" y="4195911"/>
            <a:ext cx="1801368" cy="343908"/>
          </a:xfrm>
          <a:prstGeom prst="rect">
            <a:avLst/>
          </a:prstGeom>
          <a:solidFill>
            <a:srgbClr val="DDF0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100"/>
              </a:spcAft>
              <a:buClrTx/>
              <a:buSzTx/>
              <a:buFontTx/>
              <a:buNone/>
              <a:tabLst>
                <a:tab pos="1028700" algn="l"/>
              </a:tabLst>
              <a:defRPr/>
            </a:pPr>
            <a:r>
              <a:rPr kumimoji="0" lang="en-US" sz="75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Endpoint Manager</a:t>
            </a:r>
          </a:p>
          <a:p>
            <a:pPr marL="0" marR="0" lvl="0" indent="0" algn="ctr" defTabSz="914400" rtl="0" eaLnBrk="1" fontAlgn="auto" latinLnBrk="0" hangingPunct="1">
              <a:lnSpc>
                <a:spcPct val="100000"/>
              </a:lnSpc>
              <a:spcBef>
                <a:spcPts val="0"/>
              </a:spcBef>
              <a:spcAft>
                <a:spcPts val="100"/>
              </a:spcAft>
              <a:buClrTx/>
              <a:buSzTx/>
              <a:buFontTx/>
              <a:buNone/>
              <a:tabLst>
                <a:tab pos="1028700" algn="l"/>
              </a:tabLst>
              <a:defRPr/>
            </a:pPr>
            <a:r>
              <a:rPr kumimoji="0" lang="en-US" sz="75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Unified Endpoint Management (UEM)</a:t>
            </a:r>
          </a:p>
        </p:txBody>
      </p:sp>
      <p:sp>
        <p:nvSpPr>
          <p:cNvPr id="611" name="Rectangle 610">
            <a:hlinkClick r:id="rId76"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DA5A6F67-8047-4AFE-ABA0-D0753E577F4D}"/>
              </a:ext>
              <a:ext uri="{C183D7F6-B498-43B3-948B-1728B52AA6E4}">
                <adec:decorative xmlns:adec="http://schemas.microsoft.com/office/drawing/2017/decorative" val="1"/>
              </a:ext>
            </a:extLst>
          </p:cNvPr>
          <p:cNvSpPr/>
          <p:nvPr/>
        </p:nvSpPr>
        <p:spPr bwMode="auto">
          <a:xfrm>
            <a:off x="4307530" y="4265499"/>
            <a:ext cx="5221223" cy="274320"/>
          </a:xfrm>
          <a:prstGeom prst="rect">
            <a:avLst/>
          </a:prstGeom>
          <a:solidFill>
            <a:srgbClr val="DDF0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marL="0" marR="0" lvl="0" indent="0" algn="ctr" defTabSz="914400" rtl="0" eaLnBrk="1" fontAlgn="auto" latinLnBrk="0" hangingPunct="1">
              <a:lnSpc>
                <a:spcPct val="97000"/>
              </a:lnSpc>
              <a:spcBef>
                <a:spcPts val="0"/>
              </a:spcBef>
              <a:spcAft>
                <a:spcPts val="200"/>
              </a:spcAft>
              <a:buClrTx/>
              <a:buSzTx/>
              <a:buFontTx/>
              <a:buNone/>
              <a:tabLst>
                <a:tab pos="1028700" algn="l"/>
              </a:tabLst>
              <a:defRPr/>
            </a:pPr>
            <a:r>
              <a:rPr kumimoji="0" lang="en-US" sz="75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Continuous Cross-Platform Cloud Security Posture Management (CSPM) and Cloud Workload Protection (CWPP)</a:t>
            </a:r>
          </a:p>
        </p:txBody>
      </p:sp>
      <p:sp>
        <p:nvSpPr>
          <p:cNvPr id="311" name="Rectangle 310">
            <a:extLst>
              <a:ext uri="{FF2B5EF4-FFF2-40B4-BE49-F238E27FC236}">
                <a16:creationId xmlns:a16="http://schemas.microsoft.com/office/drawing/2014/main" id="{1EE7DB68-3C15-4DC4-8433-BC3B8C75A96C}"/>
              </a:ext>
              <a:ext uri="{C183D7F6-B498-43B3-948B-1728B52AA6E4}">
                <adec:decorative xmlns:adec="http://schemas.microsoft.com/office/drawing/2017/decorative" val="1"/>
              </a:ext>
            </a:extLst>
          </p:cNvPr>
          <p:cNvSpPr/>
          <p:nvPr/>
        </p:nvSpPr>
        <p:spPr bwMode="auto">
          <a:xfrm>
            <a:off x="8817863" y="3847278"/>
            <a:ext cx="696519" cy="4572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243A5E"/>
                </a:solidFill>
                <a:effectLst/>
                <a:uLnTx/>
                <a:uFillTx/>
                <a:latin typeface="Segoe UI Semibold"/>
                <a:ea typeface="+mn-ea"/>
                <a:cs typeface="Segoe UI" pitchFamily="34" charset="0"/>
              </a:rPr>
              <a:t>PaaS</a:t>
            </a:r>
          </a:p>
        </p:txBody>
      </p:sp>
      <p:sp>
        <p:nvSpPr>
          <p:cNvPr id="312" name="Rectangle 311">
            <a:extLst>
              <a:ext uri="{FF2B5EF4-FFF2-40B4-BE49-F238E27FC236}">
                <a16:creationId xmlns:a16="http://schemas.microsoft.com/office/drawing/2014/main" id="{592BD8EB-272F-4582-A3B1-10E3C1FCF84E}"/>
              </a:ext>
              <a:ext uri="{C183D7F6-B498-43B3-948B-1728B52AA6E4}">
                <adec:decorative xmlns:adec="http://schemas.microsoft.com/office/drawing/2017/decorative" val="1"/>
              </a:ext>
            </a:extLst>
          </p:cNvPr>
          <p:cNvSpPr/>
          <p:nvPr/>
        </p:nvSpPr>
        <p:spPr bwMode="auto">
          <a:xfrm>
            <a:off x="4711119" y="3847278"/>
            <a:ext cx="1271232" cy="4572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243A5E"/>
                </a:solidFill>
                <a:effectLst/>
                <a:uLnTx/>
                <a:uFillTx/>
                <a:latin typeface="Segoe UI Semibold"/>
                <a:ea typeface="+mn-ea"/>
                <a:cs typeface="Segoe UI" pitchFamily="34" charset="0"/>
              </a:rPr>
              <a:t>On-Premises</a:t>
            </a:r>
          </a:p>
        </p:txBody>
      </p:sp>
      <p:sp>
        <p:nvSpPr>
          <p:cNvPr id="313" name="Rectangle 312">
            <a:extLst>
              <a:ext uri="{FF2B5EF4-FFF2-40B4-BE49-F238E27FC236}">
                <a16:creationId xmlns:a16="http://schemas.microsoft.com/office/drawing/2014/main" id="{1A014C93-E303-433A-863A-A13744F6E087}"/>
              </a:ext>
              <a:ext uri="{C183D7F6-B498-43B3-948B-1728B52AA6E4}">
                <adec:decorative xmlns:adec="http://schemas.microsoft.com/office/drawing/2017/decorative" val="1"/>
              </a:ext>
            </a:extLst>
          </p:cNvPr>
          <p:cNvSpPr/>
          <p:nvPr/>
        </p:nvSpPr>
        <p:spPr bwMode="auto">
          <a:xfrm>
            <a:off x="6072625" y="3847278"/>
            <a:ext cx="1019663" cy="4572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243A5E"/>
                </a:solidFill>
                <a:effectLst/>
                <a:uLnTx/>
                <a:uFillTx/>
                <a:latin typeface="Segoe UI Semibold"/>
                <a:ea typeface="+mn-ea"/>
                <a:cs typeface="Segoe UI" pitchFamily="34" charset="0"/>
              </a:rPr>
              <a:t>IaaS</a:t>
            </a:r>
          </a:p>
        </p:txBody>
      </p:sp>
      <p:grpSp>
        <p:nvGrpSpPr>
          <p:cNvPr id="612" name="!! Apps">
            <a:extLst>
              <a:ext uri="{FF2B5EF4-FFF2-40B4-BE49-F238E27FC236}">
                <a16:creationId xmlns:a16="http://schemas.microsoft.com/office/drawing/2014/main" id="{EAFBBFEA-43D8-4DF9-8532-405F6A12BE64}"/>
              </a:ext>
              <a:ext uri="{C183D7F6-B498-43B3-948B-1728B52AA6E4}">
                <adec:decorative xmlns:adec="http://schemas.microsoft.com/office/drawing/2017/decorative" val="1"/>
              </a:ext>
            </a:extLst>
          </p:cNvPr>
          <p:cNvGrpSpPr/>
          <p:nvPr/>
        </p:nvGrpSpPr>
        <p:grpSpPr>
          <a:xfrm>
            <a:off x="4321342" y="1714914"/>
            <a:ext cx="3727281" cy="344786"/>
            <a:chOff x="723855" y="4007275"/>
            <a:chExt cx="5467929" cy="505802"/>
          </a:xfrm>
        </p:grpSpPr>
        <p:pic>
          <p:nvPicPr>
            <p:cNvPr id="613" name="Picture 171">
              <a:extLst>
                <a:ext uri="{FF2B5EF4-FFF2-40B4-BE49-F238E27FC236}">
                  <a16:creationId xmlns:a16="http://schemas.microsoft.com/office/drawing/2014/main" id="{0C73A0BA-78B4-41D8-9426-832D0817F713}"/>
                </a:ext>
              </a:extLst>
            </p:cNvPr>
            <p:cNvPicPr>
              <a:picLocks noChangeAspect="1"/>
            </p:cNvPicPr>
            <p:nvPr/>
          </p:nvPicPr>
          <p:blipFill>
            <a:blip r:embed="rId38">
              <a:extLst>
                <a:ext uri="{28A0092B-C50C-407E-A947-70E740481C1C}">
                  <a14:useLocalDpi xmlns:a14="http://schemas.microsoft.com/office/drawing/2010/main" val="0"/>
                </a:ext>
              </a:extLst>
            </a:blip>
            <a:srcRect/>
            <a:stretch>
              <a:fillRect/>
            </a:stretch>
          </p:blipFill>
          <p:spPr bwMode="auto">
            <a:xfrm>
              <a:off x="4158689" y="4154750"/>
              <a:ext cx="261996" cy="26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 name="Graphic 613">
              <a:extLst>
                <a:ext uri="{FF2B5EF4-FFF2-40B4-BE49-F238E27FC236}">
                  <a16:creationId xmlns:a16="http://schemas.microsoft.com/office/drawing/2014/main" id="{ECBDD65F-60CA-4530-B4DC-3465ADCD5C20}"/>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944027" y="4156157"/>
              <a:ext cx="259267" cy="259267"/>
            </a:xfrm>
            <a:prstGeom prst="rect">
              <a:avLst/>
            </a:prstGeom>
          </p:spPr>
        </p:pic>
        <p:pic>
          <p:nvPicPr>
            <p:cNvPr id="615" name="Graphic 614">
              <a:extLst>
                <a:ext uri="{FF2B5EF4-FFF2-40B4-BE49-F238E27FC236}">
                  <a16:creationId xmlns:a16="http://schemas.microsoft.com/office/drawing/2014/main" id="{8325A932-558B-4EE4-BAA8-7F50777BAD1B}"/>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4552723" y="4156157"/>
              <a:ext cx="259267" cy="259267"/>
            </a:xfrm>
            <a:prstGeom prst="rect">
              <a:avLst/>
            </a:prstGeom>
          </p:spPr>
        </p:pic>
        <p:grpSp>
          <p:nvGrpSpPr>
            <p:cNvPr id="616" name="Group 615">
              <a:extLst>
                <a:ext uri="{FF2B5EF4-FFF2-40B4-BE49-F238E27FC236}">
                  <a16:creationId xmlns:a16="http://schemas.microsoft.com/office/drawing/2014/main" id="{D46496C1-8097-4CD6-AE41-3C57898C8033}"/>
                </a:ext>
              </a:extLst>
            </p:cNvPr>
            <p:cNvGrpSpPr/>
            <p:nvPr/>
          </p:nvGrpSpPr>
          <p:grpSpPr>
            <a:xfrm>
              <a:off x="5335332" y="4034423"/>
              <a:ext cx="477535" cy="477534"/>
              <a:chOff x="9273516" y="3238279"/>
              <a:chExt cx="914400" cy="914400"/>
            </a:xfrm>
          </p:grpSpPr>
          <p:pic>
            <p:nvPicPr>
              <p:cNvPr id="648" name="Graphic 647" descr="Cloud">
                <a:extLst>
                  <a:ext uri="{FF2B5EF4-FFF2-40B4-BE49-F238E27FC236}">
                    <a16:creationId xmlns:a16="http://schemas.microsoft.com/office/drawing/2014/main" id="{2279ACAE-4372-4851-B4DE-AFDF2F3F3CCE}"/>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9273516" y="3238279"/>
                <a:ext cx="914400" cy="914400"/>
              </a:xfrm>
              <a:prstGeom prst="rect">
                <a:avLst/>
              </a:prstGeom>
            </p:spPr>
          </p:pic>
          <p:sp>
            <p:nvSpPr>
              <p:cNvPr id="649" name="TextBox 648">
                <a:extLst>
                  <a:ext uri="{FF2B5EF4-FFF2-40B4-BE49-F238E27FC236}">
                    <a16:creationId xmlns:a16="http://schemas.microsoft.com/office/drawing/2014/main" id="{22BEBA4F-8A99-40E2-91B6-E745F194E41E}"/>
                  </a:ext>
                </a:extLst>
              </p:cNvPr>
              <p:cNvSpPr txBox="1"/>
              <p:nvPr/>
            </p:nvSpPr>
            <p:spPr>
              <a:xfrm>
                <a:off x="9560229" y="3579832"/>
                <a:ext cx="340170" cy="352687"/>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Verdana Pro Cond" panose="020B0604020202020204" pitchFamily="34" charset="0"/>
                    <a:ea typeface="+mn-ea"/>
                    <a:cs typeface="Segoe UI Semibold" panose="020B0702040204020203" pitchFamily="34" charset="0"/>
                  </a:rPr>
                  <a:t>S</a:t>
                </a:r>
                <a:r>
                  <a:rPr kumimoji="0" lang="en-US" sz="900" b="0" i="0" u="none" strike="noStrike" kern="1200" cap="none" spc="0" normalizeH="0" baseline="0" noProof="0">
                    <a:ln>
                      <a:noFill/>
                    </a:ln>
                    <a:solidFill>
                      <a:srgbClr val="FFFFFF"/>
                    </a:solidFill>
                    <a:effectLst/>
                    <a:uLnTx/>
                    <a:uFillTx/>
                    <a:latin typeface="Verdana Pro Cond Light" panose="020B0604020202020204" pitchFamily="34" charset="0"/>
                    <a:ea typeface="+mn-ea"/>
                    <a:cs typeface="+mn-cs"/>
                  </a:rPr>
                  <a:t>3</a:t>
                </a:r>
              </a:p>
            </p:txBody>
          </p:sp>
        </p:grpSp>
        <p:pic>
          <p:nvPicPr>
            <p:cNvPr id="617" name="Picture 616" descr="Graphical user interface, application, icon&#10;&#10;Description automatically generated">
              <a:extLst>
                <a:ext uri="{FF2B5EF4-FFF2-40B4-BE49-F238E27FC236}">
                  <a16:creationId xmlns:a16="http://schemas.microsoft.com/office/drawing/2014/main" id="{B7ABB6FF-5235-4CDD-A505-91DF9408713C}"/>
                </a:ext>
              </a:extLst>
            </p:cNvPr>
            <p:cNvPicPr>
              <a:picLocks noChangeAspect="1"/>
            </p:cNvPicPr>
            <p:nvPr/>
          </p:nvPicPr>
          <p:blipFill>
            <a:blip r:embed="rId83">
              <a:extLst>
                <a:ext uri="{28A0092B-C50C-407E-A947-70E740481C1C}">
                  <a14:useLocalDpi xmlns:a14="http://schemas.microsoft.com/office/drawing/2010/main" val="0"/>
                </a:ext>
              </a:extLst>
            </a:blip>
            <a:stretch>
              <a:fillRect/>
            </a:stretch>
          </p:blipFill>
          <p:spPr>
            <a:xfrm>
              <a:off x="2682879" y="4007275"/>
              <a:ext cx="505802" cy="505802"/>
            </a:xfrm>
            <a:prstGeom prst="rect">
              <a:avLst/>
            </a:prstGeom>
          </p:spPr>
        </p:pic>
        <p:pic>
          <p:nvPicPr>
            <p:cNvPr id="618" name="Picture 617" descr="A picture containing icon&#10;&#10;Description automatically generated">
              <a:extLst>
                <a:ext uri="{FF2B5EF4-FFF2-40B4-BE49-F238E27FC236}">
                  <a16:creationId xmlns:a16="http://schemas.microsoft.com/office/drawing/2014/main" id="{C1DCCAF9-90E2-4573-B6C6-CC788E79244A}"/>
                </a:ext>
              </a:extLst>
            </p:cNvPr>
            <p:cNvPicPr>
              <a:picLocks noChangeAspect="1"/>
            </p:cNvPicPr>
            <p:nvPr/>
          </p:nvPicPr>
          <p:blipFill>
            <a:blip r:embed="rId84">
              <a:extLst>
                <a:ext uri="{28A0092B-C50C-407E-A947-70E740481C1C}">
                  <a14:useLocalDpi xmlns:a14="http://schemas.microsoft.com/office/drawing/2010/main" val="0"/>
                </a:ext>
              </a:extLst>
            </a:blip>
            <a:stretch>
              <a:fillRect/>
            </a:stretch>
          </p:blipFill>
          <p:spPr>
            <a:xfrm>
              <a:off x="723855" y="4007275"/>
              <a:ext cx="505802" cy="505802"/>
            </a:xfrm>
            <a:prstGeom prst="rect">
              <a:avLst/>
            </a:prstGeom>
          </p:spPr>
        </p:pic>
        <p:pic>
          <p:nvPicPr>
            <p:cNvPr id="619" name="Picture 618" descr="Icon&#10;&#10;Description automatically generated">
              <a:extLst>
                <a:ext uri="{FF2B5EF4-FFF2-40B4-BE49-F238E27FC236}">
                  <a16:creationId xmlns:a16="http://schemas.microsoft.com/office/drawing/2014/main" id="{F0EFAB78-E94C-4782-9D6B-BD7D82D73300}"/>
                </a:ext>
              </a:extLst>
            </p:cNvPr>
            <p:cNvPicPr>
              <a:picLocks noChangeAspect="1"/>
            </p:cNvPicPr>
            <p:nvPr/>
          </p:nvPicPr>
          <p:blipFill>
            <a:blip r:embed="rId85">
              <a:extLst>
                <a:ext uri="{28A0092B-C50C-407E-A947-70E740481C1C}">
                  <a14:useLocalDpi xmlns:a14="http://schemas.microsoft.com/office/drawing/2010/main" val="0"/>
                </a:ext>
              </a:extLst>
            </a:blip>
            <a:stretch>
              <a:fillRect/>
            </a:stretch>
          </p:blipFill>
          <p:spPr>
            <a:xfrm>
              <a:off x="1216421" y="4007275"/>
              <a:ext cx="505802" cy="505802"/>
            </a:xfrm>
            <a:prstGeom prst="rect">
              <a:avLst/>
            </a:prstGeom>
          </p:spPr>
        </p:pic>
        <p:pic>
          <p:nvPicPr>
            <p:cNvPr id="620" name="Picture 619" descr="Graphical user interface, icon&#10;&#10;Description automatically generated">
              <a:extLst>
                <a:ext uri="{FF2B5EF4-FFF2-40B4-BE49-F238E27FC236}">
                  <a16:creationId xmlns:a16="http://schemas.microsoft.com/office/drawing/2014/main" id="{83270B97-220C-4658-BAF5-7F33EF090BB2}"/>
                </a:ext>
              </a:extLst>
            </p:cNvPr>
            <p:cNvPicPr>
              <a:picLocks noChangeAspect="1"/>
            </p:cNvPicPr>
            <p:nvPr/>
          </p:nvPicPr>
          <p:blipFill>
            <a:blip r:embed="rId86">
              <a:extLst>
                <a:ext uri="{28A0092B-C50C-407E-A947-70E740481C1C}">
                  <a14:useLocalDpi xmlns:a14="http://schemas.microsoft.com/office/drawing/2010/main" val="0"/>
                </a:ext>
              </a:extLst>
            </a:blip>
            <a:stretch>
              <a:fillRect/>
            </a:stretch>
          </p:blipFill>
          <p:spPr>
            <a:xfrm>
              <a:off x="2201554" y="4007275"/>
              <a:ext cx="505802" cy="505802"/>
            </a:xfrm>
            <a:prstGeom prst="rect">
              <a:avLst/>
            </a:prstGeom>
          </p:spPr>
        </p:pic>
        <p:pic>
          <p:nvPicPr>
            <p:cNvPr id="621" name="Picture 620" descr="Graphical user interface, application&#10;&#10;Description automatically generated">
              <a:extLst>
                <a:ext uri="{FF2B5EF4-FFF2-40B4-BE49-F238E27FC236}">
                  <a16:creationId xmlns:a16="http://schemas.microsoft.com/office/drawing/2014/main" id="{CAA943EF-3406-4F40-AF1C-60CCBD0EC993}"/>
                </a:ext>
              </a:extLst>
            </p:cNvPr>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1708987" y="4007275"/>
              <a:ext cx="505802" cy="505802"/>
            </a:xfrm>
            <a:prstGeom prst="rect">
              <a:avLst/>
            </a:prstGeom>
          </p:spPr>
        </p:pic>
        <p:grpSp>
          <p:nvGrpSpPr>
            <p:cNvPr id="622" name="Group 621">
              <a:extLst>
                <a:ext uri="{FF2B5EF4-FFF2-40B4-BE49-F238E27FC236}">
                  <a16:creationId xmlns:a16="http://schemas.microsoft.com/office/drawing/2014/main" id="{413BC63E-EF06-4CE5-9594-D3C6A21304F2}"/>
                </a:ext>
              </a:extLst>
            </p:cNvPr>
            <p:cNvGrpSpPr/>
            <p:nvPr/>
          </p:nvGrpSpPr>
          <p:grpSpPr>
            <a:xfrm>
              <a:off x="3193744" y="4103207"/>
              <a:ext cx="420211" cy="360404"/>
              <a:chOff x="3193744" y="4103207"/>
              <a:chExt cx="420211" cy="360404"/>
            </a:xfrm>
          </p:grpSpPr>
          <p:pic>
            <p:nvPicPr>
              <p:cNvPr id="638" name="Picture 637">
                <a:hlinkClick r:id="rId88"/>
                <a:extLst>
                  <a:ext uri="{FF2B5EF4-FFF2-40B4-BE49-F238E27FC236}">
                    <a16:creationId xmlns:a16="http://schemas.microsoft.com/office/drawing/2014/main" id="{DCD06842-F495-42BB-B7B8-27C26B2D8F54}"/>
                  </a:ext>
                </a:extLst>
              </p:cNvPr>
              <p:cNvPicPr>
                <a:picLocks noChangeAspect="1"/>
              </p:cNvPicPr>
              <p:nvPr/>
            </p:nvPicPr>
            <p:blipFill>
              <a:blip r:embed="rId89">
                <a:extLst>
                  <a:ext uri="{28A0092B-C50C-407E-A947-70E740481C1C}">
                    <a14:useLocalDpi xmlns:a14="http://schemas.microsoft.com/office/drawing/2010/main" val="0"/>
                  </a:ext>
                </a:extLst>
              </a:blip>
              <a:stretch>
                <a:fillRect/>
              </a:stretch>
            </p:blipFill>
            <p:spPr>
              <a:xfrm>
                <a:off x="3193744" y="4103207"/>
                <a:ext cx="416311" cy="313622"/>
              </a:xfrm>
              <a:prstGeom prst="rect">
                <a:avLst/>
              </a:prstGeom>
            </p:spPr>
          </p:pic>
          <p:grpSp>
            <p:nvGrpSpPr>
              <p:cNvPr id="639" name="Group 638">
                <a:extLst>
                  <a:ext uri="{FF2B5EF4-FFF2-40B4-BE49-F238E27FC236}">
                    <a16:creationId xmlns:a16="http://schemas.microsoft.com/office/drawing/2014/main" id="{F5F2C8E1-C08B-4198-B0DC-8A86D0F1DB20}"/>
                  </a:ext>
                </a:extLst>
              </p:cNvPr>
              <p:cNvGrpSpPr/>
              <p:nvPr/>
            </p:nvGrpSpPr>
            <p:grpSpPr>
              <a:xfrm>
                <a:off x="3439951" y="4289609"/>
                <a:ext cx="174004" cy="174002"/>
                <a:chOff x="3445377" y="4314828"/>
                <a:chExt cx="174004" cy="174002"/>
              </a:xfrm>
            </p:grpSpPr>
            <p:sp>
              <p:nvSpPr>
                <p:cNvPr id="640" name="Oval 639">
                  <a:extLst>
                    <a:ext uri="{FF2B5EF4-FFF2-40B4-BE49-F238E27FC236}">
                      <a16:creationId xmlns:a16="http://schemas.microsoft.com/office/drawing/2014/main" id="{99553119-1709-4F60-83BE-65AC0A271FDE}"/>
                    </a:ext>
                  </a:extLst>
                </p:cNvPr>
                <p:cNvSpPr/>
                <p:nvPr/>
              </p:nvSpPr>
              <p:spPr bwMode="auto">
                <a:xfrm>
                  <a:off x="3445377" y="4314828"/>
                  <a:ext cx="174004" cy="17400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41" name="Group 4">
                  <a:extLst>
                    <a:ext uri="{FF2B5EF4-FFF2-40B4-BE49-F238E27FC236}">
                      <a16:creationId xmlns:a16="http://schemas.microsoft.com/office/drawing/2014/main" id="{F4A8EB45-E48B-4562-8D64-08E7B9CF6B29}"/>
                    </a:ext>
                  </a:extLst>
                </p:cNvPr>
                <p:cNvGrpSpPr>
                  <a:grpSpLocks noChangeAspect="1"/>
                </p:cNvGrpSpPr>
                <p:nvPr/>
              </p:nvGrpSpPr>
              <p:grpSpPr bwMode="auto">
                <a:xfrm>
                  <a:off x="3470135" y="4342230"/>
                  <a:ext cx="124488" cy="119198"/>
                  <a:chOff x="3230" y="1450"/>
                  <a:chExt cx="353" cy="338"/>
                </a:xfrm>
                <a:solidFill>
                  <a:schemeClr val="tx1"/>
                </a:solidFill>
              </p:grpSpPr>
              <p:sp>
                <p:nvSpPr>
                  <p:cNvPr id="642" name="Freeform 5">
                    <a:extLst>
                      <a:ext uri="{FF2B5EF4-FFF2-40B4-BE49-F238E27FC236}">
                        <a16:creationId xmlns:a16="http://schemas.microsoft.com/office/drawing/2014/main" id="{13EA8244-D35C-4B32-8FDD-26602251865D}"/>
                      </a:ext>
                    </a:extLst>
                  </p:cNvPr>
                  <p:cNvSpPr>
                    <a:spLocks noEditPoints="1"/>
                  </p:cNvSpPr>
                  <p:nvPr/>
                </p:nvSpPr>
                <p:spPr bwMode="auto">
                  <a:xfrm>
                    <a:off x="3230" y="1456"/>
                    <a:ext cx="344"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3" name="Freeform 6">
                    <a:extLst>
                      <a:ext uri="{FF2B5EF4-FFF2-40B4-BE49-F238E27FC236}">
                        <a16:creationId xmlns:a16="http://schemas.microsoft.com/office/drawing/2014/main" id="{7501AA6C-C4ED-4EDD-9746-E248AFD6AB77}"/>
                      </a:ext>
                    </a:extLst>
                  </p:cNvPr>
                  <p:cNvSpPr>
                    <a:spLocks/>
                  </p:cNvSpPr>
                  <p:nvPr/>
                </p:nvSpPr>
                <p:spPr bwMode="auto">
                  <a:xfrm>
                    <a:off x="3347" y="1714"/>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4" name="Freeform 7">
                    <a:extLst>
                      <a:ext uri="{FF2B5EF4-FFF2-40B4-BE49-F238E27FC236}">
                        <a16:creationId xmlns:a16="http://schemas.microsoft.com/office/drawing/2014/main" id="{6565193D-B457-4FE1-9D58-63D4D3EF833A}"/>
                      </a:ext>
                    </a:extLst>
                  </p:cNvPr>
                  <p:cNvSpPr>
                    <a:spLocks/>
                  </p:cNvSpPr>
                  <p:nvPr/>
                </p:nvSpPr>
                <p:spPr bwMode="auto">
                  <a:xfrm>
                    <a:off x="3311" y="1678"/>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5" name="Freeform 8">
                    <a:extLst>
                      <a:ext uri="{FF2B5EF4-FFF2-40B4-BE49-F238E27FC236}">
                        <a16:creationId xmlns:a16="http://schemas.microsoft.com/office/drawing/2014/main" id="{18D74E6E-1B0C-4718-8B91-633BA4EE52AB}"/>
                      </a:ext>
                    </a:extLst>
                  </p:cNvPr>
                  <p:cNvSpPr>
                    <a:spLocks/>
                  </p:cNvSpPr>
                  <p:nvPr/>
                </p:nvSpPr>
                <p:spPr bwMode="auto">
                  <a:xfrm>
                    <a:off x="3275" y="1642"/>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6" name="Freeform 9">
                    <a:extLst>
                      <a:ext uri="{FF2B5EF4-FFF2-40B4-BE49-F238E27FC236}">
                        <a16:creationId xmlns:a16="http://schemas.microsoft.com/office/drawing/2014/main" id="{DE60D8E3-C250-4791-BA24-1713FED8CF41}"/>
                      </a:ext>
                    </a:extLst>
                  </p:cNvPr>
                  <p:cNvSpPr>
                    <a:spLocks/>
                  </p:cNvSpPr>
                  <p:nvPr/>
                </p:nvSpPr>
                <p:spPr bwMode="auto">
                  <a:xfrm>
                    <a:off x="3239" y="1607"/>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7" name="Freeform 10">
                    <a:extLst>
                      <a:ext uri="{FF2B5EF4-FFF2-40B4-BE49-F238E27FC236}">
                        <a16:creationId xmlns:a16="http://schemas.microsoft.com/office/drawing/2014/main" id="{51AD9B37-3F3D-4759-ABE5-3F7EC1D4AFBE}"/>
                      </a:ext>
                    </a:extLst>
                  </p:cNvPr>
                  <p:cNvSpPr>
                    <a:spLocks/>
                  </p:cNvSpPr>
                  <p:nvPr/>
                </p:nvSpPr>
                <p:spPr bwMode="auto">
                  <a:xfrm>
                    <a:off x="3324" y="1450"/>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623" name="Group 622">
              <a:extLst>
                <a:ext uri="{FF2B5EF4-FFF2-40B4-BE49-F238E27FC236}">
                  <a16:creationId xmlns:a16="http://schemas.microsoft.com/office/drawing/2014/main" id="{13AB547F-7503-4174-B4D1-A67E793FC7B2}"/>
                </a:ext>
              </a:extLst>
            </p:cNvPr>
            <p:cNvGrpSpPr/>
            <p:nvPr/>
          </p:nvGrpSpPr>
          <p:grpSpPr>
            <a:xfrm>
              <a:off x="3742092" y="4121818"/>
              <a:ext cx="336922" cy="341793"/>
              <a:chOff x="3742092" y="4121818"/>
              <a:chExt cx="336922" cy="341793"/>
            </a:xfrm>
          </p:grpSpPr>
          <p:pic>
            <p:nvPicPr>
              <p:cNvPr id="628" name="Picture 627">
                <a:hlinkClick r:id="rId90"/>
                <a:extLst>
                  <a:ext uri="{FF2B5EF4-FFF2-40B4-BE49-F238E27FC236}">
                    <a16:creationId xmlns:a16="http://schemas.microsoft.com/office/drawing/2014/main" id="{965864B2-3C21-43ED-BAA4-97F3B023BF86}"/>
                  </a:ext>
                </a:extLst>
              </p:cNvPr>
              <p:cNvPicPr>
                <a:picLocks noChangeAspect="1"/>
              </p:cNvPicPr>
              <p:nvPr/>
            </p:nvPicPr>
            <p:blipFill>
              <a:blip r:embed="rId91">
                <a:extLst>
                  <a:ext uri="{28A0092B-C50C-407E-A947-70E740481C1C}">
                    <a14:useLocalDpi xmlns:a14="http://schemas.microsoft.com/office/drawing/2010/main" val="0"/>
                  </a:ext>
                </a:extLst>
              </a:blip>
              <a:stretch>
                <a:fillRect/>
              </a:stretch>
            </p:blipFill>
            <p:spPr>
              <a:xfrm>
                <a:off x="3742092" y="4121818"/>
                <a:ext cx="253559" cy="253560"/>
              </a:xfrm>
              <a:prstGeom prst="rect">
                <a:avLst/>
              </a:prstGeom>
            </p:spPr>
          </p:pic>
          <p:grpSp>
            <p:nvGrpSpPr>
              <p:cNvPr id="629" name="Group 628">
                <a:extLst>
                  <a:ext uri="{FF2B5EF4-FFF2-40B4-BE49-F238E27FC236}">
                    <a16:creationId xmlns:a16="http://schemas.microsoft.com/office/drawing/2014/main" id="{40C1A0A7-5AE3-45C5-911D-C2EF7F11DBE6}"/>
                  </a:ext>
                </a:extLst>
              </p:cNvPr>
              <p:cNvGrpSpPr/>
              <p:nvPr/>
            </p:nvGrpSpPr>
            <p:grpSpPr>
              <a:xfrm>
                <a:off x="3905010" y="4289609"/>
                <a:ext cx="174004" cy="174002"/>
                <a:chOff x="3445377" y="4314828"/>
                <a:chExt cx="174004" cy="174002"/>
              </a:xfrm>
            </p:grpSpPr>
            <p:sp>
              <p:nvSpPr>
                <p:cNvPr id="630" name="Oval 629">
                  <a:extLst>
                    <a:ext uri="{FF2B5EF4-FFF2-40B4-BE49-F238E27FC236}">
                      <a16:creationId xmlns:a16="http://schemas.microsoft.com/office/drawing/2014/main" id="{D2F25E96-E499-4EEC-98DA-3063975796F1}"/>
                    </a:ext>
                  </a:extLst>
                </p:cNvPr>
                <p:cNvSpPr/>
                <p:nvPr/>
              </p:nvSpPr>
              <p:spPr bwMode="auto">
                <a:xfrm>
                  <a:off x="3445377" y="4314828"/>
                  <a:ext cx="174004" cy="17400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1" name="Group 4">
                  <a:extLst>
                    <a:ext uri="{FF2B5EF4-FFF2-40B4-BE49-F238E27FC236}">
                      <a16:creationId xmlns:a16="http://schemas.microsoft.com/office/drawing/2014/main" id="{A4442F59-A8D1-4724-849D-EFB6F01C6897}"/>
                    </a:ext>
                  </a:extLst>
                </p:cNvPr>
                <p:cNvGrpSpPr>
                  <a:grpSpLocks noChangeAspect="1"/>
                </p:cNvGrpSpPr>
                <p:nvPr/>
              </p:nvGrpSpPr>
              <p:grpSpPr bwMode="auto">
                <a:xfrm>
                  <a:off x="3470135" y="4342230"/>
                  <a:ext cx="124488" cy="119198"/>
                  <a:chOff x="3230" y="1450"/>
                  <a:chExt cx="353" cy="338"/>
                </a:xfrm>
                <a:solidFill>
                  <a:schemeClr val="tx1"/>
                </a:solidFill>
              </p:grpSpPr>
              <p:sp>
                <p:nvSpPr>
                  <p:cNvPr id="632" name="Freeform 5">
                    <a:extLst>
                      <a:ext uri="{FF2B5EF4-FFF2-40B4-BE49-F238E27FC236}">
                        <a16:creationId xmlns:a16="http://schemas.microsoft.com/office/drawing/2014/main" id="{54C1B691-F434-4D11-B095-783F4745B80D}"/>
                      </a:ext>
                    </a:extLst>
                  </p:cNvPr>
                  <p:cNvSpPr>
                    <a:spLocks noEditPoints="1"/>
                  </p:cNvSpPr>
                  <p:nvPr/>
                </p:nvSpPr>
                <p:spPr bwMode="auto">
                  <a:xfrm>
                    <a:off x="3230" y="1456"/>
                    <a:ext cx="344"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3" name="Freeform 6">
                    <a:extLst>
                      <a:ext uri="{FF2B5EF4-FFF2-40B4-BE49-F238E27FC236}">
                        <a16:creationId xmlns:a16="http://schemas.microsoft.com/office/drawing/2014/main" id="{A8EFDE5A-127D-4315-AA59-09080401C40D}"/>
                      </a:ext>
                    </a:extLst>
                  </p:cNvPr>
                  <p:cNvSpPr>
                    <a:spLocks/>
                  </p:cNvSpPr>
                  <p:nvPr/>
                </p:nvSpPr>
                <p:spPr bwMode="auto">
                  <a:xfrm>
                    <a:off x="3347" y="1714"/>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4" name="Freeform 7">
                    <a:extLst>
                      <a:ext uri="{FF2B5EF4-FFF2-40B4-BE49-F238E27FC236}">
                        <a16:creationId xmlns:a16="http://schemas.microsoft.com/office/drawing/2014/main" id="{58BFE60A-3127-419B-B031-5436077D74E1}"/>
                      </a:ext>
                    </a:extLst>
                  </p:cNvPr>
                  <p:cNvSpPr>
                    <a:spLocks/>
                  </p:cNvSpPr>
                  <p:nvPr/>
                </p:nvSpPr>
                <p:spPr bwMode="auto">
                  <a:xfrm>
                    <a:off x="3311" y="1678"/>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5" name="Freeform 8">
                    <a:extLst>
                      <a:ext uri="{FF2B5EF4-FFF2-40B4-BE49-F238E27FC236}">
                        <a16:creationId xmlns:a16="http://schemas.microsoft.com/office/drawing/2014/main" id="{8C9E86DB-8C99-46B0-8C3D-BA4020F139BD}"/>
                      </a:ext>
                    </a:extLst>
                  </p:cNvPr>
                  <p:cNvSpPr>
                    <a:spLocks/>
                  </p:cNvSpPr>
                  <p:nvPr/>
                </p:nvSpPr>
                <p:spPr bwMode="auto">
                  <a:xfrm>
                    <a:off x="3275" y="1642"/>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6" name="Freeform 9">
                    <a:extLst>
                      <a:ext uri="{FF2B5EF4-FFF2-40B4-BE49-F238E27FC236}">
                        <a16:creationId xmlns:a16="http://schemas.microsoft.com/office/drawing/2014/main" id="{915F00C5-A9B4-404B-B95D-B19C95A7339D}"/>
                      </a:ext>
                    </a:extLst>
                  </p:cNvPr>
                  <p:cNvSpPr>
                    <a:spLocks/>
                  </p:cNvSpPr>
                  <p:nvPr/>
                </p:nvSpPr>
                <p:spPr bwMode="auto">
                  <a:xfrm>
                    <a:off x="3239" y="1607"/>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7" name="Freeform 10">
                    <a:extLst>
                      <a:ext uri="{FF2B5EF4-FFF2-40B4-BE49-F238E27FC236}">
                        <a16:creationId xmlns:a16="http://schemas.microsoft.com/office/drawing/2014/main" id="{DF903A55-B277-42F6-887F-CAF8B48C0F8A}"/>
                      </a:ext>
                    </a:extLst>
                  </p:cNvPr>
                  <p:cNvSpPr>
                    <a:spLocks/>
                  </p:cNvSpPr>
                  <p:nvPr/>
                </p:nvSpPr>
                <p:spPr bwMode="auto">
                  <a:xfrm>
                    <a:off x="3324" y="1450"/>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624" name="Group 623">
              <a:extLst>
                <a:ext uri="{FF2B5EF4-FFF2-40B4-BE49-F238E27FC236}">
                  <a16:creationId xmlns:a16="http://schemas.microsoft.com/office/drawing/2014/main" id="{7CFE2A1A-A51E-4A4E-BEC2-9DC028740BDF}"/>
                </a:ext>
              </a:extLst>
            </p:cNvPr>
            <p:cNvGrpSpPr/>
            <p:nvPr/>
          </p:nvGrpSpPr>
          <p:grpSpPr>
            <a:xfrm>
              <a:off x="5923987" y="4240750"/>
              <a:ext cx="267797" cy="64881"/>
              <a:chOff x="9779309" y="3865093"/>
              <a:chExt cx="161337" cy="39088"/>
            </a:xfrm>
          </p:grpSpPr>
          <p:sp>
            <p:nvSpPr>
              <p:cNvPr id="625" name="Oval 624">
                <a:extLst>
                  <a:ext uri="{FF2B5EF4-FFF2-40B4-BE49-F238E27FC236}">
                    <a16:creationId xmlns:a16="http://schemas.microsoft.com/office/drawing/2014/main" id="{26F6EECA-4072-472C-8AEB-C3755AFE4B47}"/>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6" name="Oval 625">
                <a:extLst>
                  <a:ext uri="{FF2B5EF4-FFF2-40B4-BE49-F238E27FC236}">
                    <a16:creationId xmlns:a16="http://schemas.microsoft.com/office/drawing/2014/main" id="{BF121704-2B51-493C-A8AD-722366184AF6}"/>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7" name="Oval 626">
                <a:extLst>
                  <a:ext uri="{FF2B5EF4-FFF2-40B4-BE49-F238E27FC236}">
                    <a16:creationId xmlns:a16="http://schemas.microsoft.com/office/drawing/2014/main" id="{7CA5F399-6644-49D6-BF3D-1DDC7BB6CA15}"/>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
        <p:nvSpPr>
          <p:cNvPr id="583" name="!! White box">
            <a:extLst>
              <a:ext uri="{FF2B5EF4-FFF2-40B4-BE49-F238E27FC236}">
                <a16:creationId xmlns:a16="http://schemas.microsoft.com/office/drawing/2014/main" id="{475C4001-2563-4A27-96EB-BF448F7F53C5}"/>
              </a:ext>
              <a:ext uri="{C183D7F6-B498-43B3-948B-1728B52AA6E4}">
                <adec:decorative xmlns:adec="http://schemas.microsoft.com/office/drawing/2017/decorative" val="1"/>
              </a:ext>
            </a:extLst>
          </p:cNvPr>
          <p:cNvSpPr/>
          <p:nvPr/>
        </p:nvSpPr>
        <p:spPr bwMode="auto">
          <a:xfrm>
            <a:off x="4326670" y="3480960"/>
            <a:ext cx="5166510" cy="390753"/>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58D112BD-EB1C-4075-A9A7-6B03E2547143}"/>
              </a:ext>
            </a:extLst>
          </p:cNvPr>
          <p:cNvSpPr txBox="1"/>
          <p:nvPr/>
        </p:nvSpPr>
        <p:spPr>
          <a:xfrm>
            <a:off x="10269804" y="716259"/>
            <a:ext cx="1820293" cy="313932"/>
          </a:xfrm>
          <a:prstGeom prst="rect">
            <a:avLst/>
          </a:prstGeom>
          <a:noFill/>
        </p:spPr>
        <p:txBody>
          <a:bodyPr wrap="square" lIns="0">
            <a:spAutoFit/>
          </a:bodyPr>
          <a:lstStyle/>
          <a:p>
            <a:pPr marL="0" marR="0" lvl="0" indent="0"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a:t>
            </a:r>
            <a:b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92"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42FE9CAB-3384-4F71-A477-0525355ED02A}"/>
              </a:ext>
            </a:extLst>
          </p:cNvPr>
          <p:cNvPicPr>
            <a:picLocks noChangeAspect="1"/>
          </p:cNvPicPr>
          <p:nvPr/>
        </p:nvPicPr>
        <p:blipFill>
          <a:blip r:embed="rId93" cstate="email">
            <a:extLst>
              <a:ext uri="{28A0092B-C50C-407E-A947-70E740481C1C}">
                <a14:useLocalDpi xmlns:a14="http://schemas.microsoft.com/office/drawing/2010/main" val="0"/>
              </a:ext>
            </a:extLst>
          </a:blip>
          <a:stretch>
            <a:fillRect/>
          </a:stretch>
        </p:blipFill>
        <p:spPr bwMode="invGray">
          <a:xfrm>
            <a:off x="10269804" y="350017"/>
            <a:ext cx="1038388" cy="222436"/>
          </a:xfrm>
          <a:prstGeom prst="rect">
            <a:avLst/>
          </a:prstGeom>
        </p:spPr>
      </p:pic>
      <p:sp>
        <p:nvSpPr>
          <p:cNvPr id="5" name="Rectangle 4">
            <a:hlinkClick r:id="rId94"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E213BE89-0900-41CB-84F0-664521B3444C}"/>
              </a:ext>
            </a:extLst>
          </p:cNvPr>
          <p:cNvSpPr/>
          <p:nvPr/>
        </p:nvSpPr>
        <p:spPr bwMode="auto">
          <a:xfrm>
            <a:off x="7899371" y="5218033"/>
            <a:ext cx="1615011" cy="8482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Rectangle 7" descr="Azure Defender for IoT provides agentless security for unmanaged IoT/OT devices (via integration of CyberX technology) plus security for greenfield devices managed via Azure IoT Hub. It is deployed either as a cloud-connected or fully on-premises solution.">
            <a:hlinkClick r:id="rId95" tooltip="Azure Defender for IoT offers agentless, network-layer security that is rapidly deployed, works with diverse industrial equipment, and interoperates with Azure Sentinel and other SOC tools."/>
            <a:extLst>
              <a:ext uri="{FF2B5EF4-FFF2-40B4-BE49-F238E27FC236}">
                <a16:creationId xmlns:a16="http://schemas.microsoft.com/office/drawing/2014/main" id="{FB77C93F-58E8-4C51-8C08-2DC4BC3FBD14}"/>
              </a:ext>
            </a:extLst>
          </p:cNvPr>
          <p:cNvSpPr/>
          <p:nvPr/>
        </p:nvSpPr>
        <p:spPr>
          <a:xfrm>
            <a:off x="9588930" y="5319865"/>
            <a:ext cx="2270665" cy="613618"/>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3" name="Rectangle 12">
            <a:hlinkClick r:id="rId96"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DBAF2F8E-92FB-44A7-BA23-C8259726BA0A}"/>
              </a:ext>
            </a:extLst>
          </p:cNvPr>
          <p:cNvSpPr/>
          <p:nvPr/>
        </p:nvSpPr>
        <p:spPr>
          <a:xfrm>
            <a:off x="316862" y="5518524"/>
            <a:ext cx="1784877" cy="830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600322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500"/>
                                        <p:tgtEl>
                                          <p:spTgt spid="2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2"/>
                                        </p:tgtEl>
                                        <p:attrNameLst>
                                          <p:attrName>style.visibility</p:attrName>
                                        </p:attrNameLst>
                                      </p:cBhvr>
                                      <p:to>
                                        <p:strVal val="visible"/>
                                      </p:to>
                                    </p:set>
                                    <p:animEffect transition="in" filter="fade">
                                      <p:cBhvr>
                                        <p:cTn id="10" dur="500"/>
                                        <p:tgtEl>
                                          <p:spTgt spid="3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3"/>
                                        </p:tgtEl>
                                        <p:attrNameLst>
                                          <p:attrName>style.visibility</p:attrName>
                                        </p:attrNameLst>
                                      </p:cBhvr>
                                      <p:to>
                                        <p:strVal val="visible"/>
                                      </p:to>
                                    </p:set>
                                    <p:animEffect transition="in" filter="fade">
                                      <p:cBhvr>
                                        <p:cTn id="13" dur="500"/>
                                        <p:tgtEl>
                                          <p:spTgt spid="3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1"/>
                                        </p:tgtEl>
                                        <p:attrNameLst>
                                          <p:attrName>style.visibility</p:attrName>
                                        </p:attrNameLst>
                                      </p:cBhvr>
                                      <p:to>
                                        <p:strVal val="visible"/>
                                      </p:to>
                                    </p:set>
                                    <p:animEffect transition="in" filter="fade">
                                      <p:cBhvr>
                                        <p:cTn id="16" dur="500"/>
                                        <p:tgtEl>
                                          <p:spTgt spid="3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fade">
                                      <p:cBhvr>
                                        <p:cTn id="19" dur="500"/>
                                        <p:tgtEl>
                                          <p:spTgt spid="92"/>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5"/>
                                        </p:tgtEl>
                                        <p:attrNameLst>
                                          <p:attrName>style.visibility</p:attrName>
                                        </p:attrNameLst>
                                      </p:cBhvr>
                                      <p:to>
                                        <p:strVal val="visible"/>
                                      </p:to>
                                    </p:set>
                                    <p:animEffect transition="in" filter="fade">
                                      <p:cBhvr>
                                        <p:cTn id="25" dur="500"/>
                                        <p:tgtEl>
                                          <p:spTgt spid="2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7"/>
                                        </p:tgtEl>
                                        <p:attrNameLst>
                                          <p:attrName>style.visibility</p:attrName>
                                        </p:attrNameLst>
                                      </p:cBhvr>
                                      <p:to>
                                        <p:strVal val="visible"/>
                                      </p:to>
                                    </p:set>
                                    <p:animEffect transition="in" filter="fade">
                                      <p:cBhvr>
                                        <p:cTn id="28" dur="500"/>
                                        <p:tgtEl>
                                          <p:spTgt spid="297"/>
                                        </p:tgtEl>
                                      </p:cBhvr>
                                    </p:animEffect>
                                  </p:childTnLst>
                                </p:cTn>
                              </p:par>
                              <p:par>
                                <p:cTn id="29" presetID="10" presetClass="entr" presetSubtype="0" fill="hold" nodeType="withEffect">
                                  <p:stCondLst>
                                    <p:cond delay="0"/>
                                  </p:stCondLst>
                                  <p:childTnLst>
                                    <p:set>
                                      <p:cBhvr>
                                        <p:cTn id="30" dur="1" fill="hold">
                                          <p:stCondLst>
                                            <p:cond delay="0"/>
                                          </p:stCondLst>
                                        </p:cTn>
                                        <p:tgtEl>
                                          <p:spTgt spid="298"/>
                                        </p:tgtEl>
                                        <p:attrNameLst>
                                          <p:attrName>style.visibility</p:attrName>
                                        </p:attrNameLst>
                                      </p:cBhvr>
                                      <p:to>
                                        <p:strVal val="visible"/>
                                      </p:to>
                                    </p:set>
                                    <p:animEffect transition="in" filter="fade">
                                      <p:cBhvr>
                                        <p:cTn id="31" dur="500"/>
                                        <p:tgtEl>
                                          <p:spTgt spid="29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77"/>
                                        </p:tgtEl>
                                        <p:attrNameLst>
                                          <p:attrName>style.visibility</p:attrName>
                                        </p:attrNameLst>
                                      </p:cBhvr>
                                      <p:to>
                                        <p:strVal val="visible"/>
                                      </p:to>
                                    </p:set>
                                    <p:animEffect transition="in" filter="wipe(left)">
                                      <p:cBhvr>
                                        <p:cTn id="36" dur="500"/>
                                        <p:tgtEl>
                                          <p:spTgt spid="477"/>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611"/>
                                        </p:tgtEl>
                                        <p:attrNameLst>
                                          <p:attrName>style.visibility</p:attrName>
                                        </p:attrNameLst>
                                      </p:cBhvr>
                                      <p:to>
                                        <p:strVal val="visible"/>
                                      </p:to>
                                    </p:set>
                                    <p:animEffect transition="in" filter="wipe(left)">
                                      <p:cBhvr>
                                        <p:cTn id="40" dur="500"/>
                                        <p:tgtEl>
                                          <p:spTgt spid="6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0"/>
                                  </p:stCondLst>
                                  <p:childTnLst>
                                    <p:set>
                                      <p:cBhvr>
                                        <p:cTn id="47" dur="1" fill="hold">
                                          <p:stCondLst>
                                            <p:cond delay="0"/>
                                          </p:stCondLst>
                                        </p:cTn>
                                        <p:tgtEl>
                                          <p:spTgt spid="288"/>
                                        </p:tgtEl>
                                        <p:attrNameLst>
                                          <p:attrName>style.visibility</p:attrName>
                                        </p:attrNameLst>
                                      </p:cBhvr>
                                      <p:to>
                                        <p:strVal val="visible"/>
                                      </p:to>
                                    </p:set>
                                    <p:animEffect transition="in" filter="fade">
                                      <p:cBhvr>
                                        <p:cTn id="48" dur="500"/>
                                        <p:tgtEl>
                                          <p:spTgt spid="288"/>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2092"/>
                                        </p:tgtEl>
                                        <p:attrNameLst>
                                          <p:attrName>style.visibility</p:attrName>
                                        </p:attrNameLst>
                                      </p:cBhvr>
                                      <p:to>
                                        <p:strVal val="visible"/>
                                      </p:to>
                                    </p:set>
                                    <p:animEffect transition="in" filter="fade">
                                      <p:cBhvr>
                                        <p:cTn id="51" dur="500"/>
                                        <p:tgtEl>
                                          <p:spTgt spid="2092"/>
                                        </p:tgtEl>
                                      </p:cBhvr>
                                    </p:animEffect>
                                  </p:childTnLst>
                                </p:cTn>
                              </p:par>
                              <p:par>
                                <p:cTn id="52" presetID="16" presetClass="entr" presetSubtype="37" fill="hold" nodeType="withEffect">
                                  <p:stCondLst>
                                    <p:cond delay="500"/>
                                  </p:stCondLst>
                                  <p:childTnLst>
                                    <p:set>
                                      <p:cBhvr>
                                        <p:cTn id="53" dur="1" fill="hold">
                                          <p:stCondLst>
                                            <p:cond delay="0"/>
                                          </p:stCondLst>
                                        </p:cTn>
                                        <p:tgtEl>
                                          <p:spTgt spid="283"/>
                                        </p:tgtEl>
                                        <p:attrNameLst>
                                          <p:attrName>style.visibility</p:attrName>
                                        </p:attrNameLst>
                                      </p:cBhvr>
                                      <p:to>
                                        <p:strVal val="visible"/>
                                      </p:to>
                                    </p:set>
                                    <p:animEffect transition="in" filter="barn(outVertical)">
                                      <p:cBhvr>
                                        <p:cTn id="54" dur="500"/>
                                        <p:tgtEl>
                                          <p:spTgt spid="283"/>
                                        </p:tgtEl>
                                      </p:cBhvr>
                                    </p:animEffect>
                                  </p:childTnLst>
                                </p:cTn>
                              </p:par>
                              <p:par>
                                <p:cTn id="55" presetID="10" presetClass="entr" presetSubtype="0" fill="hold" nodeType="withEffect">
                                  <p:stCondLst>
                                    <p:cond delay="5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500"/>
                                        <p:tgtEl>
                                          <p:spTgt spid="10"/>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grpId="0" nodeType="clickEffect">
                                  <p:stCondLst>
                                    <p:cond delay="0"/>
                                  </p:stCondLst>
                                  <p:childTnLst>
                                    <p:set>
                                      <p:cBhvr>
                                        <p:cTn id="74" dur="1" fill="hold">
                                          <p:stCondLst>
                                            <p:cond delay="0"/>
                                          </p:stCondLst>
                                        </p:cTn>
                                        <p:tgtEl>
                                          <p:spTgt spid="284"/>
                                        </p:tgtEl>
                                        <p:attrNameLst>
                                          <p:attrName>style.visibility</p:attrName>
                                        </p:attrNameLst>
                                      </p:cBhvr>
                                      <p:to>
                                        <p:strVal val="visible"/>
                                      </p:to>
                                    </p:set>
                                    <p:animEffect transition="in" filter="wipe(right)">
                                      <p:cBhvr>
                                        <p:cTn id="75" dur="500"/>
                                        <p:tgtEl>
                                          <p:spTgt spid="284"/>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167"/>
                                        </p:tgtEl>
                                        <p:attrNameLst>
                                          <p:attrName>style.visibility</p:attrName>
                                        </p:attrNameLst>
                                      </p:cBhvr>
                                      <p:to>
                                        <p:strVal val="visible"/>
                                      </p:to>
                                    </p:set>
                                    <p:animEffect transition="in" filter="fade">
                                      <p:cBhvr>
                                        <p:cTn id="79" dur="500"/>
                                        <p:tgtEl>
                                          <p:spTgt spid="167"/>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271"/>
                                        </p:tgtEl>
                                        <p:attrNameLst>
                                          <p:attrName>style.visibility</p:attrName>
                                        </p:attrNameLst>
                                      </p:cBhvr>
                                      <p:to>
                                        <p:strVal val="visible"/>
                                      </p:to>
                                    </p:set>
                                    <p:animEffect transition="in" filter="wipe(up)">
                                      <p:cBhvr>
                                        <p:cTn id="83" dur="250"/>
                                        <p:tgtEl>
                                          <p:spTgt spid="271"/>
                                        </p:tgtEl>
                                      </p:cBhvr>
                                    </p:animEffect>
                                  </p:childTnLst>
                                </p:cTn>
                              </p:par>
                              <p:par>
                                <p:cTn id="84" presetID="10" presetClass="entr" presetSubtype="0" fill="hold" nodeType="withEffect">
                                  <p:stCondLst>
                                    <p:cond delay="0"/>
                                  </p:stCondLst>
                                  <p:childTnLst>
                                    <p:set>
                                      <p:cBhvr>
                                        <p:cTn id="85" dur="1" fill="hold">
                                          <p:stCondLst>
                                            <p:cond delay="0"/>
                                          </p:stCondLst>
                                        </p:cTn>
                                        <p:tgtEl>
                                          <p:spTgt spid="82"/>
                                        </p:tgtEl>
                                        <p:attrNameLst>
                                          <p:attrName>style.visibility</p:attrName>
                                        </p:attrNameLst>
                                      </p:cBhvr>
                                      <p:to>
                                        <p:strVal val="visible"/>
                                      </p:to>
                                    </p:set>
                                    <p:animEffect transition="in" filter="fade">
                                      <p:cBhvr>
                                        <p:cTn id="86" dur="500"/>
                                        <p:tgtEl>
                                          <p:spTgt spid="82"/>
                                        </p:tgtEl>
                                      </p:cBhvr>
                                    </p:animEffect>
                                  </p:childTnLst>
                                </p:cTn>
                              </p:par>
                            </p:childTnLst>
                          </p:cTn>
                        </p:par>
                      </p:childTnLst>
                    </p:cTn>
                  </p:par>
                  <p:par>
                    <p:cTn id="87" fill="hold">
                      <p:stCondLst>
                        <p:cond delay="indefinite"/>
                      </p:stCondLst>
                      <p:childTnLst>
                        <p:par>
                          <p:cTn id="88" fill="hold">
                            <p:stCondLst>
                              <p:cond delay="0"/>
                            </p:stCondLst>
                            <p:childTnLst>
                              <p:par>
                                <p:cTn id="89" presetID="21" presetClass="entr" presetSubtype="1" fill="hold" nodeType="clickEffect">
                                  <p:stCondLst>
                                    <p:cond delay="0"/>
                                  </p:stCondLst>
                                  <p:childTnLst>
                                    <p:set>
                                      <p:cBhvr>
                                        <p:cTn id="90" dur="1" fill="hold">
                                          <p:stCondLst>
                                            <p:cond delay="0"/>
                                          </p:stCondLst>
                                        </p:cTn>
                                        <p:tgtEl>
                                          <p:spTgt spid="177"/>
                                        </p:tgtEl>
                                        <p:attrNameLst>
                                          <p:attrName>style.visibility</p:attrName>
                                        </p:attrNameLst>
                                      </p:cBhvr>
                                      <p:to>
                                        <p:strVal val="visible"/>
                                      </p:to>
                                    </p:set>
                                    <p:animEffect transition="in" filter="wheel(1)">
                                      <p:cBhvr>
                                        <p:cTn id="91" dur="1000"/>
                                        <p:tgtEl>
                                          <p:spTgt spid="177"/>
                                        </p:tgtEl>
                                      </p:cBhvr>
                                    </p:animEffect>
                                  </p:childTnLst>
                                </p:cTn>
                              </p:par>
                            </p:childTnLst>
                          </p:cTn>
                        </p:par>
                        <p:par>
                          <p:cTn id="92" fill="hold">
                            <p:stCondLst>
                              <p:cond delay="1000"/>
                            </p:stCondLst>
                            <p:childTnLst>
                              <p:par>
                                <p:cTn id="93" presetID="10" presetClass="entr" presetSubtype="0" fill="hold" nodeType="afterEffect">
                                  <p:stCondLst>
                                    <p:cond delay="0"/>
                                  </p:stCondLst>
                                  <p:childTnLst>
                                    <p:set>
                                      <p:cBhvr>
                                        <p:cTn id="94" dur="1" fill="hold">
                                          <p:stCondLst>
                                            <p:cond delay="0"/>
                                          </p:stCondLst>
                                        </p:cTn>
                                        <p:tgtEl>
                                          <p:spTgt spid="94"/>
                                        </p:tgtEl>
                                        <p:attrNameLst>
                                          <p:attrName>style.visibility</p:attrName>
                                        </p:attrNameLst>
                                      </p:cBhvr>
                                      <p:to>
                                        <p:strVal val="visible"/>
                                      </p:to>
                                    </p:set>
                                    <p:animEffect transition="in" filter="fade">
                                      <p:cBhvr>
                                        <p:cTn id="95" dur="500"/>
                                        <p:tgtEl>
                                          <p:spTgt spid="94"/>
                                        </p:tgtEl>
                                      </p:cBhvr>
                                    </p:animEffect>
                                  </p:childTnLst>
                                </p:cTn>
                              </p:par>
                            </p:childTnLst>
                          </p:cTn>
                        </p:par>
                        <p:par>
                          <p:cTn id="96" fill="hold">
                            <p:stCondLst>
                              <p:cond delay="1500"/>
                            </p:stCondLst>
                            <p:childTnLst>
                              <p:par>
                                <p:cTn id="97" presetID="47" presetClass="entr" presetSubtype="0" fill="hold" grpId="0" nodeType="afterEffect">
                                  <p:stCondLst>
                                    <p:cond delay="0"/>
                                  </p:stCondLst>
                                  <p:childTnLst>
                                    <p:set>
                                      <p:cBhvr>
                                        <p:cTn id="98" dur="1" fill="hold">
                                          <p:stCondLst>
                                            <p:cond delay="0"/>
                                          </p:stCondLst>
                                        </p:cTn>
                                        <p:tgtEl>
                                          <p:spTgt spid="91"/>
                                        </p:tgtEl>
                                        <p:attrNameLst>
                                          <p:attrName>style.visibility</p:attrName>
                                        </p:attrNameLst>
                                      </p:cBhvr>
                                      <p:to>
                                        <p:strVal val="visible"/>
                                      </p:to>
                                    </p:set>
                                    <p:animEffect transition="in" filter="fade">
                                      <p:cBhvr>
                                        <p:cTn id="99" dur="750"/>
                                        <p:tgtEl>
                                          <p:spTgt spid="91"/>
                                        </p:tgtEl>
                                      </p:cBhvr>
                                    </p:animEffect>
                                    <p:anim calcmode="lin" valueType="num">
                                      <p:cBhvr>
                                        <p:cTn id="100" dur="750" fill="hold"/>
                                        <p:tgtEl>
                                          <p:spTgt spid="91"/>
                                        </p:tgtEl>
                                        <p:attrNameLst>
                                          <p:attrName>ppt_x</p:attrName>
                                        </p:attrNameLst>
                                      </p:cBhvr>
                                      <p:tavLst>
                                        <p:tav tm="0">
                                          <p:val>
                                            <p:strVal val="#ppt_x"/>
                                          </p:val>
                                        </p:tav>
                                        <p:tav tm="100000">
                                          <p:val>
                                            <p:strVal val="#ppt_x"/>
                                          </p:val>
                                        </p:tav>
                                      </p:tavLst>
                                    </p:anim>
                                    <p:anim calcmode="lin" valueType="num">
                                      <p:cBhvr>
                                        <p:cTn id="101" dur="750" fill="hold"/>
                                        <p:tgtEl>
                                          <p:spTgt spid="91"/>
                                        </p:tgtEl>
                                        <p:attrNameLst>
                                          <p:attrName>ppt_y</p:attrName>
                                        </p:attrNameLst>
                                      </p:cBhvr>
                                      <p:tavLst>
                                        <p:tav tm="0">
                                          <p:val>
                                            <p:strVal val="#ppt_y-.1"/>
                                          </p:val>
                                        </p:tav>
                                        <p:tav tm="100000">
                                          <p:val>
                                            <p:strVal val="#ppt_y"/>
                                          </p:val>
                                        </p:tav>
                                      </p:tavLst>
                                    </p:anim>
                                  </p:childTnLst>
                                </p:cTn>
                              </p:par>
                              <p:par>
                                <p:cTn id="102" presetID="47" presetClass="entr" presetSubtype="0" fill="hold" nodeType="withEffect">
                                  <p:stCondLst>
                                    <p:cond delay="0"/>
                                  </p:stCondLst>
                                  <p:childTnLst>
                                    <p:set>
                                      <p:cBhvr>
                                        <p:cTn id="103" dur="1" fill="hold">
                                          <p:stCondLst>
                                            <p:cond delay="0"/>
                                          </p:stCondLst>
                                        </p:cTn>
                                        <p:tgtEl>
                                          <p:spTgt spid="107"/>
                                        </p:tgtEl>
                                        <p:attrNameLst>
                                          <p:attrName>style.visibility</p:attrName>
                                        </p:attrNameLst>
                                      </p:cBhvr>
                                      <p:to>
                                        <p:strVal val="visible"/>
                                      </p:to>
                                    </p:set>
                                    <p:animEffect transition="in" filter="fade">
                                      <p:cBhvr>
                                        <p:cTn id="104" dur="750"/>
                                        <p:tgtEl>
                                          <p:spTgt spid="107"/>
                                        </p:tgtEl>
                                      </p:cBhvr>
                                    </p:animEffect>
                                    <p:anim calcmode="lin" valueType="num">
                                      <p:cBhvr>
                                        <p:cTn id="105" dur="750" fill="hold"/>
                                        <p:tgtEl>
                                          <p:spTgt spid="107"/>
                                        </p:tgtEl>
                                        <p:attrNameLst>
                                          <p:attrName>ppt_x</p:attrName>
                                        </p:attrNameLst>
                                      </p:cBhvr>
                                      <p:tavLst>
                                        <p:tav tm="0">
                                          <p:val>
                                            <p:strVal val="#ppt_x"/>
                                          </p:val>
                                        </p:tav>
                                        <p:tav tm="100000">
                                          <p:val>
                                            <p:strVal val="#ppt_x"/>
                                          </p:val>
                                        </p:tav>
                                      </p:tavLst>
                                    </p:anim>
                                    <p:anim calcmode="lin" valueType="num">
                                      <p:cBhvr>
                                        <p:cTn id="106" dur="750" fill="hold"/>
                                        <p:tgtEl>
                                          <p:spTgt spid="107"/>
                                        </p:tgtEl>
                                        <p:attrNameLst>
                                          <p:attrName>ppt_y</p:attrName>
                                        </p:attrNameLst>
                                      </p:cBhvr>
                                      <p:tavLst>
                                        <p:tav tm="0">
                                          <p:val>
                                            <p:strVal val="#ppt_y-.1"/>
                                          </p:val>
                                        </p:tav>
                                        <p:tav tm="100000">
                                          <p:val>
                                            <p:strVal val="#ppt_y"/>
                                          </p:val>
                                        </p:tav>
                                      </p:tavLst>
                                    </p:anim>
                                  </p:childTnLst>
                                </p:cTn>
                              </p:par>
                              <p:par>
                                <p:cTn id="107" presetID="47" presetClass="entr" presetSubtype="0" fill="hold" grpId="0" nodeType="withEffect">
                                  <p:stCondLst>
                                    <p:cond delay="0"/>
                                  </p:stCondLst>
                                  <p:childTnLst>
                                    <p:set>
                                      <p:cBhvr>
                                        <p:cTn id="108" dur="1" fill="hold">
                                          <p:stCondLst>
                                            <p:cond delay="0"/>
                                          </p:stCondLst>
                                        </p:cTn>
                                        <p:tgtEl>
                                          <p:spTgt spid="95"/>
                                        </p:tgtEl>
                                        <p:attrNameLst>
                                          <p:attrName>style.visibility</p:attrName>
                                        </p:attrNameLst>
                                      </p:cBhvr>
                                      <p:to>
                                        <p:strVal val="visible"/>
                                      </p:to>
                                    </p:set>
                                    <p:animEffect transition="in" filter="fade">
                                      <p:cBhvr>
                                        <p:cTn id="109" dur="750"/>
                                        <p:tgtEl>
                                          <p:spTgt spid="95"/>
                                        </p:tgtEl>
                                      </p:cBhvr>
                                    </p:animEffect>
                                    <p:anim calcmode="lin" valueType="num">
                                      <p:cBhvr>
                                        <p:cTn id="110" dur="750" fill="hold"/>
                                        <p:tgtEl>
                                          <p:spTgt spid="95"/>
                                        </p:tgtEl>
                                        <p:attrNameLst>
                                          <p:attrName>ppt_x</p:attrName>
                                        </p:attrNameLst>
                                      </p:cBhvr>
                                      <p:tavLst>
                                        <p:tav tm="0">
                                          <p:val>
                                            <p:strVal val="#ppt_x"/>
                                          </p:val>
                                        </p:tav>
                                        <p:tav tm="100000">
                                          <p:val>
                                            <p:strVal val="#ppt_x"/>
                                          </p:val>
                                        </p:tav>
                                      </p:tavLst>
                                    </p:anim>
                                    <p:anim calcmode="lin" valueType="num">
                                      <p:cBhvr>
                                        <p:cTn id="111" dur="750" fill="hold"/>
                                        <p:tgtEl>
                                          <p:spTgt spid="95"/>
                                        </p:tgtEl>
                                        <p:attrNameLst>
                                          <p:attrName>ppt_y</p:attrName>
                                        </p:attrNameLst>
                                      </p:cBhvr>
                                      <p:tavLst>
                                        <p:tav tm="0">
                                          <p:val>
                                            <p:strVal val="#ppt_y-.1"/>
                                          </p:val>
                                        </p:tav>
                                        <p:tav tm="100000">
                                          <p:val>
                                            <p:strVal val="#ppt_y"/>
                                          </p:val>
                                        </p:tav>
                                      </p:tavLst>
                                    </p:anim>
                                  </p:childTnLst>
                                </p:cTn>
                              </p:par>
                              <p:par>
                                <p:cTn id="112" presetID="16" presetClass="entr" presetSubtype="37" fill="hold" nodeType="withEffect">
                                  <p:stCondLst>
                                    <p:cond delay="500"/>
                                  </p:stCondLst>
                                  <p:childTnLst>
                                    <p:set>
                                      <p:cBhvr>
                                        <p:cTn id="113" dur="1" fill="hold">
                                          <p:stCondLst>
                                            <p:cond delay="0"/>
                                          </p:stCondLst>
                                        </p:cTn>
                                        <p:tgtEl>
                                          <p:spTgt spid="401"/>
                                        </p:tgtEl>
                                        <p:attrNameLst>
                                          <p:attrName>style.visibility</p:attrName>
                                        </p:attrNameLst>
                                      </p:cBhvr>
                                      <p:to>
                                        <p:strVal val="visible"/>
                                      </p:to>
                                    </p:set>
                                    <p:animEffect transition="in" filter="barn(outVertical)">
                                      <p:cBhvr>
                                        <p:cTn id="114" dur="500"/>
                                        <p:tgtEl>
                                          <p:spTgt spid="401"/>
                                        </p:tgtEl>
                                      </p:cBhvr>
                                    </p:animEffect>
                                  </p:childTnLst>
                                </p:cTn>
                              </p:par>
                            </p:childTnLst>
                          </p:cTn>
                        </p:par>
                        <p:par>
                          <p:cTn id="115" fill="hold">
                            <p:stCondLst>
                              <p:cond delay="2500"/>
                            </p:stCondLst>
                            <p:childTnLst>
                              <p:par>
                                <p:cTn id="116" presetID="10" presetClass="entr" presetSubtype="0" fill="hold" grpId="0" nodeType="afterEffect">
                                  <p:stCondLst>
                                    <p:cond delay="500"/>
                                  </p:stCondLst>
                                  <p:childTnLst>
                                    <p:set>
                                      <p:cBhvr>
                                        <p:cTn id="117" dur="1" fill="hold">
                                          <p:stCondLst>
                                            <p:cond delay="0"/>
                                          </p:stCondLst>
                                        </p:cTn>
                                        <p:tgtEl>
                                          <p:spTgt spid="405"/>
                                        </p:tgtEl>
                                        <p:attrNameLst>
                                          <p:attrName>style.visibility</p:attrName>
                                        </p:attrNameLst>
                                      </p:cBhvr>
                                      <p:to>
                                        <p:strVal val="visible"/>
                                      </p:to>
                                    </p:set>
                                    <p:animEffect transition="in" filter="fade">
                                      <p:cBhvr>
                                        <p:cTn id="118" dur="500"/>
                                        <p:tgtEl>
                                          <p:spTgt spid="405"/>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400"/>
                                        </p:tgtEl>
                                        <p:attrNameLst>
                                          <p:attrName>style.visibility</p:attrName>
                                        </p:attrNameLst>
                                      </p:cBhvr>
                                      <p:to>
                                        <p:strVal val="visible"/>
                                      </p:to>
                                    </p:set>
                                    <p:animEffect transition="in" filter="fade">
                                      <p:cBhvr>
                                        <p:cTn id="121" dur="500"/>
                                        <p:tgtEl>
                                          <p:spTgt spid="400"/>
                                        </p:tgtEl>
                                      </p:cBhvr>
                                    </p:animEffect>
                                  </p:childTnLst>
                                </p:cTn>
                              </p:par>
                            </p:childTnLst>
                          </p:cTn>
                        </p:par>
                        <p:par>
                          <p:cTn id="122" fill="hold">
                            <p:stCondLst>
                              <p:cond delay="3500"/>
                            </p:stCondLst>
                            <p:childTnLst>
                              <p:par>
                                <p:cTn id="123" presetID="10" presetClass="entr" presetSubtype="0" fill="hold" grpId="0" nodeType="afterEffect">
                                  <p:stCondLst>
                                    <p:cond delay="0"/>
                                  </p:stCondLst>
                                  <p:childTnLst>
                                    <p:set>
                                      <p:cBhvr>
                                        <p:cTn id="124" dur="1" fill="hold">
                                          <p:stCondLst>
                                            <p:cond delay="0"/>
                                          </p:stCondLst>
                                        </p:cTn>
                                        <p:tgtEl>
                                          <p:spTgt spid="104"/>
                                        </p:tgtEl>
                                        <p:attrNameLst>
                                          <p:attrName>style.visibility</p:attrName>
                                        </p:attrNameLst>
                                      </p:cBhvr>
                                      <p:to>
                                        <p:strVal val="visible"/>
                                      </p:to>
                                    </p:set>
                                    <p:animEffect transition="in" filter="fade">
                                      <p:cBhvr>
                                        <p:cTn id="125" dur="500"/>
                                        <p:tgtEl>
                                          <p:spTgt spid="104"/>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403"/>
                                        </p:tgtEl>
                                        <p:attrNameLst>
                                          <p:attrName>style.visibility</p:attrName>
                                        </p:attrNameLst>
                                      </p:cBhvr>
                                      <p:to>
                                        <p:strVal val="visible"/>
                                      </p:to>
                                    </p:set>
                                    <p:animEffect transition="in" filter="fade">
                                      <p:cBhvr>
                                        <p:cTn id="128" dur="500"/>
                                        <p:tgtEl>
                                          <p:spTgt spid="403"/>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88"/>
                                        </p:tgtEl>
                                        <p:attrNameLst>
                                          <p:attrName>style.visibility</p:attrName>
                                        </p:attrNameLst>
                                      </p:cBhvr>
                                      <p:to>
                                        <p:strVal val="visible"/>
                                      </p:to>
                                    </p:set>
                                    <p:animEffect transition="in" filter="fade">
                                      <p:cBhvr>
                                        <p:cTn id="133" dur="500"/>
                                        <p:tgtEl>
                                          <p:spTgt spid="88"/>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429"/>
                                        </p:tgtEl>
                                        <p:attrNameLst>
                                          <p:attrName>style.visibility</p:attrName>
                                        </p:attrNameLst>
                                      </p:cBhvr>
                                      <p:to>
                                        <p:strVal val="visible"/>
                                      </p:to>
                                    </p:set>
                                    <p:animEffect transition="in" filter="fade">
                                      <p:cBhvr>
                                        <p:cTn id="136" dur="750"/>
                                        <p:tgtEl>
                                          <p:spTgt spid="429"/>
                                        </p:tgtEl>
                                      </p:cBhvr>
                                    </p:animEffect>
                                    <p:anim calcmode="lin" valueType="num">
                                      <p:cBhvr>
                                        <p:cTn id="137" dur="750" fill="hold"/>
                                        <p:tgtEl>
                                          <p:spTgt spid="429"/>
                                        </p:tgtEl>
                                        <p:attrNameLst>
                                          <p:attrName>ppt_x</p:attrName>
                                        </p:attrNameLst>
                                      </p:cBhvr>
                                      <p:tavLst>
                                        <p:tav tm="0">
                                          <p:val>
                                            <p:strVal val="#ppt_x"/>
                                          </p:val>
                                        </p:tav>
                                        <p:tav tm="100000">
                                          <p:val>
                                            <p:strVal val="#ppt_x"/>
                                          </p:val>
                                        </p:tav>
                                      </p:tavLst>
                                    </p:anim>
                                    <p:anim calcmode="lin" valueType="num">
                                      <p:cBhvr>
                                        <p:cTn id="138" dur="750" fill="hold"/>
                                        <p:tgtEl>
                                          <p:spTgt spid="4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animBg="1"/>
      <p:bldP spid="91" grpId="0" animBg="1"/>
      <p:bldP spid="429" grpId="0" animBg="1"/>
      <p:bldP spid="88" grpId="0" animBg="1"/>
      <p:bldP spid="405" grpId="0" animBg="1"/>
      <p:bldP spid="400" grpId="0"/>
      <p:bldP spid="104" grpId="0" animBg="1"/>
      <p:bldP spid="403" grpId="0"/>
      <p:bldP spid="95" grpId="0" animBg="1"/>
      <p:bldP spid="297" grpId="0"/>
      <p:bldP spid="255" grpId="0"/>
      <p:bldP spid="2092" grpId="0" animBg="1"/>
      <p:bldP spid="284" grpId="0" animBg="1"/>
      <p:bldP spid="167" grpId="0"/>
      <p:bldP spid="92" grpId="0" animBg="1"/>
      <p:bldP spid="477" grpId="0" animBg="1"/>
      <p:bldP spid="611" grpId="0" animBg="1"/>
      <p:bldP spid="311" grpId="0"/>
      <p:bldP spid="312" grpId="0"/>
      <p:bldP spid="3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B07C-ABF1-4B9D-B785-08D2F1559531}"/>
              </a:ext>
            </a:extLst>
          </p:cNvPr>
          <p:cNvSpPr>
            <a:spLocks noGrp="1"/>
          </p:cNvSpPr>
          <p:nvPr>
            <p:ph type="title"/>
          </p:nvPr>
        </p:nvSpPr>
        <p:spPr>
          <a:xfrm>
            <a:off x="588263" y="457200"/>
            <a:ext cx="11018520" cy="553998"/>
          </a:xfrm>
        </p:spPr>
        <p:txBody>
          <a:bodyPr/>
          <a:lstStyle/>
          <a:p>
            <a:r>
              <a:rPr lang="en-US"/>
              <a:t>Key cross-platform and multi-cloud guidance</a:t>
            </a:r>
            <a:endParaRPr lang="en-US" i="1"/>
          </a:p>
        </p:txBody>
      </p:sp>
      <p:sp>
        <p:nvSpPr>
          <p:cNvPr id="5" name="TextBox 4">
            <a:extLst>
              <a:ext uri="{FF2B5EF4-FFF2-40B4-BE49-F238E27FC236}">
                <a16:creationId xmlns:a16="http://schemas.microsoft.com/office/drawing/2014/main" id="{5DBFC039-C342-46CC-A9FE-08DD8184A0DC}"/>
              </a:ext>
            </a:extLst>
          </p:cNvPr>
          <p:cNvSpPr txBox="1"/>
          <p:nvPr/>
        </p:nvSpPr>
        <p:spPr>
          <a:xfrm>
            <a:off x="588263" y="1490578"/>
            <a:ext cx="6265927" cy="1708160"/>
          </a:xfrm>
          <a:prstGeom prst="rect">
            <a:avLst/>
          </a:prstGeom>
          <a:noFill/>
        </p:spPr>
        <p:txBody>
          <a:bodyPr wrap="square" lIns="0" tIns="0">
            <a:spAutoFit/>
          </a:bodyPr>
          <a:lstStyle/>
          <a:p>
            <a:pPr marL="344488" lvl="0" indent="-344488" defTabSz="932742">
              <a:spcBef>
                <a:spcPct val="20000"/>
              </a:spcBef>
              <a:spcAft>
                <a:spcPts val="1200"/>
              </a:spcAft>
              <a:buSzPct val="90000"/>
              <a:buBlip>
                <a:blip r:embed="rId3"/>
              </a:buBlip>
            </a:pPr>
            <a:r>
              <a:rPr lang="en-US" sz="2000">
                <a:gradFill>
                  <a:gsLst>
                    <a:gs pos="82000">
                      <a:schemeClr val="accent1"/>
                    </a:gs>
                    <a:gs pos="0">
                      <a:schemeClr val="accent1"/>
                    </a:gs>
                  </a:gsLst>
                  <a:lin ang="2700000" scaled="1"/>
                </a:gradFill>
                <a:latin typeface="+mj-lt"/>
                <a:cs typeface="Segoe UI" panose="020B0502040204020203" pitchFamily="34" charset="0"/>
                <a:hlinkClick r:id="rId4">
                  <a:extLst>
                    <a:ext uri="{A12FA001-AC4F-418D-AE19-62706E023703}">
                      <ahyp:hlinkClr xmlns:ahyp="http://schemas.microsoft.com/office/drawing/2018/hyperlinkcolor" val="tx"/>
                    </a:ext>
                  </a:extLst>
                </a:hlinkClick>
              </a:rPr>
              <a:t>Microsoft Defender for Endpoint – Linux Support</a:t>
            </a:r>
            <a:r>
              <a:rPr lang="en-US" sz="2000">
                <a:gradFill>
                  <a:gsLst>
                    <a:gs pos="82000">
                      <a:schemeClr val="accent1"/>
                    </a:gs>
                    <a:gs pos="0">
                      <a:schemeClr val="accent1"/>
                    </a:gs>
                  </a:gsLst>
                  <a:lin ang="2700000" scaled="1"/>
                </a:gradFill>
                <a:latin typeface="+mj-lt"/>
                <a:cs typeface="Segoe UI" panose="020B0502040204020203" pitchFamily="34" charset="0"/>
              </a:rPr>
              <a:t> </a:t>
            </a:r>
          </a:p>
          <a:p>
            <a:pPr marL="344488" indent="-344488" defTabSz="932742">
              <a:spcBef>
                <a:spcPct val="20000"/>
              </a:spcBef>
              <a:spcAft>
                <a:spcPts val="1200"/>
              </a:spcAft>
              <a:buSzPct val="90000"/>
              <a:buBlip>
                <a:blip r:embed="rId3"/>
              </a:buBlip>
            </a:pPr>
            <a:r>
              <a:rPr lang="en-US" sz="2000">
                <a:gradFill>
                  <a:gsLst>
                    <a:gs pos="82000">
                      <a:schemeClr val="accent1"/>
                    </a:gs>
                    <a:gs pos="0">
                      <a:schemeClr val="accent1"/>
                    </a:gs>
                  </a:gsLst>
                  <a:lin ang="2700000" scaled="1"/>
                </a:gradFill>
                <a:latin typeface="+mj-lt"/>
                <a:cs typeface="Segoe UI" panose="020B0502040204020203" pitchFamily="34" charset="0"/>
                <a:hlinkClick r:id="rId5">
                  <a:extLst>
                    <a:ext uri="{A12FA001-AC4F-418D-AE19-62706E023703}">
                      <ahyp:hlinkClr xmlns:ahyp="http://schemas.microsoft.com/office/drawing/2018/hyperlinkcolor" val="tx"/>
                    </a:ext>
                  </a:extLst>
                </a:hlinkClick>
              </a:rPr>
              <a:t>Azure security solutions for AWS</a:t>
            </a:r>
            <a:endParaRPr lang="en-US" sz="2000">
              <a:gradFill>
                <a:gsLst>
                  <a:gs pos="82000">
                    <a:schemeClr val="accent1"/>
                  </a:gs>
                  <a:gs pos="0">
                    <a:schemeClr val="accent1"/>
                  </a:gs>
                </a:gsLst>
                <a:lin ang="2700000" scaled="1"/>
              </a:gradFill>
              <a:latin typeface="+mj-lt"/>
              <a:cs typeface="Segoe UI" panose="020B0502040204020203" pitchFamily="34" charset="0"/>
            </a:endParaRPr>
          </a:p>
          <a:p>
            <a:pPr marL="344488" lvl="0" indent="-344488" defTabSz="932742">
              <a:spcBef>
                <a:spcPct val="20000"/>
              </a:spcBef>
              <a:spcAft>
                <a:spcPts val="1200"/>
              </a:spcAft>
              <a:buSzPct val="90000"/>
              <a:buBlip>
                <a:blip r:embed="rId3"/>
              </a:buBlip>
            </a:pPr>
            <a:r>
              <a:rPr lang="en-US" sz="2000">
                <a:gradFill>
                  <a:gsLst>
                    <a:gs pos="82000">
                      <a:schemeClr val="accent1"/>
                    </a:gs>
                    <a:gs pos="0">
                      <a:schemeClr val="accent1"/>
                    </a:gs>
                  </a:gsLst>
                  <a:lin ang="2700000" scaled="1"/>
                </a:gradFill>
                <a:latin typeface="+mj-lt"/>
                <a:cs typeface="Segoe UI" panose="020B0502040204020203" pitchFamily="34" charset="0"/>
                <a:hlinkClick r:id="rId6">
                  <a:extLst>
                    <a:ext uri="{A12FA001-AC4F-418D-AE19-62706E023703}">
                      <ahyp:hlinkClr xmlns:ahyp="http://schemas.microsoft.com/office/drawing/2018/hyperlinkcolor" val="tx"/>
                    </a:ext>
                  </a:extLst>
                </a:hlinkClick>
              </a:rPr>
              <a:t>Azure AD identity and access </a:t>
            </a:r>
            <a:br>
              <a:rPr lang="en-US" sz="2000">
                <a:gradFill>
                  <a:gsLst>
                    <a:gs pos="82000">
                      <a:schemeClr val="accent1"/>
                    </a:gs>
                    <a:gs pos="0">
                      <a:schemeClr val="accent1"/>
                    </a:gs>
                  </a:gsLst>
                  <a:lin ang="2700000" scaled="1"/>
                </a:gradFill>
                <a:latin typeface="+mj-lt"/>
                <a:cs typeface="Segoe UI" panose="020B0502040204020203" pitchFamily="34" charset="0"/>
                <a:hlinkClick r:id="rId6">
                  <a:extLst>
                    <a:ext uri="{A12FA001-AC4F-418D-AE19-62706E023703}">
                      <ahyp:hlinkClr xmlns:ahyp="http://schemas.microsoft.com/office/drawing/2018/hyperlinkcolor" val="tx"/>
                    </a:ext>
                  </a:extLst>
                </a:hlinkClick>
              </a:rPr>
            </a:br>
            <a:r>
              <a:rPr lang="en-US" sz="2000">
                <a:gradFill>
                  <a:gsLst>
                    <a:gs pos="82000">
                      <a:schemeClr val="accent1"/>
                    </a:gs>
                    <a:gs pos="0">
                      <a:schemeClr val="accent1"/>
                    </a:gs>
                  </a:gsLst>
                  <a:lin ang="2700000" scaled="1"/>
                </a:gradFill>
                <a:latin typeface="+mj-lt"/>
                <a:cs typeface="Segoe UI" panose="020B0502040204020203" pitchFamily="34" charset="0"/>
                <a:hlinkClick r:id="rId6">
                  <a:extLst>
                    <a:ext uri="{A12FA001-AC4F-418D-AE19-62706E023703}">
                      <ahyp:hlinkClr xmlns:ahyp="http://schemas.microsoft.com/office/drawing/2018/hyperlinkcolor" val="tx"/>
                    </a:ext>
                  </a:extLst>
                </a:hlinkClick>
              </a:rPr>
              <a:t>management for AWS</a:t>
            </a:r>
            <a:endParaRPr lang="en-US" sz="2000">
              <a:gradFill>
                <a:gsLst>
                  <a:gs pos="82000">
                    <a:schemeClr val="accent1"/>
                  </a:gs>
                  <a:gs pos="0">
                    <a:schemeClr val="accent1"/>
                  </a:gs>
                </a:gsLst>
                <a:lin ang="2700000" scaled="1"/>
              </a:gradFill>
              <a:latin typeface="+mj-lt"/>
              <a:cs typeface="Segoe UI" panose="020B0502040204020203" pitchFamily="34" charset="0"/>
            </a:endParaRPr>
          </a:p>
        </p:txBody>
      </p:sp>
      <p:grpSp>
        <p:nvGrpSpPr>
          <p:cNvPr id="3" name="Group 2">
            <a:extLst>
              <a:ext uri="{FF2B5EF4-FFF2-40B4-BE49-F238E27FC236}">
                <a16:creationId xmlns:a16="http://schemas.microsoft.com/office/drawing/2014/main" id="{7B9F26D6-A47C-4218-A829-E278E523F962}"/>
              </a:ext>
            </a:extLst>
          </p:cNvPr>
          <p:cNvGrpSpPr/>
          <p:nvPr/>
        </p:nvGrpSpPr>
        <p:grpSpPr>
          <a:xfrm flipH="1">
            <a:off x="1989141" y="2002421"/>
            <a:ext cx="10202858" cy="4873630"/>
            <a:chOff x="-694482" y="1780196"/>
            <a:chExt cx="12200683" cy="5827938"/>
          </a:xfrm>
        </p:grpSpPr>
        <p:pic>
          <p:nvPicPr>
            <p:cNvPr id="12" name="Picture 11">
              <a:extLst>
                <a:ext uri="{FF2B5EF4-FFF2-40B4-BE49-F238E27FC236}">
                  <a16:creationId xmlns:a16="http://schemas.microsoft.com/office/drawing/2014/main" id="{F5D99754-EB11-4CF5-B7AA-0724B338ED46}"/>
                </a:ext>
              </a:extLst>
            </p:cNvPr>
            <p:cNvPicPr>
              <a:picLocks noChangeAspect="1"/>
            </p:cNvPicPr>
            <p:nvPr/>
          </p:nvPicPr>
          <p:blipFill rotWithShape="1">
            <a:blip r:embed="rId7"/>
            <a:srcRect l="592" t="4593" r="787" b="1033"/>
            <a:stretch/>
          </p:blipFill>
          <p:spPr>
            <a:xfrm flipH="1">
              <a:off x="-694482" y="1780196"/>
              <a:ext cx="6166984" cy="5827938"/>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p:pic>
          <p:nvPicPr>
            <p:cNvPr id="10" name="Picture 9">
              <a:extLst>
                <a:ext uri="{FF2B5EF4-FFF2-40B4-BE49-F238E27FC236}">
                  <a16:creationId xmlns:a16="http://schemas.microsoft.com/office/drawing/2014/main" id="{F3AC37FC-6569-4F81-B531-9D0B4A7AA268}"/>
                </a:ext>
              </a:extLst>
            </p:cNvPr>
            <p:cNvPicPr>
              <a:picLocks noChangeAspect="1"/>
            </p:cNvPicPr>
            <p:nvPr/>
          </p:nvPicPr>
          <p:blipFill rotWithShape="1">
            <a:blip r:embed="rId8"/>
            <a:srcRect l="396" t="242" r="352" b="36523"/>
            <a:stretch/>
          </p:blipFill>
          <p:spPr>
            <a:xfrm flipH="1">
              <a:off x="2950881" y="3249858"/>
              <a:ext cx="5707380" cy="4336691"/>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p:pic>
          <p:nvPicPr>
            <p:cNvPr id="8" name="Picture 7">
              <a:extLst>
                <a:ext uri="{FF2B5EF4-FFF2-40B4-BE49-F238E27FC236}">
                  <a16:creationId xmlns:a16="http://schemas.microsoft.com/office/drawing/2014/main" id="{88981BB7-F1E7-46E6-B4C7-687255331D52}"/>
                </a:ext>
              </a:extLst>
            </p:cNvPr>
            <p:cNvPicPr>
              <a:picLocks noChangeAspect="1"/>
            </p:cNvPicPr>
            <p:nvPr/>
          </p:nvPicPr>
          <p:blipFill rotWithShape="1">
            <a:blip r:embed="rId9"/>
            <a:srcRect l="749" t="186" r="409" b="49907"/>
            <a:stretch/>
          </p:blipFill>
          <p:spPr>
            <a:xfrm flipH="1">
              <a:off x="6136641" y="4308522"/>
              <a:ext cx="5369560" cy="3276894"/>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p:grpSp>
    </p:spTree>
    <p:extLst>
      <p:ext uri="{BB962C8B-B14F-4D97-AF65-F5344CB8AC3E}">
        <p14:creationId xmlns:p14="http://schemas.microsoft.com/office/powerpoint/2010/main" val="11945163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990447C-989D-4157-A1C1-4B80735B6296}"/>
              </a:ext>
            </a:extLst>
          </p:cNvPr>
          <p:cNvSpPr>
            <a:spLocks noGrp="1"/>
          </p:cNvSpPr>
          <p:nvPr>
            <p:ph type="title"/>
          </p:nvPr>
        </p:nvSpPr>
        <p:spPr>
          <a:xfrm>
            <a:off x="349756" y="457200"/>
            <a:ext cx="11495534" cy="984885"/>
          </a:xfrm>
        </p:spPr>
        <p:txBody>
          <a:bodyPr/>
          <a:lstStyle/>
          <a:p>
            <a:r>
              <a:rPr lang="en-US" sz="3200"/>
              <a:t>Multi-cloud &amp; hybrid protection in Microsoft Defender for Cloud </a:t>
            </a:r>
          </a:p>
        </p:txBody>
      </p:sp>
      <p:sp>
        <p:nvSpPr>
          <p:cNvPr id="41" name="Rectangle 40">
            <a:extLst>
              <a:ext uri="{FF2B5EF4-FFF2-40B4-BE49-F238E27FC236}">
                <a16:creationId xmlns:a16="http://schemas.microsoft.com/office/drawing/2014/main" id="{5ECBF14B-6CB9-461B-8DC5-F58EB3C6CE83}"/>
              </a:ext>
              <a:ext uri="{C183D7F6-B498-43B3-948B-1728B52AA6E4}">
                <adec:decorative xmlns:adec="http://schemas.microsoft.com/office/drawing/2017/decorative" val="1"/>
              </a:ext>
            </a:extLst>
          </p:cNvPr>
          <p:cNvSpPr/>
          <p:nvPr/>
        </p:nvSpPr>
        <p:spPr bwMode="auto">
          <a:xfrm>
            <a:off x="293687" y="3748170"/>
            <a:ext cx="11604625" cy="2816142"/>
          </a:xfrm>
          <a:prstGeom prst="rect">
            <a:avLst/>
          </a:prstGeom>
          <a:noFill/>
          <a:ln w="2540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F6CEA8A4-7C56-4E49-9521-94F56E4D6FA3}"/>
              </a:ext>
            </a:extLst>
          </p:cNvPr>
          <p:cNvSpPr/>
          <p:nvPr/>
        </p:nvSpPr>
        <p:spPr>
          <a:xfrm>
            <a:off x="599085" y="4042086"/>
            <a:ext cx="11010303" cy="621655"/>
          </a:xfrm>
          <a:prstGeom prst="rect">
            <a:avLst/>
          </a:prstGeom>
          <a:solidFill>
            <a:schemeClr val="bg1"/>
          </a:solidFill>
          <a:ln w="25400">
            <a:noFill/>
          </a:ln>
          <a:effectLst>
            <a:outerShdw blurRad="190500" dist="38100" dir="2700000" algn="tl" rotWithShape="0">
              <a:prstClr val="black">
                <a:alpha val="30000"/>
              </a:prstClr>
            </a:outerShdw>
          </a:effectLst>
        </p:spPr>
        <p:txBody>
          <a:bodyPr wrap="none" lIns="182880" tIns="91440" rIns="182880" bIns="91440" anchor="ctr">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a:ea typeface="+mn-ea"/>
              <a:cs typeface="Segoe UI Semibold"/>
            </a:endParaRPr>
          </a:p>
        </p:txBody>
      </p:sp>
      <p:sp>
        <p:nvSpPr>
          <p:cNvPr id="48" name="TextBox 47">
            <a:extLst>
              <a:ext uri="{FF2B5EF4-FFF2-40B4-BE49-F238E27FC236}">
                <a16:creationId xmlns:a16="http://schemas.microsoft.com/office/drawing/2014/main" id="{98699268-356E-456A-993D-53CF70DC92DC}"/>
              </a:ext>
            </a:extLst>
          </p:cNvPr>
          <p:cNvSpPr txBox="1"/>
          <p:nvPr/>
        </p:nvSpPr>
        <p:spPr>
          <a:xfrm>
            <a:off x="3749339" y="4152858"/>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Secure score</a:t>
            </a:r>
          </a:p>
        </p:txBody>
      </p:sp>
      <p:sp>
        <p:nvSpPr>
          <p:cNvPr id="26" name="TextBox 25">
            <a:extLst>
              <a:ext uri="{FF2B5EF4-FFF2-40B4-BE49-F238E27FC236}">
                <a16:creationId xmlns:a16="http://schemas.microsoft.com/office/drawing/2014/main" id="{655D5E87-C328-AD4B-8518-DCD432ABFFF0}"/>
              </a:ext>
            </a:extLst>
          </p:cNvPr>
          <p:cNvSpPr txBox="1"/>
          <p:nvPr/>
        </p:nvSpPr>
        <p:spPr>
          <a:xfrm>
            <a:off x="6093856" y="4152858"/>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Asset management</a:t>
            </a:r>
          </a:p>
        </p:txBody>
      </p:sp>
      <p:sp>
        <p:nvSpPr>
          <p:cNvPr id="49" name="TextBox 48">
            <a:extLst>
              <a:ext uri="{FF2B5EF4-FFF2-40B4-BE49-F238E27FC236}">
                <a16:creationId xmlns:a16="http://schemas.microsoft.com/office/drawing/2014/main" id="{E1E6CE52-EC0A-4EF8-934B-4E6F76FDEB32}"/>
              </a:ext>
            </a:extLst>
          </p:cNvPr>
          <p:cNvSpPr txBox="1"/>
          <p:nvPr/>
        </p:nvSpPr>
        <p:spPr>
          <a:xfrm>
            <a:off x="8438373" y="4152858"/>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Policy</a:t>
            </a:r>
          </a:p>
        </p:txBody>
      </p:sp>
      <p:sp>
        <p:nvSpPr>
          <p:cNvPr id="75" name="Rectangle 74">
            <a:extLst>
              <a:ext uri="{FF2B5EF4-FFF2-40B4-BE49-F238E27FC236}">
                <a16:creationId xmlns:a16="http://schemas.microsoft.com/office/drawing/2014/main" id="{BAD70058-A948-465A-988E-AEE81C034814}"/>
              </a:ext>
            </a:extLst>
          </p:cNvPr>
          <p:cNvSpPr/>
          <p:nvPr/>
        </p:nvSpPr>
        <p:spPr>
          <a:xfrm>
            <a:off x="599085" y="4873577"/>
            <a:ext cx="11010303" cy="603472"/>
          </a:xfrm>
          <a:prstGeom prst="rect">
            <a:avLst/>
          </a:prstGeom>
          <a:solidFill>
            <a:schemeClr val="bg1"/>
          </a:solidFill>
          <a:ln w="25400">
            <a:noFill/>
          </a:ln>
          <a:effectLst>
            <a:outerShdw blurRad="190500" dist="38100" dir="2700000" algn="tl" rotWithShape="0">
              <a:prstClr val="black">
                <a:alpha val="30000"/>
              </a:prstClr>
            </a:outerShdw>
          </a:effectLst>
        </p:spPr>
        <p:txBody>
          <a:bodyPr wrap="none" lIns="182880" tIns="91440" rIns="182880" bIns="91440" anchor="ctr">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a:ea typeface="+mn-ea"/>
              <a:cs typeface="Segoe UI Semibold"/>
            </a:endParaRPr>
          </a:p>
        </p:txBody>
      </p:sp>
      <p:sp>
        <p:nvSpPr>
          <p:cNvPr id="43" name="TextBox 42">
            <a:extLst>
              <a:ext uri="{FF2B5EF4-FFF2-40B4-BE49-F238E27FC236}">
                <a16:creationId xmlns:a16="http://schemas.microsoft.com/office/drawing/2014/main" id="{116CE9B5-3B6D-4962-BE33-1EB99FD9B36E}"/>
              </a:ext>
            </a:extLst>
          </p:cNvPr>
          <p:cNvSpPr txBox="1"/>
          <p:nvPr/>
        </p:nvSpPr>
        <p:spPr>
          <a:xfrm>
            <a:off x="3749339" y="4975258"/>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Threat detection</a:t>
            </a:r>
          </a:p>
        </p:txBody>
      </p:sp>
      <p:sp>
        <p:nvSpPr>
          <p:cNvPr id="45" name="TextBox 44">
            <a:extLst>
              <a:ext uri="{FF2B5EF4-FFF2-40B4-BE49-F238E27FC236}">
                <a16:creationId xmlns:a16="http://schemas.microsoft.com/office/drawing/2014/main" id="{4AB15C35-60CE-4F01-AF07-72ABA274403B}"/>
              </a:ext>
            </a:extLst>
          </p:cNvPr>
          <p:cNvSpPr txBox="1"/>
          <p:nvPr/>
        </p:nvSpPr>
        <p:spPr>
          <a:xfrm>
            <a:off x="6093856" y="4975258"/>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VA (power by Qualys)</a:t>
            </a:r>
          </a:p>
        </p:txBody>
      </p:sp>
      <p:sp>
        <p:nvSpPr>
          <p:cNvPr id="46" name="TextBox 45">
            <a:extLst>
              <a:ext uri="{FF2B5EF4-FFF2-40B4-BE49-F238E27FC236}">
                <a16:creationId xmlns:a16="http://schemas.microsoft.com/office/drawing/2014/main" id="{9DCAF85F-4593-4866-A736-D6710A4F7F55}"/>
              </a:ext>
            </a:extLst>
          </p:cNvPr>
          <p:cNvSpPr txBox="1"/>
          <p:nvPr/>
        </p:nvSpPr>
        <p:spPr>
          <a:xfrm>
            <a:off x="8438373" y="4975258"/>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Application control</a:t>
            </a:r>
          </a:p>
        </p:txBody>
      </p:sp>
      <p:sp>
        <p:nvSpPr>
          <p:cNvPr id="76" name="Rectangle 75">
            <a:extLst>
              <a:ext uri="{FF2B5EF4-FFF2-40B4-BE49-F238E27FC236}">
                <a16:creationId xmlns:a16="http://schemas.microsoft.com/office/drawing/2014/main" id="{05A0BC03-1026-4F28-8734-C2449892BB52}"/>
              </a:ext>
            </a:extLst>
          </p:cNvPr>
          <p:cNvSpPr/>
          <p:nvPr/>
        </p:nvSpPr>
        <p:spPr>
          <a:xfrm>
            <a:off x="599085" y="5674299"/>
            <a:ext cx="11010303" cy="603471"/>
          </a:xfrm>
          <a:prstGeom prst="rect">
            <a:avLst/>
          </a:prstGeom>
          <a:solidFill>
            <a:schemeClr val="bg1"/>
          </a:solidFill>
          <a:ln w="25400">
            <a:noFill/>
          </a:ln>
          <a:effectLst>
            <a:outerShdw blurRad="190500" dist="38100" dir="2700000" algn="tl" rotWithShape="0">
              <a:prstClr val="black">
                <a:alpha val="30000"/>
              </a:prstClr>
            </a:outerShdw>
          </a:effectLst>
        </p:spPr>
        <p:txBody>
          <a:bodyPr wrap="none" lIns="182880" tIns="91440" rIns="182880" bIns="91440" anchor="ctr">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a:ea typeface="+mn-ea"/>
              <a:cs typeface="Segoe UI Semibold"/>
            </a:endParaRPr>
          </a:p>
        </p:txBody>
      </p:sp>
      <p:sp>
        <p:nvSpPr>
          <p:cNvPr id="9" name="TextBox 8">
            <a:extLst>
              <a:ext uri="{FF2B5EF4-FFF2-40B4-BE49-F238E27FC236}">
                <a16:creationId xmlns:a16="http://schemas.microsoft.com/office/drawing/2014/main" id="{7B549B72-BBDE-4886-8C94-A3392F9D04E8}"/>
              </a:ext>
            </a:extLst>
          </p:cNvPr>
          <p:cNvSpPr txBox="1"/>
          <p:nvPr/>
        </p:nvSpPr>
        <p:spPr>
          <a:xfrm>
            <a:off x="3749339" y="5775979"/>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Automation</a:t>
            </a:r>
          </a:p>
        </p:txBody>
      </p:sp>
      <p:pic>
        <p:nvPicPr>
          <p:cNvPr id="12" name="Picture 11">
            <a:extLst>
              <a:ext uri="{FF2B5EF4-FFF2-40B4-BE49-F238E27FC236}">
                <a16:creationId xmlns:a16="http://schemas.microsoft.com/office/drawing/2014/main" id="{D28935E2-34D1-4402-B192-2C27A7775E74}"/>
              </a:ext>
            </a:extLst>
          </p:cNvPr>
          <p:cNvPicPr>
            <a:picLocks noChangeAspect="1"/>
          </p:cNvPicPr>
          <p:nvPr/>
        </p:nvPicPr>
        <p:blipFill>
          <a:blip r:embed="rId3"/>
          <a:stretch>
            <a:fillRect/>
          </a:stretch>
        </p:blipFill>
        <p:spPr>
          <a:xfrm>
            <a:off x="707602" y="5763042"/>
            <a:ext cx="435146" cy="425984"/>
          </a:xfrm>
          <a:prstGeom prst="rect">
            <a:avLst/>
          </a:prstGeom>
        </p:spPr>
      </p:pic>
      <p:sp>
        <p:nvSpPr>
          <p:cNvPr id="13" name="TextBox 12">
            <a:extLst>
              <a:ext uri="{FF2B5EF4-FFF2-40B4-BE49-F238E27FC236}">
                <a16:creationId xmlns:a16="http://schemas.microsoft.com/office/drawing/2014/main" id="{E0C43547-F009-4937-91DC-8589D3886754}"/>
              </a:ext>
            </a:extLst>
          </p:cNvPr>
          <p:cNvSpPr txBox="1"/>
          <p:nvPr/>
        </p:nvSpPr>
        <p:spPr>
          <a:xfrm>
            <a:off x="6093856" y="5775979"/>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SIEM integration</a:t>
            </a:r>
          </a:p>
        </p:txBody>
      </p:sp>
      <p:sp>
        <p:nvSpPr>
          <p:cNvPr id="15" name="TextBox 14">
            <a:extLst>
              <a:ext uri="{FF2B5EF4-FFF2-40B4-BE49-F238E27FC236}">
                <a16:creationId xmlns:a16="http://schemas.microsoft.com/office/drawing/2014/main" id="{9CC197F1-0B54-45DE-BD1D-D0FEA5E607E4}"/>
              </a:ext>
            </a:extLst>
          </p:cNvPr>
          <p:cNvSpPr txBox="1"/>
          <p:nvPr/>
        </p:nvSpPr>
        <p:spPr>
          <a:xfrm>
            <a:off x="8438373" y="5775979"/>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Export</a:t>
            </a:r>
          </a:p>
        </p:txBody>
      </p:sp>
      <p:sp>
        <p:nvSpPr>
          <p:cNvPr id="1039" name="Arc 1038">
            <a:extLst>
              <a:ext uri="{FF2B5EF4-FFF2-40B4-BE49-F238E27FC236}">
                <a16:creationId xmlns:a16="http://schemas.microsoft.com/office/drawing/2014/main" id="{46397E29-5418-42E7-9E11-8F24A2E11B2D}"/>
              </a:ext>
              <a:ext uri="{C183D7F6-B498-43B3-948B-1728B52AA6E4}">
                <adec:decorative xmlns:adec="http://schemas.microsoft.com/office/drawing/2017/decorative" val="1"/>
              </a:ext>
            </a:extLst>
          </p:cNvPr>
          <p:cNvSpPr/>
          <p:nvPr/>
        </p:nvSpPr>
        <p:spPr>
          <a:xfrm>
            <a:off x="5398308" y="2475688"/>
            <a:ext cx="1272482" cy="1272482"/>
          </a:xfrm>
          <a:prstGeom prst="arc">
            <a:avLst>
              <a:gd name="adj1" fmla="val 10812729"/>
              <a:gd name="adj2" fmla="val 0"/>
            </a:avLst>
          </a:prstGeom>
          <a:ln w="38100" cap="rnd">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2E1A9609-36CD-413E-A5E3-036B8B980C40}"/>
              </a:ext>
            </a:extLst>
          </p:cNvPr>
          <p:cNvCxnSpPr>
            <a:cxnSpLocks/>
          </p:cNvCxnSpPr>
          <p:nvPr/>
        </p:nvCxnSpPr>
        <p:spPr>
          <a:xfrm>
            <a:off x="9694776" y="2391444"/>
            <a:ext cx="530763" cy="0"/>
          </a:xfrm>
          <a:prstGeom prst="line">
            <a:avLst/>
          </a:prstGeom>
          <a:ln w="38100" cap="rnd">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8" name="Picture 27" descr="Spot illustration of Security Center-a green shield with a lock in the center.">
            <a:extLst>
              <a:ext uri="{FF2B5EF4-FFF2-40B4-BE49-F238E27FC236}">
                <a16:creationId xmlns:a16="http://schemas.microsoft.com/office/drawing/2014/main" id="{260B36EB-F208-4456-9E7D-9199AE1D7EA8}"/>
              </a:ext>
            </a:extLst>
          </p:cNvPr>
          <p:cNvPicPr>
            <a:picLocks noChangeAspect="1"/>
          </p:cNvPicPr>
          <p:nvPr/>
        </p:nvPicPr>
        <p:blipFill>
          <a:blip r:embed="rId4"/>
          <a:stretch>
            <a:fillRect/>
          </a:stretch>
        </p:blipFill>
        <p:spPr>
          <a:xfrm>
            <a:off x="5685682" y="2750429"/>
            <a:ext cx="697734" cy="767508"/>
          </a:xfrm>
          <a:prstGeom prst="rect">
            <a:avLst/>
          </a:prstGeom>
        </p:spPr>
      </p:pic>
      <p:grpSp>
        <p:nvGrpSpPr>
          <p:cNvPr id="1048" name="Group 1047" descr="Line connecting from &quot;Azure&quot; to  &quot;Security Center&quot;">
            <a:extLst>
              <a:ext uri="{FF2B5EF4-FFF2-40B4-BE49-F238E27FC236}">
                <a16:creationId xmlns:a16="http://schemas.microsoft.com/office/drawing/2014/main" id="{0D29CF59-4FDF-4898-98C9-6D8A57869677}"/>
              </a:ext>
            </a:extLst>
          </p:cNvPr>
          <p:cNvGrpSpPr/>
          <p:nvPr/>
        </p:nvGrpSpPr>
        <p:grpSpPr>
          <a:xfrm>
            <a:off x="6642238" y="2515318"/>
            <a:ext cx="3310261" cy="401044"/>
            <a:chOff x="6703689" y="2055717"/>
            <a:chExt cx="3321278" cy="401044"/>
          </a:xfrm>
        </p:grpSpPr>
        <p:cxnSp>
          <p:nvCxnSpPr>
            <p:cNvPr id="40" name="Straight Arrow Connector 39">
              <a:extLst>
                <a:ext uri="{FF2B5EF4-FFF2-40B4-BE49-F238E27FC236}">
                  <a16:creationId xmlns:a16="http://schemas.microsoft.com/office/drawing/2014/main" id="{9B543E4A-C67F-41F7-89F7-EE7E8EBFF9B7}"/>
                </a:ext>
              </a:extLst>
            </p:cNvPr>
            <p:cNvCxnSpPr>
              <a:cxnSpLocks/>
            </p:cNvCxnSpPr>
            <p:nvPr/>
          </p:nvCxnSpPr>
          <p:spPr>
            <a:xfrm flipH="1">
              <a:off x="6703689" y="2456761"/>
              <a:ext cx="3321278" cy="0"/>
            </a:xfrm>
            <a:prstGeom prst="straightConnector1">
              <a:avLst/>
            </a:prstGeom>
            <a:ln w="25400" cap="rnd">
              <a:solidFill>
                <a:schemeClr val="bg2">
                  <a:lumMod val="75000"/>
                </a:schemeClr>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3A53BB8B-96CC-4FBE-A37A-1EACAB8C7691}"/>
                </a:ext>
              </a:extLst>
            </p:cNvPr>
            <p:cNvCxnSpPr>
              <a:cxnSpLocks/>
            </p:cNvCxnSpPr>
            <p:nvPr/>
          </p:nvCxnSpPr>
          <p:spPr>
            <a:xfrm flipV="1">
              <a:off x="10024967" y="2055717"/>
              <a:ext cx="0" cy="401044"/>
            </a:xfrm>
            <a:prstGeom prst="line">
              <a:avLst/>
            </a:prstGeom>
            <a:ln w="25400" cap="rnd">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92" name="Picture 91">
            <a:extLst>
              <a:ext uri="{FF2B5EF4-FFF2-40B4-BE49-F238E27FC236}">
                <a16:creationId xmlns:a16="http://schemas.microsoft.com/office/drawing/2014/main" id="{FCC5CBB2-9A30-3E49-B5FA-3E5EEA1FF337}"/>
              </a:ext>
            </a:extLst>
          </p:cNvPr>
          <p:cNvPicPr>
            <a:picLocks noChangeAspect="1"/>
          </p:cNvPicPr>
          <p:nvPr/>
        </p:nvPicPr>
        <p:blipFill rotWithShape="1">
          <a:blip r:embed="rId5"/>
          <a:srcRect t="11592" b="7617"/>
          <a:stretch/>
        </p:blipFill>
        <p:spPr>
          <a:xfrm>
            <a:off x="762157" y="4175401"/>
            <a:ext cx="326036" cy="355024"/>
          </a:xfrm>
          <a:prstGeom prst="rect">
            <a:avLst/>
          </a:prstGeom>
        </p:spPr>
      </p:pic>
      <p:pic>
        <p:nvPicPr>
          <p:cNvPr id="16" name="Picture 15">
            <a:extLst>
              <a:ext uri="{FF2B5EF4-FFF2-40B4-BE49-F238E27FC236}">
                <a16:creationId xmlns:a16="http://schemas.microsoft.com/office/drawing/2014/main" id="{70760CC0-9CD9-1345-B92E-8310AE8E5069}"/>
              </a:ext>
            </a:extLst>
          </p:cNvPr>
          <p:cNvPicPr>
            <a:picLocks noChangeAspect="1"/>
          </p:cNvPicPr>
          <p:nvPr/>
        </p:nvPicPr>
        <p:blipFill>
          <a:blip r:embed="rId6"/>
          <a:stretch>
            <a:fillRect/>
          </a:stretch>
        </p:blipFill>
        <p:spPr>
          <a:xfrm>
            <a:off x="732633" y="4946873"/>
            <a:ext cx="385085" cy="456881"/>
          </a:xfrm>
          <a:prstGeom prst="rect">
            <a:avLst/>
          </a:prstGeom>
        </p:spPr>
      </p:pic>
      <p:sp>
        <p:nvSpPr>
          <p:cNvPr id="17" name="TextBox 16">
            <a:extLst>
              <a:ext uri="{FF2B5EF4-FFF2-40B4-BE49-F238E27FC236}">
                <a16:creationId xmlns:a16="http://schemas.microsoft.com/office/drawing/2014/main" id="{7FDB5AD2-7327-9642-8E59-37D33A517DD5}"/>
              </a:ext>
            </a:extLst>
          </p:cNvPr>
          <p:cNvSpPr txBox="1"/>
          <p:nvPr/>
        </p:nvSpPr>
        <p:spPr>
          <a:xfrm>
            <a:off x="1252137" y="4176088"/>
            <a:ext cx="2184133"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Security posture </a:t>
            </a:r>
            <a:b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b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&amp; compliance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mn-cs"/>
            </a:endParaRPr>
          </a:p>
        </p:txBody>
      </p:sp>
      <p:sp>
        <p:nvSpPr>
          <p:cNvPr id="95" name="TextBox 94">
            <a:extLst>
              <a:ext uri="{FF2B5EF4-FFF2-40B4-BE49-F238E27FC236}">
                <a16:creationId xmlns:a16="http://schemas.microsoft.com/office/drawing/2014/main" id="{BF881EB4-434D-5F41-A06D-936472B6135F}"/>
              </a:ext>
            </a:extLst>
          </p:cNvPr>
          <p:cNvSpPr txBox="1"/>
          <p:nvPr/>
        </p:nvSpPr>
        <p:spPr>
          <a:xfrm>
            <a:off x="1252136" y="4990647"/>
            <a:ext cx="2790274" cy="3693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Server protection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(Microsoft Defender for Cloud for VMs)</a:t>
            </a:r>
          </a:p>
        </p:txBody>
      </p:sp>
      <p:sp>
        <p:nvSpPr>
          <p:cNvPr id="98" name="TextBox 97">
            <a:extLst>
              <a:ext uri="{FF2B5EF4-FFF2-40B4-BE49-F238E27FC236}">
                <a16:creationId xmlns:a16="http://schemas.microsoft.com/office/drawing/2014/main" id="{E8F42A9A-A5E3-EA41-9C21-F55D31A3FE7F}"/>
              </a:ext>
            </a:extLst>
          </p:cNvPr>
          <p:cNvSpPr txBox="1"/>
          <p:nvPr/>
        </p:nvSpPr>
        <p:spPr>
          <a:xfrm>
            <a:off x="1252135" y="5791368"/>
            <a:ext cx="2184133" cy="3693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Automation &amp; </a:t>
            </a:r>
            <a:b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b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management at scale</a:t>
            </a:r>
          </a:p>
        </p:txBody>
      </p:sp>
      <p:sp>
        <p:nvSpPr>
          <p:cNvPr id="74" name="Rectangle 73">
            <a:extLst>
              <a:ext uri="{FF2B5EF4-FFF2-40B4-BE49-F238E27FC236}">
                <a16:creationId xmlns:a16="http://schemas.microsoft.com/office/drawing/2014/main" id="{9B96D359-4F6B-4ADB-85F6-3F1B65D11642}"/>
              </a:ext>
            </a:extLst>
          </p:cNvPr>
          <p:cNvSpPr/>
          <p:nvPr/>
        </p:nvSpPr>
        <p:spPr bwMode="auto">
          <a:xfrm>
            <a:off x="5760432" y="1920792"/>
            <a:ext cx="722162" cy="5190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 name="Group 77">
            <a:extLst>
              <a:ext uri="{FF2B5EF4-FFF2-40B4-BE49-F238E27FC236}">
                <a16:creationId xmlns:a16="http://schemas.microsoft.com/office/drawing/2014/main" id="{1850B4B1-3D46-4A11-A065-6BC14464E694}"/>
              </a:ext>
            </a:extLst>
          </p:cNvPr>
          <p:cNvGrpSpPr/>
          <p:nvPr/>
        </p:nvGrpSpPr>
        <p:grpSpPr>
          <a:xfrm>
            <a:off x="9619560" y="1607594"/>
            <a:ext cx="665852" cy="594622"/>
            <a:chOff x="8495451" y="1902162"/>
            <a:chExt cx="679205" cy="606545"/>
          </a:xfrm>
          <a:solidFill>
            <a:schemeClr val="bg1"/>
          </a:solidFill>
        </p:grpSpPr>
        <p:pic>
          <p:nvPicPr>
            <p:cNvPr id="85" name="Picture 84" descr="A picture containing clock, drawing&#10;&#10;Description automatically generated">
              <a:extLst>
                <a:ext uri="{FF2B5EF4-FFF2-40B4-BE49-F238E27FC236}">
                  <a16:creationId xmlns:a16="http://schemas.microsoft.com/office/drawing/2014/main" id="{9E133AF4-CDF3-4651-B102-E232031D0322}"/>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658218" y="1902162"/>
              <a:ext cx="353671" cy="266918"/>
            </a:xfrm>
            <a:prstGeom prst="rect">
              <a:avLst/>
            </a:prstGeom>
            <a:grpFill/>
          </p:spPr>
        </p:pic>
        <p:sp>
          <p:nvSpPr>
            <p:cNvPr id="86" name="TextBox 85">
              <a:extLst>
                <a:ext uri="{FF2B5EF4-FFF2-40B4-BE49-F238E27FC236}">
                  <a16:creationId xmlns:a16="http://schemas.microsoft.com/office/drawing/2014/main" id="{D132667C-745F-4041-9C58-B618CC34D389}"/>
                </a:ext>
              </a:extLst>
            </p:cNvPr>
            <p:cNvSpPr txBox="1"/>
            <p:nvPr/>
          </p:nvSpPr>
          <p:spPr>
            <a:xfrm>
              <a:off x="8495451" y="2325827"/>
              <a:ext cx="679205" cy="182880"/>
            </a:xfrm>
            <a:prstGeom prst="rect">
              <a:avLst/>
            </a:prstGeom>
            <a:grp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Microsoft </a:t>
              </a:r>
              <a:b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b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Azure</a:t>
              </a:r>
            </a:p>
          </p:txBody>
        </p:sp>
      </p:grpSp>
      <p:grpSp>
        <p:nvGrpSpPr>
          <p:cNvPr id="2" name="Group 1">
            <a:extLst>
              <a:ext uri="{FF2B5EF4-FFF2-40B4-BE49-F238E27FC236}">
                <a16:creationId xmlns:a16="http://schemas.microsoft.com/office/drawing/2014/main" id="{E28FACF7-762C-4337-8E84-9169684A679D}"/>
              </a:ext>
            </a:extLst>
          </p:cNvPr>
          <p:cNvGrpSpPr/>
          <p:nvPr/>
        </p:nvGrpSpPr>
        <p:grpSpPr>
          <a:xfrm>
            <a:off x="919208" y="1513688"/>
            <a:ext cx="4507652" cy="1510228"/>
            <a:chOff x="919208" y="1513688"/>
            <a:chExt cx="4507652" cy="1510228"/>
          </a:xfrm>
        </p:grpSpPr>
        <p:cxnSp>
          <p:nvCxnSpPr>
            <p:cNvPr id="1029" name="Straight Connector 1028">
              <a:extLst>
                <a:ext uri="{FF2B5EF4-FFF2-40B4-BE49-F238E27FC236}">
                  <a16:creationId xmlns:a16="http://schemas.microsoft.com/office/drawing/2014/main" id="{E17C2830-FED8-4F62-ACB7-2E3A0A580524}"/>
                </a:ext>
              </a:extLst>
            </p:cNvPr>
            <p:cNvCxnSpPr>
              <a:cxnSpLocks/>
            </p:cNvCxnSpPr>
            <p:nvPr/>
          </p:nvCxnSpPr>
          <p:spPr>
            <a:xfrm>
              <a:off x="1005627" y="2385166"/>
              <a:ext cx="530763"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0" name="Hexagon 159">
              <a:extLst>
                <a:ext uri="{FF2B5EF4-FFF2-40B4-BE49-F238E27FC236}">
                  <a16:creationId xmlns:a16="http://schemas.microsoft.com/office/drawing/2014/main" id="{4617E85D-3F56-440B-9DC1-38DE9701D1F5}"/>
                </a:ext>
              </a:extLst>
            </p:cNvPr>
            <p:cNvSpPr/>
            <p:nvPr/>
          </p:nvSpPr>
          <p:spPr bwMode="auto">
            <a:xfrm>
              <a:off x="985346" y="2514904"/>
              <a:ext cx="559790" cy="241192"/>
            </a:xfrm>
            <a:prstGeom prst="hexagon">
              <a:avLst/>
            </a:prstGeom>
            <a:solidFill>
              <a:schemeClr val="accent1"/>
            </a:solid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New!</a:t>
              </a:r>
            </a:p>
          </p:txBody>
        </p:sp>
        <p:cxnSp>
          <p:nvCxnSpPr>
            <p:cNvPr id="102" name="Straight Connector 101">
              <a:extLst>
                <a:ext uri="{FF2B5EF4-FFF2-40B4-BE49-F238E27FC236}">
                  <a16:creationId xmlns:a16="http://schemas.microsoft.com/office/drawing/2014/main" id="{4FC4BEE3-817B-4965-B6A5-C17229CF42D3}"/>
                </a:ext>
              </a:extLst>
            </p:cNvPr>
            <p:cNvCxnSpPr>
              <a:cxnSpLocks/>
            </p:cNvCxnSpPr>
            <p:nvPr/>
          </p:nvCxnSpPr>
          <p:spPr>
            <a:xfrm>
              <a:off x="2575774" y="2385166"/>
              <a:ext cx="530763"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9" name="Hexagon 158">
              <a:extLst>
                <a:ext uri="{FF2B5EF4-FFF2-40B4-BE49-F238E27FC236}">
                  <a16:creationId xmlns:a16="http://schemas.microsoft.com/office/drawing/2014/main" id="{A62752F1-3761-4199-9A08-9006997C8655}"/>
                </a:ext>
              </a:extLst>
            </p:cNvPr>
            <p:cNvSpPr/>
            <p:nvPr/>
          </p:nvSpPr>
          <p:spPr bwMode="auto">
            <a:xfrm>
              <a:off x="2556904" y="2507668"/>
              <a:ext cx="559790" cy="241192"/>
            </a:xfrm>
            <a:prstGeom prst="hexagon">
              <a:avLst/>
            </a:prstGeom>
            <a:solidFill>
              <a:schemeClr val="accent1"/>
            </a:solid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New!</a:t>
              </a:r>
            </a:p>
          </p:txBody>
        </p:sp>
        <p:cxnSp>
          <p:nvCxnSpPr>
            <p:cNvPr id="147" name="Straight Arrow Connector 146">
              <a:extLst>
                <a:ext uri="{FF2B5EF4-FFF2-40B4-BE49-F238E27FC236}">
                  <a16:creationId xmlns:a16="http://schemas.microsoft.com/office/drawing/2014/main" id="{BFE991CA-25A7-49BD-9AF9-FF5D4FCE5C00}"/>
                </a:ext>
              </a:extLst>
            </p:cNvPr>
            <p:cNvCxnSpPr>
              <a:cxnSpLocks/>
            </p:cNvCxnSpPr>
            <p:nvPr/>
          </p:nvCxnSpPr>
          <p:spPr>
            <a:xfrm>
              <a:off x="1271590" y="2916362"/>
              <a:ext cx="4155270" cy="0"/>
            </a:xfrm>
            <a:prstGeom prst="straightConnector1">
              <a:avLst/>
            </a:prstGeom>
            <a:ln w="25400" cap="rnd">
              <a:solidFill>
                <a:schemeClr val="accent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624F9FA-142B-437E-A3DB-E258E0650944}"/>
                </a:ext>
              </a:extLst>
            </p:cNvPr>
            <p:cNvCxnSpPr>
              <a:cxnSpLocks/>
            </p:cNvCxnSpPr>
            <p:nvPr/>
          </p:nvCxnSpPr>
          <p:spPr>
            <a:xfrm flipH="1" flipV="1">
              <a:off x="1271008" y="2761539"/>
              <a:ext cx="582" cy="154824"/>
            </a:xfrm>
            <a:prstGeom prst="line">
              <a:avLst/>
            </a:pr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E481199-C2EA-410A-81AB-794546299D97}"/>
                </a:ext>
              </a:extLst>
            </p:cNvPr>
            <p:cNvCxnSpPr>
              <a:cxnSpLocks/>
            </p:cNvCxnSpPr>
            <p:nvPr/>
          </p:nvCxnSpPr>
          <p:spPr>
            <a:xfrm flipH="1" flipV="1">
              <a:off x="2814400" y="2761539"/>
              <a:ext cx="582" cy="154824"/>
            </a:xfrm>
            <a:prstGeom prst="line">
              <a:avLst/>
            </a:pr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51" name="Group 1050" descr="Azure Arc">
              <a:extLst>
                <a:ext uri="{FF2B5EF4-FFF2-40B4-BE49-F238E27FC236}">
                  <a16:creationId xmlns:a16="http://schemas.microsoft.com/office/drawing/2014/main" id="{88D9FFCE-935A-4067-AD4F-19F179F16D05}"/>
                </a:ext>
              </a:extLst>
            </p:cNvPr>
            <p:cNvGrpSpPr/>
            <p:nvPr/>
          </p:nvGrpSpPr>
          <p:grpSpPr>
            <a:xfrm>
              <a:off x="3086146" y="2781210"/>
              <a:ext cx="1034424" cy="242706"/>
              <a:chOff x="3406845" y="2318867"/>
              <a:chExt cx="1034424" cy="242706"/>
            </a:xfrm>
          </p:grpSpPr>
          <p:pic>
            <p:nvPicPr>
              <p:cNvPr id="54" name="Picture 53">
                <a:extLst>
                  <a:ext uri="{FF2B5EF4-FFF2-40B4-BE49-F238E27FC236}">
                    <a16:creationId xmlns:a16="http://schemas.microsoft.com/office/drawing/2014/main" id="{B0A8F324-4A8C-4E10-A1B4-9150C1D74561}"/>
                  </a:ext>
                </a:extLst>
              </p:cNvPr>
              <p:cNvPicPr>
                <a:picLocks noChangeAspect="1"/>
              </p:cNvPicPr>
              <p:nvPr/>
            </p:nvPicPr>
            <p:blipFill>
              <a:blip r:embed="rId8"/>
              <a:stretch>
                <a:fillRect/>
              </a:stretch>
            </p:blipFill>
            <p:spPr>
              <a:xfrm>
                <a:off x="3406845" y="2318867"/>
                <a:ext cx="288673" cy="242706"/>
              </a:xfrm>
              <a:prstGeom prst="rect">
                <a:avLst/>
              </a:prstGeom>
            </p:spPr>
          </p:pic>
          <p:sp>
            <p:nvSpPr>
              <p:cNvPr id="56" name="TextBox 55">
                <a:extLst>
                  <a:ext uri="{FF2B5EF4-FFF2-40B4-BE49-F238E27FC236}">
                    <a16:creationId xmlns:a16="http://schemas.microsoft.com/office/drawing/2014/main" id="{111D24C8-70BA-4678-A9F7-A038934DC647}"/>
                  </a:ext>
                </a:extLst>
              </p:cNvPr>
              <p:cNvSpPr txBox="1"/>
              <p:nvPr/>
            </p:nvSpPr>
            <p:spPr>
              <a:xfrm>
                <a:off x="3765891" y="2347887"/>
                <a:ext cx="675378" cy="184666"/>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Segoe UI Semibold"/>
                    <a:ea typeface="+mn-ea"/>
                    <a:cs typeface="+mn-cs"/>
                  </a:rPr>
                  <a:t>Azure Arc</a:t>
                </a:r>
              </a:p>
            </p:txBody>
          </p:sp>
        </p:grpSp>
        <p:sp>
          <p:nvSpPr>
            <p:cNvPr id="158" name="Hexagon 157">
              <a:extLst>
                <a:ext uri="{FF2B5EF4-FFF2-40B4-BE49-F238E27FC236}">
                  <a16:creationId xmlns:a16="http://schemas.microsoft.com/office/drawing/2014/main" id="{82513402-3A2C-43EB-B8D6-F86946AB34C4}"/>
                </a:ext>
              </a:extLst>
            </p:cNvPr>
            <p:cNvSpPr/>
            <p:nvPr/>
          </p:nvSpPr>
          <p:spPr bwMode="auto">
            <a:xfrm>
              <a:off x="3978336" y="2509439"/>
              <a:ext cx="559790" cy="241192"/>
            </a:xfrm>
            <a:prstGeom prst="hexagon">
              <a:avLst/>
            </a:prstGeom>
            <a:solidFill>
              <a:schemeClr val="accent1"/>
            </a:solid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New!</a:t>
              </a:r>
            </a:p>
          </p:txBody>
        </p:sp>
        <p:sp>
          <p:nvSpPr>
            <p:cNvPr id="20" name="Rectangle 19">
              <a:extLst>
                <a:ext uri="{FF2B5EF4-FFF2-40B4-BE49-F238E27FC236}">
                  <a16:creationId xmlns:a16="http://schemas.microsoft.com/office/drawing/2014/main" id="{4674E7FB-BA68-42CF-B68B-4A86C19D8E44}"/>
                </a:ext>
              </a:extLst>
            </p:cNvPr>
            <p:cNvSpPr/>
            <p:nvPr/>
          </p:nvSpPr>
          <p:spPr>
            <a:xfrm>
              <a:off x="3941430" y="1942716"/>
              <a:ext cx="697307" cy="323165"/>
            </a:xfrm>
            <a:prstGeom prst="rect">
              <a:avLst/>
            </a:prstGeom>
          </p:spPr>
          <p:txBody>
            <a:bodyPr wrap="none" tIns="91440" bIns="91440" anchor="t">
              <a:spAutoFit/>
            </a:body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On-prem</a:t>
              </a:r>
            </a:p>
          </p:txBody>
        </p:sp>
        <p:grpSp>
          <p:nvGrpSpPr>
            <p:cNvPr id="104" name="Group 164" descr="access, cloud">
              <a:extLst>
                <a:ext uri="{FF2B5EF4-FFF2-40B4-BE49-F238E27FC236}">
                  <a16:creationId xmlns:a16="http://schemas.microsoft.com/office/drawing/2014/main" id="{11681937-C8FA-4C6D-A6E1-879B8E84DDB4}"/>
                </a:ext>
              </a:extLst>
            </p:cNvPr>
            <p:cNvGrpSpPr>
              <a:grpSpLocks noChangeAspect="1"/>
            </p:cNvGrpSpPr>
            <p:nvPr/>
          </p:nvGrpSpPr>
          <p:grpSpPr bwMode="auto">
            <a:xfrm>
              <a:off x="4085296" y="1513688"/>
              <a:ext cx="409575" cy="409575"/>
              <a:chOff x="2821" y="3067"/>
              <a:chExt cx="258" cy="258"/>
            </a:xfrm>
          </p:grpSpPr>
          <p:sp>
            <p:nvSpPr>
              <p:cNvPr id="105" name="AutoShape 163">
                <a:extLst>
                  <a:ext uri="{FF2B5EF4-FFF2-40B4-BE49-F238E27FC236}">
                    <a16:creationId xmlns:a16="http://schemas.microsoft.com/office/drawing/2014/main" id="{1894175C-8BAA-4CB1-BDBD-F12C2DD7BF1A}"/>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Rectangle 168">
                <a:extLst>
                  <a:ext uri="{FF2B5EF4-FFF2-40B4-BE49-F238E27FC236}">
                    <a16:creationId xmlns:a16="http://schemas.microsoft.com/office/drawing/2014/main" id="{BA849C1A-BA98-4D99-8F53-7C8C0EFCFF57}"/>
                  </a:ext>
                </a:extLst>
              </p:cNvPr>
              <p:cNvSpPr>
                <a:spLocks noChangeArrowheads="1"/>
              </p:cNvSpPr>
              <p:nvPr/>
            </p:nvSpPr>
            <p:spPr bwMode="auto">
              <a:xfrm>
                <a:off x="2821" y="3067"/>
                <a:ext cx="129" cy="25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Rectangle 169">
                <a:extLst>
                  <a:ext uri="{FF2B5EF4-FFF2-40B4-BE49-F238E27FC236}">
                    <a16:creationId xmlns:a16="http://schemas.microsoft.com/office/drawing/2014/main" id="{ED2DEE1D-C64E-4437-9A05-DCE022D7A4F3}"/>
                  </a:ext>
                </a:extLst>
              </p:cNvPr>
              <p:cNvSpPr>
                <a:spLocks noChangeArrowheads="1"/>
              </p:cNvSpPr>
              <p:nvPr/>
            </p:nvSpPr>
            <p:spPr bwMode="auto">
              <a:xfrm>
                <a:off x="2950" y="3196"/>
                <a:ext cx="129" cy="1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Rectangle 170">
                <a:extLst>
                  <a:ext uri="{FF2B5EF4-FFF2-40B4-BE49-F238E27FC236}">
                    <a16:creationId xmlns:a16="http://schemas.microsoft.com/office/drawing/2014/main" id="{5FE47062-104D-44E7-A388-0C2B3DF06795}"/>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171">
                <a:extLst>
                  <a:ext uri="{FF2B5EF4-FFF2-40B4-BE49-F238E27FC236}">
                    <a16:creationId xmlns:a16="http://schemas.microsoft.com/office/drawing/2014/main" id="{5D5F175B-B2BF-4561-AF83-17AA486C1941}"/>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Rectangle 172">
                <a:extLst>
                  <a:ext uri="{FF2B5EF4-FFF2-40B4-BE49-F238E27FC236}">
                    <a16:creationId xmlns:a16="http://schemas.microsoft.com/office/drawing/2014/main" id="{EA333E3F-0E6A-4C2A-8922-B6DAEE514D26}"/>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73">
                <a:extLst>
                  <a:ext uri="{FF2B5EF4-FFF2-40B4-BE49-F238E27FC236}">
                    <a16:creationId xmlns:a16="http://schemas.microsoft.com/office/drawing/2014/main" id="{1BB5BC43-1EC7-434F-8615-9BD9CC09561D}"/>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174">
                <a:extLst>
                  <a:ext uri="{FF2B5EF4-FFF2-40B4-BE49-F238E27FC236}">
                    <a16:creationId xmlns:a16="http://schemas.microsoft.com/office/drawing/2014/main" id="{DFF89437-E73A-451C-9362-08D94456B041}"/>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Rectangle 175">
                <a:extLst>
                  <a:ext uri="{FF2B5EF4-FFF2-40B4-BE49-F238E27FC236}">
                    <a16:creationId xmlns:a16="http://schemas.microsoft.com/office/drawing/2014/main" id="{1BC30B56-9E7C-4117-82F0-CAC98F824967}"/>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Rectangle 176">
                <a:extLst>
                  <a:ext uri="{FF2B5EF4-FFF2-40B4-BE49-F238E27FC236}">
                    <a16:creationId xmlns:a16="http://schemas.microsoft.com/office/drawing/2014/main" id="{09EAFB11-B48B-4E48-BA7B-DD59C9A15108}"/>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177">
                <a:extLst>
                  <a:ext uri="{FF2B5EF4-FFF2-40B4-BE49-F238E27FC236}">
                    <a16:creationId xmlns:a16="http://schemas.microsoft.com/office/drawing/2014/main" id="{577DFDD0-100F-4C9B-BD49-221E8A370A84}"/>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Rectangle 178">
                <a:extLst>
                  <a:ext uri="{FF2B5EF4-FFF2-40B4-BE49-F238E27FC236}">
                    <a16:creationId xmlns:a16="http://schemas.microsoft.com/office/drawing/2014/main" id="{EB649BC0-EE17-4D74-8406-2B1B0A37DAB1}"/>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Rectangle 179">
                <a:extLst>
                  <a:ext uri="{FF2B5EF4-FFF2-40B4-BE49-F238E27FC236}">
                    <a16:creationId xmlns:a16="http://schemas.microsoft.com/office/drawing/2014/main" id="{29612524-C537-4BD5-AE3B-2605798AF4B2}"/>
                  </a:ext>
                </a:extLst>
              </p:cNvPr>
              <p:cNvSpPr>
                <a:spLocks noChangeArrowheads="1"/>
              </p:cNvSpPr>
              <p:nvPr/>
            </p:nvSpPr>
            <p:spPr bwMode="auto">
              <a:xfrm>
                <a:off x="2982"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180">
                <a:extLst>
                  <a:ext uri="{FF2B5EF4-FFF2-40B4-BE49-F238E27FC236}">
                    <a16:creationId xmlns:a16="http://schemas.microsoft.com/office/drawing/2014/main" id="{6EC28BFF-7DB8-4D30-B015-C985990C88BF}"/>
                  </a:ext>
                </a:extLst>
              </p:cNvPr>
              <p:cNvSpPr>
                <a:spLocks noChangeArrowheads="1"/>
              </p:cNvSpPr>
              <p:nvPr/>
            </p:nvSpPr>
            <p:spPr bwMode="auto">
              <a:xfrm>
                <a:off x="3023"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Rectangle 181">
                <a:extLst>
                  <a:ext uri="{FF2B5EF4-FFF2-40B4-BE49-F238E27FC236}">
                    <a16:creationId xmlns:a16="http://schemas.microsoft.com/office/drawing/2014/main" id="{60FC1F28-61BF-4784-B06F-31F0FAF2D130}"/>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91" name="Straight Connector 90">
              <a:extLst>
                <a:ext uri="{FF2B5EF4-FFF2-40B4-BE49-F238E27FC236}">
                  <a16:creationId xmlns:a16="http://schemas.microsoft.com/office/drawing/2014/main" id="{440FFDE0-A239-BC43-A01C-E7D148797832}"/>
                </a:ext>
              </a:extLst>
            </p:cNvPr>
            <p:cNvCxnSpPr>
              <a:cxnSpLocks/>
            </p:cNvCxnSpPr>
            <p:nvPr/>
          </p:nvCxnSpPr>
          <p:spPr>
            <a:xfrm flipH="1" flipV="1">
              <a:off x="4249500" y="2748839"/>
              <a:ext cx="582" cy="154824"/>
            </a:xfrm>
            <a:prstGeom prst="line">
              <a:avLst/>
            </a:pr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3" name="Picture 4" descr="See the source image">
              <a:extLst>
                <a:ext uri="{FF2B5EF4-FFF2-40B4-BE49-F238E27FC236}">
                  <a16:creationId xmlns:a16="http://schemas.microsoft.com/office/drawing/2014/main" id="{93D8FDD6-5352-4C06-9BB5-9131E0D59E7E}"/>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l="27156" t="9388" r="27156" b="39903"/>
            <a:stretch/>
          </p:blipFill>
          <p:spPr bwMode="auto">
            <a:xfrm>
              <a:off x="1003187" y="1563057"/>
              <a:ext cx="497894" cy="310838"/>
            </a:xfrm>
            <a:prstGeom prst="rect">
              <a:avLst/>
            </a:prstGeom>
            <a:solidFill>
              <a:schemeClr val="bg1"/>
            </a:solidFill>
          </p:spPr>
        </p:pic>
        <p:sp>
          <p:nvSpPr>
            <p:cNvPr id="84" name="TextBox 83">
              <a:extLst>
                <a:ext uri="{FF2B5EF4-FFF2-40B4-BE49-F238E27FC236}">
                  <a16:creationId xmlns:a16="http://schemas.microsoft.com/office/drawing/2014/main" id="{B09D0402-F129-4955-9B2C-3186FF725835}"/>
                </a:ext>
              </a:extLst>
            </p:cNvPr>
            <p:cNvSpPr txBox="1"/>
            <p:nvPr/>
          </p:nvSpPr>
          <p:spPr>
            <a:xfrm>
              <a:off x="919208" y="2022927"/>
              <a:ext cx="665853" cy="179285"/>
            </a:xfrm>
            <a:prstGeom prst="rect">
              <a:avLst/>
            </a:prstGeom>
            <a:solidFill>
              <a:schemeClr val="bg1"/>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Google </a:t>
              </a:r>
              <a:b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b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Cloud</a:t>
              </a:r>
            </a:p>
          </p:txBody>
        </p:sp>
        <p:sp>
          <p:nvSpPr>
            <p:cNvPr id="81" name="TextBox 80">
              <a:extLst>
                <a:ext uri="{FF2B5EF4-FFF2-40B4-BE49-F238E27FC236}">
                  <a16:creationId xmlns:a16="http://schemas.microsoft.com/office/drawing/2014/main" id="{233AD2D7-96AC-4C21-9D9A-C00E0125C865}"/>
                </a:ext>
              </a:extLst>
            </p:cNvPr>
            <p:cNvSpPr txBox="1"/>
            <p:nvPr/>
          </p:nvSpPr>
          <p:spPr>
            <a:xfrm>
              <a:off x="2407769" y="2044975"/>
              <a:ext cx="871232" cy="157237"/>
            </a:xfrm>
            <a:prstGeom prst="rect">
              <a:avLst/>
            </a:prstGeom>
            <a:solidFill>
              <a:schemeClr val="bg1"/>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Amazon </a:t>
              </a:r>
              <a:b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b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Web Services</a:t>
              </a:r>
            </a:p>
          </p:txBody>
        </p:sp>
        <p:pic>
          <p:nvPicPr>
            <p:cNvPr id="82" name="Picture 2">
              <a:extLst>
                <a:ext uri="{FF2B5EF4-FFF2-40B4-BE49-F238E27FC236}">
                  <a16:creationId xmlns:a16="http://schemas.microsoft.com/office/drawing/2014/main" id="{A1FE0AD8-E4E4-4DD9-AC42-D7148E16EA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18889" y="1601269"/>
              <a:ext cx="448992" cy="268676"/>
            </a:xfrm>
            <a:prstGeom prst="rect">
              <a:avLst/>
            </a:prstGeom>
            <a:solidFill>
              <a:schemeClr val="bg1"/>
            </a:solidFill>
          </p:spPr>
        </p:pic>
        <p:cxnSp>
          <p:nvCxnSpPr>
            <p:cNvPr id="93" name="Straight Connector 92">
              <a:extLst>
                <a:ext uri="{FF2B5EF4-FFF2-40B4-BE49-F238E27FC236}">
                  <a16:creationId xmlns:a16="http://schemas.microsoft.com/office/drawing/2014/main" id="{5B663B70-1F81-461E-8D05-B62C3E6C3961}"/>
                </a:ext>
              </a:extLst>
            </p:cNvPr>
            <p:cNvCxnSpPr>
              <a:cxnSpLocks/>
            </p:cNvCxnSpPr>
            <p:nvPr/>
          </p:nvCxnSpPr>
          <p:spPr>
            <a:xfrm>
              <a:off x="4007896" y="2385166"/>
              <a:ext cx="530763"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58737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Shape 8">
            <a:extLst>
              <a:ext uri="{FF2B5EF4-FFF2-40B4-BE49-F238E27FC236}">
                <a16:creationId xmlns:a16="http://schemas.microsoft.com/office/drawing/2014/main" id="{E65EA2BC-F528-4BB2-B7E4-716348D67872}"/>
              </a:ext>
            </a:extLst>
          </p:cNvPr>
          <p:cNvSpPr/>
          <p:nvPr/>
        </p:nvSpPr>
        <p:spPr bwMode="auto">
          <a:xfrm flipH="1" flipV="1">
            <a:off x="2318854" y="1142606"/>
            <a:ext cx="3952504" cy="1445225"/>
          </a:xfrm>
          <a:prstGeom prst="corner">
            <a:avLst>
              <a:gd name="adj1" fmla="val 73791"/>
              <a:gd name="adj2" fmla="val 76712"/>
            </a:avLst>
          </a:prstGeom>
          <a:solidFill>
            <a:schemeClr val="accent1">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Semibold"/>
              <a:ea typeface="+mn-ea"/>
              <a:cs typeface="Segoe UI" charset="0"/>
            </a:endParaRPr>
          </a:p>
        </p:txBody>
      </p:sp>
      <p:sp>
        <p:nvSpPr>
          <p:cNvPr id="630" name="Rectangle 629">
            <a:hlinkClick r:id="rId3"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8C508C65-0761-421F-9D1F-01AE378B8F11}"/>
              </a:ext>
            </a:extLst>
          </p:cNvPr>
          <p:cNvSpPr/>
          <p:nvPr/>
        </p:nvSpPr>
        <p:spPr bwMode="auto">
          <a:xfrm>
            <a:off x="1" y="1113847"/>
            <a:ext cx="2263208" cy="4489835"/>
          </a:xfrm>
          <a:prstGeom prst="rect">
            <a:avLst/>
          </a:prstGeom>
          <a:solidFill>
            <a:schemeClr val="tx2">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91440" rIns="179234"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282828"/>
                </a:solidFill>
                <a:effectLst/>
                <a:uLnTx/>
                <a:uFillTx/>
                <a:latin typeface="Segoe UI Semibold"/>
                <a:ea typeface="+mn-ea"/>
                <a:cs typeface="Segoe UI" charset="0"/>
              </a:rPr>
              <a:t>Defender for </a:t>
            </a:r>
            <a:br>
              <a:rPr kumimoji="0" lang="en-US" sz="1600" b="0" i="0" u="none" strike="noStrike" kern="0" cap="none" spc="0" normalizeH="0" baseline="0" noProof="0">
                <a:ln>
                  <a:noFill/>
                </a:ln>
                <a:solidFill>
                  <a:srgbClr val="282828"/>
                </a:solidFill>
                <a:effectLst/>
                <a:uLnTx/>
                <a:uFillTx/>
                <a:latin typeface="Segoe UI Semibold"/>
                <a:ea typeface="+mn-ea"/>
                <a:cs typeface="Segoe UI" charset="0"/>
              </a:rPr>
            </a:br>
            <a:r>
              <a:rPr kumimoji="0" lang="en-US" sz="1600" b="0" i="0" u="none" strike="noStrike" kern="0" cap="none" spc="0" normalizeH="0" baseline="0" noProof="0">
                <a:ln>
                  <a:noFill/>
                </a:ln>
                <a:solidFill>
                  <a:srgbClr val="282828"/>
                </a:solidFill>
                <a:effectLst/>
                <a:uLnTx/>
                <a:uFillTx/>
                <a:latin typeface="Segoe UI Semibold"/>
                <a:ea typeface="+mn-ea"/>
                <a:cs typeface="Segoe UI" charset="0"/>
              </a:rPr>
              <a:t>Office 365</a:t>
            </a:r>
          </a:p>
        </p:txBody>
      </p:sp>
      <p:sp>
        <p:nvSpPr>
          <p:cNvPr id="647" name="Rectangle 646">
            <a:hlinkClick r:id="rId4"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7E4DDA6C-B7F5-4E48-BC65-94562CFEC8FE}"/>
              </a:ext>
            </a:extLst>
          </p:cNvPr>
          <p:cNvSpPr/>
          <p:nvPr/>
        </p:nvSpPr>
        <p:spPr bwMode="auto">
          <a:xfrm>
            <a:off x="2340779" y="2340028"/>
            <a:ext cx="2663770" cy="2774319"/>
          </a:xfrm>
          <a:prstGeom prst="rect">
            <a:avLst/>
          </a:prstGeom>
          <a:solidFill>
            <a:schemeClr val="accent1">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t>Defender for Endpoint</a:t>
            </a:r>
          </a:p>
        </p:txBody>
      </p:sp>
      <p:sp>
        <p:nvSpPr>
          <p:cNvPr id="661" name="Rectangle 660">
            <a:hlinkClick r:id="rId5"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2C8D362A-AF7B-4163-AAC1-842B1B2589C0}"/>
              </a:ext>
            </a:extLst>
          </p:cNvPr>
          <p:cNvSpPr/>
          <p:nvPr/>
        </p:nvSpPr>
        <p:spPr bwMode="auto">
          <a:xfrm>
            <a:off x="5158614" y="2713363"/>
            <a:ext cx="7033384" cy="2805657"/>
          </a:xfrm>
          <a:prstGeom prst="rect">
            <a:avLst/>
          </a:prstGeom>
          <a:solidFill>
            <a:schemeClr val="accent5">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79234" bIns="143387"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t>Defender for </a:t>
            </a:r>
            <a:b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br>
            <a: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t>Identity</a:t>
            </a:r>
          </a:p>
        </p:txBody>
      </p:sp>
      <p:sp>
        <p:nvSpPr>
          <p:cNvPr id="4" name="Chord 3">
            <a:extLst>
              <a:ext uri="{FF2B5EF4-FFF2-40B4-BE49-F238E27FC236}">
                <a16:creationId xmlns:a16="http://schemas.microsoft.com/office/drawing/2014/main" id="{CC203300-4930-4A25-BF9F-DD1FE5EFA8FE}"/>
              </a:ext>
            </a:extLst>
          </p:cNvPr>
          <p:cNvSpPr/>
          <p:nvPr/>
        </p:nvSpPr>
        <p:spPr bwMode="auto">
          <a:xfrm>
            <a:off x="-1066672" y="4447437"/>
            <a:ext cx="14285716" cy="3862884"/>
          </a:xfrm>
          <a:prstGeom prst="chord">
            <a:avLst>
              <a:gd name="adj1" fmla="val 10513626"/>
              <a:gd name="adj2" fmla="val 28348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sp>
        <p:nvSpPr>
          <p:cNvPr id="631" name="TextBox 630">
            <a:extLst>
              <a:ext uri="{FF2B5EF4-FFF2-40B4-BE49-F238E27FC236}">
                <a16:creationId xmlns:a16="http://schemas.microsoft.com/office/drawing/2014/main" id="{AF71678B-6F71-439C-8161-16CE1BC137C3}"/>
              </a:ext>
            </a:extLst>
          </p:cNvPr>
          <p:cNvSpPr txBox="1"/>
          <p:nvPr/>
        </p:nvSpPr>
        <p:spPr>
          <a:xfrm>
            <a:off x="32966" y="1841312"/>
            <a:ext cx="962684" cy="461665"/>
          </a:xfrm>
          <a:prstGeom prst="rect">
            <a:avLst/>
          </a:prstGeom>
          <a:noFill/>
        </p:spPr>
        <p:txBody>
          <a:bodyPr wrap="square" lIns="0" rIns="0" rtlCol="0">
            <a:spAutoFit/>
          </a:bodyPr>
          <a:lstStyle/>
          <a:p>
            <a:pPr marL="0" marR="0" lvl="0" indent="0" algn="ct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ea typeface="Segoe UI" charset="0"/>
                <a:cs typeface="Segoe UI" charset="0"/>
              </a:rPr>
              <a:t>Phishing</a:t>
            </a:r>
          </a:p>
          <a:p>
            <a:pPr marL="0" marR="0" lvl="0" indent="0" algn="ct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ea typeface="Segoe UI" charset="0"/>
                <a:cs typeface="Segoe UI" charset="0"/>
              </a:rPr>
              <a:t>mail</a:t>
            </a:r>
          </a:p>
        </p:txBody>
      </p:sp>
      <p:sp>
        <p:nvSpPr>
          <p:cNvPr id="632" name="Oval 631">
            <a:extLst>
              <a:ext uri="{FF2B5EF4-FFF2-40B4-BE49-F238E27FC236}">
                <a16:creationId xmlns:a16="http://schemas.microsoft.com/office/drawing/2014/main" id="{A0B7DCF6-3C0D-4314-8627-EF03A594F6EF}"/>
              </a:ext>
              <a:ext uri="{C183D7F6-B498-43B3-948B-1728B52AA6E4}">
                <adec:decorative xmlns:adec="http://schemas.microsoft.com/office/drawing/2017/decorative" val="1"/>
              </a:ext>
            </a:extLst>
          </p:cNvPr>
          <p:cNvSpPr/>
          <p:nvPr/>
        </p:nvSpPr>
        <p:spPr bwMode="auto">
          <a:xfrm>
            <a:off x="234249" y="2277943"/>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33" name="Picture 632" descr="Icon of an Email">
            <a:extLst>
              <a:ext uri="{FF2B5EF4-FFF2-40B4-BE49-F238E27FC236}">
                <a16:creationId xmlns:a16="http://schemas.microsoft.com/office/drawing/2014/main" id="{6E95011B-F6AA-4E88-8DF4-0DDB5A62AD6C}"/>
              </a:ext>
            </a:extLst>
          </p:cNvPr>
          <p:cNvPicPr>
            <a:picLocks noChangeAspect="1"/>
          </p:cNvPicPr>
          <p:nvPr/>
        </p:nvPicPr>
        <p:blipFill>
          <a:blip r:embed="rId6"/>
          <a:stretch>
            <a:fillRect/>
          </a:stretch>
        </p:blipFill>
        <p:spPr>
          <a:xfrm>
            <a:off x="325689" y="2437963"/>
            <a:ext cx="365760" cy="228600"/>
          </a:xfrm>
          <a:prstGeom prst="rect">
            <a:avLst/>
          </a:prstGeom>
        </p:spPr>
      </p:pic>
      <p:cxnSp>
        <p:nvCxnSpPr>
          <p:cNvPr id="634" name="Straight Arrow Connector 633" descr="Arrow going right">
            <a:extLst>
              <a:ext uri="{FF2B5EF4-FFF2-40B4-BE49-F238E27FC236}">
                <a16:creationId xmlns:a16="http://schemas.microsoft.com/office/drawing/2014/main" id="{FC7F02E4-3DA9-4CF7-B775-2A7C04B1C8D6}"/>
              </a:ext>
            </a:extLst>
          </p:cNvPr>
          <p:cNvCxnSpPr>
            <a:cxnSpLocks/>
            <a:stCxn id="632" idx="6"/>
            <a:endCxn id="636" idx="2"/>
          </p:cNvCxnSpPr>
          <p:nvPr/>
        </p:nvCxnSpPr>
        <p:spPr>
          <a:xfrm flipV="1">
            <a:off x="782889" y="2552256"/>
            <a:ext cx="512119" cy="7"/>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35" name="TextBox 634">
            <a:extLst>
              <a:ext uri="{FF2B5EF4-FFF2-40B4-BE49-F238E27FC236}">
                <a16:creationId xmlns:a16="http://schemas.microsoft.com/office/drawing/2014/main" id="{758A6531-2441-4EFC-B34D-9AFE3010A769}"/>
              </a:ext>
            </a:extLst>
          </p:cNvPr>
          <p:cNvSpPr txBox="1"/>
          <p:nvPr/>
        </p:nvSpPr>
        <p:spPr>
          <a:xfrm>
            <a:off x="1112440" y="1841312"/>
            <a:ext cx="922148" cy="461665"/>
          </a:xfrm>
          <a:prstGeom prst="rect">
            <a:avLst/>
          </a:prstGeom>
          <a:noFill/>
        </p:spPr>
        <p:txBody>
          <a:bodyPr wrap="square" lIns="0" rIns="0" rtlCol="0">
            <a:spAutoFit/>
          </a:bodyPr>
          <a:lstStyle/>
          <a:p>
            <a:pPr marL="0" marR="0" lvl="0" indent="0" algn="ctr"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ea typeface="Segoe UI" charset="0"/>
                <a:cs typeface="Segoe UI" charset="0"/>
              </a:rPr>
              <a:t>Open attachment</a:t>
            </a:r>
          </a:p>
        </p:txBody>
      </p:sp>
      <p:sp>
        <p:nvSpPr>
          <p:cNvPr id="636" name="Oval 635">
            <a:extLst>
              <a:ext uri="{FF2B5EF4-FFF2-40B4-BE49-F238E27FC236}">
                <a16:creationId xmlns:a16="http://schemas.microsoft.com/office/drawing/2014/main" id="{854685DF-BC97-45CD-B02D-111C5B84700A}"/>
              </a:ext>
              <a:ext uri="{C183D7F6-B498-43B3-948B-1728B52AA6E4}">
                <adec:decorative xmlns:adec="http://schemas.microsoft.com/office/drawing/2017/decorative" val="1"/>
              </a:ext>
            </a:extLst>
          </p:cNvPr>
          <p:cNvSpPr/>
          <p:nvPr/>
        </p:nvSpPr>
        <p:spPr bwMode="auto">
          <a:xfrm>
            <a:off x="1295008" y="2277936"/>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37" name="Freeform 11" descr="Icon of a paper pin">
            <a:extLst>
              <a:ext uri="{FF2B5EF4-FFF2-40B4-BE49-F238E27FC236}">
                <a16:creationId xmlns:a16="http://schemas.microsoft.com/office/drawing/2014/main" id="{54D0B7C9-6557-42B2-A555-90498135F1ED}"/>
              </a:ext>
            </a:extLst>
          </p:cNvPr>
          <p:cNvSpPr>
            <a:spLocks/>
          </p:cNvSpPr>
          <p:nvPr/>
        </p:nvSpPr>
        <p:spPr bwMode="auto">
          <a:xfrm>
            <a:off x="1503723" y="2388052"/>
            <a:ext cx="144463" cy="331788"/>
          </a:xfrm>
          <a:custGeom>
            <a:avLst/>
            <a:gdLst>
              <a:gd name="T0" fmla="*/ 22 w 148"/>
              <a:gd name="T1" fmla="*/ 317 h 338"/>
              <a:gd name="T2" fmla="*/ 22 w 148"/>
              <a:gd name="T3" fmla="*/ 317 h 338"/>
              <a:gd name="T4" fmla="*/ 45 w 148"/>
              <a:gd name="T5" fmla="*/ 333 h 338"/>
              <a:gd name="T6" fmla="*/ 74 w 148"/>
              <a:gd name="T7" fmla="*/ 338 h 338"/>
              <a:gd name="T8" fmla="*/ 103 w 148"/>
              <a:gd name="T9" fmla="*/ 333 h 338"/>
              <a:gd name="T10" fmla="*/ 126 w 148"/>
              <a:gd name="T11" fmla="*/ 317 h 338"/>
              <a:gd name="T12" fmla="*/ 142 w 148"/>
              <a:gd name="T13" fmla="*/ 293 h 338"/>
              <a:gd name="T14" fmla="*/ 148 w 148"/>
              <a:gd name="T15" fmla="*/ 264 h 338"/>
              <a:gd name="T16" fmla="*/ 148 w 148"/>
              <a:gd name="T17" fmla="*/ 63 h 338"/>
              <a:gd name="T18" fmla="*/ 127 w 148"/>
              <a:gd name="T19" fmla="*/ 63 h 338"/>
              <a:gd name="T20" fmla="*/ 127 w 148"/>
              <a:gd name="T21" fmla="*/ 264 h 338"/>
              <a:gd name="T22" fmla="*/ 123 w 148"/>
              <a:gd name="T23" fmla="*/ 285 h 338"/>
              <a:gd name="T24" fmla="*/ 111 w 148"/>
              <a:gd name="T25" fmla="*/ 302 h 338"/>
              <a:gd name="T26" fmla="*/ 94 w 148"/>
              <a:gd name="T27" fmla="*/ 313 h 338"/>
              <a:gd name="T28" fmla="*/ 74 w 148"/>
              <a:gd name="T29" fmla="*/ 317 h 338"/>
              <a:gd name="T30" fmla="*/ 53 w 148"/>
              <a:gd name="T31" fmla="*/ 313 h 338"/>
              <a:gd name="T32" fmla="*/ 37 w 148"/>
              <a:gd name="T33" fmla="*/ 302 h 338"/>
              <a:gd name="T34" fmla="*/ 25 w 148"/>
              <a:gd name="T35" fmla="*/ 285 h 338"/>
              <a:gd name="T36" fmla="*/ 21 w 148"/>
              <a:gd name="T37" fmla="*/ 264 h 338"/>
              <a:gd name="T38" fmla="*/ 21 w 148"/>
              <a:gd name="T39" fmla="*/ 53 h 338"/>
              <a:gd name="T40" fmla="*/ 23 w 148"/>
              <a:gd name="T41" fmla="*/ 40 h 338"/>
              <a:gd name="T42" fmla="*/ 30 w 148"/>
              <a:gd name="T43" fmla="*/ 30 h 338"/>
              <a:gd name="T44" fmla="*/ 40 w 148"/>
              <a:gd name="T45" fmla="*/ 24 h 338"/>
              <a:gd name="T46" fmla="*/ 53 w 148"/>
              <a:gd name="T47" fmla="*/ 21 h 338"/>
              <a:gd name="T48" fmla="*/ 65 w 148"/>
              <a:gd name="T49" fmla="*/ 24 h 338"/>
              <a:gd name="T50" fmla="*/ 75 w 148"/>
              <a:gd name="T51" fmla="*/ 30 h 338"/>
              <a:gd name="T52" fmla="*/ 82 w 148"/>
              <a:gd name="T53" fmla="*/ 40 h 338"/>
              <a:gd name="T54" fmla="*/ 84 w 148"/>
              <a:gd name="T55" fmla="*/ 53 h 338"/>
              <a:gd name="T56" fmla="*/ 84 w 148"/>
              <a:gd name="T57" fmla="*/ 264 h 338"/>
              <a:gd name="T58" fmla="*/ 81 w 148"/>
              <a:gd name="T59" fmla="*/ 272 h 338"/>
              <a:gd name="T60" fmla="*/ 74 w 148"/>
              <a:gd name="T61" fmla="*/ 275 h 338"/>
              <a:gd name="T62" fmla="*/ 66 w 148"/>
              <a:gd name="T63" fmla="*/ 272 h 338"/>
              <a:gd name="T64" fmla="*/ 63 w 148"/>
              <a:gd name="T65" fmla="*/ 264 h 338"/>
              <a:gd name="T66" fmla="*/ 63 w 148"/>
              <a:gd name="T67" fmla="*/ 85 h 338"/>
              <a:gd name="T68" fmla="*/ 42 w 148"/>
              <a:gd name="T69" fmla="*/ 85 h 338"/>
              <a:gd name="T70" fmla="*/ 42 w 148"/>
              <a:gd name="T71" fmla="*/ 264 h 338"/>
              <a:gd name="T72" fmla="*/ 45 w 148"/>
              <a:gd name="T73" fmla="*/ 277 h 338"/>
              <a:gd name="T74" fmla="*/ 51 w 148"/>
              <a:gd name="T75" fmla="*/ 287 h 338"/>
              <a:gd name="T76" fmla="*/ 61 w 148"/>
              <a:gd name="T77" fmla="*/ 294 h 338"/>
              <a:gd name="T78" fmla="*/ 74 w 148"/>
              <a:gd name="T79" fmla="*/ 296 h 338"/>
              <a:gd name="T80" fmla="*/ 86 w 148"/>
              <a:gd name="T81" fmla="*/ 294 h 338"/>
              <a:gd name="T82" fmla="*/ 96 w 148"/>
              <a:gd name="T83" fmla="*/ 287 h 338"/>
              <a:gd name="T84" fmla="*/ 103 w 148"/>
              <a:gd name="T85" fmla="*/ 277 h 338"/>
              <a:gd name="T86" fmla="*/ 106 w 148"/>
              <a:gd name="T87" fmla="*/ 264 h 338"/>
              <a:gd name="T88" fmla="*/ 106 w 148"/>
              <a:gd name="T89" fmla="*/ 53 h 338"/>
              <a:gd name="T90" fmla="*/ 101 w 148"/>
              <a:gd name="T91" fmla="*/ 32 h 338"/>
              <a:gd name="T92" fmla="*/ 90 w 148"/>
              <a:gd name="T93" fmla="*/ 15 h 338"/>
              <a:gd name="T94" fmla="*/ 73 w 148"/>
              <a:gd name="T95" fmla="*/ 4 h 338"/>
              <a:gd name="T96" fmla="*/ 53 w 148"/>
              <a:gd name="T97" fmla="*/ 0 h 338"/>
              <a:gd name="T98" fmla="*/ 32 w 148"/>
              <a:gd name="T99" fmla="*/ 4 h 338"/>
              <a:gd name="T100" fmla="*/ 15 w 148"/>
              <a:gd name="T101" fmla="*/ 15 h 338"/>
              <a:gd name="T102" fmla="*/ 4 w 148"/>
              <a:gd name="T103" fmla="*/ 32 h 338"/>
              <a:gd name="T104" fmla="*/ 0 w 148"/>
              <a:gd name="T105" fmla="*/ 53 h 338"/>
              <a:gd name="T106" fmla="*/ 0 w 148"/>
              <a:gd name="T107" fmla="*/ 264 h 338"/>
              <a:gd name="T108" fmla="*/ 6 w 148"/>
              <a:gd name="T109" fmla="*/ 293 h 338"/>
              <a:gd name="T110" fmla="*/ 22 w 148"/>
              <a:gd name="T111" fmla="*/ 31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 h="338">
                <a:moveTo>
                  <a:pt x="22" y="317"/>
                </a:moveTo>
                <a:lnTo>
                  <a:pt x="22" y="317"/>
                </a:lnTo>
                <a:cubicBezTo>
                  <a:pt x="28" y="323"/>
                  <a:pt x="36" y="329"/>
                  <a:pt x="45" y="333"/>
                </a:cubicBezTo>
                <a:cubicBezTo>
                  <a:pt x="54" y="337"/>
                  <a:pt x="64" y="338"/>
                  <a:pt x="74" y="338"/>
                </a:cubicBezTo>
                <a:cubicBezTo>
                  <a:pt x="84" y="338"/>
                  <a:pt x="94" y="337"/>
                  <a:pt x="103" y="333"/>
                </a:cubicBezTo>
                <a:cubicBezTo>
                  <a:pt x="112" y="329"/>
                  <a:pt x="120" y="323"/>
                  <a:pt x="126" y="317"/>
                </a:cubicBezTo>
                <a:cubicBezTo>
                  <a:pt x="133" y="310"/>
                  <a:pt x="138" y="302"/>
                  <a:pt x="142" y="293"/>
                </a:cubicBezTo>
                <a:cubicBezTo>
                  <a:pt x="146" y="284"/>
                  <a:pt x="148" y="275"/>
                  <a:pt x="148" y="264"/>
                </a:cubicBezTo>
                <a:lnTo>
                  <a:pt x="148" y="63"/>
                </a:lnTo>
                <a:lnTo>
                  <a:pt x="127" y="63"/>
                </a:lnTo>
                <a:lnTo>
                  <a:pt x="127" y="264"/>
                </a:lnTo>
                <a:cubicBezTo>
                  <a:pt x="127" y="272"/>
                  <a:pt x="125" y="279"/>
                  <a:pt x="123" y="285"/>
                </a:cubicBezTo>
                <a:cubicBezTo>
                  <a:pt x="120" y="291"/>
                  <a:pt x="116" y="297"/>
                  <a:pt x="111" y="302"/>
                </a:cubicBezTo>
                <a:cubicBezTo>
                  <a:pt x="106" y="306"/>
                  <a:pt x="101" y="310"/>
                  <a:pt x="94" y="313"/>
                </a:cubicBezTo>
                <a:cubicBezTo>
                  <a:pt x="88" y="316"/>
                  <a:pt x="81" y="317"/>
                  <a:pt x="74" y="317"/>
                </a:cubicBezTo>
                <a:cubicBezTo>
                  <a:pt x="67" y="317"/>
                  <a:pt x="60" y="316"/>
                  <a:pt x="53" y="313"/>
                </a:cubicBezTo>
                <a:cubicBezTo>
                  <a:pt x="47" y="310"/>
                  <a:pt x="41" y="306"/>
                  <a:pt x="37" y="302"/>
                </a:cubicBezTo>
                <a:cubicBezTo>
                  <a:pt x="32" y="297"/>
                  <a:pt x="28" y="291"/>
                  <a:pt x="25" y="285"/>
                </a:cubicBezTo>
                <a:cubicBezTo>
                  <a:pt x="22" y="279"/>
                  <a:pt x="21" y="272"/>
                  <a:pt x="21" y="264"/>
                </a:cubicBezTo>
                <a:lnTo>
                  <a:pt x="21" y="53"/>
                </a:lnTo>
                <a:cubicBezTo>
                  <a:pt x="21" y="48"/>
                  <a:pt x="22" y="44"/>
                  <a:pt x="23" y="40"/>
                </a:cubicBezTo>
                <a:cubicBezTo>
                  <a:pt x="25" y="37"/>
                  <a:pt x="27" y="33"/>
                  <a:pt x="30" y="30"/>
                </a:cubicBezTo>
                <a:cubicBezTo>
                  <a:pt x="33" y="27"/>
                  <a:pt x="36" y="25"/>
                  <a:pt x="40" y="24"/>
                </a:cubicBezTo>
                <a:cubicBezTo>
                  <a:pt x="44" y="22"/>
                  <a:pt x="48" y="21"/>
                  <a:pt x="53" y="21"/>
                </a:cubicBezTo>
                <a:cubicBezTo>
                  <a:pt x="57" y="21"/>
                  <a:pt x="61" y="22"/>
                  <a:pt x="65" y="24"/>
                </a:cubicBezTo>
                <a:cubicBezTo>
                  <a:pt x="69" y="25"/>
                  <a:pt x="72" y="27"/>
                  <a:pt x="75" y="30"/>
                </a:cubicBezTo>
                <a:cubicBezTo>
                  <a:pt x="78" y="33"/>
                  <a:pt x="80" y="37"/>
                  <a:pt x="82" y="40"/>
                </a:cubicBezTo>
                <a:cubicBezTo>
                  <a:pt x="84" y="44"/>
                  <a:pt x="84" y="48"/>
                  <a:pt x="84" y="53"/>
                </a:cubicBezTo>
                <a:lnTo>
                  <a:pt x="84" y="264"/>
                </a:lnTo>
                <a:cubicBezTo>
                  <a:pt x="84" y="267"/>
                  <a:pt x="83" y="270"/>
                  <a:pt x="81" y="272"/>
                </a:cubicBezTo>
                <a:cubicBezTo>
                  <a:pt x="79" y="274"/>
                  <a:pt x="77" y="275"/>
                  <a:pt x="74" y="275"/>
                </a:cubicBezTo>
                <a:cubicBezTo>
                  <a:pt x="71" y="275"/>
                  <a:pt x="68" y="274"/>
                  <a:pt x="66" y="272"/>
                </a:cubicBezTo>
                <a:cubicBezTo>
                  <a:pt x="64" y="270"/>
                  <a:pt x="63" y="267"/>
                  <a:pt x="63" y="264"/>
                </a:cubicBezTo>
                <a:lnTo>
                  <a:pt x="63" y="85"/>
                </a:lnTo>
                <a:lnTo>
                  <a:pt x="42" y="85"/>
                </a:lnTo>
                <a:lnTo>
                  <a:pt x="42" y="264"/>
                </a:lnTo>
                <a:cubicBezTo>
                  <a:pt x="42" y="269"/>
                  <a:pt x="43" y="273"/>
                  <a:pt x="45" y="277"/>
                </a:cubicBezTo>
                <a:cubicBezTo>
                  <a:pt x="46" y="281"/>
                  <a:pt x="48" y="284"/>
                  <a:pt x="51" y="287"/>
                </a:cubicBezTo>
                <a:cubicBezTo>
                  <a:pt x="54" y="290"/>
                  <a:pt x="58" y="292"/>
                  <a:pt x="61" y="294"/>
                </a:cubicBezTo>
                <a:cubicBezTo>
                  <a:pt x="65" y="295"/>
                  <a:pt x="69" y="296"/>
                  <a:pt x="74" y="296"/>
                </a:cubicBezTo>
                <a:cubicBezTo>
                  <a:pt x="78" y="296"/>
                  <a:pt x="82" y="295"/>
                  <a:pt x="86" y="294"/>
                </a:cubicBezTo>
                <a:cubicBezTo>
                  <a:pt x="90" y="292"/>
                  <a:pt x="93" y="290"/>
                  <a:pt x="96" y="287"/>
                </a:cubicBezTo>
                <a:cubicBezTo>
                  <a:pt x="99" y="284"/>
                  <a:pt x="101" y="281"/>
                  <a:pt x="103" y="277"/>
                </a:cubicBezTo>
                <a:cubicBezTo>
                  <a:pt x="105" y="273"/>
                  <a:pt x="106" y="269"/>
                  <a:pt x="106" y="264"/>
                </a:cubicBezTo>
                <a:lnTo>
                  <a:pt x="106" y="53"/>
                </a:lnTo>
                <a:cubicBezTo>
                  <a:pt x="106" y="45"/>
                  <a:pt x="104" y="39"/>
                  <a:pt x="101" y="32"/>
                </a:cubicBezTo>
                <a:cubicBezTo>
                  <a:pt x="99" y="26"/>
                  <a:pt x="95" y="20"/>
                  <a:pt x="90" y="15"/>
                </a:cubicBezTo>
                <a:cubicBezTo>
                  <a:pt x="85" y="11"/>
                  <a:pt x="80" y="7"/>
                  <a:pt x="73" y="4"/>
                </a:cubicBezTo>
                <a:cubicBezTo>
                  <a:pt x="67" y="1"/>
                  <a:pt x="60" y="0"/>
                  <a:pt x="53" y="0"/>
                </a:cubicBezTo>
                <a:cubicBezTo>
                  <a:pt x="45" y="0"/>
                  <a:pt x="39" y="1"/>
                  <a:pt x="32" y="4"/>
                </a:cubicBezTo>
                <a:cubicBezTo>
                  <a:pt x="26" y="7"/>
                  <a:pt x="20" y="11"/>
                  <a:pt x="15" y="15"/>
                </a:cubicBezTo>
                <a:cubicBezTo>
                  <a:pt x="11" y="20"/>
                  <a:pt x="7" y="26"/>
                  <a:pt x="4" y="32"/>
                </a:cubicBezTo>
                <a:cubicBezTo>
                  <a:pt x="1" y="39"/>
                  <a:pt x="0" y="45"/>
                  <a:pt x="0" y="53"/>
                </a:cubicBezTo>
                <a:lnTo>
                  <a:pt x="0" y="264"/>
                </a:lnTo>
                <a:cubicBezTo>
                  <a:pt x="0" y="275"/>
                  <a:pt x="2" y="284"/>
                  <a:pt x="6" y="293"/>
                </a:cubicBezTo>
                <a:cubicBezTo>
                  <a:pt x="10" y="302"/>
                  <a:pt x="15" y="310"/>
                  <a:pt x="22" y="317"/>
                </a:cubicBez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648" name="Freeform: Shape 647" descr="Arrow going downwards">
            <a:extLst>
              <a:ext uri="{FF2B5EF4-FFF2-40B4-BE49-F238E27FC236}">
                <a16:creationId xmlns:a16="http://schemas.microsoft.com/office/drawing/2014/main" id="{219357DA-9053-4A13-8A37-81044901BE4B}"/>
              </a:ext>
            </a:extLst>
          </p:cNvPr>
          <p:cNvSpPr/>
          <p:nvPr/>
        </p:nvSpPr>
        <p:spPr bwMode="auto">
          <a:xfrm>
            <a:off x="1864439" y="2552257"/>
            <a:ext cx="331126" cy="979152"/>
          </a:xfrm>
          <a:custGeom>
            <a:avLst/>
            <a:gdLst>
              <a:gd name="connsiteX0" fmla="*/ 0 w 219075"/>
              <a:gd name="connsiteY0" fmla="*/ 0 h 804862"/>
              <a:gd name="connsiteX1" fmla="*/ 219075 w 219075"/>
              <a:gd name="connsiteY1" fmla="*/ 0 h 804862"/>
              <a:gd name="connsiteX2" fmla="*/ 219075 w 219075"/>
              <a:gd name="connsiteY2" fmla="*/ 804862 h 804862"/>
            </a:gdLst>
            <a:ahLst/>
            <a:cxnLst>
              <a:cxn ang="0">
                <a:pos x="connsiteX0" y="connsiteY0"/>
              </a:cxn>
              <a:cxn ang="0">
                <a:pos x="connsiteX1" y="connsiteY1"/>
              </a:cxn>
              <a:cxn ang="0">
                <a:pos x="connsiteX2" y="connsiteY2"/>
              </a:cxn>
            </a:cxnLst>
            <a:rect l="l" t="t" r="r" b="b"/>
            <a:pathLst>
              <a:path w="219075" h="804862">
                <a:moveTo>
                  <a:pt x="0" y="0"/>
                </a:moveTo>
                <a:lnTo>
                  <a:pt x="219075" y="0"/>
                </a:lnTo>
                <a:lnTo>
                  <a:pt x="219075" y="804862"/>
                </a:lnTo>
              </a:path>
            </a:pathLst>
          </a:custGeom>
          <a:ln w="19050" cap="rnd">
            <a:solidFill>
              <a:schemeClr val="accent1">
                <a:lumMod val="7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cxnSp>
        <p:nvCxnSpPr>
          <p:cNvPr id="638" name="Connector: Elbow 637" descr="Arrow going right">
            <a:extLst>
              <a:ext uri="{FF2B5EF4-FFF2-40B4-BE49-F238E27FC236}">
                <a16:creationId xmlns:a16="http://schemas.microsoft.com/office/drawing/2014/main" id="{92004ECB-74FB-41DB-B206-969EA4992D7D}"/>
              </a:ext>
            </a:extLst>
          </p:cNvPr>
          <p:cNvCxnSpPr>
            <a:cxnSpLocks/>
            <a:stCxn id="632" idx="4"/>
            <a:endCxn id="640" idx="2"/>
          </p:cNvCxnSpPr>
          <p:nvPr/>
        </p:nvCxnSpPr>
        <p:spPr>
          <a:xfrm rot="16200000" flipH="1">
            <a:off x="447996" y="2887156"/>
            <a:ext cx="707289" cy="586142"/>
          </a:xfrm>
          <a:prstGeom prst="bentConnector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39" name="TextBox 638">
            <a:extLst>
              <a:ext uri="{FF2B5EF4-FFF2-40B4-BE49-F238E27FC236}">
                <a16:creationId xmlns:a16="http://schemas.microsoft.com/office/drawing/2014/main" id="{D483DD03-9959-40DB-AB07-330CBF00EC2F}"/>
              </a:ext>
            </a:extLst>
          </p:cNvPr>
          <p:cNvSpPr txBox="1"/>
          <p:nvPr/>
        </p:nvSpPr>
        <p:spPr>
          <a:xfrm>
            <a:off x="945246" y="2917728"/>
            <a:ext cx="847547" cy="276999"/>
          </a:xfrm>
          <a:prstGeom prst="rect">
            <a:avLst/>
          </a:prstGeom>
          <a:noFill/>
        </p:spPr>
        <p:txBody>
          <a:bodyPr wrap="square" lIns="0" rIns="0" rtlCol="0">
            <a:spAutoFit/>
          </a:bodyPr>
          <a:lstStyle>
            <a:defPPr>
              <a:defRPr lang="en-US"/>
            </a:defPPr>
            <a:lvl1pPr marR="0" lvl="0" indent="0"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Click a URL </a:t>
            </a:r>
          </a:p>
        </p:txBody>
      </p:sp>
      <p:sp>
        <p:nvSpPr>
          <p:cNvPr id="640" name="Oval 639">
            <a:extLst>
              <a:ext uri="{FF2B5EF4-FFF2-40B4-BE49-F238E27FC236}">
                <a16:creationId xmlns:a16="http://schemas.microsoft.com/office/drawing/2014/main" id="{E4578AE0-FC2C-43D3-9B31-483254427EAC}"/>
              </a:ext>
              <a:ext uri="{C183D7F6-B498-43B3-948B-1728B52AA6E4}">
                <adec:decorative xmlns:adec="http://schemas.microsoft.com/office/drawing/2017/decorative" val="1"/>
              </a:ext>
            </a:extLst>
          </p:cNvPr>
          <p:cNvSpPr/>
          <p:nvPr/>
        </p:nvSpPr>
        <p:spPr bwMode="auto">
          <a:xfrm>
            <a:off x="1094711" y="3259552"/>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41" name="Freeform 15" descr="Icon of a mouse cursor">
            <a:extLst>
              <a:ext uri="{FF2B5EF4-FFF2-40B4-BE49-F238E27FC236}">
                <a16:creationId xmlns:a16="http://schemas.microsoft.com/office/drawing/2014/main" id="{400AEA2C-8BD2-4BFD-86F1-0513EB0F951B}"/>
              </a:ext>
            </a:extLst>
          </p:cNvPr>
          <p:cNvSpPr>
            <a:spLocks/>
          </p:cNvSpPr>
          <p:nvPr/>
        </p:nvSpPr>
        <p:spPr bwMode="auto">
          <a:xfrm>
            <a:off x="1313233" y="3411865"/>
            <a:ext cx="158670" cy="254914"/>
          </a:xfrm>
          <a:custGeom>
            <a:avLst/>
            <a:gdLst>
              <a:gd name="T0" fmla="*/ 89 w 120"/>
              <a:gd name="T1" fmla="*/ 182 h 193"/>
              <a:gd name="T2" fmla="*/ 89 w 120"/>
              <a:gd name="T3" fmla="*/ 182 h 193"/>
              <a:gd name="T4" fmla="*/ 61 w 120"/>
              <a:gd name="T5" fmla="*/ 120 h 193"/>
              <a:gd name="T6" fmla="*/ 120 w 120"/>
              <a:gd name="T7" fmla="*/ 120 h 193"/>
              <a:gd name="T8" fmla="*/ 0 w 120"/>
              <a:gd name="T9" fmla="*/ 0 h 193"/>
              <a:gd name="T10" fmla="*/ 0 w 120"/>
              <a:gd name="T11" fmla="*/ 168 h 193"/>
              <a:gd name="T12" fmla="*/ 37 w 120"/>
              <a:gd name="T13" fmla="*/ 131 h 193"/>
              <a:gd name="T14" fmla="*/ 65 w 120"/>
              <a:gd name="T15" fmla="*/ 193 h 193"/>
              <a:gd name="T16" fmla="*/ 89 w 120"/>
              <a:gd name="T17" fmla="*/ 1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93">
                <a:moveTo>
                  <a:pt x="89" y="182"/>
                </a:moveTo>
                <a:lnTo>
                  <a:pt x="89" y="182"/>
                </a:lnTo>
                <a:lnTo>
                  <a:pt x="61" y="120"/>
                </a:lnTo>
                <a:lnTo>
                  <a:pt x="120" y="120"/>
                </a:lnTo>
                <a:lnTo>
                  <a:pt x="0" y="0"/>
                </a:lnTo>
                <a:lnTo>
                  <a:pt x="0" y="168"/>
                </a:lnTo>
                <a:lnTo>
                  <a:pt x="37" y="131"/>
                </a:lnTo>
                <a:lnTo>
                  <a:pt x="65" y="193"/>
                </a:lnTo>
                <a:lnTo>
                  <a:pt x="89" y="182"/>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643" name="TextBox 642">
            <a:extLst>
              <a:ext uri="{FF2B5EF4-FFF2-40B4-BE49-F238E27FC236}">
                <a16:creationId xmlns:a16="http://schemas.microsoft.com/office/drawing/2014/main" id="{6D3863E5-EE74-4E40-9A99-B5F9D828CDF0}"/>
              </a:ext>
            </a:extLst>
          </p:cNvPr>
          <p:cNvSpPr txBox="1"/>
          <p:nvPr/>
        </p:nvSpPr>
        <p:spPr>
          <a:xfrm>
            <a:off x="124203" y="3582376"/>
            <a:ext cx="839014" cy="461665"/>
          </a:xfrm>
          <a:prstGeom prst="rect">
            <a:avLst/>
          </a:prstGeom>
          <a:noFill/>
        </p:spPr>
        <p:txBody>
          <a:bodyPr wrap="square" lIns="0" rIns="0" rtlCol="0">
            <a:spAutoFit/>
          </a:bodyPr>
          <a:lstStyle>
            <a:defPPr>
              <a:defRPr lang="en-US"/>
            </a:defPPr>
            <a:lvl1pPr marR="0" lvl="0" indent="0"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Browse </a:t>
            </a:r>
            <a:br>
              <a:rPr kumimoji="0" lang="en-US" sz="1200" b="0" i="0" u="none" strike="noStrike" kern="0" cap="none" spc="0" normalizeH="0" baseline="0" noProof="0">
                <a:ln>
                  <a:noFill/>
                </a:ln>
                <a:solidFill>
                  <a:srgbClr val="282828"/>
                </a:solidFill>
                <a:effectLst/>
                <a:uLnTx/>
                <a:uFillTx/>
                <a:latin typeface="Segoe UI Semibold"/>
                <a:cs typeface="Segoe UI" charset="0"/>
              </a:rPr>
            </a:br>
            <a:r>
              <a:rPr kumimoji="0" lang="en-US" sz="1200" b="0" i="0" u="none" strike="noStrike" kern="0" cap="none" spc="0" normalizeH="0" baseline="0" noProof="0">
                <a:ln>
                  <a:noFill/>
                </a:ln>
                <a:solidFill>
                  <a:srgbClr val="282828"/>
                </a:solidFill>
                <a:effectLst/>
                <a:uLnTx/>
                <a:uFillTx/>
                <a:latin typeface="Segoe UI Semibold"/>
                <a:cs typeface="Segoe UI" charset="0"/>
              </a:rPr>
              <a:t>a website</a:t>
            </a:r>
          </a:p>
        </p:txBody>
      </p:sp>
      <p:sp>
        <p:nvSpPr>
          <p:cNvPr id="644" name="Oval 643">
            <a:extLst>
              <a:ext uri="{FF2B5EF4-FFF2-40B4-BE49-F238E27FC236}">
                <a16:creationId xmlns:a16="http://schemas.microsoft.com/office/drawing/2014/main" id="{AF816918-056D-4A9A-93FA-BCFAFECE31E9}"/>
              </a:ext>
              <a:ext uri="{C183D7F6-B498-43B3-948B-1728B52AA6E4}">
                <adec:decorative xmlns:adec="http://schemas.microsoft.com/office/drawing/2017/decorative" val="1"/>
              </a:ext>
            </a:extLst>
          </p:cNvPr>
          <p:cNvSpPr/>
          <p:nvPr/>
        </p:nvSpPr>
        <p:spPr bwMode="auto">
          <a:xfrm>
            <a:off x="277104" y="4051833"/>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45" name="Picture 644" descr="Icon of a computer screen with a group of people inside it">
            <a:extLst>
              <a:ext uri="{FF2B5EF4-FFF2-40B4-BE49-F238E27FC236}">
                <a16:creationId xmlns:a16="http://schemas.microsoft.com/office/drawing/2014/main" id="{9D13C8EA-B684-4234-B758-656E9A790D64}"/>
              </a:ext>
            </a:extLst>
          </p:cNvPr>
          <p:cNvPicPr>
            <a:picLocks noChangeAspect="1"/>
          </p:cNvPicPr>
          <p:nvPr/>
        </p:nvPicPr>
        <p:blipFill>
          <a:blip r:embed="rId7"/>
          <a:stretch>
            <a:fillRect/>
          </a:stretch>
        </p:blipFill>
        <p:spPr>
          <a:xfrm>
            <a:off x="395214" y="4217147"/>
            <a:ext cx="312420" cy="243840"/>
          </a:xfrm>
          <a:prstGeom prst="rect">
            <a:avLst/>
          </a:prstGeom>
        </p:spPr>
      </p:pic>
      <p:sp>
        <p:nvSpPr>
          <p:cNvPr id="642" name="Freeform: Shape 641" descr="Arrow going upwards">
            <a:extLst>
              <a:ext uri="{FF2B5EF4-FFF2-40B4-BE49-F238E27FC236}">
                <a16:creationId xmlns:a16="http://schemas.microsoft.com/office/drawing/2014/main" id="{480C9E86-37CC-49B9-9174-914867BF6608}"/>
              </a:ext>
            </a:extLst>
          </p:cNvPr>
          <p:cNvSpPr/>
          <p:nvPr/>
        </p:nvSpPr>
        <p:spPr bwMode="auto">
          <a:xfrm>
            <a:off x="839926" y="3531409"/>
            <a:ext cx="1247775" cy="809815"/>
          </a:xfrm>
          <a:custGeom>
            <a:avLst/>
            <a:gdLst>
              <a:gd name="connsiteX0" fmla="*/ 0 w 1247775"/>
              <a:gd name="connsiteY0" fmla="*/ 690563 h 690563"/>
              <a:gd name="connsiteX1" fmla="*/ 1247775 w 1247775"/>
              <a:gd name="connsiteY1" fmla="*/ 690563 h 690563"/>
              <a:gd name="connsiteX2" fmla="*/ 1247775 w 1247775"/>
              <a:gd name="connsiteY2" fmla="*/ 0 h 690563"/>
            </a:gdLst>
            <a:ahLst/>
            <a:cxnLst>
              <a:cxn ang="0">
                <a:pos x="connsiteX0" y="connsiteY0"/>
              </a:cxn>
              <a:cxn ang="0">
                <a:pos x="connsiteX1" y="connsiteY1"/>
              </a:cxn>
              <a:cxn ang="0">
                <a:pos x="connsiteX2" y="connsiteY2"/>
              </a:cxn>
            </a:cxnLst>
            <a:rect l="l" t="t" r="r" b="b"/>
            <a:pathLst>
              <a:path w="1247775" h="690563">
                <a:moveTo>
                  <a:pt x="0" y="690563"/>
                </a:moveTo>
                <a:lnTo>
                  <a:pt x="1247775" y="690563"/>
                </a:lnTo>
                <a:lnTo>
                  <a:pt x="1247775" y="0"/>
                </a:lnTo>
              </a:path>
            </a:pathLst>
          </a:custGeom>
          <a:ln w="19050" cap="rnd">
            <a:solidFill>
              <a:schemeClr val="accent1">
                <a:lumMod val="7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cxnSp>
        <p:nvCxnSpPr>
          <p:cNvPr id="649" name="Straight Arrow Connector 648" descr="Arrow going right">
            <a:extLst>
              <a:ext uri="{FF2B5EF4-FFF2-40B4-BE49-F238E27FC236}">
                <a16:creationId xmlns:a16="http://schemas.microsoft.com/office/drawing/2014/main" id="{4D1D78EB-795D-4622-B5D8-C9464822157F}"/>
              </a:ext>
            </a:extLst>
          </p:cNvPr>
          <p:cNvCxnSpPr>
            <a:cxnSpLocks/>
            <a:endCxn id="651" idx="2"/>
          </p:cNvCxnSpPr>
          <p:nvPr/>
        </p:nvCxnSpPr>
        <p:spPr>
          <a:xfrm>
            <a:off x="1686218" y="3533872"/>
            <a:ext cx="1233371"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50" name="TextBox 649">
            <a:extLst>
              <a:ext uri="{FF2B5EF4-FFF2-40B4-BE49-F238E27FC236}">
                <a16:creationId xmlns:a16="http://schemas.microsoft.com/office/drawing/2014/main" id="{7CC627F5-CDCB-46FB-AD26-374761FE5890}"/>
              </a:ext>
            </a:extLst>
          </p:cNvPr>
          <p:cNvSpPr txBox="1"/>
          <p:nvPr/>
        </p:nvSpPr>
        <p:spPr>
          <a:xfrm>
            <a:off x="2667158" y="2794216"/>
            <a:ext cx="1112708" cy="461665"/>
          </a:xfrm>
          <a:prstGeom prst="rect">
            <a:avLst/>
          </a:prstGeom>
          <a:noFill/>
        </p:spPr>
        <p:txBody>
          <a:bodyPr wrap="square" lIns="0" rIns="0" rtlCol="0">
            <a:spAutoFit/>
          </a:bodyPr>
          <a:lstStyle>
            <a:defPPr>
              <a:defRPr lang="en-US"/>
            </a:defPPr>
            <a:lvl1pPr marR="0" lvl="0" indent="0"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Exploitation</a:t>
            </a:r>
            <a:br>
              <a:rPr kumimoji="0" lang="en-US" sz="1200" b="0" i="0" u="none" strike="noStrike" kern="0" cap="none" spc="0" normalizeH="0" baseline="0" noProof="0">
                <a:ln>
                  <a:noFill/>
                </a:ln>
                <a:solidFill>
                  <a:srgbClr val="282828"/>
                </a:solidFill>
                <a:effectLst/>
                <a:uLnTx/>
                <a:uFillTx/>
                <a:latin typeface="Segoe UI Semibold"/>
                <a:cs typeface="Segoe UI" charset="0"/>
              </a:rPr>
            </a:br>
            <a:r>
              <a:rPr kumimoji="0" lang="en-US" sz="1200" b="0" i="0" u="none" strike="noStrike" kern="0" cap="none" spc="0" normalizeH="0" baseline="0" noProof="0">
                <a:ln>
                  <a:noFill/>
                </a:ln>
                <a:solidFill>
                  <a:srgbClr val="282828"/>
                </a:solidFill>
                <a:effectLst/>
                <a:uLnTx/>
                <a:uFillTx/>
                <a:latin typeface="Segoe UI Semibold"/>
                <a:cs typeface="Segoe UI" charset="0"/>
              </a:rPr>
              <a:t>and Installation</a:t>
            </a:r>
          </a:p>
        </p:txBody>
      </p:sp>
      <p:sp>
        <p:nvSpPr>
          <p:cNvPr id="651" name="Oval 650">
            <a:extLst>
              <a:ext uri="{FF2B5EF4-FFF2-40B4-BE49-F238E27FC236}">
                <a16:creationId xmlns:a16="http://schemas.microsoft.com/office/drawing/2014/main" id="{2D1E0B74-6821-4891-A91A-BE363F8FD671}"/>
              </a:ext>
              <a:ext uri="{C183D7F6-B498-43B3-948B-1728B52AA6E4}">
                <adec:decorative xmlns:adec="http://schemas.microsoft.com/office/drawing/2017/decorative" val="1"/>
              </a:ext>
            </a:extLst>
          </p:cNvPr>
          <p:cNvSpPr/>
          <p:nvPr/>
        </p:nvSpPr>
        <p:spPr bwMode="auto">
          <a:xfrm>
            <a:off x="2919589" y="3259552"/>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52" name="Picture 651" descr="Icon of a computer screen with an arrow on top">
            <a:extLst>
              <a:ext uri="{FF2B5EF4-FFF2-40B4-BE49-F238E27FC236}">
                <a16:creationId xmlns:a16="http://schemas.microsoft.com/office/drawing/2014/main" id="{CF8BA250-F053-473E-97C7-7F6ABFDADB02}"/>
              </a:ext>
            </a:extLst>
          </p:cNvPr>
          <p:cNvPicPr>
            <a:picLocks noChangeAspect="1"/>
          </p:cNvPicPr>
          <p:nvPr/>
        </p:nvPicPr>
        <p:blipFill>
          <a:blip r:embed="rId8"/>
          <a:stretch>
            <a:fillRect/>
          </a:stretch>
        </p:blipFill>
        <p:spPr>
          <a:xfrm>
            <a:off x="3032365" y="3378424"/>
            <a:ext cx="323088" cy="310896"/>
          </a:xfrm>
          <a:prstGeom prst="rect">
            <a:avLst/>
          </a:prstGeom>
        </p:spPr>
      </p:pic>
      <p:cxnSp>
        <p:nvCxnSpPr>
          <p:cNvPr id="653" name="Straight Arrow Connector 652" descr="Arrow going right">
            <a:extLst>
              <a:ext uri="{FF2B5EF4-FFF2-40B4-BE49-F238E27FC236}">
                <a16:creationId xmlns:a16="http://schemas.microsoft.com/office/drawing/2014/main" id="{A8B7C04D-F645-4E61-93DC-7D95DA61E16C}"/>
              </a:ext>
            </a:extLst>
          </p:cNvPr>
          <p:cNvCxnSpPr>
            <a:cxnSpLocks/>
            <a:stCxn id="651" idx="6"/>
            <a:endCxn id="655" idx="2"/>
          </p:cNvCxnSpPr>
          <p:nvPr/>
        </p:nvCxnSpPr>
        <p:spPr>
          <a:xfrm>
            <a:off x="3468229" y="3533872"/>
            <a:ext cx="660966"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54" name="TextBox 653">
            <a:extLst>
              <a:ext uri="{FF2B5EF4-FFF2-40B4-BE49-F238E27FC236}">
                <a16:creationId xmlns:a16="http://schemas.microsoft.com/office/drawing/2014/main" id="{08F5FF86-D0BF-40BF-8353-04F2144A18CF}"/>
              </a:ext>
            </a:extLst>
          </p:cNvPr>
          <p:cNvSpPr txBox="1"/>
          <p:nvPr/>
        </p:nvSpPr>
        <p:spPr>
          <a:xfrm>
            <a:off x="3972604" y="2805623"/>
            <a:ext cx="907473" cy="461665"/>
          </a:xfrm>
          <a:prstGeom prst="rect">
            <a:avLst/>
          </a:prstGeom>
          <a:noFill/>
        </p:spPr>
        <p:txBody>
          <a:bodyPr wrap="square" lIns="0" rIns="0" rtlCol="0">
            <a:spAutoFit/>
          </a:bodyPr>
          <a:lstStyle>
            <a:defPPr>
              <a:defRPr lang="en-US"/>
            </a:defPPr>
            <a:lvl1pPr marR="0" lvl="0" indent="0"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Command</a:t>
            </a:r>
            <a:br>
              <a:rPr kumimoji="0" lang="en-US" sz="1200" b="0" i="0" u="none" strike="noStrike" kern="0" cap="none" spc="0" normalizeH="0" baseline="0" noProof="0">
                <a:ln>
                  <a:noFill/>
                </a:ln>
                <a:solidFill>
                  <a:srgbClr val="282828"/>
                </a:solidFill>
                <a:effectLst/>
                <a:uLnTx/>
                <a:uFillTx/>
                <a:latin typeface="Segoe UI Semibold"/>
                <a:cs typeface="Segoe UI" charset="0"/>
              </a:rPr>
            </a:br>
            <a:r>
              <a:rPr kumimoji="0" lang="en-US" sz="1200" b="0" i="0" u="none" strike="noStrike" kern="0" cap="none" spc="0" normalizeH="0" baseline="0" noProof="0">
                <a:ln>
                  <a:noFill/>
                </a:ln>
                <a:solidFill>
                  <a:srgbClr val="282828"/>
                </a:solidFill>
                <a:effectLst/>
                <a:uLnTx/>
                <a:uFillTx/>
                <a:latin typeface="Segoe UI Semibold"/>
                <a:cs typeface="Segoe UI" charset="0"/>
              </a:rPr>
              <a:t>and Control </a:t>
            </a:r>
          </a:p>
        </p:txBody>
      </p:sp>
      <p:sp>
        <p:nvSpPr>
          <p:cNvPr id="655" name="Oval 654">
            <a:extLst>
              <a:ext uri="{FF2B5EF4-FFF2-40B4-BE49-F238E27FC236}">
                <a16:creationId xmlns:a16="http://schemas.microsoft.com/office/drawing/2014/main" id="{6D23AE32-7F5B-44CA-8EDE-146C70A61FA0}"/>
              </a:ext>
              <a:ext uri="{C183D7F6-B498-43B3-948B-1728B52AA6E4}">
                <adec:decorative xmlns:adec="http://schemas.microsoft.com/office/drawing/2017/decorative" val="1"/>
              </a:ext>
            </a:extLst>
          </p:cNvPr>
          <p:cNvSpPr/>
          <p:nvPr/>
        </p:nvSpPr>
        <p:spPr bwMode="auto">
          <a:xfrm>
            <a:off x="4129195" y="3259552"/>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56" name="Picture 655" descr="Icon of a mobile tower">
            <a:extLst>
              <a:ext uri="{FF2B5EF4-FFF2-40B4-BE49-F238E27FC236}">
                <a16:creationId xmlns:a16="http://schemas.microsoft.com/office/drawing/2014/main" id="{8D5CE131-6231-4CFC-A6C6-C0CD37B6BE92}"/>
              </a:ext>
            </a:extLst>
          </p:cNvPr>
          <p:cNvPicPr>
            <a:picLocks noChangeAspect="1"/>
          </p:cNvPicPr>
          <p:nvPr/>
        </p:nvPicPr>
        <p:blipFill>
          <a:blip r:embed="rId9"/>
          <a:stretch>
            <a:fillRect/>
          </a:stretch>
        </p:blipFill>
        <p:spPr>
          <a:xfrm>
            <a:off x="4254163" y="3376138"/>
            <a:ext cx="298704" cy="315468"/>
          </a:xfrm>
          <a:prstGeom prst="rect">
            <a:avLst/>
          </a:prstGeom>
        </p:spPr>
      </p:pic>
      <p:sp>
        <p:nvSpPr>
          <p:cNvPr id="657" name="Rectangle 656">
            <a:hlinkClick r:id="rId10"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259E9FD4-5A80-4067-B838-4C3CDF4F661E}"/>
              </a:ext>
            </a:extLst>
          </p:cNvPr>
          <p:cNvSpPr/>
          <p:nvPr/>
        </p:nvSpPr>
        <p:spPr bwMode="auto">
          <a:xfrm>
            <a:off x="6335621" y="1139342"/>
            <a:ext cx="2472122" cy="1442443"/>
          </a:xfrm>
          <a:prstGeom prst="rect">
            <a:avLst/>
          </a:prstGeom>
          <a:solidFill>
            <a:schemeClr val="accent3">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91440" rIns="179234"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t>Azure AD </a:t>
            </a:r>
            <a:b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br>
            <a: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t>Identity Protection</a:t>
            </a:r>
          </a:p>
        </p:txBody>
      </p:sp>
      <p:sp>
        <p:nvSpPr>
          <p:cNvPr id="658" name="TextBox 657">
            <a:extLst>
              <a:ext uri="{FF2B5EF4-FFF2-40B4-BE49-F238E27FC236}">
                <a16:creationId xmlns:a16="http://schemas.microsoft.com/office/drawing/2014/main" id="{D4E1ED81-F106-41E0-BC02-A91B613056E4}"/>
              </a:ext>
            </a:extLst>
          </p:cNvPr>
          <p:cNvSpPr txBox="1"/>
          <p:nvPr/>
        </p:nvSpPr>
        <p:spPr>
          <a:xfrm>
            <a:off x="7260371" y="1915957"/>
            <a:ext cx="1506039" cy="646331"/>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l"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Brute force account or use stolen account credentials</a:t>
            </a:r>
          </a:p>
        </p:txBody>
      </p:sp>
      <p:cxnSp>
        <p:nvCxnSpPr>
          <p:cNvPr id="662" name="Straight Arrow Connector 661" descr="Arrow going right">
            <a:extLst>
              <a:ext uri="{FF2B5EF4-FFF2-40B4-BE49-F238E27FC236}">
                <a16:creationId xmlns:a16="http://schemas.microsoft.com/office/drawing/2014/main" id="{7282851F-2D34-40B3-BB54-2186B794FB3A}"/>
              </a:ext>
            </a:extLst>
          </p:cNvPr>
          <p:cNvCxnSpPr>
            <a:cxnSpLocks/>
            <a:stCxn id="655" idx="6"/>
          </p:cNvCxnSpPr>
          <p:nvPr/>
        </p:nvCxnSpPr>
        <p:spPr>
          <a:xfrm>
            <a:off x="4677835" y="3533872"/>
            <a:ext cx="1953549"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64" name="TextBox 663">
            <a:extLst>
              <a:ext uri="{FF2B5EF4-FFF2-40B4-BE49-F238E27FC236}">
                <a16:creationId xmlns:a16="http://schemas.microsoft.com/office/drawing/2014/main" id="{BA7D3131-2FDE-4BD1-A768-401EAA46BE2A}"/>
              </a:ext>
            </a:extLst>
          </p:cNvPr>
          <p:cNvSpPr txBox="1"/>
          <p:nvPr/>
        </p:nvSpPr>
        <p:spPr>
          <a:xfrm>
            <a:off x="7166468" y="2950262"/>
            <a:ext cx="1074685" cy="461665"/>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User account is compromised</a:t>
            </a:r>
          </a:p>
        </p:txBody>
      </p:sp>
      <p:cxnSp>
        <p:nvCxnSpPr>
          <p:cNvPr id="667" name="Straight Arrow Connector 666" descr="Arrow going right">
            <a:extLst>
              <a:ext uri="{FF2B5EF4-FFF2-40B4-BE49-F238E27FC236}">
                <a16:creationId xmlns:a16="http://schemas.microsoft.com/office/drawing/2014/main" id="{C76F0974-0B8B-4241-BC47-9E690E8912D5}"/>
              </a:ext>
            </a:extLst>
          </p:cNvPr>
          <p:cNvCxnSpPr>
            <a:cxnSpLocks/>
          </p:cNvCxnSpPr>
          <p:nvPr/>
        </p:nvCxnSpPr>
        <p:spPr>
          <a:xfrm>
            <a:off x="7180024" y="3460847"/>
            <a:ext cx="1326786"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68" name="Oval 667">
            <a:extLst>
              <a:ext uri="{FF2B5EF4-FFF2-40B4-BE49-F238E27FC236}">
                <a16:creationId xmlns:a16="http://schemas.microsoft.com/office/drawing/2014/main" id="{945FF403-404E-4B5B-8FB9-610CE79B4091}"/>
              </a:ext>
              <a:ext uri="{C183D7F6-B498-43B3-948B-1728B52AA6E4}">
                <adec:decorative xmlns:adec="http://schemas.microsoft.com/office/drawing/2017/decorative" val="1"/>
              </a:ext>
            </a:extLst>
          </p:cNvPr>
          <p:cNvSpPr/>
          <p:nvPr/>
        </p:nvSpPr>
        <p:spPr bwMode="auto">
          <a:xfrm>
            <a:off x="8506810" y="3186527"/>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70" name="Picture 669" descr="Icon of data security">
            <a:extLst>
              <a:ext uri="{FF2B5EF4-FFF2-40B4-BE49-F238E27FC236}">
                <a16:creationId xmlns:a16="http://schemas.microsoft.com/office/drawing/2014/main" id="{4A59A592-EF59-4430-AA4A-799062C48CB6}"/>
              </a:ext>
            </a:extLst>
          </p:cNvPr>
          <p:cNvPicPr>
            <a:picLocks noChangeAspect="1"/>
          </p:cNvPicPr>
          <p:nvPr/>
        </p:nvPicPr>
        <p:blipFill>
          <a:blip r:embed="rId11"/>
          <a:stretch>
            <a:fillRect/>
          </a:stretch>
        </p:blipFill>
        <p:spPr>
          <a:xfrm>
            <a:off x="8633302" y="3287873"/>
            <a:ext cx="295656" cy="345948"/>
          </a:xfrm>
          <a:prstGeom prst="rect">
            <a:avLst/>
          </a:prstGeom>
        </p:spPr>
      </p:pic>
      <p:sp>
        <p:nvSpPr>
          <p:cNvPr id="669" name="TextBox 668">
            <a:extLst>
              <a:ext uri="{FF2B5EF4-FFF2-40B4-BE49-F238E27FC236}">
                <a16:creationId xmlns:a16="http://schemas.microsoft.com/office/drawing/2014/main" id="{DC23599B-B55B-4E37-9096-7B03EB425260}"/>
              </a:ext>
            </a:extLst>
          </p:cNvPr>
          <p:cNvSpPr txBox="1"/>
          <p:nvPr/>
        </p:nvSpPr>
        <p:spPr>
          <a:xfrm>
            <a:off x="8964884" y="2749586"/>
            <a:ext cx="1460754" cy="646331"/>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Attacker collects</a:t>
            </a:r>
            <a:br>
              <a:rPr kumimoji="0" lang="en-US" sz="1200" b="0" i="0" u="none" strike="noStrike" kern="0" cap="none" spc="0" normalizeH="0" baseline="0" noProof="0">
                <a:ln>
                  <a:noFill/>
                </a:ln>
                <a:solidFill>
                  <a:srgbClr val="282828"/>
                </a:solidFill>
                <a:effectLst/>
                <a:uLnTx/>
                <a:uFillTx/>
                <a:latin typeface="Segoe UI Semibold"/>
                <a:cs typeface="Segoe UI" charset="0"/>
              </a:rPr>
            </a:br>
            <a:r>
              <a:rPr kumimoji="0" lang="en-US" sz="1200" b="0" i="0" u="none" strike="noStrike" kern="0" cap="none" spc="0" normalizeH="0" baseline="0" noProof="0">
                <a:ln>
                  <a:noFill/>
                </a:ln>
                <a:solidFill>
                  <a:srgbClr val="282828"/>
                </a:solidFill>
                <a:effectLst/>
                <a:uLnTx/>
                <a:uFillTx/>
                <a:latin typeface="Segoe UI Semibold"/>
                <a:cs typeface="Segoe UI" charset="0"/>
              </a:rPr>
              <a:t>reconnaissance &amp; configuration data</a:t>
            </a:r>
          </a:p>
        </p:txBody>
      </p:sp>
      <p:sp>
        <p:nvSpPr>
          <p:cNvPr id="672" name="Oval 671">
            <a:extLst>
              <a:ext uri="{FF2B5EF4-FFF2-40B4-BE49-F238E27FC236}">
                <a16:creationId xmlns:a16="http://schemas.microsoft.com/office/drawing/2014/main" id="{1E4FD5B8-42E0-4191-AE0A-8ED2FC400E9E}"/>
              </a:ext>
              <a:ext uri="{C183D7F6-B498-43B3-948B-1728B52AA6E4}">
                <adec:decorative xmlns:adec="http://schemas.microsoft.com/office/drawing/2017/decorative" val="1"/>
              </a:ext>
            </a:extLst>
          </p:cNvPr>
          <p:cNvSpPr/>
          <p:nvPr/>
        </p:nvSpPr>
        <p:spPr bwMode="auto">
          <a:xfrm>
            <a:off x="7395351" y="3670793"/>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73" name="Picture 672" descr="Icon of three circles connected together">
            <a:extLst>
              <a:ext uri="{FF2B5EF4-FFF2-40B4-BE49-F238E27FC236}">
                <a16:creationId xmlns:a16="http://schemas.microsoft.com/office/drawing/2014/main" id="{9EE3AD9B-490E-4DA4-A20B-4E67E41BBFA8}"/>
              </a:ext>
            </a:extLst>
          </p:cNvPr>
          <p:cNvPicPr>
            <a:picLocks noChangeAspect="1"/>
          </p:cNvPicPr>
          <p:nvPr/>
        </p:nvPicPr>
        <p:blipFill>
          <a:blip r:embed="rId12"/>
          <a:stretch>
            <a:fillRect/>
          </a:stretch>
        </p:blipFill>
        <p:spPr>
          <a:xfrm>
            <a:off x="7511175" y="3787379"/>
            <a:ext cx="316992" cy="315468"/>
          </a:xfrm>
          <a:prstGeom prst="rect">
            <a:avLst/>
          </a:prstGeom>
        </p:spPr>
      </p:pic>
      <p:sp>
        <p:nvSpPr>
          <p:cNvPr id="674" name="TextBox 673">
            <a:extLst>
              <a:ext uri="{FF2B5EF4-FFF2-40B4-BE49-F238E27FC236}">
                <a16:creationId xmlns:a16="http://schemas.microsoft.com/office/drawing/2014/main" id="{58A9723A-6D3F-4AE6-A221-AE35CF74E656}"/>
              </a:ext>
            </a:extLst>
          </p:cNvPr>
          <p:cNvSpPr txBox="1"/>
          <p:nvPr/>
        </p:nvSpPr>
        <p:spPr>
          <a:xfrm>
            <a:off x="7951777" y="3942153"/>
            <a:ext cx="1339078" cy="461665"/>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Attacker attempts lateral movement </a:t>
            </a:r>
          </a:p>
        </p:txBody>
      </p:sp>
      <p:cxnSp>
        <p:nvCxnSpPr>
          <p:cNvPr id="675" name="Connector: Elbow 674" descr="Arrow going right">
            <a:extLst>
              <a:ext uri="{FF2B5EF4-FFF2-40B4-BE49-F238E27FC236}">
                <a16:creationId xmlns:a16="http://schemas.microsoft.com/office/drawing/2014/main" id="{70095560-2D56-49E8-A8E0-C78D8D17ED28}"/>
              </a:ext>
            </a:extLst>
          </p:cNvPr>
          <p:cNvCxnSpPr>
            <a:cxnSpLocks/>
            <a:stCxn id="672" idx="6"/>
          </p:cNvCxnSpPr>
          <p:nvPr/>
        </p:nvCxnSpPr>
        <p:spPr>
          <a:xfrm>
            <a:off x="7943991" y="3945113"/>
            <a:ext cx="2055240" cy="2738"/>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76" name="Oval 675">
            <a:extLst>
              <a:ext uri="{FF2B5EF4-FFF2-40B4-BE49-F238E27FC236}">
                <a16:creationId xmlns:a16="http://schemas.microsoft.com/office/drawing/2014/main" id="{BADBAF3E-9921-4625-B647-7889A54BAD4A}"/>
              </a:ext>
              <a:ext uri="{C183D7F6-B498-43B3-948B-1728B52AA6E4}">
                <adec:decorative xmlns:adec="http://schemas.microsoft.com/office/drawing/2017/decorative" val="1"/>
              </a:ext>
            </a:extLst>
          </p:cNvPr>
          <p:cNvSpPr/>
          <p:nvPr/>
        </p:nvSpPr>
        <p:spPr bwMode="auto">
          <a:xfrm>
            <a:off x="9999231" y="3673531"/>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77" name="Picture 676" descr="Icon of a hacker which is compromised">
            <a:extLst>
              <a:ext uri="{FF2B5EF4-FFF2-40B4-BE49-F238E27FC236}">
                <a16:creationId xmlns:a16="http://schemas.microsoft.com/office/drawing/2014/main" id="{7BF2DCED-8B39-4F73-9280-4C96218EDB07}"/>
              </a:ext>
            </a:extLst>
          </p:cNvPr>
          <p:cNvPicPr>
            <a:picLocks noChangeAspect="1"/>
          </p:cNvPicPr>
          <p:nvPr/>
        </p:nvPicPr>
        <p:blipFill>
          <a:blip r:embed="rId13"/>
          <a:stretch>
            <a:fillRect/>
          </a:stretch>
        </p:blipFill>
        <p:spPr>
          <a:xfrm>
            <a:off x="10106673" y="3787069"/>
            <a:ext cx="333756" cy="321564"/>
          </a:xfrm>
          <a:prstGeom prst="rect">
            <a:avLst/>
          </a:prstGeom>
        </p:spPr>
      </p:pic>
      <p:sp>
        <p:nvSpPr>
          <p:cNvPr id="678" name="TextBox 677">
            <a:extLst>
              <a:ext uri="{FF2B5EF4-FFF2-40B4-BE49-F238E27FC236}">
                <a16:creationId xmlns:a16="http://schemas.microsoft.com/office/drawing/2014/main" id="{88655E5D-BAF5-4328-8708-8A775F79D996}"/>
              </a:ext>
            </a:extLst>
          </p:cNvPr>
          <p:cNvSpPr txBox="1"/>
          <p:nvPr/>
        </p:nvSpPr>
        <p:spPr>
          <a:xfrm>
            <a:off x="10219533" y="4245401"/>
            <a:ext cx="1339078" cy="461665"/>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Privileged account compromised</a:t>
            </a:r>
          </a:p>
        </p:txBody>
      </p:sp>
      <p:cxnSp>
        <p:nvCxnSpPr>
          <p:cNvPr id="680" name="Connector: Elbow 679" descr="Arrow going upwards">
            <a:extLst>
              <a:ext uri="{FF2B5EF4-FFF2-40B4-BE49-F238E27FC236}">
                <a16:creationId xmlns:a16="http://schemas.microsoft.com/office/drawing/2014/main" id="{6B33E5E3-1B33-48C5-9220-24169351CB00}"/>
              </a:ext>
            </a:extLst>
          </p:cNvPr>
          <p:cNvCxnSpPr>
            <a:cxnSpLocks/>
            <a:stCxn id="676" idx="6"/>
            <a:endCxn id="681" idx="4"/>
          </p:cNvCxnSpPr>
          <p:nvPr/>
        </p:nvCxnSpPr>
        <p:spPr>
          <a:xfrm flipV="1">
            <a:off x="10547871" y="3729488"/>
            <a:ext cx="544623" cy="218363"/>
          </a:xfrm>
          <a:prstGeom prst="bentConnector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81" name="Oval 680">
            <a:extLst>
              <a:ext uri="{FF2B5EF4-FFF2-40B4-BE49-F238E27FC236}">
                <a16:creationId xmlns:a16="http://schemas.microsoft.com/office/drawing/2014/main" id="{84BFD675-2163-4D00-A8D9-7EA2179F2603}"/>
              </a:ext>
              <a:ext uri="{C183D7F6-B498-43B3-948B-1728B52AA6E4}">
                <adec:decorative xmlns:adec="http://schemas.microsoft.com/office/drawing/2017/decorative" val="1"/>
              </a:ext>
            </a:extLst>
          </p:cNvPr>
          <p:cNvSpPr/>
          <p:nvPr/>
        </p:nvSpPr>
        <p:spPr bwMode="auto">
          <a:xfrm>
            <a:off x="10818174" y="3180848"/>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82" name="Picture 681" descr="Icon of devices with an upward arrow going out from a desktop screen">
            <a:extLst>
              <a:ext uri="{FF2B5EF4-FFF2-40B4-BE49-F238E27FC236}">
                <a16:creationId xmlns:a16="http://schemas.microsoft.com/office/drawing/2014/main" id="{B286A781-B85F-410E-8F66-7330FAA07798}"/>
              </a:ext>
            </a:extLst>
          </p:cNvPr>
          <p:cNvPicPr>
            <a:picLocks noChangeAspect="1"/>
          </p:cNvPicPr>
          <p:nvPr/>
        </p:nvPicPr>
        <p:blipFill>
          <a:blip r:embed="rId14"/>
          <a:stretch>
            <a:fillRect/>
          </a:stretch>
        </p:blipFill>
        <p:spPr>
          <a:xfrm>
            <a:off x="10918758" y="3288290"/>
            <a:ext cx="347472" cy="333756"/>
          </a:xfrm>
          <a:prstGeom prst="rect">
            <a:avLst/>
          </a:prstGeom>
        </p:spPr>
      </p:pic>
      <p:sp>
        <p:nvSpPr>
          <p:cNvPr id="683" name="TextBox 682">
            <a:extLst>
              <a:ext uri="{FF2B5EF4-FFF2-40B4-BE49-F238E27FC236}">
                <a16:creationId xmlns:a16="http://schemas.microsoft.com/office/drawing/2014/main" id="{8703AC54-897A-4CBF-95B7-F0FC7A31FDD5}"/>
              </a:ext>
            </a:extLst>
          </p:cNvPr>
          <p:cNvSpPr txBox="1"/>
          <p:nvPr/>
        </p:nvSpPr>
        <p:spPr>
          <a:xfrm>
            <a:off x="10578406" y="2747986"/>
            <a:ext cx="1001786" cy="461665"/>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Domain compromised</a:t>
            </a:r>
          </a:p>
        </p:txBody>
      </p:sp>
      <p:cxnSp>
        <p:nvCxnSpPr>
          <p:cNvPr id="679" name="Connector: Elbow 678" descr="Arrow going upwards">
            <a:extLst>
              <a:ext uri="{FF2B5EF4-FFF2-40B4-BE49-F238E27FC236}">
                <a16:creationId xmlns:a16="http://schemas.microsoft.com/office/drawing/2014/main" id="{C6C65C96-125F-4D8B-AC4D-2D1D68CED902}"/>
              </a:ext>
            </a:extLst>
          </p:cNvPr>
          <p:cNvCxnSpPr>
            <a:cxnSpLocks/>
            <a:stCxn id="676" idx="0"/>
          </p:cNvCxnSpPr>
          <p:nvPr/>
        </p:nvCxnSpPr>
        <p:spPr>
          <a:xfrm rot="16200000" flipV="1">
            <a:off x="9558162" y="2958141"/>
            <a:ext cx="212682" cy="1218097"/>
          </a:xfrm>
          <a:prstGeom prst="bentConnector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84" name="Rectangle 683">
            <a:hlinkClick r:id="rId15"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64AA8547-1231-4CE3-AD78-10DCAB995C6B}"/>
              </a:ext>
            </a:extLst>
          </p:cNvPr>
          <p:cNvSpPr/>
          <p:nvPr/>
        </p:nvSpPr>
        <p:spPr bwMode="auto">
          <a:xfrm>
            <a:off x="8879913" y="1139342"/>
            <a:ext cx="3312087" cy="1435006"/>
          </a:xfrm>
          <a:prstGeom prst="rect">
            <a:avLst/>
          </a:prstGeom>
          <a:solidFill>
            <a:schemeClr val="accent4">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188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t>Defender for </a:t>
            </a:r>
            <a:b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br>
            <a: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t>Cloud Apps</a:t>
            </a:r>
          </a:p>
        </p:txBody>
      </p:sp>
      <p:cxnSp>
        <p:nvCxnSpPr>
          <p:cNvPr id="685" name="Connector: Elbow 684" descr="Arrow going upwards">
            <a:extLst>
              <a:ext uri="{FF2B5EF4-FFF2-40B4-BE49-F238E27FC236}">
                <a16:creationId xmlns:a16="http://schemas.microsoft.com/office/drawing/2014/main" id="{0B8EA0F5-DAB6-4D2C-870B-E23DB54962E5}"/>
              </a:ext>
            </a:extLst>
          </p:cNvPr>
          <p:cNvCxnSpPr>
            <a:cxnSpLocks/>
            <a:endCxn id="686" idx="4"/>
          </p:cNvCxnSpPr>
          <p:nvPr/>
        </p:nvCxnSpPr>
        <p:spPr>
          <a:xfrm rot="5400000" flipH="1" flipV="1">
            <a:off x="9128787" y="2077500"/>
            <a:ext cx="761371" cy="1456684"/>
          </a:xfrm>
          <a:prstGeom prst="bentConnector3">
            <a:avLst>
              <a:gd name="adj1" fmla="val 7064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86" name="Oval 685">
            <a:extLst>
              <a:ext uri="{FF2B5EF4-FFF2-40B4-BE49-F238E27FC236}">
                <a16:creationId xmlns:a16="http://schemas.microsoft.com/office/drawing/2014/main" id="{BBDFB3F9-B0AC-4993-9506-35D48BE831DF}"/>
              </a:ext>
              <a:ext uri="{C183D7F6-B498-43B3-948B-1728B52AA6E4}">
                <adec:decorative xmlns:adec="http://schemas.microsoft.com/office/drawing/2017/decorative" val="1"/>
              </a:ext>
            </a:extLst>
          </p:cNvPr>
          <p:cNvSpPr/>
          <p:nvPr/>
        </p:nvSpPr>
        <p:spPr bwMode="auto">
          <a:xfrm>
            <a:off x="9963494" y="1876516"/>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87" name="Picture 686" descr="Icon of data security">
            <a:extLst>
              <a:ext uri="{FF2B5EF4-FFF2-40B4-BE49-F238E27FC236}">
                <a16:creationId xmlns:a16="http://schemas.microsoft.com/office/drawing/2014/main" id="{2ACA339C-CA9E-43B2-84FF-538EC9162B5B}"/>
              </a:ext>
            </a:extLst>
          </p:cNvPr>
          <p:cNvPicPr>
            <a:picLocks noChangeAspect="1"/>
          </p:cNvPicPr>
          <p:nvPr/>
        </p:nvPicPr>
        <p:blipFill>
          <a:blip r:embed="rId16"/>
          <a:stretch>
            <a:fillRect/>
          </a:stretch>
        </p:blipFill>
        <p:spPr>
          <a:xfrm>
            <a:off x="10090748" y="1978624"/>
            <a:ext cx="294132" cy="344424"/>
          </a:xfrm>
          <a:prstGeom prst="rect">
            <a:avLst/>
          </a:prstGeom>
        </p:spPr>
      </p:pic>
      <p:sp>
        <p:nvSpPr>
          <p:cNvPr id="688" name="TextBox 687">
            <a:extLst>
              <a:ext uri="{FF2B5EF4-FFF2-40B4-BE49-F238E27FC236}">
                <a16:creationId xmlns:a16="http://schemas.microsoft.com/office/drawing/2014/main" id="{0A391776-DA7A-44DF-9026-665767FC4E76}"/>
              </a:ext>
            </a:extLst>
          </p:cNvPr>
          <p:cNvSpPr txBox="1"/>
          <p:nvPr/>
        </p:nvSpPr>
        <p:spPr>
          <a:xfrm>
            <a:off x="9024254" y="1899687"/>
            <a:ext cx="1124632" cy="646331"/>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l"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Attacker accesses sensitive data</a:t>
            </a:r>
          </a:p>
        </p:txBody>
      </p:sp>
      <p:cxnSp>
        <p:nvCxnSpPr>
          <p:cNvPr id="689" name="Connector: Elbow 688" descr="Arrow going right">
            <a:extLst>
              <a:ext uri="{FF2B5EF4-FFF2-40B4-BE49-F238E27FC236}">
                <a16:creationId xmlns:a16="http://schemas.microsoft.com/office/drawing/2014/main" id="{AF82BC2A-261A-4CA7-8AE2-ADF5A1732F3A}"/>
              </a:ext>
            </a:extLst>
          </p:cNvPr>
          <p:cNvCxnSpPr>
            <a:cxnSpLocks/>
            <a:stCxn id="686" idx="6"/>
          </p:cNvCxnSpPr>
          <p:nvPr/>
        </p:nvCxnSpPr>
        <p:spPr>
          <a:xfrm flipV="1">
            <a:off x="10512134" y="1742704"/>
            <a:ext cx="685981" cy="408132"/>
          </a:xfrm>
          <a:prstGeom prst="bentConnector3">
            <a:avLst>
              <a:gd name="adj1" fmla="val 50000"/>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690" name="Picture 689" descr="Icon of a hacker inside a cloud">
            <a:extLst>
              <a:ext uri="{FF2B5EF4-FFF2-40B4-BE49-F238E27FC236}">
                <a16:creationId xmlns:a16="http://schemas.microsoft.com/office/drawing/2014/main" id="{CCCA2CA8-6824-4551-980E-6A919425170C}"/>
              </a:ext>
            </a:extLst>
          </p:cNvPr>
          <p:cNvPicPr>
            <a:picLocks noChangeAspect="1"/>
          </p:cNvPicPr>
          <p:nvPr/>
        </p:nvPicPr>
        <p:blipFill>
          <a:blip r:embed="rId17"/>
          <a:stretch>
            <a:fillRect/>
          </a:stretch>
        </p:blipFill>
        <p:spPr>
          <a:xfrm>
            <a:off x="11173133" y="1330038"/>
            <a:ext cx="888492" cy="633984"/>
          </a:xfrm>
          <a:prstGeom prst="rect">
            <a:avLst/>
          </a:prstGeom>
        </p:spPr>
      </p:pic>
      <p:sp>
        <p:nvSpPr>
          <p:cNvPr id="691" name="TextBox 690">
            <a:extLst>
              <a:ext uri="{FF2B5EF4-FFF2-40B4-BE49-F238E27FC236}">
                <a16:creationId xmlns:a16="http://schemas.microsoft.com/office/drawing/2014/main" id="{34A4B8EB-5E6F-48A3-8006-79C73EBF7153}"/>
              </a:ext>
            </a:extLst>
          </p:cNvPr>
          <p:cNvSpPr txBox="1"/>
          <p:nvPr/>
        </p:nvSpPr>
        <p:spPr>
          <a:xfrm>
            <a:off x="11163350" y="1837053"/>
            <a:ext cx="908058" cy="461665"/>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Exfiltration of data</a:t>
            </a:r>
          </a:p>
        </p:txBody>
      </p:sp>
      <p:sp>
        <p:nvSpPr>
          <p:cNvPr id="646" name="TextBox 645">
            <a:extLst>
              <a:ext uri="{FF2B5EF4-FFF2-40B4-BE49-F238E27FC236}">
                <a16:creationId xmlns:a16="http://schemas.microsoft.com/office/drawing/2014/main" id="{0B17D202-54DD-48BD-8660-6F76280C6310}"/>
              </a:ext>
            </a:extLst>
          </p:cNvPr>
          <p:cNvSpPr txBox="1"/>
          <p:nvPr/>
        </p:nvSpPr>
        <p:spPr>
          <a:xfrm rot="20818101">
            <a:off x="-722329" y="4798645"/>
            <a:ext cx="3886200" cy="277533"/>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Segoe UI"/>
                <a:ea typeface="+mn-ea"/>
                <a:cs typeface="+mn-cs"/>
              </a:rPr>
              <a:t>EXTERNAL THREATS</a:t>
            </a:r>
          </a:p>
        </p:txBody>
      </p:sp>
      <p:sp>
        <p:nvSpPr>
          <p:cNvPr id="696" name="Freeform: Shape 695">
            <a:extLst>
              <a:ext uri="{FF2B5EF4-FFF2-40B4-BE49-F238E27FC236}">
                <a16:creationId xmlns:a16="http://schemas.microsoft.com/office/drawing/2014/main" id="{C019E050-73F1-4A07-A4DD-E1625E7221CC}"/>
              </a:ext>
              <a:ext uri="{C183D7F6-B498-43B3-948B-1728B52AA6E4}">
                <adec:decorative xmlns:adec="http://schemas.microsoft.com/office/drawing/2017/decorative" val="1"/>
              </a:ext>
            </a:extLst>
          </p:cNvPr>
          <p:cNvSpPr/>
          <p:nvPr/>
        </p:nvSpPr>
        <p:spPr>
          <a:xfrm>
            <a:off x="1" y="4611530"/>
            <a:ext cx="6092067" cy="2246471"/>
          </a:xfrm>
          <a:custGeom>
            <a:avLst/>
            <a:gdLst>
              <a:gd name="connsiteX0" fmla="*/ 5762159 w 6092067"/>
              <a:gd name="connsiteY0" fmla="*/ 0 h 2246471"/>
              <a:gd name="connsiteX1" fmla="*/ 5776620 w 6092067"/>
              <a:gd name="connsiteY1" fmla="*/ 26643 h 2246471"/>
              <a:gd name="connsiteX2" fmla="*/ 6018373 w 6092067"/>
              <a:gd name="connsiteY2" fmla="*/ 188628 h 2246471"/>
              <a:gd name="connsiteX3" fmla="*/ 6092067 w 6092067"/>
              <a:gd name="connsiteY3" fmla="*/ 196057 h 2246471"/>
              <a:gd name="connsiteX4" fmla="*/ 6092067 w 6092067"/>
              <a:gd name="connsiteY4" fmla="*/ 2246471 h 2246471"/>
              <a:gd name="connsiteX5" fmla="*/ 0 w 6092067"/>
              <a:gd name="connsiteY5" fmla="*/ 2246471 h 2246471"/>
              <a:gd name="connsiteX6" fmla="*/ 0 w 6092067"/>
              <a:gd name="connsiteY6" fmla="*/ 942891 h 2246471"/>
              <a:gd name="connsiteX7" fmla="*/ 727021 w 6092067"/>
              <a:gd name="connsiteY7" fmla="*/ 725938 h 2246471"/>
              <a:gd name="connsiteX8" fmla="*/ 5698528 w 6092067"/>
              <a:gd name="connsiteY8" fmla="*/ 621 h 224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2067" h="2246471">
                <a:moveTo>
                  <a:pt x="5762159" y="0"/>
                </a:moveTo>
                <a:lnTo>
                  <a:pt x="5776620" y="26643"/>
                </a:lnTo>
                <a:cubicBezTo>
                  <a:pt x="5831992" y="108604"/>
                  <a:pt x="5918083" y="168106"/>
                  <a:pt x="6018373" y="188628"/>
                </a:cubicBezTo>
                <a:lnTo>
                  <a:pt x="6092067" y="196057"/>
                </a:lnTo>
                <a:lnTo>
                  <a:pt x="6092067" y="2246471"/>
                </a:lnTo>
                <a:lnTo>
                  <a:pt x="0" y="2246471"/>
                </a:lnTo>
                <a:lnTo>
                  <a:pt x="0" y="942891"/>
                </a:lnTo>
                <a:lnTo>
                  <a:pt x="727021" y="725938"/>
                </a:lnTo>
                <a:cubicBezTo>
                  <a:pt x="2314472" y="284933"/>
                  <a:pt x="3980156" y="34191"/>
                  <a:pt x="5698528" y="621"/>
                </a:cubicBezTo>
                <a:close/>
              </a:path>
            </a:pathLst>
          </a:custGeom>
          <a:solidFill>
            <a:schemeClr val="bg1"/>
          </a:solidFill>
          <a:ln w="635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 name="TextBox 2">
            <a:extLst>
              <a:ext uri="{FF2B5EF4-FFF2-40B4-BE49-F238E27FC236}">
                <a16:creationId xmlns:a16="http://schemas.microsoft.com/office/drawing/2014/main" id="{C32244FE-B3A0-4EAA-A1D3-E4277D7DE017}"/>
              </a:ext>
            </a:extLst>
          </p:cNvPr>
          <p:cNvSpPr txBox="1"/>
          <p:nvPr/>
        </p:nvSpPr>
        <p:spPr>
          <a:xfrm rot="20706996">
            <a:off x="-787419" y="5378721"/>
            <a:ext cx="3886200" cy="357456"/>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Segoe UI"/>
                <a:ea typeface="+mn-ea"/>
                <a:cs typeface="+mn-cs"/>
              </a:rPr>
              <a:t>INSIDER RISKS</a:t>
            </a:r>
          </a:p>
        </p:txBody>
      </p:sp>
      <p:sp>
        <p:nvSpPr>
          <p:cNvPr id="697" name="Rectangle 696">
            <a:extLst>
              <a:ext uri="{FF2B5EF4-FFF2-40B4-BE49-F238E27FC236}">
                <a16:creationId xmlns:a16="http://schemas.microsoft.com/office/drawing/2014/main" id="{9B25B2F7-2975-45B3-B14F-A4361363E212}"/>
              </a:ext>
            </a:extLst>
          </p:cNvPr>
          <p:cNvSpPr/>
          <p:nvPr/>
        </p:nvSpPr>
        <p:spPr>
          <a:xfrm>
            <a:off x="5038162" y="4891508"/>
            <a:ext cx="796693" cy="43088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282828"/>
                </a:solidFill>
                <a:effectLst/>
                <a:uLnTx/>
                <a:uFillTx/>
                <a:latin typeface="Segoe UI Semibold"/>
                <a:ea typeface="+mn-ea"/>
                <a:cs typeface="Segoe UI" charset="0"/>
              </a:rPr>
              <a:t>Leading </a:t>
            </a:r>
            <a:br>
              <a:rPr kumimoji="0" lang="en-US" sz="1400" b="0" i="1" u="none" strike="noStrike" kern="0" cap="none" spc="0" normalizeH="0" baseline="0" noProof="0">
                <a:ln>
                  <a:noFill/>
                </a:ln>
                <a:solidFill>
                  <a:srgbClr val="282828"/>
                </a:solidFill>
                <a:effectLst/>
                <a:uLnTx/>
                <a:uFillTx/>
                <a:latin typeface="Segoe UI Semibold"/>
                <a:ea typeface="+mn-ea"/>
                <a:cs typeface="Segoe UI" charset="0"/>
              </a:rPr>
            </a:br>
            <a:r>
              <a:rPr kumimoji="0" lang="en-US" sz="1400" b="0" i="1" u="none" strike="noStrike" kern="0" cap="none" spc="0" normalizeH="0" baseline="0" noProof="0">
                <a:ln>
                  <a:noFill/>
                </a:ln>
                <a:solidFill>
                  <a:srgbClr val="282828"/>
                </a:solidFill>
                <a:effectLst/>
                <a:uLnTx/>
                <a:uFillTx/>
                <a:latin typeface="Segoe UI Semibold"/>
                <a:ea typeface="+mn-ea"/>
                <a:cs typeface="Segoe UI" charset="0"/>
              </a:rPr>
              <a:t>indicators</a:t>
            </a:r>
          </a:p>
        </p:txBody>
      </p:sp>
      <p:sp>
        <p:nvSpPr>
          <p:cNvPr id="699" name="Oval 698">
            <a:extLst>
              <a:ext uri="{FF2B5EF4-FFF2-40B4-BE49-F238E27FC236}">
                <a16:creationId xmlns:a16="http://schemas.microsoft.com/office/drawing/2014/main" id="{0DF291C3-3B43-4DEA-8384-65518BA32F29}"/>
              </a:ext>
              <a:ext uri="{C183D7F6-B498-43B3-948B-1728B52AA6E4}">
                <adec:decorative xmlns:adec="http://schemas.microsoft.com/office/drawing/2017/decorative" val="1"/>
              </a:ext>
            </a:extLst>
          </p:cNvPr>
          <p:cNvSpPr/>
          <p:nvPr/>
        </p:nvSpPr>
        <p:spPr bwMode="auto">
          <a:xfrm>
            <a:off x="3990453" y="5367580"/>
            <a:ext cx="992167" cy="992166"/>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700" name="Picture 699" descr="icon of a user">
            <a:extLst>
              <a:ext uri="{FF2B5EF4-FFF2-40B4-BE49-F238E27FC236}">
                <a16:creationId xmlns:a16="http://schemas.microsoft.com/office/drawing/2014/main" id="{A1C7AE6F-A942-49E0-AE8D-7D050B08FDB7}"/>
              </a:ext>
            </a:extLst>
          </p:cNvPr>
          <p:cNvPicPr>
            <a:picLocks noChangeAspect="1"/>
          </p:cNvPicPr>
          <p:nvPr/>
        </p:nvPicPr>
        <p:blipFill>
          <a:blip r:embed="rId18"/>
          <a:stretch>
            <a:fillRect/>
          </a:stretch>
        </p:blipFill>
        <p:spPr>
          <a:xfrm>
            <a:off x="4286130" y="5615251"/>
            <a:ext cx="400812" cy="496824"/>
          </a:xfrm>
          <a:prstGeom prst="rect">
            <a:avLst/>
          </a:prstGeom>
        </p:spPr>
      </p:pic>
      <p:sp>
        <p:nvSpPr>
          <p:cNvPr id="701" name="Rectangle 700">
            <a:extLst>
              <a:ext uri="{FF2B5EF4-FFF2-40B4-BE49-F238E27FC236}">
                <a16:creationId xmlns:a16="http://schemas.microsoft.com/office/drawing/2014/main" id="{F8477982-8FDB-4134-80B9-AD127B07B924}"/>
              </a:ext>
            </a:extLst>
          </p:cNvPr>
          <p:cNvSpPr/>
          <p:nvPr/>
        </p:nvSpPr>
        <p:spPr>
          <a:xfrm>
            <a:off x="1669605" y="5089426"/>
            <a:ext cx="2103120" cy="276999"/>
          </a:xfrm>
          <a:prstGeom prst="rect">
            <a:avLst/>
          </a:prstGeom>
        </p:spPr>
        <p:txBody>
          <a:bodyPr wrap="square" lIns="0" r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82828"/>
                </a:solidFill>
                <a:effectLst/>
                <a:uLnTx/>
                <a:uFillTx/>
                <a:latin typeface="Segoe UI Semibold"/>
                <a:ea typeface="+mn-ea"/>
                <a:cs typeface="+mn-cs"/>
              </a:rPr>
              <a:t>History of violations</a:t>
            </a:r>
          </a:p>
        </p:txBody>
      </p:sp>
      <p:sp>
        <p:nvSpPr>
          <p:cNvPr id="702" name="Oval 701">
            <a:extLst>
              <a:ext uri="{FF2B5EF4-FFF2-40B4-BE49-F238E27FC236}">
                <a16:creationId xmlns:a16="http://schemas.microsoft.com/office/drawing/2014/main" id="{3D2282F4-F164-4610-B6A1-71D5AC04E381}"/>
              </a:ext>
              <a:ext uri="{C183D7F6-B498-43B3-948B-1728B52AA6E4}">
                <adec:decorative xmlns:adec="http://schemas.microsoft.com/office/drawing/2017/decorative" val="1"/>
              </a:ext>
            </a:extLst>
          </p:cNvPr>
          <p:cNvSpPr/>
          <p:nvPr/>
        </p:nvSpPr>
        <p:spPr bwMode="auto">
          <a:xfrm>
            <a:off x="3882397" y="5023671"/>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703" name="Picture 702" descr="Icon showing no iterations">
            <a:extLst>
              <a:ext uri="{FF2B5EF4-FFF2-40B4-BE49-F238E27FC236}">
                <a16:creationId xmlns:a16="http://schemas.microsoft.com/office/drawing/2014/main" id="{977FA82B-A857-4D36-9A86-3DAF25BF17C3}"/>
              </a:ext>
            </a:extLst>
          </p:cNvPr>
          <p:cNvPicPr>
            <a:picLocks noChangeAspect="1"/>
          </p:cNvPicPr>
          <p:nvPr/>
        </p:nvPicPr>
        <p:blipFill>
          <a:blip r:embed="rId19"/>
          <a:stretch>
            <a:fillRect/>
          </a:stretch>
        </p:blipFill>
        <p:spPr>
          <a:xfrm>
            <a:off x="4011175" y="5152449"/>
            <a:ext cx="291084" cy="291084"/>
          </a:xfrm>
          <a:prstGeom prst="rect">
            <a:avLst/>
          </a:prstGeom>
        </p:spPr>
      </p:pic>
      <p:sp>
        <p:nvSpPr>
          <p:cNvPr id="707" name="Rectangle 706">
            <a:extLst>
              <a:ext uri="{FF2B5EF4-FFF2-40B4-BE49-F238E27FC236}">
                <a16:creationId xmlns:a16="http://schemas.microsoft.com/office/drawing/2014/main" id="{F3212AEA-5895-457D-981E-504775C0F293}"/>
              </a:ext>
            </a:extLst>
          </p:cNvPr>
          <p:cNvSpPr/>
          <p:nvPr/>
        </p:nvSpPr>
        <p:spPr>
          <a:xfrm>
            <a:off x="1843634" y="5527649"/>
            <a:ext cx="1602362" cy="276999"/>
          </a:xfrm>
          <a:prstGeom prst="rect">
            <a:avLst/>
          </a:prstGeom>
        </p:spPr>
        <p:txBody>
          <a:bodyPr wrap="none" lIns="0" r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82828"/>
                </a:solidFill>
                <a:effectLst/>
                <a:uLnTx/>
                <a:uFillTx/>
                <a:latin typeface="Segoe UI Semibold"/>
                <a:ea typeface="+mn-ea"/>
                <a:cs typeface="+mn-cs"/>
              </a:rPr>
              <a:t>Distracted and careless</a:t>
            </a:r>
          </a:p>
        </p:txBody>
      </p:sp>
      <p:sp>
        <p:nvSpPr>
          <p:cNvPr id="708" name="Oval 707">
            <a:extLst>
              <a:ext uri="{FF2B5EF4-FFF2-40B4-BE49-F238E27FC236}">
                <a16:creationId xmlns:a16="http://schemas.microsoft.com/office/drawing/2014/main" id="{AB1328BC-04FB-453A-A621-4B99F9888A88}"/>
              </a:ext>
              <a:ext uri="{C183D7F6-B498-43B3-948B-1728B52AA6E4}">
                <adec:decorative xmlns:adec="http://schemas.microsoft.com/office/drawing/2017/decorative" val="1"/>
              </a:ext>
            </a:extLst>
          </p:cNvPr>
          <p:cNvSpPr/>
          <p:nvPr/>
        </p:nvSpPr>
        <p:spPr bwMode="auto">
          <a:xfrm>
            <a:off x="3552943" y="5356845"/>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709" name="Picture 708" descr="Icon of a stop sign">
            <a:extLst>
              <a:ext uri="{FF2B5EF4-FFF2-40B4-BE49-F238E27FC236}">
                <a16:creationId xmlns:a16="http://schemas.microsoft.com/office/drawing/2014/main" id="{BEEF3238-CCD3-418E-AA5B-6F9A4AE7C097}"/>
              </a:ext>
            </a:extLst>
          </p:cNvPr>
          <p:cNvPicPr>
            <a:picLocks noChangeAspect="1"/>
          </p:cNvPicPr>
          <p:nvPr/>
        </p:nvPicPr>
        <p:blipFill>
          <a:blip r:embed="rId20"/>
          <a:stretch>
            <a:fillRect/>
          </a:stretch>
        </p:blipFill>
        <p:spPr>
          <a:xfrm>
            <a:off x="3627619" y="5484099"/>
            <a:ext cx="399288" cy="294132"/>
          </a:xfrm>
          <a:prstGeom prst="rect">
            <a:avLst/>
          </a:prstGeom>
        </p:spPr>
      </p:pic>
      <p:sp>
        <p:nvSpPr>
          <p:cNvPr id="704" name="Rectangle 703">
            <a:extLst>
              <a:ext uri="{FF2B5EF4-FFF2-40B4-BE49-F238E27FC236}">
                <a16:creationId xmlns:a16="http://schemas.microsoft.com/office/drawing/2014/main" id="{E3018FC8-4C36-4E33-814D-181291777315}"/>
              </a:ext>
            </a:extLst>
          </p:cNvPr>
          <p:cNvSpPr/>
          <p:nvPr/>
        </p:nvSpPr>
        <p:spPr>
          <a:xfrm>
            <a:off x="1471426" y="5965872"/>
            <a:ext cx="1982017" cy="276999"/>
          </a:xfrm>
          <a:prstGeom prst="rect">
            <a:avLst/>
          </a:prstGeom>
        </p:spPr>
        <p:txBody>
          <a:bodyPr wrap="none" lIns="0" r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82828"/>
                </a:solidFill>
                <a:effectLst/>
                <a:uLnTx/>
                <a:uFillTx/>
                <a:latin typeface="Segoe UI Semibold"/>
                <a:ea typeface="+mn-ea"/>
                <a:cs typeface="+mn-cs"/>
              </a:rPr>
              <a:t>Disgruntled or disenchanted</a:t>
            </a:r>
          </a:p>
        </p:txBody>
      </p:sp>
      <p:sp>
        <p:nvSpPr>
          <p:cNvPr id="705" name="Oval 704">
            <a:extLst>
              <a:ext uri="{FF2B5EF4-FFF2-40B4-BE49-F238E27FC236}">
                <a16:creationId xmlns:a16="http://schemas.microsoft.com/office/drawing/2014/main" id="{E2D30EEA-1225-40B6-A43D-5C229C947127}"/>
              </a:ext>
              <a:ext uri="{C183D7F6-B498-43B3-948B-1728B52AA6E4}">
                <adec:decorative xmlns:adec="http://schemas.microsoft.com/office/drawing/2017/decorative" val="1"/>
              </a:ext>
            </a:extLst>
          </p:cNvPr>
          <p:cNvSpPr/>
          <p:nvPr/>
        </p:nvSpPr>
        <p:spPr bwMode="auto">
          <a:xfrm>
            <a:off x="3533369" y="5806522"/>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706" name="Picture 705" descr="Icon of an angry face">
            <a:extLst>
              <a:ext uri="{FF2B5EF4-FFF2-40B4-BE49-F238E27FC236}">
                <a16:creationId xmlns:a16="http://schemas.microsoft.com/office/drawing/2014/main" id="{FEC16A7E-BEE5-4A07-966D-B94FD827BD4C}"/>
              </a:ext>
            </a:extLst>
          </p:cNvPr>
          <p:cNvPicPr>
            <a:picLocks noChangeAspect="1"/>
          </p:cNvPicPr>
          <p:nvPr/>
        </p:nvPicPr>
        <p:blipFill>
          <a:blip r:embed="rId21"/>
          <a:stretch>
            <a:fillRect/>
          </a:stretch>
        </p:blipFill>
        <p:spPr>
          <a:xfrm>
            <a:off x="3653003" y="5926156"/>
            <a:ext cx="309372" cy="309372"/>
          </a:xfrm>
          <a:prstGeom prst="rect">
            <a:avLst/>
          </a:prstGeom>
        </p:spPr>
      </p:pic>
      <p:sp>
        <p:nvSpPr>
          <p:cNvPr id="710" name="TextBox 709">
            <a:extLst>
              <a:ext uri="{FF2B5EF4-FFF2-40B4-BE49-F238E27FC236}">
                <a16:creationId xmlns:a16="http://schemas.microsoft.com/office/drawing/2014/main" id="{E8D81E02-D0F5-4C95-94A4-10556C392D9F}"/>
              </a:ext>
            </a:extLst>
          </p:cNvPr>
          <p:cNvSpPr txBox="1"/>
          <p:nvPr/>
        </p:nvSpPr>
        <p:spPr>
          <a:xfrm>
            <a:off x="1713147" y="6365989"/>
            <a:ext cx="2103120" cy="276999"/>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Subject to stressors</a:t>
            </a:r>
          </a:p>
        </p:txBody>
      </p:sp>
      <p:sp>
        <p:nvSpPr>
          <p:cNvPr id="711" name="Oval 710">
            <a:extLst>
              <a:ext uri="{FF2B5EF4-FFF2-40B4-BE49-F238E27FC236}">
                <a16:creationId xmlns:a16="http://schemas.microsoft.com/office/drawing/2014/main" id="{072F694E-EEAE-40BF-80BD-2BDCFF192369}"/>
              </a:ext>
              <a:ext uri="{C183D7F6-B498-43B3-948B-1728B52AA6E4}">
                <adec:decorative xmlns:adec="http://schemas.microsoft.com/office/drawing/2017/decorative" val="1"/>
              </a:ext>
            </a:extLst>
          </p:cNvPr>
          <p:cNvSpPr/>
          <p:nvPr/>
        </p:nvSpPr>
        <p:spPr bwMode="auto">
          <a:xfrm>
            <a:off x="3882397" y="6133269"/>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712" name="Picture 711" descr="Icon of three rectangles on top of one another">
            <a:extLst>
              <a:ext uri="{FF2B5EF4-FFF2-40B4-BE49-F238E27FC236}">
                <a16:creationId xmlns:a16="http://schemas.microsoft.com/office/drawing/2014/main" id="{5FF8B3F0-9D47-457F-8E33-76581BD4A249}"/>
              </a:ext>
            </a:extLst>
          </p:cNvPr>
          <p:cNvPicPr>
            <a:picLocks noChangeAspect="1"/>
          </p:cNvPicPr>
          <p:nvPr/>
        </p:nvPicPr>
        <p:blipFill>
          <a:blip r:embed="rId22"/>
          <a:stretch>
            <a:fillRect/>
          </a:stretch>
        </p:blipFill>
        <p:spPr>
          <a:xfrm>
            <a:off x="3956311" y="6260523"/>
            <a:ext cx="400812" cy="294132"/>
          </a:xfrm>
          <a:prstGeom prst="rect">
            <a:avLst/>
          </a:prstGeom>
        </p:spPr>
      </p:pic>
      <p:pic>
        <p:nvPicPr>
          <p:cNvPr id="713" name="Picture 712" descr="icon showing warning">
            <a:extLst>
              <a:ext uri="{FF2B5EF4-FFF2-40B4-BE49-F238E27FC236}">
                <a16:creationId xmlns:a16="http://schemas.microsoft.com/office/drawing/2014/main" id="{2ADC65D6-C5E0-4B5C-9AA5-BE0C76C82589}"/>
              </a:ext>
            </a:extLst>
          </p:cNvPr>
          <p:cNvPicPr>
            <a:picLocks noChangeAspect="1"/>
          </p:cNvPicPr>
          <p:nvPr/>
        </p:nvPicPr>
        <p:blipFill>
          <a:blip r:embed="rId23"/>
          <a:stretch>
            <a:fillRect/>
          </a:stretch>
        </p:blipFill>
        <p:spPr>
          <a:xfrm>
            <a:off x="4718129" y="5743428"/>
            <a:ext cx="571500" cy="505968"/>
          </a:xfrm>
          <a:prstGeom prst="rect">
            <a:avLst/>
          </a:prstGeom>
        </p:spPr>
      </p:pic>
      <p:sp>
        <p:nvSpPr>
          <p:cNvPr id="715" name="Freeform: Shape 714">
            <a:hlinkClick r:id="rId24" tooltip="Insider risk management in Microsoft 365 helps minimize internal risks by enabling you to detect, investigate, and act on malicious and inadvertent activities in your organization."/>
            <a:extLst>
              <a:ext uri="{FF2B5EF4-FFF2-40B4-BE49-F238E27FC236}">
                <a16:creationId xmlns:a16="http://schemas.microsoft.com/office/drawing/2014/main" id="{4D49A52D-F364-4954-8538-1043CFE8EE30}"/>
              </a:ext>
              <a:ext uri="{C183D7F6-B498-43B3-948B-1728B52AA6E4}">
                <adec:decorative xmlns:adec="http://schemas.microsoft.com/office/drawing/2017/decorative" val="1"/>
              </a:ext>
            </a:extLst>
          </p:cNvPr>
          <p:cNvSpPr/>
          <p:nvPr/>
        </p:nvSpPr>
        <p:spPr>
          <a:xfrm>
            <a:off x="0" y="4611530"/>
            <a:ext cx="12192000" cy="2246471"/>
          </a:xfrm>
          <a:custGeom>
            <a:avLst/>
            <a:gdLst>
              <a:gd name="connsiteX0" fmla="*/ 0 w 12192000"/>
              <a:gd name="connsiteY0" fmla="*/ 942891 h 2246471"/>
              <a:gd name="connsiteX1" fmla="*/ 1 w 12192000"/>
              <a:gd name="connsiteY1" fmla="*/ 942891 h 2246471"/>
              <a:gd name="connsiteX2" fmla="*/ 1 w 12192000"/>
              <a:gd name="connsiteY2" fmla="*/ 2246471 h 2246471"/>
              <a:gd name="connsiteX3" fmla="*/ 0 w 12192000"/>
              <a:gd name="connsiteY3" fmla="*/ 2246471 h 2246471"/>
              <a:gd name="connsiteX4" fmla="*/ 6429833 w 12192000"/>
              <a:gd name="connsiteY4" fmla="*/ 0 h 2246471"/>
              <a:gd name="connsiteX5" fmla="*/ 6493471 w 12192000"/>
              <a:gd name="connsiteY5" fmla="*/ 621 h 2246471"/>
              <a:gd name="connsiteX6" fmla="*/ 12192000 w 12192000"/>
              <a:gd name="connsiteY6" fmla="*/ 942891 h 2246471"/>
              <a:gd name="connsiteX7" fmla="*/ 12192000 w 12192000"/>
              <a:gd name="connsiteY7" fmla="*/ 2246471 h 2246471"/>
              <a:gd name="connsiteX8" fmla="*/ 6092068 w 12192000"/>
              <a:gd name="connsiteY8" fmla="*/ 2246471 h 2246471"/>
              <a:gd name="connsiteX9" fmla="*/ 6092068 w 12192000"/>
              <a:gd name="connsiteY9" fmla="*/ 196058 h 2246471"/>
              <a:gd name="connsiteX10" fmla="*/ 6095996 w 12192000"/>
              <a:gd name="connsiteY10" fmla="*/ 196454 h 2246471"/>
              <a:gd name="connsiteX11" fmla="*/ 6415371 w 12192000"/>
              <a:gd name="connsiteY11" fmla="*/ 26644 h 224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246471">
                <a:moveTo>
                  <a:pt x="0" y="942891"/>
                </a:moveTo>
                <a:lnTo>
                  <a:pt x="1" y="942891"/>
                </a:lnTo>
                <a:lnTo>
                  <a:pt x="1" y="2246471"/>
                </a:lnTo>
                <a:lnTo>
                  <a:pt x="0" y="2246471"/>
                </a:lnTo>
                <a:close/>
                <a:moveTo>
                  <a:pt x="6429833" y="0"/>
                </a:moveTo>
                <a:lnTo>
                  <a:pt x="6493471" y="621"/>
                </a:lnTo>
                <a:cubicBezTo>
                  <a:pt x="8476208" y="39356"/>
                  <a:pt x="10388798" y="367224"/>
                  <a:pt x="12192000" y="942891"/>
                </a:cubicBezTo>
                <a:lnTo>
                  <a:pt x="12192000" y="2246471"/>
                </a:lnTo>
                <a:lnTo>
                  <a:pt x="6092068" y="2246471"/>
                </a:lnTo>
                <a:lnTo>
                  <a:pt x="6092068" y="196058"/>
                </a:lnTo>
                <a:lnTo>
                  <a:pt x="6095996" y="196454"/>
                </a:lnTo>
                <a:cubicBezTo>
                  <a:pt x="6228943" y="196454"/>
                  <a:pt x="6346156" y="129095"/>
                  <a:pt x="6415371" y="26644"/>
                </a:cubicBezTo>
                <a:close/>
              </a:path>
            </a:pathLst>
          </a:custGeom>
          <a:solidFill>
            <a:schemeClr val="accent3">
              <a:lumMod val="60000"/>
              <a:lumOff val="40000"/>
            </a:schemeClr>
          </a:solidFill>
          <a:ln w="635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cxnSp>
        <p:nvCxnSpPr>
          <p:cNvPr id="717" name="Straight Arrow Connector 716" descr="Arrow going right">
            <a:extLst>
              <a:ext uri="{FF2B5EF4-FFF2-40B4-BE49-F238E27FC236}">
                <a16:creationId xmlns:a16="http://schemas.microsoft.com/office/drawing/2014/main" id="{9D0E091F-ECBA-458B-8348-7F52404713E9}"/>
              </a:ext>
            </a:extLst>
          </p:cNvPr>
          <p:cNvCxnSpPr>
            <a:cxnSpLocks/>
          </p:cNvCxnSpPr>
          <p:nvPr/>
        </p:nvCxnSpPr>
        <p:spPr>
          <a:xfrm>
            <a:off x="5187950" y="5988545"/>
            <a:ext cx="1361445"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18" name="Oval 717">
            <a:extLst>
              <a:ext uri="{FF2B5EF4-FFF2-40B4-BE49-F238E27FC236}">
                <a16:creationId xmlns:a16="http://schemas.microsoft.com/office/drawing/2014/main" id="{A748A3EE-ACD6-46A4-9E61-A93A9DBBC973}"/>
              </a:ext>
              <a:ext uri="{C183D7F6-B498-43B3-948B-1728B52AA6E4}">
                <adec:decorative xmlns:adec="http://schemas.microsoft.com/office/drawing/2017/decorative" val="1"/>
              </a:ext>
            </a:extLst>
          </p:cNvPr>
          <p:cNvSpPr/>
          <p:nvPr/>
        </p:nvSpPr>
        <p:spPr bwMode="auto">
          <a:xfrm>
            <a:off x="6549395" y="5714225"/>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719" name="Picture 718" descr="Icon of a data security of a user">
            <a:extLst>
              <a:ext uri="{FF2B5EF4-FFF2-40B4-BE49-F238E27FC236}">
                <a16:creationId xmlns:a16="http://schemas.microsoft.com/office/drawing/2014/main" id="{64F588A1-C1FD-4028-A93A-5392D3E8453D}"/>
              </a:ext>
            </a:extLst>
          </p:cNvPr>
          <p:cNvPicPr>
            <a:picLocks noChangeAspect="1"/>
          </p:cNvPicPr>
          <p:nvPr/>
        </p:nvPicPr>
        <p:blipFill>
          <a:blip r:embed="rId25"/>
          <a:stretch>
            <a:fillRect/>
          </a:stretch>
        </p:blipFill>
        <p:spPr>
          <a:xfrm>
            <a:off x="6637025" y="5852147"/>
            <a:ext cx="373380" cy="272796"/>
          </a:xfrm>
          <a:prstGeom prst="rect">
            <a:avLst/>
          </a:prstGeom>
        </p:spPr>
      </p:pic>
      <p:sp>
        <p:nvSpPr>
          <p:cNvPr id="720" name="TextBox 719">
            <a:extLst>
              <a:ext uri="{FF2B5EF4-FFF2-40B4-BE49-F238E27FC236}">
                <a16:creationId xmlns:a16="http://schemas.microsoft.com/office/drawing/2014/main" id="{3E24BAD0-F2BA-4822-94A5-D2F415664110}"/>
              </a:ext>
            </a:extLst>
          </p:cNvPr>
          <p:cNvSpPr txBox="1"/>
          <p:nvPr/>
        </p:nvSpPr>
        <p:spPr>
          <a:xfrm>
            <a:off x="6171411" y="6294127"/>
            <a:ext cx="1341098" cy="461665"/>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Insider has access to sensitive data</a:t>
            </a:r>
          </a:p>
        </p:txBody>
      </p:sp>
      <p:cxnSp>
        <p:nvCxnSpPr>
          <p:cNvPr id="721" name="Straight Arrow Connector 720" descr="Arrow going right">
            <a:extLst>
              <a:ext uri="{FF2B5EF4-FFF2-40B4-BE49-F238E27FC236}">
                <a16:creationId xmlns:a16="http://schemas.microsoft.com/office/drawing/2014/main" id="{DFE4DFF2-845B-490D-B4F7-91B776F882D8}"/>
              </a:ext>
            </a:extLst>
          </p:cNvPr>
          <p:cNvCxnSpPr>
            <a:cxnSpLocks/>
            <a:stCxn id="718" idx="6"/>
          </p:cNvCxnSpPr>
          <p:nvPr/>
        </p:nvCxnSpPr>
        <p:spPr>
          <a:xfrm>
            <a:off x="7098035" y="5988545"/>
            <a:ext cx="1016568"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22" name="Oval 721">
            <a:extLst>
              <a:ext uri="{FF2B5EF4-FFF2-40B4-BE49-F238E27FC236}">
                <a16:creationId xmlns:a16="http://schemas.microsoft.com/office/drawing/2014/main" id="{C2BAF2D7-00BF-4DE3-81C1-BA4EDE0ADB8D}"/>
              </a:ext>
              <a:ext uri="{C183D7F6-B498-43B3-948B-1728B52AA6E4}">
                <adec:decorative xmlns:adec="http://schemas.microsoft.com/office/drawing/2017/decorative" val="1"/>
              </a:ext>
            </a:extLst>
          </p:cNvPr>
          <p:cNvSpPr/>
          <p:nvPr/>
        </p:nvSpPr>
        <p:spPr bwMode="auto">
          <a:xfrm>
            <a:off x="8114603" y="5714225"/>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723" name="Picture 722" descr="Icon of interconnected circles">
            <a:extLst>
              <a:ext uri="{FF2B5EF4-FFF2-40B4-BE49-F238E27FC236}">
                <a16:creationId xmlns:a16="http://schemas.microsoft.com/office/drawing/2014/main" id="{1EC50416-3B62-41E4-84EF-C9A739C23C1C}"/>
              </a:ext>
            </a:extLst>
          </p:cNvPr>
          <p:cNvPicPr>
            <a:picLocks noChangeAspect="1"/>
          </p:cNvPicPr>
          <p:nvPr/>
        </p:nvPicPr>
        <p:blipFill>
          <a:blip r:embed="rId26"/>
          <a:stretch>
            <a:fillRect/>
          </a:stretch>
        </p:blipFill>
        <p:spPr>
          <a:xfrm>
            <a:off x="8228903" y="5830049"/>
            <a:ext cx="320040" cy="316992"/>
          </a:xfrm>
          <a:prstGeom prst="rect">
            <a:avLst/>
          </a:prstGeom>
        </p:spPr>
      </p:pic>
      <p:sp>
        <p:nvSpPr>
          <p:cNvPr id="724" name="TextBox 723">
            <a:extLst>
              <a:ext uri="{FF2B5EF4-FFF2-40B4-BE49-F238E27FC236}">
                <a16:creationId xmlns:a16="http://schemas.microsoft.com/office/drawing/2014/main" id="{1C9420A6-BC86-4DD9-923A-434A5190F362}"/>
              </a:ext>
            </a:extLst>
          </p:cNvPr>
          <p:cNvSpPr txBox="1"/>
          <p:nvPr/>
        </p:nvSpPr>
        <p:spPr>
          <a:xfrm>
            <a:off x="7785732" y="6294127"/>
            <a:ext cx="1206383" cy="461665"/>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Anomalous</a:t>
            </a:r>
            <a:r>
              <a:rPr kumimoji="0" lang="en-US" sz="1200" b="0" i="0" u="none" strike="noStrike" kern="0" cap="none" spc="0" normalizeH="0" baseline="0" noProof="0">
                <a:ln>
                  <a:noFill/>
                </a:ln>
                <a:solidFill>
                  <a:srgbClr val="E6E6E6">
                    <a:lumMod val="10000"/>
                  </a:srgbClr>
                </a:solidFill>
                <a:effectLst/>
                <a:uLnTx/>
                <a:uFillTx/>
                <a:latin typeface="Segoe UI Semibold"/>
                <a:cs typeface="Segoe UI" charset="0"/>
              </a:rPr>
              <a:t> </a:t>
            </a:r>
            <a:r>
              <a:rPr kumimoji="0" lang="en-US" sz="1200" b="0" i="0" u="none" strike="noStrike" kern="0" cap="none" spc="0" normalizeH="0" baseline="0" noProof="0">
                <a:ln>
                  <a:noFill/>
                </a:ln>
                <a:solidFill>
                  <a:srgbClr val="282828"/>
                </a:solidFill>
                <a:effectLst/>
                <a:uLnTx/>
                <a:uFillTx/>
                <a:latin typeface="Segoe UI Semibold"/>
                <a:cs typeface="Segoe UI" charset="0"/>
              </a:rPr>
              <a:t>activity detected</a:t>
            </a:r>
          </a:p>
        </p:txBody>
      </p:sp>
      <p:sp>
        <p:nvSpPr>
          <p:cNvPr id="725" name="Freeform: Shape 724" descr="Arrow going right">
            <a:extLst>
              <a:ext uri="{FF2B5EF4-FFF2-40B4-BE49-F238E27FC236}">
                <a16:creationId xmlns:a16="http://schemas.microsoft.com/office/drawing/2014/main" id="{55C1660E-840D-479A-AF22-66E682DFBB03}"/>
              </a:ext>
            </a:extLst>
          </p:cNvPr>
          <p:cNvSpPr/>
          <p:nvPr/>
        </p:nvSpPr>
        <p:spPr bwMode="auto">
          <a:xfrm flipV="1">
            <a:off x="8680317" y="5603683"/>
            <a:ext cx="699707" cy="338119"/>
          </a:xfrm>
          <a:custGeom>
            <a:avLst/>
            <a:gdLst>
              <a:gd name="connsiteX0" fmla="*/ 0 w 1809750"/>
              <a:gd name="connsiteY0" fmla="*/ 0 h 619125"/>
              <a:gd name="connsiteX1" fmla="*/ 1809750 w 1809750"/>
              <a:gd name="connsiteY1" fmla="*/ 619125 h 619125"/>
              <a:gd name="connsiteX0" fmla="*/ 0 w 1809750"/>
              <a:gd name="connsiteY0" fmla="*/ 515 h 619640"/>
              <a:gd name="connsiteX1" fmla="*/ 1809750 w 1809750"/>
              <a:gd name="connsiteY1" fmla="*/ 619640 h 619640"/>
              <a:gd name="connsiteX0" fmla="*/ 0 w 1809750"/>
              <a:gd name="connsiteY0" fmla="*/ 342 h 620017"/>
              <a:gd name="connsiteX1" fmla="*/ 1809750 w 1809750"/>
              <a:gd name="connsiteY1" fmla="*/ 619467 h 620017"/>
              <a:gd name="connsiteX0" fmla="*/ 0 w 1809750"/>
              <a:gd name="connsiteY0" fmla="*/ 353 h 619478"/>
              <a:gd name="connsiteX1" fmla="*/ 1809750 w 1809750"/>
              <a:gd name="connsiteY1" fmla="*/ 619478 h 619478"/>
            </a:gdLst>
            <a:ahLst/>
            <a:cxnLst>
              <a:cxn ang="0">
                <a:pos x="connsiteX0" y="connsiteY0"/>
              </a:cxn>
              <a:cxn ang="0">
                <a:pos x="connsiteX1" y="connsiteY1"/>
              </a:cxn>
            </a:cxnLst>
            <a:rect l="l" t="t" r="r" b="b"/>
            <a:pathLst>
              <a:path w="1809750" h="619478">
                <a:moveTo>
                  <a:pt x="0" y="353"/>
                </a:moveTo>
                <a:cubicBezTo>
                  <a:pt x="517525" y="-17110"/>
                  <a:pt x="858837" y="617891"/>
                  <a:pt x="1809750" y="619478"/>
                </a:cubicBezTo>
              </a:path>
            </a:pathLst>
          </a:cu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26" name="object 60">
            <a:extLst>
              <a:ext uri="{FF2B5EF4-FFF2-40B4-BE49-F238E27FC236}">
                <a16:creationId xmlns:a16="http://schemas.microsoft.com/office/drawing/2014/main" id="{6F87A598-FF4B-4610-B20C-DBAD73D2036B}"/>
              </a:ext>
              <a:ext uri="{C183D7F6-B498-43B3-948B-1728B52AA6E4}">
                <adec:decorative xmlns:adec="http://schemas.microsoft.com/office/drawing/2017/decorative" val="1"/>
              </a:ext>
            </a:extLst>
          </p:cNvPr>
          <p:cNvSpPr>
            <a:spLocks noChangeAspect="1"/>
          </p:cNvSpPr>
          <p:nvPr/>
        </p:nvSpPr>
        <p:spPr>
          <a:xfrm>
            <a:off x="9428761" y="5358111"/>
            <a:ext cx="548640" cy="54864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gradFill flip="none" rotWithShape="1">
            <a:gsLst>
              <a:gs pos="53000">
                <a:schemeClr val="bg2">
                  <a:lumMod val="25000"/>
                </a:schemeClr>
              </a:gs>
              <a:gs pos="0">
                <a:schemeClr val="bg2">
                  <a:lumMod val="10000"/>
                </a:schemeClr>
              </a:gs>
              <a:gs pos="100000">
                <a:schemeClr val="bg2">
                  <a:lumMod val="50000"/>
                </a:schemeClr>
              </a:gs>
            </a:gsLst>
            <a:lin ang="5400000" scaled="0"/>
            <a:tileRect/>
          </a:gradFill>
          <a:ln w="6350">
            <a:gradFill>
              <a:gsLst>
                <a:gs pos="0">
                  <a:schemeClr val="bg1">
                    <a:lumMod val="75000"/>
                  </a:schemeClr>
                </a:gs>
                <a:gs pos="100000">
                  <a:schemeClr val="tx1">
                    <a:lumMod val="85000"/>
                    <a:lumOff val="1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727" name="Picture 726" descr="Icon of a server">
            <a:extLst>
              <a:ext uri="{FF2B5EF4-FFF2-40B4-BE49-F238E27FC236}">
                <a16:creationId xmlns:a16="http://schemas.microsoft.com/office/drawing/2014/main" id="{B2FAF395-17B8-4B5C-BBF7-8BA84D7855A0}"/>
              </a:ext>
            </a:extLst>
          </p:cNvPr>
          <p:cNvPicPr>
            <a:picLocks noChangeAspect="1"/>
          </p:cNvPicPr>
          <p:nvPr/>
        </p:nvPicPr>
        <p:blipFill>
          <a:blip r:embed="rId27"/>
          <a:stretch>
            <a:fillRect/>
          </a:stretch>
        </p:blipFill>
        <p:spPr>
          <a:xfrm>
            <a:off x="9516391" y="5449551"/>
            <a:ext cx="373380" cy="365760"/>
          </a:xfrm>
          <a:prstGeom prst="rect">
            <a:avLst/>
          </a:prstGeom>
        </p:spPr>
      </p:pic>
      <p:sp>
        <p:nvSpPr>
          <p:cNvPr id="728" name="TextBox 727">
            <a:extLst>
              <a:ext uri="{FF2B5EF4-FFF2-40B4-BE49-F238E27FC236}">
                <a16:creationId xmlns:a16="http://schemas.microsoft.com/office/drawing/2014/main" id="{564C2BB9-4AFB-45A4-9347-BE5868D38290}"/>
              </a:ext>
            </a:extLst>
          </p:cNvPr>
          <p:cNvSpPr txBox="1"/>
          <p:nvPr/>
        </p:nvSpPr>
        <p:spPr>
          <a:xfrm>
            <a:off x="9970511" y="5423013"/>
            <a:ext cx="807562" cy="461665"/>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Data  leakage</a:t>
            </a:r>
          </a:p>
        </p:txBody>
      </p:sp>
      <p:sp>
        <p:nvSpPr>
          <p:cNvPr id="729" name="Freeform: Shape 728" descr="Arrow going right">
            <a:extLst>
              <a:ext uri="{FF2B5EF4-FFF2-40B4-BE49-F238E27FC236}">
                <a16:creationId xmlns:a16="http://schemas.microsoft.com/office/drawing/2014/main" id="{E635ABA8-7D7D-441A-B3CA-446679BD12DD}"/>
              </a:ext>
            </a:extLst>
          </p:cNvPr>
          <p:cNvSpPr/>
          <p:nvPr/>
        </p:nvSpPr>
        <p:spPr bwMode="auto">
          <a:xfrm>
            <a:off x="8680317" y="6024580"/>
            <a:ext cx="699707" cy="338119"/>
          </a:xfrm>
          <a:custGeom>
            <a:avLst/>
            <a:gdLst>
              <a:gd name="connsiteX0" fmla="*/ 0 w 1809750"/>
              <a:gd name="connsiteY0" fmla="*/ 0 h 619125"/>
              <a:gd name="connsiteX1" fmla="*/ 1809750 w 1809750"/>
              <a:gd name="connsiteY1" fmla="*/ 619125 h 619125"/>
              <a:gd name="connsiteX0" fmla="*/ 0 w 1809750"/>
              <a:gd name="connsiteY0" fmla="*/ 515 h 619640"/>
              <a:gd name="connsiteX1" fmla="*/ 1809750 w 1809750"/>
              <a:gd name="connsiteY1" fmla="*/ 619640 h 619640"/>
              <a:gd name="connsiteX0" fmla="*/ 0 w 1809750"/>
              <a:gd name="connsiteY0" fmla="*/ 342 h 620017"/>
              <a:gd name="connsiteX1" fmla="*/ 1809750 w 1809750"/>
              <a:gd name="connsiteY1" fmla="*/ 619467 h 620017"/>
              <a:gd name="connsiteX0" fmla="*/ 0 w 1809750"/>
              <a:gd name="connsiteY0" fmla="*/ 353 h 619478"/>
              <a:gd name="connsiteX1" fmla="*/ 1809750 w 1809750"/>
              <a:gd name="connsiteY1" fmla="*/ 619478 h 619478"/>
            </a:gdLst>
            <a:ahLst/>
            <a:cxnLst>
              <a:cxn ang="0">
                <a:pos x="connsiteX0" y="connsiteY0"/>
              </a:cxn>
              <a:cxn ang="0">
                <a:pos x="connsiteX1" y="connsiteY1"/>
              </a:cxn>
            </a:cxnLst>
            <a:rect l="l" t="t" r="r" b="b"/>
            <a:pathLst>
              <a:path w="1809750" h="619478">
                <a:moveTo>
                  <a:pt x="0" y="353"/>
                </a:moveTo>
                <a:cubicBezTo>
                  <a:pt x="517525" y="-17110"/>
                  <a:pt x="858837" y="617891"/>
                  <a:pt x="1809750" y="619478"/>
                </a:cubicBezTo>
              </a:path>
            </a:pathLst>
          </a:cu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30" name="object 60">
            <a:extLst>
              <a:ext uri="{FF2B5EF4-FFF2-40B4-BE49-F238E27FC236}">
                <a16:creationId xmlns:a16="http://schemas.microsoft.com/office/drawing/2014/main" id="{716EB192-7ADD-41A6-8A99-52199870B623}"/>
              </a:ext>
              <a:ext uri="{C183D7F6-B498-43B3-948B-1728B52AA6E4}">
                <adec:decorative xmlns:adec="http://schemas.microsoft.com/office/drawing/2017/decorative" val="1"/>
              </a:ext>
            </a:extLst>
          </p:cNvPr>
          <p:cNvSpPr>
            <a:spLocks noChangeAspect="1"/>
          </p:cNvSpPr>
          <p:nvPr/>
        </p:nvSpPr>
        <p:spPr>
          <a:xfrm>
            <a:off x="9428761" y="6070340"/>
            <a:ext cx="548640" cy="54864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gradFill flip="none" rotWithShape="1">
            <a:gsLst>
              <a:gs pos="53000">
                <a:schemeClr val="bg2">
                  <a:lumMod val="25000"/>
                </a:schemeClr>
              </a:gs>
              <a:gs pos="0">
                <a:schemeClr val="bg2">
                  <a:lumMod val="10000"/>
                </a:schemeClr>
              </a:gs>
              <a:gs pos="100000">
                <a:schemeClr val="bg2">
                  <a:lumMod val="50000"/>
                </a:schemeClr>
              </a:gs>
            </a:gsLst>
            <a:lin ang="5400000" scaled="0"/>
            <a:tileRect/>
          </a:gradFill>
          <a:ln w="6350">
            <a:gradFill>
              <a:gsLst>
                <a:gs pos="0">
                  <a:schemeClr val="bg1">
                    <a:lumMod val="75000"/>
                  </a:schemeClr>
                </a:gs>
                <a:gs pos="100000">
                  <a:schemeClr val="tx1">
                    <a:lumMod val="85000"/>
                    <a:lumOff val="1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731" name="Picture 730" descr="Icons of three circles connected to a PC">
            <a:extLst>
              <a:ext uri="{FF2B5EF4-FFF2-40B4-BE49-F238E27FC236}">
                <a16:creationId xmlns:a16="http://schemas.microsoft.com/office/drawing/2014/main" id="{021FD4A7-029A-4AF1-917C-D7B2369199DE}"/>
              </a:ext>
            </a:extLst>
          </p:cNvPr>
          <p:cNvPicPr>
            <a:picLocks noChangeAspect="1"/>
          </p:cNvPicPr>
          <p:nvPr/>
        </p:nvPicPr>
        <p:blipFill>
          <a:blip r:embed="rId28"/>
          <a:stretch>
            <a:fillRect/>
          </a:stretch>
        </p:blipFill>
        <p:spPr>
          <a:xfrm>
            <a:off x="9484387" y="6235694"/>
            <a:ext cx="437388" cy="217932"/>
          </a:xfrm>
          <a:prstGeom prst="rect">
            <a:avLst/>
          </a:prstGeom>
        </p:spPr>
      </p:pic>
      <p:sp>
        <p:nvSpPr>
          <p:cNvPr id="732" name="TextBox 731">
            <a:extLst>
              <a:ext uri="{FF2B5EF4-FFF2-40B4-BE49-F238E27FC236}">
                <a16:creationId xmlns:a16="http://schemas.microsoft.com/office/drawing/2014/main" id="{04206862-8FB2-435D-97C2-E9209A633A1F}"/>
              </a:ext>
            </a:extLst>
          </p:cNvPr>
          <p:cNvSpPr txBox="1"/>
          <p:nvPr/>
        </p:nvSpPr>
        <p:spPr>
          <a:xfrm>
            <a:off x="9970511" y="6189322"/>
            <a:ext cx="807562" cy="461665"/>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Potential sabotage</a:t>
            </a:r>
          </a:p>
        </p:txBody>
      </p:sp>
      <p:sp>
        <p:nvSpPr>
          <p:cNvPr id="733" name="Freeform: Shape 732" descr="Arrow going upwards">
            <a:extLst>
              <a:ext uri="{FF2B5EF4-FFF2-40B4-BE49-F238E27FC236}">
                <a16:creationId xmlns:a16="http://schemas.microsoft.com/office/drawing/2014/main" id="{B8AE918E-C46C-4936-B671-DB35BFB53DD3}"/>
              </a:ext>
            </a:extLst>
          </p:cNvPr>
          <p:cNvSpPr/>
          <p:nvPr/>
        </p:nvSpPr>
        <p:spPr bwMode="auto">
          <a:xfrm>
            <a:off x="8398254" y="2304137"/>
            <a:ext cx="3242310" cy="3397726"/>
          </a:xfrm>
          <a:custGeom>
            <a:avLst/>
            <a:gdLst>
              <a:gd name="connsiteX0" fmla="*/ 0 w 3340100"/>
              <a:gd name="connsiteY0" fmla="*/ 3479800 h 3479800"/>
              <a:gd name="connsiteX1" fmla="*/ 0 w 3340100"/>
              <a:gd name="connsiteY1" fmla="*/ 2984500 h 3479800"/>
              <a:gd name="connsiteX2" fmla="*/ 3340100 w 3340100"/>
              <a:gd name="connsiteY2" fmla="*/ 2984500 h 3479800"/>
              <a:gd name="connsiteX3" fmla="*/ 3340100 w 3340100"/>
              <a:gd name="connsiteY3" fmla="*/ 0 h 3479800"/>
              <a:gd name="connsiteX4" fmla="*/ 2895600 w 3340100"/>
              <a:gd name="connsiteY4" fmla="*/ 0 h 3479800"/>
              <a:gd name="connsiteX0" fmla="*/ 0 w 3340100"/>
              <a:gd name="connsiteY0" fmla="*/ 3492511 h 3492511"/>
              <a:gd name="connsiteX1" fmla="*/ 0 w 3340100"/>
              <a:gd name="connsiteY1" fmla="*/ 2997211 h 3492511"/>
              <a:gd name="connsiteX2" fmla="*/ 3340100 w 3340100"/>
              <a:gd name="connsiteY2" fmla="*/ 2997211 h 3492511"/>
              <a:gd name="connsiteX3" fmla="*/ 3340100 w 3340100"/>
              <a:gd name="connsiteY3" fmla="*/ 12711 h 3492511"/>
              <a:gd name="connsiteX4" fmla="*/ 1882069 w 3340100"/>
              <a:gd name="connsiteY4" fmla="*/ 0 h 3492511"/>
              <a:gd name="connsiteX0" fmla="*/ 0 w 3340100"/>
              <a:gd name="connsiteY0" fmla="*/ 3486156 h 3486156"/>
              <a:gd name="connsiteX1" fmla="*/ 0 w 3340100"/>
              <a:gd name="connsiteY1" fmla="*/ 2990856 h 3486156"/>
              <a:gd name="connsiteX2" fmla="*/ 3340100 w 3340100"/>
              <a:gd name="connsiteY2" fmla="*/ 2990856 h 3486156"/>
              <a:gd name="connsiteX3" fmla="*/ 3340100 w 3340100"/>
              <a:gd name="connsiteY3" fmla="*/ 6356 h 3486156"/>
              <a:gd name="connsiteX4" fmla="*/ 1882069 w 3340100"/>
              <a:gd name="connsiteY4" fmla="*/ 0 h 3486156"/>
              <a:gd name="connsiteX0" fmla="*/ 0 w 3340100"/>
              <a:gd name="connsiteY0" fmla="*/ 3486156 h 3486156"/>
              <a:gd name="connsiteX1" fmla="*/ 0 w 3340100"/>
              <a:gd name="connsiteY1" fmla="*/ 2990856 h 3486156"/>
              <a:gd name="connsiteX2" fmla="*/ 3340100 w 3340100"/>
              <a:gd name="connsiteY2" fmla="*/ 2990856 h 3486156"/>
              <a:gd name="connsiteX3" fmla="*/ 3340100 w 3340100"/>
              <a:gd name="connsiteY3" fmla="*/ 6356 h 3486156"/>
              <a:gd name="connsiteX4" fmla="*/ 2070633 w 3340100"/>
              <a:gd name="connsiteY4" fmla="*/ 0 h 3486156"/>
              <a:gd name="connsiteX0" fmla="*/ 0 w 3340100"/>
              <a:gd name="connsiteY0" fmla="*/ 3486156 h 3486156"/>
              <a:gd name="connsiteX1" fmla="*/ 0 w 3340100"/>
              <a:gd name="connsiteY1" fmla="*/ 2990856 h 3486156"/>
              <a:gd name="connsiteX2" fmla="*/ 3340100 w 3340100"/>
              <a:gd name="connsiteY2" fmla="*/ 2990856 h 3486156"/>
              <a:gd name="connsiteX3" fmla="*/ 3340100 w 3340100"/>
              <a:gd name="connsiteY3" fmla="*/ 6356 h 3486156"/>
              <a:gd name="connsiteX4" fmla="*/ 1955727 w 3340100"/>
              <a:gd name="connsiteY4" fmla="*/ 0 h 3486156"/>
              <a:gd name="connsiteX0" fmla="*/ 0 w 3340100"/>
              <a:gd name="connsiteY0" fmla="*/ 3479955 h 3479955"/>
              <a:gd name="connsiteX1" fmla="*/ 0 w 3340100"/>
              <a:gd name="connsiteY1" fmla="*/ 2984655 h 3479955"/>
              <a:gd name="connsiteX2" fmla="*/ 3340100 w 3340100"/>
              <a:gd name="connsiteY2" fmla="*/ 2984655 h 3479955"/>
              <a:gd name="connsiteX3" fmla="*/ 3340100 w 3340100"/>
              <a:gd name="connsiteY3" fmla="*/ 155 h 3479955"/>
              <a:gd name="connsiteX4" fmla="*/ 2640692 w 3340100"/>
              <a:gd name="connsiteY4" fmla="*/ 16365 h 3479955"/>
              <a:gd name="connsiteX0" fmla="*/ 0 w 3340100"/>
              <a:gd name="connsiteY0" fmla="*/ 3479800 h 3479800"/>
              <a:gd name="connsiteX1" fmla="*/ 0 w 3340100"/>
              <a:gd name="connsiteY1" fmla="*/ 2984500 h 3479800"/>
              <a:gd name="connsiteX2" fmla="*/ 3340100 w 3340100"/>
              <a:gd name="connsiteY2" fmla="*/ 2984500 h 3479800"/>
              <a:gd name="connsiteX3" fmla="*/ 3340100 w 3340100"/>
              <a:gd name="connsiteY3" fmla="*/ 0 h 3479800"/>
            </a:gdLst>
            <a:ahLst/>
            <a:cxnLst>
              <a:cxn ang="0">
                <a:pos x="connsiteX0" y="connsiteY0"/>
              </a:cxn>
              <a:cxn ang="0">
                <a:pos x="connsiteX1" y="connsiteY1"/>
              </a:cxn>
              <a:cxn ang="0">
                <a:pos x="connsiteX2" y="connsiteY2"/>
              </a:cxn>
              <a:cxn ang="0">
                <a:pos x="connsiteX3" y="connsiteY3"/>
              </a:cxn>
            </a:cxnLst>
            <a:rect l="l" t="t" r="r" b="b"/>
            <a:pathLst>
              <a:path w="3340100" h="3479800">
                <a:moveTo>
                  <a:pt x="0" y="3479800"/>
                </a:moveTo>
                <a:lnTo>
                  <a:pt x="0" y="2984500"/>
                </a:lnTo>
                <a:lnTo>
                  <a:pt x="3340100" y="2984500"/>
                </a:lnTo>
                <a:lnTo>
                  <a:pt x="3340100" y="0"/>
                </a:lnTo>
              </a:path>
            </a:pathLst>
          </a:cu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9" name="Title 1">
            <a:extLst>
              <a:ext uri="{FF2B5EF4-FFF2-40B4-BE49-F238E27FC236}">
                <a16:creationId xmlns:a16="http://schemas.microsoft.com/office/drawing/2014/main" id="{2BE980C6-DFB8-443B-A2BD-C8F459C3D29C}"/>
              </a:ext>
            </a:extLst>
          </p:cNvPr>
          <p:cNvSpPr txBox="1">
            <a:spLocks/>
          </p:cNvSpPr>
          <p:nvPr/>
        </p:nvSpPr>
        <p:spPr>
          <a:xfrm>
            <a:off x="395214" y="88546"/>
            <a:ext cx="11409343" cy="492443"/>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4000" b="0" kern="1200" cap="none" spc="-150" baseline="0" dirty="0" smtClean="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50" normalizeH="0" baseline="0" noProof="0">
                <a:ln w="3175">
                  <a:noFill/>
                </a:ln>
                <a:solidFill>
                  <a:srgbClr val="000000"/>
                </a:solidFill>
                <a:effectLst/>
                <a:uLnTx/>
                <a:uFillTx/>
                <a:latin typeface="Segoe UI Semibold"/>
                <a:ea typeface="+mn-ea"/>
                <a:cs typeface="Segoe UI" pitchFamily="34" charset="0"/>
              </a:rPr>
              <a:t>Defend across attack chains</a:t>
            </a:r>
            <a:br>
              <a:rPr kumimoji="0" lang="en-US" sz="3200" b="0" i="0" u="none" strike="noStrike" kern="1200" cap="none" spc="-150" normalizeH="0" baseline="0" noProof="0">
                <a:ln w="3175">
                  <a:noFill/>
                </a:ln>
                <a:solidFill>
                  <a:srgbClr val="000000"/>
                </a:solidFill>
                <a:effectLst/>
                <a:uLnTx/>
                <a:uFillTx/>
                <a:latin typeface="Segoe UI Semibold"/>
                <a:ea typeface="+mn-ea"/>
                <a:cs typeface="Segoe UI" pitchFamily="34" charset="0"/>
              </a:rPr>
            </a:br>
            <a:r>
              <a:rPr kumimoji="0" lang="en-US" sz="2000" b="0" i="1" u="none" strike="noStrike" kern="1200" cap="none" spc="-50" normalizeH="0" baseline="0" noProof="0">
                <a:ln w="3175">
                  <a:noFill/>
                </a:ln>
                <a:gradFill>
                  <a:gsLst>
                    <a:gs pos="82000">
                      <a:srgbClr val="282828"/>
                    </a:gs>
                    <a:gs pos="0">
                      <a:srgbClr val="282828"/>
                    </a:gs>
                  </a:gsLst>
                  <a:lin ang="2700000" scaled="1"/>
                </a:gradFill>
                <a:effectLst/>
                <a:uLnTx/>
                <a:uFillTx/>
                <a:latin typeface="Segoe UI"/>
                <a:ea typeface="+mn-ea"/>
                <a:cs typeface="Segoe UI" pitchFamily="34" charset="0"/>
              </a:rPr>
              <a:t>Insider and external threats</a:t>
            </a:r>
          </a:p>
        </p:txBody>
      </p:sp>
      <p:sp>
        <p:nvSpPr>
          <p:cNvPr id="2" name="TextBox 1">
            <a:hlinkClick r:id="rId24" tooltip="Insider risk management in Microsoft 365 helps minimize internal risks by enabling you to detect, investigate, and act on malicious and inadvertent activities in your organization."/>
            <a:extLst>
              <a:ext uri="{FF2B5EF4-FFF2-40B4-BE49-F238E27FC236}">
                <a16:creationId xmlns:a16="http://schemas.microsoft.com/office/drawing/2014/main" id="{BF665788-C81E-4F6A-AD1A-BC8AA1FD62DD}"/>
              </a:ext>
            </a:extLst>
          </p:cNvPr>
          <p:cNvSpPr txBox="1"/>
          <p:nvPr/>
        </p:nvSpPr>
        <p:spPr>
          <a:xfrm>
            <a:off x="6317834" y="4851213"/>
            <a:ext cx="1389804"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t>Insider risk </a:t>
            </a:r>
            <a:b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br>
            <a: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t>management</a:t>
            </a:r>
          </a:p>
        </p:txBody>
      </p:sp>
      <p:grpSp>
        <p:nvGrpSpPr>
          <p:cNvPr id="113" name="Group 112">
            <a:extLst>
              <a:ext uri="{FF2B5EF4-FFF2-40B4-BE49-F238E27FC236}">
                <a16:creationId xmlns:a16="http://schemas.microsoft.com/office/drawing/2014/main" id="{D544887F-B1CC-4BA3-BBDA-0D986A71A116}"/>
              </a:ext>
            </a:extLst>
          </p:cNvPr>
          <p:cNvGrpSpPr/>
          <p:nvPr/>
        </p:nvGrpSpPr>
        <p:grpSpPr>
          <a:xfrm>
            <a:off x="0" y="4037677"/>
            <a:ext cx="12192000" cy="1516743"/>
            <a:chOff x="0" y="4037677"/>
            <a:chExt cx="12192000" cy="1516743"/>
          </a:xfrm>
        </p:grpSpPr>
        <p:sp>
          <p:nvSpPr>
            <p:cNvPr id="114" name="Graphic 8">
              <a:extLst>
                <a:ext uri="{FF2B5EF4-FFF2-40B4-BE49-F238E27FC236}">
                  <a16:creationId xmlns:a16="http://schemas.microsoft.com/office/drawing/2014/main" id="{4C97C3CB-40F5-4138-98D5-B15DF1BA4F6D}"/>
                </a:ext>
                <a:ext uri="{C183D7F6-B498-43B3-948B-1728B52AA6E4}">
                  <adec:decorative xmlns:adec="http://schemas.microsoft.com/office/drawing/2017/decorative" val="1"/>
                </a:ext>
              </a:extLst>
            </p:cNvPr>
            <p:cNvSpPr/>
            <p:nvPr/>
          </p:nvSpPr>
          <p:spPr>
            <a:xfrm>
              <a:off x="0" y="4309820"/>
              <a:ext cx="12192000" cy="1244600"/>
            </a:xfrm>
            <a:custGeom>
              <a:avLst/>
              <a:gdLst>
                <a:gd name="connsiteX0" fmla="*/ 12192000 w 12192000"/>
                <a:gd name="connsiteY0" fmla="*/ 912495 h 1244600"/>
                <a:gd name="connsiteX1" fmla="*/ 10268585 w 12192000"/>
                <a:gd name="connsiteY1" fmla="*/ 421005 h 1244600"/>
                <a:gd name="connsiteX2" fmla="*/ 6096000 w 12192000"/>
                <a:gd name="connsiteY2" fmla="*/ 0 h 1244600"/>
                <a:gd name="connsiteX3" fmla="*/ 1923415 w 12192000"/>
                <a:gd name="connsiteY3" fmla="*/ 420370 h 1244600"/>
                <a:gd name="connsiteX4" fmla="*/ 0 w 12192000"/>
                <a:gd name="connsiteY4" fmla="*/ 912495 h 1244600"/>
                <a:gd name="connsiteX5" fmla="*/ 0 w 12192000"/>
                <a:gd name="connsiteY5" fmla="*/ 1244600 h 1244600"/>
                <a:gd name="connsiteX6" fmla="*/ 6096000 w 12192000"/>
                <a:gd name="connsiteY6" fmla="*/ 298450 h 1244600"/>
                <a:gd name="connsiteX7" fmla="*/ 12192000 w 12192000"/>
                <a:gd name="connsiteY7" fmla="*/ 1244600 h 1244600"/>
                <a:gd name="connsiteX8" fmla="*/ 12192000 w 12192000"/>
                <a:gd name="connsiteY8" fmla="*/ 912495 h 124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244600">
                  <a:moveTo>
                    <a:pt x="12192000" y="912495"/>
                  </a:moveTo>
                  <a:cubicBezTo>
                    <a:pt x="11558905" y="717550"/>
                    <a:pt x="10916285" y="553085"/>
                    <a:pt x="10268585" y="421005"/>
                  </a:cubicBezTo>
                  <a:cubicBezTo>
                    <a:pt x="8904605" y="141605"/>
                    <a:pt x="7500620" y="0"/>
                    <a:pt x="6096000" y="0"/>
                  </a:cubicBezTo>
                  <a:cubicBezTo>
                    <a:pt x="4691380" y="0"/>
                    <a:pt x="3287395" y="141605"/>
                    <a:pt x="1923415" y="420370"/>
                  </a:cubicBezTo>
                  <a:cubicBezTo>
                    <a:pt x="1275715" y="553085"/>
                    <a:pt x="633095" y="717550"/>
                    <a:pt x="0" y="912495"/>
                  </a:cubicBezTo>
                  <a:lnTo>
                    <a:pt x="0" y="1244600"/>
                  </a:lnTo>
                  <a:cubicBezTo>
                    <a:pt x="1923415" y="630555"/>
                    <a:pt x="3971290" y="298450"/>
                    <a:pt x="6096000" y="298450"/>
                  </a:cubicBezTo>
                  <a:cubicBezTo>
                    <a:pt x="8220710" y="298450"/>
                    <a:pt x="10268585" y="630555"/>
                    <a:pt x="12192000" y="1244600"/>
                  </a:cubicBezTo>
                  <a:lnTo>
                    <a:pt x="12192000" y="912495"/>
                  </a:lnTo>
                  <a:close/>
                </a:path>
              </a:pathLst>
            </a:custGeom>
            <a:solidFill>
              <a:srgbClr val="0072C6"/>
            </a:soli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82082B6C-122B-425F-AB87-304AE38C9CDC}"/>
                </a:ext>
                <a:ext uri="{C183D7F6-B498-43B3-948B-1728B52AA6E4}">
                  <adec:decorative xmlns:adec="http://schemas.microsoft.com/office/drawing/2017/decorative" val="1"/>
                </a:ext>
              </a:extLst>
            </p:cNvPr>
            <p:cNvSpPr/>
            <p:nvPr/>
          </p:nvSpPr>
          <p:spPr bwMode="auto">
            <a:xfrm>
              <a:off x="5710843" y="4037677"/>
              <a:ext cx="770305" cy="770305"/>
            </a:xfrm>
            <a:prstGeom prst="ellipse">
              <a:avLst/>
            </a:prstGeom>
            <a:solidFill>
              <a:srgbClr val="88CBFF"/>
            </a:solidFill>
            <a:ln>
              <a:noFill/>
              <a:headEnd type="none" w="med" len="med"/>
              <a:tailEnd type="none" w="med" len="med"/>
            </a:ln>
            <a:effectLst>
              <a:outerShdw blurRad="101600" dist="50800" dir="5400000" algn="t" rotWithShape="0">
                <a:prstClr val="black">
                  <a:alpha val="4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17" name="Picture 116">
              <a:extLst>
                <a:ext uri="{FF2B5EF4-FFF2-40B4-BE49-F238E27FC236}">
                  <a16:creationId xmlns:a16="http://schemas.microsoft.com/office/drawing/2014/main" id="{27BEC4A3-7201-4BCD-AC31-8DB3511732B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869378" y="4193322"/>
              <a:ext cx="439070" cy="525156"/>
            </a:xfrm>
            <a:prstGeom prst="rect">
              <a:avLst/>
            </a:prstGeom>
          </p:spPr>
        </p:pic>
        <p:sp>
          <p:nvSpPr>
            <p:cNvPr id="118" name="TextBox 117">
              <a:hlinkClick r:id="rId30"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3CDE7FAF-F5FF-4A70-9374-CBE030C67B5B}"/>
                </a:ext>
              </a:extLst>
            </p:cNvPr>
            <p:cNvSpPr txBox="1"/>
            <p:nvPr/>
          </p:nvSpPr>
          <p:spPr>
            <a:xfrm>
              <a:off x="4029075" y="4490668"/>
              <a:ext cx="3886200" cy="277533"/>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        Microsoft                 Sentinel      </a:t>
              </a:r>
            </a:p>
          </p:txBody>
        </p:sp>
      </p:grpSp>
      <p:sp>
        <p:nvSpPr>
          <p:cNvPr id="119" name="Rectangle 118">
            <a:hlinkClick r:id="rId4"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A07BC8E0-6777-4457-8C20-F9A54703FD92}"/>
              </a:ext>
            </a:extLst>
          </p:cNvPr>
          <p:cNvSpPr/>
          <p:nvPr/>
        </p:nvSpPr>
        <p:spPr bwMode="auto">
          <a:xfrm>
            <a:off x="2323385" y="1108843"/>
            <a:ext cx="3957756" cy="3968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t>Defender for IoT (&amp; OT)</a:t>
            </a:r>
          </a:p>
        </p:txBody>
      </p:sp>
      <p:cxnSp>
        <p:nvCxnSpPr>
          <p:cNvPr id="122" name="Connector: Elbow 121" descr="Arrow going downwards">
            <a:extLst>
              <a:ext uri="{FF2B5EF4-FFF2-40B4-BE49-F238E27FC236}">
                <a16:creationId xmlns:a16="http://schemas.microsoft.com/office/drawing/2014/main" id="{4589D015-5D2A-48E2-9CAC-2ED17DBB75F6}"/>
              </a:ext>
            </a:extLst>
          </p:cNvPr>
          <p:cNvCxnSpPr>
            <a:cxnSpLocks/>
          </p:cNvCxnSpPr>
          <p:nvPr/>
        </p:nvCxnSpPr>
        <p:spPr>
          <a:xfrm rot="16200000" flipV="1">
            <a:off x="5753078" y="2286600"/>
            <a:ext cx="1116394" cy="832053"/>
          </a:xfrm>
          <a:prstGeom prst="bentConnector3">
            <a:avLst>
              <a:gd name="adj1" fmla="val 53589"/>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5E92307-4492-4F31-84A9-B04084BDF5BB}"/>
              </a:ext>
            </a:extLst>
          </p:cNvPr>
          <p:cNvGrpSpPr/>
          <p:nvPr/>
        </p:nvGrpSpPr>
        <p:grpSpPr>
          <a:xfrm>
            <a:off x="5605357" y="1601839"/>
            <a:ext cx="548640" cy="548640"/>
            <a:chOff x="4277076" y="1552108"/>
            <a:chExt cx="548640" cy="548640"/>
          </a:xfrm>
        </p:grpSpPr>
        <p:sp>
          <p:nvSpPr>
            <p:cNvPr id="7" name="Oval 6">
              <a:extLst>
                <a:ext uri="{FF2B5EF4-FFF2-40B4-BE49-F238E27FC236}">
                  <a16:creationId xmlns:a16="http://schemas.microsoft.com/office/drawing/2014/main" id="{00C8C151-74CC-4F22-9F07-75E59E8B379B}"/>
                </a:ext>
                <a:ext uri="{C183D7F6-B498-43B3-948B-1728B52AA6E4}">
                  <adec:decorative xmlns:adec="http://schemas.microsoft.com/office/drawing/2017/decorative" val="1"/>
                </a:ext>
              </a:extLst>
            </p:cNvPr>
            <p:cNvSpPr/>
            <p:nvPr/>
          </p:nvSpPr>
          <p:spPr bwMode="auto">
            <a:xfrm>
              <a:off x="4277076" y="1552108"/>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 name="Graphic 5" descr="Factory">
              <a:extLst>
                <a:ext uri="{FF2B5EF4-FFF2-40B4-BE49-F238E27FC236}">
                  <a16:creationId xmlns:a16="http://schemas.microsoft.com/office/drawing/2014/main" id="{F34E6842-AFCD-4195-BD8C-B45A2BE40EFE}"/>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384444" y="1660050"/>
              <a:ext cx="350405" cy="350402"/>
            </a:xfrm>
            <a:prstGeom prst="rect">
              <a:avLst/>
            </a:prstGeom>
          </p:spPr>
        </p:pic>
      </p:grpSp>
      <p:sp>
        <p:nvSpPr>
          <p:cNvPr id="123" name="TextBox 122">
            <a:extLst>
              <a:ext uri="{FF2B5EF4-FFF2-40B4-BE49-F238E27FC236}">
                <a16:creationId xmlns:a16="http://schemas.microsoft.com/office/drawing/2014/main" id="{9BA2CD80-ECAF-46A1-9FD0-1E82D55BC949}"/>
              </a:ext>
            </a:extLst>
          </p:cNvPr>
          <p:cNvSpPr txBox="1"/>
          <p:nvPr/>
        </p:nvSpPr>
        <p:spPr>
          <a:xfrm>
            <a:off x="3947679" y="1629656"/>
            <a:ext cx="1522376" cy="461665"/>
          </a:xfrm>
          <a:prstGeom prst="rect">
            <a:avLst/>
          </a:prstGeom>
          <a:noFill/>
        </p:spPr>
        <p:txBody>
          <a:bodyPr wrap="square" lIns="0" rIns="0" rtlCol="0">
            <a:spAutoFit/>
          </a:bodyPr>
          <a:lstStyle>
            <a:defPPr>
              <a:defRPr lang="en-US"/>
            </a:defPPr>
            <a:lvl1pPr marR="0" lvl="0" indent="0"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Disrupt OT Environment</a:t>
            </a:r>
          </a:p>
        </p:txBody>
      </p:sp>
      <p:sp>
        <p:nvSpPr>
          <p:cNvPr id="659" name="Oval 658">
            <a:extLst>
              <a:ext uri="{FF2B5EF4-FFF2-40B4-BE49-F238E27FC236}">
                <a16:creationId xmlns:a16="http://schemas.microsoft.com/office/drawing/2014/main" id="{765F746C-FB22-4958-AE88-9AE37DB2BC56}"/>
              </a:ext>
              <a:ext uri="{C183D7F6-B498-43B3-948B-1728B52AA6E4}">
                <adec:decorative xmlns:adec="http://schemas.microsoft.com/office/drawing/2017/decorative" val="1"/>
              </a:ext>
            </a:extLst>
          </p:cNvPr>
          <p:cNvSpPr/>
          <p:nvPr/>
        </p:nvSpPr>
        <p:spPr bwMode="auto">
          <a:xfrm>
            <a:off x="6555207" y="1921027"/>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60" name="Picture 659" descr="icon of a hacker">
            <a:extLst>
              <a:ext uri="{FF2B5EF4-FFF2-40B4-BE49-F238E27FC236}">
                <a16:creationId xmlns:a16="http://schemas.microsoft.com/office/drawing/2014/main" id="{A33AF9B9-7657-4DB5-B508-382F820CA254}"/>
              </a:ext>
            </a:extLst>
          </p:cNvPr>
          <p:cNvPicPr>
            <a:picLocks noChangeAspect="1"/>
          </p:cNvPicPr>
          <p:nvPr/>
        </p:nvPicPr>
        <p:blipFill>
          <a:blip r:embed="rId33"/>
          <a:stretch>
            <a:fillRect/>
          </a:stretch>
        </p:blipFill>
        <p:spPr>
          <a:xfrm>
            <a:off x="6670269" y="2044471"/>
            <a:ext cx="318516" cy="301752"/>
          </a:xfrm>
          <a:prstGeom prst="rect">
            <a:avLst/>
          </a:prstGeom>
        </p:spPr>
      </p:pic>
      <p:sp>
        <p:nvSpPr>
          <p:cNvPr id="665" name="Oval 664">
            <a:extLst>
              <a:ext uri="{FF2B5EF4-FFF2-40B4-BE49-F238E27FC236}">
                <a16:creationId xmlns:a16="http://schemas.microsoft.com/office/drawing/2014/main" id="{B44C6CBF-9A22-48EC-A14A-E5FCDEB01CBC}"/>
              </a:ext>
              <a:ext uri="{C183D7F6-B498-43B3-948B-1728B52AA6E4}">
                <adec:decorative xmlns:adec="http://schemas.microsoft.com/office/drawing/2017/decorative" val="1"/>
              </a:ext>
            </a:extLst>
          </p:cNvPr>
          <p:cNvSpPr/>
          <p:nvPr/>
        </p:nvSpPr>
        <p:spPr bwMode="auto">
          <a:xfrm>
            <a:off x="6631384" y="3186527"/>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9" name="TextBox 128">
            <a:extLst>
              <a:ext uri="{FF2B5EF4-FFF2-40B4-BE49-F238E27FC236}">
                <a16:creationId xmlns:a16="http://schemas.microsoft.com/office/drawing/2014/main" id="{94759D45-38D6-4714-B234-25A23AEBAD60}"/>
              </a:ext>
            </a:extLst>
          </p:cNvPr>
          <p:cNvSpPr txBox="1"/>
          <p:nvPr/>
        </p:nvSpPr>
        <p:spPr>
          <a:xfrm>
            <a:off x="3078096" y="1653894"/>
            <a:ext cx="1206384" cy="461665"/>
          </a:xfrm>
          <a:prstGeom prst="rect">
            <a:avLst/>
          </a:prstGeom>
          <a:noFill/>
        </p:spPr>
        <p:txBody>
          <a:bodyPr wrap="square" lIns="0" rIns="0" rtlCol="0">
            <a:spAutoFit/>
          </a:bodyPr>
          <a:lstStyle>
            <a:defPPr>
              <a:defRPr lang="en-US"/>
            </a:defPPr>
            <a:lvl1pPr marR="0" lvl="0" indent="0"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l"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IoT Device Exploitation</a:t>
            </a:r>
          </a:p>
        </p:txBody>
      </p:sp>
      <p:cxnSp>
        <p:nvCxnSpPr>
          <p:cNvPr id="663" name="Connector: Elbow 662" descr="Arrow going downwards">
            <a:extLst>
              <a:ext uri="{FF2B5EF4-FFF2-40B4-BE49-F238E27FC236}">
                <a16:creationId xmlns:a16="http://schemas.microsoft.com/office/drawing/2014/main" id="{751730E2-469B-4A66-A698-9C561CF55591}"/>
              </a:ext>
            </a:extLst>
          </p:cNvPr>
          <p:cNvCxnSpPr>
            <a:cxnSpLocks/>
            <a:stCxn id="659" idx="4"/>
            <a:endCxn id="665" idx="0"/>
          </p:cNvCxnSpPr>
          <p:nvPr/>
        </p:nvCxnSpPr>
        <p:spPr>
          <a:xfrm rot="16200000" flipH="1">
            <a:off x="6509185" y="2790008"/>
            <a:ext cx="716860" cy="76177"/>
          </a:xfrm>
          <a:prstGeom prst="bentConnector3">
            <a:avLst>
              <a:gd name="adj1" fmla="val 50000"/>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666" name="Picture 665" descr="Icon of a user">
            <a:extLst>
              <a:ext uri="{FF2B5EF4-FFF2-40B4-BE49-F238E27FC236}">
                <a16:creationId xmlns:a16="http://schemas.microsoft.com/office/drawing/2014/main" id="{5EA213C0-3896-4D56-85BD-D3683F2DC0FD}"/>
              </a:ext>
            </a:extLst>
          </p:cNvPr>
          <p:cNvPicPr>
            <a:picLocks noChangeAspect="1"/>
          </p:cNvPicPr>
          <p:nvPr/>
        </p:nvPicPr>
        <p:blipFill>
          <a:blip r:embed="rId34"/>
          <a:stretch>
            <a:fillRect/>
          </a:stretch>
        </p:blipFill>
        <p:spPr>
          <a:xfrm>
            <a:off x="6802834" y="3333593"/>
            <a:ext cx="205740" cy="254508"/>
          </a:xfrm>
          <a:prstGeom prst="rect">
            <a:avLst/>
          </a:prstGeom>
        </p:spPr>
      </p:pic>
      <p:cxnSp>
        <p:nvCxnSpPr>
          <p:cNvPr id="671" name="Connector: Elbow 670" descr="Arrow going right">
            <a:extLst>
              <a:ext uri="{FF2B5EF4-FFF2-40B4-BE49-F238E27FC236}">
                <a16:creationId xmlns:a16="http://schemas.microsoft.com/office/drawing/2014/main" id="{2971E9FF-7CFE-4B8A-9EAF-195FF440BC82}"/>
              </a:ext>
            </a:extLst>
          </p:cNvPr>
          <p:cNvCxnSpPr>
            <a:cxnSpLocks/>
          </p:cNvCxnSpPr>
          <p:nvPr/>
        </p:nvCxnSpPr>
        <p:spPr>
          <a:xfrm rot="16200000" flipH="1">
            <a:off x="7045554" y="3595316"/>
            <a:ext cx="209946" cy="489647"/>
          </a:xfrm>
          <a:prstGeom prst="bentConnector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9" name="Connector: Elbow 148" descr="Arrow going downwards">
            <a:extLst>
              <a:ext uri="{FF2B5EF4-FFF2-40B4-BE49-F238E27FC236}">
                <a16:creationId xmlns:a16="http://schemas.microsoft.com/office/drawing/2014/main" id="{3D3F88C7-8108-4C43-A165-18C1CD4ADEEB}"/>
              </a:ext>
            </a:extLst>
          </p:cNvPr>
          <p:cNvCxnSpPr>
            <a:cxnSpLocks/>
            <a:stCxn id="137" idx="0"/>
            <a:endCxn id="665" idx="2"/>
          </p:cNvCxnSpPr>
          <p:nvPr/>
        </p:nvCxnSpPr>
        <p:spPr>
          <a:xfrm rot="16200000" flipH="1">
            <a:off x="3847125" y="676589"/>
            <a:ext cx="1638893" cy="3929623"/>
          </a:xfrm>
          <a:prstGeom prst="bentConnector4">
            <a:avLst>
              <a:gd name="adj1" fmla="val 28091"/>
              <a:gd name="adj2" fmla="val 60180"/>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0B96087-C87C-4F33-9B3C-152CEC5C3F46}"/>
              </a:ext>
            </a:extLst>
          </p:cNvPr>
          <p:cNvGrpSpPr/>
          <p:nvPr/>
        </p:nvGrpSpPr>
        <p:grpSpPr>
          <a:xfrm>
            <a:off x="2425823" y="1608866"/>
            <a:ext cx="548640" cy="548640"/>
            <a:chOff x="2425823" y="1608866"/>
            <a:chExt cx="548640" cy="548640"/>
          </a:xfrm>
        </p:grpSpPr>
        <p:sp>
          <p:nvSpPr>
            <p:cNvPr id="143" name="Oval 142">
              <a:extLst>
                <a:ext uri="{FF2B5EF4-FFF2-40B4-BE49-F238E27FC236}">
                  <a16:creationId xmlns:a16="http://schemas.microsoft.com/office/drawing/2014/main" id="{6F763F48-7F04-484E-924F-4BC7A60D5784}"/>
                </a:ext>
                <a:ext uri="{C183D7F6-B498-43B3-948B-1728B52AA6E4}">
                  <adec:decorative xmlns:adec="http://schemas.microsoft.com/office/drawing/2017/decorative" val="1"/>
                </a:ext>
              </a:extLst>
            </p:cNvPr>
            <p:cNvSpPr/>
            <p:nvPr/>
          </p:nvSpPr>
          <p:spPr bwMode="auto">
            <a:xfrm>
              <a:off x="2425823" y="1608866"/>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30" name="!! Ops">
              <a:extLst>
                <a:ext uri="{FF2B5EF4-FFF2-40B4-BE49-F238E27FC236}">
                  <a16:creationId xmlns:a16="http://schemas.microsoft.com/office/drawing/2014/main" id="{0CC3BBA9-69E7-46A1-915C-A3741311A06C}"/>
                </a:ext>
                <a:ext uri="{C183D7F6-B498-43B3-948B-1728B52AA6E4}">
                  <adec:decorative xmlns:adec="http://schemas.microsoft.com/office/drawing/2017/decorative" val="1"/>
                </a:ext>
              </a:extLst>
            </p:cNvPr>
            <p:cNvGrpSpPr/>
            <p:nvPr/>
          </p:nvGrpSpPr>
          <p:grpSpPr>
            <a:xfrm>
              <a:off x="2511940" y="1697506"/>
              <a:ext cx="379641" cy="382863"/>
              <a:chOff x="10351024" y="3989686"/>
              <a:chExt cx="379641" cy="382863"/>
            </a:xfrm>
            <a:solidFill>
              <a:srgbClr val="737373"/>
            </a:solidFill>
          </p:grpSpPr>
          <p:sp>
            <p:nvSpPr>
              <p:cNvPr id="131" name="Rectangle 130">
                <a:extLst>
                  <a:ext uri="{FF2B5EF4-FFF2-40B4-BE49-F238E27FC236}">
                    <a16:creationId xmlns:a16="http://schemas.microsoft.com/office/drawing/2014/main" id="{6E17CB42-7DF2-46A0-B714-167027C56F5B}"/>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F8294355-90F7-4895-8783-4394276F4AA3}"/>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91084CE3-A79C-43AB-9EFA-D13FF7EB712A}"/>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8C79346F-F312-4639-93C5-E8BCBC0E8294}"/>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8B96B49E-E482-449D-9917-45BBDBD8426E}"/>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6" name="Group 135">
                <a:extLst>
                  <a:ext uri="{FF2B5EF4-FFF2-40B4-BE49-F238E27FC236}">
                    <a16:creationId xmlns:a16="http://schemas.microsoft.com/office/drawing/2014/main" id="{BD58B352-45C4-42D0-801D-E471DAFDF5C1}"/>
                  </a:ext>
                </a:extLst>
              </p:cNvPr>
              <p:cNvGrpSpPr/>
              <p:nvPr/>
            </p:nvGrpSpPr>
            <p:grpSpPr>
              <a:xfrm>
                <a:off x="10351024" y="3989686"/>
                <a:ext cx="379641" cy="382863"/>
                <a:chOff x="10351024" y="3989686"/>
                <a:chExt cx="379641" cy="382863"/>
              </a:xfrm>
              <a:grpFill/>
            </p:grpSpPr>
            <p:sp>
              <p:nvSpPr>
                <p:cNvPr id="137" name="Oval 136">
                  <a:extLst>
                    <a:ext uri="{FF2B5EF4-FFF2-40B4-BE49-F238E27FC236}">
                      <a16:creationId xmlns:a16="http://schemas.microsoft.com/office/drawing/2014/main" id="{4C036A6E-465F-4A82-9812-60FBF57A275F}"/>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965BC8CD-5D57-4B5C-9259-0E3716777996}"/>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2DC4BCDF-823A-4EAF-BE23-00E9A2E9967E}"/>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EACBB128-D9B7-4C45-9978-306011D7EDF4}"/>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43C85C20-D1B3-440E-96B5-8FDCF73086D7}"/>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628D807D-4ED9-4319-A82A-42C0550E3FDF}"/>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45" name="TextBox 144">
            <a:hlinkClick r:id="rId35"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E40A75D3-1151-403E-9EC6-9D232FE20BC2}"/>
              </a:ext>
            </a:extLst>
          </p:cNvPr>
          <p:cNvSpPr txBox="1"/>
          <p:nvPr/>
        </p:nvSpPr>
        <p:spPr>
          <a:xfrm>
            <a:off x="2478536" y="3683000"/>
            <a:ext cx="2449666" cy="795422"/>
          </a:xfrm>
          <a:prstGeom prst="rect">
            <a:avLst/>
          </a:prstGeom>
          <a:no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tx1"/>
                </a:solidFill>
                <a:effectLst/>
                <a:uLnTx/>
                <a:uFillTx/>
                <a:latin typeface="+mj-lt"/>
                <a:ea typeface="+mn-ea"/>
                <a:cs typeface="Segoe UI" charset="0"/>
              </a:rPr>
              <a:t>Microsoft Defender for Cloud</a:t>
            </a:r>
          </a:p>
        </p:txBody>
      </p:sp>
      <p:sp>
        <p:nvSpPr>
          <p:cNvPr id="144" name="TextBox 143">
            <a:extLst>
              <a:ext uri="{FF2B5EF4-FFF2-40B4-BE49-F238E27FC236}">
                <a16:creationId xmlns:a16="http://schemas.microsoft.com/office/drawing/2014/main" id="{F9305299-D644-4EFC-B544-135E2F6CB2D5}"/>
              </a:ext>
            </a:extLst>
          </p:cNvPr>
          <p:cNvSpPr txBox="1"/>
          <p:nvPr/>
        </p:nvSpPr>
        <p:spPr>
          <a:xfrm>
            <a:off x="10019409" y="816899"/>
            <a:ext cx="2045266" cy="203133"/>
          </a:xfrm>
          <a:prstGeom prst="rect">
            <a:avLst/>
          </a:prstGeom>
          <a:noFill/>
        </p:spPr>
        <p:txBody>
          <a:bodyPr wrap="square" lIns="0">
            <a:spAutoFit/>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6"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46" name="Picture 145">
            <a:extLst>
              <a:ext uri="{FF2B5EF4-FFF2-40B4-BE49-F238E27FC236}">
                <a16:creationId xmlns:a16="http://schemas.microsoft.com/office/drawing/2014/main" id="{2FD9D97D-28D4-4982-9354-4C1261E68567}"/>
              </a:ext>
            </a:extLst>
          </p:cNvPr>
          <p:cNvPicPr>
            <a:picLocks noChangeAspect="1"/>
          </p:cNvPicPr>
          <p:nvPr/>
        </p:nvPicPr>
        <p:blipFill>
          <a:blip r:embed="rId37" cstate="email">
            <a:extLst>
              <a:ext uri="{28A0092B-C50C-407E-A947-70E740481C1C}">
                <a14:useLocalDpi xmlns:a14="http://schemas.microsoft.com/office/drawing/2010/main" val="0"/>
              </a:ext>
            </a:extLst>
          </a:blip>
          <a:stretch>
            <a:fillRect/>
          </a:stretch>
        </p:blipFill>
        <p:spPr bwMode="invGray">
          <a:xfrm>
            <a:off x="8997197" y="767047"/>
            <a:ext cx="1038388" cy="222436"/>
          </a:xfrm>
          <a:prstGeom prst="rect">
            <a:avLst/>
          </a:prstGeom>
        </p:spPr>
      </p:pic>
    </p:spTree>
    <p:extLst>
      <p:ext uri="{BB962C8B-B14F-4D97-AF65-F5344CB8AC3E}">
        <p14:creationId xmlns:p14="http://schemas.microsoft.com/office/powerpoint/2010/main" val="1348641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L-Shape 8">
            <a:extLst>
              <a:ext uri="{FF2B5EF4-FFF2-40B4-BE49-F238E27FC236}">
                <a16:creationId xmlns:a16="http://schemas.microsoft.com/office/drawing/2014/main" id="{E65EA2BC-F528-4BB2-B7E4-716348D67872}"/>
              </a:ext>
            </a:extLst>
          </p:cNvPr>
          <p:cNvSpPr/>
          <p:nvPr/>
        </p:nvSpPr>
        <p:spPr bwMode="auto">
          <a:xfrm flipH="1" flipV="1">
            <a:off x="2318854" y="1142606"/>
            <a:ext cx="3952504" cy="1445225"/>
          </a:xfrm>
          <a:prstGeom prst="corner">
            <a:avLst>
              <a:gd name="adj1" fmla="val 73791"/>
              <a:gd name="adj2" fmla="val 76712"/>
            </a:avLst>
          </a:prstGeom>
          <a:solidFill>
            <a:schemeClr val="accent1">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endParaRPr lang="en-US" kern="0">
              <a:solidFill>
                <a:schemeClr val="tx1"/>
              </a:solidFill>
              <a:latin typeface="+mj-lt"/>
              <a:cs typeface="Segoe UI" charset="0"/>
            </a:endParaRPr>
          </a:p>
        </p:txBody>
      </p:sp>
      <p:sp>
        <p:nvSpPr>
          <p:cNvPr id="630" name="Rectangle 629">
            <a:hlinkClick r:id="rId3"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8C508C65-0761-421F-9D1F-01AE378B8F11}"/>
              </a:ext>
            </a:extLst>
          </p:cNvPr>
          <p:cNvSpPr/>
          <p:nvPr/>
        </p:nvSpPr>
        <p:spPr bwMode="auto">
          <a:xfrm>
            <a:off x="1" y="1113847"/>
            <a:ext cx="2263208" cy="4489835"/>
          </a:xfrm>
          <a:prstGeom prst="rect">
            <a:avLst/>
          </a:prstGeom>
          <a:solidFill>
            <a:schemeClr val="tx2">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91440" rIns="179234"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tx1"/>
                </a:solidFill>
                <a:effectLst/>
                <a:uLnTx/>
                <a:uFillTx/>
                <a:latin typeface="+mj-lt"/>
                <a:ea typeface="+mn-ea"/>
                <a:cs typeface="Segoe UI" charset="0"/>
              </a:rPr>
              <a:t>Defender for </a:t>
            </a:r>
            <a:br>
              <a:rPr kumimoji="0" lang="en-US" sz="1600" b="0" i="0" u="none" strike="noStrike" kern="0" cap="none" spc="0" normalizeH="0" baseline="0" noProof="0">
                <a:ln>
                  <a:noFill/>
                </a:ln>
                <a:solidFill>
                  <a:schemeClr val="tx1"/>
                </a:solidFill>
                <a:effectLst/>
                <a:uLnTx/>
                <a:uFillTx/>
                <a:latin typeface="+mj-lt"/>
                <a:ea typeface="+mn-ea"/>
                <a:cs typeface="Segoe UI" charset="0"/>
              </a:rPr>
            </a:br>
            <a:r>
              <a:rPr kumimoji="0" lang="en-US" sz="1600" b="0" i="0" u="none" strike="noStrike" kern="0" cap="none" spc="0" normalizeH="0" baseline="0" noProof="0">
                <a:ln>
                  <a:noFill/>
                </a:ln>
                <a:solidFill>
                  <a:schemeClr val="tx1"/>
                </a:solidFill>
                <a:effectLst/>
                <a:uLnTx/>
                <a:uFillTx/>
                <a:latin typeface="+mj-lt"/>
                <a:ea typeface="+mn-ea"/>
                <a:cs typeface="Segoe UI" charset="0"/>
              </a:rPr>
              <a:t>Office 365</a:t>
            </a:r>
          </a:p>
        </p:txBody>
      </p:sp>
      <p:sp>
        <p:nvSpPr>
          <p:cNvPr id="647" name="Rectangle 646">
            <a:hlinkClick r:id="rId4"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7E4DDA6C-B7F5-4E48-BC65-94562CFEC8FE}"/>
              </a:ext>
            </a:extLst>
          </p:cNvPr>
          <p:cNvSpPr/>
          <p:nvPr/>
        </p:nvSpPr>
        <p:spPr bwMode="auto">
          <a:xfrm>
            <a:off x="2340779" y="2340028"/>
            <a:ext cx="2663770" cy="2774319"/>
          </a:xfrm>
          <a:prstGeom prst="rect">
            <a:avLst/>
          </a:prstGeom>
          <a:solidFill>
            <a:schemeClr val="accent1">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tx1"/>
                </a:solidFill>
                <a:effectLst/>
                <a:uLnTx/>
                <a:uFillTx/>
                <a:latin typeface="+mj-lt"/>
                <a:ea typeface="+mn-ea"/>
                <a:cs typeface="Segoe UI" charset="0"/>
              </a:rPr>
              <a:t>Defender for Endpoint</a:t>
            </a:r>
          </a:p>
        </p:txBody>
      </p:sp>
      <p:sp>
        <p:nvSpPr>
          <p:cNvPr id="661" name="Rectangle 660">
            <a:hlinkClick r:id="rId5"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2C8D362A-AF7B-4163-AAC1-842B1B2589C0}"/>
              </a:ext>
            </a:extLst>
          </p:cNvPr>
          <p:cNvSpPr/>
          <p:nvPr/>
        </p:nvSpPr>
        <p:spPr bwMode="auto">
          <a:xfrm>
            <a:off x="5158614" y="2713363"/>
            <a:ext cx="7033384" cy="2805657"/>
          </a:xfrm>
          <a:prstGeom prst="rect">
            <a:avLst/>
          </a:prstGeom>
          <a:solidFill>
            <a:schemeClr val="accent5">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79234" bIns="143387"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tx1"/>
                </a:solidFill>
                <a:effectLst/>
                <a:uLnTx/>
                <a:uFillTx/>
                <a:latin typeface="+mj-lt"/>
                <a:ea typeface="+mn-ea"/>
                <a:cs typeface="Segoe UI" charset="0"/>
              </a:rPr>
              <a:t>Defender for </a:t>
            </a:r>
            <a:br>
              <a:rPr kumimoji="0" lang="en-US" sz="1800" b="0" i="0" u="none" strike="noStrike" kern="0" cap="none" spc="0" normalizeH="0" baseline="0" noProof="0">
                <a:ln>
                  <a:noFill/>
                </a:ln>
                <a:solidFill>
                  <a:schemeClr val="tx1"/>
                </a:solidFill>
                <a:effectLst/>
                <a:uLnTx/>
                <a:uFillTx/>
                <a:latin typeface="+mj-lt"/>
                <a:ea typeface="+mn-ea"/>
                <a:cs typeface="Segoe UI" charset="0"/>
              </a:rPr>
            </a:br>
            <a:r>
              <a:rPr kumimoji="0" lang="en-US" sz="1800" b="0" i="0" u="none" strike="noStrike" kern="0" cap="none" spc="0" normalizeH="0" baseline="0" noProof="0">
                <a:ln>
                  <a:noFill/>
                </a:ln>
                <a:solidFill>
                  <a:schemeClr val="tx1"/>
                </a:solidFill>
                <a:effectLst/>
                <a:uLnTx/>
                <a:uFillTx/>
                <a:latin typeface="+mj-lt"/>
                <a:ea typeface="+mn-ea"/>
                <a:cs typeface="Segoe UI" charset="0"/>
              </a:rPr>
              <a:t>Identity</a:t>
            </a:r>
          </a:p>
        </p:txBody>
      </p:sp>
      <p:sp>
        <p:nvSpPr>
          <p:cNvPr id="4" name="Chord 3">
            <a:extLst>
              <a:ext uri="{FF2B5EF4-FFF2-40B4-BE49-F238E27FC236}">
                <a16:creationId xmlns:a16="http://schemas.microsoft.com/office/drawing/2014/main" id="{CC203300-4930-4A25-BF9F-DD1FE5EFA8FE}"/>
              </a:ext>
            </a:extLst>
          </p:cNvPr>
          <p:cNvSpPr/>
          <p:nvPr/>
        </p:nvSpPr>
        <p:spPr bwMode="auto">
          <a:xfrm>
            <a:off x="-1066672" y="4447437"/>
            <a:ext cx="14285716" cy="3862884"/>
          </a:xfrm>
          <a:prstGeom prst="chord">
            <a:avLst>
              <a:gd name="adj1" fmla="val 10513626"/>
              <a:gd name="adj2" fmla="val 28348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rgbClr val="FF0000"/>
              </a:solidFill>
              <a:ea typeface="Segoe UI" pitchFamily="34" charset="0"/>
              <a:cs typeface="Segoe UI" pitchFamily="34" charset="0"/>
            </a:endParaRPr>
          </a:p>
        </p:txBody>
      </p:sp>
      <p:sp>
        <p:nvSpPr>
          <p:cNvPr id="631" name="TextBox 630">
            <a:extLst>
              <a:ext uri="{FF2B5EF4-FFF2-40B4-BE49-F238E27FC236}">
                <a16:creationId xmlns:a16="http://schemas.microsoft.com/office/drawing/2014/main" id="{AF71678B-6F71-439C-8161-16CE1BC137C3}"/>
              </a:ext>
            </a:extLst>
          </p:cNvPr>
          <p:cNvSpPr txBox="1"/>
          <p:nvPr/>
        </p:nvSpPr>
        <p:spPr>
          <a:xfrm>
            <a:off x="32966" y="1841312"/>
            <a:ext cx="962684" cy="461665"/>
          </a:xfrm>
          <a:prstGeom prst="rect">
            <a:avLst/>
          </a:prstGeom>
          <a:noFill/>
        </p:spPr>
        <p:txBody>
          <a:bodyPr wrap="square" lIns="0" rIns="0" rtlCol="0">
            <a:spAutoFit/>
          </a:bodyPr>
          <a:lstStyle/>
          <a:p>
            <a:pPr marL="0" marR="0" lvl="0" indent="0" algn="ct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normalizeH="0" baseline="0" noProof="0">
                <a:ln>
                  <a:noFill/>
                </a:ln>
                <a:effectLst/>
                <a:uLnTx/>
                <a:uFillTx/>
                <a:latin typeface="+mj-lt"/>
                <a:ea typeface="Segoe UI" charset="0"/>
                <a:cs typeface="Segoe UI" charset="0"/>
              </a:rPr>
              <a:t>Phishing</a:t>
            </a:r>
          </a:p>
          <a:p>
            <a:pPr marL="0" marR="0" lvl="0" indent="0" algn="ct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normalizeH="0" baseline="0" noProof="0">
                <a:ln>
                  <a:noFill/>
                </a:ln>
                <a:effectLst/>
                <a:uLnTx/>
                <a:uFillTx/>
                <a:latin typeface="+mj-lt"/>
                <a:ea typeface="Segoe UI" charset="0"/>
                <a:cs typeface="Segoe UI" charset="0"/>
              </a:rPr>
              <a:t>mail</a:t>
            </a:r>
          </a:p>
        </p:txBody>
      </p:sp>
      <p:sp>
        <p:nvSpPr>
          <p:cNvPr id="632" name="Oval 631">
            <a:extLst>
              <a:ext uri="{FF2B5EF4-FFF2-40B4-BE49-F238E27FC236}">
                <a16:creationId xmlns:a16="http://schemas.microsoft.com/office/drawing/2014/main" id="{A0B7DCF6-3C0D-4314-8627-EF03A594F6EF}"/>
              </a:ext>
              <a:ext uri="{C183D7F6-B498-43B3-948B-1728B52AA6E4}">
                <adec:decorative xmlns:adec="http://schemas.microsoft.com/office/drawing/2017/decorative" val="1"/>
              </a:ext>
            </a:extLst>
          </p:cNvPr>
          <p:cNvSpPr/>
          <p:nvPr/>
        </p:nvSpPr>
        <p:spPr bwMode="auto">
          <a:xfrm>
            <a:off x="234249" y="2277943"/>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a:solidFill>
                <a:srgbClr val="FFFFFF"/>
              </a:solidFill>
              <a:cs typeface="Segoe UI" pitchFamily="34" charset="0"/>
            </a:endParaRPr>
          </a:p>
        </p:txBody>
      </p:sp>
      <p:pic>
        <p:nvPicPr>
          <p:cNvPr id="633" name="Picture 632" descr="Icon of an Email">
            <a:extLst>
              <a:ext uri="{FF2B5EF4-FFF2-40B4-BE49-F238E27FC236}">
                <a16:creationId xmlns:a16="http://schemas.microsoft.com/office/drawing/2014/main" id="{6E95011B-F6AA-4E88-8DF4-0DDB5A62AD6C}"/>
              </a:ext>
            </a:extLst>
          </p:cNvPr>
          <p:cNvPicPr>
            <a:picLocks noChangeAspect="1"/>
          </p:cNvPicPr>
          <p:nvPr/>
        </p:nvPicPr>
        <p:blipFill>
          <a:blip r:embed="rId6"/>
          <a:stretch>
            <a:fillRect/>
          </a:stretch>
        </p:blipFill>
        <p:spPr>
          <a:xfrm>
            <a:off x="325689" y="2437963"/>
            <a:ext cx="365760" cy="228600"/>
          </a:xfrm>
          <a:prstGeom prst="rect">
            <a:avLst/>
          </a:prstGeom>
        </p:spPr>
      </p:pic>
      <p:cxnSp>
        <p:nvCxnSpPr>
          <p:cNvPr id="634" name="Straight Arrow Connector 633" descr="Arrow going right">
            <a:extLst>
              <a:ext uri="{FF2B5EF4-FFF2-40B4-BE49-F238E27FC236}">
                <a16:creationId xmlns:a16="http://schemas.microsoft.com/office/drawing/2014/main" id="{FC7F02E4-3DA9-4CF7-B775-2A7C04B1C8D6}"/>
              </a:ext>
            </a:extLst>
          </p:cNvPr>
          <p:cNvCxnSpPr>
            <a:cxnSpLocks/>
            <a:stCxn id="632" idx="6"/>
            <a:endCxn id="636" idx="2"/>
          </p:cNvCxnSpPr>
          <p:nvPr/>
        </p:nvCxnSpPr>
        <p:spPr>
          <a:xfrm flipV="1">
            <a:off x="782889" y="2552256"/>
            <a:ext cx="512119" cy="7"/>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35" name="TextBox 634">
            <a:extLst>
              <a:ext uri="{FF2B5EF4-FFF2-40B4-BE49-F238E27FC236}">
                <a16:creationId xmlns:a16="http://schemas.microsoft.com/office/drawing/2014/main" id="{758A6531-2441-4EFC-B34D-9AFE3010A769}"/>
              </a:ext>
            </a:extLst>
          </p:cNvPr>
          <p:cNvSpPr txBox="1"/>
          <p:nvPr/>
        </p:nvSpPr>
        <p:spPr>
          <a:xfrm>
            <a:off x="1112440" y="1841312"/>
            <a:ext cx="922148" cy="461665"/>
          </a:xfrm>
          <a:prstGeom prst="rect">
            <a:avLst/>
          </a:prstGeom>
          <a:noFill/>
        </p:spPr>
        <p:txBody>
          <a:bodyPr wrap="square" lIns="0" rIns="0" rtlCol="0">
            <a:spAutoFit/>
          </a:bodyPr>
          <a:lstStyle/>
          <a:p>
            <a:pPr marL="0" marR="0" lvl="0" indent="0" algn="ctr"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normalizeH="0" baseline="0" noProof="0">
                <a:ln>
                  <a:noFill/>
                </a:ln>
                <a:effectLst/>
                <a:uLnTx/>
                <a:uFillTx/>
                <a:latin typeface="+mj-lt"/>
                <a:ea typeface="Segoe UI" charset="0"/>
                <a:cs typeface="Segoe UI" charset="0"/>
              </a:rPr>
              <a:t>Open attachment</a:t>
            </a:r>
          </a:p>
        </p:txBody>
      </p:sp>
      <p:sp>
        <p:nvSpPr>
          <p:cNvPr id="636" name="Oval 635">
            <a:extLst>
              <a:ext uri="{FF2B5EF4-FFF2-40B4-BE49-F238E27FC236}">
                <a16:creationId xmlns:a16="http://schemas.microsoft.com/office/drawing/2014/main" id="{854685DF-BC97-45CD-B02D-111C5B84700A}"/>
              </a:ext>
              <a:ext uri="{C183D7F6-B498-43B3-948B-1728B52AA6E4}">
                <adec:decorative xmlns:adec="http://schemas.microsoft.com/office/drawing/2017/decorative" val="1"/>
              </a:ext>
            </a:extLst>
          </p:cNvPr>
          <p:cNvSpPr/>
          <p:nvPr/>
        </p:nvSpPr>
        <p:spPr bwMode="auto">
          <a:xfrm>
            <a:off x="1295008" y="2277936"/>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a:solidFill>
                <a:srgbClr val="FFFFFF"/>
              </a:solidFill>
              <a:cs typeface="Segoe UI" pitchFamily="34" charset="0"/>
            </a:endParaRPr>
          </a:p>
        </p:txBody>
      </p:sp>
      <p:sp>
        <p:nvSpPr>
          <p:cNvPr id="637" name="Freeform 11" descr="Icon of a paper pin">
            <a:extLst>
              <a:ext uri="{FF2B5EF4-FFF2-40B4-BE49-F238E27FC236}">
                <a16:creationId xmlns:a16="http://schemas.microsoft.com/office/drawing/2014/main" id="{54D0B7C9-6557-42B2-A555-90498135F1ED}"/>
              </a:ext>
            </a:extLst>
          </p:cNvPr>
          <p:cNvSpPr>
            <a:spLocks/>
          </p:cNvSpPr>
          <p:nvPr/>
        </p:nvSpPr>
        <p:spPr bwMode="auto">
          <a:xfrm>
            <a:off x="1503723" y="2388052"/>
            <a:ext cx="144463" cy="331788"/>
          </a:xfrm>
          <a:custGeom>
            <a:avLst/>
            <a:gdLst>
              <a:gd name="T0" fmla="*/ 22 w 148"/>
              <a:gd name="T1" fmla="*/ 317 h 338"/>
              <a:gd name="T2" fmla="*/ 22 w 148"/>
              <a:gd name="T3" fmla="*/ 317 h 338"/>
              <a:gd name="T4" fmla="*/ 45 w 148"/>
              <a:gd name="T5" fmla="*/ 333 h 338"/>
              <a:gd name="T6" fmla="*/ 74 w 148"/>
              <a:gd name="T7" fmla="*/ 338 h 338"/>
              <a:gd name="T8" fmla="*/ 103 w 148"/>
              <a:gd name="T9" fmla="*/ 333 h 338"/>
              <a:gd name="T10" fmla="*/ 126 w 148"/>
              <a:gd name="T11" fmla="*/ 317 h 338"/>
              <a:gd name="T12" fmla="*/ 142 w 148"/>
              <a:gd name="T13" fmla="*/ 293 h 338"/>
              <a:gd name="T14" fmla="*/ 148 w 148"/>
              <a:gd name="T15" fmla="*/ 264 h 338"/>
              <a:gd name="T16" fmla="*/ 148 w 148"/>
              <a:gd name="T17" fmla="*/ 63 h 338"/>
              <a:gd name="T18" fmla="*/ 127 w 148"/>
              <a:gd name="T19" fmla="*/ 63 h 338"/>
              <a:gd name="T20" fmla="*/ 127 w 148"/>
              <a:gd name="T21" fmla="*/ 264 h 338"/>
              <a:gd name="T22" fmla="*/ 123 w 148"/>
              <a:gd name="T23" fmla="*/ 285 h 338"/>
              <a:gd name="T24" fmla="*/ 111 w 148"/>
              <a:gd name="T25" fmla="*/ 302 h 338"/>
              <a:gd name="T26" fmla="*/ 94 w 148"/>
              <a:gd name="T27" fmla="*/ 313 h 338"/>
              <a:gd name="T28" fmla="*/ 74 w 148"/>
              <a:gd name="T29" fmla="*/ 317 h 338"/>
              <a:gd name="T30" fmla="*/ 53 w 148"/>
              <a:gd name="T31" fmla="*/ 313 h 338"/>
              <a:gd name="T32" fmla="*/ 37 w 148"/>
              <a:gd name="T33" fmla="*/ 302 h 338"/>
              <a:gd name="T34" fmla="*/ 25 w 148"/>
              <a:gd name="T35" fmla="*/ 285 h 338"/>
              <a:gd name="T36" fmla="*/ 21 w 148"/>
              <a:gd name="T37" fmla="*/ 264 h 338"/>
              <a:gd name="T38" fmla="*/ 21 w 148"/>
              <a:gd name="T39" fmla="*/ 53 h 338"/>
              <a:gd name="T40" fmla="*/ 23 w 148"/>
              <a:gd name="T41" fmla="*/ 40 h 338"/>
              <a:gd name="T42" fmla="*/ 30 w 148"/>
              <a:gd name="T43" fmla="*/ 30 h 338"/>
              <a:gd name="T44" fmla="*/ 40 w 148"/>
              <a:gd name="T45" fmla="*/ 24 h 338"/>
              <a:gd name="T46" fmla="*/ 53 w 148"/>
              <a:gd name="T47" fmla="*/ 21 h 338"/>
              <a:gd name="T48" fmla="*/ 65 w 148"/>
              <a:gd name="T49" fmla="*/ 24 h 338"/>
              <a:gd name="T50" fmla="*/ 75 w 148"/>
              <a:gd name="T51" fmla="*/ 30 h 338"/>
              <a:gd name="T52" fmla="*/ 82 w 148"/>
              <a:gd name="T53" fmla="*/ 40 h 338"/>
              <a:gd name="T54" fmla="*/ 84 w 148"/>
              <a:gd name="T55" fmla="*/ 53 h 338"/>
              <a:gd name="T56" fmla="*/ 84 w 148"/>
              <a:gd name="T57" fmla="*/ 264 h 338"/>
              <a:gd name="T58" fmla="*/ 81 w 148"/>
              <a:gd name="T59" fmla="*/ 272 h 338"/>
              <a:gd name="T60" fmla="*/ 74 w 148"/>
              <a:gd name="T61" fmla="*/ 275 h 338"/>
              <a:gd name="T62" fmla="*/ 66 w 148"/>
              <a:gd name="T63" fmla="*/ 272 h 338"/>
              <a:gd name="T64" fmla="*/ 63 w 148"/>
              <a:gd name="T65" fmla="*/ 264 h 338"/>
              <a:gd name="T66" fmla="*/ 63 w 148"/>
              <a:gd name="T67" fmla="*/ 85 h 338"/>
              <a:gd name="T68" fmla="*/ 42 w 148"/>
              <a:gd name="T69" fmla="*/ 85 h 338"/>
              <a:gd name="T70" fmla="*/ 42 w 148"/>
              <a:gd name="T71" fmla="*/ 264 h 338"/>
              <a:gd name="T72" fmla="*/ 45 w 148"/>
              <a:gd name="T73" fmla="*/ 277 h 338"/>
              <a:gd name="T74" fmla="*/ 51 w 148"/>
              <a:gd name="T75" fmla="*/ 287 h 338"/>
              <a:gd name="T76" fmla="*/ 61 w 148"/>
              <a:gd name="T77" fmla="*/ 294 h 338"/>
              <a:gd name="T78" fmla="*/ 74 w 148"/>
              <a:gd name="T79" fmla="*/ 296 h 338"/>
              <a:gd name="T80" fmla="*/ 86 w 148"/>
              <a:gd name="T81" fmla="*/ 294 h 338"/>
              <a:gd name="T82" fmla="*/ 96 w 148"/>
              <a:gd name="T83" fmla="*/ 287 h 338"/>
              <a:gd name="T84" fmla="*/ 103 w 148"/>
              <a:gd name="T85" fmla="*/ 277 h 338"/>
              <a:gd name="T86" fmla="*/ 106 w 148"/>
              <a:gd name="T87" fmla="*/ 264 h 338"/>
              <a:gd name="T88" fmla="*/ 106 w 148"/>
              <a:gd name="T89" fmla="*/ 53 h 338"/>
              <a:gd name="T90" fmla="*/ 101 w 148"/>
              <a:gd name="T91" fmla="*/ 32 h 338"/>
              <a:gd name="T92" fmla="*/ 90 w 148"/>
              <a:gd name="T93" fmla="*/ 15 h 338"/>
              <a:gd name="T94" fmla="*/ 73 w 148"/>
              <a:gd name="T95" fmla="*/ 4 h 338"/>
              <a:gd name="T96" fmla="*/ 53 w 148"/>
              <a:gd name="T97" fmla="*/ 0 h 338"/>
              <a:gd name="T98" fmla="*/ 32 w 148"/>
              <a:gd name="T99" fmla="*/ 4 h 338"/>
              <a:gd name="T100" fmla="*/ 15 w 148"/>
              <a:gd name="T101" fmla="*/ 15 h 338"/>
              <a:gd name="T102" fmla="*/ 4 w 148"/>
              <a:gd name="T103" fmla="*/ 32 h 338"/>
              <a:gd name="T104" fmla="*/ 0 w 148"/>
              <a:gd name="T105" fmla="*/ 53 h 338"/>
              <a:gd name="T106" fmla="*/ 0 w 148"/>
              <a:gd name="T107" fmla="*/ 264 h 338"/>
              <a:gd name="T108" fmla="*/ 6 w 148"/>
              <a:gd name="T109" fmla="*/ 293 h 338"/>
              <a:gd name="T110" fmla="*/ 22 w 148"/>
              <a:gd name="T111" fmla="*/ 31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 h="338">
                <a:moveTo>
                  <a:pt x="22" y="317"/>
                </a:moveTo>
                <a:lnTo>
                  <a:pt x="22" y="317"/>
                </a:lnTo>
                <a:cubicBezTo>
                  <a:pt x="28" y="323"/>
                  <a:pt x="36" y="329"/>
                  <a:pt x="45" y="333"/>
                </a:cubicBezTo>
                <a:cubicBezTo>
                  <a:pt x="54" y="337"/>
                  <a:pt x="64" y="338"/>
                  <a:pt x="74" y="338"/>
                </a:cubicBezTo>
                <a:cubicBezTo>
                  <a:pt x="84" y="338"/>
                  <a:pt x="94" y="337"/>
                  <a:pt x="103" y="333"/>
                </a:cubicBezTo>
                <a:cubicBezTo>
                  <a:pt x="112" y="329"/>
                  <a:pt x="120" y="323"/>
                  <a:pt x="126" y="317"/>
                </a:cubicBezTo>
                <a:cubicBezTo>
                  <a:pt x="133" y="310"/>
                  <a:pt x="138" y="302"/>
                  <a:pt x="142" y="293"/>
                </a:cubicBezTo>
                <a:cubicBezTo>
                  <a:pt x="146" y="284"/>
                  <a:pt x="148" y="275"/>
                  <a:pt x="148" y="264"/>
                </a:cubicBezTo>
                <a:lnTo>
                  <a:pt x="148" y="63"/>
                </a:lnTo>
                <a:lnTo>
                  <a:pt x="127" y="63"/>
                </a:lnTo>
                <a:lnTo>
                  <a:pt x="127" y="264"/>
                </a:lnTo>
                <a:cubicBezTo>
                  <a:pt x="127" y="272"/>
                  <a:pt x="125" y="279"/>
                  <a:pt x="123" y="285"/>
                </a:cubicBezTo>
                <a:cubicBezTo>
                  <a:pt x="120" y="291"/>
                  <a:pt x="116" y="297"/>
                  <a:pt x="111" y="302"/>
                </a:cubicBezTo>
                <a:cubicBezTo>
                  <a:pt x="106" y="306"/>
                  <a:pt x="101" y="310"/>
                  <a:pt x="94" y="313"/>
                </a:cubicBezTo>
                <a:cubicBezTo>
                  <a:pt x="88" y="316"/>
                  <a:pt x="81" y="317"/>
                  <a:pt x="74" y="317"/>
                </a:cubicBezTo>
                <a:cubicBezTo>
                  <a:pt x="67" y="317"/>
                  <a:pt x="60" y="316"/>
                  <a:pt x="53" y="313"/>
                </a:cubicBezTo>
                <a:cubicBezTo>
                  <a:pt x="47" y="310"/>
                  <a:pt x="41" y="306"/>
                  <a:pt x="37" y="302"/>
                </a:cubicBezTo>
                <a:cubicBezTo>
                  <a:pt x="32" y="297"/>
                  <a:pt x="28" y="291"/>
                  <a:pt x="25" y="285"/>
                </a:cubicBezTo>
                <a:cubicBezTo>
                  <a:pt x="22" y="279"/>
                  <a:pt x="21" y="272"/>
                  <a:pt x="21" y="264"/>
                </a:cubicBezTo>
                <a:lnTo>
                  <a:pt x="21" y="53"/>
                </a:lnTo>
                <a:cubicBezTo>
                  <a:pt x="21" y="48"/>
                  <a:pt x="22" y="44"/>
                  <a:pt x="23" y="40"/>
                </a:cubicBezTo>
                <a:cubicBezTo>
                  <a:pt x="25" y="37"/>
                  <a:pt x="27" y="33"/>
                  <a:pt x="30" y="30"/>
                </a:cubicBezTo>
                <a:cubicBezTo>
                  <a:pt x="33" y="27"/>
                  <a:pt x="36" y="25"/>
                  <a:pt x="40" y="24"/>
                </a:cubicBezTo>
                <a:cubicBezTo>
                  <a:pt x="44" y="22"/>
                  <a:pt x="48" y="21"/>
                  <a:pt x="53" y="21"/>
                </a:cubicBezTo>
                <a:cubicBezTo>
                  <a:pt x="57" y="21"/>
                  <a:pt x="61" y="22"/>
                  <a:pt x="65" y="24"/>
                </a:cubicBezTo>
                <a:cubicBezTo>
                  <a:pt x="69" y="25"/>
                  <a:pt x="72" y="27"/>
                  <a:pt x="75" y="30"/>
                </a:cubicBezTo>
                <a:cubicBezTo>
                  <a:pt x="78" y="33"/>
                  <a:pt x="80" y="37"/>
                  <a:pt x="82" y="40"/>
                </a:cubicBezTo>
                <a:cubicBezTo>
                  <a:pt x="84" y="44"/>
                  <a:pt x="84" y="48"/>
                  <a:pt x="84" y="53"/>
                </a:cubicBezTo>
                <a:lnTo>
                  <a:pt x="84" y="264"/>
                </a:lnTo>
                <a:cubicBezTo>
                  <a:pt x="84" y="267"/>
                  <a:pt x="83" y="270"/>
                  <a:pt x="81" y="272"/>
                </a:cubicBezTo>
                <a:cubicBezTo>
                  <a:pt x="79" y="274"/>
                  <a:pt x="77" y="275"/>
                  <a:pt x="74" y="275"/>
                </a:cubicBezTo>
                <a:cubicBezTo>
                  <a:pt x="71" y="275"/>
                  <a:pt x="68" y="274"/>
                  <a:pt x="66" y="272"/>
                </a:cubicBezTo>
                <a:cubicBezTo>
                  <a:pt x="64" y="270"/>
                  <a:pt x="63" y="267"/>
                  <a:pt x="63" y="264"/>
                </a:cubicBezTo>
                <a:lnTo>
                  <a:pt x="63" y="85"/>
                </a:lnTo>
                <a:lnTo>
                  <a:pt x="42" y="85"/>
                </a:lnTo>
                <a:lnTo>
                  <a:pt x="42" y="264"/>
                </a:lnTo>
                <a:cubicBezTo>
                  <a:pt x="42" y="269"/>
                  <a:pt x="43" y="273"/>
                  <a:pt x="45" y="277"/>
                </a:cubicBezTo>
                <a:cubicBezTo>
                  <a:pt x="46" y="281"/>
                  <a:pt x="48" y="284"/>
                  <a:pt x="51" y="287"/>
                </a:cubicBezTo>
                <a:cubicBezTo>
                  <a:pt x="54" y="290"/>
                  <a:pt x="58" y="292"/>
                  <a:pt x="61" y="294"/>
                </a:cubicBezTo>
                <a:cubicBezTo>
                  <a:pt x="65" y="295"/>
                  <a:pt x="69" y="296"/>
                  <a:pt x="74" y="296"/>
                </a:cubicBezTo>
                <a:cubicBezTo>
                  <a:pt x="78" y="296"/>
                  <a:pt x="82" y="295"/>
                  <a:pt x="86" y="294"/>
                </a:cubicBezTo>
                <a:cubicBezTo>
                  <a:pt x="90" y="292"/>
                  <a:pt x="93" y="290"/>
                  <a:pt x="96" y="287"/>
                </a:cubicBezTo>
                <a:cubicBezTo>
                  <a:pt x="99" y="284"/>
                  <a:pt x="101" y="281"/>
                  <a:pt x="103" y="277"/>
                </a:cubicBezTo>
                <a:cubicBezTo>
                  <a:pt x="105" y="273"/>
                  <a:pt x="106" y="269"/>
                  <a:pt x="106" y="264"/>
                </a:cubicBezTo>
                <a:lnTo>
                  <a:pt x="106" y="53"/>
                </a:lnTo>
                <a:cubicBezTo>
                  <a:pt x="106" y="45"/>
                  <a:pt x="104" y="39"/>
                  <a:pt x="101" y="32"/>
                </a:cubicBezTo>
                <a:cubicBezTo>
                  <a:pt x="99" y="26"/>
                  <a:pt x="95" y="20"/>
                  <a:pt x="90" y="15"/>
                </a:cubicBezTo>
                <a:cubicBezTo>
                  <a:pt x="85" y="11"/>
                  <a:pt x="80" y="7"/>
                  <a:pt x="73" y="4"/>
                </a:cubicBezTo>
                <a:cubicBezTo>
                  <a:pt x="67" y="1"/>
                  <a:pt x="60" y="0"/>
                  <a:pt x="53" y="0"/>
                </a:cubicBezTo>
                <a:cubicBezTo>
                  <a:pt x="45" y="0"/>
                  <a:pt x="39" y="1"/>
                  <a:pt x="32" y="4"/>
                </a:cubicBezTo>
                <a:cubicBezTo>
                  <a:pt x="26" y="7"/>
                  <a:pt x="20" y="11"/>
                  <a:pt x="15" y="15"/>
                </a:cubicBezTo>
                <a:cubicBezTo>
                  <a:pt x="11" y="20"/>
                  <a:pt x="7" y="26"/>
                  <a:pt x="4" y="32"/>
                </a:cubicBezTo>
                <a:cubicBezTo>
                  <a:pt x="1" y="39"/>
                  <a:pt x="0" y="45"/>
                  <a:pt x="0" y="53"/>
                </a:cubicBezTo>
                <a:lnTo>
                  <a:pt x="0" y="264"/>
                </a:lnTo>
                <a:cubicBezTo>
                  <a:pt x="0" y="275"/>
                  <a:pt x="2" y="284"/>
                  <a:pt x="6" y="293"/>
                </a:cubicBezTo>
                <a:cubicBezTo>
                  <a:pt x="10" y="302"/>
                  <a:pt x="15" y="310"/>
                  <a:pt x="22" y="317"/>
                </a:cubicBez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648" name="Freeform: Shape 647" descr="Arrow going downwards">
            <a:extLst>
              <a:ext uri="{FF2B5EF4-FFF2-40B4-BE49-F238E27FC236}">
                <a16:creationId xmlns:a16="http://schemas.microsoft.com/office/drawing/2014/main" id="{219357DA-9053-4A13-8A37-81044901BE4B}"/>
              </a:ext>
            </a:extLst>
          </p:cNvPr>
          <p:cNvSpPr/>
          <p:nvPr/>
        </p:nvSpPr>
        <p:spPr bwMode="auto">
          <a:xfrm>
            <a:off x="1864439" y="2552257"/>
            <a:ext cx="331126" cy="979152"/>
          </a:xfrm>
          <a:custGeom>
            <a:avLst/>
            <a:gdLst>
              <a:gd name="connsiteX0" fmla="*/ 0 w 219075"/>
              <a:gd name="connsiteY0" fmla="*/ 0 h 804862"/>
              <a:gd name="connsiteX1" fmla="*/ 219075 w 219075"/>
              <a:gd name="connsiteY1" fmla="*/ 0 h 804862"/>
              <a:gd name="connsiteX2" fmla="*/ 219075 w 219075"/>
              <a:gd name="connsiteY2" fmla="*/ 804862 h 804862"/>
            </a:gdLst>
            <a:ahLst/>
            <a:cxnLst>
              <a:cxn ang="0">
                <a:pos x="connsiteX0" y="connsiteY0"/>
              </a:cxn>
              <a:cxn ang="0">
                <a:pos x="connsiteX1" y="connsiteY1"/>
              </a:cxn>
              <a:cxn ang="0">
                <a:pos x="connsiteX2" y="connsiteY2"/>
              </a:cxn>
            </a:cxnLst>
            <a:rect l="l" t="t" r="r" b="b"/>
            <a:pathLst>
              <a:path w="219075" h="804862">
                <a:moveTo>
                  <a:pt x="0" y="0"/>
                </a:moveTo>
                <a:lnTo>
                  <a:pt x="219075" y="0"/>
                </a:lnTo>
                <a:lnTo>
                  <a:pt x="219075" y="804862"/>
                </a:lnTo>
              </a:path>
            </a:pathLst>
          </a:custGeom>
          <a:ln w="19050" cap="rnd">
            <a:solidFill>
              <a:schemeClr val="accent1">
                <a:lumMod val="7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cxnSp>
        <p:nvCxnSpPr>
          <p:cNvPr id="638" name="Connector: Elbow 637" descr="Arrow going right">
            <a:extLst>
              <a:ext uri="{FF2B5EF4-FFF2-40B4-BE49-F238E27FC236}">
                <a16:creationId xmlns:a16="http://schemas.microsoft.com/office/drawing/2014/main" id="{92004ECB-74FB-41DB-B206-969EA4992D7D}"/>
              </a:ext>
            </a:extLst>
          </p:cNvPr>
          <p:cNvCxnSpPr>
            <a:cxnSpLocks/>
            <a:stCxn id="632" idx="4"/>
            <a:endCxn id="640" idx="2"/>
          </p:cNvCxnSpPr>
          <p:nvPr/>
        </p:nvCxnSpPr>
        <p:spPr>
          <a:xfrm rot="16200000" flipH="1">
            <a:off x="447996" y="2887156"/>
            <a:ext cx="707289" cy="586142"/>
          </a:xfrm>
          <a:prstGeom prst="bentConnector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39" name="TextBox 638">
            <a:extLst>
              <a:ext uri="{FF2B5EF4-FFF2-40B4-BE49-F238E27FC236}">
                <a16:creationId xmlns:a16="http://schemas.microsoft.com/office/drawing/2014/main" id="{D483DD03-9959-40DB-AB07-330CBF00EC2F}"/>
              </a:ext>
            </a:extLst>
          </p:cNvPr>
          <p:cNvSpPr txBox="1"/>
          <p:nvPr/>
        </p:nvSpPr>
        <p:spPr>
          <a:xfrm>
            <a:off x="945246" y="2917728"/>
            <a:ext cx="847547" cy="276999"/>
          </a:xfrm>
          <a:prstGeom prst="rect">
            <a:avLst/>
          </a:prstGeom>
          <a:noFill/>
        </p:spPr>
        <p:txBody>
          <a:bodyPr wrap="square" lIns="0" rIns="0" rtlCol="0">
            <a:spAutoFit/>
          </a:bodyPr>
          <a:lstStyle>
            <a:defPPr>
              <a:defRPr lang="en-US"/>
            </a:defPPr>
            <a:lvl1pPr marR="0" lvl="0" indent="0"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ctr"/>
            <a:r>
              <a:rPr lang="en-US" sz="1200">
                <a:solidFill>
                  <a:schemeClr val="tx1"/>
                </a:solidFill>
              </a:rPr>
              <a:t>Click a URL </a:t>
            </a:r>
          </a:p>
        </p:txBody>
      </p:sp>
      <p:sp>
        <p:nvSpPr>
          <p:cNvPr id="640" name="Oval 639">
            <a:extLst>
              <a:ext uri="{FF2B5EF4-FFF2-40B4-BE49-F238E27FC236}">
                <a16:creationId xmlns:a16="http://schemas.microsoft.com/office/drawing/2014/main" id="{E4578AE0-FC2C-43D3-9B31-483254427EAC}"/>
              </a:ext>
              <a:ext uri="{C183D7F6-B498-43B3-948B-1728B52AA6E4}">
                <adec:decorative xmlns:adec="http://schemas.microsoft.com/office/drawing/2017/decorative" val="1"/>
              </a:ext>
            </a:extLst>
          </p:cNvPr>
          <p:cNvSpPr/>
          <p:nvPr/>
        </p:nvSpPr>
        <p:spPr bwMode="auto">
          <a:xfrm>
            <a:off x="1094711" y="3259552"/>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a:solidFill>
                <a:srgbClr val="FFFFFF"/>
              </a:solidFill>
              <a:cs typeface="Segoe UI" pitchFamily="34" charset="0"/>
            </a:endParaRPr>
          </a:p>
        </p:txBody>
      </p:sp>
      <p:sp>
        <p:nvSpPr>
          <p:cNvPr id="641" name="Freeform 15" descr="Icon of a mouse cursor">
            <a:extLst>
              <a:ext uri="{FF2B5EF4-FFF2-40B4-BE49-F238E27FC236}">
                <a16:creationId xmlns:a16="http://schemas.microsoft.com/office/drawing/2014/main" id="{400AEA2C-8BD2-4BFD-86F1-0513EB0F951B}"/>
              </a:ext>
            </a:extLst>
          </p:cNvPr>
          <p:cNvSpPr>
            <a:spLocks/>
          </p:cNvSpPr>
          <p:nvPr/>
        </p:nvSpPr>
        <p:spPr bwMode="auto">
          <a:xfrm>
            <a:off x="1313233" y="3411865"/>
            <a:ext cx="158670" cy="254914"/>
          </a:xfrm>
          <a:custGeom>
            <a:avLst/>
            <a:gdLst>
              <a:gd name="T0" fmla="*/ 89 w 120"/>
              <a:gd name="T1" fmla="*/ 182 h 193"/>
              <a:gd name="T2" fmla="*/ 89 w 120"/>
              <a:gd name="T3" fmla="*/ 182 h 193"/>
              <a:gd name="T4" fmla="*/ 61 w 120"/>
              <a:gd name="T5" fmla="*/ 120 h 193"/>
              <a:gd name="T6" fmla="*/ 120 w 120"/>
              <a:gd name="T7" fmla="*/ 120 h 193"/>
              <a:gd name="T8" fmla="*/ 0 w 120"/>
              <a:gd name="T9" fmla="*/ 0 h 193"/>
              <a:gd name="T10" fmla="*/ 0 w 120"/>
              <a:gd name="T11" fmla="*/ 168 h 193"/>
              <a:gd name="T12" fmla="*/ 37 w 120"/>
              <a:gd name="T13" fmla="*/ 131 h 193"/>
              <a:gd name="T14" fmla="*/ 65 w 120"/>
              <a:gd name="T15" fmla="*/ 193 h 193"/>
              <a:gd name="T16" fmla="*/ 89 w 120"/>
              <a:gd name="T17" fmla="*/ 1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93">
                <a:moveTo>
                  <a:pt x="89" y="182"/>
                </a:moveTo>
                <a:lnTo>
                  <a:pt x="89" y="182"/>
                </a:lnTo>
                <a:lnTo>
                  <a:pt x="61" y="120"/>
                </a:lnTo>
                <a:lnTo>
                  <a:pt x="120" y="120"/>
                </a:lnTo>
                <a:lnTo>
                  <a:pt x="0" y="0"/>
                </a:lnTo>
                <a:lnTo>
                  <a:pt x="0" y="168"/>
                </a:lnTo>
                <a:lnTo>
                  <a:pt x="37" y="131"/>
                </a:lnTo>
                <a:lnTo>
                  <a:pt x="65" y="193"/>
                </a:lnTo>
                <a:lnTo>
                  <a:pt x="89" y="182"/>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643" name="TextBox 642">
            <a:extLst>
              <a:ext uri="{FF2B5EF4-FFF2-40B4-BE49-F238E27FC236}">
                <a16:creationId xmlns:a16="http://schemas.microsoft.com/office/drawing/2014/main" id="{6D3863E5-EE74-4E40-9A99-B5F9D828CDF0}"/>
              </a:ext>
            </a:extLst>
          </p:cNvPr>
          <p:cNvSpPr txBox="1"/>
          <p:nvPr/>
        </p:nvSpPr>
        <p:spPr>
          <a:xfrm>
            <a:off x="124203" y="3582376"/>
            <a:ext cx="839014" cy="461665"/>
          </a:xfrm>
          <a:prstGeom prst="rect">
            <a:avLst/>
          </a:prstGeom>
          <a:noFill/>
        </p:spPr>
        <p:txBody>
          <a:bodyPr wrap="square" lIns="0" rIns="0" rtlCol="0">
            <a:spAutoFit/>
          </a:bodyPr>
          <a:lstStyle>
            <a:defPPr>
              <a:defRPr lang="en-US"/>
            </a:defPPr>
            <a:lvl1pPr marR="0" lvl="0" indent="0"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ctr"/>
            <a:r>
              <a:rPr lang="en-US" sz="1200">
                <a:solidFill>
                  <a:schemeClr val="tx1"/>
                </a:solidFill>
              </a:rPr>
              <a:t>Browse </a:t>
            </a:r>
            <a:br>
              <a:rPr lang="en-US" sz="1200">
                <a:solidFill>
                  <a:schemeClr val="tx1"/>
                </a:solidFill>
              </a:rPr>
            </a:br>
            <a:r>
              <a:rPr lang="en-US" sz="1200">
                <a:solidFill>
                  <a:schemeClr val="tx1"/>
                </a:solidFill>
              </a:rPr>
              <a:t>a website</a:t>
            </a:r>
          </a:p>
        </p:txBody>
      </p:sp>
      <p:sp>
        <p:nvSpPr>
          <p:cNvPr id="644" name="Oval 643">
            <a:extLst>
              <a:ext uri="{FF2B5EF4-FFF2-40B4-BE49-F238E27FC236}">
                <a16:creationId xmlns:a16="http://schemas.microsoft.com/office/drawing/2014/main" id="{AF816918-056D-4A9A-93FA-BCFAFECE31E9}"/>
              </a:ext>
              <a:ext uri="{C183D7F6-B498-43B3-948B-1728B52AA6E4}">
                <adec:decorative xmlns:adec="http://schemas.microsoft.com/office/drawing/2017/decorative" val="1"/>
              </a:ext>
            </a:extLst>
          </p:cNvPr>
          <p:cNvSpPr/>
          <p:nvPr/>
        </p:nvSpPr>
        <p:spPr bwMode="auto">
          <a:xfrm>
            <a:off x="277104" y="4051833"/>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a:solidFill>
                <a:srgbClr val="FFFFFF"/>
              </a:solidFill>
              <a:cs typeface="Segoe UI" pitchFamily="34" charset="0"/>
            </a:endParaRPr>
          </a:p>
        </p:txBody>
      </p:sp>
      <p:pic>
        <p:nvPicPr>
          <p:cNvPr id="645" name="Picture 644" descr="Icon of a computer screen with a group of people inside it">
            <a:extLst>
              <a:ext uri="{FF2B5EF4-FFF2-40B4-BE49-F238E27FC236}">
                <a16:creationId xmlns:a16="http://schemas.microsoft.com/office/drawing/2014/main" id="{9D13C8EA-B684-4234-B758-656E9A790D64}"/>
              </a:ext>
            </a:extLst>
          </p:cNvPr>
          <p:cNvPicPr>
            <a:picLocks noChangeAspect="1"/>
          </p:cNvPicPr>
          <p:nvPr/>
        </p:nvPicPr>
        <p:blipFill>
          <a:blip r:embed="rId7"/>
          <a:stretch>
            <a:fillRect/>
          </a:stretch>
        </p:blipFill>
        <p:spPr>
          <a:xfrm>
            <a:off x="395214" y="4217147"/>
            <a:ext cx="312420" cy="243840"/>
          </a:xfrm>
          <a:prstGeom prst="rect">
            <a:avLst/>
          </a:prstGeom>
        </p:spPr>
      </p:pic>
      <p:sp>
        <p:nvSpPr>
          <p:cNvPr id="642" name="Freeform: Shape 641" descr="Arrow going upwards">
            <a:extLst>
              <a:ext uri="{FF2B5EF4-FFF2-40B4-BE49-F238E27FC236}">
                <a16:creationId xmlns:a16="http://schemas.microsoft.com/office/drawing/2014/main" id="{480C9E86-37CC-49B9-9174-914867BF6608}"/>
              </a:ext>
            </a:extLst>
          </p:cNvPr>
          <p:cNvSpPr/>
          <p:nvPr/>
        </p:nvSpPr>
        <p:spPr bwMode="auto">
          <a:xfrm>
            <a:off x="839926" y="3531409"/>
            <a:ext cx="1247775" cy="809815"/>
          </a:xfrm>
          <a:custGeom>
            <a:avLst/>
            <a:gdLst>
              <a:gd name="connsiteX0" fmla="*/ 0 w 1247775"/>
              <a:gd name="connsiteY0" fmla="*/ 690563 h 690563"/>
              <a:gd name="connsiteX1" fmla="*/ 1247775 w 1247775"/>
              <a:gd name="connsiteY1" fmla="*/ 690563 h 690563"/>
              <a:gd name="connsiteX2" fmla="*/ 1247775 w 1247775"/>
              <a:gd name="connsiteY2" fmla="*/ 0 h 690563"/>
            </a:gdLst>
            <a:ahLst/>
            <a:cxnLst>
              <a:cxn ang="0">
                <a:pos x="connsiteX0" y="connsiteY0"/>
              </a:cxn>
              <a:cxn ang="0">
                <a:pos x="connsiteX1" y="connsiteY1"/>
              </a:cxn>
              <a:cxn ang="0">
                <a:pos x="connsiteX2" y="connsiteY2"/>
              </a:cxn>
            </a:cxnLst>
            <a:rect l="l" t="t" r="r" b="b"/>
            <a:pathLst>
              <a:path w="1247775" h="690563">
                <a:moveTo>
                  <a:pt x="0" y="690563"/>
                </a:moveTo>
                <a:lnTo>
                  <a:pt x="1247775" y="690563"/>
                </a:lnTo>
                <a:lnTo>
                  <a:pt x="1247775" y="0"/>
                </a:lnTo>
              </a:path>
            </a:pathLst>
          </a:custGeom>
          <a:ln w="19050" cap="rnd">
            <a:solidFill>
              <a:schemeClr val="accent1">
                <a:lumMod val="7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cxnSp>
        <p:nvCxnSpPr>
          <p:cNvPr id="649" name="Straight Arrow Connector 648" descr="Arrow going right">
            <a:extLst>
              <a:ext uri="{FF2B5EF4-FFF2-40B4-BE49-F238E27FC236}">
                <a16:creationId xmlns:a16="http://schemas.microsoft.com/office/drawing/2014/main" id="{4D1D78EB-795D-4622-B5D8-C9464822157F}"/>
              </a:ext>
            </a:extLst>
          </p:cNvPr>
          <p:cNvCxnSpPr>
            <a:cxnSpLocks/>
            <a:endCxn id="651" idx="2"/>
          </p:cNvCxnSpPr>
          <p:nvPr/>
        </p:nvCxnSpPr>
        <p:spPr>
          <a:xfrm>
            <a:off x="1686218" y="3533872"/>
            <a:ext cx="1233371"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50" name="TextBox 649">
            <a:extLst>
              <a:ext uri="{FF2B5EF4-FFF2-40B4-BE49-F238E27FC236}">
                <a16:creationId xmlns:a16="http://schemas.microsoft.com/office/drawing/2014/main" id="{7CC627F5-CDCB-46FB-AD26-374761FE5890}"/>
              </a:ext>
            </a:extLst>
          </p:cNvPr>
          <p:cNvSpPr txBox="1"/>
          <p:nvPr/>
        </p:nvSpPr>
        <p:spPr>
          <a:xfrm>
            <a:off x="2667158" y="2794216"/>
            <a:ext cx="1112708" cy="461665"/>
          </a:xfrm>
          <a:prstGeom prst="rect">
            <a:avLst/>
          </a:prstGeom>
          <a:noFill/>
        </p:spPr>
        <p:txBody>
          <a:bodyPr wrap="square" lIns="0" rIns="0" rtlCol="0">
            <a:spAutoFit/>
          </a:bodyPr>
          <a:lstStyle>
            <a:defPPr>
              <a:defRPr lang="en-US"/>
            </a:defPPr>
            <a:lvl1pPr marR="0" lvl="0" indent="0"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ctr"/>
            <a:r>
              <a:rPr lang="en-US" sz="1200">
                <a:solidFill>
                  <a:schemeClr val="tx1"/>
                </a:solidFill>
              </a:rPr>
              <a:t>Exploitation</a:t>
            </a:r>
            <a:br>
              <a:rPr lang="en-US" sz="1200">
                <a:solidFill>
                  <a:schemeClr val="tx1"/>
                </a:solidFill>
              </a:rPr>
            </a:br>
            <a:r>
              <a:rPr lang="en-US" sz="1200">
                <a:solidFill>
                  <a:schemeClr val="tx1"/>
                </a:solidFill>
              </a:rPr>
              <a:t>and Installation</a:t>
            </a:r>
          </a:p>
        </p:txBody>
      </p:sp>
      <p:sp>
        <p:nvSpPr>
          <p:cNvPr id="651" name="Oval 650">
            <a:extLst>
              <a:ext uri="{FF2B5EF4-FFF2-40B4-BE49-F238E27FC236}">
                <a16:creationId xmlns:a16="http://schemas.microsoft.com/office/drawing/2014/main" id="{2D1E0B74-6821-4891-A91A-BE363F8FD671}"/>
              </a:ext>
              <a:ext uri="{C183D7F6-B498-43B3-948B-1728B52AA6E4}">
                <adec:decorative xmlns:adec="http://schemas.microsoft.com/office/drawing/2017/decorative" val="1"/>
              </a:ext>
            </a:extLst>
          </p:cNvPr>
          <p:cNvSpPr/>
          <p:nvPr/>
        </p:nvSpPr>
        <p:spPr bwMode="auto">
          <a:xfrm>
            <a:off x="2919589" y="3259552"/>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652" name="Picture 651" descr="Icon of a computer screen with an arrow on top">
            <a:extLst>
              <a:ext uri="{FF2B5EF4-FFF2-40B4-BE49-F238E27FC236}">
                <a16:creationId xmlns:a16="http://schemas.microsoft.com/office/drawing/2014/main" id="{CF8BA250-F053-473E-97C7-7F6ABFDADB02}"/>
              </a:ext>
            </a:extLst>
          </p:cNvPr>
          <p:cNvPicPr>
            <a:picLocks noChangeAspect="1"/>
          </p:cNvPicPr>
          <p:nvPr/>
        </p:nvPicPr>
        <p:blipFill>
          <a:blip r:embed="rId8"/>
          <a:stretch>
            <a:fillRect/>
          </a:stretch>
        </p:blipFill>
        <p:spPr>
          <a:xfrm>
            <a:off x="3032365" y="3378424"/>
            <a:ext cx="323088" cy="310896"/>
          </a:xfrm>
          <a:prstGeom prst="rect">
            <a:avLst/>
          </a:prstGeom>
        </p:spPr>
      </p:pic>
      <p:cxnSp>
        <p:nvCxnSpPr>
          <p:cNvPr id="653" name="Straight Arrow Connector 652" descr="Arrow going right">
            <a:extLst>
              <a:ext uri="{FF2B5EF4-FFF2-40B4-BE49-F238E27FC236}">
                <a16:creationId xmlns:a16="http://schemas.microsoft.com/office/drawing/2014/main" id="{A8B7C04D-F645-4E61-93DC-7D95DA61E16C}"/>
              </a:ext>
            </a:extLst>
          </p:cNvPr>
          <p:cNvCxnSpPr>
            <a:cxnSpLocks/>
            <a:stCxn id="651" idx="6"/>
            <a:endCxn id="655" idx="2"/>
          </p:cNvCxnSpPr>
          <p:nvPr/>
        </p:nvCxnSpPr>
        <p:spPr>
          <a:xfrm>
            <a:off x="3468229" y="3533872"/>
            <a:ext cx="660966"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54" name="TextBox 653">
            <a:extLst>
              <a:ext uri="{FF2B5EF4-FFF2-40B4-BE49-F238E27FC236}">
                <a16:creationId xmlns:a16="http://schemas.microsoft.com/office/drawing/2014/main" id="{08F5FF86-D0BF-40BF-8353-04F2144A18CF}"/>
              </a:ext>
            </a:extLst>
          </p:cNvPr>
          <p:cNvSpPr txBox="1"/>
          <p:nvPr/>
        </p:nvSpPr>
        <p:spPr>
          <a:xfrm>
            <a:off x="3972604" y="2805623"/>
            <a:ext cx="907473" cy="461665"/>
          </a:xfrm>
          <a:prstGeom prst="rect">
            <a:avLst/>
          </a:prstGeom>
          <a:noFill/>
        </p:spPr>
        <p:txBody>
          <a:bodyPr wrap="square" lIns="0" rIns="0" rtlCol="0">
            <a:spAutoFit/>
          </a:bodyPr>
          <a:lstStyle>
            <a:defPPr>
              <a:defRPr lang="en-US"/>
            </a:defPPr>
            <a:lvl1pPr marR="0" lvl="0" indent="0"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ctr"/>
            <a:r>
              <a:rPr lang="en-US" sz="1200">
                <a:solidFill>
                  <a:schemeClr val="tx1"/>
                </a:solidFill>
              </a:rPr>
              <a:t>Command</a:t>
            </a:r>
            <a:br>
              <a:rPr lang="en-US" sz="1200">
                <a:solidFill>
                  <a:schemeClr val="tx1"/>
                </a:solidFill>
              </a:rPr>
            </a:br>
            <a:r>
              <a:rPr lang="en-US" sz="1200">
                <a:solidFill>
                  <a:schemeClr val="tx1"/>
                </a:solidFill>
              </a:rPr>
              <a:t>and Control </a:t>
            </a:r>
          </a:p>
        </p:txBody>
      </p:sp>
      <p:sp>
        <p:nvSpPr>
          <p:cNvPr id="655" name="Oval 654">
            <a:extLst>
              <a:ext uri="{FF2B5EF4-FFF2-40B4-BE49-F238E27FC236}">
                <a16:creationId xmlns:a16="http://schemas.microsoft.com/office/drawing/2014/main" id="{6D23AE32-7F5B-44CA-8EDE-146C70A61FA0}"/>
              </a:ext>
              <a:ext uri="{C183D7F6-B498-43B3-948B-1728B52AA6E4}">
                <adec:decorative xmlns:adec="http://schemas.microsoft.com/office/drawing/2017/decorative" val="1"/>
              </a:ext>
            </a:extLst>
          </p:cNvPr>
          <p:cNvSpPr/>
          <p:nvPr/>
        </p:nvSpPr>
        <p:spPr bwMode="auto">
          <a:xfrm>
            <a:off x="4129195" y="3259552"/>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656" name="Picture 655" descr="Icon of a mobile tower">
            <a:extLst>
              <a:ext uri="{FF2B5EF4-FFF2-40B4-BE49-F238E27FC236}">
                <a16:creationId xmlns:a16="http://schemas.microsoft.com/office/drawing/2014/main" id="{8D5CE131-6231-4CFC-A6C6-C0CD37B6BE92}"/>
              </a:ext>
            </a:extLst>
          </p:cNvPr>
          <p:cNvPicPr>
            <a:picLocks noChangeAspect="1"/>
          </p:cNvPicPr>
          <p:nvPr/>
        </p:nvPicPr>
        <p:blipFill>
          <a:blip r:embed="rId9"/>
          <a:stretch>
            <a:fillRect/>
          </a:stretch>
        </p:blipFill>
        <p:spPr>
          <a:xfrm>
            <a:off x="4254163" y="3376138"/>
            <a:ext cx="298704" cy="315468"/>
          </a:xfrm>
          <a:prstGeom prst="rect">
            <a:avLst/>
          </a:prstGeom>
        </p:spPr>
      </p:pic>
      <p:sp>
        <p:nvSpPr>
          <p:cNvPr id="657" name="Rectangle 656">
            <a:hlinkClick r:id="rId10"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259E9FD4-5A80-4067-B838-4C3CDF4F661E}"/>
              </a:ext>
            </a:extLst>
          </p:cNvPr>
          <p:cNvSpPr/>
          <p:nvPr/>
        </p:nvSpPr>
        <p:spPr bwMode="auto">
          <a:xfrm>
            <a:off x="6335621" y="1139342"/>
            <a:ext cx="2472122" cy="1442443"/>
          </a:xfrm>
          <a:prstGeom prst="rect">
            <a:avLst/>
          </a:prstGeom>
          <a:solidFill>
            <a:schemeClr val="accent3">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91440" rIns="179234"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tx1"/>
                </a:solidFill>
                <a:effectLst/>
                <a:uLnTx/>
                <a:uFillTx/>
                <a:latin typeface="+mj-lt"/>
                <a:ea typeface="+mn-ea"/>
                <a:cs typeface="Segoe UI" charset="0"/>
              </a:rPr>
              <a:t>Azure AD </a:t>
            </a:r>
            <a:br>
              <a:rPr kumimoji="0" lang="en-US" sz="1800" b="0" i="0" u="none" strike="noStrike" kern="0" cap="none" spc="0" normalizeH="0" baseline="0" noProof="0">
                <a:ln>
                  <a:noFill/>
                </a:ln>
                <a:solidFill>
                  <a:schemeClr val="tx1"/>
                </a:solidFill>
                <a:effectLst/>
                <a:uLnTx/>
                <a:uFillTx/>
                <a:latin typeface="+mj-lt"/>
                <a:ea typeface="+mn-ea"/>
                <a:cs typeface="Segoe UI" charset="0"/>
              </a:rPr>
            </a:br>
            <a:r>
              <a:rPr kumimoji="0" lang="en-US" sz="1800" b="0" i="0" u="none" strike="noStrike" kern="0" cap="none" spc="0" normalizeH="0" baseline="0" noProof="0">
                <a:ln>
                  <a:noFill/>
                </a:ln>
                <a:solidFill>
                  <a:schemeClr val="tx1"/>
                </a:solidFill>
                <a:effectLst/>
                <a:uLnTx/>
                <a:uFillTx/>
                <a:latin typeface="+mj-lt"/>
                <a:ea typeface="+mn-ea"/>
                <a:cs typeface="Segoe UI" charset="0"/>
              </a:rPr>
              <a:t>Identity Protection</a:t>
            </a:r>
          </a:p>
        </p:txBody>
      </p:sp>
      <p:sp>
        <p:nvSpPr>
          <p:cNvPr id="658" name="TextBox 657">
            <a:extLst>
              <a:ext uri="{FF2B5EF4-FFF2-40B4-BE49-F238E27FC236}">
                <a16:creationId xmlns:a16="http://schemas.microsoft.com/office/drawing/2014/main" id="{D4E1ED81-F106-41E0-BC02-A91B613056E4}"/>
              </a:ext>
            </a:extLst>
          </p:cNvPr>
          <p:cNvSpPr txBox="1"/>
          <p:nvPr/>
        </p:nvSpPr>
        <p:spPr>
          <a:xfrm>
            <a:off x="7260371" y="1915957"/>
            <a:ext cx="1506039" cy="646331"/>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l"/>
            <a:r>
              <a:rPr lang="en-US" sz="1200">
                <a:solidFill>
                  <a:schemeClr val="tx1"/>
                </a:solidFill>
              </a:rPr>
              <a:t>Brute force account or use stolen account credentials</a:t>
            </a:r>
          </a:p>
        </p:txBody>
      </p:sp>
      <p:cxnSp>
        <p:nvCxnSpPr>
          <p:cNvPr id="662" name="Straight Arrow Connector 661" descr="Arrow going right">
            <a:extLst>
              <a:ext uri="{FF2B5EF4-FFF2-40B4-BE49-F238E27FC236}">
                <a16:creationId xmlns:a16="http://schemas.microsoft.com/office/drawing/2014/main" id="{7282851F-2D34-40B3-BB54-2186B794FB3A}"/>
              </a:ext>
            </a:extLst>
          </p:cNvPr>
          <p:cNvCxnSpPr>
            <a:cxnSpLocks/>
            <a:stCxn id="655" idx="6"/>
          </p:cNvCxnSpPr>
          <p:nvPr/>
        </p:nvCxnSpPr>
        <p:spPr>
          <a:xfrm>
            <a:off x="4677835" y="3533872"/>
            <a:ext cx="1953549"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64" name="TextBox 663">
            <a:extLst>
              <a:ext uri="{FF2B5EF4-FFF2-40B4-BE49-F238E27FC236}">
                <a16:creationId xmlns:a16="http://schemas.microsoft.com/office/drawing/2014/main" id="{BA7D3131-2FDE-4BD1-A768-401EAA46BE2A}"/>
              </a:ext>
            </a:extLst>
          </p:cNvPr>
          <p:cNvSpPr txBox="1"/>
          <p:nvPr/>
        </p:nvSpPr>
        <p:spPr>
          <a:xfrm>
            <a:off x="7166468" y="2950262"/>
            <a:ext cx="1074685" cy="461665"/>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r>
              <a:rPr lang="en-US" sz="1200">
                <a:solidFill>
                  <a:schemeClr val="tx1"/>
                </a:solidFill>
              </a:rPr>
              <a:t>User account is compromised</a:t>
            </a:r>
          </a:p>
        </p:txBody>
      </p:sp>
      <p:cxnSp>
        <p:nvCxnSpPr>
          <p:cNvPr id="667" name="Straight Arrow Connector 666" descr="Arrow going right">
            <a:extLst>
              <a:ext uri="{FF2B5EF4-FFF2-40B4-BE49-F238E27FC236}">
                <a16:creationId xmlns:a16="http://schemas.microsoft.com/office/drawing/2014/main" id="{C76F0974-0B8B-4241-BC47-9E690E8912D5}"/>
              </a:ext>
            </a:extLst>
          </p:cNvPr>
          <p:cNvCxnSpPr>
            <a:cxnSpLocks/>
          </p:cNvCxnSpPr>
          <p:nvPr/>
        </p:nvCxnSpPr>
        <p:spPr>
          <a:xfrm>
            <a:off x="7180024" y="3460847"/>
            <a:ext cx="1326786"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68" name="Oval 667">
            <a:extLst>
              <a:ext uri="{FF2B5EF4-FFF2-40B4-BE49-F238E27FC236}">
                <a16:creationId xmlns:a16="http://schemas.microsoft.com/office/drawing/2014/main" id="{945FF403-404E-4B5B-8FB9-610CE79B4091}"/>
              </a:ext>
              <a:ext uri="{C183D7F6-B498-43B3-948B-1728B52AA6E4}">
                <adec:decorative xmlns:adec="http://schemas.microsoft.com/office/drawing/2017/decorative" val="1"/>
              </a:ext>
            </a:extLst>
          </p:cNvPr>
          <p:cNvSpPr/>
          <p:nvPr/>
        </p:nvSpPr>
        <p:spPr bwMode="auto">
          <a:xfrm>
            <a:off x="8506810" y="3186527"/>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670" name="Picture 669" descr="Icon of data security">
            <a:extLst>
              <a:ext uri="{FF2B5EF4-FFF2-40B4-BE49-F238E27FC236}">
                <a16:creationId xmlns:a16="http://schemas.microsoft.com/office/drawing/2014/main" id="{4A59A592-EF59-4430-AA4A-799062C48CB6}"/>
              </a:ext>
            </a:extLst>
          </p:cNvPr>
          <p:cNvPicPr>
            <a:picLocks noChangeAspect="1"/>
          </p:cNvPicPr>
          <p:nvPr/>
        </p:nvPicPr>
        <p:blipFill>
          <a:blip r:embed="rId11"/>
          <a:stretch>
            <a:fillRect/>
          </a:stretch>
        </p:blipFill>
        <p:spPr>
          <a:xfrm>
            <a:off x="8633302" y="3287873"/>
            <a:ext cx="295656" cy="345948"/>
          </a:xfrm>
          <a:prstGeom prst="rect">
            <a:avLst/>
          </a:prstGeom>
        </p:spPr>
      </p:pic>
      <p:sp>
        <p:nvSpPr>
          <p:cNvPr id="669" name="TextBox 668">
            <a:extLst>
              <a:ext uri="{FF2B5EF4-FFF2-40B4-BE49-F238E27FC236}">
                <a16:creationId xmlns:a16="http://schemas.microsoft.com/office/drawing/2014/main" id="{DC23599B-B55B-4E37-9096-7B03EB425260}"/>
              </a:ext>
            </a:extLst>
          </p:cNvPr>
          <p:cNvSpPr txBox="1"/>
          <p:nvPr/>
        </p:nvSpPr>
        <p:spPr>
          <a:xfrm>
            <a:off x="8964884" y="2749586"/>
            <a:ext cx="1460754" cy="646331"/>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r>
              <a:rPr lang="en-US" sz="1200">
                <a:solidFill>
                  <a:schemeClr val="tx1"/>
                </a:solidFill>
              </a:rPr>
              <a:t>Attacker collects</a:t>
            </a:r>
            <a:br>
              <a:rPr lang="en-US" sz="1200">
                <a:solidFill>
                  <a:schemeClr val="tx1"/>
                </a:solidFill>
              </a:rPr>
            </a:br>
            <a:r>
              <a:rPr lang="en-US" sz="1200">
                <a:solidFill>
                  <a:schemeClr val="tx1"/>
                </a:solidFill>
              </a:rPr>
              <a:t>reconnaissance &amp; configuration data</a:t>
            </a:r>
          </a:p>
        </p:txBody>
      </p:sp>
      <p:sp>
        <p:nvSpPr>
          <p:cNvPr id="672" name="Oval 671">
            <a:extLst>
              <a:ext uri="{FF2B5EF4-FFF2-40B4-BE49-F238E27FC236}">
                <a16:creationId xmlns:a16="http://schemas.microsoft.com/office/drawing/2014/main" id="{1E4FD5B8-42E0-4191-AE0A-8ED2FC400E9E}"/>
              </a:ext>
              <a:ext uri="{C183D7F6-B498-43B3-948B-1728B52AA6E4}">
                <adec:decorative xmlns:adec="http://schemas.microsoft.com/office/drawing/2017/decorative" val="1"/>
              </a:ext>
            </a:extLst>
          </p:cNvPr>
          <p:cNvSpPr/>
          <p:nvPr/>
        </p:nvSpPr>
        <p:spPr bwMode="auto">
          <a:xfrm>
            <a:off x="7395351" y="3670793"/>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673" name="Picture 672" descr="Icon of three circles connected together">
            <a:extLst>
              <a:ext uri="{FF2B5EF4-FFF2-40B4-BE49-F238E27FC236}">
                <a16:creationId xmlns:a16="http://schemas.microsoft.com/office/drawing/2014/main" id="{9EE3AD9B-490E-4DA4-A20B-4E67E41BBFA8}"/>
              </a:ext>
            </a:extLst>
          </p:cNvPr>
          <p:cNvPicPr>
            <a:picLocks noChangeAspect="1"/>
          </p:cNvPicPr>
          <p:nvPr/>
        </p:nvPicPr>
        <p:blipFill>
          <a:blip r:embed="rId12"/>
          <a:stretch>
            <a:fillRect/>
          </a:stretch>
        </p:blipFill>
        <p:spPr>
          <a:xfrm>
            <a:off x="7511175" y="3787379"/>
            <a:ext cx="316992" cy="315468"/>
          </a:xfrm>
          <a:prstGeom prst="rect">
            <a:avLst/>
          </a:prstGeom>
        </p:spPr>
      </p:pic>
      <p:sp>
        <p:nvSpPr>
          <p:cNvPr id="674" name="TextBox 673">
            <a:extLst>
              <a:ext uri="{FF2B5EF4-FFF2-40B4-BE49-F238E27FC236}">
                <a16:creationId xmlns:a16="http://schemas.microsoft.com/office/drawing/2014/main" id="{58A9723A-6D3F-4AE6-A221-AE35CF74E656}"/>
              </a:ext>
            </a:extLst>
          </p:cNvPr>
          <p:cNvSpPr txBox="1"/>
          <p:nvPr/>
        </p:nvSpPr>
        <p:spPr>
          <a:xfrm>
            <a:off x="7951777" y="3942153"/>
            <a:ext cx="1339078" cy="461665"/>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r>
              <a:rPr lang="en-US" sz="1200">
                <a:solidFill>
                  <a:schemeClr val="tx1"/>
                </a:solidFill>
              </a:rPr>
              <a:t>Attacker attempts lateral movement </a:t>
            </a:r>
          </a:p>
        </p:txBody>
      </p:sp>
      <p:cxnSp>
        <p:nvCxnSpPr>
          <p:cNvPr id="675" name="Connector: Elbow 674" descr="Arrow going right">
            <a:extLst>
              <a:ext uri="{FF2B5EF4-FFF2-40B4-BE49-F238E27FC236}">
                <a16:creationId xmlns:a16="http://schemas.microsoft.com/office/drawing/2014/main" id="{70095560-2D56-49E8-A8E0-C78D8D17ED28}"/>
              </a:ext>
            </a:extLst>
          </p:cNvPr>
          <p:cNvCxnSpPr>
            <a:cxnSpLocks/>
            <a:stCxn id="672" idx="6"/>
          </p:cNvCxnSpPr>
          <p:nvPr/>
        </p:nvCxnSpPr>
        <p:spPr>
          <a:xfrm>
            <a:off x="7943991" y="3945113"/>
            <a:ext cx="2055240" cy="2738"/>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76" name="Oval 675">
            <a:extLst>
              <a:ext uri="{FF2B5EF4-FFF2-40B4-BE49-F238E27FC236}">
                <a16:creationId xmlns:a16="http://schemas.microsoft.com/office/drawing/2014/main" id="{BADBAF3E-9921-4625-B647-7889A54BAD4A}"/>
              </a:ext>
              <a:ext uri="{C183D7F6-B498-43B3-948B-1728B52AA6E4}">
                <adec:decorative xmlns:adec="http://schemas.microsoft.com/office/drawing/2017/decorative" val="1"/>
              </a:ext>
            </a:extLst>
          </p:cNvPr>
          <p:cNvSpPr/>
          <p:nvPr/>
        </p:nvSpPr>
        <p:spPr bwMode="auto">
          <a:xfrm>
            <a:off x="9999231" y="3673531"/>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677" name="Picture 676" descr="Icon of a hacker which is compromised">
            <a:extLst>
              <a:ext uri="{FF2B5EF4-FFF2-40B4-BE49-F238E27FC236}">
                <a16:creationId xmlns:a16="http://schemas.microsoft.com/office/drawing/2014/main" id="{7BF2DCED-8B39-4F73-9280-4C96218EDB07}"/>
              </a:ext>
            </a:extLst>
          </p:cNvPr>
          <p:cNvPicPr>
            <a:picLocks noChangeAspect="1"/>
          </p:cNvPicPr>
          <p:nvPr/>
        </p:nvPicPr>
        <p:blipFill>
          <a:blip r:embed="rId13"/>
          <a:stretch>
            <a:fillRect/>
          </a:stretch>
        </p:blipFill>
        <p:spPr>
          <a:xfrm>
            <a:off x="10106673" y="3787069"/>
            <a:ext cx="333756" cy="321564"/>
          </a:xfrm>
          <a:prstGeom prst="rect">
            <a:avLst/>
          </a:prstGeom>
        </p:spPr>
      </p:pic>
      <p:sp>
        <p:nvSpPr>
          <p:cNvPr id="678" name="TextBox 677">
            <a:extLst>
              <a:ext uri="{FF2B5EF4-FFF2-40B4-BE49-F238E27FC236}">
                <a16:creationId xmlns:a16="http://schemas.microsoft.com/office/drawing/2014/main" id="{88655E5D-BAF5-4328-8708-8A775F79D996}"/>
              </a:ext>
            </a:extLst>
          </p:cNvPr>
          <p:cNvSpPr txBox="1"/>
          <p:nvPr/>
        </p:nvSpPr>
        <p:spPr>
          <a:xfrm>
            <a:off x="10219533" y="4245401"/>
            <a:ext cx="1339078" cy="461665"/>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r>
              <a:rPr lang="en-US" sz="1200">
                <a:solidFill>
                  <a:schemeClr val="tx1"/>
                </a:solidFill>
              </a:rPr>
              <a:t>Privileged account compromised</a:t>
            </a:r>
          </a:p>
        </p:txBody>
      </p:sp>
      <p:cxnSp>
        <p:nvCxnSpPr>
          <p:cNvPr id="680" name="Connector: Elbow 679" descr="Arrow going upwards">
            <a:extLst>
              <a:ext uri="{FF2B5EF4-FFF2-40B4-BE49-F238E27FC236}">
                <a16:creationId xmlns:a16="http://schemas.microsoft.com/office/drawing/2014/main" id="{6B33E5E3-1B33-48C5-9220-24169351CB00}"/>
              </a:ext>
            </a:extLst>
          </p:cNvPr>
          <p:cNvCxnSpPr>
            <a:cxnSpLocks/>
            <a:stCxn id="676" idx="6"/>
            <a:endCxn id="681" idx="4"/>
          </p:cNvCxnSpPr>
          <p:nvPr/>
        </p:nvCxnSpPr>
        <p:spPr>
          <a:xfrm flipV="1">
            <a:off x="10547871" y="3729488"/>
            <a:ext cx="544623" cy="218363"/>
          </a:xfrm>
          <a:prstGeom prst="bentConnector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81" name="Oval 680">
            <a:extLst>
              <a:ext uri="{FF2B5EF4-FFF2-40B4-BE49-F238E27FC236}">
                <a16:creationId xmlns:a16="http://schemas.microsoft.com/office/drawing/2014/main" id="{84BFD675-2163-4D00-A8D9-7EA2179F2603}"/>
              </a:ext>
              <a:ext uri="{C183D7F6-B498-43B3-948B-1728B52AA6E4}">
                <adec:decorative xmlns:adec="http://schemas.microsoft.com/office/drawing/2017/decorative" val="1"/>
              </a:ext>
            </a:extLst>
          </p:cNvPr>
          <p:cNvSpPr/>
          <p:nvPr/>
        </p:nvSpPr>
        <p:spPr bwMode="auto">
          <a:xfrm>
            <a:off x="10818174" y="3180848"/>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682" name="Picture 681" descr="Icon of devices with an upward arrow going out from a desktop screen">
            <a:extLst>
              <a:ext uri="{FF2B5EF4-FFF2-40B4-BE49-F238E27FC236}">
                <a16:creationId xmlns:a16="http://schemas.microsoft.com/office/drawing/2014/main" id="{B286A781-B85F-410E-8F66-7330FAA07798}"/>
              </a:ext>
            </a:extLst>
          </p:cNvPr>
          <p:cNvPicPr>
            <a:picLocks noChangeAspect="1"/>
          </p:cNvPicPr>
          <p:nvPr/>
        </p:nvPicPr>
        <p:blipFill>
          <a:blip r:embed="rId14"/>
          <a:stretch>
            <a:fillRect/>
          </a:stretch>
        </p:blipFill>
        <p:spPr>
          <a:xfrm>
            <a:off x="10918758" y="3288290"/>
            <a:ext cx="347472" cy="333756"/>
          </a:xfrm>
          <a:prstGeom prst="rect">
            <a:avLst/>
          </a:prstGeom>
        </p:spPr>
      </p:pic>
      <p:sp>
        <p:nvSpPr>
          <p:cNvPr id="683" name="TextBox 682">
            <a:extLst>
              <a:ext uri="{FF2B5EF4-FFF2-40B4-BE49-F238E27FC236}">
                <a16:creationId xmlns:a16="http://schemas.microsoft.com/office/drawing/2014/main" id="{8703AC54-897A-4CBF-95B7-F0FC7A31FDD5}"/>
              </a:ext>
            </a:extLst>
          </p:cNvPr>
          <p:cNvSpPr txBox="1"/>
          <p:nvPr/>
        </p:nvSpPr>
        <p:spPr>
          <a:xfrm>
            <a:off x="10578406" y="2747986"/>
            <a:ext cx="1001786" cy="461665"/>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r>
              <a:rPr lang="en-US" sz="1200">
                <a:solidFill>
                  <a:schemeClr val="tx1"/>
                </a:solidFill>
              </a:rPr>
              <a:t>Domain compromised</a:t>
            </a:r>
          </a:p>
        </p:txBody>
      </p:sp>
      <p:cxnSp>
        <p:nvCxnSpPr>
          <p:cNvPr id="679" name="Connector: Elbow 678" descr="Arrow going upwards">
            <a:extLst>
              <a:ext uri="{FF2B5EF4-FFF2-40B4-BE49-F238E27FC236}">
                <a16:creationId xmlns:a16="http://schemas.microsoft.com/office/drawing/2014/main" id="{C6C65C96-125F-4D8B-AC4D-2D1D68CED902}"/>
              </a:ext>
            </a:extLst>
          </p:cNvPr>
          <p:cNvCxnSpPr>
            <a:cxnSpLocks/>
            <a:stCxn id="676" idx="0"/>
          </p:cNvCxnSpPr>
          <p:nvPr/>
        </p:nvCxnSpPr>
        <p:spPr>
          <a:xfrm rot="16200000" flipV="1">
            <a:off x="9558162" y="2958141"/>
            <a:ext cx="212682" cy="1218097"/>
          </a:xfrm>
          <a:prstGeom prst="bentConnector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84" name="Rectangle 683">
            <a:hlinkClick r:id="rId15"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64AA8547-1231-4CE3-AD78-10DCAB995C6B}"/>
              </a:ext>
            </a:extLst>
          </p:cNvPr>
          <p:cNvSpPr/>
          <p:nvPr/>
        </p:nvSpPr>
        <p:spPr bwMode="auto">
          <a:xfrm>
            <a:off x="8879913" y="1139342"/>
            <a:ext cx="3312087" cy="1435006"/>
          </a:xfrm>
          <a:prstGeom prst="rect">
            <a:avLst/>
          </a:prstGeom>
          <a:solidFill>
            <a:schemeClr val="accent4">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188720" bIns="91440" numCol="1" spcCol="0" rtlCol="0" fromWordArt="0" anchor="t" anchorCtr="0" forceAA="0" compatLnSpc="1">
            <a:prstTxWarp prst="textNoShape">
              <a:avLst/>
            </a:prstTxWarp>
            <a:noAutofit/>
          </a:bodyPr>
          <a:lstStyle/>
          <a:p>
            <a:pPr lvl="0" algn="ctr">
              <a:defRPr/>
            </a:pPr>
            <a:r>
              <a:rPr lang="en-US" kern="0">
                <a:solidFill>
                  <a:srgbClr val="282828"/>
                </a:solidFill>
                <a:latin typeface="Segoe UI Semibold"/>
                <a:cs typeface="Segoe UI" charset="0"/>
              </a:rPr>
              <a:t>Defender for </a:t>
            </a:r>
            <a:br>
              <a:rPr lang="en-US" kern="0">
                <a:solidFill>
                  <a:srgbClr val="282828"/>
                </a:solidFill>
                <a:latin typeface="Segoe UI Semibold"/>
                <a:cs typeface="Segoe UI" charset="0"/>
              </a:rPr>
            </a:br>
            <a:r>
              <a:rPr lang="en-US" kern="0">
                <a:solidFill>
                  <a:srgbClr val="282828"/>
                </a:solidFill>
                <a:latin typeface="Segoe UI Semibold"/>
                <a:cs typeface="Segoe UI" charset="0"/>
              </a:rPr>
              <a:t>Cloud Apps</a:t>
            </a:r>
          </a:p>
        </p:txBody>
      </p:sp>
      <p:cxnSp>
        <p:nvCxnSpPr>
          <p:cNvPr id="685" name="Connector: Elbow 684" descr="Arrow going upwards">
            <a:extLst>
              <a:ext uri="{FF2B5EF4-FFF2-40B4-BE49-F238E27FC236}">
                <a16:creationId xmlns:a16="http://schemas.microsoft.com/office/drawing/2014/main" id="{0B8EA0F5-DAB6-4D2C-870B-E23DB54962E5}"/>
              </a:ext>
            </a:extLst>
          </p:cNvPr>
          <p:cNvCxnSpPr>
            <a:cxnSpLocks/>
            <a:endCxn id="686" idx="4"/>
          </p:cNvCxnSpPr>
          <p:nvPr/>
        </p:nvCxnSpPr>
        <p:spPr>
          <a:xfrm rot="5400000" flipH="1" flipV="1">
            <a:off x="9128787" y="2077500"/>
            <a:ext cx="761371" cy="1456684"/>
          </a:xfrm>
          <a:prstGeom prst="bentConnector3">
            <a:avLst>
              <a:gd name="adj1" fmla="val 7064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86" name="Oval 685">
            <a:extLst>
              <a:ext uri="{FF2B5EF4-FFF2-40B4-BE49-F238E27FC236}">
                <a16:creationId xmlns:a16="http://schemas.microsoft.com/office/drawing/2014/main" id="{BBDFB3F9-B0AC-4993-9506-35D48BE831DF}"/>
              </a:ext>
              <a:ext uri="{C183D7F6-B498-43B3-948B-1728B52AA6E4}">
                <adec:decorative xmlns:adec="http://schemas.microsoft.com/office/drawing/2017/decorative" val="1"/>
              </a:ext>
            </a:extLst>
          </p:cNvPr>
          <p:cNvSpPr/>
          <p:nvPr/>
        </p:nvSpPr>
        <p:spPr bwMode="auto">
          <a:xfrm>
            <a:off x="9963494" y="1876516"/>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687" name="Picture 686" descr="Icon of data security">
            <a:extLst>
              <a:ext uri="{FF2B5EF4-FFF2-40B4-BE49-F238E27FC236}">
                <a16:creationId xmlns:a16="http://schemas.microsoft.com/office/drawing/2014/main" id="{2ACA339C-CA9E-43B2-84FF-538EC9162B5B}"/>
              </a:ext>
            </a:extLst>
          </p:cNvPr>
          <p:cNvPicPr>
            <a:picLocks noChangeAspect="1"/>
          </p:cNvPicPr>
          <p:nvPr/>
        </p:nvPicPr>
        <p:blipFill>
          <a:blip r:embed="rId16"/>
          <a:stretch>
            <a:fillRect/>
          </a:stretch>
        </p:blipFill>
        <p:spPr>
          <a:xfrm>
            <a:off x="10090748" y="1978624"/>
            <a:ext cx="294132" cy="344424"/>
          </a:xfrm>
          <a:prstGeom prst="rect">
            <a:avLst/>
          </a:prstGeom>
        </p:spPr>
      </p:pic>
      <p:sp>
        <p:nvSpPr>
          <p:cNvPr id="688" name="TextBox 687">
            <a:extLst>
              <a:ext uri="{FF2B5EF4-FFF2-40B4-BE49-F238E27FC236}">
                <a16:creationId xmlns:a16="http://schemas.microsoft.com/office/drawing/2014/main" id="{0A391776-DA7A-44DF-9026-665767FC4E76}"/>
              </a:ext>
            </a:extLst>
          </p:cNvPr>
          <p:cNvSpPr txBox="1"/>
          <p:nvPr/>
        </p:nvSpPr>
        <p:spPr>
          <a:xfrm>
            <a:off x="9024254" y="1899687"/>
            <a:ext cx="1124632" cy="646331"/>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l"/>
            <a:r>
              <a:rPr lang="en-US" sz="1200">
                <a:solidFill>
                  <a:schemeClr val="tx1"/>
                </a:solidFill>
              </a:rPr>
              <a:t>Attacker accesses sensitive data</a:t>
            </a:r>
          </a:p>
        </p:txBody>
      </p:sp>
      <p:cxnSp>
        <p:nvCxnSpPr>
          <p:cNvPr id="689" name="Connector: Elbow 688" descr="Arrow going right">
            <a:extLst>
              <a:ext uri="{FF2B5EF4-FFF2-40B4-BE49-F238E27FC236}">
                <a16:creationId xmlns:a16="http://schemas.microsoft.com/office/drawing/2014/main" id="{AF82BC2A-261A-4CA7-8AE2-ADF5A1732F3A}"/>
              </a:ext>
            </a:extLst>
          </p:cNvPr>
          <p:cNvCxnSpPr>
            <a:cxnSpLocks/>
            <a:stCxn id="686" idx="6"/>
          </p:cNvCxnSpPr>
          <p:nvPr/>
        </p:nvCxnSpPr>
        <p:spPr>
          <a:xfrm flipV="1">
            <a:off x="10512134" y="1742704"/>
            <a:ext cx="685981" cy="408132"/>
          </a:xfrm>
          <a:prstGeom prst="bentConnector3">
            <a:avLst>
              <a:gd name="adj1" fmla="val 50000"/>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690" name="Picture 689" descr="Icon of a hacker inside a cloud">
            <a:extLst>
              <a:ext uri="{FF2B5EF4-FFF2-40B4-BE49-F238E27FC236}">
                <a16:creationId xmlns:a16="http://schemas.microsoft.com/office/drawing/2014/main" id="{CCCA2CA8-6824-4551-980E-6A919425170C}"/>
              </a:ext>
            </a:extLst>
          </p:cNvPr>
          <p:cNvPicPr>
            <a:picLocks noChangeAspect="1"/>
          </p:cNvPicPr>
          <p:nvPr/>
        </p:nvPicPr>
        <p:blipFill>
          <a:blip r:embed="rId17"/>
          <a:stretch>
            <a:fillRect/>
          </a:stretch>
        </p:blipFill>
        <p:spPr>
          <a:xfrm>
            <a:off x="11173133" y="1330038"/>
            <a:ext cx="888492" cy="633984"/>
          </a:xfrm>
          <a:prstGeom prst="rect">
            <a:avLst/>
          </a:prstGeom>
        </p:spPr>
      </p:pic>
      <p:sp>
        <p:nvSpPr>
          <p:cNvPr id="691" name="TextBox 690">
            <a:extLst>
              <a:ext uri="{FF2B5EF4-FFF2-40B4-BE49-F238E27FC236}">
                <a16:creationId xmlns:a16="http://schemas.microsoft.com/office/drawing/2014/main" id="{34A4B8EB-5E6F-48A3-8006-79C73EBF7153}"/>
              </a:ext>
            </a:extLst>
          </p:cNvPr>
          <p:cNvSpPr txBox="1"/>
          <p:nvPr/>
        </p:nvSpPr>
        <p:spPr>
          <a:xfrm>
            <a:off x="11163350" y="1837053"/>
            <a:ext cx="908058" cy="461665"/>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r>
              <a:rPr lang="en-US" sz="1200">
                <a:solidFill>
                  <a:schemeClr val="tx1"/>
                </a:solidFill>
              </a:rPr>
              <a:t>Exfiltration of data</a:t>
            </a:r>
          </a:p>
        </p:txBody>
      </p:sp>
      <p:sp>
        <p:nvSpPr>
          <p:cNvPr id="646" name="TextBox 645">
            <a:extLst>
              <a:ext uri="{FF2B5EF4-FFF2-40B4-BE49-F238E27FC236}">
                <a16:creationId xmlns:a16="http://schemas.microsoft.com/office/drawing/2014/main" id="{0B17D202-54DD-48BD-8660-6F76280C6310}"/>
              </a:ext>
            </a:extLst>
          </p:cNvPr>
          <p:cNvSpPr txBox="1"/>
          <p:nvPr/>
        </p:nvSpPr>
        <p:spPr>
          <a:xfrm rot="20818101">
            <a:off x="-722329" y="4798645"/>
            <a:ext cx="3886200" cy="277533"/>
          </a:xfrm>
          <a:prstGeom prst="rect">
            <a:avLst/>
          </a:prstGeom>
          <a:noFill/>
        </p:spPr>
        <p:txBody>
          <a:bodyPr wrap="square" lIns="0" tIns="0" rIns="0" bIns="0" rtlCol="0">
            <a:prstTxWarp prst="textArchUp">
              <a:avLst/>
            </a:prstTxWarp>
            <a:spAutoFit/>
          </a:bodyPr>
          <a:lstStyle/>
          <a:p>
            <a:pPr algn="ctr"/>
            <a:r>
              <a:rPr lang="en-US" sz="1400" b="1">
                <a:solidFill>
                  <a:srgbClr val="C00000"/>
                </a:solidFill>
              </a:rPr>
              <a:t>EXTERNAL THREATS</a:t>
            </a:r>
          </a:p>
        </p:txBody>
      </p:sp>
      <p:sp>
        <p:nvSpPr>
          <p:cNvPr id="696" name="Freeform: Shape 695">
            <a:extLst>
              <a:ext uri="{FF2B5EF4-FFF2-40B4-BE49-F238E27FC236}">
                <a16:creationId xmlns:a16="http://schemas.microsoft.com/office/drawing/2014/main" id="{C019E050-73F1-4A07-A4DD-E1625E7221CC}"/>
              </a:ext>
              <a:ext uri="{C183D7F6-B498-43B3-948B-1728B52AA6E4}">
                <adec:decorative xmlns:adec="http://schemas.microsoft.com/office/drawing/2017/decorative" val="1"/>
              </a:ext>
            </a:extLst>
          </p:cNvPr>
          <p:cNvSpPr/>
          <p:nvPr/>
        </p:nvSpPr>
        <p:spPr>
          <a:xfrm>
            <a:off x="1" y="4611530"/>
            <a:ext cx="6092067" cy="2246471"/>
          </a:xfrm>
          <a:custGeom>
            <a:avLst/>
            <a:gdLst>
              <a:gd name="connsiteX0" fmla="*/ 5762159 w 6092067"/>
              <a:gd name="connsiteY0" fmla="*/ 0 h 2246471"/>
              <a:gd name="connsiteX1" fmla="*/ 5776620 w 6092067"/>
              <a:gd name="connsiteY1" fmla="*/ 26643 h 2246471"/>
              <a:gd name="connsiteX2" fmla="*/ 6018373 w 6092067"/>
              <a:gd name="connsiteY2" fmla="*/ 188628 h 2246471"/>
              <a:gd name="connsiteX3" fmla="*/ 6092067 w 6092067"/>
              <a:gd name="connsiteY3" fmla="*/ 196057 h 2246471"/>
              <a:gd name="connsiteX4" fmla="*/ 6092067 w 6092067"/>
              <a:gd name="connsiteY4" fmla="*/ 2246471 h 2246471"/>
              <a:gd name="connsiteX5" fmla="*/ 0 w 6092067"/>
              <a:gd name="connsiteY5" fmla="*/ 2246471 h 2246471"/>
              <a:gd name="connsiteX6" fmla="*/ 0 w 6092067"/>
              <a:gd name="connsiteY6" fmla="*/ 942891 h 2246471"/>
              <a:gd name="connsiteX7" fmla="*/ 727021 w 6092067"/>
              <a:gd name="connsiteY7" fmla="*/ 725938 h 2246471"/>
              <a:gd name="connsiteX8" fmla="*/ 5698528 w 6092067"/>
              <a:gd name="connsiteY8" fmla="*/ 621 h 224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2067" h="2246471">
                <a:moveTo>
                  <a:pt x="5762159" y="0"/>
                </a:moveTo>
                <a:lnTo>
                  <a:pt x="5776620" y="26643"/>
                </a:lnTo>
                <a:cubicBezTo>
                  <a:pt x="5831992" y="108604"/>
                  <a:pt x="5918083" y="168106"/>
                  <a:pt x="6018373" y="188628"/>
                </a:cubicBezTo>
                <a:lnTo>
                  <a:pt x="6092067" y="196057"/>
                </a:lnTo>
                <a:lnTo>
                  <a:pt x="6092067" y="2246471"/>
                </a:lnTo>
                <a:lnTo>
                  <a:pt x="0" y="2246471"/>
                </a:lnTo>
                <a:lnTo>
                  <a:pt x="0" y="942891"/>
                </a:lnTo>
                <a:lnTo>
                  <a:pt x="727021" y="725938"/>
                </a:lnTo>
                <a:cubicBezTo>
                  <a:pt x="2314472" y="284933"/>
                  <a:pt x="3980156" y="34191"/>
                  <a:pt x="5698528" y="621"/>
                </a:cubicBezTo>
                <a:close/>
              </a:path>
            </a:pathLst>
          </a:custGeom>
          <a:solidFill>
            <a:schemeClr val="bg1"/>
          </a:solidFill>
          <a:ln w="6350" cap="flat">
            <a:noFill/>
            <a:prstDash val="solid"/>
            <a:miter/>
          </a:ln>
        </p:spPr>
        <p:txBody>
          <a:bodyPr wrap="square" rtlCol="0" anchor="ctr">
            <a:noAutofit/>
          </a:bodyPr>
          <a:lstStyle/>
          <a:p>
            <a:endParaRPr lang="en-US"/>
          </a:p>
        </p:txBody>
      </p:sp>
      <p:sp>
        <p:nvSpPr>
          <p:cNvPr id="3" name="TextBox 2">
            <a:extLst>
              <a:ext uri="{FF2B5EF4-FFF2-40B4-BE49-F238E27FC236}">
                <a16:creationId xmlns:a16="http://schemas.microsoft.com/office/drawing/2014/main" id="{C32244FE-B3A0-4EAA-A1D3-E4277D7DE017}"/>
              </a:ext>
            </a:extLst>
          </p:cNvPr>
          <p:cNvSpPr txBox="1"/>
          <p:nvPr/>
        </p:nvSpPr>
        <p:spPr>
          <a:xfrm rot="20706996">
            <a:off x="-787419" y="5378721"/>
            <a:ext cx="3886200" cy="357456"/>
          </a:xfrm>
          <a:prstGeom prst="rect">
            <a:avLst/>
          </a:prstGeom>
          <a:noFill/>
        </p:spPr>
        <p:txBody>
          <a:bodyPr wrap="square" lIns="0" tIns="0" rIns="0" bIns="0" rtlCol="0">
            <a:prstTxWarp prst="textArchUp">
              <a:avLst/>
            </a:prstTxWarp>
            <a:spAutoFit/>
          </a:bodyPr>
          <a:lstStyle/>
          <a:p>
            <a:pPr algn="ctr"/>
            <a:r>
              <a:rPr lang="en-US" sz="1400" b="1">
                <a:solidFill>
                  <a:srgbClr val="C00000"/>
                </a:solidFill>
              </a:rPr>
              <a:t>INSIDER RISKS</a:t>
            </a:r>
          </a:p>
        </p:txBody>
      </p:sp>
      <p:sp>
        <p:nvSpPr>
          <p:cNvPr id="697" name="Rectangle 696">
            <a:extLst>
              <a:ext uri="{FF2B5EF4-FFF2-40B4-BE49-F238E27FC236}">
                <a16:creationId xmlns:a16="http://schemas.microsoft.com/office/drawing/2014/main" id="{9B25B2F7-2975-45B3-B14F-A4361363E212}"/>
              </a:ext>
            </a:extLst>
          </p:cNvPr>
          <p:cNvSpPr/>
          <p:nvPr/>
        </p:nvSpPr>
        <p:spPr>
          <a:xfrm>
            <a:off x="5038162" y="4891508"/>
            <a:ext cx="796693" cy="430887"/>
          </a:xfrm>
          <a:prstGeom prst="rect">
            <a:avLst/>
          </a:prstGeom>
          <a:noFill/>
        </p:spPr>
        <p:txBody>
          <a:bodyPr wrap="none" lIns="0" tIns="0" rIns="0" bIns="0" rtlCol="0">
            <a:spAutoFit/>
          </a:bodyPr>
          <a:lstStyle/>
          <a:p>
            <a:pPr algn="r"/>
            <a:r>
              <a:rPr lang="en-US" sz="1400" i="1" kern="0">
                <a:latin typeface="+mj-lt"/>
                <a:cs typeface="Segoe UI" charset="0"/>
              </a:rPr>
              <a:t>Leading </a:t>
            </a:r>
            <a:br>
              <a:rPr lang="en-US" sz="1400" i="1" kern="0">
                <a:latin typeface="+mj-lt"/>
                <a:cs typeface="Segoe UI" charset="0"/>
              </a:rPr>
            </a:br>
            <a:r>
              <a:rPr lang="en-US" sz="1400" i="1" kern="0">
                <a:latin typeface="+mj-lt"/>
                <a:cs typeface="Segoe UI" charset="0"/>
              </a:rPr>
              <a:t>indicators</a:t>
            </a:r>
          </a:p>
        </p:txBody>
      </p:sp>
      <p:sp>
        <p:nvSpPr>
          <p:cNvPr id="699" name="Oval 698">
            <a:extLst>
              <a:ext uri="{FF2B5EF4-FFF2-40B4-BE49-F238E27FC236}">
                <a16:creationId xmlns:a16="http://schemas.microsoft.com/office/drawing/2014/main" id="{0DF291C3-3B43-4DEA-8384-65518BA32F29}"/>
              </a:ext>
              <a:ext uri="{C183D7F6-B498-43B3-948B-1728B52AA6E4}">
                <adec:decorative xmlns:adec="http://schemas.microsoft.com/office/drawing/2017/decorative" val="1"/>
              </a:ext>
            </a:extLst>
          </p:cNvPr>
          <p:cNvSpPr/>
          <p:nvPr/>
        </p:nvSpPr>
        <p:spPr bwMode="auto">
          <a:xfrm>
            <a:off x="3990453" y="5367580"/>
            <a:ext cx="992167" cy="992166"/>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700" name="Picture 699" descr="icon of a user">
            <a:extLst>
              <a:ext uri="{FF2B5EF4-FFF2-40B4-BE49-F238E27FC236}">
                <a16:creationId xmlns:a16="http://schemas.microsoft.com/office/drawing/2014/main" id="{A1C7AE6F-A942-49E0-AE8D-7D050B08FDB7}"/>
              </a:ext>
            </a:extLst>
          </p:cNvPr>
          <p:cNvPicPr>
            <a:picLocks noChangeAspect="1"/>
          </p:cNvPicPr>
          <p:nvPr/>
        </p:nvPicPr>
        <p:blipFill>
          <a:blip r:embed="rId18"/>
          <a:stretch>
            <a:fillRect/>
          </a:stretch>
        </p:blipFill>
        <p:spPr>
          <a:xfrm>
            <a:off x="4286130" y="5615251"/>
            <a:ext cx="400812" cy="496824"/>
          </a:xfrm>
          <a:prstGeom prst="rect">
            <a:avLst/>
          </a:prstGeom>
        </p:spPr>
      </p:pic>
      <p:sp>
        <p:nvSpPr>
          <p:cNvPr id="701" name="Rectangle 700">
            <a:extLst>
              <a:ext uri="{FF2B5EF4-FFF2-40B4-BE49-F238E27FC236}">
                <a16:creationId xmlns:a16="http://schemas.microsoft.com/office/drawing/2014/main" id="{F8477982-8FDB-4134-80B9-AD127B07B924}"/>
              </a:ext>
            </a:extLst>
          </p:cNvPr>
          <p:cNvSpPr/>
          <p:nvPr/>
        </p:nvSpPr>
        <p:spPr>
          <a:xfrm>
            <a:off x="1669605" y="5089426"/>
            <a:ext cx="2103120" cy="276999"/>
          </a:xfrm>
          <a:prstGeom prst="rect">
            <a:avLst/>
          </a:prstGeom>
        </p:spPr>
        <p:txBody>
          <a:bodyPr wrap="square" lIns="0" rIns="0">
            <a:spAutoFit/>
          </a:bodyPr>
          <a:lstStyle/>
          <a:p>
            <a:pPr algn="r"/>
            <a:r>
              <a:rPr lang="en-US" sz="1200">
                <a:latin typeface="+mj-lt"/>
              </a:rPr>
              <a:t>History of violations</a:t>
            </a:r>
          </a:p>
        </p:txBody>
      </p:sp>
      <p:sp>
        <p:nvSpPr>
          <p:cNvPr id="702" name="Oval 701">
            <a:extLst>
              <a:ext uri="{FF2B5EF4-FFF2-40B4-BE49-F238E27FC236}">
                <a16:creationId xmlns:a16="http://schemas.microsoft.com/office/drawing/2014/main" id="{3D2282F4-F164-4610-B6A1-71D5AC04E381}"/>
              </a:ext>
              <a:ext uri="{C183D7F6-B498-43B3-948B-1728B52AA6E4}">
                <adec:decorative xmlns:adec="http://schemas.microsoft.com/office/drawing/2017/decorative" val="1"/>
              </a:ext>
            </a:extLst>
          </p:cNvPr>
          <p:cNvSpPr/>
          <p:nvPr/>
        </p:nvSpPr>
        <p:spPr bwMode="auto">
          <a:xfrm>
            <a:off x="3882397" y="5023671"/>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703" name="Picture 702" descr="Icon showing no iterations">
            <a:extLst>
              <a:ext uri="{FF2B5EF4-FFF2-40B4-BE49-F238E27FC236}">
                <a16:creationId xmlns:a16="http://schemas.microsoft.com/office/drawing/2014/main" id="{977FA82B-A857-4D36-9A86-3DAF25BF17C3}"/>
              </a:ext>
            </a:extLst>
          </p:cNvPr>
          <p:cNvPicPr>
            <a:picLocks noChangeAspect="1"/>
          </p:cNvPicPr>
          <p:nvPr/>
        </p:nvPicPr>
        <p:blipFill>
          <a:blip r:embed="rId19"/>
          <a:stretch>
            <a:fillRect/>
          </a:stretch>
        </p:blipFill>
        <p:spPr>
          <a:xfrm>
            <a:off x="4011175" y="5152449"/>
            <a:ext cx="291084" cy="291084"/>
          </a:xfrm>
          <a:prstGeom prst="rect">
            <a:avLst/>
          </a:prstGeom>
        </p:spPr>
      </p:pic>
      <p:sp>
        <p:nvSpPr>
          <p:cNvPr id="707" name="Rectangle 706">
            <a:extLst>
              <a:ext uri="{FF2B5EF4-FFF2-40B4-BE49-F238E27FC236}">
                <a16:creationId xmlns:a16="http://schemas.microsoft.com/office/drawing/2014/main" id="{F3212AEA-5895-457D-981E-504775C0F293}"/>
              </a:ext>
            </a:extLst>
          </p:cNvPr>
          <p:cNvSpPr/>
          <p:nvPr/>
        </p:nvSpPr>
        <p:spPr>
          <a:xfrm>
            <a:off x="1843634" y="5527649"/>
            <a:ext cx="1602362" cy="276999"/>
          </a:xfrm>
          <a:prstGeom prst="rect">
            <a:avLst/>
          </a:prstGeom>
        </p:spPr>
        <p:txBody>
          <a:bodyPr wrap="none" lIns="0" rIns="0">
            <a:spAutoFit/>
          </a:bodyPr>
          <a:lstStyle/>
          <a:p>
            <a:pPr algn="r"/>
            <a:r>
              <a:rPr lang="en-US" sz="1200">
                <a:latin typeface="+mj-lt"/>
              </a:rPr>
              <a:t>Distracted and careless</a:t>
            </a:r>
          </a:p>
        </p:txBody>
      </p:sp>
      <p:sp>
        <p:nvSpPr>
          <p:cNvPr id="708" name="Oval 707">
            <a:extLst>
              <a:ext uri="{FF2B5EF4-FFF2-40B4-BE49-F238E27FC236}">
                <a16:creationId xmlns:a16="http://schemas.microsoft.com/office/drawing/2014/main" id="{AB1328BC-04FB-453A-A621-4B99F9888A88}"/>
              </a:ext>
              <a:ext uri="{C183D7F6-B498-43B3-948B-1728B52AA6E4}">
                <adec:decorative xmlns:adec="http://schemas.microsoft.com/office/drawing/2017/decorative" val="1"/>
              </a:ext>
            </a:extLst>
          </p:cNvPr>
          <p:cNvSpPr/>
          <p:nvPr/>
        </p:nvSpPr>
        <p:spPr bwMode="auto">
          <a:xfrm>
            <a:off x="3552943" y="5356845"/>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709" name="Picture 708" descr="Icon of a stop sign">
            <a:extLst>
              <a:ext uri="{FF2B5EF4-FFF2-40B4-BE49-F238E27FC236}">
                <a16:creationId xmlns:a16="http://schemas.microsoft.com/office/drawing/2014/main" id="{BEEF3238-CCD3-418E-AA5B-6F9A4AE7C097}"/>
              </a:ext>
            </a:extLst>
          </p:cNvPr>
          <p:cNvPicPr>
            <a:picLocks noChangeAspect="1"/>
          </p:cNvPicPr>
          <p:nvPr/>
        </p:nvPicPr>
        <p:blipFill>
          <a:blip r:embed="rId20"/>
          <a:stretch>
            <a:fillRect/>
          </a:stretch>
        </p:blipFill>
        <p:spPr>
          <a:xfrm>
            <a:off x="3627619" y="5484099"/>
            <a:ext cx="399288" cy="294132"/>
          </a:xfrm>
          <a:prstGeom prst="rect">
            <a:avLst/>
          </a:prstGeom>
        </p:spPr>
      </p:pic>
      <p:sp>
        <p:nvSpPr>
          <p:cNvPr id="704" name="Rectangle 703">
            <a:extLst>
              <a:ext uri="{FF2B5EF4-FFF2-40B4-BE49-F238E27FC236}">
                <a16:creationId xmlns:a16="http://schemas.microsoft.com/office/drawing/2014/main" id="{E3018FC8-4C36-4E33-814D-181291777315}"/>
              </a:ext>
            </a:extLst>
          </p:cNvPr>
          <p:cNvSpPr/>
          <p:nvPr/>
        </p:nvSpPr>
        <p:spPr>
          <a:xfrm>
            <a:off x="1471426" y="5965872"/>
            <a:ext cx="1982017" cy="276999"/>
          </a:xfrm>
          <a:prstGeom prst="rect">
            <a:avLst/>
          </a:prstGeom>
        </p:spPr>
        <p:txBody>
          <a:bodyPr wrap="none" lIns="0" rIns="0">
            <a:spAutoFit/>
          </a:bodyPr>
          <a:lstStyle/>
          <a:p>
            <a:pPr algn="r"/>
            <a:r>
              <a:rPr lang="en-US" sz="1200">
                <a:latin typeface="+mj-lt"/>
              </a:rPr>
              <a:t>Disgruntled or disenchanted</a:t>
            </a:r>
          </a:p>
        </p:txBody>
      </p:sp>
      <p:sp>
        <p:nvSpPr>
          <p:cNvPr id="705" name="Oval 704">
            <a:extLst>
              <a:ext uri="{FF2B5EF4-FFF2-40B4-BE49-F238E27FC236}">
                <a16:creationId xmlns:a16="http://schemas.microsoft.com/office/drawing/2014/main" id="{E2D30EEA-1225-40B6-A43D-5C229C947127}"/>
              </a:ext>
              <a:ext uri="{C183D7F6-B498-43B3-948B-1728B52AA6E4}">
                <adec:decorative xmlns:adec="http://schemas.microsoft.com/office/drawing/2017/decorative" val="1"/>
              </a:ext>
            </a:extLst>
          </p:cNvPr>
          <p:cNvSpPr/>
          <p:nvPr/>
        </p:nvSpPr>
        <p:spPr bwMode="auto">
          <a:xfrm>
            <a:off x="3533369" y="5806522"/>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706" name="Picture 705" descr="Icon of an angry face">
            <a:extLst>
              <a:ext uri="{FF2B5EF4-FFF2-40B4-BE49-F238E27FC236}">
                <a16:creationId xmlns:a16="http://schemas.microsoft.com/office/drawing/2014/main" id="{FEC16A7E-BEE5-4A07-966D-B94FD827BD4C}"/>
              </a:ext>
            </a:extLst>
          </p:cNvPr>
          <p:cNvPicPr>
            <a:picLocks noChangeAspect="1"/>
          </p:cNvPicPr>
          <p:nvPr/>
        </p:nvPicPr>
        <p:blipFill>
          <a:blip r:embed="rId21"/>
          <a:stretch>
            <a:fillRect/>
          </a:stretch>
        </p:blipFill>
        <p:spPr>
          <a:xfrm>
            <a:off x="3653003" y="5926156"/>
            <a:ext cx="309372" cy="309372"/>
          </a:xfrm>
          <a:prstGeom prst="rect">
            <a:avLst/>
          </a:prstGeom>
        </p:spPr>
      </p:pic>
      <p:sp>
        <p:nvSpPr>
          <p:cNvPr id="710" name="TextBox 709">
            <a:extLst>
              <a:ext uri="{FF2B5EF4-FFF2-40B4-BE49-F238E27FC236}">
                <a16:creationId xmlns:a16="http://schemas.microsoft.com/office/drawing/2014/main" id="{E8D81E02-D0F5-4C95-94A4-10556C392D9F}"/>
              </a:ext>
            </a:extLst>
          </p:cNvPr>
          <p:cNvSpPr txBox="1"/>
          <p:nvPr/>
        </p:nvSpPr>
        <p:spPr>
          <a:xfrm>
            <a:off x="1713147" y="6365989"/>
            <a:ext cx="2103120" cy="276999"/>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r"/>
            <a:r>
              <a:rPr lang="en-US" sz="1200">
                <a:solidFill>
                  <a:schemeClr val="tx1"/>
                </a:solidFill>
              </a:rPr>
              <a:t>Subject to stressors</a:t>
            </a:r>
          </a:p>
        </p:txBody>
      </p:sp>
      <p:sp>
        <p:nvSpPr>
          <p:cNvPr id="711" name="Oval 710">
            <a:extLst>
              <a:ext uri="{FF2B5EF4-FFF2-40B4-BE49-F238E27FC236}">
                <a16:creationId xmlns:a16="http://schemas.microsoft.com/office/drawing/2014/main" id="{072F694E-EEAE-40BF-80BD-2BDCFF192369}"/>
              </a:ext>
              <a:ext uri="{C183D7F6-B498-43B3-948B-1728B52AA6E4}">
                <adec:decorative xmlns:adec="http://schemas.microsoft.com/office/drawing/2017/decorative" val="1"/>
              </a:ext>
            </a:extLst>
          </p:cNvPr>
          <p:cNvSpPr/>
          <p:nvPr/>
        </p:nvSpPr>
        <p:spPr bwMode="auto">
          <a:xfrm>
            <a:off x="3882397" y="6133269"/>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712" name="Picture 711" descr="Icon of three rectangles on top of one another">
            <a:extLst>
              <a:ext uri="{FF2B5EF4-FFF2-40B4-BE49-F238E27FC236}">
                <a16:creationId xmlns:a16="http://schemas.microsoft.com/office/drawing/2014/main" id="{5FF8B3F0-9D47-457F-8E33-76581BD4A249}"/>
              </a:ext>
            </a:extLst>
          </p:cNvPr>
          <p:cNvPicPr>
            <a:picLocks noChangeAspect="1"/>
          </p:cNvPicPr>
          <p:nvPr/>
        </p:nvPicPr>
        <p:blipFill>
          <a:blip r:embed="rId22"/>
          <a:stretch>
            <a:fillRect/>
          </a:stretch>
        </p:blipFill>
        <p:spPr>
          <a:xfrm>
            <a:off x="3956311" y="6260523"/>
            <a:ext cx="400812" cy="294132"/>
          </a:xfrm>
          <a:prstGeom prst="rect">
            <a:avLst/>
          </a:prstGeom>
        </p:spPr>
      </p:pic>
      <p:pic>
        <p:nvPicPr>
          <p:cNvPr id="713" name="Picture 712" descr="icon showing warning">
            <a:extLst>
              <a:ext uri="{FF2B5EF4-FFF2-40B4-BE49-F238E27FC236}">
                <a16:creationId xmlns:a16="http://schemas.microsoft.com/office/drawing/2014/main" id="{2ADC65D6-C5E0-4B5C-9AA5-BE0C76C82589}"/>
              </a:ext>
            </a:extLst>
          </p:cNvPr>
          <p:cNvPicPr>
            <a:picLocks noChangeAspect="1"/>
          </p:cNvPicPr>
          <p:nvPr/>
        </p:nvPicPr>
        <p:blipFill>
          <a:blip r:embed="rId23"/>
          <a:stretch>
            <a:fillRect/>
          </a:stretch>
        </p:blipFill>
        <p:spPr>
          <a:xfrm>
            <a:off x="4718129" y="5743428"/>
            <a:ext cx="571500" cy="505968"/>
          </a:xfrm>
          <a:prstGeom prst="rect">
            <a:avLst/>
          </a:prstGeom>
        </p:spPr>
      </p:pic>
      <p:sp>
        <p:nvSpPr>
          <p:cNvPr id="715" name="Freeform: Shape 714">
            <a:hlinkClick r:id="rId24" tooltip="Insider risk management in Microsoft 365 helps minimize internal risks by enabling you to detect, investigate, and act on malicious and inadvertent activities in your organization."/>
            <a:extLst>
              <a:ext uri="{FF2B5EF4-FFF2-40B4-BE49-F238E27FC236}">
                <a16:creationId xmlns:a16="http://schemas.microsoft.com/office/drawing/2014/main" id="{4D49A52D-F364-4954-8538-1043CFE8EE30}"/>
              </a:ext>
              <a:ext uri="{C183D7F6-B498-43B3-948B-1728B52AA6E4}">
                <adec:decorative xmlns:adec="http://schemas.microsoft.com/office/drawing/2017/decorative" val="1"/>
              </a:ext>
            </a:extLst>
          </p:cNvPr>
          <p:cNvSpPr/>
          <p:nvPr/>
        </p:nvSpPr>
        <p:spPr>
          <a:xfrm>
            <a:off x="0" y="4611530"/>
            <a:ext cx="12192000" cy="2246471"/>
          </a:xfrm>
          <a:custGeom>
            <a:avLst/>
            <a:gdLst>
              <a:gd name="connsiteX0" fmla="*/ 0 w 12192000"/>
              <a:gd name="connsiteY0" fmla="*/ 942891 h 2246471"/>
              <a:gd name="connsiteX1" fmla="*/ 1 w 12192000"/>
              <a:gd name="connsiteY1" fmla="*/ 942891 h 2246471"/>
              <a:gd name="connsiteX2" fmla="*/ 1 w 12192000"/>
              <a:gd name="connsiteY2" fmla="*/ 2246471 h 2246471"/>
              <a:gd name="connsiteX3" fmla="*/ 0 w 12192000"/>
              <a:gd name="connsiteY3" fmla="*/ 2246471 h 2246471"/>
              <a:gd name="connsiteX4" fmla="*/ 6429833 w 12192000"/>
              <a:gd name="connsiteY4" fmla="*/ 0 h 2246471"/>
              <a:gd name="connsiteX5" fmla="*/ 6493471 w 12192000"/>
              <a:gd name="connsiteY5" fmla="*/ 621 h 2246471"/>
              <a:gd name="connsiteX6" fmla="*/ 12192000 w 12192000"/>
              <a:gd name="connsiteY6" fmla="*/ 942891 h 2246471"/>
              <a:gd name="connsiteX7" fmla="*/ 12192000 w 12192000"/>
              <a:gd name="connsiteY7" fmla="*/ 2246471 h 2246471"/>
              <a:gd name="connsiteX8" fmla="*/ 6092068 w 12192000"/>
              <a:gd name="connsiteY8" fmla="*/ 2246471 h 2246471"/>
              <a:gd name="connsiteX9" fmla="*/ 6092068 w 12192000"/>
              <a:gd name="connsiteY9" fmla="*/ 196058 h 2246471"/>
              <a:gd name="connsiteX10" fmla="*/ 6095996 w 12192000"/>
              <a:gd name="connsiteY10" fmla="*/ 196454 h 2246471"/>
              <a:gd name="connsiteX11" fmla="*/ 6415371 w 12192000"/>
              <a:gd name="connsiteY11" fmla="*/ 26644 h 224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246471">
                <a:moveTo>
                  <a:pt x="0" y="942891"/>
                </a:moveTo>
                <a:lnTo>
                  <a:pt x="1" y="942891"/>
                </a:lnTo>
                <a:lnTo>
                  <a:pt x="1" y="2246471"/>
                </a:lnTo>
                <a:lnTo>
                  <a:pt x="0" y="2246471"/>
                </a:lnTo>
                <a:close/>
                <a:moveTo>
                  <a:pt x="6429833" y="0"/>
                </a:moveTo>
                <a:lnTo>
                  <a:pt x="6493471" y="621"/>
                </a:lnTo>
                <a:cubicBezTo>
                  <a:pt x="8476208" y="39356"/>
                  <a:pt x="10388798" y="367224"/>
                  <a:pt x="12192000" y="942891"/>
                </a:cubicBezTo>
                <a:lnTo>
                  <a:pt x="12192000" y="2246471"/>
                </a:lnTo>
                <a:lnTo>
                  <a:pt x="6092068" y="2246471"/>
                </a:lnTo>
                <a:lnTo>
                  <a:pt x="6092068" y="196058"/>
                </a:lnTo>
                <a:lnTo>
                  <a:pt x="6095996" y="196454"/>
                </a:lnTo>
                <a:cubicBezTo>
                  <a:pt x="6228943" y="196454"/>
                  <a:pt x="6346156" y="129095"/>
                  <a:pt x="6415371" y="26644"/>
                </a:cubicBezTo>
                <a:close/>
              </a:path>
            </a:pathLst>
          </a:custGeom>
          <a:solidFill>
            <a:schemeClr val="accent3">
              <a:lumMod val="60000"/>
              <a:lumOff val="40000"/>
            </a:schemeClr>
          </a:solidFill>
          <a:ln w="6350" cap="flat">
            <a:noFill/>
            <a:prstDash val="solid"/>
            <a:miter/>
          </a:ln>
        </p:spPr>
        <p:txBody>
          <a:bodyPr wrap="square" rtlCol="0" anchor="ctr">
            <a:noAutofit/>
          </a:bodyPr>
          <a:lstStyle/>
          <a:p>
            <a:endParaRPr lang="en-US"/>
          </a:p>
        </p:txBody>
      </p:sp>
      <p:cxnSp>
        <p:nvCxnSpPr>
          <p:cNvPr id="717" name="Straight Arrow Connector 716" descr="Arrow going right">
            <a:extLst>
              <a:ext uri="{FF2B5EF4-FFF2-40B4-BE49-F238E27FC236}">
                <a16:creationId xmlns:a16="http://schemas.microsoft.com/office/drawing/2014/main" id="{9D0E091F-ECBA-458B-8348-7F52404713E9}"/>
              </a:ext>
            </a:extLst>
          </p:cNvPr>
          <p:cNvCxnSpPr>
            <a:cxnSpLocks/>
          </p:cNvCxnSpPr>
          <p:nvPr/>
        </p:nvCxnSpPr>
        <p:spPr>
          <a:xfrm>
            <a:off x="5187950" y="5988545"/>
            <a:ext cx="1361445"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18" name="Oval 717">
            <a:extLst>
              <a:ext uri="{FF2B5EF4-FFF2-40B4-BE49-F238E27FC236}">
                <a16:creationId xmlns:a16="http://schemas.microsoft.com/office/drawing/2014/main" id="{A748A3EE-ACD6-46A4-9E61-A93A9DBBC973}"/>
              </a:ext>
              <a:ext uri="{C183D7F6-B498-43B3-948B-1728B52AA6E4}">
                <adec:decorative xmlns:adec="http://schemas.microsoft.com/office/drawing/2017/decorative" val="1"/>
              </a:ext>
            </a:extLst>
          </p:cNvPr>
          <p:cNvSpPr/>
          <p:nvPr/>
        </p:nvSpPr>
        <p:spPr bwMode="auto">
          <a:xfrm>
            <a:off x="6549395" y="5714225"/>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719" name="Picture 718" descr="Icon of a data security of a user">
            <a:extLst>
              <a:ext uri="{FF2B5EF4-FFF2-40B4-BE49-F238E27FC236}">
                <a16:creationId xmlns:a16="http://schemas.microsoft.com/office/drawing/2014/main" id="{64F588A1-C1FD-4028-A93A-5392D3E8453D}"/>
              </a:ext>
            </a:extLst>
          </p:cNvPr>
          <p:cNvPicPr>
            <a:picLocks noChangeAspect="1"/>
          </p:cNvPicPr>
          <p:nvPr/>
        </p:nvPicPr>
        <p:blipFill>
          <a:blip r:embed="rId25"/>
          <a:stretch>
            <a:fillRect/>
          </a:stretch>
        </p:blipFill>
        <p:spPr>
          <a:xfrm>
            <a:off x="6637025" y="5852147"/>
            <a:ext cx="373380" cy="272796"/>
          </a:xfrm>
          <a:prstGeom prst="rect">
            <a:avLst/>
          </a:prstGeom>
        </p:spPr>
      </p:pic>
      <p:sp>
        <p:nvSpPr>
          <p:cNvPr id="720" name="TextBox 719">
            <a:extLst>
              <a:ext uri="{FF2B5EF4-FFF2-40B4-BE49-F238E27FC236}">
                <a16:creationId xmlns:a16="http://schemas.microsoft.com/office/drawing/2014/main" id="{3E24BAD0-F2BA-4822-94A5-D2F415664110}"/>
              </a:ext>
            </a:extLst>
          </p:cNvPr>
          <p:cNvSpPr txBox="1"/>
          <p:nvPr/>
        </p:nvSpPr>
        <p:spPr>
          <a:xfrm>
            <a:off x="6171411" y="6294127"/>
            <a:ext cx="1341098" cy="461665"/>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r>
              <a:rPr lang="en-US" sz="1200">
                <a:solidFill>
                  <a:schemeClr val="tx1"/>
                </a:solidFill>
              </a:rPr>
              <a:t>Insider has access to sensitive data</a:t>
            </a:r>
          </a:p>
        </p:txBody>
      </p:sp>
      <p:cxnSp>
        <p:nvCxnSpPr>
          <p:cNvPr id="721" name="Straight Arrow Connector 720" descr="Arrow going right">
            <a:extLst>
              <a:ext uri="{FF2B5EF4-FFF2-40B4-BE49-F238E27FC236}">
                <a16:creationId xmlns:a16="http://schemas.microsoft.com/office/drawing/2014/main" id="{DFE4DFF2-845B-490D-B4F7-91B776F882D8}"/>
              </a:ext>
            </a:extLst>
          </p:cNvPr>
          <p:cNvCxnSpPr>
            <a:cxnSpLocks/>
            <a:stCxn id="718" idx="6"/>
          </p:cNvCxnSpPr>
          <p:nvPr/>
        </p:nvCxnSpPr>
        <p:spPr>
          <a:xfrm>
            <a:off x="7098035" y="5988545"/>
            <a:ext cx="1016568"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22" name="Oval 721">
            <a:extLst>
              <a:ext uri="{FF2B5EF4-FFF2-40B4-BE49-F238E27FC236}">
                <a16:creationId xmlns:a16="http://schemas.microsoft.com/office/drawing/2014/main" id="{C2BAF2D7-00BF-4DE3-81C1-BA4EDE0ADB8D}"/>
              </a:ext>
              <a:ext uri="{C183D7F6-B498-43B3-948B-1728B52AA6E4}">
                <adec:decorative xmlns:adec="http://schemas.microsoft.com/office/drawing/2017/decorative" val="1"/>
              </a:ext>
            </a:extLst>
          </p:cNvPr>
          <p:cNvSpPr/>
          <p:nvPr/>
        </p:nvSpPr>
        <p:spPr bwMode="auto">
          <a:xfrm>
            <a:off x="8114603" y="5714225"/>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723" name="Picture 722" descr="Icon of interconnected circles">
            <a:extLst>
              <a:ext uri="{FF2B5EF4-FFF2-40B4-BE49-F238E27FC236}">
                <a16:creationId xmlns:a16="http://schemas.microsoft.com/office/drawing/2014/main" id="{1EC50416-3B62-41E4-84EF-C9A739C23C1C}"/>
              </a:ext>
            </a:extLst>
          </p:cNvPr>
          <p:cNvPicPr>
            <a:picLocks noChangeAspect="1"/>
          </p:cNvPicPr>
          <p:nvPr/>
        </p:nvPicPr>
        <p:blipFill>
          <a:blip r:embed="rId26"/>
          <a:stretch>
            <a:fillRect/>
          </a:stretch>
        </p:blipFill>
        <p:spPr>
          <a:xfrm>
            <a:off x="8228903" y="5830049"/>
            <a:ext cx="320040" cy="316992"/>
          </a:xfrm>
          <a:prstGeom prst="rect">
            <a:avLst/>
          </a:prstGeom>
        </p:spPr>
      </p:pic>
      <p:sp>
        <p:nvSpPr>
          <p:cNvPr id="724" name="TextBox 723">
            <a:extLst>
              <a:ext uri="{FF2B5EF4-FFF2-40B4-BE49-F238E27FC236}">
                <a16:creationId xmlns:a16="http://schemas.microsoft.com/office/drawing/2014/main" id="{1C9420A6-BC86-4DD9-923A-434A5190F362}"/>
              </a:ext>
            </a:extLst>
          </p:cNvPr>
          <p:cNvSpPr txBox="1"/>
          <p:nvPr/>
        </p:nvSpPr>
        <p:spPr>
          <a:xfrm>
            <a:off x="7785732" y="6294127"/>
            <a:ext cx="1206383" cy="461665"/>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r>
              <a:rPr lang="en-US" sz="1200">
                <a:solidFill>
                  <a:schemeClr val="tx1"/>
                </a:solidFill>
              </a:rPr>
              <a:t>Anomalous</a:t>
            </a:r>
            <a:r>
              <a:rPr lang="en-US" sz="1200"/>
              <a:t> </a:t>
            </a:r>
            <a:r>
              <a:rPr lang="en-US" sz="1200">
                <a:solidFill>
                  <a:schemeClr val="tx1"/>
                </a:solidFill>
              </a:rPr>
              <a:t>activity detected</a:t>
            </a:r>
          </a:p>
        </p:txBody>
      </p:sp>
      <p:sp>
        <p:nvSpPr>
          <p:cNvPr id="725" name="Freeform: Shape 724" descr="Arrow going right">
            <a:extLst>
              <a:ext uri="{FF2B5EF4-FFF2-40B4-BE49-F238E27FC236}">
                <a16:creationId xmlns:a16="http://schemas.microsoft.com/office/drawing/2014/main" id="{55C1660E-840D-479A-AF22-66E682DFBB03}"/>
              </a:ext>
            </a:extLst>
          </p:cNvPr>
          <p:cNvSpPr/>
          <p:nvPr/>
        </p:nvSpPr>
        <p:spPr bwMode="auto">
          <a:xfrm flipV="1">
            <a:off x="8680317" y="5603683"/>
            <a:ext cx="699707" cy="338119"/>
          </a:xfrm>
          <a:custGeom>
            <a:avLst/>
            <a:gdLst>
              <a:gd name="connsiteX0" fmla="*/ 0 w 1809750"/>
              <a:gd name="connsiteY0" fmla="*/ 0 h 619125"/>
              <a:gd name="connsiteX1" fmla="*/ 1809750 w 1809750"/>
              <a:gd name="connsiteY1" fmla="*/ 619125 h 619125"/>
              <a:gd name="connsiteX0" fmla="*/ 0 w 1809750"/>
              <a:gd name="connsiteY0" fmla="*/ 515 h 619640"/>
              <a:gd name="connsiteX1" fmla="*/ 1809750 w 1809750"/>
              <a:gd name="connsiteY1" fmla="*/ 619640 h 619640"/>
              <a:gd name="connsiteX0" fmla="*/ 0 w 1809750"/>
              <a:gd name="connsiteY0" fmla="*/ 342 h 620017"/>
              <a:gd name="connsiteX1" fmla="*/ 1809750 w 1809750"/>
              <a:gd name="connsiteY1" fmla="*/ 619467 h 620017"/>
              <a:gd name="connsiteX0" fmla="*/ 0 w 1809750"/>
              <a:gd name="connsiteY0" fmla="*/ 353 h 619478"/>
              <a:gd name="connsiteX1" fmla="*/ 1809750 w 1809750"/>
              <a:gd name="connsiteY1" fmla="*/ 619478 h 619478"/>
            </a:gdLst>
            <a:ahLst/>
            <a:cxnLst>
              <a:cxn ang="0">
                <a:pos x="connsiteX0" y="connsiteY0"/>
              </a:cxn>
              <a:cxn ang="0">
                <a:pos x="connsiteX1" y="connsiteY1"/>
              </a:cxn>
            </a:cxnLst>
            <a:rect l="l" t="t" r="r" b="b"/>
            <a:pathLst>
              <a:path w="1809750" h="619478">
                <a:moveTo>
                  <a:pt x="0" y="353"/>
                </a:moveTo>
                <a:cubicBezTo>
                  <a:pt x="517525" y="-17110"/>
                  <a:pt x="858837" y="617891"/>
                  <a:pt x="1809750" y="619478"/>
                </a:cubicBezTo>
              </a:path>
            </a:pathLst>
          </a:cu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6" name="object 60">
            <a:extLst>
              <a:ext uri="{FF2B5EF4-FFF2-40B4-BE49-F238E27FC236}">
                <a16:creationId xmlns:a16="http://schemas.microsoft.com/office/drawing/2014/main" id="{6F87A598-FF4B-4610-B20C-DBAD73D2036B}"/>
              </a:ext>
              <a:ext uri="{C183D7F6-B498-43B3-948B-1728B52AA6E4}">
                <adec:decorative xmlns:adec="http://schemas.microsoft.com/office/drawing/2017/decorative" val="1"/>
              </a:ext>
            </a:extLst>
          </p:cNvPr>
          <p:cNvSpPr>
            <a:spLocks noChangeAspect="1"/>
          </p:cNvSpPr>
          <p:nvPr/>
        </p:nvSpPr>
        <p:spPr>
          <a:xfrm>
            <a:off x="9428761" y="5358111"/>
            <a:ext cx="548640" cy="54864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gradFill flip="none" rotWithShape="1">
            <a:gsLst>
              <a:gs pos="53000">
                <a:schemeClr val="bg2">
                  <a:lumMod val="25000"/>
                </a:schemeClr>
              </a:gs>
              <a:gs pos="0">
                <a:schemeClr val="bg2">
                  <a:lumMod val="10000"/>
                </a:schemeClr>
              </a:gs>
              <a:gs pos="100000">
                <a:schemeClr val="bg2">
                  <a:lumMod val="50000"/>
                </a:schemeClr>
              </a:gs>
            </a:gsLst>
            <a:lin ang="5400000" scaled="0"/>
            <a:tileRect/>
          </a:gradFill>
          <a:ln w="6350">
            <a:gradFill>
              <a:gsLst>
                <a:gs pos="0">
                  <a:schemeClr val="bg1">
                    <a:lumMod val="75000"/>
                  </a:schemeClr>
                </a:gs>
                <a:gs pos="100000">
                  <a:schemeClr val="tx1">
                    <a:lumMod val="85000"/>
                    <a:lumOff val="1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727" name="Picture 726" descr="Icon of a server">
            <a:extLst>
              <a:ext uri="{FF2B5EF4-FFF2-40B4-BE49-F238E27FC236}">
                <a16:creationId xmlns:a16="http://schemas.microsoft.com/office/drawing/2014/main" id="{B2FAF395-17B8-4B5C-BBF7-8BA84D7855A0}"/>
              </a:ext>
            </a:extLst>
          </p:cNvPr>
          <p:cNvPicPr>
            <a:picLocks noChangeAspect="1"/>
          </p:cNvPicPr>
          <p:nvPr/>
        </p:nvPicPr>
        <p:blipFill>
          <a:blip r:embed="rId27"/>
          <a:stretch>
            <a:fillRect/>
          </a:stretch>
        </p:blipFill>
        <p:spPr>
          <a:xfrm>
            <a:off x="9516391" y="5449551"/>
            <a:ext cx="373380" cy="365760"/>
          </a:xfrm>
          <a:prstGeom prst="rect">
            <a:avLst/>
          </a:prstGeom>
        </p:spPr>
      </p:pic>
      <p:sp>
        <p:nvSpPr>
          <p:cNvPr id="728" name="TextBox 727">
            <a:extLst>
              <a:ext uri="{FF2B5EF4-FFF2-40B4-BE49-F238E27FC236}">
                <a16:creationId xmlns:a16="http://schemas.microsoft.com/office/drawing/2014/main" id="{564C2BB9-4AFB-45A4-9347-BE5868D38290}"/>
              </a:ext>
            </a:extLst>
          </p:cNvPr>
          <p:cNvSpPr txBox="1"/>
          <p:nvPr/>
        </p:nvSpPr>
        <p:spPr>
          <a:xfrm>
            <a:off x="9970511" y="5423013"/>
            <a:ext cx="807562" cy="461665"/>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r>
              <a:rPr lang="en-US" sz="1200">
                <a:solidFill>
                  <a:schemeClr val="tx1"/>
                </a:solidFill>
              </a:rPr>
              <a:t>Data  leakage</a:t>
            </a:r>
          </a:p>
        </p:txBody>
      </p:sp>
      <p:sp>
        <p:nvSpPr>
          <p:cNvPr id="729" name="Freeform: Shape 728" descr="Arrow going right">
            <a:extLst>
              <a:ext uri="{FF2B5EF4-FFF2-40B4-BE49-F238E27FC236}">
                <a16:creationId xmlns:a16="http://schemas.microsoft.com/office/drawing/2014/main" id="{E635ABA8-7D7D-441A-B3CA-446679BD12DD}"/>
              </a:ext>
            </a:extLst>
          </p:cNvPr>
          <p:cNvSpPr/>
          <p:nvPr/>
        </p:nvSpPr>
        <p:spPr bwMode="auto">
          <a:xfrm>
            <a:off x="8680317" y="6024580"/>
            <a:ext cx="699707" cy="338119"/>
          </a:xfrm>
          <a:custGeom>
            <a:avLst/>
            <a:gdLst>
              <a:gd name="connsiteX0" fmla="*/ 0 w 1809750"/>
              <a:gd name="connsiteY0" fmla="*/ 0 h 619125"/>
              <a:gd name="connsiteX1" fmla="*/ 1809750 w 1809750"/>
              <a:gd name="connsiteY1" fmla="*/ 619125 h 619125"/>
              <a:gd name="connsiteX0" fmla="*/ 0 w 1809750"/>
              <a:gd name="connsiteY0" fmla="*/ 515 h 619640"/>
              <a:gd name="connsiteX1" fmla="*/ 1809750 w 1809750"/>
              <a:gd name="connsiteY1" fmla="*/ 619640 h 619640"/>
              <a:gd name="connsiteX0" fmla="*/ 0 w 1809750"/>
              <a:gd name="connsiteY0" fmla="*/ 342 h 620017"/>
              <a:gd name="connsiteX1" fmla="*/ 1809750 w 1809750"/>
              <a:gd name="connsiteY1" fmla="*/ 619467 h 620017"/>
              <a:gd name="connsiteX0" fmla="*/ 0 w 1809750"/>
              <a:gd name="connsiteY0" fmla="*/ 353 h 619478"/>
              <a:gd name="connsiteX1" fmla="*/ 1809750 w 1809750"/>
              <a:gd name="connsiteY1" fmla="*/ 619478 h 619478"/>
            </a:gdLst>
            <a:ahLst/>
            <a:cxnLst>
              <a:cxn ang="0">
                <a:pos x="connsiteX0" y="connsiteY0"/>
              </a:cxn>
              <a:cxn ang="0">
                <a:pos x="connsiteX1" y="connsiteY1"/>
              </a:cxn>
            </a:cxnLst>
            <a:rect l="l" t="t" r="r" b="b"/>
            <a:pathLst>
              <a:path w="1809750" h="619478">
                <a:moveTo>
                  <a:pt x="0" y="353"/>
                </a:moveTo>
                <a:cubicBezTo>
                  <a:pt x="517525" y="-17110"/>
                  <a:pt x="858837" y="617891"/>
                  <a:pt x="1809750" y="619478"/>
                </a:cubicBezTo>
              </a:path>
            </a:pathLst>
          </a:cu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0" name="object 60">
            <a:extLst>
              <a:ext uri="{FF2B5EF4-FFF2-40B4-BE49-F238E27FC236}">
                <a16:creationId xmlns:a16="http://schemas.microsoft.com/office/drawing/2014/main" id="{716EB192-7ADD-41A6-8A99-52199870B623}"/>
              </a:ext>
              <a:ext uri="{C183D7F6-B498-43B3-948B-1728B52AA6E4}">
                <adec:decorative xmlns:adec="http://schemas.microsoft.com/office/drawing/2017/decorative" val="1"/>
              </a:ext>
            </a:extLst>
          </p:cNvPr>
          <p:cNvSpPr>
            <a:spLocks noChangeAspect="1"/>
          </p:cNvSpPr>
          <p:nvPr/>
        </p:nvSpPr>
        <p:spPr>
          <a:xfrm>
            <a:off x="9428761" y="6070340"/>
            <a:ext cx="548640" cy="54864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gradFill flip="none" rotWithShape="1">
            <a:gsLst>
              <a:gs pos="53000">
                <a:schemeClr val="bg2">
                  <a:lumMod val="25000"/>
                </a:schemeClr>
              </a:gs>
              <a:gs pos="0">
                <a:schemeClr val="bg2">
                  <a:lumMod val="10000"/>
                </a:schemeClr>
              </a:gs>
              <a:gs pos="100000">
                <a:schemeClr val="bg2">
                  <a:lumMod val="50000"/>
                </a:schemeClr>
              </a:gs>
            </a:gsLst>
            <a:lin ang="5400000" scaled="0"/>
            <a:tileRect/>
          </a:gradFill>
          <a:ln w="6350">
            <a:gradFill>
              <a:gsLst>
                <a:gs pos="0">
                  <a:schemeClr val="bg1">
                    <a:lumMod val="75000"/>
                  </a:schemeClr>
                </a:gs>
                <a:gs pos="100000">
                  <a:schemeClr val="tx1">
                    <a:lumMod val="85000"/>
                    <a:lumOff val="1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731" name="Picture 730" descr="Icons of three circles connected to a PC">
            <a:extLst>
              <a:ext uri="{FF2B5EF4-FFF2-40B4-BE49-F238E27FC236}">
                <a16:creationId xmlns:a16="http://schemas.microsoft.com/office/drawing/2014/main" id="{021FD4A7-029A-4AF1-917C-D7B2369199DE}"/>
              </a:ext>
            </a:extLst>
          </p:cNvPr>
          <p:cNvPicPr>
            <a:picLocks noChangeAspect="1"/>
          </p:cNvPicPr>
          <p:nvPr/>
        </p:nvPicPr>
        <p:blipFill>
          <a:blip r:embed="rId28"/>
          <a:stretch>
            <a:fillRect/>
          </a:stretch>
        </p:blipFill>
        <p:spPr>
          <a:xfrm>
            <a:off x="9484387" y="6235694"/>
            <a:ext cx="437388" cy="217932"/>
          </a:xfrm>
          <a:prstGeom prst="rect">
            <a:avLst/>
          </a:prstGeom>
        </p:spPr>
      </p:pic>
      <p:sp>
        <p:nvSpPr>
          <p:cNvPr id="732" name="TextBox 731">
            <a:extLst>
              <a:ext uri="{FF2B5EF4-FFF2-40B4-BE49-F238E27FC236}">
                <a16:creationId xmlns:a16="http://schemas.microsoft.com/office/drawing/2014/main" id="{04206862-8FB2-435D-97C2-E9209A633A1F}"/>
              </a:ext>
            </a:extLst>
          </p:cNvPr>
          <p:cNvSpPr txBox="1"/>
          <p:nvPr/>
        </p:nvSpPr>
        <p:spPr>
          <a:xfrm>
            <a:off x="9970511" y="6189322"/>
            <a:ext cx="807562" cy="461665"/>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r>
              <a:rPr lang="en-US" sz="1200">
                <a:solidFill>
                  <a:schemeClr val="tx1"/>
                </a:solidFill>
              </a:rPr>
              <a:t>Potential sabotage</a:t>
            </a:r>
          </a:p>
        </p:txBody>
      </p:sp>
      <p:sp>
        <p:nvSpPr>
          <p:cNvPr id="733" name="Freeform: Shape 732" descr="Arrow going upwards">
            <a:extLst>
              <a:ext uri="{FF2B5EF4-FFF2-40B4-BE49-F238E27FC236}">
                <a16:creationId xmlns:a16="http://schemas.microsoft.com/office/drawing/2014/main" id="{B8AE918E-C46C-4936-B671-DB35BFB53DD3}"/>
              </a:ext>
            </a:extLst>
          </p:cNvPr>
          <p:cNvSpPr/>
          <p:nvPr/>
        </p:nvSpPr>
        <p:spPr bwMode="auto">
          <a:xfrm>
            <a:off x="8398254" y="2304137"/>
            <a:ext cx="3242310" cy="3397726"/>
          </a:xfrm>
          <a:custGeom>
            <a:avLst/>
            <a:gdLst>
              <a:gd name="connsiteX0" fmla="*/ 0 w 3340100"/>
              <a:gd name="connsiteY0" fmla="*/ 3479800 h 3479800"/>
              <a:gd name="connsiteX1" fmla="*/ 0 w 3340100"/>
              <a:gd name="connsiteY1" fmla="*/ 2984500 h 3479800"/>
              <a:gd name="connsiteX2" fmla="*/ 3340100 w 3340100"/>
              <a:gd name="connsiteY2" fmla="*/ 2984500 h 3479800"/>
              <a:gd name="connsiteX3" fmla="*/ 3340100 w 3340100"/>
              <a:gd name="connsiteY3" fmla="*/ 0 h 3479800"/>
              <a:gd name="connsiteX4" fmla="*/ 2895600 w 3340100"/>
              <a:gd name="connsiteY4" fmla="*/ 0 h 3479800"/>
              <a:gd name="connsiteX0" fmla="*/ 0 w 3340100"/>
              <a:gd name="connsiteY0" fmla="*/ 3492511 h 3492511"/>
              <a:gd name="connsiteX1" fmla="*/ 0 w 3340100"/>
              <a:gd name="connsiteY1" fmla="*/ 2997211 h 3492511"/>
              <a:gd name="connsiteX2" fmla="*/ 3340100 w 3340100"/>
              <a:gd name="connsiteY2" fmla="*/ 2997211 h 3492511"/>
              <a:gd name="connsiteX3" fmla="*/ 3340100 w 3340100"/>
              <a:gd name="connsiteY3" fmla="*/ 12711 h 3492511"/>
              <a:gd name="connsiteX4" fmla="*/ 1882069 w 3340100"/>
              <a:gd name="connsiteY4" fmla="*/ 0 h 3492511"/>
              <a:gd name="connsiteX0" fmla="*/ 0 w 3340100"/>
              <a:gd name="connsiteY0" fmla="*/ 3486156 h 3486156"/>
              <a:gd name="connsiteX1" fmla="*/ 0 w 3340100"/>
              <a:gd name="connsiteY1" fmla="*/ 2990856 h 3486156"/>
              <a:gd name="connsiteX2" fmla="*/ 3340100 w 3340100"/>
              <a:gd name="connsiteY2" fmla="*/ 2990856 h 3486156"/>
              <a:gd name="connsiteX3" fmla="*/ 3340100 w 3340100"/>
              <a:gd name="connsiteY3" fmla="*/ 6356 h 3486156"/>
              <a:gd name="connsiteX4" fmla="*/ 1882069 w 3340100"/>
              <a:gd name="connsiteY4" fmla="*/ 0 h 3486156"/>
              <a:gd name="connsiteX0" fmla="*/ 0 w 3340100"/>
              <a:gd name="connsiteY0" fmla="*/ 3486156 h 3486156"/>
              <a:gd name="connsiteX1" fmla="*/ 0 w 3340100"/>
              <a:gd name="connsiteY1" fmla="*/ 2990856 h 3486156"/>
              <a:gd name="connsiteX2" fmla="*/ 3340100 w 3340100"/>
              <a:gd name="connsiteY2" fmla="*/ 2990856 h 3486156"/>
              <a:gd name="connsiteX3" fmla="*/ 3340100 w 3340100"/>
              <a:gd name="connsiteY3" fmla="*/ 6356 h 3486156"/>
              <a:gd name="connsiteX4" fmla="*/ 2070633 w 3340100"/>
              <a:gd name="connsiteY4" fmla="*/ 0 h 3486156"/>
              <a:gd name="connsiteX0" fmla="*/ 0 w 3340100"/>
              <a:gd name="connsiteY0" fmla="*/ 3486156 h 3486156"/>
              <a:gd name="connsiteX1" fmla="*/ 0 w 3340100"/>
              <a:gd name="connsiteY1" fmla="*/ 2990856 h 3486156"/>
              <a:gd name="connsiteX2" fmla="*/ 3340100 w 3340100"/>
              <a:gd name="connsiteY2" fmla="*/ 2990856 h 3486156"/>
              <a:gd name="connsiteX3" fmla="*/ 3340100 w 3340100"/>
              <a:gd name="connsiteY3" fmla="*/ 6356 h 3486156"/>
              <a:gd name="connsiteX4" fmla="*/ 1955727 w 3340100"/>
              <a:gd name="connsiteY4" fmla="*/ 0 h 3486156"/>
              <a:gd name="connsiteX0" fmla="*/ 0 w 3340100"/>
              <a:gd name="connsiteY0" fmla="*/ 3479955 h 3479955"/>
              <a:gd name="connsiteX1" fmla="*/ 0 w 3340100"/>
              <a:gd name="connsiteY1" fmla="*/ 2984655 h 3479955"/>
              <a:gd name="connsiteX2" fmla="*/ 3340100 w 3340100"/>
              <a:gd name="connsiteY2" fmla="*/ 2984655 h 3479955"/>
              <a:gd name="connsiteX3" fmla="*/ 3340100 w 3340100"/>
              <a:gd name="connsiteY3" fmla="*/ 155 h 3479955"/>
              <a:gd name="connsiteX4" fmla="*/ 2640692 w 3340100"/>
              <a:gd name="connsiteY4" fmla="*/ 16365 h 3479955"/>
              <a:gd name="connsiteX0" fmla="*/ 0 w 3340100"/>
              <a:gd name="connsiteY0" fmla="*/ 3479800 h 3479800"/>
              <a:gd name="connsiteX1" fmla="*/ 0 w 3340100"/>
              <a:gd name="connsiteY1" fmla="*/ 2984500 h 3479800"/>
              <a:gd name="connsiteX2" fmla="*/ 3340100 w 3340100"/>
              <a:gd name="connsiteY2" fmla="*/ 2984500 h 3479800"/>
              <a:gd name="connsiteX3" fmla="*/ 3340100 w 3340100"/>
              <a:gd name="connsiteY3" fmla="*/ 0 h 3479800"/>
            </a:gdLst>
            <a:ahLst/>
            <a:cxnLst>
              <a:cxn ang="0">
                <a:pos x="connsiteX0" y="connsiteY0"/>
              </a:cxn>
              <a:cxn ang="0">
                <a:pos x="connsiteX1" y="connsiteY1"/>
              </a:cxn>
              <a:cxn ang="0">
                <a:pos x="connsiteX2" y="connsiteY2"/>
              </a:cxn>
              <a:cxn ang="0">
                <a:pos x="connsiteX3" y="connsiteY3"/>
              </a:cxn>
            </a:cxnLst>
            <a:rect l="l" t="t" r="r" b="b"/>
            <a:pathLst>
              <a:path w="3340100" h="3479800">
                <a:moveTo>
                  <a:pt x="0" y="3479800"/>
                </a:moveTo>
                <a:lnTo>
                  <a:pt x="0" y="2984500"/>
                </a:lnTo>
                <a:lnTo>
                  <a:pt x="3340100" y="2984500"/>
                </a:lnTo>
                <a:lnTo>
                  <a:pt x="3340100" y="0"/>
                </a:lnTo>
              </a:path>
            </a:pathLst>
          </a:cu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403410F-D626-4D2B-AF3E-89BBCA57625A}"/>
              </a:ext>
            </a:extLst>
          </p:cNvPr>
          <p:cNvSpPr txBox="1"/>
          <p:nvPr/>
        </p:nvSpPr>
        <p:spPr>
          <a:xfrm>
            <a:off x="0" y="-449532"/>
            <a:ext cx="4446106" cy="307777"/>
          </a:xfrm>
          <a:prstGeom prst="rect">
            <a:avLst/>
          </a:prstGeom>
          <a:noFill/>
        </p:spPr>
        <p:txBody>
          <a:bodyPr wrap="square" lIns="0" tIns="0" rIns="0" bIns="0" rtlCol="0">
            <a:spAutoFit/>
          </a:bodyPr>
          <a:lstStyle/>
          <a:p>
            <a:pPr algn="l"/>
            <a:r>
              <a:rPr lang="en-US" sz="2000">
                <a:solidFill>
                  <a:schemeClr val="bg1">
                    <a:lumMod val="75000"/>
                  </a:schemeClr>
                </a:solidFill>
              </a:rPr>
              <a:t>ANIMATED SLIDE</a:t>
            </a:r>
          </a:p>
        </p:txBody>
      </p:sp>
      <p:sp>
        <p:nvSpPr>
          <p:cNvPr id="116" name="TextBox 115">
            <a:hlinkClick r:id="rId29"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78F52DAB-FD66-4C59-9D3A-EFDBB249D8DD}"/>
              </a:ext>
            </a:extLst>
          </p:cNvPr>
          <p:cNvSpPr txBox="1"/>
          <p:nvPr/>
        </p:nvSpPr>
        <p:spPr>
          <a:xfrm>
            <a:off x="2478536" y="3683000"/>
            <a:ext cx="2449666" cy="795422"/>
          </a:xfrm>
          <a:prstGeom prst="rect">
            <a:avLst/>
          </a:prstGeom>
          <a:no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tx1"/>
                </a:solidFill>
                <a:effectLst/>
                <a:uLnTx/>
                <a:uFillTx/>
                <a:latin typeface="+mj-lt"/>
                <a:ea typeface="+mn-ea"/>
                <a:cs typeface="Segoe UI" charset="0"/>
              </a:rPr>
              <a:t>Microsoft Defender for Cloud</a:t>
            </a:r>
          </a:p>
        </p:txBody>
      </p:sp>
      <p:sp>
        <p:nvSpPr>
          <p:cNvPr id="109" name="Title 1">
            <a:extLst>
              <a:ext uri="{FF2B5EF4-FFF2-40B4-BE49-F238E27FC236}">
                <a16:creationId xmlns:a16="http://schemas.microsoft.com/office/drawing/2014/main" id="{2BE980C6-DFB8-443B-A2BD-C8F459C3D29C}"/>
              </a:ext>
            </a:extLst>
          </p:cNvPr>
          <p:cNvSpPr txBox="1">
            <a:spLocks/>
          </p:cNvSpPr>
          <p:nvPr/>
        </p:nvSpPr>
        <p:spPr>
          <a:xfrm>
            <a:off x="395214" y="88546"/>
            <a:ext cx="11409343" cy="492443"/>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4000" b="0" kern="1200" cap="none" spc="-150" baseline="0" dirty="0" smtClean="0">
                <a:ln w="3175">
                  <a:noFill/>
                </a:ln>
                <a:solidFill>
                  <a:srgbClr val="000000"/>
                </a:solidFill>
                <a:effectLst/>
                <a:latin typeface="+mj-lt"/>
                <a:ea typeface="+mn-ea"/>
                <a:cs typeface="Segoe UI" pitchFamily="34" charset="0"/>
              </a:defRPr>
            </a:lvl1pPr>
          </a:lstStyle>
          <a:p>
            <a:r>
              <a:rPr lang="en-US" sz="3200"/>
              <a:t>Defend across attack chains</a:t>
            </a:r>
            <a:br>
              <a:rPr lang="en-US" sz="3200"/>
            </a:br>
            <a:r>
              <a:rPr lang="en-US" sz="2000" i="1" spc="-50">
                <a:gradFill>
                  <a:gsLst>
                    <a:gs pos="82000">
                      <a:schemeClr val="tx1"/>
                    </a:gs>
                    <a:gs pos="0">
                      <a:schemeClr val="tx1"/>
                    </a:gs>
                  </a:gsLst>
                  <a:lin ang="2700000" scaled="1"/>
                </a:gradFill>
                <a:latin typeface="+mn-lt"/>
              </a:rPr>
              <a:t>Insider and external threats</a:t>
            </a:r>
          </a:p>
        </p:txBody>
      </p:sp>
      <p:sp>
        <p:nvSpPr>
          <p:cNvPr id="110" name="TextBox 109">
            <a:extLst>
              <a:ext uri="{FF2B5EF4-FFF2-40B4-BE49-F238E27FC236}">
                <a16:creationId xmlns:a16="http://schemas.microsoft.com/office/drawing/2014/main" id="{4EE31E9A-D6E5-418F-AC59-C544809360ED}"/>
              </a:ext>
            </a:extLst>
          </p:cNvPr>
          <p:cNvSpPr txBox="1"/>
          <p:nvPr/>
        </p:nvSpPr>
        <p:spPr>
          <a:xfrm>
            <a:off x="10019409" y="816899"/>
            <a:ext cx="2045266" cy="203133"/>
          </a:xfrm>
          <a:prstGeom prst="rect">
            <a:avLst/>
          </a:prstGeom>
          <a:noFill/>
        </p:spPr>
        <p:txBody>
          <a:bodyPr wrap="square" lIns="0">
            <a:spAutoFit/>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0"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11" name="Picture 110">
            <a:extLst>
              <a:ext uri="{FF2B5EF4-FFF2-40B4-BE49-F238E27FC236}">
                <a16:creationId xmlns:a16="http://schemas.microsoft.com/office/drawing/2014/main" id="{E6A5A3D4-037A-4F28-9268-783171D0D2F0}"/>
              </a:ext>
            </a:extLst>
          </p:cNvPr>
          <p:cNvPicPr>
            <a:picLocks noChangeAspect="1"/>
          </p:cNvPicPr>
          <p:nvPr/>
        </p:nvPicPr>
        <p:blipFill>
          <a:blip r:embed="rId31" cstate="email">
            <a:extLst>
              <a:ext uri="{28A0092B-C50C-407E-A947-70E740481C1C}">
                <a14:useLocalDpi xmlns:a14="http://schemas.microsoft.com/office/drawing/2010/main" val="0"/>
              </a:ext>
            </a:extLst>
          </a:blip>
          <a:stretch>
            <a:fillRect/>
          </a:stretch>
        </p:blipFill>
        <p:spPr bwMode="invGray">
          <a:xfrm>
            <a:off x="8997197" y="767047"/>
            <a:ext cx="1038388" cy="222436"/>
          </a:xfrm>
          <a:prstGeom prst="rect">
            <a:avLst/>
          </a:prstGeom>
        </p:spPr>
      </p:pic>
      <p:sp>
        <p:nvSpPr>
          <p:cNvPr id="2" name="TextBox 1">
            <a:hlinkClick r:id="rId24" tooltip="Insider risk management in Microsoft 365 helps minimize internal risks by enabling you to detect, investigate, and act on malicious and inadvertent activities in your organization."/>
            <a:extLst>
              <a:ext uri="{FF2B5EF4-FFF2-40B4-BE49-F238E27FC236}">
                <a16:creationId xmlns:a16="http://schemas.microsoft.com/office/drawing/2014/main" id="{BF665788-C81E-4F6A-AD1A-BC8AA1FD62DD}"/>
              </a:ext>
            </a:extLst>
          </p:cNvPr>
          <p:cNvSpPr txBox="1"/>
          <p:nvPr/>
        </p:nvSpPr>
        <p:spPr>
          <a:xfrm>
            <a:off x="6317834" y="4851213"/>
            <a:ext cx="1389804" cy="553998"/>
          </a:xfrm>
          <a:prstGeom prst="rect">
            <a:avLst/>
          </a:prstGeom>
          <a:noFill/>
        </p:spPr>
        <p:txBody>
          <a:bodyPr wrap="none" lIns="0" tIns="0" rIns="0" bIns="0" rtlCol="0">
            <a:spAutoFit/>
          </a:bodyPr>
          <a:lstStyle/>
          <a:p>
            <a:pPr>
              <a:defRPr/>
            </a:pPr>
            <a:r>
              <a:rPr lang="en-US" kern="0">
                <a:latin typeface="+mj-lt"/>
                <a:cs typeface="Segoe UI" charset="0"/>
              </a:rPr>
              <a:t>Insider risk </a:t>
            </a:r>
            <a:br>
              <a:rPr lang="en-US" kern="0">
                <a:latin typeface="+mj-lt"/>
                <a:cs typeface="Segoe UI" charset="0"/>
              </a:rPr>
            </a:br>
            <a:r>
              <a:rPr lang="en-US" kern="0">
                <a:latin typeface="+mj-lt"/>
                <a:cs typeface="Segoe UI" charset="0"/>
              </a:rPr>
              <a:t>management</a:t>
            </a:r>
          </a:p>
        </p:txBody>
      </p:sp>
      <p:grpSp>
        <p:nvGrpSpPr>
          <p:cNvPr id="113" name="Group 112">
            <a:extLst>
              <a:ext uri="{FF2B5EF4-FFF2-40B4-BE49-F238E27FC236}">
                <a16:creationId xmlns:a16="http://schemas.microsoft.com/office/drawing/2014/main" id="{D544887F-B1CC-4BA3-BBDA-0D986A71A116}"/>
              </a:ext>
            </a:extLst>
          </p:cNvPr>
          <p:cNvGrpSpPr/>
          <p:nvPr/>
        </p:nvGrpSpPr>
        <p:grpSpPr>
          <a:xfrm>
            <a:off x="0" y="4037677"/>
            <a:ext cx="12192000" cy="1516743"/>
            <a:chOff x="0" y="4037677"/>
            <a:chExt cx="12192000" cy="1516743"/>
          </a:xfrm>
        </p:grpSpPr>
        <p:sp>
          <p:nvSpPr>
            <p:cNvPr id="114" name="Graphic 8">
              <a:extLst>
                <a:ext uri="{FF2B5EF4-FFF2-40B4-BE49-F238E27FC236}">
                  <a16:creationId xmlns:a16="http://schemas.microsoft.com/office/drawing/2014/main" id="{4C97C3CB-40F5-4138-98D5-B15DF1BA4F6D}"/>
                </a:ext>
                <a:ext uri="{C183D7F6-B498-43B3-948B-1728B52AA6E4}">
                  <adec:decorative xmlns:adec="http://schemas.microsoft.com/office/drawing/2017/decorative" val="1"/>
                </a:ext>
              </a:extLst>
            </p:cNvPr>
            <p:cNvSpPr/>
            <p:nvPr/>
          </p:nvSpPr>
          <p:spPr>
            <a:xfrm>
              <a:off x="0" y="4309820"/>
              <a:ext cx="12192000" cy="1244600"/>
            </a:xfrm>
            <a:custGeom>
              <a:avLst/>
              <a:gdLst>
                <a:gd name="connsiteX0" fmla="*/ 12192000 w 12192000"/>
                <a:gd name="connsiteY0" fmla="*/ 912495 h 1244600"/>
                <a:gd name="connsiteX1" fmla="*/ 10268585 w 12192000"/>
                <a:gd name="connsiteY1" fmla="*/ 421005 h 1244600"/>
                <a:gd name="connsiteX2" fmla="*/ 6096000 w 12192000"/>
                <a:gd name="connsiteY2" fmla="*/ 0 h 1244600"/>
                <a:gd name="connsiteX3" fmla="*/ 1923415 w 12192000"/>
                <a:gd name="connsiteY3" fmla="*/ 420370 h 1244600"/>
                <a:gd name="connsiteX4" fmla="*/ 0 w 12192000"/>
                <a:gd name="connsiteY4" fmla="*/ 912495 h 1244600"/>
                <a:gd name="connsiteX5" fmla="*/ 0 w 12192000"/>
                <a:gd name="connsiteY5" fmla="*/ 1244600 h 1244600"/>
                <a:gd name="connsiteX6" fmla="*/ 6096000 w 12192000"/>
                <a:gd name="connsiteY6" fmla="*/ 298450 h 1244600"/>
                <a:gd name="connsiteX7" fmla="*/ 12192000 w 12192000"/>
                <a:gd name="connsiteY7" fmla="*/ 1244600 h 1244600"/>
                <a:gd name="connsiteX8" fmla="*/ 12192000 w 12192000"/>
                <a:gd name="connsiteY8" fmla="*/ 912495 h 124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244600">
                  <a:moveTo>
                    <a:pt x="12192000" y="912495"/>
                  </a:moveTo>
                  <a:cubicBezTo>
                    <a:pt x="11558905" y="717550"/>
                    <a:pt x="10916285" y="553085"/>
                    <a:pt x="10268585" y="421005"/>
                  </a:cubicBezTo>
                  <a:cubicBezTo>
                    <a:pt x="8904605" y="141605"/>
                    <a:pt x="7500620" y="0"/>
                    <a:pt x="6096000" y="0"/>
                  </a:cubicBezTo>
                  <a:cubicBezTo>
                    <a:pt x="4691380" y="0"/>
                    <a:pt x="3287395" y="141605"/>
                    <a:pt x="1923415" y="420370"/>
                  </a:cubicBezTo>
                  <a:cubicBezTo>
                    <a:pt x="1275715" y="553085"/>
                    <a:pt x="633095" y="717550"/>
                    <a:pt x="0" y="912495"/>
                  </a:cubicBezTo>
                  <a:lnTo>
                    <a:pt x="0" y="1244600"/>
                  </a:lnTo>
                  <a:cubicBezTo>
                    <a:pt x="1923415" y="630555"/>
                    <a:pt x="3971290" y="298450"/>
                    <a:pt x="6096000" y="298450"/>
                  </a:cubicBezTo>
                  <a:cubicBezTo>
                    <a:pt x="8220710" y="298450"/>
                    <a:pt x="10268585" y="630555"/>
                    <a:pt x="12192000" y="1244600"/>
                  </a:cubicBezTo>
                  <a:lnTo>
                    <a:pt x="12192000" y="912495"/>
                  </a:lnTo>
                  <a:close/>
                </a:path>
              </a:pathLst>
            </a:custGeom>
            <a:solidFill>
              <a:srgbClr val="0072C6"/>
            </a:solidFill>
            <a:ln w="6350" cap="flat">
              <a:noFill/>
              <a:prstDash val="solid"/>
              <a:miter/>
            </a:ln>
            <a:effectLst/>
          </p:spPr>
          <p:txBody>
            <a:bodyPr rtlCol="0" anchor="ctr"/>
            <a:lstStyle/>
            <a:p>
              <a:endParaRPr lang="en-US"/>
            </a:p>
          </p:txBody>
        </p:sp>
        <p:sp>
          <p:nvSpPr>
            <p:cNvPr id="115" name="Oval 114">
              <a:extLst>
                <a:ext uri="{FF2B5EF4-FFF2-40B4-BE49-F238E27FC236}">
                  <a16:creationId xmlns:a16="http://schemas.microsoft.com/office/drawing/2014/main" id="{82082B6C-122B-425F-AB87-304AE38C9CDC}"/>
                </a:ext>
                <a:ext uri="{C183D7F6-B498-43B3-948B-1728B52AA6E4}">
                  <adec:decorative xmlns:adec="http://schemas.microsoft.com/office/drawing/2017/decorative" val="1"/>
                </a:ext>
              </a:extLst>
            </p:cNvPr>
            <p:cNvSpPr/>
            <p:nvPr/>
          </p:nvSpPr>
          <p:spPr bwMode="auto">
            <a:xfrm>
              <a:off x="5710843" y="4037677"/>
              <a:ext cx="770305" cy="770305"/>
            </a:xfrm>
            <a:prstGeom prst="ellipse">
              <a:avLst/>
            </a:prstGeom>
            <a:solidFill>
              <a:srgbClr val="88CBFF"/>
            </a:solidFill>
            <a:ln>
              <a:noFill/>
              <a:headEnd type="none" w="med" len="med"/>
              <a:tailEnd type="none" w="med" len="med"/>
            </a:ln>
            <a:effectLst>
              <a:outerShdw blurRad="101600" dist="50800" dir="5400000" algn="t" rotWithShape="0">
                <a:prstClr val="black">
                  <a:alpha val="4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117" name="Picture 116">
              <a:extLst>
                <a:ext uri="{FF2B5EF4-FFF2-40B4-BE49-F238E27FC236}">
                  <a16:creationId xmlns:a16="http://schemas.microsoft.com/office/drawing/2014/main" id="{27BEC4A3-7201-4BCD-AC31-8DB3511732B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869378" y="4193322"/>
              <a:ext cx="439070" cy="525156"/>
            </a:xfrm>
            <a:prstGeom prst="rect">
              <a:avLst/>
            </a:prstGeom>
          </p:spPr>
        </p:pic>
        <p:sp>
          <p:nvSpPr>
            <p:cNvPr id="118" name="TextBox 117">
              <a:hlinkClick r:id="rId33"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3CDE7FAF-F5FF-4A70-9374-CBE030C67B5B}"/>
                </a:ext>
              </a:extLst>
            </p:cNvPr>
            <p:cNvSpPr txBox="1"/>
            <p:nvPr/>
          </p:nvSpPr>
          <p:spPr>
            <a:xfrm>
              <a:off x="4029075" y="4490668"/>
              <a:ext cx="3886200" cy="277533"/>
            </a:xfrm>
            <a:prstGeom prst="rect">
              <a:avLst/>
            </a:prstGeom>
            <a:noFill/>
          </p:spPr>
          <p:txBody>
            <a:bodyPr wrap="square" lIns="0" tIns="0" rIns="0" bIns="0" rtlCol="0">
              <a:prstTxWarp prst="textArchUp">
                <a:avLst/>
              </a:prstTxWarp>
              <a:spAutoFit/>
            </a:bodyPr>
            <a:lstStyle/>
            <a:p>
              <a:pPr algn="ctr"/>
              <a:r>
                <a:rPr kumimoji="0" lang="en-US" sz="1600" b="1" i="0" u="none" strike="noStrike" kern="1200" cap="none" spc="0" normalizeH="0" baseline="0" noProof="0">
                  <a:ln>
                    <a:noFill/>
                  </a:ln>
                  <a:solidFill>
                    <a:srgbClr val="FFFFFF"/>
                  </a:solidFill>
                  <a:effectLst/>
                  <a:uLnTx/>
                  <a:uFillTx/>
                  <a:latin typeface="Segoe UI"/>
                  <a:ea typeface="+mn-ea"/>
                  <a:cs typeface="+mn-cs"/>
                </a:rPr>
                <a:t>        Microsoft                 Sentinel      </a:t>
              </a:r>
              <a:endParaRPr lang="en-US" sz="1600" b="1">
                <a:solidFill>
                  <a:schemeClr val="bg1"/>
                </a:solidFill>
              </a:endParaRPr>
            </a:p>
          </p:txBody>
        </p:sp>
      </p:grpSp>
      <p:sp>
        <p:nvSpPr>
          <p:cNvPr id="119" name="Rectangle 118">
            <a:hlinkClick r:id="rId4"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A07BC8E0-6777-4457-8C20-F9A54703FD92}"/>
              </a:ext>
            </a:extLst>
          </p:cNvPr>
          <p:cNvSpPr/>
          <p:nvPr/>
        </p:nvSpPr>
        <p:spPr bwMode="auto">
          <a:xfrm>
            <a:off x="2323385" y="1108843"/>
            <a:ext cx="3957756" cy="3968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tx1"/>
                </a:solidFill>
                <a:effectLst/>
                <a:uLnTx/>
                <a:uFillTx/>
                <a:latin typeface="+mj-lt"/>
                <a:ea typeface="+mn-ea"/>
                <a:cs typeface="Segoe UI" charset="0"/>
              </a:rPr>
              <a:t>Defender for IoT (&amp; OT)</a:t>
            </a:r>
          </a:p>
        </p:txBody>
      </p:sp>
      <p:cxnSp>
        <p:nvCxnSpPr>
          <p:cNvPr id="122" name="Connector: Elbow 121" descr="Arrow going downwards">
            <a:extLst>
              <a:ext uri="{FF2B5EF4-FFF2-40B4-BE49-F238E27FC236}">
                <a16:creationId xmlns:a16="http://schemas.microsoft.com/office/drawing/2014/main" id="{4589D015-5D2A-48E2-9CAC-2ED17DBB75F6}"/>
              </a:ext>
            </a:extLst>
          </p:cNvPr>
          <p:cNvCxnSpPr>
            <a:cxnSpLocks/>
          </p:cNvCxnSpPr>
          <p:nvPr/>
        </p:nvCxnSpPr>
        <p:spPr>
          <a:xfrm rot="16200000" flipV="1">
            <a:off x="5753078" y="2286600"/>
            <a:ext cx="1116394" cy="832053"/>
          </a:xfrm>
          <a:prstGeom prst="bentConnector3">
            <a:avLst>
              <a:gd name="adj1" fmla="val 53589"/>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5E92307-4492-4F31-84A9-B04084BDF5BB}"/>
              </a:ext>
            </a:extLst>
          </p:cNvPr>
          <p:cNvGrpSpPr/>
          <p:nvPr/>
        </p:nvGrpSpPr>
        <p:grpSpPr>
          <a:xfrm>
            <a:off x="5605357" y="1601839"/>
            <a:ext cx="548640" cy="548640"/>
            <a:chOff x="4277076" y="1552108"/>
            <a:chExt cx="548640" cy="548640"/>
          </a:xfrm>
        </p:grpSpPr>
        <p:sp>
          <p:nvSpPr>
            <p:cNvPr id="7" name="Oval 6">
              <a:extLst>
                <a:ext uri="{FF2B5EF4-FFF2-40B4-BE49-F238E27FC236}">
                  <a16:creationId xmlns:a16="http://schemas.microsoft.com/office/drawing/2014/main" id="{00C8C151-74CC-4F22-9F07-75E59E8B379B}"/>
                </a:ext>
                <a:ext uri="{C183D7F6-B498-43B3-948B-1728B52AA6E4}">
                  <adec:decorative xmlns:adec="http://schemas.microsoft.com/office/drawing/2017/decorative" val="1"/>
                </a:ext>
              </a:extLst>
            </p:cNvPr>
            <p:cNvSpPr/>
            <p:nvPr/>
          </p:nvSpPr>
          <p:spPr bwMode="auto">
            <a:xfrm>
              <a:off x="4277076" y="1552108"/>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6" name="Graphic 5" descr="Factory">
              <a:extLst>
                <a:ext uri="{FF2B5EF4-FFF2-40B4-BE49-F238E27FC236}">
                  <a16:creationId xmlns:a16="http://schemas.microsoft.com/office/drawing/2014/main" id="{F34E6842-AFCD-4195-BD8C-B45A2BE40EFE}"/>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384444" y="1660050"/>
              <a:ext cx="350405" cy="350402"/>
            </a:xfrm>
            <a:prstGeom prst="rect">
              <a:avLst/>
            </a:prstGeom>
          </p:spPr>
        </p:pic>
      </p:grpSp>
      <p:sp>
        <p:nvSpPr>
          <p:cNvPr id="123" name="TextBox 122">
            <a:extLst>
              <a:ext uri="{FF2B5EF4-FFF2-40B4-BE49-F238E27FC236}">
                <a16:creationId xmlns:a16="http://schemas.microsoft.com/office/drawing/2014/main" id="{9BA2CD80-ECAF-46A1-9FD0-1E82D55BC949}"/>
              </a:ext>
            </a:extLst>
          </p:cNvPr>
          <p:cNvSpPr txBox="1"/>
          <p:nvPr/>
        </p:nvSpPr>
        <p:spPr>
          <a:xfrm>
            <a:off x="3947679" y="1629656"/>
            <a:ext cx="1522376" cy="461665"/>
          </a:xfrm>
          <a:prstGeom prst="rect">
            <a:avLst/>
          </a:prstGeom>
          <a:noFill/>
        </p:spPr>
        <p:txBody>
          <a:bodyPr wrap="square" lIns="0" rIns="0" rtlCol="0">
            <a:spAutoFit/>
          </a:bodyPr>
          <a:lstStyle>
            <a:defPPr>
              <a:defRPr lang="en-US"/>
            </a:defPPr>
            <a:lvl1pPr marR="0" lvl="0" indent="0"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r"/>
            <a:r>
              <a:rPr lang="en-US" sz="1200">
                <a:solidFill>
                  <a:schemeClr val="tx1"/>
                </a:solidFill>
              </a:rPr>
              <a:t>Disrupt OT Environment</a:t>
            </a:r>
          </a:p>
        </p:txBody>
      </p:sp>
      <p:sp>
        <p:nvSpPr>
          <p:cNvPr id="659" name="Oval 658">
            <a:extLst>
              <a:ext uri="{FF2B5EF4-FFF2-40B4-BE49-F238E27FC236}">
                <a16:creationId xmlns:a16="http://schemas.microsoft.com/office/drawing/2014/main" id="{765F746C-FB22-4958-AE88-9AE37DB2BC56}"/>
              </a:ext>
              <a:ext uri="{C183D7F6-B498-43B3-948B-1728B52AA6E4}">
                <adec:decorative xmlns:adec="http://schemas.microsoft.com/office/drawing/2017/decorative" val="1"/>
              </a:ext>
            </a:extLst>
          </p:cNvPr>
          <p:cNvSpPr/>
          <p:nvPr/>
        </p:nvSpPr>
        <p:spPr bwMode="auto">
          <a:xfrm>
            <a:off x="6555207" y="1921027"/>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660" name="Picture 659" descr="icon of a hacker">
            <a:extLst>
              <a:ext uri="{FF2B5EF4-FFF2-40B4-BE49-F238E27FC236}">
                <a16:creationId xmlns:a16="http://schemas.microsoft.com/office/drawing/2014/main" id="{A33AF9B9-7657-4DB5-B508-382F820CA254}"/>
              </a:ext>
            </a:extLst>
          </p:cNvPr>
          <p:cNvPicPr>
            <a:picLocks noChangeAspect="1"/>
          </p:cNvPicPr>
          <p:nvPr/>
        </p:nvPicPr>
        <p:blipFill>
          <a:blip r:embed="rId36"/>
          <a:stretch>
            <a:fillRect/>
          </a:stretch>
        </p:blipFill>
        <p:spPr>
          <a:xfrm>
            <a:off x="6670269" y="2044471"/>
            <a:ext cx="318516" cy="301752"/>
          </a:xfrm>
          <a:prstGeom prst="rect">
            <a:avLst/>
          </a:prstGeom>
        </p:spPr>
      </p:pic>
      <p:sp>
        <p:nvSpPr>
          <p:cNvPr id="665" name="Oval 664">
            <a:extLst>
              <a:ext uri="{FF2B5EF4-FFF2-40B4-BE49-F238E27FC236}">
                <a16:creationId xmlns:a16="http://schemas.microsoft.com/office/drawing/2014/main" id="{B44C6CBF-9A22-48EC-A14A-E5FCDEB01CBC}"/>
              </a:ext>
              <a:ext uri="{C183D7F6-B498-43B3-948B-1728B52AA6E4}">
                <adec:decorative xmlns:adec="http://schemas.microsoft.com/office/drawing/2017/decorative" val="1"/>
              </a:ext>
            </a:extLst>
          </p:cNvPr>
          <p:cNvSpPr/>
          <p:nvPr/>
        </p:nvSpPr>
        <p:spPr bwMode="auto">
          <a:xfrm>
            <a:off x="6631384" y="3186527"/>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sp>
        <p:nvSpPr>
          <p:cNvPr id="129" name="TextBox 128">
            <a:extLst>
              <a:ext uri="{FF2B5EF4-FFF2-40B4-BE49-F238E27FC236}">
                <a16:creationId xmlns:a16="http://schemas.microsoft.com/office/drawing/2014/main" id="{94759D45-38D6-4714-B234-25A23AEBAD60}"/>
              </a:ext>
            </a:extLst>
          </p:cNvPr>
          <p:cNvSpPr txBox="1"/>
          <p:nvPr/>
        </p:nvSpPr>
        <p:spPr>
          <a:xfrm>
            <a:off x="3078096" y="1653894"/>
            <a:ext cx="1206384" cy="461665"/>
          </a:xfrm>
          <a:prstGeom prst="rect">
            <a:avLst/>
          </a:prstGeom>
          <a:noFill/>
        </p:spPr>
        <p:txBody>
          <a:bodyPr wrap="square" lIns="0" rIns="0" rtlCol="0">
            <a:spAutoFit/>
          </a:bodyPr>
          <a:lstStyle>
            <a:defPPr>
              <a:defRPr lang="en-US"/>
            </a:defPPr>
            <a:lvl1pPr marR="0" lvl="0" indent="0"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r>
              <a:rPr lang="en-US" sz="1200">
                <a:solidFill>
                  <a:schemeClr val="tx1"/>
                </a:solidFill>
              </a:rPr>
              <a:t>IoT Device Exploitation</a:t>
            </a:r>
          </a:p>
        </p:txBody>
      </p:sp>
      <p:cxnSp>
        <p:nvCxnSpPr>
          <p:cNvPr id="663" name="Connector: Elbow 662" descr="Arrow going downwards">
            <a:extLst>
              <a:ext uri="{FF2B5EF4-FFF2-40B4-BE49-F238E27FC236}">
                <a16:creationId xmlns:a16="http://schemas.microsoft.com/office/drawing/2014/main" id="{751730E2-469B-4A66-A698-9C561CF55591}"/>
              </a:ext>
            </a:extLst>
          </p:cNvPr>
          <p:cNvCxnSpPr>
            <a:cxnSpLocks/>
            <a:stCxn id="659" idx="4"/>
            <a:endCxn id="665" idx="0"/>
          </p:cNvCxnSpPr>
          <p:nvPr/>
        </p:nvCxnSpPr>
        <p:spPr>
          <a:xfrm rot="16200000" flipH="1">
            <a:off x="6509185" y="2790008"/>
            <a:ext cx="716860" cy="76177"/>
          </a:xfrm>
          <a:prstGeom prst="bentConnector3">
            <a:avLst>
              <a:gd name="adj1" fmla="val 50000"/>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666" name="Picture 665" descr="Icon of a user">
            <a:extLst>
              <a:ext uri="{FF2B5EF4-FFF2-40B4-BE49-F238E27FC236}">
                <a16:creationId xmlns:a16="http://schemas.microsoft.com/office/drawing/2014/main" id="{5EA213C0-3896-4D56-85BD-D3683F2DC0FD}"/>
              </a:ext>
            </a:extLst>
          </p:cNvPr>
          <p:cNvPicPr>
            <a:picLocks noChangeAspect="1"/>
          </p:cNvPicPr>
          <p:nvPr/>
        </p:nvPicPr>
        <p:blipFill>
          <a:blip r:embed="rId37"/>
          <a:stretch>
            <a:fillRect/>
          </a:stretch>
        </p:blipFill>
        <p:spPr>
          <a:xfrm>
            <a:off x="6802834" y="3333593"/>
            <a:ext cx="205740" cy="254508"/>
          </a:xfrm>
          <a:prstGeom prst="rect">
            <a:avLst/>
          </a:prstGeom>
        </p:spPr>
      </p:pic>
      <p:cxnSp>
        <p:nvCxnSpPr>
          <p:cNvPr id="671" name="Connector: Elbow 670" descr="Arrow going right">
            <a:extLst>
              <a:ext uri="{FF2B5EF4-FFF2-40B4-BE49-F238E27FC236}">
                <a16:creationId xmlns:a16="http://schemas.microsoft.com/office/drawing/2014/main" id="{2971E9FF-7CFE-4B8A-9EAF-195FF440BC82}"/>
              </a:ext>
            </a:extLst>
          </p:cNvPr>
          <p:cNvCxnSpPr>
            <a:cxnSpLocks/>
          </p:cNvCxnSpPr>
          <p:nvPr/>
        </p:nvCxnSpPr>
        <p:spPr>
          <a:xfrm rot="16200000" flipH="1">
            <a:off x="7045554" y="3595316"/>
            <a:ext cx="209946" cy="489647"/>
          </a:xfrm>
          <a:prstGeom prst="bentConnector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9" name="Connector: Elbow 148" descr="Arrow going downwards">
            <a:extLst>
              <a:ext uri="{FF2B5EF4-FFF2-40B4-BE49-F238E27FC236}">
                <a16:creationId xmlns:a16="http://schemas.microsoft.com/office/drawing/2014/main" id="{3D3F88C7-8108-4C43-A165-18C1CD4ADEEB}"/>
              </a:ext>
            </a:extLst>
          </p:cNvPr>
          <p:cNvCxnSpPr>
            <a:cxnSpLocks/>
            <a:stCxn id="137" idx="0"/>
            <a:endCxn id="665" idx="2"/>
          </p:cNvCxnSpPr>
          <p:nvPr/>
        </p:nvCxnSpPr>
        <p:spPr>
          <a:xfrm rot="16200000" flipH="1">
            <a:off x="3847125" y="676589"/>
            <a:ext cx="1638893" cy="3929623"/>
          </a:xfrm>
          <a:prstGeom prst="bentConnector4">
            <a:avLst>
              <a:gd name="adj1" fmla="val 28091"/>
              <a:gd name="adj2" fmla="val 60180"/>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0B96087-C87C-4F33-9B3C-152CEC5C3F46}"/>
              </a:ext>
            </a:extLst>
          </p:cNvPr>
          <p:cNvGrpSpPr/>
          <p:nvPr/>
        </p:nvGrpSpPr>
        <p:grpSpPr>
          <a:xfrm>
            <a:off x="2425823" y="1608866"/>
            <a:ext cx="548640" cy="548640"/>
            <a:chOff x="2425823" y="1608866"/>
            <a:chExt cx="548640" cy="548640"/>
          </a:xfrm>
        </p:grpSpPr>
        <p:sp>
          <p:nvSpPr>
            <p:cNvPr id="143" name="Oval 142">
              <a:extLst>
                <a:ext uri="{FF2B5EF4-FFF2-40B4-BE49-F238E27FC236}">
                  <a16:creationId xmlns:a16="http://schemas.microsoft.com/office/drawing/2014/main" id="{6F763F48-7F04-484E-924F-4BC7A60D5784}"/>
                </a:ext>
                <a:ext uri="{C183D7F6-B498-43B3-948B-1728B52AA6E4}">
                  <adec:decorative xmlns:adec="http://schemas.microsoft.com/office/drawing/2017/decorative" val="1"/>
                </a:ext>
              </a:extLst>
            </p:cNvPr>
            <p:cNvSpPr/>
            <p:nvPr/>
          </p:nvSpPr>
          <p:spPr bwMode="auto">
            <a:xfrm>
              <a:off x="2425823" y="1608866"/>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a:solidFill>
                  <a:srgbClr val="FFFFFF"/>
                </a:solidFill>
                <a:cs typeface="Segoe UI" pitchFamily="34" charset="0"/>
              </a:endParaRPr>
            </a:p>
          </p:txBody>
        </p:sp>
        <p:grpSp>
          <p:nvGrpSpPr>
            <p:cNvPr id="130" name="!! Ops">
              <a:extLst>
                <a:ext uri="{FF2B5EF4-FFF2-40B4-BE49-F238E27FC236}">
                  <a16:creationId xmlns:a16="http://schemas.microsoft.com/office/drawing/2014/main" id="{0CC3BBA9-69E7-46A1-915C-A3741311A06C}"/>
                </a:ext>
                <a:ext uri="{C183D7F6-B498-43B3-948B-1728B52AA6E4}">
                  <adec:decorative xmlns:adec="http://schemas.microsoft.com/office/drawing/2017/decorative" val="1"/>
                </a:ext>
              </a:extLst>
            </p:cNvPr>
            <p:cNvGrpSpPr/>
            <p:nvPr/>
          </p:nvGrpSpPr>
          <p:grpSpPr>
            <a:xfrm>
              <a:off x="2511940" y="1697506"/>
              <a:ext cx="379641" cy="382863"/>
              <a:chOff x="10351024" y="3989686"/>
              <a:chExt cx="379641" cy="382863"/>
            </a:xfrm>
            <a:solidFill>
              <a:srgbClr val="737373"/>
            </a:solidFill>
          </p:grpSpPr>
          <p:sp>
            <p:nvSpPr>
              <p:cNvPr id="131" name="Rectangle 130">
                <a:extLst>
                  <a:ext uri="{FF2B5EF4-FFF2-40B4-BE49-F238E27FC236}">
                    <a16:creationId xmlns:a16="http://schemas.microsoft.com/office/drawing/2014/main" id="{6E17CB42-7DF2-46A0-B714-167027C56F5B}"/>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F8294355-90F7-4895-8783-4394276F4AA3}"/>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91084CE3-A79C-43AB-9EFA-D13FF7EB712A}"/>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8C79346F-F312-4639-93C5-E8BCBC0E8294}"/>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8B96B49E-E482-449D-9917-45BBDBD8426E}"/>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6" name="Group 135">
                <a:extLst>
                  <a:ext uri="{FF2B5EF4-FFF2-40B4-BE49-F238E27FC236}">
                    <a16:creationId xmlns:a16="http://schemas.microsoft.com/office/drawing/2014/main" id="{BD58B352-45C4-42D0-801D-E471DAFDF5C1}"/>
                  </a:ext>
                </a:extLst>
              </p:cNvPr>
              <p:cNvGrpSpPr/>
              <p:nvPr/>
            </p:nvGrpSpPr>
            <p:grpSpPr>
              <a:xfrm>
                <a:off x="10351024" y="3989686"/>
                <a:ext cx="379641" cy="382863"/>
                <a:chOff x="10351024" y="3989686"/>
                <a:chExt cx="379641" cy="382863"/>
              </a:xfrm>
              <a:grpFill/>
            </p:grpSpPr>
            <p:sp>
              <p:nvSpPr>
                <p:cNvPr id="137" name="Oval 136">
                  <a:extLst>
                    <a:ext uri="{FF2B5EF4-FFF2-40B4-BE49-F238E27FC236}">
                      <a16:creationId xmlns:a16="http://schemas.microsoft.com/office/drawing/2014/main" id="{4C036A6E-465F-4A82-9812-60FBF57A275F}"/>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965BC8CD-5D57-4B5C-9259-0E3716777996}"/>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2DC4BCDF-823A-4EAF-BE23-00E9A2E9967E}"/>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EACBB128-D9B7-4C45-9978-306011D7EDF4}"/>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43C85C20-D1B3-440E-96B5-8FDCF73086D7}"/>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628D807D-4ED9-4319-A82A-42C0550E3FDF}"/>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420676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1"/>
                                        </p:tgtEl>
                                        <p:attrNameLst>
                                          <p:attrName>style.visibility</p:attrName>
                                        </p:attrNameLst>
                                      </p:cBhvr>
                                      <p:to>
                                        <p:strVal val="visible"/>
                                      </p:to>
                                    </p:set>
                                    <p:animEffect transition="in" filter="fade">
                                      <p:cBhvr>
                                        <p:cTn id="7" dur="250"/>
                                        <p:tgtEl>
                                          <p:spTgt spid="6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2"/>
                                        </p:tgtEl>
                                        <p:attrNameLst>
                                          <p:attrName>style.visibility</p:attrName>
                                        </p:attrNameLst>
                                      </p:cBhvr>
                                      <p:to>
                                        <p:strVal val="visible"/>
                                      </p:to>
                                    </p:set>
                                    <p:animEffect transition="in" filter="fade">
                                      <p:cBhvr>
                                        <p:cTn id="10" dur="250"/>
                                        <p:tgtEl>
                                          <p:spTgt spid="632"/>
                                        </p:tgtEl>
                                      </p:cBhvr>
                                    </p:animEffect>
                                  </p:childTnLst>
                                </p:cTn>
                              </p:par>
                              <p:par>
                                <p:cTn id="11" presetID="10" presetClass="entr" presetSubtype="0" fill="hold" nodeType="withEffect">
                                  <p:stCondLst>
                                    <p:cond delay="0"/>
                                  </p:stCondLst>
                                  <p:childTnLst>
                                    <p:set>
                                      <p:cBhvr>
                                        <p:cTn id="12" dur="1" fill="hold">
                                          <p:stCondLst>
                                            <p:cond delay="0"/>
                                          </p:stCondLst>
                                        </p:cTn>
                                        <p:tgtEl>
                                          <p:spTgt spid="633"/>
                                        </p:tgtEl>
                                        <p:attrNameLst>
                                          <p:attrName>style.visibility</p:attrName>
                                        </p:attrNameLst>
                                      </p:cBhvr>
                                      <p:to>
                                        <p:strVal val="visible"/>
                                      </p:to>
                                    </p:set>
                                    <p:animEffect transition="in" filter="fade">
                                      <p:cBhvr>
                                        <p:cTn id="13" dur="250"/>
                                        <p:tgtEl>
                                          <p:spTgt spid="633"/>
                                        </p:tgtEl>
                                      </p:cBhvr>
                                    </p:animEffect>
                                  </p:childTnLst>
                                </p:cTn>
                              </p:par>
                              <p:par>
                                <p:cTn id="14" presetID="10" presetClass="entr" presetSubtype="0" fill="hold" nodeType="withEffect">
                                  <p:stCondLst>
                                    <p:cond delay="0"/>
                                  </p:stCondLst>
                                  <p:childTnLst>
                                    <p:set>
                                      <p:cBhvr>
                                        <p:cTn id="15" dur="1" fill="hold">
                                          <p:stCondLst>
                                            <p:cond delay="0"/>
                                          </p:stCondLst>
                                        </p:cTn>
                                        <p:tgtEl>
                                          <p:spTgt spid="634"/>
                                        </p:tgtEl>
                                        <p:attrNameLst>
                                          <p:attrName>style.visibility</p:attrName>
                                        </p:attrNameLst>
                                      </p:cBhvr>
                                      <p:to>
                                        <p:strVal val="visible"/>
                                      </p:to>
                                    </p:set>
                                    <p:animEffect transition="in" filter="fade">
                                      <p:cBhvr>
                                        <p:cTn id="16" dur="250"/>
                                        <p:tgtEl>
                                          <p:spTgt spid="6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7"/>
                                        </p:tgtEl>
                                        <p:attrNameLst>
                                          <p:attrName>style.visibility</p:attrName>
                                        </p:attrNameLst>
                                      </p:cBhvr>
                                      <p:to>
                                        <p:strVal val="visible"/>
                                      </p:to>
                                    </p:set>
                                    <p:animEffect transition="in" filter="fade">
                                      <p:cBhvr>
                                        <p:cTn id="19" dur="250"/>
                                        <p:tgtEl>
                                          <p:spTgt spid="6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36"/>
                                        </p:tgtEl>
                                        <p:attrNameLst>
                                          <p:attrName>style.visibility</p:attrName>
                                        </p:attrNameLst>
                                      </p:cBhvr>
                                      <p:to>
                                        <p:strVal val="visible"/>
                                      </p:to>
                                    </p:set>
                                    <p:animEffect transition="in" filter="fade">
                                      <p:cBhvr>
                                        <p:cTn id="22" dur="250"/>
                                        <p:tgtEl>
                                          <p:spTgt spid="6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35"/>
                                        </p:tgtEl>
                                        <p:attrNameLst>
                                          <p:attrName>style.visibility</p:attrName>
                                        </p:attrNameLst>
                                      </p:cBhvr>
                                      <p:to>
                                        <p:strVal val="visible"/>
                                      </p:to>
                                    </p:set>
                                    <p:animEffect transition="in" filter="fade">
                                      <p:cBhvr>
                                        <p:cTn id="25" dur="250"/>
                                        <p:tgtEl>
                                          <p:spTgt spid="6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9"/>
                                        </p:tgtEl>
                                        <p:attrNameLst>
                                          <p:attrName>style.visibility</p:attrName>
                                        </p:attrNameLst>
                                      </p:cBhvr>
                                      <p:to>
                                        <p:strVal val="visible"/>
                                      </p:to>
                                    </p:set>
                                    <p:animEffect transition="in" filter="fade">
                                      <p:cBhvr>
                                        <p:cTn id="28" dur="250"/>
                                        <p:tgtEl>
                                          <p:spTgt spid="639"/>
                                        </p:tgtEl>
                                      </p:cBhvr>
                                    </p:animEffect>
                                  </p:childTnLst>
                                </p:cTn>
                              </p:par>
                              <p:par>
                                <p:cTn id="29" presetID="10" presetClass="entr" presetSubtype="0" fill="hold" nodeType="withEffect">
                                  <p:stCondLst>
                                    <p:cond delay="0"/>
                                  </p:stCondLst>
                                  <p:childTnLst>
                                    <p:set>
                                      <p:cBhvr>
                                        <p:cTn id="30" dur="1" fill="hold">
                                          <p:stCondLst>
                                            <p:cond delay="0"/>
                                          </p:stCondLst>
                                        </p:cTn>
                                        <p:tgtEl>
                                          <p:spTgt spid="638"/>
                                        </p:tgtEl>
                                        <p:attrNameLst>
                                          <p:attrName>style.visibility</p:attrName>
                                        </p:attrNameLst>
                                      </p:cBhvr>
                                      <p:to>
                                        <p:strVal val="visible"/>
                                      </p:to>
                                    </p:set>
                                    <p:animEffect transition="in" filter="fade">
                                      <p:cBhvr>
                                        <p:cTn id="31" dur="250"/>
                                        <p:tgtEl>
                                          <p:spTgt spid="6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41"/>
                                        </p:tgtEl>
                                        <p:attrNameLst>
                                          <p:attrName>style.visibility</p:attrName>
                                        </p:attrNameLst>
                                      </p:cBhvr>
                                      <p:to>
                                        <p:strVal val="visible"/>
                                      </p:to>
                                    </p:set>
                                    <p:animEffect transition="in" filter="fade">
                                      <p:cBhvr>
                                        <p:cTn id="34" dur="250"/>
                                        <p:tgtEl>
                                          <p:spTgt spid="64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40"/>
                                        </p:tgtEl>
                                        <p:attrNameLst>
                                          <p:attrName>style.visibility</p:attrName>
                                        </p:attrNameLst>
                                      </p:cBhvr>
                                      <p:to>
                                        <p:strVal val="visible"/>
                                      </p:to>
                                    </p:set>
                                    <p:animEffect transition="in" filter="fade">
                                      <p:cBhvr>
                                        <p:cTn id="37" dur="250"/>
                                        <p:tgtEl>
                                          <p:spTgt spid="64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43"/>
                                        </p:tgtEl>
                                        <p:attrNameLst>
                                          <p:attrName>style.visibility</p:attrName>
                                        </p:attrNameLst>
                                      </p:cBhvr>
                                      <p:to>
                                        <p:strVal val="visible"/>
                                      </p:to>
                                    </p:set>
                                    <p:animEffect transition="in" filter="fade">
                                      <p:cBhvr>
                                        <p:cTn id="40" dur="250"/>
                                        <p:tgtEl>
                                          <p:spTgt spid="6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44"/>
                                        </p:tgtEl>
                                        <p:attrNameLst>
                                          <p:attrName>style.visibility</p:attrName>
                                        </p:attrNameLst>
                                      </p:cBhvr>
                                      <p:to>
                                        <p:strVal val="visible"/>
                                      </p:to>
                                    </p:set>
                                    <p:animEffect transition="in" filter="fade">
                                      <p:cBhvr>
                                        <p:cTn id="43" dur="250"/>
                                        <p:tgtEl>
                                          <p:spTgt spid="644"/>
                                        </p:tgtEl>
                                      </p:cBhvr>
                                    </p:animEffect>
                                  </p:childTnLst>
                                </p:cTn>
                              </p:par>
                              <p:par>
                                <p:cTn id="44" presetID="10" presetClass="entr" presetSubtype="0" fill="hold" nodeType="withEffect">
                                  <p:stCondLst>
                                    <p:cond delay="0"/>
                                  </p:stCondLst>
                                  <p:childTnLst>
                                    <p:set>
                                      <p:cBhvr>
                                        <p:cTn id="45" dur="1" fill="hold">
                                          <p:stCondLst>
                                            <p:cond delay="0"/>
                                          </p:stCondLst>
                                        </p:cTn>
                                        <p:tgtEl>
                                          <p:spTgt spid="645"/>
                                        </p:tgtEl>
                                        <p:attrNameLst>
                                          <p:attrName>style.visibility</p:attrName>
                                        </p:attrNameLst>
                                      </p:cBhvr>
                                      <p:to>
                                        <p:strVal val="visible"/>
                                      </p:to>
                                    </p:set>
                                    <p:animEffect transition="in" filter="fade">
                                      <p:cBhvr>
                                        <p:cTn id="46" dur="250"/>
                                        <p:tgtEl>
                                          <p:spTgt spid="645"/>
                                        </p:tgtEl>
                                      </p:cBhvr>
                                    </p:animEffect>
                                  </p:childTnLst>
                                </p:cTn>
                              </p:par>
                            </p:childTnLst>
                          </p:cTn>
                        </p:par>
                        <p:par>
                          <p:cTn id="47" fill="hold">
                            <p:stCondLst>
                              <p:cond delay="250"/>
                            </p:stCondLst>
                            <p:childTnLst>
                              <p:par>
                                <p:cTn id="48" presetID="22" presetClass="entr" presetSubtype="1" fill="hold" grpId="0" nodeType="afterEffect">
                                  <p:stCondLst>
                                    <p:cond delay="0"/>
                                  </p:stCondLst>
                                  <p:childTnLst>
                                    <p:set>
                                      <p:cBhvr>
                                        <p:cTn id="49" dur="1" fill="hold">
                                          <p:stCondLst>
                                            <p:cond delay="0"/>
                                          </p:stCondLst>
                                        </p:cTn>
                                        <p:tgtEl>
                                          <p:spTgt spid="648"/>
                                        </p:tgtEl>
                                        <p:attrNameLst>
                                          <p:attrName>style.visibility</p:attrName>
                                        </p:attrNameLst>
                                      </p:cBhvr>
                                      <p:to>
                                        <p:strVal val="visible"/>
                                      </p:to>
                                    </p:set>
                                    <p:animEffect transition="in" filter="wipe(up)">
                                      <p:cBhvr>
                                        <p:cTn id="50" dur="250"/>
                                        <p:tgtEl>
                                          <p:spTgt spid="648"/>
                                        </p:tgtEl>
                                      </p:cBhvr>
                                    </p:animEffect>
                                  </p:childTnLst>
                                </p:cTn>
                              </p:par>
                              <p:par>
                                <p:cTn id="51" presetID="22" presetClass="entr" presetSubtype="8" fill="hold" nodeType="withEffect">
                                  <p:stCondLst>
                                    <p:cond delay="0"/>
                                  </p:stCondLst>
                                  <p:childTnLst>
                                    <p:set>
                                      <p:cBhvr>
                                        <p:cTn id="52" dur="1" fill="hold">
                                          <p:stCondLst>
                                            <p:cond delay="0"/>
                                          </p:stCondLst>
                                        </p:cTn>
                                        <p:tgtEl>
                                          <p:spTgt spid="649"/>
                                        </p:tgtEl>
                                        <p:attrNameLst>
                                          <p:attrName>style.visibility</p:attrName>
                                        </p:attrNameLst>
                                      </p:cBhvr>
                                      <p:to>
                                        <p:strVal val="visible"/>
                                      </p:to>
                                    </p:set>
                                    <p:animEffect transition="in" filter="wipe(left)">
                                      <p:cBhvr>
                                        <p:cTn id="53" dur="250"/>
                                        <p:tgtEl>
                                          <p:spTgt spid="649"/>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642"/>
                                        </p:tgtEl>
                                        <p:attrNameLst>
                                          <p:attrName>style.visibility</p:attrName>
                                        </p:attrNameLst>
                                      </p:cBhvr>
                                      <p:to>
                                        <p:strVal val="visible"/>
                                      </p:to>
                                    </p:set>
                                    <p:animEffect transition="in" filter="wipe(left)">
                                      <p:cBhvr>
                                        <p:cTn id="56" dur="250"/>
                                        <p:tgtEl>
                                          <p:spTgt spid="642"/>
                                        </p:tgtEl>
                                      </p:cBhvr>
                                    </p:animEffect>
                                  </p:childTnLst>
                                </p:cTn>
                              </p:par>
                            </p:childTnLst>
                          </p:cTn>
                        </p:par>
                        <p:par>
                          <p:cTn id="57" fill="hold">
                            <p:stCondLst>
                              <p:cond delay="500"/>
                            </p:stCondLst>
                            <p:childTnLst>
                              <p:par>
                                <p:cTn id="58" presetID="10" presetClass="entr" presetSubtype="0" fill="hold" grpId="0" nodeType="afterEffect">
                                  <p:stCondLst>
                                    <p:cond delay="250"/>
                                  </p:stCondLst>
                                  <p:childTnLst>
                                    <p:set>
                                      <p:cBhvr>
                                        <p:cTn id="59" dur="1" fill="hold">
                                          <p:stCondLst>
                                            <p:cond delay="0"/>
                                          </p:stCondLst>
                                        </p:cTn>
                                        <p:tgtEl>
                                          <p:spTgt spid="650"/>
                                        </p:tgtEl>
                                        <p:attrNameLst>
                                          <p:attrName>style.visibility</p:attrName>
                                        </p:attrNameLst>
                                      </p:cBhvr>
                                      <p:to>
                                        <p:strVal val="visible"/>
                                      </p:to>
                                    </p:set>
                                    <p:animEffect transition="in" filter="fade">
                                      <p:cBhvr>
                                        <p:cTn id="60" dur="250"/>
                                        <p:tgtEl>
                                          <p:spTgt spid="650"/>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51"/>
                                        </p:tgtEl>
                                        <p:attrNameLst>
                                          <p:attrName>style.visibility</p:attrName>
                                        </p:attrNameLst>
                                      </p:cBhvr>
                                      <p:to>
                                        <p:strVal val="visible"/>
                                      </p:to>
                                    </p:set>
                                    <p:animEffect transition="in" filter="fade">
                                      <p:cBhvr>
                                        <p:cTn id="63" dur="250"/>
                                        <p:tgtEl>
                                          <p:spTgt spid="651"/>
                                        </p:tgtEl>
                                      </p:cBhvr>
                                    </p:animEffect>
                                  </p:childTnLst>
                                </p:cTn>
                              </p:par>
                              <p:par>
                                <p:cTn id="64" presetID="10" presetClass="entr" presetSubtype="0" fill="hold" nodeType="withEffect">
                                  <p:stCondLst>
                                    <p:cond delay="250"/>
                                  </p:stCondLst>
                                  <p:childTnLst>
                                    <p:set>
                                      <p:cBhvr>
                                        <p:cTn id="65" dur="1" fill="hold">
                                          <p:stCondLst>
                                            <p:cond delay="0"/>
                                          </p:stCondLst>
                                        </p:cTn>
                                        <p:tgtEl>
                                          <p:spTgt spid="652"/>
                                        </p:tgtEl>
                                        <p:attrNameLst>
                                          <p:attrName>style.visibility</p:attrName>
                                        </p:attrNameLst>
                                      </p:cBhvr>
                                      <p:to>
                                        <p:strVal val="visible"/>
                                      </p:to>
                                    </p:set>
                                    <p:animEffect transition="in" filter="fade">
                                      <p:cBhvr>
                                        <p:cTn id="66" dur="250"/>
                                        <p:tgtEl>
                                          <p:spTgt spid="652"/>
                                        </p:tgtEl>
                                      </p:cBhvr>
                                    </p:animEffect>
                                  </p:childTnLst>
                                </p:cTn>
                              </p:par>
                              <p:par>
                                <p:cTn id="67" presetID="10" presetClass="entr" presetSubtype="0" fill="hold" nodeType="withEffect">
                                  <p:stCondLst>
                                    <p:cond delay="250"/>
                                  </p:stCondLst>
                                  <p:childTnLst>
                                    <p:set>
                                      <p:cBhvr>
                                        <p:cTn id="68" dur="1" fill="hold">
                                          <p:stCondLst>
                                            <p:cond delay="0"/>
                                          </p:stCondLst>
                                        </p:cTn>
                                        <p:tgtEl>
                                          <p:spTgt spid="653"/>
                                        </p:tgtEl>
                                        <p:attrNameLst>
                                          <p:attrName>style.visibility</p:attrName>
                                        </p:attrNameLst>
                                      </p:cBhvr>
                                      <p:to>
                                        <p:strVal val="visible"/>
                                      </p:to>
                                    </p:set>
                                    <p:animEffect transition="in" filter="fade">
                                      <p:cBhvr>
                                        <p:cTn id="69" dur="250"/>
                                        <p:tgtEl>
                                          <p:spTgt spid="653"/>
                                        </p:tgtEl>
                                      </p:cBhvr>
                                    </p:animEffect>
                                  </p:childTnLst>
                                </p:cTn>
                              </p:par>
                              <p:par>
                                <p:cTn id="70" presetID="10" presetClass="entr" presetSubtype="0" fill="hold" nodeType="withEffect">
                                  <p:stCondLst>
                                    <p:cond delay="250"/>
                                  </p:stCondLst>
                                  <p:childTnLst>
                                    <p:set>
                                      <p:cBhvr>
                                        <p:cTn id="71" dur="1" fill="hold">
                                          <p:stCondLst>
                                            <p:cond delay="0"/>
                                          </p:stCondLst>
                                        </p:cTn>
                                        <p:tgtEl>
                                          <p:spTgt spid="656"/>
                                        </p:tgtEl>
                                        <p:attrNameLst>
                                          <p:attrName>style.visibility</p:attrName>
                                        </p:attrNameLst>
                                      </p:cBhvr>
                                      <p:to>
                                        <p:strVal val="visible"/>
                                      </p:to>
                                    </p:set>
                                    <p:animEffect transition="in" filter="fade">
                                      <p:cBhvr>
                                        <p:cTn id="72" dur="250"/>
                                        <p:tgtEl>
                                          <p:spTgt spid="656"/>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655"/>
                                        </p:tgtEl>
                                        <p:attrNameLst>
                                          <p:attrName>style.visibility</p:attrName>
                                        </p:attrNameLst>
                                      </p:cBhvr>
                                      <p:to>
                                        <p:strVal val="visible"/>
                                      </p:to>
                                    </p:set>
                                    <p:animEffect transition="in" filter="fade">
                                      <p:cBhvr>
                                        <p:cTn id="75" dur="250"/>
                                        <p:tgtEl>
                                          <p:spTgt spid="655"/>
                                        </p:tgtEl>
                                      </p:cBhvr>
                                    </p:animEffect>
                                  </p:childTnLst>
                                </p:cTn>
                              </p:par>
                              <p:par>
                                <p:cTn id="76" presetID="10" presetClass="entr" presetSubtype="0" fill="hold" grpId="0" nodeType="withEffect">
                                  <p:stCondLst>
                                    <p:cond delay="250"/>
                                  </p:stCondLst>
                                  <p:childTnLst>
                                    <p:set>
                                      <p:cBhvr>
                                        <p:cTn id="77" dur="1" fill="hold">
                                          <p:stCondLst>
                                            <p:cond delay="0"/>
                                          </p:stCondLst>
                                        </p:cTn>
                                        <p:tgtEl>
                                          <p:spTgt spid="654"/>
                                        </p:tgtEl>
                                        <p:attrNameLst>
                                          <p:attrName>style.visibility</p:attrName>
                                        </p:attrNameLst>
                                      </p:cBhvr>
                                      <p:to>
                                        <p:strVal val="visible"/>
                                      </p:to>
                                    </p:set>
                                    <p:animEffect transition="in" filter="fade">
                                      <p:cBhvr>
                                        <p:cTn id="78" dur="250"/>
                                        <p:tgtEl>
                                          <p:spTgt spid="654"/>
                                        </p:tgtEl>
                                      </p:cBhvr>
                                    </p:animEffect>
                                  </p:childTnLst>
                                </p:cTn>
                              </p:par>
                            </p:childTnLst>
                          </p:cTn>
                        </p:par>
                        <p:par>
                          <p:cTn id="79" fill="hold">
                            <p:stCondLst>
                              <p:cond delay="1000"/>
                            </p:stCondLst>
                            <p:childTnLst>
                              <p:par>
                                <p:cTn id="80" presetID="22" presetClass="entr" presetSubtype="8" fill="hold" nodeType="afterEffect">
                                  <p:stCondLst>
                                    <p:cond delay="0"/>
                                  </p:stCondLst>
                                  <p:childTnLst>
                                    <p:set>
                                      <p:cBhvr>
                                        <p:cTn id="81" dur="1" fill="hold">
                                          <p:stCondLst>
                                            <p:cond delay="0"/>
                                          </p:stCondLst>
                                        </p:cTn>
                                        <p:tgtEl>
                                          <p:spTgt spid="662"/>
                                        </p:tgtEl>
                                        <p:attrNameLst>
                                          <p:attrName>style.visibility</p:attrName>
                                        </p:attrNameLst>
                                      </p:cBhvr>
                                      <p:to>
                                        <p:strVal val="visible"/>
                                      </p:to>
                                    </p:set>
                                    <p:animEffect transition="in" filter="wipe(left)">
                                      <p:cBhvr>
                                        <p:cTn id="82" dur="250"/>
                                        <p:tgtEl>
                                          <p:spTgt spid="662"/>
                                        </p:tgtEl>
                                      </p:cBhvr>
                                    </p:animEffect>
                                  </p:childTnLst>
                                </p:cTn>
                              </p:par>
                              <p:par>
                                <p:cTn id="83" presetID="10" presetClass="entr" presetSubtype="0" fill="hold" nodeType="withEffect">
                                  <p:stCondLst>
                                    <p:cond delay="250"/>
                                  </p:stCondLst>
                                  <p:childTnLst>
                                    <p:set>
                                      <p:cBhvr>
                                        <p:cTn id="84" dur="1" fill="hold">
                                          <p:stCondLst>
                                            <p:cond delay="0"/>
                                          </p:stCondLst>
                                        </p:cTn>
                                        <p:tgtEl>
                                          <p:spTgt spid="666"/>
                                        </p:tgtEl>
                                        <p:attrNameLst>
                                          <p:attrName>style.visibility</p:attrName>
                                        </p:attrNameLst>
                                      </p:cBhvr>
                                      <p:to>
                                        <p:strVal val="visible"/>
                                      </p:to>
                                    </p:set>
                                    <p:animEffect transition="in" filter="fade">
                                      <p:cBhvr>
                                        <p:cTn id="85" dur="250"/>
                                        <p:tgtEl>
                                          <p:spTgt spid="66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665"/>
                                        </p:tgtEl>
                                        <p:attrNameLst>
                                          <p:attrName>style.visibility</p:attrName>
                                        </p:attrNameLst>
                                      </p:cBhvr>
                                      <p:to>
                                        <p:strVal val="visible"/>
                                      </p:to>
                                    </p:set>
                                    <p:animEffect transition="in" filter="fade">
                                      <p:cBhvr>
                                        <p:cTn id="88" dur="250"/>
                                        <p:tgtEl>
                                          <p:spTgt spid="665"/>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664"/>
                                        </p:tgtEl>
                                        <p:attrNameLst>
                                          <p:attrName>style.visibility</p:attrName>
                                        </p:attrNameLst>
                                      </p:cBhvr>
                                      <p:to>
                                        <p:strVal val="visible"/>
                                      </p:to>
                                    </p:set>
                                    <p:animEffect transition="in" filter="fade">
                                      <p:cBhvr>
                                        <p:cTn id="91" dur="250"/>
                                        <p:tgtEl>
                                          <p:spTgt spid="664"/>
                                        </p:tgtEl>
                                      </p:cBhvr>
                                    </p:animEffect>
                                  </p:childTnLst>
                                </p:cTn>
                              </p:par>
                              <p:par>
                                <p:cTn id="92" presetID="10" presetClass="entr" presetSubtype="0" fill="hold" nodeType="withEffect">
                                  <p:stCondLst>
                                    <p:cond delay="250"/>
                                  </p:stCondLst>
                                  <p:childTnLst>
                                    <p:set>
                                      <p:cBhvr>
                                        <p:cTn id="93" dur="1" fill="hold">
                                          <p:stCondLst>
                                            <p:cond delay="0"/>
                                          </p:stCondLst>
                                        </p:cTn>
                                        <p:tgtEl>
                                          <p:spTgt spid="673"/>
                                        </p:tgtEl>
                                        <p:attrNameLst>
                                          <p:attrName>style.visibility</p:attrName>
                                        </p:attrNameLst>
                                      </p:cBhvr>
                                      <p:to>
                                        <p:strVal val="visible"/>
                                      </p:to>
                                    </p:set>
                                    <p:animEffect transition="in" filter="fade">
                                      <p:cBhvr>
                                        <p:cTn id="94" dur="250"/>
                                        <p:tgtEl>
                                          <p:spTgt spid="67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672"/>
                                        </p:tgtEl>
                                        <p:attrNameLst>
                                          <p:attrName>style.visibility</p:attrName>
                                        </p:attrNameLst>
                                      </p:cBhvr>
                                      <p:to>
                                        <p:strVal val="visible"/>
                                      </p:to>
                                    </p:set>
                                    <p:animEffect transition="in" filter="fade">
                                      <p:cBhvr>
                                        <p:cTn id="97" dur="250"/>
                                        <p:tgtEl>
                                          <p:spTgt spid="67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674"/>
                                        </p:tgtEl>
                                        <p:attrNameLst>
                                          <p:attrName>style.visibility</p:attrName>
                                        </p:attrNameLst>
                                      </p:cBhvr>
                                      <p:to>
                                        <p:strVal val="visible"/>
                                      </p:to>
                                    </p:set>
                                    <p:animEffect transition="in" filter="fade">
                                      <p:cBhvr>
                                        <p:cTn id="100" dur="250"/>
                                        <p:tgtEl>
                                          <p:spTgt spid="674"/>
                                        </p:tgtEl>
                                      </p:cBhvr>
                                    </p:animEffect>
                                  </p:childTnLst>
                                </p:cTn>
                              </p:par>
                              <p:par>
                                <p:cTn id="101" presetID="10" presetClass="entr" presetSubtype="0" fill="hold" nodeType="withEffect">
                                  <p:stCondLst>
                                    <p:cond delay="250"/>
                                  </p:stCondLst>
                                  <p:childTnLst>
                                    <p:set>
                                      <p:cBhvr>
                                        <p:cTn id="102" dur="1" fill="hold">
                                          <p:stCondLst>
                                            <p:cond delay="0"/>
                                          </p:stCondLst>
                                        </p:cTn>
                                        <p:tgtEl>
                                          <p:spTgt spid="670"/>
                                        </p:tgtEl>
                                        <p:attrNameLst>
                                          <p:attrName>style.visibility</p:attrName>
                                        </p:attrNameLst>
                                      </p:cBhvr>
                                      <p:to>
                                        <p:strVal val="visible"/>
                                      </p:to>
                                    </p:set>
                                    <p:animEffect transition="in" filter="fade">
                                      <p:cBhvr>
                                        <p:cTn id="103" dur="250"/>
                                        <p:tgtEl>
                                          <p:spTgt spid="670"/>
                                        </p:tgtEl>
                                      </p:cBhvr>
                                    </p:animEffect>
                                  </p:childTnLst>
                                </p:cTn>
                              </p:par>
                              <p:par>
                                <p:cTn id="104" presetID="10" presetClass="entr" presetSubtype="0" fill="hold" grpId="0" nodeType="withEffect">
                                  <p:stCondLst>
                                    <p:cond delay="250"/>
                                  </p:stCondLst>
                                  <p:childTnLst>
                                    <p:set>
                                      <p:cBhvr>
                                        <p:cTn id="105" dur="1" fill="hold">
                                          <p:stCondLst>
                                            <p:cond delay="0"/>
                                          </p:stCondLst>
                                        </p:cTn>
                                        <p:tgtEl>
                                          <p:spTgt spid="669"/>
                                        </p:tgtEl>
                                        <p:attrNameLst>
                                          <p:attrName>style.visibility</p:attrName>
                                        </p:attrNameLst>
                                      </p:cBhvr>
                                      <p:to>
                                        <p:strVal val="visible"/>
                                      </p:to>
                                    </p:set>
                                    <p:animEffect transition="in" filter="fade">
                                      <p:cBhvr>
                                        <p:cTn id="106" dur="250"/>
                                        <p:tgtEl>
                                          <p:spTgt spid="669"/>
                                        </p:tgtEl>
                                      </p:cBhvr>
                                    </p:animEffect>
                                  </p:childTnLst>
                                </p:cTn>
                              </p:par>
                              <p:par>
                                <p:cTn id="107" presetID="10" presetClass="entr" presetSubtype="0" fill="hold" grpId="0" nodeType="withEffect">
                                  <p:stCondLst>
                                    <p:cond delay="250"/>
                                  </p:stCondLst>
                                  <p:childTnLst>
                                    <p:set>
                                      <p:cBhvr>
                                        <p:cTn id="108" dur="1" fill="hold">
                                          <p:stCondLst>
                                            <p:cond delay="0"/>
                                          </p:stCondLst>
                                        </p:cTn>
                                        <p:tgtEl>
                                          <p:spTgt spid="668"/>
                                        </p:tgtEl>
                                        <p:attrNameLst>
                                          <p:attrName>style.visibility</p:attrName>
                                        </p:attrNameLst>
                                      </p:cBhvr>
                                      <p:to>
                                        <p:strVal val="visible"/>
                                      </p:to>
                                    </p:set>
                                    <p:animEffect transition="in" filter="fade">
                                      <p:cBhvr>
                                        <p:cTn id="109" dur="250"/>
                                        <p:tgtEl>
                                          <p:spTgt spid="668"/>
                                        </p:tgtEl>
                                      </p:cBhvr>
                                    </p:animEffect>
                                  </p:childTnLst>
                                </p:cTn>
                              </p:par>
                              <p:par>
                                <p:cTn id="110" presetID="10" presetClass="entr" presetSubtype="0" fill="hold" nodeType="withEffect">
                                  <p:stCondLst>
                                    <p:cond delay="250"/>
                                  </p:stCondLst>
                                  <p:childTnLst>
                                    <p:set>
                                      <p:cBhvr>
                                        <p:cTn id="111" dur="1" fill="hold">
                                          <p:stCondLst>
                                            <p:cond delay="0"/>
                                          </p:stCondLst>
                                        </p:cTn>
                                        <p:tgtEl>
                                          <p:spTgt spid="677"/>
                                        </p:tgtEl>
                                        <p:attrNameLst>
                                          <p:attrName>style.visibility</p:attrName>
                                        </p:attrNameLst>
                                      </p:cBhvr>
                                      <p:to>
                                        <p:strVal val="visible"/>
                                      </p:to>
                                    </p:set>
                                    <p:animEffect transition="in" filter="fade">
                                      <p:cBhvr>
                                        <p:cTn id="112" dur="250"/>
                                        <p:tgtEl>
                                          <p:spTgt spid="677"/>
                                        </p:tgtEl>
                                      </p:cBhvr>
                                    </p:animEffect>
                                  </p:childTnLst>
                                </p:cTn>
                              </p:par>
                              <p:par>
                                <p:cTn id="113" presetID="10" presetClass="entr" presetSubtype="0" fill="hold" grpId="0" nodeType="withEffect">
                                  <p:stCondLst>
                                    <p:cond delay="250"/>
                                  </p:stCondLst>
                                  <p:childTnLst>
                                    <p:set>
                                      <p:cBhvr>
                                        <p:cTn id="114" dur="1" fill="hold">
                                          <p:stCondLst>
                                            <p:cond delay="0"/>
                                          </p:stCondLst>
                                        </p:cTn>
                                        <p:tgtEl>
                                          <p:spTgt spid="676"/>
                                        </p:tgtEl>
                                        <p:attrNameLst>
                                          <p:attrName>style.visibility</p:attrName>
                                        </p:attrNameLst>
                                      </p:cBhvr>
                                      <p:to>
                                        <p:strVal val="visible"/>
                                      </p:to>
                                    </p:set>
                                    <p:animEffect transition="in" filter="fade">
                                      <p:cBhvr>
                                        <p:cTn id="115" dur="250"/>
                                        <p:tgtEl>
                                          <p:spTgt spid="676"/>
                                        </p:tgtEl>
                                      </p:cBhvr>
                                    </p:animEffect>
                                  </p:childTnLst>
                                </p:cTn>
                              </p:par>
                              <p:par>
                                <p:cTn id="116" presetID="10" presetClass="entr" presetSubtype="0" fill="hold" nodeType="withEffect">
                                  <p:stCondLst>
                                    <p:cond delay="250"/>
                                  </p:stCondLst>
                                  <p:childTnLst>
                                    <p:set>
                                      <p:cBhvr>
                                        <p:cTn id="117" dur="1" fill="hold">
                                          <p:stCondLst>
                                            <p:cond delay="0"/>
                                          </p:stCondLst>
                                        </p:cTn>
                                        <p:tgtEl>
                                          <p:spTgt spid="682"/>
                                        </p:tgtEl>
                                        <p:attrNameLst>
                                          <p:attrName>style.visibility</p:attrName>
                                        </p:attrNameLst>
                                      </p:cBhvr>
                                      <p:to>
                                        <p:strVal val="visible"/>
                                      </p:to>
                                    </p:set>
                                    <p:animEffect transition="in" filter="fade">
                                      <p:cBhvr>
                                        <p:cTn id="118" dur="250"/>
                                        <p:tgtEl>
                                          <p:spTgt spid="682"/>
                                        </p:tgtEl>
                                      </p:cBhvr>
                                    </p:animEffect>
                                  </p:childTnLst>
                                </p:cTn>
                              </p:par>
                              <p:par>
                                <p:cTn id="119" presetID="10" presetClass="entr" presetSubtype="0" fill="hold" grpId="0" nodeType="withEffect">
                                  <p:stCondLst>
                                    <p:cond delay="250"/>
                                  </p:stCondLst>
                                  <p:childTnLst>
                                    <p:set>
                                      <p:cBhvr>
                                        <p:cTn id="120" dur="1" fill="hold">
                                          <p:stCondLst>
                                            <p:cond delay="0"/>
                                          </p:stCondLst>
                                        </p:cTn>
                                        <p:tgtEl>
                                          <p:spTgt spid="681"/>
                                        </p:tgtEl>
                                        <p:attrNameLst>
                                          <p:attrName>style.visibility</p:attrName>
                                        </p:attrNameLst>
                                      </p:cBhvr>
                                      <p:to>
                                        <p:strVal val="visible"/>
                                      </p:to>
                                    </p:set>
                                    <p:animEffect transition="in" filter="fade">
                                      <p:cBhvr>
                                        <p:cTn id="121" dur="250"/>
                                        <p:tgtEl>
                                          <p:spTgt spid="681"/>
                                        </p:tgtEl>
                                      </p:cBhvr>
                                    </p:animEffect>
                                  </p:childTnLst>
                                </p:cTn>
                              </p:par>
                              <p:par>
                                <p:cTn id="122" presetID="10" presetClass="entr" presetSubtype="0" fill="hold" grpId="0" nodeType="withEffect">
                                  <p:stCondLst>
                                    <p:cond delay="250"/>
                                  </p:stCondLst>
                                  <p:childTnLst>
                                    <p:set>
                                      <p:cBhvr>
                                        <p:cTn id="123" dur="1" fill="hold">
                                          <p:stCondLst>
                                            <p:cond delay="0"/>
                                          </p:stCondLst>
                                        </p:cTn>
                                        <p:tgtEl>
                                          <p:spTgt spid="683"/>
                                        </p:tgtEl>
                                        <p:attrNameLst>
                                          <p:attrName>style.visibility</p:attrName>
                                        </p:attrNameLst>
                                      </p:cBhvr>
                                      <p:to>
                                        <p:strVal val="visible"/>
                                      </p:to>
                                    </p:set>
                                    <p:animEffect transition="in" filter="fade">
                                      <p:cBhvr>
                                        <p:cTn id="124" dur="250"/>
                                        <p:tgtEl>
                                          <p:spTgt spid="683"/>
                                        </p:tgtEl>
                                      </p:cBhvr>
                                    </p:animEffect>
                                  </p:childTnLst>
                                </p:cTn>
                              </p:par>
                              <p:par>
                                <p:cTn id="125" presetID="10" presetClass="entr" presetSubtype="0" fill="hold" grpId="0" nodeType="withEffect">
                                  <p:stCondLst>
                                    <p:cond delay="250"/>
                                  </p:stCondLst>
                                  <p:childTnLst>
                                    <p:set>
                                      <p:cBhvr>
                                        <p:cTn id="126" dur="1" fill="hold">
                                          <p:stCondLst>
                                            <p:cond delay="0"/>
                                          </p:stCondLst>
                                        </p:cTn>
                                        <p:tgtEl>
                                          <p:spTgt spid="678"/>
                                        </p:tgtEl>
                                        <p:attrNameLst>
                                          <p:attrName>style.visibility</p:attrName>
                                        </p:attrNameLst>
                                      </p:cBhvr>
                                      <p:to>
                                        <p:strVal val="visible"/>
                                      </p:to>
                                    </p:set>
                                    <p:animEffect transition="in" filter="fade">
                                      <p:cBhvr>
                                        <p:cTn id="127" dur="250"/>
                                        <p:tgtEl>
                                          <p:spTgt spid="678"/>
                                        </p:tgtEl>
                                      </p:cBhvr>
                                    </p:animEffect>
                                  </p:childTnLst>
                                </p:cTn>
                              </p:par>
                              <p:par>
                                <p:cTn id="128" presetID="22" presetClass="entr" presetSubtype="8" fill="hold" nodeType="withEffect">
                                  <p:stCondLst>
                                    <p:cond delay="250"/>
                                  </p:stCondLst>
                                  <p:childTnLst>
                                    <p:set>
                                      <p:cBhvr>
                                        <p:cTn id="129" dur="1" fill="hold">
                                          <p:stCondLst>
                                            <p:cond delay="0"/>
                                          </p:stCondLst>
                                        </p:cTn>
                                        <p:tgtEl>
                                          <p:spTgt spid="667"/>
                                        </p:tgtEl>
                                        <p:attrNameLst>
                                          <p:attrName>style.visibility</p:attrName>
                                        </p:attrNameLst>
                                      </p:cBhvr>
                                      <p:to>
                                        <p:strVal val="visible"/>
                                      </p:to>
                                    </p:set>
                                    <p:animEffect transition="in" filter="wipe(left)">
                                      <p:cBhvr>
                                        <p:cTn id="130" dur="250"/>
                                        <p:tgtEl>
                                          <p:spTgt spid="667"/>
                                        </p:tgtEl>
                                      </p:cBhvr>
                                    </p:animEffect>
                                  </p:childTnLst>
                                </p:cTn>
                              </p:par>
                              <p:par>
                                <p:cTn id="131" presetID="22" presetClass="entr" presetSubtype="8" fill="hold" nodeType="withEffect">
                                  <p:stCondLst>
                                    <p:cond delay="250"/>
                                  </p:stCondLst>
                                  <p:childTnLst>
                                    <p:set>
                                      <p:cBhvr>
                                        <p:cTn id="132" dur="1" fill="hold">
                                          <p:stCondLst>
                                            <p:cond delay="0"/>
                                          </p:stCondLst>
                                        </p:cTn>
                                        <p:tgtEl>
                                          <p:spTgt spid="671"/>
                                        </p:tgtEl>
                                        <p:attrNameLst>
                                          <p:attrName>style.visibility</p:attrName>
                                        </p:attrNameLst>
                                      </p:cBhvr>
                                      <p:to>
                                        <p:strVal val="visible"/>
                                      </p:to>
                                    </p:set>
                                    <p:animEffect transition="in" filter="wipe(left)">
                                      <p:cBhvr>
                                        <p:cTn id="133" dur="250"/>
                                        <p:tgtEl>
                                          <p:spTgt spid="671"/>
                                        </p:tgtEl>
                                      </p:cBhvr>
                                    </p:animEffect>
                                  </p:childTnLst>
                                </p:cTn>
                              </p:par>
                              <p:par>
                                <p:cTn id="134" presetID="22" presetClass="entr" presetSubtype="8" fill="hold" nodeType="withEffect">
                                  <p:stCondLst>
                                    <p:cond delay="250"/>
                                  </p:stCondLst>
                                  <p:childTnLst>
                                    <p:set>
                                      <p:cBhvr>
                                        <p:cTn id="135" dur="1" fill="hold">
                                          <p:stCondLst>
                                            <p:cond delay="0"/>
                                          </p:stCondLst>
                                        </p:cTn>
                                        <p:tgtEl>
                                          <p:spTgt spid="675"/>
                                        </p:tgtEl>
                                        <p:attrNameLst>
                                          <p:attrName>style.visibility</p:attrName>
                                        </p:attrNameLst>
                                      </p:cBhvr>
                                      <p:to>
                                        <p:strVal val="visible"/>
                                      </p:to>
                                    </p:set>
                                    <p:animEffect transition="in" filter="wipe(left)">
                                      <p:cBhvr>
                                        <p:cTn id="136" dur="250"/>
                                        <p:tgtEl>
                                          <p:spTgt spid="675"/>
                                        </p:tgtEl>
                                      </p:cBhvr>
                                    </p:animEffect>
                                  </p:childTnLst>
                                </p:cTn>
                              </p:par>
                              <p:par>
                                <p:cTn id="137" presetID="22" presetClass="entr" presetSubtype="4" fill="hold" nodeType="withEffect">
                                  <p:stCondLst>
                                    <p:cond delay="250"/>
                                  </p:stCondLst>
                                  <p:childTnLst>
                                    <p:set>
                                      <p:cBhvr>
                                        <p:cTn id="138" dur="1" fill="hold">
                                          <p:stCondLst>
                                            <p:cond delay="0"/>
                                          </p:stCondLst>
                                        </p:cTn>
                                        <p:tgtEl>
                                          <p:spTgt spid="680"/>
                                        </p:tgtEl>
                                        <p:attrNameLst>
                                          <p:attrName>style.visibility</p:attrName>
                                        </p:attrNameLst>
                                      </p:cBhvr>
                                      <p:to>
                                        <p:strVal val="visible"/>
                                      </p:to>
                                    </p:set>
                                    <p:animEffect transition="in" filter="wipe(down)">
                                      <p:cBhvr>
                                        <p:cTn id="139" dur="250"/>
                                        <p:tgtEl>
                                          <p:spTgt spid="680"/>
                                        </p:tgtEl>
                                      </p:cBhvr>
                                    </p:animEffect>
                                  </p:childTnLst>
                                </p:cTn>
                              </p:par>
                              <p:par>
                                <p:cTn id="140" presetID="22" presetClass="entr" presetSubtype="2" fill="hold" nodeType="withEffect">
                                  <p:stCondLst>
                                    <p:cond delay="250"/>
                                  </p:stCondLst>
                                  <p:childTnLst>
                                    <p:set>
                                      <p:cBhvr>
                                        <p:cTn id="141" dur="1" fill="hold">
                                          <p:stCondLst>
                                            <p:cond delay="0"/>
                                          </p:stCondLst>
                                        </p:cTn>
                                        <p:tgtEl>
                                          <p:spTgt spid="679"/>
                                        </p:tgtEl>
                                        <p:attrNameLst>
                                          <p:attrName>style.visibility</p:attrName>
                                        </p:attrNameLst>
                                      </p:cBhvr>
                                      <p:to>
                                        <p:strVal val="visible"/>
                                      </p:to>
                                    </p:set>
                                    <p:animEffect transition="in" filter="wipe(right)">
                                      <p:cBhvr>
                                        <p:cTn id="142" dur="250"/>
                                        <p:tgtEl>
                                          <p:spTgt spid="679"/>
                                        </p:tgtEl>
                                      </p:cBhvr>
                                    </p:animEffect>
                                  </p:childTnLst>
                                </p:cTn>
                              </p:par>
                            </p:childTnLst>
                          </p:cTn>
                        </p:par>
                        <p:par>
                          <p:cTn id="143" fill="hold">
                            <p:stCondLst>
                              <p:cond delay="1500"/>
                            </p:stCondLst>
                            <p:childTnLst>
                              <p:par>
                                <p:cTn id="144" presetID="10" presetClass="entr" presetSubtype="0" fill="hold" grpId="0" nodeType="afterEffect">
                                  <p:stCondLst>
                                    <p:cond delay="0"/>
                                  </p:stCondLst>
                                  <p:childTnLst>
                                    <p:set>
                                      <p:cBhvr>
                                        <p:cTn id="145" dur="1" fill="hold">
                                          <p:stCondLst>
                                            <p:cond delay="0"/>
                                          </p:stCondLst>
                                        </p:cTn>
                                        <p:tgtEl>
                                          <p:spTgt spid="659"/>
                                        </p:tgtEl>
                                        <p:attrNameLst>
                                          <p:attrName>style.visibility</p:attrName>
                                        </p:attrNameLst>
                                      </p:cBhvr>
                                      <p:to>
                                        <p:strVal val="visible"/>
                                      </p:to>
                                    </p:set>
                                    <p:animEffect transition="in" filter="fade">
                                      <p:cBhvr>
                                        <p:cTn id="146" dur="250"/>
                                        <p:tgtEl>
                                          <p:spTgt spid="659"/>
                                        </p:tgtEl>
                                      </p:cBhvr>
                                    </p:animEffect>
                                  </p:childTnLst>
                                </p:cTn>
                              </p:par>
                              <p:par>
                                <p:cTn id="147" presetID="22" presetClass="entr" presetSubtype="1" fill="hold" nodeType="withEffect">
                                  <p:stCondLst>
                                    <p:cond delay="0"/>
                                  </p:stCondLst>
                                  <p:childTnLst>
                                    <p:set>
                                      <p:cBhvr>
                                        <p:cTn id="148" dur="1" fill="hold">
                                          <p:stCondLst>
                                            <p:cond delay="0"/>
                                          </p:stCondLst>
                                        </p:cTn>
                                        <p:tgtEl>
                                          <p:spTgt spid="663"/>
                                        </p:tgtEl>
                                        <p:attrNameLst>
                                          <p:attrName>style.visibility</p:attrName>
                                        </p:attrNameLst>
                                      </p:cBhvr>
                                      <p:to>
                                        <p:strVal val="visible"/>
                                      </p:to>
                                    </p:set>
                                    <p:animEffect transition="in" filter="wipe(up)">
                                      <p:cBhvr>
                                        <p:cTn id="149" dur="250"/>
                                        <p:tgtEl>
                                          <p:spTgt spid="663"/>
                                        </p:tgtEl>
                                      </p:cBhvr>
                                    </p:animEffect>
                                  </p:childTnLst>
                                </p:cTn>
                              </p:par>
                              <p:par>
                                <p:cTn id="150" presetID="10" presetClass="entr" presetSubtype="0" fill="hold" nodeType="withEffect">
                                  <p:stCondLst>
                                    <p:cond delay="250"/>
                                  </p:stCondLst>
                                  <p:childTnLst>
                                    <p:set>
                                      <p:cBhvr>
                                        <p:cTn id="151" dur="1" fill="hold">
                                          <p:stCondLst>
                                            <p:cond delay="0"/>
                                          </p:stCondLst>
                                        </p:cTn>
                                        <p:tgtEl>
                                          <p:spTgt spid="660"/>
                                        </p:tgtEl>
                                        <p:attrNameLst>
                                          <p:attrName>style.visibility</p:attrName>
                                        </p:attrNameLst>
                                      </p:cBhvr>
                                      <p:to>
                                        <p:strVal val="visible"/>
                                      </p:to>
                                    </p:set>
                                    <p:animEffect transition="in" filter="fade">
                                      <p:cBhvr>
                                        <p:cTn id="152" dur="250"/>
                                        <p:tgtEl>
                                          <p:spTgt spid="660"/>
                                        </p:tgtEl>
                                      </p:cBhvr>
                                    </p:animEffect>
                                  </p:childTnLst>
                                </p:cTn>
                              </p:par>
                              <p:par>
                                <p:cTn id="153" presetID="10" presetClass="entr" presetSubtype="0" fill="hold" grpId="0" nodeType="withEffect">
                                  <p:stCondLst>
                                    <p:cond delay="250"/>
                                  </p:stCondLst>
                                  <p:childTnLst>
                                    <p:set>
                                      <p:cBhvr>
                                        <p:cTn id="154" dur="1" fill="hold">
                                          <p:stCondLst>
                                            <p:cond delay="0"/>
                                          </p:stCondLst>
                                        </p:cTn>
                                        <p:tgtEl>
                                          <p:spTgt spid="658"/>
                                        </p:tgtEl>
                                        <p:attrNameLst>
                                          <p:attrName>style.visibility</p:attrName>
                                        </p:attrNameLst>
                                      </p:cBhvr>
                                      <p:to>
                                        <p:strVal val="visible"/>
                                      </p:to>
                                    </p:set>
                                    <p:animEffect transition="in" filter="fade">
                                      <p:cBhvr>
                                        <p:cTn id="155" dur="250"/>
                                        <p:tgtEl>
                                          <p:spTgt spid="658"/>
                                        </p:tgtEl>
                                      </p:cBhvr>
                                    </p:animEffect>
                                  </p:childTnLst>
                                </p:cTn>
                              </p:par>
                            </p:childTnLst>
                          </p:cTn>
                        </p:par>
                        <p:par>
                          <p:cTn id="156" fill="hold">
                            <p:stCondLst>
                              <p:cond delay="2000"/>
                            </p:stCondLst>
                            <p:childTnLst>
                              <p:par>
                                <p:cTn id="157" presetID="22" presetClass="entr" presetSubtype="4" fill="hold" nodeType="afterEffect">
                                  <p:stCondLst>
                                    <p:cond delay="0"/>
                                  </p:stCondLst>
                                  <p:childTnLst>
                                    <p:set>
                                      <p:cBhvr>
                                        <p:cTn id="158" dur="1" fill="hold">
                                          <p:stCondLst>
                                            <p:cond delay="0"/>
                                          </p:stCondLst>
                                        </p:cTn>
                                        <p:tgtEl>
                                          <p:spTgt spid="685"/>
                                        </p:tgtEl>
                                        <p:attrNameLst>
                                          <p:attrName>style.visibility</p:attrName>
                                        </p:attrNameLst>
                                      </p:cBhvr>
                                      <p:to>
                                        <p:strVal val="visible"/>
                                      </p:to>
                                    </p:set>
                                    <p:animEffect transition="in" filter="wipe(down)">
                                      <p:cBhvr>
                                        <p:cTn id="159" dur="250"/>
                                        <p:tgtEl>
                                          <p:spTgt spid="685"/>
                                        </p:tgtEl>
                                      </p:cBhvr>
                                    </p:animEffect>
                                  </p:childTnLst>
                                </p:cTn>
                              </p:par>
                            </p:childTnLst>
                          </p:cTn>
                        </p:par>
                        <p:par>
                          <p:cTn id="160" fill="hold">
                            <p:stCondLst>
                              <p:cond delay="2250"/>
                            </p:stCondLst>
                            <p:childTnLst>
                              <p:par>
                                <p:cTn id="161" presetID="10" presetClass="entr" presetSubtype="0" fill="hold" grpId="0" nodeType="afterEffect">
                                  <p:stCondLst>
                                    <p:cond delay="0"/>
                                  </p:stCondLst>
                                  <p:childTnLst>
                                    <p:set>
                                      <p:cBhvr>
                                        <p:cTn id="162" dur="1" fill="hold">
                                          <p:stCondLst>
                                            <p:cond delay="0"/>
                                          </p:stCondLst>
                                        </p:cTn>
                                        <p:tgtEl>
                                          <p:spTgt spid="688"/>
                                        </p:tgtEl>
                                        <p:attrNameLst>
                                          <p:attrName>style.visibility</p:attrName>
                                        </p:attrNameLst>
                                      </p:cBhvr>
                                      <p:to>
                                        <p:strVal val="visible"/>
                                      </p:to>
                                    </p:set>
                                    <p:animEffect transition="in" filter="fade">
                                      <p:cBhvr>
                                        <p:cTn id="163" dur="250"/>
                                        <p:tgtEl>
                                          <p:spTgt spid="688"/>
                                        </p:tgtEl>
                                      </p:cBhvr>
                                    </p:animEffect>
                                  </p:childTnLst>
                                </p:cTn>
                              </p:par>
                              <p:par>
                                <p:cTn id="164" presetID="10" presetClass="entr" presetSubtype="0" fill="hold" nodeType="withEffect">
                                  <p:stCondLst>
                                    <p:cond delay="500"/>
                                  </p:stCondLst>
                                  <p:childTnLst>
                                    <p:set>
                                      <p:cBhvr>
                                        <p:cTn id="165" dur="1" fill="hold">
                                          <p:stCondLst>
                                            <p:cond delay="0"/>
                                          </p:stCondLst>
                                        </p:cTn>
                                        <p:tgtEl>
                                          <p:spTgt spid="687"/>
                                        </p:tgtEl>
                                        <p:attrNameLst>
                                          <p:attrName>style.visibility</p:attrName>
                                        </p:attrNameLst>
                                      </p:cBhvr>
                                      <p:to>
                                        <p:strVal val="visible"/>
                                      </p:to>
                                    </p:set>
                                    <p:animEffect transition="in" filter="fade">
                                      <p:cBhvr>
                                        <p:cTn id="166" dur="250"/>
                                        <p:tgtEl>
                                          <p:spTgt spid="687"/>
                                        </p:tgtEl>
                                      </p:cBhvr>
                                    </p:animEffect>
                                  </p:childTnLst>
                                </p:cTn>
                              </p:par>
                              <p:par>
                                <p:cTn id="167" presetID="10" presetClass="entr" presetSubtype="0" fill="hold" nodeType="withEffect">
                                  <p:stCondLst>
                                    <p:cond delay="500"/>
                                  </p:stCondLst>
                                  <p:childTnLst>
                                    <p:set>
                                      <p:cBhvr>
                                        <p:cTn id="168" dur="1" fill="hold">
                                          <p:stCondLst>
                                            <p:cond delay="0"/>
                                          </p:stCondLst>
                                        </p:cTn>
                                        <p:tgtEl>
                                          <p:spTgt spid="690"/>
                                        </p:tgtEl>
                                        <p:attrNameLst>
                                          <p:attrName>style.visibility</p:attrName>
                                        </p:attrNameLst>
                                      </p:cBhvr>
                                      <p:to>
                                        <p:strVal val="visible"/>
                                      </p:to>
                                    </p:set>
                                    <p:animEffect transition="in" filter="fade">
                                      <p:cBhvr>
                                        <p:cTn id="169" dur="250"/>
                                        <p:tgtEl>
                                          <p:spTgt spid="690"/>
                                        </p:tgtEl>
                                      </p:cBhvr>
                                    </p:animEffect>
                                  </p:childTnLst>
                                </p:cTn>
                              </p:par>
                              <p:par>
                                <p:cTn id="170" presetID="10" presetClass="entr" presetSubtype="0" fill="hold" grpId="0" nodeType="withEffect">
                                  <p:stCondLst>
                                    <p:cond delay="500"/>
                                  </p:stCondLst>
                                  <p:childTnLst>
                                    <p:set>
                                      <p:cBhvr>
                                        <p:cTn id="171" dur="1" fill="hold">
                                          <p:stCondLst>
                                            <p:cond delay="0"/>
                                          </p:stCondLst>
                                        </p:cTn>
                                        <p:tgtEl>
                                          <p:spTgt spid="691"/>
                                        </p:tgtEl>
                                        <p:attrNameLst>
                                          <p:attrName>style.visibility</p:attrName>
                                        </p:attrNameLst>
                                      </p:cBhvr>
                                      <p:to>
                                        <p:strVal val="visible"/>
                                      </p:to>
                                    </p:set>
                                    <p:animEffect transition="in" filter="fade">
                                      <p:cBhvr>
                                        <p:cTn id="172" dur="250"/>
                                        <p:tgtEl>
                                          <p:spTgt spid="691"/>
                                        </p:tgtEl>
                                      </p:cBhvr>
                                    </p:animEffect>
                                  </p:childTnLst>
                                </p:cTn>
                              </p:par>
                              <p:par>
                                <p:cTn id="173" presetID="22" presetClass="entr" presetSubtype="8" fill="hold" nodeType="withEffect">
                                  <p:stCondLst>
                                    <p:cond delay="500"/>
                                  </p:stCondLst>
                                  <p:childTnLst>
                                    <p:set>
                                      <p:cBhvr>
                                        <p:cTn id="174" dur="1" fill="hold">
                                          <p:stCondLst>
                                            <p:cond delay="0"/>
                                          </p:stCondLst>
                                        </p:cTn>
                                        <p:tgtEl>
                                          <p:spTgt spid="689"/>
                                        </p:tgtEl>
                                        <p:attrNameLst>
                                          <p:attrName>style.visibility</p:attrName>
                                        </p:attrNameLst>
                                      </p:cBhvr>
                                      <p:to>
                                        <p:strVal val="visible"/>
                                      </p:to>
                                    </p:set>
                                    <p:animEffect transition="in" filter="wipe(left)">
                                      <p:cBhvr>
                                        <p:cTn id="175" dur="250"/>
                                        <p:tgtEl>
                                          <p:spTgt spid="689"/>
                                        </p:tgtEl>
                                      </p:cBhvr>
                                    </p:animEffect>
                                  </p:childTnLst>
                                </p:cTn>
                              </p:par>
                              <p:par>
                                <p:cTn id="176" presetID="10" presetClass="entr" presetSubtype="0" fill="hold" grpId="0" nodeType="withEffect">
                                  <p:stCondLst>
                                    <p:cond delay="500"/>
                                  </p:stCondLst>
                                  <p:childTnLst>
                                    <p:set>
                                      <p:cBhvr>
                                        <p:cTn id="177" dur="1" fill="hold">
                                          <p:stCondLst>
                                            <p:cond delay="0"/>
                                          </p:stCondLst>
                                        </p:cTn>
                                        <p:tgtEl>
                                          <p:spTgt spid="686"/>
                                        </p:tgtEl>
                                        <p:attrNameLst>
                                          <p:attrName>style.visibility</p:attrName>
                                        </p:attrNameLst>
                                      </p:cBhvr>
                                      <p:to>
                                        <p:strVal val="visible"/>
                                      </p:to>
                                    </p:set>
                                    <p:animEffect transition="in" filter="fade">
                                      <p:cBhvr>
                                        <p:cTn id="178" dur="250"/>
                                        <p:tgtEl>
                                          <p:spTgt spid="686"/>
                                        </p:tgtEl>
                                      </p:cBhvr>
                                    </p:animEffect>
                                  </p:childTnLst>
                                </p:cTn>
                              </p:par>
                            </p:childTnLst>
                          </p:cTn>
                        </p:par>
                        <p:par>
                          <p:cTn id="179" fill="hold">
                            <p:stCondLst>
                              <p:cond delay="3000"/>
                            </p:stCondLst>
                            <p:childTnLst>
                              <p:par>
                                <p:cTn id="180" presetID="22" presetClass="entr" presetSubtype="2" fill="hold" nodeType="afterEffect">
                                  <p:stCondLst>
                                    <p:cond delay="0"/>
                                  </p:stCondLst>
                                  <p:childTnLst>
                                    <p:set>
                                      <p:cBhvr>
                                        <p:cTn id="181" dur="1" fill="hold">
                                          <p:stCondLst>
                                            <p:cond delay="0"/>
                                          </p:stCondLst>
                                        </p:cTn>
                                        <p:tgtEl>
                                          <p:spTgt spid="122"/>
                                        </p:tgtEl>
                                        <p:attrNameLst>
                                          <p:attrName>style.visibility</p:attrName>
                                        </p:attrNameLst>
                                      </p:cBhvr>
                                      <p:to>
                                        <p:strVal val="visible"/>
                                      </p:to>
                                    </p:set>
                                    <p:animEffect transition="in" filter="wipe(right)">
                                      <p:cBhvr>
                                        <p:cTn id="182" dur="500"/>
                                        <p:tgtEl>
                                          <p:spTgt spid="122"/>
                                        </p:tgtEl>
                                      </p:cBhvr>
                                    </p:animEffect>
                                  </p:childTnLst>
                                </p:cTn>
                              </p:par>
                            </p:childTnLst>
                          </p:cTn>
                        </p:par>
                        <p:par>
                          <p:cTn id="183" fill="hold">
                            <p:stCondLst>
                              <p:cond delay="3500"/>
                            </p:stCondLst>
                            <p:childTnLst>
                              <p:par>
                                <p:cTn id="184" presetID="10" presetClass="entr" presetSubtype="0" fill="hold" nodeType="afterEffect">
                                  <p:stCondLst>
                                    <p:cond delay="0"/>
                                  </p:stCondLst>
                                  <p:childTnLst>
                                    <p:set>
                                      <p:cBhvr>
                                        <p:cTn id="185" dur="1" fill="hold">
                                          <p:stCondLst>
                                            <p:cond delay="0"/>
                                          </p:stCondLst>
                                        </p:cTn>
                                        <p:tgtEl>
                                          <p:spTgt spid="10"/>
                                        </p:tgtEl>
                                        <p:attrNameLst>
                                          <p:attrName>style.visibility</p:attrName>
                                        </p:attrNameLst>
                                      </p:cBhvr>
                                      <p:to>
                                        <p:strVal val="visible"/>
                                      </p:to>
                                    </p:set>
                                    <p:animEffect transition="in" filter="fade">
                                      <p:cBhvr>
                                        <p:cTn id="186" dur="250"/>
                                        <p:tgtEl>
                                          <p:spTgt spid="10"/>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123"/>
                                        </p:tgtEl>
                                        <p:attrNameLst>
                                          <p:attrName>style.visibility</p:attrName>
                                        </p:attrNameLst>
                                      </p:cBhvr>
                                      <p:to>
                                        <p:strVal val="visible"/>
                                      </p:to>
                                    </p:set>
                                    <p:animEffect transition="in" filter="fade">
                                      <p:cBhvr>
                                        <p:cTn id="189" dur="250"/>
                                        <p:tgtEl>
                                          <p:spTgt spid="123"/>
                                        </p:tgtEl>
                                      </p:cBhvr>
                                    </p:animEffect>
                                  </p:childTnLst>
                                </p:cTn>
                              </p:par>
                            </p:childTnLst>
                          </p:cTn>
                        </p:par>
                        <p:par>
                          <p:cTn id="190" fill="hold">
                            <p:stCondLst>
                              <p:cond delay="3750"/>
                            </p:stCondLst>
                            <p:childTnLst>
                              <p:par>
                                <p:cTn id="191" presetID="10" presetClass="entr" presetSubtype="0" fill="hold" nodeType="afterEffect">
                                  <p:stCondLst>
                                    <p:cond delay="0"/>
                                  </p:stCondLst>
                                  <p:childTnLst>
                                    <p:set>
                                      <p:cBhvr>
                                        <p:cTn id="192" dur="1" fill="hold">
                                          <p:stCondLst>
                                            <p:cond delay="0"/>
                                          </p:stCondLst>
                                        </p:cTn>
                                        <p:tgtEl>
                                          <p:spTgt spid="32"/>
                                        </p:tgtEl>
                                        <p:attrNameLst>
                                          <p:attrName>style.visibility</p:attrName>
                                        </p:attrNameLst>
                                      </p:cBhvr>
                                      <p:to>
                                        <p:strVal val="visible"/>
                                      </p:to>
                                    </p:set>
                                    <p:animEffect transition="in" filter="fade">
                                      <p:cBhvr>
                                        <p:cTn id="193" dur="250"/>
                                        <p:tgtEl>
                                          <p:spTgt spid="32"/>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29"/>
                                        </p:tgtEl>
                                        <p:attrNameLst>
                                          <p:attrName>style.visibility</p:attrName>
                                        </p:attrNameLst>
                                      </p:cBhvr>
                                      <p:to>
                                        <p:strVal val="visible"/>
                                      </p:to>
                                    </p:set>
                                    <p:animEffect transition="in" filter="fade">
                                      <p:cBhvr>
                                        <p:cTn id="196" dur="250"/>
                                        <p:tgtEl>
                                          <p:spTgt spid="129"/>
                                        </p:tgtEl>
                                      </p:cBhvr>
                                    </p:animEffect>
                                  </p:childTnLst>
                                </p:cTn>
                              </p:par>
                            </p:childTnLst>
                          </p:cTn>
                        </p:par>
                        <p:par>
                          <p:cTn id="197" fill="hold">
                            <p:stCondLst>
                              <p:cond delay="4000"/>
                            </p:stCondLst>
                            <p:childTnLst>
                              <p:par>
                                <p:cTn id="198" presetID="22" presetClass="entr" presetSubtype="8" fill="hold" nodeType="afterEffect">
                                  <p:stCondLst>
                                    <p:cond delay="0"/>
                                  </p:stCondLst>
                                  <p:childTnLst>
                                    <p:set>
                                      <p:cBhvr>
                                        <p:cTn id="199" dur="1" fill="hold">
                                          <p:stCondLst>
                                            <p:cond delay="0"/>
                                          </p:stCondLst>
                                        </p:cTn>
                                        <p:tgtEl>
                                          <p:spTgt spid="149"/>
                                        </p:tgtEl>
                                        <p:attrNameLst>
                                          <p:attrName>style.visibility</p:attrName>
                                        </p:attrNameLst>
                                      </p:cBhvr>
                                      <p:to>
                                        <p:strVal val="visible"/>
                                      </p:to>
                                    </p:set>
                                    <p:animEffect transition="in" filter="wipe(left)">
                                      <p:cBhvr>
                                        <p:cTn id="200" dur="250"/>
                                        <p:tgtEl>
                                          <p:spTgt spid="149"/>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110"/>
                                        </p:tgtEl>
                                        <p:attrNameLst>
                                          <p:attrName>style.visibility</p:attrName>
                                        </p:attrNameLst>
                                      </p:cBhvr>
                                      <p:to>
                                        <p:strVal val="visible"/>
                                      </p:to>
                                    </p:set>
                                    <p:animEffect transition="in" filter="fade">
                                      <p:cBhvr>
                                        <p:cTn id="205" dur="500"/>
                                        <p:tgtEl>
                                          <p:spTgt spid="110"/>
                                        </p:tgtEl>
                                      </p:cBhvr>
                                    </p:animEffect>
                                  </p:childTnLst>
                                </p:cTn>
                              </p:par>
                              <p:par>
                                <p:cTn id="206" presetID="10" presetClass="entr" presetSubtype="0" fill="hold" nodeType="withEffect">
                                  <p:stCondLst>
                                    <p:cond delay="0"/>
                                  </p:stCondLst>
                                  <p:childTnLst>
                                    <p:set>
                                      <p:cBhvr>
                                        <p:cTn id="207" dur="1" fill="hold">
                                          <p:stCondLst>
                                            <p:cond delay="0"/>
                                          </p:stCondLst>
                                        </p:cTn>
                                        <p:tgtEl>
                                          <p:spTgt spid="111"/>
                                        </p:tgtEl>
                                        <p:attrNameLst>
                                          <p:attrName>style.visibility</p:attrName>
                                        </p:attrNameLst>
                                      </p:cBhvr>
                                      <p:to>
                                        <p:strVal val="visible"/>
                                      </p:to>
                                    </p:set>
                                    <p:animEffect transition="in" filter="fade">
                                      <p:cBhvr>
                                        <p:cTn id="208" dur="500"/>
                                        <p:tgtEl>
                                          <p:spTgt spid="111"/>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630"/>
                                        </p:tgtEl>
                                        <p:attrNameLst>
                                          <p:attrName>style.visibility</p:attrName>
                                        </p:attrNameLst>
                                      </p:cBhvr>
                                      <p:to>
                                        <p:strVal val="visible"/>
                                      </p:to>
                                    </p:set>
                                    <p:animEffect transition="in" filter="fade">
                                      <p:cBhvr>
                                        <p:cTn id="211" dur="500"/>
                                        <p:tgtEl>
                                          <p:spTgt spid="630"/>
                                        </p:tgtEl>
                                      </p:cBhvr>
                                    </p:animEffect>
                                  </p:childTnLst>
                                </p:cTn>
                              </p:par>
                            </p:childTnLst>
                          </p:cTn>
                        </p:par>
                        <p:par>
                          <p:cTn id="212" fill="hold">
                            <p:stCondLst>
                              <p:cond delay="500"/>
                            </p:stCondLst>
                            <p:childTnLst>
                              <p:par>
                                <p:cTn id="213" presetID="10" presetClass="entr" presetSubtype="0" fill="hold" grpId="0" nodeType="afterEffect">
                                  <p:stCondLst>
                                    <p:cond delay="0"/>
                                  </p:stCondLst>
                                  <p:childTnLst>
                                    <p:set>
                                      <p:cBhvr>
                                        <p:cTn id="214" dur="1" fill="hold">
                                          <p:stCondLst>
                                            <p:cond delay="0"/>
                                          </p:stCondLst>
                                        </p:cTn>
                                        <p:tgtEl>
                                          <p:spTgt spid="647"/>
                                        </p:tgtEl>
                                        <p:attrNameLst>
                                          <p:attrName>style.visibility</p:attrName>
                                        </p:attrNameLst>
                                      </p:cBhvr>
                                      <p:to>
                                        <p:strVal val="visible"/>
                                      </p:to>
                                    </p:set>
                                    <p:animEffect transition="in" filter="fade">
                                      <p:cBhvr>
                                        <p:cTn id="215" dur="500"/>
                                        <p:tgtEl>
                                          <p:spTgt spid="647"/>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116"/>
                                        </p:tgtEl>
                                        <p:attrNameLst>
                                          <p:attrName>style.visibility</p:attrName>
                                        </p:attrNameLst>
                                      </p:cBhvr>
                                      <p:to>
                                        <p:strVal val="visible"/>
                                      </p:to>
                                    </p:set>
                                    <p:animEffect transition="in" filter="fade">
                                      <p:cBhvr>
                                        <p:cTn id="218" dur="500"/>
                                        <p:tgtEl>
                                          <p:spTgt spid="116"/>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grpId="0" nodeType="clickEffect">
                                  <p:stCondLst>
                                    <p:cond delay="0"/>
                                  </p:stCondLst>
                                  <p:childTnLst>
                                    <p:set>
                                      <p:cBhvr>
                                        <p:cTn id="222" dur="1" fill="hold">
                                          <p:stCondLst>
                                            <p:cond delay="0"/>
                                          </p:stCondLst>
                                        </p:cTn>
                                        <p:tgtEl>
                                          <p:spTgt spid="119"/>
                                        </p:tgtEl>
                                        <p:attrNameLst>
                                          <p:attrName>style.visibility</p:attrName>
                                        </p:attrNameLst>
                                      </p:cBhvr>
                                      <p:to>
                                        <p:strVal val="visible"/>
                                      </p:to>
                                    </p:set>
                                    <p:animEffect transition="in" filter="fade">
                                      <p:cBhvr>
                                        <p:cTn id="223" dur="500"/>
                                        <p:tgtEl>
                                          <p:spTgt spid="119"/>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9"/>
                                        </p:tgtEl>
                                        <p:attrNameLst>
                                          <p:attrName>style.visibility</p:attrName>
                                        </p:attrNameLst>
                                      </p:cBhvr>
                                      <p:to>
                                        <p:strVal val="visible"/>
                                      </p:to>
                                    </p:set>
                                    <p:animEffect transition="in" filter="fade">
                                      <p:cBhvr>
                                        <p:cTn id="226" dur="500"/>
                                        <p:tgtEl>
                                          <p:spTgt spid="9"/>
                                        </p:tgtEl>
                                      </p:cBhvr>
                                    </p:animEffect>
                                  </p:childTnLst>
                                </p:cTn>
                              </p:par>
                            </p:childTnLst>
                          </p:cTn>
                        </p:par>
                      </p:childTnLst>
                    </p:cTn>
                  </p:par>
                  <p:par>
                    <p:cTn id="227" fill="hold">
                      <p:stCondLst>
                        <p:cond delay="indefinite"/>
                      </p:stCondLst>
                      <p:childTnLst>
                        <p:par>
                          <p:cTn id="228" fill="hold">
                            <p:stCondLst>
                              <p:cond delay="0"/>
                            </p:stCondLst>
                            <p:childTnLst>
                              <p:par>
                                <p:cTn id="229" presetID="10" presetClass="entr" presetSubtype="0" fill="hold" grpId="0" nodeType="clickEffect">
                                  <p:stCondLst>
                                    <p:cond delay="0"/>
                                  </p:stCondLst>
                                  <p:childTnLst>
                                    <p:set>
                                      <p:cBhvr>
                                        <p:cTn id="230" dur="1" fill="hold">
                                          <p:stCondLst>
                                            <p:cond delay="0"/>
                                          </p:stCondLst>
                                        </p:cTn>
                                        <p:tgtEl>
                                          <p:spTgt spid="657"/>
                                        </p:tgtEl>
                                        <p:attrNameLst>
                                          <p:attrName>style.visibility</p:attrName>
                                        </p:attrNameLst>
                                      </p:cBhvr>
                                      <p:to>
                                        <p:strVal val="visible"/>
                                      </p:to>
                                    </p:set>
                                    <p:animEffect transition="in" filter="fade">
                                      <p:cBhvr>
                                        <p:cTn id="231" dur="500"/>
                                        <p:tgtEl>
                                          <p:spTgt spid="657"/>
                                        </p:tgtEl>
                                      </p:cBhvr>
                                    </p:animEffect>
                                  </p:childTnLst>
                                </p:cTn>
                              </p:par>
                            </p:childTnLst>
                          </p:cTn>
                        </p:par>
                        <p:par>
                          <p:cTn id="232" fill="hold">
                            <p:stCondLst>
                              <p:cond delay="500"/>
                            </p:stCondLst>
                            <p:childTnLst>
                              <p:par>
                                <p:cTn id="233" presetID="10" presetClass="entr" presetSubtype="0" fill="hold" grpId="0" nodeType="afterEffect">
                                  <p:stCondLst>
                                    <p:cond delay="0"/>
                                  </p:stCondLst>
                                  <p:childTnLst>
                                    <p:set>
                                      <p:cBhvr>
                                        <p:cTn id="234" dur="1" fill="hold">
                                          <p:stCondLst>
                                            <p:cond delay="0"/>
                                          </p:stCondLst>
                                        </p:cTn>
                                        <p:tgtEl>
                                          <p:spTgt spid="661"/>
                                        </p:tgtEl>
                                        <p:attrNameLst>
                                          <p:attrName>style.visibility</p:attrName>
                                        </p:attrNameLst>
                                      </p:cBhvr>
                                      <p:to>
                                        <p:strVal val="visible"/>
                                      </p:to>
                                    </p:set>
                                    <p:animEffect transition="in" filter="fade">
                                      <p:cBhvr>
                                        <p:cTn id="235" dur="500"/>
                                        <p:tgtEl>
                                          <p:spTgt spid="661"/>
                                        </p:tgtEl>
                                      </p:cBhvr>
                                    </p:animEffect>
                                  </p:childTnLst>
                                </p:cTn>
                              </p:par>
                            </p:childTnLst>
                          </p:cTn>
                        </p:par>
                        <p:par>
                          <p:cTn id="236" fill="hold">
                            <p:stCondLst>
                              <p:cond delay="1000"/>
                            </p:stCondLst>
                            <p:childTnLst>
                              <p:par>
                                <p:cTn id="237" presetID="10" presetClass="entr" presetSubtype="0" fill="hold" grpId="0" nodeType="afterEffect">
                                  <p:stCondLst>
                                    <p:cond delay="0"/>
                                  </p:stCondLst>
                                  <p:childTnLst>
                                    <p:set>
                                      <p:cBhvr>
                                        <p:cTn id="238" dur="1" fill="hold">
                                          <p:stCondLst>
                                            <p:cond delay="0"/>
                                          </p:stCondLst>
                                        </p:cTn>
                                        <p:tgtEl>
                                          <p:spTgt spid="684"/>
                                        </p:tgtEl>
                                        <p:attrNameLst>
                                          <p:attrName>style.visibility</p:attrName>
                                        </p:attrNameLst>
                                      </p:cBhvr>
                                      <p:to>
                                        <p:strVal val="visible"/>
                                      </p:to>
                                    </p:set>
                                    <p:animEffect transition="in" filter="fade">
                                      <p:cBhvr>
                                        <p:cTn id="239" dur="500"/>
                                        <p:tgtEl>
                                          <p:spTgt spid="684"/>
                                        </p:tgtEl>
                                      </p:cBhvr>
                                    </p:animEffect>
                                  </p:childTnLst>
                                </p:cTn>
                              </p:par>
                            </p:childTnLst>
                          </p:cTn>
                        </p:par>
                      </p:childTnLst>
                    </p:cTn>
                  </p:par>
                  <p:par>
                    <p:cTn id="240" fill="hold">
                      <p:stCondLst>
                        <p:cond delay="indefinite"/>
                      </p:stCondLst>
                      <p:childTnLst>
                        <p:par>
                          <p:cTn id="241" fill="hold">
                            <p:stCondLst>
                              <p:cond delay="0"/>
                            </p:stCondLst>
                            <p:childTnLst>
                              <p:par>
                                <p:cTn id="242" presetID="16" presetClass="entr" presetSubtype="37" fill="hold" nodeType="clickEffect">
                                  <p:stCondLst>
                                    <p:cond delay="0"/>
                                  </p:stCondLst>
                                  <p:childTnLst>
                                    <p:set>
                                      <p:cBhvr>
                                        <p:cTn id="243" dur="1" fill="hold">
                                          <p:stCondLst>
                                            <p:cond delay="0"/>
                                          </p:stCondLst>
                                        </p:cTn>
                                        <p:tgtEl>
                                          <p:spTgt spid="113"/>
                                        </p:tgtEl>
                                        <p:attrNameLst>
                                          <p:attrName>style.visibility</p:attrName>
                                        </p:attrNameLst>
                                      </p:cBhvr>
                                      <p:to>
                                        <p:strVal val="visible"/>
                                      </p:to>
                                    </p:set>
                                    <p:animEffect transition="in" filter="barn(outVertical)">
                                      <p:cBhvr>
                                        <p:cTn id="244" dur="500"/>
                                        <p:tgtEl>
                                          <p:spTgt spid="113"/>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8" fill="hold" grpId="0" nodeType="clickEffect">
                                  <p:stCondLst>
                                    <p:cond delay="0"/>
                                  </p:stCondLst>
                                  <p:childTnLst>
                                    <p:set>
                                      <p:cBhvr>
                                        <p:cTn id="248" dur="1" fill="hold">
                                          <p:stCondLst>
                                            <p:cond delay="0"/>
                                          </p:stCondLst>
                                        </p:cTn>
                                        <p:tgtEl>
                                          <p:spTgt spid="3"/>
                                        </p:tgtEl>
                                        <p:attrNameLst>
                                          <p:attrName>style.visibility</p:attrName>
                                        </p:attrNameLst>
                                      </p:cBhvr>
                                      <p:to>
                                        <p:strVal val="visible"/>
                                      </p:to>
                                    </p:set>
                                    <p:animEffect transition="in" filter="wipe(left)">
                                      <p:cBhvr>
                                        <p:cTn id="249" dur="500"/>
                                        <p:tgtEl>
                                          <p:spTgt spid="3"/>
                                        </p:tgtEl>
                                      </p:cBhvr>
                                    </p:animEffect>
                                  </p:childTnLst>
                                </p:cTn>
                              </p:par>
                            </p:childTnLst>
                          </p:cTn>
                        </p:par>
                        <p:par>
                          <p:cTn id="250" fill="hold">
                            <p:stCondLst>
                              <p:cond delay="500"/>
                            </p:stCondLst>
                            <p:childTnLst>
                              <p:par>
                                <p:cTn id="251" presetID="10" presetClass="entr" presetSubtype="0" fill="hold" grpId="0" nodeType="afterEffect">
                                  <p:stCondLst>
                                    <p:cond delay="0"/>
                                  </p:stCondLst>
                                  <p:childTnLst>
                                    <p:set>
                                      <p:cBhvr>
                                        <p:cTn id="252" dur="1" fill="hold">
                                          <p:stCondLst>
                                            <p:cond delay="0"/>
                                          </p:stCondLst>
                                        </p:cTn>
                                        <p:tgtEl>
                                          <p:spTgt spid="699"/>
                                        </p:tgtEl>
                                        <p:attrNameLst>
                                          <p:attrName>style.visibility</p:attrName>
                                        </p:attrNameLst>
                                      </p:cBhvr>
                                      <p:to>
                                        <p:strVal val="visible"/>
                                      </p:to>
                                    </p:set>
                                    <p:animEffect transition="in" filter="fade">
                                      <p:cBhvr>
                                        <p:cTn id="253" dur="500"/>
                                        <p:tgtEl>
                                          <p:spTgt spid="699"/>
                                        </p:tgtEl>
                                      </p:cBhvr>
                                    </p:animEffect>
                                  </p:childTnLst>
                                </p:cTn>
                              </p:par>
                              <p:par>
                                <p:cTn id="254" presetID="10" presetClass="entr" presetSubtype="0" fill="hold" nodeType="withEffect">
                                  <p:stCondLst>
                                    <p:cond delay="0"/>
                                  </p:stCondLst>
                                  <p:childTnLst>
                                    <p:set>
                                      <p:cBhvr>
                                        <p:cTn id="255" dur="1" fill="hold">
                                          <p:stCondLst>
                                            <p:cond delay="0"/>
                                          </p:stCondLst>
                                        </p:cTn>
                                        <p:tgtEl>
                                          <p:spTgt spid="700"/>
                                        </p:tgtEl>
                                        <p:attrNameLst>
                                          <p:attrName>style.visibility</p:attrName>
                                        </p:attrNameLst>
                                      </p:cBhvr>
                                      <p:to>
                                        <p:strVal val="visible"/>
                                      </p:to>
                                    </p:set>
                                    <p:animEffect transition="in" filter="fade">
                                      <p:cBhvr>
                                        <p:cTn id="256" dur="500"/>
                                        <p:tgtEl>
                                          <p:spTgt spid="700"/>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701"/>
                                        </p:tgtEl>
                                        <p:attrNameLst>
                                          <p:attrName>style.visibility</p:attrName>
                                        </p:attrNameLst>
                                      </p:cBhvr>
                                      <p:to>
                                        <p:strVal val="visible"/>
                                      </p:to>
                                    </p:set>
                                    <p:animEffect transition="in" filter="fade">
                                      <p:cBhvr>
                                        <p:cTn id="259" dur="500"/>
                                        <p:tgtEl>
                                          <p:spTgt spid="701"/>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702"/>
                                        </p:tgtEl>
                                        <p:attrNameLst>
                                          <p:attrName>style.visibility</p:attrName>
                                        </p:attrNameLst>
                                      </p:cBhvr>
                                      <p:to>
                                        <p:strVal val="visible"/>
                                      </p:to>
                                    </p:set>
                                    <p:animEffect transition="in" filter="fade">
                                      <p:cBhvr>
                                        <p:cTn id="262" dur="500"/>
                                        <p:tgtEl>
                                          <p:spTgt spid="702"/>
                                        </p:tgtEl>
                                      </p:cBhvr>
                                    </p:animEffect>
                                  </p:childTnLst>
                                </p:cTn>
                              </p:par>
                              <p:par>
                                <p:cTn id="263" presetID="10" presetClass="entr" presetSubtype="0" fill="hold" nodeType="withEffect">
                                  <p:stCondLst>
                                    <p:cond delay="0"/>
                                  </p:stCondLst>
                                  <p:childTnLst>
                                    <p:set>
                                      <p:cBhvr>
                                        <p:cTn id="264" dur="1" fill="hold">
                                          <p:stCondLst>
                                            <p:cond delay="0"/>
                                          </p:stCondLst>
                                        </p:cTn>
                                        <p:tgtEl>
                                          <p:spTgt spid="703"/>
                                        </p:tgtEl>
                                        <p:attrNameLst>
                                          <p:attrName>style.visibility</p:attrName>
                                        </p:attrNameLst>
                                      </p:cBhvr>
                                      <p:to>
                                        <p:strVal val="visible"/>
                                      </p:to>
                                    </p:set>
                                    <p:animEffect transition="in" filter="fade">
                                      <p:cBhvr>
                                        <p:cTn id="265" dur="500"/>
                                        <p:tgtEl>
                                          <p:spTgt spid="703"/>
                                        </p:tgtEl>
                                      </p:cBhvr>
                                    </p:animEffect>
                                  </p:childTnLst>
                                </p:cTn>
                              </p:par>
                              <p:par>
                                <p:cTn id="266" presetID="10" presetClass="entr" presetSubtype="0" fill="hold" grpId="0" nodeType="withEffect">
                                  <p:stCondLst>
                                    <p:cond delay="0"/>
                                  </p:stCondLst>
                                  <p:childTnLst>
                                    <p:set>
                                      <p:cBhvr>
                                        <p:cTn id="267" dur="1" fill="hold">
                                          <p:stCondLst>
                                            <p:cond delay="0"/>
                                          </p:stCondLst>
                                        </p:cTn>
                                        <p:tgtEl>
                                          <p:spTgt spid="704"/>
                                        </p:tgtEl>
                                        <p:attrNameLst>
                                          <p:attrName>style.visibility</p:attrName>
                                        </p:attrNameLst>
                                      </p:cBhvr>
                                      <p:to>
                                        <p:strVal val="visible"/>
                                      </p:to>
                                    </p:set>
                                    <p:animEffect transition="in" filter="fade">
                                      <p:cBhvr>
                                        <p:cTn id="268" dur="500"/>
                                        <p:tgtEl>
                                          <p:spTgt spid="704"/>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705"/>
                                        </p:tgtEl>
                                        <p:attrNameLst>
                                          <p:attrName>style.visibility</p:attrName>
                                        </p:attrNameLst>
                                      </p:cBhvr>
                                      <p:to>
                                        <p:strVal val="visible"/>
                                      </p:to>
                                    </p:set>
                                    <p:animEffect transition="in" filter="fade">
                                      <p:cBhvr>
                                        <p:cTn id="271" dur="500"/>
                                        <p:tgtEl>
                                          <p:spTgt spid="705"/>
                                        </p:tgtEl>
                                      </p:cBhvr>
                                    </p:animEffect>
                                  </p:childTnLst>
                                </p:cTn>
                              </p:par>
                              <p:par>
                                <p:cTn id="272" presetID="10" presetClass="entr" presetSubtype="0" fill="hold" nodeType="withEffect">
                                  <p:stCondLst>
                                    <p:cond delay="0"/>
                                  </p:stCondLst>
                                  <p:childTnLst>
                                    <p:set>
                                      <p:cBhvr>
                                        <p:cTn id="273" dur="1" fill="hold">
                                          <p:stCondLst>
                                            <p:cond delay="0"/>
                                          </p:stCondLst>
                                        </p:cTn>
                                        <p:tgtEl>
                                          <p:spTgt spid="706"/>
                                        </p:tgtEl>
                                        <p:attrNameLst>
                                          <p:attrName>style.visibility</p:attrName>
                                        </p:attrNameLst>
                                      </p:cBhvr>
                                      <p:to>
                                        <p:strVal val="visible"/>
                                      </p:to>
                                    </p:set>
                                    <p:animEffect transition="in" filter="fade">
                                      <p:cBhvr>
                                        <p:cTn id="274" dur="500"/>
                                        <p:tgtEl>
                                          <p:spTgt spid="706"/>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707"/>
                                        </p:tgtEl>
                                        <p:attrNameLst>
                                          <p:attrName>style.visibility</p:attrName>
                                        </p:attrNameLst>
                                      </p:cBhvr>
                                      <p:to>
                                        <p:strVal val="visible"/>
                                      </p:to>
                                    </p:set>
                                    <p:animEffect transition="in" filter="fade">
                                      <p:cBhvr>
                                        <p:cTn id="277" dur="500"/>
                                        <p:tgtEl>
                                          <p:spTgt spid="707"/>
                                        </p:tgtEl>
                                      </p:cBhvr>
                                    </p:animEffect>
                                  </p:childTnLst>
                                </p:cTn>
                              </p:par>
                              <p:par>
                                <p:cTn id="278" presetID="10" presetClass="entr" presetSubtype="0" fill="hold" grpId="0" nodeType="withEffect">
                                  <p:stCondLst>
                                    <p:cond delay="0"/>
                                  </p:stCondLst>
                                  <p:childTnLst>
                                    <p:set>
                                      <p:cBhvr>
                                        <p:cTn id="279" dur="1" fill="hold">
                                          <p:stCondLst>
                                            <p:cond delay="0"/>
                                          </p:stCondLst>
                                        </p:cTn>
                                        <p:tgtEl>
                                          <p:spTgt spid="708"/>
                                        </p:tgtEl>
                                        <p:attrNameLst>
                                          <p:attrName>style.visibility</p:attrName>
                                        </p:attrNameLst>
                                      </p:cBhvr>
                                      <p:to>
                                        <p:strVal val="visible"/>
                                      </p:to>
                                    </p:set>
                                    <p:animEffect transition="in" filter="fade">
                                      <p:cBhvr>
                                        <p:cTn id="280" dur="500"/>
                                        <p:tgtEl>
                                          <p:spTgt spid="708"/>
                                        </p:tgtEl>
                                      </p:cBhvr>
                                    </p:animEffect>
                                  </p:childTnLst>
                                </p:cTn>
                              </p:par>
                              <p:par>
                                <p:cTn id="281" presetID="10" presetClass="entr" presetSubtype="0" fill="hold" nodeType="withEffect">
                                  <p:stCondLst>
                                    <p:cond delay="0"/>
                                  </p:stCondLst>
                                  <p:childTnLst>
                                    <p:set>
                                      <p:cBhvr>
                                        <p:cTn id="282" dur="1" fill="hold">
                                          <p:stCondLst>
                                            <p:cond delay="0"/>
                                          </p:stCondLst>
                                        </p:cTn>
                                        <p:tgtEl>
                                          <p:spTgt spid="709"/>
                                        </p:tgtEl>
                                        <p:attrNameLst>
                                          <p:attrName>style.visibility</p:attrName>
                                        </p:attrNameLst>
                                      </p:cBhvr>
                                      <p:to>
                                        <p:strVal val="visible"/>
                                      </p:to>
                                    </p:set>
                                    <p:animEffect transition="in" filter="fade">
                                      <p:cBhvr>
                                        <p:cTn id="283" dur="500"/>
                                        <p:tgtEl>
                                          <p:spTgt spid="709"/>
                                        </p:tgtEl>
                                      </p:cBhvr>
                                    </p:animEffect>
                                  </p:childTnLst>
                                </p:cTn>
                              </p:par>
                              <p:par>
                                <p:cTn id="284" presetID="10" presetClass="entr" presetSubtype="0" fill="hold" grpId="0" nodeType="withEffect">
                                  <p:stCondLst>
                                    <p:cond delay="0"/>
                                  </p:stCondLst>
                                  <p:childTnLst>
                                    <p:set>
                                      <p:cBhvr>
                                        <p:cTn id="285" dur="1" fill="hold">
                                          <p:stCondLst>
                                            <p:cond delay="0"/>
                                          </p:stCondLst>
                                        </p:cTn>
                                        <p:tgtEl>
                                          <p:spTgt spid="710"/>
                                        </p:tgtEl>
                                        <p:attrNameLst>
                                          <p:attrName>style.visibility</p:attrName>
                                        </p:attrNameLst>
                                      </p:cBhvr>
                                      <p:to>
                                        <p:strVal val="visible"/>
                                      </p:to>
                                    </p:set>
                                    <p:animEffect transition="in" filter="fade">
                                      <p:cBhvr>
                                        <p:cTn id="286" dur="500"/>
                                        <p:tgtEl>
                                          <p:spTgt spid="710"/>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711"/>
                                        </p:tgtEl>
                                        <p:attrNameLst>
                                          <p:attrName>style.visibility</p:attrName>
                                        </p:attrNameLst>
                                      </p:cBhvr>
                                      <p:to>
                                        <p:strVal val="visible"/>
                                      </p:to>
                                    </p:set>
                                    <p:animEffect transition="in" filter="fade">
                                      <p:cBhvr>
                                        <p:cTn id="289" dur="500"/>
                                        <p:tgtEl>
                                          <p:spTgt spid="711"/>
                                        </p:tgtEl>
                                      </p:cBhvr>
                                    </p:animEffect>
                                  </p:childTnLst>
                                </p:cTn>
                              </p:par>
                              <p:par>
                                <p:cTn id="290" presetID="10" presetClass="entr" presetSubtype="0" fill="hold" nodeType="withEffect">
                                  <p:stCondLst>
                                    <p:cond delay="0"/>
                                  </p:stCondLst>
                                  <p:childTnLst>
                                    <p:set>
                                      <p:cBhvr>
                                        <p:cTn id="291" dur="1" fill="hold">
                                          <p:stCondLst>
                                            <p:cond delay="0"/>
                                          </p:stCondLst>
                                        </p:cTn>
                                        <p:tgtEl>
                                          <p:spTgt spid="712"/>
                                        </p:tgtEl>
                                        <p:attrNameLst>
                                          <p:attrName>style.visibility</p:attrName>
                                        </p:attrNameLst>
                                      </p:cBhvr>
                                      <p:to>
                                        <p:strVal val="visible"/>
                                      </p:to>
                                    </p:set>
                                    <p:animEffect transition="in" filter="fade">
                                      <p:cBhvr>
                                        <p:cTn id="292" dur="500"/>
                                        <p:tgtEl>
                                          <p:spTgt spid="712"/>
                                        </p:tgtEl>
                                      </p:cBhvr>
                                    </p:animEffect>
                                  </p:childTnLst>
                                </p:cTn>
                              </p:par>
                              <p:par>
                                <p:cTn id="293" presetID="10" presetClass="entr" presetSubtype="0" fill="hold" nodeType="withEffect">
                                  <p:stCondLst>
                                    <p:cond delay="0"/>
                                  </p:stCondLst>
                                  <p:childTnLst>
                                    <p:set>
                                      <p:cBhvr>
                                        <p:cTn id="294" dur="1" fill="hold">
                                          <p:stCondLst>
                                            <p:cond delay="0"/>
                                          </p:stCondLst>
                                        </p:cTn>
                                        <p:tgtEl>
                                          <p:spTgt spid="713"/>
                                        </p:tgtEl>
                                        <p:attrNameLst>
                                          <p:attrName>style.visibility</p:attrName>
                                        </p:attrNameLst>
                                      </p:cBhvr>
                                      <p:to>
                                        <p:strVal val="visible"/>
                                      </p:to>
                                    </p:set>
                                    <p:animEffect transition="in" filter="fade">
                                      <p:cBhvr>
                                        <p:cTn id="295" dur="500"/>
                                        <p:tgtEl>
                                          <p:spTgt spid="713"/>
                                        </p:tgtEl>
                                      </p:cBhvr>
                                    </p:animEffect>
                                  </p:childTnLst>
                                </p:cTn>
                              </p:par>
                              <p:par>
                                <p:cTn id="296" presetID="10" presetClass="entr" presetSubtype="0" fill="hold" grpId="0" nodeType="withEffect">
                                  <p:stCondLst>
                                    <p:cond delay="0"/>
                                  </p:stCondLst>
                                  <p:childTnLst>
                                    <p:set>
                                      <p:cBhvr>
                                        <p:cTn id="297" dur="1" fill="hold">
                                          <p:stCondLst>
                                            <p:cond delay="0"/>
                                          </p:stCondLst>
                                        </p:cTn>
                                        <p:tgtEl>
                                          <p:spTgt spid="697"/>
                                        </p:tgtEl>
                                        <p:attrNameLst>
                                          <p:attrName>style.visibility</p:attrName>
                                        </p:attrNameLst>
                                      </p:cBhvr>
                                      <p:to>
                                        <p:strVal val="visible"/>
                                      </p:to>
                                    </p:set>
                                    <p:animEffect transition="in" filter="fade">
                                      <p:cBhvr>
                                        <p:cTn id="298" dur="500"/>
                                        <p:tgtEl>
                                          <p:spTgt spid="697"/>
                                        </p:tgtEl>
                                      </p:cBhvr>
                                    </p:animEffect>
                                  </p:childTnLst>
                                </p:cTn>
                              </p:par>
                            </p:childTnLst>
                          </p:cTn>
                        </p:par>
                        <p:par>
                          <p:cTn id="299" fill="hold">
                            <p:stCondLst>
                              <p:cond delay="1000"/>
                            </p:stCondLst>
                            <p:childTnLst>
                              <p:par>
                                <p:cTn id="300" presetID="22" presetClass="entr" presetSubtype="8" fill="hold" nodeType="afterEffect">
                                  <p:stCondLst>
                                    <p:cond delay="0"/>
                                  </p:stCondLst>
                                  <p:childTnLst>
                                    <p:set>
                                      <p:cBhvr>
                                        <p:cTn id="301" dur="1" fill="hold">
                                          <p:stCondLst>
                                            <p:cond delay="0"/>
                                          </p:stCondLst>
                                        </p:cTn>
                                        <p:tgtEl>
                                          <p:spTgt spid="717"/>
                                        </p:tgtEl>
                                        <p:attrNameLst>
                                          <p:attrName>style.visibility</p:attrName>
                                        </p:attrNameLst>
                                      </p:cBhvr>
                                      <p:to>
                                        <p:strVal val="visible"/>
                                      </p:to>
                                    </p:set>
                                    <p:animEffect transition="in" filter="wipe(left)">
                                      <p:cBhvr>
                                        <p:cTn id="302" dur="500"/>
                                        <p:tgtEl>
                                          <p:spTgt spid="717"/>
                                        </p:tgtEl>
                                      </p:cBhvr>
                                    </p:animEffect>
                                  </p:childTnLst>
                                </p:cTn>
                              </p:par>
                            </p:childTnLst>
                          </p:cTn>
                        </p:par>
                        <p:par>
                          <p:cTn id="303" fill="hold">
                            <p:stCondLst>
                              <p:cond delay="1500"/>
                            </p:stCondLst>
                            <p:childTnLst>
                              <p:par>
                                <p:cTn id="304" presetID="22" presetClass="entr" presetSubtype="8" fill="hold" nodeType="afterEffect">
                                  <p:stCondLst>
                                    <p:cond delay="250"/>
                                  </p:stCondLst>
                                  <p:childTnLst>
                                    <p:set>
                                      <p:cBhvr>
                                        <p:cTn id="305" dur="1" fill="hold">
                                          <p:stCondLst>
                                            <p:cond delay="0"/>
                                          </p:stCondLst>
                                        </p:cTn>
                                        <p:tgtEl>
                                          <p:spTgt spid="721"/>
                                        </p:tgtEl>
                                        <p:attrNameLst>
                                          <p:attrName>style.visibility</p:attrName>
                                        </p:attrNameLst>
                                      </p:cBhvr>
                                      <p:to>
                                        <p:strVal val="visible"/>
                                      </p:to>
                                    </p:set>
                                    <p:animEffect transition="in" filter="wipe(left)">
                                      <p:cBhvr>
                                        <p:cTn id="306" dur="250"/>
                                        <p:tgtEl>
                                          <p:spTgt spid="721"/>
                                        </p:tgtEl>
                                      </p:cBhvr>
                                    </p:animEffect>
                                  </p:childTnLst>
                                </p:cTn>
                              </p:par>
                              <p:par>
                                <p:cTn id="307" presetID="22" presetClass="entr" presetSubtype="8" fill="hold" grpId="0" nodeType="withEffect">
                                  <p:stCondLst>
                                    <p:cond delay="250"/>
                                  </p:stCondLst>
                                  <p:childTnLst>
                                    <p:set>
                                      <p:cBhvr>
                                        <p:cTn id="308" dur="1" fill="hold">
                                          <p:stCondLst>
                                            <p:cond delay="0"/>
                                          </p:stCondLst>
                                        </p:cTn>
                                        <p:tgtEl>
                                          <p:spTgt spid="725"/>
                                        </p:tgtEl>
                                        <p:attrNameLst>
                                          <p:attrName>style.visibility</p:attrName>
                                        </p:attrNameLst>
                                      </p:cBhvr>
                                      <p:to>
                                        <p:strVal val="visible"/>
                                      </p:to>
                                    </p:set>
                                    <p:animEffect transition="in" filter="wipe(left)">
                                      <p:cBhvr>
                                        <p:cTn id="309" dur="250"/>
                                        <p:tgtEl>
                                          <p:spTgt spid="725"/>
                                        </p:tgtEl>
                                      </p:cBhvr>
                                    </p:animEffect>
                                  </p:childTnLst>
                                </p:cTn>
                              </p:par>
                              <p:par>
                                <p:cTn id="310" presetID="22" presetClass="entr" presetSubtype="8" fill="hold" grpId="0" nodeType="withEffect">
                                  <p:stCondLst>
                                    <p:cond delay="250"/>
                                  </p:stCondLst>
                                  <p:childTnLst>
                                    <p:set>
                                      <p:cBhvr>
                                        <p:cTn id="311" dur="1" fill="hold">
                                          <p:stCondLst>
                                            <p:cond delay="0"/>
                                          </p:stCondLst>
                                        </p:cTn>
                                        <p:tgtEl>
                                          <p:spTgt spid="729"/>
                                        </p:tgtEl>
                                        <p:attrNameLst>
                                          <p:attrName>style.visibility</p:attrName>
                                        </p:attrNameLst>
                                      </p:cBhvr>
                                      <p:to>
                                        <p:strVal val="visible"/>
                                      </p:to>
                                    </p:set>
                                    <p:animEffect transition="in" filter="wipe(left)">
                                      <p:cBhvr>
                                        <p:cTn id="312" dur="250"/>
                                        <p:tgtEl>
                                          <p:spTgt spid="729"/>
                                        </p:tgtEl>
                                      </p:cBhvr>
                                    </p:animEffect>
                                  </p:childTnLst>
                                </p:cTn>
                              </p:par>
                              <p:par>
                                <p:cTn id="313" presetID="10" presetClass="entr" presetSubtype="0" fill="hold" grpId="0" nodeType="withEffect">
                                  <p:stCondLst>
                                    <p:cond delay="250"/>
                                  </p:stCondLst>
                                  <p:childTnLst>
                                    <p:set>
                                      <p:cBhvr>
                                        <p:cTn id="314" dur="1" fill="hold">
                                          <p:stCondLst>
                                            <p:cond delay="0"/>
                                          </p:stCondLst>
                                        </p:cTn>
                                        <p:tgtEl>
                                          <p:spTgt spid="718"/>
                                        </p:tgtEl>
                                        <p:attrNameLst>
                                          <p:attrName>style.visibility</p:attrName>
                                        </p:attrNameLst>
                                      </p:cBhvr>
                                      <p:to>
                                        <p:strVal val="visible"/>
                                      </p:to>
                                    </p:set>
                                    <p:animEffect transition="in" filter="fade">
                                      <p:cBhvr>
                                        <p:cTn id="315" dur="250"/>
                                        <p:tgtEl>
                                          <p:spTgt spid="718"/>
                                        </p:tgtEl>
                                      </p:cBhvr>
                                    </p:animEffect>
                                  </p:childTnLst>
                                </p:cTn>
                              </p:par>
                              <p:par>
                                <p:cTn id="316" presetID="10" presetClass="entr" presetSubtype="0" fill="hold" nodeType="withEffect">
                                  <p:stCondLst>
                                    <p:cond delay="250"/>
                                  </p:stCondLst>
                                  <p:childTnLst>
                                    <p:set>
                                      <p:cBhvr>
                                        <p:cTn id="317" dur="1" fill="hold">
                                          <p:stCondLst>
                                            <p:cond delay="0"/>
                                          </p:stCondLst>
                                        </p:cTn>
                                        <p:tgtEl>
                                          <p:spTgt spid="719"/>
                                        </p:tgtEl>
                                        <p:attrNameLst>
                                          <p:attrName>style.visibility</p:attrName>
                                        </p:attrNameLst>
                                      </p:cBhvr>
                                      <p:to>
                                        <p:strVal val="visible"/>
                                      </p:to>
                                    </p:set>
                                    <p:animEffect transition="in" filter="fade">
                                      <p:cBhvr>
                                        <p:cTn id="318" dur="250"/>
                                        <p:tgtEl>
                                          <p:spTgt spid="719"/>
                                        </p:tgtEl>
                                      </p:cBhvr>
                                    </p:animEffect>
                                  </p:childTnLst>
                                </p:cTn>
                              </p:par>
                              <p:par>
                                <p:cTn id="319" presetID="10" presetClass="entr" presetSubtype="0" fill="hold" grpId="0" nodeType="withEffect">
                                  <p:stCondLst>
                                    <p:cond delay="250"/>
                                  </p:stCondLst>
                                  <p:childTnLst>
                                    <p:set>
                                      <p:cBhvr>
                                        <p:cTn id="320" dur="1" fill="hold">
                                          <p:stCondLst>
                                            <p:cond delay="0"/>
                                          </p:stCondLst>
                                        </p:cTn>
                                        <p:tgtEl>
                                          <p:spTgt spid="720"/>
                                        </p:tgtEl>
                                        <p:attrNameLst>
                                          <p:attrName>style.visibility</p:attrName>
                                        </p:attrNameLst>
                                      </p:cBhvr>
                                      <p:to>
                                        <p:strVal val="visible"/>
                                      </p:to>
                                    </p:set>
                                    <p:animEffect transition="in" filter="fade">
                                      <p:cBhvr>
                                        <p:cTn id="321" dur="250"/>
                                        <p:tgtEl>
                                          <p:spTgt spid="720"/>
                                        </p:tgtEl>
                                      </p:cBhvr>
                                    </p:animEffect>
                                  </p:childTnLst>
                                </p:cTn>
                              </p:par>
                              <p:par>
                                <p:cTn id="322" presetID="10" presetClass="entr" presetSubtype="0" fill="hold" grpId="0" nodeType="withEffect">
                                  <p:stCondLst>
                                    <p:cond delay="250"/>
                                  </p:stCondLst>
                                  <p:childTnLst>
                                    <p:set>
                                      <p:cBhvr>
                                        <p:cTn id="323" dur="1" fill="hold">
                                          <p:stCondLst>
                                            <p:cond delay="0"/>
                                          </p:stCondLst>
                                        </p:cTn>
                                        <p:tgtEl>
                                          <p:spTgt spid="722"/>
                                        </p:tgtEl>
                                        <p:attrNameLst>
                                          <p:attrName>style.visibility</p:attrName>
                                        </p:attrNameLst>
                                      </p:cBhvr>
                                      <p:to>
                                        <p:strVal val="visible"/>
                                      </p:to>
                                    </p:set>
                                    <p:animEffect transition="in" filter="fade">
                                      <p:cBhvr>
                                        <p:cTn id="324" dur="250"/>
                                        <p:tgtEl>
                                          <p:spTgt spid="722"/>
                                        </p:tgtEl>
                                      </p:cBhvr>
                                    </p:animEffect>
                                  </p:childTnLst>
                                </p:cTn>
                              </p:par>
                              <p:par>
                                <p:cTn id="325" presetID="10" presetClass="entr" presetSubtype="0" fill="hold" nodeType="withEffect">
                                  <p:stCondLst>
                                    <p:cond delay="250"/>
                                  </p:stCondLst>
                                  <p:childTnLst>
                                    <p:set>
                                      <p:cBhvr>
                                        <p:cTn id="326" dur="1" fill="hold">
                                          <p:stCondLst>
                                            <p:cond delay="0"/>
                                          </p:stCondLst>
                                        </p:cTn>
                                        <p:tgtEl>
                                          <p:spTgt spid="723"/>
                                        </p:tgtEl>
                                        <p:attrNameLst>
                                          <p:attrName>style.visibility</p:attrName>
                                        </p:attrNameLst>
                                      </p:cBhvr>
                                      <p:to>
                                        <p:strVal val="visible"/>
                                      </p:to>
                                    </p:set>
                                    <p:animEffect transition="in" filter="fade">
                                      <p:cBhvr>
                                        <p:cTn id="327" dur="250"/>
                                        <p:tgtEl>
                                          <p:spTgt spid="723"/>
                                        </p:tgtEl>
                                      </p:cBhvr>
                                    </p:animEffect>
                                  </p:childTnLst>
                                </p:cTn>
                              </p:par>
                              <p:par>
                                <p:cTn id="328" presetID="10" presetClass="entr" presetSubtype="0" fill="hold" grpId="0" nodeType="withEffect">
                                  <p:stCondLst>
                                    <p:cond delay="250"/>
                                  </p:stCondLst>
                                  <p:childTnLst>
                                    <p:set>
                                      <p:cBhvr>
                                        <p:cTn id="329" dur="1" fill="hold">
                                          <p:stCondLst>
                                            <p:cond delay="0"/>
                                          </p:stCondLst>
                                        </p:cTn>
                                        <p:tgtEl>
                                          <p:spTgt spid="724"/>
                                        </p:tgtEl>
                                        <p:attrNameLst>
                                          <p:attrName>style.visibility</p:attrName>
                                        </p:attrNameLst>
                                      </p:cBhvr>
                                      <p:to>
                                        <p:strVal val="visible"/>
                                      </p:to>
                                    </p:set>
                                    <p:animEffect transition="in" filter="fade">
                                      <p:cBhvr>
                                        <p:cTn id="330" dur="250"/>
                                        <p:tgtEl>
                                          <p:spTgt spid="724"/>
                                        </p:tgtEl>
                                      </p:cBhvr>
                                    </p:animEffect>
                                  </p:childTnLst>
                                </p:cTn>
                              </p:par>
                              <p:par>
                                <p:cTn id="331" presetID="10" presetClass="entr" presetSubtype="0" fill="hold" nodeType="withEffect">
                                  <p:stCondLst>
                                    <p:cond delay="250"/>
                                  </p:stCondLst>
                                  <p:childTnLst>
                                    <p:set>
                                      <p:cBhvr>
                                        <p:cTn id="332" dur="1" fill="hold">
                                          <p:stCondLst>
                                            <p:cond delay="0"/>
                                          </p:stCondLst>
                                        </p:cTn>
                                        <p:tgtEl>
                                          <p:spTgt spid="727"/>
                                        </p:tgtEl>
                                        <p:attrNameLst>
                                          <p:attrName>style.visibility</p:attrName>
                                        </p:attrNameLst>
                                      </p:cBhvr>
                                      <p:to>
                                        <p:strVal val="visible"/>
                                      </p:to>
                                    </p:set>
                                    <p:animEffect transition="in" filter="fade">
                                      <p:cBhvr>
                                        <p:cTn id="333" dur="250"/>
                                        <p:tgtEl>
                                          <p:spTgt spid="727"/>
                                        </p:tgtEl>
                                      </p:cBhvr>
                                    </p:animEffect>
                                  </p:childTnLst>
                                </p:cTn>
                              </p:par>
                              <p:par>
                                <p:cTn id="334" presetID="10" presetClass="entr" presetSubtype="0" fill="hold" grpId="0" nodeType="withEffect">
                                  <p:stCondLst>
                                    <p:cond delay="250"/>
                                  </p:stCondLst>
                                  <p:childTnLst>
                                    <p:set>
                                      <p:cBhvr>
                                        <p:cTn id="335" dur="1" fill="hold">
                                          <p:stCondLst>
                                            <p:cond delay="0"/>
                                          </p:stCondLst>
                                        </p:cTn>
                                        <p:tgtEl>
                                          <p:spTgt spid="726"/>
                                        </p:tgtEl>
                                        <p:attrNameLst>
                                          <p:attrName>style.visibility</p:attrName>
                                        </p:attrNameLst>
                                      </p:cBhvr>
                                      <p:to>
                                        <p:strVal val="visible"/>
                                      </p:to>
                                    </p:set>
                                    <p:animEffect transition="in" filter="fade">
                                      <p:cBhvr>
                                        <p:cTn id="336" dur="250"/>
                                        <p:tgtEl>
                                          <p:spTgt spid="726"/>
                                        </p:tgtEl>
                                      </p:cBhvr>
                                    </p:animEffect>
                                  </p:childTnLst>
                                </p:cTn>
                              </p:par>
                              <p:par>
                                <p:cTn id="337" presetID="10" presetClass="entr" presetSubtype="0" fill="hold" nodeType="withEffect">
                                  <p:stCondLst>
                                    <p:cond delay="250"/>
                                  </p:stCondLst>
                                  <p:childTnLst>
                                    <p:set>
                                      <p:cBhvr>
                                        <p:cTn id="338" dur="1" fill="hold">
                                          <p:stCondLst>
                                            <p:cond delay="0"/>
                                          </p:stCondLst>
                                        </p:cTn>
                                        <p:tgtEl>
                                          <p:spTgt spid="731"/>
                                        </p:tgtEl>
                                        <p:attrNameLst>
                                          <p:attrName>style.visibility</p:attrName>
                                        </p:attrNameLst>
                                      </p:cBhvr>
                                      <p:to>
                                        <p:strVal val="visible"/>
                                      </p:to>
                                    </p:set>
                                    <p:animEffect transition="in" filter="fade">
                                      <p:cBhvr>
                                        <p:cTn id="339" dur="250"/>
                                        <p:tgtEl>
                                          <p:spTgt spid="731"/>
                                        </p:tgtEl>
                                      </p:cBhvr>
                                    </p:animEffect>
                                  </p:childTnLst>
                                </p:cTn>
                              </p:par>
                              <p:par>
                                <p:cTn id="340" presetID="10" presetClass="entr" presetSubtype="0" fill="hold" grpId="0" nodeType="withEffect">
                                  <p:stCondLst>
                                    <p:cond delay="250"/>
                                  </p:stCondLst>
                                  <p:childTnLst>
                                    <p:set>
                                      <p:cBhvr>
                                        <p:cTn id="341" dur="1" fill="hold">
                                          <p:stCondLst>
                                            <p:cond delay="0"/>
                                          </p:stCondLst>
                                        </p:cTn>
                                        <p:tgtEl>
                                          <p:spTgt spid="730"/>
                                        </p:tgtEl>
                                        <p:attrNameLst>
                                          <p:attrName>style.visibility</p:attrName>
                                        </p:attrNameLst>
                                      </p:cBhvr>
                                      <p:to>
                                        <p:strVal val="visible"/>
                                      </p:to>
                                    </p:set>
                                    <p:animEffect transition="in" filter="fade">
                                      <p:cBhvr>
                                        <p:cTn id="342" dur="250"/>
                                        <p:tgtEl>
                                          <p:spTgt spid="730"/>
                                        </p:tgtEl>
                                      </p:cBhvr>
                                    </p:animEffect>
                                  </p:childTnLst>
                                </p:cTn>
                              </p:par>
                              <p:par>
                                <p:cTn id="343" presetID="10" presetClass="entr" presetSubtype="0" fill="hold" grpId="0" nodeType="withEffect">
                                  <p:stCondLst>
                                    <p:cond delay="250"/>
                                  </p:stCondLst>
                                  <p:childTnLst>
                                    <p:set>
                                      <p:cBhvr>
                                        <p:cTn id="344" dur="1" fill="hold">
                                          <p:stCondLst>
                                            <p:cond delay="0"/>
                                          </p:stCondLst>
                                        </p:cTn>
                                        <p:tgtEl>
                                          <p:spTgt spid="732"/>
                                        </p:tgtEl>
                                        <p:attrNameLst>
                                          <p:attrName>style.visibility</p:attrName>
                                        </p:attrNameLst>
                                      </p:cBhvr>
                                      <p:to>
                                        <p:strVal val="visible"/>
                                      </p:to>
                                    </p:set>
                                    <p:animEffect transition="in" filter="fade">
                                      <p:cBhvr>
                                        <p:cTn id="345" dur="250"/>
                                        <p:tgtEl>
                                          <p:spTgt spid="732"/>
                                        </p:tgtEl>
                                      </p:cBhvr>
                                    </p:animEffect>
                                  </p:childTnLst>
                                </p:cTn>
                              </p:par>
                              <p:par>
                                <p:cTn id="346" presetID="10" presetClass="entr" presetSubtype="0" fill="hold" grpId="0" nodeType="withEffect">
                                  <p:stCondLst>
                                    <p:cond delay="250"/>
                                  </p:stCondLst>
                                  <p:childTnLst>
                                    <p:set>
                                      <p:cBhvr>
                                        <p:cTn id="347" dur="1" fill="hold">
                                          <p:stCondLst>
                                            <p:cond delay="0"/>
                                          </p:stCondLst>
                                        </p:cTn>
                                        <p:tgtEl>
                                          <p:spTgt spid="728"/>
                                        </p:tgtEl>
                                        <p:attrNameLst>
                                          <p:attrName>style.visibility</p:attrName>
                                        </p:attrNameLst>
                                      </p:cBhvr>
                                      <p:to>
                                        <p:strVal val="visible"/>
                                      </p:to>
                                    </p:set>
                                    <p:animEffect transition="in" filter="fade">
                                      <p:cBhvr>
                                        <p:cTn id="348" dur="250"/>
                                        <p:tgtEl>
                                          <p:spTgt spid="728"/>
                                        </p:tgtEl>
                                      </p:cBhvr>
                                    </p:animEffect>
                                  </p:childTnLst>
                                </p:cTn>
                              </p:par>
                            </p:childTnLst>
                          </p:cTn>
                        </p:par>
                        <p:par>
                          <p:cTn id="349" fill="hold">
                            <p:stCondLst>
                              <p:cond delay="2000"/>
                            </p:stCondLst>
                            <p:childTnLst>
                              <p:par>
                                <p:cTn id="350" presetID="22" presetClass="entr" presetSubtype="4" fill="hold" grpId="0" nodeType="afterEffect">
                                  <p:stCondLst>
                                    <p:cond delay="0"/>
                                  </p:stCondLst>
                                  <p:childTnLst>
                                    <p:set>
                                      <p:cBhvr>
                                        <p:cTn id="351" dur="1" fill="hold">
                                          <p:stCondLst>
                                            <p:cond delay="0"/>
                                          </p:stCondLst>
                                        </p:cTn>
                                        <p:tgtEl>
                                          <p:spTgt spid="733"/>
                                        </p:tgtEl>
                                        <p:attrNameLst>
                                          <p:attrName>style.visibility</p:attrName>
                                        </p:attrNameLst>
                                      </p:cBhvr>
                                      <p:to>
                                        <p:strVal val="visible"/>
                                      </p:to>
                                    </p:set>
                                    <p:animEffect transition="in" filter="wipe(down)">
                                      <p:cBhvr>
                                        <p:cTn id="352" dur="500"/>
                                        <p:tgtEl>
                                          <p:spTgt spid="733"/>
                                        </p:tgtEl>
                                      </p:cBhvr>
                                    </p:animEffect>
                                  </p:childTnLst>
                                </p:cTn>
                              </p:par>
                            </p:childTnLst>
                          </p:cTn>
                        </p:par>
                        <p:par>
                          <p:cTn id="353" fill="hold">
                            <p:stCondLst>
                              <p:cond delay="2500"/>
                            </p:stCondLst>
                            <p:childTnLst>
                              <p:par>
                                <p:cTn id="354" presetID="10" presetClass="entr" presetSubtype="0" fill="hold" grpId="0" nodeType="afterEffect">
                                  <p:stCondLst>
                                    <p:cond delay="0"/>
                                  </p:stCondLst>
                                  <p:childTnLst>
                                    <p:set>
                                      <p:cBhvr>
                                        <p:cTn id="355" dur="1" fill="hold">
                                          <p:stCondLst>
                                            <p:cond delay="0"/>
                                          </p:stCondLst>
                                        </p:cTn>
                                        <p:tgtEl>
                                          <p:spTgt spid="715"/>
                                        </p:tgtEl>
                                        <p:attrNameLst>
                                          <p:attrName>style.visibility</p:attrName>
                                        </p:attrNameLst>
                                      </p:cBhvr>
                                      <p:to>
                                        <p:strVal val="visible"/>
                                      </p:to>
                                    </p:set>
                                    <p:animEffect transition="in" filter="fade">
                                      <p:cBhvr>
                                        <p:cTn id="356" dur="500"/>
                                        <p:tgtEl>
                                          <p:spTgt spid="715"/>
                                        </p:tgtEl>
                                      </p:cBhvr>
                                    </p:animEffect>
                                  </p:childTnLst>
                                </p:cTn>
                              </p:par>
                              <p:par>
                                <p:cTn id="357" presetID="10" presetClass="entr" presetSubtype="0" fill="hold" grpId="0" nodeType="withEffect">
                                  <p:stCondLst>
                                    <p:cond delay="250"/>
                                  </p:stCondLst>
                                  <p:childTnLst>
                                    <p:set>
                                      <p:cBhvr>
                                        <p:cTn id="358" dur="1" fill="hold">
                                          <p:stCondLst>
                                            <p:cond delay="0"/>
                                          </p:stCondLst>
                                        </p:cTn>
                                        <p:tgtEl>
                                          <p:spTgt spid="2"/>
                                        </p:tgtEl>
                                        <p:attrNameLst>
                                          <p:attrName>style.visibility</p:attrName>
                                        </p:attrNameLst>
                                      </p:cBhvr>
                                      <p:to>
                                        <p:strVal val="visible"/>
                                      </p:to>
                                    </p:set>
                                    <p:animEffect transition="in" filter="fade">
                                      <p:cBhvr>
                                        <p:cTn id="35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30" grpId="0" animBg="1"/>
      <p:bldP spid="647" grpId="0" animBg="1"/>
      <p:bldP spid="661" grpId="0" animBg="1"/>
      <p:bldP spid="631" grpId="0"/>
      <p:bldP spid="632" grpId="0" animBg="1"/>
      <p:bldP spid="635" grpId="0"/>
      <p:bldP spid="636" grpId="0" animBg="1"/>
      <p:bldP spid="637" grpId="0" animBg="1"/>
      <p:bldP spid="648" grpId="0" animBg="1"/>
      <p:bldP spid="639" grpId="0"/>
      <p:bldP spid="640" grpId="0" animBg="1"/>
      <p:bldP spid="641" grpId="0" animBg="1"/>
      <p:bldP spid="643" grpId="0"/>
      <p:bldP spid="644" grpId="0" animBg="1"/>
      <p:bldP spid="642" grpId="0" animBg="1"/>
      <p:bldP spid="650" grpId="0"/>
      <p:bldP spid="651" grpId="0" animBg="1"/>
      <p:bldP spid="654" grpId="0"/>
      <p:bldP spid="655" grpId="0" animBg="1"/>
      <p:bldP spid="657" grpId="0" animBg="1"/>
      <p:bldP spid="658" grpId="0"/>
      <p:bldP spid="664" grpId="0"/>
      <p:bldP spid="668" grpId="0" animBg="1"/>
      <p:bldP spid="669" grpId="0"/>
      <p:bldP spid="672" grpId="0" animBg="1"/>
      <p:bldP spid="674" grpId="0"/>
      <p:bldP spid="676" grpId="0" animBg="1"/>
      <p:bldP spid="678" grpId="0"/>
      <p:bldP spid="681" grpId="0" animBg="1"/>
      <p:bldP spid="683" grpId="0"/>
      <p:bldP spid="684" grpId="0" animBg="1"/>
      <p:bldP spid="686" grpId="0" animBg="1"/>
      <p:bldP spid="688" grpId="0"/>
      <p:bldP spid="691" grpId="0"/>
      <p:bldP spid="3" grpId="0"/>
      <p:bldP spid="697" grpId="0"/>
      <p:bldP spid="699" grpId="0" animBg="1"/>
      <p:bldP spid="701" grpId="0"/>
      <p:bldP spid="702" grpId="0" animBg="1"/>
      <p:bldP spid="707" grpId="0"/>
      <p:bldP spid="708" grpId="0" animBg="1"/>
      <p:bldP spid="704" grpId="0"/>
      <p:bldP spid="705" grpId="0" animBg="1"/>
      <p:bldP spid="710" grpId="0"/>
      <p:bldP spid="711" grpId="0" animBg="1"/>
      <p:bldP spid="715" grpId="0" animBg="1"/>
      <p:bldP spid="718" grpId="0" animBg="1"/>
      <p:bldP spid="720" grpId="0"/>
      <p:bldP spid="722" grpId="0" animBg="1"/>
      <p:bldP spid="724" grpId="0"/>
      <p:bldP spid="725" grpId="0" animBg="1"/>
      <p:bldP spid="726" grpId="0" animBg="1"/>
      <p:bldP spid="728" grpId="0"/>
      <p:bldP spid="729" grpId="0" animBg="1"/>
      <p:bldP spid="730" grpId="0" animBg="1"/>
      <p:bldP spid="732" grpId="0"/>
      <p:bldP spid="733" grpId="0" animBg="1"/>
      <p:bldP spid="116" grpId="0"/>
      <p:bldP spid="110" grpId="0"/>
      <p:bldP spid="2" grpId="0"/>
      <p:bldP spid="119" grpId="0"/>
      <p:bldP spid="123" grpId="0"/>
      <p:bldP spid="659" grpId="0" animBg="1"/>
      <p:bldP spid="665" grpId="0" animBg="1"/>
      <p:bldP spid="1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CE113-1BC7-4902-AA90-C6837FEDDB04}"/>
              </a:ext>
            </a:extLst>
          </p:cNvPr>
          <p:cNvSpPr>
            <a:spLocks noGrp="1"/>
          </p:cNvSpPr>
          <p:nvPr>
            <p:ph type="title"/>
          </p:nvPr>
        </p:nvSpPr>
        <p:spPr>
          <a:xfrm>
            <a:off x="455995" y="472959"/>
            <a:ext cx="11306469" cy="752642"/>
          </a:xfrm>
        </p:spPr>
        <p:txBody>
          <a:bodyPr/>
          <a:lstStyle/>
          <a:p>
            <a:r>
              <a:rPr lang="en-US"/>
              <a:t>Operational Technology (OT) Security Reference Architecture</a:t>
            </a:r>
            <a:br>
              <a:rPr lang="en-US"/>
            </a:br>
            <a:r>
              <a:rPr lang="en-US" sz="1961" spc="0">
                <a:latin typeface="+mn-lt"/>
              </a:rPr>
              <a:t>Apply zero trust principles to securing OT and industrial IoT environments</a:t>
            </a:r>
            <a:endParaRPr lang="en-US" spc="0">
              <a:latin typeface="+mn-lt"/>
            </a:endParaRPr>
          </a:p>
        </p:txBody>
      </p:sp>
      <p:grpSp>
        <p:nvGrpSpPr>
          <p:cNvPr id="677" name="Group 676">
            <a:extLst>
              <a:ext uri="{FF2B5EF4-FFF2-40B4-BE49-F238E27FC236}">
                <a16:creationId xmlns:a16="http://schemas.microsoft.com/office/drawing/2014/main" id="{660CACA4-7BF3-42F0-BFD7-5C8165E0247D}"/>
              </a:ext>
              <a:ext uri="{C183D7F6-B498-43B3-948B-1728B52AA6E4}">
                <adec:decorative xmlns:adec="http://schemas.microsoft.com/office/drawing/2017/decorative" val="1"/>
              </a:ext>
            </a:extLst>
          </p:cNvPr>
          <p:cNvGrpSpPr/>
          <p:nvPr/>
        </p:nvGrpSpPr>
        <p:grpSpPr>
          <a:xfrm flipH="1">
            <a:off x="0" y="2617303"/>
            <a:ext cx="7523410" cy="4162462"/>
            <a:chOff x="3270816" y="1547461"/>
            <a:chExt cx="9555865" cy="5358164"/>
          </a:xfrm>
        </p:grpSpPr>
        <p:sp>
          <p:nvSpPr>
            <p:cNvPr id="678" name="Rectangle 677">
              <a:extLst>
                <a:ext uri="{FF2B5EF4-FFF2-40B4-BE49-F238E27FC236}">
                  <a16:creationId xmlns:a16="http://schemas.microsoft.com/office/drawing/2014/main" id="{692B1884-E992-4284-9C4A-29DE5DF52286}"/>
                </a:ext>
              </a:extLst>
            </p:cNvPr>
            <p:cNvSpPr/>
            <p:nvPr/>
          </p:nvSpPr>
          <p:spPr bwMode="auto">
            <a:xfrm>
              <a:off x="3298176" y="1560912"/>
              <a:ext cx="9528505" cy="52970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80076" rIns="160153" bIns="80076" numCol="1" spcCol="0" rtlCol="0" fromWordArt="0" anchor="b" anchorCtr="0" forceAA="0" compatLnSpc="1">
              <a:prstTxWarp prst="textNoShape">
                <a:avLst/>
              </a:prstTxWarp>
              <a:noAutofit/>
            </a:bodyPr>
            <a:lstStyle/>
            <a:p>
              <a:pPr algn="ctr" defTabSz="816567" fontAlgn="base">
                <a:spcBef>
                  <a:spcPct val="0"/>
                </a:spcBef>
                <a:spcAft>
                  <a:spcPct val="0"/>
                </a:spcAft>
              </a:pPr>
              <a:endParaRPr lang="en-US" sz="1051" b="1" i="1">
                <a:solidFill>
                  <a:srgbClr val="FFFFFF"/>
                </a:solidFill>
                <a:latin typeface="Segoe UI"/>
                <a:ea typeface="Segoe UI" pitchFamily="34" charset="0"/>
                <a:cs typeface="Segoe UI" pitchFamily="34" charset="0"/>
              </a:endParaRPr>
            </a:p>
          </p:txBody>
        </p:sp>
        <p:cxnSp>
          <p:nvCxnSpPr>
            <p:cNvPr id="679" name="Straight Connector 678">
              <a:extLst>
                <a:ext uri="{FF2B5EF4-FFF2-40B4-BE49-F238E27FC236}">
                  <a16:creationId xmlns:a16="http://schemas.microsoft.com/office/drawing/2014/main" id="{B25718F8-274C-494F-9D87-56898A568197}"/>
                </a:ext>
              </a:extLst>
            </p:cNvPr>
            <p:cNvCxnSpPr>
              <a:cxnSpLocks/>
            </p:cNvCxnSpPr>
            <p:nvPr/>
          </p:nvCxnSpPr>
          <p:spPr>
            <a:xfrm>
              <a:off x="3293475" y="1566951"/>
              <a:ext cx="0" cy="5338674"/>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380EEC84-B2D1-4E15-A350-8CAC37288B33}"/>
                </a:ext>
              </a:extLst>
            </p:cNvPr>
            <p:cNvCxnSpPr>
              <a:cxnSpLocks/>
            </p:cNvCxnSpPr>
            <p:nvPr/>
          </p:nvCxnSpPr>
          <p:spPr>
            <a:xfrm flipV="1">
              <a:off x="3270816" y="1547461"/>
              <a:ext cx="9555865" cy="12926"/>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81" name="Group 680">
            <a:extLst>
              <a:ext uri="{FF2B5EF4-FFF2-40B4-BE49-F238E27FC236}">
                <a16:creationId xmlns:a16="http://schemas.microsoft.com/office/drawing/2014/main" id="{2F969373-2763-43DB-8CB4-897888F8CE26}"/>
              </a:ext>
              <a:ext uri="{C183D7F6-B498-43B3-948B-1728B52AA6E4}">
                <adec:decorative xmlns:adec="http://schemas.microsoft.com/office/drawing/2017/decorative" val="1"/>
              </a:ext>
            </a:extLst>
          </p:cNvPr>
          <p:cNvGrpSpPr/>
          <p:nvPr/>
        </p:nvGrpSpPr>
        <p:grpSpPr>
          <a:xfrm>
            <a:off x="464375" y="3526334"/>
            <a:ext cx="3295185" cy="2848427"/>
            <a:chOff x="163879" y="3429758"/>
            <a:chExt cx="3762800" cy="3252644"/>
          </a:xfrm>
        </p:grpSpPr>
        <p:sp>
          <p:nvSpPr>
            <p:cNvPr id="682" name="Rectangle 681">
              <a:extLst>
                <a:ext uri="{FF2B5EF4-FFF2-40B4-BE49-F238E27FC236}">
                  <a16:creationId xmlns:a16="http://schemas.microsoft.com/office/drawing/2014/main" id="{E0BED573-F3A7-4C69-8D5F-5330AD8AF862}"/>
                </a:ext>
              </a:extLst>
            </p:cNvPr>
            <p:cNvSpPr/>
            <p:nvPr/>
          </p:nvSpPr>
          <p:spPr bwMode="auto">
            <a:xfrm>
              <a:off x="163879" y="3429758"/>
              <a:ext cx="3762800" cy="3252644"/>
            </a:xfrm>
            <a:prstGeom prst="rect">
              <a:avLst/>
            </a:prstGeom>
            <a:solidFill>
              <a:srgbClr val="3B3C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80076" rIns="160153" bIns="44821" numCol="1" spcCol="0" rtlCol="0" fromWordArt="0" anchor="b" anchorCtr="0" forceAA="0" compatLnSpc="1">
              <a:prstTxWarp prst="textNoShape">
                <a:avLst/>
              </a:prstTxWarp>
              <a:noAutofit/>
            </a:bodyPr>
            <a:lstStyle/>
            <a:p>
              <a:pPr algn="ctr" defTabSz="816567" fontAlgn="base">
                <a:spcBef>
                  <a:spcPct val="0"/>
                </a:spcBef>
                <a:spcAft>
                  <a:spcPct val="0"/>
                </a:spcAft>
              </a:pPr>
              <a:r>
                <a:rPr lang="en-US" sz="686" b="1" spc="294">
                  <a:solidFill>
                    <a:srgbClr val="FFFFFF"/>
                  </a:solidFill>
                  <a:latin typeface="Segoe UI"/>
                  <a:ea typeface="Segoe UI" pitchFamily="34" charset="0"/>
                  <a:cs typeface="Segoe UI" pitchFamily="34" charset="0"/>
                </a:rPr>
                <a:t>SAFETY SYSTEMS</a:t>
              </a:r>
            </a:p>
          </p:txBody>
        </p:sp>
        <p:sp>
          <p:nvSpPr>
            <p:cNvPr id="683" name="Cube 682">
              <a:extLst>
                <a:ext uri="{FF2B5EF4-FFF2-40B4-BE49-F238E27FC236}">
                  <a16:creationId xmlns:a16="http://schemas.microsoft.com/office/drawing/2014/main" id="{8A8204C4-4D2E-435C-BFAD-0D9C980C5A33}"/>
                </a:ext>
              </a:extLst>
            </p:cNvPr>
            <p:cNvSpPr/>
            <p:nvPr/>
          </p:nvSpPr>
          <p:spPr bwMode="auto">
            <a:xfrm>
              <a:off x="260405" y="5764432"/>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sp>
          <p:nvSpPr>
            <p:cNvPr id="684" name="Cube 683">
              <a:extLst>
                <a:ext uri="{FF2B5EF4-FFF2-40B4-BE49-F238E27FC236}">
                  <a16:creationId xmlns:a16="http://schemas.microsoft.com/office/drawing/2014/main" id="{18BAF13F-8FE9-4F49-B228-91957FBD4EF4}"/>
                </a:ext>
              </a:extLst>
            </p:cNvPr>
            <p:cNvSpPr/>
            <p:nvPr/>
          </p:nvSpPr>
          <p:spPr bwMode="auto">
            <a:xfrm>
              <a:off x="637993" y="5764432"/>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sp>
          <p:nvSpPr>
            <p:cNvPr id="685" name="Cube 684">
              <a:extLst>
                <a:ext uri="{FF2B5EF4-FFF2-40B4-BE49-F238E27FC236}">
                  <a16:creationId xmlns:a16="http://schemas.microsoft.com/office/drawing/2014/main" id="{4FAAE88B-917E-4AD2-974D-90C3B2C039B9}"/>
                </a:ext>
              </a:extLst>
            </p:cNvPr>
            <p:cNvSpPr/>
            <p:nvPr/>
          </p:nvSpPr>
          <p:spPr bwMode="auto">
            <a:xfrm>
              <a:off x="1015581" y="5764432"/>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sp>
          <p:nvSpPr>
            <p:cNvPr id="686" name="Cube 685">
              <a:extLst>
                <a:ext uri="{FF2B5EF4-FFF2-40B4-BE49-F238E27FC236}">
                  <a16:creationId xmlns:a16="http://schemas.microsoft.com/office/drawing/2014/main" id="{30797719-F35A-4301-A852-3EE0F3DA0262}"/>
                </a:ext>
              </a:extLst>
            </p:cNvPr>
            <p:cNvSpPr/>
            <p:nvPr/>
          </p:nvSpPr>
          <p:spPr bwMode="auto">
            <a:xfrm>
              <a:off x="267668" y="5135285"/>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sp>
          <p:nvSpPr>
            <p:cNvPr id="687" name="Cube 686">
              <a:extLst>
                <a:ext uri="{FF2B5EF4-FFF2-40B4-BE49-F238E27FC236}">
                  <a16:creationId xmlns:a16="http://schemas.microsoft.com/office/drawing/2014/main" id="{E5F8B448-99D8-4E20-93FC-9687462D5CE3}"/>
                </a:ext>
              </a:extLst>
            </p:cNvPr>
            <p:cNvSpPr/>
            <p:nvPr/>
          </p:nvSpPr>
          <p:spPr bwMode="auto">
            <a:xfrm>
              <a:off x="645256" y="5135285"/>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sp>
          <p:nvSpPr>
            <p:cNvPr id="688" name="Cube 687">
              <a:extLst>
                <a:ext uri="{FF2B5EF4-FFF2-40B4-BE49-F238E27FC236}">
                  <a16:creationId xmlns:a16="http://schemas.microsoft.com/office/drawing/2014/main" id="{10A3DE2B-647F-499F-B5B5-9A17DECD3D00}"/>
                </a:ext>
              </a:extLst>
            </p:cNvPr>
            <p:cNvSpPr/>
            <p:nvPr/>
          </p:nvSpPr>
          <p:spPr bwMode="auto">
            <a:xfrm>
              <a:off x="1022844" y="5135285"/>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sp>
          <p:nvSpPr>
            <p:cNvPr id="689" name="Cube 688">
              <a:extLst>
                <a:ext uri="{FF2B5EF4-FFF2-40B4-BE49-F238E27FC236}">
                  <a16:creationId xmlns:a16="http://schemas.microsoft.com/office/drawing/2014/main" id="{22EAB255-EF95-4E2A-9C7C-FE82AE41EC11}"/>
                </a:ext>
              </a:extLst>
            </p:cNvPr>
            <p:cNvSpPr/>
            <p:nvPr/>
          </p:nvSpPr>
          <p:spPr bwMode="auto">
            <a:xfrm>
              <a:off x="273435" y="4516534"/>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pic>
          <p:nvPicPr>
            <p:cNvPr id="690" name="Graphic 689" descr="Processor">
              <a:extLst>
                <a:ext uri="{FF2B5EF4-FFF2-40B4-BE49-F238E27FC236}">
                  <a16:creationId xmlns:a16="http://schemas.microsoft.com/office/drawing/2014/main" id="{C10C868C-6644-4882-8107-6E094CE807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0189" y="5384196"/>
              <a:ext cx="212852" cy="212854"/>
            </a:xfrm>
            <a:prstGeom prst="rect">
              <a:avLst/>
            </a:prstGeom>
          </p:spPr>
        </p:pic>
        <p:pic>
          <p:nvPicPr>
            <p:cNvPr id="691" name="Graphic 690" descr="Robot Hand">
              <a:extLst>
                <a:ext uri="{FF2B5EF4-FFF2-40B4-BE49-F238E27FC236}">
                  <a16:creationId xmlns:a16="http://schemas.microsoft.com/office/drawing/2014/main" id="{F6C424E1-64DC-4772-8965-1BCF06820AB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6908" y="6000972"/>
              <a:ext cx="219854" cy="244522"/>
            </a:xfrm>
            <a:prstGeom prst="rect">
              <a:avLst/>
            </a:prstGeom>
          </p:spPr>
        </p:pic>
        <p:sp>
          <p:nvSpPr>
            <p:cNvPr id="692" name="Rectangle 691">
              <a:extLst>
                <a:ext uri="{FF2B5EF4-FFF2-40B4-BE49-F238E27FC236}">
                  <a16:creationId xmlns:a16="http://schemas.microsoft.com/office/drawing/2014/main" id="{360BEA39-41B4-47FB-9DD1-04C9FB894192}"/>
                </a:ext>
              </a:extLst>
            </p:cNvPr>
            <p:cNvSpPr/>
            <p:nvPr/>
          </p:nvSpPr>
          <p:spPr bwMode="auto">
            <a:xfrm>
              <a:off x="928796" y="3475506"/>
              <a:ext cx="2248180" cy="378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ctr" anchorCtr="0" forceAA="0" compatLnSpc="1">
              <a:prstTxWarp prst="textNoShape">
                <a:avLst/>
              </a:prstTxWarp>
              <a:noAutofit/>
            </a:bodyPr>
            <a:lstStyle/>
            <a:p>
              <a:pPr algn="ctr" defTabSz="816567" fontAlgn="base">
                <a:spcBef>
                  <a:spcPct val="0"/>
                </a:spcBef>
                <a:spcAft>
                  <a:spcPct val="0"/>
                </a:spcAft>
              </a:pPr>
              <a:r>
                <a:rPr lang="en-US" sz="1372">
                  <a:solidFill>
                    <a:srgbClr val="50E6FF"/>
                  </a:solidFill>
                  <a:latin typeface="Segoe UI Semibold"/>
                  <a:cs typeface="Segoe UI" pitchFamily="34" charset="0"/>
                </a:rPr>
                <a:t>Purdue Model</a:t>
              </a:r>
            </a:p>
          </p:txBody>
        </p:sp>
        <p:grpSp>
          <p:nvGrpSpPr>
            <p:cNvPr id="693" name="Group 692">
              <a:extLst>
                <a:ext uri="{FF2B5EF4-FFF2-40B4-BE49-F238E27FC236}">
                  <a16:creationId xmlns:a16="http://schemas.microsoft.com/office/drawing/2014/main" id="{BE3AD433-598E-4DB8-B764-EEF3630ED123}"/>
                </a:ext>
              </a:extLst>
            </p:cNvPr>
            <p:cNvGrpSpPr/>
            <p:nvPr/>
          </p:nvGrpSpPr>
          <p:grpSpPr>
            <a:xfrm>
              <a:off x="239398" y="4786901"/>
              <a:ext cx="266790" cy="118862"/>
              <a:chOff x="-3774075" y="3977321"/>
              <a:chExt cx="2313012" cy="1030494"/>
            </a:xfrm>
          </p:grpSpPr>
          <p:sp>
            <p:nvSpPr>
              <p:cNvPr id="758" name="Rectangle: Rounded Corners 757">
                <a:extLst>
                  <a:ext uri="{FF2B5EF4-FFF2-40B4-BE49-F238E27FC236}">
                    <a16:creationId xmlns:a16="http://schemas.microsoft.com/office/drawing/2014/main" id="{E062B24D-C2AF-48DD-97A7-5EC1BB0A49A7}"/>
                  </a:ext>
                </a:extLst>
              </p:cNvPr>
              <p:cNvSpPr/>
              <p:nvPr/>
            </p:nvSpPr>
            <p:spPr bwMode="auto">
              <a:xfrm>
                <a:off x="-3774075" y="4595711"/>
                <a:ext cx="2313012" cy="412104"/>
              </a:xfrm>
              <a:prstGeom prst="roundRect">
                <a:avLst>
                  <a:gd name="adj" fmla="val 50000"/>
                </a:avLst>
              </a:prstGeom>
              <a:noFill/>
              <a:ln w="6350">
                <a:gradFill flip="none" rotWithShape="1">
                  <a:gsLst>
                    <a:gs pos="25000">
                      <a:schemeClr val="bg1">
                        <a:alpha val="0"/>
                      </a:schemeClr>
                    </a:gs>
                    <a:gs pos="25000">
                      <a:schemeClr val="bg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59" name="Oval 758">
                <a:extLst>
                  <a:ext uri="{FF2B5EF4-FFF2-40B4-BE49-F238E27FC236}">
                    <a16:creationId xmlns:a16="http://schemas.microsoft.com/office/drawing/2014/main" id="{6750A6FF-2E66-4378-8F21-DEFC0179F4EF}"/>
                  </a:ext>
                </a:extLst>
              </p:cNvPr>
              <p:cNvSpPr/>
              <p:nvPr/>
            </p:nvSpPr>
            <p:spPr bwMode="auto">
              <a:xfrm>
                <a:off x="-3014479"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60" name="Oval 759">
                <a:extLst>
                  <a:ext uri="{FF2B5EF4-FFF2-40B4-BE49-F238E27FC236}">
                    <a16:creationId xmlns:a16="http://schemas.microsoft.com/office/drawing/2014/main" id="{3E8BD613-0A5B-4457-803F-5517ED63F45E}"/>
                  </a:ext>
                </a:extLst>
              </p:cNvPr>
              <p:cNvSpPr/>
              <p:nvPr/>
            </p:nvSpPr>
            <p:spPr bwMode="auto">
              <a:xfrm>
                <a:off x="-2381746"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61" name="Oval 760">
                <a:extLst>
                  <a:ext uri="{FF2B5EF4-FFF2-40B4-BE49-F238E27FC236}">
                    <a16:creationId xmlns:a16="http://schemas.microsoft.com/office/drawing/2014/main" id="{56998862-DA0E-40CA-A760-D2F388BC1827}"/>
                  </a:ext>
                </a:extLst>
              </p:cNvPr>
              <p:cNvSpPr/>
              <p:nvPr/>
            </p:nvSpPr>
            <p:spPr bwMode="auto">
              <a:xfrm>
                <a:off x="-1749013"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nvGrpSpPr>
              <p:cNvPr id="762" name="Group 761">
                <a:extLst>
                  <a:ext uri="{FF2B5EF4-FFF2-40B4-BE49-F238E27FC236}">
                    <a16:creationId xmlns:a16="http://schemas.microsoft.com/office/drawing/2014/main" id="{54304D06-0474-4FEE-AD07-92F4454F941E}"/>
                  </a:ext>
                </a:extLst>
              </p:cNvPr>
              <p:cNvGrpSpPr/>
              <p:nvPr/>
            </p:nvGrpSpPr>
            <p:grpSpPr>
              <a:xfrm>
                <a:off x="-2139677" y="3977321"/>
                <a:ext cx="541538" cy="523877"/>
                <a:chOff x="-3024748" y="3561103"/>
                <a:chExt cx="949654" cy="918684"/>
              </a:xfrm>
            </p:grpSpPr>
            <p:sp>
              <p:nvSpPr>
                <p:cNvPr id="766" name="Rectangle: Rounded Corners 765">
                  <a:extLst>
                    <a:ext uri="{FF2B5EF4-FFF2-40B4-BE49-F238E27FC236}">
                      <a16:creationId xmlns:a16="http://schemas.microsoft.com/office/drawing/2014/main" id="{AD577663-71A4-4EC6-AD19-7BDE06C9E41E}"/>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67" name="Rectangle: Rounded Corners 766">
                  <a:extLst>
                    <a:ext uri="{FF2B5EF4-FFF2-40B4-BE49-F238E27FC236}">
                      <a16:creationId xmlns:a16="http://schemas.microsoft.com/office/drawing/2014/main" id="{1F0CFE66-A9D1-4D2A-9DB1-81EED1FCC6B8}"/>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grpSp>
            <p:nvGrpSpPr>
              <p:cNvPr id="763" name="Group 762">
                <a:extLst>
                  <a:ext uri="{FF2B5EF4-FFF2-40B4-BE49-F238E27FC236}">
                    <a16:creationId xmlns:a16="http://schemas.microsoft.com/office/drawing/2014/main" id="{3878268F-B1B2-48A8-98B9-A13AAB378E78}"/>
                  </a:ext>
                </a:extLst>
              </p:cNvPr>
              <p:cNvGrpSpPr/>
              <p:nvPr/>
            </p:nvGrpSpPr>
            <p:grpSpPr>
              <a:xfrm>
                <a:off x="-2813549" y="3977321"/>
                <a:ext cx="541538" cy="523877"/>
                <a:chOff x="-3024748" y="3561103"/>
                <a:chExt cx="949654" cy="918684"/>
              </a:xfrm>
            </p:grpSpPr>
            <p:sp>
              <p:nvSpPr>
                <p:cNvPr id="764" name="Rectangle: Rounded Corners 763">
                  <a:extLst>
                    <a:ext uri="{FF2B5EF4-FFF2-40B4-BE49-F238E27FC236}">
                      <a16:creationId xmlns:a16="http://schemas.microsoft.com/office/drawing/2014/main" id="{87C315CE-3459-41B6-8019-7783511820DA}"/>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65" name="Rectangle: Rounded Corners 764">
                  <a:extLst>
                    <a:ext uri="{FF2B5EF4-FFF2-40B4-BE49-F238E27FC236}">
                      <a16:creationId xmlns:a16="http://schemas.microsoft.com/office/drawing/2014/main" id="{A4354635-1A94-4FB4-9429-493E043089A3}"/>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grpSp>
        <p:sp>
          <p:nvSpPr>
            <p:cNvPr id="694" name="Cube 693">
              <a:extLst>
                <a:ext uri="{FF2B5EF4-FFF2-40B4-BE49-F238E27FC236}">
                  <a16:creationId xmlns:a16="http://schemas.microsoft.com/office/drawing/2014/main" id="{0F85B00E-5737-4913-A2E3-79BBAC1CC555}"/>
                </a:ext>
              </a:extLst>
            </p:cNvPr>
            <p:cNvSpPr/>
            <p:nvPr/>
          </p:nvSpPr>
          <p:spPr bwMode="auto">
            <a:xfrm>
              <a:off x="651023" y="4516534"/>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sp>
          <p:nvSpPr>
            <p:cNvPr id="695" name="Cube 694">
              <a:extLst>
                <a:ext uri="{FF2B5EF4-FFF2-40B4-BE49-F238E27FC236}">
                  <a16:creationId xmlns:a16="http://schemas.microsoft.com/office/drawing/2014/main" id="{CEF851D7-6CF2-4150-A633-44A90D8CD779}"/>
                </a:ext>
              </a:extLst>
            </p:cNvPr>
            <p:cNvSpPr/>
            <p:nvPr/>
          </p:nvSpPr>
          <p:spPr bwMode="auto">
            <a:xfrm>
              <a:off x="1028611" y="4516534"/>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pic>
          <p:nvPicPr>
            <p:cNvPr id="696" name="Graphic 695" descr="Processor">
              <a:extLst>
                <a:ext uri="{FF2B5EF4-FFF2-40B4-BE49-F238E27FC236}">
                  <a16:creationId xmlns:a16="http://schemas.microsoft.com/office/drawing/2014/main" id="{60DC454B-FBE3-476C-88F0-2003E67670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095" y="5380102"/>
              <a:ext cx="212852" cy="212854"/>
            </a:xfrm>
            <a:prstGeom prst="rect">
              <a:avLst/>
            </a:prstGeom>
          </p:spPr>
        </p:pic>
        <p:pic>
          <p:nvPicPr>
            <p:cNvPr id="697" name="Graphic 696" descr="Processor">
              <a:extLst>
                <a:ext uri="{FF2B5EF4-FFF2-40B4-BE49-F238E27FC236}">
                  <a16:creationId xmlns:a16="http://schemas.microsoft.com/office/drawing/2014/main" id="{55326208-0132-446B-8DE4-90217E19714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445" y="5374686"/>
              <a:ext cx="212852" cy="212854"/>
            </a:xfrm>
            <a:prstGeom prst="rect">
              <a:avLst/>
            </a:prstGeom>
          </p:spPr>
        </p:pic>
        <p:pic>
          <p:nvPicPr>
            <p:cNvPr id="698" name="Graphic 697" descr="Robot Hand">
              <a:extLst>
                <a:ext uri="{FF2B5EF4-FFF2-40B4-BE49-F238E27FC236}">
                  <a16:creationId xmlns:a16="http://schemas.microsoft.com/office/drawing/2014/main" id="{E569D0D5-26F1-4D57-93B7-1E3CA33A00E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5750" y="5996878"/>
              <a:ext cx="219854" cy="244522"/>
            </a:xfrm>
            <a:prstGeom prst="rect">
              <a:avLst/>
            </a:prstGeom>
          </p:spPr>
        </p:pic>
        <p:pic>
          <p:nvPicPr>
            <p:cNvPr id="699" name="Graphic 698" descr="Robot Hand">
              <a:extLst>
                <a:ext uri="{FF2B5EF4-FFF2-40B4-BE49-F238E27FC236}">
                  <a16:creationId xmlns:a16="http://schemas.microsoft.com/office/drawing/2014/main" id="{6872D9CF-9020-41A2-84F0-938C09CFEA1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3164" y="5991462"/>
              <a:ext cx="219854" cy="244522"/>
            </a:xfrm>
            <a:prstGeom prst="rect">
              <a:avLst/>
            </a:prstGeom>
          </p:spPr>
        </p:pic>
        <p:grpSp>
          <p:nvGrpSpPr>
            <p:cNvPr id="700" name="Group 699">
              <a:extLst>
                <a:ext uri="{FF2B5EF4-FFF2-40B4-BE49-F238E27FC236}">
                  <a16:creationId xmlns:a16="http://schemas.microsoft.com/office/drawing/2014/main" id="{EEA80A6C-41EC-43F7-B11C-C5EFEDF78455}"/>
                </a:ext>
              </a:extLst>
            </p:cNvPr>
            <p:cNvGrpSpPr/>
            <p:nvPr/>
          </p:nvGrpSpPr>
          <p:grpSpPr>
            <a:xfrm>
              <a:off x="635593" y="4789409"/>
              <a:ext cx="266790" cy="118862"/>
              <a:chOff x="-3774075" y="3977321"/>
              <a:chExt cx="2313012" cy="1030494"/>
            </a:xfrm>
          </p:grpSpPr>
          <p:sp>
            <p:nvSpPr>
              <p:cNvPr id="748" name="Rectangle: Rounded Corners 747">
                <a:extLst>
                  <a:ext uri="{FF2B5EF4-FFF2-40B4-BE49-F238E27FC236}">
                    <a16:creationId xmlns:a16="http://schemas.microsoft.com/office/drawing/2014/main" id="{D618FC2C-C708-4AB9-B913-D26655275371}"/>
                  </a:ext>
                </a:extLst>
              </p:cNvPr>
              <p:cNvSpPr/>
              <p:nvPr/>
            </p:nvSpPr>
            <p:spPr bwMode="auto">
              <a:xfrm>
                <a:off x="-3774075" y="4595711"/>
                <a:ext cx="2313012" cy="412104"/>
              </a:xfrm>
              <a:prstGeom prst="roundRect">
                <a:avLst>
                  <a:gd name="adj" fmla="val 50000"/>
                </a:avLst>
              </a:prstGeom>
              <a:noFill/>
              <a:ln w="6350">
                <a:gradFill flip="none" rotWithShape="1">
                  <a:gsLst>
                    <a:gs pos="25000">
                      <a:schemeClr val="bg1">
                        <a:alpha val="0"/>
                      </a:schemeClr>
                    </a:gs>
                    <a:gs pos="25000">
                      <a:schemeClr val="bg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94B0ABE7-FBFD-4615-B119-093DC4F3164B}"/>
                  </a:ext>
                </a:extLst>
              </p:cNvPr>
              <p:cNvSpPr/>
              <p:nvPr/>
            </p:nvSpPr>
            <p:spPr bwMode="auto">
              <a:xfrm>
                <a:off x="-3014479"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50" name="Oval 749">
                <a:extLst>
                  <a:ext uri="{FF2B5EF4-FFF2-40B4-BE49-F238E27FC236}">
                    <a16:creationId xmlns:a16="http://schemas.microsoft.com/office/drawing/2014/main" id="{AE7CBEE2-79D0-4124-B33D-8944AB3444C4}"/>
                  </a:ext>
                </a:extLst>
              </p:cNvPr>
              <p:cNvSpPr/>
              <p:nvPr/>
            </p:nvSpPr>
            <p:spPr bwMode="auto">
              <a:xfrm>
                <a:off x="-2381746"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51" name="Oval 750">
                <a:extLst>
                  <a:ext uri="{FF2B5EF4-FFF2-40B4-BE49-F238E27FC236}">
                    <a16:creationId xmlns:a16="http://schemas.microsoft.com/office/drawing/2014/main" id="{50725E7D-3985-411A-B1FA-37A6BB45659C}"/>
                  </a:ext>
                </a:extLst>
              </p:cNvPr>
              <p:cNvSpPr/>
              <p:nvPr/>
            </p:nvSpPr>
            <p:spPr bwMode="auto">
              <a:xfrm>
                <a:off x="-1749013"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nvGrpSpPr>
              <p:cNvPr id="752" name="Group 751">
                <a:extLst>
                  <a:ext uri="{FF2B5EF4-FFF2-40B4-BE49-F238E27FC236}">
                    <a16:creationId xmlns:a16="http://schemas.microsoft.com/office/drawing/2014/main" id="{D18CA4F3-F405-485C-938A-008EBB3D5847}"/>
                  </a:ext>
                </a:extLst>
              </p:cNvPr>
              <p:cNvGrpSpPr/>
              <p:nvPr/>
            </p:nvGrpSpPr>
            <p:grpSpPr>
              <a:xfrm>
                <a:off x="-2139677" y="3977321"/>
                <a:ext cx="541538" cy="523877"/>
                <a:chOff x="-3024748" y="3561103"/>
                <a:chExt cx="949654" cy="918684"/>
              </a:xfrm>
            </p:grpSpPr>
            <p:sp>
              <p:nvSpPr>
                <p:cNvPr id="756" name="Rectangle: Rounded Corners 755">
                  <a:extLst>
                    <a:ext uri="{FF2B5EF4-FFF2-40B4-BE49-F238E27FC236}">
                      <a16:creationId xmlns:a16="http://schemas.microsoft.com/office/drawing/2014/main" id="{036EBFB7-8904-462B-8ACD-F1F2B1D1AE12}"/>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57" name="Rectangle: Rounded Corners 756">
                  <a:extLst>
                    <a:ext uri="{FF2B5EF4-FFF2-40B4-BE49-F238E27FC236}">
                      <a16:creationId xmlns:a16="http://schemas.microsoft.com/office/drawing/2014/main" id="{D0DEE78D-DDDB-4838-8393-2F352E2354CF}"/>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grpSp>
            <p:nvGrpSpPr>
              <p:cNvPr id="753" name="Group 752">
                <a:extLst>
                  <a:ext uri="{FF2B5EF4-FFF2-40B4-BE49-F238E27FC236}">
                    <a16:creationId xmlns:a16="http://schemas.microsoft.com/office/drawing/2014/main" id="{2B4176CE-5FFF-431A-8A6B-E5FBA77F21D0}"/>
                  </a:ext>
                </a:extLst>
              </p:cNvPr>
              <p:cNvGrpSpPr/>
              <p:nvPr/>
            </p:nvGrpSpPr>
            <p:grpSpPr>
              <a:xfrm>
                <a:off x="-2813549" y="3977321"/>
                <a:ext cx="541538" cy="523877"/>
                <a:chOff x="-3024748" y="3561103"/>
                <a:chExt cx="949654" cy="918684"/>
              </a:xfrm>
            </p:grpSpPr>
            <p:sp>
              <p:nvSpPr>
                <p:cNvPr id="754" name="Rectangle: Rounded Corners 753">
                  <a:extLst>
                    <a:ext uri="{FF2B5EF4-FFF2-40B4-BE49-F238E27FC236}">
                      <a16:creationId xmlns:a16="http://schemas.microsoft.com/office/drawing/2014/main" id="{F22A941F-F25E-4FE4-A893-0416211C7A44}"/>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55" name="Rectangle: Rounded Corners 754">
                  <a:extLst>
                    <a:ext uri="{FF2B5EF4-FFF2-40B4-BE49-F238E27FC236}">
                      <a16:creationId xmlns:a16="http://schemas.microsoft.com/office/drawing/2014/main" id="{7622B669-B648-494C-A860-959827C31006}"/>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grpSp>
        <p:grpSp>
          <p:nvGrpSpPr>
            <p:cNvPr id="701" name="Group 700">
              <a:extLst>
                <a:ext uri="{FF2B5EF4-FFF2-40B4-BE49-F238E27FC236}">
                  <a16:creationId xmlns:a16="http://schemas.microsoft.com/office/drawing/2014/main" id="{1D5D7A0B-3C36-40DF-9BA7-CF2C0FBC206D}"/>
                </a:ext>
              </a:extLst>
            </p:cNvPr>
            <p:cNvGrpSpPr/>
            <p:nvPr/>
          </p:nvGrpSpPr>
          <p:grpSpPr>
            <a:xfrm>
              <a:off x="1002877" y="4783671"/>
              <a:ext cx="266790" cy="118862"/>
              <a:chOff x="-3774075" y="3977321"/>
              <a:chExt cx="2313012" cy="1030494"/>
            </a:xfrm>
          </p:grpSpPr>
          <p:sp>
            <p:nvSpPr>
              <p:cNvPr id="738" name="Rectangle: Rounded Corners 737">
                <a:extLst>
                  <a:ext uri="{FF2B5EF4-FFF2-40B4-BE49-F238E27FC236}">
                    <a16:creationId xmlns:a16="http://schemas.microsoft.com/office/drawing/2014/main" id="{2757EEA7-B882-45F8-96B1-2B4994BF7234}"/>
                  </a:ext>
                </a:extLst>
              </p:cNvPr>
              <p:cNvSpPr/>
              <p:nvPr/>
            </p:nvSpPr>
            <p:spPr bwMode="auto">
              <a:xfrm>
                <a:off x="-3774075" y="4595711"/>
                <a:ext cx="2313012" cy="412104"/>
              </a:xfrm>
              <a:prstGeom prst="roundRect">
                <a:avLst>
                  <a:gd name="adj" fmla="val 50000"/>
                </a:avLst>
              </a:prstGeom>
              <a:noFill/>
              <a:ln w="6350">
                <a:gradFill flip="none" rotWithShape="1">
                  <a:gsLst>
                    <a:gs pos="25000">
                      <a:schemeClr val="bg1">
                        <a:alpha val="0"/>
                      </a:schemeClr>
                    </a:gs>
                    <a:gs pos="25000">
                      <a:schemeClr val="bg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39" name="Oval 738">
                <a:extLst>
                  <a:ext uri="{FF2B5EF4-FFF2-40B4-BE49-F238E27FC236}">
                    <a16:creationId xmlns:a16="http://schemas.microsoft.com/office/drawing/2014/main" id="{6F2E9F13-B2FA-4040-ABDF-C60183A3E492}"/>
                  </a:ext>
                </a:extLst>
              </p:cNvPr>
              <p:cNvSpPr/>
              <p:nvPr/>
            </p:nvSpPr>
            <p:spPr bwMode="auto">
              <a:xfrm>
                <a:off x="-3014479"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40" name="Oval 739">
                <a:extLst>
                  <a:ext uri="{FF2B5EF4-FFF2-40B4-BE49-F238E27FC236}">
                    <a16:creationId xmlns:a16="http://schemas.microsoft.com/office/drawing/2014/main" id="{20D1B62C-F571-49D0-98AB-1CCE0AAE8A30}"/>
                  </a:ext>
                </a:extLst>
              </p:cNvPr>
              <p:cNvSpPr/>
              <p:nvPr/>
            </p:nvSpPr>
            <p:spPr bwMode="auto">
              <a:xfrm>
                <a:off x="-2381746"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41" name="Oval 740">
                <a:extLst>
                  <a:ext uri="{FF2B5EF4-FFF2-40B4-BE49-F238E27FC236}">
                    <a16:creationId xmlns:a16="http://schemas.microsoft.com/office/drawing/2014/main" id="{62D9D577-796C-4152-A7B7-F3CA4D3D0794}"/>
                  </a:ext>
                </a:extLst>
              </p:cNvPr>
              <p:cNvSpPr/>
              <p:nvPr/>
            </p:nvSpPr>
            <p:spPr bwMode="auto">
              <a:xfrm>
                <a:off x="-1749013"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nvGrpSpPr>
              <p:cNvPr id="742" name="Group 741">
                <a:extLst>
                  <a:ext uri="{FF2B5EF4-FFF2-40B4-BE49-F238E27FC236}">
                    <a16:creationId xmlns:a16="http://schemas.microsoft.com/office/drawing/2014/main" id="{11076498-99FB-460D-8BE4-F665BD00B6FE}"/>
                  </a:ext>
                </a:extLst>
              </p:cNvPr>
              <p:cNvGrpSpPr/>
              <p:nvPr/>
            </p:nvGrpSpPr>
            <p:grpSpPr>
              <a:xfrm>
                <a:off x="-2139677" y="3977321"/>
                <a:ext cx="541538" cy="523877"/>
                <a:chOff x="-3024748" y="3561103"/>
                <a:chExt cx="949654" cy="918684"/>
              </a:xfrm>
            </p:grpSpPr>
            <p:sp>
              <p:nvSpPr>
                <p:cNvPr id="746" name="Rectangle: Rounded Corners 745">
                  <a:extLst>
                    <a:ext uri="{FF2B5EF4-FFF2-40B4-BE49-F238E27FC236}">
                      <a16:creationId xmlns:a16="http://schemas.microsoft.com/office/drawing/2014/main" id="{75EFF5C7-7A40-468C-A034-9009802E5CD3}"/>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47" name="Rectangle: Rounded Corners 746">
                  <a:extLst>
                    <a:ext uri="{FF2B5EF4-FFF2-40B4-BE49-F238E27FC236}">
                      <a16:creationId xmlns:a16="http://schemas.microsoft.com/office/drawing/2014/main" id="{74B31D20-3F84-439E-970E-1BFA8FE4F6DA}"/>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grpSp>
            <p:nvGrpSpPr>
              <p:cNvPr id="743" name="Group 742">
                <a:extLst>
                  <a:ext uri="{FF2B5EF4-FFF2-40B4-BE49-F238E27FC236}">
                    <a16:creationId xmlns:a16="http://schemas.microsoft.com/office/drawing/2014/main" id="{20CFB798-7350-4DC0-98B2-C2CF1955216E}"/>
                  </a:ext>
                </a:extLst>
              </p:cNvPr>
              <p:cNvGrpSpPr/>
              <p:nvPr/>
            </p:nvGrpSpPr>
            <p:grpSpPr>
              <a:xfrm>
                <a:off x="-2813549" y="3977321"/>
                <a:ext cx="541538" cy="523877"/>
                <a:chOff x="-3024748" y="3561103"/>
                <a:chExt cx="949654" cy="918684"/>
              </a:xfrm>
            </p:grpSpPr>
            <p:sp>
              <p:nvSpPr>
                <p:cNvPr id="744" name="Rectangle: Rounded Corners 743">
                  <a:extLst>
                    <a:ext uri="{FF2B5EF4-FFF2-40B4-BE49-F238E27FC236}">
                      <a16:creationId xmlns:a16="http://schemas.microsoft.com/office/drawing/2014/main" id="{D496F4F2-8365-4167-B5E4-83E91B99897E}"/>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45" name="Rectangle: Rounded Corners 744">
                  <a:extLst>
                    <a:ext uri="{FF2B5EF4-FFF2-40B4-BE49-F238E27FC236}">
                      <a16:creationId xmlns:a16="http://schemas.microsoft.com/office/drawing/2014/main" id="{3983CE59-965F-430A-A222-493187920531}"/>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grpSp>
        <p:sp>
          <p:nvSpPr>
            <p:cNvPr id="702" name="Cube 701">
              <a:extLst>
                <a:ext uri="{FF2B5EF4-FFF2-40B4-BE49-F238E27FC236}">
                  <a16:creationId xmlns:a16="http://schemas.microsoft.com/office/drawing/2014/main" id="{610318DC-3FBF-42B5-8004-BFD8AF1465E8}"/>
                </a:ext>
              </a:extLst>
            </p:cNvPr>
            <p:cNvSpPr/>
            <p:nvPr/>
          </p:nvSpPr>
          <p:spPr bwMode="auto">
            <a:xfrm>
              <a:off x="1406199" y="5739755"/>
              <a:ext cx="2416179" cy="737338"/>
            </a:xfrm>
            <a:prstGeom prst="cube">
              <a:avLst>
                <a:gd name="adj" fmla="val 2821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sp>
          <p:nvSpPr>
            <p:cNvPr id="703" name="Cube 702">
              <a:extLst>
                <a:ext uri="{FF2B5EF4-FFF2-40B4-BE49-F238E27FC236}">
                  <a16:creationId xmlns:a16="http://schemas.microsoft.com/office/drawing/2014/main" id="{01D197F3-96E7-42A9-BE8F-083623B49248}"/>
                </a:ext>
              </a:extLst>
            </p:cNvPr>
            <p:cNvSpPr/>
            <p:nvPr/>
          </p:nvSpPr>
          <p:spPr bwMode="auto">
            <a:xfrm>
              <a:off x="1406199" y="5114043"/>
              <a:ext cx="2416179" cy="737338"/>
            </a:xfrm>
            <a:prstGeom prst="cube">
              <a:avLst>
                <a:gd name="adj" fmla="val 2821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sp>
          <p:nvSpPr>
            <p:cNvPr id="704" name="Cube 703">
              <a:extLst>
                <a:ext uri="{FF2B5EF4-FFF2-40B4-BE49-F238E27FC236}">
                  <a16:creationId xmlns:a16="http://schemas.microsoft.com/office/drawing/2014/main" id="{A848490B-2A8B-4770-95CA-2F39C7AB4569}"/>
                </a:ext>
              </a:extLst>
            </p:cNvPr>
            <p:cNvSpPr/>
            <p:nvPr/>
          </p:nvSpPr>
          <p:spPr bwMode="auto">
            <a:xfrm>
              <a:off x="1406199" y="4488331"/>
              <a:ext cx="2416179" cy="737338"/>
            </a:xfrm>
            <a:prstGeom prst="cube">
              <a:avLst>
                <a:gd name="adj" fmla="val 2821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pic>
          <p:nvPicPr>
            <p:cNvPr id="705" name="Graphic 704" descr="Robot Hand">
              <a:extLst>
                <a:ext uri="{FF2B5EF4-FFF2-40B4-BE49-F238E27FC236}">
                  <a16:creationId xmlns:a16="http://schemas.microsoft.com/office/drawing/2014/main" id="{8CA769FA-5F02-48BA-AB6F-5523BC501D2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23638" y="5998479"/>
              <a:ext cx="219854" cy="244522"/>
            </a:xfrm>
            <a:prstGeom prst="rect">
              <a:avLst/>
            </a:prstGeom>
          </p:spPr>
        </p:pic>
        <p:grpSp>
          <p:nvGrpSpPr>
            <p:cNvPr id="706" name="Group 705">
              <a:extLst>
                <a:ext uri="{FF2B5EF4-FFF2-40B4-BE49-F238E27FC236}">
                  <a16:creationId xmlns:a16="http://schemas.microsoft.com/office/drawing/2014/main" id="{2D2DB022-43E9-4FB2-9B72-A9E606D1616F}"/>
                </a:ext>
              </a:extLst>
            </p:cNvPr>
            <p:cNvGrpSpPr/>
            <p:nvPr/>
          </p:nvGrpSpPr>
          <p:grpSpPr>
            <a:xfrm>
              <a:off x="406997" y="4956449"/>
              <a:ext cx="1110477" cy="418187"/>
              <a:chOff x="406997" y="4956449"/>
              <a:chExt cx="1110477" cy="418187"/>
            </a:xfrm>
          </p:grpSpPr>
          <p:cxnSp>
            <p:nvCxnSpPr>
              <p:cNvPr id="734" name="Connector: Elbow 252">
                <a:extLst>
                  <a:ext uri="{FF2B5EF4-FFF2-40B4-BE49-F238E27FC236}">
                    <a16:creationId xmlns:a16="http://schemas.microsoft.com/office/drawing/2014/main" id="{A4AD54D2-D543-4F9D-A53D-868D83F98055}"/>
                  </a:ext>
                </a:extLst>
              </p:cNvPr>
              <p:cNvCxnSpPr>
                <a:cxnSpLocks/>
              </p:cNvCxnSpPr>
              <p:nvPr/>
            </p:nvCxnSpPr>
            <p:spPr>
              <a:xfrm>
                <a:off x="406997"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5" name="Connector: Elbow 252">
                <a:extLst>
                  <a:ext uri="{FF2B5EF4-FFF2-40B4-BE49-F238E27FC236}">
                    <a16:creationId xmlns:a16="http://schemas.microsoft.com/office/drawing/2014/main" id="{30C93DF2-22B8-4F71-B8E3-CA77EB5387A7}"/>
                  </a:ext>
                </a:extLst>
              </p:cNvPr>
              <p:cNvCxnSpPr>
                <a:cxnSpLocks/>
              </p:cNvCxnSpPr>
              <p:nvPr/>
            </p:nvCxnSpPr>
            <p:spPr>
              <a:xfrm>
                <a:off x="784794"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6" name="Connector: Elbow 252">
                <a:extLst>
                  <a:ext uri="{FF2B5EF4-FFF2-40B4-BE49-F238E27FC236}">
                    <a16:creationId xmlns:a16="http://schemas.microsoft.com/office/drawing/2014/main" id="{08A5F261-35E3-4091-8B24-E3928CBEF582}"/>
                  </a:ext>
                </a:extLst>
              </p:cNvPr>
              <p:cNvCxnSpPr>
                <a:cxnSpLocks/>
              </p:cNvCxnSpPr>
              <p:nvPr/>
            </p:nvCxnSpPr>
            <p:spPr>
              <a:xfrm>
                <a:off x="1138520"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7" name="Connector: Elbow 252">
                <a:extLst>
                  <a:ext uri="{FF2B5EF4-FFF2-40B4-BE49-F238E27FC236}">
                    <a16:creationId xmlns:a16="http://schemas.microsoft.com/office/drawing/2014/main" id="{3EC37863-09D2-4F4B-91C1-A6A86D2F7FE2}"/>
                  </a:ext>
                </a:extLst>
              </p:cNvPr>
              <p:cNvCxnSpPr>
                <a:cxnSpLocks/>
              </p:cNvCxnSpPr>
              <p:nvPr/>
            </p:nvCxnSpPr>
            <p:spPr>
              <a:xfrm>
                <a:off x="1517474"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707" name="Graphic 706" descr="Processor">
              <a:extLst>
                <a:ext uri="{FF2B5EF4-FFF2-40B4-BE49-F238E27FC236}">
                  <a16:creationId xmlns:a16="http://schemas.microsoft.com/office/drawing/2014/main" id="{A6606589-45B7-48F7-80AE-713C58583E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6775" y="5381704"/>
              <a:ext cx="212852" cy="212854"/>
            </a:xfrm>
            <a:prstGeom prst="rect">
              <a:avLst/>
            </a:prstGeom>
          </p:spPr>
        </p:pic>
        <p:grpSp>
          <p:nvGrpSpPr>
            <p:cNvPr id="708" name="Group 707">
              <a:extLst>
                <a:ext uri="{FF2B5EF4-FFF2-40B4-BE49-F238E27FC236}">
                  <a16:creationId xmlns:a16="http://schemas.microsoft.com/office/drawing/2014/main" id="{72CFB663-4EA8-446D-BD5B-B6ED5A733C77}"/>
                </a:ext>
              </a:extLst>
            </p:cNvPr>
            <p:cNvGrpSpPr/>
            <p:nvPr/>
          </p:nvGrpSpPr>
          <p:grpSpPr>
            <a:xfrm>
              <a:off x="1372685" y="4779143"/>
              <a:ext cx="266790" cy="118862"/>
              <a:chOff x="-3774075" y="3977321"/>
              <a:chExt cx="2313012" cy="1030494"/>
            </a:xfrm>
          </p:grpSpPr>
          <p:sp>
            <p:nvSpPr>
              <p:cNvPr id="724" name="Rectangle: Rounded Corners 723">
                <a:extLst>
                  <a:ext uri="{FF2B5EF4-FFF2-40B4-BE49-F238E27FC236}">
                    <a16:creationId xmlns:a16="http://schemas.microsoft.com/office/drawing/2014/main" id="{CB54C2C4-E0C3-48DC-BA25-5DE42083BA48}"/>
                  </a:ext>
                </a:extLst>
              </p:cNvPr>
              <p:cNvSpPr/>
              <p:nvPr/>
            </p:nvSpPr>
            <p:spPr bwMode="auto">
              <a:xfrm>
                <a:off x="-3774075" y="4595711"/>
                <a:ext cx="2313012" cy="412104"/>
              </a:xfrm>
              <a:prstGeom prst="roundRect">
                <a:avLst>
                  <a:gd name="adj" fmla="val 50000"/>
                </a:avLst>
              </a:prstGeom>
              <a:noFill/>
              <a:ln w="6350">
                <a:gradFill flip="none" rotWithShape="1">
                  <a:gsLst>
                    <a:gs pos="25000">
                      <a:schemeClr val="bg1">
                        <a:alpha val="0"/>
                      </a:schemeClr>
                    </a:gs>
                    <a:gs pos="25000">
                      <a:schemeClr val="bg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25" name="Oval 724">
                <a:extLst>
                  <a:ext uri="{FF2B5EF4-FFF2-40B4-BE49-F238E27FC236}">
                    <a16:creationId xmlns:a16="http://schemas.microsoft.com/office/drawing/2014/main" id="{472617E6-485F-4199-A0BA-173AA605DAEB}"/>
                  </a:ext>
                </a:extLst>
              </p:cNvPr>
              <p:cNvSpPr/>
              <p:nvPr/>
            </p:nvSpPr>
            <p:spPr bwMode="auto">
              <a:xfrm>
                <a:off x="-3014479"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26" name="Oval 725">
                <a:extLst>
                  <a:ext uri="{FF2B5EF4-FFF2-40B4-BE49-F238E27FC236}">
                    <a16:creationId xmlns:a16="http://schemas.microsoft.com/office/drawing/2014/main" id="{DB168223-53A0-4F6F-B24C-F58E93B53EBE}"/>
                  </a:ext>
                </a:extLst>
              </p:cNvPr>
              <p:cNvSpPr/>
              <p:nvPr/>
            </p:nvSpPr>
            <p:spPr bwMode="auto">
              <a:xfrm>
                <a:off x="-2381746"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27" name="Oval 726">
                <a:extLst>
                  <a:ext uri="{FF2B5EF4-FFF2-40B4-BE49-F238E27FC236}">
                    <a16:creationId xmlns:a16="http://schemas.microsoft.com/office/drawing/2014/main" id="{A0065B0D-0C69-442B-97E7-AF3C9268C043}"/>
                  </a:ext>
                </a:extLst>
              </p:cNvPr>
              <p:cNvSpPr/>
              <p:nvPr/>
            </p:nvSpPr>
            <p:spPr bwMode="auto">
              <a:xfrm>
                <a:off x="-1749013"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nvGrpSpPr>
              <p:cNvPr id="728" name="Group 727">
                <a:extLst>
                  <a:ext uri="{FF2B5EF4-FFF2-40B4-BE49-F238E27FC236}">
                    <a16:creationId xmlns:a16="http://schemas.microsoft.com/office/drawing/2014/main" id="{B0F073FB-9B7E-4F27-B227-69439E03E23F}"/>
                  </a:ext>
                </a:extLst>
              </p:cNvPr>
              <p:cNvGrpSpPr/>
              <p:nvPr/>
            </p:nvGrpSpPr>
            <p:grpSpPr>
              <a:xfrm>
                <a:off x="-2139677" y="3977321"/>
                <a:ext cx="541538" cy="523877"/>
                <a:chOff x="-3024748" y="3561103"/>
                <a:chExt cx="949654" cy="918684"/>
              </a:xfrm>
            </p:grpSpPr>
            <p:sp>
              <p:nvSpPr>
                <p:cNvPr id="732" name="Rectangle: Rounded Corners 731">
                  <a:extLst>
                    <a:ext uri="{FF2B5EF4-FFF2-40B4-BE49-F238E27FC236}">
                      <a16:creationId xmlns:a16="http://schemas.microsoft.com/office/drawing/2014/main" id="{E1336468-5F54-47BF-9C40-C47ACB1F9566}"/>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33" name="Rectangle: Rounded Corners 732">
                  <a:extLst>
                    <a:ext uri="{FF2B5EF4-FFF2-40B4-BE49-F238E27FC236}">
                      <a16:creationId xmlns:a16="http://schemas.microsoft.com/office/drawing/2014/main" id="{05CCA9EB-819E-4BA5-B16F-52795972C740}"/>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grpSp>
            <p:nvGrpSpPr>
              <p:cNvPr id="729" name="Group 728">
                <a:extLst>
                  <a:ext uri="{FF2B5EF4-FFF2-40B4-BE49-F238E27FC236}">
                    <a16:creationId xmlns:a16="http://schemas.microsoft.com/office/drawing/2014/main" id="{6C38AEBB-38AC-45DF-9700-EA8B4993D57A}"/>
                  </a:ext>
                </a:extLst>
              </p:cNvPr>
              <p:cNvGrpSpPr/>
              <p:nvPr/>
            </p:nvGrpSpPr>
            <p:grpSpPr>
              <a:xfrm>
                <a:off x="-2813549" y="3977321"/>
                <a:ext cx="541538" cy="523877"/>
                <a:chOff x="-3024748" y="3561103"/>
                <a:chExt cx="949654" cy="918684"/>
              </a:xfrm>
            </p:grpSpPr>
            <p:sp>
              <p:nvSpPr>
                <p:cNvPr id="730" name="Rectangle: Rounded Corners 729">
                  <a:extLst>
                    <a:ext uri="{FF2B5EF4-FFF2-40B4-BE49-F238E27FC236}">
                      <a16:creationId xmlns:a16="http://schemas.microsoft.com/office/drawing/2014/main" id="{6101A063-A6C7-4BBD-9F20-FB5F07CF8056}"/>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31" name="Rectangle: Rounded Corners 730">
                  <a:extLst>
                    <a:ext uri="{FF2B5EF4-FFF2-40B4-BE49-F238E27FC236}">
                      <a16:creationId xmlns:a16="http://schemas.microsoft.com/office/drawing/2014/main" id="{1C3F3116-6BD9-437F-A1D6-EE23CD6B4BE2}"/>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grpSp>
        <p:sp>
          <p:nvSpPr>
            <p:cNvPr id="709" name="Cube 708">
              <a:extLst>
                <a:ext uri="{FF2B5EF4-FFF2-40B4-BE49-F238E27FC236}">
                  <a16:creationId xmlns:a16="http://schemas.microsoft.com/office/drawing/2014/main" id="{F8DAB7CB-0995-49C4-B693-FA6CF4EECCF3}"/>
                </a:ext>
              </a:extLst>
            </p:cNvPr>
            <p:cNvSpPr/>
            <p:nvPr/>
          </p:nvSpPr>
          <p:spPr bwMode="auto">
            <a:xfrm>
              <a:off x="276162" y="3862619"/>
              <a:ext cx="3546216" cy="737338"/>
            </a:xfrm>
            <a:prstGeom prst="cube">
              <a:avLst>
                <a:gd name="adj" fmla="val 2821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pic>
          <p:nvPicPr>
            <p:cNvPr id="710" name="Graphic 709" descr="Factory">
              <a:extLst>
                <a:ext uri="{FF2B5EF4-FFF2-40B4-BE49-F238E27FC236}">
                  <a16:creationId xmlns:a16="http://schemas.microsoft.com/office/drawing/2014/main" id="{4DAF0B6B-F52C-44C9-ACAD-343C9E04F9C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6007" y="4292772"/>
              <a:ext cx="273212" cy="273210"/>
            </a:xfrm>
            <a:prstGeom prst="rect">
              <a:avLst/>
            </a:prstGeom>
          </p:spPr>
        </p:pic>
        <p:cxnSp>
          <p:nvCxnSpPr>
            <p:cNvPr id="711" name="Connector: Elbow 710">
              <a:extLst>
                <a:ext uri="{FF2B5EF4-FFF2-40B4-BE49-F238E27FC236}">
                  <a16:creationId xmlns:a16="http://schemas.microsoft.com/office/drawing/2014/main" id="{D47A27F2-87AD-436F-B133-AFD3F2C09B9E}"/>
                </a:ext>
              </a:extLst>
            </p:cNvPr>
            <p:cNvCxnSpPr>
              <a:cxnSpLocks/>
              <a:stCxn id="710" idx="3"/>
            </p:cNvCxnSpPr>
            <p:nvPr/>
          </p:nvCxnSpPr>
          <p:spPr>
            <a:xfrm>
              <a:off x="1089219" y="4429377"/>
              <a:ext cx="437667" cy="305527"/>
            </a:xfrm>
            <a:prstGeom prst="bentConnector3">
              <a:avLst>
                <a:gd name="adj1" fmla="val 98967"/>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2" name="Connector: Elbow 711">
              <a:extLst>
                <a:ext uri="{FF2B5EF4-FFF2-40B4-BE49-F238E27FC236}">
                  <a16:creationId xmlns:a16="http://schemas.microsoft.com/office/drawing/2014/main" id="{9BED771D-412B-45A5-A912-51B5A2DDE9D9}"/>
                </a:ext>
              </a:extLst>
            </p:cNvPr>
            <p:cNvCxnSpPr>
              <a:cxnSpLocks/>
              <a:stCxn id="689" idx="1"/>
              <a:endCxn id="710" idx="1"/>
            </p:cNvCxnSpPr>
            <p:nvPr/>
          </p:nvCxnSpPr>
          <p:spPr>
            <a:xfrm rot="5400000" flipH="1" flipV="1">
              <a:off x="451700" y="4384396"/>
              <a:ext cx="319326" cy="409288"/>
            </a:xfrm>
            <a:prstGeom prst="bentConnector2">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3" name="Connector: Elbow 712">
              <a:extLst>
                <a:ext uri="{FF2B5EF4-FFF2-40B4-BE49-F238E27FC236}">
                  <a16:creationId xmlns:a16="http://schemas.microsoft.com/office/drawing/2014/main" id="{C47B827D-EAC6-47B8-96F4-02CB188C1B10}"/>
                </a:ext>
              </a:extLst>
            </p:cNvPr>
            <p:cNvCxnSpPr>
              <a:cxnSpLocks/>
              <a:stCxn id="710" idx="3"/>
              <a:endCxn id="695" idx="1"/>
            </p:cNvCxnSpPr>
            <p:nvPr/>
          </p:nvCxnSpPr>
          <p:spPr>
            <a:xfrm>
              <a:off x="1089219" y="4429377"/>
              <a:ext cx="72676" cy="319326"/>
            </a:xfrm>
            <a:prstGeom prst="bentConnector2">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4" name="Connector: Elbow 713">
              <a:extLst>
                <a:ext uri="{FF2B5EF4-FFF2-40B4-BE49-F238E27FC236}">
                  <a16:creationId xmlns:a16="http://schemas.microsoft.com/office/drawing/2014/main" id="{4D4CE9FA-BB3A-4577-A7CE-D3D33E0EC172}"/>
                </a:ext>
              </a:extLst>
            </p:cNvPr>
            <p:cNvCxnSpPr>
              <a:cxnSpLocks/>
              <a:stCxn id="710" idx="1"/>
              <a:endCxn id="694" idx="1"/>
            </p:cNvCxnSpPr>
            <p:nvPr/>
          </p:nvCxnSpPr>
          <p:spPr>
            <a:xfrm rot="10800000" flipV="1">
              <a:off x="784307" y="4429377"/>
              <a:ext cx="31700" cy="319326"/>
            </a:xfrm>
            <a:prstGeom prst="bentConnector2">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15" name="Group 714">
              <a:extLst>
                <a:ext uri="{FF2B5EF4-FFF2-40B4-BE49-F238E27FC236}">
                  <a16:creationId xmlns:a16="http://schemas.microsoft.com/office/drawing/2014/main" id="{309591B0-7B73-45E5-96EB-3A722D6BDD12}"/>
                </a:ext>
              </a:extLst>
            </p:cNvPr>
            <p:cNvGrpSpPr/>
            <p:nvPr/>
          </p:nvGrpSpPr>
          <p:grpSpPr>
            <a:xfrm>
              <a:off x="415300" y="5586327"/>
              <a:ext cx="1110477" cy="418187"/>
              <a:chOff x="406997" y="4956449"/>
              <a:chExt cx="1110477" cy="418187"/>
            </a:xfrm>
          </p:grpSpPr>
          <p:cxnSp>
            <p:nvCxnSpPr>
              <p:cNvPr id="720" name="Connector: Elbow 252">
                <a:extLst>
                  <a:ext uri="{FF2B5EF4-FFF2-40B4-BE49-F238E27FC236}">
                    <a16:creationId xmlns:a16="http://schemas.microsoft.com/office/drawing/2014/main" id="{47D33F30-0EFC-4CD5-89DD-325AAC133120}"/>
                  </a:ext>
                </a:extLst>
              </p:cNvPr>
              <p:cNvCxnSpPr>
                <a:cxnSpLocks/>
              </p:cNvCxnSpPr>
              <p:nvPr/>
            </p:nvCxnSpPr>
            <p:spPr>
              <a:xfrm>
                <a:off x="406997"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1" name="Connector: Elbow 252">
                <a:extLst>
                  <a:ext uri="{FF2B5EF4-FFF2-40B4-BE49-F238E27FC236}">
                    <a16:creationId xmlns:a16="http://schemas.microsoft.com/office/drawing/2014/main" id="{71F37CBF-2719-4EAA-9E17-C3DA14A1ECFA}"/>
                  </a:ext>
                </a:extLst>
              </p:cNvPr>
              <p:cNvCxnSpPr>
                <a:cxnSpLocks/>
              </p:cNvCxnSpPr>
              <p:nvPr/>
            </p:nvCxnSpPr>
            <p:spPr>
              <a:xfrm>
                <a:off x="784794" y="4956449"/>
                <a:ext cx="0" cy="418187"/>
              </a:xfrm>
              <a:prstGeom prst="straightConnector1">
                <a:avLst/>
              </a:prstGeom>
              <a:solidFill>
                <a:schemeClr val="accent2"/>
              </a:solidFill>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2" name="Connector: Elbow 252">
                <a:extLst>
                  <a:ext uri="{FF2B5EF4-FFF2-40B4-BE49-F238E27FC236}">
                    <a16:creationId xmlns:a16="http://schemas.microsoft.com/office/drawing/2014/main" id="{11F20FFB-2540-4C9A-BBDC-A3A759878CA3}"/>
                  </a:ext>
                </a:extLst>
              </p:cNvPr>
              <p:cNvCxnSpPr>
                <a:cxnSpLocks/>
              </p:cNvCxnSpPr>
              <p:nvPr/>
            </p:nvCxnSpPr>
            <p:spPr>
              <a:xfrm>
                <a:off x="1138520"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3" name="Connector: Elbow 252">
                <a:extLst>
                  <a:ext uri="{FF2B5EF4-FFF2-40B4-BE49-F238E27FC236}">
                    <a16:creationId xmlns:a16="http://schemas.microsoft.com/office/drawing/2014/main" id="{A4EA67A2-D37B-4BAD-953D-BEFC58515A8B}"/>
                  </a:ext>
                </a:extLst>
              </p:cNvPr>
              <p:cNvCxnSpPr>
                <a:cxnSpLocks/>
              </p:cNvCxnSpPr>
              <p:nvPr/>
            </p:nvCxnSpPr>
            <p:spPr>
              <a:xfrm>
                <a:off x="1517474"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16" name="Speech Bubble: Rectangle 715">
              <a:extLst>
                <a:ext uri="{FF2B5EF4-FFF2-40B4-BE49-F238E27FC236}">
                  <a16:creationId xmlns:a16="http://schemas.microsoft.com/office/drawing/2014/main" id="{13794900-4BF8-423B-932D-734AFB105794}"/>
                </a:ext>
              </a:extLst>
            </p:cNvPr>
            <p:cNvSpPr/>
            <p:nvPr/>
          </p:nvSpPr>
          <p:spPr bwMode="auto">
            <a:xfrm>
              <a:off x="1677900" y="5362340"/>
              <a:ext cx="1835485" cy="416771"/>
            </a:xfrm>
            <a:prstGeom prst="wedgeRectCallout">
              <a:avLst>
                <a:gd name="adj1" fmla="val 6532"/>
                <a:gd name="adj2" fmla="val -2666"/>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076" tIns="80076" rIns="80076" bIns="80076" numCol="1" spcCol="0" rtlCol="0" fromWordArt="0" anchor="ctr" anchorCtr="0" forceAA="0" compatLnSpc="1">
              <a:prstTxWarp prst="textNoShape">
                <a:avLst/>
              </a:prstTxWarp>
              <a:noAutofit/>
            </a:bodyPr>
            <a:lstStyle/>
            <a:p>
              <a:pPr defTabSz="816567" fontAlgn="base">
                <a:spcBef>
                  <a:spcPct val="0"/>
                </a:spcBef>
                <a:spcAft>
                  <a:spcPct val="0"/>
                </a:spcAft>
              </a:pPr>
              <a:r>
                <a:rPr lang="en-US" sz="788" b="1">
                  <a:solidFill>
                    <a:srgbClr val="000000"/>
                  </a:solidFill>
                  <a:latin typeface="Segoe UI"/>
                  <a:ea typeface="Segoe UI" pitchFamily="34" charset="0"/>
                  <a:cs typeface="Segoe UI" pitchFamily="34" charset="0"/>
                </a:rPr>
                <a:t>Level 1 – Basic Control</a:t>
              </a:r>
              <a:br>
                <a:rPr lang="en-US" sz="788" b="1">
                  <a:solidFill>
                    <a:srgbClr val="000000"/>
                  </a:solidFill>
                  <a:latin typeface="Segoe UI"/>
                  <a:ea typeface="Segoe UI" pitchFamily="34" charset="0"/>
                  <a:cs typeface="Segoe UI" pitchFamily="34" charset="0"/>
                </a:rPr>
              </a:br>
              <a:r>
                <a:rPr lang="en-US" sz="613">
                  <a:solidFill>
                    <a:srgbClr val="000000"/>
                  </a:solidFill>
                  <a:latin typeface="Segoe UI"/>
                  <a:cs typeface="Segoe UI" pitchFamily="34" charset="0"/>
                </a:rPr>
                <a:t>Electronics controlling or monitoring physical systems</a:t>
              </a:r>
            </a:p>
          </p:txBody>
        </p:sp>
        <p:sp>
          <p:nvSpPr>
            <p:cNvPr id="717" name="Speech Bubble: Rectangle 716">
              <a:extLst>
                <a:ext uri="{FF2B5EF4-FFF2-40B4-BE49-F238E27FC236}">
                  <a16:creationId xmlns:a16="http://schemas.microsoft.com/office/drawing/2014/main" id="{3CA0E9AA-1028-4E0C-98F1-F1E6137EF2CB}"/>
                </a:ext>
              </a:extLst>
            </p:cNvPr>
            <p:cNvSpPr/>
            <p:nvPr/>
          </p:nvSpPr>
          <p:spPr bwMode="auto">
            <a:xfrm>
              <a:off x="1677899" y="5998368"/>
              <a:ext cx="1835485" cy="418187"/>
            </a:xfrm>
            <a:prstGeom prst="wedgeRectCallout">
              <a:avLst>
                <a:gd name="adj1" fmla="val 9743"/>
                <a:gd name="adj2" fmla="val 3465"/>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076" tIns="80076" rIns="80076" bIns="0" numCol="1" spcCol="0" rtlCol="0" fromWordArt="0" anchor="ctr" anchorCtr="0" forceAA="0" compatLnSpc="1">
              <a:prstTxWarp prst="textNoShape">
                <a:avLst/>
              </a:prstTxWarp>
              <a:noAutofit/>
            </a:bodyPr>
            <a:lstStyle/>
            <a:p>
              <a:pPr defTabSz="816567" fontAlgn="base">
                <a:spcBef>
                  <a:spcPct val="0"/>
                </a:spcBef>
                <a:spcAft>
                  <a:spcPct val="0"/>
                </a:spcAft>
              </a:pPr>
              <a:r>
                <a:rPr lang="en-US" sz="788" b="1">
                  <a:solidFill>
                    <a:srgbClr val="000000"/>
                  </a:solidFill>
                  <a:latin typeface="Segoe UI"/>
                  <a:ea typeface="Segoe UI" pitchFamily="34" charset="0"/>
                  <a:cs typeface="Segoe UI" pitchFamily="34" charset="0"/>
                </a:rPr>
                <a:t>Level 0 – Process</a:t>
              </a:r>
              <a:br>
                <a:rPr lang="en-US" sz="788" b="1">
                  <a:solidFill>
                    <a:srgbClr val="000000"/>
                  </a:solidFill>
                  <a:latin typeface="Segoe UI"/>
                  <a:ea typeface="Segoe UI" pitchFamily="34" charset="0"/>
                  <a:cs typeface="Segoe UI" pitchFamily="34" charset="0"/>
                </a:rPr>
              </a:br>
              <a:r>
                <a:rPr lang="en-US" sz="613">
                  <a:solidFill>
                    <a:srgbClr val="000000"/>
                  </a:solidFill>
                  <a:latin typeface="Segoe UI"/>
                  <a:cs typeface="Segoe UI" pitchFamily="34" charset="0"/>
                </a:rPr>
                <a:t>Physical machinery</a:t>
              </a:r>
            </a:p>
            <a:p>
              <a:pPr defTabSz="816567" fontAlgn="base">
                <a:spcBef>
                  <a:spcPct val="0"/>
                </a:spcBef>
                <a:spcAft>
                  <a:spcPct val="0"/>
                </a:spcAft>
              </a:pPr>
              <a:r>
                <a:rPr lang="en-US" sz="613">
                  <a:solidFill>
                    <a:srgbClr val="000000"/>
                  </a:solidFill>
                  <a:latin typeface="Segoe UI"/>
                  <a:cs typeface="Segoe UI" pitchFamily="34" charset="0"/>
                </a:rPr>
                <a:t>   </a:t>
              </a:r>
              <a:br>
                <a:rPr lang="en-US" sz="613">
                  <a:solidFill>
                    <a:srgbClr val="000000"/>
                  </a:solidFill>
                  <a:latin typeface="Segoe UI"/>
                  <a:cs typeface="Segoe UI" pitchFamily="34" charset="0"/>
                </a:rPr>
              </a:br>
              <a:endParaRPr lang="en-US" sz="613">
                <a:solidFill>
                  <a:srgbClr val="000000"/>
                </a:solidFill>
                <a:latin typeface="Segoe UI"/>
                <a:cs typeface="Segoe UI" pitchFamily="34" charset="0"/>
              </a:endParaRPr>
            </a:p>
          </p:txBody>
        </p:sp>
        <p:sp>
          <p:nvSpPr>
            <p:cNvPr id="718" name="Speech Bubble: Rectangle 717">
              <a:extLst>
                <a:ext uri="{FF2B5EF4-FFF2-40B4-BE49-F238E27FC236}">
                  <a16:creationId xmlns:a16="http://schemas.microsoft.com/office/drawing/2014/main" id="{62C7DD2A-D97E-4BFA-81E9-8D7CB98A5878}"/>
                </a:ext>
              </a:extLst>
            </p:cNvPr>
            <p:cNvSpPr/>
            <p:nvPr/>
          </p:nvSpPr>
          <p:spPr bwMode="auto">
            <a:xfrm>
              <a:off x="1675005" y="4760617"/>
              <a:ext cx="1853563" cy="418187"/>
            </a:xfrm>
            <a:prstGeom prst="wedgeRectCallout">
              <a:avLst>
                <a:gd name="adj1" fmla="val -5800"/>
                <a:gd name="adj2" fmla="val -5446"/>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076" tIns="80076" rIns="80076" bIns="80076" numCol="1" spcCol="0" rtlCol="0" fromWordArt="0" anchor="ctr" anchorCtr="0" forceAA="0" compatLnSpc="1">
              <a:prstTxWarp prst="textNoShape">
                <a:avLst/>
              </a:prstTxWarp>
              <a:noAutofit/>
            </a:bodyPr>
            <a:lstStyle/>
            <a:p>
              <a:pPr defTabSz="816567" fontAlgn="base">
                <a:spcBef>
                  <a:spcPct val="0"/>
                </a:spcBef>
                <a:spcAft>
                  <a:spcPct val="0"/>
                </a:spcAft>
              </a:pPr>
              <a:r>
                <a:rPr lang="en-US" sz="788" b="1">
                  <a:solidFill>
                    <a:srgbClr val="000000"/>
                  </a:solidFill>
                  <a:latin typeface="Segoe UI"/>
                  <a:cs typeface="Segoe UI" pitchFamily="34" charset="0"/>
                </a:rPr>
                <a:t>Level 2 – Supervisory Control</a:t>
              </a:r>
              <a:br>
                <a:rPr lang="en-US" sz="788" b="1">
                  <a:solidFill>
                    <a:srgbClr val="000000"/>
                  </a:solidFill>
                  <a:latin typeface="Segoe UI"/>
                  <a:cs typeface="Segoe UI" pitchFamily="34" charset="0"/>
                </a:rPr>
              </a:br>
              <a:r>
                <a:rPr lang="en-US" sz="613">
                  <a:solidFill>
                    <a:srgbClr val="000000"/>
                  </a:solidFill>
                  <a:latin typeface="Segoe UI"/>
                  <a:cs typeface="Segoe UI" pitchFamily="34" charset="0"/>
                </a:rPr>
                <a:t>Monitoring &amp; Control for discrete business functions (e.g. production line) </a:t>
              </a:r>
            </a:p>
          </p:txBody>
        </p:sp>
        <p:sp>
          <p:nvSpPr>
            <p:cNvPr id="719" name="Speech Bubble: Rectangle 718">
              <a:extLst>
                <a:ext uri="{FF2B5EF4-FFF2-40B4-BE49-F238E27FC236}">
                  <a16:creationId xmlns:a16="http://schemas.microsoft.com/office/drawing/2014/main" id="{69099DCF-F0CB-4178-BCF6-3B98C609AD4F}"/>
                </a:ext>
              </a:extLst>
            </p:cNvPr>
            <p:cNvSpPr/>
            <p:nvPr/>
          </p:nvSpPr>
          <p:spPr bwMode="auto">
            <a:xfrm>
              <a:off x="1679156" y="4129462"/>
              <a:ext cx="1849412" cy="421889"/>
            </a:xfrm>
            <a:prstGeom prst="wedgeRectCallout">
              <a:avLst>
                <a:gd name="adj1" fmla="val -30698"/>
                <a:gd name="adj2" fmla="val 17885"/>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076" tIns="128122" rIns="80076" bIns="128122" numCol="1" spcCol="0" rtlCol="0" fromWordArt="0" anchor="ctr" anchorCtr="0" forceAA="0" compatLnSpc="1">
              <a:prstTxWarp prst="textNoShape">
                <a:avLst/>
              </a:prstTxWarp>
              <a:noAutofit/>
            </a:bodyPr>
            <a:lstStyle/>
            <a:p>
              <a:pPr defTabSz="816567" fontAlgn="base">
                <a:spcBef>
                  <a:spcPct val="0"/>
                </a:spcBef>
                <a:spcAft>
                  <a:spcPct val="0"/>
                </a:spcAft>
              </a:pPr>
              <a:r>
                <a:rPr lang="en-US" sz="788" b="1">
                  <a:solidFill>
                    <a:srgbClr val="000000"/>
                  </a:solidFill>
                  <a:latin typeface="Segoe UI"/>
                  <a:ea typeface="Segoe UI" pitchFamily="34" charset="0"/>
                  <a:cs typeface="Segoe UI" pitchFamily="34" charset="0"/>
                </a:rPr>
                <a:t>Level 3 – Site Operations</a:t>
              </a:r>
              <a:br>
                <a:rPr lang="en-US" sz="788" b="1">
                  <a:solidFill>
                    <a:srgbClr val="000000"/>
                  </a:solidFill>
                  <a:latin typeface="Segoe UI"/>
                  <a:ea typeface="Segoe UI" pitchFamily="34" charset="0"/>
                  <a:cs typeface="Segoe UI" pitchFamily="34" charset="0"/>
                </a:rPr>
              </a:br>
              <a:r>
                <a:rPr lang="en-US" sz="613">
                  <a:solidFill>
                    <a:srgbClr val="000000"/>
                  </a:solidFill>
                  <a:latin typeface="Segoe UI"/>
                  <a:cs typeface="Segoe UI" pitchFamily="34" charset="0"/>
                </a:rPr>
                <a:t>Control &amp; monitoring for physical site with multiple functions (e.g. plant)</a:t>
              </a:r>
            </a:p>
          </p:txBody>
        </p:sp>
      </p:grpSp>
      <p:sp>
        <p:nvSpPr>
          <p:cNvPr id="768" name="Google Shape;1889;p149">
            <a:extLst>
              <a:ext uri="{FF2B5EF4-FFF2-40B4-BE49-F238E27FC236}">
                <a16:creationId xmlns:a16="http://schemas.microsoft.com/office/drawing/2014/main" id="{7702ED9A-1755-454D-A47F-FF18F8DEFF98}"/>
              </a:ext>
              <a:ext uri="{C183D7F6-B498-43B3-948B-1728B52AA6E4}">
                <adec:decorative xmlns:adec="http://schemas.microsoft.com/office/drawing/2017/decorative" val="1"/>
              </a:ext>
            </a:extLst>
          </p:cNvPr>
          <p:cNvSpPr/>
          <p:nvPr/>
        </p:nvSpPr>
        <p:spPr>
          <a:xfrm>
            <a:off x="7617919" y="1628291"/>
            <a:ext cx="3993585" cy="745062"/>
          </a:xfrm>
          <a:prstGeom prst="rect">
            <a:avLst/>
          </a:prstGeom>
          <a:solidFill>
            <a:schemeClr val="accent5">
              <a:alpha val="10000"/>
            </a:schemeClr>
          </a:solidFill>
          <a:ln w="12700" cap="flat" cmpd="sng">
            <a:noFill/>
            <a:prstDash val="solid"/>
            <a:miter lim="800000"/>
            <a:headEnd type="none" w="sm" len="sm"/>
            <a:tailEnd type="none" w="sm" len="sm"/>
          </a:ln>
        </p:spPr>
        <p:txBody>
          <a:bodyPr spcFirstLastPara="1" wrap="square" lIns="80064" tIns="32031" rIns="80064" bIns="40021" anchor="t" anchorCtr="0">
            <a:noAutofit/>
          </a:bodyPr>
          <a:lstStyle/>
          <a:p>
            <a:pPr algn="ctr" defTabSz="914367">
              <a:buClr>
                <a:srgbClr val="FFFFFF"/>
              </a:buClr>
              <a:buSzPts val="2400"/>
            </a:pPr>
            <a:r>
              <a:rPr lang="en-US" sz="980" b="1">
                <a:solidFill>
                  <a:srgbClr val="000000"/>
                </a:solidFill>
                <a:latin typeface="Segoe UI"/>
                <a:sym typeface="Libre Franklin"/>
              </a:rPr>
              <a:t>Security Analytics</a:t>
            </a:r>
          </a:p>
        </p:txBody>
      </p:sp>
      <p:grpSp>
        <p:nvGrpSpPr>
          <p:cNvPr id="769" name="Group 768">
            <a:extLst>
              <a:ext uri="{FF2B5EF4-FFF2-40B4-BE49-F238E27FC236}">
                <a16:creationId xmlns:a16="http://schemas.microsoft.com/office/drawing/2014/main" id="{08343416-3072-4AC3-B9D3-3748BB3E5C34}"/>
              </a:ext>
              <a:ext uri="{C183D7F6-B498-43B3-948B-1728B52AA6E4}">
                <adec:decorative xmlns:adec="http://schemas.microsoft.com/office/drawing/2017/decorative" val="1"/>
              </a:ext>
            </a:extLst>
          </p:cNvPr>
          <p:cNvGrpSpPr/>
          <p:nvPr/>
        </p:nvGrpSpPr>
        <p:grpSpPr>
          <a:xfrm>
            <a:off x="7704523" y="3819525"/>
            <a:ext cx="3449415" cy="2555237"/>
            <a:chOff x="12636541" y="2064545"/>
            <a:chExt cx="2609315" cy="1694270"/>
          </a:xfrm>
          <a:solidFill>
            <a:schemeClr val="accent2"/>
          </a:solidFill>
        </p:grpSpPr>
        <p:grpSp>
          <p:nvGrpSpPr>
            <p:cNvPr id="770" name="Group 769">
              <a:extLst>
                <a:ext uri="{FF2B5EF4-FFF2-40B4-BE49-F238E27FC236}">
                  <a16:creationId xmlns:a16="http://schemas.microsoft.com/office/drawing/2014/main" id="{5C2483A8-D736-47D8-BF59-40808763F1A2}"/>
                </a:ext>
              </a:extLst>
            </p:cNvPr>
            <p:cNvGrpSpPr/>
            <p:nvPr/>
          </p:nvGrpSpPr>
          <p:grpSpPr>
            <a:xfrm>
              <a:off x="12636541" y="2064545"/>
              <a:ext cx="2609315" cy="1694270"/>
              <a:chOff x="381478" y="1939261"/>
              <a:chExt cx="2390776" cy="387047"/>
            </a:xfrm>
            <a:grpFill/>
          </p:grpSpPr>
          <p:sp>
            <p:nvSpPr>
              <p:cNvPr id="772" name="Cube 771">
                <a:extLst>
                  <a:ext uri="{FF2B5EF4-FFF2-40B4-BE49-F238E27FC236}">
                    <a16:creationId xmlns:a16="http://schemas.microsoft.com/office/drawing/2014/main" id="{8EA551F0-592A-4DD4-9688-296CBDAD42F3}"/>
                  </a:ext>
                </a:extLst>
              </p:cNvPr>
              <p:cNvSpPr/>
              <p:nvPr/>
            </p:nvSpPr>
            <p:spPr bwMode="auto">
              <a:xfrm>
                <a:off x="381478" y="1939261"/>
                <a:ext cx="2390776" cy="387047"/>
              </a:xfrm>
              <a:prstGeom prst="cube">
                <a:avLst>
                  <a:gd name="adj" fmla="val 720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sp>
            <p:nvSpPr>
              <p:cNvPr id="773" name="TextBox 772">
                <a:extLst>
                  <a:ext uri="{FF2B5EF4-FFF2-40B4-BE49-F238E27FC236}">
                    <a16:creationId xmlns:a16="http://schemas.microsoft.com/office/drawing/2014/main" id="{B447D30E-4284-4FCD-834D-DA0E5783885D}"/>
                  </a:ext>
                </a:extLst>
              </p:cNvPr>
              <p:cNvSpPr txBox="1"/>
              <p:nvPr/>
            </p:nvSpPr>
            <p:spPr>
              <a:xfrm>
                <a:off x="419948" y="1974730"/>
                <a:ext cx="2099110" cy="35648"/>
              </a:xfrm>
              <a:prstGeom prst="rect">
                <a:avLst/>
              </a:prstGeom>
              <a:grpFill/>
            </p:spPr>
            <p:txBody>
              <a:bodyPr wrap="square">
                <a:spAutoFit/>
              </a:bodyPr>
              <a:lstStyle/>
              <a:p>
                <a:pPr algn="ctr" defTabSz="800742">
                  <a:defRPr/>
                </a:pPr>
                <a:r>
                  <a:rPr lang="en-US" sz="941" b="1" kern="0">
                    <a:gradFill>
                      <a:gsLst>
                        <a:gs pos="0">
                          <a:srgbClr val="FFFFFF"/>
                        </a:gs>
                        <a:gs pos="100000">
                          <a:srgbClr val="FFFFFF"/>
                        </a:gs>
                      </a:gsLst>
                      <a:lin ang="5400000" scaled="1"/>
                    </a:gradFill>
                    <a:latin typeface="Segoe UI"/>
                  </a:rPr>
                  <a:t>Purdue Levels 4 + 5 and Zero Trust</a:t>
                </a:r>
              </a:p>
            </p:txBody>
          </p:sp>
        </p:grpSp>
        <p:sp>
          <p:nvSpPr>
            <p:cNvPr id="771" name="Speech Bubble: Rectangle 770">
              <a:extLst>
                <a:ext uri="{FF2B5EF4-FFF2-40B4-BE49-F238E27FC236}">
                  <a16:creationId xmlns:a16="http://schemas.microsoft.com/office/drawing/2014/main" id="{D8DDFFA3-BADC-4445-A981-8964E0C83E43}"/>
                </a:ext>
              </a:extLst>
            </p:cNvPr>
            <p:cNvSpPr/>
            <p:nvPr/>
          </p:nvSpPr>
          <p:spPr bwMode="auto">
            <a:xfrm>
              <a:off x="12712870" y="3115098"/>
              <a:ext cx="2343311" cy="587740"/>
            </a:xfrm>
            <a:prstGeom prst="wedgeRectCallout">
              <a:avLst>
                <a:gd name="adj1" fmla="val -366"/>
                <a:gd name="adj2" fmla="val 3735"/>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076" tIns="128122" rIns="160153" bIns="128122" numCol="1" spcCol="0" rtlCol="0" fromWordArt="0" anchor="ctr" anchorCtr="0" forceAA="0" compatLnSpc="1">
              <a:prstTxWarp prst="textNoShape">
                <a:avLst/>
              </a:prstTxWarp>
              <a:noAutofit/>
            </a:bodyPr>
            <a:lstStyle/>
            <a:p>
              <a:pPr defTabSz="816567" fontAlgn="base">
                <a:spcBef>
                  <a:spcPct val="0"/>
                </a:spcBef>
              </a:pPr>
              <a:r>
                <a:rPr lang="en-US" sz="921" b="1">
                  <a:solidFill>
                    <a:srgbClr val="000000"/>
                  </a:solidFill>
                  <a:latin typeface="Segoe UI"/>
                  <a:ea typeface="Segoe UI" pitchFamily="34" charset="0"/>
                  <a:cs typeface="Segoe UI" pitchFamily="34" charset="0"/>
                </a:rPr>
                <a:t>Transform with Zero Trust Principles</a:t>
              </a:r>
            </a:p>
            <a:p>
              <a:pPr defTabSz="816567" fontAlgn="base">
                <a:spcBef>
                  <a:spcPct val="0"/>
                </a:spcBef>
              </a:pPr>
              <a:r>
                <a:rPr lang="en-US" sz="784" i="1">
                  <a:solidFill>
                    <a:srgbClr val="000000"/>
                  </a:solidFill>
                  <a:latin typeface="Segoe UI"/>
                  <a:ea typeface="Segoe UI" pitchFamily="34" charset="0"/>
                  <a:cs typeface="Segoe UI" pitchFamily="34" charset="0"/>
                </a:rPr>
                <a:t>Purdue model assumed static site/enterprise model</a:t>
              </a:r>
            </a:p>
            <a:p>
              <a:pPr marL="150139" lvl="1" indent="-150139" defTabSz="816567" fontAlgn="base">
                <a:spcBef>
                  <a:spcPct val="0"/>
                </a:spcBef>
                <a:spcAft>
                  <a:spcPct val="0"/>
                </a:spcAft>
                <a:buFont typeface="Arial" panose="020B0604020202020204" pitchFamily="34" charset="0"/>
                <a:buChar char="•"/>
              </a:pPr>
              <a:r>
                <a:rPr lang="en-US" sz="784" b="1">
                  <a:solidFill>
                    <a:srgbClr val="000000"/>
                  </a:solidFill>
                  <a:latin typeface="Segoe UI"/>
                  <a:ea typeface="Segoe UI" pitchFamily="34" charset="0"/>
                  <a:cs typeface="Segoe UI" pitchFamily="34" charset="0"/>
                </a:rPr>
                <a:t>Datacenter Segments </a:t>
              </a:r>
              <a:r>
                <a:rPr lang="en-US" sz="784">
                  <a:solidFill>
                    <a:srgbClr val="000000"/>
                  </a:solidFill>
                  <a:latin typeface="Segoe UI"/>
                  <a:ea typeface="Segoe UI" pitchFamily="34" charset="0"/>
                  <a:cs typeface="Segoe UI" pitchFamily="34" charset="0"/>
                </a:rPr>
                <a:t>– Align network/identity/other controls to business workloads and business risk</a:t>
              </a:r>
            </a:p>
            <a:p>
              <a:pPr marL="150139" lvl="1" indent="-150139" defTabSz="816567" fontAlgn="base">
                <a:spcBef>
                  <a:spcPct val="0"/>
                </a:spcBef>
                <a:spcAft>
                  <a:spcPct val="0"/>
                </a:spcAft>
                <a:buFont typeface="Arial" panose="020B0604020202020204" pitchFamily="34" charset="0"/>
                <a:buChar char="•"/>
              </a:pPr>
              <a:r>
                <a:rPr lang="en-US" sz="784" b="1">
                  <a:solidFill>
                    <a:srgbClr val="000000"/>
                  </a:solidFill>
                  <a:latin typeface="Segoe UI"/>
                  <a:ea typeface="Segoe UI" pitchFamily="34" charset="0"/>
                  <a:cs typeface="Segoe UI" pitchFamily="34" charset="0"/>
                </a:rPr>
                <a:t>End user access - </a:t>
              </a:r>
              <a:r>
                <a:rPr lang="en-US" sz="784">
                  <a:solidFill>
                    <a:srgbClr val="000000"/>
                  </a:solidFill>
                  <a:latin typeface="Segoe UI"/>
                  <a:ea typeface="Segoe UI" pitchFamily="34" charset="0"/>
                  <a:cs typeface="Segoe UI" pitchFamily="34" charset="0"/>
                </a:rPr>
                <a:t>Dynamically grant access based on explicit validation of current user and device risk level</a:t>
              </a:r>
            </a:p>
          </p:txBody>
        </p:sp>
      </p:grpSp>
      <p:sp>
        <p:nvSpPr>
          <p:cNvPr id="774" name="Google Shape;1889;p149">
            <a:extLst>
              <a:ext uri="{FF2B5EF4-FFF2-40B4-BE49-F238E27FC236}">
                <a16:creationId xmlns:a16="http://schemas.microsoft.com/office/drawing/2014/main" id="{D3399601-BC70-4C9C-A3AB-D554FED2B4C9}"/>
              </a:ext>
              <a:ext uri="{C183D7F6-B498-43B3-948B-1728B52AA6E4}">
                <adec:decorative xmlns:adec="http://schemas.microsoft.com/office/drawing/2017/decorative" val="1"/>
              </a:ext>
            </a:extLst>
          </p:cNvPr>
          <p:cNvSpPr/>
          <p:nvPr/>
        </p:nvSpPr>
        <p:spPr>
          <a:xfrm>
            <a:off x="3103025" y="1535665"/>
            <a:ext cx="8583181" cy="918652"/>
          </a:xfrm>
          <a:prstGeom prst="rect">
            <a:avLst/>
          </a:prstGeom>
          <a:noFill/>
          <a:ln w="12700" cap="flat" cmpd="sng">
            <a:solidFill>
              <a:schemeClr val="dk1"/>
            </a:solidFill>
            <a:prstDash val="solid"/>
            <a:miter lim="800000"/>
            <a:headEnd type="none" w="sm" len="sm"/>
            <a:tailEnd type="none" w="sm" len="sm"/>
          </a:ln>
        </p:spPr>
        <p:txBody>
          <a:bodyPr spcFirstLastPara="1" wrap="square" lIns="80064" tIns="40021" rIns="80064" bIns="40021" anchor="t" anchorCtr="0">
            <a:noAutofit/>
          </a:bodyPr>
          <a:lstStyle/>
          <a:p>
            <a:pPr marL="2852643" defTabSz="914367">
              <a:buClr>
                <a:srgbClr val="FFFFFF"/>
              </a:buClr>
              <a:buSzPts val="2400"/>
              <a:defRPr/>
            </a:pPr>
            <a:endParaRPr lang="en-US" sz="1401" b="1">
              <a:solidFill>
                <a:srgbClr val="000000"/>
              </a:solidFill>
              <a:latin typeface="Segoe UI"/>
              <a:sym typeface="Libre Franklin"/>
            </a:endParaRPr>
          </a:p>
        </p:txBody>
      </p:sp>
      <p:sp>
        <p:nvSpPr>
          <p:cNvPr id="775" name="Google Shape;1889;p149">
            <a:extLst>
              <a:ext uri="{FF2B5EF4-FFF2-40B4-BE49-F238E27FC236}">
                <a16:creationId xmlns:a16="http://schemas.microsoft.com/office/drawing/2014/main" id="{FC6683AA-E5AA-4C27-A981-95B3244DBA17}"/>
              </a:ext>
              <a:ext uri="{C183D7F6-B498-43B3-948B-1728B52AA6E4}">
                <adec:decorative xmlns:adec="http://schemas.microsoft.com/office/drawing/2017/decorative" val="1"/>
              </a:ext>
            </a:extLst>
          </p:cNvPr>
          <p:cNvSpPr/>
          <p:nvPr/>
        </p:nvSpPr>
        <p:spPr>
          <a:xfrm>
            <a:off x="3185280" y="1628291"/>
            <a:ext cx="2990825" cy="745062"/>
          </a:xfrm>
          <a:prstGeom prst="rect">
            <a:avLst/>
          </a:prstGeom>
          <a:solidFill>
            <a:schemeClr val="accent4">
              <a:alpha val="10000"/>
            </a:schemeClr>
          </a:solidFill>
          <a:ln w="12700" cap="flat" cmpd="sng">
            <a:noFill/>
            <a:prstDash val="solid"/>
            <a:miter lim="800000"/>
            <a:headEnd type="none" w="sm" len="sm"/>
            <a:tailEnd type="none" w="sm" len="sm"/>
          </a:ln>
        </p:spPr>
        <p:txBody>
          <a:bodyPr spcFirstLastPara="1" wrap="square" lIns="80064" tIns="32031" rIns="80064" bIns="40021" anchor="t" anchorCtr="0">
            <a:noAutofit/>
          </a:bodyPr>
          <a:lstStyle/>
          <a:p>
            <a:pPr algn="ctr" defTabSz="914367">
              <a:buClr>
                <a:srgbClr val="FFFFFF"/>
              </a:buClr>
              <a:buSzPts val="2400"/>
            </a:pPr>
            <a:r>
              <a:rPr lang="en-US" sz="980" b="1">
                <a:solidFill>
                  <a:srgbClr val="000000"/>
                </a:solidFill>
                <a:latin typeface="Segoe UI"/>
                <a:sym typeface="Libre Franklin"/>
              </a:rPr>
              <a:t>Business Analytics</a:t>
            </a:r>
          </a:p>
        </p:txBody>
      </p:sp>
      <p:sp>
        <p:nvSpPr>
          <p:cNvPr id="776" name="TextBox 775">
            <a:extLst>
              <a:ext uri="{FF2B5EF4-FFF2-40B4-BE49-F238E27FC236}">
                <a16:creationId xmlns:a16="http://schemas.microsoft.com/office/drawing/2014/main" id="{2DC94C03-1035-4559-A07B-EDBAF237F032}"/>
              </a:ext>
              <a:ext uri="{C183D7F6-B498-43B3-948B-1728B52AA6E4}">
                <adec:decorative xmlns:adec="http://schemas.microsoft.com/office/drawing/2017/decorative" val="1"/>
              </a:ext>
            </a:extLst>
          </p:cNvPr>
          <p:cNvSpPr txBox="1"/>
          <p:nvPr/>
        </p:nvSpPr>
        <p:spPr>
          <a:xfrm>
            <a:off x="7664812" y="3139146"/>
            <a:ext cx="4064160" cy="570703"/>
          </a:xfrm>
          <a:prstGeom prst="rect">
            <a:avLst/>
          </a:prstGeom>
          <a:noFill/>
        </p:spPr>
        <p:txBody>
          <a:bodyPr wrap="square" lIns="0" tIns="0" rIns="0" bIns="0" rtlCol="0">
            <a:spAutoFit/>
          </a:bodyPr>
          <a:lstStyle/>
          <a:p>
            <a:pPr defTabSz="914367"/>
            <a:r>
              <a:rPr lang="en-US" sz="964" b="1" u="sng">
                <a:solidFill>
                  <a:srgbClr val="000000"/>
                </a:solidFill>
                <a:latin typeface="Segoe UI"/>
              </a:rPr>
              <a:t>Confidentiality</a:t>
            </a:r>
            <a:r>
              <a:rPr lang="en-US" sz="964">
                <a:solidFill>
                  <a:srgbClr val="000000"/>
                </a:solidFill>
                <a:latin typeface="Segoe UI Semibold"/>
              </a:rPr>
              <a:t>/Integrity/Availability</a:t>
            </a:r>
          </a:p>
          <a:p>
            <a:pPr marL="100093" indent="-100093" defTabSz="914367">
              <a:buFont typeface="Arial" panose="020B0604020202020204" pitchFamily="34" charset="0"/>
              <a:buChar char="•"/>
            </a:pPr>
            <a:r>
              <a:rPr lang="en-US" sz="686">
                <a:solidFill>
                  <a:srgbClr val="000000"/>
                </a:solidFill>
                <a:latin typeface="Segoe UI Semibold"/>
              </a:rPr>
              <a:t>Hardware Age: </a:t>
            </a:r>
            <a:r>
              <a:rPr lang="en-US" sz="686">
                <a:solidFill>
                  <a:srgbClr val="000000"/>
                </a:solidFill>
                <a:latin typeface="Segoe UI"/>
              </a:rPr>
              <a:t>5-10 years</a:t>
            </a:r>
          </a:p>
          <a:p>
            <a:pPr marL="100093" indent="-100093" defTabSz="914367">
              <a:buFont typeface="Arial" panose="020B0604020202020204" pitchFamily="34" charset="0"/>
              <a:buChar char="•"/>
            </a:pPr>
            <a:r>
              <a:rPr lang="en-US" sz="686">
                <a:solidFill>
                  <a:srgbClr val="000000"/>
                </a:solidFill>
                <a:latin typeface="Segoe UI Semibold"/>
              </a:rPr>
              <a:t>Warranty length </a:t>
            </a:r>
            <a:r>
              <a:rPr lang="en-US" sz="686">
                <a:solidFill>
                  <a:srgbClr val="000000"/>
                </a:solidFill>
                <a:latin typeface="Segoe UI"/>
              </a:rPr>
              <a:t>3-5 years</a:t>
            </a:r>
          </a:p>
          <a:p>
            <a:pPr marL="100093" indent="-100093" defTabSz="914367">
              <a:buFont typeface="Arial" panose="020B0604020202020204" pitchFamily="34" charset="0"/>
              <a:buChar char="•"/>
            </a:pPr>
            <a:r>
              <a:rPr lang="en-US" sz="686">
                <a:solidFill>
                  <a:srgbClr val="000000"/>
                </a:solidFill>
                <a:latin typeface="Segoe UI Semibold"/>
              </a:rPr>
              <a:t>Protocols: </a:t>
            </a:r>
            <a:r>
              <a:rPr lang="en-US" sz="686">
                <a:solidFill>
                  <a:srgbClr val="000000"/>
                </a:solidFill>
                <a:latin typeface="Segoe UI"/>
              </a:rPr>
              <a:t>Native IP, HTTP(S), Others</a:t>
            </a:r>
          </a:p>
          <a:p>
            <a:pPr marL="100093" indent="-100093" defTabSz="914367">
              <a:buFont typeface="Arial" panose="020B0604020202020204" pitchFamily="34" charset="0"/>
              <a:buChar char="•"/>
            </a:pPr>
            <a:r>
              <a:rPr lang="en-US" sz="686">
                <a:solidFill>
                  <a:srgbClr val="000000"/>
                </a:solidFill>
                <a:latin typeface="Segoe UI Semibold"/>
              </a:rPr>
              <a:t>Security Hygiene:</a:t>
            </a:r>
            <a:r>
              <a:rPr lang="en-US" sz="686">
                <a:solidFill>
                  <a:srgbClr val="000000"/>
                </a:solidFill>
                <a:latin typeface="Segoe UI"/>
              </a:rPr>
              <a:t> Multi-factor authentication (MFA), patching, threat monitoring, antimalware</a:t>
            </a:r>
          </a:p>
        </p:txBody>
      </p:sp>
      <p:sp>
        <p:nvSpPr>
          <p:cNvPr id="777" name="TextBox 776">
            <a:extLst>
              <a:ext uri="{FF2B5EF4-FFF2-40B4-BE49-F238E27FC236}">
                <a16:creationId xmlns:a16="http://schemas.microsoft.com/office/drawing/2014/main" id="{1CB74443-69E5-4D9D-97AD-90B49E0F5A8F}"/>
              </a:ext>
              <a:ext uri="{C183D7F6-B498-43B3-948B-1728B52AA6E4}">
                <adec:decorative xmlns:adec="http://schemas.microsoft.com/office/drawing/2017/decorative" val="1"/>
              </a:ext>
            </a:extLst>
          </p:cNvPr>
          <p:cNvSpPr txBox="1"/>
          <p:nvPr/>
        </p:nvSpPr>
        <p:spPr>
          <a:xfrm>
            <a:off x="4463928" y="3138134"/>
            <a:ext cx="2788742" cy="676308"/>
          </a:xfrm>
          <a:prstGeom prst="rect">
            <a:avLst/>
          </a:prstGeom>
          <a:noFill/>
        </p:spPr>
        <p:txBody>
          <a:bodyPr wrap="square" lIns="0" tIns="0" rIns="0" bIns="0" rtlCol="0">
            <a:spAutoFit/>
          </a:bodyPr>
          <a:lstStyle/>
          <a:p>
            <a:pPr marL="100093" indent="-100093" defTabSz="914367"/>
            <a:r>
              <a:rPr lang="en-US" sz="964" b="1" u="sng">
                <a:solidFill>
                  <a:srgbClr val="000000"/>
                </a:solidFill>
                <a:latin typeface="Segoe UI"/>
              </a:rPr>
              <a:t>Safety</a:t>
            </a:r>
            <a:r>
              <a:rPr lang="en-US" sz="964">
                <a:solidFill>
                  <a:srgbClr val="000000"/>
                </a:solidFill>
                <a:latin typeface="Segoe UI Semibold"/>
              </a:rPr>
              <a:t>/Integrity/Availability</a:t>
            </a:r>
            <a:endParaRPr lang="en-US" sz="875">
              <a:solidFill>
                <a:srgbClr val="000000"/>
              </a:solidFill>
              <a:latin typeface="Segoe UI"/>
            </a:endParaRPr>
          </a:p>
          <a:p>
            <a:pPr marL="150139" indent="-100093" defTabSz="914367">
              <a:buFont typeface="Arial" panose="020B0604020202020204" pitchFamily="34" charset="0"/>
              <a:buChar char="•"/>
            </a:pPr>
            <a:r>
              <a:rPr lang="en-US" sz="686">
                <a:solidFill>
                  <a:srgbClr val="000000"/>
                </a:solidFill>
                <a:latin typeface="Segoe UI Semibold"/>
              </a:rPr>
              <a:t>Hardware Age: </a:t>
            </a:r>
            <a:r>
              <a:rPr lang="en-US" sz="686">
                <a:solidFill>
                  <a:srgbClr val="000000"/>
                </a:solidFill>
                <a:latin typeface="Segoe UI"/>
              </a:rPr>
              <a:t>50-100 years (mechanical + electronic overlay) </a:t>
            </a:r>
          </a:p>
          <a:p>
            <a:pPr marL="150139" indent="-100093" defTabSz="914367">
              <a:buFont typeface="Arial" panose="020B0604020202020204" pitchFamily="34" charset="0"/>
              <a:buChar char="•"/>
            </a:pPr>
            <a:r>
              <a:rPr lang="en-US" sz="686">
                <a:solidFill>
                  <a:srgbClr val="000000"/>
                </a:solidFill>
                <a:latin typeface="Segoe UI Semibold"/>
              </a:rPr>
              <a:t>Warranty length: </a:t>
            </a:r>
            <a:r>
              <a:rPr lang="en-US" sz="686">
                <a:solidFill>
                  <a:srgbClr val="000000"/>
                </a:solidFill>
                <a:latin typeface="Segoe UI"/>
              </a:rPr>
              <a:t>up to 30-50 years</a:t>
            </a:r>
          </a:p>
          <a:p>
            <a:pPr marL="150139" indent="-100093" defTabSz="914367">
              <a:buFont typeface="Arial" panose="020B0604020202020204" pitchFamily="34" charset="0"/>
              <a:buChar char="•"/>
            </a:pPr>
            <a:r>
              <a:rPr lang="en-US" sz="686">
                <a:solidFill>
                  <a:srgbClr val="000000"/>
                </a:solidFill>
                <a:latin typeface="Segoe UI Semibold"/>
              </a:rPr>
              <a:t>Protocols: </a:t>
            </a:r>
            <a:r>
              <a:rPr lang="en-US" sz="686">
                <a:solidFill>
                  <a:srgbClr val="000000"/>
                </a:solidFill>
                <a:latin typeface="Segoe UI"/>
              </a:rPr>
              <a:t>Industry Specific (often bridged to IP networks)</a:t>
            </a:r>
          </a:p>
          <a:p>
            <a:pPr marL="150139" indent="-100093" defTabSz="914367">
              <a:buFont typeface="Arial" panose="020B0604020202020204" pitchFamily="34" charset="0"/>
              <a:buChar char="•"/>
            </a:pPr>
            <a:r>
              <a:rPr lang="en-US" sz="686">
                <a:solidFill>
                  <a:srgbClr val="000000"/>
                </a:solidFill>
                <a:latin typeface="Segoe UI Semibold"/>
              </a:rPr>
              <a:t>Security Hygiene: </a:t>
            </a:r>
            <a:r>
              <a:rPr lang="en-US" sz="686">
                <a:solidFill>
                  <a:srgbClr val="000000"/>
                </a:solidFill>
                <a:latin typeface="Segoe UI"/>
              </a:rPr>
              <a:t>Isolation, threat monitoring, managing vendor access risk, (patching rarely)</a:t>
            </a:r>
          </a:p>
        </p:txBody>
      </p:sp>
      <p:sp>
        <p:nvSpPr>
          <p:cNvPr id="778" name="TextBox 777">
            <a:extLst>
              <a:ext uri="{FF2B5EF4-FFF2-40B4-BE49-F238E27FC236}">
                <a16:creationId xmlns:a16="http://schemas.microsoft.com/office/drawing/2014/main" id="{B07AE830-5982-401E-AE42-444BE8104D33}"/>
              </a:ext>
              <a:ext uri="{C183D7F6-B498-43B3-948B-1728B52AA6E4}">
                <adec:decorative xmlns:adec="http://schemas.microsoft.com/office/drawing/2017/decorative" val="1"/>
              </a:ext>
            </a:extLst>
          </p:cNvPr>
          <p:cNvSpPr txBox="1"/>
          <p:nvPr/>
        </p:nvSpPr>
        <p:spPr>
          <a:xfrm>
            <a:off x="4458481" y="2710330"/>
            <a:ext cx="2393063" cy="404314"/>
          </a:xfrm>
          <a:prstGeom prst="rect">
            <a:avLst/>
          </a:prstGeom>
          <a:noFill/>
        </p:spPr>
        <p:txBody>
          <a:bodyPr wrap="square" lIns="0" tIns="0" rIns="0" bIns="0" rtlCol="0">
            <a:spAutoFit/>
          </a:bodyPr>
          <a:lstStyle/>
          <a:p>
            <a:pPr defTabSz="914367"/>
            <a:r>
              <a:rPr lang="en-US" sz="1314" b="1">
                <a:solidFill>
                  <a:srgbClr val="000000"/>
                </a:solidFill>
                <a:latin typeface="Segoe UI"/>
              </a:rPr>
              <a:t>Operational Technology </a:t>
            </a:r>
            <a:br>
              <a:rPr lang="en-US" sz="1314" b="1">
                <a:solidFill>
                  <a:srgbClr val="000000"/>
                </a:solidFill>
                <a:latin typeface="Segoe UI"/>
              </a:rPr>
            </a:br>
            <a:r>
              <a:rPr lang="en-US" sz="1314" b="1">
                <a:solidFill>
                  <a:srgbClr val="000000"/>
                </a:solidFill>
                <a:latin typeface="Segoe UI"/>
              </a:rPr>
              <a:t>(OT) Environments</a:t>
            </a:r>
          </a:p>
        </p:txBody>
      </p:sp>
      <p:sp>
        <p:nvSpPr>
          <p:cNvPr id="779" name="TextBox 778">
            <a:extLst>
              <a:ext uri="{FF2B5EF4-FFF2-40B4-BE49-F238E27FC236}">
                <a16:creationId xmlns:a16="http://schemas.microsoft.com/office/drawing/2014/main" id="{18EB6B49-79D9-437F-B039-6DC7582C3178}"/>
              </a:ext>
              <a:ext uri="{C183D7F6-B498-43B3-948B-1728B52AA6E4}">
                <adec:decorative xmlns:adec="http://schemas.microsoft.com/office/drawing/2017/decorative" val="1"/>
              </a:ext>
            </a:extLst>
          </p:cNvPr>
          <p:cNvSpPr txBox="1"/>
          <p:nvPr/>
        </p:nvSpPr>
        <p:spPr>
          <a:xfrm>
            <a:off x="7664812" y="2708299"/>
            <a:ext cx="1959147" cy="404314"/>
          </a:xfrm>
          <a:prstGeom prst="rect">
            <a:avLst/>
          </a:prstGeom>
          <a:noFill/>
        </p:spPr>
        <p:txBody>
          <a:bodyPr wrap="none" lIns="0" tIns="0" rIns="0" bIns="0" rtlCol="0">
            <a:spAutoFit/>
          </a:bodyPr>
          <a:lstStyle/>
          <a:p>
            <a:pPr defTabSz="914367"/>
            <a:r>
              <a:rPr lang="en-US" sz="1314" b="1">
                <a:solidFill>
                  <a:srgbClr val="000000"/>
                </a:solidFill>
                <a:latin typeface="Segoe UI"/>
              </a:rPr>
              <a:t>Information Technology </a:t>
            </a:r>
            <a:br>
              <a:rPr lang="en-US" sz="1314" b="1">
                <a:solidFill>
                  <a:srgbClr val="000000"/>
                </a:solidFill>
                <a:latin typeface="Segoe UI"/>
              </a:rPr>
            </a:br>
            <a:r>
              <a:rPr lang="en-US" sz="1314" b="1">
                <a:solidFill>
                  <a:srgbClr val="000000"/>
                </a:solidFill>
                <a:latin typeface="Segoe UI"/>
              </a:rPr>
              <a:t>(IT) Environments</a:t>
            </a:r>
          </a:p>
        </p:txBody>
      </p:sp>
      <p:grpSp>
        <p:nvGrpSpPr>
          <p:cNvPr id="780" name="Group 779">
            <a:extLst>
              <a:ext uri="{FF2B5EF4-FFF2-40B4-BE49-F238E27FC236}">
                <a16:creationId xmlns:a16="http://schemas.microsoft.com/office/drawing/2014/main" id="{202495B2-2A81-4423-A024-F9CDE6938DCF}"/>
              </a:ext>
              <a:ext uri="{C183D7F6-B498-43B3-948B-1728B52AA6E4}">
                <adec:decorative xmlns:adec="http://schemas.microsoft.com/office/drawing/2017/decorative" val="1"/>
              </a:ext>
            </a:extLst>
          </p:cNvPr>
          <p:cNvGrpSpPr/>
          <p:nvPr/>
        </p:nvGrpSpPr>
        <p:grpSpPr>
          <a:xfrm flipH="1">
            <a:off x="7376420" y="4439019"/>
            <a:ext cx="241453" cy="342474"/>
            <a:chOff x="2697568" y="3778193"/>
            <a:chExt cx="1184671" cy="677197"/>
          </a:xfrm>
        </p:grpSpPr>
        <p:sp>
          <p:nvSpPr>
            <p:cNvPr id="781" name="Rectangle 780">
              <a:extLst>
                <a:ext uri="{FF2B5EF4-FFF2-40B4-BE49-F238E27FC236}">
                  <a16:creationId xmlns:a16="http://schemas.microsoft.com/office/drawing/2014/main" id="{86F17156-6E15-49D2-B467-B473D9803BF2}"/>
                </a:ext>
              </a:extLst>
            </p:cNvPr>
            <p:cNvSpPr/>
            <p:nvPr/>
          </p:nvSpPr>
          <p:spPr bwMode="auto">
            <a:xfrm>
              <a:off x="2717416" y="3778226"/>
              <a:ext cx="1113167" cy="668542"/>
            </a:xfrm>
            <a:prstGeom prst="rect">
              <a:avLst/>
            </a:prstGeom>
            <a:solidFill>
              <a:srgbClr val="FFFFFF">
                <a:alpha val="6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cxnSp>
          <p:nvCxnSpPr>
            <p:cNvPr id="782" name="Straight Connector 781">
              <a:extLst>
                <a:ext uri="{FF2B5EF4-FFF2-40B4-BE49-F238E27FC236}">
                  <a16:creationId xmlns:a16="http://schemas.microsoft.com/office/drawing/2014/main" id="{07C60F15-ACCA-41CE-BBB5-603847B2DB1B}"/>
                </a:ext>
              </a:extLst>
            </p:cNvPr>
            <p:cNvCxnSpPr/>
            <p:nvPr/>
          </p:nvCxnSpPr>
          <p:spPr>
            <a:xfrm>
              <a:off x="2715427" y="3778193"/>
              <a:ext cx="1166812" cy="0"/>
            </a:xfrm>
            <a:prstGeom prst="line">
              <a:avLst/>
            </a:prstGeom>
            <a:ln w="28575">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3" name="Straight Connector 782">
              <a:extLst>
                <a:ext uri="{FF2B5EF4-FFF2-40B4-BE49-F238E27FC236}">
                  <a16:creationId xmlns:a16="http://schemas.microsoft.com/office/drawing/2014/main" id="{8580AEEA-FDA8-4478-AEEA-86D82ACC9982}"/>
                </a:ext>
              </a:extLst>
            </p:cNvPr>
            <p:cNvCxnSpPr/>
            <p:nvPr/>
          </p:nvCxnSpPr>
          <p:spPr>
            <a:xfrm>
              <a:off x="2697568" y="4455390"/>
              <a:ext cx="1166812" cy="0"/>
            </a:xfrm>
            <a:prstGeom prst="line">
              <a:avLst/>
            </a:prstGeom>
            <a:ln w="28575">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84" name="Group 783">
            <a:extLst>
              <a:ext uri="{FF2B5EF4-FFF2-40B4-BE49-F238E27FC236}">
                <a16:creationId xmlns:a16="http://schemas.microsoft.com/office/drawing/2014/main" id="{67C589C0-D029-43AA-B20A-A725F12B1E40}"/>
              </a:ext>
              <a:ext uri="{C183D7F6-B498-43B3-948B-1728B52AA6E4}">
                <adec:decorative xmlns:adec="http://schemas.microsoft.com/office/drawing/2017/decorative" val="1"/>
              </a:ext>
            </a:extLst>
          </p:cNvPr>
          <p:cNvGrpSpPr/>
          <p:nvPr/>
        </p:nvGrpSpPr>
        <p:grpSpPr>
          <a:xfrm rot="5400000">
            <a:off x="4004835" y="2371561"/>
            <a:ext cx="364627" cy="236893"/>
            <a:chOff x="2618442" y="3778193"/>
            <a:chExt cx="1272583" cy="677197"/>
          </a:xfrm>
        </p:grpSpPr>
        <p:sp>
          <p:nvSpPr>
            <p:cNvPr id="785" name="Rectangle 784">
              <a:extLst>
                <a:ext uri="{FF2B5EF4-FFF2-40B4-BE49-F238E27FC236}">
                  <a16:creationId xmlns:a16="http://schemas.microsoft.com/office/drawing/2014/main" id="{A0892238-F97B-41DB-92E8-33968CE4C7F3}"/>
                </a:ext>
              </a:extLst>
            </p:cNvPr>
            <p:cNvSpPr/>
            <p:nvPr/>
          </p:nvSpPr>
          <p:spPr bwMode="auto">
            <a:xfrm>
              <a:off x="2618442" y="3778226"/>
              <a:ext cx="1272583" cy="668543"/>
            </a:xfrm>
            <a:prstGeom prst="rect">
              <a:avLst/>
            </a:prstGeom>
            <a:solidFill>
              <a:srgbClr val="FFFFFF">
                <a:alpha val="6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cxnSp>
          <p:nvCxnSpPr>
            <p:cNvPr id="786" name="Straight Connector 785">
              <a:extLst>
                <a:ext uri="{FF2B5EF4-FFF2-40B4-BE49-F238E27FC236}">
                  <a16:creationId xmlns:a16="http://schemas.microsoft.com/office/drawing/2014/main" id="{2CDA33D6-AAD3-4463-AFFE-FF5C0621EF3E}"/>
                </a:ext>
              </a:extLst>
            </p:cNvPr>
            <p:cNvCxnSpPr/>
            <p:nvPr/>
          </p:nvCxnSpPr>
          <p:spPr>
            <a:xfrm>
              <a:off x="2715427" y="3778193"/>
              <a:ext cx="1166812" cy="0"/>
            </a:xfrm>
            <a:prstGeom prst="line">
              <a:avLst/>
            </a:prstGeom>
            <a:ln w="28575">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7" name="Straight Connector 786">
              <a:extLst>
                <a:ext uri="{FF2B5EF4-FFF2-40B4-BE49-F238E27FC236}">
                  <a16:creationId xmlns:a16="http://schemas.microsoft.com/office/drawing/2014/main" id="{1E7A9515-DD46-44E5-92F2-19A041FBD602}"/>
                </a:ext>
              </a:extLst>
            </p:cNvPr>
            <p:cNvCxnSpPr/>
            <p:nvPr/>
          </p:nvCxnSpPr>
          <p:spPr>
            <a:xfrm>
              <a:off x="2697568" y="4455390"/>
              <a:ext cx="1166812" cy="0"/>
            </a:xfrm>
            <a:prstGeom prst="line">
              <a:avLst/>
            </a:prstGeom>
            <a:ln w="28575">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88" name="Speech Bubble: Rectangle 787">
            <a:extLst>
              <a:ext uri="{FF2B5EF4-FFF2-40B4-BE49-F238E27FC236}">
                <a16:creationId xmlns:a16="http://schemas.microsoft.com/office/drawing/2014/main" id="{ECFF79E2-D271-4B5A-B1F8-79A624161AD2}"/>
              </a:ext>
              <a:ext uri="{C183D7F6-B498-43B3-948B-1728B52AA6E4}">
                <adec:decorative xmlns:adec="http://schemas.microsoft.com/office/drawing/2017/decorative" val="1"/>
              </a:ext>
            </a:extLst>
          </p:cNvPr>
          <p:cNvSpPr/>
          <p:nvPr/>
        </p:nvSpPr>
        <p:spPr bwMode="auto">
          <a:xfrm>
            <a:off x="463024" y="2672192"/>
            <a:ext cx="3292799" cy="778961"/>
          </a:xfrm>
          <a:prstGeom prst="wedgeRectCallout">
            <a:avLst>
              <a:gd name="adj1" fmla="val 60852"/>
              <a:gd name="adj2" fmla="val -51020"/>
            </a:avLst>
          </a:prstGeom>
          <a:solidFill>
            <a:schemeClr val="bg1"/>
          </a:solidFill>
          <a:ln>
            <a:noFill/>
            <a:headEnd type="none" w="med" len="med"/>
            <a:tailEnd type="none" w="med" len="med"/>
          </a:ln>
          <a:effectLst>
            <a:outerShdw blurRad="190500" dist="508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ctr" anchorCtr="0" forceAA="0" compatLnSpc="1">
            <a:prstTxWarp prst="textNoShape">
              <a:avLst/>
            </a:prstTxWarp>
            <a:noAutofit/>
          </a:bodyPr>
          <a:lstStyle/>
          <a:p>
            <a:pPr defTabSz="816567" fontAlgn="base">
              <a:spcBef>
                <a:spcPct val="0"/>
              </a:spcBef>
              <a:spcAft>
                <a:spcPct val="0"/>
              </a:spcAft>
            </a:pPr>
            <a:r>
              <a:rPr lang="en-US" sz="920" b="1" err="1">
                <a:solidFill>
                  <a:srgbClr val="000000"/>
                </a:solidFill>
                <a:latin typeface="Segoe UI"/>
                <a:cs typeface="Segoe UI" pitchFamily="34" charset="0"/>
              </a:rPr>
              <a:t>IIoT</a:t>
            </a:r>
            <a:r>
              <a:rPr lang="en-US" sz="920" b="1">
                <a:solidFill>
                  <a:srgbClr val="000000"/>
                </a:solidFill>
                <a:latin typeface="Segoe UI"/>
                <a:cs typeface="Segoe UI" pitchFamily="34" charset="0"/>
              </a:rPr>
              <a:t> / OT Digital Transformation drivers</a:t>
            </a:r>
            <a:endParaRPr lang="en-US" sz="920">
              <a:solidFill>
                <a:srgbClr val="000000"/>
              </a:solidFill>
              <a:latin typeface="Segoe UI"/>
              <a:cs typeface="Segoe UI" pitchFamily="34" charset="0"/>
            </a:endParaRPr>
          </a:p>
          <a:p>
            <a:pPr marL="89639" indent="-89639" defTabSz="816567" fontAlgn="base">
              <a:spcBef>
                <a:spcPct val="0"/>
              </a:spcBef>
              <a:spcAft>
                <a:spcPct val="0"/>
              </a:spcAft>
              <a:buFont typeface="Arial" panose="020B0604020202020204" pitchFamily="34" charset="0"/>
              <a:buChar char="•"/>
            </a:pPr>
            <a:r>
              <a:rPr lang="en-US" sz="784" b="1">
                <a:solidFill>
                  <a:srgbClr val="000000"/>
                </a:solidFill>
                <a:latin typeface="Segoe UI"/>
                <a:cs typeface="Segoe UI" pitchFamily="34" charset="0"/>
              </a:rPr>
              <a:t>Business Efficiency </a:t>
            </a:r>
            <a:r>
              <a:rPr lang="en-US" sz="784">
                <a:solidFill>
                  <a:srgbClr val="000000"/>
                </a:solidFill>
                <a:latin typeface="Segoe UI"/>
                <a:cs typeface="Segoe UI" pitchFamily="34" charset="0"/>
              </a:rPr>
              <a:t>- Data to enable business  agility</a:t>
            </a:r>
          </a:p>
          <a:p>
            <a:pPr marL="89639" indent="-89639" defTabSz="816567" fontAlgn="base">
              <a:spcBef>
                <a:spcPct val="0"/>
              </a:spcBef>
              <a:spcAft>
                <a:spcPct val="0"/>
              </a:spcAft>
              <a:buFont typeface="Arial" panose="020B0604020202020204" pitchFamily="34" charset="0"/>
              <a:buChar char="•"/>
            </a:pPr>
            <a:r>
              <a:rPr lang="en-US" sz="784" b="1">
                <a:solidFill>
                  <a:srgbClr val="000000"/>
                </a:solidFill>
                <a:latin typeface="Segoe UI"/>
                <a:cs typeface="Segoe UI" pitchFamily="34" charset="0"/>
              </a:rPr>
              <a:t>Governance &amp; Regulatory Compliance </a:t>
            </a:r>
            <a:r>
              <a:rPr lang="en-US" sz="784">
                <a:solidFill>
                  <a:srgbClr val="000000"/>
                </a:solidFill>
                <a:latin typeface="Segoe UI"/>
                <a:cs typeface="Segoe UI" pitchFamily="34" charset="0"/>
              </a:rPr>
              <a:t>with safety and other standards</a:t>
            </a:r>
          </a:p>
          <a:p>
            <a:pPr marL="89639" indent="-89639" defTabSz="816567" fontAlgn="base">
              <a:spcBef>
                <a:spcPct val="0"/>
              </a:spcBef>
              <a:spcAft>
                <a:spcPct val="0"/>
              </a:spcAft>
              <a:buFont typeface="Arial" panose="020B0604020202020204" pitchFamily="34" charset="0"/>
              <a:buChar char="•"/>
            </a:pPr>
            <a:r>
              <a:rPr lang="en-US" sz="784" b="1">
                <a:solidFill>
                  <a:srgbClr val="000000"/>
                </a:solidFill>
                <a:latin typeface="Segoe UI"/>
                <a:cs typeface="Segoe UI" pitchFamily="34" charset="0"/>
              </a:rPr>
              <a:t>Emerging Security Standards </a:t>
            </a:r>
            <a:r>
              <a:rPr lang="en-US" sz="784">
                <a:solidFill>
                  <a:srgbClr val="000000"/>
                </a:solidFill>
                <a:latin typeface="Segoe UI"/>
                <a:cs typeface="Segoe UI" pitchFamily="34" charset="0"/>
              </a:rPr>
              <a:t>like </a:t>
            </a:r>
            <a:r>
              <a:rPr lang="en-US" sz="784">
                <a:solidFill>
                  <a:srgbClr val="000000">
                    <a:lumMod val="50000"/>
                    <a:lumOff val="50000"/>
                  </a:srgbClr>
                </a:solidFill>
                <a:latin typeface="Segoe UI"/>
                <a:cs typeface="Segoe UI" pitchFamily="34" charset="0"/>
                <a:hlinkClick r:id="rId9"/>
              </a:rPr>
              <a:t>CMMC</a:t>
            </a:r>
            <a:endParaRPr lang="en-US" sz="882">
              <a:solidFill>
                <a:srgbClr val="000000">
                  <a:lumMod val="50000"/>
                  <a:lumOff val="50000"/>
                </a:srgbClr>
              </a:solidFill>
              <a:latin typeface="Segoe UI"/>
              <a:cs typeface="Segoe UI" pitchFamily="34" charset="0"/>
            </a:endParaRPr>
          </a:p>
        </p:txBody>
      </p:sp>
      <p:sp>
        <p:nvSpPr>
          <p:cNvPr id="789" name="Google Shape;1889;p149">
            <a:extLst>
              <a:ext uri="{FF2B5EF4-FFF2-40B4-BE49-F238E27FC236}">
                <a16:creationId xmlns:a16="http://schemas.microsoft.com/office/drawing/2014/main" id="{A9C403D3-4072-4E1C-8545-2D7185B06660}"/>
              </a:ext>
              <a:ext uri="{C183D7F6-B498-43B3-948B-1728B52AA6E4}">
                <adec:decorative xmlns:adec="http://schemas.microsoft.com/office/drawing/2017/decorative" val="1"/>
              </a:ext>
            </a:extLst>
          </p:cNvPr>
          <p:cNvSpPr/>
          <p:nvPr/>
        </p:nvSpPr>
        <p:spPr>
          <a:xfrm>
            <a:off x="4513281" y="1878804"/>
            <a:ext cx="1579180" cy="402909"/>
          </a:xfrm>
          <a:prstGeom prst="rect">
            <a:avLst/>
          </a:prstGeom>
          <a:solidFill>
            <a:schemeClr val="tx2"/>
          </a:solidFill>
          <a:ln w="19050">
            <a:noFill/>
          </a:ln>
        </p:spPr>
        <p:style>
          <a:lnRef idx="0">
            <a:scrgbClr r="0" g="0" b="0"/>
          </a:lnRef>
          <a:fillRef idx="0">
            <a:scrgbClr r="0" g="0" b="0"/>
          </a:fillRef>
          <a:effectRef idx="0">
            <a:scrgbClr r="0" g="0" b="0"/>
          </a:effectRef>
          <a:fontRef idx="minor">
            <a:schemeClr val="lt1"/>
          </a:fontRef>
        </p:style>
        <p:txBody>
          <a:bodyPr spcFirstLastPara="1" wrap="square" lIns="80064" tIns="40021" rIns="80064" bIns="40021" anchor="ctr" anchorCtr="0">
            <a:noAutofit/>
          </a:bodyPr>
          <a:lstStyle/>
          <a:p>
            <a:pPr algn="ctr" defTabSz="914367">
              <a:buClr>
                <a:srgbClr val="FFFFFF"/>
              </a:buClr>
              <a:buSzPts val="2400"/>
            </a:pPr>
            <a:r>
              <a:rPr lang="en-US" sz="920" b="1">
                <a:solidFill>
                  <a:srgbClr val="FFFFFF"/>
                </a:solidFill>
                <a:latin typeface="Segoe UI Semibold"/>
                <a:sym typeface="Libre Franklin"/>
              </a:rPr>
              <a:t>Azure Analytics</a:t>
            </a:r>
          </a:p>
          <a:p>
            <a:pPr algn="ctr" defTabSz="914367">
              <a:buClr>
                <a:srgbClr val="FFFFFF"/>
              </a:buClr>
              <a:buSzPts val="2400"/>
            </a:pPr>
            <a:r>
              <a:rPr lang="en-US" sz="613">
                <a:solidFill>
                  <a:srgbClr val="FFFFFF"/>
                </a:solidFill>
                <a:latin typeface="Segoe UI"/>
                <a:cs typeface="Segoe UI Semilight" panose="020B0402040204020203" pitchFamily="34" charset="0"/>
                <a:sym typeface="Libre Franklin"/>
              </a:rPr>
              <a:t>IoT Hub, </a:t>
            </a:r>
            <a:r>
              <a:rPr lang="en-US" sz="613" err="1">
                <a:solidFill>
                  <a:srgbClr val="FFFFFF"/>
                </a:solidFill>
                <a:latin typeface="Segoe UI"/>
                <a:cs typeface="Segoe UI Semilight" panose="020B0402040204020203" pitchFamily="34" charset="0"/>
                <a:sym typeface="Libre Franklin"/>
              </a:rPr>
              <a:t>PowerBI</a:t>
            </a:r>
            <a:r>
              <a:rPr lang="en-US" sz="613">
                <a:solidFill>
                  <a:srgbClr val="FFFFFF"/>
                </a:solidFill>
                <a:latin typeface="Segoe UI"/>
                <a:cs typeface="Segoe UI Semilight" panose="020B0402040204020203" pitchFamily="34" charset="0"/>
                <a:sym typeface="Libre Franklin"/>
              </a:rPr>
              <a:t>, Azure Edge, </a:t>
            </a:r>
            <a:br>
              <a:rPr lang="en-US" sz="613">
                <a:solidFill>
                  <a:srgbClr val="FFFFFF"/>
                </a:solidFill>
                <a:latin typeface="Segoe UI"/>
                <a:cs typeface="Segoe UI Semilight" panose="020B0402040204020203" pitchFamily="34" charset="0"/>
                <a:sym typeface="Libre Franklin"/>
              </a:rPr>
            </a:br>
            <a:r>
              <a:rPr lang="en-US" sz="613">
                <a:solidFill>
                  <a:srgbClr val="FFFFFF"/>
                </a:solidFill>
                <a:latin typeface="Segoe UI"/>
                <a:cs typeface="Segoe UI Semilight" panose="020B0402040204020203" pitchFamily="34" charset="0"/>
                <a:sym typeface="Libre Franklin"/>
              </a:rPr>
              <a:t>Digital Twins, and more</a:t>
            </a:r>
          </a:p>
        </p:txBody>
      </p:sp>
      <p:pic>
        <p:nvPicPr>
          <p:cNvPr id="792" name="Graphic 791">
            <a:extLst>
              <a:ext uri="{FF2B5EF4-FFF2-40B4-BE49-F238E27FC236}">
                <a16:creationId xmlns:a16="http://schemas.microsoft.com/office/drawing/2014/main" id="{103D5D90-55B4-45F2-98BE-A959EBC8DC1E}"/>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37809" y="1677288"/>
            <a:ext cx="377924" cy="377924"/>
          </a:xfrm>
          <a:prstGeom prst="rect">
            <a:avLst/>
          </a:prstGeom>
        </p:spPr>
      </p:pic>
      <p:cxnSp>
        <p:nvCxnSpPr>
          <p:cNvPr id="794" name="Connector: Elbow 793">
            <a:extLst>
              <a:ext uri="{FF2B5EF4-FFF2-40B4-BE49-F238E27FC236}">
                <a16:creationId xmlns:a16="http://schemas.microsoft.com/office/drawing/2014/main" id="{0F3E08E8-C04A-4BC2-BCF1-5E2727AE65B8}"/>
              </a:ext>
              <a:ext uri="{C183D7F6-B498-43B3-948B-1728B52AA6E4}">
                <adec:decorative xmlns:adec="http://schemas.microsoft.com/office/drawing/2017/decorative" val="1"/>
              </a:ext>
            </a:extLst>
          </p:cNvPr>
          <p:cNvCxnSpPr>
            <a:cxnSpLocks/>
            <a:endCxn id="834" idx="3"/>
          </p:cNvCxnSpPr>
          <p:nvPr/>
        </p:nvCxnSpPr>
        <p:spPr>
          <a:xfrm rot="5400000" flipH="1" flipV="1">
            <a:off x="8701224" y="2154570"/>
            <a:ext cx="2784364" cy="2682709"/>
          </a:xfrm>
          <a:prstGeom prst="bentConnector4">
            <a:avLst>
              <a:gd name="adj1" fmla="val -1909"/>
              <a:gd name="adj2" fmla="val 108521"/>
            </a:avLst>
          </a:prstGeom>
          <a:ln w="28575">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5" name="TextBox 794">
            <a:extLst>
              <a:ext uri="{FF2B5EF4-FFF2-40B4-BE49-F238E27FC236}">
                <a16:creationId xmlns:a16="http://schemas.microsoft.com/office/drawing/2014/main" id="{B4312E93-5FE2-40CE-AE16-4B053C4A2592}"/>
              </a:ext>
              <a:ext uri="{C183D7F6-B498-43B3-948B-1728B52AA6E4}">
                <adec:decorative xmlns:adec="http://schemas.microsoft.com/office/drawing/2017/decorative" val="1"/>
              </a:ext>
            </a:extLst>
          </p:cNvPr>
          <p:cNvSpPr txBox="1"/>
          <p:nvPr/>
        </p:nvSpPr>
        <p:spPr>
          <a:xfrm>
            <a:off x="363703" y="1914685"/>
            <a:ext cx="2630567" cy="538581"/>
          </a:xfrm>
          <a:prstGeom prst="rect">
            <a:avLst/>
          </a:prstGeom>
          <a:noFill/>
        </p:spPr>
        <p:txBody>
          <a:bodyPr wrap="square">
            <a:spAutoFit/>
          </a:bodyPr>
          <a:lstStyle/>
          <a:p>
            <a:pPr defTabSz="914367">
              <a:lnSpc>
                <a:spcPct val="90000"/>
              </a:lnSpc>
            </a:pPr>
            <a:r>
              <a:rPr lang="en-US" sz="1078" kern="0">
                <a:solidFill>
                  <a:srgbClr val="000000"/>
                </a:solidFill>
                <a:latin typeface="Segoe UI"/>
              </a:rPr>
              <a:t>Blended cybersecurity attacks are driving </a:t>
            </a:r>
            <a:r>
              <a:rPr lang="en-US" sz="1078" b="1" kern="0">
                <a:solidFill>
                  <a:srgbClr val="000000"/>
                </a:solidFill>
                <a:latin typeface="Segoe UI"/>
              </a:rPr>
              <a:t>convergence of IT, OT, and IoT </a:t>
            </a:r>
            <a:r>
              <a:rPr lang="en-US" sz="1078" kern="0">
                <a:solidFill>
                  <a:srgbClr val="000000"/>
                </a:solidFill>
                <a:latin typeface="Segoe UI"/>
              </a:rPr>
              <a:t>security architectures and capabilities</a:t>
            </a:r>
          </a:p>
        </p:txBody>
      </p:sp>
      <p:grpSp>
        <p:nvGrpSpPr>
          <p:cNvPr id="796" name="Group 795">
            <a:extLst>
              <a:ext uri="{FF2B5EF4-FFF2-40B4-BE49-F238E27FC236}">
                <a16:creationId xmlns:a16="http://schemas.microsoft.com/office/drawing/2014/main" id="{590E459B-0B06-402C-8B54-E3B855B9A9BC}"/>
              </a:ext>
              <a:ext uri="{C183D7F6-B498-43B3-948B-1728B52AA6E4}">
                <adec:decorative xmlns:adec="http://schemas.microsoft.com/office/drawing/2017/decorative" val="1"/>
              </a:ext>
            </a:extLst>
          </p:cNvPr>
          <p:cNvGrpSpPr/>
          <p:nvPr/>
        </p:nvGrpSpPr>
        <p:grpSpPr>
          <a:xfrm>
            <a:off x="5204089" y="4588120"/>
            <a:ext cx="1279141" cy="599547"/>
            <a:chOff x="5391839" y="4475560"/>
            <a:chExt cx="1460661" cy="684628"/>
          </a:xfrm>
        </p:grpSpPr>
        <p:cxnSp>
          <p:nvCxnSpPr>
            <p:cNvPr id="797" name="Connector: Elbow 433">
              <a:extLst>
                <a:ext uri="{FF2B5EF4-FFF2-40B4-BE49-F238E27FC236}">
                  <a16:creationId xmlns:a16="http://schemas.microsoft.com/office/drawing/2014/main" id="{FB26F04E-B710-4187-9FA4-2DDE08CAB34D}"/>
                </a:ext>
              </a:extLst>
            </p:cNvPr>
            <p:cNvCxnSpPr>
              <a:cxnSpLocks/>
              <a:stCxn id="798" idx="0"/>
              <a:endCxn id="799" idx="2"/>
            </p:cNvCxnSpPr>
            <p:nvPr/>
          </p:nvCxnSpPr>
          <p:spPr>
            <a:xfrm flipV="1">
              <a:off x="6122170" y="4801200"/>
              <a:ext cx="0" cy="99912"/>
            </a:xfrm>
            <a:prstGeom prst="straightConnector1">
              <a:avLst/>
            </a:prstGeom>
            <a:ln w="38100">
              <a:solidFill>
                <a:schemeClr val="accent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8" name="Google Shape;1889;p149">
              <a:extLst>
                <a:ext uri="{FF2B5EF4-FFF2-40B4-BE49-F238E27FC236}">
                  <a16:creationId xmlns:a16="http://schemas.microsoft.com/office/drawing/2014/main" id="{07392312-F735-4CC4-A469-C3232FDB8112}"/>
                </a:ext>
              </a:extLst>
            </p:cNvPr>
            <p:cNvSpPr/>
            <p:nvPr/>
          </p:nvSpPr>
          <p:spPr>
            <a:xfrm>
              <a:off x="5395763" y="4901112"/>
              <a:ext cx="1452813" cy="259076"/>
            </a:xfrm>
            <a:prstGeom prst="rect">
              <a:avLst/>
            </a:prstGeom>
            <a:solidFill>
              <a:schemeClr val="accent2"/>
            </a:solidFill>
            <a:ln w="19050">
              <a:solidFill>
                <a:schemeClr val="accent2"/>
              </a:solidFill>
            </a:ln>
          </p:spPr>
          <p:style>
            <a:lnRef idx="0">
              <a:scrgbClr r="0" g="0" b="0"/>
            </a:lnRef>
            <a:fillRef idx="0">
              <a:scrgbClr r="0" g="0" b="0"/>
            </a:fillRef>
            <a:effectRef idx="0">
              <a:scrgbClr r="0" g="0" b="0"/>
            </a:effectRef>
            <a:fontRef idx="minor">
              <a:schemeClr val="lt1"/>
            </a:fontRef>
          </p:style>
          <p:txBody>
            <a:bodyPr spcFirstLastPara="1" wrap="square" lIns="80064" tIns="40021" rIns="80064" bIns="40021" anchor="ctr" anchorCtr="0">
              <a:noAutofit/>
            </a:bodyPr>
            <a:lstStyle/>
            <a:p>
              <a:pPr algn="ctr" defTabSz="914367">
                <a:buClr>
                  <a:srgbClr val="FFFFFF"/>
                </a:buClr>
                <a:buSzPts val="2400"/>
              </a:pPr>
              <a:r>
                <a:rPr lang="en-US" sz="788" b="1">
                  <a:solidFill>
                    <a:srgbClr val="FFFFFF"/>
                  </a:solidFill>
                  <a:latin typeface="Segoe UI Semibold"/>
                  <a:sym typeface="Libre Franklin"/>
                </a:rPr>
                <a:t>Plant security console</a:t>
              </a:r>
            </a:p>
            <a:p>
              <a:pPr algn="ctr" defTabSz="914367">
                <a:buClr>
                  <a:srgbClr val="FFFFFF"/>
                </a:buClr>
                <a:buSzPts val="2400"/>
              </a:pPr>
              <a:r>
                <a:rPr lang="en-US" sz="525" b="1">
                  <a:solidFill>
                    <a:srgbClr val="FFFFFF"/>
                  </a:solidFill>
                  <a:latin typeface="Segoe UI Semibold"/>
                  <a:sym typeface="Libre Franklin"/>
                </a:rPr>
                <a:t>(optional)</a:t>
              </a:r>
            </a:p>
          </p:txBody>
        </p:sp>
        <p:sp>
          <p:nvSpPr>
            <p:cNvPr id="799" name="Google Shape;1889;p149">
              <a:extLst>
                <a:ext uri="{FF2B5EF4-FFF2-40B4-BE49-F238E27FC236}">
                  <a16:creationId xmlns:a16="http://schemas.microsoft.com/office/drawing/2014/main" id="{BF46AFA5-1C99-4E95-896B-760C8CE0D522}"/>
                </a:ext>
              </a:extLst>
            </p:cNvPr>
            <p:cNvSpPr/>
            <p:nvPr/>
          </p:nvSpPr>
          <p:spPr>
            <a:xfrm>
              <a:off x="5391839" y="4475560"/>
              <a:ext cx="1460661" cy="325640"/>
            </a:xfrm>
            <a:prstGeom prst="rect">
              <a:avLst/>
            </a:prstGeom>
            <a:solidFill>
              <a:schemeClr val="accent5"/>
            </a:solidFill>
            <a:ln w="19050">
              <a:solidFill>
                <a:schemeClr val="accent5"/>
              </a:solidFill>
            </a:ln>
          </p:spPr>
          <p:style>
            <a:lnRef idx="0">
              <a:scrgbClr r="0" g="0" b="0"/>
            </a:lnRef>
            <a:fillRef idx="0">
              <a:scrgbClr r="0" g="0" b="0"/>
            </a:fillRef>
            <a:effectRef idx="0">
              <a:scrgbClr r="0" g="0" b="0"/>
            </a:effectRef>
            <a:fontRef idx="minor">
              <a:schemeClr val="lt1"/>
            </a:fontRef>
          </p:style>
          <p:txBody>
            <a:bodyPr spcFirstLastPara="1" wrap="square" lIns="80064" tIns="40021" rIns="80064" bIns="40021" anchor="ctr" anchorCtr="0">
              <a:noAutofit/>
            </a:bodyPr>
            <a:lstStyle/>
            <a:p>
              <a:pPr algn="ctr" defTabSz="914367">
                <a:buClr>
                  <a:srgbClr val="FFFFFF"/>
                </a:buClr>
                <a:buSzPts val="2400"/>
              </a:pPr>
              <a:r>
                <a:rPr lang="en-US" sz="920" b="1">
                  <a:solidFill>
                    <a:srgbClr val="000000"/>
                  </a:solidFill>
                  <a:latin typeface="Segoe UI Semibold"/>
                  <a:sym typeface="Libre Franklin"/>
                </a:rPr>
                <a:t>Sensor(s) + Analytics</a:t>
              </a:r>
            </a:p>
          </p:txBody>
        </p:sp>
      </p:grpSp>
      <p:sp>
        <p:nvSpPr>
          <p:cNvPr id="803" name="Speech Bubble: Rectangle 802">
            <a:extLst>
              <a:ext uri="{FF2B5EF4-FFF2-40B4-BE49-F238E27FC236}">
                <a16:creationId xmlns:a16="http://schemas.microsoft.com/office/drawing/2014/main" id="{949793E2-02EE-4155-8EF1-D64C514AEE6B}"/>
              </a:ext>
              <a:ext uri="{C183D7F6-B498-43B3-948B-1728B52AA6E4}">
                <adec:decorative xmlns:adec="http://schemas.microsoft.com/office/drawing/2017/decorative" val="1"/>
              </a:ext>
            </a:extLst>
          </p:cNvPr>
          <p:cNvSpPr/>
          <p:nvPr/>
        </p:nvSpPr>
        <p:spPr bwMode="auto">
          <a:xfrm>
            <a:off x="10549545" y="3040186"/>
            <a:ext cx="931445" cy="316695"/>
          </a:xfrm>
          <a:prstGeom prst="wedgeRectCallout">
            <a:avLst>
              <a:gd name="adj1" fmla="val 76674"/>
              <a:gd name="adj2" fmla="val -18078"/>
            </a:avLst>
          </a:prstGeom>
          <a:solidFill>
            <a:schemeClr val="accent1">
              <a:lumMod val="20000"/>
              <a:lumOff val="80000"/>
            </a:schemeClr>
          </a:solidFill>
          <a:ln>
            <a:noFill/>
            <a:headEnd type="none" w="med" len="med"/>
            <a:tailEnd type="none" w="med" len="med"/>
          </a:ln>
          <a:effectLst>
            <a:outerShdw blurRad="190500" dist="508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076" tIns="80076" rIns="80076" bIns="80076" numCol="1" spcCol="0" rtlCol="0" fromWordArt="0" anchor="ctr" anchorCtr="0" forceAA="0" compatLnSpc="1">
            <a:prstTxWarp prst="textNoShape">
              <a:avLst/>
            </a:prstTxWarp>
            <a:noAutofit/>
          </a:bodyPr>
          <a:lstStyle/>
          <a:p>
            <a:pPr defTabSz="816567" fontAlgn="base">
              <a:spcBef>
                <a:spcPct val="0"/>
              </a:spcBef>
              <a:spcAft>
                <a:spcPct val="0"/>
              </a:spcAft>
            </a:pPr>
            <a:r>
              <a:rPr lang="en-US" sz="788" b="1">
                <a:solidFill>
                  <a:srgbClr val="000000"/>
                </a:solidFill>
                <a:latin typeface="Segoe UI"/>
                <a:cs typeface="Segoe UI" pitchFamily="34" charset="0"/>
              </a:rPr>
              <a:t>TLS with mutual authentication</a:t>
            </a:r>
            <a:endParaRPr lang="en-US" sz="788">
              <a:solidFill>
                <a:srgbClr val="000000"/>
              </a:solidFill>
              <a:highlight>
                <a:srgbClr val="FFFF00"/>
              </a:highlight>
              <a:latin typeface="Segoe UI"/>
              <a:cs typeface="Segoe UI" pitchFamily="34" charset="0"/>
            </a:endParaRPr>
          </a:p>
        </p:txBody>
      </p:sp>
      <p:cxnSp>
        <p:nvCxnSpPr>
          <p:cNvPr id="804" name="Connector: Elbow 239">
            <a:extLst>
              <a:ext uri="{FF2B5EF4-FFF2-40B4-BE49-F238E27FC236}">
                <a16:creationId xmlns:a16="http://schemas.microsoft.com/office/drawing/2014/main" id="{75824934-FE36-4A6C-B391-A03AF29D0472}"/>
              </a:ext>
              <a:ext uri="{C183D7F6-B498-43B3-948B-1728B52AA6E4}">
                <adec:decorative xmlns:adec="http://schemas.microsoft.com/office/drawing/2017/decorative" val="1"/>
              </a:ext>
            </a:extLst>
          </p:cNvPr>
          <p:cNvCxnSpPr>
            <a:cxnSpLocks/>
            <a:stCxn id="805" idx="3"/>
            <a:endCxn id="799" idx="1"/>
          </p:cNvCxnSpPr>
          <p:nvPr/>
        </p:nvCxnSpPr>
        <p:spPr>
          <a:xfrm>
            <a:off x="4926960" y="4730706"/>
            <a:ext cx="277130" cy="0"/>
          </a:xfrm>
          <a:prstGeom prst="straightConnector1">
            <a:avLst/>
          </a:prstGeom>
          <a:ln w="38100">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5" name="Rectangle 804">
            <a:extLst>
              <a:ext uri="{FF2B5EF4-FFF2-40B4-BE49-F238E27FC236}">
                <a16:creationId xmlns:a16="http://schemas.microsoft.com/office/drawing/2014/main" id="{6BBC1DAB-8582-4818-863A-7A826A63892C}"/>
              </a:ext>
              <a:ext uri="{C183D7F6-B498-43B3-948B-1728B52AA6E4}">
                <adec:decorative xmlns:adec="http://schemas.microsoft.com/office/drawing/2017/decorative" val="1"/>
              </a:ext>
            </a:extLst>
          </p:cNvPr>
          <p:cNvSpPr/>
          <p:nvPr/>
        </p:nvSpPr>
        <p:spPr bwMode="auto">
          <a:xfrm>
            <a:off x="4012296" y="4573305"/>
            <a:ext cx="914664" cy="314801"/>
          </a:xfrm>
          <a:prstGeom prst="rect">
            <a:avLst/>
          </a:prstGeom>
          <a:solidFill>
            <a:schemeClr val="accent5"/>
          </a:solidFill>
          <a:ln w="19050">
            <a:solidFill>
              <a:schemeClr val="accent5"/>
            </a:solidFill>
          </a:ln>
        </p:spPr>
        <p:style>
          <a:lnRef idx="0">
            <a:scrgbClr r="0" g="0" b="0"/>
          </a:lnRef>
          <a:fillRef idx="0">
            <a:scrgbClr r="0" g="0" b="0"/>
          </a:fillRef>
          <a:effectRef idx="0">
            <a:scrgbClr r="0" g="0" b="0"/>
          </a:effectRef>
          <a:fontRef idx="minor">
            <a:schemeClr val="lt1"/>
          </a:fontRef>
        </p:style>
        <p:txBody>
          <a:bodyPr spcFirstLastPara="1" wrap="square" lIns="80064" tIns="40021" rIns="80064" bIns="40021" anchor="ctr" anchorCtr="0">
            <a:noAutofit/>
          </a:bodyPr>
          <a:lstStyle/>
          <a:p>
            <a:pPr algn="ctr" defTabSz="914367">
              <a:buClr>
                <a:srgbClr val="FFFFFF"/>
              </a:buClr>
              <a:buSzPts val="2400"/>
            </a:pPr>
            <a:r>
              <a:rPr lang="en-US" sz="686" b="1" spc="245">
                <a:solidFill>
                  <a:srgbClr val="000000"/>
                </a:solidFill>
                <a:latin typeface="Segoe UI"/>
              </a:rPr>
              <a:t>NETWORK TAP/SPAN</a:t>
            </a:r>
          </a:p>
        </p:txBody>
      </p:sp>
      <p:sp>
        <p:nvSpPr>
          <p:cNvPr id="806" name="TextBox 805">
            <a:extLst>
              <a:ext uri="{FF2B5EF4-FFF2-40B4-BE49-F238E27FC236}">
                <a16:creationId xmlns:a16="http://schemas.microsoft.com/office/drawing/2014/main" id="{110727EE-86E4-4AA9-9FFC-E2AB47B89F20}"/>
              </a:ext>
              <a:ext uri="{C183D7F6-B498-43B3-948B-1728B52AA6E4}">
                <adec:decorative xmlns:adec="http://schemas.microsoft.com/office/drawing/2017/decorative" val="1"/>
              </a:ext>
            </a:extLst>
          </p:cNvPr>
          <p:cNvSpPr txBox="1"/>
          <p:nvPr/>
        </p:nvSpPr>
        <p:spPr>
          <a:xfrm>
            <a:off x="10331406" y="844451"/>
            <a:ext cx="1594079" cy="177228"/>
          </a:xfrm>
          <a:prstGeom prst="rect">
            <a:avLst/>
          </a:prstGeom>
          <a:noFill/>
        </p:spPr>
        <p:txBody>
          <a:bodyPr wrap="square">
            <a:spAutoFit/>
          </a:bodyPr>
          <a:lstStyle/>
          <a:p>
            <a:pPr defTabSz="800742">
              <a:lnSpc>
                <a:spcPct val="90000"/>
              </a:lnSpc>
              <a:spcBef>
                <a:spcPct val="0"/>
              </a:spcBef>
              <a:spcAft>
                <a:spcPts val="525"/>
              </a:spcAft>
              <a:defRPr/>
            </a:pPr>
            <a:r>
              <a:rPr lang="en-US" sz="613">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December 2021 – </a:t>
            </a:r>
            <a:r>
              <a:rPr lang="en-US" sz="613">
                <a:gradFill>
                  <a:gsLst>
                    <a:gs pos="0">
                      <a:srgbClr val="505050"/>
                    </a:gs>
                    <a:gs pos="100000">
                      <a:srgbClr val="505050"/>
                    </a:gs>
                  </a:gsLst>
                  <a:lin ang="5400000" scaled="1"/>
                </a:gradFill>
                <a:latin typeface="Segoe UI" panose="020B0502040204020203" pitchFamily="34" charset="0"/>
                <a:cs typeface="Segoe UI" panose="020B0502040204020203" pitchFamily="34" charset="0"/>
                <a:hlinkClick r:id="rId12" tooltip="The latest published version of this document can be found at https://aka.ms/MCRA"/>
              </a:rPr>
              <a:t>https://aka.ms/MCRA</a:t>
            </a:r>
            <a:endParaRPr lang="en-US" sz="613">
              <a:gradFill>
                <a:gsLst>
                  <a:gs pos="0">
                    <a:srgbClr val="505050"/>
                  </a:gs>
                  <a:gs pos="100000">
                    <a:srgbClr val="505050"/>
                  </a:gs>
                </a:gsLst>
                <a:lin ang="5400000" scaled="1"/>
              </a:gradFill>
              <a:highlight>
                <a:srgbClr val="FFFF00"/>
              </a:highlight>
              <a:latin typeface="Segoe UI" panose="020B0502040204020203" pitchFamily="34" charset="0"/>
              <a:cs typeface="Segoe UI" panose="020B0502040204020203" pitchFamily="34" charset="0"/>
            </a:endParaRPr>
          </a:p>
        </p:txBody>
      </p:sp>
      <p:sp>
        <p:nvSpPr>
          <p:cNvPr id="807" name="Speech Bubble: Rectangle 806">
            <a:hlinkClick r:id="rId13" tooltip="Azure Defender for IoT offers agentless, network-layer security that is rapidly deployed, works with diverse industrial equipment, and interoperates with Azure Sentinel and other SOC tools."/>
            <a:extLst>
              <a:ext uri="{FF2B5EF4-FFF2-40B4-BE49-F238E27FC236}">
                <a16:creationId xmlns:a16="http://schemas.microsoft.com/office/drawing/2014/main" id="{307FC382-EB0F-42D5-B83A-287902CC723B}"/>
              </a:ext>
              <a:ext uri="{C183D7F6-B498-43B3-948B-1728B52AA6E4}">
                <adec:decorative xmlns:adec="http://schemas.microsoft.com/office/drawing/2017/decorative" val="1"/>
              </a:ext>
            </a:extLst>
          </p:cNvPr>
          <p:cNvSpPr/>
          <p:nvPr/>
        </p:nvSpPr>
        <p:spPr bwMode="auto">
          <a:xfrm>
            <a:off x="7805427" y="4893620"/>
            <a:ext cx="1580926" cy="449311"/>
          </a:xfrm>
          <a:prstGeom prst="wedgeRectCallout">
            <a:avLst>
              <a:gd name="adj1" fmla="val -366"/>
              <a:gd name="adj2" fmla="val 3735"/>
            </a:avLst>
          </a:prstGeom>
          <a:solidFill>
            <a:schemeClr val="accent5"/>
          </a:solidFill>
          <a:ln w="19050">
            <a:solidFill>
              <a:schemeClr val="accent5"/>
            </a:solidFill>
          </a:ln>
        </p:spPr>
        <p:style>
          <a:lnRef idx="0">
            <a:scrgbClr r="0" g="0" b="0"/>
          </a:lnRef>
          <a:fillRef idx="0">
            <a:scrgbClr r="0" g="0" b="0"/>
          </a:fillRef>
          <a:effectRef idx="0">
            <a:scrgbClr r="0" g="0" b="0"/>
          </a:effectRef>
          <a:fontRef idx="minor">
            <a:schemeClr val="lt1"/>
          </a:fontRef>
        </p:style>
        <p:txBody>
          <a:bodyPr spcFirstLastPara="1" wrap="square" lIns="80064" tIns="40021" rIns="80064" bIns="40021" anchor="ctr" anchorCtr="0">
            <a:noAutofit/>
          </a:bodyPr>
          <a:lstStyle/>
          <a:p>
            <a:pPr algn="ctr" defTabSz="914367">
              <a:buClr>
                <a:srgbClr val="FFFFFF"/>
              </a:buClr>
              <a:buSzPts val="2400"/>
            </a:pPr>
            <a:r>
              <a:rPr lang="en-US" sz="920" b="1">
                <a:solidFill>
                  <a:srgbClr val="000000"/>
                </a:solidFill>
                <a:latin typeface="Segoe UI Semibold"/>
                <a:sym typeface="Libre Franklin"/>
              </a:rPr>
              <a:t>Microsoft Defender for IoT </a:t>
            </a:r>
          </a:p>
          <a:p>
            <a:pPr marL="200185" indent="-100093" defTabSz="816567" fontAlgn="base">
              <a:spcBef>
                <a:spcPct val="0"/>
              </a:spcBef>
              <a:spcAft>
                <a:spcPct val="0"/>
              </a:spcAft>
              <a:buSzPct val="100000"/>
              <a:buFont typeface="Wingdings" panose="05000000000000000000" pitchFamily="2" charset="2"/>
              <a:buChar char="§"/>
              <a:defRPr/>
            </a:pPr>
            <a:r>
              <a:rPr lang="en-US" sz="613">
                <a:solidFill>
                  <a:srgbClr val="000000"/>
                </a:solidFill>
                <a:latin typeface="Segoe UI"/>
                <a:cs typeface="Segoe UI Semilight" panose="020B0402040204020203" pitchFamily="34" charset="0"/>
              </a:rPr>
              <a:t>Manager </a:t>
            </a:r>
          </a:p>
          <a:p>
            <a:pPr marL="200185" indent="-100093" defTabSz="816567" fontAlgn="base">
              <a:spcBef>
                <a:spcPct val="0"/>
              </a:spcBef>
              <a:spcAft>
                <a:spcPct val="0"/>
              </a:spcAft>
              <a:buSzPct val="100000"/>
              <a:buFont typeface="Wingdings" panose="05000000000000000000" pitchFamily="2" charset="2"/>
              <a:buChar char="§"/>
              <a:defRPr/>
            </a:pPr>
            <a:r>
              <a:rPr lang="en-US" sz="613">
                <a:solidFill>
                  <a:srgbClr val="000000"/>
                </a:solidFill>
                <a:latin typeface="Segoe UI"/>
                <a:cs typeface="Segoe UI Semilight" panose="020B0402040204020203" pitchFamily="34" charset="0"/>
              </a:rPr>
              <a:t>Security Console</a:t>
            </a:r>
          </a:p>
        </p:txBody>
      </p:sp>
      <p:cxnSp>
        <p:nvCxnSpPr>
          <p:cNvPr id="808" name="Connector: Elbow 807">
            <a:extLst>
              <a:ext uri="{FF2B5EF4-FFF2-40B4-BE49-F238E27FC236}">
                <a16:creationId xmlns:a16="http://schemas.microsoft.com/office/drawing/2014/main" id="{9E5846FD-5F9F-449B-8980-D17DBF9AA9C6}"/>
              </a:ext>
              <a:ext uri="{C183D7F6-B498-43B3-948B-1728B52AA6E4}">
                <adec:decorative xmlns:adec="http://schemas.microsoft.com/office/drawing/2017/decorative" val="1"/>
              </a:ext>
            </a:extLst>
          </p:cNvPr>
          <p:cNvCxnSpPr>
            <a:cxnSpLocks/>
            <a:stCxn id="799" idx="3"/>
            <a:endCxn id="807" idx="0"/>
          </p:cNvCxnSpPr>
          <p:nvPr/>
        </p:nvCxnSpPr>
        <p:spPr>
          <a:xfrm>
            <a:off x="6483230" y="4730706"/>
            <a:ext cx="2112660" cy="162914"/>
          </a:xfrm>
          <a:prstGeom prst="bentConnector2">
            <a:avLst/>
          </a:prstGeom>
          <a:ln w="19050">
            <a:solidFill>
              <a:schemeClr val="accent5"/>
            </a:solidFill>
            <a:prstDash val="lg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09" name="Group 808">
            <a:extLst>
              <a:ext uri="{FF2B5EF4-FFF2-40B4-BE49-F238E27FC236}">
                <a16:creationId xmlns:a16="http://schemas.microsoft.com/office/drawing/2014/main" id="{277DDB3F-73FE-48AA-9139-67A6899A5664}"/>
              </a:ext>
              <a:ext uri="{C183D7F6-B498-43B3-948B-1728B52AA6E4}">
                <adec:decorative xmlns:adec="http://schemas.microsoft.com/office/drawing/2017/decorative" val="1"/>
              </a:ext>
            </a:extLst>
          </p:cNvPr>
          <p:cNvGrpSpPr/>
          <p:nvPr/>
        </p:nvGrpSpPr>
        <p:grpSpPr>
          <a:xfrm>
            <a:off x="444394" y="1601648"/>
            <a:ext cx="2212332" cy="267824"/>
            <a:chOff x="2521760" y="3018167"/>
            <a:chExt cx="3008030" cy="923879"/>
          </a:xfrm>
        </p:grpSpPr>
        <p:cxnSp>
          <p:nvCxnSpPr>
            <p:cNvPr id="810" name="Straight Arrow Connector 809">
              <a:extLst>
                <a:ext uri="{FF2B5EF4-FFF2-40B4-BE49-F238E27FC236}">
                  <a16:creationId xmlns:a16="http://schemas.microsoft.com/office/drawing/2014/main" id="{0755E4C1-23CF-4F3E-8547-932BA2F5E7D6}"/>
                </a:ext>
              </a:extLst>
            </p:cNvPr>
            <p:cNvCxnSpPr>
              <a:cxnSpLocks/>
            </p:cNvCxnSpPr>
            <p:nvPr/>
          </p:nvCxnSpPr>
          <p:spPr>
            <a:xfrm>
              <a:off x="4237616" y="3556443"/>
              <a:ext cx="1292174" cy="0"/>
            </a:xfrm>
            <a:prstGeom prst="straightConnector1">
              <a:avLst/>
            </a:prstGeom>
            <a:ln w="3810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11" name="Group 810">
              <a:extLst>
                <a:ext uri="{FF2B5EF4-FFF2-40B4-BE49-F238E27FC236}">
                  <a16:creationId xmlns:a16="http://schemas.microsoft.com/office/drawing/2014/main" id="{F0918D91-3BB6-43CA-9E4E-951F728DCB86}"/>
                </a:ext>
              </a:extLst>
            </p:cNvPr>
            <p:cNvGrpSpPr/>
            <p:nvPr/>
          </p:nvGrpSpPr>
          <p:grpSpPr>
            <a:xfrm>
              <a:off x="2521760" y="3018167"/>
              <a:ext cx="2065832" cy="923879"/>
              <a:chOff x="1525395" y="2140411"/>
              <a:chExt cx="4075938" cy="2306669"/>
            </a:xfrm>
          </p:grpSpPr>
          <p:sp>
            <p:nvSpPr>
              <p:cNvPr id="812" name="Freeform: Shape 811">
                <a:extLst>
                  <a:ext uri="{FF2B5EF4-FFF2-40B4-BE49-F238E27FC236}">
                    <a16:creationId xmlns:a16="http://schemas.microsoft.com/office/drawing/2014/main" id="{660A5456-4D4B-4A1E-B330-DDB410F516EB}"/>
                  </a:ext>
                </a:extLst>
              </p:cNvPr>
              <p:cNvSpPr/>
              <p:nvPr/>
            </p:nvSpPr>
            <p:spPr bwMode="auto">
              <a:xfrm>
                <a:off x="1525395" y="3485881"/>
                <a:ext cx="4069795" cy="961199"/>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3092 w 125730"/>
                  <a:gd name="connsiteY2" fmla="*/ 69352 h 186690"/>
                  <a:gd name="connsiteX3" fmla="*/ 105935 w 125730"/>
                  <a:gd name="connsiteY3" fmla="*/ 10475 h 186690"/>
                  <a:gd name="connsiteX4" fmla="*/ 125730 w 125730"/>
                  <a:gd name="connsiteY4" fmla="*/ 0 h 186690"/>
                  <a:gd name="connsiteX0" fmla="*/ 0 w 126754"/>
                  <a:gd name="connsiteY0" fmla="*/ 122359 h 122359"/>
                  <a:gd name="connsiteX1" fmla="*/ 30311 w 126754"/>
                  <a:gd name="connsiteY1" fmla="*/ 94194 h 122359"/>
                  <a:gd name="connsiteX2" fmla="*/ 74116 w 126754"/>
                  <a:gd name="connsiteY2" fmla="*/ 69352 h 122359"/>
                  <a:gd name="connsiteX3" fmla="*/ 106959 w 126754"/>
                  <a:gd name="connsiteY3" fmla="*/ 10475 h 122359"/>
                  <a:gd name="connsiteX4" fmla="*/ 126754 w 126754"/>
                  <a:gd name="connsiteY4" fmla="*/ 0 h 122359"/>
                  <a:gd name="connsiteX0" fmla="*/ 0 w 126754"/>
                  <a:gd name="connsiteY0" fmla="*/ 122359 h 122359"/>
                  <a:gd name="connsiteX1" fmla="*/ 30311 w 126754"/>
                  <a:gd name="connsiteY1" fmla="*/ 94194 h 122359"/>
                  <a:gd name="connsiteX2" fmla="*/ 74116 w 126754"/>
                  <a:gd name="connsiteY2" fmla="*/ 69352 h 122359"/>
                  <a:gd name="connsiteX3" fmla="*/ 106959 w 126754"/>
                  <a:gd name="connsiteY3" fmla="*/ 10475 h 122359"/>
                  <a:gd name="connsiteX4" fmla="*/ 126754 w 126754"/>
                  <a:gd name="connsiteY4" fmla="*/ 0 h 122359"/>
                  <a:gd name="connsiteX0" fmla="*/ 0 w 126754"/>
                  <a:gd name="connsiteY0" fmla="*/ 122359 h 122359"/>
                  <a:gd name="connsiteX1" fmla="*/ 36164 w 126754"/>
                  <a:gd name="connsiteY1" fmla="*/ 95708 h 122359"/>
                  <a:gd name="connsiteX2" fmla="*/ 74116 w 126754"/>
                  <a:gd name="connsiteY2" fmla="*/ 69352 h 122359"/>
                  <a:gd name="connsiteX3" fmla="*/ 106959 w 126754"/>
                  <a:gd name="connsiteY3" fmla="*/ 10475 h 122359"/>
                  <a:gd name="connsiteX4" fmla="*/ 126754 w 126754"/>
                  <a:gd name="connsiteY4" fmla="*/ 0 h 122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4" h="122359">
                    <a:moveTo>
                      <a:pt x="0" y="122359"/>
                    </a:moveTo>
                    <a:cubicBezTo>
                      <a:pt x="13715" y="117527"/>
                      <a:pt x="16410" y="119186"/>
                      <a:pt x="36164" y="95708"/>
                    </a:cubicBezTo>
                    <a:cubicBezTo>
                      <a:pt x="64686" y="77602"/>
                      <a:pt x="62317" y="83557"/>
                      <a:pt x="74116" y="69352"/>
                    </a:cubicBezTo>
                    <a:cubicBezTo>
                      <a:pt x="85915" y="55147"/>
                      <a:pt x="98186" y="22034"/>
                      <a:pt x="106959" y="10475"/>
                    </a:cubicBezTo>
                    <a:cubicBezTo>
                      <a:pt x="115732" y="-1084"/>
                      <a:pt x="122630" y="2182"/>
                      <a:pt x="126754" y="0"/>
                    </a:cubicBezTo>
                  </a:path>
                </a:pathLst>
              </a:custGeom>
              <a:noFill/>
              <a:ln w="28575" cap="flat" cmpd="sng" algn="ctr">
                <a:gradFill flip="none" rotWithShape="1">
                  <a:gsLst>
                    <a:gs pos="54000">
                      <a:schemeClr val="accent6"/>
                    </a:gs>
                    <a:gs pos="84000">
                      <a:srgbClr val="0078D4"/>
                    </a:gs>
                  </a:gsLst>
                  <a:lin ang="0" scaled="1"/>
                  <a:tileRect/>
                </a:gradFill>
                <a:prstDash val="solid"/>
                <a:headEnd type="none" w="med" len="med"/>
                <a:tailEnd type="none" w="med" len="med"/>
              </a:ln>
              <a:effectLst/>
            </p:spPr>
            <p:txBody>
              <a:bodyPr rtlCol="0" anchor="ctr"/>
              <a:lstStyle/>
              <a:p>
                <a:pPr algn="ctr" defTabSz="896354"/>
                <a:endParaRPr lang="en-US" sz="1730" kern="0">
                  <a:solidFill>
                    <a:srgbClr val="000000"/>
                  </a:solidFill>
                  <a:latin typeface="Segoe UI"/>
                </a:endParaRPr>
              </a:p>
            </p:txBody>
          </p:sp>
          <p:sp>
            <p:nvSpPr>
              <p:cNvPr id="813" name="Freeform: Shape 812">
                <a:extLst>
                  <a:ext uri="{FF2B5EF4-FFF2-40B4-BE49-F238E27FC236}">
                    <a16:creationId xmlns:a16="http://schemas.microsoft.com/office/drawing/2014/main" id="{53BB6470-ABB4-494C-A22D-ECF9B2E2B443}"/>
                  </a:ext>
                </a:extLst>
              </p:cNvPr>
              <p:cNvSpPr/>
              <p:nvPr/>
            </p:nvSpPr>
            <p:spPr bwMode="auto">
              <a:xfrm flipV="1">
                <a:off x="1583457" y="2140411"/>
                <a:ext cx="4017876" cy="1342379"/>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276080 h 276295"/>
                  <a:gd name="connsiteX1" fmla="*/ 21376 w 125730"/>
                  <a:gd name="connsiteY1" fmla="*/ 225714 h 276295"/>
                  <a:gd name="connsiteX2" fmla="*/ 88962 w 125730"/>
                  <a:gd name="connsiteY2" fmla="*/ 7096 h 276295"/>
                  <a:gd name="connsiteX3" fmla="*/ 125730 w 125730"/>
                  <a:gd name="connsiteY3" fmla="*/ 89390 h 276295"/>
                  <a:gd name="connsiteX0" fmla="*/ 0 w 125730"/>
                  <a:gd name="connsiteY0" fmla="*/ 335333 h 335548"/>
                  <a:gd name="connsiteX1" fmla="*/ 21376 w 125730"/>
                  <a:gd name="connsiteY1" fmla="*/ 284967 h 335548"/>
                  <a:gd name="connsiteX2" fmla="*/ 78183 w 125730"/>
                  <a:gd name="connsiteY2" fmla="*/ 4743 h 335548"/>
                  <a:gd name="connsiteX3" fmla="*/ 125730 w 125730"/>
                  <a:gd name="connsiteY3" fmla="*/ 148643 h 335548"/>
                  <a:gd name="connsiteX0" fmla="*/ 0 w 125730"/>
                  <a:gd name="connsiteY0" fmla="*/ 330590 h 330805"/>
                  <a:gd name="connsiteX1" fmla="*/ 21376 w 125730"/>
                  <a:gd name="connsiteY1" fmla="*/ 280224 h 330805"/>
                  <a:gd name="connsiteX2" fmla="*/ 78183 w 125730"/>
                  <a:gd name="connsiteY2" fmla="*/ 0 h 330805"/>
                  <a:gd name="connsiteX3" fmla="*/ 125730 w 125730"/>
                  <a:gd name="connsiteY3" fmla="*/ 143900 h 330805"/>
                  <a:gd name="connsiteX0" fmla="*/ 0 w 124049"/>
                  <a:gd name="connsiteY0" fmla="*/ 330590 h 330805"/>
                  <a:gd name="connsiteX1" fmla="*/ 21376 w 124049"/>
                  <a:gd name="connsiteY1" fmla="*/ 280224 h 330805"/>
                  <a:gd name="connsiteX2" fmla="*/ 78183 w 124049"/>
                  <a:gd name="connsiteY2" fmla="*/ 0 h 330805"/>
                  <a:gd name="connsiteX3" fmla="*/ 124049 w 124049"/>
                  <a:gd name="connsiteY3" fmla="*/ 93028 h 330805"/>
                  <a:gd name="connsiteX0" fmla="*/ 0 w 124049"/>
                  <a:gd name="connsiteY0" fmla="*/ 331098 h 331313"/>
                  <a:gd name="connsiteX1" fmla="*/ 21376 w 124049"/>
                  <a:gd name="connsiteY1" fmla="*/ 280732 h 331313"/>
                  <a:gd name="connsiteX2" fmla="*/ 78183 w 124049"/>
                  <a:gd name="connsiteY2" fmla="*/ 508 h 331313"/>
                  <a:gd name="connsiteX3" fmla="*/ 124049 w 124049"/>
                  <a:gd name="connsiteY3" fmla="*/ 93536 h 331313"/>
                  <a:gd name="connsiteX0" fmla="*/ 0 w 124049"/>
                  <a:gd name="connsiteY0" fmla="*/ 330874 h 331089"/>
                  <a:gd name="connsiteX1" fmla="*/ 21376 w 124049"/>
                  <a:gd name="connsiteY1" fmla="*/ 280508 h 331089"/>
                  <a:gd name="connsiteX2" fmla="*/ 78183 w 124049"/>
                  <a:gd name="connsiteY2" fmla="*/ 284 h 331089"/>
                  <a:gd name="connsiteX3" fmla="*/ 124049 w 124049"/>
                  <a:gd name="connsiteY3" fmla="*/ 93312 h 331089"/>
                  <a:gd name="connsiteX0" fmla="*/ 0 w 124049"/>
                  <a:gd name="connsiteY0" fmla="*/ 330874 h 331089"/>
                  <a:gd name="connsiteX1" fmla="*/ 21376 w 124049"/>
                  <a:gd name="connsiteY1" fmla="*/ 280508 h 331089"/>
                  <a:gd name="connsiteX2" fmla="*/ 78183 w 124049"/>
                  <a:gd name="connsiteY2" fmla="*/ 284 h 331089"/>
                  <a:gd name="connsiteX3" fmla="*/ 124049 w 124049"/>
                  <a:gd name="connsiteY3" fmla="*/ 93312 h 331089"/>
                  <a:gd name="connsiteX0" fmla="*/ 0 w 124049"/>
                  <a:gd name="connsiteY0" fmla="*/ 330874 h 331239"/>
                  <a:gd name="connsiteX1" fmla="*/ 21376 w 124049"/>
                  <a:gd name="connsiteY1" fmla="*/ 280508 h 331239"/>
                  <a:gd name="connsiteX2" fmla="*/ 78183 w 124049"/>
                  <a:gd name="connsiteY2" fmla="*/ 284 h 331239"/>
                  <a:gd name="connsiteX3" fmla="*/ 124049 w 124049"/>
                  <a:gd name="connsiteY3" fmla="*/ 93312 h 331239"/>
                  <a:gd name="connsiteX0" fmla="*/ 0 w 124049"/>
                  <a:gd name="connsiteY0" fmla="*/ 330874 h 331239"/>
                  <a:gd name="connsiteX1" fmla="*/ 21376 w 124049"/>
                  <a:gd name="connsiteY1" fmla="*/ 280508 h 331239"/>
                  <a:gd name="connsiteX2" fmla="*/ 78183 w 124049"/>
                  <a:gd name="connsiteY2" fmla="*/ 284 h 331239"/>
                  <a:gd name="connsiteX3" fmla="*/ 124049 w 124049"/>
                  <a:gd name="connsiteY3" fmla="*/ 93312 h 331239"/>
                  <a:gd name="connsiteX0" fmla="*/ 0 w 125137"/>
                  <a:gd name="connsiteY0" fmla="*/ 337776 h 338141"/>
                  <a:gd name="connsiteX1" fmla="*/ 21376 w 125137"/>
                  <a:gd name="connsiteY1" fmla="*/ 287410 h 338141"/>
                  <a:gd name="connsiteX2" fmla="*/ 78183 w 125137"/>
                  <a:gd name="connsiteY2" fmla="*/ 7186 h 338141"/>
                  <a:gd name="connsiteX3" fmla="*/ 125137 w 125137"/>
                  <a:gd name="connsiteY3" fmla="*/ 85336 h 338141"/>
                  <a:gd name="connsiteX0" fmla="*/ 0 w 125137"/>
                  <a:gd name="connsiteY0" fmla="*/ 337362 h 337727"/>
                  <a:gd name="connsiteX1" fmla="*/ 21376 w 125137"/>
                  <a:gd name="connsiteY1" fmla="*/ 286996 h 337727"/>
                  <a:gd name="connsiteX2" fmla="*/ 78183 w 125137"/>
                  <a:gd name="connsiteY2" fmla="*/ 6772 h 337727"/>
                  <a:gd name="connsiteX3" fmla="*/ 125137 w 125137"/>
                  <a:gd name="connsiteY3" fmla="*/ 84922 h 337727"/>
                  <a:gd name="connsiteX0" fmla="*/ 0 w 125137"/>
                  <a:gd name="connsiteY0" fmla="*/ 337362 h 370255"/>
                  <a:gd name="connsiteX1" fmla="*/ 21376 w 125137"/>
                  <a:gd name="connsiteY1" fmla="*/ 286996 h 370255"/>
                  <a:gd name="connsiteX2" fmla="*/ 78183 w 125137"/>
                  <a:gd name="connsiteY2" fmla="*/ 6772 h 370255"/>
                  <a:gd name="connsiteX3" fmla="*/ 125137 w 125137"/>
                  <a:gd name="connsiteY3" fmla="*/ 84922 h 370255"/>
                  <a:gd name="connsiteX0" fmla="*/ 0 w 125137"/>
                  <a:gd name="connsiteY0" fmla="*/ 337362 h 337738"/>
                  <a:gd name="connsiteX1" fmla="*/ 21376 w 125137"/>
                  <a:gd name="connsiteY1" fmla="*/ 286996 h 337738"/>
                  <a:gd name="connsiteX2" fmla="*/ 78183 w 125137"/>
                  <a:gd name="connsiteY2" fmla="*/ 6772 h 337738"/>
                  <a:gd name="connsiteX3" fmla="*/ 125137 w 125137"/>
                  <a:gd name="connsiteY3" fmla="*/ 84922 h 337738"/>
                  <a:gd name="connsiteX0" fmla="*/ 0 w 125137"/>
                  <a:gd name="connsiteY0" fmla="*/ 294320 h 294972"/>
                  <a:gd name="connsiteX1" fmla="*/ 21376 w 125137"/>
                  <a:gd name="connsiteY1" fmla="*/ 243954 h 294972"/>
                  <a:gd name="connsiteX2" fmla="*/ 72843 w 125137"/>
                  <a:gd name="connsiteY2" fmla="*/ 10745 h 294972"/>
                  <a:gd name="connsiteX3" fmla="*/ 125137 w 125137"/>
                  <a:gd name="connsiteY3" fmla="*/ 41880 h 294972"/>
                  <a:gd name="connsiteX0" fmla="*/ 0 w 125137"/>
                  <a:gd name="connsiteY0" fmla="*/ 292873 h 293525"/>
                  <a:gd name="connsiteX1" fmla="*/ 21376 w 125137"/>
                  <a:gd name="connsiteY1" fmla="*/ 242507 h 293525"/>
                  <a:gd name="connsiteX2" fmla="*/ 72843 w 125137"/>
                  <a:gd name="connsiteY2" fmla="*/ 9298 h 293525"/>
                  <a:gd name="connsiteX3" fmla="*/ 125137 w 125137"/>
                  <a:gd name="connsiteY3" fmla="*/ 40433 h 293525"/>
                  <a:gd name="connsiteX0" fmla="*/ 0 w 125137"/>
                  <a:gd name="connsiteY0" fmla="*/ 254738 h 255066"/>
                  <a:gd name="connsiteX1" fmla="*/ 21376 w 125137"/>
                  <a:gd name="connsiteY1" fmla="*/ 204372 h 255066"/>
                  <a:gd name="connsiteX2" fmla="*/ 60698 w 125137"/>
                  <a:gd name="connsiteY2" fmla="*/ 43599 h 255066"/>
                  <a:gd name="connsiteX3" fmla="*/ 125137 w 125137"/>
                  <a:gd name="connsiteY3" fmla="*/ 2298 h 255066"/>
                  <a:gd name="connsiteX0" fmla="*/ 0 w 125137"/>
                  <a:gd name="connsiteY0" fmla="*/ 253943 h 254271"/>
                  <a:gd name="connsiteX1" fmla="*/ 21376 w 125137"/>
                  <a:gd name="connsiteY1" fmla="*/ 203577 h 254271"/>
                  <a:gd name="connsiteX2" fmla="*/ 60698 w 125137"/>
                  <a:gd name="connsiteY2" fmla="*/ 42804 h 254271"/>
                  <a:gd name="connsiteX3" fmla="*/ 125137 w 125137"/>
                  <a:gd name="connsiteY3" fmla="*/ 1503 h 254271"/>
                </a:gdLst>
                <a:ahLst/>
                <a:cxnLst>
                  <a:cxn ang="0">
                    <a:pos x="connsiteX0" y="connsiteY0"/>
                  </a:cxn>
                  <a:cxn ang="0">
                    <a:pos x="connsiteX1" y="connsiteY1"/>
                  </a:cxn>
                  <a:cxn ang="0">
                    <a:pos x="connsiteX2" y="connsiteY2"/>
                  </a:cxn>
                  <a:cxn ang="0">
                    <a:pos x="connsiteX3" y="connsiteY3"/>
                  </a:cxn>
                </a:cxnLst>
                <a:rect l="l" t="t" r="r" b="b"/>
                <a:pathLst>
                  <a:path w="125137" h="254271">
                    <a:moveTo>
                      <a:pt x="0" y="253943"/>
                    </a:moveTo>
                    <a:cubicBezTo>
                      <a:pt x="3341" y="256990"/>
                      <a:pt x="11260" y="238767"/>
                      <a:pt x="21376" y="203577"/>
                    </a:cubicBezTo>
                    <a:cubicBezTo>
                      <a:pt x="31492" y="168387"/>
                      <a:pt x="40939" y="56196"/>
                      <a:pt x="60698" y="42804"/>
                    </a:cubicBezTo>
                    <a:cubicBezTo>
                      <a:pt x="80457" y="29412"/>
                      <a:pt x="105512" y="-7904"/>
                      <a:pt x="125137" y="1503"/>
                    </a:cubicBezTo>
                  </a:path>
                </a:pathLst>
              </a:custGeom>
              <a:noFill/>
              <a:ln w="28575" cap="flat" cmpd="sng" algn="ctr">
                <a:gradFill flip="none" rotWithShape="1">
                  <a:gsLst>
                    <a:gs pos="53000">
                      <a:schemeClr val="accent3"/>
                    </a:gs>
                    <a:gs pos="82000">
                      <a:srgbClr val="0078D4"/>
                    </a:gs>
                  </a:gsLst>
                  <a:lin ang="0" scaled="1"/>
                  <a:tileRect/>
                </a:gradFill>
                <a:prstDash val="solid"/>
                <a:headEnd type="none" w="med" len="med"/>
                <a:tailEnd type="none" w="med" len="med"/>
              </a:ln>
              <a:effectLst/>
            </p:spPr>
            <p:txBody>
              <a:bodyPr rtlCol="0" anchor="ctr"/>
              <a:lstStyle/>
              <a:p>
                <a:pPr algn="ctr" defTabSz="896354"/>
                <a:endParaRPr lang="en-US" sz="1730" kern="0">
                  <a:solidFill>
                    <a:srgbClr val="000000"/>
                  </a:solidFill>
                  <a:latin typeface="Segoe UI"/>
                </a:endParaRPr>
              </a:p>
            </p:txBody>
          </p:sp>
          <p:sp>
            <p:nvSpPr>
              <p:cNvPr id="814" name="Freeform: Shape 813">
                <a:extLst>
                  <a:ext uri="{FF2B5EF4-FFF2-40B4-BE49-F238E27FC236}">
                    <a16:creationId xmlns:a16="http://schemas.microsoft.com/office/drawing/2014/main" id="{B078B4A1-8B88-4BBC-8092-A2F6320F9974}"/>
                  </a:ext>
                </a:extLst>
              </p:cNvPr>
              <p:cNvSpPr/>
              <p:nvPr/>
            </p:nvSpPr>
            <p:spPr bwMode="auto">
              <a:xfrm>
                <a:off x="1575371" y="2868064"/>
                <a:ext cx="4007412" cy="623562"/>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850997 h 876764"/>
                  <a:gd name="connsiteX1" fmla="*/ 26024 w 125730"/>
                  <a:gd name="connsiteY1" fmla="*/ 869238 h 876764"/>
                  <a:gd name="connsiteX2" fmla="*/ 74907 w 125730"/>
                  <a:gd name="connsiteY2" fmla="*/ 1245 h 876764"/>
                  <a:gd name="connsiteX3" fmla="*/ 125730 w 125730"/>
                  <a:gd name="connsiteY3" fmla="*/ 664307 h 876764"/>
                  <a:gd name="connsiteX0" fmla="*/ 1065 w 126795"/>
                  <a:gd name="connsiteY0" fmla="*/ 850997 h 851117"/>
                  <a:gd name="connsiteX1" fmla="*/ 11315 w 126795"/>
                  <a:gd name="connsiteY1" fmla="*/ 775241 h 851117"/>
                  <a:gd name="connsiteX2" fmla="*/ 75972 w 126795"/>
                  <a:gd name="connsiteY2" fmla="*/ 1245 h 851117"/>
                  <a:gd name="connsiteX3" fmla="*/ 126795 w 126795"/>
                  <a:gd name="connsiteY3" fmla="*/ 664307 h 851117"/>
                  <a:gd name="connsiteX0" fmla="*/ 0 w 125730"/>
                  <a:gd name="connsiteY0" fmla="*/ 850997 h 850998"/>
                  <a:gd name="connsiteX1" fmla="*/ 74907 w 125730"/>
                  <a:gd name="connsiteY1" fmla="*/ 1245 h 850998"/>
                  <a:gd name="connsiteX2" fmla="*/ 125730 w 125730"/>
                  <a:gd name="connsiteY2" fmla="*/ 664307 h 850998"/>
                  <a:gd name="connsiteX0" fmla="*/ 0 w 125730"/>
                  <a:gd name="connsiteY0" fmla="*/ 793927 h 793927"/>
                  <a:gd name="connsiteX1" fmla="*/ 74907 w 125730"/>
                  <a:gd name="connsiteY1" fmla="*/ 1245 h 793927"/>
                  <a:gd name="connsiteX2" fmla="*/ 125730 w 125730"/>
                  <a:gd name="connsiteY2" fmla="*/ 664307 h 793927"/>
                  <a:gd name="connsiteX0" fmla="*/ 0 w 125730"/>
                  <a:gd name="connsiteY0" fmla="*/ 793927 h 807190"/>
                  <a:gd name="connsiteX1" fmla="*/ 74907 w 125730"/>
                  <a:gd name="connsiteY1" fmla="*/ 1245 h 807190"/>
                  <a:gd name="connsiteX2" fmla="*/ 125730 w 125730"/>
                  <a:gd name="connsiteY2" fmla="*/ 664307 h 807190"/>
                  <a:gd name="connsiteX0" fmla="*/ 0 w 125730"/>
                  <a:gd name="connsiteY0" fmla="*/ 816695 h 827469"/>
                  <a:gd name="connsiteX1" fmla="*/ 74907 w 125730"/>
                  <a:gd name="connsiteY1" fmla="*/ 24013 h 827469"/>
                  <a:gd name="connsiteX2" fmla="*/ 125730 w 125730"/>
                  <a:gd name="connsiteY2" fmla="*/ 687075 h 827469"/>
                  <a:gd name="connsiteX0" fmla="*/ 0 w 125730"/>
                  <a:gd name="connsiteY0" fmla="*/ 816695 h 827469"/>
                  <a:gd name="connsiteX1" fmla="*/ 74907 w 125730"/>
                  <a:gd name="connsiteY1" fmla="*/ 24013 h 827469"/>
                  <a:gd name="connsiteX2" fmla="*/ 125730 w 125730"/>
                  <a:gd name="connsiteY2" fmla="*/ 687075 h 827469"/>
                  <a:gd name="connsiteX0" fmla="*/ 0 w 125730"/>
                  <a:gd name="connsiteY0" fmla="*/ 798315 h 810154"/>
                  <a:gd name="connsiteX1" fmla="*/ 74907 w 125730"/>
                  <a:gd name="connsiteY1" fmla="*/ 5633 h 810154"/>
                  <a:gd name="connsiteX2" fmla="*/ 125730 w 125730"/>
                  <a:gd name="connsiteY2" fmla="*/ 668695 h 810154"/>
                  <a:gd name="connsiteX0" fmla="*/ 0 w 126337"/>
                  <a:gd name="connsiteY0" fmla="*/ 798315 h 810154"/>
                  <a:gd name="connsiteX1" fmla="*/ 75514 w 126337"/>
                  <a:gd name="connsiteY1" fmla="*/ 5633 h 810154"/>
                  <a:gd name="connsiteX2" fmla="*/ 126337 w 126337"/>
                  <a:gd name="connsiteY2" fmla="*/ 668695 h 810154"/>
                  <a:gd name="connsiteX0" fmla="*/ 0 w 126337"/>
                  <a:gd name="connsiteY0" fmla="*/ 800004 h 800004"/>
                  <a:gd name="connsiteX1" fmla="*/ 75514 w 126337"/>
                  <a:gd name="connsiteY1" fmla="*/ 7322 h 800004"/>
                  <a:gd name="connsiteX2" fmla="*/ 126337 w 126337"/>
                  <a:gd name="connsiteY2" fmla="*/ 670384 h 800004"/>
                  <a:gd name="connsiteX0" fmla="*/ 0 w 127434"/>
                  <a:gd name="connsiteY0" fmla="*/ 415726 h 676894"/>
                  <a:gd name="connsiteX1" fmla="*/ 76611 w 127434"/>
                  <a:gd name="connsiteY1" fmla="*/ 13833 h 676894"/>
                  <a:gd name="connsiteX2" fmla="*/ 127434 w 127434"/>
                  <a:gd name="connsiteY2" fmla="*/ 676895 h 676894"/>
                  <a:gd name="connsiteX0" fmla="*/ 0 w 127434"/>
                  <a:gd name="connsiteY0" fmla="*/ 415726 h 676894"/>
                  <a:gd name="connsiteX1" fmla="*/ 76611 w 127434"/>
                  <a:gd name="connsiteY1" fmla="*/ 13833 h 676894"/>
                  <a:gd name="connsiteX2" fmla="*/ 127434 w 127434"/>
                  <a:gd name="connsiteY2" fmla="*/ 676895 h 676894"/>
                  <a:gd name="connsiteX0" fmla="*/ 0 w 127434"/>
                  <a:gd name="connsiteY0" fmla="*/ 411292 h 672460"/>
                  <a:gd name="connsiteX1" fmla="*/ 76611 w 127434"/>
                  <a:gd name="connsiteY1" fmla="*/ 9399 h 672460"/>
                  <a:gd name="connsiteX2" fmla="*/ 127434 w 127434"/>
                  <a:gd name="connsiteY2" fmla="*/ 672461 h 672460"/>
                  <a:gd name="connsiteX0" fmla="*/ 0 w 127434"/>
                  <a:gd name="connsiteY0" fmla="*/ 144170 h 692435"/>
                  <a:gd name="connsiteX1" fmla="*/ 76611 w 127434"/>
                  <a:gd name="connsiteY1" fmla="*/ 29374 h 692435"/>
                  <a:gd name="connsiteX2" fmla="*/ 127434 w 127434"/>
                  <a:gd name="connsiteY2" fmla="*/ 692436 h 692435"/>
                  <a:gd name="connsiteX0" fmla="*/ 0 w 127590"/>
                  <a:gd name="connsiteY0" fmla="*/ 242292 h 679422"/>
                  <a:gd name="connsiteX1" fmla="*/ 76767 w 127590"/>
                  <a:gd name="connsiteY1" fmla="*/ 16361 h 679422"/>
                  <a:gd name="connsiteX2" fmla="*/ 127590 w 127590"/>
                  <a:gd name="connsiteY2" fmla="*/ 679423 h 679422"/>
                  <a:gd name="connsiteX0" fmla="*/ 0 w 127590"/>
                  <a:gd name="connsiteY0" fmla="*/ 266840 h 703970"/>
                  <a:gd name="connsiteX1" fmla="*/ 76767 w 127590"/>
                  <a:gd name="connsiteY1" fmla="*/ 40909 h 703970"/>
                  <a:gd name="connsiteX2" fmla="*/ 127590 w 127590"/>
                  <a:gd name="connsiteY2" fmla="*/ 703971 h 703970"/>
                  <a:gd name="connsiteX0" fmla="*/ 0 w 127590"/>
                  <a:gd name="connsiteY0" fmla="*/ 237858 h 674988"/>
                  <a:gd name="connsiteX1" fmla="*/ 76767 w 127590"/>
                  <a:gd name="connsiteY1" fmla="*/ 11927 h 674988"/>
                  <a:gd name="connsiteX2" fmla="*/ 127590 w 127590"/>
                  <a:gd name="connsiteY2" fmla="*/ 674989 h 674988"/>
                  <a:gd name="connsiteX0" fmla="*/ 0 w 127663"/>
                  <a:gd name="connsiteY0" fmla="*/ 237860 h 650356"/>
                  <a:gd name="connsiteX1" fmla="*/ 76767 w 127663"/>
                  <a:gd name="connsiteY1" fmla="*/ 11929 h 650356"/>
                  <a:gd name="connsiteX2" fmla="*/ 127663 w 127663"/>
                  <a:gd name="connsiteY2" fmla="*/ 650356 h 650356"/>
                  <a:gd name="connsiteX0" fmla="*/ 0 w 127626"/>
                  <a:gd name="connsiteY0" fmla="*/ 237860 h 659315"/>
                  <a:gd name="connsiteX1" fmla="*/ 76767 w 127626"/>
                  <a:gd name="connsiteY1" fmla="*/ 11929 h 659315"/>
                  <a:gd name="connsiteX2" fmla="*/ 127626 w 127626"/>
                  <a:gd name="connsiteY2" fmla="*/ 659315 h 659315"/>
                </a:gdLst>
                <a:ahLst/>
                <a:cxnLst>
                  <a:cxn ang="0">
                    <a:pos x="connsiteX0" y="connsiteY0"/>
                  </a:cxn>
                  <a:cxn ang="0">
                    <a:pos x="connsiteX1" y="connsiteY1"/>
                  </a:cxn>
                  <a:cxn ang="0">
                    <a:pos x="connsiteX2" y="connsiteY2"/>
                  </a:cxn>
                </a:cxnLst>
                <a:rect l="l" t="t" r="r" b="b"/>
                <a:pathLst>
                  <a:path w="127626" h="659315">
                    <a:moveTo>
                      <a:pt x="0" y="237860"/>
                    </a:moveTo>
                    <a:cubicBezTo>
                      <a:pt x="41322" y="210497"/>
                      <a:pt x="41572" y="-59292"/>
                      <a:pt x="76767" y="11929"/>
                    </a:cubicBezTo>
                    <a:cubicBezTo>
                      <a:pt x="99149" y="118770"/>
                      <a:pt x="104698" y="577347"/>
                      <a:pt x="127626" y="659315"/>
                    </a:cubicBezTo>
                  </a:path>
                </a:pathLst>
              </a:custGeom>
              <a:ln w="28575">
                <a:gradFill flip="none" rotWithShape="1">
                  <a:gsLst>
                    <a:gs pos="100000">
                      <a:schemeClr val="tx2"/>
                    </a:gs>
                    <a:gs pos="0">
                      <a:schemeClr val="tx1"/>
                    </a:gs>
                  </a:gsLst>
                  <a:lin ang="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454">
                  <a:solidFill>
                    <a:srgbClr val="000000"/>
                  </a:solidFill>
                  <a:latin typeface="Segoe UI"/>
                </a:endParaRPr>
              </a:p>
            </p:txBody>
          </p:sp>
          <p:sp>
            <p:nvSpPr>
              <p:cNvPr id="815" name="Freeform: Shape 814">
                <a:extLst>
                  <a:ext uri="{FF2B5EF4-FFF2-40B4-BE49-F238E27FC236}">
                    <a16:creationId xmlns:a16="http://schemas.microsoft.com/office/drawing/2014/main" id="{681B684D-EEC0-4EDC-A164-954DDAC36D98}"/>
                  </a:ext>
                </a:extLst>
              </p:cNvPr>
              <p:cNvSpPr/>
              <p:nvPr/>
            </p:nvSpPr>
            <p:spPr bwMode="auto">
              <a:xfrm>
                <a:off x="1554137" y="3410633"/>
                <a:ext cx="4027511" cy="408955"/>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230312 h 256079"/>
                  <a:gd name="connsiteX1" fmla="*/ 26024 w 125730"/>
                  <a:gd name="connsiteY1" fmla="*/ 248553 h 256079"/>
                  <a:gd name="connsiteX2" fmla="*/ 90050 w 125730"/>
                  <a:gd name="connsiteY2" fmla="*/ 11858 h 256079"/>
                  <a:gd name="connsiteX3" fmla="*/ 125730 w 125730"/>
                  <a:gd name="connsiteY3" fmla="*/ 43622 h 256079"/>
                  <a:gd name="connsiteX0" fmla="*/ 0 w 125730"/>
                  <a:gd name="connsiteY0" fmla="*/ 215672 h 241439"/>
                  <a:gd name="connsiteX1" fmla="*/ 26024 w 125730"/>
                  <a:gd name="connsiteY1" fmla="*/ 233913 h 241439"/>
                  <a:gd name="connsiteX2" fmla="*/ 89753 w 125730"/>
                  <a:gd name="connsiteY2" fmla="*/ 15495 h 241439"/>
                  <a:gd name="connsiteX3" fmla="*/ 125730 w 125730"/>
                  <a:gd name="connsiteY3" fmla="*/ 28982 h 241439"/>
                  <a:gd name="connsiteX0" fmla="*/ 0 w 125730"/>
                  <a:gd name="connsiteY0" fmla="*/ 229209 h 254976"/>
                  <a:gd name="connsiteX1" fmla="*/ 26024 w 125730"/>
                  <a:gd name="connsiteY1" fmla="*/ 247450 h 254976"/>
                  <a:gd name="connsiteX2" fmla="*/ 71803 w 125730"/>
                  <a:gd name="connsiteY2" fmla="*/ 12062 h 254976"/>
                  <a:gd name="connsiteX3" fmla="*/ 125730 w 125730"/>
                  <a:gd name="connsiteY3" fmla="*/ 42519 h 254976"/>
                  <a:gd name="connsiteX0" fmla="*/ 0 w 125730"/>
                  <a:gd name="connsiteY0" fmla="*/ 224567 h 224794"/>
                  <a:gd name="connsiteX1" fmla="*/ 23780 w 125730"/>
                  <a:gd name="connsiteY1" fmla="*/ 175990 h 224794"/>
                  <a:gd name="connsiteX2" fmla="*/ 71803 w 125730"/>
                  <a:gd name="connsiteY2" fmla="*/ 7420 h 224794"/>
                  <a:gd name="connsiteX3" fmla="*/ 125730 w 125730"/>
                  <a:gd name="connsiteY3" fmla="*/ 37877 h 224794"/>
                  <a:gd name="connsiteX0" fmla="*/ 0 w 125437"/>
                  <a:gd name="connsiteY0" fmla="*/ 180021 h 188429"/>
                  <a:gd name="connsiteX1" fmla="*/ 23487 w 125437"/>
                  <a:gd name="connsiteY1" fmla="*/ 175990 h 188429"/>
                  <a:gd name="connsiteX2" fmla="*/ 71510 w 125437"/>
                  <a:gd name="connsiteY2" fmla="*/ 7420 h 188429"/>
                  <a:gd name="connsiteX3" fmla="*/ 125437 w 125437"/>
                  <a:gd name="connsiteY3" fmla="*/ 37877 h 188429"/>
                  <a:gd name="connsiteX0" fmla="*/ 0 w 125437"/>
                  <a:gd name="connsiteY0" fmla="*/ 180672 h 195926"/>
                  <a:gd name="connsiteX1" fmla="*/ 24658 w 125437"/>
                  <a:gd name="connsiteY1" fmla="*/ 186186 h 195926"/>
                  <a:gd name="connsiteX2" fmla="*/ 71510 w 125437"/>
                  <a:gd name="connsiteY2" fmla="*/ 8071 h 195926"/>
                  <a:gd name="connsiteX3" fmla="*/ 125437 w 125437"/>
                  <a:gd name="connsiteY3" fmla="*/ 38528 h 195926"/>
                  <a:gd name="connsiteX0" fmla="*/ 0 w 125437"/>
                  <a:gd name="connsiteY0" fmla="*/ 181694 h 196949"/>
                  <a:gd name="connsiteX1" fmla="*/ 24658 w 125437"/>
                  <a:gd name="connsiteY1" fmla="*/ 187208 h 196949"/>
                  <a:gd name="connsiteX2" fmla="*/ 71510 w 125437"/>
                  <a:gd name="connsiteY2" fmla="*/ 9093 h 196949"/>
                  <a:gd name="connsiteX3" fmla="*/ 125437 w 125437"/>
                  <a:gd name="connsiteY3" fmla="*/ 32906 h 196949"/>
                </a:gdLst>
                <a:ahLst/>
                <a:cxnLst>
                  <a:cxn ang="0">
                    <a:pos x="connsiteX0" y="connsiteY0"/>
                  </a:cxn>
                  <a:cxn ang="0">
                    <a:pos x="connsiteX1" y="connsiteY1"/>
                  </a:cxn>
                  <a:cxn ang="0">
                    <a:pos x="connsiteX2" y="connsiteY2"/>
                  </a:cxn>
                  <a:cxn ang="0">
                    <a:pos x="connsiteX3" y="connsiteY3"/>
                  </a:cxn>
                </a:cxnLst>
                <a:rect l="l" t="t" r="r" b="b"/>
                <a:pathLst>
                  <a:path w="125437" h="196949">
                    <a:moveTo>
                      <a:pt x="0" y="181694"/>
                    </a:moveTo>
                    <a:cubicBezTo>
                      <a:pt x="3341" y="184741"/>
                      <a:pt x="4904" y="210686"/>
                      <a:pt x="24658" y="187208"/>
                    </a:cubicBezTo>
                    <a:cubicBezTo>
                      <a:pt x="53180" y="169102"/>
                      <a:pt x="54714" y="33703"/>
                      <a:pt x="71510" y="9093"/>
                    </a:cubicBezTo>
                    <a:cubicBezTo>
                      <a:pt x="88306" y="-15517"/>
                      <a:pt x="117777" y="15762"/>
                      <a:pt x="125437" y="32906"/>
                    </a:cubicBezTo>
                  </a:path>
                </a:pathLst>
              </a:custGeom>
              <a:noFill/>
              <a:ln w="28575" cap="flat" cmpd="sng" algn="ctr">
                <a:gradFill flip="none" rotWithShape="1">
                  <a:gsLst>
                    <a:gs pos="54000">
                      <a:schemeClr val="accent5"/>
                    </a:gs>
                    <a:gs pos="90000">
                      <a:schemeClr val="tx2"/>
                    </a:gs>
                  </a:gsLst>
                  <a:lin ang="0" scaled="1"/>
                  <a:tileRect/>
                </a:gradFill>
                <a:prstDash val="solid"/>
                <a:headEnd type="none" w="med" len="med"/>
                <a:tailEnd type="none" w="med" len="med"/>
              </a:ln>
              <a:effectLst/>
            </p:spPr>
            <p:txBody>
              <a:bodyPr rtlCol="0" anchor="ctr"/>
              <a:lstStyle/>
              <a:p>
                <a:pPr algn="ctr" defTabSz="896354"/>
                <a:endParaRPr lang="en-US" sz="1730" kern="0">
                  <a:solidFill>
                    <a:srgbClr val="000000"/>
                  </a:solidFill>
                  <a:latin typeface="Segoe UI"/>
                </a:endParaRPr>
              </a:p>
            </p:txBody>
          </p:sp>
        </p:grpSp>
      </p:grpSp>
      <p:sp>
        <p:nvSpPr>
          <p:cNvPr id="817" name="Google Shape;1889;p149">
            <a:extLst>
              <a:ext uri="{FF2B5EF4-FFF2-40B4-BE49-F238E27FC236}">
                <a16:creationId xmlns:a16="http://schemas.microsoft.com/office/drawing/2014/main" id="{C88FBF6A-A40B-4EF1-8B30-3DDF454B719E}"/>
              </a:ext>
              <a:ext uri="{C183D7F6-B498-43B3-948B-1728B52AA6E4}">
                <adec:decorative xmlns:adec="http://schemas.microsoft.com/office/drawing/2017/decorative" val="1"/>
              </a:ext>
            </a:extLst>
          </p:cNvPr>
          <p:cNvSpPr/>
          <p:nvPr/>
        </p:nvSpPr>
        <p:spPr>
          <a:xfrm>
            <a:off x="3257308" y="1879922"/>
            <a:ext cx="721814" cy="406628"/>
          </a:xfrm>
          <a:prstGeom prst="rect">
            <a:avLst/>
          </a:prstGeom>
          <a:solidFill>
            <a:schemeClr val="bg1"/>
          </a:solidFill>
          <a:ln w="12700" cap="flat" cmpd="sng">
            <a:solidFill>
              <a:schemeClr val="accent3"/>
            </a:solidFill>
            <a:prstDash val="solid"/>
            <a:miter lim="800000"/>
            <a:headEnd type="none" w="sm" len="sm"/>
            <a:tailEnd type="none" w="sm" len="sm"/>
          </a:ln>
        </p:spPr>
        <p:txBody>
          <a:bodyPr spcFirstLastPara="1" wrap="square" lIns="80064" tIns="40021" rIns="80064" bIns="40021" anchor="ctr" anchorCtr="0">
            <a:noAutofit/>
          </a:bodyPr>
          <a:lstStyle/>
          <a:p>
            <a:pPr algn="ctr" defTabSz="914367">
              <a:buClr>
                <a:srgbClr val="FFFFFF"/>
              </a:buClr>
              <a:buSzPts val="2400"/>
            </a:pPr>
            <a:r>
              <a:rPr lang="en-US" sz="788" b="1">
                <a:solidFill>
                  <a:srgbClr val="000000"/>
                </a:solidFill>
                <a:latin typeface="Segoe UI Semibold"/>
                <a:sym typeface="Libre Franklin"/>
              </a:rPr>
              <a:t>3</a:t>
            </a:r>
            <a:r>
              <a:rPr lang="en-US" sz="788" b="1" baseline="30000">
                <a:solidFill>
                  <a:srgbClr val="000000"/>
                </a:solidFill>
                <a:latin typeface="Segoe UI Semibold"/>
                <a:sym typeface="Libre Franklin"/>
              </a:rPr>
              <a:t>rd</a:t>
            </a:r>
            <a:r>
              <a:rPr lang="en-US" sz="788" b="1">
                <a:solidFill>
                  <a:srgbClr val="000000"/>
                </a:solidFill>
                <a:latin typeface="Segoe UI Semibold"/>
                <a:sym typeface="Libre Franklin"/>
              </a:rPr>
              <a:t> party</a:t>
            </a:r>
          </a:p>
          <a:p>
            <a:pPr algn="ctr" defTabSz="914367">
              <a:buClr>
                <a:srgbClr val="FFFFFF"/>
              </a:buClr>
              <a:buSzPts val="2400"/>
            </a:pPr>
            <a:r>
              <a:rPr lang="en-US" sz="788" b="1">
                <a:solidFill>
                  <a:srgbClr val="000000"/>
                </a:solidFill>
                <a:latin typeface="Segoe UI Semibold"/>
                <a:sym typeface="Libre Franklin"/>
              </a:rPr>
              <a:t>Analytics</a:t>
            </a:r>
          </a:p>
        </p:txBody>
      </p:sp>
      <p:sp>
        <p:nvSpPr>
          <p:cNvPr id="819" name="TextBox 818">
            <a:extLst>
              <a:ext uri="{FF2B5EF4-FFF2-40B4-BE49-F238E27FC236}">
                <a16:creationId xmlns:a16="http://schemas.microsoft.com/office/drawing/2014/main" id="{05E638DF-A69C-4782-8904-9AA9B1AE4A0C}"/>
              </a:ext>
              <a:ext uri="{C183D7F6-B498-43B3-948B-1728B52AA6E4}">
                <adec:decorative xmlns:adec="http://schemas.microsoft.com/office/drawing/2017/decorative" val="1"/>
              </a:ext>
            </a:extLst>
          </p:cNvPr>
          <p:cNvSpPr txBox="1"/>
          <p:nvPr/>
        </p:nvSpPr>
        <p:spPr>
          <a:xfrm>
            <a:off x="6268984" y="1736545"/>
            <a:ext cx="1477067" cy="512935"/>
          </a:xfrm>
          <a:prstGeom prst="rect">
            <a:avLst/>
          </a:prstGeom>
          <a:noFill/>
        </p:spPr>
        <p:txBody>
          <a:bodyPr wrap="square">
            <a:spAutoFit/>
          </a:bodyPr>
          <a:lstStyle/>
          <a:p>
            <a:pPr defTabSz="914367">
              <a:buClr>
                <a:srgbClr val="FFFFFF"/>
              </a:buClr>
              <a:buSzPts val="2400"/>
              <a:defRPr/>
            </a:pPr>
            <a:r>
              <a:rPr lang="en-US" sz="1372">
                <a:solidFill>
                  <a:srgbClr val="000000"/>
                </a:solidFill>
                <a:latin typeface="Segoe UI Semibold"/>
                <a:sym typeface="Libre Franklin"/>
              </a:rPr>
              <a:t>Cloud </a:t>
            </a:r>
            <a:br>
              <a:rPr lang="en-US" sz="1372">
                <a:solidFill>
                  <a:srgbClr val="000000"/>
                </a:solidFill>
                <a:latin typeface="Segoe UI Semibold"/>
                <a:sym typeface="Libre Franklin"/>
              </a:rPr>
            </a:br>
            <a:r>
              <a:rPr lang="en-US" sz="1372">
                <a:solidFill>
                  <a:srgbClr val="000000"/>
                </a:solidFill>
                <a:latin typeface="Segoe UI Semibold"/>
                <a:sym typeface="Libre Franklin"/>
              </a:rPr>
              <a:t>Environments </a:t>
            </a:r>
          </a:p>
        </p:txBody>
      </p:sp>
      <p:grpSp>
        <p:nvGrpSpPr>
          <p:cNvPr id="820" name="Group 819">
            <a:extLst>
              <a:ext uri="{FF2B5EF4-FFF2-40B4-BE49-F238E27FC236}">
                <a16:creationId xmlns:a16="http://schemas.microsoft.com/office/drawing/2014/main" id="{E46B8E13-AE5B-444E-AAC9-C7D175690679}"/>
              </a:ext>
              <a:ext uri="{C183D7F6-B498-43B3-948B-1728B52AA6E4}">
                <adec:decorative xmlns:adec="http://schemas.microsoft.com/office/drawing/2017/decorative" val="1"/>
              </a:ext>
            </a:extLst>
          </p:cNvPr>
          <p:cNvGrpSpPr/>
          <p:nvPr/>
        </p:nvGrpSpPr>
        <p:grpSpPr>
          <a:xfrm>
            <a:off x="4096742" y="4116860"/>
            <a:ext cx="5012536" cy="528151"/>
            <a:chOff x="4127349" y="3937424"/>
            <a:chExt cx="5723858" cy="603101"/>
          </a:xfrm>
        </p:grpSpPr>
        <p:sp>
          <p:nvSpPr>
            <p:cNvPr id="821" name="Google Shape;1889;p149">
              <a:extLst>
                <a:ext uri="{FF2B5EF4-FFF2-40B4-BE49-F238E27FC236}">
                  <a16:creationId xmlns:a16="http://schemas.microsoft.com/office/drawing/2014/main" id="{2B5DE08E-9AC3-492F-B598-D21D1376A256}"/>
                </a:ext>
              </a:extLst>
            </p:cNvPr>
            <p:cNvSpPr/>
            <p:nvPr/>
          </p:nvSpPr>
          <p:spPr>
            <a:xfrm>
              <a:off x="8344258" y="4283383"/>
              <a:ext cx="1506949" cy="257142"/>
            </a:xfrm>
            <a:prstGeom prst="rect">
              <a:avLst/>
            </a:prstGeom>
            <a:solidFill>
              <a:schemeClr val="tx2"/>
            </a:solidFill>
            <a:ln w="12700" cap="flat" cmpd="sng">
              <a:solidFill>
                <a:schemeClr val="tx2"/>
              </a:solidFill>
              <a:prstDash val="solid"/>
              <a:miter lim="800000"/>
              <a:headEnd type="none" w="sm" len="sm"/>
              <a:tailEnd type="none" w="sm" len="sm"/>
            </a:ln>
          </p:spPr>
          <p:txBody>
            <a:bodyPr spcFirstLastPara="1" wrap="square" lIns="80064" tIns="32031" rIns="80064" bIns="40021" anchor="t" anchorCtr="0">
              <a:noAutofit/>
            </a:bodyPr>
            <a:lstStyle/>
            <a:p>
              <a:pPr algn="ctr" defTabSz="914367">
                <a:buClr>
                  <a:srgbClr val="FFFFFF"/>
                </a:buClr>
                <a:buSzPts val="2400"/>
              </a:pPr>
              <a:r>
                <a:rPr lang="en-US" sz="920" b="1">
                  <a:solidFill>
                    <a:srgbClr val="FFFFFF"/>
                  </a:solidFill>
                  <a:latin typeface="Segoe UI Semibold"/>
                  <a:sym typeface="Libre Franklin"/>
                </a:rPr>
                <a:t>Business Analytics</a:t>
              </a:r>
            </a:p>
          </p:txBody>
        </p:sp>
        <p:cxnSp>
          <p:nvCxnSpPr>
            <p:cNvPr id="822" name="Connector: Elbow 821">
              <a:extLst>
                <a:ext uri="{FF2B5EF4-FFF2-40B4-BE49-F238E27FC236}">
                  <a16:creationId xmlns:a16="http://schemas.microsoft.com/office/drawing/2014/main" id="{3AC55F3C-788A-4863-A55C-17609EA0746C}"/>
                </a:ext>
              </a:extLst>
            </p:cNvPr>
            <p:cNvCxnSpPr>
              <a:cxnSpLocks/>
              <a:stCxn id="823" idx="3"/>
              <a:endCxn id="821" idx="1"/>
            </p:cNvCxnSpPr>
            <p:nvPr/>
          </p:nvCxnSpPr>
          <p:spPr>
            <a:xfrm>
              <a:off x="6019799" y="4100244"/>
              <a:ext cx="2324459" cy="311710"/>
            </a:xfrm>
            <a:prstGeom prst="bentConnector3">
              <a:avLst>
                <a:gd name="adj1" fmla="val 50000"/>
              </a:avLst>
            </a:prstGeom>
            <a:ln w="19050">
              <a:solidFill>
                <a:schemeClr val="accent4"/>
              </a:solidFill>
              <a:prstDash val="lg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3" name="Google Shape;1889;p149">
              <a:extLst>
                <a:ext uri="{FF2B5EF4-FFF2-40B4-BE49-F238E27FC236}">
                  <a16:creationId xmlns:a16="http://schemas.microsoft.com/office/drawing/2014/main" id="{D1B5810B-7A10-4CF1-B9BC-775CEDF274F4}"/>
                </a:ext>
              </a:extLst>
            </p:cNvPr>
            <p:cNvSpPr/>
            <p:nvPr/>
          </p:nvSpPr>
          <p:spPr>
            <a:xfrm>
              <a:off x="4127349" y="3937424"/>
              <a:ext cx="1892450" cy="32564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spcFirstLastPara="1" wrap="square" lIns="80064" tIns="40021" rIns="80064" bIns="40021" anchor="ctr" anchorCtr="0">
              <a:noAutofit/>
            </a:bodyPr>
            <a:lstStyle/>
            <a:p>
              <a:pPr algn="ctr" defTabSz="800742">
                <a:buClr>
                  <a:srgbClr val="FFFFFF"/>
                </a:buClr>
                <a:buSzPts val="2400"/>
                <a:defRPr/>
              </a:pPr>
              <a:r>
                <a:rPr lang="en-US" sz="920" b="1">
                  <a:solidFill>
                    <a:srgbClr val="FFFFFF"/>
                  </a:solidFill>
                  <a:latin typeface="Segoe UI Semibold"/>
                  <a:ea typeface="Libre Franklin"/>
                  <a:cs typeface="Libre Franklin"/>
                  <a:sym typeface="Libre Franklin"/>
                </a:rPr>
                <a:t>Business Analytic Sensor(s)</a:t>
              </a:r>
            </a:p>
          </p:txBody>
        </p:sp>
      </p:grpSp>
      <p:cxnSp>
        <p:nvCxnSpPr>
          <p:cNvPr id="824" name="Connector: Elbow 823">
            <a:extLst>
              <a:ext uri="{FF2B5EF4-FFF2-40B4-BE49-F238E27FC236}">
                <a16:creationId xmlns:a16="http://schemas.microsoft.com/office/drawing/2014/main" id="{9EC4D471-C94B-4026-8ED4-0B1EAA861F56}"/>
              </a:ext>
              <a:ext uri="{C183D7F6-B498-43B3-948B-1728B52AA6E4}">
                <adec:decorative xmlns:adec="http://schemas.microsoft.com/office/drawing/2017/decorative" val="1"/>
              </a:ext>
            </a:extLst>
          </p:cNvPr>
          <p:cNvCxnSpPr>
            <a:cxnSpLocks/>
            <a:endCxn id="817" idx="3"/>
          </p:cNvCxnSpPr>
          <p:nvPr/>
        </p:nvCxnSpPr>
        <p:spPr>
          <a:xfrm rot="16200000" flipV="1">
            <a:off x="3010774" y="3051584"/>
            <a:ext cx="2139930" cy="203235"/>
          </a:xfrm>
          <a:prstGeom prst="bentConnector2">
            <a:avLst/>
          </a:prstGeom>
          <a:ln w="19050">
            <a:solidFill>
              <a:schemeClr val="tx2"/>
            </a:solidFill>
            <a:prstDash val="lg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5" name="Connector: Elbow 824">
            <a:extLst>
              <a:ext uri="{FF2B5EF4-FFF2-40B4-BE49-F238E27FC236}">
                <a16:creationId xmlns:a16="http://schemas.microsoft.com/office/drawing/2014/main" id="{DDFF7DE4-B0B0-4B6B-AEDE-8F393FB75C79}"/>
              </a:ext>
              <a:ext uri="{C183D7F6-B498-43B3-948B-1728B52AA6E4}">
                <adec:decorative xmlns:adec="http://schemas.microsoft.com/office/drawing/2017/decorative" val="1"/>
              </a:ext>
            </a:extLst>
          </p:cNvPr>
          <p:cNvCxnSpPr>
            <a:cxnSpLocks/>
            <a:endCxn id="789" idx="1"/>
          </p:cNvCxnSpPr>
          <p:nvPr/>
        </p:nvCxnSpPr>
        <p:spPr>
          <a:xfrm rot="5400000" flipH="1" flipV="1">
            <a:off x="3276366" y="2986264"/>
            <a:ext cx="2142919" cy="330912"/>
          </a:xfrm>
          <a:prstGeom prst="bentConnector2">
            <a:avLst/>
          </a:prstGeom>
          <a:ln w="19050">
            <a:solidFill>
              <a:schemeClr val="accent4"/>
            </a:solidFill>
            <a:prstDash val="lg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9" name="Connector: Elbow 333">
            <a:extLst>
              <a:ext uri="{FF2B5EF4-FFF2-40B4-BE49-F238E27FC236}">
                <a16:creationId xmlns:a16="http://schemas.microsoft.com/office/drawing/2014/main" id="{96609CAB-1B12-451E-ABFC-E93C7C348237}"/>
              </a:ext>
              <a:ext uri="{C183D7F6-B498-43B3-948B-1728B52AA6E4}">
                <adec:decorative xmlns:adec="http://schemas.microsoft.com/office/drawing/2017/decorative" val="1"/>
              </a:ext>
            </a:extLst>
          </p:cNvPr>
          <p:cNvCxnSpPr>
            <a:cxnSpLocks/>
          </p:cNvCxnSpPr>
          <p:nvPr/>
        </p:nvCxnSpPr>
        <p:spPr>
          <a:xfrm>
            <a:off x="9380353" y="5165859"/>
            <a:ext cx="208135" cy="1"/>
          </a:xfrm>
          <a:prstGeom prst="straightConnector1">
            <a:avLst/>
          </a:prstGeom>
          <a:ln w="19050">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0" name="Connector: Elbow 829">
            <a:extLst>
              <a:ext uri="{FF2B5EF4-FFF2-40B4-BE49-F238E27FC236}">
                <a16:creationId xmlns:a16="http://schemas.microsoft.com/office/drawing/2014/main" id="{9260402B-0655-4BED-8DF0-D2C56F6F772B}"/>
              </a:ext>
              <a:ext uri="{C183D7F6-B498-43B3-948B-1728B52AA6E4}">
                <adec:decorative xmlns:adec="http://schemas.microsoft.com/office/drawing/2017/decorative" val="1"/>
              </a:ext>
            </a:extLst>
          </p:cNvPr>
          <p:cNvCxnSpPr>
            <a:cxnSpLocks/>
            <a:stCxn id="805" idx="1"/>
            <a:endCxn id="719" idx="3"/>
          </p:cNvCxnSpPr>
          <p:nvPr/>
        </p:nvCxnSpPr>
        <p:spPr>
          <a:xfrm rot="10800000">
            <a:off x="3410925" y="4323813"/>
            <a:ext cx="601372" cy="406893"/>
          </a:xfrm>
          <a:prstGeom prst="bentConnector3">
            <a:avLst>
              <a:gd name="adj1" fmla="val 50000"/>
            </a:avLst>
          </a:prstGeom>
          <a:ln w="25400">
            <a:solidFill>
              <a:schemeClr val="accent5"/>
            </a:solidFill>
            <a:prstDash val="sysDot"/>
            <a:headEnd type="triangle" w="sm" len="sm"/>
            <a:tailEnd type="oval" w="sm" len="sm"/>
          </a:ln>
        </p:spPr>
        <p:style>
          <a:lnRef idx="1">
            <a:schemeClr val="accent1"/>
          </a:lnRef>
          <a:fillRef idx="0">
            <a:schemeClr val="accent1"/>
          </a:fillRef>
          <a:effectRef idx="0">
            <a:schemeClr val="accent1"/>
          </a:effectRef>
          <a:fontRef idx="minor">
            <a:schemeClr val="tx1"/>
          </a:fontRef>
        </p:style>
      </p:cxnSp>
      <p:cxnSp>
        <p:nvCxnSpPr>
          <p:cNvPr id="831" name="Connector: Elbow 830">
            <a:extLst>
              <a:ext uri="{FF2B5EF4-FFF2-40B4-BE49-F238E27FC236}">
                <a16:creationId xmlns:a16="http://schemas.microsoft.com/office/drawing/2014/main" id="{CF60830C-F306-461E-B100-26BDBB8A4A05}"/>
              </a:ext>
              <a:ext uri="{C183D7F6-B498-43B3-948B-1728B52AA6E4}">
                <adec:decorative xmlns:adec="http://schemas.microsoft.com/office/drawing/2017/decorative" val="1"/>
              </a:ext>
            </a:extLst>
          </p:cNvPr>
          <p:cNvCxnSpPr>
            <a:cxnSpLocks/>
            <a:stCxn id="805" idx="1"/>
            <a:endCxn id="718" idx="3"/>
          </p:cNvCxnSpPr>
          <p:nvPr/>
        </p:nvCxnSpPr>
        <p:spPr>
          <a:xfrm rot="10800000" flipV="1">
            <a:off x="3410925" y="4730706"/>
            <a:ext cx="601372" cy="144206"/>
          </a:xfrm>
          <a:prstGeom prst="bentConnector3">
            <a:avLst>
              <a:gd name="adj1" fmla="val 50000"/>
            </a:avLst>
          </a:prstGeom>
          <a:ln w="25400">
            <a:solidFill>
              <a:schemeClr val="accent5"/>
            </a:solidFill>
            <a:prstDash val="sysDot"/>
            <a:headEnd type="triangle" w="sm" len="sm"/>
            <a:tailEnd type="oval" w="sm" len="sm"/>
          </a:ln>
        </p:spPr>
        <p:style>
          <a:lnRef idx="1">
            <a:schemeClr val="accent1"/>
          </a:lnRef>
          <a:fillRef idx="0">
            <a:schemeClr val="accent1"/>
          </a:fillRef>
          <a:effectRef idx="0">
            <a:schemeClr val="accent1"/>
          </a:effectRef>
          <a:fontRef idx="minor">
            <a:schemeClr val="tx1"/>
          </a:fontRef>
        </p:style>
      </p:cxnSp>
      <p:sp>
        <p:nvSpPr>
          <p:cNvPr id="832" name="Rectangle 831">
            <a:extLst>
              <a:ext uri="{FF2B5EF4-FFF2-40B4-BE49-F238E27FC236}">
                <a16:creationId xmlns:a16="http://schemas.microsoft.com/office/drawing/2014/main" id="{B539C485-18DB-4F33-B58F-0CCDE5E79C08}"/>
              </a:ext>
              <a:ext uri="{C183D7F6-B498-43B3-948B-1728B52AA6E4}">
                <adec:decorative xmlns:adec="http://schemas.microsoft.com/office/drawing/2017/decorative" val="1"/>
              </a:ext>
            </a:extLst>
          </p:cNvPr>
          <p:cNvSpPr/>
          <p:nvPr/>
        </p:nvSpPr>
        <p:spPr bwMode="auto">
          <a:xfrm>
            <a:off x="9264543" y="4640252"/>
            <a:ext cx="1474549" cy="162976"/>
          </a:xfrm>
          <a:prstGeom prst="rect">
            <a:avLst/>
          </a:prstGeom>
          <a:ln w="15875">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128122" rIns="0" bIns="128122" numCol="1" spcCol="0" rtlCol="0" fromWordArt="0" anchor="ctr" anchorCtr="0" forceAA="0" compatLnSpc="1">
            <a:prstTxWarp prst="textNoShape">
              <a:avLst/>
            </a:prstTxWarp>
            <a:noAutofit/>
          </a:bodyPr>
          <a:lstStyle/>
          <a:p>
            <a:pPr algn="ctr" defTabSz="816567" fontAlgn="base">
              <a:spcBef>
                <a:spcPct val="0"/>
              </a:spcBef>
              <a:spcAft>
                <a:spcPct val="0"/>
              </a:spcAft>
            </a:pPr>
            <a:r>
              <a:rPr lang="en-US" sz="788">
                <a:solidFill>
                  <a:srgbClr val="000000"/>
                </a:solidFill>
                <a:latin typeface="Segoe UI"/>
                <a:ea typeface="Segoe UI" pitchFamily="34" charset="0"/>
                <a:cs typeface="Segoe UI" pitchFamily="34" charset="0"/>
              </a:rPr>
              <a:t>Cloud Connection </a:t>
            </a:r>
            <a:r>
              <a:rPr lang="en-US" sz="788" i="1">
                <a:solidFill>
                  <a:srgbClr val="000000"/>
                </a:solidFill>
                <a:latin typeface="Segoe UI"/>
                <a:ea typeface="Segoe UI" pitchFamily="34" charset="0"/>
                <a:cs typeface="Segoe UI" pitchFamily="34" charset="0"/>
              </a:rPr>
              <a:t>(OPTIONAL)</a:t>
            </a:r>
          </a:p>
        </p:txBody>
      </p:sp>
      <p:sp>
        <p:nvSpPr>
          <p:cNvPr id="834" name="Google Shape;1889;p149">
            <a:hlinkClick r:id="rId14"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AA642B0D-8A8C-47C3-885D-42C070801676}"/>
              </a:ext>
              <a:ext uri="{C183D7F6-B498-43B3-948B-1728B52AA6E4}">
                <adec:decorative xmlns:adec="http://schemas.microsoft.com/office/drawing/2017/decorative" val="1"/>
              </a:ext>
            </a:extLst>
          </p:cNvPr>
          <p:cNvSpPr/>
          <p:nvPr/>
        </p:nvSpPr>
        <p:spPr>
          <a:xfrm>
            <a:off x="8493922" y="1899166"/>
            <a:ext cx="2940839" cy="409152"/>
          </a:xfrm>
          <a:prstGeom prst="rect">
            <a:avLst/>
          </a:prstGeom>
          <a:noFill/>
          <a:ln w="19050">
            <a:solidFill>
              <a:schemeClr val="accent5"/>
            </a:solidFill>
          </a:ln>
        </p:spPr>
        <p:style>
          <a:lnRef idx="0">
            <a:scrgbClr r="0" g="0" b="0"/>
          </a:lnRef>
          <a:fillRef idx="0">
            <a:scrgbClr r="0" g="0" b="0"/>
          </a:fillRef>
          <a:effectRef idx="0">
            <a:scrgbClr r="0" g="0" b="0"/>
          </a:effectRef>
          <a:fontRef idx="minor">
            <a:schemeClr val="lt1"/>
          </a:fontRef>
        </p:style>
        <p:txBody>
          <a:bodyPr spcFirstLastPara="1" wrap="square" lIns="896425" tIns="40021" rIns="80064" bIns="40021" anchor="ctr" anchorCtr="0">
            <a:noAutofit/>
          </a:bodyPr>
          <a:lstStyle/>
          <a:p>
            <a:pPr marL="171450" indent="-100013" defTabSz="816567" fontAlgn="base">
              <a:lnSpc>
                <a:spcPct val="90000"/>
              </a:lnSpc>
              <a:spcBef>
                <a:spcPct val="0"/>
              </a:spcBef>
              <a:spcAft>
                <a:spcPct val="0"/>
              </a:spcAft>
              <a:buSzPct val="100000"/>
              <a:buFont typeface="Arial" panose="020B0604020202020204" pitchFamily="34" charset="0"/>
              <a:buChar char="•"/>
              <a:defRPr/>
            </a:pPr>
            <a:r>
              <a:rPr lang="en-US" sz="588">
                <a:solidFill>
                  <a:srgbClr val="000000"/>
                </a:solidFill>
                <a:latin typeface="Segoe UI"/>
                <a:cs typeface="Segoe UI Semilight" panose="020B0402040204020203" pitchFamily="34" charset="0"/>
                <a:sym typeface="Libre Franklin"/>
              </a:rPr>
              <a:t>Native plug-in for Microsoft Defender for IoT</a:t>
            </a:r>
          </a:p>
          <a:p>
            <a:pPr marL="171450" indent="-100013" defTabSz="816567" fontAlgn="base">
              <a:lnSpc>
                <a:spcPct val="90000"/>
              </a:lnSpc>
              <a:spcBef>
                <a:spcPct val="0"/>
              </a:spcBef>
              <a:spcAft>
                <a:spcPct val="0"/>
              </a:spcAft>
              <a:buSzPct val="100000"/>
              <a:buFont typeface="Arial" panose="020B0604020202020204" pitchFamily="34" charset="0"/>
              <a:buChar char="•"/>
              <a:defRPr/>
            </a:pPr>
            <a:r>
              <a:rPr lang="en-US" sz="588">
                <a:solidFill>
                  <a:srgbClr val="000000"/>
                </a:solidFill>
                <a:latin typeface="Segoe UI"/>
                <a:cs typeface="Segoe UI Semilight" panose="020B0402040204020203" pitchFamily="34" charset="0"/>
                <a:sym typeface="Libre Franklin"/>
              </a:rPr>
              <a:t>Native OT investigation &amp; remediation playbooks</a:t>
            </a:r>
          </a:p>
          <a:p>
            <a:pPr marL="171450" indent="-100013" defTabSz="816567" fontAlgn="base">
              <a:lnSpc>
                <a:spcPct val="90000"/>
              </a:lnSpc>
              <a:spcBef>
                <a:spcPct val="0"/>
              </a:spcBef>
              <a:spcAft>
                <a:spcPct val="0"/>
              </a:spcAft>
              <a:buSzPct val="100000"/>
              <a:buFont typeface="Arial" panose="020B0604020202020204" pitchFamily="34" charset="0"/>
              <a:buChar char="•"/>
              <a:defRPr/>
            </a:pPr>
            <a:r>
              <a:rPr lang="en-US" sz="588">
                <a:solidFill>
                  <a:srgbClr val="000000"/>
                </a:solidFill>
                <a:latin typeface="Segoe UI"/>
                <a:cs typeface="Segoe UI Semilight" panose="020B0402040204020203" pitchFamily="34" charset="0"/>
                <a:sym typeface="Libre Franklin"/>
              </a:rPr>
              <a:t>Correlation with other data sources and </a:t>
            </a:r>
            <a:br>
              <a:rPr lang="en-US" sz="588">
                <a:solidFill>
                  <a:srgbClr val="000000"/>
                </a:solidFill>
                <a:latin typeface="Segoe UI"/>
                <a:cs typeface="Segoe UI Semilight" panose="020B0402040204020203" pitchFamily="34" charset="0"/>
                <a:sym typeface="Libre Franklin"/>
              </a:rPr>
            </a:br>
            <a:r>
              <a:rPr lang="en-US" sz="588">
                <a:solidFill>
                  <a:srgbClr val="000000"/>
                </a:solidFill>
                <a:latin typeface="Segoe UI"/>
                <a:cs typeface="Segoe UI Semilight" panose="020B0402040204020203" pitchFamily="34" charset="0"/>
                <a:sym typeface="Libre Franklin"/>
              </a:rPr>
              <a:t>Strategic Threat intelligence (attack groups &amp; context)</a:t>
            </a:r>
          </a:p>
        </p:txBody>
      </p:sp>
      <p:sp>
        <p:nvSpPr>
          <p:cNvPr id="837" name="TextBox 836">
            <a:extLst>
              <a:ext uri="{FF2B5EF4-FFF2-40B4-BE49-F238E27FC236}">
                <a16:creationId xmlns:a16="http://schemas.microsoft.com/office/drawing/2014/main" id="{E5B08C4A-BF3E-40FE-A19D-8317BC13BB81}"/>
              </a:ext>
              <a:ext uri="{C183D7F6-B498-43B3-948B-1728B52AA6E4}">
                <adec:decorative xmlns:adec="http://schemas.microsoft.com/office/drawing/2017/decorative" val="1"/>
              </a:ext>
            </a:extLst>
          </p:cNvPr>
          <p:cNvSpPr txBox="1"/>
          <p:nvPr/>
        </p:nvSpPr>
        <p:spPr>
          <a:xfrm>
            <a:off x="1" y="6520550"/>
            <a:ext cx="12192000" cy="338649"/>
          </a:xfrm>
          <a:prstGeom prst="rect">
            <a:avLst/>
          </a:prstGeom>
          <a:solidFill>
            <a:schemeClr val="tx1"/>
          </a:solidFill>
        </p:spPr>
        <p:txBody>
          <a:bodyPr wrap="square" tIns="89642">
            <a:noAutofit/>
          </a:bodyPr>
          <a:lstStyle/>
          <a:p>
            <a:pPr algn="ctr" defTabSz="816567" fontAlgn="base">
              <a:spcBef>
                <a:spcPct val="0"/>
              </a:spcBef>
              <a:spcAft>
                <a:spcPct val="0"/>
              </a:spcAft>
            </a:pPr>
            <a:r>
              <a:rPr lang="en-US" sz="1029">
                <a:solidFill>
                  <a:srgbClr val="FFFFFF"/>
                </a:solidFill>
                <a:latin typeface="Segoe UI Semibold"/>
                <a:cs typeface="Segoe UI" pitchFamily="34" charset="0"/>
              </a:rPr>
              <a:t>Zero Trust Principles </a:t>
            </a:r>
            <a:r>
              <a:rPr lang="en-US" sz="1029">
                <a:solidFill>
                  <a:srgbClr val="FFFFFF"/>
                </a:solidFill>
                <a:latin typeface="Segoe UI"/>
                <a:cs typeface="Segoe UI" pitchFamily="34" charset="0"/>
              </a:rPr>
              <a:t>- Assume breach, verify explicitly, Use least privilege access (identity and network)</a:t>
            </a:r>
          </a:p>
        </p:txBody>
      </p:sp>
      <p:grpSp>
        <p:nvGrpSpPr>
          <p:cNvPr id="838" name="Group 837">
            <a:extLst>
              <a:ext uri="{FF2B5EF4-FFF2-40B4-BE49-F238E27FC236}">
                <a16:creationId xmlns:a16="http://schemas.microsoft.com/office/drawing/2014/main" id="{F8230A37-D373-4768-B29A-9E42500723A3}"/>
              </a:ext>
              <a:ext uri="{C183D7F6-B498-43B3-948B-1728B52AA6E4}">
                <adec:decorative xmlns:adec="http://schemas.microsoft.com/office/drawing/2017/decorative" val="1"/>
              </a:ext>
            </a:extLst>
          </p:cNvPr>
          <p:cNvGrpSpPr/>
          <p:nvPr/>
        </p:nvGrpSpPr>
        <p:grpSpPr>
          <a:xfrm>
            <a:off x="3978778" y="4812117"/>
            <a:ext cx="3406101" cy="1545113"/>
            <a:chOff x="4040791" y="4731342"/>
            <a:chExt cx="3889455" cy="1764377"/>
          </a:xfrm>
          <a:solidFill>
            <a:schemeClr val="accent1"/>
          </a:solidFill>
        </p:grpSpPr>
        <p:grpSp>
          <p:nvGrpSpPr>
            <p:cNvPr id="839" name="Group 838">
              <a:extLst>
                <a:ext uri="{FF2B5EF4-FFF2-40B4-BE49-F238E27FC236}">
                  <a16:creationId xmlns:a16="http://schemas.microsoft.com/office/drawing/2014/main" id="{1ABF4BCB-16B4-447F-9529-FAA312CE0756}"/>
                </a:ext>
              </a:extLst>
            </p:cNvPr>
            <p:cNvGrpSpPr/>
            <p:nvPr/>
          </p:nvGrpSpPr>
          <p:grpSpPr>
            <a:xfrm>
              <a:off x="4040791" y="4731342"/>
              <a:ext cx="3889455" cy="1764377"/>
              <a:chOff x="4040791" y="4731342"/>
              <a:chExt cx="3889455" cy="1764377"/>
            </a:xfrm>
            <a:grpFill/>
          </p:grpSpPr>
          <p:sp>
            <p:nvSpPr>
              <p:cNvPr id="841" name="Speech Bubble: Rectangle 80">
                <a:extLst>
                  <a:ext uri="{FF2B5EF4-FFF2-40B4-BE49-F238E27FC236}">
                    <a16:creationId xmlns:a16="http://schemas.microsoft.com/office/drawing/2014/main" id="{548F5CA8-D5C1-42F4-B6F2-B29796981AF6}"/>
                  </a:ext>
                </a:extLst>
              </p:cNvPr>
              <p:cNvSpPr/>
              <p:nvPr/>
            </p:nvSpPr>
            <p:spPr bwMode="auto">
              <a:xfrm>
                <a:off x="4040791" y="4731342"/>
                <a:ext cx="3889455" cy="1764377"/>
              </a:xfrm>
              <a:custGeom>
                <a:avLst/>
                <a:gdLst>
                  <a:gd name="connsiteX0" fmla="*/ 0 w 3877939"/>
                  <a:gd name="connsiteY0" fmla="*/ 0 h 1187990"/>
                  <a:gd name="connsiteX1" fmla="*/ 2262131 w 3877939"/>
                  <a:gd name="connsiteY1" fmla="*/ 0 h 1187990"/>
                  <a:gd name="connsiteX2" fmla="*/ 3952279 w 3877939"/>
                  <a:gd name="connsiteY2" fmla="*/ -709955 h 1187990"/>
                  <a:gd name="connsiteX3" fmla="*/ 3231616 w 3877939"/>
                  <a:gd name="connsiteY3" fmla="*/ 0 h 1187990"/>
                  <a:gd name="connsiteX4" fmla="*/ 3877939 w 3877939"/>
                  <a:gd name="connsiteY4" fmla="*/ 0 h 1187990"/>
                  <a:gd name="connsiteX5" fmla="*/ 3877939 w 3877939"/>
                  <a:gd name="connsiteY5" fmla="*/ 197998 h 1187990"/>
                  <a:gd name="connsiteX6" fmla="*/ 3877939 w 3877939"/>
                  <a:gd name="connsiteY6" fmla="*/ 197998 h 1187990"/>
                  <a:gd name="connsiteX7" fmla="*/ 3877939 w 3877939"/>
                  <a:gd name="connsiteY7" fmla="*/ 494996 h 1187990"/>
                  <a:gd name="connsiteX8" fmla="*/ 3877939 w 3877939"/>
                  <a:gd name="connsiteY8" fmla="*/ 1187990 h 1187990"/>
                  <a:gd name="connsiteX9" fmla="*/ 3231616 w 3877939"/>
                  <a:gd name="connsiteY9" fmla="*/ 1187990 h 1187990"/>
                  <a:gd name="connsiteX10" fmla="*/ 2262131 w 3877939"/>
                  <a:gd name="connsiteY10" fmla="*/ 1187990 h 1187990"/>
                  <a:gd name="connsiteX11" fmla="*/ 2262131 w 3877939"/>
                  <a:gd name="connsiteY11" fmla="*/ 1187990 h 1187990"/>
                  <a:gd name="connsiteX12" fmla="*/ 0 w 3877939"/>
                  <a:gd name="connsiteY12" fmla="*/ 1187990 h 1187990"/>
                  <a:gd name="connsiteX13" fmla="*/ 0 w 3877939"/>
                  <a:gd name="connsiteY13" fmla="*/ 494996 h 1187990"/>
                  <a:gd name="connsiteX14" fmla="*/ 0 w 3877939"/>
                  <a:gd name="connsiteY14" fmla="*/ 197998 h 1187990"/>
                  <a:gd name="connsiteX15" fmla="*/ 0 w 3877939"/>
                  <a:gd name="connsiteY15" fmla="*/ 197998 h 1187990"/>
                  <a:gd name="connsiteX16" fmla="*/ 0 w 3877939"/>
                  <a:gd name="connsiteY16" fmla="*/ 0 h 1187990"/>
                  <a:gd name="connsiteX0" fmla="*/ 0 w 3877939"/>
                  <a:gd name="connsiteY0" fmla="*/ 640899 h 1828889"/>
                  <a:gd name="connsiteX1" fmla="*/ 2262131 w 3877939"/>
                  <a:gd name="connsiteY1" fmla="*/ 640899 h 1828889"/>
                  <a:gd name="connsiteX2" fmla="*/ 3864173 w 3877939"/>
                  <a:gd name="connsiteY2" fmla="*/ 0 h 1828889"/>
                  <a:gd name="connsiteX3" fmla="*/ 3231616 w 3877939"/>
                  <a:gd name="connsiteY3" fmla="*/ 640899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262131 w 3877939"/>
                  <a:gd name="connsiteY1" fmla="*/ 640899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971743 w 3877939"/>
                  <a:gd name="connsiteY1" fmla="*/ 643280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833631 w 3877939"/>
                  <a:gd name="connsiteY1" fmla="*/ 643280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77939" h="1828889">
                    <a:moveTo>
                      <a:pt x="0" y="640899"/>
                    </a:moveTo>
                    <a:lnTo>
                      <a:pt x="2833631" y="643280"/>
                    </a:lnTo>
                    <a:lnTo>
                      <a:pt x="3864173" y="0"/>
                    </a:lnTo>
                    <a:lnTo>
                      <a:pt x="3476884" y="643281"/>
                    </a:lnTo>
                    <a:lnTo>
                      <a:pt x="3877939" y="640899"/>
                    </a:lnTo>
                    <a:lnTo>
                      <a:pt x="3877939" y="838897"/>
                    </a:lnTo>
                    <a:lnTo>
                      <a:pt x="3877939" y="838897"/>
                    </a:lnTo>
                    <a:lnTo>
                      <a:pt x="3877939" y="1135895"/>
                    </a:lnTo>
                    <a:lnTo>
                      <a:pt x="3877939" y="1828889"/>
                    </a:lnTo>
                    <a:lnTo>
                      <a:pt x="3231616" y="1828889"/>
                    </a:lnTo>
                    <a:lnTo>
                      <a:pt x="2262131" y="1828889"/>
                    </a:lnTo>
                    <a:lnTo>
                      <a:pt x="2262131" y="1828889"/>
                    </a:lnTo>
                    <a:lnTo>
                      <a:pt x="0" y="1828889"/>
                    </a:lnTo>
                    <a:lnTo>
                      <a:pt x="0" y="1135895"/>
                    </a:lnTo>
                    <a:lnTo>
                      <a:pt x="0" y="838897"/>
                    </a:lnTo>
                    <a:lnTo>
                      <a:pt x="0" y="838897"/>
                    </a:lnTo>
                    <a:lnTo>
                      <a:pt x="0" y="640899"/>
                    </a:lnTo>
                    <a:close/>
                  </a:path>
                </a:pathLst>
              </a:custGeom>
              <a:grp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40038" rIns="160153" bIns="80076" numCol="1" spcCol="0" rtlCol="0" fromWordArt="0" anchor="t" anchorCtr="0" forceAA="0" compatLnSpc="1">
                <a:prstTxWarp prst="textNoShape">
                  <a:avLst/>
                </a:prstTxWarp>
                <a:noAutofit/>
              </a:bodyPr>
              <a:lstStyle/>
              <a:p>
                <a:pPr marL="150139" algn="ctr" defTabSz="816567" fontAlgn="base">
                  <a:spcBef>
                    <a:spcPct val="0"/>
                  </a:spcBef>
                  <a:spcAft>
                    <a:spcPct val="0"/>
                  </a:spcAft>
                </a:pPr>
                <a:endParaRPr lang="en-US" sz="1226" b="1">
                  <a:solidFill>
                    <a:srgbClr val="000000"/>
                  </a:solidFill>
                  <a:latin typeface="Segoe UI"/>
                  <a:cs typeface="Segoe UI" pitchFamily="34" charset="0"/>
                </a:endParaRPr>
              </a:p>
            </p:txBody>
          </p:sp>
          <p:sp>
            <p:nvSpPr>
              <p:cNvPr id="842" name="Rectangle 841">
                <a:extLst>
                  <a:ext uri="{FF2B5EF4-FFF2-40B4-BE49-F238E27FC236}">
                    <a16:creationId xmlns:a16="http://schemas.microsoft.com/office/drawing/2014/main" id="{CBBE4AD7-1EB0-4DBD-A2CC-947993017645}"/>
                  </a:ext>
                </a:extLst>
              </p:cNvPr>
              <p:cNvSpPr/>
              <p:nvPr/>
            </p:nvSpPr>
            <p:spPr bwMode="auto">
              <a:xfrm>
                <a:off x="5032781" y="5716750"/>
                <a:ext cx="1077744" cy="7082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0038" rIns="0" bIns="80076" numCol="1" spcCol="0" rtlCol="0" fromWordArt="0" anchor="t" anchorCtr="0" forceAA="0" compatLnSpc="1">
                <a:prstTxWarp prst="textNoShape">
                  <a:avLst/>
                </a:prstTxWarp>
                <a:noAutofit/>
              </a:bodyPr>
              <a:lstStyle/>
              <a:p>
                <a:pPr defTabSz="816567" fontAlgn="base">
                  <a:spcBef>
                    <a:spcPct val="0"/>
                  </a:spcBef>
                  <a:spcAft>
                    <a:spcPts val="525"/>
                  </a:spcAft>
                </a:pPr>
                <a:r>
                  <a:rPr lang="en-US" sz="686" b="1">
                    <a:solidFill>
                      <a:sysClr val="windowText" lastClr="000000"/>
                    </a:solidFill>
                    <a:latin typeface="Segoe UI"/>
                    <a:ea typeface="Segoe UI" pitchFamily="34" charset="0"/>
                    <a:cs typeface="Segoe UI" pitchFamily="34" charset="0"/>
                  </a:rPr>
                  <a:t>Hard Boundary</a:t>
                </a:r>
              </a:p>
              <a:p>
                <a:pPr defTabSz="816567" fontAlgn="base">
                  <a:spcBef>
                    <a:spcPct val="0"/>
                  </a:spcBef>
                  <a:spcAft>
                    <a:spcPct val="0"/>
                  </a:spcAft>
                </a:pPr>
                <a:r>
                  <a:rPr lang="en-US" sz="686">
                    <a:solidFill>
                      <a:sysClr val="windowText" lastClr="000000"/>
                    </a:solidFill>
                    <a:latin typeface="Segoe UI"/>
                    <a:ea typeface="Segoe UI" pitchFamily="34" charset="0"/>
                    <a:cs typeface="Segoe UI" pitchFamily="34" charset="0"/>
                  </a:rPr>
                  <a:t>Physically disconnect from IT network(s)</a:t>
                </a:r>
              </a:p>
            </p:txBody>
          </p:sp>
          <p:sp>
            <p:nvSpPr>
              <p:cNvPr id="843" name="Rectangle 842">
                <a:extLst>
                  <a:ext uri="{FF2B5EF4-FFF2-40B4-BE49-F238E27FC236}">
                    <a16:creationId xmlns:a16="http://schemas.microsoft.com/office/drawing/2014/main" id="{2C964067-103D-4C40-A761-FAD97111F62D}"/>
                  </a:ext>
                </a:extLst>
              </p:cNvPr>
              <p:cNvSpPr/>
              <p:nvPr/>
            </p:nvSpPr>
            <p:spPr bwMode="auto">
              <a:xfrm>
                <a:off x="6142450" y="5715733"/>
                <a:ext cx="1693856" cy="7082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076" tIns="40038" rIns="0" bIns="80076" numCol="1" spcCol="0" rtlCol="0" fromWordArt="0" anchor="t" anchorCtr="0" forceAA="0" compatLnSpc="1">
                <a:prstTxWarp prst="textNoShape">
                  <a:avLst/>
                </a:prstTxWarp>
                <a:noAutofit/>
              </a:bodyPr>
              <a:lstStyle/>
              <a:p>
                <a:pPr defTabSz="816567" fontAlgn="base">
                  <a:spcBef>
                    <a:spcPct val="0"/>
                  </a:spcBef>
                  <a:spcAft>
                    <a:spcPts val="525"/>
                  </a:spcAft>
                </a:pPr>
                <a:r>
                  <a:rPr lang="en-US" sz="686" b="1">
                    <a:solidFill>
                      <a:sysClr val="windowText" lastClr="000000"/>
                    </a:solidFill>
                    <a:latin typeface="Segoe UI"/>
                    <a:ea typeface="Segoe UI" pitchFamily="34" charset="0"/>
                    <a:cs typeface="Segoe UI" pitchFamily="34" charset="0"/>
                  </a:rPr>
                  <a:t>Soft(ware) Boundary</a:t>
                </a:r>
              </a:p>
              <a:p>
                <a:pPr defTabSz="816567" fontAlgn="base">
                  <a:spcBef>
                    <a:spcPct val="0"/>
                  </a:spcBef>
                  <a:spcAft>
                    <a:spcPct val="0"/>
                  </a:spcAft>
                </a:pPr>
                <a:r>
                  <a:rPr lang="en-US" sz="686">
                    <a:solidFill>
                      <a:sysClr val="windowText" lastClr="000000"/>
                    </a:solidFill>
                    <a:latin typeface="Segoe UI"/>
                    <a:cs typeface="Segoe UI" pitchFamily="34" charset="0"/>
                  </a:rPr>
                  <a:t>People, Process, and Tech (network + identity access control, boundary patching and security hygiene)</a:t>
                </a:r>
              </a:p>
            </p:txBody>
          </p:sp>
          <p:sp>
            <p:nvSpPr>
              <p:cNvPr id="846" name="Rectangle 845">
                <a:extLst>
                  <a:ext uri="{FF2B5EF4-FFF2-40B4-BE49-F238E27FC236}">
                    <a16:creationId xmlns:a16="http://schemas.microsoft.com/office/drawing/2014/main" id="{6FDACA37-13C0-4028-AF95-18A0D55B09D4}"/>
                  </a:ext>
                </a:extLst>
              </p:cNvPr>
              <p:cNvSpPr/>
              <p:nvPr/>
            </p:nvSpPr>
            <p:spPr bwMode="auto">
              <a:xfrm>
                <a:off x="4102905" y="5711475"/>
                <a:ext cx="897950" cy="714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076" tIns="40038" rIns="0" bIns="80076" numCol="1" spcCol="0" rtlCol="0" fromWordArt="0" anchor="t" anchorCtr="0" forceAA="0" compatLnSpc="1">
                <a:prstTxWarp prst="textNoShape">
                  <a:avLst/>
                </a:prstTxWarp>
                <a:noAutofit/>
              </a:bodyPr>
              <a:lstStyle/>
              <a:p>
                <a:pPr defTabSz="816567" fontAlgn="base">
                  <a:spcBef>
                    <a:spcPct val="0"/>
                  </a:spcBef>
                  <a:spcAft>
                    <a:spcPts val="525"/>
                  </a:spcAft>
                </a:pPr>
                <a:r>
                  <a:rPr lang="en-US" sz="686" b="1">
                    <a:solidFill>
                      <a:sysClr val="windowText" lastClr="000000"/>
                    </a:solidFill>
                    <a:latin typeface="Segoe UI"/>
                    <a:ea typeface="Segoe UI" pitchFamily="34" charset="0"/>
                    <a:cs typeface="Segoe UI" pitchFamily="34" charset="0"/>
                  </a:rPr>
                  <a:t>Internal </a:t>
                </a:r>
                <a:br>
                  <a:rPr lang="en-US" sz="686" b="1">
                    <a:solidFill>
                      <a:sysClr val="windowText" lastClr="000000"/>
                    </a:solidFill>
                    <a:latin typeface="Segoe UI"/>
                    <a:ea typeface="Segoe UI" pitchFamily="34" charset="0"/>
                    <a:cs typeface="Segoe UI" pitchFamily="34" charset="0"/>
                  </a:rPr>
                </a:br>
                <a:r>
                  <a:rPr lang="en-US" sz="686" b="1">
                    <a:solidFill>
                      <a:sysClr val="windowText" lastClr="000000"/>
                    </a:solidFill>
                    <a:latin typeface="Segoe UI"/>
                    <a:ea typeface="Segoe UI" pitchFamily="34" charset="0"/>
                    <a:cs typeface="Segoe UI" pitchFamily="34" charset="0"/>
                  </a:rPr>
                  <a:t>segmentation</a:t>
                </a:r>
              </a:p>
              <a:p>
                <a:pPr defTabSz="816567" fontAlgn="base">
                  <a:spcBef>
                    <a:spcPct val="0"/>
                  </a:spcBef>
                  <a:spcAft>
                    <a:spcPct val="0"/>
                  </a:spcAft>
                </a:pPr>
                <a:r>
                  <a:rPr lang="en-US" sz="686">
                    <a:solidFill>
                      <a:sysClr val="windowText" lastClr="000000"/>
                    </a:solidFill>
                    <a:latin typeface="Segoe UI"/>
                    <a:ea typeface="Segoe UI" pitchFamily="34" charset="0"/>
                    <a:cs typeface="Segoe UI" pitchFamily="34" charset="0"/>
                  </a:rPr>
                  <a:t>As business processes allow</a:t>
                </a:r>
              </a:p>
            </p:txBody>
          </p:sp>
        </p:grpSp>
        <p:sp>
          <p:nvSpPr>
            <p:cNvPr id="840" name="TextBox 839">
              <a:extLst>
                <a:ext uri="{FF2B5EF4-FFF2-40B4-BE49-F238E27FC236}">
                  <a16:creationId xmlns:a16="http://schemas.microsoft.com/office/drawing/2014/main" id="{61B04A7A-4E09-4642-8BFD-2906DFE7FEE7}"/>
                </a:ext>
              </a:extLst>
            </p:cNvPr>
            <p:cNvSpPr txBox="1"/>
            <p:nvPr/>
          </p:nvSpPr>
          <p:spPr>
            <a:xfrm>
              <a:off x="4045374" y="5393593"/>
              <a:ext cx="3873355" cy="275635"/>
            </a:xfrm>
            <a:prstGeom prst="rect">
              <a:avLst/>
            </a:prstGeom>
            <a:noFill/>
            <a:ln>
              <a:noFill/>
            </a:ln>
          </p:spPr>
          <p:txBody>
            <a:bodyPr wrap="square">
              <a:spAutoFit/>
            </a:bodyPr>
            <a:lstStyle/>
            <a:p>
              <a:pPr marL="150139" algn="ctr" defTabSz="816567" fontAlgn="base">
                <a:spcBef>
                  <a:spcPct val="0"/>
                </a:spcBef>
                <a:spcAft>
                  <a:spcPct val="0"/>
                </a:spcAft>
                <a:defRPr/>
              </a:pPr>
              <a:r>
                <a:rPr lang="en-US" sz="980" b="1">
                  <a:solidFill>
                    <a:srgbClr val="000000"/>
                  </a:solidFill>
                  <a:latin typeface="Segoe UI"/>
                  <a:cs typeface="Segoe UI" pitchFamily="34" charset="0"/>
                </a:rPr>
                <a:t>Isolation and Segmentation </a:t>
              </a:r>
            </a:p>
          </p:txBody>
        </p:sp>
      </p:grpSp>
      <p:pic>
        <p:nvPicPr>
          <p:cNvPr id="10" name="Graphic 9">
            <a:extLst>
              <a:ext uri="{FF2B5EF4-FFF2-40B4-BE49-F238E27FC236}">
                <a16:creationId xmlns:a16="http://schemas.microsoft.com/office/drawing/2014/main" id="{513481C8-C3E8-422D-AF34-9004C5AEACB6}"/>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80123" y="1940764"/>
            <a:ext cx="181783" cy="181781"/>
          </a:xfrm>
          <a:prstGeom prst="rect">
            <a:avLst/>
          </a:prstGeom>
        </p:spPr>
      </p:pic>
      <p:sp>
        <p:nvSpPr>
          <p:cNvPr id="1038" name="Google Shape;1889;p149">
            <a:extLst>
              <a:ext uri="{FF2B5EF4-FFF2-40B4-BE49-F238E27FC236}">
                <a16:creationId xmlns:a16="http://schemas.microsoft.com/office/drawing/2014/main" id="{C1A053DA-F8A4-4646-B23E-4136D7D97FD2}"/>
              </a:ext>
              <a:ext uri="{C183D7F6-B498-43B3-948B-1728B52AA6E4}">
                <adec:decorative xmlns:adec="http://schemas.microsoft.com/office/drawing/2017/decorative" val="1"/>
              </a:ext>
            </a:extLst>
          </p:cNvPr>
          <p:cNvSpPr/>
          <p:nvPr/>
        </p:nvSpPr>
        <p:spPr>
          <a:xfrm>
            <a:off x="7703020" y="1899166"/>
            <a:ext cx="721814" cy="406628"/>
          </a:xfrm>
          <a:prstGeom prst="rect">
            <a:avLst/>
          </a:prstGeom>
          <a:solidFill>
            <a:schemeClr val="bg1"/>
          </a:solidFill>
          <a:ln w="12700" cap="flat" cmpd="sng">
            <a:solidFill>
              <a:schemeClr val="accent3"/>
            </a:solidFill>
            <a:prstDash val="solid"/>
            <a:miter lim="800000"/>
            <a:headEnd type="none" w="sm" len="sm"/>
            <a:tailEnd type="none" w="sm" len="sm"/>
          </a:ln>
        </p:spPr>
        <p:txBody>
          <a:bodyPr spcFirstLastPara="1" wrap="square" lIns="80064" tIns="40021" rIns="80064" bIns="40021" anchor="ctr" anchorCtr="0">
            <a:noAutofit/>
          </a:bodyPr>
          <a:lstStyle/>
          <a:p>
            <a:pPr algn="ctr" defTabSz="914367">
              <a:buClr>
                <a:srgbClr val="FFFFFF"/>
              </a:buClr>
              <a:buSzPts val="2400"/>
            </a:pPr>
            <a:r>
              <a:rPr lang="en-US" sz="788" b="1">
                <a:solidFill>
                  <a:srgbClr val="000000"/>
                </a:solidFill>
                <a:latin typeface="Segoe UI Semibold"/>
                <a:sym typeface="Libre Franklin"/>
              </a:rPr>
              <a:t>3</a:t>
            </a:r>
            <a:r>
              <a:rPr lang="en-US" sz="788" b="1" baseline="30000">
                <a:solidFill>
                  <a:srgbClr val="000000"/>
                </a:solidFill>
                <a:latin typeface="Segoe UI Semibold"/>
                <a:sym typeface="Libre Franklin"/>
              </a:rPr>
              <a:t>rd</a:t>
            </a:r>
            <a:r>
              <a:rPr lang="en-US" sz="788" b="1">
                <a:solidFill>
                  <a:srgbClr val="000000"/>
                </a:solidFill>
                <a:latin typeface="Segoe UI Semibold"/>
                <a:sym typeface="Libre Franklin"/>
              </a:rPr>
              <a:t> party</a:t>
            </a:r>
          </a:p>
          <a:p>
            <a:pPr algn="ctr" defTabSz="914367">
              <a:buClr>
                <a:srgbClr val="FFFFFF"/>
              </a:buClr>
              <a:buSzPts val="2400"/>
            </a:pPr>
            <a:r>
              <a:rPr lang="en-US" sz="788" b="1">
                <a:solidFill>
                  <a:srgbClr val="000000"/>
                </a:solidFill>
                <a:latin typeface="Segoe UI Semibold"/>
                <a:sym typeface="Libre Franklin"/>
              </a:rPr>
              <a:t>Analytics</a:t>
            </a:r>
          </a:p>
        </p:txBody>
      </p:sp>
      <p:sp>
        <p:nvSpPr>
          <p:cNvPr id="1049" name="TextBox 1048">
            <a:extLst>
              <a:ext uri="{FF2B5EF4-FFF2-40B4-BE49-F238E27FC236}">
                <a16:creationId xmlns:a16="http://schemas.microsoft.com/office/drawing/2014/main" id="{782CECA7-7930-4947-BD0C-715972C4342C}"/>
              </a:ext>
              <a:ext uri="{C183D7F6-B498-43B3-948B-1728B52AA6E4}">
                <adec:decorative xmlns:adec="http://schemas.microsoft.com/office/drawing/2017/decorative" val="1"/>
              </a:ext>
            </a:extLst>
          </p:cNvPr>
          <p:cNvSpPr txBox="1"/>
          <p:nvPr/>
        </p:nvSpPr>
        <p:spPr>
          <a:xfrm>
            <a:off x="8466750" y="2091589"/>
            <a:ext cx="1008530" cy="213007"/>
          </a:xfrm>
          <a:prstGeom prst="rect">
            <a:avLst/>
          </a:prstGeom>
          <a:noFill/>
        </p:spPr>
        <p:txBody>
          <a:bodyPr wrap="square">
            <a:spAutoFit/>
          </a:bodyPr>
          <a:lstStyle/>
          <a:p>
            <a:pPr defTabSz="914367">
              <a:buClr>
                <a:srgbClr val="FFFFFF"/>
              </a:buClr>
              <a:buSzPts val="2400"/>
            </a:pPr>
            <a:r>
              <a:rPr lang="en-US" sz="784" b="1">
                <a:solidFill>
                  <a:srgbClr val="000000"/>
                </a:solidFill>
                <a:latin typeface="Segoe UI Semibold"/>
                <a:sym typeface="Libre Franklin"/>
              </a:rPr>
              <a:t>Microsoft Sentinel</a:t>
            </a:r>
          </a:p>
        </p:txBody>
      </p:sp>
      <p:sp>
        <p:nvSpPr>
          <p:cNvPr id="1054" name="Google Shape;1889;p149">
            <a:extLst>
              <a:ext uri="{FF2B5EF4-FFF2-40B4-BE49-F238E27FC236}">
                <a16:creationId xmlns:a16="http://schemas.microsoft.com/office/drawing/2014/main" id="{9201580A-22C7-457F-93A0-08A283C2AC56}"/>
              </a:ext>
              <a:ext uri="{C183D7F6-B498-43B3-948B-1728B52AA6E4}">
                <adec:decorative xmlns:adec="http://schemas.microsoft.com/office/drawing/2017/decorative" val="1"/>
              </a:ext>
            </a:extLst>
          </p:cNvPr>
          <p:cNvSpPr/>
          <p:nvPr/>
        </p:nvSpPr>
        <p:spPr>
          <a:xfrm>
            <a:off x="9623959" y="5019910"/>
            <a:ext cx="987792" cy="280295"/>
          </a:xfrm>
          <a:prstGeom prst="rect">
            <a:avLst/>
          </a:prstGeom>
          <a:solidFill>
            <a:schemeClr val="bg1"/>
          </a:solidFill>
          <a:ln w="12700" cap="flat" cmpd="sng">
            <a:solidFill>
              <a:schemeClr val="accent3"/>
            </a:solidFill>
            <a:prstDash val="solid"/>
            <a:miter lim="800000"/>
            <a:headEnd type="none" w="sm" len="sm"/>
            <a:tailEnd type="none" w="sm" len="sm"/>
          </a:ln>
        </p:spPr>
        <p:txBody>
          <a:bodyPr spcFirstLastPara="1" wrap="square" lIns="80064" tIns="40021" rIns="80064" bIns="40021" anchor="ctr" anchorCtr="0">
            <a:noAutofit/>
          </a:bodyPr>
          <a:lstStyle/>
          <a:p>
            <a:pPr algn="ctr" defTabSz="914367">
              <a:buClr>
                <a:srgbClr val="FFFFFF"/>
              </a:buClr>
              <a:buSzPts val="2400"/>
            </a:pPr>
            <a:r>
              <a:rPr lang="en-US" sz="788" b="1">
                <a:solidFill>
                  <a:srgbClr val="000000"/>
                </a:solidFill>
                <a:latin typeface="Segoe UI Semibold"/>
                <a:sym typeface="Libre Franklin"/>
              </a:rPr>
              <a:t>3</a:t>
            </a:r>
            <a:r>
              <a:rPr lang="en-US" sz="788" b="1" baseline="30000">
                <a:solidFill>
                  <a:srgbClr val="000000"/>
                </a:solidFill>
                <a:latin typeface="Segoe UI Semibold"/>
                <a:sym typeface="Libre Franklin"/>
              </a:rPr>
              <a:t>rd</a:t>
            </a:r>
            <a:r>
              <a:rPr lang="en-US" sz="788" b="1">
                <a:solidFill>
                  <a:srgbClr val="000000"/>
                </a:solidFill>
                <a:latin typeface="Segoe UI Semibold"/>
                <a:sym typeface="Libre Franklin"/>
              </a:rPr>
              <a:t> party SIEM</a:t>
            </a:r>
          </a:p>
        </p:txBody>
      </p:sp>
      <p:grpSp>
        <p:nvGrpSpPr>
          <p:cNvPr id="161" name="Group 160">
            <a:extLst>
              <a:ext uri="{FF2B5EF4-FFF2-40B4-BE49-F238E27FC236}">
                <a16:creationId xmlns:a16="http://schemas.microsoft.com/office/drawing/2014/main" id="{ACF73B96-7820-42F7-90D4-711CCBDA91FE}"/>
              </a:ext>
            </a:extLst>
          </p:cNvPr>
          <p:cNvGrpSpPr/>
          <p:nvPr/>
        </p:nvGrpSpPr>
        <p:grpSpPr>
          <a:xfrm>
            <a:off x="10355737" y="1651964"/>
            <a:ext cx="1228383" cy="195339"/>
            <a:chOff x="9679756" y="6397534"/>
            <a:chExt cx="1794968" cy="285438"/>
          </a:xfrm>
        </p:grpSpPr>
        <p:sp>
          <p:nvSpPr>
            <p:cNvPr id="162" name="Rectangle 161">
              <a:hlinkClick r:id="rId17"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8ABA38CE-835C-47D8-B93B-9CD564B4BFB6}"/>
                </a:ext>
              </a:extLst>
            </p:cNvPr>
            <p:cNvSpPr/>
            <p:nvPr/>
          </p:nvSpPr>
          <p:spPr>
            <a:xfrm>
              <a:off x="9679756" y="6397534"/>
              <a:ext cx="1794968" cy="285438"/>
            </a:xfrm>
            <a:prstGeom prst="rect">
              <a:avLst/>
            </a:prstGeom>
            <a:solidFill>
              <a:schemeClr val="bg1"/>
            </a:solidFill>
            <a:ln w="14224">
              <a:solidFill>
                <a:srgbClr val="50E6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171450" marR="0" lvl="0" algn="l" defTabSz="914400" rtl="0" eaLnBrk="1" fontAlgn="auto" latinLnBrk="0" hangingPunct="1">
                <a:lnSpc>
                  <a:spcPct val="97000"/>
                </a:lnSpc>
                <a:spcBef>
                  <a:spcPts val="0"/>
                </a:spcBef>
                <a:spcAft>
                  <a:spcPts val="0"/>
                </a:spcAft>
                <a:buClrTx/>
                <a:buSzTx/>
                <a:buFontTx/>
                <a:buNone/>
                <a:tabLst/>
                <a:defRPr/>
              </a:pPr>
              <a:r>
                <a:rPr kumimoji="0" lang="en-US" sz="5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Intelligence – </a:t>
              </a:r>
              <a:r>
                <a:rPr kumimoji="0" lang="en-US" sz="5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8+ Trillion </a:t>
              </a:r>
              <a:br>
                <a:rPr kumimoji="0" lang="en-US" sz="5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5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signals per day of security context</a:t>
              </a:r>
            </a:p>
          </p:txBody>
        </p:sp>
        <p:grpSp>
          <p:nvGrpSpPr>
            <p:cNvPr id="163" name="Group 4">
              <a:extLst>
                <a:ext uri="{FF2B5EF4-FFF2-40B4-BE49-F238E27FC236}">
                  <a16:creationId xmlns:a16="http://schemas.microsoft.com/office/drawing/2014/main" id="{CCCFDB7C-F010-4138-9311-F51E9C679CE0}"/>
                </a:ext>
              </a:extLst>
            </p:cNvPr>
            <p:cNvGrpSpPr>
              <a:grpSpLocks noChangeAspect="1"/>
            </p:cNvGrpSpPr>
            <p:nvPr/>
          </p:nvGrpSpPr>
          <p:grpSpPr bwMode="auto">
            <a:xfrm>
              <a:off x="9749759" y="6443422"/>
              <a:ext cx="202675" cy="202675"/>
              <a:chOff x="380" y="3325"/>
              <a:chExt cx="286" cy="286"/>
            </a:xfrm>
            <a:solidFill>
              <a:srgbClr val="243A5E"/>
            </a:solidFill>
          </p:grpSpPr>
          <p:sp>
            <p:nvSpPr>
              <p:cNvPr id="164" name="Freeform 5">
                <a:extLst>
                  <a:ext uri="{FF2B5EF4-FFF2-40B4-BE49-F238E27FC236}">
                    <a16:creationId xmlns:a16="http://schemas.microsoft.com/office/drawing/2014/main" id="{528972AB-E1DF-49D6-B3D1-AE85E42715FD}"/>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65" name="Oval 6">
                <a:extLst>
                  <a:ext uri="{FF2B5EF4-FFF2-40B4-BE49-F238E27FC236}">
                    <a16:creationId xmlns:a16="http://schemas.microsoft.com/office/drawing/2014/main" id="{056395D3-D278-4315-AA01-84C006911BE4}"/>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66" name="Oval 7">
                <a:extLst>
                  <a:ext uri="{FF2B5EF4-FFF2-40B4-BE49-F238E27FC236}">
                    <a16:creationId xmlns:a16="http://schemas.microsoft.com/office/drawing/2014/main" id="{F5379CD8-0FAE-42CE-B737-5C327F049765}"/>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67" name="Oval 8">
                <a:extLst>
                  <a:ext uri="{FF2B5EF4-FFF2-40B4-BE49-F238E27FC236}">
                    <a16:creationId xmlns:a16="http://schemas.microsoft.com/office/drawing/2014/main" id="{E3DB84C5-97A9-4CA1-89EF-E7D17148DDF5}"/>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68" name="Oval 9">
                <a:extLst>
                  <a:ext uri="{FF2B5EF4-FFF2-40B4-BE49-F238E27FC236}">
                    <a16:creationId xmlns:a16="http://schemas.microsoft.com/office/drawing/2014/main" id="{DE8F5F2F-8F21-4296-A4BB-8D87ACB9B8FE}"/>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69" name="Oval 10">
                <a:extLst>
                  <a:ext uri="{FF2B5EF4-FFF2-40B4-BE49-F238E27FC236}">
                    <a16:creationId xmlns:a16="http://schemas.microsoft.com/office/drawing/2014/main" id="{AFD83DAC-8520-4F7E-92FE-2DA048DA14AA}"/>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70" name="Oval 11">
                <a:extLst>
                  <a:ext uri="{FF2B5EF4-FFF2-40B4-BE49-F238E27FC236}">
                    <a16:creationId xmlns:a16="http://schemas.microsoft.com/office/drawing/2014/main" id="{91B4B0BA-D06C-4AA4-BB17-7B94E08E66BA}"/>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71" name="Oval 12">
                <a:extLst>
                  <a:ext uri="{FF2B5EF4-FFF2-40B4-BE49-F238E27FC236}">
                    <a16:creationId xmlns:a16="http://schemas.microsoft.com/office/drawing/2014/main" id="{9E1C0176-857B-42F5-92D7-8A467B09A3F5}"/>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grpSp>
      </p:grpSp>
      <p:cxnSp>
        <p:nvCxnSpPr>
          <p:cNvPr id="6" name="Straight Connector 5">
            <a:extLst>
              <a:ext uri="{FF2B5EF4-FFF2-40B4-BE49-F238E27FC236}">
                <a16:creationId xmlns:a16="http://schemas.microsoft.com/office/drawing/2014/main" id="{B6DCC7E4-BAD5-4BB5-9F92-3F7383FA6C0B}"/>
              </a:ext>
            </a:extLst>
          </p:cNvPr>
          <p:cNvCxnSpPr/>
          <p:nvPr/>
        </p:nvCxnSpPr>
        <p:spPr>
          <a:xfrm>
            <a:off x="11002566" y="1849760"/>
            <a:ext cx="0" cy="49406"/>
          </a:xfrm>
          <a:prstGeom prst="line">
            <a:avLst/>
          </a:prstGeom>
          <a:noFill/>
          <a:ln w="19050">
            <a:solidFill>
              <a:schemeClr val="accent5"/>
            </a:solidFill>
          </a:ln>
        </p:spPr>
        <p:style>
          <a:lnRef idx="0">
            <a:scrgbClr r="0" g="0" b="0"/>
          </a:lnRef>
          <a:fillRef idx="0">
            <a:scrgbClr r="0" g="0" b="0"/>
          </a:fillRef>
          <a:effectRef idx="0">
            <a:scrgbClr r="0" g="0" b="0"/>
          </a:effectRef>
          <a:fontRef idx="minor">
            <a:schemeClr val="lt1"/>
          </a:fontRef>
        </p:style>
      </p:cxnSp>
      <p:cxnSp>
        <p:nvCxnSpPr>
          <p:cNvPr id="173" name="Connector: Elbow 172">
            <a:extLst>
              <a:ext uri="{FF2B5EF4-FFF2-40B4-BE49-F238E27FC236}">
                <a16:creationId xmlns:a16="http://schemas.microsoft.com/office/drawing/2014/main" id="{1962387B-51D0-42E7-8FBF-3095FF34F01D}"/>
              </a:ext>
              <a:ext uri="{C183D7F6-B498-43B3-948B-1728B52AA6E4}">
                <adec:decorative xmlns:adec="http://schemas.microsoft.com/office/drawing/2017/decorative" val="1"/>
              </a:ext>
            </a:extLst>
          </p:cNvPr>
          <p:cNvCxnSpPr>
            <a:cxnSpLocks/>
            <a:stCxn id="805" idx="1"/>
            <a:endCxn id="716" idx="3"/>
          </p:cNvCxnSpPr>
          <p:nvPr/>
        </p:nvCxnSpPr>
        <p:spPr>
          <a:xfrm rot="10800000" flipV="1">
            <a:off x="3397628" y="4730705"/>
            <a:ext cx="614668" cy="670531"/>
          </a:xfrm>
          <a:prstGeom prst="bentConnector3">
            <a:avLst>
              <a:gd name="adj1" fmla="val 48838"/>
            </a:avLst>
          </a:prstGeom>
          <a:ln w="25400">
            <a:solidFill>
              <a:schemeClr val="accent5"/>
            </a:solidFill>
            <a:prstDash val="sysDot"/>
            <a:headEnd type="triangle" w="sm" len="sm"/>
            <a:tailEnd type="oval" w="sm" len="sm"/>
          </a:ln>
        </p:spPr>
        <p:style>
          <a:lnRef idx="1">
            <a:schemeClr val="accent1"/>
          </a:lnRef>
          <a:fillRef idx="0">
            <a:schemeClr val="accent1"/>
          </a:fillRef>
          <a:effectRef idx="0">
            <a:schemeClr val="accent1"/>
          </a:effectRef>
          <a:fontRef idx="minor">
            <a:schemeClr val="tx1"/>
          </a:fontRef>
        </p:style>
      </p:cxnSp>
      <p:pic>
        <p:nvPicPr>
          <p:cNvPr id="176" name="Picture 175">
            <a:extLst>
              <a:ext uri="{FF2B5EF4-FFF2-40B4-BE49-F238E27FC236}">
                <a16:creationId xmlns:a16="http://schemas.microsoft.com/office/drawing/2014/main" id="{BF18C3DF-9122-4FD7-A0D6-433DE3EE23AD}"/>
              </a:ext>
            </a:extLst>
          </p:cNvPr>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bwMode="invGray">
          <a:xfrm>
            <a:off x="10435188" y="617180"/>
            <a:ext cx="813364" cy="174232"/>
          </a:xfrm>
          <a:prstGeom prst="rect">
            <a:avLst/>
          </a:prstGeom>
        </p:spPr>
      </p:pic>
    </p:spTree>
    <p:extLst>
      <p:ext uri="{BB962C8B-B14F-4D97-AF65-F5344CB8AC3E}">
        <p14:creationId xmlns:p14="http://schemas.microsoft.com/office/powerpoint/2010/main" val="3260416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79"/>
                                        </p:tgtEl>
                                        <p:attrNameLst>
                                          <p:attrName>style.visibility</p:attrName>
                                        </p:attrNameLst>
                                      </p:cBhvr>
                                      <p:to>
                                        <p:strVal val="visible"/>
                                      </p:to>
                                    </p:set>
                                    <p:animEffect transition="in" filter="fade">
                                      <p:cBhvr>
                                        <p:cTn id="7" dur="500"/>
                                        <p:tgtEl>
                                          <p:spTgt spid="7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6"/>
                                        </p:tgtEl>
                                        <p:attrNameLst>
                                          <p:attrName>style.visibility</p:attrName>
                                        </p:attrNameLst>
                                      </p:cBhvr>
                                      <p:to>
                                        <p:strVal val="visible"/>
                                      </p:to>
                                    </p:set>
                                    <p:animEffect transition="in" filter="fade">
                                      <p:cBhvr>
                                        <p:cTn id="10" dur="500"/>
                                        <p:tgtEl>
                                          <p:spTgt spid="77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78"/>
                                        </p:tgtEl>
                                        <p:attrNameLst>
                                          <p:attrName>style.visibility</p:attrName>
                                        </p:attrNameLst>
                                      </p:cBhvr>
                                      <p:to>
                                        <p:strVal val="visible"/>
                                      </p:to>
                                    </p:set>
                                    <p:animEffect transition="in" filter="fade">
                                      <p:cBhvr>
                                        <p:cTn id="14" dur="500"/>
                                        <p:tgtEl>
                                          <p:spTgt spid="77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77"/>
                                        </p:tgtEl>
                                        <p:attrNameLst>
                                          <p:attrName>style.visibility</p:attrName>
                                        </p:attrNameLst>
                                      </p:cBhvr>
                                      <p:to>
                                        <p:strVal val="visible"/>
                                      </p:to>
                                    </p:set>
                                    <p:animEffect transition="in" filter="fade">
                                      <p:cBhvr>
                                        <p:cTn id="17" dur="500"/>
                                        <p:tgtEl>
                                          <p:spTgt spid="77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792"/>
                                        </p:tgtEl>
                                        <p:attrNameLst>
                                          <p:attrName>style.visibility</p:attrName>
                                        </p:attrNameLst>
                                      </p:cBhvr>
                                      <p:to>
                                        <p:strVal val="visible"/>
                                      </p:to>
                                    </p:set>
                                    <p:animEffect transition="in" filter="fade">
                                      <p:cBhvr>
                                        <p:cTn id="21" dur="500"/>
                                        <p:tgtEl>
                                          <p:spTgt spid="79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19"/>
                                        </p:tgtEl>
                                        <p:attrNameLst>
                                          <p:attrName>style.visibility</p:attrName>
                                        </p:attrNameLst>
                                      </p:cBhvr>
                                      <p:to>
                                        <p:strVal val="visible"/>
                                      </p:to>
                                    </p:set>
                                    <p:animEffect transition="in" filter="fade">
                                      <p:cBhvr>
                                        <p:cTn id="24" dur="500"/>
                                        <p:tgtEl>
                                          <p:spTgt spid="8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81"/>
                                        </p:tgtEl>
                                        <p:attrNameLst>
                                          <p:attrName>style.visibility</p:attrName>
                                        </p:attrNameLst>
                                      </p:cBhvr>
                                      <p:to>
                                        <p:strVal val="visible"/>
                                      </p:to>
                                    </p:set>
                                    <p:animEffect transition="in" filter="wipe(down)">
                                      <p:cBhvr>
                                        <p:cTn id="29" dur="500"/>
                                        <p:tgtEl>
                                          <p:spTgt spid="681"/>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769"/>
                                        </p:tgtEl>
                                        <p:attrNameLst>
                                          <p:attrName>style.visibility</p:attrName>
                                        </p:attrNameLst>
                                      </p:cBhvr>
                                      <p:to>
                                        <p:strVal val="visible"/>
                                      </p:to>
                                    </p:set>
                                    <p:animEffect transition="in" filter="wipe(down)">
                                      <p:cBhvr>
                                        <p:cTn id="33" dur="500"/>
                                        <p:tgtEl>
                                          <p:spTgt spid="769"/>
                                        </p:tgtEl>
                                      </p:cBhvr>
                                    </p:animEffect>
                                  </p:childTnLst>
                                </p:cTn>
                              </p:par>
                              <p:par>
                                <p:cTn id="34" presetID="10" presetClass="entr" presetSubtype="0" fill="hold" nodeType="withEffect">
                                  <p:stCondLst>
                                    <p:cond delay="0"/>
                                  </p:stCondLst>
                                  <p:childTnLst>
                                    <p:set>
                                      <p:cBhvr>
                                        <p:cTn id="35" dur="1" fill="hold">
                                          <p:stCondLst>
                                            <p:cond delay="0"/>
                                          </p:stCondLst>
                                        </p:cTn>
                                        <p:tgtEl>
                                          <p:spTgt spid="780"/>
                                        </p:tgtEl>
                                        <p:attrNameLst>
                                          <p:attrName>style.visibility</p:attrName>
                                        </p:attrNameLst>
                                      </p:cBhvr>
                                      <p:to>
                                        <p:strVal val="visible"/>
                                      </p:to>
                                    </p:set>
                                    <p:animEffect transition="in" filter="fade">
                                      <p:cBhvr>
                                        <p:cTn id="36" dur="500"/>
                                        <p:tgtEl>
                                          <p:spTgt spid="780"/>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820"/>
                                        </p:tgtEl>
                                        <p:attrNameLst>
                                          <p:attrName>style.visibility</p:attrName>
                                        </p:attrNameLst>
                                      </p:cBhvr>
                                      <p:to>
                                        <p:strVal val="visible"/>
                                      </p:to>
                                    </p:set>
                                    <p:animEffect transition="in" filter="wipe(left)">
                                      <p:cBhvr>
                                        <p:cTn id="40" dur="500"/>
                                        <p:tgtEl>
                                          <p:spTgt spid="82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809"/>
                                        </p:tgtEl>
                                        <p:attrNameLst>
                                          <p:attrName>style.visibility</p:attrName>
                                        </p:attrNameLst>
                                      </p:cBhvr>
                                      <p:to>
                                        <p:strVal val="visible"/>
                                      </p:to>
                                    </p:set>
                                    <p:animEffect transition="in" filter="wipe(left)">
                                      <p:cBhvr>
                                        <p:cTn id="45" dur="500"/>
                                        <p:tgtEl>
                                          <p:spTgt spid="80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95"/>
                                        </p:tgtEl>
                                        <p:attrNameLst>
                                          <p:attrName>style.visibility</p:attrName>
                                        </p:attrNameLst>
                                      </p:cBhvr>
                                      <p:to>
                                        <p:strVal val="visible"/>
                                      </p:to>
                                    </p:set>
                                    <p:animEffect transition="in" filter="fade">
                                      <p:cBhvr>
                                        <p:cTn id="48" dur="500"/>
                                        <p:tgtEl>
                                          <p:spTgt spid="79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88"/>
                                        </p:tgtEl>
                                        <p:attrNameLst>
                                          <p:attrName>style.visibility</p:attrName>
                                        </p:attrNameLst>
                                      </p:cBhvr>
                                      <p:to>
                                        <p:strVal val="visible"/>
                                      </p:to>
                                    </p:set>
                                    <p:animEffect transition="in" filter="fade">
                                      <p:cBhvr>
                                        <p:cTn id="53" dur="500"/>
                                        <p:tgtEl>
                                          <p:spTgt spid="788"/>
                                        </p:tgtEl>
                                      </p:cBhvr>
                                    </p:animEffect>
                                  </p:childTnLst>
                                </p:cTn>
                              </p:par>
                              <p:par>
                                <p:cTn id="54" presetID="10" presetClass="entr" presetSubtype="0" fill="hold" nodeType="withEffect">
                                  <p:stCondLst>
                                    <p:cond delay="0"/>
                                  </p:stCondLst>
                                  <p:childTnLst>
                                    <p:set>
                                      <p:cBhvr>
                                        <p:cTn id="55" dur="1" fill="hold">
                                          <p:stCondLst>
                                            <p:cond delay="0"/>
                                          </p:stCondLst>
                                        </p:cTn>
                                        <p:tgtEl>
                                          <p:spTgt spid="784"/>
                                        </p:tgtEl>
                                        <p:attrNameLst>
                                          <p:attrName>style.visibility</p:attrName>
                                        </p:attrNameLst>
                                      </p:cBhvr>
                                      <p:to>
                                        <p:strVal val="visible"/>
                                      </p:to>
                                    </p:set>
                                    <p:animEffect transition="in" filter="fade">
                                      <p:cBhvr>
                                        <p:cTn id="56" dur="500"/>
                                        <p:tgtEl>
                                          <p:spTgt spid="784"/>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824"/>
                                        </p:tgtEl>
                                        <p:attrNameLst>
                                          <p:attrName>style.visibility</p:attrName>
                                        </p:attrNameLst>
                                      </p:cBhvr>
                                      <p:to>
                                        <p:strVal val="visible"/>
                                      </p:to>
                                    </p:set>
                                    <p:animEffect transition="in" filter="wipe(down)">
                                      <p:cBhvr>
                                        <p:cTn id="60" dur="500"/>
                                        <p:tgtEl>
                                          <p:spTgt spid="824"/>
                                        </p:tgtEl>
                                      </p:cBhvr>
                                    </p:animEffect>
                                  </p:childTnLst>
                                </p:cTn>
                              </p:par>
                              <p:par>
                                <p:cTn id="61" presetID="22" presetClass="entr" presetSubtype="4" fill="hold" nodeType="withEffect">
                                  <p:stCondLst>
                                    <p:cond delay="0"/>
                                  </p:stCondLst>
                                  <p:childTnLst>
                                    <p:set>
                                      <p:cBhvr>
                                        <p:cTn id="62" dur="1" fill="hold">
                                          <p:stCondLst>
                                            <p:cond delay="0"/>
                                          </p:stCondLst>
                                        </p:cTn>
                                        <p:tgtEl>
                                          <p:spTgt spid="825"/>
                                        </p:tgtEl>
                                        <p:attrNameLst>
                                          <p:attrName>style.visibility</p:attrName>
                                        </p:attrNameLst>
                                      </p:cBhvr>
                                      <p:to>
                                        <p:strVal val="visible"/>
                                      </p:to>
                                    </p:set>
                                    <p:animEffect transition="in" filter="wipe(down)">
                                      <p:cBhvr>
                                        <p:cTn id="63" dur="500"/>
                                        <p:tgtEl>
                                          <p:spTgt spid="8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89"/>
                                        </p:tgtEl>
                                        <p:attrNameLst>
                                          <p:attrName>style.visibility</p:attrName>
                                        </p:attrNameLst>
                                      </p:cBhvr>
                                      <p:to>
                                        <p:strVal val="visible"/>
                                      </p:to>
                                    </p:set>
                                    <p:animEffect transition="in" filter="fade">
                                      <p:cBhvr>
                                        <p:cTn id="66" dur="500"/>
                                        <p:tgtEl>
                                          <p:spTgt spid="78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75"/>
                                        </p:tgtEl>
                                        <p:attrNameLst>
                                          <p:attrName>style.visibility</p:attrName>
                                        </p:attrNameLst>
                                      </p:cBhvr>
                                      <p:to>
                                        <p:strVal val="visible"/>
                                      </p:to>
                                    </p:set>
                                    <p:animEffect transition="in" filter="fade">
                                      <p:cBhvr>
                                        <p:cTn id="69" dur="500"/>
                                        <p:tgtEl>
                                          <p:spTgt spid="77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17"/>
                                        </p:tgtEl>
                                        <p:attrNameLst>
                                          <p:attrName>style.visibility</p:attrName>
                                        </p:attrNameLst>
                                      </p:cBhvr>
                                      <p:to>
                                        <p:strVal val="visible"/>
                                      </p:to>
                                    </p:set>
                                    <p:animEffect transition="in" filter="fade">
                                      <p:cBhvr>
                                        <p:cTn id="72" dur="500"/>
                                        <p:tgtEl>
                                          <p:spTgt spid="81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38"/>
                                        </p:tgtEl>
                                        <p:attrNameLst>
                                          <p:attrName>style.visibility</p:attrName>
                                        </p:attrNameLst>
                                      </p:cBhvr>
                                      <p:to>
                                        <p:strVal val="visible"/>
                                      </p:to>
                                    </p:set>
                                    <p:animEffect transition="in" filter="fade">
                                      <p:cBhvr>
                                        <p:cTn id="77" dur="500"/>
                                        <p:tgtEl>
                                          <p:spTgt spid="83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831"/>
                                        </p:tgtEl>
                                        <p:attrNameLst>
                                          <p:attrName>style.visibility</p:attrName>
                                        </p:attrNameLst>
                                      </p:cBhvr>
                                      <p:to>
                                        <p:strVal val="visible"/>
                                      </p:to>
                                    </p:set>
                                    <p:animEffect transition="in" filter="wipe(left)">
                                      <p:cBhvr>
                                        <p:cTn id="82" dur="500"/>
                                        <p:tgtEl>
                                          <p:spTgt spid="831"/>
                                        </p:tgtEl>
                                      </p:cBhvr>
                                    </p:animEffect>
                                  </p:childTnLst>
                                </p:cTn>
                              </p:par>
                              <p:par>
                                <p:cTn id="83" presetID="22" presetClass="entr" presetSubtype="8" fill="hold" nodeType="withEffect">
                                  <p:stCondLst>
                                    <p:cond delay="0"/>
                                  </p:stCondLst>
                                  <p:childTnLst>
                                    <p:set>
                                      <p:cBhvr>
                                        <p:cTn id="84" dur="1" fill="hold">
                                          <p:stCondLst>
                                            <p:cond delay="0"/>
                                          </p:stCondLst>
                                        </p:cTn>
                                        <p:tgtEl>
                                          <p:spTgt spid="830"/>
                                        </p:tgtEl>
                                        <p:attrNameLst>
                                          <p:attrName>style.visibility</p:attrName>
                                        </p:attrNameLst>
                                      </p:cBhvr>
                                      <p:to>
                                        <p:strVal val="visible"/>
                                      </p:to>
                                    </p:set>
                                    <p:animEffect transition="in" filter="wipe(left)">
                                      <p:cBhvr>
                                        <p:cTn id="85" dur="500"/>
                                        <p:tgtEl>
                                          <p:spTgt spid="830"/>
                                        </p:tgtEl>
                                      </p:cBhvr>
                                    </p:animEffect>
                                  </p:childTnLst>
                                </p:cTn>
                              </p:par>
                              <p:par>
                                <p:cTn id="86" presetID="22" presetClass="entr" presetSubtype="8" fill="hold" nodeType="withEffect">
                                  <p:stCondLst>
                                    <p:cond delay="0"/>
                                  </p:stCondLst>
                                  <p:childTnLst>
                                    <p:set>
                                      <p:cBhvr>
                                        <p:cTn id="87" dur="1" fill="hold">
                                          <p:stCondLst>
                                            <p:cond delay="0"/>
                                          </p:stCondLst>
                                        </p:cTn>
                                        <p:tgtEl>
                                          <p:spTgt spid="173"/>
                                        </p:tgtEl>
                                        <p:attrNameLst>
                                          <p:attrName>style.visibility</p:attrName>
                                        </p:attrNameLst>
                                      </p:cBhvr>
                                      <p:to>
                                        <p:strVal val="visible"/>
                                      </p:to>
                                    </p:set>
                                    <p:animEffect transition="in" filter="wipe(left)">
                                      <p:cBhvr>
                                        <p:cTn id="88" dur="500"/>
                                        <p:tgtEl>
                                          <p:spTgt spid="173"/>
                                        </p:tgtEl>
                                      </p:cBhvr>
                                    </p:animEffect>
                                  </p:childTnLst>
                                </p:cTn>
                              </p:par>
                            </p:childTnLst>
                          </p:cTn>
                        </p:par>
                        <p:par>
                          <p:cTn id="89" fill="hold">
                            <p:stCondLst>
                              <p:cond delay="500"/>
                            </p:stCondLst>
                            <p:childTnLst>
                              <p:par>
                                <p:cTn id="90" presetID="10" presetClass="entr" presetSubtype="0" fill="hold" grpId="0" nodeType="afterEffect">
                                  <p:stCondLst>
                                    <p:cond delay="0"/>
                                  </p:stCondLst>
                                  <p:childTnLst>
                                    <p:set>
                                      <p:cBhvr>
                                        <p:cTn id="91" dur="1" fill="hold">
                                          <p:stCondLst>
                                            <p:cond delay="0"/>
                                          </p:stCondLst>
                                        </p:cTn>
                                        <p:tgtEl>
                                          <p:spTgt spid="805"/>
                                        </p:tgtEl>
                                        <p:attrNameLst>
                                          <p:attrName>style.visibility</p:attrName>
                                        </p:attrNameLst>
                                      </p:cBhvr>
                                      <p:to>
                                        <p:strVal val="visible"/>
                                      </p:to>
                                    </p:set>
                                    <p:animEffect transition="in" filter="fade">
                                      <p:cBhvr>
                                        <p:cTn id="92" dur="250"/>
                                        <p:tgtEl>
                                          <p:spTgt spid="805"/>
                                        </p:tgtEl>
                                      </p:cBhvr>
                                    </p:animEffect>
                                  </p:childTnLst>
                                </p:cTn>
                              </p:par>
                            </p:childTnLst>
                          </p:cTn>
                        </p:par>
                        <p:par>
                          <p:cTn id="93" fill="hold">
                            <p:stCondLst>
                              <p:cond delay="750"/>
                            </p:stCondLst>
                            <p:childTnLst>
                              <p:par>
                                <p:cTn id="94" presetID="22" presetClass="entr" presetSubtype="8" fill="hold" nodeType="afterEffect">
                                  <p:stCondLst>
                                    <p:cond delay="0"/>
                                  </p:stCondLst>
                                  <p:childTnLst>
                                    <p:set>
                                      <p:cBhvr>
                                        <p:cTn id="95" dur="1" fill="hold">
                                          <p:stCondLst>
                                            <p:cond delay="0"/>
                                          </p:stCondLst>
                                        </p:cTn>
                                        <p:tgtEl>
                                          <p:spTgt spid="804"/>
                                        </p:tgtEl>
                                        <p:attrNameLst>
                                          <p:attrName>style.visibility</p:attrName>
                                        </p:attrNameLst>
                                      </p:cBhvr>
                                      <p:to>
                                        <p:strVal val="visible"/>
                                      </p:to>
                                    </p:set>
                                    <p:animEffect transition="in" filter="wipe(left)">
                                      <p:cBhvr>
                                        <p:cTn id="96" dur="250"/>
                                        <p:tgtEl>
                                          <p:spTgt spid="804"/>
                                        </p:tgtEl>
                                      </p:cBhvr>
                                    </p:animEffect>
                                  </p:childTnLst>
                                </p:cTn>
                              </p:par>
                            </p:childTnLst>
                          </p:cTn>
                        </p:par>
                        <p:par>
                          <p:cTn id="97" fill="hold">
                            <p:stCondLst>
                              <p:cond delay="1000"/>
                            </p:stCondLst>
                            <p:childTnLst>
                              <p:par>
                                <p:cTn id="98" presetID="10" presetClass="entr" presetSubtype="0" fill="hold" nodeType="afterEffect">
                                  <p:stCondLst>
                                    <p:cond delay="0"/>
                                  </p:stCondLst>
                                  <p:childTnLst>
                                    <p:set>
                                      <p:cBhvr>
                                        <p:cTn id="99" dur="1" fill="hold">
                                          <p:stCondLst>
                                            <p:cond delay="0"/>
                                          </p:stCondLst>
                                        </p:cTn>
                                        <p:tgtEl>
                                          <p:spTgt spid="796"/>
                                        </p:tgtEl>
                                        <p:attrNameLst>
                                          <p:attrName>style.visibility</p:attrName>
                                        </p:attrNameLst>
                                      </p:cBhvr>
                                      <p:to>
                                        <p:strVal val="visible"/>
                                      </p:to>
                                    </p:set>
                                    <p:animEffect transition="in" filter="fade">
                                      <p:cBhvr>
                                        <p:cTn id="100" dur="250"/>
                                        <p:tgtEl>
                                          <p:spTgt spid="796"/>
                                        </p:tgtEl>
                                      </p:cBhvr>
                                    </p:animEffect>
                                  </p:childTnLst>
                                </p:cTn>
                              </p:par>
                            </p:childTnLst>
                          </p:cTn>
                        </p:par>
                        <p:par>
                          <p:cTn id="101" fill="hold">
                            <p:stCondLst>
                              <p:cond delay="1250"/>
                            </p:stCondLst>
                            <p:childTnLst>
                              <p:par>
                                <p:cTn id="102" presetID="22" presetClass="entr" presetSubtype="8" fill="hold" nodeType="afterEffect">
                                  <p:stCondLst>
                                    <p:cond delay="0"/>
                                  </p:stCondLst>
                                  <p:childTnLst>
                                    <p:set>
                                      <p:cBhvr>
                                        <p:cTn id="103" dur="1" fill="hold">
                                          <p:stCondLst>
                                            <p:cond delay="0"/>
                                          </p:stCondLst>
                                        </p:cTn>
                                        <p:tgtEl>
                                          <p:spTgt spid="808"/>
                                        </p:tgtEl>
                                        <p:attrNameLst>
                                          <p:attrName>style.visibility</p:attrName>
                                        </p:attrNameLst>
                                      </p:cBhvr>
                                      <p:to>
                                        <p:strVal val="visible"/>
                                      </p:to>
                                    </p:set>
                                    <p:animEffect transition="in" filter="wipe(left)">
                                      <p:cBhvr>
                                        <p:cTn id="104" dur="250"/>
                                        <p:tgtEl>
                                          <p:spTgt spid="808"/>
                                        </p:tgtEl>
                                      </p:cBhvr>
                                    </p:animEffect>
                                  </p:childTnLst>
                                </p:cTn>
                              </p:par>
                            </p:childTnLst>
                          </p:cTn>
                        </p:par>
                        <p:par>
                          <p:cTn id="105" fill="hold">
                            <p:stCondLst>
                              <p:cond delay="1500"/>
                            </p:stCondLst>
                            <p:childTnLst>
                              <p:par>
                                <p:cTn id="106" presetID="10" presetClass="entr" presetSubtype="0" fill="hold" grpId="0" nodeType="afterEffect">
                                  <p:stCondLst>
                                    <p:cond delay="0"/>
                                  </p:stCondLst>
                                  <p:childTnLst>
                                    <p:set>
                                      <p:cBhvr>
                                        <p:cTn id="107" dur="1" fill="hold">
                                          <p:stCondLst>
                                            <p:cond delay="0"/>
                                          </p:stCondLst>
                                        </p:cTn>
                                        <p:tgtEl>
                                          <p:spTgt spid="807"/>
                                        </p:tgtEl>
                                        <p:attrNameLst>
                                          <p:attrName>style.visibility</p:attrName>
                                        </p:attrNameLst>
                                      </p:cBhvr>
                                      <p:to>
                                        <p:strVal val="visible"/>
                                      </p:to>
                                    </p:set>
                                    <p:animEffect transition="in" filter="fade">
                                      <p:cBhvr>
                                        <p:cTn id="108" dur="250"/>
                                        <p:tgtEl>
                                          <p:spTgt spid="807"/>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829"/>
                                        </p:tgtEl>
                                        <p:attrNameLst>
                                          <p:attrName>style.visibility</p:attrName>
                                        </p:attrNameLst>
                                      </p:cBhvr>
                                      <p:to>
                                        <p:strVal val="visible"/>
                                      </p:to>
                                    </p:set>
                                    <p:animEffect transition="in" filter="wipe(left)">
                                      <p:cBhvr>
                                        <p:cTn id="113" dur="250"/>
                                        <p:tgtEl>
                                          <p:spTgt spid="8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054"/>
                                        </p:tgtEl>
                                        <p:attrNameLst>
                                          <p:attrName>style.visibility</p:attrName>
                                        </p:attrNameLst>
                                      </p:cBhvr>
                                      <p:to>
                                        <p:strVal val="visible"/>
                                      </p:to>
                                    </p:set>
                                    <p:animEffect transition="in" filter="fade">
                                      <p:cBhvr>
                                        <p:cTn id="116" dur="500"/>
                                        <p:tgtEl>
                                          <p:spTgt spid="1054"/>
                                        </p:tgtEl>
                                      </p:cBhvr>
                                    </p:animEffect>
                                  </p:childTnLst>
                                </p:cTn>
                              </p:par>
                            </p:childTnLst>
                          </p:cTn>
                        </p:par>
                        <p:par>
                          <p:cTn id="117" fill="hold">
                            <p:stCondLst>
                              <p:cond delay="500"/>
                            </p:stCondLst>
                            <p:childTnLst>
                              <p:par>
                                <p:cTn id="118" presetID="22" presetClass="entr" presetSubtype="4" fill="hold" nodeType="afterEffect">
                                  <p:stCondLst>
                                    <p:cond delay="0"/>
                                  </p:stCondLst>
                                  <p:childTnLst>
                                    <p:set>
                                      <p:cBhvr>
                                        <p:cTn id="119" dur="1" fill="hold">
                                          <p:stCondLst>
                                            <p:cond delay="0"/>
                                          </p:stCondLst>
                                        </p:cTn>
                                        <p:tgtEl>
                                          <p:spTgt spid="794"/>
                                        </p:tgtEl>
                                        <p:attrNameLst>
                                          <p:attrName>style.visibility</p:attrName>
                                        </p:attrNameLst>
                                      </p:cBhvr>
                                      <p:to>
                                        <p:strVal val="visible"/>
                                      </p:to>
                                    </p:set>
                                    <p:animEffect transition="in" filter="wipe(down)">
                                      <p:cBhvr>
                                        <p:cTn id="120" dur="500"/>
                                        <p:tgtEl>
                                          <p:spTgt spid="79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832"/>
                                        </p:tgtEl>
                                        <p:attrNameLst>
                                          <p:attrName>style.visibility</p:attrName>
                                        </p:attrNameLst>
                                      </p:cBhvr>
                                      <p:to>
                                        <p:strVal val="visible"/>
                                      </p:to>
                                    </p:set>
                                    <p:animEffect transition="in" filter="fade">
                                      <p:cBhvr>
                                        <p:cTn id="123" dur="250"/>
                                        <p:tgtEl>
                                          <p:spTgt spid="832"/>
                                        </p:tgtEl>
                                      </p:cBhvr>
                                    </p:animEffect>
                                  </p:childTnLst>
                                </p:cTn>
                              </p:par>
                              <p:par>
                                <p:cTn id="124" presetID="10" presetClass="entr" presetSubtype="0" fill="hold" grpId="0" nodeType="withEffect">
                                  <p:stCondLst>
                                    <p:cond delay="250"/>
                                  </p:stCondLst>
                                  <p:childTnLst>
                                    <p:set>
                                      <p:cBhvr>
                                        <p:cTn id="125" dur="1" fill="hold">
                                          <p:stCondLst>
                                            <p:cond delay="0"/>
                                          </p:stCondLst>
                                        </p:cTn>
                                        <p:tgtEl>
                                          <p:spTgt spid="803"/>
                                        </p:tgtEl>
                                        <p:attrNameLst>
                                          <p:attrName>style.visibility</p:attrName>
                                        </p:attrNameLst>
                                      </p:cBhvr>
                                      <p:to>
                                        <p:strVal val="visible"/>
                                      </p:to>
                                    </p:set>
                                    <p:animEffect transition="in" filter="fade">
                                      <p:cBhvr>
                                        <p:cTn id="126" dur="250"/>
                                        <p:tgtEl>
                                          <p:spTgt spid="80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68"/>
                                        </p:tgtEl>
                                        <p:attrNameLst>
                                          <p:attrName>style.visibility</p:attrName>
                                        </p:attrNameLst>
                                      </p:cBhvr>
                                      <p:to>
                                        <p:strVal val="visible"/>
                                      </p:to>
                                    </p:set>
                                    <p:animEffect transition="in" filter="fade">
                                      <p:cBhvr>
                                        <p:cTn id="129" dur="250"/>
                                        <p:tgtEl>
                                          <p:spTgt spid="768"/>
                                        </p:tgtEl>
                                      </p:cBhvr>
                                    </p:animEffect>
                                  </p:childTnLst>
                                </p:cTn>
                              </p:par>
                            </p:childTnLst>
                          </p:cTn>
                        </p:par>
                        <p:par>
                          <p:cTn id="130" fill="hold">
                            <p:stCondLst>
                              <p:cond delay="1000"/>
                            </p:stCondLst>
                            <p:childTnLst>
                              <p:par>
                                <p:cTn id="131" presetID="10" presetClass="entr" presetSubtype="0" fill="hold" grpId="0" nodeType="afterEffect">
                                  <p:stCondLst>
                                    <p:cond delay="0"/>
                                  </p:stCondLst>
                                  <p:childTnLst>
                                    <p:set>
                                      <p:cBhvr>
                                        <p:cTn id="132" dur="1" fill="hold">
                                          <p:stCondLst>
                                            <p:cond delay="0"/>
                                          </p:stCondLst>
                                        </p:cTn>
                                        <p:tgtEl>
                                          <p:spTgt spid="806"/>
                                        </p:tgtEl>
                                        <p:attrNameLst>
                                          <p:attrName>style.visibility</p:attrName>
                                        </p:attrNameLst>
                                      </p:cBhvr>
                                      <p:to>
                                        <p:strVal val="visible"/>
                                      </p:to>
                                    </p:set>
                                    <p:animEffect transition="in" filter="fade">
                                      <p:cBhvr>
                                        <p:cTn id="133" dur="500"/>
                                        <p:tgtEl>
                                          <p:spTgt spid="806"/>
                                        </p:tgtEl>
                                      </p:cBhvr>
                                    </p:animEffect>
                                  </p:childTnLst>
                                </p:cTn>
                              </p:par>
                              <p:par>
                                <p:cTn id="134" presetID="10" presetClass="entr" presetSubtype="0" fill="hold" nodeType="withEffect">
                                  <p:stCondLst>
                                    <p:cond delay="0"/>
                                  </p:stCondLst>
                                  <p:childTnLst>
                                    <p:set>
                                      <p:cBhvr>
                                        <p:cTn id="135" dur="1" fill="hold">
                                          <p:stCondLst>
                                            <p:cond delay="0"/>
                                          </p:stCondLst>
                                        </p:cTn>
                                        <p:tgtEl>
                                          <p:spTgt spid="176"/>
                                        </p:tgtEl>
                                        <p:attrNameLst>
                                          <p:attrName>style.visibility</p:attrName>
                                        </p:attrNameLst>
                                      </p:cBhvr>
                                      <p:to>
                                        <p:strVal val="visible"/>
                                      </p:to>
                                    </p:set>
                                    <p:animEffect transition="in" filter="fade">
                                      <p:cBhvr>
                                        <p:cTn id="136" dur="500"/>
                                        <p:tgtEl>
                                          <p:spTgt spid="17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34"/>
                                        </p:tgtEl>
                                        <p:attrNameLst>
                                          <p:attrName>style.visibility</p:attrName>
                                        </p:attrNameLst>
                                      </p:cBhvr>
                                      <p:to>
                                        <p:strVal val="visible"/>
                                      </p:to>
                                    </p:set>
                                    <p:animEffect transition="in" filter="fade">
                                      <p:cBhvr>
                                        <p:cTn id="139" dur="250"/>
                                        <p:tgtEl>
                                          <p:spTgt spid="834"/>
                                        </p:tgtEl>
                                      </p:cBhvr>
                                    </p:animEffect>
                                  </p:childTnLst>
                                </p:cTn>
                              </p:par>
                              <p:par>
                                <p:cTn id="140" presetID="10" presetClass="entr" presetSubtype="0" fill="hold" nodeType="withEffect">
                                  <p:stCondLst>
                                    <p:cond delay="0"/>
                                  </p:stCondLst>
                                  <p:childTnLst>
                                    <p:set>
                                      <p:cBhvr>
                                        <p:cTn id="141" dur="1" fill="hold">
                                          <p:stCondLst>
                                            <p:cond delay="0"/>
                                          </p:stCondLst>
                                        </p:cTn>
                                        <p:tgtEl>
                                          <p:spTgt spid="10"/>
                                        </p:tgtEl>
                                        <p:attrNameLst>
                                          <p:attrName>style.visibility</p:attrName>
                                        </p:attrNameLst>
                                      </p:cBhvr>
                                      <p:to>
                                        <p:strVal val="visible"/>
                                      </p:to>
                                    </p:set>
                                    <p:animEffect transition="in" filter="fade">
                                      <p:cBhvr>
                                        <p:cTn id="142" dur="250"/>
                                        <p:tgtEl>
                                          <p:spTgt spid="1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038"/>
                                        </p:tgtEl>
                                        <p:attrNameLst>
                                          <p:attrName>style.visibility</p:attrName>
                                        </p:attrNameLst>
                                      </p:cBhvr>
                                      <p:to>
                                        <p:strVal val="visible"/>
                                      </p:to>
                                    </p:set>
                                    <p:animEffect transition="in" filter="fade">
                                      <p:cBhvr>
                                        <p:cTn id="145" dur="500"/>
                                        <p:tgtEl>
                                          <p:spTgt spid="1038"/>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049"/>
                                        </p:tgtEl>
                                        <p:attrNameLst>
                                          <p:attrName>style.visibility</p:attrName>
                                        </p:attrNameLst>
                                      </p:cBhvr>
                                      <p:to>
                                        <p:strVal val="visible"/>
                                      </p:to>
                                    </p:set>
                                    <p:animEffect transition="in" filter="fade">
                                      <p:cBhvr>
                                        <p:cTn id="148" dur="500"/>
                                        <p:tgtEl>
                                          <p:spTgt spid="1049"/>
                                        </p:tgtEl>
                                      </p:cBhvr>
                                    </p:animEffect>
                                  </p:childTnLst>
                                </p:cTn>
                              </p:par>
                              <p:par>
                                <p:cTn id="149" presetID="10" presetClass="entr" presetSubtype="0" fill="hold" nodeType="withEffect">
                                  <p:stCondLst>
                                    <p:cond delay="0"/>
                                  </p:stCondLst>
                                  <p:childTnLst>
                                    <p:set>
                                      <p:cBhvr>
                                        <p:cTn id="150" dur="1" fill="hold">
                                          <p:stCondLst>
                                            <p:cond delay="0"/>
                                          </p:stCondLst>
                                        </p:cTn>
                                        <p:tgtEl>
                                          <p:spTgt spid="161"/>
                                        </p:tgtEl>
                                        <p:attrNameLst>
                                          <p:attrName>style.visibility</p:attrName>
                                        </p:attrNameLst>
                                      </p:cBhvr>
                                      <p:to>
                                        <p:strVal val="visible"/>
                                      </p:to>
                                    </p:set>
                                    <p:animEffect transition="in" filter="fade">
                                      <p:cBhvr>
                                        <p:cTn id="151" dur="250"/>
                                        <p:tgtEl>
                                          <p:spTgt spid="161"/>
                                        </p:tgtEl>
                                      </p:cBhvr>
                                    </p:animEffect>
                                  </p:childTnLst>
                                </p:cTn>
                              </p:par>
                              <p:par>
                                <p:cTn id="152" presetID="10" presetClass="entr" presetSubtype="0" fill="hold" nodeType="withEffect">
                                  <p:stCondLst>
                                    <p:cond delay="0"/>
                                  </p:stCondLst>
                                  <p:childTnLst>
                                    <p:set>
                                      <p:cBhvr>
                                        <p:cTn id="153" dur="1" fill="hold">
                                          <p:stCondLst>
                                            <p:cond delay="0"/>
                                          </p:stCondLst>
                                        </p:cTn>
                                        <p:tgtEl>
                                          <p:spTgt spid="6"/>
                                        </p:tgtEl>
                                        <p:attrNameLst>
                                          <p:attrName>style.visibility</p:attrName>
                                        </p:attrNameLst>
                                      </p:cBhvr>
                                      <p:to>
                                        <p:strVal val="visible"/>
                                      </p:to>
                                    </p:set>
                                    <p:animEffect transition="in" filter="fade">
                                      <p:cBhvr>
                                        <p:cTn id="15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 grpId="0" animBg="1"/>
      <p:bldP spid="775" grpId="0" animBg="1"/>
      <p:bldP spid="776" grpId="0"/>
      <p:bldP spid="777" grpId="0"/>
      <p:bldP spid="778" grpId="0"/>
      <p:bldP spid="779" grpId="0"/>
      <p:bldP spid="788" grpId="0" animBg="1"/>
      <p:bldP spid="789" grpId="0" animBg="1"/>
      <p:bldP spid="795" grpId="0"/>
      <p:bldP spid="803" grpId="0" animBg="1"/>
      <p:bldP spid="805" grpId="0" animBg="1"/>
      <p:bldP spid="806" grpId="0"/>
      <p:bldP spid="807" grpId="0" animBg="1"/>
      <p:bldP spid="817" grpId="0" animBg="1"/>
      <p:bldP spid="819" grpId="0"/>
      <p:bldP spid="832" grpId="0" animBg="1"/>
      <p:bldP spid="834" grpId="0" animBg="1"/>
      <p:bldP spid="1038" grpId="0" animBg="1"/>
      <p:bldP spid="1049" grpId="0"/>
      <p:bldP spid="105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819F4-05B6-4899-834C-4BA3B96B3635}"/>
              </a:ext>
            </a:extLst>
          </p:cNvPr>
          <p:cNvSpPr>
            <a:spLocks noGrp="1"/>
          </p:cNvSpPr>
          <p:nvPr>
            <p:ph type="title"/>
          </p:nvPr>
        </p:nvSpPr>
        <p:spPr>
          <a:xfrm>
            <a:off x="588263" y="457200"/>
            <a:ext cx="11018520" cy="1107996"/>
          </a:xfrm>
        </p:spPr>
        <p:txBody>
          <a:bodyPr/>
          <a:lstStyle/>
          <a:p>
            <a:r>
              <a:rPr lang="en-US"/>
              <a:t>Why are we having a Zero Trust conversation?</a:t>
            </a:r>
            <a:br>
              <a:rPr lang="en-US"/>
            </a:br>
            <a:endParaRPr lang="en-US"/>
          </a:p>
        </p:txBody>
      </p:sp>
      <p:sp>
        <p:nvSpPr>
          <p:cNvPr id="65" name="TextBox 64">
            <a:extLst>
              <a:ext uri="{FF2B5EF4-FFF2-40B4-BE49-F238E27FC236}">
                <a16:creationId xmlns:a16="http://schemas.microsoft.com/office/drawing/2014/main" id="{99FCEE84-4116-4F4C-A6AA-AD27412D0E52}"/>
              </a:ext>
            </a:extLst>
          </p:cNvPr>
          <p:cNvSpPr txBox="1"/>
          <p:nvPr/>
        </p:nvSpPr>
        <p:spPr>
          <a:xfrm>
            <a:off x="6757149" y="1797383"/>
            <a:ext cx="5470127" cy="4016484"/>
          </a:xfrm>
          <a:prstGeom prst="rect">
            <a:avLst/>
          </a:prstGeom>
          <a:noFill/>
        </p:spPr>
        <p:txBody>
          <a:bodyPr wrap="square" lIns="0" tIns="0" rIns="0" bIns="0" rtlCol="0" anchor="t">
            <a:spAutoFit/>
          </a:bodyPr>
          <a:lstStyle/>
          <a:p>
            <a:pPr marL="349250" marR="0" lvl="0" indent="-3492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a:rPr>
              <a:t>IT Security is Complex</a:t>
            </a:r>
            <a:endParaRPr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a:cs typeface="Segoe UI Semibold"/>
            </a:endParaRP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rPr>
              <a:t>Many Devices, Users, &amp; Connections</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endParaRPr>
          </a:p>
          <a:p>
            <a:pPr marL="349250" marR="0" lvl="1" indent="-349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a:ln>
                <a:noFill/>
              </a:ln>
              <a:gradFill>
                <a:gsLst>
                  <a:gs pos="2917">
                    <a:srgbClr val="1A1A1A"/>
                  </a:gs>
                  <a:gs pos="30000">
                    <a:srgbClr val="1A1A1A"/>
                  </a:gs>
                </a:gsLst>
                <a:lin ang="5400000" scaled="0"/>
              </a:gradFill>
              <a:effectLst/>
              <a:highlight>
                <a:srgbClr val="FFFF00"/>
              </a:highlight>
              <a:uLnTx/>
              <a:uFillTx/>
              <a:latin typeface="Segoe UI Semibold"/>
              <a:ea typeface="Segoe UI Black" panose="020B0A02040204020203" pitchFamily="34" charset="0"/>
            </a:endParaRPr>
          </a:p>
          <a:p>
            <a:pPr marL="349250" marR="0" lvl="0" indent="-3492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a:rPr>
              <a:t>“Trusted network” security strategy</a:t>
            </a:r>
            <a:endParaRPr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a:cs typeface="Segoe UI Semibold"/>
            </a:endParaRP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rPr>
              <a:t>Initial attacks were network based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endParaRP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rPr>
              <a:t>Seemingly</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rPr>
              <a:t> simple and economical</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endParaRPr>
          </a:p>
          <a:p>
            <a:pPr marL="565150" lvl="1" indent="-215900">
              <a:buFont typeface="Arial" panose="020B0604020202020204" pitchFamily="34" charset="0"/>
              <a:buChar char="•"/>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rPr>
              <a:t>Accepted lower security within </a:t>
            </a:r>
            <a:r>
              <a:rPr lang="en-US" sz="1600">
                <a:gradFill>
                  <a:gsLst>
                    <a:gs pos="2917">
                      <a:srgbClr val="1A1A1A"/>
                    </a:gs>
                    <a:gs pos="30000">
                      <a:srgbClr val="1A1A1A"/>
                    </a:gs>
                  </a:gsLst>
                  <a:lin ang="5400000" scaled="0"/>
                </a:gradFill>
                <a:latin typeface="Segoe UI"/>
                <a:ea typeface="Segoe UI Black"/>
                <a:cs typeface="Segoe UI"/>
              </a:rPr>
              <a:t>the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rPr>
              <a:t>network</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endParaRPr>
          </a:p>
          <a:p>
            <a:pPr marL="349250" marR="0" lvl="1" indent="-349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panose="020B0A02040204020203" pitchFamily="34" charset="0"/>
            </a:endParaRPr>
          </a:p>
          <a:p>
            <a:pPr marL="349250" indent="-349250">
              <a:buFont typeface="+mj-lt"/>
              <a:buAutoNum type="arabicPeriod" startAt="3"/>
              <a:defRPr/>
            </a:pPr>
            <a:r>
              <a:rPr kumimoji="0" lang="en-US" sz="2000" b="1" i="0" u="none" strike="noStrike" kern="1200" cap="none" spc="0" normalizeH="0" baseline="0" noProof="0">
                <a:ln>
                  <a:noFill/>
                </a:ln>
                <a:solidFill>
                  <a:srgbClr val="0078D4"/>
                </a:solidFill>
                <a:effectLst/>
                <a:uLnTx/>
                <a:uFillTx/>
                <a:latin typeface="Segoe UI Semibold"/>
                <a:ea typeface="Segoe UI Black"/>
              </a:rPr>
              <a:t>Assets increasingly leave </a:t>
            </a:r>
            <a:r>
              <a:rPr lang="en-US" sz="2000" b="1">
                <a:solidFill>
                  <a:srgbClr val="0078D4"/>
                </a:solidFill>
                <a:latin typeface="Segoe UI Semibold"/>
                <a:ea typeface="Segoe UI Black"/>
              </a:rPr>
              <a:t>the </a:t>
            </a:r>
            <a:r>
              <a:rPr kumimoji="0" lang="en-US" sz="2000" b="1" i="0" u="none" strike="noStrike" kern="1200" cap="none" spc="0" normalizeH="0" baseline="0" noProof="0">
                <a:ln>
                  <a:noFill/>
                </a:ln>
                <a:solidFill>
                  <a:srgbClr val="0078D4"/>
                </a:solidFill>
                <a:effectLst/>
                <a:uLnTx/>
                <a:uFillTx/>
                <a:latin typeface="Segoe UI Semibold"/>
                <a:ea typeface="Segoe UI Black"/>
              </a:rPr>
              <a:t>network</a:t>
            </a:r>
            <a:endParaRPr lang="en-US" sz="2000" b="1" i="0" u="none" strike="noStrike" kern="1200" cap="none" spc="0" normalizeH="0" baseline="0" noProof="0">
              <a:ln>
                <a:noFill/>
              </a:ln>
              <a:solidFill>
                <a:srgbClr val="0078D4"/>
              </a:solidFill>
              <a:effectLst/>
              <a:uLnTx/>
              <a:uFillTx/>
              <a:latin typeface="Segoe UI Semibold"/>
              <a:ea typeface="Segoe UI Black"/>
              <a:cs typeface="Segoe UI Semibold"/>
            </a:endParaRP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78D4"/>
                </a:solidFill>
                <a:effectLst/>
                <a:uLnTx/>
                <a:uFillTx/>
                <a:latin typeface="Segoe UI"/>
                <a:ea typeface="Segoe UI Black"/>
                <a:cs typeface="Segoe UI"/>
              </a:rPr>
              <a:t>BYOD, WFH, Mobile, and SaaS</a:t>
            </a:r>
            <a:endParaRPr lang="en-US" sz="1600" b="0" i="0" u="none" strike="noStrike" kern="1200" cap="none" spc="0" normalizeH="0" baseline="0" noProof="0">
              <a:ln>
                <a:noFill/>
              </a:ln>
              <a:solidFill>
                <a:srgbClr val="0078D4"/>
              </a:solidFill>
              <a:effectLst/>
              <a:uLnTx/>
              <a:uFillTx/>
              <a:latin typeface="Segoe UI"/>
              <a:ea typeface="Segoe UI Black"/>
              <a:cs typeface="Segoe UI"/>
            </a:endParaRPr>
          </a:p>
          <a:p>
            <a:pPr marL="349250" marR="0" lvl="0" indent="-349250" algn="l" defTabSz="914400" rtl="0" eaLnBrk="1" fontAlgn="auto" latinLnBrk="0" hangingPunct="1">
              <a:lnSpc>
                <a:spcPct val="100000"/>
              </a:lnSpc>
              <a:spcBef>
                <a:spcPts val="0"/>
              </a:spcBef>
              <a:spcAft>
                <a:spcPts val="0"/>
              </a:spcAft>
              <a:buClrTx/>
              <a:buSzTx/>
              <a:buFont typeface="+mj-lt"/>
              <a:buAutoNum type="arabicPeriod" startAt="3"/>
              <a:tabLst/>
              <a:defRPr/>
            </a:pPr>
            <a:endPar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panose="020B0A02040204020203" pitchFamily="34" charset="0"/>
            </a:endParaRPr>
          </a:p>
          <a:p>
            <a:pPr marL="349250" marR="0" lvl="0" indent="-34925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US" sz="2000" b="1" i="0" u="none" strike="noStrike" kern="1200" cap="none" spc="0" normalizeH="0" baseline="0" noProof="0">
                <a:ln>
                  <a:noFill/>
                </a:ln>
                <a:solidFill>
                  <a:srgbClr val="FF0000"/>
                </a:solidFill>
                <a:effectLst/>
                <a:uLnTx/>
                <a:uFillTx/>
                <a:latin typeface="Segoe UI Semibold"/>
                <a:ea typeface="Segoe UI Black"/>
              </a:rPr>
              <a:t>Attackers shift to identity attacks</a:t>
            </a:r>
            <a:endParaRPr lang="en-US" sz="2000" b="1" i="0" u="none" strike="noStrike" kern="1200" cap="none" spc="0" normalizeH="0" baseline="0" noProof="0">
              <a:ln>
                <a:noFill/>
              </a:ln>
              <a:solidFill>
                <a:srgbClr val="FF0000"/>
              </a:solidFill>
              <a:effectLst/>
              <a:uLnTx/>
              <a:uFillTx/>
              <a:latin typeface="Segoe UI Semibold"/>
              <a:ea typeface="Segoe UI Black"/>
              <a:cs typeface="Segoe UI Semibold"/>
            </a:endParaRP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565150" algn="l"/>
              </a:tabLst>
              <a:defRPr/>
            </a:pPr>
            <a:r>
              <a:rPr kumimoji="0" lang="en-US" sz="1600" b="0" i="0" u="none" strike="noStrike" kern="1200" cap="none" spc="0" normalizeH="0" baseline="0" noProof="0">
                <a:ln>
                  <a:noFill/>
                </a:ln>
                <a:solidFill>
                  <a:srgbClr val="FF0000"/>
                </a:solidFill>
                <a:effectLst/>
                <a:uLnTx/>
                <a:uFillTx/>
                <a:latin typeface="Segoe UI"/>
                <a:ea typeface="Segoe UI Black"/>
                <a:cs typeface="Segoe UI"/>
              </a:rPr>
              <a:t>Phishing and credential theft</a:t>
            </a:r>
            <a:endParaRPr lang="en-US" sz="1600" b="0" i="0" u="none" strike="noStrike" kern="1200" cap="none" spc="0" normalizeH="0" baseline="0" noProof="0">
              <a:ln>
                <a:noFill/>
              </a:ln>
              <a:solidFill>
                <a:srgbClr val="FF0000"/>
              </a:solidFill>
              <a:effectLst/>
              <a:uLnTx/>
              <a:uFillTx/>
              <a:latin typeface="Segoe UI"/>
              <a:ea typeface="Segoe UI Black"/>
              <a:cs typeface="Segoe UI"/>
            </a:endParaRP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565150" algn="l"/>
              </a:tabLst>
              <a:defRPr/>
            </a:pPr>
            <a:r>
              <a:rPr kumimoji="0" lang="en-US" sz="1600" b="0" i="0" u="none" strike="noStrike" kern="1200" cap="none" spc="0" normalizeH="0" baseline="0" noProof="0">
                <a:ln>
                  <a:noFill/>
                </a:ln>
                <a:solidFill>
                  <a:srgbClr val="FF0000"/>
                </a:solidFill>
                <a:effectLst/>
                <a:uLnTx/>
                <a:uFillTx/>
                <a:latin typeface="Segoe UI"/>
                <a:ea typeface="Segoe UI Black"/>
                <a:cs typeface="Segoe UI"/>
              </a:rPr>
              <a:t>Security teams often overwhelmed</a:t>
            </a:r>
            <a:endParaRPr lang="en-US" sz="1600" b="0" i="0" u="none" strike="noStrike" kern="1200" cap="none" spc="0" normalizeH="0" baseline="0" noProof="0">
              <a:ln>
                <a:noFill/>
              </a:ln>
              <a:solidFill>
                <a:srgbClr val="FF0000"/>
              </a:solidFill>
              <a:effectLst/>
              <a:uLnTx/>
              <a:uFillTx/>
              <a:latin typeface="Segoe UI"/>
              <a:ea typeface="Segoe UI Black"/>
              <a:cs typeface="Segoe UI"/>
            </a:endParaRPr>
          </a:p>
          <a:p>
            <a:pPr marL="349250" marR="0" lvl="1" indent="-349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a:ln>
                <a:noFill/>
              </a:ln>
              <a:solidFill>
                <a:srgbClr val="FF0000"/>
              </a:solidFill>
              <a:effectLst/>
              <a:uLnTx/>
              <a:uFillTx/>
              <a:latin typeface="Segoe UI Semibold"/>
              <a:ea typeface="Segoe UI Black" panose="020B0A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3"/>
              <a:tabLst/>
              <a:defRPr/>
            </a:pPr>
            <a:endParaRPr kumimoji="0" lang="en-US" sz="1600" b="1" i="0" u="none" strike="noStrike" kern="1200" cap="none" spc="0" normalizeH="0" baseline="0" noProof="0">
              <a:ln>
                <a:noFill/>
              </a:ln>
              <a:solidFill>
                <a:srgbClr val="FF0000"/>
              </a:solidFill>
              <a:effectLst/>
              <a:uLnTx/>
              <a:uFillTx/>
              <a:latin typeface="Segoe UI Semibold"/>
              <a:ea typeface="Segoe UI Black" panose="020B0A02040204020203" pitchFamily="34" charset="0"/>
            </a:endParaRPr>
          </a:p>
        </p:txBody>
      </p:sp>
      <p:sp>
        <p:nvSpPr>
          <p:cNvPr id="138" name="Rectangle 137">
            <a:extLst>
              <a:ext uri="{FF2B5EF4-FFF2-40B4-BE49-F238E27FC236}">
                <a16:creationId xmlns:a16="http://schemas.microsoft.com/office/drawing/2014/main" id="{6588C47E-AF96-48FB-BE5B-A9DAA50BD00D}"/>
              </a:ext>
            </a:extLst>
          </p:cNvPr>
          <p:cNvSpPr/>
          <p:nvPr/>
        </p:nvSpPr>
        <p:spPr>
          <a:xfrm>
            <a:off x="534417" y="1016585"/>
            <a:ext cx="363458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Keep </a:t>
            </a:r>
            <a:r>
              <a:rPr kumimoji="0" lang="en-US" sz="1800" b="1"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mn-cs"/>
              </a:rPr>
              <a:t>Assets</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away from </a:t>
            </a:r>
            <a:r>
              <a:rPr kumimoji="0" lang="en-US" sz="1800" b="1" i="0" u="none" strike="noStrike" kern="1200" cap="none" spc="0" normalizeH="0" baseline="0" noProof="0">
                <a:ln>
                  <a:noFill/>
                </a:ln>
                <a:gradFill>
                  <a:gsLst>
                    <a:gs pos="2917">
                      <a:srgbClr val="C00000"/>
                    </a:gs>
                    <a:gs pos="30000">
                      <a:srgbClr val="C00000"/>
                    </a:gs>
                  </a:gsLst>
                  <a:lin ang="5400000" scaled="0"/>
                </a:gradFill>
                <a:effectLst/>
                <a:uLnTx/>
                <a:uFillTx/>
                <a:latin typeface="Segoe UI"/>
                <a:ea typeface="+mn-ea"/>
                <a:cs typeface="+mn-cs"/>
              </a:rPr>
              <a:t>Attackers</a:t>
            </a:r>
          </a:p>
        </p:txBody>
      </p:sp>
      <p:sp>
        <p:nvSpPr>
          <p:cNvPr id="140" name="Rectangle: Rounded Corners 139">
            <a:extLst>
              <a:ext uri="{FF2B5EF4-FFF2-40B4-BE49-F238E27FC236}">
                <a16:creationId xmlns:a16="http://schemas.microsoft.com/office/drawing/2014/main" id="{280BEC99-2DF4-4C69-9B7C-7C2C294A8618}"/>
              </a:ext>
            </a:extLst>
          </p:cNvPr>
          <p:cNvSpPr/>
          <p:nvPr/>
        </p:nvSpPr>
        <p:spPr bwMode="auto">
          <a:xfrm>
            <a:off x="588263" y="2501273"/>
            <a:ext cx="3765550" cy="2263158"/>
          </a:xfrm>
          <a:prstGeom prst="roundRect">
            <a:avLst/>
          </a:prstGeom>
          <a:solidFill>
            <a:srgbClr val="00D661">
              <a:alpha val="50196"/>
            </a:srgbClr>
          </a:solid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ectangle: Rounded Corners 140">
            <a:extLst>
              <a:ext uri="{FF2B5EF4-FFF2-40B4-BE49-F238E27FC236}">
                <a16:creationId xmlns:a16="http://schemas.microsoft.com/office/drawing/2014/main" id="{02C9C433-2BBD-4DDA-8A10-FC597D7DE7A6}"/>
              </a:ext>
            </a:extLst>
          </p:cNvPr>
          <p:cNvSpPr/>
          <p:nvPr/>
        </p:nvSpPr>
        <p:spPr bwMode="auto">
          <a:xfrm>
            <a:off x="592656" y="2501196"/>
            <a:ext cx="3765550" cy="2263158"/>
          </a:xfrm>
          <a:prstGeom prst="roundRect">
            <a:avLst/>
          </a:prstGeom>
          <a:solidFill>
            <a:schemeClr val="bg1"/>
          </a:solid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2" name="Graphic 141" descr="Cloud">
            <a:extLst>
              <a:ext uri="{FF2B5EF4-FFF2-40B4-BE49-F238E27FC236}">
                <a16:creationId xmlns:a16="http://schemas.microsoft.com/office/drawing/2014/main" id="{1491DA67-27B2-412B-A729-90DF233314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18199" y="3350615"/>
            <a:ext cx="2415125" cy="2415125"/>
          </a:xfrm>
          <a:prstGeom prst="rect">
            <a:avLst/>
          </a:prstGeom>
        </p:spPr>
      </p:pic>
      <p:grpSp>
        <p:nvGrpSpPr>
          <p:cNvPr id="143" name="Group 142">
            <a:extLst>
              <a:ext uri="{FF2B5EF4-FFF2-40B4-BE49-F238E27FC236}">
                <a16:creationId xmlns:a16="http://schemas.microsoft.com/office/drawing/2014/main" id="{3461911E-E8EF-41B3-A3DE-8225B83E0150}"/>
              </a:ext>
            </a:extLst>
          </p:cNvPr>
          <p:cNvGrpSpPr/>
          <p:nvPr/>
        </p:nvGrpSpPr>
        <p:grpSpPr>
          <a:xfrm>
            <a:off x="2901440" y="2386071"/>
            <a:ext cx="1581700" cy="1481255"/>
            <a:chOff x="1711477" y="2636327"/>
            <a:chExt cx="1581700" cy="1481255"/>
          </a:xfrm>
          <a:solidFill>
            <a:schemeClr val="accent1"/>
          </a:solidFill>
        </p:grpSpPr>
        <p:pic>
          <p:nvPicPr>
            <p:cNvPr id="144" name="Graphic 143" descr="Connections">
              <a:extLst>
                <a:ext uri="{FF2B5EF4-FFF2-40B4-BE49-F238E27FC236}">
                  <a16:creationId xmlns:a16="http://schemas.microsoft.com/office/drawing/2014/main" id="{6871D94F-44C9-4B61-AE4D-6091AAAFA69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05319" y="2897628"/>
              <a:ext cx="914400" cy="914400"/>
            </a:xfrm>
            <a:prstGeom prst="rect">
              <a:avLst/>
            </a:prstGeom>
          </p:spPr>
        </p:pic>
        <p:pic>
          <p:nvPicPr>
            <p:cNvPr id="145" name="Graphic 144" descr="Connections">
              <a:extLst>
                <a:ext uri="{FF2B5EF4-FFF2-40B4-BE49-F238E27FC236}">
                  <a16:creationId xmlns:a16="http://schemas.microsoft.com/office/drawing/2014/main" id="{DB0EDD15-72F1-4BD7-9A3F-0038B2A30C1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682069" y="3070304"/>
              <a:ext cx="611108" cy="611108"/>
            </a:xfrm>
            <a:prstGeom prst="rect">
              <a:avLst/>
            </a:prstGeom>
          </p:spPr>
        </p:pic>
        <p:pic>
          <p:nvPicPr>
            <p:cNvPr id="146" name="Graphic 145" descr="Connections">
              <a:extLst>
                <a:ext uri="{FF2B5EF4-FFF2-40B4-BE49-F238E27FC236}">
                  <a16:creationId xmlns:a16="http://schemas.microsoft.com/office/drawing/2014/main" id="{E6584282-A618-4CE8-A939-C3264C6C7A0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63152" y="3506474"/>
              <a:ext cx="611108" cy="611108"/>
            </a:xfrm>
            <a:prstGeom prst="rect">
              <a:avLst/>
            </a:prstGeom>
          </p:spPr>
        </p:pic>
        <p:cxnSp>
          <p:nvCxnSpPr>
            <p:cNvPr id="147" name="Straight Connector 146">
              <a:extLst>
                <a:ext uri="{FF2B5EF4-FFF2-40B4-BE49-F238E27FC236}">
                  <a16:creationId xmlns:a16="http://schemas.microsoft.com/office/drawing/2014/main" id="{AD7FD089-0CCA-4887-B4FA-A41129C30363}"/>
                </a:ext>
              </a:extLst>
            </p:cNvPr>
            <p:cNvCxnSpPr>
              <a:cxnSpLocks/>
            </p:cNvCxnSpPr>
            <p:nvPr/>
          </p:nvCxnSpPr>
          <p:spPr>
            <a:xfrm>
              <a:off x="2807494" y="3117056"/>
              <a:ext cx="128587" cy="5953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8" name="Freeform: Shape 147">
              <a:extLst>
                <a:ext uri="{FF2B5EF4-FFF2-40B4-BE49-F238E27FC236}">
                  <a16:creationId xmlns:a16="http://schemas.microsoft.com/office/drawing/2014/main" id="{99D9B9A5-496E-475B-8779-36614CAB71BC}"/>
                </a:ext>
              </a:extLst>
            </p:cNvPr>
            <p:cNvSpPr/>
            <p:nvPr/>
          </p:nvSpPr>
          <p:spPr>
            <a:xfrm>
              <a:off x="2423295" y="3687041"/>
              <a:ext cx="173519" cy="173519"/>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3519B5ED-5C1A-4BEE-B054-91D290C4E95B}"/>
                </a:ext>
              </a:extLst>
            </p:cNvPr>
            <p:cNvSpPr/>
            <p:nvPr/>
          </p:nvSpPr>
          <p:spPr>
            <a:xfrm>
              <a:off x="2675351" y="3709286"/>
              <a:ext cx="216384" cy="216384"/>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882889C3-0B44-40EE-95AB-7787C2C61C27}"/>
                </a:ext>
              </a:extLst>
            </p:cNvPr>
            <p:cNvSpPr/>
            <p:nvPr/>
          </p:nvSpPr>
          <p:spPr>
            <a:xfrm>
              <a:off x="1711477" y="3299999"/>
              <a:ext cx="216384" cy="216384"/>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51" name="Graphic 150" descr="Connections">
              <a:extLst>
                <a:ext uri="{FF2B5EF4-FFF2-40B4-BE49-F238E27FC236}">
                  <a16:creationId xmlns:a16="http://schemas.microsoft.com/office/drawing/2014/main" id="{77EB3977-25A4-4063-8D5E-27C7555BDC0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22780" y="2636327"/>
              <a:ext cx="611108" cy="611108"/>
            </a:xfrm>
            <a:prstGeom prst="rect">
              <a:avLst/>
            </a:prstGeom>
          </p:spPr>
        </p:pic>
        <p:cxnSp>
          <p:nvCxnSpPr>
            <p:cNvPr id="152" name="Straight Connector 151">
              <a:extLst>
                <a:ext uri="{FF2B5EF4-FFF2-40B4-BE49-F238E27FC236}">
                  <a16:creationId xmlns:a16="http://schemas.microsoft.com/office/drawing/2014/main" id="{35BDFD7A-36E3-4BB8-92D8-F44CCC68C64F}"/>
                </a:ext>
              </a:extLst>
            </p:cNvPr>
            <p:cNvCxnSpPr>
              <a:cxnSpLocks/>
            </p:cNvCxnSpPr>
            <p:nvPr/>
          </p:nvCxnSpPr>
          <p:spPr>
            <a:xfrm>
              <a:off x="2284804" y="3664185"/>
              <a:ext cx="186685" cy="75108"/>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0BDE4CB-8DDF-406C-B1B6-43B2EA74D621}"/>
                </a:ext>
              </a:extLst>
            </p:cNvPr>
            <p:cNvCxnSpPr>
              <a:cxnSpLocks/>
            </p:cNvCxnSpPr>
            <p:nvPr/>
          </p:nvCxnSpPr>
          <p:spPr>
            <a:xfrm>
              <a:off x="2569642" y="3568667"/>
              <a:ext cx="172160" cy="191037"/>
            </a:xfrm>
            <a:prstGeom prst="line">
              <a:avLst/>
            </a:prstGeom>
            <a:grpFill/>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3859166-2C6A-4EA9-BD9D-AFD24174F251}"/>
                </a:ext>
              </a:extLst>
            </p:cNvPr>
            <p:cNvCxnSpPr>
              <a:cxnSpLocks/>
            </p:cNvCxnSpPr>
            <p:nvPr/>
          </p:nvCxnSpPr>
          <p:spPr>
            <a:xfrm flipH="1">
              <a:off x="2793206" y="3600450"/>
              <a:ext cx="29030" cy="141138"/>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4DD6781-F753-4F01-9EDE-33DA80DE4328}"/>
                </a:ext>
              </a:extLst>
            </p:cNvPr>
            <p:cNvCxnSpPr>
              <a:cxnSpLocks/>
              <a:endCxn id="148" idx="5"/>
            </p:cNvCxnSpPr>
            <p:nvPr/>
          </p:nvCxnSpPr>
          <p:spPr>
            <a:xfrm flipH="1">
              <a:off x="2510055" y="3577048"/>
              <a:ext cx="4372" cy="143586"/>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D2FEDDC-01E3-4851-A966-ECA7ABEE4178}"/>
                </a:ext>
              </a:extLst>
            </p:cNvPr>
            <p:cNvCxnSpPr>
              <a:cxnSpLocks/>
            </p:cNvCxnSpPr>
            <p:nvPr/>
          </p:nvCxnSpPr>
          <p:spPr>
            <a:xfrm>
              <a:off x="2636119" y="3506474"/>
              <a:ext cx="157087" cy="5342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546F775-E446-4763-86F2-E077049C1E03}"/>
                </a:ext>
              </a:extLst>
            </p:cNvPr>
            <p:cNvCxnSpPr>
              <a:cxnSpLocks/>
            </p:cNvCxnSpPr>
            <p:nvPr/>
          </p:nvCxnSpPr>
          <p:spPr>
            <a:xfrm>
              <a:off x="2567631" y="3784594"/>
              <a:ext cx="156435" cy="7844"/>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03DD781-5EF9-42B8-B413-0D676B6E638C}"/>
                </a:ext>
              </a:extLst>
            </p:cNvPr>
            <p:cNvCxnSpPr>
              <a:cxnSpLocks/>
              <a:stCxn id="150" idx="11"/>
            </p:cNvCxnSpPr>
            <p:nvPr/>
          </p:nvCxnSpPr>
          <p:spPr>
            <a:xfrm>
              <a:off x="1880257" y="3463672"/>
              <a:ext cx="140946" cy="139490"/>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BBF606A-CD80-4A8C-82AF-CA42EB2F2BE7}"/>
                </a:ext>
              </a:extLst>
            </p:cNvPr>
            <p:cNvCxnSpPr>
              <a:cxnSpLocks/>
            </p:cNvCxnSpPr>
            <p:nvPr/>
          </p:nvCxnSpPr>
          <p:spPr>
            <a:xfrm flipV="1">
              <a:off x="1874836" y="3302134"/>
              <a:ext cx="239754" cy="73362"/>
            </a:xfrm>
            <a:prstGeom prst="line">
              <a:avLst/>
            </a:prstGeom>
            <a:grpFill/>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BED97CC-DA4C-4704-9C16-AC4AFE8F2685}"/>
                </a:ext>
              </a:extLst>
            </p:cNvPr>
            <p:cNvCxnSpPr>
              <a:cxnSpLocks/>
            </p:cNvCxnSpPr>
            <p:nvPr/>
          </p:nvCxnSpPr>
          <p:spPr>
            <a:xfrm>
              <a:off x="2081367" y="3096048"/>
              <a:ext cx="62949" cy="11270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2CBAEA8A-5109-40F1-986A-DEF07188F534}"/>
                </a:ext>
              </a:extLst>
            </p:cNvPr>
            <p:cNvCxnSpPr>
              <a:cxnSpLocks/>
            </p:cNvCxnSpPr>
            <p:nvPr/>
          </p:nvCxnSpPr>
          <p:spPr>
            <a:xfrm>
              <a:off x="2288687" y="2955451"/>
              <a:ext cx="85573" cy="7592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F395A14-DAE6-430D-9CF5-859C74EE4278}"/>
                </a:ext>
              </a:extLst>
            </p:cNvPr>
            <p:cNvCxnSpPr>
              <a:cxnSpLocks/>
              <a:stCxn id="150" idx="5"/>
            </p:cNvCxnSpPr>
            <p:nvPr/>
          </p:nvCxnSpPr>
          <p:spPr>
            <a:xfrm flipV="1">
              <a:off x="1819669" y="3166831"/>
              <a:ext cx="44821" cy="175060"/>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7471D70E-D8F4-41AF-B3E6-F67AF0A39218}"/>
              </a:ext>
            </a:extLst>
          </p:cNvPr>
          <p:cNvGrpSpPr/>
          <p:nvPr/>
        </p:nvGrpSpPr>
        <p:grpSpPr>
          <a:xfrm>
            <a:off x="672621" y="3734468"/>
            <a:ext cx="3605020" cy="914400"/>
            <a:chOff x="360025" y="4315363"/>
            <a:chExt cx="3605020" cy="914400"/>
          </a:xfrm>
        </p:grpSpPr>
        <p:pic>
          <p:nvPicPr>
            <p:cNvPr id="164" name="Graphic 163" descr="Network diagram">
              <a:extLst>
                <a:ext uri="{FF2B5EF4-FFF2-40B4-BE49-F238E27FC236}">
                  <a16:creationId xmlns:a16="http://schemas.microsoft.com/office/drawing/2014/main" id="{BDD25667-7E6D-4018-B559-53524FAEE35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16200000">
              <a:off x="1716685" y="4315363"/>
              <a:ext cx="914400" cy="914400"/>
            </a:xfrm>
            <a:prstGeom prst="rect">
              <a:avLst/>
            </a:prstGeom>
          </p:spPr>
        </p:pic>
        <p:grpSp>
          <p:nvGrpSpPr>
            <p:cNvPr id="165" name="Group 164">
              <a:extLst>
                <a:ext uri="{FF2B5EF4-FFF2-40B4-BE49-F238E27FC236}">
                  <a16:creationId xmlns:a16="http://schemas.microsoft.com/office/drawing/2014/main" id="{FCC4DE91-8686-449E-8145-930CA81868A4}"/>
                </a:ext>
              </a:extLst>
            </p:cNvPr>
            <p:cNvGrpSpPr/>
            <p:nvPr/>
          </p:nvGrpSpPr>
          <p:grpSpPr>
            <a:xfrm>
              <a:off x="360025" y="4753511"/>
              <a:ext cx="3605020" cy="342902"/>
              <a:chOff x="1078625" y="4520760"/>
              <a:chExt cx="3605020" cy="342902"/>
            </a:xfrm>
            <a:solidFill>
              <a:schemeClr val="accent1"/>
            </a:solidFill>
          </p:grpSpPr>
          <p:grpSp>
            <p:nvGrpSpPr>
              <p:cNvPr id="166" name="Group 165">
                <a:extLst>
                  <a:ext uri="{FF2B5EF4-FFF2-40B4-BE49-F238E27FC236}">
                    <a16:creationId xmlns:a16="http://schemas.microsoft.com/office/drawing/2014/main" id="{40B63A43-94D4-4719-ACDC-C33B5EE17365}"/>
                  </a:ext>
                </a:extLst>
              </p:cNvPr>
              <p:cNvGrpSpPr/>
              <p:nvPr/>
            </p:nvGrpSpPr>
            <p:grpSpPr>
              <a:xfrm>
                <a:off x="1564635" y="4520762"/>
                <a:ext cx="2643360" cy="342900"/>
                <a:chOff x="1217925" y="4594934"/>
                <a:chExt cx="2643360" cy="342900"/>
              </a:xfrm>
              <a:grpFill/>
            </p:grpSpPr>
            <p:grpSp>
              <p:nvGrpSpPr>
                <p:cNvPr id="179" name="Group 178">
                  <a:extLst>
                    <a:ext uri="{FF2B5EF4-FFF2-40B4-BE49-F238E27FC236}">
                      <a16:creationId xmlns:a16="http://schemas.microsoft.com/office/drawing/2014/main" id="{F03281EB-E046-489E-A190-5E79A6B7C86F}"/>
                    </a:ext>
                  </a:extLst>
                </p:cNvPr>
                <p:cNvGrpSpPr/>
                <p:nvPr/>
              </p:nvGrpSpPr>
              <p:grpSpPr>
                <a:xfrm>
                  <a:off x="2775435" y="4594934"/>
                  <a:ext cx="600075" cy="342900"/>
                  <a:chOff x="3604320" y="4597485"/>
                  <a:chExt cx="600075" cy="342900"/>
                </a:xfrm>
                <a:grpFill/>
              </p:grpSpPr>
              <p:sp>
                <p:nvSpPr>
                  <p:cNvPr id="192" name="Freeform: Shape 191">
                    <a:extLst>
                      <a:ext uri="{FF2B5EF4-FFF2-40B4-BE49-F238E27FC236}">
                        <a16:creationId xmlns:a16="http://schemas.microsoft.com/office/drawing/2014/main" id="{02A03EF9-C7E8-49C3-B4F5-23E6A9FE8E31}"/>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1242C1F0-8F9F-4286-8F7F-3110CC524DAC}"/>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E84847C8-6659-4F13-9575-8E0C6B409C58}"/>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0" name="Group 179">
                  <a:extLst>
                    <a:ext uri="{FF2B5EF4-FFF2-40B4-BE49-F238E27FC236}">
                      <a16:creationId xmlns:a16="http://schemas.microsoft.com/office/drawing/2014/main" id="{CD94EDFB-A9D8-4EA4-BCDE-A06F4BF6E0B2}"/>
                    </a:ext>
                  </a:extLst>
                </p:cNvPr>
                <p:cNvGrpSpPr/>
                <p:nvPr/>
              </p:nvGrpSpPr>
              <p:grpSpPr>
                <a:xfrm>
                  <a:off x="3261210" y="4594934"/>
                  <a:ext cx="600075" cy="342900"/>
                  <a:chOff x="3604320" y="4597485"/>
                  <a:chExt cx="600075" cy="342900"/>
                </a:xfrm>
                <a:grpFill/>
              </p:grpSpPr>
              <p:sp>
                <p:nvSpPr>
                  <p:cNvPr id="189" name="Freeform: Shape 188">
                    <a:extLst>
                      <a:ext uri="{FF2B5EF4-FFF2-40B4-BE49-F238E27FC236}">
                        <a16:creationId xmlns:a16="http://schemas.microsoft.com/office/drawing/2014/main" id="{1F42C6CB-8B47-4B26-81EB-A93FF63A2218}"/>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D2C3E7B8-CE6F-4EBD-B3FA-84EB85BBDBAB}"/>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D588835E-13D7-4471-AD1C-CAB84E1B8D1C}"/>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7BA4061B-D942-49D9-A7F5-35197F7211BE}"/>
                    </a:ext>
                  </a:extLst>
                </p:cNvPr>
                <p:cNvGrpSpPr/>
                <p:nvPr/>
              </p:nvGrpSpPr>
              <p:grpSpPr>
                <a:xfrm flipH="1">
                  <a:off x="1217925" y="4594934"/>
                  <a:ext cx="600075" cy="342900"/>
                  <a:chOff x="3604320" y="4597485"/>
                  <a:chExt cx="600075" cy="342900"/>
                </a:xfrm>
                <a:grpFill/>
              </p:grpSpPr>
              <p:sp>
                <p:nvSpPr>
                  <p:cNvPr id="186" name="Freeform: Shape 185">
                    <a:extLst>
                      <a:ext uri="{FF2B5EF4-FFF2-40B4-BE49-F238E27FC236}">
                        <a16:creationId xmlns:a16="http://schemas.microsoft.com/office/drawing/2014/main" id="{F7EA2002-084D-46FD-8D25-8F030B4DABEB}"/>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9AC751EE-2FAA-463E-97B1-6E9F933E5410}"/>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FFA26B72-AB0E-4090-8F72-69CB55A1322B}"/>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23EF5ABE-1A0A-4686-86F3-360BA4DC7F1D}"/>
                    </a:ext>
                  </a:extLst>
                </p:cNvPr>
                <p:cNvGrpSpPr/>
                <p:nvPr/>
              </p:nvGrpSpPr>
              <p:grpSpPr>
                <a:xfrm flipH="1">
                  <a:off x="1703700" y="4594934"/>
                  <a:ext cx="600075" cy="342900"/>
                  <a:chOff x="3604320" y="4597485"/>
                  <a:chExt cx="600075" cy="342900"/>
                </a:xfrm>
                <a:grpFill/>
              </p:grpSpPr>
              <p:sp>
                <p:nvSpPr>
                  <p:cNvPr id="183" name="Freeform: Shape 182">
                    <a:extLst>
                      <a:ext uri="{FF2B5EF4-FFF2-40B4-BE49-F238E27FC236}">
                        <a16:creationId xmlns:a16="http://schemas.microsoft.com/office/drawing/2014/main" id="{922BBD85-6825-41D1-8D90-5AD8DFDF70E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17C4C6C7-6738-4067-8A32-066F134FAE6F}"/>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824A7AC4-2C71-4ED9-B106-27750021D7D3}"/>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67" name="Group 166">
                <a:extLst>
                  <a:ext uri="{FF2B5EF4-FFF2-40B4-BE49-F238E27FC236}">
                    <a16:creationId xmlns:a16="http://schemas.microsoft.com/office/drawing/2014/main" id="{5E3DD302-F007-4C69-A8AE-135C51C78268}"/>
                  </a:ext>
                </a:extLst>
              </p:cNvPr>
              <p:cNvGrpSpPr/>
              <p:nvPr/>
            </p:nvGrpSpPr>
            <p:grpSpPr>
              <a:xfrm>
                <a:off x="4083570" y="4520761"/>
                <a:ext cx="600075" cy="342900"/>
                <a:chOff x="3604320" y="4597485"/>
                <a:chExt cx="600075" cy="342900"/>
              </a:xfrm>
              <a:grpFill/>
            </p:grpSpPr>
            <p:sp>
              <p:nvSpPr>
                <p:cNvPr id="175" name="Freeform: Shape 174">
                  <a:extLst>
                    <a:ext uri="{FF2B5EF4-FFF2-40B4-BE49-F238E27FC236}">
                      <a16:creationId xmlns:a16="http://schemas.microsoft.com/office/drawing/2014/main" id="{F2B00A4A-1B72-4FEE-B9A4-FB87083A9082}"/>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428863B1-A347-4604-9258-C39FD5827685}"/>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845F2D36-26FC-4AFC-B893-636D85A13772}"/>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1ABC5674-4867-439D-ABA8-366499B6F509}"/>
                  </a:ext>
                </a:extLst>
              </p:cNvPr>
              <p:cNvGrpSpPr/>
              <p:nvPr/>
            </p:nvGrpSpPr>
            <p:grpSpPr>
              <a:xfrm flipH="1">
                <a:off x="1078625" y="4520760"/>
                <a:ext cx="600075" cy="342900"/>
                <a:chOff x="3604320" y="4597485"/>
                <a:chExt cx="600075" cy="342900"/>
              </a:xfrm>
              <a:grpFill/>
            </p:grpSpPr>
            <p:sp>
              <p:nvSpPr>
                <p:cNvPr id="170" name="Freeform: Shape 169">
                  <a:extLst>
                    <a:ext uri="{FF2B5EF4-FFF2-40B4-BE49-F238E27FC236}">
                      <a16:creationId xmlns:a16="http://schemas.microsoft.com/office/drawing/2014/main" id="{51E206EE-37FF-4568-9046-6BC40F54635D}"/>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A1E8C759-96A1-4D13-99B7-34C80B50D409}"/>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5A8B5F9D-29B0-4372-AA76-D33ADF6979A2}"/>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sp>
        <p:nvSpPr>
          <p:cNvPr id="195" name="Freeform: Shape 194">
            <a:extLst>
              <a:ext uri="{FF2B5EF4-FFF2-40B4-BE49-F238E27FC236}">
                <a16:creationId xmlns:a16="http://schemas.microsoft.com/office/drawing/2014/main" id="{F0250077-0841-4AF5-AD7B-56EBEC7CD1C5}"/>
              </a:ext>
            </a:extLst>
          </p:cNvPr>
          <p:cNvSpPr/>
          <p:nvPr/>
        </p:nvSpPr>
        <p:spPr>
          <a:xfrm>
            <a:off x="3536252" y="3077985"/>
            <a:ext cx="302963" cy="302963"/>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6" name="Arrow: Left 195">
            <a:extLst>
              <a:ext uri="{FF2B5EF4-FFF2-40B4-BE49-F238E27FC236}">
                <a16:creationId xmlns:a16="http://schemas.microsoft.com/office/drawing/2014/main" id="{4E0C4200-B4A5-4B09-96E6-CF30E8BBD5F8}"/>
              </a:ext>
            </a:extLst>
          </p:cNvPr>
          <p:cNvSpPr/>
          <p:nvPr/>
        </p:nvSpPr>
        <p:spPr bwMode="auto">
          <a:xfrm>
            <a:off x="4436528" y="2892043"/>
            <a:ext cx="1585402" cy="132710"/>
          </a:xfrm>
          <a:prstGeom prst="leftArrow">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Freeform: Shape 196">
            <a:extLst>
              <a:ext uri="{FF2B5EF4-FFF2-40B4-BE49-F238E27FC236}">
                <a16:creationId xmlns:a16="http://schemas.microsoft.com/office/drawing/2014/main" id="{2E644566-6E75-448E-8CC2-EB287DECFD66}"/>
              </a:ext>
            </a:extLst>
          </p:cNvPr>
          <p:cNvSpPr/>
          <p:nvPr/>
        </p:nvSpPr>
        <p:spPr>
          <a:xfrm>
            <a:off x="4259269" y="2874765"/>
            <a:ext cx="157264" cy="157264"/>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solidFill>
            <a:srgbClr val="FF0000">
              <a:alpha val="74902"/>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98" name="Group 197">
            <a:extLst>
              <a:ext uri="{FF2B5EF4-FFF2-40B4-BE49-F238E27FC236}">
                <a16:creationId xmlns:a16="http://schemas.microsoft.com/office/drawing/2014/main" id="{E6126983-A214-437E-88D4-B53A1E5123FE}"/>
              </a:ext>
            </a:extLst>
          </p:cNvPr>
          <p:cNvGrpSpPr/>
          <p:nvPr/>
        </p:nvGrpSpPr>
        <p:grpSpPr>
          <a:xfrm>
            <a:off x="3444729" y="2349306"/>
            <a:ext cx="1285905" cy="1696573"/>
            <a:chOff x="3757579" y="4064937"/>
            <a:chExt cx="704648" cy="929685"/>
          </a:xfrm>
          <a:solidFill>
            <a:srgbClr val="E81123"/>
          </a:solidFill>
        </p:grpSpPr>
        <p:pic>
          <p:nvPicPr>
            <p:cNvPr id="199" name="Graphic 198" descr="Arrow: Slight curve">
              <a:extLst>
                <a:ext uri="{FF2B5EF4-FFF2-40B4-BE49-F238E27FC236}">
                  <a16:creationId xmlns:a16="http://schemas.microsoft.com/office/drawing/2014/main" id="{816F682B-7B71-4B6E-B7BF-2AD997BA8C3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rot="9000000">
              <a:off x="3758121" y="4265136"/>
              <a:ext cx="471318" cy="471318"/>
            </a:xfrm>
            <a:prstGeom prst="rect">
              <a:avLst/>
            </a:prstGeom>
          </p:spPr>
        </p:pic>
        <p:pic>
          <p:nvPicPr>
            <p:cNvPr id="200" name="Graphic 199" descr="Arrow: Slight curve">
              <a:extLst>
                <a:ext uri="{FF2B5EF4-FFF2-40B4-BE49-F238E27FC236}">
                  <a16:creationId xmlns:a16="http://schemas.microsoft.com/office/drawing/2014/main" id="{3EEDA8A6-D127-4492-BA72-61668466380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rot="1821813" flipH="1">
              <a:off x="3757579" y="4064937"/>
              <a:ext cx="471318" cy="471318"/>
            </a:xfrm>
            <a:prstGeom prst="rect">
              <a:avLst/>
            </a:prstGeom>
          </p:spPr>
        </p:pic>
        <p:pic>
          <p:nvPicPr>
            <p:cNvPr id="201" name="Graphic 200" descr="Arrow: Counter-clockwise curve">
              <a:extLst>
                <a:ext uri="{FF2B5EF4-FFF2-40B4-BE49-F238E27FC236}">
                  <a16:creationId xmlns:a16="http://schemas.microsoft.com/office/drawing/2014/main" id="{793D3E5A-8F7B-43A7-B413-EA4B523AD6BF}"/>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rot="1702927" flipH="1" flipV="1">
              <a:off x="3861289" y="4393684"/>
              <a:ext cx="600938" cy="600938"/>
            </a:xfrm>
            <a:prstGeom prst="rect">
              <a:avLst/>
            </a:prstGeom>
          </p:spPr>
        </p:pic>
      </p:grpSp>
      <p:grpSp>
        <p:nvGrpSpPr>
          <p:cNvPr id="202" name="Group 201">
            <a:extLst>
              <a:ext uri="{FF2B5EF4-FFF2-40B4-BE49-F238E27FC236}">
                <a16:creationId xmlns:a16="http://schemas.microsoft.com/office/drawing/2014/main" id="{BDC10AE5-FDFC-409D-827F-CBB8D04D8B01}"/>
              </a:ext>
            </a:extLst>
          </p:cNvPr>
          <p:cNvGrpSpPr/>
          <p:nvPr/>
        </p:nvGrpSpPr>
        <p:grpSpPr>
          <a:xfrm>
            <a:off x="564717" y="3173339"/>
            <a:ext cx="1139987" cy="289154"/>
            <a:chOff x="-2886460" y="1195910"/>
            <a:chExt cx="3605020" cy="914400"/>
          </a:xfrm>
          <a:solidFill>
            <a:schemeClr val="accent1"/>
          </a:solidFill>
        </p:grpSpPr>
        <p:pic>
          <p:nvPicPr>
            <p:cNvPr id="203" name="Graphic 202" descr="Network diagram">
              <a:extLst>
                <a:ext uri="{FF2B5EF4-FFF2-40B4-BE49-F238E27FC236}">
                  <a16:creationId xmlns:a16="http://schemas.microsoft.com/office/drawing/2014/main" id="{18FFFA10-EC72-49D5-9D9B-558B17E980EF}"/>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16200000">
              <a:off x="-1529800" y="1195910"/>
              <a:ext cx="914400" cy="914400"/>
            </a:xfrm>
            <a:prstGeom prst="rect">
              <a:avLst/>
            </a:prstGeom>
          </p:spPr>
        </p:pic>
        <p:grpSp>
          <p:nvGrpSpPr>
            <p:cNvPr id="204" name="Group 203">
              <a:extLst>
                <a:ext uri="{FF2B5EF4-FFF2-40B4-BE49-F238E27FC236}">
                  <a16:creationId xmlns:a16="http://schemas.microsoft.com/office/drawing/2014/main" id="{216CA166-D4E4-4DE5-8E2F-C0E84FD5B010}"/>
                </a:ext>
              </a:extLst>
            </p:cNvPr>
            <p:cNvGrpSpPr/>
            <p:nvPr/>
          </p:nvGrpSpPr>
          <p:grpSpPr>
            <a:xfrm>
              <a:off x="-2886460" y="1634058"/>
              <a:ext cx="3605020" cy="342902"/>
              <a:chOff x="1078625" y="4520760"/>
              <a:chExt cx="3605020" cy="342902"/>
            </a:xfrm>
            <a:grpFill/>
          </p:grpSpPr>
          <p:grpSp>
            <p:nvGrpSpPr>
              <p:cNvPr id="205" name="Group 204">
                <a:extLst>
                  <a:ext uri="{FF2B5EF4-FFF2-40B4-BE49-F238E27FC236}">
                    <a16:creationId xmlns:a16="http://schemas.microsoft.com/office/drawing/2014/main" id="{F4C3E068-358F-455E-AE52-64D66ADE47CA}"/>
                  </a:ext>
                </a:extLst>
              </p:cNvPr>
              <p:cNvGrpSpPr/>
              <p:nvPr/>
            </p:nvGrpSpPr>
            <p:grpSpPr>
              <a:xfrm>
                <a:off x="1564635" y="4520762"/>
                <a:ext cx="2643360" cy="342900"/>
                <a:chOff x="1217925" y="4594934"/>
                <a:chExt cx="2643360" cy="342900"/>
              </a:xfrm>
              <a:grpFill/>
            </p:grpSpPr>
            <p:grpSp>
              <p:nvGrpSpPr>
                <p:cNvPr id="214" name="Group 213">
                  <a:extLst>
                    <a:ext uri="{FF2B5EF4-FFF2-40B4-BE49-F238E27FC236}">
                      <a16:creationId xmlns:a16="http://schemas.microsoft.com/office/drawing/2014/main" id="{9A08897C-234A-45CE-8551-91973731E47B}"/>
                    </a:ext>
                  </a:extLst>
                </p:cNvPr>
                <p:cNvGrpSpPr/>
                <p:nvPr/>
              </p:nvGrpSpPr>
              <p:grpSpPr>
                <a:xfrm>
                  <a:off x="2775435" y="4594934"/>
                  <a:ext cx="600075" cy="342900"/>
                  <a:chOff x="3604320" y="4597485"/>
                  <a:chExt cx="600075" cy="342900"/>
                </a:xfrm>
                <a:grpFill/>
              </p:grpSpPr>
              <p:sp>
                <p:nvSpPr>
                  <p:cNvPr id="227" name="Freeform: Shape 226">
                    <a:extLst>
                      <a:ext uri="{FF2B5EF4-FFF2-40B4-BE49-F238E27FC236}">
                        <a16:creationId xmlns:a16="http://schemas.microsoft.com/office/drawing/2014/main" id="{0C7B0EF1-C408-4AE5-A0F1-B991090331A2}"/>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7406574E-7F01-454F-84D8-ED1B4D689F22}"/>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73496C2C-C44F-47DF-BF80-0AFAF07D6461}"/>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1F1B73BD-EACE-4E08-BD3A-8754D7F1A758}"/>
                    </a:ext>
                  </a:extLst>
                </p:cNvPr>
                <p:cNvGrpSpPr/>
                <p:nvPr/>
              </p:nvGrpSpPr>
              <p:grpSpPr>
                <a:xfrm>
                  <a:off x="3261210" y="4594934"/>
                  <a:ext cx="600075" cy="342900"/>
                  <a:chOff x="3604320" y="4597485"/>
                  <a:chExt cx="600075" cy="342900"/>
                </a:xfrm>
                <a:grpFill/>
              </p:grpSpPr>
              <p:sp>
                <p:nvSpPr>
                  <p:cNvPr id="224" name="Freeform: Shape 223">
                    <a:extLst>
                      <a:ext uri="{FF2B5EF4-FFF2-40B4-BE49-F238E27FC236}">
                        <a16:creationId xmlns:a16="http://schemas.microsoft.com/office/drawing/2014/main" id="{E29ACB2E-A491-4B0F-8F58-BF71DF7C46F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39CF150C-47C2-4660-9058-79F2EC8F1EBA}"/>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15292C2E-3D1D-4299-9F8E-3DE5DEA67A34}"/>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6" name="Group 215">
                  <a:extLst>
                    <a:ext uri="{FF2B5EF4-FFF2-40B4-BE49-F238E27FC236}">
                      <a16:creationId xmlns:a16="http://schemas.microsoft.com/office/drawing/2014/main" id="{8D3A5DC3-85CF-4C93-AAF5-9D2CA0E7E7E1}"/>
                    </a:ext>
                  </a:extLst>
                </p:cNvPr>
                <p:cNvGrpSpPr/>
                <p:nvPr/>
              </p:nvGrpSpPr>
              <p:grpSpPr>
                <a:xfrm flipH="1">
                  <a:off x="1217925" y="4594934"/>
                  <a:ext cx="600075" cy="342900"/>
                  <a:chOff x="3604320" y="4597485"/>
                  <a:chExt cx="600075" cy="342900"/>
                </a:xfrm>
                <a:grpFill/>
              </p:grpSpPr>
              <p:sp>
                <p:nvSpPr>
                  <p:cNvPr id="221" name="Freeform: Shape 220">
                    <a:extLst>
                      <a:ext uri="{FF2B5EF4-FFF2-40B4-BE49-F238E27FC236}">
                        <a16:creationId xmlns:a16="http://schemas.microsoft.com/office/drawing/2014/main" id="{237855C1-06FB-4C85-9E96-73517F7CBDD0}"/>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5F24C970-99A1-4C97-983B-AA90026B102A}"/>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55DF709B-8D12-40EF-BBB6-DC0B899CF6FF}"/>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7" name="Group 216">
                  <a:extLst>
                    <a:ext uri="{FF2B5EF4-FFF2-40B4-BE49-F238E27FC236}">
                      <a16:creationId xmlns:a16="http://schemas.microsoft.com/office/drawing/2014/main" id="{E027F432-4DB1-43FB-BAB9-74D5B33151E1}"/>
                    </a:ext>
                  </a:extLst>
                </p:cNvPr>
                <p:cNvGrpSpPr/>
                <p:nvPr/>
              </p:nvGrpSpPr>
              <p:grpSpPr>
                <a:xfrm flipH="1">
                  <a:off x="1703700" y="4594934"/>
                  <a:ext cx="600075" cy="342900"/>
                  <a:chOff x="3604320" y="4597485"/>
                  <a:chExt cx="600075" cy="342900"/>
                </a:xfrm>
                <a:grpFill/>
              </p:grpSpPr>
              <p:sp>
                <p:nvSpPr>
                  <p:cNvPr id="218" name="Freeform: Shape 217">
                    <a:extLst>
                      <a:ext uri="{FF2B5EF4-FFF2-40B4-BE49-F238E27FC236}">
                        <a16:creationId xmlns:a16="http://schemas.microsoft.com/office/drawing/2014/main" id="{BE10EC17-A968-47C2-9243-57DE349A174B}"/>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F6502525-6299-43BE-AE9D-54FD7D42C2A8}"/>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4C1FCA23-1566-43F1-89A6-55D7D481B977}"/>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06" name="Group 205">
                <a:extLst>
                  <a:ext uri="{FF2B5EF4-FFF2-40B4-BE49-F238E27FC236}">
                    <a16:creationId xmlns:a16="http://schemas.microsoft.com/office/drawing/2014/main" id="{A8F0398C-A101-4577-97DF-1D3615C65623}"/>
                  </a:ext>
                </a:extLst>
              </p:cNvPr>
              <p:cNvGrpSpPr/>
              <p:nvPr/>
            </p:nvGrpSpPr>
            <p:grpSpPr>
              <a:xfrm>
                <a:off x="4083570" y="4520761"/>
                <a:ext cx="600075" cy="342900"/>
                <a:chOff x="3604320" y="4597485"/>
                <a:chExt cx="600075" cy="342900"/>
              </a:xfrm>
              <a:grpFill/>
            </p:grpSpPr>
            <p:sp>
              <p:nvSpPr>
                <p:cNvPr id="211" name="Freeform: Shape 210">
                  <a:extLst>
                    <a:ext uri="{FF2B5EF4-FFF2-40B4-BE49-F238E27FC236}">
                      <a16:creationId xmlns:a16="http://schemas.microsoft.com/office/drawing/2014/main" id="{A1F178BA-8D8E-42D6-9C54-DA610A5B40B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B16AF8A2-B79D-4C81-AAE4-8D0C28A35127}"/>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684D2A88-27CF-40E2-908E-7D55FE03B7EB}"/>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07" name="Group 206">
                <a:extLst>
                  <a:ext uri="{FF2B5EF4-FFF2-40B4-BE49-F238E27FC236}">
                    <a16:creationId xmlns:a16="http://schemas.microsoft.com/office/drawing/2014/main" id="{2D29FD09-EFE0-4E22-AF79-79D7C443882A}"/>
                  </a:ext>
                </a:extLst>
              </p:cNvPr>
              <p:cNvGrpSpPr/>
              <p:nvPr/>
            </p:nvGrpSpPr>
            <p:grpSpPr>
              <a:xfrm flipH="1">
                <a:off x="1078625" y="4520760"/>
                <a:ext cx="600075" cy="342900"/>
                <a:chOff x="3604320" y="4597485"/>
                <a:chExt cx="600075" cy="342900"/>
              </a:xfrm>
              <a:grpFill/>
            </p:grpSpPr>
            <p:sp>
              <p:nvSpPr>
                <p:cNvPr id="208" name="Freeform: Shape 207">
                  <a:extLst>
                    <a:ext uri="{FF2B5EF4-FFF2-40B4-BE49-F238E27FC236}">
                      <a16:creationId xmlns:a16="http://schemas.microsoft.com/office/drawing/2014/main" id="{3CC4432E-2572-41BD-A8D4-42CB9C623AEA}"/>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9CCF4C24-FEDD-4C49-9AE9-62372F2E7108}"/>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F2443FC0-DFD7-4FA7-B52F-F8D984565FCA}"/>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230" name="Group 229">
            <a:extLst>
              <a:ext uri="{FF2B5EF4-FFF2-40B4-BE49-F238E27FC236}">
                <a16:creationId xmlns:a16="http://schemas.microsoft.com/office/drawing/2014/main" id="{AF7D0BDB-E38F-4E9E-8665-C6F0DF18FC6E}"/>
              </a:ext>
            </a:extLst>
          </p:cNvPr>
          <p:cNvGrpSpPr/>
          <p:nvPr/>
        </p:nvGrpSpPr>
        <p:grpSpPr>
          <a:xfrm>
            <a:off x="860496" y="3508391"/>
            <a:ext cx="1417029" cy="359425"/>
            <a:chOff x="-2886460" y="1195910"/>
            <a:chExt cx="3605020" cy="914400"/>
          </a:xfrm>
          <a:solidFill>
            <a:schemeClr val="accent1"/>
          </a:solidFill>
        </p:grpSpPr>
        <p:pic>
          <p:nvPicPr>
            <p:cNvPr id="231" name="Graphic 230" descr="Network diagram">
              <a:extLst>
                <a:ext uri="{FF2B5EF4-FFF2-40B4-BE49-F238E27FC236}">
                  <a16:creationId xmlns:a16="http://schemas.microsoft.com/office/drawing/2014/main" id="{C68C0C66-E7DF-4F2F-A1DE-E619945D305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16200000">
              <a:off x="-1529800" y="1195910"/>
              <a:ext cx="914400" cy="914400"/>
            </a:xfrm>
            <a:prstGeom prst="rect">
              <a:avLst/>
            </a:prstGeom>
          </p:spPr>
        </p:pic>
        <p:grpSp>
          <p:nvGrpSpPr>
            <p:cNvPr id="232" name="Group 231">
              <a:extLst>
                <a:ext uri="{FF2B5EF4-FFF2-40B4-BE49-F238E27FC236}">
                  <a16:creationId xmlns:a16="http://schemas.microsoft.com/office/drawing/2014/main" id="{BE6DC6DB-DA45-4D44-9ED9-DE0A83E7D5D6}"/>
                </a:ext>
              </a:extLst>
            </p:cNvPr>
            <p:cNvGrpSpPr/>
            <p:nvPr/>
          </p:nvGrpSpPr>
          <p:grpSpPr>
            <a:xfrm>
              <a:off x="-2886460" y="1634058"/>
              <a:ext cx="3605020" cy="342902"/>
              <a:chOff x="1078625" y="4520760"/>
              <a:chExt cx="3605020" cy="342902"/>
            </a:xfrm>
            <a:grpFill/>
          </p:grpSpPr>
          <p:grpSp>
            <p:nvGrpSpPr>
              <p:cNvPr id="233" name="Group 232">
                <a:extLst>
                  <a:ext uri="{FF2B5EF4-FFF2-40B4-BE49-F238E27FC236}">
                    <a16:creationId xmlns:a16="http://schemas.microsoft.com/office/drawing/2014/main" id="{554A0633-A98D-473B-AA45-EA91F63EF98B}"/>
                  </a:ext>
                </a:extLst>
              </p:cNvPr>
              <p:cNvGrpSpPr/>
              <p:nvPr/>
            </p:nvGrpSpPr>
            <p:grpSpPr>
              <a:xfrm>
                <a:off x="1564635" y="4520762"/>
                <a:ext cx="2643360" cy="342900"/>
                <a:chOff x="1217925" y="4594934"/>
                <a:chExt cx="2643360" cy="342900"/>
              </a:xfrm>
              <a:grpFill/>
            </p:grpSpPr>
            <p:grpSp>
              <p:nvGrpSpPr>
                <p:cNvPr id="242" name="Group 241">
                  <a:extLst>
                    <a:ext uri="{FF2B5EF4-FFF2-40B4-BE49-F238E27FC236}">
                      <a16:creationId xmlns:a16="http://schemas.microsoft.com/office/drawing/2014/main" id="{6D893C2F-6D70-477A-AE69-E2F71B1ECF89}"/>
                    </a:ext>
                  </a:extLst>
                </p:cNvPr>
                <p:cNvGrpSpPr/>
                <p:nvPr/>
              </p:nvGrpSpPr>
              <p:grpSpPr>
                <a:xfrm>
                  <a:off x="2775435" y="4594934"/>
                  <a:ext cx="600075" cy="342900"/>
                  <a:chOff x="3604320" y="4597485"/>
                  <a:chExt cx="600075" cy="342900"/>
                </a:xfrm>
                <a:grpFill/>
              </p:grpSpPr>
              <p:sp>
                <p:nvSpPr>
                  <p:cNvPr id="255" name="Freeform: Shape 254">
                    <a:extLst>
                      <a:ext uri="{FF2B5EF4-FFF2-40B4-BE49-F238E27FC236}">
                        <a16:creationId xmlns:a16="http://schemas.microsoft.com/office/drawing/2014/main" id="{78B0E890-A0D7-4E9B-A631-0693DC69D1BC}"/>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0A768A6E-6FC7-4108-8ABC-23B6C8CC32B7}"/>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5BB6BABA-428B-4752-9100-2C5F0C4CF7B9}"/>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3" name="Group 242">
                  <a:extLst>
                    <a:ext uri="{FF2B5EF4-FFF2-40B4-BE49-F238E27FC236}">
                      <a16:creationId xmlns:a16="http://schemas.microsoft.com/office/drawing/2014/main" id="{DC0173FE-6B20-4684-B77D-B58374DBA6EE}"/>
                    </a:ext>
                  </a:extLst>
                </p:cNvPr>
                <p:cNvGrpSpPr/>
                <p:nvPr/>
              </p:nvGrpSpPr>
              <p:grpSpPr>
                <a:xfrm>
                  <a:off x="3261210" y="4594934"/>
                  <a:ext cx="600075" cy="342900"/>
                  <a:chOff x="3604320" y="4597485"/>
                  <a:chExt cx="600075" cy="342900"/>
                </a:xfrm>
                <a:grpFill/>
              </p:grpSpPr>
              <p:sp>
                <p:nvSpPr>
                  <p:cNvPr id="252" name="Freeform: Shape 251">
                    <a:extLst>
                      <a:ext uri="{FF2B5EF4-FFF2-40B4-BE49-F238E27FC236}">
                        <a16:creationId xmlns:a16="http://schemas.microsoft.com/office/drawing/2014/main" id="{97A98525-A2DD-43F8-BA63-A61E8FFBC787}"/>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D8F9F41C-8BD9-4875-A95E-2D581C93E7C9}"/>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4" name="Freeform: Shape 253">
                    <a:extLst>
                      <a:ext uri="{FF2B5EF4-FFF2-40B4-BE49-F238E27FC236}">
                        <a16:creationId xmlns:a16="http://schemas.microsoft.com/office/drawing/2014/main" id="{88C273DA-186E-4DE3-8CB8-F22AC764131E}"/>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4" name="Group 243">
                  <a:extLst>
                    <a:ext uri="{FF2B5EF4-FFF2-40B4-BE49-F238E27FC236}">
                      <a16:creationId xmlns:a16="http://schemas.microsoft.com/office/drawing/2014/main" id="{178ABC9B-D4F8-46DD-8E5E-EEE9410D548A}"/>
                    </a:ext>
                  </a:extLst>
                </p:cNvPr>
                <p:cNvGrpSpPr/>
                <p:nvPr/>
              </p:nvGrpSpPr>
              <p:grpSpPr>
                <a:xfrm flipH="1">
                  <a:off x="1217925" y="4594934"/>
                  <a:ext cx="600075" cy="342900"/>
                  <a:chOff x="3604320" y="4597485"/>
                  <a:chExt cx="600075" cy="342900"/>
                </a:xfrm>
                <a:grpFill/>
              </p:grpSpPr>
              <p:sp>
                <p:nvSpPr>
                  <p:cNvPr id="249" name="Freeform: Shape 248">
                    <a:extLst>
                      <a:ext uri="{FF2B5EF4-FFF2-40B4-BE49-F238E27FC236}">
                        <a16:creationId xmlns:a16="http://schemas.microsoft.com/office/drawing/2014/main" id="{1689A42B-FB99-4B40-91BE-0FE1A4910D73}"/>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92A4BD09-45AB-4839-8874-CF7974F6FDE1}"/>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53328F65-25F9-482F-A3B5-A0E04A027D55}"/>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2C53AA7C-F30B-4C77-99B1-00CA806801F0}"/>
                    </a:ext>
                  </a:extLst>
                </p:cNvPr>
                <p:cNvGrpSpPr/>
                <p:nvPr/>
              </p:nvGrpSpPr>
              <p:grpSpPr>
                <a:xfrm flipH="1">
                  <a:off x="1703700" y="4594934"/>
                  <a:ext cx="600075" cy="342900"/>
                  <a:chOff x="3604320" y="4597485"/>
                  <a:chExt cx="600075" cy="342900"/>
                </a:xfrm>
                <a:grpFill/>
              </p:grpSpPr>
              <p:sp>
                <p:nvSpPr>
                  <p:cNvPr id="246" name="Freeform: Shape 245">
                    <a:extLst>
                      <a:ext uri="{FF2B5EF4-FFF2-40B4-BE49-F238E27FC236}">
                        <a16:creationId xmlns:a16="http://schemas.microsoft.com/office/drawing/2014/main" id="{9184EDE5-6720-4991-9AA3-7CCC1EB8698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C05928E3-C32B-4EDE-9FE6-EE32EA08E3E0}"/>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A27AD223-7BA8-45F2-B152-7C115DF78683}"/>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34" name="Group 233">
                <a:extLst>
                  <a:ext uri="{FF2B5EF4-FFF2-40B4-BE49-F238E27FC236}">
                    <a16:creationId xmlns:a16="http://schemas.microsoft.com/office/drawing/2014/main" id="{B39B8FFF-85A7-45C6-90E5-F20BCDAD01A9}"/>
                  </a:ext>
                </a:extLst>
              </p:cNvPr>
              <p:cNvGrpSpPr/>
              <p:nvPr/>
            </p:nvGrpSpPr>
            <p:grpSpPr>
              <a:xfrm>
                <a:off x="4083570" y="4520761"/>
                <a:ext cx="600075" cy="342900"/>
                <a:chOff x="3604320" y="4597485"/>
                <a:chExt cx="600075" cy="342900"/>
              </a:xfrm>
              <a:grpFill/>
            </p:grpSpPr>
            <p:sp>
              <p:nvSpPr>
                <p:cNvPr id="239" name="Freeform: Shape 238">
                  <a:extLst>
                    <a:ext uri="{FF2B5EF4-FFF2-40B4-BE49-F238E27FC236}">
                      <a16:creationId xmlns:a16="http://schemas.microsoft.com/office/drawing/2014/main" id="{ED7DD00E-9BB8-4A99-A904-97B1FBBDC3E2}"/>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56FEC2BC-FF55-4F2C-AD92-846F03749040}"/>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2663D04F-8508-4A41-B033-776DA8D5729D}"/>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9F251739-EBB6-46B8-A099-52DBBFB2F04D}"/>
                  </a:ext>
                </a:extLst>
              </p:cNvPr>
              <p:cNvGrpSpPr/>
              <p:nvPr/>
            </p:nvGrpSpPr>
            <p:grpSpPr>
              <a:xfrm flipH="1">
                <a:off x="1078625" y="4520760"/>
                <a:ext cx="600075" cy="342900"/>
                <a:chOff x="3604320" y="4597485"/>
                <a:chExt cx="600075" cy="342900"/>
              </a:xfrm>
              <a:grpFill/>
            </p:grpSpPr>
            <p:sp>
              <p:nvSpPr>
                <p:cNvPr id="236" name="Freeform: Shape 235">
                  <a:extLst>
                    <a:ext uri="{FF2B5EF4-FFF2-40B4-BE49-F238E27FC236}">
                      <a16:creationId xmlns:a16="http://schemas.microsoft.com/office/drawing/2014/main" id="{91E57CCE-5B63-45B4-80A3-5B558BE6F9FE}"/>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E84339AB-4BAB-4FF5-A601-3F1EF0F46193}"/>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201D84AB-E5E1-4139-A95F-6B8C395A789E}"/>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258" name="Group 257">
            <a:extLst>
              <a:ext uri="{FF2B5EF4-FFF2-40B4-BE49-F238E27FC236}">
                <a16:creationId xmlns:a16="http://schemas.microsoft.com/office/drawing/2014/main" id="{7A0BED8D-8D35-4B40-B784-ED9A8EE054D8}"/>
              </a:ext>
            </a:extLst>
          </p:cNvPr>
          <p:cNvGrpSpPr/>
          <p:nvPr/>
        </p:nvGrpSpPr>
        <p:grpSpPr>
          <a:xfrm>
            <a:off x="5237169" y="2469107"/>
            <a:ext cx="989923" cy="989923"/>
            <a:chOff x="568549" y="3165243"/>
            <a:chExt cx="749586" cy="749586"/>
          </a:xfrm>
        </p:grpSpPr>
        <p:sp>
          <p:nvSpPr>
            <p:cNvPr id="259" name="Oval 258">
              <a:extLst>
                <a:ext uri="{FF2B5EF4-FFF2-40B4-BE49-F238E27FC236}">
                  <a16:creationId xmlns:a16="http://schemas.microsoft.com/office/drawing/2014/main" id="{D2041812-805D-4367-A3D4-53BED891F7BB}"/>
                </a:ext>
              </a:extLst>
            </p:cNvPr>
            <p:cNvSpPr/>
            <p:nvPr/>
          </p:nvSpPr>
          <p:spPr bwMode="auto">
            <a:xfrm>
              <a:off x="568549" y="3165243"/>
              <a:ext cx="749586" cy="749586"/>
            </a:xfrm>
            <a:prstGeom prst="ellipse">
              <a:avLst/>
            </a:prstGeom>
            <a:solidFill>
              <a:schemeClr val="bg1"/>
            </a:solidFill>
            <a:ln w="2857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Freeform 12">
              <a:extLst>
                <a:ext uri="{FF2B5EF4-FFF2-40B4-BE49-F238E27FC236}">
                  <a16:creationId xmlns:a16="http://schemas.microsoft.com/office/drawing/2014/main" id="{EC1EEE9D-E9D1-4C68-A321-9B8B7715F05F}"/>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261" name="Freeform 24">
              <a:extLst>
                <a:ext uri="{FF2B5EF4-FFF2-40B4-BE49-F238E27FC236}">
                  <a16:creationId xmlns:a16="http://schemas.microsoft.com/office/drawing/2014/main" id="{F5FECCC2-99DE-40A2-A0C6-595E96E6F506}"/>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rgbClr val="E81123"/>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262" name="Freeform 11">
              <a:extLst>
                <a:ext uri="{FF2B5EF4-FFF2-40B4-BE49-F238E27FC236}">
                  <a16:creationId xmlns:a16="http://schemas.microsoft.com/office/drawing/2014/main" id="{8A5A8D90-5DDC-459A-87B4-8B94A61D519B}"/>
                </a:ext>
              </a:extLst>
            </p:cNvPr>
            <p:cNvSpPr>
              <a:spLocks/>
            </p:cNvSpPr>
            <p:nvPr/>
          </p:nvSpPr>
          <p:spPr bwMode="auto">
            <a:xfrm>
              <a:off x="822718" y="3757151"/>
              <a:ext cx="239830" cy="25390"/>
            </a:xfrm>
            <a:prstGeom prst="roundRect">
              <a:avLst/>
            </a:prstGeom>
            <a:solidFill>
              <a:schemeClr val="bg1"/>
            </a:solidFill>
            <a:ln w="12700">
              <a:solidFill>
                <a:srgbClr val="E81123"/>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E0D4B4C7-FC6E-4296-BB4D-CCD8F0917DDC}"/>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4" name="Group 263">
            <a:extLst>
              <a:ext uri="{FF2B5EF4-FFF2-40B4-BE49-F238E27FC236}">
                <a16:creationId xmlns:a16="http://schemas.microsoft.com/office/drawing/2014/main" id="{F9334C09-0BAD-4E75-A32D-75878EDB3905}"/>
              </a:ext>
            </a:extLst>
          </p:cNvPr>
          <p:cNvGrpSpPr/>
          <p:nvPr/>
        </p:nvGrpSpPr>
        <p:grpSpPr>
          <a:xfrm>
            <a:off x="4481512" y="4375063"/>
            <a:ext cx="1415253" cy="133350"/>
            <a:chOff x="4321285" y="3599264"/>
            <a:chExt cx="1415253" cy="133350"/>
          </a:xfrm>
          <a:solidFill>
            <a:schemeClr val="accent1"/>
          </a:solidFill>
        </p:grpSpPr>
        <p:sp>
          <p:nvSpPr>
            <p:cNvPr id="265" name="Freeform: Shape 264">
              <a:extLst>
                <a:ext uri="{FF2B5EF4-FFF2-40B4-BE49-F238E27FC236}">
                  <a16:creationId xmlns:a16="http://schemas.microsoft.com/office/drawing/2014/main" id="{C72A1163-4858-4FDE-A162-D659257591BB}"/>
                </a:ext>
              </a:extLst>
            </p:cNvPr>
            <p:cNvSpPr/>
            <p:nvPr/>
          </p:nvSpPr>
          <p:spPr>
            <a:xfrm rot="5400000" flipH="1">
              <a:off x="5603188"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F89D1F77-6AA9-41F5-82D1-F3077B641782}"/>
                </a:ext>
              </a:extLst>
            </p:cNvPr>
            <p:cNvSpPr/>
            <p:nvPr/>
          </p:nvSpPr>
          <p:spPr>
            <a:xfrm rot="5400000" flipH="1">
              <a:off x="5341341"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368636F3-1CC1-424B-9878-46669B907A93}"/>
                </a:ext>
              </a:extLst>
            </p:cNvPr>
            <p:cNvSpPr/>
            <p:nvPr/>
          </p:nvSpPr>
          <p:spPr>
            <a:xfrm rot="5400000" flipH="1">
              <a:off x="5084166"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4A1E472E-2DF8-425C-AC73-6D52006526DD}"/>
                </a:ext>
              </a:extLst>
            </p:cNvPr>
            <p:cNvSpPr/>
            <p:nvPr/>
          </p:nvSpPr>
          <p:spPr>
            <a:xfrm rot="5400000" flipH="1">
              <a:off x="4840307"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2D7311A4-3231-4D05-ACD8-5A029340B9D2}"/>
                </a:ext>
              </a:extLst>
            </p:cNvPr>
            <p:cNvSpPr/>
            <p:nvPr/>
          </p:nvSpPr>
          <p:spPr>
            <a:xfrm rot="5400000" flipH="1">
              <a:off x="4578460"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5BF11AF-B860-4670-A505-9F3FDEF59D37}"/>
                </a:ext>
              </a:extLst>
            </p:cNvPr>
            <p:cNvSpPr/>
            <p:nvPr/>
          </p:nvSpPr>
          <p:spPr>
            <a:xfrm rot="5400000" flipH="1">
              <a:off x="4321285"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1" name="Group 270">
            <a:extLst>
              <a:ext uri="{FF2B5EF4-FFF2-40B4-BE49-F238E27FC236}">
                <a16:creationId xmlns:a16="http://schemas.microsoft.com/office/drawing/2014/main" id="{154F115B-D5E3-41FF-8142-1F7F58B9673F}"/>
              </a:ext>
            </a:extLst>
          </p:cNvPr>
          <p:cNvGrpSpPr/>
          <p:nvPr/>
        </p:nvGrpSpPr>
        <p:grpSpPr>
          <a:xfrm>
            <a:off x="4670116" y="4673353"/>
            <a:ext cx="1415253" cy="133350"/>
            <a:chOff x="4321285" y="3599264"/>
            <a:chExt cx="1415253" cy="133350"/>
          </a:xfrm>
          <a:solidFill>
            <a:schemeClr val="accent1"/>
          </a:solidFill>
        </p:grpSpPr>
        <p:sp>
          <p:nvSpPr>
            <p:cNvPr id="272" name="Freeform: Shape 271">
              <a:extLst>
                <a:ext uri="{FF2B5EF4-FFF2-40B4-BE49-F238E27FC236}">
                  <a16:creationId xmlns:a16="http://schemas.microsoft.com/office/drawing/2014/main" id="{49C13C3F-7B27-4E81-BD9E-E648D0AB1CAB}"/>
                </a:ext>
              </a:extLst>
            </p:cNvPr>
            <p:cNvSpPr/>
            <p:nvPr/>
          </p:nvSpPr>
          <p:spPr>
            <a:xfrm rot="5400000" flipH="1">
              <a:off x="5603188"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7CC62689-890C-406E-883C-551988140158}"/>
                </a:ext>
              </a:extLst>
            </p:cNvPr>
            <p:cNvSpPr/>
            <p:nvPr/>
          </p:nvSpPr>
          <p:spPr>
            <a:xfrm rot="5400000" flipH="1">
              <a:off x="5341341"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278DB8F6-C91C-45FE-BF49-052A1D187E5B}"/>
                </a:ext>
              </a:extLst>
            </p:cNvPr>
            <p:cNvSpPr/>
            <p:nvPr/>
          </p:nvSpPr>
          <p:spPr>
            <a:xfrm rot="5400000" flipH="1">
              <a:off x="5084166"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3EF45F4B-8DBA-488F-A9A6-4F579453F8C2}"/>
                </a:ext>
              </a:extLst>
            </p:cNvPr>
            <p:cNvSpPr/>
            <p:nvPr/>
          </p:nvSpPr>
          <p:spPr>
            <a:xfrm rot="5400000" flipH="1">
              <a:off x="4840307"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B33382FC-13FF-4B53-BD18-9EDA9557C89D}"/>
                </a:ext>
              </a:extLst>
            </p:cNvPr>
            <p:cNvSpPr/>
            <p:nvPr/>
          </p:nvSpPr>
          <p:spPr>
            <a:xfrm rot="5400000" flipH="1">
              <a:off x="4578460"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5285EB60-CCB5-4CD3-8BA8-B14E1066ABB4}"/>
                </a:ext>
              </a:extLst>
            </p:cNvPr>
            <p:cNvSpPr/>
            <p:nvPr/>
          </p:nvSpPr>
          <p:spPr>
            <a:xfrm rot="5400000" flipH="1">
              <a:off x="4321285"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306632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500"/>
                                        <p:tgtEl>
                                          <p:spTgt spid="6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5">
                                            <p:txEl>
                                              <p:pRg st="1" end="1"/>
                                            </p:txEl>
                                          </p:spTgt>
                                        </p:tgtEl>
                                        <p:attrNameLst>
                                          <p:attrName>style.visibility</p:attrName>
                                        </p:attrNameLst>
                                      </p:cBhvr>
                                      <p:to>
                                        <p:strVal val="visible"/>
                                      </p:to>
                                    </p:set>
                                    <p:animEffect transition="in" filter="fade">
                                      <p:cBhvr>
                                        <p:cTn id="10" dur="500"/>
                                        <p:tgtEl>
                                          <p:spTgt spid="6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30"/>
                                        </p:tgtEl>
                                        <p:attrNameLst>
                                          <p:attrName>style.visibility</p:attrName>
                                        </p:attrNameLst>
                                      </p:cBhvr>
                                      <p:to>
                                        <p:strVal val="visible"/>
                                      </p:to>
                                    </p:set>
                                    <p:animEffect transition="in" filter="fade">
                                      <p:cBhvr>
                                        <p:cTn id="13" dur="500"/>
                                        <p:tgtEl>
                                          <p:spTgt spid="230"/>
                                        </p:tgtEl>
                                      </p:cBhvr>
                                    </p:animEffect>
                                  </p:childTnLst>
                                </p:cTn>
                              </p:par>
                              <p:par>
                                <p:cTn id="14" presetID="10" presetClass="entr" presetSubtype="0" fill="hold" nodeType="withEffect">
                                  <p:stCondLst>
                                    <p:cond delay="250"/>
                                  </p:stCondLst>
                                  <p:childTnLst>
                                    <p:set>
                                      <p:cBhvr>
                                        <p:cTn id="15" dur="1" fill="hold">
                                          <p:stCondLst>
                                            <p:cond delay="0"/>
                                          </p:stCondLst>
                                        </p:cTn>
                                        <p:tgtEl>
                                          <p:spTgt spid="202"/>
                                        </p:tgtEl>
                                        <p:attrNameLst>
                                          <p:attrName>style.visibility</p:attrName>
                                        </p:attrNameLst>
                                      </p:cBhvr>
                                      <p:to>
                                        <p:strVal val="visible"/>
                                      </p:to>
                                    </p:set>
                                    <p:animEffect transition="in" filter="fade">
                                      <p:cBhvr>
                                        <p:cTn id="16" dur="500"/>
                                        <p:tgtEl>
                                          <p:spTgt spid="202"/>
                                        </p:tgtEl>
                                      </p:cBhvr>
                                    </p:animEffect>
                                  </p:childTnLst>
                                </p:cTn>
                              </p:par>
                            </p:childTnLst>
                          </p:cTn>
                        </p:par>
                        <p:par>
                          <p:cTn id="17" fill="hold">
                            <p:stCondLst>
                              <p:cond delay="750"/>
                            </p:stCondLst>
                            <p:childTnLst>
                              <p:par>
                                <p:cTn id="18" presetID="6" presetClass="entr" presetSubtype="32" fill="hold" nodeType="afterEffect">
                                  <p:stCondLst>
                                    <p:cond delay="0"/>
                                  </p:stCondLst>
                                  <p:childTnLst>
                                    <p:set>
                                      <p:cBhvr>
                                        <p:cTn id="19" dur="1" fill="hold">
                                          <p:stCondLst>
                                            <p:cond delay="0"/>
                                          </p:stCondLst>
                                        </p:cTn>
                                        <p:tgtEl>
                                          <p:spTgt spid="143"/>
                                        </p:tgtEl>
                                        <p:attrNameLst>
                                          <p:attrName>style.visibility</p:attrName>
                                        </p:attrNameLst>
                                      </p:cBhvr>
                                      <p:to>
                                        <p:strVal val="visible"/>
                                      </p:to>
                                    </p:set>
                                    <p:animEffect transition="in" filter="circle(out)">
                                      <p:cBhvr>
                                        <p:cTn id="20" dur="750"/>
                                        <p:tgtEl>
                                          <p:spTgt spid="1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5">
                                            <p:txEl>
                                              <p:pRg st="3" end="3"/>
                                            </p:txEl>
                                          </p:spTgt>
                                        </p:tgtEl>
                                        <p:attrNameLst>
                                          <p:attrName>style.visibility</p:attrName>
                                        </p:attrNameLst>
                                      </p:cBhvr>
                                      <p:to>
                                        <p:strVal val="visible"/>
                                      </p:to>
                                    </p:set>
                                    <p:animEffect transition="in" filter="fade">
                                      <p:cBhvr>
                                        <p:cTn id="25" dur="500"/>
                                        <p:tgtEl>
                                          <p:spTgt spid="65">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5">
                                            <p:txEl>
                                              <p:pRg st="4" end="4"/>
                                            </p:txEl>
                                          </p:spTgt>
                                        </p:tgtEl>
                                        <p:attrNameLst>
                                          <p:attrName>style.visibility</p:attrName>
                                        </p:attrNameLst>
                                      </p:cBhvr>
                                      <p:to>
                                        <p:strVal val="visible"/>
                                      </p:to>
                                    </p:set>
                                    <p:animEffect transition="in" filter="fade">
                                      <p:cBhvr>
                                        <p:cTn id="28" dur="500"/>
                                        <p:tgtEl>
                                          <p:spTgt spid="65">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5">
                                            <p:txEl>
                                              <p:pRg st="5" end="5"/>
                                            </p:txEl>
                                          </p:spTgt>
                                        </p:tgtEl>
                                        <p:attrNameLst>
                                          <p:attrName>style.visibility</p:attrName>
                                        </p:attrNameLst>
                                      </p:cBhvr>
                                      <p:to>
                                        <p:strVal val="visible"/>
                                      </p:to>
                                    </p:set>
                                    <p:animEffect transition="in" filter="fade">
                                      <p:cBhvr>
                                        <p:cTn id="31" dur="500"/>
                                        <p:tgtEl>
                                          <p:spTgt spid="65">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5">
                                            <p:txEl>
                                              <p:pRg st="6" end="6"/>
                                            </p:txEl>
                                          </p:spTgt>
                                        </p:tgtEl>
                                        <p:attrNameLst>
                                          <p:attrName>style.visibility</p:attrName>
                                        </p:attrNameLst>
                                      </p:cBhvr>
                                      <p:to>
                                        <p:strVal val="visible"/>
                                      </p:to>
                                    </p:set>
                                    <p:animEffect transition="in" filter="fade">
                                      <p:cBhvr>
                                        <p:cTn id="34" dur="500"/>
                                        <p:tgtEl>
                                          <p:spTgt spid="65">
                                            <p:txEl>
                                              <p:pRg st="6" end="6"/>
                                            </p:txEl>
                                          </p:spTgt>
                                        </p:tgtEl>
                                      </p:cBhvr>
                                    </p:animEffect>
                                  </p:childTnLst>
                                </p:cTn>
                              </p:par>
                            </p:childTnLst>
                          </p:cTn>
                        </p:par>
                        <p:par>
                          <p:cTn id="35" fill="hold">
                            <p:stCondLst>
                              <p:cond delay="500"/>
                            </p:stCondLst>
                            <p:childTnLst>
                              <p:par>
                                <p:cTn id="36" presetID="4" presetClass="entr" presetSubtype="16" fill="hold" grpId="0"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box(in)">
                                      <p:cBhvr>
                                        <p:cTn id="38" dur="1250"/>
                                        <p:tgtEl>
                                          <p:spTgt spid="14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5">
                                            <p:txEl>
                                              <p:pRg st="8" end="8"/>
                                            </p:txEl>
                                          </p:spTgt>
                                        </p:tgtEl>
                                        <p:attrNameLst>
                                          <p:attrName>style.visibility</p:attrName>
                                        </p:attrNameLst>
                                      </p:cBhvr>
                                      <p:to>
                                        <p:strVal val="visible"/>
                                      </p:to>
                                    </p:set>
                                    <p:animEffect transition="in" filter="fade">
                                      <p:cBhvr>
                                        <p:cTn id="43" dur="500"/>
                                        <p:tgtEl>
                                          <p:spTgt spid="65">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5">
                                            <p:txEl>
                                              <p:pRg st="9" end="9"/>
                                            </p:txEl>
                                          </p:spTgt>
                                        </p:tgtEl>
                                        <p:attrNameLst>
                                          <p:attrName>style.visibility</p:attrName>
                                        </p:attrNameLst>
                                      </p:cBhvr>
                                      <p:to>
                                        <p:strVal val="visible"/>
                                      </p:to>
                                    </p:set>
                                    <p:animEffect transition="in" filter="fade">
                                      <p:cBhvr>
                                        <p:cTn id="46" dur="500"/>
                                        <p:tgtEl>
                                          <p:spTgt spid="65">
                                            <p:txEl>
                                              <p:pRg st="9" end="9"/>
                                            </p:txEl>
                                          </p:spTgt>
                                        </p:tgtEl>
                                      </p:cBhvr>
                                    </p:animEffect>
                                  </p:childTnLst>
                                </p:cTn>
                              </p:par>
                              <p:par>
                                <p:cTn id="47" presetID="22" presetClass="entr" presetSubtype="8" fill="hold" nodeType="withEffect">
                                  <p:stCondLst>
                                    <p:cond delay="0"/>
                                  </p:stCondLst>
                                  <p:childTnLst>
                                    <p:set>
                                      <p:cBhvr>
                                        <p:cTn id="48" dur="1" fill="hold">
                                          <p:stCondLst>
                                            <p:cond delay="0"/>
                                          </p:stCondLst>
                                        </p:cTn>
                                        <p:tgtEl>
                                          <p:spTgt spid="264"/>
                                        </p:tgtEl>
                                        <p:attrNameLst>
                                          <p:attrName>style.visibility</p:attrName>
                                        </p:attrNameLst>
                                      </p:cBhvr>
                                      <p:to>
                                        <p:strVal val="visible"/>
                                      </p:to>
                                    </p:set>
                                    <p:animEffect transition="in" filter="wipe(left)">
                                      <p:cBhvr>
                                        <p:cTn id="49" dur="500"/>
                                        <p:tgtEl>
                                          <p:spTgt spid="264"/>
                                        </p:tgtEl>
                                      </p:cBhvr>
                                    </p:animEffect>
                                  </p:childTnLst>
                                </p:cTn>
                              </p:par>
                              <p:par>
                                <p:cTn id="50" presetID="22" presetClass="entr" presetSubtype="8" fill="hold" nodeType="withEffect">
                                  <p:stCondLst>
                                    <p:cond delay="250"/>
                                  </p:stCondLst>
                                  <p:childTnLst>
                                    <p:set>
                                      <p:cBhvr>
                                        <p:cTn id="51" dur="1" fill="hold">
                                          <p:stCondLst>
                                            <p:cond delay="0"/>
                                          </p:stCondLst>
                                        </p:cTn>
                                        <p:tgtEl>
                                          <p:spTgt spid="271"/>
                                        </p:tgtEl>
                                        <p:attrNameLst>
                                          <p:attrName>style.visibility</p:attrName>
                                        </p:attrNameLst>
                                      </p:cBhvr>
                                      <p:to>
                                        <p:strVal val="visible"/>
                                      </p:to>
                                    </p:set>
                                    <p:animEffect transition="in" filter="wipe(left)">
                                      <p:cBhvr>
                                        <p:cTn id="52" dur="500"/>
                                        <p:tgtEl>
                                          <p:spTgt spid="271"/>
                                        </p:tgtEl>
                                      </p:cBhvr>
                                    </p:animEffect>
                                  </p:childTnLst>
                                </p:cTn>
                              </p:par>
                            </p:childTnLst>
                          </p:cTn>
                        </p:par>
                        <p:par>
                          <p:cTn id="53" fill="hold">
                            <p:stCondLst>
                              <p:cond delay="750"/>
                            </p:stCondLst>
                            <p:childTnLst>
                              <p:par>
                                <p:cTn id="54" presetID="10" presetClass="entr" presetSubtype="0" fill="hold" nodeType="afterEffect">
                                  <p:stCondLst>
                                    <p:cond delay="500"/>
                                  </p:stCondLst>
                                  <p:childTnLst>
                                    <p:set>
                                      <p:cBhvr>
                                        <p:cTn id="55" dur="1" fill="hold">
                                          <p:stCondLst>
                                            <p:cond delay="0"/>
                                          </p:stCondLst>
                                        </p:cTn>
                                        <p:tgtEl>
                                          <p:spTgt spid="65">
                                            <p:txEl>
                                              <p:pRg st="11" end="11"/>
                                            </p:txEl>
                                          </p:spTgt>
                                        </p:tgtEl>
                                        <p:attrNameLst>
                                          <p:attrName>style.visibility</p:attrName>
                                        </p:attrNameLst>
                                      </p:cBhvr>
                                      <p:to>
                                        <p:strVal val="visible"/>
                                      </p:to>
                                    </p:set>
                                    <p:animEffect transition="in" filter="fade">
                                      <p:cBhvr>
                                        <p:cTn id="56" dur="500"/>
                                        <p:tgtEl>
                                          <p:spTgt spid="65">
                                            <p:txEl>
                                              <p:pRg st="11" end="11"/>
                                            </p:txEl>
                                          </p:spTgt>
                                        </p:tgtEl>
                                      </p:cBhvr>
                                    </p:animEffect>
                                  </p:childTnLst>
                                </p:cTn>
                              </p:par>
                              <p:par>
                                <p:cTn id="57" presetID="10" presetClass="entr" presetSubtype="0" fill="hold" nodeType="withEffect">
                                  <p:stCondLst>
                                    <p:cond delay="500"/>
                                  </p:stCondLst>
                                  <p:childTnLst>
                                    <p:set>
                                      <p:cBhvr>
                                        <p:cTn id="58" dur="1" fill="hold">
                                          <p:stCondLst>
                                            <p:cond delay="0"/>
                                          </p:stCondLst>
                                        </p:cTn>
                                        <p:tgtEl>
                                          <p:spTgt spid="65">
                                            <p:txEl>
                                              <p:pRg st="12" end="12"/>
                                            </p:txEl>
                                          </p:spTgt>
                                        </p:tgtEl>
                                        <p:attrNameLst>
                                          <p:attrName>style.visibility</p:attrName>
                                        </p:attrNameLst>
                                      </p:cBhvr>
                                      <p:to>
                                        <p:strVal val="visible"/>
                                      </p:to>
                                    </p:set>
                                    <p:animEffect transition="in" filter="fade">
                                      <p:cBhvr>
                                        <p:cTn id="59" dur="500"/>
                                        <p:tgtEl>
                                          <p:spTgt spid="65">
                                            <p:txEl>
                                              <p:pRg st="12" end="12"/>
                                            </p:txEl>
                                          </p:spTgt>
                                        </p:tgtEl>
                                      </p:cBhvr>
                                    </p:animEffect>
                                  </p:childTnLst>
                                </p:cTn>
                              </p:par>
                              <p:par>
                                <p:cTn id="60" presetID="10" presetClass="entr" presetSubtype="0" fill="hold" nodeType="withEffect">
                                  <p:stCondLst>
                                    <p:cond delay="500"/>
                                  </p:stCondLst>
                                  <p:childTnLst>
                                    <p:set>
                                      <p:cBhvr>
                                        <p:cTn id="61" dur="1" fill="hold">
                                          <p:stCondLst>
                                            <p:cond delay="0"/>
                                          </p:stCondLst>
                                        </p:cTn>
                                        <p:tgtEl>
                                          <p:spTgt spid="65">
                                            <p:txEl>
                                              <p:pRg st="13" end="13"/>
                                            </p:txEl>
                                          </p:spTgt>
                                        </p:tgtEl>
                                        <p:attrNameLst>
                                          <p:attrName>style.visibility</p:attrName>
                                        </p:attrNameLst>
                                      </p:cBhvr>
                                      <p:to>
                                        <p:strVal val="visible"/>
                                      </p:to>
                                    </p:set>
                                    <p:animEffect transition="in" filter="fade">
                                      <p:cBhvr>
                                        <p:cTn id="62" dur="500"/>
                                        <p:tgtEl>
                                          <p:spTgt spid="65">
                                            <p:txEl>
                                              <p:pRg st="13" end="13"/>
                                            </p:txEl>
                                          </p:spTgt>
                                        </p:tgtEl>
                                      </p:cBhvr>
                                    </p:animEffect>
                                  </p:childTnLst>
                                </p:cTn>
                              </p:par>
                            </p:childTnLst>
                          </p:cTn>
                        </p:par>
                        <p:par>
                          <p:cTn id="63" fill="hold">
                            <p:stCondLst>
                              <p:cond delay="1750"/>
                            </p:stCondLst>
                            <p:childTnLst>
                              <p:par>
                                <p:cTn id="64" presetID="22" presetClass="entr" presetSubtype="2" fill="hold" grpId="0" nodeType="afterEffect">
                                  <p:stCondLst>
                                    <p:cond delay="0"/>
                                  </p:stCondLst>
                                  <p:childTnLst>
                                    <p:set>
                                      <p:cBhvr>
                                        <p:cTn id="65" dur="1" fill="hold">
                                          <p:stCondLst>
                                            <p:cond delay="0"/>
                                          </p:stCondLst>
                                        </p:cTn>
                                        <p:tgtEl>
                                          <p:spTgt spid="196"/>
                                        </p:tgtEl>
                                        <p:attrNameLst>
                                          <p:attrName>style.visibility</p:attrName>
                                        </p:attrNameLst>
                                      </p:cBhvr>
                                      <p:to>
                                        <p:strVal val="visible"/>
                                      </p:to>
                                    </p:set>
                                    <p:animEffect transition="in" filter="wipe(right)">
                                      <p:cBhvr>
                                        <p:cTn id="66" dur="500"/>
                                        <p:tgtEl>
                                          <p:spTgt spid="196"/>
                                        </p:tgtEl>
                                      </p:cBhvr>
                                    </p:animEffect>
                                  </p:childTnLst>
                                </p:cTn>
                              </p:par>
                            </p:childTnLst>
                          </p:cTn>
                        </p:par>
                        <p:par>
                          <p:cTn id="67" fill="hold">
                            <p:stCondLst>
                              <p:cond delay="2250"/>
                            </p:stCondLst>
                            <p:childTnLst>
                              <p:par>
                                <p:cTn id="68" presetID="10" presetClass="entr" presetSubtype="0" fill="hold" grpId="0" nodeType="afterEffect">
                                  <p:stCondLst>
                                    <p:cond delay="0"/>
                                  </p:stCondLst>
                                  <p:childTnLst>
                                    <p:set>
                                      <p:cBhvr>
                                        <p:cTn id="69" dur="1" fill="hold">
                                          <p:stCondLst>
                                            <p:cond delay="0"/>
                                          </p:stCondLst>
                                        </p:cTn>
                                        <p:tgtEl>
                                          <p:spTgt spid="197"/>
                                        </p:tgtEl>
                                        <p:attrNameLst>
                                          <p:attrName>style.visibility</p:attrName>
                                        </p:attrNameLst>
                                      </p:cBhvr>
                                      <p:to>
                                        <p:strVal val="visible"/>
                                      </p:to>
                                    </p:set>
                                    <p:animEffect transition="in" filter="fade">
                                      <p:cBhvr>
                                        <p:cTn id="70" dur="500"/>
                                        <p:tgtEl>
                                          <p:spTgt spid="197"/>
                                        </p:tgtEl>
                                      </p:cBhvr>
                                    </p:animEffect>
                                  </p:childTnLst>
                                </p:cTn>
                              </p:par>
                            </p:childTnLst>
                          </p:cTn>
                        </p:par>
                        <p:par>
                          <p:cTn id="71" fill="hold">
                            <p:stCondLst>
                              <p:cond delay="2750"/>
                            </p:stCondLst>
                            <p:childTnLst>
                              <p:par>
                                <p:cTn id="72" presetID="6" presetClass="entr" presetSubtype="32" fill="hold" nodeType="afterEffect">
                                  <p:stCondLst>
                                    <p:cond delay="0"/>
                                  </p:stCondLst>
                                  <p:childTnLst>
                                    <p:set>
                                      <p:cBhvr>
                                        <p:cTn id="73" dur="1" fill="hold">
                                          <p:stCondLst>
                                            <p:cond delay="0"/>
                                          </p:stCondLst>
                                        </p:cTn>
                                        <p:tgtEl>
                                          <p:spTgt spid="198"/>
                                        </p:tgtEl>
                                        <p:attrNameLst>
                                          <p:attrName>style.visibility</p:attrName>
                                        </p:attrNameLst>
                                      </p:cBhvr>
                                      <p:to>
                                        <p:strVal val="visible"/>
                                      </p:to>
                                    </p:set>
                                    <p:animEffect transition="in" filter="circle(out)">
                                      <p:cBhvr>
                                        <p:cTn id="74" dur="750"/>
                                        <p:tgtEl>
                                          <p:spTgt spid="19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1"/>
                                        </p:tgtEl>
                                        <p:attrNameLst>
                                          <p:attrName>style.visibility</p:attrName>
                                        </p:attrNameLst>
                                      </p:cBhvr>
                                      <p:to>
                                        <p:strVal val="visible"/>
                                      </p:to>
                                    </p:set>
                                    <p:animEffect transition="in" filter="fade">
                                      <p:cBhvr>
                                        <p:cTn id="7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animBg="1"/>
      <p:bldP spid="196" grpId="0" animBg="1"/>
      <p:bldP spid="19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9462EE-093D-45BD-A769-2B92537B15F9}"/>
              </a:ext>
              <a:ext uri="{C183D7F6-B498-43B3-948B-1728B52AA6E4}">
                <adec:decorative xmlns:adec="http://schemas.microsoft.com/office/drawing/2017/decorative" val="1"/>
              </a:ext>
            </a:extLst>
          </p:cNvPr>
          <p:cNvSpPr/>
          <p:nvPr/>
        </p:nvSpPr>
        <p:spPr bwMode="auto">
          <a:xfrm>
            <a:off x="0" y="0"/>
            <a:ext cx="43561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9C56526-8D8E-464D-A804-0BDFF1D19604}"/>
              </a:ext>
            </a:extLst>
          </p:cNvPr>
          <p:cNvSpPr>
            <a:spLocks noGrp="1"/>
          </p:cNvSpPr>
          <p:nvPr>
            <p:ph type="title"/>
          </p:nvPr>
        </p:nvSpPr>
        <p:spPr/>
        <p:txBody>
          <a:bodyPr/>
          <a:lstStyle/>
          <a:p>
            <a:r>
              <a:rPr lang="en-US"/>
              <a:t>Zero Trust</a:t>
            </a:r>
            <a:endParaRPr lang="gsw-CH"/>
          </a:p>
        </p:txBody>
      </p:sp>
      <p:grpSp>
        <p:nvGrpSpPr>
          <p:cNvPr id="5" name="Group 4">
            <a:extLst>
              <a:ext uri="{FF2B5EF4-FFF2-40B4-BE49-F238E27FC236}">
                <a16:creationId xmlns:a16="http://schemas.microsoft.com/office/drawing/2014/main" id="{E14631F8-0204-48F8-968A-D6A591ED5F44}"/>
              </a:ext>
            </a:extLst>
          </p:cNvPr>
          <p:cNvGrpSpPr/>
          <p:nvPr/>
        </p:nvGrpSpPr>
        <p:grpSpPr>
          <a:xfrm>
            <a:off x="0" y="1468398"/>
            <a:ext cx="984083" cy="837631"/>
            <a:chOff x="1504335" y="1464109"/>
            <a:chExt cx="984083" cy="837631"/>
          </a:xfrm>
        </p:grpSpPr>
        <p:sp>
          <p:nvSpPr>
            <p:cNvPr id="6" name="Rectangle: Top Corners Rounded 5">
              <a:extLst>
                <a:ext uri="{FF2B5EF4-FFF2-40B4-BE49-F238E27FC236}">
                  <a16:creationId xmlns:a16="http://schemas.microsoft.com/office/drawing/2014/main" id="{13A61988-86E2-428C-8209-E62E278BB55C}"/>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 name="!!Market Circle">
              <a:extLst>
                <a:ext uri="{FF2B5EF4-FFF2-40B4-BE49-F238E27FC236}">
                  <a16:creationId xmlns:a16="http://schemas.microsoft.com/office/drawing/2014/main" id="{5326B8EC-0AB2-4531-AEA8-305C15D683A5}"/>
                </a:ext>
              </a:extLst>
            </p:cNvPr>
            <p:cNvGrpSpPr/>
            <p:nvPr/>
          </p:nvGrpSpPr>
          <p:grpSpPr>
            <a:xfrm>
              <a:off x="1651174" y="1464496"/>
              <a:ext cx="837244" cy="837244"/>
              <a:chOff x="1651174" y="1462114"/>
              <a:chExt cx="837244" cy="837244"/>
            </a:xfrm>
          </p:grpSpPr>
          <p:sp>
            <p:nvSpPr>
              <p:cNvPr id="8" name="!!Market white">
                <a:extLst>
                  <a:ext uri="{FF2B5EF4-FFF2-40B4-BE49-F238E27FC236}">
                    <a16:creationId xmlns:a16="http://schemas.microsoft.com/office/drawing/2014/main" id="{0E6F1BD0-54E0-498B-818A-E8DBCE148BD6}"/>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Market grey">
                <a:extLst>
                  <a:ext uri="{FF2B5EF4-FFF2-40B4-BE49-F238E27FC236}">
                    <a16:creationId xmlns:a16="http://schemas.microsoft.com/office/drawing/2014/main" id="{0DECF058-0AB8-4D61-82C3-6A8127B354C4}"/>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0" name="Group 9">
            <a:extLst>
              <a:ext uri="{FF2B5EF4-FFF2-40B4-BE49-F238E27FC236}">
                <a16:creationId xmlns:a16="http://schemas.microsoft.com/office/drawing/2014/main" id="{FD84E689-7B37-4CC4-B7EA-47996EE5449A}"/>
              </a:ext>
            </a:extLst>
          </p:cNvPr>
          <p:cNvGrpSpPr/>
          <p:nvPr/>
        </p:nvGrpSpPr>
        <p:grpSpPr>
          <a:xfrm>
            <a:off x="0" y="2681687"/>
            <a:ext cx="984083" cy="837631"/>
            <a:chOff x="1504335" y="1464109"/>
            <a:chExt cx="984083" cy="837631"/>
          </a:xfrm>
        </p:grpSpPr>
        <p:sp>
          <p:nvSpPr>
            <p:cNvPr id="11" name="Rectangle: Top Corners Rounded 10">
              <a:extLst>
                <a:ext uri="{FF2B5EF4-FFF2-40B4-BE49-F238E27FC236}">
                  <a16:creationId xmlns:a16="http://schemas.microsoft.com/office/drawing/2014/main" id="{E1AC4E4B-053F-45C0-93C5-6EBA291B8D5E}"/>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 name="!!Market Circle">
              <a:extLst>
                <a:ext uri="{FF2B5EF4-FFF2-40B4-BE49-F238E27FC236}">
                  <a16:creationId xmlns:a16="http://schemas.microsoft.com/office/drawing/2014/main" id="{0BD0A877-AFAD-4C5A-98F4-AFD4E62A1D11}"/>
                </a:ext>
              </a:extLst>
            </p:cNvPr>
            <p:cNvGrpSpPr/>
            <p:nvPr/>
          </p:nvGrpSpPr>
          <p:grpSpPr>
            <a:xfrm>
              <a:off x="1651174" y="1464496"/>
              <a:ext cx="837244" cy="837244"/>
              <a:chOff x="1651174" y="1462114"/>
              <a:chExt cx="837244" cy="837244"/>
            </a:xfrm>
          </p:grpSpPr>
          <p:sp>
            <p:nvSpPr>
              <p:cNvPr id="13" name="!!Market white">
                <a:extLst>
                  <a:ext uri="{FF2B5EF4-FFF2-40B4-BE49-F238E27FC236}">
                    <a16:creationId xmlns:a16="http://schemas.microsoft.com/office/drawing/2014/main" id="{AA07216B-1BEE-4BB8-BDBD-14C888DE79ED}"/>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Market grey">
                <a:extLst>
                  <a:ext uri="{FF2B5EF4-FFF2-40B4-BE49-F238E27FC236}">
                    <a16:creationId xmlns:a16="http://schemas.microsoft.com/office/drawing/2014/main" id="{7308781F-0488-4F83-A53F-FD67EDCC2174}"/>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5" name="Group 14">
            <a:extLst>
              <a:ext uri="{FF2B5EF4-FFF2-40B4-BE49-F238E27FC236}">
                <a16:creationId xmlns:a16="http://schemas.microsoft.com/office/drawing/2014/main" id="{8A682DC9-570A-410C-84C0-8728937FE1E1}"/>
              </a:ext>
            </a:extLst>
          </p:cNvPr>
          <p:cNvGrpSpPr/>
          <p:nvPr/>
        </p:nvGrpSpPr>
        <p:grpSpPr>
          <a:xfrm>
            <a:off x="0" y="3894976"/>
            <a:ext cx="984083" cy="837631"/>
            <a:chOff x="1504335" y="1464109"/>
            <a:chExt cx="984083" cy="837631"/>
          </a:xfrm>
        </p:grpSpPr>
        <p:sp>
          <p:nvSpPr>
            <p:cNvPr id="16" name="Rectangle: Top Corners Rounded 15">
              <a:extLst>
                <a:ext uri="{FF2B5EF4-FFF2-40B4-BE49-F238E27FC236}">
                  <a16:creationId xmlns:a16="http://schemas.microsoft.com/office/drawing/2014/main" id="{CE0EA416-5396-4068-9221-3559C3F3391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7" name="!!Market Circle">
              <a:extLst>
                <a:ext uri="{FF2B5EF4-FFF2-40B4-BE49-F238E27FC236}">
                  <a16:creationId xmlns:a16="http://schemas.microsoft.com/office/drawing/2014/main" id="{8772DE3B-9541-4F7F-9C2C-4BB7188BEF57}"/>
                </a:ext>
              </a:extLst>
            </p:cNvPr>
            <p:cNvGrpSpPr/>
            <p:nvPr/>
          </p:nvGrpSpPr>
          <p:grpSpPr>
            <a:xfrm>
              <a:off x="1651174" y="1464496"/>
              <a:ext cx="837244" cy="837244"/>
              <a:chOff x="1651174" y="1462114"/>
              <a:chExt cx="837244" cy="837244"/>
            </a:xfrm>
          </p:grpSpPr>
          <p:sp>
            <p:nvSpPr>
              <p:cNvPr id="18" name="!!Market white">
                <a:extLst>
                  <a:ext uri="{FF2B5EF4-FFF2-40B4-BE49-F238E27FC236}">
                    <a16:creationId xmlns:a16="http://schemas.microsoft.com/office/drawing/2014/main" id="{E56E3910-0F71-4DBB-B603-0EE21D9C42DC}"/>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Market grey">
                <a:extLst>
                  <a:ext uri="{FF2B5EF4-FFF2-40B4-BE49-F238E27FC236}">
                    <a16:creationId xmlns:a16="http://schemas.microsoft.com/office/drawing/2014/main" id="{BC4561DB-5314-4C55-B48C-7E18C9BD6724}"/>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20" name="Group 19">
            <a:extLst>
              <a:ext uri="{FF2B5EF4-FFF2-40B4-BE49-F238E27FC236}">
                <a16:creationId xmlns:a16="http://schemas.microsoft.com/office/drawing/2014/main" id="{F2D9EDA7-8A28-449F-AA45-0E442F47291A}"/>
              </a:ext>
            </a:extLst>
          </p:cNvPr>
          <p:cNvGrpSpPr/>
          <p:nvPr/>
        </p:nvGrpSpPr>
        <p:grpSpPr>
          <a:xfrm>
            <a:off x="0" y="5108265"/>
            <a:ext cx="984083" cy="837631"/>
            <a:chOff x="1504335" y="1464109"/>
            <a:chExt cx="984083" cy="837631"/>
          </a:xfrm>
        </p:grpSpPr>
        <p:sp>
          <p:nvSpPr>
            <p:cNvPr id="21" name="Rectangle: Top Corners Rounded 20">
              <a:extLst>
                <a:ext uri="{FF2B5EF4-FFF2-40B4-BE49-F238E27FC236}">
                  <a16:creationId xmlns:a16="http://schemas.microsoft.com/office/drawing/2014/main" id="{54975770-32D1-4C8B-B0EC-A65E8ECA4DD3}"/>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 name="!!Market Circle">
              <a:extLst>
                <a:ext uri="{FF2B5EF4-FFF2-40B4-BE49-F238E27FC236}">
                  <a16:creationId xmlns:a16="http://schemas.microsoft.com/office/drawing/2014/main" id="{A2579F74-7329-4990-9F0D-B6A8165E0B53}"/>
                </a:ext>
              </a:extLst>
            </p:cNvPr>
            <p:cNvGrpSpPr/>
            <p:nvPr/>
          </p:nvGrpSpPr>
          <p:grpSpPr>
            <a:xfrm>
              <a:off x="1651174" y="1464496"/>
              <a:ext cx="837244" cy="837244"/>
              <a:chOff x="1651174" y="1462114"/>
              <a:chExt cx="837244" cy="837244"/>
            </a:xfrm>
          </p:grpSpPr>
          <p:sp>
            <p:nvSpPr>
              <p:cNvPr id="23" name="!!Market white">
                <a:extLst>
                  <a:ext uri="{FF2B5EF4-FFF2-40B4-BE49-F238E27FC236}">
                    <a16:creationId xmlns:a16="http://schemas.microsoft.com/office/drawing/2014/main" id="{038784D4-978A-4AAC-B7B5-D51AFD1918E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Market grey">
                <a:extLst>
                  <a:ext uri="{FF2B5EF4-FFF2-40B4-BE49-F238E27FC236}">
                    <a16:creationId xmlns:a16="http://schemas.microsoft.com/office/drawing/2014/main" id="{8478F654-0071-4164-8D57-81EEAEA6D14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26" name="TextBox 25">
            <a:extLst>
              <a:ext uri="{FF2B5EF4-FFF2-40B4-BE49-F238E27FC236}">
                <a16:creationId xmlns:a16="http://schemas.microsoft.com/office/drawing/2014/main" id="{B6671C4F-79D4-4206-B5AE-E3D54C0145C9}"/>
              </a:ext>
            </a:extLst>
          </p:cNvPr>
          <p:cNvSpPr txBox="1"/>
          <p:nvPr/>
        </p:nvSpPr>
        <p:spPr>
          <a:xfrm>
            <a:off x="1129723" y="1710048"/>
            <a:ext cx="1087349" cy="3539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Simplify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0A1C30EB-0037-48FE-9737-768866F2EF69}"/>
              </a:ext>
            </a:extLst>
          </p:cNvPr>
          <p:cNvSpPr txBox="1"/>
          <p:nvPr/>
        </p:nvSpPr>
        <p:spPr>
          <a:xfrm>
            <a:off x="1129723" y="2923337"/>
            <a:ext cx="1221232" cy="3539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Integrate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19296039-29A2-4A9A-9148-D8FD42CE2106}"/>
              </a:ext>
            </a:extLst>
          </p:cNvPr>
          <p:cNvSpPr txBox="1"/>
          <p:nvPr/>
        </p:nvSpPr>
        <p:spPr>
          <a:xfrm>
            <a:off x="1128638" y="4136626"/>
            <a:ext cx="1327030" cy="3539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Automate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32" name="TextBox 31">
            <a:extLst>
              <a:ext uri="{FF2B5EF4-FFF2-40B4-BE49-F238E27FC236}">
                <a16:creationId xmlns:a16="http://schemas.microsoft.com/office/drawing/2014/main" id="{385AF060-CE8E-4FF0-89D2-0C278FC7387B}"/>
              </a:ext>
            </a:extLst>
          </p:cNvPr>
          <p:cNvSpPr txBox="1"/>
          <p:nvPr/>
        </p:nvSpPr>
        <p:spPr>
          <a:xfrm>
            <a:off x="1128638" y="5350112"/>
            <a:ext cx="1580433" cy="3539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Consolidate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4" name="Rectangle 53">
            <a:extLst>
              <a:ext uri="{FF2B5EF4-FFF2-40B4-BE49-F238E27FC236}">
                <a16:creationId xmlns:a16="http://schemas.microsoft.com/office/drawing/2014/main" id="{D9BBAE00-0198-457B-972F-B809A5EE8054}"/>
              </a:ext>
            </a:extLst>
          </p:cNvPr>
          <p:cNvSpPr/>
          <p:nvPr/>
        </p:nvSpPr>
        <p:spPr>
          <a:xfrm>
            <a:off x="5419938" y="979567"/>
            <a:ext cx="5667375" cy="1107996"/>
          </a:xfrm>
          <a:prstGeom prst="rect">
            <a:avLst/>
          </a:prstGeom>
        </p:spPr>
        <p:txBody>
          <a:bodyPr wrap="square" lIns="0" anchor="t"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Security Strategy </a:t>
            </a:r>
            <a:r>
              <a:rPr kumimoji="0" lang="en-US" sz="2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for</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business assets </a:t>
            </a:r>
            <a:r>
              <a:rPr kumimoji="0" lang="en-US" sz="18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(data, applications, devices)</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everywhere</a:t>
            </a:r>
            <a:r>
              <a:rPr kumimoji="0" lang="en-US" sz="18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(private &amp; public networks)</a:t>
            </a:r>
          </a:p>
        </p:txBody>
      </p:sp>
      <p:sp>
        <p:nvSpPr>
          <p:cNvPr id="57" name="Rectangle 56">
            <a:extLst>
              <a:ext uri="{FF2B5EF4-FFF2-40B4-BE49-F238E27FC236}">
                <a16:creationId xmlns:a16="http://schemas.microsoft.com/office/drawing/2014/main" id="{99EE20F9-01C7-4DC8-ADA2-589D052D4E0B}"/>
              </a:ext>
            </a:extLst>
          </p:cNvPr>
          <p:cNvSpPr/>
          <p:nvPr/>
        </p:nvSpPr>
        <p:spPr>
          <a:xfrm>
            <a:off x="5520267" y="2427563"/>
            <a:ext cx="3740622" cy="307777"/>
          </a:xfrm>
          <a:prstGeom prst="rect">
            <a:avLst/>
          </a:prstGeom>
          <a:solidFill>
            <a:schemeClr val="bg1"/>
          </a:solidFill>
        </p:spPr>
        <p:txBody>
          <a:bodyPr wrap="square" tIns="0" bIns="0" anchor="ctr" anchorCtr="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000" b="1" i="1"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anose="020B0502040204020203" pitchFamily="34" charset="0"/>
              </a:rPr>
              <a:t>Leads to Technical Initiatives </a:t>
            </a:r>
          </a:p>
        </p:txBody>
      </p:sp>
      <p:sp>
        <p:nvSpPr>
          <p:cNvPr id="58" name="Rectangle 57">
            <a:extLst>
              <a:ext uri="{FF2B5EF4-FFF2-40B4-BE49-F238E27FC236}">
                <a16:creationId xmlns:a16="http://schemas.microsoft.com/office/drawing/2014/main" id="{3C1DE970-AD3C-4BD0-9793-338FD725ABEE}"/>
              </a:ext>
            </a:extLst>
          </p:cNvPr>
          <p:cNvSpPr/>
          <p:nvPr/>
        </p:nvSpPr>
        <p:spPr bwMode="auto">
          <a:xfrm>
            <a:off x="4701334" y="5648879"/>
            <a:ext cx="7104584" cy="374958"/>
          </a:xfrm>
          <a:prstGeom prst="rect">
            <a:avLst/>
          </a:prstGeom>
          <a:solidFill>
            <a:srgbClr val="FFFFFF"/>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Increases security</a:t>
            </a:r>
          </a:p>
        </p:txBody>
      </p:sp>
      <p:sp>
        <p:nvSpPr>
          <p:cNvPr id="59" name="Rectangle 58">
            <a:extLst>
              <a:ext uri="{FF2B5EF4-FFF2-40B4-BE49-F238E27FC236}">
                <a16:creationId xmlns:a16="http://schemas.microsoft.com/office/drawing/2014/main" id="{2A419BBB-FA42-49F6-9724-831D7A20EFBF}"/>
              </a:ext>
            </a:extLst>
          </p:cNvPr>
          <p:cNvSpPr/>
          <p:nvPr/>
        </p:nvSpPr>
        <p:spPr bwMode="auto">
          <a:xfrm>
            <a:off x="4701334" y="6124055"/>
            <a:ext cx="7104584" cy="374958"/>
          </a:xfrm>
          <a:prstGeom prst="rect">
            <a:avLst/>
          </a:prstGeom>
          <a:solidFill>
            <a:srgbClr val="FFFFFF"/>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Increases productivity</a:t>
            </a:r>
          </a:p>
        </p:txBody>
      </p:sp>
      <p:sp>
        <p:nvSpPr>
          <p:cNvPr id="60" name="Rectangle 59">
            <a:extLst>
              <a:ext uri="{FF2B5EF4-FFF2-40B4-BE49-F238E27FC236}">
                <a16:creationId xmlns:a16="http://schemas.microsoft.com/office/drawing/2014/main" id="{97D7D95D-CD80-472A-ADBB-39BD40964580}"/>
              </a:ext>
            </a:extLst>
          </p:cNvPr>
          <p:cNvSpPr/>
          <p:nvPr/>
        </p:nvSpPr>
        <p:spPr>
          <a:xfrm>
            <a:off x="5035973" y="3523556"/>
            <a:ext cx="1967801" cy="170816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User Access</a:t>
            </a:r>
            <a:endParaRPr kumimoji="0" lang="en-US" sz="1200" b="1"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Dynamic access control that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Semibold" panose="020B0702040204020203" pitchFamily="34" charset="0"/>
              </a:rPr>
              <a:t>explicitly validates trust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before providing access</a:t>
            </a:r>
          </a:p>
          <a:p>
            <a:pPr marL="225425" marR="0" lvl="0" indent="-225425" algn="l" defTabSz="914400" rtl="0" eaLnBrk="1" fontAlgn="auto" latinLnBrk="0" hangingPunct="1">
              <a:lnSpc>
                <a:spcPct val="100000"/>
              </a:lnSpc>
              <a:spcBef>
                <a:spcPts val="0"/>
              </a:spcBef>
              <a:spcAft>
                <a:spcPts val="600"/>
              </a:spcAft>
              <a:buClrTx/>
              <a:buSzTx/>
              <a:buFont typeface="+mj-lt"/>
              <a:buAutoNum type="arabicPeriod"/>
              <a:tabLst/>
              <a:defRPr/>
            </a:pPr>
            <a:endParaRPr kumimoji="0" lang="en-US" sz="11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54F40089-65F3-49AD-9F79-002904E68912}"/>
              </a:ext>
            </a:extLst>
          </p:cNvPr>
          <p:cNvSpPr/>
          <p:nvPr/>
        </p:nvSpPr>
        <p:spPr>
          <a:xfrm>
            <a:off x="7622226" y="3523556"/>
            <a:ext cx="2110898" cy="1169551"/>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Modern SecOps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Pervasive detection and </a:t>
            </a:r>
            <a:b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rapid response to attacks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Semibold" panose="020B0702040204020203" pitchFamily="34" charset="0"/>
              </a:rPr>
              <a:t>anywhere</a:t>
            </a:r>
          </a:p>
        </p:txBody>
      </p:sp>
      <p:sp>
        <p:nvSpPr>
          <p:cNvPr id="62" name="Rectangle 24">
            <a:extLst>
              <a:ext uri="{FF2B5EF4-FFF2-40B4-BE49-F238E27FC236}">
                <a16:creationId xmlns:a16="http://schemas.microsoft.com/office/drawing/2014/main" id="{FABCD3D8-6C29-438F-851F-376C493186FE}"/>
              </a:ext>
            </a:extLst>
          </p:cNvPr>
          <p:cNvSpPr/>
          <p:nvPr/>
        </p:nvSpPr>
        <p:spPr>
          <a:xfrm>
            <a:off x="9970095" y="3522770"/>
            <a:ext cx="2153326" cy="1169551"/>
          </a:xfrm>
          <a:custGeom>
            <a:avLst/>
            <a:gdLst>
              <a:gd name="connsiteX0" fmla="*/ 0 w 2000485"/>
              <a:gd name="connsiteY0" fmla="*/ 0 h 2677656"/>
              <a:gd name="connsiteX1" fmla="*/ 2000485 w 2000485"/>
              <a:gd name="connsiteY1" fmla="*/ 0 h 2677656"/>
              <a:gd name="connsiteX2" fmla="*/ 2000485 w 2000485"/>
              <a:gd name="connsiteY2" fmla="*/ 2677656 h 2677656"/>
              <a:gd name="connsiteX3" fmla="*/ 0 w 2000485"/>
              <a:gd name="connsiteY3" fmla="*/ 2677656 h 2677656"/>
              <a:gd name="connsiteX4" fmla="*/ 0 w 2000485"/>
              <a:gd name="connsiteY4" fmla="*/ 0 h 2677656"/>
              <a:gd name="connsiteX0" fmla="*/ 0 w 2000485"/>
              <a:gd name="connsiteY0" fmla="*/ 785 h 2678441"/>
              <a:gd name="connsiteX1" fmla="*/ 484960 w 2000485"/>
              <a:gd name="connsiteY1" fmla="*/ 0 h 2678441"/>
              <a:gd name="connsiteX2" fmla="*/ 2000485 w 2000485"/>
              <a:gd name="connsiteY2" fmla="*/ 785 h 2678441"/>
              <a:gd name="connsiteX3" fmla="*/ 2000485 w 2000485"/>
              <a:gd name="connsiteY3" fmla="*/ 2678441 h 2678441"/>
              <a:gd name="connsiteX4" fmla="*/ 0 w 2000485"/>
              <a:gd name="connsiteY4" fmla="*/ 2678441 h 2678441"/>
              <a:gd name="connsiteX5" fmla="*/ 0 w 2000485"/>
              <a:gd name="connsiteY5" fmla="*/ 785 h 267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485" h="2678441">
                <a:moveTo>
                  <a:pt x="0" y="785"/>
                </a:moveTo>
                <a:lnTo>
                  <a:pt x="484960" y="0"/>
                </a:lnTo>
                <a:lnTo>
                  <a:pt x="2000485" y="785"/>
                </a:lnTo>
                <a:lnTo>
                  <a:pt x="2000485" y="2678441"/>
                </a:lnTo>
                <a:lnTo>
                  <a:pt x="0" y="2678441"/>
                </a:lnTo>
                <a:lnTo>
                  <a:pt x="0" y="785"/>
                </a:lnTo>
                <a:close/>
              </a:path>
            </a:pathLst>
          </a:custGeom>
        </p:spPr>
        <p:txBody>
          <a:bodyPr wrap="square" lIns="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OT and Datacenter</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Monitor and protect existing and new assets by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Semibold" panose="020B0702040204020203" pitchFamily="34" charset="0"/>
              </a:rPr>
              <a:t>business risk</a:t>
            </a:r>
          </a:p>
        </p:txBody>
      </p:sp>
      <p:sp>
        <p:nvSpPr>
          <p:cNvPr id="64" name="Rectangle 63">
            <a:extLst>
              <a:ext uri="{FF2B5EF4-FFF2-40B4-BE49-F238E27FC236}">
                <a16:creationId xmlns:a16="http://schemas.microsoft.com/office/drawing/2014/main" id="{588C95A9-A391-4799-8D13-5923E7D7DC3C}"/>
              </a:ext>
            </a:extLst>
          </p:cNvPr>
          <p:cNvSpPr/>
          <p:nvPr/>
        </p:nvSpPr>
        <p:spPr bwMode="auto">
          <a:xfrm>
            <a:off x="7267575" y="2715816"/>
            <a:ext cx="267891" cy="83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A104FCE2-868F-47A5-B2A7-05081AE03281}"/>
              </a:ext>
            </a:extLst>
          </p:cNvPr>
          <p:cNvSpPr/>
          <p:nvPr/>
        </p:nvSpPr>
        <p:spPr bwMode="auto">
          <a:xfrm>
            <a:off x="10387013" y="3512266"/>
            <a:ext cx="267891" cy="83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7F8BF424-422C-4FC5-99EC-AA54C8C5F60C}"/>
              </a:ext>
            </a:extLst>
          </p:cNvPr>
          <p:cNvSpPr/>
          <p:nvPr/>
        </p:nvSpPr>
        <p:spPr bwMode="auto">
          <a:xfrm>
            <a:off x="8357596" y="3512266"/>
            <a:ext cx="267891" cy="83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F622B39A-A41C-4181-9895-881222E55AF3}"/>
              </a:ext>
            </a:extLst>
          </p:cNvPr>
          <p:cNvSpPr/>
          <p:nvPr/>
        </p:nvSpPr>
        <p:spPr bwMode="auto">
          <a:xfrm>
            <a:off x="5419938" y="3512266"/>
            <a:ext cx="267891" cy="83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0F284E99-2534-42C8-9D1C-E5394439FB36}"/>
              </a:ext>
            </a:extLst>
          </p:cNvPr>
          <p:cNvCxnSpPr>
            <a:stCxn id="64" idx="2"/>
            <a:endCxn id="70" idx="0"/>
          </p:cNvCxnSpPr>
          <p:nvPr/>
        </p:nvCxnSpPr>
        <p:spPr>
          <a:xfrm rot="5400000">
            <a:off x="6121150" y="2231894"/>
            <a:ext cx="713107" cy="1847637"/>
          </a:xfrm>
          <a:prstGeom prst="bentConnector3">
            <a:avLst>
              <a:gd name="adj1" fmla="val 50000"/>
            </a:avLst>
          </a:prstGeom>
          <a:noFill/>
          <a:ln w="19050" cap="flat" cmpd="sng" algn="ctr">
            <a:solidFill>
              <a:srgbClr val="535353"/>
            </a:solidFill>
            <a:prstDash val="solid"/>
            <a:headEnd type="none" w="med" len="med"/>
            <a:tailEnd type="none" w="med" len="med"/>
          </a:ln>
          <a:effectLst/>
        </p:spPr>
      </p:cxnSp>
      <p:cxnSp>
        <p:nvCxnSpPr>
          <p:cNvPr id="74" name="Straight Connector 71">
            <a:extLst>
              <a:ext uri="{FF2B5EF4-FFF2-40B4-BE49-F238E27FC236}">
                <a16:creationId xmlns:a16="http://schemas.microsoft.com/office/drawing/2014/main" id="{0183D4B9-0CBE-4D4B-BDC7-AD89C551C8ED}"/>
              </a:ext>
            </a:extLst>
          </p:cNvPr>
          <p:cNvCxnSpPr>
            <a:cxnSpLocks/>
            <a:stCxn id="64" idx="2"/>
            <a:endCxn id="68" idx="0"/>
          </p:cNvCxnSpPr>
          <p:nvPr/>
        </p:nvCxnSpPr>
        <p:spPr>
          <a:xfrm rot="16200000" flipH="1">
            <a:off x="7589978" y="2610701"/>
            <a:ext cx="713107" cy="1090021"/>
          </a:xfrm>
          <a:prstGeom prst="bentConnector3">
            <a:avLst>
              <a:gd name="adj1" fmla="val 50000"/>
            </a:avLst>
          </a:prstGeom>
          <a:noFill/>
          <a:ln w="19050" cap="flat" cmpd="sng" algn="ctr">
            <a:solidFill>
              <a:srgbClr val="535353"/>
            </a:solidFill>
            <a:prstDash val="solid"/>
            <a:headEnd type="none" w="med" len="med"/>
            <a:tailEnd type="none" w="med" len="med"/>
          </a:ln>
          <a:effectLst/>
        </p:spPr>
      </p:cxnSp>
      <p:cxnSp>
        <p:nvCxnSpPr>
          <p:cNvPr id="78" name="Straight Connector 71">
            <a:extLst>
              <a:ext uri="{FF2B5EF4-FFF2-40B4-BE49-F238E27FC236}">
                <a16:creationId xmlns:a16="http://schemas.microsoft.com/office/drawing/2014/main" id="{DCBAF79F-095D-4464-BAE0-1D12F4460394}"/>
              </a:ext>
            </a:extLst>
          </p:cNvPr>
          <p:cNvCxnSpPr>
            <a:cxnSpLocks/>
            <a:stCxn id="64" idx="2"/>
            <a:endCxn id="66" idx="0"/>
          </p:cNvCxnSpPr>
          <p:nvPr/>
        </p:nvCxnSpPr>
        <p:spPr>
          <a:xfrm rot="16200000" flipH="1">
            <a:off x="8604687" y="1595993"/>
            <a:ext cx="713107" cy="3119438"/>
          </a:xfrm>
          <a:prstGeom prst="bentConnector3">
            <a:avLst>
              <a:gd name="adj1" fmla="val 50000"/>
            </a:avLst>
          </a:prstGeom>
          <a:noFill/>
          <a:ln w="19050" cap="flat" cmpd="sng" algn="ctr">
            <a:solidFill>
              <a:srgbClr val="535353"/>
            </a:solidFill>
            <a:prstDash val="solid"/>
            <a:headEnd type="none" w="med" len="med"/>
            <a:tailEnd type="none" w="med" len="med"/>
          </a:ln>
          <a:effectLst/>
        </p:spPr>
      </p:cxnSp>
    </p:spTree>
    <p:extLst>
      <p:ext uri="{BB962C8B-B14F-4D97-AF65-F5344CB8AC3E}">
        <p14:creationId xmlns:p14="http://schemas.microsoft.com/office/powerpoint/2010/main" val="2540351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59"/>
                                        </p:tgtEl>
                                        <p:attrNameLst>
                                          <p:attrName>style.visibility</p:attrName>
                                        </p:attrNameLst>
                                      </p:cBhvr>
                                      <p:to>
                                        <p:strVal val="visible"/>
                                      </p:to>
                                    </p:set>
                                    <p:animEffect transition="in" filter="fade">
                                      <p:cBhvr>
                                        <p:cTn id="14" dur="500"/>
                                        <p:tgtEl>
                                          <p:spTgt spid="5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22" presetClass="entr" presetSubtype="1"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wipe(up)">
                                      <p:cBhvr>
                                        <p:cTn id="22" dur="500"/>
                                        <p:tgtEl>
                                          <p:spTgt spid="7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par>
                          <p:cTn id="27" fill="hold">
                            <p:stCondLst>
                              <p:cond delay="1250"/>
                            </p:stCondLst>
                            <p:childTnLst>
                              <p:par>
                                <p:cTn id="28" presetID="22" presetClass="entr" presetSubtype="1" fill="hold" nodeType="after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wipe(up)">
                                      <p:cBhvr>
                                        <p:cTn id="30" dur="500"/>
                                        <p:tgtEl>
                                          <p:spTgt spid="74"/>
                                        </p:tgtEl>
                                      </p:cBhvr>
                                    </p:animEffect>
                                  </p:childTnLst>
                                </p:cTn>
                              </p:par>
                            </p:childTnLst>
                          </p:cTn>
                        </p:par>
                        <p:par>
                          <p:cTn id="31" fill="hold">
                            <p:stCondLst>
                              <p:cond delay="1750"/>
                            </p:stCondLst>
                            <p:childTnLst>
                              <p:par>
                                <p:cTn id="32" presetID="10" presetClass="entr" presetSubtype="0" fill="hold" grpId="0" nodeType="after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left)">
                                      <p:cBhvr>
                                        <p:cTn id="39" dur="500"/>
                                        <p:tgtEl>
                                          <p:spTgt spid="7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7" grpId="0" animBg="1"/>
      <p:bldP spid="58" grpId="0" animBg="1"/>
      <p:bldP spid="59" grpId="0" animBg="1"/>
      <p:bldP spid="60" grpId="0"/>
      <p:bldP spid="61" grpId="0"/>
      <p:bldP spid="6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8C13FE-6A72-4A4F-AB15-9025D23D585D}"/>
              </a:ext>
            </a:extLst>
          </p:cNvPr>
          <p:cNvSpPr/>
          <p:nvPr/>
        </p:nvSpPr>
        <p:spPr bwMode="auto">
          <a:xfrm>
            <a:off x="355531" y="3085671"/>
            <a:ext cx="11480938" cy="1698453"/>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a:gradFill>
                  <a:gsLst>
                    <a:gs pos="2917">
                      <a:schemeClr val="tx1"/>
                    </a:gs>
                    <a:gs pos="30000">
                      <a:schemeClr val="tx1"/>
                    </a:gs>
                  </a:gsLst>
                  <a:lin ang="5400000" scaled="0"/>
                </a:gradFill>
                <a:latin typeface="+mj-lt"/>
              </a:rPr>
              <a:t>Security </a:t>
            </a:r>
          </a:p>
          <a:p>
            <a:r>
              <a:rPr lang="en-US">
                <a:gradFill>
                  <a:gsLst>
                    <a:gs pos="2917">
                      <a:schemeClr val="tx1"/>
                    </a:gs>
                    <a:gs pos="30000">
                      <a:schemeClr val="tx1"/>
                    </a:gs>
                  </a:gsLst>
                  <a:lin ang="5400000" scaled="0"/>
                </a:gradFill>
                <a:latin typeface="+mj-lt"/>
              </a:rPr>
              <a:t>Operations</a:t>
            </a:r>
          </a:p>
        </p:txBody>
      </p:sp>
      <p:sp>
        <p:nvSpPr>
          <p:cNvPr id="21" name="Rectangle 20">
            <a:extLst>
              <a:ext uri="{FF2B5EF4-FFF2-40B4-BE49-F238E27FC236}">
                <a16:creationId xmlns:a16="http://schemas.microsoft.com/office/drawing/2014/main" id="{09970098-D93C-4FF2-BDBB-F3BE3A7B6AE0}"/>
              </a:ext>
            </a:extLst>
          </p:cNvPr>
          <p:cNvSpPr/>
          <p:nvPr/>
        </p:nvSpPr>
        <p:spPr bwMode="auto">
          <a:xfrm>
            <a:off x="355531" y="4850234"/>
            <a:ext cx="11480938" cy="1698453"/>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a:gradFill>
                  <a:gsLst>
                    <a:gs pos="2917">
                      <a:schemeClr val="tx1"/>
                    </a:gs>
                    <a:gs pos="30000">
                      <a:schemeClr val="tx1"/>
                    </a:gs>
                  </a:gsLst>
                  <a:lin ang="5400000" scaled="0"/>
                </a:gradFill>
                <a:latin typeface="+mj-lt"/>
              </a:rPr>
              <a:t>Key </a:t>
            </a:r>
          </a:p>
          <a:p>
            <a:r>
              <a:rPr lang="en-US">
                <a:gradFill>
                  <a:gsLst>
                    <a:gs pos="2917">
                      <a:schemeClr val="tx1"/>
                    </a:gs>
                    <a:gs pos="30000">
                      <a:schemeClr val="tx1"/>
                    </a:gs>
                  </a:gsLst>
                  <a:lin ang="5400000" scaled="0"/>
                </a:gradFill>
                <a:latin typeface="+mj-lt"/>
              </a:rPr>
              <a:t>Initiatives</a:t>
            </a:r>
          </a:p>
        </p:txBody>
      </p:sp>
      <p:sp>
        <p:nvSpPr>
          <p:cNvPr id="2" name="Title 1">
            <a:extLst>
              <a:ext uri="{FF2B5EF4-FFF2-40B4-BE49-F238E27FC236}">
                <a16:creationId xmlns:a16="http://schemas.microsoft.com/office/drawing/2014/main" id="{14CA467F-C875-42A3-9BD0-C60FF7BB972B}"/>
              </a:ext>
            </a:extLst>
          </p:cNvPr>
          <p:cNvSpPr>
            <a:spLocks noGrp="1"/>
          </p:cNvSpPr>
          <p:nvPr>
            <p:ph type="title"/>
          </p:nvPr>
        </p:nvSpPr>
        <p:spPr>
          <a:xfrm>
            <a:off x="588963" y="209550"/>
            <a:ext cx="11017250" cy="1107996"/>
          </a:xfrm>
        </p:spPr>
        <p:txBody>
          <a:bodyPr/>
          <a:lstStyle/>
          <a:p>
            <a:pPr algn="ctr"/>
            <a:r>
              <a:rPr lang="en-US"/>
              <a:t>Zero Trust and Related Topics</a:t>
            </a:r>
            <a:br>
              <a:rPr lang="en-US"/>
            </a:br>
            <a:endParaRPr lang="en-US"/>
          </a:p>
        </p:txBody>
      </p:sp>
      <p:sp>
        <p:nvSpPr>
          <p:cNvPr id="3" name="Speech Bubble: Rectangle 2">
            <a:extLst>
              <a:ext uri="{FF2B5EF4-FFF2-40B4-BE49-F238E27FC236}">
                <a16:creationId xmlns:a16="http://schemas.microsoft.com/office/drawing/2014/main" id="{7B7F90C4-EA3C-4E47-88F0-DE11BF070E60}"/>
              </a:ext>
            </a:extLst>
          </p:cNvPr>
          <p:cNvSpPr/>
          <p:nvPr/>
        </p:nvSpPr>
        <p:spPr bwMode="auto">
          <a:xfrm>
            <a:off x="2236504" y="4083223"/>
            <a:ext cx="2093251" cy="584775"/>
          </a:xfrm>
          <a:prstGeom prst="wedgeRectCallout">
            <a:avLst>
              <a:gd name="adj1" fmla="val 9629"/>
              <a:gd name="adj2" fmla="val 11035"/>
            </a:avLst>
          </a:prstGeom>
          <a:noFill/>
        </p:spPr>
        <p:txBody>
          <a:bodyPr wrap="square" lIns="0" tIns="0" rIns="0" bIns="0" rtlCol="0">
            <a:spAutoFit/>
          </a:bodyPr>
          <a:lstStyle/>
          <a:p>
            <a:r>
              <a:rPr lang="en-US" sz="1600">
                <a:gradFill>
                  <a:gsLst>
                    <a:gs pos="2917">
                      <a:schemeClr val="accent1"/>
                    </a:gs>
                    <a:gs pos="100000">
                      <a:schemeClr val="accent1"/>
                    </a:gs>
                  </a:gsLst>
                  <a:lin ang="5400000" scaled="0"/>
                </a:gradFill>
                <a:latin typeface="+mj-lt"/>
              </a:rPr>
              <a:t>Threat Intelligence </a:t>
            </a:r>
          </a:p>
          <a:p>
            <a:r>
              <a:rPr lang="en-US" sz="1100">
                <a:gradFill>
                  <a:gsLst>
                    <a:gs pos="2917">
                      <a:schemeClr val="tx1"/>
                    </a:gs>
                    <a:gs pos="30000">
                      <a:schemeClr val="tx1"/>
                    </a:gs>
                  </a:gsLst>
                  <a:lin ang="5400000" scaled="0"/>
                </a:gradFill>
                <a:latin typeface="+mj-lt"/>
              </a:rPr>
              <a:t>How is this integrated into Microsoft’s capabilities?</a:t>
            </a:r>
          </a:p>
        </p:txBody>
      </p:sp>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7DB7FC91-CBF2-4F34-AE2D-D499A723F666}"/>
                  </a:ext>
                </a:extLst>
              </p:cNvPr>
              <p:cNvGraphicFramePr>
                <a:graphicFrameLocks noChangeAspect="1"/>
              </p:cNvGraphicFramePr>
              <p:nvPr>
                <p:extLst>
                  <p:ext uri="{D42A27DB-BD31-4B8C-83A1-F6EECF244321}">
                    <p14:modId xmlns:p14="http://schemas.microsoft.com/office/powerpoint/2010/main" val="2006075630"/>
                  </p:ext>
                </p:extLst>
              </p:nvPr>
            </p:nvGraphicFramePr>
            <p:xfrm>
              <a:off x="2234377" y="3220665"/>
              <a:ext cx="1317775" cy="741249"/>
            </p:xfrm>
            <a:graphic>
              <a:graphicData uri="http://schemas.microsoft.com/office/powerpoint/2016/sectionzoom">
                <psez:sectionZm>
                  <psez:sectionZmObj sectionId="{0F750CE8-C1B3-4E64-913F-3B7426689B9E}">
                    <psez:zmPr id="{B05B5A0D-B95E-46F7-B1F9-232E1E18236B}" transitionDur="1000">
                      <p166:blipFill xmlns:p166="http://schemas.microsoft.com/office/powerpoint/2016/6/main">
                        <a:blip r:embed="rId3"/>
                        <a:stretch>
                          <a:fillRect/>
                        </a:stretch>
                      </p166:blipFill>
                      <p166:spPr xmlns:p166="http://schemas.microsoft.com/office/powerpoint/2016/6/main">
                        <a:xfrm>
                          <a:off x="0" y="0"/>
                          <a:ext cx="1317775" cy="741249"/>
                        </a:xfrm>
                        <a:prstGeom prst="rect">
                          <a:avLst/>
                        </a:prstGeom>
                        <a:solidFill>
                          <a:schemeClr val="bg1"/>
                        </a:solidFill>
                        <a:ln>
                          <a:solidFill>
                            <a:schemeClr val="bg2">
                              <a:lumMod val="90000"/>
                            </a:schemeClr>
                          </a:solidFill>
                          <a:headEnd type="none" w="med" len="med"/>
                          <a:tailEnd type="none" w="med" len="med"/>
                        </a:ln>
                        <a:effectLst/>
                      </p166:spPr>
                    </psez:zmPr>
                  </psez:sectionZmObj>
                </psez:sectionZm>
              </a:graphicData>
            </a:graphic>
          </p:graphicFrame>
        </mc:Choice>
        <mc:Fallback xmlns="">
          <p:pic>
            <p:nvPicPr>
              <p:cNvPr id="13" name="Section Zoom 12">
                <a:hlinkClick r:id="rId4" action="ppaction://hlinksldjump"/>
                <a:extLst>
                  <a:ext uri="{FF2B5EF4-FFF2-40B4-BE49-F238E27FC236}">
                    <a16:creationId xmlns:a16="http://schemas.microsoft.com/office/drawing/2014/main" id="{7DB7FC91-CBF2-4F34-AE2D-D499A723F666}"/>
                  </a:ext>
                </a:extLst>
              </p:cNvPr>
              <p:cNvPicPr>
                <a:picLocks noGrp="1" noRot="1" noChangeAspect="1" noMove="1" noResize="1" noEditPoints="1" noAdjustHandles="1" noChangeArrowheads="1" noChangeShapeType="1"/>
              </p:cNvPicPr>
              <p:nvPr/>
            </p:nvPicPr>
            <p:blipFill>
              <a:blip r:embed="rId5"/>
              <a:stretch>
                <a:fillRect/>
              </a:stretch>
            </p:blipFill>
            <p:spPr>
              <a:xfrm>
                <a:off x="2234377" y="3220665"/>
                <a:ext cx="1317775" cy="741249"/>
              </a:xfrm>
              <a:prstGeom prst="rect">
                <a:avLst/>
              </a:prstGeom>
              <a:solidFill>
                <a:schemeClr val="bg1"/>
              </a:solidFill>
              <a:ln>
                <a:solidFill>
                  <a:schemeClr val="bg2">
                    <a:lumMod val="90000"/>
                  </a:schemeClr>
                </a:solidFill>
                <a:headEnd type="none" w="med" len="med"/>
                <a:tailEnd type="none" w="med" len="med"/>
              </a:ln>
              <a:effectLst/>
            </p:spPr>
          </p:pic>
        </mc:Fallback>
      </mc:AlternateContent>
      <p:sp>
        <p:nvSpPr>
          <p:cNvPr id="7" name="Speech Bubble: Rectangle 6">
            <a:extLst>
              <a:ext uri="{FF2B5EF4-FFF2-40B4-BE49-F238E27FC236}">
                <a16:creationId xmlns:a16="http://schemas.microsoft.com/office/drawing/2014/main" id="{938F4C63-5F5D-4919-ABDF-0EFBC018211D}"/>
              </a:ext>
            </a:extLst>
          </p:cNvPr>
          <p:cNvSpPr/>
          <p:nvPr/>
        </p:nvSpPr>
        <p:spPr bwMode="auto">
          <a:xfrm>
            <a:off x="8958806" y="4083223"/>
            <a:ext cx="2563467" cy="584775"/>
          </a:xfrm>
          <a:prstGeom prst="wedgeRectCallout">
            <a:avLst>
              <a:gd name="adj1" fmla="val 9629"/>
              <a:gd name="adj2" fmla="val 11035"/>
            </a:avLst>
          </a:prstGeom>
          <a:noFill/>
        </p:spPr>
        <p:txBody>
          <a:bodyPr wrap="square" lIns="0" tIns="0" rIns="0" bIns="0" rtlCol="0">
            <a:spAutoFit/>
          </a:bodyPr>
          <a:lstStyle/>
          <a:p>
            <a:pPr algn="r"/>
            <a:r>
              <a:rPr lang="en-US" sz="1600">
                <a:gradFill>
                  <a:gsLst>
                    <a:gs pos="2917">
                      <a:schemeClr val="accent1"/>
                    </a:gs>
                    <a:gs pos="100000">
                      <a:schemeClr val="accent1"/>
                    </a:gs>
                  </a:gsLst>
                  <a:lin ang="5400000" scaled="0"/>
                </a:gradFill>
                <a:latin typeface="+mj-lt"/>
              </a:rPr>
              <a:t>End-to-end integration</a:t>
            </a:r>
          </a:p>
          <a:p>
            <a:pPr algn="r"/>
            <a:r>
              <a:rPr lang="en-US" sz="1100">
                <a:gradFill>
                  <a:gsLst>
                    <a:gs pos="2917">
                      <a:schemeClr val="tx1"/>
                    </a:gs>
                    <a:gs pos="30000">
                      <a:schemeClr val="tx1"/>
                    </a:gs>
                  </a:gsLst>
                  <a:lin ang="5400000" scaled="0"/>
                </a:gradFill>
                <a:latin typeface="+mj-lt"/>
              </a:rPr>
              <a:t>How</a:t>
            </a:r>
            <a:r>
              <a:rPr lang="en-US" sz="1000" i="1">
                <a:gradFill>
                  <a:gsLst>
                    <a:gs pos="2917">
                      <a:schemeClr val="tx1"/>
                    </a:gs>
                    <a:gs pos="30000">
                      <a:schemeClr val="tx1"/>
                    </a:gs>
                  </a:gsLst>
                  <a:lin ang="5400000" scaled="0"/>
                </a:gradFill>
              </a:rPr>
              <a:t> </a:t>
            </a:r>
            <a:r>
              <a:rPr lang="en-US" sz="1100">
                <a:gradFill>
                  <a:gsLst>
                    <a:gs pos="2917">
                      <a:schemeClr val="tx1"/>
                    </a:gs>
                    <a:gs pos="30000">
                      <a:schemeClr val="tx1"/>
                    </a:gs>
                  </a:gsLst>
                  <a:lin ang="5400000" scaled="0"/>
                </a:gradFill>
                <a:latin typeface="+mj-lt"/>
              </a:rPr>
              <a:t>does integrating access control </a:t>
            </a:r>
            <a:br>
              <a:rPr lang="en-US" sz="1100">
                <a:gradFill>
                  <a:gsLst>
                    <a:gs pos="2917">
                      <a:schemeClr val="tx1"/>
                    </a:gs>
                    <a:gs pos="30000">
                      <a:schemeClr val="tx1"/>
                    </a:gs>
                  </a:gsLst>
                  <a:lin ang="5400000" scaled="0"/>
                </a:gradFill>
                <a:latin typeface="+mj-lt"/>
              </a:rPr>
            </a:br>
            <a:r>
              <a:rPr lang="en-US" sz="1100">
                <a:gradFill>
                  <a:gsLst>
                    <a:gs pos="2917">
                      <a:schemeClr val="tx1"/>
                    </a:gs>
                    <a:gs pos="30000">
                      <a:schemeClr val="tx1"/>
                    </a:gs>
                  </a:gsLst>
                  <a:lin ang="5400000" scaled="0"/>
                </a:gradFill>
                <a:latin typeface="+mj-lt"/>
              </a:rPr>
              <a:t>&amp; Security Operations reduce risk?</a:t>
            </a:r>
          </a:p>
        </p:txBody>
      </p:sp>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2B556016-F68D-4BE9-A648-E20DB8E9EBC6}"/>
                  </a:ext>
                </a:extLst>
              </p:cNvPr>
              <p:cNvGraphicFramePr>
                <a:graphicFrameLocks noChangeAspect="1"/>
              </p:cNvGraphicFramePr>
              <p:nvPr>
                <p:extLst>
                  <p:ext uri="{D42A27DB-BD31-4B8C-83A1-F6EECF244321}">
                    <p14:modId xmlns:p14="http://schemas.microsoft.com/office/powerpoint/2010/main" val="1507658912"/>
                  </p:ext>
                </p:extLst>
              </p:nvPr>
            </p:nvGraphicFramePr>
            <p:xfrm>
              <a:off x="10137032" y="3220665"/>
              <a:ext cx="1317775" cy="741249"/>
            </p:xfrm>
            <a:graphic>
              <a:graphicData uri="http://schemas.microsoft.com/office/powerpoint/2016/sectionzoom">
                <psez:sectionZm>
                  <psez:sectionZmObj sectionId="{891300D8-649A-4A16-89C8-49F5DB2A3AFE}">
                    <psez:zmPr id="{BCC28F9E-A9C2-4614-A20B-84767DD50FAC}" transitionDur="1000">
                      <p166:blipFill xmlns:p166="http://schemas.microsoft.com/office/powerpoint/2016/6/main">
                        <a:blip r:embed="rId6"/>
                        <a:stretch>
                          <a:fillRect/>
                        </a:stretch>
                      </p166:blipFill>
                      <p166:spPr xmlns:p166="http://schemas.microsoft.com/office/powerpoint/2016/6/main">
                        <a:xfrm>
                          <a:off x="0" y="0"/>
                          <a:ext cx="1317775" cy="741249"/>
                        </a:xfrm>
                        <a:prstGeom prst="rect">
                          <a:avLst/>
                        </a:prstGeom>
                        <a:solidFill>
                          <a:schemeClr val="bg1"/>
                        </a:solidFill>
                        <a:ln>
                          <a:solidFill>
                            <a:schemeClr val="bg2">
                              <a:lumMod val="90000"/>
                            </a:schemeClr>
                          </a:solidFill>
                          <a:headEnd type="none" w="med" len="med"/>
                          <a:tailEnd type="none" w="med" len="med"/>
                        </a:ln>
                        <a:effectLst/>
                      </p166:spPr>
                    </psez:zmPr>
                  </psez:sectionZmObj>
                </psez:sectionZm>
              </a:graphicData>
            </a:graphic>
          </p:graphicFrame>
        </mc:Choice>
        <mc:Fallback xmlns="">
          <p:pic>
            <p:nvPicPr>
              <p:cNvPr id="9" name="Section Zoom 8">
                <a:hlinkClick r:id="rId7" action="ppaction://hlinksldjump"/>
                <a:extLst>
                  <a:ext uri="{FF2B5EF4-FFF2-40B4-BE49-F238E27FC236}">
                    <a16:creationId xmlns:a16="http://schemas.microsoft.com/office/drawing/2014/main" id="{2B556016-F68D-4BE9-A648-E20DB8E9EBC6}"/>
                  </a:ext>
                </a:extLst>
              </p:cNvPr>
              <p:cNvPicPr>
                <a:picLocks noGrp="1" noRot="1" noChangeAspect="1" noMove="1" noResize="1" noEditPoints="1" noAdjustHandles="1" noChangeArrowheads="1" noChangeShapeType="1"/>
              </p:cNvPicPr>
              <p:nvPr/>
            </p:nvPicPr>
            <p:blipFill>
              <a:blip r:embed="rId8"/>
              <a:stretch>
                <a:fillRect/>
              </a:stretch>
            </p:blipFill>
            <p:spPr>
              <a:xfrm>
                <a:off x="10137032" y="3220665"/>
                <a:ext cx="1317775" cy="741249"/>
              </a:xfrm>
              <a:prstGeom prst="rect">
                <a:avLst/>
              </a:prstGeom>
              <a:solidFill>
                <a:schemeClr val="bg1"/>
              </a:solidFill>
              <a:ln>
                <a:solidFill>
                  <a:schemeClr val="bg2">
                    <a:lumMod val="90000"/>
                  </a:schemeClr>
                </a:solidFill>
                <a:headEnd type="none" w="med" len="med"/>
                <a:tailEnd type="none" w="med" len="med"/>
              </a:ln>
              <a:effectLst/>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421B64E7-44BB-425D-9916-33B6C2E620E5}"/>
                  </a:ext>
                </a:extLst>
              </p:cNvPr>
              <p:cNvGraphicFramePr>
                <a:graphicFrameLocks noChangeAspect="1"/>
              </p:cNvGraphicFramePr>
              <p:nvPr>
                <p:extLst>
                  <p:ext uri="{D42A27DB-BD31-4B8C-83A1-F6EECF244321}">
                    <p14:modId xmlns:p14="http://schemas.microsoft.com/office/powerpoint/2010/main" val="3590815397"/>
                  </p:ext>
                </p:extLst>
              </p:nvPr>
            </p:nvGraphicFramePr>
            <p:xfrm>
              <a:off x="6216400" y="3220665"/>
              <a:ext cx="1317775" cy="741249"/>
            </p:xfrm>
            <a:graphic>
              <a:graphicData uri="http://schemas.microsoft.com/office/powerpoint/2016/sectionzoom">
                <psez:sectionZm>
                  <psez:sectionZmObj sectionId="{4ADAEF98-6B09-4F50-B122-5E8CBCE245DA}">
                    <psez:zmPr id="{0515932E-509E-4B44-B0C4-87D04BC1E310}" transitionDur="1000">
                      <p166:blipFill xmlns:p166="http://schemas.microsoft.com/office/powerpoint/2016/6/main">
                        <a:blip r:embed="rId9"/>
                        <a:stretch>
                          <a:fillRect/>
                        </a:stretch>
                      </p166:blipFill>
                      <p166:spPr xmlns:p166="http://schemas.microsoft.com/office/powerpoint/2016/6/main">
                        <a:xfrm>
                          <a:off x="0" y="0"/>
                          <a:ext cx="1317775" cy="741249"/>
                        </a:xfrm>
                        <a:prstGeom prst="rect">
                          <a:avLst/>
                        </a:prstGeom>
                        <a:solidFill>
                          <a:schemeClr val="bg1"/>
                        </a:solidFill>
                        <a:ln>
                          <a:solidFill>
                            <a:schemeClr val="bg2">
                              <a:lumMod val="90000"/>
                            </a:schemeClr>
                          </a:solidFill>
                          <a:headEnd type="none" w="med" len="med"/>
                          <a:tailEnd type="none" w="med" len="med"/>
                        </a:ln>
                        <a:effectLst/>
                      </p166:spPr>
                    </psez:zmPr>
                  </psez:sectionZmObj>
                </psez:sectionZm>
              </a:graphicData>
            </a:graphic>
          </p:graphicFrame>
        </mc:Choice>
        <mc:Fallback xmlns="">
          <p:pic>
            <p:nvPicPr>
              <p:cNvPr id="10" name="Section Zoom 9">
                <a:hlinkClick r:id="rId10" action="ppaction://hlinksldjump"/>
                <a:extLst>
                  <a:ext uri="{FF2B5EF4-FFF2-40B4-BE49-F238E27FC236}">
                    <a16:creationId xmlns:a16="http://schemas.microsoft.com/office/drawing/2014/main" id="{421B64E7-44BB-425D-9916-33B6C2E620E5}"/>
                  </a:ext>
                </a:extLst>
              </p:cNvPr>
              <p:cNvPicPr>
                <a:picLocks noGrp="1" noRot="1" noChangeAspect="1" noMove="1" noResize="1" noEditPoints="1" noAdjustHandles="1" noChangeArrowheads="1" noChangeShapeType="1"/>
              </p:cNvPicPr>
              <p:nvPr/>
            </p:nvPicPr>
            <p:blipFill>
              <a:blip r:embed="rId11"/>
              <a:stretch>
                <a:fillRect/>
              </a:stretch>
            </p:blipFill>
            <p:spPr>
              <a:xfrm>
                <a:off x="6216400" y="3220665"/>
                <a:ext cx="1317775" cy="741249"/>
              </a:xfrm>
              <a:prstGeom prst="rect">
                <a:avLst/>
              </a:prstGeom>
              <a:solidFill>
                <a:schemeClr val="bg1"/>
              </a:solidFill>
              <a:ln>
                <a:solidFill>
                  <a:schemeClr val="bg2">
                    <a:lumMod val="90000"/>
                  </a:schemeClr>
                </a:solidFill>
                <a:headEnd type="none" w="med" len="med"/>
                <a:tailEnd type="none" w="med" len="med"/>
              </a:ln>
              <a:effectLst/>
            </p:spPr>
          </p:pic>
        </mc:Fallback>
      </mc:AlternateContent>
      <mc:AlternateContent xmlns:mc="http://schemas.openxmlformats.org/markup-compatibility/2006" xmlns:psez="http://schemas.microsoft.com/office/powerpoint/2016/sectionzoom">
        <mc:Choice Requires="psez">
          <p:graphicFrame>
            <p:nvGraphicFramePr>
              <p:cNvPr id="39" name="Section Zoom 38">
                <a:extLst>
                  <a:ext uri="{FF2B5EF4-FFF2-40B4-BE49-F238E27FC236}">
                    <a16:creationId xmlns:a16="http://schemas.microsoft.com/office/drawing/2014/main" id="{57502C2C-D4CB-4C05-8144-D0AB5D9F60E6}"/>
                  </a:ext>
                </a:extLst>
              </p:cNvPr>
              <p:cNvGraphicFramePr>
                <a:graphicFrameLocks noChangeAspect="1"/>
              </p:cNvGraphicFramePr>
              <p:nvPr>
                <p:extLst>
                  <p:ext uri="{D42A27DB-BD31-4B8C-83A1-F6EECF244321}">
                    <p14:modId xmlns:p14="http://schemas.microsoft.com/office/powerpoint/2010/main" val="3792343805"/>
                  </p:ext>
                </p:extLst>
              </p:nvPr>
            </p:nvGraphicFramePr>
            <p:xfrm>
              <a:off x="10163849" y="4996999"/>
              <a:ext cx="1317774" cy="741249"/>
            </p:xfrm>
            <a:graphic>
              <a:graphicData uri="http://schemas.microsoft.com/office/powerpoint/2016/sectionzoom">
                <psez:sectionZm>
                  <psez:sectionZmObj sectionId="{A24B8EDE-D69A-4BAA-B13E-A45341CD05E0}">
                    <psez:zmPr id="{10D516E8-7428-4640-A9F3-662BDD61958A}" transitionDur="1000">
                      <p166:blipFill xmlns:p166="http://schemas.microsoft.com/office/powerpoint/2016/6/main">
                        <a:blip r:embed="rId12"/>
                        <a:stretch>
                          <a:fillRect/>
                        </a:stretch>
                      </p166:blipFill>
                      <p166:spPr xmlns:p166="http://schemas.microsoft.com/office/powerpoint/2016/6/main">
                        <a:xfrm>
                          <a:off x="0" y="0"/>
                          <a:ext cx="1317774" cy="741249"/>
                        </a:xfrm>
                        <a:prstGeom prst="rect">
                          <a:avLst/>
                        </a:prstGeom>
                        <a:solidFill>
                          <a:schemeClr val="bg1"/>
                        </a:solidFill>
                        <a:ln>
                          <a:solidFill>
                            <a:schemeClr val="bg2">
                              <a:lumMod val="90000"/>
                            </a:schemeClr>
                          </a:solidFill>
                          <a:headEnd type="none" w="med" len="med"/>
                          <a:tailEnd type="none" w="med" len="med"/>
                        </a:ln>
                        <a:effectLst/>
                      </p166:spPr>
                    </psez:zmPr>
                  </psez:sectionZmObj>
                </psez:sectionZm>
              </a:graphicData>
            </a:graphic>
          </p:graphicFrame>
        </mc:Choice>
        <mc:Fallback xmlns="">
          <p:pic>
            <p:nvPicPr>
              <p:cNvPr id="39" name="Section Zoom 38">
                <a:hlinkClick r:id="rId13" action="ppaction://hlinksldjump"/>
                <a:extLst>
                  <a:ext uri="{FF2B5EF4-FFF2-40B4-BE49-F238E27FC236}">
                    <a16:creationId xmlns:a16="http://schemas.microsoft.com/office/drawing/2014/main" id="{57502C2C-D4CB-4C05-8144-D0AB5D9F60E6}"/>
                  </a:ext>
                </a:extLst>
              </p:cNvPr>
              <p:cNvPicPr>
                <a:picLocks noGrp="1" noRot="1" noChangeAspect="1" noMove="1" noResize="1" noEditPoints="1" noAdjustHandles="1" noChangeArrowheads="1" noChangeShapeType="1"/>
              </p:cNvPicPr>
              <p:nvPr/>
            </p:nvPicPr>
            <p:blipFill>
              <a:blip r:embed="rId14"/>
              <a:stretch>
                <a:fillRect/>
              </a:stretch>
            </p:blipFill>
            <p:spPr>
              <a:xfrm>
                <a:off x="10163849" y="4996999"/>
                <a:ext cx="1317774" cy="741249"/>
              </a:xfrm>
              <a:prstGeom prst="rect">
                <a:avLst/>
              </a:prstGeom>
              <a:solidFill>
                <a:schemeClr val="bg1"/>
              </a:solidFill>
              <a:ln>
                <a:solidFill>
                  <a:schemeClr val="bg2">
                    <a:lumMod val="90000"/>
                  </a:schemeClr>
                </a:solidFill>
                <a:headEnd type="none" w="med" len="med"/>
                <a:tailEnd type="none" w="med" len="med"/>
              </a:ln>
              <a:effectLst/>
            </p:spPr>
          </p:pic>
        </mc:Fallback>
      </mc:AlternateContent>
      <p:sp>
        <p:nvSpPr>
          <p:cNvPr id="11" name="Speech Bubble: Rectangle 10">
            <a:extLst>
              <a:ext uri="{FF2B5EF4-FFF2-40B4-BE49-F238E27FC236}">
                <a16:creationId xmlns:a16="http://schemas.microsoft.com/office/drawing/2014/main" id="{47A93E82-1491-4785-ABA3-C5524E65EFCE}"/>
              </a:ext>
            </a:extLst>
          </p:cNvPr>
          <p:cNvSpPr/>
          <p:nvPr/>
        </p:nvSpPr>
        <p:spPr bwMode="auto">
          <a:xfrm>
            <a:off x="5620759" y="4028220"/>
            <a:ext cx="2509057" cy="584775"/>
          </a:xfrm>
          <a:prstGeom prst="wedgeRectCallout">
            <a:avLst>
              <a:gd name="adj1" fmla="val 9629"/>
              <a:gd name="adj2" fmla="val 11035"/>
            </a:avLst>
          </a:prstGeom>
          <a:noFill/>
        </p:spPr>
        <p:txBody>
          <a:bodyPr wrap="square" lIns="0" tIns="0" rIns="0" bIns="0" rtlCol="0">
            <a:spAutoFit/>
          </a:bodyPr>
          <a:lstStyle/>
          <a:p>
            <a:pPr algn="ctr"/>
            <a:r>
              <a:rPr lang="en-US" sz="1600">
                <a:gradFill>
                  <a:gsLst>
                    <a:gs pos="2917">
                      <a:schemeClr val="accent1"/>
                    </a:gs>
                    <a:gs pos="100000">
                      <a:schemeClr val="accent1"/>
                    </a:gs>
                  </a:gsLst>
                  <a:lin ang="5400000" scaled="0"/>
                </a:gradFill>
                <a:latin typeface="+mj-lt"/>
              </a:rPr>
              <a:t>Capability Integration</a:t>
            </a:r>
          </a:p>
          <a:p>
            <a:pPr algn="ctr"/>
            <a:r>
              <a:rPr lang="en-US" sz="1100">
                <a:gradFill>
                  <a:gsLst>
                    <a:gs pos="2917">
                      <a:schemeClr val="tx1"/>
                    </a:gs>
                    <a:gs pos="30000">
                      <a:schemeClr val="tx1"/>
                    </a:gs>
                  </a:gsLst>
                  <a:lin ang="5400000" scaled="0"/>
                </a:gradFill>
                <a:latin typeface="+mj-lt"/>
              </a:rPr>
              <a:t>How does Microsoft invest into integrating Security Operations tools? </a:t>
            </a:r>
          </a:p>
        </p:txBody>
      </p:sp>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2EC2B878-D32A-46FF-B762-C5EAA2CBB0DD}"/>
                  </a:ext>
                </a:extLst>
              </p:cNvPr>
              <p:cNvGraphicFramePr>
                <a:graphicFrameLocks noChangeAspect="1"/>
              </p:cNvGraphicFramePr>
              <p:nvPr>
                <p:extLst>
                  <p:ext uri="{D42A27DB-BD31-4B8C-83A1-F6EECF244321}">
                    <p14:modId xmlns:p14="http://schemas.microsoft.com/office/powerpoint/2010/main" val="2053264117"/>
                  </p:ext>
                </p:extLst>
              </p:nvPr>
            </p:nvGraphicFramePr>
            <p:xfrm>
              <a:off x="458298" y="1280132"/>
              <a:ext cx="1961299" cy="1103231"/>
            </p:xfrm>
            <a:graphic>
              <a:graphicData uri="http://schemas.microsoft.com/office/powerpoint/2016/sectionzoom">
                <psez:sectionZm>
                  <psez:sectionZmObj sectionId="{7A2BB234-9660-4292-A904-B35ED462D378}">
                    <psez:zmPr id="{F9B39BE6-D53C-41A6-A461-2973C313ED2A}" transitionDur="1000">
                      <p166:blipFill xmlns:p166="http://schemas.microsoft.com/office/powerpoint/2016/6/main">
                        <a:blip r:embed="rId15"/>
                        <a:stretch>
                          <a:fillRect/>
                        </a:stretch>
                      </p166:blipFill>
                      <p166:spPr xmlns:p166="http://schemas.microsoft.com/office/powerpoint/2016/6/main">
                        <a:xfrm>
                          <a:off x="0" y="0"/>
                          <a:ext cx="1961299" cy="1103231"/>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166:spPr>
                    </psez:zmPr>
                  </psez:sectionZmObj>
                </psez:sectionZm>
              </a:graphicData>
            </a:graphic>
          </p:graphicFrame>
        </mc:Choice>
        <mc:Fallback xmlns="">
          <p:pic>
            <p:nvPicPr>
              <p:cNvPr id="8" name="Section Zoom 7">
                <a:hlinkClick r:id="rId16" action="ppaction://hlinksldjump"/>
                <a:extLst>
                  <a:ext uri="{FF2B5EF4-FFF2-40B4-BE49-F238E27FC236}">
                    <a16:creationId xmlns:a16="http://schemas.microsoft.com/office/drawing/2014/main" id="{2EC2B878-D32A-46FF-B762-C5EAA2CBB0DD}"/>
                  </a:ext>
                </a:extLst>
              </p:cNvPr>
              <p:cNvPicPr>
                <a:picLocks noGrp="1" noRot="1" noChangeAspect="1" noMove="1" noResize="1" noEditPoints="1" noAdjustHandles="1" noChangeArrowheads="1" noChangeShapeType="1"/>
              </p:cNvPicPr>
              <p:nvPr/>
            </p:nvPicPr>
            <p:blipFill>
              <a:blip r:embed="rId17"/>
              <a:stretch>
                <a:fillRect/>
              </a:stretch>
            </p:blipFill>
            <p:spPr>
              <a:xfrm>
                <a:off x="458298" y="1280132"/>
                <a:ext cx="1961299" cy="1103231"/>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pic>
        </mc:Fallback>
      </mc:AlternateContent>
      <p:sp>
        <p:nvSpPr>
          <p:cNvPr id="14" name="Speech Bubble: Rectangle 13">
            <a:extLst>
              <a:ext uri="{FF2B5EF4-FFF2-40B4-BE49-F238E27FC236}">
                <a16:creationId xmlns:a16="http://schemas.microsoft.com/office/drawing/2014/main" id="{E4BF7807-02F6-44BC-98B3-6FDBD56A6262}"/>
              </a:ext>
            </a:extLst>
          </p:cNvPr>
          <p:cNvSpPr/>
          <p:nvPr/>
        </p:nvSpPr>
        <p:spPr bwMode="auto">
          <a:xfrm>
            <a:off x="3050795" y="2501292"/>
            <a:ext cx="3115722" cy="384721"/>
          </a:xfrm>
          <a:prstGeom prst="wedgeRectCallout">
            <a:avLst>
              <a:gd name="adj1" fmla="val 9629"/>
              <a:gd name="adj2" fmla="val 11035"/>
            </a:avLst>
          </a:prstGeom>
          <a:noFill/>
        </p:spPr>
        <p:txBody>
          <a:bodyPr wrap="square" lIns="0" tIns="0" rIns="0" bIns="0" rtlCol="0">
            <a:spAutoFit/>
          </a:bodyPr>
          <a:lstStyle/>
          <a:p>
            <a:pPr algn="ctr"/>
            <a:r>
              <a:rPr lang="en-US" sz="1400">
                <a:gradFill>
                  <a:gsLst>
                    <a:gs pos="2917">
                      <a:schemeClr val="accent1"/>
                    </a:gs>
                    <a:gs pos="100000">
                      <a:schemeClr val="accent1"/>
                    </a:gs>
                  </a:gsLst>
                  <a:lin ang="5400000" scaled="0"/>
                </a:gradFill>
                <a:latin typeface="+mj-lt"/>
              </a:rPr>
              <a:t>Zero Trust Rapid Modernization Plan</a:t>
            </a:r>
            <a:br>
              <a:rPr lang="en-US" sz="1400">
                <a:gradFill>
                  <a:gsLst>
                    <a:gs pos="2917">
                      <a:schemeClr val="accent1"/>
                    </a:gs>
                    <a:gs pos="100000">
                      <a:schemeClr val="accent1"/>
                    </a:gs>
                  </a:gsLst>
                  <a:lin ang="5400000" scaled="0"/>
                </a:gradFill>
                <a:latin typeface="+mj-lt"/>
              </a:rPr>
            </a:br>
            <a:r>
              <a:rPr lang="en-US" sz="1100">
                <a:gradFill>
                  <a:gsLst>
                    <a:gs pos="2917">
                      <a:schemeClr val="tx1"/>
                    </a:gs>
                    <a:gs pos="30000">
                      <a:schemeClr val="tx1"/>
                    </a:gs>
                  </a:gsLst>
                  <a:lin ang="5400000" scaled="0"/>
                </a:gradFill>
                <a:latin typeface="+mj-lt"/>
              </a:rPr>
              <a:t>What to do first for Zero Trust?</a:t>
            </a:r>
          </a:p>
        </p:txBody>
      </p:sp>
      <p:sp>
        <p:nvSpPr>
          <p:cNvPr id="15" name="TextBox 14">
            <a:extLst>
              <a:ext uri="{FF2B5EF4-FFF2-40B4-BE49-F238E27FC236}">
                <a16:creationId xmlns:a16="http://schemas.microsoft.com/office/drawing/2014/main" id="{2CBFF2EA-0C3E-4DAC-A60D-0F4A18277D15}"/>
              </a:ext>
            </a:extLst>
          </p:cNvPr>
          <p:cNvSpPr txBox="1"/>
          <p:nvPr/>
        </p:nvSpPr>
        <p:spPr>
          <a:xfrm>
            <a:off x="9134537" y="2495793"/>
            <a:ext cx="2586512" cy="384721"/>
          </a:xfrm>
          <a:prstGeom prst="rect">
            <a:avLst/>
          </a:prstGeom>
          <a:noFill/>
        </p:spPr>
        <p:txBody>
          <a:bodyPr wrap="square" lIns="0" tIns="0" rIns="0" bIns="0" rtlCol="0">
            <a:spAutoFit/>
          </a:bodyPr>
          <a:lstStyle/>
          <a:p>
            <a:pPr algn="r"/>
            <a:r>
              <a:rPr lang="en-US" sz="1400">
                <a:gradFill>
                  <a:gsLst>
                    <a:gs pos="2917">
                      <a:schemeClr val="accent1"/>
                    </a:gs>
                    <a:gs pos="100000">
                      <a:schemeClr val="accent1"/>
                    </a:gs>
                  </a:gsLst>
                  <a:lin ang="5400000" scaled="0"/>
                </a:gradFill>
                <a:latin typeface="+mj-lt"/>
              </a:rPr>
              <a:t>The Open Group Perspective</a:t>
            </a:r>
          </a:p>
          <a:p>
            <a:pPr algn="r"/>
            <a:r>
              <a:rPr lang="en-US" sz="1100">
                <a:gradFill>
                  <a:gsLst>
                    <a:gs pos="2917">
                      <a:schemeClr val="tx1"/>
                    </a:gs>
                    <a:gs pos="30000">
                      <a:schemeClr val="tx1"/>
                    </a:gs>
                  </a:gsLst>
                  <a:lin ang="5400000" scaled="0"/>
                </a:gradFill>
                <a:latin typeface="+mj-lt"/>
              </a:rPr>
              <a:t>How has The Jericho Forum™ evolved?</a:t>
            </a:r>
          </a:p>
        </p:txBody>
      </p:sp>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5A59883B-D98F-4342-BF7E-764A8057CDFD}"/>
                  </a:ext>
                </a:extLst>
              </p:cNvPr>
              <p:cNvGraphicFramePr>
                <a:graphicFrameLocks noChangeAspect="1"/>
              </p:cNvGraphicFramePr>
              <p:nvPr>
                <p:extLst>
                  <p:ext uri="{D42A27DB-BD31-4B8C-83A1-F6EECF244321}">
                    <p14:modId xmlns:p14="http://schemas.microsoft.com/office/powerpoint/2010/main" val="1120065242"/>
                  </p:ext>
                </p:extLst>
              </p:nvPr>
            </p:nvGraphicFramePr>
            <p:xfrm>
              <a:off x="9759749" y="1274633"/>
              <a:ext cx="1961299" cy="1103231"/>
            </p:xfrm>
            <a:graphic>
              <a:graphicData uri="http://schemas.microsoft.com/office/powerpoint/2016/sectionzoom">
                <psez:sectionZm>
                  <psez:sectionZmObj sectionId="{E3026EDD-CDB3-4BDB-81E5-6C653BA74CD9}">
                    <psez:zmPr id="{38B75864-8981-45F1-9EAA-BFDC49818982}" transitionDur="1000">
                      <p166:blipFill xmlns:p166="http://schemas.microsoft.com/office/powerpoint/2016/6/main">
                        <a:blip r:embed="rId18"/>
                        <a:stretch>
                          <a:fillRect/>
                        </a:stretch>
                      </p166:blipFill>
                      <p166:spPr xmlns:p166="http://schemas.microsoft.com/office/powerpoint/2016/6/main">
                        <a:xfrm>
                          <a:off x="0" y="0"/>
                          <a:ext cx="1961299" cy="1103231"/>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166:spPr>
                    </psez:zmPr>
                  </psez:sectionZmObj>
                </psez:sectionZm>
              </a:graphicData>
            </a:graphic>
          </p:graphicFrame>
        </mc:Choice>
        <mc:Fallback xmlns="">
          <p:pic>
            <p:nvPicPr>
              <p:cNvPr id="16" name="Section Zoom 15">
                <a:hlinkClick r:id="rId19" action="ppaction://hlinksldjump"/>
                <a:extLst>
                  <a:ext uri="{FF2B5EF4-FFF2-40B4-BE49-F238E27FC236}">
                    <a16:creationId xmlns:a16="http://schemas.microsoft.com/office/drawing/2014/main" id="{5A59883B-D98F-4342-BF7E-764A8057CDFD}"/>
                  </a:ext>
                </a:extLst>
              </p:cNvPr>
              <p:cNvPicPr>
                <a:picLocks noGrp="1" noRot="1" noChangeAspect="1" noMove="1" noResize="1" noEditPoints="1" noAdjustHandles="1" noChangeArrowheads="1" noChangeShapeType="1"/>
              </p:cNvPicPr>
              <p:nvPr/>
            </p:nvPicPr>
            <p:blipFill>
              <a:blip r:embed="rId20"/>
              <a:stretch>
                <a:fillRect/>
              </a:stretch>
            </p:blipFill>
            <p:spPr>
              <a:xfrm>
                <a:off x="9759749" y="1274633"/>
                <a:ext cx="1961299" cy="1103231"/>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mc:Fallback>
      </mc:AlternateContent>
      <p:sp>
        <p:nvSpPr>
          <p:cNvPr id="19" name="Speech Bubble: Rectangle 18">
            <a:extLst>
              <a:ext uri="{FF2B5EF4-FFF2-40B4-BE49-F238E27FC236}">
                <a16:creationId xmlns:a16="http://schemas.microsoft.com/office/drawing/2014/main" id="{D00C388C-5BD6-4A67-8878-EEEAA850DAE6}"/>
              </a:ext>
            </a:extLst>
          </p:cNvPr>
          <p:cNvSpPr/>
          <p:nvPr/>
        </p:nvSpPr>
        <p:spPr bwMode="auto">
          <a:xfrm>
            <a:off x="458298" y="2501292"/>
            <a:ext cx="2258398" cy="384721"/>
          </a:xfrm>
          <a:prstGeom prst="wedgeRectCallout">
            <a:avLst>
              <a:gd name="adj1" fmla="val 9629"/>
              <a:gd name="adj2" fmla="val 11035"/>
            </a:avLst>
          </a:prstGeom>
          <a:noFill/>
        </p:spPr>
        <p:txBody>
          <a:bodyPr wrap="square" lIns="0" tIns="0" rIns="0" bIns="0" rtlCol="0">
            <a:spAutoFit/>
          </a:bodyPr>
          <a:lstStyle/>
          <a:p>
            <a:r>
              <a:rPr lang="en-US" sz="1400">
                <a:gradFill>
                  <a:gsLst>
                    <a:gs pos="2917">
                      <a:schemeClr val="accent1"/>
                    </a:gs>
                    <a:gs pos="100000">
                      <a:schemeClr val="accent1"/>
                    </a:gs>
                  </a:gsLst>
                  <a:lin ang="5400000" scaled="0"/>
                </a:gradFill>
                <a:latin typeface="+mj-lt"/>
              </a:rPr>
              <a:t>Zero Trust Overview</a:t>
            </a:r>
          </a:p>
          <a:p>
            <a:r>
              <a:rPr lang="en-US" sz="1100">
                <a:gradFill>
                  <a:gsLst>
                    <a:gs pos="2917">
                      <a:schemeClr val="tx1"/>
                    </a:gs>
                    <a:gs pos="30000">
                      <a:schemeClr val="tx1"/>
                    </a:gs>
                  </a:gsLst>
                  <a:lin ang="5400000" scaled="0"/>
                </a:gradFill>
                <a:latin typeface="+mj-lt"/>
              </a:rPr>
              <a:t>What is Zero Trust and why do it?</a:t>
            </a:r>
          </a:p>
        </p:txBody>
      </p:sp>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F7AFC856-C6EA-4C4E-9B78-ABF4D080E239}"/>
                  </a:ext>
                </a:extLst>
              </p:cNvPr>
              <p:cNvGraphicFramePr>
                <a:graphicFrameLocks noChangeAspect="1"/>
              </p:cNvGraphicFramePr>
              <p:nvPr>
                <p:extLst>
                  <p:ext uri="{D42A27DB-BD31-4B8C-83A1-F6EECF244321}">
                    <p14:modId xmlns:p14="http://schemas.microsoft.com/office/powerpoint/2010/main" val="1923061027"/>
                  </p:ext>
                </p:extLst>
              </p:nvPr>
            </p:nvGraphicFramePr>
            <p:xfrm>
              <a:off x="6216400" y="4996999"/>
              <a:ext cx="1317774" cy="741249"/>
            </p:xfrm>
            <a:graphic>
              <a:graphicData uri="http://schemas.microsoft.com/office/powerpoint/2016/sectionzoom">
                <psez:sectionZm>
                  <psez:sectionZmObj sectionId="{25F8CA28-5D44-4135-873D-0D8746BC7B69}">
                    <psez:zmPr id="{37DDC69C-A6F7-4F4A-AA15-AA0CEA1189A2}" transitionDur="1000">
                      <p166:blipFill xmlns:p166="http://schemas.microsoft.com/office/powerpoint/2016/6/main">
                        <a:blip r:embed="rId21"/>
                        <a:stretch>
                          <a:fillRect/>
                        </a:stretch>
                      </p166:blipFill>
                      <p166:spPr xmlns:p166="http://schemas.microsoft.com/office/powerpoint/2016/6/main">
                        <a:xfrm>
                          <a:off x="0" y="0"/>
                          <a:ext cx="1317774" cy="741249"/>
                        </a:xfrm>
                        <a:prstGeom prst="rect">
                          <a:avLst/>
                        </a:prstGeom>
                        <a:solidFill>
                          <a:schemeClr val="bg1"/>
                        </a:solidFill>
                        <a:ln>
                          <a:solidFill>
                            <a:schemeClr val="bg2">
                              <a:lumMod val="90000"/>
                            </a:schemeClr>
                          </a:solidFill>
                          <a:headEnd type="none" w="med" len="med"/>
                          <a:tailEnd type="none" w="med" len="med"/>
                        </a:ln>
                        <a:effectLst/>
                      </p166:spPr>
                    </psez:zmPr>
                  </psez:sectionZmObj>
                </psez:sectionZm>
              </a:graphicData>
            </a:graphic>
          </p:graphicFrame>
        </mc:Choice>
        <mc:Fallback xmlns="">
          <p:pic>
            <p:nvPicPr>
              <p:cNvPr id="6" name="Section Zoom 5">
                <a:hlinkClick r:id="rId22" action="ppaction://hlinksldjump"/>
                <a:extLst>
                  <a:ext uri="{FF2B5EF4-FFF2-40B4-BE49-F238E27FC236}">
                    <a16:creationId xmlns:a16="http://schemas.microsoft.com/office/drawing/2014/main" id="{F7AFC856-C6EA-4C4E-9B78-ABF4D080E239}"/>
                  </a:ext>
                </a:extLst>
              </p:cNvPr>
              <p:cNvPicPr>
                <a:picLocks noGrp="1" noRot="1" noChangeAspect="1" noMove="1" noResize="1" noEditPoints="1" noAdjustHandles="1" noChangeArrowheads="1" noChangeShapeType="1"/>
              </p:cNvPicPr>
              <p:nvPr/>
            </p:nvPicPr>
            <p:blipFill>
              <a:blip r:embed="rId23"/>
              <a:stretch>
                <a:fillRect/>
              </a:stretch>
            </p:blipFill>
            <p:spPr>
              <a:xfrm>
                <a:off x="6216400" y="4996999"/>
                <a:ext cx="1317774" cy="741249"/>
              </a:xfrm>
              <a:prstGeom prst="rect">
                <a:avLst/>
              </a:prstGeom>
              <a:solidFill>
                <a:schemeClr val="bg1"/>
              </a:solidFill>
              <a:ln>
                <a:solidFill>
                  <a:schemeClr val="bg2">
                    <a:lumMod val="90000"/>
                  </a:schemeClr>
                </a:solidFill>
                <a:headEnd type="none" w="med" len="med"/>
                <a:tailEnd type="none" w="med" len="med"/>
              </a:ln>
              <a:effectLst/>
            </p:spPr>
          </p:pic>
        </mc:Fallback>
      </mc:AlternateContent>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A554A36B-38A4-4117-A3A5-504ED7BA0F5B}"/>
                  </a:ext>
                </a:extLst>
              </p:cNvPr>
              <p:cNvGraphicFramePr>
                <a:graphicFrameLocks noChangeAspect="1"/>
              </p:cNvGraphicFramePr>
              <p:nvPr>
                <p:extLst>
                  <p:ext uri="{D42A27DB-BD31-4B8C-83A1-F6EECF244321}">
                    <p14:modId xmlns:p14="http://schemas.microsoft.com/office/powerpoint/2010/main" val="1921290402"/>
                  </p:ext>
                </p:extLst>
              </p:nvPr>
            </p:nvGraphicFramePr>
            <p:xfrm>
              <a:off x="2241430" y="4996999"/>
              <a:ext cx="1317774" cy="741249"/>
            </p:xfrm>
            <a:graphic>
              <a:graphicData uri="http://schemas.microsoft.com/office/powerpoint/2016/sectionzoom">
                <psez:sectionZm>
                  <psez:sectionZmObj sectionId="{FBA6431A-50BB-4F1E-AD32-6E2FEE30ACD5}">
                    <psez:zmPr id="{5196C650-DF1E-4BFB-BAF5-7CB67985D4AB}" transitionDur="1000">
                      <p166:blipFill xmlns:p166="http://schemas.microsoft.com/office/powerpoint/2016/6/main">
                        <a:blip r:embed="rId24"/>
                        <a:stretch>
                          <a:fillRect/>
                        </a:stretch>
                      </p166:blipFill>
                      <p166:spPr xmlns:p166="http://schemas.microsoft.com/office/powerpoint/2016/6/main">
                        <a:xfrm>
                          <a:off x="0" y="0"/>
                          <a:ext cx="1317774" cy="741249"/>
                        </a:xfrm>
                        <a:prstGeom prst="rect">
                          <a:avLst/>
                        </a:prstGeom>
                        <a:solidFill>
                          <a:schemeClr val="bg1"/>
                        </a:solidFill>
                        <a:ln>
                          <a:solidFill>
                            <a:schemeClr val="bg2">
                              <a:lumMod val="90000"/>
                            </a:schemeClr>
                          </a:solidFill>
                          <a:headEnd type="none" w="med" len="med"/>
                          <a:tailEnd type="none" w="med" len="med"/>
                        </a:ln>
                        <a:effectLst/>
                      </p166:spPr>
                    </psez:zmPr>
                  </psez:sectionZmObj>
                </psez:sectionZm>
              </a:graphicData>
            </a:graphic>
          </p:graphicFrame>
        </mc:Choice>
        <mc:Fallback xmlns="">
          <p:pic>
            <p:nvPicPr>
              <p:cNvPr id="29" name="Section Zoom 28">
                <a:hlinkClick r:id="rId25" action="ppaction://hlinksldjump"/>
                <a:extLst>
                  <a:ext uri="{FF2B5EF4-FFF2-40B4-BE49-F238E27FC236}">
                    <a16:creationId xmlns:a16="http://schemas.microsoft.com/office/drawing/2014/main" id="{A554A36B-38A4-4117-A3A5-504ED7BA0F5B}"/>
                  </a:ext>
                </a:extLst>
              </p:cNvPr>
              <p:cNvPicPr>
                <a:picLocks noGrp="1" noRot="1" noChangeAspect="1" noMove="1" noResize="1" noEditPoints="1" noAdjustHandles="1" noChangeArrowheads="1" noChangeShapeType="1"/>
              </p:cNvPicPr>
              <p:nvPr/>
            </p:nvPicPr>
            <p:blipFill>
              <a:blip r:embed="rId26"/>
              <a:stretch>
                <a:fillRect/>
              </a:stretch>
            </p:blipFill>
            <p:spPr>
              <a:xfrm>
                <a:off x="2241430" y="4996999"/>
                <a:ext cx="1317774" cy="741249"/>
              </a:xfrm>
              <a:prstGeom prst="rect">
                <a:avLst/>
              </a:prstGeom>
              <a:solidFill>
                <a:schemeClr val="bg1"/>
              </a:solidFill>
              <a:ln>
                <a:solidFill>
                  <a:schemeClr val="bg2">
                    <a:lumMod val="90000"/>
                  </a:schemeClr>
                </a:solidFill>
                <a:headEnd type="none" w="med" len="med"/>
                <a:tailEnd type="none" w="med" len="med"/>
              </a:ln>
              <a:effectLst/>
            </p:spPr>
          </p:pic>
        </mc:Fallback>
      </mc:AlternateContent>
      <p:sp>
        <p:nvSpPr>
          <p:cNvPr id="17" name="TextBox 16">
            <a:extLst>
              <a:ext uri="{FF2B5EF4-FFF2-40B4-BE49-F238E27FC236}">
                <a16:creationId xmlns:a16="http://schemas.microsoft.com/office/drawing/2014/main" id="{4DD49427-4F3A-455F-AB6B-7435719FFECD}"/>
              </a:ext>
            </a:extLst>
          </p:cNvPr>
          <p:cNvSpPr txBox="1"/>
          <p:nvPr/>
        </p:nvSpPr>
        <p:spPr>
          <a:xfrm>
            <a:off x="8739188" y="5817969"/>
            <a:ext cx="2783084" cy="584775"/>
          </a:xfrm>
          <a:prstGeom prst="rect">
            <a:avLst/>
          </a:prstGeom>
          <a:noFill/>
        </p:spPr>
        <p:txBody>
          <a:bodyPr wrap="square" lIns="0" tIns="0" rIns="0" bIns="0" rtlCol="0">
            <a:spAutoFit/>
          </a:bodyPr>
          <a:lstStyle/>
          <a:p>
            <a:pPr algn="r"/>
            <a:r>
              <a:rPr lang="en-US" sz="1600">
                <a:gradFill>
                  <a:gsLst>
                    <a:gs pos="2917">
                      <a:schemeClr val="accent1"/>
                    </a:gs>
                    <a:gs pos="100000">
                      <a:schemeClr val="accent1"/>
                    </a:gs>
                  </a:gsLst>
                  <a:lin ang="5400000" scaled="0"/>
                </a:gradFill>
                <a:latin typeface="+mj-lt"/>
              </a:rPr>
              <a:t>Beyond VPN for User Access</a:t>
            </a:r>
          </a:p>
          <a:p>
            <a:pPr algn="r"/>
            <a:r>
              <a:rPr lang="en-US" sz="1100">
                <a:gradFill>
                  <a:gsLst>
                    <a:gs pos="2917">
                      <a:schemeClr val="tx1"/>
                    </a:gs>
                    <a:gs pos="30000">
                      <a:schemeClr val="tx1"/>
                    </a:gs>
                  </a:gsLst>
                  <a:lin ang="5400000" scaled="0"/>
                </a:gradFill>
                <a:latin typeface="+mj-lt"/>
              </a:rPr>
              <a:t>How to rapidly improve security and user experience for remote access?</a:t>
            </a:r>
          </a:p>
        </p:txBody>
      </p:sp>
      <p:sp>
        <p:nvSpPr>
          <p:cNvPr id="12" name="Speech Bubble: Rectangle 11">
            <a:extLst>
              <a:ext uri="{FF2B5EF4-FFF2-40B4-BE49-F238E27FC236}">
                <a16:creationId xmlns:a16="http://schemas.microsoft.com/office/drawing/2014/main" id="{7322CC5D-5AEC-42D3-B811-1D3C30512AD8}"/>
              </a:ext>
            </a:extLst>
          </p:cNvPr>
          <p:cNvSpPr/>
          <p:nvPr/>
        </p:nvSpPr>
        <p:spPr bwMode="auto">
          <a:xfrm>
            <a:off x="5395913" y="5817969"/>
            <a:ext cx="2958748" cy="584775"/>
          </a:xfrm>
          <a:prstGeom prst="wedgeRectCallout">
            <a:avLst>
              <a:gd name="adj1" fmla="val 9629"/>
              <a:gd name="adj2" fmla="val 11035"/>
            </a:avLst>
          </a:prstGeom>
          <a:noFill/>
        </p:spPr>
        <p:txBody>
          <a:bodyPr wrap="square" lIns="0" tIns="0" rIns="0" bIns="0" rtlCol="0">
            <a:spAutoFit/>
          </a:bodyPr>
          <a:lstStyle/>
          <a:p>
            <a:pPr algn="ctr"/>
            <a:r>
              <a:rPr lang="en-US" sz="1600">
                <a:gradFill>
                  <a:gsLst>
                    <a:gs pos="2917">
                      <a:schemeClr val="accent1"/>
                    </a:gs>
                    <a:gs pos="100000">
                      <a:schemeClr val="accent1"/>
                    </a:gs>
                  </a:gsLst>
                  <a:lin ang="5400000" scaled="0"/>
                </a:gradFill>
                <a:latin typeface="+mj-lt"/>
              </a:rPr>
              <a:t>Human Operated Ransomware</a:t>
            </a:r>
          </a:p>
          <a:p>
            <a:pPr algn="ctr"/>
            <a:r>
              <a:rPr lang="en-US" sz="1100">
                <a:gradFill>
                  <a:gsLst>
                    <a:gs pos="2917">
                      <a:schemeClr val="tx1"/>
                    </a:gs>
                    <a:gs pos="30000">
                      <a:schemeClr val="tx1"/>
                    </a:gs>
                  </a:gsLst>
                  <a:lin ang="5400000" scaled="0"/>
                </a:gradFill>
                <a:latin typeface="+mj-lt"/>
              </a:rPr>
              <a:t>How to mitigate business-impacting </a:t>
            </a:r>
            <a:br>
              <a:rPr lang="en-US" sz="1100">
                <a:gradFill>
                  <a:gsLst>
                    <a:gs pos="2917">
                      <a:schemeClr val="tx1"/>
                    </a:gs>
                    <a:gs pos="30000">
                      <a:schemeClr val="tx1"/>
                    </a:gs>
                  </a:gsLst>
                  <a:lin ang="5400000" scaled="0"/>
                </a:gradFill>
                <a:latin typeface="+mj-lt"/>
              </a:rPr>
            </a:br>
            <a:r>
              <a:rPr lang="en-US" sz="1100">
                <a:gradFill>
                  <a:gsLst>
                    <a:gs pos="2917">
                      <a:schemeClr val="tx1"/>
                    </a:gs>
                    <a:gs pos="30000">
                      <a:schemeClr val="tx1"/>
                    </a:gs>
                  </a:gsLst>
                  <a:lin ang="5400000" scaled="0"/>
                </a:gradFill>
                <a:latin typeface="+mj-lt"/>
              </a:rPr>
              <a:t>extortion attacks?</a:t>
            </a:r>
          </a:p>
        </p:txBody>
      </p:sp>
      <p:sp>
        <p:nvSpPr>
          <p:cNvPr id="30" name="Speech Bubble: Rectangle 29">
            <a:extLst>
              <a:ext uri="{FF2B5EF4-FFF2-40B4-BE49-F238E27FC236}">
                <a16:creationId xmlns:a16="http://schemas.microsoft.com/office/drawing/2014/main" id="{0DF13F75-B57E-4B00-8E3B-093A5D632875}"/>
              </a:ext>
            </a:extLst>
          </p:cNvPr>
          <p:cNvSpPr/>
          <p:nvPr/>
        </p:nvSpPr>
        <p:spPr bwMode="auto">
          <a:xfrm>
            <a:off x="2234377" y="5817969"/>
            <a:ext cx="2679611" cy="584775"/>
          </a:xfrm>
          <a:prstGeom prst="wedgeRectCallout">
            <a:avLst>
              <a:gd name="adj1" fmla="val 9629"/>
              <a:gd name="adj2" fmla="val 11035"/>
            </a:avLst>
          </a:prstGeom>
          <a:noFill/>
        </p:spPr>
        <p:txBody>
          <a:bodyPr wrap="square" lIns="0" tIns="0" rIns="0" bIns="0" rtlCol="0">
            <a:spAutoFit/>
          </a:bodyPr>
          <a:lstStyle/>
          <a:p>
            <a:r>
              <a:rPr lang="en-US" sz="1600">
                <a:gradFill>
                  <a:gsLst>
                    <a:gs pos="2917">
                      <a:schemeClr val="accent1"/>
                    </a:gs>
                    <a:gs pos="100000">
                      <a:schemeClr val="accent1"/>
                    </a:gs>
                  </a:gsLst>
                  <a:lin ang="5400000" scaled="0"/>
                </a:gradFill>
                <a:latin typeface="+mj-lt"/>
              </a:rPr>
              <a:t>Securing Privileged Access</a:t>
            </a:r>
          </a:p>
          <a:p>
            <a:r>
              <a:rPr lang="en-US" sz="1100">
                <a:gradFill>
                  <a:gsLst>
                    <a:gs pos="2917">
                      <a:schemeClr val="tx1"/>
                    </a:gs>
                    <a:gs pos="30000">
                      <a:schemeClr val="tx1"/>
                    </a:gs>
                  </a:gsLst>
                  <a:lin ang="5400000" scaled="0"/>
                </a:gradFill>
                <a:latin typeface="+mj-lt"/>
              </a:rPr>
              <a:t>How to mitigate common and </a:t>
            </a:r>
            <a:br>
              <a:rPr lang="en-US" sz="1100">
                <a:gradFill>
                  <a:gsLst>
                    <a:gs pos="2917">
                      <a:schemeClr val="tx1"/>
                    </a:gs>
                    <a:gs pos="30000">
                      <a:schemeClr val="tx1"/>
                    </a:gs>
                  </a:gsLst>
                  <a:lin ang="5400000" scaled="0"/>
                </a:gradFill>
                <a:latin typeface="+mj-lt"/>
              </a:rPr>
            </a:br>
            <a:r>
              <a:rPr lang="en-US" sz="1100">
                <a:gradFill>
                  <a:gsLst>
                    <a:gs pos="2917">
                      <a:schemeClr val="tx1"/>
                    </a:gs>
                    <a:gs pos="30000">
                      <a:schemeClr val="tx1"/>
                    </a:gs>
                  </a:gsLst>
                  <a:lin ang="5400000" scaled="0"/>
                </a:gradFill>
                <a:latin typeface="+mj-lt"/>
              </a:rPr>
              <a:t>high-impact attack techniques?</a:t>
            </a:r>
          </a:p>
        </p:txBody>
      </p:sp>
      <p:sp>
        <p:nvSpPr>
          <p:cNvPr id="4" name="TextBox 3">
            <a:extLst>
              <a:ext uri="{FF2B5EF4-FFF2-40B4-BE49-F238E27FC236}">
                <a16:creationId xmlns:a16="http://schemas.microsoft.com/office/drawing/2014/main" id="{992BD047-F1E6-45D3-99A5-1C95B375DB6A}"/>
              </a:ext>
            </a:extLst>
          </p:cNvPr>
          <p:cNvSpPr txBox="1"/>
          <p:nvPr/>
        </p:nvSpPr>
        <p:spPr>
          <a:xfrm>
            <a:off x="3539066" y="705098"/>
            <a:ext cx="3428363" cy="338554"/>
          </a:xfrm>
          <a:prstGeom prst="rect">
            <a:avLst/>
          </a:prstGeom>
          <a:noFill/>
        </p:spPr>
        <p:txBody>
          <a:bodyPr wrap="square">
            <a:spAutoFit/>
          </a:bodyPr>
          <a:lstStyle/>
          <a:p>
            <a:pPr algn="ctr"/>
            <a:r>
              <a:rPr kumimoji="0" lang="en-US" sz="1600" b="0" i="0" u="none" strike="noStrike" kern="1200" cap="none" spc="-50" normalizeH="0" baseline="0" noProof="0">
                <a:ln w="3175">
                  <a:noFill/>
                </a:ln>
                <a:gradFill>
                  <a:gsLst>
                    <a:gs pos="2917">
                      <a:srgbClr val="D2D2D2"/>
                    </a:gs>
                    <a:gs pos="100000">
                      <a:srgbClr val="D2D2D2"/>
                    </a:gs>
                  </a:gsLst>
                  <a:lin ang="5400000" scaled="0"/>
                </a:gradFill>
                <a:effectLst/>
                <a:uLnTx/>
                <a:uFillTx/>
                <a:latin typeface="Segoe UI Semibold"/>
                <a:ea typeface="+mn-ea"/>
                <a:cs typeface="Segoe UI" pitchFamily="34" charset="0"/>
                <a:hlinkClick r:id="rId27"/>
              </a:rPr>
              <a:t>aka.ms/MCRA</a:t>
            </a:r>
            <a:r>
              <a:rPr kumimoji="0" lang="en-US" sz="1600" b="0" i="0" u="none" strike="noStrike" kern="1200" cap="none" spc="-50" normalizeH="0" baseline="0" noProof="0">
                <a:ln w="3175">
                  <a:noFill/>
                </a:ln>
                <a:gradFill>
                  <a:gsLst>
                    <a:gs pos="2917">
                      <a:srgbClr val="D2D2D2"/>
                    </a:gs>
                    <a:gs pos="100000">
                      <a:srgbClr val="D2D2D2"/>
                    </a:gs>
                  </a:gsLst>
                  <a:lin ang="5400000" scaled="0"/>
                </a:gradFill>
                <a:effectLst/>
                <a:uLnTx/>
                <a:uFillTx/>
                <a:latin typeface="Segoe UI Semibold"/>
                <a:ea typeface="+mn-ea"/>
                <a:cs typeface="Segoe UI" pitchFamily="34" charset="0"/>
              </a:rPr>
              <a:t>  |  December 2021  | </a:t>
            </a:r>
            <a:endParaRPr lang="en-US" sz="1000">
              <a:gradFill>
                <a:gsLst>
                  <a:gs pos="2917">
                    <a:srgbClr val="D2D2D2"/>
                  </a:gs>
                  <a:gs pos="100000">
                    <a:srgbClr val="D2D2D2"/>
                  </a:gs>
                </a:gsLst>
                <a:lin ang="5400000" scaled="0"/>
              </a:gradFill>
            </a:endParaRPr>
          </a:p>
        </p:txBody>
      </p:sp>
      <p:pic>
        <p:nvPicPr>
          <p:cNvPr id="18" name="Picture 17">
            <a:extLst>
              <a:ext uri="{FF2B5EF4-FFF2-40B4-BE49-F238E27FC236}">
                <a16:creationId xmlns:a16="http://schemas.microsoft.com/office/drawing/2014/main" id="{B9CDE938-5718-409E-A162-77E7D09BF419}"/>
              </a:ext>
            </a:extLst>
          </p:cNvPr>
          <p:cNvPicPr>
            <a:picLocks noChangeAspect="1"/>
          </p:cNvPicPr>
          <p:nvPr/>
        </p:nvPicPr>
        <p:blipFill>
          <a:blip r:embed="rId28" cstate="email">
            <a:extLst>
              <a:ext uri="{28A0092B-C50C-407E-A947-70E740481C1C}">
                <a14:useLocalDpi xmlns:a14="http://schemas.microsoft.com/office/drawing/2010/main" val="0"/>
              </a:ext>
            </a:extLst>
          </a:blip>
          <a:stretch>
            <a:fillRect/>
          </a:stretch>
        </p:blipFill>
        <p:spPr bwMode="invGray">
          <a:xfrm>
            <a:off x="6835696" y="763157"/>
            <a:ext cx="1038388" cy="222436"/>
          </a:xfrm>
          <a:prstGeom prst="rect">
            <a:avLst/>
          </a:prstGeom>
        </p:spPr>
      </p:pic>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B94FB2F8-B310-46C0-9118-5A1BEBB82ED7}"/>
                  </a:ext>
                </a:extLst>
              </p:cNvPr>
              <p:cNvGraphicFramePr>
                <a:graphicFrameLocks noChangeAspect="1"/>
              </p:cNvGraphicFramePr>
              <p:nvPr>
                <p:extLst>
                  <p:ext uri="{D42A27DB-BD31-4B8C-83A1-F6EECF244321}">
                    <p14:modId xmlns:p14="http://schemas.microsoft.com/office/powerpoint/2010/main" val="2431110985"/>
                  </p:ext>
                </p:extLst>
              </p:nvPr>
            </p:nvGraphicFramePr>
            <p:xfrm>
              <a:off x="3650257" y="1280132"/>
              <a:ext cx="1961299" cy="1103231"/>
            </p:xfrm>
            <a:graphic>
              <a:graphicData uri="http://schemas.microsoft.com/office/powerpoint/2016/slidezoom">
                <pslz:sldZm>
                  <pslz:sldZmObj sldId="2147469000" cId="398360240">
                    <pslz:zmPr id="{B5A393E8-D0C0-420E-8E05-70699B2D41C5}" returnToParent="0" transitionDur="1000">
                      <p166:blipFill xmlns:p166="http://schemas.microsoft.com/office/powerpoint/2016/6/main">
                        <a:blip r:embed="rId29"/>
                        <a:stretch>
                          <a:fillRect/>
                        </a:stretch>
                      </p166:blipFill>
                      <p166:spPr xmlns:p166="http://schemas.microsoft.com/office/powerpoint/2016/6/main">
                        <a:xfrm>
                          <a:off x="0" y="0"/>
                          <a:ext cx="1961299" cy="1103231"/>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166:spPr>
                    </pslz:zmPr>
                  </pslz:sldZmObj>
                </pslz:sldZm>
              </a:graphicData>
            </a:graphic>
          </p:graphicFrame>
        </mc:Choice>
        <mc:Fallback xmlns="">
          <p:pic>
            <p:nvPicPr>
              <p:cNvPr id="22" name="Slide Zoom 21">
                <a:hlinkClick r:id="rId30" action="ppaction://hlinksldjump"/>
                <a:extLst>
                  <a:ext uri="{FF2B5EF4-FFF2-40B4-BE49-F238E27FC236}">
                    <a16:creationId xmlns:a16="http://schemas.microsoft.com/office/drawing/2014/main" id="{B94FB2F8-B310-46C0-9118-5A1BEBB82ED7}"/>
                  </a:ext>
                </a:extLst>
              </p:cNvPr>
              <p:cNvPicPr>
                <a:picLocks noGrp="1" noRot="1" noChangeAspect="1" noMove="1" noResize="1" noEditPoints="1" noAdjustHandles="1" noChangeArrowheads="1" noChangeShapeType="1"/>
              </p:cNvPicPr>
              <p:nvPr/>
            </p:nvPicPr>
            <p:blipFill>
              <a:blip r:embed="rId31"/>
              <a:stretch>
                <a:fillRect/>
              </a:stretch>
            </p:blipFill>
            <p:spPr>
              <a:xfrm>
                <a:off x="3650257" y="1280132"/>
                <a:ext cx="1961299" cy="1103231"/>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23" name="Section Zoom 22">
                <a:extLst>
                  <a:ext uri="{FF2B5EF4-FFF2-40B4-BE49-F238E27FC236}">
                    <a16:creationId xmlns:a16="http://schemas.microsoft.com/office/drawing/2014/main" id="{C48A1E0C-BD28-4537-9DAA-27593D83BEA9}"/>
                  </a:ext>
                </a:extLst>
              </p:cNvPr>
              <p:cNvGraphicFramePr>
                <a:graphicFrameLocks noChangeAspect="1"/>
              </p:cNvGraphicFramePr>
              <p:nvPr>
                <p:extLst>
                  <p:ext uri="{D42A27DB-BD31-4B8C-83A1-F6EECF244321}">
                    <p14:modId xmlns:p14="http://schemas.microsoft.com/office/powerpoint/2010/main" val="728854968"/>
                  </p:ext>
                </p:extLst>
              </p:nvPr>
            </p:nvGraphicFramePr>
            <p:xfrm>
              <a:off x="6675186" y="1276224"/>
              <a:ext cx="1961299" cy="1103231"/>
            </p:xfrm>
            <a:graphic>
              <a:graphicData uri="http://schemas.microsoft.com/office/powerpoint/2016/sectionzoom">
                <psez:sectionZm>
                  <psez:sectionZmObj sectionId="{56E5A5A2-524F-4459-90C6-6CC5E34B4F5A}">
                    <psez:zmPr id="{A941F3CF-1DAD-41DA-8697-74E4D1FAC8E3}" transitionDur="1000">
                      <p166:blipFill xmlns:p166="http://schemas.microsoft.com/office/powerpoint/2016/6/main">
                        <a:blip r:embed="rId32"/>
                        <a:stretch>
                          <a:fillRect/>
                        </a:stretch>
                      </p166:blipFill>
                      <p166:spPr xmlns:p166="http://schemas.microsoft.com/office/powerpoint/2016/6/main">
                        <a:xfrm>
                          <a:off x="0" y="0"/>
                          <a:ext cx="1961299" cy="1103231"/>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166:spPr>
                    </psez:zmPr>
                  </psez:sectionZmObj>
                </psez:sectionZm>
              </a:graphicData>
            </a:graphic>
          </p:graphicFrame>
        </mc:Choice>
        <mc:Fallback xmlns="">
          <p:pic>
            <p:nvPicPr>
              <p:cNvPr id="23" name="Section Zoom 22">
                <a:hlinkClick r:id="rId33" action="ppaction://hlinksldjump"/>
                <a:extLst>
                  <a:ext uri="{FF2B5EF4-FFF2-40B4-BE49-F238E27FC236}">
                    <a16:creationId xmlns:a16="http://schemas.microsoft.com/office/drawing/2014/main" id="{C48A1E0C-BD28-4537-9DAA-27593D83BEA9}"/>
                  </a:ext>
                </a:extLst>
              </p:cNvPr>
              <p:cNvPicPr>
                <a:picLocks noGrp="1" noRot="1" noChangeAspect="1" noMove="1" noResize="1" noEditPoints="1" noAdjustHandles="1" noChangeArrowheads="1" noChangeShapeType="1"/>
              </p:cNvPicPr>
              <p:nvPr/>
            </p:nvPicPr>
            <p:blipFill>
              <a:blip r:embed="rId34"/>
              <a:stretch>
                <a:fillRect/>
              </a:stretch>
            </p:blipFill>
            <p:spPr>
              <a:xfrm>
                <a:off x="6675186" y="1276224"/>
                <a:ext cx="1961299" cy="1103231"/>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mc:Fallback>
      </mc:AlternateContent>
      <p:sp>
        <p:nvSpPr>
          <p:cNvPr id="24" name="Speech Bubble: Rectangle 23">
            <a:extLst>
              <a:ext uri="{FF2B5EF4-FFF2-40B4-BE49-F238E27FC236}">
                <a16:creationId xmlns:a16="http://schemas.microsoft.com/office/drawing/2014/main" id="{5A80A7D8-C9AD-4153-9825-E2973816EA1E}"/>
              </a:ext>
            </a:extLst>
          </p:cNvPr>
          <p:cNvSpPr/>
          <p:nvPr/>
        </p:nvSpPr>
        <p:spPr bwMode="auto">
          <a:xfrm>
            <a:off x="6500616" y="2497384"/>
            <a:ext cx="2299822" cy="384721"/>
          </a:xfrm>
          <a:prstGeom prst="wedgeRectCallout">
            <a:avLst>
              <a:gd name="adj1" fmla="val 9629"/>
              <a:gd name="adj2" fmla="val 11035"/>
            </a:avLst>
          </a:prstGeom>
          <a:noFill/>
        </p:spPr>
        <p:txBody>
          <a:bodyPr wrap="square" lIns="0" tIns="0" rIns="0" bIns="0" rtlCol="0">
            <a:spAutoFit/>
          </a:bodyPr>
          <a:lstStyle/>
          <a:p>
            <a:pPr algn="ctr"/>
            <a:r>
              <a:rPr lang="en-US" sz="1400">
                <a:gradFill>
                  <a:gsLst>
                    <a:gs pos="2917">
                      <a:schemeClr val="accent1"/>
                    </a:gs>
                    <a:gs pos="100000">
                      <a:schemeClr val="accent1"/>
                    </a:gs>
                  </a:gsLst>
                  <a:lin ang="5400000" scaled="0"/>
                </a:gradFill>
                <a:latin typeface="+mj-lt"/>
              </a:rPr>
              <a:t>Transformation Journey</a:t>
            </a:r>
          </a:p>
          <a:p>
            <a:pPr algn="ctr"/>
            <a:r>
              <a:rPr lang="en-US" sz="1100">
                <a:gradFill>
                  <a:gsLst>
                    <a:gs pos="2917">
                      <a:schemeClr val="tx1"/>
                    </a:gs>
                    <a:gs pos="30000">
                      <a:schemeClr val="tx1"/>
                    </a:gs>
                  </a:gsLst>
                  <a:lin ang="5400000" scaled="0"/>
                </a:gradFill>
                <a:latin typeface="+mj-lt"/>
              </a:rPr>
              <a:t>What does this typically look like? </a:t>
            </a:r>
          </a:p>
        </p:txBody>
      </p:sp>
    </p:spTree>
    <p:extLst>
      <p:ext uri="{BB962C8B-B14F-4D97-AF65-F5344CB8AC3E}">
        <p14:creationId xmlns:p14="http://schemas.microsoft.com/office/powerpoint/2010/main" val="29407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0283F-8E27-4F0A-B074-818273731284}"/>
              </a:ext>
            </a:extLst>
          </p:cNvPr>
          <p:cNvSpPr>
            <a:spLocks noGrp="1"/>
          </p:cNvSpPr>
          <p:nvPr>
            <p:ph type="title"/>
          </p:nvPr>
        </p:nvSpPr>
        <p:spPr>
          <a:xfrm>
            <a:off x="588263" y="457200"/>
            <a:ext cx="11018520" cy="861774"/>
          </a:xfrm>
        </p:spPr>
        <p:txBody>
          <a:bodyPr/>
          <a:lstStyle/>
          <a:p>
            <a:r>
              <a:rPr lang="en-US"/>
              <a:t>Microsoft Zero Trust Principles</a:t>
            </a:r>
            <a:br>
              <a:rPr lang="en-US"/>
            </a:br>
            <a:r>
              <a:rPr lang="en-US" sz="2000" i="1" spc="0">
                <a:gradFill>
                  <a:gsLst>
                    <a:gs pos="1250">
                      <a:schemeClr val="tx1"/>
                    </a:gs>
                    <a:gs pos="100000">
                      <a:schemeClr val="tx1"/>
                    </a:gs>
                  </a:gsLst>
                  <a:lin ang="5400000" scaled="0"/>
                </a:gradFill>
                <a:latin typeface="+mn-lt"/>
              </a:rPr>
              <a:t>Guidance for technical architecture</a:t>
            </a:r>
          </a:p>
        </p:txBody>
      </p:sp>
      <p:sp>
        <p:nvSpPr>
          <p:cNvPr id="53" name="TextBox 52">
            <a:extLst>
              <a:ext uri="{FF2B5EF4-FFF2-40B4-BE49-F238E27FC236}">
                <a16:creationId xmlns:a16="http://schemas.microsoft.com/office/drawing/2014/main" id="{10A430B2-3C4A-4180-A51E-0DEDF85CABA6}"/>
              </a:ext>
            </a:extLst>
          </p:cNvPr>
          <p:cNvSpPr txBox="1"/>
          <p:nvPr/>
        </p:nvSpPr>
        <p:spPr>
          <a:xfrm>
            <a:off x="4322246" y="3618576"/>
            <a:ext cx="3550721" cy="2405987"/>
          </a:xfrm>
          <a:prstGeom prst="rect">
            <a:avLst/>
          </a:prstGeom>
          <a:solidFill>
            <a:srgbClr val="DCC5ED"/>
          </a:solidFill>
        </p:spPr>
        <p:txBody>
          <a:bodyPr wrap="square">
            <a:noAutofit/>
          </a:bodyPr>
          <a:lstStyle/>
          <a:p>
            <a:r>
              <a:rPr lang="en-US" sz="1600" b="0" i="0">
                <a:solidFill>
                  <a:srgbClr val="000000"/>
                </a:solidFill>
                <a:effectLst/>
                <a:latin typeface="Segoe UI" panose="020B0502040204020203" pitchFamily="34" charset="0"/>
              </a:rPr>
              <a:t>To help secure both data and productivity, limit user access using</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Just-in-</a:t>
            </a:r>
            <a:r>
              <a:rPr lang="en-US" sz="1600" b="1" i="0">
                <a:solidFill>
                  <a:srgbClr val="000000"/>
                </a:solidFill>
                <a:effectLst/>
                <a:latin typeface="Segoe UI" panose="020B0502040204020203" pitchFamily="34" charset="0"/>
              </a:rPr>
              <a:t>time</a:t>
            </a:r>
            <a:r>
              <a:rPr lang="en-US" sz="1600" b="0" i="0">
                <a:solidFill>
                  <a:srgbClr val="000000"/>
                </a:solidFill>
                <a:effectLst/>
                <a:latin typeface="Segoe UI" panose="020B0502040204020203" pitchFamily="34" charset="0"/>
              </a:rPr>
              <a:t> (JIT)</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Just-</a:t>
            </a:r>
            <a:r>
              <a:rPr lang="en-US" sz="1600" b="1" i="0">
                <a:solidFill>
                  <a:srgbClr val="000000"/>
                </a:solidFill>
                <a:effectLst/>
                <a:latin typeface="Segoe UI" panose="020B0502040204020203" pitchFamily="34" charset="0"/>
              </a:rPr>
              <a:t>enough</a:t>
            </a:r>
            <a:r>
              <a:rPr lang="en-US" sz="1600" b="0" i="0">
                <a:solidFill>
                  <a:srgbClr val="000000"/>
                </a:solidFill>
                <a:effectLst/>
                <a:latin typeface="Segoe UI" panose="020B0502040204020203" pitchFamily="34" charset="0"/>
              </a:rPr>
              <a:t>-access (JEA)</a:t>
            </a:r>
          </a:p>
          <a:p>
            <a:pPr marL="285750" indent="-285750">
              <a:buFont typeface="Arial" panose="020B0604020202020204" pitchFamily="34" charset="0"/>
              <a:buChar char="•"/>
            </a:pPr>
            <a:r>
              <a:rPr lang="en-US" sz="1600">
                <a:solidFill>
                  <a:srgbClr val="000000"/>
                </a:solidFill>
                <a:latin typeface="Segoe UI" panose="020B0502040204020203" pitchFamily="34" charset="0"/>
              </a:rPr>
              <a:t>Ri</a:t>
            </a:r>
            <a:r>
              <a:rPr lang="en-US" sz="1600" i="0">
                <a:solidFill>
                  <a:srgbClr val="000000"/>
                </a:solidFill>
                <a:effectLst/>
                <a:latin typeface="Segoe UI" panose="020B0502040204020203" pitchFamily="34" charset="0"/>
              </a:rPr>
              <a:t>sk-based </a:t>
            </a:r>
            <a:r>
              <a:rPr lang="en-US" sz="1600" b="1" i="0">
                <a:solidFill>
                  <a:srgbClr val="000000"/>
                </a:solidFill>
                <a:effectLst/>
                <a:latin typeface="Segoe UI" panose="020B0502040204020203" pitchFamily="34" charset="0"/>
              </a:rPr>
              <a:t>adaptive </a:t>
            </a:r>
            <a:r>
              <a:rPr lang="en-US" sz="1600" b="0" i="0">
                <a:solidFill>
                  <a:srgbClr val="000000"/>
                </a:solidFill>
                <a:effectLst/>
                <a:latin typeface="Segoe UI" panose="020B0502040204020203" pitchFamily="34" charset="0"/>
              </a:rPr>
              <a:t>polices</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Data protection against </a:t>
            </a:r>
            <a:r>
              <a:rPr lang="en-US" sz="1600" b="1" i="0">
                <a:solidFill>
                  <a:srgbClr val="000000"/>
                </a:solidFill>
                <a:effectLst/>
                <a:latin typeface="Segoe UI" panose="020B0502040204020203" pitchFamily="34" charset="0"/>
              </a:rPr>
              <a:t>out of band </a:t>
            </a:r>
            <a:r>
              <a:rPr lang="en-US" sz="1600" b="0" i="0">
                <a:solidFill>
                  <a:srgbClr val="000000"/>
                </a:solidFill>
                <a:effectLst/>
                <a:latin typeface="Segoe UI" panose="020B0502040204020203" pitchFamily="34" charset="0"/>
              </a:rPr>
              <a:t>vectors</a:t>
            </a:r>
          </a:p>
        </p:txBody>
      </p:sp>
      <p:sp>
        <p:nvSpPr>
          <p:cNvPr id="55" name="TextBox 54">
            <a:extLst>
              <a:ext uri="{FF2B5EF4-FFF2-40B4-BE49-F238E27FC236}">
                <a16:creationId xmlns:a16="http://schemas.microsoft.com/office/drawing/2014/main" id="{1D5B8825-D518-418D-BEA4-4FF2029036F1}"/>
              </a:ext>
            </a:extLst>
          </p:cNvPr>
          <p:cNvSpPr txBox="1"/>
          <p:nvPr/>
        </p:nvSpPr>
        <p:spPr>
          <a:xfrm>
            <a:off x="614441" y="3618576"/>
            <a:ext cx="3550721" cy="2405987"/>
          </a:xfrm>
          <a:prstGeom prst="rect">
            <a:avLst/>
          </a:prstGeom>
          <a:solidFill>
            <a:srgbClr val="DCC5ED"/>
          </a:solidFill>
        </p:spPr>
        <p:txBody>
          <a:bodyPr wrap="square" lIns="182880">
            <a:noAutofit/>
          </a:bodyPr>
          <a:lstStyle/>
          <a:p>
            <a:r>
              <a:rPr lang="en-US" sz="1600" b="0" i="0">
                <a:solidFill>
                  <a:srgbClr val="000000"/>
                </a:solidFill>
                <a:effectLst/>
                <a:latin typeface="Segoe UI" panose="020B0502040204020203" pitchFamily="34" charset="0"/>
              </a:rPr>
              <a:t>Always validate all available data points including </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User identity and location</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Device health</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Service or workload context</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Data classification</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Anomalies</a:t>
            </a:r>
          </a:p>
        </p:txBody>
      </p:sp>
      <p:sp>
        <p:nvSpPr>
          <p:cNvPr id="57" name="TextBox 56">
            <a:extLst>
              <a:ext uri="{FF2B5EF4-FFF2-40B4-BE49-F238E27FC236}">
                <a16:creationId xmlns:a16="http://schemas.microsoft.com/office/drawing/2014/main" id="{B74AB343-A754-4434-94B3-AB98B983D36B}"/>
              </a:ext>
            </a:extLst>
          </p:cNvPr>
          <p:cNvSpPr txBox="1"/>
          <p:nvPr/>
        </p:nvSpPr>
        <p:spPr>
          <a:xfrm>
            <a:off x="8043057" y="3618576"/>
            <a:ext cx="3550721" cy="2405987"/>
          </a:xfrm>
          <a:prstGeom prst="rect">
            <a:avLst/>
          </a:prstGeom>
          <a:solidFill>
            <a:srgbClr val="DCC5ED"/>
          </a:solidFill>
        </p:spPr>
        <p:txBody>
          <a:bodyPr wrap="square">
            <a:noAutofit/>
          </a:bodyPr>
          <a:lstStyle/>
          <a:p>
            <a:r>
              <a:rPr lang="en-US" sz="1600" b="0" i="0">
                <a:solidFill>
                  <a:srgbClr val="000000"/>
                </a:solidFill>
                <a:effectLst/>
                <a:latin typeface="Segoe UI" panose="020B0502040204020203" pitchFamily="34" charset="0"/>
              </a:rPr>
              <a:t>Minimize blast radius for breaches and prevent lateral movement by </a:t>
            </a:r>
          </a:p>
          <a:p>
            <a:pPr marL="285750" indent="-285750">
              <a:buFont typeface="Arial" panose="020B0604020202020204" pitchFamily="34" charset="0"/>
              <a:buChar char="•"/>
            </a:pPr>
            <a:r>
              <a:rPr lang="en-US" sz="1600" b="1" i="0">
                <a:solidFill>
                  <a:srgbClr val="000000"/>
                </a:solidFill>
                <a:effectLst/>
                <a:latin typeface="Segoe UI" panose="020B0502040204020203" pitchFamily="34" charset="0"/>
              </a:rPr>
              <a:t>Segmenting access </a:t>
            </a:r>
            <a:r>
              <a:rPr lang="en-US" sz="1600" b="0" i="0">
                <a:solidFill>
                  <a:srgbClr val="000000"/>
                </a:solidFill>
                <a:effectLst/>
                <a:latin typeface="Segoe UI" panose="020B0502040204020203" pitchFamily="34" charset="0"/>
              </a:rPr>
              <a:t>by network, user, devices, and app awareness. </a:t>
            </a:r>
          </a:p>
          <a:p>
            <a:pPr marL="285750" indent="-285750">
              <a:buFont typeface="Arial" panose="020B0604020202020204" pitchFamily="34" charset="0"/>
              <a:buChar char="•"/>
            </a:pPr>
            <a:r>
              <a:rPr lang="en-US" sz="1600" b="1" i="0">
                <a:solidFill>
                  <a:srgbClr val="000000"/>
                </a:solidFill>
                <a:effectLst/>
                <a:latin typeface="Segoe UI" panose="020B0502040204020203" pitchFamily="34" charset="0"/>
              </a:rPr>
              <a:t>Encrypting </a:t>
            </a:r>
            <a:r>
              <a:rPr lang="en-US" sz="1600" b="0" i="0">
                <a:solidFill>
                  <a:srgbClr val="000000"/>
                </a:solidFill>
                <a:effectLst/>
                <a:latin typeface="Segoe UI" panose="020B0502040204020203" pitchFamily="34" charset="0"/>
              </a:rPr>
              <a:t>all sessions end to end. </a:t>
            </a:r>
          </a:p>
          <a:p>
            <a:pPr marL="285750" indent="-285750">
              <a:buFont typeface="Arial" panose="020B0604020202020204" pitchFamily="34" charset="0"/>
              <a:buChar char="•"/>
            </a:pPr>
            <a:r>
              <a:rPr lang="en-US" sz="1600" b="1" i="0">
                <a:solidFill>
                  <a:srgbClr val="000000"/>
                </a:solidFill>
                <a:effectLst/>
                <a:latin typeface="Segoe UI" panose="020B0502040204020203" pitchFamily="34" charset="0"/>
              </a:rPr>
              <a:t>Use analytics </a:t>
            </a:r>
            <a:r>
              <a:rPr lang="en-US" sz="1600" b="0" i="0">
                <a:solidFill>
                  <a:srgbClr val="000000"/>
                </a:solidFill>
                <a:effectLst/>
                <a:latin typeface="Segoe UI" panose="020B0502040204020203" pitchFamily="34" charset="0"/>
              </a:rPr>
              <a:t>for threat detection, posture visibility and improving defenses</a:t>
            </a:r>
          </a:p>
        </p:txBody>
      </p:sp>
      <p:sp>
        <p:nvSpPr>
          <p:cNvPr id="64" name="!!Least privilege Text">
            <a:extLst>
              <a:ext uri="{FF2B5EF4-FFF2-40B4-BE49-F238E27FC236}">
                <a16:creationId xmlns:a16="http://schemas.microsoft.com/office/drawing/2014/main" id="{9628E490-04AF-43EA-B3DA-F965205E0EE1}"/>
              </a:ext>
            </a:extLst>
          </p:cNvPr>
          <p:cNvSpPr/>
          <p:nvPr/>
        </p:nvSpPr>
        <p:spPr>
          <a:xfrm>
            <a:off x="4482412" y="3091638"/>
            <a:ext cx="3390555" cy="430887"/>
          </a:xfrm>
          <a:prstGeom prst="rect">
            <a:avLst/>
          </a:prstGeom>
        </p:spPr>
        <p:txBody>
          <a:bodyPr wrap="square">
            <a:spAutoFit/>
          </a:bodyPr>
          <a:lstStyle/>
          <a:p>
            <a:pPr lvl="0" algn="ctr" defTabSz="932742">
              <a:spcBef>
                <a:spcPct val="20000"/>
              </a:spcBef>
              <a:buSzPct val="90000"/>
            </a:pPr>
            <a:r>
              <a:rPr lang="en-US" sz="2200">
                <a:gradFill>
                  <a:gsLst>
                    <a:gs pos="1250">
                      <a:srgbClr val="000000"/>
                    </a:gs>
                    <a:gs pos="100000">
                      <a:srgbClr val="000000"/>
                    </a:gs>
                  </a:gsLst>
                  <a:lin ang="5400000" scaled="0"/>
                </a:gradFill>
                <a:cs typeface="Segoe UI" panose="020B0502040204020203" pitchFamily="34" charset="0"/>
              </a:rPr>
              <a:t>Use least privilege access</a:t>
            </a:r>
          </a:p>
        </p:txBody>
      </p:sp>
      <p:grpSp>
        <p:nvGrpSpPr>
          <p:cNvPr id="65" name="!!Verify Explicitly Icon">
            <a:extLst>
              <a:ext uri="{FF2B5EF4-FFF2-40B4-BE49-F238E27FC236}">
                <a16:creationId xmlns:a16="http://schemas.microsoft.com/office/drawing/2014/main" id="{0268AD31-AAC6-45AE-AB90-05F661499953}"/>
              </a:ext>
            </a:extLst>
          </p:cNvPr>
          <p:cNvGrpSpPr/>
          <p:nvPr/>
        </p:nvGrpSpPr>
        <p:grpSpPr>
          <a:xfrm>
            <a:off x="1835074" y="1810131"/>
            <a:ext cx="1185456" cy="1185456"/>
            <a:chOff x="425171" y="1677912"/>
            <a:chExt cx="1185456" cy="1185456"/>
          </a:xfrm>
        </p:grpSpPr>
        <p:sp>
          <p:nvSpPr>
            <p:cNvPr id="66" name="Oval 65">
              <a:extLst>
                <a:ext uri="{FF2B5EF4-FFF2-40B4-BE49-F238E27FC236}">
                  <a16:creationId xmlns:a16="http://schemas.microsoft.com/office/drawing/2014/main" id="{8F831004-A1D4-4F58-B433-3B2D479E1D72}"/>
                </a:ext>
              </a:extLst>
            </p:cNvPr>
            <p:cNvSpPr/>
            <p:nvPr/>
          </p:nvSpPr>
          <p:spPr bwMode="auto">
            <a:xfrm>
              <a:off x="425171" y="1677912"/>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83000">
                      <a:schemeClr val="tx1"/>
                    </a:gs>
                    <a:gs pos="100000">
                      <a:schemeClr val="tx1"/>
                    </a:gs>
                  </a:gsLst>
                  <a:lin ang="5400000" scaled="1"/>
                </a:gradFill>
                <a:latin typeface="Segoe UI"/>
                <a:cs typeface="Segoe UI" pitchFamily="34" charset="0"/>
              </a:endParaRPr>
            </a:p>
          </p:txBody>
        </p:sp>
        <p:pic>
          <p:nvPicPr>
            <p:cNvPr id="67" name="Graphic 66" descr="Checklist">
              <a:extLst>
                <a:ext uri="{FF2B5EF4-FFF2-40B4-BE49-F238E27FC236}">
                  <a16:creationId xmlns:a16="http://schemas.microsoft.com/office/drawing/2014/main" id="{0ADEBB19-581E-4E4E-B12D-E90F8408876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83949" y="1936690"/>
              <a:ext cx="667902" cy="667902"/>
            </a:xfrm>
            <a:prstGeom prst="rect">
              <a:avLst/>
            </a:prstGeom>
          </p:spPr>
        </p:pic>
      </p:grpSp>
      <p:grpSp>
        <p:nvGrpSpPr>
          <p:cNvPr id="68" name="!!Assume breach Icon">
            <a:extLst>
              <a:ext uri="{FF2B5EF4-FFF2-40B4-BE49-F238E27FC236}">
                <a16:creationId xmlns:a16="http://schemas.microsoft.com/office/drawing/2014/main" id="{60DA40AA-569F-4BAD-8DF6-029AEABFA6F0}"/>
              </a:ext>
            </a:extLst>
          </p:cNvPr>
          <p:cNvGrpSpPr/>
          <p:nvPr/>
        </p:nvGrpSpPr>
        <p:grpSpPr>
          <a:xfrm>
            <a:off x="9225689" y="1810131"/>
            <a:ext cx="1185456" cy="1185456"/>
            <a:chOff x="425172" y="3284707"/>
            <a:chExt cx="1185456" cy="1185456"/>
          </a:xfrm>
          <a:effectLst/>
        </p:grpSpPr>
        <p:sp>
          <p:nvSpPr>
            <p:cNvPr id="69" name="Oval 68">
              <a:extLst>
                <a:ext uri="{FF2B5EF4-FFF2-40B4-BE49-F238E27FC236}">
                  <a16:creationId xmlns:a16="http://schemas.microsoft.com/office/drawing/2014/main" id="{B4EC87CD-1652-4C5E-9BB4-7384CDCB23C1}"/>
                </a:ext>
              </a:extLst>
            </p:cNvPr>
            <p:cNvSpPr/>
            <p:nvPr/>
          </p:nvSpPr>
          <p:spPr bwMode="auto">
            <a:xfrm>
              <a:off x="425172" y="3284707"/>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83000">
                      <a:schemeClr val="tx1"/>
                    </a:gs>
                    <a:gs pos="100000">
                      <a:schemeClr val="tx1"/>
                    </a:gs>
                  </a:gsLst>
                  <a:lin ang="5400000" scaled="1"/>
                </a:gradFill>
                <a:latin typeface="Segoe UI"/>
                <a:cs typeface="Segoe UI" pitchFamily="34" charset="0"/>
              </a:endParaRPr>
            </a:p>
          </p:txBody>
        </p:sp>
        <p:pic>
          <p:nvPicPr>
            <p:cNvPr id="70" name="Graphic 69" descr="Disconnected">
              <a:extLst>
                <a:ext uri="{FF2B5EF4-FFF2-40B4-BE49-F238E27FC236}">
                  <a16:creationId xmlns:a16="http://schemas.microsoft.com/office/drawing/2014/main" id="{BAC52563-EB9A-4DDD-92A8-A2E6B202A70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83950" y="3543485"/>
              <a:ext cx="667902" cy="667902"/>
            </a:xfrm>
            <a:prstGeom prst="rect">
              <a:avLst/>
            </a:prstGeom>
          </p:spPr>
        </p:pic>
      </p:grpSp>
      <p:sp>
        <p:nvSpPr>
          <p:cNvPr id="71" name="!!Assume breach Text">
            <a:extLst>
              <a:ext uri="{FF2B5EF4-FFF2-40B4-BE49-F238E27FC236}">
                <a16:creationId xmlns:a16="http://schemas.microsoft.com/office/drawing/2014/main" id="{CBD23D4C-FD0A-4466-93E7-91495AE2F886}"/>
              </a:ext>
            </a:extLst>
          </p:cNvPr>
          <p:cNvSpPr/>
          <p:nvPr/>
        </p:nvSpPr>
        <p:spPr>
          <a:xfrm>
            <a:off x="8080898" y="3091638"/>
            <a:ext cx="3475038" cy="430887"/>
          </a:xfrm>
          <a:prstGeom prst="rect">
            <a:avLst/>
          </a:prstGeom>
        </p:spPr>
        <p:txBody>
          <a:bodyPr wrap="square">
            <a:spAutoFit/>
          </a:bodyPr>
          <a:lstStyle/>
          <a:p>
            <a:pPr algn="ctr" defTabSz="932742">
              <a:spcBef>
                <a:spcPct val="20000"/>
              </a:spcBef>
              <a:buSzPct val="90000"/>
            </a:pPr>
            <a:r>
              <a:rPr lang="en-US" sz="2200">
                <a:gradFill>
                  <a:gsLst>
                    <a:gs pos="1250">
                      <a:srgbClr val="000000"/>
                    </a:gs>
                    <a:gs pos="100000">
                      <a:srgbClr val="000000"/>
                    </a:gs>
                  </a:gsLst>
                  <a:lin ang="5400000" scaled="0"/>
                </a:gradFill>
                <a:cs typeface="Segoe UI" panose="020B0502040204020203" pitchFamily="34" charset="0"/>
              </a:rPr>
              <a:t>Assume breach</a:t>
            </a:r>
          </a:p>
        </p:txBody>
      </p:sp>
      <p:grpSp>
        <p:nvGrpSpPr>
          <p:cNvPr id="72" name="!!Least privilege Icon">
            <a:extLst>
              <a:ext uri="{FF2B5EF4-FFF2-40B4-BE49-F238E27FC236}">
                <a16:creationId xmlns:a16="http://schemas.microsoft.com/office/drawing/2014/main" id="{DC104831-818C-4271-899B-ADB3764DA0F5}"/>
              </a:ext>
            </a:extLst>
          </p:cNvPr>
          <p:cNvGrpSpPr/>
          <p:nvPr/>
        </p:nvGrpSpPr>
        <p:grpSpPr>
          <a:xfrm>
            <a:off x="5584961" y="1847201"/>
            <a:ext cx="1185456" cy="1185456"/>
            <a:chOff x="425171" y="4906759"/>
            <a:chExt cx="1185456" cy="1185456"/>
          </a:xfrm>
        </p:grpSpPr>
        <p:sp>
          <p:nvSpPr>
            <p:cNvPr id="73" name="Oval 72">
              <a:extLst>
                <a:ext uri="{FF2B5EF4-FFF2-40B4-BE49-F238E27FC236}">
                  <a16:creationId xmlns:a16="http://schemas.microsoft.com/office/drawing/2014/main" id="{EA3F820C-7C02-4467-B8E6-8630820E64D9}"/>
                </a:ext>
              </a:extLst>
            </p:cNvPr>
            <p:cNvSpPr/>
            <p:nvPr/>
          </p:nvSpPr>
          <p:spPr bwMode="auto">
            <a:xfrm>
              <a:off x="425171" y="4906759"/>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83000">
                      <a:schemeClr val="tx1"/>
                    </a:gs>
                    <a:gs pos="100000">
                      <a:schemeClr val="tx1"/>
                    </a:gs>
                  </a:gsLst>
                  <a:lin ang="5400000" scaled="1"/>
                </a:gradFill>
                <a:latin typeface="Segoe UI"/>
                <a:cs typeface="Segoe UI" pitchFamily="34" charset="0"/>
              </a:endParaRPr>
            </a:p>
          </p:txBody>
        </p:sp>
        <p:pic>
          <p:nvPicPr>
            <p:cNvPr id="74" name="Graphic 73" descr="Minimize">
              <a:extLst>
                <a:ext uri="{FF2B5EF4-FFF2-40B4-BE49-F238E27FC236}">
                  <a16:creationId xmlns:a16="http://schemas.microsoft.com/office/drawing/2014/main" id="{1B157180-BCC1-4013-8DB1-459A2115BE17}"/>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83949" y="5165537"/>
              <a:ext cx="667902" cy="667902"/>
            </a:xfrm>
            <a:prstGeom prst="rect">
              <a:avLst/>
            </a:prstGeom>
          </p:spPr>
        </p:pic>
      </p:grpSp>
      <p:sp>
        <p:nvSpPr>
          <p:cNvPr id="75" name="!!Verify Explicitly Text">
            <a:extLst>
              <a:ext uri="{FF2B5EF4-FFF2-40B4-BE49-F238E27FC236}">
                <a16:creationId xmlns:a16="http://schemas.microsoft.com/office/drawing/2014/main" id="{6BE25F78-DD18-4548-8283-B8E5E4862FBA}"/>
              </a:ext>
            </a:extLst>
          </p:cNvPr>
          <p:cNvSpPr/>
          <p:nvPr/>
        </p:nvSpPr>
        <p:spPr>
          <a:xfrm>
            <a:off x="690442" y="3091638"/>
            <a:ext cx="3474720" cy="430887"/>
          </a:xfrm>
          <a:prstGeom prst="rect">
            <a:avLst/>
          </a:prstGeom>
        </p:spPr>
        <p:txBody>
          <a:bodyPr wrap="square">
            <a:spAutoFit/>
          </a:bodyPr>
          <a:lstStyle/>
          <a:p>
            <a:pPr algn="ctr"/>
            <a:r>
              <a:rPr lang="en-US" sz="2200"/>
              <a:t>Verify explicitly</a:t>
            </a:r>
          </a:p>
        </p:txBody>
      </p:sp>
    </p:spTree>
    <p:extLst>
      <p:ext uri="{BB962C8B-B14F-4D97-AF65-F5344CB8AC3E}">
        <p14:creationId xmlns:p14="http://schemas.microsoft.com/office/powerpoint/2010/main" val="2673684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500"/>
                                        <p:tgtEl>
                                          <p:spTgt spid="64"/>
                                        </p:tgtEl>
                                      </p:cBhvr>
                                    </p:animEffect>
                                  </p:childTnLst>
                                </p:cTn>
                              </p:par>
                              <p:par>
                                <p:cTn id="22" presetID="10" presetClass="entr" presetSubtype="0"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7" grpId="0" animBg="1"/>
      <p:bldP spid="64" grpId="0"/>
      <p:bldP spid="71" grpId="0"/>
      <p:bldP spid="7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rrow: Pentagon 108">
            <a:extLst>
              <a:ext uri="{FF2B5EF4-FFF2-40B4-BE49-F238E27FC236}">
                <a16:creationId xmlns:a16="http://schemas.microsoft.com/office/drawing/2014/main" id="{07A03A0C-AB02-463C-9F63-B57F6D2D407C}"/>
              </a:ext>
            </a:extLst>
          </p:cNvPr>
          <p:cNvSpPr/>
          <p:nvPr/>
        </p:nvSpPr>
        <p:spPr bwMode="auto">
          <a:xfrm>
            <a:off x="3912498" y="1868237"/>
            <a:ext cx="2614762" cy="3968351"/>
          </a:xfrm>
          <a:prstGeom prst="homePlate">
            <a:avLst>
              <a:gd name="adj" fmla="val 0"/>
            </a:avLst>
          </a:prstGeom>
          <a:ln w="22225" cap="rnd">
            <a:solidFill>
              <a:srgbClr val="75767A"/>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tIns="91440" rtlCol="0" anchor="t"/>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Basic Hygiene</a:t>
            </a:r>
            <a:br>
              <a:rPr kumimoji="0" lang="en-US" sz="16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Set once and rarely modify</a:t>
            </a:r>
            <a:endParaRPr kumimoji="0" lang="en-US" sz="12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endParaRPr>
          </a:p>
        </p:txBody>
      </p:sp>
      <p:sp>
        <p:nvSpPr>
          <p:cNvPr id="110" name="Arrow: Pentagon 109">
            <a:extLst>
              <a:ext uri="{FF2B5EF4-FFF2-40B4-BE49-F238E27FC236}">
                <a16:creationId xmlns:a16="http://schemas.microsoft.com/office/drawing/2014/main" id="{EAABAE9F-996D-477D-819B-D5988A93F638}"/>
              </a:ext>
            </a:extLst>
          </p:cNvPr>
          <p:cNvSpPr/>
          <p:nvPr/>
        </p:nvSpPr>
        <p:spPr bwMode="auto">
          <a:xfrm>
            <a:off x="3911780" y="1868238"/>
            <a:ext cx="7513418" cy="3968358"/>
          </a:xfrm>
          <a:prstGeom prst="homePlate">
            <a:avLst>
              <a:gd name="adj" fmla="val 0"/>
            </a:avLst>
          </a:prstGeom>
          <a:no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146304" rtlCol="0" anchor="t"/>
          <a:lstStyle/>
          <a:p>
            <a:pPr marL="2632075" marR="0" lvl="0" indent="0" algn="ctr" defTabSz="914400"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rPr>
              <a:t>Primary Control</a:t>
            </a:r>
            <a:br>
              <a:rPr kumimoji="0" lang="en-US" sz="16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rPr>
            </a:br>
            <a:r>
              <a:rPr kumimoji="0" lang="en-US" sz="14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Granular controls and focused refinement/detection</a:t>
            </a:r>
            <a:endParaRPr kumimoji="0" lang="en-US" sz="10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endParaRPr>
          </a:p>
        </p:txBody>
      </p:sp>
      <p:sp>
        <p:nvSpPr>
          <p:cNvPr id="111" name="!! User box">
            <a:extLst>
              <a:ext uri="{FF2B5EF4-FFF2-40B4-BE49-F238E27FC236}">
                <a16:creationId xmlns:a16="http://schemas.microsoft.com/office/drawing/2014/main" id="{897712FC-5A5E-438F-A307-D9A0F4605115}"/>
              </a:ext>
            </a:extLst>
          </p:cNvPr>
          <p:cNvSpPr/>
          <p:nvPr/>
        </p:nvSpPr>
        <p:spPr bwMode="auto">
          <a:xfrm>
            <a:off x="749455" y="2545510"/>
            <a:ext cx="10675742" cy="941832"/>
          </a:xfrm>
          <a:prstGeom prst="homePlate">
            <a:avLst>
              <a:gd name="adj" fmla="val 0"/>
            </a:avLst>
          </a:prstGeom>
          <a:solidFill>
            <a:srgbClr val="0078D4">
              <a:alpha val="15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User Access </a:t>
            </a:r>
            <a:b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b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and Productivity</a:t>
            </a:r>
          </a:p>
        </p:txBody>
      </p:sp>
      <p:pic>
        <p:nvPicPr>
          <p:cNvPr id="112" name="!! User">
            <a:extLst>
              <a:ext uri="{FF2B5EF4-FFF2-40B4-BE49-F238E27FC236}">
                <a16:creationId xmlns:a16="http://schemas.microsoft.com/office/drawing/2014/main" id="{FEC1E5C6-BA4A-4415-89D7-98CA747924D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6139" y="2856778"/>
            <a:ext cx="487447" cy="374958"/>
          </a:xfrm>
          <a:prstGeom prst="rect">
            <a:avLst/>
          </a:prstGeom>
        </p:spPr>
      </p:pic>
      <p:sp>
        <p:nvSpPr>
          <p:cNvPr id="113" name="!! Ops box">
            <a:extLst>
              <a:ext uri="{FF2B5EF4-FFF2-40B4-BE49-F238E27FC236}">
                <a16:creationId xmlns:a16="http://schemas.microsoft.com/office/drawing/2014/main" id="{5CED7868-A461-4EF1-B2B4-C8AF2025841F}"/>
              </a:ext>
            </a:extLst>
          </p:cNvPr>
          <p:cNvSpPr/>
          <p:nvPr/>
        </p:nvSpPr>
        <p:spPr bwMode="auto">
          <a:xfrm>
            <a:off x="749455" y="3694434"/>
            <a:ext cx="10675742" cy="937678"/>
          </a:xfrm>
          <a:prstGeom prst="homePlate">
            <a:avLst>
              <a:gd name="adj" fmla="val 0"/>
            </a:avLst>
          </a:prstGeom>
          <a:solidFill>
            <a:srgbClr val="CCCCCC">
              <a:alpha val="48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Operational Technology </a:t>
            </a:r>
            <a:b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(OT) and Industrial IoT</a:t>
            </a:r>
          </a:p>
        </p:txBody>
      </p:sp>
      <p:grpSp>
        <p:nvGrpSpPr>
          <p:cNvPr id="114" name="!! Ops">
            <a:extLst>
              <a:ext uri="{FF2B5EF4-FFF2-40B4-BE49-F238E27FC236}">
                <a16:creationId xmlns:a16="http://schemas.microsoft.com/office/drawing/2014/main" id="{760DB282-2043-4053-8903-AB63386A6214}"/>
              </a:ext>
              <a:ext uri="{C183D7F6-B498-43B3-948B-1728B52AA6E4}">
                <adec:decorative xmlns:adec="http://schemas.microsoft.com/office/drawing/2017/decorative" val="1"/>
              </a:ext>
            </a:extLst>
          </p:cNvPr>
          <p:cNvGrpSpPr/>
          <p:nvPr/>
        </p:nvGrpSpPr>
        <p:grpSpPr>
          <a:xfrm>
            <a:off x="895979" y="4027927"/>
            <a:ext cx="379641" cy="382863"/>
            <a:chOff x="10351024" y="3989686"/>
            <a:chExt cx="379641" cy="382863"/>
          </a:xfrm>
          <a:solidFill>
            <a:schemeClr val="tx1"/>
          </a:solidFill>
        </p:grpSpPr>
        <p:sp>
          <p:nvSpPr>
            <p:cNvPr id="115" name="Rectangle 114">
              <a:extLst>
                <a:ext uri="{FF2B5EF4-FFF2-40B4-BE49-F238E27FC236}">
                  <a16:creationId xmlns:a16="http://schemas.microsoft.com/office/drawing/2014/main" id="{458FA52C-025F-4DA6-A22E-9BFD2AB837C0}"/>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EC636F65-18D3-4995-A502-8827CF128D0D}"/>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a:extLst>
                <a:ext uri="{FF2B5EF4-FFF2-40B4-BE49-F238E27FC236}">
                  <a16:creationId xmlns:a16="http://schemas.microsoft.com/office/drawing/2014/main" id="{AFC15681-C3A8-4EE3-B6AF-9FADD9C135F3}"/>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A05D5BCB-79FC-437D-B394-B90A713574C9}"/>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D6FA6AAD-A3E1-48B7-83EA-8D9B9D8DB59D}"/>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oup 119">
              <a:extLst>
                <a:ext uri="{FF2B5EF4-FFF2-40B4-BE49-F238E27FC236}">
                  <a16:creationId xmlns:a16="http://schemas.microsoft.com/office/drawing/2014/main" id="{CE11C18F-4D75-4778-B6D0-C65AAAFF119E}"/>
                </a:ext>
              </a:extLst>
            </p:cNvPr>
            <p:cNvGrpSpPr/>
            <p:nvPr/>
          </p:nvGrpSpPr>
          <p:grpSpPr>
            <a:xfrm>
              <a:off x="10351024" y="3989686"/>
              <a:ext cx="379641" cy="382863"/>
              <a:chOff x="10351024" y="3989686"/>
              <a:chExt cx="379641" cy="382863"/>
            </a:xfrm>
            <a:grpFill/>
          </p:grpSpPr>
          <p:sp>
            <p:nvSpPr>
              <p:cNvPr id="121" name="Oval 120">
                <a:extLst>
                  <a:ext uri="{FF2B5EF4-FFF2-40B4-BE49-F238E27FC236}">
                    <a16:creationId xmlns:a16="http://schemas.microsoft.com/office/drawing/2014/main" id="{2BD880AB-AE8B-4D94-A271-46C5684C3CB1}"/>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B5356E60-7407-4078-9B1A-CBF9B7A75C63}"/>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D950EED2-4102-4B07-A7BA-5CAEAE530D0C}"/>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772A2D7C-C41A-4F39-89F6-0E0DC0A9ACA3}"/>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08B176EF-9F15-455B-A44E-A220DB1828FE}"/>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AF91DD57-2CE1-4F4B-B23D-6DC6D911FB76}"/>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27" name="!! Data box">
            <a:extLst>
              <a:ext uri="{FF2B5EF4-FFF2-40B4-BE49-F238E27FC236}">
                <a16:creationId xmlns:a16="http://schemas.microsoft.com/office/drawing/2014/main" id="{62C075D1-F9C2-479D-8554-E84FDB2ACF03}"/>
              </a:ext>
            </a:extLst>
          </p:cNvPr>
          <p:cNvSpPr/>
          <p:nvPr/>
        </p:nvSpPr>
        <p:spPr bwMode="auto">
          <a:xfrm>
            <a:off x="763757" y="4837362"/>
            <a:ext cx="10661903" cy="941832"/>
          </a:xfrm>
          <a:prstGeom prst="homePlate">
            <a:avLst>
              <a:gd name="adj" fmla="val 0"/>
            </a:avLst>
          </a:prstGeom>
          <a:solidFill>
            <a:srgbClr val="75767A">
              <a:alpha val="3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Datacenter </a:t>
            </a:r>
            <a:b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Security</a:t>
            </a:r>
          </a:p>
        </p:txBody>
      </p:sp>
      <p:grpSp>
        <p:nvGrpSpPr>
          <p:cNvPr id="128" name="!! Data">
            <a:extLst>
              <a:ext uri="{FF2B5EF4-FFF2-40B4-BE49-F238E27FC236}">
                <a16:creationId xmlns:a16="http://schemas.microsoft.com/office/drawing/2014/main" id="{280A69E9-1D06-4290-936A-A171BE1DAE17}"/>
              </a:ext>
              <a:ext uri="{C183D7F6-B498-43B3-948B-1728B52AA6E4}">
                <adec:decorative xmlns:adec="http://schemas.microsoft.com/office/drawing/2017/decorative" val="1"/>
              </a:ext>
            </a:extLst>
          </p:cNvPr>
          <p:cNvGrpSpPr/>
          <p:nvPr/>
        </p:nvGrpSpPr>
        <p:grpSpPr>
          <a:xfrm>
            <a:off x="963108" y="5102080"/>
            <a:ext cx="524526" cy="466295"/>
            <a:chOff x="963108" y="5102080"/>
            <a:chExt cx="524526" cy="466295"/>
          </a:xfrm>
        </p:grpSpPr>
        <p:sp>
          <p:nvSpPr>
            <p:cNvPr id="129" name="Freeform 163">
              <a:extLst>
                <a:ext uri="{FF2B5EF4-FFF2-40B4-BE49-F238E27FC236}">
                  <a16:creationId xmlns:a16="http://schemas.microsoft.com/office/drawing/2014/main" id="{C00ACE69-E3E5-4AA7-A563-2246287D92D8}"/>
                </a:ext>
              </a:extLst>
            </p:cNvPr>
            <p:cNvSpPr>
              <a:spLocks/>
            </p:cNvSpPr>
            <p:nvPr/>
          </p:nvSpPr>
          <p:spPr bwMode="auto">
            <a:xfrm>
              <a:off x="963108" y="5279073"/>
              <a:ext cx="524526" cy="2893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tx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130" name="Group 4">
              <a:extLst>
                <a:ext uri="{FF2B5EF4-FFF2-40B4-BE49-F238E27FC236}">
                  <a16:creationId xmlns:a16="http://schemas.microsoft.com/office/drawing/2014/main" id="{1203A0F7-5838-4E50-87F2-FFECD45A0DB3}"/>
                </a:ext>
                <a:ext uri="{C183D7F6-B498-43B3-948B-1728B52AA6E4}">
                  <adec:decorative xmlns:adec="http://schemas.microsoft.com/office/drawing/2017/decorative" val="1"/>
                </a:ext>
              </a:extLst>
            </p:cNvPr>
            <p:cNvGrpSpPr>
              <a:grpSpLocks noChangeAspect="1"/>
            </p:cNvGrpSpPr>
            <p:nvPr/>
          </p:nvGrpSpPr>
          <p:grpSpPr bwMode="auto">
            <a:xfrm>
              <a:off x="1002829" y="5102080"/>
              <a:ext cx="291427" cy="320145"/>
              <a:chOff x="1144" y="2211"/>
              <a:chExt cx="274" cy="301"/>
            </a:xfrm>
            <a:solidFill>
              <a:schemeClr val="tx1"/>
            </a:solidFill>
          </p:grpSpPr>
          <p:sp>
            <p:nvSpPr>
              <p:cNvPr id="131" name="Freeform 5">
                <a:extLst>
                  <a:ext uri="{FF2B5EF4-FFF2-40B4-BE49-F238E27FC236}">
                    <a16:creationId xmlns:a16="http://schemas.microsoft.com/office/drawing/2014/main" id="{E2DCA9EF-169B-4E96-89CE-2C99E6538139}"/>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6">
                <a:extLst>
                  <a:ext uri="{FF2B5EF4-FFF2-40B4-BE49-F238E27FC236}">
                    <a16:creationId xmlns:a16="http://schemas.microsoft.com/office/drawing/2014/main" id="{BE40D50C-7E00-4EF7-B7E2-4BDA0ACB54AB}"/>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7">
                <a:extLst>
                  <a:ext uri="{FF2B5EF4-FFF2-40B4-BE49-F238E27FC236}">
                    <a16:creationId xmlns:a16="http://schemas.microsoft.com/office/drawing/2014/main" id="{A6ABB646-88D8-47FC-AC89-475235BE5FB8}"/>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8">
                <a:extLst>
                  <a:ext uri="{FF2B5EF4-FFF2-40B4-BE49-F238E27FC236}">
                    <a16:creationId xmlns:a16="http://schemas.microsoft.com/office/drawing/2014/main" id="{F7527520-0DD1-49FA-9D89-0DBF83AC671C}"/>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D6A4A5EB-E664-4A7D-9F9C-D0A21EF9B469}"/>
              </a:ext>
            </a:extLst>
          </p:cNvPr>
          <p:cNvGrpSpPr/>
          <p:nvPr/>
        </p:nvGrpSpPr>
        <p:grpSpPr>
          <a:xfrm>
            <a:off x="3899595" y="3841817"/>
            <a:ext cx="7423934" cy="684756"/>
            <a:chOff x="3899595" y="3841817"/>
            <a:chExt cx="7423934" cy="684756"/>
          </a:xfrm>
        </p:grpSpPr>
        <p:sp>
          <p:nvSpPr>
            <p:cNvPr id="136" name="Rectangle 135">
              <a:extLst>
                <a:ext uri="{FF2B5EF4-FFF2-40B4-BE49-F238E27FC236}">
                  <a16:creationId xmlns:a16="http://schemas.microsoft.com/office/drawing/2014/main" id="{544C5AD8-083B-49B5-9F7D-DB2B74FB382C}"/>
                </a:ext>
                <a:ext uri="{C183D7F6-B498-43B3-948B-1728B52AA6E4}">
                  <adec:decorative xmlns:adec="http://schemas.microsoft.com/office/drawing/2017/decorative" val="1"/>
                </a:ext>
              </a:extLst>
            </p:cNvPr>
            <p:cNvSpPr/>
            <p:nvPr/>
          </p:nvSpPr>
          <p:spPr bwMode="auto">
            <a:xfrm>
              <a:off x="3899595" y="3841817"/>
              <a:ext cx="7423934" cy="320040"/>
            </a:xfrm>
            <a:prstGeom prst="rect">
              <a:avLst/>
            </a:prstGeom>
            <a:solidFill>
              <a:srgbClr val="75767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57150" marR="0" lvl="0" indent="0" algn="l" defTabSz="914400" rtl="0" eaLnBrk="1" fontAlgn="base" latinLnBrk="0" hangingPunct="1">
                <a:lnSpc>
                  <a:spcPct val="100000"/>
                </a:lnSpc>
                <a:spcBef>
                  <a:spcPct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Network</a:t>
              </a:r>
            </a:p>
          </p:txBody>
        </p:sp>
        <p:sp>
          <p:nvSpPr>
            <p:cNvPr id="137" name="Rectangle 136">
              <a:extLst>
                <a:ext uri="{FF2B5EF4-FFF2-40B4-BE49-F238E27FC236}">
                  <a16:creationId xmlns:a16="http://schemas.microsoft.com/office/drawing/2014/main" id="{6D366A46-18F3-4574-83AA-648B13DF8A14}"/>
                </a:ext>
                <a:ext uri="{C183D7F6-B498-43B3-948B-1728B52AA6E4}">
                  <adec:decorative xmlns:adec="http://schemas.microsoft.com/office/drawing/2017/decorative" val="1"/>
                </a:ext>
              </a:extLst>
            </p:cNvPr>
            <p:cNvSpPr/>
            <p:nvPr/>
          </p:nvSpPr>
          <p:spPr>
            <a:xfrm>
              <a:off x="3912498" y="4206533"/>
              <a:ext cx="2627665" cy="320040"/>
            </a:xfrm>
            <a:prstGeom prst="rect">
              <a:avLst/>
            </a:prstGeom>
            <a:solidFill>
              <a:srgbClr val="5C2D91"/>
            </a:solidFill>
          </p:spPr>
          <p:txBody>
            <a:bodyPr wrap="square" lIns="182880" tIns="45720" anchor="ctr">
              <a:noAutofit/>
            </a:bodyPr>
            <a:lstStyle/>
            <a:p>
              <a:pPr marL="5715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Identity</a:t>
              </a:r>
            </a:p>
          </p:txBody>
        </p:sp>
        <p:cxnSp>
          <p:nvCxnSpPr>
            <p:cNvPr id="144" name="Straight Connector 143">
              <a:extLst>
                <a:ext uri="{FF2B5EF4-FFF2-40B4-BE49-F238E27FC236}">
                  <a16:creationId xmlns:a16="http://schemas.microsoft.com/office/drawing/2014/main" id="{2B30F5BE-F23F-4C80-894F-F44D00A2FA35}"/>
                </a:ext>
              </a:extLst>
            </p:cNvPr>
            <p:cNvCxnSpPr>
              <a:cxnSpLocks/>
            </p:cNvCxnSpPr>
            <p:nvPr/>
          </p:nvCxnSpPr>
          <p:spPr>
            <a:xfrm>
              <a:off x="5356755" y="3989110"/>
              <a:ext cx="0" cy="290513"/>
            </a:xfrm>
            <a:prstGeom prst="line">
              <a:avLst/>
            </a:prstGeom>
            <a:ln w="104775">
              <a:solidFill>
                <a:srgbClr val="5C2D91"/>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C918C8C-B02C-4CA3-AD2D-25A03827DFD1}"/>
                </a:ext>
              </a:extLst>
            </p:cNvPr>
            <p:cNvCxnSpPr>
              <a:cxnSpLocks/>
            </p:cNvCxnSpPr>
            <p:nvPr/>
          </p:nvCxnSpPr>
          <p:spPr>
            <a:xfrm flipV="1">
              <a:off x="5057776" y="4061276"/>
              <a:ext cx="0" cy="290513"/>
            </a:xfrm>
            <a:prstGeom prst="line">
              <a:avLst/>
            </a:prstGeom>
            <a:ln w="104775">
              <a:solidFill>
                <a:srgbClr val="75767A"/>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63AA27F4-8700-4D7C-B829-83226757BA77}"/>
              </a:ext>
            </a:extLst>
          </p:cNvPr>
          <p:cNvGrpSpPr/>
          <p:nvPr/>
        </p:nvGrpSpPr>
        <p:grpSpPr>
          <a:xfrm>
            <a:off x="3899595" y="4934561"/>
            <a:ext cx="5833128" cy="686897"/>
            <a:chOff x="3899595" y="4934561"/>
            <a:chExt cx="5833128" cy="686897"/>
          </a:xfrm>
        </p:grpSpPr>
        <p:sp>
          <p:nvSpPr>
            <p:cNvPr id="138" name="Rectangle 137">
              <a:extLst>
                <a:ext uri="{FF2B5EF4-FFF2-40B4-BE49-F238E27FC236}">
                  <a16:creationId xmlns:a16="http://schemas.microsoft.com/office/drawing/2014/main" id="{F0CD15D9-3BA2-40EF-922E-F88607BC1C44}"/>
                </a:ext>
                <a:ext uri="{C183D7F6-B498-43B3-948B-1728B52AA6E4}">
                  <adec:decorative xmlns:adec="http://schemas.microsoft.com/office/drawing/2017/decorative" val="1"/>
                </a:ext>
              </a:extLst>
            </p:cNvPr>
            <p:cNvSpPr/>
            <p:nvPr/>
          </p:nvSpPr>
          <p:spPr bwMode="auto">
            <a:xfrm>
              <a:off x="3899595" y="4934561"/>
              <a:ext cx="4217271" cy="320040"/>
            </a:xfrm>
            <a:prstGeom prst="rect">
              <a:avLst/>
            </a:prstGeom>
            <a:solidFill>
              <a:srgbClr val="75767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57150" marR="0" lvl="0" indent="0" algn="l" defTabSz="914400" rtl="0" eaLnBrk="1" fontAlgn="base" latinLnBrk="0" hangingPunct="1">
                <a:lnSpc>
                  <a:spcPct val="100000"/>
                </a:lnSpc>
                <a:spcBef>
                  <a:spcPct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Network</a:t>
              </a:r>
            </a:p>
          </p:txBody>
        </p:sp>
        <p:grpSp>
          <p:nvGrpSpPr>
            <p:cNvPr id="139" name="Group 138">
              <a:extLst>
                <a:ext uri="{FF2B5EF4-FFF2-40B4-BE49-F238E27FC236}">
                  <a16:creationId xmlns:a16="http://schemas.microsoft.com/office/drawing/2014/main" id="{45B287E4-3A5A-44F0-9B86-DE0C04626F08}"/>
                </a:ext>
                <a:ext uri="{C183D7F6-B498-43B3-948B-1728B52AA6E4}">
                  <adec:decorative xmlns:adec="http://schemas.microsoft.com/office/drawing/2017/decorative" val="1"/>
                </a:ext>
              </a:extLst>
            </p:cNvPr>
            <p:cNvGrpSpPr/>
            <p:nvPr/>
          </p:nvGrpSpPr>
          <p:grpSpPr>
            <a:xfrm>
              <a:off x="3899595" y="5301418"/>
              <a:ext cx="5833128" cy="320040"/>
              <a:chOff x="6274539" y="5213736"/>
              <a:chExt cx="5028398" cy="374958"/>
            </a:xfrm>
          </p:grpSpPr>
          <p:sp>
            <p:nvSpPr>
              <p:cNvPr id="140" name="Rectangle 139">
                <a:extLst>
                  <a:ext uri="{FF2B5EF4-FFF2-40B4-BE49-F238E27FC236}">
                    <a16:creationId xmlns:a16="http://schemas.microsoft.com/office/drawing/2014/main" id="{A4026052-122B-495D-BC40-C3CDF503B103}"/>
                  </a:ext>
                  <a:ext uri="{C183D7F6-B498-43B3-948B-1728B52AA6E4}">
                    <adec:decorative xmlns:adec="http://schemas.microsoft.com/office/drawing/2017/decorative" val="1"/>
                  </a:ext>
                </a:extLst>
              </p:cNvPr>
              <p:cNvSpPr/>
              <p:nvPr/>
            </p:nvSpPr>
            <p:spPr>
              <a:xfrm>
                <a:off x="6274539" y="5213736"/>
                <a:ext cx="4408171" cy="374958"/>
              </a:xfrm>
              <a:prstGeom prst="rect">
                <a:avLst/>
              </a:prstGeom>
              <a:solidFill>
                <a:srgbClr val="5C2D91"/>
              </a:solidFill>
            </p:spPr>
            <p:txBody>
              <a:bodyPr wrap="square" lIns="182880" tIns="45720" anchor="ctr">
                <a:noAutofit/>
              </a:bodyPr>
              <a:lstStyle/>
              <a:p>
                <a:pPr marL="5715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Identity</a:t>
                </a:r>
              </a:p>
            </p:txBody>
          </p:sp>
          <p:cxnSp>
            <p:nvCxnSpPr>
              <p:cNvPr id="141" name="Straight Connector 140">
                <a:extLst>
                  <a:ext uri="{FF2B5EF4-FFF2-40B4-BE49-F238E27FC236}">
                    <a16:creationId xmlns:a16="http://schemas.microsoft.com/office/drawing/2014/main" id="{A00FF3DE-B54A-4FB0-A641-C0BD87C8B1AA}"/>
                  </a:ext>
                  <a:ext uri="{C183D7F6-B498-43B3-948B-1728B52AA6E4}">
                    <adec:decorative xmlns:adec="http://schemas.microsoft.com/office/drawing/2017/decorative" val="1"/>
                  </a:ext>
                </a:extLst>
              </p:cNvPr>
              <p:cNvCxnSpPr>
                <a:cxnSpLocks/>
              </p:cNvCxnSpPr>
              <p:nvPr/>
            </p:nvCxnSpPr>
            <p:spPr>
              <a:xfrm>
                <a:off x="9844305" y="5401215"/>
                <a:ext cx="1458632" cy="0"/>
              </a:xfrm>
              <a:prstGeom prst="line">
                <a:avLst/>
              </a:prstGeom>
              <a:ln w="66675" cap="rnd">
                <a:solidFill>
                  <a:srgbClr val="5C2D91"/>
                </a:solidFill>
                <a:prstDash val="solid"/>
                <a:headEnd type="none" w="lg" len="med"/>
                <a:tailEnd type="arrow" w="med" len="sm"/>
              </a:ln>
            </p:spPr>
            <p:style>
              <a:lnRef idx="1">
                <a:schemeClr val="accent1"/>
              </a:lnRef>
              <a:fillRef idx="0">
                <a:schemeClr val="accent1"/>
              </a:fillRef>
              <a:effectRef idx="0">
                <a:schemeClr val="accent1"/>
              </a:effectRef>
              <a:fontRef idx="minor">
                <a:schemeClr val="tx1"/>
              </a:fontRef>
            </p:style>
          </p:cxnSp>
        </p:grpSp>
        <p:cxnSp>
          <p:nvCxnSpPr>
            <p:cNvPr id="146" name="Straight Connector 145">
              <a:extLst>
                <a:ext uri="{FF2B5EF4-FFF2-40B4-BE49-F238E27FC236}">
                  <a16:creationId xmlns:a16="http://schemas.microsoft.com/office/drawing/2014/main" id="{71997711-2DBB-4055-AF8D-F7228A1BC6DB}"/>
                </a:ext>
              </a:extLst>
            </p:cNvPr>
            <p:cNvCxnSpPr>
              <a:cxnSpLocks/>
            </p:cNvCxnSpPr>
            <p:nvPr/>
          </p:nvCxnSpPr>
          <p:spPr>
            <a:xfrm>
              <a:off x="5356755" y="5098759"/>
              <a:ext cx="0" cy="290513"/>
            </a:xfrm>
            <a:prstGeom prst="line">
              <a:avLst/>
            </a:prstGeom>
            <a:ln w="104775">
              <a:solidFill>
                <a:srgbClr val="5C2D91"/>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65730F0-4AB5-44A6-BD20-731EF8B9EDE2}"/>
                </a:ext>
              </a:extLst>
            </p:cNvPr>
            <p:cNvCxnSpPr>
              <a:cxnSpLocks/>
            </p:cNvCxnSpPr>
            <p:nvPr/>
          </p:nvCxnSpPr>
          <p:spPr>
            <a:xfrm flipV="1">
              <a:off x="5072064" y="5170925"/>
              <a:ext cx="0" cy="290513"/>
            </a:xfrm>
            <a:prstGeom prst="line">
              <a:avLst/>
            </a:prstGeom>
            <a:ln w="104775">
              <a:solidFill>
                <a:srgbClr val="75767A"/>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7304D650-9FB2-415A-99B3-F3E34FEB3B40}"/>
              </a:ext>
            </a:extLst>
          </p:cNvPr>
          <p:cNvGrpSpPr/>
          <p:nvPr/>
        </p:nvGrpSpPr>
        <p:grpSpPr>
          <a:xfrm>
            <a:off x="4444694" y="5997886"/>
            <a:ext cx="6608520" cy="510909"/>
            <a:chOff x="4162425" y="5945557"/>
            <a:chExt cx="6608520" cy="510909"/>
          </a:xfrm>
        </p:grpSpPr>
        <p:sp>
          <p:nvSpPr>
            <p:cNvPr id="149" name="Arrow: Pentagon 148">
              <a:extLst>
                <a:ext uri="{FF2B5EF4-FFF2-40B4-BE49-F238E27FC236}">
                  <a16:creationId xmlns:a16="http://schemas.microsoft.com/office/drawing/2014/main" id="{F97C5D4B-F33C-4E87-899D-DF428B425713}"/>
                </a:ext>
              </a:extLst>
            </p:cNvPr>
            <p:cNvSpPr/>
            <p:nvPr/>
          </p:nvSpPr>
          <p:spPr bwMode="auto">
            <a:xfrm>
              <a:off x="4162425" y="5945557"/>
              <a:ext cx="6608520" cy="510909"/>
            </a:xfrm>
            <a:prstGeom prst="homePlate">
              <a:avLst>
                <a:gd name="adj" fmla="val 0"/>
              </a:avLst>
            </a:prstGeom>
            <a:solidFill>
              <a:srgbClr val="CFE5CF"/>
            </a:solidFill>
            <a:ln w="25400">
              <a:solidFill>
                <a:srgbClr val="107C1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400050" marR="0" lvl="0" indent="0" algn="l" defTabSz="932472" rtl="0" eaLnBrk="1" fontAlgn="base" latinLnBrk="0" hangingPunct="1">
                <a:lnSpc>
                  <a:spcPct val="100000"/>
                </a:lnSpc>
                <a:spcBef>
                  <a:spcPct val="0"/>
                </a:spcBef>
                <a:spcAft>
                  <a:spcPts val="300"/>
                </a:spcAft>
                <a:buClrTx/>
                <a:buSzTx/>
                <a:buFontTx/>
                <a:buNone/>
                <a:tabLst/>
                <a:defRPr/>
              </a:pPr>
              <a:r>
                <a:rPr kumimoji="0" lang="en-US" sz="1400" b="1" i="0" u="none" strike="noStrike" kern="1200" cap="none" spc="0" normalizeH="0" baseline="0" noProof="0">
                  <a:ln>
                    <a:noFill/>
                  </a:ln>
                  <a:gradFill>
                    <a:gsLst>
                      <a:gs pos="97000">
                        <a:srgbClr val="000000"/>
                      </a:gs>
                      <a:gs pos="0">
                        <a:srgbClr val="000000"/>
                      </a:gs>
                    </a:gsLst>
                    <a:lin ang="0" scaled="1"/>
                  </a:gradFill>
                  <a:effectLst/>
                  <a:uLnTx/>
                  <a:uFillTx/>
                  <a:latin typeface="Segoe UI"/>
                  <a:ea typeface="+mn-ea"/>
                  <a:cs typeface="Segoe UI" pitchFamily="34" charset="0"/>
                </a:rPr>
                <a:t>Note: </a:t>
              </a:r>
              <a:r>
                <a:rPr kumimoji="0" lang="en-US" sz="1400" b="0" i="0" u="none" strike="noStrike" kern="1200" cap="none" spc="0" normalizeH="0" baseline="0" noProof="0">
                  <a:ln>
                    <a:noFill/>
                  </a:ln>
                  <a:gradFill>
                    <a:gsLst>
                      <a:gs pos="97000">
                        <a:srgbClr val="000000"/>
                      </a:gs>
                      <a:gs pos="0">
                        <a:srgbClr val="000000"/>
                      </a:gs>
                    </a:gsLst>
                    <a:lin ang="0" scaled="1"/>
                  </a:gradFill>
                  <a:effectLst/>
                  <a:uLnTx/>
                  <a:uFillTx/>
                  <a:latin typeface="Segoe UI"/>
                  <a:ea typeface="+mn-ea"/>
                  <a:cs typeface="Segoe UI" pitchFamily="34" charset="0"/>
                </a:rPr>
                <a:t>Security Operations (SecOps) monitors all assets and environments</a:t>
              </a:r>
            </a:p>
          </p:txBody>
        </p:sp>
        <p:grpSp>
          <p:nvGrpSpPr>
            <p:cNvPr id="150" name="!! Moderize">
              <a:extLst>
                <a:ext uri="{FF2B5EF4-FFF2-40B4-BE49-F238E27FC236}">
                  <a16:creationId xmlns:a16="http://schemas.microsoft.com/office/drawing/2014/main" id="{49972382-CD59-40AE-B002-1EC0F2C37881}"/>
                </a:ext>
                <a:ext uri="{C183D7F6-B498-43B3-948B-1728B52AA6E4}">
                  <adec:decorative xmlns:adec="http://schemas.microsoft.com/office/drawing/2017/decorative" val="1"/>
                </a:ext>
              </a:extLst>
            </p:cNvPr>
            <p:cNvGrpSpPr/>
            <p:nvPr/>
          </p:nvGrpSpPr>
          <p:grpSpPr>
            <a:xfrm>
              <a:off x="4298694" y="6031298"/>
              <a:ext cx="344335" cy="343094"/>
              <a:chOff x="2669925" y="1249680"/>
              <a:chExt cx="409206" cy="407727"/>
            </a:xfrm>
            <a:solidFill>
              <a:srgbClr val="107C10"/>
            </a:solidFill>
          </p:grpSpPr>
          <p:sp>
            <p:nvSpPr>
              <p:cNvPr id="151" name="Freeform 987">
                <a:extLst>
                  <a:ext uri="{FF2B5EF4-FFF2-40B4-BE49-F238E27FC236}">
                    <a16:creationId xmlns:a16="http://schemas.microsoft.com/office/drawing/2014/main" id="{07B35194-EAE2-4830-83C7-E6D58F2C5BF2}"/>
                  </a:ext>
                </a:extLst>
              </p:cNvPr>
              <p:cNvSpPr>
                <a:spLocks/>
              </p:cNvSpPr>
              <p:nvPr/>
            </p:nvSpPr>
            <p:spPr bwMode="auto">
              <a:xfrm>
                <a:off x="2748031" y="1299968"/>
                <a:ext cx="331100" cy="302793"/>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988">
                <a:extLst>
                  <a:ext uri="{FF2B5EF4-FFF2-40B4-BE49-F238E27FC236}">
                    <a16:creationId xmlns:a16="http://schemas.microsoft.com/office/drawing/2014/main" id="{B6B2D375-7A5E-4EF9-8FE2-185B3849A1F9}"/>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989">
                <a:extLst>
                  <a:ext uri="{FF2B5EF4-FFF2-40B4-BE49-F238E27FC236}">
                    <a16:creationId xmlns:a16="http://schemas.microsoft.com/office/drawing/2014/main" id="{6D2286D2-7BED-4E64-80B3-E3F463694039}"/>
                  </a:ext>
                </a:extLst>
              </p:cNvPr>
              <p:cNvSpPr>
                <a:spLocks noChangeArrowheads="1"/>
              </p:cNvSpPr>
              <p:nvPr/>
            </p:nvSpPr>
            <p:spPr bwMode="auto">
              <a:xfrm>
                <a:off x="2708964" y="1418844"/>
                <a:ext cx="49159" cy="477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4" name="Rectangle 990">
                <a:extLst>
                  <a:ext uri="{FF2B5EF4-FFF2-40B4-BE49-F238E27FC236}">
                    <a16:creationId xmlns:a16="http://schemas.microsoft.com/office/drawing/2014/main" id="{4CC3C161-6EF5-4D00-9274-7B0870355831}"/>
                  </a:ext>
                </a:extLst>
              </p:cNvPr>
              <p:cNvSpPr>
                <a:spLocks noChangeArrowheads="1"/>
              </p:cNvSpPr>
              <p:nvPr/>
            </p:nvSpPr>
            <p:spPr bwMode="auto">
              <a:xfrm>
                <a:off x="2680047" y="1249680"/>
                <a:ext cx="108439" cy="108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991">
                <a:extLst>
                  <a:ext uri="{FF2B5EF4-FFF2-40B4-BE49-F238E27FC236}">
                    <a16:creationId xmlns:a16="http://schemas.microsoft.com/office/drawing/2014/main" id="{1844EDE7-BA29-4392-98D6-4F7A851A83E2}"/>
                  </a:ext>
                </a:extLst>
              </p:cNvPr>
              <p:cNvSpPr>
                <a:spLocks/>
              </p:cNvSpPr>
              <p:nvPr/>
            </p:nvSpPr>
            <p:spPr bwMode="auto">
              <a:xfrm>
                <a:off x="2669925" y="1525836"/>
                <a:ext cx="133018" cy="131571"/>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E2EBBA94-BADD-45B4-8A71-8CE358908F47}"/>
              </a:ext>
            </a:extLst>
          </p:cNvPr>
          <p:cNvGrpSpPr/>
          <p:nvPr/>
        </p:nvGrpSpPr>
        <p:grpSpPr>
          <a:xfrm>
            <a:off x="3912497" y="2658220"/>
            <a:ext cx="7411032" cy="697482"/>
            <a:chOff x="3912497" y="2658220"/>
            <a:chExt cx="7411032" cy="697482"/>
          </a:xfrm>
        </p:grpSpPr>
        <p:sp>
          <p:nvSpPr>
            <p:cNvPr id="135" name="Rectangle 134">
              <a:extLst>
                <a:ext uri="{FF2B5EF4-FFF2-40B4-BE49-F238E27FC236}">
                  <a16:creationId xmlns:a16="http://schemas.microsoft.com/office/drawing/2014/main" id="{5BBE65D4-E40A-461A-A646-844B0BB2254A}"/>
                </a:ext>
                <a:ext uri="{C183D7F6-B498-43B3-948B-1728B52AA6E4}">
                  <adec:decorative xmlns:adec="http://schemas.microsoft.com/office/drawing/2017/decorative" val="1"/>
                </a:ext>
              </a:extLst>
            </p:cNvPr>
            <p:cNvSpPr/>
            <p:nvPr/>
          </p:nvSpPr>
          <p:spPr>
            <a:xfrm>
              <a:off x="3912497" y="3035662"/>
              <a:ext cx="7411032" cy="320040"/>
            </a:xfrm>
            <a:prstGeom prst="rect">
              <a:avLst/>
            </a:prstGeom>
            <a:solidFill>
              <a:srgbClr val="5C2D91"/>
            </a:solidFill>
          </p:spPr>
          <p:txBody>
            <a:bodyPr wrap="square" lIns="182880" tIns="45720" anchor="ctr">
              <a:noAutofit/>
            </a:bodyPr>
            <a:lstStyle/>
            <a:p>
              <a:pPr marL="5715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Identity</a:t>
              </a:r>
            </a:p>
          </p:txBody>
        </p:sp>
        <p:sp>
          <p:nvSpPr>
            <p:cNvPr id="142" name="Rectangle 141">
              <a:extLst>
                <a:ext uri="{FF2B5EF4-FFF2-40B4-BE49-F238E27FC236}">
                  <a16:creationId xmlns:a16="http://schemas.microsoft.com/office/drawing/2014/main" id="{CDD6C9BE-CF83-44FB-BE26-42E5E338D8EF}"/>
                </a:ext>
                <a:ext uri="{C183D7F6-B498-43B3-948B-1728B52AA6E4}">
                  <adec:decorative xmlns:adec="http://schemas.microsoft.com/office/drawing/2017/decorative" val="1"/>
                </a:ext>
              </a:extLst>
            </p:cNvPr>
            <p:cNvSpPr/>
            <p:nvPr/>
          </p:nvSpPr>
          <p:spPr bwMode="auto">
            <a:xfrm>
              <a:off x="3912497" y="2658220"/>
              <a:ext cx="2627666" cy="320040"/>
            </a:xfrm>
            <a:prstGeom prst="rect">
              <a:avLst/>
            </a:prstGeom>
            <a:solidFill>
              <a:srgbClr val="75767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57150" marR="0" lvl="0" indent="0" algn="l" defTabSz="914400" rtl="0" eaLnBrk="1" fontAlgn="base" latinLnBrk="0" hangingPunct="1">
                <a:lnSpc>
                  <a:spcPct val="100000"/>
                </a:lnSpc>
                <a:spcBef>
                  <a:spcPct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Network</a:t>
              </a:r>
            </a:p>
          </p:txBody>
        </p:sp>
        <p:cxnSp>
          <p:nvCxnSpPr>
            <p:cNvPr id="143" name="Straight Connector 142">
              <a:extLst>
                <a:ext uri="{FF2B5EF4-FFF2-40B4-BE49-F238E27FC236}">
                  <a16:creationId xmlns:a16="http://schemas.microsoft.com/office/drawing/2014/main" id="{47D12B91-B3E1-4E12-9BB1-76CE58137B94}"/>
                </a:ext>
              </a:extLst>
            </p:cNvPr>
            <p:cNvCxnSpPr>
              <a:cxnSpLocks/>
            </p:cNvCxnSpPr>
            <p:nvPr/>
          </p:nvCxnSpPr>
          <p:spPr>
            <a:xfrm flipV="1">
              <a:off x="5119688" y="2905169"/>
              <a:ext cx="0" cy="290513"/>
            </a:xfrm>
            <a:prstGeom prst="line">
              <a:avLst/>
            </a:prstGeom>
            <a:ln w="104775">
              <a:solidFill>
                <a:srgbClr val="75767A"/>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65B29C2-6350-4AEB-AC33-A29F74742C86}"/>
                </a:ext>
              </a:extLst>
            </p:cNvPr>
            <p:cNvCxnSpPr>
              <a:cxnSpLocks/>
            </p:cNvCxnSpPr>
            <p:nvPr/>
          </p:nvCxnSpPr>
          <p:spPr>
            <a:xfrm>
              <a:off x="5356755" y="2840218"/>
              <a:ext cx="0" cy="290513"/>
            </a:xfrm>
            <a:prstGeom prst="line">
              <a:avLst/>
            </a:prstGeom>
            <a:ln w="104775">
              <a:solidFill>
                <a:srgbClr val="5C2D91"/>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F6066821-FFD6-40D5-94D2-BB3118A7CD37}"/>
              </a:ext>
            </a:extLst>
          </p:cNvPr>
          <p:cNvSpPr>
            <a:spLocks noGrp="1"/>
          </p:cNvSpPr>
          <p:nvPr>
            <p:ph type="title"/>
          </p:nvPr>
        </p:nvSpPr>
        <p:spPr>
          <a:xfrm>
            <a:off x="588263" y="457201"/>
            <a:ext cx="11018520" cy="861774"/>
          </a:xfrm>
        </p:spPr>
        <p:txBody>
          <a:bodyPr/>
          <a:lstStyle/>
          <a:p>
            <a:pPr marL="0" marR="0" lvl="0" indent="0" defTabSz="914400" rtl="0" eaLnBrk="1" fontAlgn="auto" latinLnBrk="0" hangingPunct="1">
              <a:lnSpc>
                <a:spcPct val="100000"/>
              </a:lnSpc>
              <a:spcBef>
                <a:spcPts val="0"/>
              </a:spcBef>
              <a:spcAft>
                <a:spcPts val="0"/>
              </a:spcAft>
              <a:tabLst/>
              <a:defRPr/>
            </a:pPr>
            <a:r>
              <a:rPr lang="en-US" b="0" spc="-50">
                <a:gradFill>
                  <a:gsLst>
                    <a:gs pos="82000">
                      <a:schemeClr val="tx1"/>
                    </a:gs>
                    <a:gs pos="0">
                      <a:schemeClr val="tx1"/>
                    </a:gs>
                  </a:gsLst>
                  <a:lin ang="2700000" scaled="1"/>
                </a:gradFill>
              </a:rPr>
              <a:t>Blend network and identity access controls</a:t>
            </a:r>
            <a:br>
              <a:rPr kumimoji="0" lang="en-US" sz="1800" b="0" i="0" u="none" strike="noStrike" kern="1200" cap="none" spc="0" normalizeH="0" baseline="0" noProof="0">
                <a:ln>
                  <a:noFill/>
                </a:ln>
                <a:solidFill>
                  <a:srgbClr val="1A1A1A"/>
                </a:solidFill>
                <a:effectLst/>
                <a:uLnTx/>
                <a:uFillTx/>
                <a:latin typeface="Segoe UI"/>
                <a:ea typeface="+mn-ea"/>
                <a:cs typeface="+mn-cs"/>
              </a:rPr>
            </a:br>
            <a:r>
              <a:rPr lang="en-US" sz="2000" b="0" spc="-50">
                <a:gradFill>
                  <a:gsLst>
                    <a:gs pos="82000">
                      <a:schemeClr val="tx1"/>
                    </a:gs>
                    <a:gs pos="0">
                      <a:schemeClr val="tx1"/>
                    </a:gs>
                  </a:gsLst>
                  <a:lin ang="2700000" scaled="1"/>
                </a:gradFill>
                <a:latin typeface="+mn-lt"/>
              </a:rPr>
              <a:t>Choose the right tool for the job</a:t>
            </a:r>
            <a:endParaRPr lang="en-US"/>
          </a:p>
        </p:txBody>
      </p:sp>
    </p:spTree>
    <p:extLst>
      <p:ext uri="{BB962C8B-B14F-4D97-AF65-F5344CB8AC3E}">
        <p14:creationId xmlns:p14="http://schemas.microsoft.com/office/powerpoint/2010/main" val="1368768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up)">
                                      <p:cBhvr>
                                        <p:cTn id="7" dur="500"/>
                                        <p:tgtEl>
                                          <p:spTgt spid="10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wipe(up)">
                                      <p:cBhvr>
                                        <p:cTn id="10" dur="500"/>
                                        <p:tgtEl>
                                          <p:spTgt spid="110"/>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8"/>
                                        </p:tgtEl>
                                        <p:attrNameLst>
                                          <p:attrName>style.visibility</p:attrName>
                                        </p:attrNameLst>
                                      </p:cBhvr>
                                      <p:to>
                                        <p:strVal val="visible"/>
                                      </p:to>
                                    </p:set>
                                    <p:animEffect transition="in" filter="fade">
                                      <p:cBhvr>
                                        <p:cTn id="29"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586EC302-8B7C-452A-9C44-F50451B9185C}"/>
              </a:ext>
            </a:extLst>
          </p:cNvPr>
          <p:cNvSpPr txBox="1"/>
          <p:nvPr/>
        </p:nvSpPr>
        <p:spPr>
          <a:xfrm>
            <a:off x="4198960" y="2339257"/>
            <a:ext cx="1604131" cy="169277"/>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a:ln>
                  <a:noFill/>
                </a:ln>
                <a:solidFill>
                  <a:srgbClr val="000000"/>
                </a:solidFill>
                <a:effectLst/>
                <a:uLnTx/>
                <a:uFillTx/>
                <a:latin typeface="Segoe UI"/>
                <a:ea typeface="+mn-ea"/>
                <a:cs typeface="Arial" pitchFamily="34" charset="0"/>
              </a:rPr>
              <a:t>Network</a:t>
            </a:r>
          </a:p>
        </p:txBody>
      </p:sp>
      <p:sp>
        <p:nvSpPr>
          <p:cNvPr id="26" name="TextBox 25">
            <a:extLst>
              <a:ext uri="{FF2B5EF4-FFF2-40B4-BE49-F238E27FC236}">
                <a16:creationId xmlns:a16="http://schemas.microsoft.com/office/drawing/2014/main" id="{9A7AC7A8-AB43-4578-A040-08F3B4E1FBFB}"/>
              </a:ext>
            </a:extLst>
          </p:cNvPr>
          <p:cNvSpPr txBox="1"/>
          <p:nvPr/>
        </p:nvSpPr>
        <p:spPr>
          <a:xfrm>
            <a:off x="4190760" y="2171990"/>
            <a:ext cx="1604131" cy="169277"/>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a:ln>
                  <a:noFill/>
                </a:ln>
                <a:solidFill>
                  <a:srgbClr val="000000"/>
                </a:solidFill>
                <a:effectLst/>
                <a:uLnTx/>
                <a:uFillTx/>
                <a:latin typeface="Segoe UI"/>
                <a:ea typeface="+mn-ea"/>
                <a:cs typeface="Arial" pitchFamily="34" charset="0"/>
              </a:rPr>
              <a:t>Applications</a:t>
            </a:r>
          </a:p>
        </p:txBody>
      </p:sp>
      <p:sp>
        <p:nvSpPr>
          <p:cNvPr id="15" name="TextBox 14">
            <a:extLst>
              <a:ext uri="{FF2B5EF4-FFF2-40B4-BE49-F238E27FC236}">
                <a16:creationId xmlns:a16="http://schemas.microsoft.com/office/drawing/2014/main" id="{E657309A-3212-47D2-A900-E3D08F04E20D}"/>
              </a:ext>
            </a:extLst>
          </p:cNvPr>
          <p:cNvSpPr txBox="1"/>
          <p:nvPr/>
        </p:nvSpPr>
        <p:spPr>
          <a:xfrm>
            <a:off x="4190760" y="2005405"/>
            <a:ext cx="1312882" cy="169277"/>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a:ln>
                  <a:noFill/>
                </a:ln>
                <a:solidFill>
                  <a:srgbClr val="000000"/>
                </a:solidFill>
                <a:effectLst/>
                <a:uLnTx/>
                <a:uFillTx/>
                <a:latin typeface="Segoe UI"/>
                <a:ea typeface="+mn-ea"/>
                <a:cs typeface="Arial" pitchFamily="34" charset="0"/>
              </a:rPr>
              <a:t>Endpoints</a:t>
            </a:r>
          </a:p>
        </p:txBody>
      </p:sp>
      <p:sp>
        <p:nvSpPr>
          <p:cNvPr id="17" name="TextBox 16">
            <a:extLst>
              <a:ext uri="{FF2B5EF4-FFF2-40B4-BE49-F238E27FC236}">
                <a16:creationId xmlns:a16="http://schemas.microsoft.com/office/drawing/2014/main" id="{D842C86B-5DD7-4844-BE7C-153CF4F2BE53}"/>
              </a:ext>
            </a:extLst>
          </p:cNvPr>
          <p:cNvSpPr txBox="1"/>
          <p:nvPr/>
        </p:nvSpPr>
        <p:spPr>
          <a:xfrm>
            <a:off x="4205312" y="1830486"/>
            <a:ext cx="1312882" cy="16927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a:ln>
                  <a:noFill/>
                </a:ln>
                <a:solidFill>
                  <a:srgbClr val="000000"/>
                </a:solidFill>
                <a:effectLst/>
                <a:uLnTx/>
                <a:uFillTx/>
                <a:latin typeface="Segoe UI"/>
                <a:cs typeface="Arial" pitchFamily="34" charset="0"/>
              </a:rPr>
              <a:t>Identities</a:t>
            </a:r>
          </a:p>
        </p:txBody>
      </p:sp>
      <p:sp>
        <p:nvSpPr>
          <p:cNvPr id="56" name="TextBox 55">
            <a:extLst>
              <a:ext uri="{FF2B5EF4-FFF2-40B4-BE49-F238E27FC236}">
                <a16:creationId xmlns:a16="http://schemas.microsoft.com/office/drawing/2014/main" id="{36C1CC5E-50D8-46F5-A8F9-8E70F1083C02}"/>
              </a:ext>
            </a:extLst>
          </p:cNvPr>
          <p:cNvSpPr txBox="1"/>
          <p:nvPr/>
        </p:nvSpPr>
        <p:spPr>
          <a:xfrm>
            <a:off x="4021292" y="2866062"/>
            <a:ext cx="1604131" cy="169277"/>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a:ln>
                  <a:noFill/>
                </a:ln>
                <a:solidFill>
                  <a:srgbClr val="000000"/>
                </a:solidFill>
                <a:effectLst/>
                <a:uLnTx/>
                <a:uFillTx/>
                <a:latin typeface="Segoe UI"/>
                <a:ea typeface="+mn-ea"/>
                <a:cs typeface="Arial" pitchFamily="34" charset="0"/>
              </a:rPr>
              <a:t>Data</a:t>
            </a:r>
          </a:p>
        </p:txBody>
      </p:sp>
      <p:sp>
        <p:nvSpPr>
          <p:cNvPr id="55" name="TextBox 54">
            <a:extLst>
              <a:ext uri="{FF2B5EF4-FFF2-40B4-BE49-F238E27FC236}">
                <a16:creationId xmlns:a16="http://schemas.microsoft.com/office/drawing/2014/main" id="{1613D622-8DED-4D8C-99DA-F7FDE001720D}"/>
              </a:ext>
            </a:extLst>
          </p:cNvPr>
          <p:cNvSpPr txBox="1"/>
          <p:nvPr/>
        </p:nvSpPr>
        <p:spPr>
          <a:xfrm>
            <a:off x="1018559" y="4977749"/>
            <a:ext cx="1604131" cy="215444"/>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Segoe UI Semibold"/>
              </a:rPr>
              <a:t>Infrastructure</a:t>
            </a:r>
          </a:p>
        </p:txBody>
      </p:sp>
      <p:sp>
        <p:nvSpPr>
          <p:cNvPr id="2" name="Title 1">
            <a:extLst>
              <a:ext uri="{FF2B5EF4-FFF2-40B4-BE49-F238E27FC236}">
                <a16:creationId xmlns:a16="http://schemas.microsoft.com/office/drawing/2014/main" id="{419F273E-E396-4E72-9B5F-ADA4912D2631}"/>
              </a:ext>
            </a:extLst>
          </p:cNvPr>
          <p:cNvSpPr>
            <a:spLocks noGrp="1"/>
          </p:cNvSpPr>
          <p:nvPr>
            <p:ph type="title"/>
          </p:nvPr>
        </p:nvSpPr>
        <p:spPr>
          <a:xfrm>
            <a:off x="300183" y="224239"/>
            <a:ext cx="11018520" cy="861774"/>
          </a:xfrm>
        </p:spPr>
        <p:txBody>
          <a:bodyPr/>
          <a:lstStyle/>
          <a:p>
            <a:r>
              <a:rPr lang="en-US"/>
              <a:t>Zero Trust Rapid Modernization Plan (</a:t>
            </a:r>
            <a:r>
              <a:rPr lang="en-US" err="1"/>
              <a:t>RaMP</a:t>
            </a:r>
            <a:r>
              <a:rPr lang="en-US"/>
              <a:t>)</a:t>
            </a:r>
            <a:br>
              <a:rPr lang="en-US"/>
            </a:br>
            <a:r>
              <a:rPr lang="en-US" sz="2000">
                <a:latin typeface="+mn-lt"/>
              </a:rPr>
              <a:t>Prioritize rapid progress on highest positive impact</a:t>
            </a:r>
          </a:p>
        </p:txBody>
      </p:sp>
      <p:grpSp>
        <p:nvGrpSpPr>
          <p:cNvPr id="73" name="Group 72">
            <a:extLst>
              <a:ext uri="{FF2B5EF4-FFF2-40B4-BE49-F238E27FC236}">
                <a16:creationId xmlns:a16="http://schemas.microsoft.com/office/drawing/2014/main" id="{4610A2DA-1D6B-4B41-8B5A-4C3B4BA94345}"/>
              </a:ext>
            </a:extLst>
          </p:cNvPr>
          <p:cNvGrpSpPr/>
          <p:nvPr/>
        </p:nvGrpSpPr>
        <p:grpSpPr>
          <a:xfrm>
            <a:off x="476022" y="1522392"/>
            <a:ext cx="11279503" cy="1141851"/>
            <a:chOff x="476022" y="1556682"/>
            <a:chExt cx="11279503" cy="1141851"/>
          </a:xfrm>
        </p:grpSpPr>
        <p:sp>
          <p:nvSpPr>
            <p:cNvPr id="18" name="!! User box">
              <a:extLst>
                <a:ext uri="{FF2B5EF4-FFF2-40B4-BE49-F238E27FC236}">
                  <a16:creationId xmlns:a16="http://schemas.microsoft.com/office/drawing/2014/main" id="{01BE4635-EC05-4566-8694-FA65B95B53C0}"/>
                </a:ext>
              </a:extLst>
            </p:cNvPr>
            <p:cNvSpPr/>
            <p:nvPr/>
          </p:nvSpPr>
          <p:spPr bwMode="auto">
            <a:xfrm>
              <a:off x="476022" y="1653563"/>
              <a:ext cx="11124610" cy="934966"/>
            </a:xfrm>
            <a:prstGeom prst="homePlate">
              <a:avLst>
                <a:gd name="adj" fmla="val 0"/>
              </a:avLst>
            </a:prstGeom>
            <a:solidFill>
              <a:srgbClr val="D9EBF9"/>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User Access </a:t>
              </a:r>
              <a:b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b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and Productivity</a:t>
              </a:r>
              <a:b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br>
              <a:r>
                <a:rPr kumimoji="0" lang="en-US" sz="1050" b="0" i="1" u="none" strike="noStrike" kern="1200" cap="none" spc="0" normalizeH="0" baseline="0" noProof="0">
                  <a:ln>
                    <a:noFill/>
                  </a:ln>
                  <a:gradFill>
                    <a:gsLst>
                      <a:gs pos="83000">
                        <a:srgbClr val="243A5E"/>
                      </a:gs>
                      <a:gs pos="100000">
                        <a:srgbClr val="243A5E"/>
                      </a:gs>
                    </a:gsLst>
                    <a:lin ang="5400000" scaled="1"/>
                  </a:gradFill>
                  <a:effectLst/>
                  <a:uLnTx/>
                  <a:uFillTx/>
                  <a:latin typeface="Segoe UI"/>
                  <a:ea typeface="+mn-ea"/>
                  <a:cs typeface="+mn-cs"/>
                </a:rPr>
                <a:t>Zero Trust Foundations</a:t>
              </a:r>
            </a:p>
          </p:txBody>
        </p:sp>
        <p:pic>
          <p:nvPicPr>
            <p:cNvPr id="20" name="!! User">
              <a:extLst>
                <a:ext uri="{FF2B5EF4-FFF2-40B4-BE49-F238E27FC236}">
                  <a16:creationId xmlns:a16="http://schemas.microsoft.com/office/drawing/2014/main" id="{75BBA28F-7B7D-4A13-BFFA-5CD9C5D7107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036" y="1859433"/>
              <a:ext cx="265811" cy="204469"/>
            </a:xfrm>
            <a:prstGeom prst="rect">
              <a:avLst/>
            </a:prstGeom>
          </p:spPr>
        </p:pic>
        <p:sp>
          <p:nvSpPr>
            <p:cNvPr id="47" name="Rectangle 46">
              <a:extLst>
                <a:ext uri="{FF2B5EF4-FFF2-40B4-BE49-F238E27FC236}">
                  <a16:creationId xmlns:a16="http://schemas.microsoft.com/office/drawing/2014/main" id="{AD1B9083-E2F6-40BF-9129-B1FC5EABA979}"/>
                </a:ext>
              </a:extLst>
            </p:cNvPr>
            <p:cNvSpPr/>
            <p:nvPr/>
          </p:nvSpPr>
          <p:spPr>
            <a:xfrm>
              <a:off x="3609595" y="1556682"/>
              <a:ext cx="8145930" cy="1141851"/>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Explicitly validate trust for all access requests (via Azure AD Conditional Access)</a:t>
              </a:r>
            </a:p>
            <a:p>
              <a:pPr marL="400050" marR="0" lvl="1" indent="-17145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User Accounts</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rPr>
                <a:t> - Require Passwordless or MFA for all users + measure risk with threat intelligence &amp; behavior analytics</a:t>
              </a:r>
            </a:p>
            <a:p>
              <a:pPr marL="400050" marR="0" lvl="1" indent="-17145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Endpoints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Require device integrity for access (configuration compliance first, then XDR signals</a:t>
              </a:r>
            </a:p>
            <a:p>
              <a:pPr marL="400050" marR="0" lvl="1" indent="-17145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Apps -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Enable Azure AD for all SaaS, for VPN authentication, and for legacy apps (on-premises</a:t>
              </a:r>
              <a:r>
                <a:rPr lang="en-US" sz="1100">
                  <a:gradFill>
                    <a:gsLst>
                      <a:gs pos="83000">
                        <a:srgbClr val="000000"/>
                      </a:gs>
                      <a:gs pos="100000">
                        <a:srgbClr val="000000"/>
                      </a:gs>
                    </a:gsLst>
                    <a:lin ang="5400000" scaled="1"/>
                  </a:gradFill>
                  <a:latin typeface="Segoe UI"/>
                  <a:cs typeface="Segoe UI" panose="020B0502040204020203" pitchFamily="34" charset="0"/>
                </a:rPr>
                <a:t> +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IaaS) via App Proxy</a:t>
              </a:r>
            </a:p>
            <a:p>
              <a:pPr marL="400050" marR="0" lvl="1" indent="-171450" algn="l" defTabSz="914400" rtl="0" eaLnBrk="1" fontAlgn="auto" latinLnBrk="0" hangingPunct="1">
                <a:lnSpc>
                  <a:spcPct val="100000"/>
                </a:lnSpc>
                <a:spcBef>
                  <a:spcPts val="0"/>
                </a:spcBef>
                <a:spcAft>
                  <a:spcPts val="60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Network -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Establish basic traffic filtering and segmentation to isolate business-critical or highly vulnerable resources</a:t>
              </a:r>
            </a:p>
          </p:txBody>
        </p:sp>
      </p:grpSp>
      <p:sp>
        <p:nvSpPr>
          <p:cNvPr id="51" name="!! Modern box">
            <a:extLst>
              <a:ext uri="{FF2B5EF4-FFF2-40B4-BE49-F238E27FC236}">
                <a16:creationId xmlns:a16="http://schemas.microsoft.com/office/drawing/2014/main" id="{4E20C379-B8F1-4159-908D-7C2AE97E9FDA}"/>
              </a:ext>
            </a:extLst>
          </p:cNvPr>
          <p:cNvSpPr/>
          <p:nvPr/>
        </p:nvSpPr>
        <p:spPr bwMode="auto">
          <a:xfrm>
            <a:off x="471571" y="3205365"/>
            <a:ext cx="11129061" cy="828532"/>
          </a:xfrm>
          <a:prstGeom prst="homePlate">
            <a:avLst>
              <a:gd name="adj" fmla="val 0"/>
            </a:avLst>
          </a:prstGeom>
          <a:solidFill>
            <a:srgbClr val="107C10">
              <a:alpha val="2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Modern Security </a:t>
            </a:r>
            <a:b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Operations</a:t>
            </a:r>
            <a:b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endParaRPr kumimoji="0" lang="en-US" sz="105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447023ED-2280-4813-8205-46836D174E83}"/>
              </a:ext>
            </a:extLst>
          </p:cNvPr>
          <p:cNvSpPr/>
          <p:nvPr/>
        </p:nvSpPr>
        <p:spPr bwMode="auto">
          <a:xfrm>
            <a:off x="3609595" y="3124563"/>
            <a:ext cx="8112489"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Streamline response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to common attacks with XDR for Endpoint/Email/Identity + Cloud (via M365 &amp; Defender for Cloud)</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Unify Visibility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with modern Security Information and Event Management (SIEM via Microsoft Sentinel) </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Reduce manual effort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using automated investigation/remediation (SOAR), enforcing alert quality, and threat hunting</a:t>
            </a:r>
          </a:p>
        </p:txBody>
      </p:sp>
      <p:grpSp>
        <p:nvGrpSpPr>
          <p:cNvPr id="75" name="Group 74">
            <a:extLst>
              <a:ext uri="{FF2B5EF4-FFF2-40B4-BE49-F238E27FC236}">
                <a16:creationId xmlns:a16="http://schemas.microsoft.com/office/drawing/2014/main" id="{87026640-76D1-4C52-A6CE-88B7FB394CA2}"/>
              </a:ext>
            </a:extLst>
          </p:cNvPr>
          <p:cNvGrpSpPr/>
          <p:nvPr/>
        </p:nvGrpSpPr>
        <p:grpSpPr>
          <a:xfrm>
            <a:off x="471572" y="5766941"/>
            <a:ext cx="11287726" cy="957185"/>
            <a:chOff x="471572" y="5766941"/>
            <a:chExt cx="11287726" cy="957185"/>
          </a:xfrm>
        </p:grpSpPr>
        <p:sp>
          <p:nvSpPr>
            <p:cNvPr id="23" name="!! Ops box">
              <a:extLst>
                <a:ext uri="{FF2B5EF4-FFF2-40B4-BE49-F238E27FC236}">
                  <a16:creationId xmlns:a16="http://schemas.microsoft.com/office/drawing/2014/main" id="{B6E86CA8-4F82-4E04-967E-79E94F645181}"/>
                </a:ext>
              </a:extLst>
            </p:cNvPr>
            <p:cNvSpPr/>
            <p:nvPr/>
          </p:nvSpPr>
          <p:spPr bwMode="auto">
            <a:xfrm>
              <a:off x="471572" y="5838888"/>
              <a:ext cx="11129060" cy="813290"/>
            </a:xfrm>
            <a:prstGeom prst="homePlate">
              <a:avLst>
                <a:gd name="adj" fmla="val 0"/>
              </a:avLst>
            </a:prstGeom>
            <a:solidFill>
              <a:srgbClr val="CCCCCC">
                <a:alpha val="48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Operational Technology </a:t>
              </a:r>
              <a:br>
                <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(OT) and Industrial IoT</a:t>
              </a:r>
            </a:p>
          </p:txBody>
        </p:sp>
        <p:sp>
          <p:nvSpPr>
            <p:cNvPr id="49" name="Rectangle 48">
              <a:extLst>
                <a:ext uri="{FF2B5EF4-FFF2-40B4-BE49-F238E27FC236}">
                  <a16:creationId xmlns:a16="http://schemas.microsoft.com/office/drawing/2014/main" id="{DA83DF8C-49A1-4DD1-B306-53E8DCA8F7BC}"/>
                </a:ext>
              </a:extLst>
            </p:cNvPr>
            <p:cNvSpPr/>
            <p:nvPr/>
          </p:nvSpPr>
          <p:spPr bwMode="auto">
            <a:xfrm>
              <a:off x="3605144" y="5766941"/>
              <a:ext cx="8154154"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Discover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Find &amp; classify assets with business critical, life safety, and operational/physical impact (via Defender for IoT)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Protect</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 isolate assets from unneeded internet/production access with static and dynamic controls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Monitor</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 unify threat detection and response processes for OT, IT, and IoT assets (via Microsoft Defender for IoT)</a:t>
              </a:r>
            </a:p>
          </p:txBody>
        </p:sp>
        <p:grpSp>
          <p:nvGrpSpPr>
            <p:cNvPr id="24" name="!! Ops">
              <a:extLst>
                <a:ext uri="{FF2B5EF4-FFF2-40B4-BE49-F238E27FC236}">
                  <a16:creationId xmlns:a16="http://schemas.microsoft.com/office/drawing/2014/main" id="{EEB5B22F-19E4-497E-BE98-00B51B2915B1}"/>
                </a:ext>
                <a:ext uri="{C183D7F6-B498-43B3-948B-1728B52AA6E4}">
                  <adec:decorative xmlns:adec="http://schemas.microsoft.com/office/drawing/2017/decorative" val="1"/>
                </a:ext>
              </a:extLst>
            </p:cNvPr>
            <p:cNvGrpSpPr/>
            <p:nvPr/>
          </p:nvGrpSpPr>
          <p:grpSpPr>
            <a:xfrm>
              <a:off x="580953" y="6118357"/>
              <a:ext cx="244380" cy="246454"/>
              <a:chOff x="10351024" y="3989686"/>
              <a:chExt cx="379641" cy="382863"/>
            </a:xfrm>
            <a:solidFill>
              <a:schemeClr val="tx1"/>
            </a:solidFill>
          </p:grpSpPr>
          <p:sp>
            <p:nvSpPr>
              <p:cNvPr id="25" name="Rectangle 24">
                <a:extLst>
                  <a:ext uri="{FF2B5EF4-FFF2-40B4-BE49-F238E27FC236}">
                    <a16:creationId xmlns:a16="http://schemas.microsoft.com/office/drawing/2014/main" id="{2576DBC6-702A-499B-B9E6-45543CB8E0E8}"/>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2CD0728-64A5-4EAB-95ED-753D22F4141D}"/>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0BFB0E6F-365A-43A3-83CE-2FEE7A95994C}"/>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5FC30D01-D518-4ED1-9559-10102CE780AB}"/>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4CE05BDC-A93B-4389-AB6A-0AE4F622C184}"/>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12E535EE-4218-43D6-98A0-6D99B142A2E0}"/>
                  </a:ext>
                </a:extLst>
              </p:cNvPr>
              <p:cNvGrpSpPr/>
              <p:nvPr/>
            </p:nvGrpSpPr>
            <p:grpSpPr>
              <a:xfrm>
                <a:off x="10351024" y="3989686"/>
                <a:ext cx="379641" cy="382863"/>
                <a:chOff x="10351024" y="3989686"/>
                <a:chExt cx="379641" cy="382863"/>
              </a:xfrm>
              <a:grpFill/>
            </p:grpSpPr>
            <p:sp>
              <p:nvSpPr>
                <p:cNvPr id="32" name="Oval 31">
                  <a:extLst>
                    <a:ext uri="{FF2B5EF4-FFF2-40B4-BE49-F238E27FC236}">
                      <a16:creationId xmlns:a16="http://schemas.microsoft.com/office/drawing/2014/main" id="{A953160A-56DD-4C2B-9024-46D56A228933}"/>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756C276F-4A91-4A68-B82B-BF9B59F36215}"/>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926FBF4D-C560-4AD1-8FE7-2BF7C83E0CD3}"/>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C89957EA-025A-4DC0-825A-08A367D06E05}"/>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3D97CB6E-B67F-41BC-AD39-320BB386C1DB}"/>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268CC862-F41E-4E56-B14F-1370E2956183}"/>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59" name="!! Moderize">
            <a:extLst>
              <a:ext uri="{FF2B5EF4-FFF2-40B4-BE49-F238E27FC236}">
                <a16:creationId xmlns:a16="http://schemas.microsoft.com/office/drawing/2014/main" id="{0A1C54F5-C7AC-45B7-8EE7-AEFD59AAEC14}"/>
              </a:ext>
              <a:ext uri="{C183D7F6-B498-43B3-948B-1728B52AA6E4}">
                <adec:decorative xmlns:adec="http://schemas.microsoft.com/office/drawing/2017/decorative" val="1"/>
              </a:ext>
            </a:extLst>
          </p:cNvPr>
          <p:cNvGrpSpPr/>
          <p:nvPr/>
        </p:nvGrpSpPr>
        <p:grpSpPr>
          <a:xfrm>
            <a:off x="644852" y="3479732"/>
            <a:ext cx="243194" cy="238074"/>
            <a:chOff x="2668480" y="1249680"/>
            <a:chExt cx="412066" cy="403390"/>
          </a:xfrm>
          <a:solidFill>
            <a:srgbClr val="107C10"/>
          </a:solidFill>
        </p:grpSpPr>
        <p:sp>
          <p:nvSpPr>
            <p:cNvPr id="60" name="Freeform 987">
              <a:extLst>
                <a:ext uri="{FF2B5EF4-FFF2-40B4-BE49-F238E27FC236}">
                  <a16:creationId xmlns:a16="http://schemas.microsoft.com/office/drawing/2014/main" id="{3D89F57D-F0AA-423F-9799-055200C12A5E}"/>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988">
              <a:extLst>
                <a:ext uri="{FF2B5EF4-FFF2-40B4-BE49-F238E27FC236}">
                  <a16:creationId xmlns:a16="http://schemas.microsoft.com/office/drawing/2014/main" id="{44F91667-3FE5-4EB2-8F83-82E807A21571}"/>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2" name="Oval 989">
              <a:extLst>
                <a:ext uri="{FF2B5EF4-FFF2-40B4-BE49-F238E27FC236}">
                  <a16:creationId xmlns:a16="http://schemas.microsoft.com/office/drawing/2014/main" id="{1808AA3D-6DF8-409F-8B76-73DCEF13DEE3}"/>
                </a:ext>
              </a:extLst>
            </p:cNvPr>
            <p:cNvSpPr>
              <a:spLocks noChangeArrowheads="1"/>
            </p:cNvSpPr>
            <p:nvPr/>
          </p:nvSpPr>
          <p:spPr bwMode="auto">
            <a:xfrm>
              <a:off x="2708964" y="1418844"/>
              <a:ext cx="49159" cy="477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3" name="Rectangle 990">
              <a:extLst>
                <a:ext uri="{FF2B5EF4-FFF2-40B4-BE49-F238E27FC236}">
                  <a16:creationId xmlns:a16="http://schemas.microsoft.com/office/drawing/2014/main" id="{99797218-C8C9-4D9A-A490-272732A8CE34}"/>
                </a:ext>
              </a:extLst>
            </p:cNvPr>
            <p:cNvSpPr>
              <a:spLocks noChangeArrowheads="1"/>
            </p:cNvSpPr>
            <p:nvPr/>
          </p:nvSpPr>
          <p:spPr bwMode="auto">
            <a:xfrm>
              <a:off x="2680047" y="1249680"/>
              <a:ext cx="108439" cy="108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991">
              <a:extLst>
                <a:ext uri="{FF2B5EF4-FFF2-40B4-BE49-F238E27FC236}">
                  <a16:creationId xmlns:a16="http://schemas.microsoft.com/office/drawing/2014/main" id="{8D570025-3430-4793-AF73-E6FD023F0CE0}"/>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AAC78216-2A5E-4ABA-84D1-D85EF6E4B859}"/>
              </a:ext>
            </a:extLst>
          </p:cNvPr>
          <p:cNvSpPr/>
          <p:nvPr/>
        </p:nvSpPr>
        <p:spPr bwMode="auto">
          <a:xfrm>
            <a:off x="297446" y="1457930"/>
            <a:ext cx="11667251" cy="2679163"/>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3CFBAE44-A981-4000-810A-17B3E541B882}"/>
              </a:ext>
            </a:extLst>
          </p:cNvPr>
          <p:cNvSpPr/>
          <p:nvPr/>
        </p:nvSpPr>
        <p:spPr bwMode="auto">
          <a:xfrm>
            <a:off x="297446" y="4551098"/>
            <a:ext cx="11667250" cy="2173028"/>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3F911132-CE41-4CB4-9E58-3BEA72B33100}"/>
              </a:ext>
            </a:extLst>
          </p:cNvPr>
          <p:cNvSpPr txBox="1"/>
          <p:nvPr/>
        </p:nvSpPr>
        <p:spPr>
          <a:xfrm>
            <a:off x="3328909" y="1319786"/>
            <a:ext cx="4841646" cy="246221"/>
          </a:xfrm>
          <a:prstGeom prst="rect">
            <a:avLst/>
          </a:prstGeom>
          <a:solidFill>
            <a:schemeClr val="bg1"/>
          </a:solid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Top Priorities – </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critical security modernization steps</a:t>
            </a:r>
          </a:p>
        </p:txBody>
      </p:sp>
      <p:sp>
        <p:nvSpPr>
          <p:cNvPr id="3" name="TextBox 2">
            <a:extLst>
              <a:ext uri="{FF2B5EF4-FFF2-40B4-BE49-F238E27FC236}">
                <a16:creationId xmlns:a16="http://schemas.microsoft.com/office/drawing/2014/main" id="{0E6CAC29-D2A0-4D48-A0FB-64899995CCFC}"/>
              </a:ext>
            </a:extLst>
          </p:cNvPr>
          <p:cNvSpPr txBox="1"/>
          <p:nvPr/>
        </p:nvSpPr>
        <p:spPr>
          <a:xfrm>
            <a:off x="2818117" y="4405814"/>
            <a:ext cx="5828455" cy="246221"/>
          </a:xfrm>
          <a:prstGeom prst="rect">
            <a:avLst/>
          </a:prstGeom>
          <a:solidFill>
            <a:schemeClr val="bg1"/>
          </a:solidFill>
        </p:spPr>
        <p:txBody>
          <a:bodyPr wrap="none" lIns="91440" tIns="0" rIns="91440" bIns="0" rtlCol="0">
            <a:spAutoFit/>
          </a:bodyPr>
          <a:lstStyle>
            <a:defPPr>
              <a:defRPr lang="en-US"/>
            </a:defPPr>
            <a:lvl1pPr>
              <a:defRPr sz="1600" i="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As Needed </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typically driven by cloud adoption or OT/IoT usage</a:t>
            </a:r>
          </a:p>
        </p:txBody>
      </p:sp>
      <p:grpSp>
        <p:nvGrpSpPr>
          <p:cNvPr id="74" name="Group 73">
            <a:extLst>
              <a:ext uri="{FF2B5EF4-FFF2-40B4-BE49-F238E27FC236}">
                <a16:creationId xmlns:a16="http://schemas.microsoft.com/office/drawing/2014/main" id="{D03B8F36-5F59-4E08-931C-F5BC8F5FBC8F}"/>
              </a:ext>
            </a:extLst>
          </p:cNvPr>
          <p:cNvGrpSpPr/>
          <p:nvPr/>
        </p:nvGrpSpPr>
        <p:grpSpPr>
          <a:xfrm>
            <a:off x="471572" y="4738269"/>
            <a:ext cx="11184017" cy="1018157"/>
            <a:chOff x="471572" y="4738269"/>
            <a:chExt cx="11184017" cy="1018157"/>
          </a:xfrm>
        </p:grpSpPr>
        <p:grpSp>
          <p:nvGrpSpPr>
            <p:cNvPr id="11" name="!! Data">
              <a:extLst>
                <a:ext uri="{FF2B5EF4-FFF2-40B4-BE49-F238E27FC236}">
                  <a16:creationId xmlns:a16="http://schemas.microsoft.com/office/drawing/2014/main" id="{D78C999A-86C5-4A23-B07E-1993F9A2C29C}"/>
                </a:ext>
                <a:ext uri="{C183D7F6-B498-43B3-948B-1728B52AA6E4}">
                  <adec:decorative xmlns:adec="http://schemas.microsoft.com/office/drawing/2017/decorative" val="1"/>
                </a:ext>
              </a:extLst>
            </p:cNvPr>
            <p:cNvGrpSpPr/>
            <p:nvPr/>
          </p:nvGrpSpPr>
          <p:grpSpPr>
            <a:xfrm>
              <a:off x="581045" y="5011268"/>
              <a:ext cx="265804" cy="235536"/>
              <a:chOff x="858926" y="5757133"/>
              <a:chExt cx="524526" cy="464796"/>
            </a:xfrm>
          </p:grpSpPr>
          <p:sp>
            <p:nvSpPr>
              <p:cNvPr id="41" name="Freeform 163">
                <a:extLst>
                  <a:ext uri="{FF2B5EF4-FFF2-40B4-BE49-F238E27FC236}">
                    <a16:creationId xmlns:a16="http://schemas.microsoft.com/office/drawing/2014/main" id="{BDB9FF55-8EB7-4A09-9C81-14DCC2CA100C}"/>
                  </a:ext>
                </a:extLst>
              </p:cNvPr>
              <p:cNvSpPr>
                <a:spLocks/>
              </p:cNvSpPr>
              <p:nvPr/>
            </p:nvSpPr>
            <p:spPr bwMode="auto">
              <a:xfrm>
                <a:off x="858926" y="5932627"/>
                <a:ext cx="524526" cy="2893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tx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42" name="Group 4">
                <a:extLst>
                  <a:ext uri="{FF2B5EF4-FFF2-40B4-BE49-F238E27FC236}">
                    <a16:creationId xmlns:a16="http://schemas.microsoft.com/office/drawing/2014/main" id="{689A9F6A-537E-4C35-88AB-DE5ADD2FFF3C}"/>
                  </a:ext>
                  <a:ext uri="{C183D7F6-B498-43B3-948B-1728B52AA6E4}">
                    <adec:decorative xmlns:adec="http://schemas.microsoft.com/office/drawing/2017/decorative" val="1"/>
                  </a:ext>
                </a:extLst>
              </p:cNvPr>
              <p:cNvGrpSpPr>
                <a:grpSpLocks noChangeAspect="1"/>
              </p:cNvGrpSpPr>
              <p:nvPr/>
            </p:nvGrpSpPr>
            <p:grpSpPr bwMode="auto">
              <a:xfrm>
                <a:off x="975476" y="5757133"/>
                <a:ext cx="291427" cy="320145"/>
                <a:chOff x="1144" y="2211"/>
                <a:chExt cx="274" cy="301"/>
              </a:xfrm>
              <a:solidFill>
                <a:schemeClr val="tx1"/>
              </a:solidFill>
            </p:grpSpPr>
            <p:sp>
              <p:nvSpPr>
                <p:cNvPr id="43" name="Freeform 5">
                  <a:extLst>
                    <a:ext uri="{FF2B5EF4-FFF2-40B4-BE49-F238E27FC236}">
                      <a16:creationId xmlns:a16="http://schemas.microsoft.com/office/drawing/2014/main" id="{7A8FFFFE-B2BF-4E85-9139-D2964B004CB9}"/>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6">
                  <a:extLst>
                    <a:ext uri="{FF2B5EF4-FFF2-40B4-BE49-F238E27FC236}">
                      <a16:creationId xmlns:a16="http://schemas.microsoft.com/office/drawing/2014/main" id="{2116B030-0D31-4038-8F3A-7F4D1A09C496}"/>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7">
                  <a:extLst>
                    <a:ext uri="{FF2B5EF4-FFF2-40B4-BE49-F238E27FC236}">
                      <a16:creationId xmlns:a16="http://schemas.microsoft.com/office/drawing/2014/main" id="{722749DC-5F63-409A-B9D1-BB14CD6A8C44}"/>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8">
                  <a:extLst>
                    <a:ext uri="{FF2B5EF4-FFF2-40B4-BE49-F238E27FC236}">
                      <a16:creationId xmlns:a16="http://schemas.microsoft.com/office/drawing/2014/main" id="{25AC9F5D-D522-459B-B02A-A779B46EA0C6}"/>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0" name="!! Data box">
              <a:extLst>
                <a:ext uri="{FF2B5EF4-FFF2-40B4-BE49-F238E27FC236}">
                  <a16:creationId xmlns:a16="http://schemas.microsoft.com/office/drawing/2014/main" id="{145BA007-DDE6-4355-AA25-6BAFA51F37D6}"/>
                </a:ext>
              </a:extLst>
            </p:cNvPr>
            <p:cNvSpPr/>
            <p:nvPr/>
          </p:nvSpPr>
          <p:spPr bwMode="auto">
            <a:xfrm>
              <a:off x="471572" y="4738269"/>
              <a:ext cx="11129060" cy="1018157"/>
            </a:xfrm>
            <a:prstGeom prst="homePlate">
              <a:avLst>
                <a:gd name="adj" fmla="val 0"/>
              </a:avLst>
            </a:prstGeom>
            <a:solidFill>
              <a:srgbClr val="75767A">
                <a:alpha val="3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Infrastructure &amp; </a:t>
              </a:r>
              <a:br>
                <a:rPr kumimoji="0" lang="en-US" sz="1400" b="0" i="0" u="none" strike="noStrike" kern="1200" cap="none" spc="0" normalizeH="0" baseline="0" noProof="0">
                  <a:ln>
                    <a:noFill/>
                  </a:ln>
                  <a:solidFill>
                    <a:srgbClr val="000000"/>
                  </a:solidFill>
                  <a:effectLst/>
                  <a:uLnTx/>
                  <a:uFillTx/>
                  <a:latin typeface="Segoe UI Semibold"/>
                  <a:ea typeface="+mn-ea"/>
                  <a:cs typeface="+mn-cs"/>
                </a:rPr>
              </a:br>
              <a:r>
                <a:rPr kumimoji="0" lang="en-US" sz="1400" b="0" i="0" u="none" strike="noStrike" kern="1200" cap="none" spc="0" normalizeH="0" baseline="0" noProof="0">
                  <a:ln>
                    <a:noFill/>
                  </a:ln>
                  <a:solidFill>
                    <a:srgbClr val="000000"/>
                  </a:solidFill>
                  <a:effectLst/>
                  <a:uLnTx/>
                  <a:uFillTx/>
                  <a:latin typeface="Segoe UI Semibold"/>
                  <a:ea typeface="+mn-ea"/>
                  <a:cs typeface="+mn-cs"/>
                </a:rPr>
                <a:t>Development</a:t>
              </a:r>
              <a:endParaRPr kumimoji="0" lang="gsw-CH" sz="14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Datacenter &amp; DevOps Security</a:t>
              </a:r>
            </a:p>
          </p:txBody>
        </p:sp>
        <p:sp>
          <p:nvSpPr>
            <p:cNvPr id="48" name="Rectangle 47">
              <a:extLst>
                <a:ext uri="{FF2B5EF4-FFF2-40B4-BE49-F238E27FC236}">
                  <a16:creationId xmlns:a16="http://schemas.microsoft.com/office/drawing/2014/main" id="{5D9218C1-95CB-4917-A2DA-EAFA8BDF3C40}"/>
                </a:ext>
              </a:extLst>
            </p:cNvPr>
            <p:cNvSpPr/>
            <p:nvPr/>
          </p:nvSpPr>
          <p:spPr bwMode="auto">
            <a:xfrm>
              <a:off x="3607989" y="4762986"/>
              <a:ext cx="8047600"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Security Hygiene</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 Rigorously </a:t>
              </a:r>
              <a:r>
                <a:rPr kumimoji="0" lang="en-US" sz="1100" b="0" i="0" u="none" strike="noStrike" kern="1200" cap="none" spc="0" normalizeH="0" baseline="0" noProof="0" err="1">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monitor+remediate</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security configurations, permissions (CIEM), security updates, and more</a:t>
              </a:r>
            </a:p>
            <a:p>
              <a:pPr marL="230188" marR="0" lvl="1"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Reduce Legacy Risk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Retire or isolate legacy technology (Unsupported OS/Applications, legacy protocols)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DevOps Integration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Integrate infrastructure + development security practices into DevOps with minimal friction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Microsegmentation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Additional </a:t>
              </a:r>
              <a:r>
                <a:rPr kumimoji="0" lang="en-US" sz="11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identity and network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restrictions (dynamic trust-based and/or static rules)</a:t>
              </a:r>
            </a:p>
          </p:txBody>
        </p:sp>
      </p:grpSp>
      <p:sp>
        <p:nvSpPr>
          <p:cNvPr id="16" name="Speech Bubble: Rectangle 15">
            <a:extLst>
              <a:ext uri="{FF2B5EF4-FFF2-40B4-BE49-F238E27FC236}">
                <a16:creationId xmlns:a16="http://schemas.microsoft.com/office/drawing/2014/main" id="{962B0CC4-C87F-43E2-95A1-279D8504C388}"/>
              </a:ext>
            </a:extLst>
          </p:cNvPr>
          <p:cNvSpPr/>
          <p:nvPr/>
        </p:nvSpPr>
        <p:spPr bwMode="auto">
          <a:xfrm>
            <a:off x="9430949" y="960951"/>
            <a:ext cx="2011680" cy="830997"/>
          </a:xfrm>
          <a:prstGeom prst="wedgeRectCallout">
            <a:avLst>
              <a:gd name="adj1" fmla="val -53552"/>
              <a:gd name="adj2" fmla="val 49514"/>
            </a:avLst>
          </a:prstGeom>
          <a:solidFill>
            <a:schemeClr val="bg1"/>
          </a:solidFill>
          <a:ln>
            <a:noFill/>
          </a:ln>
          <a:effectLst>
            <a:outerShdw blurRad="1905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5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Roll out to IT Admins first</a:t>
            </a:r>
          </a:p>
          <a:p>
            <a:pPr marL="171450" marR="0" lvl="0" indent="-1714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Targeted by Attackers</a:t>
            </a:r>
          </a:p>
          <a:p>
            <a:pPr marL="171450" marR="0" lvl="0" indent="-1714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High potential impact </a:t>
            </a:r>
          </a:p>
          <a:p>
            <a:pPr marL="171450" marR="0" lvl="0" indent="-1714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Provide technical feedback</a:t>
            </a:r>
          </a:p>
        </p:txBody>
      </p:sp>
      <p:grpSp>
        <p:nvGrpSpPr>
          <p:cNvPr id="72" name="Group 71">
            <a:extLst>
              <a:ext uri="{FF2B5EF4-FFF2-40B4-BE49-F238E27FC236}">
                <a16:creationId xmlns:a16="http://schemas.microsoft.com/office/drawing/2014/main" id="{F444F50F-81AC-4BD5-8FA2-1D23F30AC0B8}"/>
              </a:ext>
            </a:extLst>
          </p:cNvPr>
          <p:cNvGrpSpPr/>
          <p:nvPr/>
        </p:nvGrpSpPr>
        <p:grpSpPr>
          <a:xfrm>
            <a:off x="471571" y="1619273"/>
            <a:ext cx="11419644" cy="5032905"/>
            <a:chOff x="471571" y="1500204"/>
            <a:chExt cx="11419644" cy="5032905"/>
          </a:xfrm>
        </p:grpSpPr>
        <p:sp>
          <p:nvSpPr>
            <p:cNvPr id="4" name="Rectangle 3">
              <a:extLst>
                <a:ext uri="{FF2B5EF4-FFF2-40B4-BE49-F238E27FC236}">
                  <a16:creationId xmlns:a16="http://schemas.microsoft.com/office/drawing/2014/main" id="{584A6AED-9C8E-4165-9EBB-B369B8A07CBE}"/>
                </a:ext>
              </a:extLst>
            </p:cNvPr>
            <p:cNvSpPr/>
            <p:nvPr/>
          </p:nvSpPr>
          <p:spPr bwMode="auto">
            <a:xfrm>
              <a:off x="11674483" y="1500204"/>
              <a:ext cx="216732" cy="5032905"/>
            </a:xfrm>
            <a:prstGeom prst="rect">
              <a:avLst/>
            </a:prstGeom>
            <a:solidFill>
              <a:srgbClr val="FFF1CC"/>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50" b="0" i="1" u="none" strike="noStrike" kern="1200" cap="none" spc="0" normalizeH="0" baseline="0" noProof="0">
                <a:ln>
                  <a:noFill/>
                </a:ln>
                <a:gradFill>
                  <a:gsLst>
                    <a:gs pos="83000">
                      <a:srgbClr val="243A5E"/>
                    </a:gs>
                    <a:gs pos="100000">
                      <a:srgbClr val="243A5E"/>
                    </a:gs>
                  </a:gsLst>
                  <a:lin ang="5400000" scaled="1"/>
                </a:gradFill>
                <a:effectLst/>
                <a:uLnTx/>
                <a:uFillTx/>
                <a:latin typeface="Segoe UI"/>
                <a:ea typeface="+mn-ea"/>
                <a:cs typeface="+mn-cs"/>
              </a:endParaRPr>
            </a:p>
          </p:txBody>
        </p:sp>
        <p:sp>
          <p:nvSpPr>
            <p:cNvPr id="66" name="!! User box">
              <a:extLst>
                <a:ext uri="{FF2B5EF4-FFF2-40B4-BE49-F238E27FC236}">
                  <a16:creationId xmlns:a16="http://schemas.microsoft.com/office/drawing/2014/main" id="{79F779A2-B2AB-479E-A279-DC122EE3559D}"/>
                </a:ext>
              </a:extLst>
            </p:cNvPr>
            <p:cNvSpPr/>
            <p:nvPr/>
          </p:nvSpPr>
          <p:spPr bwMode="auto">
            <a:xfrm>
              <a:off x="471571" y="2497419"/>
              <a:ext cx="11202728" cy="526544"/>
            </a:xfrm>
            <a:prstGeom prst="homePlate">
              <a:avLst>
                <a:gd name="adj" fmla="val 0"/>
              </a:avLst>
            </a:prstGeom>
            <a:solidFill>
              <a:srgbClr val="FFF1CC"/>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Data, Compliance &amp; Governance</a:t>
              </a:r>
              <a:b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br>
              <a:r>
                <a:rPr kumimoji="0" lang="en-US" sz="1050" b="0" i="1" u="none" strike="noStrike" kern="1200" cap="none" spc="0" normalizeH="0" baseline="0" noProof="0">
                  <a:ln>
                    <a:noFill/>
                  </a:ln>
                  <a:gradFill>
                    <a:gsLst>
                      <a:gs pos="83000">
                        <a:srgbClr val="243A5E"/>
                      </a:gs>
                      <a:gs pos="100000">
                        <a:srgbClr val="243A5E"/>
                      </a:gs>
                    </a:gsLst>
                    <a:lin ang="5400000" scaled="1"/>
                  </a:gradFill>
                  <a:effectLst/>
                  <a:uLnTx/>
                  <a:uFillTx/>
                  <a:latin typeface="Segoe UI"/>
                  <a:ea typeface="+mn-ea"/>
                  <a:cs typeface="+mn-cs"/>
                </a:rPr>
                <a:t>Align to business and mission</a:t>
              </a:r>
              <a:endPar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endParaRPr>
            </a:p>
          </p:txBody>
        </p:sp>
        <p:sp>
          <p:nvSpPr>
            <p:cNvPr id="67" name="Rectangle 66">
              <a:extLst>
                <a:ext uri="{FF2B5EF4-FFF2-40B4-BE49-F238E27FC236}">
                  <a16:creationId xmlns:a16="http://schemas.microsoft.com/office/drawing/2014/main" id="{3B197CBC-0435-47C5-96FC-F524D27B8282}"/>
                </a:ext>
              </a:extLst>
            </p:cNvPr>
            <p:cNvSpPr/>
            <p:nvPr/>
          </p:nvSpPr>
          <p:spPr>
            <a:xfrm>
              <a:off x="3602036" y="2574152"/>
              <a:ext cx="8145930" cy="338554"/>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Ransomware Recovery Readiness -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Ensure backups are validated, secure, and immutable to enable rapid recovery</a:t>
              </a:r>
            </a:p>
            <a:p>
              <a:pPr marL="0" marR="0" lvl="0" indent="-228600" algn="l" defTabSz="914400" rtl="0" eaLnBrk="1" fontAlgn="auto" latinLnBrk="0" hangingPunct="1">
                <a:lnSpc>
                  <a:spcPct val="100000"/>
                </a:lnSpc>
                <a:spcBef>
                  <a:spcPts val="0"/>
                </a:spcBef>
                <a:spcAft>
                  <a:spcPts val="600"/>
                </a:spcAft>
                <a:buClrTx/>
                <a:buSzTx/>
                <a:buFont typeface="+mj-lt"/>
                <a:buAutoNum type="arabicPeriod" startAt="2"/>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Data -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Discover and protect sensitive data (via Microsoft Info Protection, Defender for Cloud Apps, CA App Control)</a:t>
              </a:r>
              <a:endParaRPr kumimoji="0" lang="en-US" sz="1100" b="0" i="0" u="none" strike="noStrike" kern="1200" cap="none" spc="0" normalizeH="0" baseline="0" noProof="0">
                <a:ln>
                  <a:noFill/>
                </a:ln>
                <a:gradFill>
                  <a:gsLst>
                    <a:gs pos="83000">
                      <a:srgbClr val="000000"/>
                    </a:gs>
                    <a:gs pos="100000">
                      <a:srgbClr val="000000"/>
                    </a:gs>
                  </a:gsLst>
                  <a:lin ang="5400000" scaled="1"/>
                </a:gradFill>
                <a:effectLst/>
                <a:highlight>
                  <a:srgbClr val="FFFF00"/>
                </a:highlight>
                <a:uLnTx/>
                <a:uFillTx/>
                <a:latin typeface="Segoe UI"/>
                <a:ea typeface="+mn-ea"/>
                <a:cs typeface="Segoe UI" panose="020B0502040204020203" pitchFamily="34" charset="0"/>
              </a:endParaRPr>
            </a:p>
          </p:txBody>
        </p:sp>
        <p:pic>
          <p:nvPicPr>
            <p:cNvPr id="19" name="Graphic 18" descr="Flowchart with solid fill">
              <a:extLst>
                <a:ext uri="{FF2B5EF4-FFF2-40B4-BE49-F238E27FC236}">
                  <a16:creationId xmlns:a16="http://schemas.microsoft.com/office/drawing/2014/main" id="{1C86F169-0A1C-47B6-BAFF-45798160810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930" y="2603874"/>
              <a:ext cx="322022" cy="322022"/>
            </a:xfrm>
            <a:prstGeom prst="rect">
              <a:avLst/>
            </a:prstGeom>
          </p:spPr>
        </p:pic>
      </p:grpSp>
      <p:sp>
        <p:nvSpPr>
          <p:cNvPr id="36" name="Speech Bubble: Rectangle 35">
            <a:extLst>
              <a:ext uri="{FF2B5EF4-FFF2-40B4-BE49-F238E27FC236}">
                <a16:creationId xmlns:a16="http://schemas.microsoft.com/office/drawing/2014/main" id="{8251044D-9468-452C-907E-7C2C474FE678}"/>
              </a:ext>
              <a:ext uri="{C183D7F6-B498-43B3-948B-1728B52AA6E4}">
                <adec:decorative xmlns:adec="http://schemas.microsoft.com/office/drawing/2017/decorative" val="0"/>
              </a:ext>
            </a:extLst>
          </p:cNvPr>
          <p:cNvSpPr/>
          <p:nvPr/>
        </p:nvSpPr>
        <p:spPr bwMode="auto">
          <a:xfrm>
            <a:off x="10997969" y="4980924"/>
            <a:ext cx="770684" cy="800219"/>
          </a:xfrm>
          <a:prstGeom prst="wedgeRectCallout">
            <a:avLst>
              <a:gd name="adj1" fmla="val -30311"/>
              <a:gd name="adj2" fmla="val -30125"/>
            </a:avLst>
          </a:prstGeom>
          <a:solidFill>
            <a:schemeClr val="bg1"/>
          </a:solidFill>
          <a:ln>
            <a:noFill/>
          </a:ln>
          <a:effectLst>
            <a:outerShdw blurRad="1905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Align to cloud migration schedule</a:t>
            </a: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71CA38BE-40E6-499A-9304-952E01113237}"/>
                  </a:ext>
                </a:extLst>
              </p:cNvPr>
              <p:cNvGraphicFramePr>
                <a:graphicFrameLocks noChangeAspect="1"/>
              </p:cNvGraphicFramePr>
              <p:nvPr>
                <p:extLst>
                  <p:ext uri="{D42A27DB-BD31-4B8C-83A1-F6EECF244321}">
                    <p14:modId xmlns:p14="http://schemas.microsoft.com/office/powerpoint/2010/main" val="2352033054"/>
                  </p:ext>
                </p:extLst>
              </p:nvPr>
            </p:nvGraphicFramePr>
            <p:xfrm>
              <a:off x="2888641" y="1836594"/>
              <a:ext cx="686842" cy="386349"/>
            </p:xfrm>
            <a:graphic>
              <a:graphicData uri="http://schemas.microsoft.com/office/powerpoint/2016/slidezoom">
                <pslz:sldZm>
                  <pslz:sldZmObj sldId="2147468993" cId="3773554425">
                    <pslz:zmPr id="{BBC9F441-2BDB-4FA4-BA2A-50720965454E}" transitionDur="1000">
                      <p166:blipFill xmlns:p166="http://schemas.microsoft.com/office/powerpoint/2016/6/main">
                        <a:blip r:embed="rId7"/>
                        <a:stretch>
                          <a:fillRect/>
                        </a:stretch>
                      </p166:blipFill>
                      <p166:spPr xmlns:p166="http://schemas.microsoft.com/office/powerpoint/2016/6/main">
                        <a:xfrm>
                          <a:off x="0" y="0"/>
                          <a:ext cx="686842" cy="386349"/>
                        </a:xfrm>
                        <a:prstGeom prst="rect">
                          <a:avLst/>
                        </a:prstGeom>
                        <a:solidFill>
                          <a:schemeClr val="bg1"/>
                        </a:solidFill>
                        <a:ln>
                          <a:noFill/>
                        </a:ln>
                        <a:effectLst>
                          <a:outerShdw blurRad="190500" dist="50800" dir="2700000" algn="ctr" rotWithShape="0">
                            <a:prstClr val="black">
                              <a:alpha val="20000"/>
                            </a:prstClr>
                          </a:outerShdw>
                        </a:effectLst>
                      </p166:spPr>
                    </pslz:zmPr>
                  </pslz:sldZmObj>
                </pslz:sldZm>
              </a:graphicData>
            </a:graphic>
          </p:graphicFrame>
        </mc:Choice>
        <mc:Fallback xmlns="">
          <p:pic>
            <p:nvPicPr>
              <p:cNvPr id="6" name="Slide Zoom 5">
                <a:hlinkClick r:id="rId8" action="ppaction://hlinksldjump"/>
                <a:extLst>
                  <a:ext uri="{FF2B5EF4-FFF2-40B4-BE49-F238E27FC236}">
                    <a16:creationId xmlns:a16="http://schemas.microsoft.com/office/drawing/2014/main" id="{71CA38BE-40E6-499A-9304-952E01113237}"/>
                  </a:ext>
                </a:extLst>
              </p:cNvPr>
              <p:cNvPicPr>
                <a:picLocks noGrp="1" noRot="1" noChangeAspect="1" noMove="1" noResize="1" noEditPoints="1" noAdjustHandles="1" noChangeArrowheads="1" noChangeShapeType="1"/>
              </p:cNvPicPr>
              <p:nvPr/>
            </p:nvPicPr>
            <p:blipFill>
              <a:blip r:embed="rId9"/>
              <a:stretch>
                <a:fillRect/>
              </a:stretch>
            </p:blipFill>
            <p:spPr>
              <a:xfrm>
                <a:off x="2888641" y="1836594"/>
                <a:ext cx="686842" cy="386349"/>
              </a:xfrm>
              <a:prstGeom prst="rect">
                <a:avLst/>
              </a:prstGeom>
              <a:solidFill>
                <a:schemeClr val="bg1"/>
              </a:solidFill>
              <a:ln>
                <a:noFill/>
              </a:ln>
              <a:effectLst>
                <a:outerShdw blurRad="190500" dist="50800" dir="2700000" algn="ctr" rotWithShape="0">
                  <a:prstClr val="black">
                    <a:alpha val="2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E36F3421-724A-46D9-BA5B-61B8E78A6105}"/>
                  </a:ext>
                </a:extLst>
              </p:cNvPr>
              <p:cNvGraphicFramePr>
                <a:graphicFrameLocks noChangeAspect="1"/>
              </p:cNvGraphicFramePr>
              <p:nvPr>
                <p:extLst>
                  <p:ext uri="{D42A27DB-BD31-4B8C-83A1-F6EECF244321}">
                    <p14:modId xmlns:p14="http://schemas.microsoft.com/office/powerpoint/2010/main" val="1608606945"/>
                  </p:ext>
                </p:extLst>
              </p:nvPr>
            </p:nvGraphicFramePr>
            <p:xfrm>
              <a:off x="2892082" y="3312430"/>
              <a:ext cx="686842" cy="386349"/>
            </p:xfrm>
            <a:graphic>
              <a:graphicData uri="http://schemas.microsoft.com/office/powerpoint/2016/slidezoom">
                <pslz:sldZm>
                  <pslz:sldZmObj sldId="2123259192" cId="3416287217">
                    <pslz:zmPr id="{45310425-6EAA-4C31-BDFF-C1DAFF93FB14}" transitionDur="1000">
                      <p166:blipFill xmlns:p166="http://schemas.microsoft.com/office/powerpoint/2016/6/main">
                        <a:blip r:embed="rId10"/>
                        <a:stretch>
                          <a:fillRect/>
                        </a:stretch>
                      </p166:blipFill>
                      <p166:spPr xmlns:p166="http://schemas.microsoft.com/office/powerpoint/2016/6/main">
                        <a:xfrm>
                          <a:off x="0" y="0"/>
                          <a:ext cx="686842" cy="386349"/>
                        </a:xfrm>
                        <a:prstGeom prst="rect">
                          <a:avLst/>
                        </a:prstGeom>
                        <a:solidFill>
                          <a:schemeClr val="bg1"/>
                        </a:solidFill>
                        <a:ln>
                          <a:noFill/>
                        </a:ln>
                        <a:effectLst>
                          <a:outerShdw blurRad="190500" dist="50800" dir="2700000" algn="ctr" rotWithShape="0">
                            <a:prstClr val="black">
                              <a:alpha val="20000"/>
                            </a:prstClr>
                          </a:outerShdw>
                        </a:effectLst>
                      </p166:spPr>
                    </pslz:zmPr>
                  </pslz:sldZmObj>
                </pslz:sldZm>
              </a:graphicData>
            </a:graphic>
          </p:graphicFrame>
        </mc:Choice>
        <mc:Fallback xmlns="">
          <p:pic>
            <p:nvPicPr>
              <p:cNvPr id="9" name="Slide Zoom 8">
                <a:hlinkClick r:id="rId11" action="ppaction://hlinksldjump"/>
                <a:extLst>
                  <a:ext uri="{FF2B5EF4-FFF2-40B4-BE49-F238E27FC236}">
                    <a16:creationId xmlns:a16="http://schemas.microsoft.com/office/drawing/2014/main" id="{E36F3421-724A-46D9-BA5B-61B8E78A6105}"/>
                  </a:ext>
                </a:extLst>
              </p:cNvPr>
              <p:cNvPicPr>
                <a:picLocks noGrp="1" noRot="1" noChangeAspect="1" noMove="1" noResize="1" noEditPoints="1" noAdjustHandles="1" noChangeArrowheads="1" noChangeShapeType="1"/>
              </p:cNvPicPr>
              <p:nvPr/>
            </p:nvPicPr>
            <p:blipFill>
              <a:blip r:embed="rId12"/>
              <a:stretch>
                <a:fillRect/>
              </a:stretch>
            </p:blipFill>
            <p:spPr>
              <a:xfrm>
                <a:off x="2892082" y="3312430"/>
                <a:ext cx="686842" cy="386349"/>
              </a:xfrm>
              <a:prstGeom prst="rect">
                <a:avLst/>
              </a:prstGeom>
              <a:solidFill>
                <a:schemeClr val="bg1"/>
              </a:solidFill>
              <a:ln>
                <a:noFill/>
              </a:ln>
              <a:effectLst>
                <a:outerShdw blurRad="190500" dist="50800" dir="2700000" algn="ctr" rotWithShape="0">
                  <a:prstClr val="black">
                    <a:alpha val="2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AEA412E2-71D7-47EE-9D44-B9016AEB40A4}"/>
                  </a:ext>
                </a:extLst>
              </p:cNvPr>
              <p:cNvGraphicFramePr>
                <a:graphicFrameLocks noChangeAspect="1"/>
              </p:cNvGraphicFramePr>
              <p:nvPr>
                <p:extLst>
                  <p:ext uri="{D42A27DB-BD31-4B8C-83A1-F6EECF244321}">
                    <p14:modId xmlns:p14="http://schemas.microsoft.com/office/powerpoint/2010/main" val="2581103315"/>
                  </p:ext>
                </p:extLst>
              </p:nvPr>
            </p:nvGraphicFramePr>
            <p:xfrm>
              <a:off x="2905931" y="4945897"/>
              <a:ext cx="686842" cy="386349"/>
            </p:xfrm>
            <a:graphic>
              <a:graphicData uri="http://schemas.microsoft.com/office/powerpoint/2016/slidezoom">
                <pslz:sldZm>
                  <pslz:sldZmObj sldId="2076136558" cId="2835287369">
                    <pslz:zmPr id="{A921DAC1-4A64-488C-B1E0-6E2D90B0A8B9}" transitionDur="1000">
                      <p166:blipFill xmlns:p166="http://schemas.microsoft.com/office/powerpoint/2016/6/main">
                        <a:blip r:embed="rId13"/>
                        <a:stretch>
                          <a:fillRect/>
                        </a:stretch>
                      </p166:blipFill>
                      <p166:spPr xmlns:p166="http://schemas.microsoft.com/office/powerpoint/2016/6/main">
                        <a:xfrm>
                          <a:off x="0" y="0"/>
                          <a:ext cx="686842" cy="386349"/>
                        </a:xfrm>
                        <a:prstGeom prst="rect">
                          <a:avLst/>
                        </a:prstGeom>
                        <a:solidFill>
                          <a:schemeClr val="bg1"/>
                        </a:solidFill>
                        <a:ln>
                          <a:noFill/>
                        </a:ln>
                        <a:effectLst>
                          <a:outerShdw blurRad="190500" dist="50800" dir="2700000" algn="ctr" rotWithShape="0">
                            <a:prstClr val="black">
                              <a:alpha val="20000"/>
                            </a:prstClr>
                          </a:outerShdw>
                        </a:effectLst>
                      </p166:spPr>
                    </pslz:zmPr>
                  </pslz:sldZmObj>
                </pslz:sldZm>
              </a:graphicData>
            </a:graphic>
          </p:graphicFrame>
        </mc:Choice>
        <mc:Fallback xmlns="">
          <p:pic>
            <p:nvPicPr>
              <p:cNvPr id="12" name="Slide Zoom 11">
                <a:hlinkClick r:id="rId14" action="ppaction://hlinksldjump"/>
                <a:extLst>
                  <a:ext uri="{FF2B5EF4-FFF2-40B4-BE49-F238E27FC236}">
                    <a16:creationId xmlns:a16="http://schemas.microsoft.com/office/drawing/2014/main" id="{AEA412E2-71D7-47EE-9D44-B9016AEB40A4}"/>
                  </a:ext>
                </a:extLst>
              </p:cNvPr>
              <p:cNvPicPr>
                <a:picLocks noGrp="1" noRot="1" noChangeAspect="1" noMove="1" noResize="1" noEditPoints="1" noAdjustHandles="1" noChangeArrowheads="1" noChangeShapeType="1"/>
              </p:cNvPicPr>
              <p:nvPr/>
            </p:nvPicPr>
            <p:blipFill>
              <a:blip r:embed="rId15"/>
              <a:stretch>
                <a:fillRect/>
              </a:stretch>
            </p:blipFill>
            <p:spPr>
              <a:xfrm>
                <a:off x="2905931" y="4945897"/>
                <a:ext cx="686842" cy="386349"/>
              </a:xfrm>
              <a:prstGeom prst="rect">
                <a:avLst/>
              </a:prstGeom>
              <a:solidFill>
                <a:schemeClr val="bg1"/>
              </a:solidFill>
              <a:ln>
                <a:noFill/>
              </a:ln>
              <a:effectLst>
                <a:outerShdw blurRad="190500" dist="50800" dir="2700000" algn="ctr" rotWithShape="0">
                  <a:prstClr val="black">
                    <a:alpha val="2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E54032D6-2EC9-4407-BFE0-301C31C9335D}"/>
                  </a:ext>
                </a:extLst>
              </p:cNvPr>
              <p:cNvGraphicFramePr>
                <a:graphicFrameLocks noChangeAspect="1"/>
              </p:cNvGraphicFramePr>
              <p:nvPr>
                <p:extLst>
                  <p:ext uri="{D42A27DB-BD31-4B8C-83A1-F6EECF244321}">
                    <p14:modId xmlns:p14="http://schemas.microsoft.com/office/powerpoint/2010/main" val="4132582936"/>
                  </p:ext>
                </p:extLst>
              </p:nvPr>
            </p:nvGraphicFramePr>
            <p:xfrm>
              <a:off x="2911110" y="6090436"/>
              <a:ext cx="686842" cy="386349"/>
            </p:xfrm>
            <a:graphic>
              <a:graphicData uri="http://schemas.microsoft.com/office/powerpoint/2016/slidezoom">
                <pslz:sldZm>
                  <pslz:sldZmObj sldId="1710" cId="3260416653">
                    <pslz:zmPr id="{981DC9B4-6764-4936-8D1C-F421F4BBA50E}" transitionDur="1000">
                      <p166:blipFill xmlns:p166="http://schemas.microsoft.com/office/powerpoint/2016/6/main">
                        <a:blip r:embed="rId16"/>
                        <a:stretch>
                          <a:fillRect/>
                        </a:stretch>
                      </p166:blipFill>
                      <p166:spPr xmlns:p166="http://schemas.microsoft.com/office/powerpoint/2016/6/main">
                        <a:xfrm>
                          <a:off x="0" y="0"/>
                          <a:ext cx="686842" cy="386349"/>
                        </a:xfrm>
                        <a:prstGeom prst="rect">
                          <a:avLst/>
                        </a:prstGeom>
                        <a:solidFill>
                          <a:schemeClr val="bg1"/>
                        </a:solidFill>
                        <a:ln>
                          <a:noFill/>
                        </a:ln>
                        <a:effectLst>
                          <a:outerShdw blurRad="190500" dist="50800" dir="2700000" algn="ctr" rotWithShape="0">
                            <a:prstClr val="black">
                              <a:alpha val="20000"/>
                            </a:prstClr>
                          </a:outerShdw>
                        </a:effectLst>
                      </p166:spPr>
                    </pslz:zmPr>
                  </pslz:sldZmObj>
                </pslz:sldZm>
              </a:graphicData>
            </a:graphic>
          </p:graphicFrame>
        </mc:Choice>
        <mc:Fallback xmlns="">
          <p:pic>
            <p:nvPicPr>
              <p:cNvPr id="14" name="Slide Zoom 13">
                <a:hlinkClick r:id="rId17" action="ppaction://hlinksldjump"/>
                <a:extLst>
                  <a:ext uri="{FF2B5EF4-FFF2-40B4-BE49-F238E27FC236}">
                    <a16:creationId xmlns:a16="http://schemas.microsoft.com/office/drawing/2014/main" id="{E54032D6-2EC9-4407-BFE0-301C31C9335D}"/>
                  </a:ext>
                </a:extLst>
              </p:cNvPr>
              <p:cNvPicPr>
                <a:picLocks noGrp="1" noRot="1" noChangeAspect="1" noMove="1" noResize="1" noEditPoints="1" noAdjustHandles="1" noChangeArrowheads="1" noChangeShapeType="1"/>
              </p:cNvPicPr>
              <p:nvPr/>
            </p:nvPicPr>
            <p:blipFill>
              <a:blip r:embed="rId18"/>
              <a:stretch>
                <a:fillRect/>
              </a:stretch>
            </p:blipFill>
            <p:spPr>
              <a:xfrm>
                <a:off x="2911110" y="6090436"/>
                <a:ext cx="686842" cy="386349"/>
              </a:xfrm>
              <a:prstGeom prst="rect">
                <a:avLst/>
              </a:prstGeom>
              <a:solidFill>
                <a:schemeClr val="bg1"/>
              </a:solidFill>
              <a:ln>
                <a:noFill/>
              </a:ln>
              <a:effectLst>
                <a:outerShdw blurRad="190500" dist="50800" dir="2700000" algn="ctr" rotWithShape="0">
                  <a:prstClr val="black">
                    <a:alpha val="20000"/>
                  </a:prstClr>
                </a:outerShdw>
              </a:effectLst>
            </p:spPr>
          </p:pic>
        </mc:Fallback>
      </mc:AlternateContent>
    </p:spTree>
    <p:extLst>
      <p:ext uri="{BB962C8B-B14F-4D97-AF65-F5344CB8AC3E}">
        <p14:creationId xmlns:p14="http://schemas.microsoft.com/office/powerpoint/2010/main" val="39836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left)">
                                      <p:cBhvr>
                                        <p:cTn id="12" dur="500"/>
                                        <p:tgtEl>
                                          <p:spTgt spid="7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fade">
                                      <p:cBhvr>
                                        <p:cTn id="36" dur="500"/>
                                        <p:tgtEl>
                                          <p:spTgt spid="74"/>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fade">
                                      <p:cBhvr>
                                        <p:cTn id="49" dur="500"/>
                                        <p:tgtEl>
                                          <p:spTgt spid="75"/>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P spid="15" grpId="0"/>
      <p:bldP spid="17" grpId="0"/>
      <p:bldP spid="56" grpId="0"/>
      <p:bldP spid="55" grpId="0"/>
      <p:bldP spid="51" grpId="0" animBg="1"/>
      <p:bldP spid="54" grpId="0"/>
      <p:bldP spid="16" grpId="0" animBg="1"/>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DC2F16A7-F8A7-4D6F-8787-3A760D204950}"/>
              </a:ext>
            </a:extLst>
          </p:cNvPr>
          <p:cNvGrpSpPr/>
          <p:nvPr/>
        </p:nvGrpSpPr>
        <p:grpSpPr>
          <a:xfrm>
            <a:off x="4978524" y="2869323"/>
            <a:ext cx="2035922" cy="2035922"/>
            <a:chOff x="4730870" y="2532601"/>
            <a:chExt cx="2035922" cy="2035922"/>
          </a:xfrm>
        </p:grpSpPr>
        <p:grpSp>
          <p:nvGrpSpPr>
            <p:cNvPr id="89" name="Group 88">
              <a:extLst>
                <a:ext uri="{FF2B5EF4-FFF2-40B4-BE49-F238E27FC236}">
                  <a16:creationId xmlns:a16="http://schemas.microsoft.com/office/drawing/2014/main" id="{95482907-E411-4043-A8E1-BAF7932B81F3}"/>
                </a:ext>
              </a:extLst>
            </p:cNvPr>
            <p:cNvGrpSpPr/>
            <p:nvPr/>
          </p:nvGrpSpPr>
          <p:grpSpPr>
            <a:xfrm>
              <a:off x="4730870" y="2532601"/>
              <a:ext cx="2035922" cy="2035922"/>
              <a:chOff x="4730870" y="2532601"/>
              <a:chExt cx="2035922" cy="2035922"/>
            </a:xfrm>
          </p:grpSpPr>
          <p:sp>
            <p:nvSpPr>
              <p:cNvPr id="92" name="Oval 91">
                <a:hlinkClick r:id="rId3"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939864C7-5D94-4238-84DB-7407532D433A}"/>
                  </a:ext>
                </a:extLst>
              </p:cNvPr>
              <p:cNvSpPr/>
              <p:nvPr/>
            </p:nvSpPr>
            <p:spPr>
              <a:xfrm>
                <a:off x="4730870" y="2532601"/>
                <a:ext cx="2035922" cy="2035922"/>
              </a:xfrm>
              <a:prstGeom prst="ellipse">
                <a:avLst/>
              </a:prstGeom>
              <a:solidFill>
                <a:schemeClr val="tx1"/>
              </a:solidFill>
              <a:ln w="38100">
                <a:solidFill>
                  <a:schemeClr val="tx1"/>
                </a:solid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Conditional Access</a:t>
                </a:r>
              </a:p>
            </p:txBody>
          </p:sp>
          <p:grpSp>
            <p:nvGrpSpPr>
              <p:cNvPr id="93" name="Group 92">
                <a:extLst>
                  <a:ext uri="{FF2B5EF4-FFF2-40B4-BE49-F238E27FC236}">
                    <a16:creationId xmlns:a16="http://schemas.microsoft.com/office/drawing/2014/main" id="{D16E1527-98F0-4F47-885B-BBE059E09063}"/>
                  </a:ext>
                </a:extLst>
              </p:cNvPr>
              <p:cNvGrpSpPr/>
              <p:nvPr/>
            </p:nvGrpSpPr>
            <p:grpSpPr>
              <a:xfrm>
                <a:off x="5610959" y="2697970"/>
                <a:ext cx="716814" cy="328712"/>
                <a:chOff x="4841248" y="2536588"/>
                <a:chExt cx="1278249" cy="586170"/>
              </a:xfrm>
            </p:grpSpPr>
            <p:sp>
              <p:nvSpPr>
                <p:cNvPr id="110" name="Flowchart: Decision 109">
                  <a:extLst>
                    <a:ext uri="{FF2B5EF4-FFF2-40B4-BE49-F238E27FC236}">
                      <a16:creationId xmlns:a16="http://schemas.microsoft.com/office/drawing/2014/main" id="{23EE0FAC-552F-4B9C-B789-2685E4897879}"/>
                    </a:ext>
                  </a:extLst>
                </p:cNvPr>
                <p:cNvSpPr/>
                <p:nvPr/>
              </p:nvSpPr>
              <p:spPr bwMode="auto">
                <a:xfrm>
                  <a:off x="4841248" y="2536588"/>
                  <a:ext cx="874087" cy="586170"/>
                </a:xfrm>
                <a:prstGeom prst="flowChartDecision">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2" name="Straight Arrow Connector 141">
                  <a:extLst>
                    <a:ext uri="{FF2B5EF4-FFF2-40B4-BE49-F238E27FC236}">
                      <a16:creationId xmlns:a16="http://schemas.microsoft.com/office/drawing/2014/main" id="{AFCDE7F9-F6F5-4960-B2F1-B7248BCA3894}"/>
                    </a:ext>
                  </a:extLst>
                </p:cNvPr>
                <p:cNvCxnSpPr>
                  <a:cxnSpLocks/>
                </p:cNvCxnSpPr>
                <p:nvPr/>
              </p:nvCxnSpPr>
              <p:spPr>
                <a:xfrm>
                  <a:off x="5696374" y="2829673"/>
                  <a:ext cx="423123" cy="0"/>
                </a:xfrm>
                <a:prstGeom prst="straightConnector1">
                  <a:avLst/>
                </a:prstGeom>
                <a:noFill/>
                <a:ln w="28575">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48" name="Rectangle 147">
                  <a:extLst>
                    <a:ext uri="{FF2B5EF4-FFF2-40B4-BE49-F238E27FC236}">
                      <a16:creationId xmlns:a16="http://schemas.microsoft.com/office/drawing/2014/main" id="{6275037E-8A51-49E7-AD14-48BA7F726A0D}"/>
                    </a:ext>
                  </a:extLst>
                </p:cNvPr>
                <p:cNvSpPr/>
                <p:nvPr/>
              </p:nvSpPr>
              <p:spPr bwMode="auto">
                <a:xfrm>
                  <a:off x="5184123" y="2808700"/>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0" name="Group 149">
                  <a:extLst>
                    <a:ext uri="{FF2B5EF4-FFF2-40B4-BE49-F238E27FC236}">
                      <a16:creationId xmlns:a16="http://schemas.microsoft.com/office/drawing/2014/main" id="{4372BE89-5340-4142-89F5-88AC6B451E16}"/>
                    </a:ext>
                  </a:extLst>
                </p:cNvPr>
                <p:cNvGrpSpPr/>
                <p:nvPr/>
              </p:nvGrpSpPr>
              <p:grpSpPr>
                <a:xfrm>
                  <a:off x="5184128" y="2729796"/>
                  <a:ext cx="246315" cy="202204"/>
                  <a:chOff x="5226988" y="2702783"/>
                  <a:chExt cx="318420" cy="202204"/>
                </a:xfrm>
              </p:grpSpPr>
              <p:sp>
                <p:nvSpPr>
                  <p:cNvPr id="159" name="Rectangle 158">
                    <a:extLst>
                      <a:ext uri="{FF2B5EF4-FFF2-40B4-BE49-F238E27FC236}">
                        <a16:creationId xmlns:a16="http://schemas.microsoft.com/office/drawing/2014/main" id="{6DC67BBF-5D22-4546-8AFB-D6F75F4F77C9}"/>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1F397716-23D5-41B6-A96B-5007197EB04F}"/>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6" name="Oval 155">
                  <a:extLst>
                    <a:ext uri="{FF2B5EF4-FFF2-40B4-BE49-F238E27FC236}">
                      <a16:creationId xmlns:a16="http://schemas.microsoft.com/office/drawing/2014/main" id="{DA8C7D15-839A-498B-8466-124B2117ECD6}"/>
                    </a:ext>
                  </a:extLst>
                </p:cNvPr>
                <p:cNvSpPr/>
                <p:nvPr/>
              </p:nvSpPr>
              <p:spPr bwMode="auto">
                <a:xfrm>
                  <a:off x="5112711" y="273030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B729DC75-0066-4F1B-B5BC-CA3C5A298C45}"/>
                    </a:ext>
                  </a:extLst>
                </p:cNvPr>
                <p:cNvSpPr/>
                <p:nvPr/>
              </p:nvSpPr>
              <p:spPr bwMode="auto">
                <a:xfrm>
                  <a:off x="5107788" y="289072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ECE94637-BD98-4345-9EE0-4346779B4311}"/>
                    </a:ext>
                  </a:extLst>
                </p:cNvPr>
                <p:cNvSpPr/>
                <p:nvPr/>
              </p:nvSpPr>
              <p:spPr bwMode="auto">
                <a:xfrm>
                  <a:off x="5107788" y="2807588"/>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4" name="Freeform: Shape 93">
                <a:hlinkClick r:id="rId4"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97DAA155-25B3-4C6D-B82F-B1E439A006C0}"/>
                  </a:ext>
                </a:extLst>
              </p:cNvPr>
              <p:cNvSpPr/>
              <p:nvPr/>
            </p:nvSpPr>
            <p:spPr>
              <a:xfrm>
                <a:off x="4875529" y="4071661"/>
                <a:ext cx="1746604" cy="198851"/>
              </a:xfrm>
              <a:custGeom>
                <a:avLst/>
                <a:gdLst>
                  <a:gd name="connsiteX0" fmla="*/ 0 w 1746604"/>
                  <a:gd name="connsiteY0" fmla="*/ 0 h 198851"/>
                  <a:gd name="connsiteX1" fmla="*/ 1746604 w 1746604"/>
                  <a:gd name="connsiteY1" fmla="*/ 0 h 198851"/>
                  <a:gd name="connsiteX2" fmla="*/ 1717411 w 1746604"/>
                  <a:gd name="connsiteY2" fmla="*/ 48053 h 198851"/>
                  <a:gd name="connsiteX3" fmla="*/ 1593109 w 1746604"/>
                  <a:gd name="connsiteY3" fmla="*/ 198708 h 198851"/>
                  <a:gd name="connsiteX4" fmla="*/ 1592952 w 1746604"/>
                  <a:gd name="connsiteY4" fmla="*/ 198851 h 198851"/>
                  <a:gd name="connsiteX5" fmla="*/ 153653 w 1746604"/>
                  <a:gd name="connsiteY5" fmla="*/ 198851 h 198851"/>
                  <a:gd name="connsiteX6" fmla="*/ 153495 w 1746604"/>
                  <a:gd name="connsiteY6" fmla="*/ 198708 h 198851"/>
                  <a:gd name="connsiteX7" fmla="*/ 29193 w 1746604"/>
                  <a:gd name="connsiteY7" fmla="*/ 48053 h 1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04" h="198851">
                    <a:moveTo>
                      <a:pt x="0" y="0"/>
                    </a:moveTo>
                    <a:lnTo>
                      <a:pt x="1746604" y="0"/>
                    </a:lnTo>
                    <a:lnTo>
                      <a:pt x="1717411" y="48053"/>
                    </a:lnTo>
                    <a:cubicBezTo>
                      <a:pt x="1680824" y="102209"/>
                      <a:pt x="1639163" y="152655"/>
                      <a:pt x="1593109" y="198708"/>
                    </a:cubicBezTo>
                    <a:lnTo>
                      <a:pt x="1592952" y="198851"/>
                    </a:lnTo>
                    <a:lnTo>
                      <a:pt x="153653" y="198851"/>
                    </a:lnTo>
                    <a:lnTo>
                      <a:pt x="153495" y="198708"/>
                    </a:lnTo>
                    <a:cubicBezTo>
                      <a:pt x="107442" y="152655"/>
                      <a:pt x="65780" y="102209"/>
                      <a:pt x="29193" y="48053"/>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11480" rtlCol="0" anchor="ctr">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 &amp; B2C</a:t>
                </a:r>
              </a:p>
            </p:txBody>
          </p:sp>
          <p:sp>
            <p:nvSpPr>
              <p:cNvPr id="95" name="Freeform: Shape 94">
                <a:hlinkClick r:id="rId5"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446C8E9D-480D-4C9C-BBC4-A697196C91C4}"/>
                  </a:ext>
                </a:extLst>
              </p:cNvPr>
              <p:cNvSpPr/>
              <p:nvPr/>
            </p:nvSpPr>
            <p:spPr>
              <a:xfrm>
                <a:off x="4734370" y="3619843"/>
                <a:ext cx="2028925" cy="366247"/>
              </a:xfrm>
              <a:custGeom>
                <a:avLst/>
                <a:gdLst>
                  <a:gd name="connsiteX0" fmla="*/ 0 w 2028925"/>
                  <a:gd name="connsiteY0" fmla="*/ 0 h 366247"/>
                  <a:gd name="connsiteX1" fmla="*/ 2028925 w 2028925"/>
                  <a:gd name="connsiteY1" fmla="*/ 0 h 366247"/>
                  <a:gd name="connsiteX2" fmla="*/ 2027168 w 2028925"/>
                  <a:gd name="connsiteY2" fmla="*/ 34800 h 366247"/>
                  <a:gd name="connsiteX3" fmla="*/ 1952427 w 2028925"/>
                  <a:gd name="connsiteY3" fmla="*/ 326955 h 366247"/>
                  <a:gd name="connsiteX4" fmla="*/ 1933499 w 2028925"/>
                  <a:gd name="connsiteY4" fmla="*/ 366247 h 366247"/>
                  <a:gd name="connsiteX5" fmla="*/ 95426 w 2028925"/>
                  <a:gd name="connsiteY5" fmla="*/ 366247 h 366247"/>
                  <a:gd name="connsiteX6" fmla="*/ 76498 w 2028925"/>
                  <a:gd name="connsiteY6" fmla="*/ 326955 h 366247"/>
                  <a:gd name="connsiteX7" fmla="*/ 1757 w 2028925"/>
                  <a:gd name="connsiteY7" fmla="*/ 34800 h 36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8925" h="366247">
                    <a:moveTo>
                      <a:pt x="0" y="0"/>
                    </a:moveTo>
                    <a:lnTo>
                      <a:pt x="2028925" y="0"/>
                    </a:lnTo>
                    <a:lnTo>
                      <a:pt x="2027168" y="34800"/>
                    </a:lnTo>
                    <a:cubicBezTo>
                      <a:pt x="2016742" y="137462"/>
                      <a:pt x="1991061" y="235615"/>
                      <a:pt x="1952427" y="326955"/>
                    </a:cubicBezTo>
                    <a:lnTo>
                      <a:pt x="1933499" y="366247"/>
                    </a:lnTo>
                    <a:lnTo>
                      <a:pt x="95426" y="366247"/>
                    </a:lnTo>
                    <a:lnTo>
                      <a:pt x="76498" y="326955"/>
                    </a:lnTo>
                    <a:cubicBezTo>
                      <a:pt x="37864" y="235615"/>
                      <a:pt x="12183" y="137462"/>
                      <a:pt x="1757" y="3480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 (Azure AD)</a:t>
                </a:r>
              </a:p>
            </p:txBody>
          </p:sp>
          <p:grpSp>
            <p:nvGrpSpPr>
              <p:cNvPr id="96" name="Group 95">
                <a:extLst>
                  <a:ext uri="{FF2B5EF4-FFF2-40B4-BE49-F238E27FC236}">
                    <a16:creationId xmlns:a16="http://schemas.microsoft.com/office/drawing/2014/main" id="{9049FF99-CA7F-4BED-A2A7-DDCC5CD237BA}"/>
                  </a:ext>
                </a:extLst>
              </p:cNvPr>
              <p:cNvGrpSpPr/>
              <p:nvPr/>
            </p:nvGrpSpPr>
            <p:grpSpPr>
              <a:xfrm>
                <a:off x="5183887" y="2697096"/>
                <a:ext cx="346347" cy="346347"/>
                <a:chOff x="6364588" y="5695686"/>
                <a:chExt cx="516315" cy="516315"/>
              </a:xfrm>
            </p:grpSpPr>
            <p:sp>
              <p:nvSpPr>
                <p:cNvPr id="97" name="Oval 96">
                  <a:extLst>
                    <a:ext uri="{FF2B5EF4-FFF2-40B4-BE49-F238E27FC236}">
                      <a16:creationId xmlns:a16="http://schemas.microsoft.com/office/drawing/2014/main" id="{039BD857-9386-4DF4-9469-5D490DC21DC7}"/>
                    </a:ext>
                  </a:extLst>
                </p:cNvPr>
                <p:cNvSpPr/>
                <p:nvPr/>
              </p:nvSpPr>
              <p:spPr bwMode="auto">
                <a:xfrm>
                  <a:off x="6364588" y="5695686"/>
                  <a:ext cx="516315" cy="516315"/>
                </a:xfrm>
                <a:prstGeom prst="ellipse">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Group 106">
                  <a:extLst>
                    <a:ext uri="{FF2B5EF4-FFF2-40B4-BE49-F238E27FC236}">
                      <a16:creationId xmlns:a16="http://schemas.microsoft.com/office/drawing/2014/main" id="{771E3C48-C982-4441-BC83-75640482F3DD}"/>
                    </a:ext>
                  </a:extLst>
                </p:cNvPr>
                <p:cNvGrpSpPr/>
                <p:nvPr/>
              </p:nvGrpSpPr>
              <p:grpSpPr>
                <a:xfrm>
                  <a:off x="6497358" y="5795347"/>
                  <a:ext cx="250774" cy="280274"/>
                  <a:chOff x="5593458" y="2766299"/>
                  <a:chExt cx="268374" cy="299948"/>
                </a:xfrm>
                <a:solidFill>
                  <a:schemeClr val="bg1"/>
                </a:solidFill>
              </p:grpSpPr>
              <p:sp>
                <p:nvSpPr>
                  <p:cNvPr id="108" name="Freeform 1059">
                    <a:extLst>
                      <a:ext uri="{FF2B5EF4-FFF2-40B4-BE49-F238E27FC236}">
                        <a16:creationId xmlns:a16="http://schemas.microsoft.com/office/drawing/2014/main" id="{23578A75-DA01-42E4-BB98-34C2FEE90DE8}"/>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09" name="Oval 1060">
                    <a:extLst>
                      <a:ext uri="{FF2B5EF4-FFF2-40B4-BE49-F238E27FC236}">
                        <a16:creationId xmlns:a16="http://schemas.microsoft.com/office/drawing/2014/main" id="{7241E2A1-7B74-46CC-AC15-13D722A7D50A}"/>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pic>
          <p:nvPicPr>
            <p:cNvPr id="90" name="Graphic 89">
              <a:extLst>
                <a:ext uri="{FF2B5EF4-FFF2-40B4-BE49-F238E27FC236}">
                  <a16:creationId xmlns:a16="http://schemas.microsoft.com/office/drawing/2014/main" id="{35E691B0-954B-493A-B778-B88D4BE499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2737" y="3712276"/>
              <a:ext cx="183196" cy="183196"/>
            </a:xfrm>
            <a:prstGeom prst="rect">
              <a:avLst/>
            </a:prstGeom>
          </p:spPr>
        </p:pic>
        <p:pic>
          <p:nvPicPr>
            <p:cNvPr id="91" name="Graphic 90">
              <a:extLst>
                <a:ext uri="{FF2B5EF4-FFF2-40B4-BE49-F238E27FC236}">
                  <a16:creationId xmlns:a16="http://schemas.microsoft.com/office/drawing/2014/main" id="{DB413981-0F80-4D37-9EE8-FC98BCAE87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0841" y="4073888"/>
              <a:ext cx="183196" cy="183196"/>
            </a:xfrm>
            <a:prstGeom prst="rect">
              <a:avLst/>
            </a:prstGeom>
          </p:spPr>
        </p:pic>
      </p:grpSp>
      <p:grpSp>
        <p:nvGrpSpPr>
          <p:cNvPr id="11" name="Group 10">
            <a:extLst>
              <a:ext uri="{FF2B5EF4-FFF2-40B4-BE49-F238E27FC236}">
                <a16:creationId xmlns:a16="http://schemas.microsoft.com/office/drawing/2014/main" id="{B2EDAA7D-B541-452C-9CB5-D2647751AB5A}"/>
              </a:ext>
            </a:extLst>
          </p:cNvPr>
          <p:cNvGrpSpPr/>
          <p:nvPr/>
        </p:nvGrpSpPr>
        <p:grpSpPr>
          <a:xfrm>
            <a:off x="2774417" y="1887305"/>
            <a:ext cx="6510337" cy="3996832"/>
            <a:chOff x="2774417" y="1887305"/>
            <a:chExt cx="6510337" cy="3996832"/>
          </a:xfrm>
        </p:grpSpPr>
        <p:sp>
          <p:nvSpPr>
            <p:cNvPr id="48" name="Freeform: Shape 47">
              <a:extLst>
                <a:ext uri="{FF2B5EF4-FFF2-40B4-BE49-F238E27FC236}">
                  <a16:creationId xmlns:a16="http://schemas.microsoft.com/office/drawing/2014/main" id="{E1B3E2FF-AEAA-4C80-B1B1-D4E90EEC7D46}"/>
                </a:ext>
              </a:extLst>
            </p:cNvPr>
            <p:cNvSpPr/>
            <p:nvPr/>
          </p:nvSpPr>
          <p:spPr bwMode="auto">
            <a:xfrm>
              <a:off x="2774417" y="1887305"/>
              <a:ext cx="2891520" cy="3996832"/>
            </a:xfrm>
            <a:custGeom>
              <a:avLst/>
              <a:gdLst>
                <a:gd name="connsiteX0" fmla="*/ 0 w 2298103"/>
                <a:gd name="connsiteY0" fmla="*/ 0 h 3176574"/>
                <a:gd name="connsiteX1" fmla="*/ 48334 w 2298103"/>
                <a:gd name="connsiteY1" fmla="*/ 0 h 3176574"/>
                <a:gd name="connsiteX2" fmla="*/ 2298103 w 2298103"/>
                <a:gd name="connsiteY2" fmla="*/ 602824 h 3176574"/>
                <a:gd name="connsiteX3" fmla="*/ 2298103 w 2298103"/>
                <a:gd name="connsiteY3" fmla="*/ 2560799 h 3176574"/>
                <a:gd name="connsiteX4" fmla="*/ 0 w 2298103"/>
                <a:gd name="connsiteY4" fmla="*/ 3176574 h 317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8103" h="3176574">
                  <a:moveTo>
                    <a:pt x="0" y="0"/>
                  </a:moveTo>
                  <a:lnTo>
                    <a:pt x="48334" y="0"/>
                  </a:lnTo>
                  <a:lnTo>
                    <a:pt x="2298103" y="602824"/>
                  </a:lnTo>
                  <a:lnTo>
                    <a:pt x="2298103" y="2560799"/>
                  </a:lnTo>
                  <a:lnTo>
                    <a:pt x="0" y="3176574"/>
                  </a:lnTo>
                  <a:close/>
                </a:path>
              </a:pathLst>
            </a:custGeom>
            <a:gradFill flip="none" rotWithShape="1">
              <a:gsLst>
                <a:gs pos="0">
                  <a:schemeClr val="accent1"/>
                </a:gs>
                <a:gs pos="100000">
                  <a:schemeClr val="bg1">
                    <a:alpha val="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50" name="Freeform: Shape 49">
              <a:extLst>
                <a:ext uri="{FF2B5EF4-FFF2-40B4-BE49-F238E27FC236}">
                  <a16:creationId xmlns:a16="http://schemas.microsoft.com/office/drawing/2014/main" id="{1F6ECBE8-8B57-4AFE-A769-8DEBF040DD08}"/>
                </a:ext>
              </a:extLst>
            </p:cNvPr>
            <p:cNvSpPr/>
            <p:nvPr/>
          </p:nvSpPr>
          <p:spPr bwMode="auto">
            <a:xfrm flipH="1">
              <a:off x="6393234" y="1887305"/>
              <a:ext cx="2891520" cy="3996832"/>
            </a:xfrm>
            <a:custGeom>
              <a:avLst/>
              <a:gdLst>
                <a:gd name="connsiteX0" fmla="*/ 0 w 2298103"/>
                <a:gd name="connsiteY0" fmla="*/ 0 h 3176574"/>
                <a:gd name="connsiteX1" fmla="*/ 48334 w 2298103"/>
                <a:gd name="connsiteY1" fmla="*/ 0 h 3176574"/>
                <a:gd name="connsiteX2" fmla="*/ 2298103 w 2298103"/>
                <a:gd name="connsiteY2" fmla="*/ 602824 h 3176574"/>
                <a:gd name="connsiteX3" fmla="*/ 2298103 w 2298103"/>
                <a:gd name="connsiteY3" fmla="*/ 2560799 h 3176574"/>
                <a:gd name="connsiteX4" fmla="*/ 0 w 2298103"/>
                <a:gd name="connsiteY4" fmla="*/ 3176574 h 317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8103" h="3176574">
                  <a:moveTo>
                    <a:pt x="0" y="0"/>
                  </a:moveTo>
                  <a:lnTo>
                    <a:pt x="48334" y="0"/>
                  </a:lnTo>
                  <a:lnTo>
                    <a:pt x="2298103" y="602824"/>
                  </a:lnTo>
                  <a:lnTo>
                    <a:pt x="2298103" y="2560799"/>
                  </a:lnTo>
                  <a:lnTo>
                    <a:pt x="0" y="3176574"/>
                  </a:lnTo>
                  <a:close/>
                </a:path>
              </a:pathLst>
            </a:custGeom>
            <a:gradFill flip="none" rotWithShape="1">
              <a:gsLst>
                <a:gs pos="0">
                  <a:schemeClr val="accent1"/>
                </a:gs>
                <a:gs pos="100000">
                  <a:schemeClr val="bg1">
                    <a:alpha val="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05" name="Oval 104">
            <a:extLst>
              <a:ext uri="{FF2B5EF4-FFF2-40B4-BE49-F238E27FC236}">
                <a16:creationId xmlns:a16="http://schemas.microsoft.com/office/drawing/2014/main" id="{6A5FC255-8215-448B-8B4B-97E65C41F57D}"/>
              </a:ext>
            </a:extLst>
          </p:cNvPr>
          <p:cNvSpPr>
            <a:spLocks noChangeAspect="1"/>
          </p:cNvSpPr>
          <p:nvPr/>
        </p:nvSpPr>
        <p:spPr bwMode="auto">
          <a:xfrm>
            <a:off x="4361787" y="2291130"/>
            <a:ext cx="3229722" cy="3189182"/>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9236" rtl="0" eaLnBrk="1" fontAlgn="auto" latinLnBrk="0" hangingPunct="1">
              <a:lnSpc>
                <a:spcPct val="100000"/>
              </a:lnSpc>
              <a:spcBef>
                <a:spcPts val="0"/>
              </a:spcBef>
              <a:spcAft>
                <a:spcPts val="0"/>
              </a:spcAft>
              <a:buClrTx/>
              <a:buSzTx/>
              <a:buFontTx/>
              <a:buNone/>
              <a:tabLst/>
              <a:defRPr/>
            </a:pPr>
            <a:endParaRPr kumimoji="0" lang="en-US" sz="1652" b="0" i="0" u="none" strike="noStrike" kern="1200" cap="none" spc="0" normalizeH="0" baseline="0" noProof="0">
              <a:ln>
                <a:noFill/>
              </a:ln>
              <a:solidFill>
                <a:prstClr val="white"/>
              </a:solidFill>
              <a:effectLst/>
              <a:uLnTx/>
              <a:uFillTx/>
              <a:latin typeface="Segoe UI" panose="020B0502040204020203" pitchFamily="34" charset="0"/>
              <a:cs typeface="Arial" pitchFamily="34" charset="0"/>
            </a:endParaRPr>
          </a:p>
        </p:txBody>
      </p:sp>
      <p:sp>
        <p:nvSpPr>
          <p:cNvPr id="112" name="TextBox 111">
            <a:extLst>
              <a:ext uri="{FF2B5EF4-FFF2-40B4-BE49-F238E27FC236}">
                <a16:creationId xmlns:a16="http://schemas.microsoft.com/office/drawing/2014/main" id="{AE5058A9-21D9-494D-99C6-DBA423AA508C}"/>
              </a:ext>
            </a:extLst>
          </p:cNvPr>
          <p:cNvSpPr txBox="1">
            <a:spLocks noChangeAspect="1"/>
          </p:cNvSpPr>
          <p:nvPr/>
        </p:nvSpPr>
        <p:spPr>
          <a:xfrm>
            <a:off x="4603888" y="2513517"/>
            <a:ext cx="2758936" cy="2818729"/>
          </a:xfrm>
          <a:prstGeom prst="rect">
            <a:avLst/>
          </a:prstGeom>
          <a:noFill/>
        </p:spPr>
        <p:txBody>
          <a:bodyPr spcFirstLastPara="1" wrap="square" numCol="1">
            <a:prstTxWarp prst="textArchUp">
              <a:avLst/>
            </a:prstTxWarp>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2300" b="0" i="1" u="none" strike="noStrike" cap="none" spc="0" normalizeH="0" baseline="0">
                <a:ln>
                  <a:noFill/>
                </a:ln>
                <a:solidFill>
                  <a:srgbClr val="000000"/>
                </a:solidFill>
                <a:effectLst/>
                <a:uLnTx/>
                <a:uFillTx/>
                <a:latin typeface="Segoe UI"/>
              </a:defRPr>
            </a:lvl1pPr>
          </a:lstStyle>
          <a:p>
            <a:pPr marL="0" marR="0" lvl="0" indent="0" algn="ctr" defTabSz="839236" rtl="0" eaLnBrk="1" fontAlgn="auto" latinLnBrk="0" hangingPunct="1">
              <a:lnSpc>
                <a:spcPct val="100000"/>
              </a:lnSpc>
              <a:spcBef>
                <a:spcPts val="0"/>
              </a:spcBef>
              <a:spcAft>
                <a:spcPts val="0"/>
              </a:spcAft>
              <a:buClrTx/>
              <a:buSzTx/>
              <a:buFontTx/>
              <a:buNone/>
              <a:tabLst/>
              <a:defRPr/>
            </a:pPr>
            <a:r>
              <a:rPr kumimoji="0" lang="en-US" sz="1285" b="0" i="0" u="none" strike="noStrike" kern="1200" cap="none" spc="0" normalizeH="0" baseline="0" noProof="0">
                <a:ln>
                  <a:noFill/>
                </a:ln>
                <a:solidFill>
                  <a:srgbClr val="0078D4"/>
                </a:solidFill>
                <a:effectLst/>
                <a:uLnTx/>
                <a:uFillTx/>
                <a:latin typeface="Segoe UI Semibold"/>
                <a:cs typeface="Segoe UI Semibold"/>
              </a:rPr>
              <a:t>Continuous risk assessment &amp; Automation</a:t>
            </a:r>
          </a:p>
        </p:txBody>
      </p:sp>
      <p:sp>
        <p:nvSpPr>
          <p:cNvPr id="149" name="Oval 148">
            <a:extLst>
              <a:ext uri="{FF2B5EF4-FFF2-40B4-BE49-F238E27FC236}">
                <a16:creationId xmlns:a16="http://schemas.microsoft.com/office/drawing/2014/main" id="{3597A89F-8FF3-4A47-AAAE-72E7394A3F01}"/>
              </a:ext>
            </a:extLst>
          </p:cNvPr>
          <p:cNvSpPr/>
          <p:nvPr/>
        </p:nvSpPr>
        <p:spPr bwMode="auto">
          <a:xfrm>
            <a:off x="5735738" y="5631667"/>
            <a:ext cx="586342" cy="58634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cs typeface="Arial" pitchFamily="34" charset="0"/>
            </a:endParaRPr>
          </a:p>
        </p:txBody>
      </p:sp>
      <p:sp>
        <p:nvSpPr>
          <p:cNvPr id="2" name="Title 1">
            <a:extLst>
              <a:ext uri="{FF2B5EF4-FFF2-40B4-BE49-F238E27FC236}">
                <a16:creationId xmlns:a16="http://schemas.microsoft.com/office/drawing/2014/main" id="{DC7787A2-38E7-46D9-AC9F-6764498CE7C4}"/>
              </a:ext>
            </a:extLst>
          </p:cNvPr>
          <p:cNvSpPr>
            <a:spLocks noGrp="1"/>
          </p:cNvSpPr>
          <p:nvPr>
            <p:ph type="title"/>
          </p:nvPr>
        </p:nvSpPr>
        <p:spPr>
          <a:xfrm>
            <a:off x="2865592" y="314797"/>
            <a:ext cx="6510337" cy="553998"/>
          </a:xfrm>
        </p:spPr>
        <p:txBody>
          <a:bodyPr vert="horz" wrap="square" lIns="0" tIns="0" rIns="0" bIns="0" rtlCol="0" anchor="t">
            <a:spAutoFit/>
          </a:bodyPr>
          <a:lstStyle/>
          <a:p>
            <a:r>
              <a:rPr lang="en-US" b="1" kern="0" spc="-100">
                <a:ln>
                  <a:noFill/>
                </a:ln>
                <a:gradFill>
                  <a:gsLst>
                    <a:gs pos="0">
                      <a:srgbClr val="243A5E"/>
                    </a:gs>
                    <a:gs pos="100000">
                      <a:srgbClr val="0078D4"/>
                    </a:gs>
                  </a:gsLst>
                  <a:lin ang="18900000" scaled="0"/>
                </a:gradFill>
                <a:latin typeface="Segoe UI Semibold"/>
              </a:rPr>
              <a:t>Microsoft Zero Trust Capabilities</a:t>
            </a:r>
          </a:p>
        </p:txBody>
      </p:sp>
      <p:sp>
        <p:nvSpPr>
          <p:cNvPr id="64" name="TextBox 63">
            <a:extLst>
              <a:ext uri="{FF2B5EF4-FFF2-40B4-BE49-F238E27FC236}">
                <a16:creationId xmlns:a16="http://schemas.microsoft.com/office/drawing/2014/main" id="{5CE6F506-8122-4336-9604-6C455054EB50}"/>
              </a:ext>
            </a:extLst>
          </p:cNvPr>
          <p:cNvSpPr txBox="1"/>
          <p:nvPr/>
        </p:nvSpPr>
        <p:spPr>
          <a:xfrm>
            <a:off x="2358554" y="4190571"/>
            <a:ext cx="1312882" cy="2769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Arial" pitchFamily="34" charset="0"/>
              </a:rPr>
              <a:t>Endpoints</a:t>
            </a:r>
          </a:p>
        </p:txBody>
      </p:sp>
      <p:grpSp>
        <p:nvGrpSpPr>
          <p:cNvPr id="7" name="Group 6">
            <a:extLst>
              <a:ext uri="{FF2B5EF4-FFF2-40B4-BE49-F238E27FC236}">
                <a16:creationId xmlns:a16="http://schemas.microsoft.com/office/drawing/2014/main" id="{50627ADF-8CF5-4CE0-BFA0-8B535DDF359A}"/>
              </a:ext>
            </a:extLst>
          </p:cNvPr>
          <p:cNvGrpSpPr/>
          <p:nvPr/>
        </p:nvGrpSpPr>
        <p:grpSpPr>
          <a:xfrm>
            <a:off x="2389141" y="4502550"/>
            <a:ext cx="479775" cy="1192929"/>
            <a:chOff x="4906115" y="4331322"/>
            <a:chExt cx="548640" cy="1364157"/>
          </a:xfrm>
        </p:grpSpPr>
        <p:pic>
          <p:nvPicPr>
            <p:cNvPr id="65" name="Graphic 64">
              <a:extLst>
                <a:ext uri="{FF2B5EF4-FFF2-40B4-BE49-F238E27FC236}">
                  <a16:creationId xmlns:a16="http://schemas.microsoft.com/office/drawing/2014/main" id="{15710AAE-A45B-45CE-B0A3-82E676478B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6115" y="5146839"/>
              <a:ext cx="548640" cy="548640"/>
            </a:xfrm>
            <a:prstGeom prst="rect">
              <a:avLst/>
            </a:prstGeom>
          </p:spPr>
        </p:pic>
        <p:pic>
          <p:nvPicPr>
            <p:cNvPr id="66" name="Graphic 65">
              <a:extLst>
                <a:ext uri="{FF2B5EF4-FFF2-40B4-BE49-F238E27FC236}">
                  <a16:creationId xmlns:a16="http://schemas.microsoft.com/office/drawing/2014/main" id="{33C823EB-D24B-4C93-B8DC-8315FD068C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06115" y="4331322"/>
              <a:ext cx="548640" cy="548640"/>
            </a:xfrm>
            <a:prstGeom prst="rect">
              <a:avLst/>
            </a:prstGeom>
          </p:spPr>
        </p:pic>
      </p:grpSp>
      <p:sp>
        <p:nvSpPr>
          <p:cNvPr id="79" name="TextBox 78">
            <a:extLst>
              <a:ext uri="{FF2B5EF4-FFF2-40B4-BE49-F238E27FC236}">
                <a16:creationId xmlns:a16="http://schemas.microsoft.com/office/drawing/2014/main" id="{66F0A594-159A-473C-9F87-245FE1E853A1}"/>
              </a:ext>
            </a:extLst>
          </p:cNvPr>
          <p:cNvSpPr txBox="1"/>
          <p:nvPr/>
        </p:nvSpPr>
        <p:spPr>
          <a:xfrm>
            <a:off x="2351268" y="2010588"/>
            <a:ext cx="1312882" cy="2769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cs typeface="Arial" pitchFamily="34" charset="0"/>
              </a:rPr>
              <a:t>Identities</a:t>
            </a:r>
          </a:p>
        </p:txBody>
      </p:sp>
      <p:grpSp>
        <p:nvGrpSpPr>
          <p:cNvPr id="3" name="Group 2">
            <a:extLst>
              <a:ext uri="{FF2B5EF4-FFF2-40B4-BE49-F238E27FC236}">
                <a16:creationId xmlns:a16="http://schemas.microsoft.com/office/drawing/2014/main" id="{C8D8C86D-ED3F-45E0-9B7B-2D3EB1770D5A}"/>
              </a:ext>
            </a:extLst>
          </p:cNvPr>
          <p:cNvGrpSpPr/>
          <p:nvPr/>
        </p:nvGrpSpPr>
        <p:grpSpPr>
          <a:xfrm>
            <a:off x="2389141" y="2343109"/>
            <a:ext cx="487529" cy="1201558"/>
            <a:chOff x="4906115" y="2343108"/>
            <a:chExt cx="548640" cy="1352171"/>
          </a:xfrm>
        </p:grpSpPr>
        <p:grpSp>
          <p:nvGrpSpPr>
            <p:cNvPr id="74" name="Group 73">
              <a:extLst>
                <a:ext uri="{FF2B5EF4-FFF2-40B4-BE49-F238E27FC236}">
                  <a16:creationId xmlns:a16="http://schemas.microsoft.com/office/drawing/2014/main" id="{766E97B6-7391-43A8-91D5-0A2FA3285312}"/>
                </a:ext>
              </a:extLst>
            </p:cNvPr>
            <p:cNvGrpSpPr>
              <a:grpSpLocks noChangeAspect="1"/>
            </p:cNvGrpSpPr>
            <p:nvPr/>
          </p:nvGrpSpPr>
          <p:grpSpPr>
            <a:xfrm>
              <a:off x="4906115" y="2343108"/>
              <a:ext cx="548640" cy="588543"/>
              <a:chOff x="5619750" y="2468195"/>
              <a:chExt cx="1196083" cy="1283073"/>
            </a:xfrm>
          </p:grpSpPr>
          <p:pic>
            <p:nvPicPr>
              <p:cNvPr id="75" name="Graphic 74">
                <a:extLst>
                  <a:ext uri="{FF2B5EF4-FFF2-40B4-BE49-F238E27FC236}">
                    <a16:creationId xmlns:a16="http://schemas.microsoft.com/office/drawing/2014/main" id="{FEACA340-5D80-474A-A2C1-F1489C5858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19750" y="2468195"/>
                <a:ext cx="1143000" cy="1143000"/>
              </a:xfrm>
              <a:prstGeom prst="rect">
                <a:avLst/>
              </a:prstGeom>
            </p:spPr>
          </p:pic>
          <p:grpSp>
            <p:nvGrpSpPr>
              <p:cNvPr id="76" name="Group 75">
                <a:extLst>
                  <a:ext uri="{FF2B5EF4-FFF2-40B4-BE49-F238E27FC236}">
                    <a16:creationId xmlns:a16="http://schemas.microsoft.com/office/drawing/2014/main" id="{B042FDB6-32D3-42AF-A98F-A6EF1F917471}"/>
                  </a:ext>
                </a:extLst>
              </p:cNvPr>
              <p:cNvGrpSpPr/>
              <p:nvPr/>
            </p:nvGrpSpPr>
            <p:grpSpPr>
              <a:xfrm>
                <a:off x="6358633" y="3385508"/>
                <a:ext cx="457200" cy="365760"/>
                <a:chOff x="6358633" y="3445172"/>
                <a:chExt cx="457200" cy="365760"/>
              </a:xfrm>
            </p:grpSpPr>
            <p:sp>
              <p:nvSpPr>
                <p:cNvPr id="77" name="Rectangle: Rounded Corners 76">
                  <a:extLst>
                    <a:ext uri="{FF2B5EF4-FFF2-40B4-BE49-F238E27FC236}">
                      <a16:creationId xmlns:a16="http://schemas.microsoft.com/office/drawing/2014/main" id="{9C723B83-F485-457A-842B-6DB31B9A5294}"/>
                    </a:ext>
                  </a:extLst>
                </p:cNvPr>
                <p:cNvSpPr/>
                <p:nvPr/>
              </p:nvSpPr>
              <p:spPr bwMode="auto">
                <a:xfrm>
                  <a:off x="6411612" y="3487555"/>
                  <a:ext cx="351242" cy="280994"/>
                </a:xfrm>
                <a:prstGeom prst="roundRect">
                  <a:avLst/>
                </a:prstGeom>
                <a:solidFill>
                  <a:schemeClr val="bg1"/>
                </a:solidFill>
                <a:ln>
                  <a:noFill/>
                  <a:headEnd type="none" w="med" len="med"/>
                  <a:tailEnd type="none" w="med" len="med"/>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cs typeface="Arial" pitchFamily="34" charset="0"/>
                  </a:endParaRPr>
                </a:p>
              </p:txBody>
            </p:sp>
            <p:sp>
              <p:nvSpPr>
                <p:cNvPr id="78" name="Graphic 5">
                  <a:extLst>
                    <a:ext uri="{FF2B5EF4-FFF2-40B4-BE49-F238E27FC236}">
                      <a16:creationId xmlns:a16="http://schemas.microsoft.com/office/drawing/2014/main" id="{BDE1BC0C-C383-4418-8F09-CD410D2CA654}"/>
                    </a:ext>
                  </a:extLst>
                </p:cNvPr>
                <p:cNvSpPr/>
                <p:nvPr/>
              </p:nvSpPr>
              <p:spPr>
                <a:xfrm>
                  <a:off x="6358633" y="3445172"/>
                  <a:ext cx="457200" cy="365760"/>
                </a:xfrm>
                <a:custGeom>
                  <a:avLst/>
                  <a:gdLst>
                    <a:gd name="connsiteX0" fmla="*/ 403886 w 455082"/>
                    <a:gd name="connsiteY0" fmla="*/ 0 h 364170"/>
                    <a:gd name="connsiteX1" fmla="*/ 455083 w 455082"/>
                    <a:gd name="connsiteY1" fmla="*/ 51197 h 364170"/>
                    <a:gd name="connsiteX2" fmla="*/ 455083 w 455082"/>
                    <a:gd name="connsiteY2" fmla="*/ 312974 h 364170"/>
                    <a:gd name="connsiteX3" fmla="*/ 403886 w 455082"/>
                    <a:gd name="connsiteY3" fmla="*/ 364171 h 364170"/>
                    <a:gd name="connsiteX4" fmla="*/ 51197 w 455082"/>
                    <a:gd name="connsiteY4" fmla="*/ 364171 h 364170"/>
                    <a:gd name="connsiteX5" fmla="*/ 0 w 455082"/>
                    <a:gd name="connsiteY5" fmla="*/ 312974 h 364170"/>
                    <a:gd name="connsiteX6" fmla="*/ 0 w 455082"/>
                    <a:gd name="connsiteY6" fmla="*/ 51197 h 364170"/>
                    <a:gd name="connsiteX7" fmla="*/ 51197 w 455082"/>
                    <a:gd name="connsiteY7" fmla="*/ 0 h 364170"/>
                    <a:gd name="connsiteX8" fmla="*/ 403886 w 455082"/>
                    <a:gd name="connsiteY8" fmla="*/ 0 h 364170"/>
                    <a:gd name="connsiteX9" fmla="*/ 176344 w 455082"/>
                    <a:gd name="connsiteY9" fmla="*/ 193410 h 364170"/>
                    <a:gd name="connsiteX10" fmla="*/ 96705 w 455082"/>
                    <a:gd name="connsiteY10" fmla="*/ 193410 h 364170"/>
                    <a:gd name="connsiteX11" fmla="*/ 79795 w 455082"/>
                    <a:gd name="connsiteY11" fmla="*/ 208159 h 364170"/>
                    <a:gd name="connsiteX12" fmla="*/ 79639 w 455082"/>
                    <a:gd name="connsiteY12" fmla="*/ 210476 h 364170"/>
                    <a:gd name="connsiteX13" fmla="*/ 79639 w 455082"/>
                    <a:gd name="connsiteY13" fmla="*/ 221666 h 364170"/>
                    <a:gd name="connsiteX14" fmla="*/ 79819 w 455082"/>
                    <a:gd name="connsiteY14" fmla="*/ 224130 h 364170"/>
                    <a:gd name="connsiteX15" fmla="*/ 136524 w 455082"/>
                    <a:gd name="connsiteY15" fmla="*/ 261693 h 364170"/>
                    <a:gd name="connsiteX16" fmla="*/ 192584 w 455082"/>
                    <a:gd name="connsiteY16" fmla="*/ 227687 h 364170"/>
                    <a:gd name="connsiteX17" fmla="*/ 193230 w 455082"/>
                    <a:gd name="connsiteY17" fmla="*/ 224158 h 364170"/>
                    <a:gd name="connsiteX18" fmla="*/ 193410 w 455082"/>
                    <a:gd name="connsiteY18" fmla="*/ 221687 h 364170"/>
                    <a:gd name="connsiteX19" fmla="*/ 193410 w 455082"/>
                    <a:gd name="connsiteY19" fmla="*/ 210476 h 364170"/>
                    <a:gd name="connsiteX20" fmla="*/ 178660 w 455082"/>
                    <a:gd name="connsiteY20" fmla="*/ 193565 h 364170"/>
                    <a:gd name="connsiteX21" fmla="*/ 176344 w 455082"/>
                    <a:gd name="connsiteY21" fmla="*/ 193410 h 364170"/>
                    <a:gd name="connsiteX22" fmla="*/ 358377 w 455082"/>
                    <a:gd name="connsiteY22" fmla="*/ 204698 h 364170"/>
                    <a:gd name="connsiteX23" fmla="*/ 256036 w 455082"/>
                    <a:gd name="connsiteY23" fmla="*/ 204698 h 364170"/>
                    <a:gd name="connsiteX24" fmla="*/ 253720 w 455082"/>
                    <a:gd name="connsiteY24" fmla="*/ 204855 h 364170"/>
                    <a:gd name="connsiteX25" fmla="*/ 238971 w 455082"/>
                    <a:gd name="connsiteY25" fmla="*/ 221764 h 364170"/>
                    <a:gd name="connsiteX26" fmla="*/ 253720 w 455082"/>
                    <a:gd name="connsiteY26" fmla="*/ 238675 h 364170"/>
                    <a:gd name="connsiteX27" fmla="*/ 256036 w 455082"/>
                    <a:gd name="connsiteY27" fmla="*/ 238830 h 364170"/>
                    <a:gd name="connsiteX28" fmla="*/ 358377 w 455082"/>
                    <a:gd name="connsiteY28" fmla="*/ 238830 h 364170"/>
                    <a:gd name="connsiteX29" fmla="*/ 360694 w 455082"/>
                    <a:gd name="connsiteY29" fmla="*/ 238675 h 364170"/>
                    <a:gd name="connsiteX30" fmla="*/ 375443 w 455082"/>
                    <a:gd name="connsiteY30" fmla="*/ 221764 h 364170"/>
                    <a:gd name="connsiteX31" fmla="*/ 360694 w 455082"/>
                    <a:gd name="connsiteY31" fmla="*/ 204855 h 364170"/>
                    <a:gd name="connsiteX32" fmla="*/ 358377 w 455082"/>
                    <a:gd name="connsiteY32" fmla="*/ 204698 h 364170"/>
                    <a:gd name="connsiteX33" fmla="*/ 136525 w 455082"/>
                    <a:gd name="connsiteY33" fmla="*/ 102443 h 364170"/>
                    <a:gd name="connsiteX34" fmla="*/ 102394 w 455082"/>
                    <a:gd name="connsiteY34" fmla="*/ 136575 h 364170"/>
                    <a:gd name="connsiteX35" fmla="*/ 136525 w 455082"/>
                    <a:gd name="connsiteY35" fmla="*/ 170704 h 364170"/>
                    <a:gd name="connsiteX36" fmla="*/ 170655 w 455082"/>
                    <a:gd name="connsiteY36" fmla="*/ 136575 h 364170"/>
                    <a:gd name="connsiteX37" fmla="*/ 136525 w 455082"/>
                    <a:gd name="connsiteY37" fmla="*/ 102443 h 364170"/>
                    <a:gd name="connsiteX38" fmla="*/ 358377 w 455082"/>
                    <a:gd name="connsiteY38" fmla="*/ 125148 h 364170"/>
                    <a:gd name="connsiteX39" fmla="*/ 256036 w 455082"/>
                    <a:gd name="connsiteY39" fmla="*/ 125148 h 364170"/>
                    <a:gd name="connsiteX40" fmla="*/ 253720 w 455082"/>
                    <a:gd name="connsiteY40" fmla="*/ 125304 h 364170"/>
                    <a:gd name="connsiteX41" fmla="*/ 238971 w 455082"/>
                    <a:gd name="connsiteY41" fmla="*/ 142213 h 364170"/>
                    <a:gd name="connsiteX42" fmla="*/ 253720 w 455082"/>
                    <a:gd name="connsiteY42" fmla="*/ 159124 h 364170"/>
                    <a:gd name="connsiteX43" fmla="*/ 256036 w 455082"/>
                    <a:gd name="connsiteY43" fmla="*/ 159279 h 364170"/>
                    <a:gd name="connsiteX44" fmla="*/ 358377 w 455082"/>
                    <a:gd name="connsiteY44" fmla="*/ 159279 h 364170"/>
                    <a:gd name="connsiteX45" fmla="*/ 360694 w 455082"/>
                    <a:gd name="connsiteY45" fmla="*/ 159124 h 364170"/>
                    <a:gd name="connsiteX46" fmla="*/ 375443 w 455082"/>
                    <a:gd name="connsiteY46" fmla="*/ 142213 h 364170"/>
                    <a:gd name="connsiteX47" fmla="*/ 360694 w 455082"/>
                    <a:gd name="connsiteY47" fmla="*/ 125304 h 364170"/>
                    <a:gd name="connsiteX48" fmla="*/ 358377 w 455082"/>
                    <a:gd name="connsiteY48" fmla="*/ 125148 h 36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55082" h="364170">
                      <a:moveTo>
                        <a:pt x="403886" y="0"/>
                      </a:moveTo>
                      <a:cubicBezTo>
                        <a:pt x="432160" y="0"/>
                        <a:pt x="455083" y="22922"/>
                        <a:pt x="455083" y="51197"/>
                      </a:cubicBezTo>
                      <a:lnTo>
                        <a:pt x="455083" y="312974"/>
                      </a:lnTo>
                      <a:cubicBezTo>
                        <a:pt x="455083" y="341248"/>
                        <a:pt x="432160" y="364171"/>
                        <a:pt x="403886" y="364171"/>
                      </a:cubicBezTo>
                      <a:lnTo>
                        <a:pt x="51197" y="364171"/>
                      </a:lnTo>
                      <a:cubicBezTo>
                        <a:pt x="22922" y="364171"/>
                        <a:pt x="0" y="341248"/>
                        <a:pt x="0" y="312974"/>
                      </a:cubicBezTo>
                      <a:lnTo>
                        <a:pt x="0" y="51197"/>
                      </a:lnTo>
                      <a:cubicBezTo>
                        <a:pt x="0" y="22922"/>
                        <a:pt x="22922" y="0"/>
                        <a:pt x="51197" y="0"/>
                      </a:cubicBezTo>
                      <a:lnTo>
                        <a:pt x="403886" y="0"/>
                      </a:lnTo>
                      <a:close/>
                      <a:moveTo>
                        <a:pt x="176344" y="193410"/>
                      </a:moveTo>
                      <a:lnTo>
                        <a:pt x="96705" y="193410"/>
                      </a:lnTo>
                      <a:cubicBezTo>
                        <a:pt x="88065" y="193410"/>
                        <a:pt x="80925" y="199831"/>
                        <a:pt x="79795" y="208159"/>
                      </a:cubicBezTo>
                      <a:lnTo>
                        <a:pt x="79639" y="210476"/>
                      </a:lnTo>
                      <a:lnTo>
                        <a:pt x="79639" y="221666"/>
                      </a:lnTo>
                      <a:lnTo>
                        <a:pt x="79819" y="224130"/>
                      </a:lnTo>
                      <a:cubicBezTo>
                        <a:pt x="83519" y="249469"/>
                        <a:pt x="104717" y="261693"/>
                        <a:pt x="136524" y="261693"/>
                      </a:cubicBezTo>
                      <a:cubicBezTo>
                        <a:pt x="166813" y="261693"/>
                        <a:pt x="187483" y="250616"/>
                        <a:pt x="192584" y="227687"/>
                      </a:cubicBezTo>
                      <a:lnTo>
                        <a:pt x="193230" y="224158"/>
                      </a:lnTo>
                      <a:lnTo>
                        <a:pt x="193410" y="221687"/>
                      </a:lnTo>
                      <a:lnTo>
                        <a:pt x="193410" y="210476"/>
                      </a:lnTo>
                      <a:cubicBezTo>
                        <a:pt x="193410" y="201836"/>
                        <a:pt x="186989" y="194696"/>
                        <a:pt x="178660" y="193565"/>
                      </a:cubicBezTo>
                      <a:lnTo>
                        <a:pt x="176344" y="193410"/>
                      </a:lnTo>
                      <a:close/>
                      <a:moveTo>
                        <a:pt x="358377" y="204698"/>
                      </a:moveTo>
                      <a:lnTo>
                        <a:pt x="256036" y="204698"/>
                      </a:lnTo>
                      <a:lnTo>
                        <a:pt x="253720" y="204855"/>
                      </a:lnTo>
                      <a:cubicBezTo>
                        <a:pt x="245390" y="205984"/>
                        <a:pt x="238971" y="213124"/>
                        <a:pt x="238971" y="221764"/>
                      </a:cubicBezTo>
                      <a:cubicBezTo>
                        <a:pt x="238971" y="230404"/>
                        <a:pt x="245390" y="237544"/>
                        <a:pt x="253720" y="238675"/>
                      </a:cubicBezTo>
                      <a:lnTo>
                        <a:pt x="256036" y="238830"/>
                      </a:lnTo>
                      <a:lnTo>
                        <a:pt x="358377" y="238830"/>
                      </a:lnTo>
                      <a:lnTo>
                        <a:pt x="360694" y="238675"/>
                      </a:lnTo>
                      <a:cubicBezTo>
                        <a:pt x="369022" y="237544"/>
                        <a:pt x="375443" y="230404"/>
                        <a:pt x="375443" y="221764"/>
                      </a:cubicBezTo>
                      <a:cubicBezTo>
                        <a:pt x="375443" y="213124"/>
                        <a:pt x="369022" y="205984"/>
                        <a:pt x="360694" y="204855"/>
                      </a:cubicBezTo>
                      <a:lnTo>
                        <a:pt x="358377" y="204698"/>
                      </a:lnTo>
                      <a:close/>
                      <a:moveTo>
                        <a:pt x="136525" y="102443"/>
                      </a:moveTo>
                      <a:cubicBezTo>
                        <a:pt x="117675" y="102443"/>
                        <a:pt x="102394" y="117724"/>
                        <a:pt x="102394" y="136575"/>
                      </a:cubicBezTo>
                      <a:cubicBezTo>
                        <a:pt x="102394" y="155424"/>
                        <a:pt x="117675" y="170704"/>
                        <a:pt x="136525" y="170704"/>
                      </a:cubicBezTo>
                      <a:cubicBezTo>
                        <a:pt x="155375" y="170704"/>
                        <a:pt x="170655" y="155424"/>
                        <a:pt x="170655" y="136575"/>
                      </a:cubicBezTo>
                      <a:cubicBezTo>
                        <a:pt x="170655" y="117724"/>
                        <a:pt x="155375" y="102443"/>
                        <a:pt x="136525" y="102443"/>
                      </a:cubicBezTo>
                      <a:close/>
                      <a:moveTo>
                        <a:pt x="358377" y="125148"/>
                      </a:moveTo>
                      <a:lnTo>
                        <a:pt x="256036" y="125148"/>
                      </a:lnTo>
                      <a:lnTo>
                        <a:pt x="253720" y="125304"/>
                      </a:lnTo>
                      <a:cubicBezTo>
                        <a:pt x="245390" y="126434"/>
                        <a:pt x="238971" y="133574"/>
                        <a:pt x="238971" y="142213"/>
                      </a:cubicBezTo>
                      <a:cubicBezTo>
                        <a:pt x="238971" y="150853"/>
                        <a:pt x="245390" y="157993"/>
                        <a:pt x="253720" y="159124"/>
                      </a:cubicBezTo>
                      <a:lnTo>
                        <a:pt x="256036" y="159279"/>
                      </a:lnTo>
                      <a:lnTo>
                        <a:pt x="358377" y="159279"/>
                      </a:lnTo>
                      <a:lnTo>
                        <a:pt x="360694" y="159124"/>
                      </a:lnTo>
                      <a:cubicBezTo>
                        <a:pt x="369022" y="157993"/>
                        <a:pt x="375443" y="150853"/>
                        <a:pt x="375443" y="142213"/>
                      </a:cubicBezTo>
                      <a:cubicBezTo>
                        <a:pt x="375443" y="133574"/>
                        <a:pt x="369022" y="126434"/>
                        <a:pt x="360694" y="125304"/>
                      </a:cubicBezTo>
                      <a:lnTo>
                        <a:pt x="358377" y="125148"/>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22622"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grpSp>
        <p:grpSp>
          <p:nvGrpSpPr>
            <p:cNvPr id="80" name="Group 79">
              <a:extLst>
                <a:ext uri="{FF2B5EF4-FFF2-40B4-BE49-F238E27FC236}">
                  <a16:creationId xmlns:a16="http://schemas.microsoft.com/office/drawing/2014/main" id="{B59CD55D-0AEC-491F-AF03-20DF1C7B17CB}"/>
                </a:ext>
              </a:extLst>
            </p:cNvPr>
            <p:cNvGrpSpPr>
              <a:grpSpLocks noChangeAspect="1"/>
            </p:cNvGrpSpPr>
            <p:nvPr/>
          </p:nvGrpSpPr>
          <p:grpSpPr>
            <a:xfrm>
              <a:off x="4906115" y="3247548"/>
              <a:ext cx="548640" cy="447731"/>
              <a:chOff x="5555438" y="4745104"/>
              <a:chExt cx="1327814" cy="1083596"/>
            </a:xfrm>
          </p:grpSpPr>
          <p:grpSp>
            <p:nvGrpSpPr>
              <p:cNvPr id="81" name="Graphic 63">
                <a:extLst>
                  <a:ext uri="{FF2B5EF4-FFF2-40B4-BE49-F238E27FC236}">
                    <a16:creationId xmlns:a16="http://schemas.microsoft.com/office/drawing/2014/main" id="{EB19E576-FD79-4D29-B2DC-0359E17B1324}"/>
                  </a:ext>
                </a:extLst>
              </p:cNvPr>
              <p:cNvGrpSpPr/>
              <p:nvPr/>
            </p:nvGrpSpPr>
            <p:grpSpPr>
              <a:xfrm>
                <a:off x="5555438" y="4745104"/>
                <a:ext cx="1199516" cy="964345"/>
                <a:chOff x="5705918" y="4334086"/>
                <a:chExt cx="970663" cy="780358"/>
              </a:xfrm>
            </p:grpSpPr>
            <p:sp>
              <p:nvSpPr>
                <p:cNvPr id="84" name="Freeform: Shape 83">
                  <a:extLst>
                    <a:ext uri="{FF2B5EF4-FFF2-40B4-BE49-F238E27FC236}">
                      <a16:creationId xmlns:a16="http://schemas.microsoft.com/office/drawing/2014/main" id="{16C77BAC-6F7C-4144-9B7F-E9559F66B9A8}"/>
                    </a:ext>
                  </a:extLst>
                </p:cNvPr>
                <p:cNvSpPr/>
                <p:nvPr/>
              </p:nvSpPr>
              <p:spPr>
                <a:xfrm>
                  <a:off x="5705919" y="4540945"/>
                  <a:ext cx="970662" cy="573499"/>
                </a:xfrm>
                <a:custGeom>
                  <a:avLst/>
                  <a:gdLst>
                    <a:gd name="connsiteX0" fmla="*/ 0 w 970662"/>
                    <a:gd name="connsiteY0" fmla="*/ 0 h 573499"/>
                    <a:gd name="connsiteX1" fmla="*/ 970662 w 970662"/>
                    <a:gd name="connsiteY1" fmla="*/ 0 h 573499"/>
                    <a:gd name="connsiteX2" fmla="*/ 970662 w 970662"/>
                    <a:gd name="connsiteY2" fmla="*/ 0 h 573499"/>
                    <a:gd name="connsiteX3" fmla="*/ 970662 w 970662"/>
                    <a:gd name="connsiteY3" fmla="*/ 541144 h 573499"/>
                    <a:gd name="connsiteX4" fmla="*/ 938307 w 970662"/>
                    <a:gd name="connsiteY4" fmla="*/ 573500 h 573499"/>
                    <a:gd name="connsiteX5" fmla="*/ 32355 w 970662"/>
                    <a:gd name="connsiteY5" fmla="*/ 573500 h 573499"/>
                    <a:gd name="connsiteX6" fmla="*/ 0 w 970662"/>
                    <a:gd name="connsiteY6" fmla="*/ 541144 h 573499"/>
                    <a:gd name="connsiteX7" fmla="*/ 0 w 970662"/>
                    <a:gd name="connsiteY7" fmla="*/ 0 h 573499"/>
                    <a:gd name="connsiteX8" fmla="*/ 0 w 970662"/>
                    <a:gd name="connsiteY8" fmla="*/ 0 h 57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0662" h="573499">
                      <a:moveTo>
                        <a:pt x="0" y="0"/>
                      </a:moveTo>
                      <a:lnTo>
                        <a:pt x="970662" y="0"/>
                      </a:lnTo>
                      <a:lnTo>
                        <a:pt x="970662" y="0"/>
                      </a:lnTo>
                      <a:lnTo>
                        <a:pt x="970662" y="541144"/>
                      </a:lnTo>
                      <a:cubicBezTo>
                        <a:pt x="970662" y="559015"/>
                        <a:pt x="956178" y="573500"/>
                        <a:pt x="938307" y="573500"/>
                      </a:cubicBezTo>
                      <a:lnTo>
                        <a:pt x="32355" y="573500"/>
                      </a:lnTo>
                      <a:cubicBezTo>
                        <a:pt x="14486" y="573500"/>
                        <a:pt x="0" y="559015"/>
                        <a:pt x="0" y="541144"/>
                      </a:cubicBezTo>
                      <a:lnTo>
                        <a:pt x="0" y="0"/>
                      </a:lnTo>
                      <a:lnTo>
                        <a:pt x="0" y="0"/>
                      </a:lnTo>
                      <a:close/>
                    </a:path>
                  </a:pathLst>
                </a:custGeom>
                <a:solidFill>
                  <a:srgbClr val="0078D4"/>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85" name="Freeform: Shape 84">
                  <a:extLst>
                    <a:ext uri="{FF2B5EF4-FFF2-40B4-BE49-F238E27FC236}">
                      <a16:creationId xmlns:a16="http://schemas.microsoft.com/office/drawing/2014/main" id="{5D9F4226-5397-402A-808D-E5432050AD3D}"/>
                    </a:ext>
                  </a:extLst>
                </p:cNvPr>
                <p:cNvSpPr/>
                <p:nvPr/>
              </p:nvSpPr>
              <p:spPr>
                <a:xfrm>
                  <a:off x="5776507" y="4597945"/>
                  <a:ext cx="837303" cy="459123"/>
                </a:xfrm>
                <a:custGeom>
                  <a:avLst/>
                  <a:gdLst>
                    <a:gd name="connsiteX0" fmla="*/ 804948 w 837303"/>
                    <a:gd name="connsiteY0" fmla="*/ 0 h 459123"/>
                    <a:gd name="connsiteX1" fmla="*/ 837304 w 837303"/>
                    <a:gd name="connsiteY1" fmla="*/ 0 h 459123"/>
                    <a:gd name="connsiteX2" fmla="*/ 837304 w 837303"/>
                    <a:gd name="connsiteY2" fmla="*/ 459123 h 459123"/>
                    <a:gd name="connsiteX3" fmla="*/ 804948 w 837303"/>
                    <a:gd name="connsiteY3" fmla="*/ 459123 h 459123"/>
                    <a:gd name="connsiteX4" fmla="*/ 32355 w 837303"/>
                    <a:gd name="connsiteY4" fmla="*/ 459123 h 459123"/>
                    <a:gd name="connsiteX5" fmla="*/ 0 w 837303"/>
                    <a:gd name="connsiteY5" fmla="*/ 459123 h 459123"/>
                    <a:gd name="connsiteX6" fmla="*/ 0 w 837303"/>
                    <a:gd name="connsiteY6" fmla="*/ 0 h 459123"/>
                    <a:gd name="connsiteX7" fmla="*/ 32355 w 837303"/>
                    <a:gd name="connsiteY7" fmla="*/ 0 h 45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303" h="459123">
                      <a:moveTo>
                        <a:pt x="804948" y="0"/>
                      </a:moveTo>
                      <a:cubicBezTo>
                        <a:pt x="822818" y="0"/>
                        <a:pt x="837304" y="0"/>
                        <a:pt x="837304" y="0"/>
                      </a:cubicBezTo>
                      <a:lnTo>
                        <a:pt x="837304" y="459123"/>
                      </a:lnTo>
                      <a:cubicBezTo>
                        <a:pt x="837304" y="459123"/>
                        <a:pt x="822818" y="459123"/>
                        <a:pt x="804948" y="459123"/>
                      </a:cubicBezTo>
                      <a:lnTo>
                        <a:pt x="32355" y="459123"/>
                      </a:lnTo>
                      <a:cubicBezTo>
                        <a:pt x="14486" y="459123"/>
                        <a:pt x="0" y="459123"/>
                        <a:pt x="0" y="459123"/>
                      </a:cubicBezTo>
                      <a:lnTo>
                        <a:pt x="0" y="0"/>
                      </a:lnTo>
                      <a:cubicBezTo>
                        <a:pt x="0" y="0"/>
                        <a:pt x="14486" y="0"/>
                        <a:pt x="32355" y="0"/>
                      </a:cubicBezTo>
                      <a:close/>
                    </a:path>
                  </a:pathLst>
                </a:custGeom>
                <a:solidFill>
                  <a:srgbClr val="50E6FF">
                    <a:alpha val="60000"/>
                  </a:srgbClr>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86" name="Freeform: Shape 85">
                  <a:extLst>
                    <a:ext uri="{FF2B5EF4-FFF2-40B4-BE49-F238E27FC236}">
                      <a16:creationId xmlns:a16="http://schemas.microsoft.com/office/drawing/2014/main" id="{18194100-CAF4-43B7-9200-9E75C89A499D}"/>
                    </a:ext>
                  </a:extLst>
                </p:cNvPr>
                <p:cNvSpPr/>
                <p:nvPr/>
              </p:nvSpPr>
              <p:spPr>
                <a:xfrm>
                  <a:off x="5705918" y="4334086"/>
                  <a:ext cx="970662" cy="206858"/>
                </a:xfrm>
                <a:custGeom>
                  <a:avLst/>
                  <a:gdLst>
                    <a:gd name="connsiteX0" fmla="*/ 32355 w 970662"/>
                    <a:gd name="connsiteY0" fmla="*/ 0 h 206858"/>
                    <a:gd name="connsiteX1" fmla="*/ 938307 w 970662"/>
                    <a:gd name="connsiteY1" fmla="*/ 0 h 206858"/>
                    <a:gd name="connsiteX2" fmla="*/ 970662 w 970662"/>
                    <a:gd name="connsiteY2" fmla="*/ 32355 h 206858"/>
                    <a:gd name="connsiteX3" fmla="*/ 970662 w 970662"/>
                    <a:gd name="connsiteY3" fmla="*/ 206859 h 206858"/>
                    <a:gd name="connsiteX4" fmla="*/ 970662 w 970662"/>
                    <a:gd name="connsiteY4" fmla="*/ 206859 h 206858"/>
                    <a:gd name="connsiteX5" fmla="*/ 0 w 970662"/>
                    <a:gd name="connsiteY5" fmla="*/ 206859 h 206858"/>
                    <a:gd name="connsiteX6" fmla="*/ 0 w 970662"/>
                    <a:gd name="connsiteY6" fmla="*/ 206859 h 206858"/>
                    <a:gd name="connsiteX7" fmla="*/ 0 w 970662"/>
                    <a:gd name="connsiteY7" fmla="*/ 32409 h 206858"/>
                    <a:gd name="connsiteX8" fmla="*/ 32301 w 970662"/>
                    <a:gd name="connsiteY8" fmla="*/ 0 h 206858"/>
                    <a:gd name="connsiteX9" fmla="*/ 32355 w 970662"/>
                    <a:gd name="connsiteY9" fmla="*/ 0 h 2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0662" h="206858">
                      <a:moveTo>
                        <a:pt x="32355" y="0"/>
                      </a:moveTo>
                      <a:lnTo>
                        <a:pt x="938307" y="0"/>
                      </a:lnTo>
                      <a:cubicBezTo>
                        <a:pt x="956178" y="0"/>
                        <a:pt x="970662" y="14486"/>
                        <a:pt x="970662" y="32355"/>
                      </a:cubicBezTo>
                      <a:lnTo>
                        <a:pt x="970662" y="206859"/>
                      </a:lnTo>
                      <a:lnTo>
                        <a:pt x="970662" y="206859"/>
                      </a:lnTo>
                      <a:lnTo>
                        <a:pt x="0" y="206859"/>
                      </a:lnTo>
                      <a:lnTo>
                        <a:pt x="0" y="206859"/>
                      </a:lnTo>
                      <a:lnTo>
                        <a:pt x="0" y="32409"/>
                      </a:lnTo>
                      <a:cubicBezTo>
                        <a:pt x="-30" y="14540"/>
                        <a:pt x="14432" y="30"/>
                        <a:pt x="32301" y="0"/>
                      </a:cubicBezTo>
                      <a:cubicBezTo>
                        <a:pt x="32319" y="0"/>
                        <a:pt x="32337" y="0"/>
                        <a:pt x="32355" y="0"/>
                      </a:cubicBezTo>
                      <a:close/>
                    </a:path>
                  </a:pathLst>
                </a:custGeom>
                <a:solidFill>
                  <a:srgbClr val="00B0F0"/>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87" name="Freeform: Shape 86">
                  <a:extLst>
                    <a:ext uri="{FF2B5EF4-FFF2-40B4-BE49-F238E27FC236}">
                      <a16:creationId xmlns:a16="http://schemas.microsoft.com/office/drawing/2014/main" id="{EF6D0E7A-5726-4953-8854-746313901242}"/>
                    </a:ext>
                  </a:extLst>
                </p:cNvPr>
                <p:cNvSpPr/>
                <p:nvPr/>
              </p:nvSpPr>
              <p:spPr>
                <a:xfrm>
                  <a:off x="5794680" y="4405430"/>
                  <a:ext cx="340109" cy="81967"/>
                </a:xfrm>
                <a:custGeom>
                  <a:avLst/>
                  <a:gdLst>
                    <a:gd name="connsiteX0" fmla="*/ 81967 w 340109"/>
                    <a:gd name="connsiteY0" fmla="*/ 40984 h 81967"/>
                    <a:gd name="connsiteX1" fmla="*/ 40984 w 340109"/>
                    <a:gd name="connsiteY1" fmla="*/ 81967 h 81967"/>
                    <a:gd name="connsiteX2" fmla="*/ 0 w 340109"/>
                    <a:gd name="connsiteY2" fmla="*/ 40984 h 81967"/>
                    <a:gd name="connsiteX3" fmla="*/ 40984 w 340109"/>
                    <a:gd name="connsiteY3" fmla="*/ 0 h 81967"/>
                    <a:gd name="connsiteX4" fmla="*/ 81967 w 340109"/>
                    <a:gd name="connsiteY4" fmla="*/ 40984 h 81967"/>
                    <a:gd name="connsiteX5" fmla="*/ 170082 w 340109"/>
                    <a:gd name="connsiteY5" fmla="*/ 0 h 81967"/>
                    <a:gd name="connsiteX6" fmla="*/ 129098 w 340109"/>
                    <a:gd name="connsiteY6" fmla="*/ 40984 h 81967"/>
                    <a:gd name="connsiteX7" fmla="*/ 170082 w 340109"/>
                    <a:gd name="connsiteY7" fmla="*/ 81967 h 81967"/>
                    <a:gd name="connsiteX8" fmla="*/ 211065 w 340109"/>
                    <a:gd name="connsiteY8" fmla="*/ 40984 h 81967"/>
                    <a:gd name="connsiteX9" fmla="*/ 170082 w 340109"/>
                    <a:gd name="connsiteY9" fmla="*/ 0 h 81967"/>
                    <a:gd name="connsiteX10" fmla="*/ 299126 w 340109"/>
                    <a:gd name="connsiteY10" fmla="*/ 0 h 81967"/>
                    <a:gd name="connsiteX11" fmla="*/ 258142 w 340109"/>
                    <a:gd name="connsiteY11" fmla="*/ 40984 h 81967"/>
                    <a:gd name="connsiteX12" fmla="*/ 299126 w 340109"/>
                    <a:gd name="connsiteY12" fmla="*/ 81967 h 81967"/>
                    <a:gd name="connsiteX13" fmla="*/ 340109 w 340109"/>
                    <a:gd name="connsiteY13" fmla="*/ 40984 h 81967"/>
                    <a:gd name="connsiteX14" fmla="*/ 299126 w 340109"/>
                    <a:gd name="connsiteY14" fmla="*/ 0 h 81967"/>
                    <a:gd name="connsiteX15" fmla="*/ 299018 w 340109"/>
                    <a:gd name="connsiteY15" fmla="*/ 0 h 8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0109" h="81967">
                      <a:moveTo>
                        <a:pt x="81967" y="40984"/>
                      </a:moveTo>
                      <a:cubicBezTo>
                        <a:pt x="81967" y="63618"/>
                        <a:pt x="63618" y="81967"/>
                        <a:pt x="40984" y="81967"/>
                      </a:cubicBezTo>
                      <a:cubicBezTo>
                        <a:pt x="18349" y="81967"/>
                        <a:pt x="0" y="63618"/>
                        <a:pt x="0" y="40984"/>
                      </a:cubicBezTo>
                      <a:cubicBezTo>
                        <a:pt x="0" y="18349"/>
                        <a:pt x="18349" y="0"/>
                        <a:pt x="40984" y="0"/>
                      </a:cubicBezTo>
                      <a:cubicBezTo>
                        <a:pt x="63618" y="0"/>
                        <a:pt x="81967" y="18349"/>
                        <a:pt x="81967" y="40984"/>
                      </a:cubicBezTo>
                      <a:close/>
                      <a:moveTo>
                        <a:pt x="170082" y="0"/>
                      </a:moveTo>
                      <a:cubicBezTo>
                        <a:pt x="147447" y="0"/>
                        <a:pt x="129098" y="18349"/>
                        <a:pt x="129098" y="40984"/>
                      </a:cubicBezTo>
                      <a:cubicBezTo>
                        <a:pt x="129098" y="63618"/>
                        <a:pt x="147447" y="81967"/>
                        <a:pt x="170082" y="81967"/>
                      </a:cubicBezTo>
                      <a:cubicBezTo>
                        <a:pt x="192716" y="81967"/>
                        <a:pt x="211065" y="63618"/>
                        <a:pt x="211065" y="40984"/>
                      </a:cubicBezTo>
                      <a:cubicBezTo>
                        <a:pt x="211065" y="18349"/>
                        <a:pt x="192716" y="0"/>
                        <a:pt x="170082" y="0"/>
                      </a:cubicBezTo>
                      <a:close/>
                      <a:moveTo>
                        <a:pt x="299126" y="0"/>
                      </a:moveTo>
                      <a:cubicBezTo>
                        <a:pt x="276491" y="0"/>
                        <a:pt x="258142" y="18349"/>
                        <a:pt x="258142" y="40984"/>
                      </a:cubicBezTo>
                      <a:cubicBezTo>
                        <a:pt x="258142" y="63618"/>
                        <a:pt x="276491" y="81967"/>
                        <a:pt x="299126" y="81967"/>
                      </a:cubicBezTo>
                      <a:cubicBezTo>
                        <a:pt x="321760" y="81967"/>
                        <a:pt x="340109" y="63618"/>
                        <a:pt x="340109" y="40984"/>
                      </a:cubicBezTo>
                      <a:cubicBezTo>
                        <a:pt x="340109" y="18349"/>
                        <a:pt x="321760" y="0"/>
                        <a:pt x="299126" y="0"/>
                      </a:cubicBezTo>
                      <a:cubicBezTo>
                        <a:pt x="299090" y="0"/>
                        <a:pt x="299054" y="0"/>
                        <a:pt x="299018" y="0"/>
                      </a:cubicBezTo>
                      <a:close/>
                    </a:path>
                  </a:pathLst>
                </a:custGeom>
                <a:solidFill>
                  <a:srgbClr val="FFFFFF"/>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sp>
            <p:nvSpPr>
              <p:cNvPr id="82" name="Rectangle: Rounded Corners 81">
                <a:extLst>
                  <a:ext uri="{FF2B5EF4-FFF2-40B4-BE49-F238E27FC236}">
                    <a16:creationId xmlns:a16="http://schemas.microsoft.com/office/drawing/2014/main" id="{45EDA950-37DB-4348-9C32-38BFB841EF63}"/>
                  </a:ext>
                </a:extLst>
              </p:cNvPr>
              <p:cNvSpPr/>
              <p:nvPr/>
            </p:nvSpPr>
            <p:spPr bwMode="auto">
              <a:xfrm>
                <a:off x="6392216" y="5432425"/>
                <a:ext cx="460864" cy="371926"/>
              </a:xfrm>
              <a:prstGeom prst="roundRect">
                <a:avLst/>
              </a:prstGeom>
              <a:solidFill>
                <a:schemeClr val="bg1"/>
              </a:solidFill>
              <a:ln>
                <a:noFill/>
                <a:headEnd type="none" w="med" len="med"/>
                <a:tailEnd type="none" w="med" len="med"/>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cs typeface="Arial" pitchFamily="34" charset="0"/>
                </a:endParaRPr>
              </a:p>
            </p:txBody>
          </p:sp>
          <p:sp>
            <p:nvSpPr>
              <p:cNvPr id="83" name="Freeform: Shape 82">
                <a:extLst>
                  <a:ext uri="{FF2B5EF4-FFF2-40B4-BE49-F238E27FC236}">
                    <a16:creationId xmlns:a16="http://schemas.microsoft.com/office/drawing/2014/main" id="{B0D23E87-0CE8-4B25-A3EE-6C35EF0E7307}"/>
                  </a:ext>
                </a:extLst>
              </p:cNvPr>
              <p:cNvSpPr/>
              <p:nvPr/>
            </p:nvSpPr>
            <p:spPr bwMode="auto">
              <a:xfrm>
                <a:off x="6362044" y="5408076"/>
                <a:ext cx="521208" cy="420624"/>
              </a:xfrm>
              <a:custGeom>
                <a:avLst/>
                <a:gdLst>
                  <a:gd name="connsiteX0" fmla="*/ 317874 w 564995"/>
                  <a:gd name="connsiteY0" fmla="*/ 254065 h 451997"/>
                  <a:gd name="connsiteX1" fmla="*/ 314999 w 564995"/>
                  <a:gd name="connsiteY1" fmla="*/ 254260 h 451997"/>
                  <a:gd name="connsiteX2" fmla="*/ 296688 w 564995"/>
                  <a:gd name="connsiteY2" fmla="*/ 275247 h 451997"/>
                  <a:gd name="connsiteX3" fmla="*/ 314999 w 564995"/>
                  <a:gd name="connsiteY3" fmla="*/ 296236 h 451997"/>
                  <a:gd name="connsiteX4" fmla="*/ 317874 w 564995"/>
                  <a:gd name="connsiteY4" fmla="*/ 296428 h 451997"/>
                  <a:gd name="connsiteX5" fmla="*/ 444933 w 564995"/>
                  <a:gd name="connsiteY5" fmla="*/ 296428 h 451997"/>
                  <a:gd name="connsiteX6" fmla="*/ 447810 w 564995"/>
                  <a:gd name="connsiteY6" fmla="*/ 296236 h 451997"/>
                  <a:gd name="connsiteX7" fmla="*/ 466121 w 564995"/>
                  <a:gd name="connsiteY7" fmla="*/ 275247 h 451997"/>
                  <a:gd name="connsiteX8" fmla="*/ 447810 w 564995"/>
                  <a:gd name="connsiteY8" fmla="*/ 254260 h 451997"/>
                  <a:gd name="connsiteX9" fmla="*/ 444933 w 564995"/>
                  <a:gd name="connsiteY9" fmla="*/ 254065 h 451997"/>
                  <a:gd name="connsiteX10" fmla="*/ 165068 w 564995"/>
                  <a:gd name="connsiteY10" fmla="*/ 190303 h 451997"/>
                  <a:gd name="connsiteX11" fmla="*/ 209786 w 564995"/>
                  <a:gd name="connsiteY11" fmla="*/ 235021 h 451997"/>
                  <a:gd name="connsiteX12" fmla="*/ 165136 w 564995"/>
                  <a:gd name="connsiteY12" fmla="*/ 279739 h 451997"/>
                  <a:gd name="connsiteX13" fmla="*/ 165068 w 564995"/>
                  <a:gd name="connsiteY13" fmla="*/ 279739 h 451997"/>
                  <a:gd name="connsiteX14" fmla="*/ 120350 w 564995"/>
                  <a:gd name="connsiteY14" fmla="*/ 235021 h 451997"/>
                  <a:gd name="connsiteX15" fmla="*/ 165068 w 564995"/>
                  <a:gd name="connsiteY15" fmla="*/ 190303 h 451997"/>
                  <a:gd name="connsiteX16" fmla="*/ 317874 w 564995"/>
                  <a:gd name="connsiteY16" fmla="*/ 155330 h 451997"/>
                  <a:gd name="connsiteX17" fmla="*/ 314999 w 564995"/>
                  <a:gd name="connsiteY17" fmla="*/ 155524 h 451997"/>
                  <a:gd name="connsiteX18" fmla="*/ 296688 w 564995"/>
                  <a:gd name="connsiteY18" fmla="*/ 176510 h 451997"/>
                  <a:gd name="connsiteX19" fmla="*/ 314999 w 564995"/>
                  <a:gd name="connsiteY19" fmla="*/ 197500 h 451997"/>
                  <a:gd name="connsiteX20" fmla="*/ 317874 w 564995"/>
                  <a:gd name="connsiteY20" fmla="*/ 197692 h 451997"/>
                  <a:gd name="connsiteX21" fmla="*/ 444933 w 564995"/>
                  <a:gd name="connsiteY21" fmla="*/ 197692 h 451997"/>
                  <a:gd name="connsiteX22" fmla="*/ 447810 w 564995"/>
                  <a:gd name="connsiteY22" fmla="*/ 197500 h 451997"/>
                  <a:gd name="connsiteX23" fmla="*/ 466121 w 564995"/>
                  <a:gd name="connsiteY23" fmla="*/ 176510 h 451997"/>
                  <a:gd name="connsiteX24" fmla="*/ 447810 w 564995"/>
                  <a:gd name="connsiteY24" fmla="*/ 155524 h 451997"/>
                  <a:gd name="connsiteX25" fmla="*/ 444933 w 564995"/>
                  <a:gd name="connsiteY25" fmla="*/ 155330 h 451997"/>
                  <a:gd name="connsiteX26" fmla="*/ 152841 w 564995"/>
                  <a:gd name="connsiteY26" fmla="*/ 133132 h 451997"/>
                  <a:gd name="connsiteX27" fmla="*/ 151619 w 564995"/>
                  <a:gd name="connsiteY27" fmla="*/ 136392 h 451997"/>
                  <a:gd name="connsiteX28" fmla="*/ 143468 w 564995"/>
                  <a:gd name="connsiteY28" fmla="*/ 161299 h 451997"/>
                  <a:gd name="connsiteX29" fmla="*/ 127618 w 564995"/>
                  <a:gd name="connsiteY29" fmla="*/ 167820 h 451997"/>
                  <a:gd name="connsiteX30" fmla="*/ 101082 w 564995"/>
                  <a:gd name="connsiteY30" fmla="*/ 155140 h 451997"/>
                  <a:gd name="connsiteX31" fmla="*/ 84779 w 564995"/>
                  <a:gd name="connsiteY31" fmla="*/ 171442 h 451997"/>
                  <a:gd name="connsiteX32" fmla="*/ 86410 w 564995"/>
                  <a:gd name="connsiteY32" fmla="*/ 174703 h 451997"/>
                  <a:gd name="connsiteX33" fmla="*/ 98274 w 564995"/>
                  <a:gd name="connsiteY33" fmla="*/ 197933 h 451997"/>
                  <a:gd name="connsiteX34" fmla="*/ 91753 w 564995"/>
                  <a:gd name="connsiteY34" fmla="*/ 213783 h 451997"/>
                  <a:gd name="connsiteX35" fmla="*/ 63179 w 564995"/>
                  <a:gd name="connsiteY35" fmla="*/ 224017 h 451997"/>
                  <a:gd name="connsiteX36" fmla="*/ 63179 w 564995"/>
                  <a:gd name="connsiteY36" fmla="*/ 247248 h 451997"/>
                  <a:gd name="connsiteX37" fmla="*/ 66439 w 564995"/>
                  <a:gd name="connsiteY37" fmla="*/ 248470 h 451997"/>
                  <a:gd name="connsiteX38" fmla="*/ 91346 w 564995"/>
                  <a:gd name="connsiteY38" fmla="*/ 256621 h 451997"/>
                  <a:gd name="connsiteX39" fmla="*/ 97867 w 564995"/>
                  <a:gd name="connsiteY39" fmla="*/ 272471 h 451997"/>
                  <a:gd name="connsiteX40" fmla="*/ 85187 w 564995"/>
                  <a:gd name="connsiteY40" fmla="*/ 299415 h 451997"/>
                  <a:gd name="connsiteX41" fmla="*/ 101489 w 564995"/>
                  <a:gd name="connsiteY41" fmla="*/ 315717 h 451997"/>
                  <a:gd name="connsiteX42" fmla="*/ 104750 w 564995"/>
                  <a:gd name="connsiteY42" fmla="*/ 314087 h 451997"/>
                  <a:gd name="connsiteX43" fmla="*/ 127980 w 564995"/>
                  <a:gd name="connsiteY43" fmla="*/ 302268 h 451997"/>
                  <a:gd name="connsiteX44" fmla="*/ 143830 w 564995"/>
                  <a:gd name="connsiteY44" fmla="*/ 308789 h 451997"/>
                  <a:gd name="connsiteX45" fmla="*/ 154064 w 564995"/>
                  <a:gd name="connsiteY45" fmla="*/ 336910 h 451997"/>
                  <a:gd name="connsiteX46" fmla="*/ 177295 w 564995"/>
                  <a:gd name="connsiteY46" fmla="*/ 336910 h 451997"/>
                  <a:gd name="connsiteX47" fmla="*/ 178517 w 564995"/>
                  <a:gd name="connsiteY47" fmla="*/ 333650 h 451997"/>
                  <a:gd name="connsiteX48" fmla="*/ 186668 w 564995"/>
                  <a:gd name="connsiteY48" fmla="*/ 308743 h 451997"/>
                  <a:gd name="connsiteX49" fmla="*/ 202518 w 564995"/>
                  <a:gd name="connsiteY49" fmla="*/ 302222 h 451997"/>
                  <a:gd name="connsiteX50" fmla="*/ 229417 w 564995"/>
                  <a:gd name="connsiteY50" fmla="*/ 314857 h 451997"/>
                  <a:gd name="connsiteX51" fmla="*/ 245719 w 564995"/>
                  <a:gd name="connsiteY51" fmla="*/ 298554 h 451997"/>
                  <a:gd name="connsiteX52" fmla="*/ 244089 w 564995"/>
                  <a:gd name="connsiteY52" fmla="*/ 295294 h 451997"/>
                  <a:gd name="connsiteX53" fmla="*/ 232315 w 564995"/>
                  <a:gd name="connsiteY53" fmla="*/ 272109 h 451997"/>
                  <a:gd name="connsiteX54" fmla="*/ 238836 w 564995"/>
                  <a:gd name="connsiteY54" fmla="*/ 256259 h 451997"/>
                  <a:gd name="connsiteX55" fmla="*/ 266957 w 564995"/>
                  <a:gd name="connsiteY55" fmla="*/ 246025 h 451997"/>
                  <a:gd name="connsiteX56" fmla="*/ 266957 w 564995"/>
                  <a:gd name="connsiteY56" fmla="*/ 222794 h 451997"/>
                  <a:gd name="connsiteX57" fmla="*/ 263697 w 564995"/>
                  <a:gd name="connsiteY57" fmla="*/ 221572 h 451997"/>
                  <a:gd name="connsiteX58" fmla="*/ 238790 w 564995"/>
                  <a:gd name="connsiteY58" fmla="*/ 213421 h 451997"/>
                  <a:gd name="connsiteX59" fmla="*/ 232269 w 564995"/>
                  <a:gd name="connsiteY59" fmla="*/ 197571 h 451997"/>
                  <a:gd name="connsiteX60" fmla="*/ 244904 w 564995"/>
                  <a:gd name="connsiteY60" fmla="*/ 170672 h 451997"/>
                  <a:gd name="connsiteX61" fmla="*/ 228601 w 564995"/>
                  <a:gd name="connsiteY61" fmla="*/ 154370 h 451997"/>
                  <a:gd name="connsiteX62" fmla="*/ 225341 w 564995"/>
                  <a:gd name="connsiteY62" fmla="*/ 156000 h 451997"/>
                  <a:gd name="connsiteX63" fmla="*/ 202156 w 564995"/>
                  <a:gd name="connsiteY63" fmla="*/ 167774 h 451997"/>
                  <a:gd name="connsiteX64" fmla="*/ 186306 w 564995"/>
                  <a:gd name="connsiteY64" fmla="*/ 161253 h 451997"/>
                  <a:gd name="connsiteX65" fmla="*/ 176072 w 564995"/>
                  <a:gd name="connsiteY65" fmla="*/ 133132 h 451997"/>
                  <a:gd name="connsiteX66" fmla="*/ 63562 w 564995"/>
                  <a:gd name="connsiteY66" fmla="*/ 0 h 451997"/>
                  <a:gd name="connsiteX67" fmla="*/ 501433 w 564995"/>
                  <a:gd name="connsiteY67" fmla="*/ 0 h 451997"/>
                  <a:gd name="connsiteX68" fmla="*/ 564995 w 564995"/>
                  <a:gd name="connsiteY68" fmla="*/ 63544 h 451997"/>
                  <a:gd name="connsiteX69" fmla="*/ 564995 w 564995"/>
                  <a:gd name="connsiteY69" fmla="*/ 388453 h 451997"/>
                  <a:gd name="connsiteX70" fmla="*/ 501433 w 564995"/>
                  <a:gd name="connsiteY70" fmla="*/ 451997 h 451997"/>
                  <a:gd name="connsiteX71" fmla="*/ 63562 w 564995"/>
                  <a:gd name="connsiteY71" fmla="*/ 451997 h 451997"/>
                  <a:gd name="connsiteX72" fmla="*/ 0 w 564995"/>
                  <a:gd name="connsiteY72" fmla="*/ 388453 h 451997"/>
                  <a:gd name="connsiteX73" fmla="*/ 0 w 564995"/>
                  <a:gd name="connsiteY73" fmla="*/ 63544 h 451997"/>
                  <a:gd name="connsiteX74" fmla="*/ 63562 w 564995"/>
                  <a:gd name="connsiteY74" fmla="*/ 0 h 45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64995" h="451997">
                    <a:moveTo>
                      <a:pt x="317874" y="254065"/>
                    </a:moveTo>
                    <a:lnTo>
                      <a:pt x="314999" y="254260"/>
                    </a:lnTo>
                    <a:cubicBezTo>
                      <a:pt x="304657" y="255661"/>
                      <a:pt x="296688" y="264523"/>
                      <a:pt x="296688" y="275247"/>
                    </a:cubicBezTo>
                    <a:cubicBezTo>
                      <a:pt x="296688" y="285970"/>
                      <a:pt x="304657" y="294832"/>
                      <a:pt x="314999" y="296236"/>
                    </a:cubicBezTo>
                    <a:lnTo>
                      <a:pt x="317874" y="296428"/>
                    </a:lnTo>
                    <a:lnTo>
                      <a:pt x="444933" y="296428"/>
                    </a:lnTo>
                    <a:lnTo>
                      <a:pt x="447810" y="296236"/>
                    </a:lnTo>
                    <a:cubicBezTo>
                      <a:pt x="458149" y="294832"/>
                      <a:pt x="466121" y="285970"/>
                      <a:pt x="466121" y="275247"/>
                    </a:cubicBezTo>
                    <a:cubicBezTo>
                      <a:pt x="466121" y="264523"/>
                      <a:pt x="458149" y="255661"/>
                      <a:pt x="447810" y="254260"/>
                    </a:cubicBezTo>
                    <a:lnTo>
                      <a:pt x="444933" y="254065"/>
                    </a:lnTo>
                    <a:close/>
                    <a:moveTo>
                      <a:pt x="165068" y="190303"/>
                    </a:moveTo>
                    <a:cubicBezTo>
                      <a:pt x="189765" y="190303"/>
                      <a:pt x="209786" y="210324"/>
                      <a:pt x="209786" y="235021"/>
                    </a:cubicBezTo>
                    <a:cubicBezTo>
                      <a:pt x="209805" y="259700"/>
                      <a:pt x="189815" y="279720"/>
                      <a:pt x="165136" y="279739"/>
                    </a:cubicBezTo>
                    <a:cubicBezTo>
                      <a:pt x="165113" y="279739"/>
                      <a:pt x="165091" y="279739"/>
                      <a:pt x="165068" y="279739"/>
                    </a:cubicBezTo>
                    <a:cubicBezTo>
                      <a:pt x="140371" y="279739"/>
                      <a:pt x="120350" y="259718"/>
                      <a:pt x="120350" y="235021"/>
                    </a:cubicBezTo>
                    <a:cubicBezTo>
                      <a:pt x="120350" y="210324"/>
                      <a:pt x="140371" y="190303"/>
                      <a:pt x="165068" y="190303"/>
                    </a:cubicBezTo>
                    <a:close/>
                    <a:moveTo>
                      <a:pt x="317874" y="155330"/>
                    </a:moveTo>
                    <a:lnTo>
                      <a:pt x="314999" y="155524"/>
                    </a:lnTo>
                    <a:cubicBezTo>
                      <a:pt x="304657" y="156926"/>
                      <a:pt x="296688" y="165788"/>
                      <a:pt x="296688" y="176510"/>
                    </a:cubicBezTo>
                    <a:cubicBezTo>
                      <a:pt x="296688" y="187234"/>
                      <a:pt x="304657" y="196096"/>
                      <a:pt x="314999" y="197500"/>
                    </a:cubicBezTo>
                    <a:lnTo>
                      <a:pt x="317874" y="197692"/>
                    </a:lnTo>
                    <a:lnTo>
                      <a:pt x="444933" y="197692"/>
                    </a:lnTo>
                    <a:lnTo>
                      <a:pt x="447810" y="197500"/>
                    </a:lnTo>
                    <a:cubicBezTo>
                      <a:pt x="458149" y="196096"/>
                      <a:pt x="466121" y="187234"/>
                      <a:pt x="466121" y="176510"/>
                    </a:cubicBezTo>
                    <a:cubicBezTo>
                      <a:pt x="466121" y="165788"/>
                      <a:pt x="458149" y="156926"/>
                      <a:pt x="447810" y="155524"/>
                    </a:cubicBezTo>
                    <a:lnTo>
                      <a:pt x="444933" y="155330"/>
                    </a:lnTo>
                    <a:close/>
                    <a:moveTo>
                      <a:pt x="152841" y="133132"/>
                    </a:moveTo>
                    <a:lnTo>
                      <a:pt x="151619" y="136392"/>
                    </a:lnTo>
                    <a:lnTo>
                      <a:pt x="143468" y="161299"/>
                    </a:lnTo>
                    <a:lnTo>
                      <a:pt x="127618" y="167820"/>
                    </a:lnTo>
                    <a:lnTo>
                      <a:pt x="101082" y="155140"/>
                    </a:lnTo>
                    <a:lnTo>
                      <a:pt x="84779" y="171442"/>
                    </a:lnTo>
                    <a:lnTo>
                      <a:pt x="86410" y="174703"/>
                    </a:lnTo>
                    <a:lnTo>
                      <a:pt x="98274" y="197933"/>
                    </a:lnTo>
                    <a:lnTo>
                      <a:pt x="91753" y="213783"/>
                    </a:lnTo>
                    <a:lnTo>
                      <a:pt x="63179" y="224017"/>
                    </a:lnTo>
                    <a:lnTo>
                      <a:pt x="63179" y="247248"/>
                    </a:lnTo>
                    <a:lnTo>
                      <a:pt x="66439" y="248470"/>
                    </a:lnTo>
                    <a:lnTo>
                      <a:pt x="91346" y="256621"/>
                    </a:lnTo>
                    <a:lnTo>
                      <a:pt x="97867" y="272471"/>
                    </a:lnTo>
                    <a:lnTo>
                      <a:pt x="85187" y="299415"/>
                    </a:lnTo>
                    <a:lnTo>
                      <a:pt x="101489" y="315717"/>
                    </a:lnTo>
                    <a:lnTo>
                      <a:pt x="104750" y="314087"/>
                    </a:lnTo>
                    <a:lnTo>
                      <a:pt x="127980" y="302268"/>
                    </a:lnTo>
                    <a:lnTo>
                      <a:pt x="143830" y="308789"/>
                    </a:lnTo>
                    <a:lnTo>
                      <a:pt x="154064" y="336910"/>
                    </a:lnTo>
                    <a:lnTo>
                      <a:pt x="177295" y="336910"/>
                    </a:lnTo>
                    <a:lnTo>
                      <a:pt x="178517" y="333650"/>
                    </a:lnTo>
                    <a:lnTo>
                      <a:pt x="186668" y="308743"/>
                    </a:lnTo>
                    <a:lnTo>
                      <a:pt x="202518" y="302222"/>
                    </a:lnTo>
                    <a:lnTo>
                      <a:pt x="229417" y="314857"/>
                    </a:lnTo>
                    <a:lnTo>
                      <a:pt x="245719" y="298554"/>
                    </a:lnTo>
                    <a:lnTo>
                      <a:pt x="244089" y="295294"/>
                    </a:lnTo>
                    <a:lnTo>
                      <a:pt x="232315" y="272109"/>
                    </a:lnTo>
                    <a:lnTo>
                      <a:pt x="238836" y="256259"/>
                    </a:lnTo>
                    <a:lnTo>
                      <a:pt x="266957" y="246025"/>
                    </a:lnTo>
                    <a:lnTo>
                      <a:pt x="266957" y="222794"/>
                    </a:lnTo>
                    <a:lnTo>
                      <a:pt x="263697" y="221572"/>
                    </a:lnTo>
                    <a:lnTo>
                      <a:pt x="238790" y="213421"/>
                    </a:lnTo>
                    <a:lnTo>
                      <a:pt x="232269" y="197571"/>
                    </a:lnTo>
                    <a:lnTo>
                      <a:pt x="244904" y="170672"/>
                    </a:lnTo>
                    <a:lnTo>
                      <a:pt x="228601" y="154370"/>
                    </a:lnTo>
                    <a:lnTo>
                      <a:pt x="225341" y="156000"/>
                    </a:lnTo>
                    <a:lnTo>
                      <a:pt x="202156" y="167774"/>
                    </a:lnTo>
                    <a:lnTo>
                      <a:pt x="186306" y="161253"/>
                    </a:lnTo>
                    <a:lnTo>
                      <a:pt x="176072" y="133132"/>
                    </a:lnTo>
                    <a:close/>
                    <a:moveTo>
                      <a:pt x="63562" y="0"/>
                    </a:moveTo>
                    <a:lnTo>
                      <a:pt x="501433" y="0"/>
                    </a:lnTo>
                    <a:cubicBezTo>
                      <a:pt x="536536" y="0"/>
                      <a:pt x="564995" y="28450"/>
                      <a:pt x="564995" y="63544"/>
                    </a:cubicBezTo>
                    <a:lnTo>
                      <a:pt x="564995" y="388453"/>
                    </a:lnTo>
                    <a:cubicBezTo>
                      <a:pt x="564995" y="423546"/>
                      <a:pt x="536536" y="451997"/>
                      <a:pt x="501433" y="451997"/>
                    </a:cubicBezTo>
                    <a:lnTo>
                      <a:pt x="63562" y="451997"/>
                    </a:lnTo>
                    <a:cubicBezTo>
                      <a:pt x="28458" y="451997"/>
                      <a:pt x="0" y="423546"/>
                      <a:pt x="0" y="388453"/>
                    </a:cubicBezTo>
                    <a:lnTo>
                      <a:pt x="0" y="63544"/>
                    </a:lnTo>
                    <a:cubicBezTo>
                      <a:pt x="0" y="28450"/>
                      <a:pt x="28458" y="0"/>
                      <a:pt x="63562" y="0"/>
                    </a:cubicBez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22622"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grpSp>
      <p:sp>
        <p:nvSpPr>
          <p:cNvPr id="106" name="Oval 105">
            <a:extLst>
              <a:ext uri="{FF2B5EF4-FFF2-40B4-BE49-F238E27FC236}">
                <a16:creationId xmlns:a16="http://schemas.microsoft.com/office/drawing/2014/main" id="{2A799EA5-5352-47E8-ACA7-057C5944B473}"/>
              </a:ext>
            </a:extLst>
          </p:cNvPr>
          <p:cNvSpPr>
            <a:spLocks noChangeAspect="1"/>
          </p:cNvSpPr>
          <p:nvPr/>
        </p:nvSpPr>
        <p:spPr bwMode="auto">
          <a:xfrm>
            <a:off x="4774359" y="2673614"/>
            <a:ext cx="2425571" cy="2425572"/>
          </a:xfrm>
          <a:prstGeom prst="ellipse">
            <a:avLst/>
          </a:prstGeom>
          <a:solidFill>
            <a:srgbClr val="0078D4"/>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101" tIns="503483" rIns="171101" bIns="251742" numCol="1" spcCol="0" rtlCol="0" fromWordArt="0" anchor="ctr" anchorCtr="0" forceAA="0" compatLnSpc="1">
            <a:prstTxWarp prst="textNoShape">
              <a:avLst/>
            </a:prstTxWarp>
            <a:noAutofit/>
          </a:bodyPr>
          <a:lstStyle/>
          <a:p>
            <a:pPr marL="0" marR="0" lvl="0" indent="0" algn="ctr" defTabSz="872340" rtl="0" eaLnBrk="1" fontAlgn="base" latinLnBrk="0" hangingPunct="1">
              <a:lnSpc>
                <a:spcPct val="100000"/>
              </a:lnSpc>
              <a:spcBef>
                <a:spcPct val="0"/>
              </a:spcBef>
              <a:spcAft>
                <a:spcPct val="0"/>
              </a:spcAft>
              <a:buClrTx/>
              <a:buSzTx/>
              <a:buFontTx/>
              <a:buNone/>
              <a:tabLst/>
              <a:defRPr/>
            </a:pPr>
            <a:endParaRPr kumimoji="0" lang="en-US" sz="128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cs typeface="Segoe UI" pitchFamily="34" charset="0"/>
            </a:endParaRPr>
          </a:p>
        </p:txBody>
      </p:sp>
      <p:sp>
        <p:nvSpPr>
          <p:cNvPr id="111" name="Rectangle 110">
            <a:extLst>
              <a:ext uri="{FF2B5EF4-FFF2-40B4-BE49-F238E27FC236}">
                <a16:creationId xmlns:a16="http://schemas.microsoft.com/office/drawing/2014/main" id="{9EC825D8-7456-47BF-85B4-E3DBA0B64CC3}"/>
              </a:ext>
            </a:extLst>
          </p:cNvPr>
          <p:cNvSpPr>
            <a:spLocks noChangeAspect="1"/>
          </p:cNvSpPr>
          <p:nvPr/>
        </p:nvSpPr>
        <p:spPr>
          <a:xfrm>
            <a:off x="4702592" y="3022125"/>
            <a:ext cx="2589725" cy="487826"/>
          </a:xfrm>
          <a:prstGeom prst="rect">
            <a:avLst/>
          </a:prstGeom>
        </p:spPr>
        <p:txBody>
          <a:bodyPr wrap="square" anchor="ctr" anchorCtr="0">
            <a:spAutoFit/>
          </a:bodyPr>
          <a:lstStyle/>
          <a:p>
            <a:pPr marL="0" marR="0" lvl="0" indent="0" algn="ctr" defTabSz="839045" rtl="0" eaLnBrk="1" fontAlgn="auto" latinLnBrk="0" hangingPunct="1">
              <a:lnSpc>
                <a:spcPct val="100000"/>
              </a:lnSpc>
              <a:spcBef>
                <a:spcPts val="0"/>
              </a:spcBef>
              <a:spcAft>
                <a:spcPts val="551"/>
              </a:spcAft>
              <a:buClrTx/>
              <a:buSzTx/>
              <a:buFontTx/>
              <a:buNone/>
              <a:tabLst/>
              <a:defRPr/>
            </a:pPr>
            <a:r>
              <a:rPr kumimoji="0" lang="en-US" sz="1285"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cs typeface="Segoe UI Semibold"/>
              </a:rPr>
              <a:t>Zero Trust</a:t>
            </a:r>
            <a:br>
              <a:rPr kumimoji="0" lang="en-US" sz="1285"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cs typeface="Segoe UI Semibold"/>
              </a:rPr>
            </a:br>
            <a:r>
              <a:rPr kumimoji="0" lang="en-US" sz="1285"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cs typeface="Segoe UI Semibold"/>
              </a:rPr>
              <a:t>policy enforcement</a:t>
            </a:r>
          </a:p>
        </p:txBody>
      </p:sp>
      <p:sp>
        <p:nvSpPr>
          <p:cNvPr id="113" name="TextBox 112">
            <a:extLst>
              <a:ext uri="{FF2B5EF4-FFF2-40B4-BE49-F238E27FC236}">
                <a16:creationId xmlns:a16="http://schemas.microsoft.com/office/drawing/2014/main" id="{6AF2FDF7-4FB1-4C9A-9988-15768575CE9F}"/>
              </a:ext>
            </a:extLst>
          </p:cNvPr>
          <p:cNvSpPr txBox="1">
            <a:spLocks noChangeAspect="1"/>
          </p:cNvSpPr>
          <p:nvPr/>
        </p:nvSpPr>
        <p:spPr>
          <a:xfrm>
            <a:off x="4892549" y="4233641"/>
            <a:ext cx="2209810" cy="487826"/>
          </a:xfrm>
          <a:prstGeom prst="rect">
            <a:avLst/>
          </a:prstGeom>
          <a:noFill/>
        </p:spPr>
        <p:txBody>
          <a:bodyPr wrap="square">
            <a:spAutoFit/>
          </a:bodyPr>
          <a:lstStyle/>
          <a:p>
            <a:pPr marL="0" marR="0" lvl="0" indent="0" algn="ctr" defTabSz="839045" rtl="0" eaLnBrk="1" fontAlgn="auto" latinLnBrk="0" hangingPunct="1">
              <a:lnSpc>
                <a:spcPct val="100000"/>
              </a:lnSpc>
              <a:spcBef>
                <a:spcPts val="0"/>
              </a:spcBef>
              <a:spcAft>
                <a:spcPts val="551"/>
              </a:spcAft>
              <a:buClrTx/>
              <a:buSzTx/>
              <a:buFontTx/>
              <a:buNone/>
              <a:tabLst/>
              <a:defRPr/>
            </a:pPr>
            <a:r>
              <a:rPr kumimoji="0" lang="en-US" sz="1285"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cs typeface="Segoe UI Semibold"/>
              </a:rPr>
              <a:t>Microsoft Conditional Access</a:t>
            </a:r>
          </a:p>
        </p:txBody>
      </p:sp>
      <p:sp>
        <p:nvSpPr>
          <p:cNvPr id="114" name="Arrow: Chevron 113">
            <a:extLst>
              <a:ext uri="{FF2B5EF4-FFF2-40B4-BE49-F238E27FC236}">
                <a16:creationId xmlns:a16="http://schemas.microsoft.com/office/drawing/2014/main" id="{DE7A64BC-A027-46E8-A01E-889C3265FA40}"/>
              </a:ext>
            </a:extLst>
          </p:cNvPr>
          <p:cNvSpPr>
            <a:spLocks noChangeAspect="1"/>
          </p:cNvSpPr>
          <p:nvPr/>
        </p:nvSpPr>
        <p:spPr>
          <a:xfrm rot="16200000">
            <a:off x="4512392" y="3700103"/>
            <a:ext cx="134713" cy="255266"/>
          </a:xfrm>
          <a:prstGeom prst="chevron">
            <a:avLst>
              <a:gd name="adj" fmla="val 74435"/>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9236" rtl="0" eaLnBrk="1" fontAlgn="auto" latinLnBrk="0" hangingPunct="1">
              <a:lnSpc>
                <a:spcPct val="100000"/>
              </a:lnSpc>
              <a:spcBef>
                <a:spcPts val="0"/>
              </a:spcBef>
              <a:spcAft>
                <a:spcPts val="0"/>
              </a:spcAft>
              <a:buClrTx/>
              <a:buSzTx/>
              <a:buFontTx/>
              <a:buNone/>
              <a:tabLst/>
              <a:defRPr/>
            </a:pPr>
            <a:endParaRPr kumimoji="0" lang="en-US" sz="1652" b="0" i="0" u="none" strike="noStrike" kern="1200" cap="none" spc="0" normalizeH="0" baseline="0" noProof="0">
              <a:ln>
                <a:noFill/>
              </a:ln>
              <a:solidFill>
                <a:prstClr val="black"/>
              </a:solidFill>
              <a:effectLst/>
              <a:uLnTx/>
              <a:uFillTx/>
              <a:latin typeface="Segoe UI" panose="020B0502040204020203" pitchFamily="34" charset="0"/>
              <a:cs typeface="Arial" pitchFamily="34" charset="0"/>
            </a:endParaRPr>
          </a:p>
        </p:txBody>
      </p:sp>
      <p:sp>
        <p:nvSpPr>
          <p:cNvPr id="115" name="Arrow: Chevron 114">
            <a:extLst>
              <a:ext uri="{FF2B5EF4-FFF2-40B4-BE49-F238E27FC236}">
                <a16:creationId xmlns:a16="http://schemas.microsoft.com/office/drawing/2014/main" id="{9C7D2F2F-918E-417E-924E-419DA8A4EE41}"/>
              </a:ext>
            </a:extLst>
          </p:cNvPr>
          <p:cNvSpPr>
            <a:spLocks noChangeAspect="1"/>
          </p:cNvSpPr>
          <p:nvPr/>
        </p:nvSpPr>
        <p:spPr>
          <a:xfrm rot="5400000">
            <a:off x="7322647" y="3731497"/>
            <a:ext cx="134713" cy="255266"/>
          </a:xfrm>
          <a:prstGeom prst="chevron">
            <a:avLst>
              <a:gd name="adj" fmla="val 74435"/>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9236" rtl="0" eaLnBrk="1" fontAlgn="auto" latinLnBrk="0" hangingPunct="1">
              <a:lnSpc>
                <a:spcPct val="100000"/>
              </a:lnSpc>
              <a:spcBef>
                <a:spcPts val="0"/>
              </a:spcBef>
              <a:spcAft>
                <a:spcPts val="0"/>
              </a:spcAft>
              <a:buClrTx/>
              <a:buSzTx/>
              <a:buFontTx/>
              <a:buNone/>
              <a:tabLst/>
              <a:defRPr/>
            </a:pPr>
            <a:endParaRPr kumimoji="0" lang="en-US" sz="1652" b="0" i="0" u="none" strike="noStrike" kern="1200" cap="none" spc="0" normalizeH="0" baseline="0" noProof="0">
              <a:ln>
                <a:noFill/>
              </a:ln>
              <a:solidFill>
                <a:prstClr val="black"/>
              </a:solidFill>
              <a:effectLst/>
              <a:uLnTx/>
              <a:uFillTx/>
              <a:latin typeface="Segoe UI" panose="020B0502040204020203" pitchFamily="34" charset="0"/>
              <a:cs typeface="Arial" pitchFamily="34" charset="0"/>
            </a:endParaRPr>
          </a:p>
        </p:txBody>
      </p:sp>
      <p:sp>
        <p:nvSpPr>
          <p:cNvPr id="116" name="Rectangle 115">
            <a:extLst>
              <a:ext uri="{FF2B5EF4-FFF2-40B4-BE49-F238E27FC236}">
                <a16:creationId xmlns:a16="http://schemas.microsoft.com/office/drawing/2014/main" id="{0BC9954E-B09D-4DBA-9DE4-08A69EFDEA3E}"/>
              </a:ext>
            </a:extLst>
          </p:cNvPr>
          <p:cNvSpPr>
            <a:spLocks noChangeAspect="1"/>
          </p:cNvSpPr>
          <p:nvPr/>
        </p:nvSpPr>
        <p:spPr>
          <a:xfrm>
            <a:off x="4664535" y="2925976"/>
            <a:ext cx="2621542" cy="2371885"/>
          </a:xfrm>
          <a:prstGeom prst="rect">
            <a:avLst/>
          </a:prstGeom>
          <a:noFill/>
        </p:spPr>
        <p:txBody>
          <a:bodyPr spcFirstLastPara="1" wrap="square" numCol="1">
            <a:prstTxWarp prst="textArchDown">
              <a:avLst>
                <a:gd name="adj" fmla="val 862028"/>
              </a:avLst>
            </a:prstTxWarp>
            <a:spAutoFit/>
          </a:bodyPr>
          <a:lstStyle/>
          <a:p>
            <a:pPr marL="0" marR="0" lvl="0" indent="0" algn="ctr" defTabSz="839236" rtl="0" eaLnBrk="1" fontAlgn="auto" latinLnBrk="0" hangingPunct="1">
              <a:lnSpc>
                <a:spcPct val="100000"/>
              </a:lnSpc>
              <a:spcBef>
                <a:spcPts val="0"/>
              </a:spcBef>
              <a:spcAft>
                <a:spcPts val="0"/>
              </a:spcAft>
              <a:buClrTx/>
              <a:buSzTx/>
              <a:buFontTx/>
              <a:buNone/>
              <a:tabLst/>
              <a:defRPr/>
            </a:pPr>
            <a:r>
              <a:rPr kumimoji="0" lang="en-US" sz="1285" b="0" i="0" u="none" strike="noStrike" kern="1200" cap="none" spc="0" normalizeH="0" baseline="0" noProof="0">
                <a:ln>
                  <a:noFill/>
                </a:ln>
                <a:solidFill>
                  <a:srgbClr val="0078D4"/>
                </a:solidFill>
                <a:effectLst/>
                <a:uLnTx/>
                <a:uFillTx/>
                <a:latin typeface="Segoe UI Semibold"/>
                <a:cs typeface="Segoe UI Semibold"/>
              </a:rPr>
              <a:t>Threat intelligence &amp; Telemetry</a:t>
            </a:r>
          </a:p>
        </p:txBody>
      </p:sp>
      <p:pic>
        <p:nvPicPr>
          <p:cNvPr id="117" name="Graphic 116">
            <a:extLst>
              <a:ext uri="{FF2B5EF4-FFF2-40B4-BE49-F238E27FC236}">
                <a16:creationId xmlns:a16="http://schemas.microsoft.com/office/drawing/2014/main" id="{269A1E21-9BF9-4D50-AEA3-72BB6C8B0C4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07758" y="5249580"/>
            <a:ext cx="409290" cy="409290"/>
          </a:xfrm>
          <a:prstGeom prst="rect">
            <a:avLst/>
          </a:prstGeom>
        </p:spPr>
      </p:pic>
      <p:sp>
        <p:nvSpPr>
          <p:cNvPr id="118" name="TextBox 117">
            <a:extLst>
              <a:ext uri="{FF2B5EF4-FFF2-40B4-BE49-F238E27FC236}">
                <a16:creationId xmlns:a16="http://schemas.microsoft.com/office/drawing/2014/main" id="{FFAAC561-9166-4CDC-9D96-86A919A68EA7}"/>
              </a:ext>
            </a:extLst>
          </p:cNvPr>
          <p:cNvSpPr txBox="1"/>
          <p:nvPr/>
        </p:nvSpPr>
        <p:spPr>
          <a:xfrm>
            <a:off x="8768086" y="4852740"/>
            <a:ext cx="1604131" cy="2769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Arial" pitchFamily="34" charset="0"/>
              </a:rPr>
              <a:t>Network</a:t>
            </a:r>
          </a:p>
        </p:txBody>
      </p:sp>
      <p:grpSp>
        <p:nvGrpSpPr>
          <p:cNvPr id="119" name="Graphic 63">
            <a:extLst>
              <a:ext uri="{FF2B5EF4-FFF2-40B4-BE49-F238E27FC236}">
                <a16:creationId xmlns:a16="http://schemas.microsoft.com/office/drawing/2014/main" id="{0543D5EE-464C-4BD0-A8FA-3036A3EA5BF5}"/>
              </a:ext>
            </a:extLst>
          </p:cNvPr>
          <p:cNvGrpSpPr>
            <a:grpSpLocks noChangeAspect="1"/>
          </p:cNvGrpSpPr>
          <p:nvPr/>
        </p:nvGrpSpPr>
        <p:grpSpPr>
          <a:xfrm>
            <a:off x="8907758" y="2372540"/>
            <a:ext cx="409290" cy="329046"/>
            <a:chOff x="5705918" y="4334086"/>
            <a:chExt cx="970663" cy="780358"/>
          </a:xfrm>
        </p:grpSpPr>
        <p:sp>
          <p:nvSpPr>
            <p:cNvPr id="120" name="Freeform: Shape 119">
              <a:extLst>
                <a:ext uri="{FF2B5EF4-FFF2-40B4-BE49-F238E27FC236}">
                  <a16:creationId xmlns:a16="http://schemas.microsoft.com/office/drawing/2014/main" id="{761D5D55-5B1F-4937-9604-8596C8AE736E}"/>
                </a:ext>
              </a:extLst>
            </p:cNvPr>
            <p:cNvSpPr/>
            <p:nvPr/>
          </p:nvSpPr>
          <p:spPr>
            <a:xfrm>
              <a:off x="5705919" y="4540945"/>
              <a:ext cx="970662" cy="573499"/>
            </a:xfrm>
            <a:custGeom>
              <a:avLst/>
              <a:gdLst>
                <a:gd name="connsiteX0" fmla="*/ 0 w 970662"/>
                <a:gd name="connsiteY0" fmla="*/ 0 h 573499"/>
                <a:gd name="connsiteX1" fmla="*/ 970662 w 970662"/>
                <a:gd name="connsiteY1" fmla="*/ 0 h 573499"/>
                <a:gd name="connsiteX2" fmla="*/ 970662 w 970662"/>
                <a:gd name="connsiteY2" fmla="*/ 0 h 573499"/>
                <a:gd name="connsiteX3" fmla="*/ 970662 w 970662"/>
                <a:gd name="connsiteY3" fmla="*/ 541144 h 573499"/>
                <a:gd name="connsiteX4" fmla="*/ 938307 w 970662"/>
                <a:gd name="connsiteY4" fmla="*/ 573500 h 573499"/>
                <a:gd name="connsiteX5" fmla="*/ 32355 w 970662"/>
                <a:gd name="connsiteY5" fmla="*/ 573500 h 573499"/>
                <a:gd name="connsiteX6" fmla="*/ 0 w 970662"/>
                <a:gd name="connsiteY6" fmla="*/ 541144 h 573499"/>
                <a:gd name="connsiteX7" fmla="*/ 0 w 970662"/>
                <a:gd name="connsiteY7" fmla="*/ 0 h 573499"/>
                <a:gd name="connsiteX8" fmla="*/ 0 w 970662"/>
                <a:gd name="connsiteY8" fmla="*/ 0 h 57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0662" h="573499">
                  <a:moveTo>
                    <a:pt x="0" y="0"/>
                  </a:moveTo>
                  <a:lnTo>
                    <a:pt x="970662" y="0"/>
                  </a:lnTo>
                  <a:lnTo>
                    <a:pt x="970662" y="0"/>
                  </a:lnTo>
                  <a:lnTo>
                    <a:pt x="970662" y="541144"/>
                  </a:lnTo>
                  <a:cubicBezTo>
                    <a:pt x="970662" y="559015"/>
                    <a:pt x="956178" y="573500"/>
                    <a:pt x="938307" y="573500"/>
                  </a:cubicBezTo>
                  <a:lnTo>
                    <a:pt x="32355" y="573500"/>
                  </a:lnTo>
                  <a:cubicBezTo>
                    <a:pt x="14486" y="573500"/>
                    <a:pt x="0" y="559015"/>
                    <a:pt x="0" y="541144"/>
                  </a:cubicBezTo>
                  <a:lnTo>
                    <a:pt x="0" y="0"/>
                  </a:lnTo>
                  <a:lnTo>
                    <a:pt x="0" y="0"/>
                  </a:lnTo>
                  <a:close/>
                </a:path>
              </a:pathLst>
            </a:custGeom>
            <a:solidFill>
              <a:srgbClr val="0078D4"/>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21" name="Freeform: Shape 120">
              <a:extLst>
                <a:ext uri="{FF2B5EF4-FFF2-40B4-BE49-F238E27FC236}">
                  <a16:creationId xmlns:a16="http://schemas.microsoft.com/office/drawing/2014/main" id="{91178264-D64C-4BE4-A79A-1413CC4C5DC6}"/>
                </a:ext>
              </a:extLst>
            </p:cNvPr>
            <p:cNvSpPr/>
            <p:nvPr/>
          </p:nvSpPr>
          <p:spPr>
            <a:xfrm>
              <a:off x="5776507" y="4597945"/>
              <a:ext cx="837303" cy="459123"/>
            </a:xfrm>
            <a:custGeom>
              <a:avLst/>
              <a:gdLst>
                <a:gd name="connsiteX0" fmla="*/ 804948 w 837303"/>
                <a:gd name="connsiteY0" fmla="*/ 0 h 459123"/>
                <a:gd name="connsiteX1" fmla="*/ 837304 w 837303"/>
                <a:gd name="connsiteY1" fmla="*/ 0 h 459123"/>
                <a:gd name="connsiteX2" fmla="*/ 837304 w 837303"/>
                <a:gd name="connsiteY2" fmla="*/ 459123 h 459123"/>
                <a:gd name="connsiteX3" fmla="*/ 804948 w 837303"/>
                <a:gd name="connsiteY3" fmla="*/ 459123 h 459123"/>
                <a:gd name="connsiteX4" fmla="*/ 32355 w 837303"/>
                <a:gd name="connsiteY4" fmla="*/ 459123 h 459123"/>
                <a:gd name="connsiteX5" fmla="*/ 0 w 837303"/>
                <a:gd name="connsiteY5" fmla="*/ 459123 h 459123"/>
                <a:gd name="connsiteX6" fmla="*/ 0 w 837303"/>
                <a:gd name="connsiteY6" fmla="*/ 0 h 459123"/>
                <a:gd name="connsiteX7" fmla="*/ 32355 w 837303"/>
                <a:gd name="connsiteY7" fmla="*/ 0 h 45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303" h="459123">
                  <a:moveTo>
                    <a:pt x="804948" y="0"/>
                  </a:moveTo>
                  <a:cubicBezTo>
                    <a:pt x="822818" y="0"/>
                    <a:pt x="837304" y="0"/>
                    <a:pt x="837304" y="0"/>
                  </a:cubicBezTo>
                  <a:lnTo>
                    <a:pt x="837304" y="459123"/>
                  </a:lnTo>
                  <a:cubicBezTo>
                    <a:pt x="837304" y="459123"/>
                    <a:pt x="822818" y="459123"/>
                    <a:pt x="804948" y="459123"/>
                  </a:cubicBezTo>
                  <a:lnTo>
                    <a:pt x="32355" y="459123"/>
                  </a:lnTo>
                  <a:cubicBezTo>
                    <a:pt x="14486" y="459123"/>
                    <a:pt x="0" y="459123"/>
                    <a:pt x="0" y="459123"/>
                  </a:cubicBezTo>
                  <a:lnTo>
                    <a:pt x="0" y="0"/>
                  </a:lnTo>
                  <a:cubicBezTo>
                    <a:pt x="0" y="0"/>
                    <a:pt x="14486" y="0"/>
                    <a:pt x="32355" y="0"/>
                  </a:cubicBezTo>
                  <a:close/>
                </a:path>
              </a:pathLst>
            </a:custGeom>
            <a:solidFill>
              <a:srgbClr val="50E6FF">
                <a:alpha val="60000"/>
              </a:srgbClr>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22" name="Freeform: Shape 121">
              <a:extLst>
                <a:ext uri="{FF2B5EF4-FFF2-40B4-BE49-F238E27FC236}">
                  <a16:creationId xmlns:a16="http://schemas.microsoft.com/office/drawing/2014/main" id="{FB485A70-E3B0-4FCA-9A46-C0DA5F162D12}"/>
                </a:ext>
              </a:extLst>
            </p:cNvPr>
            <p:cNvSpPr/>
            <p:nvPr/>
          </p:nvSpPr>
          <p:spPr>
            <a:xfrm>
              <a:off x="5705918" y="4334086"/>
              <a:ext cx="970662" cy="206858"/>
            </a:xfrm>
            <a:custGeom>
              <a:avLst/>
              <a:gdLst>
                <a:gd name="connsiteX0" fmla="*/ 32355 w 970662"/>
                <a:gd name="connsiteY0" fmla="*/ 0 h 206858"/>
                <a:gd name="connsiteX1" fmla="*/ 938307 w 970662"/>
                <a:gd name="connsiteY1" fmla="*/ 0 h 206858"/>
                <a:gd name="connsiteX2" fmla="*/ 970662 w 970662"/>
                <a:gd name="connsiteY2" fmla="*/ 32355 h 206858"/>
                <a:gd name="connsiteX3" fmla="*/ 970662 w 970662"/>
                <a:gd name="connsiteY3" fmla="*/ 206859 h 206858"/>
                <a:gd name="connsiteX4" fmla="*/ 970662 w 970662"/>
                <a:gd name="connsiteY4" fmla="*/ 206859 h 206858"/>
                <a:gd name="connsiteX5" fmla="*/ 0 w 970662"/>
                <a:gd name="connsiteY5" fmla="*/ 206859 h 206858"/>
                <a:gd name="connsiteX6" fmla="*/ 0 w 970662"/>
                <a:gd name="connsiteY6" fmla="*/ 206859 h 206858"/>
                <a:gd name="connsiteX7" fmla="*/ 0 w 970662"/>
                <a:gd name="connsiteY7" fmla="*/ 32409 h 206858"/>
                <a:gd name="connsiteX8" fmla="*/ 32301 w 970662"/>
                <a:gd name="connsiteY8" fmla="*/ 0 h 206858"/>
                <a:gd name="connsiteX9" fmla="*/ 32355 w 970662"/>
                <a:gd name="connsiteY9" fmla="*/ 0 h 2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0662" h="206858">
                  <a:moveTo>
                    <a:pt x="32355" y="0"/>
                  </a:moveTo>
                  <a:lnTo>
                    <a:pt x="938307" y="0"/>
                  </a:lnTo>
                  <a:cubicBezTo>
                    <a:pt x="956178" y="0"/>
                    <a:pt x="970662" y="14486"/>
                    <a:pt x="970662" y="32355"/>
                  </a:cubicBezTo>
                  <a:lnTo>
                    <a:pt x="970662" y="206859"/>
                  </a:lnTo>
                  <a:lnTo>
                    <a:pt x="970662" y="206859"/>
                  </a:lnTo>
                  <a:lnTo>
                    <a:pt x="0" y="206859"/>
                  </a:lnTo>
                  <a:lnTo>
                    <a:pt x="0" y="206859"/>
                  </a:lnTo>
                  <a:lnTo>
                    <a:pt x="0" y="32409"/>
                  </a:lnTo>
                  <a:cubicBezTo>
                    <a:pt x="-30" y="14540"/>
                    <a:pt x="14432" y="30"/>
                    <a:pt x="32301" y="0"/>
                  </a:cubicBezTo>
                  <a:cubicBezTo>
                    <a:pt x="32319" y="0"/>
                    <a:pt x="32337" y="0"/>
                    <a:pt x="32355" y="0"/>
                  </a:cubicBezTo>
                  <a:close/>
                </a:path>
              </a:pathLst>
            </a:custGeom>
            <a:solidFill>
              <a:srgbClr val="00B0F0"/>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23" name="Freeform: Shape 122">
              <a:extLst>
                <a:ext uri="{FF2B5EF4-FFF2-40B4-BE49-F238E27FC236}">
                  <a16:creationId xmlns:a16="http://schemas.microsoft.com/office/drawing/2014/main" id="{DAEA1F5B-D169-4E8F-BE3E-1598C5DDF1F7}"/>
                </a:ext>
              </a:extLst>
            </p:cNvPr>
            <p:cNvSpPr/>
            <p:nvPr/>
          </p:nvSpPr>
          <p:spPr>
            <a:xfrm>
              <a:off x="5794680" y="4405430"/>
              <a:ext cx="340109" cy="81967"/>
            </a:xfrm>
            <a:custGeom>
              <a:avLst/>
              <a:gdLst>
                <a:gd name="connsiteX0" fmla="*/ 81967 w 340109"/>
                <a:gd name="connsiteY0" fmla="*/ 40984 h 81967"/>
                <a:gd name="connsiteX1" fmla="*/ 40984 w 340109"/>
                <a:gd name="connsiteY1" fmla="*/ 81967 h 81967"/>
                <a:gd name="connsiteX2" fmla="*/ 0 w 340109"/>
                <a:gd name="connsiteY2" fmla="*/ 40984 h 81967"/>
                <a:gd name="connsiteX3" fmla="*/ 40984 w 340109"/>
                <a:gd name="connsiteY3" fmla="*/ 0 h 81967"/>
                <a:gd name="connsiteX4" fmla="*/ 81967 w 340109"/>
                <a:gd name="connsiteY4" fmla="*/ 40984 h 81967"/>
                <a:gd name="connsiteX5" fmla="*/ 170082 w 340109"/>
                <a:gd name="connsiteY5" fmla="*/ 0 h 81967"/>
                <a:gd name="connsiteX6" fmla="*/ 129098 w 340109"/>
                <a:gd name="connsiteY6" fmla="*/ 40984 h 81967"/>
                <a:gd name="connsiteX7" fmla="*/ 170082 w 340109"/>
                <a:gd name="connsiteY7" fmla="*/ 81967 h 81967"/>
                <a:gd name="connsiteX8" fmla="*/ 211065 w 340109"/>
                <a:gd name="connsiteY8" fmla="*/ 40984 h 81967"/>
                <a:gd name="connsiteX9" fmla="*/ 170082 w 340109"/>
                <a:gd name="connsiteY9" fmla="*/ 0 h 81967"/>
                <a:gd name="connsiteX10" fmla="*/ 299126 w 340109"/>
                <a:gd name="connsiteY10" fmla="*/ 0 h 81967"/>
                <a:gd name="connsiteX11" fmla="*/ 258142 w 340109"/>
                <a:gd name="connsiteY11" fmla="*/ 40984 h 81967"/>
                <a:gd name="connsiteX12" fmla="*/ 299126 w 340109"/>
                <a:gd name="connsiteY12" fmla="*/ 81967 h 81967"/>
                <a:gd name="connsiteX13" fmla="*/ 340109 w 340109"/>
                <a:gd name="connsiteY13" fmla="*/ 40984 h 81967"/>
                <a:gd name="connsiteX14" fmla="*/ 299126 w 340109"/>
                <a:gd name="connsiteY14" fmla="*/ 0 h 81967"/>
                <a:gd name="connsiteX15" fmla="*/ 299018 w 340109"/>
                <a:gd name="connsiteY15" fmla="*/ 0 h 8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0109" h="81967">
                  <a:moveTo>
                    <a:pt x="81967" y="40984"/>
                  </a:moveTo>
                  <a:cubicBezTo>
                    <a:pt x="81967" y="63618"/>
                    <a:pt x="63618" y="81967"/>
                    <a:pt x="40984" y="81967"/>
                  </a:cubicBezTo>
                  <a:cubicBezTo>
                    <a:pt x="18349" y="81967"/>
                    <a:pt x="0" y="63618"/>
                    <a:pt x="0" y="40984"/>
                  </a:cubicBezTo>
                  <a:cubicBezTo>
                    <a:pt x="0" y="18349"/>
                    <a:pt x="18349" y="0"/>
                    <a:pt x="40984" y="0"/>
                  </a:cubicBezTo>
                  <a:cubicBezTo>
                    <a:pt x="63618" y="0"/>
                    <a:pt x="81967" y="18349"/>
                    <a:pt x="81967" y="40984"/>
                  </a:cubicBezTo>
                  <a:close/>
                  <a:moveTo>
                    <a:pt x="170082" y="0"/>
                  </a:moveTo>
                  <a:cubicBezTo>
                    <a:pt x="147447" y="0"/>
                    <a:pt x="129098" y="18349"/>
                    <a:pt x="129098" y="40984"/>
                  </a:cubicBezTo>
                  <a:cubicBezTo>
                    <a:pt x="129098" y="63618"/>
                    <a:pt x="147447" y="81967"/>
                    <a:pt x="170082" y="81967"/>
                  </a:cubicBezTo>
                  <a:cubicBezTo>
                    <a:pt x="192716" y="81967"/>
                    <a:pt x="211065" y="63618"/>
                    <a:pt x="211065" y="40984"/>
                  </a:cubicBezTo>
                  <a:cubicBezTo>
                    <a:pt x="211065" y="18349"/>
                    <a:pt x="192716" y="0"/>
                    <a:pt x="170082" y="0"/>
                  </a:cubicBezTo>
                  <a:close/>
                  <a:moveTo>
                    <a:pt x="299126" y="0"/>
                  </a:moveTo>
                  <a:cubicBezTo>
                    <a:pt x="276491" y="0"/>
                    <a:pt x="258142" y="18349"/>
                    <a:pt x="258142" y="40984"/>
                  </a:cubicBezTo>
                  <a:cubicBezTo>
                    <a:pt x="258142" y="63618"/>
                    <a:pt x="276491" y="81967"/>
                    <a:pt x="299126" y="81967"/>
                  </a:cubicBezTo>
                  <a:cubicBezTo>
                    <a:pt x="321760" y="81967"/>
                    <a:pt x="340109" y="63618"/>
                    <a:pt x="340109" y="40984"/>
                  </a:cubicBezTo>
                  <a:cubicBezTo>
                    <a:pt x="340109" y="18349"/>
                    <a:pt x="321760" y="0"/>
                    <a:pt x="299126" y="0"/>
                  </a:cubicBezTo>
                  <a:cubicBezTo>
                    <a:pt x="299090" y="0"/>
                    <a:pt x="299054" y="0"/>
                    <a:pt x="299018" y="0"/>
                  </a:cubicBezTo>
                  <a:close/>
                </a:path>
              </a:pathLst>
            </a:custGeom>
            <a:solidFill>
              <a:srgbClr val="FFFFFF"/>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sp>
        <p:nvSpPr>
          <p:cNvPr id="124" name="TextBox 123">
            <a:extLst>
              <a:ext uri="{FF2B5EF4-FFF2-40B4-BE49-F238E27FC236}">
                <a16:creationId xmlns:a16="http://schemas.microsoft.com/office/drawing/2014/main" id="{9707DE41-53DE-4EC7-9513-409AD87B93EA}"/>
              </a:ext>
            </a:extLst>
          </p:cNvPr>
          <p:cNvSpPr txBox="1"/>
          <p:nvPr/>
        </p:nvSpPr>
        <p:spPr>
          <a:xfrm>
            <a:off x="8768086" y="1959186"/>
            <a:ext cx="1604131" cy="2769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Arial" pitchFamily="34" charset="0"/>
              </a:rPr>
              <a:t>Applications</a:t>
            </a:r>
          </a:p>
        </p:txBody>
      </p:sp>
      <p:grpSp>
        <p:nvGrpSpPr>
          <p:cNvPr id="125" name="Graphic 3">
            <a:extLst>
              <a:ext uri="{FF2B5EF4-FFF2-40B4-BE49-F238E27FC236}">
                <a16:creationId xmlns:a16="http://schemas.microsoft.com/office/drawing/2014/main" id="{D9115897-FB3D-423D-9841-B74281C7EBF2}"/>
              </a:ext>
            </a:extLst>
          </p:cNvPr>
          <p:cNvGrpSpPr>
            <a:grpSpLocks noChangeAspect="1"/>
          </p:cNvGrpSpPr>
          <p:nvPr/>
        </p:nvGrpSpPr>
        <p:grpSpPr>
          <a:xfrm>
            <a:off x="8907758" y="4324996"/>
            <a:ext cx="409290" cy="303742"/>
            <a:chOff x="8535235" y="2976645"/>
            <a:chExt cx="1030882" cy="765036"/>
          </a:xfrm>
        </p:grpSpPr>
        <p:grpSp>
          <p:nvGrpSpPr>
            <p:cNvPr id="126" name="Graphic 3">
              <a:extLst>
                <a:ext uri="{FF2B5EF4-FFF2-40B4-BE49-F238E27FC236}">
                  <a16:creationId xmlns:a16="http://schemas.microsoft.com/office/drawing/2014/main" id="{51247E69-115A-4969-B647-DAD938DE8B72}"/>
                </a:ext>
              </a:extLst>
            </p:cNvPr>
            <p:cNvGrpSpPr/>
            <p:nvPr/>
          </p:nvGrpSpPr>
          <p:grpSpPr>
            <a:xfrm>
              <a:off x="8535235" y="2976645"/>
              <a:ext cx="1030882" cy="765036"/>
              <a:chOff x="8535235" y="2976645"/>
              <a:chExt cx="1030882" cy="765036"/>
            </a:xfrm>
          </p:grpSpPr>
          <p:sp>
            <p:nvSpPr>
              <p:cNvPr id="133" name="Rectangle: Rounded Corners 132">
                <a:extLst>
                  <a:ext uri="{FF2B5EF4-FFF2-40B4-BE49-F238E27FC236}">
                    <a16:creationId xmlns:a16="http://schemas.microsoft.com/office/drawing/2014/main" id="{90003A10-C689-496C-A162-57EC9211D43A}"/>
                  </a:ext>
                </a:extLst>
              </p:cNvPr>
              <p:cNvSpPr/>
              <p:nvPr/>
            </p:nvSpPr>
            <p:spPr>
              <a:xfrm rot="5400000">
                <a:off x="8927637" y="2584243"/>
                <a:ext cx="246077" cy="1030882"/>
              </a:xfrm>
              <a:prstGeom prst="roundRect">
                <a:avLst/>
              </a:prstGeom>
              <a:gradFill flip="none" rotWithShape="1">
                <a:gsLst>
                  <a:gs pos="0">
                    <a:srgbClr val="5EA0EF">
                      <a:shade val="30000"/>
                      <a:satMod val="115000"/>
                    </a:srgbClr>
                  </a:gs>
                  <a:gs pos="50000">
                    <a:srgbClr val="5EA0EF">
                      <a:shade val="67500"/>
                      <a:satMod val="115000"/>
                    </a:srgbClr>
                  </a:gs>
                  <a:gs pos="100000">
                    <a:srgbClr val="5EA0EF">
                      <a:shade val="100000"/>
                      <a:satMod val="115000"/>
                    </a:srgbClr>
                  </a:gs>
                </a:gsLst>
                <a:lin ang="18900000" scaled="1"/>
                <a:tileRect/>
              </a:gra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34" name="Rectangle: Rounded Corners 133">
                <a:extLst>
                  <a:ext uri="{FF2B5EF4-FFF2-40B4-BE49-F238E27FC236}">
                    <a16:creationId xmlns:a16="http://schemas.microsoft.com/office/drawing/2014/main" id="{BDD76011-3FD9-4833-868E-11E3AC9398D2}"/>
                  </a:ext>
                </a:extLst>
              </p:cNvPr>
              <p:cNvSpPr/>
              <p:nvPr/>
            </p:nvSpPr>
            <p:spPr>
              <a:xfrm rot="5400000">
                <a:off x="8927637" y="2843723"/>
                <a:ext cx="246077" cy="1030882"/>
              </a:xfrm>
              <a:prstGeom prst="roundRect">
                <a:avLst/>
              </a:pr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2700000" scaled="1"/>
                <a:tileRect/>
              </a:gra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35" name="Rectangle: Rounded Corners 134">
                <a:extLst>
                  <a:ext uri="{FF2B5EF4-FFF2-40B4-BE49-F238E27FC236}">
                    <a16:creationId xmlns:a16="http://schemas.microsoft.com/office/drawing/2014/main" id="{3601C538-5421-4321-8224-9198998479CF}"/>
                  </a:ext>
                </a:extLst>
              </p:cNvPr>
              <p:cNvSpPr/>
              <p:nvPr/>
            </p:nvSpPr>
            <p:spPr>
              <a:xfrm rot="5400000">
                <a:off x="8927637" y="3103202"/>
                <a:ext cx="246077" cy="1030882"/>
              </a:xfrm>
              <a:prstGeom prst="roundRect">
                <a:avLst/>
              </a:prstGeom>
              <a:gradFill flip="none" rotWithShape="1">
                <a:gsLst>
                  <a:gs pos="0">
                    <a:srgbClr val="005BA1">
                      <a:shade val="30000"/>
                      <a:satMod val="115000"/>
                    </a:srgbClr>
                  </a:gs>
                  <a:gs pos="50000">
                    <a:srgbClr val="005BA1">
                      <a:shade val="67500"/>
                      <a:satMod val="115000"/>
                    </a:srgbClr>
                  </a:gs>
                  <a:gs pos="100000">
                    <a:srgbClr val="005BA1">
                      <a:shade val="100000"/>
                      <a:satMod val="115000"/>
                    </a:srgbClr>
                  </a:gs>
                </a:gsLst>
                <a:lin ang="2700000" scaled="1"/>
                <a:tileRect/>
              </a:gra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sp>
          <p:nvSpPr>
            <p:cNvPr id="127" name="Freeform: Shape 126">
              <a:extLst>
                <a:ext uri="{FF2B5EF4-FFF2-40B4-BE49-F238E27FC236}">
                  <a16:creationId xmlns:a16="http://schemas.microsoft.com/office/drawing/2014/main" id="{DD0FA8A1-7753-406C-BADB-9C3CE8CFAB3E}"/>
                </a:ext>
              </a:extLst>
            </p:cNvPr>
            <p:cNvSpPr/>
            <p:nvPr/>
          </p:nvSpPr>
          <p:spPr>
            <a:xfrm>
              <a:off x="8643295" y="3043107"/>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1"/>
                    <a:pt x="25330" y="0"/>
                    <a:pt x="56577" y="0"/>
                  </a:cubicBezTo>
                  <a:cubicBezTo>
                    <a:pt x="87824" y="0"/>
                    <a:pt x="113155" y="25331"/>
                    <a:pt x="113155" y="56577"/>
                  </a:cubicBezTo>
                  <a:close/>
                </a:path>
              </a:pathLst>
            </a:custGeom>
            <a:solidFill>
              <a:srgbClr val="F2F2F2"/>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28" name="Freeform: Shape 127">
              <a:extLst>
                <a:ext uri="{FF2B5EF4-FFF2-40B4-BE49-F238E27FC236}">
                  <a16:creationId xmlns:a16="http://schemas.microsoft.com/office/drawing/2014/main" id="{2BD38CD6-D733-4E28-A69B-1DF4289AAAFC}"/>
                </a:ext>
              </a:extLst>
            </p:cNvPr>
            <p:cNvSpPr/>
            <p:nvPr/>
          </p:nvSpPr>
          <p:spPr>
            <a:xfrm>
              <a:off x="8817515" y="3043107"/>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1"/>
                    <a:pt x="25330" y="0"/>
                    <a:pt x="56577" y="0"/>
                  </a:cubicBezTo>
                  <a:cubicBezTo>
                    <a:pt x="87824" y="0"/>
                    <a:pt x="113155" y="25331"/>
                    <a:pt x="113155" y="56577"/>
                  </a:cubicBezTo>
                  <a:close/>
                </a:path>
              </a:pathLst>
            </a:custGeom>
            <a:solidFill>
              <a:srgbClr val="F2F2F2"/>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29" name="Freeform: Shape 128">
              <a:extLst>
                <a:ext uri="{FF2B5EF4-FFF2-40B4-BE49-F238E27FC236}">
                  <a16:creationId xmlns:a16="http://schemas.microsoft.com/office/drawing/2014/main" id="{3C45C045-1FD1-4EEF-B555-500BE808D6AE}"/>
                </a:ext>
              </a:extLst>
            </p:cNvPr>
            <p:cNvSpPr/>
            <p:nvPr/>
          </p:nvSpPr>
          <p:spPr>
            <a:xfrm>
              <a:off x="8643295" y="3302587"/>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0"/>
                    <a:pt x="25330" y="0"/>
                    <a:pt x="56577" y="0"/>
                  </a:cubicBezTo>
                  <a:cubicBezTo>
                    <a:pt x="87824" y="0"/>
                    <a:pt x="113155" y="25330"/>
                    <a:pt x="113155" y="56577"/>
                  </a:cubicBezTo>
                  <a:close/>
                </a:path>
              </a:pathLst>
            </a:custGeom>
            <a:solidFill>
              <a:srgbClr val="83B9F9"/>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30" name="Freeform: Shape 129">
              <a:extLst>
                <a:ext uri="{FF2B5EF4-FFF2-40B4-BE49-F238E27FC236}">
                  <a16:creationId xmlns:a16="http://schemas.microsoft.com/office/drawing/2014/main" id="{DFF52A31-CC75-4096-9A21-DD8361BB40D8}"/>
                </a:ext>
              </a:extLst>
            </p:cNvPr>
            <p:cNvSpPr/>
            <p:nvPr/>
          </p:nvSpPr>
          <p:spPr>
            <a:xfrm>
              <a:off x="8817515" y="3302587"/>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0"/>
                    <a:pt x="25330" y="0"/>
                    <a:pt x="56577" y="0"/>
                  </a:cubicBezTo>
                  <a:cubicBezTo>
                    <a:pt x="87824" y="0"/>
                    <a:pt x="113155" y="25330"/>
                    <a:pt x="113155" y="56577"/>
                  </a:cubicBezTo>
                  <a:close/>
                </a:path>
              </a:pathLst>
            </a:custGeom>
            <a:solidFill>
              <a:srgbClr val="83B9F9"/>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31" name="Freeform: Shape 130">
              <a:extLst>
                <a:ext uri="{FF2B5EF4-FFF2-40B4-BE49-F238E27FC236}">
                  <a16:creationId xmlns:a16="http://schemas.microsoft.com/office/drawing/2014/main" id="{6C6D7A86-B7AA-4BEB-A782-F2F7FDBC3DE0}"/>
                </a:ext>
              </a:extLst>
            </p:cNvPr>
            <p:cNvSpPr/>
            <p:nvPr/>
          </p:nvSpPr>
          <p:spPr>
            <a:xfrm>
              <a:off x="8643295" y="3562066"/>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1"/>
                    <a:pt x="25330" y="0"/>
                    <a:pt x="56577" y="0"/>
                  </a:cubicBezTo>
                  <a:cubicBezTo>
                    <a:pt x="87824" y="0"/>
                    <a:pt x="113155" y="25331"/>
                    <a:pt x="113155" y="56577"/>
                  </a:cubicBezTo>
                  <a:close/>
                </a:path>
              </a:pathLst>
            </a:custGeom>
            <a:solidFill>
              <a:srgbClr val="83B9F9"/>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32" name="Freeform: Shape 131">
              <a:extLst>
                <a:ext uri="{FF2B5EF4-FFF2-40B4-BE49-F238E27FC236}">
                  <a16:creationId xmlns:a16="http://schemas.microsoft.com/office/drawing/2014/main" id="{448E8232-BE8F-4877-9B0A-F14D203A4BAD}"/>
                </a:ext>
              </a:extLst>
            </p:cNvPr>
            <p:cNvSpPr/>
            <p:nvPr/>
          </p:nvSpPr>
          <p:spPr>
            <a:xfrm>
              <a:off x="8817515" y="3562066"/>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1"/>
                    <a:pt x="25330" y="0"/>
                    <a:pt x="56577" y="0"/>
                  </a:cubicBezTo>
                  <a:cubicBezTo>
                    <a:pt x="87824" y="0"/>
                    <a:pt x="113155" y="25331"/>
                    <a:pt x="113155" y="56577"/>
                  </a:cubicBezTo>
                  <a:close/>
                </a:path>
              </a:pathLst>
            </a:custGeom>
            <a:solidFill>
              <a:srgbClr val="83B9F9"/>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sp>
        <p:nvSpPr>
          <p:cNvPr id="136" name="TextBox 135">
            <a:extLst>
              <a:ext uri="{FF2B5EF4-FFF2-40B4-BE49-F238E27FC236}">
                <a16:creationId xmlns:a16="http://schemas.microsoft.com/office/drawing/2014/main" id="{5B7103F2-B34C-46B9-A029-3A95020ABB0A}"/>
              </a:ext>
            </a:extLst>
          </p:cNvPr>
          <p:cNvSpPr txBox="1"/>
          <p:nvPr/>
        </p:nvSpPr>
        <p:spPr>
          <a:xfrm>
            <a:off x="8768086" y="3937597"/>
            <a:ext cx="1604131" cy="2769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Arial" pitchFamily="34" charset="0"/>
              </a:rPr>
              <a:t>Infrastructure</a:t>
            </a:r>
          </a:p>
        </p:txBody>
      </p:sp>
      <p:sp>
        <p:nvSpPr>
          <p:cNvPr id="137" name="TextBox 136">
            <a:extLst>
              <a:ext uri="{FF2B5EF4-FFF2-40B4-BE49-F238E27FC236}">
                <a16:creationId xmlns:a16="http://schemas.microsoft.com/office/drawing/2014/main" id="{82DF0F86-8052-4829-AD02-79F387BF9DD8}"/>
              </a:ext>
            </a:extLst>
          </p:cNvPr>
          <p:cNvSpPr txBox="1"/>
          <p:nvPr/>
        </p:nvSpPr>
        <p:spPr>
          <a:xfrm>
            <a:off x="8768086" y="2960962"/>
            <a:ext cx="1604131" cy="2769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Arial" pitchFamily="34" charset="0"/>
              </a:rPr>
              <a:t>Data</a:t>
            </a:r>
          </a:p>
        </p:txBody>
      </p:sp>
      <p:pic>
        <p:nvPicPr>
          <p:cNvPr id="138" name="Graphic 137">
            <a:extLst>
              <a:ext uri="{FF2B5EF4-FFF2-40B4-BE49-F238E27FC236}">
                <a16:creationId xmlns:a16="http://schemas.microsoft.com/office/drawing/2014/main" id="{74FE779B-9274-4673-A874-402EB658075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07758" y="3353027"/>
            <a:ext cx="409290" cy="355902"/>
          </a:xfrm>
          <a:prstGeom prst="rect">
            <a:avLst/>
          </a:prstGeom>
        </p:spPr>
      </p:pic>
      <p:sp>
        <p:nvSpPr>
          <p:cNvPr id="98" name="TextBox 97">
            <a:extLst>
              <a:ext uri="{FF2B5EF4-FFF2-40B4-BE49-F238E27FC236}">
                <a16:creationId xmlns:a16="http://schemas.microsoft.com/office/drawing/2014/main" id="{9A24F327-B9A0-46C5-BD70-E2B6AD8DD4CC}"/>
              </a:ext>
            </a:extLst>
          </p:cNvPr>
          <p:cNvSpPr txBox="1"/>
          <p:nvPr/>
        </p:nvSpPr>
        <p:spPr>
          <a:xfrm>
            <a:off x="3516017" y="2741093"/>
            <a:ext cx="1097280" cy="332399"/>
          </a:xfrm>
          <a:prstGeom prst="rect">
            <a:avLst/>
          </a:prstGeom>
          <a:noFill/>
        </p:spPr>
        <p:txBody>
          <a:bodyPr wrap="square" lIns="0" tIns="0" rIns="0" bIns="0" rtlCol="0">
            <a:spAutoFit/>
          </a:bodyPr>
          <a:lstStyle/>
          <a:p>
            <a:pPr marL="0" marR="0" lvl="0" indent="0" algn="l" defTabSz="1242954"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AD</a:t>
            </a:r>
          </a:p>
        </p:txBody>
      </p:sp>
      <p:sp>
        <p:nvSpPr>
          <p:cNvPr id="99" name="TextBox 98">
            <a:extLst>
              <a:ext uri="{FF2B5EF4-FFF2-40B4-BE49-F238E27FC236}">
                <a16:creationId xmlns:a16="http://schemas.microsoft.com/office/drawing/2014/main" id="{2B81A291-3C79-4733-8BAE-A947F61AE48C}"/>
              </a:ext>
            </a:extLst>
          </p:cNvPr>
          <p:cNvSpPr txBox="1"/>
          <p:nvPr/>
        </p:nvSpPr>
        <p:spPr>
          <a:xfrm>
            <a:off x="3369238" y="3671349"/>
            <a:ext cx="1097280" cy="498598"/>
          </a:xfrm>
          <a:prstGeom prst="rect">
            <a:avLst/>
          </a:prstGeom>
          <a:noFill/>
        </p:spPr>
        <p:txBody>
          <a:bodyPr wrap="square" lIns="0" tIns="0" rIns="0" bIns="0" rtlCol="0">
            <a:spAutoFit/>
          </a:bodyPr>
          <a:lstStyle/>
          <a:p>
            <a:pPr marL="0" marR="0" lvl="0" indent="0" algn="l" defTabSz="1242954"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Identity</a:t>
            </a:r>
          </a:p>
        </p:txBody>
      </p:sp>
      <p:pic>
        <p:nvPicPr>
          <p:cNvPr id="100" name="Picture 99" descr="A close up of a logo&#10;&#10;Description generated with very high confidence">
            <a:extLst>
              <a:ext uri="{FF2B5EF4-FFF2-40B4-BE49-F238E27FC236}">
                <a16:creationId xmlns:a16="http://schemas.microsoft.com/office/drawing/2014/main" id="{D0D8CDC8-FF06-4CA2-8A90-51D96DFBE0AE}"/>
              </a:ext>
            </a:extLst>
          </p:cNvPr>
          <p:cNvPicPr>
            <a:picLocks noChangeAspect="1"/>
          </p:cNvPicPr>
          <p:nvPr/>
        </p:nvPicPr>
        <p:blipFill>
          <a:blip r:embed="rId18"/>
          <a:stretch>
            <a:fillRect/>
          </a:stretch>
        </p:blipFill>
        <p:spPr>
          <a:xfrm>
            <a:off x="3446653" y="3227581"/>
            <a:ext cx="486182" cy="375206"/>
          </a:xfrm>
          <a:prstGeom prst="rect">
            <a:avLst/>
          </a:prstGeom>
        </p:spPr>
      </p:pic>
      <p:pic>
        <p:nvPicPr>
          <p:cNvPr id="101" name="Graphic 100">
            <a:extLst>
              <a:ext uri="{FF2B5EF4-FFF2-40B4-BE49-F238E27FC236}">
                <a16:creationId xmlns:a16="http://schemas.microsoft.com/office/drawing/2014/main" id="{53A06434-B443-41F6-98A0-08F408CAF8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62571" y="2199139"/>
            <a:ext cx="522070" cy="522070"/>
          </a:xfrm>
          <a:prstGeom prst="rect">
            <a:avLst/>
          </a:prstGeom>
        </p:spPr>
      </p:pic>
      <p:pic>
        <p:nvPicPr>
          <p:cNvPr id="102" name="Graphic 101">
            <a:extLst>
              <a:ext uri="{FF2B5EF4-FFF2-40B4-BE49-F238E27FC236}">
                <a16:creationId xmlns:a16="http://schemas.microsoft.com/office/drawing/2014/main" id="{42AA3C7B-B848-4420-BBDB-8F602ED5404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91754" y="3231951"/>
            <a:ext cx="500644" cy="500642"/>
          </a:xfrm>
          <a:prstGeom prst="rect">
            <a:avLst/>
          </a:prstGeom>
        </p:spPr>
      </p:pic>
      <p:sp>
        <p:nvSpPr>
          <p:cNvPr id="103" name="TextBox 102">
            <a:extLst>
              <a:ext uri="{FF2B5EF4-FFF2-40B4-BE49-F238E27FC236}">
                <a16:creationId xmlns:a16="http://schemas.microsoft.com/office/drawing/2014/main" id="{AFE56581-D0E1-42F4-92F0-803141EADEDA}"/>
              </a:ext>
            </a:extLst>
          </p:cNvPr>
          <p:cNvSpPr txBox="1"/>
          <p:nvPr/>
        </p:nvSpPr>
        <p:spPr>
          <a:xfrm>
            <a:off x="7634412" y="3792588"/>
            <a:ext cx="1015328" cy="457048"/>
          </a:xfrm>
          <a:prstGeom prst="rect">
            <a:avLst/>
          </a:prstGeom>
          <a:noFill/>
        </p:spPr>
        <p:txBody>
          <a:bodyPr wrap="square" lIns="0" tIns="0" rIns="0" bIns="0" rtlCol="0">
            <a:spAutoFit/>
          </a:bodyPr>
          <a:lstStyle/>
          <a:p>
            <a:pPr marL="0" marR="0" lvl="0" indent="0" algn="ctr" defTabSz="1242954" rtl="0" eaLnBrk="1" fontAlgn="auto" latinLnBrk="0" hangingPunct="1">
              <a:lnSpc>
                <a:spcPct val="90000"/>
              </a:lnSpc>
              <a:spcBef>
                <a:spcPts val="0"/>
              </a:spcBef>
              <a:spcAft>
                <a:spcPts val="800"/>
              </a:spcAft>
              <a:buClrTx/>
              <a:buSzTx/>
              <a:buFontTx/>
              <a:buNone/>
              <a:tabLst/>
              <a:defRPr/>
            </a:pPr>
            <a:r>
              <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Information Protection</a:t>
            </a:r>
          </a:p>
        </p:txBody>
      </p:sp>
      <p:sp>
        <p:nvSpPr>
          <p:cNvPr id="104" name="TextBox 103">
            <a:extLst>
              <a:ext uri="{FF2B5EF4-FFF2-40B4-BE49-F238E27FC236}">
                <a16:creationId xmlns:a16="http://schemas.microsoft.com/office/drawing/2014/main" id="{340A8969-ED83-4A62-93FD-BE758F130DC1}"/>
              </a:ext>
            </a:extLst>
          </p:cNvPr>
          <p:cNvSpPr txBox="1"/>
          <p:nvPr/>
        </p:nvSpPr>
        <p:spPr>
          <a:xfrm>
            <a:off x="7634412" y="4872737"/>
            <a:ext cx="1015328" cy="457048"/>
          </a:xfrm>
          <a:prstGeom prst="rect">
            <a:avLst/>
          </a:prstGeom>
          <a:noFill/>
        </p:spPr>
        <p:txBody>
          <a:bodyPr wrap="square" lIns="0" tIns="0" rIns="0" bIns="0" rtlCol="0">
            <a:spAutoFit/>
          </a:bodyPr>
          <a:lstStyle/>
          <a:p>
            <a:pPr marL="0" marR="0" lvl="0" indent="0" algn="ctr" defTabSz="1242954" rtl="0" eaLnBrk="1" fontAlgn="auto" latinLnBrk="0" hangingPunct="1">
              <a:lnSpc>
                <a:spcPct val="90000"/>
              </a:lnSpc>
              <a:spcBef>
                <a:spcPts val="0"/>
              </a:spcBef>
              <a:spcAft>
                <a:spcPts val="800"/>
              </a:spcAft>
              <a:buClrTx/>
              <a:buSzTx/>
              <a:buFontTx/>
              <a:buNone/>
              <a:tabLst/>
              <a:defRPr/>
            </a:pPr>
            <a:r>
              <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lang="en-US" sz="1100" spc="-40">
                <a:solidFill>
                  <a:srgbClr val="000000"/>
                </a:solidFill>
                <a:latin typeface="Segoe UI Semibold" panose="020B0702040204020203" pitchFamily="34" charset="0"/>
                <a:cs typeface="Segoe UI Semibold" panose="020B0702040204020203" pitchFamily="34" charset="0"/>
              </a:rPr>
              <a:t>Defender for Cloud Apps</a:t>
            </a:r>
            <a:endPar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39" name="Group 138">
            <a:extLst>
              <a:ext uri="{FF2B5EF4-FFF2-40B4-BE49-F238E27FC236}">
                <a16:creationId xmlns:a16="http://schemas.microsoft.com/office/drawing/2014/main" id="{2E1D57F8-949D-48E4-9847-924D5E39305D}"/>
              </a:ext>
            </a:extLst>
          </p:cNvPr>
          <p:cNvGrpSpPr/>
          <p:nvPr/>
        </p:nvGrpSpPr>
        <p:grpSpPr>
          <a:xfrm>
            <a:off x="7861684" y="4366561"/>
            <a:ext cx="560784" cy="452700"/>
            <a:chOff x="8079381" y="4078583"/>
            <a:chExt cx="440682" cy="355746"/>
          </a:xfrm>
        </p:grpSpPr>
        <p:sp>
          <p:nvSpPr>
            <p:cNvPr id="140" name="Freeform: Shape 139">
              <a:extLst>
                <a:ext uri="{FF2B5EF4-FFF2-40B4-BE49-F238E27FC236}">
                  <a16:creationId xmlns:a16="http://schemas.microsoft.com/office/drawing/2014/main" id="{BA88EDAD-217E-4D6B-82F9-E3EA0FC7B0A3}"/>
                </a:ext>
              </a:extLst>
            </p:cNvPr>
            <p:cNvSpPr>
              <a:spLocks noChangeAspect="1"/>
            </p:cNvSpPr>
            <p:nvPr/>
          </p:nvSpPr>
          <p:spPr bwMode="auto">
            <a:xfrm rot="5400000">
              <a:off x="8200642" y="4114444"/>
              <a:ext cx="199746" cy="391167"/>
            </a:xfrm>
            <a:custGeom>
              <a:avLst/>
              <a:gdLst>
                <a:gd name="connsiteX0" fmla="*/ 0 w 199746"/>
                <a:gd name="connsiteY0" fmla="*/ 237888 h 391167"/>
                <a:gd name="connsiteX1" fmla="*/ 50112 w 199746"/>
                <a:gd name="connsiteY1" fmla="*/ 161652 h 391167"/>
                <a:gd name="connsiteX2" fmla="*/ 52671 w 199746"/>
                <a:gd name="connsiteY2" fmla="*/ 161131 h 391167"/>
                <a:gd name="connsiteX3" fmla="*/ 45685 w 199746"/>
                <a:gd name="connsiteY3" fmla="*/ 156381 h 391167"/>
                <a:gd name="connsiteX4" fmla="*/ 30406 w 199746"/>
                <a:gd name="connsiteY4" fmla="*/ 119184 h 391167"/>
                <a:gd name="connsiteX5" fmla="*/ 82572 w 199746"/>
                <a:gd name="connsiteY5" fmla="*/ 66578 h 391167"/>
                <a:gd name="connsiteX6" fmla="*/ 98736 w 199746"/>
                <a:gd name="connsiteY6" fmla="*/ 69870 h 391167"/>
                <a:gd name="connsiteX7" fmla="*/ 98736 w 199746"/>
                <a:gd name="connsiteY7" fmla="*/ 50505 h 391167"/>
                <a:gd name="connsiteX8" fmla="*/ 149241 w 199746"/>
                <a:gd name="connsiteY8" fmla="*/ 0 h 391167"/>
                <a:gd name="connsiteX9" fmla="*/ 199746 w 199746"/>
                <a:gd name="connsiteY9" fmla="*/ 50505 h 391167"/>
                <a:gd name="connsiteX10" fmla="*/ 199746 w 199746"/>
                <a:gd name="connsiteY10" fmla="*/ 340662 h 391167"/>
                <a:gd name="connsiteX11" fmla="*/ 149241 w 199746"/>
                <a:gd name="connsiteY11" fmla="*/ 391167 h 391167"/>
                <a:gd name="connsiteX12" fmla="*/ 98736 w 199746"/>
                <a:gd name="connsiteY12" fmla="*/ 340662 h 391167"/>
                <a:gd name="connsiteX13" fmla="*/ 98736 w 199746"/>
                <a:gd name="connsiteY13" fmla="*/ 317230 h 391167"/>
                <a:gd name="connsiteX14" fmla="*/ 82048 w 199746"/>
                <a:gd name="connsiteY14" fmla="*/ 320627 h 391167"/>
                <a:gd name="connsiteX15" fmla="*/ 0 w 199746"/>
                <a:gd name="connsiteY15" fmla="*/ 237888 h 391167"/>
                <a:gd name="connsiteX16" fmla="*/ 71713 w 199746"/>
                <a:gd name="connsiteY16" fmla="*/ 195583 h 391167"/>
                <a:gd name="connsiteX17" fmla="*/ 102456 w 199746"/>
                <a:gd name="connsiteY17" fmla="*/ 226327 h 391167"/>
                <a:gd name="connsiteX18" fmla="*/ 130784 w 199746"/>
                <a:gd name="connsiteY18" fmla="*/ 207550 h 391167"/>
                <a:gd name="connsiteX19" fmla="*/ 131761 w 199746"/>
                <a:gd name="connsiteY19" fmla="*/ 202713 h 391167"/>
                <a:gd name="connsiteX20" fmla="*/ 167662 w 199746"/>
                <a:gd name="connsiteY20" fmla="*/ 202713 h 391167"/>
                <a:gd name="connsiteX21" fmla="*/ 174792 w 199746"/>
                <a:gd name="connsiteY21" fmla="*/ 195583 h 391167"/>
                <a:gd name="connsiteX22" fmla="*/ 167662 w 199746"/>
                <a:gd name="connsiteY22" fmla="*/ 188453 h 391167"/>
                <a:gd name="connsiteX23" fmla="*/ 131761 w 199746"/>
                <a:gd name="connsiteY23" fmla="*/ 188453 h 391167"/>
                <a:gd name="connsiteX24" fmla="*/ 130784 w 199746"/>
                <a:gd name="connsiteY24" fmla="*/ 183616 h 391167"/>
                <a:gd name="connsiteX25" fmla="*/ 102456 w 199746"/>
                <a:gd name="connsiteY25" fmla="*/ 164839 h 391167"/>
                <a:gd name="connsiteX26" fmla="*/ 71713 w 199746"/>
                <a:gd name="connsiteY26" fmla="*/ 195583 h 39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746" h="391167">
                  <a:moveTo>
                    <a:pt x="0" y="237888"/>
                  </a:moveTo>
                  <a:cubicBezTo>
                    <a:pt x="0" y="203617"/>
                    <a:pt x="20663" y="174212"/>
                    <a:pt x="50112" y="161652"/>
                  </a:cubicBezTo>
                  <a:lnTo>
                    <a:pt x="52671" y="161131"/>
                  </a:lnTo>
                  <a:lnTo>
                    <a:pt x="45685" y="156381"/>
                  </a:lnTo>
                  <a:cubicBezTo>
                    <a:pt x="36245" y="146861"/>
                    <a:pt x="30406" y="133710"/>
                    <a:pt x="30406" y="119184"/>
                  </a:cubicBezTo>
                  <a:cubicBezTo>
                    <a:pt x="30406" y="90131"/>
                    <a:pt x="53761" y="66578"/>
                    <a:pt x="82572" y="66578"/>
                  </a:cubicBezTo>
                  <a:lnTo>
                    <a:pt x="98736" y="69870"/>
                  </a:lnTo>
                  <a:lnTo>
                    <a:pt x="98736" y="50505"/>
                  </a:lnTo>
                  <a:cubicBezTo>
                    <a:pt x="98736" y="22612"/>
                    <a:pt x="121348" y="0"/>
                    <a:pt x="149241" y="0"/>
                  </a:cubicBezTo>
                  <a:cubicBezTo>
                    <a:pt x="177134" y="0"/>
                    <a:pt x="199746" y="22612"/>
                    <a:pt x="199746" y="50505"/>
                  </a:cubicBezTo>
                  <a:lnTo>
                    <a:pt x="199746" y="340662"/>
                  </a:lnTo>
                  <a:cubicBezTo>
                    <a:pt x="199746" y="368555"/>
                    <a:pt x="177134" y="391167"/>
                    <a:pt x="149241" y="391167"/>
                  </a:cubicBezTo>
                  <a:cubicBezTo>
                    <a:pt x="121348" y="391167"/>
                    <a:pt x="98736" y="368555"/>
                    <a:pt x="98736" y="340662"/>
                  </a:cubicBezTo>
                  <a:lnTo>
                    <a:pt x="98736" y="317230"/>
                  </a:lnTo>
                  <a:lnTo>
                    <a:pt x="82048" y="320627"/>
                  </a:lnTo>
                  <a:cubicBezTo>
                    <a:pt x="36735" y="320627"/>
                    <a:pt x="0" y="283584"/>
                    <a:pt x="0" y="237888"/>
                  </a:cubicBezTo>
                  <a:close/>
                  <a:moveTo>
                    <a:pt x="71713" y="195583"/>
                  </a:moveTo>
                  <a:cubicBezTo>
                    <a:pt x="71713" y="212562"/>
                    <a:pt x="85477" y="226327"/>
                    <a:pt x="102456" y="226327"/>
                  </a:cubicBezTo>
                  <a:cubicBezTo>
                    <a:pt x="115191" y="226327"/>
                    <a:pt x="126117" y="218584"/>
                    <a:pt x="130784" y="207550"/>
                  </a:cubicBezTo>
                  <a:lnTo>
                    <a:pt x="131761" y="202713"/>
                  </a:lnTo>
                  <a:lnTo>
                    <a:pt x="167662" y="202713"/>
                  </a:lnTo>
                  <a:cubicBezTo>
                    <a:pt x="171600" y="202713"/>
                    <a:pt x="174792" y="199521"/>
                    <a:pt x="174792" y="195583"/>
                  </a:cubicBezTo>
                  <a:cubicBezTo>
                    <a:pt x="174792" y="191645"/>
                    <a:pt x="171600" y="188453"/>
                    <a:pt x="167662" y="188453"/>
                  </a:cubicBezTo>
                  <a:lnTo>
                    <a:pt x="131761" y="188453"/>
                  </a:lnTo>
                  <a:lnTo>
                    <a:pt x="130784" y="183616"/>
                  </a:lnTo>
                  <a:cubicBezTo>
                    <a:pt x="126117" y="172582"/>
                    <a:pt x="115191" y="164839"/>
                    <a:pt x="102456" y="164839"/>
                  </a:cubicBezTo>
                  <a:cubicBezTo>
                    <a:pt x="85477" y="164839"/>
                    <a:pt x="71713" y="178603"/>
                    <a:pt x="71713" y="19558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Freeform: Shape 140">
              <a:extLst>
                <a:ext uri="{FF2B5EF4-FFF2-40B4-BE49-F238E27FC236}">
                  <a16:creationId xmlns:a16="http://schemas.microsoft.com/office/drawing/2014/main" id="{9BD24C6A-F274-456E-8E6C-8014873C3791}"/>
                </a:ext>
              </a:extLst>
            </p:cNvPr>
            <p:cNvSpPr>
              <a:spLocks noChangeAspect="1"/>
            </p:cNvSpPr>
            <p:nvPr/>
          </p:nvSpPr>
          <p:spPr bwMode="auto">
            <a:xfrm rot="5400000">
              <a:off x="8121849" y="4036115"/>
              <a:ext cx="355746" cy="440682"/>
            </a:xfrm>
            <a:custGeom>
              <a:avLst/>
              <a:gdLst>
                <a:gd name="connsiteX0" fmla="*/ 651546 w 1140565"/>
                <a:gd name="connsiteY0" fmla="*/ 706439 h 1412877"/>
                <a:gd name="connsiteX1" fmla="*/ 750114 w 1140565"/>
                <a:gd name="connsiteY1" fmla="*/ 607871 h 1412877"/>
                <a:gd name="connsiteX2" fmla="*/ 840936 w 1140565"/>
                <a:gd name="connsiteY2" fmla="*/ 668071 h 1412877"/>
                <a:gd name="connsiteX3" fmla="*/ 844067 w 1140565"/>
                <a:gd name="connsiteY3" fmla="*/ 683579 h 1412877"/>
                <a:gd name="connsiteX4" fmla="*/ 959172 w 1140565"/>
                <a:gd name="connsiteY4" fmla="*/ 683579 h 1412877"/>
                <a:gd name="connsiteX5" fmla="*/ 982032 w 1140565"/>
                <a:gd name="connsiteY5" fmla="*/ 706439 h 1412877"/>
                <a:gd name="connsiteX6" fmla="*/ 959172 w 1140565"/>
                <a:gd name="connsiteY6" fmla="*/ 729299 h 1412877"/>
                <a:gd name="connsiteX7" fmla="*/ 844067 w 1140565"/>
                <a:gd name="connsiteY7" fmla="*/ 729299 h 1412877"/>
                <a:gd name="connsiteX8" fmla="*/ 840936 w 1140565"/>
                <a:gd name="connsiteY8" fmla="*/ 744807 h 1412877"/>
                <a:gd name="connsiteX9" fmla="*/ 750114 w 1140565"/>
                <a:gd name="connsiteY9" fmla="*/ 805007 h 1412877"/>
                <a:gd name="connsiteX10" fmla="*/ 651546 w 1140565"/>
                <a:gd name="connsiteY10" fmla="*/ 706439 h 1412877"/>
                <a:gd name="connsiteX11" fmla="*/ 421627 w 1140565"/>
                <a:gd name="connsiteY11" fmla="*/ 842075 h 1412877"/>
                <a:gd name="connsiteX12" fmla="*/ 684684 w 1140565"/>
                <a:gd name="connsiteY12" fmla="*/ 1107346 h 1412877"/>
                <a:gd name="connsiteX13" fmla="*/ 738187 w 1140565"/>
                <a:gd name="connsiteY13" fmla="*/ 1096454 h 1412877"/>
                <a:gd name="connsiteX14" fmla="*/ 738187 w 1140565"/>
                <a:gd name="connsiteY14" fmla="*/ 1171578 h 1412877"/>
                <a:gd name="connsiteX15" fmla="*/ 900112 w 1140565"/>
                <a:gd name="connsiteY15" fmla="*/ 1333503 h 1412877"/>
                <a:gd name="connsiteX16" fmla="*/ 1062037 w 1140565"/>
                <a:gd name="connsiteY16" fmla="*/ 1171578 h 1412877"/>
                <a:gd name="connsiteX17" fmla="*/ 1062037 w 1140565"/>
                <a:gd name="connsiteY17" fmla="*/ 241302 h 1412877"/>
                <a:gd name="connsiteX18" fmla="*/ 900112 w 1140565"/>
                <a:gd name="connsiteY18" fmla="*/ 79377 h 1412877"/>
                <a:gd name="connsiteX19" fmla="*/ 738187 w 1140565"/>
                <a:gd name="connsiteY19" fmla="*/ 241302 h 1412877"/>
                <a:gd name="connsiteX20" fmla="*/ 738187 w 1140565"/>
                <a:gd name="connsiteY20" fmla="*/ 303387 h 1412877"/>
                <a:gd name="connsiteX21" fmla="*/ 686361 w 1140565"/>
                <a:gd name="connsiteY21" fmla="*/ 292835 h 1412877"/>
                <a:gd name="connsiteX22" fmla="*/ 519112 w 1140565"/>
                <a:gd name="connsiteY22" fmla="*/ 461493 h 1412877"/>
                <a:gd name="connsiteX23" fmla="*/ 568098 w 1140565"/>
                <a:gd name="connsiteY23" fmla="*/ 580753 h 1412877"/>
                <a:gd name="connsiteX24" fmla="*/ 590495 w 1140565"/>
                <a:gd name="connsiteY24" fmla="*/ 595980 h 1412877"/>
                <a:gd name="connsiteX25" fmla="*/ 582291 w 1140565"/>
                <a:gd name="connsiteY25" fmla="*/ 597651 h 1412877"/>
                <a:gd name="connsiteX26" fmla="*/ 421627 w 1140565"/>
                <a:gd name="connsiteY26" fmla="*/ 842075 h 1412877"/>
                <a:gd name="connsiteX27" fmla="*/ 79377 w 1140565"/>
                <a:gd name="connsiteY27" fmla="*/ 706440 h 1412877"/>
                <a:gd name="connsiteX28" fmla="*/ 241780 w 1140565"/>
                <a:gd name="connsiteY28" fmla="*/ 868843 h 1412877"/>
                <a:gd name="connsiteX29" fmla="*/ 344064 w 1140565"/>
                <a:gd name="connsiteY29" fmla="*/ 868843 h 1412877"/>
                <a:gd name="connsiteX30" fmla="*/ 341314 w 1140565"/>
                <a:gd name="connsiteY30" fmla="*/ 837421 h 1412877"/>
                <a:gd name="connsiteX31" fmla="*/ 440221 w 1140565"/>
                <a:gd name="connsiteY31" fmla="*/ 596629 h 1412877"/>
                <a:gd name="connsiteX32" fmla="*/ 473218 w 1140565"/>
                <a:gd name="connsiteY32" fmla="*/ 569175 h 1412877"/>
                <a:gd name="connsiteX33" fmla="*/ 463504 w 1140565"/>
                <a:gd name="connsiteY33" fmla="*/ 551127 h 1412877"/>
                <a:gd name="connsiteX34" fmla="*/ 462152 w 1140565"/>
                <a:gd name="connsiteY34" fmla="*/ 546735 h 1412877"/>
                <a:gd name="connsiteX35" fmla="*/ 448789 w 1140565"/>
                <a:gd name="connsiteY35" fmla="*/ 544037 h 1412877"/>
                <a:gd name="connsiteX36" fmla="*/ 241780 w 1140565"/>
                <a:gd name="connsiteY36" fmla="*/ 544037 h 1412877"/>
                <a:gd name="connsiteX37" fmla="*/ 79377 w 1140565"/>
                <a:gd name="connsiteY37" fmla="*/ 706440 h 1412877"/>
                <a:gd name="connsiteX38" fmla="*/ 0 w 1140565"/>
                <a:gd name="connsiteY38" fmla="*/ 704374 h 1412877"/>
                <a:gd name="connsiteX39" fmla="*/ 242410 w 1140565"/>
                <a:gd name="connsiteY39" fmla="*/ 461963 h 1412877"/>
                <a:gd name="connsiteX40" fmla="*/ 395767 w 1140565"/>
                <a:gd name="connsiteY40" fmla="*/ 461963 h 1412877"/>
                <a:gd name="connsiteX41" fmla="*/ 444621 w 1140565"/>
                <a:gd name="connsiteY41" fmla="*/ 466888 h 1412877"/>
                <a:gd name="connsiteX42" fmla="*/ 445597 w 1140565"/>
                <a:gd name="connsiteY42" fmla="*/ 467191 h 1412877"/>
                <a:gd name="connsiteX43" fmla="*/ 444497 w 1140565"/>
                <a:gd name="connsiteY43" fmla="*/ 456189 h 1412877"/>
                <a:gd name="connsiteX44" fmla="*/ 592217 w 1140565"/>
                <a:gd name="connsiteY44" fmla="*/ 231455 h 1412877"/>
                <a:gd name="connsiteX45" fmla="*/ 662717 w 1140565"/>
                <a:gd name="connsiteY45" fmla="*/ 217102 h 1412877"/>
                <a:gd name="connsiteX46" fmla="*/ 665278 w 1140565"/>
                <a:gd name="connsiteY46" fmla="*/ 191697 h 1412877"/>
                <a:gd name="connsiteX47" fmla="*/ 900483 w 1140565"/>
                <a:gd name="connsiteY47" fmla="*/ 0 h 1412877"/>
                <a:gd name="connsiteX48" fmla="*/ 900483 w 1140565"/>
                <a:gd name="connsiteY48" fmla="*/ 1 h 1412877"/>
                <a:gd name="connsiteX49" fmla="*/ 1140565 w 1140565"/>
                <a:gd name="connsiteY49" fmla="*/ 240083 h 1412877"/>
                <a:gd name="connsiteX50" fmla="*/ 1140564 w 1140565"/>
                <a:gd name="connsiteY50" fmla="*/ 1172795 h 1412877"/>
                <a:gd name="connsiteX51" fmla="*/ 993933 w 1140565"/>
                <a:gd name="connsiteY51" fmla="*/ 1394010 h 1412877"/>
                <a:gd name="connsiteX52" fmla="*/ 900482 w 1140565"/>
                <a:gd name="connsiteY52" fmla="*/ 1412877 h 1412877"/>
                <a:gd name="connsiteX53" fmla="*/ 807032 w 1140565"/>
                <a:gd name="connsiteY53" fmla="*/ 1394010 h 1412877"/>
                <a:gd name="connsiteX54" fmla="*/ 665278 w 1140565"/>
                <a:gd name="connsiteY54" fmla="*/ 1221180 h 1412877"/>
                <a:gd name="connsiteX55" fmla="*/ 660733 w 1140565"/>
                <a:gd name="connsiteY55" fmla="*/ 1176095 h 1412877"/>
                <a:gd name="connsiteX56" fmla="*/ 610947 w 1140565"/>
                <a:gd name="connsiteY56" fmla="*/ 1171034 h 1412877"/>
                <a:gd name="connsiteX57" fmla="*/ 361805 w 1140565"/>
                <a:gd name="connsiteY57" fmla="*/ 954507 h 1412877"/>
                <a:gd name="connsiteX58" fmla="*/ 359736 w 1140565"/>
                <a:gd name="connsiteY58" fmla="*/ 946784 h 1412877"/>
                <a:gd name="connsiteX59" fmla="*/ 242410 w 1140565"/>
                <a:gd name="connsiteY59" fmla="*/ 946784 h 1412877"/>
                <a:gd name="connsiteX60" fmla="*/ 0 w 1140565"/>
                <a:gd name="connsiteY60" fmla="*/ 704374 h 141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40565" h="1412877">
                  <a:moveTo>
                    <a:pt x="651546" y="706439"/>
                  </a:moveTo>
                  <a:cubicBezTo>
                    <a:pt x="651546" y="652001"/>
                    <a:pt x="695676" y="607871"/>
                    <a:pt x="750114" y="607871"/>
                  </a:cubicBezTo>
                  <a:cubicBezTo>
                    <a:pt x="790943" y="607871"/>
                    <a:pt x="825973" y="632694"/>
                    <a:pt x="840936" y="668071"/>
                  </a:cubicBezTo>
                  <a:lnTo>
                    <a:pt x="844067" y="683579"/>
                  </a:lnTo>
                  <a:lnTo>
                    <a:pt x="959172" y="683579"/>
                  </a:lnTo>
                  <a:cubicBezTo>
                    <a:pt x="971797" y="683579"/>
                    <a:pt x="982032" y="693814"/>
                    <a:pt x="982032" y="706439"/>
                  </a:cubicBezTo>
                  <a:cubicBezTo>
                    <a:pt x="982032" y="719064"/>
                    <a:pt x="971797" y="729299"/>
                    <a:pt x="959172" y="729299"/>
                  </a:cubicBezTo>
                  <a:lnTo>
                    <a:pt x="844067" y="729299"/>
                  </a:lnTo>
                  <a:lnTo>
                    <a:pt x="840936" y="744807"/>
                  </a:lnTo>
                  <a:cubicBezTo>
                    <a:pt x="825973" y="780184"/>
                    <a:pt x="790943" y="805007"/>
                    <a:pt x="750114" y="805007"/>
                  </a:cubicBezTo>
                  <a:cubicBezTo>
                    <a:pt x="695676" y="805007"/>
                    <a:pt x="651546" y="760877"/>
                    <a:pt x="651546" y="706439"/>
                  </a:cubicBezTo>
                  <a:close/>
                  <a:moveTo>
                    <a:pt x="421627" y="842075"/>
                  </a:moveTo>
                  <a:cubicBezTo>
                    <a:pt x="421627" y="988580"/>
                    <a:pt x="539402" y="1107346"/>
                    <a:pt x="684684" y="1107346"/>
                  </a:cubicBezTo>
                  <a:lnTo>
                    <a:pt x="738187" y="1096454"/>
                  </a:lnTo>
                  <a:lnTo>
                    <a:pt x="738187" y="1171578"/>
                  </a:lnTo>
                  <a:cubicBezTo>
                    <a:pt x="738187" y="1261007"/>
                    <a:pt x="810683" y="1333503"/>
                    <a:pt x="900112" y="1333503"/>
                  </a:cubicBezTo>
                  <a:cubicBezTo>
                    <a:pt x="989541" y="1333503"/>
                    <a:pt x="1062037" y="1261007"/>
                    <a:pt x="1062037" y="1171578"/>
                  </a:cubicBezTo>
                  <a:lnTo>
                    <a:pt x="1062037" y="241302"/>
                  </a:lnTo>
                  <a:cubicBezTo>
                    <a:pt x="1062037" y="151873"/>
                    <a:pt x="989541" y="79377"/>
                    <a:pt x="900112" y="79377"/>
                  </a:cubicBezTo>
                  <a:cubicBezTo>
                    <a:pt x="810683" y="79377"/>
                    <a:pt x="738187" y="151873"/>
                    <a:pt x="738187" y="241302"/>
                  </a:cubicBezTo>
                  <a:lnTo>
                    <a:pt x="738187" y="303387"/>
                  </a:lnTo>
                  <a:lnTo>
                    <a:pt x="686361" y="292835"/>
                  </a:lnTo>
                  <a:cubicBezTo>
                    <a:pt x="593992" y="292835"/>
                    <a:pt x="519112" y="368346"/>
                    <a:pt x="519112" y="461493"/>
                  </a:cubicBezTo>
                  <a:cubicBezTo>
                    <a:pt x="519112" y="508067"/>
                    <a:pt x="537832" y="550231"/>
                    <a:pt x="568098" y="580753"/>
                  </a:cubicBezTo>
                  <a:lnTo>
                    <a:pt x="590495" y="595980"/>
                  </a:lnTo>
                  <a:lnTo>
                    <a:pt x="582291" y="597651"/>
                  </a:lnTo>
                  <a:cubicBezTo>
                    <a:pt x="487876" y="637921"/>
                    <a:pt x="421627" y="732196"/>
                    <a:pt x="421627" y="842075"/>
                  </a:cubicBezTo>
                  <a:close/>
                  <a:moveTo>
                    <a:pt x="79377" y="706440"/>
                  </a:moveTo>
                  <a:cubicBezTo>
                    <a:pt x="79377" y="796133"/>
                    <a:pt x="152087" y="868843"/>
                    <a:pt x="241780" y="868843"/>
                  </a:cubicBezTo>
                  <a:lnTo>
                    <a:pt x="344064" y="868843"/>
                  </a:lnTo>
                  <a:lnTo>
                    <a:pt x="341314" y="837421"/>
                  </a:lnTo>
                  <a:cubicBezTo>
                    <a:pt x="341314" y="743386"/>
                    <a:pt x="379112" y="658253"/>
                    <a:pt x="440221" y="596629"/>
                  </a:cubicBezTo>
                  <a:lnTo>
                    <a:pt x="473218" y="569175"/>
                  </a:lnTo>
                  <a:lnTo>
                    <a:pt x="463504" y="551127"/>
                  </a:lnTo>
                  <a:lnTo>
                    <a:pt x="462152" y="546735"/>
                  </a:lnTo>
                  <a:lnTo>
                    <a:pt x="448789" y="544037"/>
                  </a:lnTo>
                  <a:lnTo>
                    <a:pt x="241780" y="544037"/>
                  </a:lnTo>
                  <a:cubicBezTo>
                    <a:pt x="152087" y="544037"/>
                    <a:pt x="79377" y="616747"/>
                    <a:pt x="79377" y="706440"/>
                  </a:cubicBezTo>
                  <a:close/>
                  <a:moveTo>
                    <a:pt x="0" y="704374"/>
                  </a:moveTo>
                  <a:cubicBezTo>
                    <a:pt x="0" y="570495"/>
                    <a:pt x="108531" y="461963"/>
                    <a:pt x="242410" y="461963"/>
                  </a:cubicBezTo>
                  <a:lnTo>
                    <a:pt x="395767" y="461963"/>
                  </a:lnTo>
                  <a:cubicBezTo>
                    <a:pt x="412502" y="461963"/>
                    <a:pt x="428840" y="463659"/>
                    <a:pt x="444621" y="466888"/>
                  </a:cubicBezTo>
                  <a:lnTo>
                    <a:pt x="445597" y="467191"/>
                  </a:lnTo>
                  <a:lnTo>
                    <a:pt x="444497" y="456189"/>
                  </a:lnTo>
                  <a:cubicBezTo>
                    <a:pt x="444497" y="355162"/>
                    <a:pt x="505408" y="268481"/>
                    <a:pt x="592217" y="231455"/>
                  </a:cubicBezTo>
                  <a:lnTo>
                    <a:pt x="662717" y="217102"/>
                  </a:lnTo>
                  <a:lnTo>
                    <a:pt x="665278" y="191697"/>
                  </a:lnTo>
                  <a:cubicBezTo>
                    <a:pt x="687665" y="82296"/>
                    <a:pt x="784463" y="0"/>
                    <a:pt x="900483" y="0"/>
                  </a:cubicBezTo>
                  <a:lnTo>
                    <a:pt x="900483" y="1"/>
                  </a:lnTo>
                  <a:cubicBezTo>
                    <a:pt x="1033077" y="1"/>
                    <a:pt x="1140565" y="107489"/>
                    <a:pt x="1140565" y="240083"/>
                  </a:cubicBezTo>
                  <a:lnTo>
                    <a:pt x="1140564" y="1172795"/>
                  </a:lnTo>
                  <a:cubicBezTo>
                    <a:pt x="1140564" y="1272240"/>
                    <a:pt x="1080102" y="1357564"/>
                    <a:pt x="993933" y="1394010"/>
                  </a:cubicBezTo>
                  <a:lnTo>
                    <a:pt x="900482" y="1412877"/>
                  </a:lnTo>
                  <a:lnTo>
                    <a:pt x="807032" y="1394010"/>
                  </a:lnTo>
                  <a:cubicBezTo>
                    <a:pt x="735224" y="1363638"/>
                    <a:pt x="681269" y="1299324"/>
                    <a:pt x="665278" y="1221180"/>
                  </a:cubicBezTo>
                  <a:lnTo>
                    <a:pt x="660733" y="1176095"/>
                  </a:lnTo>
                  <a:lnTo>
                    <a:pt x="610947" y="1171034"/>
                  </a:lnTo>
                  <a:cubicBezTo>
                    <a:pt x="495538" y="1147219"/>
                    <a:pt x="401574" y="1064035"/>
                    <a:pt x="361805" y="954507"/>
                  </a:cubicBezTo>
                  <a:lnTo>
                    <a:pt x="359736" y="946784"/>
                  </a:lnTo>
                  <a:lnTo>
                    <a:pt x="242410" y="946784"/>
                  </a:lnTo>
                  <a:cubicBezTo>
                    <a:pt x="108531" y="946784"/>
                    <a:pt x="0" y="838253"/>
                    <a:pt x="0" y="70437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5670D130-F190-4F06-BC8D-65433D248936}"/>
              </a:ext>
            </a:extLst>
          </p:cNvPr>
          <p:cNvGrpSpPr/>
          <p:nvPr/>
        </p:nvGrpSpPr>
        <p:grpSpPr>
          <a:xfrm>
            <a:off x="2692025" y="5704605"/>
            <a:ext cx="6675120" cy="947066"/>
            <a:chOff x="2692025" y="5647451"/>
            <a:chExt cx="6675120" cy="947066"/>
          </a:xfrm>
        </p:grpSpPr>
        <p:sp>
          <p:nvSpPr>
            <p:cNvPr id="4" name="Right Bracket 3">
              <a:extLst>
                <a:ext uri="{FF2B5EF4-FFF2-40B4-BE49-F238E27FC236}">
                  <a16:creationId xmlns:a16="http://schemas.microsoft.com/office/drawing/2014/main" id="{DAB2EAFC-11DF-46A3-8CDA-4AFDFAA08FCC}"/>
                </a:ext>
              </a:extLst>
            </p:cNvPr>
            <p:cNvSpPr/>
            <p:nvPr/>
          </p:nvSpPr>
          <p:spPr>
            <a:xfrm rot="5400000">
              <a:off x="5916952" y="2595710"/>
              <a:ext cx="225266" cy="6675120"/>
            </a:xfrm>
            <a:prstGeom prst="rightBracket">
              <a:avLst>
                <a:gd name="adj" fmla="val 0"/>
              </a:avLst>
            </a:prstGeom>
            <a:ln w="28575" cap="rnd">
              <a:gradFill>
                <a:gsLst>
                  <a:gs pos="0">
                    <a:schemeClr val="accent5"/>
                  </a:gs>
                  <a:gs pos="74000">
                    <a:schemeClr val="accent1">
                      <a:lumMod val="45000"/>
                      <a:lumOff val="55000"/>
                    </a:schemeClr>
                  </a:gs>
                  <a:gs pos="83000">
                    <a:schemeClr val="accent1">
                      <a:lumMod val="45000"/>
                      <a:lumOff val="55000"/>
                    </a:schemeClr>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67" name="TextBox 66">
              <a:extLst>
                <a:ext uri="{FF2B5EF4-FFF2-40B4-BE49-F238E27FC236}">
                  <a16:creationId xmlns:a16="http://schemas.microsoft.com/office/drawing/2014/main" id="{0EFDAC12-DC3D-4598-80A7-BE1620F5FD96}"/>
                </a:ext>
              </a:extLst>
            </p:cNvPr>
            <p:cNvSpPr txBox="1"/>
            <p:nvPr/>
          </p:nvSpPr>
          <p:spPr>
            <a:xfrm>
              <a:off x="4145754" y="6255963"/>
              <a:ext cx="3703400" cy="338554"/>
            </a:xfrm>
            <a:prstGeom prst="rect">
              <a:avLst/>
            </a:prstGeom>
            <a:noFill/>
          </p:spPr>
          <p:txBody>
            <a:bodyPr wrap="square">
              <a:spAutoFit/>
            </a:bodyPr>
            <a:lstStyle/>
            <a:p>
              <a:pPr marL="0" marR="0" lvl="0" indent="0" algn="ctr" defTabSz="594451" rtl="0" eaLnBrk="1" fontAlgn="base" latinLnBrk="0" hangingPunct="1">
                <a:lnSpc>
                  <a:spcPct val="100000"/>
                </a:lnSpc>
                <a:spcBef>
                  <a:spcPct val="0"/>
                </a:spcBef>
                <a:spcAft>
                  <a:spcPts val="383"/>
                </a:spcAft>
                <a:buClrTx/>
                <a:buSzTx/>
                <a:buFontTx/>
                <a:buNone/>
                <a:tabLst/>
                <a:defRPr/>
              </a:pPr>
              <a:r>
                <a:rPr kumimoji="0" lang="en-US" sz="1600" b="0" i="0" u="none" strike="noStrike" kern="1200" cap="none" spc="-50" normalizeH="0" baseline="0" noProof="0">
                  <a:ln>
                    <a:noFill/>
                  </a:ln>
                  <a:solidFill>
                    <a:prstClr val="black"/>
                  </a:solidFill>
                  <a:effectLst/>
                  <a:uLnTx/>
                  <a:uFillTx/>
                  <a:latin typeface="Segoe UI Semibold"/>
                  <a:cs typeface="Segoe UI" pitchFamily="34" charset="0"/>
                </a:rPr>
                <a:t>Microsoft Sentinel</a:t>
              </a:r>
            </a:p>
          </p:txBody>
        </p:sp>
        <p:pic>
          <p:nvPicPr>
            <p:cNvPr id="143" name="Graphic 142">
              <a:extLst>
                <a:ext uri="{FF2B5EF4-FFF2-40B4-BE49-F238E27FC236}">
                  <a16:creationId xmlns:a16="http://schemas.microsoft.com/office/drawing/2014/main" id="{05EF96E3-5F56-413A-BB2E-9D88AD8EDDF5}"/>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5733814" y="5647451"/>
              <a:ext cx="591542" cy="591542"/>
            </a:xfrm>
            <a:prstGeom prst="rect">
              <a:avLst/>
            </a:prstGeom>
          </p:spPr>
        </p:pic>
      </p:grpSp>
      <p:pic>
        <p:nvPicPr>
          <p:cNvPr id="144" name="Graphic 143">
            <a:extLst>
              <a:ext uri="{FF2B5EF4-FFF2-40B4-BE49-F238E27FC236}">
                <a16:creationId xmlns:a16="http://schemas.microsoft.com/office/drawing/2014/main" id="{DA12E325-B30B-436B-8E4F-5587B087A97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404992" y="5121838"/>
            <a:ext cx="377875" cy="377875"/>
          </a:xfrm>
          <a:prstGeom prst="rect">
            <a:avLst/>
          </a:prstGeom>
        </p:spPr>
      </p:pic>
      <p:pic>
        <p:nvPicPr>
          <p:cNvPr id="145" name="Graphic 144">
            <a:extLst>
              <a:ext uri="{FF2B5EF4-FFF2-40B4-BE49-F238E27FC236}">
                <a16:creationId xmlns:a16="http://schemas.microsoft.com/office/drawing/2014/main" id="{4C07BAA9-9CA0-4B63-84A6-A0E1E6F6A08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358094" y="4572344"/>
            <a:ext cx="417924" cy="440914"/>
          </a:xfrm>
          <a:prstGeom prst="rect">
            <a:avLst/>
          </a:prstGeom>
        </p:spPr>
      </p:pic>
      <p:sp>
        <p:nvSpPr>
          <p:cNvPr id="146" name="TextBox 145">
            <a:extLst>
              <a:ext uri="{FF2B5EF4-FFF2-40B4-BE49-F238E27FC236}">
                <a16:creationId xmlns:a16="http://schemas.microsoft.com/office/drawing/2014/main" id="{071694E4-B988-4DC3-9A58-02B4FB2124A4}"/>
              </a:ext>
            </a:extLst>
          </p:cNvPr>
          <p:cNvSpPr txBox="1"/>
          <p:nvPr/>
        </p:nvSpPr>
        <p:spPr>
          <a:xfrm>
            <a:off x="3860336" y="4612752"/>
            <a:ext cx="1097280" cy="332399"/>
          </a:xfrm>
          <a:prstGeom prst="rect">
            <a:avLst/>
          </a:prstGeom>
          <a:noFill/>
        </p:spPr>
        <p:txBody>
          <a:bodyPr wrap="square" lIns="0" tIns="0" rIns="0" bIns="0" rtlCol="0">
            <a:spAutoFit/>
          </a:bodyPr>
          <a:lstStyle/>
          <a:p>
            <a:pPr marL="0" marR="0" lvl="0" indent="0" algn="l" defTabSz="1242954"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a:t>
            </a:r>
          </a:p>
        </p:txBody>
      </p:sp>
      <p:sp>
        <p:nvSpPr>
          <p:cNvPr id="147" name="TextBox 146">
            <a:extLst>
              <a:ext uri="{FF2B5EF4-FFF2-40B4-BE49-F238E27FC236}">
                <a16:creationId xmlns:a16="http://schemas.microsoft.com/office/drawing/2014/main" id="{4F6751D0-6F5E-4107-871B-36BBDF74F6E8}"/>
              </a:ext>
            </a:extLst>
          </p:cNvPr>
          <p:cNvSpPr txBox="1"/>
          <p:nvPr/>
        </p:nvSpPr>
        <p:spPr>
          <a:xfrm>
            <a:off x="3887210" y="5130726"/>
            <a:ext cx="1097280" cy="498598"/>
          </a:xfrm>
          <a:prstGeom prst="rect">
            <a:avLst/>
          </a:prstGeom>
          <a:noFill/>
        </p:spPr>
        <p:txBody>
          <a:bodyPr wrap="square" lIns="0" tIns="0" rIns="0" bIns="0" rtlCol="0">
            <a:spAutoFit/>
          </a:bodyPr>
          <a:lstStyle/>
          <a:p>
            <a:pPr marL="0" marR="0" lvl="0" indent="0" algn="l" defTabSz="1242954"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Endpoint Manager</a:t>
            </a:r>
          </a:p>
        </p:txBody>
      </p:sp>
      <p:pic>
        <p:nvPicPr>
          <p:cNvPr id="151" name="Graphic 150">
            <a:extLst>
              <a:ext uri="{FF2B5EF4-FFF2-40B4-BE49-F238E27FC236}">
                <a16:creationId xmlns:a16="http://schemas.microsoft.com/office/drawing/2014/main" id="{D3C053C2-E65B-42EF-888B-F8F928FA417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615658" y="3494805"/>
            <a:ext cx="855376" cy="855376"/>
          </a:xfrm>
          <a:prstGeom prst="rect">
            <a:avLst/>
          </a:prstGeom>
        </p:spPr>
      </p:pic>
      <p:grpSp>
        <p:nvGrpSpPr>
          <p:cNvPr id="6" name="Group 5">
            <a:extLst>
              <a:ext uri="{FF2B5EF4-FFF2-40B4-BE49-F238E27FC236}">
                <a16:creationId xmlns:a16="http://schemas.microsoft.com/office/drawing/2014/main" id="{725CE477-1A96-4E23-B7F0-43231ADFC886}"/>
              </a:ext>
            </a:extLst>
          </p:cNvPr>
          <p:cNvGrpSpPr/>
          <p:nvPr/>
        </p:nvGrpSpPr>
        <p:grpSpPr>
          <a:xfrm>
            <a:off x="2692025" y="1403590"/>
            <a:ext cx="6675120" cy="430368"/>
            <a:chOff x="2692025" y="1403590"/>
            <a:chExt cx="6675120" cy="430368"/>
          </a:xfrm>
        </p:grpSpPr>
        <p:sp>
          <p:nvSpPr>
            <p:cNvPr id="153" name="Right Bracket 152">
              <a:extLst>
                <a:ext uri="{FF2B5EF4-FFF2-40B4-BE49-F238E27FC236}">
                  <a16:creationId xmlns:a16="http://schemas.microsoft.com/office/drawing/2014/main" id="{90A12CD5-DFB2-4777-BDF7-2DA32895CED7}"/>
                </a:ext>
              </a:extLst>
            </p:cNvPr>
            <p:cNvSpPr/>
            <p:nvPr/>
          </p:nvSpPr>
          <p:spPr>
            <a:xfrm rot="16200000" flipV="1">
              <a:off x="5916952" y="-1616235"/>
              <a:ext cx="225266" cy="6675120"/>
            </a:xfrm>
            <a:prstGeom prst="rightBracket">
              <a:avLst>
                <a:gd name="adj" fmla="val 0"/>
              </a:avLst>
            </a:prstGeom>
            <a:ln w="28575" cap="rnd">
              <a:gradFill>
                <a:gsLst>
                  <a:gs pos="0">
                    <a:schemeClr val="accent5"/>
                  </a:gs>
                  <a:gs pos="74000">
                    <a:schemeClr val="accent1">
                      <a:lumMod val="45000"/>
                      <a:lumOff val="55000"/>
                    </a:schemeClr>
                  </a:gs>
                  <a:gs pos="83000">
                    <a:schemeClr val="accent1">
                      <a:lumMod val="45000"/>
                      <a:lumOff val="55000"/>
                    </a:schemeClr>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52" name="TextBox 151">
              <a:extLst>
                <a:ext uri="{FF2B5EF4-FFF2-40B4-BE49-F238E27FC236}">
                  <a16:creationId xmlns:a16="http://schemas.microsoft.com/office/drawing/2014/main" id="{DE3D207A-249D-4463-87CD-378ACB45266C}"/>
                </a:ext>
              </a:extLst>
            </p:cNvPr>
            <p:cNvSpPr txBox="1"/>
            <p:nvPr/>
          </p:nvSpPr>
          <p:spPr>
            <a:xfrm>
              <a:off x="4970220" y="1403590"/>
              <a:ext cx="2054468" cy="338554"/>
            </a:xfrm>
            <a:prstGeom prst="rect">
              <a:avLst/>
            </a:prstGeom>
            <a:solidFill>
              <a:schemeClr val="bg1"/>
            </a:solidFill>
          </p:spPr>
          <p:txBody>
            <a:bodyPr wrap="square">
              <a:spAutoFit/>
            </a:bodyPr>
            <a:lstStyle/>
            <a:p>
              <a:pPr marL="0" marR="0" lvl="0" indent="0" algn="ctr" defTabSz="594451" rtl="0" eaLnBrk="1" fontAlgn="base" latinLnBrk="0" hangingPunct="1">
                <a:lnSpc>
                  <a:spcPct val="100000"/>
                </a:lnSpc>
                <a:spcBef>
                  <a:spcPct val="0"/>
                </a:spcBef>
                <a:spcAft>
                  <a:spcPts val="383"/>
                </a:spcAft>
                <a:buClrTx/>
                <a:buSzTx/>
                <a:buFontTx/>
                <a:buNone/>
                <a:tabLst/>
                <a:defRPr/>
              </a:pPr>
              <a:r>
                <a:rPr kumimoji="0" lang="en-US" sz="1600" b="0" i="0" u="none" strike="noStrike" kern="1200" cap="none" spc="-50" normalizeH="0" baseline="0" noProof="0">
                  <a:ln>
                    <a:noFill/>
                  </a:ln>
                  <a:solidFill>
                    <a:prstClr val="black"/>
                  </a:solidFill>
                  <a:effectLst/>
                  <a:uLnTx/>
                  <a:uFillTx/>
                  <a:latin typeface="Segoe UI Semibold"/>
                  <a:cs typeface="Segoe UI" pitchFamily="34" charset="0"/>
                </a:rPr>
                <a:t>Posture Management</a:t>
              </a:r>
            </a:p>
          </p:txBody>
        </p:sp>
      </p:grpSp>
      <p:grpSp>
        <p:nvGrpSpPr>
          <p:cNvPr id="8" name="Group 7">
            <a:extLst>
              <a:ext uri="{FF2B5EF4-FFF2-40B4-BE49-F238E27FC236}">
                <a16:creationId xmlns:a16="http://schemas.microsoft.com/office/drawing/2014/main" id="{BEE3B617-783E-4713-9ACF-7C2B25A34A77}"/>
              </a:ext>
            </a:extLst>
          </p:cNvPr>
          <p:cNvGrpSpPr/>
          <p:nvPr/>
        </p:nvGrpSpPr>
        <p:grpSpPr>
          <a:xfrm>
            <a:off x="7422116" y="2548911"/>
            <a:ext cx="1599522" cy="498598"/>
            <a:chOff x="5449365" y="6387419"/>
            <a:chExt cx="1599522" cy="498598"/>
          </a:xfrm>
        </p:grpSpPr>
        <p:pic>
          <p:nvPicPr>
            <p:cNvPr id="154" name="Graphic 153">
              <a:extLst>
                <a:ext uri="{FF2B5EF4-FFF2-40B4-BE49-F238E27FC236}">
                  <a16:creationId xmlns:a16="http://schemas.microsoft.com/office/drawing/2014/main" id="{DF032FF5-78FA-4E55-BBAD-846C4171558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449365" y="6403416"/>
              <a:ext cx="417924" cy="440914"/>
            </a:xfrm>
            <a:prstGeom prst="rect">
              <a:avLst/>
            </a:prstGeom>
          </p:spPr>
        </p:pic>
        <p:sp>
          <p:nvSpPr>
            <p:cNvPr id="155" name="TextBox 154">
              <a:extLst>
                <a:ext uri="{FF2B5EF4-FFF2-40B4-BE49-F238E27FC236}">
                  <a16:creationId xmlns:a16="http://schemas.microsoft.com/office/drawing/2014/main" id="{F7F9051D-BE68-439E-96D6-4AE227BDA971}"/>
                </a:ext>
              </a:extLst>
            </p:cNvPr>
            <p:cNvSpPr txBox="1"/>
            <p:nvPr/>
          </p:nvSpPr>
          <p:spPr>
            <a:xfrm>
              <a:off x="5951607" y="6387419"/>
              <a:ext cx="1097280" cy="498598"/>
            </a:xfrm>
            <a:prstGeom prst="rect">
              <a:avLst/>
            </a:prstGeom>
            <a:noFill/>
          </p:spPr>
          <p:txBody>
            <a:bodyPr wrap="square" lIns="0" tIns="0" rIns="0" bIns="0" rtlCol="0">
              <a:spAutoFit/>
            </a:bodyPr>
            <a:lstStyle/>
            <a:p>
              <a:pPr marL="0" marR="0" lvl="0" indent="0" algn="l" defTabSz="1242954"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 for Cloud</a:t>
              </a:r>
            </a:p>
          </p:txBody>
        </p:sp>
      </p:grpSp>
    </p:spTree>
    <p:extLst>
      <p:ext uri="{BB962C8B-B14F-4D97-AF65-F5344CB8AC3E}">
        <p14:creationId xmlns:p14="http://schemas.microsoft.com/office/powerpoint/2010/main" val="3884964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113"/>
                                        </p:tgtEl>
                                      </p:cBhvr>
                                    </p:animEffect>
                                    <p:animScale>
                                      <p:cBhvr>
                                        <p:cTn id="11" dur="250" autoRev="1" fill="hold"/>
                                        <p:tgtEl>
                                          <p:spTgt spid="113"/>
                                        </p:tgtEl>
                                      </p:cBhvr>
                                      <p:by x="105000" y="105000"/>
                                    </p:animScale>
                                  </p:childTnLst>
                                </p:cTn>
                              </p:par>
                              <p:par>
                                <p:cTn id="12" presetID="26" presetClass="emph" presetSubtype="0" fill="hold" nodeType="withEffect">
                                  <p:stCondLst>
                                    <p:cond delay="0"/>
                                  </p:stCondLst>
                                  <p:childTnLst>
                                    <p:animEffect transition="out" filter="fade">
                                      <p:cBhvr>
                                        <p:cTn id="13" dur="500" tmFilter="0, 0; .2, .5; .8, .5; 1, 0"/>
                                        <p:tgtEl>
                                          <p:spTgt spid="151"/>
                                        </p:tgtEl>
                                      </p:cBhvr>
                                    </p:animEffect>
                                    <p:animScale>
                                      <p:cBhvr>
                                        <p:cTn id="14" dur="250" autoRev="1" fill="hold"/>
                                        <p:tgtEl>
                                          <p:spTgt spid="151"/>
                                        </p:tgtEl>
                                      </p:cBhvr>
                                      <p:by x="105000" y="105000"/>
                                    </p:animScale>
                                  </p:childTnLst>
                                </p:cTn>
                              </p:par>
                              <p:par>
                                <p:cTn id="15" presetID="26" presetClass="emph" presetSubtype="0" fill="hold" grpId="0" nodeType="withEffect">
                                  <p:stCondLst>
                                    <p:cond delay="0"/>
                                  </p:stCondLst>
                                  <p:childTnLst>
                                    <p:animEffect transition="out" filter="fade">
                                      <p:cBhvr>
                                        <p:cTn id="16" dur="500" tmFilter="0, 0; .2, .5; .8, .5; 1, 0"/>
                                        <p:tgtEl>
                                          <p:spTgt spid="111"/>
                                        </p:tgtEl>
                                      </p:cBhvr>
                                    </p:animEffect>
                                    <p:animScale>
                                      <p:cBhvr>
                                        <p:cTn id="17" dur="250" autoRev="1" fill="hold"/>
                                        <p:tgtEl>
                                          <p:spTgt spid="111"/>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250"/>
                                        <p:tgtEl>
                                          <p:spTgt spid="98"/>
                                        </p:tgtEl>
                                      </p:cBhvr>
                                    </p:animEffect>
                                  </p:childTnLst>
                                </p:cTn>
                              </p:par>
                              <p:par>
                                <p:cTn id="23" presetID="42" presetClass="path" presetSubtype="0" decel="100000" fill="hold" grpId="1" nodeType="withEffect">
                                  <p:stCondLst>
                                    <p:cond delay="0"/>
                                  </p:stCondLst>
                                  <p:childTnLst>
                                    <p:animMotion origin="layout" path="M -0.01719 -0.00023 L 2.29167E-6 -2.59259E-6 " pathEditMode="relative" rAng="0" ptsTypes="AA">
                                      <p:cBhvr>
                                        <p:cTn id="24" dur="500" fill="hold"/>
                                        <p:tgtEl>
                                          <p:spTgt spid="9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250"/>
                                        <p:tgtEl>
                                          <p:spTgt spid="101"/>
                                        </p:tgtEl>
                                      </p:cBhvr>
                                    </p:animEffect>
                                  </p:childTnLst>
                                </p:cTn>
                              </p:par>
                              <p:par>
                                <p:cTn id="28" presetID="42" presetClass="path" presetSubtype="0" decel="100000" fill="hold" nodeType="withEffect">
                                  <p:stCondLst>
                                    <p:cond delay="0"/>
                                  </p:stCondLst>
                                  <p:childTnLst>
                                    <p:animMotion origin="layout" path="M -0.01719 -0.00023 L 3.95833E-6 -4.81481E-6 " pathEditMode="relative" rAng="0" ptsTypes="AA">
                                      <p:cBhvr>
                                        <p:cTn id="29" dur="500" fill="hold"/>
                                        <p:tgtEl>
                                          <p:spTgt spid="101"/>
                                        </p:tgtEl>
                                        <p:attrNameLst>
                                          <p:attrName>ppt_x</p:attrName>
                                          <p:attrName>ppt_y</p:attrName>
                                        </p:attrNameLst>
                                      </p:cBhvr>
                                      <p:rCtr x="859" y="0"/>
                                    </p:animMotion>
                                  </p:childTnLst>
                                </p:cTn>
                              </p:par>
                              <p:par>
                                <p:cTn id="30" presetID="10" presetClass="entr" presetSubtype="0" fill="hold" grpId="0" nodeType="withEffect">
                                  <p:stCondLst>
                                    <p:cond delay="25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250"/>
                                        <p:tgtEl>
                                          <p:spTgt spid="99"/>
                                        </p:tgtEl>
                                      </p:cBhvr>
                                    </p:animEffect>
                                  </p:childTnLst>
                                </p:cTn>
                              </p:par>
                              <p:par>
                                <p:cTn id="33" presetID="42" presetClass="path" presetSubtype="0" decel="100000" fill="hold" grpId="1" nodeType="withEffect">
                                  <p:stCondLst>
                                    <p:cond delay="250"/>
                                  </p:stCondLst>
                                  <p:childTnLst>
                                    <p:animMotion origin="layout" path="M -0.01719 -0.00023 L 1.45833E-6 7.40741E-7 " pathEditMode="relative" rAng="0" ptsTypes="AA">
                                      <p:cBhvr>
                                        <p:cTn id="34" dur="500" fill="hold"/>
                                        <p:tgtEl>
                                          <p:spTgt spid="99"/>
                                        </p:tgtEl>
                                        <p:attrNameLst>
                                          <p:attrName>ppt_x</p:attrName>
                                          <p:attrName>ppt_y</p:attrName>
                                        </p:attrNameLst>
                                      </p:cBhvr>
                                      <p:rCtr x="859" y="0"/>
                                    </p:animMotion>
                                  </p:childTnLst>
                                </p:cTn>
                              </p:par>
                              <p:par>
                                <p:cTn id="35" presetID="10" presetClass="entr" presetSubtype="0" fill="hold" nodeType="withEffect">
                                  <p:stCondLst>
                                    <p:cond delay="25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250"/>
                                        <p:tgtEl>
                                          <p:spTgt spid="100"/>
                                        </p:tgtEl>
                                      </p:cBhvr>
                                    </p:animEffect>
                                  </p:childTnLst>
                                </p:cTn>
                              </p:par>
                              <p:par>
                                <p:cTn id="38" presetID="42" presetClass="path" presetSubtype="0" decel="100000" fill="hold" nodeType="withEffect">
                                  <p:stCondLst>
                                    <p:cond delay="250"/>
                                  </p:stCondLst>
                                  <p:childTnLst>
                                    <p:animMotion origin="layout" path="M -0.01719 -0.00023 L 1.45833E-6 3.33333E-6 " pathEditMode="relative" rAng="0" ptsTypes="AA">
                                      <p:cBhvr>
                                        <p:cTn id="39" dur="500" fill="hold"/>
                                        <p:tgtEl>
                                          <p:spTgt spid="100"/>
                                        </p:tgtEl>
                                        <p:attrNameLst>
                                          <p:attrName>ppt_x</p:attrName>
                                          <p:attrName>ppt_y</p:attrName>
                                        </p:attrNameLst>
                                      </p:cBhvr>
                                      <p:rCtr x="859" y="0"/>
                                    </p:animMotion>
                                  </p:childTnLst>
                                </p:cTn>
                              </p:par>
                            </p:childTnLst>
                          </p:cTn>
                        </p:par>
                        <p:par>
                          <p:cTn id="40" fill="hold">
                            <p:stCondLst>
                              <p:cond delay="750"/>
                            </p:stCondLst>
                            <p:childTnLst>
                              <p:par>
                                <p:cTn id="41" presetID="10" presetClass="entr" presetSubtype="0" fill="hold" nodeType="afterEffect">
                                  <p:stCondLst>
                                    <p:cond delay="250"/>
                                  </p:stCondLst>
                                  <p:childTnLst>
                                    <p:set>
                                      <p:cBhvr>
                                        <p:cTn id="42" dur="1" fill="hold">
                                          <p:stCondLst>
                                            <p:cond delay="0"/>
                                          </p:stCondLst>
                                        </p:cTn>
                                        <p:tgtEl>
                                          <p:spTgt spid="145"/>
                                        </p:tgtEl>
                                        <p:attrNameLst>
                                          <p:attrName>style.visibility</p:attrName>
                                        </p:attrNameLst>
                                      </p:cBhvr>
                                      <p:to>
                                        <p:strVal val="visible"/>
                                      </p:to>
                                    </p:set>
                                    <p:animEffect transition="in" filter="fade">
                                      <p:cBhvr>
                                        <p:cTn id="43" dur="250"/>
                                        <p:tgtEl>
                                          <p:spTgt spid="145"/>
                                        </p:tgtEl>
                                      </p:cBhvr>
                                    </p:animEffect>
                                  </p:childTnLst>
                                </p:cTn>
                              </p:par>
                              <p:par>
                                <p:cTn id="44" presetID="42" presetClass="path" presetSubtype="0" decel="100000" fill="hold" nodeType="withEffect">
                                  <p:stCondLst>
                                    <p:cond delay="0"/>
                                  </p:stCondLst>
                                  <p:childTnLst>
                                    <p:animMotion origin="layout" path="M -0.01718 -0.00023 L -2.5E-6 -2.59259E-6 " pathEditMode="relative" rAng="0" ptsTypes="AA">
                                      <p:cBhvr>
                                        <p:cTn id="45" dur="500" fill="hold"/>
                                        <p:tgtEl>
                                          <p:spTgt spid="145"/>
                                        </p:tgtEl>
                                        <p:attrNameLst>
                                          <p:attrName>ppt_x</p:attrName>
                                          <p:attrName>ppt_y</p:attrName>
                                        </p:attrNameLst>
                                      </p:cBhvr>
                                      <p:rCtr x="859" y="0"/>
                                    </p:animMotion>
                                  </p:childTnLst>
                                </p:cTn>
                              </p:par>
                              <p:par>
                                <p:cTn id="46" presetID="10" presetClass="entr" presetSubtype="0" fill="hold" grpId="0" nodeType="withEffect">
                                  <p:stCondLst>
                                    <p:cond delay="250"/>
                                  </p:stCondLst>
                                  <p:childTnLst>
                                    <p:set>
                                      <p:cBhvr>
                                        <p:cTn id="47" dur="1" fill="hold">
                                          <p:stCondLst>
                                            <p:cond delay="0"/>
                                          </p:stCondLst>
                                        </p:cTn>
                                        <p:tgtEl>
                                          <p:spTgt spid="146"/>
                                        </p:tgtEl>
                                        <p:attrNameLst>
                                          <p:attrName>style.visibility</p:attrName>
                                        </p:attrNameLst>
                                      </p:cBhvr>
                                      <p:to>
                                        <p:strVal val="visible"/>
                                      </p:to>
                                    </p:set>
                                    <p:animEffect transition="in" filter="fade">
                                      <p:cBhvr>
                                        <p:cTn id="48" dur="250"/>
                                        <p:tgtEl>
                                          <p:spTgt spid="146"/>
                                        </p:tgtEl>
                                      </p:cBhvr>
                                    </p:animEffect>
                                  </p:childTnLst>
                                </p:cTn>
                              </p:par>
                              <p:par>
                                <p:cTn id="49" presetID="42" presetClass="path" presetSubtype="0" decel="100000" fill="hold" grpId="1" nodeType="withEffect">
                                  <p:stCondLst>
                                    <p:cond delay="0"/>
                                  </p:stCondLst>
                                  <p:childTnLst>
                                    <p:animMotion origin="layout" path="M -0.01718 -0.00023 L -2.91667E-6 7.40741E-7 " pathEditMode="relative" rAng="0" ptsTypes="AA">
                                      <p:cBhvr>
                                        <p:cTn id="50" dur="500" fill="hold"/>
                                        <p:tgtEl>
                                          <p:spTgt spid="146"/>
                                        </p:tgtEl>
                                        <p:attrNameLst>
                                          <p:attrName>ppt_x</p:attrName>
                                          <p:attrName>ppt_y</p:attrName>
                                        </p:attrNameLst>
                                      </p:cBhvr>
                                      <p:rCtr x="859" y="0"/>
                                    </p:animMotion>
                                  </p:childTnLst>
                                </p:cTn>
                              </p:par>
                            </p:childTnLst>
                          </p:cTn>
                        </p:par>
                        <p:par>
                          <p:cTn id="51" fill="hold">
                            <p:stCondLst>
                              <p:cond delay="1250"/>
                            </p:stCondLst>
                            <p:childTnLst>
                              <p:par>
                                <p:cTn id="52" presetID="10" presetClass="entr" presetSubtype="0" fill="hold" nodeType="afterEffect">
                                  <p:stCondLst>
                                    <p:cond delay="0"/>
                                  </p:stCondLst>
                                  <p:childTnLst>
                                    <p:set>
                                      <p:cBhvr>
                                        <p:cTn id="53" dur="1" fill="hold">
                                          <p:stCondLst>
                                            <p:cond delay="0"/>
                                          </p:stCondLst>
                                        </p:cTn>
                                        <p:tgtEl>
                                          <p:spTgt spid="144"/>
                                        </p:tgtEl>
                                        <p:attrNameLst>
                                          <p:attrName>style.visibility</p:attrName>
                                        </p:attrNameLst>
                                      </p:cBhvr>
                                      <p:to>
                                        <p:strVal val="visible"/>
                                      </p:to>
                                    </p:set>
                                    <p:animEffect transition="in" filter="fade">
                                      <p:cBhvr>
                                        <p:cTn id="54" dur="250"/>
                                        <p:tgtEl>
                                          <p:spTgt spid="144"/>
                                        </p:tgtEl>
                                      </p:cBhvr>
                                    </p:animEffect>
                                  </p:childTnLst>
                                </p:cTn>
                              </p:par>
                              <p:par>
                                <p:cTn id="55" presetID="42" presetClass="path" presetSubtype="0" decel="100000" fill="hold" nodeType="withEffect">
                                  <p:stCondLst>
                                    <p:cond delay="0"/>
                                  </p:stCondLst>
                                  <p:childTnLst>
                                    <p:animMotion origin="layout" path="M -0.01719 -0.00024 L 3.95833E-6 4.44444E-6 " pathEditMode="relative" rAng="0" ptsTypes="AA">
                                      <p:cBhvr>
                                        <p:cTn id="56" dur="500" fill="hold"/>
                                        <p:tgtEl>
                                          <p:spTgt spid="144"/>
                                        </p:tgtEl>
                                        <p:attrNameLst>
                                          <p:attrName>ppt_x</p:attrName>
                                          <p:attrName>ppt_y</p:attrName>
                                        </p:attrNameLst>
                                      </p:cBhvr>
                                      <p:rCtr x="859" y="0"/>
                                    </p:animMotion>
                                  </p:childTnLst>
                                </p:cTn>
                              </p:par>
                              <p:par>
                                <p:cTn id="57" presetID="10" presetClass="entr" presetSubtype="0" fill="hold" grpId="0" nodeType="withEffect">
                                  <p:stCondLst>
                                    <p:cond delay="0"/>
                                  </p:stCondLst>
                                  <p:childTnLst>
                                    <p:set>
                                      <p:cBhvr>
                                        <p:cTn id="58" dur="1" fill="hold">
                                          <p:stCondLst>
                                            <p:cond delay="0"/>
                                          </p:stCondLst>
                                        </p:cTn>
                                        <p:tgtEl>
                                          <p:spTgt spid="147"/>
                                        </p:tgtEl>
                                        <p:attrNameLst>
                                          <p:attrName>style.visibility</p:attrName>
                                        </p:attrNameLst>
                                      </p:cBhvr>
                                      <p:to>
                                        <p:strVal val="visible"/>
                                      </p:to>
                                    </p:set>
                                    <p:animEffect transition="in" filter="fade">
                                      <p:cBhvr>
                                        <p:cTn id="59" dur="250"/>
                                        <p:tgtEl>
                                          <p:spTgt spid="147"/>
                                        </p:tgtEl>
                                      </p:cBhvr>
                                    </p:animEffect>
                                  </p:childTnLst>
                                </p:cTn>
                              </p:par>
                              <p:par>
                                <p:cTn id="60" presetID="42" presetClass="path" presetSubtype="0" decel="100000" fill="hold" grpId="1" nodeType="withEffect">
                                  <p:stCondLst>
                                    <p:cond delay="0"/>
                                  </p:stCondLst>
                                  <p:childTnLst>
                                    <p:animMotion origin="layout" path="M -0.01719 -0.00023 L -2.08333E-6 -7.40741E-7 " pathEditMode="relative" rAng="0" ptsTypes="AA">
                                      <p:cBhvr>
                                        <p:cTn id="61" dur="500" fill="hold"/>
                                        <p:tgtEl>
                                          <p:spTgt spid="147"/>
                                        </p:tgtEl>
                                        <p:attrNameLst>
                                          <p:attrName>ppt_x</p:attrName>
                                          <p:attrName>ppt_y</p:attrName>
                                        </p:attrNameLst>
                                      </p:cBhvr>
                                      <p:rCtr x="859" y="0"/>
                                    </p:animMotion>
                                  </p:childTnLst>
                                </p:cTn>
                              </p:par>
                            </p:childTnLst>
                          </p:cTn>
                        </p:par>
                        <p:par>
                          <p:cTn id="62" fill="hold">
                            <p:stCondLst>
                              <p:cond delay="1750"/>
                            </p:stCondLst>
                            <p:childTnLst>
                              <p:par>
                                <p:cTn id="63" presetID="10" presetClass="entr" presetSubtype="0"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par>
                                <p:cTn id="66" presetID="10" presetClass="entr" presetSubtype="0" fill="hold" nodeType="withEffect">
                                  <p:stCondLst>
                                    <p:cond delay="250"/>
                                  </p:stCondLst>
                                  <p:childTnLst>
                                    <p:set>
                                      <p:cBhvr>
                                        <p:cTn id="67" dur="1" fill="hold">
                                          <p:stCondLst>
                                            <p:cond delay="0"/>
                                          </p:stCondLst>
                                        </p:cTn>
                                        <p:tgtEl>
                                          <p:spTgt spid="102"/>
                                        </p:tgtEl>
                                        <p:attrNameLst>
                                          <p:attrName>style.visibility</p:attrName>
                                        </p:attrNameLst>
                                      </p:cBhvr>
                                      <p:to>
                                        <p:strVal val="visible"/>
                                      </p:to>
                                    </p:set>
                                    <p:animEffect transition="in" filter="fade">
                                      <p:cBhvr>
                                        <p:cTn id="68" dur="500"/>
                                        <p:tgtEl>
                                          <p:spTgt spid="102"/>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103"/>
                                        </p:tgtEl>
                                        <p:attrNameLst>
                                          <p:attrName>style.visibility</p:attrName>
                                        </p:attrNameLst>
                                      </p:cBhvr>
                                      <p:to>
                                        <p:strVal val="visible"/>
                                      </p:to>
                                    </p:set>
                                    <p:animEffect transition="in" filter="fade">
                                      <p:cBhvr>
                                        <p:cTn id="71" dur="500"/>
                                        <p:tgtEl>
                                          <p:spTgt spid="103"/>
                                        </p:tgtEl>
                                      </p:cBhvr>
                                    </p:animEffect>
                                  </p:childTnLst>
                                </p:cTn>
                              </p:par>
                              <p:par>
                                <p:cTn id="72" presetID="10" presetClass="entr" presetSubtype="0" fill="hold" nodeType="withEffect">
                                  <p:stCondLst>
                                    <p:cond delay="500"/>
                                  </p:stCondLst>
                                  <p:childTnLst>
                                    <p:set>
                                      <p:cBhvr>
                                        <p:cTn id="73" dur="1" fill="hold">
                                          <p:stCondLst>
                                            <p:cond delay="0"/>
                                          </p:stCondLst>
                                        </p:cTn>
                                        <p:tgtEl>
                                          <p:spTgt spid="139"/>
                                        </p:tgtEl>
                                        <p:attrNameLst>
                                          <p:attrName>style.visibility</p:attrName>
                                        </p:attrNameLst>
                                      </p:cBhvr>
                                      <p:to>
                                        <p:strVal val="visible"/>
                                      </p:to>
                                    </p:set>
                                    <p:animEffect transition="in" filter="fade">
                                      <p:cBhvr>
                                        <p:cTn id="74" dur="500"/>
                                        <p:tgtEl>
                                          <p:spTgt spid="139"/>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104"/>
                                        </p:tgtEl>
                                        <p:attrNameLst>
                                          <p:attrName>style.visibility</p:attrName>
                                        </p:attrNameLst>
                                      </p:cBhvr>
                                      <p:to>
                                        <p:strVal val="visible"/>
                                      </p:to>
                                    </p:set>
                                    <p:animEffect transition="in" filter="fade">
                                      <p:cBhvr>
                                        <p:cTn id="77" dur="500"/>
                                        <p:tgtEl>
                                          <p:spTgt spid="104"/>
                                        </p:tgtEl>
                                      </p:cBhvr>
                                    </p:animEffect>
                                  </p:childTnLst>
                                </p:cTn>
                              </p:par>
                            </p:childTnLst>
                          </p:cTn>
                        </p:par>
                        <p:par>
                          <p:cTn id="78" fill="hold">
                            <p:stCondLst>
                              <p:cond delay="2750"/>
                            </p:stCondLst>
                            <p:childTnLst>
                              <p:par>
                                <p:cTn id="79" presetID="47" presetClass="entr" presetSubtype="0" fill="hold" nodeType="after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1000"/>
                                        <p:tgtEl>
                                          <p:spTgt spid="6"/>
                                        </p:tgtEl>
                                      </p:cBhvr>
                                    </p:animEffect>
                                    <p:anim calcmode="lin" valueType="num">
                                      <p:cBhvr>
                                        <p:cTn id="82" dur="1000" fill="hold"/>
                                        <p:tgtEl>
                                          <p:spTgt spid="6"/>
                                        </p:tgtEl>
                                        <p:attrNameLst>
                                          <p:attrName>ppt_x</p:attrName>
                                        </p:attrNameLst>
                                      </p:cBhvr>
                                      <p:tavLst>
                                        <p:tav tm="0">
                                          <p:val>
                                            <p:strVal val="#ppt_x"/>
                                          </p:val>
                                        </p:tav>
                                        <p:tav tm="100000">
                                          <p:val>
                                            <p:strVal val="#ppt_x"/>
                                          </p:val>
                                        </p:tav>
                                      </p:tavLst>
                                    </p:anim>
                                    <p:anim calcmode="lin" valueType="num">
                                      <p:cBhvr>
                                        <p:cTn id="83" dur="1000" fill="hold"/>
                                        <p:tgtEl>
                                          <p:spTgt spid="6"/>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50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1000"/>
                                        <p:tgtEl>
                                          <p:spTgt spid="9"/>
                                        </p:tgtEl>
                                      </p:cBhvr>
                                    </p:animEffect>
                                    <p:anim calcmode="lin" valueType="num">
                                      <p:cBhvr>
                                        <p:cTn id="87" dur="1000" fill="hold"/>
                                        <p:tgtEl>
                                          <p:spTgt spid="9"/>
                                        </p:tgtEl>
                                        <p:attrNameLst>
                                          <p:attrName>ppt_x</p:attrName>
                                        </p:attrNameLst>
                                      </p:cBhvr>
                                      <p:tavLst>
                                        <p:tav tm="0">
                                          <p:val>
                                            <p:strVal val="#ppt_x"/>
                                          </p:val>
                                        </p:tav>
                                        <p:tav tm="100000">
                                          <p:val>
                                            <p:strVal val="#ppt_x"/>
                                          </p:val>
                                        </p:tav>
                                      </p:tavLst>
                                    </p:anim>
                                    <p:anim calcmode="lin" valueType="num">
                                      <p:cBhvr>
                                        <p:cTn id="8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3" grpId="0"/>
      <p:bldP spid="98" grpId="0"/>
      <p:bldP spid="98" grpId="1"/>
      <p:bldP spid="99" grpId="0"/>
      <p:bldP spid="99" grpId="1"/>
      <p:bldP spid="103" grpId="0"/>
      <p:bldP spid="104" grpId="0"/>
      <p:bldP spid="146" grpId="0"/>
      <p:bldP spid="146" grpId="1"/>
      <p:bldP spid="147" grpId="0"/>
      <p:bldP spid="14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514A-818C-4ADA-AB8C-4BC60C27D7D4}"/>
              </a:ext>
            </a:extLst>
          </p:cNvPr>
          <p:cNvSpPr>
            <a:spLocks noGrp="1"/>
          </p:cNvSpPr>
          <p:nvPr>
            <p:ph type="title"/>
          </p:nvPr>
        </p:nvSpPr>
        <p:spPr>
          <a:xfrm>
            <a:off x="588263" y="457200"/>
            <a:ext cx="5303396" cy="553998"/>
          </a:xfrm>
        </p:spPr>
        <p:txBody>
          <a:bodyPr/>
          <a:lstStyle/>
          <a:p>
            <a:r>
              <a:rPr lang="en-US"/>
              <a:t>Zero Trust User Access</a:t>
            </a:r>
          </a:p>
        </p:txBody>
      </p:sp>
      <p:cxnSp>
        <p:nvCxnSpPr>
          <p:cNvPr id="1092" name="Connector: Elbow 1091">
            <a:extLst>
              <a:ext uri="{FF2B5EF4-FFF2-40B4-BE49-F238E27FC236}">
                <a16:creationId xmlns:a16="http://schemas.microsoft.com/office/drawing/2014/main" id="{1A17788D-A539-4057-A7B3-FBEE9BA9F1FB}"/>
              </a:ext>
            </a:extLst>
          </p:cNvPr>
          <p:cNvCxnSpPr>
            <a:cxnSpLocks/>
            <a:endCxn id="1454" idx="1"/>
          </p:cNvCxnSpPr>
          <p:nvPr/>
        </p:nvCxnSpPr>
        <p:spPr>
          <a:xfrm>
            <a:off x="5963976" y="4102463"/>
            <a:ext cx="932641" cy="775402"/>
          </a:xfrm>
          <a:prstGeom prst="bentConnector3">
            <a:avLst>
              <a:gd name="adj1" fmla="val 75405"/>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3" name="Rectangle 1092">
            <a:extLst>
              <a:ext uri="{FF2B5EF4-FFF2-40B4-BE49-F238E27FC236}">
                <a16:creationId xmlns:a16="http://schemas.microsoft.com/office/drawing/2014/main" id="{346D3024-6E27-4CE0-9032-773578693C79}"/>
              </a:ext>
            </a:extLst>
          </p:cNvPr>
          <p:cNvSpPr/>
          <p:nvPr/>
        </p:nvSpPr>
        <p:spPr>
          <a:xfrm rot="5400000">
            <a:off x="10750798" y="3528494"/>
            <a:ext cx="550638" cy="1991675"/>
          </a:xfrm>
          <a:prstGeom prst="rect">
            <a:avLst/>
          </a:prstGeom>
          <a:gradFill>
            <a:gsLst>
              <a:gs pos="0">
                <a:schemeClr val="accent1">
                  <a:lumMod val="5000"/>
                  <a:lumOff val="95000"/>
                  <a:alpha val="50000"/>
                </a:schemeClr>
              </a:gs>
              <a:gs pos="78000">
                <a:srgbClr val="5C2D91">
                  <a:alpha val="20000"/>
                </a:srgbClr>
              </a:gs>
            </a:gsLst>
            <a:lin ang="10800000" scaled="1"/>
          </a:gradFill>
          <a:ln w="19050">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94" name="Group 1093">
            <a:extLst>
              <a:ext uri="{FF2B5EF4-FFF2-40B4-BE49-F238E27FC236}">
                <a16:creationId xmlns:a16="http://schemas.microsoft.com/office/drawing/2014/main" id="{18835192-B060-4F39-A40F-2A05FBD8BD08}"/>
              </a:ext>
            </a:extLst>
          </p:cNvPr>
          <p:cNvGrpSpPr/>
          <p:nvPr/>
        </p:nvGrpSpPr>
        <p:grpSpPr>
          <a:xfrm>
            <a:off x="4872924" y="2592007"/>
            <a:ext cx="1577558" cy="1801352"/>
            <a:chOff x="4381024" y="1625742"/>
            <a:chExt cx="3442227" cy="3930543"/>
          </a:xfrm>
        </p:grpSpPr>
        <p:pic>
          <p:nvPicPr>
            <p:cNvPr id="1095" name="!!Gear">
              <a:extLst>
                <a:ext uri="{FF2B5EF4-FFF2-40B4-BE49-F238E27FC236}">
                  <a16:creationId xmlns:a16="http://schemas.microsoft.com/office/drawing/2014/main" id="{45DF0246-365E-4347-88A2-8D8EB8FDCA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462892">
              <a:off x="4381024" y="1928450"/>
              <a:ext cx="3442227" cy="3627835"/>
            </a:xfrm>
            <a:prstGeom prst="rect">
              <a:avLst/>
            </a:prstGeom>
            <a:effectLst>
              <a:outerShdw blurRad="50800" dist="38100" dir="2700000" algn="tl" rotWithShape="0">
                <a:prstClr val="black">
                  <a:alpha val="40000"/>
                </a:prstClr>
              </a:outerShdw>
            </a:effectLst>
          </p:spPr>
        </p:pic>
        <p:sp>
          <p:nvSpPr>
            <p:cNvPr id="1096" name="Oval 1095">
              <a:extLst>
                <a:ext uri="{FF2B5EF4-FFF2-40B4-BE49-F238E27FC236}">
                  <a16:creationId xmlns:a16="http://schemas.microsoft.com/office/drawing/2014/main" id="{A692B083-4F02-4843-99A8-DA7BAD943960}"/>
                </a:ext>
              </a:extLst>
            </p:cNvPr>
            <p:cNvSpPr/>
            <p:nvPr/>
          </p:nvSpPr>
          <p:spPr bwMode="auto">
            <a:xfrm>
              <a:off x="5033147" y="2689580"/>
              <a:ext cx="2125707" cy="2125707"/>
            </a:xfrm>
            <a:prstGeom prst="ellipse">
              <a:avLst/>
            </a:prstGeom>
            <a:solidFill>
              <a:schemeClr val="bg1"/>
            </a:solidFill>
            <a:ln>
              <a:solidFill>
                <a:schemeClr val="accent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Segoe UI" pitchFamily="34" charset="0"/>
              </a:endParaRPr>
            </a:p>
          </p:txBody>
        </p:sp>
        <p:pic>
          <p:nvPicPr>
            <p:cNvPr id="1097" name="Graphic 1096">
              <a:extLst>
                <a:ext uri="{FF2B5EF4-FFF2-40B4-BE49-F238E27FC236}">
                  <a16:creationId xmlns:a16="http://schemas.microsoft.com/office/drawing/2014/main" id="{26F7B497-5F4A-49A0-A6A4-CFABC40349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8462" y="1625742"/>
              <a:ext cx="2001282" cy="1861653"/>
            </a:xfrm>
            <a:prstGeom prst="rect">
              <a:avLst/>
            </a:prstGeom>
            <a:effectLst/>
          </p:spPr>
        </p:pic>
      </p:grpSp>
      <p:sp>
        <p:nvSpPr>
          <p:cNvPr id="1098" name="Rectangle 1097">
            <a:extLst>
              <a:ext uri="{FF2B5EF4-FFF2-40B4-BE49-F238E27FC236}">
                <a16:creationId xmlns:a16="http://schemas.microsoft.com/office/drawing/2014/main" id="{57F440B3-5839-49CA-8C47-B4E8C24AE8DC}"/>
              </a:ext>
            </a:extLst>
          </p:cNvPr>
          <p:cNvSpPr/>
          <p:nvPr/>
        </p:nvSpPr>
        <p:spPr>
          <a:xfrm>
            <a:off x="5218917" y="3366281"/>
            <a:ext cx="895808" cy="553998"/>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000000"/>
                </a:solidFill>
                <a:effectLst/>
                <a:uLnTx/>
                <a:uFillTx/>
                <a:latin typeface="Segoe UI Semibold"/>
                <a:ea typeface="Segoe UI" pitchFamily="34" charset="0"/>
                <a:cs typeface="Segoe UI" pitchFamily="34" charset="0"/>
              </a:rPr>
              <a:t>Security &amp; Compliance Policy Engine</a:t>
            </a:r>
            <a:endParaRPr kumimoji="0" lang="en-US" sz="900" b="0" i="0" u="none" strike="noStrike" kern="1200" cap="none" spc="-50" normalizeH="0" baseline="0" noProof="0">
              <a:ln>
                <a:noFill/>
              </a:ln>
              <a:solidFill>
                <a:srgbClr val="000000"/>
              </a:solidFill>
              <a:effectLst/>
              <a:uLnTx/>
              <a:uFillTx/>
              <a:latin typeface="Segoe UI Semibold"/>
              <a:ea typeface="+mn-ea"/>
              <a:cs typeface="+mn-cs"/>
            </a:endParaRPr>
          </a:p>
        </p:txBody>
      </p:sp>
      <p:cxnSp>
        <p:nvCxnSpPr>
          <p:cNvPr id="1103" name="Connector: Elbow 1102">
            <a:extLst>
              <a:ext uri="{FF2B5EF4-FFF2-40B4-BE49-F238E27FC236}">
                <a16:creationId xmlns:a16="http://schemas.microsoft.com/office/drawing/2014/main" id="{7D830765-68B0-4D6B-AC26-C69333FC8975}"/>
              </a:ext>
            </a:extLst>
          </p:cNvPr>
          <p:cNvCxnSpPr>
            <a:cxnSpLocks/>
          </p:cNvCxnSpPr>
          <p:nvPr/>
        </p:nvCxnSpPr>
        <p:spPr>
          <a:xfrm flipV="1">
            <a:off x="6638367" y="2627936"/>
            <a:ext cx="3383280" cy="457200"/>
          </a:xfrm>
          <a:prstGeom prst="bentConnector3">
            <a:avLst>
              <a:gd name="adj1" fmla="val 38305"/>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04" name="Connector: Elbow 1103">
            <a:extLst>
              <a:ext uri="{FF2B5EF4-FFF2-40B4-BE49-F238E27FC236}">
                <a16:creationId xmlns:a16="http://schemas.microsoft.com/office/drawing/2014/main" id="{9AC93C29-055B-46BC-A409-449C6F34B66E}"/>
              </a:ext>
            </a:extLst>
          </p:cNvPr>
          <p:cNvCxnSpPr>
            <a:cxnSpLocks/>
          </p:cNvCxnSpPr>
          <p:nvPr/>
        </p:nvCxnSpPr>
        <p:spPr>
          <a:xfrm flipV="1">
            <a:off x="6541553" y="2063021"/>
            <a:ext cx="3474720" cy="914400"/>
          </a:xfrm>
          <a:prstGeom prst="bentConnector3">
            <a:avLst>
              <a:gd name="adj1" fmla="val 3126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05" name="Group 1104">
            <a:extLst>
              <a:ext uri="{FF2B5EF4-FFF2-40B4-BE49-F238E27FC236}">
                <a16:creationId xmlns:a16="http://schemas.microsoft.com/office/drawing/2014/main" id="{9836FC63-F308-4CC2-8155-F35A1EFF56E8}"/>
              </a:ext>
            </a:extLst>
          </p:cNvPr>
          <p:cNvGrpSpPr/>
          <p:nvPr/>
        </p:nvGrpSpPr>
        <p:grpSpPr>
          <a:xfrm>
            <a:off x="8838958" y="6228297"/>
            <a:ext cx="2443248" cy="419516"/>
            <a:chOff x="8874272" y="5798346"/>
            <a:chExt cx="3727806" cy="640080"/>
          </a:xfrm>
        </p:grpSpPr>
        <p:sp>
          <p:nvSpPr>
            <p:cNvPr id="1229" name="TextBox 1228">
              <a:extLst>
                <a:ext uri="{FF2B5EF4-FFF2-40B4-BE49-F238E27FC236}">
                  <a16:creationId xmlns:a16="http://schemas.microsoft.com/office/drawing/2014/main" id="{365599D8-093D-4A53-86FC-201CB3723405}"/>
                </a:ext>
              </a:extLst>
            </p:cNvPr>
            <p:cNvSpPr txBox="1"/>
            <p:nvPr/>
          </p:nvSpPr>
          <p:spPr>
            <a:xfrm>
              <a:off x="9401718" y="5821112"/>
              <a:ext cx="3200360"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Enforcement</a:t>
              </a:r>
              <a:b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of policy across resources</a:t>
              </a:r>
            </a:p>
          </p:txBody>
        </p:sp>
        <p:grpSp>
          <p:nvGrpSpPr>
            <p:cNvPr id="1230" name="Group 1229">
              <a:extLst>
                <a:ext uri="{FF2B5EF4-FFF2-40B4-BE49-F238E27FC236}">
                  <a16:creationId xmlns:a16="http://schemas.microsoft.com/office/drawing/2014/main" id="{1FE8C65F-DF4E-4720-8A66-540F69AA1D8C}"/>
                </a:ext>
              </a:extLst>
            </p:cNvPr>
            <p:cNvGrpSpPr/>
            <p:nvPr/>
          </p:nvGrpSpPr>
          <p:grpSpPr>
            <a:xfrm>
              <a:off x="8874272" y="5798346"/>
              <a:ext cx="640080" cy="640080"/>
              <a:chOff x="8564293" y="6359259"/>
              <a:chExt cx="812414" cy="812410"/>
            </a:xfrm>
          </p:grpSpPr>
          <p:sp>
            <p:nvSpPr>
              <p:cNvPr id="1231" name="Oval 1230">
                <a:extLst>
                  <a:ext uri="{FF2B5EF4-FFF2-40B4-BE49-F238E27FC236}">
                    <a16:creationId xmlns:a16="http://schemas.microsoft.com/office/drawing/2014/main" id="{8E9CE945-5038-45FA-BD5D-4C518A6BE843}"/>
                  </a:ext>
                </a:extLst>
              </p:cNvPr>
              <p:cNvSpPr/>
              <p:nvPr/>
            </p:nvSpPr>
            <p:spPr bwMode="auto">
              <a:xfrm>
                <a:off x="8564293" y="6359259"/>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sp>
            <p:nvSpPr>
              <p:cNvPr id="1232" name="Freeform 13">
                <a:extLst>
                  <a:ext uri="{FF2B5EF4-FFF2-40B4-BE49-F238E27FC236}">
                    <a16:creationId xmlns:a16="http://schemas.microsoft.com/office/drawing/2014/main" id="{85316E60-6D22-4B60-832A-6E6F86264207}"/>
                  </a:ext>
                </a:extLst>
              </p:cNvPr>
              <p:cNvSpPr>
                <a:spLocks/>
              </p:cNvSpPr>
              <p:nvPr/>
            </p:nvSpPr>
            <p:spPr bwMode="auto">
              <a:xfrm>
                <a:off x="8749483" y="6534958"/>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3E3E3E"/>
              </a:solidFill>
              <a:ln w="41275">
                <a:solidFill>
                  <a:schemeClr val="bg1"/>
                </a:solid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08" name="Group 1107">
            <a:extLst>
              <a:ext uri="{FF2B5EF4-FFF2-40B4-BE49-F238E27FC236}">
                <a16:creationId xmlns:a16="http://schemas.microsoft.com/office/drawing/2014/main" id="{CE3CB727-E79D-4E88-B41B-FBA3C75686F3}"/>
              </a:ext>
            </a:extLst>
          </p:cNvPr>
          <p:cNvGrpSpPr/>
          <p:nvPr/>
        </p:nvGrpSpPr>
        <p:grpSpPr>
          <a:xfrm>
            <a:off x="10031177" y="2573009"/>
            <a:ext cx="1469815" cy="476699"/>
            <a:chOff x="10031177" y="2676455"/>
            <a:chExt cx="1469815" cy="476699"/>
          </a:xfrm>
        </p:grpSpPr>
        <p:sp>
          <p:nvSpPr>
            <p:cNvPr id="1215" name="Rectangle 1214">
              <a:extLst>
                <a:ext uri="{FF2B5EF4-FFF2-40B4-BE49-F238E27FC236}">
                  <a16:creationId xmlns:a16="http://schemas.microsoft.com/office/drawing/2014/main" id="{021FBC2E-2FFD-4C76-8F50-015D3FBA5539}"/>
                </a:ext>
              </a:extLst>
            </p:cNvPr>
            <p:cNvSpPr/>
            <p:nvPr/>
          </p:nvSpPr>
          <p:spPr>
            <a:xfrm>
              <a:off x="10031177" y="2676455"/>
              <a:ext cx="146981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Modern Applications</a:t>
              </a:r>
            </a:p>
          </p:txBody>
        </p:sp>
        <p:grpSp>
          <p:nvGrpSpPr>
            <p:cNvPr id="1216" name="Group 1215">
              <a:extLst>
                <a:ext uri="{FF2B5EF4-FFF2-40B4-BE49-F238E27FC236}">
                  <a16:creationId xmlns:a16="http://schemas.microsoft.com/office/drawing/2014/main" id="{C8622EE3-B03B-4CD2-B9DC-3DABCEC50263}"/>
                </a:ext>
              </a:extLst>
            </p:cNvPr>
            <p:cNvGrpSpPr/>
            <p:nvPr/>
          </p:nvGrpSpPr>
          <p:grpSpPr>
            <a:xfrm>
              <a:off x="10050455" y="2973057"/>
              <a:ext cx="1202266" cy="180097"/>
              <a:chOff x="9647707" y="2375757"/>
              <a:chExt cx="1618595" cy="242462"/>
            </a:xfrm>
          </p:grpSpPr>
          <p:pic>
            <p:nvPicPr>
              <p:cNvPr id="1219" name="Picture 1218">
                <a:extLst>
                  <a:ext uri="{FF2B5EF4-FFF2-40B4-BE49-F238E27FC236}">
                    <a16:creationId xmlns:a16="http://schemas.microsoft.com/office/drawing/2014/main" id="{6449C464-4B40-4F65-8122-AAF46AF50EC9}"/>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3899" y="2400183"/>
                <a:ext cx="292403" cy="218036"/>
              </a:xfrm>
              <a:prstGeom prst="rect">
                <a:avLst/>
              </a:prstGeom>
            </p:spPr>
          </p:pic>
          <p:pic>
            <p:nvPicPr>
              <p:cNvPr id="1220" name="Picture 1219">
                <a:extLst>
                  <a:ext uri="{FF2B5EF4-FFF2-40B4-BE49-F238E27FC236}">
                    <a16:creationId xmlns:a16="http://schemas.microsoft.com/office/drawing/2014/main" id="{0743BEF1-BB8D-49B8-BBA6-BB98F0F591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7707" y="2375757"/>
                <a:ext cx="482421" cy="223308"/>
              </a:xfrm>
              <a:prstGeom prst="rect">
                <a:avLst/>
              </a:prstGeom>
            </p:spPr>
          </p:pic>
          <p:pic>
            <p:nvPicPr>
              <p:cNvPr id="1221" name="Picture 1220">
                <a:extLst>
                  <a:ext uri="{FF2B5EF4-FFF2-40B4-BE49-F238E27FC236}">
                    <a16:creationId xmlns:a16="http://schemas.microsoft.com/office/drawing/2014/main" id="{7B1F064C-DC21-4B68-8BDB-4118051787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92520" y="2439562"/>
                <a:ext cx="551669" cy="139274"/>
              </a:xfrm>
              <a:prstGeom prst="rect">
                <a:avLst/>
              </a:prstGeom>
            </p:spPr>
          </p:pic>
        </p:grpSp>
      </p:grpSp>
      <p:grpSp>
        <p:nvGrpSpPr>
          <p:cNvPr id="1109" name="Group 1108">
            <a:extLst>
              <a:ext uri="{FF2B5EF4-FFF2-40B4-BE49-F238E27FC236}">
                <a16:creationId xmlns:a16="http://schemas.microsoft.com/office/drawing/2014/main" id="{51DA03F9-8D37-48DF-A4DC-8BB1B5A44118}"/>
              </a:ext>
            </a:extLst>
          </p:cNvPr>
          <p:cNvGrpSpPr/>
          <p:nvPr/>
        </p:nvGrpSpPr>
        <p:grpSpPr>
          <a:xfrm>
            <a:off x="9949897" y="3184448"/>
            <a:ext cx="1511462" cy="749259"/>
            <a:chOff x="9949897" y="3287894"/>
            <a:chExt cx="1511462" cy="749259"/>
          </a:xfrm>
        </p:grpSpPr>
        <p:grpSp>
          <p:nvGrpSpPr>
            <p:cNvPr id="1200" name="Group 1199">
              <a:extLst>
                <a:ext uri="{FF2B5EF4-FFF2-40B4-BE49-F238E27FC236}">
                  <a16:creationId xmlns:a16="http://schemas.microsoft.com/office/drawing/2014/main" id="{02A11925-1EE3-4AB3-9B34-B7D1EAA70FA8}"/>
                </a:ext>
              </a:extLst>
            </p:cNvPr>
            <p:cNvGrpSpPr/>
            <p:nvPr/>
          </p:nvGrpSpPr>
          <p:grpSpPr>
            <a:xfrm>
              <a:off x="9949897" y="3489769"/>
              <a:ext cx="1511462" cy="547384"/>
              <a:chOff x="10066075" y="3025272"/>
              <a:chExt cx="2034864" cy="736939"/>
            </a:xfrm>
          </p:grpSpPr>
          <p:sp>
            <p:nvSpPr>
              <p:cNvPr id="1202" name="Rectangle 1201">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EA1E32CF-4FF1-4CCE-9104-DA3F6F70B207}"/>
                  </a:ext>
                </a:extLst>
              </p:cNvPr>
              <p:cNvSpPr/>
              <p:nvPr/>
            </p:nvSpPr>
            <p:spPr>
              <a:xfrm>
                <a:off x="10066075" y="3025272"/>
                <a:ext cx="2034864" cy="7369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03" name="Picture 1202">
                <a:extLst>
                  <a:ext uri="{FF2B5EF4-FFF2-40B4-BE49-F238E27FC236}">
                    <a16:creationId xmlns:a16="http://schemas.microsoft.com/office/drawing/2014/main" id="{A55BF1B5-A0B5-4038-9096-1B2CD886852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94216" y="3145250"/>
                <a:ext cx="211649" cy="211647"/>
              </a:xfrm>
              <a:prstGeom prst="rect">
                <a:avLst/>
              </a:prstGeom>
            </p:spPr>
          </p:pic>
          <p:pic>
            <p:nvPicPr>
              <p:cNvPr id="1204" name="Picture 1203">
                <a:extLst>
                  <a:ext uri="{FF2B5EF4-FFF2-40B4-BE49-F238E27FC236}">
                    <a16:creationId xmlns:a16="http://schemas.microsoft.com/office/drawing/2014/main" id="{4CFF3623-461C-4E1A-BCF7-0AF7755D51D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737161" y="3135127"/>
                <a:ext cx="331112" cy="231892"/>
              </a:xfrm>
              <a:prstGeom prst="rect">
                <a:avLst/>
              </a:prstGeom>
            </p:spPr>
          </p:pic>
          <p:pic>
            <p:nvPicPr>
              <p:cNvPr id="1205" name="Picture 1204">
                <a:extLst>
                  <a:ext uri="{FF2B5EF4-FFF2-40B4-BE49-F238E27FC236}">
                    <a16:creationId xmlns:a16="http://schemas.microsoft.com/office/drawing/2014/main" id="{FBD9C733-572F-4067-961A-D99D976961C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76944" y="3133937"/>
                <a:ext cx="234272" cy="234274"/>
              </a:xfrm>
              <a:prstGeom prst="rect">
                <a:avLst/>
              </a:prstGeom>
            </p:spPr>
          </p:pic>
          <p:pic>
            <p:nvPicPr>
              <p:cNvPr id="1206" name="Picture 1205">
                <a:extLst>
                  <a:ext uri="{FF2B5EF4-FFF2-40B4-BE49-F238E27FC236}">
                    <a16:creationId xmlns:a16="http://schemas.microsoft.com/office/drawing/2014/main" id="{6D336A9C-EE21-4AC3-89D1-A60A1ED9D25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531809" y="3119690"/>
                <a:ext cx="266246" cy="262764"/>
              </a:xfrm>
              <a:prstGeom prst="rect">
                <a:avLst/>
              </a:prstGeom>
            </p:spPr>
          </p:pic>
          <p:grpSp>
            <p:nvGrpSpPr>
              <p:cNvPr id="1207" name="Group 1206">
                <a:extLst>
                  <a:ext uri="{FF2B5EF4-FFF2-40B4-BE49-F238E27FC236}">
                    <a16:creationId xmlns:a16="http://schemas.microsoft.com/office/drawing/2014/main" id="{A2B5EF1E-FE6E-443E-8284-47AE007F666A}"/>
                  </a:ext>
                </a:extLst>
              </p:cNvPr>
              <p:cNvGrpSpPr/>
              <p:nvPr/>
            </p:nvGrpSpPr>
            <p:grpSpPr>
              <a:xfrm>
                <a:off x="11440280" y="3532127"/>
                <a:ext cx="172208" cy="39750"/>
                <a:chOff x="2347623" y="628659"/>
                <a:chExt cx="412253" cy="115311"/>
              </a:xfrm>
              <a:solidFill>
                <a:schemeClr val="tx1">
                  <a:lumMod val="65000"/>
                  <a:lumOff val="35000"/>
                </a:schemeClr>
              </a:solidFill>
            </p:grpSpPr>
            <p:sp>
              <p:nvSpPr>
                <p:cNvPr id="1212" name="Oval 1211">
                  <a:extLst>
                    <a:ext uri="{FF2B5EF4-FFF2-40B4-BE49-F238E27FC236}">
                      <a16:creationId xmlns:a16="http://schemas.microsoft.com/office/drawing/2014/main" id="{39D8DC45-B915-4711-B915-62EBF35F47E1}"/>
                    </a:ext>
                  </a:extLst>
                </p:cNvPr>
                <p:cNvSpPr/>
                <p:nvPr/>
              </p:nvSpPr>
              <p:spPr bwMode="auto">
                <a:xfrm>
                  <a:off x="2347623" y="628667"/>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3" name="Oval 1212">
                  <a:extLst>
                    <a:ext uri="{FF2B5EF4-FFF2-40B4-BE49-F238E27FC236}">
                      <a16:creationId xmlns:a16="http://schemas.microsoft.com/office/drawing/2014/main" id="{8E9ED20E-FE1C-47CC-A008-2935128EEFF6}"/>
                    </a:ext>
                  </a:extLst>
                </p:cNvPr>
                <p:cNvSpPr/>
                <p:nvPr/>
              </p:nvSpPr>
              <p:spPr bwMode="auto">
                <a:xfrm>
                  <a:off x="2506183" y="628675"/>
                  <a:ext cx="95147" cy="11529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4" name="Oval 1213">
                  <a:extLst>
                    <a:ext uri="{FF2B5EF4-FFF2-40B4-BE49-F238E27FC236}">
                      <a16:creationId xmlns:a16="http://schemas.microsoft.com/office/drawing/2014/main" id="{ED8E30E9-D0CF-425E-BF87-C2EA2270FCB5}"/>
                    </a:ext>
                  </a:extLst>
                </p:cNvPr>
                <p:cNvSpPr/>
                <p:nvPr/>
              </p:nvSpPr>
              <p:spPr bwMode="auto">
                <a:xfrm>
                  <a:off x="2664729" y="628659"/>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209" name="Picture 1208">
                <a:extLst>
                  <a:ext uri="{FF2B5EF4-FFF2-40B4-BE49-F238E27FC236}">
                    <a16:creationId xmlns:a16="http://schemas.microsoft.com/office/drawing/2014/main" id="{B386450C-C0D8-460D-A279-A0E26F22DF7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21036" y="3468023"/>
                <a:ext cx="211914" cy="196960"/>
              </a:xfrm>
              <a:prstGeom prst="rect">
                <a:avLst/>
              </a:prstGeom>
            </p:spPr>
          </p:pic>
          <p:pic>
            <p:nvPicPr>
              <p:cNvPr id="1210" name="Picture 1209">
                <a:extLst>
                  <a:ext uri="{FF2B5EF4-FFF2-40B4-BE49-F238E27FC236}">
                    <a16:creationId xmlns:a16="http://schemas.microsoft.com/office/drawing/2014/main" id="{D14F4FC9-E030-4AC1-A1E8-9F47CE4BC30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23340" y="3447618"/>
                <a:ext cx="226972" cy="226972"/>
              </a:xfrm>
              <a:prstGeom prst="rect">
                <a:avLst/>
              </a:prstGeom>
            </p:spPr>
          </p:pic>
          <p:pic>
            <p:nvPicPr>
              <p:cNvPr id="1211" name="Picture 1210">
                <a:extLst>
                  <a:ext uri="{FF2B5EF4-FFF2-40B4-BE49-F238E27FC236}">
                    <a16:creationId xmlns:a16="http://schemas.microsoft.com/office/drawing/2014/main" id="{B7A4EE64-23BB-4575-A198-F190E7F996E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78345" y="3378419"/>
                <a:ext cx="342374" cy="357973"/>
              </a:xfrm>
              <a:prstGeom prst="rect">
                <a:avLst/>
              </a:prstGeom>
            </p:spPr>
          </p:pic>
        </p:grpSp>
        <p:sp>
          <p:nvSpPr>
            <p:cNvPr id="1201" name="Rectangle 1200">
              <a:extLst>
                <a:ext uri="{FF2B5EF4-FFF2-40B4-BE49-F238E27FC236}">
                  <a16:creationId xmlns:a16="http://schemas.microsoft.com/office/drawing/2014/main" id="{AAD1867E-B035-4E5A-A63E-7062F8BCB4BF}"/>
                </a:ext>
              </a:extLst>
            </p:cNvPr>
            <p:cNvSpPr/>
            <p:nvPr/>
          </p:nvSpPr>
          <p:spPr>
            <a:xfrm>
              <a:off x="10030279" y="3287894"/>
              <a:ext cx="124896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SaaS Applications</a:t>
              </a:r>
            </a:p>
          </p:txBody>
        </p:sp>
      </p:grpSp>
      <p:grpSp>
        <p:nvGrpSpPr>
          <p:cNvPr id="1110" name="Group 1109">
            <a:extLst>
              <a:ext uri="{FF2B5EF4-FFF2-40B4-BE49-F238E27FC236}">
                <a16:creationId xmlns:a16="http://schemas.microsoft.com/office/drawing/2014/main" id="{38BBF836-78F5-41D1-9F60-F10657C34443}"/>
              </a:ext>
            </a:extLst>
          </p:cNvPr>
          <p:cNvGrpSpPr/>
          <p:nvPr/>
        </p:nvGrpSpPr>
        <p:grpSpPr>
          <a:xfrm>
            <a:off x="9949897" y="4884487"/>
            <a:ext cx="1626646" cy="543674"/>
            <a:chOff x="9949897" y="4987933"/>
            <a:chExt cx="1626646" cy="543674"/>
          </a:xfrm>
        </p:grpSpPr>
        <p:grpSp>
          <p:nvGrpSpPr>
            <p:cNvPr id="1171" name="Group 1170">
              <a:extLst>
                <a:ext uri="{FF2B5EF4-FFF2-40B4-BE49-F238E27FC236}">
                  <a16:creationId xmlns:a16="http://schemas.microsoft.com/office/drawing/2014/main" id="{8B523FF3-7296-4E46-84BA-C26CDF4E2840}"/>
                </a:ext>
              </a:extLst>
            </p:cNvPr>
            <p:cNvGrpSpPr/>
            <p:nvPr/>
          </p:nvGrpSpPr>
          <p:grpSpPr>
            <a:xfrm>
              <a:off x="9949897" y="5225967"/>
              <a:ext cx="1626646" cy="305640"/>
              <a:chOff x="9911004" y="5286022"/>
              <a:chExt cx="2189934" cy="411480"/>
            </a:xfrm>
          </p:grpSpPr>
          <p:sp>
            <p:nvSpPr>
              <p:cNvPr id="1173" name="Rectangle 1172">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5A651BA0-A21E-4771-A25F-A8BB71037EE1}"/>
                  </a:ext>
                </a:extLst>
              </p:cNvPr>
              <p:cNvSpPr/>
              <p:nvPr/>
            </p:nvSpPr>
            <p:spPr>
              <a:xfrm>
                <a:off x="9911004" y="5286022"/>
                <a:ext cx="2189934"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74" name="Group 1173">
                <a:extLst>
                  <a:ext uri="{FF2B5EF4-FFF2-40B4-BE49-F238E27FC236}">
                    <a16:creationId xmlns:a16="http://schemas.microsoft.com/office/drawing/2014/main" id="{EE567A38-A856-48FB-8D3E-50F14C346A07}"/>
                  </a:ext>
                </a:extLst>
              </p:cNvPr>
              <p:cNvGrpSpPr/>
              <p:nvPr/>
            </p:nvGrpSpPr>
            <p:grpSpPr>
              <a:xfrm>
                <a:off x="9992822" y="5334677"/>
                <a:ext cx="1990425" cy="314171"/>
                <a:chOff x="10773383" y="4110803"/>
                <a:chExt cx="1115338" cy="176047"/>
              </a:xfrm>
            </p:grpSpPr>
            <p:grpSp>
              <p:nvGrpSpPr>
                <p:cNvPr id="1175" name="Group 1174">
                  <a:extLst>
                    <a:ext uri="{FF2B5EF4-FFF2-40B4-BE49-F238E27FC236}">
                      <a16:creationId xmlns:a16="http://schemas.microsoft.com/office/drawing/2014/main" id="{E7A0FB1E-E64F-4D2C-BAF5-2EB111CFD4C7}"/>
                    </a:ext>
                  </a:extLst>
                </p:cNvPr>
                <p:cNvGrpSpPr/>
                <p:nvPr/>
              </p:nvGrpSpPr>
              <p:grpSpPr>
                <a:xfrm>
                  <a:off x="10773383" y="4110803"/>
                  <a:ext cx="1115338" cy="176047"/>
                  <a:chOff x="-135564" y="2964206"/>
                  <a:chExt cx="2478627" cy="391231"/>
                </a:xfrm>
              </p:grpSpPr>
              <p:grpSp>
                <p:nvGrpSpPr>
                  <p:cNvPr id="1188" name="Group 1187">
                    <a:extLst>
                      <a:ext uri="{FF2B5EF4-FFF2-40B4-BE49-F238E27FC236}">
                        <a16:creationId xmlns:a16="http://schemas.microsoft.com/office/drawing/2014/main" id="{7401AFC8-FA28-4756-879C-9572B6B175C3}"/>
                      </a:ext>
                    </a:extLst>
                  </p:cNvPr>
                  <p:cNvGrpSpPr/>
                  <p:nvPr/>
                </p:nvGrpSpPr>
                <p:grpSpPr>
                  <a:xfrm>
                    <a:off x="-135564" y="2964206"/>
                    <a:ext cx="1811803" cy="391231"/>
                    <a:chOff x="-135564" y="2964206"/>
                    <a:chExt cx="1811803" cy="391231"/>
                  </a:xfrm>
                </p:grpSpPr>
                <p:pic>
                  <p:nvPicPr>
                    <p:cNvPr id="1194" name="Picture 1193">
                      <a:hlinkClick r:id="rId18"/>
                      <a:extLst>
                        <a:ext uri="{FF2B5EF4-FFF2-40B4-BE49-F238E27FC236}">
                          <a16:creationId xmlns:a16="http://schemas.microsoft.com/office/drawing/2014/main" id="{CB0FF9F4-3B0D-42D5-874E-5D12121C472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1195" name="Group 1194">
                      <a:extLst>
                        <a:ext uri="{FF2B5EF4-FFF2-40B4-BE49-F238E27FC236}">
                          <a16:creationId xmlns:a16="http://schemas.microsoft.com/office/drawing/2014/main" id="{C3B66D1D-DEFD-478C-ABFB-2B2FC99C1334}"/>
                        </a:ext>
                      </a:extLst>
                    </p:cNvPr>
                    <p:cNvGrpSpPr/>
                    <p:nvPr/>
                  </p:nvGrpSpPr>
                  <p:grpSpPr>
                    <a:xfrm>
                      <a:off x="-135564" y="2964206"/>
                      <a:ext cx="1469346" cy="391231"/>
                      <a:chOff x="11727059" y="7366546"/>
                      <a:chExt cx="2260404" cy="601860"/>
                    </a:xfrm>
                  </p:grpSpPr>
                  <p:pic>
                    <p:nvPicPr>
                      <p:cNvPr id="1196" name="Picture 1195">
                        <a:extLst>
                          <a:ext uri="{FF2B5EF4-FFF2-40B4-BE49-F238E27FC236}">
                            <a16:creationId xmlns:a16="http://schemas.microsoft.com/office/drawing/2014/main" id="{C760B0B3-A080-4BCC-96B5-3D41139376DB}"/>
                          </a:ext>
                        </a:extLst>
                      </p:cNvPr>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2306492" y="7395332"/>
                        <a:ext cx="531603" cy="573074"/>
                      </a:xfrm>
                      <a:prstGeom prst="rect">
                        <a:avLst/>
                      </a:prstGeom>
                    </p:spPr>
                  </p:pic>
                  <p:pic>
                    <p:nvPicPr>
                      <p:cNvPr id="1197" name="Picture 1196">
                        <a:extLst>
                          <a:ext uri="{FF2B5EF4-FFF2-40B4-BE49-F238E27FC236}">
                            <a16:creationId xmlns:a16="http://schemas.microsoft.com/office/drawing/2014/main" id="{3C343C9A-943B-42D0-AA27-2F31EBA63616}"/>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727059" y="7375762"/>
                        <a:ext cx="530659" cy="573073"/>
                      </a:xfrm>
                      <a:prstGeom prst="rect">
                        <a:avLst/>
                      </a:prstGeom>
                    </p:spPr>
                  </p:pic>
                  <p:pic>
                    <p:nvPicPr>
                      <p:cNvPr id="1198" name="Picture 1197">
                        <a:extLst>
                          <a:ext uri="{FF2B5EF4-FFF2-40B4-BE49-F238E27FC236}">
                            <a16:creationId xmlns:a16="http://schemas.microsoft.com/office/drawing/2014/main" id="{6AA0E198-55ED-453F-9157-74DBAB34E302}"/>
                          </a:ext>
                        </a:extLst>
                      </p:cNvPr>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2890224" y="7393808"/>
                        <a:ext cx="522821" cy="573075"/>
                      </a:xfrm>
                      <a:prstGeom prst="rect">
                        <a:avLst/>
                      </a:prstGeom>
                    </p:spPr>
                  </p:pic>
                  <p:pic>
                    <p:nvPicPr>
                      <p:cNvPr id="1199" name="Picture 1198">
                        <a:extLst>
                          <a:ext uri="{FF2B5EF4-FFF2-40B4-BE49-F238E27FC236}">
                            <a16:creationId xmlns:a16="http://schemas.microsoft.com/office/drawing/2014/main" id="{2FA14009-8C5F-45E6-BC2C-1964BF18BC3D}"/>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1189" name="Group 1188">
                    <a:extLst>
                      <a:ext uri="{FF2B5EF4-FFF2-40B4-BE49-F238E27FC236}">
                        <a16:creationId xmlns:a16="http://schemas.microsoft.com/office/drawing/2014/main" id="{E68247B0-C36B-4283-9DEB-B9BE6CC7AA6C}"/>
                      </a:ext>
                    </a:extLst>
                  </p:cNvPr>
                  <p:cNvGrpSpPr/>
                  <p:nvPr/>
                </p:nvGrpSpPr>
                <p:grpSpPr>
                  <a:xfrm>
                    <a:off x="2013569" y="3113302"/>
                    <a:ext cx="329494" cy="79868"/>
                    <a:chOff x="6663231" y="3052616"/>
                    <a:chExt cx="188660" cy="45730"/>
                  </a:xfrm>
                </p:grpSpPr>
                <p:sp>
                  <p:nvSpPr>
                    <p:cNvPr id="1191" name="Oval 1190">
                      <a:extLst>
                        <a:ext uri="{FF2B5EF4-FFF2-40B4-BE49-F238E27FC236}">
                          <a16:creationId xmlns:a16="http://schemas.microsoft.com/office/drawing/2014/main" id="{FB3DDE3D-9990-4C50-BD0E-95F3BD53E54B}"/>
                        </a:ext>
                      </a:extLst>
                    </p:cNvPr>
                    <p:cNvSpPr/>
                    <p:nvPr/>
                  </p:nvSpPr>
                  <p:spPr bwMode="auto">
                    <a:xfrm>
                      <a:off x="6663231" y="3052627"/>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92" name="Oval 1191">
                      <a:extLst>
                        <a:ext uri="{FF2B5EF4-FFF2-40B4-BE49-F238E27FC236}">
                          <a16:creationId xmlns:a16="http://schemas.microsoft.com/office/drawing/2014/main" id="{A62BF9AB-AE9E-42CA-8CBB-530058143130}"/>
                        </a:ext>
                      </a:extLst>
                    </p:cNvPr>
                    <p:cNvSpPr/>
                    <p:nvPr/>
                  </p:nvSpPr>
                  <p:spPr bwMode="auto">
                    <a:xfrm>
                      <a:off x="6734695" y="3052622"/>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93" name="Oval 1192">
                      <a:extLst>
                        <a:ext uri="{FF2B5EF4-FFF2-40B4-BE49-F238E27FC236}">
                          <a16:creationId xmlns:a16="http://schemas.microsoft.com/office/drawing/2014/main" id="{18A2E45F-602A-41E1-90CC-EF7A7CC80E52}"/>
                        </a:ext>
                      </a:extLst>
                    </p:cNvPr>
                    <p:cNvSpPr/>
                    <p:nvPr/>
                  </p:nvSpPr>
                  <p:spPr bwMode="auto">
                    <a:xfrm>
                      <a:off x="6806171" y="3052616"/>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190" name="Picture 1189">
                    <a:hlinkClick r:id="rId24"/>
                    <a:extLst>
                      <a:ext uri="{FF2B5EF4-FFF2-40B4-BE49-F238E27FC236}">
                        <a16:creationId xmlns:a16="http://schemas.microsoft.com/office/drawing/2014/main" id="{E5288355-4A31-46AC-B8C7-AA447017155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1176" name="Group 1175">
                  <a:extLst>
                    <a:ext uri="{FF2B5EF4-FFF2-40B4-BE49-F238E27FC236}">
                      <a16:creationId xmlns:a16="http://schemas.microsoft.com/office/drawing/2014/main" id="{9D68B329-D60A-4299-AC0C-8D11FEEB3A1D}"/>
                    </a:ext>
                  </a:extLst>
                </p:cNvPr>
                <p:cNvGrpSpPr/>
                <p:nvPr/>
              </p:nvGrpSpPr>
              <p:grpSpPr bwMode="black">
                <a:xfrm>
                  <a:off x="11508867" y="4239613"/>
                  <a:ext cx="75077" cy="45719"/>
                  <a:chOff x="10387012" y="4179358"/>
                  <a:chExt cx="974726" cy="593725"/>
                </a:xfrm>
                <a:solidFill>
                  <a:schemeClr val="tx1"/>
                </a:solidFill>
              </p:grpSpPr>
              <p:sp>
                <p:nvSpPr>
                  <p:cNvPr id="1183" name="Freeform 26">
                    <a:extLst>
                      <a:ext uri="{FF2B5EF4-FFF2-40B4-BE49-F238E27FC236}">
                        <a16:creationId xmlns:a16="http://schemas.microsoft.com/office/drawing/2014/main" id="{92A017D9-F87E-4BE0-B726-7CAD24A93383}"/>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4" name="Freeform 27">
                    <a:extLst>
                      <a:ext uri="{FF2B5EF4-FFF2-40B4-BE49-F238E27FC236}">
                        <a16:creationId xmlns:a16="http://schemas.microsoft.com/office/drawing/2014/main" id="{8958069B-0B87-4906-995E-2686F56C13A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5" name="Freeform 28">
                    <a:extLst>
                      <a:ext uri="{FF2B5EF4-FFF2-40B4-BE49-F238E27FC236}">
                        <a16:creationId xmlns:a16="http://schemas.microsoft.com/office/drawing/2014/main" id="{D8A78C73-D5BF-40A6-BE00-379041520A53}"/>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6" name="Freeform 29">
                    <a:extLst>
                      <a:ext uri="{FF2B5EF4-FFF2-40B4-BE49-F238E27FC236}">
                        <a16:creationId xmlns:a16="http://schemas.microsoft.com/office/drawing/2014/main" id="{A50E3C88-3146-43F6-98EF-6EB3D3A53AC4}"/>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7" name="Freeform 30">
                    <a:extLst>
                      <a:ext uri="{FF2B5EF4-FFF2-40B4-BE49-F238E27FC236}">
                        <a16:creationId xmlns:a16="http://schemas.microsoft.com/office/drawing/2014/main" id="{DED5C328-0286-45F8-988D-46768305957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177" name="Group 1176">
                  <a:extLst>
                    <a:ext uri="{FF2B5EF4-FFF2-40B4-BE49-F238E27FC236}">
                      <a16:creationId xmlns:a16="http://schemas.microsoft.com/office/drawing/2014/main" id="{5ACE7F3B-7CC2-4278-BAD1-D5C1728D266B}"/>
                    </a:ext>
                  </a:extLst>
                </p:cNvPr>
                <p:cNvGrpSpPr/>
                <p:nvPr/>
              </p:nvGrpSpPr>
              <p:grpSpPr bwMode="black">
                <a:xfrm>
                  <a:off x="11638296" y="4235799"/>
                  <a:ext cx="75077" cy="45719"/>
                  <a:chOff x="10387012" y="4179358"/>
                  <a:chExt cx="974726" cy="593725"/>
                </a:xfrm>
                <a:solidFill>
                  <a:schemeClr val="tx1"/>
                </a:solidFill>
              </p:grpSpPr>
              <p:sp>
                <p:nvSpPr>
                  <p:cNvPr id="1178" name="Freeform 26">
                    <a:extLst>
                      <a:ext uri="{FF2B5EF4-FFF2-40B4-BE49-F238E27FC236}">
                        <a16:creationId xmlns:a16="http://schemas.microsoft.com/office/drawing/2014/main" id="{49992EC1-7B3B-4919-84CC-FE4198F17836}"/>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79" name="Freeform 27">
                    <a:extLst>
                      <a:ext uri="{FF2B5EF4-FFF2-40B4-BE49-F238E27FC236}">
                        <a16:creationId xmlns:a16="http://schemas.microsoft.com/office/drawing/2014/main" id="{6CA876AA-8B24-4002-A45B-A7AE4A2DB4FF}"/>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0" name="Freeform 28">
                    <a:extLst>
                      <a:ext uri="{FF2B5EF4-FFF2-40B4-BE49-F238E27FC236}">
                        <a16:creationId xmlns:a16="http://schemas.microsoft.com/office/drawing/2014/main" id="{F3A4C5F4-1A21-4AC2-B6A4-E2A64092640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1" name="Freeform 29">
                    <a:extLst>
                      <a:ext uri="{FF2B5EF4-FFF2-40B4-BE49-F238E27FC236}">
                        <a16:creationId xmlns:a16="http://schemas.microsoft.com/office/drawing/2014/main" id="{9E327490-D84A-4B00-AA8D-0408CE681B91}"/>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2" name="Freeform 30">
                    <a:extLst>
                      <a:ext uri="{FF2B5EF4-FFF2-40B4-BE49-F238E27FC236}">
                        <a16:creationId xmlns:a16="http://schemas.microsoft.com/office/drawing/2014/main" id="{C0B8328D-6E09-45E5-ADD4-A245BC1FE35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sp>
          <p:nvSpPr>
            <p:cNvPr id="1172" name="Rectangle 1171">
              <a:extLst>
                <a:ext uri="{FF2B5EF4-FFF2-40B4-BE49-F238E27FC236}">
                  <a16:creationId xmlns:a16="http://schemas.microsoft.com/office/drawing/2014/main" id="{10B6347C-ECEF-4DC1-A1A4-659EE29D8E4E}"/>
                </a:ext>
              </a:extLst>
            </p:cNvPr>
            <p:cNvSpPr/>
            <p:nvPr/>
          </p:nvSpPr>
          <p:spPr>
            <a:xfrm>
              <a:off x="10031177" y="4987933"/>
              <a:ext cx="83419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Documents</a:t>
              </a:r>
            </a:p>
          </p:txBody>
        </p:sp>
      </p:grpSp>
      <p:grpSp>
        <p:nvGrpSpPr>
          <p:cNvPr id="1111" name="Group 1110">
            <a:extLst>
              <a:ext uri="{FF2B5EF4-FFF2-40B4-BE49-F238E27FC236}">
                <a16:creationId xmlns:a16="http://schemas.microsoft.com/office/drawing/2014/main" id="{3AF85134-CA60-4496-9F95-AB582D4CA855}"/>
              </a:ext>
            </a:extLst>
          </p:cNvPr>
          <p:cNvGrpSpPr/>
          <p:nvPr/>
        </p:nvGrpSpPr>
        <p:grpSpPr>
          <a:xfrm>
            <a:off x="9858457" y="5501814"/>
            <a:ext cx="1095823" cy="503034"/>
            <a:chOff x="9858457" y="5605260"/>
            <a:chExt cx="1095823" cy="503034"/>
          </a:xfrm>
        </p:grpSpPr>
        <p:grpSp>
          <p:nvGrpSpPr>
            <p:cNvPr id="1153" name="Group 1152">
              <a:extLst>
                <a:ext uri="{FF2B5EF4-FFF2-40B4-BE49-F238E27FC236}">
                  <a16:creationId xmlns:a16="http://schemas.microsoft.com/office/drawing/2014/main" id="{781D49E0-BD6D-49A2-A5C0-C8560FE9F0DE}"/>
                </a:ext>
              </a:extLst>
            </p:cNvPr>
            <p:cNvGrpSpPr/>
            <p:nvPr/>
          </p:nvGrpSpPr>
          <p:grpSpPr>
            <a:xfrm>
              <a:off x="9858457" y="5802654"/>
              <a:ext cx="1003902" cy="305640"/>
              <a:chOff x="10749399" y="6085940"/>
              <a:chExt cx="1351540" cy="411480"/>
            </a:xfrm>
          </p:grpSpPr>
          <p:sp>
            <p:nvSpPr>
              <p:cNvPr id="1155" name="Rectangle 1154">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7B038318-BE18-4236-9506-617AA317F444}"/>
                  </a:ext>
                </a:extLst>
              </p:cNvPr>
              <p:cNvSpPr/>
              <p:nvPr/>
            </p:nvSpPr>
            <p:spPr>
              <a:xfrm>
                <a:off x="10749399" y="6085940"/>
                <a:ext cx="1351540"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56" name="Group 1155">
                <a:extLst>
                  <a:ext uri="{FF2B5EF4-FFF2-40B4-BE49-F238E27FC236}">
                    <a16:creationId xmlns:a16="http://schemas.microsoft.com/office/drawing/2014/main" id="{9866AD54-908E-4DBE-B8C8-F1A756D09DFD}"/>
                  </a:ext>
                </a:extLst>
              </p:cNvPr>
              <p:cNvGrpSpPr/>
              <p:nvPr/>
            </p:nvGrpSpPr>
            <p:grpSpPr>
              <a:xfrm>
                <a:off x="11330131" y="6199229"/>
                <a:ext cx="147921" cy="184902"/>
                <a:chOff x="9444088" y="2885171"/>
                <a:chExt cx="107950" cy="134938"/>
              </a:xfrm>
              <a:solidFill>
                <a:schemeClr val="tx1"/>
              </a:solidFill>
            </p:grpSpPr>
            <p:sp>
              <p:nvSpPr>
                <p:cNvPr id="1169" name="Freeform 26">
                  <a:extLst>
                    <a:ext uri="{FF2B5EF4-FFF2-40B4-BE49-F238E27FC236}">
                      <a16:creationId xmlns:a16="http://schemas.microsoft.com/office/drawing/2014/main" id="{D906E9EE-75D2-4FEB-8DAC-4090A9291EC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0" name="Freeform 27">
                  <a:extLst>
                    <a:ext uri="{FF2B5EF4-FFF2-40B4-BE49-F238E27FC236}">
                      <a16:creationId xmlns:a16="http://schemas.microsoft.com/office/drawing/2014/main" id="{78EF1610-8C02-4095-892B-3890B56C5A60}"/>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57" name="Group 30">
                <a:extLst>
                  <a:ext uri="{FF2B5EF4-FFF2-40B4-BE49-F238E27FC236}">
                    <a16:creationId xmlns:a16="http://schemas.microsoft.com/office/drawing/2014/main" id="{C05167A5-B400-46A3-BAD9-A308365C7E5F}"/>
                  </a:ext>
                </a:extLst>
              </p:cNvPr>
              <p:cNvGrpSpPr>
                <a:grpSpLocks noChangeAspect="1"/>
              </p:cNvGrpSpPr>
              <p:nvPr/>
            </p:nvGrpSpPr>
            <p:grpSpPr bwMode="auto">
              <a:xfrm>
                <a:off x="10990854" y="6187214"/>
                <a:ext cx="201847" cy="208932"/>
                <a:chOff x="5049" y="1841"/>
                <a:chExt cx="57" cy="59"/>
              </a:xfrm>
              <a:solidFill>
                <a:srgbClr val="00B050"/>
              </a:solidFill>
            </p:grpSpPr>
            <p:sp>
              <p:nvSpPr>
                <p:cNvPr id="1161" name="Freeform 31">
                  <a:extLst>
                    <a:ext uri="{FF2B5EF4-FFF2-40B4-BE49-F238E27FC236}">
                      <a16:creationId xmlns:a16="http://schemas.microsoft.com/office/drawing/2014/main" id="{1AD301E3-6878-4612-97CD-BABF7A1BC561}"/>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2" name="Freeform 32">
                  <a:extLst>
                    <a:ext uri="{FF2B5EF4-FFF2-40B4-BE49-F238E27FC236}">
                      <a16:creationId xmlns:a16="http://schemas.microsoft.com/office/drawing/2014/main" id="{50B73780-65B4-45D0-8EA4-CB5D224C3826}"/>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3" name="Freeform 33">
                  <a:extLst>
                    <a:ext uri="{FF2B5EF4-FFF2-40B4-BE49-F238E27FC236}">
                      <a16:creationId xmlns:a16="http://schemas.microsoft.com/office/drawing/2014/main" id="{CCE8F1D6-5E95-4FE2-B381-32EC8B2F05E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4" name="Freeform 34">
                  <a:extLst>
                    <a:ext uri="{FF2B5EF4-FFF2-40B4-BE49-F238E27FC236}">
                      <a16:creationId xmlns:a16="http://schemas.microsoft.com/office/drawing/2014/main" id="{8B939A69-F5B2-46DA-BA61-FB28A8407D1B}"/>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5" name="Freeform 35">
                  <a:extLst>
                    <a:ext uri="{FF2B5EF4-FFF2-40B4-BE49-F238E27FC236}">
                      <a16:creationId xmlns:a16="http://schemas.microsoft.com/office/drawing/2014/main" id="{BA0087E1-1A9F-4CB9-A2CB-BD783D1C0B4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6" name="Freeform 36">
                  <a:extLst>
                    <a:ext uri="{FF2B5EF4-FFF2-40B4-BE49-F238E27FC236}">
                      <a16:creationId xmlns:a16="http://schemas.microsoft.com/office/drawing/2014/main" id="{B172D9CD-BDDE-4C7E-A0BF-0100A61EBA67}"/>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7" name="Freeform 37">
                  <a:extLst>
                    <a:ext uri="{FF2B5EF4-FFF2-40B4-BE49-F238E27FC236}">
                      <a16:creationId xmlns:a16="http://schemas.microsoft.com/office/drawing/2014/main" id="{220487F9-4E52-483D-B54F-02ED5F5944B0}"/>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8" name="Freeform 38">
                  <a:extLst>
                    <a:ext uri="{FF2B5EF4-FFF2-40B4-BE49-F238E27FC236}">
                      <a16:creationId xmlns:a16="http://schemas.microsoft.com/office/drawing/2014/main" id="{90BFFC97-9EB1-48E0-A668-376ECC3E3A42}"/>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58" name="Oval 1157">
                <a:extLst>
                  <a:ext uri="{FF2B5EF4-FFF2-40B4-BE49-F238E27FC236}">
                    <a16:creationId xmlns:a16="http://schemas.microsoft.com/office/drawing/2014/main" id="{B4C0BA31-6B21-41D6-82E0-F1893182F30B}"/>
                  </a:ext>
                </a:extLst>
              </p:cNvPr>
              <p:cNvSpPr/>
              <p:nvPr/>
            </p:nvSpPr>
            <p:spPr bwMode="auto">
              <a:xfrm>
                <a:off x="11626078"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59" name="Oval 1158">
                <a:extLst>
                  <a:ext uri="{FF2B5EF4-FFF2-40B4-BE49-F238E27FC236}">
                    <a16:creationId xmlns:a16="http://schemas.microsoft.com/office/drawing/2014/main" id="{D85BE717-2CC8-4CB7-9F6B-4E7221F7CFF8}"/>
                  </a:ext>
                </a:extLst>
              </p:cNvPr>
              <p:cNvSpPr/>
              <p:nvPr/>
            </p:nvSpPr>
            <p:spPr bwMode="auto">
              <a:xfrm>
                <a:off x="11726306"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60" name="Oval 1159">
                <a:extLst>
                  <a:ext uri="{FF2B5EF4-FFF2-40B4-BE49-F238E27FC236}">
                    <a16:creationId xmlns:a16="http://schemas.microsoft.com/office/drawing/2014/main" id="{858690D6-9BC7-47D5-8F7A-6ACB44B444D7}"/>
                  </a:ext>
                </a:extLst>
              </p:cNvPr>
              <p:cNvSpPr/>
              <p:nvPr/>
            </p:nvSpPr>
            <p:spPr bwMode="auto">
              <a:xfrm>
                <a:off x="11826551"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154" name="Rectangle 1153">
              <a:extLst>
                <a:ext uri="{FF2B5EF4-FFF2-40B4-BE49-F238E27FC236}">
                  <a16:creationId xmlns:a16="http://schemas.microsoft.com/office/drawing/2014/main" id="{64D31600-3E78-424A-95BB-EF928CB9838C}"/>
                </a:ext>
              </a:extLst>
            </p:cNvPr>
            <p:cNvSpPr/>
            <p:nvPr/>
          </p:nvSpPr>
          <p:spPr>
            <a:xfrm>
              <a:off x="10031177" y="5605260"/>
              <a:ext cx="923103"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Mobile Apps</a:t>
              </a:r>
            </a:p>
          </p:txBody>
        </p:sp>
      </p:grpSp>
      <p:grpSp>
        <p:nvGrpSpPr>
          <p:cNvPr id="15" name="Group 14">
            <a:extLst>
              <a:ext uri="{FF2B5EF4-FFF2-40B4-BE49-F238E27FC236}">
                <a16:creationId xmlns:a16="http://schemas.microsoft.com/office/drawing/2014/main" id="{27F4E150-CB43-45E5-B18A-5E8CEB5E675C}"/>
              </a:ext>
            </a:extLst>
          </p:cNvPr>
          <p:cNvGrpSpPr/>
          <p:nvPr/>
        </p:nvGrpSpPr>
        <p:grpSpPr>
          <a:xfrm>
            <a:off x="6764936" y="2733090"/>
            <a:ext cx="3266241" cy="1356426"/>
            <a:chOff x="6764936" y="2733090"/>
            <a:chExt cx="3266241" cy="1356426"/>
          </a:xfrm>
        </p:grpSpPr>
        <p:cxnSp>
          <p:nvCxnSpPr>
            <p:cNvPr id="1113" name="Connector: Elbow 1112">
              <a:extLst>
                <a:ext uri="{FF2B5EF4-FFF2-40B4-BE49-F238E27FC236}">
                  <a16:creationId xmlns:a16="http://schemas.microsoft.com/office/drawing/2014/main" id="{CCCB0086-12C1-4B76-9142-E06E3C6191F2}"/>
                </a:ext>
              </a:extLst>
            </p:cNvPr>
            <p:cNvCxnSpPr>
              <a:cxnSpLocks/>
              <a:stCxn id="1116" idx="3"/>
            </p:cNvCxnSpPr>
            <p:nvPr/>
          </p:nvCxnSpPr>
          <p:spPr>
            <a:xfrm flipV="1">
              <a:off x="9022837" y="3328179"/>
              <a:ext cx="996902" cy="154212"/>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4" name="Connector: Elbow 1113">
              <a:extLst>
                <a:ext uri="{FF2B5EF4-FFF2-40B4-BE49-F238E27FC236}">
                  <a16:creationId xmlns:a16="http://schemas.microsoft.com/office/drawing/2014/main" id="{700E0E0D-6E6E-4C91-872D-EA71BD7318A1}"/>
                </a:ext>
              </a:extLst>
            </p:cNvPr>
            <p:cNvCxnSpPr>
              <a:cxnSpLocks/>
            </p:cNvCxnSpPr>
            <p:nvPr/>
          </p:nvCxnSpPr>
          <p:spPr>
            <a:xfrm flipV="1">
              <a:off x="6766792" y="2733090"/>
              <a:ext cx="3258341" cy="758952"/>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5" name="Connector: Elbow 1114">
              <a:extLst>
                <a:ext uri="{FF2B5EF4-FFF2-40B4-BE49-F238E27FC236}">
                  <a16:creationId xmlns:a16="http://schemas.microsoft.com/office/drawing/2014/main" id="{108DF871-F364-49EC-A0E3-4BCB17A8F78B}"/>
                </a:ext>
              </a:extLst>
            </p:cNvPr>
            <p:cNvCxnSpPr>
              <a:cxnSpLocks/>
              <a:endCxn id="1138" idx="1"/>
            </p:cNvCxnSpPr>
            <p:nvPr/>
          </p:nvCxnSpPr>
          <p:spPr>
            <a:xfrm>
              <a:off x="6764936" y="3586596"/>
              <a:ext cx="3266241" cy="502920"/>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117" name="Group 1116">
            <a:extLst>
              <a:ext uri="{FF2B5EF4-FFF2-40B4-BE49-F238E27FC236}">
                <a16:creationId xmlns:a16="http://schemas.microsoft.com/office/drawing/2014/main" id="{9C5EEA51-915C-4744-87E8-C2493D13E853}"/>
              </a:ext>
            </a:extLst>
          </p:cNvPr>
          <p:cNvGrpSpPr/>
          <p:nvPr/>
        </p:nvGrpSpPr>
        <p:grpSpPr>
          <a:xfrm>
            <a:off x="8590110" y="2813790"/>
            <a:ext cx="1228899" cy="377976"/>
            <a:chOff x="5530895" y="1367167"/>
            <a:chExt cx="1228899" cy="377976"/>
          </a:xfrm>
        </p:grpSpPr>
        <p:sp>
          <p:nvSpPr>
            <p:cNvPr id="1149" name="Speech Bubble: Rectangle with Corners Rounded 1148">
              <a:extLst>
                <a:ext uri="{FF2B5EF4-FFF2-40B4-BE49-F238E27FC236}">
                  <a16:creationId xmlns:a16="http://schemas.microsoft.com/office/drawing/2014/main" id="{2A1DE14D-4D81-4400-BE00-D6643AFB4C4C}"/>
                </a:ext>
              </a:extLst>
            </p:cNvPr>
            <p:cNvSpPr/>
            <p:nvPr/>
          </p:nvSpPr>
          <p:spPr bwMode="auto">
            <a:xfrm>
              <a:off x="5530895" y="1367167"/>
              <a:ext cx="1228899" cy="377976"/>
            </a:xfrm>
            <a:prstGeom prst="wedgeRoundRectCallout">
              <a:avLst>
                <a:gd name="adj1" fmla="val -64280"/>
                <a:gd name="adj2" fmla="val -43511"/>
                <a:gd name="adj3" fmla="val 16667"/>
              </a:avLst>
            </a:prstGeom>
            <a:solidFill>
              <a:srgbClr val="FEF000"/>
            </a:solidFill>
            <a:ln w="19050">
              <a:solidFill>
                <a:srgbClr val="FFB900"/>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Monitor &amp; Restrict Access</a:t>
              </a:r>
            </a:p>
          </p:txBody>
        </p:sp>
        <p:pic>
          <p:nvPicPr>
            <p:cNvPr id="1150" name="Graphic 1149" descr="Chat bubble">
              <a:extLst>
                <a:ext uri="{FF2B5EF4-FFF2-40B4-BE49-F238E27FC236}">
                  <a16:creationId xmlns:a16="http://schemas.microsoft.com/office/drawing/2014/main" id="{48403CB9-42EC-4B39-9256-F27BDCB87AA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563922" y="1436827"/>
              <a:ext cx="244878" cy="244878"/>
            </a:xfrm>
            <a:prstGeom prst="rect">
              <a:avLst/>
            </a:prstGeom>
          </p:spPr>
        </p:pic>
      </p:grpSp>
      <p:grpSp>
        <p:nvGrpSpPr>
          <p:cNvPr id="10" name="Group 9">
            <a:extLst>
              <a:ext uri="{FF2B5EF4-FFF2-40B4-BE49-F238E27FC236}">
                <a16:creationId xmlns:a16="http://schemas.microsoft.com/office/drawing/2014/main" id="{17B6B09C-E801-4036-B35E-F0D3CE0B6092}"/>
              </a:ext>
            </a:extLst>
          </p:cNvPr>
          <p:cNvGrpSpPr/>
          <p:nvPr/>
        </p:nvGrpSpPr>
        <p:grpSpPr>
          <a:xfrm>
            <a:off x="5855494" y="3933707"/>
            <a:ext cx="4175683" cy="1251670"/>
            <a:chOff x="5855494" y="3933707"/>
            <a:chExt cx="4175683" cy="1251670"/>
          </a:xfrm>
        </p:grpSpPr>
        <p:cxnSp>
          <p:nvCxnSpPr>
            <p:cNvPr id="1119" name="Connector: Elbow 1118">
              <a:extLst>
                <a:ext uri="{FF2B5EF4-FFF2-40B4-BE49-F238E27FC236}">
                  <a16:creationId xmlns:a16="http://schemas.microsoft.com/office/drawing/2014/main" id="{4A5D855B-435D-4E1D-89A6-DAEEBF865887}"/>
                </a:ext>
              </a:extLst>
            </p:cNvPr>
            <p:cNvCxnSpPr>
              <a:cxnSpLocks/>
            </p:cNvCxnSpPr>
            <p:nvPr/>
          </p:nvCxnSpPr>
          <p:spPr>
            <a:xfrm>
              <a:off x="5855494" y="3933707"/>
              <a:ext cx="4175683" cy="1056121"/>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20" name="Group 1119">
              <a:extLst>
                <a:ext uri="{FF2B5EF4-FFF2-40B4-BE49-F238E27FC236}">
                  <a16:creationId xmlns:a16="http://schemas.microsoft.com/office/drawing/2014/main" id="{4D21B73A-E409-4FE3-A167-494AAC4033B7}"/>
                </a:ext>
              </a:extLst>
            </p:cNvPr>
            <p:cNvGrpSpPr/>
            <p:nvPr/>
          </p:nvGrpSpPr>
          <p:grpSpPr>
            <a:xfrm>
              <a:off x="8177561" y="4747141"/>
              <a:ext cx="1525898" cy="438236"/>
              <a:chOff x="7827665" y="4623128"/>
              <a:chExt cx="1525898" cy="438236"/>
            </a:xfrm>
          </p:grpSpPr>
          <p:sp>
            <p:nvSpPr>
              <p:cNvPr id="1147" name="Flowchart: Alternate Process 1146">
                <a:hlinkClick r:id="rId28" tooltip="Microsoft Information Protection (MIP) is a built-in, intelligent, unified, and extensible solution to protect sensitive data in documents and emails across your organization."/>
                <a:extLst>
                  <a:ext uri="{FF2B5EF4-FFF2-40B4-BE49-F238E27FC236}">
                    <a16:creationId xmlns:a16="http://schemas.microsoft.com/office/drawing/2014/main" id="{6357B5C9-5F2B-485B-BE3D-EAB60AA49134}"/>
                  </a:ext>
                </a:extLst>
              </p:cNvPr>
              <p:cNvSpPr/>
              <p:nvPr/>
            </p:nvSpPr>
            <p:spPr bwMode="auto">
              <a:xfrm>
                <a:off x="7827665" y="4623128"/>
                <a:ext cx="1525898" cy="438236"/>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Information Protection (MIP)</a:t>
                </a:r>
              </a:p>
            </p:txBody>
          </p:sp>
          <p:pic>
            <p:nvPicPr>
              <p:cNvPr id="1148" name="Picture 1147">
                <a:extLst>
                  <a:ext uri="{FF2B5EF4-FFF2-40B4-BE49-F238E27FC236}">
                    <a16:creationId xmlns:a16="http://schemas.microsoft.com/office/drawing/2014/main" id="{3BF9966E-C48C-490B-902D-FE69F1D0F136}"/>
                  </a:ext>
                </a:extLst>
              </p:cNvPr>
              <p:cNvPicPr>
                <a:picLocks noChangeAspect="1"/>
              </p:cNvPicPr>
              <p:nvPr/>
            </p:nvPicPr>
            <p:blipFill rotWithShape="1">
              <a:blip r:embed="rId29"/>
              <a:srcRect r="37882" b="38239"/>
              <a:stretch/>
            </p:blipFill>
            <p:spPr>
              <a:xfrm>
                <a:off x="7904834" y="4705086"/>
                <a:ext cx="233150" cy="274320"/>
              </a:xfrm>
              <a:prstGeom prst="rect">
                <a:avLst/>
              </a:prstGeom>
            </p:spPr>
          </p:pic>
        </p:grpSp>
      </p:grpSp>
      <p:grpSp>
        <p:nvGrpSpPr>
          <p:cNvPr id="12" name="Group 11">
            <a:extLst>
              <a:ext uri="{FF2B5EF4-FFF2-40B4-BE49-F238E27FC236}">
                <a16:creationId xmlns:a16="http://schemas.microsoft.com/office/drawing/2014/main" id="{C69B0389-AE0B-4FE9-8DDE-09C6D42267BD}"/>
              </a:ext>
            </a:extLst>
          </p:cNvPr>
          <p:cNvGrpSpPr/>
          <p:nvPr/>
        </p:nvGrpSpPr>
        <p:grpSpPr>
          <a:xfrm>
            <a:off x="5610959" y="4054714"/>
            <a:ext cx="4420218" cy="1961865"/>
            <a:chOff x="5610959" y="4054714"/>
            <a:chExt cx="4420218" cy="1961865"/>
          </a:xfrm>
        </p:grpSpPr>
        <p:grpSp>
          <p:nvGrpSpPr>
            <p:cNvPr id="11" name="Group 10">
              <a:extLst>
                <a:ext uri="{FF2B5EF4-FFF2-40B4-BE49-F238E27FC236}">
                  <a16:creationId xmlns:a16="http://schemas.microsoft.com/office/drawing/2014/main" id="{253059CF-6750-4EA6-9ED4-1BF794592953}"/>
                </a:ext>
              </a:extLst>
            </p:cNvPr>
            <p:cNvGrpSpPr/>
            <p:nvPr/>
          </p:nvGrpSpPr>
          <p:grpSpPr>
            <a:xfrm>
              <a:off x="5610959" y="4054714"/>
              <a:ext cx="4420218" cy="1711255"/>
              <a:chOff x="5610959" y="4054714"/>
              <a:chExt cx="4420218" cy="1711255"/>
            </a:xfrm>
          </p:grpSpPr>
          <p:cxnSp>
            <p:nvCxnSpPr>
              <p:cNvPr id="1118" name="Connector: Elbow 1117">
                <a:extLst>
                  <a:ext uri="{FF2B5EF4-FFF2-40B4-BE49-F238E27FC236}">
                    <a16:creationId xmlns:a16="http://schemas.microsoft.com/office/drawing/2014/main" id="{257B0E6A-F54A-4FAB-BB48-D742E2AE9241}"/>
                  </a:ext>
                </a:extLst>
              </p:cNvPr>
              <p:cNvCxnSpPr>
                <a:cxnSpLocks/>
              </p:cNvCxnSpPr>
              <p:nvPr/>
            </p:nvCxnSpPr>
            <p:spPr>
              <a:xfrm>
                <a:off x="5610959" y="4054714"/>
                <a:ext cx="4420218" cy="1570437"/>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21" name="Group 1120">
                <a:extLst>
                  <a:ext uri="{FF2B5EF4-FFF2-40B4-BE49-F238E27FC236}">
                    <a16:creationId xmlns:a16="http://schemas.microsoft.com/office/drawing/2014/main" id="{081236EB-96FD-43EC-BEF2-1D55D77A242A}"/>
                  </a:ext>
                </a:extLst>
              </p:cNvPr>
              <p:cNvGrpSpPr/>
              <p:nvPr/>
            </p:nvGrpSpPr>
            <p:grpSpPr>
              <a:xfrm>
                <a:off x="8177561" y="5424775"/>
                <a:ext cx="1515175" cy="341194"/>
                <a:chOff x="8010761" y="5543381"/>
                <a:chExt cx="1515175" cy="341194"/>
              </a:xfrm>
            </p:grpSpPr>
            <p:sp>
              <p:nvSpPr>
                <p:cNvPr id="1145" name="Flowchart: Alternate Process 1144">
                  <a:hlinkClick r:id="rId30" tooltip="Intune app protection policies work with Conditional Access to help protect your organizational data on devices your employees use. These policies work on devices that enroll with Intune and on employee owned devices that don't enroll."/>
                  <a:extLst>
                    <a:ext uri="{FF2B5EF4-FFF2-40B4-BE49-F238E27FC236}">
                      <a16:creationId xmlns:a16="http://schemas.microsoft.com/office/drawing/2014/main" id="{A95F6D53-49DC-427C-9807-563A20BE4216}"/>
                    </a:ext>
                  </a:extLst>
                </p:cNvPr>
                <p:cNvSpPr/>
                <p:nvPr/>
              </p:nvSpPr>
              <p:spPr bwMode="auto">
                <a:xfrm>
                  <a:off x="8010761" y="5543381"/>
                  <a:ext cx="1515175" cy="341194"/>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Intune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(MAM functionality)</a:t>
                  </a:r>
                </a:p>
              </p:txBody>
            </p:sp>
            <p:pic>
              <p:nvPicPr>
                <p:cNvPr id="1146" name="Picture 2" descr="Image result for intune logo">
                  <a:extLst>
                    <a:ext uri="{FF2B5EF4-FFF2-40B4-BE49-F238E27FC236}">
                      <a16:creationId xmlns:a16="http://schemas.microsoft.com/office/drawing/2014/main" id="{FC637B0C-F412-4987-A4ED-020A166DF91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135161" y="5634130"/>
                  <a:ext cx="158896" cy="15889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2" name="Group 1121">
              <a:extLst>
                <a:ext uri="{FF2B5EF4-FFF2-40B4-BE49-F238E27FC236}">
                  <a16:creationId xmlns:a16="http://schemas.microsoft.com/office/drawing/2014/main" id="{EFE8C6D7-3E85-4A1B-B0EB-820BFB420F7A}"/>
                </a:ext>
              </a:extLst>
            </p:cNvPr>
            <p:cNvGrpSpPr/>
            <p:nvPr/>
          </p:nvGrpSpPr>
          <p:grpSpPr>
            <a:xfrm>
              <a:off x="6800632" y="5761796"/>
              <a:ext cx="1338981" cy="254783"/>
              <a:chOff x="4536723" y="600108"/>
              <a:chExt cx="1338981" cy="254783"/>
            </a:xfrm>
          </p:grpSpPr>
          <p:sp>
            <p:nvSpPr>
              <p:cNvPr id="1143" name="Speech Bubble: Rectangle with Corners Rounded 1142">
                <a:extLst>
                  <a:ext uri="{FF2B5EF4-FFF2-40B4-BE49-F238E27FC236}">
                    <a16:creationId xmlns:a16="http://schemas.microsoft.com/office/drawing/2014/main" id="{64F692E9-FB2C-4FBD-9064-171AD34A7A4E}"/>
                  </a:ext>
                </a:extLst>
              </p:cNvPr>
              <p:cNvSpPr/>
              <p:nvPr/>
            </p:nvSpPr>
            <p:spPr bwMode="auto">
              <a:xfrm>
                <a:off x="4536723" y="600108"/>
                <a:ext cx="1338981" cy="240066"/>
              </a:xfrm>
              <a:prstGeom prst="wedgeRoundRectCallout">
                <a:avLst>
                  <a:gd name="adj1" fmla="val 30599"/>
                  <a:gd name="adj2" fmla="val -95304"/>
                  <a:gd name="adj3" fmla="val 16667"/>
                </a:avLst>
              </a:prstGeom>
              <a:solidFill>
                <a:schemeClr val="accent4"/>
              </a:solidFill>
              <a:ln w="19050">
                <a:solidFill>
                  <a:schemeClr val="accent4">
                    <a:lumMod val="75000"/>
                  </a:schemeClr>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Approved Apps</a:t>
                </a:r>
              </a:p>
            </p:txBody>
          </p:sp>
          <p:pic>
            <p:nvPicPr>
              <p:cNvPr id="1144" name="Graphic 1143" descr="Chat bubble">
                <a:extLst>
                  <a:ext uri="{FF2B5EF4-FFF2-40B4-BE49-F238E27FC236}">
                    <a16:creationId xmlns:a16="http://schemas.microsoft.com/office/drawing/2014/main" id="{1B4C4A0C-0602-49AF-94CC-D2D06C24189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585912" y="610013"/>
                <a:ext cx="244878" cy="244878"/>
              </a:xfrm>
              <a:prstGeom prst="rect">
                <a:avLst/>
              </a:prstGeom>
            </p:spPr>
          </p:pic>
        </p:grpSp>
      </p:grpSp>
      <p:cxnSp>
        <p:nvCxnSpPr>
          <p:cNvPr id="1123" name="Straight Connector 1122">
            <a:extLst>
              <a:ext uri="{FF2B5EF4-FFF2-40B4-BE49-F238E27FC236}">
                <a16:creationId xmlns:a16="http://schemas.microsoft.com/office/drawing/2014/main" id="{DF3745B6-180F-47CF-9423-F46CD0136545}"/>
              </a:ext>
            </a:extLst>
          </p:cNvPr>
          <p:cNvCxnSpPr>
            <a:cxnSpLocks/>
          </p:cNvCxnSpPr>
          <p:nvPr/>
        </p:nvCxnSpPr>
        <p:spPr>
          <a:xfrm>
            <a:off x="8248490" y="6141031"/>
            <a:ext cx="3624185"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4" name="Group 1123">
            <a:extLst>
              <a:ext uri="{FF2B5EF4-FFF2-40B4-BE49-F238E27FC236}">
                <a16:creationId xmlns:a16="http://schemas.microsoft.com/office/drawing/2014/main" id="{77778BFF-27A9-47F0-A058-42BEB679C444}"/>
              </a:ext>
            </a:extLst>
          </p:cNvPr>
          <p:cNvGrpSpPr/>
          <p:nvPr/>
        </p:nvGrpSpPr>
        <p:grpSpPr>
          <a:xfrm>
            <a:off x="10031177" y="4017610"/>
            <a:ext cx="2062009" cy="733321"/>
            <a:chOff x="10031177" y="4017610"/>
            <a:chExt cx="2062009" cy="733321"/>
          </a:xfrm>
        </p:grpSpPr>
        <p:grpSp>
          <p:nvGrpSpPr>
            <p:cNvPr id="1128" name="Group 1127">
              <a:extLst>
                <a:ext uri="{FF2B5EF4-FFF2-40B4-BE49-F238E27FC236}">
                  <a16:creationId xmlns:a16="http://schemas.microsoft.com/office/drawing/2014/main" id="{AC0E35B9-7D3D-4693-BFCE-FBF747D9970A}"/>
                </a:ext>
              </a:extLst>
            </p:cNvPr>
            <p:cNvGrpSpPr/>
            <p:nvPr/>
          </p:nvGrpSpPr>
          <p:grpSpPr>
            <a:xfrm>
              <a:off x="10031177" y="4017610"/>
              <a:ext cx="2062009" cy="733321"/>
              <a:chOff x="10031177" y="3953126"/>
              <a:chExt cx="2062009" cy="733321"/>
            </a:xfrm>
          </p:grpSpPr>
          <p:pic>
            <p:nvPicPr>
              <p:cNvPr id="1130" name="Picture 1129">
                <a:extLst>
                  <a:ext uri="{FF2B5EF4-FFF2-40B4-BE49-F238E27FC236}">
                    <a16:creationId xmlns:a16="http://schemas.microsoft.com/office/drawing/2014/main" id="{8362D7A5-111F-488E-98B8-FC9A5875475E}"/>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06107" y="4518169"/>
                <a:ext cx="184163" cy="145309"/>
              </a:xfrm>
              <a:prstGeom prst="rect">
                <a:avLst/>
              </a:prstGeom>
            </p:spPr>
          </p:pic>
          <p:pic>
            <p:nvPicPr>
              <p:cNvPr id="1131" name="Picture 1130">
                <a:extLst>
                  <a:ext uri="{FF2B5EF4-FFF2-40B4-BE49-F238E27FC236}">
                    <a16:creationId xmlns:a16="http://schemas.microsoft.com/office/drawing/2014/main" id="{E399CFA0-5195-4216-A17B-A3DF55B1908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0079054" y="4212147"/>
                <a:ext cx="140386" cy="257327"/>
              </a:xfrm>
              <a:prstGeom prst="rect">
                <a:avLst/>
              </a:prstGeom>
            </p:spPr>
          </p:pic>
          <p:pic>
            <p:nvPicPr>
              <p:cNvPr id="1132" name="Picture 1131">
                <a:extLst>
                  <a:ext uri="{FF2B5EF4-FFF2-40B4-BE49-F238E27FC236}">
                    <a16:creationId xmlns:a16="http://schemas.microsoft.com/office/drawing/2014/main" id="{42967E4E-C67C-4AE1-805D-A39067E7ABD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348446" y="4268315"/>
                <a:ext cx="269515" cy="144991"/>
              </a:xfrm>
              <a:prstGeom prst="ellipse">
                <a:avLst/>
              </a:prstGeom>
            </p:spPr>
          </p:pic>
          <p:pic>
            <p:nvPicPr>
              <p:cNvPr id="1133" name="Picture 1132">
                <a:extLst>
                  <a:ext uri="{FF2B5EF4-FFF2-40B4-BE49-F238E27FC236}">
                    <a16:creationId xmlns:a16="http://schemas.microsoft.com/office/drawing/2014/main" id="{27107E87-3B8B-4718-B165-83459CCF193F}"/>
                  </a:ext>
                </a:extLst>
              </p:cNvPr>
              <p:cNvPicPr>
                <a:picLocks noChangeAspect="1"/>
              </p:cNvPicPr>
              <p:nvPr/>
            </p:nvPicPr>
            <p:blipFill rotWithShape="1">
              <a:blip r:embed="rId35">
                <a:extLst>
                  <a:ext uri="{28A0092B-C50C-407E-A947-70E740481C1C}">
                    <a14:useLocalDpi xmlns:a14="http://schemas.microsoft.com/office/drawing/2010/main" val="0"/>
                  </a:ext>
                </a:extLst>
              </a:blip>
              <a:srcRect l="11609" r="10499"/>
              <a:stretch/>
            </p:blipFill>
            <p:spPr>
              <a:xfrm>
                <a:off x="10082522" y="4495201"/>
                <a:ext cx="148966" cy="191246"/>
              </a:xfrm>
              <a:prstGeom prst="rect">
                <a:avLst/>
              </a:prstGeom>
            </p:spPr>
          </p:pic>
          <p:pic>
            <p:nvPicPr>
              <p:cNvPr id="1134" name="Picture 1133">
                <a:extLst>
                  <a:ext uri="{FF2B5EF4-FFF2-40B4-BE49-F238E27FC236}">
                    <a16:creationId xmlns:a16="http://schemas.microsoft.com/office/drawing/2014/main" id="{B4B5DDD8-4363-4BB9-84F9-DDC0ED4E3B5C}"/>
                  </a:ext>
                </a:extLst>
              </p:cNvPr>
              <p:cNvPicPr>
                <a:picLocks noChangeAspect="1"/>
              </p:cNvPicPr>
              <p:nvPr/>
            </p:nvPicPr>
            <p:blipFill>
              <a:blip r:embed="rId3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91360" y="4183286"/>
                <a:ext cx="501826" cy="315049"/>
              </a:xfrm>
              <a:prstGeom prst="rect">
                <a:avLst/>
              </a:prstGeom>
            </p:spPr>
          </p:pic>
          <p:pic>
            <p:nvPicPr>
              <p:cNvPr id="1135" name="Picture 1134">
                <a:extLst>
                  <a:ext uri="{FF2B5EF4-FFF2-40B4-BE49-F238E27FC236}">
                    <a16:creationId xmlns:a16="http://schemas.microsoft.com/office/drawing/2014/main" id="{52F8D2F8-065A-4DE9-9BF4-278CE3657315}"/>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337426" y="4504512"/>
                <a:ext cx="276198" cy="172623"/>
              </a:xfrm>
              <a:prstGeom prst="rect">
                <a:avLst/>
              </a:prstGeom>
            </p:spPr>
          </p:pic>
          <p:grpSp>
            <p:nvGrpSpPr>
              <p:cNvPr id="1136" name="Group 1135">
                <a:extLst>
                  <a:ext uri="{FF2B5EF4-FFF2-40B4-BE49-F238E27FC236}">
                    <a16:creationId xmlns:a16="http://schemas.microsoft.com/office/drawing/2014/main" id="{AA595FC7-44E7-4A21-AECE-447D8EF99C19}"/>
                  </a:ext>
                </a:extLst>
              </p:cNvPr>
              <p:cNvGrpSpPr/>
              <p:nvPr/>
            </p:nvGrpSpPr>
            <p:grpSpPr>
              <a:xfrm>
                <a:off x="11041774" y="4566100"/>
                <a:ext cx="203850" cy="49432"/>
                <a:chOff x="11350052" y="3738399"/>
                <a:chExt cx="343137" cy="83208"/>
              </a:xfrm>
            </p:grpSpPr>
            <p:sp>
              <p:nvSpPr>
                <p:cNvPr id="1140" name="Oval 1139">
                  <a:extLst>
                    <a:ext uri="{FF2B5EF4-FFF2-40B4-BE49-F238E27FC236}">
                      <a16:creationId xmlns:a16="http://schemas.microsoft.com/office/drawing/2014/main" id="{18A62791-0C7C-4E5D-977F-8263ACE9D309}"/>
                    </a:ext>
                  </a:extLst>
                </p:cNvPr>
                <p:cNvSpPr/>
                <p:nvPr/>
              </p:nvSpPr>
              <p:spPr bwMode="auto">
                <a:xfrm>
                  <a:off x="11350052" y="3738399"/>
                  <a:ext cx="83149" cy="8314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41" name="Oval 1140">
                  <a:extLst>
                    <a:ext uri="{FF2B5EF4-FFF2-40B4-BE49-F238E27FC236}">
                      <a16:creationId xmlns:a16="http://schemas.microsoft.com/office/drawing/2014/main" id="{9EF41CCA-CDB0-44B4-9F77-CC4751115AF1}"/>
                    </a:ext>
                  </a:extLst>
                </p:cNvPr>
                <p:cNvSpPr/>
                <p:nvPr/>
              </p:nvSpPr>
              <p:spPr bwMode="auto">
                <a:xfrm>
                  <a:off x="11480052" y="3738418"/>
                  <a:ext cx="83151" cy="83147"/>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42" name="Oval 1141">
                  <a:extLst>
                    <a:ext uri="{FF2B5EF4-FFF2-40B4-BE49-F238E27FC236}">
                      <a16:creationId xmlns:a16="http://schemas.microsoft.com/office/drawing/2014/main" id="{751E00FA-F877-4237-A8F8-46450566FFC3}"/>
                    </a:ext>
                  </a:extLst>
                </p:cNvPr>
                <p:cNvSpPr/>
                <p:nvPr/>
              </p:nvSpPr>
              <p:spPr bwMode="auto">
                <a:xfrm>
                  <a:off x="11610038" y="3738460"/>
                  <a:ext cx="83151" cy="83147"/>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137" name="Picture 1136">
                <a:extLst>
                  <a:ext uri="{FF2B5EF4-FFF2-40B4-BE49-F238E27FC236}">
                    <a16:creationId xmlns:a16="http://schemas.microsoft.com/office/drawing/2014/main" id="{03F31E3B-A985-46FC-8562-926A526F8D09}"/>
                  </a:ext>
                </a:extLst>
              </p:cNvPr>
              <p:cNvPicPr>
                <a:picLocks noChangeAspect="1"/>
              </p:cNvPicPr>
              <p:nvPr/>
            </p:nvPicPr>
            <p:blipFill rotWithShape="1">
              <a:blip r:embed="rId38">
                <a:extLst>
                  <a:ext uri="{28A0092B-C50C-407E-A947-70E740481C1C}">
                    <a14:useLocalDpi xmlns:a14="http://schemas.microsoft.com/office/drawing/2010/main" val="0"/>
                  </a:ext>
                </a:extLst>
              </a:blip>
              <a:srcRect l="13212" t="27676" r="12301" b="27919"/>
              <a:stretch/>
            </p:blipFill>
            <p:spPr>
              <a:xfrm>
                <a:off x="10320828" y="4231207"/>
                <a:ext cx="367709" cy="219207"/>
              </a:xfrm>
              <a:prstGeom prst="rect">
                <a:avLst/>
              </a:prstGeom>
            </p:spPr>
          </p:pic>
          <p:sp>
            <p:nvSpPr>
              <p:cNvPr id="1138" name="Rectangle 1137">
                <a:extLst>
                  <a:ext uri="{FF2B5EF4-FFF2-40B4-BE49-F238E27FC236}">
                    <a16:creationId xmlns:a16="http://schemas.microsoft.com/office/drawing/2014/main" id="{3C452EDD-BC19-4D97-A0C5-ACD83DDA7C4C}"/>
                  </a:ext>
                </a:extLst>
              </p:cNvPr>
              <p:cNvSpPr/>
              <p:nvPr/>
            </p:nvSpPr>
            <p:spPr>
              <a:xfrm>
                <a:off x="10031177" y="3953126"/>
                <a:ext cx="1990778" cy="230832"/>
              </a:xfrm>
              <a:prstGeom prst="rect">
                <a:avLst/>
              </a:prstGeom>
              <a:solidFill>
                <a:srgbClr val="595959"/>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Legacy Apps  (</a:t>
                </a:r>
                <a:r>
                  <a:rPr kumimoji="0" lang="en-US" sz="7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Secure VPN Replacement )</a:t>
                </a:r>
              </a:p>
            </p:txBody>
          </p:sp>
          <p:sp>
            <p:nvSpPr>
              <p:cNvPr id="1139" name="TextBox 1138">
                <a:extLst>
                  <a:ext uri="{FF2B5EF4-FFF2-40B4-BE49-F238E27FC236}">
                    <a16:creationId xmlns:a16="http://schemas.microsoft.com/office/drawing/2014/main" id="{CDD3CD94-4604-4AAF-A8DF-6BE2E0CB5000}"/>
                  </a:ext>
                </a:extLst>
              </p:cNvPr>
              <p:cNvSpPr txBox="1"/>
              <p:nvPr/>
            </p:nvSpPr>
            <p:spPr>
              <a:xfrm>
                <a:off x="10810095" y="4180916"/>
                <a:ext cx="580954" cy="295466"/>
              </a:xfrm>
              <a:prstGeom prst="rect">
                <a:avLst/>
              </a:prstGeom>
              <a:noFill/>
            </p:spPr>
            <p:txBody>
              <a:bodyPr wrap="square" lIns="0" tIns="91440" rIns="0" bIns="9144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grpSp>
        <p:pic>
          <p:nvPicPr>
            <p:cNvPr id="1129" name="Picture 1128">
              <a:extLst>
                <a:ext uri="{FF2B5EF4-FFF2-40B4-BE49-F238E27FC236}">
                  <a16:creationId xmlns:a16="http://schemas.microsoft.com/office/drawing/2014/main" id="{2B0613AF-129A-4C67-AA9F-F291344238B1}"/>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10686986" y="4322828"/>
              <a:ext cx="234478" cy="155218"/>
            </a:xfrm>
            <a:prstGeom prst="rect">
              <a:avLst/>
            </a:prstGeom>
          </p:spPr>
        </p:pic>
      </p:grpSp>
      <p:grpSp>
        <p:nvGrpSpPr>
          <p:cNvPr id="9" name="Group 8">
            <a:extLst>
              <a:ext uri="{FF2B5EF4-FFF2-40B4-BE49-F238E27FC236}">
                <a16:creationId xmlns:a16="http://schemas.microsoft.com/office/drawing/2014/main" id="{01E7013C-6E64-4CA8-A7EE-EC364BDFAA02}"/>
              </a:ext>
            </a:extLst>
          </p:cNvPr>
          <p:cNvGrpSpPr/>
          <p:nvPr/>
        </p:nvGrpSpPr>
        <p:grpSpPr>
          <a:xfrm>
            <a:off x="6101128" y="3832588"/>
            <a:ext cx="3924005" cy="437355"/>
            <a:chOff x="6101128" y="3832588"/>
            <a:chExt cx="3924005" cy="437355"/>
          </a:xfrm>
        </p:grpSpPr>
        <p:cxnSp>
          <p:nvCxnSpPr>
            <p:cNvPr id="1102" name="Connector: Elbow 1101">
              <a:extLst>
                <a:ext uri="{FF2B5EF4-FFF2-40B4-BE49-F238E27FC236}">
                  <a16:creationId xmlns:a16="http://schemas.microsoft.com/office/drawing/2014/main" id="{75BE9D94-91BE-4E2B-8374-D03225E58394}"/>
                </a:ext>
              </a:extLst>
            </p:cNvPr>
            <p:cNvCxnSpPr>
              <a:cxnSpLocks/>
            </p:cNvCxnSpPr>
            <p:nvPr/>
          </p:nvCxnSpPr>
          <p:spPr>
            <a:xfrm>
              <a:off x="6101128" y="3832588"/>
              <a:ext cx="3924005" cy="358239"/>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25" name="Group 1124">
              <a:extLst>
                <a:ext uri="{FF2B5EF4-FFF2-40B4-BE49-F238E27FC236}">
                  <a16:creationId xmlns:a16="http://schemas.microsoft.com/office/drawing/2014/main" id="{8FD1365A-6E01-49A3-9838-3509E529110A}"/>
                </a:ext>
              </a:extLst>
            </p:cNvPr>
            <p:cNvGrpSpPr/>
            <p:nvPr/>
          </p:nvGrpSpPr>
          <p:grpSpPr>
            <a:xfrm>
              <a:off x="8177561" y="3995379"/>
              <a:ext cx="1525899" cy="274564"/>
              <a:chOff x="8177561" y="3995379"/>
              <a:chExt cx="1525899" cy="274564"/>
            </a:xfrm>
          </p:grpSpPr>
          <p:sp>
            <p:nvSpPr>
              <p:cNvPr id="1126" name="Flowchart: Alternate Process 1125">
                <a:hlinkClick r:id="rId40" tooltip="Azure Active Directory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A4DBD988-BB92-491C-AE7A-F659AFAC5F11}"/>
                  </a:ext>
                </a:extLst>
              </p:cNvPr>
              <p:cNvSpPr/>
              <p:nvPr/>
            </p:nvSpPr>
            <p:spPr bwMode="auto">
              <a:xfrm>
                <a:off x="8177561" y="3995379"/>
                <a:ext cx="1525899" cy="274564"/>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App Proxy</a:t>
                </a:r>
              </a:p>
            </p:txBody>
          </p:sp>
          <p:pic>
            <p:nvPicPr>
              <p:cNvPr id="1127" name="Graphic 1126">
                <a:extLst>
                  <a:ext uri="{FF2B5EF4-FFF2-40B4-BE49-F238E27FC236}">
                    <a16:creationId xmlns:a16="http://schemas.microsoft.com/office/drawing/2014/main" id="{580440A7-6B35-4999-B958-AA40FCF868E9}"/>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8307386" y="4054714"/>
                <a:ext cx="183196" cy="183196"/>
              </a:xfrm>
              <a:prstGeom prst="rect">
                <a:avLst/>
              </a:prstGeom>
            </p:spPr>
          </p:pic>
        </p:grpSp>
      </p:grpSp>
      <p:grpSp>
        <p:nvGrpSpPr>
          <p:cNvPr id="14" name="Group 13">
            <a:extLst>
              <a:ext uri="{FF2B5EF4-FFF2-40B4-BE49-F238E27FC236}">
                <a16:creationId xmlns:a16="http://schemas.microsoft.com/office/drawing/2014/main" id="{98F18D2E-CC9B-49AE-9BF9-F02A8BFB30DB}"/>
              </a:ext>
            </a:extLst>
          </p:cNvPr>
          <p:cNvGrpSpPr/>
          <p:nvPr/>
        </p:nvGrpSpPr>
        <p:grpSpPr>
          <a:xfrm>
            <a:off x="6535574" y="3251682"/>
            <a:ext cx="2487263" cy="461417"/>
            <a:chOff x="6535574" y="3251682"/>
            <a:chExt cx="2487263" cy="461417"/>
          </a:xfrm>
        </p:grpSpPr>
        <p:sp>
          <p:nvSpPr>
            <p:cNvPr id="1116" name="Flowchart: Alternate Process 1115">
              <a:hlinkClick r:id="rId43" tooltip="Microsoft Cloud App Security selectively enforce access and session controls on your organization's apps. It integrates with any identity provider (IdP) to deliver these capabilities, including Azure AD for a streamlined and simpler experience. "/>
              <a:extLst>
                <a:ext uri="{FF2B5EF4-FFF2-40B4-BE49-F238E27FC236}">
                  <a16:creationId xmlns:a16="http://schemas.microsoft.com/office/drawing/2014/main" id="{F095B4A8-A170-4BB6-9BCF-85CDB51663EA}"/>
                </a:ext>
              </a:extLst>
            </p:cNvPr>
            <p:cNvSpPr/>
            <p:nvPr/>
          </p:nvSpPr>
          <p:spPr bwMode="auto">
            <a:xfrm>
              <a:off x="6535574" y="3251682"/>
              <a:ext cx="2487263" cy="461417"/>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0" tIns="91440" rIns="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nn-NO"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for Cloud Apps</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Conditional Access App Control</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101" name="Picture 1100" descr="Icon&#10;&#10;Description automatically generated with medium confidence">
              <a:extLst>
                <a:ext uri="{FF2B5EF4-FFF2-40B4-BE49-F238E27FC236}">
                  <a16:creationId xmlns:a16="http://schemas.microsoft.com/office/drawing/2014/main" id="{5099F818-EC56-4CD3-B480-693AAD31F23F}"/>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860341" y="3371437"/>
              <a:ext cx="318314" cy="200788"/>
            </a:xfrm>
            <a:prstGeom prst="rect">
              <a:avLst/>
            </a:prstGeom>
          </p:spPr>
        </p:pic>
      </p:grpSp>
      <p:grpSp>
        <p:nvGrpSpPr>
          <p:cNvPr id="1233" name="Group 1232">
            <a:extLst>
              <a:ext uri="{FF2B5EF4-FFF2-40B4-BE49-F238E27FC236}">
                <a16:creationId xmlns:a16="http://schemas.microsoft.com/office/drawing/2014/main" id="{DA286DE6-3274-4E54-B8BD-CE8C3F169C32}"/>
              </a:ext>
            </a:extLst>
          </p:cNvPr>
          <p:cNvGrpSpPr/>
          <p:nvPr/>
        </p:nvGrpSpPr>
        <p:grpSpPr>
          <a:xfrm>
            <a:off x="4446167" y="4069215"/>
            <a:ext cx="2088045" cy="1670701"/>
            <a:chOff x="4446167" y="4069215"/>
            <a:chExt cx="2088045" cy="1670701"/>
          </a:xfrm>
        </p:grpSpPr>
        <p:cxnSp>
          <p:nvCxnSpPr>
            <p:cNvPr id="1234" name="Straight Connector 25">
              <a:extLst>
                <a:ext uri="{FF2B5EF4-FFF2-40B4-BE49-F238E27FC236}">
                  <a16:creationId xmlns:a16="http://schemas.microsoft.com/office/drawing/2014/main" id="{3A0294C3-ED08-4558-B289-013FA5673A39}"/>
                </a:ext>
              </a:extLst>
            </p:cNvPr>
            <p:cNvCxnSpPr>
              <a:cxnSpLocks/>
            </p:cNvCxnSpPr>
            <p:nvPr/>
          </p:nvCxnSpPr>
          <p:spPr>
            <a:xfrm rot="5400000">
              <a:off x="5696529" y="4632578"/>
              <a:ext cx="1401046" cy="274320"/>
            </a:xfrm>
            <a:prstGeom prst="bentConnector2">
              <a:avLst/>
            </a:prstGeom>
            <a:ln w="25400">
              <a:solidFill>
                <a:srgbClr val="C0000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35" name="Rectangle 1234">
              <a:hlinkClick r:id="rId45" tooltip="Azure Active Directory (Azure AD) self-service password reset (SSPR) gives users the ability to change or reset their password, with no administrator or help desk involvement. "/>
              <a:extLst>
                <a:ext uri="{FF2B5EF4-FFF2-40B4-BE49-F238E27FC236}">
                  <a16:creationId xmlns:a16="http://schemas.microsoft.com/office/drawing/2014/main" id="{6AA138A3-DEE1-4AFA-9BFE-30A507F803F0}"/>
                </a:ext>
              </a:extLst>
            </p:cNvPr>
            <p:cNvSpPr/>
            <p:nvPr/>
          </p:nvSpPr>
          <p:spPr>
            <a:xfrm>
              <a:off x="4883203" y="5200605"/>
              <a:ext cx="1384548" cy="539311"/>
            </a:xfrm>
            <a:prstGeom prst="rect">
              <a:avLst/>
            </a:prstGeom>
            <a:solidFill>
              <a:schemeClr val="bg1"/>
            </a:solidFill>
            <a:ln w="14224">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Self Service Password Reset (SSPR)</a:t>
              </a:r>
            </a:p>
          </p:txBody>
        </p:sp>
        <p:grpSp>
          <p:nvGrpSpPr>
            <p:cNvPr id="1236" name="Group 1235">
              <a:extLst>
                <a:ext uri="{FF2B5EF4-FFF2-40B4-BE49-F238E27FC236}">
                  <a16:creationId xmlns:a16="http://schemas.microsoft.com/office/drawing/2014/main" id="{718FC8A4-7D22-4E72-8EDA-1AA0FBB6EAFD}"/>
                </a:ext>
              </a:extLst>
            </p:cNvPr>
            <p:cNvGrpSpPr/>
            <p:nvPr/>
          </p:nvGrpSpPr>
          <p:grpSpPr>
            <a:xfrm>
              <a:off x="4446167" y="4698585"/>
              <a:ext cx="1899343" cy="377976"/>
              <a:chOff x="5060293" y="1254791"/>
              <a:chExt cx="1899343" cy="377976"/>
            </a:xfrm>
          </p:grpSpPr>
          <p:sp>
            <p:nvSpPr>
              <p:cNvPr id="1238" name="Speech Bubble: Rectangle with Corners Rounded 1237">
                <a:extLst>
                  <a:ext uri="{FF2B5EF4-FFF2-40B4-BE49-F238E27FC236}">
                    <a16:creationId xmlns:a16="http://schemas.microsoft.com/office/drawing/2014/main" id="{E7AD1660-A882-44EF-B270-4306C45A9036}"/>
                  </a:ext>
                </a:extLst>
              </p:cNvPr>
              <p:cNvSpPr/>
              <p:nvPr/>
            </p:nvSpPr>
            <p:spPr bwMode="auto">
              <a:xfrm>
                <a:off x="5060293" y="1254791"/>
                <a:ext cx="1899343" cy="377976"/>
              </a:xfrm>
              <a:prstGeom prst="wedgeRoundRectCallout">
                <a:avLst>
                  <a:gd name="adj1" fmla="val 59255"/>
                  <a:gd name="adj2" fmla="val -24410"/>
                  <a:gd name="adj3" fmla="val 16667"/>
                </a:avLst>
              </a:prstGeom>
              <a:solidFill>
                <a:srgbClr val="FFB9B9"/>
              </a:solidFill>
              <a:ln w="19050">
                <a:solidFill>
                  <a:srgbClr val="C000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Remediate </a:t>
                </a: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Leaked Credential (Requires MFA)</a:t>
                </a:r>
              </a:p>
            </p:txBody>
          </p:sp>
          <p:pic>
            <p:nvPicPr>
              <p:cNvPr id="1239" name="Graphic 1238" descr="Chat bubble">
                <a:extLst>
                  <a:ext uri="{FF2B5EF4-FFF2-40B4-BE49-F238E27FC236}">
                    <a16:creationId xmlns:a16="http://schemas.microsoft.com/office/drawing/2014/main" id="{2A9AB835-BE6F-49DA-A8C7-52A70FE147C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09698" y="1332292"/>
                <a:ext cx="244878" cy="244878"/>
              </a:xfrm>
              <a:prstGeom prst="rect">
                <a:avLst/>
              </a:prstGeom>
            </p:spPr>
          </p:pic>
        </p:grpSp>
        <p:pic>
          <p:nvPicPr>
            <p:cNvPr id="1237" name="Graphic 1236">
              <a:extLst>
                <a:ext uri="{FF2B5EF4-FFF2-40B4-BE49-F238E27FC236}">
                  <a16:creationId xmlns:a16="http://schemas.microsoft.com/office/drawing/2014/main" id="{AF7F1D6A-A604-4D46-A0D5-6772F012FD7A}"/>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932865" y="5252016"/>
              <a:ext cx="257470" cy="257470"/>
            </a:xfrm>
            <a:prstGeom prst="rect">
              <a:avLst/>
            </a:prstGeom>
          </p:spPr>
        </p:pic>
      </p:grpSp>
      <p:grpSp>
        <p:nvGrpSpPr>
          <p:cNvPr id="1241" name="Group 1240">
            <a:extLst>
              <a:ext uri="{FF2B5EF4-FFF2-40B4-BE49-F238E27FC236}">
                <a16:creationId xmlns:a16="http://schemas.microsoft.com/office/drawing/2014/main" id="{17FC7BC2-DA16-4459-9BFB-C6D20B075392}"/>
              </a:ext>
            </a:extLst>
          </p:cNvPr>
          <p:cNvGrpSpPr/>
          <p:nvPr/>
        </p:nvGrpSpPr>
        <p:grpSpPr>
          <a:xfrm>
            <a:off x="4790753" y="6217536"/>
            <a:ext cx="2681767" cy="419516"/>
            <a:chOff x="4812409" y="5847588"/>
            <a:chExt cx="4091724" cy="640080"/>
          </a:xfrm>
        </p:grpSpPr>
        <p:sp>
          <p:nvSpPr>
            <p:cNvPr id="1242" name="TextBox 1241">
              <a:extLst>
                <a:ext uri="{FF2B5EF4-FFF2-40B4-BE49-F238E27FC236}">
                  <a16:creationId xmlns:a16="http://schemas.microsoft.com/office/drawing/2014/main" id="{5492C46E-8F0C-48B9-96D8-5236EFA37633}"/>
                </a:ext>
              </a:extLst>
            </p:cNvPr>
            <p:cNvSpPr txBox="1"/>
            <p:nvPr/>
          </p:nvSpPr>
          <p:spPr>
            <a:xfrm>
              <a:off x="5392811" y="5921407"/>
              <a:ext cx="3511322"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Decision</a:t>
              </a:r>
              <a:b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based on organizational policy</a:t>
              </a:r>
            </a:p>
          </p:txBody>
        </p:sp>
        <p:grpSp>
          <p:nvGrpSpPr>
            <p:cNvPr id="1243" name="Group 1242">
              <a:extLst>
                <a:ext uri="{FF2B5EF4-FFF2-40B4-BE49-F238E27FC236}">
                  <a16:creationId xmlns:a16="http://schemas.microsoft.com/office/drawing/2014/main" id="{E87277DA-EE80-41CD-AE7B-76AFD25D7D9C}"/>
                </a:ext>
              </a:extLst>
            </p:cNvPr>
            <p:cNvGrpSpPr/>
            <p:nvPr/>
          </p:nvGrpSpPr>
          <p:grpSpPr>
            <a:xfrm>
              <a:off x="4812409" y="5847588"/>
              <a:ext cx="640080" cy="640080"/>
              <a:chOff x="4890881" y="5418443"/>
              <a:chExt cx="812414" cy="812410"/>
            </a:xfrm>
          </p:grpSpPr>
          <p:sp>
            <p:nvSpPr>
              <p:cNvPr id="1244" name="Oval 1243">
                <a:extLst>
                  <a:ext uri="{FF2B5EF4-FFF2-40B4-BE49-F238E27FC236}">
                    <a16:creationId xmlns:a16="http://schemas.microsoft.com/office/drawing/2014/main" id="{037B4B2B-73DB-4109-8270-65E1EE133636}"/>
                  </a:ext>
                </a:extLst>
              </p:cNvPr>
              <p:cNvSpPr/>
              <p:nvPr/>
            </p:nvSpPr>
            <p:spPr bwMode="auto">
              <a:xfrm>
                <a:off x="4890881" y="5418443"/>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grpSp>
            <p:nvGrpSpPr>
              <p:cNvPr id="1245" name="Group 1244">
                <a:extLst>
                  <a:ext uri="{FF2B5EF4-FFF2-40B4-BE49-F238E27FC236}">
                    <a16:creationId xmlns:a16="http://schemas.microsoft.com/office/drawing/2014/main" id="{CAA27454-7F43-46C6-9E72-E581AF18803B}"/>
                  </a:ext>
                </a:extLst>
              </p:cNvPr>
              <p:cNvGrpSpPr/>
              <p:nvPr/>
            </p:nvGrpSpPr>
            <p:grpSpPr>
              <a:xfrm>
                <a:off x="5139021" y="5615746"/>
                <a:ext cx="316134" cy="417805"/>
                <a:chOff x="4691309" y="3200453"/>
                <a:chExt cx="768039" cy="1015047"/>
              </a:xfrm>
            </p:grpSpPr>
            <p:sp>
              <p:nvSpPr>
                <p:cNvPr id="1246" name="Freeform 209">
                  <a:extLst>
                    <a:ext uri="{FF2B5EF4-FFF2-40B4-BE49-F238E27FC236}">
                      <a16:creationId xmlns:a16="http://schemas.microsoft.com/office/drawing/2014/main" id="{BB026386-9106-4FE0-84A8-7BE70DF6DB73}"/>
                    </a:ext>
                  </a:extLst>
                </p:cNvPr>
                <p:cNvSpPr>
                  <a:spLocks noEditPoints="1"/>
                </p:cNvSpPr>
                <p:nvPr/>
              </p:nvSpPr>
              <p:spPr bwMode="auto">
                <a:xfrm>
                  <a:off x="4691309" y="3200453"/>
                  <a:ext cx="768039" cy="1015047"/>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247" name="Freeform 210">
                  <a:extLst>
                    <a:ext uri="{FF2B5EF4-FFF2-40B4-BE49-F238E27FC236}">
                      <a16:creationId xmlns:a16="http://schemas.microsoft.com/office/drawing/2014/main" id="{88DC394D-D86F-4B6A-A765-36AC8DD2A01A}"/>
                    </a:ext>
                  </a:extLst>
                </p:cNvPr>
                <p:cNvSpPr>
                  <a:spLocks/>
                </p:cNvSpPr>
                <p:nvPr/>
              </p:nvSpPr>
              <p:spPr bwMode="auto">
                <a:xfrm>
                  <a:off x="5200762" y="3200453"/>
                  <a:ext cx="258586" cy="250867"/>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1248" name="Group 1247">
            <a:extLst>
              <a:ext uri="{FF2B5EF4-FFF2-40B4-BE49-F238E27FC236}">
                <a16:creationId xmlns:a16="http://schemas.microsoft.com/office/drawing/2014/main" id="{4AB6A35C-2C84-4DD0-A60A-EB7D7F34EAC2}"/>
              </a:ext>
            </a:extLst>
          </p:cNvPr>
          <p:cNvGrpSpPr/>
          <p:nvPr/>
        </p:nvGrpSpPr>
        <p:grpSpPr>
          <a:xfrm>
            <a:off x="842934" y="6217536"/>
            <a:ext cx="2671496" cy="419516"/>
            <a:chOff x="846655" y="5847588"/>
            <a:chExt cx="4076053" cy="640080"/>
          </a:xfrm>
        </p:grpSpPr>
        <p:sp>
          <p:nvSpPr>
            <p:cNvPr id="1249" name="TextBox 1248">
              <a:extLst>
                <a:ext uri="{FF2B5EF4-FFF2-40B4-BE49-F238E27FC236}">
                  <a16:creationId xmlns:a16="http://schemas.microsoft.com/office/drawing/2014/main" id="{CF759800-A405-4B64-A03D-A3F43A0C7A53}"/>
                </a:ext>
              </a:extLst>
            </p:cNvPr>
            <p:cNvSpPr txBox="1"/>
            <p:nvPr/>
          </p:nvSpPr>
          <p:spPr>
            <a:xfrm>
              <a:off x="1424743" y="5921407"/>
              <a:ext cx="3497965"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Signal</a:t>
              </a:r>
              <a:b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to make an informed decision</a:t>
              </a:r>
            </a:p>
          </p:txBody>
        </p:sp>
        <p:grpSp>
          <p:nvGrpSpPr>
            <p:cNvPr id="1250" name="Group 1249">
              <a:extLst>
                <a:ext uri="{FF2B5EF4-FFF2-40B4-BE49-F238E27FC236}">
                  <a16:creationId xmlns:a16="http://schemas.microsoft.com/office/drawing/2014/main" id="{376B9B8C-D71A-4925-95B3-5BC4E8714A7D}"/>
                </a:ext>
              </a:extLst>
            </p:cNvPr>
            <p:cNvGrpSpPr/>
            <p:nvPr/>
          </p:nvGrpSpPr>
          <p:grpSpPr>
            <a:xfrm>
              <a:off x="846655" y="5847588"/>
              <a:ext cx="640080" cy="640080"/>
              <a:chOff x="529858" y="5558104"/>
              <a:chExt cx="812414" cy="812410"/>
            </a:xfrm>
          </p:grpSpPr>
          <p:sp>
            <p:nvSpPr>
              <p:cNvPr id="1251" name="Oval 1250">
                <a:extLst>
                  <a:ext uri="{FF2B5EF4-FFF2-40B4-BE49-F238E27FC236}">
                    <a16:creationId xmlns:a16="http://schemas.microsoft.com/office/drawing/2014/main" id="{9B8B2AE9-85CB-4693-8521-106F579673ED}"/>
                  </a:ext>
                </a:extLst>
              </p:cNvPr>
              <p:cNvSpPr/>
              <p:nvPr/>
            </p:nvSpPr>
            <p:spPr bwMode="auto">
              <a:xfrm>
                <a:off x="529858" y="5558104"/>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grpSp>
            <p:nvGrpSpPr>
              <p:cNvPr id="1252" name="Group 1251">
                <a:extLst>
                  <a:ext uri="{FF2B5EF4-FFF2-40B4-BE49-F238E27FC236}">
                    <a16:creationId xmlns:a16="http://schemas.microsoft.com/office/drawing/2014/main" id="{A4C9EA58-10D5-4EFF-B297-0D73C0EED22C}"/>
                  </a:ext>
                </a:extLst>
              </p:cNvPr>
              <p:cNvGrpSpPr/>
              <p:nvPr/>
            </p:nvGrpSpPr>
            <p:grpSpPr>
              <a:xfrm>
                <a:off x="673870" y="5746604"/>
                <a:ext cx="524389" cy="369332"/>
                <a:chOff x="1569824" y="2493431"/>
                <a:chExt cx="1534468" cy="1080738"/>
              </a:xfrm>
            </p:grpSpPr>
            <p:sp>
              <p:nvSpPr>
                <p:cNvPr id="1253" name="Freeform: Shape 1252">
                  <a:extLst>
                    <a:ext uri="{FF2B5EF4-FFF2-40B4-BE49-F238E27FC236}">
                      <a16:creationId xmlns:a16="http://schemas.microsoft.com/office/drawing/2014/main" id="{244F533C-2AAF-4319-A901-DCEC4A3264E7}"/>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54" name="Freeform: Shape 1253">
                  <a:extLst>
                    <a:ext uri="{FF2B5EF4-FFF2-40B4-BE49-F238E27FC236}">
                      <a16:creationId xmlns:a16="http://schemas.microsoft.com/office/drawing/2014/main" id="{4F17CDE2-DFFC-4820-8EF5-AFF4F6B29EA8}"/>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chemeClr val="bg1"/>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55" name="Freeform: Shape 1254">
                  <a:extLst>
                    <a:ext uri="{FF2B5EF4-FFF2-40B4-BE49-F238E27FC236}">
                      <a16:creationId xmlns:a16="http://schemas.microsoft.com/office/drawing/2014/main" id="{84207FE2-31A0-49EC-BFA5-A06CFC1CE34A}"/>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256" name="Group 1255">
            <a:extLst>
              <a:ext uri="{FF2B5EF4-FFF2-40B4-BE49-F238E27FC236}">
                <a16:creationId xmlns:a16="http://schemas.microsoft.com/office/drawing/2014/main" id="{839CE579-4B0A-4495-8561-67D365B4463D}"/>
              </a:ext>
            </a:extLst>
          </p:cNvPr>
          <p:cNvGrpSpPr/>
          <p:nvPr/>
        </p:nvGrpSpPr>
        <p:grpSpPr>
          <a:xfrm>
            <a:off x="5566687" y="430239"/>
            <a:ext cx="4065165" cy="640080"/>
            <a:chOff x="5945505" y="313749"/>
            <a:chExt cx="4065165" cy="640080"/>
          </a:xfrm>
        </p:grpSpPr>
        <p:sp>
          <p:nvSpPr>
            <p:cNvPr id="1257" name="Rectangle 1256">
              <a:extLst>
                <a:ext uri="{FF2B5EF4-FFF2-40B4-BE49-F238E27FC236}">
                  <a16:creationId xmlns:a16="http://schemas.microsoft.com/office/drawing/2014/main" id="{42015A83-AA67-4D01-878C-6BB7602BFE54}"/>
                </a:ext>
              </a:extLst>
            </p:cNvPr>
            <p:cNvSpPr/>
            <p:nvPr/>
          </p:nvSpPr>
          <p:spPr bwMode="auto">
            <a:xfrm>
              <a:off x="5945505" y="313749"/>
              <a:ext cx="4065165" cy="640080"/>
            </a:xfrm>
            <a:prstGeom prst="rect">
              <a:avLst/>
            </a:prstGeom>
            <a:solidFill>
              <a:schemeClr val="bg1"/>
            </a:solidFill>
            <a:ln w="19050">
              <a:noFill/>
              <a:headEnd type="none" w="med" len="med"/>
              <a:tailEnd type="none" w="med" len="med"/>
            </a:ln>
            <a:effectLst>
              <a:outerShdw blurRad="190500" dist="508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Legend</a:t>
              </a:r>
            </a:p>
          </p:txBody>
        </p:sp>
        <p:cxnSp>
          <p:nvCxnSpPr>
            <p:cNvPr id="1258" name="Straight Connector 1257">
              <a:extLst>
                <a:ext uri="{FF2B5EF4-FFF2-40B4-BE49-F238E27FC236}">
                  <a16:creationId xmlns:a16="http://schemas.microsoft.com/office/drawing/2014/main" id="{65491D0D-A63E-42DB-8D34-174D7E788AC0}"/>
                </a:ext>
              </a:extLst>
            </p:cNvPr>
            <p:cNvCxnSpPr/>
            <p:nvPr/>
          </p:nvCxnSpPr>
          <p:spPr>
            <a:xfrm>
              <a:off x="7180455" y="516876"/>
              <a:ext cx="274320" cy="0"/>
            </a:xfrm>
            <a:prstGeom prst="line">
              <a:avLst/>
            </a:prstGeom>
            <a:ln w="3810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779BDFA5-F9AF-4C63-97E0-34C4803F13B2}"/>
                </a:ext>
              </a:extLst>
            </p:cNvPr>
            <p:cNvCxnSpPr/>
            <p:nvPr/>
          </p:nvCxnSpPr>
          <p:spPr>
            <a:xfrm>
              <a:off x="8386596" y="516876"/>
              <a:ext cx="274320" cy="0"/>
            </a:xfrm>
            <a:prstGeom prst="line">
              <a:avLst/>
            </a:prstGeom>
            <a:ln w="25400">
              <a:solidFill>
                <a:srgbClr val="6A4B16"/>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0" name="TextBox 1259">
              <a:extLst>
                <a:ext uri="{FF2B5EF4-FFF2-40B4-BE49-F238E27FC236}">
                  <a16:creationId xmlns:a16="http://schemas.microsoft.com/office/drawing/2014/main" id="{4E1124DC-E88A-4D5F-8024-7ECA5E6A45DD}"/>
                </a:ext>
              </a:extLst>
            </p:cNvPr>
            <p:cNvSpPr txBox="1"/>
            <p:nvPr/>
          </p:nvSpPr>
          <p:spPr>
            <a:xfrm>
              <a:off x="7545576" y="447627"/>
              <a:ext cx="54822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Full access</a:t>
              </a:r>
            </a:p>
          </p:txBody>
        </p:sp>
        <p:sp>
          <p:nvSpPr>
            <p:cNvPr id="1261" name="TextBox 1260">
              <a:extLst>
                <a:ext uri="{FF2B5EF4-FFF2-40B4-BE49-F238E27FC236}">
                  <a16:creationId xmlns:a16="http://schemas.microsoft.com/office/drawing/2014/main" id="{2DAFDB7F-CA65-4CDB-A9E6-707929F1AF6D}"/>
                </a:ext>
              </a:extLst>
            </p:cNvPr>
            <p:cNvSpPr txBox="1"/>
            <p:nvPr/>
          </p:nvSpPr>
          <p:spPr>
            <a:xfrm>
              <a:off x="8751717" y="447627"/>
              <a:ext cx="75341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Limited access</a:t>
              </a:r>
            </a:p>
          </p:txBody>
        </p:sp>
        <p:sp>
          <p:nvSpPr>
            <p:cNvPr id="1262" name="TextBox 1261">
              <a:extLst>
                <a:ext uri="{FF2B5EF4-FFF2-40B4-BE49-F238E27FC236}">
                  <a16:creationId xmlns:a16="http://schemas.microsoft.com/office/drawing/2014/main" id="{2197D1ED-B022-41A2-B0AF-6BE803EE3C45}"/>
                </a:ext>
              </a:extLst>
            </p:cNvPr>
            <p:cNvSpPr txBox="1"/>
            <p:nvPr/>
          </p:nvSpPr>
          <p:spPr>
            <a:xfrm>
              <a:off x="7545576" y="685051"/>
              <a:ext cx="79348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Risk Mitigation</a:t>
              </a:r>
            </a:p>
          </p:txBody>
        </p:sp>
        <p:pic>
          <p:nvPicPr>
            <p:cNvPr id="1263" name="Graphic 1262" descr="Chat bubble">
              <a:extLst>
                <a:ext uri="{FF2B5EF4-FFF2-40B4-BE49-F238E27FC236}">
                  <a16:creationId xmlns:a16="http://schemas.microsoft.com/office/drawing/2014/main" id="{87D3DE2C-E21A-478F-817A-A22BD3864F7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421865" y="631861"/>
              <a:ext cx="244878" cy="244878"/>
            </a:xfrm>
            <a:prstGeom prst="rect">
              <a:avLst/>
            </a:prstGeom>
          </p:spPr>
        </p:pic>
        <p:cxnSp>
          <p:nvCxnSpPr>
            <p:cNvPr id="1264" name="Straight Connector 1263">
              <a:extLst>
                <a:ext uri="{FF2B5EF4-FFF2-40B4-BE49-F238E27FC236}">
                  <a16:creationId xmlns:a16="http://schemas.microsoft.com/office/drawing/2014/main" id="{81DF01E7-EEAA-4E57-AB07-14A7E288A127}"/>
                </a:ext>
              </a:extLst>
            </p:cNvPr>
            <p:cNvCxnSpPr>
              <a:cxnSpLocks/>
            </p:cNvCxnSpPr>
            <p:nvPr/>
          </p:nvCxnSpPr>
          <p:spPr>
            <a:xfrm>
              <a:off x="7201020" y="749841"/>
              <a:ext cx="207480" cy="0"/>
            </a:xfrm>
            <a:prstGeom prst="line">
              <a:avLst/>
            </a:prstGeom>
            <a:ln w="38100">
              <a:solidFill>
                <a:schemeClr val="accent6">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65" name="TextBox 1264">
              <a:extLst>
                <a:ext uri="{FF2B5EF4-FFF2-40B4-BE49-F238E27FC236}">
                  <a16:creationId xmlns:a16="http://schemas.microsoft.com/office/drawing/2014/main" id="{E8497729-7625-4566-A18E-C1A935266DB7}"/>
                </a:ext>
              </a:extLst>
            </p:cNvPr>
            <p:cNvSpPr txBox="1"/>
            <p:nvPr/>
          </p:nvSpPr>
          <p:spPr>
            <a:xfrm>
              <a:off x="8751717" y="685051"/>
              <a:ext cx="93455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Remediation Path</a:t>
              </a:r>
            </a:p>
          </p:txBody>
        </p:sp>
      </p:grpSp>
      <p:sp>
        <p:nvSpPr>
          <p:cNvPr id="1266" name="TextBox 1265">
            <a:extLst>
              <a:ext uri="{FF2B5EF4-FFF2-40B4-BE49-F238E27FC236}">
                <a16:creationId xmlns:a16="http://schemas.microsoft.com/office/drawing/2014/main" id="{BDB5C601-62DB-45C6-8577-E9307E11E5D8}"/>
              </a:ext>
            </a:extLst>
          </p:cNvPr>
          <p:cNvSpPr txBox="1"/>
          <p:nvPr/>
        </p:nvSpPr>
        <p:spPr>
          <a:xfrm rot="16200000">
            <a:off x="-120802" y="5141832"/>
            <a:ext cx="1304268"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Device risk</a:t>
            </a:r>
          </a:p>
        </p:txBody>
      </p:sp>
      <p:sp>
        <p:nvSpPr>
          <p:cNvPr id="1267" name="TextBox 1266">
            <a:extLst>
              <a:ext uri="{FF2B5EF4-FFF2-40B4-BE49-F238E27FC236}">
                <a16:creationId xmlns:a16="http://schemas.microsoft.com/office/drawing/2014/main" id="{9D8F8025-65B7-4AB5-BEC0-78B040A70EC1}"/>
              </a:ext>
            </a:extLst>
          </p:cNvPr>
          <p:cNvSpPr txBox="1"/>
          <p:nvPr/>
        </p:nvSpPr>
        <p:spPr>
          <a:xfrm rot="16200000">
            <a:off x="21403" y="2467089"/>
            <a:ext cx="1041375"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User risk</a:t>
            </a:r>
          </a:p>
        </p:txBody>
      </p:sp>
      <p:grpSp>
        <p:nvGrpSpPr>
          <p:cNvPr id="1268" name="Group 4">
            <a:extLst>
              <a:ext uri="{FF2B5EF4-FFF2-40B4-BE49-F238E27FC236}">
                <a16:creationId xmlns:a16="http://schemas.microsoft.com/office/drawing/2014/main" id="{50457ED0-FEE9-40D8-B85E-13D6DEB8FFED}"/>
              </a:ext>
            </a:extLst>
          </p:cNvPr>
          <p:cNvGrpSpPr>
            <a:grpSpLocks noChangeAspect="1"/>
          </p:cNvGrpSpPr>
          <p:nvPr/>
        </p:nvGrpSpPr>
        <p:grpSpPr bwMode="auto">
          <a:xfrm>
            <a:off x="315078" y="3648438"/>
            <a:ext cx="454025" cy="454025"/>
            <a:chOff x="380" y="3325"/>
            <a:chExt cx="286" cy="286"/>
          </a:xfrm>
          <a:solidFill>
            <a:schemeClr val="accent2"/>
          </a:solidFill>
        </p:grpSpPr>
        <p:sp>
          <p:nvSpPr>
            <p:cNvPr id="1269" name="Freeform 5">
              <a:extLst>
                <a:ext uri="{FF2B5EF4-FFF2-40B4-BE49-F238E27FC236}">
                  <a16:creationId xmlns:a16="http://schemas.microsoft.com/office/drawing/2014/main" id="{597BC0C9-AC1B-4AEB-83D3-AB6BA50ECEB5}"/>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0" name="Oval 6">
              <a:extLst>
                <a:ext uri="{FF2B5EF4-FFF2-40B4-BE49-F238E27FC236}">
                  <a16:creationId xmlns:a16="http://schemas.microsoft.com/office/drawing/2014/main" id="{19AC7738-0B70-4A66-84B2-E093A670BA52}"/>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1" name="Oval 7">
              <a:extLst>
                <a:ext uri="{FF2B5EF4-FFF2-40B4-BE49-F238E27FC236}">
                  <a16:creationId xmlns:a16="http://schemas.microsoft.com/office/drawing/2014/main" id="{9A913AC7-9003-4635-AFB9-065BA28C10B5}"/>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2" name="Oval 8">
              <a:extLst>
                <a:ext uri="{FF2B5EF4-FFF2-40B4-BE49-F238E27FC236}">
                  <a16:creationId xmlns:a16="http://schemas.microsoft.com/office/drawing/2014/main" id="{0EF52C5D-7365-46B1-9746-6BB7B26B9B32}"/>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3" name="Oval 9">
              <a:extLst>
                <a:ext uri="{FF2B5EF4-FFF2-40B4-BE49-F238E27FC236}">
                  <a16:creationId xmlns:a16="http://schemas.microsoft.com/office/drawing/2014/main" id="{E53A7F6B-1686-4BAA-9694-3E40B53F21BC}"/>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4" name="Oval 10">
              <a:extLst>
                <a:ext uri="{FF2B5EF4-FFF2-40B4-BE49-F238E27FC236}">
                  <a16:creationId xmlns:a16="http://schemas.microsoft.com/office/drawing/2014/main" id="{227D2176-F27F-4D3A-BA05-9549A8A91F8A}"/>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5" name="Oval 11">
              <a:extLst>
                <a:ext uri="{FF2B5EF4-FFF2-40B4-BE49-F238E27FC236}">
                  <a16:creationId xmlns:a16="http://schemas.microsoft.com/office/drawing/2014/main" id="{DCB949F2-81AB-4C00-AE39-4E592A0C8A4B}"/>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6" name="Oval 12">
              <a:extLst>
                <a:ext uri="{FF2B5EF4-FFF2-40B4-BE49-F238E27FC236}">
                  <a16:creationId xmlns:a16="http://schemas.microsoft.com/office/drawing/2014/main" id="{D6346F3D-2E54-4381-ACD9-3B26E52803C2}"/>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77" name="Straight Connector 1276">
            <a:extLst>
              <a:ext uri="{FF2B5EF4-FFF2-40B4-BE49-F238E27FC236}">
                <a16:creationId xmlns:a16="http://schemas.microsoft.com/office/drawing/2014/main" id="{6F2A538A-100C-444F-B3BB-F8CCEC825B10}"/>
              </a:ext>
            </a:extLst>
          </p:cNvPr>
          <p:cNvCxnSpPr>
            <a:cxnSpLocks/>
          </p:cNvCxnSpPr>
          <p:nvPr/>
        </p:nvCxnSpPr>
        <p:spPr>
          <a:xfrm>
            <a:off x="378987" y="6136024"/>
            <a:ext cx="3599391"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DEF11396-8EB4-451E-8115-4DB737725EE8}"/>
              </a:ext>
            </a:extLst>
          </p:cNvPr>
          <p:cNvCxnSpPr>
            <a:cxnSpLocks/>
          </p:cNvCxnSpPr>
          <p:nvPr/>
        </p:nvCxnSpPr>
        <p:spPr>
          <a:xfrm>
            <a:off x="4313739" y="6136024"/>
            <a:ext cx="3635794" cy="0"/>
          </a:xfrm>
          <a:prstGeom prst="line">
            <a:avLst/>
          </a:prstGeom>
          <a:ln w="3810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0" name="Straight Arrow Connector 1279">
            <a:extLst>
              <a:ext uri="{FF2B5EF4-FFF2-40B4-BE49-F238E27FC236}">
                <a16:creationId xmlns:a16="http://schemas.microsoft.com/office/drawing/2014/main" id="{BC4B9FDC-175D-45A1-A93C-2DEA5D4F14D3}"/>
              </a:ext>
            </a:extLst>
          </p:cNvPr>
          <p:cNvCxnSpPr>
            <a:cxnSpLocks/>
          </p:cNvCxnSpPr>
          <p:nvPr/>
        </p:nvCxnSpPr>
        <p:spPr>
          <a:xfrm>
            <a:off x="542091" y="4131162"/>
            <a:ext cx="0" cy="399901"/>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281" name="Group 1280">
            <a:extLst>
              <a:ext uri="{FF2B5EF4-FFF2-40B4-BE49-F238E27FC236}">
                <a16:creationId xmlns:a16="http://schemas.microsoft.com/office/drawing/2014/main" id="{8939789A-DA2B-469F-B8B0-D7E4DBE5251E}"/>
              </a:ext>
            </a:extLst>
          </p:cNvPr>
          <p:cNvGrpSpPr/>
          <p:nvPr/>
        </p:nvGrpSpPr>
        <p:grpSpPr>
          <a:xfrm>
            <a:off x="2338232" y="2728041"/>
            <a:ext cx="2560320" cy="490009"/>
            <a:chOff x="2338232" y="2728041"/>
            <a:chExt cx="2560320" cy="490009"/>
          </a:xfrm>
        </p:grpSpPr>
        <p:cxnSp>
          <p:nvCxnSpPr>
            <p:cNvPr id="1282" name="Straight Connector 25">
              <a:extLst>
                <a:ext uri="{FF2B5EF4-FFF2-40B4-BE49-F238E27FC236}">
                  <a16:creationId xmlns:a16="http://schemas.microsoft.com/office/drawing/2014/main" id="{01BB3608-917B-425A-B1DB-EEBE6E5A5C36}"/>
                </a:ext>
              </a:extLst>
            </p:cNvPr>
            <p:cNvCxnSpPr>
              <a:cxnSpLocks/>
            </p:cNvCxnSpPr>
            <p:nvPr/>
          </p:nvCxnSpPr>
          <p:spPr>
            <a:xfrm rot="10800000" flipV="1">
              <a:off x="2338232" y="3035170"/>
              <a:ext cx="2560320" cy="182880"/>
            </a:xfrm>
            <a:prstGeom prst="bentConnector3">
              <a:avLst>
                <a:gd name="adj1" fmla="val 69639"/>
              </a:avLst>
            </a:prstGeom>
            <a:ln w="25400">
              <a:solidFill>
                <a:schemeClr val="accent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83" name="Speech Bubble: Rectangle with Corners Rounded 1282">
              <a:extLst>
                <a:ext uri="{FF2B5EF4-FFF2-40B4-BE49-F238E27FC236}">
                  <a16:creationId xmlns:a16="http://schemas.microsoft.com/office/drawing/2014/main" id="{29C5B947-9348-4FA0-A96B-B62B2DD1C27B}"/>
                </a:ext>
              </a:extLst>
            </p:cNvPr>
            <p:cNvSpPr/>
            <p:nvPr/>
          </p:nvSpPr>
          <p:spPr bwMode="auto">
            <a:xfrm>
              <a:off x="2404660" y="2757514"/>
              <a:ext cx="1333008" cy="327454"/>
            </a:xfrm>
            <a:prstGeom prst="wedgeRoundRectCallout">
              <a:avLst>
                <a:gd name="adj1" fmla="val 54698"/>
                <a:gd name="adj2" fmla="val 34488"/>
                <a:gd name="adj3" fmla="val 16667"/>
              </a:avLst>
            </a:prstGeom>
            <a:solidFill>
              <a:schemeClr val="accent1">
                <a:lumMod val="20000"/>
                <a:lumOff val="80000"/>
              </a:schemeClr>
            </a:solidFill>
            <a:ln>
              <a:solidFill>
                <a:schemeClr val="accent1"/>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84" name="Graphic 1283" descr="Chat bubble">
              <a:extLst>
                <a:ext uri="{FF2B5EF4-FFF2-40B4-BE49-F238E27FC236}">
                  <a16:creationId xmlns:a16="http://schemas.microsoft.com/office/drawing/2014/main" id="{AA5AEBE8-89EF-4D44-B4A5-DCEBEB291C1D}"/>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421893" y="2803114"/>
              <a:ext cx="244878" cy="244878"/>
            </a:xfrm>
            <a:prstGeom prst="rect">
              <a:avLst/>
            </a:prstGeom>
          </p:spPr>
        </p:pic>
        <p:sp>
          <p:nvSpPr>
            <p:cNvPr id="1285" name="Rectangle 1284">
              <a:extLst>
                <a:ext uri="{FF2B5EF4-FFF2-40B4-BE49-F238E27FC236}">
                  <a16:creationId xmlns:a16="http://schemas.microsoft.com/office/drawing/2014/main" id="{F44BED09-3C65-4C0F-AD29-642743C521BA}"/>
                </a:ext>
              </a:extLst>
            </p:cNvPr>
            <p:cNvSpPr/>
            <p:nvPr/>
          </p:nvSpPr>
          <p:spPr>
            <a:xfrm>
              <a:off x="2607606" y="2728041"/>
              <a:ext cx="1117605" cy="3693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Increase Trust </a:t>
              </a: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by requesting MFA</a:t>
              </a: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86" name="Group 1285">
            <a:extLst>
              <a:ext uri="{FF2B5EF4-FFF2-40B4-BE49-F238E27FC236}">
                <a16:creationId xmlns:a16="http://schemas.microsoft.com/office/drawing/2014/main" id="{047857F7-A937-4944-9B4B-7635F6FA25B5}"/>
              </a:ext>
            </a:extLst>
          </p:cNvPr>
          <p:cNvGrpSpPr/>
          <p:nvPr/>
        </p:nvGrpSpPr>
        <p:grpSpPr>
          <a:xfrm>
            <a:off x="4580772" y="1284677"/>
            <a:ext cx="2505767" cy="1244083"/>
            <a:chOff x="4580772" y="1284677"/>
            <a:chExt cx="2505767" cy="1244083"/>
          </a:xfrm>
        </p:grpSpPr>
        <p:grpSp>
          <p:nvGrpSpPr>
            <p:cNvPr id="1287" name="Group 1286">
              <a:extLst>
                <a:ext uri="{FF2B5EF4-FFF2-40B4-BE49-F238E27FC236}">
                  <a16:creationId xmlns:a16="http://schemas.microsoft.com/office/drawing/2014/main" id="{ABF8C1ED-00A2-4805-B65E-CD5720F3B9A0}"/>
                </a:ext>
              </a:extLst>
            </p:cNvPr>
            <p:cNvGrpSpPr/>
            <p:nvPr/>
          </p:nvGrpSpPr>
          <p:grpSpPr>
            <a:xfrm>
              <a:off x="4580772" y="1284677"/>
              <a:ext cx="2214040" cy="1244083"/>
              <a:chOff x="4580772" y="1284677"/>
              <a:chExt cx="2214040" cy="1244083"/>
            </a:xfrm>
          </p:grpSpPr>
          <p:grpSp>
            <p:nvGrpSpPr>
              <p:cNvPr id="1290" name="Group 1289">
                <a:extLst>
                  <a:ext uri="{FF2B5EF4-FFF2-40B4-BE49-F238E27FC236}">
                    <a16:creationId xmlns:a16="http://schemas.microsoft.com/office/drawing/2014/main" id="{D3DEA29A-83C3-422C-BD75-28BDCADD9007}"/>
                  </a:ext>
                </a:extLst>
              </p:cNvPr>
              <p:cNvGrpSpPr/>
              <p:nvPr/>
            </p:nvGrpSpPr>
            <p:grpSpPr>
              <a:xfrm>
                <a:off x="4580772" y="1284677"/>
                <a:ext cx="2214040" cy="760970"/>
                <a:chOff x="4532928" y="4630046"/>
                <a:chExt cx="2214040" cy="760970"/>
              </a:xfrm>
            </p:grpSpPr>
            <p:sp>
              <p:nvSpPr>
                <p:cNvPr id="1292" name="Rectangle 1291">
                  <a:hlinkClick r:id="rId49" tooltip="Continuous Access Evaluation (CAE) provides timely response to policy violations or security issues for applications that support it "/>
                  <a:extLst>
                    <a:ext uri="{FF2B5EF4-FFF2-40B4-BE49-F238E27FC236}">
                      <a16:creationId xmlns:a16="http://schemas.microsoft.com/office/drawing/2014/main" id="{D6676DA2-BF3C-492B-8486-3F416FDD5D09}"/>
                    </a:ext>
                  </a:extLst>
                </p:cNvPr>
                <p:cNvSpPr/>
                <p:nvPr/>
              </p:nvSpPr>
              <p:spPr bwMode="auto">
                <a:xfrm>
                  <a:off x="4532928" y="4630046"/>
                  <a:ext cx="2214040" cy="760970"/>
                </a:xfrm>
                <a:prstGeom prst="rect">
                  <a:avLst/>
                </a:prstGeom>
                <a:solidFill>
                  <a:schemeClr val="tx1">
                    <a:lumMod val="75000"/>
                    <a:lumOff val="25000"/>
                  </a:schemeClr>
                </a:solidFill>
                <a:ln w="19050">
                  <a:noFill/>
                  <a:prstDash val="sysDot"/>
                  <a:headEnd type="none" w="med" len="med"/>
                  <a:tailEnd type="none" w="med" len="med"/>
                </a:ln>
                <a:effectLst>
                  <a:outerShdw blurRad="1397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Policy is evaluated when </a:t>
                  </a:r>
                </a:p>
                <a:p>
                  <a:pPr marL="285750" marR="0" lvl="0" indent="0" algn="l" defTabSz="932472" rtl="0" eaLnBrk="1" fontAlgn="base" latinLnBrk="0" hangingPunct="1">
                    <a:lnSpc>
                      <a:spcPct val="10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Initial Access + Token Refresh</a:t>
                  </a:r>
                </a:p>
                <a:p>
                  <a:pPr marL="285750" marR="0" lvl="0" indent="0" algn="l" defTabSz="932472" rtl="0" eaLnBrk="1" fontAlgn="base" latinLnBrk="0" hangingPunct="1">
                    <a:lnSpc>
                      <a:spcPct val="10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Change in security posture</a:t>
                  </a:r>
                </a:p>
              </p:txBody>
            </p:sp>
            <p:pic>
              <p:nvPicPr>
                <p:cNvPr id="1293" name="Graphic 1292" descr="Arrow circle">
                  <a:extLst>
                    <a:ext uri="{FF2B5EF4-FFF2-40B4-BE49-F238E27FC236}">
                      <a16:creationId xmlns:a16="http://schemas.microsoft.com/office/drawing/2014/main" id="{4613EEC7-654A-4B29-BB10-51B4FC6E623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637237" y="5092807"/>
                  <a:ext cx="261659" cy="261659"/>
                </a:xfrm>
                <a:prstGeom prst="rect">
                  <a:avLst/>
                </a:prstGeom>
              </p:spPr>
            </p:pic>
            <p:pic>
              <p:nvPicPr>
                <p:cNvPr id="1294" name="Graphic 1293" descr="Line arrow: Slight curve">
                  <a:extLst>
                    <a:ext uri="{FF2B5EF4-FFF2-40B4-BE49-F238E27FC236}">
                      <a16:creationId xmlns:a16="http://schemas.microsoft.com/office/drawing/2014/main" id="{8409666C-02F9-4216-ABA9-B907F3A7DF2D}"/>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675833" y="4919216"/>
                  <a:ext cx="181356" cy="181356"/>
                </a:xfrm>
                <a:prstGeom prst="rect">
                  <a:avLst/>
                </a:prstGeom>
              </p:spPr>
            </p:pic>
          </p:grpSp>
          <p:cxnSp>
            <p:nvCxnSpPr>
              <p:cNvPr id="1291" name="Connector: Elbow 1290">
                <a:extLst>
                  <a:ext uri="{FF2B5EF4-FFF2-40B4-BE49-F238E27FC236}">
                    <a16:creationId xmlns:a16="http://schemas.microsoft.com/office/drawing/2014/main" id="{190E16DC-C781-4CD0-9E77-DBF2E5E8AD11}"/>
                  </a:ext>
                </a:extLst>
              </p:cNvPr>
              <p:cNvCxnSpPr>
                <a:cxnSpLocks/>
              </p:cNvCxnSpPr>
              <p:nvPr/>
            </p:nvCxnSpPr>
            <p:spPr>
              <a:xfrm flipH="1">
                <a:off x="5576867" y="2281872"/>
                <a:ext cx="320040" cy="246888"/>
              </a:xfrm>
              <a:prstGeom prst="bentConnector2">
                <a:avLst/>
              </a:prstGeom>
              <a:ln w="25400">
                <a:solidFill>
                  <a:schemeClr val="tx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sp>
          <p:nvSpPr>
            <p:cNvPr id="1288" name="Freeform 124">
              <a:extLst>
                <a:ext uri="{FF2B5EF4-FFF2-40B4-BE49-F238E27FC236}">
                  <a16:creationId xmlns:a16="http://schemas.microsoft.com/office/drawing/2014/main" id="{B6B61564-697B-4415-A77F-E547F10F503E}"/>
                </a:ext>
              </a:extLst>
            </p:cNvPr>
            <p:cNvSpPr>
              <a:spLocks noEditPoints="1"/>
            </p:cNvSpPr>
            <p:nvPr/>
          </p:nvSpPr>
          <p:spPr bwMode="auto">
            <a:xfrm>
              <a:off x="5937307" y="2151742"/>
              <a:ext cx="270510" cy="31432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chemeClr val="accent6"/>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289" name="Rectangle 1288">
              <a:extLst>
                <a:ext uri="{FF2B5EF4-FFF2-40B4-BE49-F238E27FC236}">
                  <a16:creationId xmlns:a16="http://schemas.microsoft.com/office/drawing/2014/main" id="{2AEB9135-B2F1-4DF1-B62A-45E4A880C32F}"/>
                </a:ext>
              </a:extLst>
            </p:cNvPr>
            <p:cNvSpPr/>
            <p:nvPr/>
          </p:nvSpPr>
          <p:spPr>
            <a:xfrm>
              <a:off x="6165870" y="2137981"/>
              <a:ext cx="920669"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anose="020B0502040204020203" pitchFamily="34" charset="0"/>
                </a:rPr>
                <a:t>Organization Policy</a:t>
              </a:r>
              <a:endPar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endParaRPr>
            </a:p>
          </p:txBody>
        </p:sp>
      </p:grpSp>
      <p:sp>
        <p:nvSpPr>
          <p:cNvPr id="1417" name="Rectangle 1416">
            <a:extLst>
              <a:ext uri="{FF2B5EF4-FFF2-40B4-BE49-F238E27FC236}">
                <a16:creationId xmlns:a16="http://schemas.microsoft.com/office/drawing/2014/main" id="{6F95D2BC-A38B-45C4-B088-877233F613DF}"/>
              </a:ext>
            </a:extLst>
          </p:cNvPr>
          <p:cNvSpPr/>
          <p:nvPr/>
        </p:nvSpPr>
        <p:spPr>
          <a:xfrm>
            <a:off x="588263" y="988008"/>
            <a:ext cx="2982163" cy="338554"/>
          </a:xfrm>
          <a:prstGeom prst="rect">
            <a:avLst/>
          </a:prstGeom>
        </p:spPr>
        <p:txBody>
          <a:bodyPr wrap="non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Conditional Access to Resources</a:t>
            </a:r>
          </a:p>
        </p:txBody>
      </p:sp>
      <p:sp>
        <p:nvSpPr>
          <p:cNvPr id="1418" name="TextBox 1417">
            <a:extLst>
              <a:ext uri="{FF2B5EF4-FFF2-40B4-BE49-F238E27FC236}">
                <a16:creationId xmlns:a16="http://schemas.microsoft.com/office/drawing/2014/main" id="{1612975F-0035-4D7E-AAA1-59F286CBBBF5}"/>
              </a:ext>
            </a:extLst>
          </p:cNvPr>
          <p:cNvSpPr txBox="1"/>
          <p:nvPr/>
        </p:nvSpPr>
        <p:spPr>
          <a:xfrm>
            <a:off x="10055311" y="867186"/>
            <a:ext cx="1990778" cy="203133"/>
          </a:xfrm>
          <a:prstGeom prst="rect">
            <a:avLst/>
          </a:prstGeom>
          <a:noFill/>
        </p:spPr>
        <p:txBody>
          <a:bodyPr wrap="square" lIns="0">
            <a:sp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54"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452" name="Picture 1451">
            <a:extLst>
              <a:ext uri="{FF2B5EF4-FFF2-40B4-BE49-F238E27FC236}">
                <a16:creationId xmlns:a16="http://schemas.microsoft.com/office/drawing/2014/main" id="{EDDD7F74-2771-40AA-A3A2-A1380E14F0EA}"/>
              </a:ext>
            </a:extLst>
          </p:cNvPr>
          <p:cNvPicPr>
            <a:picLocks noChangeAspect="1"/>
          </p:cNvPicPr>
          <p:nvPr/>
        </p:nvPicPr>
        <p:blipFill>
          <a:blip r:embed="rId55" cstate="email">
            <a:extLst>
              <a:ext uri="{28A0092B-C50C-407E-A947-70E740481C1C}">
                <a14:useLocalDpi xmlns:a14="http://schemas.microsoft.com/office/drawing/2010/main" val="0"/>
              </a:ext>
            </a:extLst>
          </a:blip>
          <a:stretch>
            <a:fillRect/>
          </a:stretch>
        </p:blipFill>
        <p:spPr bwMode="invGray">
          <a:xfrm>
            <a:off x="10055311" y="492073"/>
            <a:ext cx="1038388" cy="222436"/>
          </a:xfrm>
          <a:prstGeom prst="rect">
            <a:avLst/>
          </a:prstGeom>
        </p:spPr>
      </p:pic>
      <p:grpSp>
        <p:nvGrpSpPr>
          <p:cNvPr id="1453" name="Group 1452">
            <a:extLst>
              <a:ext uri="{FF2B5EF4-FFF2-40B4-BE49-F238E27FC236}">
                <a16:creationId xmlns:a16="http://schemas.microsoft.com/office/drawing/2014/main" id="{CA24F7E6-5DF8-47A8-A39C-69AC5C3866D5}"/>
              </a:ext>
            </a:extLst>
          </p:cNvPr>
          <p:cNvGrpSpPr/>
          <p:nvPr/>
        </p:nvGrpSpPr>
        <p:grpSpPr>
          <a:xfrm>
            <a:off x="6896617" y="4276631"/>
            <a:ext cx="811360" cy="1202467"/>
            <a:chOff x="6896617" y="4276631"/>
            <a:chExt cx="811360" cy="1202467"/>
          </a:xfrm>
        </p:grpSpPr>
        <p:sp>
          <p:nvSpPr>
            <p:cNvPr id="1454" name="Flowchart: Alternate Process 1453">
              <a:hlinkClick r:id="rId56"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F7E271A4-8F5B-4B49-96EC-0D176E25219C}"/>
                </a:ext>
              </a:extLst>
            </p:cNvPr>
            <p:cNvSpPr/>
            <p:nvPr/>
          </p:nvSpPr>
          <p:spPr bwMode="auto">
            <a:xfrm>
              <a:off x="6896617" y="4276631"/>
              <a:ext cx="811360" cy="1202467"/>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45720" numCol="1" spcCol="0" rtlCol="0" fromWordArt="0" anchor="b"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800" b="1" i="0" u="none" strike="noStrike" kern="120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VPN and Remote Access Devices</a:t>
              </a:r>
            </a:p>
          </p:txBody>
        </p:sp>
        <p:pic>
          <p:nvPicPr>
            <p:cNvPr id="1455" name="Picture 2" descr="See the source image">
              <a:extLst>
                <a:ext uri="{FF2B5EF4-FFF2-40B4-BE49-F238E27FC236}">
                  <a16:creationId xmlns:a16="http://schemas.microsoft.com/office/drawing/2014/main" id="{0C626DD5-9269-451B-8882-D1B57EEECF40}"/>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6958021" y="4584577"/>
              <a:ext cx="251102" cy="132286"/>
            </a:xfrm>
            <a:prstGeom prst="rect">
              <a:avLst/>
            </a:prstGeom>
            <a:noFill/>
            <a:extLst>
              <a:ext uri="{909E8E84-426E-40DD-AFC4-6F175D3DCCD1}">
                <a14:hiddenFill xmlns:a14="http://schemas.microsoft.com/office/drawing/2010/main">
                  <a:solidFill>
                    <a:srgbClr val="FFFFFF"/>
                  </a:solidFill>
                </a14:hiddenFill>
              </a:ext>
            </a:extLst>
          </p:spPr>
        </p:pic>
        <p:pic>
          <p:nvPicPr>
            <p:cNvPr id="1456" name="Picture 1455">
              <a:extLst>
                <a:ext uri="{FF2B5EF4-FFF2-40B4-BE49-F238E27FC236}">
                  <a16:creationId xmlns:a16="http://schemas.microsoft.com/office/drawing/2014/main" id="{E8F772E7-345F-435E-988B-4B03ABC75476}"/>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7496225" y="4590686"/>
              <a:ext cx="135822" cy="135824"/>
            </a:xfrm>
            <a:prstGeom prst="rect">
              <a:avLst/>
            </a:prstGeom>
          </p:spPr>
        </p:pic>
        <p:pic>
          <p:nvPicPr>
            <p:cNvPr id="1457" name="Picture 1456">
              <a:extLst>
                <a:ext uri="{FF2B5EF4-FFF2-40B4-BE49-F238E27FC236}">
                  <a16:creationId xmlns:a16="http://schemas.microsoft.com/office/drawing/2014/main" id="{DA64A8F6-BC3F-4053-8E47-0071FD2D7044}"/>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090939" y="4799091"/>
              <a:ext cx="162774" cy="162774"/>
            </a:xfrm>
            <a:prstGeom prst="rect">
              <a:avLst/>
            </a:prstGeom>
          </p:spPr>
        </p:pic>
        <p:pic>
          <p:nvPicPr>
            <p:cNvPr id="1458" name="Picture 2" descr="See the source image">
              <a:extLst>
                <a:ext uri="{FF2B5EF4-FFF2-40B4-BE49-F238E27FC236}">
                  <a16:creationId xmlns:a16="http://schemas.microsoft.com/office/drawing/2014/main" id="{42B2AA2E-393C-4D0D-BF9D-8BB90EB24EF5}"/>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7265369" y="4569654"/>
              <a:ext cx="172548" cy="158462"/>
            </a:xfrm>
            <a:prstGeom prst="rect">
              <a:avLst/>
            </a:prstGeom>
            <a:noFill/>
            <a:extLst>
              <a:ext uri="{909E8E84-426E-40DD-AFC4-6F175D3DCCD1}">
                <a14:hiddenFill xmlns:a14="http://schemas.microsoft.com/office/drawing/2010/main">
                  <a:solidFill>
                    <a:srgbClr val="FFFFFF"/>
                  </a:solidFill>
                </a14:hiddenFill>
              </a:ext>
            </a:extLst>
          </p:spPr>
        </p:pic>
        <p:pic>
          <p:nvPicPr>
            <p:cNvPr id="1459" name="Picture 1458" descr="Shape&#10;&#10;Description automatically generated with medium confidence">
              <a:extLst>
                <a:ext uri="{FF2B5EF4-FFF2-40B4-BE49-F238E27FC236}">
                  <a16:creationId xmlns:a16="http://schemas.microsoft.com/office/drawing/2014/main" id="{DD327EF8-8244-4C8F-8744-970BC145B5AB}"/>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7293115" y="4375654"/>
              <a:ext cx="293690" cy="91256"/>
            </a:xfrm>
            <a:prstGeom prst="rect">
              <a:avLst/>
            </a:prstGeom>
          </p:spPr>
        </p:pic>
        <p:grpSp>
          <p:nvGrpSpPr>
            <p:cNvPr id="1460" name="Group 1459">
              <a:extLst>
                <a:ext uri="{FF2B5EF4-FFF2-40B4-BE49-F238E27FC236}">
                  <a16:creationId xmlns:a16="http://schemas.microsoft.com/office/drawing/2014/main" id="{C6E6CAF8-B605-4849-8274-8E31C980D318}"/>
                </a:ext>
              </a:extLst>
            </p:cNvPr>
            <p:cNvGrpSpPr/>
            <p:nvPr/>
          </p:nvGrpSpPr>
          <p:grpSpPr>
            <a:xfrm>
              <a:off x="7344316" y="4860672"/>
              <a:ext cx="196537" cy="47629"/>
              <a:chOff x="10639526" y="5971518"/>
              <a:chExt cx="196537" cy="47629"/>
            </a:xfrm>
          </p:grpSpPr>
          <p:sp>
            <p:nvSpPr>
              <p:cNvPr id="1462" name="Oval 1461">
                <a:extLst>
                  <a:ext uri="{FF2B5EF4-FFF2-40B4-BE49-F238E27FC236}">
                    <a16:creationId xmlns:a16="http://schemas.microsoft.com/office/drawing/2014/main" id="{92E182E7-2444-488A-BBC5-AF2DD40FA017}"/>
                  </a:ext>
                </a:extLst>
              </p:cNvPr>
              <p:cNvSpPr/>
              <p:nvPr/>
            </p:nvSpPr>
            <p:spPr bwMode="auto">
              <a:xfrm>
                <a:off x="10639526"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63" name="Oval 1462">
                <a:extLst>
                  <a:ext uri="{FF2B5EF4-FFF2-40B4-BE49-F238E27FC236}">
                    <a16:creationId xmlns:a16="http://schemas.microsoft.com/office/drawing/2014/main" id="{50119B32-778D-41BA-BA37-6CB6386D10C9}"/>
                  </a:ext>
                </a:extLst>
              </p:cNvPr>
              <p:cNvSpPr/>
              <p:nvPr/>
            </p:nvSpPr>
            <p:spPr bwMode="auto">
              <a:xfrm>
                <a:off x="10713974"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64" name="Oval 1463">
                <a:extLst>
                  <a:ext uri="{FF2B5EF4-FFF2-40B4-BE49-F238E27FC236}">
                    <a16:creationId xmlns:a16="http://schemas.microsoft.com/office/drawing/2014/main" id="{62698BCF-020B-421D-B026-5A49530F9A2F}"/>
                  </a:ext>
                </a:extLst>
              </p:cNvPr>
              <p:cNvSpPr/>
              <p:nvPr/>
            </p:nvSpPr>
            <p:spPr bwMode="auto">
              <a:xfrm>
                <a:off x="10788434"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461" name="Picture 2" descr="logo">
              <a:extLst>
                <a:ext uri="{FF2B5EF4-FFF2-40B4-BE49-F238E27FC236}">
                  <a16:creationId xmlns:a16="http://schemas.microsoft.com/office/drawing/2014/main" id="{7250C508-C67E-46EA-9B31-2E833F4D4F1C}"/>
                </a:ext>
              </a:extLst>
            </p:cNvPr>
            <p:cNvPicPr>
              <a:picLocks noChangeAspect="1" noChangeArrowheads="1"/>
            </p:cNvPicPr>
            <p:nvPr/>
          </p:nvPicPr>
          <p:blipFill rotWithShape="1">
            <a:blip r:embed="rId62">
              <a:extLst>
                <a:ext uri="{28A0092B-C50C-407E-A947-70E740481C1C}">
                  <a14:useLocalDpi xmlns:a14="http://schemas.microsoft.com/office/drawing/2010/main" val="0"/>
                </a:ext>
              </a:extLst>
            </a:blip>
            <a:srcRect r="66101"/>
            <a:stretch/>
          </p:blipFill>
          <p:spPr bwMode="auto">
            <a:xfrm>
              <a:off x="7012540" y="4349094"/>
              <a:ext cx="218445" cy="138464"/>
            </a:xfrm>
            <a:prstGeom prst="rect">
              <a:avLst/>
            </a:prstGeom>
            <a:noFill/>
            <a:extLst>
              <a:ext uri="{909E8E84-426E-40DD-AFC4-6F175D3DCCD1}">
                <a14:hiddenFill xmlns:a14="http://schemas.microsoft.com/office/drawing/2010/main">
                  <a:solidFill>
                    <a:srgbClr val="FFFFFF"/>
                  </a:solidFill>
                </a14:hiddenFill>
              </a:ext>
            </a:extLst>
          </p:spPr>
        </p:pic>
      </p:grpSp>
      <p:sp>
        <p:nvSpPr>
          <p:cNvPr id="1465" name="Rectangle: Rounded Corners 1464">
            <a:hlinkClick r:id="rId63" tooltip="Azure AD can be integrated with your existing remote access applications with Azure Active Directory (Azure AD) and Conditional Access using these tutorials."/>
            <a:extLst>
              <a:ext uri="{FF2B5EF4-FFF2-40B4-BE49-F238E27FC236}">
                <a16:creationId xmlns:a16="http://schemas.microsoft.com/office/drawing/2014/main" id="{FE2F86B5-F380-473D-BCFF-2E84A1902610}"/>
              </a:ext>
            </a:extLst>
          </p:cNvPr>
          <p:cNvSpPr/>
          <p:nvPr/>
        </p:nvSpPr>
        <p:spPr bwMode="auto">
          <a:xfrm>
            <a:off x="6881940" y="4296258"/>
            <a:ext cx="839732" cy="118406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66" name="Rectangle: Rounded Corners 1465">
            <a:hlinkClick r:id="rId64"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BCBCB1EC-BCA0-4665-A395-D55CBE1FECC2}"/>
              </a:ext>
            </a:extLst>
          </p:cNvPr>
          <p:cNvSpPr/>
          <p:nvPr/>
        </p:nvSpPr>
        <p:spPr bwMode="auto">
          <a:xfrm>
            <a:off x="6051484" y="4045312"/>
            <a:ext cx="604846" cy="249725"/>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67" name="Rectangle 1466">
            <a:hlinkClick r:id="rId65"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040B93B8-6D43-4E8B-BEAA-89A974C2FE3C}"/>
              </a:ext>
            </a:extLst>
          </p:cNvPr>
          <p:cNvSpPr/>
          <p:nvPr/>
        </p:nvSpPr>
        <p:spPr>
          <a:xfrm>
            <a:off x="797591" y="3660321"/>
            <a:ext cx="1723987" cy="430887"/>
          </a:xfrm>
          <a:prstGeom prst="rect">
            <a:avLst/>
          </a:prstGeom>
        </p:spPr>
        <p:txBody>
          <a:bodyPr wrap="square">
            <a:spAutoFit/>
          </a:bodyPr>
          <a:lstStyle/>
          <a:p>
            <a:pPr lvl="0" defTabSz="914367">
              <a:defRPr/>
            </a:pPr>
            <a:r>
              <a:rPr lang="en-US" sz="800" b="1" kern="0" noProof="0">
                <a:gradFill>
                  <a:gsLst>
                    <a:gs pos="0">
                      <a:prstClr val="black"/>
                    </a:gs>
                    <a:gs pos="100000">
                      <a:prstClr val="black"/>
                    </a:gs>
                  </a:gsLst>
                  <a:lin ang="5400000" scaled="1"/>
                </a:gradFill>
                <a:latin typeface="Segoe UI" panose="020B0502040204020203" pitchFamily="34" charset="0"/>
                <a:cs typeface="Segoe UI" panose="020B0502040204020203" pitchFamily="34" charset="0"/>
              </a:rPr>
              <a:t>Microsoft Threat </a:t>
            </a:r>
            <a:r>
              <a:rPr kumimoji="0" lang="en-US" sz="8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Intelligence</a:t>
            </a:r>
            <a:r>
              <a:rPr kumimoji="0" lang="en-US" sz="800" b="1" i="0" u="none" strike="noStrike" kern="0" cap="none" spc="0" normalizeH="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 </a:t>
            </a:r>
            <a:br>
              <a:rPr kumimoji="0" lang="en-US" sz="800" b="1" i="0" u="none" strike="noStrike" kern="0" cap="none" spc="0" normalizeH="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br>
            <a:r>
              <a:rPr lang="en-US" sz="700">
                <a:gradFill>
                  <a:gsLst>
                    <a:gs pos="0">
                      <a:prstClr val="black"/>
                    </a:gs>
                    <a:gs pos="100000">
                      <a:prstClr val="black"/>
                    </a:gs>
                  </a:gsLst>
                  <a:lin ang="5400000" scaled="1"/>
                </a:gradFill>
                <a:latin typeface="Segoe UI" panose="020B0502040204020203" pitchFamily="34" charset="0"/>
                <a:cs typeface="Segoe UI" panose="020B0502040204020203" pitchFamily="34" charset="0"/>
              </a:rPr>
              <a:t>8+ Trillion signals per day of security context </a:t>
            </a:r>
            <a:r>
              <a:rPr kumimoji="0" lang="en-US" sz="7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&amp; Human Expertise</a:t>
            </a:r>
            <a:endParaRPr kumimoji="0" lang="en-US" sz="6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endParaRPr>
          </a:p>
        </p:txBody>
      </p:sp>
      <p:grpSp>
        <p:nvGrpSpPr>
          <p:cNvPr id="1468" name="Group 1467">
            <a:extLst>
              <a:ext uri="{FF2B5EF4-FFF2-40B4-BE49-F238E27FC236}">
                <a16:creationId xmlns:a16="http://schemas.microsoft.com/office/drawing/2014/main" id="{86FB9179-37B0-4E18-BF15-448675594F33}"/>
              </a:ext>
            </a:extLst>
          </p:cNvPr>
          <p:cNvGrpSpPr/>
          <p:nvPr/>
        </p:nvGrpSpPr>
        <p:grpSpPr>
          <a:xfrm>
            <a:off x="6144080" y="1224191"/>
            <a:ext cx="5421156" cy="1526310"/>
            <a:chOff x="6144080" y="1224191"/>
            <a:chExt cx="5421156" cy="1526310"/>
          </a:xfrm>
        </p:grpSpPr>
        <p:pic>
          <p:nvPicPr>
            <p:cNvPr id="1469" name="Picture 1468">
              <a:extLst>
                <a:ext uri="{FF2B5EF4-FFF2-40B4-BE49-F238E27FC236}">
                  <a16:creationId xmlns:a16="http://schemas.microsoft.com/office/drawing/2014/main" id="{43BF1206-5877-4973-88DF-ED8E3CFE93DF}"/>
                </a:ext>
              </a:extLst>
            </p:cNvPr>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10050456" y="1537864"/>
              <a:ext cx="93267" cy="121670"/>
            </a:xfrm>
            <a:prstGeom prst="rect">
              <a:avLst/>
            </a:prstGeom>
            <a:solidFill>
              <a:schemeClr val="bg1"/>
            </a:solidFill>
          </p:spPr>
        </p:pic>
        <p:sp>
          <p:nvSpPr>
            <p:cNvPr id="1470" name="Rectangle 1469">
              <a:extLst>
                <a:ext uri="{FF2B5EF4-FFF2-40B4-BE49-F238E27FC236}">
                  <a16:creationId xmlns:a16="http://schemas.microsoft.com/office/drawing/2014/main" id="{8BC6E02C-37D0-4B70-A8F0-BCAB6AD742A3}"/>
                </a:ext>
              </a:extLst>
            </p:cNvPr>
            <p:cNvSpPr/>
            <p:nvPr/>
          </p:nvSpPr>
          <p:spPr>
            <a:xfrm>
              <a:off x="10097207" y="1467894"/>
              <a:ext cx="84029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sp>
          <p:nvSpPr>
            <p:cNvPr id="1471" name="Rectangle 1470">
              <a:extLst>
                <a:ext uri="{FF2B5EF4-FFF2-40B4-BE49-F238E27FC236}">
                  <a16:creationId xmlns:a16="http://schemas.microsoft.com/office/drawing/2014/main" id="{3D1C11A3-7D5B-4B64-AABB-E0B15EFAE343}"/>
                </a:ext>
              </a:extLst>
            </p:cNvPr>
            <p:cNvSpPr/>
            <p:nvPr/>
          </p:nvSpPr>
          <p:spPr>
            <a:xfrm>
              <a:off x="10089768" y="1654788"/>
              <a:ext cx="1075936"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13224D"/>
                      </a:gs>
                      <a:gs pos="100000">
                        <a:srgbClr val="13224D"/>
                      </a:gs>
                    </a:gsLst>
                    <a:lin ang="5400000" scaled="0"/>
                  </a:gradFill>
                  <a:effectLst/>
                  <a:uLnTx/>
                  <a:uFillTx/>
                  <a:latin typeface="Segoe UI Semibold"/>
                  <a:ea typeface="+mn-ea"/>
                  <a:cs typeface="Segoe UI Light" panose="020B0502040204020203" pitchFamily="34" charset="0"/>
                </a:rPr>
                <a:t>Dynamics 365</a:t>
              </a:r>
            </a:p>
          </p:txBody>
        </p:sp>
        <p:pic>
          <p:nvPicPr>
            <p:cNvPr id="1472" name="Picture 1471">
              <a:extLst>
                <a:ext uri="{FF2B5EF4-FFF2-40B4-BE49-F238E27FC236}">
                  <a16:creationId xmlns:a16="http://schemas.microsoft.com/office/drawing/2014/main" id="{E0572D0F-30A5-46F0-8CBE-09490FF12D10}"/>
                </a:ext>
              </a:extLst>
            </p:cNvPr>
            <p:cNvPicPr>
              <a:picLocks noChangeAspect="1"/>
            </p:cNvPicPr>
            <p:nvPr/>
          </p:nvPicPr>
          <p:blipFill rotWithShape="1">
            <a:blip r:embed="rId67">
              <a:extLst>
                <a:ext uri="{28A0092B-C50C-407E-A947-70E740481C1C}">
                  <a14:useLocalDpi xmlns:a14="http://schemas.microsoft.com/office/drawing/2010/main" val="0"/>
                </a:ext>
              </a:extLst>
            </a:blip>
            <a:srcRect l="24842" r="29173" b="35506"/>
            <a:stretch/>
          </p:blipFill>
          <p:spPr>
            <a:xfrm>
              <a:off x="10040531" y="1710019"/>
              <a:ext cx="113442" cy="151148"/>
            </a:xfrm>
            <a:prstGeom prst="rect">
              <a:avLst/>
            </a:prstGeom>
          </p:spPr>
        </p:pic>
        <p:sp>
          <p:nvSpPr>
            <p:cNvPr id="1473" name="Rectangle 1472">
              <a:extLst>
                <a:ext uri="{FF2B5EF4-FFF2-40B4-BE49-F238E27FC236}">
                  <a16:creationId xmlns:a16="http://schemas.microsoft.com/office/drawing/2014/main" id="{DC1FCE42-561E-43D3-828A-3CF8435255C7}"/>
                </a:ext>
              </a:extLst>
            </p:cNvPr>
            <p:cNvSpPr/>
            <p:nvPr/>
          </p:nvSpPr>
          <p:spPr>
            <a:xfrm>
              <a:off x="10031177" y="1224191"/>
              <a:ext cx="1534059"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Microsoft Applications</a:t>
              </a:r>
            </a:p>
          </p:txBody>
        </p:sp>
        <p:cxnSp>
          <p:nvCxnSpPr>
            <p:cNvPr id="1474" name="Connector: Elbow 1473">
              <a:extLst>
                <a:ext uri="{FF2B5EF4-FFF2-40B4-BE49-F238E27FC236}">
                  <a16:creationId xmlns:a16="http://schemas.microsoft.com/office/drawing/2014/main" id="{372555C9-EC6D-4578-AB3B-1DF0BF7C9050}"/>
                </a:ext>
              </a:extLst>
            </p:cNvPr>
            <p:cNvCxnSpPr>
              <a:cxnSpLocks/>
            </p:cNvCxnSpPr>
            <p:nvPr/>
          </p:nvCxnSpPr>
          <p:spPr>
            <a:xfrm flipV="1">
              <a:off x="6144080" y="1268373"/>
              <a:ext cx="3886200" cy="1371600"/>
            </a:xfrm>
            <a:prstGeom prst="bentConnector3">
              <a:avLst>
                <a:gd name="adj1" fmla="val 23647"/>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75" name="Connector: Elbow 1474">
              <a:extLst>
                <a:ext uri="{FF2B5EF4-FFF2-40B4-BE49-F238E27FC236}">
                  <a16:creationId xmlns:a16="http://schemas.microsoft.com/office/drawing/2014/main" id="{D675D5FD-08F1-4B48-B031-446C772A20E7}"/>
                </a:ext>
              </a:extLst>
            </p:cNvPr>
            <p:cNvCxnSpPr>
              <a:cxnSpLocks/>
            </p:cNvCxnSpPr>
            <p:nvPr/>
          </p:nvCxnSpPr>
          <p:spPr>
            <a:xfrm flipV="1">
              <a:off x="6382980" y="1378901"/>
              <a:ext cx="3657600" cy="1371600"/>
            </a:xfrm>
            <a:prstGeom prst="bentConnector3">
              <a:avLst>
                <a:gd name="adj1" fmla="val 22102"/>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6" name="Speech Bubble: Rectangle with Corners Rounded 1475">
              <a:extLst>
                <a:ext uri="{FF2B5EF4-FFF2-40B4-BE49-F238E27FC236}">
                  <a16:creationId xmlns:a16="http://schemas.microsoft.com/office/drawing/2014/main" id="{87D09D1B-1370-4412-8E7D-7E8E9AC505E2}"/>
                </a:ext>
              </a:extLst>
            </p:cNvPr>
            <p:cNvSpPr/>
            <p:nvPr/>
          </p:nvSpPr>
          <p:spPr bwMode="auto">
            <a:xfrm>
              <a:off x="7385939" y="1465127"/>
              <a:ext cx="1384548" cy="377976"/>
            </a:xfrm>
            <a:prstGeom prst="wedgeRoundRectCallout">
              <a:avLst>
                <a:gd name="adj1" fmla="val 18780"/>
                <a:gd name="adj2" fmla="val -69368"/>
                <a:gd name="adj3" fmla="val 16667"/>
              </a:avLst>
            </a:prstGeom>
            <a:solidFill>
              <a:srgbClr val="FEF000"/>
            </a:solidFill>
            <a:ln w="19050">
              <a:solidFill>
                <a:srgbClr val="FFB900"/>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Lower Access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Restricted session</a:t>
              </a:r>
            </a:p>
          </p:txBody>
        </p:sp>
        <p:pic>
          <p:nvPicPr>
            <p:cNvPr id="1477" name="Graphic 1476" descr="Chat bubble">
              <a:extLst>
                <a:ext uri="{FF2B5EF4-FFF2-40B4-BE49-F238E27FC236}">
                  <a16:creationId xmlns:a16="http://schemas.microsoft.com/office/drawing/2014/main" id="{EF2440B5-CE88-4351-9F35-A97CD49CE6F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435127" y="1526444"/>
              <a:ext cx="244878" cy="244878"/>
            </a:xfrm>
            <a:prstGeom prst="rect">
              <a:avLst/>
            </a:prstGeom>
          </p:spPr>
        </p:pic>
      </p:grpSp>
      <p:grpSp>
        <p:nvGrpSpPr>
          <p:cNvPr id="1478" name="Group 1477">
            <a:extLst>
              <a:ext uri="{FF2B5EF4-FFF2-40B4-BE49-F238E27FC236}">
                <a16:creationId xmlns:a16="http://schemas.microsoft.com/office/drawing/2014/main" id="{DAF00C54-D6F3-4C3E-BAD2-3A4C6EE1756A}"/>
              </a:ext>
            </a:extLst>
          </p:cNvPr>
          <p:cNvGrpSpPr/>
          <p:nvPr/>
        </p:nvGrpSpPr>
        <p:grpSpPr>
          <a:xfrm>
            <a:off x="4730870" y="2532601"/>
            <a:ext cx="2035922" cy="2035922"/>
            <a:chOff x="4730870" y="2532601"/>
            <a:chExt cx="2035922" cy="2035922"/>
          </a:xfrm>
        </p:grpSpPr>
        <p:grpSp>
          <p:nvGrpSpPr>
            <p:cNvPr id="1479" name="Group 1478">
              <a:extLst>
                <a:ext uri="{FF2B5EF4-FFF2-40B4-BE49-F238E27FC236}">
                  <a16:creationId xmlns:a16="http://schemas.microsoft.com/office/drawing/2014/main" id="{AAD363CC-D03F-4CFF-81BA-39CE3C1419C1}"/>
                </a:ext>
              </a:extLst>
            </p:cNvPr>
            <p:cNvGrpSpPr/>
            <p:nvPr/>
          </p:nvGrpSpPr>
          <p:grpSpPr>
            <a:xfrm>
              <a:off x="4730870" y="2532601"/>
              <a:ext cx="2035922" cy="2035922"/>
              <a:chOff x="4730870" y="2532601"/>
              <a:chExt cx="2035922" cy="2035922"/>
            </a:xfrm>
          </p:grpSpPr>
          <p:sp>
            <p:nvSpPr>
              <p:cNvPr id="1482" name="Oval 1481">
                <a:hlinkClick r:id="rId6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4D854795-F986-427C-895B-5BB06D1DEA8F}"/>
                  </a:ext>
                </a:extLst>
              </p:cNvPr>
              <p:cNvSpPr/>
              <p:nvPr/>
            </p:nvSpPr>
            <p:spPr>
              <a:xfrm>
                <a:off x="4730870" y="2532601"/>
                <a:ext cx="2035922" cy="2035922"/>
              </a:xfrm>
              <a:prstGeom prst="ellipse">
                <a:avLst/>
              </a:prstGeom>
              <a:solidFill>
                <a:schemeClr val="tx1"/>
              </a:solidFill>
              <a:ln w="38100">
                <a:solidFill>
                  <a:schemeClr val="tx1"/>
                </a:solid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Conditional Access</a:t>
                </a:r>
              </a:p>
            </p:txBody>
          </p:sp>
          <p:grpSp>
            <p:nvGrpSpPr>
              <p:cNvPr id="1483" name="Group 1482">
                <a:extLst>
                  <a:ext uri="{FF2B5EF4-FFF2-40B4-BE49-F238E27FC236}">
                    <a16:creationId xmlns:a16="http://schemas.microsoft.com/office/drawing/2014/main" id="{9C6A4AFC-0C82-4084-A6D1-D3171B383A2D}"/>
                  </a:ext>
                </a:extLst>
              </p:cNvPr>
              <p:cNvGrpSpPr/>
              <p:nvPr/>
            </p:nvGrpSpPr>
            <p:grpSpPr>
              <a:xfrm>
                <a:off x="5610959" y="2697970"/>
                <a:ext cx="716814" cy="328712"/>
                <a:chOff x="4841248" y="2536588"/>
                <a:chExt cx="1278249" cy="586170"/>
              </a:xfrm>
            </p:grpSpPr>
            <p:sp>
              <p:nvSpPr>
                <p:cNvPr id="1491" name="Flowchart: Decision 1490">
                  <a:extLst>
                    <a:ext uri="{FF2B5EF4-FFF2-40B4-BE49-F238E27FC236}">
                      <a16:creationId xmlns:a16="http://schemas.microsoft.com/office/drawing/2014/main" id="{2AF77195-04D1-4EEC-8C5A-E920027CFC90}"/>
                    </a:ext>
                  </a:extLst>
                </p:cNvPr>
                <p:cNvSpPr/>
                <p:nvPr/>
              </p:nvSpPr>
              <p:spPr bwMode="auto">
                <a:xfrm>
                  <a:off x="4841248" y="2536588"/>
                  <a:ext cx="874087" cy="586170"/>
                </a:xfrm>
                <a:prstGeom prst="flowChartDecision">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92" name="Straight Arrow Connector 1491">
                  <a:extLst>
                    <a:ext uri="{FF2B5EF4-FFF2-40B4-BE49-F238E27FC236}">
                      <a16:creationId xmlns:a16="http://schemas.microsoft.com/office/drawing/2014/main" id="{20786B6F-8C2E-4556-B336-ED0B5237BFC2}"/>
                    </a:ext>
                  </a:extLst>
                </p:cNvPr>
                <p:cNvCxnSpPr>
                  <a:cxnSpLocks/>
                </p:cNvCxnSpPr>
                <p:nvPr/>
              </p:nvCxnSpPr>
              <p:spPr>
                <a:xfrm>
                  <a:off x="5696374" y="2829673"/>
                  <a:ext cx="423123" cy="0"/>
                </a:xfrm>
                <a:prstGeom prst="straightConnector1">
                  <a:avLst/>
                </a:prstGeom>
                <a:noFill/>
                <a:ln w="28575">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493" name="Rectangle 1492">
                  <a:extLst>
                    <a:ext uri="{FF2B5EF4-FFF2-40B4-BE49-F238E27FC236}">
                      <a16:creationId xmlns:a16="http://schemas.microsoft.com/office/drawing/2014/main" id="{89739DA6-D044-4142-8E39-BB140319374E}"/>
                    </a:ext>
                  </a:extLst>
                </p:cNvPr>
                <p:cNvSpPr/>
                <p:nvPr/>
              </p:nvSpPr>
              <p:spPr bwMode="auto">
                <a:xfrm>
                  <a:off x="5184123" y="2808700"/>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4" name="Group 1493">
                  <a:extLst>
                    <a:ext uri="{FF2B5EF4-FFF2-40B4-BE49-F238E27FC236}">
                      <a16:creationId xmlns:a16="http://schemas.microsoft.com/office/drawing/2014/main" id="{70374D6B-09EF-4866-9E78-7D37BCC16FF0}"/>
                    </a:ext>
                  </a:extLst>
                </p:cNvPr>
                <p:cNvGrpSpPr/>
                <p:nvPr/>
              </p:nvGrpSpPr>
              <p:grpSpPr>
                <a:xfrm>
                  <a:off x="5184128" y="2729796"/>
                  <a:ext cx="246315" cy="202204"/>
                  <a:chOff x="5226988" y="2702783"/>
                  <a:chExt cx="318420" cy="202204"/>
                </a:xfrm>
              </p:grpSpPr>
              <p:sp>
                <p:nvSpPr>
                  <p:cNvPr id="1498" name="Rectangle 1497">
                    <a:extLst>
                      <a:ext uri="{FF2B5EF4-FFF2-40B4-BE49-F238E27FC236}">
                        <a16:creationId xmlns:a16="http://schemas.microsoft.com/office/drawing/2014/main" id="{9A734029-6650-47A6-ACC8-7EE977B3AEBF}"/>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9" name="Rectangle 1498">
                    <a:extLst>
                      <a:ext uri="{FF2B5EF4-FFF2-40B4-BE49-F238E27FC236}">
                        <a16:creationId xmlns:a16="http://schemas.microsoft.com/office/drawing/2014/main" id="{8F11E79F-351D-485E-9C06-4319348DE1DA}"/>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95" name="Oval 1494">
                  <a:extLst>
                    <a:ext uri="{FF2B5EF4-FFF2-40B4-BE49-F238E27FC236}">
                      <a16:creationId xmlns:a16="http://schemas.microsoft.com/office/drawing/2014/main" id="{DE3F7E39-9EA9-4166-853B-742EB955719D}"/>
                    </a:ext>
                  </a:extLst>
                </p:cNvPr>
                <p:cNvSpPr/>
                <p:nvPr/>
              </p:nvSpPr>
              <p:spPr bwMode="auto">
                <a:xfrm>
                  <a:off x="5112711" y="273030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6" name="Oval 1495">
                  <a:extLst>
                    <a:ext uri="{FF2B5EF4-FFF2-40B4-BE49-F238E27FC236}">
                      <a16:creationId xmlns:a16="http://schemas.microsoft.com/office/drawing/2014/main" id="{08A57ADB-2112-48A4-B605-1E6853214A71}"/>
                    </a:ext>
                  </a:extLst>
                </p:cNvPr>
                <p:cNvSpPr/>
                <p:nvPr/>
              </p:nvSpPr>
              <p:spPr bwMode="auto">
                <a:xfrm>
                  <a:off x="5107788" y="289072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7" name="Oval 1496">
                  <a:extLst>
                    <a:ext uri="{FF2B5EF4-FFF2-40B4-BE49-F238E27FC236}">
                      <a16:creationId xmlns:a16="http://schemas.microsoft.com/office/drawing/2014/main" id="{11BDE473-F4E4-4F0D-9717-7DB313FF24C9}"/>
                    </a:ext>
                  </a:extLst>
                </p:cNvPr>
                <p:cNvSpPr/>
                <p:nvPr/>
              </p:nvSpPr>
              <p:spPr bwMode="auto">
                <a:xfrm>
                  <a:off x="5107788" y="2807588"/>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84" name="Freeform: Shape 1483">
                <a:hlinkClick r:id="rId69"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964A0CF0-D3AB-4BC8-BE53-9EEA733FC456}"/>
                  </a:ext>
                </a:extLst>
              </p:cNvPr>
              <p:cNvSpPr/>
              <p:nvPr/>
            </p:nvSpPr>
            <p:spPr>
              <a:xfrm>
                <a:off x="4875529" y="4071661"/>
                <a:ext cx="1746604" cy="198851"/>
              </a:xfrm>
              <a:custGeom>
                <a:avLst/>
                <a:gdLst>
                  <a:gd name="connsiteX0" fmla="*/ 0 w 1746604"/>
                  <a:gd name="connsiteY0" fmla="*/ 0 h 198851"/>
                  <a:gd name="connsiteX1" fmla="*/ 1746604 w 1746604"/>
                  <a:gd name="connsiteY1" fmla="*/ 0 h 198851"/>
                  <a:gd name="connsiteX2" fmla="*/ 1717411 w 1746604"/>
                  <a:gd name="connsiteY2" fmla="*/ 48053 h 198851"/>
                  <a:gd name="connsiteX3" fmla="*/ 1593109 w 1746604"/>
                  <a:gd name="connsiteY3" fmla="*/ 198708 h 198851"/>
                  <a:gd name="connsiteX4" fmla="*/ 1592952 w 1746604"/>
                  <a:gd name="connsiteY4" fmla="*/ 198851 h 198851"/>
                  <a:gd name="connsiteX5" fmla="*/ 153653 w 1746604"/>
                  <a:gd name="connsiteY5" fmla="*/ 198851 h 198851"/>
                  <a:gd name="connsiteX6" fmla="*/ 153495 w 1746604"/>
                  <a:gd name="connsiteY6" fmla="*/ 198708 h 198851"/>
                  <a:gd name="connsiteX7" fmla="*/ 29193 w 1746604"/>
                  <a:gd name="connsiteY7" fmla="*/ 48053 h 1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04" h="198851">
                    <a:moveTo>
                      <a:pt x="0" y="0"/>
                    </a:moveTo>
                    <a:lnTo>
                      <a:pt x="1746604" y="0"/>
                    </a:lnTo>
                    <a:lnTo>
                      <a:pt x="1717411" y="48053"/>
                    </a:lnTo>
                    <a:cubicBezTo>
                      <a:pt x="1680824" y="102209"/>
                      <a:pt x="1639163" y="152655"/>
                      <a:pt x="1593109" y="198708"/>
                    </a:cubicBezTo>
                    <a:lnTo>
                      <a:pt x="1592952" y="198851"/>
                    </a:lnTo>
                    <a:lnTo>
                      <a:pt x="153653" y="198851"/>
                    </a:lnTo>
                    <a:lnTo>
                      <a:pt x="153495" y="198708"/>
                    </a:lnTo>
                    <a:cubicBezTo>
                      <a:pt x="107442" y="152655"/>
                      <a:pt x="65780" y="102209"/>
                      <a:pt x="29193" y="48053"/>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11480" rtlCol="0" anchor="ctr">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 &amp; B2C</a:t>
                </a:r>
              </a:p>
            </p:txBody>
          </p:sp>
          <p:sp>
            <p:nvSpPr>
              <p:cNvPr id="1485" name="Freeform: Shape 1484">
                <a:hlinkClick r:id="rId70"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4E96D17F-E239-4892-85BD-0E8DE62366CE}"/>
                  </a:ext>
                </a:extLst>
              </p:cNvPr>
              <p:cNvSpPr/>
              <p:nvPr/>
            </p:nvSpPr>
            <p:spPr>
              <a:xfrm>
                <a:off x="4734370" y="3619843"/>
                <a:ext cx="2028925" cy="366247"/>
              </a:xfrm>
              <a:custGeom>
                <a:avLst/>
                <a:gdLst>
                  <a:gd name="connsiteX0" fmla="*/ 0 w 2028925"/>
                  <a:gd name="connsiteY0" fmla="*/ 0 h 366247"/>
                  <a:gd name="connsiteX1" fmla="*/ 2028925 w 2028925"/>
                  <a:gd name="connsiteY1" fmla="*/ 0 h 366247"/>
                  <a:gd name="connsiteX2" fmla="*/ 2027168 w 2028925"/>
                  <a:gd name="connsiteY2" fmla="*/ 34800 h 366247"/>
                  <a:gd name="connsiteX3" fmla="*/ 1952427 w 2028925"/>
                  <a:gd name="connsiteY3" fmla="*/ 326955 h 366247"/>
                  <a:gd name="connsiteX4" fmla="*/ 1933499 w 2028925"/>
                  <a:gd name="connsiteY4" fmla="*/ 366247 h 366247"/>
                  <a:gd name="connsiteX5" fmla="*/ 95426 w 2028925"/>
                  <a:gd name="connsiteY5" fmla="*/ 366247 h 366247"/>
                  <a:gd name="connsiteX6" fmla="*/ 76498 w 2028925"/>
                  <a:gd name="connsiteY6" fmla="*/ 326955 h 366247"/>
                  <a:gd name="connsiteX7" fmla="*/ 1757 w 2028925"/>
                  <a:gd name="connsiteY7" fmla="*/ 34800 h 36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8925" h="366247">
                    <a:moveTo>
                      <a:pt x="0" y="0"/>
                    </a:moveTo>
                    <a:lnTo>
                      <a:pt x="2028925" y="0"/>
                    </a:lnTo>
                    <a:lnTo>
                      <a:pt x="2027168" y="34800"/>
                    </a:lnTo>
                    <a:cubicBezTo>
                      <a:pt x="2016742" y="137462"/>
                      <a:pt x="1991061" y="235615"/>
                      <a:pt x="1952427" y="326955"/>
                    </a:cubicBezTo>
                    <a:lnTo>
                      <a:pt x="1933499" y="366247"/>
                    </a:lnTo>
                    <a:lnTo>
                      <a:pt x="95426" y="366247"/>
                    </a:lnTo>
                    <a:lnTo>
                      <a:pt x="76498" y="326955"/>
                    </a:lnTo>
                    <a:cubicBezTo>
                      <a:pt x="37864" y="235615"/>
                      <a:pt x="12183" y="137462"/>
                      <a:pt x="1757" y="3480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 (Azure AD)</a:t>
                </a:r>
              </a:p>
            </p:txBody>
          </p:sp>
          <p:grpSp>
            <p:nvGrpSpPr>
              <p:cNvPr id="1486" name="Group 1485">
                <a:extLst>
                  <a:ext uri="{FF2B5EF4-FFF2-40B4-BE49-F238E27FC236}">
                    <a16:creationId xmlns:a16="http://schemas.microsoft.com/office/drawing/2014/main" id="{DFF3B82A-B13D-4E17-AA00-591102EB84F3}"/>
                  </a:ext>
                </a:extLst>
              </p:cNvPr>
              <p:cNvGrpSpPr/>
              <p:nvPr/>
            </p:nvGrpSpPr>
            <p:grpSpPr>
              <a:xfrm>
                <a:off x="5183887" y="2697096"/>
                <a:ext cx="346347" cy="346347"/>
                <a:chOff x="6364588" y="5695686"/>
                <a:chExt cx="516315" cy="516315"/>
              </a:xfrm>
            </p:grpSpPr>
            <p:sp>
              <p:nvSpPr>
                <p:cNvPr id="1487" name="Oval 1486">
                  <a:extLst>
                    <a:ext uri="{FF2B5EF4-FFF2-40B4-BE49-F238E27FC236}">
                      <a16:creationId xmlns:a16="http://schemas.microsoft.com/office/drawing/2014/main" id="{1570D847-59EA-40C0-9605-F465328C174F}"/>
                    </a:ext>
                  </a:extLst>
                </p:cNvPr>
                <p:cNvSpPr/>
                <p:nvPr/>
              </p:nvSpPr>
              <p:spPr bwMode="auto">
                <a:xfrm>
                  <a:off x="6364588" y="5695686"/>
                  <a:ext cx="516315" cy="516315"/>
                </a:xfrm>
                <a:prstGeom prst="ellipse">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8" name="Group 1487">
                  <a:extLst>
                    <a:ext uri="{FF2B5EF4-FFF2-40B4-BE49-F238E27FC236}">
                      <a16:creationId xmlns:a16="http://schemas.microsoft.com/office/drawing/2014/main" id="{802FE391-EE70-4F1F-A5E5-8213492998DE}"/>
                    </a:ext>
                  </a:extLst>
                </p:cNvPr>
                <p:cNvGrpSpPr/>
                <p:nvPr/>
              </p:nvGrpSpPr>
              <p:grpSpPr>
                <a:xfrm>
                  <a:off x="6497358" y="5795347"/>
                  <a:ext cx="250774" cy="280274"/>
                  <a:chOff x="5593458" y="2766299"/>
                  <a:chExt cx="268374" cy="299948"/>
                </a:xfrm>
                <a:solidFill>
                  <a:schemeClr val="bg1"/>
                </a:solidFill>
              </p:grpSpPr>
              <p:sp>
                <p:nvSpPr>
                  <p:cNvPr id="1489" name="Freeform 1059">
                    <a:extLst>
                      <a:ext uri="{FF2B5EF4-FFF2-40B4-BE49-F238E27FC236}">
                        <a16:creationId xmlns:a16="http://schemas.microsoft.com/office/drawing/2014/main" id="{C8AB4894-EEE2-4672-B613-A8B49A46F26A}"/>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490" name="Oval 1060">
                    <a:extLst>
                      <a:ext uri="{FF2B5EF4-FFF2-40B4-BE49-F238E27FC236}">
                        <a16:creationId xmlns:a16="http://schemas.microsoft.com/office/drawing/2014/main" id="{22A8DB93-875D-4AD8-BD98-2C02545D81E4}"/>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pic>
          <p:nvPicPr>
            <p:cNvPr id="1480" name="Graphic 1479">
              <a:extLst>
                <a:ext uri="{FF2B5EF4-FFF2-40B4-BE49-F238E27FC236}">
                  <a16:creationId xmlns:a16="http://schemas.microsoft.com/office/drawing/2014/main" id="{70D75720-F9BE-453B-BFA9-93AC6D047A6A}"/>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942737" y="3712276"/>
              <a:ext cx="183196" cy="183196"/>
            </a:xfrm>
            <a:prstGeom prst="rect">
              <a:avLst/>
            </a:prstGeom>
          </p:spPr>
        </p:pic>
        <p:pic>
          <p:nvPicPr>
            <p:cNvPr id="1481" name="Graphic 1480">
              <a:extLst>
                <a:ext uri="{FF2B5EF4-FFF2-40B4-BE49-F238E27FC236}">
                  <a16:creationId xmlns:a16="http://schemas.microsoft.com/office/drawing/2014/main" id="{3F8C73FF-015E-4251-94CD-F10165114629}"/>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050841" y="4073888"/>
              <a:ext cx="183196" cy="183196"/>
            </a:xfrm>
            <a:prstGeom prst="rect">
              <a:avLst/>
            </a:prstGeom>
          </p:spPr>
        </p:pic>
      </p:grpSp>
      <p:grpSp>
        <p:nvGrpSpPr>
          <p:cNvPr id="6" name="Group 5">
            <a:extLst>
              <a:ext uri="{FF2B5EF4-FFF2-40B4-BE49-F238E27FC236}">
                <a16:creationId xmlns:a16="http://schemas.microsoft.com/office/drawing/2014/main" id="{5399013E-E381-47B8-904C-A256055D162E}"/>
              </a:ext>
            </a:extLst>
          </p:cNvPr>
          <p:cNvGrpSpPr/>
          <p:nvPr/>
        </p:nvGrpSpPr>
        <p:grpSpPr>
          <a:xfrm>
            <a:off x="9997313" y="1958799"/>
            <a:ext cx="1737487" cy="543566"/>
            <a:chOff x="9997313" y="1958799"/>
            <a:chExt cx="1737487" cy="543566"/>
          </a:xfrm>
        </p:grpSpPr>
        <p:sp>
          <p:nvSpPr>
            <p:cNvPr id="1222" name="Rectangle 1221">
              <a:extLst>
                <a:ext uri="{FF2B5EF4-FFF2-40B4-BE49-F238E27FC236}">
                  <a16:creationId xmlns:a16="http://schemas.microsoft.com/office/drawing/2014/main" id="{675EFEBF-B0F9-41F8-854F-31CACC7503AB}"/>
                </a:ext>
              </a:extLst>
            </p:cNvPr>
            <p:cNvSpPr/>
            <p:nvPr/>
          </p:nvSpPr>
          <p:spPr>
            <a:xfrm>
              <a:off x="10031177" y="1958799"/>
              <a:ext cx="1703623"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Cloud Infrastructure</a:t>
              </a:r>
            </a:p>
          </p:txBody>
        </p:sp>
        <p:sp>
          <p:nvSpPr>
            <p:cNvPr id="1225" name="Freeform 6">
              <a:extLst>
                <a:ext uri="{FF2B5EF4-FFF2-40B4-BE49-F238E27FC236}">
                  <a16:creationId xmlns:a16="http://schemas.microsoft.com/office/drawing/2014/main" id="{48E66C1C-B886-43A2-A356-73EAB1E1196F}"/>
                </a:ext>
              </a:extLst>
            </p:cNvPr>
            <p:cNvSpPr>
              <a:spLocks noEditPoints="1"/>
            </p:cNvSpPr>
            <p:nvPr/>
          </p:nvSpPr>
          <p:spPr bwMode="auto">
            <a:xfrm>
              <a:off x="10364941" y="2373095"/>
              <a:ext cx="86873" cy="85951"/>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l"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1226" name="Picture 1225">
              <a:extLst>
                <a:ext uri="{FF2B5EF4-FFF2-40B4-BE49-F238E27FC236}">
                  <a16:creationId xmlns:a16="http://schemas.microsoft.com/office/drawing/2014/main" id="{640177C5-53A3-4D50-9EAE-590828D91AD3}"/>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7313" y="2221118"/>
              <a:ext cx="340113" cy="253610"/>
            </a:xfrm>
            <a:prstGeom prst="rect">
              <a:avLst/>
            </a:prstGeom>
          </p:spPr>
        </p:pic>
        <p:sp>
          <p:nvSpPr>
            <p:cNvPr id="1227" name="Rectangle 1226">
              <a:hlinkClick r:id="rId71" tooltip="Login to a Linux virtual machine in Azure with Azure Active Directory using SSH certificate-based authentication"/>
              <a:extLst>
                <a:ext uri="{FF2B5EF4-FFF2-40B4-BE49-F238E27FC236}">
                  <a16:creationId xmlns:a16="http://schemas.microsoft.com/office/drawing/2014/main" id="{3DF91426-E531-44CD-944C-A0FDC9CC2CAC}"/>
                </a:ext>
              </a:extLst>
            </p:cNvPr>
            <p:cNvSpPr/>
            <p:nvPr/>
          </p:nvSpPr>
          <p:spPr>
            <a:xfrm>
              <a:off x="10343280" y="2354940"/>
              <a:ext cx="562283" cy="110800"/>
            </a:xfrm>
            <a:prstGeom prst="rect">
              <a:avLst/>
            </a:prstGeom>
            <a:ln>
              <a:solidFill>
                <a:schemeClr val="accent1"/>
              </a:solidFill>
            </a:ln>
          </p:spPr>
          <p:txBody>
            <a:bodyPr wrap="square" lIns="91440" tIns="9144" rIns="0" bIns="9144">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6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Linux Login</a:t>
              </a:r>
            </a:p>
          </p:txBody>
        </p:sp>
        <p:sp>
          <p:nvSpPr>
            <p:cNvPr id="1228" name="Rectangle 1227">
              <a:extLst>
                <a:ext uri="{FF2B5EF4-FFF2-40B4-BE49-F238E27FC236}">
                  <a16:creationId xmlns:a16="http://schemas.microsoft.com/office/drawing/2014/main" id="{7C1D93EE-5155-4FE2-A241-0A33BB592682}"/>
                </a:ext>
              </a:extLst>
            </p:cNvPr>
            <p:cNvSpPr/>
            <p:nvPr/>
          </p:nvSpPr>
          <p:spPr>
            <a:xfrm>
              <a:off x="10212152" y="2187884"/>
              <a:ext cx="660758" cy="200055"/>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7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Portal</a:t>
              </a:r>
            </a:p>
          </p:txBody>
        </p:sp>
        <p:pic>
          <p:nvPicPr>
            <p:cNvPr id="3" name="Picture 2">
              <a:hlinkClick r:id="rId72" tooltip="Documentation on Integrating Azure AD and AWS"/>
              <a:extLst>
                <a:ext uri="{FF2B5EF4-FFF2-40B4-BE49-F238E27FC236}">
                  <a16:creationId xmlns:a16="http://schemas.microsoft.com/office/drawing/2014/main" id="{0294AFCC-5BF6-4FCC-AC43-457B6819A1E3}"/>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0974965" y="2271681"/>
              <a:ext cx="330074" cy="197334"/>
            </a:xfrm>
            <a:prstGeom prst="rect">
              <a:avLst/>
            </a:prstGeom>
          </p:spPr>
        </p:pic>
        <p:pic>
          <p:nvPicPr>
            <p:cNvPr id="416" name="Shape 806">
              <a:hlinkClick r:id="rId74" tooltip="Federating Google Cloud with Azure Active Directory"/>
              <a:extLst>
                <a:ext uri="{FF2B5EF4-FFF2-40B4-BE49-F238E27FC236}">
                  <a16:creationId xmlns:a16="http://schemas.microsoft.com/office/drawing/2014/main" id="{823C7289-A89B-488D-A4AE-4E61936242D8}"/>
                </a:ext>
              </a:extLst>
            </p:cNvPr>
            <p:cNvPicPr preferRelativeResize="0"/>
            <p:nvPr/>
          </p:nvPicPr>
          <p:blipFill rotWithShape="1">
            <a:blip r:embed="rId75">
              <a:alphaModFix/>
            </a:blip>
            <a:srcRect t="1" r="85759" b="-1"/>
            <a:stretch/>
          </p:blipFill>
          <p:spPr>
            <a:xfrm>
              <a:off x="11355521" y="2218093"/>
              <a:ext cx="309855" cy="284272"/>
            </a:xfrm>
            <a:prstGeom prst="rect">
              <a:avLst/>
            </a:prstGeom>
            <a:noFill/>
            <a:ln>
              <a:noFill/>
            </a:ln>
          </p:spPr>
        </p:pic>
      </p:grpSp>
      <p:grpSp>
        <p:nvGrpSpPr>
          <p:cNvPr id="25" name="Group 24">
            <a:extLst>
              <a:ext uri="{FF2B5EF4-FFF2-40B4-BE49-F238E27FC236}">
                <a16:creationId xmlns:a16="http://schemas.microsoft.com/office/drawing/2014/main" id="{5E847632-CC58-452C-A29D-4347AFE620C1}"/>
              </a:ext>
            </a:extLst>
          </p:cNvPr>
          <p:cNvGrpSpPr/>
          <p:nvPr/>
        </p:nvGrpSpPr>
        <p:grpSpPr>
          <a:xfrm>
            <a:off x="928646" y="3663124"/>
            <a:ext cx="3767480" cy="2293876"/>
            <a:chOff x="928646" y="3663124"/>
            <a:chExt cx="3767480" cy="2293876"/>
          </a:xfrm>
        </p:grpSpPr>
        <p:grpSp>
          <p:nvGrpSpPr>
            <p:cNvPr id="1295" name="Group 1294">
              <a:extLst>
                <a:ext uri="{FF2B5EF4-FFF2-40B4-BE49-F238E27FC236}">
                  <a16:creationId xmlns:a16="http://schemas.microsoft.com/office/drawing/2014/main" id="{C83F2518-F694-4CFC-BEF7-C9F7EA12D03C}"/>
                </a:ext>
              </a:extLst>
            </p:cNvPr>
            <p:cNvGrpSpPr/>
            <p:nvPr/>
          </p:nvGrpSpPr>
          <p:grpSpPr>
            <a:xfrm>
              <a:off x="928646" y="3663124"/>
              <a:ext cx="3767480" cy="2293876"/>
              <a:chOff x="928646" y="3663124"/>
              <a:chExt cx="3767480" cy="2293876"/>
            </a:xfrm>
          </p:grpSpPr>
          <p:cxnSp>
            <p:nvCxnSpPr>
              <p:cNvPr id="1296" name="Straight Connector 1295">
                <a:extLst>
                  <a:ext uri="{FF2B5EF4-FFF2-40B4-BE49-F238E27FC236}">
                    <a16:creationId xmlns:a16="http://schemas.microsoft.com/office/drawing/2014/main" id="{C65FF505-0134-4904-89DC-35888872EE59}"/>
                  </a:ext>
                </a:extLst>
              </p:cNvPr>
              <p:cNvCxnSpPr>
                <a:cxnSpLocks/>
              </p:cNvCxnSpPr>
              <p:nvPr/>
            </p:nvCxnSpPr>
            <p:spPr>
              <a:xfrm>
                <a:off x="2313384" y="5200605"/>
                <a:ext cx="486547" cy="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97" name="Group 1296">
                <a:extLst>
                  <a:ext uri="{FF2B5EF4-FFF2-40B4-BE49-F238E27FC236}">
                    <a16:creationId xmlns:a16="http://schemas.microsoft.com/office/drawing/2014/main" id="{EB0E93FB-DC07-45BF-A99F-ABC405A5EABC}"/>
                  </a:ext>
                </a:extLst>
              </p:cNvPr>
              <p:cNvGrpSpPr/>
              <p:nvPr/>
            </p:nvGrpSpPr>
            <p:grpSpPr>
              <a:xfrm>
                <a:off x="928646" y="4904481"/>
                <a:ext cx="1500821" cy="658491"/>
                <a:chOff x="297225" y="4413921"/>
                <a:chExt cx="1500821" cy="658491"/>
              </a:xfrm>
            </p:grpSpPr>
            <p:grpSp>
              <p:nvGrpSpPr>
                <p:cNvPr id="1362" name="Group 1361">
                  <a:extLst>
                    <a:ext uri="{FF2B5EF4-FFF2-40B4-BE49-F238E27FC236}">
                      <a16:creationId xmlns:a16="http://schemas.microsoft.com/office/drawing/2014/main" id="{E16910C6-5C22-493B-BB2D-4B9AA98D9BFC}"/>
                    </a:ext>
                  </a:extLst>
                </p:cNvPr>
                <p:cNvGrpSpPr/>
                <p:nvPr/>
              </p:nvGrpSpPr>
              <p:grpSpPr>
                <a:xfrm>
                  <a:off x="297225" y="4413921"/>
                  <a:ext cx="1500821" cy="658491"/>
                  <a:chOff x="673937" y="5948706"/>
                  <a:chExt cx="1500821" cy="658491"/>
                </a:xfrm>
              </p:grpSpPr>
              <p:sp>
                <p:nvSpPr>
                  <p:cNvPr id="1415" name="Rectangle 1414">
                    <a:hlinkClick r:id="rId76"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056A3CE3-0581-40D6-9E54-AA31D5D021E6}"/>
                      </a:ext>
                    </a:extLst>
                  </p:cNvPr>
                  <p:cNvSpPr/>
                  <p:nvPr/>
                </p:nvSpPr>
                <p:spPr>
                  <a:xfrm>
                    <a:off x="673937" y="5948706"/>
                    <a:ext cx="1500821" cy="658491"/>
                  </a:xfrm>
                  <a:prstGeom prst="rect">
                    <a:avLst/>
                  </a:prstGeom>
                  <a:solidFill>
                    <a:schemeClr val="bg1"/>
                  </a:solidFill>
                  <a:ln w="158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Defender </a:t>
                    </a:r>
                    <a:b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for Endpoint</a:t>
                    </a:r>
                  </a:p>
                </p:txBody>
              </p:sp>
              <p:pic>
                <p:nvPicPr>
                  <p:cNvPr id="1416" name="Picture 1415">
                    <a:extLst>
                      <a:ext uri="{FF2B5EF4-FFF2-40B4-BE49-F238E27FC236}">
                        <a16:creationId xmlns:a16="http://schemas.microsoft.com/office/drawing/2014/main" id="{D992A489-96A6-46C6-92E3-11BB76EBB94B}"/>
                      </a:ext>
                    </a:extLst>
                  </p:cNvPr>
                  <p:cNvPicPr>
                    <a:picLocks noChangeAspect="1"/>
                  </p:cNvPicPr>
                  <p:nvPr/>
                </p:nvPicPr>
                <p:blipFill>
                  <a:blip r:embed="rId7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690" y="6018913"/>
                    <a:ext cx="117209" cy="117209"/>
                  </a:xfrm>
                  <a:prstGeom prst="rect">
                    <a:avLst/>
                  </a:prstGeom>
                </p:spPr>
              </p:pic>
            </p:grpSp>
            <p:pic>
              <p:nvPicPr>
                <p:cNvPr id="1363" name="Picture 1362">
                  <a:extLst>
                    <a:ext uri="{FF2B5EF4-FFF2-40B4-BE49-F238E27FC236}">
                      <a16:creationId xmlns:a16="http://schemas.microsoft.com/office/drawing/2014/main" id="{3EF20DA3-EBF3-49F5-A90F-BE5CFF45D83C}"/>
                    </a:ext>
                  </a:extLst>
                </p:cNvPr>
                <p:cNvPicPr>
                  <a:picLocks noChangeAspect="1"/>
                </p:cNvPicPr>
                <p:nvPr/>
              </p:nvPicPr>
              <p:blipFill rotWithShape="1">
                <a:blip r:embed="rId78"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82338" y="4772290"/>
                  <a:ext cx="138191" cy="105225"/>
                </a:xfrm>
                <a:prstGeom prst="rect">
                  <a:avLst/>
                </a:prstGeom>
              </p:spPr>
            </p:pic>
            <p:grpSp>
              <p:nvGrpSpPr>
                <p:cNvPr id="1364" name="Group 1363">
                  <a:extLst>
                    <a:ext uri="{FF2B5EF4-FFF2-40B4-BE49-F238E27FC236}">
                      <a16:creationId xmlns:a16="http://schemas.microsoft.com/office/drawing/2014/main" id="{44967D09-4AF3-4F6C-857B-156790960A4F}"/>
                    </a:ext>
                  </a:extLst>
                </p:cNvPr>
                <p:cNvGrpSpPr/>
                <p:nvPr/>
              </p:nvGrpSpPr>
              <p:grpSpPr>
                <a:xfrm>
                  <a:off x="1434370" y="4744861"/>
                  <a:ext cx="116598" cy="222844"/>
                  <a:chOff x="2136298" y="4226790"/>
                  <a:chExt cx="196678" cy="375893"/>
                </a:xfrm>
              </p:grpSpPr>
              <p:sp>
                <p:nvSpPr>
                  <p:cNvPr id="1413" name="Rectangle 1412">
                    <a:extLst>
                      <a:ext uri="{FF2B5EF4-FFF2-40B4-BE49-F238E27FC236}">
                        <a16:creationId xmlns:a16="http://schemas.microsoft.com/office/drawing/2014/main" id="{B342E5EA-9709-4980-8F5E-99485822C9C9}"/>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4" name="server">
                    <a:extLst>
                      <a:ext uri="{FF2B5EF4-FFF2-40B4-BE49-F238E27FC236}">
                        <a16:creationId xmlns:a16="http://schemas.microsoft.com/office/drawing/2014/main" id="{968007F7-4788-44FE-8E5B-EB97E6198E2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365" name="Oval 1364">
                  <a:extLst>
                    <a:ext uri="{FF2B5EF4-FFF2-40B4-BE49-F238E27FC236}">
                      <a16:creationId xmlns:a16="http://schemas.microsoft.com/office/drawing/2014/main" id="{0915422C-3A2E-48D5-A3A3-0635F8CD8F16}"/>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66" name="Picture 1365">
                  <a:extLst>
                    <a:ext uri="{FF2B5EF4-FFF2-40B4-BE49-F238E27FC236}">
                      <a16:creationId xmlns:a16="http://schemas.microsoft.com/office/drawing/2014/main" id="{5743B996-21C5-4978-8AC9-952DA19A94C8}"/>
                    </a:ext>
                  </a:extLst>
                </p:cNvPr>
                <p:cNvPicPr>
                  <a:picLocks noChangeAspect="1"/>
                </p:cNvPicPr>
                <p:nvPr/>
              </p:nvPicPr>
              <p:blipFill rotWithShape="1">
                <a:blip r:embed="rId79"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1367" name="Group 1366">
                  <a:extLst>
                    <a:ext uri="{FF2B5EF4-FFF2-40B4-BE49-F238E27FC236}">
                      <a16:creationId xmlns:a16="http://schemas.microsoft.com/office/drawing/2014/main" id="{2EDA8B4C-09E6-4970-A3EC-05624ECCF572}"/>
                    </a:ext>
                  </a:extLst>
                </p:cNvPr>
                <p:cNvGrpSpPr/>
                <p:nvPr/>
              </p:nvGrpSpPr>
              <p:grpSpPr>
                <a:xfrm>
                  <a:off x="929436" y="4810091"/>
                  <a:ext cx="204812" cy="156967"/>
                  <a:chOff x="2892310" y="4439341"/>
                  <a:chExt cx="376337" cy="288423"/>
                </a:xfrm>
              </p:grpSpPr>
              <p:sp>
                <p:nvSpPr>
                  <p:cNvPr id="1410" name="monitor">
                    <a:extLst>
                      <a:ext uri="{FF2B5EF4-FFF2-40B4-BE49-F238E27FC236}">
                        <a16:creationId xmlns:a16="http://schemas.microsoft.com/office/drawing/2014/main" id="{52FFB0F4-04B3-4C18-B552-E28B1D56E1EC}"/>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1" name="Rectangle 1410">
                    <a:extLst>
                      <a:ext uri="{FF2B5EF4-FFF2-40B4-BE49-F238E27FC236}">
                        <a16:creationId xmlns:a16="http://schemas.microsoft.com/office/drawing/2014/main" id="{CC607BAD-3871-43DA-9F68-A4722A3CA55C}"/>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12" name="Picture 1411">
                    <a:extLst>
                      <a:ext uri="{FF2B5EF4-FFF2-40B4-BE49-F238E27FC236}">
                        <a16:creationId xmlns:a16="http://schemas.microsoft.com/office/drawing/2014/main" id="{86FD02D9-6AF8-458E-BEB4-EDE25CB9DA59}"/>
                      </a:ext>
                    </a:extLst>
                  </p:cNvPr>
                  <p:cNvPicPr>
                    <a:picLocks noChangeAspect="1"/>
                  </p:cNvPicPr>
                  <p:nvPr/>
                </p:nvPicPr>
                <p:blipFill rotWithShape="1">
                  <a:blip r:embed="rId8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1368" name="Group 1367">
                  <a:extLst>
                    <a:ext uri="{FF2B5EF4-FFF2-40B4-BE49-F238E27FC236}">
                      <a16:creationId xmlns:a16="http://schemas.microsoft.com/office/drawing/2014/main" id="{D02EC4E4-C2A1-4A2E-B0E7-2115BE8267BB}"/>
                    </a:ext>
                  </a:extLst>
                </p:cNvPr>
                <p:cNvGrpSpPr/>
                <p:nvPr/>
              </p:nvGrpSpPr>
              <p:grpSpPr>
                <a:xfrm>
                  <a:off x="1180339" y="4810091"/>
                  <a:ext cx="207940" cy="156966"/>
                  <a:chOff x="7987238" y="1610486"/>
                  <a:chExt cx="506061" cy="382007"/>
                </a:xfrm>
              </p:grpSpPr>
              <p:sp>
                <p:nvSpPr>
                  <p:cNvPr id="1404" name="Rectangle 1403">
                    <a:extLst>
                      <a:ext uri="{FF2B5EF4-FFF2-40B4-BE49-F238E27FC236}">
                        <a16:creationId xmlns:a16="http://schemas.microsoft.com/office/drawing/2014/main" id="{AEDB4732-202D-421B-B652-F4AADB70E3DE}"/>
                      </a:ext>
                    </a:extLst>
                  </p:cNvPr>
                  <p:cNvSpPr/>
                  <p:nvPr/>
                </p:nvSpPr>
                <p:spPr bwMode="auto">
                  <a:xfrm>
                    <a:off x="7994852" y="1610486"/>
                    <a:ext cx="498447" cy="302717"/>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05" name="Group 1404">
                    <a:extLst>
                      <a:ext uri="{FF2B5EF4-FFF2-40B4-BE49-F238E27FC236}">
                        <a16:creationId xmlns:a16="http://schemas.microsoft.com/office/drawing/2014/main" id="{8822BDF6-4993-4243-9A61-140729BC7A89}"/>
                      </a:ext>
                    </a:extLst>
                  </p:cNvPr>
                  <p:cNvGrpSpPr/>
                  <p:nvPr/>
                </p:nvGrpSpPr>
                <p:grpSpPr>
                  <a:xfrm>
                    <a:off x="7987238" y="1610486"/>
                    <a:ext cx="498447" cy="382007"/>
                    <a:chOff x="9563138" y="2462727"/>
                    <a:chExt cx="516394" cy="395761"/>
                  </a:xfrm>
                </p:grpSpPr>
                <p:sp>
                  <p:nvSpPr>
                    <p:cNvPr id="1406" name="monitor">
                      <a:extLst>
                        <a:ext uri="{FF2B5EF4-FFF2-40B4-BE49-F238E27FC236}">
                          <a16:creationId xmlns:a16="http://schemas.microsoft.com/office/drawing/2014/main" id="{D8D2F5FC-7F33-4FE0-BC5D-E3BE0B8D5F1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407" name="Group 1406">
                      <a:extLst>
                        <a:ext uri="{FF2B5EF4-FFF2-40B4-BE49-F238E27FC236}">
                          <a16:creationId xmlns:a16="http://schemas.microsoft.com/office/drawing/2014/main" id="{95E6C3CA-1A7D-480E-AF0D-2676E020F552}"/>
                        </a:ext>
                      </a:extLst>
                    </p:cNvPr>
                    <p:cNvGrpSpPr/>
                    <p:nvPr/>
                  </p:nvGrpSpPr>
                  <p:grpSpPr>
                    <a:xfrm>
                      <a:off x="9746672" y="2545410"/>
                      <a:ext cx="107950" cy="134938"/>
                      <a:chOff x="9444088" y="2885171"/>
                      <a:chExt cx="107950" cy="134938"/>
                    </a:xfrm>
                    <a:solidFill>
                      <a:schemeClr val="tx1"/>
                    </a:solidFill>
                  </p:grpSpPr>
                  <p:sp>
                    <p:nvSpPr>
                      <p:cNvPr id="1408" name="Freeform 26">
                        <a:extLst>
                          <a:ext uri="{FF2B5EF4-FFF2-40B4-BE49-F238E27FC236}">
                            <a16:creationId xmlns:a16="http://schemas.microsoft.com/office/drawing/2014/main" id="{900F2C47-915A-42B7-9A90-83AA5079D81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9" name="Freeform 27">
                        <a:extLst>
                          <a:ext uri="{FF2B5EF4-FFF2-40B4-BE49-F238E27FC236}">
                            <a16:creationId xmlns:a16="http://schemas.microsoft.com/office/drawing/2014/main" id="{6C254A81-68FE-4C5E-9BC1-30F78B610221}"/>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369" name="Group 1368">
                  <a:extLst>
                    <a:ext uri="{FF2B5EF4-FFF2-40B4-BE49-F238E27FC236}">
                      <a16:creationId xmlns:a16="http://schemas.microsoft.com/office/drawing/2014/main" id="{E0AF7A84-5FF7-4975-8772-A70C593B5606}"/>
                    </a:ext>
                  </a:extLst>
                </p:cNvPr>
                <p:cNvGrpSpPr/>
                <p:nvPr/>
              </p:nvGrpSpPr>
              <p:grpSpPr>
                <a:xfrm>
                  <a:off x="533767" y="4767288"/>
                  <a:ext cx="98675" cy="163816"/>
                  <a:chOff x="7084723" y="1610486"/>
                  <a:chExt cx="212660" cy="353049"/>
                </a:xfrm>
              </p:grpSpPr>
              <p:sp>
                <p:nvSpPr>
                  <p:cNvPr id="1398" name="Rectangle 1397">
                    <a:extLst>
                      <a:ext uri="{FF2B5EF4-FFF2-40B4-BE49-F238E27FC236}">
                        <a16:creationId xmlns:a16="http://schemas.microsoft.com/office/drawing/2014/main" id="{3B4592E6-6755-4DF2-9528-931B0E6051F2}"/>
                      </a:ext>
                    </a:extLst>
                  </p:cNvPr>
                  <p:cNvSpPr/>
                  <p:nvPr/>
                </p:nvSpPr>
                <p:spPr bwMode="auto">
                  <a:xfrm>
                    <a:off x="7085519" y="1610486"/>
                    <a:ext cx="211864" cy="353049"/>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99" name="Group 1398">
                    <a:extLst>
                      <a:ext uri="{FF2B5EF4-FFF2-40B4-BE49-F238E27FC236}">
                        <a16:creationId xmlns:a16="http://schemas.microsoft.com/office/drawing/2014/main" id="{F5E36B7B-A67A-4FB5-92C8-FE70CAF79654}"/>
                      </a:ext>
                    </a:extLst>
                  </p:cNvPr>
                  <p:cNvGrpSpPr/>
                  <p:nvPr/>
                </p:nvGrpSpPr>
                <p:grpSpPr>
                  <a:xfrm>
                    <a:off x="7138556" y="1706457"/>
                    <a:ext cx="104198" cy="130248"/>
                    <a:chOff x="9444088" y="2885171"/>
                    <a:chExt cx="107950" cy="134938"/>
                  </a:xfrm>
                  <a:solidFill>
                    <a:schemeClr val="bg1"/>
                  </a:solidFill>
                </p:grpSpPr>
                <p:sp>
                  <p:nvSpPr>
                    <p:cNvPr id="1402" name="Freeform 26">
                      <a:extLst>
                        <a:ext uri="{FF2B5EF4-FFF2-40B4-BE49-F238E27FC236}">
                          <a16:creationId xmlns:a16="http://schemas.microsoft.com/office/drawing/2014/main" id="{F9A83B27-480B-462E-BE76-5383AD3FED4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3" name="Freeform 27">
                      <a:extLst>
                        <a:ext uri="{FF2B5EF4-FFF2-40B4-BE49-F238E27FC236}">
                          <a16:creationId xmlns:a16="http://schemas.microsoft.com/office/drawing/2014/main" id="{E7F04DCD-8DDA-4576-88A5-7F42FD33C7C8}"/>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00" name="CellPhone_E8EA">
                    <a:extLst>
                      <a:ext uri="{FF2B5EF4-FFF2-40B4-BE49-F238E27FC236}">
                        <a16:creationId xmlns:a16="http://schemas.microsoft.com/office/drawing/2014/main" id="{29EA335E-88CD-420C-8F56-492F6C232AA4}"/>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401" name="Straight Connector 1400">
                    <a:extLst>
                      <a:ext uri="{FF2B5EF4-FFF2-40B4-BE49-F238E27FC236}">
                        <a16:creationId xmlns:a16="http://schemas.microsoft.com/office/drawing/2014/main" id="{10C91AAE-2CF6-40EE-A2E4-A7799E237F2D}"/>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0" name="Group 1369">
                  <a:extLst>
                    <a:ext uri="{FF2B5EF4-FFF2-40B4-BE49-F238E27FC236}">
                      <a16:creationId xmlns:a16="http://schemas.microsoft.com/office/drawing/2014/main" id="{EE98C5D2-0150-44EA-A176-5EF7845B3612}"/>
                    </a:ext>
                  </a:extLst>
                </p:cNvPr>
                <p:cNvGrpSpPr/>
                <p:nvPr/>
              </p:nvGrpSpPr>
              <p:grpSpPr>
                <a:xfrm>
                  <a:off x="389370" y="4767288"/>
                  <a:ext cx="98306" cy="163816"/>
                  <a:chOff x="6490922" y="1610486"/>
                  <a:chExt cx="211865" cy="353049"/>
                </a:xfrm>
              </p:grpSpPr>
              <p:sp>
                <p:nvSpPr>
                  <p:cNvPr id="1386" name="Rectangle 1385">
                    <a:extLst>
                      <a:ext uri="{FF2B5EF4-FFF2-40B4-BE49-F238E27FC236}">
                        <a16:creationId xmlns:a16="http://schemas.microsoft.com/office/drawing/2014/main" id="{0DF27525-F062-43AA-AA1B-07F6BCE669A0}"/>
                      </a:ext>
                    </a:extLst>
                  </p:cNvPr>
                  <p:cNvSpPr/>
                  <p:nvPr/>
                </p:nvSpPr>
                <p:spPr bwMode="auto">
                  <a:xfrm>
                    <a:off x="6490922" y="1610486"/>
                    <a:ext cx="211864" cy="3530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87" name="Group 30">
                    <a:extLst>
                      <a:ext uri="{FF2B5EF4-FFF2-40B4-BE49-F238E27FC236}">
                        <a16:creationId xmlns:a16="http://schemas.microsoft.com/office/drawing/2014/main" id="{E5E5AE83-FEC8-466E-92E2-9A8741F74465}"/>
                      </a:ext>
                    </a:extLst>
                  </p:cNvPr>
                  <p:cNvGrpSpPr>
                    <a:grpSpLocks noChangeAspect="1"/>
                  </p:cNvGrpSpPr>
                  <p:nvPr/>
                </p:nvGrpSpPr>
                <p:grpSpPr bwMode="auto">
                  <a:xfrm>
                    <a:off x="6545792" y="1729376"/>
                    <a:ext cx="111361" cy="115269"/>
                    <a:chOff x="5049" y="1841"/>
                    <a:chExt cx="57" cy="59"/>
                  </a:xfrm>
                  <a:solidFill>
                    <a:schemeClr val="bg1"/>
                  </a:solidFill>
                </p:grpSpPr>
                <p:sp>
                  <p:nvSpPr>
                    <p:cNvPr id="1390" name="Freeform 31">
                      <a:extLst>
                        <a:ext uri="{FF2B5EF4-FFF2-40B4-BE49-F238E27FC236}">
                          <a16:creationId xmlns:a16="http://schemas.microsoft.com/office/drawing/2014/main" id="{69360ABD-54DD-4386-B249-087B90A975F4}"/>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1" name="Freeform 32">
                      <a:extLst>
                        <a:ext uri="{FF2B5EF4-FFF2-40B4-BE49-F238E27FC236}">
                          <a16:creationId xmlns:a16="http://schemas.microsoft.com/office/drawing/2014/main" id="{940A5245-9EF8-41DC-A97B-6060E7798B1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2" name="Freeform 33">
                      <a:extLst>
                        <a:ext uri="{FF2B5EF4-FFF2-40B4-BE49-F238E27FC236}">
                          <a16:creationId xmlns:a16="http://schemas.microsoft.com/office/drawing/2014/main" id="{63D7432B-67C2-429C-AD25-592849B8BC0E}"/>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3" name="Freeform 34">
                      <a:extLst>
                        <a:ext uri="{FF2B5EF4-FFF2-40B4-BE49-F238E27FC236}">
                          <a16:creationId xmlns:a16="http://schemas.microsoft.com/office/drawing/2014/main" id="{DF9D1C67-9311-450C-93A1-2694BB329CA9}"/>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4" name="Freeform 35">
                      <a:extLst>
                        <a:ext uri="{FF2B5EF4-FFF2-40B4-BE49-F238E27FC236}">
                          <a16:creationId xmlns:a16="http://schemas.microsoft.com/office/drawing/2014/main" id="{EAF83CC1-48F7-47D7-B66D-F4F727A4A558}"/>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5" name="Freeform 36">
                      <a:extLst>
                        <a:ext uri="{FF2B5EF4-FFF2-40B4-BE49-F238E27FC236}">
                          <a16:creationId xmlns:a16="http://schemas.microsoft.com/office/drawing/2014/main" id="{AD67386E-7AD8-4712-9DE9-88D013AB6DE4}"/>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6" name="Freeform 37">
                      <a:extLst>
                        <a:ext uri="{FF2B5EF4-FFF2-40B4-BE49-F238E27FC236}">
                          <a16:creationId xmlns:a16="http://schemas.microsoft.com/office/drawing/2014/main" id="{F1E90CF5-05AE-4E8C-9676-12D577DFB265}"/>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7" name="Freeform 38">
                      <a:extLst>
                        <a:ext uri="{FF2B5EF4-FFF2-40B4-BE49-F238E27FC236}">
                          <a16:creationId xmlns:a16="http://schemas.microsoft.com/office/drawing/2014/main" id="{C374CAC3-B7AC-41E3-ABCB-DE3344352CC6}"/>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388" name="CellPhone_E8EA">
                    <a:extLst>
                      <a:ext uri="{FF2B5EF4-FFF2-40B4-BE49-F238E27FC236}">
                        <a16:creationId xmlns:a16="http://schemas.microsoft.com/office/drawing/2014/main" id="{5B23E9CC-8387-4F70-BC7B-76CAF17685A8}"/>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89" name="Straight Connector 1388">
                    <a:extLst>
                      <a:ext uri="{FF2B5EF4-FFF2-40B4-BE49-F238E27FC236}">
                        <a16:creationId xmlns:a16="http://schemas.microsoft.com/office/drawing/2014/main" id="{8B3CD901-7144-45C6-B041-635C1A71892B}"/>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1" name="Group 1370">
                  <a:extLst>
                    <a:ext uri="{FF2B5EF4-FFF2-40B4-BE49-F238E27FC236}">
                      <a16:creationId xmlns:a16="http://schemas.microsoft.com/office/drawing/2014/main" id="{6272B2DF-B7C0-496B-B533-EA18D7BBBE90}"/>
                    </a:ext>
                  </a:extLst>
                </p:cNvPr>
                <p:cNvGrpSpPr/>
                <p:nvPr/>
              </p:nvGrpSpPr>
              <p:grpSpPr>
                <a:xfrm>
                  <a:off x="463024" y="4882627"/>
                  <a:ext cx="93897" cy="93896"/>
                  <a:chOff x="-160990" y="5259439"/>
                  <a:chExt cx="109394" cy="109393"/>
                </a:xfrm>
              </p:grpSpPr>
              <p:sp>
                <p:nvSpPr>
                  <p:cNvPr id="1384" name="Oval 1383">
                    <a:extLst>
                      <a:ext uri="{FF2B5EF4-FFF2-40B4-BE49-F238E27FC236}">
                        <a16:creationId xmlns:a16="http://schemas.microsoft.com/office/drawing/2014/main" id="{DF22BB4F-5603-439A-B140-791BC92A401E}"/>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5" name="Commitments_EC4D">
                    <a:extLst>
                      <a:ext uri="{FF2B5EF4-FFF2-40B4-BE49-F238E27FC236}">
                        <a16:creationId xmlns:a16="http://schemas.microsoft.com/office/drawing/2014/main" id="{BE79D1E4-298D-483E-A818-7CEA140886D5}"/>
                      </a:ext>
                    </a:extLst>
                  </p:cNvPr>
                  <p:cNvSpPr>
                    <a:spLocks noChangeAspect="1" noEditPoints="1"/>
                  </p:cNvSpPr>
                  <p:nvPr/>
                </p:nvSpPr>
                <p:spPr bwMode="auto">
                  <a:xfrm>
                    <a:off x="-151209" y="5279588"/>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372" name="Group 1371">
                  <a:extLst>
                    <a:ext uri="{FF2B5EF4-FFF2-40B4-BE49-F238E27FC236}">
                      <a16:creationId xmlns:a16="http://schemas.microsoft.com/office/drawing/2014/main" id="{6B86734A-271F-49FC-90A8-71143285B17C}"/>
                    </a:ext>
                  </a:extLst>
                </p:cNvPr>
                <p:cNvGrpSpPr/>
                <p:nvPr/>
              </p:nvGrpSpPr>
              <p:grpSpPr>
                <a:xfrm>
                  <a:off x="1569147" y="4703232"/>
                  <a:ext cx="93897" cy="93896"/>
                  <a:chOff x="-71245" y="5149301"/>
                  <a:chExt cx="109394" cy="109393"/>
                </a:xfrm>
              </p:grpSpPr>
              <p:sp>
                <p:nvSpPr>
                  <p:cNvPr id="1382" name="Oval 1381">
                    <a:extLst>
                      <a:ext uri="{FF2B5EF4-FFF2-40B4-BE49-F238E27FC236}">
                        <a16:creationId xmlns:a16="http://schemas.microsoft.com/office/drawing/2014/main" id="{340FE7D2-5B8A-404E-B2DB-5DF8CDF5739B}"/>
                      </a:ext>
                    </a:extLst>
                  </p:cNvPr>
                  <p:cNvSpPr/>
                  <p:nvPr/>
                </p:nvSpPr>
                <p:spPr bwMode="auto">
                  <a:xfrm>
                    <a:off x="-71245" y="5149301"/>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3" name="Commitments_EC4D">
                    <a:extLst>
                      <a:ext uri="{FF2B5EF4-FFF2-40B4-BE49-F238E27FC236}">
                        <a16:creationId xmlns:a16="http://schemas.microsoft.com/office/drawing/2014/main" id="{AB6199CF-0A89-4B2E-88FA-D8D1BE0E57A9}"/>
                      </a:ext>
                    </a:extLst>
                  </p:cNvPr>
                  <p:cNvSpPr>
                    <a:spLocks noChangeAspect="1" noEditPoints="1"/>
                  </p:cNvSpPr>
                  <p:nvPr/>
                </p:nvSpPr>
                <p:spPr bwMode="auto">
                  <a:xfrm>
                    <a:off x="-60037" y="5181274"/>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373" name="Freeform 6">
                  <a:extLst>
                    <a:ext uri="{FF2B5EF4-FFF2-40B4-BE49-F238E27FC236}">
                      <a16:creationId xmlns:a16="http://schemas.microsoft.com/office/drawing/2014/main" id="{E8459894-8FE4-485D-8A91-9C49CCE50853}"/>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nvGrpSpPr>
                <p:cNvPr id="1374" name="Group 1373">
                  <a:extLst>
                    <a:ext uri="{FF2B5EF4-FFF2-40B4-BE49-F238E27FC236}">
                      <a16:creationId xmlns:a16="http://schemas.microsoft.com/office/drawing/2014/main" id="{1412EC95-3A7C-48C5-ADB5-8F74FDC44411}"/>
                    </a:ext>
                  </a:extLst>
                </p:cNvPr>
                <p:cNvGrpSpPr/>
                <p:nvPr/>
              </p:nvGrpSpPr>
              <p:grpSpPr>
                <a:xfrm>
                  <a:off x="678533" y="4814224"/>
                  <a:ext cx="204812" cy="156967"/>
                  <a:chOff x="7398246" y="1610486"/>
                  <a:chExt cx="498447" cy="382007"/>
                </a:xfrm>
              </p:grpSpPr>
              <p:sp>
                <p:nvSpPr>
                  <p:cNvPr id="1375" name="monitor">
                    <a:extLst>
                      <a:ext uri="{FF2B5EF4-FFF2-40B4-BE49-F238E27FC236}">
                        <a16:creationId xmlns:a16="http://schemas.microsoft.com/office/drawing/2014/main" id="{ADD877BF-1FAF-4C2B-9759-71CC7378AD3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6" name="Rectangle 1375">
                    <a:extLst>
                      <a:ext uri="{FF2B5EF4-FFF2-40B4-BE49-F238E27FC236}">
                        <a16:creationId xmlns:a16="http://schemas.microsoft.com/office/drawing/2014/main" id="{35F72C51-3215-4BCD-AB55-712B5F5315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7" name="Group 11">
                    <a:extLst>
                      <a:ext uri="{FF2B5EF4-FFF2-40B4-BE49-F238E27FC236}">
                        <a16:creationId xmlns:a16="http://schemas.microsoft.com/office/drawing/2014/main" id="{CBDF77BD-F9B3-4FB6-A1B4-36E9D24D859F}"/>
                      </a:ext>
                    </a:extLst>
                  </p:cNvPr>
                  <p:cNvGrpSpPr>
                    <a:grpSpLocks noChangeAspect="1"/>
                  </p:cNvGrpSpPr>
                  <p:nvPr/>
                </p:nvGrpSpPr>
                <p:grpSpPr bwMode="auto">
                  <a:xfrm>
                    <a:off x="7581678" y="1714920"/>
                    <a:ext cx="111860" cy="111860"/>
                    <a:chOff x="5664" y="1835"/>
                    <a:chExt cx="73" cy="73"/>
                  </a:xfrm>
                  <a:solidFill>
                    <a:schemeClr val="bg1"/>
                  </a:solidFill>
                </p:grpSpPr>
                <p:sp>
                  <p:nvSpPr>
                    <p:cNvPr id="1378" name="Freeform 12">
                      <a:extLst>
                        <a:ext uri="{FF2B5EF4-FFF2-40B4-BE49-F238E27FC236}">
                          <a16:creationId xmlns:a16="http://schemas.microsoft.com/office/drawing/2014/main" id="{ED2906FC-0FF2-4577-8D01-5174400358B2}"/>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9" name="Freeform 13">
                      <a:extLst>
                        <a:ext uri="{FF2B5EF4-FFF2-40B4-BE49-F238E27FC236}">
                          <a16:creationId xmlns:a16="http://schemas.microsoft.com/office/drawing/2014/main" id="{AF3DB026-0718-4E11-AF56-D5B5C9AFCE0D}"/>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0" name="Freeform 14">
                      <a:extLst>
                        <a:ext uri="{FF2B5EF4-FFF2-40B4-BE49-F238E27FC236}">
                          <a16:creationId xmlns:a16="http://schemas.microsoft.com/office/drawing/2014/main" id="{186B5037-7BC9-45CF-AEB6-7E6521D14E35}"/>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1" name="Freeform 15">
                      <a:extLst>
                        <a:ext uri="{FF2B5EF4-FFF2-40B4-BE49-F238E27FC236}">
                          <a16:creationId xmlns:a16="http://schemas.microsoft.com/office/drawing/2014/main" id="{F76C7731-F5E3-4A07-9101-03C76A743EFF}"/>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cxnSp>
            <p:nvCxnSpPr>
              <p:cNvPr id="1298" name="Connector: Elbow 1297">
                <a:extLst>
                  <a:ext uri="{FF2B5EF4-FFF2-40B4-BE49-F238E27FC236}">
                    <a16:creationId xmlns:a16="http://schemas.microsoft.com/office/drawing/2014/main" id="{A75EC774-B219-434C-91BC-381FE3284D12}"/>
                  </a:ext>
                </a:extLst>
              </p:cNvPr>
              <p:cNvCxnSpPr>
                <a:cxnSpLocks/>
                <a:endCxn id="1354" idx="0"/>
              </p:cNvCxnSpPr>
              <p:nvPr/>
            </p:nvCxnSpPr>
            <p:spPr>
              <a:xfrm rot="10800000" flipV="1">
                <a:off x="3404922" y="3663124"/>
                <a:ext cx="1280160" cy="640080"/>
              </a:xfrm>
              <a:prstGeom prst="bentConnector2">
                <a:avLst/>
              </a:prstGeom>
              <a:ln w="2540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00" name="Group 1299">
                <a:extLst>
                  <a:ext uri="{FF2B5EF4-FFF2-40B4-BE49-F238E27FC236}">
                    <a16:creationId xmlns:a16="http://schemas.microsoft.com/office/drawing/2014/main" id="{4D06526C-0F47-4551-9B72-A9F46A15486F}"/>
                  </a:ext>
                </a:extLst>
              </p:cNvPr>
              <p:cNvGrpSpPr/>
              <p:nvPr/>
            </p:nvGrpSpPr>
            <p:grpSpPr>
              <a:xfrm>
                <a:off x="1351265" y="4321819"/>
                <a:ext cx="1076287" cy="461665"/>
                <a:chOff x="1485688" y="4205795"/>
                <a:chExt cx="1076287" cy="461665"/>
              </a:xfrm>
            </p:grpSpPr>
            <p:sp>
              <p:nvSpPr>
                <p:cNvPr id="1356" name="Rectangle 1355">
                  <a:hlinkClick r:id="rId81" tooltip="Microsoft Intune can add compliance state data to Azure Active Directory (Azure AD) for the devices you manage with one or more third-party device compliance partners. With this configuration, compliance data can be used with conditional access policies. "/>
                  <a:extLst>
                    <a:ext uri="{FF2B5EF4-FFF2-40B4-BE49-F238E27FC236}">
                      <a16:creationId xmlns:a16="http://schemas.microsoft.com/office/drawing/2014/main" id="{957FE0E0-4D2B-4EC7-8397-CC4EDA20B921}"/>
                    </a:ext>
                  </a:extLst>
                </p:cNvPr>
                <p:cNvSpPr/>
                <p:nvPr/>
              </p:nvSpPr>
              <p:spPr bwMode="auto">
                <a:xfrm>
                  <a:off x="1485688" y="4205795"/>
                  <a:ext cx="1076287" cy="461665"/>
                </a:xfrm>
                <a:prstGeom prst="rect">
                  <a:avLst/>
                </a:prstGeom>
                <a:ln w="15875">
                  <a:solidFill>
                    <a:schemeClr val="bg1">
                      <a:lumMod val="6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Partner MDM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p:txBody>
            </p:sp>
            <p:pic>
              <p:nvPicPr>
                <p:cNvPr id="1357" name="Picture 1356">
                  <a:extLst>
                    <a:ext uri="{FF2B5EF4-FFF2-40B4-BE49-F238E27FC236}">
                      <a16:creationId xmlns:a16="http://schemas.microsoft.com/office/drawing/2014/main" id="{3331BA08-A9AC-40E0-8E9B-CD5894367EC8}"/>
                    </a:ext>
                  </a:extLst>
                </p:cNvPr>
                <p:cNvPicPr>
                  <a:picLocks noChangeAspect="1"/>
                </p:cNvPicPr>
                <p:nvPr/>
              </p:nvPicPr>
              <p:blipFill>
                <a:blip r:embed="rId82">
                  <a:extLst>
                    <a:ext uri="{28A0092B-C50C-407E-A947-70E740481C1C}">
                      <a14:useLocalDpi xmlns:a14="http://schemas.microsoft.com/office/drawing/2010/main" val="0"/>
                    </a:ext>
                  </a:extLst>
                </a:blip>
                <a:stretch>
                  <a:fillRect/>
                </a:stretch>
              </p:blipFill>
              <p:spPr>
                <a:xfrm>
                  <a:off x="2145985" y="4481116"/>
                  <a:ext cx="374494" cy="130160"/>
                </a:xfrm>
                <a:prstGeom prst="rect">
                  <a:avLst/>
                </a:prstGeom>
              </p:spPr>
            </p:pic>
            <p:pic>
              <p:nvPicPr>
                <p:cNvPr id="1358" name="Picture 1357">
                  <a:extLst>
                    <a:ext uri="{FF2B5EF4-FFF2-40B4-BE49-F238E27FC236}">
                      <a16:creationId xmlns:a16="http://schemas.microsoft.com/office/drawing/2014/main" id="{6C13AD0B-69EF-4F5A-A3A3-7C040FF59AB3}"/>
                    </a:ext>
                  </a:extLst>
                </p:cNvPr>
                <p:cNvPicPr>
                  <a:picLocks noChangeAspect="1"/>
                </p:cNvPicPr>
                <p:nvPr/>
              </p:nvPicPr>
              <p:blipFill>
                <a:blip r:embed="rId83"/>
                <a:stretch>
                  <a:fillRect/>
                </a:stretch>
              </p:blipFill>
              <p:spPr>
                <a:xfrm>
                  <a:off x="1964099" y="4465537"/>
                  <a:ext cx="145759" cy="145759"/>
                </a:xfrm>
                <a:prstGeom prst="rect">
                  <a:avLst/>
                </a:prstGeom>
              </p:spPr>
            </p:pic>
            <p:pic>
              <p:nvPicPr>
                <p:cNvPr id="1359" name="Picture 1358">
                  <a:extLst>
                    <a:ext uri="{FF2B5EF4-FFF2-40B4-BE49-F238E27FC236}">
                      <a16:creationId xmlns:a16="http://schemas.microsoft.com/office/drawing/2014/main" id="{01974D27-F30B-476D-B456-C3EB261A972A}"/>
                    </a:ext>
                  </a:extLst>
                </p:cNvPr>
                <p:cNvPicPr>
                  <a:picLocks noChangeAspect="1"/>
                </p:cNvPicPr>
                <p:nvPr/>
              </p:nvPicPr>
              <p:blipFill>
                <a:blip r:embed="rId84"/>
                <a:stretch>
                  <a:fillRect/>
                </a:stretch>
              </p:blipFill>
              <p:spPr>
                <a:xfrm>
                  <a:off x="1550580" y="4397453"/>
                  <a:ext cx="387435" cy="217738"/>
                </a:xfrm>
                <a:prstGeom prst="rect">
                  <a:avLst/>
                </a:prstGeom>
              </p:spPr>
            </p:pic>
          </p:grpSp>
          <p:cxnSp>
            <p:nvCxnSpPr>
              <p:cNvPr id="1301" name="Straight Connector 1300">
                <a:extLst>
                  <a:ext uri="{FF2B5EF4-FFF2-40B4-BE49-F238E27FC236}">
                    <a16:creationId xmlns:a16="http://schemas.microsoft.com/office/drawing/2014/main" id="{62E1C290-5776-4E0A-84F0-68100A612EEE}"/>
                  </a:ext>
                </a:extLst>
              </p:cNvPr>
              <p:cNvCxnSpPr>
                <a:cxnSpLocks/>
              </p:cNvCxnSpPr>
              <p:nvPr/>
            </p:nvCxnSpPr>
            <p:spPr>
              <a:xfrm flipV="1">
                <a:off x="2426896" y="4572205"/>
                <a:ext cx="335588" cy="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02" name="Group 1301">
                <a:extLst>
                  <a:ext uri="{FF2B5EF4-FFF2-40B4-BE49-F238E27FC236}">
                    <a16:creationId xmlns:a16="http://schemas.microsoft.com/office/drawing/2014/main" id="{8FF99E91-0DB1-4598-AB41-9B25DC97A129}"/>
                  </a:ext>
                </a:extLst>
              </p:cNvPr>
              <p:cNvGrpSpPr/>
              <p:nvPr/>
            </p:nvGrpSpPr>
            <p:grpSpPr>
              <a:xfrm>
                <a:off x="2762484" y="4303204"/>
                <a:ext cx="1293608" cy="498895"/>
                <a:chOff x="799983" y="4047127"/>
                <a:chExt cx="1293608" cy="498895"/>
              </a:xfrm>
            </p:grpSpPr>
            <p:grpSp>
              <p:nvGrpSpPr>
                <p:cNvPr id="1314" name="Group 1313">
                  <a:extLst>
                    <a:ext uri="{FF2B5EF4-FFF2-40B4-BE49-F238E27FC236}">
                      <a16:creationId xmlns:a16="http://schemas.microsoft.com/office/drawing/2014/main" id="{F54768E4-533A-4FAE-A836-444E8D403132}"/>
                    </a:ext>
                  </a:extLst>
                </p:cNvPr>
                <p:cNvGrpSpPr/>
                <p:nvPr/>
              </p:nvGrpSpPr>
              <p:grpSpPr>
                <a:xfrm>
                  <a:off x="799983" y="4047127"/>
                  <a:ext cx="1293608" cy="498895"/>
                  <a:chOff x="851660" y="3715793"/>
                  <a:chExt cx="1293608" cy="498895"/>
                </a:xfrm>
              </p:grpSpPr>
              <p:sp>
                <p:nvSpPr>
                  <p:cNvPr id="1354" name="Rectangle 1353">
                    <a:hlinkClick r:id="rId85"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51A46DBC-8394-4364-8E31-1D83216F8F8C}"/>
                      </a:ext>
                    </a:extLst>
                  </p:cNvPr>
                  <p:cNvSpPr/>
                  <p:nvPr/>
                </p:nvSpPr>
                <p:spPr>
                  <a:xfrm>
                    <a:off x="851660" y="3715793"/>
                    <a:ext cx="1293608" cy="498895"/>
                  </a:xfrm>
                  <a:prstGeom prst="rect">
                    <a:avLst/>
                  </a:prstGeom>
                  <a:solidFill>
                    <a:schemeClr val="bg1"/>
                  </a:solidFill>
                  <a:ln w="158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2286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Intune</a:t>
                    </a:r>
                  </a:p>
                  <a:p>
                    <a:pPr marL="22860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000000"/>
                          </a:gs>
                          <a:gs pos="100000">
                            <a:srgbClr val="00000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355" name="Picture 2" descr="Image result for intune logo">
                    <a:extLst>
                      <a:ext uri="{FF2B5EF4-FFF2-40B4-BE49-F238E27FC236}">
                        <a16:creationId xmlns:a16="http://schemas.microsoft.com/office/drawing/2014/main" id="{5C6687AD-8769-4E1C-9F85-8CB90E89D89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36830" y="3750442"/>
                    <a:ext cx="128193" cy="1281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5" name="Group 1314">
                  <a:extLst>
                    <a:ext uri="{FF2B5EF4-FFF2-40B4-BE49-F238E27FC236}">
                      <a16:creationId xmlns:a16="http://schemas.microsoft.com/office/drawing/2014/main" id="{53A0DE54-5F85-48E6-827E-8A78C6E1F74E}"/>
                    </a:ext>
                  </a:extLst>
                </p:cNvPr>
                <p:cNvGrpSpPr/>
                <p:nvPr/>
              </p:nvGrpSpPr>
              <p:grpSpPr>
                <a:xfrm>
                  <a:off x="1448909" y="4325165"/>
                  <a:ext cx="204812" cy="156967"/>
                  <a:chOff x="2892310" y="4439341"/>
                  <a:chExt cx="376337" cy="288423"/>
                </a:xfrm>
              </p:grpSpPr>
              <p:sp>
                <p:nvSpPr>
                  <p:cNvPr id="1351" name="monitor">
                    <a:extLst>
                      <a:ext uri="{FF2B5EF4-FFF2-40B4-BE49-F238E27FC236}">
                        <a16:creationId xmlns:a16="http://schemas.microsoft.com/office/drawing/2014/main" id="{CD346AE1-3CAD-4E39-81BB-B0CE9916195D}"/>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2" name="Rectangle 1351">
                    <a:extLst>
                      <a:ext uri="{FF2B5EF4-FFF2-40B4-BE49-F238E27FC236}">
                        <a16:creationId xmlns:a16="http://schemas.microsoft.com/office/drawing/2014/main" id="{BB674DA7-2BC0-4174-8732-78EC12260F54}"/>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53" name="Picture 1352">
                    <a:extLst>
                      <a:ext uri="{FF2B5EF4-FFF2-40B4-BE49-F238E27FC236}">
                        <a16:creationId xmlns:a16="http://schemas.microsoft.com/office/drawing/2014/main" id="{71193CBB-5B3D-4F00-AA18-9A41DF7B7183}"/>
                      </a:ext>
                    </a:extLst>
                  </p:cNvPr>
                  <p:cNvPicPr>
                    <a:picLocks noChangeAspect="1"/>
                  </p:cNvPicPr>
                  <p:nvPr/>
                </p:nvPicPr>
                <p:blipFill rotWithShape="1">
                  <a:blip r:embed="rId8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1316" name="Group 1315">
                  <a:extLst>
                    <a:ext uri="{FF2B5EF4-FFF2-40B4-BE49-F238E27FC236}">
                      <a16:creationId xmlns:a16="http://schemas.microsoft.com/office/drawing/2014/main" id="{FDD8FD43-8359-4510-9B89-43DE0868D141}"/>
                    </a:ext>
                  </a:extLst>
                </p:cNvPr>
                <p:cNvGrpSpPr/>
                <p:nvPr/>
              </p:nvGrpSpPr>
              <p:grpSpPr>
                <a:xfrm>
                  <a:off x="1699812" y="4325165"/>
                  <a:ext cx="207940" cy="156966"/>
                  <a:chOff x="7987238" y="1610486"/>
                  <a:chExt cx="506061" cy="382007"/>
                </a:xfrm>
              </p:grpSpPr>
              <p:sp>
                <p:nvSpPr>
                  <p:cNvPr id="1345" name="Rectangle 1344">
                    <a:extLst>
                      <a:ext uri="{FF2B5EF4-FFF2-40B4-BE49-F238E27FC236}">
                        <a16:creationId xmlns:a16="http://schemas.microsoft.com/office/drawing/2014/main" id="{9EBBD958-BC1A-41EB-95AC-643A86913EF0}"/>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6" name="Group 1345">
                    <a:extLst>
                      <a:ext uri="{FF2B5EF4-FFF2-40B4-BE49-F238E27FC236}">
                        <a16:creationId xmlns:a16="http://schemas.microsoft.com/office/drawing/2014/main" id="{78449A55-FFD7-4FCB-BFE9-37391A51DE7F}"/>
                      </a:ext>
                    </a:extLst>
                  </p:cNvPr>
                  <p:cNvGrpSpPr/>
                  <p:nvPr/>
                </p:nvGrpSpPr>
                <p:grpSpPr>
                  <a:xfrm>
                    <a:off x="7987238" y="1610486"/>
                    <a:ext cx="498447" cy="382007"/>
                    <a:chOff x="9563138" y="2462727"/>
                    <a:chExt cx="516394" cy="395761"/>
                  </a:xfrm>
                </p:grpSpPr>
                <p:sp>
                  <p:nvSpPr>
                    <p:cNvPr id="1347" name="monitor">
                      <a:extLst>
                        <a:ext uri="{FF2B5EF4-FFF2-40B4-BE49-F238E27FC236}">
                          <a16:creationId xmlns:a16="http://schemas.microsoft.com/office/drawing/2014/main" id="{AB4FF3B6-08A3-49B8-8D78-9B6A00C8B074}"/>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48" name="Group 1347">
                      <a:extLst>
                        <a:ext uri="{FF2B5EF4-FFF2-40B4-BE49-F238E27FC236}">
                          <a16:creationId xmlns:a16="http://schemas.microsoft.com/office/drawing/2014/main" id="{8B96CF67-8BDB-40E2-9A98-611AA1B9FE0D}"/>
                        </a:ext>
                      </a:extLst>
                    </p:cNvPr>
                    <p:cNvGrpSpPr/>
                    <p:nvPr/>
                  </p:nvGrpSpPr>
                  <p:grpSpPr>
                    <a:xfrm>
                      <a:off x="9746672" y="2545410"/>
                      <a:ext cx="107950" cy="134938"/>
                      <a:chOff x="9444088" y="2885171"/>
                      <a:chExt cx="107950" cy="134938"/>
                    </a:xfrm>
                    <a:solidFill>
                      <a:srgbClr val="505050"/>
                    </a:solidFill>
                  </p:grpSpPr>
                  <p:sp>
                    <p:nvSpPr>
                      <p:cNvPr id="1349" name="Freeform 26">
                        <a:extLst>
                          <a:ext uri="{FF2B5EF4-FFF2-40B4-BE49-F238E27FC236}">
                            <a16:creationId xmlns:a16="http://schemas.microsoft.com/office/drawing/2014/main" id="{51A47DA7-5D71-40BB-A932-5B6B4E3BCD3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50" name="Freeform 27">
                        <a:extLst>
                          <a:ext uri="{FF2B5EF4-FFF2-40B4-BE49-F238E27FC236}">
                            <a16:creationId xmlns:a16="http://schemas.microsoft.com/office/drawing/2014/main" id="{83DDD3FE-F189-4603-A62A-41A240224984}"/>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1317" name="Group 1316">
                  <a:extLst>
                    <a:ext uri="{FF2B5EF4-FFF2-40B4-BE49-F238E27FC236}">
                      <a16:creationId xmlns:a16="http://schemas.microsoft.com/office/drawing/2014/main" id="{37053973-B4D8-43E5-840A-847177D22A49}"/>
                    </a:ext>
                  </a:extLst>
                </p:cNvPr>
                <p:cNvGrpSpPr/>
                <p:nvPr/>
              </p:nvGrpSpPr>
              <p:grpSpPr>
                <a:xfrm>
                  <a:off x="1053240" y="4314118"/>
                  <a:ext cx="98675" cy="163816"/>
                  <a:chOff x="7084723" y="1610486"/>
                  <a:chExt cx="212660" cy="353049"/>
                </a:xfrm>
              </p:grpSpPr>
              <p:sp>
                <p:nvSpPr>
                  <p:cNvPr id="1339" name="Rectangle 1338">
                    <a:extLst>
                      <a:ext uri="{FF2B5EF4-FFF2-40B4-BE49-F238E27FC236}">
                        <a16:creationId xmlns:a16="http://schemas.microsoft.com/office/drawing/2014/main" id="{47BA2ABC-FB54-47E5-BD26-31ED96151A53}"/>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0" name="Group 1339">
                    <a:extLst>
                      <a:ext uri="{FF2B5EF4-FFF2-40B4-BE49-F238E27FC236}">
                        <a16:creationId xmlns:a16="http://schemas.microsoft.com/office/drawing/2014/main" id="{D2928050-B76E-44D4-B972-4F6D1711F110}"/>
                      </a:ext>
                    </a:extLst>
                  </p:cNvPr>
                  <p:cNvGrpSpPr/>
                  <p:nvPr/>
                </p:nvGrpSpPr>
                <p:grpSpPr>
                  <a:xfrm>
                    <a:off x="7138556" y="1706457"/>
                    <a:ext cx="104198" cy="130248"/>
                    <a:chOff x="9444088" y="2885171"/>
                    <a:chExt cx="107950" cy="134938"/>
                  </a:xfrm>
                  <a:solidFill>
                    <a:srgbClr val="FFFFFF"/>
                  </a:solidFill>
                </p:grpSpPr>
                <p:sp>
                  <p:nvSpPr>
                    <p:cNvPr id="1343" name="Freeform 26">
                      <a:extLst>
                        <a:ext uri="{FF2B5EF4-FFF2-40B4-BE49-F238E27FC236}">
                          <a16:creationId xmlns:a16="http://schemas.microsoft.com/office/drawing/2014/main" id="{65834341-929A-4CC6-8218-8B3A54826DDC}"/>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44" name="Freeform 27">
                      <a:extLst>
                        <a:ext uri="{FF2B5EF4-FFF2-40B4-BE49-F238E27FC236}">
                          <a16:creationId xmlns:a16="http://schemas.microsoft.com/office/drawing/2014/main" id="{A4033AC6-C26B-4569-98F7-78C6E93C75BF}"/>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341" name="CellPhone_E8EA">
                    <a:extLst>
                      <a:ext uri="{FF2B5EF4-FFF2-40B4-BE49-F238E27FC236}">
                        <a16:creationId xmlns:a16="http://schemas.microsoft.com/office/drawing/2014/main" id="{A407824E-5430-4B5F-B4FE-8BDF79C3A724}"/>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42" name="Straight Connector 1341">
                    <a:extLst>
                      <a:ext uri="{FF2B5EF4-FFF2-40B4-BE49-F238E27FC236}">
                        <a16:creationId xmlns:a16="http://schemas.microsoft.com/office/drawing/2014/main" id="{0D323D54-79DA-45FF-A2F3-C8D0423013DB}"/>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1318" name="Group 1317">
                  <a:extLst>
                    <a:ext uri="{FF2B5EF4-FFF2-40B4-BE49-F238E27FC236}">
                      <a16:creationId xmlns:a16="http://schemas.microsoft.com/office/drawing/2014/main" id="{E1C5E6CF-C07D-46A8-B46C-7DCEF0BA212B}"/>
                    </a:ext>
                  </a:extLst>
                </p:cNvPr>
                <p:cNvGrpSpPr/>
                <p:nvPr/>
              </p:nvGrpSpPr>
              <p:grpSpPr>
                <a:xfrm>
                  <a:off x="908843" y="4314118"/>
                  <a:ext cx="98306" cy="163816"/>
                  <a:chOff x="6490922" y="1610486"/>
                  <a:chExt cx="211865" cy="353049"/>
                </a:xfrm>
              </p:grpSpPr>
              <p:sp>
                <p:nvSpPr>
                  <p:cNvPr id="1327" name="Rectangle 1326">
                    <a:extLst>
                      <a:ext uri="{FF2B5EF4-FFF2-40B4-BE49-F238E27FC236}">
                        <a16:creationId xmlns:a16="http://schemas.microsoft.com/office/drawing/2014/main" id="{81716019-C6FD-4396-9C85-30FBE8E8EB24}"/>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28" name="Group 30">
                    <a:extLst>
                      <a:ext uri="{FF2B5EF4-FFF2-40B4-BE49-F238E27FC236}">
                        <a16:creationId xmlns:a16="http://schemas.microsoft.com/office/drawing/2014/main" id="{8BDC5631-7A38-4F1B-950C-1B81A1803510}"/>
                      </a:ext>
                    </a:extLst>
                  </p:cNvPr>
                  <p:cNvGrpSpPr>
                    <a:grpSpLocks noChangeAspect="1"/>
                  </p:cNvGrpSpPr>
                  <p:nvPr/>
                </p:nvGrpSpPr>
                <p:grpSpPr bwMode="auto">
                  <a:xfrm>
                    <a:off x="6545792" y="1729376"/>
                    <a:ext cx="111361" cy="115269"/>
                    <a:chOff x="5049" y="1841"/>
                    <a:chExt cx="57" cy="59"/>
                  </a:xfrm>
                  <a:solidFill>
                    <a:srgbClr val="FFFFFF"/>
                  </a:solidFill>
                </p:grpSpPr>
                <p:sp>
                  <p:nvSpPr>
                    <p:cNvPr id="1331" name="Freeform 31">
                      <a:extLst>
                        <a:ext uri="{FF2B5EF4-FFF2-40B4-BE49-F238E27FC236}">
                          <a16:creationId xmlns:a16="http://schemas.microsoft.com/office/drawing/2014/main" id="{3FF475CE-5C77-42FD-BFFC-C3D1CD5AEDCA}"/>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2" name="Freeform 32">
                      <a:extLst>
                        <a:ext uri="{FF2B5EF4-FFF2-40B4-BE49-F238E27FC236}">
                          <a16:creationId xmlns:a16="http://schemas.microsoft.com/office/drawing/2014/main" id="{88D2F18B-7BC6-4AF3-BDCC-375C43D91558}"/>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3" name="Freeform 33">
                      <a:extLst>
                        <a:ext uri="{FF2B5EF4-FFF2-40B4-BE49-F238E27FC236}">
                          <a16:creationId xmlns:a16="http://schemas.microsoft.com/office/drawing/2014/main" id="{77B00752-20BE-49BC-9ECB-C60A29D164B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4" name="Freeform 34">
                      <a:extLst>
                        <a:ext uri="{FF2B5EF4-FFF2-40B4-BE49-F238E27FC236}">
                          <a16:creationId xmlns:a16="http://schemas.microsoft.com/office/drawing/2014/main" id="{F595AD88-2D40-4652-A342-F02799BCAE59}"/>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5" name="Freeform 35">
                      <a:extLst>
                        <a:ext uri="{FF2B5EF4-FFF2-40B4-BE49-F238E27FC236}">
                          <a16:creationId xmlns:a16="http://schemas.microsoft.com/office/drawing/2014/main" id="{A8021D53-2AE4-4048-B1C6-E196C44DB708}"/>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6" name="Freeform 36">
                      <a:extLst>
                        <a:ext uri="{FF2B5EF4-FFF2-40B4-BE49-F238E27FC236}">
                          <a16:creationId xmlns:a16="http://schemas.microsoft.com/office/drawing/2014/main" id="{1BAEDD56-DCFA-49F9-8942-DE4AFD51371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7" name="Freeform 37">
                      <a:extLst>
                        <a:ext uri="{FF2B5EF4-FFF2-40B4-BE49-F238E27FC236}">
                          <a16:creationId xmlns:a16="http://schemas.microsoft.com/office/drawing/2014/main" id="{775BA56D-0883-479B-9393-D99F483CDE5F}"/>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8" name="Freeform 38">
                      <a:extLst>
                        <a:ext uri="{FF2B5EF4-FFF2-40B4-BE49-F238E27FC236}">
                          <a16:creationId xmlns:a16="http://schemas.microsoft.com/office/drawing/2014/main" id="{CF00AFD7-B88F-46A4-9D1D-C5AD664ACF07}"/>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329" name="CellPhone_E8EA">
                    <a:extLst>
                      <a:ext uri="{FF2B5EF4-FFF2-40B4-BE49-F238E27FC236}">
                        <a16:creationId xmlns:a16="http://schemas.microsoft.com/office/drawing/2014/main" id="{8A8C01A5-7EF1-4B30-867D-B7DB0EC7DEC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30" name="Straight Connector 1329">
                    <a:extLst>
                      <a:ext uri="{FF2B5EF4-FFF2-40B4-BE49-F238E27FC236}">
                        <a16:creationId xmlns:a16="http://schemas.microsoft.com/office/drawing/2014/main" id="{50A89CED-1FDF-4AF2-97EE-4F51ADD4D3EC}"/>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1319" name="Group 1318">
                  <a:extLst>
                    <a:ext uri="{FF2B5EF4-FFF2-40B4-BE49-F238E27FC236}">
                      <a16:creationId xmlns:a16="http://schemas.microsoft.com/office/drawing/2014/main" id="{AFA6A1D3-E68E-40E5-844D-BF4F14ECB020}"/>
                    </a:ext>
                  </a:extLst>
                </p:cNvPr>
                <p:cNvGrpSpPr/>
                <p:nvPr/>
              </p:nvGrpSpPr>
              <p:grpSpPr>
                <a:xfrm>
                  <a:off x="1198006" y="4329298"/>
                  <a:ext cx="204812" cy="156967"/>
                  <a:chOff x="7398246" y="1610486"/>
                  <a:chExt cx="498447" cy="382007"/>
                </a:xfrm>
              </p:grpSpPr>
              <p:sp>
                <p:nvSpPr>
                  <p:cNvPr id="1320" name="monitor">
                    <a:extLst>
                      <a:ext uri="{FF2B5EF4-FFF2-40B4-BE49-F238E27FC236}">
                        <a16:creationId xmlns:a16="http://schemas.microsoft.com/office/drawing/2014/main" id="{5A96610E-7F73-4D92-A0E8-DA04C4258625}"/>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1" name="Rectangle 1320">
                    <a:extLst>
                      <a:ext uri="{FF2B5EF4-FFF2-40B4-BE49-F238E27FC236}">
                        <a16:creationId xmlns:a16="http://schemas.microsoft.com/office/drawing/2014/main" id="{CC67F0F0-21DF-4F5A-8DCB-FBE08BDCD2FF}"/>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22" name="Group 11">
                    <a:extLst>
                      <a:ext uri="{FF2B5EF4-FFF2-40B4-BE49-F238E27FC236}">
                        <a16:creationId xmlns:a16="http://schemas.microsoft.com/office/drawing/2014/main" id="{25577D24-1775-4348-BD3A-2E786DDB6753}"/>
                      </a:ext>
                    </a:extLst>
                  </p:cNvPr>
                  <p:cNvGrpSpPr>
                    <a:grpSpLocks noChangeAspect="1"/>
                  </p:cNvGrpSpPr>
                  <p:nvPr/>
                </p:nvGrpSpPr>
                <p:grpSpPr bwMode="auto">
                  <a:xfrm>
                    <a:off x="7581678" y="1714920"/>
                    <a:ext cx="111860" cy="111860"/>
                    <a:chOff x="5664" y="1835"/>
                    <a:chExt cx="73" cy="73"/>
                  </a:xfrm>
                  <a:solidFill>
                    <a:srgbClr val="FFFFFF"/>
                  </a:solidFill>
                </p:grpSpPr>
                <p:sp>
                  <p:nvSpPr>
                    <p:cNvPr id="1323" name="Freeform 12">
                      <a:extLst>
                        <a:ext uri="{FF2B5EF4-FFF2-40B4-BE49-F238E27FC236}">
                          <a16:creationId xmlns:a16="http://schemas.microsoft.com/office/drawing/2014/main" id="{DF91DD06-54BB-402D-8DE3-B01A1649BA6B}"/>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4" name="Freeform 13">
                      <a:extLst>
                        <a:ext uri="{FF2B5EF4-FFF2-40B4-BE49-F238E27FC236}">
                          <a16:creationId xmlns:a16="http://schemas.microsoft.com/office/drawing/2014/main" id="{695122E1-666F-4FAC-8F63-02F42F648A3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5" name="Freeform 14">
                      <a:extLst>
                        <a:ext uri="{FF2B5EF4-FFF2-40B4-BE49-F238E27FC236}">
                          <a16:creationId xmlns:a16="http://schemas.microsoft.com/office/drawing/2014/main" id="{C536DA93-3B47-4074-9E9D-9BE5AAB05377}"/>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6" name="Freeform 15">
                      <a:extLst>
                        <a:ext uri="{FF2B5EF4-FFF2-40B4-BE49-F238E27FC236}">
                          <a16:creationId xmlns:a16="http://schemas.microsoft.com/office/drawing/2014/main" id="{A769317C-6081-4DD2-94A7-07AF79B8749D}"/>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1303" name="Group 1302">
                <a:extLst>
                  <a:ext uri="{FF2B5EF4-FFF2-40B4-BE49-F238E27FC236}">
                    <a16:creationId xmlns:a16="http://schemas.microsoft.com/office/drawing/2014/main" id="{AF116B89-C234-4B56-8304-1B22CAB878F4}"/>
                  </a:ext>
                </a:extLst>
              </p:cNvPr>
              <p:cNvGrpSpPr/>
              <p:nvPr/>
            </p:nvGrpSpPr>
            <p:grpSpPr>
              <a:xfrm>
                <a:off x="2805826" y="4994420"/>
                <a:ext cx="1206925" cy="369332"/>
                <a:chOff x="2659527" y="2746104"/>
                <a:chExt cx="1206925" cy="369332"/>
              </a:xfrm>
            </p:grpSpPr>
            <p:sp>
              <p:nvSpPr>
                <p:cNvPr id="1312" name="Rectangle 1311">
                  <a:extLst>
                    <a:ext uri="{FF2B5EF4-FFF2-40B4-BE49-F238E27FC236}">
                      <a16:creationId xmlns:a16="http://schemas.microsoft.com/office/drawing/2014/main" id="{1FAAA36B-BFC5-45EE-BF10-92DA1F9AFC35}"/>
                    </a:ext>
                  </a:extLst>
                </p:cNvPr>
                <p:cNvSpPr/>
                <p:nvPr/>
              </p:nvSpPr>
              <p:spPr bwMode="auto">
                <a:xfrm>
                  <a:off x="2659527" y="2746104"/>
                  <a:ext cx="1206925" cy="369332"/>
                </a:xfrm>
                <a:prstGeom prst="rect">
                  <a:avLst/>
                </a:prstGeom>
                <a:solidFill>
                  <a:schemeClr val="accent1"/>
                </a:solidFill>
                <a:ln w="14224">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Device Threat/</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Risk Signals</a:t>
                  </a:r>
                </a:p>
              </p:txBody>
            </p:sp>
            <p:pic>
              <p:nvPicPr>
                <p:cNvPr id="1313" name="Graphic 1312" descr="Ethernet">
                  <a:extLst>
                    <a:ext uri="{FF2B5EF4-FFF2-40B4-BE49-F238E27FC236}">
                      <a16:creationId xmlns:a16="http://schemas.microsoft.com/office/drawing/2014/main" id="{42960790-E181-4D7F-BE9F-365624B50956}"/>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693181" y="2835738"/>
                  <a:ext cx="202473" cy="202473"/>
                </a:xfrm>
                <a:prstGeom prst="rect">
                  <a:avLst/>
                </a:prstGeom>
              </p:spPr>
            </p:pic>
          </p:grpSp>
          <p:cxnSp>
            <p:nvCxnSpPr>
              <p:cNvPr id="1304" name="Straight Connector 1303">
                <a:extLst>
                  <a:ext uri="{FF2B5EF4-FFF2-40B4-BE49-F238E27FC236}">
                    <a16:creationId xmlns:a16="http://schemas.microsoft.com/office/drawing/2014/main" id="{C4F6ACC5-97F9-417B-861B-4F8B4E8BE48F}"/>
                  </a:ext>
                </a:extLst>
              </p:cNvPr>
              <p:cNvCxnSpPr>
                <a:cxnSpLocks/>
                <a:stCxn id="1312" idx="0"/>
                <a:endCxn id="1354" idx="2"/>
              </p:cNvCxnSpPr>
              <p:nvPr/>
            </p:nvCxnSpPr>
            <p:spPr>
              <a:xfrm flipH="1" flipV="1">
                <a:off x="3409288" y="4802099"/>
                <a:ext cx="1" cy="192321"/>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5" name="Straight Connector 25">
                <a:extLst>
                  <a:ext uri="{FF2B5EF4-FFF2-40B4-BE49-F238E27FC236}">
                    <a16:creationId xmlns:a16="http://schemas.microsoft.com/office/drawing/2014/main" id="{5E36F64A-2BDC-467E-A758-BB1574D34A88}"/>
                  </a:ext>
                </a:extLst>
              </p:cNvPr>
              <p:cNvCxnSpPr>
                <a:cxnSpLocks/>
              </p:cNvCxnSpPr>
              <p:nvPr/>
            </p:nvCxnSpPr>
            <p:spPr>
              <a:xfrm flipH="1">
                <a:off x="3050206" y="3959880"/>
                <a:ext cx="1645920" cy="1792224"/>
              </a:xfrm>
              <a:prstGeom prst="bentConnector3">
                <a:avLst>
                  <a:gd name="adj1" fmla="val 27197"/>
                </a:avLst>
              </a:prstGeom>
              <a:ln w="2540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06" name="Group 1305">
                <a:extLst>
                  <a:ext uri="{FF2B5EF4-FFF2-40B4-BE49-F238E27FC236}">
                    <a16:creationId xmlns:a16="http://schemas.microsoft.com/office/drawing/2014/main" id="{F4239058-4FBC-4297-AE5F-BB55AE41AD87}"/>
                  </a:ext>
                </a:extLst>
              </p:cNvPr>
              <p:cNvGrpSpPr/>
              <p:nvPr/>
            </p:nvGrpSpPr>
            <p:grpSpPr>
              <a:xfrm>
                <a:off x="3559835" y="5604431"/>
                <a:ext cx="955854" cy="230832"/>
                <a:chOff x="3359783" y="4231493"/>
                <a:chExt cx="1038900" cy="250887"/>
              </a:xfrm>
            </p:grpSpPr>
            <p:sp>
              <p:nvSpPr>
                <p:cNvPr id="1310" name="Rectangle 1309">
                  <a:extLst>
                    <a:ext uri="{FF2B5EF4-FFF2-40B4-BE49-F238E27FC236}">
                      <a16:creationId xmlns:a16="http://schemas.microsoft.com/office/drawing/2014/main" id="{0420B33B-63D1-4EE3-ACB1-5ED16F1AFD25}"/>
                    </a:ext>
                  </a:extLst>
                </p:cNvPr>
                <p:cNvSpPr/>
                <p:nvPr/>
              </p:nvSpPr>
              <p:spPr bwMode="auto">
                <a:xfrm>
                  <a:off x="3359783" y="4231493"/>
                  <a:ext cx="1038900" cy="250887"/>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a:defRPr/>
                  </a:pPr>
                  <a:r>
                    <a:rPr lang="en-US" sz="900" b="1" err="1">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IsManaged</a:t>
                  </a:r>
                  <a:endParaRPr lang="en-US" sz="900" b="1">
                    <a:gradFill>
                      <a:gsLst>
                        <a:gs pos="0">
                          <a:srgbClr val="FFFFFF"/>
                        </a:gs>
                        <a:gs pos="100000">
                          <a:srgbClr val="FFFFFF"/>
                        </a:gs>
                      </a:gsLst>
                      <a:lin ang="5400000" scaled="1"/>
                    </a:gradFill>
                    <a:latin typeface="Segoe UI" panose="020B0502040204020203" pitchFamily="34" charset="0"/>
                    <a:cs typeface="Segoe UI" panose="020B0502040204020203" pitchFamily="34" charset="0"/>
                  </a:endParaRPr>
                </a:p>
              </p:txBody>
            </p:sp>
            <p:pic>
              <p:nvPicPr>
                <p:cNvPr id="1311" name="Graphic 1310" descr="Checkbox Checked with solid fill">
                  <a:extLst>
                    <a:ext uri="{FF2B5EF4-FFF2-40B4-BE49-F238E27FC236}">
                      <a16:creationId xmlns:a16="http://schemas.microsoft.com/office/drawing/2014/main" id="{3E8E7876-BBC1-4573-BF30-970A73D96F50}"/>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3406499" y="4245413"/>
                  <a:ext cx="230715" cy="230712"/>
                </a:xfrm>
                <a:prstGeom prst="rect">
                  <a:avLst/>
                </a:prstGeom>
              </p:spPr>
            </p:pic>
          </p:grpSp>
          <p:grpSp>
            <p:nvGrpSpPr>
              <p:cNvPr id="1307" name="Group 1306">
                <a:extLst>
                  <a:ext uri="{FF2B5EF4-FFF2-40B4-BE49-F238E27FC236}">
                    <a16:creationId xmlns:a16="http://schemas.microsoft.com/office/drawing/2014/main" id="{8C29BA8B-A578-462F-870B-F6FE837C0F17}"/>
                  </a:ext>
                </a:extLst>
              </p:cNvPr>
              <p:cNvGrpSpPr/>
              <p:nvPr/>
            </p:nvGrpSpPr>
            <p:grpSpPr>
              <a:xfrm>
                <a:off x="2188664" y="5618446"/>
                <a:ext cx="1248432" cy="338554"/>
                <a:chOff x="2188664" y="5618446"/>
                <a:chExt cx="1248432" cy="338554"/>
              </a:xfrm>
            </p:grpSpPr>
            <p:sp>
              <p:nvSpPr>
                <p:cNvPr id="1308" name="Rectangle 1307">
                  <a:extLst>
                    <a:ext uri="{FF2B5EF4-FFF2-40B4-BE49-F238E27FC236}">
                      <a16:creationId xmlns:a16="http://schemas.microsoft.com/office/drawing/2014/main" id="{0BFB2B5B-D00C-4951-B923-C4C365AEA5B5}"/>
                    </a:ext>
                  </a:extLst>
                </p:cNvPr>
                <p:cNvSpPr/>
                <p:nvPr/>
              </p:nvSpPr>
              <p:spPr>
                <a:xfrm>
                  <a:off x="2516427" y="5618446"/>
                  <a:ext cx="920669"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Active Directory</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1309" name="Picture 1308">
                  <a:extLst>
                    <a:ext uri="{FF2B5EF4-FFF2-40B4-BE49-F238E27FC236}">
                      <a16:creationId xmlns:a16="http://schemas.microsoft.com/office/drawing/2014/main" id="{8AEF1389-D17C-4610-A27C-1FFC466B6FE2}"/>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2188664" y="5662718"/>
                  <a:ext cx="360874" cy="238888"/>
                </a:xfrm>
                <a:prstGeom prst="rect">
                  <a:avLst/>
                </a:prstGeom>
              </p:spPr>
            </p:pic>
          </p:grpSp>
        </p:grpSp>
        <p:grpSp>
          <p:nvGrpSpPr>
            <p:cNvPr id="24" name="Group 23">
              <a:extLst>
                <a:ext uri="{FF2B5EF4-FFF2-40B4-BE49-F238E27FC236}">
                  <a16:creationId xmlns:a16="http://schemas.microsoft.com/office/drawing/2014/main" id="{8BB64948-D3E3-4EDB-B442-C967CA00A0CF}"/>
                </a:ext>
              </a:extLst>
            </p:cNvPr>
            <p:cNvGrpSpPr/>
            <p:nvPr/>
          </p:nvGrpSpPr>
          <p:grpSpPr>
            <a:xfrm>
              <a:off x="2910797" y="3733130"/>
              <a:ext cx="1009960" cy="229502"/>
              <a:chOff x="2910797" y="3733130"/>
              <a:chExt cx="1009960" cy="229502"/>
            </a:xfrm>
          </p:grpSpPr>
          <p:sp>
            <p:nvSpPr>
              <p:cNvPr id="4" name="Rectangle 3">
                <a:extLst>
                  <a:ext uri="{FF2B5EF4-FFF2-40B4-BE49-F238E27FC236}">
                    <a16:creationId xmlns:a16="http://schemas.microsoft.com/office/drawing/2014/main" id="{6FDC0BBF-9A04-49C6-9E00-AA6480D4298B}"/>
                  </a:ext>
                </a:extLst>
              </p:cNvPr>
              <p:cNvSpPr/>
              <p:nvPr/>
            </p:nvSpPr>
            <p:spPr bwMode="auto">
              <a:xfrm>
                <a:off x="2910797" y="3733130"/>
                <a:ext cx="1009960" cy="229502"/>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IsCompliant</a:t>
                </a:r>
                <a:endPar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5" name="Graphic 4" descr="Checkbox Checked with solid fill">
                <a:extLst>
                  <a:ext uri="{FF2B5EF4-FFF2-40B4-BE49-F238E27FC236}">
                    <a16:creationId xmlns:a16="http://schemas.microsoft.com/office/drawing/2014/main" id="{0C5FCE58-B510-4C63-BD8B-7E30CB3C22A8}"/>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2946797" y="3743485"/>
                <a:ext cx="208792" cy="208794"/>
              </a:xfrm>
              <a:prstGeom prst="rect">
                <a:avLst/>
              </a:prstGeom>
            </p:spPr>
          </p:pic>
        </p:grpSp>
        <p:grpSp>
          <p:nvGrpSpPr>
            <p:cNvPr id="23" name="Group 22">
              <a:extLst>
                <a:ext uri="{FF2B5EF4-FFF2-40B4-BE49-F238E27FC236}">
                  <a16:creationId xmlns:a16="http://schemas.microsoft.com/office/drawing/2014/main" id="{8F53B7A7-9531-4200-8D66-0C3D823FC64F}"/>
                </a:ext>
              </a:extLst>
            </p:cNvPr>
            <p:cNvGrpSpPr/>
            <p:nvPr/>
          </p:nvGrpSpPr>
          <p:grpSpPr>
            <a:xfrm>
              <a:off x="2736891" y="4021661"/>
              <a:ext cx="1347368" cy="216321"/>
              <a:chOff x="2736891" y="4021661"/>
              <a:chExt cx="1347368" cy="216321"/>
            </a:xfrm>
          </p:grpSpPr>
          <p:sp>
            <p:nvSpPr>
              <p:cNvPr id="7" name="Rectangle 6">
                <a:extLst>
                  <a:ext uri="{FF2B5EF4-FFF2-40B4-BE49-F238E27FC236}">
                    <a16:creationId xmlns:a16="http://schemas.microsoft.com/office/drawing/2014/main" id="{62AB8D6B-4227-4C70-83F1-D1FCE324FEBA}"/>
                  </a:ext>
                </a:extLst>
              </p:cNvPr>
              <p:cNvSpPr/>
              <p:nvPr/>
            </p:nvSpPr>
            <p:spPr bwMode="auto">
              <a:xfrm>
                <a:off x="2736891" y="4021661"/>
                <a:ext cx="1347368" cy="214787"/>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Device Attribute(s)</a:t>
                </a:r>
              </a:p>
            </p:txBody>
          </p:sp>
          <p:pic>
            <p:nvPicPr>
              <p:cNvPr id="8" name="Graphic 7" descr="Checkbox Checked with solid fill">
                <a:extLst>
                  <a:ext uri="{FF2B5EF4-FFF2-40B4-BE49-F238E27FC236}">
                    <a16:creationId xmlns:a16="http://schemas.microsoft.com/office/drawing/2014/main" id="{56F222E6-62AF-478B-8B09-A867C8BEE5C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2773339" y="4028308"/>
                <a:ext cx="209676" cy="209674"/>
              </a:xfrm>
              <a:prstGeom prst="rect">
                <a:avLst/>
              </a:prstGeom>
            </p:spPr>
          </p:pic>
        </p:grpSp>
      </p:grpSp>
      <p:grpSp>
        <p:nvGrpSpPr>
          <p:cNvPr id="22" name="Group 21">
            <a:extLst>
              <a:ext uri="{FF2B5EF4-FFF2-40B4-BE49-F238E27FC236}">
                <a16:creationId xmlns:a16="http://schemas.microsoft.com/office/drawing/2014/main" id="{107E1460-59DE-4E10-B4E0-57E08DC1495E}"/>
              </a:ext>
            </a:extLst>
          </p:cNvPr>
          <p:cNvGrpSpPr/>
          <p:nvPr/>
        </p:nvGrpSpPr>
        <p:grpSpPr>
          <a:xfrm>
            <a:off x="822379" y="1508489"/>
            <a:ext cx="4335491" cy="2064038"/>
            <a:chOff x="822379" y="1508489"/>
            <a:chExt cx="4335491" cy="2064038"/>
          </a:xfrm>
        </p:grpSpPr>
        <p:cxnSp>
          <p:nvCxnSpPr>
            <p:cNvPr id="16" name="Straight Arrow Connector 15">
              <a:extLst>
                <a:ext uri="{FF2B5EF4-FFF2-40B4-BE49-F238E27FC236}">
                  <a16:creationId xmlns:a16="http://schemas.microsoft.com/office/drawing/2014/main" id="{3D6E6CE2-253D-4E09-9143-0A6BB6D74974}"/>
                </a:ext>
              </a:extLst>
            </p:cNvPr>
            <p:cNvCxnSpPr>
              <a:cxnSpLocks/>
            </p:cNvCxnSpPr>
            <p:nvPr/>
          </p:nvCxnSpPr>
          <p:spPr>
            <a:xfrm>
              <a:off x="2161720" y="3238043"/>
              <a:ext cx="125577" cy="0"/>
            </a:xfrm>
            <a:prstGeom prst="straightConnector1">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422" name="Group 1421">
              <a:extLst>
                <a:ext uri="{FF2B5EF4-FFF2-40B4-BE49-F238E27FC236}">
                  <a16:creationId xmlns:a16="http://schemas.microsoft.com/office/drawing/2014/main" id="{735F9297-F6C8-4892-9FFA-0A292F823E05}"/>
                </a:ext>
              </a:extLst>
            </p:cNvPr>
            <p:cNvGrpSpPr/>
            <p:nvPr/>
          </p:nvGrpSpPr>
          <p:grpSpPr>
            <a:xfrm>
              <a:off x="850796" y="3127551"/>
              <a:ext cx="1313555" cy="199094"/>
              <a:chOff x="-1878740" y="2172752"/>
              <a:chExt cx="1313555" cy="199094"/>
            </a:xfrm>
            <a:solidFill>
              <a:schemeClr val="bg1"/>
            </a:solidFill>
          </p:grpSpPr>
          <p:sp>
            <p:nvSpPr>
              <p:cNvPr id="1450" name="Rectangle 1449">
                <a:hlinkClick r:id="rId90"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68F2BDA2-292F-4D9A-AB83-9DB516BC43AA}"/>
                  </a:ext>
                </a:extLst>
              </p:cNvPr>
              <p:cNvSpPr/>
              <p:nvPr/>
            </p:nvSpPr>
            <p:spPr>
              <a:xfrm>
                <a:off x="-1878740" y="2172752"/>
                <a:ext cx="1313555" cy="199094"/>
              </a:xfrm>
              <a:prstGeom prst="rect">
                <a:avLst/>
              </a:prstGeom>
              <a:grp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MFA</a:t>
                </a:r>
              </a:p>
            </p:txBody>
          </p:sp>
          <p:pic>
            <p:nvPicPr>
              <p:cNvPr id="1451" name="Picture 195" descr="Multi-Factor Authentication.png">
                <a:extLst>
                  <a:ext uri="{FF2B5EF4-FFF2-40B4-BE49-F238E27FC236}">
                    <a16:creationId xmlns:a16="http://schemas.microsoft.com/office/drawing/2014/main" id="{ECA1513A-3032-4651-BD8F-547CA504BF66}"/>
                  </a:ext>
                </a:extLst>
              </p:cNvPr>
              <p:cNvPicPr>
                <a:picLocks noChangeAspect="1"/>
              </p:cNvPicPr>
              <p:nvPr/>
            </p:nvPicPr>
            <p:blipFill>
              <a:blip r:embed="rId91">
                <a:extLst>
                  <a:ext uri="{28A0092B-C50C-407E-A947-70E740481C1C}">
                    <a14:useLocalDpi xmlns:a14="http://schemas.microsoft.com/office/drawing/2010/main" val="0"/>
                  </a:ext>
                </a:extLst>
              </a:blip>
              <a:srcRect/>
              <a:stretch>
                <a:fillRect/>
              </a:stretch>
            </p:blipFill>
            <p:spPr bwMode="auto">
              <a:xfrm>
                <a:off x="-1836958" y="2212397"/>
                <a:ext cx="142642" cy="120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cxnSp>
          <p:nvCxnSpPr>
            <p:cNvPr id="1423" name="Straight Connector 1422">
              <a:extLst>
                <a:ext uri="{FF2B5EF4-FFF2-40B4-BE49-F238E27FC236}">
                  <a16:creationId xmlns:a16="http://schemas.microsoft.com/office/drawing/2014/main" id="{4F1B0164-947D-41FB-90C0-87A327996474}"/>
                </a:ext>
              </a:extLst>
            </p:cNvPr>
            <p:cNvCxnSpPr>
              <a:cxnSpLocks/>
            </p:cNvCxnSpPr>
            <p:nvPr/>
          </p:nvCxnSpPr>
          <p:spPr>
            <a:xfrm flipV="1">
              <a:off x="1332733" y="1771322"/>
              <a:ext cx="0" cy="669839"/>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4" name="Connector: Elbow 1423">
              <a:extLst>
                <a:ext uri="{FF2B5EF4-FFF2-40B4-BE49-F238E27FC236}">
                  <a16:creationId xmlns:a16="http://schemas.microsoft.com/office/drawing/2014/main" id="{0F4F0A9B-E4DC-46F7-8CB9-DC07290221BE}"/>
                </a:ext>
              </a:extLst>
            </p:cNvPr>
            <p:cNvCxnSpPr>
              <a:cxnSpLocks/>
              <a:stCxn id="1443" idx="3"/>
            </p:cNvCxnSpPr>
            <p:nvPr/>
          </p:nvCxnSpPr>
          <p:spPr>
            <a:xfrm>
              <a:off x="1957470" y="1693155"/>
              <a:ext cx="3200400" cy="914400"/>
            </a:xfrm>
            <a:prstGeom prst="bentConnector3">
              <a:avLst>
                <a:gd name="adj1" fmla="val 35316"/>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425" name="Group 1424">
              <a:extLst>
                <a:ext uri="{FF2B5EF4-FFF2-40B4-BE49-F238E27FC236}">
                  <a16:creationId xmlns:a16="http://schemas.microsoft.com/office/drawing/2014/main" id="{A5EAC44C-06E3-4EF9-88B3-34C95330E188}"/>
                </a:ext>
              </a:extLst>
            </p:cNvPr>
            <p:cNvGrpSpPr/>
            <p:nvPr/>
          </p:nvGrpSpPr>
          <p:grpSpPr>
            <a:xfrm>
              <a:off x="2500328" y="1508489"/>
              <a:ext cx="1478050" cy="760970"/>
              <a:chOff x="-1202513" y="1315189"/>
              <a:chExt cx="1478050" cy="760970"/>
            </a:xfrm>
          </p:grpSpPr>
          <p:sp>
            <p:nvSpPr>
              <p:cNvPr id="1445" name="Rectangle 1444">
                <a:hlinkClick r:id="rId9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E8339489-48C6-4D09-94D2-240E55568451}"/>
                  </a:ext>
                </a:extLst>
              </p:cNvPr>
              <p:cNvSpPr/>
              <p:nvPr/>
            </p:nvSpPr>
            <p:spPr>
              <a:xfrm>
                <a:off x="-1202513" y="1315189"/>
                <a:ext cx="1478050" cy="760970"/>
              </a:xfrm>
              <a:prstGeom prst="rect">
                <a:avLst/>
              </a:prstGeom>
              <a:solidFill>
                <a:schemeClr val="bg1">
                  <a:lumMod val="95000"/>
                </a:schemeClr>
              </a:solidFill>
              <a:ln w="14224">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Azure AD </a:t>
                </a:r>
                <a:b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Identity Protection</a:t>
                </a:r>
              </a:p>
              <a:p>
                <a:pPr marL="0" marR="0" lvl="0" indent="0" algn="l" defTabSz="914367"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Leaked cred protection</a:t>
                </a:r>
              </a:p>
              <a:p>
                <a:pPr marL="0" marR="0" lvl="0" indent="0" algn="l" defTabSz="914367"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Behavioral Analytics</a:t>
                </a:r>
              </a:p>
            </p:txBody>
          </p:sp>
          <p:grpSp>
            <p:nvGrpSpPr>
              <p:cNvPr id="1446" name="Group 1445">
                <a:extLst>
                  <a:ext uri="{FF2B5EF4-FFF2-40B4-BE49-F238E27FC236}">
                    <a16:creationId xmlns:a16="http://schemas.microsoft.com/office/drawing/2014/main" id="{880540A9-0B43-47BC-B3D6-7D9E3E54150B}"/>
                  </a:ext>
                </a:extLst>
              </p:cNvPr>
              <p:cNvGrpSpPr/>
              <p:nvPr/>
            </p:nvGrpSpPr>
            <p:grpSpPr>
              <a:xfrm>
                <a:off x="-901193" y="1942752"/>
                <a:ext cx="188672" cy="45719"/>
                <a:chOff x="6643199" y="3134478"/>
                <a:chExt cx="188672" cy="45719"/>
              </a:xfrm>
            </p:grpSpPr>
            <p:sp>
              <p:nvSpPr>
                <p:cNvPr id="1447" name="Oval 1446">
                  <a:extLst>
                    <a:ext uri="{FF2B5EF4-FFF2-40B4-BE49-F238E27FC236}">
                      <a16:creationId xmlns:a16="http://schemas.microsoft.com/office/drawing/2014/main" id="{C3381152-1377-49A0-B5C8-E10FEB049EA6}"/>
                    </a:ext>
                  </a:extLst>
                </p:cNvPr>
                <p:cNvSpPr/>
                <p:nvPr/>
              </p:nvSpPr>
              <p:spPr bwMode="auto">
                <a:xfrm>
                  <a:off x="6643199"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8" name="Oval 1447">
                  <a:extLst>
                    <a:ext uri="{FF2B5EF4-FFF2-40B4-BE49-F238E27FC236}">
                      <a16:creationId xmlns:a16="http://schemas.microsoft.com/office/drawing/2014/main" id="{AC2CDADF-E2CC-4749-9F63-1E95DCBD7C4B}"/>
                    </a:ext>
                  </a:extLst>
                </p:cNvPr>
                <p:cNvSpPr/>
                <p:nvPr/>
              </p:nvSpPr>
              <p:spPr bwMode="auto">
                <a:xfrm>
                  <a:off x="6714675"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9" name="Oval 1448">
                  <a:extLst>
                    <a:ext uri="{FF2B5EF4-FFF2-40B4-BE49-F238E27FC236}">
                      <a16:creationId xmlns:a16="http://schemas.microsoft.com/office/drawing/2014/main" id="{791C0427-E349-4015-B9F2-FF9592775C7E}"/>
                    </a:ext>
                  </a:extLst>
                </p:cNvPr>
                <p:cNvSpPr/>
                <p:nvPr/>
              </p:nvSpPr>
              <p:spPr bwMode="auto">
                <a:xfrm>
                  <a:off x="6786151"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26" name="Group 1425">
              <a:extLst>
                <a:ext uri="{FF2B5EF4-FFF2-40B4-BE49-F238E27FC236}">
                  <a16:creationId xmlns:a16="http://schemas.microsoft.com/office/drawing/2014/main" id="{EC3E58DE-D80A-454C-8A4D-52145954FD66}"/>
                </a:ext>
              </a:extLst>
            </p:cNvPr>
            <p:cNvGrpSpPr/>
            <p:nvPr/>
          </p:nvGrpSpPr>
          <p:grpSpPr>
            <a:xfrm>
              <a:off x="822379" y="1508489"/>
              <a:ext cx="1135091" cy="369332"/>
              <a:chOff x="2659527" y="2746104"/>
              <a:chExt cx="1135091" cy="369332"/>
            </a:xfrm>
          </p:grpSpPr>
          <p:sp>
            <p:nvSpPr>
              <p:cNvPr id="1443" name="Rectangle 1442">
                <a:extLst>
                  <a:ext uri="{FF2B5EF4-FFF2-40B4-BE49-F238E27FC236}">
                    <a16:creationId xmlns:a16="http://schemas.microsoft.com/office/drawing/2014/main" id="{6B719748-555C-44B0-B2C4-877FD7278B6A}"/>
                  </a:ext>
                </a:extLst>
              </p:cNvPr>
              <p:cNvSpPr/>
              <p:nvPr/>
            </p:nvSpPr>
            <p:spPr bwMode="auto">
              <a:xfrm>
                <a:off x="2659527" y="2746104"/>
                <a:ext cx="1135091" cy="369332"/>
              </a:xfrm>
              <a:prstGeom prst="rect">
                <a:avLst/>
              </a:prstGeom>
              <a:solidFill>
                <a:schemeClr val="accent1"/>
              </a:solidFill>
              <a:ln w="14224">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User Threat/</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Risk Signals</a:t>
                </a:r>
              </a:p>
            </p:txBody>
          </p:sp>
          <p:pic>
            <p:nvPicPr>
              <p:cNvPr id="1444" name="Graphic 1443" descr="Ethernet">
                <a:extLst>
                  <a:ext uri="{FF2B5EF4-FFF2-40B4-BE49-F238E27FC236}">
                    <a16:creationId xmlns:a16="http://schemas.microsoft.com/office/drawing/2014/main" id="{067AEE6D-CC9D-42B7-A1C3-B2B14FB374A7}"/>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693181" y="2835738"/>
                <a:ext cx="202473" cy="202473"/>
              </a:xfrm>
              <a:prstGeom prst="rect">
                <a:avLst/>
              </a:prstGeom>
            </p:spPr>
          </p:pic>
        </p:grpSp>
        <p:sp>
          <p:nvSpPr>
            <p:cNvPr id="1427" name="Rectangle 1426">
              <a:hlinkClick r:id="rId93"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40E3589D-47E9-4254-A9A4-BC87C80FAE40}"/>
                </a:ext>
              </a:extLst>
            </p:cNvPr>
            <p:cNvSpPr/>
            <p:nvPr/>
          </p:nvSpPr>
          <p:spPr>
            <a:xfrm>
              <a:off x="853310" y="2377248"/>
              <a:ext cx="1308410" cy="329184"/>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for Cloud Apps</a:t>
              </a:r>
            </a:p>
          </p:txBody>
        </p:sp>
        <p:grpSp>
          <p:nvGrpSpPr>
            <p:cNvPr id="1428" name="Group 1427">
              <a:extLst>
                <a:ext uri="{FF2B5EF4-FFF2-40B4-BE49-F238E27FC236}">
                  <a16:creationId xmlns:a16="http://schemas.microsoft.com/office/drawing/2014/main" id="{CF4ED74E-18D1-4E6E-A395-E9088B2718FA}"/>
                </a:ext>
              </a:extLst>
            </p:cNvPr>
            <p:cNvGrpSpPr/>
            <p:nvPr/>
          </p:nvGrpSpPr>
          <p:grpSpPr>
            <a:xfrm>
              <a:off x="2671527" y="2396921"/>
              <a:ext cx="1282334" cy="215444"/>
              <a:chOff x="2659527" y="2823048"/>
              <a:chExt cx="1282334" cy="215444"/>
            </a:xfrm>
          </p:grpSpPr>
          <p:sp>
            <p:nvSpPr>
              <p:cNvPr id="1441" name="Rectangle 1440">
                <a:extLst>
                  <a:ext uri="{FF2B5EF4-FFF2-40B4-BE49-F238E27FC236}">
                    <a16:creationId xmlns:a16="http://schemas.microsoft.com/office/drawing/2014/main" id="{CC7AED84-8F66-4E68-8C64-B76A07525933}"/>
                  </a:ext>
                </a:extLst>
              </p:cNvPr>
              <p:cNvSpPr/>
              <p:nvPr/>
            </p:nvSpPr>
            <p:spPr bwMode="auto">
              <a:xfrm>
                <a:off x="2659527" y="2823048"/>
                <a:ext cx="1282334" cy="215444"/>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User/Session Risk</a:t>
                </a:r>
              </a:p>
            </p:txBody>
          </p:sp>
          <p:pic>
            <p:nvPicPr>
              <p:cNvPr id="1442" name="Graphic 1441" descr="Ethernet">
                <a:extLst>
                  <a:ext uri="{FF2B5EF4-FFF2-40B4-BE49-F238E27FC236}">
                    <a16:creationId xmlns:a16="http://schemas.microsoft.com/office/drawing/2014/main" id="{9FCC2423-F1A3-46B4-B8FF-A5D4879277C8}"/>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693181" y="2835738"/>
                <a:ext cx="202473" cy="202473"/>
              </a:xfrm>
              <a:prstGeom prst="rect">
                <a:avLst/>
              </a:prstGeom>
            </p:spPr>
          </p:pic>
        </p:grpSp>
        <p:cxnSp>
          <p:nvCxnSpPr>
            <p:cNvPr id="1429" name="Straight Arrow Connector 1428">
              <a:extLst>
                <a:ext uri="{FF2B5EF4-FFF2-40B4-BE49-F238E27FC236}">
                  <a16:creationId xmlns:a16="http://schemas.microsoft.com/office/drawing/2014/main" id="{143107D7-FCF4-4414-9A06-6441643E7EE7}"/>
                </a:ext>
              </a:extLst>
            </p:cNvPr>
            <p:cNvCxnSpPr>
              <a:cxnSpLocks/>
            </p:cNvCxnSpPr>
            <p:nvPr/>
          </p:nvCxnSpPr>
          <p:spPr>
            <a:xfrm>
              <a:off x="2296055" y="3328529"/>
              <a:ext cx="2423160" cy="0"/>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30" name="Rectangle 33">
              <a:extLst>
                <a:ext uri="{FF2B5EF4-FFF2-40B4-BE49-F238E27FC236}">
                  <a16:creationId xmlns:a16="http://schemas.microsoft.com/office/drawing/2014/main" id="{3E50195E-F894-4E15-BF3B-4BC160E968BF}"/>
                </a:ext>
              </a:extLst>
            </p:cNvPr>
            <p:cNvSpPr/>
            <p:nvPr/>
          </p:nvSpPr>
          <p:spPr bwMode="auto">
            <a:xfrm rot="16200000">
              <a:off x="1980662" y="3161505"/>
              <a:ext cx="497939" cy="125352"/>
            </a:xfrm>
            <a:custGeom>
              <a:avLst/>
              <a:gdLst>
                <a:gd name="connsiteX0" fmla="*/ 0 w 4089777"/>
                <a:gd name="connsiteY0" fmla="*/ 0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0 w 4089777"/>
                <a:gd name="connsiteY0" fmla="*/ 0 h 237993"/>
                <a:gd name="connsiteX1" fmla="*/ 1940803 w 4089777"/>
                <a:gd name="connsiteY1" fmla="*/ 1505 h 237993"/>
                <a:gd name="connsiteX2" fmla="*/ 4089777 w 4089777"/>
                <a:gd name="connsiteY2" fmla="*/ 0 h 237993"/>
                <a:gd name="connsiteX3" fmla="*/ 4089777 w 4089777"/>
                <a:gd name="connsiteY3" fmla="*/ 237993 h 237993"/>
                <a:gd name="connsiteX4" fmla="*/ 0 w 4089777"/>
                <a:gd name="connsiteY4" fmla="*/ 237993 h 237993"/>
                <a:gd name="connsiteX5" fmla="*/ 0 w 4089777"/>
                <a:gd name="connsiteY5" fmla="*/ 0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5" fmla="*/ 2032243 w 4089777"/>
                <a:gd name="connsiteY5" fmla="*/ 92945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4089777 w 4089777"/>
                <a:gd name="connsiteY0" fmla="*/ 0 h 237993"/>
                <a:gd name="connsiteX1" fmla="*/ 4089777 w 4089777"/>
                <a:gd name="connsiteY1" fmla="*/ 237993 h 237993"/>
                <a:gd name="connsiteX2" fmla="*/ 0 w 4089777"/>
                <a:gd name="connsiteY2" fmla="*/ 237993 h 237993"/>
                <a:gd name="connsiteX3" fmla="*/ 0 w 4089777"/>
                <a:gd name="connsiteY3" fmla="*/ 0 h 237993"/>
              </a:gdLst>
              <a:ahLst/>
              <a:cxnLst>
                <a:cxn ang="0">
                  <a:pos x="connsiteX0" y="connsiteY0"/>
                </a:cxn>
                <a:cxn ang="0">
                  <a:pos x="connsiteX1" y="connsiteY1"/>
                </a:cxn>
                <a:cxn ang="0">
                  <a:pos x="connsiteX2" y="connsiteY2"/>
                </a:cxn>
                <a:cxn ang="0">
                  <a:pos x="connsiteX3" y="connsiteY3"/>
                </a:cxn>
              </a:cxnLst>
              <a:rect l="l" t="t" r="r" b="b"/>
              <a:pathLst>
                <a:path w="4089777" h="237993">
                  <a:moveTo>
                    <a:pt x="4089777" y="0"/>
                  </a:moveTo>
                  <a:lnTo>
                    <a:pt x="4089777" y="237993"/>
                  </a:lnTo>
                  <a:lnTo>
                    <a:pt x="0" y="237993"/>
                  </a:lnTo>
                  <a:lnTo>
                    <a:pt x="0" y="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31" name="Group 1430">
              <a:extLst>
                <a:ext uri="{FF2B5EF4-FFF2-40B4-BE49-F238E27FC236}">
                  <a16:creationId xmlns:a16="http://schemas.microsoft.com/office/drawing/2014/main" id="{E45FD951-68C0-4A5A-A3E0-08946ED88C2C}"/>
                </a:ext>
              </a:extLst>
            </p:cNvPr>
            <p:cNvGrpSpPr/>
            <p:nvPr/>
          </p:nvGrpSpPr>
          <p:grpSpPr>
            <a:xfrm>
              <a:off x="3196174" y="3149062"/>
              <a:ext cx="1127336" cy="369332"/>
              <a:chOff x="-1202514" y="2185626"/>
              <a:chExt cx="1127336" cy="369332"/>
            </a:xfrm>
          </p:grpSpPr>
          <p:sp>
            <p:nvSpPr>
              <p:cNvPr id="1439" name="Rectangle 1438">
                <a:extLst>
                  <a:ext uri="{FF2B5EF4-FFF2-40B4-BE49-F238E27FC236}">
                    <a16:creationId xmlns:a16="http://schemas.microsoft.com/office/drawing/2014/main" id="{B5B58954-A8B2-45B3-BCA5-75F94770A359}"/>
                  </a:ext>
                </a:extLst>
              </p:cNvPr>
              <p:cNvSpPr/>
              <p:nvPr/>
            </p:nvSpPr>
            <p:spPr>
              <a:xfrm>
                <a:off x="-1202514" y="2185626"/>
                <a:ext cx="1127336" cy="369332"/>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28600" tIns="45720" rIns="45720" bIns="45720" rtlCol="0" anchor="ctr">
                <a:spAutoFit/>
              </a:bodyPr>
              <a:lstStyle/>
              <a:p>
                <a:pPr>
                  <a:defRPr/>
                </a:pPr>
                <a:r>
                  <a:rPr lang="en-US" sz="900" b="1">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Multi-Factor Authentication</a:t>
                </a:r>
              </a:p>
            </p:txBody>
          </p:sp>
          <p:pic>
            <p:nvPicPr>
              <p:cNvPr id="1440" name="Picture 195" descr="Multi-Factor Authentication.png">
                <a:extLst>
                  <a:ext uri="{FF2B5EF4-FFF2-40B4-BE49-F238E27FC236}">
                    <a16:creationId xmlns:a16="http://schemas.microsoft.com/office/drawing/2014/main" id="{70694873-4083-4A16-A924-B96BA680B7D7}"/>
                  </a:ext>
                </a:extLst>
              </p:cNvPr>
              <p:cNvPicPr>
                <a:picLocks noChangeAspect="1"/>
              </p:cNvPicPr>
              <p:nvPr/>
            </p:nvPicPr>
            <p:blipFill>
              <a:blip r:embed="rId91">
                <a:biLevel thresh="25000"/>
                <a:extLst>
                  <a:ext uri="{28A0092B-C50C-407E-A947-70E740481C1C}">
                    <a14:useLocalDpi xmlns:a14="http://schemas.microsoft.com/office/drawing/2010/main" val="0"/>
                  </a:ext>
                </a:extLst>
              </a:blip>
              <a:srcRect/>
              <a:stretch>
                <a:fillRect/>
              </a:stretch>
            </p:blipFill>
            <p:spPr bwMode="auto">
              <a:xfrm>
                <a:off x="-1183823" y="2275199"/>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2" name="Group 1431">
              <a:extLst>
                <a:ext uri="{FF2B5EF4-FFF2-40B4-BE49-F238E27FC236}">
                  <a16:creationId xmlns:a16="http://schemas.microsoft.com/office/drawing/2014/main" id="{6D4A1603-8404-4C5D-8990-8A82DAA785C4}"/>
                </a:ext>
              </a:extLst>
            </p:cNvPr>
            <p:cNvGrpSpPr/>
            <p:nvPr/>
          </p:nvGrpSpPr>
          <p:grpSpPr>
            <a:xfrm>
              <a:off x="853309" y="2861485"/>
              <a:ext cx="1313557" cy="219548"/>
              <a:chOff x="-1202515" y="2968342"/>
              <a:chExt cx="1317668" cy="219548"/>
            </a:xfrm>
          </p:grpSpPr>
          <p:sp>
            <p:nvSpPr>
              <p:cNvPr id="1437" name="Rectangle 1436">
                <a:hlinkClick r:id="rId94"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FDD30F02-3CFD-44CD-ADE7-886CB74EE162}"/>
                  </a:ext>
                </a:extLst>
              </p:cNvPr>
              <p:cNvSpPr/>
              <p:nvPr/>
            </p:nvSpPr>
            <p:spPr>
              <a:xfrm>
                <a:off x="-1202515" y="2968342"/>
                <a:ext cx="1317668" cy="219548"/>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Hello for Business</a:t>
                </a:r>
              </a:p>
            </p:txBody>
          </p:sp>
          <p:pic>
            <p:nvPicPr>
              <p:cNvPr id="1438" name="Picture 1437">
                <a:extLst>
                  <a:ext uri="{FF2B5EF4-FFF2-40B4-BE49-F238E27FC236}">
                    <a16:creationId xmlns:a16="http://schemas.microsoft.com/office/drawing/2014/main" id="{0BABB148-32A2-4B85-9AB2-72F1E7D07CCC}"/>
                  </a:ext>
                </a:extLst>
              </p:cNvPr>
              <p:cNvPicPr>
                <a:picLocks noChangeAspect="1"/>
              </p:cNvPicPr>
              <p:nvPr/>
            </p:nvPicPr>
            <p:blipFill rotWithShape="1">
              <a:blip r:embed="rId9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66756" y="3013627"/>
                <a:ext cx="146721" cy="137338"/>
              </a:xfrm>
              <a:prstGeom prst="rect">
                <a:avLst/>
              </a:prstGeom>
            </p:spPr>
          </p:pic>
        </p:grpSp>
        <p:grpSp>
          <p:nvGrpSpPr>
            <p:cNvPr id="1433" name="Group 1432">
              <a:extLst>
                <a:ext uri="{FF2B5EF4-FFF2-40B4-BE49-F238E27FC236}">
                  <a16:creationId xmlns:a16="http://schemas.microsoft.com/office/drawing/2014/main" id="{1EFB419D-97CC-40DA-92F4-85CE5338BF6D}"/>
                </a:ext>
              </a:extLst>
            </p:cNvPr>
            <p:cNvGrpSpPr/>
            <p:nvPr/>
          </p:nvGrpSpPr>
          <p:grpSpPr>
            <a:xfrm>
              <a:off x="855931" y="1964812"/>
              <a:ext cx="1445106" cy="325446"/>
              <a:chOff x="855931" y="1964812"/>
              <a:chExt cx="1445106" cy="325446"/>
            </a:xfrm>
          </p:grpSpPr>
          <p:sp>
            <p:nvSpPr>
              <p:cNvPr id="1435" name="Rectangle 1434">
                <a:hlinkClick r:id="rId96"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AE8B9057-42FD-4C77-A55A-B8FBAB206D5D}"/>
                  </a:ext>
                </a:extLst>
              </p:cNvPr>
              <p:cNvSpPr/>
              <p:nvPr/>
            </p:nvSpPr>
            <p:spPr>
              <a:xfrm>
                <a:off x="855931" y="1964812"/>
                <a:ext cx="1445106" cy="325446"/>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for Identity</a:t>
                </a:r>
              </a:p>
            </p:txBody>
          </p:sp>
          <p:pic>
            <p:nvPicPr>
              <p:cNvPr id="1436" name="Picture 1435">
                <a:extLst>
                  <a:ext uri="{FF2B5EF4-FFF2-40B4-BE49-F238E27FC236}">
                    <a16:creationId xmlns:a16="http://schemas.microsoft.com/office/drawing/2014/main" id="{3F91C542-52C9-4593-9E31-F6E36D006884}"/>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876237" y="2027272"/>
                <a:ext cx="170014" cy="112544"/>
              </a:xfrm>
              <a:prstGeom prst="rect">
                <a:avLst/>
              </a:prstGeom>
            </p:spPr>
          </p:pic>
        </p:grpSp>
        <p:pic>
          <p:nvPicPr>
            <p:cNvPr id="1434" name="Graphic 1433">
              <a:extLst>
                <a:ext uri="{FF2B5EF4-FFF2-40B4-BE49-F238E27FC236}">
                  <a16:creationId xmlns:a16="http://schemas.microsoft.com/office/drawing/2014/main" id="{4C4D28D1-DABB-4370-BD6A-66E42F624E72}"/>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543493" y="1556610"/>
              <a:ext cx="183196" cy="183196"/>
            </a:xfrm>
            <a:prstGeom prst="rect">
              <a:avLst/>
            </a:prstGeom>
          </p:spPr>
        </p:pic>
        <p:pic>
          <p:nvPicPr>
            <p:cNvPr id="1421" name="Picture 1420" descr="Icon&#10;&#10;Description automatically generated with medium confidence">
              <a:extLst>
                <a:ext uri="{FF2B5EF4-FFF2-40B4-BE49-F238E27FC236}">
                  <a16:creationId xmlns:a16="http://schemas.microsoft.com/office/drawing/2014/main" id="{2D667324-B9A4-4145-A80B-EC4AB25961C0}"/>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95492" y="2459616"/>
              <a:ext cx="153883" cy="97067"/>
            </a:xfrm>
            <a:prstGeom prst="rect">
              <a:avLst/>
            </a:prstGeom>
          </p:spPr>
        </p:pic>
        <p:grpSp>
          <p:nvGrpSpPr>
            <p:cNvPr id="21" name="Group 20">
              <a:extLst>
                <a:ext uri="{FF2B5EF4-FFF2-40B4-BE49-F238E27FC236}">
                  <a16:creationId xmlns:a16="http://schemas.microsoft.com/office/drawing/2014/main" id="{9215D928-B404-44F8-83FB-5084320B6C48}"/>
                </a:ext>
              </a:extLst>
            </p:cNvPr>
            <p:cNvGrpSpPr/>
            <p:nvPr/>
          </p:nvGrpSpPr>
          <p:grpSpPr>
            <a:xfrm>
              <a:off x="850796" y="3373433"/>
              <a:ext cx="1313555" cy="199094"/>
              <a:chOff x="850796" y="3373433"/>
              <a:chExt cx="1313555" cy="199094"/>
            </a:xfrm>
          </p:grpSpPr>
          <p:sp>
            <p:nvSpPr>
              <p:cNvPr id="13" name="Rectangle 12">
                <a:hlinkClick r:id="rId90"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F6D66678-3447-4588-B848-66A8CC851735}"/>
                  </a:ext>
                </a:extLst>
              </p:cNvPr>
              <p:cNvSpPr/>
              <p:nvPr/>
            </p:nvSpPr>
            <p:spPr>
              <a:xfrm>
                <a:off x="850796" y="3373433"/>
                <a:ext cx="1313555" cy="199094"/>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800" b="1" i="0" u="none" strike="noStrike" kern="120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MFA</a:t>
                </a:r>
              </a:p>
            </p:txBody>
          </p:sp>
          <p:pic>
            <p:nvPicPr>
              <p:cNvPr id="20" name="Graphic 19" descr="Handshake outline">
                <a:extLst>
                  <a:ext uri="{FF2B5EF4-FFF2-40B4-BE49-F238E27FC236}">
                    <a16:creationId xmlns:a16="http://schemas.microsoft.com/office/drawing/2014/main" id="{BB5C32AF-0A6F-48B1-A126-002C47F6206F}"/>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895121" y="3407033"/>
                <a:ext cx="140098" cy="140098"/>
              </a:xfrm>
              <a:prstGeom prst="rect">
                <a:avLst/>
              </a:prstGeom>
            </p:spPr>
          </p:pic>
        </p:grpSp>
      </p:grpSp>
      <p:cxnSp>
        <p:nvCxnSpPr>
          <p:cNvPr id="428" name="Straight Arrow Connector 427">
            <a:extLst>
              <a:ext uri="{FF2B5EF4-FFF2-40B4-BE49-F238E27FC236}">
                <a16:creationId xmlns:a16="http://schemas.microsoft.com/office/drawing/2014/main" id="{8F9F40C9-8E24-41E7-BF2D-A9833A1C9A5E}"/>
              </a:ext>
            </a:extLst>
          </p:cNvPr>
          <p:cNvCxnSpPr/>
          <p:nvPr/>
        </p:nvCxnSpPr>
        <p:spPr>
          <a:xfrm flipV="1">
            <a:off x="542090" y="3214393"/>
            <a:ext cx="0" cy="363553"/>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554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67"/>
                                        </p:tgtEl>
                                        <p:attrNameLst>
                                          <p:attrName>style.visibility</p:attrName>
                                        </p:attrNameLst>
                                      </p:cBhvr>
                                      <p:to>
                                        <p:strVal val="visible"/>
                                      </p:to>
                                    </p:set>
                                    <p:animEffect transition="in" filter="fade">
                                      <p:cBhvr>
                                        <p:cTn id="7" dur="500"/>
                                        <p:tgtEl>
                                          <p:spTgt spid="1467"/>
                                        </p:tgtEl>
                                      </p:cBhvr>
                                    </p:animEffect>
                                  </p:childTnLst>
                                </p:cTn>
                              </p:par>
                              <p:par>
                                <p:cTn id="8" presetID="10" presetClass="entr" presetSubtype="0" fill="hold" nodeType="withEffect">
                                  <p:stCondLst>
                                    <p:cond delay="0"/>
                                  </p:stCondLst>
                                  <p:childTnLst>
                                    <p:set>
                                      <p:cBhvr>
                                        <p:cTn id="9" dur="1" fill="hold">
                                          <p:stCondLst>
                                            <p:cond delay="0"/>
                                          </p:stCondLst>
                                        </p:cTn>
                                        <p:tgtEl>
                                          <p:spTgt spid="1268"/>
                                        </p:tgtEl>
                                        <p:attrNameLst>
                                          <p:attrName>style.visibility</p:attrName>
                                        </p:attrNameLst>
                                      </p:cBhvr>
                                      <p:to>
                                        <p:strVal val="visible"/>
                                      </p:to>
                                    </p:set>
                                    <p:animEffect transition="in" filter="fade">
                                      <p:cBhvr>
                                        <p:cTn id="10" dur="500"/>
                                        <p:tgtEl>
                                          <p:spTgt spid="1268"/>
                                        </p:tgtEl>
                                      </p:cBhvr>
                                    </p:animEffect>
                                  </p:childTnLst>
                                </p:cTn>
                              </p:par>
                              <p:par>
                                <p:cTn id="11" presetID="22" presetClass="entr" presetSubtype="4" fill="hold" nodeType="withEffect">
                                  <p:stCondLst>
                                    <p:cond delay="0"/>
                                  </p:stCondLst>
                                  <p:childTnLst>
                                    <p:set>
                                      <p:cBhvr>
                                        <p:cTn id="12" dur="1" fill="hold">
                                          <p:stCondLst>
                                            <p:cond delay="0"/>
                                          </p:stCondLst>
                                        </p:cTn>
                                        <p:tgtEl>
                                          <p:spTgt spid="428"/>
                                        </p:tgtEl>
                                        <p:attrNameLst>
                                          <p:attrName>style.visibility</p:attrName>
                                        </p:attrNameLst>
                                      </p:cBhvr>
                                      <p:to>
                                        <p:strVal val="visible"/>
                                      </p:to>
                                    </p:set>
                                    <p:animEffect transition="in" filter="wipe(down)">
                                      <p:cBhvr>
                                        <p:cTn id="13" dur="500"/>
                                        <p:tgtEl>
                                          <p:spTgt spid="428"/>
                                        </p:tgtEl>
                                      </p:cBhvr>
                                    </p:animEffect>
                                  </p:childTnLst>
                                </p:cTn>
                              </p:par>
                              <p:par>
                                <p:cTn id="14" presetID="22" presetClass="entr" presetSubtype="1" fill="hold" nodeType="withEffect">
                                  <p:stCondLst>
                                    <p:cond delay="250"/>
                                  </p:stCondLst>
                                  <p:childTnLst>
                                    <p:set>
                                      <p:cBhvr>
                                        <p:cTn id="15" dur="1" fill="hold">
                                          <p:stCondLst>
                                            <p:cond delay="0"/>
                                          </p:stCondLst>
                                        </p:cTn>
                                        <p:tgtEl>
                                          <p:spTgt spid="1280"/>
                                        </p:tgtEl>
                                        <p:attrNameLst>
                                          <p:attrName>style.visibility</p:attrName>
                                        </p:attrNameLst>
                                      </p:cBhvr>
                                      <p:to>
                                        <p:strVal val="visible"/>
                                      </p:to>
                                    </p:set>
                                    <p:animEffect transition="in" filter="wipe(up)">
                                      <p:cBhvr>
                                        <p:cTn id="16" dur="500"/>
                                        <p:tgtEl>
                                          <p:spTgt spid="128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67"/>
                                        </p:tgtEl>
                                        <p:attrNameLst>
                                          <p:attrName>style.visibility</p:attrName>
                                        </p:attrNameLst>
                                      </p:cBhvr>
                                      <p:to>
                                        <p:strVal val="visible"/>
                                      </p:to>
                                    </p:set>
                                    <p:animEffect transition="in" filter="fade">
                                      <p:cBhvr>
                                        <p:cTn id="19" dur="500"/>
                                        <p:tgtEl>
                                          <p:spTgt spid="1267"/>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266"/>
                                        </p:tgtEl>
                                        <p:attrNameLst>
                                          <p:attrName>style.visibility</p:attrName>
                                        </p:attrNameLst>
                                      </p:cBhvr>
                                      <p:to>
                                        <p:strVal val="visible"/>
                                      </p:to>
                                    </p:set>
                                    <p:animEffect transition="in" filter="fade">
                                      <p:cBhvr>
                                        <p:cTn id="22" dur="500"/>
                                        <p:tgtEl>
                                          <p:spTgt spid="12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86"/>
                                        </p:tgtEl>
                                        <p:attrNameLst>
                                          <p:attrName>style.visibility</p:attrName>
                                        </p:attrNameLst>
                                      </p:cBhvr>
                                      <p:to>
                                        <p:strVal val="visible"/>
                                      </p:to>
                                    </p:set>
                                    <p:animEffect transition="in" filter="fade">
                                      <p:cBhvr>
                                        <p:cTn id="37" dur="500"/>
                                        <p:tgtEl>
                                          <p:spTgt spid="1286"/>
                                        </p:tgtEl>
                                      </p:cBhvr>
                                    </p:animEffect>
                                  </p:childTnLst>
                                </p:cTn>
                              </p:par>
                            </p:childTnLst>
                          </p:cTn>
                        </p:par>
                        <p:par>
                          <p:cTn id="38" fill="hold">
                            <p:stCondLst>
                              <p:cond delay="500"/>
                            </p:stCondLst>
                            <p:childTnLst>
                              <p:par>
                                <p:cTn id="39" presetID="26" presetClass="emph" presetSubtype="0" fill="hold" nodeType="afterEffect">
                                  <p:stCondLst>
                                    <p:cond delay="0"/>
                                  </p:stCondLst>
                                  <p:childTnLst>
                                    <p:animEffect transition="out" filter="fade">
                                      <p:cBhvr>
                                        <p:cTn id="40" dur="500" tmFilter="0, 0; .2, .5; .8, .5; 1, 0"/>
                                        <p:tgtEl>
                                          <p:spTgt spid="1478"/>
                                        </p:tgtEl>
                                      </p:cBhvr>
                                    </p:animEffect>
                                    <p:animScale>
                                      <p:cBhvr>
                                        <p:cTn id="41" dur="250" autoRev="1" fill="hold"/>
                                        <p:tgtEl>
                                          <p:spTgt spid="1478"/>
                                        </p:tgtEl>
                                      </p:cBhvr>
                                      <p:by x="105000" y="105000"/>
                                    </p:animScale>
                                  </p:childTnLst>
                                </p:cTn>
                              </p:par>
                            </p:childTnLst>
                          </p:cTn>
                        </p:par>
                        <p:par>
                          <p:cTn id="42" fill="hold">
                            <p:stCondLst>
                              <p:cond delay="1000"/>
                            </p:stCondLst>
                            <p:childTnLst>
                              <p:par>
                                <p:cTn id="43" presetID="22" presetClass="entr" presetSubtype="2" fill="hold" nodeType="afterEffect">
                                  <p:stCondLst>
                                    <p:cond delay="0"/>
                                  </p:stCondLst>
                                  <p:childTnLst>
                                    <p:set>
                                      <p:cBhvr>
                                        <p:cTn id="44" dur="1" fill="hold">
                                          <p:stCondLst>
                                            <p:cond delay="0"/>
                                          </p:stCondLst>
                                        </p:cTn>
                                        <p:tgtEl>
                                          <p:spTgt spid="1281"/>
                                        </p:tgtEl>
                                        <p:attrNameLst>
                                          <p:attrName>style.visibility</p:attrName>
                                        </p:attrNameLst>
                                      </p:cBhvr>
                                      <p:to>
                                        <p:strVal val="visible"/>
                                      </p:to>
                                    </p:set>
                                    <p:animEffect transition="in" filter="wipe(right)">
                                      <p:cBhvr>
                                        <p:cTn id="45" dur="500"/>
                                        <p:tgtEl>
                                          <p:spTgt spid="1281"/>
                                        </p:tgtEl>
                                      </p:cBhvr>
                                    </p:animEffect>
                                  </p:childTnLst>
                                </p:cTn>
                              </p:par>
                            </p:childTnLst>
                          </p:cTn>
                        </p:par>
                      </p:childTnLst>
                    </p:cTn>
                  </p:par>
                  <p:par>
                    <p:cTn id="46" fill="hold">
                      <p:stCondLst>
                        <p:cond delay="indefinite"/>
                      </p:stCondLst>
                      <p:childTnLst>
                        <p:par>
                          <p:cTn id="47" fill="hold">
                            <p:stCondLst>
                              <p:cond delay="0"/>
                            </p:stCondLst>
                            <p:childTnLst>
                              <p:par>
                                <p:cTn id="48" presetID="26" presetClass="emph" presetSubtype="0" fill="hold" nodeType="clickEffect">
                                  <p:stCondLst>
                                    <p:cond delay="0"/>
                                  </p:stCondLst>
                                  <p:childTnLst>
                                    <p:animEffect transition="out" filter="fade">
                                      <p:cBhvr>
                                        <p:cTn id="49" dur="500" tmFilter="0, 0; .2, .5; .8, .5; 1, 0"/>
                                        <p:tgtEl>
                                          <p:spTgt spid="1478"/>
                                        </p:tgtEl>
                                      </p:cBhvr>
                                    </p:animEffect>
                                    <p:animScale>
                                      <p:cBhvr>
                                        <p:cTn id="50" dur="250" autoRev="1" fill="hold"/>
                                        <p:tgtEl>
                                          <p:spTgt spid="1478"/>
                                        </p:tgtEl>
                                      </p:cBhvr>
                                      <p:by x="105000" y="105000"/>
                                    </p:animScale>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233"/>
                                        </p:tgtEl>
                                        <p:attrNameLst>
                                          <p:attrName>style.visibility</p:attrName>
                                        </p:attrNameLst>
                                      </p:cBhvr>
                                      <p:to>
                                        <p:strVal val="visible"/>
                                      </p:to>
                                    </p:set>
                                    <p:animEffect transition="in" filter="wipe(up)">
                                      <p:cBhvr>
                                        <p:cTn id="54" dur="500"/>
                                        <p:tgtEl>
                                          <p:spTgt spid="1233"/>
                                        </p:tgtEl>
                                      </p:cBhvr>
                                    </p:animEffect>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nodeType="clickEffect">
                                  <p:stCondLst>
                                    <p:cond delay="0"/>
                                  </p:stCondLst>
                                  <p:childTnLst>
                                    <p:animEffect transition="out" filter="fade">
                                      <p:cBhvr>
                                        <p:cTn id="58" dur="500" tmFilter="0, 0; .2, .5; .8, .5; 1, 0"/>
                                        <p:tgtEl>
                                          <p:spTgt spid="1478"/>
                                        </p:tgtEl>
                                      </p:cBhvr>
                                    </p:animEffect>
                                    <p:animScale>
                                      <p:cBhvr>
                                        <p:cTn id="59" dur="250" autoRev="1" fill="hold"/>
                                        <p:tgtEl>
                                          <p:spTgt spid="1478"/>
                                        </p:tgtEl>
                                      </p:cBhvr>
                                      <p:by x="105000" y="105000"/>
                                    </p:animScale>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1468"/>
                                        </p:tgtEl>
                                        <p:attrNameLst>
                                          <p:attrName>style.visibility</p:attrName>
                                        </p:attrNameLst>
                                      </p:cBhvr>
                                      <p:to>
                                        <p:strVal val="visible"/>
                                      </p:to>
                                    </p:set>
                                    <p:animEffect transition="in" filter="wipe(left)">
                                      <p:cBhvr>
                                        <p:cTn id="63" dur="500"/>
                                        <p:tgtEl>
                                          <p:spTgt spid="1468"/>
                                        </p:tgtEl>
                                      </p:cBhvr>
                                    </p:animEffect>
                                  </p:childTnLst>
                                </p:cTn>
                              </p:par>
                            </p:childTnLst>
                          </p:cTn>
                        </p:par>
                        <p:par>
                          <p:cTn id="64" fill="hold">
                            <p:stCondLst>
                              <p:cond delay="1000"/>
                            </p:stCondLst>
                            <p:childTnLst>
                              <p:par>
                                <p:cTn id="65" presetID="26" presetClass="emph" presetSubtype="0" fill="hold" nodeType="afterEffect">
                                  <p:stCondLst>
                                    <p:cond delay="0"/>
                                  </p:stCondLst>
                                  <p:childTnLst>
                                    <p:animEffect transition="out" filter="fade">
                                      <p:cBhvr>
                                        <p:cTn id="66" dur="500" tmFilter="0, 0; .2, .5; .8, .5; 1, 0"/>
                                        <p:tgtEl>
                                          <p:spTgt spid="1478"/>
                                        </p:tgtEl>
                                      </p:cBhvr>
                                    </p:animEffect>
                                    <p:animScale>
                                      <p:cBhvr>
                                        <p:cTn id="67" dur="250" autoRev="1" fill="hold"/>
                                        <p:tgtEl>
                                          <p:spTgt spid="1478"/>
                                        </p:tgtEl>
                                      </p:cBhvr>
                                      <p:by x="105000" y="105000"/>
                                    </p:animScale>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1092"/>
                                        </p:tgtEl>
                                        <p:attrNameLst>
                                          <p:attrName>style.visibility</p:attrName>
                                        </p:attrNameLst>
                                      </p:cBhvr>
                                      <p:to>
                                        <p:strVal val="visible"/>
                                      </p:to>
                                    </p:set>
                                    <p:animEffect transition="in" filter="wipe(left)">
                                      <p:cBhvr>
                                        <p:cTn id="71" dur="500"/>
                                        <p:tgtEl>
                                          <p:spTgt spid="1092"/>
                                        </p:tgtEl>
                                      </p:cBhvr>
                                    </p:animEffect>
                                  </p:childTnLst>
                                </p:cTn>
                              </p:par>
                            </p:childTnLst>
                          </p:cTn>
                        </p:par>
                        <p:par>
                          <p:cTn id="72" fill="hold">
                            <p:stCondLst>
                              <p:cond delay="2000"/>
                            </p:stCondLst>
                            <p:childTnLst>
                              <p:par>
                                <p:cTn id="73" presetID="10" presetClass="entr" presetSubtype="0" fill="hold" nodeType="afterEffect">
                                  <p:stCondLst>
                                    <p:cond delay="0"/>
                                  </p:stCondLst>
                                  <p:childTnLst>
                                    <p:set>
                                      <p:cBhvr>
                                        <p:cTn id="74" dur="1" fill="hold">
                                          <p:stCondLst>
                                            <p:cond delay="0"/>
                                          </p:stCondLst>
                                        </p:cTn>
                                        <p:tgtEl>
                                          <p:spTgt spid="1453"/>
                                        </p:tgtEl>
                                        <p:attrNameLst>
                                          <p:attrName>style.visibility</p:attrName>
                                        </p:attrNameLst>
                                      </p:cBhvr>
                                      <p:to>
                                        <p:strVal val="visible"/>
                                      </p:to>
                                    </p:set>
                                    <p:animEffect transition="in" filter="fade">
                                      <p:cBhvr>
                                        <p:cTn id="75" dur="500"/>
                                        <p:tgtEl>
                                          <p:spTgt spid="145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wipe(up)">
                                      <p:cBhvr>
                                        <p:cTn id="80" dur="180"/>
                                        <p:tgtEl>
                                          <p:spTgt spid="6"/>
                                        </p:tgtEl>
                                      </p:cBhvr>
                                    </p:animEffect>
                                  </p:childTnLst>
                                </p:cTn>
                              </p:par>
                            </p:childTnLst>
                          </p:cTn>
                        </p:par>
                        <p:par>
                          <p:cTn id="81" fill="hold">
                            <p:stCondLst>
                              <p:cond delay="180"/>
                            </p:stCondLst>
                            <p:childTnLst>
                              <p:par>
                                <p:cTn id="82" presetID="22" presetClass="entr" presetSubtype="1" fill="hold" nodeType="afterEffect">
                                  <p:stCondLst>
                                    <p:cond delay="0"/>
                                  </p:stCondLst>
                                  <p:childTnLst>
                                    <p:set>
                                      <p:cBhvr>
                                        <p:cTn id="83" dur="1" fill="hold">
                                          <p:stCondLst>
                                            <p:cond delay="0"/>
                                          </p:stCondLst>
                                        </p:cTn>
                                        <p:tgtEl>
                                          <p:spTgt spid="1108"/>
                                        </p:tgtEl>
                                        <p:attrNameLst>
                                          <p:attrName>style.visibility</p:attrName>
                                        </p:attrNameLst>
                                      </p:cBhvr>
                                      <p:to>
                                        <p:strVal val="visible"/>
                                      </p:to>
                                    </p:set>
                                    <p:animEffect transition="in" filter="wipe(up)">
                                      <p:cBhvr>
                                        <p:cTn id="84" dur="180"/>
                                        <p:tgtEl>
                                          <p:spTgt spid="1108"/>
                                        </p:tgtEl>
                                      </p:cBhvr>
                                    </p:animEffect>
                                  </p:childTnLst>
                                </p:cTn>
                              </p:par>
                            </p:childTnLst>
                          </p:cTn>
                        </p:par>
                        <p:par>
                          <p:cTn id="85" fill="hold">
                            <p:stCondLst>
                              <p:cond delay="360"/>
                            </p:stCondLst>
                            <p:childTnLst>
                              <p:par>
                                <p:cTn id="86" presetID="22" presetClass="entr" presetSubtype="1" fill="hold" nodeType="afterEffect">
                                  <p:stCondLst>
                                    <p:cond delay="0"/>
                                  </p:stCondLst>
                                  <p:childTnLst>
                                    <p:set>
                                      <p:cBhvr>
                                        <p:cTn id="87" dur="1" fill="hold">
                                          <p:stCondLst>
                                            <p:cond delay="0"/>
                                          </p:stCondLst>
                                        </p:cTn>
                                        <p:tgtEl>
                                          <p:spTgt spid="1109"/>
                                        </p:tgtEl>
                                        <p:attrNameLst>
                                          <p:attrName>style.visibility</p:attrName>
                                        </p:attrNameLst>
                                      </p:cBhvr>
                                      <p:to>
                                        <p:strVal val="visible"/>
                                      </p:to>
                                    </p:set>
                                    <p:animEffect transition="in" filter="wipe(up)">
                                      <p:cBhvr>
                                        <p:cTn id="88" dur="180"/>
                                        <p:tgtEl>
                                          <p:spTgt spid="1109"/>
                                        </p:tgtEl>
                                      </p:cBhvr>
                                    </p:animEffect>
                                  </p:childTnLst>
                                </p:cTn>
                              </p:par>
                            </p:childTnLst>
                          </p:cTn>
                        </p:par>
                        <p:par>
                          <p:cTn id="89" fill="hold">
                            <p:stCondLst>
                              <p:cond delay="540"/>
                            </p:stCondLst>
                            <p:childTnLst>
                              <p:par>
                                <p:cTn id="90" presetID="22" presetClass="entr" presetSubtype="1" fill="hold" nodeType="afterEffect">
                                  <p:stCondLst>
                                    <p:cond delay="0"/>
                                  </p:stCondLst>
                                  <p:childTnLst>
                                    <p:set>
                                      <p:cBhvr>
                                        <p:cTn id="91" dur="1" fill="hold">
                                          <p:stCondLst>
                                            <p:cond delay="0"/>
                                          </p:stCondLst>
                                        </p:cTn>
                                        <p:tgtEl>
                                          <p:spTgt spid="1124"/>
                                        </p:tgtEl>
                                        <p:attrNameLst>
                                          <p:attrName>style.visibility</p:attrName>
                                        </p:attrNameLst>
                                      </p:cBhvr>
                                      <p:to>
                                        <p:strVal val="visible"/>
                                      </p:to>
                                    </p:set>
                                    <p:animEffect transition="in" filter="wipe(up)">
                                      <p:cBhvr>
                                        <p:cTn id="92" dur="180"/>
                                        <p:tgtEl>
                                          <p:spTgt spid="1124"/>
                                        </p:tgtEl>
                                      </p:cBhvr>
                                    </p:animEffect>
                                  </p:childTnLst>
                                </p:cTn>
                              </p:par>
                            </p:childTnLst>
                          </p:cTn>
                        </p:par>
                        <p:par>
                          <p:cTn id="93" fill="hold">
                            <p:stCondLst>
                              <p:cond delay="720"/>
                            </p:stCondLst>
                            <p:childTnLst>
                              <p:par>
                                <p:cTn id="94" presetID="22" presetClass="entr" presetSubtype="1" fill="hold" nodeType="afterEffect">
                                  <p:stCondLst>
                                    <p:cond delay="0"/>
                                  </p:stCondLst>
                                  <p:childTnLst>
                                    <p:set>
                                      <p:cBhvr>
                                        <p:cTn id="95" dur="1" fill="hold">
                                          <p:stCondLst>
                                            <p:cond delay="0"/>
                                          </p:stCondLst>
                                        </p:cTn>
                                        <p:tgtEl>
                                          <p:spTgt spid="1110"/>
                                        </p:tgtEl>
                                        <p:attrNameLst>
                                          <p:attrName>style.visibility</p:attrName>
                                        </p:attrNameLst>
                                      </p:cBhvr>
                                      <p:to>
                                        <p:strVal val="visible"/>
                                      </p:to>
                                    </p:set>
                                    <p:animEffect transition="in" filter="wipe(up)">
                                      <p:cBhvr>
                                        <p:cTn id="96" dur="180"/>
                                        <p:tgtEl>
                                          <p:spTgt spid="1110"/>
                                        </p:tgtEl>
                                      </p:cBhvr>
                                    </p:animEffect>
                                  </p:childTnLst>
                                </p:cTn>
                              </p:par>
                            </p:childTnLst>
                          </p:cTn>
                        </p:par>
                        <p:par>
                          <p:cTn id="97" fill="hold">
                            <p:stCondLst>
                              <p:cond delay="900"/>
                            </p:stCondLst>
                            <p:childTnLst>
                              <p:par>
                                <p:cTn id="98" presetID="22" presetClass="entr" presetSubtype="1" fill="hold" nodeType="afterEffect">
                                  <p:stCondLst>
                                    <p:cond delay="0"/>
                                  </p:stCondLst>
                                  <p:childTnLst>
                                    <p:set>
                                      <p:cBhvr>
                                        <p:cTn id="99" dur="1" fill="hold">
                                          <p:stCondLst>
                                            <p:cond delay="0"/>
                                          </p:stCondLst>
                                        </p:cTn>
                                        <p:tgtEl>
                                          <p:spTgt spid="1111"/>
                                        </p:tgtEl>
                                        <p:attrNameLst>
                                          <p:attrName>style.visibility</p:attrName>
                                        </p:attrNameLst>
                                      </p:cBhvr>
                                      <p:to>
                                        <p:strVal val="visible"/>
                                      </p:to>
                                    </p:set>
                                    <p:animEffect transition="in" filter="wipe(up)">
                                      <p:cBhvr>
                                        <p:cTn id="100" dur="180"/>
                                        <p:tgtEl>
                                          <p:spTgt spid="1111"/>
                                        </p:tgtEl>
                                      </p:cBhvr>
                                    </p:animEffect>
                                  </p:childTnLst>
                                </p:cTn>
                              </p:par>
                            </p:childTnLst>
                          </p:cTn>
                        </p:par>
                        <p:par>
                          <p:cTn id="101" fill="hold">
                            <p:stCondLst>
                              <p:cond delay="1080"/>
                            </p:stCondLst>
                            <p:childTnLst>
                              <p:par>
                                <p:cTn id="102" presetID="22" presetClass="entr" presetSubtype="8" fill="hold" nodeType="afterEffect">
                                  <p:stCondLst>
                                    <p:cond delay="0"/>
                                  </p:stCondLst>
                                  <p:childTnLst>
                                    <p:set>
                                      <p:cBhvr>
                                        <p:cTn id="103" dur="1" fill="hold">
                                          <p:stCondLst>
                                            <p:cond delay="0"/>
                                          </p:stCondLst>
                                        </p:cTn>
                                        <p:tgtEl>
                                          <p:spTgt spid="1104"/>
                                        </p:tgtEl>
                                        <p:attrNameLst>
                                          <p:attrName>style.visibility</p:attrName>
                                        </p:attrNameLst>
                                      </p:cBhvr>
                                      <p:to>
                                        <p:strVal val="visible"/>
                                      </p:to>
                                    </p:set>
                                    <p:animEffect transition="in" filter="wipe(left)">
                                      <p:cBhvr>
                                        <p:cTn id="104" dur="330"/>
                                        <p:tgtEl>
                                          <p:spTgt spid="1104"/>
                                        </p:tgtEl>
                                      </p:cBhvr>
                                    </p:animEffect>
                                  </p:childTnLst>
                                </p:cTn>
                              </p:par>
                            </p:childTnLst>
                          </p:cTn>
                        </p:par>
                        <p:par>
                          <p:cTn id="105" fill="hold">
                            <p:stCondLst>
                              <p:cond delay="1410"/>
                            </p:stCondLst>
                            <p:childTnLst>
                              <p:par>
                                <p:cTn id="106" presetID="22" presetClass="entr" presetSubtype="8" fill="hold" nodeType="afterEffect">
                                  <p:stCondLst>
                                    <p:cond delay="0"/>
                                  </p:stCondLst>
                                  <p:childTnLst>
                                    <p:set>
                                      <p:cBhvr>
                                        <p:cTn id="107" dur="1" fill="hold">
                                          <p:stCondLst>
                                            <p:cond delay="0"/>
                                          </p:stCondLst>
                                        </p:cTn>
                                        <p:tgtEl>
                                          <p:spTgt spid="1103"/>
                                        </p:tgtEl>
                                        <p:attrNameLst>
                                          <p:attrName>style.visibility</p:attrName>
                                        </p:attrNameLst>
                                      </p:cBhvr>
                                      <p:to>
                                        <p:strVal val="visible"/>
                                      </p:to>
                                    </p:set>
                                    <p:animEffect transition="in" filter="wipe(left)">
                                      <p:cBhvr>
                                        <p:cTn id="108" dur="330"/>
                                        <p:tgtEl>
                                          <p:spTgt spid="1103"/>
                                        </p:tgtEl>
                                      </p:cBhvr>
                                    </p:animEffect>
                                  </p:childTnLst>
                                </p:cTn>
                              </p:par>
                            </p:childTnLst>
                          </p:cTn>
                        </p:par>
                        <p:par>
                          <p:cTn id="109" fill="hold">
                            <p:stCondLst>
                              <p:cond delay="174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330"/>
                                        <p:tgtEl>
                                          <p:spTgt spid="10"/>
                                        </p:tgtEl>
                                      </p:cBhvr>
                                    </p:animEffect>
                                  </p:childTnLst>
                                </p:cTn>
                              </p:par>
                            </p:childTnLst>
                          </p:cTn>
                        </p:par>
                        <p:par>
                          <p:cTn id="113" fill="hold">
                            <p:stCondLst>
                              <p:cond delay="2070"/>
                            </p:stCondLst>
                            <p:childTnLst>
                              <p:par>
                                <p:cTn id="114" presetID="22" presetClass="entr" presetSubtype="8" fill="hold" nodeType="after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wipe(left)">
                                      <p:cBhvr>
                                        <p:cTn id="116" dur="330"/>
                                        <p:tgtEl>
                                          <p:spTgt spid="12"/>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9"/>
                                        </p:tgtEl>
                                        <p:attrNameLst>
                                          <p:attrName>style.visibility</p:attrName>
                                        </p:attrNameLst>
                                      </p:cBhvr>
                                      <p:to>
                                        <p:strVal val="visible"/>
                                      </p:to>
                                    </p:set>
                                    <p:animEffect transition="in" filter="wipe(left)">
                                      <p:cBhvr>
                                        <p:cTn id="121" dur="500"/>
                                        <p:tgtEl>
                                          <p:spTgt spid="9"/>
                                        </p:tgtEl>
                                      </p:cBhvr>
                                    </p:animEffect>
                                  </p:childTnLst>
                                </p:cTn>
                              </p:par>
                            </p:childTnLst>
                          </p:cTn>
                        </p:par>
                        <p:par>
                          <p:cTn id="122" fill="hold">
                            <p:stCondLst>
                              <p:cond delay="500"/>
                            </p:stCondLst>
                            <p:childTnLst>
                              <p:par>
                                <p:cTn id="123" presetID="22" presetClass="entr" presetSubtype="1" fill="hold" grpId="0" nodeType="afterEffect">
                                  <p:stCondLst>
                                    <p:cond delay="0"/>
                                  </p:stCondLst>
                                  <p:childTnLst>
                                    <p:set>
                                      <p:cBhvr>
                                        <p:cTn id="124" dur="1" fill="hold">
                                          <p:stCondLst>
                                            <p:cond delay="0"/>
                                          </p:stCondLst>
                                        </p:cTn>
                                        <p:tgtEl>
                                          <p:spTgt spid="1093"/>
                                        </p:tgtEl>
                                        <p:attrNameLst>
                                          <p:attrName>style.visibility</p:attrName>
                                        </p:attrNameLst>
                                      </p:cBhvr>
                                      <p:to>
                                        <p:strVal val="visible"/>
                                      </p:to>
                                    </p:set>
                                    <p:animEffect transition="in" filter="wipe(up)">
                                      <p:cBhvr>
                                        <p:cTn id="125" dur="500"/>
                                        <p:tgtEl>
                                          <p:spTgt spid="1093"/>
                                        </p:tgtEl>
                                      </p:cBhvr>
                                    </p:animEffect>
                                  </p:childTnLst>
                                </p:cTn>
                              </p:par>
                              <p:par>
                                <p:cTn id="126" presetID="26" presetClass="emph" presetSubtype="0" fill="hold" grpId="1" nodeType="withEffect">
                                  <p:stCondLst>
                                    <p:cond delay="500"/>
                                  </p:stCondLst>
                                  <p:childTnLst>
                                    <p:animEffect transition="out" filter="fade">
                                      <p:cBhvr>
                                        <p:cTn id="127" dur="750" tmFilter="0, 0; .2, .5; .8, .5; 1, 0"/>
                                        <p:tgtEl>
                                          <p:spTgt spid="1093"/>
                                        </p:tgtEl>
                                      </p:cBhvr>
                                    </p:animEffect>
                                    <p:animScale>
                                      <p:cBhvr>
                                        <p:cTn id="128" dur="375" autoRev="1" fill="hold"/>
                                        <p:tgtEl>
                                          <p:spTgt spid="1093"/>
                                        </p:tgtEl>
                                      </p:cBhvr>
                                      <p:by x="105000" y="105000"/>
                                    </p:animScale>
                                  </p:childTnLst>
                                </p:cTn>
                              </p:par>
                            </p:childTnLst>
                          </p:cTn>
                        </p:par>
                        <p:par>
                          <p:cTn id="129" fill="hold">
                            <p:stCondLst>
                              <p:cond delay="1750"/>
                            </p:stCondLst>
                            <p:childTnLst>
                              <p:par>
                                <p:cTn id="130" presetID="10" presetClass="entr" presetSubtype="0" fill="hold" nodeType="afterEffect">
                                  <p:stCondLst>
                                    <p:cond delay="0"/>
                                  </p:stCondLst>
                                  <p:childTnLst>
                                    <p:set>
                                      <p:cBhvr>
                                        <p:cTn id="131" dur="1" fill="hold">
                                          <p:stCondLst>
                                            <p:cond delay="0"/>
                                          </p:stCondLst>
                                        </p:cTn>
                                        <p:tgtEl>
                                          <p:spTgt spid="14"/>
                                        </p:tgtEl>
                                        <p:attrNameLst>
                                          <p:attrName>style.visibility</p:attrName>
                                        </p:attrNameLst>
                                      </p:cBhvr>
                                      <p:to>
                                        <p:strVal val="visible"/>
                                      </p:to>
                                    </p:set>
                                    <p:animEffect transition="in" filter="fade">
                                      <p:cBhvr>
                                        <p:cTn id="132" dur="500"/>
                                        <p:tgtEl>
                                          <p:spTgt spid="14"/>
                                        </p:tgtEl>
                                      </p:cBhvr>
                                    </p:animEffect>
                                  </p:childTnLst>
                                </p:cTn>
                              </p:par>
                            </p:childTnLst>
                          </p:cTn>
                        </p:par>
                        <p:par>
                          <p:cTn id="133" fill="hold">
                            <p:stCondLst>
                              <p:cond delay="2250"/>
                            </p:stCondLst>
                            <p:childTnLst>
                              <p:par>
                                <p:cTn id="134" presetID="22" presetClass="entr" presetSubtype="8" fill="hold" nodeType="afterEffect">
                                  <p:stCondLst>
                                    <p:cond delay="0"/>
                                  </p:stCondLst>
                                  <p:childTnLst>
                                    <p:set>
                                      <p:cBhvr>
                                        <p:cTn id="135" dur="1" fill="hold">
                                          <p:stCondLst>
                                            <p:cond delay="0"/>
                                          </p:stCondLst>
                                        </p:cTn>
                                        <p:tgtEl>
                                          <p:spTgt spid="15"/>
                                        </p:tgtEl>
                                        <p:attrNameLst>
                                          <p:attrName>style.visibility</p:attrName>
                                        </p:attrNameLst>
                                      </p:cBhvr>
                                      <p:to>
                                        <p:strVal val="visible"/>
                                      </p:to>
                                    </p:set>
                                    <p:animEffect transition="in" filter="wipe(left)">
                                      <p:cBhvr>
                                        <p:cTn id="136" dur="500"/>
                                        <p:tgtEl>
                                          <p:spTgt spid="15"/>
                                        </p:tgtEl>
                                      </p:cBhvr>
                                    </p:animEffect>
                                  </p:childTnLst>
                                </p:cTn>
                              </p:par>
                            </p:childTnLst>
                          </p:cTn>
                        </p:par>
                        <p:par>
                          <p:cTn id="137" fill="hold">
                            <p:stCondLst>
                              <p:cond delay="2750"/>
                            </p:stCondLst>
                            <p:childTnLst>
                              <p:par>
                                <p:cTn id="138" presetID="10" presetClass="entr" presetSubtype="0" fill="hold" nodeType="afterEffect">
                                  <p:stCondLst>
                                    <p:cond delay="0"/>
                                  </p:stCondLst>
                                  <p:childTnLst>
                                    <p:set>
                                      <p:cBhvr>
                                        <p:cTn id="139" dur="1" fill="hold">
                                          <p:stCondLst>
                                            <p:cond delay="0"/>
                                          </p:stCondLst>
                                        </p:cTn>
                                        <p:tgtEl>
                                          <p:spTgt spid="1117"/>
                                        </p:tgtEl>
                                        <p:attrNameLst>
                                          <p:attrName>style.visibility</p:attrName>
                                        </p:attrNameLst>
                                      </p:cBhvr>
                                      <p:to>
                                        <p:strVal val="visible"/>
                                      </p:to>
                                    </p:set>
                                    <p:animEffect transition="in" filter="fade">
                                      <p:cBhvr>
                                        <p:cTn id="140" dur="500"/>
                                        <p:tgtEl>
                                          <p:spTgt spid="1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3" grpId="0" animBg="1"/>
      <p:bldP spid="1093" grpId="1" animBg="1"/>
      <p:bldP spid="1266" grpId="0"/>
      <p:bldP spid="1267" grpId="0"/>
      <p:bldP spid="146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6673AC0-C455-454C-938F-0A4784705924}"/>
              </a:ext>
            </a:extLst>
          </p:cNvPr>
          <p:cNvSpPr/>
          <p:nvPr/>
        </p:nvSpPr>
        <p:spPr bwMode="auto">
          <a:xfrm>
            <a:off x="644916" y="2048724"/>
            <a:ext cx="11073228" cy="907561"/>
          </a:xfrm>
          <a:prstGeom prst="rect">
            <a:avLst/>
          </a:prstGeom>
          <a:solidFill>
            <a:srgbClr val="0070C0"/>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64008" rIns="182880" bIns="91440" numCol="1" spcCol="0" rtlCol="0" fromWordArt="0" anchor="ctr" anchorCtr="0" forceAA="0" compatLnSpc="1">
            <a:prstTxWarp prst="textNoShape">
              <a:avLst/>
            </a:prstTxWarp>
            <a:noAutofit/>
          </a:bodyPr>
          <a:lstStyle/>
          <a:p>
            <a:pPr algn="ctr" defTabSz="914225">
              <a:spcAft>
                <a:spcPts val="300"/>
              </a:spcAft>
            </a:pPr>
            <a:r>
              <a:rPr lang="en-US" sz="2400" b="1" kern="0">
                <a:solidFill>
                  <a:schemeClr val="bg1"/>
                </a:solidFill>
                <a:latin typeface="Segoe UI"/>
              </a:rPr>
              <a:t>Zero Trust Resources</a:t>
            </a:r>
          </a:p>
          <a:p>
            <a:pPr algn="ctr" defTabSz="914225">
              <a:spcAft>
                <a:spcPts val="300"/>
              </a:spcAft>
            </a:pPr>
            <a:r>
              <a:rPr lang="en-US" sz="1600" b="1" kern="0">
                <a:solidFill>
                  <a:schemeClr val="bg1"/>
                </a:solidFill>
                <a:latin typeface="+mj-lt"/>
                <a:hlinkClick r:id="rId3">
                  <a:extLst>
                    <a:ext uri="{A12FA001-AC4F-418D-AE19-62706E023703}">
                      <ahyp:hlinkClr xmlns:ahyp="http://schemas.microsoft.com/office/drawing/2018/hyperlinkcolor" val="tx"/>
                    </a:ext>
                  </a:extLst>
                </a:hlinkClick>
              </a:rPr>
              <a:t>aka.ms/zerotrust</a:t>
            </a:r>
            <a:r>
              <a:rPr lang="en-US" sz="1600" b="1" kern="0">
                <a:solidFill>
                  <a:schemeClr val="bg1"/>
                </a:solidFill>
                <a:latin typeface="+mj-lt"/>
              </a:rPr>
              <a:t> </a:t>
            </a:r>
            <a:endParaRPr lang="en-US" sz="1600" b="1" kern="0">
              <a:solidFill>
                <a:schemeClr val="bg1"/>
              </a:solidFill>
              <a:latin typeface="+mj-lt"/>
              <a:cs typeface="Segoe UI Semibold"/>
            </a:endParaRPr>
          </a:p>
        </p:txBody>
      </p:sp>
      <p:sp>
        <p:nvSpPr>
          <p:cNvPr id="5" name="Rectangle 4">
            <a:extLst>
              <a:ext uri="{FF2B5EF4-FFF2-40B4-BE49-F238E27FC236}">
                <a16:creationId xmlns:a16="http://schemas.microsoft.com/office/drawing/2014/main" id="{C61FC843-AF83-4E9E-AFA0-6A2580BBAEA4}"/>
              </a:ext>
            </a:extLst>
          </p:cNvPr>
          <p:cNvSpPr/>
          <p:nvPr/>
        </p:nvSpPr>
        <p:spPr bwMode="auto">
          <a:xfrm>
            <a:off x="644916" y="3090863"/>
            <a:ext cx="3470975" cy="1297709"/>
          </a:xfrm>
          <a:prstGeom prst="rect">
            <a:avLst/>
          </a:prstGeom>
          <a:solidFill>
            <a:srgbClr val="C3E5FF"/>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91440" bIns="91440" numCol="1" spcCol="0" rtlCol="0" fromWordArt="0" anchor="ctr" anchorCtr="0" forceAA="0" compatLnSpc="1">
            <a:prstTxWarp prst="textNoShape">
              <a:avLst/>
            </a:prstTxWarp>
            <a:noAutofit/>
          </a:bodyPr>
          <a:lstStyle/>
          <a:p>
            <a:pPr algn="ctr" defTabSz="914225">
              <a:spcAft>
                <a:spcPts val="300"/>
              </a:spcAft>
            </a:pPr>
            <a:r>
              <a:rPr lang="en-US" sz="2400" b="1" kern="0">
                <a:gradFill>
                  <a:gsLst>
                    <a:gs pos="68000">
                      <a:srgbClr val="0078D4"/>
                    </a:gs>
                    <a:gs pos="0">
                      <a:srgbClr val="0078D4"/>
                    </a:gs>
                  </a:gsLst>
                  <a:lin ang="7800000" scaled="0"/>
                </a:gradFill>
                <a:latin typeface="Segoe UI"/>
              </a:rPr>
              <a:t>Maturity Model</a:t>
            </a:r>
          </a:p>
          <a:p>
            <a:pPr algn="ctr" defTabSz="914225">
              <a:spcAft>
                <a:spcPts val="300"/>
              </a:spcAft>
            </a:pPr>
            <a:r>
              <a:rPr lang="en-US" sz="1600" b="1" kern="0">
                <a:gradFill>
                  <a:gsLst>
                    <a:gs pos="68000">
                      <a:srgbClr val="0078D4"/>
                    </a:gs>
                    <a:gs pos="0">
                      <a:srgbClr val="0078D4"/>
                    </a:gs>
                  </a:gsLst>
                  <a:lin ang="7800000" scaled="0"/>
                </a:gradFill>
                <a:latin typeface="+mj-lt"/>
                <a:hlinkClick r:id="rId3">
                  <a:extLst>
                    <a:ext uri="{A12FA001-AC4F-418D-AE19-62706E023703}">
                      <ahyp:hlinkClr xmlns:ahyp="http://schemas.microsoft.com/office/drawing/2018/hyperlinkcolor" val="tx"/>
                    </a:ext>
                  </a:extLst>
                </a:hlinkClick>
              </a:rPr>
              <a:t>aka.ms/</a:t>
            </a:r>
            <a:r>
              <a:rPr lang="en-US" sz="1600" b="1" kern="0" err="1">
                <a:gradFill>
                  <a:gsLst>
                    <a:gs pos="68000">
                      <a:srgbClr val="0078D4"/>
                    </a:gs>
                    <a:gs pos="0">
                      <a:srgbClr val="0078D4"/>
                    </a:gs>
                  </a:gsLst>
                  <a:lin ang="7800000" scaled="0"/>
                </a:gradFill>
                <a:latin typeface="+mj-lt"/>
                <a:hlinkClick r:id="rId3">
                  <a:extLst>
                    <a:ext uri="{A12FA001-AC4F-418D-AE19-62706E023703}">
                      <ahyp:hlinkClr xmlns:ahyp="http://schemas.microsoft.com/office/drawing/2018/hyperlinkcolor" val="tx"/>
                    </a:ext>
                  </a:extLst>
                </a:hlinkClick>
              </a:rPr>
              <a:t>zerotrust</a:t>
            </a:r>
            <a:r>
              <a:rPr lang="en-US" sz="1600" b="1" kern="0">
                <a:gradFill>
                  <a:gsLst>
                    <a:gs pos="68000">
                      <a:srgbClr val="0078D4"/>
                    </a:gs>
                    <a:gs pos="0">
                      <a:srgbClr val="0078D4"/>
                    </a:gs>
                  </a:gsLst>
                  <a:lin ang="7800000" scaled="0"/>
                </a:gradFill>
                <a:latin typeface="+mj-lt"/>
              </a:rPr>
              <a:t> </a:t>
            </a:r>
          </a:p>
        </p:txBody>
      </p:sp>
      <p:sp>
        <p:nvSpPr>
          <p:cNvPr id="6" name="Rectangle 5">
            <a:extLst>
              <a:ext uri="{FF2B5EF4-FFF2-40B4-BE49-F238E27FC236}">
                <a16:creationId xmlns:a16="http://schemas.microsoft.com/office/drawing/2014/main" id="{F38D3A70-85FA-45D5-AC33-9C7062014E5E}"/>
              </a:ext>
            </a:extLst>
          </p:cNvPr>
          <p:cNvSpPr/>
          <p:nvPr/>
        </p:nvSpPr>
        <p:spPr bwMode="auto">
          <a:xfrm>
            <a:off x="4427206" y="3090863"/>
            <a:ext cx="3470975" cy="1297709"/>
          </a:xfrm>
          <a:prstGeom prst="rect">
            <a:avLst/>
          </a:prstGeom>
          <a:solidFill>
            <a:srgbClr val="C3E5FF"/>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91440" bIns="91440" numCol="1" spcCol="0" rtlCol="0" fromWordArt="0" anchor="ctr" anchorCtr="0" forceAA="0" compatLnSpc="1">
            <a:prstTxWarp prst="textNoShape">
              <a:avLst/>
            </a:prstTxWarp>
            <a:noAutofit/>
          </a:bodyPr>
          <a:lstStyle/>
          <a:p>
            <a:pPr algn="ctr" defTabSz="914225">
              <a:spcAft>
                <a:spcPts val="300"/>
              </a:spcAft>
            </a:pPr>
            <a:r>
              <a:rPr lang="en-US" sz="2400" b="1" kern="0">
                <a:gradFill>
                  <a:gsLst>
                    <a:gs pos="68000">
                      <a:srgbClr val="0078D4"/>
                    </a:gs>
                    <a:gs pos="0">
                      <a:srgbClr val="0078D4"/>
                    </a:gs>
                  </a:gsLst>
                  <a:lin ang="7800000" scaled="0"/>
                </a:gradFill>
                <a:latin typeface="Segoe UI"/>
              </a:rPr>
              <a:t>Business Plan</a:t>
            </a:r>
          </a:p>
          <a:p>
            <a:pPr algn="ctr" defTabSz="914225">
              <a:spcAft>
                <a:spcPts val="300"/>
              </a:spcAft>
            </a:pPr>
            <a:r>
              <a:rPr lang="en-US" sz="1600" b="1" kern="0">
                <a:latin typeface="+mj-lt"/>
                <a:hlinkClick r:id="rId4"/>
              </a:rPr>
              <a:t>aka.ms/ztbizplan</a:t>
            </a:r>
            <a:endParaRPr lang="en-US"/>
          </a:p>
        </p:txBody>
      </p:sp>
      <p:sp>
        <p:nvSpPr>
          <p:cNvPr id="7" name="Rectangle 6">
            <a:extLst>
              <a:ext uri="{FF2B5EF4-FFF2-40B4-BE49-F238E27FC236}">
                <a16:creationId xmlns:a16="http://schemas.microsoft.com/office/drawing/2014/main" id="{C06D76B2-19EE-4C89-9F47-522E4DF783FE}"/>
              </a:ext>
            </a:extLst>
          </p:cNvPr>
          <p:cNvSpPr/>
          <p:nvPr/>
        </p:nvSpPr>
        <p:spPr bwMode="auto">
          <a:xfrm>
            <a:off x="8209497" y="3090863"/>
            <a:ext cx="3470975" cy="1297709"/>
          </a:xfrm>
          <a:prstGeom prst="rect">
            <a:avLst/>
          </a:prstGeom>
          <a:solidFill>
            <a:srgbClr val="C3E5FF"/>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91440" bIns="91440" numCol="1" spcCol="0" rtlCol="0" fromWordArt="0" anchor="ctr" anchorCtr="0" forceAA="0" compatLnSpc="1">
            <a:prstTxWarp prst="textNoShape">
              <a:avLst/>
            </a:prstTxWarp>
            <a:noAutofit/>
          </a:bodyPr>
          <a:lstStyle/>
          <a:p>
            <a:pPr algn="ctr" defTabSz="914225">
              <a:spcAft>
                <a:spcPts val="300"/>
              </a:spcAft>
            </a:pPr>
            <a:r>
              <a:rPr lang="en-US" sz="2400" b="1" kern="0">
                <a:gradFill>
                  <a:gsLst>
                    <a:gs pos="68000">
                      <a:srgbClr val="0078D4"/>
                    </a:gs>
                    <a:gs pos="0">
                      <a:srgbClr val="0078D4"/>
                    </a:gs>
                  </a:gsLst>
                  <a:lin ang="7800000" scaled="0"/>
                </a:gradFill>
                <a:latin typeface="Segoe UI"/>
              </a:rPr>
              <a:t>Deployment Guidance</a:t>
            </a:r>
          </a:p>
          <a:p>
            <a:pPr algn="ctr" defTabSz="914225">
              <a:spcAft>
                <a:spcPts val="300"/>
              </a:spcAft>
            </a:pPr>
            <a:r>
              <a:rPr lang="en-US" sz="1600" b="1" kern="0">
                <a:gradFill>
                  <a:gsLst>
                    <a:gs pos="68000">
                      <a:srgbClr val="0078D4"/>
                    </a:gs>
                    <a:gs pos="0">
                      <a:srgbClr val="0078D4"/>
                    </a:gs>
                  </a:gsLst>
                  <a:lin ang="7800000" scaled="0"/>
                </a:gradFill>
                <a:latin typeface="+mj-lt"/>
                <a:hlinkClick r:id="rId5">
                  <a:extLst>
                    <a:ext uri="{A12FA001-AC4F-418D-AE19-62706E023703}">
                      <ahyp:hlinkClr xmlns:ahyp="http://schemas.microsoft.com/office/drawing/2018/hyperlinkcolor" val="tx"/>
                    </a:ext>
                  </a:extLst>
                </a:hlinkClick>
              </a:rPr>
              <a:t>aka.ms/</a:t>
            </a:r>
            <a:r>
              <a:rPr lang="en-US" sz="1600" b="1" kern="0" err="1">
                <a:gradFill>
                  <a:gsLst>
                    <a:gs pos="68000">
                      <a:srgbClr val="0078D4"/>
                    </a:gs>
                    <a:gs pos="0">
                      <a:srgbClr val="0078D4"/>
                    </a:gs>
                  </a:gsLst>
                  <a:lin ang="7800000" scaled="0"/>
                </a:gradFill>
                <a:latin typeface="+mj-lt"/>
                <a:hlinkClick r:id="rId5">
                  <a:extLst>
                    <a:ext uri="{A12FA001-AC4F-418D-AE19-62706E023703}">
                      <ahyp:hlinkClr xmlns:ahyp="http://schemas.microsoft.com/office/drawing/2018/hyperlinkcolor" val="tx"/>
                    </a:ext>
                  </a:extLst>
                </a:hlinkClick>
              </a:rPr>
              <a:t>ztguide</a:t>
            </a:r>
            <a:r>
              <a:rPr lang="en-US" sz="1600" b="1" kern="0">
                <a:gradFill>
                  <a:gsLst>
                    <a:gs pos="68000">
                      <a:srgbClr val="0078D4"/>
                    </a:gs>
                    <a:gs pos="0">
                      <a:srgbClr val="0078D4"/>
                    </a:gs>
                  </a:gsLst>
                  <a:lin ang="7800000" scaled="0"/>
                </a:gradFill>
                <a:latin typeface="+mj-lt"/>
              </a:rPr>
              <a:t> </a:t>
            </a:r>
          </a:p>
        </p:txBody>
      </p:sp>
      <p:sp>
        <p:nvSpPr>
          <p:cNvPr id="3" name="Rectangle 2">
            <a:extLst>
              <a:ext uri="{FF2B5EF4-FFF2-40B4-BE49-F238E27FC236}">
                <a16:creationId xmlns:a16="http://schemas.microsoft.com/office/drawing/2014/main" id="{4454F3B6-D590-4E92-8E00-9FF6FD918FF9}"/>
              </a:ext>
            </a:extLst>
          </p:cNvPr>
          <p:cNvSpPr/>
          <p:nvPr/>
        </p:nvSpPr>
        <p:spPr bwMode="auto">
          <a:xfrm>
            <a:off x="644916" y="4494203"/>
            <a:ext cx="11073228" cy="1343024"/>
          </a:xfrm>
          <a:prstGeom prst="rect">
            <a:avLst/>
          </a:prstGeom>
          <a:solidFill>
            <a:srgbClr val="E1F2FF"/>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64008" rIns="182880" bIns="91440" numCol="1" spcCol="0" rtlCol="0" fromWordArt="0" anchor="ctr" anchorCtr="0" forceAA="0" compatLnSpc="1">
            <a:prstTxWarp prst="textNoShape">
              <a:avLst/>
            </a:prstTxWarp>
            <a:noAutofit/>
          </a:bodyPr>
          <a:lstStyle/>
          <a:p>
            <a:pPr algn="ctr" defTabSz="914225">
              <a:spcAft>
                <a:spcPts val="300"/>
              </a:spcAft>
            </a:pPr>
            <a:endParaRPr lang="en-US" sz="2400" b="1" kern="0">
              <a:gradFill>
                <a:gsLst>
                  <a:gs pos="68000">
                    <a:srgbClr val="0078D4"/>
                  </a:gs>
                  <a:gs pos="0">
                    <a:srgbClr val="0078D4"/>
                  </a:gs>
                </a:gsLst>
                <a:lin ang="7800000" scaled="0"/>
              </a:gradFill>
              <a:latin typeface="Segoe UI"/>
            </a:endParaRPr>
          </a:p>
        </p:txBody>
      </p:sp>
      <p:sp>
        <p:nvSpPr>
          <p:cNvPr id="2" name="Title 1">
            <a:extLst>
              <a:ext uri="{FF2B5EF4-FFF2-40B4-BE49-F238E27FC236}">
                <a16:creationId xmlns:a16="http://schemas.microsoft.com/office/drawing/2014/main" id="{5153BD74-80B6-4213-B0F9-DF0B64ED7157}"/>
              </a:ext>
            </a:extLst>
          </p:cNvPr>
          <p:cNvSpPr>
            <a:spLocks noGrp="1"/>
          </p:cNvSpPr>
          <p:nvPr>
            <p:ph type="title"/>
          </p:nvPr>
        </p:nvSpPr>
        <p:spPr>
          <a:xfrm>
            <a:off x="588263" y="457200"/>
            <a:ext cx="11018520" cy="923330"/>
          </a:xfrm>
        </p:spPr>
        <p:txBody>
          <a:bodyPr/>
          <a:lstStyle/>
          <a:p>
            <a:r>
              <a:rPr lang="en-US"/>
              <a:t>Key Zero Trust Resources</a:t>
            </a:r>
            <a:br>
              <a:rPr lang="en-US"/>
            </a:br>
            <a:r>
              <a:rPr lang="en-US" sz="2400" i="1">
                <a:latin typeface="+mn-lt"/>
              </a:rPr>
              <a:t>to help you on your Zero Trust journey</a:t>
            </a:r>
            <a:endParaRPr lang="en-US"/>
          </a:p>
        </p:txBody>
      </p:sp>
      <p:sp>
        <p:nvSpPr>
          <p:cNvPr id="4" name="Text Placeholder 5">
            <a:extLst>
              <a:ext uri="{FF2B5EF4-FFF2-40B4-BE49-F238E27FC236}">
                <a16:creationId xmlns:a16="http://schemas.microsoft.com/office/drawing/2014/main" id="{0D8C79FE-C471-4608-BB41-7BA68B88C437}"/>
              </a:ext>
            </a:extLst>
          </p:cNvPr>
          <p:cNvSpPr txBox="1">
            <a:spLocks/>
          </p:cNvSpPr>
          <p:nvPr/>
        </p:nvSpPr>
        <p:spPr>
          <a:xfrm>
            <a:off x="584200" y="1435100"/>
            <a:ext cx="11018838" cy="430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64000">
                      <a:schemeClr val="tx1"/>
                    </a:gs>
                    <a:gs pos="100000">
                      <a:schemeClr val="tx1"/>
                    </a:gs>
                  </a:gsLst>
                  <a:path path="circle">
                    <a:fillToRect l="50000" t="50000" r="50000" b="50000"/>
                  </a:path>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64000">
                      <a:schemeClr val="tx1"/>
                    </a:gs>
                    <a:gs pos="100000">
                      <a:schemeClr val="tx1"/>
                    </a:gs>
                  </a:gsLst>
                  <a:path path="circle">
                    <a:fillToRect l="50000" t="50000" r="50000" b="50000"/>
                  </a:path>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64000">
                      <a:schemeClr val="tx1"/>
                    </a:gs>
                    <a:gs pos="100000">
                      <a:schemeClr val="tx1"/>
                    </a:gs>
                  </a:gsLst>
                  <a:path path="circle">
                    <a:fillToRect l="50000" t="50000" r="50000" b="50000"/>
                  </a:path>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64000">
                      <a:schemeClr val="tx1"/>
                    </a:gs>
                    <a:gs pos="100000">
                      <a:schemeClr val="tx1"/>
                    </a:gs>
                  </a:gsLst>
                  <a:path path="circle">
                    <a:fillToRect l="50000" t="50000" r="50000" b="50000"/>
                  </a:path>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64000">
                      <a:schemeClr val="tx1"/>
                    </a:gs>
                    <a:gs pos="100000">
                      <a:schemeClr val="tx1"/>
                    </a:gs>
                  </a:gsLst>
                  <a:path path="circle">
                    <a:fillToRect l="50000" t="50000" r="50000" b="50000"/>
                  </a:path>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US"/>
          </a:p>
        </p:txBody>
      </p:sp>
      <p:sp>
        <p:nvSpPr>
          <p:cNvPr id="12" name="TextBox 11">
            <a:extLst>
              <a:ext uri="{FF2B5EF4-FFF2-40B4-BE49-F238E27FC236}">
                <a16:creationId xmlns:a16="http://schemas.microsoft.com/office/drawing/2014/main" id="{1951FA70-4DF5-4C3D-90B0-CB1ABBF674E4}"/>
              </a:ext>
            </a:extLst>
          </p:cNvPr>
          <p:cNvSpPr txBox="1"/>
          <p:nvPr/>
        </p:nvSpPr>
        <p:spPr>
          <a:xfrm>
            <a:off x="2637911" y="4596626"/>
            <a:ext cx="9452171" cy="1077218"/>
          </a:xfrm>
          <a:prstGeom prst="rect">
            <a:avLst/>
          </a:prstGeom>
          <a:noFill/>
        </p:spPr>
        <p:txBody>
          <a:bodyPr wrap="square" lIns="91440" tIns="45720" rIns="91440" bIns="45720" anchor="ctr">
            <a:spAutoFit/>
          </a:bodyPr>
          <a:lstStyle/>
          <a:p>
            <a:pPr marL="285750" indent="-285750">
              <a:spcAft>
                <a:spcPts val="600"/>
              </a:spcAft>
              <a:buFont typeface="Arial" panose="020B0604020202020204" pitchFamily="34" charset="0"/>
              <a:buChar char="•"/>
            </a:pPr>
            <a:r>
              <a:rPr lang="en-US" b="1" i="0">
                <a:effectLst/>
                <a:latin typeface="+mj-lt"/>
              </a:rPr>
              <a:t>Zero Trust: Security Through a Clearer Lens session</a:t>
            </a:r>
            <a:r>
              <a:rPr lang="en-US" i="0">
                <a:effectLst/>
                <a:latin typeface="+mj-lt"/>
              </a:rPr>
              <a:t> (</a:t>
            </a:r>
            <a:r>
              <a:rPr lang="en-US" i="0" u="none" strike="noStrike">
                <a:effectLst/>
                <a:latin typeface="+mj-lt"/>
                <a:hlinkClick r:id="rId6"/>
              </a:rPr>
              <a:t>Recording</a:t>
            </a:r>
            <a:r>
              <a:rPr lang="en-US" i="0">
                <a:effectLst/>
                <a:latin typeface="+mj-lt"/>
              </a:rPr>
              <a:t> | </a:t>
            </a:r>
            <a:r>
              <a:rPr lang="en-US" i="0" u="none" strike="noStrike">
                <a:effectLst/>
                <a:latin typeface="+mj-lt"/>
                <a:hlinkClick r:id="rId7"/>
              </a:rPr>
              <a:t>Slides</a:t>
            </a:r>
            <a:r>
              <a:rPr lang="en-US" i="0">
                <a:effectLst/>
                <a:latin typeface="+mj-lt"/>
              </a:rPr>
              <a:t>)</a:t>
            </a:r>
          </a:p>
          <a:p>
            <a:pPr marL="285750" indent="-285750" algn="l" fontAlgn="base">
              <a:spcAft>
                <a:spcPts val="600"/>
              </a:spcAft>
              <a:buFont typeface="Arial" panose="020B0604020202020204" pitchFamily="34" charset="0"/>
              <a:buChar char="•"/>
            </a:pPr>
            <a:r>
              <a:rPr lang="en-US" b="1" i="0" u="none" strike="noStrike">
                <a:effectLst/>
                <a:latin typeface="+mj-lt"/>
                <a:hlinkClick r:id="rId8"/>
              </a:rPr>
              <a:t>CISO Workshop Slides/Videos</a:t>
            </a:r>
            <a:endParaRPr lang="en-US" b="0" i="0">
              <a:effectLst/>
              <a:latin typeface="+mj-lt"/>
              <a:hlinkClick r:id="rId8"/>
            </a:endParaRPr>
          </a:p>
          <a:p>
            <a:pPr marL="285750" indent="-285750" algn="l" fontAlgn="base">
              <a:spcAft>
                <a:spcPts val="600"/>
              </a:spcAft>
              <a:buFont typeface="Arial" panose="020B0604020202020204" pitchFamily="34" charset="0"/>
              <a:buChar char="•"/>
            </a:pPr>
            <a:r>
              <a:rPr lang="en-US" b="1" i="0" u="none" strike="noStrike">
                <a:effectLst/>
                <a:latin typeface="+mj-lt"/>
                <a:hlinkClick r:id="rId9"/>
              </a:rPr>
              <a:t>Microsoft’s IT Learnings</a:t>
            </a:r>
            <a:r>
              <a:rPr lang="en-US" b="1" i="0">
                <a:effectLst/>
                <a:latin typeface="+mj-lt"/>
              </a:rPr>
              <a:t> </a:t>
            </a:r>
            <a:r>
              <a:rPr lang="en-US" b="0" i="0">
                <a:effectLst/>
                <a:latin typeface="+mj-lt"/>
              </a:rPr>
              <a:t>from (ongoing) Zero Trust journey</a:t>
            </a:r>
            <a:endParaRPr lang="en-US">
              <a:latin typeface="+mj-lt"/>
              <a:cs typeface="Segoe UI Semibold"/>
            </a:endParaRPr>
          </a:p>
        </p:txBody>
      </p:sp>
      <p:grpSp>
        <p:nvGrpSpPr>
          <p:cNvPr id="16" name="Group 15">
            <a:extLst>
              <a:ext uri="{FF2B5EF4-FFF2-40B4-BE49-F238E27FC236}">
                <a16:creationId xmlns:a16="http://schemas.microsoft.com/office/drawing/2014/main" id="{D0105A61-FF42-4212-9AAF-BCE9A204E198}"/>
              </a:ext>
            </a:extLst>
          </p:cNvPr>
          <p:cNvGrpSpPr/>
          <p:nvPr/>
        </p:nvGrpSpPr>
        <p:grpSpPr>
          <a:xfrm>
            <a:off x="1764087" y="4926240"/>
            <a:ext cx="660921" cy="402749"/>
            <a:chOff x="739443" y="4995545"/>
            <a:chExt cx="1219200" cy="742951"/>
          </a:xfrm>
        </p:grpSpPr>
        <p:sp>
          <p:nvSpPr>
            <p:cNvPr id="15" name="Rectangle: Rounded Corners 14">
              <a:extLst>
                <a:ext uri="{FF2B5EF4-FFF2-40B4-BE49-F238E27FC236}">
                  <a16:creationId xmlns:a16="http://schemas.microsoft.com/office/drawing/2014/main" id="{381885B8-A9C1-416E-83C3-E03A0CE20A85}"/>
                </a:ext>
              </a:extLst>
            </p:cNvPr>
            <p:cNvSpPr/>
            <p:nvPr/>
          </p:nvSpPr>
          <p:spPr bwMode="auto">
            <a:xfrm>
              <a:off x="739443" y="4995546"/>
              <a:ext cx="1219200" cy="742950"/>
            </a:xfrm>
            <a:prstGeom prst="roundRect">
              <a:avLst/>
            </a:prstGeom>
            <a:solidFill>
              <a:schemeClr val="accent1">
                <a:lumMod val="75000"/>
              </a:schemeClr>
            </a:solidFill>
            <a:ln w="28575" cap="flat">
              <a:solidFill>
                <a:schemeClr val="accent1">
                  <a:lumMod val="75000"/>
                </a:schemeClr>
              </a:solid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Play with solid fill">
              <a:extLst>
                <a:ext uri="{FF2B5EF4-FFF2-40B4-BE49-F238E27FC236}">
                  <a16:creationId xmlns:a16="http://schemas.microsoft.com/office/drawing/2014/main" id="{2BB55F63-70D8-4CD4-B520-792FC2EB9E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0879" y="4995545"/>
              <a:ext cx="742951" cy="742951"/>
            </a:xfrm>
            <a:prstGeom prst="rect">
              <a:avLst/>
            </a:prstGeom>
          </p:spPr>
        </p:pic>
      </p:grpSp>
    </p:spTree>
    <p:extLst>
      <p:ext uri="{BB962C8B-B14F-4D97-AF65-F5344CB8AC3E}">
        <p14:creationId xmlns:p14="http://schemas.microsoft.com/office/powerpoint/2010/main" val="1853322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7" name="Rectangle 156">
            <a:extLst>
              <a:ext uri="{FF2B5EF4-FFF2-40B4-BE49-F238E27FC236}">
                <a16:creationId xmlns:a16="http://schemas.microsoft.com/office/drawing/2014/main" id="{C0D9C91C-E3DF-478C-BCB1-BFFF7E884E7D}"/>
              </a:ext>
            </a:extLst>
          </p:cNvPr>
          <p:cNvSpPr/>
          <p:nvPr/>
        </p:nvSpPr>
        <p:spPr bwMode="auto">
          <a:xfrm>
            <a:off x="5019981" y="5563044"/>
            <a:ext cx="2039262" cy="559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600"/>
              </a:spcAft>
              <a:buClrTx/>
              <a:buSzTx/>
              <a:buFontTx/>
              <a:buNone/>
              <a:tabLst/>
              <a:defRPr/>
            </a:pPr>
            <a:r>
              <a:rPr kumimoji="0" lang="en-US" sz="12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multi-cloud environments</a:t>
            </a:r>
            <a:endPar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C1F2009F-32F8-4AD1-B83B-0014FD322651}"/>
              </a:ext>
            </a:extLst>
          </p:cNvPr>
          <p:cNvSpPr/>
          <p:nvPr/>
        </p:nvSpPr>
        <p:spPr bwMode="auto">
          <a:xfrm>
            <a:off x="897307" y="5304833"/>
            <a:ext cx="10539087" cy="1118203"/>
          </a:xfrm>
          <a:prstGeom prst="roundRect">
            <a:avLst>
              <a:gd name="adj" fmla="val 50000"/>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152" name="!! Devices line">
            <a:extLst>
              <a:ext uri="{FF2B5EF4-FFF2-40B4-BE49-F238E27FC236}">
                <a16:creationId xmlns:a16="http://schemas.microsoft.com/office/drawing/2014/main" id="{F03A22E4-55F5-4B2F-9E05-AE7B226FC30D}"/>
              </a:ext>
            </a:extLst>
          </p:cNvPr>
          <p:cNvCxnSpPr>
            <a:cxnSpLocks/>
          </p:cNvCxnSpPr>
          <p:nvPr/>
        </p:nvCxnSpPr>
        <p:spPr>
          <a:xfrm>
            <a:off x="3394649" y="2542495"/>
            <a:ext cx="2006483" cy="0"/>
          </a:xfrm>
          <a:prstGeom prst="line">
            <a:avLst/>
          </a:prstGeom>
          <a:solidFill>
            <a:srgbClr val="FFFFFF">
              <a:lumMod val="95000"/>
            </a:srgbClr>
          </a:solidFill>
          <a:ln w="19050" cap="flat" cmpd="sng" algn="ctr">
            <a:solidFill>
              <a:srgbClr val="505050"/>
            </a:solidFill>
            <a:prstDash val="solid"/>
          </a:ln>
          <a:effectLst/>
        </p:spPr>
      </p:cxnSp>
      <p:cxnSp>
        <p:nvCxnSpPr>
          <p:cNvPr id="153" name="!! Cloud line">
            <a:extLst>
              <a:ext uri="{FF2B5EF4-FFF2-40B4-BE49-F238E27FC236}">
                <a16:creationId xmlns:a16="http://schemas.microsoft.com/office/drawing/2014/main" id="{E3CA0FB9-0B43-42DF-9E6C-13DE17A87755}"/>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cxnSp>
        <p:nvCxnSpPr>
          <p:cNvPr id="723" name="Straight Connector 722">
            <a:extLst>
              <a:ext uri="{FF2B5EF4-FFF2-40B4-BE49-F238E27FC236}">
                <a16:creationId xmlns:a16="http://schemas.microsoft.com/office/drawing/2014/main" id="{24C86D28-ECFA-4301-ADB4-A9CDAC65E078}"/>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a:xfrm>
            <a:off x="588263" y="457201"/>
            <a:ext cx="11018520" cy="553999"/>
          </a:xfrm>
        </p:spPr>
        <p:txBody>
          <a:bodyPr/>
          <a:lstStyle/>
          <a:p>
            <a:r>
              <a:rPr lang="en-US"/>
              <a:t>Typical ‘Flat’ Network</a:t>
            </a:r>
          </a:p>
        </p:txBody>
      </p:sp>
      <p:cxnSp>
        <p:nvCxnSpPr>
          <p:cNvPr id="197" name="Straight Connector 196">
            <a:extLst>
              <a:ext uri="{FF2B5EF4-FFF2-40B4-BE49-F238E27FC236}">
                <a16:creationId xmlns:a16="http://schemas.microsoft.com/office/drawing/2014/main" id="{435D09A4-F23E-4695-87A3-3267FCB20250}"/>
              </a:ext>
            </a:extLst>
          </p:cNvPr>
          <p:cNvCxnSpPr>
            <a:cxnSpLocks/>
          </p:cNvCxnSpPr>
          <p:nvPr/>
        </p:nvCxnSpPr>
        <p:spPr>
          <a:xfrm>
            <a:off x="3363383" y="6124150"/>
            <a:ext cx="7713956" cy="0"/>
          </a:xfrm>
          <a:prstGeom prst="line">
            <a:avLst/>
          </a:prstGeom>
          <a:solidFill>
            <a:srgbClr val="FFFFFF">
              <a:lumMod val="95000"/>
            </a:srgbClr>
          </a:solidFill>
          <a:ln w="19050" cap="flat" cmpd="sng" algn="ctr">
            <a:solidFill>
              <a:srgbClr val="505050"/>
            </a:solidFill>
            <a:prstDash val="solid"/>
          </a:ln>
          <a:effectLst/>
        </p:spPr>
      </p:cxnSp>
      <p:cxnSp>
        <p:nvCxnSpPr>
          <p:cNvPr id="198" name="Straight Connector 197">
            <a:extLst>
              <a:ext uri="{FF2B5EF4-FFF2-40B4-BE49-F238E27FC236}">
                <a16:creationId xmlns:a16="http://schemas.microsoft.com/office/drawing/2014/main" id="{A1976314-E6E6-447A-A3AF-43F4E04DAFEC}"/>
              </a:ext>
            </a:extLst>
          </p:cNvPr>
          <p:cNvCxnSpPr>
            <a:cxnSpLocks/>
          </p:cNvCxnSpPr>
          <p:nvPr/>
        </p:nvCxnSpPr>
        <p:spPr>
          <a:xfrm>
            <a:off x="7616162" y="603643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9" name="Straight Connector 198">
            <a:extLst>
              <a:ext uri="{FF2B5EF4-FFF2-40B4-BE49-F238E27FC236}">
                <a16:creationId xmlns:a16="http://schemas.microsoft.com/office/drawing/2014/main" id="{3EE98B9F-1DCA-4858-B33C-9D4C3E4FD881}"/>
              </a:ext>
            </a:extLst>
          </p:cNvPr>
          <p:cNvCxnSpPr>
            <a:cxnSpLocks/>
          </p:cNvCxnSpPr>
          <p:nvPr/>
        </p:nvCxnSpPr>
        <p:spPr>
          <a:xfrm>
            <a:off x="5260526" y="6042382"/>
            <a:ext cx="0" cy="73152"/>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0" name="Straight Connector 199">
            <a:extLst>
              <a:ext uri="{FF2B5EF4-FFF2-40B4-BE49-F238E27FC236}">
                <a16:creationId xmlns:a16="http://schemas.microsoft.com/office/drawing/2014/main" id="{E7E1AF56-921A-43E0-A15A-9893E28C82DB}"/>
              </a:ext>
            </a:extLst>
          </p:cNvPr>
          <p:cNvCxnSpPr>
            <a:cxnSpLocks/>
          </p:cNvCxnSpPr>
          <p:nvPr/>
        </p:nvCxnSpPr>
        <p:spPr>
          <a:xfrm>
            <a:off x="6274266"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1" name="Straight Connector 200">
            <a:extLst>
              <a:ext uri="{FF2B5EF4-FFF2-40B4-BE49-F238E27FC236}">
                <a16:creationId xmlns:a16="http://schemas.microsoft.com/office/drawing/2014/main" id="{E4A5AD61-35CB-4391-9B68-5452644C5743}"/>
              </a:ext>
            </a:extLst>
          </p:cNvPr>
          <p:cNvCxnSpPr>
            <a:cxnSpLocks/>
          </p:cNvCxnSpPr>
          <p:nvPr/>
        </p:nvCxnSpPr>
        <p:spPr>
          <a:xfrm>
            <a:off x="6902112"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189" name="Graphic 188">
            <a:extLst>
              <a:ext uri="{FF2B5EF4-FFF2-40B4-BE49-F238E27FC236}">
                <a16:creationId xmlns:a16="http://schemas.microsoft.com/office/drawing/2014/main" id="{9CBB96AE-B4E9-43E2-B7A2-3FED307691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5297" y="6055828"/>
            <a:ext cx="373956" cy="101989"/>
          </a:xfrm>
          <a:prstGeom prst="rect">
            <a:avLst/>
          </a:prstGeom>
        </p:spPr>
      </p:pic>
      <p:cxnSp>
        <p:nvCxnSpPr>
          <p:cNvPr id="192" name="Straight Connector 191">
            <a:extLst>
              <a:ext uri="{FF2B5EF4-FFF2-40B4-BE49-F238E27FC236}">
                <a16:creationId xmlns:a16="http://schemas.microsoft.com/office/drawing/2014/main" id="{F5CCE5A9-E381-4C12-B56C-4D9049D0A822}"/>
              </a:ext>
            </a:extLst>
          </p:cNvPr>
          <p:cNvCxnSpPr/>
          <p:nvPr/>
        </p:nvCxnSpPr>
        <p:spPr>
          <a:xfrm>
            <a:off x="4738187" y="6042382"/>
            <a:ext cx="0" cy="73152"/>
          </a:xfrm>
          <a:prstGeom prst="line">
            <a:avLst/>
          </a:prstGeom>
          <a:solidFill>
            <a:srgbClr val="FFFFFF">
              <a:lumMod val="95000"/>
            </a:srgbClr>
          </a:solidFill>
          <a:ln w="19050" cap="flat" cmpd="sng" algn="ctr">
            <a:solidFill>
              <a:srgbClr val="505050"/>
            </a:solidFill>
            <a:prstDash val="solid"/>
          </a:ln>
          <a:effectLst/>
        </p:spPr>
      </p:cxnSp>
      <p:grpSp>
        <p:nvGrpSpPr>
          <p:cNvPr id="203" name="Group 202">
            <a:extLst>
              <a:ext uri="{FF2B5EF4-FFF2-40B4-BE49-F238E27FC236}">
                <a16:creationId xmlns:a16="http://schemas.microsoft.com/office/drawing/2014/main" id="{B2D8951F-6559-440C-8B5E-2D6DFD1442BD}"/>
              </a:ext>
            </a:extLst>
          </p:cNvPr>
          <p:cNvGrpSpPr/>
          <p:nvPr/>
        </p:nvGrpSpPr>
        <p:grpSpPr>
          <a:xfrm>
            <a:off x="6154055" y="5701971"/>
            <a:ext cx="370338" cy="327772"/>
            <a:chOff x="4723767" y="3080378"/>
            <a:chExt cx="439858" cy="389301"/>
          </a:xfrm>
        </p:grpSpPr>
        <p:pic>
          <p:nvPicPr>
            <p:cNvPr id="204" name="Picture 203">
              <a:extLst>
                <a:ext uri="{FF2B5EF4-FFF2-40B4-BE49-F238E27FC236}">
                  <a16:creationId xmlns:a16="http://schemas.microsoft.com/office/drawing/2014/main" id="{6A43FE35-917D-48F7-9876-E01EEA810056}"/>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205" name="Group 204">
              <a:extLst>
                <a:ext uri="{FF2B5EF4-FFF2-40B4-BE49-F238E27FC236}">
                  <a16:creationId xmlns:a16="http://schemas.microsoft.com/office/drawing/2014/main" id="{97EF05FF-D9D3-48C1-97C4-8ABBABA4E342}"/>
                </a:ext>
              </a:extLst>
            </p:cNvPr>
            <p:cNvGrpSpPr/>
            <p:nvPr/>
          </p:nvGrpSpPr>
          <p:grpSpPr>
            <a:xfrm>
              <a:off x="4723767" y="3080378"/>
              <a:ext cx="439858" cy="389301"/>
              <a:chOff x="3131835" y="4047725"/>
              <a:chExt cx="439858" cy="389301"/>
            </a:xfrm>
          </p:grpSpPr>
          <p:grpSp>
            <p:nvGrpSpPr>
              <p:cNvPr id="206" name="Group 205">
                <a:extLst>
                  <a:ext uri="{FF2B5EF4-FFF2-40B4-BE49-F238E27FC236}">
                    <a16:creationId xmlns:a16="http://schemas.microsoft.com/office/drawing/2014/main" id="{0045D976-26FD-422D-BDA2-78F2D489D36B}"/>
                  </a:ext>
                </a:extLst>
              </p:cNvPr>
              <p:cNvGrpSpPr/>
              <p:nvPr/>
            </p:nvGrpSpPr>
            <p:grpSpPr>
              <a:xfrm>
                <a:off x="3131835" y="4047725"/>
                <a:ext cx="182560" cy="348911"/>
                <a:chOff x="2136298" y="4226790"/>
                <a:chExt cx="196678" cy="375893"/>
              </a:xfrm>
            </p:grpSpPr>
            <p:sp>
              <p:nvSpPr>
                <p:cNvPr id="210" name="Rectangle 209">
                  <a:extLst>
                    <a:ext uri="{FF2B5EF4-FFF2-40B4-BE49-F238E27FC236}">
                      <a16:creationId xmlns:a16="http://schemas.microsoft.com/office/drawing/2014/main" id="{1AF82193-4BD7-4813-85EC-43FB76119BC8}"/>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server">
                  <a:extLst>
                    <a:ext uri="{FF2B5EF4-FFF2-40B4-BE49-F238E27FC236}">
                      <a16:creationId xmlns:a16="http://schemas.microsoft.com/office/drawing/2014/main" id="{3F3CCDBC-C224-4562-A8D5-35A10A1E6F43}"/>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07" name="Oval 206">
                <a:extLst>
                  <a:ext uri="{FF2B5EF4-FFF2-40B4-BE49-F238E27FC236}">
                    <a16:creationId xmlns:a16="http://schemas.microsoft.com/office/drawing/2014/main" id="{3BEFF7E5-3B64-4280-A568-B38EE07F8E16}"/>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8" name="Picture 207">
                <a:extLst>
                  <a:ext uri="{FF2B5EF4-FFF2-40B4-BE49-F238E27FC236}">
                    <a16:creationId xmlns:a16="http://schemas.microsoft.com/office/drawing/2014/main" id="{4F600553-B4A9-4BF5-ABBF-7309F87A3B5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209" name="Freeform 6">
                <a:extLst>
                  <a:ext uri="{FF2B5EF4-FFF2-40B4-BE49-F238E27FC236}">
                    <a16:creationId xmlns:a16="http://schemas.microsoft.com/office/drawing/2014/main" id="{3CDE497D-1873-48C5-8B2A-8B023E7653F0}"/>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218" name="Group 217">
            <a:extLst>
              <a:ext uri="{FF2B5EF4-FFF2-40B4-BE49-F238E27FC236}">
                <a16:creationId xmlns:a16="http://schemas.microsoft.com/office/drawing/2014/main" id="{9AD40361-AE61-4791-BD37-29D55B1ADFE7}"/>
              </a:ext>
            </a:extLst>
          </p:cNvPr>
          <p:cNvGrpSpPr/>
          <p:nvPr/>
        </p:nvGrpSpPr>
        <p:grpSpPr>
          <a:xfrm>
            <a:off x="4524709" y="5678446"/>
            <a:ext cx="426956" cy="327217"/>
            <a:chOff x="2892310" y="4439341"/>
            <a:chExt cx="376337" cy="288423"/>
          </a:xfrm>
        </p:grpSpPr>
        <p:sp>
          <p:nvSpPr>
            <p:cNvPr id="265" name="monitor">
              <a:extLst>
                <a:ext uri="{FF2B5EF4-FFF2-40B4-BE49-F238E27FC236}">
                  <a16:creationId xmlns:a16="http://schemas.microsoft.com/office/drawing/2014/main" id="{DCEFA8C4-B84D-47A6-B32C-F82B857C88E2}"/>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Rectangle 265">
              <a:extLst>
                <a:ext uri="{FF2B5EF4-FFF2-40B4-BE49-F238E27FC236}">
                  <a16:creationId xmlns:a16="http://schemas.microsoft.com/office/drawing/2014/main" id="{1C1C8D80-5037-4B98-A17F-F0FC53CE43DE}"/>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7" name="Picture 266">
              <a:extLst>
                <a:ext uri="{FF2B5EF4-FFF2-40B4-BE49-F238E27FC236}">
                  <a16:creationId xmlns:a16="http://schemas.microsoft.com/office/drawing/2014/main" id="{25A0A08C-495A-4ACF-AFEB-F37941436DB8}"/>
                </a:ext>
              </a:extLst>
            </p:cNvPr>
            <p:cNvPicPr>
              <a:picLocks noChangeAspect="1"/>
            </p:cNvPicPr>
            <p:nvPr/>
          </p:nvPicPr>
          <p:blipFill rotWithShape="1">
            <a:blip r:embed="rId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219" name="Group 218">
            <a:extLst>
              <a:ext uri="{FF2B5EF4-FFF2-40B4-BE49-F238E27FC236}">
                <a16:creationId xmlns:a16="http://schemas.microsoft.com/office/drawing/2014/main" id="{4C131BA5-7E29-4A6F-A08F-7F06CD22EA64}"/>
              </a:ext>
            </a:extLst>
          </p:cNvPr>
          <p:cNvGrpSpPr/>
          <p:nvPr/>
        </p:nvGrpSpPr>
        <p:grpSpPr>
          <a:xfrm>
            <a:off x="5047747" y="5678446"/>
            <a:ext cx="433476" cy="327215"/>
            <a:chOff x="7987238" y="1610486"/>
            <a:chExt cx="506061" cy="382007"/>
          </a:xfrm>
        </p:grpSpPr>
        <p:sp>
          <p:nvSpPr>
            <p:cNvPr id="259" name="Rectangle 258">
              <a:extLst>
                <a:ext uri="{FF2B5EF4-FFF2-40B4-BE49-F238E27FC236}">
                  <a16:creationId xmlns:a16="http://schemas.microsoft.com/office/drawing/2014/main" id="{29D01FA6-C045-47CD-8756-1ACA86D38E8D}"/>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AA447CB6-9BD7-4AF7-82D0-F4C04D568DD5}"/>
                </a:ext>
              </a:extLst>
            </p:cNvPr>
            <p:cNvGrpSpPr/>
            <p:nvPr/>
          </p:nvGrpSpPr>
          <p:grpSpPr>
            <a:xfrm>
              <a:off x="7987238" y="1610486"/>
              <a:ext cx="498447" cy="382007"/>
              <a:chOff x="9563138" y="2462727"/>
              <a:chExt cx="516394" cy="395761"/>
            </a:xfrm>
          </p:grpSpPr>
          <p:sp>
            <p:nvSpPr>
              <p:cNvPr id="261" name="monitor">
                <a:extLst>
                  <a:ext uri="{FF2B5EF4-FFF2-40B4-BE49-F238E27FC236}">
                    <a16:creationId xmlns:a16="http://schemas.microsoft.com/office/drawing/2014/main" id="{EC04302A-33E9-400E-8FC7-895ECBF4C34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BA2E59FE-937A-4EB3-ACDD-1C5AB9335AD7}"/>
                  </a:ext>
                </a:extLst>
              </p:cNvPr>
              <p:cNvGrpSpPr/>
              <p:nvPr/>
            </p:nvGrpSpPr>
            <p:grpSpPr>
              <a:xfrm>
                <a:off x="9746672" y="2545410"/>
                <a:ext cx="107950" cy="134938"/>
                <a:chOff x="9444088" y="2885171"/>
                <a:chExt cx="107950" cy="134938"/>
              </a:xfrm>
              <a:solidFill>
                <a:srgbClr val="505050"/>
              </a:solidFill>
            </p:grpSpPr>
            <p:sp>
              <p:nvSpPr>
                <p:cNvPr id="263" name="Freeform 26">
                  <a:extLst>
                    <a:ext uri="{FF2B5EF4-FFF2-40B4-BE49-F238E27FC236}">
                      <a16:creationId xmlns:a16="http://schemas.microsoft.com/office/drawing/2014/main" id="{287E9DEC-A958-46D2-A40A-CB16494B0E5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4" name="Freeform 27">
                  <a:extLst>
                    <a:ext uri="{FF2B5EF4-FFF2-40B4-BE49-F238E27FC236}">
                      <a16:creationId xmlns:a16="http://schemas.microsoft.com/office/drawing/2014/main" id="{C2DE0466-C904-4D92-B90A-2367FF0C5CA0}"/>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229" name="Group 228">
            <a:extLst>
              <a:ext uri="{FF2B5EF4-FFF2-40B4-BE49-F238E27FC236}">
                <a16:creationId xmlns:a16="http://schemas.microsoft.com/office/drawing/2014/main" id="{4CCA857A-4486-47D5-98D0-A8676805C380}"/>
              </a:ext>
            </a:extLst>
          </p:cNvPr>
          <p:cNvGrpSpPr/>
          <p:nvPr/>
        </p:nvGrpSpPr>
        <p:grpSpPr>
          <a:xfrm>
            <a:off x="4019511" y="5678446"/>
            <a:ext cx="426956" cy="327217"/>
            <a:chOff x="7398246" y="1610486"/>
            <a:chExt cx="498447" cy="382007"/>
          </a:xfrm>
        </p:grpSpPr>
        <p:sp>
          <p:nvSpPr>
            <p:cNvPr id="230" name="monitor">
              <a:extLst>
                <a:ext uri="{FF2B5EF4-FFF2-40B4-BE49-F238E27FC236}">
                  <a16:creationId xmlns:a16="http://schemas.microsoft.com/office/drawing/2014/main" id="{17916AAA-52BA-406A-BF22-06AA229A4635}"/>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1" name="Rectangle 230">
              <a:extLst>
                <a:ext uri="{FF2B5EF4-FFF2-40B4-BE49-F238E27FC236}">
                  <a16:creationId xmlns:a16="http://schemas.microsoft.com/office/drawing/2014/main" id="{BF60C8A1-728F-4CF1-B423-49A90423A30C}"/>
                </a:ext>
              </a:extLst>
            </p:cNvPr>
            <p:cNvSpPr/>
            <p:nvPr/>
          </p:nvSpPr>
          <p:spPr bwMode="auto">
            <a:xfrm>
              <a:off x="7398246" y="1610486"/>
              <a:ext cx="498447" cy="31968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2" name="Group 11">
              <a:extLst>
                <a:ext uri="{FF2B5EF4-FFF2-40B4-BE49-F238E27FC236}">
                  <a16:creationId xmlns:a16="http://schemas.microsoft.com/office/drawing/2014/main" id="{6B3662AA-25E3-4E3C-9645-980E7822ED46}"/>
                </a:ext>
              </a:extLst>
            </p:cNvPr>
            <p:cNvGrpSpPr>
              <a:grpSpLocks noChangeAspect="1"/>
            </p:cNvGrpSpPr>
            <p:nvPr/>
          </p:nvGrpSpPr>
          <p:grpSpPr bwMode="auto">
            <a:xfrm>
              <a:off x="7581678" y="1714920"/>
              <a:ext cx="111860" cy="111860"/>
              <a:chOff x="5664" y="1835"/>
              <a:chExt cx="73" cy="73"/>
            </a:xfrm>
            <a:solidFill>
              <a:srgbClr val="FFFFFF"/>
            </a:solidFill>
          </p:grpSpPr>
          <p:sp>
            <p:nvSpPr>
              <p:cNvPr id="233" name="Freeform 12">
                <a:extLst>
                  <a:ext uri="{FF2B5EF4-FFF2-40B4-BE49-F238E27FC236}">
                    <a16:creationId xmlns:a16="http://schemas.microsoft.com/office/drawing/2014/main" id="{B015429F-6072-44BC-927F-D5DB5D76545B}"/>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4" name="Freeform 13">
                <a:extLst>
                  <a:ext uri="{FF2B5EF4-FFF2-40B4-BE49-F238E27FC236}">
                    <a16:creationId xmlns:a16="http://schemas.microsoft.com/office/drawing/2014/main" id="{2C07C184-0375-463F-B49D-388C6127CEA6}"/>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5" name="Freeform 14">
                <a:extLst>
                  <a:ext uri="{FF2B5EF4-FFF2-40B4-BE49-F238E27FC236}">
                    <a16:creationId xmlns:a16="http://schemas.microsoft.com/office/drawing/2014/main" id="{6230BDC8-9465-4C6B-A22E-A654C035A2B5}"/>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6" name="Freeform 15">
                <a:extLst>
                  <a:ext uri="{FF2B5EF4-FFF2-40B4-BE49-F238E27FC236}">
                    <a16:creationId xmlns:a16="http://schemas.microsoft.com/office/drawing/2014/main" id="{8F26DEE6-E057-4533-8866-CDDC156DA1EF}"/>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272" name="Group 271">
            <a:extLst>
              <a:ext uri="{FF2B5EF4-FFF2-40B4-BE49-F238E27FC236}">
                <a16:creationId xmlns:a16="http://schemas.microsoft.com/office/drawing/2014/main" id="{D1464E41-941E-4A34-A45F-DB08EB51F349}"/>
              </a:ext>
            </a:extLst>
          </p:cNvPr>
          <p:cNvGrpSpPr/>
          <p:nvPr/>
        </p:nvGrpSpPr>
        <p:grpSpPr>
          <a:xfrm>
            <a:off x="6798396" y="5712906"/>
            <a:ext cx="370338" cy="327772"/>
            <a:chOff x="4723767" y="3080378"/>
            <a:chExt cx="439858" cy="389301"/>
          </a:xfrm>
        </p:grpSpPr>
        <p:pic>
          <p:nvPicPr>
            <p:cNvPr id="273" name="Picture 272">
              <a:extLst>
                <a:ext uri="{FF2B5EF4-FFF2-40B4-BE49-F238E27FC236}">
                  <a16:creationId xmlns:a16="http://schemas.microsoft.com/office/drawing/2014/main" id="{F480AF9F-DC1D-4A02-8313-5585A5382A24}"/>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274" name="Group 273">
              <a:extLst>
                <a:ext uri="{FF2B5EF4-FFF2-40B4-BE49-F238E27FC236}">
                  <a16:creationId xmlns:a16="http://schemas.microsoft.com/office/drawing/2014/main" id="{6F45E20F-BBC4-447A-B8B4-261EBDDE305C}"/>
                </a:ext>
              </a:extLst>
            </p:cNvPr>
            <p:cNvGrpSpPr/>
            <p:nvPr/>
          </p:nvGrpSpPr>
          <p:grpSpPr>
            <a:xfrm>
              <a:off x="4723767" y="3080378"/>
              <a:ext cx="439858" cy="389301"/>
              <a:chOff x="3131835" y="4047725"/>
              <a:chExt cx="439858" cy="389301"/>
            </a:xfrm>
          </p:grpSpPr>
          <p:grpSp>
            <p:nvGrpSpPr>
              <p:cNvPr id="275" name="Group 274">
                <a:extLst>
                  <a:ext uri="{FF2B5EF4-FFF2-40B4-BE49-F238E27FC236}">
                    <a16:creationId xmlns:a16="http://schemas.microsoft.com/office/drawing/2014/main" id="{4D416BE8-CEB8-4F12-AE59-EF808958A15C}"/>
                  </a:ext>
                </a:extLst>
              </p:cNvPr>
              <p:cNvGrpSpPr/>
              <p:nvPr/>
            </p:nvGrpSpPr>
            <p:grpSpPr>
              <a:xfrm>
                <a:off x="3131835" y="4047725"/>
                <a:ext cx="182560" cy="348911"/>
                <a:chOff x="2136298" y="4226790"/>
                <a:chExt cx="196678" cy="375893"/>
              </a:xfrm>
            </p:grpSpPr>
            <p:sp>
              <p:nvSpPr>
                <p:cNvPr id="279" name="Rectangle 278">
                  <a:extLst>
                    <a:ext uri="{FF2B5EF4-FFF2-40B4-BE49-F238E27FC236}">
                      <a16:creationId xmlns:a16="http://schemas.microsoft.com/office/drawing/2014/main" id="{E7F9FDE2-7742-4C5C-9995-0B3693397EA7}"/>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server">
                  <a:extLst>
                    <a:ext uri="{FF2B5EF4-FFF2-40B4-BE49-F238E27FC236}">
                      <a16:creationId xmlns:a16="http://schemas.microsoft.com/office/drawing/2014/main" id="{C9C9824D-8FF6-413D-B727-2314E129B12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76" name="Oval 275">
                <a:extLst>
                  <a:ext uri="{FF2B5EF4-FFF2-40B4-BE49-F238E27FC236}">
                    <a16:creationId xmlns:a16="http://schemas.microsoft.com/office/drawing/2014/main" id="{80399193-5E24-4634-B5A7-3A8222332973}"/>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7" name="Picture 276">
                <a:extLst>
                  <a:ext uri="{FF2B5EF4-FFF2-40B4-BE49-F238E27FC236}">
                    <a16:creationId xmlns:a16="http://schemas.microsoft.com/office/drawing/2014/main" id="{C68EB325-987B-4FD7-8CEC-C33C8FDF856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278" name="Freeform 6">
                <a:extLst>
                  <a:ext uri="{FF2B5EF4-FFF2-40B4-BE49-F238E27FC236}">
                    <a16:creationId xmlns:a16="http://schemas.microsoft.com/office/drawing/2014/main" id="{75957916-135A-475E-9277-605852A83D66}"/>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cxnSp>
        <p:nvCxnSpPr>
          <p:cNvPr id="120" name="Straight Connector 119">
            <a:extLst>
              <a:ext uri="{FF2B5EF4-FFF2-40B4-BE49-F238E27FC236}">
                <a16:creationId xmlns:a16="http://schemas.microsoft.com/office/drawing/2014/main" id="{352F5AC4-8D54-4E46-8D92-11506751223D}"/>
              </a:ext>
            </a:extLst>
          </p:cNvPr>
          <p:cNvCxnSpPr/>
          <p:nvPr/>
        </p:nvCxnSpPr>
        <p:spPr>
          <a:xfrm>
            <a:off x="8434725" y="6036433"/>
            <a:ext cx="0" cy="85431"/>
          </a:xfrm>
          <a:prstGeom prst="line">
            <a:avLst/>
          </a:prstGeom>
          <a:solidFill>
            <a:srgbClr val="FFFFFF">
              <a:lumMod val="95000"/>
            </a:srgbClr>
          </a:solidFill>
          <a:ln w="19050" cap="flat" cmpd="sng" algn="ctr">
            <a:solidFill>
              <a:srgbClr val="505050"/>
            </a:solidFill>
            <a:prstDash val="solid"/>
          </a:ln>
          <a:effectLst/>
        </p:spPr>
      </p:cxnSp>
      <p:cxnSp>
        <p:nvCxnSpPr>
          <p:cNvPr id="122" name="Straight Connector 121">
            <a:extLst>
              <a:ext uri="{FF2B5EF4-FFF2-40B4-BE49-F238E27FC236}">
                <a16:creationId xmlns:a16="http://schemas.microsoft.com/office/drawing/2014/main" id="{44DA5FC6-3515-4F41-954D-F72A23C518DA}"/>
              </a:ext>
            </a:extLst>
          </p:cNvPr>
          <p:cNvCxnSpPr/>
          <p:nvPr/>
        </p:nvCxnSpPr>
        <p:spPr>
          <a:xfrm>
            <a:off x="8875161" y="6036661"/>
            <a:ext cx="0" cy="85431"/>
          </a:xfrm>
          <a:prstGeom prst="line">
            <a:avLst/>
          </a:prstGeom>
          <a:solidFill>
            <a:srgbClr val="FFFFFF">
              <a:lumMod val="95000"/>
            </a:srgbClr>
          </a:solidFill>
          <a:ln w="19050" cap="flat" cmpd="sng" algn="ctr">
            <a:solidFill>
              <a:srgbClr val="505050"/>
            </a:solidFill>
            <a:prstDash val="solid"/>
          </a:ln>
          <a:effectLst/>
        </p:spPr>
      </p:cxnSp>
      <p:cxnSp>
        <p:nvCxnSpPr>
          <p:cNvPr id="131" name="Straight Connector 130">
            <a:extLst>
              <a:ext uri="{FF2B5EF4-FFF2-40B4-BE49-F238E27FC236}">
                <a16:creationId xmlns:a16="http://schemas.microsoft.com/office/drawing/2014/main" id="{D10E6392-34C3-4EC5-846F-4FED240230B5}"/>
              </a:ext>
            </a:extLst>
          </p:cNvPr>
          <p:cNvCxnSpPr/>
          <p:nvPr/>
        </p:nvCxnSpPr>
        <p:spPr>
          <a:xfrm>
            <a:off x="9756033"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132" name="Straight Connector 131">
            <a:extLst>
              <a:ext uri="{FF2B5EF4-FFF2-40B4-BE49-F238E27FC236}">
                <a16:creationId xmlns:a16="http://schemas.microsoft.com/office/drawing/2014/main" id="{6410802E-783F-4691-9F8B-65261CF3C2AE}"/>
              </a:ext>
            </a:extLst>
          </p:cNvPr>
          <p:cNvCxnSpPr/>
          <p:nvPr/>
        </p:nvCxnSpPr>
        <p:spPr>
          <a:xfrm>
            <a:off x="10196469"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133" name="Straight Connector 132">
            <a:extLst>
              <a:ext uri="{FF2B5EF4-FFF2-40B4-BE49-F238E27FC236}">
                <a16:creationId xmlns:a16="http://schemas.microsoft.com/office/drawing/2014/main" id="{05D328B3-57AC-436A-B5C1-7C5A88B12A40}"/>
              </a:ext>
            </a:extLst>
          </p:cNvPr>
          <p:cNvCxnSpPr/>
          <p:nvPr/>
        </p:nvCxnSpPr>
        <p:spPr>
          <a:xfrm>
            <a:off x="9315597"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134" name="Straight Connector 133">
            <a:extLst>
              <a:ext uri="{FF2B5EF4-FFF2-40B4-BE49-F238E27FC236}">
                <a16:creationId xmlns:a16="http://schemas.microsoft.com/office/drawing/2014/main" id="{020C064E-3EFA-46D0-BB82-90FA9F7A51C5}"/>
              </a:ext>
            </a:extLst>
          </p:cNvPr>
          <p:cNvCxnSpPr/>
          <p:nvPr/>
        </p:nvCxnSpPr>
        <p:spPr>
          <a:xfrm>
            <a:off x="10636905"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135" name="Straight Connector 134">
            <a:extLst>
              <a:ext uri="{FF2B5EF4-FFF2-40B4-BE49-F238E27FC236}">
                <a16:creationId xmlns:a16="http://schemas.microsoft.com/office/drawing/2014/main" id="{1F997FC2-0F47-4388-B084-7A89E2C77DE0}"/>
              </a:ext>
            </a:extLst>
          </p:cNvPr>
          <p:cNvCxnSpPr>
            <a:cxnSpLocks/>
          </p:cNvCxnSpPr>
          <p:nvPr/>
        </p:nvCxnSpPr>
        <p:spPr>
          <a:xfrm>
            <a:off x="11067748" y="6045975"/>
            <a:ext cx="0" cy="75575"/>
          </a:xfrm>
          <a:prstGeom prst="line">
            <a:avLst/>
          </a:prstGeom>
          <a:solidFill>
            <a:srgbClr val="FFFFFF">
              <a:lumMod val="95000"/>
            </a:srgbClr>
          </a:solidFill>
          <a:ln w="19050" cap="flat" cmpd="sng" algn="ctr">
            <a:solidFill>
              <a:srgbClr val="505050"/>
            </a:solidFill>
            <a:prstDash val="solid"/>
          </a:ln>
          <a:effectLst/>
        </p:spPr>
      </p:cxnSp>
      <p:cxnSp>
        <p:nvCxnSpPr>
          <p:cNvPr id="137" name="Straight Connector 136">
            <a:extLst>
              <a:ext uri="{FF2B5EF4-FFF2-40B4-BE49-F238E27FC236}">
                <a16:creationId xmlns:a16="http://schemas.microsoft.com/office/drawing/2014/main" id="{1E7971CC-CB72-4CAC-B1EC-0A4273724BFE}"/>
              </a:ext>
            </a:extLst>
          </p:cNvPr>
          <p:cNvCxnSpPr>
            <a:cxnSpLocks/>
          </p:cNvCxnSpPr>
          <p:nvPr/>
        </p:nvCxnSpPr>
        <p:spPr>
          <a:xfrm>
            <a:off x="4234722" y="6042382"/>
            <a:ext cx="0" cy="73152"/>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38" name="Straight Connector 137">
            <a:extLst>
              <a:ext uri="{FF2B5EF4-FFF2-40B4-BE49-F238E27FC236}">
                <a16:creationId xmlns:a16="http://schemas.microsoft.com/office/drawing/2014/main" id="{88823C64-D76D-40E2-AEDD-5ED67B815407}"/>
              </a:ext>
            </a:extLst>
          </p:cNvPr>
          <p:cNvCxnSpPr>
            <a:cxnSpLocks/>
          </p:cNvCxnSpPr>
          <p:nvPr/>
        </p:nvCxnSpPr>
        <p:spPr>
          <a:xfrm>
            <a:off x="3371689" y="6026291"/>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14" name="Laptop_E770">
            <a:extLst>
              <a:ext uri="{FF2B5EF4-FFF2-40B4-BE49-F238E27FC236}">
                <a16:creationId xmlns:a16="http://schemas.microsoft.com/office/drawing/2014/main" id="{FF5D5B76-C8D1-424D-815A-DE75F7E6ED8B}"/>
              </a:ext>
            </a:extLst>
          </p:cNvPr>
          <p:cNvSpPr>
            <a:spLocks noChangeAspect="1" noEditPoints="1"/>
          </p:cNvSpPr>
          <p:nvPr/>
        </p:nvSpPr>
        <p:spPr bwMode="auto">
          <a:xfrm>
            <a:off x="3060572" y="5592035"/>
            <a:ext cx="645975" cy="43104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Rectangle 222">
            <a:extLst>
              <a:ext uri="{FF2B5EF4-FFF2-40B4-BE49-F238E27FC236}">
                <a16:creationId xmlns:a16="http://schemas.microsoft.com/office/drawing/2014/main" id="{57DA2980-2A52-4169-A769-F7233BF9D996}"/>
              </a:ext>
            </a:extLst>
          </p:cNvPr>
          <p:cNvSpPr/>
          <p:nvPr/>
        </p:nvSpPr>
        <p:spPr bwMode="auto">
          <a:xfrm>
            <a:off x="1162480" y="5456317"/>
            <a:ext cx="2114301"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212" name="!! Freeform 5">
            <a:extLst>
              <a:ext uri="{FF2B5EF4-FFF2-40B4-BE49-F238E27FC236}">
                <a16:creationId xmlns:a16="http://schemas.microsoft.com/office/drawing/2014/main" id="{D5FA4F62-9DF4-4225-B039-84241BDF6AC9}"/>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chemeClr val="accent5"/>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13" name="Group 212">
            <a:extLst>
              <a:ext uri="{FF2B5EF4-FFF2-40B4-BE49-F238E27FC236}">
                <a16:creationId xmlns:a16="http://schemas.microsoft.com/office/drawing/2014/main" id="{87E10028-48F9-4DC8-9F5D-F8629ED6615F}"/>
              </a:ext>
            </a:extLst>
          </p:cNvPr>
          <p:cNvGrpSpPr/>
          <p:nvPr/>
        </p:nvGrpSpPr>
        <p:grpSpPr>
          <a:xfrm>
            <a:off x="1318823" y="2379354"/>
            <a:ext cx="2082348" cy="431174"/>
            <a:chOff x="1571071" y="2257105"/>
            <a:chExt cx="2082348" cy="431174"/>
          </a:xfrm>
        </p:grpSpPr>
        <p:grpSp>
          <p:nvGrpSpPr>
            <p:cNvPr id="215" name="Group 214">
              <a:extLst>
                <a:ext uri="{FF2B5EF4-FFF2-40B4-BE49-F238E27FC236}">
                  <a16:creationId xmlns:a16="http://schemas.microsoft.com/office/drawing/2014/main" id="{8B14009E-F85A-47DC-9B08-277F043FD9C5}"/>
                </a:ext>
              </a:extLst>
            </p:cNvPr>
            <p:cNvGrpSpPr/>
            <p:nvPr/>
          </p:nvGrpSpPr>
          <p:grpSpPr>
            <a:xfrm>
              <a:off x="2696905" y="2301259"/>
              <a:ext cx="426956" cy="327217"/>
              <a:chOff x="2892310" y="4439341"/>
              <a:chExt cx="376337" cy="288423"/>
            </a:xfrm>
          </p:grpSpPr>
          <p:sp>
            <p:nvSpPr>
              <p:cNvPr id="293" name="monitor">
                <a:extLst>
                  <a:ext uri="{FF2B5EF4-FFF2-40B4-BE49-F238E27FC236}">
                    <a16:creationId xmlns:a16="http://schemas.microsoft.com/office/drawing/2014/main" id="{43C65462-3DD1-4002-A11A-ABAA74589566}"/>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4" name="Rectangle 293">
                <a:extLst>
                  <a:ext uri="{FF2B5EF4-FFF2-40B4-BE49-F238E27FC236}">
                    <a16:creationId xmlns:a16="http://schemas.microsoft.com/office/drawing/2014/main" id="{4EF8FB0D-BC22-41C8-BC63-9CEF159B28BD}"/>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6" name="Picture 295">
                <a:extLst>
                  <a:ext uri="{FF2B5EF4-FFF2-40B4-BE49-F238E27FC236}">
                    <a16:creationId xmlns:a16="http://schemas.microsoft.com/office/drawing/2014/main" id="{20BC4FFA-C850-476C-862F-569366E44C0E}"/>
                  </a:ext>
                </a:extLst>
              </p:cNvPr>
              <p:cNvPicPr>
                <a:picLocks noChangeAspect="1"/>
              </p:cNvPicPr>
              <p:nvPr/>
            </p:nvPicPr>
            <p:blipFill rotWithShape="1">
              <a:blip r:embed="rId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216" name="Group 215">
              <a:extLst>
                <a:ext uri="{FF2B5EF4-FFF2-40B4-BE49-F238E27FC236}">
                  <a16:creationId xmlns:a16="http://schemas.microsoft.com/office/drawing/2014/main" id="{78290D23-1234-4B79-BC0E-2833CF277BDB}"/>
                </a:ext>
              </a:extLst>
            </p:cNvPr>
            <p:cNvGrpSpPr/>
            <p:nvPr/>
          </p:nvGrpSpPr>
          <p:grpSpPr>
            <a:xfrm>
              <a:off x="3219943" y="2301259"/>
              <a:ext cx="433476" cy="327215"/>
              <a:chOff x="7987238" y="1610486"/>
              <a:chExt cx="506061" cy="382007"/>
            </a:xfrm>
          </p:grpSpPr>
          <p:sp>
            <p:nvSpPr>
              <p:cNvPr id="269" name="Rectangle 268">
                <a:extLst>
                  <a:ext uri="{FF2B5EF4-FFF2-40B4-BE49-F238E27FC236}">
                    <a16:creationId xmlns:a16="http://schemas.microsoft.com/office/drawing/2014/main" id="{1CAE783F-56F2-40B5-8CE1-74DFF3961D31}"/>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0" name="Group 269">
                <a:extLst>
                  <a:ext uri="{FF2B5EF4-FFF2-40B4-BE49-F238E27FC236}">
                    <a16:creationId xmlns:a16="http://schemas.microsoft.com/office/drawing/2014/main" id="{1B6431E8-41A2-4687-BD63-63A056CC02E0}"/>
                  </a:ext>
                </a:extLst>
              </p:cNvPr>
              <p:cNvGrpSpPr/>
              <p:nvPr/>
            </p:nvGrpSpPr>
            <p:grpSpPr>
              <a:xfrm>
                <a:off x="7987238" y="1610486"/>
                <a:ext cx="498447" cy="382007"/>
                <a:chOff x="9563138" y="2462727"/>
                <a:chExt cx="516394" cy="395761"/>
              </a:xfrm>
            </p:grpSpPr>
            <p:sp>
              <p:nvSpPr>
                <p:cNvPr id="271" name="monitor">
                  <a:extLst>
                    <a:ext uri="{FF2B5EF4-FFF2-40B4-BE49-F238E27FC236}">
                      <a16:creationId xmlns:a16="http://schemas.microsoft.com/office/drawing/2014/main" id="{9A9D7825-6BF4-4976-8758-2CD579CAA387}"/>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90" name="Group 289">
                  <a:extLst>
                    <a:ext uri="{FF2B5EF4-FFF2-40B4-BE49-F238E27FC236}">
                      <a16:creationId xmlns:a16="http://schemas.microsoft.com/office/drawing/2014/main" id="{21848CA0-B6FB-4953-B51D-07B724B989A9}"/>
                    </a:ext>
                  </a:extLst>
                </p:cNvPr>
                <p:cNvGrpSpPr/>
                <p:nvPr/>
              </p:nvGrpSpPr>
              <p:grpSpPr>
                <a:xfrm>
                  <a:off x="9746672" y="2545410"/>
                  <a:ext cx="107950" cy="134938"/>
                  <a:chOff x="9444088" y="2885171"/>
                  <a:chExt cx="107950" cy="134938"/>
                </a:xfrm>
                <a:solidFill>
                  <a:srgbClr val="505050"/>
                </a:solidFill>
              </p:grpSpPr>
              <p:sp>
                <p:nvSpPr>
                  <p:cNvPr id="291" name="Freeform 26">
                    <a:extLst>
                      <a:ext uri="{FF2B5EF4-FFF2-40B4-BE49-F238E27FC236}">
                        <a16:creationId xmlns:a16="http://schemas.microsoft.com/office/drawing/2014/main" id="{CE13D977-3920-45F3-8D0E-06AC2282253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2" name="Freeform 27">
                    <a:extLst>
                      <a:ext uri="{FF2B5EF4-FFF2-40B4-BE49-F238E27FC236}">
                        <a16:creationId xmlns:a16="http://schemas.microsoft.com/office/drawing/2014/main" id="{A449C415-70D6-418B-BB87-0910F46BF128}"/>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220" name="Group 219">
              <a:extLst>
                <a:ext uri="{FF2B5EF4-FFF2-40B4-BE49-F238E27FC236}">
                  <a16:creationId xmlns:a16="http://schemas.microsoft.com/office/drawing/2014/main" id="{EAFD4172-F78C-4DE1-9DBA-262CA3DA2E03}"/>
                </a:ext>
              </a:extLst>
            </p:cNvPr>
            <p:cNvGrpSpPr/>
            <p:nvPr/>
          </p:nvGrpSpPr>
          <p:grpSpPr>
            <a:xfrm>
              <a:off x="1872084" y="2257105"/>
              <a:ext cx="205700" cy="341495"/>
              <a:chOff x="7084723" y="1610486"/>
              <a:chExt cx="212660" cy="353049"/>
            </a:xfrm>
          </p:grpSpPr>
          <p:sp>
            <p:nvSpPr>
              <p:cNvPr id="254" name="Rectangle 253">
                <a:extLst>
                  <a:ext uri="{FF2B5EF4-FFF2-40B4-BE49-F238E27FC236}">
                    <a16:creationId xmlns:a16="http://schemas.microsoft.com/office/drawing/2014/main" id="{39483041-F843-49D1-9380-618DDE1A0133}"/>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5" name="Group 254">
                <a:extLst>
                  <a:ext uri="{FF2B5EF4-FFF2-40B4-BE49-F238E27FC236}">
                    <a16:creationId xmlns:a16="http://schemas.microsoft.com/office/drawing/2014/main" id="{D1B87FF3-AE4D-43DE-B87F-0DF483E3C252}"/>
                  </a:ext>
                </a:extLst>
              </p:cNvPr>
              <p:cNvGrpSpPr/>
              <p:nvPr/>
            </p:nvGrpSpPr>
            <p:grpSpPr>
              <a:xfrm>
                <a:off x="7138556" y="1706457"/>
                <a:ext cx="104198" cy="130248"/>
                <a:chOff x="9444088" y="2885171"/>
                <a:chExt cx="107950" cy="134938"/>
              </a:xfrm>
              <a:solidFill>
                <a:srgbClr val="FFFFFF"/>
              </a:solidFill>
            </p:grpSpPr>
            <p:sp>
              <p:nvSpPr>
                <p:cNvPr id="258" name="Freeform 26">
                  <a:extLst>
                    <a:ext uri="{FF2B5EF4-FFF2-40B4-BE49-F238E27FC236}">
                      <a16:creationId xmlns:a16="http://schemas.microsoft.com/office/drawing/2014/main" id="{A751CCCC-3324-4E71-BDA3-12EE1FFE011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8" name="Freeform 27">
                  <a:extLst>
                    <a:ext uri="{FF2B5EF4-FFF2-40B4-BE49-F238E27FC236}">
                      <a16:creationId xmlns:a16="http://schemas.microsoft.com/office/drawing/2014/main" id="{CFB4E30D-0165-4F35-92D9-00CF5B228605}"/>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256" name="CellPhone_E8EA">
                <a:extLst>
                  <a:ext uri="{FF2B5EF4-FFF2-40B4-BE49-F238E27FC236}">
                    <a16:creationId xmlns:a16="http://schemas.microsoft.com/office/drawing/2014/main" id="{CAB35711-4866-4D69-9356-32E10CFA0392}"/>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57" name="Straight Connector 256">
                <a:extLst>
                  <a:ext uri="{FF2B5EF4-FFF2-40B4-BE49-F238E27FC236}">
                    <a16:creationId xmlns:a16="http://schemas.microsoft.com/office/drawing/2014/main" id="{EE7EDB97-0988-4E9F-9693-0D0B703D6530}"/>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221" name="Group 220">
              <a:extLst>
                <a:ext uri="{FF2B5EF4-FFF2-40B4-BE49-F238E27FC236}">
                  <a16:creationId xmlns:a16="http://schemas.microsoft.com/office/drawing/2014/main" id="{1DEB5CC9-D4DC-4ECC-BA76-5C3489A63BFB}"/>
                </a:ext>
              </a:extLst>
            </p:cNvPr>
            <p:cNvGrpSpPr/>
            <p:nvPr/>
          </p:nvGrpSpPr>
          <p:grpSpPr>
            <a:xfrm>
              <a:off x="1571071" y="2257105"/>
              <a:ext cx="204931" cy="341495"/>
              <a:chOff x="6490922" y="1610486"/>
              <a:chExt cx="211865" cy="353049"/>
            </a:xfrm>
          </p:grpSpPr>
          <p:sp>
            <p:nvSpPr>
              <p:cNvPr id="242" name="Rectangle 241">
                <a:extLst>
                  <a:ext uri="{FF2B5EF4-FFF2-40B4-BE49-F238E27FC236}">
                    <a16:creationId xmlns:a16="http://schemas.microsoft.com/office/drawing/2014/main" id="{B659C747-FE42-4542-B16F-C7B634E73C45}"/>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3" name="Group 30">
                <a:extLst>
                  <a:ext uri="{FF2B5EF4-FFF2-40B4-BE49-F238E27FC236}">
                    <a16:creationId xmlns:a16="http://schemas.microsoft.com/office/drawing/2014/main" id="{7C09D4F0-2FD2-4A92-81E6-30F2E93C66C9}"/>
                  </a:ext>
                </a:extLst>
              </p:cNvPr>
              <p:cNvGrpSpPr>
                <a:grpSpLocks noChangeAspect="1"/>
              </p:cNvGrpSpPr>
              <p:nvPr/>
            </p:nvGrpSpPr>
            <p:grpSpPr bwMode="auto">
              <a:xfrm>
                <a:off x="6545792" y="1729376"/>
                <a:ext cx="111361" cy="115269"/>
                <a:chOff x="5049" y="1841"/>
                <a:chExt cx="57" cy="59"/>
              </a:xfrm>
              <a:solidFill>
                <a:srgbClr val="FFFFFF"/>
              </a:solidFill>
            </p:grpSpPr>
            <p:sp>
              <p:nvSpPr>
                <p:cNvPr id="246" name="Freeform 31">
                  <a:extLst>
                    <a:ext uri="{FF2B5EF4-FFF2-40B4-BE49-F238E27FC236}">
                      <a16:creationId xmlns:a16="http://schemas.microsoft.com/office/drawing/2014/main" id="{6ED40979-5911-410A-ADDA-0728507356B4}"/>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7" name="Freeform 32">
                  <a:extLst>
                    <a:ext uri="{FF2B5EF4-FFF2-40B4-BE49-F238E27FC236}">
                      <a16:creationId xmlns:a16="http://schemas.microsoft.com/office/drawing/2014/main" id="{A854C6DE-A73C-4AAB-B973-80A6161CE572}"/>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8" name="Freeform 33">
                  <a:extLst>
                    <a:ext uri="{FF2B5EF4-FFF2-40B4-BE49-F238E27FC236}">
                      <a16:creationId xmlns:a16="http://schemas.microsoft.com/office/drawing/2014/main" id="{943F5BA6-1686-4A36-82F1-C1D8687525DA}"/>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9" name="Freeform 34">
                  <a:extLst>
                    <a:ext uri="{FF2B5EF4-FFF2-40B4-BE49-F238E27FC236}">
                      <a16:creationId xmlns:a16="http://schemas.microsoft.com/office/drawing/2014/main" id="{D2892A22-668E-418F-9027-AA7B426DB9C5}"/>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0" name="Freeform 35">
                  <a:extLst>
                    <a:ext uri="{FF2B5EF4-FFF2-40B4-BE49-F238E27FC236}">
                      <a16:creationId xmlns:a16="http://schemas.microsoft.com/office/drawing/2014/main" id="{43E40BAC-6D3A-409E-9D98-1DDF4F73662C}"/>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1" name="Freeform 36">
                  <a:extLst>
                    <a:ext uri="{FF2B5EF4-FFF2-40B4-BE49-F238E27FC236}">
                      <a16:creationId xmlns:a16="http://schemas.microsoft.com/office/drawing/2014/main" id="{05B37028-4B6C-4362-AC77-9060C0B6816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2" name="Freeform 37">
                  <a:extLst>
                    <a:ext uri="{FF2B5EF4-FFF2-40B4-BE49-F238E27FC236}">
                      <a16:creationId xmlns:a16="http://schemas.microsoft.com/office/drawing/2014/main" id="{08E3C3C2-7B1B-40B2-9330-7E16C70AC281}"/>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3" name="Freeform 38">
                  <a:extLst>
                    <a:ext uri="{FF2B5EF4-FFF2-40B4-BE49-F238E27FC236}">
                      <a16:creationId xmlns:a16="http://schemas.microsoft.com/office/drawing/2014/main" id="{78801CE4-19CF-480D-A3E5-E84E4FB4496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244" name="CellPhone_E8EA">
                <a:extLst>
                  <a:ext uri="{FF2B5EF4-FFF2-40B4-BE49-F238E27FC236}">
                    <a16:creationId xmlns:a16="http://schemas.microsoft.com/office/drawing/2014/main" id="{B549513F-E890-49E1-AF94-02FA8C787008}"/>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45" name="Straight Connector 244">
                <a:extLst>
                  <a:ext uri="{FF2B5EF4-FFF2-40B4-BE49-F238E27FC236}">
                    <a16:creationId xmlns:a16="http://schemas.microsoft.com/office/drawing/2014/main" id="{82777517-BC33-494C-8932-5CCECFDE1B78}"/>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222" name="Group 221">
              <a:extLst>
                <a:ext uri="{FF2B5EF4-FFF2-40B4-BE49-F238E27FC236}">
                  <a16:creationId xmlns:a16="http://schemas.microsoft.com/office/drawing/2014/main" id="{A8192FA0-3084-4216-B3EA-39DF8DB0FEF6}"/>
                </a:ext>
              </a:extLst>
            </p:cNvPr>
            <p:cNvGrpSpPr/>
            <p:nvPr/>
          </p:nvGrpSpPr>
          <p:grpSpPr>
            <a:xfrm>
              <a:off x="2173867" y="2309875"/>
              <a:ext cx="426956" cy="327217"/>
              <a:chOff x="7398246" y="1610486"/>
              <a:chExt cx="498447" cy="382007"/>
            </a:xfrm>
          </p:grpSpPr>
          <p:sp>
            <p:nvSpPr>
              <p:cNvPr id="227" name="monitor">
                <a:extLst>
                  <a:ext uri="{FF2B5EF4-FFF2-40B4-BE49-F238E27FC236}">
                    <a16:creationId xmlns:a16="http://schemas.microsoft.com/office/drawing/2014/main" id="{E57251C4-90B2-4D31-8A7A-50DC8BCBC181}"/>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8" name="Rectangle 227">
                <a:extLst>
                  <a:ext uri="{FF2B5EF4-FFF2-40B4-BE49-F238E27FC236}">
                    <a16:creationId xmlns:a16="http://schemas.microsoft.com/office/drawing/2014/main" id="{FD0B998E-02F1-442E-9E5B-E052BC91BB9D}"/>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7" name="Group 11">
                <a:extLst>
                  <a:ext uri="{FF2B5EF4-FFF2-40B4-BE49-F238E27FC236}">
                    <a16:creationId xmlns:a16="http://schemas.microsoft.com/office/drawing/2014/main" id="{C6057FF3-7574-4CEC-AD0D-8FD15A8F6630}"/>
                  </a:ext>
                </a:extLst>
              </p:cNvPr>
              <p:cNvGrpSpPr>
                <a:grpSpLocks noChangeAspect="1"/>
              </p:cNvGrpSpPr>
              <p:nvPr/>
            </p:nvGrpSpPr>
            <p:grpSpPr bwMode="auto">
              <a:xfrm>
                <a:off x="7581678" y="1714920"/>
                <a:ext cx="111860" cy="111860"/>
                <a:chOff x="5664" y="1835"/>
                <a:chExt cx="73" cy="73"/>
              </a:xfrm>
              <a:solidFill>
                <a:srgbClr val="FFFFFF"/>
              </a:solidFill>
            </p:grpSpPr>
            <p:sp>
              <p:nvSpPr>
                <p:cNvPr id="238" name="Freeform 12">
                  <a:extLst>
                    <a:ext uri="{FF2B5EF4-FFF2-40B4-BE49-F238E27FC236}">
                      <a16:creationId xmlns:a16="http://schemas.microsoft.com/office/drawing/2014/main" id="{6CAC7C7E-DC0B-47B1-942F-307D6FADFA68}"/>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9" name="Freeform 13">
                  <a:extLst>
                    <a:ext uri="{FF2B5EF4-FFF2-40B4-BE49-F238E27FC236}">
                      <a16:creationId xmlns:a16="http://schemas.microsoft.com/office/drawing/2014/main" id="{A57813AB-2CBB-46BC-A984-503465551EBF}"/>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0" name="Freeform 14">
                  <a:extLst>
                    <a:ext uri="{FF2B5EF4-FFF2-40B4-BE49-F238E27FC236}">
                      <a16:creationId xmlns:a16="http://schemas.microsoft.com/office/drawing/2014/main" id="{21031152-58D5-41ED-BC32-6A056A369E56}"/>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1" name="Freeform 15">
                  <a:extLst>
                    <a:ext uri="{FF2B5EF4-FFF2-40B4-BE49-F238E27FC236}">
                      <a16:creationId xmlns:a16="http://schemas.microsoft.com/office/drawing/2014/main" id="{65D7260C-EF03-4C7D-BBE0-47A80D2FCFFC}"/>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224" name="Group 223">
              <a:extLst>
                <a:ext uri="{FF2B5EF4-FFF2-40B4-BE49-F238E27FC236}">
                  <a16:creationId xmlns:a16="http://schemas.microsoft.com/office/drawing/2014/main" id="{444B7CD9-4D66-44FE-9912-B8BD296E0C8A}"/>
                </a:ext>
              </a:extLst>
            </p:cNvPr>
            <p:cNvGrpSpPr/>
            <p:nvPr/>
          </p:nvGrpSpPr>
          <p:grpSpPr>
            <a:xfrm>
              <a:off x="1724250" y="2490343"/>
              <a:ext cx="197936" cy="197936"/>
              <a:chOff x="1724250" y="2490343"/>
              <a:chExt cx="197936" cy="197936"/>
            </a:xfrm>
          </p:grpSpPr>
          <p:sp>
            <p:nvSpPr>
              <p:cNvPr id="225" name="Oval 224">
                <a:extLst>
                  <a:ext uri="{FF2B5EF4-FFF2-40B4-BE49-F238E27FC236}">
                    <a16:creationId xmlns:a16="http://schemas.microsoft.com/office/drawing/2014/main" id="{5FBD6AA2-F83D-43B2-897E-1A6104202914}"/>
                  </a:ext>
                </a:extLst>
              </p:cNvPr>
              <p:cNvSpPr/>
              <p:nvPr/>
            </p:nvSpPr>
            <p:spPr bwMode="auto">
              <a:xfrm>
                <a:off x="1724250" y="2490343"/>
                <a:ext cx="197936" cy="1979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Commitments_EC4D">
                <a:extLst>
                  <a:ext uri="{FF2B5EF4-FFF2-40B4-BE49-F238E27FC236}">
                    <a16:creationId xmlns:a16="http://schemas.microsoft.com/office/drawing/2014/main" id="{7C1DCC8F-5CA1-41AA-8B64-6A0A141E7DD7}"/>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98" name="Group 297">
            <a:extLst>
              <a:ext uri="{FF2B5EF4-FFF2-40B4-BE49-F238E27FC236}">
                <a16:creationId xmlns:a16="http://schemas.microsoft.com/office/drawing/2014/main" id="{3897E47D-04F7-4E6A-94AA-DF2BA8E44F87}"/>
              </a:ext>
            </a:extLst>
          </p:cNvPr>
          <p:cNvGrpSpPr/>
          <p:nvPr/>
        </p:nvGrpSpPr>
        <p:grpSpPr>
          <a:xfrm>
            <a:off x="4871628" y="1319480"/>
            <a:ext cx="1828002" cy="547384"/>
            <a:chOff x="4546063" y="1319480"/>
            <a:chExt cx="1828002" cy="547384"/>
          </a:xfrm>
        </p:grpSpPr>
        <p:sp>
          <p:nvSpPr>
            <p:cNvPr id="299" name="Rectangle 298">
              <a:hlinkClick r:id="rId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2A2AACA0-BD6B-46C8-9443-28B90BDF2C18}"/>
                </a:ext>
              </a:extLst>
            </p:cNvPr>
            <p:cNvSpPr/>
            <p:nvPr/>
          </p:nvSpPr>
          <p:spPr>
            <a:xfrm>
              <a:off x="4546063" y="1319480"/>
              <a:ext cx="1828002" cy="54738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300" name="Picture 299">
              <a:extLst>
                <a:ext uri="{FF2B5EF4-FFF2-40B4-BE49-F238E27FC236}">
                  <a16:creationId xmlns:a16="http://schemas.microsoft.com/office/drawing/2014/main" id="{4E0D7494-18E3-4CE4-81E0-0E5B1CDD851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301" name="Picture 300">
              <a:extLst>
                <a:ext uri="{FF2B5EF4-FFF2-40B4-BE49-F238E27FC236}">
                  <a16:creationId xmlns:a16="http://schemas.microsoft.com/office/drawing/2014/main" id="{FD8E8D3F-E70E-4707-8139-AF8A820F97F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302" name="Picture 301">
              <a:extLst>
                <a:ext uri="{FF2B5EF4-FFF2-40B4-BE49-F238E27FC236}">
                  <a16:creationId xmlns:a16="http://schemas.microsoft.com/office/drawing/2014/main" id="{6E0B7B31-ABCD-4EF9-AF56-8D1DCBC4A2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304" name="Picture 303">
              <a:extLst>
                <a:ext uri="{FF2B5EF4-FFF2-40B4-BE49-F238E27FC236}">
                  <a16:creationId xmlns:a16="http://schemas.microsoft.com/office/drawing/2014/main" id="{FFCC9561-73AD-4477-B9A5-CBF9FC93D3B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305" name="Group 304">
              <a:extLst>
                <a:ext uri="{FF2B5EF4-FFF2-40B4-BE49-F238E27FC236}">
                  <a16:creationId xmlns:a16="http://schemas.microsoft.com/office/drawing/2014/main" id="{6E0FB7FE-33C0-4152-94FF-030255A186DF}"/>
                </a:ext>
              </a:extLst>
            </p:cNvPr>
            <p:cNvGrpSpPr/>
            <p:nvPr/>
          </p:nvGrpSpPr>
          <p:grpSpPr>
            <a:xfrm>
              <a:off x="6143897" y="1571087"/>
              <a:ext cx="127912" cy="29526"/>
              <a:chOff x="3187373" y="140962"/>
              <a:chExt cx="412250" cy="115312"/>
            </a:xfrm>
            <a:solidFill>
              <a:srgbClr val="000000">
                <a:lumMod val="65000"/>
                <a:lumOff val="35000"/>
              </a:srgbClr>
            </a:solidFill>
          </p:grpSpPr>
          <p:sp>
            <p:nvSpPr>
              <p:cNvPr id="312" name="Oval 311">
                <a:extLst>
                  <a:ext uri="{FF2B5EF4-FFF2-40B4-BE49-F238E27FC236}">
                    <a16:creationId xmlns:a16="http://schemas.microsoft.com/office/drawing/2014/main" id="{6386707F-42B3-46C1-8366-4DA80F6E1CD9}"/>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Oval 312">
                <a:extLst>
                  <a:ext uri="{FF2B5EF4-FFF2-40B4-BE49-F238E27FC236}">
                    <a16:creationId xmlns:a16="http://schemas.microsoft.com/office/drawing/2014/main" id="{BB096CF8-88A3-4356-AA45-4D85210D0268}"/>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Oval 313">
                <a:extLst>
                  <a:ext uri="{FF2B5EF4-FFF2-40B4-BE49-F238E27FC236}">
                    <a16:creationId xmlns:a16="http://schemas.microsoft.com/office/drawing/2014/main" id="{63AFBBA0-45E3-4D6F-BE17-38DB355B1D1E}"/>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06" name="Picture 305">
              <a:extLst>
                <a:ext uri="{FF2B5EF4-FFF2-40B4-BE49-F238E27FC236}">
                  <a16:creationId xmlns:a16="http://schemas.microsoft.com/office/drawing/2014/main" id="{1A9CDA24-7C2C-4DAB-B957-99EE20846C7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307" name="Picture 306">
              <a:extLst>
                <a:ext uri="{FF2B5EF4-FFF2-40B4-BE49-F238E27FC236}">
                  <a16:creationId xmlns:a16="http://schemas.microsoft.com/office/drawing/2014/main" id="{908B9DC7-C340-419D-A73F-C1E22AF580F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308" name="Picture 307">
              <a:extLst>
                <a:ext uri="{FF2B5EF4-FFF2-40B4-BE49-F238E27FC236}">
                  <a16:creationId xmlns:a16="http://schemas.microsoft.com/office/drawing/2014/main" id="{AF2FF8D1-E5E5-4156-A90F-6223EF46EC4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309" name="Picture 308">
              <a:extLst>
                <a:ext uri="{FF2B5EF4-FFF2-40B4-BE49-F238E27FC236}">
                  <a16:creationId xmlns:a16="http://schemas.microsoft.com/office/drawing/2014/main" id="{14A5EC54-23D6-4CF6-97AD-C3DDAD4E3C7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310" name="TextBox 309">
              <a:extLst>
                <a:ext uri="{FF2B5EF4-FFF2-40B4-BE49-F238E27FC236}">
                  <a16:creationId xmlns:a16="http://schemas.microsoft.com/office/drawing/2014/main" id="{DDB0318F-9F7F-42F5-B58F-8586623F75AA}"/>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D73B01"/>
                      </a:gs>
                      <a:gs pos="30000">
                        <a:srgbClr val="D73B01"/>
                      </a:gs>
                    </a:gsLst>
                    <a:lin ang="5400000" scaled="0"/>
                  </a:gradFill>
                  <a:effectLst/>
                  <a:uLnTx/>
                  <a:uFillTx/>
                  <a:latin typeface="Segoe UI Semibold"/>
                  <a:ea typeface="+mn-ea"/>
                  <a:cs typeface="+mn-cs"/>
                </a:rPr>
                <a:t>Office</a:t>
              </a:r>
            </a:p>
          </p:txBody>
        </p:sp>
        <p:sp>
          <p:nvSpPr>
            <p:cNvPr id="311" name="TextBox 310">
              <a:extLst>
                <a:ext uri="{FF2B5EF4-FFF2-40B4-BE49-F238E27FC236}">
                  <a16:creationId xmlns:a16="http://schemas.microsoft.com/office/drawing/2014/main" id="{970CE18B-9E77-405E-BE64-427E79705E43}"/>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Azure</a:t>
              </a:r>
            </a:p>
          </p:txBody>
        </p:sp>
      </p:grpSp>
      <p:pic>
        <p:nvPicPr>
          <p:cNvPr id="315" name="!! Graphic 314">
            <a:extLst>
              <a:ext uri="{FF2B5EF4-FFF2-40B4-BE49-F238E27FC236}">
                <a16:creationId xmlns:a16="http://schemas.microsoft.com/office/drawing/2014/main" id="{9661CB15-C380-41BD-A43B-B7F543E3BFD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10174" y="5190008"/>
            <a:ext cx="196950" cy="182880"/>
          </a:xfrm>
          <a:prstGeom prst="rect">
            <a:avLst/>
          </a:prstGeom>
        </p:spPr>
      </p:pic>
      <p:sp>
        <p:nvSpPr>
          <p:cNvPr id="317" name="Manufacturing_E99C" title="Icon of a robotic arm">
            <a:extLst>
              <a:ext uri="{FF2B5EF4-FFF2-40B4-BE49-F238E27FC236}">
                <a16:creationId xmlns:a16="http://schemas.microsoft.com/office/drawing/2014/main" id="{039E387A-713F-402B-8DC1-8D6F8D2C9BAD}"/>
              </a:ext>
            </a:extLst>
          </p:cNvPr>
          <p:cNvSpPr>
            <a:spLocks noChangeAspect="1" noEditPoints="1"/>
          </p:cNvSpPr>
          <p:nvPr/>
        </p:nvSpPr>
        <p:spPr bwMode="auto">
          <a:xfrm>
            <a:off x="9625689" y="5775775"/>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8" name="Beaker_F196" title="Icon of a scientific flask with liquid in it">
            <a:extLst>
              <a:ext uri="{FF2B5EF4-FFF2-40B4-BE49-F238E27FC236}">
                <a16:creationId xmlns:a16="http://schemas.microsoft.com/office/drawing/2014/main" id="{1B4C301A-677E-4EBE-BDF1-2812A3F61120}"/>
              </a:ext>
            </a:extLst>
          </p:cNvPr>
          <p:cNvSpPr>
            <a:spLocks noChangeAspect="1" noEditPoints="1"/>
          </p:cNvSpPr>
          <p:nvPr/>
        </p:nvSpPr>
        <p:spPr bwMode="auto">
          <a:xfrm>
            <a:off x="10093758" y="5775774"/>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9" name="printer" title="Icon of a printer">
            <a:extLst>
              <a:ext uri="{FF2B5EF4-FFF2-40B4-BE49-F238E27FC236}">
                <a16:creationId xmlns:a16="http://schemas.microsoft.com/office/drawing/2014/main" id="{0AC40EC9-4ACE-4E8A-9EC6-416F651F6001}"/>
              </a:ext>
            </a:extLst>
          </p:cNvPr>
          <p:cNvSpPr>
            <a:spLocks noChangeAspect="1" noEditPoints="1"/>
          </p:cNvSpPr>
          <p:nvPr/>
        </p:nvSpPr>
        <p:spPr bwMode="auto">
          <a:xfrm>
            <a:off x="10958306" y="576790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0" name="Money_3" title="Icon of a dollar sign">
            <a:extLst>
              <a:ext uri="{FF2B5EF4-FFF2-40B4-BE49-F238E27FC236}">
                <a16:creationId xmlns:a16="http://schemas.microsoft.com/office/drawing/2014/main" id="{FA39C198-8A70-4100-9C0A-332CB22BF646}"/>
              </a:ext>
            </a:extLst>
          </p:cNvPr>
          <p:cNvSpPr>
            <a:spLocks noChangeAspect="1" noEditPoints="1"/>
          </p:cNvSpPr>
          <p:nvPr/>
        </p:nvSpPr>
        <p:spPr bwMode="auto">
          <a:xfrm>
            <a:off x="9256751" y="578880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4" name="Group 13">
            <a:extLst>
              <a:ext uri="{FF2B5EF4-FFF2-40B4-BE49-F238E27FC236}">
                <a16:creationId xmlns:a16="http://schemas.microsoft.com/office/drawing/2014/main" id="{332BA52F-85D8-4E3D-BAE3-046655B4B945}"/>
              </a:ext>
            </a:extLst>
          </p:cNvPr>
          <p:cNvGrpSpPr/>
          <p:nvPr/>
        </p:nvGrpSpPr>
        <p:grpSpPr>
          <a:xfrm>
            <a:off x="7513058" y="5439633"/>
            <a:ext cx="370338" cy="611980"/>
            <a:chOff x="7513058" y="5677627"/>
            <a:chExt cx="370338" cy="611980"/>
          </a:xfrm>
        </p:grpSpPr>
        <p:grpSp>
          <p:nvGrpSpPr>
            <p:cNvPr id="281" name="Group 280">
              <a:extLst>
                <a:ext uri="{FF2B5EF4-FFF2-40B4-BE49-F238E27FC236}">
                  <a16:creationId xmlns:a16="http://schemas.microsoft.com/office/drawing/2014/main" id="{1289CC9A-D20B-434C-96A0-2D8CB52079DF}"/>
                </a:ext>
              </a:extLst>
            </p:cNvPr>
            <p:cNvGrpSpPr/>
            <p:nvPr/>
          </p:nvGrpSpPr>
          <p:grpSpPr>
            <a:xfrm>
              <a:off x="7513058" y="5961835"/>
              <a:ext cx="370338" cy="327772"/>
              <a:chOff x="4723767" y="3080378"/>
              <a:chExt cx="439858" cy="389301"/>
            </a:xfrm>
          </p:grpSpPr>
          <p:pic>
            <p:nvPicPr>
              <p:cNvPr id="282" name="Picture 281">
                <a:extLst>
                  <a:ext uri="{FF2B5EF4-FFF2-40B4-BE49-F238E27FC236}">
                    <a16:creationId xmlns:a16="http://schemas.microsoft.com/office/drawing/2014/main" id="{304FC0AC-C8CC-4FD3-87E6-F61CE9483A21}"/>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283" name="Group 282">
                <a:extLst>
                  <a:ext uri="{FF2B5EF4-FFF2-40B4-BE49-F238E27FC236}">
                    <a16:creationId xmlns:a16="http://schemas.microsoft.com/office/drawing/2014/main" id="{FB8DF23A-C6C0-45C5-B9A9-A29C43D6D925}"/>
                  </a:ext>
                </a:extLst>
              </p:cNvPr>
              <p:cNvGrpSpPr/>
              <p:nvPr/>
            </p:nvGrpSpPr>
            <p:grpSpPr>
              <a:xfrm>
                <a:off x="4723767" y="3080378"/>
                <a:ext cx="439858" cy="389301"/>
                <a:chOff x="3131835" y="4047725"/>
                <a:chExt cx="439858" cy="389301"/>
              </a:xfrm>
            </p:grpSpPr>
            <p:grpSp>
              <p:nvGrpSpPr>
                <p:cNvPr id="284" name="Group 283">
                  <a:extLst>
                    <a:ext uri="{FF2B5EF4-FFF2-40B4-BE49-F238E27FC236}">
                      <a16:creationId xmlns:a16="http://schemas.microsoft.com/office/drawing/2014/main" id="{1B0DD99C-853C-4FF7-8B5C-DCD5AA1344C6}"/>
                    </a:ext>
                  </a:extLst>
                </p:cNvPr>
                <p:cNvGrpSpPr/>
                <p:nvPr/>
              </p:nvGrpSpPr>
              <p:grpSpPr>
                <a:xfrm>
                  <a:off x="3131835" y="4047725"/>
                  <a:ext cx="182560" cy="348911"/>
                  <a:chOff x="2136298" y="4226790"/>
                  <a:chExt cx="196678" cy="375893"/>
                </a:xfrm>
              </p:grpSpPr>
              <p:sp>
                <p:nvSpPr>
                  <p:cNvPr id="288" name="Rectangle 287">
                    <a:extLst>
                      <a:ext uri="{FF2B5EF4-FFF2-40B4-BE49-F238E27FC236}">
                        <a16:creationId xmlns:a16="http://schemas.microsoft.com/office/drawing/2014/main" id="{9FF9E94C-7220-4CCE-BBA1-69EBC666F62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server">
                    <a:extLst>
                      <a:ext uri="{FF2B5EF4-FFF2-40B4-BE49-F238E27FC236}">
                        <a16:creationId xmlns:a16="http://schemas.microsoft.com/office/drawing/2014/main" id="{E6B46506-2B68-42F0-9DD8-D33E339857B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85" name="Oval 284">
                  <a:extLst>
                    <a:ext uri="{FF2B5EF4-FFF2-40B4-BE49-F238E27FC236}">
                      <a16:creationId xmlns:a16="http://schemas.microsoft.com/office/drawing/2014/main" id="{69BB53AD-7542-4213-BA41-581FE4CC0D44}"/>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6" name="Picture 285">
                  <a:extLst>
                    <a:ext uri="{FF2B5EF4-FFF2-40B4-BE49-F238E27FC236}">
                      <a16:creationId xmlns:a16="http://schemas.microsoft.com/office/drawing/2014/main" id="{6AF865B2-002C-407D-98B5-32152E0261E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287" name="Freeform 6">
                  <a:extLst>
                    <a:ext uri="{FF2B5EF4-FFF2-40B4-BE49-F238E27FC236}">
                      <a16:creationId xmlns:a16="http://schemas.microsoft.com/office/drawing/2014/main" id="{7437260F-5407-495A-BD4E-66B233F17C4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321" name="money_2" title="Icon of a dollar sign with an arrow around it pointing clockwise">
              <a:extLst>
                <a:ext uri="{FF2B5EF4-FFF2-40B4-BE49-F238E27FC236}">
                  <a16:creationId xmlns:a16="http://schemas.microsoft.com/office/drawing/2014/main" id="{D8A00BC6-1FCF-448B-A4FE-DF0DB94A5AC0}"/>
                </a:ext>
              </a:extLst>
            </p:cNvPr>
            <p:cNvSpPr>
              <a:spLocks noChangeAspect="1" noEditPoints="1"/>
            </p:cNvSpPr>
            <p:nvPr/>
          </p:nvSpPr>
          <p:spPr bwMode="auto">
            <a:xfrm>
              <a:off x="7606732" y="5677627"/>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9810F9C4-C79F-49C8-8332-AC91F6885937}"/>
              </a:ext>
            </a:extLst>
          </p:cNvPr>
          <p:cNvGrpSpPr/>
          <p:nvPr/>
        </p:nvGrpSpPr>
        <p:grpSpPr>
          <a:xfrm>
            <a:off x="8286291" y="5426687"/>
            <a:ext cx="769392" cy="608251"/>
            <a:chOff x="8286291" y="5664681"/>
            <a:chExt cx="769392" cy="608251"/>
          </a:xfrm>
        </p:grpSpPr>
        <p:sp>
          <p:nvSpPr>
            <p:cNvPr id="323" name="IoT" title="Icon of five circles that all connect to a center circle">
              <a:extLst>
                <a:ext uri="{FF2B5EF4-FFF2-40B4-BE49-F238E27FC236}">
                  <a16:creationId xmlns:a16="http://schemas.microsoft.com/office/drawing/2014/main" id="{437BCAFD-7F09-49C5-A010-6959D73C8676}"/>
                </a:ext>
              </a:extLst>
            </p:cNvPr>
            <p:cNvSpPr>
              <a:spLocks noChangeAspect="1" noEditPoints="1"/>
            </p:cNvSpPr>
            <p:nvPr/>
          </p:nvSpPr>
          <p:spPr bwMode="auto">
            <a:xfrm>
              <a:off x="8443877" y="5664681"/>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8" name="Group 7">
              <a:extLst>
                <a:ext uri="{FF2B5EF4-FFF2-40B4-BE49-F238E27FC236}">
                  <a16:creationId xmlns:a16="http://schemas.microsoft.com/office/drawing/2014/main" id="{5EF6EF09-9842-42E9-A475-7531D3143E68}"/>
                </a:ext>
              </a:extLst>
            </p:cNvPr>
            <p:cNvGrpSpPr/>
            <p:nvPr/>
          </p:nvGrpSpPr>
          <p:grpSpPr>
            <a:xfrm>
              <a:off x="8286291" y="6019187"/>
              <a:ext cx="263113" cy="252728"/>
              <a:chOff x="8685564" y="6019187"/>
              <a:chExt cx="263113" cy="252728"/>
            </a:xfrm>
          </p:grpSpPr>
          <p:sp>
            <p:nvSpPr>
              <p:cNvPr id="331" name="Database_EFC7" title="Icon of a cylinder">
                <a:extLst>
                  <a:ext uri="{FF2B5EF4-FFF2-40B4-BE49-F238E27FC236}">
                    <a16:creationId xmlns:a16="http://schemas.microsoft.com/office/drawing/2014/main" id="{35A66A46-A019-4CCC-A32A-A1DBB3DB3653}"/>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2" name="Database_EFC7" title="Icon of a cylinder">
                <a:extLst>
                  <a:ext uri="{FF2B5EF4-FFF2-40B4-BE49-F238E27FC236}">
                    <a16:creationId xmlns:a16="http://schemas.microsoft.com/office/drawing/2014/main" id="{E932A1AB-0983-4CD4-AC16-A2B595AF1743}"/>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8" name="Database_EFC7" title="Icon of a cylinder">
                <a:extLst>
                  <a:ext uri="{FF2B5EF4-FFF2-40B4-BE49-F238E27FC236}">
                    <a16:creationId xmlns:a16="http://schemas.microsoft.com/office/drawing/2014/main" id="{3A1818FE-BA3D-43A8-9E07-0024AFC7805C}"/>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0" name="Database_EFC7" title="Icon of a cylinder">
                <a:extLst>
                  <a:ext uri="{FF2B5EF4-FFF2-40B4-BE49-F238E27FC236}">
                    <a16:creationId xmlns:a16="http://schemas.microsoft.com/office/drawing/2014/main" id="{692C06AD-CCE8-42E4-BC87-4029A85052F7}"/>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72F90F72-4F79-479D-9031-C251D60162F5}"/>
                </a:ext>
              </a:extLst>
            </p:cNvPr>
            <p:cNvGrpSpPr/>
            <p:nvPr/>
          </p:nvGrpSpPr>
          <p:grpSpPr>
            <a:xfrm>
              <a:off x="8769825" y="5984247"/>
              <a:ext cx="285858" cy="288685"/>
              <a:chOff x="9163903" y="5979052"/>
              <a:chExt cx="285858" cy="288685"/>
            </a:xfrm>
          </p:grpSpPr>
          <p:sp>
            <p:nvSpPr>
              <p:cNvPr id="327" name="door" title="Icon of an open doorway">
                <a:extLst>
                  <a:ext uri="{FF2B5EF4-FFF2-40B4-BE49-F238E27FC236}">
                    <a16:creationId xmlns:a16="http://schemas.microsoft.com/office/drawing/2014/main" id="{0B4BA95B-B349-417F-9A4B-5AE6930D9A38}"/>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2" name="PaymentCard_E8C7" title="Icon of a credit card">
                <a:extLst>
                  <a:ext uri="{FF2B5EF4-FFF2-40B4-BE49-F238E27FC236}">
                    <a16:creationId xmlns:a16="http://schemas.microsoft.com/office/drawing/2014/main" id="{39A06CAD-5F6B-4DBD-8692-63D207DE3B03}"/>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B71D5CB3-5F88-4806-B083-E4266571A82A}"/>
              </a:ext>
            </a:extLst>
          </p:cNvPr>
          <p:cNvGrpSpPr/>
          <p:nvPr/>
        </p:nvGrpSpPr>
        <p:grpSpPr>
          <a:xfrm>
            <a:off x="10497504" y="5683040"/>
            <a:ext cx="252179" cy="299978"/>
            <a:chOff x="10497504" y="5921034"/>
            <a:chExt cx="252179" cy="299978"/>
          </a:xfrm>
        </p:grpSpPr>
        <p:sp>
          <p:nvSpPr>
            <p:cNvPr id="12" name="Rectangle 11">
              <a:extLst>
                <a:ext uri="{FF2B5EF4-FFF2-40B4-BE49-F238E27FC236}">
                  <a16:creationId xmlns:a16="http://schemas.microsoft.com/office/drawing/2014/main" id="{FCF35909-31F5-479E-9085-8D8EF6DDA658}"/>
                </a:ext>
              </a:extLst>
            </p:cNvPr>
            <p:cNvSpPr/>
            <p:nvPr/>
          </p:nvSpPr>
          <p:spPr bwMode="auto">
            <a:xfrm>
              <a:off x="10533916" y="5921034"/>
              <a:ext cx="179354" cy="110354"/>
            </a:xfrm>
            <a:prstGeom prst="rect">
              <a:avLst/>
            </a:pr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325" name="people_12" title="Icon of three people">
              <a:extLst>
                <a:ext uri="{FF2B5EF4-FFF2-40B4-BE49-F238E27FC236}">
                  <a16:creationId xmlns:a16="http://schemas.microsoft.com/office/drawing/2014/main" id="{14A52FDE-0B3D-473A-A9A3-0ABF633EE18A}"/>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54" name="Rectangle 153">
            <a:extLst>
              <a:ext uri="{FF2B5EF4-FFF2-40B4-BE49-F238E27FC236}">
                <a16:creationId xmlns:a16="http://schemas.microsoft.com/office/drawing/2014/main" id="{9A53A2F3-8D42-4027-B66D-E187E939F146}"/>
              </a:ext>
            </a:extLst>
          </p:cNvPr>
          <p:cNvSpPr/>
          <p:nvPr/>
        </p:nvSpPr>
        <p:spPr bwMode="auto">
          <a:xfrm>
            <a:off x="1167275" y="5453760"/>
            <a:ext cx="2114301"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All corporate devices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and a</a:t>
            </a:r>
            <a:r>
              <a:rPr kumimoji="0" lang="en-US" sz="11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ccess</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156" name="TextBox 155">
            <a:extLst>
              <a:ext uri="{FF2B5EF4-FFF2-40B4-BE49-F238E27FC236}">
                <a16:creationId xmlns:a16="http://schemas.microsoft.com/office/drawing/2014/main" id="{D3D2B5CF-BCE9-4916-99F4-E4A4A63BBFFC}"/>
              </a:ext>
            </a:extLst>
          </p:cNvPr>
          <p:cNvSpPr txBox="1"/>
          <p:nvPr/>
        </p:nvSpPr>
        <p:spPr>
          <a:xfrm>
            <a:off x="10447850" y="129332"/>
            <a:ext cx="942232" cy="480131"/>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2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rPr>
              <a:t>Menu</a:t>
            </a:r>
          </a:p>
        </p:txBody>
      </p:sp>
      <p:grpSp>
        <p:nvGrpSpPr>
          <p:cNvPr id="158" name="Group 157">
            <a:extLst>
              <a:ext uri="{FF2B5EF4-FFF2-40B4-BE49-F238E27FC236}">
                <a16:creationId xmlns:a16="http://schemas.microsoft.com/office/drawing/2014/main" id="{DDDF6F44-66CD-474E-8EA5-21199CFAA19F}"/>
              </a:ext>
            </a:extLst>
          </p:cNvPr>
          <p:cNvGrpSpPr/>
          <p:nvPr/>
        </p:nvGrpSpPr>
        <p:grpSpPr>
          <a:xfrm rot="10800000">
            <a:off x="10303438" y="245877"/>
            <a:ext cx="275209" cy="275209"/>
            <a:chOff x="602504" y="1875589"/>
            <a:chExt cx="3154895" cy="3154895"/>
          </a:xfrm>
        </p:grpSpPr>
        <p:sp>
          <p:nvSpPr>
            <p:cNvPr id="159" name="Oval 158">
              <a:extLst>
                <a:ext uri="{FF2B5EF4-FFF2-40B4-BE49-F238E27FC236}">
                  <a16:creationId xmlns:a16="http://schemas.microsoft.com/office/drawing/2014/main" id="{E9CE6070-F84C-4C05-B5B4-58A48EC1C01A}"/>
                </a:ext>
              </a:extLst>
            </p:cNvPr>
            <p:cNvSpPr/>
            <p:nvPr/>
          </p:nvSpPr>
          <p:spPr bwMode="auto">
            <a:xfrm>
              <a:off x="602504" y="1875589"/>
              <a:ext cx="3154895" cy="3154895"/>
            </a:xfrm>
            <a:prstGeom prst="ellipse">
              <a:avLst/>
            </a:prstGeom>
            <a:solidFill>
              <a:schemeClr val="accent1"/>
            </a:solidFill>
            <a:ln>
              <a:noFill/>
              <a:headEnd type="none" w="med" len="med"/>
              <a:tailEnd type="none" w="med" len="med"/>
            </a:ln>
            <a:effectLst>
              <a:outerShdw blurRad="177800" dist="508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arrow" title="Icon of an arrow">
              <a:extLst>
                <a:ext uri="{FF2B5EF4-FFF2-40B4-BE49-F238E27FC236}">
                  <a16:creationId xmlns:a16="http://schemas.microsoft.com/office/drawing/2014/main" id="{8DDC2E9C-DF02-463F-ABE0-B1A431532F7D}"/>
                </a:ext>
              </a:extLst>
            </p:cNvPr>
            <p:cNvSpPr>
              <a:spLocks noChangeAspect="1" noEditPoints="1"/>
            </p:cNvSpPr>
            <p:nvPr/>
          </p:nvSpPr>
          <p:spPr bwMode="auto">
            <a:xfrm>
              <a:off x="1255875" y="2565083"/>
              <a:ext cx="1872462" cy="17278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18DBC9A5-94E5-42C0-A090-0EDCCEE2084B}"/>
                  </a:ext>
                </a:extLst>
              </p:cNvPr>
              <p:cNvGraphicFramePr>
                <a:graphicFrameLocks noChangeAspect="1"/>
              </p:cNvGraphicFramePr>
              <p:nvPr>
                <p:extLst>
                  <p:ext uri="{D42A27DB-BD31-4B8C-83A1-F6EECF244321}">
                    <p14:modId xmlns:p14="http://schemas.microsoft.com/office/powerpoint/2010/main" val="2905163380"/>
                  </p:ext>
                </p:extLst>
              </p:nvPr>
            </p:nvGraphicFramePr>
            <p:xfrm>
              <a:off x="11208497" y="137804"/>
              <a:ext cx="823440" cy="463185"/>
            </p:xfrm>
            <a:graphic>
              <a:graphicData uri="http://schemas.microsoft.com/office/powerpoint/2016/slidezoom">
                <pslz:sldZm>
                  <pslz:sldZmObj sldId="2123259245" cId="2940792">
                    <pslz:zmPr id="{4554E46A-5410-4E6E-835B-F427A62A253F}" returnToParent="0" transitionDur="1000">
                      <p166:blipFill xmlns:p166="http://schemas.microsoft.com/office/powerpoint/2016/6/main">
                        <a:blip r:embed="rId19"/>
                        <a:stretch>
                          <a:fillRect/>
                        </a:stretch>
                      </p166:blipFill>
                      <p166:spPr xmlns:p166="http://schemas.microsoft.com/office/powerpoint/2016/6/main">
                        <a:xfrm>
                          <a:off x="0" y="0"/>
                          <a:ext cx="823440" cy="463185"/>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166:spPr>
                    </pslz:zmPr>
                  </pslz:sldZmObj>
                </pslz:sldZm>
              </a:graphicData>
            </a:graphic>
          </p:graphicFrame>
        </mc:Choice>
        <mc:Fallback xmlns="">
          <p:pic>
            <p:nvPicPr>
              <p:cNvPr id="3" name="Slide Zoom 2">
                <a:extLst>
                  <a:ext uri="{FF2B5EF4-FFF2-40B4-BE49-F238E27FC236}">
                    <a16:creationId xmlns:a16="http://schemas.microsoft.com/office/drawing/2014/main" id="{18DBC9A5-94E5-42C0-A090-0EDCCEE2084B}"/>
                  </a:ext>
                </a:extLst>
              </p:cNvPr>
              <p:cNvPicPr>
                <a:picLocks noGrp="1" noRot="1" noChangeAspect="1" noMove="1" noResize="1" noEditPoints="1" noAdjustHandles="1" noChangeArrowheads="1" noChangeShapeType="1"/>
              </p:cNvPicPr>
              <p:nvPr/>
            </p:nvPicPr>
            <p:blipFill>
              <a:blip r:embed="rId20"/>
              <a:stretch>
                <a:fillRect/>
              </a:stretch>
            </p:blipFill>
            <p:spPr>
              <a:xfrm>
                <a:off x="11208497" y="137804"/>
                <a:ext cx="823440" cy="463185"/>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mc:Fallback>
      </mc:AlternateContent>
    </p:spTree>
    <p:extLst>
      <p:ext uri="{BB962C8B-B14F-4D97-AF65-F5344CB8AC3E}">
        <p14:creationId xmlns:p14="http://schemas.microsoft.com/office/powerpoint/2010/main" val="40382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957FCF9C-E4C9-4DCF-BADC-7532D6C6E953}"/>
              </a:ext>
            </a:extLst>
          </p:cNvPr>
          <p:cNvSpPr/>
          <p:nvPr/>
        </p:nvSpPr>
        <p:spPr bwMode="auto">
          <a:xfrm>
            <a:off x="627762" y="4176429"/>
            <a:ext cx="4189004" cy="2157740"/>
          </a:xfrm>
          <a:prstGeom prst="roundRect">
            <a:avLst>
              <a:gd name="adj" fmla="val 24127"/>
            </a:avLst>
          </a:prstGeom>
          <a:solidFill>
            <a:schemeClr val="bg1"/>
          </a:solid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12" name="Rectangle: Rounded Corners 11">
            <a:extLst>
              <a:ext uri="{FF2B5EF4-FFF2-40B4-BE49-F238E27FC236}">
                <a16:creationId xmlns:a16="http://schemas.microsoft.com/office/drawing/2014/main" id="{E45E913C-819A-4FFD-9814-7B46F724E8C8}"/>
              </a:ext>
            </a:extLst>
          </p:cNvPr>
          <p:cNvSpPr/>
          <p:nvPr/>
        </p:nvSpPr>
        <p:spPr bwMode="auto">
          <a:xfrm>
            <a:off x="755607" y="4906832"/>
            <a:ext cx="5870738" cy="1510905"/>
          </a:xfrm>
          <a:prstGeom prst="roundRect">
            <a:avLst>
              <a:gd name="adj" fmla="val 22739"/>
            </a:avLst>
          </a:prstGeom>
          <a:solidFill>
            <a:schemeClr val="bg1"/>
          </a:solidFill>
          <a:ln w="1270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158" name="Group 157">
            <a:extLst>
              <a:ext uri="{FF2B5EF4-FFF2-40B4-BE49-F238E27FC236}">
                <a16:creationId xmlns:a16="http://schemas.microsoft.com/office/drawing/2014/main" id="{1E121275-4C05-4C51-B2B1-5BE18CA5A99F}"/>
              </a:ext>
            </a:extLst>
          </p:cNvPr>
          <p:cNvGrpSpPr/>
          <p:nvPr/>
        </p:nvGrpSpPr>
        <p:grpSpPr>
          <a:xfrm>
            <a:off x="552804" y="5515991"/>
            <a:ext cx="3947397" cy="914400"/>
            <a:chOff x="552805" y="5413548"/>
            <a:chExt cx="3694610" cy="914400"/>
          </a:xfrm>
        </p:grpSpPr>
        <p:sp>
          <p:nvSpPr>
            <p:cNvPr id="162" name="Rectangle: Rounded Corners 161">
              <a:extLst>
                <a:ext uri="{FF2B5EF4-FFF2-40B4-BE49-F238E27FC236}">
                  <a16:creationId xmlns:a16="http://schemas.microsoft.com/office/drawing/2014/main" id="{900710D8-05DD-46F4-AFD1-652A1B50D3A3}"/>
                </a:ext>
              </a:extLst>
            </p:cNvPr>
            <p:cNvSpPr/>
            <p:nvPr/>
          </p:nvSpPr>
          <p:spPr bwMode="auto">
            <a:xfrm>
              <a:off x="552805" y="5413548"/>
              <a:ext cx="3694610" cy="914400"/>
            </a:xfrm>
            <a:prstGeom prst="roundRect">
              <a:avLst>
                <a:gd name="adj" fmla="val 50000"/>
              </a:avLst>
            </a:prstGeom>
            <a:solidFill>
              <a:srgbClr val="5353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050" b="1"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Validated Resource Access</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All devices can access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Managed and compliant devices </a:t>
              </a:r>
              <a:b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can access corporate resources</a:t>
              </a:r>
            </a:p>
          </p:txBody>
        </p:sp>
        <p:grpSp>
          <p:nvGrpSpPr>
            <p:cNvPr id="163" name="Group 162">
              <a:extLst>
                <a:ext uri="{FF2B5EF4-FFF2-40B4-BE49-F238E27FC236}">
                  <a16:creationId xmlns:a16="http://schemas.microsoft.com/office/drawing/2014/main" id="{0A90A6F0-376F-408F-B358-136683B1A8C8}"/>
                </a:ext>
              </a:extLst>
            </p:cNvPr>
            <p:cNvGrpSpPr/>
            <p:nvPr/>
          </p:nvGrpSpPr>
          <p:grpSpPr>
            <a:xfrm>
              <a:off x="814511" y="5622527"/>
              <a:ext cx="409349" cy="401526"/>
              <a:chOff x="682950" y="5665974"/>
              <a:chExt cx="372886" cy="365760"/>
            </a:xfrm>
          </p:grpSpPr>
          <p:sp>
            <p:nvSpPr>
              <p:cNvPr id="164" name="magnify" title="Icon of a magnifying glass">
                <a:extLst>
                  <a:ext uri="{FF2B5EF4-FFF2-40B4-BE49-F238E27FC236}">
                    <a16:creationId xmlns:a16="http://schemas.microsoft.com/office/drawing/2014/main" id="{031804AD-10BD-4225-90F8-F566D8F2791C}"/>
                  </a:ext>
                </a:extLst>
              </p:cNvPr>
              <p:cNvSpPr>
                <a:spLocks noChangeAspect="1" noEditPoints="1"/>
              </p:cNvSpPr>
              <p:nvPr/>
            </p:nvSpPr>
            <p:spPr bwMode="auto">
              <a:xfrm flipH="1">
                <a:off x="682950" y="566597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A1A1A"/>
                  </a:solidFill>
                  <a:effectLst/>
                  <a:uLnTx/>
                  <a:uFillTx/>
                  <a:latin typeface="Segoe UI"/>
                  <a:ea typeface="+mn-ea"/>
                  <a:cs typeface="+mn-cs"/>
                </a:endParaRPr>
              </a:p>
            </p:txBody>
          </p:sp>
          <p:sp>
            <p:nvSpPr>
              <p:cNvPr id="165" name="check" title="Icon of a checkmark">
                <a:extLst>
                  <a:ext uri="{FF2B5EF4-FFF2-40B4-BE49-F238E27FC236}">
                    <a16:creationId xmlns:a16="http://schemas.microsoft.com/office/drawing/2014/main" id="{D5867EB1-416A-4EA9-A0A8-8A9739C3E4C3}"/>
                  </a:ext>
                </a:extLst>
              </p:cNvPr>
              <p:cNvSpPr>
                <a:spLocks noChangeAspect="1"/>
              </p:cNvSpPr>
              <p:nvPr/>
            </p:nvSpPr>
            <p:spPr bwMode="auto">
              <a:xfrm>
                <a:off x="876612" y="5749152"/>
                <a:ext cx="110619" cy="7811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178" name="Rectangle: Rounded Corners 177">
            <a:extLst>
              <a:ext uri="{FF2B5EF4-FFF2-40B4-BE49-F238E27FC236}">
                <a16:creationId xmlns:a16="http://schemas.microsoft.com/office/drawing/2014/main" id="{7C4EF8CE-47B1-464D-AB4D-E34126456381}"/>
              </a:ext>
            </a:extLst>
          </p:cNvPr>
          <p:cNvSpPr/>
          <p:nvPr/>
        </p:nvSpPr>
        <p:spPr bwMode="auto">
          <a:xfrm>
            <a:off x="3401170" y="5304833"/>
            <a:ext cx="8035223" cy="1118203"/>
          </a:xfrm>
          <a:prstGeom prst="roundRect">
            <a:avLst>
              <a:gd name="adj" fmla="val 50000"/>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197" name="Straight Connector 196">
            <a:extLst>
              <a:ext uri="{FF2B5EF4-FFF2-40B4-BE49-F238E27FC236}">
                <a16:creationId xmlns:a16="http://schemas.microsoft.com/office/drawing/2014/main" id="{C8D1C52D-DC7A-4236-94F1-BFA73F6D0174}"/>
              </a:ext>
            </a:extLst>
          </p:cNvPr>
          <p:cNvCxnSpPr>
            <a:cxnSpLocks/>
          </p:cNvCxnSpPr>
          <p:nvPr/>
        </p:nvCxnSpPr>
        <p:spPr>
          <a:xfrm>
            <a:off x="5253571" y="6124150"/>
            <a:ext cx="5824728" cy="0"/>
          </a:xfrm>
          <a:prstGeom prst="line">
            <a:avLst/>
          </a:prstGeom>
          <a:solidFill>
            <a:srgbClr val="FFFFFF">
              <a:lumMod val="95000"/>
            </a:srgbClr>
          </a:solidFill>
          <a:ln w="19050" cap="flat" cmpd="sng" algn="ctr">
            <a:solidFill>
              <a:srgbClr val="505050"/>
            </a:solidFill>
            <a:prstDash val="solid"/>
          </a:ln>
          <a:effectLst/>
        </p:spPr>
      </p:cxnSp>
      <p:cxnSp>
        <p:nvCxnSpPr>
          <p:cNvPr id="214" name="Straight Connector 213">
            <a:extLst>
              <a:ext uri="{FF2B5EF4-FFF2-40B4-BE49-F238E27FC236}">
                <a16:creationId xmlns:a16="http://schemas.microsoft.com/office/drawing/2014/main" id="{48E24F03-450E-4205-8DBC-AEA240C0CC8C}"/>
              </a:ext>
            </a:extLst>
          </p:cNvPr>
          <p:cNvCxnSpPr>
            <a:cxnSpLocks/>
          </p:cNvCxnSpPr>
          <p:nvPr/>
        </p:nvCxnSpPr>
        <p:spPr>
          <a:xfrm>
            <a:off x="7616162" y="603643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6" name="Straight Connector 215">
            <a:extLst>
              <a:ext uri="{FF2B5EF4-FFF2-40B4-BE49-F238E27FC236}">
                <a16:creationId xmlns:a16="http://schemas.microsoft.com/office/drawing/2014/main" id="{6D8712B0-BB44-44F8-B1DE-C6BC88C8500C}"/>
              </a:ext>
            </a:extLst>
          </p:cNvPr>
          <p:cNvCxnSpPr>
            <a:cxnSpLocks/>
          </p:cNvCxnSpPr>
          <p:nvPr/>
        </p:nvCxnSpPr>
        <p:spPr>
          <a:xfrm>
            <a:off x="6274266"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7" name="Straight Connector 216">
            <a:extLst>
              <a:ext uri="{FF2B5EF4-FFF2-40B4-BE49-F238E27FC236}">
                <a16:creationId xmlns:a16="http://schemas.microsoft.com/office/drawing/2014/main" id="{6C7A28A0-391B-4BBD-B140-C99BA7A50E7D}"/>
              </a:ext>
            </a:extLst>
          </p:cNvPr>
          <p:cNvCxnSpPr>
            <a:cxnSpLocks/>
          </p:cNvCxnSpPr>
          <p:nvPr/>
        </p:nvCxnSpPr>
        <p:spPr>
          <a:xfrm>
            <a:off x="6902112"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218" name="Graphic 217">
            <a:extLst>
              <a:ext uri="{FF2B5EF4-FFF2-40B4-BE49-F238E27FC236}">
                <a16:creationId xmlns:a16="http://schemas.microsoft.com/office/drawing/2014/main" id="{AE390450-891B-495C-B0BF-81FC5EFB1F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5297" y="6055828"/>
            <a:ext cx="373956" cy="101989"/>
          </a:xfrm>
          <a:prstGeom prst="rect">
            <a:avLst/>
          </a:prstGeom>
        </p:spPr>
      </p:pic>
      <p:grpSp>
        <p:nvGrpSpPr>
          <p:cNvPr id="220" name="Group 219">
            <a:extLst>
              <a:ext uri="{FF2B5EF4-FFF2-40B4-BE49-F238E27FC236}">
                <a16:creationId xmlns:a16="http://schemas.microsoft.com/office/drawing/2014/main" id="{6F710F41-E0C1-43B7-823F-A18B0ACAFFF0}"/>
              </a:ext>
            </a:extLst>
          </p:cNvPr>
          <p:cNvGrpSpPr/>
          <p:nvPr/>
        </p:nvGrpSpPr>
        <p:grpSpPr>
          <a:xfrm>
            <a:off x="6154055" y="5701971"/>
            <a:ext cx="370338" cy="327772"/>
            <a:chOff x="4723767" y="3080378"/>
            <a:chExt cx="439858" cy="389301"/>
          </a:xfrm>
        </p:grpSpPr>
        <p:pic>
          <p:nvPicPr>
            <p:cNvPr id="221" name="Picture 220">
              <a:extLst>
                <a:ext uri="{FF2B5EF4-FFF2-40B4-BE49-F238E27FC236}">
                  <a16:creationId xmlns:a16="http://schemas.microsoft.com/office/drawing/2014/main" id="{6594828E-303D-4266-9083-842F9AEFAE8B}"/>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222" name="Group 221">
              <a:extLst>
                <a:ext uri="{FF2B5EF4-FFF2-40B4-BE49-F238E27FC236}">
                  <a16:creationId xmlns:a16="http://schemas.microsoft.com/office/drawing/2014/main" id="{6B5AB24B-8EF7-4D86-8524-C3C87E080AE2}"/>
                </a:ext>
              </a:extLst>
            </p:cNvPr>
            <p:cNvGrpSpPr/>
            <p:nvPr/>
          </p:nvGrpSpPr>
          <p:grpSpPr>
            <a:xfrm>
              <a:off x="4723767" y="3080378"/>
              <a:ext cx="439858" cy="389301"/>
              <a:chOff x="3131835" y="4047725"/>
              <a:chExt cx="439858" cy="389301"/>
            </a:xfrm>
          </p:grpSpPr>
          <p:grpSp>
            <p:nvGrpSpPr>
              <p:cNvPr id="223" name="Group 222">
                <a:extLst>
                  <a:ext uri="{FF2B5EF4-FFF2-40B4-BE49-F238E27FC236}">
                    <a16:creationId xmlns:a16="http://schemas.microsoft.com/office/drawing/2014/main" id="{837CB17F-0023-4B21-8D7A-982DC0134614}"/>
                  </a:ext>
                </a:extLst>
              </p:cNvPr>
              <p:cNvGrpSpPr/>
              <p:nvPr/>
            </p:nvGrpSpPr>
            <p:grpSpPr>
              <a:xfrm>
                <a:off x="3131835" y="4047725"/>
                <a:ext cx="182560" cy="348911"/>
                <a:chOff x="2136298" y="4226790"/>
                <a:chExt cx="196678" cy="375893"/>
              </a:xfrm>
            </p:grpSpPr>
            <p:sp>
              <p:nvSpPr>
                <p:cNvPr id="227" name="Rectangle 226">
                  <a:extLst>
                    <a:ext uri="{FF2B5EF4-FFF2-40B4-BE49-F238E27FC236}">
                      <a16:creationId xmlns:a16="http://schemas.microsoft.com/office/drawing/2014/main" id="{680BAEEE-8C4F-4A1F-8831-8EE82D37A9F4}"/>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server">
                  <a:extLst>
                    <a:ext uri="{FF2B5EF4-FFF2-40B4-BE49-F238E27FC236}">
                      <a16:creationId xmlns:a16="http://schemas.microsoft.com/office/drawing/2014/main" id="{84F44BA2-88C5-41BD-82C4-D914E075A21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24" name="Oval 223">
                <a:extLst>
                  <a:ext uri="{FF2B5EF4-FFF2-40B4-BE49-F238E27FC236}">
                    <a16:creationId xmlns:a16="http://schemas.microsoft.com/office/drawing/2014/main" id="{6175DC23-7CCC-4F10-BD5A-80CC9240CC07}"/>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5" name="Picture 224">
                <a:extLst>
                  <a:ext uri="{FF2B5EF4-FFF2-40B4-BE49-F238E27FC236}">
                    <a16:creationId xmlns:a16="http://schemas.microsoft.com/office/drawing/2014/main" id="{E915D24A-1787-4CD8-8E66-5E10DCF439E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226" name="Freeform 6">
                <a:extLst>
                  <a:ext uri="{FF2B5EF4-FFF2-40B4-BE49-F238E27FC236}">
                    <a16:creationId xmlns:a16="http://schemas.microsoft.com/office/drawing/2014/main" id="{1BA8F6EB-484E-4599-914D-737D001C6FB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248" name="Group 247">
            <a:extLst>
              <a:ext uri="{FF2B5EF4-FFF2-40B4-BE49-F238E27FC236}">
                <a16:creationId xmlns:a16="http://schemas.microsoft.com/office/drawing/2014/main" id="{AE71888F-F726-47AE-823D-C11FC2308575}"/>
              </a:ext>
            </a:extLst>
          </p:cNvPr>
          <p:cNvGrpSpPr/>
          <p:nvPr/>
        </p:nvGrpSpPr>
        <p:grpSpPr>
          <a:xfrm>
            <a:off x="6798396" y="5712906"/>
            <a:ext cx="370338" cy="327772"/>
            <a:chOff x="4723767" y="3080378"/>
            <a:chExt cx="439858" cy="389301"/>
          </a:xfrm>
        </p:grpSpPr>
        <p:pic>
          <p:nvPicPr>
            <p:cNvPr id="249" name="Picture 248">
              <a:extLst>
                <a:ext uri="{FF2B5EF4-FFF2-40B4-BE49-F238E27FC236}">
                  <a16:creationId xmlns:a16="http://schemas.microsoft.com/office/drawing/2014/main" id="{4C702919-E614-4528-918B-A1FCB85C5CD0}"/>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250" name="Group 249">
              <a:extLst>
                <a:ext uri="{FF2B5EF4-FFF2-40B4-BE49-F238E27FC236}">
                  <a16:creationId xmlns:a16="http://schemas.microsoft.com/office/drawing/2014/main" id="{ECC49ABA-7DF0-497C-8EAD-72649ECFC0DE}"/>
                </a:ext>
              </a:extLst>
            </p:cNvPr>
            <p:cNvGrpSpPr/>
            <p:nvPr/>
          </p:nvGrpSpPr>
          <p:grpSpPr>
            <a:xfrm>
              <a:off x="4723767" y="3080378"/>
              <a:ext cx="439858" cy="389301"/>
              <a:chOff x="3131835" y="4047725"/>
              <a:chExt cx="439858" cy="389301"/>
            </a:xfrm>
          </p:grpSpPr>
          <p:grpSp>
            <p:nvGrpSpPr>
              <p:cNvPr id="251" name="Group 250">
                <a:extLst>
                  <a:ext uri="{FF2B5EF4-FFF2-40B4-BE49-F238E27FC236}">
                    <a16:creationId xmlns:a16="http://schemas.microsoft.com/office/drawing/2014/main" id="{5AD1BFE3-AC66-45C3-8FC9-7D00787CD273}"/>
                  </a:ext>
                </a:extLst>
              </p:cNvPr>
              <p:cNvGrpSpPr/>
              <p:nvPr/>
            </p:nvGrpSpPr>
            <p:grpSpPr>
              <a:xfrm>
                <a:off x="3131835" y="4047725"/>
                <a:ext cx="182560" cy="348911"/>
                <a:chOff x="2136298" y="4226790"/>
                <a:chExt cx="196678" cy="375893"/>
              </a:xfrm>
            </p:grpSpPr>
            <p:sp>
              <p:nvSpPr>
                <p:cNvPr id="255" name="Rectangle 254">
                  <a:extLst>
                    <a:ext uri="{FF2B5EF4-FFF2-40B4-BE49-F238E27FC236}">
                      <a16:creationId xmlns:a16="http://schemas.microsoft.com/office/drawing/2014/main" id="{39F6496F-B8E1-40DF-9D99-2A3E673A7F41}"/>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server">
                  <a:extLst>
                    <a:ext uri="{FF2B5EF4-FFF2-40B4-BE49-F238E27FC236}">
                      <a16:creationId xmlns:a16="http://schemas.microsoft.com/office/drawing/2014/main" id="{D904AD5A-9EF3-4827-9403-C599C8A24897}"/>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52" name="Oval 251">
                <a:extLst>
                  <a:ext uri="{FF2B5EF4-FFF2-40B4-BE49-F238E27FC236}">
                    <a16:creationId xmlns:a16="http://schemas.microsoft.com/office/drawing/2014/main" id="{6A98C489-D18F-4AE2-8ADC-302A8D170D1A}"/>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3" name="Picture 252">
                <a:extLst>
                  <a:ext uri="{FF2B5EF4-FFF2-40B4-BE49-F238E27FC236}">
                    <a16:creationId xmlns:a16="http://schemas.microsoft.com/office/drawing/2014/main" id="{6DF798CC-8BD5-43B6-95A1-CF833BE15AB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254" name="Freeform 6">
                <a:extLst>
                  <a:ext uri="{FF2B5EF4-FFF2-40B4-BE49-F238E27FC236}">
                    <a16:creationId xmlns:a16="http://schemas.microsoft.com/office/drawing/2014/main" id="{91298E6E-6C2A-4914-8DFF-8C2A6719FF9A}"/>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cxnSp>
        <p:nvCxnSpPr>
          <p:cNvPr id="257" name="Straight Connector 256">
            <a:extLst>
              <a:ext uri="{FF2B5EF4-FFF2-40B4-BE49-F238E27FC236}">
                <a16:creationId xmlns:a16="http://schemas.microsoft.com/office/drawing/2014/main" id="{0EE57BFC-FCF1-4113-9927-D6F3EEA1A0B4}"/>
              </a:ext>
            </a:extLst>
          </p:cNvPr>
          <p:cNvCxnSpPr/>
          <p:nvPr/>
        </p:nvCxnSpPr>
        <p:spPr>
          <a:xfrm>
            <a:off x="8434725" y="6036433"/>
            <a:ext cx="0" cy="85431"/>
          </a:xfrm>
          <a:prstGeom prst="line">
            <a:avLst/>
          </a:prstGeom>
          <a:solidFill>
            <a:srgbClr val="FFFFFF">
              <a:lumMod val="95000"/>
            </a:srgbClr>
          </a:solidFill>
          <a:ln w="19050" cap="flat" cmpd="sng" algn="ctr">
            <a:solidFill>
              <a:srgbClr val="505050"/>
            </a:solidFill>
            <a:prstDash val="solid"/>
          </a:ln>
          <a:effectLst/>
        </p:spPr>
      </p:cxnSp>
      <p:cxnSp>
        <p:nvCxnSpPr>
          <p:cNvPr id="258" name="Straight Connector 257">
            <a:extLst>
              <a:ext uri="{FF2B5EF4-FFF2-40B4-BE49-F238E27FC236}">
                <a16:creationId xmlns:a16="http://schemas.microsoft.com/office/drawing/2014/main" id="{C1DFBD4F-3047-4CAB-9048-BA29B7E5C243}"/>
              </a:ext>
            </a:extLst>
          </p:cNvPr>
          <p:cNvCxnSpPr/>
          <p:nvPr/>
        </p:nvCxnSpPr>
        <p:spPr>
          <a:xfrm>
            <a:off x="8875161" y="6036661"/>
            <a:ext cx="0" cy="85431"/>
          </a:xfrm>
          <a:prstGeom prst="line">
            <a:avLst/>
          </a:prstGeom>
          <a:solidFill>
            <a:srgbClr val="FFFFFF">
              <a:lumMod val="95000"/>
            </a:srgbClr>
          </a:solidFill>
          <a:ln w="19050" cap="flat" cmpd="sng" algn="ctr">
            <a:solidFill>
              <a:srgbClr val="505050"/>
            </a:solidFill>
            <a:prstDash val="solid"/>
          </a:ln>
          <a:effectLst/>
        </p:spPr>
      </p:cxnSp>
      <p:cxnSp>
        <p:nvCxnSpPr>
          <p:cNvPr id="259" name="Straight Connector 258">
            <a:extLst>
              <a:ext uri="{FF2B5EF4-FFF2-40B4-BE49-F238E27FC236}">
                <a16:creationId xmlns:a16="http://schemas.microsoft.com/office/drawing/2014/main" id="{1C5D9744-50B0-4306-8A31-A9356B9FF51C}"/>
              </a:ext>
            </a:extLst>
          </p:cNvPr>
          <p:cNvCxnSpPr/>
          <p:nvPr/>
        </p:nvCxnSpPr>
        <p:spPr>
          <a:xfrm>
            <a:off x="9756033"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260" name="Straight Connector 259">
            <a:extLst>
              <a:ext uri="{FF2B5EF4-FFF2-40B4-BE49-F238E27FC236}">
                <a16:creationId xmlns:a16="http://schemas.microsoft.com/office/drawing/2014/main" id="{ECF52424-46C8-4F26-AEE3-FC77C1C7E0C8}"/>
              </a:ext>
            </a:extLst>
          </p:cNvPr>
          <p:cNvCxnSpPr/>
          <p:nvPr/>
        </p:nvCxnSpPr>
        <p:spPr>
          <a:xfrm>
            <a:off x="10196469"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261" name="Straight Connector 260">
            <a:extLst>
              <a:ext uri="{FF2B5EF4-FFF2-40B4-BE49-F238E27FC236}">
                <a16:creationId xmlns:a16="http://schemas.microsoft.com/office/drawing/2014/main" id="{859643AF-9631-47BA-A601-17F1A8F81F1F}"/>
              </a:ext>
            </a:extLst>
          </p:cNvPr>
          <p:cNvCxnSpPr/>
          <p:nvPr/>
        </p:nvCxnSpPr>
        <p:spPr>
          <a:xfrm>
            <a:off x="9315597"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262" name="Straight Connector 261">
            <a:extLst>
              <a:ext uri="{FF2B5EF4-FFF2-40B4-BE49-F238E27FC236}">
                <a16:creationId xmlns:a16="http://schemas.microsoft.com/office/drawing/2014/main" id="{6F0C3D38-DD64-4E53-8192-3D4DE04D01CB}"/>
              </a:ext>
            </a:extLst>
          </p:cNvPr>
          <p:cNvCxnSpPr/>
          <p:nvPr/>
        </p:nvCxnSpPr>
        <p:spPr>
          <a:xfrm>
            <a:off x="10636905"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263" name="Straight Connector 262">
            <a:extLst>
              <a:ext uri="{FF2B5EF4-FFF2-40B4-BE49-F238E27FC236}">
                <a16:creationId xmlns:a16="http://schemas.microsoft.com/office/drawing/2014/main" id="{6F9985F5-FB8A-48A7-AB3B-874A28879623}"/>
              </a:ext>
            </a:extLst>
          </p:cNvPr>
          <p:cNvCxnSpPr>
            <a:cxnSpLocks/>
          </p:cNvCxnSpPr>
          <p:nvPr/>
        </p:nvCxnSpPr>
        <p:spPr>
          <a:xfrm>
            <a:off x="11067748" y="6045975"/>
            <a:ext cx="0" cy="75575"/>
          </a:xfrm>
          <a:prstGeom prst="line">
            <a:avLst/>
          </a:prstGeom>
          <a:solidFill>
            <a:srgbClr val="FFFFFF">
              <a:lumMod val="95000"/>
            </a:srgbClr>
          </a:solidFill>
          <a:ln w="19050" cap="flat" cmpd="sng" algn="ctr">
            <a:solidFill>
              <a:srgbClr val="505050"/>
            </a:solidFill>
            <a:prstDash val="solid"/>
          </a:ln>
          <a:effectLst/>
        </p:spPr>
      </p:cxnSp>
      <p:sp>
        <p:nvSpPr>
          <p:cNvPr id="268" name="Manufacturing_E99C" title="Icon of a robotic arm">
            <a:extLst>
              <a:ext uri="{FF2B5EF4-FFF2-40B4-BE49-F238E27FC236}">
                <a16:creationId xmlns:a16="http://schemas.microsoft.com/office/drawing/2014/main" id="{1B5DE0ED-D5B3-4BC0-9492-639B3D147C46}"/>
              </a:ext>
            </a:extLst>
          </p:cNvPr>
          <p:cNvSpPr>
            <a:spLocks noChangeAspect="1" noEditPoints="1"/>
          </p:cNvSpPr>
          <p:nvPr/>
        </p:nvSpPr>
        <p:spPr bwMode="auto">
          <a:xfrm>
            <a:off x="9625689" y="5775775"/>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9" name="Beaker_F196" title="Icon of a scientific flask with liquid in it">
            <a:extLst>
              <a:ext uri="{FF2B5EF4-FFF2-40B4-BE49-F238E27FC236}">
                <a16:creationId xmlns:a16="http://schemas.microsoft.com/office/drawing/2014/main" id="{3D60F8DB-104E-4087-8AC0-7D8E055B01E1}"/>
              </a:ext>
            </a:extLst>
          </p:cNvPr>
          <p:cNvSpPr>
            <a:spLocks noChangeAspect="1" noEditPoints="1"/>
          </p:cNvSpPr>
          <p:nvPr/>
        </p:nvSpPr>
        <p:spPr bwMode="auto">
          <a:xfrm>
            <a:off x="10093758" y="5775774"/>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0" name="printer" title="Icon of a printer">
            <a:extLst>
              <a:ext uri="{FF2B5EF4-FFF2-40B4-BE49-F238E27FC236}">
                <a16:creationId xmlns:a16="http://schemas.microsoft.com/office/drawing/2014/main" id="{5E9BF7FE-0943-47D7-B244-49695E5154D8}"/>
              </a:ext>
            </a:extLst>
          </p:cNvPr>
          <p:cNvSpPr>
            <a:spLocks noChangeAspect="1" noEditPoints="1"/>
          </p:cNvSpPr>
          <p:nvPr/>
        </p:nvSpPr>
        <p:spPr bwMode="auto">
          <a:xfrm>
            <a:off x="10958306" y="576790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Money_3" title="Icon of a dollar sign">
            <a:extLst>
              <a:ext uri="{FF2B5EF4-FFF2-40B4-BE49-F238E27FC236}">
                <a16:creationId xmlns:a16="http://schemas.microsoft.com/office/drawing/2014/main" id="{1EAB8315-4CA3-4E10-B5F7-A55A2939D6E7}"/>
              </a:ext>
            </a:extLst>
          </p:cNvPr>
          <p:cNvSpPr>
            <a:spLocks noChangeAspect="1" noEditPoints="1"/>
          </p:cNvSpPr>
          <p:nvPr/>
        </p:nvSpPr>
        <p:spPr bwMode="auto">
          <a:xfrm>
            <a:off x="9256751" y="578880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72" name="Group 271">
            <a:extLst>
              <a:ext uri="{FF2B5EF4-FFF2-40B4-BE49-F238E27FC236}">
                <a16:creationId xmlns:a16="http://schemas.microsoft.com/office/drawing/2014/main" id="{5B6C69DC-BAA4-4EDE-A10B-DEF729F85498}"/>
              </a:ext>
            </a:extLst>
          </p:cNvPr>
          <p:cNvGrpSpPr/>
          <p:nvPr/>
        </p:nvGrpSpPr>
        <p:grpSpPr>
          <a:xfrm>
            <a:off x="7513058" y="5439633"/>
            <a:ext cx="370338" cy="611980"/>
            <a:chOff x="7513058" y="5677627"/>
            <a:chExt cx="370338" cy="611980"/>
          </a:xfrm>
        </p:grpSpPr>
        <p:grpSp>
          <p:nvGrpSpPr>
            <p:cNvPr id="273" name="Group 272">
              <a:extLst>
                <a:ext uri="{FF2B5EF4-FFF2-40B4-BE49-F238E27FC236}">
                  <a16:creationId xmlns:a16="http://schemas.microsoft.com/office/drawing/2014/main" id="{5341BC5F-26F9-4165-88A1-D94CBBD3A17B}"/>
                </a:ext>
              </a:extLst>
            </p:cNvPr>
            <p:cNvGrpSpPr/>
            <p:nvPr/>
          </p:nvGrpSpPr>
          <p:grpSpPr>
            <a:xfrm>
              <a:off x="7513058" y="5961835"/>
              <a:ext cx="370338" cy="327772"/>
              <a:chOff x="4723767" y="3080378"/>
              <a:chExt cx="439858" cy="389301"/>
            </a:xfrm>
          </p:grpSpPr>
          <p:pic>
            <p:nvPicPr>
              <p:cNvPr id="275" name="Picture 274">
                <a:extLst>
                  <a:ext uri="{FF2B5EF4-FFF2-40B4-BE49-F238E27FC236}">
                    <a16:creationId xmlns:a16="http://schemas.microsoft.com/office/drawing/2014/main" id="{826AA305-3938-48A4-861E-CD43EF563205}"/>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276" name="Group 275">
                <a:extLst>
                  <a:ext uri="{FF2B5EF4-FFF2-40B4-BE49-F238E27FC236}">
                    <a16:creationId xmlns:a16="http://schemas.microsoft.com/office/drawing/2014/main" id="{E335CCDE-B5A8-419B-A359-73127FDF5B9D}"/>
                  </a:ext>
                </a:extLst>
              </p:cNvPr>
              <p:cNvGrpSpPr/>
              <p:nvPr/>
            </p:nvGrpSpPr>
            <p:grpSpPr>
              <a:xfrm>
                <a:off x="4723767" y="3080378"/>
                <a:ext cx="439858" cy="389301"/>
                <a:chOff x="3131835" y="4047725"/>
                <a:chExt cx="439858" cy="389301"/>
              </a:xfrm>
            </p:grpSpPr>
            <p:grpSp>
              <p:nvGrpSpPr>
                <p:cNvPr id="277" name="Group 276">
                  <a:extLst>
                    <a:ext uri="{FF2B5EF4-FFF2-40B4-BE49-F238E27FC236}">
                      <a16:creationId xmlns:a16="http://schemas.microsoft.com/office/drawing/2014/main" id="{C00906F6-C195-4703-9B52-B0F4CE041B1A}"/>
                    </a:ext>
                  </a:extLst>
                </p:cNvPr>
                <p:cNvGrpSpPr/>
                <p:nvPr/>
              </p:nvGrpSpPr>
              <p:grpSpPr>
                <a:xfrm>
                  <a:off x="3131835" y="4047725"/>
                  <a:ext cx="182560" cy="348911"/>
                  <a:chOff x="2136298" y="4226790"/>
                  <a:chExt cx="196678" cy="375893"/>
                </a:xfrm>
              </p:grpSpPr>
              <p:sp>
                <p:nvSpPr>
                  <p:cNvPr id="281" name="Rectangle 280">
                    <a:extLst>
                      <a:ext uri="{FF2B5EF4-FFF2-40B4-BE49-F238E27FC236}">
                        <a16:creationId xmlns:a16="http://schemas.microsoft.com/office/drawing/2014/main" id="{2B1B7E67-92E0-45FC-AE98-DA62DD5CE092}"/>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server">
                    <a:extLst>
                      <a:ext uri="{FF2B5EF4-FFF2-40B4-BE49-F238E27FC236}">
                        <a16:creationId xmlns:a16="http://schemas.microsoft.com/office/drawing/2014/main" id="{97012D9C-6185-4C00-94E0-C6C1C0D34C7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78" name="Oval 277">
                  <a:extLst>
                    <a:ext uri="{FF2B5EF4-FFF2-40B4-BE49-F238E27FC236}">
                      <a16:creationId xmlns:a16="http://schemas.microsoft.com/office/drawing/2014/main" id="{484D61BE-88EF-40FF-B1ED-AFAB411EBF69}"/>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9" name="Picture 278">
                  <a:extLst>
                    <a:ext uri="{FF2B5EF4-FFF2-40B4-BE49-F238E27FC236}">
                      <a16:creationId xmlns:a16="http://schemas.microsoft.com/office/drawing/2014/main" id="{13464AE7-20E8-485C-A99F-36F086C0303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280" name="Freeform 6">
                  <a:extLst>
                    <a:ext uri="{FF2B5EF4-FFF2-40B4-BE49-F238E27FC236}">
                      <a16:creationId xmlns:a16="http://schemas.microsoft.com/office/drawing/2014/main" id="{A51318E2-1757-495A-9AB2-249E51FF012A}"/>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274" name="money_2" title="Icon of a dollar sign with an arrow around it pointing clockwise">
              <a:extLst>
                <a:ext uri="{FF2B5EF4-FFF2-40B4-BE49-F238E27FC236}">
                  <a16:creationId xmlns:a16="http://schemas.microsoft.com/office/drawing/2014/main" id="{0C817346-D2E8-44B4-A475-715DA83CF452}"/>
                </a:ext>
              </a:extLst>
            </p:cNvPr>
            <p:cNvSpPr>
              <a:spLocks noChangeAspect="1" noEditPoints="1"/>
            </p:cNvSpPr>
            <p:nvPr/>
          </p:nvSpPr>
          <p:spPr bwMode="auto">
            <a:xfrm>
              <a:off x="7606732" y="5677627"/>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83" name="Group 282">
            <a:extLst>
              <a:ext uri="{FF2B5EF4-FFF2-40B4-BE49-F238E27FC236}">
                <a16:creationId xmlns:a16="http://schemas.microsoft.com/office/drawing/2014/main" id="{C53089B0-A66C-406B-82CA-D89041892811}"/>
              </a:ext>
            </a:extLst>
          </p:cNvPr>
          <p:cNvGrpSpPr/>
          <p:nvPr/>
        </p:nvGrpSpPr>
        <p:grpSpPr>
          <a:xfrm>
            <a:off x="8286291" y="5426687"/>
            <a:ext cx="769392" cy="608251"/>
            <a:chOff x="8286291" y="5664681"/>
            <a:chExt cx="769392" cy="608251"/>
          </a:xfrm>
        </p:grpSpPr>
        <p:sp>
          <p:nvSpPr>
            <p:cNvPr id="284" name="IoT" title="Icon of five circles that all connect to a center circle">
              <a:extLst>
                <a:ext uri="{FF2B5EF4-FFF2-40B4-BE49-F238E27FC236}">
                  <a16:creationId xmlns:a16="http://schemas.microsoft.com/office/drawing/2014/main" id="{6BDD146C-7AAC-4651-A477-4AEFE5F8E289}"/>
                </a:ext>
              </a:extLst>
            </p:cNvPr>
            <p:cNvSpPr>
              <a:spLocks noChangeAspect="1" noEditPoints="1"/>
            </p:cNvSpPr>
            <p:nvPr/>
          </p:nvSpPr>
          <p:spPr bwMode="auto">
            <a:xfrm>
              <a:off x="8443877" y="5664681"/>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85" name="Group 284">
              <a:extLst>
                <a:ext uri="{FF2B5EF4-FFF2-40B4-BE49-F238E27FC236}">
                  <a16:creationId xmlns:a16="http://schemas.microsoft.com/office/drawing/2014/main" id="{4A0E7F4E-4E83-47D4-9C2F-449C3719ADB4}"/>
                </a:ext>
              </a:extLst>
            </p:cNvPr>
            <p:cNvGrpSpPr/>
            <p:nvPr/>
          </p:nvGrpSpPr>
          <p:grpSpPr>
            <a:xfrm>
              <a:off x="8286291" y="6019187"/>
              <a:ext cx="263113" cy="252728"/>
              <a:chOff x="8685564" y="6019187"/>
              <a:chExt cx="263113" cy="252728"/>
            </a:xfrm>
          </p:grpSpPr>
          <p:sp>
            <p:nvSpPr>
              <p:cNvPr id="289" name="Database_EFC7" title="Icon of a cylinder">
                <a:extLst>
                  <a:ext uri="{FF2B5EF4-FFF2-40B4-BE49-F238E27FC236}">
                    <a16:creationId xmlns:a16="http://schemas.microsoft.com/office/drawing/2014/main" id="{BBB1C976-DDFC-4D86-845F-DC279A0C5140}"/>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0" name="Database_EFC7" title="Icon of a cylinder">
                <a:extLst>
                  <a:ext uri="{FF2B5EF4-FFF2-40B4-BE49-F238E27FC236}">
                    <a16:creationId xmlns:a16="http://schemas.microsoft.com/office/drawing/2014/main" id="{67D7EE7B-3FEB-431F-9CEC-22629FD3B542}"/>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1" name="Database_EFC7" title="Icon of a cylinder">
                <a:extLst>
                  <a:ext uri="{FF2B5EF4-FFF2-40B4-BE49-F238E27FC236}">
                    <a16:creationId xmlns:a16="http://schemas.microsoft.com/office/drawing/2014/main" id="{6FE3B1C1-056C-4BB8-BA5A-DF97DADEC13F}"/>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2" name="Database_EFC7" title="Icon of a cylinder">
                <a:extLst>
                  <a:ext uri="{FF2B5EF4-FFF2-40B4-BE49-F238E27FC236}">
                    <a16:creationId xmlns:a16="http://schemas.microsoft.com/office/drawing/2014/main" id="{2CEBB1D7-877F-4A28-A923-99E394F64B12}"/>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6" name="Group 285">
              <a:extLst>
                <a:ext uri="{FF2B5EF4-FFF2-40B4-BE49-F238E27FC236}">
                  <a16:creationId xmlns:a16="http://schemas.microsoft.com/office/drawing/2014/main" id="{D2AA2070-50CC-4FAD-9D86-DD7BC2FF7724}"/>
                </a:ext>
              </a:extLst>
            </p:cNvPr>
            <p:cNvGrpSpPr/>
            <p:nvPr/>
          </p:nvGrpSpPr>
          <p:grpSpPr>
            <a:xfrm>
              <a:off x="8769825" y="5984247"/>
              <a:ext cx="285858" cy="288685"/>
              <a:chOff x="9163903" y="5979052"/>
              <a:chExt cx="285858" cy="288685"/>
            </a:xfrm>
          </p:grpSpPr>
          <p:sp>
            <p:nvSpPr>
              <p:cNvPr id="287" name="door" title="Icon of an open doorway">
                <a:extLst>
                  <a:ext uri="{FF2B5EF4-FFF2-40B4-BE49-F238E27FC236}">
                    <a16:creationId xmlns:a16="http://schemas.microsoft.com/office/drawing/2014/main" id="{75F1B45B-278E-4D16-9014-16BF2BDB66CD}"/>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PaymentCard_E8C7" title="Icon of a credit card">
                <a:extLst>
                  <a:ext uri="{FF2B5EF4-FFF2-40B4-BE49-F238E27FC236}">
                    <a16:creationId xmlns:a16="http://schemas.microsoft.com/office/drawing/2014/main" id="{5B0296FA-7F79-40A2-8B88-9719BE26988A}"/>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93" name="Group 292">
            <a:extLst>
              <a:ext uri="{FF2B5EF4-FFF2-40B4-BE49-F238E27FC236}">
                <a16:creationId xmlns:a16="http://schemas.microsoft.com/office/drawing/2014/main" id="{F3A70D5D-33E6-429A-B2FC-08EE79BC2ACE}"/>
              </a:ext>
            </a:extLst>
          </p:cNvPr>
          <p:cNvGrpSpPr/>
          <p:nvPr/>
        </p:nvGrpSpPr>
        <p:grpSpPr>
          <a:xfrm>
            <a:off x="10497504" y="5683040"/>
            <a:ext cx="252179" cy="299978"/>
            <a:chOff x="10497504" y="5921034"/>
            <a:chExt cx="252179" cy="299978"/>
          </a:xfrm>
        </p:grpSpPr>
        <p:sp>
          <p:nvSpPr>
            <p:cNvPr id="294" name="Rectangle 293">
              <a:extLst>
                <a:ext uri="{FF2B5EF4-FFF2-40B4-BE49-F238E27FC236}">
                  <a16:creationId xmlns:a16="http://schemas.microsoft.com/office/drawing/2014/main" id="{576D5C3A-E1B0-46EA-A32D-1BA747B4B6E1}"/>
                </a:ext>
              </a:extLst>
            </p:cNvPr>
            <p:cNvSpPr/>
            <p:nvPr/>
          </p:nvSpPr>
          <p:spPr bwMode="auto">
            <a:xfrm>
              <a:off x="10533916" y="5921034"/>
              <a:ext cx="179354" cy="110354"/>
            </a:xfrm>
            <a:prstGeom prst="rect">
              <a:avLst/>
            </a:pr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295" name="people_12" title="Icon of three people">
              <a:extLst>
                <a:ext uri="{FF2B5EF4-FFF2-40B4-BE49-F238E27FC236}">
                  <a16:creationId xmlns:a16="http://schemas.microsoft.com/office/drawing/2014/main" id="{308D6248-DB62-4D48-9191-6209AD24BFDA}"/>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96" name="Straight Connector 195">
            <a:extLst>
              <a:ext uri="{FF2B5EF4-FFF2-40B4-BE49-F238E27FC236}">
                <a16:creationId xmlns:a16="http://schemas.microsoft.com/office/drawing/2014/main" id="{4AB74DBB-AEBB-40C0-A7CE-7F380D1D087B}"/>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grpSp>
        <p:nvGrpSpPr>
          <p:cNvPr id="198" name="Group 197">
            <a:extLst>
              <a:ext uri="{FF2B5EF4-FFF2-40B4-BE49-F238E27FC236}">
                <a16:creationId xmlns:a16="http://schemas.microsoft.com/office/drawing/2014/main" id="{928EA931-C385-4783-897D-288BA50EFD7F}"/>
              </a:ext>
            </a:extLst>
          </p:cNvPr>
          <p:cNvGrpSpPr/>
          <p:nvPr/>
        </p:nvGrpSpPr>
        <p:grpSpPr>
          <a:xfrm>
            <a:off x="4871628" y="1319480"/>
            <a:ext cx="1828002" cy="547384"/>
            <a:chOff x="4546063" y="1319480"/>
            <a:chExt cx="1828002" cy="547384"/>
          </a:xfrm>
        </p:grpSpPr>
        <p:sp>
          <p:nvSpPr>
            <p:cNvPr id="199" name="Rectangle 198">
              <a:hlinkClick r:id="rId7"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3C99C391-0FA4-4D76-85A0-95316084F13C}"/>
                </a:ext>
              </a:extLst>
            </p:cNvPr>
            <p:cNvSpPr/>
            <p:nvPr/>
          </p:nvSpPr>
          <p:spPr>
            <a:xfrm>
              <a:off x="4546063" y="1319480"/>
              <a:ext cx="1828002" cy="54738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200" name="Picture 199">
              <a:extLst>
                <a:ext uri="{FF2B5EF4-FFF2-40B4-BE49-F238E27FC236}">
                  <a16:creationId xmlns:a16="http://schemas.microsoft.com/office/drawing/2014/main" id="{372AB871-B8A8-4681-B36F-3DA7822EB41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201" name="Picture 200">
              <a:extLst>
                <a:ext uri="{FF2B5EF4-FFF2-40B4-BE49-F238E27FC236}">
                  <a16:creationId xmlns:a16="http://schemas.microsoft.com/office/drawing/2014/main" id="{0B7B2192-B55E-451C-894D-42839767E69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202" name="Picture 201">
              <a:extLst>
                <a:ext uri="{FF2B5EF4-FFF2-40B4-BE49-F238E27FC236}">
                  <a16:creationId xmlns:a16="http://schemas.microsoft.com/office/drawing/2014/main" id="{1A5EDF8D-5A89-4124-B273-2AB9EA66FA2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203" name="Picture 202">
              <a:extLst>
                <a:ext uri="{FF2B5EF4-FFF2-40B4-BE49-F238E27FC236}">
                  <a16:creationId xmlns:a16="http://schemas.microsoft.com/office/drawing/2014/main" id="{99DC1930-0A75-4525-990E-733931BDDBD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204" name="Group 203">
              <a:extLst>
                <a:ext uri="{FF2B5EF4-FFF2-40B4-BE49-F238E27FC236}">
                  <a16:creationId xmlns:a16="http://schemas.microsoft.com/office/drawing/2014/main" id="{2E3C0487-17FD-456B-A01B-F473EDECE90B}"/>
                </a:ext>
              </a:extLst>
            </p:cNvPr>
            <p:cNvGrpSpPr/>
            <p:nvPr/>
          </p:nvGrpSpPr>
          <p:grpSpPr>
            <a:xfrm>
              <a:off x="6143897" y="1571087"/>
              <a:ext cx="127912" cy="29526"/>
              <a:chOff x="3187373" y="140962"/>
              <a:chExt cx="412250" cy="115312"/>
            </a:xfrm>
            <a:solidFill>
              <a:srgbClr val="000000">
                <a:lumMod val="65000"/>
                <a:lumOff val="35000"/>
              </a:srgbClr>
            </a:solidFill>
          </p:grpSpPr>
          <p:sp>
            <p:nvSpPr>
              <p:cNvPr id="211" name="Oval 210">
                <a:extLst>
                  <a:ext uri="{FF2B5EF4-FFF2-40B4-BE49-F238E27FC236}">
                    <a16:creationId xmlns:a16="http://schemas.microsoft.com/office/drawing/2014/main" id="{BE69D927-F903-4FCC-B84A-344683C8B402}"/>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Oval 211">
                <a:extLst>
                  <a:ext uri="{FF2B5EF4-FFF2-40B4-BE49-F238E27FC236}">
                    <a16:creationId xmlns:a16="http://schemas.microsoft.com/office/drawing/2014/main" id="{B3735232-0B56-4572-8FF2-617E4E0B2120}"/>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Oval 212">
                <a:extLst>
                  <a:ext uri="{FF2B5EF4-FFF2-40B4-BE49-F238E27FC236}">
                    <a16:creationId xmlns:a16="http://schemas.microsoft.com/office/drawing/2014/main" id="{08F20E96-1DC0-42F9-B836-BE4036400ED4}"/>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05" name="Picture 204">
              <a:extLst>
                <a:ext uri="{FF2B5EF4-FFF2-40B4-BE49-F238E27FC236}">
                  <a16:creationId xmlns:a16="http://schemas.microsoft.com/office/drawing/2014/main" id="{16861020-D426-4673-8368-DFCBF495A9A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206" name="Picture 205">
              <a:extLst>
                <a:ext uri="{FF2B5EF4-FFF2-40B4-BE49-F238E27FC236}">
                  <a16:creationId xmlns:a16="http://schemas.microsoft.com/office/drawing/2014/main" id="{48364A37-7AB4-4B40-A218-A98E66107BA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207" name="Picture 206">
              <a:extLst>
                <a:ext uri="{FF2B5EF4-FFF2-40B4-BE49-F238E27FC236}">
                  <a16:creationId xmlns:a16="http://schemas.microsoft.com/office/drawing/2014/main" id="{97C92434-89C6-474F-9A5D-DA37B3B119D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208" name="Picture 207">
              <a:extLst>
                <a:ext uri="{FF2B5EF4-FFF2-40B4-BE49-F238E27FC236}">
                  <a16:creationId xmlns:a16="http://schemas.microsoft.com/office/drawing/2014/main" id="{CB96176D-5138-42EA-89D6-897525CA247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209" name="TextBox 208">
              <a:extLst>
                <a:ext uri="{FF2B5EF4-FFF2-40B4-BE49-F238E27FC236}">
                  <a16:creationId xmlns:a16="http://schemas.microsoft.com/office/drawing/2014/main" id="{D6B6F63C-81F2-4B82-83AD-C644E91BC386}"/>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D73B01"/>
                      </a:gs>
                      <a:gs pos="30000">
                        <a:srgbClr val="D73B01"/>
                      </a:gs>
                    </a:gsLst>
                    <a:lin ang="5400000" scaled="0"/>
                  </a:gradFill>
                  <a:effectLst/>
                  <a:uLnTx/>
                  <a:uFillTx/>
                  <a:latin typeface="Segoe UI Semibold"/>
                  <a:ea typeface="+mn-ea"/>
                  <a:cs typeface="+mn-cs"/>
                </a:rPr>
                <a:t>Office</a:t>
              </a:r>
            </a:p>
          </p:txBody>
        </p:sp>
        <p:sp>
          <p:nvSpPr>
            <p:cNvPr id="210" name="TextBox 209">
              <a:extLst>
                <a:ext uri="{FF2B5EF4-FFF2-40B4-BE49-F238E27FC236}">
                  <a16:creationId xmlns:a16="http://schemas.microsoft.com/office/drawing/2014/main" id="{C14A41F1-4D22-4DBF-9E04-E23D3D22814E}"/>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Azure</a:t>
              </a:r>
            </a:p>
          </p:txBody>
        </p:sp>
      </p:grpSp>
      <p:cxnSp>
        <p:nvCxnSpPr>
          <p:cNvPr id="167" name="!! Devices line">
            <a:extLst>
              <a:ext uri="{FF2B5EF4-FFF2-40B4-BE49-F238E27FC236}">
                <a16:creationId xmlns:a16="http://schemas.microsoft.com/office/drawing/2014/main" id="{B4B9AA28-837F-42A8-91EB-94DE22822E3A}"/>
              </a:ext>
            </a:extLst>
          </p:cNvPr>
          <p:cNvCxnSpPr>
            <a:cxnSpLocks/>
          </p:cNvCxnSpPr>
          <p:nvPr/>
        </p:nvCxnSpPr>
        <p:spPr>
          <a:xfrm>
            <a:off x="3785155" y="2544329"/>
            <a:ext cx="1598590" cy="1"/>
          </a:xfrm>
          <a:prstGeom prst="straightConnector1">
            <a:avLst/>
          </a:prstGeom>
          <a:solidFill>
            <a:srgbClr val="FFFFFF">
              <a:lumMod val="95000"/>
            </a:srgbClr>
          </a:solidFill>
          <a:ln w="19050" cap="flat" cmpd="sng" algn="ctr">
            <a:gradFill flip="none" rotWithShape="1">
              <a:gsLst>
                <a:gs pos="17000">
                  <a:schemeClr val="tx1">
                    <a:alpha val="0"/>
                  </a:schemeClr>
                </a:gs>
                <a:gs pos="100000">
                  <a:schemeClr val="tx1"/>
                </a:gs>
              </a:gsLst>
              <a:lin ang="0" scaled="1"/>
              <a:tileRect/>
            </a:gradFill>
            <a:prstDash val="solid"/>
          </a:ln>
          <a:effectLst/>
        </p:spPr>
      </p:cxnSp>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p:txBody>
          <a:bodyPr/>
          <a:lstStyle/>
          <a:p>
            <a:r>
              <a:rPr lang="en-US"/>
              <a:t>Zero Trust</a:t>
            </a:r>
          </a:p>
        </p:txBody>
      </p:sp>
      <p:sp>
        <p:nvSpPr>
          <p:cNvPr id="3" name="Rectangle 2">
            <a:extLst>
              <a:ext uri="{FF2B5EF4-FFF2-40B4-BE49-F238E27FC236}">
                <a16:creationId xmlns:a16="http://schemas.microsoft.com/office/drawing/2014/main" id="{D420117A-4BF9-4548-92BC-C1FC319C924F}"/>
              </a:ext>
            </a:extLst>
          </p:cNvPr>
          <p:cNvSpPr/>
          <p:nvPr/>
        </p:nvSpPr>
        <p:spPr bwMode="auto">
          <a:xfrm>
            <a:off x="922301" y="4043543"/>
            <a:ext cx="2641692" cy="8706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9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Basic network monitoring for unmanaged devices (BYOD, partner devices, events, etc.)</a:t>
            </a:r>
          </a:p>
        </p:txBody>
      </p:sp>
      <p:sp>
        <p:nvSpPr>
          <p:cNvPr id="5" name="Rectangle 4">
            <a:extLst>
              <a:ext uri="{FF2B5EF4-FFF2-40B4-BE49-F238E27FC236}">
                <a16:creationId xmlns:a16="http://schemas.microsoft.com/office/drawing/2014/main" id="{BE9331F7-9E11-4265-B25F-90B0EE8C082D}"/>
              </a:ext>
            </a:extLst>
          </p:cNvPr>
          <p:cNvSpPr/>
          <p:nvPr/>
        </p:nvSpPr>
        <p:spPr bwMode="auto">
          <a:xfrm>
            <a:off x="904097" y="4935442"/>
            <a:ext cx="3030149" cy="565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9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Monitored network for validated devices to communicate peer to peer (patching, collaboration, etc.)</a:t>
            </a:r>
          </a:p>
        </p:txBody>
      </p:sp>
      <p:sp>
        <p:nvSpPr>
          <p:cNvPr id="98" name="Rectangle 97">
            <a:extLst>
              <a:ext uri="{FF2B5EF4-FFF2-40B4-BE49-F238E27FC236}">
                <a16:creationId xmlns:a16="http://schemas.microsoft.com/office/drawing/2014/main" id="{DC89C4C9-962F-4926-864C-0B0742AB8A8B}"/>
              </a:ext>
            </a:extLst>
          </p:cNvPr>
          <p:cNvSpPr/>
          <p:nvPr/>
        </p:nvSpPr>
        <p:spPr>
          <a:xfrm>
            <a:off x="1115380" y="1375132"/>
            <a:ext cx="250260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User Access Devices</a:t>
            </a:r>
            <a:endPar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cxnSp>
        <p:nvCxnSpPr>
          <p:cNvPr id="177" name="!! Cloud line">
            <a:extLst>
              <a:ext uri="{FF2B5EF4-FFF2-40B4-BE49-F238E27FC236}">
                <a16:creationId xmlns:a16="http://schemas.microsoft.com/office/drawing/2014/main" id="{8B793658-CD4C-4525-93AC-A42F84E0452E}"/>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sp>
        <p:nvSpPr>
          <p:cNvPr id="297" name="Laptop_E770">
            <a:extLst>
              <a:ext uri="{FF2B5EF4-FFF2-40B4-BE49-F238E27FC236}">
                <a16:creationId xmlns:a16="http://schemas.microsoft.com/office/drawing/2014/main" id="{C0019B8F-9AD3-425C-9F6E-B91D06EC5156}"/>
              </a:ext>
            </a:extLst>
          </p:cNvPr>
          <p:cNvSpPr>
            <a:spLocks noChangeAspect="1" noEditPoints="1"/>
          </p:cNvSpPr>
          <p:nvPr/>
        </p:nvSpPr>
        <p:spPr bwMode="auto">
          <a:xfrm>
            <a:off x="5076096" y="5758920"/>
            <a:ext cx="384156" cy="25633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 Freeform 5">
            <a:extLst>
              <a:ext uri="{FF2B5EF4-FFF2-40B4-BE49-F238E27FC236}">
                <a16:creationId xmlns:a16="http://schemas.microsoft.com/office/drawing/2014/main" id="{62924217-6C94-4EB3-9AEF-DAC26235A861}"/>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chemeClr val="accent5"/>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0" name="!! Graphic 314">
            <a:extLst>
              <a:ext uri="{FF2B5EF4-FFF2-40B4-BE49-F238E27FC236}">
                <a16:creationId xmlns:a16="http://schemas.microsoft.com/office/drawing/2014/main" id="{99E6A2A5-A721-4924-8BB2-962EB01E808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10431" y="4800559"/>
            <a:ext cx="196950" cy="182880"/>
          </a:xfrm>
          <a:prstGeom prst="rect">
            <a:avLst/>
          </a:prstGeom>
        </p:spPr>
      </p:pic>
      <p:pic>
        <p:nvPicPr>
          <p:cNvPr id="161" name="!! Graphic 315">
            <a:extLst>
              <a:ext uri="{FF2B5EF4-FFF2-40B4-BE49-F238E27FC236}">
                <a16:creationId xmlns:a16="http://schemas.microsoft.com/office/drawing/2014/main" id="{050F6F29-9068-4E58-8FEA-629764B794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00138" y="4420292"/>
            <a:ext cx="182880" cy="99753"/>
          </a:xfrm>
          <a:prstGeom prst="rect">
            <a:avLst/>
          </a:prstGeom>
        </p:spPr>
      </p:pic>
      <p:sp>
        <p:nvSpPr>
          <p:cNvPr id="166" name="Rectangle 165">
            <a:extLst>
              <a:ext uri="{FF2B5EF4-FFF2-40B4-BE49-F238E27FC236}">
                <a16:creationId xmlns:a16="http://schemas.microsoft.com/office/drawing/2014/main" id="{0AA81C99-6D0C-4ABB-BF85-4EC35AABE63D}"/>
              </a:ext>
            </a:extLst>
          </p:cNvPr>
          <p:cNvSpPr/>
          <p:nvPr/>
        </p:nvSpPr>
        <p:spPr bwMode="auto">
          <a:xfrm>
            <a:off x="3497210" y="5456317"/>
            <a:ext cx="1664244"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169" name="Rectangle 168">
            <a:extLst>
              <a:ext uri="{FF2B5EF4-FFF2-40B4-BE49-F238E27FC236}">
                <a16:creationId xmlns:a16="http://schemas.microsoft.com/office/drawing/2014/main" id="{E7F55034-C8A6-4503-8E66-C615C18763FD}"/>
              </a:ext>
            </a:extLst>
          </p:cNvPr>
          <p:cNvSpPr/>
          <p:nvPr/>
        </p:nvSpPr>
        <p:spPr bwMode="auto">
          <a:xfrm>
            <a:off x="3507890" y="5453386"/>
            <a:ext cx="2114301"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Limited general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client access</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172" name="Rectangle 171">
            <a:extLst>
              <a:ext uri="{FF2B5EF4-FFF2-40B4-BE49-F238E27FC236}">
                <a16:creationId xmlns:a16="http://schemas.microsoft.com/office/drawing/2014/main" id="{B899F58D-59AD-48D1-B565-DDE5779CB1B4}"/>
              </a:ext>
            </a:extLst>
          </p:cNvPr>
          <p:cNvSpPr/>
          <p:nvPr/>
        </p:nvSpPr>
        <p:spPr bwMode="auto">
          <a:xfrm>
            <a:off x="4083681" y="6315025"/>
            <a:ext cx="3640190" cy="559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600"/>
              </a:spcAft>
              <a:buClrTx/>
              <a:buSzTx/>
              <a:buFontTx/>
              <a:buNone/>
              <a:tabLst/>
              <a:defRPr/>
            </a:pPr>
            <a:r>
              <a:rPr kumimoji="0" lang="en-US" sz="12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multi-cloud environments</a:t>
            </a:r>
            <a:endPar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035EBCA2-C9D4-4C8B-875E-91689A668960}"/>
              </a:ext>
            </a:extLst>
          </p:cNvPr>
          <p:cNvSpPr/>
          <p:nvPr/>
        </p:nvSpPr>
        <p:spPr bwMode="auto">
          <a:xfrm>
            <a:off x="2437183" y="2385259"/>
            <a:ext cx="1663259" cy="344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Open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9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Provided by someone else</a:t>
            </a:r>
          </a:p>
        </p:txBody>
      </p:sp>
      <p:cxnSp>
        <p:nvCxnSpPr>
          <p:cNvPr id="23" name="Straight Arrow Connector 22">
            <a:extLst>
              <a:ext uri="{FF2B5EF4-FFF2-40B4-BE49-F238E27FC236}">
                <a16:creationId xmlns:a16="http://schemas.microsoft.com/office/drawing/2014/main" id="{BF470C9F-874C-4B84-ABD1-7589A6DEF25B}"/>
              </a:ext>
            </a:extLst>
          </p:cNvPr>
          <p:cNvCxnSpPr>
            <a:cxnSpLocks/>
          </p:cNvCxnSpPr>
          <p:nvPr/>
        </p:nvCxnSpPr>
        <p:spPr>
          <a:xfrm>
            <a:off x="4027002" y="4334547"/>
            <a:ext cx="0" cy="1195855"/>
          </a:xfrm>
          <a:prstGeom prst="straightConnector1">
            <a:avLst/>
          </a:prstGeom>
          <a:ln w="31750">
            <a:solidFill>
              <a:schemeClr val="tx1">
                <a:lumMod val="50000"/>
                <a:lumOff val="50000"/>
              </a:schemeClr>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593" name="Rectangle: Rounded Corners 592">
            <a:extLst>
              <a:ext uri="{FF2B5EF4-FFF2-40B4-BE49-F238E27FC236}">
                <a16:creationId xmlns:a16="http://schemas.microsoft.com/office/drawing/2014/main" id="{9AADE38E-E1EF-404D-BBE9-758ACAA5ADCF}"/>
              </a:ext>
            </a:extLst>
          </p:cNvPr>
          <p:cNvSpPr/>
          <p:nvPr/>
        </p:nvSpPr>
        <p:spPr bwMode="auto">
          <a:xfrm>
            <a:off x="2643975" y="4745542"/>
            <a:ext cx="1617179" cy="338774"/>
          </a:xfrm>
          <a:prstGeom prst="roundRect">
            <a:avLst>
              <a:gd name="adj" fmla="val 0"/>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C0538A76-35AC-4FBB-B7FB-BFED4CE1ABF6}"/>
              </a:ext>
            </a:extLst>
          </p:cNvPr>
          <p:cNvGrpSpPr/>
          <p:nvPr/>
        </p:nvGrpSpPr>
        <p:grpSpPr>
          <a:xfrm>
            <a:off x="2781789" y="4801995"/>
            <a:ext cx="1345550" cy="278612"/>
            <a:chOff x="1571071" y="2257105"/>
            <a:chExt cx="2082348" cy="431174"/>
          </a:xfrm>
        </p:grpSpPr>
        <p:grpSp>
          <p:nvGrpSpPr>
            <p:cNvPr id="513" name="Group 512">
              <a:extLst>
                <a:ext uri="{FF2B5EF4-FFF2-40B4-BE49-F238E27FC236}">
                  <a16:creationId xmlns:a16="http://schemas.microsoft.com/office/drawing/2014/main" id="{122D2C06-7C5E-418D-841B-05E92DD03708}"/>
                </a:ext>
              </a:extLst>
            </p:cNvPr>
            <p:cNvGrpSpPr/>
            <p:nvPr/>
          </p:nvGrpSpPr>
          <p:grpSpPr>
            <a:xfrm>
              <a:off x="2696905" y="2301259"/>
              <a:ext cx="426956" cy="327217"/>
              <a:chOff x="2892310" y="4439341"/>
              <a:chExt cx="376337" cy="288423"/>
            </a:xfrm>
          </p:grpSpPr>
          <p:sp>
            <p:nvSpPr>
              <p:cNvPr id="552" name="monitor">
                <a:extLst>
                  <a:ext uri="{FF2B5EF4-FFF2-40B4-BE49-F238E27FC236}">
                    <a16:creationId xmlns:a16="http://schemas.microsoft.com/office/drawing/2014/main" id="{9EDFA519-8F6C-48EA-99B5-8B4738E96062}"/>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3" name="Rectangle 552">
                <a:extLst>
                  <a:ext uri="{FF2B5EF4-FFF2-40B4-BE49-F238E27FC236}">
                    <a16:creationId xmlns:a16="http://schemas.microsoft.com/office/drawing/2014/main" id="{F9DCDA7D-6B8E-4539-AB60-FAFFBE15C2C0}"/>
                  </a:ext>
                </a:extLst>
              </p:cNvPr>
              <p:cNvSpPr/>
              <p:nvPr/>
            </p:nvSpPr>
            <p:spPr bwMode="auto">
              <a:xfrm>
                <a:off x="2892310" y="4439341"/>
                <a:ext cx="376337" cy="23615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54" name="Picture 553">
                <a:extLst>
                  <a:ext uri="{FF2B5EF4-FFF2-40B4-BE49-F238E27FC236}">
                    <a16:creationId xmlns:a16="http://schemas.microsoft.com/office/drawing/2014/main" id="{77E538F8-E370-4171-BEEF-96F3D65F637D}"/>
                  </a:ext>
                </a:extLst>
              </p:cNvPr>
              <p:cNvPicPr>
                <a:picLocks noChangeAspect="1"/>
              </p:cNvPicPr>
              <p:nvPr/>
            </p:nvPicPr>
            <p:blipFill rotWithShape="1">
              <a:blip r:embed="rId2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14" name="Group 513">
              <a:extLst>
                <a:ext uri="{FF2B5EF4-FFF2-40B4-BE49-F238E27FC236}">
                  <a16:creationId xmlns:a16="http://schemas.microsoft.com/office/drawing/2014/main" id="{74EE100C-CA19-4E0E-8367-1926B5966E7F}"/>
                </a:ext>
              </a:extLst>
            </p:cNvPr>
            <p:cNvGrpSpPr/>
            <p:nvPr/>
          </p:nvGrpSpPr>
          <p:grpSpPr>
            <a:xfrm>
              <a:off x="3219943" y="2301259"/>
              <a:ext cx="433476" cy="327215"/>
              <a:chOff x="7987238" y="1610486"/>
              <a:chExt cx="506061" cy="382007"/>
            </a:xfrm>
          </p:grpSpPr>
          <p:sp>
            <p:nvSpPr>
              <p:cNvPr id="546" name="Rectangle 545">
                <a:extLst>
                  <a:ext uri="{FF2B5EF4-FFF2-40B4-BE49-F238E27FC236}">
                    <a16:creationId xmlns:a16="http://schemas.microsoft.com/office/drawing/2014/main" id="{4AE8C6AC-DE0F-4F11-95C8-BBF503FF8D45}"/>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7" name="Group 546">
                <a:extLst>
                  <a:ext uri="{FF2B5EF4-FFF2-40B4-BE49-F238E27FC236}">
                    <a16:creationId xmlns:a16="http://schemas.microsoft.com/office/drawing/2014/main" id="{40A894D0-EA83-45C6-BBBF-FBD6E5045C0F}"/>
                  </a:ext>
                </a:extLst>
              </p:cNvPr>
              <p:cNvGrpSpPr/>
              <p:nvPr/>
            </p:nvGrpSpPr>
            <p:grpSpPr>
              <a:xfrm>
                <a:off x="7987238" y="1610486"/>
                <a:ext cx="498447" cy="382007"/>
                <a:chOff x="9563138" y="2462727"/>
                <a:chExt cx="516394" cy="395761"/>
              </a:xfrm>
            </p:grpSpPr>
            <p:sp>
              <p:nvSpPr>
                <p:cNvPr id="548" name="monitor">
                  <a:extLst>
                    <a:ext uri="{FF2B5EF4-FFF2-40B4-BE49-F238E27FC236}">
                      <a16:creationId xmlns:a16="http://schemas.microsoft.com/office/drawing/2014/main" id="{FDEDFD62-AB7B-46F3-AF04-2BC52934B8B2}"/>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9" name="Group 548">
                  <a:extLst>
                    <a:ext uri="{FF2B5EF4-FFF2-40B4-BE49-F238E27FC236}">
                      <a16:creationId xmlns:a16="http://schemas.microsoft.com/office/drawing/2014/main" id="{F0516552-B568-4589-AF68-43F649BA873D}"/>
                    </a:ext>
                  </a:extLst>
                </p:cNvPr>
                <p:cNvGrpSpPr/>
                <p:nvPr/>
              </p:nvGrpSpPr>
              <p:grpSpPr>
                <a:xfrm>
                  <a:off x="9746672" y="2545410"/>
                  <a:ext cx="107950" cy="134938"/>
                  <a:chOff x="9444088" y="2885171"/>
                  <a:chExt cx="107950" cy="134938"/>
                </a:xfrm>
                <a:solidFill>
                  <a:srgbClr val="505050"/>
                </a:solidFill>
              </p:grpSpPr>
              <p:sp>
                <p:nvSpPr>
                  <p:cNvPr id="550" name="Freeform 26">
                    <a:extLst>
                      <a:ext uri="{FF2B5EF4-FFF2-40B4-BE49-F238E27FC236}">
                        <a16:creationId xmlns:a16="http://schemas.microsoft.com/office/drawing/2014/main" id="{EFE7AC7E-A18F-4F47-B67D-9842C4D36BDD}"/>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51" name="Freeform 27">
                    <a:extLst>
                      <a:ext uri="{FF2B5EF4-FFF2-40B4-BE49-F238E27FC236}">
                        <a16:creationId xmlns:a16="http://schemas.microsoft.com/office/drawing/2014/main" id="{8A42F8B7-0B3F-478F-BEDC-66182AA6546C}"/>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515" name="Group 514">
              <a:extLst>
                <a:ext uri="{FF2B5EF4-FFF2-40B4-BE49-F238E27FC236}">
                  <a16:creationId xmlns:a16="http://schemas.microsoft.com/office/drawing/2014/main" id="{9384596D-DF0B-4628-9DA3-5F1C7B982F4E}"/>
                </a:ext>
              </a:extLst>
            </p:cNvPr>
            <p:cNvGrpSpPr/>
            <p:nvPr/>
          </p:nvGrpSpPr>
          <p:grpSpPr>
            <a:xfrm>
              <a:off x="1872084" y="2257105"/>
              <a:ext cx="205700" cy="341495"/>
              <a:chOff x="7084723" y="1610486"/>
              <a:chExt cx="212660" cy="353049"/>
            </a:xfrm>
          </p:grpSpPr>
          <p:sp>
            <p:nvSpPr>
              <p:cNvPr id="540" name="Rectangle 539">
                <a:extLst>
                  <a:ext uri="{FF2B5EF4-FFF2-40B4-BE49-F238E27FC236}">
                    <a16:creationId xmlns:a16="http://schemas.microsoft.com/office/drawing/2014/main" id="{1EF3FB2A-1693-4E59-B23C-54F1B6BE27D8}"/>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1" name="Group 540">
                <a:extLst>
                  <a:ext uri="{FF2B5EF4-FFF2-40B4-BE49-F238E27FC236}">
                    <a16:creationId xmlns:a16="http://schemas.microsoft.com/office/drawing/2014/main" id="{6E3688B2-CF17-4D64-8C02-E363EDE53266}"/>
                  </a:ext>
                </a:extLst>
              </p:cNvPr>
              <p:cNvGrpSpPr/>
              <p:nvPr/>
            </p:nvGrpSpPr>
            <p:grpSpPr>
              <a:xfrm>
                <a:off x="7138556" y="1706457"/>
                <a:ext cx="104198" cy="130248"/>
                <a:chOff x="9444088" y="2885171"/>
                <a:chExt cx="107950" cy="134938"/>
              </a:xfrm>
              <a:solidFill>
                <a:srgbClr val="FFFFFF"/>
              </a:solidFill>
            </p:grpSpPr>
            <p:sp>
              <p:nvSpPr>
                <p:cNvPr id="544" name="Freeform 26">
                  <a:extLst>
                    <a:ext uri="{FF2B5EF4-FFF2-40B4-BE49-F238E27FC236}">
                      <a16:creationId xmlns:a16="http://schemas.microsoft.com/office/drawing/2014/main" id="{1073A2FD-7A26-495D-8568-E2CA2B87202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5" name="Freeform 27">
                  <a:extLst>
                    <a:ext uri="{FF2B5EF4-FFF2-40B4-BE49-F238E27FC236}">
                      <a16:creationId xmlns:a16="http://schemas.microsoft.com/office/drawing/2014/main" id="{331FBD1F-B2C4-4BDF-99A7-7335B7E0C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42" name="CellPhone_E8EA">
                <a:extLst>
                  <a:ext uri="{FF2B5EF4-FFF2-40B4-BE49-F238E27FC236}">
                    <a16:creationId xmlns:a16="http://schemas.microsoft.com/office/drawing/2014/main" id="{02944E3C-428E-4FD4-AA34-828585DE78B6}"/>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43" name="Straight Connector 542">
                <a:extLst>
                  <a:ext uri="{FF2B5EF4-FFF2-40B4-BE49-F238E27FC236}">
                    <a16:creationId xmlns:a16="http://schemas.microsoft.com/office/drawing/2014/main" id="{DDDCF971-A9DD-47BF-9766-FE424797E0A8}"/>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516" name="Group 515">
              <a:extLst>
                <a:ext uri="{FF2B5EF4-FFF2-40B4-BE49-F238E27FC236}">
                  <a16:creationId xmlns:a16="http://schemas.microsoft.com/office/drawing/2014/main" id="{A20790A5-2D3A-49E7-8AB5-63117048481E}"/>
                </a:ext>
              </a:extLst>
            </p:cNvPr>
            <p:cNvGrpSpPr/>
            <p:nvPr/>
          </p:nvGrpSpPr>
          <p:grpSpPr>
            <a:xfrm>
              <a:off x="1571071" y="2257105"/>
              <a:ext cx="204931" cy="341495"/>
              <a:chOff x="6490922" y="1610486"/>
              <a:chExt cx="211865" cy="353049"/>
            </a:xfrm>
          </p:grpSpPr>
          <p:sp>
            <p:nvSpPr>
              <p:cNvPr id="528" name="Rectangle 527">
                <a:extLst>
                  <a:ext uri="{FF2B5EF4-FFF2-40B4-BE49-F238E27FC236}">
                    <a16:creationId xmlns:a16="http://schemas.microsoft.com/office/drawing/2014/main" id="{A0FD4FD2-F2DD-431E-A4D3-EBE81C5B9DB6}"/>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9" name="Group 30">
                <a:extLst>
                  <a:ext uri="{FF2B5EF4-FFF2-40B4-BE49-F238E27FC236}">
                    <a16:creationId xmlns:a16="http://schemas.microsoft.com/office/drawing/2014/main" id="{83E4D496-53C3-466C-AEA0-E402EE4710DB}"/>
                  </a:ext>
                </a:extLst>
              </p:cNvPr>
              <p:cNvGrpSpPr>
                <a:grpSpLocks noChangeAspect="1"/>
              </p:cNvGrpSpPr>
              <p:nvPr/>
            </p:nvGrpSpPr>
            <p:grpSpPr bwMode="auto">
              <a:xfrm>
                <a:off x="6545792" y="1729376"/>
                <a:ext cx="111361" cy="115269"/>
                <a:chOff x="5049" y="1841"/>
                <a:chExt cx="57" cy="59"/>
              </a:xfrm>
              <a:solidFill>
                <a:srgbClr val="FFFFFF"/>
              </a:solidFill>
            </p:grpSpPr>
            <p:sp>
              <p:nvSpPr>
                <p:cNvPr id="532" name="Freeform 31">
                  <a:extLst>
                    <a:ext uri="{FF2B5EF4-FFF2-40B4-BE49-F238E27FC236}">
                      <a16:creationId xmlns:a16="http://schemas.microsoft.com/office/drawing/2014/main" id="{F8905EFC-598A-4C95-A0E2-D648DD592A18}"/>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3" name="Freeform 32">
                  <a:extLst>
                    <a:ext uri="{FF2B5EF4-FFF2-40B4-BE49-F238E27FC236}">
                      <a16:creationId xmlns:a16="http://schemas.microsoft.com/office/drawing/2014/main" id="{A52C496A-02E8-4058-93C8-644383960AA1}"/>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4" name="Freeform 33">
                  <a:extLst>
                    <a:ext uri="{FF2B5EF4-FFF2-40B4-BE49-F238E27FC236}">
                      <a16:creationId xmlns:a16="http://schemas.microsoft.com/office/drawing/2014/main" id="{C5EF92CC-0C06-4FF5-8640-D9E5F182501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5" name="Freeform 34">
                  <a:extLst>
                    <a:ext uri="{FF2B5EF4-FFF2-40B4-BE49-F238E27FC236}">
                      <a16:creationId xmlns:a16="http://schemas.microsoft.com/office/drawing/2014/main" id="{EF1268DA-775B-4A83-BF37-8EB1C52B5AF2}"/>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6" name="Freeform 35">
                  <a:extLst>
                    <a:ext uri="{FF2B5EF4-FFF2-40B4-BE49-F238E27FC236}">
                      <a16:creationId xmlns:a16="http://schemas.microsoft.com/office/drawing/2014/main" id="{27B10A7F-742F-4A52-9DCC-9DA2AC6D6E9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7" name="Freeform 36">
                  <a:extLst>
                    <a:ext uri="{FF2B5EF4-FFF2-40B4-BE49-F238E27FC236}">
                      <a16:creationId xmlns:a16="http://schemas.microsoft.com/office/drawing/2014/main" id="{CED6D63E-6B27-4E9C-964B-E2DDCAB99A69}"/>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8" name="Freeform 37">
                  <a:extLst>
                    <a:ext uri="{FF2B5EF4-FFF2-40B4-BE49-F238E27FC236}">
                      <a16:creationId xmlns:a16="http://schemas.microsoft.com/office/drawing/2014/main" id="{7CDB2A2E-740E-4969-8BBE-B568ADAE8BB9}"/>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9" name="Freeform 38">
                  <a:extLst>
                    <a:ext uri="{FF2B5EF4-FFF2-40B4-BE49-F238E27FC236}">
                      <a16:creationId xmlns:a16="http://schemas.microsoft.com/office/drawing/2014/main" id="{576D82A8-F1A9-401D-8403-3295FE375163}"/>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30" name="CellPhone_E8EA">
                <a:extLst>
                  <a:ext uri="{FF2B5EF4-FFF2-40B4-BE49-F238E27FC236}">
                    <a16:creationId xmlns:a16="http://schemas.microsoft.com/office/drawing/2014/main" id="{8418BD82-588C-439B-AF17-F784CEFB9DB1}"/>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31" name="Straight Connector 530">
                <a:extLst>
                  <a:ext uri="{FF2B5EF4-FFF2-40B4-BE49-F238E27FC236}">
                    <a16:creationId xmlns:a16="http://schemas.microsoft.com/office/drawing/2014/main" id="{D54783A3-3F43-4538-831C-2EF38D4DDAE1}"/>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518" name="Group 517">
              <a:extLst>
                <a:ext uri="{FF2B5EF4-FFF2-40B4-BE49-F238E27FC236}">
                  <a16:creationId xmlns:a16="http://schemas.microsoft.com/office/drawing/2014/main" id="{CD1C9D61-992A-49E3-B3AA-03487304279C}"/>
                </a:ext>
              </a:extLst>
            </p:cNvPr>
            <p:cNvGrpSpPr/>
            <p:nvPr/>
          </p:nvGrpSpPr>
          <p:grpSpPr>
            <a:xfrm>
              <a:off x="2173867" y="2309875"/>
              <a:ext cx="426956" cy="327217"/>
              <a:chOff x="7398246" y="1610486"/>
              <a:chExt cx="498447" cy="382007"/>
            </a:xfrm>
          </p:grpSpPr>
          <p:sp>
            <p:nvSpPr>
              <p:cNvPr id="519" name="monitor">
                <a:extLst>
                  <a:ext uri="{FF2B5EF4-FFF2-40B4-BE49-F238E27FC236}">
                    <a16:creationId xmlns:a16="http://schemas.microsoft.com/office/drawing/2014/main" id="{25C096B8-DA1E-457F-A5FB-65E21A7BC45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0" name="Rectangle 519">
                <a:extLst>
                  <a:ext uri="{FF2B5EF4-FFF2-40B4-BE49-F238E27FC236}">
                    <a16:creationId xmlns:a16="http://schemas.microsoft.com/office/drawing/2014/main" id="{CDC1F807-A734-40BE-8B01-971FD8F456C9}"/>
                  </a:ext>
                </a:extLst>
              </p:cNvPr>
              <p:cNvSpPr/>
              <p:nvPr/>
            </p:nvSpPr>
            <p:spPr bwMode="auto">
              <a:xfrm>
                <a:off x="7398246" y="1610486"/>
                <a:ext cx="498447" cy="31672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1" name="Group 11">
                <a:extLst>
                  <a:ext uri="{FF2B5EF4-FFF2-40B4-BE49-F238E27FC236}">
                    <a16:creationId xmlns:a16="http://schemas.microsoft.com/office/drawing/2014/main" id="{F20266BD-5DF5-454E-A199-CA734829EFBE}"/>
                  </a:ext>
                </a:extLst>
              </p:cNvPr>
              <p:cNvGrpSpPr>
                <a:grpSpLocks noChangeAspect="1"/>
              </p:cNvGrpSpPr>
              <p:nvPr/>
            </p:nvGrpSpPr>
            <p:grpSpPr bwMode="auto">
              <a:xfrm>
                <a:off x="7581678" y="1714920"/>
                <a:ext cx="111860" cy="111860"/>
                <a:chOff x="5664" y="1835"/>
                <a:chExt cx="73" cy="73"/>
              </a:xfrm>
              <a:solidFill>
                <a:srgbClr val="FFFFFF"/>
              </a:solidFill>
            </p:grpSpPr>
            <p:sp>
              <p:nvSpPr>
                <p:cNvPr id="522" name="Freeform 12">
                  <a:extLst>
                    <a:ext uri="{FF2B5EF4-FFF2-40B4-BE49-F238E27FC236}">
                      <a16:creationId xmlns:a16="http://schemas.microsoft.com/office/drawing/2014/main" id="{C88163FD-BAA3-4381-B504-8D32862C2C55}"/>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3" name="Freeform 13">
                  <a:extLst>
                    <a:ext uri="{FF2B5EF4-FFF2-40B4-BE49-F238E27FC236}">
                      <a16:creationId xmlns:a16="http://schemas.microsoft.com/office/drawing/2014/main" id="{D4572EE8-B5FF-45A5-A3A5-81609C2642CC}"/>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4" name="Freeform 14">
                  <a:extLst>
                    <a:ext uri="{FF2B5EF4-FFF2-40B4-BE49-F238E27FC236}">
                      <a16:creationId xmlns:a16="http://schemas.microsoft.com/office/drawing/2014/main" id="{E27B8FA7-C2AE-47A8-843F-A2E32A8E8FCE}"/>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5" name="Freeform 15">
                  <a:extLst>
                    <a:ext uri="{FF2B5EF4-FFF2-40B4-BE49-F238E27FC236}">
                      <a16:creationId xmlns:a16="http://schemas.microsoft.com/office/drawing/2014/main" id="{DE0CEFC3-A4C9-467F-A950-026DAAF5749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D289305D-CDB0-4335-A5BD-041D1E1923CD}"/>
                </a:ext>
              </a:extLst>
            </p:cNvPr>
            <p:cNvGrpSpPr/>
            <p:nvPr/>
          </p:nvGrpSpPr>
          <p:grpSpPr>
            <a:xfrm>
              <a:off x="1724250" y="2490343"/>
              <a:ext cx="197936" cy="197936"/>
              <a:chOff x="1724250" y="2490343"/>
              <a:chExt cx="197936" cy="197936"/>
            </a:xfrm>
          </p:grpSpPr>
          <p:sp>
            <p:nvSpPr>
              <p:cNvPr id="4" name="Oval 3">
                <a:extLst>
                  <a:ext uri="{FF2B5EF4-FFF2-40B4-BE49-F238E27FC236}">
                    <a16:creationId xmlns:a16="http://schemas.microsoft.com/office/drawing/2014/main" id="{2ADE3E21-2B7D-45E4-AC2C-65999E6B8994}"/>
                  </a:ext>
                </a:extLst>
              </p:cNvPr>
              <p:cNvSpPr/>
              <p:nvPr/>
            </p:nvSpPr>
            <p:spPr bwMode="auto">
              <a:xfrm>
                <a:off x="1724250" y="2490343"/>
                <a:ext cx="197936" cy="1979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Commitments_EC4D">
                <a:extLst>
                  <a:ext uri="{FF2B5EF4-FFF2-40B4-BE49-F238E27FC236}">
                    <a16:creationId xmlns:a16="http://schemas.microsoft.com/office/drawing/2014/main" id="{857B98B8-2126-432A-9288-8E138600023D}"/>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577" name="Group 576">
            <a:extLst>
              <a:ext uri="{FF2B5EF4-FFF2-40B4-BE49-F238E27FC236}">
                <a16:creationId xmlns:a16="http://schemas.microsoft.com/office/drawing/2014/main" id="{135542C9-B39F-4656-AED5-9156FBEC2182}"/>
              </a:ext>
            </a:extLst>
          </p:cNvPr>
          <p:cNvGrpSpPr/>
          <p:nvPr/>
        </p:nvGrpSpPr>
        <p:grpSpPr>
          <a:xfrm>
            <a:off x="3853534" y="4830504"/>
            <a:ext cx="275886" cy="211438"/>
            <a:chOff x="7987238" y="1610485"/>
            <a:chExt cx="506061" cy="382008"/>
          </a:xfrm>
        </p:grpSpPr>
        <p:sp>
          <p:nvSpPr>
            <p:cNvPr id="578" name="Rectangle 577">
              <a:extLst>
                <a:ext uri="{FF2B5EF4-FFF2-40B4-BE49-F238E27FC236}">
                  <a16:creationId xmlns:a16="http://schemas.microsoft.com/office/drawing/2014/main" id="{0E62F9AF-9052-4B54-8084-E2D49855F9F7}"/>
                </a:ext>
              </a:extLst>
            </p:cNvPr>
            <p:cNvSpPr/>
            <p:nvPr/>
          </p:nvSpPr>
          <p:spPr bwMode="auto">
            <a:xfrm>
              <a:off x="7994852" y="1610485"/>
              <a:ext cx="498447" cy="318360"/>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9" name="Group 578">
              <a:extLst>
                <a:ext uri="{FF2B5EF4-FFF2-40B4-BE49-F238E27FC236}">
                  <a16:creationId xmlns:a16="http://schemas.microsoft.com/office/drawing/2014/main" id="{64B59F49-A8EF-47A0-B0EE-5494CF8F1D49}"/>
                </a:ext>
              </a:extLst>
            </p:cNvPr>
            <p:cNvGrpSpPr/>
            <p:nvPr/>
          </p:nvGrpSpPr>
          <p:grpSpPr>
            <a:xfrm>
              <a:off x="7987238" y="1610486"/>
              <a:ext cx="498447" cy="382007"/>
              <a:chOff x="9563138" y="2462727"/>
              <a:chExt cx="516394" cy="395761"/>
            </a:xfrm>
          </p:grpSpPr>
          <p:sp>
            <p:nvSpPr>
              <p:cNvPr id="580" name="monitor">
                <a:extLst>
                  <a:ext uri="{FF2B5EF4-FFF2-40B4-BE49-F238E27FC236}">
                    <a16:creationId xmlns:a16="http://schemas.microsoft.com/office/drawing/2014/main" id="{F509986E-D4E5-451F-8EE7-4A599BAEA8CC}"/>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81" name="Group 580">
                <a:extLst>
                  <a:ext uri="{FF2B5EF4-FFF2-40B4-BE49-F238E27FC236}">
                    <a16:creationId xmlns:a16="http://schemas.microsoft.com/office/drawing/2014/main" id="{E885CFC4-9BEF-4FDB-BAB4-23C81F2BAEB5}"/>
                  </a:ext>
                </a:extLst>
              </p:cNvPr>
              <p:cNvGrpSpPr/>
              <p:nvPr/>
            </p:nvGrpSpPr>
            <p:grpSpPr>
              <a:xfrm>
                <a:off x="9746672" y="2545410"/>
                <a:ext cx="107950" cy="134938"/>
                <a:chOff x="9444088" y="2885171"/>
                <a:chExt cx="107950" cy="134938"/>
              </a:xfrm>
              <a:solidFill>
                <a:srgbClr val="505050"/>
              </a:solidFill>
            </p:grpSpPr>
            <p:sp>
              <p:nvSpPr>
                <p:cNvPr id="582" name="Freeform 26">
                  <a:extLst>
                    <a:ext uri="{FF2B5EF4-FFF2-40B4-BE49-F238E27FC236}">
                      <a16:creationId xmlns:a16="http://schemas.microsoft.com/office/drawing/2014/main" id="{2FACDCA3-E34D-45C8-894A-3693A43B785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83" name="Freeform 27">
                  <a:extLst>
                    <a:ext uri="{FF2B5EF4-FFF2-40B4-BE49-F238E27FC236}">
                      <a16:creationId xmlns:a16="http://schemas.microsoft.com/office/drawing/2014/main" id="{DAED8E05-6359-4367-A821-F67C3B495DF5}"/>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573" name="Group 572">
            <a:extLst>
              <a:ext uri="{FF2B5EF4-FFF2-40B4-BE49-F238E27FC236}">
                <a16:creationId xmlns:a16="http://schemas.microsoft.com/office/drawing/2014/main" id="{78482A93-5863-4B1E-A030-20AEC85A6417}"/>
              </a:ext>
            </a:extLst>
          </p:cNvPr>
          <p:cNvGrpSpPr/>
          <p:nvPr/>
        </p:nvGrpSpPr>
        <p:grpSpPr>
          <a:xfrm>
            <a:off x="3511350" y="4830891"/>
            <a:ext cx="275886" cy="211438"/>
            <a:chOff x="2892310" y="4439341"/>
            <a:chExt cx="376337" cy="288423"/>
          </a:xfrm>
        </p:grpSpPr>
        <p:sp>
          <p:nvSpPr>
            <p:cNvPr id="574" name="monitor">
              <a:extLst>
                <a:ext uri="{FF2B5EF4-FFF2-40B4-BE49-F238E27FC236}">
                  <a16:creationId xmlns:a16="http://schemas.microsoft.com/office/drawing/2014/main" id="{38CF2F3B-6A75-4ED1-9483-74335B8DAA0E}"/>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5" name="Rectangle 574">
              <a:extLst>
                <a:ext uri="{FF2B5EF4-FFF2-40B4-BE49-F238E27FC236}">
                  <a16:creationId xmlns:a16="http://schemas.microsoft.com/office/drawing/2014/main" id="{28813D3E-ABAF-4C44-97EC-129506BA565A}"/>
                </a:ext>
              </a:extLst>
            </p:cNvPr>
            <p:cNvSpPr/>
            <p:nvPr/>
          </p:nvSpPr>
          <p:spPr bwMode="auto">
            <a:xfrm>
              <a:off x="2892310" y="4439341"/>
              <a:ext cx="376337" cy="23280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11BCE1DC-6199-40AD-AC46-6C28AAFC3398}"/>
                </a:ext>
              </a:extLst>
            </p:cNvPr>
            <p:cNvPicPr>
              <a:picLocks noChangeAspect="1"/>
            </p:cNvPicPr>
            <p:nvPr/>
          </p:nvPicPr>
          <p:blipFill rotWithShape="1">
            <a:blip r:embed="rId2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84" name="Group 583">
            <a:extLst>
              <a:ext uri="{FF2B5EF4-FFF2-40B4-BE49-F238E27FC236}">
                <a16:creationId xmlns:a16="http://schemas.microsoft.com/office/drawing/2014/main" id="{39ED72AF-6CB0-4C26-AFAD-971407DF3843}"/>
              </a:ext>
            </a:extLst>
          </p:cNvPr>
          <p:cNvGrpSpPr/>
          <p:nvPr/>
        </p:nvGrpSpPr>
        <p:grpSpPr>
          <a:xfrm>
            <a:off x="3169862" y="4833877"/>
            <a:ext cx="275886" cy="211438"/>
            <a:chOff x="7398246" y="1610486"/>
            <a:chExt cx="498447" cy="382007"/>
          </a:xfrm>
        </p:grpSpPr>
        <p:sp>
          <p:nvSpPr>
            <p:cNvPr id="585" name="monitor">
              <a:extLst>
                <a:ext uri="{FF2B5EF4-FFF2-40B4-BE49-F238E27FC236}">
                  <a16:creationId xmlns:a16="http://schemas.microsoft.com/office/drawing/2014/main" id="{A703EC7A-C64B-455E-A2BB-B46E91CE134D}"/>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6" name="Rectangle 585">
              <a:extLst>
                <a:ext uri="{FF2B5EF4-FFF2-40B4-BE49-F238E27FC236}">
                  <a16:creationId xmlns:a16="http://schemas.microsoft.com/office/drawing/2014/main" id="{75C6E0D8-3661-4D5B-9A51-62039761F126}"/>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7" name="Group 11">
              <a:extLst>
                <a:ext uri="{FF2B5EF4-FFF2-40B4-BE49-F238E27FC236}">
                  <a16:creationId xmlns:a16="http://schemas.microsoft.com/office/drawing/2014/main" id="{72BB6207-37A2-4E7D-97FF-D05BD2EC11D3}"/>
                </a:ext>
              </a:extLst>
            </p:cNvPr>
            <p:cNvGrpSpPr>
              <a:grpSpLocks noChangeAspect="1"/>
            </p:cNvGrpSpPr>
            <p:nvPr/>
          </p:nvGrpSpPr>
          <p:grpSpPr bwMode="auto">
            <a:xfrm>
              <a:off x="7581678" y="1714920"/>
              <a:ext cx="111860" cy="111860"/>
              <a:chOff x="5664" y="1835"/>
              <a:chExt cx="73" cy="73"/>
            </a:xfrm>
            <a:solidFill>
              <a:srgbClr val="FFFFFF"/>
            </a:solidFill>
          </p:grpSpPr>
          <p:sp>
            <p:nvSpPr>
              <p:cNvPr id="588" name="Freeform 12">
                <a:extLst>
                  <a:ext uri="{FF2B5EF4-FFF2-40B4-BE49-F238E27FC236}">
                    <a16:creationId xmlns:a16="http://schemas.microsoft.com/office/drawing/2014/main" id="{6C4D30E4-FDA3-481E-96DE-8AE036B0B592}"/>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89" name="Freeform 13">
                <a:extLst>
                  <a:ext uri="{FF2B5EF4-FFF2-40B4-BE49-F238E27FC236}">
                    <a16:creationId xmlns:a16="http://schemas.microsoft.com/office/drawing/2014/main" id="{133FA34C-F1F5-478D-980A-E0A7F0A871A2}"/>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90" name="Freeform 14">
                <a:extLst>
                  <a:ext uri="{FF2B5EF4-FFF2-40B4-BE49-F238E27FC236}">
                    <a16:creationId xmlns:a16="http://schemas.microsoft.com/office/drawing/2014/main" id="{4AF221A7-2A9D-4E85-B235-8630453EDBA2}"/>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91" name="Freeform 15">
                <a:extLst>
                  <a:ext uri="{FF2B5EF4-FFF2-40B4-BE49-F238E27FC236}">
                    <a16:creationId xmlns:a16="http://schemas.microsoft.com/office/drawing/2014/main" id="{ED98505F-7928-4860-99F2-BB08141068E7}"/>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25" name="Callout: Line 24">
            <a:extLst>
              <a:ext uri="{FF2B5EF4-FFF2-40B4-BE49-F238E27FC236}">
                <a16:creationId xmlns:a16="http://schemas.microsoft.com/office/drawing/2014/main" id="{ECCF8C82-8233-48E3-996B-6DEBB6EECA18}"/>
              </a:ext>
            </a:extLst>
          </p:cNvPr>
          <p:cNvSpPr/>
          <p:nvPr/>
        </p:nvSpPr>
        <p:spPr bwMode="auto">
          <a:xfrm>
            <a:off x="2082558" y="3351248"/>
            <a:ext cx="1702597" cy="610285"/>
          </a:xfrm>
          <a:prstGeom prst="borderCallout1">
            <a:avLst>
              <a:gd name="adj1" fmla="val 99536"/>
              <a:gd name="adj2" fmla="val 80439"/>
              <a:gd name="adj3" fmla="val 223246"/>
              <a:gd name="adj4" fmla="val 98427"/>
            </a:avLst>
          </a:prstGeom>
          <a:solidFill>
            <a:schemeClr val="bg1"/>
          </a:solidFill>
          <a:ln w="19050">
            <a:solidFill>
              <a:srgbClr val="00B050"/>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Devices</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900" b="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Access varies based on explicit validation of trust signals</a:t>
            </a:r>
          </a:p>
        </p:txBody>
      </p:sp>
      <p:cxnSp>
        <p:nvCxnSpPr>
          <p:cNvPr id="26" name="!! Unmanaged Interent line">
            <a:extLst>
              <a:ext uri="{FF2B5EF4-FFF2-40B4-BE49-F238E27FC236}">
                <a16:creationId xmlns:a16="http://schemas.microsoft.com/office/drawing/2014/main" id="{3CF72206-ACCA-42E6-AB8F-49CCDCE035DA}"/>
              </a:ext>
            </a:extLst>
          </p:cNvPr>
          <p:cNvCxnSpPr>
            <a:cxnSpLocks/>
          </p:cNvCxnSpPr>
          <p:nvPr/>
        </p:nvCxnSpPr>
        <p:spPr>
          <a:xfrm flipV="1">
            <a:off x="4824988" y="4470170"/>
            <a:ext cx="875150" cy="200823"/>
          </a:xfrm>
          <a:prstGeom prst="bentConnector3">
            <a:avLst>
              <a:gd name="adj1" fmla="val 50000"/>
            </a:avLst>
          </a:prstGeom>
          <a:noFill/>
          <a:ln w="19050" cap="flat" cmpd="sng" algn="ctr">
            <a:solidFill>
              <a:srgbClr val="505050"/>
            </a:solidFill>
            <a:prstDash val="solid"/>
            <a:headEnd type="none"/>
            <a:tailEnd type="none"/>
          </a:ln>
          <a:effectLst/>
        </p:spPr>
      </p:cxnSp>
      <p:pic>
        <p:nvPicPr>
          <p:cNvPr id="7" name="!! Graphic 314">
            <a:extLst>
              <a:ext uri="{FF2B5EF4-FFF2-40B4-BE49-F238E27FC236}">
                <a16:creationId xmlns:a16="http://schemas.microsoft.com/office/drawing/2014/main" id="{22E6789F-5FCA-4F18-90FC-3E95E756FB8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06826" y="5198560"/>
            <a:ext cx="196950" cy="182880"/>
          </a:xfrm>
          <a:prstGeom prst="rect">
            <a:avLst/>
          </a:prstGeom>
        </p:spPr>
      </p:pic>
      <p:sp>
        <p:nvSpPr>
          <p:cNvPr id="14" name="Rectangle 13">
            <a:extLst>
              <a:ext uri="{FF2B5EF4-FFF2-40B4-BE49-F238E27FC236}">
                <a16:creationId xmlns:a16="http://schemas.microsoft.com/office/drawing/2014/main" id="{75CB2E09-C872-4C80-BB1D-DB53661F701D}"/>
              </a:ext>
            </a:extLst>
          </p:cNvPr>
          <p:cNvSpPr/>
          <p:nvPr/>
        </p:nvSpPr>
        <p:spPr bwMode="auto">
          <a:xfrm>
            <a:off x="4871628" y="5112681"/>
            <a:ext cx="452325" cy="368427"/>
          </a:xfrm>
          <a:prstGeom prst="rect">
            <a:avLst/>
          </a:prstGeom>
          <a:solidFill>
            <a:schemeClr val="bg1"/>
          </a:solidFill>
          <a:ln w="19050">
            <a:solidFill>
              <a:schemeClr val="accent1"/>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296" name="Straight Connector 295">
            <a:extLst>
              <a:ext uri="{FF2B5EF4-FFF2-40B4-BE49-F238E27FC236}">
                <a16:creationId xmlns:a16="http://schemas.microsoft.com/office/drawing/2014/main" id="{FDD552CB-B2D6-4719-99AF-4CC136544369}"/>
              </a:ext>
            </a:extLst>
          </p:cNvPr>
          <p:cNvCxnSpPr>
            <a:cxnSpLocks/>
          </p:cNvCxnSpPr>
          <p:nvPr/>
        </p:nvCxnSpPr>
        <p:spPr>
          <a:xfrm>
            <a:off x="5261388" y="60295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305" name="Picture 2" descr="A picture containing icon&#10;&#10;Description automatically generated">
            <a:extLst>
              <a:ext uri="{FF2B5EF4-FFF2-40B4-BE49-F238E27FC236}">
                <a16:creationId xmlns:a16="http://schemas.microsoft.com/office/drawing/2014/main" id="{284A2CB0-329C-4748-B186-1EAC9304359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42732" y="5154146"/>
            <a:ext cx="292947" cy="292947"/>
          </a:xfrm>
          <a:prstGeom prst="rect">
            <a:avLst/>
          </a:prstGeom>
          <a:noFill/>
        </p:spPr>
      </p:pic>
      <p:sp>
        <p:nvSpPr>
          <p:cNvPr id="16" name="Callout: Line 15">
            <a:extLst>
              <a:ext uri="{FF2B5EF4-FFF2-40B4-BE49-F238E27FC236}">
                <a16:creationId xmlns:a16="http://schemas.microsoft.com/office/drawing/2014/main" id="{AE1BA073-F263-43DB-A13D-BBF13AAB0E5A}"/>
              </a:ext>
            </a:extLst>
          </p:cNvPr>
          <p:cNvSpPr/>
          <p:nvPr/>
        </p:nvSpPr>
        <p:spPr bwMode="auto">
          <a:xfrm>
            <a:off x="3872017" y="3350791"/>
            <a:ext cx="1843231" cy="605122"/>
          </a:xfrm>
          <a:prstGeom prst="borderCallout1">
            <a:avLst>
              <a:gd name="adj1" fmla="val 99621"/>
              <a:gd name="adj2" fmla="val 31074"/>
              <a:gd name="adj3" fmla="val 283064"/>
              <a:gd name="adj4" fmla="val 56745"/>
            </a:avLst>
          </a:prstGeom>
          <a:solidFill>
            <a:schemeClr val="bg1"/>
          </a:solidFill>
          <a:ln w="19050">
            <a:solidFill>
              <a:schemeClr val="accent1"/>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Virtual Desktop </a:t>
            </a:r>
            <a:r>
              <a:rPr lang="en-US" sz="900" i="1">
                <a:gradFill>
                  <a:gsLst>
                    <a:gs pos="1250">
                      <a:srgbClr val="1A1A1A"/>
                    </a:gs>
                    <a:gs pos="100000">
                      <a:srgbClr val="1A1A1A"/>
                    </a:gs>
                  </a:gsLst>
                  <a:lin ang="5400000" scaled="0"/>
                </a:gradFill>
                <a:latin typeface="Segoe UI"/>
                <a:cs typeface="Segoe UI Semibold" panose="020B0702040204020203" pitchFamily="34" charset="0"/>
              </a:rPr>
              <a:t>for </a:t>
            </a:r>
            <a:r>
              <a:rPr lang="en-US" sz="900" b="1" i="1">
                <a:gradFill>
                  <a:gsLst>
                    <a:gs pos="1250">
                      <a:srgbClr val="1A1A1A"/>
                    </a:gs>
                    <a:gs pos="100000">
                      <a:srgbClr val="1A1A1A"/>
                    </a:gs>
                  </a:gsLst>
                  <a:lin ang="5400000" scaled="0"/>
                </a:gradFill>
                <a:latin typeface="+mj-lt"/>
                <a:cs typeface="Segoe UI Semibold" panose="020B0702040204020203" pitchFamily="34" charset="0"/>
              </a:rPr>
              <a:t>unmanaged device </a:t>
            </a:r>
            <a:r>
              <a:rPr lang="en-US" sz="900" i="1">
                <a:gradFill>
                  <a:gsLst>
                    <a:gs pos="1250">
                      <a:srgbClr val="1A1A1A"/>
                    </a:gs>
                    <a:gs pos="100000">
                      <a:srgbClr val="1A1A1A"/>
                    </a:gs>
                  </a:gsLst>
                  <a:lin ang="5400000" scaled="0"/>
                </a:gradFill>
                <a:latin typeface="Segoe UI"/>
                <a:cs typeface="Segoe UI Semibold" panose="020B0702040204020203" pitchFamily="34" charset="0"/>
              </a:rPr>
              <a:t>scenarios like BYOD, partners, and visitors </a:t>
            </a:r>
          </a:p>
        </p:txBody>
      </p:sp>
      <p:sp>
        <p:nvSpPr>
          <p:cNvPr id="173" name="TextBox 172">
            <a:extLst>
              <a:ext uri="{FF2B5EF4-FFF2-40B4-BE49-F238E27FC236}">
                <a16:creationId xmlns:a16="http://schemas.microsoft.com/office/drawing/2014/main" id="{863B6E98-77E8-4FE9-A5C0-8070560B1245}"/>
              </a:ext>
            </a:extLst>
          </p:cNvPr>
          <p:cNvSpPr txBox="1"/>
          <p:nvPr/>
        </p:nvSpPr>
        <p:spPr>
          <a:xfrm>
            <a:off x="2520174" y="407168"/>
            <a:ext cx="6895114" cy="646331"/>
          </a:xfrm>
          <a:prstGeom prst="rect">
            <a:avLst/>
          </a:prstGeom>
          <a:noFill/>
        </p:spPr>
        <p:txBody>
          <a:bodyPr wrap="square">
            <a:spAutoFit/>
          </a:bodyPr>
          <a:lstStyle/>
          <a:p>
            <a:r>
              <a:rPr kumimoji="0" lang="en-US" sz="3600"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 – Client Security Transformation</a:t>
            </a:r>
            <a:endParaRPr lang="en-US"/>
          </a:p>
        </p:txBody>
      </p:sp>
    </p:spTree>
    <p:extLst>
      <p:ext uri="{BB962C8B-B14F-4D97-AF65-F5344CB8AC3E}">
        <p14:creationId xmlns:p14="http://schemas.microsoft.com/office/powerpoint/2010/main" val="805175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par>
                          <p:cTn id="25" fill="hold">
                            <p:stCondLst>
                              <p:cond delay="1500"/>
                            </p:stCondLst>
                            <p:childTnLst>
                              <p:par>
                                <p:cTn id="26" presetID="10" presetClass="entr" presetSubtype="0" fill="hold" grpId="0" nodeType="afterEffect">
                                  <p:stCondLst>
                                    <p:cond delay="5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6" presetClass="entr" presetSubtype="42" fill="hold" nodeType="withEffect">
                                  <p:stCondLst>
                                    <p:cond delay="500"/>
                                  </p:stCondLst>
                                  <p:childTnLst>
                                    <p:set>
                                      <p:cBhvr>
                                        <p:cTn id="30" dur="1" fill="hold">
                                          <p:stCondLst>
                                            <p:cond delay="0"/>
                                          </p:stCondLst>
                                        </p:cTn>
                                        <p:tgtEl>
                                          <p:spTgt spid="23"/>
                                        </p:tgtEl>
                                        <p:attrNameLst>
                                          <p:attrName>style.visibility</p:attrName>
                                        </p:attrNameLst>
                                      </p:cBhvr>
                                      <p:to>
                                        <p:strVal val="visible"/>
                                      </p:to>
                                    </p:set>
                                    <p:animEffect transition="in" filter="barn(outHorizontal)">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305"/>
                                        </p:tgtEl>
                                        <p:attrNameLst>
                                          <p:attrName>style.visibility</p:attrName>
                                        </p:attrNameLst>
                                      </p:cBhvr>
                                      <p:to>
                                        <p:strVal val="visible"/>
                                      </p:to>
                                    </p:set>
                                    <p:animEffect transition="in" filter="fade">
                                      <p:cBhvr>
                                        <p:cTn id="39" dur="500"/>
                                        <p:tgtEl>
                                          <p:spTgt spid="30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3" grpId="0"/>
      <p:bldP spid="5" grpId="0"/>
      <p:bldP spid="34" grpId="0"/>
      <p:bldP spid="25" grpId="0" animBg="1"/>
      <p:bldP spid="14"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957FCF9C-E4C9-4DCF-BADC-7532D6C6E953}"/>
              </a:ext>
            </a:extLst>
          </p:cNvPr>
          <p:cNvSpPr/>
          <p:nvPr/>
        </p:nvSpPr>
        <p:spPr bwMode="auto">
          <a:xfrm>
            <a:off x="627762" y="4176429"/>
            <a:ext cx="4189004" cy="2157740"/>
          </a:xfrm>
          <a:prstGeom prst="roundRect">
            <a:avLst>
              <a:gd name="adj" fmla="val 24127"/>
            </a:avLst>
          </a:prstGeom>
          <a:solidFill>
            <a:schemeClr val="bg1"/>
          </a:solid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12" name="Rectangle: Rounded Corners 11">
            <a:extLst>
              <a:ext uri="{FF2B5EF4-FFF2-40B4-BE49-F238E27FC236}">
                <a16:creationId xmlns:a16="http://schemas.microsoft.com/office/drawing/2014/main" id="{E45E913C-819A-4FFD-9814-7B46F724E8C8}"/>
              </a:ext>
            </a:extLst>
          </p:cNvPr>
          <p:cNvSpPr/>
          <p:nvPr/>
        </p:nvSpPr>
        <p:spPr bwMode="auto">
          <a:xfrm>
            <a:off x="755607" y="4906832"/>
            <a:ext cx="5870738" cy="1510905"/>
          </a:xfrm>
          <a:prstGeom prst="roundRect">
            <a:avLst>
              <a:gd name="adj" fmla="val 22739"/>
            </a:avLst>
          </a:prstGeom>
          <a:solidFill>
            <a:schemeClr val="bg1"/>
          </a:solidFill>
          <a:ln w="1270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158" name="Group 157">
            <a:extLst>
              <a:ext uri="{FF2B5EF4-FFF2-40B4-BE49-F238E27FC236}">
                <a16:creationId xmlns:a16="http://schemas.microsoft.com/office/drawing/2014/main" id="{1E121275-4C05-4C51-B2B1-5BE18CA5A99F}"/>
              </a:ext>
            </a:extLst>
          </p:cNvPr>
          <p:cNvGrpSpPr/>
          <p:nvPr/>
        </p:nvGrpSpPr>
        <p:grpSpPr>
          <a:xfrm>
            <a:off x="552804" y="5515991"/>
            <a:ext cx="3947397" cy="914400"/>
            <a:chOff x="552805" y="5413548"/>
            <a:chExt cx="3694610" cy="914400"/>
          </a:xfrm>
        </p:grpSpPr>
        <p:sp>
          <p:nvSpPr>
            <p:cNvPr id="162" name="Rectangle: Rounded Corners 161">
              <a:extLst>
                <a:ext uri="{FF2B5EF4-FFF2-40B4-BE49-F238E27FC236}">
                  <a16:creationId xmlns:a16="http://schemas.microsoft.com/office/drawing/2014/main" id="{900710D8-05DD-46F4-AFD1-652A1B50D3A3}"/>
                </a:ext>
              </a:extLst>
            </p:cNvPr>
            <p:cNvSpPr/>
            <p:nvPr/>
          </p:nvSpPr>
          <p:spPr bwMode="auto">
            <a:xfrm>
              <a:off x="552805" y="5413548"/>
              <a:ext cx="3694610" cy="914400"/>
            </a:xfrm>
            <a:prstGeom prst="roundRect">
              <a:avLst>
                <a:gd name="adj" fmla="val 50000"/>
              </a:avLst>
            </a:prstGeom>
            <a:solidFill>
              <a:srgbClr val="5353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050" b="1"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Validated Resource Access</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All devices can access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Managed and compliant devices </a:t>
              </a:r>
              <a:b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can access corporate resources</a:t>
              </a:r>
            </a:p>
          </p:txBody>
        </p:sp>
        <p:grpSp>
          <p:nvGrpSpPr>
            <p:cNvPr id="163" name="Group 162">
              <a:extLst>
                <a:ext uri="{FF2B5EF4-FFF2-40B4-BE49-F238E27FC236}">
                  <a16:creationId xmlns:a16="http://schemas.microsoft.com/office/drawing/2014/main" id="{0A90A6F0-376F-408F-B358-136683B1A8C8}"/>
                </a:ext>
              </a:extLst>
            </p:cNvPr>
            <p:cNvGrpSpPr/>
            <p:nvPr/>
          </p:nvGrpSpPr>
          <p:grpSpPr>
            <a:xfrm>
              <a:off x="814511" y="5622527"/>
              <a:ext cx="409349" cy="401526"/>
              <a:chOff x="682950" y="5665974"/>
              <a:chExt cx="372886" cy="365760"/>
            </a:xfrm>
          </p:grpSpPr>
          <p:sp>
            <p:nvSpPr>
              <p:cNvPr id="164" name="magnify" title="Icon of a magnifying glass">
                <a:extLst>
                  <a:ext uri="{FF2B5EF4-FFF2-40B4-BE49-F238E27FC236}">
                    <a16:creationId xmlns:a16="http://schemas.microsoft.com/office/drawing/2014/main" id="{031804AD-10BD-4225-90F8-F566D8F2791C}"/>
                  </a:ext>
                </a:extLst>
              </p:cNvPr>
              <p:cNvSpPr>
                <a:spLocks noChangeAspect="1" noEditPoints="1"/>
              </p:cNvSpPr>
              <p:nvPr/>
            </p:nvSpPr>
            <p:spPr bwMode="auto">
              <a:xfrm flipH="1">
                <a:off x="682950" y="566597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A1A1A"/>
                  </a:solidFill>
                  <a:effectLst/>
                  <a:uLnTx/>
                  <a:uFillTx/>
                  <a:latin typeface="Segoe UI"/>
                  <a:ea typeface="+mn-ea"/>
                  <a:cs typeface="+mn-cs"/>
                </a:endParaRPr>
              </a:p>
            </p:txBody>
          </p:sp>
          <p:sp>
            <p:nvSpPr>
              <p:cNvPr id="165" name="check" title="Icon of a checkmark">
                <a:extLst>
                  <a:ext uri="{FF2B5EF4-FFF2-40B4-BE49-F238E27FC236}">
                    <a16:creationId xmlns:a16="http://schemas.microsoft.com/office/drawing/2014/main" id="{D5867EB1-416A-4EA9-A0A8-8A9739C3E4C3}"/>
                  </a:ext>
                </a:extLst>
              </p:cNvPr>
              <p:cNvSpPr>
                <a:spLocks noChangeAspect="1"/>
              </p:cNvSpPr>
              <p:nvPr/>
            </p:nvSpPr>
            <p:spPr bwMode="auto">
              <a:xfrm>
                <a:off x="876612" y="5749152"/>
                <a:ext cx="110619" cy="7811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178" name="Rectangle: Rounded Corners 177">
            <a:extLst>
              <a:ext uri="{FF2B5EF4-FFF2-40B4-BE49-F238E27FC236}">
                <a16:creationId xmlns:a16="http://schemas.microsoft.com/office/drawing/2014/main" id="{7C4EF8CE-47B1-464D-AB4D-E34126456381}"/>
              </a:ext>
            </a:extLst>
          </p:cNvPr>
          <p:cNvSpPr/>
          <p:nvPr/>
        </p:nvSpPr>
        <p:spPr bwMode="auto">
          <a:xfrm>
            <a:off x="3401170" y="5304833"/>
            <a:ext cx="8035223" cy="1118203"/>
          </a:xfrm>
          <a:prstGeom prst="roundRect">
            <a:avLst>
              <a:gd name="adj" fmla="val 50000"/>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197" name="Straight Connector 196">
            <a:extLst>
              <a:ext uri="{FF2B5EF4-FFF2-40B4-BE49-F238E27FC236}">
                <a16:creationId xmlns:a16="http://schemas.microsoft.com/office/drawing/2014/main" id="{C8D1C52D-DC7A-4236-94F1-BFA73F6D0174}"/>
              </a:ext>
            </a:extLst>
          </p:cNvPr>
          <p:cNvCxnSpPr>
            <a:cxnSpLocks/>
          </p:cNvCxnSpPr>
          <p:nvPr/>
        </p:nvCxnSpPr>
        <p:spPr>
          <a:xfrm>
            <a:off x="5253571" y="6124150"/>
            <a:ext cx="5824728" cy="0"/>
          </a:xfrm>
          <a:prstGeom prst="line">
            <a:avLst/>
          </a:prstGeom>
          <a:solidFill>
            <a:srgbClr val="FFFFFF">
              <a:lumMod val="95000"/>
            </a:srgbClr>
          </a:solidFill>
          <a:ln w="19050" cap="flat" cmpd="sng" algn="ctr">
            <a:solidFill>
              <a:srgbClr val="505050"/>
            </a:solidFill>
            <a:prstDash val="solid"/>
          </a:ln>
          <a:effectLst/>
        </p:spPr>
      </p:cxnSp>
      <p:cxnSp>
        <p:nvCxnSpPr>
          <p:cNvPr id="214" name="Straight Connector 213">
            <a:extLst>
              <a:ext uri="{FF2B5EF4-FFF2-40B4-BE49-F238E27FC236}">
                <a16:creationId xmlns:a16="http://schemas.microsoft.com/office/drawing/2014/main" id="{48E24F03-450E-4205-8DBC-AEA240C0CC8C}"/>
              </a:ext>
            </a:extLst>
          </p:cNvPr>
          <p:cNvCxnSpPr>
            <a:cxnSpLocks/>
          </p:cNvCxnSpPr>
          <p:nvPr/>
        </p:nvCxnSpPr>
        <p:spPr>
          <a:xfrm>
            <a:off x="7616162" y="603643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6" name="Straight Connector 215">
            <a:extLst>
              <a:ext uri="{FF2B5EF4-FFF2-40B4-BE49-F238E27FC236}">
                <a16:creationId xmlns:a16="http://schemas.microsoft.com/office/drawing/2014/main" id="{6D8712B0-BB44-44F8-B1DE-C6BC88C8500C}"/>
              </a:ext>
            </a:extLst>
          </p:cNvPr>
          <p:cNvCxnSpPr>
            <a:cxnSpLocks/>
          </p:cNvCxnSpPr>
          <p:nvPr/>
        </p:nvCxnSpPr>
        <p:spPr>
          <a:xfrm>
            <a:off x="6274266"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7" name="Straight Connector 216">
            <a:extLst>
              <a:ext uri="{FF2B5EF4-FFF2-40B4-BE49-F238E27FC236}">
                <a16:creationId xmlns:a16="http://schemas.microsoft.com/office/drawing/2014/main" id="{6C7A28A0-391B-4BBD-B140-C99BA7A50E7D}"/>
              </a:ext>
            </a:extLst>
          </p:cNvPr>
          <p:cNvCxnSpPr>
            <a:cxnSpLocks/>
          </p:cNvCxnSpPr>
          <p:nvPr/>
        </p:nvCxnSpPr>
        <p:spPr>
          <a:xfrm>
            <a:off x="6902112"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218" name="Graphic 217">
            <a:extLst>
              <a:ext uri="{FF2B5EF4-FFF2-40B4-BE49-F238E27FC236}">
                <a16:creationId xmlns:a16="http://schemas.microsoft.com/office/drawing/2014/main" id="{AE390450-891B-495C-B0BF-81FC5EFB1F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5297" y="6055828"/>
            <a:ext cx="373956" cy="101989"/>
          </a:xfrm>
          <a:prstGeom prst="rect">
            <a:avLst/>
          </a:prstGeom>
        </p:spPr>
      </p:pic>
      <p:grpSp>
        <p:nvGrpSpPr>
          <p:cNvPr id="220" name="Group 219">
            <a:extLst>
              <a:ext uri="{FF2B5EF4-FFF2-40B4-BE49-F238E27FC236}">
                <a16:creationId xmlns:a16="http://schemas.microsoft.com/office/drawing/2014/main" id="{6F710F41-E0C1-43B7-823F-A18B0ACAFFF0}"/>
              </a:ext>
            </a:extLst>
          </p:cNvPr>
          <p:cNvGrpSpPr/>
          <p:nvPr/>
        </p:nvGrpSpPr>
        <p:grpSpPr>
          <a:xfrm>
            <a:off x="6154055" y="5701971"/>
            <a:ext cx="370338" cy="327772"/>
            <a:chOff x="4723767" y="3080378"/>
            <a:chExt cx="439858" cy="389301"/>
          </a:xfrm>
        </p:grpSpPr>
        <p:pic>
          <p:nvPicPr>
            <p:cNvPr id="221" name="Picture 220">
              <a:extLst>
                <a:ext uri="{FF2B5EF4-FFF2-40B4-BE49-F238E27FC236}">
                  <a16:creationId xmlns:a16="http://schemas.microsoft.com/office/drawing/2014/main" id="{6594828E-303D-4266-9083-842F9AEFAE8B}"/>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222" name="Group 221">
              <a:extLst>
                <a:ext uri="{FF2B5EF4-FFF2-40B4-BE49-F238E27FC236}">
                  <a16:creationId xmlns:a16="http://schemas.microsoft.com/office/drawing/2014/main" id="{6B5AB24B-8EF7-4D86-8524-C3C87E080AE2}"/>
                </a:ext>
              </a:extLst>
            </p:cNvPr>
            <p:cNvGrpSpPr/>
            <p:nvPr/>
          </p:nvGrpSpPr>
          <p:grpSpPr>
            <a:xfrm>
              <a:off x="4723767" y="3080378"/>
              <a:ext cx="439858" cy="389301"/>
              <a:chOff x="3131835" y="4047725"/>
              <a:chExt cx="439858" cy="389301"/>
            </a:xfrm>
          </p:grpSpPr>
          <p:grpSp>
            <p:nvGrpSpPr>
              <p:cNvPr id="223" name="Group 222">
                <a:extLst>
                  <a:ext uri="{FF2B5EF4-FFF2-40B4-BE49-F238E27FC236}">
                    <a16:creationId xmlns:a16="http://schemas.microsoft.com/office/drawing/2014/main" id="{837CB17F-0023-4B21-8D7A-982DC0134614}"/>
                  </a:ext>
                </a:extLst>
              </p:cNvPr>
              <p:cNvGrpSpPr/>
              <p:nvPr/>
            </p:nvGrpSpPr>
            <p:grpSpPr>
              <a:xfrm>
                <a:off x="3131835" y="4047725"/>
                <a:ext cx="182560" cy="348911"/>
                <a:chOff x="2136298" y="4226790"/>
                <a:chExt cx="196678" cy="375893"/>
              </a:xfrm>
            </p:grpSpPr>
            <p:sp>
              <p:nvSpPr>
                <p:cNvPr id="227" name="Rectangle 226">
                  <a:extLst>
                    <a:ext uri="{FF2B5EF4-FFF2-40B4-BE49-F238E27FC236}">
                      <a16:creationId xmlns:a16="http://schemas.microsoft.com/office/drawing/2014/main" id="{680BAEEE-8C4F-4A1F-8831-8EE82D37A9F4}"/>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server">
                  <a:extLst>
                    <a:ext uri="{FF2B5EF4-FFF2-40B4-BE49-F238E27FC236}">
                      <a16:creationId xmlns:a16="http://schemas.microsoft.com/office/drawing/2014/main" id="{84F44BA2-88C5-41BD-82C4-D914E075A21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24" name="Oval 223">
                <a:extLst>
                  <a:ext uri="{FF2B5EF4-FFF2-40B4-BE49-F238E27FC236}">
                    <a16:creationId xmlns:a16="http://schemas.microsoft.com/office/drawing/2014/main" id="{6175DC23-7CCC-4F10-BD5A-80CC9240CC07}"/>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5" name="Picture 224">
                <a:extLst>
                  <a:ext uri="{FF2B5EF4-FFF2-40B4-BE49-F238E27FC236}">
                    <a16:creationId xmlns:a16="http://schemas.microsoft.com/office/drawing/2014/main" id="{E915D24A-1787-4CD8-8E66-5E10DCF439E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226" name="Freeform 6">
                <a:extLst>
                  <a:ext uri="{FF2B5EF4-FFF2-40B4-BE49-F238E27FC236}">
                    <a16:creationId xmlns:a16="http://schemas.microsoft.com/office/drawing/2014/main" id="{1BA8F6EB-484E-4599-914D-737D001C6FB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248" name="Group 247">
            <a:extLst>
              <a:ext uri="{FF2B5EF4-FFF2-40B4-BE49-F238E27FC236}">
                <a16:creationId xmlns:a16="http://schemas.microsoft.com/office/drawing/2014/main" id="{AE71888F-F726-47AE-823D-C11FC2308575}"/>
              </a:ext>
            </a:extLst>
          </p:cNvPr>
          <p:cNvGrpSpPr/>
          <p:nvPr/>
        </p:nvGrpSpPr>
        <p:grpSpPr>
          <a:xfrm>
            <a:off x="6798396" y="5712906"/>
            <a:ext cx="370338" cy="327772"/>
            <a:chOff x="4723767" y="3080378"/>
            <a:chExt cx="439858" cy="389301"/>
          </a:xfrm>
        </p:grpSpPr>
        <p:pic>
          <p:nvPicPr>
            <p:cNvPr id="249" name="Picture 248">
              <a:extLst>
                <a:ext uri="{FF2B5EF4-FFF2-40B4-BE49-F238E27FC236}">
                  <a16:creationId xmlns:a16="http://schemas.microsoft.com/office/drawing/2014/main" id="{4C702919-E614-4528-918B-A1FCB85C5CD0}"/>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250" name="Group 249">
              <a:extLst>
                <a:ext uri="{FF2B5EF4-FFF2-40B4-BE49-F238E27FC236}">
                  <a16:creationId xmlns:a16="http://schemas.microsoft.com/office/drawing/2014/main" id="{ECC49ABA-7DF0-497C-8EAD-72649ECFC0DE}"/>
                </a:ext>
              </a:extLst>
            </p:cNvPr>
            <p:cNvGrpSpPr/>
            <p:nvPr/>
          </p:nvGrpSpPr>
          <p:grpSpPr>
            <a:xfrm>
              <a:off x="4723767" y="3080378"/>
              <a:ext cx="439858" cy="389301"/>
              <a:chOff x="3131835" y="4047725"/>
              <a:chExt cx="439858" cy="389301"/>
            </a:xfrm>
          </p:grpSpPr>
          <p:grpSp>
            <p:nvGrpSpPr>
              <p:cNvPr id="251" name="Group 250">
                <a:extLst>
                  <a:ext uri="{FF2B5EF4-FFF2-40B4-BE49-F238E27FC236}">
                    <a16:creationId xmlns:a16="http://schemas.microsoft.com/office/drawing/2014/main" id="{5AD1BFE3-AC66-45C3-8FC9-7D00787CD273}"/>
                  </a:ext>
                </a:extLst>
              </p:cNvPr>
              <p:cNvGrpSpPr/>
              <p:nvPr/>
            </p:nvGrpSpPr>
            <p:grpSpPr>
              <a:xfrm>
                <a:off x="3131835" y="4047725"/>
                <a:ext cx="182560" cy="348911"/>
                <a:chOff x="2136298" y="4226790"/>
                <a:chExt cx="196678" cy="375893"/>
              </a:xfrm>
            </p:grpSpPr>
            <p:sp>
              <p:nvSpPr>
                <p:cNvPr id="255" name="Rectangle 254">
                  <a:extLst>
                    <a:ext uri="{FF2B5EF4-FFF2-40B4-BE49-F238E27FC236}">
                      <a16:creationId xmlns:a16="http://schemas.microsoft.com/office/drawing/2014/main" id="{39F6496F-B8E1-40DF-9D99-2A3E673A7F41}"/>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server">
                  <a:extLst>
                    <a:ext uri="{FF2B5EF4-FFF2-40B4-BE49-F238E27FC236}">
                      <a16:creationId xmlns:a16="http://schemas.microsoft.com/office/drawing/2014/main" id="{D904AD5A-9EF3-4827-9403-C599C8A24897}"/>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52" name="Oval 251">
                <a:extLst>
                  <a:ext uri="{FF2B5EF4-FFF2-40B4-BE49-F238E27FC236}">
                    <a16:creationId xmlns:a16="http://schemas.microsoft.com/office/drawing/2014/main" id="{6A98C489-D18F-4AE2-8ADC-302A8D170D1A}"/>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3" name="Picture 252">
                <a:extLst>
                  <a:ext uri="{FF2B5EF4-FFF2-40B4-BE49-F238E27FC236}">
                    <a16:creationId xmlns:a16="http://schemas.microsoft.com/office/drawing/2014/main" id="{6DF798CC-8BD5-43B6-95A1-CF833BE15AB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254" name="Freeform 6">
                <a:extLst>
                  <a:ext uri="{FF2B5EF4-FFF2-40B4-BE49-F238E27FC236}">
                    <a16:creationId xmlns:a16="http://schemas.microsoft.com/office/drawing/2014/main" id="{91298E6E-6C2A-4914-8DFF-8C2A6719FF9A}"/>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cxnSp>
        <p:nvCxnSpPr>
          <p:cNvPr id="257" name="Straight Connector 256">
            <a:extLst>
              <a:ext uri="{FF2B5EF4-FFF2-40B4-BE49-F238E27FC236}">
                <a16:creationId xmlns:a16="http://schemas.microsoft.com/office/drawing/2014/main" id="{0EE57BFC-FCF1-4113-9927-D6F3EEA1A0B4}"/>
              </a:ext>
            </a:extLst>
          </p:cNvPr>
          <p:cNvCxnSpPr/>
          <p:nvPr/>
        </p:nvCxnSpPr>
        <p:spPr>
          <a:xfrm>
            <a:off x="8434725" y="6036433"/>
            <a:ext cx="0" cy="85431"/>
          </a:xfrm>
          <a:prstGeom prst="line">
            <a:avLst/>
          </a:prstGeom>
          <a:solidFill>
            <a:srgbClr val="FFFFFF">
              <a:lumMod val="95000"/>
            </a:srgbClr>
          </a:solidFill>
          <a:ln w="19050" cap="flat" cmpd="sng" algn="ctr">
            <a:solidFill>
              <a:srgbClr val="505050"/>
            </a:solidFill>
            <a:prstDash val="solid"/>
          </a:ln>
          <a:effectLst/>
        </p:spPr>
      </p:cxnSp>
      <p:cxnSp>
        <p:nvCxnSpPr>
          <p:cNvPr id="258" name="Straight Connector 257">
            <a:extLst>
              <a:ext uri="{FF2B5EF4-FFF2-40B4-BE49-F238E27FC236}">
                <a16:creationId xmlns:a16="http://schemas.microsoft.com/office/drawing/2014/main" id="{C1DFBD4F-3047-4CAB-9048-BA29B7E5C243}"/>
              </a:ext>
            </a:extLst>
          </p:cNvPr>
          <p:cNvCxnSpPr/>
          <p:nvPr/>
        </p:nvCxnSpPr>
        <p:spPr>
          <a:xfrm>
            <a:off x="8875161" y="6036661"/>
            <a:ext cx="0" cy="85431"/>
          </a:xfrm>
          <a:prstGeom prst="line">
            <a:avLst/>
          </a:prstGeom>
          <a:solidFill>
            <a:srgbClr val="FFFFFF">
              <a:lumMod val="95000"/>
            </a:srgbClr>
          </a:solidFill>
          <a:ln w="19050" cap="flat" cmpd="sng" algn="ctr">
            <a:solidFill>
              <a:srgbClr val="505050"/>
            </a:solidFill>
            <a:prstDash val="solid"/>
          </a:ln>
          <a:effectLst/>
        </p:spPr>
      </p:cxnSp>
      <p:cxnSp>
        <p:nvCxnSpPr>
          <p:cNvPr id="259" name="Straight Connector 258">
            <a:extLst>
              <a:ext uri="{FF2B5EF4-FFF2-40B4-BE49-F238E27FC236}">
                <a16:creationId xmlns:a16="http://schemas.microsoft.com/office/drawing/2014/main" id="{1C5D9744-50B0-4306-8A31-A9356B9FF51C}"/>
              </a:ext>
            </a:extLst>
          </p:cNvPr>
          <p:cNvCxnSpPr/>
          <p:nvPr/>
        </p:nvCxnSpPr>
        <p:spPr>
          <a:xfrm>
            <a:off x="9756033"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260" name="Straight Connector 259">
            <a:extLst>
              <a:ext uri="{FF2B5EF4-FFF2-40B4-BE49-F238E27FC236}">
                <a16:creationId xmlns:a16="http://schemas.microsoft.com/office/drawing/2014/main" id="{ECF52424-46C8-4F26-AEE3-FC77C1C7E0C8}"/>
              </a:ext>
            </a:extLst>
          </p:cNvPr>
          <p:cNvCxnSpPr/>
          <p:nvPr/>
        </p:nvCxnSpPr>
        <p:spPr>
          <a:xfrm>
            <a:off x="10196469"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261" name="Straight Connector 260">
            <a:extLst>
              <a:ext uri="{FF2B5EF4-FFF2-40B4-BE49-F238E27FC236}">
                <a16:creationId xmlns:a16="http://schemas.microsoft.com/office/drawing/2014/main" id="{859643AF-9631-47BA-A601-17F1A8F81F1F}"/>
              </a:ext>
            </a:extLst>
          </p:cNvPr>
          <p:cNvCxnSpPr/>
          <p:nvPr/>
        </p:nvCxnSpPr>
        <p:spPr>
          <a:xfrm>
            <a:off x="9315597"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262" name="Straight Connector 261">
            <a:extLst>
              <a:ext uri="{FF2B5EF4-FFF2-40B4-BE49-F238E27FC236}">
                <a16:creationId xmlns:a16="http://schemas.microsoft.com/office/drawing/2014/main" id="{6F0C3D38-DD64-4E53-8192-3D4DE04D01CB}"/>
              </a:ext>
            </a:extLst>
          </p:cNvPr>
          <p:cNvCxnSpPr/>
          <p:nvPr/>
        </p:nvCxnSpPr>
        <p:spPr>
          <a:xfrm>
            <a:off x="10636905"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263" name="Straight Connector 262">
            <a:extLst>
              <a:ext uri="{FF2B5EF4-FFF2-40B4-BE49-F238E27FC236}">
                <a16:creationId xmlns:a16="http://schemas.microsoft.com/office/drawing/2014/main" id="{6F9985F5-FB8A-48A7-AB3B-874A28879623}"/>
              </a:ext>
            </a:extLst>
          </p:cNvPr>
          <p:cNvCxnSpPr>
            <a:cxnSpLocks/>
          </p:cNvCxnSpPr>
          <p:nvPr/>
        </p:nvCxnSpPr>
        <p:spPr>
          <a:xfrm>
            <a:off x="11067748" y="6045975"/>
            <a:ext cx="0" cy="75575"/>
          </a:xfrm>
          <a:prstGeom prst="line">
            <a:avLst/>
          </a:prstGeom>
          <a:solidFill>
            <a:srgbClr val="FFFFFF">
              <a:lumMod val="95000"/>
            </a:srgbClr>
          </a:solidFill>
          <a:ln w="19050" cap="flat" cmpd="sng" algn="ctr">
            <a:solidFill>
              <a:srgbClr val="505050"/>
            </a:solidFill>
            <a:prstDash val="solid"/>
          </a:ln>
          <a:effectLst/>
        </p:spPr>
      </p:cxnSp>
      <p:sp>
        <p:nvSpPr>
          <p:cNvPr id="268" name="Manufacturing_E99C" title="Icon of a robotic arm">
            <a:extLst>
              <a:ext uri="{FF2B5EF4-FFF2-40B4-BE49-F238E27FC236}">
                <a16:creationId xmlns:a16="http://schemas.microsoft.com/office/drawing/2014/main" id="{1B5DE0ED-D5B3-4BC0-9492-639B3D147C46}"/>
              </a:ext>
            </a:extLst>
          </p:cNvPr>
          <p:cNvSpPr>
            <a:spLocks noChangeAspect="1" noEditPoints="1"/>
          </p:cNvSpPr>
          <p:nvPr/>
        </p:nvSpPr>
        <p:spPr bwMode="auto">
          <a:xfrm>
            <a:off x="9625689" y="5775775"/>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9" name="Beaker_F196" title="Icon of a scientific flask with liquid in it">
            <a:extLst>
              <a:ext uri="{FF2B5EF4-FFF2-40B4-BE49-F238E27FC236}">
                <a16:creationId xmlns:a16="http://schemas.microsoft.com/office/drawing/2014/main" id="{3D60F8DB-104E-4087-8AC0-7D8E055B01E1}"/>
              </a:ext>
            </a:extLst>
          </p:cNvPr>
          <p:cNvSpPr>
            <a:spLocks noChangeAspect="1" noEditPoints="1"/>
          </p:cNvSpPr>
          <p:nvPr/>
        </p:nvSpPr>
        <p:spPr bwMode="auto">
          <a:xfrm>
            <a:off x="10093758" y="5775774"/>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0" name="printer" title="Icon of a printer">
            <a:extLst>
              <a:ext uri="{FF2B5EF4-FFF2-40B4-BE49-F238E27FC236}">
                <a16:creationId xmlns:a16="http://schemas.microsoft.com/office/drawing/2014/main" id="{5E9BF7FE-0943-47D7-B244-49695E5154D8}"/>
              </a:ext>
            </a:extLst>
          </p:cNvPr>
          <p:cNvSpPr>
            <a:spLocks noChangeAspect="1" noEditPoints="1"/>
          </p:cNvSpPr>
          <p:nvPr/>
        </p:nvSpPr>
        <p:spPr bwMode="auto">
          <a:xfrm>
            <a:off x="10958306" y="576790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Money_3" title="Icon of a dollar sign">
            <a:extLst>
              <a:ext uri="{FF2B5EF4-FFF2-40B4-BE49-F238E27FC236}">
                <a16:creationId xmlns:a16="http://schemas.microsoft.com/office/drawing/2014/main" id="{1EAB8315-4CA3-4E10-B5F7-A55A2939D6E7}"/>
              </a:ext>
            </a:extLst>
          </p:cNvPr>
          <p:cNvSpPr>
            <a:spLocks noChangeAspect="1" noEditPoints="1"/>
          </p:cNvSpPr>
          <p:nvPr/>
        </p:nvSpPr>
        <p:spPr bwMode="auto">
          <a:xfrm>
            <a:off x="9256751" y="578880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72" name="Group 271">
            <a:extLst>
              <a:ext uri="{FF2B5EF4-FFF2-40B4-BE49-F238E27FC236}">
                <a16:creationId xmlns:a16="http://schemas.microsoft.com/office/drawing/2014/main" id="{5B6C69DC-BAA4-4EDE-A10B-DEF729F85498}"/>
              </a:ext>
            </a:extLst>
          </p:cNvPr>
          <p:cNvGrpSpPr/>
          <p:nvPr/>
        </p:nvGrpSpPr>
        <p:grpSpPr>
          <a:xfrm>
            <a:off x="7513058" y="5439633"/>
            <a:ext cx="370338" cy="611980"/>
            <a:chOff x="7513058" y="5677627"/>
            <a:chExt cx="370338" cy="611980"/>
          </a:xfrm>
        </p:grpSpPr>
        <p:grpSp>
          <p:nvGrpSpPr>
            <p:cNvPr id="273" name="Group 272">
              <a:extLst>
                <a:ext uri="{FF2B5EF4-FFF2-40B4-BE49-F238E27FC236}">
                  <a16:creationId xmlns:a16="http://schemas.microsoft.com/office/drawing/2014/main" id="{5341BC5F-26F9-4165-88A1-D94CBBD3A17B}"/>
                </a:ext>
              </a:extLst>
            </p:cNvPr>
            <p:cNvGrpSpPr/>
            <p:nvPr/>
          </p:nvGrpSpPr>
          <p:grpSpPr>
            <a:xfrm>
              <a:off x="7513058" y="5961835"/>
              <a:ext cx="370338" cy="327772"/>
              <a:chOff x="4723767" y="3080378"/>
              <a:chExt cx="439858" cy="389301"/>
            </a:xfrm>
          </p:grpSpPr>
          <p:pic>
            <p:nvPicPr>
              <p:cNvPr id="275" name="Picture 274">
                <a:extLst>
                  <a:ext uri="{FF2B5EF4-FFF2-40B4-BE49-F238E27FC236}">
                    <a16:creationId xmlns:a16="http://schemas.microsoft.com/office/drawing/2014/main" id="{826AA305-3938-48A4-861E-CD43EF563205}"/>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276" name="Group 275">
                <a:extLst>
                  <a:ext uri="{FF2B5EF4-FFF2-40B4-BE49-F238E27FC236}">
                    <a16:creationId xmlns:a16="http://schemas.microsoft.com/office/drawing/2014/main" id="{E335CCDE-B5A8-419B-A359-73127FDF5B9D}"/>
                  </a:ext>
                </a:extLst>
              </p:cNvPr>
              <p:cNvGrpSpPr/>
              <p:nvPr/>
            </p:nvGrpSpPr>
            <p:grpSpPr>
              <a:xfrm>
                <a:off x="4723767" y="3080378"/>
                <a:ext cx="439858" cy="389301"/>
                <a:chOff x="3131835" y="4047725"/>
                <a:chExt cx="439858" cy="389301"/>
              </a:xfrm>
            </p:grpSpPr>
            <p:grpSp>
              <p:nvGrpSpPr>
                <p:cNvPr id="277" name="Group 276">
                  <a:extLst>
                    <a:ext uri="{FF2B5EF4-FFF2-40B4-BE49-F238E27FC236}">
                      <a16:creationId xmlns:a16="http://schemas.microsoft.com/office/drawing/2014/main" id="{C00906F6-C195-4703-9B52-B0F4CE041B1A}"/>
                    </a:ext>
                  </a:extLst>
                </p:cNvPr>
                <p:cNvGrpSpPr/>
                <p:nvPr/>
              </p:nvGrpSpPr>
              <p:grpSpPr>
                <a:xfrm>
                  <a:off x="3131835" y="4047725"/>
                  <a:ext cx="182560" cy="348911"/>
                  <a:chOff x="2136298" y="4226790"/>
                  <a:chExt cx="196678" cy="375893"/>
                </a:xfrm>
              </p:grpSpPr>
              <p:sp>
                <p:nvSpPr>
                  <p:cNvPr id="281" name="Rectangle 280">
                    <a:extLst>
                      <a:ext uri="{FF2B5EF4-FFF2-40B4-BE49-F238E27FC236}">
                        <a16:creationId xmlns:a16="http://schemas.microsoft.com/office/drawing/2014/main" id="{2B1B7E67-92E0-45FC-AE98-DA62DD5CE092}"/>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server">
                    <a:extLst>
                      <a:ext uri="{FF2B5EF4-FFF2-40B4-BE49-F238E27FC236}">
                        <a16:creationId xmlns:a16="http://schemas.microsoft.com/office/drawing/2014/main" id="{97012D9C-6185-4C00-94E0-C6C1C0D34C7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78" name="Oval 277">
                  <a:extLst>
                    <a:ext uri="{FF2B5EF4-FFF2-40B4-BE49-F238E27FC236}">
                      <a16:creationId xmlns:a16="http://schemas.microsoft.com/office/drawing/2014/main" id="{484D61BE-88EF-40FF-B1ED-AFAB411EBF69}"/>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9" name="Picture 278">
                  <a:extLst>
                    <a:ext uri="{FF2B5EF4-FFF2-40B4-BE49-F238E27FC236}">
                      <a16:creationId xmlns:a16="http://schemas.microsoft.com/office/drawing/2014/main" id="{13464AE7-20E8-485C-A99F-36F086C0303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280" name="Freeform 6">
                  <a:extLst>
                    <a:ext uri="{FF2B5EF4-FFF2-40B4-BE49-F238E27FC236}">
                      <a16:creationId xmlns:a16="http://schemas.microsoft.com/office/drawing/2014/main" id="{A51318E2-1757-495A-9AB2-249E51FF012A}"/>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274" name="money_2" title="Icon of a dollar sign with an arrow around it pointing clockwise">
              <a:extLst>
                <a:ext uri="{FF2B5EF4-FFF2-40B4-BE49-F238E27FC236}">
                  <a16:creationId xmlns:a16="http://schemas.microsoft.com/office/drawing/2014/main" id="{0C817346-D2E8-44B4-A475-715DA83CF452}"/>
                </a:ext>
              </a:extLst>
            </p:cNvPr>
            <p:cNvSpPr>
              <a:spLocks noChangeAspect="1" noEditPoints="1"/>
            </p:cNvSpPr>
            <p:nvPr/>
          </p:nvSpPr>
          <p:spPr bwMode="auto">
            <a:xfrm>
              <a:off x="7606732" y="5677627"/>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83" name="Group 282">
            <a:extLst>
              <a:ext uri="{FF2B5EF4-FFF2-40B4-BE49-F238E27FC236}">
                <a16:creationId xmlns:a16="http://schemas.microsoft.com/office/drawing/2014/main" id="{C53089B0-A66C-406B-82CA-D89041892811}"/>
              </a:ext>
            </a:extLst>
          </p:cNvPr>
          <p:cNvGrpSpPr/>
          <p:nvPr/>
        </p:nvGrpSpPr>
        <p:grpSpPr>
          <a:xfrm>
            <a:off x="8286291" y="5426687"/>
            <a:ext cx="769392" cy="608251"/>
            <a:chOff x="8286291" y="5664681"/>
            <a:chExt cx="769392" cy="608251"/>
          </a:xfrm>
        </p:grpSpPr>
        <p:sp>
          <p:nvSpPr>
            <p:cNvPr id="284" name="IoT" title="Icon of five circles that all connect to a center circle">
              <a:extLst>
                <a:ext uri="{FF2B5EF4-FFF2-40B4-BE49-F238E27FC236}">
                  <a16:creationId xmlns:a16="http://schemas.microsoft.com/office/drawing/2014/main" id="{6BDD146C-7AAC-4651-A477-4AEFE5F8E289}"/>
                </a:ext>
              </a:extLst>
            </p:cNvPr>
            <p:cNvSpPr>
              <a:spLocks noChangeAspect="1" noEditPoints="1"/>
            </p:cNvSpPr>
            <p:nvPr/>
          </p:nvSpPr>
          <p:spPr bwMode="auto">
            <a:xfrm>
              <a:off x="8443877" y="5664681"/>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85" name="Group 284">
              <a:extLst>
                <a:ext uri="{FF2B5EF4-FFF2-40B4-BE49-F238E27FC236}">
                  <a16:creationId xmlns:a16="http://schemas.microsoft.com/office/drawing/2014/main" id="{4A0E7F4E-4E83-47D4-9C2F-449C3719ADB4}"/>
                </a:ext>
              </a:extLst>
            </p:cNvPr>
            <p:cNvGrpSpPr/>
            <p:nvPr/>
          </p:nvGrpSpPr>
          <p:grpSpPr>
            <a:xfrm>
              <a:off x="8286291" y="6019187"/>
              <a:ext cx="263113" cy="252728"/>
              <a:chOff x="8685564" y="6019187"/>
              <a:chExt cx="263113" cy="252728"/>
            </a:xfrm>
          </p:grpSpPr>
          <p:sp>
            <p:nvSpPr>
              <p:cNvPr id="289" name="Database_EFC7" title="Icon of a cylinder">
                <a:extLst>
                  <a:ext uri="{FF2B5EF4-FFF2-40B4-BE49-F238E27FC236}">
                    <a16:creationId xmlns:a16="http://schemas.microsoft.com/office/drawing/2014/main" id="{BBB1C976-DDFC-4D86-845F-DC279A0C5140}"/>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0" name="Database_EFC7" title="Icon of a cylinder">
                <a:extLst>
                  <a:ext uri="{FF2B5EF4-FFF2-40B4-BE49-F238E27FC236}">
                    <a16:creationId xmlns:a16="http://schemas.microsoft.com/office/drawing/2014/main" id="{67D7EE7B-3FEB-431F-9CEC-22629FD3B542}"/>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1" name="Database_EFC7" title="Icon of a cylinder">
                <a:extLst>
                  <a:ext uri="{FF2B5EF4-FFF2-40B4-BE49-F238E27FC236}">
                    <a16:creationId xmlns:a16="http://schemas.microsoft.com/office/drawing/2014/main" id="{6FE3B1C1-056C-4BB8-BA5A-DF97DADEC13F}"/>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2" name="Database_EFC7" title="Icon of a cylinder">
                <a:extLst>
                  <a:ext uri="{FF2B5EF4-FFF2-40B4-BE49-F238E27FC236}">
                    <a16:creationId xmlns:a16="http://schemas.microsoft.com/office/drawing/2014/main" id="{2CEBB1D7-877F-4A28-A923-99E394F64B12}"/>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6" name="Group 285">
              <a:extLst>
                <a:ext uri="{FF2B5EF4-FFF2-40B4-BE49-F238E27FC236}">
                  <a16:creationId xmlns:a16="http://schemas.microsoft.com/office/drawing/2014/main" id="{D2AA2070-50CC-4FAD-9D86-DD7BC2FF7724}"/>
                </a:ext>
              </a:extLst>
            </p:cNvPr>
            <p:cNvGrpSpPr/>
            <p:nvPr/>
          </p:nvGrpSpPr>
          <p:grpSpPr>
            <a:xfrm>
              <a:off x="8769825" y="5984247"/>
              <a:ext cx="285858" cy="288685"/>
              <a:chOff x="9163903" y="5979052"/>
              <a:chExt cx="285858" cy="288685"/>
            </a:xfrm>
          </p:grpSpPr>
          <p:sp>
            <p:nvSpPr>
              <p:cNvPr id="287" name="door" title="Icon of an open doorway">
                <a:extLst>
                  <a:ext uri="{FF2B5EF4-FFF2-40B4-BE49-F238E27FC236}">
                    <a16:creationId xmlns:a16="http://schemas.microsoft.com/office/drawing/2014/main" id="{75F1B45B-278E-4D16-9014-16BF2BDB66CD}"/>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PaymentCard_E8C7" title="Icon of a credit card">
                <a:extLst>
                  <a:ext uri="{FF2B5EF4-FFF2-40B4-BE49-F238E27FC236}">
                    <a16:creationId xmlns:a16="http://schemas.microsoft.com/office/drawing/2014/main" id="{5B0296FA-7F79-40A2-8B88-9719BE26988A}"/>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93" name="Group 292">
            <a:extLst>
              <a:ext uri="{FF2B5EF4-FFF2-40B4-BE49-F238E27FC236}">
                <a16:creationId xmlns:a16="http://schemas.microsoft.com/office/drawing/2014/main" id="{F3A70D5D-33E6-429A-B2FC-08EE79BC2ACE}"/>
              </a:ext>
            </a:extLst>
          </p:cNvPr>
          <p:cNvGrpSpPr/>
          <p:nvPr/>
        </p:nvGrpSpPr>
        <p:grpSpPr>
          <a:xfrm>
            <a:off x="10497504" y="5683040"/>
            <a:ext cx="252179" cy="299978"/>
            <a:chOff x="10497504" y="5921034"/>
            <a:chExt cx="252179" cy="299978"/>
          </a:xfrm>
        </p:grpSpPr>
        <p:sp>
          <p:nvSpPr>
            <p:cNvPr id="294" name="Rectangle 293">
              <a:extLst>
                <a:ext uri="{FF2B5EF4-FFF2-40B4-BE49-F238E27FC236}">
                  <a16:creationId xmlns:a16="http://schemas.microsoft.com/office/drawing/2014/main" id="{576D5C3A-E1B0-46EA-A32D-1BA747B4B6E1}"/>
                </a:ext>
              </a:extLst>
            </p:cNvPr>
            <p:cNvSpPr/>
            <p:nvPr/>
          </p:nvSpPr>
          <p:spPr bwMode="auto">
            <a:xfrm>
              <a:off x="10533916" y="5921034"/>
              <a:ext cx="179354" cy="110354"/>
            </a:xfrm>
            <a:prstGeom prst="rect">
              <a:avLst/>
            </a:pr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295" name="people_12" title="Icon of three people">
              <a:extLst>
                <a:ext uri="{FF2B5EF4-FFF2-40B4-BE49-F238E27FC236}">
                  <a16:creationId xmlns:a16="http://schemas.microsoft.com/office/drawing/2014/main" id="{308D6248-DB62-4D48-9191-6209AD24BFDA}"/>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96" name="Straight Connector 195">
            <a:extLst>
              <a:ext uri="{FF2B5EF4-FFF2-40B4-BE49-F238E27FC236}">
                <a16:creationId xmlns:a16="http://schemas.microsoft.com/office/drawing/2014/main" id="{4AB74DBB-AEBB-40C0-A7CE-7F380D1D087B}"/>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grpSp>
        <p:nvGrpSpPr>
          <p:cNvPr id="198" name="Group 197">
            <a:extLst>
              <a:ext uri="{FF2B5EF4-FFF2-40B4-BE49-F238E27FC236}">
                <a16:creationId xmlns:a16="http://schemas.microsoft.com/office/drawing/2014/main" id="{928EA931-C385-4783-897D-288BA50EFD7F}"/>
              </a:ext>
            </a:extLst>
          </p:cNvPr>
          <p:cNvGrpSpPr/>
          <p:nvPr/>
        </p:nvGrpSpPr>
        <p:grpSpPr>
          <a:xfrm>
            <a:off x="4871628" y="1319480"/>
            <a:ext cx="1828002" cy="547384"/>
            <a:chOff x="4546063" y="1319480"/>
            <a:chExt cx="1828002" cy="547384"/>
          </a:xfrm>
        </p:grpSpPr>
        <p:sp>
          <p:nvSpPr>
            <p:cNvPr id="199" name="Rectangle 198">
              <a:hlinkClick r:id="rId7"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3C99C391-0FA4-4D76-85A0-95316084F13C}"/>
                </a:ext>
              </a:extLst>
            </p:cNvPr>
            <p:cNvSpPr/>
            <p:nvPr/>
          </p:nvSpPr>
          <p:spPr>
            <a:xfrm>
              <a:off x="4546063" y="1319480"/>
              <a:ext cx="1828002" cy="54738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200" name="Picture 199">
              <a:extLst>
                <a:ext uri="{FF2B5EF4-FFF2-40B4-BE49-F238E27FC236}">
                  <a16:creationId xmlns:a16="http://schemas.microsoft.com/office/drawing/2014/main" id="{372AB871-B8A8-4681-B36F-3DA7822EB41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201" name="Picture 200">
              <a:extLst>
                <a:ext uri="{FF2B5EF4-FFF2-40B4-BE49-F238E27FC236}">
                  <a16:creationId xmlns:a16="http://schemas.microsoft.com/office/drawing/2014/main" id="{0B7B2192-B55E-451C-894D-42839767E69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202" name="Picture 201">
              <a:extLst>
                <a:ext uri="{FF2B5EF4-FFF2-40B4-BE49-F238E27FC236}">
                  <a16:creationId xmlns:a16="http://schemas.microsoft.com/office/drawing/2014/main" id="{1A5EDF8D-5A89-4124-B273-2AB9EA66FA2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203" name="Picture 202">
              <a:extLst>
                <a:ext uri="{FF2B5EF4-FFF2-40B4-BE49-F238E27FC236}">
                  <a16:creationId xmlns:a16="http://schemas.microsoft.com/office/drawing/2014/main" id="{99DC1930-0A75-4525-990E-733931BDDBD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204" name="Group 203">
              <a:extLst>
                <a:ext uri="{FF2B5EF4-FFF2-40B4-BE49-F238E27FC236}">
                  <a16:creationId xmlns:a16="http://schemas.microsoft.com/office/drawing/2014/main" id="{2E3C0487-17FD-456B-A01B-F473EDECE90B}"/>
                </a:ext>
              </a:extLst>
            </p:cNvPr>
            <p:cNvGrpSpPr/>
            <p:nvPr/>
          </p:nvGrpSpPr>
          <p:grpSpPr>
            <a:xfrm>
              <a:off x="6143897" y="1571087"/>
              <a:ext cx="127912" cy="29526"/>
              <a:chOff x="3187373" y="140962"/>
              <a:chExt cx="412250" cy="115312"/>
            </a:xfrm>
            <a:solidFill>
              <a:srgbClr val="000000">
                <a:lumMod val="65000"/>
                <a:lumOff val="35000"/>
              </a:srgbClr>
            </a:solidFill>
          </p:grpSpPr>
          <p:sp>
            <p:nvSpPr>
              <p:cNvPr id="211" name="Oval 210">
                <a:extLst>
                  <a:ext uri="{FF2B5EF4-FFF2-40B4-BE49-F238E27FC236}">
                    <a16:creationId xmlns:a16="http://schemas.microsoft.com/office/drawing/2014/main" id="{BE69D927-F903-4FCC-B84A-344683C8B402}"/>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Oval 211">
                <a:extLst>
                  <a:ext uri="{FF2B5EF4-FFF2-40B4-BE49-F238E27FC236}">
                    <a16:creationId xmlns:a16="http://schemas.microsoft.com/office/drawing/2014/main" id="{B3735232-0B56-4572-8FF2-617E4E0B2120}"/>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Oval 212">
                <a:extLst>
                  <a:ext uri="{FF2B5EF4-FFF2-40B4-BE49-F238E27FC236}">
                    <a16:creationId xmlns:a16="http://schemas.microsoft.com/office/drawing/2014/main" id="{08F20E96-1DC0-42F9-B836-BE4036400ED4}"/>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05" name="Picture 204">
              <a:extLst>
                <a:ext uri="{FF2B5EF4-FFF2-40B4-BE49-F238E27FC236}">
                  <a16:creationId xmlns:a16="http://schemas.microsoft.com/office/drawing/2014/main" id="{16861020-D426-4673-8368-DFCBF495A9A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206" name="Picture 205">
              <a:extLst>
                <a:ext uri="{FF2B5EF4-FFF2-40B4-BE49-F238E27FC236}">
                  <a16:creationId xmlns:a16="http://schemas.microsoft.com/office/drawing/2014/main" id="{48364A37-7AB4-4B40-A218-A98E66107BA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207" name="Picture 206">
              <a:extLst>
                <a:ext uri="{FF2B5EF4-FFF2-40B4-BE49-F238E27FC236}">
                  <a16:creationId xmlns:a16="http://schemas.microsoft.com/office/drawing/2014/main" id="{97C92434-89C6-474F-9A5D-DA37B3B119D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208" name="Picture 207">
              <a:extLst>
                <a:ext uri="{FF2B5EF4-FFF2-40B4-BE49-F238E27FC236}">
                  <a16:creationId xmlns:a16="http://schemas.microsoft.com/office/drawing/2014/main" id="{CB96176D-5138-42EA-89D6-897525CA247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209" name="TextBox 208">
              <a:extLst>
                <a:ext uri="{FF2B5EF4-FFF2-40B4-BE49-F238E27FC236}">
                  <a16:creationId xmlns:a16="http://schemas.microsoft.com/office/drawing/2014/main" id="{D6B6F63C-81F2-4B82-83AD-C644E91BC386}"/>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D73B01"/>
                      </a:gs>
                      <a:gs pos="30000">
                        <a:srgbClr val="D73B01"/>
                      </a:gs>
                    </a:gsLst>
                    <a:lin ang="5400000" scaled="0"/>
                  </a:gradFill>
                  <a:effectLst/>
                  <a:uLnTx/>
                  <a:uFillTx/>
                  <a:latin typeface="Segoe UI Semibold"/>
                  <a:ea typeface="+mn-ea"/>
                  <a:cs typeface="+mn-cs"/>
                </a:rPr>
                <a:t>Office</a:t>
              </a:r>
            </a:p>
          </p:txBody>
        </p:sp>
        <p:sp>
          <p:nvSpPr>
            <p:cNvPr id="210" name="TextBox 209">
              <a:extLst>
                <a:ext uri="{FF2B5EF4-FFF2-40B4-BE49-F238E27FC236}">
                  <a16:creationId xmlns:a16="http://schemas.microsoft.com/office/drawing/2014/main" id="{C14A41F1-4D22-4DBF-9E04-E23D3D22814E}"/>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Azure</a:t>
              </a:r>
            </a:p>
          </p:txBody>
        </p:sp>
      </p:grpSp>
      <p:cxnSp>
        <p:nvCxnSpPr>
          <p:cNvPr id="167" name="!! Devices line">
            <a:extLst>
              <a:ext uri="{FF2B5EF4-FFF2-40B4-BE49-F238E27FC236}">
                <a16:creationId xmlns:a16="http://schemas.microsoft.com/office/drawing/2014/main" id="{B4B9AA28-837F-42A8-91EB-94DE22822E3A}"/>
              </a:ext>
            </a:extLst>
          </p:cNvPr>
          <p:cNvCxnSpPr>
            <a:cxnSpLocks/>
          </p:cNvCxnSpPr>
          <p:nvPr/>
        </p:nvCxnSpPr>
        <p:spPr>
          <a:xfrm>
            <a:off x="3785155" y="2544329"/>
            <a:ext cx="1598590" cy="1"/>
          </a:xfrm>
          <a:prstGeom prst="straightConnector1">
            <a:avLst/>
          </a:prstGeom>
          <a:solidFill>
            <a:srgbClr val="FFFFFF">
              <a:lumMod val="95000"/>
            </a:srgbClr>
          </a:solidFill>
          <a:ln w="19050" cap="flat" cmpd="sng" algn="ctr">
            <a:gradFill flip="none" rotWithShape="1">
              <a:gsLst>
                <a:gs pos="17000">
                  <a:schemeClr val="tx1">
                    <a:alpha val="0"/>
                  </a:schemeClr>
                </a:gs>
                <a:gs pos="100000">
                  <a:schemeClr val="tx1"/>
                </a:gs>
              </a:gsLst>
              <a:lin ang="0" scaled="1"/>
              <a:tileRect/>
            </a:gradFill>
            <a:prstDash val="solid"/>
          </a:ln>
          <a:effectLst/>
        </p:spPr>
      </p:cxnSp>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p:txBody>
          <a:bodyPr/>
          <a:lstStyle/>
          <a:p>
            <a:r>
              <a:rPr lang="en-US"/>
              <a:t>Zero Trust</a:t>
            </a:r>
          </a:p>
        </p:txBody>
      </p:sp>
      <p:sp>
        <p:nvSpPr>
          <p:cNvPr id="3" name="Rectangle 2">
            <a:extLst>
              <a:ext uri="{FF2B5EF4-FFF2-40B4-BE49-F238E27FC236}">
                <a16:creationId xmlns:a16="http://schemas.microsoft.com/office/drawing/2014/main" id="{D420117A-4BF9-4548-92BC-C1FC319C924F}"/>
              </a:ext>
            </a:extLst>
          </p:cNvPr>
          <p:cNvSpPr/>
          <p:nvPr/>
        </p:nvSpPr>
        <p:spPr bwMode="auto">
          <a:xfrm>
            <a:off x="922301" y="4043543"/>
            <a:ext cx="2641692" cy="8706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9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Basic network monitoring for unmanaged devices (BYOD, partner devices, events, etc.)</a:t>
            </a:r>
          </a:p>
        </p:txBody>
      </p:sp>
      <p:sp>
        <p:nvSpPr>
          <p:cNvPr id="5" name="Rectangle 4">
            <a:extLst>
              <a:ext uri="{FF2B5EF4-FFF2-40B4-BE49-F238E27FC236}">
                <a16:creationId xmlns:a16="http://schemas.microsoft.com/office/drawing/2014/main" id="{BE9331F7-9E11-4265-B25F-90B0EE8C082D}"/>
              </a:ext>
            </a:extLst>
          </p:cNvPr>
          <p:cNvSpPr/>
          <p:nvPr/>
        </p:nvSpPr>
        <p:spPr bwMode="auto">
          <a:xfrm>
            <a:off x="904097" y="4935442"/>
            <a:ext cx="3030149" cy="565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9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Monitored network for validated devices to communicate peer to peer (patching, collaboration, etc.)</a:t>
            </a:r>
          </a:p>
        </p:txBody>
      </p:sp>
      <p:sp>
        <p:nvSpPr>
          <p:cNvPr id="98" name="Rectangle 97">
            <a:extLst>
              <a:ext uri="{FF2B5EF4-FFF2-40B4-BE49-F238E27FC236}">
                <a16:creationId xmlns:a16="http://schemas.microsoft.com/office/drawing/2014/main" id="{DC89C4C9-962F-4926-864C-0B0742AB8A8B}"/>
              </a:ext>
            </a:extLst>
          </p:cNvPr>
          <p:cNvSpPr/>
          <p:nvPr/>
        </p:nvSpPr>
        <p:spPr>
          <a:xfrm>
            <a:off x="1115380" y="1375132"/>
            <a:ext cx="250260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User Access Devices</a:t>
            </a:r>
            <a:endPar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cxnSp>
        <p:nvCxnSpPr>
          <p:cNvPr id="177" name="!! Cloud line">
            <a:extLst>
              <a:ext uri="{FF2B5EF4-FFF2-40B4-BE49-F238E27FC236}">
                <a16:creationId xmlns:a16="http://schemas.microsoft.com/office/drawing/2014/main" id="{8B793658-CD4C-4525-93AC-A42F84E0452E}"/>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sp>
        <p:nvSpPr>
          <p:cNvPr id="297" name="Laptop_E770">
            <a:extLst>
              <a:ext uri="{FF2B5EF4-FFF2-40B4-BE49-F238E27FC236}">
                <a16:creationId xmlns:a16="http://schemas.microsoft.com/office/drawing/2014/main" id="{C0019B8F-9AD3-425C-9F6E-B91D06EC5156}"/>
              </a:ext>
            </a:extLst>
          </p:cNvPr>
          <p:cNvSpPr>
            <a:spLocks noChangeAspect="1" noEditPoints="1"/>
          </p:cNvSpPr>
          <p:nvPr/>
        </p:nvSpPr>
        <p:spPr bwMode="auto">
          <a:xfrm>
            <a:off x="5076096" y="5758920"/>
            <a:ext cx="384156" cy="25633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 Freeform 5">
            <a:extLst>
              <a:ext uri="{FF2B5EF4-FFF2-40B4-BE49-F238E27FC236}">
                <a16:creationId xmlns:a16="http://schemas.microsoft.com/office/drawing/2014/main" id="{62924217-6C94-4EB3-9AEF-DAC26235A861}"/>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chemeClr val="accent5"/>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0" name="!! Graphic 314">
            <a:extLst>
              <a:ext uri="{FF2B5EF4-FFF2-40B4-BE49-F238E27FC236}">
                <a16:creationId xmlns:a16="http://schemas.microsoft.com/office/drawing/2014/main" id="{99E6A2A5-A721-4924-8BB2-962EB01E808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10431" y="4800559"/>
            <a:ext cx="196950" cy="182880"/>
          </a:xfrm>
          <a:prstGeom prst="rect">
            <a:avLst/>
          </a:prstGeom>
        </p:spPr>
      </p:pic>
      <p:pic>
        <p:nvPicPr>
          <p:cNvPr id="161" name="!! Graphic 315">
            <a:extLst>
              <a:ext uri="{FF2B5EF4-FFF2-40B4-BE49-F238E27FC236}">
                <a16:creationId xmlns:a16="http://schemas.microsoft.com/office/drawing/2014/main" id="{050F6F29-9068-4E58-8FEA-629764B794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00138" y="4420292"/>
            <a:ext cx="182880" cy="99753"/>
          </a:xfrm>
          <a:prstGeom prst="rect">
            <a:avLst/>
          </a:prstGeom>
        </p:spPr>
      </p:pic>
      <p:sp>
        <p:nvSpPr>
          <p:cNvPr id="166" name="Rectangle 165">
            <a:extLst>
              <a:ext uri="{FF2B5EF4-FFF2-40B4-BE49-F238E27FC236}">
                <a16:creationId xmlns:a16="http://schemas.microsoft.com/office/drawing/2014/main" id="{0AA81C99-6D0C-4ABB-BF85-4EC35AABE63D}"/>
              </a:ext>
            </a:extLst>
          </p:cNvPr>
          <p:cNvSpPr/>
          <p:nvPr/>
        </p:nvSpPr>
        <p:spPr bwMode="auto">
          <a:xfrm>
            <a:off x="3497210" y="5456317"/>
            <a:ext cx="1664244"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169" name="Rectangle 168">
            <a:extLst>
              <a:ext uri="{FF2B5EF4-FFF2-40B4-BE49-F238E27FC236}">
                <a16:creationId xmlns:a16="http://schemas.microsoft.com/office/drawing/2014/main" id="{E7F55034-C8A6-4503-8E66-C615C18763FD}"/>
              </a:ext>
            </a:extLst>
          </p:cNvPr>
          <p:cNvSpPr/>
          <p:nvPr/>
        </p:nvSpPr>
        <p:spPr bwMode="auto">
          <a:xfrm>
            <a:off x="3507890" y="5453386"/>
            <a:ext cx="2114301"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Limited general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client access</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035EBCA2-C9D4-4C8B-875E-91689A668960}"/>
              </a:ext>
            </a:extLst>
          </p:cNvPr>
          <p:cNvSpPr/>
          <p:nvPr/>
        </p:nvSpPr>
        <p:spPr bwMode="auto">
          <a:xfrm>
            <a:off x="2437183" y="2385259"/>
            <a:ext cx="1663259" cy="344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Open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9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Provided by someone else</a:t>
            </a:r>
          </a:p>
        </p:txBody>
      </p:sp>
      <p:cxnSp>
        <p:nvCxnSpPr>
          <p:cNvPr id="23" name="Straight Arrow Connector 22">
            <a:extLst>
              <a:ext uri="{FF2B5EF4-FFF2-40B4-BE49-F238E27FC236}">
                <a16:creationId xmlns:a16="http://schemas.microsoft.com/office/drawing/2014/main" id="{BF470C9F-874C-4B84-ABD1-7589A6DEF25B}"/>
              </a:ext>
            </a:extLst>
          </p:cNvPr>
          <p:cNvCxnSpPr>
            <a:cxnSpLocks/>
          </p:cNvCxnSpPr>
          <p:nvPr/>
        </p:nvCxnSpPr>
        <p:spPr>
          <a:xfrm>
            <a:off x="4027002" y="4334547"/>
            <a:ext cx="0" cy="1195855"/>
          </a:xfrm>
          <a:prstGeom prst="straightConnector1">
            <a:avLst/>
          </a:prstGeom>
          <a:ln w="31750">
            <a:solidFill>
              <a:schemeClr val="tx1">
                <a:lumMod val="50000"/>
                <a:lumOff val="50000"/>
              </a:schemeClr>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593" name="Rectangle: Rounded Corners 592">
            <a:extLst>
              <a:ext uri="{FF2B5EF4-FFF2-40B4-BE49-F238E27FC236}">
                <a16:creationId xmlns:a16="http://schemas.microsoft.com/office/drawing/2014/main" id="{9AADE38E-E1EF-404D-BBE9-758ACAA5ADCF}"/>
              </a:ext>
            </a:extLst>
          </p:cNvPr>
          <p:cNvSpPr/>
          <p:nvPr/>
        </p:nvSpPr>
        <p:spPr bwMode="auto">
          <a:xfrm>
            <a:off x="2643975" y="4745542"/>
            <a:ext cx="1617179" cy="338774"/>
          </a:xfrm>
          <a:prstGeom prst="roundRect">
            <a:avLst>
              <a:gd name="adj" fmla="val 0"/>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C0538A76-35AC-4FBB-B7FB-BFED4CE1ABF6}"/>
              </a:ext>
            </a:extLst>
          </p:cNvPr>
          <p:cNvGrpSpPr/>
          <p:nvPr/>
        </p:nvGrpSpPr>
        <p:grpSpPr>
          <a:xfrm>
            <a:off x="2781789" y="4801995"/>
            <a:ext cx="1345550" cy="278612"/>
            <a:chOff x="1571071" y="2257105"/>
            <a:chExt cx="2082348" cy="431174"/>
          </a:xfrm>
        </p:grpSpPr>
        <p:grpSp>
          <p:nvGrpSpPr>
            <p:cNvPr id="513" name="Group 512">
              <a:extLst>
                <a:ext uri="{FF2B5EF4-FFF2-40B4-BE49-F238E27FC236}">
                  <a16:creationId xmlns:a16="http://schemas.microsoft.com/office/drawing/2014/main" id="{122D2C06-7C5E-418D-841B-05E92DD03708}"/>
                </a:ext>
              </a:extLst>
            </p:cNvPr>
            <p:cNvGrpSpPr/>
            <p:nvPr/>
          </p:nvGrpSpPr>
          <p:grpSpPr>
            <a:xfrm>
              <a:off x="2696905" y="2301259"/>
              <a:ext cx="426956" cy="327217"/>
              <a:chOff x="2892310" y="4439341"/>
              <a:chExt cx="376337" cy="288423"/>
            </a:xfrm>
          </p:grpSpPr>
          <p:sp>
            <p:nvSpPr>
              <p:cNvPr id="552" name="monitor">
                <a:extLst>
                  <a:ext uri="{FF2B5EF4-FFF2-40B4-BE49-F238E27FC236}">
                    <a16:creationId xmlns:a16="http://schemas.microsoft.com/office/drawing/2014/main" id="{9EDFA519-8F6C-48EA-99B5-8B4738E96062}"/>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3" name="Rectangle 552">
                <a:extLst>
                  <a:ext uri="{FF2B5EF4-FFF2-40B4-BE49-F238E27FC236}">
                    <a16:creationId xmlns:a16="http://schemas.microsoft.com/office/drawing/2014/main" id="{F9DCDA7D-6B8E-4539-AB60-FAFFBE15C2C0}"/>
                  </a:ext>
                </a:extLst>
              </p:cNvPr>
              <p:cNvSpPr/>
              <p:nvPr/>
            </p:nvSpPr>
            <p:spPr bwMode="auto">
              <a:xfrm>
                <a:off x="2892310" y="4439341"/>
                <a:ext cx="376337" cy="23615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54" name="Picture 553">
                <a:extLst>
                  <a:ext uri="{FF2B5EF4-FFF2-40B4-BE49-F238E27FC236}">
                    <a16:creationId xmlns:a16="http://schemas.microsoft.com/office/drawing/2014/main" id="{77E538F8-E370-4171-BEEF-96F3D65F637D}"/>
                  </a:ext>
                </a:extLst>
              </p:cNvPr>
              <p:cNvPicPr>
                <a:picLocks noChangeAspect="1"/>
              </p:cNvPicPr>
              <p:nvPr/>
            </p:nvPicPr>
            <p:blipFill rotWithShape="1">
              <a:blip r:embed="rId2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14" name="Group 513">
              <a:extLst>
                <a:ext uri="{FF2B5EF4-FFF2-40B4-BE49-F238E27FC236}">
                  <a16:creationId xmlns:a16="http://schemas.microsoft.com/office/drawing/2014/main" id="{74EE100C-CA19-4E0E-8367-1926B5966E7F}"/>
                </a:ext>
              </a:extLst>
            </p:cNvPr>
            <p:cNvGrpSpPr/>
            <p:nvPr/>
          </p:nvGrpSpPr>
          <p:grpSpPr>
            <a:xfrm>
              <a:off x="3219943" y="2301259"/>
              <a:ext cx="433476" cy="327215"/>
              <a:chOff x="7987238" y="1610486"/>
              <a:chExt cx="506061" cy="382007"/>
            </a:xfrm>
          </p:grpSpPr>
          <p:sp>
            <p:nvSpPr>
              <p:cNvPr id="546" name="Rectangle 545">
                <a:extLst>
                  <a:ext uri="{FF2B5EF4-FFF2-40B4-BE49-F238E27FC236}">
                    <a16:creationId xmlns:a16="http://schemas.microsoft.com/office/drawing/2014/main" id="{4AE8C6AC-DE0F-4F11-95C8-BBF503FF8D45}"/>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7" name="Group 546">
                <a:extLst>
                  <a:ext uri="{FF2B5EF4-FFF2-40B4-BE49-F238E27FC236}">
                    <a16:creationId xmlns:a16="http://schemas.microsoft.com/office/drawing/2014/main" id="{40A894D0-EA83-45C6-BBBF-FBD6E5045C0F}"/>
                  </a:ext>
                </a:extLst>
              </p:cNvPr>
              <p:cNvGrpSpPr/>
              <p:nvPr/>
            </p:nvGrpSpPr>
            <p:grpSpPr>
              <a:xfrm>
                <a:off x="7987238" y="1610486"/>
                <a:ext cx="498447" cy="382007"/>
                <a:chOff x="9563138" y="2462727"/>
                <a:chExt cx="516394" cy="395761"/>
              </a:xfrm>
            </p:grpSpPr>
            <p:sp>
              <p:nvSpPr>
                <p:cNvPr id="548" name="monitor">
                  <a:extLst>
                    <a:ext uri="{FF2B5EF4-FFF2-40B4-BE49-F238E27FC236}">
                      <a16:creationId xmlns:a16="http://schemas.microsoft.com/office/drawing/2014/main" id="{FDEDFD62-AB7B-46F3-AF04-2BC52934B8B2}"/>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9" name="Group 548">
                  <a:extLst>
                    <a:ext uri="{FF2B5EF4-FFF2-40B4-BE49-F238E27FC236}">
                      <a16:creationId xmlns:a16="http://schemas.microsoft.com/office/drawing/2014/main" id="{F0516552-B568-4589-AF68-43F649BA873D}"/>
                    </a:ext>
                  </a:extLst>
                </p:cNvPr>
                <p:cNvGrpSpPr/>
                <p:nvPr/>
              </p:nvGrpSpPr>
              <p:grpSpPr>
                <a:xfrm>
                  <a:off x="9746672" y="2545410"/>
                  <a:ext cx="107950" cy="134938"/>
                  <a:chOff x="9444088" y="2885171"/>
                  <a:chExt cx="107950" cy="134938"/>
                </a:xfrm>
                <a:solidFill>
                  <a:srgbClr val="505050"/>
                </a:solidFill>
              </p:grpSpPr>
              <p:sp>
                <p:nvSpPr>
                  <p:cNvPr id="550" name="Freeform 26">
                    <a:extLst>
                      <a:ext uri="{FF2B5EF4-FFF2-40B4-BE49-F238E27FC236}">
                        <a16:creationId xmlns:a16="http://schemas.microsoft.com/office/drawing/2014/main" id="{EFE7AC7E-A18F-4F47-B67D-9842C4D36BDD}"/>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51" name="Freeform 27">
                    <a:extLst>
                      <a:ext uri="{FF2B5EF4-FFF2-40B4-BE49-F238E27FC236}">
                        <a16:creationId xmlns:a16="http://schemas.microsoft.com/office/drawing/2014/main" id="{8A42F8B7-0B3F-478F-BEDC-66182AA6546C}"/>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515" name="Group 514">
              <a:extLst>
                <a:ext uri="{FF2B5EF4-FFF2-40B4-BE49-F238E27FC236}">
                  <a16:creationId xmlns:a16="http://schemas.microsoft.com/office/drawing/2014/main" id="{9384596D-DF0B-4628-9DA3-5F1C7B982F4E}"/>
                </a:ext>
              </a:extLst>
            </p:cNvPr>
            <p:cNvGrpSpPr/>
            <p:nvPr/>
          </p:nvGrpSpPr>
          <p:grpSpPr>
            <a:xfrm>
              <a:off x="1872084" y="2257105"/>
              <a:ext cx="205700" cy="341495"/>
              <a:chOff x="7084723" y="1610486"/>
              <a:chExt cx="212660" cy="353049"/>
            </a:xfrm>
          </p:grpSpPr>
          <p:sp>
            <p:nvSpPr>
              <p:cNvPr id="540" name="Rectangle 539">
                <a:extLst>
                  <a:ext uri="{FF2B5EF4-FFF2-40B4-BE49-F238E27FC236}">
                    <a16:creationId xmlns:a16="http://schemas.microsoft.com/office/drawing/2014/main" id="{1EF3FB2A-1693-4E59-B23C-54F1B6BE27D8}"/>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1" name="Group 540">
                <a:extLst>
                  <a:ext uri="{FF2B5EF4-FFF2-40B4-BE49-F238E27FC236}">
                    <a16:creationId xmlns:a16="http://schemas.microsoft.com/office/drawing/2014/main" id="{6E3688B2-CF17-4D64-8C02-E363EDE53266}"/>
                  </a:ext>
                </a:extLst>
              </p:cNvPr>
              <p:cNvGrpSpPr/>
              <p:nvPr/>
            </p:nvGrpSpPr>
            <p:grpSpPr>
              <a:xfrm>
                <a:off x="7138556" y="1706457"/>
                <a:ext cx="104198" cy="130248"/>
                <a:chOff x="9444088" y="2885171"/>
                <a:chExt cx="107950" cy="134938"/>
              </a:xfrm>
              <a:solidFill>
                <a:srgbClr val="FFFFFF"/>
              </a:solidFill>
            </p:grpSpPr>
            <p:sp>
              <p:nvSpPr>
                <p:cNvPr id="544" name="Freeform 26">
                  <a:extLst>
                    <a:ext uri="{FF2B5EF4-FFF2-40B4-BE49-F238E27FC236}">
                      <a16:creationId xmlns:a16="http://schemas.microsoft.com/office/drawing/2014/main" id="{1073A2FD-7A26-495D-8568-E2CA2B87202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5" name="Freeform 27">
                  <a:extLst>
                    <a:ext uri="{FF2B5EF4-FFF2-40B4-BE49-F238E27FC236}">
                      <a16:creationId xmlns:a16="http://schemas.microsoft.com/office/drawing/2014/main" id="{331FBD1F-B2C4-4BDF-99A7-7335B7E0C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42" name="CellPhone_E8EA">
                <a:extLst>
                  <a:ext uri="{FF2B5EF4-FFF2-40B4-BE49-F238E27FC236}">
                    <a16:creationId xmlns:a16="http://schemas.microsoft.com/office/drawing/2014/main" id="{02944E3C-428E-4FD4-AA34-828585DE78B6}"/>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43" name="Straight Connector 542">
                <a:extLst>
                  <a:ext uri="{FF2B5EF4-FFF2-40B4-BE49-F238E27FC236}">
                    <a16:creationId xmlns:a16="http://schemas.microsoft.com/office/drawing/2014/main" id="{DDDCF971-A9DD-47BF-9766-FE424797E0A8}"/>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516" name="Group 515">
              <a:extLst>
                <a:ext uri="{FF2B5EF4-FFF2-40B4-BE49-F238E27FC236}">
                  <a16:creationId xmlns:a16="http://schemas.microsoft.com/office/drawing/2014/main" id="{A20790A5-2D3A-49E7-8AB5-63117048481E}"/>
                </a:ext>
              </a:extLst>
            </p:cNvPr>
            <p:cNvGrpSpPr/>
            <p:nvPr/>
          </p:nvGrpSpPr>
          <p:grpSpPr>
            <a:xfrm>
              <a:off x="1571071" y="2257105"/>
              <a:ext cx="204931" cy="341495"/>
              <a:chOff x="6490922" y="1610486"/>
              <a:chExt cx="211865" cy="353049"/>
            </a:xfrm>
          </p:grpSpPr>
          <p:sp>
            <p:nvSpPr>
              <p:cNvPr id="528" name="Rectangle 527">
                <a:extLst>
                  <a:ext uri="{FF2B5EF4-FFF2-40B4-BE49-F238E27FC236}">
                    <a16:creationId xmlns:a16="http://schemas.microsoft.com/office/drawing/2014/main" id="{A0FD4FD2-F2DD-431E-A4D3-EBE81C5B9DB6}"/>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9" name="Group 30">
                <a:extLst>
                  <a:ext uri="{FF2B5EF4-FFF2-40B4-BE49-F238E27FC236}">
                    <a16:creationId xmlns:a16="http://schemas.microsoft.com/office/drawing/2014/main" id="{83E4D496-53C3-466C-AEA0-E402EE4710DB}"/>
                  </a:ext>
                </a:extLst>
              </p:cNvPr>
              <p:cNvGrpSpPr>
                <a:grpSpLocks noChangeAspect="1"/>
              </p:cNvGrpSpPr>
              <p:nvPr/>
            </p:nvGrpSpPr>
            <p:grpSpPr bwMode="auto">
              <a:xfrm>
                <a:off x="6545792" y="1729376"/>
                <a:ext cx="111361" cy="115269"/>
                <a:chOff x="5049" y="1841"/>
                <a:chExt cx="57" cy="59"/>
              </a:xfrm>
              <a:solidFill>
                <a:srgbClr val="FFFFFF"/>
              </a:solidFill>
            </p:grpSpPr>
            <p:sp>
              <p:nvSpPr>
                <p:cNvPr id="532" name="Freeform 31">
                  <a:extLst>
                    <a:ext uri="{FF2B5EF4-FFF2-40B4-BE49-F238E27FC236}">
                      <a16:creationId xmlns:a16="http://schemas.microsoft.com/office/drawing/2014/main" id="{F8905EFC-598A-4C95-A0E2-D648DD592A18}"/>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3" name="Freeform 32">
                  <a:extLst>
                    <a:ext uri="{FF2B5EF4-FFF2-40B4-BE49-F238E27FC236}">
                      <a16:creationId xmlns:a16="http://schemas.microsoft.com/office/drawing/2014/main" id="{A52C496A-02E8-4058-93C8-644383960AA1}"/>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4" name="Freeform 33">
                  <a:extLst>
                    <a:ext uri="{FF2B5EF4-FFF2-40B4-BE49-F238E27FC236}">
                      <a16:creationId xmlns:a16="http://schemas.microsoft.com/office/drawing/2014/main" id="{C5EF92CC-0C06-4FF5-8640-D9E5F182501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5" name="Freeform 34">
                  <a:extLst>
                    <a:ext uri="{FF2B5EF4-FFF2-40B4-BE49-F238E27FC236}">
                      <a16:creationId xmlns:a16="http://schemas.microsoft.com/office/drawing/2014/main" id="{EF1268DA-775B-4A83-BF37-8EB1C52B5AF2}"/>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6" name="Freeform 35">
                  <a:extLst>
                    <a:ext uri="{FF2B5EF4-FFF2-40B4-BE49-F238E27FC236}">
                      <a16:creationId xmlns:a16="http://schemas.microsoft.com/office/drawing/2014/main" id="{27B10A7F-742F-4A52-9DCC-9DA2AC6D6E9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7" name="Freeform 36">
                  <a:extLst>
                    <a:ext uri="{FF2B5EF4-FFF2-40B4-BE49-F238E27FC236}">
                      <a16:creationId xmlns:a16="http://schemas.microsoft.com/office/drawing/2014/main" id="{CED6D63E-6B27-4E9C-964B-E2DDCAB99A69}"/>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8" name="Freeform 37">
                  <a:extLst>
                    <a:ext uri="{FF2B5EF4-FFF2-40B4-BE49-F238E27FC236}">
                      <a16:creationId xmlns:a16="http://schemas.microsoft.com/office/drawing/2014/main" id="{7CDB2A2E-740E-4969-8BBE-B568ADAE8BB9}"/>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9" name="Freeform 38">
                  <a:extLst>
                    <a:ext uri="{FF2B5EF4-FFF2-40B4-BE49-F238E27FC236}">
                      <a16:creationId xmlns:a16="http://schemas.microsoft.com/office/drawing/2014/main" id="{576D82A8-F1A9-401D-8403-3295FE375163}"/>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30" name="CellPhone_E8EA">
                <a:extLst>
                  <a:ext uri="{FF2B5EF4-FFF2-40B4-BE49-F238E27FC236}">
                    <a16:creationId xmlns:a16="http://schemas.microsoft.com/office/drawing/2014/main" id="{8418BD82-588C-439B-AF17-F784CEFB9DB1}"/>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31" name="Straight Connector 530">
                <a:extLst>
                  <a:ext uri="{FF2B5EF4-FFF2-40B4-BE49-F238E27FC236}">
                    <a16:creationId xmlns:a16="http://schemas.microsoft.com/office/drawing/2014/main" id="{D54783A3-3F43-4538-831C-2EF38D4DDAE1}"/>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518" name="Group 517">
              <a:extLst>
                <a:ext uri="{FF2B5EF4-FFF2-40B4-BE49-F238E27FC236}">
                  <a16:creationId xmlns:a16="http://schemas.microsoft.com/office/drawing/2014/main" id="{CD1C9D61-992A-49E3-B3AA-03487304279C}"/>
                </a:ext>
              </a:extLst>
            </p:cNvPr>
            <p:cNvGrpSpPr/>
            <p:nvPr/>
          </p:nvGrpSpPr>
          <p:grpSpPr>
            <a:xfrm>
              <a:off x="2173867" y="2309875"/>
              <a:ext cx="426956" cy="327217"/>
              <a:chOff x="7398246" y="1610486"/>
              <a:chExt cx="498447" cy="382007"/>
            </a:xfrm>
          </p:grpSpPr>
          <p:sp>
            <p:nvSpPr>
              <p:cNvPr id="519" name="monitor">
                <a:extLst>
                  <a:ext uri="{FF2B5EF4-FFF2-40B4-BE49-F238E27FC236}">
                    <a16:creationId xmlns:a16="http://schemas.microsoft.com/office/drawing/2014/main" id="{25C096B8-DA1E-457F-A5FB-65E21A7BC45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0" name="Rectangle 519">
                <a:extLst>
                  <a:ext uri="{FF2B5EF4-FFF2-40B4-BE49-F238E27FC236}">
                    <a16:creationId xmlns:a16="http://schemas.microsoft.com/office/drawing/2014/main" id="{CDC1F807-A734-40BE-8B01-971FD8F456C9}"/>
                  </a:ext>
                </a:extLst>
              </p:cNvPr>
              <p:cNvSpPr/>
              <p:nvPr/>
            </p:nvSpPr>
            <p:spPr bwMode="auto">
              <a:xfrm>
                <a:off x="7398246" y="1610486"/>
                <a:ext cx="498447" cy="31672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1" name="Group 11">
                <a:extLst>
                  <a:ext uri="{FF2B5EF4-FFF2-40B4-BE49-F238E27FC236}">
                    <a16:creationId xmlns:a16="http://schemas.microsoft.com/office/drawing/2014/main" id="{F20266BD-5DF5-454E-A199-CA734829EFBE}"/>
                  </a:ext>
                </a:extLst>
              </p:cNvPr>
              <p:cNvGrpSpPr>
                <a:grpSpLocks noChangeAspect="1"/>
              </p:cNvGrpSpPr>
              <p:nvPr/>
            </p:nvGrpSpPr>
            <p:grpSpPr bwMode="auto">
              <a:xfrm>
                <a:off x="7581678" y="1714920"/>
                <a:ext cx="111860" cy="111860"/>
                <a:chOff x="5664" y="1835"/>
                <a:chExt cx="73" cy="73"/>
              </a:xfrm>
              <a:solidFill>
                <a:srgbClr val="FFFFFF"/>
              </a:solidFill>
            </p:grpSpPr>
            <p:sp>
              <p:nvSpPr>
                <p:cNvPr id="522" name="Freeform 12">
                  <a:extLst>
                    <a:ext uri="{FF2B5EF4-FFF2-40B4-BE49-F238E27FC236}">
                      <a16:creationId xmlns:a16="http://schemas.microsoft.com/office/drawing/2014/main" id="{C88163FD-BAA3-4381-B504-8D32862C2C55}"/>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3" name="Freeform 13">
                  <a:extLst>
                    <a:ext uri="{FF2B5EF4-FFF2-40B4-BE49-F238E27FC236}">
                      <a16:creationId xmlns:a16="http://schemas.microsoft.com/office/drawing/2014/main" id="{D4572EE8-B5FF-45A5-A3A5-81609C2642CC}"/>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4" name="Freeform 14">
                  <a:extLst>
                    <a:ext uri="{FF2B5EF4-FFF2-40B4-BE49-F238E27FC236}">
                      <a16:creationId xmlns:a16="http://schemas.microsoft.com/office/drawing/2014/main" id="{E27B8FA7-C2AE-47A8-843F-A2E32A8E8FCE}"/>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5" name="Freeform 15">
                  <a:extLst>
                    <a:ext uri="{FF2B5EF4-FFF2-40B4-BE49-F238E27FC236}">
                      <a16:creationId xmlns:a16="http://schemas.microsoft.com/office/drawing/2014/main" id="{DE0CEFC3-A4C9-467F-A950-026DAAF5749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D289305D-CDB0-4335-A5BD-041D1E1923CD}"/>
                </a:ext>
              </a:extLst>
            </p:cNvPr>
            <p:cNvGrpSpPr/>
            <p:nvPr/>
          </p:nvGrpSpPr>
          <p:grpSpPr>
            <a:xfrm>
              <a:off x="1724250" y="2490343"/>
              <a:ext cx="197936" cy="197936"/>
              <a:chOff x="1724250" y="2490343"/>
              <a:chExt cx="197936" cy="197936"/>
            </a:xfrm>
          </p:grpSpPr>
          <p:sp>
            <p:nvSpPr>
              <p:cNvPr id="4" name="Oval 3">
                <a:extLst>
                  <a:ext uri="{FF2B5EF4-FFF2-40B4-BE49-F238E27FC236}">
                    <a16:creationId xmlns:a16="http://schemas.microsoft.com/office/drawing/2014/main" id="{2ADE3E21-2B7D-45E4-AC2C-65999E6B8994}"/>
                  </a:ext>
                </a:extLst>
              </p:cNvPr>
              <p:cNvSpPr/>
              <p:nvPr/>
            </p:nvSpPr>
            <p:spPr bwMode="auto">
              <a:xfrm>
                <a:off x="1724250" y="2490343"/>
                <a:ext cx="197936" cy="1979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Commitments_EC4D">
                <a:extLst>
                  <a:ext uri="{FF2B5EF4-FFF2-40B4-BE49-F238E27FC236}">
                    <a16:creationId xmlns:a16="http://schemas.microsoft.com/office/drawing/2014/main" id="{857B98B8-2126-432A-9288-8E138600023D}"/>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577" name="Group 576">
            <a:extLst>
              <a:ext uri="{FF2B5EF4-FFF2-40B4-BE49-F238E27FC236}">
                <a16:creationId xmlns:a16="http://schemas.microsoft.com/office/drawing/2014/main" id="{135542C9-B39F-4656-AED5-9156FBEC2182}"/>
              </a:ext>
            </a:extLst>
          </p:cNvPr>
          <p:cNvGrpSpPr/>
          <p:nvPr/>
        </p:nvGrpSpPr>
        <p:grpSpPr>
          <a:xfrm>
            <a:off x="3853534" y="4830504"/>
            <a:ext cx="275886" cy="211438"/>
            <a:chOff x="7987238" y="1610485"/>
            <a:chExt cx="506061" cy="382008"/>
          </a:xfrm>
        </p:grpSpPr>
        <p:sp>
          <p:nvSpPr>
            <p:cNvPr id="578" name="Rectangle 577">
              <a:extLst>
                <a:ext uri="{FF2B5EF4-FFF2-40B4-BE49-F238E27FC236}">
                  <a16:creationId xmlns:a16="http://schemas.microsoft.com/office/drawing/2014/main" id="{0E62F9AF-9052-4B54-8084-E2D49855F9F7}"/>
                </a:ext>
              </a:extLst>
            </p:cNvPr>
            <p:cNvSpPr/>
            <p:nvPr/>
          </p:nvSpPr>
          <p:spPr bwMode="auto">
            <a:xfrm>
              <a:off x="7994852" y="1610485"/>
              <a:ext cx="498447" cy="318360"/>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9" name="Group 578">
              <a:extLst>
                <a:ext uri="{FF2B5EF4-FFF2-40B4-BE49-F238E27FC236}">
                  <a16:creationId xmlns:a16="http://schemas.microsoft.com/office/drawing/2014/main" id="{64B59F49-A8EF-47A0-B0EE-5494CF8F1D49}"/>
                </a:ext>
              </a:extLst>
            </p:cNvPr>
            <p:cNvGrpSpPr/>
            <p:nvPr/>
          </p:nvGrpSpPr>
          <p:grpSpPr>
            <a:xfrm>
              <a:off x="7987238" y="1610486"/>
              <a:ext cx="498447" cy="382007"/>
              <a:chOff x="9563138" y="2462727"/>
              <a:chExt cx="516394" cy="395761"/>
            </a:xfrm>
          </p:grpSpPr>
          <p:sp>
            <p:nvSpPr>
              <p:cNvPr id="580" name="monitor">
                <a:extLst>
                  <a:ext uri="{FF2B5EF4-FFF2-40B4-BE49-F238E27FC236}">
                    <a16:creationId xmlns:a16="http://schemas.microsoft.com/office/drawing/2014/main" id="{F509986E-D4E5-451F-8EE7-4A599BAEA8CC}"/>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81" name="Group 580">
                <a:extLst>
                  <a:ext uri="{FF2B5EF4-FFF2-40B4-BE49-F238E27FC236}">
                    <a16:creationId xmlns:a16="http://schemas.microsoft.com/office/drawing/2014/main" id="{E885CFC4-9BEF-4FDB-BAB4-23C81F2BAEB5}"/>
                  </a:ext>
                </a:extLst>
              </p:cNvPr>
              <p:cNvGrpSpPr/>
              <p:nvPr/>
            </p:nvGrpSpPr>
            <p:grpSpPr>
              <a:xfrm>
                <a:off x="9746672" y="2545410"/>
                <a:ext cx="107950" cy="134938"/>
                <a:chOff x="9444088" y="2885171"/>
                <a:chExt cx="107950" cy="134938"/>
              </a:xfrm>
              <a:solidFill>
                <a:srgbClr val="505050"/>
              </a:solidFill>
            </p:grpSpPr>
            <p:sp>
              <p:nvSpPr>
                <p:cNvPr id="582" name="Freeform 26">
                  <a:extLst>
                    <a:ext uri="{FF2B5EF4-FFF2-40B4-BE49-F238E27FC236}">
                      <a16:creationId xmlns:a16="http://schemas.microsoft.com/office/drawing/2014/main" id="{2FACDCA3-E34D-45C8-894A-3693A43B785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83" name="Freeform 27">
                  <a:extLst>
                    <a:ext uri="{FF2B5EF4-FFF2-40B4-BE49-F238E27FC236}">
                      <a16:creationId xmlns:a16="http://schemas.microsoft.com/office/drawing/2014/main" id="{DAED8E05-6359-4367-A821-F67C3B495DF5}"/>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573" name="Group 572">
            <a:extLst>
              <a:ext uri="{FF2B5EF4-FFF2-40B4-BE49-F238E27FC236}">
                <a16:creationId xmlns:a16="http://schemas.microsoft.com/office/drawing/2014/main" id="{78482A93-5863-4B1E-A030-20AEC85A6417}"/>
              </a:ext>
            </a:extLst>
          </p:cNvPr>
          <p:cNvGrpSpPr/>
          <p:nvPr/>
        </p:nvGrpSpPr>
        <p:grpSpPr>
          <a:xfrm>
            <a:off x="3511350" y="4830891"/>
            <a:ext cx="275886" cy="211438"/>
            <a:chOff x="2892310" y="4439341"/>
            <a:chExt cx="376337" cy="288423"/>
          </a:xfrm>
        </p:grpSpPr>
        <p:sp>
          <p:nvSpPr>
            <p:cNvPr id="574" name="monitor">
              <a:extLst>
                <a:ext uri="{FF2B5EF4-FFF2-40B4-BE49-F238E27FC236}">
                  <a16:creationId xmlns:a16="http://schemas.microsoft.com/office/drawing/2014/main" id="{38CF2F3B-6A75-4ED1-9483-74335B8DAA0E}"/>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5" name="Rectangle 574">
              <a:extLst>
                <a:ext uri="{FF2B5EF4-FFF2-40B4-BE49-F238E27FC236}">
                  <a16:creationId xmlns:a16="http://schemas.microsoft.com/office/drawing/2014/main" id="{28813D3E-ABAF-4C44-97EC-129506BA565A}"/>
                </a:ext>
              </a:extLst>
            </p:cNvPr>
            <p:cNvSpPr/>
            <p:nvPr/>
          </p:nvSpPr>
          <p:spPr bwMode="auto">
            <a:xfrm>
              <a:off x="2892310" y="4439341"/>
              <a:ext cx="376337" cy="23280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11BCE1DC-6199-40AD-AC46-6C28AAFC3398}"/>
                </a:ext>
              </a:extLst>
            </p:cNvPr>
            <p:cNvPicPr>
              <a:picLocks noChangeAspect="1"/>
            </p:cNvPicPr>
            <p:nvPr/>
          </p:nvPicPr>
          <p:blipFill rotWithShape="1">
            <a:blip r:embed="rId2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84" name="Group 583">
            <a:extLst>
              <a:ext uri="{FF2B5EF4-FFF2-40B4-BE49-F238E27FC236}">
                <a16:creationId xmlns:a16="http://schemas.microsoft.com/office/drawing/2014/main" id="{39ED72AF-6CB0-4C26-AFAD-971407DF3843}"/>
              </a:ext>
            </a:extLst>
          </p:cNvPr>
          <p:cNvGrpSpPr/>
          <p:nvPr/>
        </p:nvGrpSpPr>
        <p:grpSpPr>
          <a:xfrm>
            <a:off x="3169862" y="4833877"/>
            <a:ext cx="275886" cy="211438"/>
            <a:chOff x="7398246" y="1610486"/>
            <a:chExt cx="498447" cy="382007"/>
          </a:xfrm>
        </p:grpSpPr>
        <p:sp>
          <p:nvSpPr>
            <p:cNvPr id="585" name="monitor">
              <a:extLst>
                <a:ext uri="{FF2B5EF4-FFF2-40B4-BE49-F238E27FC236}">
                  <a16:creationId xmlns:a16="http://schemas.microsoft.com/office/drawing/2014/main" id="{A703EC7A-C64B-455E-A2BB-B46E91CE134D}"/>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6" name="Rectangle 585">
              <a:extLst>
                <a:ext uri="{FF2B5EF4-FFF2-40B4-BE49-F238E27FC236}">
                  <a16:creationId xmlns:a16="http://schemas.microsoft.com/office/drawing/2014/main" id="{75C6E0D8-3661-4D5B-9A51-62039761F126}"/>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7" name="Group 11">
              <a:extLst>
                <a:ext uri="{FF2B5EF4-FFF2-40B4-BE49-F238E27FC236}">
                  <a16:creationId xmlns:a16="http://schemas.microsoft.com/office/drawing/2014/main" id="{72BB6207-37A2-4E7D-97FF-D05BD2EC11D3}"/>
                </a:ext>
              </a:extLst>
            </p:cNvPr>
            <p:cNvGrpSpPr>
              <a:grpSpLocks noChangeAspect="1"/>
            </p:cNvGrpSpPr>
            <p:nvPr/>
          </p:nvGrpSpPr>
          <p:grpSpPr bwMode="auto">
            <a:xfrm>
              <a:off x="7581678" y="1714920"/>
              <a:ext cx="111860" cy="111860"/>
              <a:chOff x="5664" y="1835"/>
              <a:chExt cx="73" cy="73"/>
            </a:xfrm>
            <a:solidFill>
              <a:srgbClr val="FFFFFF"/>
            </a:solidFill>
          </p:grpSpPr>
          <p:sp>
            <p:nvSpPr>
              <p:cNvPr id="588" name="Freeform 12">
                <a:extLst>
                  <a:ext uri="{FF2B5EF4-FFF2-40B4-BE49-F238E27FC236}">
                    <a16:creationId xmlns:a16="http://schemas.microsoft.com/office/drawing/2014/main" id="{6C4D30E4-FDA3-481E-96DE-8AE036B0B592}"/>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89" name="Freeform 13">
                <a:extLst>
                  <a:ext uri="{FF2B5EF4-FFF2-40B4-BE49-F238E27FC236}">
                    <a16:creationId xmlns:a16="http://schemas.microsoft.com/office/drawing/2014/main" id="{133FA34C-F1F5-478D-980A-E0A7F0A871A2}"/>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90" name="Freeform 14">
                <a:extLst>
                  <a:ext uri="{FF2B5EF4-FFF2-40B4-BE49-F238E27FC236}">
                    <a16:creationId xmlns:a16="http://schemas.microsoft.com/office/drawing/2014/main" id="{4AF221A7-2A9D-4E85-B235-8630453EDBA2}"/>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91" name="Freeform 15">
                <a:extLst>
                  <a:ext uri="{FF2B5EF4-FFF2-40B4-BE49-F238E27FC236}">
                    <a16:creationId xmlns:a16="http://schemas.microsoft.com/office/drawing/2014/main" id="{ED98505F-7928-4860-99F2-BB08141068E7}"/>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cxnSp>
        <p:nvCxnSpPr>
          <p:cNvPr id="26" name="!! Unmanaged Interent line">
            <a:extLst>
              <a:ext uri="{FF2B5EF4-FFF2-40B4-BE49-F238E27FC236}">
                <a16:creationId xmlns:a16="http://schemas.microsoft.com/office/drawing/2014/main" id="{3CF72206-ACCA-42E6-AB8F-49CCDCE035DA}"/>
              </a:ext>
            </a:extLst>
          </p:cNvPr>
          <p:cNvCxnSpPr>
            <a:cxnSpLocks/>
          </p:cNvCxnSpPr>
          <p:nvPr/>
        </p:nvCxnSpPr>
        <p:spPr>
          <a:xfrm flipV="1">
            <a:off x="4824988" y="4470170"/>
            <a:ext cx="875150" cy="200823"/>
          </a:xfrm>
          <a:prstGeom prst="bentConnector3">
            <a:avLst>
              <a:gd name="adj1" fmla="val 50000"/>
            </a:avLst>
          </a:prstGeom>
          <a:noFill/>
          <a:ln w="19050" cap="flat" cmpd="sng" algn="ctr">
            <a:solidFill>
              <a:srgbClr val="505050"/>
            </a:solidFill>
            <a:prstDash val="solid"/>
            <a:headEnd type="none"/>
            <a:tailEnd type="none"/>
          </a:ln>
          <a:effectLst/>
        </p:spPr>
      </p:cxnSp>
      <p:pic>
        <p:nvPicPr>
          <p:cNvPr id="7" name="!! Graphic 314">
            <a:extLst>
              <a:ext uri="{FF2B5EF4-FFF2-40B4-BE49-F238E27FC236}">
                <a16:creationId xmlns:a16="http://schemas.microsoft.com/office/drawing/2014/main" id="{22E6789F-5FCA-4F18-90FC-3E95E756FB8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06826" y="5198560"/>
            <a:ext cx="196950" cy="182880"/>
          </a:xfrm>
          <a:prstGeom prst="rect">
            <a:avLst/>
          </a:prstGeom>
        </p:spPr>
      </p:pic>
      <p:sp>
        <p:nvSpPr>
          <p:cNvPr id="14" name="Rectangle 13">
            <a:extLst>
              <a:ext uri="{FF2B5EF4-FFF2-40B4-BE49-F238E27FC236}">
                <a16:creationId xmlns:a16="http://schemas.microsoft.com/office/drawing/2014/main" id="{75CB2E09-C872-4C80-BB1D-DB53661F701D}"/>
              </a:ext>
            </a:extLst>
          </p:cNvPr>
          <p:cNvSpPr/>
          <p:nvPr/>
        </p:nvSpPr>
        <p:spPr bwMode="auto">
          <a:xfrm>
            <a:off x="4871628" y="5112681"/>
            <a:ext cx="452325" cy="368427"/>
          </a:xfrm>
          <a:prstGeom prst="rect">
            <a:avLst/>
          </a:prstGeom>
          <a:solidFill>
            <a:schemeClr val="bg1"/>
          </a:solidFill>
          <a:ln w="19050">
            <a:solidFill>
              <a:schemeClr val="accent1"/>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296" name="Straight Connector 295">
            <a:extLst>
              <a:ext uri="{FF2B5EF4-FFF2-40B4-BE49-F238E27FC236}">
                <a16:creationId xmlns:a16="http://schemas.microsoft.com/office/drawing/2014/main" id="{FDD552CB-B2D6-4719-99AF-4CC136544369}"/>
              </a:ext>
            </a:extLst>
          </p:cNvPr>
          <p:cNvCxnSpPr>
            <a:cxnSpLocks/>
          </p:cNvCxnSpPr>
          <p:nvPr/>
        </p:nvCxnSpPr>
        <p:spPr>
          <a:xfrm>
            <a:off x="5261388" y="60295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305" name="Picture 2" descr="A picture containing icon&#10;&#10;Description automatically generated">
            <a:extLst>
              <a:ext uri="{FF2B5EF4-FFF2-40B4-BE49-F238E27FC236}">
                <a16:creationId xmlns:a16="http://schemas.microsoft.com/office/drawing/2014/main" id="{284A2CB0-329C-4748-B186-1EAC9304359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42732" y="5154146"/>
            <a:ext cx="292947" cy="292947"/>
          </a:xfrm>
          <a:prstGeom prst="rect">
            <a:avLst/>
          </a:prstGeom>
          <a:noFill/>
        </p:spPr>
      </p:pic>
      <p:sp>
        <p:nvSpPr>
          <p:cNvPr id="170" name="Speech Bubble: Rectangle 169">
            <a:extLst>
              <a:ext uri="{FF2B5EF4-FFF2-40B4-BE49-F238E27FC236}">
                <a16:creationId xmlns:a16="http://schemas.microsoft.com/office/drawing/2014/main" id="{06033222-3103-4C53-8A86-6F982E52575A}"/>
              </a:ext>
            </a:extLst>
          </p:cNvPr>
          <p:cNvSpPr/>
          <p:nvPr/>
        </p:nvSpPr>
        <p:spPr bwMode="auto">
          <a:xfrm>
            <a:off x="8731733" y="4572488"/>
            <a:ext cx="2298217" cy="508876"/>
          </a:xfrm>
          <a:prstGeom prst="wedgeRectCallout">
            <a:avLst>
              <a:gd name="adj1" fmla="val 12739"/>
              <a:gd name="adj2" fmla="val 5759"/>
            </a:avLst>
          </a:prstGeom>
          <a:solidFill>
            <a:schemeClr val="bg1"/>
          </a:solidFill>
          <a:ln w="19050">
            <a:solidFill>
              <a:schemeClr val="accent1"/>
            </a:solidFill>
            <a:prstDash val="dash"/>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VPN Access</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Fallback access + app usage discovery</a:t>
            </a:r>
          </a:p>
        </p:txBody>
      </p:sp>
      <p:grpSp>
        <p:nvGrpSpPr>
          <p:cNvPr id="171" name="Group 170">
            <a:extLst>
              <a:ext uri="{FF2B5EF4-FFF2-40B4-BE49-F238E27FC236}">
                <a16:creationId xmlns:a16="http://schemas.microsoft.com/office/drawing/2014/main" id="{69AD14D2-F74C-4961-B21E-81CC1B3A6B1C}"/>
              </a:ext>
            </a:extLst>
          </p:cNvPr>
          <p:cNvGrpSpPr/>
          <p:nvPr/>
        </p:nvGrpSpPr>
        <p:grpSpPr>
          <a:xfrm>
            <a:off x="6227040" y="5134695"/>
            <a:ext cx="1187138" cy="284878"/>
            <a:chOff x="2123430" y="3828285"/>
            <a:chExt cx="1187138" cy="284878"/>
          </a:xfrm>
        </p:grpSpPr>
        <p:sp>
          <p:nvSpPr>
            <p:cNvPr id="173" name="Rectangle 172">
              <a:hlinkClick r:id="rId22"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30F62C7E-06E8-4F12-ABF1-D47DC27CF68D}"/>
                </a:ext>
              </a:extLst>
            </p:cNvPr>
            <p:cNvSpPr/>
            <p:nvPr/>
          </p:nvSpPr>
          <p:spPr>
            <a:xfrm>
              <a:off x="2123430" y="3828285"/>
              <a:ext cx="1187138" cy="284878"/>
            </a:xfrm>
            <a:prstGeom prst="rect">
              <a:avLst/>
            </a:prstGeom>
            <a:solidFill>
              <a:schemeClr val="bg1"/>
            </a:solidFill>
            <a:ln w="19050">
              <a:solidFill>
                <a:srgbClr val="5C2D9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Azure AD App Proxy</a:t>
              </a:r>
            </a:p>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00" b="0" i="1"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Beyond User VPN</a:t>
              </a:r>
            </a:p>
          </p:txBody>
        </p:sp>
        <p:pic>
          <p:nvPicPr>
            <p:cNvPr id="174" name="Picture 173">
              <a:extLst>
                <a:ext uri="{FF2B5EF4-FFF2-40B4-BE49-F238E27FC236}">
                  <a16:creationId xmlns:a16="http://schemas.microsoft.com/office/drawing/2014/main" id="{442D028D-A79A-4963-A68E-BB8FE973EBF5}"/>
                </a:ext>
              </a:extLst>
            </p:cNvPr>
            <p:cNvPicPr>
              <a:picLocks noChangeAspect="1"/>
            </p:cNvPicPr>
            <p:nvPr/>
          </p:nvPicPr>
          <p:blipFill>
            <a:blip r:embed="rId23">
              <a:duotone>
                <a:schemeClr val="accent1">
                  <a:shade val="45000"/>
                  <a:satMod val="135000"/>
                </a:schemeClr>
                <a:prstClr val="white"/>
              </a:duotone>
              <a:lum bright="-20000" contrast="40000"/>
            </a:blip>
            <a:stretch>
              <a:fillRect/>
            </a:stretch>
          </p:blipFill>
          <p:spPr>
            <a:xfrm>
              <a:off x="2173010" y="3875271"/>
              <a:ext cx="204678" cy="204678"/>
            </a:xfrm>
            <a:prstGeom prst="rect">
              <a:avLst/>
            </a:prstGeom>
          </p:spPr>
        </p:pic>
      </p:grpSp>
      <p:sp>
        <p:nvSpPr>
          <p:cNvPr id="175" name="Speech Bubble: Rectangle 174">
            <a:extLst>
              <a:ext uri="{FF2B5EF4-FFF2-40B4-BE49-F238E27FC236}">
                <a16:creationId xmlns:a16="http://schemas.microsoft.com/office/drawing/2014/main" id="{E6360C84-A487-488D-9F03-B75386EADDF8}"/>
              </a:ext>
            </a:extLst>
          </p:cNvPr>
          <p:cNvSpPr/>
          <p:nvPr/>
        </p:nvSpPr>
        <p:spPr bwMode="auto">
          <a:xfrm>
            <a:off x="7103437" y="4576322"/>
            <a:ext cx="1633799" cy="503318"/>
          </a:xfrm>
          <a:prstGeom prst="wedgeRectCallout">
            <a:avLst>
              <a:gd name="adj1" fmla="val -59951"/>
              <a:gd name="adj2" fmla="val 58501"/>
            </a:avLst>
          </a:prstGeom>
          <a:solidFill>
            <a:schemeClr val="bg1"/>
          </a:solidFill>
          <a:ln w="19050">
            <a:solidFill>
              <a:schemeClr val="accent1"/>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Published Applications </a:t>
            </a:r>
            <a:r>
              <a:rPr kumimoji="0" lang="en-US" sz="1000" b="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via Azure AD App Proxy</a:t>
            </a:r>
          </a:p>
        </p:txBody>
      </p:sp>
      <p:sp>
        <p:nvSpPr>
          <p:cNvPr id="179" name="TextBox 178">
            <a:extLst>
              <a:ext uri="{FF2B5EF4-FFF2-40B4-BE49-F238E27FC236}">
                <a16:creationId xmlns:a16="http://schemas.microsoft.com/office/drawing/2014/main" id="{8EF80349-81FB-41C6-A0E1-F2F5FAB2879A}"/>
              </a:ext>
            </a:extLst>
          </p:cNvPr>
          <p:cNvSpPr txBox="1"/>
          <p:nvPr/>
        </p:nvSpPr>
        <p:spPr>
          <a:xfrm>
            <a:off x="2641578" y="408457"/>
            <a:ext cx="5021975" cy="646331"/>
          </a:xfrm>
          <a:prstGeom prst="rect">
            <a:avLst/>
          </a:prstGeom>
          <a:noFill/>
        </p:spPr>
        <p:txBody>
          <a:bodyPr wrap="square">
            <a:spAutoFit/>
          </a:bodyPr>
          <a:lstStyle/>
          <a:p>
            <a:r>
              <a:rPr kumimoji="0" lang="en-US" sz="3600"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 App Access for Clients</a:t>
            </a:r>
            <a:endParaRPr lang="en-US"/>
          </a:p>
        </p:txBody>
      </p:sp>
      <p:sp>
        <p:nvSpPr>
          <p:cNvPr id="10" name="Rectangle 9">
            <a:extLst>
              <a:ext uri="{FF2B5EF4-FFF2-40B4-BE49-F238E27FC236}">
                <a16:creationId xmlns:a16="http://schemas.microsoft.com/office/drawing/2014/main" id="{9BD1CED8-15ED-4BCE-8737-A98B5A9EBA6A}"/>
              </a:ext>
            </a:extLst>
          </p:cNvPr>
          <p:cNvSpPr/>
          <p:nvPr/>
        </p:nvSpPr>
        <p:spPr bwMode="auto">
          <a:xfrm>
            <a:off x="4083681" y="6315025"/>
            <a:ext cx="3640190" cy="559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600"/>
              </a:spcAft>
              <a:buClrTx/>
              <a:buSzTx/>
              <a:buFontTx/>
              <a:buNone/>
              <a:tabLst/>
              <a:defRPr/>
            </a:pPr>
            <a:r>
              <a:rPr kumimoji="0" lang="en-US" sz="12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multi-cloud environments</a:t>
            </a:r>
            <a:endPar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176" name="Callout: Line 175">
            <a:extLst>
              <a:ext uri="{FF2B5EF4-FFF2-40B4-BE49-F238E27FC236}">
                <a16:creationId xmlns:a16="http://schemas.microsoft.com/office/drawing/2014/main" id="{FD97FD07-3CE5-4018-B42E-B3EBDAFBE9D9}"/>
              </a:ext>
            </a:extLst>
          </p:cNvPr>
          <p:cNvSpPr/>
          <p:nvPr/>
        </p:nvSpPr>
        <p:spPr bwMode="auto">
          <a:xfrm>
            <a:off x="2082558" y="3351248"/>
            <a:ext cx="1702597" cy="610285"/>
          </a:xfrm>
          <a:prstGeom prst="borderCallout1">
            <a:avLst>
              <a:gd name="adj1" fmla="val 99536"/>
              <a:gd name="adj2" fmla="val 80439"/>
              <a:gd name="adj3" fmla="val 223246"/>
              <a:gd name="adj4" fmla="val 98427"/>
            </a:avLst>
          </a:prstGeom>
          <a:solidFill>
            <a:schemeClr val="bg1"/>
          </a:solidFill>
          <a:ln w="19050">
            <a:solidFill>
              <a:srgbClr val="00B050"/>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Devices</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900" b="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Access varies based on explicit validation of trust signals</a:t>
            </a:r>
          </a:p>
        </p:txBody>
      </p:sp>
      <p:sp>
        <p:nvSpPr>
          <p:cNvPr id="180" name="Callout: Line 179">
            <a:extLst>
              <a:ext uri="{FF2B5EF4-FFF2-40B4-BE49-F238E27FC236}">
                <a16:creationId xmlns:a16="http://schemas.microsoft.com/office/drawing/2014/main" id="{079DAC57-EB62-4679-A29B-6562A58BF076}"/>
              </a:ext>
            </a:extLst>
          </p:cNvPr>
          <p:cNvSpPr/>
          <p:nvPr/>
        </p:nvSpPr>
        <p:spPr bwMode="auto">
          <a:xfrm>
            <a:off x="3872017" y="3350791"/>
            <a:ext cx="1843231" cy="605122"/>
          </a:xfrm>
          <a:prstGeom prst="borderCallout1">
            <a:avLst>
              <a:gd name="adj1" fmla="val 99621"/>
              <a:gd name="adj2" fmla="val 31074"/>
              <a:gd name="adj3" fmla="val 283064"/>
              <a:gd name="adj4" fmla="val 56745"/>
            </a:avLst>
          </a:prstGeom>
          <a:solidFill>
            <a:schemeClr val="bg1"/>
          </a:solidFill>
          <a:ln w="19050">
            <a:solidFill>
              <a:schemeClr val="accent1"/>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Virtual Desktop </a:t>
            </a:r>
            <a:r>
              <a:rPr lang="en-US" sz="900" i="1">
                <a:gradFill>
                  <a:gsLst>
                    <a:gs pos="1250">
                      <a:srgbClr val="1A1A1A"/>
                    </a:gs>
                    <a:gs pos="100000">
                      <a:srgbClr val="1A1A1A"/>
                    </a:gs>
                  </a:gsLst>
                  <a:lin ang="5400000" scaled="0"/>
                </a:gradFill>
                <a:latin typeface="Segoe UI"/>
                <a:cs typeface="Segoe UI Semibold" panose="020B0702040204020203" pitchFamily="34" charset="0"/>
              </a:rPr>
              <a:t>for </a:t>
            </a:r>
            <a:r>
              <a:rPr lang="en-US" sz="900" b="1" i="1">
                <a:gradFill>
                  <a:gsLst>
                    <a:gs pos="1250">
                      <a:srgbClr val="1A1A1A"/>
                    </a:gs>
                    <a:gs pos="100000">
                      <a:srgbClr val="1A1A1A"/>
                    </a:gs>
                  </a:gsLst>
                  <a:lin ang="5400000" scaled="0"/>
                </a:gradFill>
                <a:latin typeface="+mj-lt"/>
                <a:cs typeface="Segoe UI Semibold" panose="020B0702040204020203" pitchFamily="34" charset="0"/>
              </a:rPr>
              <a:t>unmanaged device </a:t>
            </a:r>
            <a:r>
              <a:rPr lang="en-US" sz="900" i="1">
                <a:gradFill>
                  <a:gsLst>
                    <a:gs pos="1250">
                      <a:srgbClr val="1A1A1A"/>
                    </a:gs>
                    <a:gs pos="100000">
                      <a:srgbClr val="1A1A1A"/>
                    </a:gs>
                  </a:gsLst>
                  <a:lin ang="5400000" scaled="0"/>
                </a:gradFill>
                <a:latin typeface="Segoe UI"/>
                <a:cs typeface="Segoe UI Semibold" panose="020B0702040204020203" pitchFamily="34" charset="0"/>
              </a:rPr>
              <a:t>scenarios like BYOD, partners, and visitors </a:t>
            </a:r>
          </a:p>
        </p:txBody>
      </p:sp>
    </p:spTree>
    <p:extLst>
      <p:ext uri="{BB962C8B-B14F-4D97-AF65-F5344CB8AC3E}">
        <p14:creationId xmlns:p14="http://schemas.microsoft.com/office/powerpoint/2010/main" val="7262844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wipe(left)">
                                      <p:cBhvr>
                                        <p:cTn id="7" dur="500"/>
                                        <p:tgtEl>
                                          <p:spTgt spid="179"/>
                                        </p:tgtEl>
                                      </p:cBhvr>
                                    </p:animEffect>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593"/>
                                        </p:tgtEl>
                                      </p:cBhvr>
                                    </p:animEffect>
                                    <p:animScale>
                                      <p:cBhvr>
                                        <p:cTn id="11" dur="250" autoRev="1" fill="hold"/>
                                        <p:tgtEl>
                                          <p:spTgt spid="593"/>
                                        </p:tgtEl>
                                      </p:cBhvr>
                                      <p:by x="105000" y="105000"/>
                                    </p:animScale>
                                  </p:childTnLst>
                                </p:cTn>
                              </p:par>
                              <p:par>
                                <p:cTn id="12" presetID="26" presetClass="emph" presetSubtype="0" fill="hold" nodeType="withEffect">
                                  <p:stCondLst>
                                    <p:cond delay="0"/>
                                  </p:stCondLst>
                                  <p:childTnLst>
                                    <p:animEffect transition="out" filter="fade">
                                      <p:cBhvr>
                                        <p:cTn id="13" dur="500" tmFilter="0, 0; .2, .5; .8, .5; 1, 0"/>
                                        <p:tgtEl>
                                          <p:spTgt spid="8"/>
                                        </p:tgtEl>
                                      </p:cBhvr>
                                    </p:animEffect>
                                    <p:animScale>
                                      <p:cBhvr>
                                        <p:cTn id="14" dur="250" autoRev="1" fill="hold"/>
                                        <p:tgtEl>
                                          <p:spTgt spid="8"/>
                                        </p:tgtEl>
                                      </p:cBhvr>
                                      <p:by x="105000" y="105000"/>
                                    </p:animScale>
                                  </p:childTnLst>
                                </p:cTn>
                              </p:par>
                              <p:par>
                                <p:cTn id="15" presetID="26" presetClass="emph" presetSubtype="0" fill="hold" nodeType="withEffect">
                                  <p:stCondLst>
                                    <p:cond delay="0"/>
                                  </p:stCondLst>
                                  <p:childTnLst>
                                    <p:animEffect transition="out" filter="fade">
                                      <p:cBhvr>
                                        <p:cTn id="16" dur="500" tmFilter="0, 0; .2, .5; .8, .5; 1, 0"/>
                                        <p:tgtEl>
                                          <p:spTgt spid="577"/>
                                        </p:tgtEl>
                                      </p:cBhvr>
                                    </p:animEffect>
                                    <p:animScale>
                                      <p:cBhvr>
                                        <p:cTn id="17" dur="250" autoRev="1" fill="hold"/>
                                        <p:tgtEl>
                                          <p:spTgt spid="577"/>
                                        </p:tgtEl>
                                      </p:cBhvr>
                                      <p:by x="105000" y="105000"/>
                                    </p:animScale>
                                  </p:childTnLst>
                                </p:cTn>
                              </p:par>
                              <p:par>
                                <p:cTn id="18" presetID="26" presetClass="emph" presetSubtype="0" fill="hold" nodeType="withEffect">
                                  <p:stCondLst>
                                    <p:cond delay="0"/>
                                  </p:stCondLst>
                                  <p:childTnLst>
                                    <p:animEffect transition="out" filter="fade">
                                      <p:cBhvr>
                                        <p:cTn id="19" dur="500" tmFilter="0, 0; .2, .5; .8, .5; 1, 0"/>
                                        <p:tgtEl>
                                          <p:spTgt spid="573"/>
                                        </p:tgtEl>
                                      </p:cBhvr>
                                    </p:animEffect>
                                    <p:animScale>
                                      <p:cBhvr>
                                        <p:cTn id="20" dur="250" autoRev="1" fill="hold"/>
                                        <p:tgtEl>
                                          <p:spTgt spid="573"/>
                                        </p:tgtEl>
                                      </p:cBhvr>
                                      <p:by x="105000" y="105000"/>
                                    </p:animScale>
                                  </p:childTnLst>
                                </p:cTn>
                              </p:par>
                              <p:par>
                                <p:cTn id="21" presetID="26" presetClass="emph" presetSubtype="0" fill="hold" nodeType="withEffect">
                                  <p:stCondLst>
                                    <p:cond delay="0"/>
                                  </p:stCondLst>
                                  <p:childTnLst>
                                    <p:animEffect transition="out" filter="fade">
                                      <p:cBhvr>
                                        <p:cTn id="22" dur="500" tmFilter="0, 0; .2, .5; .8, .5; 1, 0"/>
                                        <p:tgtEl>
                                          <p:spTgt spid="584"/>
                                        </p:tgtEl>
                                      </p:cBhvr>
                                    </p:animEffect>
                                    <p:animScale>
                                      <p:cBhvr>
                                        <p:cTn id="23" dur="250" autoRev="1" fill="hold"/>
                                        <p:tgtEl>
                                          <p:spTgt spid="584"/>
                                        </p:tgtEl>
                                      </p:cBhvr>
                                      <p:by x="105000" y="105000"/>
                                    </p:animScale>
                                  </p:childTnLst>
                                </p:cTn>
                              </p:par>
                            </p:childTnLst>
                          </p:cTn>
                        </p:par>
                        <p:par>
                          <p:cTn id="24" fill="hold">
                            <p:stCondLst>
                              <p:cond delay="1000"/>
                            </p:stCondLst>
                            <p:childTnLst>
                              <p:par>
                                <p:cTn id="25" presetID="26" presetClass="emph" presetSubtype="0" fill="hold" grpId="0" nodeType="afterEffect">
                                  <p:stCondLst>
                                    <p:cond delay="0"/>
                                  </p:stCondLst>
                                  <p:childTnLst>
                                    <p:animEffect transition="out" filter="fade">
                                      <p:cBhvr>
                                        <p:cTn id="26" dur="500" tmFilter="0, 0; .2, .5; .8, .5; 1, 0"/>
                                        <p:tgtEl>
                                          <p:spTgt spid="159"/>
                                        </p:tgtEl>
                                      </p:cBhvr>
                                    </p:animEffect>
                                    <p:animScale>
                                      <p:cBhvr>
                                        <p:cTn id="27" dur="250" autoRev="1" fill="hold"/>
                                        <p:tgtEl>
                                          <p:spTgt spid="159"/>
                                        </p:tgtEl>
                                      </p:cBhvr>
                                      <p:by x="105000" y="105000"/>
                                    </p:animScale>
                                  </p:childTnLst>
                                </p:cTn>
                              </p:par>
                            </p:childTnLst>
                          </p:cTn>
                        </p:par>
                        <p:par>
                          <p:cTn id="28" fill="hold">
                            <p:stCondLst>
                              <p:cond delay="1500"/>
                            </p:stCondLst>
                            <p:childTnLst>
                              <p:par>
                                <p:cTn id="29" presetID="26" presetClass="emph" presetSubtype="0" fill="hold" nodeType="afterEffect">
                                  <p:stCondLst>
                                    <p:cond delay="0"/>
                                  </p:stCondLst>
                                  <p:childTnLst>
                                    <p:animEffect transition="out" filter="fade">
                                      <p:cBhvr>
                                        <p:cTn id="30" dur="500" tmFilter="0, 0; .2, .5; .8, .5; 1, 0"/>
                                        <p:tgtEl>
                                          <p:spTgt spid="198"/>
                                        </p:tgtEl>
                                      </p:cBhvr>
                                    </p:animEffect>
                                    <p:animScale>
                                      <p:cBhvr>
                                        <p:cTn id="31" dur="250" autoRev="1" fill="hold"/>
                                        <p:tgtEl>
                                          <p:spTgt spid="198"/>
                                        </p:tgtEl>
                                      </p:cBhvr>
                                      <p:by x="105000" y="105000"/>
                                    </p:animScale>
                                  </p:childTnLst>
                                </p:cTn>
                              </p:par>
                            </p:childTnLst>
                          </p:cTn>
                        </p:par>
                        <p:par>
                          <p:cTn id="32" fill="hold">
                            <p:stCondLst>
                              <p:cond delay="2000"/>
                            </p:stCondLst>
                            <p:childTnLst>
                              <p:par>
                                <p:cTn id="33" presetID="26" presetClass="emph" presetSubtype="0" fill="hold" grpId="1" nodeType="afterEffect">
                                  <p:stCondLst>
                                    <p:cond delay="500"/>
                                  </p:stCondLst>
                                  <p:childTnLst>
                                    <p:animEffect transition="out" filter="fade">
                                      <p:cBhvr>
                                        <p:cTn id="34" dur="500" tmFilter="0, 0; .2, .5; .8, .5; 1, 0"/>
                                        <p:tgtEl>
                                          <p:spTgt spid="593"/>
                                        </p:tgtEl>
                                      </p:cBhvr>
                                    </p:animEffect>
                                    <p:animScale>
                                      <p:cBhvr>
                                        <p:cTn id="35" dur="250" autoRev="1" fill="hold"/>
                                        <p:tgtEl>
                                          <p:spTgt spid="593"/>
                                        </p:tgtEl>
                                      </p:cBhvr>
                                      <p:by x="105000" y="105000"/>
                                    </p:animScale>
                                  </p:childTnLst>
                                </p:cTn>
                              </p:par>
                              <p:par>
                                <p:cTn id="36" presetID="26" presetClass="emph" presetSubtype="0" fill="hold" nodeType="withEffect">
                                  <p:stCondLst>
                                    <p:cond delay="500"/>
                                  </p:stCondLst>
                                  <p:childTnLst>
                                    <p:animEffect transition="out" filter="fade">
                                      <p:cBhvr>
                                        <p:cTn id="37" dur="500" tmFilter="0, 0; .2, .5; .8, .5; 1, 0"/>
                                        <p:tgtEl>
                                          <p:spTgt spid="8"/>
                                        </p:tgtEl>
                                      </p:cBhvr>
                                    </p:animEffect>
                                    <p:animScale>
                                      <p:cBhvr>
                                        <p:cTn id="38" dur="250" autoRev="1" fill="hold"/>
                                        <p:tgtEl>
                                          <p:spTgt spid="8"/>
                                        </p:tgtEl>
                                      </p:cBhvr>
                                      <p:by x="105000" y="105000"/>
                                    </p:animScale>
                                  </p:childTnLst>
                                </p:cTn>
                              </p:par>
                              <p:par>
                                <p:cTn id="39" presetID="26" presetClass="emph" presetSubtype="0" fill="hold" nodeType="withEffect">
                                  <p:stCondLst>
                                    <p:cond delay="500"/>
                                  </p:stCondLst>
                                  <p:childTnLst>
                                    <p:animEffect transition="out" filter="fade">
                                      <p:cBhvr>
                                        <p:cTn id="40" dur="500" tmFilter="0, 0; .2, .5; .8, .5; 1, 0"/>
                                        <p:tgtEl>
                                          <p:spTgt spid="577"/>
                                        </p:tgtEl>
                                      </p:cBhvr>
                                    </p:animEffect>
                                    <p:animScale>
                                      <p:cBhvr>
                                        <p:cTn id="41" dur="250" autoRev="1" fill="hold"/>
                                        <p:tgtEl>
                                          <p:spTgt spid="577"/>
                                        </p:tgtEl>
                                      </p:cBhvr>
                                      <p:by x="105000" y="105000"/>
                                    </p:animScale>
                                  </p:childTnLst>
                                </p:cTn>
                              </p:par>
                              <p:par>
                                <p:cTn id="42" presetID="26" presetClass="emph" presetSubtype="0" fill="hold" nodeType="withEffect">
                                  <p:stCondLst>
                                    <p:cond delay="500"/>
                                  </p:stCondLst>
                                  <p:childTnLst>
                                    <p:animEffect transition="out" filter="fade">
                                      <p:cBhvr>
                                        <p:cTn id="43" dur="500" tmFilter="0, 0; .2, .5; .8, .5; 1, 0"/>
                                        <p:tgtEl>
                                          <p:spTgt spid="573"/>
                                        </p:tgtEl>
                                      </p:cBhvr>
                                    </p:animEffect>
                                    <p:animScale>
                                      <p:cBhvr>
                                        <p:cTn id="44" dur="250" autoRev="1" fill="hold"/>
                                        <p:tgtEl>
                                          <p:spTgt spid="573"/>
                                        </p:tgtEl>
                                      </p:cBhvr>
                                      <p:by x="105000" y="105000"/>
                                    </p:animScale>
                                  </p:childTnLst>
                                </p:cTn>
                              </p:par>
                              <p:par>
                                <p:cTn id="45" presetID="26" presetClass="emph" presetSubtype="0" fill="hold" nodeType="withEffect">
                                  <p:stCondLst>
                                    <p:cond delay="500"/>
                                  </p:stCondLst>
                                  <p:childTnLst>
                                    <p:animEffect transition="out" filter="fade">
                                      <p:cBhvr>
                                        <p:cTn id="46" dur="500" tmFilter="0, 0; .2, .5; .8, .5; 1, 0"/>
                                        <p:tgtEl>
                                          <p:spTgt spid="584"/>
                                        </p:tgtEl>
                                      </p:cBhvr>
                                    </p:animEffect>
                                    <p:animScale>
                                      <p:cBhvr>
                                        <p:cTn id="47" dur="250" autoRev="1" fill="hold"/>
                                        <p:tgtEl>
                                          <p:spTgt spid="584"/>
                                        </p:tgtEl>
                                      </p:cBhvr>
                                      <p:by x="105000" y="105000"/>
                                    </p:animScale>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171"/>
                                        </p:tgtEl>
                                        <p:attrNameLst>
                                          <p:attrName>style.visibility</p:attrName>
                                        </p:attrNameLst>
                                      </p:cBhvr>
                                      <p:to>
                                        <p:strVal val="visible"/>
                                      </p:to>
                                    </p:set>
                                    <p:animEffect transition="in" filter="fade">
                                      <p:cBhvr>
                                        <p:cTn id="51" dur="500"/>
                                        <p:tgtEl>
                                          <p:spTgt spid="171"/>
                                        </p:tgtEl>
                                      </p:cBhvr>
                                    </p:animEffec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175"/>
                                        </p:tgtEl>
                                        <p:attrNameLst>
                                          <p:attrName>style.visibility</p:attrName>
                                        </p:attrNameLst>
                                      </p:cBhvr>
                                      <p:to>
                                        <p:strVal val="visible"/>
                                      </p:to>
                                    </p:set>
                                    <p:animEffect transition="in" filter="fade">
                                      <p:cBhvr>
                                        <p:cTn id="55" dur="500"/>
                                        <p:tgtEl>
                                          <p:spTgt spid="175"/>
                                        </p:tgtEl>
                                      </p:cBhvr>
                                    </p:animEffect>
                                  </p:childTnLst>
                                </p:cTn>
                              </p:par>
                            </p:childTnLst>
                          </p:cTn>
                        </p:par>
                        <p:par>
                          <p:cTn id="56" fill="hold">
                            <p:stCondLst>
                              <p:cond delay="4000"/>
                            </p:stCondLst>
                            <p:childTnLst>
                              <p:par>
                                <p:cTn id="57" presetID="10" presetClass="entr" presetSubtype="0" fill="hold" grpId="0" nodeType="afterEffect">
                                  <p:stCondLst>
                                    <p:cond delay="0"/>
                                  </p:stCondLst>
                                  <p:childTnLst>
                                    <p:set>
                                      <p:cBhvr>
                                        <p:cTn id="58" dur="1" fill="hold">
                                          <p:stCondLst>
                                            <p:cond delay="0"/>
                                          </p:stCondLst>
                                        </p:cTn>
                                        <p:tgtEl>
                                          <p:spTgt spid="170"/>
                                        </p:tgtEl>
                                        <p:attrNameLst>
                                          <p:attrName>style.visibility</p:attrName>
                                        </p:attrNameLst>
                                      </p:cBhvr>
                                      <p:to>
                                        <p:strVal val="visible"/>
                                      </p:to>
                                    </p:set>
                                    <p:animEffect transition="in" filter="fade">
                                      <p:cBhvr>
                                        <p:cTn id="59" dur="500"/>
                                        <p:tgtEl>
                                          <p:spTgt spid="170"/>
                                        </p:tgtEl>
                                      </p:cBhvr>
                                    </p:animEffect>
                                  </p:childTnLst>
                                </p:cTn>
                              </p:par>
                            </p:childTnLst>
                          </p:cTn>
                        </p:par>
                        <p:par>
                          <p:cTn id="60" fill="hold">
                            <p:stCondLst>
                              <p:cond delay="4500"/>
                            </p:stCondLst>
                            <p:childTnLst>
                              <p:par>
                                <p:cTn id="61" presetID="26" presetClass="emph" presetSubtype="0" fill="hold" nodeType="afterEffect">
                                  <p:stCondLst>
                                    <p:cond delay="0"/>
                                  </p:stCondLst>
                                  <p:childTnLst>
                                    <p:animEffect transition="out" filter="fade">
                                      <p:cBhvr>
                                        <p:cTn id="62" dur="500" tmFilter="0, 0; .2, .5; .8, .5; 1, 0"/>
                                        <p:tgtEl>
                                          <p:spTgt spid="214"/>
                                        </p:tgtEl>
                                      </p:cBhvr>
                                    </p:animEffect>
                                    <p:animScale>
                                      <p:cBhvr>
                                        <p:cTn id="63" dur="250" autoRev="1" fill="hold"/>
                                        <p:tgtEl>
                                          <p:spTgt spid="214"/>
                                        </p:tgtEl>
                                      </p:cBhvr>
                                      <p:by x="105000" y="105000"/>
                                    </p:animScale>
                                  </p:childTnLst>
                                </p:cTn>
                              </p:par>
                              <p:par>
                                <p:cTn id="64" presetID="26" presetClass="emph" presetSubtype="0" fill="hold" nodeType="withEffect">
                                  <p:stCondLst>
                                    <p:cond delay="0"/>
                                  </p:stCondLst>
                                  <p:childTnLst>
                                    <p:animEffect transition="out" filter="fade">
                                      <p:cBhvr>
                                        <p:cTn id="65" dur="500" tmFilter="0, 0; .2, .5; .8, .5; 1, 0"/>
                                        <p:tgtEl>
                                          <p:spTgt spid="216"/>
                                        </p:tgtEl>
                                      </p:cBhvr>
                                    </p:animEffect>
                                    <p:animScale>
                                      <p:cBhvr>
                                        <p:cTn id="66" dur="250" autoRev="1" fill="hold"/>
                                        <p:tgtEl>
                                          <p:spTgt spid="216"/>
                                        </p:tgtEl>
                                      </p:cBhvr>
                                      <p:by x="105000" y="105000"/>
                                    </p:animScale>
                                  </p:childTnLst>
                                </p:cTn>
                              </p:par>
                              <p:par>
                                <p:cTn id="67" presetID="26" presetClass="emph" presetSubtype="0" fill="hold" nodeType="withEffect">
                                  <p:stCondLst>
                                    <p:cond delay="0"/>
                                  </p:stCondLst>
                                  <p:childTnLst>
                                    <p:animEffect transition="out" filter="fade">
                                      <p:cBhvr>
                                        <p:cTn id="68" dur="500" tmFilter="0, 0; .2, .5; .8, .5; 1, 0"/>
                                        <p:tgtEl>
                                          <p:spTgt spid="217"/>
                                        </p:tgtEl>
                                      </p:cBhvr>
                                    </p:animEffect>
                                    <p:animScale>
                                      <p:cBhvr>
                                        <p:cTn id="69" dur="250" autoRev="1" fill="hold"/>
                                        <p:tgtEl>
                                          <p:spTgt spid="217"/>
                                        </p:tgtEl>
                                      </p:cBhvr>
                                      <p:by x="105000" y="105000"/>
                                    </p:animScale>
                                  </p:childTnLst>
                                </p:cTn>
                              </p:par>
                              <p:par>
                                <p:cTn id="70" presetID="26" presetClass="emph" presetSubtype="0" fill="hold" nodeType="withEffect">
                                  <p:stCondLst>
                                    <p:cond delay="0"/>
                                  </p:stCondLst>
                                  <p:childTnLst>
                                    <p:animEffect transition="out" filter="fade">
                                      <p:cBhvr>
                                        <p:cTn id="71" dur="500" tmFilter="0, 0; .2, .5; .8, .5; 1, 0"/>
                                        <p:tgtEl>
                                          <p:spTgt spid="220"/>
                                        </p:tgtEl>
                                      </p:cBhvr>
                                    </p:animEffect>
                                    <p:animScale>
                                      <p:cBhvr>
                                        <p:cTn id="72" dur="250" autoRev="1" fill="hold"/>
                                        <p:tgtEl>
                                          <p:spTgt spid="220"/>
                                        </p:tgtEl>
                                      </p:cBhvr>
                                      <p:by x="105000" y="105000"/>
                                    </p:animScale>
                                  </p:childTnLst>
                                </p:cTn>
                              </p:par>
                              <p:par>
                                <p:cTn id="73" presetID="26" presetClass="emph" presetSubtype="0" fill="hold" nodeType="withEffect">
                                  <p:stCondLst>
                                    <p:cond delay="0"/>
                                  </p:stCondLst>
                                  <p:childTnLst>
                                    <p:animEffect transition="out" filter="fade">
                                      <p:cBhvr>
                                        <p:cTn id="74" dur="500" tmFilter="0, 0; .2, .5; .8, .5; 1, 0"/>
                                        <p:tgtEl>
                                          <p:spTgt spid="248"/>
                                        </p:tgtEl>
                                      </p:cBhvr>
                                    </p:animEffect>
                                    <p:animScale>
                                      <p:cBhvr>
                                        <p:cTn id="75" dur="250" autoRev="1" fill="hold"/>
                                        <p:tgtEl>
                                          <p:spTgt spid="248"/>
                                        </p:tgtEl>
                                      </p:cBhvr>
                                      <p:by x="105000" y="105000"/>
                                    </p:animScale>
                                  </p:childTnLst>
                                </p:cTn>
                              </p:par>
                              <p:par>
                                <p:cTn id="76" presetID="26" presetClass="emph" presetSubtype="0" fill="hold" nodeType="withEffect">
                                  <p:stCondLst>
                                    <p:cond delay="0"/>
                                  </p:stCondLst>
                                  <p:childTnLst>
                                    <p:animEffect transition="out" filter="fade">
                                      <p:cBhvr>
                                        <p:cTn id="77" dur="500" tmFilter="0, 0; .2, .5; .8, .5; 1, 0"/>
                                        <p:tgtEl>
                                          <p:spTgt spid="257"/>
                                        </p:tgtEl>
                                      </p:cBhvr>
                                    </p:animEffect>
                                    <p:animScale>
                                      <p:cBhvr>
                                        <p:cTn id="78" dur="250" autoRev="1" fill="hold"/>
                                        <p:tgtEl>
                                          <p:spTgt spid="257"/>
                                        </p:tgtEl>
                                      </p:cBhvr>
                                      <p:by x="105000" y="105000"/>
                                    </p:animScale>
                                  </p:childTnLst>
                                </p:cTn>
                              </p:par>
                              <p:par>
                                <p:cTn id="79" presetID="26" presetClass="emph" presetSubtype="0" fill="hold" nodeType="withEffect">
                                  <p:stCondLst>
                                    <p:cond delay="0"/>
                                  </p:stCondLst>
                                  <p:childTnLst>
                                    <p:animEffect transition="out" filter="fade">
                                      <p:cBhvr>
                                        <p:cTn id="80" dur="500" tmFilter="0, 0; .2, .5; .8, .5; 1, 0"/>
                                        <p:tgtEl>
                                          <p:spTgt spid="258"/>
                                        </p:tgtEl>
                                      </p:cBhvr>
                                    </p:animEffect>
                                    <p:animScale>
                                      <p:cBhvr>
                                        <p:cTn id="81" dur="250" autoRev="1" fill="hold"/>
                                        <p:tgtEl>
                                          <p:spTgt spid="258"/>
                                        </p:tgtEl>
                                      </p:cBhvr>
                                      <p:by x="105000" y="105000"/>
                                    </p:animScale>
                                  </p:childTnLst>
                                </p:cTn>
                              </p:par>
                              <p:par>
                                <p:cTn id="82" presetID="26" presetClass="emph" presetSubtype="0" fill="hold" nodeType="withEffect">
                                  <p:stCondLst>
                                    <p:cond delay="0"/>
                                  </p:stCondLst>
                                  <p:childTnLst>
                                    <p:animEffect transition="out" filter="fade">
                                      <p:cBhvr>
                                        <p:cTn id="83" dur="500" tmFilter="0, 0; .2, .5; .8, .5; 1, 0"/>
                                        <p:tgtEl>
                                          <p:spTgt spid="259"/>
                                        </p:tgtEl>
                                      </p:cBhvr>
                                    </p:animEffect>
                                    <p:animScale>
                                      <p:cBhvr>
                                        <p:cTn id="84" dur="250" autoRev="1" fill="hold"/>
                                        <p:tgtEl>
                                          <p:spTgt spid="259"/>
                                        </p:tgtEl>
                                      </p:cBhvr>
                                      <p:by x="105000" y="105000"/>
                                    </p:animScale>
                                  </p:childTnLst>
                                </p:cTn>
                              </p:par>
                              <p:par>
                                <p:cTn id="85" presetID="26" presetClass="emph" presetSubtype="0" fill="hold" nodeType="withEffect">
                                  <p:stCondLst>
                                    <p:cond delay="0"/>
                                  </p:stCondLst>
                                  <p:childTnLst>
                                    <p:animEffect transition="out" filter="fade">
                                      <p:cBhvr>
                                        <p:cTn id="86" dur="500" tmFilter="0, 0; .2, .5; .8, .5; 1, 0"/>
                                        <p:tgtEl>
                                          <p:spTgt spid="260"/>
                                        </p:tgtEl>
                                      </p:cBhvr>
                                    </p:animEffect>
                                    <p:animScale>
                                      <p:cBhvr>
                                        <p:cTn id="87" dur="250" autoRev="1" fill="hold"/>
                                        <p:tgtEl>
                                          <p:spTgt spid="260"/>
                                        </p:tgtEl>
                                      </p:cBhvr>
                                      <p:by x="105000" y="105000"/>
                                    </p:animScale>
                                  </p:childTnLst>
                                </p:cTn>
                              </p:par>
                              <p:par>
                                <p:cTn id="88" presetID="26" presetClass="emph" presetSubtype="0" fill="hold" nodeType="withEffect">
                                  <p:stCondLst>
                                    <p:cond delay="0"/>
                                  </p:stCondLst>
                                  <p:childTnLst>
                                    <p:animEffect transition="out" filter="fade">
                                      <p:cBhvr>
                                        <p:cTn id="89" dur="500" tmFilter="0, 0; .2, .5; .8, .5; 1, 0"/>
                                        <p:tgtEl>
                                          <p:spTgt spid="261"/>
                                        </p:tgtEl>
                                      </p:cBhvr>
                                    </p:animEffect>
                                    <p:animScale>
                                      <p:cBhvr>
                                        <p:cTn id="90" dur="250" autoRev="1" fill="hold"/>
                                        <p:tgtEl>
                                          <p:spTgt spid="261"/>
                                        </p:tgtEl>
                                      </p:cBhvr>
                                      <p:by x="105000" y="105000"/>
                                    </p:animScale>
                                  </p:childTnLst>
                                </p:cTn>
                              </p:par>
                              <p:par>
                                <p:cTn id="91" presetID="26" presetClass="emph" presetSubtype="0" fill="hold" nodeType="withEffect">
                                  <p:stCondLst>
                                    <p:cond delay="0"/>
                                  </p:stCondLst>
                                  <p:childTnLst>
                                    <p:animEffect transition="out" filter="fade">
                                      <p:cBhvr>
                                        <p:cTn id="92" dur="500" tmFilter="0, 0; .2, .5; .8, .5; 1, 0"/>
                                        <p:tgtEl>
                                          <p:spTgt spid="262"/>
                                        </p:tgtEl>
                                      </p:cBhvr>
                                    </p:animEffect>
                                    <p:animScale>
                                      <p:cBhvr>
                                        <p:cTn id="93" dur="250" autoRev="1" fill="hold"/>
                                        <p:tgtEl>
                                          <p:spTgt spid="262"/>
                                        </p:tgtEl>
                                      </p:cBhvr>
                                      <p:by x="105000" y="105000"/>
                                    </p:animScale>
                                  </p:childTnLst>
                                </p:cTn>
                              </p:par>
                              <p:par>
                                <p:cTn id="94" presetID="26" presetClass="emph" presetSubtype="0" fill="hold" nodeType="withEffect">
                                  <p:stCondLst>
                                    <p:cond delay="0"/>
                                  </p:stCondLst>
                                  <p:childTnLst>
                                    <p:animEffect transition="out" filter="fade">
                                      <p:cBhvr>
                                        <p:cTn id="95" dur="500" tmFilter="0, 0; .2, .5; .8, .5; 1, 0"/>
                                        <p:tgtEl>
                                          <p:spTgt spid="263"/>
                                        </p:tgtEl>
                                      </p:cBhvr>
                                    </p:animEffect>
                                    <p:animScale>
                                      <p:cBhvr>
                                        <p:cTn id="96" dur="250" autoRev="1" fill="hold"/>
                                        <p:tgtEl>
                                          <p:spTgt spid="263"/>
                                        </p:tgtEl>
                                      </p:cBhvr>
                                      <p:by x="105000" y="105000"/>
                                    </p:animScale>
                                  </p:childTnLst>
                                </p:cTn>
                              </p:par>
                              <p:par>
                                <p:cTn id="97" presetID="26" presetClass="emph" presetSubtype="0" fill="hold" grpId="0" nodeType="withEffect">
                                  <p:stCondLst>
                                    <p:cond delay="0"/>
                                  </p:stCondLst>
                                  <p:childTnLst>
                                    <p:animEffect transition="out" filter="fade">
                                      <p:cBhvr>
                                        <p:cTn id="98" dur="500" tmFilter="0, 0; .2, .5; .8, .5; 1, 0"/>
                                        <p:tgtEl>
                                          <p:spTgt spid="268"/>
                                        </p:tgtEl>
                                      </p:cBhvr>
                                    </p:animEffect>
                                    <p:animScale>
                                      <p:cBhvr>
                                        <p:cTn id="99" dur="250" autoRev="1" fill="hold"/>
                                        <p:tgtEl>
                                          <p:spTgt spid="268"/>
                                        </p:tgtEl>
                                      </p:cBhvr>
                                      <p:by x="105000" y="105000"/>
                                    </p:animScale>
                                  </p:childTnLst>
                                </p:cTn>
                              </p:par>
                              <p:par>
                                <p:cTn id="100" presetID="26" presetClass="emph" presetSubtype="0" fill="hold" grpId="0" nodeType="withEffect">
                                  <p:stCondLst>
                                    <p:cond delay="0"/>
                                  </p:stCondLst>
                                  <p:childTnLst>
                                    <p:animEffect transition="out" filter="fade">
                                      <p:cBhvr>
                                        <p:cTn id="101" dur="500" tmFilter="0, 0; .2, .5; .8, .5; 1, 0"/>
                                        <p:tgtEl>
                                          <p:spTgt spid="269"/>
                                        </p:tgtEl>
                                      </p:cBhvr>
                                    </p:animEffect>
                                    <p:animScale>
                                      <p:cBhvr>
                                        <p:cTn id="102" dur="250" autoRev="1" fill="hold"/>
                                        <p:tgtEl>
                                          <p:spTgt spid="269"/>
                                        </p:tgtEl>
                                      </p:cBhvr>
                                      <p:by x="105000" y="105000"/>
                                    </p:animScale>
                                  </p:childTnLst>
                                </p:cTn>
                              </p:par>
                              <p:par>
                                <p:cTn id="103" presetID="26" presetClass="emph" presetSubtype="0" fill="hold" grpId="0" nodeType="withEffect">
                                  <p:stCondLst>
                                    <p:cond delay="0"/>
                                  </p:stCondLst>
                                  <p:childTnLst>
                                    <p:animEffect transition="out" filter="fade">
                                      <p:cBhvr>
                                        <p:cTn id="104" dur="500" tmFilter="0, 0; .2, .5; .8, .5; 1, 0"/>
                                        <p:tgtEl>
                                          <p:spTgt spid="270"/>
                                        </p:tgtEl>
                                      </p:cBhvr>
                                    </p:animEffect>
                                    <p:animScale>
                                      <p:cBhvr>
                                        <p:cTn id="105" dur="250" autoRev="1" fill="hold"/>
                                        <p:tgtEl>
                                          <p:spTgt spid="270"/>
                                        </p:tgtEl>
                                      </p:cBhvr>
                                      <p:by x="105000" y="105000"/>
                                    </p:animScale>
                                  </p:childTnLst>
                                </p:cTn>
                              </p:par>
                              <p:par>
                                <p:cTn id="106" presetID="26" presetClass="emph" presetSubtype="0" fill="hold" grpId="0" nodeType="withEffect">
                                  <p:stCondLst>
                                    <p:cond delay="0"/>
                                  </p:stCondLst>
                                  <p:childTnLst>
                                    <p:animEffect transition="out" filter="fade">
                                      <p:cBhvr>
                                        <p:cTn id="107" dur="500" tmFilter="0, 0; .2, .5; .8, .5; 1, 0"/>
                                        <p:tgtEl>
                                          <p:spTgt spid="271"/>
                                        </p:tgtEl>
                                      </p:cBhvr>
                                    </p:animEffect>
                                    <p:animScale>
                                      <p:cBhvr>
                                        <p:cTn id="108" dur="250" autoRev="1" fill="hold"/>
                                        <p:tgtEl>
                                          <p:spTgt spid="271"/>
                                        </p:tgtEl>
                                      </p:cBhvr>
                                      <p:by x="105000" y="105000"/>
                                    </p:animScale>
                                  </p:childTnLst>
                                </p:cTn>
                              </p:par>
                              <p:par>
                                <p:cTn id="109" presetID="26" presetClass="emph" presetSubtype="0" fill="hold" nodeType="withEffect">
                                  <p:stCondLst>
                                    <p:cond delay="0"/>
                                  </p:stCondLst>
                                  <p:childTnLst>
                                    <p:animEffect transition="out" filter="fade">
                                      <p:cBhvr>
                                        <p:cTn id="110" dur="500" tmFilter="0, 0; .2, .5; .8, .5; 1, 0"/>
                                        <p:tgtEl>
                                          <p:spTgt spid="272"/>
                                        </p:tgtEl>
                                      </p:cBhvr>
                                    </p:animEffect>
                                    <p:animScale>
                                      <p:cBhvr>
                                        <p:cTn id="111" dur="250" autoRev="1" fill="hold"/>
                                        <p:tgtEl>
                                          <p:spTgt spid="272"/>
                                        </p:tgtEl>
                                      </p:cBhvr>
                                      <p:by x="105000" y="105000"/>
                                    </p:animScale>
                                  </p:childTnLst>
                                </p:cTn>
                              </p:par>
                              <p:par>
                                <p:cTn id="112" presetID="26" presetClass="emph" presetSubtype="0" fill="hold" nodeType="withEffect">
                                  <p:stCondLst>
                                    <p:cond delay="0"/>
                                  </p:stCondLst>
                                  <p:childTnLst>
                                    <p:animEffect transition="out" filter="fade">
                                      <p:cBhvr>
                                        <p:cTn id="113" dur="500" tmFilter="0, 0; .2, .5; .8, .5; 1, 0"/>
                                        <p:tgtEl>
                                          <p:spTgt spid="283"/>
                                        </p:tgtEl>
                                      </p:cBhvr>
                                    </p:animEffect>
                                    <p:animScale>
                                      <p:cBhvr>
                                        <p:cTn id="114" dur="250" autoRev="1" fill="hold"/>
                                        <p:tgtEl>
                                          <p:spTgt spid="283"/>
                                        </p:tgtEl>
                                      </p:cBhvr>
                                      <p:by x="105000" y="105000"/>
                                    </p:animScale>
                                  </p:childTnLst>
                                </p:cTn>
                              </p:par>
                              <p:par>
                                <p:cTn id="115" presetID="26" presetClass="emph" presetSubtype="0" fill="hold" nodeType="withEffect">
                                  <p:stCondLst>
                                    <p:cond delay="0"/>
                                  </p:stCondLst>
                                  <p:childTnLst>
                                    <p:animEffect transition="out" filter="fade">
                                      <p:cBhvr>
                                        <p:cTn id="116" dur="500" tmFilter="0, 0; .2, .5; .8, .5; 1, 0"/>
                                        <p:tgtEl>
                                          <p:spTgt spid="293"/>
                                        </p:tgtEl>
                                      </p:cBhvr>
                                    </p:animEffect>
                                    <p:animScale>
                                      <p:cBhvr>
                                        <p:cTn id="117" dur="250" autoRev="1" fill="hold"/>
                                        <p:tgtEl>
                                          <p:spTgt spid="29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animBg="1"/>
      <p:bldP spid="269" grpId="0" animBg="1"/>
      <p:bldP spid="270" grpId="0" animBg="1"/>
      <p:bldP spid="271" grpId="0" animBg="1"/>
      <p:bldP spid="159" grpId="0" animBg="1"/>
      <p:bldP spid="593" grpId="0" animBg="1"/>
      <p:bldP spid="593" grpId="1" animBg="1"/>
      <p:bldP spid="170" grpId="0" animBg="1"/>
      <p:bldP spid="175" grpId="0" animBg="1"/>
      <p:bldP spid="17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C1654DB-0CC4-4206-9509-00AAC0C8A5AB}"/>
              </a:ext>
            </a:extLst>
          </p:cNvPr>
          <p:cNvSpPr/>
          <p:nvPr/>
        </p:nvSpPr>
        <p:spPr bwMode="auto">
          <a:xfrm>
            <a:off x="7348365" y="4419147"/>
            <a:ext cx="3639312" cy="603504"/>
          </a:xfrm>
          <a:prstGeom prst="roundRect">
            <a:avLst>
              <a:gd name="adj" fmla="val 50000"/>
            </a:avLst>
          </a:prstGeom>
          <a:solidFill>
            <a:schemeClr val="bg1"/>
          </a:solidFill>
          <a:ln w="25400" cap="rnd">
            <a:solidFill>
              <a:schemeClr val="tx1"/>
            </a:solidFill>
            <a:prstDash val="lgDashDot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Low Impact IoT/OT </a:t>
            </a:r>
            <a:endPar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2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Printers, VoIP phones, etc.</a:t>
            </a:r>
          </a:p>
        </p:txBody>
      </p:sp>
      <p:sp>
        <p:nvSpPr>
          <p:cNvPr id="18" name="Rectangle: Rounded Corners 17">
            <a:extLst>
              <a:ext uri="{FF2B5EF4-FFF2-40B4-BE49-F238E27FC236}">
                <a16:creationId xmlns:a16="http://schemas.microsoft.com/office/drawing/2014/main" id="{957FCF9C-E4C9-4DCF-BADC-7532D6C6E953}"/>
              </a:ext>
            </a:extLst>
          </p:cNvPr>
          <p:cNvSpPr/>
          <p:nvPr/>
        </p:nvSpPr>
        <p:spPr bwMode="auto">
          <a:xfrm>
            <a:off x="627762" y="4176429"/>
            <a:ext cx="4189004" cy="2157740"/>
          </a:xfrm>
          <a:prstGeom prst="roundRect">
            <a:avLst>
              <a:gd name="adj" fmla="val 24127"/>
            </a:avLst>
          </a:prstGeom>
          <a:solidFill>
            <a:schemeClr val="bg1"/>
          </a:solid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12" name="Rectangle: Rounded Corners 11">
            <a:extLst>
              <a:ext uri="{FF2B5EF4-FFF2-40B4-BE49-F238E27FC236}">
                <a16:creationId xmlns:a16="http://schemas.microsoft.com/office/drawing/2014/main" id="{E45E913C-819A-4FFD-9814-7B46F724E8C8}"/>
              </a:ext>
            </a:extLst>
          </p:cNvPr>
          <p:cNvSpPr/>
          <p:nvPr/>
        </p:nvSpPr>
        <p:spPr bwMode="auto">
          <a:xfrm>
            <a:off x="755607" y="4906832"/>
            <a:ext cx="5870738" cy="1510905"/>
          </a:xfrm>
          <a:prstGeom prst="roundRect">
            <a:avLst>
              <a:gd name="adj" fmla="val 22739"/>
            </a:avLst>
          </a:prstGeom>
          <a:solidFill>
            <a:schemeClr val="bg1"/>
          </a:solidFill>
          <a:ln w="1270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158" name="Group 157">
            <a:extLst>
              <a:ext uri="{FF2B5EF4-FFF2-40B4-BE49-F238E27FC236}">
                <a16:creationId xmlns:a16="http://schemas.microsoft.com/office/drawing/2014/main" id="{1E121275-4C05-4C51-B2B1-5BE18CA5A99F}"/>
              </a:ext>
            </a:extLst>
          </p:cNvPr>
          <p:cNvGrpSpPr/>
          <p:nvPr/>
        </p:nvGrpSpPr>
        <p:grpSpPr>
          <a:xfrm>
            <a:off x="552804" y="5515991"/>
            <a:ext cx="3947397" cy="914400"/>
            <a:chOff x="552805" y="5413548"/>
            <a:chExt cx="3694610" cy="914400"/>
          </a:xfrm>
        </p:grpSpPr>
        <p:sp>
          <p:nvSpPr>
            <p:cNvPr id="162" name="Rectangle: Rounded Corners 161">
              <a:extLst>
                <a:ext uri="{FF2B5EF4-FFF2-40B4-BE49-F238E27FC236}">
                  <a16:creationId xmlns:a16="http://schemas.microsoft.com/office/drawing/2014/main" id="{900710D8-05DD-46F4-AFD1-652A1B50D3A3}"/>
                </a:ext>
              </a:extLst>
            </p:cNvPr>
            <p:cNvSpPr/>
            <p:nvPr/>
          </p:nvSpPr>
          <p:spPr bwMode="auto">
            <a:xfrm>
              <a:off x="552805" y="5413548"/>
              <a:ext cx="3694610" cy="914400"/>
            </a:xfrm>
            <a:prstGeom prst="roundRect">
              <a:avLst>
                <a:gd name="adj" fmla="val 50000"/>
              </a:avLst>
            </a:prstGeom>
            <a:solidFill>
              <a:srgbClr val="5353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050" b="1"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Validated Resource Access</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All devices can access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Managed and compliant devices </a:t>
              </a:r>
              <a:b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can access corporate resources</a:t>
              </a:r>
            </a:p>
          </p:txBody>
        </p:sp>
        <p:grpSp>
          <p:nvGrpSpPr>
            <p:cNvPr id="163" name="Group 162">
              <a:extLst>
                <a:ext uri="{FF2B5EF4-FFF2-40B4-BE49-F238E27FC236}">
                  <a16:creationId xmlns:a16="http://schemas.microsoft.com/office/drawing/2014/main" id="{0A90A6F0-376F-408F-B358-136683B1A8C8}"/>
                </a:ext>
              </a:extLst>
            </p:cNvPr>
            <p:cNvGrpSpPr/>
            <p:nvPr/>
          </p:nvGrpSpPr>
          <p:grpSpPr>
            <a:xfrm>
              <a:off x="814511" y="5622527"/>
              <a:ext cx="409349" cy="401526"/>
              <a:chOff x="682950" y="5665974"/>
              <a:chExt cx="372886" cy="365760"/>
            </a:xfrm>
          </p:grpSpPr>
          <p:sp>
            <p:nvSpPr>
              <p:cNvPr id="164" name="magnify" title="Icon of a magnifying glass">
                <a:extLst>
                  <a:ext uri="{FF2B5EF4-FFF2-40B4-BE49-F238E27FC236}">
                    <a16:creationId xmlns:a16="http://schemas.microsoft.com/office/drawing/2014/main" id="{031804AD-10BD-4225-90F8-F566D8F2791C}"/>
                  </a:ext>
                </a:extLst>
              </p:cNvPr>
              <p:cNvSpPr>
                <a:spLocks noChangeAspect="1" noEditPoints="1"/>
              </p:cNvSpPr>
              <p:nvPr/>
            </p:nvSpPr>
            <p:spPr bwMode="auto">
              <a:xfrm flipH="1">
                <a:off x="682950" y="566597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A1A1A"/>
                  </a:solidFill>
                  <a:effectLst/>
                  <a:uLnTx/>
                  <a:uFillTx/>
                  <a:latin typeface="Segoe UI"/>
                  <a:ea typeface="+mn-ea"/>
                  <a:cs typeface="+mn-cs"/>
                </a:endParaRPr>
              </a:p>
            </p:txBody>
          </p:sp>
          <p:sp>
            <p:nvSpPr>
              <p:cNvPr id="165" name="check" title="Icon of a checkmark">
                <a:extLst>
                  <a:ext uri="{FF2B5EF4-FFF2-40B4-BE49-F238E27FC236}">
                    <a16:creationId xmlns:a16="http://schemas.microsoft.com/office/drawing/2014/main" id="{D5867EB1-416A-4EA9-A0A8-8A9739C3E4C3}"/>
                  </a:ext>
                </a:extLst>
              </p:cNvPr>
              <p:cNvSpPr>
                <a:spLocks noChangeAspect="1"/>
              </p:cNvSpPr>
              <p:nvPr/>
            </p:nvSpPr>
            <p:spPr bwMode="auto">
              <a:xfrm>
                <a:off x="876612" y="5749152"/>
                <a:ext cx="110619" cy="7811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98" name="Group 197">
            <a:extLst>
              <a:ext uri="{FF2B5EF4-FFF2-40B4-BE49-F238E27FC236}">
                <a16:creationId xmlns:a16="http://schemas.microsoft.com/office/drawing/2014/main" id="{928EA931-C385-4783-897D-288BA50EFD7F}"/>
              </a:ext>
            </a:extLst>
          </p:cNvPr>
          <p:cNvGrpSpPr/>
          <p:nvPr/>
        </p:nvGrpSpPr>
        <p:grpSpPr>
          <a:xfrm>
            <a:off x="4871628" y="1319480"/>
            <a:ext cx="1828002" cy="547384"/>
            <a:chOff x="4546063" y="1319480"/>
            <a:chExt cx="1828002" cy="547384"/>
          </a:xfrm>
        </p:grpSpPr>
        <p:sp>
          <p:nvSpPr>
            <p:cNvPr id="199" name="Rectangle 198">
              <a:hlinkClick r:id="rId3"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3C99C391-0FA4-4D76-85A0-95316084F13C}"/>
                </a:ext>
              </a:extLst>
            </p:cNvPr>
            <p:cNvSpPr/>
            <p:nvPr/>
          </p:nvSpPr>
          <p:spPr>
            <a:xfrm>
              <a:off x="4546063" y="1319480"/>
              <a:ext cx="1828002" cy="54738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200" name="Picture 199">
              <a:extLst>
                <a:ext uri="{FF2B5EF4-FFF2-40B4-BE49-F238E27FC236}">
                  <a16:creationId xmlns:a16="http://schemas.microsoft.com/office/drawing/2014/main" id="{372AB871-B8A8-4681-B36F-3DA7822EB4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201" name="Picture 200">
              <a:extLst>
                <a:ext uri="{FF2B5EF4-FFF2-40B4-BE49-F238E27FC236}">
                  <a16:creationId xmlns:a16="http://schemas.microsoft.com/office/drawing/2014/main" id="{0B7B2192-B55E-451C-894D-42839767E6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202" name="Picture 201">
              <a:extLst>
                <a:ext uri="{FF2B5EF4-FFF2-40B4-BE49-F238E27FC236}">
                  <a16:creationId xmlns:a16="http://schemas.microsoft.com/office/drawing/2014/main" id="{1A5EDF8D-5A89-4124-B273-2AB9EA66FA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203" name="Picture 202">
              <a:extLst>
                <a:ext uri="{FF2B5EF4-FFF2-40B4-BE49-F238E27FC236}">
                  <a16:creationId xmlns:a16="http://schemas.microsoft.com/office/drawing/2014/main" id="{99DC1930-0A75-4525-990E-733931BDDB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204" name="Group 203">
              <a:extLst>
                <a:ext uri="{FF2B5EF4-FFF2-40B4-BE49-F238E27FC236}">
                  <a16:creationId xmlns:a16="http://schemas.microsoft.com/office/drawing/2014/main" id="{2E3C0487-17FD-456B-A01B-F473EDECE90B}"/>
                </a:ext>
              </a:extLst>
            </p:cNvPr>
            <p:cNvGrpSpPr/>
            <p:nvPr/>
          </p:nvGrpSpPr>
          <p:grpSpPr>
            <a:xfrm>
              <a:off x="6143897" y="1571087"/>
              <a:ext cx="127912" cy="29526"/>
              <a:chOff x="3187373" y="140962"/>
              <a:chExt cx="412250" cy="115312"/>
            </a:xfrm>
            <a:solidFill>
              <a:srgbClr val="000000">
                <a:lumMod val="65000"/>
                <a:lumOff val="35000"/>
              </a:srgbClr>
            </a:solidFill>
          </p:grpSpPr>
          <p:sp>
            <p:nvSpPr>
              <p:cNvPr id="211" name="Oval 210">
                <a:extLst>
                  <a:ext uri="{FF2B5EF4-FFF2-40B4-BE49-F238E27FC236}">
                    <a16:creationId xmlns:a16="http://schemas.microsoft.com/office/drawing/2014/main" id="{BE69D927-F903-4FCC-B84A-344683C8B402}"/>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Oval 211">
                <a:extLst>
                  <a:ext uri="{FF2B5EF4-FFF2-40B4-BE49-F238E27FC236}">
                    <a16:creationId xmlns:a16="http://schemas.microsoft.com/office/drawing/2014/main" id="{B3735232-0B56-4572-8FF2-617E4E0B2120}"/>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Oval 212">
                <a:extLst>
                  <a:ext uri="{FF2B5EF4-FFF2-40B4-BE49-F238E27FC236}">
                    <a16:creationId xmlns:a16="http://schemas.microsoft.com/office/drawing/2014/main" id="{08F20E96-1DC0-42F9-B836-BE4036400ED4}"/>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05" name="Picture 204">
              <a:extLst>
                <a:ext uri="{FF2B5EF4-FFF2-40B4-BE49-F238E27FC236}">
                  <a16:creationId xmlns:a16="http://schemas.microsoft.com/office/drawing/2014/main" id="{16861020-D426-4673-8368-DFCBF495A9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206" name="Picture 205">
              <a:extLst>
                <a:ext uri="{FF2B5EF4-FFF2-40B4-BE49-F238E27FC236}">
                  <a16:creationId xmlns:a16="http://schemas.microsoft.com/office/drawing/2014/main" id="{48364A37-7AB4-4B40-A218-A98E66107BA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207" name="Picture 206">
              <a:extLst>
                <a:ext uri="{FF2B5EF4-FFF2-40B4-BE49-F238E27FC236}">
                  <a16:creationId xmlns:a16="http://schemas.microsoft.com/office/drawing/2014/main" id="{97C92434-89C6-474F-9A5D-DA37B3B119D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208" name="Picture 207">
              <a:extLst>
                <a:ext uri="{FF2B5EF4-FFF2-40B4-BE49-F238E27FC236}">
                  <a16:creationId xmlns:a16="http://schemas.microsoft.com/office/drawing/2014/main" id="{CB96176D-5138-42EA-89D6-897525CA247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209" name="TextBox 208">
              <a:extLst>
                <a:ext uri="{FF2B5EF4-FFF2-40B4-BE49-F238E27FC236}">
                  <a16:creationId xmlns:a16="http://schemas.microsoft.com/office/drawing/2014/main" id="{D6B6F63C-81F2-4B82-83AD-C644E91BC386}"/>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D73B01"/>
                      </a:gs>
                      <a:gs pos="30000">
                        <a:srgbClr val="D73B01"/>
                      </a:gs>
                    </a:gsLst>
                    <a:lin ang="5400000" scaled="0"/>
                  </a:gradFill>
                  <a:effectLst/>
                  <a:uLnTx/>
                  <a:uFillTx/>
                  <a:latin typeface="Segoe UI Semibold"/>
                  <a:ea typeface="+mn-ea"/>
                  <a:cs typeface="+mn-cs"/>
                </a:rPr>
                <a:t>Office</a:t>
              </a:r>
            </a:p>
          </p:txBody>
        </p:sp>
        <p:sp>
          <p:nvSpPr>
            <p:cNvPr id="210" name="TextBox 209">
              <a:extLst>
                <a:ext uri="{FF2B5EF4-FFF2-40B4-BE49-F238E27FC236}">
                  <a16:creationId xmlns:a16="http://schemas.microsoft.com/office/drawing/2014/main" id="{C14A41F1-4D22-4DBF-9E04-E23D3D22814E}"/>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Azure</a:t>
              </a:r>
            </a:p>
          </p:txBody>
        </p:sp>
      </p:grpSp>
      <p:cxnSp>
        <p:nvCxnSpPr>
          <p:cNvPr id="167" name="!! Devices line">
            <a:extLst>
              <a:ext uri="{FF2B5EF4-FFF2-40B4-BE49-F238E27FC236}">
                <a16:creationId xmlns:a16="http://schemas.microsoft.com/office/drawing/2014/main" id="{B4B9AA28-837F-42A8-91EB-94DE22822E3A}"/>
              </a:ext>
            </a:extLst>
          </p:cNvPr>
          <p:cNvCxnSpPr>
            <a:cxnSpLocks/>
          </p:cNvCxnSpPr>
          <p:nvPr/>
        </p:nvCxnSpPr>
        <p:spPr>
          <a:xfrm>
            <a:off x="3785155" y="2544329"/>
            <a:ext cx="1598590" cy="1"/>
          </a:xfrm>
          <a:prstGeom prst="straightConnector1">
            <a:avLst/>
          </a:prstGeom>
          <a:solidFill>
            <a:srgbClr val="FFFFFF">
              <a:lumMod val="95000"/>
            </a:srgbClr>
          </a:solidFill>
          <a:ln w="19050" cap="flat" cmpd="sng" algn="ctr">
            <a:gradFill flip="none" rotWithShape="1">
              <a:gsLst>
                <a:gs pos="17000">
                  <a:schemeClr val="tx1">
                    <a:alpha val="0"/>
                  </a:schemeClr>
                </a:gs>
                <a:gs pos="100000">
                  <a:schemeClr val="tx1"/>
                </a:gs>
              </a:gsLst>
              <a:lin ang="0" scaled="1"/>
              <a:tileRect/>
            </a:gradFill>
            <a:prstDash val="solid"/>
          </a:ln>
          <a:effectLst/>
        </p:spPr>
      </p:cxnSp>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p:txBody>
          <a:bodyPr/>
          <a:lstStyle/>
          <a:p>
            <a:r>
              <a:rPr lang="en-US"/>
              <a:t>Zero Trust – Network Segment Transformation</a:t>
            </a:r>
          </a:p>
        </p:txBody>
      </p:sp>
      <p:sp>
        <p:nvSpPr>
          <p:cNvPr id="3" name="Rectangle 2">
            <a:extLst>
              <a:ext uri="{FF2B5EF4-FFF2-40B4-BE49-F238E27FC236}">
                <a16:creationId xmlns:a16="http://schemas.microsoft.com/office/drawing/2014/main" id="{D420117A-4BF9-4548-92BC-C1FC319C924F}"/>
              </a:ext>
            </a:extLst>
          </p:cNvPr>
          <p:cNvSpPr/>
          <p:nvPr/>
        </p:nvSpPr>
        <p:spPr bwMode="auto">
          <a:xfrm>
            <a:off x="922301" y="4043543"/>
            <a:ext cx="2641692" cy="8706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9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Basic network monitoring for unmanaged devices (BYOD, partner devices, events, etc.)</a:t>
            </a:r>
          </a:p>
        </p:txBody>
      </p:sp>
      <p:sp>
        <p:nvSpPr>
          <p:cNvPr id="5" name="Rectangle 4">
            <a:extLst>
              <a:ext uri="{FF2B5EF4-FFF2-40B4-BE49-F238E27FC236}">
                <a16:creationId xmlns:a16="http://schemas.microsoft.com/office/drawing/2014/main" id="{BE9331F7-9E11-4265-B25F-90B0EE8C082D}"/>
              </a:ext>
            </a:extLst>
          </p:cNvPr>
          <p:cNvSpPr/>
          <p:nvPr/>
        </p:nvSpPr>
        <p:spPr bwMode="auto">
          <a:xfrm>
            <a:off x="904097" y="4935442"/>
            <a:ext cx="3030149" cy="565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9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Monitored network for validated devices to communicate peer to peer (patching, collaboration, etc.)</a:t>
            </a:r>
          </a:p>
        </p:txBody>
      </p:sp>
      <p:sp>
        <p:nvSpPr>
          <p:cNvPr id="98" name="Rectangle 97">
            <a:extLst>
              <a:ext uri="{FF2B5EF4-FFF2-40B4-BE49-F238E27FC236}">
                <a16:creationId xmlns:a16="http://schemas.microsoft.com/office/drawing/2014/main" id="{DC89C4C9-962F-4926-864C-0B0742AB8A8B}"/>
              </a:ext>
            </a:extLst>
          </p:cNvPr>
          <p:cNvSpPr/>
          <p:nvPr/>
        </p:nvSpPr>
        <p:spPr>
          <a:xfrm>
            <a:off x="1115380" y="1375132"/>
            <a:ext cx="250260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User Access Devices</a:t>
            </a:r>
            <a:endPar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34" name="Rectangle 33">
            <a:extLst>
              <a:ext uri="{FF2B5EF4-FFF2-40B4-BE49-F238E27FC236}">
                <a16:creationId xmlns:a16="http://schemas.microsoft.com/office/drawing/2014/main" id="{035EBCA2-C9D4-4C8B-875E-91689A668960}"/>
              </a:ext>
            </a:extLst>
          </p:cNvPr>
          <p:cNvSpPr/>
          <p:nvPr/>
        </p:nvSpPr>
        <p:spPr bwMode="auto">
          <a:xfrm>
            <a:off x="2437183" y="2385259"/>
            <a:ext cx="1663259" cy="344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Open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9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Provided by someone else</a:t>
            </a:r>
          </a:p>
        </p:txBody>
      </p:sp>
      <p:cxnSp>
        <p:nvCxnSpPr>
          <p:cNvPr id="23" name="Straight Arrow Connector 22">
            <a:extLst>
              <a:ext uri="{FF2B5EF4-FFF2-40B4-BE49-F238E27FC236}">
                <a16:creationId xmlns:a16="http://schemas.microsoft.com/office/drawing/2014/main" id="{BF470C9F-874C-4B84-ABD1-7589A6DEF25B}"/>
              </a:ext>
            </a:extLst>
          </p:cNvPr>
          <p:cNvCxnSpPr>
            <a:cxnSpLocks/>
          </p:cNvCxnSpPr>
          <p:nvPr/>
        </p:nvCxnSpPr>
        <p:spPr>
          <a:xfrm>
            <a:off x="4027002" y="4334547"/>
            <a:ext cx="0" cy="1195855"/>
          </a:xfrm>
          <a:prstGeom prst="straightConnector1">
            <a:avLst/>
          </a:prstGeom>
          <a:ln w="31750">
            <a:solidFill>
              <a:schemeClr val="tx1">
                <a:lumMod val="50000"/>
                <a:lumOff val="50000"/>
              </a:schemeClr>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593" name="Rectangle: Rounded Corners 592">
            <a:extLst>
              <a:ext uri="{FF2B5EF4-FFF2-40B4-BE49-F238E27FC236}">
                <a16:creationId xmlns:a16="http://schemas.microsoft.com/office/drawing/2014/main" id="{9AADE38E-E1EF-404D-BBE9-758ACAA5ADCF}"/>
              </a:ext>
            </a:extLst>
          </p:cNvPr>
          <p:cNvSpPr/>
          <p:nvPr/>
        </p:nvSpPr>
        <p:spPr bwMode="auto">
          <a:xfrm>
            <a:off x="2643975" y="4745542"/>
            <a:ext cx="1617179" cy="338774"/>
          </a:xfrm>
          <a:prstGeom prst="roundRect">
            <a:avLst>
              <a:gd name="adj" fmla="val 0"/>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C0538A76-35AC-4FBB-B7FB-BFED4CE1ABF6}"/>
              </a:ext>
            </a:extLst>
          </p:cNvPr>
          <p:cNvGrpSpPr/>
          <p:nvPr/>
        </p:nvGrpSpPr>
        <p:grpSpPr>
          <a:xfrm>
            <a:off x="2781789" y="4801995"/>
            <a:ext cx="1345550" cy="278612"/>
            <a:chOff x="1571071" y="2257105"/>
            <a:chExt cx="2082348" cy="431174"/>
          </a:xfrm>
        </p:grpSpPr>
        <p:grpSp>
          <p:nvGrpSpPr>
            <p:cNvPr id="513" name="Group 512">
              <a:extLst>
                <a:ext uri="{FF2B5EF4-FFF2-40B4-BE49-F238E27FC236}">
                  <a16:creationId xmlns:a16="http://schemas.microsoft.com/office/drawing/2014/main" id="{122D2C06-7C5E-418D-841B-05E92DD03708}"/>
                </a:ext>
              </a:extLst>
            </p:cNvPr>
            <p:cNvGrpSpPr/>
            <p:nvPr/>
          </p:nvGrpSpPr>
          <p:grpSpPr>
            <a:xfrm>
              <a:off x="2696905" y="2301259"/>
              <a:ext cx="426956" cy="327217"/>
              <a:chOff x="2892310" y="4439341"/>
              <a:chExt cx="376337" cy="288423"/>
            </a:xfrm>
          </p:grpSpPr>
          <p:sp>
            <p:nvSpPr>
              <p:cNvPr id="552" name="monitor">
                <a:extLst>
                  <a:ext uri="{FF2B5EF4-FFF2-40B4-BE49-F238E27FC236}">
                    <a16:creationId xmlns:a16="http://schemas.microsoft.com/office/drawing/2014/main" id="{9EDFA519-8F6C-48EA-99B5-8B4738E96062}"/>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3" name="Rectangle 552">
                <a:extLst>
                  <a:ext uri="{FF2B5EF4-FFF2-40B4-BE49-F238E27FC236}">
                    <a16:creationId xmlns:a16="http://schemas.microsoft.com/office/drawing/2014/main" id="{F9DCDA7D-6B8E-4539-AB60-FAFFBE15C2C0}"/>
                  </a:ext>
                </a:extLst>
              </p:cNvPr>
              <p:cNvSpPr/>
              <p:nvPr/>
            </p:nvSpPr>
            <p:spPr bwMode="auto">
              <a:xfrm>
                <a:off x="2892310" y="4439341"/>
                <a:ext cx="376337" cy="23615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54" name="Picture 553">
                <a:extLst>
                  <a:ext uri="{FF2B5EF4-FFF2-40B4-BE49-F238E27FC236}">
                    <a16:creationId xmlns:a16="http://schemas.microsoft.com/office/drawing/2014/main" id="{77E538F8-E370-4171-BEEF-96F3D65F637D}"/>
                  </a:ext>
                </a:extLst>
              </p:cNvPr>
              <p:cNvPicPr>
                <a:picLocks noChangeAspect="1"/>
              </p:cNvPicPr>
              <p:nvPr/>
            </p:nvPicPr>
            <p:blipFill rotWithShape="1">
              <a:blip r:embed="rId12">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14" name="Group 513">
              <a:extLst>
                <a:ext uri="{FF2B5EF4-FFF2-40B4-BE49-F238E27FC236}">
                  <a16:creationId xmlns:a16="http://schemas.microsoft.com/office/drawing/2014/main" id="{74EE100C-CA19-4E0E-8367-1926B5966E7F}"/>
                </a:ext>
              </a:extLst>
            </p:cNvPr>
            <p:cNvGrpSpPr/>
            <p:nvPr/>
          </p:nvGrpSpPr>
          <p:grpSpPr>
            <a:xfrm>
              <a:off x="3219943" y="2301259"/>
              <a:ext cx="433476" cy="327215"/>
              <a:chOff x="7987238" y="1610486"/>
              <a:chExt cx="506061" cy="382007"/>
            </a:xfrm>
          </p:grpSpPr>
          <p:sp>
            <p:nvSpPr>
              <p:cNvPr id="546" name="Rectangle 545">
                <a:extLst>
                  <a:ext uri="{FF2B5EF4-FFF2-40B4-BE49-F238E27FC236}">
                    <a16:creationId xmlns:a16="http://schemas.microsoft.com/office/drawing/2014/main" id="{4AE8C6AC-DE0F-4F11-95C8-BBF503FF8D45}"/>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7" name="Group 546">
                <a:extLst>
                  <a:ext uri="{FF2B5EF4-FFF2-40B4-BE49-F238E27FC236}">
                    <a16:creationId xmlns:a16="http://schemas.microsoft.com/office/drawing/2014/main" id="{40A894D0-EA83-45C6-BBBF-FBD6E5045C0F}"/>
                  </a:ext>
                </a:extLst>
              </p:cNvPr>
              <p:cNvGrpSpPr/>
              <p:nvPr/>
            </p:nvGrpSpPr>
            <p:grpSpPr>
              <a:xfrm>
                <a:off x="7987238" y="1610486"/>
                <a:ext cx="498447" cy="382007"/>
                <a:chOff x="9563138" y="2462727"/>
                <a:chExt cx="516394" cy="395761"/>
              </a:xfrm>
            </p:grpSpPr>
            <p:sp>
              <p:nvSpPr>
                <p:cNvPr id="548" name="monitor">
                  <a:extLst>
                    <a:ext uri="{FF2B5EF4-FFF2-40B4-BE49-F238E27FC236}">
                      <a16:creationId xmlns:a16="http://schemas.microsoft.com/office/drawing/2014/main" id="{FDEDFD62-AB7B-46F3-AF04-2BC52934B8B2}"/>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9" name="Group 548">
                  <a:extLst>
                    <a:ext uri="{FF2B5EF4-FFF2-40B4-BE49-F238E27FC236}">
                      <a16:creationId xmlns:a16="http://schemas.microsoft.com/office/drawing/2014/main" id="{F0516552-B568-4589-AF68-43F649BA873D}"/>
                    </a:ext>
                  </a:extLst>
                </p:cNvPr>
                <p:cNvGrpSpPr/>
                <p:nvPr/>
              </p:nvGrpSpPr>
              <p:grpSpPr>
                <a:xfrm>
                  <a:off x="9746672" y="2545410"/>
                  <a:ext cx="107950" cy="134938"/>
                  <a:chOff x="9444088" y="2885171"/>
                  <a:chExt cx="107950" cy="134938"/>
                </a:xfrm>
                <a:solidFill>
                  <a:srgbClr val="505050"/>
                </a:solidFill>
              </p:grpSpPr>
              <p:sp>
                <p:nvSpPr>
                  <p:cNvPr id="550" name="Freeform 26">
                    <a:extLst>
                      <a:ext uri="{FF2B5EF4-FFF2-40B4-BE49-F238E27FC236}">
                        <a16:creationId xmlns:a16="http://schemas.microsoft.com/office/drawing/2014/main" id="{EFE7AC7E-A18F-4F47-B67D-9842C4D36BDD}"/>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51" name="Freeform 27">
                    <a:extLst>
                      <a:ext uri="{FF2B5EF4-FFF2-40B4-BE49-F238E27FC236}">
                        <a16:creationId xmlns:a16="http://schemas.microsoft.com/office/drawing/2014/main" id="{8A42F8B7-0B3F-478F-BEDC-66182AA6546C}"/>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515" name="Group 514">
              <a:extLst>
                <a:ext uri="{FF2B5EF4-FFF2-40B4-BE49-F238E27FC236}">
                  <a16:creationId xmlns:a16="http://schemas.microsoft.com/office/drawing/2014/main" id="{9384596D-DF0B-4628-9DA3-5F1C7B982F4E}"/>
                </a:ext>
              </a:extLst>
            </p:cNvPr>
            <p:cNvGrpSpPr/>
            <p:nvPr/>
          </p:nvGrpSpPr>
          <p:grpSpPr>
            <a:xfrm>
              <a:off x="1872084" y="2257105"/>
              <a:ext cx="205700" cy="341495"/>
              <a:chOff x="7084723" y="1610486"/>
              <a:chExt cx="212660" cy="353049"/>
            </a:xfrm>
          </p:grpSpPr>
          <p:sp>
            <p:nvSpPr>
              <p:cNvPr id="540" name="Rectangle 539">
                <a:extLst>
                  <a:ext uri="{FF2B5EF4-FFF2-40B4-BE49-F238E27FC236}">
                    <a16:creationId xmlns:a16="http://schemas.microsoft.com/office/drawing/2014/main" id="{1EF3FB2A-1693-4E59-B23C-54F1B6BE27D8}"/>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1" name="Group 540">
                <a:extLst>
                  <a:ext uri="{FF2B5EF4-FFF2-40B4-BE49-F238E27FC236}">
                    <a16:creationId xmlns:a16="http://schemas.microsoft.com/office/drawing/2014/main" id="{6E3688B2-CF17-4D64-8C02-E363EDE53266}"/>
                  </a:ext>
                </a:extLst>
              </p:cNvPr>
              <p:cNvGrpSpPr/>
              <p:nvPr/>
            </p:nvGrpSpPr>
            <p:grpSpPr>
              <a:xfrm>
                <a:off x="7138556" y="1706457"/>
                <a:ext cx="104198" cy="130248"/>
                <a:chOff x="9444088" y="2885171"/>
                <a:chExt cx="107950" cy="134938"/>
              </a:xfrm>
              <a:solidFill>
                <a:srgbClr val="FFFFFF"/>
              </a:solidFill>
            </p:grpSpPr>
            <p:sp>
              <p:nvSpPr>
                <p:cNvPr id="544" name="Freeform 26">
                  <a:extLst>
                    <a:ext uri="{FF2B5EF4-FFF2-40B4-BE49-F238E27FC236}">
                      <a16:creationId xmlns:a16="http://schemas.microsoft.com/office/drawing/2014/main" id="{1073A2FD-7A26-495D-8568-E2CA2B87202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5" name="Freeform 27">
                  <a:extLst>
                    <a:ext uri="{FF2B5EF4-FFF2-40B4-BE49-F238E27FC236}">
                      <a16:creationId xmlns:a16="http://schemas.microsoft.com/office/drawing/2014/main" id="{331FBD1F-B2C4-4BDF-99A7-7335B7E0C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42" name="CellPhone_E8EA">
                <a:extLst>
                  <a:ext uri="{FF2B5EF4-FFF2-40B4-BE49-F238E27FC236}">
                    <a16:creationId xmlns:a16="http://schemas.microsoft.com/office/drawing/2014/main" id="{02944E3C-428E-4FD4-AA34-828585DE78B6}"/>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43" name="Straight Connector 542">
                <a:extLst>
                  <a:ext uri="{FF2B5EF4-FFF2-40B4-BE49-F238E27FC236}">
                    <a16:creationId xmlns:a16="http://schemas.microsoft.com/office/drawing/2014/main" id="{DDDCF971-A9DD-47BF-9766-FE424797E0A8}"/>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516" name="Group 515">
              <a:extLst>
                <a:ext uri="{FF2B5EF4-FFF2-40B4-BE49-F238E27FC236}">
                  <a16:creationId xmlns:a16="http://schemas.microsoft.com/office/drawing/2014/main" id="{A20790A5-2D3A-49E7-8AB5-63117048481E}"/>
                </a:ext>
              </a:extLst>
            </p:cNvPr>
            <p:cNvGrpSpPr/>
            <p:nvPr/>
          </p:nvGrpSpPr>
          <p:grpSpPr>
            <a:xfrm>
              <a:off x="1571071" y="2257105"/>
              <a:ext cx="204931" cy="341495"/>
              <a:chOff x="6490922" y="1610486"/>
              <a:chExt cx="211865" cy="353049"/>
            </a:xfrm>
          </p:grpSpPr>
          <p:sp>
            <p:nvSpPr>
              <p:cNvPr id="528" name="Rectangle 527">
                <a:extLst>
                  <a:ext uri="{FF2B5EF4-FFF2-40B4-BE49-F238E27FC236}">
                    <a16:creationId xmlns:a16="http://schemas.microsoft.com/office/drawing/2014/main" id="{A0FD4FD2-F2DD-431E-A4D3-EBE81C5B9DB6}"/>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9" name="Group 30">
                <a:extLst>
                  <a:ext uri="{FF2B5EF4-FFF2-40B4-BE49-F238E27FC236}">
                    <a16:creationId xmlns:a16="http://schemas.microsoft.com/office/drawing/2014/main" id="{83E4D496-53C3-466C-AEA0-E402EE4710DB}"/>
                  </a:ext>
                </a:extLst>
              </p:cNvPr>
              <p:cNvGrpSpPr>
                <a:grpSpLocks noChangeAspect="1"/>
              </p:cNvGrpSpPr>
              <p:nvPr/>
            </p:nvGrpSpPr>
            <p:grpSpPr bwMode="auto">
              <a:xfrm>
                <a:off x="6545792" y="1729376"/>
                <a:ext cx="111361" cy="115269"/>
                <a:chOff x="5049" y="1841"/>
                <a:chExt cx="57" cy="59"/>
              </a:xfrm>
              <a:solidFill>
                <a:srgbClr val="FFFFFF"/>
              </a:solidFill>
            </p:grpSpPr>
            <p:sp>
              <p:nvSpPr>
                <p:cNvPr id="532" name="Freeform 31">
                  <a:extLst>
                    <a:ext uri="{FF2B5EF4-FFF2-40B4-BE49-F238E27FC236}">
                      <a16:creationId xmlns:a16="http://schemas.microsoft.com/office/drawing/2014/main" id="{F8905EFC-598A-4C95-A0E2-D648DD592A18}"/>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3" name="Freeform 32">
                  <a:extLst>
                    <a:ext uri="{FF2B5EF4-FFF2-40B4-BE49-F238E27FC236}">
                      <a16:creationId xmlns:a16="http://schemas.microsoft.com/office/drawing/2014/main" id="{A52C496A-02E8-4058-93C8-644383960AA1}"/>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4" name="Freeform 33">
                  <a:extLst>
                    <a:ext uri="{FF2B5EF4-FFF2-40B4-BE49-F238E27FC236}">
                      <a16:creationId xmlns:a16="http://schemas.microsoft.com/office/drawing/2014/main" id="{C5EF92CC-0C06-4FF5-8640-D9E5F182501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5" name="Freeform 34">
                  <a:extLst>
                    <a:ext uri="{FF2B5EF4-FFF2-40B4-BE49-F238E27FC236}">
                      <a16:creationId xmlns:a16="http://schemas.microsoft.com/office/drawing/2014/main" id="{EF1268DA-775B-4A83-BF37-8EB1C52B5AF2}"/>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6" name="Freeform 35">
                  <a:extLst>
                    <a:ext uri="{FF2B5EF4-FFF2-40B4-BE49-F238E27FC236}">
                      <a16:creationId xmlns:a16="http://schemas.microsoft.com/office/drawing/2014/main" id="{27B10A7F-742F-4A52-9DCC-9DA2AC6D6E9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7" name="Freeform 36">
                  <a:extLst>
                    <a:ext uri="{FF2B5EF4-FFF2-40B4-BE49-F238E27FC236}">
                      <a16:creationId xmlns:a16="http://schemas.microsoft.com/office/drawing/2014/main" id="{CED6D63E-6B27-4E9C-964B-E2DDCAB99A69}"/>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8" name="Freeform 37">
                  <a:extLst>
                    <a:ext uri="{FF2B5EF4-FFF2-40B4-BE49-F238E27FC236}">
                      <a16:creationId xmlns:a16="http://schemas.microsoft.com/office/drawing/2014/main" id="{7CDB2A2E-740E-4969-8BBE-B568ADAE8BB9}"/>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9" name="Freeform 38">
                  <a:extLst>
                    <a:ext uri="{FF2B5EF4-FFF2-40B4-BE49-F238E27FC236}">
                      <a16:creationId xmlns:a16="http://schemas.microsoft.com/office/drawing/2014/main" id="{576D82A8-F1A9-401D-8403-3295FE375163}"/>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30" name="CellPhone_E8EA">
                <a:extLst>
                  <a:ext uri="{FF2B5EF4-FFF2-40B4-BE49-F238E27FC236}">
                    <a16:creationId xmlns:a16="http://schemas.microsoft.com/office/drawing/2014/main" id="{8418BD82-588C-439B-AF17-F784CEFB9DB1}"/>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31" name="Straight Connector 530">
                <a:extLst>
                  <a:ext uri="{FF2B5EF4-FFF2-40B4-BE49-F238E27FC236}">
                    <a16:creationId xmlns:a16="http://schemas.microsoft.com/office/drawing/2014/main" id="{D54783A3-3F43-4538-831C-2EF38D4DDAE1}"/>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518" name="Group 517">
              <a:extLst>
                <a:ext uri="{FF2B5EF4-FFF2-40B4-BE49-F238E27FC236}">
                  <a16:creationId xmlns:a16="http://schemas.microsoft.com/office/drawing/2014/main" id="{CD1C9D61-992A-49E3-B3AA-03487304279C}"/>
                </a:ext>
              </a:extLst>
            </p:cNvPr>
            <p:cNvGrpSpPr/>
            <p:nvPr/>
          </p:nvGrpSpPr>
          <p:grpSpPr>
            <a:xfrm>
              <a:off x="2173867" y="2309875"/>
              <a:ext cx="426956" cy="327217"/>
              <a:chOff x="7398246" y="1610486"/>
              <a:chExt cx="498447" cy="382007"/>
            </a:xfrm>
          </p:grpSpPr>
          <p:sp>
            <p:nvSpPr>
              <p:cNvPr id="519" name="monitor">
                <a:extLst>
                  <a:ext uri="{FF2B5EF4-FFF2-40B4-BE49-F238E27FC236}">
                    <a16:creationId xmlns:a16="http://schemas.microsoft.com/office/drawing/2014/main" id="{25C096B8-DA1E-457F-A5FB-65E21A7BC45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0" name="Rectangle 519">
                <a:extLst>
                  <a:ext uri="{FF2B5EF4-FFF2-40B4-BE49-F238E27FC236}">
                    <a16:creationId xmlns:a16="http://schemas.microsoft.com/office/drawing/2014/main" id="{CDC1F807-A734-40BE-8B01-971FD8F456C9}"/>
                  </a:ext>
                </a:extLst>
              </p:cNvPr>
              <p:cNvSpPr/>
              <p:nvPr/>
            </p:nvSpPr>
            <p:spPr bwMode="auto">
              <a:xfrm>
                <a:off x="7398246" y="1610486"/>
                <a:ext cx="498447" cy="31672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1" name="Group 11">
                <a:extLst>
                  <a:ext uri="{FF2B5EF4-FFF2-40B4-BE49-F238E27FC236}">
                    <a16:creationId xmlns:a16="http://schemas.microsoft.com/office/drawing/2014/main" id="{F20266BD-5DF5-454E-A199-CA734829EFBE}"/>
                  </a:ext>
                </a:extLst>
              </p:cNvPr>
              <p:cNvGrpSpPr>
                <a:grpSpLocks noChangeAspect="1"/>
              </p:cNvGrpSpPr>
              <p:nvPr/>
            </p:nvGrpSpPr>
            <p:grpSpPr bwMode="auto">
              <a:xfrm>
                <a:off x="7581678" y="1714920"/>
                <a:ext cx="111860" cy="111860"/>
                <a:chOff x="5664" y="1835"/>
                <a:chExt cx="73" cy="73"/>
              </a:xfrm>
              <a:solidFill>
                <a:srgbClr val="FFFFFF"/>
              </a:solidFill>
            </p:grpSpPr>
            <p:sp>
              <p:nvSpPr>
                <p:cNvPr id="522" name="Freeform 12">
                  <a:extLst>
                    <a:ext uri="{FF2B5EF4-FFF2-40B4-BE49-F238E27FC236}">
                      <a16:creationId xmlns:a16="http://schemas.microsoft.com/office/drawing/2014/main" id="{C88163FD-BAA3-4381-B504-8D32862C2C55}"/>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3" name="Freeform 13">
                  <a:extLst>
                    <a:ext uri="{FF2B5EF4-FFF2-40B4-BE49-F238E27FC236}">
                      <a16:creationId xmlns:a16="http://schemas.microsoft.com/office/drawing/2014/main" id="{D4572EE8-B5FF-45A5-A3A5-81609C2642CC}"/>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4" name="Freeform 14">
                  <a:extLst>
                    <a:ext uri="{FF2B5EF4-FFF2-40B4-BE49-F238E27FC236}">
                      <a16:creationId xmlns:a16="http://schemas.microsoft.com/office/drawing/2014/main" id="{E27B8FA7-C2AE-47A8-843F-A2E32A8E8FCE}"/>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5" name="Freeform 15">
                  <a:extLst>
                    <a:ext uri="{FF2B5EF4-FFF2-40B4-BE49-F238E27FC236}">
                      <a16:creationId xmlns:a16="http://schemas.microsoft.com/office/drawing/2014/main" id="{DE0CEFC3-A4C9-467F-A950-026DAAF5749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D289305D-CDB0-4335-A5BD-041D1E1923CD}"/>
                </a:ext>
              </a:extLst>
            </p:cNvPr>
            <p:cNvGrpSpPr/>
            <p:nvPr/>
          </p:nvGrpSpPr>
          <p:grpSpPr>
            <a:xfrm>
              <a:off x="1724250" y="2490343"/>
              <a:ext cx="197936" cy="197936"/>
              <a:chOff x="1724250" y="2490343"/>
              <a:chExt cx="197936" cy="197936"/>
            </a:xfrm>
          </p:grpSpPr>
          <p:sp>
            <p:nvSpPr>
              <p:cNvPr id="4" name="Oval 3">
                <a:extLst>
                  <a:ext uri="{FF2B5EF4-FFF2-40B4-BE49-F238E27FC236}">
                    <a16:creationId xmlns:a16="http://schemas.microsoft.com/office/drawing/2014/main" id="{2ADE3E21-2B7D-45E4-AC2C-65999E6B8994}"/>
                  </a:ext>
                </a:extLst>
              </p:cNvPr>
              <p:cNvSpPr/>
              <p:nvPr/>
            </p:nvSpPr>
            <p:spPr bwMode="auto">
              <a:xfrm>
                <a:off x="1724250" y="2490343"/>
                <a:ext cx="197936" cy="1979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Commitments_EC4D">
                <a:extLst>
                  <a:ext uri="{FF2B5EF4-FFF2-40B4-BE49-F238E27FC236}">
                    <a16:creationId xmlns:a16="http://schemas.microsoft.com/office/drawing/2014/main" id="{857B98B8-2126-432A-9288-8E138600023D}"/>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577" name="Group 576">
            <a:extLst>
              <a:ext uri="{FF2B5EF4-FFF2-40B4-BE49-F238E27FC236}">
                <a16:creationId xmlns:a16="http://schemas.microsoft.com/office/drawing/2014/main" id="{135542C9-B39F-4656-AED5-9156FBEC2182}"/>
              </a:ext>
            </a:extLst>
          </p:cNvPr>
          <p:cNvGrpSpPr/>
          <p:nvPr/>
        </p:nvGrpSpPr>
        <p:grpSpPr>
          <a:xfrm>
            <a:off x="3853534" y="4830504"/>
            <a:ext cx="275886" cy="211438"/>
            <a:chOff x="7987238" y="1610485"/>
            <a:chExt cx="506061" cy="382008"/>
          </a:xfrm>
        </p:grpSpPr>
        <p:sp>
          <p:nvSpPr>
            <p:cNvPr id="578" name="Rectangle 577">
              <a:extLst>
                <a:ext uri="{FF2B5EF4-FFF2-40B4-BE49-F238E27FC236}">
                  <a16:creationId xmlns:a16="http://schemas.microsoft.com/office/drawing/2014/main" id="{0E62F9AF-9052-4B54-8084-E2D49855F9F7}"/>
                </a:ext>
              </a:extLst>
            </p:cNvPr>
            <p:cNvSpPr/>
            <p:nvPr/>
          </p:nvSpPr>
          <p:spPr bwMode="auto">
            <a:xfrm>
              <a:off x="7994852" y="1610485"/>
              <a:ext cx="498447" cy="318360"/>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9" name="Group 578">
              <a:extLst>
                <a:ext uri="{FF2B5EF4-FFF2-40B4-BE49-F238E27FC236}">
                  <a16:creationId xmlns:a16="http://schemas.microsoft.com/office/drawing/2014/main" id="{64B59F49-A8EF-47A0-B0EE-5494CF8F1D49}"/>
                </a:ext>
              </a:extLst>
            </p:cNvPr>
            <p:cNvGrpSpPr/>
            <p:nvPr/>
          </p:nvGrpSpPr>
          <p:grpSpPr>
            <a:xfrm>
              <a:off x="7987238" y="1610486"/>
              <a:ext cx="498447" cy="382007"/>
              <a:chOff x="9563138" y="2462727"/>
              <a:chExt cx="516394" cy="395761"/>
            </a:xfrm>
          </p:grpSpPr>
          <p:sp>
            <p:nvSpPr>
              <p:cNvPr id="580" name="monitor">
                <a:extLst>
                  <a:ext uri="{FF2B5EF4-FFF2-40B4-BE49-F238E27FC236}">
                    <a16:creationId xmlns:a16="http://schemas.microsoft.com/office/drawing/2014/main" id="{F509986E-D4E5-451F-8EE7-4A599BAEA8CC}"/>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81" name="Group 580">
                <a:extLst>
                  <a:ext uri="{FF2B5EF4-FFF2-40B4-BE49-F238E27FC236}">
                    <a16:creationId xmlns:a16="http://schemas.microsoft.com/office/drawing/2014/main" id="{E885CFC4-9BEF-4FDB-BAB4-23C81F2BAEB5}"/>
                  </a:ext>
                </a:extLst>
              </p:cNvPr>
              <p:cNvGrpSpPr/>
              <p:nvPr/>
            </p:nvGrpSpPr>
            <p:grpSpPr>
              <a:xfrm>
                <a:off x="9746672" y="2545410"/>
                <a:ext cx="107950" cy="134938"/>
                <a:chOff x="9444088" y="2885171"/>
                <a:chExt cx="107950" cy="134938"/>
              </a:xfrm>
              <a:solidFill>
                <a:srgbClr val="505050"/>
              </a:solidFill>
            </p:grpSpPr>
            <p:sp>
              <p:nvSpPr>
                <p:cNvPr id="582" name="Freeform 26">
                  <a:extLst>
                    <a:ext uri="{FF2B5EF4-FFF2-40B4-BE49-F238E27FC236}">
                      <a16:creationId xmlns:a16="http://schemas.microsoft.com/office/drawing/2014/main" id="{2FACDCA3-E34D-45C8-894A-3693A43B785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83" name="Freeform 27">
                  <a:extLst>
                    <a:ext uri="{FF2B5EF4-FFF2-40B4-BE49-F238E27FC236}">
                      <a16:creationId xmlns:a16="http://schemas.microsoft.com/office/drawing/2014/main" id="{DAED8E05-6359-4367-A821-F67C3B495DF5}"/>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573" name="Group 572">
            <a:extLst>
              <a:ext uri="{FF2B5EF4-FFF2-40B4-BE49-F238E27FC236}">
                <a16:creationId xmlns:a16="http://schemas.microsoft.com/office/drawing/2014/main" id="{78482A93-5863-4B1E-A030-20AEC85A6417}"/>
              </a:ext>
            </a:extLst>
          </p:cNvPr>
          <p:cNvGrpSpPr/>
          <p:nvPr/>
        </p:nvGrpSpPr>
        <p:grpSpPr>
          <a:xfrm>
            <a:off x="3511350" y="4830891"/>
            <a:ext cx="275886" cy="211438"/>
            <a:chOff x="2892310" y="4439341"/>
            <a:chExt cx="376337" cy="288423"/>
          </a:xfrm>
        </p:grpSpPr>
        <p:sp>
          <p:nvSpPr>
            <p:cNvPr id="574" name="monitor">
              <a:extLst>
                <a:ext uri="{FF2B5EF4-FFF2-40B4-BE49-F238E27FC236}">
                  <a16:creationId xmlns:a16="http://schemas.microsoft.com/office/drawing/2014/main" id="{38CF2F3B-6A75-4ED1-9483-74335B8DAA0E}"/>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5" name="Rectangle 574">
              <a:extLst>
                <a:ext uri="{FF2B5EF4-FFF2-40B4-BE49-F238E27FC236}">
                  <a16:creationId xmlns:a16="http://schemas.microsoft.com/office/drawing/2014/main" id="{28813D3E-ABAF-4C44-97EC-129506BA565A}"/>
                </a:ext>
              </a:extLst>
            </p:cNvPr>
            <p:cNvSpPr/>
            <p:nvPr/>
          </p:nvSpPr>
          <p:spPr bwMode="auto">
            <a:xfrm>
              <a:off x="2892310" y="4439341"/>
              <a:ext cx="376337" cy="23280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11BCE1DC-6199-40AD-AC46-6C28AAFC3398}"/>
                </a:ext>
              </a:extLst>
            </p:cNvPr>
            <p:cNvPicPr>
              <a:picLocks noChangeAspect="1"/>
            </p:cNvPicPr>
            <p:nvPr/>
          </p:nvPicPr>
          <p:blipFill rotWithShape="1">
            <a:blip r:embed="rId12">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84" name="Group 583">
            <a:extLst>
              <a:ext uri="{FF2B5EF4-FFF2-40B4-BE49-F238E27FC236}">
                <a16:creationId xmlns:a16="http://schemas.microsoft.com/office/drawing/2014/main" id="{39ED72AF-6CB0-4C26-AFAD-971407DF3843}"/>
              </a:ext>
            </a:extLst>
          </p:cNvPr>
          <p:cNvGrpSpPr/>
          <p:nvPr/>
        </p:nvGrpSpPr>
        <p:grpSpPr>
          <a:xfrm>
            <a:off x="3169862" y="4833877"/>
            <a:ext cx="275886" cy="211438"/>
            <a:chOff x="7398246" y="1610486"/>
            <a:chExt cx="498447" cy="382007"/>
          </a:xfrm>
        </p:grpSpPr>
        <p:sp>
          <p:nvSpPr>
            <p:cNvPr id="585" name="monitor">
              <a:extLst>
                <a:ext uri="{FF2B5EF4-FFF2-40B4-BE49-F238E27FC236}">
                  <a16:creationId xmlns:a16="http://schemas.microsoft.com/office/drawing/2014/main" id="{A703EC7A-C64B-455E-A2BB-B46E91CE134D}"/>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6" name="Rectangle 585">
              <a:extLst>
                <a:ext uri="{FF2B5EF4-FFF2-40B4-BE49-F238E27FC236}">
                  <a16:creationId xmlns:a16="http://schemas.microsoft.com/office/drawing/2014/main" id="{75C6E0D8-3661-4D5B-9A51-62039761F126}"/>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7" name="Group 11">
              <a:extLst>
                <a:ext uri="{FF2B5EF4-FFF2-40B4-BE49-F238E27FC236}">
                  <a16:creationId xmlns:a16="http://schemas.microsoft.com/office/drawing/2014/main" id="{72BB6207-37A2-4E7D-97FF-D05BD2EC11D3}"/>
                </a:ext>
              </a:extLst>
            </p:cNvPr>
            <p:cNvGrpSpPr>
              <a:grpSpLocks noChangeAspect="1"/>
            </p:cNvGrpSpPr>
            <p:nvPr/>
          </p:nvGrpSpPr>
          <p:grpSpPr bwMode="auto">
            <a:xfrm>
              <a:off x="7581678" y="1714920"/>
              <a:ext cx="111860" cy="111860"/>
              <a:chOff x="5664" y="1835"/>
              <a:chExt cx="73" cy="73"/>
            </a:xfrm>
            <a:solidFill>
              <a:srgbClr val="FFFFFF"/>
            </a:solidFill>
          </p:grpSpPr>
          <p:sp>
            <p:nvSpPr>
              <p:cNvPr id="588" name="Freeform 12">
                <a:extLst>
                  <a:ext uri="{FF2B5EF4-FFF2-40B4-BE49-F238E27FC236}">
                    <a16:creationId xmlns:a16="http://schemas.microsoft.com/office/drawing/2014/main" id="{6C4D30E4-FDA3-481E-96DE-8AE036B0B592}"/>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89" name="Freeform 13">
                <a:extLst>
                  <a:ext uri="{FF2B5EF4-FFF2-40B4-BE49-F238E27FC236}">
                    <a16:creationId xmlns:a16="http://schemas.microsoft.com/office/drawing/2014/main" id="{133FA34C-F1F5-478D-980A-E0A7F0A871A2}"/>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90" name="Freeform 14">
                <a:extLst>
                  <a:ext uri="{FF2B5EF4-FFF2-40B4-BE49-F238E27FC236}">
                    <a16:creationId xmlns:a16="http://schemas.microsoft.com/office/drawing/2014/main" id="{4AF221A7-2A9D-4E85-B235-8630453EDBA2}"/>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91" name="Freeform 15">
                <a:extLst>
                  <a:ext uri="{FF2B5EF4-FFF2-40B4-BE49-F238E27FC236}">
                    <a16:creationId xmlns:a16="http://schemas.microsoft.com/office/drawing/2014/main" id="{ED98505F-7928-4860-99F2-BB08141068E7}"/>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76" name="Group 175">
            <a:extLst>
              <a:ext uri="{FF2B5EF4-FFF2-40B4-BE49-F238E27FC236}">
                <a16:creationId xmlns:a16="http://schemas.microsoft.com/office/drawing/2014/main" id="{58FBE960-00A4-4227-A8D3-A714D8B4CEB3}"/>
              </a:ext>
            </a:extLst>
          </p:cNvPr>
          <p:cNvGrpSpPr/>
          <p:nvPr/>
        </p:nvGrpSpPr>
        <p:grpSpPr>
          <a:xfrm>
            <a:off x="6368261" y="5507526"/>
            <a:ext cx="4117617" cy="914400"/>
            <a:chOff x="6368261" y="5507526"/>
            <a:chExt cx="4117617" cy="914400"/>
          </a:xfrm>
          <a:solidFill>
            <a:schemeClr val="tx1"/>
          </a:solidFill>
        </p:grpSpPr>
        <p:sp>
          <p:nvSpPr>
            <p:cNvPr id="179" name="Rectangle: Rounded Corners 178">
              <a:extLst>
                <a:ext uri="{FF2B5EF4-FFF2-40B4-BE49-F238E27FC236}">
                  <a16:creationId xmlns:a16="http://schemas.microsoft.com/office/drawing/2014/main" id="{F13E231F-F6AA-47BF-A457-DD88FE2CD9A7}"/>
                </a:ext>
              </a:extLst>
            </p:cNvPr>
            <p:cNvSpPr/>
            <p:nvPr/>
          </p:nvSpPr>
          <p:spPr bwMode="auto">
            <a:xfrm>
              <a:off x="6368261" y="5507526"/>
              <a:ext cx="4117617" cy="9144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91440" bIns="146304" numCol="1" spcCol="0" rtlCol="0" fromWordArt="0" anchor="ctr" anchorCtr="0" forceAA="0" compatLnSpc="1">
              <a:prstTxWarp prst="textNoShape">
                <a:avLst/>
              </a:prstTxWarp>
              <a:noAutofit/>
            </a:bodyPr>
            <a:lstStyle/>
            <a:p>
              <a:pPr marL="228600" marR="0" lvl="0" indent="0" algn="l" defTabSz="932472" rtl="0" eaLnBrk="1" fontAlgn="base" latinLnBrk="0" hangingPunct="1">
                <a:lnSpc>
                  <a:spcPct val="100000"/>
                </a:lnSpc>
                <a:spcBef>
                  <a:spcPct val="0"/>
                </a:spcBef>
                <a:spcAft>
                  <a:spcPts val="300"/>
                </a:spcAft>
                <a:buClrTx/>
                <a:buSzTx/>
                <a:buFontTx/>
                <a:buNone/>
                <a:tabLst/>
                <a:defRPr/>
              </a:pPr>
              <a:r>
                <a:rPr kumimoji="0" lang="en-US" sz="105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Specialized Segments</a:t>
              </a:r>
            </a:p>
            <a:p>
              <a:pPr marL="228600" marR="0" lvl="0" indent="0" algn="l" defTabSz="932114" rtl="0" eaLnBrk="1" fontAlgn="base"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Isolate well-defined life/safety and</a:t>
              </a:r>
              <a:b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business-critical assets (as possible)</a:t>
              </a:r>
            </a:p>
          </p:txBody>
        </p:sp>
        <p:sp>
          <p:nvSpPr>
            <p:cNvPr id="180" name="!! building_7" title="Icon of a building with a curved section protruding from it">
              <a:extLst>
                <a:ext uri="{FF2B5EF4-FFF2-40B4-BE49-F238E27FC236}">
                  <a16:creationId xmlns:a16="http://schemas.microsoft.com/office/drawing/2014/main" id="{8683DAA2-38A3-42E8-BDF0-6A31AB95CD36}"/>
                </a:ext>
              </a:extLst>
            </p:cNvPr>
            <p:cNvSpPr>
              <a:spLocks noChangeAspect="1" noEditPoints="1"/>
            </p:cNvSpPr>
            <p:nvPr/>
          </p:nvSpPr>
          <p:spPr bwMode="auto">
            <a:xfrm flipH="1">
              <a:off x="9771544" y="5714055"/>
              <a:ext cx="452818" cy="473602"/>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81" name="Rectangle: Rounded Corners 180">
            <a:extLst>
              <a:ext uri="{FF2B5EF4-FFF2-40B4-BE49-F238E27FC236}">
                <a16:creationId xmlns:a16="http://schemas.microsoft.com/office/drawing/2014/main" id="{9D82334E-5F68-4D45-BE46-B0A592B717D4}"/>
              </a:ext>
            </a:extLst>
          </p:cNvPr>
          <p:cNvSpPr/>
          <p:nvPr/>
        </p:nvSpPr>
        <p:spPr bwMode="auto">
          <a:xfrm>
            <a:off x="3411406" y="5304833"/>
            <a:ext cx="3992009" cy="1118203"/>
          </a:xfrm>
          <a:prstGeom prst="roundRect">
            <a:avLst>
              <a:gd name="adj" fmla="val 50000"/>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182" name="Straight Connector 181">
            <a:extLst>
              <a:ext uri="{FF2B5EF4-FFF2-40B4-BE49-F238E27FC236}">
                <a16:creationId xmlns:a16="http://schemas.microsoft.com/office/drawing/2014/main" id="{881A9C72-6507-4E0B-9A8A-A3F9675EEA76}"/>
              </a:ext>
            </a:extLst>
          </p:cNvPr>
          <p:cNvCxnSpPr>
            <a:cxnSpLocks/>
          </p:cNvCxnSpPr>
          <p:nvPr/>
        </p:nvCxnSpPr>
        <p:spPr>
          <a:xfrm>
            <a:off x="5327861" y="6124150"/>
            <a:ext cx="1508839" cy="0"/>
          </a:xfrm>
          <a:prstGeom prst="line">
            <a:avLst/>
          </a:prstGeom>
          <a:solidFill>
            <a:srgbClr val="FFFFFF">
              <a:lumMod val="95000"/>
            </a:srgbClr>
          </a:solidFill>
          <a:ln w="19050" cap="flat" cmpd="sng" algn="ctr">
            <a:solidFill>
              <a:srgbClr val="505050"/>
            </a:solidFill>
            <a:prstDash val="solid"/>
          </a:ln>
          <a:effectLst/>
        </p:spPr>
      </p:cxnSp>
      <p:cxnSp>
        <p:nvCxnSpPr>
          <p:cNvPr id="185" name="Straight Connector 184">
            <a:extLst>
              <a:ext uri="{FF2B5EF4-FFF2-40B4-BE49-F238E27FC236}">
                <a16:creationId xmlns:a16="http://schemas.microsoft.com/office/drawing/2014/main" id="{681B8FC8-4A3D-4F5E-A5FD-EB9CDF5FEC6D}"/>
              </a:ext>
            </a:extLst>
          </p:cNvPr>
          <p:cNvCxnSpPr>
            <a:cxnSpLocks/>
          </p:cNvCxnSpPr>
          <p:nvPr/>
        </p:nvCxnSpPr>
        <p:spPr>
          <a:xfrm>
            <a:off x="6823520"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87" name="Group 186">
            <a:extLst>
              <a:ext uri="{FF2B5EF4-FFF2-40B4-BE49-F238E27FC236}">
                <a16:creationId xmlns:a16="http://schemas.microsoft.com/office/drawing/2014/main" id="{30709D1F-E39F-4C84-B2CF-8C0133D4F0D1}"/>
              </a:ext>
            </a:extLst>
          </p:cNvPr>
          <p:cNvGrpSpPr/>
          <p:nvPr/>
        </p:nvGrpSpPr>
        <p:grpSpPr>
          <a:xfrm>
            <a:off x="6075463" y="5701971"/>
            <a:ext cx="370338" cy="327772"/>
            <a:chOff x="4723767" y="3080378"/>
            <a:chExt cx="439858" cy="389301"/>
          </a:xfrm>
        </p:grpSpPr>
        <p:pic>
          <p:nvPicPr>
            <p:cNvPr id="188" name="Picture 187">
              <a:extLst>
                <a:ext uri="{FF2B5EF4-FFF2-40B4-BE49-F238E27FC236}">
                  <a16:creationId xmlns:a16="http://schemas.microsoft.com/office/drawing/2014/main" id="{DC26B4A6-369C-424A-9F73-ECD387E27E01}"/>
                </a:ext>
              </a:extLst>
            </p:cNvPr>
            <p:cNvPicPr>
              <a:picLocks noChangeAspect="1"/>
            </p:cNvPicPr>
            <p:nvPr/>
          </p:nvPicPr>
          <p:blipFill rotWithShape="1">
            <a:blip r:embed="rId1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189" name="Group 188">
              <a:extLst>
                <a:ext uri="{FF2B5EF4-FFF2-40B4-BE49-F238E27FC236}">
                  <a16:creationId xmlns:a16="http://schemas.microsoft.com/office/drawing/2014/main" id="{75980527-E17C-43A4-A37C-3B759C31E744}"/>
                </a:ext>
              </a:extLst>
            </p:cNvPr>
            <p:cNvGrpSpPr/>
            <p:nvPr/>
          </p:nvGrpSpPr>
          <p:grpSpPr>
            <a:xfrm>
              <a:off x="4723767" y="3080378"/>
              <a:ext cx="439858" cy="389301"/>
              <a:chOff x="3131835" y="4047725"/>
              <a:chExt cx="439858" cy="389301"/>
            </a:xfrm>
          </p:grpSpPr>
          <p:grpSp>
            <p:nvGrpSpPr>
              <p:cNvPr id="190" name="Group 189">
                <a:extLst>
                  <a:ext uri="{FF2B5EF4-FFF2-40B4-BE49-F238E27FC236}">
                    <a16:creationId xmlns:a16="http://schemas.microsoft.com/office/drawing/2014/main" id="{D5E892A0-1DBF-4984-895F-25989E066E6A}"/>
                  </a:ext>
                </a:extLst>
              </p:cNvPr>
              <p:cNvGrpSpPr/>
              <p:nvPr/>
            </p:nvGrpSpPr>
            <p:grpSpPr>
              <a:xfrm>
                <a:off x="3131835" y="4047725"/>
                <a:ext cx="182560" cy="348911"/>
                <a:chOff x="2136298" y="4226790"/>
                <a:chExt cx="196678" cy="375893"/>
              </a:xfrm>
            </p:grpSpPr>
            <p:sp>
              <p:nvSpPr>
                <p:cNvPr id="194" name="Rectangle 193">
                  <a:extLst>
                    <a:ext uri="{FF2B5EF4-FFF2-40B4-BE49-F238E27FC236}">
                      <a16:creationId xmlns:a16="http://schemas.microsoft.com/office/drawing/2014/main" id="{380B4A59-77FA-49BA-9AEC-1333F397FDB3}"/>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server">
                  <a:extLst>
                    <a:ext uri="{FF2B5EF4-FFF2-40B4-BE49-F238E27FC236}">
                      <a16:creationId xmlns:a16="http://schemas.microsoft.com/office/drawing/2014/main" id="{8E0ED948-EAEC-4571-AAD7-5711652F4FC4}"/>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91" name="Oval 190">
                <a:extLst>
                  <a:ext uri="{FF2B5EF4-FFF2-40B4-BE49-F238E27FC236}">
                    <a16:creationId xmlns:a16="http://schemas.microsoft.com/office/drawing/2014/main" id="{3CDF7B84-2647-476F-99F5-4CCA832D64E4}"/>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2" name="Picture 191">
                <a:extLst>
                  <a:ext uri="{FF2B5EF4-FFF2-40B4-BE49-F238E27FC236}">
                    <a16:creationId xmlns:a16="http://schemas.microsoft.com/office/drawing/2014/main" id="{022EADFB-37AE-49B2-8498-49543A9295E1}"/>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93" name="Freeform 6">
                <a:extLst>
                  <a:ext uri="{FF2B5EF4-FFF2-40B4-BE49-F238E27FC236}">
                    <a16:creationId xmlns:a16="http://schemas.microsoft.com/office/drawing/2014/main" id="{CB4F69B8-6478-4339-B6AA-FB74EF8AA55C}"/>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215" name="Group 214">
            <a:extLst>
              <a:ext uri="{FF2B5EF4-FFF2-40B4-BE49-F238E27FC236}">
                <a16:creationId xmlns:a16="http://schemas.microsoft.com/office/drawing/2014/main" id="{1E437B10-7B94-4F5C-84E9-F2DA01036E49}"/>
              </a:ext>
            </a:extLst>
          </p:cNvPr>
          <p:cNvGrpSpPr/>
          <p:nvPr/>
        </p:nvGrpSpPr>
        <p:grpSpPr>
          <a:xfrm>
            <a:off x="6719804" y="5712906"/>
            <a:ext cx="370338" cy="327772"/>
            <a:chOff x="4723767" y="3080378"/>
            <a:chExt cx="439858" cy="389301"/>
          </a:xfrm>
        </p:grpSpPr>
        <p:pic>
          <p:nvPicPr>
            <p:cNvPr id="219" name="Picture 218">
              <a:extLst>
                <a:ext uri="{FF2B5EF4-FFF2-40B4-BE49-F238E27FC236}">
                  <a16:creationId xmlns:a16="http://schemas.microsoft.com/office/drawing/2014/main" id="{E52F082B-D2B0-458F-8147-1BEC925086C4}"/>
                </a:ext>
              </a:extLst>
            </p:cNvPr>
            <p:cNvPicPr>
              <a:picLocks noChangeAspect="1"/>
            </p:cNvPicPr>
            <p:nvPr/>
          </p:nvPicPr>
          <p:blipFill rotWithShape="1">
            <a:blip r:embed="rId1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229" name="Group 228">
              <a:extLst>
                <a:ext uri="{FF2B5EF4-FFF2-40B4-BE49-F238E27FC236}">
                  <a16:creationId xmlns:a16="http://schemas.microsoft.com/office/drawing/2014/main" id="{7C43C98B-0B1C-4E01-800A-0A113DD4C3FF}"/>
                </a:ext>
              </a:extLst>
            </p:cNvPr>
            <p:cNvGrpSpPr/>
            <p:nvPr/>
          </p:nvGrpSpPr>
          <p:grpSpPr>
            <a:xfrm>
              <a:off x="4723767" y="3080378"/>
              <a:ext cx="439858" cy="389301"/>
              <a:chOff x="3131835" y="4047725"/>
              <a:chExt cx="439858" cy="389301"/>
            </a:xfrm>
          </p:grpSpPr>
          <p:grpSp>
            <p:nvGrpSpPr>
              <p:cNvPr id="230" name="Group 229">
                <a:extLst>
                  <a:ext uri="{FF2B5EF4-FFF2-40B4-BE49-F238E27FC236}">
                    <a16:creationId xmlns:a16="http://schemas.microsoft.com/office/drawing/2014/main" id="{AD56A8B9-0AC9-4BBB-85DB-5F02642BF316}"/>
                  </a:ext>
                </a:extLst>
              </p:cNvPr>
              <p:cNvGrpSpPr/>
              <p:nvPr/>
            </p:nvGrpSpPr>
            <p:grpSpPr>
              <a:xfrm>
                <a:off x="3131835" y="4047725"/>
                <a:ext cx="182560" cy="348911"/>
                <a:chOff x="2136298" y="4226790"/>
                <a:chExt cx="196678" cy="375893"/>
              </a:xfrm>
            </p:grpSpPr>
            <p:sp>
              <p:nvSpPr>
                <p:cNvPr id="234" name="Rectangle 233">
                  <a:extLst>
                    <a:ext uri="{FF2B5EF4-FFF2-40B4-BE49-F238E27FC236}">
                      <a16:creationId xmlns:a16="http://schemas.microsoft.com/office/drawing/2014/main" id="{3397B734-0980-4492-9949-812E899FCA83}"/>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server">
                  <a:extLst>
                    <a:ext uri="{FF2B5EF4-FFF2-40B4-BE49-F238E27FC236}">
                      <a16:creationId xmlns:a16="http://schemas.microsoft.com/office/drawing/2014/main" id="{B379D41A-5245-4BAD-9D27-4341CF4FC0F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31" name="Oval 230">
                <a:extLst>
                  <a:ext uri="{FF2B5EF4-FFF2-40B4-BE49-F238E27FC236}">
                    <a16:creationId xmlns:a16="http://schemas.microsoft.com/office/drawing/2014/main" id="{11D7DDAD-D36D-4026-AEDB-9EB157EBA2E9}"/>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2" name="Picture 231">
                <a:extLst>
                  <a:ext uri="{FF2B5EF4-FFF2-40B4-BE49-F238E27FC236}">
                    <a16:creationId xmlns:a16="http://schemas.microsoft.com/office/drawing/2014/main" id="{307DF993-8429-4C17-AFB4-FCE5F5BC62BF}"/>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233" name="Freeform 6">
                <a:extLst>
                  <a:ext uri="{FF2B5EF4-FFF2-40B4-BE49-F238E27FC236}">
                    <a16:creationId xmlns:a16="http://schemas.microsoft.com/office/drawing/2014/main" id="{A126233F-AFB5-46C3-AE39-72CB53C3EDF9}"/>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237" name="Rectangle 236">
            <a:extLst>
              <a:ext uri="{FF2B5EF4-FFF2-40B4-BE49-F238E27FC236}">
                <a16:creationId xmlns:a16="http://schemas.microsoft.com/office/drawing/2014/main" id="{BB6150C1-F43C-4318-9DD3-4556BEFEAE7A}"/>
              </a:ext>
            </a:extLst>
          </p:cNvPr>
          <p:cNvSpPr/>
          <p:nvPr/>
        </p:nvSpPr>
        <p:spPr bwMode="auto">
          <a:xfrm>
            <a:off x="3497210" y="5456317"/>
            <a:ext cx="1664244"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grpSp>
        <p:nvGrpSpPr>
          <p:cNvPr id="171" name="Group 170">
            <a:extLst>
              <a:ext uri="{FF2B5EF4-FFF2-40B4-BE49-F238E27FC236}">
                <a16:creationId xmlns:a16="http://schemas.microsoft.com/office/drawing/2014/main" id="{69AD14D2-F74C-4961-B21E-81CC1B3A6B1C}"/>
              </a:ext>
            </a:extLst>
          </p:cNvPr>
          <p:cNvGrpSpPr/>
          <p:nvPr/>
        </p:nvGrpSpPr>
        <p:grpSpPr>
          <a:xfrm>
            <a:off x="6227040" y="5134695"/>
            <a:ext cx="1187138" cy="284878"/>
            <a:chOff x="2123430" y="3828285"/>
            <a:chExt cx="1187138" cy="284878"/>
          </a:xfrm>
        </p:grpSpPr>
        <p:sp>
          <p:nvSpPr>
            <p:cNvPr id="173" name="Rectangle 172">
              <a:hlinkClick r:id="rId15"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30F62C7E-06E8-4F12-ABF1-D47DC27CF68D}"/>
                </a:ext>
              </a:extLst>
            </p:cNvPr>
            <p:cNvSpPr/>
            <p:nvPr/>
          </p:nvSpPr>
          <p:spPr>
            <a:xfrm>
              <a:off x="2123430" y="3828285"/>
              <a:ext cx="1187138" cy="284878"/>
            </a:xfrm>
            <a:prstGeom prst="rect">
              <a:avLst/>
            </a:prstGeom>
            <a:solidFill>
              <a:schemeClr val="bg1"/>
            </a:solidFill>
            <a:ln w="19050">
              <a:solidFill>
                <a:srgbClr val="5C2D9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Azure AD App Proxy</a:t>
              </a:r>
            </a:p>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00" b="0" i="1"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Beyond User VPN</a:t>
              </a:r>
            </a:p>
          </p:txBody>
        </p:sp>
        <p:pic>
          <p:nvPicPr>
            <p:cNvPr id="174" name="Picture 173">
              <a:extLst>
                <a:ext uri="{FF2B5EF4-FFF2-40B4-BE49-F238E27FC236}">
                  <a16:creationId xmlns:a16="http://schemas.microsoft.com/office/drawing/2014/main" id="{442D028D-A79A-4963-A68E-BB8FE973EBF5}"/>
                </a:ext>
              </a:extLst>
            </p:cNvPr>
            <p:cNvPicPr>
              <a:picLocks noChangeAspect="1"/>
            </p:cNvPicPr>
            <p:nvPr/>
          </p:nvPicPr>
          <p:blipFill>
            <a:blip r:embed="rId16">
              <a:duotone>
                <a:schemeClr val="accent1">
                  <a:shade val="45000"/>
                  <a:satMod val="135000"/>
                </a:schemeClr>
                <a:prstClr val="white"/>
              </a:duotone>
              <a:lum bright="-20000" contrast="40000"/>
            </a:blip>
            <a:stretch>
              <a:fillRect/>
            </a:stretch>
          </p:blipFill>
          <p:spPr>
            <a:xfrm>
              <a:off x="2173010" y="3875271"/>
              <a:ext cx="204678" cy="204678"/>
            </a:xfrm>
            <a:prstGeom prst="rect">
              <a:avLst/>
            </a:prstGeom>
          </p:spPr>
        </p:pic>
      </p:grpSp>
      <p:cxnSp>
        <p:nvCxnSpPr>
          <p:cNvPr id="196" name="Straight Connector 195">
            <a:extLst>
              <a:ext uri="{FF2B5EF4-FFF2-40B4-BE49-F238E27FC236}">
                <a16:creationId xmlns:a16="http://schemas.microsoft.com/office/drawing/2014/main" id="{4AB74DBB-AEBB-40C0-A7CE-7F380D1D087B}"/>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cxnSp>
        <p:nvCxnSpPr>
          <p:cNvPr id="177" name="!! Cloud line">
            <a:extLst>
              <a:ext uri="{FF2B5EF4-FFF2-40B4-BE49-F238E27FC236}">
                <a16:creationId xmlns:a16="http://schemas.microsoft.com/office/drawing/2014/main" id="{8B793658-CD4C-4525-93AC-A42F84E0452E}"/>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pic>
        <p:nvPicPr>
          <p:cNvPr id="161" name="!! Graphic 315">
            <a:extLst>
              <a:ext uri="{FF2B5EF4-FFF2-40B4-BE49-F238E27FC236}">
                <a16:creationId xmlns:a16="http://schemas.microsoft.com/office/drawing/2014/main" id="{050F6F29-9068-4E58-8FEA-629764B794F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00138" y="4420292"/>
            <a:ext cx="182880" cy="99753"/>
          </a:xfrm>
          <a:prstGeom prst="rect">
            <a:avLst/>
          </a:prstGeom>
        </p:spPr>
      </p:pic>
      <p:cxnSp>
        <p:nvCxnSpPr>
          <p:cNvPr id="26" name="!! Unmanaged Interent line">
            <a:extLst>
              <a:ext uri="{FF2B5EF4-FFF2-40B4-BE49-F238E27FC236}">
                <a16:creationId xmlns:a16="http://schemas.microsoft.com/office/drawing/2014/main" id="{3CF72206-ACCA-42E6-AB8F-49CCDCE035DA}"/>
              </a:ext>
            </a:extLst>
          </p:cNvPr>
          <p:cNvCxnSpPr>
            <a:cxnSpLocks/>
          </p:cNvCxnSpPr>
          <p:nvPr/>
        </p:nvCxnSpPr>
        <p:spPr>
          <a:xfrm flipV="1">
            <a:off x="4824988" y="4470170"/>
            <a:ext cx="875150" cy="200823"/>
          </a:xfrm>
          <a:prstGeom prst="bentConnector3">
            <a:avLst>
              <a:gd name="adj1" fmla="val 50000"/>
            </a:avLst>
          </a:prstGeom>
          <a:noFill/>
          <a:ln w="19050" cap="flat" cmpd="sng" algn="ctr">
            <a:solidFill>
              <a:srgbClr val="505050"/>
            </a:solidFill>
            <a:prstDash val="solid"/>
            <a:headEnd type="none"/>
            <a:tailEnd type="none"/>
          </a:ln>
          <a:effectLst/>
        </p:spPr>
      </p:cxnSp>
      <p:cxnSp>
        <p:nvCxnSpPr>
          <p:cNvPr id="183" name="Straight Connector 182">
            <a:extLst>
              <a:ext uri="{FF2B5EF4-FFF2-40B4-BE49-F238E27FC236}">
                <a16:creationId xmlns:a16="http://schemas.microsoft.com/office/drawing/2014/main" id="{2B3032DE-4003-45F2-BD7B-3FD4115CD112}"/>
              </a:ext>
            </a:extLst>
          </p:cNvPr>
          <p:cNvCxnSpPr>
            <a:cxnSpLocks/>
          </p:cNvCxnSpPr>
          <p:nvPr/>
        </p:nvCxnSpPr>
        <p:spPr>
          <a:xfrm>
            <a:off x="5341414" y="60295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4" name="Straight Connector 183">
            <a:extLst>
              <a:ext uri="{FF2B5EF4-FFF2-40B4-BE49-F238E27FC236}">
                <a16:creationId xmlns:a16="http://schemas.microsoft.com/office/drawing/2014/main" id="{4276E76C-E4AC-4C01-B24C-D4C1B54D7FB4}"/>
              </a:ext>
            </a:extLst>
          </p:cNvPr>
          <p:cNvCxnSpPr>
            <a:cxnSpLocks/>
          </p:cNvCxnSpPr>
          <p:nvPr/>
        </p:nvCxnSpPr>
        <p:spPr>
          <a:xfrm>
            <a:off x="6195674"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186" name="Graphic 185">
            <a:extLst>
              <a:ext uri="{FF2B5EF4-FFF2-40B4-BE49-F238E27FC236}">
                <a16:creationId xmlns:a16="http://schemas.microsoft.com/office/drawing/2014/main" id="{E73D7EFA-5D8D-4084-9303-3B9DD9D778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08281" y="6060162"/>
            <a:ext cx="373956" cy="101989"/>
          </a:xfrm>
          <a:prstGeom prst="rect">
            <a:avLst/>
          </a:prstGeom>
        </p:spPr>
      </p:pic>
      <p:sp>
        <p:nvSpPr>
          <p:cNvPr id="236" name="Laptop_E770">
            <a:extLst>
              <a:ext uri="{FF2B5EF4-FFF2-40B4-BE49-F238E27FC236}">
                <a16:creationId xmlns:a16="http://schemas.microsoft.com/office/drawing/2014/main" id="{44BE6E7A-745D-451B-A6E1-17A391BF130C}"/>
              </a:ext>
            </a:extLst>
          </p:cNvPr>
          <p:cNvSpPr>
            <a:spLocks noChangeAspect="1" noEditPoints="1"/>
          </p:cNvSpPr>
          <p:nvPr/>
        </p:nvSpPr>
        <p:spPr bwMode="auto">
          <a:xfrm>
            <a:off x="5084268" y="5680878"/>
            <a:ext cx="514292" cy="34317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60" name="!! Graphic 314">
            <a:extLst>
              <a:ext uri="{FF2B5EF4-FFF2-40B4-BE49-F238E27FC236}">
                <a16:creationId xmlns:a16="http://schemas.microsoft.com/office/drawing/2014/main" id="{99E6A2A5-A721-4924-8BB2-962EB01E808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10431" y="4800559"/>
            <a:ext cx="196950" cy="182880"/>
          </a:xfrm>
          <a:prstGeom prst="rect">
            <a:avLst/>
          </a:prstGeom>
        </p:spPr>
      </p:pic>
      <p:pic>
        <p:nvPicPr>
          <p:cNvPr id="7" name="!! Graphic 314">
            <a:extLst>
              <a:ext uri="{FF2B5EF4-FFF2-40B4-BE49-F238E27FC236}">
                <a16:creationId xmlns:a16="http://schemas.microsoft.com/office/drawing/2014/main" id="{22E6789F-5FCA-4F18-90FC-3E95E756FB8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06826" y="5198560"/>
            <a:ext cx="196950" cy="182880"/>
          </a:xfrm>
          <a:prstGeom prst="rect">
            <a:avLst/>
          </a:prstGeom>
        </p:spPr>
      </p:pic>
      <p:sp>
        <p:nvSpPr>
          <p:cNvPr id="14" name="Rectangle 13">
            <a:extLst>
              <a:ext uri="{FF2B5EF4-FFF2-40B4-BE49-F238E27FC236}">
                <a16:creationId xmlns:a16="http://schemas.microsoft.com/office/drawing/2014/main" id="{75CB2E09-C872-4C80-BB1D-DB53661F701D}"/>
              </a:ext>
            </a:extLst>
          </p:cNvPr>
          <p:cNvSpPr/>
          <p:nvPr/>
        </p:nvSpPr>
        <p:spPr bwMode="auto">
          <a:xfrm>
            <a:off x="4871628" y="5112681"/>
            <a:ext cx="452325" cy="368427"/>
          </a:xfrm>
          <a:prstGeom prst="rect">
            <a:avLst/>
          </a:prstGeom>
          <a:solidFill>
            <a:schemeClr val="bg1"/>
          </a:solidFill>
          <a:ln w="19050">
            <a:solidFill>
              <a:schemeClr val="accent1"/>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305" name="Picture 2" descr="A picture containing icon&#10;&#10;Description automatically generated">
            <a:extLst>
              <a:ext uri="{FF2B5EF4-FFF2-40B4-BE49-F238E27FC236}">
                <a16:creationId xmlns:a16="http://schemas.microsoft.com/office/drawing/2014/main" id="{284A2CB0-329C-4748-B186-1EAC9304359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42732" y="5154146"/>
            <a:ext cx="292947" cy="292947"/>
          </a:xfrm>
          <a:prstGeom prst="rect">
            <a:avLst/>
          </a:prstGeom>
          <a:noFill/>
        </p:spPr>
      </p:pic>
      <p:cxnSp>
        <p:nvCxnSpPr>
          <p:cNvPr id="238" name="Straight Connector 237">
            <a:extLst>
              <a:ext uri="{FF2B5EF4-FFF2-40B4-BE49-F238E27FC236}">
                <a16:creationId xmlns:a16="http://schemas.microsoft.com/office/drawing/2014/main" id="{D350AD36-D923-4576-AC67-5EF5FF7ECA43}"/>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sp>
        <p:nvSpPr>
          <p:cNvPr id="239" name="Rectangle 238">
            <a:extLst>
              <a:ext uri="{FF2B5EF4-FFF2-40B4-BE49-F238E27FC236}">
                <a16:creationId xmlns:a16="http://schemas.microsoft.com/office/drawing/2014/main" id="{957017D3-599F-4140-8520-3BEBFBD014DF}"/>
              </a:ext>
            </a:extLst>
          </p:cNvPr>
          <p:cNvSpPr/>
          <p:nvPr/>
        </p:nvSpPr>
        <p:spPr>
          <a:xfrm>
            <a:off x="7594111" y="1375132"/>
            <a:ext cx="363971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Controlled / Sensitive Devices</a:t>
            </a:r>
            <a:endPar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240" name="Rectangle: Rounded Corners 239">
            <a:extLst>
              <a:ext uri="{FF2B5EF4-FFF2-40B4-BE49-F238E27FC236}">
                <a16:creationId xmlns:a16="http://schemas.microsoft.com/office/drawing/2014/main" id="{C3D73669-8410-4817-A819-0F45B700F897}"/>
              </a:ext>
            </a:extLst>
          </p:cNvPr>
          <p:cNvSpPr/>
          <p:nvPr/>
        </p:nvSpPr>
        <p:spPr bwMode="auto">
          <a:xfrm>
            <a:off x="7348364" y="2820380"/>
            <a:ext cx="3639312" cy="758952"/>
          </a:xfrm>
          <a:prstGeom prst="roundRect">
            <a:avLst>
              <a:gd name="adj" fmla="val 50000"/>
            </a:avLst>
          </a:prstGeom>
          <a:solidFill>
            <a:schemeClr val="bg1"/>
          </a:solidFill>
          <a:ln w="25400">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917">
                      <a:srgbClr val="107C10"/>
                    </a:gs>
                    <a:gs pos="100000">
                      <a:srgbClr val="107C10"/>
                    </a:gs>
                  </a:gsLst>
                  <a:lin ang="5400000" scaled="0"/>
                </a:gradFill>
                <a:effectLst/>
                <a:uLnTx/>
                <a:uFillTx/>
                <a:latin typeface="Segoe UI Semibold" panose="020B0702040204020203" pitchFamily="34" charset="0"/>
                <a:ea typeface="+mn-ea"/>
                <a:cs typeface="Segoe UI Semibold" panose="020B0702040204020203" pitchFamily="34" charset="0"/>
              </a:rPr>
              <a:t>Business Critical and/or Legacy/Vulnerable Assets</a:t>
            </a:r>
          </a:p>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200" b="0" i="1" u="none" strike="noStrike" kern="1200" cap="none" spc="0" normalizeH="0" baseline="0" noProof="0">
                <a:ln>
                  <a:noFill/>
                </a:ln>
                <a:gradFill>
                  <a:gsLst>
                    <a:gs pos="2917">
                      <a:srgbClr val="107C10"/>
                    </a:gs>
                    <a:gs pos="100000">
                      <a:srgbClr val="107C10"/>
                    </a:gs>
                  </a:gsLst>
                  <a:lin ang="5400000" scaled="0"/>
                </a:gradFill>
                <a:effectLst/>
                <a:uLnTx/>
                <a:uFillTx/>
                <a:latin typeface="Segoe UI Semilight" panose="020B0402040204020203" pitchFamily="34" charset="0"/>
                <a:ea typeface="+mn-ea"/>
                <a:cs typeface="Segoe UI Semilight" panose="020B0402040204020203" pitchFamily="34" charset="0"/>
              </a:rPr>
              <a:t>Sensitive Business Units/Apps</a:t>
            </a:r>
          </a:p>
        </p:txBody>
      </p:sp>
      <p:sp>
        <p:nvSpPr>
          <p:cNvPr id="241" name="Rectangle: Rounded Corners 240">
            <a:extLst>
              <a:ext uri="{FF2B5EF4-FFF2-40B4-BE49-F238E27FC236}">
                <a16:creationId xmlns:a16="http://schemas.microsoft.com/office/drawing/2014/main" id="{0815444F-244B-441D-9222-CA0D557AC95B}"/>
              </a:ext>
            </a:extLst>
          </p:cNvPr>
          <p:cNvSpPr/>
          <p:nvPr/>
        </p:nvSpPr>
        <p:spPr bwMode="auto">
          <a:xfrm>
            <a:off x="7348364" y="3691837"/>
            <a:ext cx="3639312" cy="600462"/>
          </a:xfrm>
          <a:prstGeom prst="roundRect">
            <a:avLst>
              <a:gd name="adj" fmla="val 50000"/>
            </a:avLst>
          </a:prstGeom>
          <a:solidFill>
            <a:schemeClr val="bg1"/>
          </a:solidFill>
          <a:ln w="28575">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D73B01"/>
                </a:solidFill>
                <a:effectLst/>
                <a:uLnTx/>
                <a:uFillTx/>
                <a:latin typeface="Segoe UI Semibold" panose="020B0702040204020203" pitchFamily="34" charset="0"/>
                <a:ea typeface="+mn-ea"/>
                <a:cs typeface="Segoe UI Semibold" panose="020B0702040204020203" pitchFamily="34" charset="0"/>
              </a:rPr>
              <a:t>High Impact IoT/OT</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200" b="0" i="1" u="none" strike="noStrike" kern="1200" cap="none" spc="0" normalizeH="0" baseline="0" noProof="0">
                <a:ln>
                  <a:noFill/>
                </a:ln>
                <a:solidFill>
                  <a:srgbClr val="FF0000"/>
                </a:solidFill>
                <a:effectLst/>
                <a:uLnTx/>
                <a:uFillTx/>
                <a:latin typeface="Segoe UI Semilight" panose="020B0402040204020203" pitchFamily="34" charset="0"/>
                <a:ea typeface="+mn-ea"/>
                <a:cs typeface="Segoe UI Semilight" panose="020B0402040204020203" pitchFamily="34" charset="0"/>
              </a:rPr>
              <a:t>IoT/OT With Life/Safety Impact</a:t>
            </a:r>
          </a:p>
        </p:txBody>
      </p:sp>
      <p:sp>
        <p:nvSpPr>
          <p:cNvPr id="242" name="Manufacturing_E99C" title="Icon of a robotic arm">
            <a:extLst>
              <a:ext uri="{FF2B5EF4-FFF2-40B4-BE49-F238E27FC236}">
                <a16:creationId xmlns:a16="http://schemas.microsoft.com/office/drawing/2014/main" id="{5E381CCE-D5AA-4338-B489-0C3E963E22D4}"/>
              </a:ext>
            </a:extLst>
          </p:cNvPr>
          <p:cNvSpPr>
            <a:spLocks noChangeAspect="1" noEditPoints="1"/>
          </p:cNvSpPr>
          <p:nvPr/>
        </p:nvSpPr>
        <p:spPr bwMode="auto">
          <a:xfrm>
            <a:off x="7713233" y="2915939"/>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3" name="Beaker_F196" title="Icon of a scientific flask with liquid in it">
            <a:extLst>
              <a:ext uri="{FF2B5EF4-FFF2-40B4-BE49-F238E27FC236}">
                <a16:creationId xmlns:a16="http://schemas.microsoft.com/office/drawing/2014/main" id="{D525FEC6-BEEB-4708-A379-589895D4F7D2}"/>
              </a:ext>
            </a:extLst>
          </p:cNvPr>
          <p:cNvSpPr>
            <a:spLocks noChangeAspect="1" noEditPoints="1"/>
          </p:cNvSpPr>
          <p:nvPr/>
        </p:nvSpPr>
        <p:spPr bwMode="auto">
          <a:xfrm>
            <a:off x="7629032" y="3234250"/>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4" name="printer" title="Icon of a printer">
            <a:extLst>
              <a:ext uri="{FF2B5EF4-FFF2-40B4-BE49-F238E27FC236}">
                <a16:creationId xmlns:a16="http://schemas.microsoft.com/office/drawing/2014/main" id="{B3F06EA3-B57A-4001-8961-08868968DD6B}"/>
              </a:ext>
            </a:extLst>
          </p:cNvPr>
          <p:cNvSpPr>
            <a:spLocks noChangeAspect="1" noEditPoints="1"/>
          </p:cNvSpPr>
          <p:nvPr/>
        </p:nvSpPr>
        <p:spPr bwMode="auto">
          <a:xfrm>
            <a:off x="7934417" y="461191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5" name="Money_3" title="Icon of a dollar sign">
            <a:extLst>
              <a:ext uri="{FF2B5EF4-FFF2-40B4-BE49-F238E27FC236}">
                <a16:creationId xmlns:a16="http://schemas.microsoft.com/office/drawing/2014/main" id="{11BDE432-5AD7-4FAA-BABB-A7AD6B72CFCD}"/>
              </a:ext>
            </a:extLst>
          </p:cNvPr>
          <p:cNvSpPr>
            <a:spLocks noChangeAspect="1" noEditPoints="1"/>
          </p:cNvSpPr>
          <p:nvPr/>
        </p:nvSpPr>
        <p:spPr bwMode="auto">
          <a:xfrm>
            <a:off x="7491559" y="304425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46" name="Group 245">
            <a:extLst>
              <a:ext uri="{FF2B5EF4-FFF2-40B4-BE49-F238E27FC236}">
                <a16:creationId xmlns:a16="http://schemas.microsoft.com/office/drawing/2014/main" id="{1559841A-19C7-4888-84A6-1CF125BD2028}"/>
              </a:ext>
            </a:extLst>
          </p:cNvPr>
          <p:cNvGrpSpPr/>
          <p:nvPr/>
        </p:nvGrpSpPr>
        <p:grpSpPr>
          <a:xfrm>
            <a:off x="7567433" y="3769118"/>
            <a:ext cx="564030" cy="445900"/>
            <a:chOff x="8222735" y="716894"/>
            <a:chExt cx="769392" cy="608251"/>
          </a:xfrm>
        </p:grpSpPr>
        <p:sp>
          <p:nvSpPr>
            <p:cNvPr id="247" name="IoT" title="Icon of five circles that all connect to a center circle">
              <a:extLst>
                <a:ext uri="{FF2B5EF4-FFF2-40B4-BE49-F238E27FC236}">
                  <a16:creationId xmlns:a16="http://schemas.microsoft.com/office/drawing/2014/main" id="{51C97803-677B-4FDF-B871-8F6E6C8938B2}"/>
                </a:ext>
              </a:extLst>
            </p:cNvPr>
            <p:cNvSpPr>
              <a:spLocks noChangeAspect="1" noEditPoints="1"/>
            </p:cNvSpPr>
            <p:nvPr/>
          </p:nvSpPr>
          <p:spPr bwMode="auto">
            <a:xfrm>
              <a:off x="8380321" y="716894"/>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accent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64" name="Group 263">
              <a:extLst>
                <a:ext uri="{FF2B5EF4-FFF2-40B4-BE49-F238E27FC236}">
                  <a16:creationId xmlns:a16="http://schemas.microsoft.com/office/drawing/2014/main" id="{5BBC96E7-F412-4842-9903-A07ADCF3F476}"/>
                </a:ext>
              </a:extLst>
            </p:cNvPr>
            <p:cNvGrpSpPr/>
            <p:nvPr/>
          </p:nvGrpSpPr>
          <p:grpSpPr>
            <a:xfrm>
              <a:off x="8222735" y="1071400"/>
              <a:ext cx="263113" cy="252728"/>
              <a:chOff x="8685564" y="6019187"/>
              <a:chExt cx="263113" cy="252728"/>
            </a:xfrm>
          </p:grpSpPr>
          <p:sp>
            <p:nvSpPr>
              <p:cNvPr id="298" name="Database_EFC7" title="Icon of a cylinder">
                <a:extLst>
                  <a:ext uri="{FF2B5EF4-FFF2-40B4-BE49-F238E27FC236}">
                    <a16:creationId xmlns:a16="http://schemas.microsoft.com/office/drawing/2014/main" id="{A3559568-166C-4A20-AB26-044ECFF515CD}"/>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9" name="Database_EFC7" title="Icon of a cylinder">
                <a:extLst>
                  <a:ext uri="{FF2B5EF4-FFF2-40B4-BE49-F238E27FC236}">
                    <a16:creationId xmlns:a16="http://schemas.microsoft.com/office/drawing/2014/main" id="{5E508C6E-9DDD-4E8A-97D4-076003841006}"/>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0" name="Database_EFC7" title="Icon of a cylinder">
                <a:extLst>
                  <a:ext uri="{FF2B5EF4-FFF2-40B4-BE49-F238E27FC236}">
                    <a16:creationId xmlns:a16="http://schemas.microsoft.com/office/drawing/2014/main" id="{C726423B-FF4D-417F-9BF3-02226FD14B81}"/>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1" name="Database_EFC7" title="Icon of a cylinder">
                <a:extLst>
                  <a:ext uri="{FF2B5EF4-FFF2-40B4-BE49-F238E27FC236}">
                    <a16:creationId xmlns:a16="http://schemas.microsoft.com/office/drawing/2014/main" id="{71585DBF-3D73-4775-A5C8-A5293F46CCA4}"/>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65" name="Group 264">
              <a:extLst>
                <a:ext uri="{FF2B5EF4-FFF2-40B4-BE49-F238E27FC236}">
                  <a16:creationId xmlns:a16="http://schemas.microsoft.com/office/drawing/2014/main" id="{59DB9CD5-29E0-45F1-8884-D0EA805A24DC}"/>
                </a:ext>
              </a:extLst>
            </p:cNvPr>
            <p:cNvGrpSpPr/>
            <p:nvPr/>
          </p:nvGrpSpPr>
          <p:grpSpPr>
            <a:xfrm>
              <a:off x="8706269" y="1036460"/>
              <a:ext cx="285858" cy="288685"/>
              <a:chOff x="9163903" y="5979052"/>
              <a:chExt cx="285858" cy="288685"/>
            </a:xfrm>
          </p:grpSpPr>
          <p:sp>
            <p:nvSpPr>
              <p:cNvPr id="266" name="door" title="Icon of an open doorway">
                <a:extLst>
                  <a:ext uri="{FF2B5EF4-FFF2-40B4-BE49-F238E27FC236}">
                    <a16:creationId xmlns:a16="http://schemas.microsoft.com/office/drawing/2014/main" id="{F549D374-84D7-4119-B43D-B7D9C255EFCA}"/>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7" name="PaymentCard_E8C7" title="Icon of a credit card">
                <a:extLst>
                  <a:ext uri="{FF2B5EF4-FFF2-40B4-BE49-F238E27FC236}">
                    <a16:creationId xmlns:a16="http://schemas.microsoft.com/office/drawing/2014/main" id="{B67FF3E6-A317-4F4F-9599-FAA95EBA78CD}"/>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chemeClr val="bg1"/>
              </a:solidFill>
              <a:ln w="12700"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02" name="Group 301">
            <a:extLst>
              <a:ext uri="{FF2B5EF4-FFF2-40B4-BE49-F238E27FC236}">
                <a16:creationId xmlns:a16="http://schemas.microsoft.com/office/drawing/2014/main" id="{2CD5266A-4000-42F5-A57D-2A6099529585}"/>
              </a:ext>
            </a:extLst>
          </p:cNvPr>
          <p:cNvGrpSpPr/>
          <p:nvPr/>
        </p:nvGrpSpPr>
        <p:grpSpPr>
          <a:xfrm>
            <a:off x="7925030" y="2953345"/>
            <a:ext cx="323170" cy="534036"/>
            <a:chOff x="11606783" y="1901841"/>
            <a:chExt cx="370338" cy="611980"/>
          </a:xfrm>
        </p:grpSpPr>
        <p:grpSp>
          <p:nvGrpSpPr>
            <p:cNvPr id="303" name="Group 302">
              <a:extLst>
                <a:ext uri="{FF2B5EF4-FFF2-40B4-BE49-F238E27FC236}">
                  <a16:creationId xmlns:a16="http://schemas.microsoft.com/office/drawing/2014/main" id="{398C5553-6932-40C8-A198-635870F5CCA2}"/>
                </a:ext>
              </a:extLst>
            </p:cNvPr>
            <p:cNvGrpSpPr/>
            <p:nvPr/>
          </p:nvGrpSpPr>
          <p:grpSpPr>
            <a:xfrm>
              <a:off x="11606783" y="2186049"/>
              <a:ext cx="370338" cy="327772"/>
              <a:chOff x="4723767" y="3080378"/>
              <a:chExt cx="439858" cy="389301"/>
            </a:xfrm>
          </p:grpSpPr>
          <p:pic>
            <p:nvPicPr>
              <p:cNvPr id="307" name="Picture 306">
                <a:extLst>
                  <a:ext uri="{FF2B5EF4-FFF2-40B4-BE49-F238E27FC236}">
                    <a16:creationId xmlns:a16="http://schemas.microsoft.com/office/drawing/2014/main" id="{CF762E60-0B3D-409F-94B0-AF0E2F54E2A9}"/>
                  </a:ext>
                </a:extLst>
              </p:cNvPr>
              <p:cNvPicPr>
                <a:picLocks noChangeAspect="1"/>
              </p:cNvPicPr>
              <p:nvPr/>
            </p:nvPicPr>
            <p:blipFill rotWithShape="1">
              <a:blip r:embed="rId1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308" name="Group 307">
                <a:extLst>
                  <a:ext uri="{FF2B5EF4-FFF2-40B4-BE49-F238E27FC236}">
                    <a16:creationId xmlns:a16="http://schemas.microsoft.com/office/drawing/2014/main" id="{9392C561-7272-44D3-9A7E-FE88BFBD42A0}"/>
                  </a:ext>
                </a:extLst>
              </p:cNvPr>
              <p:cNvGrpSpPr/>
              <p:nvPr/>
            </p:nvGrpSpPr>
            <p:grpSpPr>
              <a:xfrm>
                <a:off x="4723767" y="3080378"/>
                <a:ext cx="439858" cy="389301"/>
                <a:chOff x="3131835" y="4047725"/>
                <a:chExt cx="439858" cy="389301"/>
              </a:xfrm>
            </p:grpSpPr>
            <p:grpSp>
              <p:nvGrpSpPr>
                <p:cNvPr id="309" name="Group 308">
                  <a:extLst>
                    <a:ext uri="{FF2B5EF4-FFF2-40B4-BE49-F238E27FC236}">
                      <a16:creationId xmlns:a16="http://schemas.microsoft.com/office/drawing/2014/main" id="{A2BB1889-00FF-488D-BB23-3CF827D54D44}"/>
                    </a:ext>
                  </a:extLst>
                </p:cNvPr>
                <p:cNvGrpSpPr/>
                <p:nvPr/>
              </p:nvGrpSpPr>
              <p:grpSpPr>
                <a:xfrm>
                  <a:off x="3131835" y="4047725"/>
                  <a:ext cx="182560" cy="348911"/>
                  <a:chOff x="2136298" y="4226790"/>
                  <a:chExt cx="196678" cy="375893"/>
                </a:xfrm>
              </p:grpSpPr>
              <p:sp>
                <p:nvSpPr>
                  <p:cNvPr id="313" name="Rectangle 312">
                    <a:extLst>
                      <a:ext uri="{FF2B5EF4-FFF2-40B4-BE49-F238E27FC236}">
                        <a16:creationId xmlns:a16="http://schemas.microsoft.com/office/drawing/2014/main" id="{1B01A639-9734-4049-B30D-9CA76699FB64}"/>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server">
                    <a:extLst>
                      <a:ext uri="{FF2B5EF4-FFF2-40B4-BE49-F238E27FC236}">
                        <a16:creationId xmlns:a16="http://schemas.microsoft.com/office/drawing/2014/main" id="{62650FDE-C92A-4C3D-9503-78D698DE6DA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10" name="Oval 309">
                  <a:extLst>
                    <a:ext uri="{FF2B5EF4-FFF2-40B4-BE49-F238E27FC236}">
                      <a16:creationId xmlns:a16="http://schemas.microsoft.com/office/drawing/2014/main" id="{74EB4777-3816-414A-8EE1-2BA7BE8E837C}"/>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1" name="Picture 310">
                  <a:extLst>
                    <a:ext uri="{FF2B5EF4-FFF2-40B4-BE49-F238E27FC236}">
                      <a16:creationId xmlns:a16="http://schemas.microsoft.com/office/drawing/2014/main" id="{E8FBBF1C-B047-41FE-B591-25B04B4EF4A0}"/>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312" name="Freeform 6">
                  <a:extLst>
                    <a:ext uri="{FF2B5EF4-FFF2-40B4-BE49-F238E27FC236}">
                      <a16:creationId xmlns:a16="http://schemas.microsoft.com/office/drawing/2014/main" id="{0317E43F-BE49-4059-B970-B5FB812B820E}"/>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306" name="money_2" title="Icon of a dollar sign with an arrow around it pointing clockwise">
              <a:extLst>
                <a:ext uri="{FF2B5EF4-FFF2-40B4-BE49-F238E27FC236}">
                  <a16:creationId xmlns:a16="http://schemas.microsoft.com/office/drawing/2014/main" id="{890FFE55-113D-43C7-895E-832B88B1F8C5}"/>
                </a:ext>
              </a:extLst>
            </p:cNvPr>
            <p:cNvSpPr>
              <a:spLocks noChangeAspect="1" noEditPoints="1"/>
            </p:cNvSpPr>
            <p:nvPr/>
          </p:nvSpPr>
          <p:spPr bwMode="auto">
            <a:xfrm>
              <a:off x="11700457" y="1901841"/>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15" name="Group 314">
            <a:extLst>
              <a:ext uri="{FF2B5EF4-FFF2-40B4-BE49-F238E27FC236}">
                <a16:creationId xmlns:a16="http://schemas.microsoft.com/office/drawing/2014/main" id="{F04FFCD5-D507-4C12-BCC6-CE379D062C7F}"/>
              </a:ext>
            </a:extLst>
          </p:cNvPr>
          <p:cNvGrpSpPr/>
          <p:nvPr/>
        </p:nvGrpSpPr>
        <p:grpSpPr>
          <a:xfrm>
            <a:off x="7557396" y="4570910"/>
            <a:ext cx="252179" cy="299978"/>
            <a:chOff x="10497504" y="5921034"/>
            <a:chExt cx="252179" cy="299978"/>
          </a:xfrm>
        </p:grpSpPr>
        <p:sp>
          <p:nvSpPr>
            <p:cNvPr id="316" name="Rectangle 315">
              <a:extLst>
                <a:ext uri="{FF2B5EF4-FFF2-40B4-BE49-F238E27FC236}">
                  <a16:creationId xmlns:a16="http://schemas.microsoft.com/office/drawing/2014/main" id="{61EBF7A5-5BB2-4106-87CC-587C5B97BB44}"/>
                </a:ext>
              </a:extLst>
            </p:cNvPr>
            <p:cNvSpPr/>
            <p:nvPr/>
          </p:nvSpPr>
          <p:spPr bwMode="auto">
            <a:xfrm>
              <a:off x="10533916" y="5921034"/>
              <a:ext cx="179354" cy="110354"/>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317" name="people_12" title="Icon of three people">
              <a:extLst>
                <a:ext uri="{FF2B5EF4-FFF2-40B4-BE49-F238E27FC236}">
                  <a16:creationId xmlns:a16="http://schemas.microsoft.com/office/drawing/2014/main" id="{99F9F8B6-3C3A-4F8E-B427-475D1091DBE7}"/>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8" name="Speech Bubble: Rectangle 317">
            <a:extLst>
              <a:ext uri="{FF2B5EF4-FFF2-40B4-BE49-F238E27FC236}">
                <a16:creationId xmlns:a16="http://schemas.microsoft.com/office/drawing/2014/main" id="{419FAC46-1357-4861-A1E9-707CBA6015E4}"/>
              </a:ext>
            </a:extLst>
          </p:cNvPr>
          <p:cNvSpPr/>
          <p:nvPr/>
        </p:nvSpPr>
        <p:spPr bwMode="auto">
          <a:xfrm>
            <a:off x="7933328" y="1963934"/>
            <a:ext cx="2429995" cy="693479"/>
          </a:xfrm>
          <a:prstGeom prst="wedgeRectCallout">
            <a:avLst>
              <a:gd name="adj1" fmla="val -22326"/>
              <a:gd name="adj2" fmla="val 70540"/>
            </a:avLst>
          </a:prstGeom>
          <a:solidFill>
            <a:schemeClr val="bg1"/>
          </a:solidFill>
          <a:ln w="19050">
            <a:solidFill>
              <a:schemeClr val="accent1"/>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Don’t Firewall </a:t>
            </a:r>
            <a:br>
              <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and Forget</a:t>
            </a:r>
          </a:p>
        </p:txBody>
      </p:sp>
      <mc:AlternateContent xmlns:mc="http://schemas.openxmlformats.org/markup-compatibility/2006" xmlns:pslz="http://schemas.microsoft.com/office/powerpoint/2016/slidezoom">
        <mc:Choice Requires="pslz">
          <p:graphicFrame>
            <p:nvGraphicFramePr>
              <p:cNvPr id="319" name="Slide Zoom 318">
                <a:extLst>
                  <a:ext uri="{FF2B5EF4-FFF2-40B4-BE49-F238E27FC236}">
                    <a16:creationId xmlns:a16="http://schemas.microsoft.com/office/drawing/2014/main" id="{576E7B1F-579D-49D2-82DA-43DC65A95A8D}"/>
                  </a:ext>
                </a:extLst>
              </p:cNvPr>
              <p:cNvGraphicFramePr>
                <a:graphicFrameLocks noChangeAspect="1"/>
              </p:cNvGraphicFramePr>
              <p:nvPr/>
            </p:nvGraphicFramePr>
            <p:xfrm>
              <a:off x="9242162" y="2026280"/>
              <a:ext cx="949638" cy="534171"/>
            </p:xfrm>
            <a:graphic>
              <a:graphicData uri="http://schemas.microsoft.com/office/powerpoint/2016/slidezoom">
                <pslz:sldZm>
                  <pslz:sldZmObj sldId="2146846738" cId="2213350090">
                    <pslz:zmPr id="{57D2AF35-65FC-47C5-A878-4C03FADF89D6}" transitionDur="1000">
                      <p166:blipFill xmlns:p166="http://schemas.microsoft.com/office/powerpoint/2016/6/main">
                        <a:blip r:embed="rId24"/>
                        <a:stretch>
                          <a:fillRect/>
                        </a:stretch>
                      </p166:blipFill>
                      <p166:spPr xmlns:p166="http://schemas.microsoft.com/office/powerpoint/2016/6/main">
                        <a:xfrm>
                          <a:off x="0" y="0"/>
                          <a:ext cx="949638" cy="534171"/>
                        </a:xfrm>
                        <a:prstGeom prst="rect">
                          <a:avLst/>
                        </a:prstGeom>
                        <a:ln w="3175">
                          <a:solidFill>
                            <a:prstClr val="ltGray"/>
                          </a:solidFill>
                        </a:ln>
                      </p166:spPr>
                    </pslz:zmPr>
                  </pslz:sldZmObj>
                </pslz:sldZm>
              </a:graphicData>
            </a:graphic>
          </p:graphicFrame>
        </mc:Choice>
        <mc:Fallback xmlns="">
          <p:pic>
            <p:nvPicPr>
              <p:cNvPr id="319" name="Slide Zoom 318">
                <a:hlinkClick r:id="rId25" action="ppaction://hlinksldjump"/>
                <a:extLst>
                  <a:ext uri="{FF2B5EF4-FFF2-40B4-BE49-F238E27FC236}">
                    <a16:creationId xmlns:a16="http://schemas.microsoft.com/office/drawing/2014/main" id="{576E7B1F-579D-49D2-82DA-43DC65A95A8D}"/>
                  </a:ext>
                </a:extLst>
              </p:cNvPr>
              <p:cNvPicPr>
                <a:picLocks noGrp="1" noRot="1" noChangeAspect="1" noMove="1" noResize="1" noEditPoints="1" noAdjustHandles="1" noChangeArrowheads="1" noChangeShapeType="1"/>
              </p:cNvPicPr>
              <p:nvPr/>
            </p:nvPicPr>
            <p:blipFill>
              <a:blip r:embed="rId26"/>
              <a:stretch>
                <a:fillRect/>
              </a:stretch>
            </p:blipFill>
            <p:spPr>
              <a:xfrm>
                <a:off x="9242162" y="2026280"/>
                <a:ext cx="949638" cy="534171"/>
              </a:xfrm>
              <a:prstGeom prst="rect">
                <a:avLst/>
              </a:prstGeom>
              <a:ln w="3175">
                <a:solidFill>
                  <a:prstClr val="ltGray"/>
                </a:solidFill>
              </a:ln>
            </p:spPr>
          </p:pic>
        </mc:Fallback>
      </mc:AlternateContent>
      <p:cxnSp>
        <p:nvCxnSpPr>
          <p:cNvPr id="320" name="!! Straight Connector 560">
            <a:extLst>
              <a:ext uri="{FF2B5EF4-FFF2-40B4-BE49-F238E27FC236}">
                <a16:creationId xmlns:a16="http://schemas.microsoft.com/office/drawing/2014/main" id="{75A5E0D2-C7DE-4FFE-AB46-99CFFB024D2C}"/>
              </a:ext>
            </a:extLst>
          </p:cNvPr>
          <p:cNvCxnSpPr>
            <a:cxnSpLocks/>
          </p:cNvCxnSpPr>
          <p:nvPr/>
        </p:nvCxnSpPr>
        <p:spPr>
          <a:xfrm>
            <a:off x="5810794" y="4735446"/>
            <a:ext cx="1554480" cy="0"/>
          </a:xfrm>
          <a:prstGeom prst="line">
            <a:avLst/>
          </a:prstGeom>
          <a:solidFill>
            <a:srgbClr val="FFFFFF">
              <a:lumMod val="95000"/>
            </a:srgbClr>
          </a:solidFill>
          <a:ln w="19050" cap="flat" cmpd="sng" algn="ctr">
            <a:solidFill>
              <a:srgbClr val="505050"/>
            </a:solidFill>
            <a:prstDash val="solid"/>
          </a:ln>
          <a:effectLst/>
        </p:spPr>
      </p:cxnSp>
      <p:cxnSp>
        <p:nvCxnSpPr>
          <p:cNvPr id="321" name="!! Straight Connector 562">
            <a:extLst>
              <a:ext uri="{FF2B5EF4-FFF2-40B4-BE49-F238E27FC236}">
                <a16:creationId xmlns:a16="http://schemas.microsoft.com/office/drawing/2014/main" id="{16DDA71C-AEEE-4593-B3D8-8246B39559EC}"/>
              </a:ext>
            </a:extLst>
          </p:cNvPr>
          <p:cNvCxnSpPr>
            <a:cxnSpLocks/>
          </p:cNvCxnSpPr>
          <p:nvPr/>
        </p:nvCxnSpPr>
        <p:spPr>
          <a:xfrm>
            <a:off x="5810794" y="3993890"/>
            <a:ext cx="1554480" cy="0"/>
          </a:xfrm>
          <a:prstGeom prst="line">
            <a:avLst/>
          </a:prstGeom>
          <a:solidFill>
            <a:srgbClr val="FFFFFF">
              <a:lumMod val="95000"/>
            </a:srgbClr>
          </a:solidFill>
          <a:ln w="19050" cap="flat" cmpd="sng" algn="ctr">
            <a:solidFill>
              <a:srgbClr val="505050"/>
            </a:solidFill>
            <a:prstDash val="solid"/>
          </a:ln>
          <a:effectLst/>
        </p:spPr>
      </p:cxnSp>
      <p:cxnSp>
        <p:nvCxnSpPr>
          <p:cNvPr id="322" name="!! Straight Connector 563">
            <a:extLst>
              <a:ext uri="{FF2B5EF4-FFF2-40B4-BE49-F238E27FC236}">
                <a16:creationId xmlns:a16="http://schemas.microsoft.com/office/drawing/2014/main" id="{A4377145-1FEE-429A-BD5D-942E57B35B5A}"/>
              </a:ext>
            </a:extLst>
          </p:cNvPr>
          <p:cNvCxnSpPr>
            <a:cxnSpLocks/>
          </p:cNvCxnSpPr>
          <p:nvPr/>
        </p:nvCxnSpPr>
        <p:spPr>
          <a:xfrm>
            <a:off x="5796538" y="3208873"/>
            <a:ext cx="1554480" cy="0"/>
          </a:xfrm>
          <a:prstGeom prst="line">
            <a:avLst/>
          </a:prstGeom>
          <a:solidFill>
            <a:srgbClr val="FFFFFF">
              <a:lumMod val="95000"/>
            </a:srgbClr>
          </a:solidFill>
          <a:ln w="19050" cap="flat" cmpd="sng" algn="ctr">
            <a:solidFill>
              <a:srgbClr val="505050"/>
            </a:solidFill>
            <a:prstDash val="solid"/>
          </a:ln>
          <a:effectLst/>
        </p:spPr>
      </p:cxnSp>
      <p:pic>
        <p:nvPicPr>
          <p:cNvPr id="323" name="Graphic 322">
            <a:extLst>
              <a:ext uri="{FF2B5EF4-FFF2-40B4-BE49-F238E27FC236}">
                <a16:creationId xmlns:a16="http://schemas.microsoft.com/office/drawing/2014/main" id="{734D6F4D-B804-4ECD-B100-E82698E6BF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654042" y="3925040"/>
            <a:ext cx="196950" cy="182880"/>
          </a:xfrm>
          <a:prstGeom prst="rect">
            <a:avLst/>
          </a:prstGeom>
        </p:spPr>
      </p:pic>
      <p:pic>
        <p:nvPicPr>
          <p:cNvPr id="324" name="Graphic 323">
            <a:extLst>
              <a:ext uri="{FF2B5EF4-FFF2-40B4-BE49-F238E27FC236}">
                <a16:creationId xmlns:a16="http://schemas.microsoft.com/office/drawing/2014/main" id="{3E75BFF7-437E-4636-8E7F-EEFA7465E5C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639129" y="3127282"/>
            <a:ext cx="196950" cy="182880"/>
          </a:xfrm>
          <a:prstGeom prst="rect">
            <a:avLst/>
          </a:prstGeom>
        </p:spPr>
      </p:pic>
      <p:pic>
        <p:nvPicPr>
          <p:cNvPr id="325" name="Graphic 324">
            <a:extLst>
              <a:ext uri="{FF2B5EF4-FFF2-40B4-BE49-F238E27FC236}">
                <a16:creationId xmlns:a16="http://schemas.microsoft.com/office/drawing/2014/main" id="{F53DE22D-7FF8-4F35-BDB7-4AFFDE5C28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649616" y="4656146"/>
            <a:ext cx="196950" cy="182880"/>
          </a:xfrm>
          <a:prstGeom prst="rect">
            <a:avLst/>
          </a:prstGeom>
        </p:spPr>
      </p:pic>
      <p:sp>
        <p:nvSpPr>
          <p:cNvPr id="159" name="!! Freeform 5">
            <a:extLst>
              <a:ext uri="{FF2B5EF4-FFF2-40B4-BE49-F238E27FC236}">
                <a16:creationId xmlns:a16="http://schemas.microsoft.com/office/drawing/2014/main" id="{62924217-6C94-4EB3-9AEF-DAC26235A861}"/>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chemeClr val="accent5"/>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73CAD49A-EC81-447B-96C6-D6CDCF0115D1}"/>
              </a:ext>
            </a:extLst>
          </p:cNvPr>
          <p:cNvSpPr/>
          <p:nvPr/>
        </p:nvSpPr>
        <p:spPr bwMode="auto">
          <a:xfrm>
            <a:off x="3614136" y="6352477"/>
            <a:ext cx="3640190" cy="559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600"/>
              </a:spcAft>
              <a:buClrTx/>
              <a:buSzTx/>
              <a:buFontTx/>
              <a:buNone/>
              <a:tabLst/>
              <a:defRPr/>
            </a:pPr>
            <a:r>
              <a:rPr kumimoji="0" lang="en-US" sz="12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multi-cloud environments</a:t>
            </a:r>
            <a:endPar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15" name="Callout: Line 14">
            <a:extLst>
              <a:ext uri="{FF2B5EF4-FFF2-40B4-BE49-F238E27FC236}">
                <a16:creationId xmlns:a16="http://schemas.microsoft.com/office/drawing/2014/main" id="{863CCC4F-2271-4FBD-A376-D9BC0A2474A9}"/>
              </a:ext>
            </a:extLst>
          </p:cNvPr>
          <p:cNvSpPr/>
          <p:nvPr/>
        </p:nvSpPr>
        <p:spPr bwMode="auto">
          <a:xfrm>
            <a:off x="2082558" y="3351248"/>
            <a:ext cx="1702597" cy="610285"/>
          </a:xfrm>
          <a:prstGeom prst="borderCallout1">
            <a:avLst>
              <a:gd name="adj1" fmla="val 99536"/>
              <a:gd name="adj2" fmla="val 80439"/>
              <a:gd name="adj3" fmla="val 223246"/>
              <a:gd name="adj4" fmla="val 98427"/>
            </a:avLst>
          </a:prstGeom>
          <a:solidFill>
            <a:schemeClr val="bg1"/>
          </a:solidFill>
          <a:ln w="19050">
            <a:solidFill>
              <a:srgbClr val="00B050"/>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Devices</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900" b="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Access varies based on explicit validation of trust signals</a:t>
            </a:r>
          </a:p>
        </p:txBody>
      </p:sp>
      <p:sp>
        <p:nvSpPr>
          <p:cNvPr id="16" name="Callout: Line 15">
            <a:extLst>
              <a:ext uri="{FF2B5EF4-FFF2-40B4-BE49-F238E27FC236}">
                <a16:creationId xmlns:a16="http://schemas.microsoft.com/office/drawing/2014/main" id="{4D841EFE-3104-4B7A-9886-1C7B8934BAFD}"/>
              </a:ext>
            </a:extLst>
          </p:cNvPr>
          <p:cNvSpPr/>
          <p:nvPr/>
        </p:nvSpPr>
        <p:spPr bwMode="auto">
          <a:xfrm>
            <a:off x="3872017" y="3350791"/>
            <a:ext cx="1843231" cy="605122"/>
          </a:xfrm>
          <a:prstGeom prst="borderCallout1">
            <a:avLst>
              <a:gd name="adj1" fmla="val 99621"/>
              <a:gd name="adj2" fmla="val 31074"/>
              <a:gd name="adj3" fmla="val 283064"/>
              <a:gd name="adj4" fmla="val 56745"/>
            </a:avLst>
          </a:prstGeom>
          <a:solidFill>
            <a:schemeClr val="bg1"/>
          </a:solidFill>
          <a:ln w="19050">
            <a:solidFill>
              <a:schemeClr val="accent1"/>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Virtual Desktop </a:t>
            </a:r>
            <a:r>
              <a:rPr lang="en-US" sz="900" i="1">
                <a:gradFill>
                  <a:gsLst>
                    <a:gs pos="1250">
                      <a:srgbClr val="1A1A1A"/>
                    </a:gs>
                    <a:gs pos="100000">
                      <a:srgbClr val="1A1A1A"/>
                    </a:gs>
                  </a:gsLst>
                  <a:lin ang="5400000" scaled="0"/>
                </a:gradFill>
                <a:latin typeface="Segoe UI"/>
                <a:cs typeface="Segoe UI Semibold" panose="020B0702040204020203" pitchFamily="34" charset="0"/>
              </a:rPr>
              <a:t>for </a:t>
            </a:r>
            <a:r>
              <a:rPr lang="en-US" sz="900" b="1" i="1">
                <a:gradFill>
                  <a:gsLst>
                    <a:gs pos="1250">
                      <a:srgbClr val="1A1A1A"/>
                    </a:gs>
                    <a:gs pos="100000">
                      <a:srgbClr val="1A1A1A"/>
                    </a:gs>
                  </a:gsLst>
                  <a:lin ang="5400000" scaled="0"/>
                </a:gradFill>
                <a:latin typeface="+mj-lt"/>
                <a:cs typeface="Segoe UI Semibold" panose="020B0702040204020203" pitchFamily="34" charset="0"/>
              </a:rPr>
              <a:t>unmanaged device </a:t>
            </a:r>
            <a:r>
              <a:rPr lang="en-US" sz="900" i="1">
                <a:gradFill>
                  <a:gsLst>
                    <a:gs pos="1250">
                      <a:srgbClr val="1A1A1A"/>
                    </a:gs>
                    <a:gs pos="100000">
                      <a:srgbClr val="1A1A1A"/>
                    </a:gs>
                  </a:gsLst>
                  <a:lin ang="5400000" scaled="0"/>
                </a:gradFill>
                <a:latin typeface="Segoe UI"/>
                <a:cs typeface="Segoe UI Semibold" panose="020B0702040204020203" pitchFamily="34" charset="0"/>
              </a:rPr>
              <a:t>scenarios like BYOD, partners, and visitors </a:t>
            </a:r>
          </a:p>
        </p:txBody>
      </p:sp>
    </p:spTree>
    <p:extLst>
      <p:ext uri="{BB962C8B-B14F-4D97-AF65-F5344CB8AC3E}">
        <p14:creationId xmlns:p14="http://schemas.microsoft.com/office/powerpoint/2010/main" val="3357386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500"/>
                                        <p:tgtEl>
                                          <p:spTgt spid="318"/>
                                        </p:tgtEl>
                                      </p:cBhvr>
                                    </p:animEffect>
                                  </p:childTnLst>
                                </p:cTn>
                              </p:par>
                              <p:par>
                                <p:cTn id="8" presetID="10" presetClass="entr" presetSubtype="0" fill="hold" nodeType="withEffect">
                                  <p:stCondLst>
                                    <p:cond delay="0"/>
                                  </p:stCondLst>
                                  <p:childTnLst>
                                    <p:set>
                                      <p:cBhvr>
                                        <p:cTn id="9" dur="1" fill="hold">
                                          <p:stCondLst>
                                            <p:cond delay="0"/>
                                          </p:stCondLst>
                                        </p:cTn>
                                        <p:tgtEl>
                                          <p:spTgt spid="319"/>
                                        </p:tgtEl>
                                        <p:attrNameLst>
                                          <p:attrName>style.visibility</p:attrName>
                                        </p:attrNameLst>
                                      </p:cBhvr>
                                      <p:to>
                                        <p:strVal val="visible"/>
                                      </p:to>
                                    </p:set>
                                    <p:animEffect transition="in" filter="fade">
                                      <p:cBhvr>
                                        <p:cTn id="10" dur="5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605657C-1FB2-4153-9C15-B5E456B80ACF}"/>
              </a:ext>
            </a:extLst>
          </p:cNvPr>
          <p:cNvGrpSpPr/>
          <p:nvPr/>
        </p:nvGrpSpPr>
        <p:grpSpPr>
          <a:xfrm>
            <a:off x="247650" y="4870104"/>
            <a:ext cx="11753850" cy="916381"/>
            <a:chOff x="247650" y="4870104"/>
            <a:chExt cx="11753850" cy="916381"/>
          </a:xfrm>
        </p:grpSpPr>
        <p:sp>
          <p:nvSpPr>
            <p:cNvPr id="252" name="Rectangle 251">
              <a:extLst>
                <a:ext uri="{FF2B5EF4-FFF2-40B4-BE49-F238E27FC236}">
                  <a16:creationId xmlns:a16="http://schemas.microsoft.com/office/drawing/2014/main" id="{359AFE69-7779-4948-9622-C21484A16885}"/>
                </a:ext>
              </a:extLst>
            </p:cNvPr>
            <p:cNvSpPr/>
            <p:nvPr/>
          </p:nvSpPr>
          <p:spPr bwMode="auto">
            <a:xfrm>
              <a:off x="247650" y="4870104"/>
              <a:ext cx="11753850" cy="91638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40" name="Group 239">
              <a:extLst>
                <a:ext uri="{FF2B5EF4-FFF2-40B4-BE49-F238E27FC236}">
                  <a16:creationId xmlns:a16="http://schemas.microsoft.com/office/drawing/2014/main" id="{FF23D030-5E89-4BC4-9B82-D0F25ABDB699}"/>
                </a:ext>
              </a:extLst>
            </p:cNvPr>
            <p:cNvGrpSpPr/>
            <p:nvPr/>
          </p:nvGrpSpPr>
          <p:grpSpPr>
            <a:xfrm>
              <a:off x="422642" y="4994099"/>
              <a:ext cx="3263764" cy="352652"/>
              <a:chOff x="1796297" y="5436721"/>
              <a:chExt cx="3263764" cy="352652"/>
            </a:xfrm>
          </p:grpSpPr>
          <p:grpSp>
            <p:nvGrpSpPr>
              <p:cNvPr id="155" name="Group 154">
                <a:extLst>
                  <a:ext uri="{FF2B5EF4-FFF2-40B4-BE49-F238E27FC236}">
                    <a16:creationId xmlns:a16="http://schemas.microsoft.com/office/drawing/2014/main" id="{6E734496-51C5-45E5-8B27-3E1B7071EE8A}"/>
                  </a:ext>
                </a:extLst>
              </p:cNvPr>
              <p:cNvGrpSpPr/>
              <p:nvPr/>
            </p:nvGrpSpPr>
            <p:grpSpPr>
              <a:xfrm>
                <a:off x="1796297" y="5450999"/>
                <a:ext cx="1588260" cy="338374"/>
                <a:chOff x="2280488" y="5552909"/>
                <a:chExt cx="2159971" cy="460175"/>
              </a:xfrm>
            </p:grpSpPr>
            <p:sp>
              <p:nvSpPr>
                <p:cNvPr id="156" name="Rectangle 155">
                  <a:extLst>
                    <a:ext uri="{FF2B5EF4-FFF2-40B4-BE49-F238E27FC236}">
                      <a16:creationId xmlns:a16="http://schemas.microsoft.com/office/drawing/2014/main" id="{B6863589-3849-4F9D-9145-B8B6221AF4A4}"/>
                    </a:ext>
                  </a:extLst>
                </p:cNvPr>
                <p:cNvSpPr/>
                <p:nvPr/>
              </p:nvSpPr>
              <p:spPr bwMode="auto">
                <a:xfrm>
                  <a:off x="2280488" y="5555884"/>
                  <a:ext cx="772729"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157" name="Graphic 156" descr="Gears">
                  <a:extLst>
                    <a:ext uri="{FF2B5EF4-FFF2-40B4-BE49-F238E27FC236}">
                      <a16:creationId xmlns:a16="http://schemas.microsoft.com/office/drawing/2014/main" id="{14668C52-CD45-4409-8063-554F6DB5B67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359697" y="5670055"/>
                  <a:ext cx="217096" cy="217096"/>
                </a:xfrm>
                <a:prstGeom prst="rect">
                  <a:avLst/>
                </a:prstGeom>
              </p:spPr>
            </p:pic>
            <p:sp>
              <p:nvSpPr>
                <p:cNvPr id="158" name="Rectangle 157">
                  <a:extLst>
                    <a:ext uri="{FF2B5EF4-FFF2-40B4-BE49-F238E27FC236}">
                      <a16:creationId xmlns:a16="http://schemas.microsoft.com/office/drawing/2014/main" id="{33B7CA54-2884-4BCE-A197-4743B9B8AA78}"/>
                    </a:ext>
                  </a:extLst>
                </p:cNvPr>
                <p:cNvSpPr/>
                <p:nvPr/>
              </p:nvSpPr>
              <p:spPr bwMode="auto">
                <a:xfrm>
                  <a:off x="3114746" y="5552909"/>
                  <a:ext cx="288601"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159" name="Rectangle 158">
                  <a:extLst>
                    <a:ext uri="{FF2B5EF4-FFF2-40B4-BE49-F238E27FC236}">
                      <a16:creationId xmlns:a16="http://schemas.microsoft.com/office/drawing/2014/main" id="{0076205E-872F-4C74-BAC6-8605B6F73BF3}"/>
                    </a:ext>
                  </a:extLst>
                </p:cNvPr>
                <p:cNvSpPr/>
                <p:nvPr/>
              </p:nvSpPr>
              <p:spPr bwMode="auto">
                <a:xfrm>
                  <a:off x="3465136" y="5552909"/>
                  <a:ext cx="288601"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160" name="Rectangle 159">
                  <a:extLst>
                    <a:ext uri="{FF2B5EF4-FFF2-40B4-BE49-F238E27FC236}">
                      <a16:creationId xmlns:a16="http://schemas.microsoft.com/office/drawing/2014/main" id="{ED5B7AE1-6E8F-4C3F-9A06-1256732BDA07}"/>
                    </a:ext>
                  </a:extLst>
                </p:cNvPr>
                <p:cNvSpPr/>
                <p:nvPr/>
              </p:nvSpPr>
              <p:spPr bwMode="auto">
                <a:xfrm>
                  <a:off x="3801468" y="5552909"/>
                  <a:ext cx="288601"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161" name="Rectangle 160">
                  <a:extLst>
                    <a:ext uri="{FF2B5EF4-FFF2-40B4-BE49-F238E27FC236}">
                      <a16:creationId xmlns:a16="http://schemas.microsoft.com/office/drawing/2014/main" id="{6A03EDA4-4EC4-4E16-A066-BB950E630415}"/>
                    </a:ext>
                  </a:extLst>
                </p:cNvPr>
                <p:cNvSpPr/>
                <p:nvPr/>
              </p:nvSpPr>
              <p:spPr bwMode="auto">
                <a:xfrm>
                  <a:off x="4151858" y="5552909"/>
                  <a:ext cx="288601"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grpSp>
          <p:grpSp>
            <p:nvGrpSpPr>
              <p:cNvPr id="173" name="Group 172">
                <a:extLst>
                  <a:ext uri="{FF2B5EF4-FFF2-40B4-BE49-F238E27FC236}">
                    <a16:creationId xmlns:a16="http://schemas.microsoft.com/office/drawing/2014/main" id="{AB03D0AE-58CD-466C-880E-806B5D858670}"/>
                  </a:ext>
                </a:extLst>
              </p:cNvPr>
              <p:cNvGrpSpPr/>
              <p:nvPr/>
            </p:nvGrpSpPr>
            <p:grpSpPr>
              <a:xfrm>
                <a:off x="3471801" y="5436721"/>
                <a:ext cx="1588260" cy="338374"/>
                <a:chOff x="4602885" y="5552909"/>
                <a:chExt cx="2159971" cy="460175"/>
              </a:xfrm>
            </p:grpSpPr>
            <p:grpSp>
              <p:nvGrpSpPr>
                <p:cNvPr id="174" name="Group 173">
                  <a:extLst>
                    <a:ext uri="{FF2B5EF4-FFF2-40B4-BE49-F238E27FC236}">
                      <a16:creationId xmlns:a16="http://schemas.microsoft.com/office/drawing/2014/main" id="{9A78536A-E8A6-4753-93B5-61CEFCB62075}"/>
                    </a:ext>
                  </a:extLst>
                </p:cNvPr>
                <p:cNvGrpSpPr/>
                <p:nvPr/>
              </p:nvGrpSpPr>
              <p:grpSpPr>
                <a:xfrm>
                  <a:off x="4602885" y="5555884"/>
                  <a:ext cx="772729" cy="457200"/>
                  <a:chOff x="4602885" y="5555884"/>
                  <a:chExt cx="772729" cy="457200"/>
                </a:xfrm>
              </p:grpSpPr>
              <p:sp>
                <p:nvSpPr>
                  <p:cNvPr id="179" name="Rectangle 178">
                    <a:extLst>
                      <a:ext uri="{FF2B5EF4-FFF2-40B4-BE49-F238E27FC236}">
                        <a16:creationId xmlns:a16="http://schemas.microsoft.com/office/drawing/2014/main" id="{01E0378E-DB84-4AB6-9897-EFF2997B745D}"/>
                      </a:ext>
                    </a:extLst>
                  </p:cNvPr>
                  <p:cNvSpPr/>
                  <p:nvPr/>
                </p:nvSpPr>
                <p:spPr bwMode="auto">
                  <a:xfrm>
                    <a:off x="4602885" y="5555884"/>
                    <a:ext cx="772729"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180" name="Graphic 179" descr="Lock">
                    <a:extLst>
                      <a:ext uri="{FF2B5EF4-FFF2-40B4-BE49-F238E27FC236}">
                        <a16:creationId xmlns:a16="http://schemas.microsoft.com/office/drawing/2014/main" id="{B321A656-0BAB-4CE6-9A36-D0A19C16BE59}"/>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603131" y="5624233"/>
                    <a:ext cx="316588" cy="316588"/>
                  </a:xfrm>
                  <a:prstGeom prst="rect">
                    <a:avLst/>
                  </a:prstGeom>
                </p:spPr>
              </p:pic>
            </p:grpSp>
            <p:sp>
              <p:nvSpPr>
                <p:cNvPr id="175" name="Rectangle 174">
                  <a:extLst>
                    <a:ext uri="{FF2B5EF4-FFF2-40B4-BE49-F238E27FC236}">
                      <a16:creationId xmlns:a16="http://schemas.microsoft.com/office/drawing/2014/main" id="{7E7F3179-C905-445F-A8BB-54C7708F0C9C}"/>
                    </a:ext>
                  </a:extLst>
                </p:cNvPr>
                <p:cNvSpPr/>
                <p:nvPr/>
              </p:nvSpPr>
              <p:spPr bwMode="auto">
                <a:xfrm>
                  <a:off x="5437143" y="5552909"/>
                  <a:ext cx="288601"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176" name="Rectangle 175">
                  <a:extLst>
                    <a:ext uri="{FF2B5EF4-FFF2-40B4-BE49-F238E27FC236}">
                      <a16:creationId xmlns:a16="http://schemas.microsoft.com/office/drawing/2014/main" id="{56E73237-E030-465B-B71C-5F14CAE268F0}"/>
                    </a:ext>
                  </a:extLst>
                </p:cNvPr>
                <p:cNvSpPr/>
                <p:nvPr/>
              </p:nvSpPr>
              <p:spPr bwMode="auto">
                <a:xfrm>
                  <a:off x="5787533" y="5552909"/>
                  <a:ext cx="288601"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177" name="Rectangle 176">
                  <a:extLst>
                    <a:ext uri="{FF2B5EF4-FFF2-40B4-BE49-F238E27FC236}">
                      <a16:creationId xmlns:a16="http://schemas.microsoft.com/office/drawing/2014/main" id="{5B264771-BB14-41A1-9C36-8F79304C24FB}"/>
                    </a:ext>
                  </a:extLst>
                </p:cNvPr>
                <p:cNvSpPr/>
                <p:nvPr/>
              </p:nvSpPr>
              <p:spPr bwMode="auto">
                <a:xfrm>
                  <a:off x="6123865" y="5552909"/>
                  <a:ext cx="288601"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178" name="Rectangle 177">
                  <a:extLst>
                    <a:ext uri="{FF2B5EF4-FFF2-40B4-BE49-F238E27FC236}">
                      <a16:creationId xmlns:a16="http://schemas.microsoft.com/office/drawing/2014/main" id="{05424F17-5AD1-4B32-BB9C-3C48B934657A}"/>
                    </a:ext>
                  </a:extLst>
                </p:cNvPr>
                <p:cNvSpPr/>
                <p:nvPr/>
              </p:nvSpPr>
              <p:spPr bwMode="auto">
                <a:xfrm>
                  <a:off x="6474255" y="5552909"/>
                  <a:ext cx="288601"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grpSp>
        </p:grpSp>
        <p:sp>
          <p:nvSpPr>
            <p:cNvPr id="198" name="Rectangle 197">
              <a:extLst>
                <a:ext uri="{FF2B5EF4-FFF2-40B4-BE49-F238E27FC236}">
                  <a16:creationId xmlns:a16="http://schemas.microsoft.com/office/drawing/2014/main" id="{850A8491-69DF-417E-A0B0-82210A78118D}"/>
                </a:ext>
              </a:extLst>
            </p:cNvPr>
            <p:cNvSpPr/>
            <p:nvPr/>
          </p:nvSpPr>
          <p:spPr>
            <a:xfrm>
              <a:off x="638603" y="5424930"/>
              <a:ext cx="2831842" cy="2818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t>Implementation</a:t>
              </a:r>
            </a:p>
          </p:txBody>
        </p:sp>
      </p:grpSp>
      <p:grpSp>
        <p:nvGrpSpPr>
          <p:cNvPr id="15" name="Group 14">
            <a:extLst>
              <a:ext uri="{FF2B5EF4-FFF2-40B4-BE49-F238E27FC236}">
                <a16:creationId xmlns:a16="http://schemas.microsoft.com/office/drawing/2014/main" id="{A0CC3C60-3DEA-4367-BAAF-61725E3B219B}"/>
              </a:ext>
            </a:extLst>
          </p:cNvPr>
          <p:cNvGrpSpPr/>
          <p:nvPr/>
        </p:nvGrpSpPr>
        <p:grpSpPr>
          <a:xfrm>
            <a:off x="247650" y="3759002"/>
            <a:ext cx="11753850" cy="1055313"/>
            <a:chOff x="247650" y="3759002"/>
            <a:chExt cx="11753850" cy="1055313"/>
          </a:xfrm>
        </p:grpSpPr>
        <p:sp>
          <p:nvSpPr>
            <p:cNvPr id="250" name="Rectangle 249">
              <a:extLst>
                <a:ext uri="{FF2B5EF4-FFF2-40B4-BE49-F238E27FC236}">
                  <a16:creationId xmlns:a16="http://schemas.microsoft.com/office/drawing/2014/main" id="{E8153741-BC82-44E6-9007-B374641E965B}"/>
                </a:ext>
              </a:extLst>
            </p:cNvPr>
            <p:cNvSpPr/>
            <p:nvPr/>
          </p:nvSpPr>
          <p:spPr bwMode="auto">
            <a:xfrm>
              <a:off x="247650" y="3759002"/>
              <a:ext cx="11753850" cy="105531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39" name="Group 238">
              <a:extLst>
                <a:ext uri="{FF2B5EF4-FFF2-40B4-BE49-F238E27FC236}">
                  <a16:creationId xmlns:a16="http://schemas.microsoft.com/office/drawing/2014/main" id="{ED069633-5AEF-48D6-9079-C1E937AF6B43}"/>
                </a:ext>
              </a:extLst>
            </p:cNvPr>
            <p:cNvGrpSpPr/>
            <p:nvPr/>
          </p:nvGrpSpPr>
          <p:grpSpPr>
            <a:xfrm>
              <a:off x="943539" y="3991696"/>
              <a:ext cx="2221968" cy="347346"/>
              <a:chOff x="2585615" y="4473619"/>
              <a:chExt cx="2221968" cy="347346"/>
            </a:xfrm>
          </p:grpSpPr>
          <p:grpSp>
            <p:nvGrpSpPr>
              <p:cNvPr id="144" name="Group 143">
                <a:extLst>
                  <a:ext uri="{FF2B5EF4-FFF2-40B4-BE49-F238E27FC236}">
                    <a16:creationId xmlns:a16="http://schemas.microsoft.com/office/drawing/2014/main" id="{E775E1DA-564A-487B-9E65-C6F9A438C0A2}"/>
                  </a:ext>
                </a:extLst>
              </p:cNvPr>
              <p:cNvGrpSpPr/>
              <p:nvPr/>
            </p:nvGrpSpPr>
            <p:grpSpPr>
              <a:xfrm>
                <a:off x="3724279" y="4482591"/>
                <a:ext cx="1083304" cy="338374"/>
                <a:chOff x="4632991" y="4598779"/>
                <a:chExt cx="1473249" cy="460175"/>
              </a:xfrm>
            </p:grpSpPr>
            <p:grpSp>
              <p:nvGrpSpPr>
                <p:cNvPr id="145" name="Group 144">
                  <a:extLst>
                    <a:ext uri="{FF2B5EF4-FFF2-40B4-BE49-F238E27FC236}">
                      <a16:creationId xmlns:a16="http://schemas.microsoft.com/office/drawing/2014/main" id="{F6519704-36D1-4A7A-80C5-1F1B8ADE331C}"/>
                    </a:ext>
                  </a:extLst>
                </p:cNvPr>
                <p:cNvGrpSpPr/>
                <p:nvPr/>
              </p:nvGrpSpPr>
              <p:grpSpPr>
                <a:xfrm>
                  <a:off x="4632991" y="4601754"/>
                  <a:ext cx="772729" cy="457200"/>
                  <a:chOff x="4632991" y="4601754"/>
                  <a:chExt cx="772729" cy="457200"/>
                </a:xfrm>
              </p:grpSpPr>
              <p:sp>
                <p:nvSpPr>
                  <p:cNvPr id="148" name="Rectangle 147">
                    <a:extLst>
                      <a:ext uri="{FF2B5EF4-FFF2-40B4-BE49-F238E27FC236}">
                        <a16:creationId xmlns:a16="http://schemas.microsoft.com/office/drawing/2014/main" id="{8A5EB0BC-8B32-48B2-948E-536AAFB460BA}"/>
                      </a:ext>
                    </a:extLst>
                  </p:cNvPr>
                  <p:cNvSpPr/>
                  <p:nvPr/>
                </p:nvSpPr>
                <p:spPr bwMode="auto">
                  <a:xfrm>
                    <a:off x="4632991" y="4601754"/>
                    <a:ext cx="772729"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149" name="Graphic 148" descr="Lock">
                    <a:extLst>
                      <a:ext uri="{FF2B5EF4-FFF2-40B4-BE49-F238E27FC236}">
                        <a16:creationId xmlns:a16="http://schemas.microsoft.com/office/drawing/2014/main" id="{658B8579-E3DF-47D2-B991-45EE2AEE383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659969" y="4674017"/>
                    <a:ext cx="316588" cy="316588"/>
                  </a:xfrm>
                  <a:prstGeom prst="rect">
                    <a:avLst/>
                  </a:prstGeom>
                </p:spPr>
              </p:pic>
            </p:grpSp>
            <p:sp>
              <p:nvSpPr>
                <p:cNvPr id="146" name="Rectangle 145">
                  <a:extLst>
                    <a:ext uri="{FF2B5EF4-FFF2-40B4-BE49-F238E27FC236}">
                      <a16:creationId xmlns:a16="http://schemas.microsoft.com/office/drawing/2014/main" id="{B7BFEFE0-2DC4-423C-8049-FD0FC4C87BFB}"/>
                    </a:ext>
                  </a:extLst>
                </p:cNvPr>
                <p:cNvSpPr/>
                <p:nvPr/>
              </p:nvSpPr>
              <p:spPr bwMode="auto">
                <a:xfrm>
                  <a:off x="5467249" y="4598779"/>
                  <a:ext cx="288601"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147" name="Rectangle 146">
                  <a:extLst>
                    <a:ext uri="{FF2B5EF4-FFF2-40B4-BE49-F238E27FC236}">
                      <a16:creationId xmlns:a16="http://schemas.microsoft.com/office/drawing/2014/main" id="{AEB0E0FF-37D6-433D-861D-F6700836B99F}"/>
                    </a:ext>
                  </a:extLst>
                </p:cNvPr>
                <p:cNvSpPr/>
                <p:nvPr/>
              </p:nvSpPr>
              <p:spPr bwMode="auto">
                <a:xfrm>
                  <a:off x="5817639" y="4598779"/>
                  <a:ext cx="288601"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grpSp>
          <p:grpSp>
            <p:nvGrpSpPr>
              <p:cNvPr id="150" name="Group 149">
                <a:extLst>
                  <a:ext uri="{FF2B5EF4-FFF2-40B4-BE49-F238E27FC236}">
                    <a16:creationId xmlns:a16="http://schemas.microsoft.com/office/drawing/2014/main" id="{311C4FDC-C04F-4CCB-8CAB-20798CEE1C67}"/>
                  </a:ext>
                </a:extLst>
              </p:cNvPr>
              <p:cNvGrpSpPr/>
              <p:nvPr/>
            </p:nvGrpSpPr>
            <p:grpSpPr>
              <a:xfrm>
                <a:off x="2585615" y="4473619"/>
                <a:ext cx="1083304" cy="338374"/>
                <a:chOff x="2614131" y="4601754"/>
                <a:chExt cx="1473249" cy="460175"/>
              </a:xfrm>
            </p:grpSpPr>
            <p:sp>
              <p:nvSpPr>
                <p:cNvPr id="151" name="Rectangle 150">
                  <a:extLst>
                    <a:ext uri="{FF2B5EF4-FFF2-40B4-BE49-F238E27FC236}">
                      <a16:creationId xmlns:a16="http://schemas.microsoft.com/office/drawing/2014/main" id="{AA548EE6-A74E-4AFE-8335-740506B0D3CD}"/>
                    </a:ext>
                  </a:extLst>
                </p:cNvPr>
                <p:cNvSpPr/>
                <p:nvPr/>
              </p:nvSpPr>
              <p:spPr bwMode="auto">
                <a:xfrm>
                  <a:off x="2614131" y="4604729"/>
                  <a:ext cx="772729"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152" name="Rectangle 151">
                  <a:extLst>
                    <a:ext uri="{FF2B5EF4-FFF2-40B4-BE49-F238E27FC236}">
                      <a16:creationId xmlns:a16="http://schemas.microsoft.com/office/drawing/2014/main" id="{F57C5256-5A71-4F33-B46C-F467DAD5D335}"/>
                    </a:ext>
                  </a:extLst>
                </p:cNvPr>
                <p:cNvSpPr/>
                <p:nvPr/>
              </p:nvSpPr>
              <p:spPr bwMode="auto">
                <a:xfrm>
                  <a:off x="3448389" y="4601754"/>
                  <a:ext cx="288601"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153" name="Rectangle 152">
                  <a:extLst>
                    <a:ext uri="{FF2B5EF4-FFF2-40B4-BE49-F238E27FC236}">
                      <a16:creationId xmlns:a16="http://schemas.microsoft.com/office/drawing/2014/main" id="{5CB93E6E-88A5-4F4A-80DF-3677F2438600}"/>
                    </a:ext>
                  </a:extLst>
                </p:cNvPr>
                <p:cNvSpPr/>
                <p:nvPr/>
              </p:nvSpPr>
              <p:spPr bwMode="auto">
                <a:xfrm>
                  <a:off x="3798779" y="4601754"/>
                  <a:ext cx="288601"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154" name="Graphic 153" descr="Gears">
                  <a:extLst>
                    <a:ext uri="{FF2B5EF4-FFF2-40B4-BE49-F238E27FC236}">
                      <a16:creationId xmlns:a16="http://schemas.microsoft.com/office/drawing/2014/main" id="{E84CC2CF-DAF2-4AF7-BFC8-FC03C7D076C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59155" y="4739308"/>
                  <a:ext cx="217096" cy="217096"/>
                </a:xfrm>
                <a:prstGeom prst="rect">
                  <a:avLst/>
                </a:prstGeom>
              </p:spPr>
            </p:pic>
          </p:grpSp>
        </p:grpSp>
        <p:sp>
          <p:nvSpPr>
            <p:cNvPr id="199" name="Rectangle 198">
              <a:extLst>
                <a:ext uri="{FF2B5EF4-FFF2-40B4-BE49-F238E27FC236}">
                  <a16:creationId xmlns:a16="http://schemas.microsoft.com/office/drawing/2014/main" id="{68CDE2CD-AB3D-45D5-B4C5-5FAD7B19E2DB}"/>
                </a:ext>
              </a:extLst>
            </p:cNvPr>
            <p:cNvSpPr/>
            <p:nvPr/>
          </p:nvSpPr>
          <p:spPr>
            <a:xfrm>
              <a:off x="638602" y="4406061"/>
              <a:ext cx="2831842" cy="329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tx1">
                      <a:lumMod val="75000"/>
                      <a:lumOff val="25000"/>
                    </a:schemeClr>
                  </a:solidFill>
                  <a:latin typeface="+mj-lt"/>
                  <a:cs typeface="Segoe UI" panose="020B0502040204020203" pitchFamily="34" charset="0"/>
                </a:rPr>
                <a:t>Architects &amp; Technical Managers</a:t>
              </a:r>
              <a:endParaRPr kumimoji="0" lang="en-US" sz="1400" b="1" i="0" u="none" strike="noStrike" kern="1200" cap="none" spc="0" normalizeH="0" baseline="0" noProof="0">
                <a:ln>
                  <a:noFill/>
                </a:ln>
                <a:solidFill>
                  <a:schemeClr val="tx1">
                    <a:lumMod val="75000"/>
                    <a:lumOff val="25000"/>
                  </a:schemeClr>
                </a:solidFill>
                <a:effectLst/>
                <a:uLnTx/>
                <a:uFillTx/>
                <a:latin typeface="+mj-lt"/>
                <a:cs typeface="Segoe UI" panose="020B0502040204020203" pitchFamily="34" charset="0"/>
              </a:endParaRPr>
            </a:p>
          </p:txBody>
        </p:sp>
      </p:grpSp>
      <p:grpSp>
        <p:nvGrpSpPr>
          <p:cNvPr id="14" name="Group 13">
            <a:extLst>
              <a:ext uri="{FF2B5EF4-FFF2-40B4-BE49-F238E27FC236}">
                <a16:creationId xmlns:a16="http://schemas.microsoft.com/office/drawing/2014/main" id="{7FAF9220-6B82-4080-B098-493DB0210EC2}"/>
              </a:ext>
            </a:extLst>
          </p:cNvPr>
          <p:cNvGrpSpPr/>
          <p:nvPr/>
        </p:nvGrpSpPr>
        <p:grpSpPr>
          <a:xfrm>
            <a:off x="247650" y="2741174"/>
            <a:ext cx="11753850" cy="962039"/>
            <a:chOff x="247650" y="2741174"/>
            <a:chExt cx="11753850" cy="962039"/>
          </a:xfrm>
        </p:grpSpPr>
        <p:sp>
          <p:nvSpPr>
            <p:cNvPr id="248" name="Rectangle 247">
              <a:extLst>
                <a:ext uri="{FF2B5EF4-FFF2-40B4-BE49-F238E27FC236}">
                  <a16:creationId xmlns:a16="http://schemas.microsoft.com/office/drawing/2014/main" id="{D3BF6054-528F-481E-BBAC-110A881EB5D1}"/>
                </a:ext>
              </a:extLst>
            </p:cNvPr>
            <p:cNvSpPr/>
            <p:nvPr/>
          </p:nvSpPr>
          <p:spPr bwMode="auto">
            <a:xfrm>
              <a:off x="247650" y="2741174"/>
              <a:ext cx="11753850" cy="962039"/>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65" name="Group 164">
              <a:extLst>
                <a:ext uri="{FF2B5EF4-FFF2-40B4-BE49-F238E27FC236}">
                  <a16:creationId xmlns:a16="http://schemas.microsoft.com/office/drawing/2014/main" id="{DC17076C-3116-4666-9364-12383B44F893}"/>
                </a:ext>
              </a:extLst>
            </p:cNvPr>
            <p:cNvGrpSpPr/>
            <p:nvPr/>
          </p:nvGrpSpPr>
          <p:grpSpPr>
            <a:xfrm>
              <a:off x="1391288" y="2937685"/>
              <a:ext cx="568200" cy="336186"/>
              <a:chOff x="3167173" y="3486933"/>
              <a:chExt cx="772729" cy="457200"/>
            </a:xfrm>
          </p:grpSpPr>
          <p:sp>
            <p:nvSpPr>
              <p:cNvPr id="166" name="Rectangle 165">
                <a:extLst>
                  <a:ext uri="{FF2B5EF4-FFF2-40B4-BE49-F238E27FC236}">
                    <a16:creationId xmlns:a16="http://schemas.microsoft.com/office/drawing/2014/main" id="{94DAD560-F1F7-4A07-BEE9-DF79CA455065}"/>
                  </a:ext>
                </a:extLst>
              </p:cNvPr>
              <p:cNvSpPr/>
              <p:nvPr/>
            </p:nvSpPr>
            <p:spPr bwMode="auto">
              <a:xfrm>
                <a:off x="3167173" y="3486933"/>
                <a:ext cx="772729"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114300" marR="0" lvl="0" indent="0" algn="ctr" defTabSz="932472" eaLnBrk="1" fontAlgn="base" latinLnBrk="0" hangingPunct="1">
                  <a:lnSpc>
                    <a:spcPct val="100000"/>
                  </a:lnSpc>
                  <a:spcBef>
                    <a:spcPct val="0"/>
                  </a:spcBef>
                  <a:spcAft>
                    <a:spcPts val="300"/>
                  </a:spcAft>
                  <a:buClrTx/>
                  <a:buSzTx/>
                  <a:buFontTx/>
                  <a:buNone/>
                  <a:tabLst/>
                  <a:defRPr/>
                </a:pPr>
                <a:r>
                  <a:rPr kumimoji="0" lang="en-US" sz="1200" b="1" i="0" u="none" strike="noStrike" kern="0" cap="none" spc="0" normalizeH="0" baseline="0" noProof="0">
                    <a:ln>
                      <a:noFill/>
                    </a:ln>
                    <a:solidFill>
                      <a:srgbClr val="002050">
                        <a:lumMod val="90000"/>
                        <a:lumOff val="10000"/>
                      </a:srgbClr>
                    </a:solidFill>
                    <a:effectLst/>
                    <a:uLnTx/>
                    <a:uFillTx/>
                    <a:latin typeface="Segoe UI Semibold"/>
                    <a:ea typeface="+mn-ea"/>
                    <a:cs typeface="+mn-cs"/>
                  </a:rPr>
                  <a:t>CIO</a:t>
                </a:r>
              </a:p>
            </p:txBody>
          </p:sp>
          <p:pic>
            <p:nvPicPr>
              <p:cNvPr id="167" name="Graphic 166" descr="Gears">
                <a:extLst>
                  <a:ext uri="{FF2B5EF4-FFF2-40B4-BE49-F238E27FC236}">
                    <a16:creationId xmlns:a16="http://schemas.microsoft.com/office/drawing/2014/main" id="{B1A0C25F-08C4-4941-9033-6B8EB0BD1D8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93425" y="3602634"/>
                <a:ext cx="217096" cy="217096"/>
              </a:xfrm>
              <a:prstGeom prst="rect">
                <a:avLst/>
              </a:prstGeom>
            </p:spPr>
          </p:pic>
        </p:grpSp>
        <p:sp>
          <p:nvSpPr>
            <p:cNvPr id="193" name="Rectangle 192">
              <a:extLst>
                <a:ext uri="{FF2B5EF4-FFF2-40B4-BE49-F238E27FC236}">
                  <a16:creationId xmlns:a16="http://schemas.microsoft.com/office/drawing/2014/main" id="{B9779AB7-6251-4BED-B35B-2AC0D86F5808}"/>
                </a:ext>
              </a:extLst>
            </p:cNvPr>
            <p:cNvSpPr/>
            <p:nvPr/>
          </p:nvSpPr>
          <p:spPr>
            <a:xfrm>
              <a:off x="896516" y="3296575"/>
              <a:ext cx="2316015" cy="360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t>Technical Leadership</a:t>
              </a:r>
            </a:p>
          </p:txBody>
        </p:sp>
        <p:grpSp>
          <p:nvGrpSpPr>
            <p:cNvPr id="162" name="Group 161">
              <a:extLst>
                <a:ext uri="{FF2B5EF4-FFF2-40B4-BE49-F238E27FC236}">
                  <a16:creationId xmlns:a16="http://schemas.microsoft.com/office/drawing/2014/main" id="{A5C455AF-3DEB-4F03-A4F4-DA59A6C52146}"/>
                </a:ext>
              </a:extLst>
            </p:cNvPr>
            <p:cNvGrpSpPr/>
            <p:nvPr/>
          </p:nvGrpSpPr>
          <p:grpSpPr>
            <a:xfrm>
              <a:off x="2010411" y="2939674"/>
              <a:ext cx="662028" cy="336186"/>
              <a:chOff x="4828775" y="3486933"/>
              <a:chExt cx="900331" cy="457200"/>
            </a:xfrm>
          </p:grpSpPr>
          <p:sp>
            <p:nvSpPr>
              <p:cNvPr id="163" name="Rectangle 162">
                <a:extLst>
                  <a:ext uri="{FF2B5EF4-FFF2-40B4-BE49-F238E27FC236}">
                    <a16:creationId xmlns:a16="http://schemas.microsoft.com/office/drawing/2014/main" id="{1B19EF32-9364-4B28-AE2C-E28AF3A13AFC}"/>
                  </a:ext>
                </a:extLst>
              </p:cNvPr>
              <p:cNvSpPr/>
              <p:nvPr/>
            </p:nvSpPr>
            <p:spPr bwMode="auto">
              <a:xfrm>
                <a:off x="4828775" y="3486933"/>
                <a:ext cx="900331"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171450" marR="0" lvl="0" indent="-57150" algn="ctr" defTabSz="932472" eaLnBrk="1" fontAlgn="base" latinLnBrk="0" hangingPunct="1">
                  <a:lnSpc>
                    <a:spcPct val="100000"/>
                  </a:lnSpc>
                  <a:spcBef>
                    <a:spcPct val="0"/>
                  </a:spcBef>
                  <a:spcAft>
                    <a:spcPts val="300"/>
                  </a:spcAft>
                  <a:buClrTx/>
                  <a:buSzTx/>
                  <a:buFontTx/>
                  <a:buNone/>
                  <a:tabLst/>
                  <a:defRPr/>
                </a:pPr>
                <a:r>
                  <a:rPr kumimoji="0" lang="en-US" sz="1200" b="1" i="0" u="none" strike="noStrike" kern="0" cap="none" spc="0" normalizeH="0" baseline="0" noProof="0">
                    <a:ln>
                      <a:noFill/>
                    </a:ln>
                    <a:solidFill>
                      <a:srgbClr val="5A2781"/>
                    </a:solidFill>
                    <a:effectLst/>
                    <a:uLnTx/>
                    <a:uFillTx/>
                    <a:latin typeface="Segoe UI Semibold"/>
                    <a:ea typeface="+mn-ea"/>
                    <a:cs typeface="+mn-cs"/>
                  </a:rPr>
                  <a:t>CISO</a:t>
                </a:r>
              </a:p>
            </p:txBody>
          </p:sp>
          <p:pic>
            <p:nvPicPr>
              <p:cNvPr id="164" name="Graphic 163" descr="Lock">
                <a:extLst>
                  <a:ext uri="{FF2B5EF4-FFF2-40B4-BE49-F238E27FC236}">
                    <a16:creationId xmlns:a16="http://schemas.microsoft.com/office/drawing/2014/main" id="{7286B222-626B-4449-91E5-689C9ABBCF7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848733" y="3610749"/>
                <a:ext cx="187312" cy="187310"/>
              </a:xfrm>
              <a:prstGeom prst="rect">
                <a:avLst/>
              </a:prstGeom>
            </p:spPr>
          </p:pic>
        </p:grpSp>
      </p:grpSp>
      <p:grpSp>
        <p:nvGrpSpPr>
          <p:cNvPr id="13" name="Group 12">
            <a:extLst>
              <a:ext uri="{FF2B5EF4-FFF2-40B4-BE49-F238E27FC236}">
                <a16:creationId xmlns:a16="http://schemas.microsoft.com/office/drawing/2014/main" id="{D84599EF-A07D-4A12-A7D9-5D8101885B11}"/>
              </a:ext>
            </a:extLst>
          </p:cNvPr>
          <p:cNvGrpSpPr/>
          <p:nvPr/>
        </p:nvGrpSpPr>
        <p:grpSpPr>
          <a:xfrm>
            <a:off x="247650" y="1440766"/>
            <a:ext cx="11753850" cy="1244620"/>
            <a:chOff x="247650" y="1440766"/>
            <a:chExt cx="11753850" cy="1244620"/>
          </a:xfrm>
        </p:grpSpPr>
        <p:sp>
          <p:nvSpPr>
            <p:cNvPr id="246" name="Rectangle 245">
              <a:extLst>
                <a:ext uri="{FF2B5EF4-FFF2-40B4-BE49-F238E27FC236}">
                  <a16:creationId xmlns:a16="http://schemas.microsoft.com/office/drawing/2014/main" id="{7DC28B18-92EE-421D-AAAF-2641F578DF94}"/>
                </a:ext>
              </a:extLst>
            </p:cNvPr>
            <p:cNvSpPr/>
            <p:nvPr/>
          </p:nvSpPr>
          <p:spPr bwMode="auto">
            <a:xfrm>
              <a:off x="247650" y="1440766"/>
              <a:ext cx="11753850" cy="124462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851C795F-F991-46A5-BE68-0839296B4C91}"/>
                </a:ext>
              </a:extLst>
            </p:cNvPr>
            <p:cNvSpPr/>
            <p:nvPr/>
          </p:nvSpPr>
          <p:spPr>
            <a:xfrm>
              <a:off x="896517" y="2397163"/>
              <a:ext cx="2316015" cy="263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t>Business Leadership</a:t>
              </a:r>
            </a:p>
          </p:txBody>
        </p:sp>
        <p:grpSp>
          <p:nvGrpSpPr>
            <p:cNvPr id="241" name="Group 240">
              <a:extLst>
                <a:ext uri="{FF2B5EF4-FFF2-40B4-BE49-F238E27FC236}">
                  <a16:creationId xmlns:a16="http://schemas.microsoft.com/office/drawing/2014/main" id="{32D9CF99-E477-4873-A951-CB0E6460173D}"/>
                </a:ext>
              </a:extLst>
            </p:cNvPr>
            <p:cNvGrpSpPr/>
            <p:nvPr/>
          </p:nvGrpSpPr>
          <p:grpSpPr>
            <a:xfrm>
              <a:off x="1467656" y="1598832"/>
              <a:ext cx="1173736" cy="744651"/>
              <a:chOff x="3289121" y="2041454"/>
              <a:chExt cx="1173736" cy="744651"/>
            </a:xfrm>
          </p:grpSpPr>
          <p:sp>
            <p:nvSpPr>
              <p:cNvPr id="168" name="Rectangle 167">
                <a:extLst>
                  <a:ext uri="{FF2B5EF4-FFF2-40B4-BE49-F238E27FC236}">
                    <a16:creationId xmlns:a16="http://schemas.microsoft.com/office/drawing/2014/main" id="{76B40045-C087-4B3E-900E-CF1207182731}"/>
                  </a:ext>
                </a:extLst>
              </p:cNvPr>
              <p:cNvSpPr/>
              <p:nvPr/>
            </p:nvSpPr>
            <p:spPr bwMode="auto">
              <a:xfrm>
                <a:off x="3577327" y="2041454"/>
                <a:ext cx="568200" cy="336186"/>
              </a:xfrm>
              <a:prstGeom prst="rect">
                <a:avLst/>
              </a:prstGeom>
              <a:solidFill>
                <a:srgbClr val="62FAB5"/>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ts val="300"/>
                  </a:spcAft>
                  <a:buClrTx/>
                  <a:buSzTx/>
                  <a:buFontTx/>
                  <a:buNone/>
                  <a:tabLst/>
                  <a:defRPr/>
                </a:pPr>
                <a:r>
                  <a:rPr kumimoji="0" lang="en-US" sz="1200" b="1" i="0" u="none" strike="noStrike" kern="0" cap="none" spc="0" normalizeH="0" baseline="0" noProof="0">
                    <a:ln>
                      <a:noFill/>
                    </a:ln>
                    <a:solidFill>
                      <a:srgbClr val="1A1A1A"/>
                    </a:solidFill>
                    <a:effectLst/>
                    <a:uLnTx/>
                    <a:uFillTx/>
                    <a:latin typeface="Segoe UI Semibold"/>
                    <a:ea typeface="+mn-ea"/>
                    <a:cs typeface="+mn-cs"/>
                  </a:rPr>
                  <a:t>CEO</a:t>
                </a:r>
              </a:p>
            </p:txBody>
          </p:sp>
          <p:sp>
            <p:nvSpPr>
              <p:cNvPr id="169" name="Rectangle 168">
                <a:extLst>
                  <a:ext uri="{FF2B5EF4-FFF2-40B4-BE49-F238E27FC236}">
                    <a16:creationId xmlns:a16="http://schemas.microsoft.com/office/drawing/2014/main" id="{DF9DBC63-52A1-47B4-A5DA-AD918930F2DA}"/>
                  </a:ext>
                </a:extLst>
              </p:cNvPr>
              <p:cNvSpPr/>
              <p:nvPr/>
            </p:nvSpPr>
            <p:spPr bwMode="auto">
              <a:xfrm>
                <a:off x="3289121" y="2449919"/>
                <a:ext cx="235879" cy="336186"/>
              </a:xfrm>
              <a:prstGeom prst="rect">
                <a:avLst/>
              </a:prstGeom>
              <a:solidFill>
                <a:srgbClr val="62FAB5"/>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ts val="300"/>
                  </a:spcAft>
                  <a:buClrTx/>
                  <a:buSzTx/>
                  <a:buFontTx/>
                  <a:buNone/>
                  <a:tabLst/>
                  <a:defRPr/>
                </a:pPr>
                <a:endParaRPr kumimoji="0" lang="en-US" sz="1200" b="1" i="0" u="none" strike="noStrike" kern="0" cap="none" spc="0" normalizeH="0" baseline="0" noProof="0">
                  <a:ln>
                    <a:noFill/>
                  </a:ln>
                  <a:solidFill>
                    <a:srgbClr val="1A1A1A"/>
                  </a:solidFill>
                  <a:effectLst/>
                  <a:uLnTx/>
                  <a:uFillTx/>
                  <a:latin typeface="Segoe UI Semibold"/>
                  <a:ea typeface="+mn-ea"/>
                  <a:cs typeface="+mn-cs"/>
                </a:endParaRPr>
              </a:p>
            </p:txBody>
          </p:sp>
          <p:sp>
            <p:nvSpPr>
              <p:cNvPr id="225" name="Rectangle 224">
                <a:extLst>
                  <a:ext uri="{FF2B5EF4-FFF2-40B4-BE49-F238E27FC236}">
                    <a16:creationId xmlns:a16="http://schemas.microsoft.com/office/drawing/2014/main" id="{0E903869-7B86-45CB-9909-D8649E58B7D3}"/>
                  </a:ext>
                </a:extLst>
              </p:cNvPr>
              <p:cNvSpPr/>
              <p:nvPr/>
            </p:nvSpPr>
            <p:spPr bwMode="auto">
              <a:xfrm>
                <a:off x="3601740" y="2449919"/>
                <a:ext cx="235879" cy="336186"/>
              </a:xfrm>
              <a:prstGeom prst="rect">
                <a:avLst/>
              </a:prstGeom>
              <a:solidFill>
                <a:srgbClr val="62FAB5"/>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ts val="300"/>
                  </a:spcAft>
                  <a:buClrTx/>
                  <a:buSzTx/>
                  <a:buFontTx/>
                  <a:buNone/>
                  <a:tabLst/>
                  <a:defRPr/>
                </a:pPr>
                <a:endParaRPr kumimoji="0" lang="en-US" sz="1200" b="1" i="0" u="none" strike="noStrike" kern="0" cap="none" spc="0" normalizeH="0" baseline="0" noProof="0">
                  <a:ln>
                    <a:noFill/>
                  </a:ln>
                  <a:solidFill>
                    <a:srgbClr val="1A1A1A"/>
                  </a:solidFill>
                  <a:effectLst/>
                  <a:uLnTx/>
                  <a:uFillTx/>
                  <a:latin typeface="Segoe UI Semibold"/>
                  <a:ea typeface="+mn-ea"/>
                  <a:cs typeface="+mn-cs"/>
                </a:endParaRPr>
              </a:p>
            </p:txBody>
          </p:sp>
          <p:sp>
            <p:nvSpPr>
              <p:cNvPr id="170" name="Rectangle 169">
                <a:extLst>
                  <a:ext uri="{FF2B5EF4-FFF2-40B4-BE49-F238E27FC236}">
                    <a16:creationId xmlns:a16="http://schemas.microsoft.com/office/drawing/2014/main" id="{2699B3D4-8F19-4065-835E-357FA42177EE}"/>
                  </a:ext>
                </a:extLst>
              </p:cNvPr>
              <p:cNvSpPr/>
              <p:nvPr/>
            </p:nvSpPr>
            <p:spPr bwMode="auto">
              <a:xfrm>
                <a:off x="3914359" y="2449919"/>
                <a:ext cx="235879" cy="336186"/>
              </a:xfrm>
              <a:prstGeom prst="rect">
                <a:avLst/>
              </a:prstGeom>
              <a:solidFill>
                <a:srgbClr val="62FAB5"/>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ts val="300"/>
                  </a:spcAft>
                  <a:buClrTx/>
                  <a:buSzTx/>
                  <a:buFontTx/>
                  <a:buNone/>
                  <a:tabLst/>
                  <a:defRPr/>
                </a:pPr>
                <a:endParaRPr kumimoji="0" lang="en-US" sz="1200" b="1" i="0" u="none" strike="noStrike" kern="0" cap="none" spc="0" normalizeH="0" baseline="0" noProof="0">
                  <a:ln>
                    <a:noFill/>
                  </a:ln>
                  <a:solidFill>
                    <a:srgbClr val="1A1A1A"/>
                  </a:solidFill>
                  <a:effectLst/>
                  <a:uLnTx/>
                  <a:uFillTx/>
                  <a:latin typeface="Segoe UI Semibold"/>
                  <a:ea typeface="+mn-ea"/>
                  <a:cs typeface="+mn-cs"/>
                </a:endParaRPr>
              </a:p>
            </p:txBody>
          </p:sp>
          <p:sp>
            <p:nvSpPr>
              <p:cNvPr id="227" name="Rectangle 226">
                <a:extLst>
                  <a:ext uri="{FF2B5EF4-FFF2-40B4-BE49-F238E27FC236}">
                    <a16:creationId xmlns:a16="http://schemas.microsoft.com/office/drawing/2014/main" id="{37436856-0846-41BC-BF58-1192EF5CF4CA}"/>
                  </a:ext>
                </a:extLst>
              </p:cNvPr>
              <p:cNvSpPr/>
              <p:nvPr/>
            </p:nvSpPr>
            <p:spPr bwMode="auto">
              <a:xfrm>
                <a:off x="4226978" y="2449919"/>
                <a:ext cx="235879" cy="336186"/>
              </a:xfrm>
              <a:prstGeom prst="rect">
                <a:avLst/>
              </a:prstGeom>
              <a:solidFill>
                <a:srgbClr val="62FAB5"/>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ts val="300"/>
                  </a:spcAft>
                  <a:buClrTx/>
                  <a:buSzTx/>
                  <a:buFontTx/>
                  <a:buNone/>
                  <a:tabLst/>
                  <a:defRPr/>
                </a:pPr>
                <a:endParaRPr kumimoji="0" lang="en-US" sz="1200" b="1" i="0" u="none" strike="noStrike" kern="0" cap="none" spc="0" normalizeH="0" baseline="0" noProof="0">
                  <a:ln>
                    <a:noFill/>
                  </a:ln>
                  <a:solidFill>
                    <a:srgbClr val="1A1A1A"/>
                  </a:solidFill>
                  <a:effectLst/>
                  <a:uLnTx/>
                  <a:uFillTx/>
                  <a:latin typeface="Segoe UI Semibold"/>
                  <a:ea typeface="+mn-ea"/>
                  <a:cs typeface="+mn-cs"/>
                </a:endParaRPr>
              </a:p>
            </p:txBody>
          </p:sp>
        </p:grpSp>
      </p:grpSp>
      <p:sp>
        <p:nvSpPr>
          <p:cNvPr id="2" name="Title 1">
            <a:extLst>
              <a:ext uri="{FF2B5EF4-FFF2-40B4-BE49-F238E27FC236}">
                <a16:creationId xmlns:a16="http://schemas.microsoft.com/office/drawing/2014/main" id="{3AE6CA85-0390-4116-9EF4-1BA8E1F34B4D}"/>
              </a:ext>
            </a:extLst>
          </p:cNvPr>
          <p:cNvSpPr>
            <a:spLocks noGrp="1"/>
          </p:cNvSpPr>
          <p:nvPr>
            <p:ph type="title"/>
          </p:nvPr>
        </p:nvSpPr>
        <p:spPr>
          <a:xfrm>
            <a:off x="252412" y="406744"/>
            <a:ext cx="11018520" cy="553998"/>
          </a:xfrm>
        </p:spPr>
        <p:txBody>
          <a:bodyPr/>
          <a:lstStyle/>
          <a:p>
            <a:r>
              <a:rPr lang="en-US"/>
              <a:t>Security Guidance</a:t>
            </a:r>
          </a:p>
        </p:txBody>
      </p:sp>
      <p:grpSp>
        <p:nvGrpSpPr>
          <p:cNvPr id="17" name="Group 16">
            <a:extLst>
              <a:ext uri="{FF2B5EF4-FFF2-40B4-BE49-F238E27FC236}">
                <a16:creationId xmlns:a16="http://schemas.microsoft.com/office/drawing/2014/main" id="{645B7534-6C87-4392-9980-04E37A9C5702}"/>
              </a:ext>
            </a:extLst>
          </p:cNvPr>
          <p:cNvGrpSpPr/>
          <p:nvPr/>
        </p:nvGrpSpPr>
        <p:grpSpPr>
          <a:xfrm>
            <a:off x="3852862" y="1817687"/>
            <a:ext cx="2002734" cy="3838806"/>
            <a:chOff x="3852862" y="1817687"/>
            <a:chExt cx="2002734" cy="3838806"/>
          </a:xfrm>
        </p:grpSpPr>
        <p:cxnSp>
          <p:nvCxnSpPr>
            <p:cNvPr id="207" name="Straight Connector 206">
              <a:extLst>
                <a:ext uri="{FF2B5EF4-FFF2-40B4-BE49-F238E27FC236}">
                  <a16:creationId xmlns:a16="http://schemas.microsoft.com/office/drawing/2014/main" id="{A810C317-43B0-4685-9A59-D13419860FB2}"/>
                </a:ext>
              </a:extLst>
            </p:cNvPr>
            <p:cNvCxnSpPr>
              <a:cxnSpLocks/>
              <a:stCxn id="205" idx="2"/>
              <a:endCxn id="201" idx="0"/>
            </p:cNvCxnSpPr>
            <p:nvPr/>
          </p:nvCxnSpPr>
          <p:spPr>
            <a:xfrm>
              <a:off x="4854230" y="2291914"/>
              <a:ext cx="0" cy="2816018"/>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7048D5CE-CBE3-4FFF-B746-87B15085A992}"/>
                </a:ext>
              </a:extLst>
            </p:cNvPr>
            <p:cNvSpPr/>
            <p:nvPr/>
          </p:nvSpPr>
          <p:spPr>
            <a:xfrm>
              <a:off x="3852863" y="2401139"/>
              <a:ext cx="2002733" cy="57101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rPr>
                <a:t>Business and Security Integration</a:t>
              </a:r>
            </a:p>
          </p:txBody>
        </p:sp>
        <p:sp>
          <p:nvSpPr>
            <p:cNvPr id="201" name="Rectangle 200">
              <a:extLst>
                <a:ext uri="{FF2B5EF4-FFF2-40B4-BE49-F238E27FC236}">
                  <a16:creationId xmlns:a16="http://schemas.microsoft.com/office/drawing/2014/main" id="{0002152B-562C-49E4-8F68-0CB5839CCCF3}"/>
                </a:ext>
              </a:extLst>
            </p:cNvPr>
            <p:cNvSpPr/>
            <p:nvPr/>
          </p:nvSpPr>
          <p:spPr>
            <a:xfrm>
              <a:off x="3852863" y="5107932"/>
              <a:ext cx="2002733" cy="54856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rPr>
                <a:t>Implementation</a:t>
              </a:r>
            </a:p>
          </p:txBody>
        </p:sp>
        <p:sp>
          <p:nvSpPr>
            <p:cNvPr id="202" name="Rectangle 201">
              <a:extLst>
                <a:ext uri="{FF2B5EF4-FFF2-40B4-BE49-F238E27FC236}">
                  <a16:creationId xmlns:a16="http://schemas.microsoft.com/office/drawing/2014/main" id="{BAB49F9A-0F11-44DA-B4E7-8C773B06EA00}"/>
                </a:ext>
              </a:extLst>
            </p:cNvPr>
            <p:cNvSpPr/>
            <p:nvPr/>
          </p:nvSpPr>
          <p:spPr>
            <a:xfrm>
              <a:off x="3852863" y="4648648"/>
              <a:ext cx="2002733" cy="32364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rPr>
                <a:t>Technical Planning</a:t>
              </a:r>
            </a:p>
          </p:txBody>
        </p:sp>
        <p:sp>
          <p:nvSpPr>
            <p:cNvPr id="203" name="Rectangle 202">
              <a:extLst>
                <a:ext uri="{FF2B5EF4-FFF2-40B4-BE49-F238E27FC236}">
                  <a16:creationId xmlns:a16="http://schemas.microsoft.com/office/drawing/2014/main" id="{BF0908BA-3B11-4C19-8A86-9B8916CABB6A}"/>
                </a:ext>
              </a:extLst>
            </p:cNvPr>
            <p:cNvSpPr/>
            <p:nvPr/>
          </p:nvSpPr>
          <p:spPr>
            <a:xfrm>
              <a:off x="3852863" y="3954628"/>
              <a:ext cx="2002733" cy="62233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rPr>
                <a:t>Architecture and Policy</a:t>
              </a:r>
            </a:p>
          </p:txBody>
        </p:sp>
        <p:sp>
          <p:nvSpPr>
            <p:cNvPr id="204" name="Rectangle 203">
              <a:extLst>
                <a:ext uri="{FF2B5EF4-FFF2-40B4-BE49-F238E27FC236}">
                  <a16:creationId xmlns:a16="http://schemas.microsoft.com/office/drawing/2014/main" id="{3024BCBE-5B9B-4BA2-B011-E3E1F9307A32}"/>
                </a:ext>
              </a:extLst>
            </p:cNvPr>
            <p:cNvSpPr/>
            <p:nvPr/>
          </p:nvSpPr>
          <p:spPr>
            <a:xfrm>
              <a:off x="3852862" y="3076280"/>
              <a:ext cx="2002733" cy="7742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rPr>
                <a:t>Security Strategy,</a:t>
              </a:r>
              <a:r>
                <a:rPr kumimoji="0" lang="en-US" sz="1400" b="1" i="0" u="none" strike="noStrike" kern="1200" cap="none" spc="0" normalizeH="0" noProof="0">
                  <a:ln>
                    <a:noFill/>
                  </a:ln>
                  <a:solidFill>
                    <a:srgbClr val="243A5E"/>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rPr>
                <a:t>Programs, and Epics </a:t>
              </a:r>
            </a:p>
          </p:txBody>
        </p:sp>
        <p:sp>
          <p:nvSpPr>
            <p:cNvPr id="205" name="Rectangle 204">
              <a:extLst>
                <a:ext uri="{FF2B5EF4-FFF2-40B4-BE49-F238E27FC236}">
                  <a16:creationId xmlns:a16="http://schemas.microsoft.com/office/drawing/2014/main" id="{1EE20ABD-70E4-4CE8-A74D-11DC56FEFC01}"/>
                </a:ext>
              </a:extLst>
            </p:cNvPr>
            <p:cNvSpPr/>
            <p:nvPr/>
          </p:nvSpPr>
          <p:spPr>
            <a:xfrm>
              <a:off x="3852863" y="1817687"/>
              <a:ext cx="2002733" cy="47422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rPr>
                <a:t>Securing Digital Transformation</a:t>
              </a:r>
            </a:p>
          </p:txBody>
        </p:sp>
      </p:grpSp>
      <p:sp>
        <p:nvSpPr>
          <p:cNvPr id="211" name="Rectangle 210">
            <a:hlinkClick r:id="rId8" tooltip="The Cloud Adoption Framework (CAF) Security guidance provides lessons learned and methodologies to shape security strategy, roles, architecture, and more for your cloud adoption."/>
            <a:extLst>
              <a:ext uri="{FF2B5EF4-FFF2-40B4-BE49-F238E27FC236}">
                <a16:creationId xmlns:a16="http://schemas.microsoft.com/office/drawing/2014/main" id="{35DABA03-C3C7-4858-98C6-DD7789EE045F}"/>
              </a:ext>
            </a:extLst>
          </p:cNvPr>
          <p:cNvSpPr/>
          <p:nvPr/>
        </p:nvSpPr>
        <p:spPr>
          <a:xfrm>
            <a:off x="6202605" y="2947492"/>
            <a:ext cx="2896945" cy="3566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400" b="1">
                <a:solidFill>
                  <a:schemeClr val="tx1">
                    <a:lumMod val="75000"/>
                    <a:lumOff val="25000"/>
                  </a:schemeClr>
                </a:solidFill>
                <a:latin typeface="+mj-lt"/>
                <a:cs typeface="Segoe UI" panose="020B0502040204020203" pitchFamily="34" charset="0"/>
              </a:rPr>
              <a:t>Cloud Adoption Framework (CAF)</a:t>
            </a:r>
          </a:p>
        </p:txBody>
      </p:sp>
      <p:sp>
        <p:nvSpPr>
          <p:cNvPr id="213" name="Right Brace 212">
            <a:extLst>
              <a:ext uri="{FF2B5EF4-FFF2-40B4-BE49-F238E27FC236}">
                <a16:creationId xmlns:a16="http://schemas.microsoft.com/office/drawing/2014/main" id="{EEC16543-DB3E-4F89-8090-333C1214CA01}"/>
              </a:ext>
            </a:extLst>
          </p:cNvPr>
          <p:cNvSpPr/>
          <p:nvPr/>
        </p:nvSpPr>
        <p:spPr>
          <a:xfrm>
            <a:off x="5925396" y="2401139"/>
            <a:ext cx="233781" cy="1449366"/>
          </a:xfrm>
          <a:prstGeom prst="rightBrace">
            <a:avLst>
              <a:gd name="adj1" fmla="val 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5" name="Right Brace 214">
            <a:extLst>
              <a:ext uri="{FF2B5EF4-FFF2-40B4-BE49-F238E27FC236}">
                <a16:creationId xmlns:a16="http://schemas.microsoft.com/office/drawing/2014/main" id="{94CDE8AE-7D14-4A5D-A3EF-F96A67E4B43D}"/>
              </a:ext>
            </a:extLst>
          </p:cNvPr>
          <p:cNvSpPr/>
          <p:nvPr/>
        </p:nvSpPr>
        <p:spPr>
          <a:xfrm>
            <a:off x="5925396" y="3954628"/>
            <a:ext cx="233781" cy="622331"/>
          </a:xfrm>
          <a:prstGeom prst="rightBrace">
            <a:avLst>
              <a:gd name="adj1" fmla="val 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6" name="Rectangle 215">
            <a:hlinkClick r:id="rId9" tooltip="Technical architectures and guidance for securing your entire enterprise estate spanning on-premises, cloud, OT, and IoT. Includes Zero Trust, Modernizing SOC, and much more. "/>
            <a:extLst>
              <a:ext uri="{FF2B5EF4-FFF2-40B4-BE49-F238E27FC236}">
                <a16:creationId xmlns:a16="http://schemas.microsoft.com/office/drawing/2014/main" id="{932C7777-F3B0-4E5C-AD8A-5429F14394FF}"/>
              </a:ext>
            </a:extLst>
          </p:cNvPr>
          <p:cNvSpPr/>
          <p:nvPr/>
        </p:nvSpPr>
        <p:spPr>
          <a:xfrm>
            <a:off x="6202605" y="3941347"/>
            <a:ext cx="2814281" cy="4997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t>Microsoft Cybersecurity Reference Architectures (MCRA)</a:t>
            </a:r>
          </a:p>
        </p:txBody>
      </p:sp>
      <p:sp>
        <p:nvSpPr>
          <p:cNvPr id="219" name="Right Brace 218">
            <a:extLst>
              <a:ext uri="{FF2B5EF4-FFF2-40B4-BE49-F238E27FC236}">
                <a16:creationId xmlns:a16="http://schemas.microsoft.com/office/drawing/2014/main" id="{6FE4CF5B-2305-41C8-9BB8-2932FC8F5C34}"/>
              </a:ext>
            </a:extLst>
          </p:cNvPr>
          <p:cNvSpPr/>
          <p:nvPr/>
        </p:nvSpPr>
        <p:spPr>
          <a:xfrm>
            <a:off x="5932434" y="4654298"/>
            <a:ext cx="233781" cy="323641"/>
          </a:xfrm>
          <a:prstGeom prst="rightBrace">
            <a:avLst>
              <a:gd name="adj1" fmla="val 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0" name="Rectangle 219">
            <a:hlinkClick r:id="rId10" tooltip="Technical guidance to help security professionals build and implement cybersecurity strategy, architecture, prioritized roadmaps, best practices, getting started guides, and more. "/>
            <a:extLst>
              <a:ext uri="{FF2B5EF4-FFF2-40B4-BE49-F238E27FC236}">
                <a16:creationId xmlns:a16="http://schemas.microsoft.com/office/drawing/2014/main" id="{2438C18C-E420-4E91-B039-379251F718CC}"/>
              </a:ext>
            </a:extLst>
          </p:cNvPr>
          <p:cNvSpPr/>
          <p:nvPr/>
        </p:nvSpPr>
        <p:spPr>
          <a:xfrm>
            <a:off x="6202606" y="4556937"/>
            <a:ext cx="1693620" cy="45144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t>Microsoft Security</a:t>
            </a:r>
            <a:r>
              <a:rPr kumimoji="0" lang="en-US" sz="1400" b="1" i="0" u="none" strike="noStrike" kern="1200" cap="none" spc="0" normalizeH="0" noProof="0">
                <a:ln>
                  <a:noFill/>
                </a:ln>
                <a:solidFill>
                  <a:schemeClr val="tx1">
                    <a:lumMod val="75000"/>
                    <a:lumOff val="25000"/>
                  </a:schemeClr>
                </a:solidFill>
                <a:effectLst/>
                <a:uLnTx/>
                <a:uFillTx/>
                <a:latin typeface="+mj-lt"/>
                <a:ea typeface="+mn-ea"/>
                <a:cs typeface="Segoe UI" panose="020B0502040204020203" pitchFamily="34" charset="0"/>
              </a:rPr>
              <a:t> Documentation</a:t>
            </a:r>
            <a:endParaRPr kumimoji="0" lang="en-US" sz="14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endParaRPr>
          </a:p>
        </p:txBody>
      </p:sp>
      <p:sp>
        <p:nvSpPr>
          <p:cNvPr id="221" name="Rectangle 220">
            <a:extLst>
              <a:ext uri="{FF2B5EF4-FFF2-40B4-BE49-F238E27FC236}">
                <a16:creationId xmlns:a16="http://schemas.microsoft.com/office/drawing/2014/main" id="{B0997A62-DC71-4753-B46C-6B4BFA4D64D0}"/>
              </a:ext>
            </a:extLst>
          </p:cNvPr>
          <p:cNvSpPr/>
          <p:nvPr/>
        </p:nvSpPr>
        <p:spPr>
          <a:xfrm>
            <a:off x="6188811" y="5098999"/>
            <a:ext cx="1693620" cy="45144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t>Product</a:t>
            </a:r>
            <a:r>
              <a:rPr kumimoji="0" lang="en-US" sz="1400" b="1" i="0" u="none" strike="noStrike" kern="1200" cap="none" spc="0" normalizeH="0" noProof="0">
                <a:ln>
                  <a:noFill/>
                </a:ln>
                <a:solidFill>
                  <a:schemeClr val="tx1">
                    <a:lumMod val="75000"/>
                    <a:lumOff val="25000"/>
                  </a:schemeClr>
                </a:solidFill>
                <a:effectLst/>
                <a:uLnTx/>
                <a:uFillTx/>
                <a:latin typeface="+mj-lt"/>
                <a:ea typeface="+mn-ea"/>
                <a:cs typeface="Segoe UI" panose="020B0502040204020203" pitchFamily="34" charset="0"/>
              </a:rPr>
              <a:t> Docs</a:t>
            </a:r>
            <a:r>
              <a:rPr kumimoji="0" lang="en-US" sz="14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t> </a:t>
            </a:r>
            <a:br>
              <a:rPr kumimoji="0" lang="en-US" sz="14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br>
            <a:r>
              <a:rPr kumimoji="0" lang="en-US" sz="11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hlinkClick r:id="rId11"/>
              </a:rPr>
              <a:t>Azure</a:t>
            </a:r>
            <a:r>
              <a:rPr kumimoji="0" lang="en-US" sz="11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t> | </a:t>
            </a:r>
            <a:r>
              <a:rPr kumimoji="0" lang="en-US" sz="11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hlinkClick r:id="rId12"/>
              </a:rPr>
              <a:t>Microsoft 365</a:t>
            </a:r>
            <a:endParaRPr kumimoji="0" lang="en-US" sz="11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endParaRPr>
          </a:p>
        </p:txBody>
      </p:sp>
      <p:sp>
        <p:nvSpPr>
          <p:cNvPr id="223" name="Right Brace 222">
            <a:extLst>
              <a:ext uri="{FF2B5EF4-FFF2-40B4-BE49-F238E27FC236}">
                <a16:creationId xmlns:a16="http://schemas.microsoft.com/office/drawing/2014/main" id="{19032070-50B8-414C-9141-1220F52434DB}"/>
              </a:ext>
            </a:extLst>
          </p:cNvPr>
          <p:cNvSpPr/>
          <p:nvPr/>
        </p:nvSpPr>
        <p:spPr>
          <a:xfrm>
            <a:off x="5931252" y="5112004"/>
            <a:ext cx="233781" cy="544489"/>
          </a:xfrm>
          <a:prstGeom prst="rightBrace">
            <a:avLst>
              <a:gd name="adj1" fmla="val 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8" name="Rectangle 227">
            <a:hlinkClick r:id="rId13" tooltip="The Azure Security Benchmark (ASB) provides prescriptive best practices and recommendations to help improve the security of workloads, data, and services on Azure."/>
            <a:extLst>
              <a:ext uri="{FF2B5EF4-FFF2-40B4-BE49-F238E27FC236}">
                <a16:creationId xmlns:a16="http://schemas.microsoft.com/office/drawing/2014/main" id="{88FEFCEC-A736-4E24-8B11-AFE28F356435}"/>
              </a:ext>
            </a:extLst>
          </p:cNvPr>
          <p:cNvSpPr/>
          <p:nvPr/>
        </p:nvSpPr>
        <p:spPr>
          <a:xfrm>
            <a:off x="8240071" y="4509665"/>
            <a:ext cx="1350238" cy="4821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t>Azure Security Benchmark</a:t>
            </a:r>
          </a:p>
        </p:txBody>
      </p:sp>
      <p:sp>
        <p:nvSpPr>
          <p:cNvPr id="230" name="Right Brace 229">
            <a:extLst>
              <a:ext uri="{FF2B5EF4-FFF2-40B4-BE49-F238E27FC236}">
                <a16:creationId xmlns:a16="http://schemas.microsoft.com/office/drawing/2014/main" id="{D5A2E97D-AF70-443E-B8C3-E8B0873620D9}"/>
              </a:ext>
            </a:extLst>
          </p:cNvPr>
          <p:cNvSpPr/>
          <p:nvPr/>
        </p:nvSpPr>
        <p:spPr>
          <a:xfrm>
            <a:off x="7935060" y="4530583"/>
            <a:ext cx="297947" cy="752058"/>
          </a:xfrm>
          <a:prstGeom prst="rightBrace">
            <a:avLst>
              <a:gd name="adj1" fmla="val 0"/>
              <a:gd name="adj2" fmla="val 2942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234" name="Rectangle 233">
            <a:hlinkClick r:id="rId14" tooltip="The Well Architected Framework (CAF) security guidance provides guidance and lessons learned for securing workloads and applications."/>
            <a:extLst>
              <a:ext uri="{FF2B5EF4-FFF2-40B4-BE49-F238E27FC236}">
                <a16:creationId xmlns:a16="http://schemas.microsoft.com/office/drawing/2014/main" id="{1746520A-6EE9-4570-8F51-04496D2B7B6E}"/>
              </a:ext>
            </a:extLst>
          </p:cNvPr>
          <p:cNvSpPr/>
          <p:nvPr/>
        </p:nvSpPr>
        <p:spPr>
          <a:xfrm>
            <a:off x="8462099" y="5113338"/>
            <a:ext cx="2491255" cy="4821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t>Well Architected</a:t>
            </a:r>
            <a:r>
              <a:rPr kumimoji="0" lang="en-US" sz="1400" b="1" i="0" u="none" strike="noStrike" kern="1200" cap="none" spc="0" normalizeH="0" noProof="0">
                <a:ln>
                  <a:noFill/>
                </a:ln>
                <a:solidFill>
                  <a:schemeClr val="tx1">
                    <a:lumMod val="75000"/>
                    <a:lumOff val="25000"/>
                  </a:schemeClr>
                </a:solidFill>
                <a:effectLst/>
                <a:uLnTx/>
                <a:uFillTx/>
                <a:latin typeface="+mj-lt"/>
                <a:ea typeface="+mn-ea"/>
                <a:cs typeface="Segoe UI" panose="020B0502040204020203" pitchFamily="34" charset="0"/>
              </a:rPr>
              <a:t> Framework </a:t>
            </a:r>
            <a:br>
              <a:rPr kumimoji="0" lang="en-US" sz="1400" b="1" i="0" u="none" strike="noStrike" kern="1200" cap="none" spc="0" normalizeH="0" noProof="0">
                <a:ln>
                  <a:noFill/>
                </a:ln>
                <a:solidFill>
                  <a:schemeClr val="tx1">
                    <a:lumMod val="75000"/>
                    <a:lumOff val="25000"/>
                  </a:schemeClr>
                </a:solidFill>
                <a:effectLst/>
                <a:uLnTx/>
                <a:uFillTx/>
                <a:latin typeface="+mj-lt"/>
                <a:ea typeface="+mn-ea"/>
                <a:cs typeface="Segoe UI" panose="020B0502040204020203" pitchFamily="34" charset="0"/>
              </a:rPr>
            </a:br>
            <a:r>
              <a:rPr kumimoji="0" lang="en-US" sz="900" b="1" i="1" u="none" strike="noStrike" kern="1200" cap="none" spc="0" normalizeH="0" noProof="0">
                <a:ln>
                  <a:noFill/>
                </a:ln>
                <a:solidFill>
                  <a:schemeClr val="tx1">
                    <a:lumMod val="75000"/>
                    <a:lumOff val="25000"/>
                  </a:schemeClr>
                </a:solidFill>
                <a:effectLst/>
                <a:uLnTx/>
                <a:uFillTx/>
                <a:latin typeface="+mj-lt"/>
                <a:ea typeface="+mn-ea"/>
                <a:cs typeface="Segoe UI" panose="020B0502040204020203" pitchFamily="34" charset="0"/>
              </a:rPr>
              <a:t>(For Azure Workload Owners)</a:t>
            </a:r>
            <a:endParaRPr kumimoji="0" lang="en-US" sz="1400" b="1" i="1"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endParaRPr>
          </a:p>
        </p:txBody>
      </p:sp>
      <p:sp>
        <p:nvSpPr>
          <p:cNvPr id="236" name="Right Brace 235">
            <a:extLst>
              <a:ext uri="{FF2B5EF4-FFF2-40B4-BE49-F238E27FC236}">
                <a16:creationId xmlns:a16="http://schemas.microsoft.com/office/drawing/2014/main" id="{DE5C8621-E6B4-40E0-B3D3-B913731358F7}"/>
              </a:ext>
            </a:extLst>
          </p:cNvPr>
          <p:cNvSpPr/>
          <p:nvPr/>
        </p:nvSpPr>
        <p:spPr>
          <a:xfrm>
            <a:off x="8167851" y="5056774"/>
            <a:ext cx="297947" cy="493665"/>
          </a:xfrm>
          <a:prstGeom prst="rightBrace">
            <a:avLst>
              <a:gd name="adj1" fmla="val 0"/>
              <a:gd name="adj2" fmla="val 5838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77" name="Rectangle 76">
            <a:extLst>
              <a:ext uri="{FF2B5EF4-FFF2-40B4-BE49-F238E27FC236}">
                <a16:creationId xmlns:a16="http://schemas.microsoft.com/office/drawing/2014/main" id="{D246E87C-8754-4DC9-B976-F71D4F696791}"/>
              </a:ext>
            </a:extLst>
          </p:cNvPr>
          <p:cNvSpPr/>
          <p:nvPr/>
        </p:nvSpPr>
        <p:spPr>
          <a:xfrm>
            <a:off x="9678636" y="4242493"/>
            <a:ext cx="2227756" cy="791422"/>
          </a:xfrm>
          <a:prstGeom prst="rect">
            <a:avLst/>
          </a:prstGeom>
          <a:solidFill>
            <a:srgbClr val="EBF6FF"/>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lIns="91440" tIns="36576" rIns="9144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t>Initiative Planning/Execution</a:t>
            </a:r>
          </a:p>
        </p:txBody>
      </p:sp>
      <p:sp>
        <p:nvSpPr>
          <p:cNvPr id="76" name="Rectangle 75">
            <a:hlinkClick r:id="rId15" tooltip="Prescriptive guidance on securing privileged access including strategy, models, planning, and implementation guidance to accelerate your application of zero trust principles to protect against these attack techniques. "/>
            <a:extLst>
              <a:ext uri="{FF2B5EF4-FFF2-40B4-BE49-F238E27FC236}">
                <a16:creationId xmlns:a16="http://schemas.microsoft.com/office/drawing/2014/main" id="{5D0D7743-E660-4135-8F6A-F5A2D1E3B5E5}"/>
              </a:ext>
            </a:extLst>
          </p:cNvPr>
          <p:cNvSpPr/>
          <p:nvPr/>
        </p:nvSpPr>
        <p:spPr>
          <a:xfrm>
            <a:off x="10619838" y="4498028"/>
            <a:ext cx="661460" cy="482151"/>
          </a:xfrm>
          <a:prstGeom prst="rect">
            <a:avLst/>
          </a:prstGeom>
          <a:solidFill>
            <a:srgbClr val="EBF6FF"/>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000" b="1">
                <a:solidFill>
                  <a:schemeClr val="tx1">
                    <a:lumMod val="75000"/>
                    <a:lumOff val="25000"/>
                  </a:schemeClr>
                </a:solidFill>
                <a:latin typeface="+mj-lt"/>
                <a:cs typeface="Segoe UI" panose="020B0502040204020203" pitchFamily="34" charset="0"/>
              </a:rPr>
              <a:t>Privileged Access</a:t>
            </a:r>
          </a:p>
        </p:txBody>
      </p:sp>
      <p:sp>
        <p:nvSpPr>
          <p:cNvPr id="74" name="Rectangle 73">
            <a:hlinkClick r:id="rId16" tooltip="Detailed planning guidance to mitigate human operated ransomware including specific technical initiatives, objectives, key result metrics, stakeholders, and more"/>
            <a:extLst>
              <a:ext uri="{FF2B5EF4-FFF2-40B4-BE49-F238E27FC236}">
                <a16:creationId xmlns:a16="http://schemas.microsoft.com/office/drawing/2014/main" id="{B7E914F6-560B-4D92-B50B-7F17CEA3A5B0}"/>
              </a:ext>
            </a:extLst>
          </p:cNvPr>
          <p:cNvSpPr/>
          <p:nvPr/>
        </p:nvSpPr>
        <p:spPr>
          <a:xfrm>
            <a:off x="9731516" y="4760453"/>
            <a:ext cx="835342" cy="219303"/>
          </a:xfrm>
          <a:prstGeom prst="rect">
            <a:avLst/>
          </a:prstGeom>
          <a:solidFill>
            <a:srgbClr val="EBF6FF"/>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000" b="1">
                <a:solidFill>
                  <a:schemeClr val="tx1">
                    <a:lumMod val="75000"/>
                    <a:lumOff val="25000"/>
                  </a:schemeClr>
                </a:solidFill>
                <a:latin typeface="+mj-lt"/>
                <a:cs typeface="Segoe UI" panose="020B0502040204020203" pitchFamily="34" charset="0"/>
              </a:rPr>
              <a:t>Ransomware</a:t>
            </a:r>
          </a:p>
        </p:txBody>
      </p:sp>
      <p:sp>
        <p:nvSpPr>
          <p:cNvPr id="75" name="Rectangle 74">
            <a:hlinkClick r:id="rId17" tooltip="Zero Trust Deployment Guidance for identity, endpoints, data, apps, infrastructure, and network"/>
            <a:extLst>
              <a:ext uri="{FF2B5EF4-FFF2-40B4-BE49-F238E27FC236}">
                <a16:creationId xmlns:a16="http://schemas.microsoft.com/office/drawing/2014/main" id="{FB2F8820-6E74-44A0-86D9-6DCCACAF8514}"/>
              </a:ext>
            </a:extLst>
          </p:cNvPr>
          <p:cNvSpPr/>
          <p:nvPr/>
        </p:nvSpPr>
        <p:spPr>
          <a:xfrm>
            <a:off x="9731516" y="4498028"/>
            <a:ext cx="835342" cy="219303"/>
          </a:xfrm>
          <a:prstGeom prst="rect">
            <a:avLst/>
          </a:prstGeom>
          <a:solidFill>
            <a:srgbClr val="EBF6FF"/>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000" b="1">
                <a:solidFill>
                  <a:schemeClr val="tx1">
                    <a:lumMod val="75000"/>
                    <a:lumOff val="25000"/>
                  </a:schemeClr>
                </a:solidFill>
                <a:latin typeface="+mj-lt"/>
                <a:cs typeface="Segoe UI" panose="020B0502040204020203" pitchFamily="34" charset="0"/>
              </a:rPr>
              <a:t>Zero Trust</a:t>
            </a:r>
          </a:p>
        </p:txBody>
      </p:sp>
      <p:cxnSp>
        <p:nvCxnSpPr>
          <p:cNvPr id="4" name="Straight Connector 3">
            <a:extLst>
              <a:ext uri="{FF2B5EF4-FFF2-40B4-BE49-F238E27FC236}">
                <a16:creationId xmlns:a16="http://schemas.microsoft.com/office/drawing/2014/main" id="{4EC3F2E7-2C6F-49D6-9742-C54FBB232A65}"/>
              </a:ext>
            </a:extLst>
          </p:cNvPr>
          <p:cNvCxnSpPr>
            <a:cxnSpLocks/>
            <a:stCxn id="75" idx="3"/>
          </p:cNvCxnSpPr>
          <p:nvPr/>
        </p:nvCxnSpPr>
        <p:spPr>
          <a:xfrm>
            <a:off x="10566858" y="4607680"/>
            <a:ext cx="64529"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429514B-7FAE-4E3F-83E1-60D44A6A90C7}"/>
              </a:ext>
            </a:extLst>
          </p:cNvPr>
          <p:cNvCxnSpPr>
            <a:cxnSpLocks/>
            <a:stCxn id="74" idx="3"/>
          </p:cNvCxnSpPr>
          <p:nvPr/>
        </p:nvCxnSpPr>
        <p:spPr>
          <a:xfrm flipV="1">
            <a:off x="10566858" y="4870104"/>
            <a:ext cx="45916" cy="1"/>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82">
            <a:hlinkClick r:id="rId18" tooltip="Top Azure security best practices Microsoft recommends based on lessons learned across customers and our own environments."/>
            <a:extLst>
              <a:ext uri="{FF2B5EF4-FFF2-40B4-BE49-F238E27FC236}">
                <a16:creationId xmlns:a16="http://schemas.microsoft.com/office/drawing/2014/main" id="{DDD661EF-6B2D-410F-B277-6DAE9B7F512C}"/>
              </a:ext>
            </a:extLst>
          </p:cNvPr>
          <p:cNvSpPr/>
          <p:nvPr/>
        </p:nvSpPr>
        <p:spPr>
          <a:xfrm>
            <a:off x="11327214" y="4498028"/>
            <a:ext cx="514188" cy="482151"/>
          </a:xfrm>
          <a:prstGeom prst="rect">
            <a:avLst/>
          </a:prstGeom>
          <a:solidFill>
            <a:srgbClr val="EBF6FF"/>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000" b="1">
                <a:solidFill>
                  <a:schemeClr val="tx1">
                    <a:lumMod val="75000"/>
                    <a:lumOff val="25000"/>
                  </a:schemeClr>
                </a:solidFill>
                <a:latin typeface="+mj-lt"/>
                <a:cs typeface="Segoe UI" panose="020B0502040204020203" pitchFamily="34" charset="0"/>
              </a:rPr>
              <a:t>Azure </a:t>
            </a:r>
            <a:br>
              <a:rPr lang="en-US" sz="1000" b="1">
                <a:solidFill>
                  <a:schemeClr val="tx1">
                    <a:lumMod val="75000"/>
                    <a:lumOff val="25000"/>
                  </a:schemeClr>
                </a:solidFill>
                <a:latin typeface="+mj-lt"/>
                <a:cs typeface="Segoe UI" panose="020B0502040204020203" pitchFamily="34" charset="0"/>
              </a:rPr>
            </a:br>
            <a:r>
              <a:rPr lang="en-US" sz="1000" b="1">
                <a:solidFill>
                  <a:schemeClr val="tx1">
                    <a:lumMod val="75000"/>
                    <a:lumOff val="25000"/>
                  </a:schemeClr>
                </a:solidFill>
                <a:latin typeface="+mj-lt"/>
                <a:cs typeface="Segoe UI" panose="020B0502040204020203" pitchFamily="34" charset="0"/>
              </a:rPr>
              <a:t>Top 10</a:t>
            </a:r>
          </a:p>
        </p:txBody>
      </p:sp>
      <p:cxnSp>
        <p:nvCxnSpPr>
          <p:cNvPr id="12" name="Straight Connector 11">
            <a:extLst>
              <a:ext uri="{FF2B5EF4-FFF2-40B4-BE49-F238E27FC236}">
                <a16:creationId xmlns:a16="http://schemas.microsoft.com/office/drawing/2014/main" id="{E7279CEA-67E1-4654-A29B-779683A0AD1C}"/>
              </a:ext>
            </a:extLst>
          </p:cNvPr>
          <p:cNvCxnSpPr>
            <a:cxnSpLocks/>
          </p:cNvCxnSpPr>
          <p:nvPr/>
        </p:nvCxnSpPr>
        <p:spPr>
          <a:xfrm flipV="1">
            <a:off x="11278000" y="4759528"/>
            <a:ext cx="45916" cy="1"/>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9A23727-F5B2-4724-9F64-69B7D445EAEA}"/>
              </a:ext>
            </a:extLst>
          </p:cNvPr>
          <p:cNvGrpSpPr/>
          <p:nvPr/>
        </p:nvGrpSpPr>
        <p:grpSpPr>
          <a:xfrm>
            <a:off x="2878742" y="6042676"/>
            <a:ext cx="6726937" cy="468096"/>
            <a:chOff x="2878742" y="6042676"/>
            <a:chExt cx="6726937" cy="468096"/>
          </a:xfrm>
        </p:grpSpPr>
        <p:sp>
          <p:nvSpPr>
            <p:cNvPr id="3" name="Rectangle 2">
              <a:extLst>
                <a:ext uri="{FF2B5EF4-FFF2-40B4-BE49-F238E27FC236}">
                  <a16:creationId xmlns:a16="http://schemas.microsoft.com/office/drawing/2014/main" id="{0D67A2D7-CFBE-48BF-A3BA-50CC9CB68B91}"/>
                </a:ext>
              </a:extLst>
            </p:cNvPr>
            <p:cNvSpPr/>
            <p:nvPr/>
          </p:nvSpPr>
          <p:spPr bwMode="auto">
            <a:xfrm>
              <a:off x="2878742" y="6042676"/>
              <a:ext cx="6726937" cy="468096"/>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gradFill>
                  <a:gsLst>
                    <a:gs pos="48000">
                      <a:srgbClr val="0078D4"/>
                    </a:gs>
                    <a:gs pos="100000">
                      <a:srgbClr val="0078D4"/>
                    </a:gs>
                  </a:gsLst>
                  <a:lin ang="0" scaled="1"/>
                </a:gradFill>
                <a:latin typeface="+mj-lt"/>
                <a:cs typeface="Segoe UI" pitchFamily="34" charset="0"/>
              </a:endParaRPr>
            </a:p>
          </p:txBody>
        </p:sp>
        <p:sp>
          <p:nvSpPr>
            <p:cNvPr id="5" name="TextBox 4">
              <a:extLst>
                <a:ext uri="{FF2B5EF4-FFF2-40B4-BE49-F238E27FC236}">
                  <a16:creationId xmlns:a16="http://schemas.microsoft.com/office/drawing/2014/main" id="{C86927F9-E466-4723-B513-B13EE826F144}"/>
                </a:ext>
              </a:extLst>
            </p:cNvPr>
            <p:cNvSpPr txBox="1"/>
            <p:nvPr/>
          </p:nvSpPr>
          <p:spPr>
            <a:xfrm>
              <a:off x="3057957" y="6184391"/>
              <a:ext cx="2446504"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latin typeface="+mj-lt"/>
                </a:rPr>
                <a:t>Feedback and additional resources:</a:t>
              </a:r>
            </a:p>
          </p:txBody>
        </p:sp>
        <p:sp>
          <p:nvSpPr>
            <p:cNvPr id="7" name="TextBox 6">
              <a:extLst>
                <a:ext uri="{FF2B5EF4-FFF2-40B4-BE49-F238E27FC236}">
                  <a16:creationId xmlns:a16="http://schemas.microsoft.com/office/drawing/2014/main" id="{17574494-D988-46A0-A208-2E7539D2553C}"/>
                </a:ext>
              </a:extLst>
            </p:cNvPr>
            <p:cNvSpPr txBox="1"/>
            <p:nvPr/>
          </p:nvSpPr>
          <p:spPr>
            <a:xfrm>
              <a:off x="5899984" y="6138225"/>
              <a:ext cx="2016122" cy="276999"/>
            </a:xfrm>
            <a:prstGeom prst="rect">
              <a:avLst/>
            </a:prstGeom>
            <a:noFill/>
          </p:spPr>
          <p:txBody>
            <a:bodyPr wrap="square" anchor="ctr" anchorCtr="0">
              <a:spAutoFit/>
            </a:bodyPr>
            <a:lstStyle/>
            <a:p>
              <a:pPr algn="l"/>
              <a:r>
                <a:rPr lang="en-US" sz="1200">
                  <a:gradFill>
                    <a:gsLst>
                      <a:gs pos="2917">
                        <a:schemeClr val="accent1"/>
                      </a:gs>
                      <a:gs pos="100000">
                        <a:schemeClr val="accent1"/>
                      </a:gs>
                    </a:gsLst>
                    <a:lin ang="5400000" scaled="0"/>
                  </a:gradFill>
                  <a:hlinkClick r:id="rId19">
                    <a:extLst>
                      <a:ext uri="{A12FA001-AC4F-418D-AE19-62706E023703}">
                        <ahyp:hlinkClr xmlns:ahyp="http://schemas.microsoft.com/office/drawing/2018/hyperlinkcolor" val="tx"/>
                      </a:ext>
                    </a:extLst>
                  </a:hlinkClick>
                </a:rPr>
                <a:t>https://aka.ms/markslist</a:t>
              </a:r>
              <a:r>
                <a:rPr lang="en-US" sz="1200">
                  <a:gradFill>
                    <a:gsLst>
                      <a:gs pos="2917">
                        <a:schemeClr val="accent1"/>
                      </a:gs>
                      <a:gs pos="100000">
                        <a:schemeClr val="accent1"/>
                      </a:gs>
                    </a:gsLst>
                    <a:lin ang="5400000" scaled="0"/>
                  </a:gradFill>
                </a:rPr>
                <a:t> </a:t>
              </a:r>
            </a:p>
          </p:txBody>
        </p:sp>
        <p:pic>
          <p:nvPicPr>
            <p:cNvPr id="8" name="Picture 2" descr="See the source image">
              <a:extLst>
                <a:ext uri="{FF2B5EF4-FFF2-40B4-BE49-F238E27FC236}">
                  <a16:creationId xmlns:a16="http://schemas.microsoft.com/office/drawing/2014/main" id="{97A9D79E-F24D-49DD-A726-4AD4CB12DB0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81950" y="6086120"/>
              <a:ext cx="381210" cy="38120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970D58A-0781-4109-9993-808E9A246463}"/>
                </a:ext>
              </a:extLst>
            </p:cNvPr>
            <p:cNvSpPr txBox="1"/>
            <p:nvPr/>
          </p:nvSpPr>
          <p:spPr>
            <a:xfrm>
              <a:off x="8164428" y="6138225"/>
              <a:ext cx="1080981" cy="276999"/>
            </a:xfrm>
            <a:prstGeom prst="rect">
              <a:avLst/>
            </a:prstGeom>
            <a:noFill/>
          </p:spPr>
          <p:txBody>
            <a:bodyPr wrap="square" anchor="ctr" anchorCtr="0">
              <a:spAutoFit/>
            </a:bodyPr>
            <a:lstStyle/>
            <a:p>
              <a:r>
                <a:rPr lang="en-US" sz="1200">
                  <a:gradFill>
                    <a:gsLst>
                      <a:gs pos="2917">
                        <a:schemeClr val="accent1"/>
                      </a:gs>
                      <a:gs pos="100000">
                        <a:schemeClr val="accent1"/>
                      </a:gs>
                    </a:gsLst>
                    <a:lin ang="5400000" scaled="0"/>
                  </a:gradFill>
                  <a:hlinkClick r:id="rId21">
                    <a:extLst>
                      <a:ext uri="{A12FA001-AC4F-418D-AE19-62706E023703}">
                        <ahyp:hlinkClr xmlns:ahyp="http://schemas.microsoft.com/office/drawing/2018/hyperlinkcolor" val="tx"/>
                      </a:ext>
                    </a:extLst>
                  </a:hlinkClick>
                </a:rPr>
                <a:t>@MarkSimos</a:t>
              </a:r>
              <a:endParaRPr lang="en-US" sz="1200">
                <a:gradFill>
                  <a:gsLst>
                    <a:gs pos="2917">
                      <a:schemeClr val="accent1"/>
                    </a:gs>
                    <a:gs pos="100000">
                      <a:schemeClr val="accent1"/>
                    </a:gs>
                  </a:gsLst>
                  <a:lin ang="5400000" scaled="0"/>
                </a:gradFill>
              </a:endParaRPr>
            </a:p>
          </p:txBody>
        </p:sp>
        <p:pic>
          <p:nvPicPr>
            <p:cNvPr id="10" name="Picture 2" descr="See the source image">
              <a:extLst>
                <a:ext uri="{FF2B5EF4-FFF2-40B4-BE49-F238E27FC236}">
                  <a16:creationId xmlns:a16="http://schemas.microsoft.com/office/drawing/2014/main" id="{F404A69A-F439-4A5A-AD3A-E4FC146C6EC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83676" y="6168570"/>
              <a:ext cx="216309" cy="216308"/>
            </a:xfrm>
            <a:prstGeom prst="rect">
              <a:avLst/>
            </a:prstGeom>
            <a:noFill/>
            <a:extLst>
              <a:ext uri="{909E8E84-426E-40DD-AFC4-6F175D3DCCD1}">
                <a14:hiddenFill xmlns:a14="http://schemas.microsoft.com/office/drawing/2010/main">
                  <a:solidFill>
                    <a:srgbClr val="FFFFFF"/>
                  </a:solidFill>
                </a14:hiddenFill>
              </a:ext>
            </a:extLst>
          </p:spPr>
        </p:pic>
      </p:grpSp>
      <p:sp>
        <p:nvSpPr>
          <p:cNvPr id="91" name="TextBox 90">
            <a:extLst>
              <a:ext uri="{FF2B5EF4-FFF2-40B4-BE49-F238E27FC236}">
                <a16:creationId xmlns:a16="http://schemas.microsoft.com/office/drawing/2014/main" id="{5100E807-CA4B-4932-8E4C-A4A5BC9DA071}"/>
              </a:ext>
            </a:extLst>
          </p:cNvPr>
          <p:cNvSpPr txBox="1"/>
          <p:nvPr/>
        </p:nvSpPr>
        <p:spPr>
          <a:xfrm>
            <a:off x="7483628" y="530736"/>
            <a:ext cx="3041641"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37373"/>
                </a:solidFill>
                <a:effectLst/>
                <a:uLnTx/>
                <a:uFillTx/>
                <a:latin typeface="Segoe UI"/>
                <a:ea typeface="+mn-ea"/>
                <a:cs typeface="+mn-cs"/>
              </a:rPr>
              <a:t>December 2021 - </a:t>
            </a:r>
            <a:r>
              <a:rPr kumimoji="0" lang="en-US" sz="1200" b="0" i="0" u="none" strike="noStrike" kern="1200" cap="none" spc="0" normalizeH="0" baseline="0" noProof="0">
                <a:ln>
                  <a:noFill/>
                </a:ln>
                <a:solidFill>
                  <a:srgbClr val="0078D4"/>
                </a:solidFill>
                <a:effectLst/>
                <a:uLnTx/>
                <a:uFillTx/>
                <a:latin typeface="Segoe UI"/>
                <a:ea typeface="+mn-ea"/>
                <a:cs typeface="+mn-cs"/>
                <a:hlinkClick r:id="rId23"/>
              </a:rPr>
              <a:t>https://aka.ms/MCRA</a:t>
            </a:r>
            <a:r>
              <a:rPr kumimoji="0" lang="en-US" sz="1200" b="0" i="0" u="none" strike="noStrike" kern="1200" cap="none" spc="0" normalizeH="0" baseline="0" noProof="0">
                <a:ln>
                  <a:noFill/>
                </a:ln>
                <a:solidFill>
                  <a:srgbClr val="0078D4"/>
                </a:solidFill>
                <a:effectLst/>
                <a:uLnTx/>
                <a:uFillTx/>
                <a:latin typeface="Segoe UI"/>
                <a:ea typeface="+mn-ea"/>
                <a:cs typeface="+mn-cs"/>
              </a:rPr>
              <a:t> </a:t>
            </a: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pic>
        <p:nvPicPr>
          <p:cNvPr id="92" name="Picture 91">
            <a:extLst>
              <a:ext uri="{FF2B5EF4-FFF2-40B4-BE49-F238E27FC236}">
                <a16:creationId xmlns:a16="http://schemas.microsoft.com/office/drawing/2014/main" id="{1B1858F6-5EEF-44DB-A36F-A55785913D8E}"/>
              </a:ext>
            </a:extLst>
          </p:cNvPr>
          <p:cNvPicPr>
            <a:picLocks noChangeAspect="1"/>
          </p:cNvPicPr>
          <p:nvPr/>
        </p:nvPicPr>
        <p:blipFill>
          <a:blip r:embed="rId24" cstate="email">
            <a:extLst>
              <a:ext uri="{28A0092B-C50C-407E-A947-70E740481C1C}">
                <a14:useLocalDpi xmlns:a14="http://schemas.microsoft.com/office/drawing/2010/main" val="0"/>
              </a:ext>
            </a:extLst>
          </a:blip>
          <a:stretch>
            <a:fillRect/>
          </a:stretch>
        </p:blipFill>
        <p:spPr bwMode="invGray">
          <a:xfrm>
            <a:off x="10607789" y="566009"/>
            <a:ext cx="1038388" cy="222436"/>
          </a:xfrm>
          <a:prstGeom prst="rect">
            <a:avLst/>
          </a:prstGeom>
        </p:spPr>
      </p:pic>
    </p:spTree>
    <p:extLst>
      <p:ext uri="{BB962C8B-B14F-4D97-AF65-F5344CB8AC3E}">
        <p14:creationId xmlns:p14="http://schemas.microsoft.com/office/powerpoint/2010/main" val="1109394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1000"/>
                                        <p:tgtEl>
                                          <p:spTgt spid="15"/>
                                        </p:tgtEl>
                                      </p:cBhvr>
                                    </p:animEffect>
                                  </p:childTnLst>
                                </p:cTn>
                              </p:par>
                              <p:par>
                                <p:cTn id="11" presetID="22" presetClass="entr" presetSubtype="8"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1000"/>
                                        <p:tgtEl>
                                          <p:spTgt spid="14"/>
                                        </p:tgtEl>
                                      </p:cBhvr>
                                    </p:animEffect>
                                  </p:childTnLst>
                                </p:cTn>
                              </p:par>
                              <p:par>
                                <p:cTn id="14" presetID="22" presetClass="entr" presetSubtype="8"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1000"/>
                                        <p:tgtEl>
                                          <p:spTgt spid="1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1000"/>
                                        <p:tgtEl>
                                          <p:spTgt spid="17"/>
                                        </p:tgtEl>
                                      </p:cBhvr>
                                    </p:animEffect>
                                  </p:childTnLst>
                                </p:cTn>
                              </p:par>
                            </p:childTnLst>
                          </p:cTn>
                        </p:par>
                        <p:par>
                          <p:cTn id="21" fill="hold">
                            <p:stCondLst>
                              <p:cond delay="2000"/>
                            </p:stCondLst>
                            <p:childTnLst>
                              <p:par>
                                <p:cTn id="22" presetID="10" presetClass="entr" presetSubtype="0" fill="hold" grpId="0" nodeType="afterEffect">
                                  <p:stCondLst>
                                    <p:cond delay="500"/>
                                  </p:stCondLst>
                                  <p:childTnLst>
                                    <p:set>
                                      <p:cBhvr>
                                        <p:cTn id="23" dur="1" fill="hold">
                                          <p:stCondLst>
                                            <p:cond delay="0"/>
                                          </p:stCondLst>
                                        </p:cTn>
                                        <p:tgtEl>
                                          <p:spTgt spid="213"/>
                                        </p:tgtEl>
                                        <p:attrNameLst>
                                          <p:attrName>style.visibility</p:attrName>
                                        </p:attrNameLst>
                                      </p:cBhvr>
                                      <p:to>
                                        <p:strVal val="visible"/>
                                      </p:to>
                                    </p:set>
                                    <p:animEffect transition="in" filter="fade">
                                      <p:cBhvr>
                                        <p:cTn id="24" dur="250"/>
                                        <p:tgtEl>
                                          <p:spTgt spid="213"/>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250"/>
                                        <p:tgtEl>
                                          <p:spTgt spid="211"/>
                                        </p:tgtEl>
                                      </p:cBhvr>
                                    </p:animEffect>
                                  </p:childTnLst>
                                </p:cTn>
                              </p:par>
                            </p:childTnLst>
                          </p:cTn>
                        </p:par>
                        <p:par>
                          <p:cTn id="28" fill="hold">
                            <p:stCondLst>
                              <p:cond delay="2750"/>
                            </p:stCondLst>
                            <p:childTnLst>
                              <p:par>
                                <p:cTn id="29" presetID="10" presetClass="entr" presetSubtype="0" fill="hold" grpId="0" nodeType="afterEffect">
                                  <p:stCondLst>
                                    <p:cond delay="0"/>
                                  </p:stCondLst>
                                  <p:childTnLst>
                                    <p:set>
                                      <p:cBhvr>
                                        <p:cTn id="30" dur="1" fill="hold">
                                          <p:stCondLst>
                                            <p:cond delay="0"/>
                                          </p:stCondLst>
                                        </p:cTn>
                                        <p:tgtEl>
                                          <p:spTgt spid="215"/>
                                        </p:tgtEl>
                                        <p:attrNameLst>
                                          <p:attrName>style.visibility</p:attrName>
                                        </p:attrNameLst>
                                      </p:cBhvr>
                                      <p:to>
                                        <p:strVal val="visible"/>
                                      </p:to>
                                    </p:set>
                                    <p:animEffect transition="in" filter="fade">
                                      <p:cBhvr>
                                        <p:cTn id="31" dur="250"/>
                                        <p:tgtEl>
                                          <p:spTgt spid="2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6"/>
                                        </p:tgtEl>
                                        <p:attrNameLst>
                                          <p:attrName>style.visibility</p:attrName>
                                        </p:attrNameLst>
                                      </p:cBhvr>
                                      <p:to>
                                        <p:strVal val="visible"/>
                                      </p:to>
                                    </p:set>
                                    <p:animEffect transition="in" filter="fade">
                                      <p:cBhvr>
                                        <p:cTn id="34" dur="250"/>
                                        <p:tgtEl>
                                          <p:spTgt spid="216"/>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219"/>
                                        </p:tgtEl>
                                        <p:attrNameLst>
                                          <p:attrName>style.visibility</p:attrName>
                                        </p:attrNameLst>
                                      </p:cBhvr>
                                      <p:to>
                                        <p:strVal val="visible"/>
                                      </p:to>
                                    </p:set>
                                    <p:animEffect transition="in" filter="fade">
                                      <p:cBhvr>
                                        <p:cTn id="38" dur="250"/>
                                        <p:tgtEl>
                                          <p:spTgt spid="2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animEffect transition="in" filter="fade">
                                      <p:cBhvr>
                                        <p:cTn id="41" dur="250"/>
                                        <p:tgtEl>
                                          <p:spTgt spid="220"/>
                                        </p:tgtEl>
                                      </p:cBhvr>
                                    </p:animEffect>
                                  </p:childTnLst>
                                </p:cTn>
                              </p:par>
                            </p:childTnLst>
                          </p:cTn>
                        </p:par>
                        <p:par>
                          <p:cTn id="42" fill="hold">
                            <p:stCondLst>
                              <p:cond delay="3250"/>
                            </p:stCondLst>
                            <p:childTnLst>
                              <p:par>
                                <p:cTn id="43" presetID="10" presetClass="entr" presetSubtype="0" fill="hold" grpId="0" nodeType="afterEffect">
                                  <p:stCondLst>
                                    <p:cond delay="0"/>
                                  </p:stCondLst>
                                  <p:childTnLst>
                                    <p:set>
                                      <p:cBhvr>
                                        <p:cTn id="44" dur="1" fill="hold">
                                          <p:stCondLst>
                                            <p:cond delay="0"/>
                                          </p:stCondLst>
                                        </p:cTn>
                                        <p:tgtEl>
                                          <p:spTgt spid="223"/>
                                        </p:tgtEl>
                                        <p:attrNameLst>
                                          <p:attrName>style.visibility</p:attrName>
                                        </p:attrNameLst>
                                      </p:cBhvr>
                                      <p:to>
                                        <p:strVal val="visible"/>
                                      </p:to>
                                    </p:set>
                                    <p:animEffect transition="in" filter="fade">
                                      <p:cBhvr>
                                        <p:cTn id="45" dur="250"/>
                                        <p:tgtEl>
                                          <p:spTgt spid="2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1"/>
                                        </p:tgtEl>
                                        <p:attrNameLst>
                                          <p:attrName>style.visibility</p:attrName>
                                        </p:attrNameLst>
                                      </p:cBhvr>
                                      <p:to>
                                        <p:strVal val="visible"/>
                                      </p:to>
                                    </p:set>
                                    <p:animEffect transition="in" filter="fade">
                                      <p:cBhvr>
                                        <p:cTn id="48" dur="250"/>
                                        <p:tgtEl>
                                          <p:spTgt spid="221"/>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230"/>
                                        </p:tgtEl>
                                        <p:attrNameLst>
                                          <p:attrName>style.visibility</p:attrName>
                                        </p:attrNameLst>
                                      </p:cBhvr>
                                      <p:to>
                                        <p:strVal val="visible"/>
                                      </p:to>
                                    </p:set>
                                    <p:animEffect transition="in" filter="fade">
                                      <p:cBhvr>
                                        <p:cTn id="52" dur="250"/>
                                        <p:tgtEl>
                                          <p:spTgt spid="2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8"/>
                                        </p:tgtEl>
                                        <p:attrNameLst>
                                          <p:attrName>style.visibility</p:attrName>
                                        </p:attrNameLst>
                                      </p:cBhvr>
                                      <p:to>
                                        <p:strVal val="visible"/>
                                      </p:to>
                                    </p:set>
                                    <p:animEffect transition="in" filter="fade">
                                      <p:cBhvr>
                                        <p:cTn id="55" dur="250"/>
                                        <p:tgtEl>
                                          <p:spTgt spid="228"/>
                                        </p:tgtEl>
                                      </p:cBhvr>
                                    </p:animEffect>
                                  </p:childTnLst>
                                </p:cTn>
                              </p:par>
                            </p:childTnLst>
                          </p:cTn>
                        </p:par>
                        <p:par>
                          <p:cTn id="56" fill="hold">
                            <p:stCondLst>
                              <p:cond delay="3750"/>
                            </p:stCondLst>
                            <p:childTnLst>
                              <p:par>
                                <p:cTn id="57" presetID="10" presetClass="entr" presetSubtype="0" fill="hold" grpId="0" nodeType="afterEffect">
                                  <p:stCondLst>
                                    <p:cond delay="0"/>
                                  </p:stCondLst>
                                  <p:childTnLst>
                                    <p:set>
                                      <p:cBhvr>
                                        <p:cTn id="58" dur="1" fill="hold">
                                          <p:stCondLst>
                                            <p:cond delay="0"/>
                                          </p:stCondLst>
                                        </p:cTn>
                                        <p:tgtEl>
                                          <p:spTgt spid="236"/>
                                        </p:tgtEl>
                                        <p:attrNameLst>
                                          <p:attrName>style.visibility</p:attrName>
                                        </p:attrNameLst>
                                      </p:cBhvr>
                                      <p:to>
                                        <p:strVal val="visible"/>
                                      </p:to>
                                    </p:set>
                                    <p:animEffect transition="in" filter="fade">
                                      <p:cBhvr>
                                        <p:cTn id="59" dur="250"/>
                                        <p:tgtEl>
                                          <p:spTgt spid="23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34"/>
                                        </p:tgtEl>
                                        <p:attrNameLst>
                                          <p:attrName>style.visibility</p:attrName>
                                        </p:attrNameLst>
                                      </p:cBhvr>
                                      <p:to>
                                        <p:strVal val="visible"/>
                                      </p:to>
                                    </p:set>
                                    <p:animEffect transition="in" filter="fade">
                                      <p:cBhvr>
                                        <p:cTn id="62" dur="250"/>
                                        <p:tgtEl>
                                          <p:spTgt spid="234"/>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77"/>
                                        </p:tgtEl>
                                        <p:attrNameLst>
                                          <p:attrName>style.visibility</p:attrName>
                                        </p:attrNameLst>
                                      </p:cBhvr>
                                      <p:to>
                                        <p:strVal val="visible"/>
                                      </p:to>
                                    </p:set>
                                    <p:animEffect transition="in" filter="fade">
                                      <p:cBhvr>
                                        <p:cTn id="66" dur="250"/>
                                        <p:tgtEl>
                                          <p:spTgt spid="7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animEffect transition="in" filter="fade">
                                      <p:cBhvr>
                                        <p:cTn id="69" dur="250"/>
                                        <p:tgtEl>
                                          <p:spTgt spid="7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fade">
                                      <p:cBhvr>
                                        <p:cTn id="72" dur="250"/>
                                        <p:tgtEl>
                                          <p:spTgt spid="7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fade">
                                      <p:cBhvr>
                                        <p:cTn id="75" dur="250"/>
                                        <p:tgtEl>
                                          <p:spTgt spid="75"/>
                                        </p:tgtEl>
                                      </p:cBhvr>
                                    </p:animEffect>
                                  </p:childTnLst>
                                </p:cTn>
                              </p:par>
                              <p:par>
                                <p:cTn id="76" presetID="10" presetClass="entr" presetSubtype="0" fill="hold" nodeType="withEffect">
                                  <p:stCondLst>
                                    <p:cond delay="0"/>
                                  </p:stCondLst>
                                  <p:childTnLst>
                                    <p:set>
                                      <p:cBhvr>
                                        <p:cTn id="77" dur="1" fill="hold">
                                          <p:stCondLst>
                                            <p:cond delay="0"/>
                                          </p:stCondLst>
                                        </p:cTn>
                                        <p:tgtEl>
                                          <p:spTgt spid="4"/>
                                        </p:tgtEl>
                                        <p:attrNameLst>
                                          <p:attrName>style.visibility</p:attrName>
                                        </p:attrNameLst>
                                      </p:cBhvr>
                                      <p:to>
                                        <p:strVal val="visible"/>
                                      </p:to>
                                    </p:set>
                                    <p:animEffect transition="in" filter="fade">
                                      <p:cBhvr>
                                        <p:cTn id="78" dur="250"/>
                                        <p:tgtEl>
                                          <p:spTgt spid="4"/>
                                        </p:tgtEl>
                                      </p:cBhvr>
                                    </p:animEffect>
                                  </p:childTnLst>
                                </p:cTn>
                              </p:par>
                              <p:par>
                                <p:cTn id="79" presetID="10" presetClass="entr" presetSubtype="0" fill="hold" nodeType="with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250"/>
                                        <p:tgtEl>
                                          <p:spTgt spid="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3"/>
                                        </p:tgtEl>
                                        <p:attrNameLst>
                                          <p:attrName>style.visibility</p:attrName>
                                        </p:attrNameLst>
                                      </p:cBhvr>
                                      <p:to>
                                        <p:strVal val="visible"/>
                                      </p:to>
                                    </p:set>
                                    <p:animEffect transition="in" filter="fade">
                                      <p:cBhvr>
                                        <p:cTn id="84" dur="250"/>
                                        <p:tgtEl>
                                          <p:spTgt spid="83"/>
                                        </p:tgtEl>
                                      </p:cBhvr>
                                    </p:animEffect>
                                  </p:childTnLst>
                                </p:cTn>
                              </p:par>
                              <p:par>
                                <p:cTn id="85" presetID="10" presetClass="entr" presetSubtype="0"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250"/>
                                        <p:tgtEl>
                                          <p:spTgt spid="12"/>
                                        </p:tgtEl>
                                      </p:cBhvr>
                                    </p:animEffect>
                                  </p:childTnLst>
                                </p:cTn>
                              </p:par>
                            </p:childTnLst>
                          </p:cTn>
                        </p:par>
                        <p:par>
                          <p:cTn id="88" fill="hold">
                            <p:stCondLst>
                              <p:cond delay="4250"/>
                            </p:stCondLst>
                            <p:childTnLst>
                              <p:par>
                                <p:cTn id="89" presetID="47" presetClass="entr" presetSubtype="0" fill="hold" grpId="0" nodeType="afterEffect">
                                  <p:stCondLst>
                                    <p:cond delay="500"/>
                                  </p:stCondLst>
                                  <p:childTnLst>
                                    <p:set>
                                      <p:cBhvr>
                                        <p:cTn id="90" dur="1" fill="hold">
                                          <p:stCondLst>
                                            <p:cond delay="0"/>
                                          </p:stCondLst>
                                        </p:cTn>
                                        <p:tgtEl>
                                          <p:spTgt spid="91"/>
                                        </p:tgtEl>
                                        <p:attrNameLst>
                                          <p:attrName>style.visibility</p:attrName>
                                        </p:attrNameLst>
                                      </p:cBhvr>
                                      <p:to>
                                        <p:strVal val="visible"/>
                                      </p:to>
                                    </p:set>
                                    <p:animEffect transition="in" filter="fade">
                                      <p:cBhvr>
                                        <p:cTn id="91" dur="750"/>
                                        <p:tgtEl>
                                          <p:spTgt spid="91"/>
                                        </p:tgtEl>
                                      </p:cBhvr>
                                    </p:animEffect>
                                    <p:anim calcmode="lin" valueType="num">
                                      <p:cBhvr>
                                        <p:cTn id="92" dur="750" fill="hold"/>
                                        <p:tgtEl>
                                          <p:spTgt spid="91"/>
                                        </p:tgtEl>
                                        <p:attrNameLst>
                                          <p:attrName>ppt_x</p:attrName>
                                        </p:attrNameLst>
                                      </p:cBhvr>
                                      <p:tavLst>
                                        <p:tav tm="0">
                                          <p:val>
                                            <p:strVal val="#ppt_x"/>
                                          </p:val>
                                        </p:tav>
                                        <p:tav tm="100000">
                                          <p:val>
                                            <p:strVal val="#ppt_x"/>
                                          </p:val>
                                        </p:tav>
                                      </p:tavLst>
                                    </p:anim>
                                    <p:anim calcmode="lin" valueType="num">
                                      <p:cBhvr>
                                        <p:cTn id="93" dur="750" fill="hold"/>
                                        <p:tgtEl>
                                          <p:spTgt spid="91"/>
                                        </p:tgtEl>
                                        <p:attrNameLst>
                                          <p:attrName>ppt_y</p:attrName>
                                        </p:attrNameLst>
                                      </p:cBhvr>
                                      <p:tavLst>
                                        <p:tav tm="0">
                                          <p:val>
                                            <p:strVal val="#ppt_y-.1"/>
                                          </p:val>
                                        </p:tav>
                                        <p:tav tm="100000">
                                          <p:val>
                                            <p:strVal val="#ppt_y"/>
                                          </p:val>
                                        </p:tav>
                                      </p:tavLst>
                                    </p:anim>
                                  </p:childTnLst>
                                </p:cTn>
                              </p:par>
                              <p:par>
                                <p:cTn id="94" presetID="47" presetClass="entr" presetSubtype="0" fill="hold" nodeType="withEffect">
                                  <p:stCondLst>
                                    <p:cond delay="500"/>
                                  </p:stCondLst>
                                  <p:childTnLst>
                                    <p:set>
                                      <p:cBhvr>
                                        <p:cTn id="95" dur="1" fill="hold">
                                          <p:stCondLst>
                                            <p:cond delay="0"/>
                                          </p:stCondLst>
                                        </p:cTn>
                                        <p:tgtEl>
                                          <p:spTgt spid="92"/>
                                        </p:tgtEl>
                                        <p:attrNameLst>
                                          <p:attrName>style.visibility</p:attrName>
                                        </p:attrNameLst>
                                      </p:cBhvr>
                                      <p:to>
                                        <p:strVal val="visible"/>
                                      </p:to>
                                    </p:set>
                                    <p:animEffect transition="in" filter="fade">
                                      <p:cBhvr>
                                        <p:cTn id="96" dur="750"/>
                                        <p:tgtEl>
                                          <p:spTgt spid="92"/>
                                        </p:tgtEl>
                                      </p:cBhvr>
                                    </p:animEffect>
                                    <p:anim calcmode="lin" valueType="num">
                                      <p:cBhvr>
                                        <p:cTn id="97" dur="750" fill="hold"/>
                                        <p:tgtEl>
                                          <p:spTgt spid="92"/>
                                        </p:tgtEl>
                                        <p:attrNameLst>
                                          <p:attrName>ppt_x</p:attrName>
                                        </p:attrNameLst>
                                      </p:cBhvr>
                                      <p:tavLst>
                                        <p:tav tm="0">
                                          <p:val>
                                            <p:strVal val="#ppt_x"/>
                                          </p:val>
                                        </p:tav>
                                        <p:tav tm="100000">
                                          <p:val>
                                            <p:strVal val="#ppt_x"/>
                                          </p:val>
                                        </p:tav>
                                      </p:tavLst>
                                    </p:anim>
                                    <p:anim calcmode="lin" valueType="num">
                                      <p:cBhvr>
                                        <p:cTn id="98" dur="750" fill="hold"/>
                                        <p:tgtEl>
                                          <p:spTgt spid="92"/>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50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750"/>
                                        <p:tgtEl>
                                          <p:spTgt spid="18"/>
                                        </p:tgtEl>
                                      </p:cBhvr>
                                    </p:animEffect>
                                    <p:anim calcmode="lin" valueType="num">
                                      <p:cBhvr>
                                        <p:cTn id="102" dur="750" fill="hold"/>
                                        <p:tgtEl>
                                          <p:spTgt spid="18"/>
                                        </p:tgtEl>
                                        <p:attrNameLst>
                                          <p:attrName>ppt_x</p:attrName>
                                        </p:attrNameLst>
                                      </p:cBhvr>
                                      <p:tavLst>
                                        <p:tav tm="0">
                                          <p:val>
                                            <p:strVal val="#ppt_x"/>
                                          </p:val>
                                        </p:tav>
                                        <p:tav tm="100000">
                                          <p:val>
                                            <p:strVal val="#ppt_x"/>
                                          </p:val>
                                        </p:tav>
                                      </p:tavLst>
                                    </p:anim>
                                    <p:anim calcmode="lin" valueType="num">
                                      <p:cBhvr>
                                        <p:cTn id="103"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p:bldP spid="213" grpId="0" animBg="1"/>
      <p:bldP spid="215" grpId="0" animBg="1"/>
      <p:bldP spid="216" grpId="0" animBg="1"/>
      <p:bldP spid="219" grpId="0" animBg="1"/>
      <p:bldP spid="220" grpId="0" animBg="1"/>
      <p:bldP spid="221" grpId="0" animBg="1"/>
      <p:bldP spid="223" grpId="0" animBg="1"/>
      <p:bldP spid="228" grpId="0" animBg="1"/>
      <p:bldP spid="230" grpId="0" animBg="1"/>
      <p:bldP spid="234" grpId="0" animBg="1"/>
      <p:bldP spid="236" grpId="0" animBg="1"/>
      <p:bldP spid="77" grpId="0" animBg="1"/>
      <p:bldP spid="76" grpId="0" animBg="1"/>
      <p:bldP spid="74" grpId="0" animBg="1"/>
      <p:bldP spid="75" grpId="0" animBg="1"/>
      <p:bldP spid="83" grpId="0" animBg="1"/>
      <p:bldP spid="91"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59" name="Connector: Elbow 458">
            <a:extLst>
              <a:ext uri="{FF2B5EF4-FFF2-40B4-BE49-F238E27FC236}">
                <a16:creationId xmlns:a16="http://schemas.microsoft.com/office/drawing/2014/main" id="{BE0B725C-068B-4B0E-B370-72FA5CEEA648}"/>
              </a:ext>
            </a:extLst>
          </p:cNvPr>
          <p:cNvCxnSpPr>
            <a:cxnSpLocks/>
            <a:endCxn id="355" idx="1"/>
          </p:cNvCxnSpPr>
          <p:nvPr/>
        </p:nvCxnSpPr>
        <p:spPr>
          <a:xfrm>
            <a:off x="7351216" y="4495494"/>
            <a:ext cx="2047895" cy="562036"/>
          </a:xfrm>
          <a:prstGeom prst="bentConnector3">
            <a:avLst>
              <a:gd name="adj1" fmla="val 5279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Connector: Elbow 221">
            <a:extLst>
              <a:ext uri="{FF2B5EF4-FFF2-40B4-BE49-F238E27FC236}">
                <a16:creationId xmlns:a16="http://schemas.microsoft.com/office/drawing/2014/main" id="{56A11313-4291-46BB-B29D-CC9B4FB9C4DA}"/>
              </a:ext>
            </a:extLst>
          </p:cNvPr>
          <p:cNvCxnSpPr>
            <a:cxnSpLocks/>
            <a:stCxn id="276" idx="2"/>
            <a:endCxn id="169" idx="0"/>
          </p:cNvCxnSpPr>
          <p:nvPr/>
        </p:nvCxnSpPr>
        <p:spPr>
          <a:xfrm rot="5400000">
            <a:off x="5773552" y="5170959"/>
            <a:ext cx="587385" cy="478215"/>
          </a:xfrm>
          <a:prstGeom prst="bentConnector3">
            <a:avLst>
              <a:gd name="adj1" fmla="val 33784"/>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FA10FADD-940C-4ABF-A6BB-93DC47751258}"/>
              </a:ext>
            </a:extLst>
          </p:cNvPr>
          <p:cNvCxnSpPr>
            <a:cxnSpLocks/>
            <a:stCxn id="313" idx="2"/>
          </p:cNvCxnSpPr>
          <p:nvPr/>
        </p:nvCxnSpPr>
        <p:spPr>
          <a:xfrm rot="16200000" flipH="1">
            <a:off x="3956555" y="2900711"/>
            <a:ext cx="1349872" cy="918207"/>
          </a:xfrm>
          <a:prstGeom prst="bentConnector3">
            <a:avLst>
              <a:gd name="adj1" fmla="val 96849"/>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B0D0352-841C-49A3-949E-FD97690ACA71}"/>
              </a:ext>
            </a:extLst>
          </p:cNvPr>
          <p:cNvCxnSpPr>
            <a:cxnSpLocks/>
            <a:stCxn id="46" idx="0"/>
            <a:endCxn id="315" idx="2"/>
          </p:cNvCxnSpPr>
          <p:nvPr/>
        </p:nvCxnSpPr>
        <p:spPr>
          <a:xfrm rot="16200000" flipV="1">
            <a:off x="5773072" y="3041077"/>
            <a:ext cx="928168" cy="219543"/>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E6F783E0-B3EE-4249-BBFF-121E01BF0E0C}"/>
              </a:ext>
            </a:extLst>
          </p:cNvPr>
          <p:cNvCxnSpPr>
            <a:cxnSpLocks/>
            <a:stCxn id="31" idx="2"/>
            <a:endCxn id="221" idx="3"/>
          </p:cNvCxnSpPr>
          <p:nvPr/>
        </p:nvCxnSpPr>
        <p:spPr>
          <a:xfrm rot="5400000">
            <a:off x="7067827" y="2936306"/>
            <a:ext cx="1239949" cy="748237"/>
          </a:xfrm>
          <a:prstGeom prst="bentConnector2">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C4CF9B0-B3FF-41F0-8CEB-52C2130678BC}"/>
              </a:ext>
            </a:extLst>
          </p:cNvPr>
          <p:cNvSpPr/>
          <p:nvPr/>
        </p:nvSpPr>
        <p:spPr bwMode="auto">
          <a:xfrm>
            <a:off x="4952081" y="3671305"/>
            <a:ext cx="2543060" cy="1337905"/>
          </a:xfrm>
          <a:prstGeom prst="ellipse">
            <a:avLst/>
          </a:prstGeom>
          <a:solidFill>
            <a:schemeClr val="bg1">
              <a:lumMod val="95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C7B981FC-4C06-4400-9B8D-C342C9D4BC42}"/>
              </a:ext>
            </a:extLst>
          </p:cNvPr>
          <p:cNvSpPr txBox="1">
            <a:spLocks/>
          </p:cNvSpPr>
          <p:nvPr/>
        </p:nvSpPr>
        <p:spPr>
          <a:xfrm>
            <a:off x="350061" y="163103"/>
            <a:ext cx="11304957" cy="923330"/>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Full Zero Trust</a:t>
            </a:r>
            <a:r>
              <a:rPr kumimoji="0" lang="en-US" sz="3600"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 End State</a:t>
            </a:r>
          </a:p>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Bringing the best of both worlds</a:t>
            </a:r>
          </a:p>
        </p:txBody>
      </p:sp>
      <p:grpSp>
        <p:nvGrpSpPr>
          <p:cNvPr id="40" name="Group 39">
            <a:extLst>
              <a:ext uri="{FF2B5EF4-FFF2-40B4-BE49-F238E27FC236}">
                <a16:creationId xmlns:a16="http://schemas.microsoft.com/office/drawing/2014/main" id="{49CBC529-4E97-4839-A643-E031EAA02C0F}"/>
              </a:ext>
            </a:extLst>
          </p:cNvPr>
          <p:cNvGrpSpPr/>
          <p:nvPr/>
        </p:nvGrpSpPr>
        <p:grpSpPr>
          <a:xfrm>
            <a:off x="3408670" y="1562388"/>
            <a:ext cx="1527435" cy="1122491"/>
            <a:chOff x="-835672" y="-1407781"/>
            <a:chExt cx="1527435" cy="1122491"/>
          </a:xfrm>
        </p:grpSpPr>
        <p:sp>
          <p:nvSpPr>
            <p:cNvPr id="313" name="Rectangle 312">
              <a:extLst>
                <a:ext uri="{FF2B5EF4-FFF2-40B4-BE49-F238E27FC236}">
                  <a16:creationId xmlns:a16="http://schemas.microsoft.com/office/drawing/2014/main" id="{3D154502-1087-4C72-BA3E-CA0D251D5B51}"/>
                </a:ext>
              </a:extLst>
            </p:cNvPr>
            <p:cNvSpPr/>
            <p:nvPr/>
          </p:nvSpPr>
          <p:spPr bwMode="auto">
            <a:xfrm>
              <a:off x="-835672" y="-1407781"/>
              <a:ext cx="1527435" cy="112249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pic>
          <p:nvPicPr>
            <p:cNvPr id="17" name="Picture 2" descr="Salesforce Icon of Flat style - Available in SVG, PNG, EPS, AI ...">
              <a:extLst>
                <a:ext uri="{FF2B5EF4-FFF2-40B4-BE49-F238E27FC236}">
                  <a16:creationId xmlns:a16="http://schemas.microsoft.com/office/drawing/2014/main" id="{F7E1DBD4-A3E6-4E73-B3DC-96CC34AA3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12" y="-887471"/>
              <a:ext cx="338174" cy="338174"/>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638B316A-2B6D-44F7-8543-927AF532DD45}"/>
                </a:ext>
              </a:extLst>
            </p:cNvPr>
            <p:cNvSpPr/>
            <p:nvPr/>
          </p:nvSpPr>
          <p:spPr bwMode="auto">
            <a:xfrm>
              <a:off x="-706435" y="-1319076"/>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Sanctioned and Managed Services</a:t>
              </a:r>
            </a:p>
          </p:txBody>
        </p:sp>
        <p:pic>
          <p:nvPicPr>
            <p:cNvPr id="28" name="Picture 2" descr="Office 365 is now Microsoft 365: What you need to know - TechRepublic">
              <a:extLst>
                <a:ext uri="{FF2B5EF4-FFF2-40B4-BE49-F238E27FC236}">
                  <a16:creationId xmlns:a16="http://schemas.microsoft.com/office/drawing/2014/main" id="{944D96BC-A197-4992-809C-6400CFE4F1F3}"/>
                </a:ext>
              </a:extLst>
            </p:cNvPr>
            <p:cNvPicPr>
              <a:picLocks noChangeAspect="1" noChangeArrowheads="1"/>
            </p:cNvPicPr>
            <p:nvPr/>
          </p:nvPicPr>
          <p:blipFill rotWithShape="1">
            <a:blip r:embed="rId4">
              <a:clrChange>
                <a:clrFrom>
                  <a:srgbClr val="FBFBFB"/>
                </a:clrFrom>
                <a:clrTo>
                  <a:srgbClr val="FBFBFB">
                    <a:alpha val="0"/>
                  </a:srgbClr>
                </a:clrTo>
              </a:clrChange>
              <a:extLst>
                <a:ext uri="{28A0092B-C50C-407E-A947-70E740481C1C}">
                  <a14:useLocalDpi xmlns:a14="http://schemas.microsoft.com/office/drawing/2010/main" val="0"/>
                </a:ext>
              </a:extLst>
            </a:blip>
            <a:srcRect t="27803" b="27803"/>
            <a:stretch/>
          </p:blipFill>
          <p:spPr bwMode="auto">
            <a:xfrm>
              <a:off x="-819931" y="-839765"/>
              <a:ext cx="1063916" cy="265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F946715B-ACD7-4A13-9713-3C1BC9591333}"/>
              </a:ext>
            </a:extLst>
          </p:cNvPr>
          <p:cNvGrpSpPr/>
          <p:nvPr/>
        </p:nvGrpSpPr>
        <p:grpSpPr>
          <a:xfrm>
            <a:off x="5015396" y="1560501"/>
            <a:ext cx="2201476" cy="1126264"/>
            <a:chOff x="1056748" y="-1411554"/>
            <a:chExt cx="2096320" cy="1126264"/>
          </a:xfrm>
        </p:grpSpPr>
        <p:sp>
          <p:nvSpPr>
            <p:cNvPr id="315" name="Rectangle 314">
              <a:extLst>
                <a:ext uri="{FF2B5EF4-FFF2-40B4-BE49-F238E27FC236}">
                  <a16:creationId xmlns:a16="http://schemas.microsoft.com/office/drawing/2014/main" id="{AD86E86B-8D6E-4439-B3EF-2433B30ED0C3}"/>
                </a:ext>
              </a:extLst>
            </p:cNvPr>
            <p:cNvSpPr/>
            <p:nvPr/>
          </p:nvSpPr>
          <p:spPr bwMode="auto">
            <a:xfrm>
              <a:off x="1227286" y="-1411554"/>
              <a:ext cx="1776670" cy="1126264"/>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pic>
          <p:nvPicPr>
            <p:cNvPr id="33" name="Picture 2" descr="Video, youtube icon">
              <a:extLst>
                <a:ext uri="{FF2B5EF4-FFF2-40B4-BE49-F238E27FC236}">
                  <a16:creationId xmlns:a16="http://schemas.microsoft.com/office/drawing/2014/main" id="{93483198-3DFA-4811-9C90-AAC2B43C18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1775" y="-771583"/>
              <a:ext cx="218161" cy="21816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Twitter">
              <a:extLst>
                <a:ext uri="{FF2B5EF4-FFF2-40B4-BE49-F238E27FC236}">
                  <a16:creationId xmlns:a16="http://schemas.microsoft.com/office/drawing/2014/main" id="{AE4AD401-794D-43EA-9818-A7DB6B14EC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5005" y="-776706"/>
              <a:ext cx="228407" cy="2284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6E7CF0F6-4A22-448E-BD5E-338580AC51DF}"/>
                </a:ext>
              </a:extLst>
            </p:cNvPr>
            <p:cNvPicPr>
              <a:picLocks noChangeAspect="1"/>
            </p:cNvPicPr>
            <p:nvPr/>
          </p:nvPicPr>
          <p:blipFill>
            <a:blip r:embed="rId7"/>
            <a:stretch>
              <a:fillRect/>
            </a:stretch>
          </p:blipFill>
          <p:spPr>
            <a:xfrm>
              <a:off x="2037334" y="-774767"/>
              <a:ext cx="219308" cy="224529"/>
            </a:xfrm>
            <a:prstGeom prst="rect">
              <a:avLst/>
            </a:prstGeom>
          </p:spPr>
        </p:pic>
        <p:pic>
          <p:nvPicPr>
            <p:cNvPr id="36" name="Picture 2" descr="See the source image">
              <a:extLst>
                <a:ext uri="{FF2B5EF4-FFF2-40B4-BE49-F238E27FC236}">
                  <a16:creationId xmlns:a16="http://schemas.microsoft.com/office/drawing/2014/main" id="{BAE46D10-B0D6-428A-AC1C-6BC6D593A5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5383" y="-789297"/>
              <a:ext cx="253588" cy="25358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0EDFE3D1-CA71-4C53-94F4-CB58982B2952}"/>
                </a:ext>
              </a:extLst>
            </p:cNvPr>
            <p:cNvSpPr/>
            <p:nvPr/>
          </p:nvSpPr>
          <p:spPr bwMode="auto">
            <a:xfrm>
              <a:off x="1056748" y="-1281947"/>
              <a:ext cx="2096320" cy="265186"/>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Internet and Unsanctioned/Unmanaged Apps</a:t>
              </a:r>
            </a:p>
          </p:txBody>
        </p:sp>
        <p:pic>
          <p:nvPicPr>
            <p:cNvPr id="37" name="Picture 36" descr="See the source image">
              <a:extLst>
                <a:ext uri="{FF2B5EF4-FFF2-40B4-BE49-F238E27FC236}">
                  <a16:creationId xmlns:a16="http://schemas.microsoft.com/office/drawing/2014/main" id="{2484A495-554A-46E0-A05D-2298F23BBA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4094" y="-778966"/>
              <a:ext cx="232926" cy="2329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C873F7DA-A13D-4A2A-81A4-3F38D291396C}"/>
              </a:ext>
            </a:extLst>
          </p:cNvPr>
          <p:cNvGrpSpPr/>
          <p:nvPr/>
        </p:nvGrpSpPr>
        <p:grpSpPr>
          <a:xfrm>
            <a:off x="7207820" y="1564186"/>
            <a:ext cx="1708198" cy="1126264"/>
            <a:chOff x="3483055" y="-1785152"/>
            <a:chExt cx="1708198" cy="1126264"/>
          </a:xfrm>
        </p:grpSpPr>
        <p:sp>
          <p:nvSpPr>
            <p:cNvPr id="31" name="Rectangle 30">
              <a:extLst>
                <a:ext uri="{FF2B5EF4-FFF2-40B4-BE49-F238E27FC236}">
                  <a16:creationId xmlns:a16="http://schemas.microsoft.com/office/drawing/2014/main" id="{544D3B57-8FF6-4F4B-91C8-AA366BB56C2A}"/>
                </a:ext>
              </a:extLst>
            </p:cNvPr>
            <p:cNvSpPr/>
            <p:nvPr/>
          </p:nvSpPr>
          <p:spPr bwMode="auto">
            <a:xfrm>
              <a:off x="3483055" y="-1785152"/>
              <a:ext cx="1708198" cy="1126264"/>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pic>
          <p:nvPicPr>
            <p:cNvPr id="24" name="Picture 23" descr="Image result for server icon">
              <a:extLst>
                <a:ext uri="{FF2B5EF4-FFF2-40B4-BE49-F238E27FC236}">
                  <a16:creationId xmlns:a16="http://schemas.microsoft.com/office/drawing/2014/main" id="{A8635909-A472-4116-9EBD-1A8A54895926}"/>
                </a:ext>
              </a:extLst>
            </p:cNvPr>
            <p:cNvPicPr>
              <a:picLocks noChangeAspect="1" noChangeArrowheads="1"/>
            </p:cNvPicPr>
            <p:nvPr/>
          </p:nvPicPr>
          <p:blipFill>
            <a:blip r:embed="rId10">
              <a:biLevel thresh="75000"/>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708266" y="-1121892"/>
              <a:ext cx="206589" cy="20658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9E14D00-141C-41D5-9524-4CCD0EEEA833}"/>
                </a:ext>
              </a:extLst>
            </p:cNvPr>
            <p:cNvSpPr/>
            <p:nvPr/>
          </p:nvSpPr>
          <p:spPr bwMode="auto">
            <a:xfrm>
              <a:off x="3535067" y="-1691839"/>
              <a:ext cx="1594124"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Private and Managed in the cloud or on-premises</a:t>
              </a:r>
            </a:p>
          </p:txBody>
        </p:sp>
        <p:pic>
          <p:nvPicPr>
            <p:cNvPr id="20" name="Picture 2" descr="Azure Icon of Flat style - Available in SVG, PNG, EPS, AI &amp; Icon fonts">
              <a:extLst>
                <a:ext uri="{FF2B5EF4-FFF2-40B4-BE49-F238E27FC236}">
                  <a16:creationId xmlns:a16="http://schemas.microsoft.com/office/drawing/2014/main" id="{432E3596-EAAB-4CF4-ABE9-D0E72A995F5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74399" y="-1176159"/>
              <a:ext cx="269815" cy="269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B20F5429-A0E8-4C86-9442-E55D5D6C6C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69010" y="-1077721"/>
              <a:ext cx="278532" cy="166680"/>
            </a:xfrm>
            <a:prstGeom prst="rect">
              <a:avLst/>
            </a:prstGeom>
            <a:noFill/>
            <a:extLst>
              <a:ext uri="{909E8E84-426E-40DD-AFC4-6F175D3DCCD1}">
                <a14:hiddenFill xmlns:a14="http://schemas.microsoft.com/office/drawing/2010/main">
                  <a:solidFill>
                    <a:srgbClr val="FFFFFF"/>
                  </a:solidFill>
                </a14:hiddenFill>
              </a:ext>
            </a:extLst>
          </p:spPr>
        </p:pic>
      </p:grpSp>
      <p:sp>
        <p:nvSpPr>
          <p:cNvPr id="316" name="Rectangle 315">
            <a:extLst>
              <a:ext uri="{FF2B5EF4-FFF2-40B4-BE49-F238E27FC236}">
                <a16:creationId xmlns:a16="http://schemas.microsoft.com/office/drawing/2014/main" id="{D739ADFB-9FE1-4AFA-B09D-915078DE579E}"/>
              </a:ext>
            </a:extLst>
          </p:cNvPr>
          <p:cNvSpPr/>
          <p:nvPr/>
        </p:nvSpPr>
        <p:spPr>
          <a:xfrm>
            <a:off x="9115043" y="2906846"/>
            <a:ext cx="25072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Differentiated Devices</a:t>
            </a:r>
            <a:endPar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324" name="Rectangle 323">
            <a:extLst>
              <a:ext uri="{FF2B5EF4-FFF2-40B4-BE49-F238E27FC236}">
                <a16:creationId xmlns:a16="http://schemas.microsoft.com/office/drawing/2014/main" id="{3D54D434-3987-4E10-85F3-46F90C96B42C}"/>
              </a:ext>
            </a:extLst>
          </p:cNvPr>
          <p:cNvSpPr/>
          <p:nvPr/>
        </p:nvSpPr>
        <p:spPr bwMode="auto">
          <a:xfrm>
            <a:off x="9392661" y="3473969"/>
            <a:ext cx="2007648" cy="985233"/>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grpSp>
        <p:nvGrpSpPr>
          <p:cNvPr id="325" name="Group 324">
            <a:extLst>
              <a:ext uri="{FF2B5EF4-FFF2-40B4-BE49-F238E27FC236}">
                <a16:creationId xmlns:a16="http://schemas.microsoft.com/office/drawing/2014/main" id="{D66D7D59-59EE-4204-A8DB-6635761B9C77}"/>
              </a:ext>
            </a:extLst>
          </p:cNvPr>
          <p:cNvGrpSpPr/>
          <p:nvPr/>
        </p:nvGrpSpPr>
        <p:grpSpPr>
          <a:xfrm>
            <a:off x="10260122" y="3989575"/>
            <a:ext cx="433476" cy="327215"/>
            <a:chOff x="7987238" y="1610486"/>
            <a:chExt cx="506061" cy="382007"/>
          </a:xfrm>
        </p:grpSpPr>
        <p:sp>
          <p:nvSpPr>
            <p:cNvPr id="326" name="Rectangle 325">
              <a:extLst>
                <a:ext uri="{FF2B5EF4-FFF2-40B4-BE49-F238E27FC236}">
                  <a16:creationId xmlns:a16="http://schemas.microsoft.com/office/drawing/2014/main" id="{D746E50A-64B1-4083-ADCA-80908E1CB3F5}"/>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7" name="Group 326">
              <a:extLst>
                <a:ext uri="{FF2B5EF4-FFF2-40B4-BE49-F238E27FC236}">
                  <a16:creationId xmlns:a16="http://schemas.microsoft.com/office/drawing/2014/main" id="{E24C86ED-3921-4720-AF6F-C2C7E7DFFCB1}"/>
                </a:ext>
              </a:extLst>
            </p:cNvPr>
            <p:cNvGrpSpPr/>
            <p:nvPr/>
          </p:nvGrpSpPr>
          <p:grpSpPr>
            <a:xfrm>
              <a:off x="7987238" y="1610486"/>
              <a:ext cx="498447" cy="382007"/>
              <a:chOff x="9563138" y="2462727"/>
              <a:chExt cx="516394" cy="395761"/>
            </a:xfrm>
          </p:grpSpPr>
          <p:sp>
            <p:nvSpPr>
              <p:cNvPr id="328" name="monitor">
                <a:extLst>
                  <a:ext uri="{FF2B5EF4-FFF2-40B4-BE49-F238E27FC236}">
                    <a16:creationId xmlns:a16="http://schemas.microsoft.com/office/drawing/2014/main" id="{1AAEB529-E481-44FA-BC50-85977D40832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29" name="Group 328">
                <a:extLst>
                  <a:ext uri="{FF2B5EF4-FFF2-40B4-BE49-F238E27FC236}">
                    <a16:creationId xmlns:a16="http://schemas.microsoft.com/office/drawing/2014/main" id="{C3592755-29D1-4763-A8C7-89AF84AC70A2}"/>
                  </a:ext>
                </a:extLst>
              </p:cNvPr>
              <p:cNvGrpSpPr/>
              <p:nvPr/>
            </p:nvGrpSpPr>
            <p:grpSpPr>
              <a:xfrm>
                <a:off x="9746672" y="2545410"/>
                <a:ext cx="107950" cy="134938"/>
                <a:chOff x="9444088" y="2885171"/>
                <a:chExt cx="107950" cy="134938"/>
              </a:xfrm>
              <a:solidFill>
                <a:srgbClr val="505050"/>
              </a:solidFill>
            </p:grpSpPr>
            <p:sp>
              <p:nvSpPr>
                <p:cNvPr id="330" name="Freeform 26">
                  <a:extLst>
                    <a:ext uri="{FF2B5EF4-FFF2-40B4-BE49-F238E27FC236}">
                      <a16:creationId xmlns:a16="http://schemas.microsoft.com/office/drawing/2014/main" id="{256CE36E-13C0-49A4-9CB3-BDF13949F3F9}"/>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1" name="Freeform 27">
                  <a:extLst>
                    <a:ext uri="{FF2B5EF4-FFF2-40B4-BE49-F238E27FC236}">
                      <a16:creationId xmlns:a16="http://schemas.microsoft.com/office/drawing/2014/main" id="{4B1AF8D2-8EF7-4C22-9C09-D1BB16EC3BF4}"/>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332" name="Group 331">
            <a:extLst>
              <a:ext uri="{FF2B5EF4-FFF2-40B4-BE49-F238E27FC236}">
                <a16:creationId xmlns:a16="http://schemas.microsoft.com/office/drawing/2014/main" id="{CFB76153-C1A2-4A80-B019-C01A6280CC3F}"/>
              </a:ext>
            </a:extLst>
          </p:cNvPr>
          <p:cNvGrpSpPr/>
          <p:nvPr/>
        </p:nvGrpSpPr>
        <p:grpSpPr>
          <a:xfrm>
            <a:off x="10890796" y="3955771"/>
            <a:ext cx="204931" cy="341495"/>
            <a:chOff x="6490922" y="1610486"/>
            <a:chExt cx="211865" cy="353049"/>
          </a:xfrm>
        </p:grpSpPr>
        <p:sp>
          <p:nvSpPr>
            <p:cNvPr id="333" name="Rectangle 332">
              <a:extLst>
                <a:ext uri="{FF2B5EF4-FFF2-40B4-BE49-F238E27FC236}">
                  <a16:creationId xmlns:a16="http://schemas.microsoft.com/office/drawing/2014/main" id="{307E190A-09CD-469F-A5CA-7B6EFF281D56}"/>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4" name="Group 30">
              <a:extLst>
                <a:ext uri="{FF2B5EF4-FFF2-40B4-BE49-F238E27FC236}">
                  <a16:creationId xmlns:a16="http://schemas.microsoft.com/office/drawing/2014/main" id="{C9CA831B-E06E-4706-B8E6-D6F248E9A416}"/>
                </a:ext>
              </a:extLst>
            </p:cNvPr>
            <p:cNvGrpSpPr>
              <a:grpSpLocks noChangeAspect="1"/>
            </p:cNvGrpSpPr>
            <p:nvPr/>
          </p:nvGrpSpPr>
          <p:grpSpPr bwMode="auto">
            <a:xfrm>
              <a:off x="6545792" y="1729376"/>
              <a:ext cx="111361" cy="115269"/>
              <a:chOff x="5049" y="1841"/>
              <a:chExt cx="57" cy="59"/>
            </a:xfrm>
            <a:solidFill>
              <a:srgbClr val="FFFFFF"/>
            </a:solidFill>
          </p:grpSpPr>
          <p:sp>
            <p:nvSpPr>
              <p:cNvPr id="337" name="Freeform 31">
                <a:extLst>
                  <a:ext uri="{FF2B5EF4-FFF2-40B4-BE49-F238E27FC236}">
                    <a16:creationId xmlns:a16="http://schemas.microsoft.com/office/drawing/2014/main" id="{4902EB57-2888-46C4-86DA-C7029A201D3E}"/>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8" name="Freeform 32">
                <a:extLst>
                  <a:ext uri="{FF2B5EF4-FFF2-40B4-BE49-F238E27FC236}">
                    <a16:creationId xmlns:a16="http://schemas.microsoft.com/office/drawing/2014/main" id="{E98C721D-5F71-4FC3-B2B8-D917B64CDE7C}"/>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9" name="Freeform 33">
                <a:extLst>
                  <a:ext uri="{FF2B5EF4-FFF2-40B4-BE49-F238E27FC236}">
                    <a16:creationId xmlns:a16="http://schemas.microsoft.com/office/drawing/2014/main" id="{818CEF42-5E7B-4131-884C-5AF38C1F0C4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40" name="Freeform 34">
                <a:extLst>
                  <a:ext uri="{FF2B5EF4-FFF2-40B4-BE49-F238E27FC236}">
                    <a16:creationId xmlns:a16="http://schemas.microsoft.com/office/drawing/2014/main" id="{053A1F8E-51DF-4337-827A-B16E04CCB985}"/>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41" name="Freeform 35">
                <a:extLst>
                  <a:ext uri="{FF2B5EF4-FFF2-40B4-BE49-F238E27FC236}">
                    <a16:creationId xmlns:a16="http://schemas.microsoft.com/office/drawing/2014/main" id="{3D6CFF23-FF66-4179-A92A-474C73440ECC}"/>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42" name="Freeform 36">
                <a:extLst>
                  <a:ext uri="{FF2B5EF4-FFF2-40B4-BE49-F238E27FC236}">
                    <a16:creationId xmlns:a16="http://schemas.microsoft.com/office/drawing/2014/main" id="{6A6E69C9-7518-4066-BD87-C6226086F698}"/>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43" name="Freeform 37">
                <a:extLst>
                  <a:ext uri="{FF2B5EF4-FFF2-40B4-BE49-F238E27FC236}">
                    <a16:creationId xmlns:a16="http://schemas.microsoft.com/office/drawing/2014/main" id="{8F5F7847-C665-46AF-9F77-0C7D1BBF062F}"/>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44" name="Freeform 38">
                <a:extLst>
                  <a:ext uri="{FF2B5EF4-FFF2-40B4-BE49-F238E27FC236}">
                    <a16:creationId xmlns:a16="http://schemas.microsoft.com/office/drawing/2014/main" id="{CF080DC2-56D6-4E40-A4FE-FAE350835AF0}"/>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35" name="CellPhone_E8EA">
              <a:extLst>
                <a:ext uri="{FF2B5EF4-FFF2-40B4-BE49-F238E27FC236}">
                  <a16:creationId xmlns:a16="http://schemas.microsoft.com/office/drawing/2014/main" id="{FA89A067-2078-42CA-A6EB-B45832040D59}"/>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36" name="Straight Connector 335">
              <a:extLst>
                <a:ext uri="{FF2B5EF4-FFF2-40B4-BE49-F238E27FC236}">
                  <a16:creationId xmlns:a16="http://schemas.microsoft.com/office/drawing/2014/main" id="{F0D798A2-BA9C-4365-B5A3-8C1132C8D029}"/>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sp>
        <p:nvSpPr>
          <p:cNvPr id="345" name="Rectangle 344">
            <a:extLst>
              <a:ext uri="{FF2B5EF4-FFF2-40B4-BE49-F238E27FC236}">
                <a16:creationId xmlns:a16="http://schemas.microsoft.com/office/drawing/2014/main" id="{68384374-6660-4794-BE3B-ED38FA3A612B}"/>
              </a:ext>
            </a:extLst>
          </p:cNvPr>
          <p:cNvSpPr/>
          <p:nvPr/>
        </p:nvSpPr>
        <p:spPr bwMode="auto">
          <a:xfrm>
            <a:off x="9709997" y="3531228"/>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Managed devices</a:t>
            </a:r>
          </a:p>
        </p:txBody>
      </p:sp>
      <p:sp>
        <p:nvSpPr>
          <p:cNvPr id="355" name="Rectangle 354">
            <a:extLst>
              <a:ext uri="{FF2B5EF4-FFF2-40B4-BE49-F238E27FC236}">
                <a16:creationId xmlns:a16="http://schemas.microsoft.com/office/drawing/2014/main" id="{08831F6C-993C-40EB-92B5-0B5498252109}"/>
              </a:ext>
            </a:extLst>
          </p:cNvPr>
          <p:cNvSpPr/>
          <p:nvPr/>
        </p:nvSpPr>
        <p:spPr bwMode="auto">
          <a:xfrm>
            <a:off x="9399111" y="4536308"/>
            <a:ext cx="2007648" cy="1042443"/>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grpSp>
        <p:nvGrpSpPr>
          <p:cNvPr id="356" name="Group 355">
            <a:extLst>
              <a:ext uri="{FF2B5EF4-FFF2-40B4-BE49-F238E27FC236}">
                <a16:creationId xmlns:a16="http://schemas.microsoft.com/office/drawing/2014/main" id="{35CF3CB2-FD28-4D5A-8540-BBEF57A471B5}"/>
              </a:ext>
            </a:extLst>
          </p:cNvPr>
          <p:cNvGrpSpPr/>
          <p:nvPr/>
        </p:nvGrpSpPr>
        <p:grpSpPr>
          <a:xfrm>
            <a:off x="10083008" y="5019215"/>
            <a:ext cx="433475" cy="327215"/>
            <a:chOff x="7987238" y="1610486"/>
            <a:chExt cx="506059" cy="382007"/>
          </a:xfrm>
        </p:grpSpPr>
        <p:sp>
          <p:nvSpPr>
            <p:cNvPr id="379" name="Rectangle 378">
              <a:extLst>
                <a:ext uri="{FF2B5EF4-FFF2-40B4-BE49-F238E27FC236}">
                  <a16:creationId xmlns:a16="http://schemas.microsoft.com/office/drawing/2014/main" id="{3484AE2F-2E63-4CE2-98F0-A950658FEFB8}"/>
                </a:ext>
              </a:extLst>
            </p:cNvPr>
            <p:cNvSpPr/>
            <p:nvPr/>
          </p:nvSpPr>
          <p:spPr bwMode="auto">
            <a:xfrm>
              <a:off x="7994850" y="1610486"/>
              <a:ext cx="498447" cy="312776"/>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1" name="monitor">
              <a:extLst>
                <a:ext uri="{FF2B5EF4-FFF2-40B4-BE49-F238E27FC236}">
                  <a16:creationId xmlns:a16="http://schemas.microsoft.com/office/drawing/2014/main" id="{C54869F2-DEE2-4F90-8590-FAB754C043B1}"/>
                </a:ext>
              </a:extLst>
            </p:cNvPr>
            <p:cNvSpPr>
              <a:spLocks noChangeAspect="1" noEditPoints="1"/>
            </p:cNvSpPr>
            <p:nvPr/>
          </p:nvSpPr>
          <p:spPr bwMode="auto">
            <a:xfrm>
              <a:off x="7987238"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57" name="Group 356">
            <a:extLst>
              <a:ext uri="{FF2B5EF4-FFF2-40B4-BE49-F238E27FC236}">
                <a16:creationId xmlns:a16="http://schemas.microsoft.com/office/drawing/2014/main" id="{3E7F14A5-6268-4070-B5A7-BC719CE99B62}"/>
              </a:ext>
            </a:extLst>
          </p:cNvPr>
          <p:cNvGrpSpPr/>
          <p:nvPr/>
        </p:nvGrpSpPr>
        <p:grpSpPr>
          <a:xfrm>
            <a:off x="10713670" y="4985411"/>
            <a:ext cx="204931" cy="341495"/>
            <a:chOff x="6490922" y="1610486"/>
            <a:chExt cx="211865" cy="353049"/>
          </a:xfrm>
        </p:grpSpPr>
        <p:sp>
          <p:nvSpPr>
            <p:cNvPr id="367" name="Rectangle 366">
              <a:extLst>
                <a:ext uri="{FF2B5EF4-FFF2-40B4-BE49-F238E27FC236}">
                  <a16:creationId xmlns:a16="http://schemas.microsoft.com/office/drawing/2014/main" id="{B428CEFE-8797-4395-83FD-A443744F44E1}"/>
                </a:ext>
              </a:extLst>
            </p:cNvPr>
            <p:cNvSpPr/>
            <p:nvPr/>
          </p:nvSpPr>
          <p:spPr bwMode="auto">
            <a:xfrm>
              <a:off x="6490922" y="1610486"/>
              <a:ext cx="211864" cy="35304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8" name="Group 30">
              <a:extLst>
                <a:ext uri="{FF2B5EF4-FFF2-40B4-BE49-F238E27FC236}">
                  <a16:creationId xmlns:a16="http://schemas.microsoft.com/office/drawing/2014/main" id="{D6541C45-0888-46CC-BE90-DCB9E80F5CA5}"/>
                </a:ext>
              </a:extLst>
            </p:cNvPr>
            <p:cNvGrpSpPr>
              <a:grpSpLocks noChangeAspect="1"/>
            </p:cNvGrpSpPr>
            <p:nvPr/>
          </p:nvGrpSpPr>
          <p:grpSpPr bwMode="auto">
            <a:xfrm>
              <a:off x="6545792" y="1729376"/>
              <a:ext cx="111361" cy="115269"/>
              <a:chOff x="5049" y="1841"/>
              <a:chExt cx="57" cy="59"/>
            </a:xfrm>
            <a:solidFill>
              <a:srgbClr val="FFFFFF"/>
            </a:solidFill>
          </p:grpSpPr>
          <p:sp>
            <p:nvSpPr>
              <p:cNvPr id="371" name="Freeform 31">
                <a:extLst>
                  <a:ext uri="{FF2B5EF4-FFF2-40B4-BE49-F238E27FC236}">
                    <a16:creationId xmlns:a16="http://schemas.microsoft.com/office/drawing/2014/main" id="{1D2A48E9-D0A9-4CF5-AB57-F1DE75A049D0}"/>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2" name="Freeform 32">
                <a:extLst>
                  <a:ext uri="{FF2B5EF4-FFF2-40B4-BE49-F238E27FC236}">
                    <a16:creationId xmlns:a16="http://schemas.microsoft.com/office/drawing/2014/main" id="{D22AFFEB-8216-43DA-B06B-283E6F0F39E0}"/>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3" name="Freeform 33">
                <a:extLst>
                  <a:ext uri="{FF2B5EF4-FFF2-40B4-BE49-F238E27FC236}">
                    <a16:creationId xmlns:a16="http://schemas.microsoft.com/office/drawing/2014/main" id="{FC87AAB3-6FA5-4551-9030-00AB1F91C790}"/>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4" name="Freeform 34">
                <a:extLst>
                  <a:ext uri="{FF2B5EF4-FFF2-40B4-BE49-F238E27FC236}">
                    <a16:creationId xmlns:a16="http://schemas.microsoft.com/office/drawing/2014/main" id="{CCA766BA-F198-4ED7-8875-3856BECB83FE}"/>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5" name="Freeform 35">
                <a:extLst>
                  <a:ext uri="{FF2B5EF4-FFF2-40B4-BE49-F238E27FC236}">
                    <a16:creationId xmlns:a16="http://schemas.microsoft.com/office/drawing/2014/main" id="{7877BA70-E6CA-4EAF-BB34-78EDC89C839D}"/>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6" name="Freeform 36">
                <a:extLst>
                  <a:ext uri="{FF2B5EF4-FFF2-40B4-BE49-F238E27FC236}">
                    <a16:creationId xmlns:a16="http://schemas.microsoft.com/office/drawing/2014/main" id="{8A6533C8-7708-4616-9A62-70323D2CEE3B}"/>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7" name="Freeform 37">
                <a:extLst>
                  <a:ext uri="{FF2B5EF4-FFF2-40B4-BE49-F238E27FC236}">
                    <a16:creationId xmlns:a16="http://schemas.microsoft.com/office/drawing/2014/main" id="{0E93B59A-FE2D-4F3A-B8FD-CD55FD81843F}"/>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8" name="Freeform 38">
                <a:extLst>
                  <a:ext uri="{FF2B5EF4-FFF2-40B4-BE49-F238E27FC236}">
                    <a16:creationId xmlns:a16="http://schemas.microsoft.com/office/drawing/2014/main" id="{506671E9-A5F8-4E7C-9769-F7316F70C409}"/>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69" name="CellPhone_E8EA">
              <a:extLst>
                <a:ext uri="{FF2B5EF4-FFF2-40B4-BE49-F238E27FC236}">
                  <a16:creationId xmlns:a16="http://schemas.microsoft.com/office/drawing/2014/main" id="{49B4D9CB-935E-4CE1-A088-73E988AFF9F1}"/>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70" name="Straight Connector 369">
              <a:extLst>
                <a:ext uri="{FF2B5EF4-FFF2-40B4-BE49-F238E27FC236}">
                  <a16:creationId xmlns:a16="http://schemas.microsoft.com/office/drawing/2014/main" id="{6062B464-7DDD-446B-8C69-87F80CDB45DD}"/>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sp>
        <p:nvSpPr>
          <p:cNvPr id="358" name="Rectangle 357">
            <a:extLst>
              <a:ext uri="{FF2B5EF4-FFF2-40B4-BE49-F238E27FC236}">
                <a16:creationId xmlns:a16="http://schemas.microsoft.com/office/drawing/2014/main" id="{C8D2EF95-3B20-4151-9A87-589567DCA96A}"/>
              </a:ext>
            </a:extLst>
          </p:cNvPr>
          <p:cNvSpPr/>
          <p:nvPr/>
        </p:nvSpPr>
        <p:spPr bwMode="auto">
          <a:xfrm>
            <a:off x="9719730" y="4560868"/>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srgbClr val="000000"/>
                </a:solidFill>
                <a:effectLst/>
                <a:uLnTx/>
                <a:uFillTx/>
                <a:latin typeface="Segoe UI"/>
                <a:ea typeface="+mn-ea"/>
                <a:cs typeface="+mn-cs"/>
              </a:rPr>
              <a:t>Unmanaged</a:t>
            </a:r>
            <a:r>
              <a:rPr kumimoji="0" lang="en-US" sz="900" b="1" i="0" u="none" strike="noStrike" kern="1200" cap="none" spc="0" normalizeH="0" baseline="0" noProof="0">
                <a:ln>
                  <a:noFill/>
                </a:ln>
                <a:solidFill>
                  <a:srgbClr val="000000"/>
                </a:solidFill>
                <a:effectLst/>
                <a:uLnTx/>
                <a:uFillTx/>
                <a:latin typeface="Segoe UI"/>
                <a:ea typeface="+mn-ea"/>
                <a:cs typeface="+mn-cs"/>
              </a:rPr>
              <a:t> devices</a:t>
            </a:r>
          </a:p>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BYOD</a:t>
            </a:r>
          </a:p>
        </p:txBody>
      </p:sp>
      <p:sp>
        <p:nvSpPr>
          <p:cNvPr id="387" name="Rectangle 386">
            <a:extLst>
              <a:ext uri="{FF2B5EF4-FFF2-40B4-BE49-F238E27FC236}">
                <a16:creationId xmlns:a16="http://schemas.microsoft.com/office/drawing/2014/main" id="{06F0D943-D6A8-4365-ACC3-B63BCAC80223}"/>
              </a:ext>
            </a:extLst>
          </p:cNvPr>
          <p:cNvSpPr/>
          <p:nvPr/>
        </p:nvSpPr>
        <p:spPr>
          <a:xfrm>
            <a:off x="606476" y="3229720"/>
            <a:ext cx="268515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Differentiated Identities</a:t>
            </a:r>
            <a:endPar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388" name="Rectangle 387">
            <a:extLst>
              <a:ext uri="{FF2B5EF4-FFF2-40B4-BE49-F238E27FC236}">
                <a16:creationId xmlns:a16="http://schemas.microsoft.com/office/drawing/2014/main" id="{7073206F-8B6F-420C-86DC-578D3B54D0E8}"/>
              </a:ext>
            </a:extLst>
          </p:cNvPr>
          <p:cNvSpPr/>
          <p:nvPr/>
        </p:nvSpPr>
        <p:spPr bwMode="auto">
          <a:xfrm>
            <a:off x="886227" y="3676887"/>
            <a:ext cx="2007648" cy="72821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sp>
        <p:nvSpPr>
          <p:cNvPr id="409" name="Rectangle 408">
            <a:extLst>
              <a:ext uri="{FF2B5EF4-FFF2-40B4-BE49-F238E27FC236}">
                <a16:creationId xmlns:a16="http://schemas.microsoft.com/office/drawing/2014/main" id="{7A15B6CA-BA22-46FD-97F1-2E77AF992321}"/>
              </a:ext>
            </a:extLst>
          </p:cNvPr>
          <p:cNvSpPr/>
          <p:nvPr/>
        </p:nvSpPr>
        <p:spPr bwMode="auto">
          <a:xfrm>
            <a:off x="886227" y="3677336"/>
            <a:ext cx="2007648" cy="289215"/>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Strongly managed identities</a:t>
            </a:r>
          </a:p>
        </p:txBody>
      </p:sp>
      <p:sp>
        <p:nvSpPr>
          <p:cNvPr id="452" name="Rectangle 451">
            <a:extLst>
              <a:ext uri="{FF2B5EF4-FFF2-40B4-BE49-F238E27FC236}">
                <a16:creationId xmlns:a16="http://schemas.microsoft.com/office/drawing/2014/main" id="{2BAA5649-C752-47AE-979D-B6CDBC15E55D}"/>
              </a:ext>
            </a:extLst>
          </p:cNvPr>
          <p:cNvSpPr/>
          <p:nvPr/>
        </p:nvSpPr>
        <p:spPr>
          <a:xfrm>
            <a:off x="4927625" y="1088926"/>
            <a:ext cx="275716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Differentiated Resources</a:t>
            </a:r>
            <a:endPar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453" name="Rectangle 452">
            <a:extLst>
              <a:ext uri="{FF2B5EF4-FFF2-40B4-BE49-F238E27FC236}">
                <a16:creationId xmlns:a16="http://schemas.microsoft.com/office/drawing/2014/main" id="{10478F6E-D4A0-47A6-87FB-DAD5EAAAAD32}"/>
              </a:ext>
            </a:extLst>
          </p:cNvPr>
          <p:cNvSpPr/>
          <p:nvPr/>
        </p:nvSpPr>
        <p:spPr bwMode="auto">
          <a:xfrm>
            <a:off x="886227" y="4520860"/>
            <a:ext cx="2007648" cy="72821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sp>
        <p:nvSpPr>
          <p:cNvPr id="454" name="Rectangle 453">
            <a:extLst>
              <a:ext uri="{FF2B5EF4-FFF2-40B4-BE49-F238E27FC236}">
                <a16:creationId xmlns:a16="http://schemas.microsoft.com/office/drawing/2014/main" id="{718EA9E2-1278-4241-B335-EBE85E16A85B}"/>
              </a:ext>
            </a:extLst>
          </p:cNvPr>
          <p:cNvSpPr/>
          <p:nvPr/>
        </p:nvSpPr>
        <p:spPr bwMode="auto">
          <a:xfrm>
            <a:off x="886227" y="5355367"/>
            <a:ext cx="2007648" cy="72821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sp>
        <p:nvSpPr>
          <p:cNvPr id="455" name="Rectangle 454">
            <a:extLst>
              <a:ext uri="{FF2B5EF4-FFF2-40B4-BE49-F238E27FC236}">
                <a16:creationId xmlns:a16="http://schemas.microsoft.com/office/drawing/2014/main" id="{EDE0A175-290E-4DB8-885A-BFDFFEF80022}"/>
              </a:ext>
            </a:extLst>
          </p:cNvPr>
          <p:cNvSpPr/>
          <p:nvPr/>
        </p:nvSpPr>
        <p:spPr bwMode="auto">
          <a:xfrm>
            <a:off x="1231322" y="4514779"/>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Managed identities</a:t>
            </a:r>
          </a:p>
        </p:txBody>
      </p:sp>
      <p:sp>
        <p:nvSpPr>
          <p:cNvPr id="456" name="Rectangle 455">
            <a:extLst>
              <a:ext uri="{FF2B5EF4-FFF2-40B4-BE49-F238E27FC236}">
                <a16:creationId xmlns:a16="http://schemas.microsoft.com/office/drawing/2014/main" id="{96F3A2A2-432C-4416-806E-B0B32AD82442}"/>
              </a:ext>
            </a:extLst>
          </p:cNvPr>
          <p:cNvSpPr/>
          <p:nvPr/>
        </p:nvSpPr>
        <p:spPr bwMode="auto">
          <a:xfrm>
            <a:off x="1081377" y="5311035"/>
            <a:ext cx="1677725" cy="442906"/>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Anonymous and Consumer identities </a:t>
            </a:r>
          </a:p>
        </p:txBody>
      </p:sp>
      <p:sp>
        <p:nvSpPr>
          <p:cNvPr id="169" name="Rectangle: Rounded Corners 168">
            <a:extLst>
              <a:ext uri="{FF2B5EF4-FFF2-40B4-BE49-F238E27FC236}">
                <a16:creationId xmlns:a16="http://schemas.microsoft.com/office/drawing/2014/main" id="{EB8476B0-4D34-4257-BE9D-8659DF60CE4D}"/>
              </a:ext>
            </a:extLst>
          </p:cNvPr>
          <p:cNvSpPr/>
          <p:nvPr/>
        </p:nvSpPr>
        <p:spPr bwMode="auto">
          <a:xfrm>
            <a:off x="4431660" y="5703759"/>
            <a:ext cx="2792951" cy="679293"/>
          </a:xfrm>
          <a:prstGeom prst="roundRect">
            <a:avLst>
              <a:gd name="adj" fmla="val 50000"/>
            </a:avLst>
          </a:prstGeom>
          <a:solidFill>
            <a:schemeClr val="bg1">
              <a:lumMod val="95000"/>
            </a:schemeClr>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170" name="Straight Connector 169">
            <a:extLst>
              <a:ext uri="{FF2B5EF4-FFF2-40B4-BE49-F238E27FC236}">
                <a16:creationId xmlns:a16="http://schemas.microsoft.com/office/drawing/2014/main" id="{66D75EC2-363D-4565-A35F-5D27F2DB1C03}"/>
              </a:ext>
            </a:extLst>
          </p:cNvPr>
          <p:cNvCxnSpPr>
            <a:cxnSpLocks/>
          </p:cNvCxnSpPr>
          <p:nvPr/>
        </p:nvCxnSpPr>
        <p:spPr>
          <a:xfrm>
            <a:off x="5024983" y="6229050"/>
            <a:ext cx="1508839" cy="0"/>
          </a:xfrm>
          <a:prstGeom prst="line">
            <a:avLst/>
          </a:prstGeom>
          <a:solidFill>
            <a:srgbClr val="FFFFFF">
              <a:lumMod val="95000"/>
            </a:srgbClr>
          </a:solidFill>
          <a:ln w="19050" cap="flat" cmpd="sng" algn="ctr">
            <a:solidFill>
              <a:srgbClr val="505050"/>
            </a:solidFill>
            <a:prstDash val="solid"/>
          </a:ln>
          <a:effectLst/>
        </p:spPr>
      </p:cxnSp>
      <p:cxnSp>
        <p:nvCxnSpPr>
          <p:cNvPr id="171" name="Straight Connector 170">
            <a:extLst>
              <a:ext uri="{FF2B5EF4-FFF2-40B4-BE49-F238E27FC236}">
                <a16:creationId xmlns:a16="http://schemas.microsoft.com/office/drawing/2014/main" id="{10415A8C-4D3E-49C2-B5A1-A72CE9D7BD08}"/>
              </a:ext>
            </a:extLst>
          </p:cNvPr>
          <p:cNvCxnSpPr>
            <a:cxnSpLocks/>
          </p:cNvCxnSpPr>
          <p:nvPr/>
        </p:nvCxnSpPr>
        <p:spPr>
          <a:xfrm>
            <a:off x="5038536" y="61344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2" name="Straight Connector 171">
            <a:extLst>
              <a:ext uri="{FF2B5EF4-FFF2-40B4-BE49-F238E27FC236}">
                <a16:creationId xmlns:a16="http://schemas.microsoft.com/office/drawing/2014/main" id="{5AC7BF3D-BC40-43E8-97C2-C9EC5D91C500}"/>
              </a:ext>
            </a:extLst>
          </p:cNvPr>
          <p:cNvCxnSpPr>
            <a:cxnSpLocks/>
          </p:cNvCxnSpPr>
          <p:nvPr/>
        </p:nvCxnSpPr>
        <p:spPr>
          <a:xfrm>
            <a:off x="5892796" y="61289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3" name="Straight Connector 172">
            <a:extLst>
              <a:ext uri="{FF2B5EF4-FFF2-40B4-BE49-F238E27FC236}">
                <a16:creationId xmlns:a16="http://schemas.microsoft.com/office/drawing/2014/main" id="{19A9F526-40EB-4048-80D6-A79E2D587B60}"/>
              </a:ext>
            </a:extLst>
          </p:cNvPr>
          <p:cNvCxnSpPr>
            <a:cxnSpLocks/>
          </p:cNvCxnSpPr>
          <p:nvPr/>
        </p:nvCxnSpPr>
        <p:spPr>
          <a:xfrm>
            <a:off x="6520642" y="61347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174" name="Graphic 173">
            <a:extLst>
              <a:ext uri="{FF2B5EF4-FFF2-40B4-BE49-F238E27FC236}">
                <a16:creationId xmlns:a16="http://schemas.microsoft.com/office/drawing/2014/main" id="{7FC05149-1684-4928-A461-3977DFC72FE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05403" y="6165062"/>
            <a:ext cx="373956" cy="101989"/>
          </a:xfrm>
          <a:prstGeom prst="rect">
            <a:avLst/>
          </a:prstGeom>
        </p:spPr>
      </p:pic>
      <p:grpSp>
        <p:nvGrpSpPr>
          <p:cNvPr id="175" name="Group 174">
            <a:extLst>
              <a:ext uri="{FF2B5EF4-FFF2-40B4-BE49-F238E27FC236}">
                <a16:creationId xmlns:a16="http://schemas.microsoft.com/office/drawing/2014/main" id="{F3F2B79F-7F2E-4D03-9E9E-7CF5F3A282B3}"/>
              </a:ext>
            </a:extLst>
          </p:cNvPr>
          <p:cNvGrpSpPr/>
          <p:nvPr/>
        </p:nvGrpSpPr>
        <p:grpSpPr>
          <a:xfrm>
            <a:off x="5772585" y="5806871"/>
            <a:ext cx="370338" cy="327772"/>
            <a:chOff x="4723767" y="3080378"/>
            <a:chExt cx="439858" cy="389301"/>
          </a:xfrm>
        </p:grpSpPr>
        <p:pic>
          <p:nvPicPr>
            <p:cNvPr id="176" name="Picture 175">
              <a:extLst>
                <a:ext uri="{FF2B5EF4-FFF2-40B4-BE49-F238E27FC236}">
                  <a16:creationId xmlns:a16="http://schemas.microsoft.com/office/drawing/2014/main" id="{C4B68967-128B-4D20-A6C9-D16BF38413BC}"/>
                </a:ext>
              </a:extLst>
            </p:cNvPr>
            <p:cNvPicPr>
              <a:picLocks noChangeAspect="1"/>
            </p:cNvPicPr>
            <p:nvPr/>
          </p:nvPicPr>
          <p:blipFill rotWithShape="1">
            <a:blip r:embed="rId16"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177" name="Group 176">
              <a:extLst>
                <a:ext uri="{FF2B5EF4-FFF2-40B4-BE49-F238E27FC236}">
                  <a16:creationId xmlns:a16="http://schemas.microsoft.com/office/drawing/2014/main" id="{F745EB77-ECB8-4FDA-B73D-24C404AC32DF}"/>
                </a:ext>
              </a:extLst>
            </p:cNvPr>
            <p:cNvGrpSpPr/>
            <p:nvPr/>
          </p:nvGrpSpPr>
          <p:grpSpPr>
            <a:xfrm>
              <a:off x="4723767" y="3080378"/>
              <a:ext cx="439858" cy="389301"/>
              <a:chOff x="3131835" y="4047725"/>
              <a:chExt cx="439858" cy="389301"/>
            </a:xfrm>
          </p:grpSpPr>
          <p:grpSp>
            <p:nvGrpSpPr>
              <p:cNvPr id="178" name="Group 177">
                <a:extLst>
                  <a:ext uri="{FF2B5EF4-FFF2-40B4-BE49-F238E27FC236}">
                    <a16:creationId xmlns:a16="http://schemas.microsoft.com/office/drawing/2014/main" id="{AB1109DD-A386-49F9-8C17-5DED95B2F2AC}"/>
                  </a:ext>
                </a:extLst>
              </p:cNvPr>
              <p:cNvGrpSpPr/>
              <p:nvPr/>
            </p:nvGrpSpPr>
            <p:grpSpPr>
              <a:xfrm>
                <a:off x="3131835" y="4047725"/>
                <a:ext cx="182560" cy="348911"/>
                <a:chOff x="2136298" y="4226790"/>
                <a:chExt cx="196678" cy="375893"/>
              </a:xfrm>
            </p:grpSpPr>
            <p:sp>
              <p:nvSpPr>
                <p:cNvPr id="182" name="Rectangle 181">
                  <a:extLst>
                    <a:ext uri="{FF2B5EF4-FFF2-40B4-BE49-F238E27FC236}">
                      <a16:creationId xmlns:a16="http://schemas.microsoft.com/office/drawing/2014/main" id="{1E278790-3F5E-437F-9028-FC86447B444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server">
                  <a:extLst>
                    <a:ext uri="{FF2B5EF4-FFF2-40B4-BE49-F238E27FC236}">
                      <a16:creationId xmlns:a16="http://schemas.microsoft.com/office/drawing/2014/main" id="{9503B447-B10F-445F-BE16-92A5D2A5F45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79" name="Oval 178">
                <a:extLst>
                  <a:ext uri="{FF2B5EF4-FFF2-40B4-BE49-F238E27FC236}">
                    <a16:creationId xmlns:a16="http://schemas.microsoft.com/office/drawing/2014/main" id="{EFB77288-F2E5-4F47-BFAF-F4F3762E0CBC}"/>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0" name="Picture 179">
                <a:extLst>
                  <a:ext uri="{FF2B5EF4-FFF2-40B4-BE49-F238E27FC236}">
                    <a16:creationId xmlns:a16="http://schemas.microsoft.com/office/drawing/2014/main" id="{9F814B7C-9889-4FC0-813B-5FA7CFAA3E4E}"/>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81" name="Freeform 6">
                <a:extLst>
                  <a:ext uri="{FF2B5EF4-FFF2-40B4-BE49-F238E27FC236}">
                    <a16:creationId xmlns:a16="http://schemas.microsoft.com/office/drawing/2014/main" id="{CF0CAF7F-40E9-4FA1-86C1-50F4632188C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184" name="Group 183">
            <a:extLst>
              <a:ext uri="{FF2B5EF4-FFF2-40B4-BE49-F238E27FC236}">
                <a16:creationId xmlns:a16="http://schemas.microsoft.com/office/drawing/2014/main" id="{9F78E113-7695-4755-B3B6-EDB55103AA36}"/>
              </a:ext>
            </a:extLst>
          </p:cNvPr>
          <p:cNvGrpSpPr/>
          <p:nvPr/>
        </p:nvGrpSpPr>
        <p:grpSpPr>
          <a:xfrm>
            <a:off x="6416926" y="5817806"/>
            <a:ext cx="370338" cy="327772"/>
            <a:chOff x="4723767" y="3080378"/>
            <a:chExt cx="439858" cy="389301"/>
          </a:xfrm>
        </p:grpSpPr>
        <p:pic>
          <p:nvPicPr>
            <p:cNvPr id="185" name="Picture 184">
              <a:extLst>
                <a:ext uri="{FF2B5EF4-FFF2-40B4-BE49-F238E27FC236}">
                  <a16:creationId xmlns:a16="http://schemas.microsoft.com/office/drawing/2014/main" id="{5925DC91-6438-4A9F-972C-F07113227589}"/>
                </a:ext>
              </a:extLst>
            </p:cNvPr>
            <p:cNvPicPr>
              <a:picLocks noChangeAspect="1"/>
            </p:cNvPicPr>
            <p:nvPr/>
          </p:nvPicPr>
          <p:blipFill rotWithShape="1">
            <a:blip r:embed="rId16"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186" name="Group 185">
              <a:extLst>
                <a:ext uri="{FF2B5EF4-FFF2-40B4-BE49-F238E27FC236}">
                  <a16:creationId xmlns:a16="http://schemas.microsoft.com/office/drawing/2014/main" id="{DE1B2B89-7C71-44DF-B5E6-D2E9C43345F9}"/>
                </a:ext>
              </a:extLst>
            </p:cNvPr>
            <p:cNvGrpSpPr/>
            <p:nvPr/>
          </p:nvGrpSpPr>
          <p:grpSpPr>
            <a:xfrm>
              <a:off x="4723767" y="3080378"/>
              <a:ext cx="439858" cy="389301"/>
              <a:chOff x="3131835" y="4047725"/>
              <a:chExt cx="439858" cy="389301"/>
            </a:xfrm>
          </p:grpSpPr>
          <p:grpSp>
            <p:nvGrpSpPr>
              <p:cNvPr id="187" name="Group 186">
                <a:extLst>
                  <a:ext uri="{FF2B5EF4-FFF2-40B4-BE49-F238E27FC236}">
                    <a16:creationId xmlns:a16="http://schemas.microsoft.com/office/drawing/2014/main" id="{C7C64AB5-7137-483C-B614-9C6B6148BD32}"/>
                  </a:ext>
                </a:extLst>
              </p:cNvPr>
              <p:cNvGrpSpPr/>
              <p:nvPr/>
            </p:nvGrpSpPr>
            <p:grpSpPr>
              <a:xfrm>
                <a:off x="3131835" y="4047725"/>
                <a:ext cx="182560" cy="348911"/>
                <a:chOff x="2136298" y="4226790"/>
                <a:chExt cx="196678" cy="375893"/>
              </a:xfrm>
            </p:grpSpPr>
            <p:sp>
              <p:nvSpPr>
                <p:cNvPr id="192" name="Rectangle 191">
                  <a:extLst>
                    <a:ext uri="{FF2B5EF4-FFF2-40B4-BE49-F238E27FC236}">
                      <a16:creationId xmlns:a16="http://schemas.microsoft.com/office/drawing/2014/main" id="{BAF05921-F1C5-4DDB-A79C-1E06471C43F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server">
                  <a:extLst>
                    <a:ext uri="{FF2B5EF4-FFF2-40B4-BE49-F238E27FC236}">
                      <a16:creationId xmlns:a16="http://schemas.microsoft.com/office/drawing/2014/main" id="{CE10DF8A-AF6F-4E96-AC1D-874450D850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88" name="Oval 187">
                <a:extLst>
                  <a:ext uri="{FF2B5EF4-FFF2-40B4-BE49-F238E27FC236}">
                    <a16:creationId xmlns:a16="http://schemas.microsoft.com/office/drawing/2014/main" id="{256B6316-5E2F-40A8-B330-569F7647DDAC}"/>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0" name="Picture 189">
                <a:extLst>
                  <a:ext uri="{FF2B5EF4-FFF2-40B4-BE49-F238E27FC236}">
                    <a16:creationId xmlns:a16="http://schemas.microsoft.com/office/drawing/2014/main" id="{6293889A-7C51-4033-99F0-BCA6BE052714}"/>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91" name="Freeform 6">
                <a:extLst>
                  <a:ext uri="{FF2B5EF4-FFF2-40B4-BE49-F238E27FC236}">
                    <a16:creationId xmlns:a16="http://schemas.microsoft.com/office/drawing/2014/main" id="{2CFEEFE3-4111-4D86-9728-B8CDB35043C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94" name="Laptop_E770">
            <a:extLst>
              <a:ext uri="{FF2B5EF4-FFF2-40B4-BE49-F238E27FC236}">
                <a16:creationId xmlns:a16="http://schemas.microsoft.com/office/drawing/2014/main" id="{A38ED2BF-56B1-4DD3-80E1-869B34E89BD7}"/>
              </a:ext>
            </a:extLst>
          </p:cNvPr>
          <p:cNvSpPr>
            <a:spLocks noChangeAspect="1" noEditPoints="1"/>
          </p:cNvSpPr>
          <p:nvPr/>
        </p:nvSpPr>
        <p:spPr bwMode="auto">
          <a:xfrm>
            <a:off x="4781390" y="5785778"/>
            <a:ext cx="514292" cy="34317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Rectangle 195">
            <a:extLst>
              <a:ext uri="{FF2B5EF4-FFF2-40B4-BE49-F238E27FC236}">
                <a16:creationId xmlns:a16="http://schemas.microsoft.com/office/drawing/2014/main" id="{B1CB16D7-DA85-4241-B8AB-6249E09A4B9A}"/>
              </a:ext>
            </a:extLst>
          </p:cNvPr>
          <p:cNvSpPr/>
          <p:nvPr/>
        </p:nvSpPr>
        <p:spPr bwMode="auto">
          <a:xfrm>
            <a:off x="5860692" y="5212328"/>
            <a:ext cx="2423481"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 Segments</a:t>
            </a:r>
            <a:endPar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pic>
        <p:nvPicPr>
          <p:cNvPr id="221" name="!! Graphic 314">
            <a:extLst>
              <a:ext uri="{FF2B5EF4-FFF2-40B4-BE49-F238E27FC236}">
                <a16:creationId xmlns:a16="http://schemas.microsoft.com/office/drawing/2014/main" id="{232EDAAB-76AB-4010-8C3F-5D5EBE65A26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16732" y="3838959"/>
            <a:ext cx="196950" cy="182880"/>
          </a:xfrm>
          <a:prstGeom prst="rect">
            <a:avLst/>
          </a:prstGeom>
        </p:spPr>
      </p:pic>
      <p:grpSp>
        <p:nvGrpSpPr>
          <p:cNvPr id="57" name="Group 56">
            <a:extLst>
              <a:ext uri="{FF2B5EF4-FFF2-40B4-BE49-F238E27FC236}">
                <a16:creationId xmlns:a16="http://schemas.microsoft.com/office/drawing/2014/main" id="{DF2879B2-3939-401D-B188-B6E2F3A34189}"/>
              </a:ext>
            </a:extLst>
          </p:cNvPr>
          <p:cNvGrpSpPr/>
          <p:nvPr/>
        </p:nvGrpSpPr>
        <p:grpSpPr>
          <a:xfrm>
            <a:off x="6408523" y="3546235"/>
            <a:ext cx="295325" cy="292724"/>
            <a:chOff x="6010880" y="3528401"/>
            <a:chExt cx="295325" cy="292724"/>
          </a:xfrm>
        </p:grpSpPr>
        <p:sp>
          <p:nvSpPr>
            <p:cNvPr id="271" name="Oval 270">
              <a:extLst>
                <a:ext uri="{FF2B5EF4-FFF2-40B4-BE49-F238E27FC236}">
                  <a16:creationId xmlns:a16="http://schemas.microsoft.com/office/drawing/2014/main" id="{2E33734D-113D-4764-A944-AE117B93CAC0}"/>
                </a:ext>
              </a:extLst>
            </p:cNvPr>
            <p:cNvSpPr/>
            <p:nvPr/>
          </p:nvSpPr>
          <p:spPr bwMode="auto">
            <a:xfrm>
              <a:off x="6010880" y="3528401"/>
              <a:ext cx="295325" cy="292724"/>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magnify" title="Icon of a magnifying glass">
              <a:extLst>
                <a:ext uri="{FF2B5EF4-FFF2-40B4-BE49-F238E27FC236}">
                  <a16:creationId xmlns:a16="http://schemas.microsoft.com/office/drawing/2014/main" id="{61C26BC9-4B3F-4414-96D7-84085B4372A3}"/>
                </a:ext>
              </a:extLst>
            </p:cNvPr>
            <p:cNvSpPr>
              <a:spLocks noChangeAspect="1" noEditPoints="1"/>
            </p:cNvSpPr>
            <p:nvPr/>
          </p:nvSpPr>
          <p:spPr bwMode="auto">
            <a:xfrm flipH="1">
              <a:off x="6077839" y="3600432"/>
              <a:ext cx="153240" cy="150313"/>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chemeClr val="accent6"/>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3C46A7F-94FE-42CA-A738-85BEB10BFE11}"/>
              </a:ext>
            </a:extLst>
          </p:cNvPr>
          <p:cNvGrpSpPr/>
          <p:nvPr/>
        </p:nvGrpSpPr>
        <p:grpSpPr>
          <a:xfrm>
            <a:off x="5988715" y="3546643"/>
            <a:ext cx="295325" cy="292724"/>
            <a:chOff x="6330603" y="3802299"/>
            <a:chExt cx="295325" cy="292724"/>
          </a:xfrm>
        </p:grpSpPr>
        <p:sp>
          <p:nvSpPr>
            <p:cNvPr id="275" name="Oval 274">
              <a:extLst>
                <a:ext uri="{FF2B5EF4-FFF2-40B4-BE49-F238E27FC236}">
                  <a16:creationId xmlns:a16="http://schemas.microsoft.com/office/drawing/2014/main" id="{4E3E1E2E-8056-4AD4-9AE9-1033B0CBA2C6}"/>
                </a:ext>
              </a:extLst>
            </p:cNvPr>
            <p:cNvSpPr/>
            <p:nvPr/>
          </p:nvSpPr>
          <p:spPr bwMode="auto">
            <a:xfrm>
              <a:off x="6330603" y="3802299"/>
              <a:ext cx="295325" cy="292724"/>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shield_3" title="Icon of a shield with an exclamation point inside">
              <a:extLst>
                <a:ext uri="{FF2B5EF4-FFF2-40B4-BE49-F238E27FC236}">
                  <a16:creationId xmlns:a16="http://schemas.microsoft.com/office/drawing/2014/main" id="{6BC8B01C-D41C-4050-8B53-B12DE785403C}"/>
                </a:ext>
              </a:extLst>
            </p:cNvPr>
            <p:cNvSpPr>
              <a:spLocks noChangeAspect="1" noEditPoints="1"/>
            </p:cNvSpPr>
            <p:nvPr/>
          </p:nvSpPr>
          <p:spPr bwMode="auto">
            <a:xfrm>
              <a:off x="6385268" y="3862216"/>
              <a:ext cx="185119" cy="1876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46" name="!! Graphic 314">
            <a:extLst>
              <a:ext uri="{FF2B5EF4-FFF2-40B4-BE49-F238E27FC236}">
                <a16:creationId xmlns:a16="http://schemas.microsoft.com/office/drawing/2014/main" id="{BD9DC2A1-A705-447F-B91C-CF1E8A838F8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48452" y="3614933"/>
            <a:ext cx="196950" cy="182880"/>
          </a:xfrm>
          <a:prstGeom prst="rect">
            <a:avLst/>
          </a:prstGeom>
        </p:spPr>
      </p:pic>
      <p:pic>
        <p:nvPicPr>
          <p:cNvPr id="276" name="!! Graphic 314">
            <a:extLst>
              <a:ext uri="{FF2B5EF4-FFF2-40B4-BE49-F238E27FC236}">
                <a16:creationId xmlns:a16="http://schemas.microsoft.com/office/drawing/2014/main" id="{E5195E56-52E0-4152-8DEC-6BFDC103065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07876" y="4933494"/>
            <a:ext cx="196950" cy="182880"/>
          </a:xfrm>
          <a:prstGeom prst="rect">
            <a:avLst/>
          </a:prstGeom>
        </p:spPr>
      </p:pic>
      <p:cxnSp>
        <p:nvCxnSpPr>
          <p:cNvPr id="62" name="Connector: Elbow 61">
            <a:extLst>
              <a:ext uri="{FF2B5EF4-FFF2-40B4-BE49-F238E27FC236}">
                <a16:creationId xmlns:a16="http://schemas.microsoft.com/office/drawing/2014/main" id="{1D7917DF-3B81-41BC-90C5-68B2EA5090D4}"/>
              </a:ext>
            </a:extLst>
          </p:cNvPr>
          <p:cNvCxnSpPr>
            <a:stCxn id="388" idx="3"/>
            <a:endCxn id="51" idx="2"/>
          </p:cNvCxnSpPr>
          <p:nvPr/>
        </p:nvCxnSpPr>
        <p:spPr>
          <a:xfrm>
            <a:off x="2893875" y="4040993"/>
            <a:ext cx="2058206" cy="299265"/>
          </a:xfrm>
          <a:prstGeom prst="bentConnector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8" name="Connector: Elbow 447">
            <a:extLst>
              <a:ext uri="{FF2B5EF4-FFF2-40B4-BE49-F238E27FC236}">
                <a16:creationId xmlns:a16="http://schemas.microsoft.com/office/drawing/2014/main" id="{E2D062A8-2A25-47C2-985B-D8E02C092B5A}"/>
              </a:ext>
            </a:extLst>
          </p:cNvPr>
          <p:cNvCxnSpPr>
            <a:stCxn id="453" idx="3"/>
          </p:cNvCxnSpPr>
          <p:nvPr/>
        </p:nvCxnSpPr>
        <p:spPr>
          <a:xfrm flipV="1">
            <a:off x="2893875" y="4550402"/>
            <a:ext cx="2105125" cy="334564"/>
          </a:xfrm>
          <a:prstGeom prst="bentConnector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Connector: Elbow 449">
            <a:extLst>
              <a:ext uri="{FF2B5EF4-FFF2-40B4-BE49-F238E27FC236}">
                <a16:creationId xmlns:a16="http://schemas.microsoft.com/office/drawing/2014/main" id="{95F88668-7E1A-4696-83FA-0507F4E103CC}"/>
              </a:ext>
            </a:extLst>
          </p:cNvPr>
          <p:cNvCxnSpPr>
            <a:cxnSpLocks/>
            <a:stCxn id="454" idx="3"/>
          </p:cNvCxnSpPr>
          <p:nvPr/>
        </p:nvCxnSpPr>
        <p:spPr>
          <a:xfrm flipV="1">
            <a:off x="2893875" y="4749800"/>
            <a:ext cx="2329000" cy="969673"/>
          </a:xfrm>
          <a:prstGeom prst="bentConnector3">
            <a:avLst>
              <a:gd name="adj1" fmla="val 52318"/>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7" name="Connector: Elbow 456">
            <a:extLst>
              <a:ext uri="{FF2B5EF4-FFF2-40B4-BE49-F238E27FC236}">
                <a16:creationId xmlns:a16="http://schemas.microsoft.com/office/drawing/2014/main" id="{9DE12865-B8A0-44F6-A8F4-6B4DF3B38E5C}"/>
              </a:ext>
            </a:extLst>
          </p:cNvPr>
          <p:cNvCxnSpPr>
            <a:cxnSpLocks/>
            <a:stCxn id="51" idx="6"/>
            <a:endCxn id="324" idx="1"/>
          </p:cNvCxnSpPr>
          <p:nvPr/>
        </p:nvCxnSpPr>
        <p:spPr>
          <a:xfrm flipV="1">
            <a:off x="7495141" y="3966586"/>
            <a:ext cx="1897520" cy="373672"/>
          </a:xfrm>
          <a:prstGeom prst="bentConnector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Speech Bubble: Rectangle 4">
            <a:extLst>
              <a:ext uri="{FF2B5EF4-FFF2-40B4-BE49-F238E27FC236}">
                <a16:creationId xmlns:a16="http://schemas.microsoft.com/office/drawing/2014/main" id="{21F9554C-0E5E-4A5C-B746-FA63988F91C1}"/>
              </a:ext>
            </a:extLst>
          </p:cNvPr>
          <p:cNvSpPr/>
          <p:nvPr/>
        </p:nvSpPr>
        <p:spPr bwMode="auto">
          <a:xfrm>
            <a:off x="6829541" y="4638677"/>
            <a:ext cx="1376507" cy="693479"/>
          </a:xfrm>
          <a:prstGeom prst="wedgeRectCallout">
            <a:avLst>
              <a:gd name="adj1" fmla="val -80289"/>
              <a:gd name="adj2" fmla="val -42879"/>
            </a:avLst>
          </a:prstGeom>
          <a:solidFill>
            <a:schemeClr val="bg1"/>
          </a:solidFill>
          <a:ln w="19050">
            <a:solidFill>
              <a:srgbClr val="00B050"/>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Access varies based on trust &amp; management level</a:t>
            </a:r>
          </a:p>
        </p:txBody>
      </p:sp>
      <p:pic>
        <p:nvPicPr>
          <p:cNvPr id="2050" name="Picture 2" descr="See the source image">
            <a:extLst>
              <a:ext uri="{FF2B5EF4-FFF2-40B4-BE49-F238E27FC236}">
                <a16:creationId xmlns:a16="http://schemas.microsoft.com/office/drawing/2014/main" id="{C16BFC3B-E9B6-4E9F-8B45-FE8D6D08BF5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H="1">
            <a:off x="2032456" y="3934998"/>
            <a:ext cx="214181" cy="32093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E6BEF598-64AE-4086-93DB-4FDF4386AEC6}"/>
              </a:ext>
            </a:extLst>
          </p:cNvPr>
          <p:cNvGrpSpPr/>
          <p:nvPr/>
        </p:nvGrpSpPr>
        <p:grpSpPr>
          <a:xfrm>
            <a:off x="1420540" y="3972866"/>
            <a:ext cx="255028" cy="264343"/>
            <a:chOff x="773672" y="1208899"/>
            <a:chExt cx="432392" cy="448186"/>
          </a:xfrm>
        </p:grpSpPr>
        <p:sp>
          <p:nvSpPr>
            <p:cNvPr id="461" name="people_4" title="Icon of a person">
              <a:extLst>
                <a:ext uri="{FF2B5EF4-FFF2-40B4-BE49-F238E27FC236}">
                  <a16:creationId xmlns:a16="http://schemas.microsoft.com/office/drawing/2014/main" id="{93B6C709-013E-47E1-9BB5-B0EED36E41DA}"/>
                </a:ext>
              </a:extLst>
            </p:cNvPr>
            <p:cNvSpPr>
              <a:spLocks noChangeAspect="1" noEditPoints="1"/>
            </p:cNvSpPr>
            <p:nvPr/>
          </p:nvSpPr>
          <p:spPr bwMode="auto">
            <a:xfrm>
              <a:off x="773672" y="120889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EC114FF7-A30C-4F65-AE01-302C46D6A9DE}"/>
                </a:ext>
              </a:extLst>
            </p:cNvPr>
            <p:cNvSpPr/>
            <p:nvPr/>
          </p:nvSpPr>
          <p:spPr bwMode="auto">
            <a:xfrm>
              <a:off x="1036735" y="1469076"/>
              <a:ext cx="169329" cy="1880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Lock" title="Icon of a padlock">
              <a:extLst>
                <a:ext uri="{FF2B5EF4-FFF2-40B4-BE49-F238E27FC236}">
                  <a16:creationId xmlns:a16="http://schemas.microsoft.com/office/drawing/2014/main" id="{5F4AF727-E14A-40C1-B01E-A8D34FBDC047}"/>
                </a:ext>
              </a:extLst>
            </p:cNvPr>
            <p:cNvSpPr>
              <a:spLocks noChangeAspect="1" noEditPoints="1"/>
            </p:cNvSpPr>
            <p:nvPr/>
          </p:nvSpPr>
          <p:spPr bwMode="auto">
            <a:xfrm>
              <a:off x="1047617" y="1457580"/>
              <a:ext cx="147564" cy="18656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 name="boy" title="Icon of a man">
            <a:extLst>
              <a:ext uri="{FF2B5EF4-FFF2-40B4-BE49-F238E27FC236}">
                <a16:creationId xmlns:a16="http://schemas.microsoft.com/office/drawing/2014/main" id="{5CC8D5C6-FDCB-4D60-830E-570B82761D34}"/>
              </a:ext>
            </a:extLst>
          </p:cNvPr>
          <p:cNvSpPr>
            <a:spLocks noChangeAspect="1" noEditPoints="1"/>
          </p:cNvSpPr>
          <p:nvPr/>
        </p:nvSpPr>
        <p:spPr bwMode="auto">
          <a:xfrm>
            <a:off x="2062619" y="5769261"/>
            <a:ext cx="153854" cy="200254"/>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 name="people_4" title="Icon of a person">
            <a:extLst>
              <a:ext uri="{FF2B5EF4-FFF2-40B4-BE49-F238E27FC236}">
                <a16:creationId xmlns:a16="http://schemas.microsoft.com/office/drawing/2014/main" id="{E5CA1526-05A0-43A4-8ACD-3591C38CBA2B}"/>
              </a:ext>
            </a:extLst>
          </p:cNvPr>
          <p:cNvSpPr>
            <a:spLocks noChangeAspect="1" noEditPoints="1"/>
          </p:cNvSpPr>
          <p:nvPr/>
        </p:nvSpPr>
        <p:spPr bwMode="auto">
          <a:xfrm>
            <a:off x="1453963" y="4872604"/>
            <a:ext cx="188182" cy="21038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 name="people_7" title="Icon of two people">
            <a:extLst>
              <a:ext uri="{FF2B5EF4-FFF2-40B4-BE49-F238E27FC236}">
                <a16:creationId xmlns:a16="http://schemas.microsoft.com/office/drawing/2014/main" id="{5CF42E52-1918-405A-A122-699D54A068D2}"/>
              </a:ext>
            </a:extLst>
          </p:cNvPr>
          <p:cNvSpPr>
            <a:spLocks noChangeAspect="1" noEditPoints="1"/>
          </p:cNvSpPr>
          <p:nvPr/>
        </p:nvSpPr>
        <p:spPr bwMode="auto">
          <a:xfrm>
            <a:off x="2016737" y="4823420"/>
            <a:ext cx="245618" cy="268141"/>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0" name="Rectangle 269">
            <a:extLst>
              <a:ext uri="{FF2B5EF4-FFF2-40B4-BE49-F238E27FC236}">
                <a16:creationId xmlns:a16="http://schemas.microsoft.com/office/drawing/2014/main" id="{6DDB49A8-1247-4831-8C73-AF475BCB36C3}"/>
              </a:ext>
            </a:extLst>
          </p:cNvPr>
          <p:cNvSpPr/>
          <p:nvPr/>
        </p:nvSpPr>
        <p:spPr bwMode="auto">
          <a:xfrm>
            <a:off x="1240850" y="4226933"/>
            <a:ext cx="614408"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MFA User</a:t>
            </a:r>
          </a:p>
        </p:txBody>
      </p:sp>
      <p:sp>
        <p:nvSpPr>
          <p:cNvPr id="272" name="Rectangle 271">
            <a:extLst>
              <a:ext uri="{FF2B5EF4-FFF2-40B4-BE49-F238E27FC236}">
                <a16:creationId xmlns:a16="http://schemas.microsoft.com/office/drawing/2014/main" id="{2E610103-762D-4A14-B630-0C1E6A1274B7}"/>
              </a:ext>
            </a:extLst>
          </p:cNvPr>
          <p:cNvSpPr/>
          <p:nvPr/>
        </p:nvSpPr>
        <p:spPr bwMode="auto">
          <a:xfrm>
            <a:off x="1730314" y="4235617"/>
            <a:ext cx="818465"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Admin</a:t>
            </a:r>
          </a:p>
        </p:txBody>
      </p:sp>
      <p:sp>
        <p:nvSpPr>
          <p:cNvPr id="274" name="Rectangle 273">
            <a:extLst>
              <a:ext uri="{FF2B5EF4-FFF2-40B4-BE49-F238E27FC236}">
                <a16:creationId xmlns:a16="http://schemas.microsoft.com/office/drawing/2014/main" id="{DE5CB0E6-5EB5-4F8E-A430-07287DE260DC}"/>
              </a:ext>
            </a:extLst>
          </p:cNvPr>
          <p:cNvSpPr/>
          <p:nvPr/>
        </p:nvSpPr>
        <p:spPr bwMode="auto">
          <a:xfrm>
            <a:off x="1885007" y="5097861"/>
            <a:ext cx="509079"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Partner</a:t>
            </a:r>
          </a:p>
        </p:txBody>
      </p:sp>
      <p:sp>
        <p:nvSpPr>
          <p:cNvPr id="277" name="Rectangle 276">
            <a:extLst>
              <a:ext uri="{FF2B5EF4-FFF2-40B4-BE49-F238E27FC236}">
                <a16:creationId xmlns:a16="http://schemas.microsoft.com/office/drawing/2014/main" id="{47629EC3-3935-4C13-9A21-499F2B6297AD}"/>
              </a:ext>
            </a:extLst>
          </p:cNvPr>
          <p:cNvSpPr/>
          <p:nvPr/>
        </p:nvSpPr>
        <p:spPr bwMode="auto">
          <a:xfrm>
            <a:off x="1293515" y="5075631"/>
            <a:ext cx="509079"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User</a:t>
            </a:r>
          </a:p>
        </p:txBody>
      </p:sp>
      <p:sp>
        <p:nvSpPr>
          <p:cNvPr id="280" name="TextBox 279">
            <a:extLst>
              <a:ext uri="{FF2B5EF4-FFF2-40B4-BE49-F238E27FC236}">
                <a16:creationId xmlns:a16="http://schemas.microsoft.com/office/drawing/2014/main" id="{A1CF5E9B-37CE-4D35-BCD5-F4FEC8BE51CB}"/>
              </a:ext>
            </a:extLst>
          </p:cNvPr>
          <p:cNvSpPr txBox="1"/>
          <p:nvPr/>
        </p:nvSpPr>
        <p:spPr>
          <a:xfrm>
            <a:off x="5329375" y="4006911"/>
            <a:ext cx="1774129" cy="64633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Adaptive Access Control</a:t>
            </a:r>
          </a:p>
        </p:txBody>
      </p:sp>
      <p:grpSp>
        <p:nvGrpSpPr>
          <p:cNvPr id="164" name="Group 163">
            <a:extLst>
              <a:ext uri="{FF2B5EF4-FFF2-40B4-BE49-F238E27FC236}">
                <a16:creationId xmlns:a16="http://schemas.microsoft.com/office/drawing/2014/main" id="{48AFB857-37C7-4EF0-870B-F3DC82F9AF4B}"/>
              </a:ext>
            </a:extLst>
          </p:cNvPr>
          <p:cNvGrpSpPr/>
          <p:nvPr/>
        </p:nvGrpSpPr>
        <p:grpSpPr>
          <a:xfrm>
            <a:off x="9731674" y="3989575"/>
            <a:ext cx="426956" cy="327217"/>
            <a:chOff x="7398246" y="1610486"/>
            <a:chExt cx="498447" cy="382007"/>
          </a:xfrm>
        </p:grpSpPr>
        <p:sp>
          <p:nvSpPr>
            <p:cNvPr id="165" name="monitor">
              <a:extLst>
                <a:ext uri="{FF2B5EF4-FFF2-40B4-BE49-F238E27FC236}">
                  <a16:creationId xmlns:a16="http://schemas.microsoft.com/office/drawing/2014/main" id="{EC53B7DF-B26B-4F6B-B6BB-B9D48BA908B7}"/>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 name="Rectangle 165">
              <a:extLst>
                <a:ext uri="{FF2B5EF4-FFF2-40B4-BE49-F238E27FC236}">
                  <a16:creationId xmlns:a16="http://schemas.microsoft.com/office/drawing/2014/main" id="{8D557B83-201C-44D5-8EC2-ED8028078B00}"/>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7" name="Group 11">
              <a:extLst>
                <a:ext uri="{FF2B5EF4-FFF2-40B4-BE49-F238E27FC236}">
                  <a16:creationId xmlns:a16="http://schemas.microsoft.com/office/drawing/2014/main" id="{C894B7BE-6832-431F-BECF-69EAE7A5BF79}"/>
                </a:ext>
              </a:extLst>
            </p:cNvPr>
            <p:cNvGrpSpPr>
              <a:grpSpLocks noChangeAspect="1"/>
            </p:cNvGrpSpPr>
            <p:nvPr/>
          </p:nvGrpSpPr>
          <p:grpSpPr bwMode="auto">
            <a:xfrm>
              <a:off x="7581678" y="1714920"/>
              <a:ext cx="111860" cy="111860"/>
              <a:chOff x="5664" y="1835"/>
              <a:chExt cx="73" cy="73"/>
            </a:xfrm>
            <a:solidFill>
              <a:srgbClr val="FFFFFF"/>
            </a:solidFill>
          </p:grpSpPr>
          <p:sp>
            <p:nvSpPr>
              <p:cNvPr id="168" name="Freeform 12">
                <a:extLst>
                  <a:ext uri="{FF2B5EF4-FFF2-40B4-BE49-F238E27FC236}">
                    <a16:creationId xmlns:a16="http://schemas.microsoft.com/office/drawing/2014/main" id="{719DE667-C45A-4548-BBAA-0596FBDC03EC}"/>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9" name="Freeform 13">
                <a:extLst>
                  <a:ext uri="{FF2B5EF4-FFF2-40B4-BE49-F238E27FC236}">
                    <a16:creationId xmlns:a16="http://schemas.microsoft.com/office/drawing/2014/main" id="{7A40BA85-09D9-4032-A920-E969B0F745AD}"/>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95" name="Freeform 14">
                <a:extLst>
                  <a:ext uri="{FF2B5EF4-FFF2-40B4-BE49-F238E27FC236}">
                    <a16:creationId xmlns:a16="http://schemas.microsoft.com/office/drawing/2014/main" id="{F12C5B16-DC66-49E3-8D62-4882A2778261}"/>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97" name="Freeform 15">
                <a:extLst>
                  <a:ext uri="{FF2B5EF4-FFF2-40B4-BE49-F238E27FC236}">
                    <a16:creationId xmlns:a16="http://schemas.microsoft.com/office/drawing/2014/main" id="{45A7FF4F-7733-48B5-B70C-E22FFD6F9EE3}"/>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43" name="people_4" title="Icon of a person">
            <a:extLst>
              <a:ext uri="{FF2B5EF4-FFF2-40B4-BE49-F238E27FC236}">
                <a16:creationId xmlns:a16="http://schemas.microsoft.com/office/drawing/2014/main" id="{96B483FC-D4D3-41B8-A19D-0DA0669A611B}"/>
              </a:ext>
            </a:extLst>
          </p:cNvPr>
          <p:cNvSpPr>
            <a:spLocks noChangeAspect="1" noEditPoints="1"/>
          </p:cNvSpPr>
          <p:nvPr/>
        </p:nvSpPr>
        <p:spPr bwMode="auto">
          <a:xfrm>
            <a:off x="1472987" y="5813344"/>
            <a:ext cx="150078" cy="16778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7" name="Graphic 6" descr="Question Mark">
            <a:extLst>
              <a:ext uri="{FF2B5EF4-FFF2-40B4-BE49-F238E27FC236}">
                <a16:creationId xmlns:a16="http://schemas.microsoft.com/office/drawing/2014/main" id="{3932C610-ADF7-4FAF-B139-C8200380636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399332" y="5775878"/>
            <a:ext cx="187020" cy="187020"/>
          </a:xfrm>
          <a:prstGeom prst="rect">
            <a:avLst/>
          </a:prstGeom>
        </p:spPr>
      </p:pic>
      <p:sp>
        <p:nvSpPr>
          <p:cNvPr id="150" name="Rectangle: Rounded Corners 149">
            <a:extLst>
              <a:ext uri="{FF2B5EF4-FFF2-40B4-BE49-F238E27FC236}">
                <a16:creationId xmlns:a16="http://schemas.microsoft.com/office/drawing/2014/main" id="{733474F0-E138-406D-9317-5DA62194B467}"/>
              </a:ext>
            </a:extLst>
          </p:cNvPr>
          <p:cNvSpPr/>
          <p:nvPr/>
        </p:nvSpPr>
        <p:spPr bwMode="auto">
          <a:xfrm flipV="1">
            <a:off x="7296118" y="5670118"/>
            <a:ext cx="1287309" cy="212397"/>
          </a:xfrm>
          <a:prstGeom prst="roundRect">
            <a:avLst>
              <a:gd name="adj" fmla="val 50000"/>
            </a:avLst>
          </a:prstGeom>
          <a:solidFill>
            <a:schemeClr val="bg1"/>
          </a:solidFill>
          <a:ln w="25400">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Business Critical Segment(s)</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00" b="0" i="1"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Sensitive Business Units/Apps</a:t>
            </a:r>
          </a:p>
        </p:txBody>
      </p:sp>
      <p:sp>
        <p:nvSpPr>
          <p:cNvPr id="151" name="Rectangle: Rounded Corners 150">
            <a:extLst>
              <a:ext uri="{FF2B5EF4-FFF2-40B4-BE49-F238E27FC236}">
                <a16:creationId xmlns:a16="http://schemas.microsoft.com/office/drawing/2014/main" id="{4EF357CB-3108-4028-BFF8-8238D284F6A8}"/>
              </a:ext>
            </a:extLst>
          </p:cNvPr>
          <p:cNvSpPr/>
          <p:nvPr/>
        </p:nvSpPr>
        <p:spPr bwMode="auto">
          <a:xfrm flipV="1">
            <a:off x="7296116" y="6231245"/>
            <a:ext cx="1287309" cy="212397"/>
          </a:xfrm>
          <a:prstGeom prst="roundRect">
            <a:avLst>
              <a:gd name="adj" fmla="val 50000"/>
            </a:avLst>
          </a:prstGeom>
          <a:solidFill>
            <a:schemeClr val="bg1"/>
          </a:solidFill>
          <a:ln w="25400" cap="rnd">
            <a:solidFill>
              <a:schemeClr val="tx1"/>
            </a:solidFill>
            <a:prstDash val="lgDashDot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Low Impact IoT/OT </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00" b="0" i="1"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Printers, VoIP phones, etc.</a:t>
            </a:r>
          </a:p>
        </p:txBody>
      </p:sp>
      <p:sp>
        <p:nvSpPr>
          <p:cNvPr id="152" name="Rectangle: Rounded Corners 151">
            <a:extLst>
              <a:ext uri="{FF2B5EF4-FFF2-40B4-BE49-F238E27FC236}">
                <a16:creationId xmlns:a16="http://schemas.microsoft.com/office/drawing/2014/main" id="{B6B81A4D-7DAE-46E9-AA7B-16450704775B}"/>
              </a:ext>
            </a:extLst>
          </p:cNvPr>
          <p:cNvSpPr/>
          <p:nvPr/>
        </p:nvSpPr>
        <p:spPr bwMode="auto">
          <a:xfrm flipV="1">
            <a:off x="7296117" y="5952665"/>
            <a:ext cx="1287309" cy="212397"/>
          </a:xfrm>
          <a:prstGeom prst="roundRect">
            <a:avLst>
              <a:gd name="adj" fmla="val 50000"/>
            </a:avLst>
          </a:prstGeom>
          <a:solidFill>
            <a:schemeClr val="bg1"/>
          </a:solidFill>
          <a:ln w="28575">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High Impact IoT/OT</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00" b="0" i="1"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IoT/OT With Life/Safety Impact</a:t>
            </a:r>
          </a:p>
        </p:txBody>
      </p:sp>
      <p:pic>
        <p:nvPicPr>
          <p:cNvPr id="162" name="!! Graphic 315">
            <a:extLst>
              <a:ext uri="{FF2B5EF4-FFF2-40B4-BE49-F238E27FC236}">
                <a16:creationId xmlns:a16="http://schemas.microsoft.com/office/drawing/2014/main" id="{0BA2526C-6584-41FC-8F87-22327657E90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999155" y="3934998"/>
            <a:ext cx="182880" cy="99753"/>
          </a:xfrm>
          <a:prstGeom prst="rect">
            <a:avLst/>
          </a:prstGeom>
        </p:spPr>
      </p:pic>
    </p:spTree>
    <p:extLst>
      <p:ext uri="{BB962C8B-B14F-4D97-AF65-F5344CB8AC3E}">
        <p14:creationId xmlns:p14="http://schemas.microsoft.com/office/powerpoint/2010/main" val="2422736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9152-8AF6-4078-BECA-A861EB114A6B}"/>
              </a:ext>
            </a:extLst>
          </p:cNvPr>
          <p:cNvSpPr>
            <a:spLocks noGrp="1"/>
          </p:cNvSpPr>
          <p:nvPr>
            <p:ph type="title"/>
          </p:nvPr>
        </p:nvSpPr>
        <p:spPr>
          <a:xfrm>
            <a:off x="588263" y="457200"/>
            <a:ext cx="11018520" cy="1415772"/>
          </a:xfrm>
        </p:spPr>
        <p:txBody>
          <a:bodyPr>
            <a:normAutofit fontScale="90000"/>
          </a:bodyPr>
          <a:lstStyle/>
          <a:p>
            <a:pPr marL="0" marR="0" lvl="0" indent="0" defTabSz="914400" rtl="0" eaLnBrk="1" fontAlgn="auto" latinLnBrk="0" hangingPunct="1">
              <a:lnSpc>
                <a:spcPct val="100000"/>
              </a:lnSpc>
              <a:spcBef>
                <a:spcPts val="0"/>
              </a:spcBef>
              <a:spcAft>
                <a:spcPts val="0"/>
              </a:spcAft>
              <a:tabLst/>
              <a:defRPr/>
            </a:pPr>
            <a:r>
              <a:rPr kumimoji="0" lang="en-US" sz="3600" b="1" i="0" u="none" strike="noStrike" kern="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Isolation is a lifetime commitment</a:t>
            </a:r>
            <a:br>
              <a:rPr kumimoji="0" lang="en-US" sz="3600" b="1" i="0" u="none" strike="noStrike" kern="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0" i="0" u="none" strike="noStrike" kern="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Avoid “firewall and forget” approach that creates false sense of security</a:t>
            </a:r>
            <a:br>
              <a:rPr kumimoji="0" lang="en-US" sz="1800" b="0" i="0" u="none" strike="noStrike" kern="0" cap="none" spc="0" normalizeH="0" baseline="0" noProof="0">
                <a:ln>
                  <a:noFill/>
                </a:ln>
                <a:solidFill>
                  <a:sysClr val="windowText" lastClr="000000"/>
                </a:solidFill>
                <a:effectLst/>
                <a:uLnTx/>
                <a:uFillTx/>
                <a:latin typeface="Arial" panose="020B0604020202020204"/>
                <a:ea typeface="+mn-ea"/>
                <a:cs typeface="+mn-cs"/>
              </a:rPr>
            </a:br>
            <a:endParaRPr lang="en-US"/>
          </a:p>
        </p:txBody>
      </p:sp>
      <p:sp>
        <p:nvSpPr>
          <p:cNvPr id="4" name="Flowchart: Alternate Process 3">
            <a:extLst>
              <a:ext uri="{FF2B5EF4-FFF2-40B4-BE49-F238E27FC236}">
                <a16:creationId xmlns:a16="http://schemas.microsoft.com/office/drawing/2014/main" id="{21D9EDC3-539D-4902-88F4-5EED75207B18}"/>
              </a:ext>
            </a:extLst>
          </p:cNvPr>
          <p:cNvSpPr/>
          <p:nvPr/>
        </p:nvSpPr>
        <p:spPr bwMode="auto">
          <a:xfrm>
            <a:off x="3907292" y="3279816"/>
            <a:ext cx="3986212" cy="1634480"/>
          </a:xfrm>
          <a:prstGeom prst="flowChartAlternateProcess">
            <a:avLst/>
          </a:prstGeom>
          <a:solidFill>
            <a:schemeClr val="bg1"/>
          </a:solid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err="1">
              <a:ln>
                <a:noFill/>
              </a:ln>
              <a:solidFill>
                <a:srgbClr val="1A1A1A"/>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6EDA2A49-34BC-405A-82E7-2E689268E1BD}"/>
              </a:ext>
            </a:extLst>
          </p:cNvPr>
          <p:cNvGrpSpPr/>
          <p:nvPr/>
        </p:nvGrpSpPr>
        <p:grpSpPr>
          <a:xfrm>
            <a:off x="4321220" y="3837617"/>
            <a:ext cx="3166731" cy="707886"/>
            <a:chOff x="8413888" y="3266017"/>
            <a:chExt cx="3166731" cy="707886"/>
          </a:xfrm>
        </p:grpSpPr>
        <p:sp>
          <p:nvSpPr>
            <p:cNvPr id="26" name="TextBox 25">
              <a:extLst>
                <a:ext uri="{FF2B5EF4-FFF2-40B4-BE49-F238E27FC236}">
                  <a16:creationId xmlns:a16="http://schemas.microsoft.com/office/drawing/2014/main" id="{54F5D86F-342A-4911-AE1E-85FF5953BC6C}"/>
                </a:ext>
              </a:extLst>
            </p:cNvPr>
            <p:cNvSpPr txBox="1"/>
            <p:nvPr/>
          </p:nvSpPr>
          <p:spPr>
            <a:xfrm>
              <a:off x="9087501" y="3266017"/>
              <a:ext cx="2493118" cy="70788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High Value Assets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Difficult or impossible to meet </a:t>
              </a:r>
              <a:br>
                <a:rPr kumimoji="0" lang="en-US" sz="14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4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current security standards</a:t>
              </a:r>
            </a:p>
          </p:txBody>
        </p:sp>
        <p:sp>
          <p:nvSpPr>
            <p:cNvPr id="27" name="Oval 26">
              <a:extLst>
                <a:ext uri="{FF2B5EF4-FFF2-40B4-BE49-F238E27FC236}">
                  <a16:creationId xmlns:a16="http://schemas.microsoft.com/office/drawing/2014/main" id="{78EE314F-31C6-441B-8647-B6C5FD9B1B3E}"/>
                </a:ext>
              </a:extLst>
            </p:cNvPr>
            <p:cNvSpPr/>
            <p:nvPr/>
          </p:nvSpPr>
          <p:spPr bwMode="auto">
            <a:xfrm>
              <a:off x="8413888" y="3345091"/>
              <a:ext cx="480624" cy="480624"/>
            </a:xfrm>
            <a:prstGeom prst="ellipse">
              <a:avLst/>
            </a:prstGeom>
            <a:solidFill>
              <a:schemeClr val="bg1"/>
            </a:solidFill>
            <a:ln>
              <a:noFill/>
              <a:headEnd type="none" w="med" len="med"/>
              <a:tailEnd type="none" w="med" len="med"/>
            </a:ln>
            <a:effectLst>
              <a:outerShdw blurRad="177800" dist="254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8" name="Graphic 27" descr="Gold bars">
            <a:extLst>
              <a:ext uri="{FF2B5EF4-FFF2-40B4-BE49-F238E27FC236}">
                <a16:creationId xmlns:a16="http://schemas.microsoft.com/office/drawing/2014/main" id="{411C5288-0326-43E8-A39F-B64AA61E98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81160" y="3960736"/>
            <a:ext cx="377502" cy="377502"/>
          </a:xfrm>
          <a:prstGeom prst="rect">
            <a:avLst/>
          </a:prstGeom>
        </p:spPr>
      </p:pic>
      <p:sp>
        <p:nvSpPr>
          <p:cNvPr id="6" name="Rectangle: Top Corners Rounded 5">
            <a:extLst>
              <a:ext uri="{FF2B5EF4-FFF2-40B4-BE49-F238E27FC236}">
                <a16:creationId xmlns:a16="http://schemas.microsoft.com/office/drawing/2014/main" id="{1754077A-909B-498B-826C-DF5C79102F85}"/>
              </a:ext>
            </a:extLst>
          </p:cNvPr>
          <p:cNvSpPr/>
          <p:nvPr/>
        </p:nvSpPr>
        <p:spPr bwMode="auto">
          <a:xfrm>
            <a:off x="3907292" y="3296745"/>
            <a:ext cx="3986212" cy="425046"/>
          </a:xfrm>
          <a:prstGeom prst="round2SameRect">
            <a:avLst>
              <a:gd name="adj1" fmla="val 50000"/>
              <a:gd name="adj2" fmla="val 0"/>
            </a:avLst>
          </a:prstGeom>
          <a:solidFill>
            <a:schemeClr val="accent1"/>
          </a:solidFill>
        </p:spPr>
        <p:txBody>
          <a:bodyPr wrap="square" tIns="0" bIns="9144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Isolated Environment</a:t>
            </a:r>
            <a:endParaRPr kumimoji="0" lang="en-US" sz="2000" b="0" i="1"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mn-cs"/>
            </a:endParaRPr>
          </a:p>
        </p:txBody>
      </p:sp>
      <p:sp>
        <p:nvSpPr>
          <p:cNvPr id="11" name="Rectangle 10">
            <a:extLst>
              <a:ext uri="{FF2B5EF4-FFF2-40B4-BE49-F238E27FC236}">
                <a16:creationId xmlns:a16="http://schemas.microsoft.com/office/drawing/2014/main" id="{12EAD6C2-8525-4E0F-8FB5-2606F0D32778}"/>
              </a:ext>
            </a:extLst>
          </p:cNvPr>
          <p:cNvSpPr/>
          <p:nvPr/>
        </p:nvSpPr>
        <p:spPr bwMode="auto">
          <a:xfrm>
            <a:off x="218436" y="3659238"/>
            <a:ext cx="3559013" cy="1181014"/>
          </a:xfrm>
          <a:prstGeom prst="rect">
            <a:avLst/>
          </a:prstGeom>
          <a:solidFill>
            <a:schemeClr val="bg1"/>
          </a:solid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People - </a:t>
            </a: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Train all stakeholders (employees, vendors, etc.) on isolation strategy and their role in it</a:t>
            </a:r>
          </a:p>
        </p:txBody>
      </p:sp>
      <p:sp>
        <p:nvSpPr>
          <p:cNvPr id="12" name="Rectangle 11">
            <a:extLst>
              <a:ext uri="{FF2B5EF4-FFF2-40B4-BE49-F238E27FC236}">
                <a16:creationId xmlns:a16="http://schemas.microsoft.com/office/drawing/2014/main" id="{406D5E56-34BD-4877-BA3D-651B4E79D666}"/>
              </a:ext>
            </a:extLst>
          </p:cNvPr>
          <p:cNvSpPr/>
          <p:nvPr/>
        </p:nvSpPr>
        <p:spPr bwMode="auto">
          <a:xfrm>
            <a:off x="4080659" y="5144855"/>
            <a:ext cx="3639476" cy="1067941"/>
          </a:xfrm>
          <a:prstGeom prst="rect">
            <a:avLst/>
          </a:prstGeom>
          <a:solidFill>
            <a:schemeClr val="bg1"/>
          </a:solid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Process – </a:t>
            </a: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Establish, monitor and update policy, business process, and technical procedures. </a:t>
            </a:r>
          </a:p>
        </p:txBody>
      </p:sp>
      <p:sp>
        <p:nvSpPr>
          <p:cNvPr id="13" name="Rectangle 12">
            <a:extLst>
              <a:ext uri="{FF2B5EF4-FFF2-40B4-BE49-F238E27FC236}">
                <a16:creationId xmlns:a16="http://schemas.microsoft.com/office/drawing/2014/main" id="{E828A289-46CA-4764-874C-00534345D327}"/>
              </a:ext>
            </a:extLst>
          </p:cNvPr>
          <p:cNvSpPr/>
          <p:nvPr/>
        </p:nvSpPr>
        <p:spPr bwMode="auto">
          <a:xfrm>
            <a:off x="8060628" y="3659238"/>
            <a:ext cx="3775587" cy="1181014"/>
          </a:xfrm>
          <a:prstGeom prst="rect">
            <a:avLst/>
          </a:prstGeom>
          <a:solidFill>
            <a:schemeClr val="bg1"/>
          </a:solid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Technology </a:t>
            </a: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 Block unauthorized communications, detect threats, and harden bridging/transit devices. </a:t>
            </a:r>
          </a:p>
        </p:txBody>
      </p:sp>
      <p:grpSp>
        <p:nvGrpSpPr>
          <p:cNvPr id="39" name="Group 38">
            <a:extLst>
              <a:ext uri="{FF2B5EF4-FFF2-40B4-BE49-F238E27FC236}">
                <a16:creationId xmlns:a16="http://schemas.microsoft.com/office/drawing/2014/main" id="{BE985580-594B-4B2E-B6EC-9275E7C5E04F}"/>
              </a:ext>
            </a:extLst>
          </p:cNvPr>
          <p:cNvGrpSpPr/>
          <p:nvPr/>
        </p:nvGrpSpPr>
        <p:grpSpPr>
          <a:xfrm>
            <a:off x="5624956" y="4681126"/>
            <a:ext cx="550884" cy="550884"/>
            <a:chOff x="389367" y="3485076"/>
            <a:chExt cx="770152" cy="770152"/>
          </a:xfrm>
        </p:grpSpPr>
        <p:sp>
          <p:nvSpPr>
            <p:cNvPr id="40" name="Oval 39">
              <a:extLst>
                <a:ext uri="{FF2B5EF4-FFF2-40B4-BE49-F238E27FC236}">
                  <a16:creationId xmlns:a16="http://schemas.microsoft.com/office/drawing/2014/main" id="{3B5E6C53-7E29-4E37-906F-67F7D8832532}"/>
                </a:ext>
              </a:extLst>
            </p:cNvPr>
            <p:cNvSpPr/>
            <p:nvPr/>
          </p:nvSpPr>
          <p:spPr bwMode="auto">
            <a:xfrm>
              <a:off x="389367" y="3485076"/>
              <a:ext cx="770152" cy="770152"/>
            </a:xfrm>
            <a:prstGeom prst="ellipse">
              <a:avLst/>
            </a:prstGeom>
            <a:solidFill>
              <a:schemeClr val="tx1"/>
            </a:solidFill>
            <a:ln>
              <a:noFill/>
              <a:headEnd type="none" w="med" len="med"/>
              <a:tailEnd type="none" w="med" len="med"/>
            </a:ln>
            <a:effectLst>
              <a:outerShdw blurRad="190500" dist="50800" dir="2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gradFill>
                  <a:gsLst>
                    <a:gs pos="0">
                      <a:srgbClr val="1A1A1A"/>
                    </a:gs>
                    <a:gs pos="100000">
                      <a:srgbClr val="1A1A1A"/>
                    </a:gs>
                  </a:gsLst>
                  <a:lin ang="5400000" scaled="0"/>
                </a:gradFill>
                <a:effectLst/>
                <a:uLnTx/>
                <a:uFillTx/>
                <a:latin typeface="Segoe UI"/>
                <a:ea typeface="+mn-ea"/>
                <a:cs typeface="Segoe UI" pitchFamily="34" charset="0"/>
              </a:endParaRPr>
            </a:p>
          </p:txBody>
        </p:sp>
        <p:sp>
          <p:nvSpPr>
            <p:cNvPr id="41" name="arrow_11" title="Icon of a circle made of two curved arrows">
              <a:extLst>
                <a:ext uri="{FF2B5EF4-FFF2-40B4-BE49-F238E27FC236}">
                  <a16:creationId xmlns:a16="http://schemas.microsoft.com/office/drawing/2014/main" id="{F71B306E-C9EA-42EF-949A-4508A29E5FD5}"/>
                </a:ext>
              </a:extLst>
            </p:cNvPr>
            <p:cNvSpPr>
              <a:spLocks noChangeAspect="1" noEditPoints="1"/>
            </p:cNvSpPr>
            <p:nvPr/>
          </p:nvSpPr>
          <p:spPr bwMode="auto">
            <a:xfrm>
              <a:off x="599379" y="3687272"/>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85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B6926B4A-B52E-47CC-9D3C-FF763CA751D8}"/>
              </a:ext>
            </a:extLst>
          </p:cNvPr>
          <p:cNvGrpSpPr/>
          <p:nvPr/>
        </p:nvGrpSpPr>
        <p:grpSpPr>
          <a:xfrm>
            <a:off x="7687140" y="3974303"/>
            <a:ext cx="550884" cy="550884"/>
            <a:chOff x="59536" y="5291226"/>
            <a:chExt cx="770152" cy="770152"/>
          </a:xfrm>
        </p:grpSpPr>
        <p:sp>
          <p:nvSpPr>
            <p:cNvPr id="46" name="Oval 45">
              <a:extLst>
                <a:ext uri="{FF2B5EF4-FFF2-40B4-BE49-F238E27FC236}">
                  <a16:creationId xmlns:a16="http://schemas.microsoft.com/office/drawing/2014/main" id="{A8AD8BB8-AA88-48AA-80D7-AFFC3C509815}"/>
                </a:ext>
              </a:extLst>
            </p:cNvPr>
            <p:cNvSpPr/>
            <p:nvPr/>
          </p:nvSpPr>
          <p:spPr bwMode="auto">
            <a:xfrm>
              <a:off x="59536" y="5291226"/>
              <a:ext cx="770152" cy="770152"/>
            </a:xfrm>
            <a:prstGeom prst="ellipse">
              <a:avLst/>
            </a:prstGeom>
            <a:solidFill>
              <a:schemeClr val="tx1"/>
            </a:solidFill>
            <a:ln>
              <a:noFill/>
              <a:headEnd type="none" w="med" len="med"/>
              <a:tailEnd type="none" w="med" len="med"/>
            </a:ln>
            <a:effectLst>
              <a:outerShdw blurRad="190500" dist="50800" dir="2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gradFill>
                  <a:gsLst>
                    <a:gs pos="0">
                      <a:srgbClr val="1A1A1A"/>
                    </a:gs>
                    <a:gs pos="100000">
                      <a:srgbClr val="1A1A1A"/>
                    </a:gs>
                  </a:gsLst>
                  <a:lin ang="5400000" scaled="0"/>
                </a:gradFill>
                <a:effectLst/>
                <a:uLnTx/>
                <a:uFillTx/>
                <a:latin typeface="Segoe UI"/>
                <a:ea typeface="+mn-ea"/>
                <a:cs typeface="Segoe UI" pitchFamily="34" charset="0"/>
              </a:endParaRPr>
            </a:p>
          </p:txBody>
        </p:sp>
        <p:sp>
          <p:nvSpPr>
            <p:cNvPr id="47" name="Processing_E9F5" title="Icon of two interlocked gears">
              <a:extLst>
                <a:ext uri="{FF2B5EF4-FFF2-40B4-BE49-F238E27FC236}">
                  <a16:creationId xmlns:a16="http://schemas.microsoft.com/office/drawing/2014/main" id="{ED024D6F-8459-4F97-8D3F-9E6E1EF46EC3}"/>
                </a:ext>
              </a:extLst>
            </p:cNvPr>
            <p:cNvSpPr>
              <a:spLocks noChangeAspect="1" noEditPoints="1"/>
            </p:cNvSpPr>
            <p:nvPr/>
          </p:nvSpPr>
          <p:spPr bwMode="auto">
            <a:xfrm>
              <a:off x="234631" y="5493422"/>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89A1B8B1-C118-4C57-9108-7E7B9BC16E29}"/>
              </a:ext>
            </a:extLst>
          </p:cNvPr>
          <p:cNvGrpSpPr/>
          <p:nvPr/>
        </p:nvGrpSpPr>
        <p:grpSpPr>
          <a:xfrm>
            <a:off x="3603211" y="3974303"/>
            <a:ext cx="550884" cy="550884"/>
            <a:chOff x="-387105" y="1819615"/>
            <a:chExt cx="770152" cy="770152"/>
          </a:xfrm>
        </p:grpSpPr>
        <p:sp>
          <p:nvSpPr>
            <p:cNvPr id="43" name="Oval 42">
              <a:extLst>
                <a:ext uri="{FF2B5EF4-FFF2-40B4-BE49-F238E27FC236}">
                  <a16:creationId xmlns:a16="http://schemas.microsoft.com/office/drawing/2014/main" id="{867BF96F-1793-4BC3-AC8C-6FE3A32B9C4D}"/>
                </a:ext>
              </a:extLst>
            </p:cNvPr>
            <p:cNvSpPr/>
            <p:nvPr/>
          </p:nvSpPr>
          <p:spPr bwMode="auto">
            <a:xfrm>
              <a:off x="-387105" y="1819615"/>
              <a:ext cx="770152" cy="770152"/>
            </a:xfrm>
            <a:prstGeom prst="ellipse">
              <a:avLst/>
            </a:prstGeom>
            <a:solidFill>
              <a:schemeClr val="tx1"/>
            </a:solidFill>
            <a:ln>
              <a:noFill/>
              <a:headEnd type="none" w="med" len="med"/>
              <a:tailEnd type="none" w="med" len="med"/>
            </a:ln>
            <a:effectLst>
              <a:outerShdw blurRad="190500" dist="50800" dir="2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gradFill>
                  <a:gsLst>
                    <a:gs pos="0">
                      <a:srgbClr val="1A1A1A"/>
                    </a:gs>
                    <a:gs pos="100000">
                      <a:srgbClr val="1A1A1A"/>
                    </a:gs>
                  </a:gsLst>
                  <a:lin ang="5400000" scaled="0"/>
                </a:gradFill>
                <a:effectLst/>
                <a:uLnTx/>
                <a:uFillTx/>
                <a:latin typeface="Segoe UI"/>
                <a:ea typeface="+mn-ea"/>
                <a:cs typeface="Segoe UI" pitchFamily="34" charset="0"/>
              </a:endParaRPr>
            </a:p>
          </p:txBody>
        </p:sp>
        <p:sp>
          <p:nvSpPr>
            <p:cNvPr id="44" name="people_4" title="Icon of a person">
              <a:extLst>
                <a:ext uri="{FF2B5EF4-FFF2-40B4-BE49-F238E27FC236}">
                  <a16:creationId xmlns:a16="http://schemas.microsoft.com/office/drawing/2014/main" id="{B4DB8D74-4A7A-4690-841C-44FF606F17B1}"/>
                </a:ext>
              </a:extLst>
            </p:cNvPr>
            <p:cNvSpPr>
              <a:spLocks noChangeAspect="1" noEditPoints="1"/>
            </p:cNvSpPr>
            <p:nvPr/>
          </p:nvSpPr>
          <p:spPr bwMode="auto">
            <a:xfrm>
              <a:off x="-165610" y="1995178"/>
              <a:ext cx="327161" cy="36575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E099A9CC-2F95-41A5-864C-5C1CD8E2A2F5}"/>
              </a:ext>
            </a:extLst>
          </p:cNvPr>
          <p:cNvSpPr/>
          <p:nvPr/>
        </p:nvSpPr>
        <p:spPr bwMode="auto">
          <a:xfrm>
            <a:off x="1997942" y="2063761"/>
            <a:ext cx="7982880" cy="925206"/>
          </a:xfrm>
          <a:prstGeom prst="rect">
            <a:avLst/>
          </a:prstGeom>
          <a:solidFill>
            <a:srgbClr val="D1EBFF"/>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0078D4"/>
                </a:solidFill>
                <a:latin typeface="Segoe UI Semibold" panose="020B0702040204020203" pitchFamily="34" charset="0"/>
                <a:cs typeface="Segoe UI Semibold" panose="020B0702040204020203" pitchFamily="34" charset="0"/>
              </a:rPr>
              <a:t>Effective implementation requires </a:t>
            </a:r>
            <a:r>
              <a:rPr lang="en-US" sz="2000" b="1" u="sng">
                <a:solidFill>
                  <a:srgbClr val="0078D4"/>
                </a:solidFill>
                <a:latin typeface="Segoe UI" panose="020B0502040204020203" pitchFamily="34" charset="0"/>
                <a:cs typeface="Segoe UI" panose="020B0502040204020203" pitchFamily="34" charset="0"/>
              </a:rPr>
              <a:t>completeness and consistency</a:t>
            </a:r>
            <a:r>
              <a:rPr lang="en-US" sz="2000" b="1">
                <a:solidFill>
                  <a:srgbClr val="0078D4"/>
                </a:solidFill>
                <a:latin typeface="Segoe UI" panose="020B0502040204020203" pitchFamily="34" charset="0"/>
                <a:cs typeface="Segoe UI" panose="020B0502040204020203" pitchFamily="34" charset="0"/>
              </a:rPr>
              <a:t>. </a:t>
            </a:r>
          </a:p>
          <a:p>
            <a:pPr algn="ctr"/>
            <a:r>
              <a:rPr lang="en-US">
                <a:solidFill>
                  <a:srgbClr val="0078D4"/>
                </a:solidFill>
                <a:latin typeface="Segoe UI" panose="020B0502040204020203" pitchFamily="34" charset="0"/>
                <a:cs typeface="Segoe UI" panose="020B0502040204020203" pitchFamily="34" charset="0"/>
              </a:rPr>
              <a:t>Align business processes, people readiness, and all technical controls (network, identity, application, management tools, etc.)</a:t>
            </a:r>
          </a:p>
        </p:txBody>
      </p:sp>
    </p:spTree>
    <p:extLst>
      <p:ext uri="{BB962C8B-B14F-4D97-AF65-F5344CB8AC3E}">
        <p14:creationId xmlns:p14="http://schemas.microsoft.com/office/powerpoint/2010/main" val="22133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2B7D995D-F30D-43E0-BA34-48286CF34DD1}"/>
              </a:ext>
            </a:extLst>
          </p:cNvPr>
          <p:cNvSpPr/>
          <p:nvPr/>
        </p:nvSpPr>
        <p:spPr bwMode="auto">
          <a:xfrm>
            <a:off x="6056251" y="3423078"/>
            <a:ext cx="2124065" cy="677216"/>
          </a:xfrm>
          <a:prstGeom prst="roundRect">
            <a:avLst>
              <a:gd name="adj" fmla="val 1770"/>
            </a:avLst>
          </a:prstGeom>
          <a:solidFill>
            <a:schemeClr val="accent1">
              <a:lumMod val="20000"/>
              <a:lumOff val="80000"/>
              <a:alpha val="26000"/>
            </a:schemeClr>
          </a:solid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E01490F0-AFF4-43A5-9DB8-FDA7A6A667E1}"/>
              </a:ext>
            </a:extLst>
          </p:cNvPr>
          <p:cNvSpPr/>
          <p:nvPr/>
        </p:nvSpPr>
        <p:spPr bwMode="auto">
          <a:xfrm>
            <a:off x="7163550" y="5325485"/>
            <a:ext cx="2048166" cy="1330411"/>
          </a:xfrm>
          <a:prstGeom prst="rect">
            <a:avLst/>
          </a:prstGeom>
          <a:solidFill>
            <a:schemeClr val="bg1"/>
          </a:solidFill>
          <a:ln w="19050">
            <a:solidFill>
              <a:schemeClr val="tx1"/>
            </a:solidFill>
            <a:prstDash val="sysDash"/>
          </a:ln>
          <a:effectLst>
            <a:outerShdw blurRad="1905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lvl="0" algn="ctr" defTabSz="914367">
              <a:spcBef>
                <a:spcPct val="0"/>
              </a:spcBef>
              <a:spcAft>
                <a:spcPts val="2353"/>
              </a:spcAft>
              <a:defRPr/>
            </a:pPr>
            <a:r>
              <a:rPr lang="en-US" sz="1200" b="1" kern="0" cap="all" spc="118">
                <a:ln w="3175">
                  <a:noFill/>
                </a:ln>
                <a:gradFill>
                  <a:gsLst>
                    <a:gs pos="0">
                      <a:srgbClr val="1A1A1A"/>
                    </a:gs>
                    <a:gs pos="100000">
                      <a:srgbClr val="1A1A1A"/>
                    </a:gs>
                  </a:gsLst>
                  <a:lin ang="5400000" scaled="1"/>
                </a:gradFill>
                <a:ea typeface="Segoe UI Black" pitchFamily="34"/>
              </a:rPr>
              <a:t>App Coverage</a:t>
            </a:r>
          </a:p>
        </p:txBody>
      </p:sp>
      <p:grpSp>
        <p:nvGrpSpPr>
          <p:cNvPr id="134" name="Group 133">
            <a:extLst>
              <a:ext uri="{FF2B5EF4-FFF2-40B4-BE49-F238E27FC236}">
                <a16:creationId xmlns:a16="http://schemas.microsoft.com/office/drawing/2014/main" id="{B8ADD27F-C1E2-4C8D-BC54-6B22E972AD02}"/>
              </a:ext>
            </a:extLst>
          </p:cNvPr>
          <p:cNvGrpSpPr/>
          <p:nvPr/>
        </p:nvGrpSpPr>
        <p:grpSpPr>
          <a:xfrm>
            <a:off x="5513783" y="3323664"/>
            <a:ext cx="1250630" cy="1490663"/>
            <a:chOff x="5042016" y="2730157"/>
            <a:chExt cx="1250630" cy="1490663"/>
          </a:xfrm>
        </p:grpSpPr>
        <p:grpSp>
          <p:nvGrpSpPr>
            <p:cNvPr id="5" name="Group 4">
              <a:extLst>
                <a:ext uri="{FF2B5EF4-FFF2-40B4-BE49-F238E27FC236}">
                  <a16:creationId xmlns:a16="http://schemas.microsoft.com/office/drawing/2014/main" id="{9971A1E8-EA66-4B03-BFF8-395CE17BB5FF}"/>
                </a:ext>
              </a:extLst>
            </p:cNvPr>
            <p:cNvGrpSpPr/>
            <p:nvPr/>
          </p:nvGrpSpPr>
          <p:grpSpPr>
            <a:xfrm flipH="1">
              <a:off x="5042016" y="3408987"/>
              <a:ext cx="1250630" cy="811833"/>
              <a:chOff x="6370475" y="3515707"/>
              <a:chExt cx="1250630" cy="811833"/>
            </a:xfrm>
          </p:grpSpPr>
          <p:grpSp>
            <p:nvGrpSpPr>
              <p:cNvPr id="87" name="Group 86">
                <a:extLst>
                  <a:ext uri="{FF2B5EF4-FFF2-40B4-BE49-F238E27FC236}">
                    <a16:creationId xmlns:a16="http://schemas.microsoft.com/office/drawing/2014/main" id="{08ED4C7E-99A5-4E90-B986-AC183BFE88D7}"/>
                  </a:ext>
                </a:extLst>
              </p:cNvPr>
              <p:cNvGrpSpPr/>
              <p:nvPr/>
            </p:nvGrpSpPr>
            <p:grpSpPr>
              <a:xfrm>
                <a:off x="6841145" y="3515707"/>
                <a:ext cx="779960" cy="615553"/>
                <a:chOff x="6283494" y="5594731"/>
                <a:chExt cx="779960" cy="615553"/>
              </a:xfrm>
            </p:grpSpPr>
            <p:sp>
              <p:nvSpPr>
                <p:cNvPr id="88" name="Rectangle 87">
                  <a:extLst>
                    <a:ext uri="{FF2B5EF4-FFF2-40B4-BE49-F238E27FC236}">
                      <a16:creationId xmlns:a16="http://schemas.microsoft.com/office/drawing/2014/main" id="{0B5B8404-1C32-4B04-A7FC-5905C3D5B2F2}"/>
                    </a:ext>
                  </a:extLst>
                </p:cNvPr>
                <p:cNvSpPr/>
                <p:nvPr/>
              </p:nvSpPr>
              <p:spPr bwMode="auto">
                <a:xfrm>
                  <a:off x="6283494" y="5594731"/>
                  <a:ext cx="779960" cy="615553"/>
                </a:xfrm>
                <a:prstGeom prst="rect">
                  <a:avLst/>
                </a:prstGeom>
                <a:solidFill>
                  <a:schemeClr val="bg1"/>
                </a:solidFill>
                <a:ln w="254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0" name="BulletedList_E8FD" title="Icon of a bulleted list">
                  <a:extLst>
                    <a:ext uri="{FF2B5EF4-FFF2-40B4-BE49-F238E27FC236}">
                      <a16:creationId xmlns:a16="http://schemas.microsoft.com/office/drawing/2014/main" id="{08893FEC-4664-495E-8244-D3A40C236BEF}"/>
                    </a:ext>
                  </a:extLst>
                </p:cNvPr>
                <p:cNvSpPr>
                  <a:spLocks noChangeAspect="1" noEditPoints="1"/>
                </p:cNvSpPr>
                <p:nvPr/>
              </p:nvSpPr>
              <p:spPr bwMode="auto">
                <a:xfrm>
                  <a:off x="6444874" y="5773822"/>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9A86C7D6-097A-4BED-A73C-2E655995EB8A}"/>
                  </a:ext>
                </a:extLst>
              </p:cNvPr>
              <p:cNvGrpSpPr/>
              <p:nvPr/>
            </p:nvGrpSpPr>
            <p:grpSpPr>
              <a:xfrm>
                <a:off x="6601265" y="3596318"/>
                <a:ext cx="779960" cy="615553"/>
                <a:chOff x="5809509" y="5594731"/>
                <a:chExt cx="779960" cy="615553"/>
              </a:xfrm>
            </p:grpSpPr>
            <p:sp>
              <p:nvSpPr>
                <p:cNvPr id="98" name="Rectangle 97">
                  <a:extLst>
                    <a:ext uri="{FF2B5EF4-FFF2-40B4-BE49-F238E27FC236}">
                      <a16:creationId xmlns:a16="http://schemas.microsoft.com/office/drawing/2014/main" id="{99E58F5F-A53A-4634-9ED9-F65BDF171AF1}"/>
                    </a:ext>
                  </a:extLst>
                </p:cNvPr>
                <p:cNvSpPr/>
                <p:nvPr/>
              </p:nvSpPr>
              <p:spPr bwMode="auto">
                <a:xfrm>
                  <a:off x="5809509" y="5594731"/>
                  <a:ext cx="779960" cy="615553"/>
                </a:xfrm>
                <a:prstGeom prst="rect">
                  <a:avLst/>
                </a:prstGeom>
                <a:solidFill>
                  <a:schemeClr val="bg1"/>
                </a:solidFill>
                <a:ln w="254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BulletedList_E8FD" title="Icon of a bulleted list">
                  <a:extLst>
                    <a:ext uri="{FF2B5EF4-FFF2-40B4-BE49-F238E27FC236}">
                      <a16:creationId xmlns:a16="http://schemas.microsoft.com/office/drawing/2014/main" id="{5C99E297-A11B-4382-BCF3-D4A5968941A4}"/>
                    </a:ext>
                  </a:extLst>
                </p:cNvPr>
                <p:cNvSpPr>
                  <a:spLocks noChangeAspect="1" noEditPoints="1"/>
                </p:cNvSpPr>
                <p:nvPr/>
              </p:nvSpPr>
              <p:spPr bwMode="auto">
                <a:xfrm>
                  <a:off x="5970889" y="5773822"/>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2" name="Group 101">
                <a:extLst>
                  <a:ext uri="{FF2B5EF4-FFF2-40B4-BE49-F238E27FC236}">
                    <a16:creationId xmlns:a16="http://schemas.microsoft.com/office/drawing/2014/main" id="{44A6C02E-7528-4172-AFB2-DB1B5FB8D6DF}"/>
                  </a:ext>
                </a:extLst>
              </p:cNvPr>
              <p:cNvGrpSpPr/>
              <p:nvPr/>
            </p:nvGrpSpPr>
            <p:grpSpPr>
              <a:xfrm>
                <a:off x="6370475" y="3711987"/>
                <a:ext cx="779960" cy="615553"/>
                <a:chOff x="5316040" y="5594731"/>
                <a:chExt cx="779960" cy="615553"/>
              </a:xfrm>
            </p:grpSpPr>
            <p:sp>
              <p:nvSpPr>
                <p:cNvPr id="103" name="Rectangle 102">
                  <a:extLst>
                    <a:ext uri="{FF2B5EF4-FFF2-40B4-BE49-F238E27FC236}">
                      <a16:creationId xmlns:a16="http://schemas.microsoft.com/office/drawing/2014/main" id="{856620E4-D6FC-4D8D-8F30-AA494DC16BA3}"/>
                    </a:ext>
                  </a:extLst>
                </p:cNvPr>
                <p:cNvSpPr/>
                <p:nvPr/>
              </p:nvSpPr>
              <p:spPr bwMode="auto">
                <a:xfrm>
                  <a:off x="5316040" y="5594731"/>
                  <a:ext cx="779960" cy="615553"/>
                </a:xfrm>
                <a:prstGeom prst="rect">
                  <a:avLst/>
                </a:prstGeom>
                <a:solidFill>
                  <a:schemeClr val="bg1"/>
                </a:solidFill>
                <a:ln w="254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4" name="BulletedList_E8FD" title="Icon of a bulleted list">
                  <a:extLst>
                    <a:ext uri="{FF2B5EF4-FFF2-40B4-BE49-F238E27FC236}">
                      <a16:creationId xmlns:a16="http://schemas.microsoft.com/office/drawing/2014/main" id="{5A879C32-A09E-415E-AD75-5FB3180A9D15}"/>
                    </a:ext>
                  </a:extLst>
                </p:cNvPr>
                <p:cNvSpPr>
                  <a:spLocks noChangeAspect="1" noEditPoints="1"/>
                </p:cNvSpPr>
                <p:nvPr/>
              </p:nvSpPr>
              <p:spPr bwMode="auto">
                <a:xfrm>
                  <a:off x="5477420" y="5773822"/>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92" name="Group 91">
              <a:extLst>
                <a:ext uri="{FF2B5EF4-FFF2-40B4-BE49-F238E27FC236}">
                  <a16:creationId xmlns:a16="http://schemas.microsoft.com/office/drawing/2014/main" id="{A4CFDF0B-E509-40A3-910D-80DB0CF5AF44}"/>
                </a:ext>
              </a:extLst>
            </p:cNvPr>
            <p:cNvGrpSpPr/>
            <p:nvPr/>
          </p:nvGrpSpPr>
          <p:grpSpPr>
            <a:xfrm>
              <a:off x="5086771" y="2730157"/>
              <a:ext cx="878126" cy="878126"/>
              <a:chOff x="6622657" y="3104810"/>
              <a:chExt cx="676656" cy="676656"/>
            </a:xfrm>
          </p:grpSpPr>
          <p:sp>
            <p:nvSpPr>
              <p:cNvPr id="94" name="Oval 93">
                <a:extLst>
                  <a:ext uri="{FF2B5EF4-FFF2-40B4-BE49-F238E27FC236}">
                    <a16:creationId xmlns:a16="http://schemas.microsoft.com/office/drawing/2014/main" id="{48B8A719-30F4-4AD5-A453-42E3E4808E96}"/>
                  </a:ext>
                </a:extLst>
              </p:cNvPr>
              <p:cNvSpPr/>
              <p:nvPr/>
            </p:nvSpPr>
            <p:spPr bwMode="auto">
              <a:xfrm>
                <a:off x="6622657" y="3104810"/>
                <a:ext cx="676656" cy="676656"/>
              </a:xfrm>
              <a:prstGeom prst="ellipse">
                <a:avLst/>
              </a:prstGeom>
              <a:solidFill>
                <a:schemeClr val="accent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pic>
            <p:nvPicPr>
              <p:cNvPr id="95" name="Graphic 94">
                <a:extLst>
                  <a:ext uri="{FF2B5EF4-FFF2-40B4-BE49-F238E27FC236}">
                    <a16:creationId xmlns:a16="http://schemas.microsoft.com/office/drawing/2014/main" id="{A3807DB1-7017-42BF-9432-FEC6132DD9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4245" y="3230477"/>
                <a:ext cx="390733" cy="390733"/>
              </a:xfrm>
              <a:prstGeom prst="rect">
                <a:avLst/>
              </a:prstGeom>
            </p:spPr>
          </p:pic>
        </p:grpSp>
      </p:grpSp>
      <p:grpSp>
        <p:nvGrpSpPr>
          <p:cNvPr id="52" name="Group 51">
            <a:extLst>
              <a:ext uri="{FF2B5EF4-FFF2-40B4-BE49-F238E27FC236}">
                <a16:creationId xmlns:a16="http://schemas.microsoft.com/office/drawing/2014/main" id="{828951EF-AA56-4D76-9CB9-E9185BFF10C5}"/>
              </a:ext>
            </a:extLst>
          </p:cNvPr>
          <p:cNvGrpSpPr/>
          <p:nvPr/>
        </p:nvGrpSpPr>
        <p:grpSpPr>
          <a:xfrm>
            <a:off x="7731675" y="2338791"/>
            <a:ext cx="3812194" cy="2053679"/>
            <a:chOff x="7259908" y="1745284"/>
            <a:chExt cx="3812194" cy="2053679"/>
          </a:xfrm>
        </p:grpSpPr>
        <p:sp>
          <p:nvSpPr>
            <p:cNvPr id="106" name="RECT: On-Premises">
              <a:extLst>
                <a:ext uri="{FF2B5EF4-FFF2-40B4-BE49-F238E27FC236}">
                  <a16:creationId xmlns:a16="http://schemas.microsoft.com/office/drawing/2014/main" id="{A3EB3ECE-23F2-47EA-8BF6-7018FF80FF9D}"/>
                </a:ext>
              </a:extLst>
            </p:cNvPr>
            <p:cNvSpPr/>
            <p:nvPr/>
          </p:nvSpPr>
          <p:spPr bwMode="auto">
            <a:xfrm>
              <a:off x="7259908" y="1745284"/>
              <a:ext cx="3812194" cy="2053679"/>
            </a:xfrm>
            <a:prstGeom prst="roundRect">
              <a:avLst>
                <a:gd name="adj" fmla="val 0"/>
              </a:avLst>
            </a:prstGeom>
            <a:solidFill>
              <a:schemeClr val="bg1">
                <a:lumMod val="95000"/>
              </a:schemeClr>
            </a:solidFill>
            <a:ln w="31750">
              <a:solidFill>
                <a:schemeClr val="accent5"/>
              </a:solidFill>
              <a:prstDash val="solid"/>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grpSp>
          <p:nvGrpSpPr>
            <p:cNvPr id="12" name="Group 11">
              <a:extLst>
                <a:ext uri="{FF2B5EF4-FFF2-40B4-BE49-F238E27FC236}">
                  <a16:creationId xmlns:a16="http://schemas.microsoft.com/office/drawing/2014/main" id="{B1D69759-9F09-4843-97F1-9B1C3A4C977F}"/>
                </a:ext>
              </a:extLst>
            </p:cNvPr>
            <p:cNvGrpSpPr/>
            <p:nvPr/>
          </p:nvGrpSpPr>
          <p:grpSpPr>
            <a:xfrm>
              <a:off x="8577791" y="2548014"/>
              <a:ext cx="1599973" cy="968562"/>
              <a:chOff x="10386286" y="3785853"/>
              <a:chExt cx="1599973" cy="968562"/>
            </a:xfrm>
          </p:grpSpPr>
          <p:sp>
            <p:nvSpPr>
              <p:cNvPr id="80" name="Text: AD">
                <a:extLst>
                  <a:ext uri="{FF2B5EF4-FFF2-40B4-BE49-F238E27FC236}">
                    <a16:creationId xmlns:a16="http://schemas.microsoft.com/office/drawing/2014/main" id="{DE869586-B332-4C17-89EB-FC1F0C5EC9F2}"/>
                  </a:ext>
                </a:extLst>
              </p:cNvPr>
              <p:cNvSpPr/>
              <p:nvPr/>
            </p:nvSpPr>
            <p:spPr>
              <a:xfrm>
                <a:off x="10386286" y="3785853"/>
                <a:ext cx="1599973" cy="193899"/>
              </a:xfrm>
              <a:prstGeom prst="rect">
                <a:avLst/>
              </a:prstGeom>
              <a:noFill/>
            </p:spPr>
            <p:txBody>
              <a:bodyPr wrap="square" lIns="0" tIns="0" rIns="0" bIns="0" anchor="ctr">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49" normalizeH="0" baseline="0" noProof="0">
                    <a:ln>
                      <a:noFill/>
                    </a:ln>
                    <a:gradFill>
                      <a:gsLst>
                        <a:gs pos="0">
                          <a:srgbClr val="1A1A1A"/>
                        </a:gs>
                        <a:gs pos="100000">
                          <a:srgbClr val="1A1A1A"/>
                        </a:gs>
                      </a:gsLst>
                      <a:lin ang="5400000" scaled="0"/>
                    </a:gradFill>
                    <a:effectLst/>
                    <a:uLnTx/>
                    <a:uFillTx/>
                    <a:latin typeface="Segoe UI"/>
                    <a:ea typeface="+mn-ea"/>
                    <a:cs typeface="Segoe UI Semibold" panose="020B0702040204020203" pitchFamily="34" charset="0"/>
                  </a:rPr>
                  <a:t>Application</a:t>
                </a:r>
              </a:p>
            </p:txBody>
          </p:sp>
          <p:grpSp>
            <p:nvGrpSpPr>
              <p:cNvPr id="118" name="Group 117">
                <a:extLst>
                  <a:ext uri="{FF2B5EF4-FFF2-40B4-BE49-F238E27FC236}">
                    <a16:creationId xmlns:a16="http://schemas.microsoft.com/office/drawing/2014/main" id="{026A31C0-9512-45D1-8894-0A722D3DC3AB}"/>
                  </a:ext>
                </a:extLst>
              </p:cNvPr>
              <p:cNvGrpSpPr/>
              <p:nvPr/>
            </p:nvGrpSpPr>
            <p:grpSpPr>
              <a:xfrm>
                <a:off x="10847944" y="4077759"/>
                <a:ext cx="676656" cy="676656"/>
                <a:chOff x="6146792" y="5040019"/>
                <a:chExt cx="676656" cy="676656"/>
              </a:xfrm>
            </p:grpSpPr>
            <p:sp>
              <p:nvSpPr>
                <p:cNvPr id="119" name="Oval 118">
                  <a:extLst>
                    <a:ext uri="{FF2B5EF4-FFF2-40B4-BE49-F238E27FC236}">
                      <a16:creationId xmlns:a16="http://schemas.microsoft.com/office/drawing/2014/main" id="{CEEE121C-CA1D-4241-9D6D-B12915855139}"/>
                    </a:ext>
                  </a:extLst>
                </p:cNvPr>
                <p:cNvSpPr/>
                <p:nvPr/>
              </p:nvSpPr>
              <p:spPr bwMode="auto">
                <a:xfrm>
                  <a:off x="6146792" y="5040019"/>
                  <a:ext cx="676656" cy="676656"/>
                </a:xfrm>
                <a:prstGeom prst="ellipse">
                  <a:avLst/>
                </a:prstGeom>
                <a:solidFill>
                  <a:schemeClr val="accent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grpSp>
              <p:nvGrpSpPr>
                <p:cNvPr id="120" name="Group 119">
                  <a:extLst>
                    <a:ext uri="{FF2B5EF4-FFF2-40B4-BE49-F238E27FC236}">
                      <a16:creationId xmlns:a16="http://schemas.microsoft.com/office/drawing/2014/main" id="{96E72C6E-D1FB-45CB-BFC4-EDC6CBC0FFD1}"/>
                    </a:ext>
                  </a:extLst>
                </p:cNvPr>
                <p:cNvGrpSpPr/>
                <p:nvPr/>
              </p:nvGrpSpPr>
              <p:grpSpPr>
                <a:xfrm>
                  <a:off x="6321336" y="5247268"/>
                  <a:ext cx="327569" cy="262159"/>
                  <a:chOff x="9424644" y="5275124"/>
                  <a:chExt cx="619692" cy="495949"/>
                </a:xfrm>
              </p:grpSpPr>
              <p:sp>
                <p:nvSpPr>
                  <p:cNvPr id="121" name="Browser" title="Icon of a browser window">
                    <a:extLst>
                      <a:ext uri="{FF2B5EF4-FFF2-40B4-BE49-F238E27FC236}">
                        <a16:creationId xmlns:a16="http://schemas.microsoft.com/office/drawing/2014/main" id="{6856738F-3564-47CB-8CA9-42D7E783D50C}"/>
                      </a:ext>
                    </a:extLst>
                  </p:cNvPr>
                  <p:cNvSpPr>
                    <a:spLocks noChangeAspect="1" noEditPoints="1"/>
                  </p:cNvSpPr>
                  <p:nvPr/>
                </p:nvSpPr>
                <p:spPr bwMode="auto">
                  <a:xfrm>
                    <a:off x="9424644" y="5275124"/>
                    <a:ext cx="619692" cy="495949"/>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2" name="Picture 110" descr="Web design">
                    <a:extLst>
                      <a:ext uri="{FF2B5EF4-FFF2-40B4-BE49-F238E27FC236}">
                        <a16:creationId xmlns:a16="http://schemas.microsoft.com/office/drawing/2014/main" id="{F068246E-5AD0-43BE-B285-8ABC0A659508}"/>
                      </a:ext>
                    </a:extLst>
                  </p:cNvPr>
                  <p:cNvGrpSpPr/>
                  <p:nvPr/>
                </p:nvGrpSpPr>
                <p:grpSpPr>
                  <a:xfrm>
                    <a:off x="9510096" y="5468566"/>
                    <a:ext cx="453814" cy="228369"/>
                    <a:chOff x="9521126" y="5580616"/>
                    <a:chExt cx="453814" cy="228369"/>
                  </a:xfrm>
                  <a:solidFill>
                    <a:schemeClr val="bg1"/>
                  </a:solidFill>
                </p:grpSpPr>
                <p:sp>
                  <p:nvSpPr>
                    <p:cNvPr id="123" name="Freeform: Shape 122">
                      <a:extLst>
                        <a:ext uri="{FF2B5EF4-FFF2-40B4-BE49-F238E27FC236}">
                          <a16:creationId xmlns:a16="http://schemas.microsoft.com/office/drawing/2014/main" id="{9AD52475-8B3A-4DD1-9786-9DB6A36E1A24}"/>
                        </a:ext>
                      </a:extLst>
                    </p:cNvPr>
                    <p:cNvSpPr/>
                    <p:nvPr/>
                  </p:nvSpPr>
                  <p:spPr>
                    <a:xfrm>
                      <a:off x="9521126" y="5585555"/>
                      <a:ext cx="130131" cy="208538"/>
                    </a:xfrm>
                    <a:custGeom>
                      <a:avLst/>
                      <a:gdLst>
                        <a:gd name="connsiteX0" fmla="*/ 104361 w 130131"/>
                        <a:gd name="connsiteY0" fmla="*/ 208539 h 208538"/>
                        <a:gd name="connsiteX1" fmla="*/ 0 w 130131"/>
                        <a:gd name="connsiteY1" fmla="*/ 104269 h 208538"/>
                        <a:gd name="connsiteX2" fmla="*/ 104361 w 130131"/>
                        <a:gd name="connsiteY2" fmla="*/ 0 h 208538"/>
                        <a:gd name="connsiteX3" fmla="*/ 130131 w 130131"/>
                        <a:gd name="connsiteY3" fmla="*/ 25770 h 208538"/>
                        <a:gd name="connsiteX4" fmla="*/ 51723 w 130131"/>
                        <a:gd name="connsiteY4" fmla="*/ 104269 h 208538"/>
                        <a:gd name="connsiteX5" fmla="*/ 130131 w 130131"/>
                        <a:gd name="connsiteY5" fmla="*/ 182769 h 208538"/>
                        <a:gd name="connsiteX6" fmla="*/ 104361 w 130131"/>
                        <a:gd name="connsiteY6" fmla="*/ 208539 h 2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1" h="208538">
                          <a:moveTo>
                            <a:pt x="104361" y="208539"/>
                          </a:moveTo>
                          <a:lnTo>
                            <a:pt x="0" y="104269"/>
                          </a:lnTo>
                          <a:lnTo>
                            <a:pt x="104361" y="0"/>
                          </a:lnTo>
                          <a:lnTo>
                            <a:pt x="130131" y="25770"/>
                          </a:lnTo>
                          <a:lnTo>
                            <a:pt x="51723" y="104269"/>
                          </a:lnTo>
                          <a:lnTo>
                            <a:pt x="130131" y="182769"/>
                          </a:lnTo>
                          <a:lnTo>
                            <a:pt x="104361" y="208539"/>
                          </a:lnTo>
                          <a:close/>
                        </a:path>
                      </a:pathLst>
                    </a:custGeom>
                    <a:grpFill/>
                    <a:ln w="91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31057A7E-C3E5-4785-AD8F-5864C5F17262}"/>
                        </a:ext>
                      </a:extLst>
                    </p:cNvPr>
                    <p:cNvSpPr/>
                    <p:nvPr/>
                  </p:nvSpPr>
                  <p:spPr>
                    <a:xfrm>
                      <a:off x="9844809" y="5585555"/>
                      <a:ext cx="130131" cy="208538"/>
                    </a:xfrm>
                    <a:custGeom>
                      <a:avLst/>
                      <a:gdLst>
                        <a:gd name="connsiteX0" fmla="*/ 25770 w 130131"/>
                        <a:gd name="connsiteY0" fmla="*/ 208539 h 208538"/>
                        <a:gd name="connsiteX1" fmla="*/ 0 w 130131"/>
                        <a:gd name="connsiteY1" fmla="*/ 182769 h 208538"/>
                        <a:gd name="connsiteX2" fmla="*/ 78408 w 130131"/>
                        <a:gd name="connsiteY2" fmla="*/ 104269 h 208538"/>
                        <a:gd name="connsiteX3" fmla="*/ 0 w 130131"/>
                        <a:gd name="connsiteY3" fmla="*/ 25770 h 208538"/>
                        <a:gd name="connsiteX4" fmla="*/ 25770 w 130131"/>
                        <a:gd name="connsiteY4" fmla="*/ 0 h 208538"/>
                        <a:gd name="connsiteX5" fmla="*/ 130131 w 130131"/>
                        <a:gd name="connsiteY5" fmla="*/ 104269 h 208538"/>
                        <a:gd name="connsiteX6" fmla="*/ 25770 w 130131"/>
                        <a:gd name="connsiteY6" fmla="*/ 208539 h 2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1" h="208538">
                          <a:moveTo>
                            <a:pt x="25770" y="208539"/>
                          </a:moveTo>
                          <a:lnTo>
                            <a:pt x="0" y="182769"/>
                          </a:lnTo>
                          <a:lnTo>
                            <a:pt x="78408" y="104269"/>
                          </a:lnTo>
                          <a:lnTo>
                            <a:pt x="0" y="25770"/>
                          </a:lnTo>
                          <a:lnTo>
                            <a:pt x="25770" y="0"/>
                          </a:lnTo>
                          <a:lnTo>
                            <a:pt x="130131" y="104269"/>
                          </a:lnTo>
                          <a:lnTo>
                            <a:pt x="25770" y="208539"/>
                          </a:lnTo>
                          <a:close/>
                        </a:path>
                      </a:pathLst>
                    </a:custGeom>
                    <a:grpFill/>
                    <a:ln w="91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D4A1126C-5E6C-45F5-9460-B7935730918A}"/>
                        </a:ext>
                      </a:extLst>
                    </p:cNvPr>
                    <p:cNvSpPr/>
                    <p:nvPr/>
                  </p:nvSpPr>
                  <p:spPr>
                    <a:xfrm rot="-4049399">
                      <a:off x="9633233" y="5676524"/>
                      <a:ext cx="228369" cy="36553"/>
                    </a:xfrm>
                    <a:custGeom>
                      <a:avLst/>
                      <a:gdLst>
                        <a:gd name="connsiteX0" fmla="*/ 0 w 228369"/>
                        <a:gd name="connsiteY0" fmla="*/ 0 h 36553"/>
                        <a:gd name="connsiteX1" fmla="*/ 228369 w 228369"/>
                        <a:gd name="connsiteY1" fmla="*/ 0 h 36553"/>
                        <a:gd name="connsiteX2" fmla="*/ 228369 w 228369"/>
                        <a:gd name="connsiteY2" fmla="*/ 36554 h 36553"/>
                        <a:gd name="connsiteX3" fmla="*/ 0 w 228369"/>
                        <a:gd name="connsiteY3" fmla="*/ 36554 h 36553"/>
                      </a:gdLst>
                      <a:ahLst/>
                      <a:cxnLst>
                        <a:cxn ang="0">
                          <a:pos x="connsiteX0" y="connsiteY0"/>
                        </a:cxn>
                        <a:cxn ang="0">
                          <a:pos x="connsiteX1" y="connsiteY1"/>
                        </a:cxn>
                        <a:cxn ang="0">
                          <a:pos x="connsiteX2" y="connsiteY2"/>
                        </a:cxn>
                        <a:cxn ang="0">
                          <a:pos x="connsiteX3" y="connsiteY3"/>
                        </a:cxn>
                      </a:cxnLst>
                      <a:rect l="l" t="t" r="r" b="b"/>
                      <a:pathLst>
                        <a:path w="228369" h="36553">
                          <a:moveTo>
                            <a:pt x="0" y="0"/>
                          </a:moveTo>
                          <a:lnTo>
                            <a:pt x="228369" y="0"/>
                          </a:lnTo>
                          <a:lnTo>
                            <a:pt x="228369" y="36554"/>
                          </a:lnTo>
                          <a:lnTo>
                            <a:pt x="0" y="36554"/>
                          </a:lnTo>
                          <a:close/>
                        </a:path>
                      </a:pathLst>
                    </a:custGeom>
                    <a:grpFill/>
                    <a:ln w="91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grpSp>
      <p:sp>
        <p:nvSpPr>
          <p:cNvPr id="2" name="Title 1">
            <a:extLst>
              <a:ext uri="{FF2B5EF4-FFF2-40B4-BE49-F238E27FC236}">
                <a16:creationId xmlns:a16="http://schemas.microsoft.com/office/drawing/2014/main" id="{BF5F3163-522A-4CE8-ACEA-2E1E1B91E67C}"/>
              </a:ext>
            </a:extLst>
          </p:cNvPr>
          <p:cNvSpPr>
            <a:spLocks noGrp="1"/>
          </p:cNvSpPr>
          <p:nvPr>
            <p:ph type="title"/>
          </p:nvPr>
        </p:nvSpPr>
        <p:spPr>
          <a:xfrm>
            <a:off x="588263" y="457201"/>
            <a:ext cx="11018520" cy="861774"/>
          </a:xfrm>
        </p:spPr>
        <p:txBody>
          <a:bodyPr/>
          <a:lstStyle/>
          <a:p>
            <a:r>
              <a:rPr kumimoji="0" lang="en-US" sz="3600"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Beyond VPN</a:t>
            </a:r>
            <a:br>
              <a:rPr kumimoji="0" lang="en-US" sz="3600"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0"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Modernize VPN Access and move applications to full modern access</a:t>
            </a:r>
            <a:endParaRPr lang="en-US" b="0">
              <a:latin typeface="+mn-lt"/>
            </a:endParaRPr>
          </a:p>
        </p:txBody>
      </p:sp>
      <p:sp>
        <p:nvSpPr>
          <p:cNvPr id="55" name="Rectangle 54">
            <a:extLst>
              <a:ext uri="{FF2B5EF4-FFF2-40B4-BE49-F238E27FC236}">
                <a16:creationId xmlns:a16="http://schemas.microsoft.com/office/drawing/2014/main" id="{5A79C947-E839-48C6-B920-CBA22B3DAF42}"/>
              </a:ext>
            </a:extLst>
          </p:cNvPr>
          <p:cNvSpPr/>
          <p:nvPr/>
        </p:nvSpPr>
        <p:spPr bwMode="auto">
          <a:xfrm>
            <a:off x="7180812" y="3408784"/>
            <a:ext cx="1336105" cy="7078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13716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AD App Proxy</a:t>
            </a:r>
          </a:p>
        </p:txBody>
      </p:sp>
      <p:cxnSp>
        <p:nvCxnSpPr>
          <p:cNvPr id="89" name="Straight Arrow Connector 88">
            <a:extLst>
              <a:ext uri="{FF2B5EF4-FFF2-40B4-BE49-F238E27FC236}">
                <a16:creationId xmlns:a16="http://schemas.microsoft.com/office/drawing/2014/main" id="{1050C070-095C-4D95-AB04-825CDDF67F27}"/>
              </a:ext>
            </a:extLst>
          </p:cNvPr>
          <p:cNvCxnSpPr>
            <a:cxnSpLocks/>
          </p:cNvCxnSpPr>
          <p:nvPr/>
        </p:nvCxnSpPr>
        <p:spPr>
          <a:xfrm>
            <a:off x="6436664" y="3762727"/>
            <a:ext cx="744148" cy="0"/>
          </a:xfrm>
          <a:prstGeom prst="straightConnector1">
            <a:avLst/>
          </a:prstGeom>
          <a:ln w="31750">
            <a:solidFill>
              <a:schemeClr val="accent2"/>
            </a:solidFill>
            <a:prstDash val="solid"/>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56" name="Speech Bubble: Rectangle 55">
            <a:extLst>
              <a:ext uri="{FF2B5EF4-FFF2-40B4-BE49-F238E27FC236}">
                <a16:creationId xmlns:a16="http://schemas.microsoft.com/office/drawing/2014/main" id="{834B802E-1D3A-4FA2-86EE-12D5A53009C4}"/>
              </a:ext>
            </a:extLst>
          </p:cNvPr>
          <p:cNvSpPr/>
          <p:nvPr/>
        </p:nvSpPr>
        <p:spPr bwMode="auto">
          <a:xfrm>
            <a:off x="8361128" y="1477277"/>
            <a:ext cx="2530733" cy="646331"/>
          </a:xfrm>
          <a:prstGeom prst="wedgeRectCallout">
            <a:avLst>
              <a:gd name="adj1" fmla="val -30534"/>
              <a:gd name="adj2" fmla="val -16016"/>
            </a:avLst>
          </a:prstGeom>
          <a:solidFill>
            <a:schemeClr val="tx1"/>
          </a:solidFill>
          <a:ln>
            <a:noFill/>
          </a:ln>
          <a:effectLst>
            <a:outerShdw blurRad="1905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t>VPN typically allows access to all ports on the entire network</a:t>
            </a:r>
          </a:p>
        </p:txBody>
      </p:sp>
      <p:grpSp>
        <p:nvGrpSpPr>
          <p:cNvPr id="68" name="Group 67">
            <a:extLst>
              <a:ext uri="{FF2B5EF4-FFF2-40B4-BE49-F238E27FC236}">
                <a16:creationId xmlns:a16="http://schemas.microsoft.com/office/drawing/2014/main" id="{79797F85-FCC2-4FBD-ADA4-D1C030058BC1}"/>
              </a:ext>
            </a:extLst>
          </p:cNvPr>
          <p:cNvGrpSpPr/>
          <p:nvPr/>
        </p:nvGrpSpPr>
        <p:grpSpPr>
          <a:xfrm>
            <a:off x="1193156" y="3141520"/>
            <a:ext cx="1198140" cy="908827"/>
            <a:chOff x="1008237" y="3818692"/>
            <a:chExt cx="869741" cy="659726"/>
          </a:xfrm>
        </p:grpSpPr>
        <p:sp>
          <p:nvSpPr>
            <p:cNvPr id="84" name="Laptop_E770" title="Icon of a laptop">
              <a:extLst>
                <a:ext uri="{FF2B5EF4-FFF2-40B4-BE49-F238E27FC236}">
                  <a16:creationId xmlns:a16="http://schemas.microsoft.com/office/drawing/2014/main" id="{4BBB3F09-6722-4610-922D-4A3A3C5DA912}"/>
                </a:ext>
              </a:extLst>
            </p:cNvPr>
            <p:cNvSpPr>
              <a:spLocks noChangeAspect="1" noEditPoints="1"/>
            </p:cNvSpPr>
            <p:nvPr/>
          </p:nvSpPr>
          <p:spPr bwMode="auto">
            <a:xfrm>
              <a:off x="1279871" y="4017094"/>
              <a:ext cx="598107" cy="39649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people_4" title="Icon of a person">
              <a:extLst>
                <a:ext uri="{FF2B5EF4-FFF2-40B4-BE49-F238E27FC236}">
                  <a16:creationId xmlns:a16="http://schemas.microsoft.com/office/drawing/2014/main" id="{5C7005FC-BAB2-48B1-878B-C4C8A5B79E0A}"/>
                </a:ext>
              </a:extLst>
            </p:cNvPr>
            <p:cNvSpPr>
              <a:spLocks noChangeAspect="1" noEditPoints="1"/>
            </p:cNvSpPr>
            <p:nvPr/>
          </p:nvSpPr>
          <p:spPr bwMode="auto">
            <a:xfrm>
              <a:off x="1008237" y="3818692"/>
              <a:ext cx="590105" cy="65972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317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6" name="Straight Connector 15">
            <a:extLst>
              <a:ext uri="{FF2B5EF4-FFF2-40B4-BE49-F238E27FC236}">
                <a16:creationId xmlns:a16="http://schemas.microsoft.com/office/drawing/2014/main" id="{061C057D-98F3-4BA9-972C-FCE365DFFAD7}"/>
              </a:ext>
            </a:extLst>
          </p:cNvPr>
          <p:cNvCxnSpPr>
            <a:cxnSpLocks/>
            <a:stCxn id="63" idx="9"/>
            <a:endCxn id="56" idx="1"/>
          </p:cNvCxnSpPr>
          <p:nvPr/>
        </p:nvCxnSpPr>
        <p:spPr>
          <a:xfrm flipV="1">
            <a:off x="8067656" y="1800443"/>
            <a:ext cx="293472" cy="665010"/>
          </a:xfrm>
          <a:prstGeom prst="line">
            <a:avLst/>
          </a:prstGeom>
          <a:ln w="254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055C6238-F714-42E3-A01E-846AFBD4A1F6}"/>
              </a:ext>
            </a:extLst>
          </p:cNvPr>
          <p:cNvCxnSpPr>
            <a:cxnSpLocks/>
          </p:cNvCxnSpPr>
          <p:nvPr/>
        </p:nvCxnSpPr>
        <p:spPr>
          <a:xfrm>
            <a:off x="8516917" y="3762727"/>
            <a:ext cx="994299" cy="0"/>
          </a:xfrm>
          <a:prstGeom prst="straightConnector1">
            <a:avLst/>
          </a:prstGeom>
          <a:ln w="31750">
            <a:solidFill>
              <a:schemeClr val="accent2"/>
            </a:solidFill>
            <a:prstDash val="solid"/>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C39F0A8B-5957-4CE7-87B7-862643C06512}"/>
              </a:ext>
            </a:extLst>
          </p:cNvPr>
          <p:cNvCxnSpPr>
            <a:cxnSpLocks/>
          </p:cNvCxnSpPr>
          <p:nvPr/>
        </p:nvCxnSpPr>
        <p:spPr>
          <a:xfrm>
            <a:off x="2469338" y="3762727"/>
            <a:ext cx="2993563" cy="0"/>
          </a:xfrm>
          <a:prstGeom prst="straightConnector1">
            <a:avLst/>
          </a:prstGeom>
          <a:ln w="31750">
            <a:solidFill>
              <a:schemeClr val="accent2"/>
            </a:solidFill>
            <a:prstDash val="solid"/>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27F1985-FA50-4DE9-83D4-8D1430A49A48}"/>
              </a:ext>
            </a:extLst>
          </p:cNvPr>
          <p:cNvCxnSpPr/>
          <p:nvPr/>
        </p:nvCxnSpPr>
        <p:spPr>
          <a:xfrm flipV="1">
            <a:off x="2451884" y="2580480"/>
            <a:ext cx="4952177" cy="1051560"/>
          </a:xfrm>
          <a:prstGeom prst="bentConnector3">
            <a:avLst>
              <a:gd name="adj1" fmla="val 59776"/>
            </a:avLst>
          </a:prstGeom>
          <a:ln w="31750">
            <a:solidFill>
              <a:schemeClr val="accent5">
                <a:lumMod val="75000"/>
              </a:schemeClr>
            </a:solidFill>
            <a:prstDash val="dash"/>
            <a:headEnd type="non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C23A5C4C-BD11-4463-A2C2-114E2A0CD8D9}"/>
              </a:ext>
            </a:extLst>
          </p:cNvPr>
          <p:cNvCxnSpPr>
            <a:cxnSpLocks/>
          </p:cNvCxnSpPr>
          <p:nvPr/>
        </p:nvCxnSpPr>
        <p:spPr>
          <a:xfrm>
            <a:off x="8214780" y="2577091"/>
            <a:ext cx="1280160" cy="1005840"/>
          </a:xfrm>
          <a:prstGeom prst="bentConnector3">
            <a:avLst/>
          </a:prstGeom>
          <a:ln w="31750">
            <a:solidFill>
              <a:schemeClr val="accent5">
                <a:lumMod val="75000"/>
              </a:schemeClr>
            </a:solidFill>
            <a:prstDash val="dash"/>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370EDDD-301F-4B1A-A9D4-E795E01124BA}"/>
              </a:ext>
            </a:extLst>
          </p:cNvPr>
          <p:cNvCxnSpPr>
            <a:cxnSpLocks/>
          </p:cNvCxnSpPr>
          <p:nvPr/>
        </p:nvCxnSpPr>
        <p:spPr>
          <a:xfrm>
            <a:off x="4222355" y="2814399"/>
            <a:ext cx="1395119" cy="768532"/>
          </a:xfrm>
          <a:prstGeom prst="line">
            <a:avLst/>
          </a:prstGeom>
          <a:ln w="2540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E6AD9A74-B8BF-492C-AE55-FDD4410CAF83}"/>
                  </a:ext>
                </a:extLst>
              </p:cNvPr>
              <p:cNvGraphicFramePr>
                <a:graphicFrameLocks noChangeAspect="1"/>
              </p:cNvGraphicFramePr>
              <p:nvPr/>
            </p:nvGraphicFramePr>
            <p:xfrm>
              <a:off x="7432542" y="5650953"/>
              <a:ext cx="1563700" cy="879582"/>
            </p:xfrm>
            <a:graphic>
              <a:graphicData uri="http://schemas.microsoft.com/office/powerpoint/2016/slidezoom">
                <pslz:sldZm>
                  <pslz:sldZmObj sldId="2076137516" cId="3323906500">
                    <pslz:zmPr id="{1AF3FA7A-9AE7-4996-A63A-FAE8D2A6F9FB}" returnToParent="0" transitionDur="1000">
                      <p166:blipFill xmlns:p166="http://schemas.microsoft.com/office/powerpoint/2016/6/main">
                        <a:blip r:embed="rId5"/>
                        <a:stretch>
                          <a:fillRect/>
                        </a:stretch>
                      </p166:blipFill>
                      <p166:spPr xmlns:p166="http://schemas.microsoft.com/office/powerpoint/2016/6/main">
                        <a:xfrm>
                          <a:off x="0" y="0"/>
                          <a:ext cx="1563700" cy="87958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E6AD9A74-B8BF-492C-AE55-FDD4410CAF83}"/>
                  </a:ext>
                </a:extLst>
              </p:cNvPr>
              <p:cNvPicPr>
                <a:picLocks noGrp="1" noRot="1" noChangeAspect="1" noMove="1" noResize="1" noEditPoints="1" noAdjustHandles="1" noChangeArrowheads="1" noChangeShapeType="1"/>
              </p:cNvPicPr>
              <p:nvPr/>
            </p:nvPicPr>
            <p:blipFill>
              <a:blip r:embed="rId7"/>
              <a:stretch>
                <a:fillRect/>
              </a:stretch>
            </p:blipFill>
            <p:spPr>
              <a:xfrm>
                <a:off x="7432542" y="5650953"/>
                <a:ext cx="1563700" cy="87958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
        <p:nvSpPr>
          <p:cNvPr id="63" name="Graphic 104">
            <a:extLst>
              <a:ext uri="{FF2B5EF4-FFF2-40B4-BE49-F238E27FC236}">
                <a16:creationId xmlns:a16="http://schemas.microsoft.com/office/drawing/2014/main" id="{50F2F404-1672-410F-A790-75A0FFE33CE8}"/>
              </a:ext>
            </a:extLst>
          </p:cNvPr>
          <p:cNvSpPr/>
          <p:nvPr/>
        </p:nvSpPr>
        <p:spPr>
          <a:xfrm rot="10800000">
            <a:off x="7392720" y="2465453"/>
            <a:ext cx="677907" cy="332040"/>
          </a:xfrm>
          <a:custGeom>
            <a:avLst/>
            <a:gdLst>
              <a:gd name="connsiteX0" fmla="*/ 726330 w 1383485"/>
              <a:gd name="connsiteY0" fmla="*/ 332040 h 276700"/>
              <a:gd name="connsiteX1" fmla="*/ 380459 w 1383485"/>
              <a:gd name="connsiteY1" fmla="*/ 332040 h 276700"/>
              <a:gd name="connsiteX2" fmla="*/ 380459 w 1383485"/>
              <a:gd name="connsiteY2" fmla="*/ 117598 h 276700"/>
              <a:gd name="connsiteX3" fmla="*/ 615651 w 1383485"/>
              <a:gd name="connsiteY3" fmla="*/ 117598 h 276700"/>
              <a:gd name="connsiteX4" fmla="*/ 615651 w 1383485"/>
              <a:gd name="connsiteY4" fmla="*/ 0 h 276700"/>
              <a:gd name="connsiteX5" fmla="*/ 837009 w 1383485"/>
              <a:gd name="connsiteY5" fmla="*/ 0 h 276700"/>
              <a:gd name="connsiteX6" fmla="*/ 837009 w 1383485"/>
              <a:gd name="connsiteY6" fmla="*/ 117598 h 276700"/>
              <a:gd name="connsiteX7" fmla="*/ 1058366 w 1383485"/>
              <a:gd name="connsiteY7" fmla="*/ 117598 h 276700"/>
              <a:gd name="connsiteX8" fmla="*/ 1058366 w 1383485"/>
              <a:gd name="connsiteY8" fmla="*/ 332040 h 276700"/>
              <a:gd name="connsiteX9" fmla="*/ 726330 w 1383485"/>
              <a:gd name="connsiteY9" fmla="*/ 332040 h 276700"/>
              <a:gd name="connsiteX10" fmla="*/ 726330 w 1383485"/>
              <a:gd name="connsiteY10" fmla="*/ 332040 h 276700"/>
              <a:gd name="connsiteX11" fmla="*/ 726330 w 1383485"/>
              <a:gd name="connsiteY11" fmla="*/ 332040 h 276700"/>
              <a:gd name="connsiteX12" fmla="*/ 380459 w 1383485"/>
              <a:gd name="connsiteY12" fmla="*/ 228278 h 276700"/>
              <a:gd name="connsiteX13" fmla="*/ 0 w 1383485"/>
              <a:gd name="connsiteY13" fmla="*/ 228278 h 276700"/>
              <a:gd name="connsiteX14" fmla="*/ 1058366 w 1383485"/>
              <a:gd name="connsiteY14" fmla="*/ 228278 h 276700"/>
              <a:gd name="connsiteX15" fmla="*/ 1438825 w 1383485"/>
              <a:gd name="connsiteY15" fmla="*/ 228278 h 276700"/>
              <a:gd name="connsiteX0" fmla="*/ 726330 w 1058366"/>
              <a:gd name="connsiteY0" fmla="*/ 332040 h 332040"/>
              <a:gd name="connsiteX1" fmla="*/ 380459 w 1058366"/>
              <a:gd name="connsiteY1" fmla="*/ 332040 h 332040"/>
              <a:gd name="connsiteX2" fmla="*/ 380459 w 1058366"/>
              <a:gd name="connsiteY2" fmla="*/ 117598 h 332040"/>
              <a:gd name="connsiteX3" fmla="*/ 615651 w 1058366"/>
              <a:gd name="connsiteY3" fmla="*/ 117598 h 332040"/>
              <a:gd name="connsiteX4" fmla="*/ 615651 w 1058366"/>
              <a:gd name="connsiteY4" fmla="*/ 0 h 332040"/>
              <a:gd name="connsiteX5" fmla="*/ 837009 w 1058366"/>
              <a:gd name="connsiteY5" fmla="*/ 0 h 332040"/>
              <a:gd name="connsiteX6" fmla="*/ 837009 w 1058366"/>
              <a:gd name="connsiteY6" fmla="*/ 117598 h 332040"/>
              <a:gd name="connsiteX7" fmla="*/ 1058366 w 1058366"/>
              <a:gd name="connsiteY7" fmla="*/ 117598 h 332040"/>
              <a:gd name="connsiteX8" fmla="*/ 1058366 w 1058366"/>
              <a:gd name="connsiteY8" fmla="*/ 332040 h 332040"/>
              <a:gd name="connsiteX9" fmla="*/ 726330 w 1058366"/>
              <a:gd name="connsiteY9" fmla="*/ 332040 h 332040"/>
              <a:gd name="connsiteX10" fmla="*/ 726330 w 1058366"/>
              <a:gd name="connsiteY10" fmla="*/ 332040 h 332040"/>
              <a:gd name="connsiteX11" fmla="*/ 726330 w 1058366"/>
              <a:gd name="connsiteY11" fmla="*/ 332040 h 332040"/>
              <a:gd name="connsiteX12" fmla="*/ 380459 w 1058366"/>
              <a:gd name="connsiteY12" fmla="*/ 228278 h 332040"/>
              <a:gd name="connsiteX13" fmla="*/ 0 w 1058366"/>
              <a:gd name="connsiteY13" fmla="*/ 228278 h 332040"/>
              <a:gd name="connsiteX0" fmla="*/ 345871 w 677907"/>
              <a:gd name="connsiteY0" fmla="*/ 332040 h 332040"/>
              <a:gd name="connsiteX1" fmla="*/ 0 w 677907"/>
              <a:gd name="connsiteY1" fmla="*/ 332040 h 332040"/>
              <a:gd name="connsiteX2" fmla="*/ 0 w 677907"/>
              <a:gd name="connsiteY2" fmla="*/ 117598 h 332040"/>
              <a:gd name="connsiteX3" fmla="*/ 235192 w 677907"/>
              <a:gd name="connsiteY3" fmla="*/ 117598 h 332040"/>
              <a:gd name="connsiteX4" fmla="*/ 235192 w 677907"/>
              <a:gd name="connsiteY4" fmla="*/ 0 h 332040"/>
              <a:gd name="connsiteX5" fmla="*/ 456550 w 677907"/>
              <a:gd name="connsiteY5" fmla="*/ 0 h 332040"/>
              <a:gd name="connsiteX6" fmla="*/ 456550 w 677907"/>
              <a:gd name="connsiteY6" fmla="*/ 117598 h 332040"/>
              <a:gd name="connsiteX7" fmla="*/ 677907 w 677907"/>
              <a:gd name="connsiteY7" fmla="*/ 117598 h 332040"/>
              <a:gd name="connsiteX8" fmla="*/ 677907 w 677907"/>
              <a:gd name="connsiteY8" fmla="*/ 332040 h 332040"/>
              <a:gd name="connsiteX9" fmla="*/ 345871 w 677907"/>
              <a:gd name="connsiteY9" fmla="*/ 332040 h 332040"/>
              <a:gd name="connsiteX10" fmla="*/ 345871 w 677907"/>
              <a:gd name="connsiteY10" fmla="*/ 332040 h 332040"/>
              <a:gd name="connsiteX11" fmla="*/ 345871 w 677907"/>
              <a:gd name="connsiteY11" fmla="*/ 332040 h 332040"/>
              <a:gd name="connsiteX0" fmla="*/ 0 w 677907"/>
              <a:gd name="connsiteY0" fmla="*/ 332040 h 423480"/>
              <a:gd name="connsiteX1" fmla="*/ 0 w 677907"/>
              <a:gd name="connsiteY1" fmla="*/ 117598 h 423480"/>
              <a:gd name="connsiteX2" fmla="*/ 235192 w 677907"/>
              <a:gd name="connsiteY2" fmla="*/ 117598 h 423480"/>
              <a:gd name="connsiteX3" fmla="*/ 235192 w 677907"/>
              <a:gd name="connsiteY3" fmla="*/ 0 h 423480"/>
              <a:gd name="connsiteX4" fmla="*/ 456550 w 677907"/>
              <a:gd name="connsiteY4" fmla="*/ 0 h 423480"/>
              <a:gd name="connsiteX5" fmla="*/ 456550 w 677907"/>
              <a:gd name="connsiteY5" fmla="*/ 117598 h 423480"/>
              <a:gd name="connsiteX6" fmla="*/ 677907 w 677907"/>
              <a:gd name="connsiteY6" fmla="*/ 117598 h 423480"/>
              <a:gd name="connsiteX7" fmla="*/ 677907 w 677907"/>
              <a:gd name="connsiteY7" fmla="*/ 332040 h 423480"/>
              <a:gd name="connsiteX8" fmla="*/ 345871 w 677907"/>
              <a:gd name="connsiteY8" fmla="*/ 332040 h 423480"/>
              <a:gd name="connsiteX9" fmla="*/ 345871 w 677907"/>
              <a:gd name="connsiteY9" fmla="*/ 332040 h 423480"/>
              <a:gd name="connsiteX10" fmla="*/ 345871 w 677907"/>
              <a:gd name="connsiteY10" fmla="*/ 332040 h 423480"/>
              <a:gd name="connsiteX11" fmla="*/ 91440 w 677907"/>
              <a:gd name="connsiteY11" fmla="*/ 423480 h 423480"/>
              <a:gd name="connsiteX0" fmla="*/ 2223 w 680130"/>
              <a:gd name="connsiteY0" fmla="*/ 332040 h 332040"/>
              <a:gd name="connsiteX1" fmla="*/ 2223 w 680130"/>
              <a:gd name="connsiteY1" fmla="*/ 117598 h 332040"/>
              <a:gd name="connsiteX2" fmla="*/ 237415 w 680130"/>
              <a:gd name="connsiteY2" fmla="*/ 117598 h 332040"/>
              <a:gd name="connsiteX3" fmla="*/ 237415 w 680130"/>
              <a:gd name="connsiteY3" fmla="*/ 0 h 332040"/>
              <a:gd name="connsiteX4" fmla="*/ 458773 w 680130"/>
              <a:gd name="connsiteY4" fmla="*/ 0 h 332040"/>
              <a:gd name="connsiteX5" fmla="*/ 458773 w 680130"/>
              <a:gd name="connsiteY5" fmla="*/ 117598 h 332040"/>
              <a:gd name="connsiteX6" fmla="*/ 680130 w 680130"/>
              <a:gd name="connsiteY6" fmla="*/ 117598 h 332040"/>
              <a:gd name="connsiteX7" fmla="*/ 680130 w 680130"/>
              <a:gd name="connsiteY7" fmla="*/ 332040 h 332040"/>
              <a:gd name="connsiteX8" fmla="*/ 348094 w 680130"/>
              <a:gd name="connsiteY8" fmla="*/ 332040 h 332040"/>
              <a:gd name="connsiteX9" fmla="*/ 348094 w 680130"/>
              <a:gd name="connsiteY9" fmla="*/ 332040 h 332040"/>
              <a:gd name="connsiteX10" fmla="*/ 348094 w 680130"/>
              <a:gd name="connsiteY10" fmla="*/ 332040 h 332040"/>
              <a:gd name="connsiteX11" fmla="*/ 0 w 680130"/>
              <a:gd name="connsiteY11" fmla="*/ 331405 h 332040"/>
              <a:gd name="connsiteX0" fmla="*/ 0 w 677907"/>
              <a:gd name="connsiteY0" fmla="*/ 332040 h 332040"/>
              <a:gd name="connsiteX1" fmla="*/ 0 w 677907"/>
              <a:gd name="connsiteY1" fmla="*/ 117598 h 332040"/>
              <a:gd name="connsiteX2" fmla="*/ 235192 w 677907"/>
              <a:gd name="connsiteY2" fmla="*/ 117598 h 332040"/>
              <a:gd name="connsiteX3" fmla="*/ 235192 w 677907"/>
              <a:gd name="connsiteY3" fmla="*/ 0 h 332040"/>
              <a:gd name="connsiteX4" fmla="*/ 456550 w 677907"/>
              <a:gd name="connsiteY4" fmla="*/ 0 h 332040"/>
              <a:gd name="connsiteX5" fmla="*/ 456550 w 677907"/>
              <a:gd name="connsiteY5" fmla="*/ 117598 h 332040"/>
              <a:gd name="connsiteX6" fmla="*/ 677907 w 677907"/>
              <a:gd name="connsiteY6" fmla="*/ 117598 h 332040"/>
              <a:gd name="connsiteX7" fmla="*/ 677907 w 677907"/>
              <a:gd name="connsiteY7" fmla="*/ 332040 h 332040"/>
              <a:gd name="connsiteX8" fmla="*/ 345871 w 677907"/>
              <a:gd name="connsiteY8" fmla="*/ 332040 h 332040"/>
              <a:gd name="connsiteX9" fmla="*/ 345871 w 677907"/>
              <a:gd name="connsiteY9" fmla="*/ 332040 h 332040"/>
              <a:gd name="connsiteX10" fmla="*/ 345871 w 677907"/>
              <a:gd name="connsiteY10" fmla="*/ 332040 h 332040"/>
              <a:gd name="connsiteX0" fmla="*/ 0 w 677907"/>
              <a:gd name="connsiteY0" fmla="*/ 117598 h 332040"/>
              <a:gd name="connsiteX1" fmla="*/ 235192 w 677907"/>
              <a:gd name="connsiteY1" fmla="*/ 117598 h 332040"/>
              <a:gd name="connsiteX2" fmla="*/ 235192 w 677907"/>
              <a:gd name="connsiteY2" fmla="*/ 0 h 332040"/>
              <a:gd name="connsiteX3" fmla="*/ 456550 w 677907"/>
              <a:gd name="connsiteY3" fmla="*/ 0 h 332040"/>
              <a:gd name="connsiteX4" fmla="*/ 456550 w 677907"/>
              <a:gd name="connsiteY4" fmla="*/ 117598 h 332040"/>
              <a:gd name="connsiteX5" fmla="*/ 677907 w 677907"/>
              <a:gd name="connsiteY5" fmla="*/ 117598 h 332040"/>
              <a:gd name="connsiteX6" fmla="*/ 677907 w 677907"/>
              <a:gd name="connsiteY6" fmla="*/ 332040 h 332040"/>
              <a:gd name="connsiteX7" fmla="*/ 345871 w 677907"/>
              <a:gd name="connsiteY7" fmla="*/ 332040 h 332040"/>
              <a:gd name="connsiteX8" fmla="*/ 345871 w 677907"/>
              <a:gd name="connsiteY8" fmla="*/ 332040 h 332040"/>
              <a:gd name="connsiteX9" fmla="*/ 345871 w 677907"/>
              <a:gd name="connsiteY9" fmla="*/ 332040 h 332040"/>
              <a:gd name="connsiteX0" fmla="*/ 0 w 677907"/>
              <a:gd name="connsiteY0" fmla="*/ 117598 h 332040"/>
              <a:gd name="connsiteX1" fmla="*/ 235192 w 677907"/>
              <a:gd name="connsiteY1" fmla="*/ 117598 h 332040"/>
              <a:gd name="connsiteX2" fmla="*/ 235192 w 677907"/>
              <a:gd name="connsiteY2" fmla="*/ 0 h 332040"/>
              <a:gd name="connsiteX3" fmla="*/ 456550 w 677907"/>
              <a:gd name="connsiteY3" fmla="*/ 0 h 332040"/>
              <a:gd name="connsiteX4" fmla="*/ 456550 w 677907"/>
              <a:gd name="connsiteY4" fmla="*/ 117598 h 332040"/>
              <a:gd name="connsiteX5" fmla="*/ 677907 w 677907"/>
              <a:gd name="connsiteY5" fmla="*/ 117598 h 332040"/>
              <a:gd name="connsiteX6" fmla="*/ 677907 w 677907"/>
              <a:gd name="connsiteY6" fmla="*/ 332040 h 332040"/>
              <a:gd name="connsiteX7" fmla="*/ 345871 w 677907"/>
              <a:gd name="connsiteY7" fmla="*/ 332040 h 332040"/>
              <a:gd name="connsiteX8" fmla="*/ 345871 w 677907"/>
              <a:gd name="connsiteY8" fmla="*/ 332040 h 332040"/>
              <a:gd name="connsiteX9" fmla="*/ 2971 w 677907"/>
              <a:gd name="connsiteY9" fmla="*/ 332040 h 33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907" h="332040">
                <a:moveTo>
                  <a:pt x="0" y="117598"/>
                </a:moveTo>
                <a:lnTo>
                  <a:pt x="235192" y="117598"/>
                </a:lnTo>
                <a:lnTo>
                  <a:pt x="235192" y="0"/>
                </a:lnTo>
                <a:lnTo>
                  <a:pt x="456550" y="0"/>
                </a:lnTo>
                <a:lnTo>
                  <a:pt x="456550" y="117598"/>
                </a:lnTo>
                <a:lnTo>
                  <a:pt x="677907" y="117598"/>
                </a:lnTo>
                <a:lnTo>
                  <a:pt x="677907" y="332040"/>
                </a:lnTo>
                <a:lnTo>
                  <a:pt x="345871" y="332040"/>
                </a:lnTo>
                <a:lnTo>
                  <a:pt x="345871" y="332040"/>
                </a:lnTo>
                <a:lnTo>
                  <a:pt x="2971" y="332040"/>
                </a:lnTo>
              </a:path>
            </a:pathLst>
          </a:custGeom>
          <a:solidFill>
            <a:schemeClr val="bg1"/>
          </a:solidFill>
          <a:ln w="42069"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90E56E4C-D59E-4EE6-86C0-A7E80BCD4724}"/>
              </a:ext>
            </a:extLst>
          </p:cNvPr>
          <p:cNvGrpSpPr/>
          <p:nvPr/>
        </p:nvGrpSpPr>
        <p:grpSpPr>
          <a:xfrm>
            <a:off x="8070627" y="2409613"/>
            <a:ext cx="525016" cy="641772"/>
            <a:chOff x="7598860" y="1816106"/>
            <a:chExt cx="525016" cy="641772"/>
          </a:xfrm>
        </p:grpSpPr>
        <p:cxnSp>
          <p:nvCxnSpPr>
            <p:cNvPr id="69" name="Connector: Elbow 68">
              <a:extLst>
                <a:ext uri="{FF2B5EF4-FFF2-40B4-BE49-F238E27FC236}">
                  <a16:creationId xmlns:a16="http://schemas.microsoft.com/office/drawing/2014/main" id="{4BD4446A-5841-42CE-8886-6A68B5AE1039}"/>
                </a:ext>
              </a:extLst>
            </p:cNvPr>
            <p:cNvCxnSpPr>
              <a:cxnSpLocks/>
            </p:cNvCxnSpPr>
            <p:nvPr/>
          </p:nvCxnSpPr>
          <p:spPr>
            <a:xfrm flipV="1">
              <a:off x="7608888" y="1816106"/>
              <a:ext cx="436262" cy="128684"/>
            </a:xfrm>
            <a:prstGeom prst="straightConnector1">
              <a:avLst/>
            </a:prstGeom>
            <a:ln w="31750">
              <a:gradFill flip="none" rotWithShape="1">
                <a:gsLst>
                  <a:gs pos="0">
                    <a:srgbClr val="E2E2E2"/>
                  </a:gs>
                  <a:gs pos="100000">
                    <a:srgbClr val="565656"/>
                  </a:gs>
                </a:gsLst>
                <a:lin ang="0" scaled="1"/>
                <a:tileRect/>
              </a:gradFill>
              <a:prstDash val="sysDot"/>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Connector: Elbow 68">
              <a:extLst>
                <a:ext uri="{FF2B5EF4-FFF2-40B4-BE49-F238E27FC236}">
                  <a16:creationId xmlns:a16="http://schemas.microsoft.com/office/drawing/2014/main" id="{1CABFE8F-5215-4AE5-9238-FC560BFDD9E5}"/>
                </a:ext>
              </a:extLst>
            </p:cNvPr>
            <p:cNvCxnSpPr>
              <a:cxnSpLocks/>
            </p:cNvCxnSpPr>
            <p:nvPr/>
          </p:nvCxnSpPr>
          <p:spPr>
            <a:xfrm>
              <a:off x="7608888" y="1977563"/>
              <a:ext cx="514988" cy="234191"/>
            </a:xfrm>
            <a:prstGeom prst="straightConnector1">
              <a:avLst/>
            </a:prstGeom>
            <a:ln w="31750">
              <a:gradFill flip="none" rotWithShape="1">
                <a:gsLst>
                  <a:gs pos="0">
                    <a:srgbClr val="E2E2E2"/>
                  </a:gs>
                  <a:gs pos="100000">
                    <a:srgbClr val="565656"/>
                  </a:gs>
                </a:gsLst>
                <a:lin ang="0" scaled="1"/>
                <a:tileRect/>
              </a:gradFill>
              <a:prstDash val="sysDot"/>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Connector: Elbow 68">
              <a:extLst>
                <a:ext uri="{FF2B5EF4-FFF2-40B4-BE49-F238E27FC236}">
                  <a16:creationId xmlns:a16="http://schemas.microsoft.com/office/drawing/2014/main" id="{862D7771-1D9C-4ED5-8B3F-A4DF65EF8797}"/>
                </a:ext>
              </a:extLst>
            </p:cNvPr>
            <p:cNvCxnSpPr>
              <a:cxnSpLocks/>
            </p:cNvCxnSpPr>
            <p:nvPr/>
          </p:nvCxnSpPr>
          <p:spPr>
            <a:xfrm>
              <a:off x="7598860" y="2017679"/>
              <a:ext cx="336551" cy="440199"/>
            </a:xfrm>
            <a:prstGeom prst="straightConnector1">
              <a:avLst/>
            </a:prstGeom>
            <a:ln w="31750">
              <a:gradFill flip="none" rotWithShape="1">
                <a:gsLst>
                  <a:gs pos="0">
                    <a:srgbClr val="E2E2E2"/>
                  </a:gs>
                  <a:gs pos="100000">
                    <a:srgbClr val="565656"/>
                  </a:gs>
                </a:gsLst>
                <a:lin ang="0" scaled="1"/>
                <a:tileRect/>
              </a:gradFill>
              <a:prstDash val="sysDot"/>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sp>
        <p:nvSpPr>
          <p:cNvPr id="72" name="Speech Bubble: Rectangle 71">
            <a:extLst>
              <a:ext uri="{FF2B5EF4-FFF2-40B4-BE49-F238E27FC236}">
                <a16:creationId xmlns:a16="http://schemas.microsoft.com/office/drawing/2014/main" id="{357A19F5-FDC1-43E3-9312-50BA13026906}"/>
              </a:ext>
            </a:extLst>
          </p:cNvPr>
          <p:cNvSpPr/>
          <p:nvPr/>
        </p:nvSpPr>
        <p:spPr bwMode="auto">
          <a:xfrm>
            <a:off x="4740396" y="5325659"/>
            <a:ext cx="2048166" cy="1330411"/>
          </a:xfrm>
          <a:prstGeom prst="wedgeRectCallout">
            <a:avLst>
              <a:gd name="adj1" fmla="val -21635"/>
              <a:gd name="adj2" fmla="val 19736"/>
            </a:avLst>
          </a:prstGeom>
          <a:solidFill>
            <a:schemeClr val="bg1"/>
          </a:solidFill>
          <a:ln w="19050">
            <a:solidFill>
              <a:schemeClr val="tx1"/>
            </a:solidFill>
            <a:prstDash val="sysDash"/>
          </a:ln>
          <a:effectLst>
            <a:outerShdw blurRad="1905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91440"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200" b="1" kern="0" cap="all" spc="118">
                <a:ln w="3175">
                  <a:noFill/>
                </a:ln>
                <a:gradFill>
                  <a:gsLst>
                    <a:gs pos="0">
                      <a:srgbClr val="1A1A1A"/>
                    </a:gs>
                    <a:gs pos="100000">
                      <a:srgbClr val="1A1A1A"/>
                    </a:gs>
                  </a:gsLst>
                  <a:lin ang="5400000" scaled="1"/>
                </a:gradFill>
                <a:latin typeface="Segoe UI"/>
                <a:ea typeface="Segoe UI Black" pitchFamily="34"/>
                <a:cs typeface="Segoe UI Black" pitchFamily="34"/>
              </a:rPr>
              <a:t>Session Security </a:t>
            </a:r>
          </a:p>
          <a:p>
            <a:pPr defTabSz="932472" fontAlgn="base">
              <a:spcBef>
                <a:spcPct val="0"/>
              </a:spcBef>
              <a:spcAft>
                <a:spcPts val="600"/>
              </a:spcAft>
            </a:pPr>
            <a:endParaRPr lang="en-US" sz="1200" b="1" kern="0" cap="all" spc="118">
              <a:ln w="3175">
                <a:noFill/>
              </a:ln>
              <a:gradFill>
                <a:gsLst>
                  <a:gs pos="0">
                    <a:srgbClr val="1A1A1A"/>
                  </a:gs>
                  <a:gs pos="100000">
                    <a:srgbClr val="1A1A1A"/>
                  </a:gs>
                </a:gsLst>
                <a:lin ang="5400000" scaled="1"/>
              </a:gradFill>
              <a:latin typeface="Segoe UI"/>
              <a:ea typeface="Segoe UI Black" pitchFamily="34"/>
              <a:cs typeface="Segoe UI Semibold" panose="020B0702040204020203" pitchFamily="34" charset="0"/>
            </a:endParaRPr>
          </a:p>
          <a:p>
            <a:pPr defTabSz="932472" fontAlgn="base">
              <a:spcBef>
                <a:spcPct val="0"/>
              </a:spcBef>
              <a:spcAft>
                <a:spcPts val="600"/>
              </a:spcAft>
            </a:pPr>
            <a:endParaRPr lang="en-US" sz="1200" b="1" kern="0" cap="all" spc="118">
              <a:ln w="3175">
                <a:noFill/>
              </a:ln>
              <a:gradFill>
                <a:gsLst>
                  <a:gs pos="0">
                    <a:srgbClr val="1A1A1A"/>
                  </a:gs>
                  <a:gs pos="100000">
                    <a:srgbClr val="1A1A1A"/>
                  </a:gs>
                </a:gsLst>
                <a:lin ang="5400000" scaled="1"/>
              </a:gradFill>
              <a:latin typeface="Segoe UI"/>
              <a:ea typeface="Segoe UI Black" pitchFamily="34"/>
              <a:cs typeface="Segoe UI Semibold" panose="020B0702040204020203" pitchFamily="34" charset="0"/>
            </a:endParaRP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C6B7A982-07CD-4B28-9592-B94A585CA4BB}"/>
                  </a:ext>
                </a:extLst>
              </p:cNvPr>
              <p:cNvGraphicFramePr>
                <a:graphicFrameLocks noChangeAspect="1"/>
              </p:cNvGraphicFramePr>
              <p:nvPr/>
            </p:nvGraphicFramePr>
            <p:xfrm>
              <a:off x="4982629" y="5650953"/>
              <a:ext cx="1563700" cy="879582"/>
            </p:xfrm>
            <a:graphic>
              <a:graphicData uri="http://schemas.microsoft.com/office/powerpoint/2016/slidezoom">
                <pslz:sldZm>
                  <pslz:sldZmObj sldId="2076137519" cId="739384877">
                    <pslz:zmPr id="{0C905AAF-175A-4FFE-8C50-58689B346BEE}" transitionDur="1000">
                      <p166:blipFill xmlns:p166="http://schemas.microsoft.com/office/powerpoint/2016/6/main">
                        <a:blip r:embed="rId8"/>
                        <a:stretch>
                          <a:fillRect/>
                        </a:stretch>
                      </p166:blipFill>
                      <p166:spPr xmlns:p166="http://schemas.microsoft.com/office/powerpoint/2016/6/main">
                        <a:xfrm>
                          <a:off x="0" y="0"/>
                          <a:ext cx="1563700" cy="879582"/>
                        </a:xfrm>
                        <a:prstGeom prst="rect">
                          <a:avLst/>
                        </a:prstGeom>
                        <a:solidFill>
                          <a:schemeClr val="accent2"/>
                        </a:solidFill>
                        <a:ln>
                          <a:noFill/>
                        </a:ln>
                        <a:effectLst>
                          <a:outerShdw blurRad="190500" dist="38100" dir="2700000" algn="tl" rotWithShape="0">
                            <a:prstClr val="black">
                              <a:alpha val="30000"/>
                            </a:prstClr>
                          </a:outerShdw>
                        </a:effectLst>
                      </p166:spPr>
                    </pslz:zmPr>
                  </pslz:sldZmObj>
                </pslz:sldZm>
              </a:graphicData>
            </a:graphic>
          </p:graphicFrame>
        </mc:Choice>
        <mc:Fallback xmlns="">
          <p:pic>
            <p:nvPicPr>
              <p:cNvPr id="6" name="Slide Zoom 5">
                <a:hlinkClick r:id="rId9" action="ppaction://hlinksldjump"/>
                <a:extLst>
                  <a:ext uri="{FF2B5EF4-FFF2-40B4-BE49-F238E27FC236}">
                    <a16:creationId xmlns:a16="http://schemas.microsoft.com/office/drawing/2014/main" id="{C6B7A982-07CD-4B28-9592-B94A585CA4BB}"/>
                  </a:ext>
                </a:extLst>
              </p:cNvPr>
              <p:cNvPicPr>
                <a:picLocks noGrp="1" noRot="1" noChangeAspect="1" noMove="1" noResize="1" noEditPoints="1" noAdjustHandles="1" noChangeArrowheads="1" noChangeShapeType="1"/>
              </p:cNvPicPr>
              <p:nvPr/>
            </p:nvPicPr>
            <p:blipFill>
              <a:blip r:embed="rId10"/>
              <a:stretch>
                <a:fillRect/>
              </a:stretch>
            </p:blipFill>
            <p:spPr>
              <a:xfrm>
                <a:off x="4982629" y="5650953"/>
                <a:ext cx="1563700" cy="879582"/>
              </a:xfrm>
              <a:prstGeom prst="rect">
                <a:avLst/>
              </a:prstGeom>
              <a:solidFill>
                <a:schemeClr val="accent2"/>
              </a:solidFill>
              <a:ln>
                <a:noFill/>
              </a:ln>
              <a:effectLst>
                <a:outerShdw blurRad="190500" dist="38100" dir="2700000" algn="tl" rotWithShape="0">
                  <a:prstClr val="black">
                    <a:alpha val="30000"/>
                  </a:prstClr>
                </a:outerShdw>
              </a:effectLst>
            </p:spPr>
          </p:pic>
        </mc:Fallback>
      </mc:AlternateContent>
      <p:grpSp>
        <p:nvGrpSpPr>
          <p:cNvPr id="11" name="Group 10">
            <a:extLst>
              <a:ext uri="{FF2B5EF4-FFF2-40B4-BE49-F238E27FC236}">
                <a16:creationId xmlns:a16="http://schemas.microsoft.com/office/drawing/2014/main" id="{EDEC14E0-49D7-4D01-9E6E-01BEC9A77ABD}"/>
              </a:ext>
            </a:extLst>
          </p:cNvPr>
          <p:cNvGrpSpPr/>
          <p:nvPr/>
        </p:nvGrpSpPr>
        <p:grpSpPr>
          <a:xfrm>
            <a:off x="1193156" y="1532341"/>
            <a:ext cx="3511568" cy="1349139"/>
            <a:chOff x="1193156" y="1532341"/>
            <a:chExt cx="3511568" cy="1349139"/>
          </a:xfrm>
        </p:grpSpPr>
        <p:sp>
          <p:nvSpPr>
            <p:cNvPr id="66" name="Speech Bubble: Rectangle 65">
              <a:extLst>
                <a:ext uri="{FF2B5EF4-FFF2-40B4-BE49-F238E27FC236}">
                  <a16:creationId xmlns:a16="http://schemas.microsoft.com/office/drawing/2014/main" id="{13CF78C4-0795-41DA-8E15-F98EDDCB0279}"/>
                </a:ext>
              </a:extLst>
            </p:cNvPr>
            <p:cNvSpPr/>
            <p:nvPr/>
          </p:nvSpPr>
          <p:spPr bwMode="auto">
            <a:xfrm>
              <a:off x="1193156" y="1532341"/>
              <a:ext cx="3511568" cy="1349139"/>
            </a:xfrm>
            <a:prstGeom prst="wedgeRectCallout">
              <a:avLst>
                <a:gd name="adj1" fmla="val -21635"/>
                <a:gd name="adj2" fmla="val 19736"/>
              </a:avLst>
            </a:prstGeom>
            <a:solidFill>
              <a:schemeClr val="accent2"/>
            </a:solidFill>
            <a:ln>
              <a:noFill/>
            </a:ln>
            <a:effectLst>
              <a:outerShdw blurRad="1905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171450" marR="0" lvl="0" indent="-171450" algn="l"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1. Configure Azure</a:t>
              </a:r>
              <a:r>
                <a:rPr kumimoji="0" lang="en-US" sz="1200" b="1" i="0" u="none" strike="noStrike" kern="1200" cap="none" spc="0" normalizeH="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 AD for VPN </a:t>
              </a: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authentication</a:t>
              </a:r>
            </a:p>
            <a:p>
              <a:pPr marL="400050" marR="0" lvl="0" algn="l" defTabSz="932472" rtl="0" eaLnBrk="1" fontAlgn="base" latinLnBrk="0" hangingPunct="1">
                <a:lnSpc>
                  <a:spcPct val="100000"/>
                </a:lnSpc>
                <a:spcBef>
                  <a:spcPct val="0"/>
                </a:spcBef>
                <a:spcAft>
                  <a:spcPts val="900"/>
                </a:spcAft>
                <a:buClrTx/>
                <a:buSzTx/>
                <a:tabLst/>
                <a:defRPr/>
              </a:pPr>
              <a:r>
                <a:rPr kumimoji="0" lang="en-US" sz="1200" i="1" u="none" strike="noStrike" kern="1200" cap="none" spc="0" normalizeH="0" baseline="0" noProof="0">
                  <a:ln>
                    <a:noFill/>
                  </a:ln>
                  <a:gradFill>
                    <a:gsLst>
                      <a:gs pos="0">
                        <a:srgbClr val="FFFFFF"/>
                      </a:gs>
                      <a:gs pos="100000">
                        <a:srgbClr val="FFFFFF"/>
                      </a:gs>
                    </a:gsLst>
                    <a:lin ang="5400000" scaled="0"/>
                  </a:gradFill>
                  <a:effectLst/>
                  <a:uLnTx/>
                  <a:uFillTx/>
                  <a:latin typeface="+mj-lt"/>
                  <a:cs typeface="Segoe UI Semibold" panose="020B0702040204020203" pitchFamily="34" charset="0"/>
                </a:rPr>
                <a:t>Explicit</a:t>
              </a:r>
              <a:r>
                <a:rPr kumimoji="0" lang="en-US" sz="1200" i="1" u="none" strike="noStrike" kern="1200" cap="none" spc="0" normalizeH="0" noProof="0">
                  <a:ln>
                    <a:noFill/>
                  </a:ln>
                  <a:gradFill>
                    <a:gsLst>
                      <a:gs pos="0">
                        <a:srgbClr val="FFFFFF"/>
                      </a:gs>
                      <a:gs pos="100000">
                        <a:srgbClr val="FFFFFF"/>
                      </a:gs>
                    </a:gsLst>
                    <a:lin ang="5400000" scaled="0"/>
                  </a:gradFill>
                  <a:effectLst/>
                  <a:uLnTx/>
                  <a:uFillTx/>
                  <a:latin typeface="+mj-lt"/>
                  <a:cs typeface="Segoe UI Semibold" panose="020B0702040204020203" pitchFamily="34" charset="0"/>
                </a:rPr>
                <a:t> User and Device </a:t>
              </a:r>
              <a:br>
                <a:rPr kumimoji="0" lang="en-US" sz="1200" i="1" u="none" strike="noStrike" kern="1200" cap="none" spc="0" normalizeH="0" noProof="0">
                  <a:ln>
                    <a:noFill/>
                  </a:ln>
                  <a:gradFill>
                    <a:gsLst>
                      <a:gs pos="0">
                        <a:srgbClr val="FFFFFF"/>
                      </a:gs>
                      <a:gs pos="100000">
                        <a:srgbClr val="FFFFFF"/>
                      </a:gs>
                    </a:gsLst>
                    <a:lin ang="5400000" scaled="0"/>
                  </a:gradFill>
                  <a:effectLst/>
                  <a:uLnTx/>
                  <a:uFillTx/>
                  <a:latin typeface="+mj-lt"/>
                  <a:cs typeface="Segoe UI Semibold" panose="020B0702040204020203" pitchFamily="34" charset="0"/>
                </a:rPr>
              </a:br>
              <a:r>
                <a:rPr kumimoji="0" lang="en-US" sz="1200" i="1" u="none" strike="noStrike" kern="1200" cap="none" spc="0" normalizeH="0" noProof="0">
                  <a:ln>
                    <a:noFill/>
                  </a:ln>
                  <a:gradFill>
                    <a:gsLst>
                      <a:gs pos="0">
                        <a:srgbClr val="FFFFFF"/>
                      </a:gs>
                      <a:gs pos="100000">
                        <a:srgbClr val="FFFFFF"/>
                      </a:gs>
                    </a:gsLst>
                    <a:lin ang="5400000" scaled="0"/>
                  </a:gradFill>
                  <a:effectLst/>
                  <a:uLnTx/>
                  <a:uFillTx/>
                  <a:latin typeface="+mj-lt"/>
                  <a:cs typeface="Segoe UI Semibold" panose="020B0702040204020203" pitchFamily="34" charset="0"/>
                </a:rPr>
                <a:t>Trust Validation</a:t>
              </a:r>
            </a:p>
            <a:p>
              <a:pPr marL="400050" marR="0" lvl="0" algn="l" defTabSz="932472" rtl="0" eaLnBrk="1" fontAlgn="base" latinLnBrk="0" hangingPunct="1">
                <a:lnSpc>
                  <a:spcPct val="100000"/>
                </a:lnSpc>
                <a:spcBef>
                  <a:spcPct val="0"/>
                </a:spcBef>
                <a:spcAft>
                  <a:spcPts val="600"/>
                </a:spcAft>
                <a:buClrTx/>
                <a:buSzTx/>
                <a:tabLst/>
                <a:defRPr/>
              </a:pPr>
              <a:r>
                <a:rPr lang="en-US" sz="1200" i="1" baseline="0">
                  <a:gradFill>
                    <a:gsLst>
                      <a:gs pos="0">
                        <a:srgbClr val="FFFFFF"/>
                      </a:gs>
                      <a:gs pos="100000">
                        <a:srgbClr val="FFFFFF"/>
                      </a:gs>
                    </a:gsLst>
                    <a:lin ang="5400000" scaled="0"/>
                  </a:gradFill>
                  <a:latin typeface="+mj-lt"/>
                  <a:cs typeface="Segoe UI Semibold" panose="020B0702040204020203" pitchFamily="34" charset="0"/>
                </a:rPr>
                <a:t>Provides</a:t>
              </a:r>
              <a:r>
                <a:rPr lang="en-US" sz="1200" i="1">
                  <a:gradFill>
                    <a:gsLst>
                      <a:gs pos="0">
                        <a:srgbClr val="FFFFFF"/>
                      </a:gs>
                      <a:gs pos="100000">
                        <a:srgbClr val="FFFFFF"/>
                      </a:gs>
                    </a:gsLst>
                    <a:lin ang="5400000" scaled="0"/>
                  </a:gradFill>
                  <a:latin typeface="+mj-lt"/>
                  <a:cs typeface="Segoe UI Semibold" panose="020B0702040204020203" pitchFamily="34" charset="0"/>
                </a:rPr>
                <a:t> full network access </a:t>
              </a:r>
              <a:br>
                <a:rPr lang="en-US" sz="1200" i="1">
                  <a:gradFill>
                    <a:gsLst>
                      <a:gs pos="0">
                        <a:srgbClr val="FFFFFF"/>
                      </a:gs>
                      <a:gs pos="100000">
                        <a:srgbClr val="FFFFFF"/>
                      </a:gs>
                    </a:gsLst>
                    <a:lin ang="5400000" scaled="0"/>
                  </a:gradFill>
                  <a:latin typeface="+mj-lt"/>
                  <a:cs typeface="Segoe UI Semibold" panose="020B0702040204020203" pitchFamily="34" charset="0"/>
                </a:rPr>
              </a:br>
              <a:r>
                <a:rPr lang="en-US" sz="1200" i="1">
                  <a:gradFill>
                    <a:gsLst>
                      <a:gs pos="0">
                        <a:srgbClr val="FFFFFF"/>
                      </a:gs>
                      <a:gs pos="100000">
                        <a:srgbClr val="FFFFFF"/>
                      </a:gs>
                    </a:gsLst>
                    <a:lin ang="5400000" scaled="0"/>
                  </a:gradFill>
                  <a:latin typeface="+mj-lt"/>
                  <a:cs typeface="Segoe UI Semibold" panose="020B0702040204020203" pitchFamily="34" charset="0"/>
                </a:rPr>
                <a:t>(sometimes segmented)</a:t>
              </a:r>
            </a:p>
          </p:txBody>
        </p:sp>
        <p:grpSp>
          <p:nvGrpSpPr>
            <p:cNvPr id="17" name="Group 16">
              <a:extLst>
                <a:ext uri="{FF2B5EF4-FFF2-40B4-BE49-F238E27FC236}">
                  <a16:creationId xmlns:a16="http://schemas.microsoft.com/office/drawing/2014/main" id="{83AFE95B-0140-4062-B540-A5CE09762AF0}"/>
                </a:ext>
              </a:extLst>
            </p:cNvPr>
            <p:cNvGrpSpPr/>
            <p:nvPr/>
          </p:nvGrpSpPr>
          <p:grpSpPr>
            <a:xfrm>
              <a:off x="1287908" y="1928209"/>
              <a:ext cx="337450" cy="337450"/>
              <a:chOff x="3659123" y="1871939"/>
              <a:chExt cx="337450" cy="337450"/>
            </a:xfrm>
          </p:grpSpPr>
          <p:sp>
            <p:nvSpPr>
              <p:cNvPr id="10" name="Oval 9">
                <a:extLst>
                  <a:ext uri="{FF2B5EF4-FFF2-40B4-BE49-F238E27FC236}">
                    <a16:creationId xmlns:a16="http://schemas.microsoft.com/office/drawing/2014/main" id="{B6FBEABA-B7F4-4E47-AEC7-CD93DD6EBC4B}"/>
                  </a:ext>
                </a:extLst>
              </p:cNvPr>
              <p:cNvSpPr/>
              <p:nvPr/>
            </p:nvSpPr>
            <p:spPr bwMode="auto">
              <a:xfrm>
                <a:off x="3714738" y="1930705"/>
                <a:ext cx="226219" cy="21290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Badge Follow">
                <a:extLst>
                  <a:ext uri="{FF2B5EF4-FFF2-40B4-BE49-F238E27FC236}">
                    <a16:creationId xmlns:a16="http://schemas.microsoft.com/office/drawing/2014/main" id="{404C06F1-EF6F-4C07-9C1E-3221E0AA247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59123" y="1871939"/>
                <a:ext cx="337450" cy="337450"/>
              </a:xfrm>
              <a:prstGeom prst="rect">
                <a:avLst/>
              </a:prstGeom>
            </p:spPr>
          </p:pic>
        </p:grpSp>
        <p:grpSp>
          <p:nvGrpSpPr>
            <p:cNvPr id="15" name="Group 14">
              <a:extLst>
                <a:ext uri="{FF2B5EF4-FFF2-40B4-BE49-F238E27FC236}">
                  <a16:creationId xmlns:a16="http://schemas.microsoft.com/office/drawing/2014/main" id="{D9B1E356-7D52-4896-9C68-B11C382D84F4}"/>
                </a:ext>
              </a:extLst>
            </p:cNvPr>
            <p:cNvGrpSpPr/>
            <p:nvPr/>
          </p:nvGrpSpPr>
          <p:grpSpPr>
            <a:xfrm>
              <a:off x="1287908" y="2403984"/>
              <a:ext cx="337450" cy="337450"/>
              <a:chOff x="3659123" y="2303797"/>
              <a:chExt cx="337450" cy="337450"/>
            </a:xfrm>
          </p:grpSpPr>
          <p:sp>
            <p:nvSpPr>
              <p:cNvPr id="14" name="Oval 13">
                <a:extLst>
                  <a:ext uri="{FF2B5EF4-FFF2-40B4-BE49-F238E27FC236}">
                    <a16:creationId xmlns:a16="http://schemas.microsoft.com/office/drawing/2014/main" id="{5B8EE47F-13F3-4E91-B439-C9F978749D08}"/>
                  </a:ext>
                </a:extLst>
              </p:cNvPr>
              <p:cNvSpPr/>
              <p:nvPr/>
            </p:nvSpPr>
            <p:spPr bwMode="auto">
              <a:xfrm>
                <a:off x="3714737" y="2370096"/>
                <a:ext cx="226219" cy="21290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descr="Badge Unfollow">
                <a:extLst>
                  <a:ext uri="{FF2B5EF4-FFF2-40B4-BE49-F238E27FC236}">
                    <a16:creationId xmlns:a16="http://schemas.microsoft.com/office/drawing/2014/main" id="{F16C5E70-F95A-47AE-B631-17FAB0BA430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59123" y="2303797"/>
                <a:ext cx="337450" cy="337450"/>
              </a:xfrm>
              <a:prstGeom prst="rect">
                <a:avLst/>
              </a:prstGeom>
            </p:spPr>
          </p:pic>
        </p:grpSp>
      </p:grpSp>
      <p:grpSp>
        <p:nvGrpSpPr>
          <p:cNvPr id="24" name="Group 23">
            <a:extLst>
              <a:ext uri="{FF2B5EF4-FFF2-40B4-BE49-F238E27FC236}">
                <a16:creationId xmlns:a16="http://schemas.microsoft.com/office/drawing/2014/main" id="{34CD61B9-D548-41A8-8352-60E80BC7BD5E}"/>
              </a:ext>
            </a:extLst>
          </p:cNvPr>
          <p:cNvGrpSpPr/>
          <p:nvPr/>
        </p:nvGrpSpPr>
        <p:grpSpPr>
          <a:xfrm>
            <a:off x="1193156" y="4452837"/>
            <a:ext cx="3375394" cy="1349136"/>
            <a:chOff x="1193156" y="4452837"/>
            <a:chExt cx="3375394" cy="1349136"/>
          </a:xfrm>
        </p:grpSpPr>
        <p:sp>
          <p:nvSpPr>
            <p:cNvPr id="64" name="Speech Bubble: Rectangle 63">
              <a:extLst>
                <a:ext uri="{FF2B5EF4-FFF2-40B4-BE49-F238E27FC236}">
                  <a16:creationId xmlns:a16="http://schemas.microsoft.com/office/drawing/2014/main" id="{23BC3BE9-B40F-4606-979C-9B030E372C2A}"/>
                </a:ext>
              </a:extLst>
            </p:cNvPr>
            <p:cNvSpPr/>
            <p:nvPr/>
          </p:nvSpPr>
          <p:spPr bwMode="auto">
            <a:xfrm>
              <a:off x="1193156" y="4452837"/>
              <a:ext cx="3375394" cy="1349136"/>
            </a:xfrm>
            <a:prstGeom prst="wedgeRectCallout">
              <a:avLst>
                <a:gd name="adj1" fmla="val -21635"/>
                <a:gd name="adj2" fmla="val 19736"/>
              </a:avLst>
            </a:prstGeom>
            <a:solidFill>
              <a:schemeClr val="accent2"/>
            </a:solidFill>
            <a:ln>
              <a:noFill/>
            </a:ln>
            <a:effectLst>
              <a:outerShdw blurRad="1905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171450" indent="-171450" defTabSz="932472" fontAlgn="base">
                <a:spcBef>
                  <a:spcPct val="0"/>
                </a:spcBef>
                <a:spcAft>
                  <a:spcPts val="600"/>
                </a:spcAft>
              </a:pPr>
              <a:r>
                <a:rPr lang="en-US" sz="1200" b="1">
                  <a:gradFill>
                    <a:gsLst>
                      <a:gs pos="0">
                        <a:srgbClr val="FFFFFF"/>
                      </a:gs>
                      <a:gs pos="100000">
                        <a:srgbClr val="FFFFFF"/>
                      </a:gs>
                    </a:gsLst>
                    <a:lin ang="5400000" scaled="0"/>
                  </a:gradFill>
                  <a:latin typeface="Segoe UI"/>
                  <a:cs typeface="Segoe UI Semibold" panose="020B0702040204020203" pitchFamily="34" charset="0"/>
                </a:rPr>
                <a:t>2. Publish Apps with Azure AD App Proxy</a:t>
              </a:r>
            </a:p>
            <a:p>
              <a:pPr marL="400050" indent="-1588" defTabSz="932472" fontAlgn="base">
                <a:spcBef>
                  <a:spcPct val="0"/>
                </a:spcBef>
                <a:spcAft>
                  <a:spcPts val="600"/>
                </a:spcAft>
                <a:defRPr/>
              </a:pPr>
              <a:r>
                <a:rPr lang="en-US" sz="1200" i="1">
                  <a:gradFill>
                    <a:gsLst>
                      <a:gs pos="0">
                        <a:srgbClr val="FFFFFF"/>
                      </a:gs>
                      <a:gs pos="100000">
                        <a:srgbClr val="FFFFFF"/>
                      </a:gs>
                    </a:gsLst>
                    <a:lin ang="5400000" scaled="0"/>
                  </a:gradFill>
                  <a:latin typeface="+mj-lt"/>
                  <a:cs typeface="Segoe UI Semibold" panose="020B0702040204020203" pitchFamily="34" charset="0"/>
                </a:rPr>
                <a:t>Explicit User and Device </a:t>
              </a:r>
              <a:br>
                <a:rPr lang="en-US" sz="1200" i="1">
                  <a:gradFill>
                    <a:gsLst>
                      <a:gs pos="0">
                        <a:srgbClr val="FFFFFF"/>
                      </a:gs>
                      <a:gs pos="100000">
                        <a:srgbClr val="FFFFFF"/>
                      </a:gs>
                    </a:gsLst>
                    <a:lin ang="5400000" scaled="0"/>
                  </a:gradFill>
                  <a:latin typeface="+mj-lt"/>
                  <a:cs typeface="Segoe UI Semibold" panose="020B0702040204020203" pitchFamily="34" charset="0"/>
                </a:rPr>
              </a:br>
              <a:r>
                <a:rPr lang="en-US" sz="1200" i="1">
                  <a:gradFill>
                    <a:gsLst>
                      <a:gs pos="0">
                        <a:srgbClr val="FFFFFF"/>
                      </a:gs>
                      <a:gs pos="100000">
                        <a:srgbClr val="FFFFFF"/>
                      </a:gs>
                    </a:gsLst>
                    <a:lin ang="5400000" scaled="0"/>
                  </a:gradFill>
                  <a:latin typeface="+mj-lt"/>
                  <a:cs typeface="Segoe UI Semibold" panose="020B0702040204020203" pitchFamily="34" charset="0"/>
                </a:rPr>
                <a:t>Trust Validation</a:t>
              </a:r>
            </a:p>
            <a:p>
              <a:pPr marL="400050" indent="-1588" defTabSz="932472" fontAlgn="base">
                <a:spcBef>
                  <a:spcPct val="0"/>
                </a:spcBef>
                <a:spcAft>
                  <a:spcPts val="600"/>
                </a:spcAft>
                <a:defRPr/>
              </a:pPr>
              <a:r>
                <a:rPr lang="en-US" sz="1200" i="1">
                  <a:gradFill>
                    <a:gsLst>
                      <a:gs pos="0">
                        <a:srgbClr val="FFFFFF"/>
                      </a:gs>
                      <a:gs pos="100000">
                        <a:srgbClr val="FFFFFF"/>
                      </a:gs>
                    </a:gsLst>
                    <a:lin ang="5400000" scaled="0"/>
                  </a:gradFill>
                  <a:latin typeface="+mj-lt"/>
                  <a:cs typeface="Segoe UI Semibold" panose="020B0702040204020203" pitchFamily="34" charset="0"/>
                </a:rPr>
                <a:t>Provides access to only a single app </a:t>
              </a:r>
              <a:br>
                <a:rPr lang="en-US" sz="1200" i="1">
                  <a:gradFill>
                    <a:gsLst>
                      <a:gs pos="0">
                        <a:srgbClr val="FFFFFF"/>
                      </a:gs>
                      <a:gs pos="100000">
                        <a:srgbClr val="FFFFFF"/>
                      </a:gs>
                    </a:gsLst>
                    <a:lin ang="5400000" scaled="0"/>
                  </a:gradFill>
                  <a:latin typeface="+mj-lt"/>
                  <a:cs typeface="Segoe UI Semibold" panose="020B0702040204020203" pitchFamily="34" charset="0"/>
                </a:rPr>
              </a:br>
              <a:r>
                <a:rPr lang="en-US" sz="1200" i="1">
                  <a:gradFill>
                    <a:gsLst>
                      <a:gs pos="0">
                        <a:srgbClr val="FFFFFF"/>
                      </a:gs>
                      <a:gs pos="100000">
                        <a:srgbClr val="FFFFFF"/>
                      </a:gs>
                    </a:gsLst>
                    <a:lin ang="5400000" scaled="0"/>
                  </a:gradFill>
                  <a:latin typeface="+mj-lt"/>
                  <a:cs typeface="Segoe UI Semibold" panose="020B0702040204020203" pitchFamily="34" charset="0"/>
                </a:rPr>
                <a:t>(with seamless user experience)</a:t>
              </a:r>
            </a:p>
          </p:txBody>
        </p:sp>
        <p:grpSp>
          <p:nvGrpSpPr>
            <p:cNvPr id="76" name="Group 75">
              <a:extLst>
                <a:ext uri="{FF2B5EF4-FFF2-40B4-BE49-F238E27FC236}">
                  <a16:creationId xmlns:a16="http://schemas.microsoft.com/office/drawing/2014/main" id="{FC5985A6-7264-4ED0-BA32-E9E4A474F21D}"/>
                </a:ext>
              </a:extLst>
            </p:cNvPr>
            <p:cNvGrpSpPr/>
            <p:nvPr/>
          </p:nvGrpSpPr>
          <p:grpSpPr>
            <a:xfrm>
              <a:off x="1280521" y="4814327"/>
              <a:ext cx="337450" cy="337450"/>
              <a:chOff x="3659123" y="1871939"/>
              <a:chExt cx="337450" cy="337450"/>
            </a:xfrm>
          </p:grpSpPr>
          <p:sp>
            <p:nvSpPr>
              <p:cNvPr id="77" name="Oval 76">
                <a:extLst>
                  <a:ext uri="{FF2B5EF4-FFF2-40B4-BE49-F238E27FC236}">
                    <a16:creationId xmlns:a16="http://schemas.microsoft.com/office/drawing/2014/main" id="{0072250E-66AF-45D5-878F-AB2E1785CA6F}"/>
                  </a:ext>
                </a:extLst>
              </p:cNvPr>
              <p:cNvSpPr/>
              <p:nvPr/>
            </p:nvSpPr>
            <p:spPr bwMode="auto">
              <a:xfrm>
                <a:off x="3714738" y="1930705"/>
                <a:ext cx="226219" cy="21290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78" name="Graphic 77" descr="Badge Follow">
                <a:extLst>
                  <a:ext uri="{FF2B5EF4-FFF2-40B4-BE49-F238E27FC236}">
                    <a16:creationId xmlns:a16="http://schemas.microsoft.com/office/drawing/2014/main" id="{E2B42E12-DA79-425C-BA4A-24481007F1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59123" y="1871939"/>
                <a:ext cx="337450" cy="337450"/>
              </a:xfrm>
              <a:prstGeom prst="rect">
                <a:avLst/>
              </a:prstGeom>
            </p:spPr>
          </p:pic>
        </p:grpSp>
        <p:grpSp>
          <p:nvGrpSpPr>
            <p:cNvPr id="99" name="Group 98">
              <a:extLst>
                <a:ext uri="{FF2B5EF4-FFF2-40B4-BE49-F238E27FC236}">
                  <a16:creationId xmlns:a16="http://schemas.microsoft.com/office/drawing/2014/main" id="{0F983772-0D61-4175-8510-C450541878F8}"/>
                </a:ext>
              </a:extLst>
            </p:cNvPr>
            <p:cNvGrpSpPr/>
            <p:nvPr/>
          </p:nvGrpSpPr>
          <p:grpSpPr>
            <a:xfrm>
              <a:off x="1280521" y="5325659"/>
              <a:ext cx="337450" cy="337450"/>
              <a:chOff x="3659123" y="1871939"/>
              <a:chExt cx="337450" cy="337450"/>
            </a:xfrm>
          </p:grpSpPr>
          <p:sp>
            <p:nvSpPr>
              <p:cNvPr id="100" name="Oval 99">
                <a:extLst>
                  <a:ext uri="{FF2B5EF4-FFF2-40B4-BE49-F238E27FC236}">
                    <a16:creationId xmlns:a16="http://schemas.microsoft.com/office/drawing/2014/main" id="{C05EC177-B16B-4797-9EAD-D45D1A51A81A}"/>
                  </a:ext>
                </a:extLst>
              </p:cNvPr>
              <p:cNvSpPr/>
              <p:nvPr/>
            </p:nvSpPr>
            <p:spPr bwMode="auto">
              <a:xfrm>
                <a:off x="3714738" y="1930705"/>
                <a:ext cx="226219" cy="21290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05" name="Graphic 104" descr="Badge Follow">
                <a:extLst>
                  <a:ext uri="{FF2B5EF4-FFF2-40B4-BE49-F238E27FC236}">
                    <a16:creationId xmlns:a16="http://schemas.microsoft.com/office/drawing/2014/main" id="{B2B55C0D-EAB1-4AD9-8922-65056FEDA21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59123" y="1871939"/>
                <a:ext cx="337450" cy="337450"/>
              </a:xfrm>
              <a:prstGeom prst="rect">
                <a:avLst/>
              </a:prstGeom>
            </p:spPr>
          </p:pic>
        </p:grpSp>
      </p:grpSp>
      <p:grpSp>
        <p:nvGrpSpPr>
          <p:cNvPr id="25" name="Group 24">
            <a:extLst>
              <a:ext uri="{FF2B5EF4-FFF2-40B4-BE49-F238E27FC236}">
                <a16:creationId xmlns:a16="http://schemas.microsoft.com/office/drawing/2014/main" id="{A2889DBD-7DFA-422C-8DA4-4C0E5449C47C}"/>
              </a:ext>
            </a:extLst>
          </p:cNvPr>
          <p:cNvGrpSpPr/>
          <p:nvPr/>
        </p:nvGrpSpPr>
        <p:grpSpPr>
          <a:xfrm>
            <a:off x="4568550" y="5107309"/>
            <a:ext cx="3619083" cy="198254"/>
            <a:chOff x="4568550" y="5127405"/>
            <a:chExt cx="3619083" cy="198254"/>
          </a:xfrm>
        </p:grpSpPr>
        <p:cxnSp>
          <p:nvCxnSpPr>
            <p:cNvPr id="70" name="Straight Connector 69">
              <a:extLst>
                <a:ext uri="{FF2B5EF4-FFF2-40B4-BE49-F238E27FC236}">
                  <a16:creationId xmlns:a16="http://schemas.microsoft.com/office/drawing/2014/main" id="{5CB6FB76-5909-433B-8FA9-137863211C34}"/>
                </a:ext>
              </a:extLst>
            </p:cNvPr>
            <p:cNvCxnSpPr>
              <a:cxnSpLocks/>
              <a:stCxn id="64" idx="3"/>
              <a:endCxn id="72" idx="0"/>
            </p:cNvCxnSpPr>
            <p:nvPr/>
          </p:nvCxnSpPr>
          <p:spPr>
            <a:xfrm>
              <a:off x="4568550" y="5127405"/>
              <a:ext cx="1195929" cy="198254"/>
            </a:xfrm>
            <a:prstGeom prst="bentConnector2">
              <a:avLst/>
            </a:prstGeom>
            <a:ln w="1905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69">
              <a:extLst>
                <a:ext uri="{FF2B5EF4-FFF2-40B4-BE49-F238E27FC236}">
                  <a16:creationId xmlns:a16="http://schemas.microsoft.com/office/drawing/2014/main" id="{C37C516D-3F07-49D4-95F2-21EF95A50C4B}"/>
                </a:ext>
              </a:extLst>
            </p:cNvPr>
            <p:cNvCxnSpPr>
              <a:cxnSpLocks/>
              <a:stCxn id="64" idx="3"/>
              <a:endCxn id="114" idx="0"/>
            </p:cNvCxnSpPr>
            <p:nvPr/>
          </p:nvCxnSpPr>
          <p:spPr>
            <a:xfrm>
              <a:off x="4568550" y="5127405"/>
              <a:ext cx="3619083" cy="198080"/>
            </a:xfrm>
            <a:prstGeom prst="bentConnector2">
              <a:avLst/>
            </a:prstGeom>
            <a:ln w="1905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71" name="Straight Connector 70">
            <a:extLst>
              <a:ext uri="{FF2B5EF4-FFF2-40B4-BE49-F238E27FC236}">
                <a16:creationId xmlns:a16="http://schemas.microsoft.com/office/drawing/2014/main" id="{20B415CD-6110-499B-9BCA-CC64CD9D99DE}"/>
              </a:ext>
            </a:extLst>
          </p:cNvPr>
          <p:cNvCxnSpPr>
            <a:cxnSpLocks/>
          </p:cNvCxnSpPr>
          <p:nvPr/>
        </p:nvCxnSpPr>
        <p:spPr>
          <a:xfrm flipV="1">
            <a:off x="4498410" y="3822717"/>
            <a:ext cx="1243873" cy="657724"/>
          </a:xfrm>
          <a:prstGeom prst="line">
            <a:avLst/>
          </a:prstGeom>
          <a:ln w="2540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FFF4338-BDA4-4505-91FA-393CDAF04CB2}"/>
              </a:ext>
            </a:extLst>
          </p:cNvPr>
          <p:cNvCxnSpPr>
            <a:cxnSpLocks/>
            <a:stCxn id="63" idx="5"/>
            <a:endCxn id="94" idx="0"/>
          </p:cNvCxnSpPr>
          <p:nvPr/>
        </p:nvCxnSpPr>
        <p:spPr>
          <a:xfrm rot="10800000" flipV="1">
            <a:off x="5997602" y="2679894"/>
            <a:ext cx="1395119" cy="643769"/>
          </a:xfrm>
          <a:prstGeom prst="bentConnector2">
            <a:avLst/>
          </a:prstGeom>
          <a:ln w="31750">
            <a:solidFill>
              <a:schemeClr val="accent2"/>
            </a:solidFill>
            <a:prstDash val="solid"/>
            <a:headEnd type="none" w="lg"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507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par>
                          <p:cTn id="14" fill="hold">
                            <p:stCondLst>
                              <p:cond delay="750"/>
                            </p:stCondLst>
                            <p:childTnLst>
                              <p:par>
                                <p:cTn id="15" presetID="22" presetClass="entr" presetSubtype="8"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1250"/>
                                        <p:tgtEl>
                                          <p:spTgt spid="30"/>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750"/>
                                        <p:tgtEl>
                                          <p:spTgt spid="34"/>
                                        </p:tgtEl>
                                      </p:cBhvr>
                                    </p:animEffect>
                                  </p:childTnLst>
                                </p:cTn>
                              </p:par>
                            </p:childTnLst>
                          </p:cTn>
                        </p:par>
                        <p:par>
                          <p:cTn id="22" fill="hold">
                            <p:stCondLst>
                              <p:cond delay="275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22" presetClass="entr" presetSubtype="8"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left)">
                                      <p:cBhvr>
                                        <p:cTn id="31" dur="500"/>
                                        <p:tgtEl>
                                          <p:spTgt spid="4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34"/>
                                        </p:tgtEl>
                                        <p:attrNameLst>
                                          <p:attrName>style.visibility</p:attrName>
                                        </p:attrNameLst>
                                      </p:cBhvr>
                                      <p:to>
                                        <p:strVal val="visible"/>
                                      </p:to>
                                    </p:set>
                                    <p:animEffect transition="in" filter="fade">
                                      <p:cBhvr>
                                        <p:cTn id="40" dur="500"/>
                                        <p:tgtEl>
                                          <p:spTgt spid="134"/>
                                        </p:tgtEl>
                                      </p:cBhvr>
                                    </p:animEffect>
                                  </p:childTnLst>
                                </p:cTn>
                              </p:par>
                              <p:par>
                                <p:cTn id="41" presetID="22" presetClass="entr" presetSubtype="8"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animEffect transition="in" filter="wipe(left)">
                                      <p:cBhvr>
                                        <p:cTn id="43" dur="500"/>
                                        <p:tgtEl>
                                          <p:spTgt spid="128"/>
                                        </p:tgtEl>
                                      </p:cBhvr>
                                    </p:animEffect>
                                  </p:childTnLst>
                                </p:cTn>
                              </p:par>
                              <p:par>
                                <p:cTn id="44" presetID="10" presetClass="entr" presetSubtype="0" fill="hold"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500"/>
                                        <p:tgtEl>
                                          <p:spTgt spid="7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wipe(left)">
                                      <p:cBhvr>
                                        <p:cTn id="55" dur="500"/>
                                        <p:tgtEl>
                                          <p:spTgt spid="71"/>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left)">
                                      <p:cBhvr>
                                        <p:cTn id="62" dur="500"/>
                                        <p:tgtEl>
                                          <p:spTgt spid="23"/>
                                        </p:tgtEl>
                                      </p:cBhvr>
                                    </p:animEffect>
                                  </p:childTnLst>
                                </p:cTn>
                              </p:par>
                            </p:childTnLst>
                          </p:cTn>
                        </p:par>
                        <p:par>
                          <p:cTn id="63" fill="hold">
                            <p:stCondLst>
                              <p:cond delay="1500"/>
                            </p:stCondLst>
                            <p:childTnLst>
                              <p:par>
                                <p:cTn id="64" presetID="22" presetClass="entr" presetSubtype="8" fill="hold" nodeType="afterEffect">
                                  <p:stCondLst>
                                    <p:cond delay="0"/>
                                  </p:stCondLst>
                                  <p:childTnLst>
                                    <p:set>
                                      <p:cBhvr>
                                        <p:cTn id="65" dur="1" fill="hold">
                                          <p:stCondLst>
                                            <p:cond delay="0"/>
                                          </p:stCondLst>
                                        </p:cTn>
                                        <p:tgtEl>
                                          <p:spTgt spid="127"/>
                                        </p:tgtEl>
                                        <p:attrNameLst>
                                          <p:attrName>style.visibility</p:attrName>
                                        </p:attrNameLst>
                                      </p:cBhvr>
                                      <p:to>
                                        <p:strVal val="visible"/>
                                      </p:to>
                                    </p:set>
                                    <p:animEffect transition="in" filter="wipe(left)">
                                      <p:cBhvr>
                                        <p:cTn id="66" dur="500"/>
                                        <p:tgtEl>
                                          <p:spTgt spid="127"/>
                                        </p:tgtEl>
                                      </p:cBhvr>
                                    </p:animEffect>
                                  </p:childTnLst>
                                </p:cTn>
                              </p:par>
                            </p:childTnLst>
                          </p:cTn>
                        </p:par>
                        <p:par>
                          <p:cTn id="67" fill="hold">
                            <p:stCondLst>
                              <p:cond delay="2000"/>
                            </p:stCondLst>
                            <p:childTnLst>
                              <p:par>
                                <p:cTn id="68" presetID="22" presetClass="entr" presetSubtype="8" fill="hold" nodeType="afterEffect">
                                  <p:stCondLst>
                                    <p:cond delay="0"/>
                                  </p:stCondLst>
                                  <p:childTnLst>
                                    <p:set>
                                      <p:cBhvr>
                                        <p:cTn id="69" dur="1" fill="hold">
                                          <p:stCondLst>
                                            <p:cond delay="0"/>
                                          </p:stCondLst>
                                        </p:cTn>
                                        <p:tgtEl>
                                          <p:spTgt spid="89"/>
                                        </p:tgtEl>
                                        <p:attrNameLst>
                                          <p:attrName>style.visibility</p:attrName>
                                        </p:attrNameLst>
                                      </p:cBhvr>
                                      <p:to>
                                        <p:strVal val="visible"/>
                                      </p:to>
                                    </p:set>
                                    <p:animEffect transition="in" filter="wipe(left)">
                                      <p:cBhvr>
                                        <p:cTn id="70" dur="500"/>
                                        <p:tgtEl>
                                          <p:spTgt spid="89"/>
                                        </p:tgtEl>
                                      </p:cBhvr>
                                    </p:animEffect>
                                  </p:childTnLst>
                                </p:cTn>
                              </p:par>
                            </p:childTnLst>
                          </p:cTn>
                        </p:par>
                        <p:par>
                          <p:cTn id="71" fill="hold">
                            <p:stCondLst>
                              <p:cond delay="2500"/>
                            </p:stCondLst>
                            <p:childTnLst>
                              <p:par>
                                <p:cTn id="72" presetID="22" presetClass="entr" presetSubtype="8" fill="hold" nodeType="afterEffect">
                                  <p:stCondLst>
                                    <p:cond delay="0"/>
                                  </p:stCondLst>
                                  <p:childTnLst>
                                    <p:set>
                                      <p:cBhvr>
                                        <p:cTn id="73" dur="1" fill="hold">
                                          <p:stCondLst>
                                            <p:cond delay="0"/>
                                          </p:stCondLst>
                                        </p:cTn>
                                        <p:tgtEl>
                                          <p:spTgt spid="126"/>
                                        </p:tgtEl>
                                        <p:attrNameLst>
                                          <p:attrName>style.visibility</p:attrName>
                                        </p:attrNameLst>
                                      </p:cBhvr>
                                      <p:to>
                                        <p:strVal val="visible"/>
                                      </p:to>
                                    </p:set>
                                    <p:animEffect transition="in" filter="wipe(left)">
                                      <p:cBhvr>
                                        <p:cTn id="74" dur="500"/>
                                        <p:tgtEl>
                                          <p:spTgt spid="12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750"/>
                                        <p:tgtEl>
                                          <p:spTgt spid="25"/>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72"/>
                                        </p:tgtEl>
                                        <p:attrNameLst>
                                          <p:attrName>style.visibility</p:attrName>
                                        </p:attrNameLst>
                                      </p:cBhvr>
                                      <p:to>
                                        <p:strVal val="visible"/>
                                      </p:to>
                                    </p:set>
                                    <p:animEffect transition="in" filter="fade">
                                      <p:cBhvr>
                                        <p:cTn id="82" dur="500"/>
                                        <p:tgtEl>
                                          <p:spTgt spid="72"/>
                                        </p:tgtEl>
                                      </p:cBhvr>
                                    </p:animEffect>
                                  </p:childTnLst>
                                </p:cTn>
                              </p:par>
                              <p:par>
                                <p:cTn id="83" presetID="10" presetClass="entr" presetSubtype="0" fill="hold" nodeType="withEffect">
                                  <p:stCondLst>
                                    <p:cond delay="25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500"/>
                                        <p:tgtEl>
                                          <p:spTgt spid="6"/>
                                        </p:tgtEl>
                                      </p:cBhvr>
                                    </p:animEffect>
                                  </p:childTnLst>
                                </p:cTn>
                              </p:par>
                              <p:par>
                                <p:cTn id="86" presetID="10" presetClass="entr" presetSubtype="0" fill="hold" grpId="0" nodeType="withEffect">
                                  <p:stCondLst>
                                    <p:cond delay="500"/>
                                  </p:stCondLst>
                                  <p:childTnLst>
                                    <p:set>
                                      <p:cBhvr>
                                        <p:cTn id="87" dur="1" fill="hold">
                                          <p:stCondLst>
                                            <p:cond delay="0"/>
                                          </p:stCondLst>
                                        </p:cTn>
                                        <p:tgtEl>
                                          <p:spTgt spid="114"/>
                                        </p:tgtEl>
                                        <p:attrNameLst>
                                          <p:attrName>style.visibility</p:attrName>
                                        </p:attrNameLst>
                                      </p:cBhvr>
                                      <p:to>
                                        <p:strVal val="visible"/>
                                      </p:to>
                                    </p:set>
                                    <p:animEffect transition="in" filter="fade">
                                      <p:cBhvr>
                                        <p:cTn id="88" dur="500"/>
                                        <p:tgtEl>
                                          <p:spTgt spid="114"/>
                                        </p:tgtEl>
                                      </p:cBhvr>
                                    </p:animEffect>
                                  </p:childTnLst>
                                </p:cTn>
                              </p:par>
                              <p:par>
                                <p:cTn id="89" presetID="10" presetClass="entr" presetSubtype="0" fill="hold" nodeType="withEffect">
                                  <p:stCondLst>
                                    <p:cond delay="500"/>
                                  </p:stCondLst>
                                  <p:childTnLst>
                                    <p:set>
                                      <p:cBhvr>
                                        <p:cTn id="90" dur="1" fill="hold">
                                          <p:stCondLst>
                                            <p:cond delay="0"/>
                                          </p:stCondLst>
                                        </p:cTn>
                                        <p:tgtEl>
                                          <p:spTgt spid="7"/>
                                        </p:tgtEl>
                                        <p:attrNameLst>
                                          <p:attrName>style.visibility</p:attrName>
                                        </p:attrNameLst>
                                      </p:cBhvr>
                                      <p:to>
                                        <p:strVal val="visible"/>
                                      </p:to>
                                    </p:set>
                                    <p:animEffect transition="in" filter="fade">
                                      <p:cBhvr>
                                        <p:cTn id="9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14" grpId="0" animBg="1"/>
      <p:bldP spid="55" grpId="0" animBg="1"/>
      <p:bldP spid="56" grpId="0" animBg="1"/>
      <p:bldP spid="63" grpId="0" animBg="1"/>
      <p:bldP spid="72"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0E9F6-860A-4D83-B634-2A391BA14B30}"/>
              </a:ext>
            </a:extLst>
          </p:cNvPr>
          <p:cNvSpPr>
            <a:spLocks noGrp="1"/>
          </p:cNvSpPr>
          <p:nvPr>
            <p:ph type="title"/>
          </p:nvPr>
        </p:nvSpPr>
        <p:spPr/>
        <p:txBody>
          <a:bodyPr/>
          <a:lstStyle/>
          <a:p>
            <a:r>
              <a:rPr lang="en-US"/>
              <a:t>Azure AD App Proxy – App/Protocol Support</a:t>
            </a:r>
          </a:p>
        </p:txBody>
      </p:sp>
      <p:sp>
        <p:nvSpPr>
          <p:cNvPr id="44" name="Rectangle 43">
            <a:extLst>
              <a:ext uri="{FF2B5EF4-FFF2-40B4-BE49-F238E27FC236}">
                <a16:creationId xmlns:a16="http://schemas.microsoft.com/office/drawing/2014/main" id="{8C5E99A8-B176-4626-9CF5-A0927C573596}"/>
              </a:ext>
            </a:extLst>
          </p:cNvPr>
          <p:cNvSpPr/>
          <p:nvPr/>
        </p:nvSpPr>
        <p:spPr bwMode="auto">
          <a:xfrm>
            <a:off x="588263" y="1373267"/>
            <a:ext cx="3740149" cy="4811402"/>
          </a:xfrm>
          <a:prstGeom prst="rect">
            <a:avLst/>
          </a:prstGeom>
          <a:solidFill>
            <a:schemeClr val="bg1"/>
          </a:solidFill>
          <a:ln>
            <a:noFill/>
          </a:ln>
          <a:effectLst>
            <a:outerShdw blurRad="1905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defTabSz="932472" fontAlgn="base">
              <a:spcBef>
                <a:spcPct val="0"/>
              </a:spcBef>
              <a:spcAft>
                <a:spcPts val="900"/>
              </a:spcAft>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Segoe UI Semibold"/>
              </a:rPr>
              <a:t>Usage Scenarios</a:t>
            </a:r>
            <a:r>
              <a:rPr lang="en-US" sz="1600" b="1">
                <a:gradFill>
                  <a:gsLst>
                    <a:gs pos="83000">
                      <a:srgbClr val="0078D4"/>
                    </a:gs>
                    <a:gs pos="100000">
                      <a:srgbClr val="0078D4"/>
                    </a:gs>
                  </a:gsLst>
                  <a:lin ang="5400000" scaled="1"/>
                </a:gradFill>
                <a:latin typeface="Segoe UI"/>
                <a:cs typeface="Segoe UI Semibold"/>
              </a:rPr>
              <a:t> </a:t>
            </a:r>
            <a:endPar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1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Semibold"/>
              </a:rPr>
              <a:t>Publish applications over HTTPS</a:t>
            </a:r>
            <a:endParaRPr lang="en-US" sz="11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cs typeface="Segoe UI Semibold"/>
            </a:endParaRPr>
          </a:p>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Segoe UI Semibold"/>
              </a:rPr>
              <a:t>Authenticate to Website </a:t>
            </a:r>
            <a:br>
              <a:rPr lang="en-US" sz="1100" b="1" i="0" u="none" strike="noStrike" kern="1200" cap="none" spc="0" normalizeH="0" baseline="0" noProof="0">
                <a:ln>
                  <a:noFill/>
                </a:ln>
                <a:effectLst/>
                <a:uLnTx/>
                <a:uFillTx/>
                <a:latin typeface="Segoe UI"/>
                <a:cs typeface="Segoe UI Semibold" panose="020B0702040204020203" pitchFamily="34" charset="0"/>
              </a:rPr>
            </a:br>
            <a:r>
              <a:rPr kumimoji="0" lang="en-US" sz="11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Segoe UI Semibold"/>
              </a:rPr>
              <a:t>(Protocol Translation)</a:t>
            </a:r>
            <a:endParaRPr lang="en-US" sz="11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cs typeface="Segoe UI Semibold"/>
            </a:endParaRPr>
          </a:p>
          <a:p>
            <a:pPr marL="347345" marR="0" lvl="1" indent="-1714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a:rPr>
              <a:t>Translates to AD account (including group membership) for apps supporting</a:t>
            </a:r>
            <a:endParaRPr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cs typeface="Segoe UI Semibold"/>
            </a:endParaRPr>
          </a:p>
          <a:p>
            <a:pPr marL="804545" marR="0" lvl="2"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a:rPr>
              <a:t>Kerberos</a:t>
            </a:r>
            <a:endParaRPr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cs typeface="Segoe UI Semibold"/>
            </a:endParaRPr>
          </a:p>
          <a:p>
            <a:pPr marL="804545" marR="0" lvl="2"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a:rPr>
              <a:t>OIDC/OAuth</a:t>
            </a:r>
            <a:endParaRPr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cs typeface="Segoe UI Semibold"/>
            </a:endParaRPr>
          </a:p>
          <a:p>
            <a:pPr marL="804545" marR="0" lvl="2"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a:rPr>
              <a:t>SAML</a:t>
            </a:r>
            <a:endParaRPr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cs typeface="Segoe UI Semibold"/>
            </a:endParaRPr>
          </a:p>
          <a:p>
            <a:pPr marL="804545" lvl="2" indent="-171450" defTabSz="932472" fontAlgn="base">
              <a:spcBef>
                <a:spcPct val="0"/>
              </a:spcBef>
              <a:spcAft>
                <a:spcPts val="300"/>
              </a:spcAft>
              <a:buFont typeface="Arial" panose="020B0604020202020204" pitchFamily="34" charset="0"/>
              <a:buChar char="•"/>
              <a:defRPr/>
            </a:pPr>
            <a:r>
              <a:rPr lang="en-US" sz="1100">
                <a:gradFill>
                  <a:gsLst>
                    <a:gs pos="83000">
                      <a:srgbClr val="1A1A1A"/>
                    </a:gs>
                    <a:gs pos="100000">
                      <a:srgbClr val="0D0D0D"/>
                    </a:gs>
                  </a:gsLst>
                  <a:lin ang="5400000" scaled="1"/>
                </a:gradFill>
                <a:latin typeface="Segoe UI"/>
                <a:cs typeface="Segoe UI Semibold"/>
              </a:rPr>
              <a:t>WS-Fed</a:t>
            </a:r>
          </a:p>
          <a:p>
            <a:pPr marL="804545" lvl="2" indent="-171450" defTabSz="932472" fontAlgn="base">
              <a:spcBef>
                <a:spcPct val="0"/>
              </a:spcBef>
              <a:spcAft>
                <a:spcPts val="300"/>
              </a:spcAft>
              <a:buFont typeface="Arial" panose="020B0604020202020204" pitchFamily="34" charset="0"/>
              <a:buChar char="•"/>
              <a:defRPr/>
            </a:pPr>
            <a:r>
              <a:rPr lang="en-US" sz="1100">
                <a:gradFill>
                  <a:gsLst>
                    <a:gs pos="83000">
                      <a:srgbClr val="1A1A1A"/>
                    </a:gs>
                    <a:gs pos="100000">
                      <a:srgbClr val="0D0D0D"/>
                    </a:gs>
                  </a:gsLst>
                  <a:lin ang="5400000" scaled="1"/>
                </a:gradFill>
                <a:latin typeface="Segoe UI"/>
                <a:cs typeface="Segoe UI Semibold"/>
              </a:rPr>
              <a:t>HTTP headers</a:t>
            </a:r>
          </a:p>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Segoe UI Semibold"/>
              </a:rPr>
              <a:t>Direct Website Access</a:t>
            </a:r>
            <a:endParaRPr lang="en-US" sz="11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cs typeface="Segoe UI Semibold"/>
            </a:endParaRPr>
          </a:p>
          <a:p>
            <a:pPr marL="347345" marR="0" lvl="1"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a:rPr>
              <a:t>Unauthenticated</a:t>
            </a:r>
            <a:r>
              <a:rPr kumimoji="0"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a:rPr>
              <a:t> intranet websites</a:t>
            </a:r>
            <a:endParaRPr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cs typeface="Segoe UI Semibold"/>
            </a:endParaRPr>
          </a:p>
          <a:p>
            <a:pPr marL="347345" marR="0" lvl="1" indent="-1714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a:rPr>
              <a:t>Forms authentication </a:t>
            </a:r>
            <a:r>
              <a:rPr kumimoji="0"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a:rPr>
              <a:t>on web app</a:t>
            </a:r>
            <a:endParaRPr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cs typeface="Segoe UI Semibold"/>
            </a:endParaRPr>
          </a:p>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Segoe UI Semibold"/>
              </a:rPr>
              <a:t>Remote Desktop Protocol (RDP)</a:t>
            </a:r>
            <a:endParaRPr lang="en-US" sz="11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cs typeface="Segoe UI Semibold"/>
            </a:endParaRPr>
          </a:p>
          <a:p>
            <a:pPr marL="347345" lvl="1" indent="-171450" defTabSz="932472" fontAlgn="base">
              <a:spcBef>
                <a:spcPct val="0"/>
              </a:spcBef>
              <a:spcAft>
                <a:spcPts val="600"/>
              </a:spcAft>
              <a:buFont typeface="Arial" panose="020B0604020202020204" pitchFamily="34" charset="0"/>
              <a:buChar char="•"/>
              <a:defRPr/>
            </a:pPr>
            <a:r>
              <a:rPr kumimoji="0" lang="en-US" sz="1100" b="1"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a:rPr>
              <a:t>Requires RD Gateway</a:t>
            </a:r>
            <a:br>
              <a:rPr lang="en-US" sz="1100" b="0" i="0" u="none" strike="noStrike" kern="1200" cap="none" spc="0" normalizeH="0" baseline="0" noProof="0">
                <a:ln>
                  <a:noFill/>
                </a:ln>
                <a:effectLst/>
                <a:highlight>
                  <a:srgbClr val="FFFF00"/>
                </a:highlight>
                <a:uLnTx/>
                <a:uFillTx/>
                <a:latin typeface="Segoe UI"/>
                <a:cs typeface="Segoe UI Semibold" panose="020B0702040204020203" pitchFamily="34" charset="0"/>
              </a:rPr>
            </a:br>
            <a:r>
              <a:rPr kumimoji="0"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a:hlinkClick r:id="rId3"/>
              </a:rPr>
              <a:t>Publish Remote Desktop with Azure AD Application Proxy</a:t>
            </a:r>
            <a:r>
              <a:rPr lang="en-US" sz="1100">
                <a:gradFill>
                  <a:gsLst>
                    <a:gs pos="83000">
                      <a:srgbClr val="1A1A1A"/>
                    </a:gs>
                    <a:gs pos="100000">
                      <a:srgbClr val="0D0D0D"/>
                    </a:gs>
                  </a:gsLst>
                  <a:lin ang="5400000" scaled="1"/>
                </a:gradFill>
                <a:latin typeface="Segoe UI"/>
                <a:cs typeface="Segoe UI Semibold"/>
              </a:rPr>
              <a:t> </a:t>
            </a:r>
            <a:endParaRPr lang="en-US" sz="1100" b="0" i="0" u="none" strike="noStrike" kern="1200" cap="none" spc="0" normalizeH="0" baseline="0" noProof="0">
              <a:ln>
                <a:noFill/>
              </a:ln>
              <a:gradFill>
                <a:gsLst>
                  <a:gs pos="83000">
                    <a:srgbClr val="1A1A1A"/>
                  </a:gs>
                  <a:gs pos="100000">
                    <a:srgbClr val="0D0D0D"/>
                  </a:gs>
                </a:gsLst>
                <a:lin ang="5400000" scaled="1"/>
              </a:gradFill>
              <a:effectLst/>
              <a:highlight>
                <a:srgbClr val="FFFF00"/>
              </a:highlight>
              <a:uLnTx/>
              <a:uFillTx/>
              <a:latin typeface="Segoe UI"/>
              <a:cs typeface="Segoe UI Semibold" panose="020B0702040204020203" pitchFamily="34" charset="0"/>
            </a:endParaRPr>
          </a:p>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83000">
                      <a:srgbClr val="D73B01"/>
                    </a:gs>
                    <a:gs pos="100000">
                      <a:srgbClr val="D73B01"/>
                    </a:gs>
                  </a:gsLst>
                  <a:lin ang="5400000" scaled="1"/>
                </a:gradFill>
                <a:effectLst/>
                <a:uLnTx/>
                <a:uFillTx/>
                <a:latin typeface="Segoe UI"/>
                <a:ea typeface="+mn-ea"/>
                <a:cs typeface="Segoe UI Semibold"/>
              </a:rPr>
              <a:t>Unsupported Scenarios</a:t>
            </a:r>
            <a:endParaRPr lang="en-US" sz="1100" b="1" i="0" u="none" strike="noStrike" kern="1200" cap="none" spc="0" normalizeH="0" baseline="0" noProof="0">
              <a:ln>
                <a:noFill/>
              </a:ln>
              <a:gradFill>
                <a:gsLst>
                  <a:gs pos="83000">
                    <a:srgbClr val="D73B01"/>
                  </a:gs>
                  <a:gs pos="100000">
                    <a:srgbClr val="D73B01"/>
                  </a:gs>
                </a:gsLst>
                <a:lin ang="5400000" scaled="1"/>
              </a:gradFill>
              <a:effectLst/>
              <a:uLnTx/>
              <a:uFillTx/>
              <a:latin typeface="Segoe UI"/>
              <a:cs typeface="Segoe UI Semibold"/>
            </a:endParaRPr>
          </a:p>
          <a:p>
            <a:pPr marL="347345" marR="0" lvl="1"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83000">
                      <a:srgbClr val="D73B01"/>
                    </a:gs>
                    <a:gs pos="100000">
                      <a:srgbClr val="D73B01"/>
                    </a:gs>
                  </a:gsLst>
                  <a:lin ang="5400000" scaled="1"/>
                </a:gradFill>
                <a:effectLst/>
                <a:uLnTx/>
                <a:uFillTx/>
                <a:latin typeface="Segoe UI"/>
                <a:ea typeface="+mn-ea"/>
                <a:cs typeface="Segoe UI Semibold"/>
              </a:rPr>
              <a:t>NTLM or LM Authentication</a:t>
            </a:r>
            <a:endParaRPr lang="en-US" sz="1100" b="0" i="0" u="none" strike="noStrike" kern="1200" cap="none" spc="0" normalizeH="0" baseline="0" noProof="0">
              <a:ln>
                <a:noFill/>
              </a:ln>
              <a:gradFill>
                <a:gsLst>
                  <a:gs pos="83000">
                    <a:srgbClr val="D73B01"/>
                  </a:gs>
                  <a:gs pos="100000">
                    <a:srgbClr val="D73B01"/>
                  </a:gs>
                </a:gsLst>
                <a:lin ang="5400000" scaled="1"/>
              </a:gradFill>
              <a:effectLst/>
              <a:uLnTx/>
              <a:uFillTx/>
              <a:latin typeface="Segoe UI"/>
              <a:cs typeface="Segoe UI Semibold"/>
            </a:endParaRPr>
          </a:p>
          <a:p>
            <a:pPr marL="347345" marR="0" lvl="1"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83000">
                      <a:srgbClr val="D73B01"/>
                    </a:gs>
                    <a:gs pos="100000">
                      <a:srgbClr val="D73B01"/>
                    </a:gs>
                  </a:gsLst>
                  <a:lin ang="5400000" scaled="1"/>
                </a:gradFill>
                <a:effectLst/>
                <a:uLnTx/>
                <a:uFillTx/>
                <a:latin typeface="Segoe UI"/>
                <a:ea typeface="+mn-ea"/>
                <a:cs typeface="Segoe UI Semibold"/>
              </a:rPr>
              <a:t>Certificate Based Authentication (CBA)</a:t>
            </a:r>
            <a:endParaRPr lang="en-US" sz="1100" b="0" i="0" u="none" strike="noStrike" kern="1200" cap="none" spc="0" normalizeH="0" baseline="0" noProof="0">
              <a:ln>
                <a:noFill/>
              </a:ln>
              <a:gradFill>
                <a:gsLst>
                  <a:gs pos="83000">
                    <a:srgbClr val="D73B01"/>
                  </a:gs>
                  <a:gs pos="100000">
                    <a:srgbClr val="D73B01"/>
                  </a:gs>
                </a:gsLst>
                <a:lin ang="5400000" scaled="1"/>
              </a:gradFill>
              <a:effectLst/>
              <a:uLnTx/>
              <a:uFillTx/>
              <a:latin typeface="Segoe UI"/>
              <a:cs typeface="Segoe UI Semibold"/>
            </a:endParaRPr>
          </a:p>
        </p:txBody>
      </p:sp>
      <p:sp>
        <p:nvSpPr>
          <p:cNvPr id="72" name="Rectangle 71">
            <a:extLst>
              <a:ext uri="{FF2B5EF4-FFF2-40B4-BE49-F238E27FC236}">
                <a16:creationId xmlns:a16="http://schemas.microsoft.com/office/drawing/2014/main" id="{0CD2FC3F-69EF-4D36-82C4-3C2489322C80}"/>
              </a:ext>
            </a:extLst>
          </p:cNvPr>
          <p:cNvSpPr/>
          <p:nvPr/>
        </p:nvSpPr>
        <p:spPr>
          <a:xfrm>
            <a:off x="4888255" y="4701723"/>
            <a:ext cx="6718600" cy="1008901"/>
          </a:xfrm>
          <a:prstGeom prst="rect">
            <a:avLst/>
          </a:prstGeom>
          <a:solidFill>
            <a:srgbClr val="D73B01">
              <a:lumMod val="20000"/>
              <a:lumOff val="80000"/>
            </a:srgbClr>
          </a:solidFill>
          <a:ln w="25400" cap="flat" cmpd="sng" algn="ctr">
            <a:solidFill>
              <a:srgbClr val="D73B01"/>
            </a:solid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Not Supported</a:t>
            </a:r>
          </a:p>
        </p:txBody>
      </p:sp>
      <p:sp>
        <p:nvSpPr>
          <p:cNvPr id="73" name="Rectangle 72">
            <a:extLst>
              <a:ext uri="{FF2B5EF4-FFF2-40B4-BE49-F238E27FC236}">
                <a16:creationId xmlns:a16="http://schemas.microsoft.com/office/drawing/2014/main" id="{AF77246C-5CA3-41F8-B2DF-78FFD7C1073E}"/>
              </a:ext>
            </a:extLst>
          </p:cNvPr>
          <p:cNvSpPr/>
          <p:nvPr/>
        </p:nvSpPr>
        <p:spPr bwMode="auto">
          <a:xfrm>
            <a:off x="5192430" y="5154090"/>
            <a:ext cx="2944909" cy="457048"/>
          </a:xfrm>
          <a:prstGeom prst="rect">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274320" tIns="146304" rIns="182880" bIns="146304" numCol="1" spcCol="0" rtlCol="0" fromWordArt="0" anchor="ctr" anchorCtr="0" forceAA="0" compatLnSpc="1">
            <a:prstTxWarp prst="textNoShape">
              <a:avLst/>
            </a:prstTxWarp>
            <a:spAutoFit/>
          </a:bodyPr>
          <a:lstStyle/>
          <a:p>
            <a:pPr marL="115888"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sng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NTLM</a:t>
            </a:r>
            <a:r>
              <a:rPr kumimoji="0" lang="en-US" sz="1050" b="1" i="0" u="none" strike="sng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&amp; LM </a:t>
            </a:r>
            <a:endParaRPr kumimoji="0" lang="en-US" sz="1050" b="1" i="0" u="none" strike="sng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E95E5129-2192-484C-9C42-2B5F038B1B98}"/>
              </a:ext>
            </a:extLst>
          </p:cNvPr>
          <p:cNvSpPr/>
          <p:nvPr/>
        </p:nvSpPr>
        <p:spPr bwMode="auto">
          <a:xfrm>
            <a:off x="8324844" y="5154090"/>
            <a:ext cx="2944909" cy="457048"/>
          </a:xfrm>
          <a:prstGeom prst="rect">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274320" tIns="146304" rIns="182880" bIns="146304" numCol="1" spcCol="0" rtlCol="0" fromWordArt="0" anchor="ctr" anchorCtr="0" forceAA="0" compatLnSpc="1">
            <a:prstTxWarp prst="textNoShape">
              <a:avLst/>
            </a:prstTxWarp>
            <a:spAutoFit/>
          </a:bodyPr>
          <a:lstStyle/>
          <a:p>
            <a:pPr marL="115888"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sng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Certificate Based Authentication</a:t>
            </a:r>
          </a:p>
        </p:txBody>
      </p:sp>
      <p:pic>
        <p:nvPicPr>
          <p:cNvPr id="75" name="Graphic 74" descr="Close">
            <a:extLst>
              <a:ext uri="{FF2B5EF4-FFF2-40B4-BE49-F238E27FC236}">
                <a16:creationId xmlns:a16="http://schemas.microsoft.com/office/drawing/2014/main" id="{E151088A-BE74-4AFE-ACCC-2C692F596C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64312" y="5282714"/>
            <a:ext cx="212432" cy="212432"/>
          </a:xfrm>
          <a:prstGeom prst="rect">
            <a:avLst/>
          </a:prstGeom>
        </p:spPr>
      </p:pic>
      <p:pic>
        <p:nvPicPr>
          <p:cNvPr id="76" name="Graphic 75" descr="Close">
            <a:extLst>
              <a:ext uri="{FF2B5EF4-FFF2-40B4-BE49-F238E27FC236}">
                <a16:creationId xmlns:a16="http://schemas.microsoft.com/office/drawing/2014/main" id="{2E770EF1-9771-474C-974C-D928E5EDA8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6726" y="5282714"/>
            <a:ext cx="212432" cy="212432"/>
          </a:xfrm>
          <a:prstGeom prst="rect">
            <a:avLst/>
          </a:prstGeom>
        </p:spPr>
      </p:pic>
      <p:sp>
        <p:nvSpPr>
          <p:cNvPr id="77" name="Rectangle 76">
            <a:extLst>
              <a:ext uri="{FF2B5EF4-FFF2-40B4-BE49-F238E27FC236}">
                <a16:creationId xmlns:a16="http://schemas.microsoft.com/office/drawing/2014/main" id="{0B4C09A4-EF51-4DD5-8C2D-2090A3F2F6DE}"/>
              </a:ext>
            </a:extLst>
          </p:cNvPr>
          <p:cNvSpPr/>
          <p:nvPr/>
        </p:nvSpPr>
        <p:spPr bwMode="auto">
          <a:xfrm>
            <a:off x="4699000" y="4693725"/>
            <a:ext cx="7162800" cy="1229282"/>
          </a:xfrm>
          <a:prstGeom prst="rect">
            <a:avLst/>
          </a:prstGeom>
          <a:solidFill>
            <a:srgbClr val="FFFFFF">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F238F84-E666-4C36-B101-1F736096F166}"/>
              </a:ext>
            </a:extLst>
          </p:cNvPr>
          <p:cNvSpPr/>
          <p:nvPr/>
        </p:nvSpPr>
        <p:spPr>
          <a:xfrm>
            <a:off x="4888255" y="1552395"/>
            <a:ext cx="6715482" cy="3149327"/>
          </a:xfrm>
          <a:prstGeom prst="rect">
            <a:avLst/>
          </a:prstGeom>
          <a:solidFill>
            <a:srgbClr val="E7F5FF"/>
          </a:solidFill>
          <a:ln w="25400">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Application Control</a:t>
            </a:r>
          </a:p>
        </p:txBody>
      </p:sp>
      <p:sp>
        <p:nvSpPr>
          <p:cNvPr id="49" name="Rectangle 48">
            <a:extLst>
              <a:ext uri="{FF2B5EF4-FFF2-40B4-BE49-F238E27FC236}">
                <a16:creationId xmlns:a16="http://schemas.microsoft.com/office/drawing/2014/main" id="{C6B5F230-AC73-48B2-9D40-0DCEE6CD13DD}"/>
              </a:ext>
            </a:extLst>
          </p:cNvPr>
          <p:cNvSpPr/>
          <p:nvPr/>
        </p:nvSpPr>
        <p:spPr bwMode="auto">
          <a:xfrm>
            <a:off x="10058408" y="2191209"/>
            <a:ext cx="1211346" cy="289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Kerberos</a:t>
            </a:r>
          </a:p>
        </p:txBody>
      </p:sp>
      <p:sp>
        <p:nvSpPr>
          <p:cNvPr id="50" name="Rectangle 49">
            <a:extLst>
              <a:ext uri="{FF2B5EF4-FFF2-40B4-BE49-F238E27FC236}">
                <a16:creationId xmlns:a16="http://schemas.microsoft.com/office/drawing/2014/main" id="{7F185A63-81B7-4885-8418-56177C62496F}"/>
              </a:ext>
            </a:extLst>
          </p:cNvPr>
          <p:cNvSpPr/>
          <p:nvPr/>
        </p:nvSpPr>
        <p:spPr bwMode="auto">
          <a:xfrm>
            <a:off x="5192431" y="2153524"/>
            <a:ext cx="1897911" cy="234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AD</a:t>
            </a:r>
          </a:p>
        </p:txBody>
      </p:sp>
      <p:sp>
        <p:nvSpPr>
          <p:cNvPr id="51" name="Rectangle 50">
            <a:extLst>
              <a:ext uri="{FF2B5EF4-FFF2-40B4-BE49-F238E27FC236}">
                <a16:creationId xmlns:a16="http://schemas.microsoft.com/office/drawing/2014/main" id="{DC93C460-E18E-48CD-94A5-BDE738E8A221}"/>
              </a:ext>
            </a:extLst>
          </p:cNvPr>
          <p:cNvSpPr/>
          <p:nvPr/>
        </p:nvSpPr>
        <p:spPr bwMode="auto">
          <a:xfrm>
            <a:off x="10058408" y="2936515"/>
            <a:ext cx="1211346" cy="289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SAML</a:t>
            </a:r>
          </a:p>
        </p:txBody>
      </p:sp>
      <p:sp>
        <p:nvSpPr>
          <p:cNvPr id="52" name="Rectangle 51">
            <a:extLst>
              <a:ext uri="{FF2B5EF4-FFF2-40B4-BE49-F238E27FC236}">
                <a16:creationId xmlns:a16="http://schemas.microsoft.com/office/drawing/2014/main" id="{09DA1751-2838-4C67-B7A7-0DFA79D20BC8}"/>
              </a:ext>
            </a:extLst>
          </p:cNvPr>
          <p:cNvSpPr/>
          <p:nvPr/>
        </p:nvSpPr>
        <p:spPr bwMode="auto">
          <a:xfrm>
            <a:off x="10058408" y="2563862"/>
            <a:ext cx="1211346" cy="289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OIDC/OAuth</a:t>
            </a:r>
          </a:p>
        </p:txBody>
      </p:sp>
      <p:sp>
        <p:nvSpPr>
          <p:cNvPr id="53" name="Rectangle 52">
            <a:extLst>
              <a:ext uri="{FF2B5EF4-FFF2-40B4-BE49-F238E27FC236}">
                <a16:creationId xmlns:a16="http://schemas.microsoft.com/office/drawing/2014/main" id="{D7E4970A-5910-4B13-8C64-B6E0EE7FB390}"/>
              </a:ext>
            </a:extLst>
          </p:cNvPr>
          <p:cNvSpPr/>
          <p:nvPr/>
        </p:nvSpPr>
        <p:spPr bwMode="auto">
          <a:xfrm>
            <a:off x="10058408" y="3309168"/>
            <a:ext cx="1211346" cy="289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WS-Fed</a:t>
            </a:r>
          </a:p>
        </p:txBody>
      </p:sp>
      <p:sp>
        <p:nvSpPr>
          <p:cNvPr id="54" name="Rectangle 53">
            <a:extLst>
              <a:ext uri="{FF2B5EF4-FFF2-40B4-BE49-F238E27FC236}">
                <a16:creationId xmlns:a16="http://schemas.microsoft.com/office/drawing/2014/main" id="{08A84B71-0252-4A69-9527-10F1D37EB9CC}"/>
              </a:ext>
            </a:extLst>
          </p:cNvPr>
          <p:cNvSpPr/>
          <p:nvPr/>
        </p:nvSpPr>
        <p:spPr bwMode="auto">
          <a:xfrm>
            <a:off x="7905124" y="4054474"/>
            <a:ext cx="3364630" cy="4393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Unauthenticated or Web Form Auth</a:t>
            </a:r>
          </a:p>
        </p:txBody>
      </p:sp>
      <p:cxnSp>
        <p:nvCxnSpPr>
          <p:cNvPr id="55" name="Straight Connector 54">
            <a:extLst>
              <a:ext uri="{FF2B5EF4-FFF2-40B4-BE49-F238E27FC236}">
                <a16:creationId xmlns:a16="http://schemas.microsoft.com/office/drawing/2014/main" id="{D2C94F0F-3B0C-46E3-B3EA-73772719C49E}"/>
              </a:ext>
            </a:extLst>
          </p:cNvPr>
          <p:cNvCxnSpPr>
            <a:cxnSpLocks/>
          </p:cNvCxnSpPr>
          <p:nvPr/>
        </p:nvCxnSpPr>
        <p:spPr>
          <a:xfrm>
            <a:off x="9926343" y="2153524"/>
            <a:ext cx="0" cy="184380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EDAC46A3-492E-422C-9895-899708815954}"/>
              </a:ext>
            </a:extLst>
          </p:cNvPr>
          <p:cNvSpPr/>
          <p:nvPr/>
        </p:nvSpPr>
        <p:spPr bwMode="auto">
          <a:xfrm rot="5400000">
            <a:off x="7509455" y="4190666"/>
            <a:ext cx="411483" cy="19484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582BB2A8-9293-45CD-9C1E-AF110A35EBB7}"/>
              </a:ext>
            </a:extLst>
          </p:cNvPr>
          <p:cNvCxnSpPr>
            <a:cxnSpLocks/>
          </p:cNvCxnSpPr>
          <p:nvPr/>
        </p:nvCxnSpPr>
        <p:spPr>
          <a:xfrm>
            <a:off x="7171697" y="2770584"/>
            <a:ext cx="2596417" cy="0"/>
          </a:xfrm>
          <a:prstGeom prst="line">
            <a:avLst/>
          </a:prstGeom>
          <a:ln w="31750">
            <a:solidFill>
              <a:schemeClr val="accent2"/>
            </a:solidFill>
            <a:prstDash val="solid"/>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1D740937-2E89-4969-B8EF-8E8165836ED6}"/>
              </a:ext>
            </a:extLst>
          </p:cNvPr>
          <p:cNvSpPr/>
          <p:nvPr/>
        </p:nvSpPr>
        <p:spPr>
          <a:xfrm>
            <a:off x="7752671" y="2619920"/>
            <a:ext cx="1613829" cy="276999"/>
          </a:xfrm>
          <a:prstGeom prst="rect">
            <a:avLst/>
          </a:prstGeom>
          <a:solidFill>
            <a:srgbClr val="E7F5FF"/>
          </a:solidFill>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0" i="1" u="none" strike="noStrike" kern="1200" cap="none" spc="0" normalizeH="0" baseline="0" noProof="0">
                <a:ln>
                  <a:noFill/>
                </a:ln>
                <a:gradFill>
                  <a:gsLst>
                    <a:gs pos="0">
                      <a:srgbClr val="002050"/>
                    </a:gs>
                    <a:gs pos="100000">
                      <a:srgbClr val="002050"/>
                    </a:gs>
                  </a:gsLst>
                  <a:lin ang="5400000" scaled="0"/>
                </a:gradFill>
                <a:effectLst/>
                <a:uLnTx/>
                <a:uFillTx/>
                <a:latin typeface="Segoe UI Semibold"/>
                <a:ea typeface="+mn-ea"/>
                <a:cs typeface="Segoe UI Semibold" panose="020B0702040204020203" pitchFamily="34" charset="0"/>
              </a:rPr>
              <a:t>Protocol Translation</a:t>
            </a:r>
          </a:p>
        </p:txBody>
      </p:sp>
      <p:sp>
        <p:nvSpPr>
          <p:cNvPr id="59" name="Rectangle 58">
            <a:extLst>
              <a:ext uri="{FF2B5EF4-FFF2-40B4-BE49-F238E27FC236}">
                <a16:creationId xmlns:a16="http://schemas.microsoft.com/office/drawing/2014/main" id="{935B7331-4917-440A-94E1-A402FD614657}"/>
              </a:ext>
            </a:extLst>
          </p:cNvPr>
          <p:cNvSpPr/>
          <p:nvPr/>
        </p:nvSpPr>
        <p:spPr>
          <a:xfrm>
            <a:off x="5370528" y="2795755"/>
            <a:ext cx="1541717" cy="447919"/>
          </a:xfrm>
          <a:prstGeom prst="rect">
            <a:avLst/>
          </a:prstGeom>
          <a:solidFill>
            <a:srgbClr val="E7F5FF"/>
          </a:solidFill>
          <a:ln>
            <a:noFill/>
          </a:ln>
          <a:effectLst>
            <a:outerShdw blurRad="1651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HTTPS</a:t>
            </a:r>
          </a:p>
        </p:txBody>
      </p:sp>
      <p:sp>
        <p:nvSpPr>
          <p:cNvPr id="60" name="Rectangle 59">
            <a:extLst>
              <a:ext uri="{FF2B5EF4-FFF2-40B4-BE49-F238E27FC236}">
                <a16:creationId xmlns:a16="http://schemas.microsoft.com/office/drawing/2014/main" id="{12633A92-B206-4558-9F1E-1EBDB4D46D6F}"/>
              </a:ext>
            </a:extLst>
          </p:cNvPr>
          <p:cNvSpPr/>
          <p:nvPr/>
        </p:nvSpPr>
        <p:spPr>
          <a:xfrm>
            <a:off x="5370528" y="3391196"/>
            <a:ext cx="1541717" cy="447919"/>
          </a:xfrm>
          <a:prstGeom prst="rect">
            <a:avLst/>
          </a:prstGeom>
          <a:solidFill>
            <a:srgbClr val="E7F5FF"/>
          </a:solidFill>
          <a:ln>
            <a:noFill/>
          </a:ln>
          <a:effectLst>
            <a:outerShdw blurRad="1651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RDP</a:t>
            </a:r>
          </a:p>
        </p:txBody>
      </p:sp>
      <p:sp>
        <p:nvSpPr>
          <p:cNvPr id="61" name="Rectangle 60">
            <a:extLst>
              <a:ext uri="{FF2B5EF4-FFF2-40B4-BE49-F238E27FC236}">
                <a16:creationId xmlns:a16="http://schemas.microsoft.com/office/drawing/2014/main" id="{4EB96D05-89EA-412A-B560-037967B25739}"/>
              </a:ext>
            </a:extLst>
          </p:cNvPr>
          <p:cNvSpPr/>
          <p:nvPr/>
        </p:nvSpPr>
        <p:spPr bwMode="auto">
          <a:xfrm>
            <a:off x="6993018" y="4082351"/>
            <a:ext cx="624760" cy="4114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40F86558-FA64-40DD-9488-64E0E7F9D293}"/>
              </a:ext>
            </a:extLst>
          </p:cNvPr>
          <p:cNvSpPr/>
          <p:nvPr/>
        </p:nvSpPr>
        <p:spPr bwMode="auto">
          <a:xfrm>
            <a:off x="692103" y="5358627"/>
            <a:ext cx="3311071" cy="703993"/>
          </a:xfrm>
          <a:prstGeom prst="rect">
            <a:avLst/>
          </a:prstGeom>
          <a:solidFill>
            <a:srgbClr val="FFFFFF">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7C824CF5-F744-4E4B-9F45-B5CA146B4025}"/>
              </a:ext>
            </a:extLst>
          </p:cNvPr>
          <p:cNvSpPr/>
          <p:nvPr/>
        </p:nvSpPr>
        <p:spPr bwMode="auto">
          <a:xfrm>
            <a:off x="10058408" y="3681821"/>
            <a:ext cx="1211346" cy="289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HTTP headers</a:t>
            </a:r>
          </a:p>
        </p:txBody>
      </p:sp>
    </p:spTree>
    <p:extLst>
      <p:ext uri="{BB962C8B-B14F-4D97-AF65-F5344CB8AC3E}">
        <p14:creationId xmlns:p14="http://schemas.microsoft.com/office/powerpoint/2010/main" val="33239065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4E5D49-1031-4FFC-B71A-47C224B7E976}"/>
              </a:ext>
            </a:extLst>
          </p:cNvPr>
          <p:cNvSpPr>
            <a:spLocks noGrp="1"/>
          </p:cNvSpPr>
          <p:nvPr>
            <p:ph type="title"/>
          </p:nvPr>
        </p:nvSpPr>
        <p:spPr/>
        <p:txBody>
          <a:bodyPr/>
          <a:lstStyle/>
          <a:p>
            <a:r>
              <a:rPr lang="en-US"/>
              <a:t>Modern Application Control (&amp; Publishing)</a:t>
            </a:r>
          </a:p>
        </p:txBody>
      </p:sp>
      <p:cxnSp>
        <p:nvCxnSpPr>
          <p:cNvPr id="10" name="Straight Arrow Connector 9">
            <a:extLst>
              <a:ext uri="{FF2B5EF4-FFF2-40B4-BE49-F238E27FC236}">
                <a16:creationId xmlns:a16="http://schemas.microsoft.com/office/drawing/2014/main" id="{41CA3FA5-AFF1-4192-BCD4-C6E583567925}"/>
              </a:ext>
            </a:extLst>
          </p:cNvPr>
          <p:cNvCxnSpPr>
            <a:cxnSpLocks/>
          </p:cNvCxnSpPr>
          <p:nvPr/>
        </p:nvCxnSpPr>
        <p:spPr>
          <a:xfrm>
            <a:off x="2240782" y="1669144"/>
            <a:ext cx="2782737" cy="0"/>
          </a:xfrm>
          <a:prstGeom prst="straightConnector1">
            <a:avLst/>
          </a:prstGeom>
          <a:ln w="25400">
            <a:solidFill>
              <a:schemeClr val="tx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811C807-AD65-44EA-A1CB-7708F43DD2BA}"/>
              </a:ext>
            </a:extLst>
          </p:cNvPr>
          <p:cNvGrpSpPr/>
          <p:nvPr/>
        </p:nvGrpSpPr>
        <p:grpSpPr>
          <a:xfrm>
            <a:off x="579361" y="1993124"/>
            <a:ext cx="11089264" cy="1041428"/>
            <a:chOff x="579361" y="5741421"/>
            <a:chExt cx="11089264" cy="1041428"/>
          </a:xfrm>
        </p:grpSpPr>
        <p:sp>
          <p:nvSpPr>
            <p:cNvPr id="2" name="Rectangle 1">
              <a:extLst>
                <a:ext uri="{FF2B5EF4-FFF2-40B4-BE49-F238E27FC236}">
                  <a16:creationId xmlns:a16="http://schemas.microsoft.com/office/drawing/2014/main" id="{726B6C6F-2702-49F2-B232-3498DA859DF4}"/>
                </a:ext>
              </a:extLst>
            </p:cNvPr>
            <p:cNvSpPr/>
            <p:nvPr/>
          </p:nvSpPr>
          <p:spPr bwMode="auto">
            <a:xfrm>
              <a:off x="588262" y="5741421"/>
              <a:ext cx="11080363" cy="1041428"/>
            </a:xfrm>
            <a:prstGeom prst="rect">
              <a:avLst/>
            </a:prstGeom>
            <a:solidFill>
              <a:schemeClr val="bg1"/>
            </a:solidFill>
            <a:ln>
              <a:noFill/>
            </a:ln>
            <a:effectLst>
              <a:outerShdw blurRad="1778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F196D9C9-CC15-49B8-BA35-7B66D9577B36}"/>
                </a:ext>
              </a:extLst>
            </p:cNvPr>
            <p:cNvSpPr/>
            <p:nvPr/>
          </p:nvSpPr>
          <p:spPr bwMode="auto">
            <a:xfrm>
              <a:off x="579361" y="5822015"/>
              <a:ext cx="4404144" cy="880241"/>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Azure AD Integration</a:t>
              </a:r>
            </a:p>
            <a:p>
              <a:pPr lvl="0" defTabSz="932472" fontAlgn="base">
                <a:spcBef>
                  <a:spcPct val="0"/>
                </a:spcBef>
                <a:spcAft>
                  <a:spcPct val="0"/>
                </a:spcAf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via Application Gallery </a:t>
              </a:r>
              <a:r>
                <a:rPr lang="en-US" sz="1200">
                  <a:gradFill>
                    <a:gsLst>
                      <a:gs pos="0">
                        <a:srgbClr val="1A1A1A"/>
                      </a:gs>
                      <a:gs pos="100000">
                        <a:srgbClr val="1A1A1A"/>
                      </a:gs>
                    </a:gsLst>
                    <a:lin ang="5400000" scaled="0"/>
                  </a:gradFill>
                  <a:hlinkClick r:id="rId3"/>
                </a:rPr>
                <a:t>Registration</a:t>
              </a: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Developer </a:t>
              </a: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hlinkClick r:id="rId4"/>
                </a:rPr>
                <a:t>MSAL integration</a:t>
              </a: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IT Administrator </a:t>
              </a: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hlinkClick r:id="rId5"/>
                </a:rPr>
                <a:t>Publishing</a:t>
              </a: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etc.)</a:t>
              </a:r>
            </a:p>
          </p:txBody>
        </p:sp>
        <p:sp>
          <p:nvSpPr>
            <p:cNvPr id="13" name="Rectangle 12">
              <a:extLst>
                <a:ext uri="{FF2B5EF4-FFF2-40B4-BE49-F238E27FC236}">
                  <a16:creationId xmlns:a16="http://schemas.microsoft.com/office/drawing/2014/main" id="{4E2EC9BB-32D8-4448-9BC8-C6636D950E4D}"/>
                </a:ext>
              </a:extLst>
            </p:cNvPr>
            <p:cNvSpPr/>
            <p:nvPr/>
          </p:nvSpPr>
          <p:spPr bwMode="auto">
            <a:xfrm>
              <a:off x="7644810" y="5818168"/>
              <a:ext cx="3920840" cy="88793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Native App Capability </a:t>
              </a:r>
              <a:b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(e.g. Office 365 blocks download)</a:t>
              </a:r>
            </a:p>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Can use CAAC</a:t>
              </a:r>
            </a:p>
          </p:txBody>
        </p:sp>
      </p:grpSp>
      <p:sp>
        <p:nvSpPr>
          <p:cNvPr id="4" name="TextBox 3">
            <a:extLst>
              <a:ext uri="{FF2B5EF4-FFF2-40B4-BE49-F238E27FC236}">
                <a16:creationId xmlns:a16="http://schemas.microsoft.com/office/drawing/2014/main" id="{88286877-2759-4BDB-89DB-2E845E410427}"/>
              </a:ext>
            </a:extLst>
          </p:cNvPr>
          <p:cNvSpPr txBox="1"/>
          <p:nvPr/>
        </p:nvSpPr>
        <p:spPr>
          <a:xfrm>
            <a:off x="760918" y="1530645"/>
            <a:ext cx="128778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CAPABILITY</a:t>
            </a:r>
          </a:p>
        </p:txBody>
      </p:sp>
      <p:sp>
        <p:nvSpPr>
          <p:cNvPr id="16" name="TextBox 15">
            <a:extLst>
              <a:ext uri="{FF2B5EF4-FFF2-40B4-BE49-F238E27FC236}">
                <a16:creationId xmlns:a16="http://schemas.microsoft.com/office/drawing/2014/main" id="{1C4B228E-CB0D-41C5-A2DB-ED52BE76B528}"/>
              </a:ext>
            </a:extLst>
          </p:cNvPr>
          <p:cNvSpPr txBox="1"/>
          <p:nvPr/>
        </p:nvSpPr>
        <p:spPr>
          <a:xfrm>
            <a:off x="5186624" y="1530645"/>
            <a:ext cx="195476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ACCESS SECURITY</a:t>
            </a:r>
          </a:p>
        </p:txBody>
      </p:sp>
      <p:sp>
        <p:nvSpPr>
          <p:cNvPr id="17" name="TextBox 16">
            <a:extLst>
              <a:ext uri="{FF2B5EF4-FFF2-40B4-BE49-F238E27FC236}">
                <a16:creationId xmlns:a16="http://schemas.microsoft.com/office/drawing/2014/main" id="{20D453CD-FFB6-41BE-B50C-963011AC1E04}"/>
              </a:ext>
            </a:extLst>
          </p:cNvPr>
          <p:cNvSpPr txBox="1"/>
          <p:nvPr/>
        </p:nvSpPr>
        <p:spPr>
          <a:xfrm>
            <a:off x="7826334" y="1530645"/>
            <a:ext cx="239629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IN SESSION SECURITY</a:t>
            </a:r>
          </a:p>
        </p:txBody>
      </p:sp>
      <p:grpSp>
        <p:nvGrpSpPr>
          <p:cNvPr id="9" name="Group 8">
            <a:extLst>
              <a:ext uri="{FF2B5EF4-FFF2-40B4-BE49-F238E27FC236}">
                <a16:creationId xmlns:a16="http://schemas.microsoft.com/office/drawing/2014/main" id="{52AD23E8-0775-4CCC-85B9-5BEFD4FE57DE}"/>
              </a:ext>
            </a:extLst>
          </p:cNvPr>
          <p:cNvGrpSpPr/>
          <p:nvPr/>
        </p:nvGrpSpPr>
        <p:grpSpPr>
          <a:xfrm>
            <a:off x="588262" y="3091510"/>
            <a:ext cx="11080363" cy="1618905"/>
            <a:chOff x="588262" y="6858000"/>
            <a:chExt cx="11080363" cy="1618905"/>
          </a:xfrm>
        </p:grpSpPr>
        <p:sp>
          <p:nvSpPr>
            <p:cNvPr id="18" name="Rectangle 17">
              <a:extLst>
                <a:ext uri="{FF2B5EF4-FFF2-40B4-BE49-F238E27FC236}">
                  <a16:creationId xmlns:a16="http://schemas.microsoft.com/office/drawing/2014/main" id="{9917FE44-34A0-4F55-A937-AB5A08764D36}"/>
                </a:ext>
              </a:extLst>
            </p:cNvPr>
            <p:cNvSpPr/>
            <p:nvPr/>
          </p:nvSpPr>
          <p:spPr bwMode="auto">
            <a:xfrm>
              <a:off x="588262" y="6858000"/>
              <a:ext cx="11080363" cy="1618905"/>
            </a:xfrm>
            <a:prstGeom prst="rect">
              <a:avLst/>
            </a:prstGeom>
            <a:solidFill>
              <a:schemeClr val="bg1"/>
            </a:solidFill>
            <a:ln>
              <a:noFill/>
            </a:ln>
            <a:effectLst>
              <a:outerShdw blurRad="1778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B9435624-7EFB-4051-A622-3FAE85A5CEA1}"/>
                </a:ext>
              </a:extLst>
            </p:cNvPr>
            <p:cNvSpPr/>
            <p:nvPr/>
          </p:nvSpPr>
          <p:spPr bwMode="auto">
            <a:xfrm>
              <a:off x="588262" y="6858000"/>
              <a:ext cx="4404144" cy="161890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Conditional Access App Control (CAAC)</a:t>
              </a:r>
            </a:p>
            <a:p>
              <a:pPr defTabSz="932472" fontAlgn="base">
                <a:spcBef>
                  <a:spcPct val="0"/>
                </a:spcBef>
                <a:spcAft>
                  <a:spcPct val="0"/>
                </a:spcAf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Monitor and Restrict App Access using</a:t>
              </a:r>
              <a:r>
                <a:rPr lang="en-US" sz="1200">
                  <a:gradFill>
                    <a:gsLst>
                      <a:gs pos="0">
                        <a:srgbClr val="1A1A1A"/>
                      </a:gs>
                      <a:gs pos="100000">
                        <a:srgbClr val="1A1A1A"/>
                      </a:gs>
                    </a:gsLst>
                    <a:lin ang="5400000" scaled="0"/>
                  </a:gradFill>
                  <a:latin typeface="Segoe UI"/>
                </a:rPr>
                <a:t> </a:t>
              </a:r>
              <a:endParaRPr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a:endParaRPr>
            </a:p>
            <a:p>
              <a:pPr marL="280670" indent="-169545" defTabSz="932472" fontAlgn="base">
                <a:spcBef>
                  <a:spcPct val="0"/>
                </a:spcBef>
                <a:spcAft>
                  <a:spcPct val="0"/>
                </a:spcAft>
                <a:buFont typeface="Arial" panose="020B0604020202020204" pitchFamily="34" charset="0"/>
                <a:buChar char="•"/>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Application APIs</a:t>
              </a:r>
              <a:r>
                <a:rPr lang="en-US" sz="1200">
                  <a:gradFill>
                    <a:gsLst>
                      <a:gs pos="0">
                        <a:srgbClr val="1A1A1A"/>
                      </a:gs>
                      <a:gs pos="100000">
                        <a:srgbClr val="1A1A1A"/>
                      </a:gs>
                    </a:gsLst>
                    <a:lin ang="5400000" scaled="0"/>
                  </a:gradFill>
                  <a:latin typeface="Segoe UI"/>
                </a:rPr>
                <a:t> </a:t>
              </a:r>
              <a:endParaRPr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a:endParaRPr>
            </a:p>
            <a:p>
              <a:pPr marL="280670" marR="0" lvl="0" indent="-169545"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Proxying application traffic</a:t>
              </a:r>
              <a:br>
                <a:rPr lang="en-US" sz="1200" b="0" i="0" u="none" strike="noStrike" kern="1200" cap="none" spc="0" normalizeH="0" baseline="0" noProof="0">
                  <a:ln>
                    <a:noFill/>
                  </a:ln>
                  <a:effectLst/>
                  <a:uLnTx/>
                  <a:uFillTx/>
                  <a:latin typeface="Segoe UI"/>
                </a:rPr>
              </a:b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(SAML &amp; OIDC apps onboarded to Azure AD)</a:t>
              </a:r>
              <a:endParaRPr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a:endParaRPr>
            </a:p>
            <a:p>
              <a:pPr marL="28067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hlinkClick r:id="rId6"/>
                </a:rPr>
                <a:t>Protect apps with </a:t>
              </a:r>
              <a:r>
                <a:rPr kumimoji="0" lang="nn-NO"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hlinkClick r:id="rId6"/>
                </a:rPr>
                <a:t>Microsoft Defender for Cloud Apps</a:t>
              </a: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hlinkClick r:id="rId6"/>
                </a:rPr>
                <a:t> </a:t>
              </a:r>
              <a:br>
                <a:rPr lang="en-US" sz="1200" b="0" i="0" u="none" strike="noStrike" kern="1200" cap="none" spc="0" normalizeH="0" baseline="0" noProof="0">
                  <a:ln>
                    <a:noFill/>
                  </a:ln>
                  <a:effectLst/>
                  <a:uLnTx/>
                  <a:uFillTx/>
                  <a:latin typeface="Segoe UI"/>
                  <a:hlinkClick r:id="rId6"/>
                </a:rPr>
              </a:b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hlinkClick r:id="rId6"/>
                </a:rPr>
                <a:t>Conditional Access App Control</a:t>
              </a:r>
              <a:endParaRPr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a:hlinkClick r:id="rId6"/>
              </a:endParaRPr>
            </a:p>
          </p:txBody>
        </p:sp>
        <p:sp>
          <p:nvSpPr>
            <p:cNvPr id="20" name="Rectangle 19">
              <a:extLst>
                <a:ext uri="{FF2B5EF4-FFF2-40B4-BE49-F238E27FC236}">
                  <a16:creationId xmlns:a16="http://schemas.microsoft.com/office/drawing/2014/main" id="{A2049A3A-6AFA-45E0-9E66-C1B05E627390}"/>
                </a:ext>
              </a:extLst>
            </p:cNvPr>
            <p:cNvSpPr/>
            <p:nvPr/>
          </p:nvSpPr>
          <p:spPr bwMode="auto">
            <a:xfrm>
              <a:off x="7644803" y="6861173"/>
              <a:ext cx="3813750" cy="1595821"/>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Prevent data exfiltration</a:t>
              </a:r>
            </a:p>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Protect on download</a:t>
              </a:r>
            </a:p>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Prevent upload of unlabeled files</a:t>
              </a:r>
            </a:p>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Monitor user sessions for compliance</a:t>
              </a:r>
            </a:p>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Block access</a:t>
              </a:r>
            </a:p>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Block custom activities</a:t>
              </a:r>
            </a:p>
          </p:txBody>
        </p:sp>
      </p:grpSp>
      <p:sp>
        <p:nvSpPr>
          <p:cNvPr id="23" name="Rectangle 22">
            <a:extLst>
              <a:ext uri="{FF2B5EF4-FFF2-40B4-BE49-F238E27FC236}">
                <a16:creationId xmlns:a16="http://schemas.microsoft.com/office/drawing/2014/main" id="{293FD58F-98B8-498B-9436-73CDF318A62E}"/>
              </a:ext>
            </a:extLst>
          </p:cNvPr>
          <p:cNvSpPr/>
          <p:nvPr/>
        </p:nvSpPr>
        <p:spPr bwMode="auto">
          <a:xfrm>
            <a:off x="588262" y="4767373"/>
            <a:ext cx="11080363" cy="1041428"/>
          </a:xfrm>
          <a:prstGeom prst="rect">
            <a:avLst/>
          </a:prstGeom>
          <a:solidFill>
            <a:schemeClr val="bg1"/>
          </a:solidFill>
          <a:ln>
            <a:noFill/>
          </a:ln>
          <a:effectLst>
            <a:outerShdw blurRad="1778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ED12BF98-31A4-4745-BB32-04B66D16EF53}"/>
              </a:ext>
            </a:extLst>
          </p:cNvPr>
          <p:cNvSpPr/>
          <p:nvPr/>
        </p:nvSpPr>
        <p:spPr bwMode="auto">
          <a:xfrm>
            <a:off x="588262" y="4847967"/>
            <a:ext cx="4404144" cy="880241"/>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Azure AD App Proxy </a:t>
            </a:r>
            <a:br>
              <a:rPr lang="en-US" sz="1400" b="1" i="0" u="none" strike="noStrike" kern="1200" cap="none" spc="0" normalizeH="0" baseline="0" noProof="0">
                <a:ln>
                  <a:noFill/>
                </a:ln>
                <a:effectLst/>
                <a:uLnTx/>
                <a:uFillTx/>
                <a:latin typeface="Segoe UI"/>
              </a:rPr>
            </a:b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Publish on-premises applications to enable modern security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through </a:t>
            </a: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hlinkClick r:id="rId7"/>
              </a:rPr>
              <a:t>Azure Active Directory's Application Proxy</a:t>
            </a:r>
          </a:p>
        </p:txBody>
      </p:sp>
      <p:sp>
        <p:nvSpPr>
          <p:cNvPr id="25" name="Rectangle 24">
            <a:extLst>
              <a:ext uri="{FF2B5EF4-FFF2-40B4-BE49-F238E27FC236}">
                <a16:creationId xmlns:a16="http://schemas.microsoft.com/office/drawing/2014/main" id="{E426884A-FDAD-45F3-9400-A0E4D33A4920}"/>
              </a:ext>
            </a:extLst>
          </p:cNvPr>
          <p:cNvSpPr/>
          <p:nvPr/>
        </p:nvSpPr>
        <p:spPr bwMode="auto">
          <a:xfrm>
            <a:off x="7644806" y="4859338"/>
            <a:ext cx="2072507" cy="480131"/>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171450" lvl="0" indent="-171450" defTabSz="932472" fontAlgn="base">
              <a:spcBef>
                <a:spcPct val="0"/>
              </a:spcBef>
              <a:spcAft>
                <a:spcPts val="300"/>
              </a:spcAft>
              <a:buFont typeface="Arial" panose="020B0604020202020204" pitchFamily="34" charset="0"/>
              <a:buChar char="•"/>
              <a:defRPr/>
            </a:pPr>
            <a:r>
              <a:rPr lang="en-US" sz="1200">
                <a:gradFill>
                  <a:gsLst>
                    <a:gs pos="0">
                      <a:srgbClr val="1A1A1A"/>
                    </a:gs>
                    <a:gs pos="100000">
                      <a:srgbClr val="1A1A1A"/>
                    </a:gs>
                  </a:gsLst>
                  <a:lin ang="5400000" scaled="0"/>
                </a:gradFill>
              </a:rPr>
              <a:t>Can use CAAC</a:t>
            </a:r>
          </a:p>
        </p:txBody>
      </p:sp>
      <p:sp>
        <p:nvSpPr>
          <p:cNvPr id="11" name="Rectangle 10">
            <a:extLst>
              <a:ext uri="{FF2B5EF4-FFF2-40B4-BE49-F238E27FC236}">
                <a16:creationId xmlns:a16="http://schemas.microsoft.com/office/drawing/2014/main" id="{8205B30D-2BAB-4A33-BE60-94580F30BFDC}"/>
              </a:ext>
            </a:extLst>
          </p:cNvPr>
          <p:cNvSpPr/>
          <p:nvPr/>
        </p:nvSpPr>
        <p:spPr bwMode="auto">
          <a:xfrm>
            <a:off x="5023519" y="1966881"/>
            <a:ext cx="2280976" cy="3865578"/>
          </a:xfrm>
          <a:prstGeom prst="rect">
            <a:avLst/>
          </a:prstGeom>
          <a:solidFill>
            <a:schemeClr val="accent1"/>
          </a:solidFill>
          <a:ln>
            <a:noFill/>
          </a:ln>
          <a:effectLst>
            <a:outerShdw blurRad="1778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Azure AD Capabilities</a:t>
            </a:r>
          </a:p>
          <a:p>
            <a:pPr marL="280988" marR="0" lvl="0" indent="-169863"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User Validation</a:t>
            </a:r>
          </a:p>
          <a:p>
            <a:pPr marL="280988" marR="0" lvl="0" indent="-169863"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Device Validation</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Conditional Access Policy (Per App)</a:t>
            </a:r>
          </a:p>
        </p:txBody>
      </p:sp>
      <p:cxnSp>
        <p:nvCxnSpPr>
          <p:cNvPr id="27" name="Straight Arrow Connector 26">
            <a:extLst>
              <a:ext uri="{FF2B5EF4-FFF2-40B4-BE49-F238E27FC236}">
                <a16:creationId xmlns:a16="http://schemas.microsoft.com/office/drawing/2014/main" id="{ED374305-3F88-4FB5-BBAA-E930BF151BCA}"/>
              </a:ext>
            </a:extLst>
          </p:cNvPr>
          <p:cNvCxnSpPr>
            <a:cxnSpLocks/>
          </p:cNvCxnSpPr>
          <p:nvPr/>
        </p:nvCxnSpPr>
        <p:spPr>
          <a:xfrm>
            <a:off x="7184570" y="1669144"/>
            <a:ext cx="582805" cy="0"/>
          </a:xfrm>
          <a:prstGeom prst="straightConnector1">
            <a:avLst/>
          </a:prstGeom>
          <a:ln w="25400">
            <a:solidFill>
              <a:schemeClr val="tx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01B54C43-4029-4032-8394-264DC3E9C481}"/>
              </a:ext>
            </a:extLst>
          </p:cNvPr>
          <p:cNvGrpSpPr/>
          <p:nvPr/>
        </p:nvGrpSpPr>
        <p:grpSpPr>
          <a:xfrm>
            <a:off x="588262" y="5835614"/>
            <a:ext cx="11089264" cy="510909"/>
            <a:chOff x="579361" y="6006681"/>
            <a:chExt cx="11089264" cy="510909"/>
          </a:xfrm>
        </p:grpSpPr>
        <p:sp>
          <p:nvSpPr>
            <p:cNvPr id="33" name="Rectangle 32">
              <a:extLst>
                <a:ext uri="{FF2B5EF4-FFF2-40B4-BE49-F238E27FC236}">
                  <a16:creationId xmlns:a16="http://schemas.microsoft.com/office/drawing/2014/main" id="{C27FEECC-D685-4A56-A38B-CFC31BE3FB11}"/>
                </a:ext>
              </a:extLst>
            </p:cNvPr>
            <p:cNvSpPr/>
            <p:nvPr/>
          </p:nvSpPr>
          <p:spPr bwMode="auto">
            <a:xfrm>
              <a:off x="588262" y="6029340"/>
              <a:ext cx="11080363" cy="480132"/>
            </a:xfrm>
            <a:prstGeom prst="rect">
              <a:avLst/>
            </a:prstGeom>
            <a:solidFill>
              <a:schemeClr val="bg1"/>
            </a:solidFill>
            <a:ln>
              <a:noFill/>
            </a:ln>
            <a:effectLst>
              <a:outerShdw blurRad="1778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A541FC5-7185-4C27-BDD9-088ED9B84714}"/>
                </a:ext>
              </a:extLst>
            </p:cNvPr>
            <p:cNvSpPr/>
            <p:nvPr/>
          </p:nvSpPr>
          <p:spPr bwMode="auto">
            <a:xfrm>
              <a:off x="579361" y="6006681"/>
              <a:ext cx="4404144" cy="51090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3rd Party Proxy</a:t>
              </a:r>
            </a:p>
          </p:txBody>
        </p:sp>
        <p:sp>
          <p:nvSpPr>
            <p:cNvPr id="35" name="Rectangle 34">
              <a:extLst>
                <a:ext uri="{FF2B5EF4-FFF2-40B4-BE49-F238E27FC236}">
                  <a16:creationId xmlns:a16="http://schemas.microsoft.com/office/drawing/2014/main" id="{8871F32E-3323-46E6-AD2D-29AB8329E819}"/>
                </a:ext>
              </a:extLst>
            </p:cNvPr>
            <p:cNvSpPr/>
            <p:nvPr/>
          </p:nvSpPr>
          <p:spPr bwMode="auto">
            <a:xfrm>
              <a:off x="6808401" y="6006681"/>
              <a:ext cx="3620849" cy="51090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1"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Varies</a:t>
              </a:r>
            </a:p>
          </p:txBody>
        </p:sp>
      </p:grpSp>
      <p:cxnSp>
        <p:nvCxnSpPr>
          <p:cNvPr id="31" name="Connector: Elbow 30">
            <a:extLst>
              <a:ext uri="{FF2B5EF4-FFF2-40B4-BE49-F238E27FC236}">
                <a16:creationId xmlns:a16="http://schemas.microsoft.com/office/drawing/2014/main" id="{06449DA1-2E2D-4563-A516-3B9E98224664}"/>
              </a:ext>
            </a:extLst>
          </p:cNvPr>
          <p:cNvCxnSpPr>
            <a:cxnSpLocks/>
          </p:cNvCxnSpPr>
          <p:nvPr/>
        </p:nvCxnSpPr>
        <p:spPr>
          <a:xfrm>
            <a:off x="9072156" y="2690442"/>
            <a:ext cx="261257" cy="35406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FC8AA7C7-1205-4CB0-A96D-35BEC9ABBA4E}"/>
              </a:ext>
            </a:extLst>
          </p:cNvPr>
          <p:cNvCxnSpPr>
            <a:cxnSpLocks/>
          </p:cNvCxnSpPr>
          <p:nvPr/>
        </p:nvCxnSpPr>
        <p:spPr>
          <a:xfrm flipV="1">
            <a:off x="9024482" y="4745337"/>
            <a:ext cx="261257" cy="35406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Rectangle 1">
            <a:extLst>
              <a:ext uri="{FF2B5EF4-FFF2-40B4-BE49-F238E27FC236}">
                <a16:creationId xmlns:a16="http://schemas.microsoft.com/office/drawing/2014/main" id="{0CEC9A09-A0E9-4A71-9F8D-96F02AD9EC3C}"/>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938487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 Left">
            <a:extLst>
              <a:ext uri="{FF2B5EF4-FFF2-40B4-BE49-F238E27FC236}">
                <a16:creationId xmlns:a16="http://schemas.microsoft.com/office/drawing/2014/main" id="{C2F1DD42-5299-47C5-82F0-FCC1C0A59BD9}"/>
              </a:ext>
              <a:ext uri="{C183D7F6-B498-43B3-948B-1728B52AA6E4}">
                <adec:decorative xmlns:adec="http://schemas.microsoft.com/office/drawing/2017/decorative" val="1"/>
              </a:ext>
            </a:extLst>
          </p:cNvPr>
          <p:cNvSpPr/>
          <p:nvPr/>
        </p:nvSpPr>
        <p:spPr bwMode="auto">
          <a:xfrm>
            <a:off x="588264" y="1755850"/>
            <a:ext cx="5378549" cy="4517305"/>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3474720"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Classic Approach</a:t>
            </a:r>
            <a:b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Restrict everything to a ‘secure’ network</a:t>
            </a:r>
          </a:p>
        </p:txBody>
      </p:sp>
      <p:sp>
        <p:nvSpPr>
          <p:cNvPr id="31" name="!! Right">
            <a:extLst>
              <a:ext uri="{FF2B5EF4-FFF2-40B4-BE49-F238E27FC236}">
                <a16:creationId xmlns:a16="http://schemas.microsoft.com/office/drawing/2014/main" id="{842DC668-54FD-4AC0-954C-83ECDF417C60}"/>
              </a:ext>
              <a:ext uri="{C183D7F6-B498-43B3-948B-1728B52AA6E4}">
                <adec:decorative xmlns:adec="http://schemas.microsoft.com/office/drawing/2017/decorative" val="1"/>
              </a:ext>
            </a:extLst>
          </p:cNvPr>
          <p:cNvSpPr/>
          <p:nvPr/>
        </p:nvSpPr>
        <p:spPr bwMode="auto">
          <a:xfrm>
            <a:off x="6307621" y="1755850"/>
            <a:ext cx="5378549" cy="4517305"/>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3474720"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Zero Trust </a:t>
            </a:r>
            <a:b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Protect assets anywhere with central policy</a:t>
            </a:r>
          </a:p>
        </p:txBody>
      </p:sp>
      <p:sp>
        <p:nvSpPr>
          <p:cNvPr id="2" name="Title 1">
            <a:extLst>
              <a:ext uri="{FF2B5EF4-FFF2-40B4-BE49-F238E27FC236}">
                <a16:creationId xmlns:a16="http://schemas.microsoft.com/office/drawing/2014/main" id="{F07FAE2F-A4D2-460D-9B6A-E696C2DD14BD}"/>
              </a:ext>
            </a:extLst>
          </p:cNvPr>
          <p:cNvSpPr>
            <a:spLocks noGrp="1"/>
          </p:cNvSpPr>
          <p:nvPr>
            <p:ph type="title"/>
          </p:nvPr>
        </p:nvSpPr>
        <p:spPr>
          <a:xfrm>
            <a:off x="588263" y="457200"/>
            <a:ext cx="11018520" cy="861774"/>
          </a:xfrm>
        </p:spPr>
        <p:txBody>
          <a:bodyPr/>
          <a:lstStyle/>
          <a:p>
            <a:r>
              <a:rPr lang="en-US"/>
              <a:t>Secure assets where they are with Zero Trust</a:t>
            </a:r>
            <a:br>
              <a:rPr lang="en-US"/>
            </a:br>
            <a:r>
              <a:rPr lang="en-US" sz="2000">
                <a:latin typeface="+mn-lt"/>
              </a:rPr>
              <a:t>Simplify security and make it more effective</a:t>
            </a:r>
          </a:p>
        </p:txBody>
      </p:sp>
      <p:sp>
        <p:nvSpPr>
          <p:cNvPr id="3" name="Rectangle: Rounded Corners 2">
            <a:extLst>
              <a:ext uri="{FF2B5EF4-FFF2-40B4-BE49-F238E27FC236}">
                <a16:creationId xmlns:a16="http://schemas.microsoft.com/office/drawing/2014/main" id="{BDFC6E09-A1A8-4A81-A5FD-9F9A31DA0572}"/>
              </a:ext>
              <a:ext uri="{C183D7F6-B498-43B3-948B-1728B52AA6E4}">
                <adec:decorative xmlns:adec="http://schemas.microsoft.com/office/drawing/2017/decorative" val="1"/>
              </a:ext>
            </a:extLst>
          </p:cNvPr>
          <p:cNvSpPr/>
          <p:nvPr/>
        </p:nvSpPr>
        <p:spPr>
          <a:xfrm>
            <a:off x="1414039" y="2391210"/>
            <a:ext cx="3322320" cy="2118360"/>
          </a:xfrm>
          <a:prstGeom prst="roundRect">
            <a:avLst>
              <a:gd name="adj" fmla="val 2375"/>
            </a:avLst>
          </a:prstGeom>
          <a:solidFill>
            <a:schemeClr val="bg1"/>
          </a:solidFill>
          <a:ln w="57150">
            <a:solidFill>
              <a:srgbClr val="0078D4"/>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46304" tIns="146304" rIns="146304" bIns="146304" numCol="1" spcCol="38100" rtlCol="0" anchor="t">
            <a:noAutofit/>
          </a:bodyPr>
          <a:lstStyle/>
          <a:p>
            <a:pPr marL="0" marR="0" lvl="0" indent="0" algn="l" defTabSz="914366" rtl="0" eaLnBrk="1" fontAlgn="auto" latinLnBrk="0" hangingPunct="0">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07C10">
                  <a:hueOff val="-7200000"/>
                  <a:lumOff val="-20980"/>
                </a:srgbClr>
              </a:solidFill>
              <a:effectLst/>
              <a:uLnTx/>
              <a:uFillTx/>
              <a:latin typeface="Segoe UI"/>
              <a:ea typeface="Segoe UI"/>
              <a:cs typeface="Segoe UI"/>
              <a:sym typeface="Segoe UI"/>
            </a:endParaRPr>
          </a:p>
        </p:txBody>
      </p:sp>
      <p:grpSp>
        <p:nvGrpSpPr>
          <p:cNvPr id="54" name="Group 44">
            <a:extLst>
              <a:ext uri="{FF2B5EF4-FFF2-40B4-BE49-F238E27FC236}">
                <a16:creationId xmlns:a16="http://schemas.microsoft.com/office/drawing/2014/main" id="{FA5FE4F9-B979-44A2-B1A0-3D0B979E3D53}"/>
              </a:ext>
              <a:ext uri="{C183D7F6-B498-43B3-948B-1728B52AA6E4}">
                <adec:decorative xmlns:adec="http://schemas.microsoft.com/office/drawing/2017/decorative" val="1"/>
              </a:ext>
            </a:extLst>
          </p:cNvPr>
          <p:cNvGrpSpPr>
            <a:grpSpLocks noChangeAspect="1"/>
          </p:cNvGrpSpPr>
          <p:nvPr/>
        </p:nvGrpSpPr>
        <p:grpSpPr bwMode="auto">
          <a:xfrm>
            <a:off x="4362275" y="4335544"/>
            <a:ext cx="683333" cy="683333"/>
            <a:chOff x="4138" y="798"/>
            <a:chExt cx="256" cy="256"/>
          </a:xfrm>
        </p:grpSpPr>
        <p:sp>
          <p:nvSpPr>
            <p:cNvPr id="56" name="AutoShape 43">
              <a:extLst>
                <a:ext uri="{FF2B5EF4-FFF2-40B4-BE49-F238E27FC236}">
                  <a16:creationId xmlns:a16="http://schemas.microsoft.com/office/drawing/2014/main" id="{1E7592A5-40FB-4846-8C1C-D32EE071F28B}"/>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45">
              <a:extLst>
                <a:ext uri="{FF2B5EF4-FFF2-40B4-BE49-F238E27FC236}">
                  <a16:creationId xmlns:a16="http://schemas.microsoft.com/office/drawing/2014/main" id="{743B5DD0-49AB-4E31-9AC3-E126395683D3}"/>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rgbClr val="2F2F2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0" name="Freeform 46">
              <a:extLst>
                <a:ext uri="{FF2B5EF4-FFF2-40B4-BE49-F238E27FC236}">
                  <a16:creationId xmlns:a16="http://schemas.microsoft.com/office/drawing/2014/main" id="{1C943B8C-CF45-4795-B0C5-14FBAEF0F415}"/>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CCCCC"/>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1" name="Freeform 47">
              <a:extLst>
                <a:ext uri="{FF2B5EF4-FFF2-40B4-BE49-F238E27FC236}">
                  <a16:creationId xmlns:a16="http://schemas.microsoft.com/office/drawing/2014/main" id="{E29218BE-0A1C-4C4A-B86E-F839FC678D54}"/>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2" name="laptop">
            <a:extLst>
              <a:ext uri="{FF2B5EF4-FFF2-40B4-BE49-F238E27FC236}">
                <a16:creationId xmlns:a16="http://schemas.microsoft.com/office/drawing/2014/main" id="{2A0BF503-D2C1-4826-982C-E6218E3B7396}"/>
              </a:ext>
              <a:ext uri="{C183D7F6-B498-43B3-948B-1728B52AA6E4}">
                <adec:decorative xmlns:adec="http://schemas.microsoft.com/office/drawing/2017/decorative" val="1"/>
              </a:ext>
            </a:extLst>
          </p:cNvPr>
          <p:cNvGrpSpPr/>
          <p:nvPr/>
        </p:nvGrpSpPr>
        <p:grpSpPr>
          <a:xfrm>
            <a:off x="3667958" y="3209650"/>
            <a:ext cx="745483" cy="481481"/>
            <a:chOff x="615531" y="1287780"/>
            <a:chExt cx="547784" cy="353792"/>
          </a:xfrm>
          <a:solidFill>
            <a:schemeClr val="tx1"/>
          </a:solidFill>
        </p:grpSpPr>
        <p:sp>
          <p:nvSpPr>
            <p:cNvPr id="63" name="Rectangle 5">
              <a:extLst>
                <a:ext uri="{FF2B5EF4-FFF2-40B4-BE49-F238E27FC236}">
                  <a16:creationId xmlns:a16="http://schemas.microsoft.com/office/drawing/2014/main" id="{F490E2C5-6925-404B-871F-D75F411047FD}"/>
                </a:ext>
              </a:extLst>
            </p:cNvPr>
            <p:cNvSpPr>
              <a:spLocks noChangeArrowheads="1"/>
            </p:cNvSpPr>
            <p:nvPr/>
          </p:nvSpPr>
          <p:spPr bwMode="auto">
            <a:xfrm>
              <a:off x="669292" y="1303763"/>
              <a:ext cx="441714" cy="283337"/>
            </a:xfrm>
            <a:prstGeom prst="rect">
              <a:avLst/>
            </a:prstGeom>
            <a:solidFill>
              <a:srgbClr val="CCCCCC"/>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12">
              <a:extLst>
                <a:ext uri="{FF2B5EF4-FFF2-40B4-BE49-F238E27FC236}">
                  <a16:creationId xmlns:a16="http://schemas.microsoft.com/office/drawing/2014/main" id="{DCC8DD2B-3AA4-49D9-A1CD-8EAD7A26E6A7}"/>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15">
              <a:extLst>
                <a:ext uri="{FF2B5EF4-FFF2-40B4-BE49-F238E27FC236}">
                  <a16:creationId xmlns:a16="http://schemas.microsoft.com/office/drawing/2014/main" id="{27205860-EC80-48A9-85E0-8B02F67F4689}"/>
                </a:ext>
              </a:extLst>
            </p:cNvPr>
            <p:cNvSpPr>
              <a:spLocks/>
            </p:cNvSpPr>
            <p:nvPr/>
          </p:nvSpPr>
          <p:spPr bwMode="auto">
            <a:xfrm>
              <a:off x="615531" y="16299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accent1"/>
            </a:solidFill>
            <a:ln w="25400">
              <a:solidFill>
                <a:schemeClr val="accent1"/>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8" name="Group 63">
            <a:extLst>
              <a:ext uri="{FF2B5EF4-FFF2-40B4-BE49-F238E27FC236}">
                <a16:creationId xmlns:a16="http://schemas.microsoft.com/office/drawing/2014/main" id="{1031D548-C1C9-431A-8110-3DDBF4054130}"/>
              </a:ext>
              <a:ext uri="{C183D7F6-B498-43B3-948B-1728B52AA6E4}">
                <adec:decorative xmlns:adec="http://schemas.microsoft.com/office/drawing/2017/decorative" val="1"/>
              </a:ext>
            </a:extLst>
          </p:cNvPr>
          <p:cNvGrpSpPr>
            <a:grpSpLocks noChangeAspect="1"/>
          </p:cNvGrpSpPr>
          <p:nvPr/>
        </p:nvGrpSpPr>
        <p:grpSpPr bwMode="auto">
          <a:xfrm>
            <a:off x="2770845" y="3161181"/>
            <a:ext cx="434494" cy="578419"/>
            <a:chOff x="1639" y="1496"/>
            <a:chExt cx="160" cy="213"/>
          </a:xfrm>
          <a:solidFill>
            <a:schemeClr val="tx1"/>
          </a:solidFill>
        </p:grpSpPr>
        <p:sp>
          <p:nvSpPr>
            <p:cNvPr id="82" name="Freeform 65">
              <a:extLst>
                <a:ext uri="{FF2B5EF4-FFF2-40B4-BE49-F238E27FC236}">
                  <a16:creationId xmlns:a16="http://schemas.microsoft.com/office/drawing/2014/main" id="{7888DE1D-7D28-4B23-87FD-50C36CA51644}"/>
                </a:ext>
              </a:extLst>
            </p:cNvPr>
            <p:cNvSpPr>
              <a:spLocks/>
            </p:cNvSpPr>
            <p:nvPr/>
          </p:nvSpPr>
          <p:spPr bwMode="auto">
            <a:xfrm>
              <a:off x="1639" y="1496"/>
              <a:ext cx="160"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66">
              <a:extLst>
                <a:ext uri="{FF2B5EF4-FFF2-40B4-BE49-F238E27FC236}">
                  <a16:creationId xmlns:a16="http://schemas.microsoft.com/office/drawing/2014/main" id="{E6B57745-E066-434A-9665-B392A63A2391}"/>
                </a:ext>
              </a:extLst>
            </p:cNvPr>
            <p:cNvSpPr>
              <a:spLocks/>
            </p:cNvSpPr>
            <p:nvPr/>
          </p:nvSpPr>
          <p:spPr bwMode="auto">
            <a:xfrm>
              <a:off x="1732" y="1500"/>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3" name="Group 4">
            <a:extLst>
              <a:ext uri="{FF2B5EF4-FFF2-40B4-BE49-F238E27FC236}">
                <a16:creationId xmlns:a16="http://schemas.microsoft.com/office/drawing/2014/main" id="{7E345D16-B1F6-487F-A65A-386E5651D07E}"/>
              </a:ext>
              <a:ext uri="{C183D7F6-B498-43B3-948B-1728B52AA6E4}">
                <adec:decorative xmlns:adec="http://schemas.microsoft.com/office/drawing/2017/decorative" val="1"/>
              </a:ext>
            </a:extLst>
          </p:cNvPr>
          <p:cNvGrpSpPr>
            <a:grpSpLocks noChangeAspect="1"/>
          </p:cNvGrpSpPr>
          <p:nvPr/>
        </p:nvGrpSpPr>
        <p:grpSpPr bwMode="auto">
          <a:xfrm>
            <a:off x="1816101" y="3211471"/>
            <a:ext cx="434975" cy="477838"/>
            <a:chOff x="1144" y="2211"/>
            <a:chExt cx="274" cy="301"/>
          </a:xfrm>
        </p:grpSpPr>
        <p:sp>
          <p:nvSpPr>
            <p:cNvPr id="25" name="Freeform 5">
              <a:extLst>
                <a:ext uri="{FF2B5EF4-FFF2-40B4-BE49-F238E27FC236}">
                  <a16:creationId xmlns:a16="http://schemas.microsoft.com/office/drawing/2014/main" id="{CE6683FE-E1EC-4D4C-9094-0DF8BDA64CD0}"/>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0D67921B-F3E3-4B81-B998-CDD69AB94252}"/>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7">
              <a:extLst>
                <a:ext uri="{FF2B5EF4-FFF2-40B4-BE49-F238E27FC236}">
                  <a16:creationId xmlns:a16="http://schemas.microsoft.com/office/drawing/2014/main" id="{726B988B-CCAF-41D9-9DA6-A6E07D07F42C}"/>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8">
              <a:extLst>
                <a:ext uri="{FF2B5EF4-FFF2-40B4-BE49-F238E27FC236}">
                  <a16:creationId xmlns:a16="http://schemas.microsoft.com/office/drawing/2014/main" id="{506A0293-41AD-4E36-9D2A-FBC878F1B201}"/>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CF3AE2BA-24D8-4EB0-9730-0FAB772CEAF8}"/>
              </a:ext>
              <a:ext uri="{C183D7F6-B498-43B3-948B-1728B52AA6E4}">
                <adec:decorative xmlns:adec="http://schemas.microsoft.com/office/drawing/2017/decorative" val="1"/>
              </a:ext>
            </a:extLst>
          </p:cNvPr>
          <p:cNvGrpSpPr/>
          <p:nvPr/>
        </p:nvGrpSpPr>
        <p:grpSpPr>
          <a:xfrm>
            <a:off x="1692169" y="2391210"/>
            <a:ext cx="2766060" cy="2118360"/>
            <a:chOff x="1730269" y="2262257"/>
            <a:chExt cx="2766060" cy="2118360"/>
          </a:xfrm>
          <a:solidFill>
            <a:schemeClr val="bg1"/>
          </a:solidFill>
        </p:grpSpPr>
        <p:cxnSp>
          <p:nvCxnSpPr>
            <p:cNvPr id="5" name="Straight Connector 4">
              <a:extLst>
                <a:ext uri="{FF2B5EF4-FFF2-40B4-BE49-F238E27FC236}">
                  <a16:creationId xmlns:a16="http://schemas.microsoft.com/office/drawing/2014/main" id="{AED58A73-5702-4893-AA36-4CAA09457CB2}"/>
                </a:ext>
              </a:extLst>
            </p:cNvPr>
            <p:cNvCxnSpPr/>
            <p:nvPr/>
          </p:nvCxnSpPr>
          <p:spPr>
            <a:xfrm>
              <a:off x="1730269" y="2262257"/>
              <a:ext cx="0" cy="2118360"/>
            </a:xfrm>
            <a:prstGeom prst="line">
              <a:avLst/>
            </a:prstGeom>
            <a:grpFill/>
            <a:ln w="57150" cap="flat">
              <a:solidFill>
                <a:srgbClr val="0078D4"/>
              </a:solidFill>
              <a:prstDash val="solid"/>
              <a:round/>
            </a:ln>
            <a:effectLst/>
            <a:sp3d/>
          </p:spPr>
          <p:style>
            <a:lnRef idx="0">
              <a:scrgbClr r="0" g="0" b="0"/>
            </a:lnRef>
            <a:fillRef idx="0">
              <a:scrgbClr r="0" g="0" b="0"/>
            </a:fillRef>
            <a:effectRef idx="0">
              <a:scrgbClr r="0" g="0" b="0"/>
            </a:effectRef>
            <a:fontRef idx="none"/>
          </p:style>
        </p:cxnSp>
        <p:cxnSp>
          <p:nvCxnSpPr>
            <p:cNvPr id="8" name="Straight Connector 7">
              <a:extLst>
                <a:ext uri="{FF2B5EF4-FFF2-40B4-BE49-F238E27FC236}">
                  <a16:creationId xmlns:a16="http://schemas.microsoft.com/office/drawing/2014/main" id="{85D99561-5445-4EF5-A236-CC900EB1CD33}"/>
                </a:ext>
              </a:extLst>
            </p:cNvPr>
            <p:cNvCxnSpPr/>
            <p:nvPr/>
          </p:nvCxnSpPr>
          <p:spPr>
            <a:xfrm>
              <a:off x="2037609" y="2262257"/>
              <a:ext cx="0" cy="2118360"/>
            </a:xfrm>
            <a:prstGeom prst="line">
              <a:avLst/>
            </a:prstGeom>
            <a:grpFill/>
            <a:ln w="57150" cap="flat">
              <a:solidFill>
                <a:srgbClr val="0078D4"/>
              </a:solidFill>
              <a:prstDash val="solid"/>
              <a:round/>
            </a:ln>
            <a:effectLst/>
            <a:sp3d/>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1A5D1F04-9330-4CB0-A2EE-1CE0F1B048F4}"/>
                </a:ext>
              </a:extLst>
            </p:cNvPr>
            <p:cNvCxnSpPr/>
            <p:nvPr/>
          </p:nvCxnSpPr>
          <p:spPr>
            <a:xfrm>
              <a:off x="2344949" y="2262257"/>
              <a:ext cx="0" cy="2118360"/>
            </a:xfrm>
            <a:prstGeom prst="line">
              <a:avLst/>
            </a:prstGeom>
            <a:grpFill/>
            <a:ln w="57150" cap="flat">
              <a:solidFill>
                <a:srgbClr val="0078D4"/>
              </a:solidFill>
              <a:prstDash val="solid"/>
              <a:round/>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3C810642-40E9-4A0C-AFDC-30EC1BADF7DD}"/>
                </a:ext>
              </a:extLst>
            </p:cNvPr>
            <p:cNvCxnSpPr/>
            <p:nvPr/>
          </p:nvCxnSpPr>
          <p:spPr>
            <a:xfrm>
              <a:off x="2652289" y="2262257"/>
              <a:ext cx="0" cy="2118360"/>
            </a:xfrm>
            <a:prstGeom prst="line">
              <a:avLst/>
            </a:prstGeom>
            <a:grpFill/>
            <a:ln w="57150" cap="flat">
              <a:solidFill>
                <a:srgbClr val="0078D4"/>
              </a:solidFill>
              <a:prstDash val="solid"/>
              <a:round/>
            </a:ln>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831EC142-DE87-4216-8743-A31DFCED8573}"/>
                </a:ext>
              </a:extLst>
            </p:cNvPr>
            <p:cNvCxnSpPr/>
            <p:nvPr/>
          </p:nvCxnSpPr>
          <p:spPr>
            <a:xfrm>
              <a:off x="2959629" y="2262257"/>
              <a:ext cx="0" cy="2118360"/>
            </a:xfrm>
            <a:prstGeom prst="line">
              <a:avLst/>
            </a:prstGeom>
            <a:grpFill/>
            <a:ln w="57150" cap="flat">
              <a:solidFill>
                <a:srgbClr val="0078D4"/>
              </a:solidFill>
              <a:prstDash val="solid"/>
              <a:round/>
            </a:ln>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E98FCF60-480C-4632-B284-D038DE0A5046}"/>
                </a:ext>
              </a:extLst>
            </p:cNvPr>
            <p:cNvCxnSpPr/>
            <p:nvPr/>
          </p:nvCxnSpPr>
          <p:spPr>
            <a:xfrm>
              <a:off x="3266969" y="2262257"/>
              <a:ext cx="0" cy="2118360"/>
            </a:xfrm>
            <a:prstGeom prst="line">
              <a:avLst/>
            </a:prstGeom>
            <a:grpFill/>
            <a:ln w="57150" cap="flat">
              <a:solidFill>
                <a:srgbClr val="0078D4"/>
              </a:solidFill>
              <a:prstDash val="solid"/>
              <a:round/>
            </a:ln>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32307E5D-45EA-48C4-AAF8-7F244570C8F1}"/>
                </a:ext>
              </a:extLst>
            </p:cNvPr>
            <p:cNvCxnSpPr/>
            <p:nvPr/>
          </p:nvCxnSpPr>
          <p:spPr>
            <a:xfrm>
              <a:off x="3574309" y="2262257"/>
              <a:ext cx="0" cy="2118360"/>
            </a:xfrm>
            <a:prstGeom prst="line">
              <a:avLst/>
            </a:prstGeom>
            <a:grpFill/>
            <a:ln w="57150" cap="flat">
              <a:solidFill>
                <a:srgbClr val="0078D4"/>
              </a:solidFill>
              <a:prstDash val="solid"/>
              <a:round/>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7D881A6B-DF0B-49C0-8EEE-2A3520EB7CB7}"/>
                </a:ext>
              </a:extLst>
            </p:cNvPr>
            <p:cNvCxnSpPr/>
            <p:nvPr/>
          </p:nvCxnSpPr>
          <p:spPr>
            <a:xfrm>
              <a:off x="3881649" y="2262257"/>
              <a:ext cx="0" cy="2118360"/>
            </a:xfrm>
            <a:prstGeom prst="line">
              <a:avLst/>
            </a:prstGeom>
            <a:grpFill/>
            <a:ln w="57150" cap="flat">
              <a:solidFill>
                <a:srgbClr val="0078D4"/>
              </a:solidFill>
              <a:prstDash val="solid"/>
              <a:round/>
            </a:ln>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C276F6E6-03ED-45D9-90FB-99B6472821C0}"/>
                </a:ext>
              </a:extLst>
            </p:cNvPr>
            <p:cNvCxnSpPr/>
            <p:nvPr/>
          </p:nvCxnSpPr>
          <p:spPr>
            <a:xfrm>
              <a:off x="4188989" y="2262257"/>
              <a:ext cx="0" cy="2118360"/>
            </a:xfrm>
            <a:prstGeom prst="line">
              <a:avLst/>
            </a:prstGeom>
            <a:grpFill/>
            <a:ln w="57150" cap="flat">
              <a:solidFill>
                <a:srgbClr val="0078D4"/>
              </a:solidFill>
              <a:prstDash val="solid"/>
              <a:round/>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0DD9716B-5358-4252-9192-2AE86B5E5BF9}"/>
                </a:ext>
              </a:extLst>
            </p:cNvPr>
            <p:cNvCxnSpPr/>
            <p:nvPr/>
          </p:nvCxnSpPr>
          <p:spPr>
            <a:xfrm>
              <a:off x="4496329" y="2262257"/>
              <a:ext cx="0" cy="2118360"/>
            </a:xfrm>
            <a:prstGeom prst="line">
              <a:avLst/>
            </a:prstGeom>
            <a:grpFill/>
            <a:ln w="57150" cap="flat">
              <a:solidFill>
                <a:srgbClr val="0078D4"/>
              </a:solidFill>
              <a:prstDash val="solid"/>
              <a:round/>
            </a:ln>
            <a:effectLst/>
            <a:sp3d/>
          </p:spPr>
          <p:style>
            <a:lnRef idx="0">
              <a:scrgbClr r="0" g="0" b="0"/>
            </a:lnRef>
            <a:fillRef idx="0">
              <a:scrgbClr r="0" g="0" b="0"/>
            </a:fillRef>
            <a:effectRef idx="0">
              <a:scrgbClr r="0" g="0" b="0"/>
            </a:effectRef>
            <a:fontRef idx="none"/>
          </p:style>
        </p:cxnSp>
      </p:grpSp>
      <p:cxnSp>
        <p:nvCxnSpPr>
          <p:cNvPr id="87" name="Straight Connector 86">
            <a:extLst>
              <a:ext uri="{FF2B5EF4-FFF2-40B4-BE49-F238E27FC236}">
                <a16:creationId xmlns:a16="http://schemas.microsoft.com/office/drawing/2014/main" id="{7F21CDBF-A3F0-466C-A0A4-5697E8806A0C}"/>
              </a:ext>
              <a:ext uri="{C183D7F6-B498-43B3-948B-1728B52AA6E4}">
                <adec:decorative xmlns:adec="http://schemas.microsoft.com/office/drawing/2017/decorative" val="1"/>
              </a:ext>
            </a:extLst>
          </p:cNvPr>
          <p:cNvCxnSpPr>
            <a:cxnSpLocks/>
          </p:cNvCxnSpPr>
          <p:nvPr/>
        </p:nvCxnSpPr>
        <p:spPr>
          <a:xfrm>
            <a:off x="8936669" y="2587105"/>
            <a:ext cx="0" cy="739312"/>
          </a:xfrm>
          <a:prstGeom prst="line">
            <a:avLst/>
          </a:prstGeom>
          <a:ln w="25400">
            <a:solidFill>
              <a:schemeClr val="accent1"/>
            </a:solidFill>
            <a:prstDash val="solid"/>
            <a:headEnd type="none"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4DC52DE-1629-43CC-9D1B-C3BD2A3A55EC}"/>
              </a:ext>
              <a:ext uri="{C183D7F6-B498-43B3-948B-1728B52AA6E4}">
                <adec:decorative xmlns:adec="http://schemas.microsoft.com/office/drawing/2017/decorative" val="1"/>
              </a:ext>
            </a:extLst>
          </p:cNvPr>
          <p:cNvCxnSpPr>
            <a:cxnSpLocks/>
          </p:cNvCxnSpPr>
          <p:nvPr/>
        </p:nvCxnSpPr>
        <p:spPr>
          <a:xfrm flipH="1" flipV="1">
            <a:off x="9316966" y="3828566"/>
            <a:ext cx="908370" cy="482131"/>
          </a:xfrm>
          <a:prstGeom prst="line">
            <a:avLst/>
          </a:prstGeom>
          <a:ln w="25400">
            <a:solidFill>
              <a:schemeClr val="accent1"/>
            </a:solidFill>
            <a:prstDash val="solid"/>
            <a:headEnd type="none" w="med" len="sm"/>
            <a:tailEnd type="none" w="med"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942DC908-E500-4338-B752-9965E522DD93}"/>
              </a:ext>
              <a:ext uri="{C183D7F6-B498-43B3-948B-1728B52AA6E4}">
                <adec:decorative xmlns:adec="http://schemas.microsoft.com/office/drawing/2017/decorative" val="1"/>
              </a:ext>
            </a:extLst>
          </p:cNvPr>
          <p:cNvGrpSpPr/>
          <p:nvPr/>
        </p:nvGrpSpPr>
        <p:grpSpPr>
          <a:xfrm>
            <a:off x="8740913" y="2034324"/>
            <a:ext cx="615394" cy="873216"/>
            <a:chOff x="7518739" y="2327987"/>
            <a:chExt cx="615394" cy="873216"/>
          </a:xfrm>
        </p:grpSpPr>
        <p:grpSp>
          <p:nvGrpSpPr>
            <p:cNvPr id="109" name="Group 63">
              <a:extLst>
                <a:ext uri="{FF2B5EF4-FFF2-40B4-BE49-F238E27FC236}">
                  <a16:creationId xmlns:a16="http://schemas.microsoft.com/office/drawing/2014/main" id="{75E2358B-08A8-4B3D-B16B-2E92910F7159}"/>
                </a:ext>
                <a:ext uri="{C183D7F6-B498-43B3-948B-1728B52AA6E4}">
                  <adec:decorative xmlns:adec="http://schemas.microsoft.com/office/drawing/2017/decorative" val="1"/>
                </a:ext>
              </a:extLst>
            </p:cNvPr>
            <p:cNvGrpSpPr>
              <a:grpSpLocks noChangeAspect="1"/>
            </p:cNvGrpSpPr>
            <p:nvPr/>
          </p:nvGrpSpPr>
          <p:grpSpPr bwMode="auto">
            <a:xfrm>
              <a:off x="7518739" y="2327987"/>
              <a:ext cx="434494" cy="578419"/>
              <a:chOff x="1639" y="1496"/>
              <a:chExt cx="160" cy="213"/>
            </a:xfrm>
            <a:solidFill>
              <a:schemeClr val="tx1"/>
            </a:solidFill>
          </p:grpSpPr>
          <p:sp>
            <p:nvSpPr>
              <p:cNvPr id="110" name="Freeform 65">
                <a:extLst>
                  <a:ext uri="{FF2B5EF4-FFF2-40B4-BE49-F238E27FC236}">
                    <a16:creationId xmlns:a16="http://schemas.microsoft.com/office/drawing/2014/main" id="{D62A550F-77C5-4E7A-9EF3-22E09DB30514}"/>
                  </a:ext>
                </a:extLst>
              </p:cNvPr>
              <p:cNvSpPr>
                <a:spLocks/>
              </p:cNvSpPr>
              <p:nvPr/>
            </p:nvSpPr>
            <p:spPr bwMode="auto">
              <a:xfrm>
                <a:off x="1639" y="1496"/>
                <a:ext cx="160"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66">
                <a:extLst>
                  <a:ext uri="{FF2B5EF4-FFF2-40B4-BE49-F238E27FC236}">
                    <a16:creationId xmlns:a16="http://schemas.microsoft.com/office/drawing/2014/main" id="{A23078D3-88AD-4A01-8DBB-B34DBF870837}"/>
                  </a:ext>
                </a:extLst>
              </p:cNvPr>
              <p:cNvSpPr>
                <a:spLocks/>
              </p:cNvSpPr>
              <p:nvPr/>
            </p:nvSpPr>
            <p:spPr bwMode="auto">
              <a:xfrm>
                <a:off x="1732" y="1500"/>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17" name="Group 44">
              <a:extLst>
                <a:ext uri="{FF2B5EF4-FFF2-40B4-BE49-F238E27FC236}">
                  <a16:creationId xmlns:a16="http://schemas.microsoft.com/office/drawing/2014/main" id="{1C528CE1-119D-4D8D-88B7-04641C688B0A}"/>
                </a:ext>
                <a:ext uri="{C183D7F6-B498-43B3-948B-1728B52AA6E4}">
                  <adec:decorative xmlns:adec="http://schemas.microsoft.com/office/drawing/2017/decorative" val="1"/>
                </a:ext>
              </a:extLst>
            </p:cNvPr>
            <p:cNvGrpSpPr>
              <a:grpSpLocks noChangeAspect="1"/>
            </p:cNvGrpSpPr>
            <p:nvPr/>
          </p:nvGrpSpPr>
          <p:grpSpPr bwMode="auto">
            <a:xfrm>
              <a:off x="7714495" y="2781565"/>
              <a:ext cx="419638" cy="419638"/>
              <a:chOff x="4138" y="798"/>
              <a:chExt cx="256" cy="256"/>
            </a:xfrm>
          </p:grpSpPr>
          <p:sp>
            <p:nvSpPr>
              <p:cNvPr id="118" name="AutoShape 43">
                <a:extLst>
                  <a:ext uri="{FF2B5EF4-FFF2-40B4-BE49-F238E27FC236}">
                    <a16:creationId xmlns:a16="http://schemas.microsoft.com/office/drawing/2014/main" id="{6288D577-60B3-4E33-877A-652BCBAC4980}"/>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9" name="Freeform 45">
                <a:extLst>
                  <a:ext uri="{FF2B5EF4-FFF2-40B4-BE49-F238E27FC236}">
                    <a16:creationId xmlns:a16="http://schemas.microsoft.com/office/drawing/2014/main" id="{61CEB31C-43BB-427F-B75D-3769A008CA33}"/>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rgbClr val="2F2F2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0" name="Freeform 46">
                <a:extLst>
                  <a:ext uri="{FF2B5EF4-FFF2-40B4-BE49-F238E27FC236}">
                    <a16:creationId xmlns:a16="http://schemas.microsoft.com/office/drawing/2014/main" id="{51C10CDF-968A-4523-85BD-AAB6247BCC23}"/>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CCCCC"/>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1" name="Freeform 47">
                <a:extLst>
                  <a:ext uri="{FF2B5EF4-FFF2-40B4-BE49-F238E27FC236}">
                    <a16:creationId xmlns:a16="http://schemas.microsoft.com/office/drawing/2014/main" id="{5200670B-19EB-48CA-B0FB-33C841B82E1A}"/>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257D7FD5-EB13-4F28-A26F-DD5D0ADFBA93}"/>
              </a:ext>
              <a:ext uri="{C183D7F6-B498-43B3-948B-1728B52AA6E4}">
                <adec:decorative xmlns:adec="http://schemas.microsoft.com/office/drawing/2017/decorative" val="1"/>
              </a:ext>
            </a:extLst>
          </p:cNvPr>
          <p:cNvGrpSpPr/>
          <p:nvPr/>
        </p:nvGrpSpPr>
        <p:grpSpPr>
          <a:xfrm>
            <a:off x="9935367" y="2710290"/>
            <a:ext cx="953369" cy="753948"/>
            <a:chOff x="9830680" y="2407011"/>
            <a:chExt cx="953369" cy="753948"/>
          </a:xfrm>
        </p:grpSpPr>
        <p:sp>
          <p:nvSpPr>
            <p:cNvPr id="33" name="Freeform 163">
              <a:extLst>
                <a:ext uri="{FF2B5EF4-FFF2-40B4-BE49-F238E27FC236}">
                  <a16:creationId xmlns:a16="http://schemas.microsoft.com/office/drawing/2014/main" id="{C85A7D27-E8BB-4063-B8BA-93F816479409}"/>
                </a:ext>
              </a:extLst>
            </p:cNvPr>
            <p:cNvSpPr>
              <a:spLocks/>
            </p:cNvSpPr>
            <p:nvPr/>
          </p:nvSpPr>
          <p:spPr bwMode="auto">
            <a:xfrm>
              <a:off x="10001158" y="2407011"/>
              <a:ext cx="782891" cy="431803"/>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128" name="Group 44">
              <a:extLst>
                <a:ext uri="{FF2B5EF4-FFF2-40B4-BE49-F238E27FC236}">
                  <a16:creationId xmlns:a16="http://schemas.microsoft.com/office/drawing/2014/main" id="{B281A737-DA07-4BC4-AD9A-06F649E0D575}"/>
                </a:ext>
                <a:ext uri="{C183D7F6-B498-43B3-948B-1728B52AA6E4}">
                  <adec:decorative xmlns:adec="http://schemas.microsoft.com/office/drawing/2017/decorative" val="1"/>
                </a:ext>
              </a:extLst>
            </p:cNvPr>
            <p:cNvGrpSpPr>
              <a:grpSpLocks noChangeAspect="1"/>
            </p:cNvGrpSpPr>
            <p:nvPr/>
          </p:nvGrpSpPr>
          <p:grpSpPr bwMode="auto">
            <a:xfrm>
              <a:off x="9830680" y="2741321"/>
              <a:ext cx="419638" cy="419638"/>
              <a:chOff x="4138" y="798"/>
              <a:chExt cx="256" cy="256"/>
            </a:xfrm>
          </p:grpSpPr>
          <p:sp>
            <p:nvSpPr>
              <p:cNvPr id="129" name="AutoShape 43">
                <a:extLst>
                  <a:ext uri="{FF2B5EF4-FFF2-40B4-BE49-F238E27FC236}">
                    <a16:creationId xmlns:a16="http://schemas.microsoft.com/office/drawing/2014/main" id="{A1DF47D1-266F-42FF-B4EA-F53914003A79}"/>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0" name="Freeform 45">
                <a:extLst>
                  <a:ext uri="{FF2B5EF4-FFF2-40B4-BE49-F238E27FC236}">
                    <a16:creationId xmlns:a16="http://schemas.microsoft.com/office/drawing/2014/main" id="{0E5C662A-6B38-4E06-B37B-6500A5A4D6E0}"/>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rgbClr val="2F2F2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1" name="Freeform 46">
                <a:extLst>
                  <a:ext uri="{FF2B5EF4-FFF2-40B4-BE49-F238E27FC236}">
                    <a16:creationId xmlns:a16="http://schemas.microsoft.com/office/drawing/2014/main" id="{2FD04C36-9EBC-47C5-AB13-74AA01FB4D2F}"/>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CCCCC"/>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2" name="Freeform 47">
                <a:extLst>
                  <a:ext uri="{FF2B5EF4-FFF2-40B4-BE49-F238E27FC236}">
                    <a16:creationId xmlns:a16="http://schemas.microsoft.com/office/drawing/2014/main" id="{DBD29310-9D52-4567-B6F5-4ED21A4CEC19}"/>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D486F31C-6F09-442E-BD91-98AE00DC9F4A}"/>
              </a:ext>
              <a:ext uri="{C183D7F6-B498-43B3-948B-1728B52AA6E4}">
                <adec:decorative xmlns:adec="http://schemas.microsoft.com/office/drawing/2017/decorative" val="1"/>
              </a:ext>
            </a:extLst>
          </p:cNvPr>
          <p:cNvGrpSpPr/>
          <p:nvPr/>
        </p:nvGrpSpPr>
        <p:grpSpPr>
          <a:xfrm>
            <a:off x="10145186" y="3942176"/>
            <a:ext cx="917732" cy="777478"/>
            <a:chOff x="10499831" y="3939384"/>
            <a:chExt cx="917732" cy="777478"/>
          </a:xfrm>
        </p:grpSpPr>
        <p:grpSp>
          <p:nvGrpSpPr>
            <p:cNvPr id="93" name="laptop">
              <a:extLst>
                <a:ext uri="{FF2B5EF4-FFF2-40B4-BE49-F238E27FC236}">
                  <a16:creationId xmlns:a16="http://schemas.microsoft.com/office/drawing/2014/main" id="{BC21DA74-7018-4C3A-9128-DEFA891D3C08}"/>
                </a:ext>
                <a:ext uri="{C183D7F6-B498-43B3-948B-1728B52AA6E4}">
                  <adec:decorative xmlns:adec="http://schemas.microsoft.com/office/drawing/2017/decorative" val="1"/>
                </a:ext>
              </a:extLst>
            </p:cNvPr>
            <p:cNvGrpSpPr/>
            <p:nvPr/>
          </p:nvGrpSpPr>
          <p:grpSpPr>
            <a:xfrm>
              <a:off x="10499831" y="3939384"/>
              <a:ext cx="745483" cy="481481"/>
              <a:chOff x="615531" y="1287780"/>
              <a:chExt cx="547784" cy="353792"/>
            </a:xfrm>
            <a:solidFill>
              <a:schemeClr val="tx1"/>
            </a:solidFill>
          </p:grpSpPr>
          <p:sp>
            <p:nvSpPr>
              <p:cNvPr id="94" name="Rectangle 5">
                <a:extLst>
                  <a:ext uri="{FF2B5EF4-FFF2-40B4-BE49-F238E27FC236}">
                    <a16:creationId xmlns:a16="http://schemas.microsoft.com/office/drawing/2014/main" id="{CFB8648A-8448-449C-9BB8-C99C420D7BE3}"/>
                  </a:ext>
                </a:extLst>
              </p:cNvPr>
              <p:cNvSpPr>
                <a:spLocks noChangeArrowheads="1"/>
              </p:cNvSpPr>
              <p:nvPr/>
            </p:nvSpPr>
            <p:spPr bwMode="auto">
              <a:xfrm>
                <a:off x="669292" y="1303763"/>
                <a:ext cx="441714" cy="283337"/>
              </a:xfrm>
              <a:prstGeom prst="rect">
                <a:avLst/>
              </a:pr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2">
                <a:extLst>
                  <a:ext uri="{FF2B5EF4-FFF2-40B4-BE49-F238E27FC236}">
                    <a16:creationId xmlns:a16="http://schemas.microsoft.com/office/drawing/2014/main" id="{D6B89F8E-EC11-42F9-850D-0F1C224E4C57}"/>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15">
                <a:extLst>
                  <a:ext uri="{FF2B5EF4-FFF2-40B4-BE49-F238E27FC236}">
                    <a16:creationId xmlns:a16="http://schemas.microsoft.com/office/drawing/2014/main" id="{DE182EC9-102B-487E-9805-75811D2BDAC3}"/>
                  </a:ext>
                </a:extLst>
              </p:cNvPr>
              <p:cNvSpPr>
                <a:spLocks/>
              </p:cNvSpPr>
              <p:nvPr/>
            </p:nvSpPr>
            <p:spPr bwMode="auto">
              <a:xfrm>
                <a:off x="615531" y="16299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accent1"/>
              </a:solidFill>
              <a:ln w="25400">
                <a:solidFill>
                  <a:schemeClr val="accent1"/>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3" name="Group 44">
              <a:extLst>
                <a:ext uri="{FF2B5EF4-FFF2-40B4-BE49-F238E27FC236}">
                  <a16:creationId xmlns:a16="http://schemas.microsoft.com/office/drawing/2014/main" id="{BF0B3B9F-15B5-402B-AA02-0E2C2189BA69}"/>
                </a:ext>
                <a:ext uri="{C183D7F6-B498-43B3-948B-1728B52AA6E4}">
                  <adec:decorative xmlns:adec="http://schemas.microsoft.com/office/drawing/2017/decorative" val="1"/>
                </a:ext>
              </a:extLst>
            </p:cNvPr>
            <p:cNvGrpSpPr>
              <a:grpSpLocks noChangeAspect="1"/>
            </p:cNvGrpSpPr>
            <p:nvPr/>
          </p:nvGrpSpPr>
          <p:grpSpPr bwMode="auto">
            <a:xfrm>
              <a:off x="10997925" y="4297224"/>
              <a:ext cx="419638" cy="419638"/>
              <a:chOff x="4138" y="798"/>
              <a:chExt cx="256" cy="256"/>
            </a:xfrm>
          </p:grpSpPr>
          <p:sp>
            <p:nvSpPr>
              <p:cNvPr id="134" name="AutoShape 43">
                <a:extLst>
                  <a:ext uri="{FF2B5EF4-FFF2-40B4-BE49-F238E27FC236}">
                    <a16:creationId xmlns:a16="http://schemas.microsoft.com/office/drawing/2014/main" id="{DB145E72-27B3-4A22-891F-8C85693AA7C7}"/>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45">
                <a:extLst>
                  <a:ext uri="{FF2B5EF4-FFF2-40B4-BE49-F238E27FC236}">
                    <a16:creationId xmlns:a16="http://schemas.microsoft.com/office/drawing/2014/main" id="{A66A350C-5422-4BD1-80CE-BE6BE9F1B2D7}"/>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rgbClr val="2F2F2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46">
                <a:extLst>
                  <a:ext uri="{FF2B5EF4-FFF2-40B4-BE49-F238E27FC236}">
                    <a16:creationId xmlns:a16="http://schemas.microsoft.com/office/drawing/2014/main" id="{717D298C-9590-4EE8-875C-2410DE7A384F}"/>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CCCCC"/>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47">
                <a:extLst>
                  <a:ext uri="{FF2B5EF4-FFF2-40B4-BE49-F238E27FC236}">
                    <a16:creationId xmlns:a16="http://schemas.microsoft.com/office/drawing/2014/main" id="{DC5FCACA-965E-4638-B8F6-FC7BB76F4FEA}"/>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0" name="Group 39">
            <a:extLst>
              <a:ext uri="{FF2B5EF4-FFF2-40B4-BE49-F238E27FC236}">
                <a16:creationId xmlns:a16="http://schemas.microsoft.com/office/drawing/2014/main" id="{68FD0102-070B-4B34-B4BC-248A55333E92}"/>
              </a:ext>
              <a:ext uri="{C183D7F6-B498-43B3-948B-1728B52AA6E4}">
                <adec:decorative xmlns:adec="http://schemas.microsoft.com/office/drawing/2017/decorative" val="1"/>
              </a:ext>
            </a:extLst>
          </p:cNvPr>
          <p:cNvGrpSpPr/>
          <p:nvPr/>
        </p:nvGrpSpPr>
        <p:grpSpPr>
          <a:xfrm>
            <a:off x="7327688" y="3928235"/>
            <a:ext cx="643119" cy="852214"/>
            <a:chOff x="7554416" y="4318834"/>
            <a:chExt cx="643119" cy="852214"/>
          </a:xfrm>
        </p:grpSpPr>
        <p:grpSp>
          <p:nvGrpSpPr>
            <p:cNvPr id="98" name="mobile 1" descr="mobile, data, phone">
              <a:extLst>
                <a:ext uri="{FF2B5EF4-FFF2-40B4-BE49-F238E27FC236}">
                  <a16:creationId xmlns:a16="http://schemas.microsoft.com/office/drawing/2014/main" id="{18EEEAA3-2D49-47BA-BD9F-EAC2F6248B81}"/>
                </a:ext>
              </a:extLst>
            </p:cNvPr>
            <p:cNvGrpSpPr/>
            <p:nvPr/>
          </p:nvGrpSpPr>
          <p:grpSpPr>
            <a:xfrm>
              <a:off x="7554416" y="4318834"/>
              <a:ext cx="571487" cy="571484"/>
              <a:chOff x="6319839" y="3924301"/>
              <a:chExt cx="433386" cy="433384"/>
            </a:xfrm>
          </p:grpSpPr>
          <p:sp>
            <p:nvSpPr>
              <p:cNvPr id="99" name="Freeform: Shape 98">
                <a:extLst>
                  <a:ext uri="{FF2B5EF4-FFF2-40B4-BE49-F238E27FC236}">
                    <a16:creationId xmlns:a16="http://schemas.microsoft.com/office/drawing/2014/main" id="{1742DD1E-9C6D-4A18-B5DE-7DDF926D2B23}"/>
                  </a:ext>
                </a:extLst>
              </p:cNvPr>
              <p:cNvSpPr/>
              <p:nvPr/>
            </p:nvSpPr>
            <p:spPr>
              <a:xfrm>
                <a:off x="6421975" y="3922991"/>
                <a:ext cx="227863" cy="428916"/>
              </a:xfrm>
              <a:custGeom>
                <a:avLst/>
                <a:gdLst>
                  <a:gd name="connsiteX0" fmla="*/ 201258 w 227862"/>
                  <a:gd name="connsiteY0" fmla="*/ 430471 h 428916"/>
                  <a:gd name="connsiteX1" fmla="*/ 28348 w 227862"/>
                  <a:gd name="connsiteY1" fmla="*/ 430471 h 428916"/>
                  <a:gd name="connsiteX2" fmla="*/ 1555 w 227862"/>
                  <a:gd name="connsiteY2" fmla="*/ 403678 h 428916"/>
                  <a:gd name="connsiteX3" fmla="*/ 1555 w 227862"/>
                  <a:gd name="connsiteY3" fmla="*/ 28348 h 428916"/>
                  <a:gd name="connsiteX4" fmla="*/ 28348 w 227862"/>
                  <a:gd name="connsiteY4" fmla="*/ 1555 h 428916"/>
                  <a:gd name="connsiteX5" fmla="*/ 201258 w 227862"/>
                  <a:gd name="connsiteY5" fmla="*/ 1555 h 428916"/>
                  <a:gd name="connsiteX6" fmla="*/ 228052 w 227862"/>
                  <a:gd name="connsiteY6" fmla="*/ 28348 h 428916"/>
                  <a:gd name="connsiteX7" fmla="*/ 228052 w 227862"/>
                  <a:gd name="connsiteY7" fmla="*/ 403602 h 428916"/>
                  <a:gd name="connsiteX8" fmla="*/ 201258 w 227862"/>
                  <a:gd name="connsiteY8" fmla="*/ 430471 h 42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862" h="428916">
                    <a:moveTo>
                      <a:pt x="201258" y="430471"/>
                    </a:moveTo>
                    <a:lnTo>
                      <a:pt x="28348" y="430471"/>
                    </a:lnTo>
                    <a:cubicBezTo>
                      <a:pt x="13555" y="430471"/>
                      <a:pt x="1555" y="418470"/>
                      <a:pt x="1555" y="403678"/>
                    </a:cubicBezTo>
                    <a:lnTo>
                      <a:pt x="1555" y="28348"/>
                    </a:lnTo>
                    <a:cubicBezTo>
                      <a:pt x="1555" y="13555"/>
                      <a:pt x="13555" y="1555"/>
                      <a:pt x="28348" y="1555"/>
                    </a:cubicBezTo>
                    <a:lnTo>
                      <a:pt x="201258" y="1555"/>
                    </a:lnTo>
                    <a:cubicBezTo>
                      <a:pt x="216052" y="1555"/>
                      <a:pt x="228052" y="13555"/>
                      <a:pt x="228052" y="28348"/>
                    </a:cubicBezTo>
                    <a:lnTo>
                      <a:pt x="228052" y="403602"/>
                    </a:lnTo>
                    <a:cubicBezTo>
                      <a:pt x="228052" y="418470"/>
                      <a:pt x="216052" y="430471"/>
                      <a:pt x="201258" y="430471"/>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EBE0081D-51B4-41E0-A72E-453CE6826E7E}"/>
                  </a:ext>
                </a:extLst>
              </p:cNvPr>
              <p:cNvSpPr/>
              <p:nvPr/>
            </p:nvSpPr>
            <p:spPr>
              <a:xfrm>
                <a:off x="6525152" y="4293423"/>
                <a:ext cx="22339" cy="22339"/>
              </a:xfrm>
              <a:custGeom>
                <a:avLst/>
                <a:gdLst>
                  <a:gd name="connsiteX0" fmla="*/ 24650 w 22339"/>
                  <a:gd name="connsiteY0" fmla="*/ 13102 h 22339"/>
                  <a:gd name="connsiteX1" fmla="*/ 13102 w 22339"/>
                  <a:gd name="connsiteY1" fmla="*/ 24650 h 22339"/>
                  <a:gd name="connsiteX2" fmla="*/ 1555 w 22339"/>
                  <a:gd name="connsiteY2" fmla="*/ 13102 h 22339"/>
                  <a:gd name="connsiteX3" fmla="*/ 13102 w 22339"/>
                  <a:gd name="connsiteY3" fmla="*/ 1555 h 22339"/>
                  <a:gd name="connsiteX4" fmla="*/ 24650 w 22339"/>
                  <a:gd name="connsiteY4" fmla="*/ 13102 h 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9" h="22339">
                    <a:moveTo>
                      <a:pt x="24650" y="13102"/>
                    </a:moveTo>
                    <a:cubicBezTo>
                      <a:pt x="24650" y="19442"/>
                      <a:pt x="19442" y="24650"/>
                      <a:pt x="13102" y="24650"/>
                    </a:cubicBezTo>
                    <a:cubicBezTo>
                      <a:pt x="6762" y="24650"/>
                      <a:pt x="1555" y="19442"/>
                      <a:pt x="1555" y="13102"/>
                    </a:cubicBezTo>
                    <a:cubicBezTo>
                      <a:pt x="1555" y="6687"/>
                      <a:pt x="6762" y="1555"/>
                      <a:pt x="13102" y="1555"/>
                    </a:cubicBezTo>
                    <a:cubicBezTo>
                      <a:pt x="19517" y="1555"/>
                      <a:pt x="24650" y="6762"/>
                      <a:pt x="24650" y="13102"/>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B9E91D4A-BC11-4A58-B94B-53868CC3BBA2}"/>
                  </a:ext>
                </a:extLst>
              </p:cNvPr>
              <p:cNvSpPr/>
              <p:nvPr/>
            </p:nvSpPr>
            <p:spPr>
              <a:xfrm>
                <a:off x="6456545" y="4172284"/>
                <a:ext cx="44679" cy="89358"/>
              </a:xfrm>
              <a:custGeom>
                <a:avLst/>
                <a:gdLst>
                  <a:gd name="connsiteX0" fmla="*/ 1555 w 44678"/>
                  <a:gd name="connsiteY0" fmla="*/ 91594 h 89357"/>
                  <a:gd name="connsiteX1" fmla="*/ 47141 w 44678"/>
                  <a:gd name="connsiteY1" fmla="*/ 91594 h 89357"/>
                  <a:gd name="connsiteX2" fmla="*/ 47141 w 44678"/>
                  <a:gd name="connsiteY2" fmla="*/ 1555 h 89357"/>
                  <a:gd name="connsiteX3" fmla="*/ 1555 w 44678"/>
                  <a:gd name="connsiteY3" fmla="*/ 1555 h 89357"/>
                  <a:gd name="connsiteX4" fmla="*/ 1555 w 44678"/>
                  <a:gd name="connsiteY4" fmla="*/ 91594 h 89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89357">
                    <a:moveTo>
                      <a:pt x="1555" y="91594"/>
                    </a:moveTo>
                    <a:lnTo>
                      <a:pt x="47141" y="91594"/>
                    </a:lnTo>
                    <a:lnTo>
                      <a:pt x="47141" y="1555"/>
                    </a:lnTo>
                    <a:lnTo>
                      <a:pt x="1555" y="1555"/>
                    </a:lnTo>
                    <a:lnTo>
                      <a:pt x="1555" y="91594"/>
                    </a:ln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C599B2BB-FF66-420E-B928-2E77537BC09E}"/>
                  </a:ext>
                </a:extLst>
              </p:cNvPr>
              <p:cNvSpPr/>
              <p:nvPr/>
            </p:nvSpPr>
            <p:spPr>
              <a:xfrm>
                <a:off x="6513074" y="4081705"/>
                <a:ext cx="44679" cy="183183"/>
              </a:xfrm>
              <a:custGeom>
                <a:avLst/>
                <a:gdLst>
                  <a:gd name="connsiteX0" fmla="*/ 1555 w 44678"/>
                  <a:gd name="connsiteY0" fmla="*/ 182163 h 183182"/>
                  <a:gd name="connsiteX1" fmla="*/ 47141 w 44678"/>
                  <a:gd name="connsiteY1" fmla="*/ 182163 h 183182"/>
                  <a:gd name="connsiteX2" fmla="*/ 47141 w 44678"/>
                  <a:gd name="connsiteY2" fmla="*/ 1555 h 183182"/>
                  <a:gd name="connsiteX3" fmla="*/ 1555 w 44678"/>
                  <a:gd name="connsiteY3" fmla="*/ 1555 h 183182"/>
                  <a:gd name="connsiteX4" fmla="*/ 1555 w 44678"/>
                  <a:gd name="connsiteY4" fmla="*/ 182163 h 183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183182">
                    <a:moveTo>
                      <a:pt x="1555" y="182163"/>
                    </a:moveTo>
                    <a:lnTo>
                      <a:pt x="47141" y="182163"/>
                    </a:lnTo>
                    <a:lnTo>
                      <a:pt x="47141" y="1555"/>
                    </a:lnTo>
                    <a:lnTo>
                      <a:pt x="1555" y="1555"/>
                    </a:lnTo>
                    <a:lnTo>
                      <a:pt x="1555" y="182163"/>
                    </a:lnTo>
                    <a:close/>
                  </a:path>
                </a:pathLst>
              </a:custGeom>
              <a:solidFill>
                <a:srgbClr val="D1D1D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62F29495-09EC-4AC3-9E98-4865BE2E1ECD}"/>
                  </a:ext>
                </a:extLst>
              </p:cNvPr>
              <p:cNvSpPr/>
              <p:nvPr/>
            </p:nvSpPr>
            <p:spPr>
              <a:xfrm>
                <a:off x="6570432" y="4014094"/>
                <a:ext cx="44679" cy="250201"/>
              </a:xfrm>
              <a:custGeom>
                <a:avLst/>
                <a:gdLst>
                  <a:gd name="connsiteX0" fmla="*/ 1555 w 44678"/>
                  <a:gd name="connsiteY0" fmla="*/ 249787 h 250201"/>
                  <a:gd name="connsiteX1" fmla="*/ 47141 w 44678"/>
                  <a:gd name="connsiteY1" fmla="*/ 249787 h 250201"/>
                  <a:gd name="connsiteX2" fmla="*/ 47141 w 44678"/>
                  <a:gd name="connsiteY2" fmla="*/ 1555 h 250201"/>
                  <a:gd name="connsiteX3" fmla="*/ 1555 w 44678"/>
                  <a:gd name="connsiteY3" fmla="*/ 1555 h 250201"/>
                  <a:gd name="connsiteX4" fmla="*/ 1555 w 44678"/>
                  <a:gd name="connsiteY4" fmla="*/ 249787 h 25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250201">
                    <a:moveTo>
                      <a:pt x="1555" y="249787"/>
                    </a:moveTo>
                    <a:lnTo>
                      <a:pt x="47141" y="249787"/>
                    </a:lnTo>
                    <a:lnTo>
                      <a:pt x="47141" y="1555"/>
                    </a:lnTo>
                    <a:lnTo>
                      <a:pt x="1555" y="1555"/>
                    </a:lnTo>
                    <a:lnTo>
                      <a:pt x="1555" y="249787"/>
                    </a:lnTo>
                    <a:close/>
                  </a:path>
                </a:pathLst>
              </a:custGeom>
              <a:solidFill>
                <a:srgbClr val="D1D1D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BB249F0-74D4-4511-BBFA-D5D4974319BE}"/>
                  </a:ext>
                </a:extLst>
              </p:cNvPr>
              <p:cNvSpPr/>
              <p:nvPr/>
            </p:nvSpPr>
            <p:spPr>
              <a:xfrm>
                <a:off x="6507564" y="3962835"/>
                <a:ext cx="58083" cy="13404"/>
              </a:xfrm>
              <a:custGeom>
                <a:avLst/>
                <a:gdLst>
                  <a:gd name="connsiteX0" fmla="*/ 52726 w 58082"/>
                  <a:gd name="connsiteY0" fmla="*/ 12875 h 13403"/>
                  <a:gd name="connsiteX1" fmla="*/ 7215 w 58082"/>
                  <a:gd name="connsiteY1" fmla="*/ 12875 h 13403"/>
                  <a:gd name="connsiteX2" fmla="*/ 1555 w 58082"/>
                  <a:gd name="connsiteY2" fmla="*/ 7215 h 13403"/>
                  <a:gd name="connsiteX3" fmla="*/ 7215 w 58082"/>
                  <a:gd name="connsiteY3" fmla="*/ 1555 h 13403"/>
                  <a:gd name="connsiteX4" fmla="*/ 52650 w 58082"/>
                  <a:gd name="connsiteY4" fmla="*/ 1555 h 13403"/>
                  <a:gd name="connsiteX5" fmla="*/ 58311 w 58082"/>
                  <a:gd name="connsiteY5" fmla="*/ 7215 h 13403"/>
                  <a:gd name="connsiteX6" fmla="*/ 52726 w 58082"/>
                  <a:gd name="connsiteY6" fmla="*/ 12875 h 1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82" h="13403">
                    <a:moveTo>
                      <a:pt x="52726" y="12875"/>
                    </a:moveTo>
                    <a:lnTo>
                      <a:pt x="7215" y="12875"/>
                    </a:lnTo>
                    <a:cubicBezTo>
                      <a:pt x="4120" y="12875"/>
                      <a:pt x="1555" y="10310"/>
                      <a:pt x="1555" y="7215"/>
                    </a:cubicBezTo>
                    <a:cubicBezTo>
                      <a:pt x="1555" y="4121"/>
                      <a:pt x="4120" y="1555"/>
                      <a:pt x="7215" y="1555"/>
                    </a:cubicBezTo>
                    <a:lnTo>
                      <a:pt x="52650" y="1555"/>
                    </a:lnTo>
                    <a:cubicBezTo>
                      <a:pt x="55745" y="1555"/>
                      <a:pt x="58311" y="4121"/>
                      <a:pt x="58311" y="7215"/>
                    </a:cubicBezTo>
                    <a:cubicBezTo>
                      <a:pt x="58311" y="10310"/>
                      <a:pt x="55820" y="12875"/>
                      <a:pt x="52726" y="12875"/>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8" name="Group 44">
              <a:extLst>
                <a:ext uri="{FF2B5EF4-FFF2-40B4-BE49-F238E27FC236}">
                  <a16:creationId xmlns:a16="http://schemas.microsoft.com/office/drawing/2014/main" id="{7BF132BF-A024-4A12-ADC6-B152DE77BE37}"/>
                </a:ext>
                <a:ext uri="{C183D7F6-B498-43B3-948B-1728B52AA6E4}">
                  <adec:decorative xmlns:adec="http://schemas.microsoft.com/office/drawing/2017/decorative" val="1"/>
                </a:ext>
              </a:extLst>
            </p:cNvPr>
            <p:cNvGrpSpPr>
              <a:grpSpLocks noChangeAspect="1"/>
            </p:cNvGrpSpPr>
            <p:nvPr/>
          </p:nvGrpSpPr>
          <p:grpSpPr bwMode="auto">
            <a:xfrm>
              <a:off x="7777897" y="4751410"/>
              <a:ext cx="419638" cy="419638"/>
              <a:chOff x="4138" y="798"/>
              <a:chExt cx="256" cy="256"/>
            </a:xfrm>
          </p:grpSpPr>
          <p:sp>
            <p:nvSpPr>
              <p:cNvPr id="139" name="AutoShape 43">
                <a:extLst>
                  <a:ext uri="{FF2B5EF4-FFF2-40B4-BE49-F238E27FC236}">
                    <a16:creationId xmlns:a16="http://schemas.microsoft.com/office/drawing/2014/main" id="{4F0A2C4D-3F9F-46AC-B87A-F3948A74967B}"/>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0" name="Freeform 45">
                <a:extLst>
                  <a:ext uri="{FF2B5EF4-FFF2-40B4-BE49-F238E27FC236}">
                    <a16:creationId xmlns:a16="http://schemas.microsoft.com/office/drawing/2014/main" id="{892D9998-1FCC-4B13-BC23-AEF217B70066}"/>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rgbClr val="2F2F2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 name="Freeform 46">
                <a:extLst>
                  <a:ext uri="{FF2B5EF4-FFF2-40B4-BE49-F238E27FC236}">
                    <a16:creationId xmlns:a16="http://schemas.microsoft.com/office/drawing/2014/main" id="{91318A38-64A2-4476-B5B1-9FA0F5933876}"/>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CCCCC"/>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2" name="Freeform 47">
                <a:extLst>
                  <a:ext uri="{FF2B5EF4-FFF2-40B4-BE49-F238E27FC236}">
                    <a16:creationId xmlns:a16="http://schemas.microsoft.com/office/drawing/2014/main" id="{39B9C60A-D4D0-4EFB-A982-2F6BD01DF96D}"/>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cxnSp>
        <p:nvCxnSpPr>
          <p:cNvPr id="89" name="Straight Connector 88">
            <a:extLst>
              <a:ext uri="{FF2B5EF4-FFF2-40B4-BE49-F238E27FC236}">
                <a16:creationId xmlns:a16="http://schemas.microsoft.com/office/drawing/2014/main" id="{312A3D32-8C97-458A-895E-C3DDD5DA30A6}"/>
              </a:ext>
              <a:ext uri="{C183D7F6-B498-43B3-948B-1728B52AA6E4}">
                <adec:decorative xmlns:adec="http://schemas.microsoft.com/office/drawing/2017/decorative" val="1"/>
              </a:ext>
            </a:extLst>
          </p:cNvPr>
          <p:cNvCxnSpPr>
            <a:cxnSpLocks/>
          </p:cNvCxnSpPr>
          <p:nvPr/>
        </p:nvCxnSpPr>
        <p:spPr>
          <a:xfrm flipH="1">
            <a:off x="9229118" y="3286183"/>
            <a:ext cx="787840" cy="224431"/>
          </a:xfrm>
          <a:prstGeom prst="line">
            <a:avLst/>
          </a:prstGeom>
          <a:ln w="25400">
            <a:solidFill>
              <a:schemeClr val="accent1"/>
            </a:solidFill>
            <a:prstDash val="solid"/>
            <a:headEnd type="none"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D1726D4-24BA-4C34-9BC5-939486217A22}"/>
              </a:ext>
              <a:ext uri="{C183D7F6-B498-43B3-948B-1728B52AA6E4}">
                <adec:decorative xmlns:adec="http://schemas.microsoft.com/office/drawing/2017/decorative" val="1"/>
              </a:ext>
            </a:extLst>
          </p:cNvPr>
          <p:cNvCxnSpPr>
            <a:cxnSpLocks/>
          </p:cNvCxnSpPr>
          <p:nvPr/>
        </p:nvCxnSpPr>
        <p:spPr>
          <a:xfrm>
            <a:off x="7895139" y="3286183"/>
            <a:ext cx="787840" cy="224431"/>
          </a:xfrm>
          <a:prstGeom prst="line">
            <a:avLst/>
          </a:prstGeom>
          <a:ln w="25400">
            <a:solidFill>
              <a:schemeClr val="accent1"/>
            </a:solidFill>
            <a:prstDash val="solid"/>
            <a:headEnd type="none" w="med" len="sm"/>
            <a:tailEnd type="none" w="med"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C449161-1D63-47FC-B4E0-CA7ECF475138}"/>
              </a:ext>
              <a:ext uri="{C183D7F6-B498-43B3-948B-1728B52AA6E4}">
                <adec:decorative xmlns:adec="http://schemas.microsoft.com/office/drawing/2017/decorative" val="1"/>
              </a:ext>
            </a:extLst>
          </p:cNvPr>
          <p:cNvGrpSpPr/>
          <p:nvPr/>
        </p:nvGrpSpPr>
        <p:grpSpPr>
          <a:xfrm>
            <a:off x="7356044" y="2675242"/>
            <a:ext cx="639499" cy="757816"/>
            <a:chOff x="6398450" y="3261762"/>
            <a:chExt cx="639499" cy="757816"/>
          </a:xfrm>
        </p:grpSpPr>
        <p:grpSp>
          <p:nvGrpSpPr>
            <p:cNvPr id="112" name="Group 4">
              <a:extLst>
                <a:ext uri="{FF2B5EF4-FFF2-40B4-BE49-F238E27FC236}">
                  <a16:creationId xmlns:a16="http://schemas.microsoft.com/office/drawing/2014/main" id="{2834C4F6-41D2-471C-8712-80BD5F3F7DDA}"/>
                </a:ext>
                <a:ext uri="{C183D7F6-B498-43B3-948B-1728B52AA6E4}">
                  <adec:decorative xmlns:adec="http://schemas.microsoft.com/office/drawing/2017/decorative" val="1"/>
                </a:ext>
              </a:extLst>
            </p:cNvPr>
            <p:cNvGrpSpPr>
              <a:grpSpLocks noChangeAspect="1"/>
            </p:cNvGrpSpPr>
            <p:nvPr/>
          </p:nvGrpSpPr>
          <p:grpSpPr bwMode="auto">
            <a:xfrm>
              <a:off x="6398450" y="3261762"/>
              <a:ext cx="434975" cy="477838"/>
              <a:chOff x="1144" y="2211"/>
              <a:chExt cx="274" cy="301"/>
            </a:xfrm>
          </p:grpSpPr>
          <p:sp>
            <p:nvSpPr>
              <p:cNvPr id="113" name="Freeform 5">
                <a:extLst>
                  <a:ext uri="{FF2B5EF4-FFF2-40B4-BE49-F238E27FC236}">
                    <a16:creationId xmlns:a16="http://schemas.microsoft.com/office/drawing/2014/main" id="{18438F26-FA1E-45BD-B8D1-93985270B2B0}"/>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6">
                <a:extLst>
                  <a:ext uri="{FF2B5EF4-FFF2-40B4-BE49-F238E27FC236}">
                    <a16:creationId xmlns:a16="http://schemas.microsoft.com/office/drawing/2014/main" id="{A48749A9-1CFA-4E45-B86E-81A90A76257F}"/>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7">
                <a:extLst>
                  <a:ext uri="{FF2B5EF4-FFF2-40B4-BE49-F238E27FC236}">
                    <a16:creationId xmlns:a16="http://schemas.microsoft.com/office/drawing/2014/main" id="{C04E294C-04FA-4175-AE76-895E902E44E9}"/>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8">
                <a:extLst>
                  <a:ext uri="{FF2B5EF4-FFF2-40B4-BE49-F238E27FC236}">
                    <a16:creationId xmlns:a16="http://schemas.microsoft.com/office/drawing/2014/main" id="{D9F0C2D0-182C-4140-8582-73E175E21DF6}"/>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3" name="Group 44">
              <a:extLst>
                <a:ext uri="{FF2B5EF4-FFF2-40B4-BE49-F238E27FC236}">
                  <a16:creationId xmlns:a16="http://schemas.microsoft.com/office/drawing/2014/main" id="{C7EE2FF1-CA31-4EC1-A29F-33E9652DF4E5}"/>
                </a:ext>
                <a:ext uri="{C183D7F6-B498-43B3-948B-1728B52AA6E4}">
                  <adec:decorative xmlns:adec="http://schemas.microsoft.com/office/drawing/2017/decorative" val="1"/>
                </a:ext>
              </a:extLst>
            </p:cNvPr>
            <p:cNvGrpSpPr>
              <a:grpSpLocks noChangeAspect="1"/>
            </p:cNvGrpSpPr>
            <p:nvPr/>
          </p:nvGrpSpPr>
          <p:grpSpPr bwMode="auto">
            <a:xfrm>
              <a:off x="6618311" y="3599940"/>
              <a:ext cx="419638" cy="419638"/>
              <a:chOff x="4138" y="798"/>
              <a:chExt cx="256" cy="256"/>
            </a:xfrm>
          </p:grpSpPr>
          <p:sp>
            <p:nvSpPr>
              <p:cNvPr id="144" name="AutoShape 43">
                <a:extLst>
                  <a:ext uri="{FF2B5EF4-FFF2-40B4-BE49-F238E27FC236}">
                    <a16:creationId xmlns:a16="http://schemas.microsoft.com/office/drawing/2014/main" id="{A9F733D5-ACA3-4DB5-853A-CA1AF8DDB19D}"/>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5" name="Freeform 45">
                <a:extLst>
                  <a:ext uri="{FF2B5EF4-FFF2-40B4-BE49-F238E27FC236}">
                    <a16:creationId xmlns:a16="http://schemas.microsoft.com/office/drawing/2014/main" id="{C91A53A9-7738-4270-8D46-F75AEF4F1EB2}"/>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rgbClr val="2F2F2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6" name="Freeform 46">
                <a:extLst>
                  <a:ext uri="{FF2B5EF4-FFF2-40B4-BE49-F238E27FC236}">
                    <a16:creationId xmlns:a16="http://schemas.microsoft.com/office/drawing/2014/main" id="{78A15F83-FC54-4A31-B684-8E843F867E5F}"/>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CCCCC"/>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7" name="Freeform 47">
                <a:extLst>
                  <a:ext uri="{FF2B5EF4-FFF2-40B4-BE49-F238E27FC236}">
                    <a16:creationId xmlns:a16="http://schemas.microsoft.com/office/drawing/2014/main" id="{DDFAC81A-338A-4A12-AFF6-F396D52CEA1D}"/>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cxnSp>
        <p:nvCxnSpPr>
          <p:cNvPr id="159" name="Straight Connector 158">
            <a:extLst>
              <a:ext uri="{FF2B5EF4-FFF2-40B4-BE49-F238E27FC236}">
                <a16:creationId xmlns:a16="http://schemas.microsoft.com/office/drawing/2014/main" id="{89382B91-38EC-4059-BAD0-6C711C213149}"/>
              </a:ext>
              <a:ext uri="{C183D7F6-B498-43B3-948B-1728B52AA6E4}">
                <adec:decorative xmlns:adec="http://schemas.microsoft.com/office/drawing/2017/decorative" val="1"/>
              </a:ext>
            </a:extLst>
          </p:cNvPr>
          <p:cNvCxnSpPr>
            <a:cxnSpLocks/>
          </p:cNvCxnSpPr>
          <p:nvPr/>
        </p:nvCxnSpPr>
        <p:spPr>
          <a:xfrm flipV="1">
            <a:off x="7731698" y="3821589"/>
            <a:ext cx="885468" cy="489108"/>
          </a:xfrm>
          <a:prstGeom prst="line">
            <a:avLst/>
          </a:prstGeom>
          <a:ln w="25400">
            <a:solidFill>
              <a:schemeClr val="accent1"/>
            </a:solidFill>
            <a:prstDash val="solid"/>
            <a:headEnd type="none" w="med" len="sm"/>
            <a:tailEnd type="none" w="med" len="med"/>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5D3F5FC6-3312-4907-9504-C273083C347B}"/>
              </a:ext>
              <a:ext uri="{C183D7F6-B498-43B3-948B-1728B52AA6E4}">
                <adec:decorative xmlns:adec="http://schemas.microsoft.com/office/drawing/2017/decorative" val="1"/>
              </a:ext>
            </a:extLst>
          </p:cNvPr>
          <p:cNvGrpSpPr/>
          <p:nvPr/>
        </p:nvGrpSpPr>
        <p:grpSpPr>
          <a:xfrm>
            <a:off x="8402139" y="3330534"/>
            <a:ext cx="1439702" cy="730088"/>
            <a:chOff x="8524605" y="3319860"/>
            <a:chExt cx="973220" cy="493530"/>
          </a:xfrm>
          <a:solidFill>
            <a:schemeClr val="tx1"/>
          </a:solidFill>
        </p:grpSpPr>
        <p:grpSp>
          <p:nvGrpSpPr>
            <p:cNvPr id="59" name="Group 58">
              <a:extLst>
                <a:ext uri="{FF2B5EF4-FFF2-40B4-BE49-F238E27FC236}">
                  <a16:creationId xmlns:a16="http://schemas.microsoft.com/office/drawing/2014/main" id="{6BC56AB8-E1C2-44F6-80D6-64F52EBD08C5}"/>
                </a:ext>
              </a:extLst>
            </p:cNvPr>
            <p:cNvGrpSpPr/>
            <p:nvPr/>
          </p:nvGrpSpPr>
          <p:grpSpPr>
            <a:xfrm>
              <a:off x="8524605" y="3319860"/>
              <a:ext cx="735942" cy="493530"/>
              <a:chOff x="5610959" y="2697970"/>
              <a:chExt cx="490169" cy="328712"/>
            </a:xfrm>
            <a:grpFill/>
          </p:grpSpPr>
          <p:sp>
            <p:nvSpPr>
              <p:cNvPr id="73" name="Flowchart: Decision 72">
                <a:extLst>
                  <a:ext uri="{FF2B5EF4-FFF2-40B4-BE49-F238E27FC236}">
                    <a16:creationId xmlns:a16="http://schemas.microsoft.com/office/drawing/2014/main" id="{06D59895-3768-402F-A828-C1B64FA84564}"/>
                  </a:ext>
                </a:extLst>
              </p:cNvPr>
              <p:cNvSpPr/>
              <p:nvPr/>
            </p:nvSpPr>
            <p:spPr bwMode="auto">
              <a:xfrm>
                <a:off x="5610959" y="2697970"/>
                <a:ext cx="490169" cy="328712"/>
              </a:xfrm>
              <a:prstGeom prst="flowChartDecision">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E39AB143-E9A5-4207-8AC7-4651FE27C65B}"/>
                  </a:ext>
                </a:extLst>
              </p:cNvPr>
              <p:cNvSpPr/>
              <p:nvPr/>
            </p:nvSpPr>
            <p:spPr bwMode="auto">
              <a:xfrm>
                <a:off x="5803236" y="2850565"/>
                <a:ext cx="162832" cy="256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E18853CE-AD15-42DF-80FD-8742247A2B54}"/>
                  </a:ext>
                </a:extLst>
              </p:cNvPr>
              <p:cNvGrpSpPr/>
              <p:nvPr/>
            </p:nvGrpSpPr>
            <p:grpSpPr>
              <a:xfrm>
                <a:off x="5803239" y="2806317"/>
                <a:ext cx="138128" cy="113392"/>
                <a:chOff x="5226988" y="2702783"/>
                <a:chExt cx="318420" cy="202204"/>
              </a:xfrm>
              <a:grpFill/>
            </p:grpSpPr>
            <p:sp>
              <p:nvSpPr>
                <p:cNvPr id="80" name="Rectangle 79">
                  <a:extLst>
                    <a:ext uri="{FF2B5EF4-FFF2-40B4-BE49-F238E27FC236}">
                      <a16:creationId xmlns:a16="http://schemas.microsoft.com/office/drawing/2014/main" id="{19D5182E-C4E5-4DF8-92FC-5FFB26498F37}"/>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31050DE1-0E04-4EBE-815F-A7ED200BC2B4}"/>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7" name="Oval 76">
                <a:extLst>
                  <a:ext uri="{FF2B5EF4-FFF2-40B4-BE49-F238E27FC236}">
                    <a16:creationId xmlns:a16="http://schemas.microsoft.com/office/drawing/2014/main" id="{2AAEC456-D75D-49F5-B62B-E9D2AC9699F1}"/>
                  </a:ext>
                </a:extLst>
              </p:cNvPr>
              <p:cNvSpPr/>
              <p:nvPr/>
            </p:nvSpPr>
            <p:spPr bwMode="auto">
              <a:xfrm>
                <a:off x="5763189" y="2806604"/>
                <a:ext cx="27642" cy="256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0D36F2B4-E1E8-44C9-9CB5-7D39B9F6C5E3}"/>
                  </a:ext>
                </a:extLst>
              </p:cNvPr>
              <p:cNvSpPr/>
              <p:nvPr/>
            </p:nvSpPr>
            <p:spPr bwMode="auto">
              <a:xfrm>
                <a:off x="5760429" y="2896564"/>
                <a:ext cx="27642" cy="256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679C50C9-836D-4A3F-826F-FBB0D155896C}"/>
                  </a:ext>
                </a:extLst>
              </p:cNvPr>
              <p:cNvSpPr/>
              <p:nvPr/>
            </p:nvSpPr>
            <p:spPr bwMode="auto">
              <a:xfrm>
                <a:off x="5760429" y="2849941"/>
                <a:ext cx="27642" cy="256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5" name="Straight Arrow Connector 94">
              <a:extLst>
                <a:ext uri="{FF2B5EF4-FFF2-40B4-BE49-F238E27FC236}">
                  <a16:creationId xmlns:a16="http://schemas.microsoft.com/office/drawing/2014/main" id="{03C29797-FFFB-4A21-BCB5-4B20601AEA28}"/>
                </a:ext>
              </a:extLst>
            </p:cNvPr>
            <p:cNvCxnSpPr>
              <a:cxnSpLocks/>
            </p:cNvCxnSpPr>
            <p:nvPr/>
          </p:nvCxnSpPr>
          <p:spPr>
            <a:xfrm>
              <a:off x="9260547" y="3564699"/>
              <a:ext cx="237278" cy="0"/>
            </a:xfrm>
            <a:prstGeom prst="straightConnector1">
              <a:avLst/>
            </a:prstGeom>
            <a:grpFill/>
            <a:ln w="28575">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3889745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wipe(up)">
                                      <p:cBhvr>
                                        <p:cTn id="23" dur="500"/>
                                        <p:tgtEl>
                                          <p:spTgt spid="104"/>
                                        </p:tgtEl>
                                      </p:cBhvr>
                                    </p:animEffect>
                                  </p:childTnLst>
                                </p:cTn>
                              </p:par>
                              <p:par>
                                <p:cTn id="24" presetID="10" presetClass="entr" presetSubtype="0" fill="hold" nodeType="withEffect">
                                  <p:stCondLst>
                                    <p:cond delay="25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fade">
                                      <p:cBhvr>
                                        <p:cTn id="34" dur="500"/>
                                        <p:tgtEl>
                                          <p:spTgt spid="105"/>
                                        </p:tgtEl>
                                      </p:cBhvr>
                                    </p:animEffect>
                                  </p:childTnLst>
                                </p:cTn>
                              </p:par>
                              <p:par>
                                <p:cTn id="35" presetID="10"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22" presetClass="entr" presetSubtype="8" fill="hold" nodeType="withEffect">
                                  <p:stCondLst>
                                    <p:cond delay="250"/>
                                  </p:stCondLst>
                                  <p:childTnLst>
                                    <p:set>
                                      <p:cBhvr>
                                        <p:cTn id="51" dur="1" fill="hold">
                                          <p:stCondLst>
                                            <p:cond delay="0"/>
                                          </p:stCondLst>
                                        </p:cTn>
                                        <p:tgtEl>
                                          <p:spTgt spid="92"/>
                                        </p:tgtEl>
                                        <p:attrNameLst>
                                          <p:attrName>style.visibility</p:attrName>
                                        </p:attrNameLst>
                                      </p:cBhvr>
                                      <p:to>
                                        <p:strVal val="visible"/>
                                      </p:to>
                                    </p:set>
                                    <p:animEffect transition="in" filter="wipe(left)">
                                      <p:cBhvr>
                                        <p:cTn id="52" dur="500"/>
                                        <p:tgtEl>
                                          <p:spTgt spid="92"/>
                                        </p:tgtEl>
                                      </p:cBhvr>
                                    </p:animEffect>
                                  </p:childTnLst>
                                </p:cTn>
                              </p:par>
                              <p:par>
                                <p:cTn id="53" presetID="22" presetClass="entr" presetSubtype="4" fill="hold" nodeType="withEffect">
                                  <p:stCondLst>
                                    <p:cond delay="250"/>
                                  </p:stCondLst>
                                  <p:childTnLst>
                                    <p:set>
                                      <p:cBhvr>
                                        <p:cTn id="54" dur="1" fill="hold">
                                          <p:stCondLst>
                                            <p:cond delay="0"/>
                                          </p:stCondLst>
                                        </p:cTn>
                                        <p:tgtEl>
                                          <p:spTgt spid="89"/>
                                        </p:tgtEl>
                                        <p:attrNameLst>
                                          <p:attrName>style.visibility</p:attrName>
                                        </p:attrNameLst>
                                      </p:cBhvr>
                                      <p:to>
                                        <p:strVal val="visible"/>
                                      </p:to>
                                    </p:set>
                                    <p:animEffect transition="in" filter="wipe(down)">
                                      <p:cBhvr>
                                        <p:cTn id="55" dur="500"/>
                                        <p:tgtEl>
                                          <p:spTgt spid="89"/>
                                        </p:tgtEl>
                                      </p:cBhvr>
                                    </p:animEffect>
                                  </p:childTnLst>
                                </p:cTn>
                              </p:par>
                              <p:par>
                                <p:cTn id="56" presetID="22" presetClass="entr" presetSubtype="4" fill="hold" nodeType="withEffect">
                                  <p:stCondLst>
                                    <p:cond delay="250"/>
                                  </p:stCondLst>
                                  <p:childTnLst>
                                    <p:set>
                                      <p:cBhvr>
                                        <p:cTn id="57" dur="1" fill="hold">
                                          <p:stCondLst>
                                            <p:cond delay="0"/>
                                          </p:stCondLst>
                                        </p:cTn>
                                        <p:tgtEl>
                                          <p:spTgt spid="87"/>
                                        </p:tgtEl>
                                        <p:attrNameLst>
                                          <p:attrName>style.visibility</p:attrName>
                                        </p:attrNameLst>
                                      </p:cBhvr>
                                      <p:to>
                                        <p:strVal val="visible"/>
                                      </p:to>
                                    </p:set>
                                    <p:animEffect transition="in" filter="wipe(down)">
                                      <p:cBhvr>
                                        <p:cTn id="58" dur="500"/>
                                        <p:tgtEl>
                                          <p:spTgt spid="87"/>
                                        </p:tgtEl>
                                      </p:cBhvr>
                                    </p:animEffect>
                                  </p:childTnLst>
                                </p:cTn>
                              </p:par>
                              <p:par>
                                <p:cTn id="59" presetID="22" presetClass="entr" presetSubtype="4" fill="hold" nodeType="withEffect">
                                  <p:stCondLst>
                                    <p:cond delay="250"/>
                                  </p:stCondLst>
                                  <p:childTnLst>
                                    <p:set>
                                      <p:cBhvr>
                                        <p:cTn id="60" dur="1" fill="hold">
                                          <p:stCondLst>
                                            <p:cond delay="0"/>
                                          </p:stCondLst>
                                        </p:cTn>
                                        <p:tgtEl>
                                          <p:spTgt spid="151"/>
                                        </p:tgtEl>
                                        <p:attrNameLst>
                                          <p:attrName>style.visibility</p:attrName>
                                        </p:attrNameLst>
                                      </p:cBhvr>
                                      <p:to>
                                        <p:strVal val="visible"/>
                                      </p:to>
                                    </p:set>
                                    <p:animEffect transition="in" filter="wipe(down)">
                                      <p:cBhvr>
                                        <p:cTn id="61" dur="500"/>
                                        <p:tgtEl>
                                          <p:spTgt spid="151"/>
                                        </p:tgtEl>
                                      </p:cBhvr>
                                    </p:animEffect>
                                  </p:childTnLst>
                                </p:cTn>
                              </p:par>
                              <p:par>
                                <p:cTn id="62" presetID="22" presetClass="entr" presetSubtype="2" fill="hold" nodeType="withEffect">
                                  <p:stCondLst>
                                    <p:cond delay="250"/>
                                  </p:stCondLst>
                                  <p:childTnLst>
                                    <p:set>
                                      <p:cBhvr>
                                        <p:cTn id="63" dur="1" fill="hold">
                                          <p:stCondLst>
                                            <p:cond delay="0"/>
                                          </p:stCondLst>
                                        </p:cTn>
                                        <p:tgtEl>
                                          <p:spTgt spid="159"/>
                                        </p:tgtEl>
                                        <p:attrNameLst>
                                          <p:attrName>style.visibility</p:attrName>
                                        </p:attrNameLst>
                                      </p:cBhvr>
                                      <p:to>
                                        <p:strVal val="visible"/>
                                      </p:to>
                                    </p:set>
                                    <p:animEffect transition="in" filter="wipe(right)">
                                      <p:cBhvr>
                                        <p:cTn id="64"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9" name="Group 258">
            <a:extLst>
              <a:ext uri="{FF2B5EF4-FFF2-40B4-BE49-F238E27FC236}">
                <a16:creationId xmlns:a16="http://schemas.microsoft.com/office/drawing/2014/main" id="{AE87A930-AB6F-4963-9470-04AF772B8CE8}"/>
              </a:ext>
            </a:extLst>
          </p:cNvPr>
          <p:cNvGrpSpPr/>
          <p:nvPr/>
        </p:nvGrpSpPr>
        <p:grpSpPr>
          <a:xfrm>
            <a:off x="5385367" y="5087975"/>
            <a:ext cx="1129908" cy="375431"/>
            <a:chOff x="6826896" y="3708241"/>
            <a:chExt cx="1129908" cy="375431"/>
          </a:xfrm>
        </p:grpSpPr>
        <p:grpSp>
          <p:nvGrpSpPr>
            <p:cNvPr id="260" name="Group 241">
              <a:extLst>
                <a:ext uri="{FF2B5EF4-FFF2-40B4-BE49-F238E27FC236}">
                  <a16:creationId xmlns:a16="http://schemas.microsoft.com/office/drawing/2014/main" id="{4F40B0DB-E875-4FB9-8173-3590C92264A7}"/>
                </a:ext>
              </a:extLst>
            </p:cNvPr>
            <p:cNvGrpSpPr/>
            <p:nvPr/>
          </p:nvGrpSpPr>
          <p:grpSpPr>
            <a:xfrm>
              <a:off x="6826896" y="3708241"/>
              <a:ext cx="1027599" cy="375431"/>
              <a:chOff x="4826802" y="3117378"/>
              <a:chExt cx="1027599" cy="375431"/>
            </a:xfrm>
          </p:grpSpPr>
          <p:sp>
            <p:nvSpPr>
              <p:cNvPr id="263" name="Rectangle 262">
                <a:extLst>
                  <a:ext uri="{FF2B5EF4-FFF2-40B4-BE49-F238E27FC236}">
                    <a16:creationId xmlns:a16="http://schemas.microsoft.com/office/drawing/2014/main" id="{BAB7085B-A30C-48CF-B3FD-8000D79740D7}"/>
                  </a:ext>
                </a:extLst>
              </p:cNvPr>
              <p:cNvSpPr/>
              <p:nvPr/>
            </p:nvSpPr>
            <p:spPr>
              <a:xfrm>
                <a:off x="4826802" y="3117378"/>
                <a:ext cx="867611" cy="375431"/>
              </a:xfrm>
              <a:prstGeom prst="rect">
                <a:avLst/>
              </a:prstGeom>
              <a:solidFill>
                <a:schemeClr val="accent2"/>
              </a:solidFill>
              <a:ln>
                <a:noFill/>
              </a:ln>
              <a:effectLst>
                <a:outerShdw blurRad="1905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146302" numCol="1" spcCol="0" rtlCol="0" fromWordArt="0" anchor="ctr" anchorCtr="0" forceAA="0" compatLnSpc="1">
                <a:prstTxWarp prst="textNoShape">
                  <a:avLst/>
                </a:prstTxWarp>
                <a:noAutofit/>
              </a:bodyPr>
              <a:lstStyle/>
              <a:p>
                <a:pPr marL="0" marR="0" lvl="0" indent="0" algn="l" defTabSz="914236" rtl="0" eaLnBrk="1" fontAlgn="auto" latinLnBrk="0" hangingPunct="1">
                  <a:lnSpc>
                    <a:spcPct val="100000"/>
                  </a:lnSpc>
                  <a:spcBef>
                    <a:spcPts val="0"/>
                  </a:spcBef>
                  <a:spcAft>
                    <a:spcPts val="588"/>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Arial" pitchFamily="34" charset="0"/>
                    <a:ea typeface="+mn-ea"/>
                    <a:cs typeface="Arial" pitchFamily="34" charset="0"/>
                  </a:rPr>
                  <a:t>&lt;/&gt;</a:t>
                </a:r>
              </a:p>
            </p:txBody>
          </p:sp>
          <p:sp>
            <p:nvSpPr>
              <p:cNvPr id="264" name="Rectangle 263">
                <a:extLst>
                  <a:ext uri="{FF2B5EF4-FFF2-40B4-BE49-F238E27FC236}">
                    <a16:creationId xmlns:a16="http://schemas.microsoft.com/office/drawing/2014/main" id="{199341D8-CBFF-46AC-B9F2-B46EE7AD345A}"/>
                  </a:ext>
                </a:extLst>
              </p:cNvPr>
              <p:cNvSpPr/>
              <p:nvPr/>
            </p:nvSpPr>
            <p:spPr>
              <a:xfrm>
                <a:off x="5094957" y="3145519"/>
                <a:ext cx="759444" cy="307777"/>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marL="0" marR="0" lvl="0" indent="0" algn="l" defTabSz="914236" rtl="0" eaLnBrk="1" fontAlgn="auto" latinLnBrk="0" hangingPunct="1">
                  <a:lnSpc>
                    <a:spcPct val="100000"/>
                  </a:lnSpc>
                  <a:spcBef>
                    <a:spcPts val="0"/>
                  </a:spcBef>
                  <a:spcAft>
                    <a:spcPts val="588"/>
                  </a:spcAft>
                  <a:buClrTx/>
                  <a:buSzTx/>
                  <a:buFontTx/>
                  <a:buNone/>
                  <a:tabLst/>
                  <a:defRPr/>
                </a:pPr>
                <a:r>
                  <a:rPr kumimoji="0" lang="en-US" sz="1300" b="1" i="0" u="none" strike="noStrike" kern="0" cap="none" spc="0" normalizeH="0" baseline="0" noProof="0">
                    <a:ln>
                      <a:noFill/>
                    </a:ln>
                    <a:solidFill>
                      <a:srgbClr val="FFFFFF"/>
                    </a:solidFill>
                    <a:effectLst/>
                    <a:uLnTx/>
                    <a:uFillTx/>
                    <a:latin typeface="Arial" pitchFamily="34" charset="0"/>
                    <a:ea typeface="+mn-ea"/>
                    <a:cs typeface="Arial" pitchFamily="34" charset="0"/>
                  </a:rPr>
                  <a:t>APIs</a:t>
                </a:r>
              </a:p>
            </p:txBody>
          </p:sp>
        </p:grpSp>
        <p:cxnSp>
          <p:nvCxnSpPr>
            <p:cNvPr id="262" name="Straight Connector 261">
              <a:extLst>
                <a:ext uri="{FF2B5EF4-FFF2-40B4-BE49-F238E27FC236}">
                  <a16:creationId xmlns:a16="http://schemas.microsoft.com/office/drawing/2014/main" id="{2FD6D115-C2BD-4034-8BA5-0BAE6E4F103B}"/>
                </a:ext>
              </a:extLst>
            </p:cNvPr>
            <p:cNvCxnSpPr>
              <a:cxnSpLocks/>
            </p:cNvCxnSpPr>
            <p:nvPr/>
          </p:nvCxnSpPr>
          <p:spPr>
            <a:xfrm>
              <a:off x="7733120" y="3895957"/>
              <a:ext cx="223684" cy="0"/>
            </a:xfrm>
            <a:prstGeom prst="line">
              <a:avLst/>
            </a:prstGeom>
            <a:ln w="19050">
              <a:solidFill>
                <a:schemeClr val="accent2"/>
              </a:solidFill>
              <a:prstDash val="sysDot"/>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267" name="Group 89">
            <a:extLst>
              <a:ext uri="{FF2B5EF4-FFF2-40B4-BE49-F238E27FC236}">
                <a16:creationId xmlns:a16="http://schemas.microsoft.com/office/drawing/2014/main" id="{8020C5B1-3C5D-40FB-97C6-E746DADC0D87}"/>
              </a:ext>
            </a:extLst>
          </p:cNvPr>
          <p:cNvGrpSpPr>
            <a:grpSpLocks noChangeAspect="1"/>
          </p:cNvGrpSpPr>
          <p:nvPr/>
        </p:nvGrpSpPr>
        <p:grpSpPr bwMode="auto">
          <a:xfrm rot="16200000">
            <a:off x="4456059" y="6173295"/>
            <a:ext cx="149749" cy="183612"/>
            <a:chOff x="5039" y="1460"/>
            <a:chExt cx="199" cy="244"/>
          </a:xfrm>
          <a:solidFill>
            <a:srgbClr val="737373"/>
          </a:solidFill>
        </p:grpSpPr>
        <p:sp>
          <p:nvSpPr>
            <p:cNvPr id="269" name="Freeform 90">
              <a:extLst>
                <a:ext uri="{FF2B5EF4-FFF2-40B4-BE49-F238E27FC236}">
                  <a16:creationId xmlns:a16="http://schemas.microsoft.com/office/drawing/2014/main" id="{D77E4B7B-FC48-4BCE-B226-B9739F0140F7}"/>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71" name="Freeform 91">
              <a:extLst>
                <a:ext uri="{FF2B5EF4-FFF2-40B4-BE49-F238E27FC236}">
                  <a16:creationId xmlns:a16="http://schemas.microsoft.com/office/drawing/2014/main" id="{D28E1642-5DA8-4251-A054-8C80F483302A}"/>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272" name="Group 89">
            <a:extLst>
              <a:ext uri="{FF2B5EF4-FFF2-40B4-BE49-F238E27FC236}">
                <a16:creationId xmlns:a16="http://schemas.microsoft.com/office/drawing/2014/main" id="{A0ED922D-2255-4D43-9172-EE6DCF85C479}"/>
              </a:ext>
            </a:extLst>
          </p:cNvPr>
          <p:cNvGrpSpPr>
            <a:grpSpLocks noChangeAspect="1"/>
          </p:cNvGrpSpPr>
          <p:nvPr/>
        </p:nvGrpSpPr>
        <p:grpSpPr bwMode="auto">
          <a:xfrm rot="16200000">
            <a:off x="2153463" y="4542500"/>
            <a:ext cx="149749" cy="183612"/>
            <a:chOff x="5039" y="1460"/>
            <a:chExt cx="199" cy="244"/>
          </a:xfrm>
          <a:solidFill>
            <a:srgbClr val="737373"/>
          </a:solidFill>
        </p:grpSpPr>
        <p:sp>
          <p:nvSpPr>
            <p:cNvPr id="273" name="Freeform 90">
              <a:extLst>
                <a:ext uri="{FF2B5EF4-FFF2-40B4-BE49-F238E27FC236}">
                  <a16:creationId xmlns:a16="http://schemas.microsoft.com/office/drawing/2014/main" id="{74FB6269-96E5-4DB1-B359-0F7307BD3BE1}"/>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74" name="Freeform 91">
              <a:extLst>
                <a:ext uri="{FF2B5EF4-FFF2-40B4-BE49-F238E27FC236}">
                  <a16:creationId xmlns:a16="http://schemas.microsoft.com/office/drawing/2014/main" id="{58B7F6A2-D7E0-4FF9-87A4-F07C17B7C29D}"/>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275" name="Group 89">
            <a:extLst>
              <a:ext uri="{FF2B5EF4-FFF2-40B4-BE49-F238E27FC236}">
                <a16:creationId xmlns:a16="http://schemas.microsoft.com/office/drawing/2014/main" id="{85D3357B-BCCD-4029-9597-EF42D290DCDE}"/>
              </a:ext>
            </a:extLst>
          </p:cNvPr>
          <p:cNvGrpSpPr>
            <a:grpSpLocks noChangeAspect="1"/>
          </p:cNvGrpSpPr>
          <p:nvPr/>
        </p:nvGrpSpPr>
        <p:grpSpPr bwMode="auto">
          <a:xfrm rot="16200000">
            <a:off x="4982796" y="6600930"/>
            <a:ext cx="99635" cy="122166"/>
            <a:chOff x="5039" y="1460"/>
            <a:chExt cx="199" cy="244"/>
          </a:xfrm>
          <a:solidFill>
            <a:srgbClr val="737373"/>
          </a:solidFill>
        </p:grpSpPr>
        <p:sp>
          <p:nvSpPr>
            <p:cNvPr id="276" name="Freeform 90">
              <a:extLst>
                <a:ext uri="{FF2B5EF4-FFF2-40B4-BE49-F238E27FC236}">
                  <a16:creationId xmlns:a16="http://schemas.microsoft.com/office/drawing/2014/main" id="{1139EAF5-AECF-44F8-8B07-FC7759EFB128}"/>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77" name="Freeform 91">
              <a:extLst>
                <a:ext uri="{FF2B5EF4-FFF2-40B4-BE49-F238E27FC236}">
                  <a16:creationId xmlns:a16="http://schemas.microsoft.com/office/drawing/2014/main" id="{B0485EE9-08E2-4E67-8687-5C0C065BF30E}"/>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278" name="Group 89">
            <a:extLst>
              <a:ext uri="{FF2B5EF4-FFF2-40B4-BE49-F238E27FC236}">
                <a16:creationId xmlns:a16="http://schemas.microsoft.com/office/drawing/2014/main" id="{D6931C1E-B827-4E6A-9ADC-7D3508A0C8CF}"/>
              </a:ext>
            </a:extLst>
          </p:cNvPr>
          <p:cNvGrpSpPr>
            <a:grpSpLocks noChangeAspect="1"/>
          </p:cNvGrpSpPr>
          <p:nvPr/>
        </p:nvGrpSpPr>
        <p:grpSpPr bwMode="auto">
          <a:xfrm rot="16200000">
            <a:off x="4821795" y="6256655"/>
            <a:ext cx="196548" cy="240992"/>
            <a:chOff x="5039" y="1460"/>
            <a:chExt cx="199" cy="244"/>
          </a:xfrm>
          <a:solidFill>
            <a:srgbClr val="737373"/>
          </a:solidFill>
        </p:grpSpPr>
        <p:sp>
          <p:nvSpPr>
            <p:cNvPr id="279" name="Freeform 90">
              <a:extLst>
                <a:ext uri="{FF2B5EF4-FFF2-40B4-BE49-F238E27FC236}">
                  <a16:creationId xmlns:a16="http://schemas.microsoft.com/office/drawing/2014/main" id="{80AE66CB-B968-485A-A29B-59202E839EE9}"/>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80" name="Freeform 91">
              <a:extLst>
                <a:ext uri="{FF2B5EF4-FFF2-40B4-BE49-F238E27FC236}">
                  <a16:creationId xmlns:a16="http://schemas.microsoft.com/office/drawing/2014/main" id="{8603D6F7-C9F8-40CF-BEF5-314F746FD3B1}"/>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281" name="Group 89">
            <a:extLst>
              <a:ext uri="{FF2B5EF4-FFF2-40B4-BE49-F238E27FC236}">
                <a16:creationId xmlns:a16="http://schemas.microsoft.com/office/drawing/2014/main" id="{96269990-E91D-49BD-9A91-8B171BB5E323}"/>
              </a:ext>
            </a:extLst>
          </p:cNvPr>
          <p:cNvGrpSpPr>
            <a:grpSpLocks noChangeAspect="1"/>
          </p:cNvGrpSpPr>
          <p:nvPr/>
        </p:nvGrpSpPr>
        <p:grpSpPr bwMode="auto">
          <a:xfrm rot="16200000">
            <a:off x="2318039" y="4804675"/>
            <a:ext cx="99635" cy="122166"/>
            <a:chOff x="5039" y="1460"/>
            <a:chExt cx="199" cy="244"/>
          </a:xfrm>
          <a:solidFill>
            <a:srgbClr val="737373"/>
          </a:solidFill>
        </p:grpSpPr>
        <p:sp>
          <p:nvSpPr>
            <p:cNvPr id="282" name="Freeform 90">
              <a:extLst>
                <a:ext uri="{FF2B5EF4-FFF2-40B4-BE49-F238E27FC236}">
                  <a16:creationId xmlns:a16="http://schemas.microsoft.com/office/drawing/2014/main" id="{53EEEF0F-02C5-4663-8567-D82138CA2F0F}"/>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83" name="Freeform 91">
              <a:extLst>
                <a:ext uri="{FF2B5EF4-FFF2-40B4-BE49-F238E27FC236}">
                  <a16:creationId xmlns:a16="http://schemas.microsoft.com/office/drawing/2014/main" id="{C9A94E51-AB9B-454F-BEA8-CAE2EF5F0C7D}"/>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284" name="Group 283">
            <a:extLst>
              <a:ext uri="{FF2B5EF4-FFF2-40B4-BE49-F238E27FC236}">
                <a16:creationId xmlns:a16="http://schemas.microsoft.com/office/drawing/2014/main" id="{696844DF-9E10-49CA-8286-F20EC586C0AF}"/>
              </a:ext>
            </a:extLst>
          </p:cNvPr>
          <p:cNvGrpSpPr/>
          <p:nvPr/>
        </p:nvGrpSpPr>
        <p:grpSpPr>
          <a:xfrm>
            <a:off x="4087410" y="6337777"/>
            <a:ext cx="913989" cy="305042"/>
            <a:chOff x="8944735" y="3408238"/>
            <a:chExt cx="913989" cy="305042"/>
          </a:xfrm>
        </p:grpSpPr>
        <p:grpSp>
          <p:nvGrpSpPr>
            <p:cNvPr id="285" name="Group 89">
              <a:extLst>
                <a:ext uri="{FF2B5EF4-FFF2-40B4-BE49-F238E27FC236}">
                  <a16:creationId xmlns:a16="http://schemas.microsoft.com/office/drawing/2014/main" id="{7BA3EF41-809C-4C8B-A4F5-E1B39E2CFCA1}"/>
                </a:ext>
              </a:extLst>
            </p:cNvPr>
            <p:cNvGrpSpPr>
              <a:grpSpLocks noChangeAspect="1"/>
            </p:cNvGrpSpPr>
            <p:nvPr/>
          </p:nvGrpSpPr>
          <p:grpSpPr bwMode="auto">
            <a:xfrm rot="16200000">
              <a:off x="8971604" y="3448775"/>
              <a:ext cx="237636" cy="291373"/>
              <a:chOff x="5039" y="1460"/>
              <a:chExt cx="199" cy="244"/>
            </a:xfrm>
            <a:solidFill>
              <a:srgbClr val="737373"/>
            </a:solidFill>
          </p:grpSpPr>
          <p:sp>
            <p:nvSpPr>
              <p:cNvPr id="287" name="Freeform 90">
                <a:extLst>
                  <a:ext uri="{FF2B5EF4-FFF2-40B4-BE49-F238E27FC236}">
                    <a16:creationId xmlns:a16="http://schemas.microsoft.com/office/drawing/2014/main" id="{22F1A762-8DA7-4748-B524-1102C4B3AAE4}"/>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88" name="Freeform 91">
                <a:extLst>
                  <a:ext uri="{FF2B5EF4-FFF2-40B4-BE49-F238E27FC236}">
                    <a16:creationId xmlns:a16="http://schemas.microsoft.com/office/drawing/2014/main" id="{C589E813-9D17-4C7A-A085-35016F5EB1AF}"/>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pic>
          <p:nvPicPr>
            <p:cNvPr id="286" name="Graphic 285">
              <a:extLst>
                <a:ext uri="{FF2B5EF4-FFF2-40B4-BE49-F238E27FC236}">
                  <a16:creationId xmlns:a16="http://schemas.microsoft.com/office/drawing/2014/main" id="{E41B5D51-0194-4B81-ABBD-13ED1111F0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98947" y="3408238"/>
              <a:ext cx="159777" cy="118478"/>
            </a:xfrm>
            <a:prstGeom prst="rect">
              <a:avLst/>
            </a:prstGeom>
          </p:spPr>
        </p:pic>
      </p:grpSp>
      <p:grpSp>
        <p:nvGrpSpPr>
          <p:cNvPr id="289" name="Group 288">
            <a:extLst>
              <a:ext uri="{FF2B5EF4-FFF2-40B4-BE49-F238E27FC236}">
                <a16:creationId xmlns:a16="http://schemas.microsoft.com/office/drawing/2014/main" id="{09C4EFFC-8E89-4D38-B800-313439F9F5F2}"/>
              </a:ext>
            </a:extLst>
          </p:cNvPr>
          <p:cNvGrpSpPr/>
          <p:nvPr/>
        </p:nvGrpSpPr>
        <p:grpSpPr>
          <a:xfrm>
            <a:off x="3691178" y="3004081"/>
            <a:ext cx="464820" cy="379095"/>
            <a:chOff x="10949278" y="3349758"/>
            <a:chExt cx="464820" cy="379095"/>
          </a:xfrm>
        </p:grpSpPr>
        <p:grpSp>
          <p:nvGrpSpPr>
            <p:cNvPr id="290" name="Group 89">
              <a:extLst>
                <a:ext uri="{FF2B5EF4-FFF2-40B4-BE49-F238E27FC236}">
                  <a16:creationId xmlns:a16="http://schemas.microsoft.com/office/drawing/2014/main" id="{06E9DDA9-6570-4208-AC09-77ADF6E35A84}"/>
                </a:ext>
              </a:extLst>
            </p:cNvPr>
            <p:cNvGrpSpPr>
              <a:grpSpLocks noChangeAspect="1"/>
            </p:cNvGrpSpPr>
            <p:nvPr/>
          </p:nvGrpSpPr>
          <p:grpSpPr bwMode="auto">
            <a:xfrm rot="16200000">
              <a:off x="10992140" y="3306896"/>
              <a:ext cx="379095" cy="464820"/>
              <a:chOff x="5039" y="1460"/>
              <a:chExt cx="199" cy="244"/>
            </a:xfrm>
            <a:solidFill>
              <a:srgbClr val="737373"/>
            </a:solidFill>
          </p:grpSpPr>
          <p:sp>
            <p:nvSpPr>
              <p:cNvPr id="292" name="Freeform 90">
                <a:extLst>
                  <a:ext uri="{FF2B5EF4-FFF2-40B4-BE49-F238E27FC236}">
                    <a16:creationId xmlns:a16="http://schemas.microsoft.com/office/drawing/2014/main" id="{BEB93B43-C8D4-4B7F-B6F6-DD491FB643F4}"/>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93" name="Freeform 91">
                <a:extLst>
                  <a:ext uri="{FF2B5EF4-FFF2-40B4-BE49-F238E27FC236}">
                    <a16:creationId xmlns:a16="http://schemas.microsoft.com/office/drawing/2014/main" id="{15F2E938-522A-41C1-9A47-384BDF169853}"/>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pic>
          <p:nvPicPr>
            <p:cNvPr id="291" name="Graphic 290">
              <a:extLst>
                <a:ext uri="{FF2B5EF4-FFF2-40B4-BE49-F238E27FC236}">
                  <a16:creationId xmlns:a16="http://schemas.microsoft.com/office/drawing/2014/main" id="{AD3BA971-599E-42F5-BA1E-D96CBE5D0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2610" y="3482578"/>
              <a:ext cx="238152" cy="176595"/>
            </a:xfrm>
            <a:prstGeom prst="rect">
              <a:avLst/>
            </a:prstGeom>
          </p:spPr>
        </p:pic>
      </p:grpSp>
      <p:sp>
        <p:nvSpPr>
          <p:cNvPr id="244" name="Rectangle 243">
            <a:extLst>
              <a:ext uri="{FF2B5EF4-FFF2-40B4-BE49-F238E27FC236}">
                <a16:creationId xmlns:a16="http://schemas.microsoft.com/office/drawing/2014/main" id="{554FFB96-A06E-441A-AFDD-FF0DF4E397A5}"/>
              </a:ext>
            </a:extLst>
          </p:cNvPr>
          <p:cNvSpPr/>
          <p:nvPr/>
        </p:nvSpPr>
        <p:spPr>
          <a:xfrm>
            <a:off x="3728" y="0"/>
            <a:ext cx="122072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Graphic 2" descr="Earth globe: Americas">
            <a:extLst>
              <a:ext uri="{FF2B5EF4-FFF2-40B4-BE49-F238E27FC236}">
                <a16:creationId xmlns:a16="http://schemas.microsoft.com/office/drawing/2014/main" id="{9308E3AE-B21D-4639-B7FE-8FD2E85B15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7648" y="1211648"/>
            <a:ext cx="8361877" cy="8361877"/>
          </a:xfrm>
          <a:prstGeom prst="rect">
            <a:avLst/>
          </a:prstGeom>
        </p:spPr>
      </p:pic>
      <p:sp>
        <p:nvSpPr>
          <p:cNvPr id="327" name="Rectangle 326">
            <a:extLst>
              <a:ext uri="{FF2B5EF4-FFF2-40B4-BE49-F238E27FC236}">
                <a16:creationId xmlns:a16="http://schemas.microsoft.com/office/drawing/2014/main" id="{9499C891-F824-4265-BFD0-E6D214C3EE54}"/>
              </a:ext>
            </a:extLst>
          </p:cNvPr>
          <p:cNvSpPr/>
          <p:nvPr/>
        </p:nvSpPr>
        <p:spPr>
          <a:xfrm>
            <a:off x="5572066" y="5134686"/>
            <a:ext cx="498764" cy="234726"/>
          </a:xfrm>
          <a:prstGeom prst="rect">
            <a:avLst/>
          </a:prstGeom>
          <a:solidFill>
            <a:schemeClr val="accent2"/>
          </a:solidFill>
          <a:ln>
            <a:noFill/>
          </a:ln>
          <a:effectLst>
            <a:outerShdw blurRad="1905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146302"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&lt;/&gt;</a:t>
            </a:r>
          </a:p>
        </p:txBody>
      </p:sp>
      <p:grpSp>
        <p:nvGrpSpPr>
          <p:cNvPr id="328" name="Group 4">
            <a:extLst>
              <a:ext uri="{FF2B5EF4-FFF2-40B4-BE49-F238E27FC236}">
                <a16:creationId xmlns:a16="http://schemas.microsoft.com/office/drawing/2014/main" id="{54F934F2-B996-41EF-A739-E648115159D8}"/>
              </a:ext>
            </a:extLst>
          </p:cNvPr>
          <p:cNvGrpSpPr>
            <a:grpSpLocks noChangeAspect="1"/>
          </p:cNvGrpSpPr>
          <p:nvPr/>
        </p:nvGrpSpPr>
        <p:grpSpPr bwMode="auto">
          <a:xfrm>
            <a:off x="3213772" y="6220292"/>
            <a:ext cx="359393" cy="281556"/>
            <a:chOff x="8417" y="3367"/>
            <a:chExt cx="374" cy="293"/>
          </a:xfrm>
        </p:grpSpPr>
        <p:sp>
          <p:nvSpPr>
            <p:cNvPr id="329" name="AutoShape 3">
              <a:extLst>
                <a:ext uri="{FF2B5EF4-FFF2-40B4-BE49-F238E27FC236}">
                  <a16:creationId xmlns:a16="http://schemas.microsoft.com/office/drawing/2014/main" id="{7246845E-17B8-4446-86AC-F0B164F50605}"/>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0" name="Rectangle 5">
              <a:extLst>
                <a:ext uri="{FF2B5EF4-FFF2-40B4-BE49-F238E27FC236}">
                  <a16:creationId xmlns:a16="http://schemas.microsoft.com/office/drawing/2014/main" id="{62662BB0-E016-40EC-B9F0-97BA7E6FAB6C}"/>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1" name="Rectangle 6">
              <a:extLst>
                <a:ext uri="{FF2B5EF4-FFF2-40B4-BE49-F238E27FC236}">
                  <a16:creationId xmlns:a16="http://schemas.microsoft.com/office/drawing/2014/main" id="{EB6BE03C-7CD6-431F-8706-661F893A7F0B}"/>
                </a:ext>
              </a:extLst>
            </p:cNvPr>
            <p:cNvSpPr>
              <a:spLocks noChangeArrowheads="1"/>
            </p:cNvSpPr>
            <p:nvPr/>
          </p:nvSpPr>
          <p:spPr bwMode="auto">
            <a:xfrm>
              <a:off x="8417" y="3367"/>
              <a:ext cx="374" cy="3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2" name="Oval 7">
              <a:extLst>
                <a:ext uri="{FF2B5EF4-FFF2-40B4-BE49-F238E27FC236}">
                  <a16:creationId xmlns:a16="http://schemas.microsoft.com/office/drawing/2014/main" id="{7176625C-4161-4000-A9B1-102F3C793F61}"/>
                </a:ext>
              </a:extLst>
            </p:cNvPr>
            <p:cNvSpPr>
              <a:spLocks noChangeArrowheads="1"/>
            </p:cNvSpPr>
            <p:nvPr/>
          </p:nvSpPr>
          <p:spPr bwMode="auto">
            <a:xfrm>
              <a:off x="8430" y="3379"/>
              <a:ext cx="11" cy="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3" name="Oval 8">
              <a:extLst>
                <a:ext uri="{FF2B5EF4-FFF2-40B4-BE49-F238E27FC236}">
                  <a16:creationId xmlns:a16="http://schemas.microsoft.com/office/drawing/2014/main" id="{231F2019-6B52-4157-BCD4-E1CC65BDD9E2}"/>
                </a:ext>
              </a:extLst>
            </p:cNvPr>
            <p:cNvSpPr>
              <a:spLocks noChangeArrowheads="1"/>
            </p:cNvSpPr>
            <p:nvPr/>
          </p:nvSpPr>
          <p:spPr bwMode="auto">
            <a:xfrm>
              <a:off x="8447" y="3379"/>
              <a:ext cx="12" cy="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4" name="Oval 9">
              <a:extLst>
                <a:ext uri="{FF2B5EF4-FFF2-40B4-BE49-F238E27FC236}">
                  <a16:creationId xmlns:a16="http://schemas.microsoft.com/office/drawing/2014/main" id="{F748649E-92B3-448B-8EBD-78FB4C3A92D4}"/>
                </a:ext>
              </a:extLst>
            </p:cNvPr>
            <p:cNvSpPr>
              <a:spLocks noChangeArrowheads="1"/>
            </p:cNvSpPr>
            <p:nvPr/>
          </p:nvSpPr>
          <p:spPr bwMode="auto">
            <a:xfrm>
              <a:off x="8465" y="3379"/>
              <a:ext cx="11" cy="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5" name="Rectangle 10">
              <a:extLst>
                <a:ext uri="{FF2B5EF4-FFF2-40B4-BE49-F238E27FC236}">
                  <a16:creationId xmlns:a16="http://schemas.microsoft.com/office/drawing/2014/main" id="{4BAD30BD-FF01-4C5D-AEB5-5BE9FB25F0D0}"/>
                </a:ext>
              </a:extLst>
            </p:cNvPr>
            <p:cNvSpPr>
              <a:spLocks noChangeArrowheads="1"/>
            </p:cNvSpPr>
            <p:nvPr/>
          </p:nvSpPr>
          <p:spPr bwMode="auto">
            <a:xfrm>
              <a:off x="8487" y="3461"/>
              <a:ext cx="59" cy="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6" name="Rectangle 11">
              <a:extLst>
                <a:ext uri="{FF2B5EF4-FFF2-40B4-BE49-F238E27FC236}">
                  <a16:creationId xmlns:a16="http://schemas.microsoft.com/office/drawing/2014/main" id="{68D9EEC7-33B9-476B-A099-9FE3A8DCFD09}"/>
                </a:ext>
              </a:extLst>
            </p:cNvPr>
            <p:cNvSpPr>
              <a:spLocks noChangeArrowheads="1"/>
            </p:cNvSpPr>
            <p:nvPr/>
          </p:nvSpPr>
          <p:spPr bwMode="auto">
            <a:xfrm>
              <a:off x="8576" y="3461"/>
              <a:ext cx="58" cy="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Rectangle 12">
              <a:extLst>
                <a:ext uri="{FF2B5EF4-FFF2-40B4-BE49-F238E27FC236}">
                  <a16:creationId xmlns:a16="http://schemas.microsoft.com/office/drawing/2014/main" id="{AC0A4FE2-FEE7-4039-BC62-5CD7EF76BBF0}"/>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8" name="Rectangle 13">
              <a:extLst>
                <a:ext uri="{FF2B5EF4-FFF2-40B4-BE49-F238E27FC236}">
                  <a16:creationId xmlns:a16="http://schemas.microsoft.com/office/drawing/2014/main" id="{7A178117-F0D2-44B3-90CD-24895E8A27C2}"/>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9" name="Rectangle 338">
              <a:extLst>
                <a:ext uri="{FF2B5EF4-FFF2-40B4-BE49-F238E27FC236}">
                  <a16:creationId xmlns:a16="http://schemas.microsoft.com/office/drawing/2014/main" id="{F42E4128-4BF0-45AD-8CB3-75DBE27F0C66}"/>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0" name="Rectangle 339">
              <a:extLst>
                <a:ext uri="{FF2B5EF4-FFF2-40B4-BE49-F238E27FC236}">
                  <a16:creationId xmlns:a16="http://schemas.microsoft.com/office/drawing/2014/main" id="{94124771-2DDB-41D2-A5BE-2D85EC5A7744}"/>
                </a:ext>
              </a:extLst>
            </p:cNvPr>
            <p:cNvSpPr>
              <a:spLocks noChangeArrowheads="1"/>
            </p:cNvSpPr>
            <p:nvPr/>
          </p:nvSpPr>
          <p:spPr bwMode="auto">
            <a:xfrm>
              <a:off x="8662" y="3555"/>
              <a:ext cx="59" cy="5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23" name="Freeform 9">
            <a:extLst>
              <a:ext uri="{FF2B5EF4-FFF2-40B4-BE49-F238E27FC236}">
                <a16:creationId xmlns:a16="http://schemas.microsoft.com/office/drawing/2014/main" id="{E44E9767-8DE8-4188-8E19-C997AC2C06B3}"/>
              </a:ext>
            </a:extLst>
          </p:cNvPr>
          <p:cNvSpPr>
            <a:spLocks noEditPoints="1"/>
          </p:cNvSpPr>
          <p:nvPr/>
        </p:nvSpPr>
        <p:spPr bwMode="auto">
          <a:xfrm>
            <a:off x="4005481" y="5055146"/>
            <a:ext cx="105049" cy="183836"/>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25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324" name="Freeform 9">
            <a:extLst>
              <a:ext uri="{FF2B5EF4-FFF2-40B4-BE49-F238E27FC236}">
                <a16:creationId xmlns:a16="http://schemas.microsoft.com/office/drawing/2014/main" id="{CF4DCF80-400B-44EB-9C99-7856EF2907F5}"/>
              </a:ext>
            </a:extLst>
          </p:cNvPr>
          <p:cNvSpPr>
            <a:spLocks noEditPoints="1"/>
          </p:cNvSpPr>
          <p:nvPr/>
        </p:nvSpPr>
        <p:spPr bwMode="auto">
          <a:xfrm>
            <a:off x="3230629" y="5543679"/>
            <a:ext cx="105049" cy="183836"/>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25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325" name="Freeform 9">
            <a:extLst>
              <a:ext uri="{FF2B5EF4-FFF2-40B4-BE49-F238E27FC236}">
                <a16:creationId xmlns:a16="http://schemas.microsoft.com/office/drawing/2014/main" id="{ACD4F71D-7254-4BDE-A2EE-3DFE03B0CF66}"/>
              </a:ext>
            </a:extLst>
          </p:cNvPr>
          <p:cNvSpPr>
            <a:spLocks noEditPoints="1"/>
          </p:cNvSpPr>
          <p:nvPr/>
        </p:nvSpPr>
        <p:spPr bwMode="auto">
          <a:xfrm>
            <a:off x="4381012" y="3927777"/>
            <a:ext cx="95712" cy="167496"/>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50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326" name="Freeform 9">
            <a:extLst>
              <a:ext uri="{FF2B5EF4-FFF2-40B4-BE49-F238E27FC236}">
                <a16:creationId xmlns:a16="http://schemas.microsoft.com/office/drawing/2014/main" id="{3C118377-FC61-4607-A2F6-9945F64B34F7}"/>
              </a:ext>
            </a:extLst>
          </p:cNvPr>
          <p:cNvSpPr>
            <a:spLocks noEditPoints="1"/>
          </p:cNvSpPr>
          <p:nvPr/>
        </p:nvSpPr>
        <p:spPr bwMode="auto">
          <a:xfrm>
            <a:off x="2417183" y="3859138"/>
            <a:ext cx="76919" cy="134609"/>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25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pic>
        <p:nvPicPr>
          <p:cNvPr id="315" name="Graphic 314">
            <a:extLst>
              <a:ext uri="{FF2B5EF4-FFF2-40B4-BE49-F238E27FC236}">
                <a16:creationId xmlns:a16="http://schemas.microsoft.com/office/drawing/2014/main" id="{1CFFD772-4457-4C73-B302-A31B1655A4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9948" y="5256880"/>
            <a:ext cx="234304" cy="139585"/>
          </a:xfrm>
          <a:prstGeom prst="rect">
            <a:avLst/>
          </a:prstGeom>
        </p:spPr>
      </p:pic>
      <p:pic>
        <p:nvPicPr>
          <p:cNvPr id="316" name="Graphic 315">
            <a:extLst>
              <a:ext uri="{FF2B5EF4-FFF2-40B4-BE49-F238E27FC236}">
                <a16:creationId xmlns:a16="http://schemas.microsoft.com/office/drawing/2014/main" id="{FF7CE50A-C033-4905-A8C7-A1C165AD6E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95043" y="5543149"/>
            <a:ext cx="310882" cy="185206"/>
          </a:xfrm>
          <a:prstGeom prst="rect">
            <a:avLst/>
          </a:prstGeom>
        </p:spPr>
      </p:pic>
      <p:pic>
        <p:nvPicPr>
          <p:cNvPr id="317" name="Graphic 316">
            <a:extLst>
              <a:ext uri="{FF2B5EF4-FFF2-40B4-BE49-F238E27FC236}">
                <a16:creationId xmlns:a16="http://schemas.microsoft.com/office/drawing/2014/main" id="{4DD2B288-F374-4FE9-9E52-F4461C95BE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66792" y="3936789"/>
            <a:ext cx="276894" cy="164958"/>
          </a:xfrm>
          <a:prstGeom prst="rect">
            <a:avLst/>
          </a:prstGeom>
        </p:spPr>
      </p:pic>
      <p:pic>
        <p:nvPicPr>
          <p:cNvPr id="318" name="Graphic 317">
            <a:extLst>
              <a:ext uri="{FF2B5EF4-FFF2-40B4-BE49-F238E27FC236}">
                <a16:creationId xmlns:a16="http://schemas.microsoft.com/office/drawing/2014/main" id="{364B6507-8F00-4355-8151-99A625AADE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09426" y="3898733"/>
            <a:ext cx="213936" cy="127451"/>
          </a:xfrm>
          <a:prstGeom prst="rect">
            <a:avLst/>
          </a:prstGeom>
        </p:spPr>
      </p:pic>
      <p:grpSp>
        <p:nvGrpSpPr>
          <p:cNvPr id="314" name="Group 313">
            <a:extLst>
              <a:ext uri="{FF2B5EF4-FFF2-40B4-BE49-F238E27FC236}">
                <a16:creationId xmlns:a16="http://schemas.microsoft.com/office/drawing/2014/main" id="{0D26411C-762D-43E2-9E28-42C466314A8E}"/>
              </a:ext>
            </a:extLst>
          </p:cNvPr>
          <p:cNvGrpSpPr/>
          <p:nvPr/>
        </p:nvGrpSpPr>
        <p:grpSpPr>
          <a:xfrm>
            <a:off x="3780400" y="3786027"/>
            <a:ext cx="264480" cy="329351"/>
            <a:chOff x="4226374" y="3142560"/>
            <a:chExt cx="264480" cy="329351"/>
          </a:xfrm>
        </p:grpSpPr>
        <p:sp>
          <p:nvSpPr>
            <p:cNvPr id="312" name="Freeform 90">
              <a:extLst>
                <a:ext uri="{FF2B5EF4-FFF2-40B4-BE49-F238E27FC236}">
                  <a16:creationId xmlns:a16="http://schemas.microsoft.com/office/drawing/2014/main" id="{953D388C-8B59-4BB8-B7DB-73E6AC18C92B}"/>
                </a:ext>
              </a:extLst>
            </p:cNvPr>
            <p:cNvSpPr>
              <a:spLocks/>
            </p:cNvSpPr>
            <p:nvPr/>
          </p:nvSpPr>
          <p:spPr bwMode="auto">
            <a:xfrm>
              <a:off x="4269622" y="3142560"/>
              <a:ext cx="176320" cy="176319"/>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243A5E">
                <a:alpha val="50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313" name="Freeform 91">
              <a:extLst>
                <a:ext uri="{FF2B5EF4-FFF2-40B4-BE49-F238E27FC236}">
                  <a16:creationId xmlns:a16="http://schemas.microsoft.com/office/drawing/2014/main" id="{1A20432D-4F64-4268-AE03-E48BE24F5C1C}"/>
                </a:ext>
              </a:extLst>
            </p:cNvPr>
            <p:cNvSpPr>
              <a:spLocks/>
            </p:cNvSpPr>
            <p:nvPr/>
          </p:nvSpPr>
          <p:spPr bwMode="auto">
            <a:xfrm>
              <a:off x="4226374" y="3340503"/>
              <a:ext cx="264480" cy="131408"/>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243A5E">
                <a:alpha val="50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311" name="Group 310">
            <a:extLst>
              <a:ext uri="{FF2B5EF4-FFF2-40B4-BE49-F238E27FC236}">
                <a16:creationId xmlns:a16="http://schemas.microsoft.com/office/drawing/2014/main" id="{F9566127-86BD-4488-8C81-CEAA5CC9AEB0}"/>
              </a:ext>
            </a:extLst>
          </p:cNvPr>
          <p:cNvGrpSpPr/>
          <p:nvPr/>
        </p:nvGrpSpPr>
        <p:grpSpPr>
          <a:xfrm>
            <a:off x="1766077" y="4884198"/>
            <a:ext cx="264480" cy="329351"/>
            <a:chOff x="2212051" y="4240731"/>
            <a:chExt cx="264480" cy="329351"/>
          </a:xfrm>
        </p:grpSpPr>
        <p:sp>
          <p:nvSpPr>
            <p:cNvPr id="309" name="Freeform 90">
              <a:extLst>
                <a:ext uri="{FF2B5EF4-FFF2-40B4-BE49-F238E27FC236}">
                  <a16:creationId xmlns:a16="http://schemas.microsoft.com/office/drawing/2014/main" id="{75D5CAE3-6EC9-4EB8-B771-88D74C710364}"/>
                </a:ext>
              </a:extLst>
            </p:cNvPr>
            <p:cNvSpPr>
              <a:spLocks/>
            </p:cNvSpPr>
            <p:nvPr/>
          </p:nvSpPr>
          <p:spPr bwMode="auto">
            <a:xfrm>
              <a:off x="2255299" y="4240731"/>
              <a:ext cx="176320" cy="176319"/>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243A5E">
                <a:alpha val="75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310" name="Freeform 91">
              <a:extLst>
                <a:ext uri="{FF2B5EF4-FFF2-40B4-BE49-F238E27FC236}">
                  <a16:creationId xmlns:a16="http://schemas.microsoft.com/office/drawing/2014/main" id="{364645DA-77C6-429F-A9EC-373FDFC56200}"/>
                </a:ext>
              </a:extLst>
            </p:cNvPr>
            <p:cNvSpPr>
              <a:spLocks/>
            </p:cNvSpPr>
            <p:nvPr/>
          </p:nvSpPr>
          <p:spPr bwMode="auto">
            <a:xfrm>
              <a:off x="2212051" y="4438674"/>
              <a:ext cx="264480" cy="131408"/>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243A5E">
                <a:alpha val="75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92" name="Title 91">
            <a:extLst>
              <a:ext uri="{FF2B5EF4-FFF2-40B4-BE49-F238E27FC236}">
                <a16:creationId xmlns:a16="http://schemas.microsoft.com/office/drawing/2014/main" id="{3CDF1B3A-AB90-46E9-A64C-4F80B5EC3940}"/>
              </a:ext>
            </a:extLst>
          </p:cNvPr>
          <p:cNvSpPr>
            <a:spLocks noGrp="1"/>
          </p:cNvSpPr>
          <p:nvPr>
            <p:ph type="title"/>
          </p:nvPr>
        </p:nvSpPr>
        <p:spPr>
          <a:xfrm>
            <a:off x="588263" y="457200"/>
            <a:ext cx="11018520" cy="553998"/>
          </a:xfrm>
        </p:spPr>
        <p:txBody>
          <a:bodyPr/>
          <a:lstStyle/>
          <a:p>
            <a:r>
              <a:rPr lang="en-US"/>
              <a:t>The digitized world is interconnected and dynamic</a:t>
            </a:r>
          </a:p>
        </p:txBody>
      </p:sp>
      <p:grpSp>
        <p:nvGrpSpPr>
          <p:cNvPr id="306" name="Group 305">
            <a:extLst>
              <a:ext uri="{FF2B5EF4-FFF2-40B4-BE49-F238E27FC236}">
                <a16:creationId xmlns:a16="http://schemas.microsoft.com/office/drawing/2014/main" id="{2CDBEE76-AB7E-4418-969B-F13648B9E64E}"/>
              </a:ext>
            </a:extLst>
          </p:cNvPr>
          <p:cNvGrpSpPr/>
          <p:nvPr/>
        </p:nvGrpSpPr>
        <p:grpSpPr>
          <a:xfrm>
            <a:off x="165343" y="2813852"/>
            <a:ext cx="6454267" cy="3689034"/>
            <a:chOff x="611317" y="2170385"/>
            <a:chExt cx="6454267" cy="3689034"/>
          </a:xfrm>
        </p:grpSpPr>
        <p:sp>
          <p:nvSpPr>
            <p:cNvPr id="20" name="Rectangle 19">
              <a:extLst>
                <a:ext uri="{FF2B5EF4-FFF2-40B4-BE49-F238E27FC236}">
                  <a16:creationId xmlns:a16="http://schemas.microsoft.com/office/drawing/2014/main" id="{FD0EA378-00A7-4412-8431-E6C9E3BB84FB}"/>
                </a:ext>
              </a:extLst>
            </p:cNvPr>
            <p:cNvSpPr/>
            <p:nvPr/>
          </p:nvSpPr>
          <p:spPr>
            <a:xfrm>
              <a:off x="4795294" y="5531896"/>
              <a:ext cx="498764" cy="234726"/>
            </a:xfrm>
            <a:prstGeom prst="rect">
              <a:avLst/>
            </a:prstGeom>
            <a:solidFill>
              <a:srgbClr val="243A5E"/>
            </a:solidFill>
            <a:ln w="9525" cap="flat" cmpd="sng" algn="ctr">
              <a:noFill/>
              <a:prstDash val="solid"/>
            </a:ln>
            <a:effectLst>
              <a:outerShdw blurRad="190500" dist="50800" dir="2700000" algn="tl" rotWithShape="0">
                <a:prstClr val="black">
                  <a:alpha val="20000"/>
                </a:prstClr>
              </a:outerShdw>
            </a:effectLst>
          </p:spPr>
          <p:txBody>
            <a:bodyPr rot="0" spcFirstLastPara="0" vertOverflow="overflow" horzOverflow="overflow" vert="horz" wrap="square" lIns="91440" tIns="118872" rIns="91440" bIns="146302"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&lt;/&gt;</a:t>
              </a:r>
            </a:p>
          </p:txBody>
        </p:sp>
        <p:grpSp>
          <p:nvGrpSpPr>
            <p:cNvPr id="21" name="Group 4">
              <a:extLst>
                <a:ext uri="{FF2B5EF4-FFF2-40B4-BE49-F238E27FC236}">
                  <a16:creationId xmlns:a16="http://schemas.microsoft.com/office/drawing/2014/main" id="{017337A0-1C97-49B3-A59C-06D6D0135094}"/>
                </a:ext>
              </a:extLst>
            </p:cNvPr>
            <p:cNvGrpSpPr>
              <a:grpSpLocks noChangeAspect="1"/>
            </p:cNvGrpSpPr>
            <p:nvPr/>
          </p:nvGrpSpPr>
          <p:grpSpPr bwMode="auto">
            <a:xfrm>
              <a:off x="5308874" y="5015482"/>
              <a:ext cx="359393" cy="281556"/>
              <a:chOff x="8417" y="3367"/>
              <a:chExt cx="374" cy="293"/>
            </a:xfrm>
          </p:grpSpPr>
          <p:sp>
            <p:nvSpPr>
              <p:cNvPr id="22" name="AutoShape 3">
                <a:extLst>
                  <a:ext uri="{FF2B5EF4-FFF2-40B4-BE49-F238E27FC236}">
                    <a16:creationId xmlns:a16="http://schemas.microsoft.com/office/drawing/2014/main" id="{C3A880D9-6CE5-4EC2-AE89-9BA4F69FA5B6}"/>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3" name="Rectangle 5">
                <a:extLst>
                  <a:ext uri="{FF2B5EF4-FFF2-40B4-BE49-F238E27FC236}">
                    <a16:creationId xmlns:a16="http://schemas.microsoft.com/office/drawing/2014/main" id="{293ED2C6-7660-4B86-BE51-14E35D6CB313}"/>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4" name="Rectangle 6">
                <a:extLst>
                  <a:ext uri="{FF2B5EF4-FFF2-40B4-BE49-F238E27FC236}">
                    <a16:creationId xmlns:a16="http://schemas.microsoft.com/office/drawing/2014/main" id="{6CAC731E-356D-4022-8607-B88352796E1F}"/>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5" name="Oval 7">
                <a:extLst>
                  <a:ext uri="{FF2B5EF4-FFF2-40B4-BE49-F238E27FC236}">
                    <a16:creationId xmlns:a16="http://schemas.microsoft.com/office/drawing/2014/main" id="{332F63DA-9F54-47EB-9B04-24E6D039DAA6}"/>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6" name="Oval 8">
                <a:extLst>
                  <a:ext uri="{FF2B5EF4-FFF2-40B4-BE49-F238E27FC236}">
                    <a16:creationId xmlns:a16="http://schemas.microsoft.com/office/drawing/2014/main" id="{E7848EDF-050F-493D-9FBD-B4E1F9A314C8}"/>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7" name="Oval 9">
                <a:extLst>
                  <a:ext uri="{FF2B5EF4-FFF2-40B4-BE49-F238E27FC236}">
                    <a16:creationId xmlns:a16="http://schemas.microsoft.com/office/drawing/2014/main" id="{9C27B91C-24FA-439D-A8CE-809D47036EE2}"/>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8" name="Rectangle 10">
                <a:extLst>
                  <a:ext uri="{FF2B5EF4-FFF2-40B4-BE49-F238E27FC236}">
                    <a16:creationId xmlns:a16="http://schemas.microsoft.com/office/drawing/2014/main" id="{71DA2CC5-307B-4E19-8E36-516F65F39D20}"/>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9" name="Rectangle 11">
                <a:extLst>
                  <a:ext uri="{FF2B5EF4-FFF2-40B4-BE49-F238E27FC236}">
                    <a16:creationId xmlns:a16="http://schemas.microsoft.com/office/drawing/2014/main" id="{F496C77B-6FD3-4D82-A487-DAF0AA7EE77E}"/>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0" name="Rectangle 12">
                <a:extLst>
                  <a:ext uri="{FF2B5EF4-FFF2-40B4-BE49-F238E27FC236}">
                    <a16:creationId xmlns:a16="http://schemas.microsoft.com/office/drawing/2014/main" id="{D7B96613-D80F-4452-9E0E-63E2E2EE4981}"/>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1" name="Rectangle 13">
                <a:extLst>
                  <a:ext uri="{FF2B5EF4-FFF2-40B4-BE49-F238E27FC236}">
                    <a16:creationId xmlns:a16="http://schemas.microsoft.com/office/drawing/2014/main" id="{A42C3664-C83E-4143-80D4-A6BE52D9C088}"/>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7B8A3440-7921-4826-BCC9-64BD38CC5E96}"/>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B9FEB1D8-23EB-4DFA-8A7B-7D9D2A1489B3}"/>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93" name="Rectangle 92">
              <a:extLst>
                <a:ext uri="{FF2B5EF4-FFF2-40B4-BE49-F238E27FC236}">
                  <a16:creationId xmlns:a16="http://schemas.microsoft.com/office/drawing/2014/main" id="{4A0C93AF-A0C8-4A37-8573-996BF85FCA33}"/>
                </a:ext>
              </a:extLst>
            </p:cNvPr>
            <p:cNvSpPr/>
            <p:nvPr/>
          </p:nvSpPr>
          <p:spPr>
            <a:xfrm>
              <a:off x="5948597" y="2734863"/>
              <a:ext cx="498764" cy="234726"/>
            </a:xfrm>
            <a:prstGeom prst="rect">
              <a:avLst/>
            </a:prstGeom>
            <a:solidFill>
              <a:srgbClr val="243A5E"/>
            </a:solidFill>
            <a:ln w="9525" cap="flat" cmpd="sng" algn="ctr">
              <a:noFill/>
              <a:prstDash val="solid"/>
            </a:ln>
            <a:effectLst>
              <a:outerShdw blurRad="190500" dist="50800" dir="2700000" algn="tl" rotWithShape="0">
                <a:prstClr val="black">
                  <a:alpha val="20000"/>
                </a:prstClr>
              </a:outerShdw>
            </a:effectLst>
          </p:spPr>
          <p:txBody>
            <a:bodyPr rot="0" spcFirstLastPara="0" vertOverflow="overflow" horzOverflow="overflow" vert="horz" wrap="square" lIns="91440" tIns="118872" rIns="91440" bIns="146302"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&lt;/&gt;</a:t>
              </a:r>
            </a:p>
          </p:txBody>
        </p:sp>
        <p:grpSp>
          <p:nvGrpSpPr>
            <p:cNvPr id="94" name="Group 4">
              <a:extLst>
                <a:ext uri="{FF2B5EF4-FFF2-40B4-BE49-F238E27FC236}">
                  <a16:creationId xmlns:a16="http://schemas.microsoft.com/office/drawing/2014/main" id="{29D50740-EE64-41C2-AEBC-3B3B549D70AE}"/>
                </a:ext>
              </a:extLst>
            </p:cNvPr>
            <p:cNvGrpSpPr>
              <a:grpSpLocks noChangeAspect="1"/>
            </p:cNvGrpSpPr>
            <p:nvPr/>
          </p:nvGrpSpPr>
          <p:grpSpPr bwMode="auto">
            <a:xfrm>
              <a:off x="856001" y="3452406"/>
              <a:ext cx="359393" cy="281556"/>
              <a:chOff x="8417" y="3367"/>
              <a:chExt cx="374" cy="293"/>
            </a:xfrm>
          </p:grpSpPr>
          <p:sp>
            <p:nvSpPr>
              <p:cNvPr id="95" name="AutoShape 3">
                <a:extLst>
                  <a:ext uri="{FF2B5EF4-FFF2-40B4-BE49-F238E27FC236}">
                    <a16:creationId xmlns:a16="http://schemas.microsoft.com/office/drawing/2014/main" id="{61C587DB-480D-4712-B05B-DC4E1A44690E}"/>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6" name="Rectangle 5">
                <a:extLst>
                  <a:ext uri="{FF2B5EF4-FFF2-40B4-BE49-F238E27FC236}">
                    <a16:creationId xmlns:a16="http://schemas.microsoft.com/office/drawing/2014/main" id="{3CD92B8B-A4A9-4369-B23D-0D4BD02B809E}"/>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7" name="Rectangle 6">
                <a:extLst>
                  <a:ext uri="{FF2B5EF4-FFF2-40B4-BE49-F238E27FC236}">
                    <a16:creationId xmlns:a16="http://schemas.microsoft.com/office/drawing/2014/main" id="{A39A3EE6-E3CA-41A8-AB59-EC7AA8CC3E49}"/>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8" name="Oval 7">
                <a:extLst>
                  <a:ext uri="{FF2B5EF4-FFF2-40B4-BE49-F238E27FC236}">
                    <a16:creationId xmlns:a16="http://schemas.microsoft.com/office/drawing/2014/main" id="{07BAF592-9DD8-4E88-A21E-465768F81E8E}"/>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9" name="Oval 8">
                <a:extLst>
                  <a:ext uri="{FF2B5EF4-FFF2-40B4-BE49-F238E27FC236}">
                    <a16:creationId xmlns:a16="http://schemas.microsoft.com/office/drawing/2014/main" id="{E9E28A5A-1E26-427F-8C71-954BFAC09B67}"/>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0" name="Oval 9">
                <a:extLst>
                  <a:ext uri="{FF2B5EF4-FFF2-40B4-BE49-F238E27FC236}">
                    <a16:creationId xmlns:a16="http://schemas.microsoft.com/office/drawing/2014/main" id="{632CC4B5-C99A-4F4F-B804-85360F3CB8BC}"/>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1" name="Rectangle 10">
                <a:extLst>
                  <a:ext uri="{FF2B5EF4-FFF2-40B4-BE49-F238E27FC236}">
                    <a16:creationId xmlns:a16="http://schemas.microsoft.com/office/drawing/2014/main" id="{D9E29B11-E411-43B3-891A-6A9970043AD2}"/>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2" name="Rectangle 11">
                <a:extLst>
                  <a:ext uri="{FF2B5EF4-FFF2-40B4-BE49-F238E27FC236}">
                    <a16:creationId xmlns:a16="http://schemas.microsoft.com/office/drawing/2014/main" id="{A626302C-7FA2-4122-BD37-380E217F72B4}"/>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3" name="Rectangle 12">
                <a:extLst>
                  <a:ext uri="{FF2B5EF4-FFF2-40B4-BE49-F238E27FC236}">
                    <a16:creationId xmlns:a16="http://schemas.microsoft.com/office/drawing/2014/main" id="{74BD6DB3-FC9C-43FC-905F-629BCF631D60}"/>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4" name="Rectangle 13">
                <a:extLst>
                  <a:ext uri="{FF2B5EF4-FFF2-40B4-BE49-F238E27FC236}">
                    <a16:creationId xmlns:a16="http://schemas.microsoft.com/office/drawing/2014/main" id="{16FB8A37-8F08-4B5D-82B0-CFDCBEC1733F}"/>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DD361B9D-8DB4-4A7E-9C6A-134EEE613E78}"/>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082DB245-EDFA-4967-A9FA-34A23E93EDB0}"/>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21" name="Rectangle 120">
              <a:extLst>
                <a:ext uri="{FF2B5EF4-FFF2-40B4-BE49-F238E27FC236}">
                  <a16:creationId xmlns:a16="http://schemas.microsoft.com/office/drawing/2014/main" id="{E48A7EA2-E807-4DE0-84C6-640967C96FCC}"/>
                </a:ext>
              </a:extLst>
            </p:cNvPr>
            <p:cNvSpPr/>
            <p:nvPr/>
          </p:nvSpPr>
          <p:spPr>
            <a:xfrm>
              <a:off x="6566820" y="3951212"/>
              <a:ext cx="498764" cy="234726"/>
            </a:xfrm>
            <a:prstGeom prst="rect">
              <a:avLst/>
            </a:prstGeom>
            <a:solidFill>
              <a:srgbClr val="243A5E"/>
            </a:solidFill>
            <a:ln w="9525" cap="flat" cmpd="sng" algn="ctr">
              <a:noFill/>
              <a:prstDash val="solid"/>
            </a:ln>
            <a:effectLst>
              <a:outerShdw blurRad="190500" dist="50800" dir="2700000" algn="tl" rotWithShape="0">
                <a:prstClr val="black">
                  <a:alpha val="20000"/>
                </a:prstClr>
              </a:outerShdw>
            </a:effectLst>
          </p:spPr>
          <p:txBody>
            <a:bodyPr rot="0" spcFirstLastPara="0" vertOverflow="overflow" horzOverflow="overflow" vert="horz" wrap="square" lIns="91440" tIns="118872" rIns="91440" bIns="146302"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&lt;/&gt;</a:t>
              </a:r>
            </a:p>
          </p:txBody>
        </p:sp>
        <p:sp>
          <p:nvSpPr>
            <p:cNvPr id="107" name="Rectangle 106">
              <a:extLst>
                <a:ext uri="{FF2B5EF4-FFF2-40B4-BE49-F238E27FC236}">
                  <a16:creationId xmlns:a16="http://schemas.microsoft.com/office/drawing/2014/main" id="{96316EC1-6537-4F37-B6B0-3A445B0E7EDA}"/>
                </a:ext>
              </a:extLst>
            </p:cNvPr>
            <p:cNvSpPr/>
            <p:nvPr/>
          </p:nvSpPr>
          <p:spPr>
            <a:xfrm>
              <a:off x="3480501" y="2170385"/>
              <a:ext cx="498764" cy="234726"/>
            </a:xfrm>
            <a:prstGeom prst="rect">
              <a:avLst/>
            </a:prstGeom>
            <a:solidFill>
              <a:srgbClr val="243A5E"/>
            </a:solidFill>
            <a:ln w="9525" cap="flat" cmpd="sng" algn="ctr">
              <a:noFill/>
              <a:prstDash val="solid"/>
            </a:ln>
            <a:effectLst>
              <a:outerShdw blurRad="190500" dist="50800" dir="2700000" algn="tl" rotWithShape="0">
                <a:prstClr val="black">
                  <a:alpha val="20000"/>
                </a:prstClr>
              </a:outerShdw>
            </a:effectLst>
          </p:spPr>
          <p:txBody>
            <a:bodyPr rot="0" spcFirstLastPara="0" vertOverflow="overflow" horzOverflow="overflow" vert="horz" wrap="square" lIns="91440" tIns="118872" rIns="91440" bIns="146302"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&lt;/&gt;</a:t>
              </a:r>
            </a:p>
          </p:txBody>
        </p:sp>
        <p:grpSp>
          <p:nvGrpSpPr>
            <p:cNvPr id="108" name="Group 4">
              <a:extLst>
                <a:ext uri="{FF2B5EF4-FFF2-40B4-BE49-F238E27FC236}">
                  <a16:creationId xmlns:a16="http://schemas.microsoft.com/office/drawing/2014/main" id="{DB746378-3067-43C1-A0A6-4A5062AF6BA2}"/>
                </a:ext>
              </a:extLst>
            </p:cNvPr>
            <p:cNvGrpSpPr>
              <a:grpSpLocks noChangeAspect="1"/>
            </p:cNvGrpSpPr>
            <p:nvPr/>
          </p:nvGrpSpPr>
          <p:grpSpPr bwMode="auto">
            <a:xfrm>
              <a:off x="1773449" y="2582172"/>
              <a:ext cx="359393" cy="281556"/>
              <a:chOff x="8417" y="3367"/>
              <a:chExt cx="374" cy="293"/>
            </a:xfrm>
          </p:grpSpPr>
          <p:sp>
            <p:nvSpPr>
              <p:cNvPr id="109" name="AutoShape 3">
                <a:extLst>
                  <a:ext uri="{FF2B5EF4-FFF2-40B4-BE49-F238E27FC236}">
                    <a16:creationId xmlns:a16="http://schemas.microsoft.com/office/drawing/2014/main" id="{73C90413-9E6C-4454-B791-757983AD95DE}"/>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0" name="Rectangle 5">
                <a:extLst>
                  <a:ext uri="{FF2B5EF4-FFF2-40B4-BE49-F238E27FC236}">
                    <a16:creationId xmlns:a16="http://schemas.microsoft.com/office/drawing/2014/main" id="{94D3B130-251A-4B7E-8366-9C95FB19CD22}"/>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1" name="Rectangle 6">
                <a:extLst>
                  <a:ext uri="{FF2B5EF4-FFF2-40B4-BE49-F238E27FC236}">
                    <a16:creationId xmlns:a16="http://schemas.microsoft.com/office/drawing/2014/main" id="{1EB5D328-0F6D-41CA-B6E7-8E540C8793F9}"/>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2" name="Oval 7">
                <a:extLst>
                  <a:ext uri="{FF2B5EF4-FFF2-40B4-BE49-F238E27FC236}">
                    <a16:creationId xmlns:a16="http://schemas.microsoft.com/office/drawing/2014/main" id="{D2BA4523-418A-4905-A03E-32449630E1B0}"/>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3" name="Oval 8">
                <a:extLst>
                  <a:ext uri="{FF2B5EF4-FFF2-40B4-BE49-F238E27FC236}">
                    <a16:creationId xmlns:a16="http://schemas.microsoft.com/office/drawing/2014/main" id="{AFEEFFB2-487F-4781-BDB5-7A047E052AAB}"/>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4" name="Oval 9">
                <a:extLst>
                  <a:ext uri="{FF2B5EF4-FFF2-40B4-BE49-F238E27FC236}">
                    <a16:creationId xmlns:a16="http://schemas.microsoft.com/office/drawing/2014/main" id="{FF720B4C-8227-4A08-A265-28BB5B022529}"/>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5" name="Rectangle 10">
                <a:extLst>
                  <a:ext uri="{FF2B5EF4-FFF2-40B4-BE49-F238E27FC236}">
                    <a16:creationId xmlns:a16="http://schemas.microsoft.com/office/drawing/2014/main" id="{490CD662-9635-4C5E-81E1-0BA7CFAF251D}"/>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6" name="Rectangle 11">
                <a:extLst>
                  <a:ext uri="{FF2B5EF4-FFF2-40B4-BE49-F238E27FC236}">
                    <a16:creationId xmlns:a16="http://schemas.microsoft.com/office/drawing/2014/main" id="{667074D6-6EBF-4F83-A927-A098FBF1E022}"/>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7" name="Rectangle 12">
                <a:extLst>
                  <a:ext uri="{FF2B5EF4-FFF2-40B4-BE49-F238E27FC236}">
                    <a16:creationId xmlns:a16="http://schemas.microsoft.com/office/drawing/2014/main" id="{FE8B520C-48E9-4B69-86D4-1A174F82EDE4}"/>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8" name="Rectangle 13">
                <a:extLst>
                  <a:ext uri="{FF2B5EF4-FFF2-40B4-BE49-F238E27FC236}">
                    <a16:creationId xmlns:a16="http://schemas.microsoft.com/office/drawing/2014/main" id="{0F6AA4AB-E5A6-4632-83C2-41C58E10330C}"/>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A99A19A9-73D7-46C8-9668-B4351348F830}"/>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0" name="Rectangle 119">
                <a:extLst>
                  <a:ext uri="{FF2B5EF4-FFF2-40B4-BE49-F238E27FC236}">
                    <a16:creationId xmlns:a16="http://schemas.microsoft.com/office/drawing/2014/main" id="{006E4898-5FE9-4B4F-B01E-7A69FE16417D}"/>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22" name="Group 4">
              <a:extLst>
                <a:ext uri="{FF2B5EF4-FFF2-40B4-BE49-F238E27FC236}">
                  <a16:creationId xmlns:a16="http://schemas.microsoft.com/office/drawing/2014/main" id="{6E80B73F-AECF-4E3E-878C-4C71FD7BDAA5}"/>
                </a:ext>
              </a:extLst>
            </p:cNvPr>
            <p:cNvGrpSpPr>
              <a:grpSpLocks noChangeAspect="1"/>
            </p:cNvGrpSpPr>
            <p:nvPr/>
          </p:nvGrpSpPr>
          <p:grpSpPr bwMode="auto">
            <a:xfrm>
              <a:off x="2946844" y="2483347"/>
              <a:ext cx="359393" cy="281556"/>
              <a:chOff x="8417" y="3367"/>
              <a:chExt cx="374" cy="293"/>
            </a:xfrm>
          </p:grpSpPr>
          <p:sp>
            <p:nvSpPr>
              <p:cNvPr id="123" name="AutoShape 3">
                <a:extLst>
                  <a:ext uri="{FF2B5EF4-FFF2-40B4-BE49-F238E27FC236}">
                    <a16:creationId xmlns:a16="http://schemas.microsoft.com/office/drawing/2014/main" id="{118C93FE-37A1-4FD5-91D4-43147178E11B}"/>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4" name="Rectangle 5">
                <a:extLst>
                  <a:ext uri="{FF2B5EF4-FFF2-40B4-BE49-F238E27FC236}">
                    <a16:creationId xmlns:a16="http://schemas.microsoft.com/office/drawing/2014/main" id="{8A8206DE-0E38-4F92-A176-5E6D22018E1B}"/>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5" name="Rectangle 6">
                <a:extLst>
                  <a:ext uri="{FF2B5EF4-FFF2-40B4-BE49-F238E27FC236}">
                    <a16:creationId xmlns:a16="http://schemas.microsoft.com/office/drawing/2014/main" id="{1A2CB351-3AB6-4667-8A6F-CC5CC5B5F12A}"/>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6" name="Oval 7">
                <a:extLst>
                  <a:ext uri="{FF2B5EF4-FFF2-40B4-BE49-F238E27FC236}">
                    <a16:creationId xmlns:a16="http://schemas.microsoft.com/office/drawing/2014/main" id="{217087B4-9267-45AD-8D90-61F4CCFACF73}"/>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7" name="Oval 8">
                <a:extLst>
                  <a:ext uri="{FF2B5EF4-FFF2-40B4-BE49-F238E27FC236}">
                    <a16:creationId xmlns:a16="http://schemas.microsoft.com/office/drawing/2014/main" id="{E691201A-0643-4F2D-9008-8087C55751AF}"/>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8" name="Oval 9">
                <a:extLst>
                  <a:ext uri="{FF2B5EF4-FFF2-40B4-BE49-F238E27FC236}">
                    <a16:creationId xmlns:a16="http://schemas.microsoft.com/office/drawing/2014/main" id="{C36E9D07-9619-4E8C-9584-3BA4C883C0CD}"/>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9" name="Rectangle 10">
                <a:extLst>
                  <a:ext uri="{FF2B5EF4-FFF2-40B4-BE49-F238E27FC236}">
                    <a16:creationId xmlns:a16="http://schemas.microsoft.com/office/drawing/2014/main" id="{5331CDE9-A313-4712-8DA5-71B38D28C341}"/>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0" name="Rectangle 11">
                <a:extLst>
                  <a:ext uri="{FF2B5EF4-FFF2-40B4-BE49-F238E27FC236}">
                    <a16:creationId xmlns:a16="http://schemas.microsoft.com/office/drawing/2014/main" id="{C061539D-5EAD-4B5C-8504-6BC21DEA03E9}"/>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1" name="Rectangle 12">
                <a:extLst>
                  <a:ext uri="{FF2B5EF4-FFF2-40B4-BE49-F238E27FC236}">
                    <a16:creationId xmlns:a16="http://schemas.microsoft.com/office/drawing/2014/main" id="{A4A457F4-1DFE-41E8-A61B-34F5319EB0B1}"/>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2" name="Rectangle 13">
                <a:extLst>
                  <a:ext uri="{FF2B5EF4-FFF2-40B4-BE49-F238E27FC236}">
                    <a16:creationId xmlns:a16="http://schemas.microsoft.com/office/drawing/2014/main" id="{6E26C587-5520-490F-87A4-9E4FC1337FB8}"/>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3" name="Rectangle 132">
                <a:extLst>
                  <a:ext uri="{FF2B5EF4-FFF2-40B4-BE49-F238E27FC236}">
                    <a16:creationId xmlns:a16="http://schemas.microsoft.com/office/drawing/2014/main" id="{6FBB2204-6989-479B-9A41-3291AAFD1386}"/>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4" name="Rectangle 133">
                <a:extLst>
                  <a:ext uri="{FF2B5EF4-FFF2-40B4-BE49-F238E27FC236}">
                    <a16:creationId xmlns:a16="http://schemas.microsoft.com/office/drawing/2014/main" id="{F25E9420-BA46-49E9-A783-0EB07BE50BD5}"/>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35" name="Group 4">
              <a:extLst>
                <a:ext uri="{FF2B5EF4-FFF2-40B4-BE49-F238E27FC236}">
                  <a16:creationId xmlns:a16="http://schemas.microsoft.com/office/drawing/2014/main" id="{A07F70A8-B948-4B65-8B26-419B35B0A21C}"/>
                </a:ext>
              </a:extLst>
            </p:cNvPr>
            <p:cNvGrpSpPr>
              <a:grpSpLocks noChangeAspect="1"/>
            </p:cNvGrpSpPr>
            <p:nvPr/>
          </p:nvGrpSpPr>
          <p:grpSpPr bwMode="auto">
            <a:xfrm>
              <a:off x="5623873" y="3930111"/>
              <a:ext cx="359393" cy="281556"/>
              <a:chOff x="8417" y="3367"/>
              <a:chExt cx="374" cy="293"/>
            </a:xfrm>
          </p:grpSpPr>
          <p:sp>
            <p:nvSpPr>
              <p:cNvPr id="136" name="AutoShape 3">
                <a:extLst>
                  <a:ext uri="{FF2B5EF4-FFF2-40B4-BE49-F238E27FC236}">
                    <a16:creationId xmlns:a16="http://schemas.microsoft.com/office/drawing/2014/main" id="{68C24B25-19A7-4490-A0E9-985491FB3C65}"/>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7" name="Rectangle 5">
                <a:extLst>
                  <a:ext uri="{FF2B5EF4-FFF2-40B4-BE49-F238E27FC236}">
                    <a16:creationId xmlns:a16="http://schemas.microsoft.com/office/drawing/2014/main" id="{5DBAAC0B-3677-4755-B044-E34A9D183A51}"/>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8" name="Rectangle 6">
                <a:extLst>
                  <a:ext uri="{FF2B5EF4-FFF2-40B4-BE49-F238E27FC236}">
                    <a16:creationId xmlns:a16="http://schemas.microsoft.com/office/drawing/2014/main" id="{B80998EC-38C3-4CF3-B76C-2C887B16CD0E}"/>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9" name="Oval 7">
                <a:extLst>
                  <a:ext uri="{FF2B5EF4-FFF2-40B4-BE49-F238E27FC236}">
                    <a16:creationId xmlns:a16="http://schemas.microsoft.com/office/drawing/2014/main" id="{BE3E8FE5-D8DC-4EE0-8542-2DEC8FE79C04}"/>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0" name="Oval 8">
                <a:extLst>
                  <a:ext uri="{FF2B5EF4-FFF2-40B4-BE49-F238E27FC236}">
                    <a16:creationId xmlns:a16="http://schemas.microsoft.com/office/drawing/2014/main" id="{4BBF09BA-976E-4B61-85AD-70E5B2CD3B64}"/>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1" name="Oval 9">
                <a:extLst>
                  <a:ext uri="{FF2B5EF4-FFF2-40B4-BE49-F238E27FC236}">
                    <a16:creationId xmlns:a16="http://schemas.microsoft.com/office/drawing/2014/main" id="{0C906C8C-2394-4BBB-B7D8-9E09F881FDC7}"/>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2" name="Rectangle 10">
                <a:extLst>
                  <a:ext uri="{FF2B5EF4-FFF2-40B4-BE49-F238E27FC236}">
                    <a16:creationId xmlns:a16="http://schemas.microsoft.com/office/drawing/2014/main" id="{E602ABAC-E575-42B8-BED6-24ECEC74E76A}"/>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3" name="Rectangle 11">
                <a:extLst>
                  <a:ext uri="{FF2B5EF4-FFF2-40B4-BE49-F238E27FC236}">
                    <a16:creationId xmlns:a16="http://schemas.microsoft.com/office/drawing/2014/main" id="{4FD044DF-7ABA-48FB-ABC9-414BC46E8A37}"/>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4" name="Rectangle 12">
                <a:extLst>
                  <a:ext uri="{FF2B5EF4-FFF2-40B4-BE49-F238E27FC236}">
                    <a16:creationId xmlns:a16="http://schemas.microsoft.com/office/drawing/2014/main" id="{F20E9210-566F-4C14-B685-C521ECD22C7C}"/>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5" name="Rectangle 13">
                <a:extLst>
                  <a:ext uri="{FF2B5EF4-FFF2-40B4-BE49-F238E27FC236}">
                    <a16:creationId xmlns:a16="http://schemas.microsoft.com/office/drawing/2014/main" id="{29268A5D-3E1C-4D1D-A891-D73C82A4C146}"/>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6" name="Rectangle 145">
                <a:extLst>
                  <a:ext uri="{FF2B5EF4-FFF2-40B4-BE49-F238E27FC236}">
                    <a16:creationId xmlns:a16="http://schemas.microsoft.com/office/drawing/2014/main" id="{F03C8C27-FF21-42EB-AA80-29DD80A4D48F}"/>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7" name="Rectangle 146">
                <a:extLst>
                  <a:ext uri="{FF2B5EF4-FFF2-40B4-BE49-F238E27FC236}">
                    <a16:creationId xmlns:a16="http://schemas.microsoft.com/office/drawing/2014/main" id="{EFCC48B1-0A8A-4820-BFBA-6596044DD6FE}"/>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48" name="Group 4">
              <a:extLst>
                <a:ext uri="{FF2B5EF4-FFF2-40B4-BE49-F238E27FC236}">
                  <a16:creationId xmlns:a16="http://schemas.microsoft.com/office/drawing/2014/main" id="{16CB0578-9F90-49AE-A927-4AFD603A32F9}"/>
                </a:ext>
              </a:extLst>
            </p:cNvPr>
            <p:cNvGrpSpPr>
              <a:grpSpLocks noChangeAspect="1"/>
            </p:cNvGrpSpPr>
            <p:nvPr/>
          </p:nvGrpSpPr>
          <p:grpSpPr bwMode="auto">
            <a:xfrm>
              <a:off x="4493025" y="2653768"/>
              <a:ext cx="359393" cy="281556"/>
              <a:chOff x="8417" y="3367"/>
              <a:chExt cx="374" cy="293"/>
            </a:xfrm>
          </p:grpSpPr>
          <p:sp>
            <p:nvSpPr>
              <p:cNvPr id="149" name="AutoShape 3">
                <a:extLst>
                  <a:ext uri="{FF2B5EF4-FFF2-40B4-BE49-F238E27FC236}">
                    <a16:creationId xmlns:a16="http://schemas.microsoft.com/office/drawing/2014/main" id="{F3C5B07E-958A-4120-BAE9-4DD52637D1B9}"/>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0" name="Rectangle 5">
                <a:extLst>
                  <a:ext uri="{FF2B5EF4-FFF2-40B4-BE49-F238E27FC236}">
                    <a16:creationId xmlns:a16="http://schemas.microsoft.com/office/drawing/2014/main" id="{C00AC7E6-F1B0-45AD-A7FA-FB2E89048320}"/>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1" name="Rectangle 6">
                <a:extLst>
                  <a:ext uri="{FF2B5EF4-FFF2-40B4-BE49-F238E27FC236}">
                    <a16:creationId xmlns:a16="http://schemas.microsoft.com/office/drawing/2014/main" id="{54BF1493-77E8-4A6F-956D-FD010D43D1B5}"/>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2" name="Oval 7">
                <a:extLst>
                  <a:ext uri="{FF2B5EF4-FFF2-40B4-BE49-F238E27FC236}">
                    <a16:creationId xmlns:a16="http://schemas.microsoft.com/office/drawing/2014/main" id="{FC03C907-5E07-4099-A782-726FA86191D7}"/>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3" name="Oval 8">
                <a:extLst>
                  <a:ext uri="{FF2B5EF4-FFF2-40B4-BE49-F238E27FC236}">
                    <a16:creationId xmlns:a16="http://schemas.microsoft.com/office/drawing/2014/main" id="{EF819AE4-2A84-47F9-8FD7-1197EA6D0609}"/>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4" name="Oval 9">
                <a:extLst>
                  <a:ext uri="{FF2B5EF4-FFF2-40B4-BE49-F238E27FC236}">
                    <a16:creationId xmlns:a16="http://schemas.microsoft.com/office/drawing/2014/main" id="{5CBEBBCF-1903-42FF-A45D-1C3334321567}"/>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5" name="Rectangle 10">
                <a:extLst>
                  <a:ext uri="{FF2B5EF4-FFF2-40B4-BE49-F238E27FC236}">
                    <a16:creationId xmlns:a16="http://schemas.microsoft.com/office/drawing/2014/main" id="{5AD790B8-B47E-4136-98ED-811332F98702}"/>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6" name="Rectangle 11">
                <a:extLst>
                  <a:ext uri="{FF2B5EF4-FFF2-40B4-BE49-F238E27FC236}">
                    <a16:creationId xmlns:a16="http://schemas.microsoft.com/office/drawing/2014/main" id="{4897C1F1-5A5A-49AE-8F75-26C86D440C48}"/>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7" name="Rectangle 12">
                <a:extLst>
                  <a:ext uri="{FF2B5EF4-FFF2-40B4-BE49-F238E27FC236}">
                    <a16:creationId xmlns:a16="http://schemas.microsoft.com/office/drawing/2014/main" id="{4D99F55D-A6F7-4728-BABE-B3FECB3AE85E}"/>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8" name="Rectangle 13">
                <a:extLst>
                  <a:ext uri="{FF2B5EF4-FFF2-40B4-BE49-F238E27FC236}">
                    <a16:creationId xmlns:a16="http://schemas.microsoft.com/office/drawing/2014/main" id="{B5395DD1-79F8-420B-BC7C-F02CA2739D13}"/>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17C1B8D9-970B-491A-A647-34D15C48C2CA}"/>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9E84D0FF-0000-4900-A66D-AB3961E14095}"/>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62" name="Group 4">
              <a:extLst>
                <a:ext uri="{FF2B5EF4-FFF2-40B4-BE49-F238E27FC236}">
                  <a16:creationId xmlns:a16="http://schemas.microsoft.com/office/drawing/2014/main" id="{2AAAD4DC-A3D4-497F-BD4E-3FF6DEC463B6}"/>
                </a:ext>
              </a:extLst>
            </p:cNvPr>
            <p:cNvGrpSpPr>
              <a:grpSpLocks noChangeAspect="1"/>
            </p:cNvGrpSpPr>
            <p:nvPr/>
          </p:nvGrpSpPr>
          <p:grpSpPr bwMode="auto">
            <a:xfrm>
              <a:off x="885391" y="4664888"/>
              <a:ext cx="359393" cy="281556"/>
              <a:chOff x="8417" y="3367"/>
              <a:chExt cx="374" cy="293"/>
            </a:xfrm>
          </p:grpSpPr>
          <p:sp>
            <p:nvSpPr>
              <p:cNvPr id="163" name="AutoShape 3">
                <a:extLst>
                  <a:ext uri="{FF2B5EF4-FFF2-40B4-BE49-F238E27FC236}">
                    <a16:creationId xmlns:a16="http://schemas.microsoft.com/office/drawing/2014/main" id="{CA8513F8-FAFA-46E2-A454-799C2A62DE9E}"/>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4" name="Rectangle 5">
                <a:extLst>
                  <a:ext uri="{FF2B5EF4-FFF2-40B4-BE49-F238E27FC236}">
                    <a16:creationId xmlns:a16="http://schemas.microsoft.com/office/drawing/2014/main" id="{1A8CA9F7-E2D8-4547-A541-DB991B986DCC}"/>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5" name="Rectangle 6">
                <a:extLst>
                  <a:ext uri="{FF2B5EF4-FFF2-40B4-BE49-F238E27FC236}">
                    <a16:creationId xmlns:a16="http://schemas.microsoft.com/office/drawing/2014/main" id="{07D540F9-90DE-4E21-BCBE-7669821089AB}"/>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6" name="Oval 7">
                <a:extLst>
                  <a:ext uri="{FF2B5EF4-FFF2-40B4-BE49-F238E27FC236}">
                    <a16:creationId xmlns:a16="http://schemas.microsoft.com/office/drawing/2014/main" id="{D0CDE9B9-91C7-4BDD-9D9B-26729A4BB7DC}"/>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7" name="Oval 8">
                <a:extLst>
                  <a:ext uri="{FF2B5EF4-FFF2-40B4-BE49-F238E27FC236}">
                    <a16:creationId xmlns:a16="http://schemas.microsoft.com/office/drawing/2014/main" id="{D442967E-3418-4FC6-8DF2-B431B34BEF1F}"/>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8" name="Oval 9">
                <a:extLst>
                  <a:ext uri="{FF2B5EF4-FFF2-40B4-BE49-F238E27FC236}">
                    <a16:creationId xmlns:a16="http://schemas.microsoft.com/office/drawing/2014/main" id="{C44FC7D3-6759-43C6-B493-42B5038ED86C}"/>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9" name="Rectangle 10">
                <a:extLst>
                  <a:ext uri="{FF2B5EF4-FFF2-40B4-BE49-F238E27FC236}">
                    <a16:creationId xmlns:a16="http://schemas.microsoft.com/office/drawing/2014/main" id="{03B62BE6-2A9C-4602-AAF9-C5E7FD638E0E}"/>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0" name="Rectangle 11">
                <a:extLst>
                  <a:ext uri="{FF2B5EF4-FFF2-40B4-BE49-F238E27FC236}">
                    <a16:creationId xmlns:a16="http://schemas.microsoft.com/office/drawing/2014/main" id="{A6526410-33C4-4DB1-992F-C73A3E9F520C}"/>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1" name="Rectangle 12">
                <a:extLst>
                  <a:ext uri="{FF2B5EF4-FFF2-40B4-BE49-F238E27FC236}">
                    <a16:creationId xmlns:a16="http://schemas.microsoft.com/office/drawing/2014/main" id="{6425D13C-57A9-4CE6-8679-A5A5BFC9408F}"/>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2" name="Rectangle 13">
                <a:extLst>
                  <a:ext uri="{FF2B5EF4-FFF2-40B4-BE49-F238E27FC236}">
                    <a16:creationId xmlns:a16="http://schemas.microsoft.com/office/drawing/2014/main" id="{1CAD1DF2-8BBE-4716-9713-94358F5383A6}"/>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3" name="Rectangle 172">
                <a:extLst>
                  <a:ext uri="{FF2B5EF4-FFF2-40B4-BE49-F238E27FC236}">
                    <a16:creationId xmlns:a16="http://schemas.microsoft.com/office/drawing/2014/main" id="{825F4CE3-60C9-4458-B568-AD33AF7C4912}"/>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4" name="Rectangle 173">
                <a:extLst>
                  <a:ext uri="{FF2B5EF4-FFF2-40B4-BE49-F238E27FC236}">
                    <a16:creationId xmlns:a16="http://schemas.microsoft.com/office/drawing/2014/main" id="{01684482-592B-4459-BFEB-7BA3CFD14ADE}"/>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75" name="Rectangle 174">
              <a:extLst>
                <a:ext uri="{FF2B5EF4-FFF2-40B4-BE49-F238E27FC236}">
                  <a16:creationId xmlns:a16="http://schemas.microsoft.com/office/drawing/2014/main" id="{8A38D85B-0D26-4A7A-B2D2-3A6B52FEDD0A}"/>
                </a:ext>
              </a:extLst>
            </p:cNvPr>
            <p:cNvSpPr/>
            <p:nvPr/>
          </p:nvSpPr>
          <p:spPr>
            <a:xfrm>
              <a:off x="611317" y="4095905"/>
              <a:ext cx="498764" cy="234726"/>
            </a:xfrm>
            <a:prstGeom prst="rect">
              <a:avLst/>
            </a:prstGeom>
            <a:solidFill>
              <a:srgbClr val="243A5E"/>
            </a:solidFill>
            <a:ln w="9525" cap="flat" cmpd="sng" algn="ctr">
              <a:noFill/>
              <a:prstDash val="solid"/>
            </a:ln>
            <a:effectLst>
              <a:outerShdw blurRad="190500" dist="50800" dir="2700000" algn="tl" rotWithShape="0">
                <a:prstClr val="black">
                  <a:alpha val="20000"/>
                </a:prstClr>
              </a:outerShdw>
            </a:effectLst>
          </p:spPr>
          <p:txBody>
            <a:bodyPr rot="0" spcFirstLastPara="0" vertOverflow="overflow" horzOverflow="overflow" vert="horz" wrap="square" lIns="91440" tIns="118872" rIns="91440" bIns="146302"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&lt;/&gt;</a:t>
              </a:r>
            </a:p>
          </p:txBody>
        </p:sp>
        <p:cxnSp>
          <p:nvCxnSpPr>
            <p:cNvPr id="186" name="Straight Connector 185">
              <a:extLst>
                <a:ext uri="{FF2B5EF4-FFF2-40B4-BE49-F238E27FC236}">
                  <a16:creationId xmlns:a16="http://schemas.microsoft.com/office/drawing/2014/main" id="{3E8ED090-37B5-43F4-B172-F8D6A6720DA5}"/>
                </a:ext>
              </a:extLst>
            </p:cNvPr>
            <p:cNvCxnSpPr>
              <a:cxnSpLocks/>
            </p:cNvCxnSpPr>
            <p:nvPr/>
          </p:nvCxnSpPr>
          <p:spPr>
            <a:xfrm>
              <a:off x="6233645" y="3182229"/>
              <a:ext cx="55219" cy="1146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978B333-6DC4-4CEA-ADE8-2ACA81F98DDF}"/>
                </a:ext>
              </a:extLst>
            </p:cNvPr>
            <p:cNvCxnSpPr>
              <a:cxnSpLocks/>
            </p:cNvCxnSpPr>
            <p:nvPr/>
          </p:nvCxnSpPr>
          <p:spPr>
            <a:xfrm flipV="1">
              <a:off x="5376140" y="5359710"/>
              <a:ext cx="127714" cy="1195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2" name="Group 4">
              <a:extLst>
                <a:ext uri="{FF2B5EF4-FFF2-40B4-BE49-F238E27FC236}">
                  <a16:creationId xmlns:a16="http://schemas.microsoft.com/office/drawing/2014/main" id="{AC4F08E3-B0C1-4CD4-AEB4-F9FDCDC5C544}"/>
                </a:ext>
              </a:extLst>
            </p:cNvPr>
            <p:cNvGrpSpPr>
              <a:grpSpLocks noChangeAspect="1"/>
            </p:cNvGrpSpPr>
            <p:nvPr/>
          </p:nvGrpSpPr>
          <p:grpSpPr bwMode="auto">
            <a:xfrm>
              <a:off x="2912251" y="5577863"/>
              <a:ext cx="359393" cy="281556"/>
              <a:chOff x="8417" y="3367"/>
              <a:chExt cx="374" cy="293"/>
            </a:xfrm>
          </p:grpSpPr>
          <p:sp>
            <p:nvSpPr>
              <p:cNvPr id="193" name="AutoShape 3">
                <a:extLst>
                  <a:ext uri="{FF2B5EF4-FFF2-40B4-BE49-F238E27FC236}">
                    <a16:creationId xmlns:a16="http://schemas.microsoft.com/office/drawing/2014/main" id="{68B82A8A-5D0B-4605-AE22-5C86FBF44675}"/>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4" name="Rectangle 5">
                <a:extLst>
                  <a:ext uri="{FF2B5EF4-FFF2-40B4-BE49-F238E27FC236}">
                    <a16:creationId xmlns:a16="http://schemas.microsoft.com/office/drawing/2014/main" id="{99E97CA4-51BD-4D13-A39A-032495321E43}"/>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5" name="Rectangle 6">
                <a:extLst>
                  <a:ext uri="{FF2B5EF4-FFF2-40B4-BE49-F238E27FC236}">
                    <a16:creationId xmlns:a16="http://schemas.microsoft.com/office/drawing/2014/main" id="{5EA8DC2F-607F-44EA-A23F-C515B34B2D46}"/>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6" name="Oval 7">
                <a:extLst>
                  <a:ext uri="{FF2B5EF4-FFF2-40B4-BE49-F238E27FC236}">
                    <a16:creationId xmlns:a16="http://schemas.microsoft.com/office/drawing/2014/main" id="{DFBE10F5-2671-4248-9CAC-C9FAFBC2B0F3}"/>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7" name="Oval 8">
                <a:extLst>
                  <a:ext uri="{FF2B5EF4-FFF2-40B4-BE49-F238E27FC236}">
                    <a16:creationId xmlns:a16="http://schemas.microsoft.com/office/drawing/2014/main" id="{9A2F3CD2-6D33-4C87-897B-49954EB13E03}"/>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8" name="Oval 9">
                <a:extLst>
                  <a:ext uri="{FF2B5EF4-FFF2-40B4-BE49-F238E27FC236}">
                    <a16:creationId xmlns:a16="http://schemas.microsoft.com/office/drawing/2014/main" id="{9203B9EA-05EE-46FB-A3FB-E6F1CF0CDE57}"/>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9" name="Rectangle 10">
                <a:extLst>
                  <a:ext uri="{FF2B5EF4-FFF2-40B4-BE49-F238E27FC236}">
                    <a16:creationId xmlns:a16="http://schemas.microsoft.com/office/drawing/2014/main" id="{DDF0F890-012F-4F5D-9349-D181C6F41D06}"/>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0" name="Rectangle 11">
                <a:extLst>
                  <a:ext uri="{FF2B5EF4-FFF2-40B4-BE49-F238E27FC236}">
                    <a16:creationId xmlns:a16="http://schemas.microsoft.com/office/drawing/2014/main" id="{935966A2-2983-4720-B783-56E04EE52F39}"/>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1" name="Rectangle 12">
                <a:extLst>
                  <a:ext uri="{FF2B5EF4-FFF2-40B4-BE49-F238E27FC236}">
                    <a16:creationId xmlns:a16="http://schemas.microsoft.com/office/drawing/2014/main" id="{11FAFE2D-7409-4492-816B-92870EA80547}"/>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2" name="Rectangle 13">
                <a:extLst>
                  <a:ext uri="{FF2B5EF4-FFF2-40B4-BE49-F238E27FC236}">
                    <a16:creationId xmlns:a16="http://schemas.microsoft.com/office/drawing/2014/main" id="{248E0CDE-DAD0-4261-9FE7-597EEE69BCBD}"/>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CC5AA8C4-7A87-46FA-BE1B-B3D53114E33F}"/>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4" name="Rectangle 203">
                <a:extLst>
                  <a:ext uri="{FF2B5EF4-FFF2-40B4-BE49-F238E27FC236}">
                    <a16:creationId xmlns:a16="http://schemas.microsoft.com/office/drawing/2014/main" id="{436EF5CC-9CE6-43BA-BD89-BF3CC5870B47}"/>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05" name="Group 4">
              <a:extLst>
                <a:ext uri="{FF2B5EF4-FFF2-40B4-BE49-F238E27FC236}">
                  <a16:creationId xmlns:a16="http://schemas.microsoft.com/office/drawing/2014/main" id="{16A22707-E812-4D95-A936-A957512515A9}"/>
                </a:ext>
              </a:extLst>
            </p:cNvPr>
            <p:cNvGrpSpPr>
              <a:grpSpLocks noChangeAspect="1"/>
            </p:cNvGrpSpPr>
            <p:nvPr/>
          </p:nvGrpSpPr>
          <p:grpSpPr bwMode="auto">
            <a:xfrm>
              <a:off x="3659583" y="5577534"/>
              <a:ext cx="359393" cy="281556"/>
              <a:chOff x="8417" y="3367"/>
              <a:chExt cx="374" cy="293"/>
            </a:xfrm>
          </p:grpSpPr>
          <p:sp>
            <p:nvSpPr>
              <p:cNvPr id="206" name="AutoShape 3">
                <a:extLst>
                  <a:ext uri="{FF2B5EF4-FFF2-40B4-BE49-F238E27FC236}">
                    <a16:creationId xmlns:a16="http://schemas.microsoft.com/office/drawing/2014/main" id="{C4EC29DD-21CE-4ABD-A1C5-B83A41890E49}"/>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7" name="Rectangle 5">
                <a:extLst>
                  <a:ext uri="{FF2B5EF4-FFF2-40B4-BE49-F238E27FC236}">
                    <a16:creationId xmlns:a16="http://schemas.microsoft.com/office/drawing/2014/main" id="{2A55A3E9-9D9C-4FD2-9EBD-588D240D4104}"/>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8" name="Rectangle 6">
                <a:extLst>
                  <a:ext uri="{FF2B5EF4-FFF2-40B4-BE49-F238E27FC236}">
                    <a16:creationId xmlns:a16="http://schemas.microsoft.com/office/drawing/2014/main" id="{472A154B-F73B-4A8F-A6D9-504FA895023D}"/>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9" name="Oval 7">
                <a:extLst>
                  <a:ext uri="{FF2B5EF4-FFF2-40B4-BE49-F238E27FC236}">
                    <a16:creationId xmlns:a16="http://schemas.microsoft.com/office/drawing/2014/main" id="{B179277F-C9A8-4C3A-8311-0EDA9D84B463}"/>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0" name="Oval 8">
                <a:extLst>
                  <a:ext uri="{FF2B5EF4-FFF2-40B4-BE49-F238E27FC236}">
                    <a16:creationId xmlns:a16="http://schemas.microsoft.com/office/drawing/2014/main" id="{641356F6-BE78-435B-8FCF-514F02440D0C}"/>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1" name="Oval 9">
                <a:extLst>
                  <a:ext uri="{FF2B5EF4-FFF2-40B4-BE49-F238E27FC236}">
                    <a16:creationId xmlns:a16="http://schemas.microsoft.com/office/drawing/2014/main" id="{4370DA05-583E-45BF-849D-BC2757FAB6A0}"/>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2" name="Rectangle 10">
                <a:extLst>
                  <a:ext uri="{FF2B5EF4-FFF2-40B4-BE49-F238E27FC236}">
                    <a16:creationId xmlns:a16="http://schemas.microsoft.com/office/drawing/2014/main" id="{8982343F-0EF6-4EA3-9A94-B9CB72DA23EC}"/>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3" name="Rectangle 11">
                <a:extLst>
                  <a:ext uri="{FF2B5EF4-FFF2-40B4-BE49-F238E27FC236}">
                    <a16:creationId xmlns:a16="http://schemas.microsoft.com/office/drawing/2014/main" id="{03042D4D-1C5B-474F-B9A3-7CF653B6EAA4}"/>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4" name="Rectangle 12">
                <a:extLst>
                  <a:ext uri="{FF2B5EF4-FFF2-40B4-BE49-F238E27FC236}">
                    <a16:creationId xmlns:a16="http://schemas.microsoft.com/office/drawing/2014/main" id="{DA995E28-B39E-4672-90E7-8921E85FF209}"/>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5" name="Rectangle 13">
                <a:extLst>
                  <a:ext uri="{FF2B5EF4-FFF2-40B4-BE49-F238E27FC236}">
                    <a16:creationId xmlns:a16="http://schemas.microsoft.com/office/drawing/2014/main" id="{C4F60620-AEE2-471D-A300-0046373454CA}"/>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6" name="Rectangle 215">
                <a:extLst>
                  <a:ext uri="{FF2B5EF4-FFF2-40B4-BE49-F238E27FC236}">
                    <a16:creationId xmlns:a16="http://schemas.microsoft.com/office/drawing/2014/main" id="{9B31706E-7761-431C-B983-4820FB131BBA}"/>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7" name="Rectangle 216">
                <a:extLst>
                  <a:ext uri="{FF2B5EF4-FFF2-40B4-BE49-F238E27FC236}">
                    <a16:creationId xmlns:a16="http://schemas.microsoft.com/office/drawing/2014/main" id="{A3C55E2C-4688-4DE4-AEF0-DB54F35FDACD}"/>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cxnSp>
          <p:nvCxnSpPr>
            <p:cNvPr id="218" name="Straight Connector 217">
              <a:extLst>
                <a:ext uri="{FF2B5EF4-FFF2-40B4-BE49-F238E27FC236}">
                  <a16:creationId xmlns:a16="http://schemas.microsoft.com/office/drawing/2014/main" id="{5FFEA70B-0EAF-437A-B79C-3F9D72C7425B}"/>
                </a:ext>
              </a:extLst>
            </p:cNvPr>
            <p:cNvCxnSpPr>
              <a:cxnSpLocks/>
            </p:cNvCxnSpPr>
            <p:nvPr/>
          </p:nvCxnSpPr>
          <p:spPr>
            <a:xfrm flipH="1">
              <a:off x="4169844" y="5540179"/>
              <a:ext cx="543789" cy="827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AF18B88E-1F2F-4EFE-BA59-660E243061A8}"/>
                </a:ext>
              </a:extLst>
            </p:cNvPr>
            <p:cNvCxnSpPr>
              <a:cxnSpLocks/>
            </p:cNvCxnSpPr>
            <p:nvPr/>
          </p:nvCxnSpPr>
          <p:spPr>
            <a:xfrm flipV="1">
              <a:off x="5783490" y="3111593"/>
              <a:ext cx="278869" cy="7721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463F441-49DF-4CF9-8728-12A9712CF19A}"/>
                </a:ext>
              </a:extLst>
            </p:cNvPr>
            <p:cNvCxnSpPr>
              <a:cxnSpLocks/>
            </p:cNvCxnSpPr>
            <p:nvPr/>
          </p:nvCxnSpPr>
          <p:spPr>
            <a:xfrm flipH="1" flipV="1">
              <a:off x="4975024" y="2871387"/>
              <a:ext cx="822705" cy="348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A95AABA9-871C-4B44-AE1C-A5EB0F4B5E5B}"/>
                </a:ext>
              </a:extLst>
            </p:cNvPr>
            <p:cNvCxnSpPr>
              <a:cxnSpLocks/>
            </p:cNvCxnSpPr>
            <p:nvPr/>
          </p:nvCxnSpPr>
          <p:spPr>
            <a:xfrm flipH="1" flipV="1">
              <a:off x="4012305" y="2470393"/>
              <a:ext cx="388335" cy="2924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160788D8-D1DF-4FC8-9D65-522E5C079FE1}"/>
                </a:ext>
              </a:extLst>
            </p:cNvPr>
            <p:cNvCxnSpPr>
              <a:cxnSpLocks/>
            </p:cNvCxnSpPr>
            <p:nvPr/>
          </p:nvCxnSpPr>
          <p:spPr>
            <a:xfrm flipH="1">
              <a:off x="1227692" y="2966077"/>
              <a:ext cx="402050" cy="4130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55146847-094B-4ECC-8C34-8579052ACE4B}"/>
                </a:ext>
              </a:extLst>
            </p:cNvPr>
            <p:cNvCxnSpPr>
              <a:cxnSpLocks/>
            </p:cNvCxnSpPr>
            <p:nvPr/>
          </p:nvCxnSpPr>
          <p:spPr>
            <a:xfrm flipH="1">
              <a:off x="799617" y="3817074"/>
              <a:ext cx="141259" cy="1795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E111D429-11B3-4B7D-B539-6C3A47E412DD}"/>
                </a:ext>
              </a:extLst>
            </p:cNvPr>
            <p:cNvCxnSpPr>
              <a:cxnSpLocks/>
            </p:cNvCxnSpPr>
            <p:nvPr/>
          </p:nvCxnSpPr>
          <p:spPr>
            <a:xfrm>
              <a:off x="969307" y="4423587"/>
              <a:ext cx="82641" cy="167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E1B4091-FCB1-472D-AAD4-E771C4EB47EF}"/>
                </a:ext>
              </a:extLst>
            </p:cNvPr>
            <p:cNvCxnSpPr>
              <a:cxnSpLocks/>
            </p:cNvCxnSpPr>
            <p:nvPr/>
          </p:nvCxnSpPr>
          <p:spPr>
            <a:xfrm flipH="1">
              <a:off x="2261571" y="2271337"/>
              <a:ext cx="1022140" cy="3311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C1DC1F11-4D1A-4A5D-B793-4721E61AA49B}"/>
                </a:ext>
              </a:extLst>
            </p:cNvPr>
            <p:cNvSpPr/>
            <p:nvPr/>
          </p:nvSpPr>
          <p:spPr>
            <a:xfrm>
              <a:off x="6018278" y="4493750"/>
              <a:ext cx="498764" cy="234726"/>
            </a:xfrm>
            <a:prstGeom prst="rect">
              <a:avLst/>
            </a:prstGeom>
            <a:solidFill>
              <a:srgbClr val="243A5E"/>
            </a:solidFill>
            <a:ln w="9525" cap="flat" cmpd="sng" algn="ctr">
              <a:noFill/>
              <a:prstDash val="solid"/>
            </a:ln>
            <a:effectLst>
              <a:outerShdw blurRad="190500" dist="50800" dir="2700000" algn="tl" rotWithShape="0">
                <a:prstClr val="black">
                  <a:alpha val="20000"/>
                </a:prstClr>
              </a:outerShdw>
            </a:effectLst>
          </p:spPr>
          <p:txBody>
            <a:bodyPr rot="0" spcFirstLastPara="0" vertOverflow="overflow" horzOverflow="overflow" vert="horz" wrap="square" lIns="91440" tIns="118872" rIns="91440" bIns="146302"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&lt;/&gt;</a:t>
              </a:r>
            </a:p>
          </p:txBody>
        </p:sp>
        <p:cxnSp>
          <p:nvCxnSpPr>
            <p:cNvPr id="241" name="Straight Connector 240">
              <a:extLst>
                <a:ext uri="{FF2B5EF4-FFF2-40B4-BE49-F238E27FC236}">
                  <a16:creationId xmlns:a16="http://schemas.microsoft.com/office/drawing/2014/main" id="{A9AE8EFF-E4C2-402C-860F-66B90177FBE1}"/>
                </a:ext>
              </a:extLst>
            </p:cNvPr>
            <p:cNvCxnSpPr>
              <a:cxnSpLocks/>
            </p:cNvCxnSpPr>
            <p:nvPr/>
          </p:nvCxnSpPr>
          <p:spPr>
            <a:xfrm flipV="1">
              <a:off x="3279696" y="2357889"/>
              <a:ext cx="155858" cy="778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50937E3-9892-4534-932F-B907BF3F0BB6}"/>
                </a:ext>
              </a:extLst>
            </p:cNvPr>
            <p:cNvCxnSpPr>
              <a:cxnSpLocks/>
            </p:cNvCxnSpPr>
            <p:nvPr/>
          </p:nvCxnSpPr>
          <p:spPr>
            <a:xfrm flipV="1">
              <a:off x="6553322" y="4255949"/>
              <a:ext cx="104300" cy="167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A2E179FD-1A0A-4420-92E5-7E6394FABDBF}"/>
                </a:ext>
              </a:extLst>
            </p:cNvPr>
            <p:cNvCxnSpPr>
              <a:cxnSpLocks/>
            </p:cNvCxnSpPr>
            <p:nvPr/>
          </p:nvCxnSpPr>
          <p:spPr>
            <a:xfrm flipH="1" flipV="1">
              <a:off x="4061588" y="2356647"/>
              <a:ext cx="1837432" cy="4662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EDF4DE3-5DA2-4FB4-A039-9E146A980F68}"/>
                </a:ext>
              </a:extLst>
            </p:cNvPr>
            <p:cNvCxnSpPr>
              <a:cxnSpLocks/>
            </p:cNvCxnSpPr>
            <p:nvPr/>
          </p:nvCxnSpPr>
          <p:spPr>
            <a:xfrm flipH="1">
              <a:off x="5696706" y="4646676"/>
              <a:ext cx="285044" cy="414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357E366-DD03-44E8-BB3C-5E747CA3A07D}"/>
                </a:ext>
              </a:extLst>
            </p:cNvPr>
            <p:cNvCxnSpPr>
              <a:cxnSpLocks/>
            </p:cNvCxnSpPr>
            <p:nvPr/>
          </p:nvCxnSpPr>
          <p:spPr>
            <a:xfrm>
              <a:off x="5948597" y="4267077"/>
              <a:ext cx="144239" cy="1565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DD8A273-E1EB-491D-BB9C-5E0B8642C458}"/>
                </a:ext>
              </a:extLst>
            </p:cNvPr>
            <p:cNvCxnSpPr>
              <a:cxnSpLocks/>
            </p:cNvCxnSpPr>
            <p:nvPr/>
          </p:nvCxnSpPr>
          <p:spPr>
            <a:xfrm>
              <a:off x="6429673" y="3249280"/>
              <a:ext cx="278749" cy="5989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707E1F7B-8383-4285-82FE-E4998DD92AF3}"/>
              </a:ext>
            </a:extLst>
          </p:cNvPr>
          <p:cNvSpPr txBox="1"/>
          <p:nvPr/>
        </p:nvSpPr>
        <p:spPr>
          <a:xfrm>
            <a:off x="7714229" y="3181157"/>
            <a:ext cx="4254539" cy="3406082"/>
          </a:xfrm>
          <a:prstGeom prst="rect">
            <a:avLst/>
          </a:prstGeom>
          <a:solidFill>
            <a:schemeClr val="bg1"/>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defRPr lang="en-US"/>
            </a:defPPr>
            <a:lvl1pPr marR="0" lvl="0" indent="0" algn="ctr" defTabSz="914236" fontAlgn="auto">
              <a:lnSpc>
                <a:spcPct val="100000"/>
              </a:lnSpc>
              <a:spcBef>
                <a:spcPts val="0"/>
              </a:spcBef>
              <a:spcAft>
                <a:spcPts val="588"/>
              </a:spcAft>
              <a:buClrTx/>
              <a:buSzTx/>
              <a:buFontTx/>
              <a:buNone/>
              <a:tabLst/>
              <a:defRPr kumimoji="0" sz="1400" b="1" i="0" u="none" strike="noStrike" kern="0" cap="none" spc="0" normalizeH="0" baseline="0">
                <a:ln>
                  <a:noFill/>
                </a:ln>
                <a:gradFill>
                  <a:gsLst>
                    <a:gs pos="0">
                      <a:srgbClr val="000000"/>
                    </a:gs>
                    <a:gs pos="100000">
                      <a:srgbClr val="000000"/>
                    </a:gs>
                  </a:gsLst>
                  <a:lin ang="5400000" scaled="1"/>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0" cap="none" spc="0" normalizeH="0" baseline="0" noProof="0">
                <a:ln>
                  <a:noFill/>
                </a:ln>
                <a:gradFill>
                  <a:gsLst>
                    <a:gs pos="0">
                      <a:srgbClr val="000000"/>
                    </a:gs>
                    <a:gs pos="100000">
                      <a:srgbClr val="000000"/>
                    </a:gs>
                  </a:gsLst>
                  <a:lin ang="5400000" scaled="1"/>
                </a:gradFill>
                <a:effectLst/>
                <a:uLnTx/>
                <a:uFillTx/>
                <a:latin typeface="Segoe UI"/>
              </a:rPr>
              <a:t>Security Modernization Imperatives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Automated Policy Enforcement </a:t>
            </a:r>
            <a:r>
              <a:rPr kumimoji="0" lang="en-US" sz="1400" b="0" i="0" u="none" strike="noStrike" kern="120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 to address changing processes and models in an agile manner at minimum cost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Adaptive identity management </a:t>
            </a:r>
            <a:r>
              <a:rPr kumimoji="0" lang="en-US" sz="1400" b="0" i="0" u="none" strike="noStrike" kern="120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 to respond to rapidly changing roles, responsibilities and relationships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Data-centric and asset-centric approaches – </a:t>
            </a:r>
            <a:r>
              <a:rPr kumimoji="0" lang="en-US" sz="1400" b="0" i="0" u="none" strike="noStrike" kern="120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to</a:t>
            </a:r>
          </a:p>
          <a:p>
            <a:pPr marL="571500" marR="0" lvl="1" indent="-228600" algn="l" defTabSz="914400" rtl="0" eaLnBrk="1" fontAlgn="auto" latinLnBrk="0" hangingPunct="1">
              <a:lnSpc>
                <a:spcPct val="100000"/>
              </a:lnSpc>
              <a:spcBef>
                <a:spcPts val="600"/>
              </a:spcBef>
              <a:spcAft>
                <a:spcPts val="0"/>
              </a:spcAft>
              <a:buClrTx/>
              <a:buSzTx/>
              <a:buFont typeface="Courier New" panose="02070309020205020404" pitchFamily="49" charset="0"/>
              <a:buChar char="o"/>
              <a:tabLst/>
              <a:defRPr/>
            </a:pPr>
            <a:r>
              <a:rPr kumimoji="0" lang="en-US" sz="1400" b="1" i="1" u="none" strike="noStrike" kern="120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Better focus security resources </a:t>
            </a:r>
            <a:r>
              <a:rPr kumimoji="0" lang="en-US" sz="1400" b="0" i="0" u="none" strike="noStrike" kern="120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by limiting the scope of what to protect (via trusted zones, tokenization, or similar approaches)</a:t>
            </a:r>
          </a:p>
          <a:p>
            <a:pPr marL="571500" marR="0" lvl="1" indent="-228600" algn="l" defTabSz="914400" rtl="0" eaLnBrk="1" fontAlgn="auto" latinLnBrk="0" hangingPunct="1">
              <a:lnSpc>
                <a:spcPct val="100000"/>
              </a:lnSpc>
              <a:spcBef>
                <a:spcPts val="600"/>
              </a:spcBef>
              <a:spcAft>
                <a:spcPts val="0"/>
              </a:spcAft>
              <a:buClrTx/>
              <a:buSzTx/>
              <a:buFont typeface="Courier New" panose="02070309020205020404" pitchFamily="49" charset="0"/>
              <a:buChar char="o"/>
              <a:tabLst/>
              <a:defRPr/>
            </a:pPr>
            <a:r>
              <a:rPr kumimoji="0" lang="en-US" sz="1400" b="1" i="1" u="none" strike="noStrike" kern="120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Better monitor assets and respond to threats </a:t>
            </a:r>
            <a:r>
              <a:rPr kumimoji="0" lang="en-US" sz="1400" b="0" i="0" u="none" strike="noStrike" kern="120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regardless of network location.</a:t>
            </a:r>
          </a:p>
        </p:txBody>
      </p:sp>
      <p:grpSp>
        <p:nvGrpSpPr>
          <p:cNvPr id="35" name="Group 34">
            <a:extLst>
              <a:ext uri="{FF2B5EF4-FFF2-40B4-BE49-F238E27FC236}">
                <a16:creationId xmlns:a16="http://schemas.microsoft.com/office/drawing/2014/main" id="{65524890-A989-4019-A286-8BEE95FADEEC}"/>
              </a:ext>
            </a:extLst>
          </p:cNvPr>
          <p:cNvGrpSpPr>
            <a:grpSpLocks noChangeAspect="1"/>
          </p:cNvGrpSpPr>
          <p:nvPr/>
        </p:nvGrpSpPr>
        <p:grpSpPr bwMode="auto">
          <a:xfrm>
            <a:off x="2881474" y="4672809"/>
            <a:ext cx="264480" cy="329351"/>
            <a:chOff x="1596" y="1479"/>
            <a:chExt cx="159" cy="198"/>
          </a:xfrm>
          <a:solidFill>
            <a:srgbClr val="243A5E"/>
          </a:solidFill>
        </p:grpSpPr>
        <p:sp>
          <p:nvSpPr>
            <p:cNvPr id="36" name="Freeform 90">
              <a:extLst>
                <a:ext uri="{FF2B5EF4-FFF2-40B4-BE49-F238E27FC236}">
                  <a16:creationId xmlns:a16="http://schemas.microsoft.com/office/drawing/2014/main" id="{906A9A07-FB1A-41CA-B279-6C1F866F4B85}"/>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37" name="Freeform 91">
              <a:extLst>
                <a:ext uri="{FF2B5EF4-FFF2-40B4-BE49-F238E27FC236}">
                  <a16:creationId xmlns:a16="http://schemas.microsoft.com/office/drawing/2014/main" id="{BD1C6CF2-8DA3-4953-BBD6-5DFA9C45A66A}"/>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D07EA677-6A13-4DE8-9B01-79CCAE7B3096}"/>
              </a:ext>
            </a:extLst>
          </p:cNvPr>
          <p:cNvGrpSpPr>
            <a:grpSpLocks noChangeAspect="1"/>
          </p:cNvGrpSpPr>
          <p:nvPr/>
        </p:nvGrpSpPr>
        <p:grpSpPr bwMode="auto">
          <a:xfrm>
            <a:off x="2745712" y="3716428"/>
            <a:ext cx="264480" cy="329351"/>
            <a:chOff x="1596" y="1479"/>
            <a:chExt cx="159" cy="198"/>
          </a:xfrm>
          <a:solidFill>
            <a:srgbClr val="243A5E">
              <a:alpha val="25000"/>
            </a:srgbClr>
          </a:solidFill>
        </p:grpSpPr>
        <p:sp>
          <p:nvSpPr>
            <p:cNvPr id="42" name="Freeform 90">
              <a:extLst>
                <a:ext uri="{FF2B5EF4-FFF2-40B4-BE49-F238E27FC236}">
                  <a16:creationId xmlns:a16="http://schemas.microsoft.com/office/drawing/2014/main" id="{B925FDC1-4A46-45AA-9B2C-677F07B91F56}"/>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43" name="Freeform 91">
              <a:extLst>
                <a:ext uri="{FF2B5EF4-FFF2-40B4-BE49-F238E27FC236}">
                  <a16:creationId xmlns:a16="http://schemas.microsoft.com/office/drawing/2014/main" id="{B14E892E-462D-48B2-9D83-B1956155F707}"/>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E72C2263-1C77-473F-B2F2-B66A54CE597C}"/>
              </a:ext>
            </a:extLst>
          </p:cNvPr>
          <p:cNvSpPr/>
          <p:nvPr/>
        </p:nvSpPr>
        <p:spPr>
          <a:xfrm>
            <a:off x="2506770" y="4808891"/>
            <a:ext cx="988071" cy="64346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Full Time employee</a:t>
            </a:r>
          </a:p>
        </p:txBody>
      </p:sp>
      <p:cxnSp>
        <p:nvCxnSpPr>
          <p:cNvPr id="68" name="Straight Connector 67">
            <a:extLst>
              <a:ext uri="{FF2B5EF4-FFF2-40B4-BE49-F238E27FC236}">
                <a16:creationId xmlns:a16="http://schemas.microsoft.com/office/drawing/2014/main" id="{91B605D4-81F7-4660-8907-4B1FDB653B91}"/>
              </a:ext>
            </a:extLst>
          </p:cNvPr>
          <p:cNvCxnSpPr>
            <a:cxnSpLocks/>
          </p:cNvCxnSpPr>
          <p:nvPr/>
        </p:nvCxnSpPr>
        <p:spPr>
          <a:xfrm>
            <a:off x="2936783" y="4241526"/>
            <a:ext cx="50243" cy="354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4" name="Group 303">
            <a:extLst>
              <a:ext uri="{FF2B5EF4-FFF2-40B4-BE49-F238E27FC236}">
                <a16:creationId xmlns:a16="http://schemas.microsoft.com/office/drawing/2014/main" id="{8076DAFD-C971-45CB-9BB6-2FD67D2FC365}"/>
              </a:ext>
            </a:extLst>
          </p:cNvPr>
          <p:cNvGrpSpPr/>
          <p:nvPr/>
        </p:nvGrpSpPr>
        <p:grpSpPr>
          <a:xfrm>
            <a:off x="853272" y="3785119"/>
            <a:ext cx="4048731" cy="2432529"/>
            <a:chOff x="1299246" y="3141652"/>
            <a:chExt cx="4048731" cy="2432529"/>
          </a:xfrm>
        </p:grpSpPr>
        <p:grpSp>
          <p:nvGrpSpPr>
            <p:cNvPr id="38" name="Group 37">
              <a:extLst>
                <a:ext uri="{FF2B5EF4-FFF2-40B4-BE49-F238E27FC236}">
                  <a16:creationId xmlns:a16="http://schemas.microsoft.com/office/drawing/2014/main" id="{FAD6A0B9-67AA-46D4-A6B4-6E0FBD7BFCDD}"/>
                </a:ext>
              </a:extLst>
            </p:cNvPr>
            <p:cNvGrpSpPr>
              <a:grpSpLocks noChangeAspect="1"/>
            </p:cNvGrpSpPr>
            <p:nvPr/>
          </p:nvGrpSpPr>
          <p:grpSpPr bwMode="auto">
            <a:xfrm>
              <a:off x="4449153" y="4045972"/>
              <a:ext cx="264480" cy="329351"/>
              <a:chOff x="1596" y="1479"/>
              <a:chExt cx="159" cy="198"/>
            </a:xfrm>
            <a:solidFill>
              <a:srgbClr val="243A5E">
                <a:alpha val="75000"/>
              </a:srgbClr>
            </a:solidFill>
          </p:grpSpPr>
          <p:sp>
            <p:nvSpPr>
              <p:cNvPr id="39" name="Freeform 90">
                <a:extLst>
                  <a:ext uri="{FF2B5EF4-FFF2-40B4-BE49-F238E27FC236}">
                    <a16:creationId xmlns:a16="http://schemas.microsoft.com/office/drawing/2014/main" id="{989724F5-7A8F-45EE-81E3-14E7AAA60D7B}"/>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40" name="Freeform 91">
                <a:extLst>
                  <a:ext uri="{FF2B5EF4-FFF2-40B4-BE49-F238E27FC236}">
                    <a16:creationId xmlns:a16="http://schemas.microsoft.com/office/drawing/2014/main" id="{243E023A-91F9-4C9D-AC29-5136E7F691DE}"/>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pic>
          <p:nvPicPr>
            <p:cNvPr id="44" name="Graphic 43">
              <a:extLst>
                <a:ext uri="{FF2B5EF4-FFF2-40B4-BE49-F238E27FC236}">
                  <a16:creationId xmlns:a16="http://schemas.microsoft.com/office/drawing/2014/main" id="{E47D2358-3219-437D-87B5-BD1B885E99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21767" y="4424159"/>
              <a:ext cx="234304" cy="139585"/>
            </a:xfrm>
            <a:prstGeom prst="rect">
              <a:avLst/>
            </a:prstGeom>
          </p:spPr>
        </p:pic>
        <p:sp>
          <p:nvSpPr>
            <p:cNvPr id="47" name="Rectangle 46">
              <a:extLst>
                <a:ext uri="{FF2B5EF4-FFF2-40B4-BE49-F238E27FC236}">
                  <a16:creationId xmlns:a16="http://schemas.microsoft.com/office/drawing/2014/main" id="{EAE4234C-9D26-4853-A111-46D63FA710E3}"/>
                </a:ext>
              </a:extLst>
            </p:cNvPr>
            <p:cNvSpPr/>
            <p:nvPr/>
          </p:nvSpPr>
          <p:spPr>
            <a:xfrm>
              <a:off x="2769219" y="4930715"/>
              <a:ext cx="988071" cy="64346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IT/Business Outsourcer</a:t>
              </a:r>
            </a:p>
          </p:txBody>
        </p:sp>
        <p:sp>
          <p:nvSpPr>
            <p:cNvPr id="48" name="Rectangle 47">
              <a:extLst>
                <a:ext uri="{FF2B5EF4-FFF2-40B4-BE49-F238E27FC236}">
                  <a16:creationId xmlns:a16="http://schemas.microsoft.com/office/drawing/2014/main" id="{07C23850-F971-49DA-B4C7-D024684F9743}"/>
                </a:ext>
              </a:extLst>
            </p:cNvPr>
            <p:cNvSpPr/>
            <p:nvPr/>
          </p:nvSpPr>
          <p:spPr>
            <a:xfrm>
              <a:off x="3858154" y="3302224"/>
              <a:ext cx="988071" cy="64346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Vendor/</a:t>
              </a:r>
              <a:b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b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Supplier</a:t>
              </a:r>
            </a:p>
          </p:txBody>
        </p:sp>
        <p:sp>
          <p:nvSpPr>
            <p:cNvPr id="49" name="Rectangle 48">
              <a:extLst>
                <a:ext uri="{FF2B5EF4-FFF2-40B4-BE49-F238E27FC236}">
                  <a16:creationId xmlns:a16="http://schemas.microsoft.com/office/drawing/2014/main" id="{8DE42328-FCD0-45E1-8B3C-59353CAA8513}"/>
                </a:ext>
              </a:extLst>
            </p:cNvPr>
            <p:cNvSpPr/>
            <p:nvPr/>
          </p:nvSpPr>
          <p:spPr>
            <a:xfrm>
              <a:off x="1823009" y="4461671"/>
              <a:ext cx="988071" cy="64346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Trusted &amp; Verified </a:t>
              </a:r>
              <a:b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b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Trading Partner</a:t>
              </a:r>
            </a:p>
          </p:txBody>
        </p:sp>
        <p:sp>
          <p:nvSpPr>
            <p:cNvPr id="50" name="Rectangle 49">
              <a:extLst>
                <a:ext uri="{FF2B5EF4-FFF2-40B4-BE49-F238E27FC236}">
                  <a16:creationId xmlns:a16="http://schemas.microsoft.com/office/drawing/2014/main" id="{90A025D4-22F9-4601-96BD-DBFF492DB540}"/>
                </a:ext>
              </a:extLst>
            </p:cNvPr>
            <p:cNvSpPr/>
            <p:nvPr/>
          </p:nvSpPr>
          <p:spPr>
            <a:xfrm>
              <a:off x="1716266" y="3420886"/>
              <a:ext cx="988071" cy="64346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Unverified Trading Partner</a:t>
              </a:r>
            </a:p>
          </p:txBody>
        </p:sp>
        <p:grpSp>
          <p:nvGrpSpPr>
            <p:cNvPr id="52" name="Group 51">
              <a:extLst>
                <a:ext uri="{FF2B5EF4-FFF2-40B4-BE49-F238E27FC236}">
                  <a16:creationId xmlns:a16="http://schemas.microsoft.com/office/drawing/2014/main" id="{99FA7E57-AD19-4928-A756-99C7D82483C7}"/>
                </a:ext>
              </a:extLst>
            </p:cNvPr>
            <p:cNvGrpSpPr>
              <a:grpSpLocks noChangeAspect="1"/>
            </p:cNvGrpSpPr>
            <p:nvPr/>
          </p:nvGrpSpPr>
          <p:grpSpPr bwMode="auto">
            <a:xfrm>
              <a:off x="2211010" y="4240732"/>
              <a:ext cx="264480" cy="329351"/>
              <a:chOff x="1596" y="1479"/>
              <a:chExt cx="159" cy="198"/>
            </a:xfrm>
            <a:solidFill>
              <a:srgbClr val="243A5E">
                <a:alpha val="75000"/>
              </a:srgbClr>
            </a:solidFill>
          </p:grpSpPr>
          <p:sp>
            <p:nvSpPr>
              <p:cNvPr id="53" name="Freeform 90">
                <a:extLst>
                  <a:ext uri="{FF2B5EF4-FFF2-40B4-BE49-F238E27FC236}">
                    <a16:creationId xmlns:a16="http://schemas.microsoft.com/office/drawing/2014/main" id="{FF977CA6-E6C6-4908-AF19-79393DF6034C}"/>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54" name="Freeform 91">
                <a:extLst>
                  <a:ext uri="{FF2B5EF4-FFF2-40B4-BE49-F238E27FC236}">
                    <a16:creationId xmlns:a16="http://schemas.microsoft.com/office/drawing/2014/main" id="{8F2F31A7-F3B6-48B7-96B7-7051B49AA5A6}"/>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2400F406-B85B-46FB-A83C-FD326A452A5A}"/>
                </a:ext>
              </a:extLst>
            </p:cNvPr>
            <p:cNvGrpSpPr>
              <a:grpSpLocks noChangeAspect="1"/>
            </p:cNvGrpSpPr>
            <p:nvPr/>
          </p:nvGrpSpPr>
          <p:grpSpPr bwMode="auto">
            <a:xfrm>
              <a:off x="2089202" y="3251139"/>
              <a:ext cx="264480" cy="329351"/>
              <a:chOff x="1596" y="1479"/>
              <a:chExt cx="159" cy="198"/>
            </a:xfrm>
            <a:solidFill>
              <a:srgbClr val="243A5E">
                <a:alpha val="25000"/>
              </a:srgbClr>
            </a:solidFill>
          </p:grpSpPr>
          <p:sp>
            <p:nvSpPr>
              <p:cNvPr id="56" name="Freeform 90">
                <a:extLst>
                  <a:ext uri="{FF2B5EF4-FFF2-40B4-BE49-F238E27FC236}">
                    <a16:creationId xmlns:a16="http://schemas.microsoft.com/office/drawing/2014/main" id="{19F6EE7C-7912-43C5-9386-B6700A56CD7F}"/>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57" name="Freeform 91">
                <a:extLst>
                  <a:ext uri="{FF2B5EF4-FFF2-40B4-BE49-F238E27FC236}">
                    <a16:creationId xmlns:a16="http://schemas.microsoft.com/office/drawing/2014/main" id="{64CB60B8-9B78-4795-BFCD-AADE277CFCEB}"/>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052B1AD1-AB25-42BF-AC6E-679FB319BB60}"/>
                </a:ext>
              </a:extLst>
            </p:cNvPr>
            <p:cNvGrpSpPr>
              <a:grpSpLocks noChangeAspect="1"/>
            </p:cNvGrpSpPr>
            <p:nvPr/>
          </p:nvGrpSpPr>
          <p:grpSpPr bwMode="auto">
            <a:xfrm>
              <a:off x="4227458" y="3141652"/>
              <a:ext cx="264480" cy="329351"/>
              <a:chOff x="1596" y="1479"/>
              <a:chExt cx="159" cy="198"/>
            </a:xfrm>
            <a:solidFill>
              <a:srgbClr val="243A5E">
                <a:alpha val="50000"/>
              </a:srgbClr>
            </a:solidFill>
          </p:grpSpPr>
          <p:sp>
            <p:nvSpPr>
              <p:cNvPr id="59" name="Freeform 90">
                <a:extLst>
                  <a:ext uri="{FF2B5EF4-FFF2-40B4-BE49-F238E27FC236}">
                    <a16:creationId xmlns:a16="http://schemas.microsoft.com/office/drawing/2014/main" id="{FF9B1DCA-ED2E-45A5-9FEF-D1245BBFB3AC}"/>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60" name="Freeform 91">
                <a:extLst>
                  <a:ext uri="{FF2B5EF4-FFF2-40B4-BE49-F238E27FC236}">
                    <a16:creationId xmlns:a16="http://schemas.microsoft.com/office/drawing/2014/main" id="{E8603669-3AA6-431B-AC78-0FCEC176B5EA}"/>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080C5BA6-3C2B-4C90-B92B-2D0F1FB73B71}"/>
                </a:ext>
              </a:extLst>
            </p:cNvPr>
            <p:cNvGrpSpPr>
              <a:grpSpLocks noChangeAspect="1"/>
            </p:cNvGrpSpPr>
            <p:nvPr/>
          </p:nvGrpSpPr>
          <p:grpSpPr bwMode="auto">
            <a:xfrm>
              <a:off x="1667854" y="3949040"/>
              <a:ext cx="264480" cy="329351"/>
              <a:chOff x="1265" y="813"/>
              <a:chExt cx="159" cy="198"/>
            </a:xfrm>
            <a:solidFill>
              <a:srgbClr val="243A5E">
                <a:alpha val="25000"/>
              </a:srgbClr>
            </a:solidFill>
          </p:grpSpPr>
          <p:sp>
            <p:nvSpPr>
              <p:cNvPr id="62" name="Freeform 90">
                <a:extLst>
                  <a:ext uri="{FF2B5EF4-FFF2-40B4-BE49-F238E27FC236}">
                    <a16:creationId xmlns:a16="http://schemas.microsoft.com/office/drawing/2014/main" id="{5658651C-4F9D-4236-8094-298B81293B27}"/>
                  </a:ext>
                </a:extLst>
              </p:cNvPr>
              <p:cNvSpPr>
                <a:spLocks/>
              </p:cNvSpPr>
              <p:nvPr/>
            </p:nvSpPr>
            <p:spPr bwMode="auto">
              <a:xfrm>
                <a:off x="1291" y="813"/>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63" name="Freeform 91">
                <a:extLst>
                  <a:ext uri="{FF2B5EF4-FFF2-40B4-BE49-F238E27FC236}">
                    <a16:creationId xmlns:a16="http://schemas.microsoft.com/office/drawing/2014/main" id="{6C7486E6-B6B0-4961-8928-287BE3485567}"/>
                  </a:ext>
                </a:extLst>
              </p:cNvPr>
              <p:cNvSpPr>
                <a:spLocks/>
              </p:cNvSpPr>
              <p:nvPr/>
            </p:nvSpPr>
            <p:spPr bwMode="auto">
              <a:xfrm>
                <a:off x="1265" y="932"/>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64" name="Rectangle 63">
              <a:extLst>
                <a:ext uri="{FF2B5EF4-FFF2-40B4-BE49-F238E27FC236}">
                  <a16:creationId xmlns:a16="http://schemas.microsoft.com/office/drawing/2014/main" id="{200766BA-EC99-40F7-B2B3-283CEEC2D9F0}"/>
                </a:ext>
              </a:extLst>
            </p:cNvPr>
            <p:cNvSpPr/>
            <p:nvPr/>
          </p:nvSpPr>
          <p:spPr>
            <a:xfrm>
              <a:off x="1299246" y="4060125"/>
              <a:ext cx="988071" cy="64346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Influencer</a:t>
              </a:r>
            </a:p>
          </p:txBody>
        </p:sp>
        <p:cxnSp>
          <p:nvCxnSpPr>
            <p:cNvPr id="65" name="Straight Connector 64">
              <a:extLst>
                <a:ext uri="{FF2B5EF4-FFF2-40B4-BE49-F238E27FC236}">
                  <a16:creationId xmlns:a16="http://schemas.microsoft.com/office/drawing/2014/main" id="{7D96FDB1-D49A-4389-BFA0-7D44F96B8A46}"/>
                </a:ext>
              </a:extLst>
            </p:cNvPr>
            <p:cNvCxnSpPr>
              <a:cxnSpLocks/>
            </p:cNvCxnSpPr>
            <p:nvPr/>
          </p:nvCxnSpPr>
          <p:spPr>
            <a:xfrm flipH="1" flipV="1">
              <a:off x="2430579" y="3528169"/>
              <a:ext cx="887862" cy="510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0FD1AEB-128F-48FD-B668-3CADD5C79A7D}"/>
                </a:ext>
              </a:extLst>
            </p:cNvPr>
            <p:cNvCxnSpPr>
              <a:cxnSpLocks/>
            </p:cNvCxnSpPr>
            <p:nvPr/>
          </p:nvCxnSpPr>
          <p:spPr>
            <a:xfrm flipH="1">
              <a:off x="2522296" y="4288488"/>
              <a:ext cx="736969" cy="810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E75FCF4-8DFF-45A2-960B-A1B5980473FB}"/>
                </a:ext>
              </a:extLst>
            </p:cNvPr>
            <p:cNvCxnSpPr>
              <a:cxnSpLocks/>
            </p:cNvCxnSpPr>
            <p:nvPr/>
          </p:nvCxnSpPr>
          <p:spPr>
            <a:xfrm flipV="1">
              <a:off x="2463960" y="3598060"/>
              <a:ext cx="590175" cy="6083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EB897A4-133F-4A30-8D2E-1A658FB50E00}"/>
                </a:ext>
              </a:extLst>
            </p:cNvPr>
            <p:cNvCxnSpPr>
              <a:cxnSpLocks/>
            </p:cNvCxnSpPr>
            <p:nvPr/>
          </p:nvCxnSpPr>
          <p:spPr>
            <a:xfrm>
              <a:off x="3504663" y="3299319"/>
              <a:ext cx="622856" cy="184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466620B-BF6A-4A31-8206-76F462BEE8E3}"/>
                </a:ext>
              </a:extLst>
            </p:cNvPr>
            <p:cNvCxnSpPr>
              <a:cxnSpLocks/>
            </p:cNvCxnSpPr>
            <p:nvPr/>
          </p:nvCxnSpPr>
          <p:spPr>
            <a:xfrm flipH="1" flipV="1">
              <a:off x="3508915" y="3412384"/>
              <a:ext cx="923267" cy="5933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25CD329-D0EA-4035-925C-7A32E5860271}"/>
                </a:ext>
              </a:extLst>
            </p:cNvPr>
            <p:cNvCxnSpPr>
              <a:cxnSpLocks/>
            </p:cNvCxnSpPr>
            <p:nvPr/>
          </p:nvCxnSpPr>
          <p:spPr>
            <a:xfrm flipH="1">
              <a:off x="3652684" y="4187355"/>
              <a:ext cx="765385" cy="146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6F41712-63F8-405A-AD2B-A368D1E7F6CA}"/>
                </a:ext>
              </a:extLst>
            </p:cNvPr>
            <p:cNvCxnSpPr>
              <a:cxnSpLocks/>
            </p:cNvCxnSpPr>
            <p:nvPr/>
          </p:nvCxnSpPr>
          <p:spPr>
            <a:xfrm flipH="1">
              <a:off x="3610799" y="3657161"/>
              <a:ext cx="511338" cy="359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33B47719-D8EC-46B4-9E11-B5A28AD8AD9D}"/>
                </a:ext>
              </a:extLst>
            </p:cNvPr>
            <p:cNvGrpSpPr>
              <a:grpSpLocks noChangeAspect="1"/>
            </p:cNvGrpSpPr>
            <p:nvPr/>
          </p:nvGrpSpPr>
          <p:grpSpPr bwMode="auto">
            <a:xfrm>
              <a:off x="3060128" y="4749120"/>
              <a:ext cx="264480" cy="329351"/>
              <a:chOff x="1596" y="1479"/>
              <a:chExt cx="159" cy="198"/>
            </a:xfrm>
            <a:solidFill>
              <a:srgbClr val="243A5E">
                <a:alpha val="75000"/>
              </a:srgbClr>
            </a:solidFill>
          </p:grpSpPr>
          <p:sp>
            <p:nvSpPr>
              <p:cNvPr id="75" name="Freeform 90">
                <a:extLst>
                  <a:ext uri="{FF2B5EF4-FFF2-40B4-BE49-F238E27FC236}">
                    <a16:creationId xmlns:a16="http://schemas.microsoft.com/office/drawing/2014/main" id="{06052437-2E63-4319-90C4-DCCBE7EE1723}"/>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76" name="Freeform 91">
                <a:extLst>
                  <a:ext uri="{FF2B5EF4-FFF2-40B4-BE49-F238E27FC236}">
                    <a16:creationId xmlns:a16="http://schemas.microsoft.com/office/drawing/2014/main" id="{25D9E4C3-43B4-4520-BD96-F1E5BFD8FB68}"/>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cxnSp>
          <p:nvCxnSpPr>
            <p:cNvPr id="77" name="Straight Connector 76">
              <a:extLst>
                <a:ext uri="{FF2B5EF4-FFF2-40B4-BE49-F238E27FC236}">
                  <a16:creationId xmlns:a16="http://schemas.microsoft.com/office/drawing/2014/main" id="{D6B38DDB-E0C9-42FB-983E-BC09FD55ECAB}"/>
                </a:ext>
              </a:extLst>
            </p:cNvPr>
            <p:cNvCxnSpPr>
              <a:cxnSpLocks/>
            </p:cNvCxnSpPr>
            <p:nvPr/>
          </p:nvCxnSpPr>
          <p:spPr>
            <a:xfrm flipV="1">
              <a:off x="3224525" y="4615292"/>
              <a:ext cx="26904" cy="807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CC39694-C463-4E39-B63A-AC7440CFE207}"/>
                </a:ext>
              </a:extLst>
            </p:cNvPr>
            <p:cNvCxnSpPr>
              <a:cxnSpLocks/>
            </p:cNvCxnSpPr>
            <p:nvPr/>
          </p:nvCxnSpPr>
          <p:spPr>
            <a:xfrm flipH="1">
              <a:off x="3820003" y="4396104"/>
              <a:ext cx="553176" cy="4494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76060F0-1BA9-448B-AD02-2222F614BE1B}"/>
                </a:ext>
              </a:extLst>
            </p:cNvPr>
            <p:cNvCxnSpPr>
              <a:cxnSpLocks/>
            </p:cNvCxnSpPr>
            <p:nvPr/>
          </p:nvCxnSpPr>
          <p:spPr>
            <a:xfrm>
              <a:off x="1985770" y="4054874"/>
              <a:ext cx="1281043" cy="1111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88A0D85-E6F0-4EBD-B92B-C9915C516EFE}"/>
                </a:ext>
              </a:extLst>
            </p:cNvPr>
            <p:cNvCxnSpPr>
              <a:cxnSpLocks/>
            </p:cNvCxnSpPr>
            <p:nvPr/>
          </p:nvCxnSpPr>
          <p:spPr>
            <a:xfrm flipH="1" flipV="1">
              <a:off x="2563552" y="4545544"/>
              <a:ext cx="458463" cy="3737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Freeform 9">
              <a:extLst>
                <a:ext uri="{FF2B5EF4-FFF2-40B4-BE49-F238E27FC236}">
                  <a16:creationId xmlns:a16="http://schemas.microsoft.com/office/drawing/2014/main" id="{DEE4ED05-56FF-47D3-AF3B-B90C3483A536}"/>
                </a:ext>
              </a:extLst>
            </p:cNvPr>
            <p:cNvSpPr>
              <a:spLocks noEditPoints="1"/>
            </p:cNvSpPr>
            <p:nvPr/>
          </p:nvSpPr>
          <p:spPr bwMode="auto">
            <a:xfrm>
              <a:off x="4452992" y="4411679"/>
              <a:ext cx="105049" cy="183836"/>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25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pic>
          <p:nvPicPr>
            <p:cNvPr id="83" name="Graphic 82">
              <a:extLst>
                <a:ext uri="{FF2B5EF4-FFF2-40B4-BE49-F238E27FC236}">
                  <a16:creationId xmlns:a16="http://schemas.microsoft.com/office/drawing/2014/main" id="{52B776EF-5013-4400-A887-36B16A58F8A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68525" y="4613258"/>
              <a:ext cx="234304" cy="139585"/>
            </a:xfrm>
            <a:prstGeom prst="rect">
              <a:avLst/>
            </a:prstGeom>
          </p:spPr>
        </p:pic>
        <p:sp>
          <p:nvSpPr>
            <p:cNvPr id="84" name="Freeform 9">
              <a:extLst>
                <a:ext uri="{FF2B5EF4-FFF2-40B4-BE49-F238E27FC236}">
                  <a16:creationId xmlns:a16="http://schemas.microsoft.com/office/drawing/2014/main" id="{F1BE3B20-9D67-4F14-B576-0A4BC230905C}"/>
                </a:ext>
              </a:extLst>
            </p:cNvPr>
            <p:cNvSpPr>
              <a:spLocks noEditPoints="1"/>
            </p:cNvSpPr>
            <p:nvPr/>
          </p:nvSpPr>
          <p:spPr bwMode="auto">
            <a:xfrm>
              <a:off x="3678140" y="4900212"/>
              <a:ext cx="105049" cy="183836"/>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25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pic>
          <p:nvPicPr>
            <p:cNvPr id="85" name="Graphic 84">
              <a:extLst>
                <a:ext uri="{FF2B5EF4-FFF2-40B4-BE49-F238E27FC236}">
                  <a16:creationId xmlns:a16="http://schemas.microsoft.com/office/drawing/2014/main" id="{883AC01D-5C79-4CAB-8456-67617E27E3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43620" y="4899527"/>
              <a:ext cx="310882" cy="185206"/>
            </a:xfrm>
            <a:prstGeom prst="rect">
              <a:avLst/>
            </a:prstGeom>
          </p:spPr>
        </p:pic>
        <p:pic>
          <p:nvPicPr>
            <p:cNvPr id="86" name="Graphic 85">
              <a:extLst>
                <a:ext uri="{FF2B5EF4-FFF2-40B4-BE49-F238E27FC236}">
                  <a16:creationId xmlns:a16="http://schemas.microsoft.com/office/drawing/2014/main" id="{A6C56D7D-1CFC-4100-B862-DCF801442EE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15369" y="3293167"/>
              <a:ext cx="276894" cy="164958"/>
            </a:xfrm>
            <a:prstGeom prst="rect">
              <a:avLst/>
            </a:prstGeom>
          </p:spPr>
        </p:pic>
        <p:sp>
          <p:nvSpPr>
            <p:cNvPr id="87" name="Freeform 9">
              <a:extLst>
                <a:ext uri="{FF2B5EF4-FFF2-40B4-BE49-F238E27FC236}">
                  <a16:creationId xmlns:a16="http://schemas.microsoft.com/office/drawing/2014/main" id="{52B3B714-E216-4085-AB5A-E4C93B9F4F29}"/>
                </a:ext>
              </a:extLst>
            </p:cNvPr>
            <p:cNvSpPr>
              <a:spLocks noEditPoints="1"/>
            </p:cNvSpPr>
            <p:nvPr/>
          </p:nvSpPr>
          <p:spPr bwMode="auto">
            <a:xfrm>
              <a:off x="4828523" y="3284310"/>
              <a:ext cx="95712" cy="167496"/>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50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8" name="Freeform 9">
              <a:extLst>
                <a:ext uri="{FF2B5EF4-FFF2-40B4-BE49-F238E27FC236}">
                  <a16:creationId xmlns:a16="http://schemas.microsoft.com/office/drawing/2014/main" id="{B79BB51B-58CB-406D-BD9E-2C6083422FD4}"/>
                </a:ext>
              </a:extLst>
            </p:cNvPr>
            <p:cNvSpPr>
              <a:spLocks noEditPoints="1"/>
            </p:cNvSpPr>
            <p:nvPr/>
          </p:nvSpPr>
          <p:spPr bwMode="auto">
            <a:xfrm>
              <a:off x="3450387" y="4628629"/>
              <a:ext cx="79763" cy="139586"/>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75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9" name="Freeform 9">
              <a:extLst>
                <a:ext uri="{FF2B5EF4-FFF2-40B4-BE49-F238E27FC236}">
                  <a16:creationId xmlns:a16="http://schemas.microsoft.com/office/drawing/2014/main" id="{783AEE7A-6425-41FC-A454-55C8DDF176A3}"/>
                </a:ext>
              </a:extLst>
            </p:cNvPr>
            <p:cNvSpPr>
              <a:spLocks noEditPoints="1"/>
            </p:cNvSpPr>
            <p:nvPr/>
          </p:nvSpPr>
          <p:spPr bwMode="auto">
            <a:xfrm>
              <a:off x="2864694" y="3215671"/>
              <a:ext cx="76919" cy="134609"/>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25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pic>
          <p:nvPicPr>
            <p:cNvPr id="90" name="Graphic 89">
              <a:extLst>
                <a:ext uri="{FF2B5EF4-FFF2-40B4-BE49-F238E27FC236}">
                  <a16:creationId xmlns:a16="http://schemas.microsoft.com/office/drawing/2014/main" id="{8868A152-4081-450B-9F7E-22AC8F2816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58003" y="3255111"/>
              <a:ext cx="213936" cy="127451"/>
            </a:xfrm>
            <a:prstGeom prst="rect">
              <a:avLst/>
            </a:prstGeom>
          </p:spPr>
        </p:pic>
        <p:sp>
          <p:nvSpPr>
            <p:cNvPr id="46" name="Rectangle 45">
              <a:extLst>
                <a:ext uri="{FF2B5EF4-FFF2-40B4-BE49-F238E27FC236}">
                  <a16:creationId xmlns:a16="http://schemas.microsoft.com/office/drawing/2014/main" id="{16CF3E4C-089F-4CDF-B78A-6B2C10056ADE}"/>
                </a:ext>
              </a:extLst>
            </p:cNvPr>
            <p:cNvSpPr/>
            <p:nvPr/>
          </p:nvSpPr>
          <p:spPr>
            <a:xfrm>
              <a:off x="4706785" y="4047166"/>
              <a:ext cx="641192" cy="41756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Contracted/ Temporary</a:t>
              </a:r>
              <a:b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b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 Staff</a:t>
              </a:r>
            </a:p>
          </p:txBody>
        </p:sp>
        <p:cxnSp>
          <p:nvCxnSpPr>
            <p:cNvPr id="70" name="Straight Connector 69">
              <a:extLst>
                <a:ext uri="{FF2B5EF4-FFF2-40B4-BE49-F238E27FC236}">
                  <a16:creationId xmlns:a16="http://schemas.microsoft.com/office/drawing/2014/main" id="{2242680B-AC9B-4B99-9972-82D74450F347}"/>
                </a:ext>
              </a:extLst>
            </p:cNvPr>
            <p:cNvCxnSpPr>
              <a:cxnSpLocks/>
            </p:cNvCxnSpPr>
            <p:nvPr/>
          </p:nvCxnSpPr>
          <p:spPr>
            <a:xfrm flipH="1" flipV="1">
              <a:off x="4585304" y="3538247"/>
              <a:ext cx="67356" cy="4290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5" name="Rectangle 304">
            <a:extLst>
              <a:ext uri="{FF2B5EF4-FFF2-40B4-BE49-F238E27FC236}">
                <a16:creationId xmlns:a16="http://schemas.microsoft.com/office/drawing/2014/main" id="{E9D87CDA-6005-465C-BCC9-93AF9CDA2DDB}"/>
              </a:ext>
            </a:extLst>
          </p:cNvPr>
          <p:cNvSpPr/>
          <p:nvPr/>
        </p:nvSpPr>
        <p:spPr>
          <a:xfrm>
            <a:off x="2378432" y="3825696"/>
            <a:ext cx="988071" cy="64346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Customer</a:t>
            </a:r>
          </a:p>
        </p:txBody>
      </p:sp>
      <p:sp>
        <p:nvSpPr>
          <p:cNvPr id="240" name="TextBox 239">
            <a:extLst>
              <a:ext uri="{FF2B5EF4-FFF2-40B4-BE49-F238E27FC236}">
                <a16:creationId xmlns:a16="http://schemas.microsoft.com/office/drawing/2014/main" id="{98BC6965-A6B7-4E87-BF77-BE19A00E0856}"/>
              </a:ext>
            </a:extLst>
          </p:cNvPr>
          <p:cNvSpPr txBox="1"/>
          <p:nvPr/>
        </p:nvSpPr>
        <p:spPr>
          <a:xfrm>
            <a:off x="5911673" y="1334200"/>
            <a:ext cx="4100161" cy="1629512"/>
          </a:xfrm>
          <a:prstGeom prst="rect">
            <a:avLst/>
          </a:prstGeom>
          <a:solidFill>
            <a:schemeClr val="bg1"/>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defRPr lang="en-US"/>
            </a:defPPr>
            <a:lvl1pPr marR="0" lvl="0" indent="0" algn="ctr" defTabSz="914236" fontAlgn="auto">
              <a:lnSpc>
                <a:spcPct val="100000"/>
              </a:lnSpc>
              <a:spcBef>
                <a:spcPts val="0"/>
              </a:spcBef>
              <a:spcAft>
                <a:spcPts val="588"/>
              </a:spcAft>
              <a:buClrTx/>
              <a:buSzTx/>
              <a:buFontTx/>
              <a:buNone/>
              <a:tabLst/>
              <a:defRPr kumimoji="0" sz="1400" b="1" i="0" u="none" strike="noStrike" kern="0" cap="none" spc="0" normalizeH="0" baseline="0">
                <a:ln>
                  <a:noFill/>
                </a:ln>
                <a:gradFill>
                  <a:gsLst>
                    <a:gs pos="0">
                      <a:srgbClr val="000000"/>
                    </a:gs>
                    <a:gs pos="100000">
                      <a:srgbClr val="000000"/>
                    </a:gs>
                  </a:gsLst>
                  <a:lin ang="5400000" scaled="1"/>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0" cap="none" spc="0" normalizeH="0" baseline="0" noProof="0">
                <a:ln>
                  <a:noFill/>
                </a:ln>
                <a:gradFill>
                  <a:gsLst>
                    <a:gs pos="0">
                      <a:srgbClr val="000000"/>
                    </a:gs>
                    <a:gs pos="100000">
                      <a:srgbClr val="000000"/>
                    </a:gs>
                  </a:gsLst>
                  <a:lin ang="5400000" scaled="1"/>
                </a:gradFill>
                <a:effectLst/>
                <a:uLnTx/>
                <a:uFillTx/>
                <a:latin typeface="Segoe UI"/>
              </a:rPr>
              <a:t>Modern Work Use Cases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Normalization of remote work </a:t>
            </a:r>
            <a:endParaRPr kumimoji="0" lang="en-US" sz="1100" b="1" i="0" u="none" strike="noStrike" kern="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endParaRP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Rapidly evolving partnerships and competitors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Rapidly changing communication patterns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Evolving national interests and regulations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400" b="1" i="0" u="none" strike="noStrike" kern="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endParaRPr>
          </a:p>
        </p:txBody>
      </p:sp>
      <p:sp>
        <p:nvSpPr>
          <p:cNvPr id="232" name="Rectangle 231">
            <a:extLst>
              <a:ext uri="{FF2B5EF4-FFF2-40B4-BE49-F238E27FC236}">
                <a16:creationId xmlns:a16="http://schemas.microsoft.com/office/drawing/2014/main" id="{35C9F1C8-98EA-43B3-A006-F7C102530299}"/>
              </a:ext>
            </a:extLst>
          </p:cNvPr>
          <p:cNvSpPr/>
          <p:nvPr/>
        </p:nvSpPr>
        <p:spPr>
          <a:xfrm>
            <a:off x="2520958" y="6292726"/>
            <a:ext cx="988071" cy="64346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800" b="1" i="1"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Applications</a:t>
            </a:r>
          </a:p>
        </p:txBody>
      </p:sp>
      <p:sp>
        <p:nvSpPr>
          <p:cNvPr id="233" name="Rectangle 232">
            <a:extLst>
              <a:ext uri="{FF2B5EF4-FFF2-40B4-BE49-F238E27FC236}">
                <a16:creationId xmlns:a16="http://schemas.microsoft.com/office/drawing/2014/main" id="{5F1828A2-F968-435B-B25C-BF9D970EACE4}"/>
              </a:ext>
            </a:extLst>
          </p:cNvPr>
          <p:cNvSpPr/>
          <p:nvPr/>
        </p:nvSpPr>
        <p:spPr>
          <a:xfrm>
            <a:off x="5335543" y="5185391"/>
            <a:ext cx="988071" cy="64346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800" b="1" i="1"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APIs</a:t>
            </a:r>
          </a:p>
        </p:txBody>
      </p:sp>
      <p:pic>
        <p:nvPicPr>
          <p:cNvPr id="258" name="Picture 257">
            <a:extLst>
              <a:ext uri="{FF2B5EF4-FFF2-40B4-BE49-F238E27FC236}">
                <a16:creationId xmlns:a16="http://schemas.microsoft.com/office/drawing/2014/main" id="{CEF5B808-561C-40BB-94CF-1329381AE040}"/>
              </a:ext>
            </a:extLst>
          </p:cNvPr>
          <p:cNvPicPr>
            <a:picLocks noChangeAspect="1"/>
          </p:cNvPicPr>
          <p:nvPr/>
        </p:nvPicPr>
        <p:blipFill>
          <a:blip r:embed="rId13"/>
          <a:stretch>
            <a:fillRect/>
          </a:stretch>
        </p:blipFill>
        <p:spPr>
          <a:xfrm>
            <a:off x="11152550" y="68259"/>
            <a:ext cx="985729" cy="560438"/>
          </a:xfrm>
          <a:prstGeom prst="rect">
            <a:avLst/>
          </a:prstGeom>
        </p:spPr>
      </p:pic>
    </p:spTree>
    <p:extLst>
      <p:ext uri="{BB962C8B-B14F-4D97-AF65-F5344CB8AC3E}">
        <p14:creationId xmlns:p14="http://schemas.microsoft.com/office/powerpoint/2010/main" val="3882721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circle(out)">
                                      <p:cBhvr>
                                        <p:cTn id="7" dur="1500"/>
                                        <p:tgtEl>
                                          <p:spTgt spid="304"/>
                                        </p:tgtEl>
                                      </p:cBhvr>
                                    </p:animEffect>
                                  </p:childTnLst>
                                </p:cTn>
                              </p:par>
                            </p:childTnLst>
                          </p:cTn>
                        </p:par>
                        <p:par>
                          <p:cTn id="8" fill="hold">
                            <p:stCondLst>
                              <p:cond delay="1500"/>
                            </p:stCondLst>
                            <p:childTnLst>
                              <p:par>
                                <p:cTn id="9" presetID="6" presetClass="entr" presetSubtype="32" fill="hold" nodeType="afterEffect">
                                  <p:stCondLst>
                                    <p:cond delay="0"/>
                                  </p:stCondLst>
                                  <p:childTnLst>
                                    <p:set>
                                      <p:cBhvr>
                                        <p:cTn id="10" dur="1" fill="hold">
                                          <p:stCondLst>
                                            <p:cond delay="0"/>
                                          </p:stCondLst>
                                        </p:cTn>
                                        <p:tgtEl>
                                          <p:spTgt spid="306"/>
                                        </p:tgtEl>
                                        <p:attrNameLst>
                                          <p:attrName>style.visibility</p:attrName>
                                        </p:attrNameLst>
                                      </p:cBhvr>
                                      <p:to>
                                        <p:strVal val="visible"/>
                                      </p:to>
                                    </p:set>
                                    <p:animEffect transition="in" filter="circle(out)">
                                      <p:cBhvr>
                                        <p:cTn id="11" dur="1500"/>
                                        <p:tgtEl>
                                          <p:spTgt spid="306"/>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4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8EAF473F-15E5-432D-9C34-E41D18B5C59E}"/>
              </a:ext>
            </a:extLst>
          </p:cNvPr>
          <p:cNvGrpSpPr/>
          <p:nvPr/>
        </p:nvGrpSpPr>
        <p:grpSpPr>
          <a:xfrm>
            <a:off x="7328481" y="1979732"/>
            <a:ext cx="4651083" cy="3897202"/>
            <a:chOff x="7328481" y="1979732"/>
            <a:chExt cx="4651083" cy="3897202"/>
          </a:xfrm>
        </p:grpSpPr>
        <p:sp>
          <p:nvSpPr>
            <p:cNvPr id="4" name="Rectangle 3">
              <a:extLst>
                <a:ext uri="{FF2B5EF4-FFF2-40B4-BE49-F238E27FC236}">
                  <a16:creationId xmlns:a16="http://schemas.microsoft.com/office/drawing/2014/main" id="{804DADD2-AEBB-46B9-9981-800AFBE99249}"/>
                </a:ext>
              </a:extLst>
            </p:cNvPr>
            <p:cNvSpPr/>
            <p:nvPr/>
          </p:nvSpPr>
          <p:spPr>
            <a:xfrm>
              <a:off x="7328481" y="1979732"/>
              <a:ext cx="4651083" cy="389720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14" name="Rectangle 13">
              <a:extLst>
                <a:ext uri="{FF2B5EF4-FFF2-40B4-BE49-F238E27FC236}">
                  <a16:creationId xmlns:a16="http://schemas.microsoft.com/office/drawing/2014/main" id="{376DC72D-17F2-4AD5-8A5D-04D44C7F397D}"/>
                </a:ext>
              </a:extLst>
            </p:cNvPr>
            <p:cNvSpPr/>
            <p:nvPr/>
          </p:nvSpPr>
          <p:spPr>
            <a:xfrm>
              <a:off x="8466781" y="1979732"/>
              <a:ext cx="2800190" cy="553998"/>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Asset Protection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Classification, Protection, Tokenization</a:t>
              </a:r>
            </a:p>
          </p:txBody>
        </p:sp>
      </p:grpSp>
      <p:grpSp>
        <p:nvGrpSpPr>
          <p:cNvPr id="119" name="Group 118"/>
          <p:cNvGrpSpPr/>
          <p:nvPr/>
        </p:nvGrpSpPr>
        <p:grpSpPr>
          <a:xfrm>
            <a:off x="8095762" y="2584530"/>
            <a:ext cx="3459891" cy="3252384"/>
            <a:chOff x="8095762" y="2584530"/>
            <a:chExt cx="3459891" cy="3252384"/>
          </a:xfrm>
        </p:grpSpPr>
        <p:sp>
          <p:nvSpPr>
            <p:cNvPr id="6" name="Rectangle 5">
              <a:extLst>
                <a:ext uri="{FF2B5EF4-FFF2-40B4-BE49-F238E27FC236}">
                  <a16:creationId xmlns:a16="http://schemas.microsoft.com/office/drawing/2014/main" id="{C70E9E77-D6DE-F54D-9A5C-A68D6DB1DDFC}"/>
                </a:ext>
              </a:extLst>
            </p:cNvPr>
            <p:cNvSpPr/>
            <p:nvPr/>
          </p:nvSpPr>
          <p:spPr>
            <a:xfrm>
              <a:off x="8095762" y="2584530"/>
              <a:ext cx="3459891" cy="3252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7" name="TextBox 6">
              <a:extLst>
                <a:ext uri="{FF2B5EF4-FFF2-40B4-BE49-F238E27FC236}">
                  <a16:creationId xmlns:a16="http://schemas.microsoft.com/office/drawing/2014/main" id="{E2CEE65E-C2F9-8647-A7DB-A822F1E1A414}"/>
                </a:ext>
              </a:extLst>
            </p:cNvPr>
            <p:cNvSpPr txBox="1"/>
            <p:nvPr/>
          </p:nvSpPr>
          <p:spPr>
            <a:xfrm>
              <a:off x="8102509" y="2628084"/>
              <a:ext cx="169950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rPr>
                <a:t>Digital Ecosystems</a:t>
              </a:r>
            </a:p>
          </p:txBody>
        </p:sp>
        <p:pic>
          <p:nvPicPr>
            <p:cNvPr id="8" name="Graphic 123" descr="Connections">
              <a:extLst>
                <a:ext uri="{FF2B5EF4-FFF2-40B4-BE49-F238E27FC236}">
                  <a16:creationId xmlns:a16="http://schemas.microsoft.com/office/drawing/2014/main" id="{D17A8791-5ED4-E44C-9D4E-4BF0B5FCBE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2092" y="2646916"/>
              <a:ext cx="728861" cy="728861"/>
            </a:xfrm>
            <a:prstGeom prst="rect">
              <a:avLst/>
            </a:prstGeom>
          </p:spPr>
        </p:pic>
      </p:grpSp>
      <p:cxnSp>
        <p:nvCxnSpPr>
          <p:cNvPr id="10" name="Connector: Elbow 253">
            <a:extLst>
              <a:ext uri="{FF2B5EF4-FFF2-40B4-BE49-F238E27FC236}">
                <a16:creationId xmlns:a16="http://schemas.microsoft.com/office/drawing/2014/main" id="{96A7CAC9-90CE-4151-8BF3-3BC9875F2248}"/>
              </a:ext>
            </a:extLst>
          </p:cNvPr>
          <p:cNvCxnSpPr>
            <a:cxnSpLocks/>
            <a:stCxn id="151" idx="4"/>
            <a:endCxn id="23" idx="1"/>
          </p:cNvCxnSpPr>
          <p:nvPr/>
        </p:nvCxnSpPr>
        <p:spPr>
          <a:xfrm rot="16200000" flipH="1">
            <a:off x="4298770" y="4589431"/>
            <a:ext cx="309280" cy="1521410"/>
          </a:xfrm>
          <a:prstGeom prst="bentConnector2">
            <a:avLst/>
          </a:prstGeom>
          <a:ln w="19050">
            <a:solidFill>
              <a:schemeClr val="accent2"/>
            </a:solidFill>
            <a:prstDash val="sysDot"/>
            <a:headEnd type="arrow" w="med" len="med"/>
            <a:tailEnd type="arrow" w="sm" len="sm"/>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5409BDD2-AA48-4BF8-A46B-AE51778F14DA}"/>
              </a:ext>
            </a:extLst>
          </p:cNvPr>
          <p:cNvSpPr>
            <a:spLocks noGrp="1"/>
          </p:cNvSpPr>
          <p:nvPr>
            <p:ph type="title"/>
          </p:nvPr>
        </p:nvSpPr>
        <p:spPr>
          <a:xfrm>
            <a:off x="266700" y="480284"/>
            <a:ext cx="11018520" cy="711200"/>
          </a:xfrm>
        </p:spPr>
        <p:txBody>
          <a:bodyPr>
            <a:normAutofit/>
          </a:bodyPr>
          <a:lstStyle/>
          <a:p>
            <a:r>
              <a:rPr lang="en-US" sz="2400">
                <a:latin typeface="Arial" pitchFamily="34" charset="0"/>
                <a:cs typeface="Arial" pitchFamily="34" charset="0"/>
              </a:rPr>
              <a:t>Zero Trust Components</a:t>
            </a:r>
            <a:br>
              <a:rPr lang="en-US" sz="2400">
                <a:latin typeface="Arial" pitchFamily="34" charset="0"/>
                <a:cs typeface="Arial" pitchFamily="34" charset="0"/>
              </a:rPr>
            </a:br>
            <a:r>
              <a:rPr lang="en-US" sz="1800">
                <a:latin typeface="Arial" pitchFamily="34" charset="0"/>
                <a:cs typeface="Arial" pitchFamily="34" charset="0"/>
              </a:rPr>
              <a:t>Enable flexible business workflows for the digitized world</a:t>
            </a:r>
          </a:p>
        </p:txBody>
      </p:sp>
      <p:cxnSp>
        <p:nvCxnSpPr>
          <p:cNvPr id="12" name="Connector: Elbow 92">
            <a:extLst>
              <a:ext uri="{FF2B5EF4-FFF2-40B4-BE49-F238E27FC236}">
                <a16:creationId xmlns:a16="http://schemas.microsoft.com/office/drawing/2014/main" id="{0B934B92-550D-40BE-9DDA-3678F4F0D014}"/>
              </a:ext>
            </a:extLst>
          </p:cNvPr>
          <p:cNvCxnSpPr>
            <a:cxnSpLocks/>
          </p:cNvCxnSpPr>
          <p:nvPr/>
        </p:nvCxnSpPr>
        <p:spPr>
          <a:xfrm>
            <a:off x="4124559" y="3483109"/>
            <a:ext cx="3840480" cy="793939"/>
          </a:xfrm>
          <a:prstGeom prst="bentConnector3">
            <a:avLst>
              <a:gd name="adj1" fmla="val 10061"/>
            </a:avLst>
          </a:prstGeom>
          <a:ln w="19050">
            <a:solidFill>
              <a:schemeClr val="accent2"/>
            </a:solidFill>
            <a:prstDash val="sysDot"/>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5" name="Connector: Elbow 139">
            <a:extLst>
              <a:ext uri="{FF2B5EF4-FFF2-40B4-BE49-F238E27FC236}">
                <a16:creationId xmlns:a16="http://schemas.microsoft.com/office/drawing/2014/main" id="{40F300B9-7538-4505-86DA-39ADBC252921}"/>
              </a:ext>
            </a:extLst>
          </p:cNvPr>
          <p:cNvCxnSpPr>
            <a:cxnSpLocks/>
            <a:endCxn id="73" idx="1"/>
          </p:cNvCxnSpPr>
          <p:nvPr/>
        </p:nvCxnSpPr>
        <p:spPr>
          <a:xfrm>
            <a:off x="4311220" y="3379907"/>
            <a:ext cx="2515676" cy="572765"/>
          </a:xfrm>
          <a:prstGeom prst="bentConnector3">
            <a:avLst>
              <a:gd name="adj1" fmla="val 50000"/>
            </a:avLst>
          </a:prstGeom>
          <a:ln w="19050">
            <a:solidFill>
              <a:schemeClr val="accent2"/>
            </a:solidFill>
            <a:prstDash val="sysDot"/>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a:xfrm>
            <a:off x="-7620" y="5212388"/>
            <a:ext cx="12207240" cy="1645612"/>
            <a:chOff x="-7620" y="5212388"/>
            <a:chExt cx="12207240" cy="1645612"/>
          </a:xfrm>
        </p:grpSpPr>
        <p:sp>
          <p:nvSpPr>
            <p:cNvPr id="20" name="Freeform 77">
              <a:extLst>
                <a:ext uri="{FF2B5EF4-FFF2-40B4-BE49-F238E27FC236}">
                  <a16:creationId xmlns:a16="http://schemas.microsoft.com/office/drawing/2014/main" id="{D9BD2845-5761-43ED-838D-AB1FEEF2DCD6}"/>
                </a:ext>
              </a:extLst>
            </p:cNvPr>
            <p:cNvSpPr/>
            <p:nvPr/>
          </p:nvSpPr>
          <p:spPr bwMode="auto">
            <a:xfrm>
              <a:off x="-7620" y="5537201"/>
              <a:ext cx="12207240" cy="1320799"/>
            </a:xfrm>
            <a:custGeom>
              <a:avLst/>
              <a:gdLst>
                <a:gd name="connsiteX0" fmla="*/ 0 w 12192000"/>
                <a:gd name="connsiteY0" fmla="*/ 0 h 591907"/>
                <a:gd name="connsiteX1" fmla="*/ 2386 w 12192000"/>
                <a:gd name="connsiteY1" fmla="*/ 0 h 591907"/>
                <a:gd name="connsiteX2" fmla="*/ 4198 w 12192000"/>
                <a:gd name="connsiteY2" fmla="*/ 17974 h 591907"/>
                <a:gd name="connsiteX3" fmla="*/ 206608 w 12192000"/>
                <a:gd name="connsiteY3" fmla="*/ 182943 h 591907"/>
                <a:gd name="connsiteX4" fmla="*/ 11985392 w 12192000"/>
                <a:gd name="connsiteY4" fmla="*/ 182943 h 591907"/>
                <a:gd name="connsiteX5" fmla="*/ 12187802 w 12192000"/>
                <a:gd name="connsiteY5" fmla="*/ 17974 h 591907"/>
                <a:gd name="connsiteX6" fmla="*/ 12189614 w 12192000"/>
                <a:gd name="connsiteY6" fmla="*/ 0 h 591907"/>
                <a:gd name="connsiteX7" fmla="*/ 12192000 w 12192000"/>
                <a:gd name="connsiteY7" fmla="*/ 0 h 591907"/>
                <a:gd name="connsiteX8" fmla="*/ 12192000 w 12192000"/>
                <a:gd name="connsiteY8" fmla="*/ 591907 h 591907"/>
                <a:gd name="connsiteX9" fmla="*/ 0 w 12192000"/>
                <a:gd name="connsiteY9" fmla="*/ 591907 h 591907"/>
                <a:gd name="connsiteX10" fmla="*/ 0 w 12192000"/>
                <a:gd name="connsiteY10" fmla="*/ 0 h 59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91907">
                  <a:moveTo>
                    <a:pt x="0" y="0"/>
                  </a:moveTo>
                  <a:lnTo>
                    <a:pt x="2386" y="0"/>
                  </a:lnTo>
                  <a:lnTo>
                    <a:pt x="4198" y="17974"/>
                  </a:lnTo>
                  <a:cubicBezTo>
                    <a:pt x="23463" y="112121"/>
                    <a:pt x="106765" y="182943"/>
                    <a:pt x="206608" y="182943"/>
                  </a:cubicBezTo>
                  <a:lnTo>
                    <a:pt x="11985392" y="182943"/>
                  </a:lnTo>
                  <a:cubicBezTo>
                    <a:pt x="12085235" y="182943"/>
                    <a:pt x="12168537" y="112121"/>
                    <a:pt x="12187802" y="17974"/>
                  </a:cubicBezTo>
                  <a:lnTo>
                    <a:pt x="12189614" y="0"/>
                  </a:lnTo>
                  <a:lnTo>
                    <a:pt x="12192000" y="0"/>
                  </a:lnTo>
                  <a:lnTo>
                    <a:pt x="12192000" y="591907"/>
                  </a:lnTo>
                  <a:lnTo>
                    <a:pt x="0" y="591907"/>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21" name="Rectangle 20">
              <a:extLst>
                <a:ext uri="{FF2B5EF4-FFF2-40B4-BE49-F238E27FC236}">
                  <a16:creationId xmlns:a16="http://schemas.microsoft.com/office/drawing/2014/main" id="{F97E6EF6-2C2E-461D-AC19-611E20F1AD59}"/>
                </a:ext>
              </a:extLst>
            </p:cNvPr>
            <p:cNvSpPr/>
            <p:nvPr/>
          </p:nvSpPr>
          <p:spPr>
            <a:xfrm>
              <a:off x="3458101" y="6403619"/>
              <a:ext cx="527580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Arial" pitchFamily="34" charset="0"/>
                  <a:ea typeface="+mn-ea"/>
                  <a:cs typeface="Arial" pitchFamily="34" charset="0"/>
                </a:rPr>
                <a:t>Rapid Threat Detection, Response, and Recovery</a:t>
              </a:r>
            </a:p>
          </p:txBody>
        </p:sp>
        <p:sp>
          <p:nvSpPr>
            <p:cNvPr id="22" name="Freeform 80">
              <a:extLst>
                <a:ext uri="{FF2B5EF4-FFF2-40B4-BE49-F238E27FC236}">
                  <a16:creationId xmlns:a16="http://schemas.microsoft.com/office/drawing/2014/main" id="{F09DD9BC-5849-491E-8417-C115BBB8D2AF}"/>
                </a:ext>
              </a:extLst>
            </p:cNvPr>
            <p:cNvSpPr/>
            <p:nvPr/>
          </p:nvSpPr>
          <p:spPr bwMode="auto">
            <a:xfrm>
              <a:off x="5817550" y="5769111"/>
              <a:ext cx="556901" cy="602005"/>
            </a:xfrm>
            <a:custGeom>
              <a:avLst/>
              <a:gdLst>
                <a:gd name="connsiteX0" fmla="*/ 249358 w 498715"/>
                <a:gd name="connsiteY0" fmla="*/ 0 h 602005"/>
                <a:gd name="connsiteX1" fmla="*/ 425680 w 498715"/>
                <a:gd name="connsiteY1" fmla="*/ 73036 h 602005"/>
                <a:gd name="connsiteX2" fmla="*/ 425680 w 498715"/>
                <a:gd name="connsiteY2" fmla="*/ 73037 h 602005"/>
                <a:gd name="connsiteX3" fmla="*/ 425680 w 498715"/>
                <a:gd name="connsiteY3" fmla="*/ 425682 h 602005"/>
                <a:gd name="connsiteX4" fmla="*/ 249358 w 498715"/>
                <a:gd name="connsiteY4" fmla="*/ 602005 h 602005"/>
                <a:gd name="connsiteX5" fmla="*/ 73035 w 498715"/>
                <a:gd name="connsiteY5" fmla="*/ 425682 h 602005"/>
                <a:gd name="connsiteX6" fmla="*/ 73035 w 498715"/>
                <a:gd name="connsiteY6" fmla="*/ 73036 h 602005"/>
                <a:gd name="connsiteX7" fmla="*/ 249358 w 498715"/>
                <a:gd name="connsiteY7" fmla="*/ 0 h 60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715" h="602005">
                  <a:moveTo>
                    <a:pt x="249358" y="0"/>
                  </a:moveTo>
                  <a:cubicBezTo>
                    <a:pt x="313174" y="0"/>
                    <a:pt x="376990" y="24346"/>
                    <a:pt x="425680" y="73036"/>
                  </a:cubicBezTo>
                  <a:lnTo>
                    <a:pt x="425680" y="73037"/>
                  </a:lnTo>
                  <a:cubicBezTo>
                    <a:pt x="523060" y="170417"/>
                    <a:pt x="523060" y="328302"/>
                    <a:pt x="425680" y="425682"/>
                  </a:cubicBezTo>
                  <a:lnTo>
                    <a:pt x="249358" y="602005"/>
                  </a:lnTo>
                  <a:lnTo>
                    <a:pt x="73035" y="425682"/>
                  </a:lnTo>
                  <a:cubicBezTo>
                    <a:pt x="-24346" y="328301"/>
                    <a:pt x="-24346" y="170416"/>
                    <a:pt x="73035" y="73036"/>
                  </a:cubicBezTo>
                  <a:cubicBezTo>
                    <a:pt x="121725" y="24346"/>
                    <a:pt x="185542" y="0"/>
                    <a:pt x="24935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23" name="Rectangle 22">
              <a:extLst>
                <a:ext uri="{FF2B5EF4-FFF2-40B4-BE49-F238E27FC236}">
                  <a16:creationId xmlns:a16="http://schemas.microsoft.com/office/drawing/2014/main" id="{2A84E78D-1DA6-4D8E-B4D1-9164D4976D9F}"/>
                </a:ext>
              </a:extLst>
            </p:cNvPr>
            <p:cNvSpPr/>
            <p:nvPr/>
          </p:nvSpPr>
          <p:spPr>
            <a:xfrm>
              <a:off x="5214115" y="5212388"/>
              <a:ext cx="1792478"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Modern Security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Operations</a:t>
              </a:r>
            </a:p>
          </p:txBody>
        </p:sp>
      </p:grpSp>
      <p:grpSp>
        <p:nvGrpSpPr>
          <p:cNvPr id="34" name="Group 33" descr="  ">
            <a:extLst>
              <a:ext uri="{FF2B5EF4-FFF2-40B4-BE49-F238E27FC236}">
                <a16:creationId xmlns:a16="http://schemas.microsoft.com/office/drawing/2014/main" id="{12BA927D-0C81-4267-B5F1-7AA736020961}"/>
              </a:ext>
            </a:extLst>
          </p:cNvPr>
          <p:cNvGrpSpPr>
            <a:grpSpLocks noChangeAspect="1"/>
          </p:cNvGrpSpPr>
          <p:nvPr/>
        </p:nvGrpSpPr>
        <p:grpSpPr bwMode="auto">
          <a:xfrm>
            <a:off x="1791337" y="2772578"/>
            <a:ext cx="264480" cy="329351"/>
            <a:chOff x="1596" y="1479"/>
            <a:chExt cx="159" cy="198"/>
          </a:xfrm>
          <a:solidFill>
            <a:schemeClr val="accent2"/>
          </a:solidFill>
        </p:grpSpPr>
        <p:sp>
          <p:nvSpPr>
            <p:cNvPr id="35" name="Freeform 90">
              <a:extLst>
                <a:ext uri="{FF2B5EF4-FFF2-40B4-BE49-F238E27FC236}">
                  <a16:creationId xmlns:a16="http://schemas.microsoft.com/office/drawing/2014/main" id="{ADC2B49A-3D43-4F60-AC5C-ECC6B63E0228}"/>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sp>
          <p:nvSpPr>
            <p:cNvPr id="36" name="Freeform 91">
              <a:extLst>
                <a:ext uri="{FF2B5EF4-FFF2-40B4-BE49-F238E27FC236}">
                  <a16:creationId xmlns:a16="http://schemas.microsoft.com/office/drawing/2014/main" id="{7FC24499-89A8-4E8D-A0E1-0942BBDB3AC4}"/>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grpSp>
      <p:sp>
        <p:nvSpPr>
          <p:cNvPr id="37" name="Freeform 9">
            <a:extLst>
              <a:ext uri="{FF2B5EF4-FFF2-40B4-BE49-F238E27FC236}">
                <a16:creationId xmlns:a16="http://schemas.microsoft.com/office/drawing/2014/main" id="{7256D57F-6D51-4D67-8D86-F4089FDF5FB5}"/>
              </a:ext>
            </a:extLst>
          </p:cNvPr>
          <p:cNvSpPr>
            <a:spLocks noEditPoints="1"/>
          </p:cNvSpPr>
          <p:nvPr/>
        </p:nvSpPr>
        <p:spPr bwMode="auto">
          <a:xfrm>
            <a:off x="1845720" y="4053215"/>
            <a:ext cx="210097" cy="367670"/>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2"/>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grpSp>
        <p:nvGrpSpPr>
          <p:cNvPr id="38" name="Group 37">
            <a:extLst>
              <a:ext uri="{FF2B5EF4-FFF2-40B4-BE49-F238E27FC236}">
                <a16:creationId xmlns:a16="http://schemas.microsoft.com/office/drawing/2014/main" id="{39F7562F-B4BE-4E98-AC77-5DDC0A4737B5}"/>
              </a:ext>
            </a:extLst>
          </p:cNvPr>
          <p:cNvGrpSpPr>
            <a:grpSpLocks noChangeAspect="1"/>
          </p:cNvGrpSpPr>
          <p:nvPr/>
        </p:nvGrpSpPr>
        <p:grpSpPr bwMode="auto">
          <a:xfrm>
            <a:off x="1507834" y="2772578"/>
            <a:ext cx="264480" cy="329351"/>
            <a:chOff x="1596" y="1479"/>
            <a:chExt cx="159" cy="198"/>
          </a:xfrm>
          <a:solidFill>
            <a:schemeClr val="accent2">
              <a:alpha val="75000"/>
            </a:schemeClr>
          </a:solidFill>
        </p:grpSpPr>
        <p:sp>
          <p:nvSpPr>
            <p:cNvPr id="39" name="Freeform 90">
              <a:extLst>
                <a:ext uri="{FF2B5EF4-FFF2-40B4-BE49-F238E27FC236}">
                  <a16:creationId xmlns:a16="http://schemas.microsoft.com/office/drawing/2014/main" id="{0886B482-D892-48A7-9474-C3350D812C84}"/>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sp>
          <p:nvSpPr>
            <p:cNvPr id="40" name="Freeform 91">
              <a:extLst>
                <a:ext uri="{FF2B5EF4-FFF2-40B4-BE49-F238E27FC236}">
                  <a16:creationId xmlns:a16="http://schemas.microsoft.com/office/drawing/2014/main" id="{FCFF2E1F-4EDA-40EB-83EC-1BC38A3198D0}"/>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grpSp>
      <p:sp>
        <p:nvSpPr>
          <p:cNvPr id="41" name="Freeform 9">
            <a:extLst>
              <a:ext uri="{FF2B5EF4-FFF2-40B4-BE49-F238E27FC236}">
                <a16:creationId xmlns:a16="http://schemas.microsoft.com/office/drawing/2014/main" id="{C4C9B8C6-F1E5-470B-B98F-9FB8B10AD541}"/>
              </a:ext>
            </a:extLst>
          </p:cNvPr>
          <p:cNvSpPr>
            <a:spLocks noEditPoints="1"/>
          </p:cNvSpPr>
          <p:nvPr/>
        </p:nvSpPr>
        <p:spPr bwMode="auto">
          <a:xfrm>
            <a:off x="1570150" y="4053215"/>
            <a:ext cx="210097" cy="367670"/>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2">
              <a:alpha val="75000"/>
            </a:scheme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grpSp>
        <p:nvGrpSpPr>
          <p:cNvPr id="42" name="Group 41">
            <a:extLst>
              <a:ext uri="{FF2B5EF4-FFF2-40B4-BE49-F238E27FC236}">
                <a16:creationId xmlns:a16="http://schemas.microsoft.com/office/drawing/2014/main" id="{F594115D-547E-42B4-8E51-E9980F8FACC6}"/>
              </a:ext>
            </a:extLst>
          </p:cNvPr>
          <p:cNvGrpSpPr>
            <a:grpSpLocks noChangeAspect="1"/>
          </p:cNvGrpSpPr>
          <p:nvPr/>
        </p:nvGrpSpPr>
        <p:grpSpPr bwMode="auto">
          <a:xfrm>
            <a:off x="1224332" y="2772578"/>
            <a:ext cx="264480" cy="329351"/>
            <a:chOff x="1596" y="1479"/>
            <a:chExt cx="159" cy="198"/>
          </a:xfrm>
          <a:solidFill>
            <a:schemeClr val="accent2">
              <a:alpha val="50000"/>
            </a:schemeClr>
          </a:solidFill>
        </p:grpSpPr>
        <p:sp>
          <p:nvSpPr>
            <p:cNvPr id="43" name="Freeform 90">
              <a:extLst>
                <a:ext uri="{FF2B5EF4-FFF2-40B4-BE49-F238E27FC236}">
                  <a16:creationId xmlns:a16="http://schemas.microsoft.com/office/drawing/2014/main" id="{22858310-AF83-453F-A2E9-C2947D5D0475}"/>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sp>
          <p:nvSpPr>
            <p:cNvPr id="44" name="Freeform 91">
              <a:extLst>
                <a:ext uri="{FF2B5EF4-FFF2-40B4-BE49-F238E27FC236}">
                  <a16:creationId xmlns:a16="http://schemas.microsoft.com/office/drawing/2014/main" id="{FD8978D4-CB11-4BBA-8757-87033DC53400}"/>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grpSp>
      <p:grpSp>
        <p:nvGrpSpPr>
          <p:cNvPr id="45" name="Group 44">
            <a:extLst>
              <a:ext uri="{FF2B5EF4-FFF2-40B4-BE49-F238E27FC236}">
                <a16:creationId xmlns:a16="http://schemas.microsoft.com/office/drawing/2014/main" id="{B08416CF-13C1-49E3-A3AD-3E36DDAB3837}"/>
              </a:ext>
            </a:extLst>
          </p:cNvPr>
          <p:cNvGrpSpPr>
            <a:grpSpLocks noChangeAspect="1"/>
          </p:cNvGrpSpPr>
          <p:nvPr/>
        </p:nvGrpSpPr>
        <p:grpSpPr bwMode="auto">
          <a:xfrm>
            <a:off x="940830" y="2772578"/>
            <a:ext cx="264480" cy="329351"/>
            <a:chOff x="1596" y="1479"/>
            <a:chExt cx="159" cy="198"/>
          </a:xfrm>
          <a:solidFill>
            <a:schemeClr val="accent2">
              <a:alpha val="25000"/>
            </a:schemeClr>
          </a:solidFill>
        </p:grpSpPr>
        <p:sp>
          <p:nvSpPr>
            <p:cNvPr id="46" name="Freeform 90">
              <a:extLst>
                <a:ext uri="{FF2B5EF4-FFF2-40B4-BE49-F238E27FC236}">
                  <a16:creationId xmlns:a16="http://schemas.microsoft.com/office/drawing/2014/main" id="{69CCA7CA-4F01-4133-ACF6-148439414F53}"/>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sp>
          <p:nvSpPr>
            <p:cNvPr id="47" name="Freeform 91">
              <a:extLst>
                <a:ext uri="{FF2B5EF4-FFF2-40B4-BE49-F238E27FC236}">
                  <a16:creationId xmlns:a16="http://schemas.microsoft.com/office/drawing/2014/main" id="{FDAB57FC-0C89-4D07-B947-87BC19F14F71}"/>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grpSp>
      <p:sp>
        <p:nvSpPr>
          <p:cNvPr id="48" name="Freeform 9">
            <a:extLst>
              <a:ext uri="{FF2B5EF4-FFF2-40B4-BE49-F238E27FC236}">
                <a16:creationId xmlns:a16="http://schemas.microsoft.com/office/drawing/2014/main" id="{E88ADD02-5E0D-4B07-8164-8F155D40DC78}"/>
              </a:ext>
            </a:extLst>
          </p:cNvPr>
          <p:cNvSpPr>
            <a:spLocks noEditPoints="1"/>
          </p:cNvSpPr>
          <p:nvPr/>
        </p:nvSpPr>
        <p:spPr bwMode="auto">
          <a:xfrm>
            <a:off x="1294580" y="4053215"/>
            <a:ext cx="210097" cy="367670"/>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2">
              <a:alpha val="50000"/>
            </a:scheme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sp>
        <p:nvSpPr>
          <p:cNvPr id="49" name="Freeform 9">
            <a:extLst>
              <a:ext uri="{FF2B5EF4-FFF2-40B4-BE49-F238E27FC236}">
                <a16:creationId xmlns:a16="http://schemas.microsoft.com/office/drawing/2014/main" id="{4BEE9418-63B5-4559-8EFB-64FC0E3AD872}"/>
              </a:ext>
            </a:extLst>
          </p:cNvPr>
          <p:cNvSpPr>
            <a:spLocks noEditPoints="1"/>
          </p:cNvSpPr>
          <p:nvPr/>
        </p:nvSpPr>
        <p:spPr bwMode="auto">
          <a:xfrm>
            <a:off x="1019010" y="4053215"/>
            <a:ext cx="210097" cy="367670"/>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2">
              <a:alpha val="25000"/>
            </a:scheme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cxnSp>
        <p:nvCxnSpPr>
          <p:cNvPr id="50" name="Straight Connector 49">
            <a:extLst>
              <a:ext uri="{FF2B5EF4-FFF2-40B4-BE49-F238E27FC236}">
                <a16:creationId xmlns:a16="http://schemas.microsoft.com/office/drawing/2014/main" id="{F7FE9C80-84DE-4B48-93BB-7D843B178F7F}"/>
              </a:ext>
            </a:extLst>
          </p:cNvPr>
          <p:cNvCxnSpPr>
            <a:cxnSpLocks/>
          </p:cNvCxnSpPr>
          <p:nvPr/>
        </p:nvCxnSpPr>
        <p:spPr>
          <a:xfrm>
            <a:off x="4064235" y="3135045"/>
            <a:ext cx="3919923" cy="1"/>
          </a:xfrm>
          <a:prstGeom prst="line">
            <a:avLst/>
          </a:prstGeom>
          <a:ln w="19050">
            <a:solidFill>
              <a:schemeClr val="accent2"/>
            </a:solidFill>
            <a:prstDash val="sysDot"/>
            <a:headEnd type="none" w="med" len="med"/>
            <a:tailEnd type="arrow" w="sm" len="sm"/>
          </a:ln>
        </p:spPr>
        <p:style>
          <a:lnRef idx="1">
            <a:schemeClr val="accent1"/>
          </a:lnRef>
          <a:fillRef idx="0">
            <a:schemeClr val="accent1"/>
          </a:fillRef>
          <a:effectRef idx="0">
            <a:schemeClr val="accent1"/>
          </a:effectRef>
          <a:fontRef idx="minor">
            <a:schemeClr val="tx1"/>
          </a:fontRef>
        </p:style>
      </p:cxnSp>
      <p:pic>
        <p:nvPicPr>
          <p:cNvPr id="51" name="Graphic 125">
            <a:extLst>
              <a:ext uri="{FF2B5EF4-FFF2-40B4-BE49-F238E27FC236}">
                <a16:creationId xmlns:a16="http://schemas.microsoft.com/office/drawing/2014/main" id="{9F52C056-B9A8-4DEC-B000-1B66A38DC4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7728" y="3485255"/>
            <a:ext cx="530375" cy="315968"/>
          </a:xfrm>
          <a:prstGeom prst="rect">
            <a:avLst/>
          </a:prstGeom>
        </p:spPr>
      </p:pic>
      <p:grpSp>
        <p:nvGrpSpPr>
          <p:cNvPr id="52" name="Group 51">
            <a:extLst>
              <a:ext uri="{FF2B5EF4-FFF2-40B4-BE49-F238E27FC236}">
                <a16:creationId xmlns:a16="http://schemas.microsoft.com/office/drawing/2014/main" id="{B1089C2A-2A1E-4D6C-831B-F8699824B65B}"/>
              </a:ext>
            </a:extLst>
          </p:cNvPr>
          <p:cNvGrpSpPr/>
          <p:nvPr/>
        </p:nvGrpSpPr>
        <p:grpSpPr>
          <a:xfrm>
            <a:off x="842593" y="3473809"/>
            <a:ext cx="548640" cy="338859"/>
            <a:chOff x="1578656" y="2999022"/>
            <a:chExt cx="548640" cy="338859"/>
          </a:xfrm>
        </p:grpSpPr>
        <p:sp>
          <p:nvSpPr>
            <p:cNvPr id="53" name="Rectangle: Rounded Corners 136">
              <a:extLst>
                <a:ext uri="{FF2B5EF4-FFF2-40B4-BE49-F238E27FC236}">
                  <a16:creationId xmlns:a16="http://schemas.microsoft.com/office/drawing/2014/main" id="{4B325C96-4CA6-4DD7-A04D-48B9FA2ADC32}"/>
                </a:ext>
              </a:extLst>
            </p:cNvPr>
            <p:cNvSpPr/>
            <p:nvPr/>
          </p:nvSpPr>
          <p:spPr bwMode="auto">
            <a:xfrm>
              <a:off x="1628563" y="2999022"/>
              <a:ext cx="435067" cy="327451"/>
            </a:xfrm>
            <a:prstGeom prst="roundRect">
              <a:avLst>
                <a:gd name="adj" fmla="val 687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54" name="Rectangle: Rounded Corners 138">
              <a:extLst>
                <a:ext uri="{FF2B5EF4-FFF2-40B4-BE49-F238E27FC236}">
                  <a16:creationId xmlns:a16="http://schemas.microsoft.com/office/drawing/2014/main" id="{7FDC1322-9D4B-4BD2-A5A4-1338AB26D7C2}"/>
                </a:ext>
              </a:extLst>
            </p:cNvPr>
            <p:cNvSpPr/>
            <p:nvPr/>
          </p:nvSpPr>
          <p:spPr bwMode="auto">
            <a:xfrm>
              <a:off x="1578656" y="3283017"/>
              <a:ext cx="548640" cy="54864"/>
            </a:xfrm>
            <a:prstGeom prst="roundRect">
              <a:avLst>
                <a:gd name="adj" fmla="val 2341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grpSp>
      <p:pic>
        <p:nvPicPr>
          <p:cNvPr id="55" name="Graphic 127">
            <a:extLst>
              <a:ext uri="{FF2B5EF4-FFF2-40B4-BE49-F238E27FC236}">
                <a16:creationId xmlns:a16="http://schemas.microsoft.com/office/drawing/2014/main" id="{3DC6BA76-DC00-4DC3-AD05-42B2C5DE93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897" y="3485255"/>
            <a:ext cx="530375" cy="315968"/>
          </a:xfrm>
          <a:prstGeom prst="rect">
            <a:avLst/>
          </a:prstGeom>
        </p:spPr>
      </p:pic>
      <p:grpSp>
        <p:nvGrpSpPr>
          <p:cNvPr id="56" name="Group 55">
            <a:extLst>
              <a:ext uri="{FF2B5EF4-FFF2-40B4-BE49-F238E27FC236}">
                <a16:creationId xmlns:a16="http://schemas.microsoft.com/office/drawing/2014/main" id="{7850EE08-D459-4A0A-BF07-EE3FA0BD0EDE}"/>
              </a:ext>
            </a:extLst>
          </p:cNvPr>
          <p:cNvGrpSpPr/>
          <p:nvPr/>
        </p:nvGrpSpPr>
        <p:grpSpPr>
          <a:xfrm>
            <a:off x="1206449" y="3473809"/>
            <a:ext cx="548640" cy="338859"/>
            <a:chOff x="1578656" y="2999022"/>
            <a:chExt cx="548640" cy="338859"/>
          </a:xfrm>
        </p:grpSpPr>
        <p:sp>
          <p:nvSpPr>
            <p:cNvPr id="57" name="Rectangle: Rounded Corners 134">
              <a:extLst>
                <a:ext uri="{FF2B5EF4-FFF2-40B4-BE49-F238E27FC236}">
                  <a16:creationId xmlns:a16="http://schemas.microsoft.com/office/drawing/2014/main" id="{D03726BE-853E-42E8-ACA3-B7D6D608803D}"/>
                </a:ext>
              </a:extLst>
            </p:cNvPr>
            <p:cNvSpPr/>
            <p:nvPr/>
          </p:nvSpPr>
          <p:spPr bwMode="auto">
            <a:xfrm>
              <a:off x="1628563" y="2999022"/>
              <a:ext cx="435067" cy="327451"/>
            </a:xfrm>
            <a:prstGeom prst="roundRect">
              <a:avLst>
                <a:gd name="adj" fmla="val 687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58" name="Rectangle: Rounded Corners 135">
              <a:extLst>
                <a:ext uri="{FF2B5EF4-FFF2-40B4-BE49-F238E27FC236}">
                  <a16:creationId xmlns:a16="http://schemas.microsoft.com/office/drawing/2014/main" id="{27DD1104-22A3-477F-8086-9E959AF01741}"/>
                </a:ext>
              </a:extLst>
            </p:cNvPr>
            <p:cNvSpPr/>
            <p:nvPr/>
          </p:nvSpPr>
          <p:spPr bwMode="auto">
            <a:xfrm>
              <a:off x="1578656" y="3283017"/>
              <a:ext cx="548640" cy="54864"/>
            </a:xfrm>
            <a:prstGeom prst="roundRect">
              <a:avLst>
                <a:gd name="adj" fmla="val 2341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grpSp>
      <p:pic>
        <p:nvPicPr>
          <p:cNvPr id="59" name="Graphic 129">
            <a:extLst>
              <a:ext uri="{FF2B5EF4-FFF2-40B4-BE49-F238E27FC236}">
                <a16:creationId xmlns:a16="http://schemas.microsoft.com/office/drawing/2014/main" id="{3B0B272D-727A-4F00-9EF4-62B6E914FE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36066" y="3485255"/>
            <a:ext cx="530375" cy="315968"/>
          </a:xfrm>
          <a:prstGeom prst="rect">
            <a:avLst/>
          </a:prstGeom>
        </p:spPr>
      </p:pic>
      <p:grpSp>
        <p:nvGrpSpPr>
          <p:cNvPr id="60" name="Group 59">
            <a:extLst>
              <a:ext uri="{FF2B5EF4-FFF2-40B4-BE49-F238E27FC236}">
                <a16:creationId xmlns:a16="http://schemas.microsoft.com/office/drawing/2014/main" id="{4B6A8760-2219-428A-BF9D-6B497F1F9F19}"/>
              </a:ext>
            </a:extLst>
          </p:cNvPr>
          <p:cNvGrpSpPr/>
          <p:nvPr/>
        </p:nvGrpSpPr>
        <p:grpSpPr>
          <a:xfrm>
            <a:off x="1570910" y="3473809"/>
            <a:ext cx="548640" cy="338859"/>
            <a:chOff x="1578656" y="2999022"/>
            <a:chExt cx="548640" cy="338859"/>
          </a:xfrm>
        </p:grpSpPr>
        <p:sp>
          <p:nvSpPr>
            <p:cNvPr id="61" name="Rectangle: Rounded Corners 132">
              <a:extLst>
                <a:ext uri="{FF2B5EF4-FFF2-40B4-BE49-F238E27FC236}">
                  <a16:creationId xmlns:a16="http://schemas.microsoft.com/office/drawing/2014/main" id="{EF2950D7-042C-4F01-A5AA-7947C499D8A8}"/>
                </a:ext>
              </a:extLst>
            </p:cNvPr>
            <p:cNvSpPr/>
            <p:nvPr/>
          </p:nvSpPr>
          <p:spPr bwMode="auto">
            <a:xfrm>
              <a:off x="1628563" y="2999022"/>
              <a:ext cx="435067" cy="327451"/>
            </a:xfrm>
            <a:prstGeom prst="roundRect">
              <a:avLst>
                <a:gd name="adj" fmla="val 687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62" name="Rectangle: Rounded Corners 133">
              <a:extLst>
                <a:ext uri="{FF2B5EF4-FFF2-40B4-BE49-F238E27FC236}">
                  <a16:creationId xmlns:a16="http://schemas.microsoft.com/office/drawing/2014/main" id="{5973483F-8F14-4429-8E55-7AF810BC9C5B}"/>
                </a:ext>
              </a:extLst>
            </p:cNvPr>
            <p:cNvSpPr/>
            <p:nvPr/>
          </p:nvSpPr>
          <p:spPr bwMode="auto">
            <a:xfrm>
              <a:off x="1578656" y="3283017"/>
              <a:ext cx="548640" cy="54864"/>
            </a:xfrm>
            <a:prstGeom prst="roundRect">
              <a:avLst>
                <a:gd name="adj" fmla="val 2341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grpSp>
      <p:pic>
        <p:nvPicPr>
          <p:cNvPr id="63" name="Graphic 131">
            <a:extLst>
              <a:ext uri="{FF2B5EF4-FFF2-40B4-BE49-F238E27FC236}">
                <a16:creationId xmlns:a16="http://schemas.microsoft.com/office/drawing/2014/main" id="{F0C323FC-F313-4BD1-8124-DDC5CC3B9E4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00238" y="3485255"/>
            <a:ext cx="530375" cy="315968"/>
          </a:xfrm>
          <a:prstGeom prst="rect">
            <a:avLst/>
          </a:prstGeom>
        </p:spPr>
      </p:pic>
      <p:grpSp>
        <p:nvGrpSpPr>
          <p:cNvPr id="121" name="Group 120"/>
          <p:cNvGrpSpPr/>
          <p:nvPr/>
        </p:nvGrpSpPr>
        <p:grpSpPr>
          <a:xfrm>
            <a:off x="-7621" y="1361242"/>
            <a:ext cx="12207240" cy="806861"/>
            <a:chOff x="-7621" y="1361242"/>
            <a:chExt cx="12207240" cy="806861"/>
          </a:xfrm>
        </p:grpSpPr>
        <p:sp>
          <p:nvSpPr>
            <p:cNvPr id="65" name="Freeform 77">
              <a:extLst>
                <a:ext uri="{FF2B5EF4-FFF2-40B4-BE49-F238E27FC236}">
                  <a16:creationId xmlns:a16="http://schemas.microsoft.com/office/drawing/2014/main" id="{C2697270-64B5-4366-B568-CA8D8BE6A161}"/>
                </a:ext>
              </a:extLst>
            </p:cNvPr>
            <p:cNvSpPr/>
            <p:nvPr/>
          </p:nvSpPr>
          <p:spPr bwMode="auto">
            <a:xfrm flipV="1">
              <a:off x="-7621" y="1361242"/>
              <a:ext cx="12207240" cy="806861"/>
            </a:xfrm>
            <a:custGeom>
              <a:avLst/>
              <a:gdLst>
                <a:gd name="connsiteX0" fmla="*/ 0 w 12192000"/>
                <a:gd name="connsiteY0" fmla="*/ 0 h 591907"/>
                <a:gd name="connsiteX1" fmla="*/ 2386 w 12192000"/>
                <a:gd name="connsiteY1" fmla="*/ 0 h 591907"/>
                <a:gd name="connsiteX2" fmla="*/ 4198 w 12192000"/>
                <a:gd name="connsiteY2" fmla="*/ 17974 h 591907"/>
                <a:gd name="connsiteX3" fmla="*/ 206608 w 12192000"/>
                <a:gd name="connsiteY3" fmla="*/ 182943 h 591907"/>
                <a:gd name="connsiteX4" fmla="*/ 11985392 w 12192000"/>
                <a:gd name="connsiteY4" fmla="*/ 182943 h 591907"/>
                <a:gd name="connsiteX5" fmla="*/ 12187802 w 12192000"/>
                <a:gd name="connsiteY5" fmla="*/ 17974 h 591907"/>
                <a:gd name="connsiteX6" fmla="*/ 12189614 w 12192000"/>
                <a:gd name="connsiteY6" fmla="*/ 0 h 591907"/>
                <a:gd name="connsiteX7" fmla="*/ 12192000 w 12192000"/>
                <a:gd name="connsiteY7" fmla="*/ 0 h 591907"/>
                <a:gd name="connsiteX8" fmla="*/ 12192000 w 12192000"/>
                <a:gd name="connsiteY8" fmla="*/ 591907 h 591907"/>
                <a:gd name="connsiteX9" fmla="*/ 0 w 12192000"/>
                <a:gd name="connsiteY9" fmla="*/ 591907 h 591907"/>
                <a:gd name="connsiteX10" fmla="*/ 0 w 12192000"/>
                <a:gd name="connsiteY10" fmla="*/ 0 h 59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91907">
                  <a:moveTo>
                    <a:pt x="0" y="0"/>
                  </a:moveTo>
                  <a:lnTo>
                    <a:pt x="2386" y="0"/>
                  </a:lnTo>
                  <a:lnTo>
                    <a:pt x="4198" y="17974"/>
                  </a:lnTo>
                  <a:cubicBezTo>
                    <a:pt x="23463" y="112121"/>
                    <a:pt x="106765" y="182943"/>
                    <a:pt x="206608" y="182943"/>
                  </a:cubicBezTo>
                  <a:lnTo>
                    <a:pt x="11985392" y="182943"/>
                  </a:lnTo>
                  <a:cubicBezTo>
                    <a:pt x="12085235" y="182943"/>
                    <a:pt x="12168537" y="112121"/>
                    <a:pt x="12187802" y="17974"/>
                  </a:cubicBezTo>
                  <a:lnTo>
                    <a:pt x="12189614" y="0"/>
                  </a:lnTo>
                  <a:lnTo>
                    <a:pt x="12192000" y="0"/>
                  </a:lnTo>
                  <a:lnTo>
                    <a:pt x="12192000" y="591907"/>
                  </a:lnTo>
                  <a:lnTo>
                    <a:pt x="0" y="591907"/>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66" name="TextBox 65">
              <a:extLst>
                <a:ext uri="{FF2B5EF4-FFF2-40B4-BE49-F238E27FC236}">
                  <a16:creationId xmlns:a16="http://schemas.microsoft.com/office/drawing/2014/main" id="{333D20C9-88F8-4423-803A-0917E4948396}"/>
                </a:ext>
              </a:extLst>
            </p:cNvPr>
            <p:cNvSpPr txBox="1"/>
            <p:nvPr/>
          </p:nvSpPr>
          <p:spPr>
            <a:xfrm>
              <a:off x="2723110" y="1405682"/>
              <a:ext cx="6745778"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0">
                        <a:srgbClr val="FFFFFF"/>
                      </a:gs>
                      <a:gs pos="100000">
                        <a:srgbClr val="FFFFFF"/>
                      </a:gs>
                    </a:gsLst>
                    <a:lin ang="5400000" scaled="1"/>
                  </a:gradFill>
                  <a:effectLst/>
                  <a:uLnTx/>
                  <a:uFillTx/>
                  <a:latin typeface="Arial" pitchFamily="34" charset="0"/>
                  <a:ea typeface="+mn-ea"/>
                  <a:cs typeface="Arial" pitchFamily="34" charset="0"/>
                </a:rPr>
                <a:t>Clarity, Automation, and Metrics-Driven Approach</a:t>
              </a:r>
            </a:p>
          </p:txBody>
        </p:sp>
      </p:grpSp>
      <p:sp>
        <p:nvSpPr>
          <p:cNvPr id="67" name="Rectangle: Rounded Corners 15">
            <a:extLst>
              <a:ext uri="{FF2B5EF4-FFF2-40B4-BE49-F238E27FC236}">
                <a16:creationId xmlns:a16="http://schemas.microsoft.com/office/drawing/2014/main" id="{87F45647-12D0-4481-A60E-4B666A84249A}"/>
              </a:ext>
            </a:extLst>
          </p:cNvPr>
          <p:cNvSpPr/>
          <p:nvPr/>
        </p:nvSpPr>
        <p:spPr bwMode="auto">
          <a:xfrm>
            <a:off x="4960549" y="1752908"/>
            <a:ext cx="2255661" cy="479138"/>
          </a:xfrm>
          <a:prstGeom prst="roundRect">
            <a:avLst>
              <a:gd name="adj" fmla="val 4209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Governance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Visibility and Policy</a:t>
            </a:r>
          </a:p>
        </p:txBody>
      </p:sp>
      <p:cxnSp>
        <p:nvCxnSpPr>
          <p:cNvPr id="68" name="Connector: Elbow 173">
            <a:extLst>
              <a:ext uri="{FF2B5EF4-FFF2-40B4-BE49-F238E27FC236}">
                <a16:creationId xmlns:a16="http://schemas.microsoft.com/office/drawing/2014/main" id="{4D39E3F1-D6EB-4111-8900-41F5EFD8F202}"/>
              </a:ext>
            </a:extLst>
          </p:cNvPr>
          <p:cNvCxnSpPr>
            <a:cxnSpLocks/>
          </p:cNvCxnSpPr>
          <p:nvPr/>
        </p:nvCxnSpPr>
        <p:spPr>
          <a:xfrm>
            <a:off x="3939676" y="3643239"/>
            <a:ext cx="4017128" cy="1370978"/>
          </a:xfrm>
          <a:prstGeom prst="bentConnector3">
            <a:avLst>
              <a:gd name="adj1" fmla="val 9099"/>
            </a:avLst>
          </a:prstGeom>
          <a:ln w="19050">
            <a:solidFill>
              <a:schemeClr val="accent2"/>
            </a:solidFill>
            <a:prstDash val="sysDot"/>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9" name="Connector: Elbow 175">
            <a:extLst>
              <a:ext uri="{FF2B5EF4-FFF2-40B4-BE49-F238E27FC236}">
                <a16:creationId xmlns:a16="http://schemas.microsoft.com/office/drawing/2014/main" id="{B50B1C5C-E972-485F-B320-E07508A226CB}"/>
              </a:ext>
            </a:extLst>
          </p:cNvPr>
          <p:cNvCxnSpPr>
            <a:cxnSpLocks/>
          </p:cNvCxnSpPr>
          <p:nvPr/>
        </p:nvCxnSpPr>
        <p:spPr>
          <a:xfrm>
            <a:off x="7025383" y="5464942"/>
            <a:ext cx="898779" cy="0"/>
          </a:xfrm>
          <a:prstGeom prst="straightConnector1">
            <a:avLst/>
          </a:prstGeom>
          <a:ln w="19050">
            <a:solidFill>
              <a:schemeClr val="accent2"/>
            </a:solidFill>
            <a:prstDash val="sysDot"/>
            <a:headEnd type="arrow"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037B9166-470D-4D43-8F70-89FC54DF63AE}"/>
              </a:ext>
            </a:extLst>
          </p:cNvPr>
          <p:cNvGrpSpPr/>
          <p:nvPr/>
        </p:nvGrpSpPr>
        <p:grpSpPr>
          <a:xfrm>
            <a:off x="6826896" y="3764956"/>
            <a:ext cx="1129908" cy="375431"/>
            <a:chOff x="6826896" y="3708241"/>
            <a:chExt cx="1129908" cy="375431"/>
          </a:xfrm>
        </p:grpSpPr>
        <p:grpSp>
          <p:nvGrpSpPr>
            <p:cNvPr id="71" name="Group 241">
              <a:extLst>
                <a:ext uri="{FF2B5EF4-FFF2-40B4-BE49-F238E27FC236}">
                  <a16:creationId xmlns:a16="http://schemas.microsoft.com/office/drawing/2014/main" id="{782D4BAF-3ACC-4520-8575-2A37E8F09A0C}"/>
                </a:ext>
              </a:extLst>
            </p:cNvPr>
            <p:cNvGrpSpPr/>
            <p:nvPr/>
          </p:nvGrpSpPr>
          <p:grpSpPr>
            <a:xfrm>
              <a:off x="6826896" y="3708241"/>
              <a:ext cx="1027599" cy="375431"/>
              <a:chOff x="4826802" y="3117378"/>
              <a:chExt cx="1027599" cy="375431"/>
            </a:xfrm>
          </p:grpSpPr>
          <p:sp>
            <p:nvSpPr>
              <p:cNvPr id="73" name="Rectangle 72">
                <a:extLst>
                  <a:ext uri="{FF2B5EF4-FFF2-40B4-BE49-F238E27FC236}">
                    <a16:creationId xmlns:a16="http://schemas.microsoft.com/office/drawing/2014/main" id="{F39B3697-7C7A-481D-B7AA-018D572EA9A4}"/>
                  </a:ext>
                </a:extLst>
              </p:cNvPr>
              <p:cNvSpPr/>
              <p:nvPr/>
            </p:nvSpPr>
            <p:spPr>
              <a:xfrm>
                <a:off x="4826802" y="3117378"/>
                <a:ext cx="867611" cy="375431"/>
              </a:xfrm>
              <a:prstGeom prst="rect">
                <a:avLst/>
              </a:prstGeom>
              <a:solidFill>
                <a:schemeClr val="accent2"/>
              </a:solidFill>
              <a:ln>
                <a:noFill/>
              </a:ln>
              <a:effectLst>
                <a:outerShdw blurRad="1905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146302" numCol="1" spcCol="0" rtlCol="0" fromWordArt="0" anchor="ctr" anchorCtr="0" forceAA="0" compatLnSpc="1">
                <a:prstTxWarp prst="textNoShape">
                  <a:avLst/>
                </a:prstTxWarp>
                <a:noAutofit/>
              </a:bodyPr>
              <a:lstStyle/>
              <a:p>
                <a:pPr marL="0" marR="0" lvl="0" indent="0" algn="l" defTabSz="914236" rtl="0" eaLnBrk="1" fontAlgn="auto" latinLnBrk="0" hangingPunct="1">
                  <a:lnSpc>
                    <a:spcPct val="100000"/>
                  </a:lnSpc>
                  <a:spcBef>
                    <a:spcPts val="0"/>
                  </a:spcBef>
                  <a:spcAft>
                    <a:spcPts val="588"/>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Arial" pitchFamily="34" charset="0"/>
                    <a:ea typeface="+mn-ea"/>
                    <a:cs typeface="Arial" pitchFamily="34" charset="0"/>
                  </a:rPr>
                  <a:t>&lt;/&gt;</a:t>
                </a:r>
              </a:p>
            </p:txBody>
          </p:sp>
          <p:sp>
            <p:nvSpPr>
              <p:cNvPr id="74" name="Rectangle 73">
                <a:extLst>
                  <a:ext uri="{FF2B5EF4-FFF2-40B4-BE49-F238E27FC236}">
                    <a16:creationId xmlns:a16="http://schemas.microsoft.com/office/drawing/2014/main" id="{E970860D-290D-4B9D-951D-9626C15EB381}"/>
                  </a:ext>
                </a:extLst>
              </p:cNvPr>
              <p:cNvSpPr/>
              <p:nvPr/>
            </p:nvSpPr>
            <p:spPr>
              <a:xfrm>
                <a:off x="5094957" y="3145519"/>
                <a:ext cx="759444" cy="307777"/>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marL="0" marR="0" lvl="0" indent="0" algn="l" defTabSz="914236" rtl="0" eaLnBrk="1" fontAlgn="auto" latinLnBrk="0" hangingPunct="1">
                  <a:lnSpc>
                    <a:spcPct val="100000"/>
                  </a:lnSpc>
                  <a:spcBef>
                    <a:spcPts val="0"/>
                  </a:spcBef>
                  <a:spcAft>
                    <a:spcPts val="588"/>
                  </a:spcAft>
                  <a:buClrTx/>
                  <a:buSzTx/>
                  <a:buFontTx/>
                  <a:buNone/>
                  <a:tabLst/>
                  <a:defRPr/>
                </a:pPr>
                <a:r>
                  <a:rPr kumimoji="0" lang="en-US" sz="1300" b="1" i="0" u="none" strike="noStrike" kern="0" cap="none" spc="0" normalizeH="0" baseline="0" noProof="0">
                    <a:ln>
                      <a:noFill/>
                    </a:ln>
                    <a:solidFill>
                      <a:srgbClr val="FFFFFF"/>
                    </a:solidFill>
                    <a:effectLst/>
                    <a:uLnTx/>
                    <a:uFillTx/>
                    <a:latin typeface="Arial" pitchFamily="34" charset="0"/>
                    <a:ea typeface="+mn-ea"/>
                    <a:cs typeface="Arial" pitchFamily="34" charset="0"/>
                  </a:rPr>
                  <a:t>APIs</a:t>
                </a:r>
              </a:p>
            </p:txBody>
          </p:sp>
        </p:grpSp>
        <p:cxnSp>
          <p:nvCxnSpPr>
            <p:cNvPr id="72" name="Straight Connector 71">
              <a:extLst>
                <a:ext uri="{FF2B5EF4-FFF2-40B4-BE49-F238E27FC236}">
                  <a16:creationId xmlns:a16="http://schemas.microsoft.com/office/drawing/2014/main" id="{2FC74915-8307-7248-A79E-5E05682C75B6}"/>
                </a:ext>
              </a:extLst>
            </p:cNvPr>
            <p:cNvCxnSpPr>
              <a:cxnSpLocks/>
            </p:cNvCxnSpPr>
            <p:nvPr/>
          </p:nvCxnSpPr>
          <p:spPr>
            <a:xfrm>
              <a:off x="7733120" y="3895957"/>
              <a:ext cx="223684" cy="0"/>
            </a:xfrm>
            <a:prstGeom prst="line">
              <a:avLst/>
            </a:prstGeom>
            <a:ln w="19050">
              <a:solidFill>
                <a:schemeClr val="accent2"/>
              </a:solidFill>
              <a:prstDash val="sysDot"/>
              <a:headEnd type="none" w="med" len="med"/>
              <a:tailEnd type="arrow" w="sm" len="sm"/>
            </a:ln>
          </p:spPr>
          <p:style>
            <a:lnRef idx="1">
              <a:schemeClr val="accent1"/>
            </a:lnRef>
            <a:fillRef idx="0">
              <a:schemeClr val="accent1"/>
            </a:fillRef>
            <a:effectRef idx="0">
              <a:schemeClr val="accent1"/>
            </a:effectRef>
            <a:fontRef idx="minor">
              <a:schemeClr val="tx1"/>
            </a:fontRef>
          </p:style>
        </p:cxnSp>
      </p:grpSp>
      <p:pic>
        <p:nvPicPr>
          <p:cNvPr id="75" name="Graphic 137" descr="Shield with solid fill">
            <a:extLst>
              <a:ext uri="{FF2B5EF4-FFF2-40B4-BE49-F238E27FC236}">
                <a16:creationId xmlns:a16="http://schemas.microsoft.com/office/drawing/2014/main" id="{C9406E10-749F-604C-8917-28552E7138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65912" y="5699568"/>
            <a:ext cx="640080" cy="640080"/>
          </a:xfrm>
          <a:prstGeom prst="rect">
            <a:avLst/>
          </a:prstGeom>
        </p:spPr>
      </p:pic>
      <p:sp>
        <p:nvSpPr>
          <p:cNvPr id="77" name="Rectangle 76">
            <a:extLst>
              <a:ext uri="{FF2B5EF4-FFF2-40B4-BE49-F238E27FC236}">
                <a16:creationId xmlns:a16="http://schemas.microsoft.com/office/drawing/2014/main" id="{BDC388AB-C35B-4D6F-9ABF-9D3479255FD4}"/>
              </a:ext>
            </a:extLst>
          </p:cNvPr>
          <p:cNvSpPr/>
          <p:nvPr/>
        </p:nvSpPr>
        <p:spPr>
          <a:xfrm>
            <a:off x="8522108" y="3053944"/>
            <a:ext cx="2011680" cy="777240"/>
          </a:xfrm>
          <a:prstGeom prst="rect">
            <a:avLst/>
          </a:prstGeom>
          <a:solidFill>
            <a:schemeClr val="bg1"/>
          </a:solidFill>
          <a:ln w="12700">
            <a:solidFill>
              <a:schemeClr val="accent1">
                <a:lumMod val="75000"/>
              </a:schemeClr>
            </a:solid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182878" bIns="201168" numCol="1" spcCol="0" rtlCol="0" fromWordArt="0" anchor="t"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endPar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Arial" pitchFamily="34" charset="0"/>
              <a:ea typeface="+mn-ea"/>
              <a:cs typeface="Arial" pitchFamily="34" charset="0"/>
            </a:endParaRPr>
          </a:p>
        </p:txBody>
      </p:sp>
      <p:grpSp>
        <p:nvGrpSpPr>
          <p:cNvPr id="78" name="Group 89">
            <a:extLst>
              <a:ext uri="{FF2B5EF4-FFF2-40B4-BE49-F238E27FC236}">
                <a16:creationId xmlns:a16="http://schemas.microsoft.com/office/drawing/2014/main" id="{1892A9D9-EB48-4E2F-984B-D20797727D99}"/>
              </a:ext>
            </a:extLst>
          </p:cNvPr>
          <p:cNvGrpSpPr>
            <a:grpSpLocks noChangeAspect="1"/>
          </p:cNvGrpSpPr>
          <p:nvPr/>
        </p:nvGrpSpPr>
        <p:grpSpPr bwMode="auto">
          <a:xfrm rot="16200000">
            <a:off x="9098059" y="3434280"/>
            <a:ext cx="196548" cy="240992"/>
            <a:chOff x="5039" y="1460"/>
            <a:chExt cx="199" cy="244"/>
          </a:xfrm>
          <a:solidFill>
            <a:schemeClr val="accent6"/>
          </a:solidFill>
        </p:grpSpPr>
        <p:sp>
          <p:nvSpPr>
            <p:cNvPr id="87" name="Freeform 90">
              <a:extLst>
                <a:ext uri="{FF2B5EF4-FFF2-40B4-BE49-F238E27FC236}">
                  <a16:creationId xmlns:a16="http://schemas.microsoft.com/office/drawing/2014/main" id="{612E9A6E-5B65-4696-ABA6-FD98D2E2B72C}"/>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sp>
          <p:nvSpPr>
            <p:cNvPr id="88" name="Freeform 91">
              <a:extLst>
                <a:ext uri="{FF2B5EF4-FFF2-40B4-BE49-F238E27FC236}">
                  <a16:creationId xmlns:a16="http://schemas.microsoft.com/office/drawing/2014/main" id="{4F09AE0B-DD83-4BD0-8DA0-6E2CA59479DB}"/>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grpSp>
      <p:grpSp>
        <p:nvGrpSpPr>
          <p:cNvPr id="79" name="Group 13">
            <a:extLst>
              <a:ext uri="{FF2B5EF4-FFF2-40B4-BE49-F238E27FC236}">
                <a16:creationId xmlns:a16="http://schemas.microsoft.com/office/drawing/2014/main" id="{6B7C88BB-94E8-4072-A18E-6F3171E68228}"/>
              </a:ext>
            </a:extLst>
          </p:cNvPr>
          <p:cNvGrpSpPr/>
          <p:nvPr/>
        </p:nvGrpSpPr>
        <p:grpSpPr>
          <a:xfrm>
            <a:off x="9507868" y="3447552"/>
            <a:ext cx="291373" cy="237636"/>
            <a:chOff x="10594297" y="3126733"/>
            <a:chExt cx="291373" cy="237636"/>
          </a:xfrm>
        </p:grpSpPr>
        <p:grpSp>
          <p:nvGrpSpPr>
            <p:cNvPr id="83" name="Group 82">
              <a:extLst>
                <a:ext uri="{FF2B5EF4-FFF2-40B4-BE49-F238E27FC236}">
                  <a16:creationId xmlns:a16="http://schemas.microsoft.com/office/drawing/2014/main" id="{4523AC56-D284-4AC4-8879-4B44230347D7}"/>
                </a:ext>
              </a:extLst>
            </p:cNvPr>
            <p:cNvGrpSpPr>
              <a:grpSpLocks noChangeAspect="1"/>
            </p:cNvGrpSpPr>
            <p:nvPr/>
          </p:nvGrpSpPr>
          <p:grpSpPr bwMode="auto">
            <a:xfrm rot="16200000">
              <a:off x="10621166" y="3099864"/>
              <a:ext cx="237636" cy="291373"/>
              <a:chOff x="5039" y="1460"/>
              <a:chExt cx="199" cy="244"/>
            </a:xfrm>
            <a:solidFill>
              <a:schemeClr val="accent6"/>
            </a:solidFill>
          </p:grpSpPr>
          <p:sp>
            <p:nvSpPr>
              <p:cNvPr id="85" name="Freeform 90">
                <a:extLst>
                  <a:ext uri="{FF2B5EF4-FFF2-40B4-BE49-F238E27FC236}">
                    <a16:creationId xmlns:a16="http://schemas.microsoft.com/office/drawing/2014/main" id="{7F831602-6D60-4732-8E38-2ED2021C74D2}"/>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sp>
            <p:nvSpPr>
              <p:cNvPr id="86" name="Freeform 91">
                <a:extLst>
                  <a:ext uri="{FF2B5EF4-FFF2-40B4-BE49-F238E27FC236}">
                    <a16:creationId xmlns:a16="http://schemas.microsoft.com/office/drawing/2014/main" id="{2B5C3C47-8B85-46CD-8AC2-E0528000A1A0}"/>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grpSp>
        <p:pic>
          <p:nvPicPr>
            <p:cNvPr id="84" name="Graphic 122">
              <a:extLst>
                <a:ext uri="{FF2B5EF4-FFF2-40B4-BE49-F238E27FC236}">
                  <a16:creationId xmlns:a16="http://schemas.microsoft.com/office/drawing/2014/main" id="{68AF685B-0F29-435A-8EB1-061BB26232D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660092" y="3214540"/>
              <a:ext cx="159777" cy="118478"/>
            </a:xfrm>
            <a:prstGeom prst="rect">
              <a:avLst/>
            </a:prstGeom>
          </p:spPr>
        </p:pic>
      </p:grpSp>
      <p:pic>
        <p:nvPicPr>
          <p:cNvPr id="80" name="Graphic 234" descr="Database">
            <a:extLst>
              <a:ext uri="{FF2B5EF4-FFF2-40B4-BE49-F238E27FC236}">
                <a16:creationId xmlns:a16="http://schemas.microsoft.com/office/drawing/2014/main" id="{0B94AD1E-2D2B-42CB-B775-5AD129E3342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97875" y="3290450"/>
            <a:ext cx="565015" cy="565015"/>
          </a:xfrm>
          <a:prstGeom prst="rect">
            <a:avLst/>
          </a:prstGeom>
        </p:spPr>
      </p:pic>
      <p:pic>
        <p:nvPicPr>
          <p:cNvPr id="81" name="Graphic 91">
            <a:extLst>
              <a:ext uri="{FF2B5EF4-FFF2-40B4-BE49-F238E27FC236}">
                <a16:creationId xmlns:a16="http://schemas.microsoft.com/office/drawing/2014/main" id="{A96F22E0-3736-4704-8052-B79F7796A66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668416" y="3453310"/>
            <a:ext cx="243033" cy="211333"/>
          </a:xfrm>
          <a:prstGeom prst="rect">
            <a:avLst/>
          </a:prstGeom>
        </p:spPr>
      </p:pic>
      <p:sp>
        <p:nvSpPr>
          <p:cNvPr id="82" name="Rectangle 81">
            <a:extLst>
              <a:ext uri="{FF2B5EF4-FFF2-40B4-BE49-F238E27FC236}">
                <a16:creationId xmlns:a16="http://schemas.microsoft.com/office/drawing/2014/main" id="{65491178-2513-B249-B61A-10D14453A448}"/>
              </a:ext>
            </a:extLst>
          </p:cNvPr>
          <p:cNvSpPr/>
          <p:nvPr/>
        </p:nvSpPr>
        <p:spPr>
          <a:xfrm>
            <a:off x="8914566" y="3025203"/>
            <a:ext cx="131959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t>Data/Information</a:t>
            </a:r>
          </a:p>
        </p:txBody>
      </p:sp>
      <p:grpSp>
        <p:nvGrpSpPr>
          <p:cNvPr id="158" name="Group 157">
            <a:extLst>
              <a:ext uri="{FF2B5EF4-FFF2-40B4-BE49-F238E27FC236}">
                <a16:creationId xmlns:a16="http://schemas.microsoft.com/office/drawing/2014/main" id="{D78BCEAC-90C2-428E-AC16-3E3B27EA4C8C}"/>
              </a:ext>
            </a:extLst>
          </p:cNvPr>
          <p:cNvGrpSpPr/>
          <p:nvPr/>
        </p:nvGrpSpPr>
        <p:grpSpPr>
          <a:xfrm>
            <a:off x="8528927" y="3976673"/>
            <a:ext cx="2011680" cy="801169"/>
            <a:chOff x="8528927" y="3976673"/>
            <a:chExt cx="2011680" cy="801169"/>
          </a:xfrm>
        </p:grpSpPr>
        <p:sp>
          <p:nvSpPr>
            <p:cNvPr id="90" name="Rectangle 89">
              <a:extLst>
                <a:ext uri="{FF2B5EF4-FFF2-40B4-BE49-F238E27FC236}">
                  <a16:creationId xmlns:a16="http://schemas.microsoft.com/office/drawing/2014/main" id="{418ACEC2-C96E-4748-A261-934079B35671}"/>
                </a:ext>
              </a:extLst>
            </p:cNvPr>
            <p:cNvSpPr/>
            <p:nvPr/>
          </p:nvSpPr>
          <p:spPr>
            <a:xfrm>
              <a:off x="8528927" y="4000602"/>
              <a:ext cx="2011680" cy="777240"/>
            </a:xfrm>
            <a:prstGeom prst="rect">
              <a:avLst/>
            </a:prstGeom>
            <a:solidFill>
              <a:schemeClr val="bg1"/>
            </a:solidFill>
            <a:ln w="12700">
              <a:solidFill>
                <a:schemeClr val="accent1">
                  <a:lumMod val="75000"/>
                </a:schemeClr>
              </a:solid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182878" bIns="201168" numCol="1" spcCol="0" rtlCol="0" fromWordArt="0" anchor="t"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endPar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Arial" pitchFamily="34" charset="0"/>
                <a:ea typeface="+mn-ea"/>
                <a:cs typeface="Arial" pitchFamily="34" charset="0"/>
              </a:endParaRPr>
            </a:p>
          </p:txBody>
        </p:sp>
        <p:sp>
          <p:nvSpPr>
            <p:cNvPr id="91" name="TextBox 90">
              <a:extLst>
                <a:ext uri="{FF2B5EF4-FFF2-40B4-BE49-F238E27FC236}">
                  <a16:creationId xmlns:a16="http://schemas.microsoft.com/office/drawing/2014/main" id="{FB76D91A-B415-4619-A1F4-A80CD71B1D7A}"/>
                </a:ext>
              </a:extLst>
            </p:cNvPr>
            <p:cNvSpPr txBox="1"/>
            <p:nvPr/>
          </p:nvSpPr>
          <p:spPr>
            <a:xfrm>
              <a:off x="8787458" y="3976673"/>
              <a:ext cx="159016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t>Apps &amp; Systems</a:t>
              </a:r>
            </a:p>
          </p:txBody>
        </p:sp>
      </p:grpSp>
      <p:pic>
        <p:nvPicPr>
          <p:cNvPr id="92" name="Graphic 228" descr="Flowchart">
            <a:extLst>
              <a:ext uri="{FF2B5EF4-FFF2-40B4-BE49-F238E27FC236}">
                <a16:creationId xmlns:a16="http://schemas.microsoft.com/office/drawing/2014/main" id="{83318D1C-B321-4AA6-AEC4-A33C5368DA5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871948" y="4201831"/>
            <a:ext cx="616869" cy="616869"/>
          </a:xfrm>
          <a:prstGeom prst="rect">
            <a:avLst/>
          </a:prstGeom>
        </p:spPr>
      </p:pic>
      <p:grpSp>
        <p:nvGrpSpPr>
          <p:cNvPr id="93" name="Group 4">
            <a:extLst>
              <a:ext uri="{FF2B5EF4-FFF2-40B4-BE49-F238E27FC236}">
                <a16:creationId xmlns:a16="http://schemas.microsoft.com/office/drawing/2014/main" id="{5D77389F-DB68-4DF9-A94E-DB9BF8AA3C77}"/>
              </a:ext>
            </a:extLst>
          </p:cNvPr>
          <p:cNvGrpSpPr>
            <a:grpSpLocks noChangeAspect="1"/>
          </p:cNvGrpSpPr>
          <p:nvPr/>
        </p:nvGrpSpPr>
        <p:grpSpPr bwMode="auto">
          <a:xfrm>
            <a:off x="8680572" y="4371792"/>
            <a:ext cx="359393" cy="281556"/>
            <a:chOff x="8417" y="3367"/>
            <a:chExt cx="374" cy="293"/>
          </a:xfrm>
        </p:grpSpPr>
        <p:sp>
          <p:nvSpPr>
            <p:cNvPr id="94" name="AutoShape 3">
              <a:extLst>
                <a:ext uri="{FF2B5EF4-FFF2-40B4-BE49-F238E27FC236}">
                  <a16:creationId xmlns:a16="http://schemas.microsoft.com/office/drawing/2014/main" id="{5DA61A05-0B9A-4155-B8D7-A79AD93452CA}"/>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95" name="Rectangle 5">
              <a:extLst>
                <a:ext uri="{FF2B5EF4-FFF2-40B4-BE49-F238E27FC236}">
                  <a16:creationId xmlns:a16="http://schemas.microsoft.com/office/drawing/2014/main" id="{46B397C2-72AA-4E16-A363-6665F571B027}"/>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96" name="Rectangle 6">
              <a:extLst>
                <a:ext uri="{FF2B5EF4-FFF2-40B4-BE49-F238E27FC236}">
                  <a16:creationId xmlns:a16="http://schemas.microsoft.com/office/drawing/2014/main" id="{E2C2C169-AD2C-4D92-B006-0582E81678C4}"/>
                </a:ext>
              </a:extLst>
            </p:cNvPr>
            <p:cNvSpPr>
              <a:spLocks noChangeArrowheads="1"/>
            </p:cNvSpPr>
            <p:nvPr/>
          </p:nvSpPr>
          <p:spPr bwMode="auto">
            <a:xfrm>
              <a:off x="8417" y="3367"/>
              <a:ext cx="374" cy="3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97" name="Oval 7">
              <a:extLst>
                <a:ext uri="{FF2B5EF4-FFF2-40B4-BE49-F238E27FC236}">
                  <a16:creationId xmlns:a16="http://schemas.microsoft.com/office/drawing/2014/main" id="{B62363A6-AAD6-4EB0-ABF7-C28D08F29C71}"/>
                </a:ext>
              </a:extLst>
            </p:cNvPr>
            <p:cNvSpPr>
              <a:spLocks noChangeArrowheads="1"/>
            </p:cNvSpPr>
            <p:nvPr/>
          </p:nvSpPr>
          <p:spPr bwMode="auto">
            <a:xfrm>
              <a:off x="8430" y="3379"/>
              <a:ext cx="11" cy="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98" name="Oval 8">
              <a:extLst>
                <a:ext uri="{FF2B5EF4-FFF2-40B4-BE49-F238E27FC236}">
                  <a16:creationId xmlns:a16="http://schemas.microsoft.com/office/drawing/2014/main" id="{F9ECAF59-000E-4758-89D0-2176A92CB3B1}"/>
                </a:ext>
              </a:extLst>
            </p:cNvPr>
            <p:cNvSpPr>
              <a:spLocks noChangeArrowheads="1"/>
            </p:cNvSpPr>
            <p:nvPr/>
          </p:nvSpPr>
          <p:spPr bwMode="auto">
            <a:xfrm>
              <a:off x="8447" y="3379"/>
              <a:ext cx="12" cy="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99" name="Oval 9">
              <a:extLst>
                <a:ext uri="{FF2B5EF4-FFF2-40B4-BE49-F238E27FC236}">
                  <a16:creationId xmlns:a16="http://schemas.microsoft.com/office/drawing/2014/main" id="{BD509F0A-BBE8-462F-AE83-B6CE9C7FAA86}"/>
                </a:ext>
              </a:extLst>
            </p:cNvPr>
            <p:cNvSpPr>
              <a:spLocks noChangeArrowheads="1"/>
            </p:cNvSpPr>
            <p:nvPr/>
          </p:nvSpPr>
          <p:spPr bwMode="auto">
            <a:xfrm>
              <a:off x="8465" y="3379"/>
              <a:ext cx="11" cy="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00" name="Rectangle 10">
              <a:extLst>
                <a:ext uri="{FF2B5EF4-FFF2-40B4-BE49-F238E27FC236}">
                  <a16:creationId xmlns:a16="http://schemas.microsoft.com/office/drawing/2014/main" id="{D0A0050C-0813-4C89-8036-1F350AA76335}"/>
                </a:ext>
              </a:extLst>
            </p:cNvPr>
            <p:cNvSpPr>
              <a:spLocks noChangeArrowheads="1"/>
            </p:cNvSpPr>
            <p:nvPr/>
          </p:nvSpPr>
          <p:spPr bwMode="auto">
            <a:xfrm>
              <a:off x="8487" y="3461"/>
              <a:ext cx="59" cy="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01" name="Rectangle 11">
              <a:extLst>
                <a:ext uri="{FF2B5EF4-FFF2-40B4-BE49-F238E27FC236}">
                  <a16:creationId xmlns:a16="http://schemas.microsoft.com/office/drawing/2014/main" id="{0F6CA3F6-4DCF-4CA7-BD59-5D60806EBF5D}"/>
                </a:ext>
              </a:extLst>
            </p:cNvPr>
            <p:cNvSpPr>
              <a:spLocks noChangeArrowheads="1"/>
            </p:cNvSpPr>
            <p:nvPr/>
          </p:nvSpPr>
          <p:spPr bwMode="auto">
            <a:xfrm>
              <a:off x="8576" y="3461"/>
              <a:ext cx="58" cy="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02" name="Rectangle 12">
              <a:extLst>
                <a:ext uri="{FF2B5EF4-FFF2-40B4-BE49-F238E27FC236}">
                  <a16:creationId xmlns:a16="http://schemas.microsoft.com/office/drawing/2014/main" id="{34707E74-B1AC-44EA-A707-4ACAF2334615}"/>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03" name="Rectangle 13">
              <a:extLst>
                <a:ext uri="{FF2B5EF4-FFF2-40B4-BE49-F238E27FC236}">
                  <a16:creationId xmlns:a16="http://schemas.microsoft.com/office/drawing/2014/main" id="{BB0B6F4A-C987-4EC0-BCB9-52D0EBDE917F}"/>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04" name="Rectangle 103">
              <a:extLst>
                <a:ext uri="{FF2B5EF4-FFF2-40B4-BE49-F238E27FC236}">
                  <a16:creationId xmlns:a16="http://schemas.microsoft.com/office/drawing/2014/main" id="{CFED62EE-0B58-4E00-BA59-15BD77C69F3C}"/>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05" name="Rectangle 104">
              <a:extLst>
                <a:ext uri="{FF2B5EF4-FFF2-40B4-BE49-F238E27FC236}">
                  <a16:creationId xmlns:a16="http://schemas.microsoft.com/office/drawing/2014/main" id="{C87B5D4F-0321-4583-A086-2A639F3A3E60}"/>
                </a:ext>
              </a:extLst>
            </p:cNvPr>
            <p:cNvSpPr>
              <a:spLocks noChangeArrowheads="1"/>
            </p:cNvSpPr>
            <p:nvPr/>
          </p:nvSpPr>
          <p:spPr bwMode="auto">
            <a:xfrm>
              <a:off x="8662" y="3555"/>
              <a:ext cx="59" cy="5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grpSp>
      <p:grpSp>
        <p:nvGrpSpPr>
          <p:cNvPr id="159" name="Group 158">
            <a:extLst>
              <a:ext uri="{FF2B5EF4-FFF2-40B4-BE49-F238E27FC236}">
                <a16:creationId xmlns:a16="http://schemas.microsoft.com/office/drawing/2014/main" id="{4CC2982A-D93D-477A-BE29-58FDF145E8C3}"/>
              </a:ext>
            </a:extLst>
          </p:cNvPr>
          <p:cNvGrpSpPr/>
          <p:nvPr/>
        </p:nvGrpSpPr>
        <p:grpSpPr>
          <a:xfrm>
            <a:off x="8542123" y="4936480"/>
            <a:ext cx="2011680" cy="798417"/>
            <a:chOff x="8542123" y="4936480"/>
            <a:chExt cx="2011680" cy="798417"/>
          </a:xfrm>
        </p:grpSpPr>
        <p:sp>
          <p:nvSpPr>
            <p:cNvPr id="107" name="Rectangle 106">
              <a:extLst>
                <a:ext uri="{FF2B5EF4-FFF2-40B4-BE49-F238E27FC236}">
                  <a16:creationId xmlns:a16="http://schemas.microsoft.com/office/drawing/2014/main" id="{4A361D20-CEBA-3E41-AE64-4A4D4508C6E3}"/>
                </a:ext>
              </a:extLst>
            </p:cNvPr>
            <p:cNvSpPr/>
            <p:nvPr/>
          </p:nvSpPr>
          <p:spPr>
            <a:xfrm>
              <a:off x="8542123" y="4957657"/>
              <a:ext cx="2011680" cy="777240"/>
            </a:xfrm>
            <a:prstGeom prst="rect">
              <a:avLst/>
            </a:prstGeom>
            <a:solidFill>
              <a:schemeClr val="bg1"/>
            </a:solidFill>
            <a:ln w="12700">
              <a:solidFill>
                <a:schemeClr val="accent1">
                  <a:lumMod val="75000"/>
                </a:schemeClr>
              </a:solid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182878" bIns="201168" numCol="1" spcCol="0" rtlCol="0" fromWordArt="0" anchor="t"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endPar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Arial" pitchFamily="34" charset="0"/>
                <a:ea typeface="+mn-ea"/>
                <a:cs typeface="Arial" pitchFamily="34" charset="0"/>
              </a:endParaRPr>
            </a:p>
          </p:txBody>
        </p:sp>
        <p:sp>
          <p:nvSpPr>
            <p:cNvPr id="109" name="Rectangle 108">
              <a:extLst>
                <a:ext uri="{FF2B5EF4-FFF2-40B4-BE49-F238E27FC236}">
                  <a16:creationId xmlns:a16="http://schemas.microsoft.com/office/drawing/2014/main" id="{E83617D0-7ACA-3947-BB49-2797C6CE33AB}"/>
                </a:ext>
              </a:extLst>
            </p:cNvPr>
            <p:cNvSpPr/>
            <p:nvPr/>
          </p:nvSpPr>
          <p:spPr>
            <a:xfrm>
              <a:off x="9031586" y="4936480"/>
              <a:ext cx="1225014"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t>Secured Zones</a:t>
              </a:r>
            </a:p>
          </p:txBody>
        </p:sp>
      </p:grpSp>
      <p:pic>
        <p:nvPicPr>
          <p:cNvPr id="2" name="Picture 1">
            <a:extLst>
              <a:ext uri="{FF2B5EF4-FFF2-40B4-BE49-F238E27FC236}">
                <a16:creationId xmlns:a16="http://schemas.microsoft.com/office/drawing/2014/main" id="{A28A58BA-9001-490F-AF33-FE7F81004B78}"/>
              </a:ext>
            </a:extLst>
          </p:cNvPr>
          <p:cNvPicPr>
            <a:picLocks noChangeAspect="1"/>
          </p:cNvPicPr>
          <p:nvPr/>
        </p:nvPicPr>
        <p:blipFill>
          <a:blip r:embed="rId23"/>
          <a:stretch>
            <a:fillRect/>
          </a:stretch>
        </p:blipFill>
        <p:spPr>
          <a:xfrm>
            <a:off x="11152550" y="68259"/>
            <a:ext cx="985729" cy="560438"/>
          </a:xfrm>
          <a:prstGeom prst="rect">
            <a:avLst/>
          </a:prstGeom>
        </p:spPr>
      </p:pic>
      <p:sp>
        <p:nvSpPr>
          <p:cNvPr id="124" name="Rectangle 123">
            <a:extLst>
              <a:ext uri="{FF2B5EF4-FFF2-40B4-BE49-F238E27FC236}">
                <a16:creationId xmlns:a16="http://schemas.microsoft.com/office/drawing/2014/main" id="{3641CB7B-C0B1-45DD-A6AC-9F196B73CACC}"/>
              </a:ext>
            </a:extLst>
          </p:cNvPr>
          <p:cNvSpPr/>
          <p:nvPr/>
        </p:nvSpPr>
        <p:spPr>
          <a:xfrm>
            <a:off x="2778186" y="2756609"/>
            <a:ext cx="1799822" cy="368323"/>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b"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1300" i="0" u="none" strike="noStrike" kern="0" cap="none" spc="0" normalizeH="0" baseline="0" noProof="0">
                <a:ln>
                  <a:noFill/>
                </a:ln>
                <a:gradFill>
                  <a:gsLst>
                    <a:gs pos="0">
                      <a:srgbClr val="000000"/>
                    </a:gs>
                    <a:gs pos="100000">
                      <a:srgbClr val="000000"/>
                    </a:gs>
                  </a:gsLst>
                  <a:lin ang="5400000" scaled="1"/>
                </a:gradFill>
                <a:effectLst/>
                <a:uLnTx/>
                <a:uFillTx/>
                <a:latin typeface="Arial" panose="020B0604020202020204" pitchFamily="34" charset="0"/>
                <a:cs typeface="Arial" panose="020B0604020202020204" pitchFamily="34" charset="0"/>
              </a:rPr>
              <a:t>Security Policy Enforcement </a:t>
            </a:r>
          </a:p>
        </p:txBody>
      </p:sp>
      <p:sp>
        <p:nvSpPr>
          <p:cNvPr id="125" name="Rectangle 124">
            <a:extLst>
              <a:ext uri="{FF2B5EF4-FFF2-40B4-BE49-F238E27FC236}">
                <a16:creationId xmlns:a16="http://schemas.microsoft.com/office/drawing/2014/main" id="{4968C769-0F22-4409-A043-1A26C20C989D}"/>
              </a:ext>
            </a:extLst>
          </p:cNvPr>
          <p:cNvSpPr/>
          <p:nvPr/>
        </p:nvSpPr>
        <p:spPr>
          <a:xfrm>
            <a:off x="2010905" y="2084305"/>
            <a:ext cx="3488006" cy="523220"/>
          </a:xfrm>
          <a:prstGeom prst="rect">
            <a:avLst/>
          </a:prstGeom>
        </p:spPr>
        <p:txBody>
          <a:bodyPr wrap="none">
            <a:spAutoFit/>
          </a:bodyPr>
          <a:lstStyle/>
          <a:p>
            <a:pPr lvl="0" algn="ctr" defTabSz="914367">
              <a:defRPr/>
            </a:pPr>
            <a:r>
              <a:rPr lang="en-US" sz="1600" b="1">
                <a:gradFill>
                  <a:gsLst>
                    <a:gs pos="2917">
                      <a:srgbClr val="0078D4"/>
                    </a:gs>
                    <a:gs pos="100000">
                      <a:srgbClr val="0078D4"/>
                    </a:gs>
                  </a:gsLst>
                  <a:lin ang="5400000" scaled="0"/>
                </a:gradFill>
                <a:latin typeface="Arial" pitchFamily="34" charset="0"/>
                <a:cs typeface="Arial" pitchFamily="34" charset="0"/>
              </a:rPr>
              <a:t>Access Control </a:t>
            </a:r>
          </a:p>
          <a:p>
            <a:pPr lvl="0" algn="ctr" defTabSz="914367">
              <a:defRPr/>
            </a:pPr>
            <a:r>
              <a:rPr lang="en-US" sz="1200">
                <a:gradFill>
                  <a:gsLst>
                    <a:gs pos="2917">
                      <a:srgbClr val="0078D4"/>
                    </a:gs>
                    <a:gs pos="100000">
                      <a:srgbClr val="0078D4"/>
                    </a:gs>
                  </a:gsLst>
                  <a:lin ang="5400000" scaled="0"/>
                </a:gradFill>
                <a:latin typeface="Arial" pitchFamily="34" charset="0"/>
                <a:cs typeface="Arial" pitchFamily="34" charset="0"/>
              </a:rPr>
              <a:t>Identity and Network - Multi-factor Authentication</a:t>
            </a:r>
          </a:p>
        </p:txBody>
      </p:sp>
      <p:cxnSp>
        <p:nvCxnSpPr>
          <p:cNvPr id="126" name="Connector: Elbow 125">
            <a:extLst>
              <a:ext uri="{FF2B5EF4-FFF2-40B4-BE49-F238E27FC236}">
                <a16:creationId xmlns:a16="http://schemas.microsoft.com/office/drawing/2014/main" id="{52A2AF71-43C2-4A3D-9405-FDAC34673A0E}"/>
              </a:ext>
            </a:extLst>
          </p:cNvPr>
          <p:cNvCxnSpPr>
            <a:cxnSpLocks/>
          </p:cNvCxnSpPr>
          <p:nvPr/>
        </p:nvCxnSpPr>
        <p:spPr>
          <a:xfrm>
            <a:off x="2126598" y="3058760"/>
            <a:ext cx="1062069" cy="226681"/>
          </a:xfrm>
          <a:prstGeom prst="bentConnector3">
            <a:avLst>
              <a:gd name="adj1" fmla="val 49283"/>
            </a:avLst>
          </a:prstGeom>
          <a:ln w="19050">
            <a:solidFill>
              <a:schemeClr val="accent2"/>
            </a:solidFill>
            <a:prstDash val="sysDot"/>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085CD905-5107-4677-9D63-48E7D89CAECC}"/>
              </a:ext>
            </a:extLst>
          </p:cNvPr>
          <p:cNvCxnSpPr>
            <a:cxnSpLocks/>
            <a:stCxn id="63" idx="3"/>
          </p:cNvCxnSpPr>
          <p:nvPr/>
        </p:nvCxnSpPr>
        <p:spPr>
          <a:xfrm flipV="1">
            <a:off x="2130613" y="3383101"/>
            <a:ext cx="970407" cy="260138"/>
          </a:xfrm>
          <a:prstGeom prst="bentConnector3">
            <a:avLst>
              <a:gd name="adj1" fmla="val 50000"/>
            </a:avLst>
          </a:prstGeom>
          <a:ln w="19050">
            <a:solidFill>
              <a:schemeClr val="accent2"/>
            </a:solidFill>
            <a:prstDash val="sysDot"/>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A2ACC29-6799-4EE5-A115-20FCAEE95FBF}"/>
              </a:ext>
            </a:extLst>
          </p:cNvPr>
          <p:cNvGrpSpPr/>
          <p:nvPr/>
        </p:nvGrpSpPr>
        <p:grpSpPr>
          <a:xfrm>
            <a:off x="3117733" y="2992053"/>
            <a:ext cx="1134558" cy="760844"/>
            <a:chOff x="4603038" y="2460876"/>
            <a:chExt cx="874087" cy="586170"/>
          </a:xfrm>
        </p:grpSpPr>
        <p:sp>
          <p:nvSpPr>
            <p:cNvPr id="129" name="Flowchart: Decision 128">
              <a:extLst>
                <a:ext uri="{FF2B5EF4-FFF2-40B4-BE49-F238E27FC236}">
                  <a16:creationId xmlns:a16="http://schemas.microsoft.com/office/drawing/2014/main" id="{1D3E9499-49E0-42E8-AE0A-EBB26446A8F3}"/>
                </a:ext>
              </a:extLst>
            </p:cNvPr>
            <p:cNvSpPr/>
            <p:nvPr/>
          </p:nvSpPr>
          <p:spPr bwMode="auto">
            <a:xfrm>
              <a:off x="4603038" y="2460876"/>
              <a:ext cx="874087" cy="586170"/>
            </a:xfrm>
            <a:prstGeom prst="flowChartDecision">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05ED2A9A-393E-4462-AA19-2A863EFA9B76}"/>
                </a:ext>
              </a:extLst>
            </p:cNvPr>
            <p:cNvSpPr/>
            <p:nvPr/>
          </p:nvSpPr>
          <p:spPr bwMode="auto">
            <a:xfrm>
              <a:off x="4945912" y="2732988"/>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1" name="Group 130">
              <a:extLst>
                <a:ext uri="{FF2B5EF4-FFF2-40B4-BE49-F238E27FC236}">
                  <a16:creationId xmlns:a16="http://schemas.microsoft.com/office/drawing/2014/main" id="{8D53DAD3-E91F-4D6E-92E7-415FE96B83A5}"/>
                </a:ext>
              </a:extLst>
            </p:cNvPr>
            <p:cNvGrpSpPr/>
            <p:nvPr/>
          </p:nvGrpSpPr>
          <p:grpSpPr>
            <a:xfrm>
              <a:off x="4945912" y="2654084"/>
              <a:ext cx="246315" cy="202204"/>
              <a:chOff x="4919039" y="2627071"/>
              <a:chExt cx="318420" cy="202204"/>
            </a:xfrm>
          </p:grpSpPr>
          <p:sp>
            <p:nvSpPr>
              <p:cNvPr id="135" name="Rectangle 134">
                <a:extLst>
                  <a:ext uri="{FF2B5EF4-FFF2-40B4-BE49-F238E27FC236}">
                    <a16:creationId xmlns:a16="http://schemas.microsoft.com/office/drawing/2014/main" id="{4837E59A-E04A-4836-ACE6-9EB0F161B0E3}"/>
                  </a:ext>
                </a:extLst>
              </p:cNvPr>
              <p:cNvSpPr/>
              <p:nvPr/>
            </p:nvSpPr>
            <p:spPr bwMode="auto">
              <a:xfrm>
                <a:off x="4919044" y="2627071"/>
                <a:ext cx="290365" cy="457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Rectangle 135">
                <a:extLst>
                  <a:ext uri="{FF2B5EF4-FFF2-40B4-BE49-F238E27FC236}">
                    <a16:creationId xmlns:a16="http://schemas.microsoft.com/office/drawing/2014/main" id="{6F8DF426-902F-4777-A32C-7FACD3C4806E}"/>
                  </a:ext>
                </a:extLst>
              </p:cNvPr>
              <p:cNvSpPr/>
              <p:nvPr/>
            </p:nvSpPr>
            <p:spPr bwMode="auto">
              <a:xfrm>
                <a:off x="4919039" y="2783557"/>
                <a:ext cx="318420" cy="457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2" name="Oval 131">
              <a:extLst>
                <a:ext uri="{FF2B5EF4-FFF2-40B4-BE49-F238E27FC236}">
                  <a16:creationId xmlns:a16="http://schemas.microsoft.com/office/drawing/2014/main" id="{7CBEC255-D231-43D2-BD5A-554064C49FDA}"/>
                </a:ext>
              </a:extLst>
            </p:cNvPr>
            <p:cNvSpPr/>
            <p:nvPr/>
          </p:nvSpPr>
          <p:spPr bwMode="auto">
            <a:xfrm>
              <a:off x="4867499" y="2654596"/>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A6FC45E6-9B70-4E96-82CC-92669367FC16}"/>
                </a:ext>
              </a:extLst>
            </p:cNvPr>
            <p:cNvSpPr/>
            <p:nvPr/>
          </p:nvSpPr>
          <p:spPr bwMode="auto">
            <a:xfrm>
              <a:off x="4869577" y="2815015"/>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C8A492A8-B5E0-4416-A6D7-4388673A204E}"/>
                </a:ext>
              </a:extLst>
            </p:cNvPr>
            <p:cNvSpPr/>
            <p:nvPr/>
          </p:nvSpPr>
          <p:spPr bwMode="auto">
            <a:xfrm>
              <a:off x="4869577" y="2731876"/>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37" name="Connector: Elbow 136">
            <a:extLst>
              <a:ext uri="{FF2B5EF4-FFF2-40B4-BE49-F238E27FC236}">
                <a16:creationId xmlns:a16="http://schemas.microsoft.com/office/drawing/2014/main" id="{31B471FC-1CE9-486F-A38F-394E1EE94D3B}"/>
              </a:ext>
            </a:extLst>
          </p:cNvPr>
          <p:cNvCxnSpPr>
            <a:cxnSpLocks/>
          </p:cNvCxnSpPr>
          <p:nvPr/>
        </p:nvCxnSpPr>
        <p:spPr>
          <a:xfrm flipV="1">
            <a:off x="2081862" y="3468769"/>
            <a:ext cx="1094226" cy="792724"/>
          </a:xfrm>
          <a:prstGeom prst="bentConnector3">
            <a:avLst>
              <a:gd name="adj1" fmla="val 54352"/>
            </a:avLst>
          </a:prstGeom>
          <a:ln w="19050">
            <a:solidFill>
              <a:schemeClr val="accent2"/>
            </a:solidFill>
            <a:prstDash val="sysDot"/>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2F8D6370-76EF-43CE-999C-CD145A54EBBB}"/>
              </a:ext>
            </a:extLst>
          </p:cNvPr>
          <p:cNvCxnSpPr>
            <a:cxnSpLocks/>
          </p:cNvCxnSpPr>
          <p:nvPr/>
        </p:nvCxnSpPr>
        <p:spPr>
          <a:xfrm flipV="1">
            <a:off x="3685510" y="3772729"/>
            <a:ext cx="0" cy="764346"/>
          </a:xfrm>
          <a:prstGeom prst="straightConnector1">
            <a:avLst/>
          </a:prstGeom>
          <a:ln w="19050">
            <a:solidFill>
              <a:schemeClr val="accent2"/>
            </a:solidFill>
            <a:prstDash val="sysDot"/>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143" name="Group 4">
            <a:extLst>
              <a:ext uri="{FF2B5EF4-FFF2-40B4-BE49-F238E27FC236}">
                <a16:creationId xmlns:a16="http://schemas.microsoft.com/office/drawing/2014/main" id="{9884221B-2817-4DC4-8E50-CBEF578AA293}"/>
              </a:ext>
            </a:extLst>
          </p:cNvPr>
          <p:cNvGrpSpPr>
            <a:grpSpLocks noChangeAspect="1"/>
          </p:cNvGrpSpPr>
          <p:nvPr/>
        </p:nvGrpSpPr>
        <p:grpSpPr bwMode="auto">
          <a:xfrm>
            <a:off x="3371291" y="4554912"/>
            <a:ext cx="640588" cy="640584"/>
            <a:chOff x="380" y="3325"/>
            <a:chExt cx="286" cy="286"/>
          </a:xfrm>
          <a:solidFill>
            <a:schemeClr val="accent2"/>
          </a:solidFill>
        </p:grpSpPr>
        <p:sp>
          <p:nvSpPr>
            <p:cNvPr id="144" name="Freeform 5">
              <a:extLst>
                <a:ext uri="{FF2B5EF4-FFF2-40B4-BE49-F238E27FC236}">
                  <a16:creationId xmlns:a16="http://schemas.microsoft.com/office/drawing/2014/main" id="{4F21D329-58C7-4C46-8ADF-98DE599D38F2}"/>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Oval 6">
              <a:extLst>
                <a:ext uri="{FF2B5EF4-FFF2-40B4-BE49-F238E27FC236}">
                  <a16:creationId xmlns:a16="http://schemas.microsoft.com/office/drawing/2014/main" id="{60FA12F4-0D6D-4A76-A553-7BBBDFEE5AF7}"/>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6" name="Oval 7">
              <a:extLst>
                <a:ext uri="{FF2B5EF4-FFF2-40B4-BE49-F238E27FC236}">
                  <a16:creationId xmlns:a16="http://schemas.microsoft.com/office/drawing/2014/main" id="{75265320-B885-43EE-B801-503867079258}"/>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7" name="Oval 8">
              <a:extLst>
                <a:ext uri="{FF2B5EF4-FFF2-40B4-BE49-F238E27FC236}">
                  <a16:creationId xmlns:a16="http://schemas.microsoft.com/office/drawing/2014/main" id="{BBED65D2-9CC1-4F59-81EB-C21CC89E9159}"/>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8" name="Oval 9">
              <a:extLst>
                <a:ext uri="{FF2B5EF4-FFF2-40B4-BE49-F238E27FC236}">
                  <a16:creationId xmlns:a16="http://schemas.microsoft.com/office/drawing/2014/main" id="{94868026-C076-424E-895A-BF35DA3B0570}"/>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9" name="Oval 10">
              <a:extLst>
                <a:ext uri="{FF2B5EF4-FFF2-40B4-BE49-F238E27FC236}">
                  <a16:creationId xmlns:a16="http://schemas.microsoft.com/office/drawing/2014/main" id="{FFDAAD0F-C497-404A-8086-C5417E0F425E}"/>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Oval 11">
              <a:extLst>
                <a:ext uri="{FF2B5EF4-FFF2-40B4-BE49-F238E27FC236}">
                  <a16:creationId xmlns:a16="http://schemas.microsoft.com/office/drawing/2014/main" id="{D1D4C71E-3C60-4F8C-B265-B53E58D21372}"/>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Oval 12">
              <a:extLst>
                <a:ext uri="{FF2B5EF4-FFF2-40B4-BE49-F238E27FC236}">
                  <a16:creationId xmlns:a16="http://schemas.microsoft.com/office/drawing/2014/main" id="{AC5ADA83-781C-4BEF-85DC-2062195C118E}"/>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2" name="Rectangle 151">
            <a:extLst>
              <a:ext uri="{FF2B5EF4-FFF2-40B4-BE49-F238E27FC236}">
                <a16:creationId xmlns:a16="http://schemas.microsoft.com/office/drawing/2014/main" id="{879A864E-A7F4-4C83-8E79-225767F01551}"/>
              </a:ext>
            </a:extLst>
          </p:cNvPr>
          <p:cNvSpPr/>
          <p:nvPr/>
        </p:nvSpPr>
        <p:spPr>
          <a:xfrm>
            <a:off x="2146456" y="4618164"/>
            <a:ext cx="1224836" cy="523220"/>
          </a:xfrm>
          <a:prstGeom prst="rect">
            <a:avLst/>
          </a:prstGeom>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pitchFamily="34" charset="0"/>
                <a:cs typeface="Arial" panose="020B0604020202020204" pitchFamily="34" charset="0"/>
              </a:rPr>
              <a:t>Threat </a:t>
            </a:r>
            <a:br>
              <a:rPr kumimoji="0" lang="en-US" sz="140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pitchFamily="34" charset="0"/>
                <a:cs typeface="Arial" panose="020B0604020202020204" pitchFamily="34" charset="0"/>
              </a:rPr>
            </a:br>
            <a:r>
              <a:rPr kumimoji="0" lang="en-US" sz="140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pitchFamily="34" charset="0"/>
                <a:cs typeface="Arial" panose="020B0604020202020204" pitchFamily="34" charset="0"/>
              </a:rPr>
              <a:t>Intelligence</a:t>
            </a:r>
          </a:p>
        </p:txBody>
      </p:sp>
      <p:pic>
        <p:nvPicPr>
          <p:cNvPr id="108" name="Graphic 230" descr="Social network">
            <a:extLst>
              <a:ext uri="{FF2B5EF4-FFF2-40B4-BE49-F238E27FC236}">
                <a16:creationId xmlns:a16="http://schemas.microsoft.com/office/drawing/2014/main" id="{2E13E0E1-0847-484D-82DC-31161D072BF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855068" y="5098913"/>
            <a:ext cx="650628" cy="65062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42"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1000"/>
                                        <p:tgtEl>
                                          <p:spTgt spid="125"/>
                                        </p:tgtEl>
                                      </p:cBhvr>
                                    </p:animEffect>
                                    <p:anim calcmode="lin" valueType="num">
                                      <p:cBhvr>
                                        <p:cTn id="8" dur="1000" fill="hold"/>
                                        <p:tgtEl>
                                          <p:spTgt spid="125"/>
                                        </p:tgtEl>
                                        <p:attrNameLst>
                                          <p:attrName>ppt_x</p:attrName>
                                        </p:attrNameLst>
                                      </p:cBhvr>
                                      <p:tavLst>
                                        <p:tav tm="0">
                                          <p:val>
                                            <p:strVal val="#ppt_x"/>
                                          </p:val>
                                        </p:tav>
                                        <p:tav tm="100000">
                                          <p:val>
                                            <p:strVal val="#ppt_x"/>
                                          </p:val>
                                        </p:tav>
                                      </p:tavLst>
                                    </p:anim>
                                    <p:anim calcmode="lin" valueType="num">
                                      <p:cBhvr>
                                        <p:cTn id="9" dur="1000" fill="hold"/>
                                        <p:tgtEl>
                                          <p:spTgt spid="125"/>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22" presetClass="entr" presetSubtype="8" fill="hold" nodeType="after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wipe(left)">
                                      <p:cBhvr>
                                        <p:cTn id="13" dur="500"/>
                                        <p:tgtEl>
                                          <p:spTgt spid="126"/>
                                        </p:tgtEl>
                                      </p:cBhvr>
                                    </p:animEffect>
                                  </p:childTnLst>
                                </p:cTn>
                              </p:par>
                              <p:par>
                                <p:cTn id="14" presetID="22" presetClass="entr" presetSubtype="8" fill="hold" nodeType="withEffect">
                                  <p:stCondLst>
                                    <p:cond delay="0"/>
                                  </p:stCondLst>
                                  <p:childTnLst>
                                    <p:set>
                                      <p:cBhvr>
                                        <p:cTn id="15" dur="1" fill="hold">
                                          <p:stCondLst>
                                            <p:cond delay="0"/>
                                          </p:stCondLst>
                                        </p:cTn>
                                        <p:tgtEl>
                                          <p:spTgt spid="127"/>
                                        </p:tgtEl>
                                        <p:attrNameLst>
                                          <p:attrName>style.visibility</p:attrName>
                                        </p:attrNameLst>
                                      </p:cBhvr>
                                      <p:to>
                                        <p:strVal val="visible"/>
                                      </p:to>
                                    </p:set>
                                    <p:animEffect transition="in" filter="wipe(left)">
                                      <p:cBhvr>
                                        <p:cTn id="16" dur="500"/>
                                        <p:tgtEl>
                                          <p:spTgt spid="127"/>
                                        </p:tgtEl>
                                      </p:cBhvr>
                                    </p:animEffect>
                                  </p:childTnLst>
                                </p:cTn>
                              </p:par>
                              <p:par>
                                <p:cTn id="17" presetID="22" presetClass="entr" presetSubtype="8" fill="hold" nodeType="withEffect">
                                  <p:stCondLst>
                                    <p:cond delay="0"/>
                                  </p:stCondLst>
                                  <p:childTnLst>
                                    <p:set>
                                      <p:cBhvr>
                                        <p:cTn id="18" dur="1" fill="hold">
                                          <p:stCondLst>
                                            <p:cond delay="0"/>
                                          </p:stCondLst>
                                        </p:cTn>
                                        <p:tgtEl>
                                          <p:spTgt spid="137"/>
                                        </p:tgtEl>
                                        <p:attrNameLst>
                                          <p:attrName>style.visibility</p:attrName>
                                        </p:attrNameLst>
                                      </p:cBhvr>
                                      <p:to>
                                        <p:strVal val="visible"/>
                                      </p:to>
                                    </p:set>
                                    <p:animEffect transition="in" filter="wipe(left)">
                                      <p:cBhvr>
                                        <p:cTn id="19" dur="500"/>
                                        <p:tgtEl>
                                          <p:spTgt spid="13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4"/>
                                        </p:tgtEl>
                                        <p:attrNameLst>
                                          <p:attrName>style.visibility</p:attrName>
                                        </p:attrNameLst>
                                      </p:cBhvr>
                                      <p:to>
                                        <p:strVal val="visible"/>
                                      </p:to>
                                    </p:set>
                                    <p:animEffect transition="in" filter="fade">
                                      <p:cBhvr>
                                        <p:cTn id="23" dur="500"/>
                                        <p:tgtEl>
                                          <p:spTgt spid="124"/>
                                        </p:tgtEl>
                                      </p:cBhvr>
                                    </p:animEffect>
                                  </p:childTnLst>
                                </p:cTn>
                              </p:par>
                              <p:par>
                                <p:cTn id="24" presetID="10" presetClass="entr" presetSubtype="0" fill="hold"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2"/>
                                        </p:tgtEl>
                                        <p:attrNameLst>
                                          <p:attrName>style.visibility</p:attrName>
                                        </p:attrNameLst>
                                      </p:cBhvr>
                                      <p:to>
                                        <p:strVal val="visible"/>
                                      </p:to>
                                    </p:set>
                                    <p:animEffect transition="in" filter="fade">
                                      <p:cBhvr>
                                        <p:cTn id="29" dur="500"/>
                                        <p:tgtEl>
                                          <p:spTgt spid="152"/>
                                        </p:tgtEl>
                                      </p:cBhvr>
                                    </p:animEffect>
                                  </p:childTnLst>
                                </p:cTn>
                              </p:par>
                              <p:par>
                                <p:cTn id="30" presetID="22" presetClass="entr" presetSubtype="4" fill="hold" nodeType="withEffect">
                                  <p:stCondLst>
                                    <p:cond delay="0"/>
                                  </p:stCondLst>
                                  <p:childTnLst>
                                    <p:set>
                                      <p:cBhvr>
                                        <p:cTn id="31" dur="1" fill="hold">
                                          <p:stCondLst>
                                            <p:cond delay="0"/>
                                          </p:stCondLst>
                                        </p:cTn>
                                        <p:tgtEl>
                                          <p:spTgt spid="142"/>
                                        </p:tgtEl>
                                        <p:attrNameLst>
                                          <p:attrName>style.visibility</p:attrName>
                                        </p:attrNameLst>
                                      </p:cBhvr>
                                      <p:to>
                                        <p:strVal val="visible"/>
                                      </p:to>
                                    </p:set>
                                    <p:animEffect transition="in" filter="wipe(down)">
                                      <p:cBhvr>
                                        <p:cTn id="32" dur="250"/>
                                        <p:tgtEl>
                                          <p:spTgt spid="142"/>
                                        </p:tgtEl>
                                      </p:cBhvr>
                                    </p:animEffect>
                                  </p:childTnLst>
                                </p:cTn>
                              </p:par>
                              <p:par>
                                <p:cTn id="33" presetID="10" presetClass="entr" presetSubtype="0" fill="hold" nodeType="withEffect">
                                  <p:stCondLst>
                                    <p:cond delay="0"/>
                                  </p:stCondLst>
                                  <p:childTnLst>
                                    <p:set>
                                      <p:cBhvr>
                                        <p:cTn id="34" dur="1" fill="hold">
                                          <p:stCondLst>
                                            <p:cond delay="0"/>
                                          </p:stCondLst>
                                        </p:cTn>
                                        <p:tgtEl>
                                          <p:spTgt spid="143"/>
                                        </p:tgtEl>
                                        <p:attrNameLst>
                                          <p:attrName>style.visibility</p:attrName>
                                        </p:attrNameLst>
                                      </p:cBhvr>
                                      <p:to>
                                        <p:strVal val="visible"/>
                                      </p:to>
                                    </p:set>
                                    <p:animEffect transition="in" filter="fade">
                                      <p:cBhvr>
                                        <p:cTn id="35" dur="500"/>
                                        <p:tgtEl>
                                          <p:spTgt spid="143"/>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750"/>
                                        <p:tgtEl>
                                          <p:spTgt spid="68"/>
                                        </p:tgtEl>
                                      </p:cBhvr>
                                    </p:animEffect>
                                  </p:childTnLst>
                                </p:cTn>
                              </p:par>
                              <p:par>
                                <p:cTn id="40" presetID="22" presetClass="entr" presetSubtype="8"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750"/>
                                        <p:tgtEl>
                                          <p:spTgt spid="12"/>
                                        </p:tgtEl>
                                      </p:cBhvr>
                                    </p:animEffect>
                                  </p:childTnLst>
                                </p:cTn>
                              </p:par>
                              <p:par>
                                <p:cTn id="43" presetID="22" presetClass="entr" presetSubtype="8"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750"/>
                                        <p:tgtEl>
                                          <p:spTgt spid="15"/>
                                        </p:tgtEl>
                                      </p:cBhvr>
                                    </p:animEffect>
                                  </p:childTnLst>
                                </p:cTn>
                              </p:par>
                              <p:par>
                                <p:cTn id="46" presetID="22" presetClass="entr" presetSubtype="8" fill="hold" nodeType="with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ipe(left)">
                                      <p:cBhvr>
                                        <p:cTn id="48" dur="750"/>
                                        <p:tgtEl>
                                          <p:spTgt spid="50"/>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500"/>
                                        <p:tgtEl>
                                          <p:spTgt spid="75"/>
                                        </p:tgtEl>
                                      </p:cBhvr>
                                    </p:animEffect>
                                    <p:anim calcmode="lin" valueType="num">
                                      <p:cBhvr>
                                        <p:cTn id="54" dur="500" fill="hold"/>
                                        <p:tgtEl>
                                          <p:spTgt spid="75"/>
                                        </p:tgtEl>
                                        <p:attrNameLst>
                                          <p:attrName>ppt_x</p:attrName>
                                        </p:attrNameLst>
                                      </p:cBhvr>
                                      <p:tavLst>
                                        <p:tav tm="0">
                                          <p:val>
                                            <p:strVal val="#ppt_x"/>
                                          </p:val>
                                        </p:tav>
                                        <p:tav tm="100000">
                                          <p:val>
                                            <p:strVal val="#ppt_x"/>
                                          </p:val>
                                        </p:tav>
                                      </p:tavLst>
                                    </p:anim>
                                    <p:anim calcmode="lin" valueType="num">
                                      <p:cBhvr>
                                        <p:cTn id="55" dur="500" fill="hold"/>
                                        <p:tgtEl>
                                          <p:spTgt spid="75"/>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anim calcmode="lin" valueType="num">
                                      <p:cBhvr>
                                        <p:cTn id="59" dur="500" fill="hold"/>
                                        <p:tgtEl>
                                          <p:spTgt spid="120"/>
                                        </p:tgtEl>
                                        <p:attrNameLst>
                                          <p:attrName>ppt_x</p:attrName>
                                        </p:attrNameLst>
                                      </p:cBhvr>
                                      <p:tavLst>
                                        <p:tav tm="0">
                                          <p:val>
                                            <p:strVal val="#ppt_x"/>
                                          </p:val>
                                        </p:tav>
                                        <p:tav tm="100000">
                                          <p:val>
                                            <p:strVal val="#ppt_x"/>
                                          </p:val>
                                        </p:tav>
                                      </p:tavLst>
                                    </p:anim>
                                    <p:anim calcmode="lin" valueType="num">
                                      <p:cBhvr>
                                        <p:cTn id="60" dur="500" fill="hold"/>
                                        <p:tgtEl>
                                          <p:spTgt spid="120"/>
                                        </p:tgtEl>
                                        <p:attrNameLst>
                                          <p:attrName>ppt_y</p:attrName>
                                        </p:attrNameLst>
                                      </p:cBhvr>
                                      <p:tavLst>
                                        <p:tav tm="0">
                                          <p:val>
                                            <p:strVal val="#ppt_y+.1"/>
                                          </p:val>
                                        </p:tav>
                                        <p:tav tm="100000">
                                          <p:val>
                                            <p:strVal val="#ppt_y"/>
                                          </p:val>
                                        </p:tav>
                                      </p:tavLst>
                                    </p:anim>
                                  </p:childTnLst>
                                </p:cTn>
                              </p:par>
                              <p:par>
                                <p:cTn id="61" presetID="22" presetClass="entr" presetSubtype="8" fill="hold"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left)">
                                      <p:cBhvr>
                                        <p:cTn id="63" dur="500"/>
                                        <p:tgtEl>
                                          <p:spTgt spid="10"/>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wipe(left)">
                                      <p:cBhvr>
                                        <p:cTn id="67" dur="500"/>
                                        <p:tgtEl>
                                          <p:spTgt spid="6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21"/>
                                        </p:tgtEl>
                                        <p:attrNameLst>
                                          <p:attrName>style.visibility</p:attrName>
                                        </p:attrNameLst>
                                      </p:cBhvr>
                                      <p:to>
                                        <p:strVal val="visible"/>
                                      </p:to>
                                    </p:set>
                                    <p:animEffect transition="in" filter="wipe(left)">
                                      <p:cBhvr>
                                        <p:cTn id="72" dur="500"/>
                                        <p:tgtEl>
                                          <p:spTgt spid="1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fade">
                                      <p:cBhvr>
                                        <p:cTn id="75" dur="500"/>
                                        <p:tgtEl>
                                          <p:spTgt spid="6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160"/>
                                        </p:tgtEl>
                                        <p:attrNameLst>
                                          <p:attrName>style.visibility</p:attrName>
                                        </p:attrNameLst>
                                      </p:cBhvr>
                                      <p:to>
                                        <p:strVal val="visible"/>
                                      </p:to>
                                    </p:set>
                                    <p:animEffect transition="in" filter="wipe(up)">
                                      <p:cBhvr>
                                        <p:cTn id="80"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24" grpId="0"/>
      <p:bldP spid="125" grpId="0"/>
      <p:bldP spid="15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65FA4-E686-49BD-AF3A-229E9D63B27B}"/>
              </a:ext>
            </a:extLst>
          </p:cNvPr>
          <p:cNvSpPr>
            <a:spLocks noGrp="1"/>
          </p:cNvSpPr>
          <p:nvPr>
            <p:ph type="title"/>
          </p:nvPr>
        </p:nvSpPr>
        <p:spPr>
          <a:xfrm>
            <a:off x="586740" y="291012"/>
            <a:ext cx="11018520" cy="553998"/>
          </a:xfrm>
        </p:spPr>
        <p:txBody>
          <a:bodyPr/>
          <a:lstStyle/>
          <a:p>
            <a:r>
              <a:rPr lang="en-US"/>
              <a:t>Zero Trust Commandments</a:t>
            </a:r>
          </a:p>
        </p:txBody>
      </p:sp>
      <p:graphicFrame>
        <p:nvGraphicFramePr>
          <p:cNvPr id="7" name="Table 6">
            <a:extLst>
              <a:ext uri="{FF2B5EF4-FFF2-40B4-BE49-F238E27FC236}">
                <a16:creationId xmlns:a16="http://schemas.microsoft.com/office/drawing/2014/main" id="{A2331301-BFCD-4928-8E9E-7EEE1EFCCC9A}"/>
              </a:ext>
            </a:extLst>
          </p:cNvPr>
          <p:cNvGraphicFramePr>
            <a:graphicFrameLocks noGrp="1"/>
          </p:cNvGraphicFramePr>
          <p:nvPr>
            <p:extLst>
              <p:ext uri="{D42A27DB-BD31-4B8C-83A1-F6EECF244321}">
                <p14:modId xmlns:p14="http://schemas.microsoft.com/office/powerpoint/2010/main" val="138913161"/>
              </p:ext>
            </p:extLst>
          </p:nvPr>
        </p:nvGraphicFramePr>
        <p:xfrm>
          <a:off x="588263" y="1181099"/>
          <a:ext cx="11199950" cy="5385889"/>
        </p:xfrm>
        <a:graphic>
          <a:graphicData uri="http://schemas.openxmlformats.org/drawingml/2006/table">
            <a:tbl>
              <a:tblPr firstCol="1" bandRow="1">
                <a:tableStyleId>{69012ECD-51FC-41F1-AA8D-1B2483CD663E}</a:tableStyleId>
              </a:tblPr>
              <a:tblGrid>
                <a:gridCol w="4230480">
                  <a:extLst>
                    <a:ext uri="{9D8B030D-6E8A-4147-A177-3AD203B41FA5}">
                      <a16:colId xmlns:a16="http://schemas.microsoft.com/office/drawing/2014/main" val="3083784640"/>
                    </a:ext>
                  </a:extLst>
                </a:gridCol>
                <a:gridCol w="6969470">
                  <a:extLst>
                    <a:ext uri="{9D8B030D-6E8A-4147-A177-3AD203B41FA5}">
                      <a16:colId xmlns:a16="http://schemas.microsoft.com/office/drawing/2014/main" val="3287767353"/>
                    </a:ext>
                  </a:extLst>
                </a:gridCol>
              </a:tblGrid>
              <a:tr h="492117">
                <a:tc>
                  <a:txBody>
                    <a:bodyPr/>
                    <a:lstStyle/>
                    <a:p>
                      <a:pPr marL="0" marR="0" indent="0" algn="l">
                        <a:lnSpc>
                          <a:spcPct val="107000"/>
                        </a:lnSpc>
                        <a:spcBef>
                          <a:spcPts val="0"/>
                        </a:spcBef>
                        <a:spcAft>
                          <a:spcPts val="0"/>
                        </a:spcAft>
                      </a:pPr>
                      <a:r>
                        <a:rPr lang="en-US" sz="1800">
                          <a:effectLst/>
                          <a:latin typeface="+mn-lt"/>
                        </a:rPr>
                        <a:t>Validate Trust Explicitly </a:t>
                      </a:r>
                      <a:endParaRPr lang="en-US" sz="2000">
                        <a:solidFill>
                          <a:srgbClr val="000000"/>
                        </a:solidFill>
                        <a:effectLst/>
                        <a:latin typeface="+mn-lt"/>
                        <a:ea typeface="Times New Roman" panose="02020603050405020304" pitchFamily="18" charset="0"/>
                        <a:cs typeface="Times New Roman" panose="02020603050405020304" pitchFamily="18" charset="0"/>
                      </a:endParaRPr>
                    </a:p>
                  </a:txBody>
                  <a:tcPr marL="11872" marR="7771" marT="25687" marB="0">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marL="1905" marR="0" indent="0" algn="l">
                        <a:lnSpc>
                          <a:spcPct val="107000"/>
                        </a:lnSpc>
                        <a:spcBef>
                          <a:spcPts val="0"/>
                        </a:spcBef>
                        <a:spcAft>
                          <a:spcPts val="0"/>
                        </a:spcAft>
                      </a:pPr>
                      <a:r>
                        <a:rPr lang="en-US" sz="1600">
                          <a:effectLst/>
                        </a:rPr>
                        <a:t>Security assurance shall rely on explicitly validating trust decisions using all relevant available information and telemetry.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72" marR="7771" marT="25687"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512490819"/>
                  </a:ext>
                </a:extLst>
              </a:tr>
              <a:tr h="627061">
                <a:tc>
                  <a:txBody>
                    <a:bodyPr/>
                    <a:lstStyle/>
                    <a:p>
                      <a:pPr marL="0" marR="0" indent="0" algn="l">
                        <a:lnSpc>
                          <a:spcPct val="107000"/>
                        </a:lnSpc>
                        <a:spcBef>
                          <a:spcPts val="0"/>
                        </a:spcBef>
                        <a:spcAft>
                          <a:spcPts val="0"/>
                        </a:spcAft>
                      </a:pPr>
                      <a:r>
                        <a:rPr lang="en-US" sz="1800">
                          <a:effectLst/>
                          <a:latin typeface="+mn-lt"/>
                        </a:rPr>
                        <a:t>Enable Modern Work </a:t>
                      </a:r>
                      <a:endParaRPr lang="en-US" sz="2000">
                        <a:solidFill>
                          <a:srgbClr val="000000"/>
                        </a:solidFill>
                        <a:effectLst/>
                        <a:latin typeface="+mn-lt"/>
                        <a:ea typeface="Times New Roman" panose="02020603050405020304" pitchFamily="18" charset="0"/>
                        <a:cs typeface="Times New Roman" panose="02020603050405020304" pitchFamily="18" charset="0"/>
                      </a:endParaRPr>
                    </a:p>
                  </a:txBody>
                  <a:tcPr marL="11872" marR="7771" marT="25687" marB="0">
                    <a:lnL w="12700" cap="flat" cmpd="sng" algn="ctr">
                      <a:noFill/>
                      <a:prstDash val="solid"/>
                      <a:round/>
                      <a:headEnd type="none" w="med" len="med"/>
                      <a:tailEnd type="none" w="med" len="med"/>
                    </a:lnL>
                  </a:tcPr>
                </a:tc>
                <a:tc>
                  <a:txBody>
                    <a:bodyPr/>
                    <a:lstStyle/>
                    <a:p>
                      <a:pPr marL="1905" marR="348615" indent="0" algn="just">
                        <a:lnSpc>
                          <a:spcPct val="107000"/>
                        </a:lnSpc>
                        <a:spcBef>
                          <a:spcPts val="0"/>
                        </a:spcBef>
                        <a:spcAft>
                          <a:spcPts val="0"/>
                        </a:spcAft>
                      </a:pPr>
                      <a:r>
                        <a:rPr lang="en-US" sz="1600">
                          <a:effectLst/>
                        </a:rPr>
                        <a:t>Security discipline shall enable productivity and manage risk as the organizational capabilities, goals, environment, and infrastructure continuously evolve.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72" marR="7771" marT="25687" marB="0" anchor="ctr">
                    <a:lnR w="12700" cap="flat" cmpd="sng" algn="ctr">
                      <a:noFill/>
                      <a:prstDash val="solid"/>
                      <a:round/>
                      <a:headEnd type="none" w="med" len="med"/>
                      <a:tailEnd type="none" w="med" len="med"/>
                    </a:lnR>
                  </a:tcPr>
                </a:tc>
                <a:extLst>
                  <a:ext uri="{0D108BD9-81ED-4DB2-BD59-A6C34878D82A}">
                    <a16:rowId xmlns:a16="http://schemas.microsoft.com/office/drawing/2014/main" val="1842997417"/>
                  </a:ext>
                </a:extLst>
              </a:tr>
              <a:tr h="471976">
                <a:tc>
                  <a:txBody>
                    <a:bodyPr/>
                    <a:lstStyle/>
                    <a:p>
                      <a:pPr marL="0" marR="0" indent="0" algn="l">
                        <a:lnSpc>
                          <a:spcPct val="107000"/>
                        </a:lnSpc>
                        <a:spcBef>
                          <a:spcPts val="0"/>
                        </a:spcBef>
                        <a:spcAft>
                          <a:spcPts val="0"/>
                        </a:spcAft>
                      </a:pPr>
                      <a:r>
                        <a:rPr lang="en-US" sz="1800">
                          <a:effectLst/>
                          <a:latin typeface="+mn-lt"/>
                        </a:rPr>
                        <a:t>Enable Pervasive Security </a:t>
                      </a:r>
                      <a:endParaRPr lang="en-US" sz="2000">
                        <a:solidFill>
                          <a:srgbClr val="000000"/>
                        </a:solidFill>
                        <a:effectLst/>
                        <a:latin typeface="+mn-lt"/>
                        <a:ea typeface="Times New Roman" panose="02020603050405020304" pitchFamily="18" charset="0"/>
                        <a:cs typeface="Times New Roman" panose="02020603050405020304" pitchFamily="18" charset="0"/>
                      </a:endParaRPr>
                    </a:p>
                  </a:txBody>
                  <a:tcPr marL="11872" marR="7771" marT="25687" marB="0">
                    <a:lnL w="12700" cap="flat" cmpd="sng" algn="ctr">
                      <a:noFill/>
                      <a:prstDash val="solid"/>
                      <a:round/>
                      <a:headEnd type="none" w="med" len="med"/>
                      <a:tailEnd type="none" w="med" len="med"/>
                    </a:lnL>
                  </a:tcPr>
                </a:tc>
                <a:tc>
                  <a:txBody>
                    <a:bodyPr/>
                    <a:lstStyle/>
                    <a:p>
                      <a:pPr marL="1905" marR="0" indent="0" algn="l">
                        <a:lnSpc>
                          <a:spcPct val="107000"/>
                        </a:lnSpc>
                        <a:spcBef>
                          <a:spcPts val="0"/>
                        </a:spcBef>
                        <a:spcAft>
                          <a:spcPts val="0"/>
                        </a:spcAft>
                      </a:pPr>
                      <a:r>
                        <a:rPr lang="en-US" sz="1600">
                          <a:effectLst/>
                        </a:rPr>
                        <a:t>Security discipline shall be integrated into the culture, norms, and processes throughout the organization.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72" marR="7771" marT="25687" marB="0" anchor="ctr">
                    <a:lnR w="12700" cap="flat" cmpd="sng" algn="ctr">
                      <a:noFill/>
                      <a:prstDash val="solid"/>
                      <a:round/>
                      <a:headEnd type="none" w="med" len="med"/>
                      <a:tailEnd type="none" w="med" len="med"/>
                    </a:lnR>
                  </a:tcPr>
                </a:tc>
                <a:extLst>
                  <a:ext uri="{0D108BD9-81ED-4DB2-BD59-A6C34878D82A}">
                    <a16:rowId xmlns:a16="http://schemas.microsoft.com/office/drawing/2014/main" val="4083300404"/>
                  </a:ext>
                </a:extLst>
              </a:tr>
              <a:tr h="473991">
                <a:tc>
                  <a:txBody>
                    <a:bodyPr/>
                    <a:lstStyle/>
                    <a:p>
                      <a:pPr marL="0" marR="0" indent="0" algn="l">
                        <a:lnSpc>
                          <a:spcPct val="107000"/>
                        </a:lnSpc>
                        <a:spcBef>
                          <a:spcPts val="0"/>
                        </a:spcBef>
                        <a:spcAft>
                          <a:spcPts val="0"/>
                        </a:spcAft>
                      </a:pPr>
                      <a:r>
                        <a:rPr lang="en-US" sz="1800">
                          <a:effectLst/>
                          <a:latin typeface="+mn-lt"/>
                        </a:rPr>
                        <a:t>Secure Assets by Value </a:t>
                      </a:r>
                      <a:endParaRPr lang="en-US" sz="2000">
                        <a:solidFill>
                          <a:srgbClr val="000000"/>
                        </a:solidFill>
                        <a:effectLst/>
                        <a:latin typeface="+mn-lt"/>
                        <a:ea typeface="Times New Roman" panose="02020603050405020304" pitchFamily="18" charset="0"/>
                        <a:cs typeface="Times New Roman" panose="02020603050405020304" pitchFamily="18" charset="0"/>
                      </a:endParaRPr>
                    </a:p>
                  </a:txBody>
                  <a:tcPr marL="11872" marR="7771" marT="25687" marB="0">
                    <a:lnL w="12700" cap="flat" cmpd="sng" algn="ctr">
                      <a:noFill/>
                      <a:prstDash val="solid"/>
                      <a:round/>
                      <a:headEnd type="none" w="med" len="med"/>
                      <a:tailEnd type="none" w="med" len="med"/>
                    </a:lnL>
                  </a:tcPr>
                </a:tc>
                <a:tc>
                  <a:txBody>
                    <a:bodyPr/>
                    <a:lstStyle/>
                    <a:p>
                      <a:pPr marL="1905" marR="0" indent="0" algn="l">
                        <a:lnSpc>
                          <a:spcPct val="107000"/>
                        </a:lnSpc>
                        <a:spcBef>
                          <a:spcPts val="0"/>
                        </a:spcBef>
                        <a:spcAft>
                          <a:spcPts val="0"/>
                        </a:spcAft>
                      </a:pPr>
                      <a:r>
                        <a:rPr lang="en-US" sz="1600">
                          <a:effectLst/>
                        </a:rPr>
                        <a:t>Security controls shall be designed to protect business assets appropriate to their business value and expected risk.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72" marR="7771" marT="25687" marB="0" anchor="ctr">
                    <a:lnR w="12700" cap="flat" cmpd="sng" algn="ctr">
                      <a:noFill/>
                      <a:prstDash val="solid"/>
                      <a:round/>
                      <a:headEnd type="none" w="med" len="med"/>
                      <a:tailEnd type="none" w="med" len="med"/>
                    </a:lnR>
                  </a:tcPr>
                </a:tc>
                <a:extLst>
                  <a:ext uri="{0D108BD9-81ED-4DB2-BD59-A6C34878D82A}">
                    <a16:rowId xmlns:a16="http://schemas.microsoft.com/office/drawing/2014/main" val="3173434462"/>
                  </a:ext>
                </a:extLst>
              </a:tr>
              <a:tr h="627061">
                <a:tc>
                  <a:txBody>
                    <a:bodyPr/>
                    <a:lstStyle/>
                    <a:p>
                      <a:pPr marL="0" marR="0" indent="0" algn="l">
                        <a:lnSpc>
                          <a:spcPct val="107000"/>
                        </a:lnSpc>
                        <a:spcBef>
                          <a:spcPts val="0"/>
                        </a:spcBef>
                        <a:spcAft>
                          <a:spcPts val="0"/>
                        </a:spcAft>
                      </a:pPr>
                      <a:r>
                        <a:rPr lang="en-US" sz="1800">
                          <a:effectLst/>
                          <a:latin typeface="+mn-lt"/>
                        </a:rPr>
                        <a:t>Implement Asset-Centric Controls </a:t>
                      </a:r>
                      <a:endParaRPr lang="en-US" sz="2000">
                        <a:solidFill>
                          <a:srgbClr val="000000"/>
                        </a:solidFill>
                        <a:effectLst/>
                        <a:latin typeface="+mn-lt"/>
                        <a:ea typeface="Times New Roman" panose="02020603050405020304" pitchFamily="18" charset="0"/>
                        <a:cs typeface="Times New Roman" panose="02020603050405020304" pitchFamily="18" charset="0"/>
                      </a:endParaRPr>
                    </a:p>
                  </a:txBody>
                  <a:tcPr marL="11872" marR="7771" marT="25687" marB="0">
                    <a:lnL w="12700" cap="flat" cmpd="sng" algn="ctr">
                      <a:noFill/>
                      <a:prstDash val="solid"/>
                      <a:round/>
                      <a:headEnd type="none" w="med" len="med"/>
                      <a:tailEnd type="none" w="med" len="med"/>
                    </a:lnL>
                  </a:tcPr>
                </a:tc>
                <a:tc>
                  <a:txBody>
                    <a:bodyPr/>
                    <a:lstStyle/>
                    <a:p>
                      <a:pPr marL="1905" marR="0" indent="0" algn="l">
                        <a:lnSpc>
                          <a:spcPct val="107000"/>
                        </a:lnSpc>
                        <a:spcBef>
                          <a:spcPts val="0"/>
                        </a:spcBef>
                        <a:spcAft>
                          <a:spcPts val="0"/>
                        </a:spcAft>
                      </a:pPr>
                      <a:r>
                        <a:rPr lang="en-US" sz="1600">
                          <a:effectLst/>
                        </a:rPr>
                        <a:t>Asset-specific security controls (versus broad infrastructure controls) shall be implemented whenever available to minimize disruption of productivity and increase precision of security/business visibility.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72" marR="7771" marT="25687" marB="0" anchor="ctr">
                    <a:lnR w="12700" cap="flat" cmpd="sng" algn="ctr">
                      <a:noFill/>
                      <a:prstDash val="solid"/>
                      <a:round/>
                      <a:headEnd type="none" w="med" len="med"/>
                      <a:tailEnd type="none" w="med" len="med"/>
                    </a:lnR>
                  </a:tcPr>
                </a:tc>
                <a:extLst>
                  <a:ext uri="{0D108BD9-81ED-4DB2-BD59-A6C34878D82A}">
                    <a16:rowId xmlns:a16="http://schemas.microsoft.com/office/drawing/2014/main" val="2379122766"/>
                  </a:ext>
                </a:extLst>
              </a:tr>
              <a:tr h="627061">
                <a:tc>
                  <a:txBody>
                    <a:bodyPr/>
                    <a:lstStyle/>
                    <a:p>
                      <a:pPr marL="0" marR="0" indent="0" algn="l">
                        <a:lnSpc>
                          <a:spcPct val="107000"/>
                        </a:lnSpc>
                        <a:spcBef>
                          <a:spcPts val="0"/>
                        </a:spcBef>
                        <a:spcAft>
                          <a:spcPts val="0"/>
                        </a:spcAft>
                      </a:pPr>
                      <a:r>
                        <a:rPr lang="en-US" sz="1800">
                          <a:effectLst/>
                          <a:latin typeface="+mn-lt"/>
                        </a:rPr>
                        <a:t>Enable Simple &amp; Sustainable Security </a:t>
                      </a:r>
                      <a:endParaRPr lang="en-US" sz="2000">
                        <a:solidFill>
                          <a:srgbClr val="000000"/>
                        </a:solidFill>
                        <a:effectLst/>
                        <a:latin typeface="+mn-lt"/>
                        <a:ea typeface="Times New Roman" panose="02020603050405020304" pitchFamily="18" charset="0"/>
                        <a:cs typeface="Times New Roman" panose="02020603050405020304" pitchFamily="18" charset="0"/>
                      </a:endParaRPr>
                    </a:p>
                  </a:txBody>
                  <a:tcPr marL="11872" marR="7771" marT="25687" marB="0">
                    <a:lnL w="12700" cap="flat" cmpd="sng" algn="ctr">
                      <a:noFill/>
                      <a:prstDash val="solid"/>
                      <a:round/>
                      <a:headEnd type="none" w="med" len="med"/>
                      <a:tailEnd type="none" w="med" len="med"/>
                    </a:lnL>
                  </a:tcPr>
                </a:tc>
                <a:tc>
                  <a:txBody>
                    <a:bodyPr/>
                    <a:lstStyle/>
                    <a:p>
                      <a:pPr marL="1905" marR="0" indent="0" algn="l">
                        <a:lnSpc>
                          <a:spcPct val="107000"/>
                        </a:lnSpc>
                        <a:spcBef>
                          <a:spcPts val="0"/>
                        </a:spcBef>
                        <a:spcAft>
                          <a:spcPts val="0"/>
                        </a:spcAft>
                      </a:pPr>
                      <a:r>
                        <a:rPr lang="en-US" sz="1600">
                          <a:effectLst/>
                        </a:rPr>
                        <a:t>Security controls shall be as simple as possible while remaining practicable, scalable, and sustainable for the full lifecycle of the business asset.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72" marR="7771" marT="25687" marB="0" anchor="ctr">
                    <a:lnR w="12700" cap="flat" cmpd="sng" algn="ctr">
                      <a:noFill/>
                      <a:prstDash val="solid"/>
                      <a:round/>
                      <a:headEnd type="none" w="med" len="med"/>
                      <a:tailEnd type="none" w="med" len="med"/>
                    </a:lnR>
                  </a:tcPr>
                </a:tc>
                <a:extLst>
                  <a:ext uri="{0D108BD9-81ED-4DB2-BD59-A6C34878D82A}">
                    <a16:rowId xmlns:a16="http://schemas.microsoft.com/office/drawing/2014/main" val="1514674855"/>
                  </a:ext>
                </a:extLst>
              </a:tr>
              <a:tr h="471976">
                <a:tc>
                  <a:txBody>
                    <a:bodyPr/>
                    <a:lstStyle/>
                    <a:p>
                      <a:pPr marL="0" marR="0" indent="0" algn="l">
                        <a:lnSpc>
                          <a:spcPct val="107000"/>
                        </a:lnSpc>
                        <a:spcBef>
                          <a:spcPts val="0"/>
                        </a:spcBef>
                        <a:spcAft>
                          <a:spcPts val="0"/>
                        </a:spcAft>
                      </a:pPr>
                      <a:r>
                        <a:rPr lang="en-US" sz="1800">
                          <a:effectLst/>
                          <a:latin typeface="+mn-lt"/>
                        </a:rPr>
                        <a:t>Utilize Least Privilege </a:t>
                      </a:r>
                      <a:endParaRPr lang="en-US" sz="2000">
                        <a:solidFill>
                          <a:srgbClr val="000000"/>
                        </a:solidFill>
                        <a:effectLst/>
                        <a:latin typeface="+mn-lt"/>
                        <a:ea typeface="Times New Roman" panose="02020603050405020304" pitchFamily="18" charset="0"/>
                        <a:cs typeface="Times New Roman" panose="02020603050405020304" pitchFamily="18" charset="0"/>
                      </a:endParaRPr>
                    </a:p>
                  </a:txBody>
                  <a:tcPr marL="11872" marR="7771" marT="25687" marB="0">
                    <a:lnL w="12700" cap="flat" cmpd="sng" algn="ctr">
                      <a:noFill/>
                      <a:prstDash val="solid"/>
                      <a:round/>
                      <a:headEnd type="none" w="med" len="med"/>
                      <a:tailEnd type="none" w="med" len="med"/>
                    </a:lnL>
                  </a:tcPr>
                </a:tc>
                <a:tc>
                  <a:txBody>
                    <a:bodyPr/>
                    <a:lstStyle/>
                    <a:p>
                      <a:pPr marL="1905" marR="0" indent="0" algn="l">
                        <a:lnSpc>
                          <a:spcPct val="107000"/>
                        </a:lnSpc>
                        <a:spcBef>
                          <a:spcPts val="0"/>
                        </a:spcBef>
                        <a:spcAft>
                          <a:spcPts val="0"/>
                        </a:spcAft>
                      </a:pPr>
                      <a:r>
                        <a:rPr lang="en-US" sz="1600">
                          <a:effectLst/>
                        </a:rPr>
                        <a:t>Access to systems and data shall be provided only as required, and access shall be removed when no longer required.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72" marR="7771" marT="25687" marB="0" anchor="ctr">
                    <a:lnR w="12700" cap="flat" cmpd="sng" algn="ctr">
                      <a:noFill/>
                      <a:prstDash val="solid"/>
                      <a:round/>
                      <a:headEnd type="none" w="med" len="med"/>
                      <a:tailEnd type="none" w="med" len="med"/>
                    </a:lnR>
                  </a:tcPr>
                </a:tc>
                <a:extLst>
                  <a:ext uri="{0D108BD9-81ED-4DB2-BD59-A6C34878D82A}">
                    <a16:rowId xmlns:a16="http://schemas.microsoft.com/office/drawing/2014/main" val="1275573877"/>
                  </a:ext>
                </a:extLst>
              </a:tr>
              <a:tr h="473991">
                <a:tc>
                  <a:txBody>
                    <a:bodyPr/>
                    <a:lstStyle/>
                    <a:p>
                      <a:pPr marL="0" marR="0" indent="0" algn="l">
                        <a:lnSpc>
                          <a:spcPct val="107000"/>
                        </a:lnSpc>
                        <a:spcBef>
                          <a:spcPts val="0"/>
                        </a:spcBef>
                        <a:spcAft>
                          <a:spcPts val="0"/>
                        </a:spcAft>
                      </a:pPr>
                      <a:r>
                        <a:rPr lang="en-US" sz="1800">
                          <a:effectLst/>
                          <a:latin typeface="+mn-lt"/>
                        </a:rPr>
                        <a:t>Improve Continuously </a:t>
                      </a:r>
                      <a:endParaRPr lang="en-US" sz="2000">
                        <a:solidFill>
                          <a:srgbClr val="000000"/>
                        </a:solidFill>
                        <a:effectLst/>
                        <a:latin typeface="+mn-lt"/>
                        <a:ea typeface="Times New Roman" panose="02020603050405020304" pitchFamily="18" charset="0"/>
                        <a:cs typeface="Times New Roman" panose="02020603050405020304" pitchFamily="18" charset="0"/>
                      </a:endParaRPr>
                    </a:p>
                  </a:txBody>
                  <a:tcPr marL="11872" marR="7771" marT="25687" marB="0">
                    <a:lnL w="12700" cap="flat" cmpd="sng" algn="ctr">
                      <a:noFill/>
                      <a:prstDash val="solid"/>
                      <a:round/>
                      <a:headEnd type="none" w="med" len="med"/>
                      <a:tailEnd type="none" w="med" len="med"/>
                    </a:lnL>
                  </a:tcPr>
                </a:tc>
                <a:tc>
                  <a:txBody>
                    <a:bodyPr/>
                    <a:lstStyle/>
                    <a:p>
                      <a:pPr marL="1905" marR="0" indent="0" algn="l">
                        <a:lnSpc>
                          <a:spcPct val="107000"/>
                        </a:lnSpc>
                        <a:spcBef>
                          <a:spcPts val="0"/>
                        </a:spcBef>
                        <a:spcAft>
                          <a:spcPts val="0"/>
                        </a:spcAft>
                      </a:pPr>
                      <a:r>
                        <a:rPr lang="en-US" sz="1600">
                          <a:effectLst/>
                        </a:rPr>
                        <a:t>Security teams shall continuously evolve and improve to remain successful in an environment that constantly changes.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72" marR="7771" marT="25687" marB="0" anchor="ctr">
                    <a:lnR w="12700" cap="flat" cmpd="sng" algn="ctr">
                      <a:noFill/>
                      <a:prstDash val="solid"/>
                      <a:round/>
                      <a:headEnd type="none" w="med" len="med"/>
                      <a:tailEnd type="none" w="med" len="med"/>
                    </a:lnR>
                  </a:tcPr>
                </a:tc>
                <a:extLst>
                  <a:ext uri="{0D108BD9-81ED-4DB2-BD59-A6C34878D82A}">
                    <a16:rowId xmlns:a16="http://schemas.microsoft.com/office/drawing/2014/main" val="908309508"/>
                  </a:ext>
                </a:extLst>
              </a:tr>
              <a:tr h="471976">
                <a:tc>
                  <a:txBody>
                    <a:bodyPr/>
                    <a:lstStyle/>
                    <a:p>
                      <a:pPr marL="0" marR="0" indent="0" algn="l">
                        <a:lnSpc>
                          <a:spcPct val="107000"/>
                        </a:lnSpc>
                        <a:spcBef>
                          <a:spcPts val="0"/>
                        </a:spcBef>
                        <a:spcAft>
                          <a:spcPts val="0"/>
                        </a:spcAft>
                      </a:pPr>
                      <a:r>
                        <a:rPr lang="en-US" sz="1800">
                          <a:effectLst/>
                          <a:latin typeface="+mn-lt"/>
                        </a:rPr>
                        <a:t>Make Informed Decisions </a:t>
                      </a:r>
                      <a:endParaRPr lang="en-US" sz="2000">
                        <a:solidFill>
                          <a:srgbClr val="000000"/>
                        </a:solidFill>
                        <a:effectLst/>
                        <a:latin typeface="+mn-lt"/>
                        <a:ea typeface="Times New Roman" panose="02020603050405020304" pitchFamily="18" charset="0"/>
                        <a:cs typeface="Times New Roman" panose="02020603050405020304" pitchFamily="18" charset="0"/>
                      </a:endParaRPr>
                    </a:p>
                  </a:txBody>
                  <a:tcPr marL="11872" marR="7771" marT="25687" marB="0">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marL="1905" marR="0" indent="0" algn="l">
                        <a:lnSpc>
                          <a:spcPct val="107000"/>
                        </a:lnSpc>
                        <a:spcBef>
                          <a:spcPts val="0"/>
                        </a:spcBef>
                        <a:spcAft>
                          <a:spcPts val="0"/>
                        </a:spcAft>
                      </a:pPr>
                      <a:r>
                        <a:rPr lang="en-US" sz="1600">
                          <a:effectLst/>
                        </a:rPr>
                        <a:t>Security teams shall make informed decisions based on the best information that can be made available.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72" marR="7771" marT="25687"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357967994"/>
                  </a:ext>
                </a:extLst>
              </a:tr>
            </a:tbl>
          </a:graphicData>
        </a:graphic>
      </p:graphicFrame>
      <p:pic>
        <p:nvPicPr>
          <p:cNvPr id="9" name="Picture 8">
            <a:extLst>
              <a:ext uri="{FF2B5EF4-FFF2-40B4-BE49-F238E27FC236}">
                <a16:creationId xmlns:a16="http://schemas.microsoft.com/office/drawing/2014/main" id="{1BD78279-2035-452F-A108-C710C58F12E0}"/>
              </a:ext>
            </a:extLst>
          </p:cNvPr>
          <p:cNvPicPr>
            <a:picLocks noChangeAspect="1"/>
          </p:cNvPicPr>
          <p:nvPr/>
        </p:nvPicPr>
        <p:blipFill>
          <a:blip r:embed="rId3"/>
          <a:stretch>
            <a:fillRect/>
          </a:stretch>
        </p:blipFill>
        <p:spPr>
          <a:xfrm>
            <a:off x="11152550" y="68259"/>
            <a:ext cx="985729" cy="560438"/>
          </a:xfrm>
          <a:prstGeom prst="rect">
            <a:avLst/>
          </a:prstGeom>
        </p:spPr>
      </p:pic>
    </p:spTree>
    <p:extLst>
      <p:ext uri="{BB962C8B-B14F-4D97-AF65-F5344CB8AC3E}">
        <p14:creationId xmlns:p14="http://schemas.microsoft.com/office/powerpoint/2010/main" val="353441145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18BDEF-F9CC-4DAB-8BBA-9E41A7B8C7FB}"/>
              </a:ext>
            </a:extLst>
          </p:cNvPr>
          <p:cNvSpPr/>
          <p:nvPr/>
        </p:nvSpPr>
        <p:spPr>
          <a:xfrm>
            <a:off x="-7620" y="6927"/>
            <a:ext cx="122072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C1920C1-7E84-4024-BB62-BBB8E2052C2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5479" y="281348"/>
            <a:ext cx="1381794" cy="785622"/>
          </a:xfrm>
          <a:prstGeom prst="rect">
            <a:avLst/>
          </a:prstGeom>
        </p:spPr>
      </p:pic>
      <p:sp>
        <p:nvSpPr>
          <p:cNvPr id="10" name="Rectangle 9">
            <a:extLst>
              <a:ext uri="{FF2B5EF4-FFF2-40B4-BE49-F238E27FC236}">
                <a16:creationId xmlns:a16="http://schemas.microsoft.com/office/drawing/2014/main" id="{7F54FDA9-2D7D-4801-AD76-622F6341F7C7}"/>
              </a:ext>
            </a:extLst>
          </p:cNvPr>
          <p:cNvSpPr/>
          <p:nvPr/>
        </p:nvSpPr>
        <p:spPr>
          <a:xfrm>
            <a:off x="273677" y="1225225"/>
            <a:ext cx="11546487" cy="5388816"/>
          </a:xfrm>
          <a:prstGeom prst="rect">
            <a:avLst/>
          </a:prstGeom>
          <a:solidFill>
            <a:schemeClr val="accent1">
              <a:lumMod val="20000"/>
              <a:lumOff val="80000"/>
            </a:schemeClr>
          </a:solidFill>
          <a:ln>
            <a:solidFill>
              <a:schemeClr val="accent1"/>
            </a:solid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182878" bIns="146302"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ts val="0"/>
              </a:spcBef>
              <a:spcAft>
                <a:spcPts val="160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rPr>
              <a:t>Business Strategy and Organizational Culture – </a:t>
            </a:r>
            <a:r>
              <a:rPr kumimoji="0" lang="en-US" sz="18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rPr>
              <a:t>Shapes Zero Trust Strategy and Priorities</a:t>
            </a:r>
          </a:p>
        </p:txBody>
      </p:sp>
      <p:sp>
        <p:nvSpPr>
          <p:cNvPr id="2" name="Title 1">
            <a:extLst>
              <a:ext uri="{FF2B5EF4-FFF2-40B4-BE49-F238E27FC236}">
                <a16:creationId xmlns:a16="http://schemas.microsoft.com/office/drawing/2014/main" id="{19880174-3F6E-4AED-8AAA-4437F1E7E710}"/>
              </a:ext>
            </a:extLst>
          </p:cNvPr>
          <p:cNvSpPr>
            <a:spLocks noGrp="1"/>
          </p:cNvSpPr>
          <p:nvPr>
            <p:ph type="title"/>
          </p:nvPr>
        </p:nvSpPr>
        <p:spPr>
          <a:xfrm>
            <a:off x="1954556" y="417025"/>
            <a:ext cx="9230295" cy="553998"/>
          </a:xfrm>
        </p:spPr>
        <p:txBody>
          <a:bodyPr/>
          <a:lstStyle/>
          <a:p>
            <a:r>
              <a:rPr lang="en-US"/>
              <a:t>Zero Trust Core Principles</a:t>
            </a:r>
          </a:p>
        </p:txBody>
      </p:sp>
      <p:sp>
        <p:nvSpPr>
          <p:cNvPr id="9" name="L-Shape 8">
            <a:extLst>
              <a:ext uri="{FF2B5EF4-FFF2-40B4-BE49-F238E27FC236}">
                <a16:creationId xmlns:a16="http://schemas.microsoft.com/office/drawing/2014/main" id="{E9EFD59F-40A6-4C47-A14D-66A7D133FCA4}"/>
              </a:ext>
            </a:extLst>
          </p:cNvPr>
          <p:cNvSpPr/>
          <p:nvPr/>
        </p:nvSpPr>
        <p:spPr bwMode="auto">
          <a:xfrm flipV="1">
            <a:off x="371836" y="1789483"/>
            <a:ext cx="11147989" cy="1740190"/>
          </a:xfrm>
          <a:prstGeom prst="corner">
            <a:avLst>
              <a:gd name="adj1" fmla="val 34841"/>
              <a:gd name="adj2" fmla="val 340323"/>
            </a:avLst>
          </a:prstGeom>
          <a:solidFill>
            <a:schemeClr val="accent3">
              <a:lumMod val="20000"/>
              <a:lumOff val="80000"/>
            </a:schemeClr>
          </a:solidFill>
          <a:ln>
            <a:solidFill>
              <a:schemeClr val="accent1">
                <a:lumMod val="75000"/>
              </a:schemeClr>
            </a:solid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182878" bIns="146302"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A4B645CF-3AC4-4DD0-895A-AA0FC993E178}"/>
              </a:ext>
            </a:extLst>
          </p:cNvPr>
          <p:cNvSpPr/>
          <p:nvPr/>
        </p:nvSpPr>
        <p:spPr bwMode="auto">
          <a:xfrm>
            <a:off x="500088" y="2060112"/>
            <a:ext cx="5626080" cy="1339900"/>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TextBox 74">
            <a:extLst>
              <a:ext uri="{FF2B5EF4-FFF2-40B4-BE49-F238E27FC236}">
                <a16:creationId xmlns:a16="http://schemas.microsoft.com/office/drawing/2014/main" id="{EA979053-842A-46E0-AF53-D009A045D5FC}"/>
              </a:ext>
            </a:extLst>
          </p:cNvPr>
          <p:cNvSpPr txBox="1"/>
          <p:nvPr/>
        </p:nvSpPr>
        <p:spPr>
          <a:xfrm>
            <a:off x="626807" y="1804294"/>
            <a:ext cx="3370627" cy="369332"/>
          </a:xfrm>
          <a:prstGeom prst="rect">
            <a:avLst/>
          </a:prstGeom>
          <a:solidFill>
            <a:srgbClr val="DCFAFF"/>
          </a:solidFill>
        </p:spPr>
        <p:txBody>
          <a:bodyPr wrap="square" lIns="91440" rIns="0">
            <a:spAutoFit/>
          </a:bodyPr>
          <a:lstStyle>
            <a:defPPr>
              <a:defRPr lang="en-US"/>
            </a:defPPr>
            <a:lvl2pPr marL="0" marR="0" lvl="1"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FFFFFF"/>
                </a:solidFill>
                <a:effectLst/>
                <a:uLnTx/>
                <a:uFillTx/>
                <a:latin typeface="+mj-lt"/>
              </a:defRPr>
            </a:lvl2p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Segoe UI Semibold"/>
                <a:ea typeface="+mn-ea"/>
                <a:cs typeface="+mn-cs"/>
              </a:rPr>
              <a:t>Organizational Value and Risk</a:t>
            </a:r>
          </a:p>
        </p:txBody>
      </p:sp>
      <p:sp>
        <p:nvSpPr>
          <p:cNvPr id="5" name="Rectangle 4">
            <a:extLst>
              <a:ext uri="{FF2B5EF4-FFF2-40B4-BE49-F238E27FC236}">
                <a16:creationId xmlns:a16="http://schemas.microsoft.com/office/drawing/2014/main" id="{F6EEE5F8-C179-41AE-96E3-7493F8AE2C32}"/>
              </a:ext>
            </a:extLst>
          </p:cNvPr>
          <p:cNvSpPr/>
          <p:nvPr/>
        </p:nvSpPr>
        <p:spPr>
          <a:xfrm>
            <a:off x="381775" y="3605931"/>
            <a:ext cx="5913461" cy="2878689"/>
          </a:xfrm>
          <a:prstGeom prst="rect">
            <a:avLst/>
          </a:prstGeom>
          <a:solidFill>
            <a:schemeClr val="accent3">
              <a:lumMod val="20000"/>
              <a:lumOff val="80000"/>
            </a:schemeClr>
          </a:solidFill>
          <a:ln>
            <a:solidFill>
              <a:schemeClr val="accent1">
                <a:lumMod val="75000"/>
              </a:schemeClr>
            </a:solid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182878" bIns="146302"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Rectangle 60">
            <a:extLst>
              <a:ext uri="{FF2B5EF4-FFF2-40B4-BE49-F238E27FC236}">
                <a16:creationId xmlns:a16="http://schemas.microsoft.com/office/drawing/2014/main" id="{8AFD1E31-E141-411B-86D1-76B1FF6CC2DE}"/>
              </a:ext>
            </a:extLst>
          </p:cNvPr>
          <p:cNvSpPr/>
          <p:nvPr/>
        </p:nvSpPr>
        <p:spPr bwMode="auto">
          <a:xfrm>
            <a:off x="536508" y="5067858"/>
            <a:ext cx="5621361" cy="1332942"/>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8" name="TextBox 57">
            <a:extLst>
              <a:ext uri="{FF2B5EF4-FFF2-40B4-BE49-F238E27FC236}">
                <a16:creationId xmlns:a16="http://schemas.microsoft.com/office/drawing/2014/main" id="{4FDC8662-2539-4218-8CF7-F7CF66FC060B}"/>
              </a:ext>
            </a:extLst>
          </p:cNvPr>
          <p:cNvSpPr txBox="1"/>
          <p:nvPr/>
        </p:nvSpPr>
        <p:spPr>
          <a:xfrm>
            <a:off x="662875" y="4860165"/>
            <a:ext cx="2084077" cy="369332"/>
          </a:xfrm>
          <a:prstGeom prst="rect">
            <a:avLst/>
          </a:prstGeom>
          <a:solidFill>
            <a:srgbClr val="DCFAFF"/>
          </a:solidFill>
        </p:spPr>
        <p:txBody>
          <a:bodyPr wrap="square" lIns="91440" rIns="0">
            <a:spAutoFit/>
          </a:bodyPr>
          <a:lstStyle>
            <a:defPPr>
              <a:defRPr lang="en-US"/>
            </a:defPPr>
            <a:lvl2pPr marL="0" marR="0" lvl="1" fontAlgn="auto">
              <a:lnSpc>
                <a:spcPct val="100000"/>
              </a:lnSpc>
              <a:spcBef>
                <a:spcPts val="0"/>
              </a:spcBef>
              <a:spcAft>
                <a:spcPts val="0"/>
              </a:spcAft>
              <a:buClrTx/>
              <a:buSzTx/>
              <a:buFontTx/>
              <a:buNone/>
              <a:tabLst/>
              <a:defRPr kumimoji="0" sz="1600" b="1" i="0" u="none" strike="noStrike" cap="none" spc="0" normalizeH="0" baseline="0">
                <a:ln>
                  <a:noFill/>
                </a:ln>
                <a:solidFill>
                  <a:srgbClr val="005A9F"/>
                </a:solidFill>
                <a:effectLst/>
                <a:uLnTx/>
                <a:uFillTx/>
                <a:latin typeface="+mj-lt"/>
              </a:defRPr>
            </a:lvl2p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Segoe UI Semibold"/>
                <a:ea typeface="+mn-ea"/>
                <a:cs typeface="+mn-cs"/>
              </a:rPr>
              <a:t>Security Controls</a:t>
            </a:r>
          </a:p>
        </p:txBody>
      </p:sp>
      <p:sp>
        <p:nvSpPr>
          <p:cNvPr id="62" name="Rectangle 61">
            <a:extLst>
              <a:ext uri="{FF2B5EF4-FFF2-40B4-BE49-F238E27FC236}">
                <a16:creationId xmlns:a16="http://schemas.microsoft.com/office/drawing/2014/main" id="{48E1AAF4-DF67-4AA9-9258-1B3065BC5405}"/>
              </a:ext>
            </a:extLst>
          </p:cNvPr>
          <p:cNvSpPr/>
          <p:nvPr/>
        </p:nvSpPr>
        <p:spPr bwMode="auto">
          <a:xfrm>
            <a:off x="531789" y="3862392"/>
            <a:ext cx="5626080" cy="994132"/>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TextBox 39">
            <a:extLst>
              <a:ext uri="{FF2B5EF4-FFF2-40B4-BE49-F238E27FC236}">
                <a16:creationId xmlns:a16="http://schemas.microsoft.com/office/drawing/2014/main" id="{23600A74-F819-4D64-8A0C-1289B5C9ED9F}"/>
              </a:ext>
            </a:extLst>
          </p:cNvPr>
          <p:cNvSpPr txBox="1"/>
          <p:nvPr/>
        </p:nvSpPr>
        <p:spPr>
          <a:xfrm>
            <a:off x="637724" y="3656200"/>
            <a:ext cx="1316832" cy="369332"/>
          </a:xfrm>
          <a:prstGeom prst="rect">
            <a:avLst/>
          </a:prstGeom>
          <a:solidFill>
            <a:srgbClr val="DCFAFF"/>
          </a:solidFill>
        </p:spPr>
        <p:txBody>
          <a:bodyPr wrap="square" lIns="91440" rIns="0">
            <a:spAutoFit/>
          </a:bodyPr>
          <a:lstStyle>
            <a:defPPr>
              <a:defRPr lang="en-US"/>
            </a:defPPr>
            <a:lvl2pPr marL="0" marR="0" lvl="1" fontAlgn="auto">
              <a:lnSpc>
                <a:spcPct val="100000"/>
              </a:lnSpc>
              <a:spcBef>
                <a:spcPts val="0"/>
              </a:spcBef>
              <a:spcAft>
                <a:spcPts val="0"/>
              </a:spcAft>
              <a:buClrTx/>
              <a:buSzTx/>
              <a:buFontTx/>
              <a:buNone/>
              <a:tabLst/>
              <a:defRPr kumimoji="0" sz="1600" b="1" i="0" u="none" strike="noStrike" cap="none" spc="0" normalizeH="0" baseline="0">
                <a:ln>
                  <a:noFill/>
                </a:ln>
                <a:solidFill>
                  <a:srgbClr val="005A9F"/>
                </a:solidFill>
                <a:effectLst/>
                <a:uLnTx/>
                <a:uFillTx/>
                <a:latin typeface="+mj-lt"/>
              </a:defRPr>
            </a:lvl2p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Segoe UI Semibold"/>
                <a:ea typeface="+mn-ea"/>
                <a:cs typeface="+mn-cs"/>
              </a:rPr>
              <a:t>Technology</a:t>
            </a:r>
          </a:p>
        </p:txBody>
      </p:sp>
      <p:sp>
        <p:nvSpPr>
          <p:cNvPr id="11" name="Rectangle 10">
            <a:extLst>
              <a:ext uri="{FF2B5EF4-FFF2-40B4-BE49-F238E27FC236}">
                <a16:creationId xmlns:a16="http://schemas.microsoft.com/office/drawing/2014/main" id="{7CAE6E7D-9205-434C-BB6C-32BB5A009C7D}"/>
              </a:ext>
            </a:extLst>
          </p:cNvPr>
          <p:cNvSpPr/>
          <p:nvPr/>
        </p:nvSpPr>
        <p:spPr bwMode="auto">
          <a:xfrm>
            <a:off x="626808" y="2187911"/>
            <a:ext cx="5316705" cy="532282"/>
          </a:xfrm>
          <a:prstGeom prst="rect">
            <a:avLst/>
          </a:pr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91440" bIns="14630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1. Modern work enablement</a:t>
            </a:r>
          </a:p>
        </p:txBody>
      </p:sp>
      <p:grpSp>
        <p:nvGrpSpPr>
          <p:cNvPr id="33" name="Group 32">
            <a:extLst>
              <a:ext uri="{FF2B5EF4-FFF2-40B4-BE49-F238E27FC236}">
                <a16:creationId xmlns:a16="http://schemas.microsoft.com/office/drawing/2014/main" id="{18C01F11-5A0C-4D59-A1EB-5317884117D7}"/>
              </a:ext>
            </a:extLst>
          </p:cNvPr>
          <p:cNvGrpSpPr/>
          <p:nvPr/>
        </p:nvGrpSpPr>
        <p:grpSpPr>
          <a:xfrm>
            <a:off x="619017" y="2779694"/>
            <a:ext cx="5324496" cy="529091"/>
            <a:chOff x="1511789" y="2352139"/>
            <a:chExt cx="4588851" cy="683809"/>
          </a:xfrm>
          <a:solidFill>
            <a:schemeClr val="accent1">
              <a:lumMod val="60000"/>
              <a:lumOff val="40000"/>
            </a:schemeClr>
          </a:solidFill>
        </p:grpSpPr>
        <p:sp>
          <p:nvSpPr>
            <p:cNvPr id="12" name="Rectangle 11">
              <a:extLst>
                <a:ext uri="{FF2B5EF4-FFF2-40B4-BE49-F238E27FC236}">
                  <a16:creationId xmlns:a16="http://schemas.microsoft.com/office/drawing/2014/main" id="{E8DCBA8C-3B96-4B98-A5AF-D7788399EB5E}"/>
                </a:ext>
              </a:extLst>
            </p:cNvPr>
            <p:cNvSpPr/>
            <p:nvPr/>
          </p:nvSpPr>
          <p:spPr bwMode="auto">
            <a:xfrm>
              <a:off x="1511789" y="2353089"/>
              <a:ext cx="2385210" cy="682859"/>
            </a:xfrm>
            <a:custGeom>
              <a:avLst/>
              <a:gdLst>
                <a:gd name="connsiteX0" fmla="*/ 0 w 2385210"/>
                <a:gd name="connsiteY0" fmla="*/ 0 h 682859"/>
                <a:gd name="connsiteX1" fmla="*/ 2385210 w 2385210"/>
                <a:gd name="connsiteY1" fmla="*/ 0 h 682859"/>
                <a:gd name="connsiteX2" fmla="*/ 2385210 w 2385210"/>
                <a:gd name="connsiteY2" fmla="*/ 682859 h 682859"/>
                <a:gd name="connsiteX3" fmla="*/ 0 w 2385210"/>
                <a:gd name="connsiteY3" fmla="*/ 682859 h 682859"/>
                <a:gd name="connsiteX4" fmla="*/ 0 w 2385210"/>
                <a:gd name="connsiteY4" fmla="*/ 0 h 682859"/>
                <a:gd name="connsiteX0" fmla="*/ 0 w 2385210"/>
                <a:gd name="connsiteY0" fmla="*/ 0 h 682859"/>
                <a:gd name="connsiteX1" fmla="*/ 2385210 w 2385210"/>
                <a:gd name="connsiteY1" fmla="*/ 0 h 682859"/>
                <a:gd name="connsiteX2" fmla="*/ 2110528 w 2385210"/>
                <a:gd name="connsiteY2" fmla="*/ 682859 h 682859"/>
                <a:gd name="connsiteX3" fmla="*/ 0 w 2385210"/>
                <a:gd name="connsiteY3" fmla="*/ 682859 h 682859"/>
                <a:gd name="connsiteX4" fmla="*/ 0 w 2385210"/>
                <a:gd name="connsiteY4" fmla="*/ 0 h 682859"/>
                <a:gd name="connsiteX0" fmla="*/ 0 w 2385210"/>
                <a:gd name="connsiteY0" fmla="*/ 0 h 682859"/>
                <a:gd name="connsiteX1" fmla="*/ 2385210 w 2385210"/>
                <a:gd name="connsiteY1" fmla="*/ 0 h 682859"/>
                <a:gd name="connsiteX2" fmla="*/ 2134221 w 2385210"/>
                <a:gd name="connsiteY2" fmla="*/ 682859 h 682859"/>
                <a:gd name="connsiteX3" fmla="*/ 0 w 2385210"/>
                <a:gd name="connsiteY3" fmla="*/ 682859 h 682859"/>
                <a:gd name="connsiteX4" fmla="*/ 0 w 2385210"/>
                <a:gd name="connsiteY4" fmla="*/ 0 h 6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210" h="682859">
                  <a:moveTo>
                    <a:pt x="0" y="0"/>
                  </a:moveTo>
                  <a:lnTo>
                    <a:pt x="2385210" y="0"/>
                  </a:lnTo>
                  <a:lnTo>
                    <a:pt x="2134221" y="682859"/>
                  </a:lnTo>
                  <a:lnTo>
                    <a:pt x="0" y="682859"/>
                  </a:lnTo>
                  <a:lnTo>
                    <a:pt x="0" y="0"/>
                  </a:lnTo>
                  <a:close/>
                </a:path>
              </a:pathLst>
            </a:custGeom>
            <a:grp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91440" bIns="146302" numCol="1" spcCol="0" rtlCol="0" fromWordArt="0" anchor="ctr" anchorCtr="0" forceAA="0" compatLnSpc="1">
              <a:prstTxWarp prst="textNoShape">
                <a:avLst/>
              </a:prstTxWarp>
              <a:noAutofit/>
            </a:bodyPr>
            <a:lstStyle/>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2. Goal alignment</a:t>
              </a:r>
            </a:p>
          </p:txBody>
        </p:sp>
        <p:sp>
          <p:nvSpPr>
            <p:cNvPr id="13" name="Rectangle 12">
              <a:extLst>
                <a:ext uri="{FF2B5EF4-FFF2-40B4-BE49-F238E27FC236}">
                  <a16:creationId xmlns:a16="http://schemas.microsoft.com/office/drawing/2014/main" id="{E475F911-8467-447B-A297-1A87B6BCCAE9}"/>
                </a:ext>
              </a:extLst>
            </p:cNvPr>
            <p:cNvSpPr/>
            <p:nvPr/>
          </p:nvSpPr>
          <p:spPr bwMode="auto">
            <a:xfrm>
              <a:off x="3700564" y="2352139"/>
              <a:ext cx="2400076" cy="682860"/>
            </a:xfrm>
            <a:custGeom>
              <a:avLst/>
              <a:gdLst>
                <a:gd name="connsiteX0" fmla="*/ 0 w 2385209"/>
                <a:gd name="connsiteY0" fmla="*/ 0 h 669184"/>
                <a:gd name="connsiteX1" fmla="*/ 2385209 w 2385209"/>
                <a:gd name="connsiteY1" fmla="*/ 0 h 669184"/>
                <a:gd name="connsiteX2" fmla="*/ 2385209 w 2385209"/>
                <a:gd name="connsiteY2" fmla="*/ 669184 h 669184"/>
                <a:gd name="connsiteX3" fmla="*/ 0 w 2385209"/>
                <a:gd name="connsiteY3" fmla="*/ 669184 h 669184"/>
                <a:gd name="connsiteX4" fmla="*/ 0 w 2385209"/>
                <a:gd name="connsiteY4" fmla="*/ 0 h 669184"/>
                <a:gd name="connsiteX0" fmla="*/ 227696 w 2612905"/>
                <a:gd name="connsiteY0" fmla="*/ 0 h 669184"/>
                <a:gd name="connsiteX1" fmla="*/ 2612905 w 2612905"/>
                <a:gd name="connsiteY1" fmla="*/ 0 h 669184"/>
                <a:gd name="connsiteX2" fmla="*/ 2612905 w 2612905"/>
                <a:gd name="connsiteY2" fmla="*/ 669184 h 669184"/>
                <a:gd name="connsiteX3" fmla="*/ 0 w 2612905"/>
                <a:gd name="connsiteY3" fmla="*/ 669184 h 669184"/>
                <a:gd name="connsiteX4" fmla="*/ 227696 w 2612905"/>
                <a:gd name="connsiteY4" fmla="*/ 0 h 669184"/>
                <a:gd name="connsiteX0" fmla="*/ 266987 w 2652196"/>
                <a:gd name="connsiteY0" fmla="*/ 0 h 671565"/>
                <a:gd name="connsiteX1" fmla="*/ 2652196 w 2652196"/>
                <a:gd name="connsiteY1" fmla="*/ 0 h 671565"/>
                <a:gd name="connsiteX2" fmla="*/ 2652196 w 2652196"/>
                <a:gd name="connsiteY2" fmla="*/ 669184 h 671565"/>
                <a:gd name="connsiteX3" fmla="*/ 0 w 2652196"/>
                <a:gd name="connsiteY3" fmla="*/ 671565 h 671565"/>
                <a:gd name="connsiteX4" fmla="*/ 266987 w 2652196"/>
                <a:gd name="connsiteY4" fmla="*/ 0 h 671565"/>
                <a:gd name="connsiteX0" fmla="*/ 283517 w 2668726"/>
                <a:gd name="connsiteY0" fmla="*/ 0 h 671565"/>
                <a:gd name="connsiteX1" fmla="*/ 2668726 w 2668726"/>
                <a:gd name="connsiteY1" fmla="*/ 0 h 671565"/>
                <a:gd name="connsiteX2" fmla="*/ 2668726 w 2668726"/>
                <a:gd name="connsiteY2" fmla="*/ 669184 h 671565"/>
                <a:gd name="connsiteX3" fmla="*/ 0 w 2668726"/>
                <a:gd name="connsiteY3" fmla="*/ 671565 h 671565"/>
                <a:gd name="connsiteX4" fmla="*/ 283517 w 2668726"/>
                <a:gd name="connsiteY4" fmla="*/ 0 h 671565"/>
                <a:gd name="connsiteX0" fmla="*/ 275891 w 2668726"/>
                <a:gd name="connsiteY0" fmla="*/ 0 h 671565"/>
                <a:gd name="connsiteX1" fmla="*/ 2668726 w 2668726"/>
                <a:gd name="connsiteY1" fmla="*/ 0 h 671565"/>
                <a:gd name="connsiteX2" fmla="*/ 2668726 w 2668726"/>
                <a:gd name="connsiteY2" fmla="*/ 669184 h 671565"/>
                <a:gd name="connsiteX3" fmla="*/ 0 w 2668726"/>
                <a:gd name="connsiteY3" fmla="*/ 671565 h 671565"/>
                <a:gd name="connsiteX4" fmla="*/ 275891 w 2668726"/>
                <a:gd name="connsiteY4" fmla="*/ 0 h 671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726" h="671565">
                  <a:moveTo>
                    <a:pt x="275891" y="0"/>
                  </a:moveTo>
                  <a:lnTo>
                    <a:pt x="2668726" y="0"/>
                  </a:lnTo>
                  <a:lnTo>
                    <a:pt x="2668726" y="669184"/>
                  </a:lnTo>
                  <a:lnTo>
                    <a:pt x="0" y="671565"/>
                  </a:lnTo>
                  <a:lnTo>
                    <a:pt x="275891" y="0"/>
                  </a:lnTo>
                  <a:close/>
                </a:path>
              </a:pathLst>
            </a:custGeom>
            <a:grp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91440" bIns="146302" numCol="1" spcCol="0" rtlCol="0" fromWordArt="0" anchor="ctr" anchorCtr="0" forceAA="0" compatLnSpc="1">
              <a:prstTxWarp prst="textNoShape">
                <a:avLst/>
              </a:prstTxWarp>
              <a:noAutofit/>
            </a:bodyPr>
            <a:lstStyle/>
            <a:p>
              <a:pPr marL="40005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3. Risk alignment</a:t>
              </a:r>
            </a:p>
          </p:txBody>
        </p:sp>
      </p:grpSp>
      <p:sp>
        <p:nvSpPr>
          <p:cNvPr id="21" name="Rectangle 20" descr="Earth globe: Africa and Europe">
            <a:extLst>
              <a:ext uri="{FF2B5EF4-FFF2-40B4-BE49-F238E27FC236}">
                <a16:creationId xmlns:a16="http://schemas.microsoft.com/office/drawing/2014/main" id="{2AB7A4D3-7014-4AD5-8F73-70DC3517A895}"/>
              </a:ext>
            </a:extLst>
          </p:cNvPr>
          <p:cNvSpPr/>
          <p:nvPr/>
        </p:nvSpPr>
        <p:spPr>
          <a:xfrm>
            <a:off x="1638296" y="2282681"/>
            <a:ext cx="364514" cy="364514"/>
          </a:xfrm>
          <a:prstGeom prst="rect">
            <a:avLst/>
          </a:prstGeom>
          <a: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34" name="Rectangle 33" descr="Hierarchy">
            <a:extLst>
              <a:ext uri="{FF2B5EF4-FFF2-40B4-BE49-F238E27FC236}">
                <a16:creationId xmlns:a16="http://schemas.microsoft.com/office/drawing/2014/main" id="{7ACDDBD2-8267-45CD-8AD2-5C827D118031}"/>
              </a:ext>
            </a:extLst>
          </p:cNvPr>
          <p:cNvSpPr/>
          <p:nvPr/>
        </p:nvSpPr>
        <p:spPr>
          <a:xfrm>
            <a:off x="710500" y="2878506"/>
            <a:ext cx="315876" cy="315876"/>
          </a:xfrm>
          <a:prstGeom prst="rect">
            <a:avLst/>
          </a:prstGeom>
          <a: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35" name="Rectangle 34" descr="Speedometer Low">
            <a:extLst>
              <a:ext uri="{FF2B5EF4-FFF2-40B4-BE49-F238E27FC236}">
                <a16:creationId xmlns:a16="http://schemas.microsoft.com/office/drawing/2014/main" id="{B6E6AF16-A6EF-41CC-AA39-76073A0C989C}"/>
              </a:ext>
            </a:extLst>
          </p:cNvPr>
          <p:cNvSpPr/>
          <p:nvPr/>
        </p:nvSpPr>
        <p:spPr>
          <a:xfrm>
            <a:off x="3424155" y="2816605"/>
            <a:ext cx="406894" cy="406894"/>
          </a:xfrm>
          <a:prstGeom prst="rect">
            <a:avLst/>
          </a:prstGeom>
          <a:blipFill>
            <a:blip r:embed="rId8">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38" name="Rectangle 11">
            <a:extLst>
              <a:ext uri="{FF2B5EF4-FFF2-40B4-BE49-F238E27FC236}">
                <a16:creationId xmlns:a16="http://schemas.microsoft.com/office/drawing/2014/main" id="{0C81D17E-2358-4983-B7F6-FBC9D3CC2F44}"/>
              </a:ext>
            </a:extLst>
          </p:cNvPr>
          <p:cNvSpPr/>
          <p:nvPr/>
        </p:nvSpPr>
        <p:spPr bwMode="auto">
          <a:xfrm>
            <a:off x="636108" y="4024679"/>
            <a:ext cx="3078642" cy="673590"/>
          </a:xfrm>
          <a:custGeom>
            <a:avLst/>
            <a:gdLst>
              <a:gd name="connsiteX0" fmla="*/ 0 w 2385210"/>
              <a:gd name="connsiteY0" fmla="*/ 0 h 682859"/>
              <a:gd name="connsiteX1" fmla="*/ 2385210 w 2385210"/>
              <a:gd name="connsiteY1" fmla="*/ 0 h 682859"/>
              <a:gd name="connsiteX2" fmla="*/ 2385210 w 2385210"/>
              <a:gd name="connsiteY2" fmla="*/ 682859 h 682859"/>
              <a:gd name="connsiteX3" fmla="*/ 0 w 2385210"/>
              <a:gd name="connsiteY3" fmla="*/ 682859 h 682859"/>
              <a:gd name="connsiteX4" fmla="*/ 0 w 2385210"/>
              <a:gd name="connsiteY4" fmla="*/ 0 h 682859"/>
              <a:gd name="connsiteX0" fmla="*/ 0 w 2385210"/>
              <a:gd name="connsiteY0" fmla="*/ 0 h 682859"/>
              <a:gd name="connsiteX1" fmla="*/ 2385210 w 2385210"/>
              <a:gd name="connsiteY1" fmla="*/ 0 h 682859"/>
              <a:gd name="connsiteX2" fmla="*/ 2110528 w 2385210"/>
              <a:gd name="connsiteY2" fmla="*/ 682859 h 682859"/>
              <a:gd name="connsiteX3" fmla="*/ 0 w 2385210"/>
              <a:gd name="connsiteY3" fmla="*/ 682859 h 682859"/>
              <a:gd name="connsiteX4" fmla="*/ 0 w 2385210"/>
              <a:gd name="connsiteY4" fmla="*/ 0 h 6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210" h="682859">
                <a:moveTo>
                  <a:pt x="0" y="0"/>
                </a:moveTo>
                <a:lnTo>
                  <a:pt x="2385210" y="0"/>
                </a:lnTo>
                <a:lnTo>
                  <a:pt x="2110528" y="682859"/>
                </a:lnTo>
                <a:lnTo>
                  <a:pt x="0" y="682859"/>
                </a:lnTo>
                <a:lnTo>
                  <a:pt x="0" y="0"/>
                </a:lnTo>
                <a:close/>
              </a:path>
            </a:pathLst>
          </a:cu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182878" bIns="146302" numCol="1" spcCol="0" rtlCol="0" fromWordArt="0" anchor="ctr" anchorCtr="0" forceAA="0" compatLnSpc="1">
            <a:prstTxWarp prst="textNoShape">
              <a:avLst/>
            </a:prstTxWarp>
            <a:noAutofit/>
          </a:bodyPr>
          <a:lstStyle/>
          <a:p>
            <a:pPr marL="400050" marR="0" lvl="0" indent="-22860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8. Asset-centric security</a:t>
            </a:r>
          </a:p>
        </p:txBody>
      </p:sp>
      <p:sp>
        <p:nvSpPr>
          <p:cNvPr id="60" name="Rectangle 59" descr="Beehive">
            <a:extLst>
              <a:ext uri="{FF2B5EF4-FFF2-40B4-BE49-F238E27FC236}">
                <a16:creationId xmlns:a16="http://schemas.microsoft.com/office/drawing/2014/main" id="{CC80CDE9-80BA-4A8C-A469-C41CBD8145CC}"/>
              </a:ext>
            </a:extLst>
          </p:cNvPr>
          <p:cNvSpPr/>
          <p:nvPr/>
        </p:nvSpPr>
        <p:spPr>
          <a:xfrm>
            <a:off x="672176" y="4119282"/>
            <a:ext cx="478424" cy="478422"/>
          </a:xfrm>
          <a:prstGeom prst="rect">
            <a:avLst/>
          </a:prstGeom>
          <a:blipFill>
            <a:blip r:embed="rId10">
              <a:extLst>
                <a:ext uri="{96DAC541-7B7A-43D3-8B79-37D633B846F1}">
                  <asvg:svgBlip xmlns:asvg="http://schemas.microsoft.com/office/drawing/2016/SVG/main" r:embed="rId11"/>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4" name="Rectangle 3">
            <a:extLst>
              <a:ext uri="{FF2B5EF4-FFF2-40B4-BE49-F238E27FC236}">
                <a16:creationId xmlns:a16="http://schemas.microsoft.com/office/drawing/2014/main" id="{82BAB16D-1D77-4263-88FA-6CFCBBE8635A}"/>
              </a:ext>
            </a:extLst>
          </p:cNvPr>
          <p:cNvSpPr/>
          <p:nvPr/>
        </p:nvSpPr>
        <p:spPr bwMode="auto">
          <a:xfrm>
            <a:off x="3439630" y="4023970"/>
            <a:ext cx="2503883" cy="674780"/>
          </a:xfrm>
          <a:custGeom>
            <a:avLst/>
            <a:gdLst>
              <a:gd name="connsiteX0" fmla="*/ 0 w 2145505"/>
              <a:gd name="connsiteY0" fmla="*/ 0 h 673590"/>
              <a:gd name="connsiteX1" fmla="*/ 2145505 w 2145505"/>
              <a:gd name="connsiteY1" fmla="*/ 0 h 673590"/>
              <a:gd name="connsiteX2" fmla="*/ 2145505 w 2145505"/>
              <a:gd name="connsiteY2" fmla="*/ 673590 h 673590"/>
              <a:gd name="connsiteX3" fmla="*/ 0 w 2145505"/>
              <a:gd name="connsiteY3" fmla="*/ 673590 h 673590"/>
              <a:gd name="connsiteX4" fmla="*/ 0 w 2145505"/>
              <a:gd name="connsiteY4" fmla="*/ 0 h 673590"/>
              <a:gd name="connsiteX0" fmla="*/ 358378 w 2503883"/>
              <a:gd name="connsiteY0" fmla="*/ 0 h 674780"/>
              <a:gd name="connsiteX1" fmla="*/ 2503883 w 2503883"/>
              <a:gd name="connsiteY1" fmla="*/ 0 h 674780"/>
              <a:gd name="connsiteX2" fmla="*/ 2503883 w 2503883"/>
              <a:gd name="connsiteY2" fmla="*/ 673590 h 674780"/>
              <a:gd name="connsiteX3" fmla="*/ 0 w 2503883"/>
              <a:gd name="connsiteY3" fmla="*/ 674780 h 674780"/>
              <a:gd name="connsiteX4" fmla="*/ 358378 w 2503883"/>
              <a:gd name="connsiteY4" fmla="*/ 0 h 674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883" h="674780">
                <a:moveTo>
                  <a:pt x="358378" y="0"/>
                </a:moveTo>
                <a:lnTo>
                  <a:pt x="2503883" y="0"/>
                </a:lnTo>
                <a:lnTo>
                  <a:pt x="2503883" y="673590"/>
                </a:lnTo>
                <a:lnTo>
                  <a:pt x="0" y="674780"/>
                </a:lnTo>
                <a:lnTo>
                  <a:pt x="358378" y="0"/>
                </a:lnTo>
                <a:close/>
              </a:path>
            </a:pathLst>
          </a:cu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0" bIns="146302" numCol="1" spcCol="0" rtlCol="0" fromWordArt="0" anchor="ctr" anchorCtr="0" forceAA="0" compatLnSpc="1">
            <a:prstTxWarp prst="textNoShape">
              <a:avLst/>
            </a:prstTxWarp>
            <a:noAutofit/>
          </a:bodyPr>
          <a:lstStyle/>
          <a:p>
            <a:pPr marL="571500" marR="0" lvl="0" indent="-34290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9. Least privilege</a:t>
            </a:r>
          </a:p>
        </p:txBody>
      </p:sp>
      <p:sp>
        <p:nvSpPr>
          <p:cNvPr id="52" name="Rectangle 51" descr="Minimize">
            <a:extLst>
              <a:ext uri="{FF2B5EF4-FFF2-40B4-BE49-F238E27FC236}">
                <a16:creationId xmlns:a16="http://schemas.microsoft.com/office/drawing/2014/main" id="{30FFFBAC-1553-44F4-A0DD-12CDFBB98C1B}"/>
              </a:ext>
            </a:extLst>
          </p:cNvPr>
          <p:cNvSpPr/>
          <p:nvPr/>
        </p:nvSpPr>
        <p:spPr>
          <a:xfrm>
            <a:off x="3751971" y="4252575"/>
            <a:ext cx="245464" cy="245460"/>
          </a:xfrm>
          <a:prstGeom prst="rect">
            <a:avLst/>
          </a:prstGeom>
          <a: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35915066-405B-4B8F-81A0-CBB858C0DE0F}"/>
              </a:ext>
            </a:extLst>
          </p:cNvPr>
          <p:cNvSpPr/>
          <p:nvPr/>
        </p:nvSpPr>
        <p:spPr bwMode="auto">
          <a:xfrm>
            <a:off x="635884" y="5228416"/>
            <a:ext cx="5307630" cy="532282"/>
          </a:xfrm>
          <a:prstGeom prst="rect">
            <a:avLst/>
          </a:pr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182878" bIns="146302" numCol="1" spcCol="0" rtlCol="0" fromWordArt="0" anchor="ctr" anchorCtr="0" forceAA="0" compatLnSpc="1">
            <a:prstTxWarp prst="textNoShape">
              <a:avLst/>
            </a:prstTxWarp>
            <a:noAutofit/>
          </a:bodyPr>
          <a:lstStyle/>
          <a:p>
            <a:pPr marL="571500" marR="0" lvl="0" indent="-22860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10. Simple and Pervasive</a:t>
            </a:r>
          </a:p>
        </p:txBody>
      </p:sp>
      <p:sp>
        <p:nvSpPr>
          <p:cNvPr id="51" name="Rectangle 50" descr="Brainstorm">
            <a:extLst>
              <a:ext uri="{FF2B5EF4-FFF2-40B4-BE49-F238E27FC236}">
                <a16:creationId xmlns:a16="http://schemas.microsoft.com/office/drawing/2014/main" id="{2442667C-53A0-4704-829C-DEE1E6683B6A}"/>
              </a:ext>
            </a:extLst>
          </p:cNvPr>
          <p:cNvSpPr/>
          <p:nvPr/>
        </p:nvSpPr>
        <p:spPr>
          <a:xfrm>
            <a:off x="817736" y="5345058"/>
            <a:ext cx="339382" cy="339382"/>
          </a:xfrm>
          <a:prstGeom prst="rect">
            <a:avLst/>
          </a:prstGeom>
          <a: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4A7A01AB-8D3B-4D0C-A953-EDC28D9B6FF6}"/>
              </a:ext>
            </a:extLst>
          </p:cNvPr>
          <p:cNvSpPr/>
          <p:nvPr/>
        </p:nvSpPr>
        <p:spPr bwMode="auto">
          <a:xfrm>
            <a:off x="636108" y="5801734"/>
            <a:ext cx="5307405" cy="532282"/>
          </a:xfrm>
          <a:prstGeom prst="rect">
            <a:avLst/>
          </a:pr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182878" bIns="146302" numCol="1" spcCol="0" rtlCol="0" fromWordArt="0" anchor="ctr" anchorCtr="0" forceAA="0" compatLnSpc="1">
            <a:prstTxWarp prst="textNoShape">
              <a:avLst/>
            </a:prstTxWarp>
            <a:noAutofit/>
          </a:bodyPr>
          <a:lstStyle/>
          <a:p>
            <a:pPr marL="571500" marR="0" lvl="0" indent="-22860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11. Explicit trust validation</a:t>
            </a:r>
          </a:p>
        </p:txBody>
      </p:sp>
      <p:sp>
        <p:nvSpPr>
          <p:cNvPr id="54" name="Rectangle 53" descr="Clipboard Checked">
            <a:extLst>
              <a:ext uri="{FF2B5EF4-FFF2-40B4-BE49-F238E27FC236}">
                <a16:creationId xmlns:a16="http://schemas.microsoft.com/office/drawing/2014/main" id="{F176C3B3-A3CF-4067-8A3E-14C4548E788A}"/>
              </a:ext>
            </a:extLst>
          </p:cNvPr>
          <p:cNvSpPr/>
          <p:nvPr/>
        </p:nvSpPr>
        <p:spPr>
          <a:xfrm>
            <a:off x="794892" y="5844561"/>
            <a:ext cx="364219" cy="388159"/>
          </a:xfrm>
          <a:prstGeom prst="rect">
            <a:avLst/>
          </a:prstGeom>
          <a: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7" name="Rectangle 6">
            <a:extLst>
              <a:ext uri="{FF2B5EF4-FFF2-40B4-BE49-F238E27FC236}">
                <a16:creationId xmlns:a16="http://schemas.microsoft.com/office/drawing/2014/main" id="{2A33C734-80D3-415D-A0FA-798310E6E742}"/>
              </a:ext>
            </a:extLst>
          </p:cNvPr>
          <p:cNvSpPr/>
          <p:nvPr/>
        </p:nvSpPr>
        <p:spPr>
          <a:xfrm>
            <a:off x="6445249" y="2515504"/>
            <a:ext cx="5074575" cy="3969115"/>
          </a:xfrm>
          <a:prstGeom prst="rect">
            <a:avLst/>
          </a:prstGeom>
          <a:solidFill>
            <a:schemeClr val="accent3">
              <a:lumMod val="20000"/>
              <a:lumOff val="80000"/>
            </a:schemeClr>
          </a:solidFill>
          <a:ln>
            <a:solidFill>
              <a:schemeClr val="accent1">
                <a:lumMod val="75000"/>
              </a:schemeClr>
            </a:solid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182878" bIns="146302"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Rectangle 75">
            <a:extLst>
              <a:ext uri="{FF2B5EF4-FFF2-40B4-BE49-F238E27FC236}">
                <a16:creationId xmlns:a16="http://schemas.microsoft.com/office/drawing/2014/main" id="{0611D90E-F2C8-46DB-B9DB-17525CD274F7}"/>
              </a:ext>
            </a:extLst>
          </p:cNvPr>
          <p:cNvSpPr/>
          <p:nvPr/>
        </p:nvSpPr>
        <p:spPr bwMode="auto">
          <a:xfrm>
            <a:off x="6646642" y="2898612"/>
            <a:ext cx="4629498" cy="3372731"/>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7" name="TextBox 76">
            <a:extLst>
              <a:ext uri="{FF2B5EF4-FFF2-40B4-BE49-F238E27FC236}">
                <a16:creationId xmlns:a16="http://schemas.microsoft.com/office/drawing/2014/main" id="{58C5C4D2-8182-458C-BA63-30493373A862}"/>
              </a:ext>
            </a:extLst>
          </p:cNvPr>
          <p:cNvSpPr txBox="1"/>
          <p:nvPr/>
        </p:nvSpPr>
        <p:spPr>
          <a:xfrm>
            <a:off x="6809203" y="2681585"/>
            <a:ext cx="2993783" cy="369332"/>
          </a:xfrm>
          <a:prstGeom prst="rect">
            <a:avLst/>
          </a:prstGeom>
          <a:solidFill>
            <a:srgbClr val="DCFAFF"/>
          </a:solidFill>
        </p:spPr>
        <p:txBody>
          <a:bodyPr wrap="square" lIns="91440" rIns="0">
            <a:spAutoFit/>
          </a:bodyPr>
          <a:lstStyle>
            <a:defPPr>
              <a:defRPr lang="en-US"/>
            </a:defPPr>
            <a:lvl2pPr marL="0" marR="0" lvl="1" fontAlgn="auto">
              <a:lnSpc>
                <a:spcPct val="100000"/>
              </a:lnSpc>
              <a:spcBef>
                <a:spcPts val="0"/>
              </a:spcBef>
              <a:spcAft>
                <a:spcPts val="0"/>
              </a:spcAft>
              <a:buClrTx/>
              <a:buSzTx/>
              <a:buFontTx/>
              <a:buNone/>
              <a:tabLst/>
              <a:defRPr kumimoji="0" sz="1600" b="1" i="0" u="none" strike="noStrike" cap="none" spc="0" normalizeH="0" baseline="0">
                <a:ln>
                  <a:noFill/>
                </a:ln>
                <a:solidFill>
                  <a:srgbClr val="005A9F"/>
                </a:solidFill>
                <a:effectLst/>
                <a:uLnTx/>
                <a:uFillTx/>
                <a:latin typeface="+mj-lt"/>
              </a:defRPr>
            </a:lvl2p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Segoe UI Semibold"/>
                <a:ea typeface="+mn-ea"/>
                <a:cs typeface="+mn-cs"/>
              </a:rPr>
              <a:t>Guardrails and Governance</a:t>
            </a:r>
          </a:p>
        </p:txBody>
      </p:sp>
      <p:sp>
        <p:nvSpPr>
          <p:cNvPr id="23" name="Rectangle 22">
            <a:extLst>
              <a:ext uri="{FF2B5EF4-FFF2-40B4-BE49-F238E27FC236}">
                <a16:creationId xmlns:a16="http://schemas.microsoft.com/office/drawing/2014/main" id="{B51E6C29-7C29-4142-8C27-9DC9EE29320A}"/>
              </a:ext>
            </a:extLst>
          </p:cNvPr>
          <p:cNvSpPr/>
          <p:nvPr/>
        </p:nvSpPr>
        <p:spPr bwMode="auto">
          <a:xfrm>
            <a:off x="6805126" y="3057391"/>
            <a:ext cx="4312747" cy="670913"/>
          </a:xfrm>
          <a:prstGeom prst="rect">
            <a:avLst/>
          </a:pr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0" bIns="146302" numCol="1" spcCol="0" rtlCol="0" fromWordArt="0" anchor="ctr" anchorCtr="0" forceAA="0" compatLnSpc="1">
            <a:prstTxWarp prst="textNoShape">
              <a:avLst/>
            </a:prstTxWarp>
            <a:noAutofit/>
          </a:bodyPr>
          <a:lstStyle/>
          <a:p>
            <a:pPr marL="28575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4. People Guidance and Inspiration </a:t>
            </a:r>
          </a:p>
        </p:txBody>
      </p:sp>
      <p:sp>
        <p:nvSpPr>
          <p:cNvPr id="49" name="Rectangle 48" descr="Map compass">
            <a:extLst>
              <a:ext uri="{FF2B5EF4-FFF2-40B4-BE49-F238E27FC236}">
                <a16:creationId xmlns:a16="http://schemas.microsoft.com/office/drawing/2014/main" id="{A6C71CF6-A925-4ED0-BAEA-93BEB8043BD5}"/>
              </a:ext>
            </a:extLst>
          </p:cNvPr>
          <p:cNvSpPr/>
          <p:nvPr/>
        </p:nvSpPr>
        <p:spPr>
          <a:xfrm>
            <a:off x="6869604" y="3159181"/>
            <a:ext cx="503263" cy="503263"/>
          </a:xfrm>
          <a:prstGeom prst="rect">
            <a:avLst/>
          </a:prstGeom>
          <a: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82D341B6-1685-4547-BE10-3FB8B4F5E7E1}"/>
              </a:ext>
            </a:extLst>
          </p:cNvPr>
          <p:cNvSpPr/>
          <p:nvPr/>
        </p:nvSpPr>
        <p:spPr bwMode="auto">
          <a:xfrm>
            <a:off x="6805126" y="3858654"/>
            <a:ext cx="4312747" cy="670913"/>
          </a:xfrm>
          <a:prstGeom prst="rect">
            <a:avLst/>
          </a:pr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0" bIns="146302" numCol="1" spcCol="0" rtlCol="0" fromWordArt="0" anchor="ctr" anchorCtr="0" forceAA="0" compatLnSpc="1">
            <a:prstTxWarp prst="textNoShape">
              <a:avLst/>
            </a:prstTxWarp>
            <a:noAutofit/>
          </a:bodyPr>
          <a:lstStyle/>
          <a:p>
            <a:pPr marL="28575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5. Risk &amp; Complexity Reduction</a:t>
            </a:r>
          </a:p>
        </p:txBody>
      </p:sp>
      <p:sp>
        <p:nvSpPr>
          <p:cNvPr id="14" name="Rectangle 13">
            <a:extLst>
              <a:ext uri="{FF2B5EF4-FFF2-40B4-BE49-F238E27FC236}">
                <a16:creationId xmlns:a16="http://schemas.microsoft.com/office/drawing/2014/main" id="{DDBED29A-9B89-4210-817A-539CC6F64B20}"/>
              </a:ext>
            </a:extLst>
          </p:cNvPr>
          <p:cNvSpPr/>
          <p:nvPr/>
        </p:nvSpPr>
        <p:spPr bwMode="auto">
          <a:xfrm>
            <a:off x="6805126" y="5461180"/>
            <a:ext cx="4312747" cy="670913"/>
          </a:xfrm>
          <a:prstGeom prst="rect">
            <a:avLst/>
          </a:pr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0" bIns="146302" numCol="1" spcCol="0" rtlCol="0" fromWordArt="0" anchor="ctr" anchorCtr="0" forceAA="0" compatLnSpc="1">
            <a:prstTxWarp prst="textNoShape">
              <a:avLst/>
            </a:prstTxWarp>
            <a:noAutofit/>
          </a:bodyPr>
          <a:lstStyle/>
          <a:p>
            <a:pPr marL="28575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7. Security for the Full Lifecycle </a:t>
            </a:r>
          </a:p>
        </p:txBody>
      </p:sp>
      <p:sp>
        <p:nvSpPr>
          <p:cNvPr id="24" name="Rectangle 23">
            <a:extLst>
              <a:ext uri="{FF2B5EF4-FFF2-40B4-BE49-F238E27FC236}">
                <a16:creationId xmlns:a16="http://schemas.microsoft.com/office/drawing/2014/main" id="{DBC8C358-EEB8-4504-A59A-64B002ECD57E}"/>
              </a:ext>
            </a:extLst>
          </p:cNvPr>
          <p:cNvSpPr/>
          <p:nvPr/>
        </p:nvSpPr>
        <p:spPr bwMode="auto">
          <a:xfrm>
            <a:off x="6805126" y="4659917"/>
            <a:ext cx="4312747" cy="670913"/>
          </a:xfrm>
          <a:prstGeom prst="rect">
            <a:avLst/>
          </a:pr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0" bIns="146302" numCol="1" spcCol="0" rtlCol="0" fromWordArt="0" anchor="ctr" anchorCtr="0" forceAA="0" compatLnSpc="1">
            <a:prstTxWarp prst="textNoShape">
              <a:avLst/>
            </a:prstTxWarp>
            <a:noAutofit/>
          </a:bodyPr>
          <a:lstStyle/>
          <a:p>
            <a:pPr marL="28575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6. Alignment &amp; Automation</a:t>
            </a:r>
          </a:p>
        </p:txBody>
      </p:sp>
      <p:sp>
        <p:nvSpPr>
          <p:cNvPr id="50" name="Rectangle 49" descr="Continuous Improvement">
            <a:extLst>
              <a:ext uri="{FF2B5EF4-FFF2-40B4-BE49-F238E27FC236}">
                <a16:creationId xmlns:a16="http://schemas.microsoft.com/office/drawing/2014/main" id="{B4E5AC71-D0D5-4678-B8D9-FEFEB711E89C}"/>
              </a:ext>
            </a:extLst>
          </p:cNvPr>
          <p:cNvSpPr/>
          <p:nvPr/>
        </p:nvSpPr>
        <p:spPr>
          <a:xfrm>
            <a:off x="6932195" y="5621584"/>
            <a:ext cx="398488" cy="398485"/>
          </a:xfrm>
          <a:prstGeom prst="rect">
            <a:avLst/>
          </a:prstGeom>
          <a:blipFill>
            <a:blip r:embed="rId20">
              <a:extLst>
                <a:ext uri="{96DAC541-7B7A-43D3-8B79-37D633B846F1}">
                  <asvg:svgBlip xmlns:asvg="http://schemas.microsoft.com/office/drawing/2016/SVG/main" r:embed="rId21"/>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65" name="Rectangle 64" descr="Bar graph with upward trend">
            <a:extLst>
              <a:ext uri="{FF2B5EF4-FFF2-40B4-BE49-F238E27FC236}">
                <a16:creationId xmlns:a16="http://schemas.microsoft.com/office/drawing/2014/main" id="{CDF53421-9214-4537-9181-2AC3B8EC7388}"/>
              </a:ext>
            </a:extLst>
          </p:cNvPr>
          <p:cNvSpPr/>
          <p:nvPr/>
        </p:nvSpPr>
        <p:spPr>
          <a:xfrm>
            <a:off x="6871544" y="4739840"/>
            <a:ext cx="503263" cy="503263"/>
          </a:xfrm>
          <a:prstGeom prst="rect">
            <a:avLst/>
          </a:prstGeom>
          <a:blipFill>
            <a:blip r:embed="rId22">
              <a:extLst>
                <a:ext uri="{96DAC541-7B7A-43D3-8B79-37D633B846F1}">
                  <asvg:svgBlip xmlns:asvg="http://schemas.microsoft.com/office/drawing/2016/SVG/main" r:embed="rId2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pic>
        <p:nvPicPr>
          <p:cNvPr id="15" name="Graphic 14" descr="Stacked Rocks">
            <a:extLst>
              <a:ext uri="{FF2B5EF4-FFF2-40B4-BE49-F238E27FC236}">
                <a16:creationId xmlns:a16="http://schemas.microsoft.com/office/drawing/2014/main" id="{CBCF2F86-B3E5-417D-A522-C90E4A8735E2}"/>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6914510" y="3952711"/>
            <a:ext cx="429946" cy="429946"/>
          </a:xfrm>
          <a:prstGeom prst="rect">
            <a:avLst/>
          </a:prstGeom>
        </p:spPr>
      </p:pic>
    </p:spTree>
    <p:extLst>
      <p:ext uri="{BB962C8B-B14F-4D97-AF65-F5344CB8AC3E}">
        <p14:creationId xmlns:p14="http://schemas.microsoft.com/office/powerpoint/2010/main" val="32458655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836CC-2F70-434C-BCAE-51C399EA5AE1}"/>
              </a:ext>
            </a:extLst>
          </p:cNvPr>
          <p:cNvSpPr>
            <a:spLocks noGrp="1"/>
          </p:cNvSpPr>
          <p:nvPr>
            <p:ph type="title"/>
          </p:nvPr>
        </p:nvSpPr>
        <p:spPr/>
        <p:txBody>
          <a:bodyPr/>
          <a:lstStyle/>
          <a:p>
            <a:r>
              <a:rPr lang="en-US"/>
              <a:t>Key Industry References and Resources</a:t>
            </a:r>
          </a:p>
        </p:txBody>
      </p:sp>
      <p:sp>
        <p:nvSpPr>
          <p:cNvPr id="3" name="Text Placeholder 2">
            <a:extLst>
              <a:ext uri="{FF2B5EF4-FFF2-40B4-BE49-F238E27FC236}">
                <a16:creationId xmlns:a16="http://schemas.microsoft.com/office/drawing/2014/main" id="{3E906FEE-EC0A-4511-9CE3-85BEB5B192E7}"/>
              </a:ext>
            </a:extLst>
          </p:cNvPr>
          <p:cNvSpPr>
            <a:spLocks noGrp="1"/>
          </p:cNvSpPr>
          <p:nvPr>
            <p:ph type="body" sz="quarter" idx="10"/>
          </p:nvPr>
        </p:nvSpPr>
        <p:spPr>
          <a:xfrm>
            <a:off x="588263" y="1490578"/>
            <a:ext cx="11429048" cy="3197798"/>
          </a:xfrm>
        </p:spPr>
        <p:txBody>
          <a:bodyPr/>
          <a:lstStyle/>
          <a:p>
            <a:pPr marL="344488" indent="-344488">
              <a:spcAft>
                <a:spcPts val="1800"/>
              </a:spcAft>
              <a:buBlip>
                <a:blip r:embed="rId2"/>
              </a:buBlip>
            </a:pPr>
            <a:r>
              <a:rPr lang="en-US" sz="2000">
                <a:gradFill>
                  <a:gsLst>
                    <a:gs pos="82000">
                      <a:schemeClr val="tx1"/>
                    </a:gs>
                    <a:gs pos="0">
                      <a:schemeClr val="tx1"/>
                    </a:gs>
                  </a:gsLst>
                  <a:lin ang="2700000" scaled="1"/>
                </a:gradFill>
                <a:latin typeface="+mj-lt"/>
              </a:rPr>
              <a:t>The Open Group Security Forum - </a:t>
            </a:r>
            <a:r>
              <a:rPr lang="en-US" sz="2000">
                <a:gradFill>
                  <a:gsLst>
                    <a:gs pos="82000">
                      <a:schemeClr val="accent1"/>
                    </a:gs>
                    <a:gs pos="0">
                      <a:schemeClr val="accent1"/>
                    </a:gs>
                  </a:gsLst>
                  <a:lin ang="2700000" scaled="1"/>
                </a:gradFill>
                <a:latin typeface="+mj-lt"/>
                <a:hlinkClick r:id="rId3">
                  <a:extLst>
                    <a:ext uri="{A12FA001-AC4F-418D-AE19-62706E023703}">
                      <ahyp:hlinkClr xmlns:ahyp="http://schemas.microsoft.com/office/drawing/2018/hyperlinkcolor" val="tx"/>
                    </a:ext>
                  </a:extLst>
                </a:hlinkClick>
              </a:rPr>
              <a:t>https://www.opengroup.org/forum/security</a:t>
            </a:r>
            <a:endParaRPr lang="en-US" sz="2000">
              <a:gradFill>
                <a:gsLst>
                  <a:gs pos="82000">
                    <a:schemeClr val="accent1"/>
                  </a:gs>
                  <a:gs pos="0">
                    <a:schemeClr val="accent1"/>
                  </a:gs>
                </a:gsLst>
                <a:lin ang="2700000" scaled="1"/>
              </a:gradFill>
              <a:latin typeface="+mj-lt"/>
            </a:endParaRPr>
          </a:p>
          <a:p>
            <a:pPr marL="801688" lvl="2" indent="-344488">
              <a:spcAft>
                <a:spcPts val="1800"/>
              </a:spcAft>
              <a:buBlip>
                <a:blip r:embed="rId2"/>
              </a:buBlip>
            </a:pPr>
            <a:r>
              <a:rPr lang="en-US" sz="1800">
                <a:solidFill>
                  <a:schemeClr val="tx1"/>
                </a:solidFill>
                <a:latin typeface="+mj-lt"/>
              </a:rPr>
              <a:t>Zero Trust Commandments - </a:t>
            </a:r>
            <a:r>
              <a:rPr lang="en-US" sz="1800">
                <a:solidFill>
                  <a:schemeClr val="tx1"/>
                </a:solidFill>
                <a:latin typeface="+mj-lt"/>
                <a:hlinkClick r:id="rId4"/>
              </a:rPr>
              <a:t>https://publications.opengroup.org/g21f</a:t>
            </a:r>
            <a:r>
              <a:rPr lang="en-US" sz="1800">
                <a:solidFill>
                  <a:schemeClr val="tx1"/>
                </a:solidFill>
                <a:latin typeface="+mj-lt"/>
              </a:rPr>
              <a:t> </a:t>
            </a:r>
          </a:p>
          <a:p>
            <a:pPr marL="801688" lvl="2" indent="-344488">
              <a:spcAft>
                <a:spcPts val="1800"/>
              </a:spcAft>
              <a:buBlip>
                <a:blip r:embed="rId2"/>
              </a:buBlip>
            </a:pPr>
            <a:r>
              <a:rPr lang="en-US" sz="1800">
                <a:solidFill>
                  <a:schemeClr val="tx1"/>
                </a:solidFill>
                <a:latin typeface="+mj-lt"/>
              </a:rPr>
              <a:t>Zero Trust Core Principles - </a:t>
            </a:r>
            <a:r>
              <a:rPr lang="en-US" sz="1800">
                <a:solidFill>
                  <a:schemeClr val="tx1"/>
                </a:solidFill>
                <a:latin typeface="+mj-lt"/>
                <a:hlinkClick r:id="rId5"/>
              </a:rPr>
              <a:t>https://publications.opengroup.org/security-library/w210</a:t>
            </a:r>
            <a:r>
              <a:rPr lang="en-US" sz="1800">
                <a:solidFill>
                  <a:schemeClr val="tx1"/>
                </a:solidFill>
                <a:latin typeface="+mj-lt"/>
              </a:rPr>
              <a:t> </a:t>
            </a:r>
          </a:p>
          <a:p>
            <a:pPr marL="344488" indent="-344488">
              <a:spcAft>
                <a:spcPts val="1800"/>
              </a:spcAft>
              <a:buBlip>
                <a:blip r:embed="rId2"/>
              </a:buBlip>
            </a:pPr>
            <a:r>
              <a:rPr lang="en-US" sz="2000">
                <a:gradFill>
                  <a:gsLst>
                    <a:gs pos="82000">
                      <a:schemeClr val="tx1"/>
                    </a:gs>
                    <a:gs pos="0">
                      <a:schemeClr val="tx1"/>
                    </a:gs>
                  </a:gsLst>
                  <a:lin ang="2700000" scaled="1"/>
                </a:gradFill>
                <a:latin typeface="+mj-lt"/>
              </a:rPr>
              <a:t>NIST Cybersecurity Framework - </a:t>
            </a:r>
            <a:r>
              <a:rPr lang="en-US" sz="2000">
                <a:gradFill>
                  <a:gsLst>
                    <a:gs pos="82000">
                      <a:schemeClr val="tx1"/>
                    </a:gs>
                    <a:gs pos="0">
                      <a:schemeClr val="tx1"/>
                    </a:gs>
                  </a:gsLst>
                  <a:lin ang="2700000" scaled="1"/>
                </a:gradFill>
                <a:latin typeface="+mj-lt"/>
                <a:hlinkClick r:id="rId6"/>
              </a:rPr>
              <a:t>https://www.nist.gov/cyberframework</a:t>
            </a:r>
            <a:r>
              <a:rPr lang="en-US" sz="2000">
                <a:gradFill>
                  <a:gsLst>
                    <a:gs pos="82000">
                      <a:schemeClr val="tx1"/>
                    </a:gs>
                    <a:gs pos="0">
                      <a:schemeClr val="tx1"/>
                    </a:gs>
                  </a:gsLst>
                  <a:lin ang="2700000" scaled="1"/>
                </a:gradFill>
                <a:latin typeface="+mj-lt"/>
              </a:rPr>
              <a:t> </a:t>
            </a:r>
          </a:p>
          <a:p>
            <a:pPr marL="801688" lvl="2" indent="-344488">
              <a:spcAft>
                <a:spcPts val="1800"/>
              </a:spcAft>
              <a:buBlip>
                <a:blip r:embed="rId2"/>
              </a:buBlip>
            </a:pPr>
            <a:r>
              <a:rPr lang="en-US" sz="1800">
                <a:solidFill>
                  <a:schemeClr val="tx1"/>
                </a:solidFill>
                <a:latin typeface="+mj-lt"/>
              </a:rPr>
              <a:t>Zero Trust Architecture - </a:t>
            </a:r>
            <a:r>
              <a:rPr lang="en-US" sz="1800">
                <a:solidFill>
                  <a:schemeClr val="tx1"/>
                </a:solidFill>
                <a:latin typeface="+mj-lt"/>
                <a:hlinkClick r:id="rId7"/>
              </a:rPr>
              <a:t>https://www.nist.gov/publications/zero-trust-architecture</a:t>
            </a:r>
            <a:r>
              <a:rPr lang="en-US" sz="1800">
                <a:solidFill>
                  <a:schemeClr val="tx1"/>
                </a:solidFill>
                <a:latin typeface="+mj-lt"/>
              </a:rPr>
              <a:t> </a:t>
            </a:r>
            <a:r>
              <a:rPr lang="en-US" sz="900">
                <a:gradFill>
                  <a:gsLst>
                    <a:gs pos="82000">
                      <a:schemeClr val="accent1"/>
                    </a:gs>
                    <a:gs pos="0">
                      <a:schemeClr val="accent1"/>
                    </a:gs>
                  </a:gsLst>
                  <a:lin ang="2700000" scaled="1"/>
                </a:gradFill>
                <a:latin typeface="+mj-lt"/>
              </a:rPr>
              <a:t> </a:t>
            </a:r>
          </a:p>
          <a:p>
            <a:pPr marL="344488" indent="-344488">
              <a:spcAft>
                <a:spcPts val="1800"/>
              </a:spcAft>
              <a:buBlip>
                <a:blip r:embed="rId2"/>
              </a:buBlip>
            </a:pPr>
            <a:r>
              <a:rPr lang="en-US" sz="2000">
                <a:gradFill>
                  <a:gsLst>
                    <a:gs pos="82000">
                      <a:schemeClr val="tx1"/>
                    </a:gs>
                    <a:gs pos="0">
                      <a:schemeClr val="tx1"/>
                    </a:gs>
                  </a:gsLst>
                  <a:lin ang="2700000" scaled="1"/>
                </a:gradFill>
                <a:latin typeface="+mj-lt"/>
              </a:rPr>
              <a:t>Center for Internet Security (CIS) Benchmarks – </a:t>
            </a:r>
            <a:r>
              <a:rPr lang="en-US" sz="2000">
                <a:gradFill>
                  <a:gsLst>
                    <a:gs pos="82000">
                      <a:schemeClr val="tx1"/>
                    </a:gs>
                    <a:gs pos="0">
                      <a:schemeClr val="tx1"/>
                    </a:gs>
                  </a:gsLst>
                  <a:lin ang="2700000" scaled="1"/>
                </a:gradFill>
                <a:latin typeface="+mj-lt"/>
                <a:hlinkClick r:id="rId8"/>
              </a:rPr>
              <a:t>https://www.cisecurity.org/cis-benchmarks/</a:t>
            </a:r>
            <a:r>
              <a:rPr lang="en-US" sz="2000">
                <a:gradFill>
                  <a:gsLst>
                    <a:gs pos="82000">
                      <a:schemeClr val="tx1"/>
                    </a:gs>
                    <a:gs pos="0">
                      <a:schemeClr val="tx1"/>
                    </a:gs>
                  </a:gsLst>
                  <a:lin ang="2700000" scaled="1"/>
                </a:gradFill>
                <a:latin typeface="+mj-lt"/>
              </a:rPr>
              <a:t> </a:t>
            </a:r>
          </a:p>
        </p:txBody>
      </p:sp>
    </p:spTree>
    <p:extLst>
      <p:ext uri="{BB962C8B-B14F-4D97-AF65-F5344CB8AC3E}">
        <p14:creationId xmlns:p14="http://schemas.microsoft.com/office/powerpoint/2010/main" val="89764652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D5E2351-6404-4438-82FA-8FA5FB8568F9}"/>
              </a:ext>
            </a:extLst>
          </p:cNvPr>
          <p:cNvGrpSpPr/>
          <p:nvPr/>
        </p:nvGrpSpPr>
        <p:grpSpPr>
          <a:xfrm>
            <a:off x="503174" y="2993359"/>
            <a:ext cx="6296266" cy="1676080"/>
            <a:chOff x="478172" y="2937613"/>
            <a:chExt cx="6296266" cy="1564010"/>
          </a:xfrm>
        </p:grpSpPr>
        <p:sp>
          <p:nvSpPr>
            <p:cNvPr id="14" name="Rectangle: Rounded Corners 13">
              <a:extLst>
                <a:ext uri="{FF2B5EF4-FFF2-40B4-BE49-F238E27FC236}">
                  <a16:creationId xmlns:a16="http://schemas.microsoft.com/office/drawing/2014/main" id="{BCEBB17E-FCFA-4ACC-AB6F-E177F452C028}"/>
                </a:ext>
              </a:extLst>
            </p:cNvPr>
            <p:cNvSpPr/>
            <p:nvPr/>
          </p:nvSpPr>
          <p:spPr>
            <a:xfrm>
              <a:off x="478172" y="2937613"/>
              <a:ext cx="6296266" cy="328808"/>
            </a:xfrm>
            <a:prstGeom prst="roundRect">
              <a:avLst>
                <a:gd name="adj" fmla="val 10000"/>
              </a:avLst>
            </a:pr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dk1">
                <a:hueOff val="0"/>
                <a:satOff val="0"/>
                <a:lumOff val="0"/>
                <a:alphaOff val="0"/>
              </a:schemeClr>
            </a:fontRef>
          </p:style>
          <p:txBody>
            <a:bodyPr/>
            <a:lstStyle/>
            <a:p>
              <a:endParaRPr lang="en-US"/>
            </a:p>
          </p:txBody>
        </p:sp>
        <p:sp>
          <p:nvSpPr>
            <p:cNvPr id="16" name="Rectangle 15" descr="Map compass">
              <a:extLst>
                <a:ext uri="{FF2B5EF4-FFF2-40B4-BE49-F238E27FC236}">
                  <a16:creationId xmlns:a16="http://schemas.microsoft.com/office/drawing/2014/main" id="{86201826-2D4A-40F8-8CA5-980F093FC55A}"/>
                </a:ext>
              </a:extLst>
            </p:cNvPr>
            <p:cNvSpPr/>
            <p:nvPr/>
          </p:nvSpPr>
          <p:spPr>
            <a:xfrm>
              <a:off x="577636" y="3011595"/>
              <a:ext cx="180844" cy="18084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7" name="Freeform: Shape 16">
              <a:extLst>
                <a:ext uri="{FF2B5EF4-FFF2-40B4-BE49-F238E27FC236}">
                  <a16:creationId xmlns:a16="http://schemas.microsoft.com/office/drawing/2014/main" id="{D1D49593-2DCE-4591-B920-4F9675947FEE}"/>
                </a:ext>
              </a:extLst>
            </p:cNvPr>
            <p:cNvSpPr/>
            <p:nvPr/>
          </p:nvSpPr>
          <p:spPr>
            <a:xfrm>
              <a:off x="857945" y="2988197"/>
              <a:ext cx="5830533" cy="220514"/>
            </a:xfrm>
            <a:custGeom>
              <a:avLst/>
              <a:gdLst>
                <a:gd name="connsiteX0" fmla="*/ 0 w 5830533"/>
                <a:gd name="connsiteY0" fmla="*/ 0 h 220514"/>
                <a:gd name="connsiteX1" fmla="*/ 5830533 w 5830533"/>
                <a:gd name="connsiteY1" fmla="*/ 0 h 220514"/>
                <a:gd name="connsiteX2" fmla="*/ 5830533 w 5830533"/>
                <a:gd name="connsiteY2" fmla="*/ 220514 h 220514"/>
                <a:gd name="connsiteX3" fmla="*/ 0 w 5830533"/>
                <a:gd name="connsiteY3" fmla="*/ 220514 h 220514"/>
                <a:gd name="connsiteX4" fmla="*/ 0 w 5830533"/>
                <a:gd name="connsiteY4" fmla="*/ 0 h 220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533" h="220514">
                  <a:moveTo>
                    <a:pt x="0" y="0"/>
                  </a:moveTo>
                  <a:lnTo>
                    <a:pt x="5830533" y="0"/>
                  </a:lnTo>
                  <a:lnTo>
                    <a:pt x="5830533" y="220514"/>
                  </a:lnTo>
                  <a:lnTo>
                    <a:pt x="0" y="220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3338" tIns="23338" rIns="23338" bIns="23338" numCol="1" spcCol="1270" anchor="ctr" anchorCtr="0">
              <a:noAutofit/>
            </a:bodyPr>
            <a:lstStyle/>
            <a:p>
              <a:pPr marL="0" lvl="0" indent="0" algn="l" defTabSz="444500">
                <a:lnSpc>
                  <a:spcPct val="100000"/>
                </a:lnSpc>
                <a:spcBef>
                  <a:spcPct val="0"/>
                </a:spcBef>
                <a:spcAft>
                  <a:spcPct val="35000"/>
                </a:spcAft>
                <a:buNone/>
              </a:pPr>
              <a:r>
                <a:rPr lang="en-US" sz="1000" b="1" kern="1200"/>
                <a:t>4. People Guidance and Inspiration</a:t>
              </a:r>
              <a:r>
                <a:rPr lang="en-US" sz="1000" kern="1200"/>
                <a:t> – Organizational governance frameworks must guide people, process, and technology decisions with clear ownership of decisions, policy and aspirational visions.</a:t>
              </a:r>
              <a:endParaRPr lang="en-US" sz="1000" b="1" kern="1200"/>
            </a:p>
          </p:txBody>
        </p:sp>
        <p:sp>
          <p:nvSpPr>
            <p:cNvPr id="18" name="Rectangle: Rounded Corners 17">
              <a:extLst>
                <a:ext uri="{FF2B5EF4-FFF2-40B4-BE49-F238E27FC236}">
                  <a16:creationId xmlns:a16="http://schemas.microsoft.com/office/drawing/2014/main" id="{01B6B4D3-7526-4B3A-8497-3250D543E0F8}"/>
                </a:ext>
              </a:extLst>
            </p:cNvPr>
            <p:cNvSpPr/>
            <p:nvPr/>
          </p:nvSpPr>
          <p:spPr>
            <a:xfrm>
              <a:off x="478172" y="3348623"/>
              <a:ext cx="6296266" cy="328808"/>
            </a:xfrm>
            <a:prstGeom prst="roundRect">
              <a:avLst>
                <a:gd name="adj" fmla="val 10000"/>
              </a:avLst>
            </a:pr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dk1">
                <a:hueOff val="0"/>
                <a:satOff val="0"/>
                <a:lumOff val="0"/>
                <a:alphaOff val="0"/>
              </a:schemeClr>
            </a:fontRef>
          </p:style>
          <p:txBody>
            <a:bodyPr/>
            <a:lstStyle/>
            <a:p>
              <a:endParaRPr lang="en-US"/>
            </a:p>
          </p:txBody>
        </p:sp>
        <p:sp>
          <p:nvSpPr>
            <p:cNvPr id="19" name="Rectangle 18" descr="Stacked Rocks">
              <a:extLst>
                <a:ext uri="{FF2B5EF4-FFF2-40B4-BE49-F238E27FC236}">
                  <a16:creationId xmlns:a16="http://schemas.microsoft.com/office/drawing/2014/main" id="{3CD16DB6-2222-41D1-B947-8A7E3B9532D5}"/>
                </a:ext>
              </a:extLst>
            </p:cNvPr>
            <p:cNvSpPr/>
            <p:nvPr/>
          </p:nvSpPr>
          <p:spPr>
            <a:xfrm>
              <a:off x="577636" y="3422605"/>
              <a:ext cx="180844" cy="18084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20" name="Freeform: Shape 19">
              <a:extLst>
                <a:ext uri="{FF2B5EF4-FFF2-40B4-BE49-F238E27FC236}">
                  <a16:creationId xmlns:a16="http://schemas.microsoft.com/office/drawing/2014/main" id="{0F294EF3-0610-49D2-8666-F736F8FCB3A8}"/>
                </a:ext>
              </a:extLst>
            </p:cNvPr>
            <p:cNvSpPr/>
            <p:nvPr/>
          </p:nvSpPr>
          <p:spPr>
            <a:xfrm>
              <a:off x="857945" y="3399208"/>
              <a:ext cx="5830533" cy="220514"/>
            </a:xfrm>
            <a:custGeom>
              <a:avLst/>
              <a:gdLst>
                <a:gd name="connsiteX0" fmla="*/ 0 w 5830533"/>
                <a:gd name="connsiteY0" fmla="*/ 0 h 220514"/>
                <a:gd name="connsiteX1" fmla="*/ 5830533 w 5830533"/>
                <a:gd name="connsiteY1" fmla="*/ 0 h 220514"/>
                <a:gd name="connsiteX2" fmla="*/ 5830533 w 5830533"/>
                <a:gd name="connsiteY2" fmla="*/ 220514 h 220514"/>
                <a:gd name="connsiteX3" fmla="*/ 0 w 5830533"/>
                <a:gd name="connsiteY3" fmla="*/ 220514 h 220514"/>
                <a:gd name="connsiteX4" fmla="*/ 0 w 5830533"/>
                <a:gd name="connsiteY4" fmla="*/ 0 h 220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533" h="220514">
                  <a:moveTo>
                    <a:pt x="0" y="0"/>
                  </a:moveTo>
                  <a:lnTo>
                    <a:pt x="5830533" y="0"/>
                  </a:lnTo>
                  <a:lnTo>
                    <a:pt x="5830533" y="220514"/>
                  </a:lnTo>
                  <a:lnTo>
                    <a:pt x="0" y="220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3338" tIns="23338" rIns="23338" bIns="23338" numCol="1" spcCol="1270" anchor="ctr" anchorCtr="0">
              <a:noAutofit/>
            </a:bodyPr>
            <a:lstStyle/>
            <a:p>
              <a:pPr marL="0" lvl="0" indent="0" algn="l" defTabSz="444500">
                <a:lnSpc>
                  <a:spcPct val="100000"/>
                </a:lnSpc>
                <a:spcBef>
                  <a:spcPct val="0"/>
                </a:spcBef>
                <a:spcAft>
                  <a:spcPct val="35000"/>
                </a:spcAft>
                <a:buNone/>
              </a:pPr>
              <a:r>
                <a:rPr lang="en-US" sz="1000" b="1" kern="1200"/>
                <a:t>5. Risk and Complexity Reduction</a:t>
              </a:r>
              <a:r>
                <a:rPr lang="en-US" sz="1000" kern="1200"/>
                <a:t> – Governance must reduce both complexity and threat surface area.</a:t>
              </a:r>
            </a:p>
          </p:txBody>
        </p:sp>
        <p:sp>
          <p:nvSpPr>
            <p:cNvPr id="21" name="Rectangle: Rounded Corners 20">
              <a:extLst>
                <a:ext uri="{FF2B5EF4-FFF2-40B4-BE49-F238E27FC236}">
                  <a16:creationId xmlns:a16="http://schemas.microsoft.com/office/drawing/2014/main" id="{0A8275EE-85C2-4CF7-AA0D-24877B8C3C44}"/>
                </a:ext>
              </a:extLst>
            </p:cNvPr>
            <p:cNvSpPr/>
            <p:nvPr/>
          </p:nvSpPr>
          <p:spPr>
            <a:xfrm>
              <a:off x="478172" y="3759634"/>
              <a:ext cx="6296266" cy="328808"/>
            </a:xfrm>
            <a:prstGeom prst="roundRect">
              <a:avLst>
                <a:gd name="adj" fmla="val 10000"/>
              </a:avLst>
            </a:pr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dk1">
                <a:hueOff val="0"/>
                <a:satOff val="0"/>
                <a:lumOff val="0"/>
                <a:alphaOff val="0"/>
              </a:schemeClr>
            </a:fontRef>
          </p:style>
          <p:txBody>
            <a:bodyPr/>
            <a:lstStyle/>
            <a:p>
              <a:endParaRPr lang="en-US"/>
            </a:p>
          </p:txBody>
        </p:sp>
        <p:sp>
          <p:nvSpPr>
            <p:cNvPr id="22" name="Rectangle 21" descr="Bar graph with upward trend">
              <a:extLst>
                <a:ext uri="{FF2B5EF4-FFF2-40B4-BE49-F238E27FC236}">
                  <a16:creationId xmlns:a16="http://schemas.microsoft.com/office/drawing/2014/main" id="{35C980B7-32CB-42EE-9D16-8A164870337E}"/>
                </a:ext>
              </a:extLst>
            </p:cNvPr>
            <p:cNvSpPr/>
            <p:nvPr/>
          </p:nvSpPr>
          <p:spPr>
            <a:xfrm>
              <a:off x="577636" y="3833615"/>
              <a:ext cx="180844" cy="180844"/>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23" name="Freeform: Shape 22">
              <a:extLst>
                <a:ext uri="{FF2B5EF4-FFF2-40B4-BE49-F238E27FC236}">
                  <a16:creationId xmlns:a16="http://schemas.microsoft.com/office/drawing/2014/main" id="{FB0427E1-B744-436C-8D2A-20EC844D0219}"/>
                </a:ext>
              </a:extLst>
            </p:cNvPr>
            <p:cNvSpPr/>
            <p:nvPr/>
          </p:nvSpPr>
          <p:spPr>
            <a:xfrm>
              <a:off x="857945" y="3825302"/>
              <a:ext cx="5830533" cy="186086"/>
            </a:xfrm>
            <a:custGeom>
              <a:avLst/>
              <a:gdLst>
                <a:gd name="connsiteX0" fmla="*/ 0 w 5830533"/>
                <a:gd name="connsiteY0" fmla="*/ 0 h 186086"/>
                <a:gd name="connsiteX1" fmla="*/ 5830533 w 5830533"/>
                <a:gd name="connsiteY1" fmla="*/ 0 h 186086"/>
                <a:gd name="connsiteX2" fmla="*/ 5830533 w 5830533"/>
                <a:gd name="connsiteY2" fmla="*/ 186086 h 186086"/>
                <a:gd name="connsiteX3" fmla="*/ 0 w 5830533"/>
                <a:gd name="connsiteY3" fmla="*/ 186086 h 186086"/>
                <a:gd name="connsiteX4" fmla="*/ 0 w 5830533"/>
                <a:gd name="connsiteY4" fmla="*/ 0 h 186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533" h="186086">
                  <a:moveTo>
                    <a:pt x="0" y="0"/>
                  </a:moveTo>
                  <a:lnTo>
                    <a:pt x="5830533" y="0"/>
                  </a:lnTo>
                  <a:lnTo>
                    <a:pt x="5830533" y="186086"/>
                  </a:lnTo>
                  <a:lnTo>
                    <a:pt x="0" y="1860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887" tIns="22887" rIns="22887" bIns="22887" numCol="1" spcCol="1270" anchor="ctr" anchorCtr="0">
              <a:noAutofit/>
            </a:bodyPr>
            <a:lstStyle/>
            <a:p>
              <a:pPr marL="0" lvl="0" indent="0" algn="l" defTabSz="444500">
                <a:lnSpc>
                  <a:spcPct val="100000"/>
                </a:lnSpc>
                <a:spcBef>
                  <a:spcPct val="0"/>
                </a:spcBef>
                <a:spcAft>
                  <a:spcPct val="35000"/>
                </a:spcAft>
                <a:buNone/>
              </a:pPr>
              <a:r>
                <a:rPr lang="en-US" sz="1000" b="1" kern="1200"/>
                <a:t>6. Alignment and Automation</a:t>
              </a:r>
              <a:r>
                <a:rPr lang="en-US" sz="1000" kern="1200"/>
                <a:t> – Policies and security success metrics must map directly to organizational mission and risk requirements and should favor automated execution and reporting.</a:t>
              </a:r>
            </a:p>
          </p:txBody>
        </p:sp>
        <p:sp>
          <p:nvSpPr>
            <p:cNvPr id="24" name="Rectangle: Rounded Corners 23">
              <a:extLst>
                <a:ext uri="{FF2B5EF4-FFF2-40B4-BE49-F238E27FC236}">
                  <a16:creationId xmlns:a16="http://schemas.microsoft.com/office/drawing/2014/main" id="{71F3F30F-6CAA-4440-BD06-067D8072ECA0}"/>
                </a:ext>
              </a:extLst>
            </p:cNvPr>
            <p:cNvSpPr/>
            <p:nvPr/>
          </p:nvSpPr>
          <p:spPr>
            <a:xfrm>
              <a:off x="478172" y="4172815"/>
              <a:ext cx="6296266" cy="328808"/>
            </a:xfrm>
            <a:prstGeom prst="roundRect">
              <a:avLst>
                <a:gd name="adj" fmla="val 10000"/>
              </a:avLst>
            </a:prstGeom>
            <a:solidFill>
              <a:srgbClr val="4CB1FF"/>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5" name="Rectangle 24" descr="Continuous Improvement">
              <a:extLst>
                <a:ext uri="{FF2B5EF4-FFF2-40B4-BE49-F238E27FC236}">
                  <a16:creationId xmlns:a16="http://schemas.microsoft.com/office/drawing/2014/main" id="{6122873D-F42E-4A6D-B974-A47A2E40E9C8}"/>
                </a:ext>
              </a:extLst>
            </p:cNvPr>
            <p:cNvSpPr/>
            <p:nvPr/>
          </p:nvSpPr>
          <p:spPr>
            <a:xfrm>
              <a:off x="577636" y="4246797"/>
              <a:ext cx="180844" cy="180844"/>
            </a:xfrm>
            <a:prstGeom prst="rect">
              <a:avLst/>
            </a:prstGeom>
            <a:blipFill>
              <a:blip r:embed="rId9">
                <a:extLs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26" name="Freeform: Shape 25">
              <a:extLst>
                <a:ext uri="{FF2B5EF4-FFF2-40B4-BE49-F238E27FC236}">
                  <a16:creationId xmlns:a16="http://schemas.microsoft.com/office/drawing/2014/main" id="{DB79FAB4-9787-4ACD-AB24-6A7CAA58B1E0}"/>
                </a:ext>
              </a:extLst>
            </p:cNvPr>
            <p:cNvSpPr/>
            <p:nvPr/>
          </p:nvSpPr>
          <p:spPr>
            <a:xfrm>
              <a:off x="857945" y="4221229"/>
              <a:ext cx="5830533" cy="224856"/>
            </a:xfrm>
            <a:custGeom>
              <a:avLst/>
              <a:gdLst>
                <a:gd name="connsiteX0" fmla="*/ 0 w 5830533"/>
                <a:gd name="connsiteY0" fmla="*/ 0 h 224856"/>
                <a:gd name="connsiteX1" fmla="*/ 5830533 w 5830533"/>
                <a:gd name="connsiteY1" fmla="*/ 0 h 224856"/>
                <a:gd name="connsiteX2" fmla="*/ 5830533 w 5830533"/>
                <a:gd name="connsiteY2" fmla="*/ 224856 h 224856"/>
                <a:gd name="connsiteX3" fmla="*/ 0 w 5830533"/>
                <a:gd name="connsiteY3" fmla="*/ 224856 h 224856"/>
                <a:gd name="connsiteX4" fmla="*/ 0 w 5830533"/>
                <a:gd name="connsiteY4" fmla="*/ 0 h 224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533" h="224856">
                  <a:moveTo>
                    <a:pt x="0" y="0"/>
                  </a:moveTo>
                  <a:lnTo>
                    <a:pt x="5830533" y="0"/>
                  </a:lnTo>
                  <a:lnTo>
                    <a:pt x="5830533" y="224856"/>
                  </a:lnTo>
                  <a:lnTo>
                    <a:pt x="0" y="2248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3338" tIns="23338" rIns="23338" bIns="23338" numCol="1" spcCol="1270" anchor="ctr" anchorCtr="0">
              <a:noAutofit/>
            </a:bodyPr>
            <a:lstStyle/>
            <a:p>
              <a:pPr marL="0" lvl="0" indent="0" algn="l" defTabSz="444500">
                <a:lnSpc>
                  <a:spcPct val="100000"/>
                </a:lnSpc>
                <a:spcBef>
                  <a:spcPct val="0"/>
                </a:spcBef>
                <a:spcAft>
                  <a:spcPct val="35000"/>
                </a:spcAft>
                <a:buNone/>
              </a:pPr>
              <a:r>
                <a:rPr lang="en-US" sz="1000" b="1" kern="1200"/>
                <a:t>7. Security for the Full Lifecycle</a:t>
              </a:r>
              <a:r>
                <a:rPr lang="en-US" sz="1000" kern="1200"/>
                <a:t> – Risk analysis and confidentiality, integrity, and availability assurances must be sustained for the lifetime of the data, transaction, or relationship. </a:t>
              </a:r>
            </a:p>
          </p:txBody>
        </p:sp>
      </p:grpSp>
      <p:sp>
        <p:nvSpPr>
          <p:cNvPr id="46" name="Freeform: Shape 45">
            <a:extLst>
              <a:ext uri="{FF2B5EF4-FFF2-40B4-BE49-F238E27FC236}">
                <a16:creationId xmlns:a16="http://schemas.microsoft.com/office/drawing/2014/main" id="{BB1E7AAF-311E-4588-8C97-BD3B2DDE0692}"/>
              </a:ext>
            </a:extLst>
          </p:cNvPr>
          <p:cNvSpPr/>
          <p:nvPr/>
        </p:nvSpPr>
        <p:spPr>
          <a:xfrm>
            <a:off x="648724" y="1005794"/>
            <a:ext cx="3262500" cy="214641"/>
          </a:xfrm>
          <a:custGeom>
            <a:avLst/>
            <a:gdLst>
              <a:gd name="connsiteX0" fmla="*/ 0 w 3262500"/>
              <a:gd name="connsiteY0" fmla="*/ 0 h 720000"/>
              <a:gd name="connsiteX1" fmla="*/ 3262500 w 3262500"/>
              <a:gd name="connsiteY1" fmla="*/ 0 h 720000"/>
              <a:gd name="connsiteX2" fmla="*/ 3262500 w 3262500"/>
              <a:gd name="connsiteY2" fmla="*/ 720000 h 720000"/>
              <a:gd name="connsiteX3" fmla="*/ 0 w 3262500"/>
              <a:gd name="connsiteY3" fmla="*/ 720000 h 720000"/>
              <a:gd name="connsiteX4" fmla="*/ 0 w 32625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2500" h="720000">
                <a:moveTo>
                  <a:pt x="0" y="0"/>
                </a:moveTo>
                <a:lnTo>
                  <a:pt x="3262500" y="0"/>
                </a:lnTo>
                <a:lnTo>
                  <a:pt x="32625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cap="all"/>
            </a:pPr>
            <a:r>
              <a:rPr kumimoji="0" lang="en-US" sz="1600" b="0" i="0" u="none" strike="noStrike" kern="1200" cap="all" spc="0" normalizeH="0" baseline="0" noProof="0">
                <a:ln>
                  <a:noFill/>
                </a:ln>
                <a:solidFill>
                  <a:srgbClr val="FFFFFF">
                    <a:lumMod val="65000"/>
                  </a:srgbClr>
                </a:solidFill>
                <a:effectLst/>
                <a:uLnTx/>
                <a:uFillTx/>
                <a:latin typeface="Segoe UI"/>
                <a:ea typeface="+mn-ea"/>
                <a:cs typeface="+mn-cs"/>
              </a:rPr>
              <a:t>Organizational Value and RISK</a:t>
            </a:r>
          </a:p>
        </p:txBody>
      </p:sp>
      <p:sp>
        <p:nvSpPr>
          <p:cNvPr id="47" name="Freeform: Shape 46">
            <a:extLst>
              <a:ext uri="{FF2B5EF4-FFF2-40B4-BE49-F238E27FC236}">
                <a16:creationId xmlns:a16="http://schemas.microsoft.com/office/drawing/2014/main" id="{76B41C0E-A7CD-4507-9714-F3F9EF4638DB}"/>
              </a:ext>
            </a:extLst>
          </p:cNvPr>
          <p:cNvSpPr/>
          <p:nvPr/>
        </p:nvSpPr>
        <p:spPr>
          <a:xfrm>
            <a:off x="675982" y="2725740"/>
            <a:ext cx="3262500" cy="720000"/>
          </a:xfrm>
          <a:custGeom>
            <a:avLst/>
            <a:gdLst>
              <a:gd name="connsiteX0" fmla="*/ 0 w 3262500"/>
              <a:gd name="connsiteY0" fmla="*/ 0 h 720000"/>
              <a:gd name="connsiteX1" fmla="*/ 3262500 w 3262500"/>
              <a:gd name="connsiteY1" fmla="*/ 0 h 720000"/>
              <a:gd name="connsiteX2" fmla="*/ 3262500 w 3262500"/>
              <a:gd name="connsiteY2" fmla="*/ 720000 h 720000"/>
              <a:gd name="connsiteX3" fmla="*/ 0 w 3262500"/>
              <a:gd name="connsiteY3" fmla="*/ 720000 h 720000"/>
              <a:gd name="connsiteX4" fmla="*/ 0 w 32625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2500" h="720000">
                <a:moveTo>
                  <a:pt x="0" y="0"/>
                </a:moveTo>
                <a:lnTo>
                  <a:pt x="3262500" y="0"/>
                </a:lnTo>
                <a:lnTo>
                  <a:pt x="32625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a:pPr>
            <a:r>
              <a:rPr kumimoji="0" lang="en-US" sz="1600" b="0" i="0" u="none" strike="noStrike" kern="1200" cap="all" spc="0" normalizeH="0" baseline="0" noProof="0">
                <a:ln>
                  <a:noFill/>
                </a:ln>
                <a:solidFill>
                  <a:srgbClr val="FFFFFF">
                    <a:lumMod val="65000"/>
                  </a:srgbClr>
                </a:solidFill>
                <a:effectLst/>
                <a:uLnTx/>
                <a:uFillTx/>
                <a:latin typeface="Segoe UI"/>
                <a:ea typeface="+mn-ea"/>
                <a:cs typeface="+mn-cs"/>
              </a:rPr>
              <a:t>Governance</a:t>
            </a:r>
          </a:p>
        </p:txBody>
      </p:sp>
      <p:sp>
        <p:nvSpPr>
          <p:cNvPr id="50" name="Rectangle 49" descr="Board Of Directors">
            <a:extLst>
              <a:ext uri="{FF2B5EF4-FFF2-40B4-BE49-F238E27FC236}">
                <a16:creationId xmlns:a16="http://schemas.microsoft.com/office/drawing/2014/main" id="{C1E7338F-D339-429D-9A84-C45029378177}"/>
              </a:ext>
            </a:extLst>
          </p:cNvPr>
          <p:cNvSpPr/>
          <p:nvPr/>
        </p:nvSpPr>
        <p:spPr>
          <a:xfrm>
            <a:off x="376719" y="1005794"/>
            <a:ext cx="199351" cy="199351"/>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53" name="Rectangle 52" descr="Circles with arrows">
            <a:extLst>
              <a:ext uri="{FF2B5EF4-FFF2-40B4-BE49-F238E27FC236}">
                <a16:creationId xmlns:a16="http://schemas.microsoft.com/office/drawing/2014/main" id="{D9939FCE-A85B-4281-89CA-42842EDD0A00}"/>
              </a:ext>
            </a:extLst>
          </p:cNvPr>
          <p:cNvSpPr/>
          <p:nvPr/>
        </p:nvSpPr>
        <p:spPr>
          <a:xfrm>
            <a:off x="376719" y="2709584"/>
            <a:ext cx="253866" cy="253866"/>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pic>
        <p:nvPicPr>
          <p:cNvPr id="4" name="Picture 3">
            <a:extLst>
              <a:ext uri="{FF2B5EF4-FFF2-40B4-BE49-F238E27FC236}">
                <a16:creationId xmlns:a16="http://schemas.microsoft.com/office/drawing/2014/main" id="{C82DDD69-7F38-4EB1-A8B5-64E7E52CD723}"/>
              </a:ext>
            </a:extLst>
          </p:cNvPr>
          <p:cNvPicPr>
            <a:picLocks noChangeAspect="1"/>
          </p:cNvPicPr>
          <p:nvPr/>
        </p:nvPicPr>
        <p:blipFill>
          <a:blip r:embed="rId15"/>
          <a:stretch>
            <a:fillRect/>
          </a:stretch>
        </p:blipFill>
        <p:spPr>
          <a:xfrm>
            <a:off x="8939592" y="392794"/>
            <a:ext cx="2327822" cy="677314"/>
          </a:xfrm>
          <a:prstGeom prst="rect">
            <a:avLst/>
          </a:prstGeom>
        </p:spPr>
      </p:pic>
      <p:graphicFrame>
        <p:nvGraphicFramePr>
          <p:cNvPr id="7" name="Content Placeholder 2">
            <a:extLst>
              <a:ext uri="{FF2B5EF4-FFF2-40B4-BE49-F238E27FC236}">
                <a16:creationId xmlns:a16="http://schemas.microsoft.com/office/drawing/2014/main" id="{3BE33163-6A5B-45BB-B60C-ED0AA4CA888E}"/>
              </a:ext>
            </a:extLst>
          </p:cNvPr>
          <p:cNvGraphicFramePr>
            <a:graphicFrameLocks/>
          </p:cNvGraphicFramePr>
          <p:nvPr>
            <p:extLst>
              <p:ext uri="{D42A27DB-BD31-4B8C-83A1-F6EECF244321}">
                <p14:modId xmlns:p14="http://schemas.microsoft.com/office/powerpoint/2010/main" val="1403856209"/>
              </p:ext>
            </p:extLst>
          </p:nvPr>
        </p:nvGraphicFramePr>
        <p:xfrm>
          <a:off x="8176054" y="1185587"/>
          <a:ext cx="3873609" cy="530557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9" name="Rectangle 8">
            <a:extLst>
              <a:ext uri="{FF2B5EF4-FFF2-40B4-BE49-F238E27FC236}">
                <a16:creationId xmlns:a16="http://schemas.microsoft.com/office/drawing/2014/main" id="{03AF28A2-B08B-4238-8D7F-8C718C4B9C2C}"/>
              </a:ext>
            </a:extLst>
          </p:cNvPr>
          <p:cNvSpPr/>
          <p:nvPr/>
        </p:nvSpPr>
        <p:spPr bwMode="auto">
          <a:xfrm>
            <a:off x="8406516" y="223972"/>
            <a:ext cx="3586913" cy="1014957"/>
          </a:xfrm>
          <a:prstGeom prst="rect">
            <a:avLst/>
          </a:prstGeom>
          <a:solidFill>
            <a:srgbClr val="FFFFF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77F9B14-60C4-4260-9C97-1DE67B81658F}"/>
              </a:ext>
            </a:extLst>
          </p:cNvPr>
          <p:cNvCxnSpPr>
            <a:cxnSpLocks/>
          </p:cNvCxnSpPr>
          <p:nvPr/>
        </p:nvCxnSpPr>
        <p:spPr>
          <a:xfrm flipV="1">
            <a:off x="6812945" y="1417772"/>
            <a:ext cx="1360450" cy="513879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3F9F81-92E2-4872-9DE3-B5C61AF4B0B7}"/>
              </a:ext>
            </a:extLst>
          </p:cNvPr>
          <p:cNvCxnSpPr>
            <a:cxnSpLocks/>
            <a:endCxn id="7" idx="1"/>
          </p:cNvCxnSpPr>
          <p:nvPr/>
        </p:nvCxnSpPr>
        <p:spPr>
          <a:xfrm flipV="1">
            <a:off x="6809619" y="3838374"/>
            <a:ext cx="1366435" cy="273687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730989A-02C3-4A25-B4E4-126D8F644549}"/>
              </a:ext>
            </a:extLst>
          </p:cNvPr>
          <p:cNvCxnSpPr>
            <a:cxnSpLocks/>
          </p:cNvCxnSpPr>
          <p:nvPr/>
        </p:nvCxnSpPr>
        <p:spPr>
          <a:xfrm flipV="1">
            <a:off x="6809619" y="5246927"/>
            <a:ext cx="1366435" cy="49136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4105716B-4B85-48A3-BA46-F2875113F117}"/>
              </a:ext>
            </a:extLst>
          </p:cNvPr>
          <p:cNvSpPr/>
          <p:nvPr/>
        </p:nvSpPr>
        <p:spPr bwMode="auto">
          <a:xfrm>
            <a:off x="273912" y="934527"/>
            <a:ext cx="6531642" cy="1660376"/>
          </a:xfrm>
          <a:prstGeom prst="roundRect">
            <a:avLst>
              <a:gd name="adj" fmla="val 2508"/>
            </a:avLst>
          </a:prstGeom>
          <a:noFill/>
          <a:ln>
            <a:solidFill>
              <a:srgbClr val="0C7D6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E9A92C57-9F14-4AA6-A16B-F384D180A853}"/>
              </a:ext>
            </a:extLst>
          </p:cNvPr>
          <p:cNvSpPr/>
          <p:nvPr/>
        </p:nvSpPr>
        <p:spPr bwMode="auto">
          <a:xfrm>
            <a:off x="265782" y="2635242"/>
            <a:ext cx="6531642" cy="2102022"/>
          </a:xfrm>
          <a:prstGeom prst="roundRect">
            <a:avLst>
              <a:gd name="adj" fmla="val 2573"/>
            </a:avLst>
          </a:prstGeom>
          <a:noFill/>
          <a:ln>
            <a:solidFill>
              <a:srgbClr val="0C7D6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3" name="Graphic 62" descr="Badge Unfollow">
            <a:extLst>
              <a:ext uri="{FF2B5EF4-FFF2-40B4-BE49-F238E27FC236}">
                <a16:creationId xmlns:a16="http://schemas.microsoft.com/office/drawing/2014/main" id="{800EC100-1F8B-421B-9964-1891C0D2C32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901939" y="2771669"/>
            <a:ext cx="236220" cy="236220"/>
          </a:xfrm>
          <a:prstGeom prst="rect">
            <a:avLst/>
          </a:prstGeom>
        </p:spPr>
      </p:pic>
      <p:cxnSp>
        <p:nvCxnSpPr>
          <p:cNvPr id="72" name="Straight Connector 71">
            <a:extLst>
              <a:ext uri="{FF2B5EF4-FFF2-40B4-BE49-F238E27FC236}">
                <a16:creationId xmlns:a16="http://schemas.microsoft.com/office/drawing/2014/main" id="{CD108CCA-D033-482C-A1F4-25D13869F8FF}"/>
              </a:ext>
            </a:extLst>
          </p:cNvPr>
          <p:cNvCxnSpPr>
            <a:cxnSpLocks/>
          </p:cNvCxnSpPr>
          <p:nvPr/>
        </p:nvCxnSpPr>
        <p:spPr>
          <a:xfrm flipV="1">
            <a:off x="6795375" y="1420437"/>
            <a:ext cx="1388809" cy="1468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EF306D0-85AD-49B2-95FB-C48EDC9F5D39}"/>
              </a:ext>
            </a:extLst>
          </p:cNvPr>
          <p:cNvCxnSpPr>
            <a:cxnSpLocks/>
          </p:cNvCxnSpPr>
          <p:nvPr/>
        </p:nvCxnSpPr>
        <p:spPr>
          <a:xfrm>
            <a:off x="6795375" y="1435118"/>
            <a:ext cx="1388809" cy="99585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441AEE-151B-48C3-B92D-47C509AB636D}"/>
              </a:ext>
            </a:extLst>
          </p:cNvPr>
          <p:cNvCxnSpPr>
            <a:cxnSpLocks/>
          </p:cNvCxnSpPr>
          <p:nvPr/>
        </p:nvCxnSpPr>
        <p:spPr>
          <a:xfrm>
            <a:off x="6792401" y="1435118"/>
            <a:ext cx="1391783" cy="19397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DC38DFF-1CB6-4227-AD26-74AED4A357FC}"/>
              </a:ext>
            </a:extLst>
          </p:cNvPr>
          <p:cNvCxnSpPr>
            <a:cxnSpLocks/>
          </p:cNvCxnSpPr>
          <p:nvPr/>
        </p:nvCxnSpPr>
        <p:spPr>
          <a:xfrm flipV="1">
            <a:off x="6809619" y="5246927"/>
            <a:ext cx="1374565" cy="8326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C75F385-48E9-4959-B7BA-8F7CC41DBA31}"/>
              </a:ext>
            </a:extLst>
          </p:cNvPr>
          <p:cNvCxnSpPr>
            <a:cxnSpLocks/>
          </p:cNvCxnSpPr>
          <p:nvPr/>
        </p:nvCxnSpPr>
        <p:spPr>
          <a:xfrm flipV="1">
            <a:off x="6799440" y="1922833"/>
            <a:ext cx="1384744" cy="168717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C87F3FB-E478-4214-A96D-6EF9121941A3}"/>
              </a:ext>
            </a:extLst>
          </p:cNvPr>
          <p:cNvCxnSpPr>
            <a:cxnSpLocks/>
            <a:endCxn id="7" idx="1"/>
          </p:cNvCxnSpPr>
          <p:nvPr/>
        </p:nvCxnSpPr>
        <p:spPr>
          <a:xfrm>
            <a:off x="6799440" y="3169547"/>
            <a:ext cx="1376614" cy="66882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2D9DCB-0BD4-427F-8D35-6D40FD3C74A6}"/>
              </a:ext>
            </a:extLst>
          </p:cNvPr>
          <p:cNvCxnSpPr>
            <a:cxnSpLocks/>
          </p:cNvCxnSpPr>
          <p:nvPr/>
        </p:nvCxnSpPr>
        <p:spPr>
          <a:xfrm>
            <a:off x="6799440" y="3169547"/>
            <a:ext cx="1368484" cy="256874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DAA441-6122-473F-8919-017C952D0E1D}"/>
              </a:ext>
            </a:extLst>
          </p:cNvPr>
          <p:cNvCxnSpPr>
            <a:cxnSpLocks/>
          </p:cNvCxnSpPr>
          <p:nvPr/>
        </p:nvCxnSpPr>
        <p:spPr>
          <a:xfrm>
            <a:off x="6799440" y="1435118"/>
            <a:ext cx="1368484" cy="333913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79BA788-E72F-4CC9-B1A8-BB9088836832}"/>
              </a:ext>
            </a:extLst>
          </p:cNvPr>
          <p:cNvCxnSpPr>
            <a:cxnSpLocks/>
          </p:cNvCxnSpPr>
          <p:nvPr/>
        </p:nvCxnSpPr>
        <p:spPr>
          <a:xfrm>
            <a:off x="6809619" y="4539472"/>
            <a:ext cx="1374565" cy="25212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ABC2CC1-3826-46C6-A4A2-44341FB7C0A9}"/>
              </a:ext>
            </a:extLst>
          </p:cNvPr>
          <p:cNvCxnSpPr>
            <a:cxnSpLocks/>
          </p:cNvCxnSpPr>
          <p:nvPr/>
        </p:nvCxnSpPr>
        <p:spPr>
          <a:xfrm flipV="1">
            <a:off x="6799440" y="1420437"/>
            <a:ext cx="1376614" cy="26300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362681E6-E87D-42DC-8D1B-FE4CA08D9FF0}"/>
              </a:ext>
            </a:extLst>
          </p:cNvPr>
          <p:cNvCxnSpPr>
            <a:cxnSpLocks/>
          </p:cNvCxnSpPr>
          <p:nvPr/>
        </p:nvCxnSpPr>
        <p:spPr>
          <a:xfrm flipV="1">
            <a:off x="6792401" y="1420437"/>
            <a:ext cx="1391783" cy="89286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54E13DC-BE24-4CC8-A24A-02F36A05CF9A}"/>
              </a:ext>
            </a:extLst>
          </p:cNvPr>
          <p:cNvCxnSpPr>
            <a:cxnSpLocks/>
            <a:stCxn id="51" idx="3"/>
          </p:cNvCxnSpPr>
          <p:nvPr/>
        </p:nvCxnSpPr>
        <p:spPr>
          <a:xfrm flipV="1">
            <a:off x="6799440" y="1420439"/>
            <a:ext cx="1384744" cy="48663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963E08AF-4E19-4CC5-9C11-0B88D7ABBA16}"/>
              </a:ext>
            </a:extLst>
          </p:cNvPr>
          <p:cNvGrpSpPr/>
          <p:nvPr/>
        </p:nvGrpSpPr>
        <p:grpSpPr>
          <a:xfrm>
            <a:off x="2841281" y="166151"/>
            <a:ext cx="2203925" cy="672818"/>
            <a:chOff x="9852344" y="214080"/>
            <a:chExt cx="2203925" cy="672818"/>
          </a:xfrm>
        </p:grpSpPr>
        <p:sp>
          <p:nvSpPr>
            <p:cNvPr id="45" name="Rectangle: Rounded Corners 4">
              <a:extLst>
                <a:ext uri="{FF2B5EF4-FFF2-40B4-BE49-F238E27FC236}">
                  <a16:creationId xmlns:a16="http://schemas.microsoft.com/office/drawing/2014/main" id="{6C8A3DDC-DD82-4B6C-88CD-EF24C1B714BD}"/>
                </a:ext>
              </a:extLst>
            </p:cNvPr>
            <p:cNvSpPr/>
            <p:nvPr/>
          </p:nvSpPr>
          <p:spPr>
            <a:xfrm>
              <a:off x="9852344" y="214080"/>
              <a:ext cx="2203925" cy="672818"/>
            </a:xfrm>
            <a:prstGeom prst="roundRect">
              <a:avLst>
                <a:gd name="adj" fmla="val 9931"/>
              </a:avLst>
            </a:prstGeom>
            <a:solidFill>
              <a:schemeClr val="bg1"/>
            </a:solidFill>
            <a:ln>
              <a:noFill/>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Title 1">
              <a:extLst>
                <a:ext uri="{FF2B5EF4-FFF2-40B4-BE49-F238E27FC236}">
                  <a16:creationId xmlns:a16="http://schemas.microsoft.com/office/drawing/2014/main" id="{6CA43218-D981-4006-8050-C84E79CF0250}"/>
                </a:ext>
              </a:extLst>
            </p:cNvPr>
            <p:cNvSpPr txBox="1">
              <a:spLocks/>
            </p:cNvSpPr>
            <p:nvPr/>
          </p:nvSpPr>
          <p:spPr>
            <a:xfrm>
              <a:off x="10774104" y="273490"/>
              <a:ext cx="1163071" cy="553998"/>
            </a:xfrm>
            <a:prstGeom prst="rect">
              <a:avLst/>
            </a:prstGeom>
          </p:spPr>
          <p:txBody>
            <a:bodyPr vert="horz" wrap="square" lIns="0" tIns="0" rIns="0" bIns="0" rtlCol="0" anchor="ctr">
              <a:normAutofit fontScale="925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Zero Trust</a:t>
              </a:r>
              <a:br>
                <a:rPr kumimoji="0" lang="en-US" sz="5400" b="0" i="0" u="none" strike="noStrike" kern="120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br>
              <a:r>
                <a:rPr kumimoji="0" lang="en-US" sz="1400" b="0" i="1" u="none" strike="noStrike" kern="120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Core Principles</a:t>
              </a:r>
            </a:p>
          </p:txBody>
        </p:sp>
        <p:pic>
          <p:nvPicPr>
            <p:cNvPr id="49" name="Picture 48">
              <a:extLst>
                <a:ext uri="{FF2B5EF4-FFF2-40B4-BE49-F238E27FC236}">
                  <a16:creationId xmlns:a16="http://schemas.microsoft.com/office/drawing/2014/main" id="{059222CC-3325-44A9-90D3-EC1C320F44B7}"/>
                </a:ext>
              </a:extLst>
            </p:cNvPr>
            <p:cNvPicPr>
              <a:picLocks noChangeAspect="1"/>
            </p:cNvPicPr>
            <p:nvPr/>
          </p:nvPicPr>
          <p:blipFill>
            <a:blip r:embed="rId23"/>
            <a:stretch>
              <a:fillRect/>
            </a:stretch>
          </p:blipFill>
          <p:spPr>
            <a:xfrm>
              <a:off x="9956974" y="331438"/>
              <a:ext cx="770558" cy="438102"/>
            </a:xfrm>
            <a:prstGeom prst="rect">
              <a:avLst/>
            </a:prstGeom>
          </p:spPr>
        </p:pic>
      </p:grpSp>
      <p:graphicFrame>
        <p:nvGraphicFramePr>
          <p:cNvPr id="51" name="Content Placeholder 2">
            <a:extLst>
              <a:ext uri="{FF2B5EF4-FFF2-40B4-BE49-F238E27FC236}">
                <a16:creationId xmlns:a16="http://schemas.microsoft.com/office/drawing/2014/main" id="{F7FC4B18-E06A-4B00-A37B-F0D938EE37A3}"/>
              </a:ext>
            </a:extLst>
          </p:cNvPr>
          <p:cNvGraphicFramePr>
            <a:graphicFrameLocks/>
          </p:cNvGraphicFramePr>
          <p:nvPr/>
        </p:nvGraphicFramePr>
        <p:xfrm>
          <a:off x="503652" y="1279612"/>
          <a:ext cx="6295788" cy="1254926"/>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
        <p:nvSpPr>
          <p:cNvPr id="27" name="Freeform: Shape 26">
            <a:extLst>
              <a:ext uri="{FF2B5EF4-FFF2-40B4-BE49-F238E27FC236}">
                <a16:creationId xmlns:a16="http://schemas.microsoft.com/office/drawing/2014/main" id="{DE766AF8-144B-45F4-966F-5D648EBDEAAE}"/>
              </a:ext>
            </a:extLst>
          </p:cNvPr>
          <p:cNvSpPr/>
          <p:nvPr/>
        </p:nvSpPr>
        <p:spPr>
          <a:xfrm>
            <a:off x="633162" y="4843257"/>
            <a:ext cx="4407282" cy="214641"/>
          </a:xfrm>
          <a:custGeom>
            <a:avLst/>
            <a:gdLst>
              <a:gd name="connsiteX0" fmla="*/ 0 w 3262500"/>
              <a:gd name="connsiteY0" fmla="*/ 0 h 720000"/>
              <a:gd name="connsiteX1" fmla="*/ 3262500 w 3262500"/>
              <a:gd name="connsiteY1" fmla="*/ 0 h 720000"/>
              <a:gd name="connsiteX2" fmla="*/ 3262500 w 3262500"/>
              <a:gd name="connsiteY2" fmla="*/ 720000 h 720000"/>
              <a:gd name="connsiteX3" fmla="*/ 0 w 3262500"/>
              <a:gd name="connsiteY3" fmla="*/ 720000 h 720000"/>
              <a:gd name="connsiteX4" fmla="*/ 0 w 32625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2500" h="720000">
                <a:moveTo>
                  <a:pt x="0" y="0"/>
                </a:moveTo>
                <a:lnTo>
                  <a:pt x="3262500" y="0"/>
                </a:lnTo>
                <a:lnTo>
                  <a:pt x="32625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cap="all"/>
            </a:pPr>
            <a:r>
              <a:rPr kumimoji="0" lang="en-US" sz="1600" b="0" i="0" u="none" strike="noStrike" kern="1200" cap="all" spc="0" normalizeH="0" baseline="0" noProof="0">
                <a:ln>
                  <a:noFill/>
                </a:ln>
                <a:solidFill>
                  <a:srgbClr val="FFFFFF">
                    <a:lumMod val="65000"/>
                  </a:srgbClr>
                </a:solidFill>
                <a:effectLst/>
                <a:uLnTx/>
                <a:uFillTx/>
                <a:latin typeface="Segoe UI"/>
                <a:ea typeface="+mn-ea"/>
                <a:cs typeface="+mn-cs"/>
              </a:rPr>
              <a:t>Technology and SECURITY CONTROLS</a:t>
            </a:r>
          </a:p>
        </p:txBody>
      </p:sp>
      <p:sp>
        <p:nvSpPr>
          <p:cNvPr id="28" name="Rectangle 27" descr="Cloud Computing">
            <a:extLst>
              <a:ext uri="{FF2B5EF4-FFF2-40B4-BE49-F238E27FC236}">
                <a16:creationId xmlns:a16="http://schemas.microsoft.com/office/drawing/2014/main" id="{BD441910-8E36-4CCA-B285-698B6675CFE0}"/>
              </a:ext>
            </a:extLst>
          </p:cNvPr>
          <p:cNvSpPr/>
          <p:nvPr/>
        </p:nvSpPr>
        <p:spPr>
          <a:xfrm>
            <a:off x="382901" y="4843257"/>
            <a:ext cx="199644" cy="199644"/>
          </a:xfrm>
          <a:prstGeom prst="rect">
            <a:avLst/>
          </a:prstGeom>
          <a: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29" name="Rectangle: Rounded Corners 28">
            <a:extLst>
              <a:ext uri="{FF2B5EF4-FFF2-40B4-BE49-F238E27FC236}">
                <a16:creationId xmlns:a16="http://schemas.microsoft.com/office/drawing/2014/main" id="{772B70CF-FC42-465B-AC2A-2A65B9FF0F59}"/>
              </a:ext>
            </a:extLst>
          </p:cNvPr>
          <p:cNvSpPr/>
          <p:nvPr/>
        </p:nvSpPr>
        <p:spPr bwMode="auto">
          <a:xfrm>
            <a:off x="273912" y="4774254"/>
            <a:ext cx="6531642" cy="2027991"/>
          </a:xfrm>
          <a:prstGeom prst="roundRect">
            <a:avLst>
              <a:gd name="adj" fmla="val 2508"/>
            </a:avLst>
          </a:prstGeom>
          <a:noFill/>
          <a:ln>
            <a:solidFill>
              <a:srgbClr val="0C7D6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75" name="Content Placeholder 2">
            <a:extLst>
              <a:ext uri="{FF2B5EF4-FFF2-40B4-BE49-F238E27FC236}">
                <a16:creationId xmlns:a16="http://schemas.microsoft.com/office/drawing/2014/main" id="{1D7F81CA-DC4D-4625-B96B-95B99C523B2C}"/>
              </a:ext>
            </a:extLst>
          </p:cNvPr>
          <p:cNvGraphicFramePr>
            <a:graphicFrameLocks/>
          </p:cNvGraphicFramePr>
          <p:nvPr/>
        </p:nvGraphicFramePr>
        <p:xfrm>
          <a:off x="520034" y="5067202"/>
          <a:ext cx="6294250" cy="906680"/>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aphicFrame>
        <p:nvGraphicFramePr>
          <p:cNvPr id="80" name="Content Placeholder 2">
            <a:extLst>
              <a:ext uri="{FF2B5EF4-FFF2-40B4-BE49-F238E27FC236}">
                <a16:creationId xmlns:a16="http://schemas.microsoft.com/office/drawing/2014/main" id="{051282B7-DC8B-49F3-A37A-2D82D5D092B0}"/>
              </a:ext>
            </a:extLst>
          </p:cNvPr>
          <p:cNvGraphicFramePr>
            <a:graphicFrameLocks/>
          </p:cNvGraphicFramePr>
          <p:nvPr/>
        </p:nvGraphicFramePr>
        <p:xfrm>
          <a:off x="525887" y="6006083"/>
          <a:ext cx="6285738" cy="707596"/>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cxnSp>
        <p:nvCxnSpPr>
          <p:cNvPr id="84" name="Straight Connector 83">
            <a:extLst>
              <a:ext uri="{FF2B5EF4-FFF2-40B4-BE49-F238E27FC236}">
                <a16:creationId xmlns:a16="http://schemas.microsoft.com/office/drawing/2014/main" id="{0CBF573A-01A9-45AB-ACFB-DBF2F8E0C751}"/>
              </a:ext>
            </a:extLst>
          </p:cNvPr>
          <p:cNvCxnSpPr>
            <a:cxnSpLocks/>
          </p:cNvCxnSpPr>
          <p:nvPr/>
        </p:nvCxnSpPr>
        <p:spPr>
          <a:xfrm flipV="1">
            <a:off x="6809619" y="1922833"/>
            <a:ext cx="1374565" cy="427078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03A181C-B6E8-4E70-A523-824931FA6720}"/>
              </a:ext>
            </a:extLst>
          </p:cNvPr>
          <p:cNvCxnSpPr>
            <a:cxnSpLocks/>
          </p:cNvCxnSpPr>
          <p:nvPr/>
        </p:nvCxnSpPr>
        <p:spPr>
          <a:xfrm flipV="1">
            <a:off x="6812593" y="4315574"/>
            <a:ext cx="1378982" cy="225566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A77E182-1CB0-4FBB-9C70-5B287939DEDC}"/>
              </a:ext>
            </a:extLst>
          </p:cNvPr>
          <p:cNvCxnSpPr>
            <a:cxnSpLocks/>
          </p:cNvCxnSpPr>
          <p:nvPr/>
        </p:nvCxnSpPr>
        <p:spPr>
          <a:xfrm>
            <a:off x="6809619" y="5330190"/>
            <a:ext cx="1374565" cy="86342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28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 name="Group 202">
            <a:extLst>
              <a:ext uri="{FF2B5EF4-FFF2-40B4-BE49-F238E27FC236}">
                <a16:creationId xmlns:a16="http://schemas.microsoft.com/office/drawing/2014/main" id="{E141B11F-9598-4250-92A5-CBEB228C0775}"/>
              </a:ext>
            </a:extLst>
          </p:cNvPr>
          <p:cNvGrpSpPr/>
          <p:nvPr/>
        </p:nvGrpSpPr>
        <p:grpSpPr>
          <a:xfrm>
            <a:off x="5252694" y="2396947"/>
            <a:ext cx="1469519" cy="379031"/>
            <a:chOff x="931228" y="2068647"/>
            <a:chExt cx="3475337" cy="896390"/>
          </a:xfrm>
        </p:grpSpPr>
        <p:sp>
          <p:nvSpPr>
            <p:cNvPr id="204" name="Rectangle 203">
              <a:extLst>
                <a:ext uri="{FF2B5EF4-FFF2-40B4-BE49-F238E27FC236}">
                  <a16:creationId xmlns:a16="http://schemas.microsoft.com/office/drawing/2014/main" id="{E85B55BE-CF58-4B73-8AA1-BDF3678B3BE0}"/>
                </a:ext>
                <a:ext uri="{C183D7F6-B498-43B3-948B-1728B52AA6E4}">
                  <adec:decorative xmlns:adec="http://schemas.microsoft.com/office/drawing/2017/decorative" val="1"/>
                </a:ext>
              </a:extLst>
            </p:cNvPr>
            <p:cNvSpPr/>
            <p:nvPr/>
          </p:nvSpPr>
          <p:spPr bwMode="auto">
            <a:xfrm>
              <a:off x="931228" y="2097487"/>
              <a:ext cx="3475337" cy="86755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ectangle 204">
              <a:extLst>
                <a:ext uri="{FF2B5EF4-FFF2-40B4-BE49-F238E27FC236}">
                  <a16:creationId xmlns:a16="http://schemas.microsoft.com/office/drawing/2014/main" id="{2C876B51-94F2-47E8-8A14-9E94E3C2D7F5}"/>
                </a:ext>
              </a:extLst>
            </p:cNvPr>
            <p:cNvSpPr/>
            <p:nvPr/>
          </p:nvSpPr>
          <p:spPr>
            <a:xfrm>
              <a:off x="931228" y="2068647"/>
              <a:ext cx="3475337" cy="257763"/>
            </a:xfrm>
            <a:prstGeom prst="rect">
              <a:avLst/>
            </a:prstGeom>
            <a:solidFill>
              <a:srgbClr val="75767A"/>
            </a:solidFill>
          </p:spPr>
          <p:txBody>
            <a:bodyPr wrap="square" lIns="0" r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 (SaaS)</a:t>
              </a:r>
            </a:p>
          </p:txBody>
        </p:sp>
        <p:pic>
          <p:nvPicPr>
            <p:cNvPr id="206" name="Picture 205">
              <a:extLst>
                <a:ext uri="{FF2B5EF4-FFF2-40B4-BE49-F238E27FC236}">
                  <a16:creationId xmlns:a16="http://schemas.microsoft.com/office/drawing/2014/main" id="{6C81AA4B-A58C-4108-AA9A-715110B6590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95690" y="2419196"/>
              <a:ext cx="144088" cy="191979"/>
            </a:xfrm>
            <a:prstGeom prst="rect">
              <a:avLst/>
            </a:prstGeom>
          </p:spPr>
        </p:pic>
        <p:pic>
          <p:nvPicPr>
            <p:cNvPr id="207" name="Picture 206">
              <a:extLst>
                <a:ext uri="{FF2B5EF4-FFF2-40B4-BE49-F238E27FC236}">
                  <a16:creationId xmlns:a16="http://schemas.microsoft.com/office/drawing/2014/main" id="{C087F43F-8AC4-47FA-80DE-D07C9B56E1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7317" y="2445394"/>
              <a:ext cx="139583" cy="139582"/>
            </a:xfrm>
            <a:prstGeom prst="rect">
              <a:avLst/>
            </a:prstGeom>
          </p:spPr>
        </p:pic>
        <p:pic>
          <p:nvPicPr>
            <p:cNvPr id="208" name="Picture 207">
              <a:extLst>
                <a:ext uri="{FF2B5EF4-FFF2-40B4-BE49-F238E27FC236}">
                  <a16:creationId xmlns:a16="http://schemas.microsoft.com/office/drawing/2014/main" id="{E022C27F-2FA0-479E-BBA4-027F6F433C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97392" y="2438719"/>
              <a:ext cx="218370" cy="152933"/>
            </a:xfrm>
            <a:prstGeom prst="rect">
              <a:avLst/>
            </a:prstGeom>
          </p:spPr>
        </p:pic>
        <p:pic>
          <p:nvPicPr>
            <p:cNvPr id="209" name="Picture 208">
              <a:extLst>
                <a:ext uri="{FF2B5EF4-FFF2-40B4-BE49-F238E27FC236}">
                  <a16:creationId xmlns:a16="http://schemas.microsoft.com/office/drawing/2014/main" id="{A23A3EBE-CE8E-447A-997B-1E9D25B159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91333" y="2437933"/>
              <a:ext cx="154504" cy="154504"/>
            </a:xfrm>
            <a:prstGeom prst="rect">
              <a:avLst/>
            </a:prstGeom>
          </p:spPr>
        </p:pic>
        <p:pic>
          <p:nvPicPr>
            <p:cNvPr id="210" name="Picture 209">
              <a:extLst>
                <a:ext uri="{FF2B5EF4-FFF2-40B4-BE49-F238E27FC236}">
                  <a16:creationId xmlns:a16="http://schemas.microsoft.com/office/drawing/2014/main" id="{DABF2596-EFD4-45AD-8892-FF8AC3AC60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58455" y="2428539"/>
              <a:ext cx="175591" cy="173293"/>
            </a:xfrm>
            <a:prstGeom prst="rect">
              <a:avLst/>
            </a:prstGeom>
          </p:spPr>
        </p:pic>
        <p:grpSp>
          <p:nvGrpSpPr>
            <p:cNvPr id="211" name="Group 210">
              <a:extLst>
                <a:ext uri="{FF2B5EF4-FFF2-40B4-BE49-F238E27FC236}">
                  <a16:creationId xmlns:a16="http://schemas.microsoft.com/office/drawing/2014/main" id="{7FA98E2F-772B-461F-9A52-FC404FD9A9CE}"/>
                </a:ext>
              </a:extLst>
            </p:cNvPr>
            <p:cNvGrpSpPr/>
            <p:nvPr/>
          </p:nvGrpSpPr>
          <p:grpSpPr>
            <a:xfrm>
              <a:off x="4055515" y="2502078"/>
              <a:ext cx="113570" cy="26214"/>
              <a:chOff x="2345739" y="758385"/>
              <a:chExt cx="412246" cy="115305"/>
            </a:xfrm>
            <a:solidFill>
              <a:srgbClr val="000000">
                <a:lumMod val="65000"/>
                <a:lumOff val="35000"/>
              </a:srgbClr>
            </a:solidFill>
          </p:grpSpPr>
          <p:sp>
            <p:nvSpPr>
              <p:cNvPr id="216" name="Oval 215">
                <a:extLst>
                  <a:ext uri="{FF2B5EF4-FFF2-40B4-BE49-F238E27FC236}">
                    <a16:creationId xmlns:a16="http://schemas.microsoft.com/office/drawing/2014/main" id="{D9FE7690-1B4D-4262-9B8D-42A9489D6846}"/>
                  </a:ext>
                </a:extLst>
              </p:cNvPr>
              <p:cNvSpPr/>
              <p:nvPr/>
            </p:nvSpPr>
            <p:spPr bwMode="auto">
              <a:xfrm>
                <a:off x="2345739"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a:extLst>
                  <a:ext uri="{FF2B5EF4-FFF2-40B4-BE49-F238E27FC236}">
                    <a16:creationId xmlns:a16="http://schemas.microsoft.com/office/drawing/2014/main" id="{A7BE0285-45BE-4E1A-900A-FE97566FF937}"/>
                  </a:ext>
                </a:extLst>
              </p:cNvPr>
              <p:cNvSpPr/>
              <p:nvPr/>
            </p:nvSpPr>
            <p:spPr bwMode="auto">
              <a:xfrm>
                <a:off x="2504292" y="758394"/>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Oval 217">
                <a:extLst>
                  <a:ext uri="{FF2B5EF4-FFF2-40B4-BE49-F238E27FC236}">
                    <a16:creationId xmlns:a16="http://schemas.microsoft.com/office/drawing/2014/main" id="{4C952F36-1EF2-476E-B20D-8831701DB77C}"/>
                  </a:ext>
                </a:extLst>
              </p:cNvPr>
              <p:cNvSpPr/>
              <p:nvPr/>
            </p:nvSpPr>
            <p:spPr bwMode="auto">
              <a:xfrm>
                <a:off x="2662838"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12" name="Picture 211">
              <a:extLst>
                <a:ext uri="{FF2B5EF4-FFF2-40B4-BE49-F238E27FC236}">
                  <a16:creationId xmlns:a16="http://schemas.microsoft.com/office/drawing/2014/main" id="{ED311AD4-05FD-4CE9-B161-F467D76A5A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85601" y="2450237"/>
              <a:ext cx="139758" cy="129896"/>
            </a:xfrm>
            <a:prstGeom prst="rect">
              <a:avLst/>
            </a:prstGeom>
          </p:spPr>
        </p:pic>
        <p:pic>
          <p:nvPicPr>
            <p:cNvPr id="213" name="Picture 212">
              <a:extLst>
                <a:ext uri="{FF2B5EF4-FFF2-40B4-BE49-F238E27FC236}">
                  <a16:creationId xmlns:a16="http://schemas.microsoft.com/office/drawing/2014/main" id="{0030FF67-CC3A-4496-8383-B1C820EFE7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76914" y="2440341"/>
              <a:ext cx="149690" cy="149688"/>
            </a:xfrm>
            <a:prstGeom prst="rect">
              <a:avLst/>
            </a:prstGeom>
          </p:spPr>
        </p:pic>
        <p:pic>
          <p:nvPicPr>
            <p:cNvPr id="214" name="Picture 213">
              <a:extLst>
                <a:ext uri="{FF2B5EF4-FFF2-40B4-BE49-F238E27FC236}">
                  <a16:creationId xmlns:a16="http://schemas.microsoft.com/office/drawing/2014/main" id="{08D2EC9A-82FE-4963-BDCE-42D2188E45A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78159" y="2397143"/>
              <a:ext cx="225798" cy="236084"/>
            </a:xfrm>
            <a:prstGeom prst="rect">
              <a:avLst/>
            </a:prstGeom>
          </p:spPr>
        </p:pic>
        <p:pic>
          <p:nvPicPr>
            <p:cNvPr id="215" name="Picture 214" descr="A close up of a logo&#10;&#10;Description automatically generated">
              <a:extLst>
                <a:ext uri="{FF2B5EF4-FFF2-40B4-BE49-F238E27FC236}">
                  <a16:creationId xmlns:a16="http://schemas.microsoft.com/office/drawing/2014/main" id="{6C36CB5F-61BD-4866-AC62-B721268F19B3}"/>
                </a:ext>
              </a:extLst>
            </p:cNvPr>
            <p:cNvPicPr>
              <a:picLocks noChangeAspect="1"/>
            </p:cNvPicPr>
            <p:nvPr/>
          </p:nvPicPr>
          <p:blipFill>
            <a:blip r:embed="rId11"/>
            <a:stretch>
              <a:fillRect/>
            </a:stretch>
          </p:blipFill>
          <p:spPr>
            <a:xfrm>
              <a:off x="1149279" y="2421515"/>
              <a:ext cx="194856" cy="187341"/>
            </a:xfrm>
            <a:prstGeom prst="rect">
              <a:avLst/>
            </a:prstGeom>
          </p:spPr>
        </p:pic>
      </p:grpSp>
      <p:grpSp>
        <p:nvGrpSpPr>
          <p:cNvPr id="105" name="Group 104">
            <a:extLst>
              <a:ext uri="{FF2B5EF4-FFF2-40B4-BE49-F238E27FC236}">
                <a16:creationId xmlns:a16="http://schemas.microsoft.com/office/drawing/2014/main" id="{83BB3BC9-5D4A-42DB-9A4A-810C2841660E}"/>
              </a:ext>
              <a:ext uri="{C183D7F6-B498-43B3-948B-1728B52AA6E4}">
                <adec:decorative xmlns:adec="http://schemas.microsoft.com/office/drawing/2017/decorative" val="1"/>
              </a:ext>
            </a:extLst>
          </p:cNvPr>
          <p:cNvGrpSpPr/>
          <p:nvPr/>
        </p:nvGrpSpPr>
        <p:grpSpPr>
          <a:xfrm>
            <a:off x="5188416" y="2386058"/>
            <a:ext cx="1713830" cy="403404"/>
            <a:chOff x="4487164" y="1824156"/>
            <a:chExt cx="3808246" cy="896390"/>
          </a:xfrm>
        </p:grpSpPr>
        <p:sp>
          <p:nvSpPr>
            <p:cNvPr id="106" name="Rectangle 105">
              <a:extLst>
                <a:ext uri="{FF2B5EF4-FFF2-40B4-BE49-F238E27FC236}">
                  <a16:creationId xmlns:a16="http://schemas.microsoft.com/office/drawing/2014/main" id="{45F22D06-55BA-430A-B0CA-FBC811E834DC}"/>
                </a:ext>
              </a:extLst>
            </p:cNvPr>
            <p:cNvSpPr/>
            <p:nvPr/>
          </p:nvSpPr>
          <p:spPr bwMode="auto">
            <a:xfrm>
              <a:off x="4487164" y="1852996"/>
              <a:ext cx="3808246" cy="86755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1982CC3F-1370-4810-9F8D-B4A1375929E0}"/>
                </a:ext>
              </a:extLst>
            </p:cNvPr>
            <p:cNvSpPr/>
            <p:nvPr/>
          </p:nvSpPr>
          <p:spPr>
            <a:xfrm>
              <a:off x="4487164" y="1824156"/>
              <a:ext cx="3808246" cy="256032"/>
            </a:xfrm>
            <a:prstGeom prst="rect">
              <a:avLst/>
            </a:prstGeom>
            <a:solidFill>
              <a:srgbClr val="0078D7"/>
            </a:solidFill>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Public and Private Cloud– IaaS, PaaS, On-Premises</a:t>
              </a:r>
            </a:p>
          </p:txBody>
        </p:sp>
        <p:grpSp>
          <p:nvGrpSpPr>
            <p:cNvPr id="108" name="Group 107">
              <a:extLst>
                <a:ext uri="{FF2B5EF4-FFF2-40B4-BE49-F238E27FC236}">
                  <a16:creationId xmlns:a16="http://schemas.microsoft.com/office/drawing/2014/main" id="{2687C3AA-D571-401F-A2C2-B159A0E724D1}"/>
                </a:ext>
              </a:extLst>
            </p:cNvPr>
            <p:cNvGrpSpPr/>
            <p:nvPr/>
          </p:nvGrpSpPr>
          <p:grpSpPr>
            <a:xfrm>
              <a:off x="4629995" y="2127857"/>
              <a:ext cx="3597108" cy="522932"/>
              <a:chOff x="4629995" y="2087665"/>
              <a:chExt cx="3597108" cy="522932"/>
            </a:xfrm>
          </p:grpSpPr>
          <p:pic>
            <p:nvPicPr>
              <p:cNvPr id="109" name="Picture 108">
                <a:extLst>
                  <a:ext uri="{FF2B5EF4-FFF2-40B4-BE49-F238E27FC236}">
                    <a16:creationId xmlns:a16="http://schemas.microsoft.com/office/drawing/2014/main" id="{1EAA28A7-C270-40C0-913B-E7328FE84B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48321" y="2147524"/>
                <a:ext cx="85863" cy="157386"/>
              </a:xfrm>
              <a:prstGeom prst="rect">
                <a:avLst/>
              </a:prstGeom>
            </p:spPr>
          </p:pic>
          <p:pic>
            <p:nvPicPr>
              <p:cNvPr id="110" name="Picture 109">
                <a:extLst>
                  <a:ext uri="{FF2B5EF4-FFF2-40B4-BE49-F238E27FC236}">
                    <a16:creationId xmlns:a16="http://schemas.microsoft.com/office/drawing/2014/main" id="{68FF8B80-B8B6-4C85-9C7B-F914055DFA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40083" y="2190778"/>
                <a:ext cx="164841" cy="88679"/>
              </a:xfrm>
              <a:prstGeom prst="rect">
                <a:avLst/>
              </a:prstGeom>
            </p:spPr>
          </p:pic>
          <p:pic>
            <p:nvPicPr>
              <p:cNvPr id="111" name="Picture 110">
                <a:extLst>
                  <a:ext uri="{FF2B5EF4-FFF2-40B4-BE49-F238E27FC236}">
                    <a16:creationId xmlns:a16="http://schemas.microsoft.com/office/drawing/2014/main" id="{8E7546C5-6098-4EFC-A474-57299B9533E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26681" y="2179269"/>
                <a:ext cx="168928" cy="105580"/>
              </a:xfrm>
              <a:prstGeom prst="rect">
                <a:avLst/>
              </a:prstGeom>
            </p:spPr>
          </p:pic>
          <p:grpSp>
            <p:nvGrpSpPr>
              <p:cNvPr id="113" name="Group 112">
                <a:extLst>
                  <a:ext uri="{FF2B5EF4-FFF2-40B4-BE49-F238E27FC236}">
                    <a16:creationId xmlns:a16="http://schemas.microsoft.com/office/drawing/2014/main" id="{B825CABC-3ECF-4C55-AA19-98718A8E2D45}"/>
                  </a:ext>
                </a:extLst>
              </p:cNvPr>
              <p:cNvGrpSpPr/>
              <p:nvPr/>
            </p:nvGrpSpPr>
            <p:grpSpPr>
              <a:xfrm>
                <a:off x="8102423" y="2224465"/>
                <a:ext cx="124680" cy="30225"/>
                <a:chOff x="11279844" y="3739404"/>
                <a:chExt cx="343140" cy="83186"/>
              </a:xfrm>
            </p:grpSpPr>
            <p:sp>
              <p:nvSpPr>
                <p:cNvPr id="200" name="Oval 199">
                  <a:extLst>
                    <a:ext uri="{FF2B5EF4-FFF2-40B4-BE49-F238E27FC236}">
                      <a16:creationId xmlns:a16="http://schemas.microsoft.com/office/drawing/2014/main" id="{48175778-CC7E-4B7B-8696-B42E5097876C}"/>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1" name="Oval 200">
                  <a:extLst>
                    <a:ext uri="{FF2B5EF4-FFF2-40B4-BE49-F238E27FC236}">
                      <a16:creationId xmlns:a16="http://schemas.microsoft.com/office/drawing/2014/main" id="{F80E709F-8010-46B8-8559-AEF44597F955}"/>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2" name="Oval 201">
                  <a:extLst>
                    <a:ext uri="{FF2B5EF4-FFF2-40B4-BE49-F238E27FC236}">
                      <a16:creationId xmlns:a16="http://schemas.microsoft.com/office/drawing/2014/main" id="{C1FDFDA0-690F-41AF-B43A-E1ABD34C4A8C}"/>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14" name="Picture 113">
                <a:extLst>
                  <a:ext uri="{FF2B5EF4-FFF2-40B4-BE49-F238E27FC236}">
                    <a16:creationId xmlns:a16="http://schemas.microsoft.com/office/drawing/2014/main" id="{296EA2F8-92CF-4975-9D6F-0CB641954280}"/>
                  </a:ext>
                </a:extLst>
              </p:cNvPr>
              <p:cNvPicPr>
                <a:picLocks noChangeAspect="1"/>
              </p:cNvPicPr>
              <p:nvPr/>
            </p:nvPicPr>
            <p:blipFill rotWithShape="1">
              <a:blip r:embed="rId15">
                <a:extLst>
                  <a:ext uri="{28A0092B-C50C-407E-A947-70E740481C1C}">
                    <a14:useLocalDpi xmlns:a14="http://schemas.microsoft.com/office/drawing/2010/main" val="0"/>
                  </a:ext>
                </a:extLst>
              </a:blip>
              <a:srcRect l="13212" t="27676" r="12301" b="27919"/>
              <a:stretch/>
            </p:blipFill>
            <p:spPr>
              <a:xfrm>
                <a:off x="7462250" y="2167380"/>
                <a:ext cx="224899" cy="134071"/>
              </a:xfrm>
              <a:prstGeom prst="rect">
                <a:avLst/>
              </a:prstGeom>
            </p:spPr>
          </p:pic>
          <p:pic>
            <p:nvPicPr>
              <p:cNvPr id="115" name="Picture 171">
                <a:extLst>
                  <a:ext uri="{FF2B5EF4-FFF2-40B4-BE49-F238E27FC236}">
                    <a16:creationId xmlns:a16="http://schemas.microsoft.com/office/drawing/2014/main" id="{95C2B9CC-4775-4489-AC77-5FB2593B7475}"/>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629995" y="2087665"/>
                <a:ext cx="109479" cy="109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115">
                <a:extLst>
                  <a:ext uri="{FF2B5EF4-FFF2-40B4-BE49-F238E27FC236}">
                    <a16:creationId xmlns:a16="http://schemas.microsoft.com/office/drawing/2014/main" id="{491983A2-5C12-4297-A0F2-ED0EC67B3E08}"/>
                  </a:ext>
                </a:extLst>
              </p:cNvPr>
              <p:cNvPicPr>
                <a:picLocks noChangeAspect="1"/>
              </p:cNvPicPr>
              <p:nvPr/>
            </p:nvPicPr>
            <p:blipFill>
              <a:blip r:embed="rId17"/>
              <a:stretch>
                <a:fillRect/>
              </a:stretch>
            </p:blipFill>
            <p:spPr>
              <a:xfrm>
                <a:off x="4914879" y="2099432"/>
                <a:ext cx="75262" cy="85981"/>
              </a:xfrm>
              <a:prstGeom prst="rect">
                <a:avLst/>
              </a:prstGeom>
            </p:spPr>
          </p:pic>
          <p:pic>
            <p:nvPicPr>
              <p:cNvPr id="117" name="Picture 116">
                <a:extLst>
                  <a:ext uri="{FF2B5EF4-FFF2-40B4-BE49-F238E27FC236}">
                    <a16:creationId xmlns:a16="http://schemas.microsoft.com/office/drawing/2014/main" id="{ABAEE181-134F-449A-A3E5-7910CCDACC24}"/>
                  </a:ext>
                </a:extLst>
              </p:cNvPr>
              <p:cNvPicPr>
                <a:picLocks noChangeAspect="1"/>
              </p:cNvPicPr>
              <p:nvPr/>
            </p:nvPicPr>
            <p:blipFill>
              <a:blip r:embed="rId18"/>
              <a:stretch>
                <a:fillRect/>
              </a:stretch>
            </p:blipFill>
            <p:spPr>
              <a:xfrm>
                <a:off x="4705287" y="2225502"/>
                <a:ext cx="119285" cy="108160"/>
              </a:xfrm>
              <a:prstGeom prst="rect">
                <a:avLst/>
              </a:prstGeom>
            </p:spPr>
          </p:pic>
          <p:pic>
            <p:nvPicPr>
              <p:cNvPr id="118" name="Picture 117">
                <a:extLst>
                  <a:ext uri="{FF2B5EF4-FFF2-40B4-BE49-F238E27FC236}">
                    <a16:creationId xmlns:a16="http://schemas.microsoft.com/office/drawing/2014/main" id="{79655985-209F-4C40-A3EE-28E0FF42E866}"/>
                  </a:ext>
                </a:extLst>
              </p:cNvPr>
              <p:cNvPicPr>
                <a:picLocks noChangeAspect="1"/>
              </p:cNvPicPr>
              <p:nvPr/>
            </p:nvPicPr>
            <p:blipFill>
              <a:blip r:embed="rId19"/>
              <a:stretch>
                <a:fillRect/>
              </a:stretch>
            </p:blipFill>
            <p:spPr>
              <a:xfrm>
                <a:off x="5022624" y="2225502"/>
                <a:ext cx="104812" cy="94953"/>
              </a:xfrm>
              <a:prstGeom prst="rect">
                <a:avLst/>
              </a:prstGeom>
            </p:spPr>
          </p:pic>
          <p:pic>
            <p:nvPicPr>
              <p:cNvPr id="119" name="Picture 118">
                <a:extLst>
                  <a:ext uri="{FF2B5EF4-FFF2-40B4-BE49-F238E27FC236}">
                    <a16:creationId xmlns:a16="http://schemas.microsoft.com/office/drawing/2014/main" id="{466D25A8-8A2D-475B-8FB6-F09F5ED2C735}"/>
                  </a:ext>
                </a:extLst>
              </p:cNvPr>
              <p:cNvPicPr>
                <a:picLocks noChangeAspect="1"/>
              </p:cNvPicPr>
              <p:nvPr/>
            </p:nvPicPr>
            <p:blipFill>
              <a:blip r:embed="rId20"/>
              <a:stretch>
                <a:fillRect/>
              </a:stretch>
            </p:blipFill>
            <p:spPr>
              <a:xfrm>
                <a:off x="4792213" y="2102278"/>
                <a:ext cx="69926" cy="80288"/>
              </a:xfrm>
              <a:prstGeom prst="rect">
                <a:avLst/>
              </a:prstGeom>
            </p:spPr>
          </p:pic>
          <p:pic>
            <p:nvPicPr>
              <p:cNvPr id="132" name="図 379">
                <a:extLst>
                  <a:ext uri="{FF2B5EF4-FFF2-40B4-BE49-F238E27FC236}">
                    <a16:creationId xmlns:a16="http://schemas.microsoft.com/office/drawing/2014/main" id="{6D73A2B7-227A-442A-ADDF-4A5CFB063471}"/>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5194304" y="2230273"/>
                <a:ext cx="92048" cy="92048"/>
              </a:xfrm>
              <a:prstGeom prst="rect">
                <a:avLst/>
              </a:prstGeom>
            </p:spPr>
          </p:pic>
          <p:pic>
            <p:nvPicPr>
              <p:cNvPr id="173" name="Picture 10" descr="תוצאת תמונה עבור ‪azure kubernetes service‬‏">
                <a:extLst>
                  <a:ext uri="{FF2B5EF4-FFF2-40B4-BE49-F238E27FC236}">
                    <a16:creationId xmlns:a16="http://schemas.microsoft.com/office/drawing/2014/main" id="{2C153BCB-8448-4902-AF56-459976AB25C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72087" y="2106976"/>
                <a:ext cx="105249" cy="87365"/>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6" descr="Image result for Azure Files   icon">
                <a:extLst>
                  <a:ext uri="{FF2B5EF4-FFF2-40B4-BE49-F238E27FC236}">
                    <a16:creationId xmlns:a16="http://schemas.microsoft.com/office/drawing/2014/main" id="{C716032C-B7A7-4195-B34E-BB486EF1943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040177" y="2108073"/>
                <a:ext cx="98569" cy="87801"/>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74">
                <a:extLst>
                  <a:ext uri="{FF2B5EF4-FFF2-40B4-BE49-F238E27FC236}">
                    <a16:creationId xmlns:a16="http://schemas.microsoft.com/office/drawing/2014/main" id="{CE3DFE28-4673-433E-8352-A4D5A2E0395D}"/>
                  </a:ext>
                </a:extLst>
              </p:cNvPr>
              <p:cNvPicPr>
                <a:picLocks noChangeAspect="1"/>
              </p:cNvPicPr>
              <p:nvPr/>
            </p:nvPicPr>
            <p:blipFill>
              <a:blip r:embed="rId24"/>
              <a:stretch>
                <a:fillRect/>
              </a:stretch>
            </p:blipFill>
            <p:spPr>
              <a:xfrm>
                <a:off x="4877311" y="2232208"/>
                <a:ext cx="79238" cy="94750"/>
              </a:xfrm>
              <a:prstGeom prst="rect">
                <a:avLst/>
              </a:prstGeom>
            </p:spPr>
          </p:pic>
          <p:pic>
            <p:nvPicPr>
              <p:cNvPr id="176" name="Picture 2" descr="Azure Blob File System | Drupal.org">
                <a:extLst>
                  <a:ext uri="{FF2B5EF4-FFF2-40B4-BE49-F238E27FC236}">
                    <a16:creationId xmlns:a16="http://schemas.microsoft.com/office/drawing/2014/main" id="{1D361C24-63E7-41F4-8BC1-D15D294B2C8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96049" y="2103866"/>
                <a:ext cx="95940" cy="95941"/>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Why Use Azure DNS? | Aidan Finn, IT Pro">
                <a:extLst>
                  <a:ext uri="{FF2B5EF4-FFF2-40B4-BE49-F238E27FC236}">
                    <a16:creationId xmlns:a16="http://schemas.microsoft.com/office/drawing/2014/main" id="{9CD3558E-4B84-41F5-A503-16B38A3EB62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42603" y="2225998"/>
                <a:ext cx="91120" cy="92257"/>
              </a:xfrm>
              <a:prstGeom prst="rect">
                <a:avLst/>
              </a:prstGeom>
              <a:noFill/>
              <a:extLst>
                <a:ext uri="{909E8E84-426E-40DD-AFC4-6F175D3DCCD1}">
                  <a14:hiddenFill xmlns:a14="http://schemas.microsoft.com/office/drawing/2010/main">
                    <a:solidFill>
                      <a:srgbClr val="FFFFFF"/>
                    </a:solidFill>
                  </a14:hiddenFill>
                </a:ext>
              </a:extLst>
            </p:spPr>
          </p:pic>
          <p:grpSp>
            <p:nvGrpSpPr>
              <p:cNvPr id="178" name="Group 177">
                <a:extLst>
                  <a:ext uri="{FF2B5EF4-FFF2-40B4-BE49-F238E27FC236}">
                    <a16:creationId xmlns:a16="http://schemas.microsoft.com/office/drawing/2014/main" id="{3EC60071-06FD-4A06-BD10-5DEC55FF7CC6}"/>
                  </a:ext>
                </a:extLst>
              </p:cNvPr>
              <p:cNvGrpSpPr/>
              <p:nvPr/>
            </p:nvGrpSpPr>
            <p:grpSpPr>
              <a:xfrm>
                <a:off x="5481772" y="2260340"/>
                <a:ext cx="138987" cy="33680"/>
                <a:chOff x="6471914" y="3024719"/>
                <a:chExt cx="188672" cy="45719"/>
              </a:xfrm>
              <a:solidFill>
                <a:schemeClr val="tx1"/>
              </a:solidFill>
            </p:grpSpPr>
            <p:sp>
              <p:nvSpPr>
                <p:cNvPr id="197" name="Oval 196">
                  <a:extLst>
                    <a:ext uri="{FF2B5EF4-FFF2-40B4-BE49-F238E27FC236}">
                      <a16:creationId xmlns:a16="http://schemas.microsoft.com/office/drawing/2014/main" id="{1CF19CA3-8D54-442D-A65B-F52A965707D2}"/>
                    </a:ext>
                  </a:extLst>
                </p:cNvPr>
                <p:cNvSpPr/>
                <p:nvPr/>
              </p:nvSpPr>
              <p:spPr bwMode="auto">
                <a:xfrm>
                  <a:off x="6471914"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38D7671E-F2E7-4C0E-ADE7-58FA386E3F76}"/>
                    </a:ext>
                  </a:extLst>
                </p:cNvPr>
                <p:cNvSpPr/>
                <p:nvPr/>
              </p:nvSpPr>
              <p:spPr bwMode="auto">
                <a:xfrm>
                  <a:off x="6543390"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0B867AD-24D4-4B8F-8633-C6737D310942}"/>
                    </a:ext>
                  </a:extLst>
                </p:cNvPr>
                <p:cNvSpPr/>
                <p:nvPr/>
              </p:nvSpPr>
              <p:spPr bwMode="auto">
                <a:xfrm>
                  <a:off x="6614866"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79" name="Picture 10" descr="תוצאת תמונה עבור ‪azure virtual machine logo‬‏">
                <a:extLst>
                  <a:ext uri="{FF2B5EF4-FFF2-40B4-BE49-F238E27FC236}">
                    <a16:creationId xmlns:a16="http://schemas.microsoft.com/office/drawing/2014/main" id="{18AABFD0-8A72-4425-8416-8A257B9051F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772164" y="2177584"/>
                <a:ext cx="112230" cy="95069"/>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2" descr="תוצאת תמונה עבור ‪azure virtual machine logo‬‏">
                <a:extLst>
                  <a:ext uri="{FF2B5EF4-FFF2-40B4-BE49-F238E27FC236}">
                    <a16:creationId xmlns:a16="http://schemas.microsoft.com/office/drawing/2014/main" id="{5B7F23D9-F72E-41A0-AA30-DB5C75FEEDEF}"/>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941861" y="2181830"/>
                <a:ext cx="102464" cy="86575"/>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Image result for azure network icon">
                <a:extLst>
                  <a:ext uri="{FF2B5EF4-FFF2-40B4-BE49-F238E27FC236}">
                    <a16:creationId xmlns:a16="http://schemas.microsoft.com/office/drawing/2014/main" id="{73AC22B5-72F4-4322-B238-66D3844D10EC}"/>
                  </a:ext>
                </a:extLst>
              </p:cNvPr>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23373" y="2143456"/>
                <a:ext cx="169887" cy="169887"/>
              </a:xfrm>
              <a:prstGeom prst="rect">
                <a:avLst/>
              </a:prstGeom>
              <a:noFill/>
              <a:extLst>
                <a:ext uri="{909E8E84-426E-40DD-AFC4-6F175D3DCCD1}">
                  <a14:hiddenFill xmlns:a14="http://schemas.microsoft.com/office/drawing/2010/main">
                    <a:solidFill>
                      <a:srgbClr val="FFFFFF"/>
                    </a:solidFill>
                  </a14:hiddenFill>
                </a:ext>
              </a:extLst>
            </p:spPr>
          </p:pic>
          <p:pic>
            <p:nvPicPr>
              <p:cNvPr id="182" name="Graphic 51">
                <a:extLst>
                  <a:ext uri="{FF2B5EF4-FFF2-40B4-BE49-F238E27FC236}">
                    <a16:creationId xmlns:a16="http://schemas.microsoft.com/office/drawing/2014/main" id="{B9E17B0A-F21C-4A8A-93B9-888E190E5E1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619362" y="2163645"/>
                <a:ext cx="117237" cy="117237"/>
              </a:xfrm>
              <a:prstGeom prst="rect">
                <a:avLst/>
              </a:prstGeom>
            </p:spPr>
          </p:pic>
          <p:pic>
            <p:nvPicPr>
              <p:cNvPr id="183" name="Graphic 6">
                <a:extLst>
                  <a:ext uri="{FF2B5EF4-FFF2-40B4-BE49-F238E27FC236}">
                    <a16:creationId xmlns:a16="http://schemas.microsoft.com/office/drawing/2014/main" id="{5DAD3B85-5ED6-4E52-87E5-FF4AD383BD3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324976" y="2153554"/>
                <a:ext cx="139013" cy="139013"/>
              </a:xfrm>
              <a:prstGeom prst="rect">
                <a:avLst/>
              </a:prstGeom>
            </p:spPr>
          </p:pic>
          <p:grpSp>
            <p:nvGrpSpPr>
              <p:cNvPr id="184" name="Group 183">
                <a:extLst>
                  <a:ext uri="{FF2B5EF4-FFF2-40B4-BE49-F238E27FC236}">
                    <a16:creationId xmlns:a16="http://schemas.microsoft.com/office/drawing/2014/main" id="{0109724A-0DBE-4D69-A311-8D40BEA7A078}"/>
                  </a:ext>
                </a:extLst>
              </p:cNvPr>
              <p:cNvGrpSpPr/>
              <p:nvPr/>
            </p:nvGrpSpPr>
            <p:grpSpPr>
              <a:xfrm>
                <a:off x="6796602" y="2205590"/>
                <a:ext cx="111177" cy="26952"/>
                <a:chOff x="9272535" y="3213362"/>
                <a:chExt cx="169251" cy="41031"/>
              </a:xfrm>
            </p:grpSpPr>
            <p:sp>
              <p:nvSpPr>
                <p:cNvPr id="194" name="Oval 193">
                  <a:extLst>
                    <a:ext uri="{FF2B5EF4-FFF2-40B4-BE49-F238E27FC236}">
                      <a16:creationId xmlns:a16="http://schemas.microsoft.com/office/drawing/2014/main" id="{E37AB177-029A-436F-ADC3-7D6825CF6D64}"/>
                    </a:ext>
                  </a:extLst>
                </p:cNvPr>
                <p:cNvSpPr/>
                <p:nvPr/>
              </p:nvSpPr>
              <p:spPr bwMode="auto">
                <a:xfrm>
                  <a:off x="9272535" y="3213362"/>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5" name="Oval 194">
                  <a:extLst>
                    <a:ext uri="{FF2B5EF4-FFF2-40B4-BE49-F238E27FC236}">
                      <a16:creationId xmlns:a16="http://schemas.microsoft.com/office/drawing/2014/main" id="{B03D3A97-BE63-41C6-B914-3015D33BC9A0}"/>
                    </a:ext>
                  </a:extLst>
                </p:cNvPr>
                <p:cNvSpPr/>
                <p:nvPr/>
              </p:nvSpPr>
              <p:spPr bwMode="auto">
                <a:xfrm>
                  <a:off x="9336656" y="321337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6" name="Oval 195">
                  <a:extLst>
                    <a:ext uri="{FF2B5EF4-FFF2-40B4-BE49-F238E27FC236}">
                      <a16:creationId xmlns:a16="http://schemas.microsoft.com/office/drawing/2014/main" id="{9649181D-7163-4076-8AE1-8F025F98A9BE}"/>
                    </a:ext>
                  </a:extLst>
                </p:cNvPr>
                <p:cNvSpPr/>
                <p:nvPr/>
              </p:nvSpPr>
              <p:spPr bwMode="auto">
                <a:xfrm>
                  <a:off x="9400773" y="321338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85" name="Graphic 5">
                <a:extLst>
                  <a:ext uri="{FF2B5EF4-FFF2-40B4-BE49-F238E27FC236}">
                    <a16:creationId xmlns:a16="http://schemas.microsoft.com/office/drawing/2014/main" id="{E5FD126E-9D41-40AF-9571-5B3634EA36E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460701" y="2152767"/>
                <a:ext cx="139013" cy="139013"/>
              </a:xfrm>
              <a:prstGeom prst="rect">
                <a:avLst/>
              </a:prstGeom>
            </p:spPr>
          </p:pic>
          <p:pic>
            <p:nvPicPr>
              <p:cNvPr id="186" name="Picture 185">
                <a:extLst>
                  <a:ext uri="{FF2B5EF4-FFF2-40B4-BE49-F238E27FC236}">
                    <a16:creationId xmlns:a16="http://schemas.microsoft.com/office/drawing/2014/main" id="{30FDD5EE-BD8B-4E89-B008-1A1B6155079A}"/>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456960" y="2417881"/>
                <a:ext cx="282460" cy="168864"/>
              </a:xfrm>
              <a:prstGeom prst="rect">
                <a:avLst/>
              </a:prstGeom>
            </p:spPr>
          </p:pic>
          <p:pic>
            <p:nvPicPr>
              <p:cNvPr id="187" name="Shape 458">
                <a:extLst>
                  <a:ext uri="{FF2B5EF4-FFF2-40B4-BE49-F238E27FC236}">
                    <a16:creationId xmlns:a16="http://schemas.microsoft.com/office/drawing/2014/main" id="{102BE55F-0724-484F-97BD-E716F0DCC3E0}"/>
                  </a:ext>
                </a:extLst>
              </p:cNvPr>
              <p:cNvPicPr preferRelativeResize="0"/>
              <p:nvPr/>
            </p:nvPicPr>
            <p:blipFill rotWithShape="1">
              <a:blip r:embed="rId37">
                <a:alphaModFix/>
              </a:blip>
              <a:srcRect r="85330"/>
              <a:stretch/>
            </p:blipFill>
            <p:spPr>
              <a:xfrm>
                <a:off x="6816434" y="2354498"/>
                <a:ext cx="288231" cy="250784"/>
              </a:xfrm>
              <a:prstGeom prst="rect">
                <a:avLst/>
              </a:prstGeom>
              <a:noFill/>
              <a:ln>
                <a:noFill/>
              </a:ln>
            </p:spPr>
          </p:pic>
          <p:grpSp>
            <p:nvGrpSpPr>
              <p:cNvPr id="188" name="Group 187">
                <a:extLst>
                  <a:ext uri="{FF2B5EF4-FFF2-40B4-BE49-F238E27FC236}">
                    <a16:creationId xmlns:a16="http://schemas.microsoft.com/office/drawing/2014/main" id="{EE9E1A62-F458-43C3-B6AE-EE2B09580DA2}"/>
                  </a:ext>
                </a:extLst>
              </p:cNvPr>
              <p:cNvGrpSpPr/>
              <p:nvPr/>
            </p:nvGrpSpPr>
            <p:grpSpPr>
              <a:xfrm flipV="1">
                <a:off x="7499964" y="2464121"/>
                <a:ext cx="199735" cy="47130"/>
                <a:chOff x="6620419" y="3107375"/>
                <a:chExt cx="149722" cy="35332"/>
              </a:xfrm>
            </p:grpSpPr>
            <p:sp>
              <p:nvSpPr>
                <p:cNvPr id="191" name="Oval 190">
                  <a:extLst>
                    <a:ext uri="{FF2B5EF4-FFF2-40B4-BE49-F238E27FC236}">
                      <a16:creationId xmlns:a16="http://schemas.microsoft.com/office/drawing/2014/main" id="{05086CC4-546F-41B2-A6D8-8066E0C5CE40}"/>
                    </a:ext>
                  </a:extLst>
                </p:cNvPr>
                <p:cNvSpPr/>
                <p:nvPr/>
              </p:nvSpPr>
              <p:spPr bwMode="auto">
                <a:xfrm>
                  <a:off x="6620419" y="3107710"/>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Oval 191">
                  <a:extLst>
                    <a:ext uri="{FF2B5EF4-FFF2-40B4-BE49-F238E27FC236}">
                      <a16:creationId xmlns:a16="http://schemas.microsoft.com/office/drawing/2014/main" id="{EE9B51A9-18DE-4BFF-96F8-D7CD2E4C18B8}"/>
                    </a:ext>
                  </a:extLst>
                </p:cNvPr>
                <p:cNvSpPr/>
                <p:nvPr/>
              </p:nvSpPr>
              <p:spPr bwMode="auto">
                <a:xfrm>
                  <a:off x="6677781" y="3107375"/>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Oval 192">
                  <a:extLst>
                    <a:ext uri="{FF2B5EF4-FFF2-40B4-BE49-F238E27FC236}">
                      <a16:creationId xmlns:a16="http://schemas.microsoft.com/office/drawing/2014/main" id="{7F9FEA20-328A-45D5-ABF8-27E1BB9B2A03}"/>
                    </a:ext>
                  </a:extLst>
                </p:cNvPr>
                <p:cNvSpPr/>
                <p:nvPr/>
              </p:nvSpPr>
              <p:spPr bwMode="auto">
                <a:xfrm>
                  <a:off x="6735144" y="3107694"/>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89" name="Picture 188">
                <a:extLst>
                  <a:ext uri="{FF2B5EF4-FFF2-40B4-BE49-F238E27FC236}">
                    <a16:creationId xmlns:a16="http://schemas.microsoft.com/office/drawing/2014/main" id="{E7D522D7-69A2-40C6-88BB-A19A72A14CCC}"/>
                  </a:ext>
                </a:extLst>
              </p:cNvPr>
              <p:cNvPicPr>
                <a:picLocks noChangeAspect="1"/>
              </p:cNvPicPr>
              <p:nvPr/>
            </p:nvPicPr>
            <p:blipFill>
              <a:blip r:embed="rId3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49109" y="2360348"/>
                <a:ext cx="319392" cy="238157"/>
              </a:xfrm>
              <a:prstGeom prst="rect">
                <a:avLst/>
              </a:prstGeom>
            </p:spPr>
          </p:pic>
          <p:pic>
            <p:nvPicPr>
              <p:cNvPr id="190" name="!! Enterprise">
                <a:extLst>
                  <a:ext uri="{FF2B5EF4-FFF2-40B4-BE49-F238E27FC236}">
                    <a16:creationId xmlns:a16="http://schemas.microsoft.com/office/drawing/2014/main" id="{F68530AF-A2B6-4D3F-8CDA-C23B600F357C}"/>
                  </a:ext>
                  <a:ext uri="{C183D7F6-B498-43B3-948B-1728B52AA6E4}">
                    <adec:decorative xmlns:adec="http://schemas.microsoft.com/office/drawing/2017/decorative" val="1"/>
                  </a:ext>
                </a:extLst>
              </p:cNvPr>
              <p:cNvPicPr>
                <a:picLocks noChangeAspect="1"/>
              </p:cNvPicPr>
              <p:nvPr/>
            </p:nvPicPr>
            <p:blipFill>
              <a:blip r:embed="rId39"/>
              <a:stretch>
                <a:fillRect/>
              </a:stretch>
            </p:blipFill>
            <p:spPr>
              <a:xfrm>
                <a:off x="6123373" y="2349183"/>
                <a:ext cx="261414" cy="261414"/>
              </a:xfrm>
              <a:prstGeom prst="rect">
                <a:avLst/>
              </a:prstGeom>
            </p:spPr>
          </p:pic>
        </p:grpSp>
      </p:grpSp>
      <p:pic>
        <p:nvPicPr>
          <p:cNvPr id="131" name="Graphic 130">
            <a:extLst>
              <a:ext uri="{FF2B5EF4-FFF2-40B4-BE49-F238E27FC236}">
                <a16:creationId xmlns:a16="http://schemas.microsoft.com/office/drawing/2014/main" id="{679243E1-0638-46A6-A97D-882CF7C8302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903918" y="1701575"/>
            <a:ext cx="2337898" cy="1264949"/>
          </a:xfrm>
          <a:prstGeom prst="rect">
            <a:avLst/>
          </a:prstGeom>
          <a:effectLst>
            <a:outerShdw blurRad="190500" dist="50800" dir="2700000" algn="ctr" rotWithShape="0">
              <a:prstClr val="black">
                <a:alpha val="30000"/>
              </a:prstClr>
            </a:outerShdw>
          </a:effectLst>
        </p:spPr>
      </p:pic>
      <p:sp>
        <p:nvSpPr>
          <p:cNvPr id="167" name="!! Rectangle 2">
            <a:extLst>
              <a:ext uri="{FF2B5EF4-FFF2-40B4-BE49-F238E27FC236}">
                <a16:creationId xmlns:a16="http://schemas.microsoft.com/office/drawing/2014/main" id="{7AFEAB69-48FE-4344-8CEE-683FC1EB1E5D}"/>
              </a:ext>
            </a:extLst>
          </p:cNvPr>
          <p:cNvSpPr/>
          <p:nvPr/>
        </p:nvSpPr>
        <p:spPr bwMode="auto">
          <a:xfrm>
            <a:off x="5342234" y="3796514"/>
            <a:ext cx="1463040" cy="1778022"/>
          </a:xfrm>
          <a:prstGeom prst="rect">
            <a:avLst/>
          </a:prstGeom>
          <a:noFill/>
          <a:ln w="2222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68" name="!! !! Rectangle 3">
            <a:extLst>
              <a:ext uri="{FF2B5EF4-FFF2-40B4-BE49-F238E27FC236}">
                <a16:creationId xmlns:a16="http://schemas.microsoft.com/office/drawing/2014/main" id="{ADBBD12F-DBC3-472F-B720-F80B4CD9FDB7}"/>
              </a:ext>
            </a:extLst>
          </p:cNvPr>
          <p:cNvSpPr/>
          <p:nvPr/>
        </p:nvSpPr>
        <p:spPr bwMode="auto">
          <a:xfrm>
            <a:off x="8025043" y="3796514"/>
            <a:ext cx="1645920" cy="1778022"/>
          </a:xfrm>
          <a:prstGeom prst="rect">
            <a:avLst/>
          </a:prstGeom>
          <a:noFill/>
          <a:ln w="2222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66" name="!! Rectangle 1">
            <a:extLst>
              <a:ext uri="{FF2B5EF4-FFF2-40B4-BE49-F238E27FC236}">
                <a16:creationId xmlns:a16="http://schemas.microsoft.com/office/drawing/2014/main" id="{599F8B2D-4903-42CA-810B-40D8EF3175DF}"/>
              </a:ext>
            </a:extLst>
          </p:cNvPr>
          <p:cNvSpPr/>
          <p:nvPr/>
        </p:nvSpPr>
        <p:spPr bwMode="auto">
          <a:xfrm>
            <a:off x="2476544" y="3796514"/>
            <a:ext cx="1645920" cy="1778022"/>
          </a:xfrm>
          <a:prstGeom prst="rect">
            <a:avLst/>
          </a:prstGeom>
          <a:noFill/>
          <a:ln w="2222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cxnSp>
        <p:nvCxnSpPr>
          <p:cNvPr id="104" name="Straight Arrow Connector 103">
            <a:extLst>
              <a:ext uri="{FF2B5EF4-FFF2-40B4-BE49-F238E27FC236}">
                <a16:creationId xmlns:a16="http://schemas.microsoft.com/office/drawing/2014/main" id="{FDA3783B-3EE7-4227-91DC-598AA27349DF}"/>
              </a:ext>
            </a:extLst>
          </p:cNvPr>
          <p:cNvCxnSpPr>
            <a:cxnSpLocks/>
          </p:cNvCxnSpPr>
          <p:nvPr/>
        </p:nvCxnSpPr>
        <p:spPr bwMode="auto">
          <a:xfrm flipH="1">
            <a:off x="6820799" y="4647686"/>
            <a:ext cx="1188720"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2" name="Picture 2" descr="Video, youtube icon">
            <a:extLst>
              <a:ext uri="{FF2B5EF4-FFF2-40B4-BE49-F238E27FC236}">
                <a16:creationId xmlns:a16="http://schemas.microsoft.com/office/drawing/2014/main" id="{F0AF2A35-B401-4F3D-95D9-60B95DC86FD2}"/>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305529" y="2304691"/>
            <a:ext cx="353101" cy="353101"/>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 Arrow 1">
            <a:extLst>
              <a:ext uri="{FF2B5EF4-FFF2-40B4-BE49-F238E27FC236}">
                <a16:creationId xmlns:a16="http://schemas.microsoft.com/office/drawing/2014/main" id="{28F236AC-AA2E-491F-A718-693094DFDCB7}"/>
              </a:ext>
            </a:extLst>
          </p:cNvPr>
          <p:cNvCxnSpPr>
            <a:cxnSpLocks/>
          </p:cNvCxnSpPr>
          <p:nvPr/>
        </p:nvCxnSpPr>
        <p:spPr bwMode="auto">
          <a:xfrm>
            <a:off x="4137989" y="4647686"/>
            <a:ext cx="1188720"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25602" name="Picture 2" descr="Facebook - Free social media icons">
            <a:extLst>
              <a:ext uri="{FF2B5EF4-FFF2-40B4-BE49-F238E27FC236}">
                <a16:creationId xmlns:a16="http://schemas.microsoft.com/office/drawing/2014/main" id="{B7169C6F-BD80-4CE4-B5C6-5C775ED283AF}"/>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850080" y="2304691"/>
            <a:ext cx="353101" cy="353101"/>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LinkedIn logo and symbol, meaning, history, PNG">
            <a:extLst>
              <a:ext uri="{FF2B5EF4-FFF2-40B4-BE49-F238E27FC236}">
                <a16:creationId xmlns:a16="http://schemas.microsoft.com/office/drawing/2014/main" id="{3BD104A8-2F90-4FE3-8946-E4C5B6FE1A0B}"/>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394632" y="2302595"/>
            <a:ext cx="357293" cy="3572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944781-A866-46BF-A724-066B13F10C37}"/>
              </a:ext>
            </a:extLst>
          </p:cNvPr>
          <p:cNvSpPr txBox="1"/>
          <p:nvPr/>
        </p:nvSpPr>
        <p:spPr>
          <a:xfrm>
            <a:off x="5402049" y="3917076"/>
            <a:ext cx="1343410" cy="276999"/>
          </a:xfrm>
          <a:prstGeom prst="rect">
            <a:avLst/>
          </a:prstGeom>
          <a:noFill/>
        </p:spPr>
        <p:txBody>
          <a:bodyPr wrap="square"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gradFill>
                  <a:gsLst>
                    <a:gs pos="0">
                      <a:schemeClr val="tx1"/>
                    </a:gs>
                    <a:gs pos="100000">
                      <a:schemeClr val="tx1"/>
                    </a:gs>
                  </a:gsLst>
                  <a:lin ang="540000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Security Stack</a:t>
            </a:r>
          </a:p>
        </p:txBody>
      </p:sp>
      <p:cxnSp>
        <p:nvCxnSpPr>
          <p:cNvPr id="62" name="Straight Arrow Connector 61">
            <a:extLst>
              <a:ext uri="{FF2B5EF4-FFF2-40B4-BE49-F238E27FC236}">
                <a16:creationId xmlns:a16="http://schemas.microsoft.com/office/drawing/2014/main" id="{CCCDA94B-F0AE-4C91-B123-BC625FF55672}"/>
              </a:ext>
            </a:extLst>
          </p:cNvPr>
          <p:cNvCxnSpPr>
            <a:cxnSpLocks/>
          </p:cNvCxnSpPr>
          <p:nvPr/>
        </p:nvCxnSpPr>
        <p:spPr bwMode="auto">
          <a:xfrm flipV="1">
            <a:off x="6073754" y="3025774"/>
            <a:ext cx="0" cy="522028"/>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9335FB6-7549-4AB2-96E7-9D051C5701CD}"/>
              </a:ext>
            </a:extLst>
          </p:cNvPr>
          <p:cNvSpPr txBox="1"/>
          <p:nvPr/>
        </p:nvSpPr>
        <p:spPr>
          <a:xfrm>
            <a:off x="5415381" y="5034198"/>
            <a:ext cx="1316746" cy="276999"/>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900" b="0" i="0" u="none" strike="noStrike" cap="none" spc="0" normalizeH="0" baseline="0">
                <a:ln>
                  <a:noFill/>
                </a:ln>
                <a:gradFill>
                  <a:gsLst>
                    <a:gs pos="0">
                      <a:schemeClr val="tx1"/>
                    </a:gs>
                    <a:gs pos="100000">
                      <a:schemeClr val="tx1"/>
                    </a:gs>
                  </a:gsLst>
                  <a:lin ang="540000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The Office</a:t>
            </a:r>
          </a:p>
        </p:txBody>
      </p:sp>
      <p:sp>
        <p:nvSpPr>
          <p:cNvPr id="56" name="TextBox 55">
            <a:extLst>
              <a:ext uri="{FF2B5EF4-FFF2-40B4-BE49-F238E27FC236}">
                <a16:creationId xmlns:a16="http://schemas.microsoft.com/office/drawing/2014/main" id="{46F2281A-E7AE-4862-B8E1-11171DF1FA7A}"/>
              </a:ext>
            </a:extLst>
          </p:cNvPr>
          <p:cNvSpPr txBox="1"/>
          <p:nvPr/>
        </p:nvSpPr>
        <p:spPr>
          <a:xfrm>
            <a:off x="8025041" y="5034198"/>
            <a:ext cx="1645920" cy="461665"/>
          </a:xfrm>
          <a:prstGeom prst="rect">
            <a:avLst/>
          </a:prstGeom>
          <a:noFill/>
        </p:spPr>
        <p:txBody>
          <a:bodyPr wrap="square" lIns="0" rIns="0" rtlCol="0" anchor="ctr">
            <a:spAutoFit/>
          </a:bodyPr>
          <a:lstStyle>
            <a:defPPr>
              <a:defRPr lang="en-US"/>
            </a:defPPr>
            <a:lvl1pPr marR="0" lvl="0" indent="0" fontAlgn="auto">
              <a:lnSpc>
                <a:spcPct val="100000"/>
              </a:lnSpc>
              <a:spcBef>
                <a:spcPts val="0"/>
              </a:spcBef>
              <a:spcAft>
                <a:spcPts val="0"/>
              </a:spcAft>
              <a:buClrTx/>
              <a:buSzTx/>
              <a:buFontTx/>
              <a:buNone/>
              <a:tabLst/>
              <a:defRPr kumimoji="0" sz="900" b="0" i="0" u="none" strike="noStrike" cap="none" spc="0" normalizeH="0" baseline="0">
                <a:ln>
                  <a:noFill/>
                </a:ln>
                <a:gradFill>
                  <a:gsLst>
                    <a:gs pos="0">
                      <a:schemeClr val="tx1"/>
                    </a:gs>
                    <a:gs pos="100000">
                      <a:schemeClr val="tx1"/>
                    </a:gs>
                  </a:gsLst>
                  <a:lin ang="540000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Branch Office /</a:t>
            </a:r>
            <a:b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 Remote Operations</a:t>
            </a:r>
          </a:p>
        </p:txBody>
      </p:sp>
      <p:sp>
        <p:nvSpPr>
          <p:cNvPr id="94" name="TextBox 93">
            <a:extLst>
              <a:ext uri="{FF2B5EF4-FFF2-40B4-BE49-F238E27FC236}">
                <a16:creationId xmlns:a16="http://schemas.microsoft.com/office/drawing/2014/main" id="{05203CCF-5E84-40DB-9B1C-C82225509988}"/>
              </a:ext>
            </a:extLst>
          </p:cNvPr>
          <p:cNvSpPr txBox="1"/>
          <p:nvPr/>
        </p:nvSpPr>
        <p:spPr>
          <a:xfrm>
            <a:off x="2476544" y="5034198"/>
            <a:ext cx="1645920" cy="461665"/>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900" b="0" i="0" u="none" strike="noStrike" cap="none" spc="0" normalizeH="0" baseline="0">
                <a:ln>
                  <a:noFill/>
                </a:ln>
                <a:gradFill>
                  <a:gsLst>
                    <a:gs pos="0">
                      <a:schemeClr val="tx1"/>
                    </a:gs>
                    <a:gs pos="100000">
                      <a:schemeClr val="tx1"/>
                    </a:gs>
                  </a:gsLst>
                  <a:lin ang="540000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Remote &amp; </a:t>
            </a:r>
            <a:b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Mobile Workers</a:t>
            </a:r>
          </a:p>
        </p:txBody>
      </p:sp>
      <p:sp>
        <p:nvSpPr>
          <p:cNvPr id="3" name="Title 2">
            <a:extLst>
              <a:ext uri="{FF2B5EF4-FFF2-40B4-BE49-F238E27FC236}">
                <a16:creationId xmlns:a16="http://schemas.microsoft.com/office/drawing/2014/main" id="{9E2D73DA-251D-4D47-85B4-359E5134CE2E}"/>
              </a:ext>
            </a:extLst>
          </p:cNvPr>
          <p:cNvSpPr>
            <a:spLocks noGrp="1"/>
          </p:cNvSpPr>
          <p:nvPr>
            <p:ph type="title"/>
          </p:nvPr>
        </p:nvSpPr>
        <p:spPr>
          <a:xfrm>
            <a:off x="588263" y="457200"/>
            <a:ext cx="11018520" cy="830997"/>
          </a:xfrm>
        </p:spPr>
        <p:txBody>
          <a:bodyPr/>
          <a:lstStyle/>
          <a:p>
            <a:r>
              <a:rPr lang="en-US"/>
              <a:t>Traditional networking model</a:t>
            </a:r>
            <a:br>
              <a:rPr lang="en-US"/>
            </a:br>
            <a:r>
              <a:rPr lang="en-US" sz="1800">
                <a:latin typeface="+mn-lt"/>
                <a:cs typeface="Segoe UI"/>
              </a:rPr>
              <a:t>based on physical geographic location</a:t>
            </a:r>
          </a:p>
        </p:txBody>
      </p:sp>
      <p:grpSp>
        <p:nvGrpSpPr>
          <p:cNvPr id="51" name="!! Device 1">
            <a:extLst>
              <a:ext uri="{FF2B5EF4-FFF2-40B4-BE49-F238E27FC236}">
                <a16:creationId xmlns:a16="http://schemas.microsoft.com/office/drawing/2014/main" id="{185C1B1F-FDF2-4458-8BB9-C79AC479EDD7}"/>
              </a:ext>
              <a:ext uri="{C183D7F6-B498-43B3-948B-1728B52AA6E4}">
                <adec:decorative xmlns:adec="http://schemas.microsoft.com/office/drawing/2017/decorative" val="1"/>
              </a:ext>
            </a:extLst>
          </p:cNvPr>
          <p:cNvGrpSpPr/>
          <p:nvPr/>
        </p:nvGrpSpPr>
        <p:grpSpPr>
          <a:xfrm>
            <a:off x="2659891" y="4494623"/>
            <a:ext cx="1279227" cy="306126"/>
            <a:chOff x="82320" y="6119989"/>
            <a:chExt cx="783605" cy="187521"/>
          </a:xfrm>
        </p:grpSpPr>
        <p:grpSp>
          <p:nvGrpSpPr>
            <p:cNvPr id="58" name="Group 57">
              <a:extLst>
                <a:ext uri="{FF2B5EF4-FFF2-40B4-BE49-F238E27FC236}">
                  <a16:creationId xmlns:a16="http://schemas.microsoft.com/office/drawing/2014/main" id="{CD0C29F0-344E-48AB-91C7-84E966258275}"/>
                </a:ext>
              </a:extLst>
            </p:cNvPr>
            <p:cNvGrpSpPr/>
            <p:nvPr/>
          </p:nvGrpSpPr>
          <p:grpSpPr>
            <a:xfrm>
              <a:off x="420671" y="6119990"/>
              <a:ext cx="236630" cy="181352"/>
              <a:chOff x="7398246" y="1610486"/>
              <a:chExt cx="498447" cy="382007"/>
            </a:xfrm>
          </p:grpSpPr>
          <p:sp>
            <p:nvSpPr>
              <p:cNvPr id="83" name="monitor">
                <a:extLst>
                  <a:ext uri="{FF2B5EF4-FFF2-40B4-BE49-F238E27FC236}">
                    <a16:creationId xmlns:a16="http://schemas.microsoft.com/office/drawing/2014/main" id="{B536CC35-442B-4D89-AC39-2BEEC5C9C3FF}"/>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Rectangle 83">
                <a:extLst>
                  <a:ext uri="{FF2B5EF4-FFF2-40B4-BE49-F238E27FC236}">
                    <a16:creationId xmlns:a16="http://schemas.microsoft.com/office/drawing/2014/main" id="{F604CA73-4A03-4037-B5BE-BF5AD2357C63}"/>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5" name="Group 11">
                <a:extLst>
                  <a:ext uri="{FF2B5EF4-FFF2-40B4-BE49-F238E27FC236}">
                    <a16:creationId xmlns:a16="http://schemas.microsoft.com/office/drawing/2014/main" id="{6BED71F2-BF94-49F7-A55E-99BB6DF11A5F}"/>
                  </a:ext>
                </a:extLst>
              </p:cNvPr>
              <p:cNvGrpSpPr>
                <a:grpSpLocks noChangeAspect="1"/>
              </p:cNvGrpSpPr>
              <p:nvPr/>
            </p:nvGrpSpPr>
            <p:grpSpPr bwMode="auto">
              <a:xfrm>
                <a:off x="7581678" y="1714920"/>
                <a:ext cx="111860" cy="111860"/>
                <a:chOff x="5664" y="1835"/>
                <a:chExt cx="73" cy="73"/>
              </a:xfrm>
              <a:solidFill>
                <a:srgbClr val="FFFFFF"/>
              </a:solidFill>
            </p:grpSpPr>
            <p:sp>
              <p:nvSpPr>
                <p:cNvPr id="86" name="Freeform 12">
                  <a:extLst>
                    <a:ext uri="{FF2B5EF4-FFF2-40B4-BE49-F238E27FC236}">
                      <a16:creationId xmlns:a16="http://schemas.microsoft.com/office/drawing/2014/main" id="{675C7445-A70B-4423-8E7E-A31E9459C4B1}"/>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7" name="Freeform 13">
                  <a:extLst>
                    <a:ext uri="{FF2B5EF4-FFF2-40B4-BE49-F238E27FC236}">
                      <a16:creationId xmlns:a16="http://schemas.microsoft.com/office/drawing/2014/main" id="{DA87CF37-2F97-4E53-85A6-D4B3836BEEC0}"/>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8" name="Freeform 14">
                  <a:extLst>
                    <a:ext uri="{FF2B5EF4-FFF2-40B4-BE49-F238E27FC236}">
                      <a16:creationId xmlns:a16="http://schemas.microsoft.com/office/drawing/2014/main" id="{35AC44C1-5A19-4871-B27B-8BD8E7F5210B}"/>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9" name="Freeform 15">
                  <a:extLst>
                    <a:ext uri="{FF2B5EF4-FFF2-40B4-BE49-F238E27FC236}">
                      <a16:creationId xmlns:a16="http://schemas.microsoft.com/office/drawing/2014/main" id="{72A16F56-2F46-44EB-9013-BD76BD6B1F7F}"/>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9" name="Group 58">
              <a:extLst>
                <a:ext uri="{FF2B5EF4-FFF2-40B4-BE49-F238E27FC236}">
                  <a16:creationId xmlns:a16="http://schemas.microsoft.com/office/drawing/2014/main" id="{E353D012-DDC8-4FA1-8EDE-AECDE085F787}"/>
                </a:ext>
              </a:extLst>
            </p:cNvPr>
            <p:cNvGrpSpPr/>
            <p:nvPr/>
          </p:nvGrpSpPr>
          <p:grpSpPr>
            <a:xfrm>
              <a:off x="249525" y="6119990"/>
              <a:ext cx="100957" cy="167604"/>
              <a:chOff x="7084723" y="1610486"/>
              <a:chExt cx="212660" cy="353049"/>
            </a:xfrm>
          </p:grpSpPr>
          <p:sp>
            <p:nvSpPr>
              <p:cNvPr id="77" name="Rectangle 76">
                <a:extLst>
                  <a:ext uri="{FF2B5EF4-FFF2-40B4-BE49-F238E27FC236}">
                    <a16:creationId xmlns:a16="http://schemas.microsoft.com/office/drawing/2014/main" id="{8439023D-556F-4194-9E43-04971B8C46D3}"/>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 name="Group 77">
                <a:extLst>
                  <a:ext uri="{FF2B5EF4-FFF2-40B4-BE49-F238E27FC236}">
                    <a16:creationId xmlns:a16="http://schemas.microsoft.com/office/drawing/2014/main" id="{805845A3-78A2-4ED4-BB74-1CC8696B5D61}"/>
                  </a:ext>
                </a:extLst>
              </p:cNvPr>
              <p:cNvGrpSpPr/>
              <p:nvPr/>
            </p:nvGrpSpPr>
            <p:grpSpPr>
              <a:xfrm>
                <a:off x="7138556" y="1706457"/>
                <a:ext cx="104198" cy="130248"/>
                <a:chOff x="9444088" y="2885171"/>
                <a:chExt cx="107950" cy="134938"/>
              </a:xfrm>
              <a:solidFill>
                <a:srgbClr val="FFFFFF"/>
              </a:solidFill>
            </p:grpSpPr>
            <p:sp>
              <p:nvSpPr>
                <p:cNvPr id="81" name="Freeform 26">
                  <a:extLst>
                    <a:ext uri="{FF2B5EF4-FFF2-40B4-BE49-F238E27FC236}">
                      <a16:creationId xmlns:a16="http://schemas.microsoft.com/office/drawing/2014/main" id="{1B14A947-EDC2-41AC-99F6-3296CE0B679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2" name="Freeform 27">
                  <a:extLst>
                    <a:ext uri="{FF2B5EF4-FFF2-40B4-BE49-F238E27FC236}">
                      <a16:creationId xmlns:a16="http://schemas.microsoft.com/office/drawing/2014/main" id="{B88051B4-5A40-468C-BE8C-519935F69790}"/>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79" name="CellPhone_E8EA">
                <a:extLst>
                  <a:ext uri="{FF2B5EF4-FFF2-40B4-BE49-F238E27FC236}">
                    <a16:creationId xmlns:a16="http://schemas.microsoft.com/office/drawing/2014/main" id="{1A45C846-1B15-4377-8EEB-43676805E9A0}"/>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7FAA6F9-DFA1-4A30-AB4E-3305C6802D66}"/>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60" name="Group 59">
              <a:extLst>
                <a:ext uri="{FF2B5EF4-FFF2-40B4-BE49-F238E27FC236}">
                  <a16:creationId xmlns:a16="http://schemas.microsoft.com/office/drawing/2014/main" id="{954443B6-10B3-4048-9661-A42E99D68D4A}"/>
                </a:ext>
              </a:extLst>
            </p:cNvPr>
            <p:cNvGrpSpPr/>
            <p:nvPr/>
          </p:nvGrpSpPr>
          <p:grpSpPr>
            <a:xfrm>
              <a:off x="82320" y="6119990"/>
              <a:ext cx="100579" cy="167604"/>
              <a:chOff x="6490922" y="1610486"/>
              <a:chExt cx="211865" cy="353049"/>
            </a:xfrm>
          </p:grpSpPr>
          <p:sp>
            <p:nvSpPr>
              <p:cNvPr id="65" name="Rectangle 64">
                <a:extLst>
                  <a:ext uri="{FF2B5EF4-FFF2-40B4-BE49-F238E27FC236}">
                    <a16:creationId xmlns:a16="http://schemas.microsoft.com/office/drawing/2014/main" id="{2B32C806-05FF-435B-840A-3DDC8EEBA80F}"/>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30">
                <a:extLst>
                  <a:ext uri="{FF2B5EF4-FFF2-40B4-BE49-F238E27FC236}">
                    <a16:creationId xmlns:a16="http://schemas.microsoft.com/office/drawing/2014/main" id="{CB45B5E4-2C3C-4644-AD36-B8DE1D2B51EA}"/>
                  </a:ext>
                </a:extLst>
              </p:cNvPr>
              <p:cNvGrpSpPr>
                <a:grpSpLocks noChangeAspect="1"/>
              </p:cNvGrpSpPr>
              <p:nvPr/>
            </p:nvGrpSpPr>
            <p:grpSpPr bwMode="auto">
              <a:xfrm>
                <a:off x="6545792" y="1729376"/>
                <a:ext cx="111361" cy="115269"/>
                <a:chOff x="5049" y="1841"/>
                <a:chExt cx="57" cy="59"/>
              </a:xfrm>
              <a:solidFill>
                <a:srgbClr val="FFFFFF"/>
              </a:solidFill>
            </p:grpSpPr>
            <p:sp>
              <p:nvSpPr>
                <p:cNvPr id="69" name="Freeform 31">
                  <a:extLst>
                    <a:ext uri="{FF2B5EF4-FFF2-40B4-BE49-F238E27FC236}">
                      <a16:creationId xmlns:a16="http://schemas.microsoft.com/office/drawing/2014/main" id="{8DD7E96D-BDCE-4454-8B84-E17DD4B738A9}"/>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0" name="Freeform 32">
                  <a:extLst>
                    <a:ext uri="{FF2B5EF4-FFF2-40B4-BE49-F238E27FC236}">
                      <a16:creationId xmlns:a16="http://schemas.microsoft.com/office/drawing/2014/main" id="{32D822AE-57C6-4749-8B01-73CF6E41FB6D}"/>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1" name="Freeform 33">
                  <a:extLst>
                    <a:ext uri="{FF2B5EF4-FFF2-40B4-BE49-F238E27FC236}">
                      <a16:creationId xmlns:a16="http://schemas.microsoft.com/office/drawing/2014/main" id="{C6149F2F-042E-4D21-BFE1-D4DB93BF68C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2" name="Freeform 34">
                  <a:extLst>
                    <a:ext uri="{FF2B5EF4-FFF2-40B4-BE49-F238E27FC236}">
                      <a16:creationId xmlns:a16="http://schemas.microsoft.com/office/drawing/2014/main" id="{D0870A50-5F4B-4DAE-8AD7-F05C83C1BF0A}"/>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3" name="Freeform 35">
                  <a:extLst>
                    <a:ext uri="{FF2B5EF4-FFF2-40B4-BE49-F238E27FC236}">
                      <a16:creationId xmlns:a16="http://schemas.microsoft.com/office/drawing/2014/main" id="{D8A628D1-08C1-4C21-994E-BD6B577AAA5A}"/>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4" name="Freeform 36">
                  <a:extLst>
                    <a:ext uri="{FF2B5EF4-FFF2-40B4-BE49-F238E27FC236}">
                      <a16:creationId xmlns:a16="http://schemas.microsoft.com/office/drawing/2014/main" id="{5BF2CE1D-1793-4505-A5F1-67ECBB29B2E3}"/>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5" name="Freeform 37">
                  <a:extLst>
                    <a:ext uri="{FF2B5EF4-FFF2-40B4-BE49-F238E27FC236}">
                      <a16:creationId xmlns:a16="http://schemas.microsoft.com/office/drawing/2014/main" id="{B03CCA12-AC8F-4B29-A434-3536FFFE7A8A}"/>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6" name="Freeform 38">
                  <a:extLst>
                    <a:ext uri="{FF2B5EF4-FFF2-40B4-BE49-F238E27FC236}">
                      <a16:creationId xmlns:a16="http://schemas.microsoft.com/office/drawing/2014/main" id="{109CF575-A236-4F1B-A4DB-98DDCA715132}"/>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67" name="CellPhone_E8EA">
                <a:extLst>
                  <a:ext uri="{FF2B5EF4-FFF2-40B4-BE49-F238E27FC236}">
                    <a16:creationId xmlns:a16="http://schemas.microsoft.com/office/drawing/2014/main" id="{D33D27A8-8851-4236-916C-7DD2DD711AEC}"/>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8" name="Straight Connector 67">
                <a:extLst>
                  <a:ext uri="{FF2B5EF4-FFF2-40B4-BE49-F238E27FC236}">
                    <a16:creationId xmlns:a16="http://schemas.microsoft.com/office/drawing/2014/main" id="{F44F714C-A4EE-480C-B8F1-934B9DA64D82}"/>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61" name="Group 89">
              <a:extLst>
                <a:ext uri="{FF2B5EF4-FFF2-40B4-BE49-F238E27FC236}">
                  <a16:creationId xmlns:a16="http://schemas.microsoft.com/office/drawing/2014/main" id="{493E47B6-48FF-479C-9626-2FD3271B4731}"/>
                </a:ext>
              </a:extLst>
            </p:cNvPr>
            <p:cNvGrpSpPr>
              <a:grpSpLocks noChangeAspect="1"/>
            </p:cNvGrpSpPr>
            <p:nvPr/>
          </p:nvGrpSpPr>
          <p:grpSpPr bwMode="auto">
            <a:xfrm>
              <a:off x="715339" y="6119989"/>
              <a:ext cx="150586" cy="187521"/>
              <a:chOff x="1596" y="1479"/>
              <a:chExt cx="159" cy="198"/>
            </a:xfrm>
            <a:solidFill>
              <a:schemeClr val="bg1">
                <a:lumMod val="50000"/>
              </a:schemeClr>
            </a:solidFill>
          </p:grpSpPr>
          <p:sp>
            <p:nvSpPr>
              <p:cNvPr id="63" name="Freeform 90">
                <a:extLst>
                  <a:ext uri="{FF2B5EF4-FFF2-40B4-BE49-F238E27FC236}">
                    <a16:creationId xmlns:a16="http://schemas.microsoft.com/office/drawing/2014/main" id="{E6063C23-0C5B-4470-9595-EF5DEB15D2EA}"/>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4" name="Freeform 91">
                <a:extLst>
                  <a:ext uri="{FF2B5EF4-FFF2-40B4-BE49-F238E27FC236}">
                    <a16:creationId xmlns:a16="http://schemas.microsoft.com/office/drawing/2014/main" id="{AA5C8894-0101-4306-91C4-FBD8DF915103}"/>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0" name="!! Factory">
            <a:extLst>
              <a:ext uri="{FF2B5EF4-FFF2-40B4-BE49-F238E27FC236}">
                <a16:creationId xmlns:a16="http://schemas.microsoft.com/office/drawing/2014/main" id="{067005C9-4C77-4C6D-9F9D-2ECA49234EB8}"/>
              </a:ext>
              <a:ext uri="{C183D7F6-B498-43B3-948B-1728B52AA6E4}">
                <adec:decorative xmlns:adec="http://schemas.microsoft.com/office/drawing/2017/decorative" val="1"/>
              </a:ext>
            </a:extLst>
          </p:cNvPr>
          <p:cNvGrpSpPr/>
          <p:nvPr/>
        </p:nvGrpSpPr>
        <p:grpSpPr>
          <a:xfrm>
            <a:off x="5744080" y="4368601"/>
            <a:ext cx="659349" cy="558170"/>
            <a:chOff x="1704406" y="5805778"/>
            <a:chExt cx="373446" cy="316140"/>
          </a:xfrm>
        </p:grpSpPr>
        <p:sp>
          <p:nvSpPr>
            <p:cNvPr id="91" name="Freeform: Shape 90">
              <a:extLst>
                <a:ext uri="{FF2B5EF4-FFF2-40B4-BE49-F238E27FC236}">
                  <a16:creationId xmlns:a16="http://schemas.microsoft.com/office/drawing/2014/main" id="{71A005F3-6BFA-4CF8-ACDA-C47A4D5541A7}"/>
                </a:ext>
              </a:extLst>
            </p:cNvPr>
            <p:cNvSpPr/>
            <p:nvPr/>
          </p:nvSpPr>
          <p:spPr>
            <a:xfrm>
              <a:off x="1704406" y="5805778"/>
              <a:ext cx="195724" cy="315827"/>
            </a:xfrm>
            <a:custGeom>
              <a:avLst/>
              <a:gdLst>
                <a:gd name="connsiteX0" fmla="*/ 1548 w 195723"/>
                <a:gd name="connsiteY0" fmla="*/ 316768 h 315827"/>
                <a:gd name="connsiteX1" fmla="*/ 195498 w 195723"/>
                <a:gd name="connsiteY1" fmla="*/ 316768 h 315827"/>
                <a:gd name="connsiteX2" fmla="*/ 195498 w 195723"/>
                <a:gd name="connsiteY2" fmla="*/ 1548 h 315827"/>
                <a:gd name="connsiteX3" fmla="*/ 1548 w 195723"/>
                <a:gd name="connsiteY3" fmla="*/ 1548 h 315827"/>
                <a:gd name="connsiteX4" fmla="*/ 1548 w 195723"/>
                <a:gd name="connsiteY4" fmla="*/ 316768 h 31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23" h="315827">
                  <a:moveTo>
                    <a:pt x="1548" y="316768"/>
                  </a:moveTo>
                  <a:lnTo>
                    <a:pt x="195498" y="316768"/>
                  </a:lnTo>
                  <a:lnTo>
                    <a:pt x="195498" y="1548"/>
                  </a:lnTo>
                  <a:lnTo>
                    <a:pt x="1548" y="1548"/>
                  </a:lnTo>
                  <a:lnTo>
                    <a:pt x="1548" y="316768"/>
                  </a:ln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5034982D-E00C-465C-BD71-D78C67E258A3}"/>
                </a:ext>
              </a:extLst>
            </p:cNvPr>
            <p:cNvSpPr/>
            <p:nvPr/>
          </p:nvSpPr>
          <p:spPr>
            <a:xfrm>
              <a:off x="1891025" y="5872815"/>
              <a:ext cx="186827" cy="249103"/>
            </a:xfrm>
            <a:custGeom>
              <a:avLst/>
              <a:gdLst>
                <a:gd name="connsiteX0" fmla="*/ 1548 w 186827"/>
                <a:gd name="connsiteY0" fmla="*/ 249740 h 249103"/>
                <a:gd name="connsiteX1" fmla="*/ 188165 w 186827"/>
                <a:gd name="connsiteY1" fmla="*/ 249740 h 249103"/>
                <a:gd name="connsiteX2" fmla="*/ 188165 w 186827"/>
                <a:gd name="connsiteY2" fmla="*/ 1548 h 249103"/>
                <a:gd name="connsiteX3" fmla="*/ 1548 w 186827"/>
                <a:gd name="connsiteY3" fmla="*/ 1548 h 249103"/>
                <a:gd name="connsiteX4" fmla="*/ 1548 w 186827"/>
                <a:gd name="connsiteY4" fmla="*/ 249740 h 249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 h="249103">
                  <a:moveTo>
                    <a:pt x="1548" y="249740"/>
                  </a:moveTo>
                  <a:lnTo>
                    <a:pt x="188165" y="249740"/>
                  </a:lnTo>
                  <a:lnTo>
                    <a:pt x="188165" y="1548"/>
                  </a:lnTo>
                  <a:lnTo>
                    <a:pt x="1548" y="1548"/>
                  </a:lnTo>
                  <a:lnTo>
                    <a:pt x="1548" y="249740"/>
                  </a:lnTo>
                  <a:close/>
                </a:path>
              </a:pathLst>
            </a:custGeom>
            <a:solidFill>
              <a:srgbClr val="BFBFB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E05FDED-B73D-48F5-8072-92051DA097D4}"/>
                </a:ext>
              </a:extLst>
            </p:cNvPr>
            <p:cNvSpPr/>
            <p:nvPr/>
          </p:nvSpPr>
          <p:spPr>
            <a:xfrm>
              <a:off x="1953878" y="6053978"/>
              <a:ext cx="44483" cy="66724"/>
            </a:xfrm>
            <a:custGeom>
              <a:avLst/>
              <a:gdLst>
                <a:gd name="connsiteX0" fmla="*/ 46594 w 44482"/>
                <a:gd name="connsiteY0" fmla="*/ 68726 h 66724"/>
                <a:gd name="connsiteX1" fmla="*/ 46594 w 44482"/>
                <a:gd name="connsiteY1" fmla="*/ 1548 h 66724"/>
                <a:gd name="connsiteX2" fmla="*/ 1548 w 44482"/>
                <a:gd name="connsiteY2" fmla="*/ 1548 h 66724"/>
                <a:gd name="connsiteX3" fmla="*/ 1548 w 44482"/>
                <a:gd name="connsiteY3" fmla="*/ 68726 h 66724"/>
                <a:gd name="connsiteX4" fmla="*/ 46594 w 44482"/>
                <a:gd name="connsiteY4" fmla="*/ 68726 h 6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66724">
                  <a:moveTo>
                    <a:pt x="46594" y="68726"/>
                  </a:moveTo>
                  <a:lnTo>
                    <a:pt x="46594" y="1548"/>
                  </a:lnTo>
                  <a:lnTo>
                    <a:pt x="1548" y="1548"/>
                  </a:lnTo>
                  <a:lnTo>
                    <a:pt x="1548" y="68726"/>
                  </a:lnTo>
                  <a:lnTo>
                    <a:pt x="46594" y="68726"/>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CF6B54E1-7739-47AB-BF8B-4B4CA2AAEDD7}"/>
                </a:ext>
              </a:extLst>
            </p:cNvPr>
            <p:cNvSpPr/>
            <p:nvPr/>
          </p:nvSpPr>
          <p:spPr>
            <a:xfrm>
              <a:off x="1774293" y="6053978"/>
              <a:ext cx="44483" cy="66724"/>
            </a:xfrm>
            <a:custGeom>
              <a:avLst/>
              <a:gdLst>
                <a:gd name="connsiteX0" fmla="*/ 46593 w 44482"/>
                <a:gd name="connsiteY0" fmla="*/ 68726 h 66724"/>
                <a:gd name="connsiteX1" fmla="*/ 46593 w 44482"/>
                <a:gd name="connsiteY1" fmla="*/ 1548 h 66724"/>
                <a:gd name="connsiteX2" fmla="*/ 1548 w 44482"/>
                <a:gd name="connsiteY2" fmla="*/ 1548 h 66724"/>
                <a:gd name="connsiteX3" fmla="*/ 1548 w 44482"/>
                <a:gd name="connsiteY3" fmla="*/ 68726 h 66724"/>
                <a:gd name="connsiteX4" fmla="*/ 46593 w 44482"/>
                <a:gd name="connsiteY4" fmla="*/ 68726 h 6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66724">
                  <a:moveTo>
                    <a:pt x="46593" y="68726"/>
                  </a:moveTo>
                  <a:lnTo>
                    <a:pt x="46593" y="1548"/>
                  </a:lnTo>
                  <a:lnTo>
                    <a:pt x="1548" y="1548"/>
                  </a:lnTo>
                  <a:lnTo>
                    <a:pt x="1548" y="68726"/>
                  </a:lnTo>
                  <a:lnTo>
                    <a:pt x="46593" y="68726"/>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7A2BA4F2-92F7-45A3-808A-2C62D426A84D}"/>
                </a:ext>
              </a:extLst>
            </p:cNvPr>
            <p:cNvSpPr/>
            <p:nvPr/>
          </p:nvSpPr>
          <p:spPr>
            <a:xfrm>
              <a:off x="1740548" y="5851390"/>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2F78C7F8-65C2-4F71-B121-A13812D2B0C6}"/>
                </a:ext>
              </a:extLst>
            </p:cNvPr>
            <p:cNvSpPr/>
            <p:nvPr/>
          </p:nvSpPr>
          <p:spPr>
            <a:xfrm>
              <a:off x="1807889" y="5851390"/>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65642E2-9115-4D43-AB74-8C191E4FD2DD}"/>
                </a:ext>
              </a:extLst>
            </p:cNvPr>
            <p:cNvSpPr/>
            <p:nvPr/>
          </p:nvSpPr>
          <p:spPr>
            <a:xfrm>
              <a:off x="1740548"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722972B9-AA85-4200-A123-7343C56AE37E}"/>
                </a:ext>
              </a:extLst>
            </p:cNvPr>
            <p:cNvSpPr/>
            <p:nvPr/>
          </p:nvSpPr>
          <p:spPr>
            <a:xfrm>
              <a:off x="1807889"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0AA8845F-C69A-4B1E-A0A8-56ED8507CC8D}"/>
                </a:ext>
              </a:extLst>
            </p:cNvPr>
            <p:cNvSpPr/>
            <p:nvPr/>
          </p:nvSpPr>
          <p:spPr>
            <a:xfrm>
              <a:off x="1740548"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353442C1-3171-47E2-879E-897B626000CB}"/>
                </a:ext>
              </a:extLst>
            </p:cNvPr>
            <p:cNvSpPr/>
            <p:nvPr/>
          </p:nvSpPr>
          <p:spPr>
            <a:xfrm>
              <a:off x="1807889"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D459762E-7EC7-4473-B82F-7E78D8C6187B}"/>
                </a:ext>
              </a:extLst>
            </p:cNvPr>
            <p:cNvSpPr/>
            <p:nvPr/>
          </p:nvSpPr>
          <p:spPr>
            <a:xfrm>
              <a:off x="1920130"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82491E5B-C1BC-4142-9F1B-665721E1781B}"/>
                </a:ext>
              </a:extLst>
            </p:cNvPr>
            <p:cNvSpPr/>
            <p:nvPr/>
          </p:nvSpPr>
          <p:spPr>
            <a:xfrm>
              <a:off x="1920130"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EA75A395-F3C3-4EC7-A43A-2F4E12362DDE}"/>
                </a:ext>
              </a:extLst>
            </p:cNvPr>
            <p:cNvSpPr/>
            <p:nvPr/>
          </p:nvSpPr>
          <p:spPr>
            <a:xfrm>
              <a:off x="1987475"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F2998643-BE37-4828-A49E-2595C704306E}"/>
                </a:ext>
              </a:extLst>
            </p:cNvPr>
            <p:cNvSpPr/>
            <p:nvPr/>
          </p:nvSpPr>
          <p:spPr>
            <a:xfrm>
              <a:off x="1987475"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3" name="!! VPN">
            <a:extLst>
              <a:ext uri="{FF2B5EF4-FFF2-40B4-BE49-F238E27FC236}">
                <a16:creationId xmlns:a16="http://schemas.microsoft.com/office/drawing/2014/main" id="{A5885F21-1AA5-468B-8813-9FF6EC326DB0}"/>
              </a:ext>
            </a:extLst>
          </p:cNvPr>
          <p:cNvSpPr/>
          <p:nvPr/>
        </p:nvSpPr>
        <p:spPr bwMode="auto">
          <a:xfrm>
            <a:off x="4366589" y="4308881"/>
            <a:ext cx="731520" cy="274320"/>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VPN</a:t>
            </a:r>
          </a:p>
        </p:txBody>
      </p:sp>
      <p:sp>
        <p:nvSpPr>
          <p:cNvPr id="134" name="!! WAN">
            <a:extLst>
              <a:ext uri="{FF2B5EF4-FFF2-40B4-BE49-F238E27FC236}">
                <a16:creationId xmlns:a16="http://schemas.microsoft.com/office/drawing/2014/main" id="{6BE04562-F2AE-4713-A125-8C79450B14EC}"/>
              </a:ext>
            </a:extLst>
          </p:cNvPr>
          <p:cNvSpPr/>
          <p:nvPr/>
        </p:nvSpPr>
        <p:spPr bwMode="auto">
          <a:xfrm>
            <a:off x="7049399" y="4308881"/>
            <a:ext cx="731520" cy="274320"/>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WAN</a:t>
            </a:r>
          </a:p>
        </p:txBody>
      </p:sp>
      <p:grpSp>
        <p:nvGrpSpPr>
          <p:cNvPr id="135" name="Group 22">
            <a:extLst>
              <a:ext uri="{FF2B5EF4-FFF2-40B4-BE49-F238E27FC236}">
                <a16:creationId xmlns:a16="http://schemas.microsoft.com/office/drawing/2014/main" id="{4A01C0C2-FE52-4647-83F3-F92AF9E6CBE0}"/>
              </a:ext>
            </a:extLst>
          </p:cNvPr>
          <p:cNvGrpSpPr>
            <a:grpSpLocks noChangeAspect="1"/>
          </p:cNvGrpSpPr>
          <p:nvPr/>
        </p:nvGrpSpPr>
        <p:grpSpPr bwMode="auto">
          <a:xfrm>
            <a:off x="8576981" y="4368196"/>
            <a:ext cx="542040" cy="558980"/>
            <a:chOff x="3272" y="1441"/>
            <a:chExt cx="256" cy="264"/>
          </a:xfrm>
        </p:grpSpPr>
        <p:sp>
          <p:nvSpPr>
            <p:cNvPr id="136" name="AutoShape 21">
              <a:extLst>
                <a:ext uri="{FF2B5EF4-FFF2-40B4-BE49-F238E27FC236}">
                  <a16:creationId xmlns:a16="http://schemas.microsoft.com/office/drawing/2014/main" id="{B46D6EC0-D787-43F2-9B68-063006DB4C95}"/>
                </a:ext>
              </a:extLst>
            </p:cNvPr>
            <p:cNvSpPr>
              <a:spLocks noChangeAspect="1" noChangeArrowheads="1" noTextEdit="1"/>
            </p:cNvSpPr>
            <p:nvPr/>
          </p:nvSpPr>
          <p:spPr bwMode="auto">
            <a:xfrm>
              <a:off x="3272" y="1443"/>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23">
              <a:extLst>
                <a:ext uri="{FF2B5EF4-FFF2-40B4-BE49-F238E27FC236}">
                  <a16:creationId xmlns:a16="http://schemas.microsoft.com/office/drawing/2014/main" id="{11F8D72C-F6C5-4003-BD41-489B52D9B9B1}"/>
                </a:ext>
              </a:extLst>
            </p:cNvPr>
            <p:cNvSpPr>
              <a:spLocks/>
            </p:cNvSpPr>
            <p:nvPr/>
          </p:nvSpPr>
          <p:spPr bwMode="auto">
            <a:xfrm>
              <a:off x="3429" y="1556"/>
              <a:ext cx="73" cy="65"/>
            </a:xfrm>
            <a:custGeom>
              <a:avLst/>
              <a:gdLst>
                <a:gd name="T0" fmla="*/ 117 w 117"/>
                <a:gd name="T1" fmla="*/ 105 h 105"/>
                <a:gd name="T2" fmla="*/ 117 w 117"/>
                <a:gd name="T3" fmla="*/ 105 h 105"/>
                <a:gd name="T4" fmla="*/ 82 w 117"/>
                <a:gd name="T5" fmla="*/ 0 h 105"/>
                <a:gd name="T6" fmla="*/ 1 w 117"/>
                <a:gd name="T7" fmla="*/ 0 h 105"/>
                <a:gd name="T8" fmla="*/ 0 w 117"/>
                <a:gd name="T9" fmla="*/ 105 h 105"/>
                <a:gd name="T10" fmla="*/ 117 w 117"/>
                <a:gd name="T11" fmla="*/ 105 h 105"/>
              </a:gdLst>
              <a:ahLst/>
              <a:cxnLst>
                <a:cxn ang="0">
                  <a:pos x="T0" y="T1"/>
                </a:cxn>
                <a:cxn ang="0">
                  <a:pos x="T2" y="T3"/>
                </a:cxn>
                <a:cxn ang="0">
                  <a:pos x="T4" y="T5"/>
                </a:cxn>
                <a:cxn ang="0">
                  <a:pos x="T6" y="T7"/>
                </a:cxn>
                <a:cxn ang="0">
                  <a:pos x="T8" y="T9"/>
                </a:cxn>
                <a:cxn ang="0">
                  <a:pos x="T10" y="T11"/>
                </a:cxn>
              </a:cxnLst>
              <a:rect l="0" t="0" r="r" b="b"/>
              <a:pathLst>
                <a:path w="117" h="105">
                  <a:moveTo>
                    <a:pt x="117" y="105"/>
                  </a:moveTo>
                  <a:lnTo>
                    <a:pt x="117" y="105"/>
                  </a:lnTo>
                  <a:lnTo>
                    <a:pt x="82" y="0"/>
                  </a:lnTo>
                  <a:lnTo>
                    <a:pt x="1" y="0"/>
                  </a:lnTo>
                  <a:lnTo>
                    <a:pt x="0" y="105"/>
                  </a:lnTo>
                  <a:lnTo>
                    <a:pt x="117" y="105"/>
                  </a:lnTo>
                  <a:close/>
                </a:path>
              </a:pathLst>
            </a:custGeom>
            <a:solidFill>
              <a:srgbClr val="BFBFB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24">
              <a:extLst>
                <a:ext uri="{FF2B5EF4-FFF2-40B4-BE49-F238E27FC236}">
                  <a16:creationId xmlns:a16="http://schemas.microsoft.com/office/drawing/2014/main" id="{08345469-3EE6-4862-8008-53AC92CD0CCD}"/>
                </a:ext>
              </a:extLst>
            </p:cNvPr>
            <p:cNvSpPr>
              <a:spLocks/>
            </p:cNvSpPr>
            <p:nvPr/>
          </p:nvSpPr>
          <p:spPr bwMode="auto">
            <a:xfrm>
              <a:off x="3309" y="1556"/>
              <a:ext cx="71" cy="65"/>
            </a:xfrm>
            <a:custGeom>
              <a:avLst/>
              <a:gdLst>
                <a:gd name="T0" fmla="*/ 114 w 114"/>
                <a:gd name="T1" fmla="*/ 0 h 105"/>
                <a:gd name="T2" fmla="*/ 114 w 114"/>
                <a:gd name="T3" fmla="*/ 0 h 105"/>
                <a:gd name="T4" fmla="*/ 35 w 114"/>
                <a:gd name="T5" fmla="*/ 0 h 105"/>
                <a:gd name="T6" fmla="*/ 0 w 114"/>
                <a:gd name="T7" fmla="*/ 105 h 105"/>
                <a:gd name="T8" fmla="*/ 113 w 114"/>
                <a:gd name="T9" fmla="*/ 105 h 105"/>
                <a:gd name="T10" fmla="*/ 114 w 114"/>
                <a:gd name="T11" fmla="*/ 0 h 105"/>
              </a:gdLst>
              <a:ahLst/>
              <a:cxnLst>
                <a:cxn ang="0">
                  <a:pos x="T0" y="T1"/>
                </a:cxn>
                <a:cxn ang="0">
                  <a:pos x="T2" y="T3"/>
                </a:cxn>
                <a:cxn ang="0">
                  <a:pos x="T4" y="T5"/>
                </a:cxn>
                <a:cxn ang="0">
                  <a:pos x="T6" y="T7"/>
                </a:cxn>
                <a:cxn ang="0">
                  <a:pos x="T8" y="T9"/>
                </a:cxn>
                <a:cxn ang="0">
                  <a:pos x="T10" y="T11"/>
                </a:cxn>
              </a:cxnLst>
              <a:rect l="0" t="0" r="r" b="b"/>
              <a:pathLst>
                <a:path w="114" h="105">
                  <a:moveTo>
                    <a:pt x="114" y="0"/>
                  </a:moveTo>
                  <a:lnTo>
                    <a:pt x="114" y="0"/>
                  </a:lnTo>
                  <a:lnTo>
                    <a:pt x="35" y="0"/>
                  </a:lnTo>
                  <a:lnTo>
                    <a:pt x="0" y="105"/>
                  </a:lnTo>
                  <a:lnTo>
                    <a:pt x="113" y="105"/>
                  </a:lnTo>
                  <a:lnTo>
                    <a:pt x="114" y="0"/>
                  </a:lnTo>
                  <a:close/>
                </a:path>
              </a:pathLst>
            </a:custGeom>
            <a:solidFill>
              <a:srgbClr val="BFBFB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25">
              <a:extLst>
                <a:ext uri="{FF2B5EF4-FFF2-40B4-BE49-F238E27FC236}">
                  <a16:creationId xmlns:a16="http://schemas.microsoft.com/office/drawing/2014/main" id="{55D79A4A-0907-4EC5-85C8-D49135934828}"/>
                </a:ext>
              </a:extLst>
            </p:cNvPr>
            <p:cNvSpPr>
              <a:spLocks/>
            </p:cNvSpPr>
            <p:nvPr/>
          </p:nvSpPr>
          <p:spPr bwMode="auto">
            <a:xfrm>
              <a:off x="3280" y="1638"/>
              <a:ext cx="248" cy="67"/>
            </a:xfrm>
            <a:custGeom>
              <a:avLst/>
              <a:gdLst>
                <a:gd name="T0" fmla="*/ 400 w 400"/>
                <a:gd name="T1" fmla="*/ 108 h 108"/>
                <a:gd name="T2" fmla="*/ 400 w 400"/>
                <a:gd name="T3" fmla="*/ 108 h 108"/>
                <a:gd name="T4" fmla="*/ 364 w 400"/>
                <a:gd name="T5" fmla="*/ 0 h 108"/>
                <a:gd name="T6" fmla="*/ 238 w 400"/>
                <a:gd name="T7" fmla="*/ 0 h 108"/>
                <a:gd name="T8" fmla="*/ 238 w 400"/>
                <a:gd name="T9" fmla="*/ 0 h 108"/>
                <a:gd name="T10" fmla="*/ 197 w 400"/>
                <a:gd name="T11" fmla="*/ 40 h 108"/>
                <a:gd name="T12" fmla="*/ 169 w 400"/>
                <a:gd name="T13" fmla="*/ 28 h 108"/>
                <a:gd name="T14" fmla="*/ 158 w 400"/>
                <a:gd name="T15" fmla="*/ 0 h 108"/>
                <a:gd name="T16" fmla="*/ 36 w 400"/>
                <a:gd name="T17" fmla="*/ 0 h 108"/>
                <a:gd name="T18" fmla="*/ 0 w 400"/>
                <a:gd name="T19" fmla="*/ 108 h 108"/>
                <a:gd name="T20" fmla="*/ 400 w 400"/>
                <a:gd name="T21"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108">
                  <a:moveTo>
                    <a:pt x="400" y="108"/>
                  </a:moveTo>
                  <a:lnTo>
                    <a:pt x="400" y="108"/>
                  </a:lnTo>
                  <a:lnTo>
                    <a:pt x="364" y="0"/>
                  </a:lnTo>
                  <a:lnTo>
                    <a:pt x="238" y="0"/>
                  </a:lnTo>
                  <a:lnTo>
                    <a:pt x="238" y="0"/>
                  </a:lnTo>
                  <a:cubicBezTo>
                    <a:pt x="237" y="22"/>
                    <a:pt x="219" y="40"/>
                    <a:pt x="197" y="40"/>
                  </a:cubicBezTo>
                  <a:cubicBezTo>
                    <a:pt x="186" y="40"/>
                    <a:pt x="176" y="35"/>
                    <a:pt x="169" y="28"/>
                  </a:cubicBezTo>
                  <a:cubicBezTo>
                    <a:pt x="162" y="20"/>
                    <a:pt x="158" y="10"/>
                    <a:pt x="158" y="0"/>
                  </a:cubicBezTo>
                  <a:lnTo>
                    <a:pt x="36" y="0"/>
                  </a:lnTo>
                  <a:lnTo>
                    <a:pt x="0" y="108"/>
                  </a:lnTo>
                  <a:lnTo>
                    <a:pt x="400" y="108"/>
                  </a:lnTo>
                  <a:close/>
                </a:path>
              </a:pathLst>
            </a:custGeom>
            <a:solidFill>
              <a:srgbClr val="BFBFB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26">
              <a:extLst>
                <a:ext uri="{FF2B5EF4-FFF2-40B4-BE49-F238E27FC236}">
                  <a16:creationId xmlns:a16="http://schemas.microsoft.com/office/drawing/2014/main" id="{88007BEB-404D-44A6-8C12-F5991123CA2E}"/>
                </a:ext>
              </a:extLst>
            </p:cNvPr>
            <p:cNvSpPr>
              <a:spLocks/>
            </p:cNvSpPr>
            <p:nvPr/>
          </p:nvSpPr>
          <p:spPr bwMode="auto">
            <a:xfrm>
              <a:off x="3396" y="1514"/>
              <a:ext cx="16" cy="132"/>
            </a:xfrm>
            <a:custGeom>
              <a:avLst/>
              <a:gdLst>
                <a:gd name="T0" fmla="*/ 14 w 27"/>
                <a:gd name="T1" fmla="*/ 212 h 212"/>
                <a:gd name="T2" fmla="*/ 14 w 27"/>
                <a:gd name="T3" fmla="*/ 212 h 212"/>
                <a:gd name="T4" fmla="*/ 0 w 27"/>
                <a:gd name="T5" fmla="*/ 199 h 212"/>
                <a:gd name="T6" fmla="*/ 0 w 27"/>
                <a:gd name="T7" fmla="*/ 13 h 212"/>
                <a:gd name="T8" fmla="*/ 14 w 27"/>
                <a:gd name="T9" fmla="*/ 0 h 212"/>
                <a:gd name="T10" fmla="*/ 27 w 27"/>
                <a:gd name="T11" fmla="*/ 13 h 212"/>
                <a:gd name="T12" fmla="*/ 27 w 27"/>
                <a:gd name="T13" fmla="*/ 199 h 212"/>
                <a:gd name="T14" fmla="*/ 14 w 27"/>
                <a:gd name="T15" fmla="*/ 212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12">
                  <a:moveTo>
                    <a:pt x="14" y="212"/>
                  </a:moveTo>
                  <a:lnTo>
                    <a:pt x="14" y="212"/>
                  </a:lnTo>
                  <a:cubicBezTo>
                    <a:pt x="6" y="212"/>
                    <a:pt x="0" y="206"/>
                    <a:pt x="0" y="199"/>
                  </a:cubicBezTo>
                  <a:lnTo>
                    <a:pt x="0" y="13"/>
                  </a:lnTo>
                  <a:cubicBezTo>
                    <a:pt x="0" y="6"/>
                    <a:pt x="6" y="0"/>
                    <a:pt x="14" y="0"/>
                  </a:cubicBezTo>
                  <a:cubicBezTo>
                    <a:pt x="21" y="0"/>
                    <a:pt x="27" y="6"/>
                    <a:pt x="27" y="13"/>
                  </a:cubicBezTo>
                  <a:lnTo>
                    <a:pt x="27" y="199"/>
                  </a:lnTo>
                  <a:cubicBezTo>
                    <a:pt x="27" y="206"/>
                    <a:pt x="21" y="212"/>
                    <a:pt x="14" y="212"/>
                  </a:cubicBezTo>
                  <a:close/>
                </a:path>
              </a:pathLst>
            </a:custGeom>
            <a:solidFill>
              <a:srgbClr val="2F2F2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 name="Freeform 27">
              <a:extLst>
                <a:ext uri="{FF2B5EF4-FFF2-40B4-BE49-F238E27FC236}">
                  <a16:creationId xmlns:a16="http://schemas.microsoft.com/office/drawing/2014/main" id="{12026039-F655-44C7-95EC-C21A1BD40E60}"/>
                </a:ext>
              </a:extLst>
            </p:cNvPr>
            <p:cNvSpPr>
              <a:spLocks/>
            </p:cNvSpPr>
            <p:nvPr/>
          </p:nvSpPr>
          <p:spPr bwMode="auto">
            <a:xfrm>
              <a:off x="3363" y="1441"/>
              <a:ext cx="83" cy="81"/>
            </a:xfrm>
            <a:custGeom>
              <a:avLst/>
              <a:gdLst>
                <a:gd name="T0" fmla="*/ 128 w 134"/>
                <a:gd name="T1" fmla="*/ 39 h 132"/>
                <a:gd name="T2" fmla="*/ 128 w 134"/>
                <a:gd name="T3" fmla="*/ 39 h 132"/>
                <a:gd name="T4" fmla="*/ 114 w 134"/>
                <a:gd name="T5" fmla="*/ 18 h 132"/>
                <a:gd name="T6" fmla="*/ 93 w 134"/>
                <a:gd name="T7" fmla="*/ 4 h 132"/>
                <a:gd name="T8" fmla="*/ 67 w 134"/>
                <a:gd name="T9" fmla="*/ 0 h 132"/>
                <a:gd name="T10" fmla="*/ 41 w 134"/>
                <a:gd name="T11" fmla="*/ 4 h 132"/>
                <a:gd name="T12" fmla="*/ 20 w 134"/>
                <a:gd name="T13" fmla="*/ 18 h 132"/>
                <a:gd name="T14" fmla="*/ 5 w 134"/>
                <a:gd name="T15" fmla="*/ 39 h 132"/>
                <a:gd name="T16" fmla="*/ 0 w 134"/>
                <a:gd name="T17" fmla="*/ 65 h 132"/>
                <a:gd name="T18" fmla="*/ 5 w 134"/>
                <a:gd name="T19" fmla="*/ 92 h 132"/>
                <a:gd name="T20" fmla="*/ 20 w 134"/>
                <a:gd name="T21" fmla="*/ 113 h 132"/>
                <a:gd name="T22" fmla="*/ 29 w 134"/>
                <a:gd name="T23" fmla="*/ 120 h 132"/>
                <a:gd name="T24" fmla="*/ 41 w 134"/>
                <a:gd name="T25" fmla="*/ 127 h 132"/>
                <a:gd name="T26" fmla="*/ 41 w 134"/>
                <a:gd name="T27" fmla="*/ 127 h 132"/>
                <a:gd name="T28" fmla="*/ 54 w 134"/>
                <a:gd name="T29" fmla="*/ 131 h 132"/>
                <a:gd name="T30" fmla="*/ 67 w 134"/>
                <a:gd name="T31" fmla="*/ 132 h 132"/>
                <a:gd name="T32" fmla="*/ 80 w 134"/>
                <a:gd name="T33" fmla="*/ 131 h 132"/>
                <a:gd name="T34" fmla="*/ 93 w 134"/>
                <a:gd name="T35" fmla="*/ 127 h 132"/>
                <a:gd name="T36" fmla="*/ 93 w 134"/>
                <a:gd name="T37" fmla="*/ 127 h 132"/>
                <a:gd name="T38" fmla="*/ 105 w 134"/>
                <a:gd name="T39" fmla="*/ 120 h 132"/>
                <a:gd name="T40" fmla="*/ 114 w 134"/>
                <a:gd name="T41" fmla="*/ 113 h 132"/>
                <a:gd name="T42" fmla="*/ 128 w 134"/>
                <a:gd name="T43" fmla="*/ 92 h 132"/>
                <a:gd name="T44" fmla="*/ 134 w 134"/>
                <a:gd name="T45" fmla="*/ 65 h 132"/>
                <a:gd name="T46" fmla="*/ 128 w 134"/>
                <a:gd name="T47"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 h="132">
                  <a:moveTo>
                    <a:pt x="128" y="39"/>
                  </a:moveTo>
                  <a:lnTo>
                    <a:pt x="128" y="39"/>
                  </a:lnTo>
                  <a:cubicBezTo>
                    <a:pt x="125" y="31"/>
                    <a:pt x="120" y="24"/>
                    <a:pt x="114" y="18"/>
                  </a:cubicBezTo>
                  <a:cubicBezTo>
                    <a:pt x="108" y="12"/>
                    <a:pt x="101" y="8"/>
                    <a:pt x="93" y="4"/>
                  </a:cubicBezTo>
                  <a:cubicBezTo>
                    <a:pt x="85" y="2"/>
                    <a:pt x="76" y="0"/>
                    <a:pt x="67" y="0"/>
                  </a:cubicBezTo>
                  <a:cubicBezTo>
                    <a:pt x="58" y="0"/>
                    <a:pt x="49" y="2"/>
                    <a:pt x="41" y="4"/>
                  </a:cubicBezTo>
                  <a:cubicBezTo>
                    <a:pt x="33" y="8"/>
                    <a:pt x="26" y="12"/>
                    <a:pt x="20" y="18"/>
                  </a:cubicBezTo>
                  <a:cubicBezTo>
                    <a:pt x="14" y="24"/>
                    <a:pt x="9" y="31"/>
                    <a:pt x="5" y="39"/>
                  </a:cubicBezTo>
                  <a:cubicBezTo>
                    <a:pt x="2" y="48"/>
                    <a:pt x="0" y="56"/>
                    <a:pt x="0" y="65"/>
                  </a:cubicBezTo>
                  <a:cubicBezTo>
                    <a:pt x="0" y="75"/>
                    <a:pt x="2" y="83"/>
                    <a:pt x="5" y="92"/>
                  </a:cubicBezTo>
                  <a:cubicBezTo>
                    <a:pt x="9" y="100"/>
                    <a:pt x="14" y="107"/>
                    <a:pt x="20" y="113"/>
                  </a:cubicBezTo>
                  <a:cubicBezTo>
                    <a:pt x="22" y="116"/>
                    <a:pt x="26" y="118"/>
                    <a:pt x="29" y="120"/>
                  </a:cubicBezTo>
                  <a:cubicBezTo>
                    <a:pt x="33" y="123"/>
                    <a:pt x="36" y="125"/>
                    <a:pt x="41" y="127"/>
                  </a:cubicBezTo>
                  <a:cubicBezTo>
                    <a:pt x="41" y="127"/>
                    <a:pt x="41" y="127"/>
                    <a:pt x="41" y="127"/>
                  </a:cubicBezTo>
                  <a:cubicBezTo>
                    <a:pt x="45" y="129"/>
                    <a:pt x="49" y="130"/>
                    <a:pt x="54" y="131"/>
                  </a:cubicBezTo>
                  <a:cubicBezTo>
                    <a:pt x="58" y="132"/>
                    <a:pt x="62" y="132"/>
                    <a:pt x="67" y="132"/>
                  </a:cubicBezTo>
                  <a:cubicBezTo>
                    <a:pt x="71" y="132"/>
                    <a:pt x="76" y="132"/>
                    <a:pt x="80" y="131"/>
                  </a:cubicBezTo>
                  <a:cubicBezTo>
                    <a:pt x="84" y="130"/>
                    <a:pt x="89" y="129"/>
                    <a:pt x="93" y="127"/>
                  </a:cubicBezTo>
                  <a:cubicBezTo>
                    <a:pt x="93" y="127"/>
                    <a:pt x="93" y="127"/>
                    <a:pt x="93" y="127"/>
                  </a:cubicBezTo>
                  <a:cubicBezTo>
                    <a:pt x="97" y="125"/>
                    <a:pt x="101" y="123"/>
                    <a:pt x="105" y="120"/>
                  </a:cubicBezTo>
                  <a:cubicBezTo>
                    <a:pt x="108" y="118"/>
                    <a:pt x="111" y="116"/>
                    <a:pt x="114" y="113"/>
                  </a:cubicBezTo>
                  <a:cubicBezTo>
                    <a:pt x="120" y="107"/>
                    <a:pt x="125" y="100"/>
                    <a:pt x="128" y="92"/>
                  </a:cubicBezTo>
                  <a:cubicBezTo>
                    <a:pt x="132" y="83"/>
                    <a:pt x="134" y="75"/>
                    <a:pt x="134" y="65"/>
                  </a:cubicBezTo>
                  <a:cubicBezTo>
                    <a:pt x="134" y="56"/>
                    <a:pt x="132" y="48"/>
                    <a:pt x="128" y="39"/>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7CE99565-5EB5-42CE-B387-4DBC75625DB9}"/>
              </a:ext>
            </a:extLst>
          </p:cNvPr>
          <p:cNvGrpSpPr/>
          <p:nvPr/>
        </p:nvGrpSpPr>
        <p:grpSpPr>
          <a:xfrm>
            <a:off x="5770683" y="3633209"/>
            <a:ext cx="606143" cy="314793"/>
            <a:chOff x="5716249" y="3633209"/>
            <a:chExt cx="606143" cy="314793"/>
          </a:xfrm>
        </p:grpSpPr>
        <p:sp>
          <p:nvSpPr>
            <p:cNvPr id="18" name="Rectangle 17">
              <a:extLst>
                <a:ext uri="{FF2B5EF4-FFF2-40B4-BE49-F238E27FC236}">
                  <a16:creationId xmlns:a16="http://schemas.microsoft.com/office/drawing/2014/main" id="{35ECD707-0359-4A59-B99A-B19C0AC45CB5}"/>
                </a:ext>
              </a:extLst>
            </p:cNvPr>
            <p:cNvSpPr/>
            <p:nvPr/>
          </p:nvSpPr>
          <p:spPr bwMode="auto">
            <a:xfrm>
              <a:off x="5716249" y="3633209"/>
              <a:ext cx="606143" cy="3147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FAD15F6A-CD9C-4F33-94AE-7C0551B6D472}"/>
                </a:ext>
              </a:extLst>
            </p:cNvPr>
            <p:cNvGrpSpPr/>
            <p:nvPr/>
          </p:nvGrpSpPr>
          <p:grpSpPr>
            <a:xfrm>
              <a:off x="5757837" y="3659733"/>
              <a:ext cx="522966" cy="261745"/>
              <a:chOff x="5765215" y="3653737"/>
              <a:chExt cx="522966" cy="261745"/>
            </a:xfrm>
          </p:grpSpPr>
          <p:grpSp>
            <p:nvGrpSpPr>
              <p:cNvPr id="142" name="server 2" descr="server">
                <a:extLst>
                  <a:ext uri="{FF2B5EF4-FFF2-40B4-BE49-F238E27FC236}">
                    <a16:creationId xmlns:a16="http://schemas.microsoft.com/office/drawing/2014/main" id="{4022EA09-37EE-4127-8FE9-FA7B036C6117}"/>
                  </a:ext>
                </a:extLst>
              </p:cNvPr>
              <p:cNvGrpSpPr>
                <a:grpSpLocks noChangeAspect="1"/>
              </p:cNvGrpSpPr>
              <p:nvPr/>
            </p:nvGrpSpPr>
            <p:grpSpPr bwMode="auto">
              <a:xfrm rot="5400000">
                <a:off x="5750872" y="3668080"/>
                <a:ext cx="261745" cy="233060"/>
                <a:chOff x="1608" y="1359"/>
                <a:chExt cx="292" cy="260"/>
              </a:xfrm>
            </p:grpSpPr>
            <p:sp>
              <p:nvSpPr>
                <p:cNvPr id="143" name="AutoShape 11">
                  <a:extLst>
                    <a:ext uri="{FF2B5EF4-FFF2-40B4-BE49-F238E27FC236}">
                      <a16:creationId xmlns:a16="http://schemas.microsoft.com/office/drawing/2014/main" id="{9DA6801C-07B2-468F-B72E-FA93763DEF0B}"/>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13">
                  <a:extLst>
                    <a:ext uri="{FF2B5EF4-FFF2-40B4-BE49-F238E27FC236}">
                      <a16:creationId xmlns:a16="http://schemas.microsoft.com/office/drawing/2014/main" id="{EC327AE0-C350-4923-B71E-70E6D5E2E704}"/>
                    </a:ext>
                  </a:extLst>
                </p:cNvPr>
                <p:cNvSpPr>
                  <a:spLocks noChangeArrowheads="1"/>
                </p:cNvSpPr>
                <p:nvPr/>
              </p:nvSpPr>
              <p:spPr bwMode="auto">
                <a:xfrm>
                  <a:off x="1608"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ctangle 14">
                  <a:extLst>
                    <a:ext uri="{FF2B5EF4-FFF2-40B4-BE49-F238E27FC236}">
                      <a16:creationId xmlns:a16="http://schemas.microsoft.com/office/drawing/2014/main" id="{53D01329-A871-455F-8C12-84B78655546B}"/>
                    </a:ext>
                  </a:extLst>
                </p:cNvPr>
                <p:cNvSpPr>
                  <a:spLocks noChangeArrowheads="1"/>
                </p:cNvSpPr>
                <p:nvPr/>
              </p:nvSpPr>
              <p:spPr bwMode="auto">
                <a:xfrm>
                  <a:off x="1633" y="1586"/>
                  <a:ext cx="15"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Rectangle 15">
                  <a:extLst>
                    <a:ext uri="{FF2B5EF4-FFF2-40B4-BE49-F238E27FC236}">
                      <a16:creationId xmlns:a16="http://schemas.microsoft.com/office/drawing/2014/main" id="{C2B6C87B-37CC-4873-B571-779B267A19F0}"/>
                    </a:ext>
                  </a:extLst>
                </p:cNvPr>
                <p:cNvSpPr>
                  <a:spLocks noChangeArrowheads="1"/>
                </p:cNvSpPr>
                <p:nvPr/>
              </p:nvSpPr>
              <p:spPr bwMode="auto">
                <a:xfrm>
                  <a:off x="1683" y="1359"/>
                  <a:ext cx="65"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Rectangle 16">
                  <a:extLst>
                    <a:ext uri="{FF2B5EF4-FFF2-40B4-BE49-F238E27FC236}">
                      <a16:creationId xmlns:a16="http://schemas.microsoft.com/office/drawing/2014/main" id="{DAF76F9B-77E4-4413-AF11-A5C33A181147}"/>
                    </a:ext>
                  </a:extLst>
                </p:cNvPr>
                <p:cNvSpPr>
                  <a:spLocks noChangeArrowheads="1"/>
                </p:cNvSpPr>
                <p:nvPr/>
              </p:nvSpPr>
              <p:spPr bwMode="auto">
                <a:xfrm>
                  <a:off x="1709"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Rectangle 17">
                  <a:extLst>
                    <a:ext uri="{FF2B5EF4-FFF2-40B4-BE49-F238E27FC236}">
                      <a16:creationId xmlns:a16="http://schemas.microsoft.com/office/drawing/2014/main" id="{404AD731-6E4B-46F8-AD6A-C9FEFA0A7CFA}"/>
                    </a:ext>
                  </a:extLst>
                </p:cNvPr>
                <p:cNvSpPr>
                  <a:spLocks noChangeArrowheads="1"/>
                </p:cNvSpPr>
                <p:nvPr/>
              </p:nvSpPr>
              <p:spPr bwMode="auto">
                <a:xfrm>
                  <a:off x="1760"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Rectangle 18">
                  <a:extLst>
                    <a:ext uri="{FF2B5EF4-FFF2-40B4-BE49-F238E27FC236}">
                      <a16:creationId xmlns:a16="http://schemas.microsoft.com/office/drawing/2014/main" id="{1D9672A6-0816-4639-AF39-022163296B01}"/>
                    </a:ext>
                  </a:extLst>
                </p:cNvPr>
                <p:cNvSpPr>
                  <a:spLocks noChangeArrowheads="1"/>
                </p:cNvSpPr>
                <p:nvPr/>
              </p:nvSpPr>
              <p:spPr bwMode="auto">
                <a:xfrm>
                  <a:off x="1784"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9">
                  <a:extLst>
                    <a:ext uri="{FF2B5EF4-FFF2-40B4-BE49-F238E27FC236}">
                      <a16:creationId xmlns:a16="http://schemas.microsoft.com/office/drawing/2014/main" id="{D0B2EDDA-22D4-45E3-A70A-B470A0DA5664}"/>
                    </a:ext>
                  </a:extLst>
                </p:cNvPr>
                <p:cNvSpPr>
                  <a:spLocks noChangeArrowheads="1"/>
                </p:cNvSpPr>
                <p:nvPr/>
              </p:nvSpPr>
              <p:spPr bwMode="auto">
                <a:xfrm>
                  <a:off x="1835"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20">
                  <a:extLst>
                    <a:ext uri="{FF2B5EF4-FFF2-40B4-BE49-F238E27FC236}">
                      <a16:creationId xmlns:a16="http://schemas.microsoft.com/office/drawing/2014/main" id="{277B73AA-1333-4B5F-A99A-DE31A85ECEE1}"/>
                    </a:ext>
                  </a:extLst>
                </p:cNvPr>
                <p:cNvSpPr>
                  <a:spLocks noChangeArrowheads="1"/>
                </p:cNvSpPr>
                <p:nvPr/>
              </p:nvSpPr>
              <p:spPr bwMode="auto">
                <a:xfrm>
                  <a:off x="1860"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Rectangle 21">
                  <a:extLst>
                    <a:ext uri="{FF2B5EF4-FFF2-40B4-BE49-F238E27FC236}">
                      <a16:creationId xmlns:a16="http://schemas.microsoft.com/office/drawing/2014/main" id="{6D7A3446-09BE-48A6-8D36-455BA6D9C61C}"/>
                    </a:ext>
                  </a:extLst>
                </p:cNvPr>
                <p:cNvSpPr>
                  <a:spLocks noChangeArrowheads="1"/>
                </p:cNvSpPr>
                <p:nvPr/>
              </p:nvSpPr>
              <p:spPr bwMode="auto">
                <a:xfrm>
                  <a:off x="1633" y="1554"/>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Rectangle 22">
                  <a:extLst>
                    <a:ext uri="{FF2B5EF4-FFF2-40B4-BE49-F238E27FC236}">
                      <a16:creationId xmlns:a16="http://schemas.microsoft.com/office/drawing/2014/main" id="{761AD3CB-5468-4F13-BF5C-209FC16E77B3}"/>
                    </a:ext>
                  </a:extLst>
                </p:cNvPr>
                <p:cNvSpPr>
                  <a:spLocks noChangeArrowheads="1"/>
                </p:cNvSpPr>
                <p:nvPr/>
              </p:nvSpPr>
              <p:spPr bwMode="auto">
                <a:xfrm>
                  <a:off x="1709"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Rectangle 23">
                  <a:extLst>
                    <a:ext uri="{FF2B5EF4-FFF2-40B4-BE49-F238E27FC236}">
                      <a16:creationId xmlns:a16="http://schemas.microsoft.com/office/drawing/2014/main" id="{72595631-16B3-42DB-A547-AFA135332DFB}"/>
                    </a:ext>
                  </a:extLst>
                </p:cNvPr>
                <p:cNvSpPr>
                  <a:spLocks noChangeArrowheads="1"/>
                </p:cNvSpPr>
                <p:nvPr/>
              </p:nvSpPr>
              <p:spPr bwMode="auto">
                <a:xfrm>
                  <a:off x="1784"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Rectangle 24">
                  <a:extLst>
                    <a:ext uri="{FF2B5EF4-FFF2-40B4-BE49-F238E27FC236}">
                      <a16:creationId xmlns:a16="http://schemas.microsoft.com/office/drawing/2014/main" id="{22410107-ED9C-456D-BE0E-8F5142A098C4}"/>
                    </a:ext>
                  </a:extLst>
                </p:cNvPr>
                <p:cNvSpPr>
                  <a:spLocks noChangeArrowheads="1"/>
                </p:cNvSpPr>
                <p:nvPr/>
              </p:nvSpPr>
              <p:spPr bwMode="auto">
                <a:xfrm>
                  <a:off x="1860"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6" name="server 2" descr="server">
                <a:extLst>
                  <a:ext uri="{FF2B5EF4-FFF2-40B4-BE49-F238E27FC236}">
                    <a16:creationId xmlns:a16="http://schemas.microsoft.com/office/drawing/2014/main" id="{EDD9CD70-6046-40D0-AC0A-8883338C6D9F}"/>
                  </a:ext>
                </a:extLst>
              </p:cNvPr>
              <p:cNvGrpSpPr>
                <a:grpSpLocks noChangeAspect="1"/>
              </p:cNvGrpSpPr>
              <p:nvPr/>
            </p:nvGrpSpPr>
            <p:grpSpPr bwMode="auto">
              <a:xfrm rot="5400000">
                <a:off x="6040778" y="3668080"/>
                <a:ext cx="261745" cy="233060"/>
                <a:chOff x="1608" y="1359"/>
                <a:chExt cx="292" cy="260"/>
              </a:xfrm>
            </p:grpSpPr>
            <p:sp>
              <p:nvSpPr>
                <p:cNvPr id="157" name="AutoShape 11">
                  <a:extLst>
                    <a:ext uri="{FF2B5EF4-FFF2-40B4-BE49-F238E27FC236}">
                      <a16:creationId xmlns:a16="http://schemas.microsoft.com/office/drawing/2014/main" id="{223B2956-835D-43BB-A415-71C2D51E90C0}"/>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Rectangle 13">
                  <a:extLst>
                    <a:ext uri="{FF2B5EF4-FFF2-40B4-BE49-F238E27FC236}">
                      <a16:creationId xmlns:a16="http://schemas.microsoft.com/office/drawing/2014/main" id="{F2A720F1-7336-4CFD-AD8F-A2DF48F9632C}"/>
                    </a:ext>
                  </a:extLst>
                </p:cNvPr>
                <p:cNvSpPr>
                  <a:spLocks noChangeArrowheads="1"/>
                </p:cNvSpPr>
                <p:nvPr/>
              </p:nvSpPr>
              <p:spPr bwMode="auto">
                <a:xfrm>
                  <a:off x="1608"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Rectangle 14">
                  <a:extLst>
                    <a:ext uri="{FF2B5EF4-FFF2-40B4-BE49-F238E27FC236}">
                      <a16:creationId xmlns:a16="http://schemas.microsoft.com/office/drawing/2014/main" id="{0C059759-B5F8-4ECB-8634-BC3CE1C2DF62}"/>
                    </a:ext>
                  </a:extLst>
                </p:cNvPr>
                <p:cNvSpPr>
                  <a:spLocks noChangeArrowheads="1"/>
                </p:cNvSpPr>
                <p:nvPr/>
              </p:nvSpPr>
              <p:spPr bwMode="auto">
                <a:xfrm>
                  <a:off x="1633" y="1586"/>
                  <a:ext cx="15"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Rectangle 15">
                  <a:extLst>
                    <a:ext uri="{FF2B5EF4-FFF2-40B4-BE49-F238E27FC236}">
                      <a16:creationId xmlns:a16="http://schemas.microsoft.com/office/drawing/2014/main" id="{06D8F052-D708-42EE-9A01-924AA0ECDB9F}"/>
                    </a:ext>
                  </a:extLst>
                </p:cNvPr>
                <p:cNvSpPr>
                  <a:spLocks noChangeArrowheads="1"/>
                </p:cNvSpPr>
                <p:nvPr/>
              </p:nvSpPr>
              <p:spPr bwMode="auto">
                <a:xfrm>
                  <a:off x="1683" y="1359"/>
                  <a:ext cx="65"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Rectangle 16">
                  <a:extLst>
                    <a:ext uri="{FF2B5EF4-FFF2-40B4-BE49-F238E27FC236}">
                      <a16:creationId xmlns:a16="http://schemas.microsoft.com/office/drawing/2014/main" id="{11B0A061-F82B-412A-A67A-EC94F86A8C59}"/>
                    </a:ext>
                  </a:extLst>
                </p:cNvPr>
                <p:cNvSpPr>
                  <a:spLocks noChangeArrowheads="1"/>
                </p:cNvSpPr>
                <p:nvPr/>
              </p:nvSpPr>
              <p:spPr bwMode="auto">
                <a:xfrm>
                  <a:off x="1709"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Rectangle 17">
                  <a:extLst>
                    <a:ext uri="{FF2B5EF4-FFF2-40B4-BE49-F238E27FC236}">
                      <a16:creationId xmlns:a16="http://schemas.microsoft.com/office/drawing/2014/main" id="{4F110B8E-B95C-487B-AAFF-77419C56E215}"/>
                    </a:ext>
                  </a:extLst>
                </p:cNvPr>
                <p:cNvSpPr>
                  <a:spLocks noChangeArrowheads="1"/>
                </p:cNvSpPr>
                <p:nvPr/>
              </p:nvSpPr>
              <p:spPr bwMode="auto">
                <a:xfrm>
                  <a:off x="1760"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Rectangle 18">
                  <a:extLst>
                    <a:ext uri="{FF2B5EF4-FFF2-40B4-BE49-F238E27FC236}">
                      <a16:creationId xmlns:a16="http://schemas.microsoft.com/office/drawing/2014/main" id="{F2970E02-7239-40E8-8FD6-5E1502A8810A}"/>
                    </a:ext>
                  </a:extLst>
                </p:cNvPr>
                <p:cNvSpPr>
                  <a:spLocks noChangeArrowheads="1"/>
                </p:cNvSpPr>
                <p:nvPr/>
              </p:nvSpPr>
              <p:spPr bwMode="auto">
                <a:xfrm>
                  <a:off x="1784"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Rectangle 19">
                  <a:extLst>
                    <a:ext uri="{FF2B5EF4-FFF2-40B4-BE49-F238E27FC236}">
                      <a16:creationId xmlns:a16="http://schemas.microsoft.com/office/drawing/2014/main" id="{D6C1216A-75D1-48DD-B3B9-A5B99136FC94}"/>
                    </a:ext>
                  </a:extLst>
                </p:cNvPr>
                <p:cNvSpPr>
                  <a:spLocks noChangeArrowheads="1"/>
                </p:cNvSpPr>
                <p:nvPr/>
              </p:nvSpPr>
              <p:spPr bwMode="auto">
                <a:xfrm>
                  <a:off x="1835"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Rectangle 20">
                  <a:extLst>
                    <a:ext uri="{FF2B5EF4-FFF2-40B4-BE49-F238E27FC236}">
                      <a16:creationId xmlns:a16="http://schemas.microsoft.com/office/drawing/2014/main" id="{7C63E10E-DF12-41FD-8667-2710CB92D918}"/>
                    </a:ext>
                  </a:extLst>
                </p:cNvPr>
                <p:cNvSpPr>
                  <a:spLocks noChangeArrowheads="1"/>
                </p:cNvSpPr>
                <p:nvPr/>
              </p:nvSpPr>
              <p:spPr bwMode="auto">
                <a:xfrm>
                  <a:off x="1860"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9" name="Rectangle 21">
                  <a:extLst>
                    <a:ext uri="{FF2B5EF4-FFF2-40B4-BE49-F238E27FC236}">
                      <a16:creationId xmlns:a16="http://schemas.microsoft.com/office/drawing/2014/main" id="{26B498F0-5B2F-4AAB-80B5-0168CE6FDA13}"/>
                    </a:ext>
                  </a:extLst>
                </p:cNvPr>
                <p:cNvSpPr>
                  <a:spLocks noChangeArrowheads="1"/>
                </p:cNvSpPr>
                <p:nvPr/>
              </p:nvSpPr>
              <p:spPr bwMode="auto">
                <a:xfrm>
                  <a:off x="1633" y="1554"/>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Rectangle 22">
                  <a:extLst>
                    <a:ext uri="{FF2B5EF4-FFF2-40B4-BE49-F238E27FC236}">
                      <a16:creationId xmlns:a16="http://schemas.microsoft.com/office/drawing/2014/main" id="{A5012627-03A9-40E8-9EFF-11F6C6FD6065}"/>
                    </a:ext>
                  </a:extLst>
                </p:cNvPr>
                <p:cNvSpPr>
                  <a:spLocks noChangeArrowheads="1"/>
                </p:cNvSpPr>
                <p:nvPr/>
              </p:nvSpPr>
              <p:spPr bwMode="auto">
                <a:xfrm>
                  <a:off x="1709"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Rectangle 23">
                  <a:extLst>
                    <a:ext uri="{FF2B5EF4-FFF2-40B4-BE49-F238E27FC236}">
                      <a16:creationId xmlns:a16="http://schemas.microsoft.com/office/drawing/2014/main" id="{BD3DEC9C-D43C-4F29-8657-BD189E84E6FB}"/>
                    </a:ext>
                  </a:extLst>
                </p:cNvPr>
                <p:cNvSpPr>
                  <a:spLocks noChangeArrowheads="1"/>
                </p:cNvSpPr>
                <p:nvPr/>
              </p:nvSpPr>
              <p:spPr bwMode="auto">
                <a:xfrm>
                  <a:off x="1784"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Rectangle 24">
                  <a:extLst>
                    <a:ext uri="{FF2B5EF4-FFF2-40B4-BE49-F238E27FC236}">
                      <a16:creationId xmlns:a16="http://schemas.microsoft.com/office/drawing/2014/main" id="{038EE0DA-6291-484B-B96F-213997441E6B}"/>
                    </a:ext>
                  </a:extLst>
                </p:cNvPr>
                <p:cNvSpPr>
                  <a:spLocks noChangeArrowheads="1"/>
                </p:cNvSpPr>
                <p:nvPr/>
              </p:nvSpPr>
              <p:spPr bwMode="auto">
                <a:xfrm>
                  <a:off x="1860"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19" name="Group 218">
            <a:extLst>
              <a:ext uri="{FF2B5EF4-FFF2-40B4-BE49-F238E27FC236}">
                <a16:creationId xmlns:a16="http://schemas.microsoft.com/office/drawing/2014/main" id="{93A68B19-1CB3-410E-A347-507D6B283F1D}"/>
              </a:ext>
              <a:ext uri="{C183D7F6-B498-43B3-948B-1728B52AA6E4}">
                <adec:decorative xmlns:adec="http://schemas.microsoft.com/office/drawing/2017/decorative" val="1"/>
              </a:ext>
            </a:extLst>
          </p:cNvPr>
          <p:cNvGrpSpPr/>
          <p:nvPr/>
        </p:nvGrpSpPr>
        <p:grpSpPr>
          <a:xfrm>
            <a:off x="2659891" y="4494623"/>
            <a:ext cx="1279227" cy="306127"/>
            <a:chOff x="82320" y="6119989"/>
            <a:chExt cx="783605" cy="187521"/>
          </a:xfrm>
        </p:grpSpPr>
        <p:grpSp>
          <p:nvGrpSpPr>
            <p:cNvPr id="220" name="Group 219">
              <a:extLst>
                <a:ext uri="{FF2B5EF4-FFF2-40B4-BE49-F238E27FC236}">
                  <a16:creationId xmlns:a16="http://schemas.microsoft.com/office/drawing/2014/main" id="{24B77206-E8CE-47D6-B163-A74A80FEDF66}"/>
                </a:ext>
              </a:extLst>
            </p:cNvPr>
            <p:cNvGrpSpPr/>
            <p:nvPr/>
          </p:nvGrpSpPr>
          <p:grpSpPr>
            <a:xfrm>
              <a:off x="420671" y="6119990"/>
              <a:ext cx="236630" cy="181352"/>
              <a:chOff x="7398246" y="1610486"/>
              <a:chExt cx="498447" cy="382007"/>
            </a:xfrm>
          </p:grpSpPr>
          <p:sp>
            <p:nvSpPr>
              <p:cNvPr id="244" name="monitor">
                <a:extLst>
                  <a:ext uri="{FF2B5EF4-FFF2-40B4-BE49-F238E27FC236}">
                    <a16:creationId xmlns:a16="http://schemas.microsoft.com/office/drawing/2014/main" id="{A59B9C8A-CE64-4412-8378-A96DEF2BF478}"/>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5" name="Rectangle 244">
                <a:extLst>
                  <a:ext uri="{FF2B5EF4-FFF2-40B4-BE49-F238E27FC236}">
                    <a16:creationId xmlns:a16="http://schemas.microsoft.com/office/drawing/2014/main" id="{C27AD5CD-81F9-4DEC-B0C0-E0FAAB66BEA8}"/>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6" name="Group 11">
                <a:extLst>
                  <a:ext uri="{FF2B5EF4-FFF2-40B4-BE49-F238E27FC236}">
                    <a16:creationId xmlns:a16="http://schemas.microsoft.com/office/drawing/2014/main" id="{A6852ED2-41F6-4095-B63D-F6C2BC4BB35A}"/>
                  </a:ext>
                </a:extLst>
              </p:cNvPr>
              <p:cNvGrpSpPr>
                <a:grpSpLocks noChangeAspect="1"/>
              </p:cNvGrpSpPr>
              <p:nvPr/>
            </p:nvGrpSpPr>
            <p:grpSpPr bwMode="auto">
              <a:xfrm>
                <a:off x="7581678" y="1714920"/>
                <a:ext cx="111860" cy="111860"/>
                <a:chOff x="5664" y="1835"/>
                <a:chExt cx="73" cy="73"/>
              </a:xfrm>
              <a:solidFill>
                <a:srgbClr val="FFFFFF"/>
              </a:solidFill>
            </p:grpSpPr>
            <p:sp>
              <p:nvSpPr>
                <p:cNvPr id="247" name="Freeform 12">
                  <a:extLst>
                    <a:ext uri="{FF2B5EF4-FFF2-40B4-BE49-F238E27FC236}">
                      <a16:creationId xmlns:a16="http://schemas.microsoft.com/office/drawing/2014/main" id="{57BB0B44-422B-4076-ADA5-406EBC65ECBE}"/>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8" name="Freeform 13">
                  <a:extLst>
                    <a:ext uri="{FF2B5EF4-FFF2-40B4-BE49-F238E27FC236}">
                      <a16:creationId xmlns:a16="http://schemas.microsoft.com/office/drawing/2014/main" id="{618A4267-1647-4A17-B54A-2B6AEA3F2DB2}"/>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9" name="Freeform 14">
                  <a:extLst>
                    <a:ext uri="{FF2B5EF4-FFF2-40B4-BE49-F238E27FC236}">
                      <a16:creationId xmlns:a16="http://schemas.microsoft.com/office/drawing/2014/main" id="{ABD684DE-14A1-41F2-A3EE-E1CE9370B24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0" name="Freeform 15">
                  <a:extLst>
                    <a:ext uri="{FF2B5EF4-FFF2-40B4-BE49-F238E27FC236}">
                      <a16:creationId xmlns:a16="http://schemas.microsoft.com/office/drawing/2014/main" id="{96A14187-C238-4E13-A4E5-3792D5B7B00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221" name="Group 220">
              <a:extLst>
                <a:ext uri="{FF2B5EF4-FFF2-40B4-BE49-F238E27FC236}">
                  <a16:creationId xmlns:a16="http://schemas.microsoft.com/office/drawing/2014/main" id="{F59155D4-A043-4542-AC96-ABE72FB7155C}"/>
                </a:ext>
              </a:extLst>
            </p:cNvPr>
            <p:cNvGrpSpPr/>
            <p:nvPr/>
          </p:nvGrpSpPr>
          <p:grpSpPr>
            <a:xfrm>
              <a:off x="249525" y="6119990"/>
              <a:ext cx="100957" cy="167604"/>
              <a:chOff x="7084723" y="1610486"/>
              <a:chExt cx="212660" cy="353049"/>
            </a:xfrm>
          </p:grpSpPr>
          <p:sp>
            <p:nvSpPr>
              <p:cNvPr id="238" name="Rectangle 237">
                <a:extLst>
                  <a:ext uri="{FF2B5EF4-FFF2-40B4-BE49-F238E27FC236}">
                    <a16:creationId xmlns:a16="http://schemas.microsoft.com/office/drawing/2014/main" id="{473691D7-74BB-4793-AFF7-19A82B4835DF}"/>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DCD5629E-E768-4FA4-AE8B-F048F108353F}"/>
                  </a:ext>
                </a:extLst>
              </p:cNvPr>
              <p:cNvGrpSpPr/>
              <p:nvPr/>
            </p:nvGrpSpPr>
            <p:grpSpPr>
              <a:xfrm>
                <a:off x="7138556" y="1706457"/>
                <a:ext cx="104198" cy="130248"/>
                <a:chOff x="9444088" y="2885171"/>
                <a:chExt cx="107950" cy="134938"/>
              </a:xfrm>
              <a:solidFill>
                <a:srgbClr val="FFFFFF"/>
              </a:solidFill>
            </p:grpSpPr>
            <p:sp>
              <p:nvSpPr>
                <p:cNvPr id="242" name="Freeform 26">
                  <a:extLst>
                    <a:ext uri="{FF2B5EF4-FFF2-40B4-BE49-F238E27FC236}">
                      <a16:creationId xmlns:a16="http://schemas.microsoft.com/office/drawing/2014/main" id="{8299A5CB-33AF-41A1-AF8F-2F599635843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3" name="Freeform 27">
                  <a:extLst>
                    <a:ext uri="{FF2B5EF4-FFF2-40B4-BE49-F238E27FC236}">
                      <a16:creationId xmlns:a16="http://schemas.microsoft.com/office/drawing/2014/main" id="{AF944CA6-073C-460C-A172-A29B02F9AFB6}"/>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240" name="CellPhone_E8EA">
                <a:extLst>
                  <a:ext uri="{FF2B5EF4-FFF2-40B4-BE49-F238E27FC236}">
                    <a16:creationId xmlns:a16="http://schemas.microsoft.com/office/drawing/2014/main" id="{135FDE9F-1C4B-41D5-AFEC-A7DB91D6C2A3}"/>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41" name="Straight Connector 240">
                <a:extLst>
                  <a:ext uri="{FF2B5EF4-FFF2-40B4-BE49-F238E27FC236}">
                    <a16:creationId xmlns:a16="http://schemas.microsoft.com/office/drawing/2014/main" id="{C4ED7F9B-613F-4733-9938-B44BEB2F665B}"/>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222" name="Group 221">
              <a:extLst>
                <a:ext uri="{FF2B5EF4-FFF2-40B4-BE49-F238E27FC236}">
                  <a16:creationId xmlns:a16="http://schemas.microsoft.com/office/drawing/2014/main" id="{C3643202-35E2-4DF5-B74C-A750DA026682}"/>
                </a:ext>
              </a:extLst>
            </p:cNvPr>
            <p:cNvGrpSpPr/>
            <p:nvPr/>
          </p:nvGrpSpPr>
          <p:grpSpPr>
            <a:xfrm>
              <a:off x="82320" y="6119990"/>
              <a:ext cx="100579" cy="167604"/>
              <a:chOff x="6490922" y="1610486"/>
              <a:chExt cx="211865" cy="353049"/>
            </a:xfrm>
          </p:grpSpPr>
          <p:sp>
            <p:nvSpPr>
              <p:cNvPr id="226" name="Rectangle 225">
                <a:extLst>
                  <a:ext uri="{FF2B5EF4-FFF2-40B4-BE49-F238E27FC236}">
                    <a16:creationId xmlns:a16="http://schemas.microsoft.com/office/drawing/2014/main" id="{7E035677-97E2-4965-BCE3-B8A36551FB31}"/>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7" name="Group 30">
                <a:extLst>
                  <a:ext uri="{FF2B5EF4-FFF2-40B4-BE49-F238E27FC236}">
                    <a16:creationId xmlns:a16="http://schemas.microsoft.com/office/drawing/2014/main" id="{99E5D5A6-D7EF-4406-BBD2-240F84E4ADB8}"/>
                  </a:ext>
                </a:extLst>
              </p:cNvPr>
              <p:cNvGrpSpPr>
                <a:grpSpLocks noChangeAspect="1"/>
              </p:cNvGrpSpPr>
              <p:nvPr/>
            </p:nvGrpSpPr>
            <p:grpSpPr bwMode="auto">
              <a:xfrm>
                <a:off x="6545792" y="1729376"/>
                <a:ext cx="111361" cy="115269"/>
                <a:chOff x="5049" y="1841"/>
                <a:chExt cx="57" cy="59"/>
              </a:xfrm>
              <a:solidFill>
                <a:srgbClr val="FFFFFF"/>
              </a:solidFill>
            </p:grpSpPr>
            <p:sp>
              <p:nvSpPr>
                <p:cNvPr id="230" name="Freeform 31">
                  <a:extLst>
                    <a:ext uri="{FF2B5EF4-FFF2-40B4-BE49-F238E27FC236}">
                      <a16:creationId xmlns:a16="http://schemas.microsoft.com/office/drawing/2014/main" id="{B1B0D524-C54F-4BD2-BA48-96ED8862AF7E}"/>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1" name="Freeform 32">
                  <a:extLst>
                    <a:ext uri="{FF2B5EF4-FFF2-40B4-BE49-F238E27FC236}">
                      <a16:creationId xmlns:a16="http://schemas.microsoft.com/office/drawing/2014/main" id="{C7B36437-24F1-4B08-AC08-ABF17C37811A}"/>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2" name="Freeform 33">
                  <a:extLst>
                    <a:ext uri="{FF2B5EF4-FFF2-40B4-BE49-F238E27FC236}">
                      <a16:creationId xmlns:a16="http://schemas.microsoft.com/office/drawing/2014/main" id="{E4661071-B60B-49FD-8C31-915584D7C162}"/>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3" name="Freeform 34">
                  <a:extLst>
                    <a:ext uri="{FF2B5EF4-FFF2-40B4-BE49-F238E27FC236}">
                      <a16:creationId xmlns:a16="http://schemas.microsoft.com/office/drawing/2014/main" id="{52FB2407-0EC9-4B72-9B26-64D5FA012DAD}"/>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4" name="Freeform 35">
                  <a:extLst>
                    <a:ext uri="{FF2B5EF4-FFF2-40B4-BE49-F238E27FC236}">
                      <a16:creationId xmlns:a16="http://schemas.microsoft.com/office/drawing/2014/main" id="{F83DEAE3-9B85-4317-A700-4BE54056104E}"/>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5" name="Freeform 36">
                  <a:extLst>
                    <a:ext uri="{FF2B5EF4-FFF2-40B4-BE49-F238E27FC236}">
                      <a16:creationId xmlns:a16="http://schemas.microsoft.com/office/drawing/2014/main" id="{59F8E7DF-15B0-4FBD-B173-1FC5E35B9043}"/>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6" name="Freeform 37">
                  <a:extLst>
                    <a:ext uri="{FF2B5EF4-FFF2-40B4-BE49-F238E27FC236}">
                      <a16:creationId xmlns:a16="http://schemas.microsoft.com/office/drawing/2014/main" id="{0DD80705-2681-48F0-B2BE-9E8C014EB34F}"/>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7" name="Freeform 38">
                  <a:extLst>
                    <a:ext uri="{FF2B5EF4-FFF2-40B4-BE49-F238E27FC236}">
                      <a16:creationId xmlns:a16="http://schemas.microsoft.com/office/drawing/2014/main" id="{585DED99-FEC1-4B7E-8D71-7F9C2C79CC24}"/>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228" name="CellPhone_E8EA">
                <a:extLst>
                  <a:ext uri="{FF2B5EF4-FFF2-40B4-BE49-F238E27FC236}">
                    <a16:creationId xmlns:a16="http://schemas.microsoft.com/office/drawing/2014/main" id="{1B17B9E3-C5B3-46B7-8485-FDEABAFC6D04}"/>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29" name="Straight Connector 228">
                <a:extLst>
                  <a:ext uri="{FF2B5EF4-FFF2-40B4-BE49-F238E27FC236}">
                    <a16:creationId xmlns:a16="http://schemas.microsoft.com/office/drawing/2014/main" id="{386A1CFA-79ED-4EB6-AB60-FE946D39F647}"/>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223" name="Group 89">
              <a:extLst>
                <a:ext uri="{FF2B5EF4-FFF2-40B4-BE49-F238E27FC236}">
                  <a16:creationId xmlns:a16="http://schemas.microsoft.com/office/drawing/2014/main" id="{FDFA1C92-0228-4166-8335-E8465FE2B379}"/>
                </a:ext>
              </a:extLst>
            </p:cNvPr>
            <p:cNvGrpSpPr>
              <a:grpSpLocks noChangeAspect="1"/>
            </p:cNvGrpSpPr>
            <p:nvPr/>
          </p:nvGrpSpPr>
          <p:grpSpPr bwMode="auto">
            <a:xfrm>
              <a:off x="715339" y="6119989"/>
              <a:ext cx="150586" cy="187521"/>
              <a:chOff x="1596" y="1479"/>
              <a:chExt cx="159" cy="198"/>
            </a:xfrm>
            <a:solidFill>
              <a:schemeClr val="bg1">
                <a:lumMod val="50000"/>
              </a:schemeClr>
            </a:solidFill>
          </p:grpSpPr>
          <p:sp>
            <p:nvSpPr>
              <p:cNvPr id="224" name="Freeform 90">
                <a:extLst>
                  <a:ext uri="{FF2B5EF4-FFF2-40B4-BE49-F238E27FC236}">
                    <a16:creationId xmlns:a16="http://schemas.microsoft.com/office/drawing/2014/main" id="{AEA568A4-C80F-42DF-92E5-0435821BCF1F}"/>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25" name="Freeform 91">
                <a:extLst>
                  <a:ext uri="{FF2B5EF4-FFF2-40B4-BE49-F238E27FC236}">
                    <a16:creationId xmlns:a16="http://schemas.microsoft.com/office/drawing/2014/main" id="{CCCE0647-E94C-45BE-93EA-3FDD183131CD}"/>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Tree>
    <p:extLst>
      <p:ext uri="{BB962C8B-B14F-4D97-AF65-F5344CB8AC3E}">
        <p14:creationId xmlns:p14="http://schemas.microsoft.com/office/powerpoint/2010/main" val="2291036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animEffect transition="in" filter="fade">
                                      <p:cBhvr>
                                        <p:cTn id="13" dur="500"/>
                                        <p:tgtEl>
                                          <p:spTgt spid="135"/>
                                        </p:tgtEl>
                                      </p:cBhvr>
                                    </p:animEffect>
                                  </p:childTnLst>
                                </p:cTn>
                              </p:par>
                            </p:childTnLst>
                          </p:cTn>
                        </p:par>
                        <p:par>
                          <p:cTn id="14" fill="hold">
                            <p:stCondLst>
                              <p:cond delay="500"/>
                            </p:stCondLst>
                            <p:childTnLst>
                              <p:par>
                                <p:cTn id="15" presetID="16" presetClass="entr" presetSubtype="37" fill="hold" nodeType="after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barn(outVertical)">
                                      <p:cBhvr>
                                        <p:cTn id="17" dur="500"/>
                                        <p:tgtEl>
                                          <p:spTgt spid="104"/>
                                        </p:tgtEl>
                                      </p:cBhvr>
                                    </p:animEffect>
                                  </p:childTnLst>
                                </p:cTn>
                              </p:par>
                              <p:par>
                                <p:cTn id="18" presetID="16" presetClass="entr" presetSubtype="37" fill="hold" grpId="0" nodeType="withEffect">
                                  <p:stCondLst>
                                    <p:cond delay="0"/>
                                  </p:stCondLst>
                                  <p:childTnLst>
                                    <p:set>
                                      <p:cBhvr>
                                        <p:cTn id="19" dur="1" fill="hold">
                                          <p:stCondLst>
                                            <p:cond delay="0"/>
                                          </p:stCondLst>
                                        </p:cTn>
                                        <p:tgtEl>
                                          <p:spTgt spid="134"/>
                                        </p:tgtEl>
                                        <p:attrNameLst>
                                          <p:attrName>style.visibility</p:attrName>
                                        </p:attrNameLst>
                                      </p:cBhvr>
                                      <p:to>
                                        <p:strVal val="visible"/>
                                      </p:to>
                                    </p:set>
                                    <p:animEffect transition="in" filter="barn(outVertical)">
                                      <p:cBhvr>
                                        <p:cTn id="20" dur="500"/>
                                        <p:tgtEl>
                                          <p:spTgt spid="134"/>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66"/>
                                        </p:tgtEl>
                                        <p:attrNameLst>
                                          <p:attrName>style.visibility</p:attrName>
                                        </p:attrNameLst>
                                      </p:cBhvr>
                                      <p:to>
                                        <p:strVal val="visible"/>
                                      </p:to>
                                    </p:set>
                                    <p:animEffect transition="in" filter="fade">
                                      <p:cBhvr>
                                        <p:cTn id="24" dur="500"/>
                                        <p:tgtEl>
                                          <p:spTgt spid="16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500"/>
                                        <p:tgtEl>
                                          <p:spTgt spid="94"/>
                                        </p:tgtEl>
                                      </p:cBhvr>
                                    </p:animEffect>
                                  </p:childTnLst>
                                </p:cTn>
                              </p:par>
                              <p:par>
                                <p:cTn id="28" presetID="10" presetClass="entr" presetSubtype="0"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nodeType="withEffect">
                                  <p:stCondLst>
                                    <p:cond delay="0"/>
                                  </p:stCondLst>
                                  <p:childTnLst>
                                    <p:set>
                                      <p:cBhvr>
                                        <p:cTn id="32" dur="1" fill="hold">
                                          <p:stCondLst>
                                            <p:cond delay="0"/>
                                          </p:stCondLst>
                                        </p:cTn>
                                        <p:tgtEl>
                                          <p:spTgt spid="219"/>
                                        </p:tgtEl>
                                        <p:attrNameLst>
                                          <p:attrName>style.visibility</p:attrName>
                                        </p:attrNameLst>
                                      </p:cBhvr>
                                      <p:to>
                                        <p:strVal val="visible"/>
                                      </p:to>
                                    </p:set>
                                    <p:animEffect transition="in" filter="fade">
                                      <p:cBhvr>
                                        <p:cTn id="33" dur="500"/>
                                        <p:tgtEl>
                                          <p:spTgt spid="219"/>
                                        </p:tgtEl>
                                      </p:cBhvr>
                                    </p:animEffect>
                                  </p:childTnLst>
                                </p:cTn>
                              </p:par>
                            </p:childTnLst>
                          </p:cTn>
                        </p:par>
                        <p:par>
                          <p:cTn id="34" fill="hold">
                            <p:stCondLst>
                              <p:cond delay="1500"/>
                            </p:stCondLst>
                            <p:childTnLst>
                              <p:par>
                                <p:cTn id="35" presetID="16" presetClass="entr" presetSubtype="37" fill="hold" nodeType="afterEffect">
                                  <p:stCondLst>
                                    <p:cond delay="0"/>
                                  </p:stCondLst>
                                  <p:childTnLst>
                                    <p:set>
                                      <p:cBhvr>
                                        <p:cTn id="36" dur="1" fill="hold">
                                          <p:stCondLst>
                                            <p:cond delay="0"/>
                                          </p:stCondLst>
                                        </p:cTn>
                                        <p:tgtEl>
                                          <p:spTgt spid="112"/>
                                        </p:tgtEl>
                                        <p:attrNameLst>
                                          <p:attrName>style.visibility</p:attrName>
                                        </p:attrNameLst>
                                      </p:cBhvr>
                                      <p:to>
                                        <p:strVal val="visible"/>
                                      </p:to>
                                    </p:set>
                                    <p:animEffect transition="in" filter="barn(outVertical)">
                                      <p:cBhvr>
                                        <p:cTn id="37" dur="500"/>
                                        <p:tgtEl>
                                          <p:spTgt spid="112"/>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barn(outVertical)">
                                      <p:cBhvr>
                                        <p:cTn id="4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66" grpId="0" animBg="1"/>
      <p:bldP spid="56" grpId="0"/>
      <p:bldP spid="94" grpId="0"/>
      <p:bldP spid="133" grpId="0" animBg="1"/>
      <p:bldP spid="13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 User box">
            <a:extLst>
              <a:ext uri="{FF2B5EF4-FFF2-40B4-BE49-F238E27FC236}">
                <a16:creationId xmlns:a16="http://schemas.microsoft.com/office/drawing/2014/main" id="{DE5F2A40-D211-47C5-9E85-CDEF470AAE5E}"/>
              </a:ext>
            </a:extLst>
          </p:cNvPr>
          <p:cNvSpPr/>
          <p:nvPr/>
        </p:nvSpPr>
        <p:spPr bwMode="auto">
          <a:xfrm>
            <a:off x="437272" y="4717936"/>
            <a:ext cx="11273928" cy="1081544"/>
          </a:xfrm>
          <a:prstGeom prst="homePlate">
            <a:avLst>
              <a:gd name="adj" fmla="val 0"/>
            </a:avLst>
          </a:prstGeom>
          <a:solidFill>
            <a:schemeClr val="bg1"/>
          </a:solidFill>
          <a:ln w="19050">
            <a:gradFill>
              <a:gsLst>
                <a:gs pos="0">
                  <a:schemeClr val="bg1"/>
                </a:gs>
                <a:gs pos="80000">
                  <a:srgbClr val="0078D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46304" tIns="91440" bIns="137160" rtlCol="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92928">
                      <a:srgbClr val="0078D4"/>
                    </a:gs>
                    <a:gs pos="100000">
                      <a:srgbClr val="0078D4"/>
                    </a:gs>
                  </a:gsLst>
                  <a:lin ang="5400000" scaled="1"/>
                </a:gradFill>
                <a:effectLst/>
                <a:uLnTx/>
                <a:uFillTx/>
                <a:latin typeface="Segoe UI Semibold"/>
                <a:ea typeface="+mn-ea"/>
                <a:cs typeface="+mn-cs"/>
              </a:rPr>
              <a:t>User Experience - </a:t>
            </a:r>
            <a:r>
              <a:rPr kumimoji="0" lang="en-US" sz="1200" b="1" i="1" u="none" strike="noStrike" kern="1200" cap="none" spc="0" normalizeH="0" baseline="0" noProof="0">
                <a:ln>
                  <a:noFill/>
                </a:ln>
                <a:gradFill>
                  <a:gsLst>
                    <a:gs pos="92928">
                      <a:srgbClr val="0078D4"/>
                    </a:gs>
                    <a:gs pos="100000">
                      <a:srgbClr val="0078D4"/>
                    </a:gs>
                  </a:gsLst>
                  <a:lin ang="5400000" scaled="1"/>
                </a:gradFill>
                <a:effectLst/>
                <a:uLnTx/>
                <a:uFillTx/>
                <a:latin typeface="Segoe UI Semilight" panose="020B0402040204020203" pitchFamily="34" charset="0"/>
                <a:ea typeface="+mn-ea"/>
                <a:cs typeface="Segoe UI Semilight" panose="020B0402040204020203" pitchFamily="34" charset="0"/>
              </a:rPr>
              <a:t>Slow is the new broken </a:t>
            </a:r>
          </a:p>
        </p:txBody>
      </p:sp>
      <p:sp>
        <p:nvSpPr>
          <p:cNvPr id="470" name="!! Modern box">
            <a:extLst>
              <a:ext uri="{FF2B5EF4-FFF2-40B4-BE49-F238E27FC236}">
                <a16:creationId xmlns:a16="http://schemas.microsoft.com/office/drawing/2014/main" id="{88CE8577-58D0-4F39-88B8-069553568B75}"/>
              </a:ext>
            </a:extLst>
          </p:cNvPr>
          <p:cNvSpPr/>
          <p:nvPr/>
        </p:nvSpPr>
        <p:spPr bwMode="auto">
          <a:xfrm>
            <a:off x="437308" y="3313656"/>
            <a:ext cx="11273680" cy="1482011"/>
          </a:xfrm>
          <a:prstGeom prst="homePlate">
            <a:avLst>
              <a:gd name="adj" fmla="val 0"/>
            </a:avLst>
          </a:prstGeom>
          <a:solidFill>
            <a:schemeClr val="bg1"/>
          </a:solidFill>
          <a:ln w="19050">
            <a:gradFill>
              <a:gsLst>
                <a:gs pos="23000">
                  <a:srgbClr val="107C10"/>
                </a:gs>
                <a:gs pos="100000">
                  <a:srgbClr val="107C1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46304" tIns="137160" rtlCol="0" anchor="t"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a:ea typeface="+mn-ea"/>
                <a:cs typeface="+mn-cs"/>
              </a:rPr>
              <a:t>Security </a:t>
            </a:r>
            <a:r>
              <a:rPr kumimoji="0" lang="en-US" sz="1200" b="1"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light" panose="020B0402040204020203" pitchFamily="34" charset="0"/>
                <a:ea typeface="+mn-ea"/>
                <a:cs typeface="Segoe UI Semilight" panose="020B0402040204020203" pitchFamily="34" charset="0"/>
              </a:rPr>
              <a:t>- </a:t>
            </a:r>
            <a:r>
              <a:rPr kumimoji="0" lang="en-US" sz="1200" b="1" i="1" u="none" strike="noStrike" kern="1200" cap="none" spc="0" normalizeH="0" baseline="0" noProof="0">
                <a:ln>
                  <a:noFill/>
                </a:ln>
                <a:gradFill>
                  <a:gsLst>
                    <a:gs pos="83000">
                      <a:srgbClr val="107C10"/>
                    </a:gs>
                    <a:gs pos="100000">
                      <a:srgbClr val="107C10"/>
                    </a:gs>
                  </a:gsLst>
                  <a:lin ang="5400000" scaled="1"/>
                </a:gradFill>
                <a:effectLst/>
                <a:uLnTx/>
                <a:uFillTx/>
                <a:latin typeface="Segoe UI Semilight" panose="020B0402040204020203" pitchFamily="34" charset="0"/>
                <a:ea typeface="+mn-ea"/>
                <a:cs typeface="Segoe UI Semilight" panose="020B0402040204020203" pitchFamily="34" charset="0"/>
              </a:rPr>
              <a:t>Resilient, Simple, Adaptable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F60A4E65-EC57-433F-9431-7B6A1F47247B}"/>
              </a:ext>
            </a:extLst>
          </p:cNvPr>
          <p:cNvSpPr>
            <a:spLocks noGrp="1"/>
          </p:cNvSpPr>
          <p:nvPr>
            <p:ph type="title"/>
          </p:nvPr>
        </p:nvSpPr>
        <p:spPr>
          <a:xfrm>
            <a:off x="384960" y="300117"/>
            <a:ext cx="11018520" cy="830997"/>
          </a:xfrm>
        </p:spPr>
        <p:txBody>
          <a:bodyPr>
            <a:normAutofit/>
          </a:bodyPr>
          <a:lstStyle/>
          <a:p>
            <a:r>
              <a:rPr lang="en-US"/>
              <a:t>Secure Access Service Edge (SASE)</a:t>
            </a:r>
            <a:br>
              <a:rPr lang="en-US"/>
            </a:br>
            <a:r>
              <a:rPr lang="en-US" sz="1800">
                <a:latin typeface="+mn-lt"/>
                <a:cs typeface="Segoe UI"/>
              </a:rPr>
              <a:t>Architecture for Secure, Responsive, and Pervasive Productivity</a:t>
            </a:r>
          </a:p>
        </p:txBody>
      </p:sp>
      <p:sp>
        <p:nvSpPr>
          <p:cNvPr id="76" name="TextBox 75">
            <a:extLst>
              <a:ext uri="{FF2B5EF4-FFF2-40B4-BE49-F238E27FC236}">
                <a16:creationId xmlns:a16="http://schemas.microsoft.com/office/drawing/2014/main" id="{34FA32B4-4740-4116-A588-5FF1B24BD9FB}"/>
              </a:ext>
            </a:extLst>
          </p:cNvPr>
          <p:cNvSpPr txBox="1"/>
          <p:nvPr/>
        </p:nvSpPr>
        <p:spPr>
          <a:xfrm>
            <a:off x="6793775" y="6418813"/>
            <a:ext cx="1156680"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The Office</a:t>
            </a:r>
          </a:p>
        </p:txBody>
      </p:sp>
      <p:sp>
        <p:nvSpPr>
          <p:cNvPr id="79" name="TextBox 78">
            <a:extLst>
              <a:ext uri="{FF2B5EF4-FFF2-40B4-BE49-F238E27FC236}">
                <a16:creationId xmlns:a16="http://schemas.microsoft.com/office/drawing/2014/main" id="{FF0B04A4-D4D4-44FA-A847-5D7DFB83B387}"/>
              </a:ext>
            </a:extLst>
          </p:cNvPr>
          <p:cNvSpPr txBox="1"/>
          <p:nvPr/>
        </p:nvSpPr>
        <p:spPr>
          <a:xfrm>
            <a:off x="4224089" y="6418813"/>
            <a:ext cx="1862594"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Managed Users and Devices</a:t>
            </a:r>
          </a:p>
        </p:txBody>
      </p:sp>
      <p:sp>
        <p:nvSpPr>
          <p:cNvPr id="99" name="TextBox 98">
            <a:extLst>
              <a:ext uri="{FF2B5EF4-FFF2-40B4-BE49-F238E27FC236}">
                <a16:creationId xmlns:a16="http://schemas.microsoft.com/office/drawing/2014/main" id="{33AB7700-5BA8-4680-9361-E7B5162919AF}"/>
              </a:ext>
            </a:extLst>
          </p:cNvPr>
          <p:cNvSpPr txBox="1"/>
          <p:nvPr/>
        </p:nvSpPr>
        <p:spPr>
          <a:xfrm>
            <a:off x="8375540" y="6418813"/>
            <a:ext cx="1502427"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IoT and OT Environment</a:t>
            </a:r>
          </a:p>
        </p:txBody>
      </p:sp>
      <p:grpSp>
        <p:nvGrpSpPr>
          <p:cNvPr id="105" name="Group 104">
            <a:extLst>
              <a:ext uri="{FF2B5EF4-FFF2-40B4-BE49-F238E27FC236}">
                <a16:creationId xmlns:a16="http://schemas.microsoft.com/office/drawing/2014/main" id="{24841625-C791-4F82-9AE3-3FFC761A3610}"/>
              </a:ext>
              <a:ext uri="{C183D7F6-B498-43B3-948B-1728B52AA6E4}">
                <adec:decorative xmlns:adec="http://schemas.microsoft.com/office/drawing/2017/decorative" val="1"/>
              </a:ext>
            </a:extLst>
          </p:cNvPr>
          <p:cNvGrpSpPr/>
          <p:nvPr/>
        </p:nvGrpSpPr>
        <p:grpSpPr>
          <a:xfrm>
            <a:off x="6121669" y="1577041"/>
            <a:ext cx="2424084" cy="313642"/>
            <a:chOff x="6879104" y="4015114"/>
            <a:chExt cx="3693543" cy="477891"/>
          </a:xfrm>
        </p:grpSpPr>
        <p:pic>
          <p:nvPicPr>
            <p:cNvPr id="106" name="Picture 105" descr="Logo&#10;&#10;Description automatically generated">
              <a:extLst>
                <a:ext uri="{FF2B5EF4-FFF2-40B4-BE49-F238E27FC236}">
                  <a16:creationId xmlns:a16="http://schemas.microsoft.com/office/drawing/2014/main" id="{37B0F9A0-48EA-4843-BE28-67B0A2E65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3954" y="4101295"/>
              <a:ext cx="312466" cy="312466"/>
            </a:xfrm>
            <a:prstGeom prst="rect">
              <a:avLst/>
            </a:prstGeom>
          </p:spPr>
        </p:pic>
        <p:pic>
          <p:nvPicPr>
            <p:cNvPr id="107" name="Picture 106" descr="Icon&#10;&#10;Description automatically generated">
              <a:extLst>
                <a:ext uri="{FF2B5EF4-FFF2-40B4-BE49-F238E27FC236}">
                  <a16:creationId xmlns:a16="http://schemas.microsoft.com/office/drawing/2014/main" id="{A12A9E43-9939-4DEF-A380-7588A7A20F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5034" y="4119929"/>
              <a:ext cx="261202" cy="293486"/>
            </a:xfrm>
            <a:prstGeom prst="rect">
              <a:avLst/>
            </a:prstGeom>
          </p:spPr>
        </p:pic>
        <p:pic>
          <p:nvPicPr>
            <p:cNvPr id="108" name="Picture 107" descr="Icon&#10;&#10;Description automatically generated">
              <a:extLst>
                <a:ext uri="{FF2B5EF4-FFF2-40B4-BE49-F238E27FC236}">
                  <a16:creationId xmlns:a16="http://schemas.microsoft.com/office/drawing/2014/main" id="{20FEACEA-3C6E-4BA3-8249-43C945404A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2391" y="4015114"/>
              <a:ext cx="477891" cy="477891"/>
            </a:xfrm>
            <a:prstGeom prst="rect">
              <a:avLst/>
            </a:prstGeom>
          </p:spPr>
        </p:pic>
        <p:pic>
          <p:nvPicPr>
            <p:cNvPr id="109" name="Picture 108" descr="Logo&#10;&#10;Description automatically generated">
              <a:extLst>
                <a:ext uri="{FF2B5EF4-FFF2-40B4-BE49-F238E27FC236}">
                  <a16:creationId xmlns:a16="http://schemas.microsoft.com/office/drawing/2014/main" id="{20BE2979-5BA3-4EA0-8676-4A7BF2629F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8896" y="4072490"/>
              <a:ext cx="186444" cy="341749"/>
            </a:xfrm>
            <a:prstGeom prst="rect">
              <a:avLst/>
            </a:prstGeom>
          </p:spPr>
        </p:pic>
        <p:pic>
          <p:nvPicPr>
            <p:cNvPr id="110" name="Picture 2" descr="See the source image">
              <a:extLst>
                <a:ext uri="{FF2B5EF4-FFF2-40B4-BE49-F238E27FC236}">
                  <a16:creationId xmlns:a16="http://schemas.microsoft.com/office/drawing/2014/main" id="{EA430958-0BBC-4213-94F2-071430B868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9104" y="4102111"/>
              <a:ext cx="303799" cy="303799"/>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See the source image">
              <a:extLst>
                <a:ext uri="{FF2B5EF4-FFF2-40B4-BE49-F238E27FC236}">
                  <a16:creationId xmlns:a16="http://schemas.microsoft.com/office/drawing/2014/main" id="{A6FFDB67-0474-426A-862A-8EA0533BA7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1517" y="4071537"/>
              <a:ext cx="369557" cy="36955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See the source image">
              <a:extLst>
                <a:ext uri="{FF2B5EF4-FFF2-40B4-BE49-F238E27FC236}">
                  <a16:creationId xmlns:a16="http://schemas.microsoft.com/office/drawing/2014/main" id="{45A456DA-22DB-4E50-9CE4-CE8A11ED40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09688" y="4201412"/>
              <a:ext cx="614089" cy="150731"/>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112">
              <a:extLst>
                <a:ext uri="{FF2B5EF4-FFF2-40B4-BE49-F238E27FC236}">
                  <a16:creationId xmlns:a16="http://schemas.microsoft.com/office/drawing/2014/main" id="{5C65A135-31CD-4F43-B756-42887CD1A388}"/>
                </a:ext>
              </a:extLst>
            </p:cNvPr>
            <p:cNvGrpSpPr/>
            <p:nvPr/>
          </p:nvGrpSpPr>
          <p:grpSpPr>
            <a:xfrm>
              <a:off x="10304850" y="4231790"/>
              <a:ext cx="267797" cy="64881"/>
              <a:chOff x="9779309" y="3865093"/>
              <a:chExt cx="161337" cy="39088"/>
            </a:xfrm>
          </p:grpSpPr>
          <p:sp>
            <p:nvSpPr>
              <p:cNvPr id="114" name="Oval 113">
                <a:extLst>
                  <a:ext uri="{FF2B5EF4-FFF2-40B4-BE49-F238E27FC236}">
                    <a16:creationId xmlns:a16="http://schemas.microsoft.com/office/drawing/2014/main" id="{114FBE4B-4CE7-4A07-91E2-293E07701E90}"/>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5" name="Oval 114">
                <a:extLst>
                  <a:ext uri="{FF2B5EF4-FFF2-40B4-BE49-F238E27FC236}">
                    <a16:creationId xmlns:a16="http://schemas.microsoft.com/office/drawing/2014/main" id="{CD66A96E-7C47-4D8B-8B39-B6C715EA560B}"/>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6" name="Oval 115">
                <a:extLst>
                  <a:ext uri="{FF2B5EF4-FFF2-40B4-BE49-F238E27FC236}">
                    <a16:creationId xmlns:a16="http://schemas.microsoft.com/office/drawing/2014/main" id="{7123C0E7-A8BF-4052-81BD-7EBCFD4761E1}"/>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140" name="!! Apps">
            <a:extLst>
              <a:ext uri="{FF2B5EF4-FFF2-40B4-BE49-F238E27FC236}">
                <a16:creationId xmlns:a16="http://schemas.microsoft.com/office/drawing/2014/main" id="{2AE117D6-A1E1-4E6A-8CAB-FE9B964A1F88}"/>
              </a:ext>
              <a:ext uri="{C183D7F6-B498-43B3-948B-1728B52AA6E4}">
                <adec:decorative xmlns:adec="http://schemas.microsoft.com/office/drawing/2017/decorative" val="1"/>
              </a:ext>
            </a:extLst>
          </p:cNvPr>
          <p:cNvGrpSpPr/>
          <p:nvPr/>
        </p:nvGrpSpPr>
        <p:grpSpPr>
          <a:xfrm>
            <a:off x="2258359" y="1550072"/>
            <a:ext cx="3588619" cy="331960"/>
            <a:chOff x="723855" y="4007275"/>
            <a:chExt cx="5467929" cy="505802"/>
          </a:xfrm>
        </p:grpSpPr>
        <p:pic>
          <p:nvPicPr>
            <p:cNvPr id="141" name="Picture 171">
              <a:extLst>
                <a:ext uri="{FF2B5EF4-FFF2-40B4-BE49-F238E27FC236}">
                  <a16:creationId xmlns:a16="http://schemas.microsoft.com/office/drawing/2014/main" id="{92DEF562-AF03-4BD9-870D-52C546C8F20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158689" y="4154750"/>
              <a:ext cx="261996" cy="26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Graphic 141">
              <a:extLst>
                <a:ext uri="{FF2B5EF4-FFF2-40B4-BE49-F238E27FC236}">
                  <a16:creationId xmlns:a16="http://schemas.microsoft.com/office/drawing/2014/main" id="{3488D80D-4940-4819-A966-5BCFEFF8313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4027" y="4156157"/>
              <a:ext cx="259267" cy="259267"/>
            </a:xfrm>
            <a:prstGeom prst="rect">
              <a:avLst/>
            </a:prstGeom>
          </p:spPr>
        </p:pic>
        <p:pic>
          <p:nvPicPr>
            <p:cNvPr id="143" name="Graphic 142">
              <a:extLst>
                <a:ext uri="{FF2B5EF4-FFF2-40B4-BE49-F238E27FC236}">
                  <a16:creationId xmlns:a16="http://schemas.microsoft.com/office/drawing/2014/main" id="{D607892B-7BCD-4209-89F0-63B7EB58840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52723" y="4156157"/>
              <a:ext cx="259267" cy="259267"/>
            </a:xfrm>
            <a:prstGeom prst="rect">
              <a:avLst/>
            </a:prstGeom>
          </p:spPr>
        </p:pic>
        <p:grpSp>
          <p:nvGrpSpPr>
            <p:cNvPr id="144" name="Group 143">
              <a:extLst>
                <a:ext uri="{FF2B5EF4-FFF2-40B4-BE49-F238E27FC236}">
                  <a16:creationId xmlns:a16="http://schemas.microsoft.com/office/drawing/2014/main" id="{E9924A91-381C-448E-B15F-FEF67028D362}"/>
                </a:ext>
              </a:extLst>
            </p:cNvPr>
            <p:cNvGrpSpPr/>
            <p:nvPr/>
          </p:nvGrpSpPr>
          <p:grpSpPr>
            <a:xfrm>
              <a:off x="5335332" y="4034423"/>
              <a:ext cx="477535" cy="477534"/>
              <a:chOff x="9273516" y="3238279"/>
              <a:chExt cx="914400" cy="914400"/>
            </a:xfrm>
          </p:grpSpPr>
          <p:pic>
            <p:nvPicPr>
              <p:cNvPr id="176" name="Graphic 175" descr="Cloud">
                <a:extLst>
                  <a:ext uri="{FF2B5EF4-FFF2-40B4-BE49-F238E27FC236}">
                    <a16:creationId xmlns:a16="http://schemas.microsoft.com/office/drawing/2014/main" id="{83A8981E-2DFA-4F34-A632-37F699577F3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73516" y="3238279"/>
                <a:ext cx="914400" cy="914400"/>
              </a:xfrm>
              <a:prstGeom prst="rect">
                <a:avLst/>
              </a:prstGeom>
            </p:spPr>
          </p:pic>
          <p:sp>
            <p:nvSpPr>
              <p:cNvPr id="177" name="TextBox 176">
                <a:extLst>
                  <a:ext uri="{FF2B5EF4-FFF2-40B4-BE49-F238E27FC236}">
                    <a16:creationId xmlns:a16="http://schemas.microsoft.com/office/drawing/2014/main" id="{20DDF7B2-1427-42D7-835B-7D7A51F614B5}"/>
                  </a:ext>
                </a:extLst>
              </p:cNvPr>
              <p:cNvSpPr txBox="1"/>
              <p:nvPr/>
            </p:nvSpPr>
            <p:spPr>
              <a:xfrm>
                <a:off x="9560229" y="3579832"/>
                <a:ext cx="340170" cy="352687"/>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Verdana Pro Cond" panose="020B0604020202020204" pitchFamily="34" charset="0"/>
                    <a:ea typeface="+mn-ea"/>
                    <a:cs typeface="Segoe UI Semibold" panose="020B0702040204020203" pitchFamily="34" charset="0"/>
                  </a:rPr>
                  <a:t>S</a:t>
                </a:r>
                <a:r>
                  <a:rPr kumimoji="0" lang="en-US" sz="900" b="0" i="0" u="none" strike="noStrike" kern="1200" cap="none" spc="0" normalizeH="0" baseline="0" noProof="0">
                    <a:ln>
                      <a:noFill/>
                    </a:ln>
                    <a:solidFill>
                      <a:srgbClr val="FFFFFF"/>
                    </a:solidFill>
                    <a:effectLst/>
                    <a:uLnTx/>
                    <a:uFillTx/>
                    <a:latin typeface="Verdana Pro Cond Light" panose="020B0604020202020204" pitchFamily="34" charset="0"/>
                    <a:ea typeface="+mn-ea"/>
                    <a:cs typeface="+mn-cs"/>
                  </a:rPr>
                  <a:t>3</a:t>
                </a:r>
              </a:p>
            </p:txBody>
          </p:sp>
        </p:grpSp>
        <p:pic>
          <p:nvPicPr>
            <p:cNvPr id="145" name="Picture 144" descr="Graphical user interface, application, icon&#10;&#10;Description automatically generated">
              <a:extLst>
                <a:ext uri="{FF2B5EF4-FFF2-40B4-BE49-F238E27FC236}">
                  <a16:creationId xmlns:a16="http://schemas.microsoft.com/office/drawing/2014/main" id="{B78950F6-BC5B-407E-805E-6FB7BCF35F6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82879" y="4007275"/>
              <a:ext cx="505802" cy="505802"/>
            </a:xfrm>
            <a:prstGeom prst="rect">
              <a:avLst/>
            </a:prstGeom>
          </p:spPr>
        </p:pic>
        <p:pic>
          <p:nvPicPr>
            <p:cNvPr id="146" name="Picture 145" descr="A picture containing icon&#10;&#10;Description automatically generated">
              <a:extLst>
                <a:ext uri="{FF2B5EF4-FFF2-40B4-BE49-F238E27FC236}">
                  <a16:creationId xmlns:a16="http://schemas.microsoft.com/office/drawing/2014/main" id="{0A26142F-4780-4452-A7FB-71C3E052974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23855" y="4007275"/>
              <a:ext cx="505802" cy="505802"/>
            </a:xfrm>
            <a:prstGeom prst="rect">
              <a:avLst/>
            </a:prstGeom>
          </p:spPr>
        </p:pic>
        <p:pic>
          <p:nvPicPr>
            <p:cNvPr id="147" name="Picture 146" descr="Icon&#10;&#10;Description automatically generated">
              <a:extLst>
                <a:ext uri="{FF2B5EF4-FFF2-40B4-BE49-F238E27FC236}">
                  <a16:creationId xmlns:a16="http://schemas.microsoft.com/office/drawing/2014/main" id="{C01F39B9-A1C3-4300-BE2B-84C8ADEAC42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16421" y="4007275"/>
              <a:ext cx="505802" cy="505802"/>
            </a:xfrm>
            <a:prstGeom prst="rect">
              <a:avLst/>
            </a:prstGeom>
          </p:spPr>
        </p:pic>
        <p:pic>
          <p:nvPicPr>
            <p:cNvPr id="148" name="Picture 147" descr="Graphical user interface, icon&#10;&#10;Description automatically generated">
              <a:extLst>
                <a:ext uri="{FF2B5EF4-FFF2-40B4-BE49-F238E27FC236}">
                  <a16:creationId xmlns:a16="http://schemas.microsoft.com/office/drawing/2014/main" id="{7BE2B61E-0F43-4C3D-8A23-582DE558E16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01554" y="4007275"/>
              <a:ext cx="505802" cy="505802"/>
            </a:xfrm>
            <a:prstGeom prst="rect">
              <a:avLst/>
            </a:prstGeom>
          </p:spPr>
        </p:pic>
        <p:pic>
          <p:nvPicPr>
            <p:cNvPr id="149" name="Picture 148" descr="Graphical user interface, application&#10;&#10;Description automatically generated">
              <a:extLst>
                <a:ext uri="{FF2B5EF4-FFF2-40B4-BE49-F238E27FC236}">
                  <a16:creationId xmlns:a16="http://schemas.microsoft.com/office/drawing/2014/main" id="{247DAA93-7DBF-4061-9B08-79D75AA938C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708987" y="4007275"/>
              <a:ext cx="505802" cy="505802"/>
            </a:xfrm>
            <a:prstGeom prst="rect">
              <a:avLst/>
            </a:prstGeom>
          </p:spPr>
        </p:pic>
        <p:grpSp>
          <p:nvGrpSpPr>
            <p:cNvPr id="150" name="Group 149">
              <a:extLst>
                <a:ext uri="{FF2B5EF4-FFF2-40B4-BE49-F238E27FC236}">
                  <a16:creationId xmlns:a16="http://schemas.microsoft.com/office/drawing/2014/main" id="{45F10773-F799-4D3D-9367-46D25CBC12E4}"/>
                </a:ext>
              </a:extLst>
            </p:cNvPr>
            <p:cNvGrpSpPr/>
            <p:nvPr/>
          </p:nvGrpSpPr>
          <p:grpSpPr>
            <a:xfrm>
              <a:off x="3193744" y="4103207"/>
              <a:ext cx="420211" cy="360404"/>
              <a:chOff x="3193744" y="4103207"/>
              <a:chExt cx="420211" cy="360404"/>
            </a:xfrm>
          </p:grpSpPr>
          <p:pic>
            <p:nvPicPr>
              <p:cNvPr id="166" name="Picture 165">
                <a:hlinkClick r:id="rId22"/>
                <a:extLst>
                  <a:ext uri="{FF2B5EF4-FFF2-40B4-BE49-F238E27FC236}">
                    <a16:creationId xmlns:a16="http://schemas.microsoft.com/office/drawing/2014/main" id="{8C22C0B7-BE22-405A-9659-D8ED43FE638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193744" y="4103207"/>
                <a:ext cx="416311" cy="313622"/>
              </a:xfrm>
              <a:prstGeom prst="rect">
                <a:avLst/>
              </a:prstGeom>
            </p:spPr>
          </p:pic>
          <p:grpSp>
            <p:nvGrpSpPr>
              <p:cNvPr id="167" name="Group 166">
                <a:extLst>
                  <a:ext uri="{FF2B5EF4-FFF2-40B4-BE49-F238E27FC236}">
                    <a16:creationId xmlns:a16="http://schemas.microsoft.com/office/drawing/2014/main" id="{962D13B2-1FB8-4E89-AC3F-B026ACA397B4}"/>
                  </a:ext>
                </a:extLst>
              </p:cNvPr>
              <p:cNvGrpSpPr/>
              <p:nvPr/>
            </p:nvGrpSpPr>
            <p:grpSpPr>
              <a:xfrm>
                <a:off x="3439951" y="4289609"/>
                <a:ext cx="174004" cy="174002"/>
                <a:chOff x="3445377" y="4314828"/>
                <a:chExt cx="174004" cy="174002"/>
              </a:xfrm>
            </p:grpSpPr>
            <p:sp>
              <p:nvSpPr>
                <p:cNvPr id="168" name="Oval 167">
                  <a:extLst>
                    <a:ext uri="{FF2B5EF4-FFF2-40B4-BE49-F238E27FC236}">
                      <a16:creationId xmlns:a16="http://schemas.microsoft.com/office/drawing/2014/main" id="{0095D5C8-2548-45E5-B204-AEEE962398A4}"/>
                    </a:ext>
                  </a:extLst>
                </p:cNvPr>
                <p:cNvSpPr/>
                <p:nvPr/>
              </p:nvSpPr>
              <p:spPr bwMode="auto">
                <a:xfrm>
                  <a:off x="3445377" y="4314828"/>
                  <a:ext cx="174004" cy="17400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9" name="Group 4">
                  <a:extLst>
                    <a:ext uri="{FF2B5EF4-FFF2-40B4-BE49-F238E27FC236}">
                      <a16:creationId xmlns:a16="http://schemas.microsoft.com/office/drawing/2014/main" id="{CB9E3B8B-67C2-4530-97B9-4520C4BA544D}"/>
                    </a:ext>
                  </a:extLst>
                </p:cNvPr>
                <p:cNvGrpSpPr>
                  <a:grpSpLocks noChangeAspect="1"/>
                </p:cNvGrpSpPr>
                <p:nvPr/>
              </p:nvGrpSpPr>
              <p:grpSpPr bwMode="auto">
                <a:xfrm>
                  <a:off x="3470135" y="4342230"/>
                  <a:ext cx="124488" cy="119198"/>
                  <a:chOff x="3230" y="1450"/>
                  <a:chExt cx="353" cy="338"/>
                </a:xfrm>
                <a:solidFill>
                  <a:schemeClr val="tx1"/>
                </a:solidFill>
              </p:grpSpPr>
              <p:sp>
                <p:nvSpPr>
                  <p:cNvPr id="170" name="Freeform 5">
                    <a:extLst>
                      <a:ext uri="{FF2B5EF4-FFF2-40B4-BE49-F238E27FC236}">
                        <a16:creationId xmlns:a16="http://schemas.microsoft.com/office/drawing/2014/main" id="{89E8AC3A-50BB-4243-8BD1-F438DAB94C69}"/>
                      </a:ext>
                    </a:extLst>
                  </p:cNvPr>
                  <p:cNvSpPr>
                    <a:spLocks noEditPoints="1"/>
                  </p:cNvSpPr>
                  <p:nvPr/>
                </p:nvSpPr>
                <p:spPr bwMode="auto">
                  <a:xfrm>
                    <a:off x="3230" y="1456"/>
                    <a:ext cx="344"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6">
                    <a:extLst>
                      <a:ext uri="{FF2B5EF4-FFF2-40B4-BE49-F238E27FC236}">
                        <a16:creationId xmlns:a16="http://schemas.microsoft.com/office/drawing/2014/main" id="{AA10C4C3-5432-446F-BCF6-A3BCD766BAE7}"/>
                      </a:ext>
                    </a:extLst>
                  </p:cNvPr>
                  <p:cNvSpPr>
                    <a:spLocks/>
                  </p:cNvSpPr>
                  <p:nvPr/>
                </p:nvSpPr>
                <p:spPr bwMode="auto">
                  <a:xfrm>
                    <a:off x="3347" y="1714"/>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7">
                    <a:extLst>
                      <a:ext uri="{FF2B5EF4-FFF2-40B4-BE49-F238E27FC236}">
                        <a16:creationId xmlns:a16="http://schemas.microsoft.com/office/drawing/2014/main" id="{FBE2A351-A237-4636-BF34-8012B60606E7}"/>
                      </a:ext>
                    </a:extLst>
                  </p:cNvPr>
                  <p:cNvSpPr>
                    <a:spLocks/>
                  </p:cNvSpPr>
                  <p:nvPr/>
                </p:nvSpPr>
                <p:spPr bwMode="auto">
                  <a:xfrm>
                    <a:off x="3311" y="1678"/>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8">
                    <a:extLst>
                      <a:ext uri="{FF2B5EF4-FFF2-40B4-BE49-F238E27FC236}">
                        <a16:creationId xmlns:a16="http://schemas.microsoft.com/office/drawing/2014/main" id="{1F205E17-993A-455F-B296-342F0039C017}"/>
                      </a:ext>
                    </a:extLst>
                  </p:cNvPr>
                  <p:cNvSpPr>
                    <a:spLocks/>
                  </p:cNvSpPr>
                  <p:nvPr/>
                </p:nvSpPr>
                <p:spPr bwMode="auto">
                  <a:xfrm>
                    <a:off x="3275" y="1642"/>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9">
                    <a:extLst>
                      <a:ext uri="{FF2B5EF4-FFF2-40B4-BE49-F238E27FC236}">
                        <a16:creationId xmlns:a16="http://schemas.microsoft.com/office/drawing/2014/main" id="{F3B32E40-0398-417D-B424-5F8A90B4AE0E}"/>
                      </a:ext>
                    </a:extLst>
                  </p:cNvPr>
                  <p:cNvSpPr>
                    <a:spLocks/>
                  </p:cNvSpPr>
                  <p:nvPr/>
                </p:nvSpPr>
                <p:spPr bwMode="auto">
                  <a:xfrm>
                    <a:off x="3239" y="1607"/>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10">
                    <a:extLst>
                      <a:ext uri="{FF2B5EF4-FFF2-40B4-BE49-F238E27FC236}">
                        <a16:creationId xmlns:a16="http://schemas.microsoft.com/office/drawing/2014/main" id="{6984AA57-734D-4B31-8908-217B9A1099A0}"/>
                      </a:ext>
                    </a:extLst>
                  </p:cNvPr>
                  <p:cNvSpPr>
                    <a:spLocks/>
                  </p:cNvSpPr>
                  <p:nvPr/>
                </p:nvSpPr>
                <p:spPr bwMode="auto">
                  <a:xfrm>
                    <a:off x="3324" y="1450"/>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51" name="Group 150">
              <a:extLst>
                <a:ext uri="{FF2B5EF4-FFF2-40B4-BE49-F238E27FC236}">
                  <a16:creationId xmlns:a16="http://schemas.microsoft.com/office/drawing/2014/main" id="{1F199634-32A9-4914-9818-5C68FAF8164D}"/>
                </a:ext>
              </a:extLst>
            </p:cNvPr>
            <p:cNvGrpSpPr/>
            <p:nvPr/>
          </p:nvGrpSpPr>
          <p:grpSpPr>
            <a:xfrm>
              <a:off x="3742092" y="4121818"/>
              <a:ext cx="336922" cy="341793"/>
              <a:chOff x="3742092" y="4121818"/>
              <a:chExt cx="336922" cy="341793"/>
            </a:xfrm>
          </p:grpSpPr>
          <p:pic>
            <p:nvPicPr>
              <p:cNvPr id="156" name="Picture 155">
                <a:hlinkClick r:id="rId24"/>
                <a:extLst>
                  <a:ext uri="{FF2B5EF4-FFF2-40B4-BE49-F238E27FC236}">
                    <a16:creationId xmlns:a16="http://schemas.microsoft.com/office/drawing/2014/main" id="{4FDEE1FD-BFB2-4D07-843B-5EB91CB85C4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742092" y="4121818"/>
                <a:ext cx="253559" cy="253560"/>
              </a:xfrm>
              <a:prstGeom prst="rect">
                <a:avLst/>
              </a:prstGeom>
            </p:spPr>
          </p:pic>
          <p:grpSp>
            <p:nvGrpSpPr>
              <p:cNvPr id="157" name="Group 156">
                <a:extLst>
                  <a:ext uri="{FF2B5EF4-FFF2-40B4-BE49-F238E27FC236}">
                    <a16:creationId xmlns:a16="http://schemas.microsoft.com/office/drawing/2014/main" id="{C4A25AAD-3C02-40DD-B088-59296E928BD6}"/>
                  </a:ext>
                </a:extLst>
              </p:cNvPr>
              <p:cNvGrpSpPr/>
              <p:nvPr/>
            </p:nvGrpSpPr>
            <p:grpSpPr>
              <a:xfrm>
                <a:off x="3905010" y="4289609"/>
                <a:ext cx="174004" cy="174002"/>
                <a:chOff x="3445377" y="4314828"/>
                <a:chExt cx="174004" cy="174002"/>
              </a:xfrm>
            </p:grpSpPr>
            <p:sp>
              <p:nvSpPr>
                <p:cNvPr id="158" name="Oval 157">
                  <a:extLst>
                    <a:ext uri="{FF2B5EF4-FFF2-40B4-BE49-F238E27FC236}">
                      <a16:creationId xmlns:a16="http://schemas.microsoft.com/office/drawing/2014/main" id="{F580D352-72F9-420A-B7F1-9560DAD0B0FB}"/>
                    </a:ext>
                  </a:extLst>
                </p:cNvPr>
                <p:cNvSpPr/>
                <p:nvPr/>
              </p:nvSpPr>
              <p:spPr bwMode="auto">
                <a:xfrm>
                  <a:off x="3445377" y="4314828"/>
                  <a:ext cx="174004" cy="17400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59" name="Group 4">
                  <a:extLst>
                    <a:ext uri="{FF2B5EF4-FFF2-40B4-BE49-F238E27FC236}">
                      <a16:creationId xmlns:a16="http://schemas.microsoft.com/office/drawing/2014/main" id="{29BD1AEC-6526-498C-A6E7-A9B153314C1A}"/>
                    </a:ext>
                  </a:extLst>
                </p:cNvPr>
                <p:cNvGrpSpPr>
                  <a:grpSpLocks noChangeAspect="1"/>
                </p:cNvGrpSpPr>
                <p:nvPr/>
              </p:nvGrpSpPr>
              <p:grpSpPr bwMode="auto">
                <a:xfrm>
                  <a:off x="3470135" y="4342230"/>
                  <a:ext cx="124488" cy="119198"/>
                  <a:chOff x="3230" y="1450"/>
                  <a:chExt cx="353" cy="338"/>
                </a:xfrm>
                <a:solidFill>
                  <a:schemeClr val="tx1"/>
                </a:solidFill>
              </p:grpSpPr>
              <p:sp>
                <p:nvSpPr>
                  <p:cNvPr id="160" name="Freeform 5">
                    <a:extLst>
                      <a:ext uri="{FF2B5EF4-FFF2-40B4-BE49-F238E27FC236}">
                        <a16:creationId xmlns:a16="http://schemas.microsoft.com/office/drawing/2014/main" id="{B5B9A451-101E-4779-BA0E-F78CC2C3A4AB}"/>
                      </a:ext>
                    </a:extLst>
                  </p:cNvPr>
                  <p:cNvSpPr>
                    <a:spLocks noEditPoints="1"/>
                  </p:cNvSpPr>
                  <p:nvPr/>
                </p:nvSpPr>
                <p:spPr bwMode="auto">
                  <a:xfrm>
                    <a:off x="3230" y="1456"/>
                    <a:ext cx="344"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6">
                    <a:extLst>
                      <a:ext uri="{FF2B5EF4-FFF2-40B4-BE49-F238E27FC236}">
                        <a16:creationId xmlns:a16="http://schemas.microsoft.com/office/drawing/2014/main" id="{015FFD99-FC0B-42B0-B30D-8298FF119E66}"/>
                      </a:ext>
                    </a:extLst>
                  </p:cNvPr>
                  <p:cNvSpPr>
                    <a:spLocks/>
                  </p:cNvSpPr>
                  <p:nvPr/>
                </p:nvSpPr>
                <p:spPr bwMode="auto">
                  <a:xfrm>
                    <a:off x="3347" y="1714"/>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Freeform 7">
                    <a:extLst>
                      <a:ext uri="{FF2B5EF4-FFF2-40B4-BE49-F238E27FC236}">
                        <a16:creationId xmlns:a16="http://schemas.microsoft.com/office/drawing/2014/main" id="{CF5B1C1A-0A41-4321-B6C5-5EA0C2725BF9}"/>
                      </a:ext>
                    </a:extLst>
                  </p:cNvPr>
                  <p:cNvSpPr>
                    <a:spLocks/>
                  </p:cNvSpPr>
                  <p:nvPr/>
                </p:nvSpPr>
                <p:spPr bwMode="auto">
                  <a:xfrm>
                    <a:off x="3311" y="1678"/>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8">
                    <a:extLst>
                      <a:ext uri="{FF2B5EF4-FFF2-40B4-BE49-F238E27FC236}">
                        <a16:creationId xmlns:a16="http://schemas.microsoft.com/office/drawing/2014/main" id="{372B1CE5-9CF0-4A5D-9DAA-EBB911135FEE}"/>
                      </a:ext>
                    </a:extLst>
                  </p:cNvPr>
                  <p:cNvSpPr>
                    <a:spLocks/>
                  </p:cNvSpPr>
                  <p:nvPr/>
                </p:nvSpPr>
                <p:spPr bwMode="auto">
                  <a:xfrm>
                    <a:off x="3275" y="1642"/>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9">
                    <a:extLst>
                      <a:ext uri="{FF2B5EF4-FFF2-40B4-BE49-F238E27FC236}">
                        <a16:creationId xmlns:a16="http://schemas.microsoft.com/office/drawing/2014/main" id="{78C127EC-E463-49B9-8B20-D084826B97C1}"/>
                      </a:ext>
                    </a:extLst>
                  </p:cNvPr>
                  <p:cNvSpPr>
                    <a:spLocks/>
                  </p:cNvSpPr>
                  <p:nvPr/>
                </p:nvSpPr>
                <p:spPr bwMode="auto">
                  <a:xfrm>
                    <a:off x="3239" y="1607"/>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10">
                    <a:extLst>
                      <a:ext uri="{FF2B5EF4-FFF2-40B4-BE49-F238E27FC236}">
                        <a16:creationId xmlns:a16="http://schemas.microsoft.com/office/drawing/2014/main" id="{145BBC9A-38E1-41E9-84F7-6C2A536DB860}"/>
                      </a:ext>
                    </a:extLst>
                  </p:cNvPr>
                  <p:cNvSpPr>
                    <a:spLocks/>
                  </p:cNvSpPr>
                  <p:nvPr/>
                </p:nvSpPr>
                <p:spPr bwMode="auto">
                  <a:xfrm>
                    <a:off x="3324" y="1450"/>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52" name="Group 151">
              <a:extLst>
                <a:ext uri="{FF2B5EF4-FFF2-40B4-BE49-F238E27FC236}">
                  <a16:creationId xmlns:a16="http://schemas.microsoft.com/office/drawing/2014/main" id="{20625EA6-C526-4376-904C-2B9921DA2940}"/>
                </a:ext>
              </a:extLst>
            </p:cNvPr>
            <p:cNvGrpSpPr/>
            <p:nvPr/>
          </p:nvGrpSpPr>
          <p:grpSpPr>
            <a:xfrm>
              <a:off x="5923987" y="4240750"/>
              <a:ext cx="267797" cy="64881"/>
              <a:chOff x="9779309" y="3865093"/>
              <a:chExt cx="161337" cy="39088"/>
            </a:xfrm>
          </p:grpSpPr>
          <p:sp>
            <p:nvSpPr>
              <p:cNvPr id="153" name="Oval 152">
                <a:extLst>
                  <a:ext uri="{FF2B5EF4-FFF2-40B4-BE49-F238E27FC236}">
                    <a16:creationId xmlns:a16="http://schemas.microsoft.com/office/drawing/2014/main" id="{E17537B1-46AB-4B78-BEBC-A74AC5542171}"/>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4" name="Oval 153">
                <a:extLst>
                  <a:ext uri="{FF2B5EF4-FFF2-40B4-BE49-F238E27FC236}">
                    <a16:creationId xmlns:a16="http://schemas.microsoft.com/office/drawing/2014/main" id="{8EF0997D-DBAE-4DFA-8616-6EAA23697148}"/>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5" name="Oval 154">
                <a:extLst>
                  <a:ext uri="{FF2B5EF4-FFF2-40B4-BE49-F238E27FC236}">
                    <a16:creationId xmlns:a16="http://schemas.microsoft.com/office/drawing/2014/main" id="{92FB179A-13B3-4B08-A98B-A226C80A3204}"/>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
        <p:nvSpPr>
          <p:cNvPr id="313" name="TextBox 312">
            <a:extLst>
              <a:ext uri="{FF2B5EF4-FFF2-40B4-BE49-F238E27FC236}">
                <a16:creationId xmlns:a16="http://schemas.microsoft.com/office/drawing/2014/main" id="{B85B64B8-26BF-4DBC-8BC2-8EFA084BB50D}"/>
              </a:ext>
            </a:extLst>
          </p:cNvPr>
          <p:cNvSpPr txBox="1"/>
          <p:nvPr/>
        </p:nvSpPr>
        <p:spPr>
          <a:xfrm>
            <a:off x="2065380" y="6418813"/>
            <a:ext cx="2186482"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BYOD and Partner Devices/Users</a:t>
            </a:r>
          </a:p>
        </p:txBody>
      </p:sp>
      <p:cxnSp>
        <p:nvCxnSpPr>
          <p:cNvPr id="333" name="Straight Arrow Connector 332">
            <a:extLst>
              <a:ext uri="{FF2B5EF4-FFF2-40B4-BE49-F238E27FC236}">
                <a16:creationId xmlns:a16="http://schemas.microsoft.com/office/drawing/2014/main" id="{012DBA90-74B0-4420-A369-B535E13A2AB0}"/>
              </a:ext>
              <a:ext uri="{C183D7F6-B498-43B3-948B-1728B52AA6E4}">
                <adec:decorative xmlns:adec="http://schemas.microsoft.com/office/drawing/2017/decorative" val="1"/>
              </a:ext>
            </a:extLst>
          </p:cNvPr>
          <p:cNvCxnSpPr>
            <a:cxnSpLocks/>
          </p:cNvCxnSpPr>
          <p:nvPr/>
        </p:nvCxnSpPr>
        <p:spPr bwMode="auto">
          <a:xfrm flipV="1">
            <a:off x="2218506" y="5901842"/>
            <a:ext cx="0" cy="463650"/>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120301F-924E-45BB-8E63-3380AB565BA5}"/>
              </a:ext>
              <a:ext uri="{C183D7F6-B498-43B3-948B-1728B52AA6E4}">
                <adec:decorative xmlns:adec="http://schemas.microsoft.com/office/drawing/2017/decorative" val="1"/>
              </a:ext>
            </a:extLst>
          </p:cNvPr>
          <p:cNvGrpSpPr/>
          <p:nvPr/>
        </p:nvGrpSpPr>
        <p:grpSpPr>
          <a:xfrm>
            <a:off x="2388850" y="6177971"/>
            <a:ext cx="783605" cy="187521"/>
            <a:chOff x="82320" y="6119989"/>
            <a:chExt cx="783605" cy="187521"/>
          </a:xfrm>
        </p:grpSpPr>
        <p:grpSp>
          <p:nvGrpSpPr>
            <p:cNvPr id="367" name="Group 366">
              <a:extLst>
                <a:ext uri="{FF2B5EF4-FFF2-40B4-BE49-F238E27FC236}">
                  <a16:creationId xmlns:a16="http://schemas.microsoft.com/office/drawing/2014/main" id="{F2A6CE4E-EBE4-40FB-A679-231BCE51CEE3}"/>
                </a:ext>
              </a:extLst>
            </p:cNvPr>
            <p:cNvGrpSpPr/>
            <p:nvPr/>
          </p:nvGrpSpPr>
          <p:grpSpPr>
            <a:xfrm>
              <a:off x="420671" y="6119990"/>
              <a:ext cx="236630" cy="181352"/>
              <a:chOff x="7398246" y="1610486"/>
              <a:chExt cx="498447" cy="382007"/>
            </a:xfrm>
          </p:grpSpPr>
          <p:sp>
            <p:nvSpPr>
              <p:cNvPr id="394" name="monitor">
                <a:extLst>
                  <a:ext uri="{FF2B5EF4-FFF2-40B4-BE49-F238E27FC236}">
                    <a16:creationId xmlns:a16="http://schemas.microsoft.com/office/drawing/2014/main" id="{9CEAA3A9-F538-4126-9D9A-24F3FE41E4E8}"/>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5" name="Rectangle 394">
                <a:extLst>
                  <a:ext uri="{FF2B5EF4-FFF2-40B4-BE49-F238E27FC236}">
                    <a16:creationId xmlns:a16="http://schemas.microsoft.com/office/drawing/2014/main" id="{4A059A2A-8535-464F-9485-452D6BF5AFCB}"/>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6" name="Group 11">
                <a:extLst>
                  <a:ext uri="{FF2B5EF4-FFF2-40B4-BE49-F238E27FC236}">
                    <a16:creationId xmlns:a16="http://schemas.microsoft.com/office/drawing/2014/main" id="{D46BA631-3CEC-46A3-B775-C0C159AD9E35}"/>
                  </a:ext>
                </a:extLst>
              </p:cNvPr>
              <p:cNvGrpSpPr>
                <a:grpSpLocks noChangeAspect="1"/>
              </p:cNvGrpSpPr>
              <p:nvPr/>
            </p:nvGrpSpPr>
            <p:grpSpPr bwMode="auto">
              <a:xfrm>
                <a:off x="7581678" y="1714920"/>
                <a:ext cx="111860" cy="111860"/>
                <a:chOff x="5664" y="1835"/>
                <a:chExt cx="73" cy="73"/>
              </a:xfrm>
              <a:solidFill>
                <a:srgbClr val="FFFFFF"/>
              </a:solidFill>
            </p:grpSpPr>
            <p:sp>
              <p:nvSpPr>
                <p:cNvPr id="397" name="Freeform 12">
                  <a:extLst>
                    <a:ext uri="{FF2B5EF4-FFF2-40B4-BE49-F238E27FC236}">
                      <a16:creationId xmlns:a16="http://schemas.microsoft.com/office/drawing/2014/main" id="{911D467B-33E8-411B-9BCE-E657E92FC48E}"/>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8" name="Freeform 13">
                  <a:extLst>
                    <a:ext uri="{FF2B5EF4-FFF2-40B4-BE49-F238E27FC236}">
                      <a16:creationId xmlns:a16="http://schemas.microsoft.com/office/drawing/2014/main" id="{3DF4A0BE-ACFA-4300-85BC-B506F1CBBD62}"/>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9" name="Freeform 14">
                  <a:extLst>
                    <a:ext uri="{FF2B5EF4-FFF2-40B4-BE49-F238E27FC236}">
                      <a16:creationId xmlns:a16="http://schemas.microsoft.com/office/drawing/2014/main" id="{D4B66800-C059-41FA-9187-67333F94364A}"/>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02" name="Freeform 15">
                  <a:extLst>
                    <a:ext uri="{FF2B5EF4-FFF2-40B4-BE49-F238E27FC236}">
                      <a16:creationId xmlns:a16="http://schemas.microsoft.com/office/drawing/2014/main" id="{9ECBC82C-0445-4DCA-8079-C775D3A97413}"/>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368" name="Group 367">
              <a:extLst>
                <a:ext uri="{FF2B5EF4-FFF2-40B4-BE49-F238E27FC236}">
                  <a16:creationId xmlns:a16="http://schemas.microsoft.com/office/drawing/2014/main" id="{55F72E8D-965D-4EAB-B2CB-17D230FC97DD}"/>
                </a:ext>
              </a:extLst>
            </p:cNvPr>
            <p:cNvGrpSpPr/>
            <p:nvPr/>
          </p:nvGrpSpPr>
          <p:grpSpPr>
            <a:xfrm>
              <a:off x="249525" y="6119990"/>
              <a:ext cx="100957" cy="167604"/>
              <a:chOff x="7084723" y="1610486"/>
              <a:chExt cx="212660" cy="353049"/>
            </a:xfrm>
          </p:grpSpPr>
          <p:sp>
            <p:nvSpPr>
              <p:cNvPr id="388" name="Rectangle 387">
                <a:extLst>
                  <a:ext uri="{FF2B5EF4-FFF2-40B4-BE49-F238E27FC236}">
                    <a16:creationId xmlns:a16="http://schemas.microsoft.com/office/drawing/2014/main" id="{227ADE82-9902-417D-9B80-9AD5FCB9436B}"/>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9" name="Group 388">
                <a:extLst>
                  <a:ext uri="{FF2B5EF4-FFF2-40B4-BE49-F238E27FC236}">
                    <a16:creationId xmlns:a16="http://schemas.microsoft.com/office/drawing/2014/main" id="{7E8E2229-C122-47E0-8C7E-F5863072C6A5}"/>
                  </a:ext>
                </a:extLst>
              </p:cNvPr>
              <p:cNvGrpSpPr/>
              <p:nvPr/>
            </p:nvGrpSpPr>
            <p:grpSpPr>
              <a:xfrm>
                <a:off x="7138556" y="1706457"/>
                <a:ext cx="104198" cy="130248"/>
                <a:chOff x="9444088" y="2885171"/>
                <a:chExt cx="107950" cy="134938"/>
              </a:xfrm>
              <a:solidFill>
                <a:srgbClr val="FFFFFF"/>
              </a:solidFill>
            </p:grpSpPr>
            <p:sp>
              <p:nvSpPr>
                <p:cNvPr id="392" name="Freeform 26">
                  <a:extLst>
                    <a:ext uri="{FF2B5EF4-FFF2-40B4-BE49-F238E27FC236}">
                      <a16:creationId xmlns:a16="http://schemas.microsoft.com/office/drawing/2014/main" id="{D70B8A75-24CF-47D7-8E44-AE45DC43DF9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3" name="Freeform 27">
                  <a:extLst>
                    <a:ext uri="{FF2B5EF4-FFF2-40B4-BE49-F238E27FC236}">
                      <a16:creationId xmlns:a16="http://schemas.microsoft.com/office/drawing/2014/main" id="{3AFDEE3F-A698-4383-BF80-E75E753956C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90" name="CellPhone_E8EA">
                <a:extLst>
                  <a:ext uri="{FF2B5EF4-FFF2-40B4-BE49-F238E27FC236}">
                    <a16:creationId xmlns:a16="http://schemas.microsoft.com/office/drawing/2014/main" id="{FC0AF9B6-FC4B-4EB4-AAB4-67383A1C6E6F}"/>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91" name="Straight Connector 390">
                <a:extLst>
                  <a:ext uri="{FF2B5EF4-FFF2-40B4-BE49-F238E27FC236}">
                    <a16:creationId xmlns:a16="http://schemas.microsoft.com/office/drawing/2014/main" id="{CD2E0009-DF54-484F-8EAC-500378BD57EF}"/>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369" name="Group 368">
              <a:extLst>
                <a:ext uri="{FF2B5EF4-FFF2-40B4-BE49-F238E27FC236}">
                  <a16:creationId xmlns:a16="http://schemas.microsoft.com/office/drawing/2014/main" id="{D81E41B9-C94B-431B-827E-318F5501E308}"/>
                </a:ext>
              </a:extLst>
            </p:cNvPr>
            <p:cNvGrpSpPr/>
            <p:nvPr/>
          </p:nvGrpSpPr>
          <p:grpSpPr>
            <a:xfrm>
              <a:off x="82320" y="6119990"/>
              <a:ext cx="100579" cy="167604"/>
              <a:chOff x="6490922" y="1610486"/>
              <a:chExt cx="211865" cy="353049"/>
            </a:xfrm>
          </p:grpSpPr>
          <p:sp>
            <p:nvSpPr>
              <p:cNvPr id="371" name="Rectangle 370">
                <a:extLst>
                  <a:ext uri="{FF2B5EF4-FFF2-40B4-BE49-F238E27FC236}">
                    <a16:creationId xmlns:a16="http://schemas.microsoft.com/office/drawing/2014/main" id="{BF9C230D-F207-4B31-9AD4-ED099E3DD2AE}"/>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2" name="Group 30">
                <a:extLst>
                  <a:ext uri="{FF2B5EF4-FFF2-40B4-BE49-F238E27FC236}">
                    <a16:creationId xmlns:a16="http://schemas.microsoft.com/office/drawing/2014/main" id="{B1E45126-F519-467F-95D4-31C178FF408A}"/>
                  </a:ext>
                </a:extLst>
              </p:cNvPr>
              <p:cNvGrpSpPr>
                <a:grpSpLocks noChangeAspect="1"/>
              </p:cNvGrpSpPr>
              <p:nvPr/>
            </p:nvGrpSpPr>
            <p:grpSpPr bwMode="auto">
              <a:xfrm>
                <a:off x="6545792" y="1729376"/>
                <a:ext cx="111361" cy="115269"/>
                <a:chOff x="5049" y="1841"/>
                <a:chExt cx="57" cy="59"/>
              </a:xfrm>
              <a:solidFill>
                <a:srgbClr val="FFFFFF"/>
              </a:solidFill>
            </p:grpSpPr>
            <p:sp>
              <p:nvSpPr>
                <p:cNvPr id="375" name="Freeform 31">
                  <a:extLst>
                    <a:ext uri="{FF2B5EF4-FFF2-40B4-BE49-F238E27FC236}">
                      <a16:creationId xmlns:a16="http://schemas.microsoft.com/office/drawing/2014/main" id="{E6A7359E-8C09-43C9-A2B7-A7277FAF2741}"/>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6" name="Freeform 32">
                  <a:extLst>
                    <a:ext uri="{FF2B5EF4-FFF2-40B4-BE49-F238E27FC236}">
                      <a16:creationId xmlns:a16="http://schemas.microsoft.com/office/drawing/2014/main" id="{2F366DF7-3A81-4CF9-8887-EC2920657B6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7" name="Freeform 33">
                  <a:extLst>
                    <a:ext uri="{FF2B5EF4-FFF2-40B4-BE49-F238E27FC236}">
                      <a16:creationId xmlns:a16="http://schemas.microsoft.com/office/drawing/2014/main" id="{7772EF17-D9F9-40AE-BFE3-8F8EE5570FF5}"/>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8" name="Freeform 34">
                  <a:extLst>
                    <a:ext uri="{FF2B5EF4-FFF2-40B4-BE49-F238E27FC236}">
                      <a16:creationId xmlns:a16="http://schemas.microsoft.com/office/drawing/2014/main" id="{9860F6E0-30E9-46EF-81CC-82E2CA97C459}"/>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9" name="Freeform 35">
                  <a:extLst>
                    <a:ext uri="{FF2B5EF4-FFF2-40B4-BE49-F238E27FC236}">
                      <a16:creationId xmlns:a16="http://schemas.microsoft.com/office/drawing/2014/main" id="{CCCEB300-178D-4E02-B20C-450D8AD67067}"/>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1" name="Freeform 36">
                  <a:extLst>
                    <a:ext uri="{FF2B5EF4-FFF2-40B4-BE49-F238E27FC236}">
                      <a16:creationId xmlns:a16="http://schemas.microsoft.com/office/drawing/2014/main" id="{05906979-D5A4-4B86-B6C6-13C8E5ADC2EE}"/>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5" name="Freeform 37">
                  <a:extLst>
                    <a:ext uri="{FF2B5EF4-FFF2-40B4-BE49-F238E27FC236}">
                      <a16:creationId xmlns:a16="http://schemas.microsoft.com/office/drawing/2014/main" id="{7262F507-1DCB-431A-9AE5-4A4981F8152C}"/>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7" name="Freeform 38">
                  <a:extLst>
                    <a:ext uri="{FF2B5EF4-FFF2-40B4-BE49-F238E27FC236}">
                      <a16:creationId xmlns:a16="http://schemas.microsoft.com/office/drawing/2014/main" id="{EE5CF5C3-032A-4100-BE5E-D2330E96E76A}"/>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73" name="CellPhone_E8EA">
                <a:extLst>
                  <a:ext uri="{FF2B5EF4-FFF2-40B4-BE49-F238E27FC236}">
                    <a16:creationId xmlns:a16="http://schemas.microsoft.com/office/drawing/2014/main" id="{0EA0676C-9530-485E-91EE-3DD52AA0EC7A}"/>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74" name="Straight Connector 373">
                <a:extLst>
                  <a:ext uri="{FF2B5EF4-FFF2-40B4-BE49-F238E27FC236}">
                    <a16:creationId xmlns:a16="http://schemas.microsoft.com/office/drawing/2014/main" id="{F87D6C53-F47E-4DFB-A827-41DBC63041F0}"/>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463" name="Group 89">
              <a:extLst>
                <a:ext uri="{FF2B5EF4-FFF2-40B4-BE49-F238E27FC236}">
                  <a16:creationId xmlns:a16="http://schemas.microsoft.com/office/drawing/2014/main" id="{6D5D086C-CFAD-4F15-8CA6-BD6104109B60}"/>
                </a:ext>
              </a:extLst>
            </p:cNvPr>
            <p:cNvGrpSpPr>
              <a:grpSpLocks noChangeAspect="1"/>
            </p:cNvGrpSpPr>
            <p:nvPr/>
          </p:nvGrpSpPr>
          <p:grpSpPr bwMode="auto">
            <a:xfrm>
              <a:off x="715339" y="6119989"/>
              <a:ext cx="150586" cy="187521"/>
              <a:chOff x="1596" y="1479"/>
              <a:chExt cx="159" cy="198"/>
            </a:xfrm>
            <a:solidFill>
              <a:schemeClr val="bg1">
                <a:lumMod val="50000"/>
              </a:schemeClr>
            </a:solidFill>
          </p:grpSpPr>
          <p:sp>
            <p:nvSpPr>
              <p:cNvPr id="464" name="Freeform 90">
                <a:extLst>
                  <a:ext uri="{FF2B5EF4-FFF2-40B4-BE49-F238E27FC236}">
                    <a16:creationId xmlns:a16="http://schemas.microsoft.com/office/drawing/2014/main" id="{5C5A2B5D-4E0F-4EBE-BC39-7107FC31B0B1}"/>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5" name="Freeform 91">
                <a:extLst>
                  <a:ext uri="{FF2B5EF4-FFF2-40B4-BE49-F238E27FC236}">
                    <a16:creationId xmlns:a16="http://schemas.microsoft.com/office/drawing/2014/main" id="{25CDB715-4143-4DBE-9450-979DC1933951}"/>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71" name="!! Device 1">
            <a:extLst>
              <a:ext uri="{FF2B5EF4-FFF2-40B4-BE49-F238E27FC236}">
                <a16:creationId xmlns:a16="http://schemas.microsoft.com/office/drawing/2014/main" id="{C839741D-5D12-4478-A2E1-EB64D1EC35CD}"/>
              </a:ext>
              <a:ext uri="{C183D7F6-B498-43B3-948B-1728B52AA6E4}">
                <adec:decorative xmlns:adec="http://schemas.microsoft.com/office/drawing/2017/decorative" val="1"/>
              </a:ext>
            </a:extLst>
          </p:cNvPr>
          <p:cNvGrpSpPr/>
          <p:nvPr/>
        </p:nvGrpSpPr>
        <p:grpSpPr>
          <a:xfrm>
            <a:off x="4527390" y="6177971"/>
            <a:ext cx="783605" cy="187521"/>
            <a:chOff x="82320" y="6119989"/>
            <a:chExt cx="783605" cy="187521"/>
          </a:xfrm>
        </p:grpSpPr>
        <p:grpSp>
          <p:nvGrpSpPr>
            <p:cNvPr id="472" name="Group 471">
              <a:extLst>
                <a:ext uri="{FF2B5EF4-FFF2-40B4-BE49-F238E27FC236}">
                  <a16:creationId xmlns:a16="http://schemas.microsoft.com/office/drawing/2014/main" id="{732B1809-A622-4D61-B3EA-76DCF3E2C63C}"/>
                </a:ext>
              </a:extLst>
            </p:cNvPr>
            <p:cNvGrpSpPr/>
            <p:nvPr/>
          </p:nvGrpSpPr>
          <p:grpSpPr>
            <a:xfrm>
              <a:off x="420671" y="6119990"/>
              <a:ext cx="236630" cy="181352"/>
              <a:chOff x="7398246" y="1610486"/>
              <a:chExt cx="498447" cy="382007"/>
            </a:xfrm>
          </p:grpSpPr>
          <p:sp>
            <p:nvSpPr>
              <p:cNvPr id="496" name="monitor">
                <a:extLst>
                  <a:ext uri="{FF2B5EF4-FFF2-40B4-BE49-F238E27FC236}">
                    <a16:creationId xmlns:a16="http://schemas.microsoft.com/office/drawing/2014/main" id="{69AAD97C-CBA8-4FB9-887B-91AFFEF2434F}"/>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7" name="Rectangle 496">
                <a:extLst>
                  <a:ext uri="{FF2B5EF4-FFF2-40B4-BE49-F238E27FC236}">
                    <a16:creationId xmlns:a16="http://schemas.microsoft.com/office/drawing/2014/main" id="{37B8D00A-E1DB-467B-92D5-E94939616834}"/>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8" name="Group 11">
                <a:extLst>
                  <a:ext uri="{FF2B5EF4-FFF2-40B4-BE49-F238E27FC236}">
                    <a16:creationId xmlns:a16="http://schemas.microsoft.com/office/drawing/2014/main" id="{F098CFAA-31B9-4B38-B398-2463AB727C01}"/>
                  </a:ext>
                </a:extLst>
              </p:cNvPr>
              <p:cNvGrpSpPr>
                <a:grpSpLocks noChangeAspect="1"/>
              </p:cNvGrpSpPr>
              <p:nvPr/>
            </p:nvGrpSpPr>
            <p:grpSpPr bwMode="auto">
              <a:xfrm>
                <a:off x="7581678" y="1714920"/>
                <a:ext cx="111860" cy="111860"/>
                <a:chOff x="5664" y="1835"/>
                <a:chExt cx="73" cy="73"/>
              </a:xfrm>
              <a:solidFill>
                <a:srgbClr val="FFFFFF"/>
              </a:solidFill>
            </p:grpSpPr>
            <p:sp>
              <p:nvSpPr>
                <p:cNvPr id="499" name="Freeform 12">
                  <a:extLst>
                    <a:ext uri="{FF2B5EF4-FFF2-40B4-BE49-F238E27FC236}">
                      <a16:creationId xmlns:a16="http://schemas.microsoft.com/office/drawing/2014/main" id="{1EF5430A-2BE6-42F1-ADBC-1E9101CC547E}"/>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00" name="Freeform 13">
                  <a:extLst>
                    <a:ext uri="{FF2B5EF4-FFF2-40B4-BE49-F238E27FC236}">
                      <a16:creationId xmlns:a16="http://schemas.microsoft.com/office/drawing/2014/main" id="{30CD3239-7C25-44D0-BC2F-4CD8789B6AC0}"/>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01" name="Freeform 14">
                  <a:extLst>
                    <a:ext uri="{FF2B5EF4-FFF2-40B4-BE49-F238E27FC236}">
                      <a16:creationId xmlns:a16="http://schemas.microsoft.com/office/drawing/2014/main" id="{85A831B2-A52A-4CB9-AEB8-CFF6EF65682F}"/>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02" name="Freeform 15">
                  <a:extLst>
                    <a:ext uri="{FF2B5EF4-FFF2-40B4-BE49-F238E27FC236}">
                      <a16:creationId xmlns:a16="http://schemas.microsoft.com/office/drawing/2014/main" id="{2A32FEA4-B044-49CB-B786-F99EBF19921D}"/>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473" name="Group 472">
              <a:extLst>
                <a:ext uri="{FF2B5EF4-FFF2-40B4-BE49-F238E27FC236}">
                  <a16:creationId xmlns:a16="http://schemas.microsoft.com/office/drawing/2014/main" id="{B296F347-2573-4055-82CE-3D9440D5DFCE}"/>
                </a:ext>
              </a:extLst>
            </p:cNvPr>
            <p:cNvGrpSpPr/>
            <p:nvPr/>
          </p:nvGrpSpPr>
          <p:grpSpPr>
            <a:xfrm>
              <a:off x="249525" y="6119990"/>
              <a:ext cx="100957" cy="167604"/>
              <a:chOff x="7084723" y="1610486"/>
              <a:chExt cx="212660" cy="353049"/>
            </a:xfrm>
          </p:grpSpPr>
          <p:sp>
            <p:nvSpPr>
              <p:cNvPr id="490" name="Rectangle 489">
                <a:extLst>
                  <a:ext uri="{FF2B5EF4-FFF2-40B4-BE49-F238E27FC236}">
                    <a16:creationId xmlns:a16="http://schemas.microsoft.com/office/drawing/2014/main" id="{2EB2D539-42E7-4FAA-9EAE-D6DD3EAF78F8}"/>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1" name="Group 490">
                <a:extLst>
                  <a:ext uri="{FF2B5EF4-FFF2-40B4-BE49-F238E27FC236}">
                    <a16:creationId xmlns:a16="http://schemas.microsoft.com/office/drawing/2014/main" id="{C3334DB3-69F8-466E-B194-1176BF6C1691}"/>
                  </a:ext>
                </a:extLst>
              </p:cNvPr>
              <p:cNvGrpSpPr/>
              <p:nvPr/>
            </p:nvGrpSpPr>
            <p:grpSpPr>
              <a:xfrm>
                <a:off x="7138556" y="1706457"/>
                <a:ext cx="104198" cy="130248"/>
                <a:chOff x="9444088" y="2885171"/>
                <a:chExt cx="107950" cy="134938"/>
              </a:xfrm>
              <a:solidFill>
                <a:srgbClr val="FFFFFF"/>
              </a:solidFill>
            </p:grpSpPr>
            <p:sp>
              <p:nvSpPr>
                <p:cNvPr id="494" name="Freeform 26">
                  <a:extLst>
                    <a:ext uri="{FF2B5EF4-FFF2-40B4-BE49-F238E27FC236}">
                      <a16:creationId xmlns:a16="http://schemas.microsoft.com/office/drawing/2014/main" id="{EBA1E16E-1952-4755-A031-F3EFEF4E858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95" name="Freeform 27">
                  <a:extLst>
                    <a:ext uri="{FF2B5EF4-FFF2-40B4-BE49-F238E27FC236}">
                      <a16:creationId xmlns:a16="http://schemas.microsoft.com/office/drawing/2014/main" id="{0736B061-F238-4C0D-B24C-C257D46B1E8E}"/>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492" name="CellPhone_E8EA">
                <a:extLst>
                  <a:ext uri="{FF2B5EF4-FFF2-40B4-BE49-F238E27FC236}">
                    <a16:creationId xmlns:a16="http://schemas.microsoft.com/office/drawing/2014/main" id="{53F64861-4DC0-48CB-917A-77E9430513D9}"/>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493" name="Straight Connector 492">
                <a:extLst>
                  <a:ext uri="{FF2B5EF4-FFF2-40B4-BE49-F238E27FC236}">
                    <a16:creationId xmlns:a16="http://schemas.microsoft.com/office/drawing/2014/main" id="{5E36E557-4E2A-4D2E-A701-6F6E0F71037F}"/>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474" name="Group 473">
              <a:extLst>
                <a:ext uri="{FF2B5EF4-FFF2-40B4-BE49-F238E27FC236}">
                  <a16:creationId xmlns:a16="http://schemas.microsoft.com/office/drawing/2014/main" id="{47516134-BA7D-4F64-BCB7-F3202FD62440}"/>
                </a:ext>
              </a:extLst>
            </p:cNvPr>
            <p:cNvGrpSpPr/>
            <p:nvPr/>
          </p:nvGrpSpPr>
          <p:grpSpPr>
            <a:xfrm>
              <a:off x="82320" y="6119990"/>
              <a:ext cx="100579" cy="167604"/>
              <a:chOff x="6490922" y="1610486"/>
              <a:chExt cx="211865" cy="353049"/>
            </a:xfrm>
          </p:grpSpPr>
          <p:sp>
            <p:nvSpPr>
              <p:cNvPr id="478" name="Rectangle 477">
                <a:extLst>
                  <a:ext uri="{FF2B5EF4-FFF2-40B4-BE49-F238E27FC236}">
                    <a16:creationId xmlns:a16="http://schemas.microsoft.com/office/drawing/2014/main" id="{C9256917-BC8E-46BB-9862-B5439C2B225B}"/>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9" name="Group 30">
                <a:extLst>
                  <a:ext uri="{FF2B5EF4-FFF2-40B4-BE49-F238E27FC236}">
                    <a16:creationId xmlns:a16="http://schemas.microsoft.com/office/drawing/2014/main" id="{7DC5C312-5F8B-4ED8-B8B6-3A530948F7EC}"/>
                  </a:ext>
                </a:extLst>
              </p:cNvPr>
              <p:cNvGrpSpPr>
                <a:grpSpLocks noChangeAspect="1"/>
              </p:cNvGrpSpPr>
              <p:nvPr/>
            </p:nvGrpSpPr>
            <p:grpSpPr bwMode="auto">
              <a:xfrm>
                <a:off x="6545792" y="1729376"/>
                <a:ext cx="111361" cy="115269"/>
                <a:chOff x="5049" y="1841"/>
                <a:chExt cx="57" cy="59"/>
              </a:xfrm>
              <a:solidFill>
                <a:srgbClr val="FFFFFF"/>
              </a:solidFill>
            </p:grpSpPr>
            <p:sp>
              <p:nvSpPr>
                <p:cNvPr id="482" name="Freeform 31">
                  <a:extLst>
                    <a:ext uri="{FF2B5EF4-FFF2-40B4-BE49-F238E27FC236}">
                      <a16:creationId xmlns:a16="http://schemas.microsoft.com/office/drawing/2014/main" id="{60675A9C-FF9D-492A-943F-EEE7B0043F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3" name="Freeform 32">
                  <a:extLst>
                    <a:ext uri="{FF2B5EF4-FFF2-40B4-BE49-F238E27FC236}">
                      <a16:creationId xmlns:a16="http://schemas.microsoft.com/office/drawing/2014/main" id="{40E9D1BF-19F4-4CE3-B463-EE597B9104EB}"/>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4" name="Freeform 33">
                  <a:extLst>
                    <a:ext uri="{FF2B5EF4-FFF2-40B4-BE49-F238E27FC236}">
                      <a16:creationId xmlns:a16="http://schemas.microsoft.com/office/drawing/2014/main" id="{9F5556FF-96D1-4830-B93E-ACB96E417D29}"/>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5" name="Freeform 34">
                  <a:extLst>
                    <a:ext uri="{FF2B5EF4-FFF2-40B4-BE49-F238E27FC236}">
                      <a16:creationId xmlns:a16="http://schemas.microsoft.com/office/drawing/2014/main" id="{0BB91159-085F-4977-923C-363E21CF2A32}"/>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6" name="Freeform 35">
                  <a:extLst>
                    <a:ext uri="{FF2B5EF4-FFF2-40B4-BE49-F238E27FC236}">
                      <a16:creationId xmlns:a16="http://schemas.microsoft.com/office/drawing/2014/main" id="{BC0EBFA3-BD8A-4760-9534-8671094C8D20}"/>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7" name="Freeform 36">
                  <a:extLst>
                    <a:ext uri="{FF2B5EF4-FFF2-40B4-BE49-F238E27FC236}">
                      <a16:creationId xmlns:a16="http://schemas.microsoft.com/office/drawing/2014/main" id="{164D7E50-C5F0-4818-9D26-4E9024FBA8F4}"/>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8" name="Freeform 37">
                  <a:extLst>
                    <a:ext uri="{FF2B5EF4-FFF2-40B4-BE49-F238E27FC236}">
                      <a16:creationId xmlns:a16="http://schemas.microsoft.com/office/drawing/2014/main" id="{B15E4F9B-6831-4FA4-BFE0-6D36E5386041}"/>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9" name="Freeform 38">
                  <a:extLst>
                    <a:ext uri="{FF2B5EF4-FFF2-40B4-BE49-F238E27FC236}">
                      <a16:creationId xmlns:a16="http://schemas.microsoft.com/office/drawing/2014/main" id="{6FA166CB-1454-48E9-8704-881AA90A7DB7}"/>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480" name="CellPhone_E8EA">
                <a:extLst>
                  <a:ext uri="{FF2B5EF4-FFF2-40B4-BE49-F238E27FC236}">
                    <a16:creationId xmlns:a16="http://schemas.microsoft.com/office/drawing/2014/main" id="{23E8F595-A178-49DA-AD34-471921ECCD69}"/>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481" name="Straight Connector 480">
                <a:extLst>
                  <a:ext uri="{FF2B5EF4-FFF2-40B4-BE49-F238E27FC236}">
                    <a16:creationId xmlns:a16="http://schemas.microsoft.com/office/drawing/2014/main" id="{BA4201A0-87CA-448E-9E84-26CFAB52626C}"/>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475" name="Group 89">
              <a:extLst>
                <a:ext uri="{FF2B5EF4-FFF2-40B4-BE49-F238E27FC236}">
                  <a16:creationId xmlns:a16="http://schemas.microsoft.com/office/drawing/2014/main" id="{FB4494AD-8FC6-4E47-8DDD-ED212ECAA354}"/>
                </a:ext>
              </a:extLst>
            </p:cNvPr>
            <p:cNvGrpSpPr>
              <a:grpSpLocks noChangeAspect="1"/>
            </p:cNvGrpSpPr>
            <p:nvPr/>
          </p:nvGrpSpPr>
          <p:grpSpPr bwMode="auto">
            <a:xfrm>
              <a:off x="715339" y="6119989"/>
              <a:ext cx="150586" cy="187521"/>
              <a:chOff x="1596" y="1479"/>
              <a:chExt cx="159" cy="198"/>
            </a:xfrm>
            <a:solidFill>
              <a:schemeClr val="bg1">
                <a:lumMod val="50000"/>
              </a:schemeClr>
            </a:solidFill>
          </p:grpSpPr>
          <p:sp>
            <p:nvSpPr>
              <p:cNvPr id="476" name="Freeform 90">
                <a:extLst>
                  <a:ext uri="{FF2B5EF4-FFF2-40B4-BE49-F238E27FC236}">
                    <a16:creationId xmlns:a16="http://schemas.microsoft.com/office/drawing/2014/main" id="{120D273C-473D-449E-8B63-B79F1661EC34}"/>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77" name="Freeform 91">
                <a:extLst>
                  <a:ext uri="{FF2B5EF4-FFF2-40B4-BE49-F238E27FC236}">
                    <a16:creationId xmlns:a16="http://schemas.microsoft.com/office/drawing/2014/main" id="{F15D525E-D227-4577-81A3-0ABC1C6DD262}"/>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 name="Group 8">
            <a:extLst>
              <a:ext uri="{FF2B5EF4-FFF2-40B4-BE49-F238E27FC236}">
                <a16:creationId xmlns:a16="http://schemas.microsoft.com/office/drawing/2014/main" id="{3CF6FEC0-F229-480F-B087-2C915E17B934}"/>
              </a:ext>
              <a:ext uri="{C183D7F6-B498-43B3-948B-1728B52AA6E4}">
                <adec:decorative xmlns:adec="http://schemas.microsoft.com/office/drawing/2017/decorative" val="1"/>
              </a:ext>
            </a:extLst>
          </p:cNvPr>
          <p:cNvGrpSpPr/>
          <p:nvPr/>
        </p:nvGrpSpPr>
        <p:grpSpPr>
          <a:xfrm>
            <a:off x="8660342" y="5992603"/>
            <a:ext cx="633342" cy="394280"/>
            <a:chOff x="7378300" y="5571196"/>
            <a:chExt cx="633342" cy="394280"/>
          </a:xfrm>
        </p:grpSpPr>
        <p:grpSp>
          <p:nvGrpSpPr>
            <p:cNvPr id="503" name="factory" descr="factory, manufacturing">
              <a:extLst>
                <a:ext uri="{FF2B5EF4-FFF2-40B4-BE49-F238E27FC236}">
                  <a16:creationId xmlns:a16="http://schemas.microsoft.com/office/drawing/2014/main" id="{EF6E5449-1EEC-4704-AF1F-580FE0381BC2}"/>
                </a:ext>
              </a:extLst>
            </p:cNvPr>
            <p:cNvGrpSpPr/>
            <p:nvPr/>
          </p:nvGrpSpPr>
          <p:grpSpPr>
            <a:xfrm>
              <a:off x="7378300" y="5673167"/>
              <a:ext cx="417297" cy="292309"/>
              <a:chOff x="4298951" y="1169989"/>
              <a:chExt cx="328613" cy="230188"/>
            </a:xfrm>
          </p:grpSpPr>
          <p:sp>
            <p:nvSpPr>
              <p:cNvPr id="504" name="Rectangle 503">
                <a:extLst>
                  <a:ext uri="{FF2B5EF4-FFF2-40B4-BE49-F238E27FC236}">
                    <a16:creationId xmlns:a16="http://schemas.microsoft.com/office/drawing/2014/main" id="{CB45F463-65C7-40AE-85B8-D741D2750E97}"/>
                  </a:ext>
                </a:extLst>
              </p:cNvPr>
              <p:cNvSpPr>
                <a:spLocks noChangeArrowheads="1"/>
              </p:cNvSpPr>
              <p:nvPr/>
            </p:nvSpPr>
            <p:spPr bwMode="auto">
              <a:xfrm>
                <a:off x="4298951" y="1255714"/>
                <a:ext cx="328613" cy="144463"/>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5" name="Rectangle 504">
                <a:extLst>
                  <a:ext uri="{FF2B5EF4-FFF2-40B4-BE49-F238E27FC236}">
                    <a16:creationId xmlns:a16="http://schemas.microsoft.com/office/drawing/2014/main" id="{F8DC15A7-8CFC-4D4D-989C-8FE4361F89BC}"/>
                  </a:ext>
                </a:extLst>
              </p:cNvPr>
              <p:cNvSpPr>
                <a:spLocks noChangeArrowheads="1"/>
              </p:cNvSpPr>
              <p:nvPr/>
            </p:nvSpPr>
            <p:spPr bwMode="auto">
              <a:xfrm>
                <a:off x="4473576" y="1169989"/>
                <a:ext cx="38100" cy="13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6" name="Rectangle 505">
                <a:extLst>
                  <a:ext uri="{FF2B5EF4-FFF2-40B4-BE49-F238E27FC236}">
                    <a16:creationId xmlns:a16="http://schemas.microsoft.com/office/drawing/2014/main" id="{51BF2C0C-D35F-4004-9694-A34CD81C009F}"/>
                  </a:ext>
                </a:extLst>
              </p:cNvPr>
              <p:cNvSpPr>
                <a:spLocks noChangeArrowheads="1"/>
              </p:cNvSpPr>
              <p:nvPr/>
            </p:nvSpPr>
            <p:spPr bwMode="auto">
              <a:xfrm>
                <a:off x="4546601" y="1169989"/>
                <a:ext cx="34925" cy="13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7" name="Rectangle 506">
                <a:extLst>
                  <a:ext uri="{FF2B5EF4-FFF2-40B4-BE49-F238E27FC236}">
                    <a16:creationId xmlns:a16="http://schemas.microsoft.com/office/drawing/2014/main" id="{F11A029E-7510-40D0-A192-AD95B549C2F8}"/>
                  </a:ext>
                </a:extLst>
              </p:cNvPr>
              <p:cNvSpPr>
                <a:spLocks noChangeArrowheads="1"/>
              </p:cNvSpPr>
              <p:nvPr/>
            </p:nvSpPr>
            <p:spPr bwMode="auto">
              <a:xfrm>
                <a:off x="4403726" y="1270001"/>
                <a:ext cx="34925" cy="365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8" name="Rectangle 507">
                <a:extLst>
                  <a:ext uri="{FF2B5EF4-FFF2-40B4-BE49-F238E27FC236}">
                    <a16:creationId xmlns:a16="http://schemas.microsoft.com/office/drawing/2014/main" id="{029FC6F0-97BB-4F3D-A63E-18D8321159CB}"/>
                  </a:ext>
                </a:extLst>
              </p:cNvPr>
              <p:cNvSpPr>
                <a:spLocks noChangeArrowheads="1"/>
              </p:cNvSpPr>
              <p:nvPr/>
            </p:nvSpPr>
            <p:spPr bwMode="auto">
              <a:xfrm>
                <a:off x="4332289" y="1270001"/>
                <a:ext cx="36513" cy="365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9" name="Group 508">
              <a:extLst>
                <a:ext uri="{FF2B5EF4-FFF2-40B4-BE49-F238E27FC236}">
                  <a16:creationId xmlns:a16="http://schemas.microsoft.com/office/drawing/2014/main" id="{B21523EE-88E6-4259-809F-FD17E1777A07}"/>
                </a:ext>
              </a:extLst>
            </p:cNvPr>
            <p:cNvGrpSpPr/>
            <p:nvPr/>
          </p:nvGrpSpPr>
          <p:grpSpPr>
            <a:xfrm>
              <a:off x="7773342" y="5571196"/>
              <a:ext cx="238300" cy="240322"/>
              <a:chOff x="10351024" y="3989686"/>
              <a:chExt cx="379641" cy="382863"/>
            </a:xfrm>
            <a:solidFill>
              <a:schemeClr val="accent1"/>
            </a:solidFill>
          </p:grpSpPr>
          <p:sp>
            <p:nvSpPr>
              <p:cNvPr id="510" name="Rectangle 509">
                <a:extLst>
                  <a:ext uri="{FF2B5EF4-FFF2-40B4-BE49-F238E27FC236}">
                    <a16:creationId xmlns:a16="http://schemas.microsoft.com/office/drawing/2014/main" id="{1EEAD2F2-3476-4E20-A241-EA998A4E6FEF}"/>
                  </a:ext>
                </a:extLst>
              </p:cNvPr>
              <p:cNvSpPr/>
              <p:nvPr/>
            </p:nvSpPr>
            <p:spPr bwMode="auto">
              <a:xfrm rot="19125560" flipH="1">
                <a:off x="10481265" y="4049972"/>
                <a:ext cx="18288" cy="1339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1" name="Rectangle 510">
                <a:extLst>
                  <a:ext uri="{FF2B5EF4-FFF2-40B4-BE49-F238E27FC236}">
                    <a16:creationId xmlns:a16="http://schemas.microsoft.com/office/drawing/2014/main" id="{9931C580-AA69-4D6B-9EE3-797DB3A4E69D}"/>
                  </a:ext>
                </a:extLst>
              </p:cNvPr>
              <p:cNvSpPr/>
              <p:nvPr/>
            </p:nvSpPr>
            <p:spPr bwMode="auto">
              <a:xfrm rot="2161206" flipH="1">
                <a:off x="10595091" y="4024737"/>
                <a:ext cx="18288" cy="1339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2" name="Rectangle 511">
                <a:extLst>
                  <a:ext uri="{FF2B5EF4-FFF2-40B4-BE49-F238E27FC236}">
                    <a16:creationId xmlns:a16="http://schemas.microsoft.com/office/drawing/2014/main" id="{48DD45BB-D755-4CFE-A80B-122EC947E115}"/>
                  </a:ext>
                </a:extLst>
              </p:cNvPr>
              <p:cNvSpPr/>
              <p:nvPr/>
            </p:nvSpPr>
            <p:spPr bwMode="auto">
              <a:xfrm rot="3931757" flipH="1">
                <a:off x="10456452" y="4159000"/>
                <a:ext cx="18288" cy="1339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3" name="Rectangle 512">
                <a:extLst>
                  <a:ext uri="{FF2B5EF4-FFF2-40B4-BE49-F238E27FC236}">
                    <a16:creationId xmlns:a16="http://schemas.microsoft.com/office/drawing/2014/main" id="{E2C0A2F0-5F8E-4A72-A22E-683AB402BD7C}"/>
                  </a:ext>
                </a:extLst>
              </p:cNvPr>
              <p:cNvSpPr/>
              <p:nvPr/>
            </p:nvSpPr>
            <p:spPr bwMode="auto">
              <a:xfrm rot="16538738" flipH="1">
                <a:off x="10611276" y="4124704"/>
                <a:ext cx="18288" cy="1339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4" name="Rectangle 513">
                <a:extLst>
                  <a:ext uri="{FF2B5EF4-FFF2-40B4-BE49-F238E27FC236}">
                    <a16:creationId xmlns:a16="http://schemas.microsoft.com/office/drawing/2014/main" id="{2A8CFA6E-631F-47D8-9378-4B2A7C685782}"/>
                  </a:ext>
                </a:extLst>
              </p:cNvPr>
              <p:cNvSpPr/>
              <p:nvPr/>
            </p:nvSpPr>
            <p:spPr bwMode="auto">
              <a:xfrm rot="20658908" flipH="1">
                <a:off x="10562418" y="4195199"/>
                <a:ext cx="18288" cy="1339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5" name="Group 514">
                <a:extLst>
                  <a:ext uri="{FF2B5EF4-FFF2-40B4-BE49-F238E27FC236}">
                    <a16:creationId xmlns:a16="http://schemas.microsoft.com/office/drawing/2014/main" id="{D2F0B114-57AD-4A2A-BA65-A1EA0ACA857B}"/>
                  </a:ext>
                </a:extLst>
              </p:cNvPr>
              <p:cNvGrpSpPr/>
              <p:nvPr/>
            </p:nvGrpSpPr>
            <p:grpSpPr>
              <a:xfrm>
                <a:off x="10351024" y="3989686"/>
                <a:ext cx="379641" cy="382863"/>
                <a:chOff x="10351024" y="3989686"/>
                <a:chExt cx="379641" cy="382863"/>
              </a:xfrm>
              <a:grpFill/>
            </p:grpSpPr>
            <p:sp>
              <p:nvSpPr>
                <p:cNvPr id="516" name="Oval 515">
                  <a:extLst>
                    <a:ext uri="{FF2B5EF4-FFF2-40B4-BE49-F238E27FC236}">
                      <a16:creationId xmlns:a16="http://schemas.microsoft.com/office/drawing/2014/main" id="{D1FB0596-BE33-461C-9414-4E216B6EF4B7}"/>
                    </a:ext>
                  </a:extLst>
                </p:cNvPr>
                <p:cNvSpPr/>
                <p:nvPr/>
              </p:nvSpPr>
              <p:spPr bwMode="auto">
                <a:xfrm>
                  <a:off x="10471034" y="4114134"/>
                  <a:ext cx="139621" cy="139621"/>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Oval 516">
                  <a:extLst>
                    <a:ext uri="{FF2B5EF4-FFF2-40B4-BE49-F238E27FC236}">
                      <a16:creationId xmlns:a16="http://schemas.microsoft.com/office/drawing/2014/main" id="{69B702DA-8DFD-4994-8F4A-938118CBE8D9}"/>
                    </a:ext>
                  </a:extLst>
                </p:cNvPr>
                <p:cNvSpPr/>
                <p:nvPr/>
              </p:nvSpPr>
              <p:spPr bwMode="auto">
                <a:xfrm>
                  <a:off x="10598471" y="3989686"/>
                  <a:ext cx="85243" cy="85243"/>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8" name="Oval 517">
                  <a:extLst>
                    <a:ext uri="{FF2B5EF4-FFF2-40B4-BE49-F238E27FC236}">
                      <a16:creationId xmlns:a16="http://schemas.microsoft.com/office/drawing/2014/main" id="{B586D18D-940F-43FB-956C-6CA689A9CA1E}"/>
                    </a:ext>
                  </a:extLst>
                </p:cNvPr>
                <p:cNvSpPr/>
                <p:nvPr/>
              </p:nvSpPr>
              <p:spPr bwMode="auto">
                <a:xfrm>
                  <a:off x="10399552" y="4016582"/>
                  <a:ext cx="85243" cy="85243"/>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9" name="Oval 518">
                  <a:extLst>
                    <a:ext uri="{FF2B5EF4-FFF2-40B4-BE49-F238E27FC236}">
                      <a16:creationId xmlns:a16="http://schemas.microsoft.com/office/drawing/2014/main" id="{BDC19E6F-7702-4CBB-8A04-D9D4FFBF6E5C}"/>
                    </a:ext>
                  </a:extLst>
                </p:cNvPr>
                <p:cNvSpPr/>
                <p:nvPr/>
              </p:nvSpPr>
              <p:spPr bwMode="auto">
                <a:xfrm>
                  <a:off x="10351024" y="4211133"/>
                  <a:ext cx="85243" cy="85243"/>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0" name="Oval 519">
                  <a:extLst>
                    <a:ext uri="{FF2B5EF4-FFF2-40B4-BE49-F238E27FC236}">
                      <a16:creationId xmlns:a16="http://schemas.microsoft.com/office/drawing/2014/main" id="{B7ADAE32-A2A7-41C0-AC50-D0FE3F89894A}"/>
                    </a:ext>
                  </a:extLst>
                </p:cNvPr>
                <p:cNvSpPr/>
                <p:nvPr/>
              </p:nvSpPr>
              <p:spPr bwMode="auto">
                <a:xfrm>
                  <a:off x="10645422" y="4161163"/>
                  <a:ext cx="85243" cy="85243"/>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1" name="Oval 520">
                  <a:extLst>
                    <a:ext uri="{FF2B5EF4-FFF2-40B4-BE49-F238E27FC236}">
                      <a16:creationId xmlns:a16="http://schemas.microsoft.com/office/drawing/2014/main" id="{E6A0DF46-CC1E-4AC9-BD9C-EACBFF117052}"/>
                    </a:ext>
                  </a:extLst>
                </p:cNvPr>
                <p:cNvSpPr/>
                <p:nvPr/>
              </p:nvSpPr>
              <p:spPr bwMode="auto">
                <a:xfrm>
                  <a:off x="10548422" y="4287306"/>
                  <a:ext cx="85243" cy="85243"/>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541" name="!! Factory">
            <a:extLst>
              <a:ext uri="{FF2B5EF4-FFF2-40B4-BE49-F238E27FC236}">
                <a16:creationId xmlns:a16="http://schemas.microsoft.com/office/drawing/2014/main" id="{18AB414A-F841-4001-9736-2EEB19B22E41}"/>
              </a:ext>
              <a:ext uri="{C183D7F6-B498-43B3-948B-1728B52AA6E4}">
                <adec:decorative xmlns:adec="http://schemas.microsoft.com/office/drawing/2017/decorative" val="1"/>
              </a:ext>
            </a:extLst>
          </p:cNvPr>
          <p:cNvGrpSpPr/>
          <p:nvPr/>
        </p:nvGrpSpPr>
        <p:grpSpPr>
          <a:xfrm>
            <a:off x="7090425" y="6102822"/>
            <a:ext cx="335552" cy="284061"/>
            <a:chOff x="1704406" y="5805778"/>
            <a:chExt cx="373446" cy="316140"/>
          </a:xfrm>
        </p:grpSpPr>
        <p:sp>
          <p:nvSpPr>
            <p:cNvPr id="542" name="Freeform: Shape 541">
              <a:extLst>
                <a:ext uri="{FF2B5EF4-FFF2-40B4-BE49-F238E27FC236}">
                  <a16:creationId xmlns:a16="http://schemas.microsoft.com/office/drawing/2014/main" id="{708DF6F5-3B1D-4C62-A1CA-EE43D2C9FDEA}"/>
                </a:ext>
              </a:extLst>
            </p:cNvPr>
            <p:cNvSpPr/>
            <p:nvPr/>
          </p:nvSpPr>
          <p:spPr>
            <a:xfrm>
              <a:off x="1704406" y="5805778"/>
              <a:ext cx="195724" cy="315827"/>
            </a:xfrm>
            <a:custGeom>
              <a:avLst/>
              <a:gdLst>
                <a:gd name="connsiteX0" fmla="*/ 1548 w 195723"/>
                <a:gd name="connsiteY0" fmla="*/ 316768 h 315827"/>
                <a:gd name="connsiteX1" fmla="*/ 195498 w 195723"/>
                <a:gd name="connsiteY1" fmla="*/ 316768 h 315827"/>
                <a:gd name="connsiteX2" fmla="*/ 195498 w 195723"/>
                <a:gd name="connsiteY2" fmla="*/ 1548 h 315827"/>
                <a:gd name="connsiteX3" fmla="*/ 1548 w 195723"/>
                <a:gd name="connsiteY3" fmla="*/ 1548 h 315827"/>
                <a:gd name="connsiteX4" fmla="*/ 1548 w 195723"/>
                <a:gd name="connsiteY4" fmla="*/ 316768 h 31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23" h="315827">
                  <a:moveTo>
                    <a:pt x="1548" y="316768"/>
                  </a:moveTo>
                  <a:lnTo>
                    <a:pt x="195498" y="316768"/>
                  </a:lnTo>
                  <a:lnTo>
                    <a:pt x="195498" y="1548"/>
                  </a:lnTo>
                  <a:lnTo>
                    <a:pt x="1548" y="1548"/>
                  </a:lnTo>
                  <a:lnTo>
                    <a:pt x="1548" y="316768"/>
                  </a:ln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3" name="Freeform: Shape 542">
              <a:extLst>
                <a:ext uri="{FF2B5EF4-FFF2-40B4-BE49-F238E27FC236}">
                  <a16:creationId xmlns:a16="http://schemas.microsoft.com/office/drawing/2014/main" id="{C84D492E-0A33-4135-ACD9-573B273B39AC}"/>
                </a:ext>
              </a:extLst>
            </p:cNvPr>
            <p:cNvSpPr/>
            <p:nvPr/>
          </p:nvSpPr>
          <p:spPr>
            <a:xfrm>
              <a:off x="1891025" y="5872815"/>
              <a:ext cx="186827" cy="249103"/>
            </a:xfrm>
            <a:custGeom>
              <a:avLst/>
              <a:gdLst>
                <a:gd name="connsiteX0" fmla="*/ 1548 w 186827"/>
                <a:gd name="connsiteY0" fmla="*/ 249740 h 249103"/>
                <a:gd name="connsiteX1" fmla="*/ 188165 w 186827"/>
                <a:gd name="connsiteY1" fmla="*/ 249740 h 249103"/>
                <a:gd name="connsiteX2" fmla="*/ 188165 w 186827"/>
                <a:gd name="connsiteY2" fmla="*/ 1548 h 249103"/>
                <a:gd name="connsiteX3" fmla="*/ 1548 w 186827"/>
                <a:gd name="connsiteY3" fmla="*/ 1548 h 249103"/>
                <a:gd name="connsiteX4" fmla="*/ 1548 w 186827"/>
                <a:gd name="connsiteY4" fmla="*/ 249740 h 249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 h="249103">
                  <a:moveTo>
                    <a:pt x="1548" y="249740"/>
                  </a:moveTo>
                  <a:lnTo>
                    <a:pt x="188165" y="249740"/>
                  </a:lnTo>
                  <a:lnTo>
                    <a:pt x="188165" y="1548"/>
                  </a:lnTo>
                  <a:lnTo>
                    <a:pt x="1548" y="1548"/>
                  </a:lnTo>
                  <a:lnTo>
                    <a:pt x="1548" y="249740"/>
                  </a:lnTo>
                  <a:close/>
                </a:path>
              </a:pathLst>
            </a:custGeom>
            <a:solidFill>
              <a:srgbClr val="BFBFB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6" name="Freeform: Shape 545">
              <a:extLst>
                <a:ext uri="{FF2B5EF4-FFF2-40B4-BE49-F238E27FC236}">
                  <a16:creationId xmlns:a16="http://schemas.microsoft.com/office/drawing/2014/main" id="{0F7A7CFF-4893-4977-916D-643827F202FC}"/>
                </a:ext>
              </a:extLst>
            </p:cNvPr>
            <p:cNvSpPr/>
            <p:nvPr/>
          </p:nvSpPr>
          <p:spPr>
            <a:xfrm>
              <a:off x="1953878" y="6053978"/>
              <a:ext cx="44483" cy="66724"/>
            </a:xfrm>
            <a:custGeom>
              <a:avLst/>
              <a:gdLst>
                <a:gd name="connsiteX0" fmla="*/ 46594 w 44482"/>
                <a:gd name="connsiteY0" fmla="*/ 68726 h 66724"/>
                <a:gd name="connsiteX1" fmla="*/ 46594 w 44482"/>
                <a:gd name="connsiteY1" fmla="*/ 1548 h 66724"/>
                <a:gd name="connsiteX2" fmla="*/ 1548 w 44482"/>
                <a:gd name="connsiteY2" fmla="*/ 1548 h 66724"/>
                <a:gd name="connsiteX3" fmla="*/ 1548 w 44482"/>
                <a:gd name="connsiteY3" fmla="*/ 68726 h 66724"/>
                <a:gd name="connsiteX4" fmla="*/ 46594 w 44482"/>
                <a:gd name="connsiteY4" fmla="*/ 68726 h 6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66724">
                  <a:moveTo>
                    <a:pt x="46594" y="68726"/>
                  </a:moveTo>
                  <a:lnTo>
                    <a:pt x="46594" y="1548"/>
                  </a:lnTo>
                  <a:lnTo>
                    <a:pt x="1548" y="1548"/>
                  </a:lnTo>
                  <a:lnTo>
                    <a:pt x="1548" y="68726"/>
                  </a:lnTo>
                  <a:lnTo>
                    <a:pt x="46594" y="68726"/>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7" name="Freeform: Shape 546">
              <a:extLst>
                <a:ext uri="{FF2B5EF4-FFF2-40B4-BE49-F238E27FC236}">
                  <a16:creationId xmlns:a16="http://schemas.microsoft.com/office/drawing/2014/main" id="{0DE9A88B-B25B-4711-9450-177B933FFA81}"/>
                </a:ext>
              </a:extLst>
            </p:cNvPr>
            <p:cNvSpPr/>
            <p:nvPr/>
          </p:nvSpPr>
          <p:spPr>
            <a:xfrm>
              <a:off x="1774293" y="6053978"/>
              <a:ext cx="44483" cy="66724"/>
            </a:xfrm>
            <a:custGeom>
              <a:avLst/>
              <a:gdLst>
                <a:gd name="connsiteX0" fmla="*/ 46593 w 44482"/>
                <a:gd name="connsiteY0" fmla="*/ 68726 h 66724"/>
                <a:gd name="connsiteX1" fmla="*/ 46593 w 44482"/>
                <a:gd name="connsiteY1" fmla="*/ 1548 h 66724"/>
                <a:gd name="connsiteX2" fmla="*/ 1548 w 44482"/>
                <a:gd name="connsiteY2" fmla="*/ 1548 h 66724"/>
                <a:gd name="connsiteX3" fmla="*/ 1548 w 44482"/>
                <a:gd name="connsiteY3" fmla="*/ 68726 h 66724"/>
                <a:gd name="connsiteX4" fmla="*/ 46593 w 44482"/>
                <a:gd name="connsiteY4" fmla="*/ 68726 h 6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66724">
                  <a:moveTo>
                    <a:pt x="46593" y="68726"/>
                  </a:moveTo>
                  <a:lnTo>
                    <a:pt x="46593" y="1548"/>
                  </a:lnTo>
                  <a:lnTo>
                    <a:pt x="1548" y="1548"/>
                  </a:lnTo>
                  <a:lnTo>
                    <a:pt x="1548" y="68726"/>
                  </a:lnTo>
                  <a:lnTo>
                    <a:pt x="46593" y="68726"/>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8" name="Freeform: Shape 547">
              <a:extLst>
                <a:ext uri="{FF2B5EF4-FFF2-40B4-BE49-F238E27FC236}">
                  <a16:creationId xmlns:a16="http://schemas.microsoft.com/office/drawing/2014/main" id="{6593F298-F7DD-4AC5-B8F9-A98C68DE22DE}"/>
                </a:ext>
              </a:extLst>
            </p:cNvPr>
            <p:cNvSpPr/>
            <p:nvPr/>
          </p:nvSpPr>
          <p:spPr>
            <a:xfrm>
              <a:off x="1740548" y="5851390"/>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9" name="Freeform: Shape 548">
              <a:extLst>
                <a:ext uri="{FF2B5EF4-FFF2-40B4-BE49-F238E27FC236}">
                  <a16:creationId xmlns:a16="http://schemas.microsoft.com/office/drawing/2014/main" id="{BB2F55E4-36DC-49DD-80AB-CB39C01E5352}"/>
                </a:ext>
              </a:extLst>
            </p:cNvPr>
            <p:cNvSpPr/>
            <p:nvPr/>
          </p:nvSpPr>
          <p:spPr>
            <a:xfrm>
              <a:off x="1807889" y="5851390"/>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0" name="Freeform: Shape 549">
              <a:extLst>
                <a:ext uri="{FF2B5EF4-FFF2-40B4-BE49-F238E27FC236}">
                  <a16:creationId xmlns:a16="http://schemas.microsoft.com/office/drawing/2014/main" id="{9593839C-73D4-4CB9-B3B3-B9F3B3DDF4D4}"/>
                </a:ext>
              </a:extLst>
            </p:cNvPr>
            <p:cNvSpPr/>
            <p:nvPr/>
          </p:nvSpPr>
          <p:spPr>
            <a:xfrm>
              <a:off x="1740548"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1" name="Freeform: Shape 550">
              <a:extLst>
                <a:ext uri="{FF2B5EF4-FFF2-40B4-BE49-F238E27FC236}">
                  <a16:creationId xmlns:a16="http://schemas.microsoft.com/office/drawing/2014/main" id="{21AFD56C-0BDC-4D55-9F48-D41BDDA33162}"/>
                </a:ext>
              </a:extLst>
            </p:cNvPr>
            <p:cNvSpPr/>
            <p:nvPr/>
          </p:nvSpPr>
          <p:spPr>
            <a:xfrm>
              <a:off x="1807889"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2" name="Freeform: Shape 551">
              <a:extLst>
                <a:ext uri="{FF2B5EF4-FFF2-40B4-BE49-F238E27FC236}">
                  <a16:creationId xmlns:a16="http://schemas.microsoft.com/office/drawing/2014/main" id="{ABE9353A-2CA4-45E2-B06E-B6116918C6AD}"/>
                </a:ext>
              </a:extLst>
            </p:cNvPr>
            <p:cNvSpPr/>
            <p:nvPr/>
          </p:nvSpPr>
          <p:spPr>
            <a:xfrm>
              <a:off x="1740548"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3" name="Freeform: Shape 552">
              <a:extLst>
                <a:ext uri="{FF2B5EF4-FFF2-40B4-BE49-F238E27FC236}">
                  <a16:creationId xmlns:a16="http://schemas.microsoft.com/office/drawing/2014/main" id="{BDF71847-AF2C-4A2C-8CF6-C8D4444C52E2}"/>
                </a:ext>
              </a:extLst>
            </p:cNvPr>
            <p:cNvSpPr/>
            <p:nvPr/>
          </p:nvSpPr>
          <p:spPr>
            <a:xfrm>
              <a:off x="1807889"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4" name="Freeform: Shape 553">
              <a:extLst>
                <a:ext uri="{FF2B5EF4-FFF2-40B4-BE49-F238E27FC236}">
                  <a16:creationId xmlns:a16="http://schemas.microsoft.com/office/drawing/2014/main" id="{6C07086A-EC24-4057-968E-9185C6AF57C6}"/>
                </a:ext>
              </a:extLst>
            </p:cNvPr>
            <p:cNvSpPr/>
            <p:nvPr/>
          </p:nvSpPr>
          <p:spPr>
            <a:xfrm>
              <a:off x="1920130"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5" name="Freeform: Shape 554">
              <a:extLst>
                <a:ext uri="{FF2B5EF4-FFF2-40B4-BE49-F238E27FC236}">
                  <a16:creationId xmlns:a16="http://schemas.microsoft.com/office/drawing/2014/main" id="{777159E3-C272-477F-9C4F-30BDA8C95A3E}"/>
                </a:ext>
              </a:extLst>
            </p:cNvPr>
            <p:cNvSpPr/>
            <p:nvPr/>
          </p:nvSpPr>
          <p:spPr>
            <a:xfrm>
              <a:off x="1920130"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6" name="Freeform: Shape 555">
              <a:extLst>
                <a:ext uri="{FF2B5EF4-FFF2-40B4-BE49-F238E27FC236}">
                  <a16:creationId xmlns:a16="http://schemas.microsoft.com/office/drawing/2014/main" id="{912DED99-42F1-40C8-A3D8-EA46897BB011}"/>
                </a:ext>
              </a:extLst>
            </p:cNvPr>
            <p:cNvSpPr/>
            <p:nvPr/>
          </p:nvSpPr>
          <p:spPr>
            <a:xfrm>
              <a:off x="1987475"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7" name="Freeform: Shape 556">
              <a:extLst>
                <a:ext uri="{FF2B5EF4-FFF2-40B4-BE49-F238E27FC236}">
                  <a16:creationId xmlns:a16="http://schemas.microsoft.com/office/drawing/2014/main" id="{D3C92462-2FC7-43EC-9E1E-08DA8F073484}"/>
                </a:ext>
              </a:extLst>
            </p:cNvPr>
            <p:cNvSpPr/>
            <p:nvPr/>
          </p:nvSpPr>
          <p:spPr>
            <a:xfrm>
              <a:off x="1987475"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0" name="Rounded Rectangle 204">
            <a:extLst>
              <a:ext uri="{FF2B5EF4-FFF2-40B4-BE49-F238E27FC236}">
                <a16:creationId xmlns:a16="http://schemas.microsoft.com/office/drawing/2014/main" id="{35AFF320-9314-445F-8906-EFFC69D3D5AB}"/>
              </a:ext>
            </a:extLst>
          </p:cNvPr>
          <p:cNvSpPr/>
          <p:nvPr/>
        </p:nvSpPr>
        <p:spPr bwMode="auto">
          <a:xfrm>
            <a:off x="6499465" y="4828701"/>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Web Application Firewall (WAF)</a:t>
            </a:r>
          </a:p>
        </p:txBody>
      </p:sp>
      <p:sp>
        <p:nvSpPr>
          <p:cNvPr id="383" name="Rounded Rectangle 204">
            <a:extLst>
              <a:ext uri="{FF2B5EF4-FFF2-40B4-BE49-F238E27FC236}">
                <a16:creationId xmlns:a16="http://schemas.microsoft.com/office/drawing/2014/main" id="{E2681F2E-E024-4379-B62C-4EF5BB4D2B82}"/>
              </a:ext>
            </a:extLst>
          </p:cNvPr>
          <p:cNvSpPr/>
          <p:nvPr/>
        </p:nvSpPr>
        <p:spPr bwMode="auto">
          <a:xfrm>
            <a:off x="6499465" y="4134702"/>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Secure Web Gateway (SWG)</a:t>
            </a:r>
          </a:p>
        </p:txBody>
      </p:sp>
      <p:sp>
        <p:nvSpPr>
          <p:cNvPr id="48" name="Rounded Rectangle 204">
            <a:extLst>
              <a:ext uri="{FF2B5EF4-FFF2-40B4-BE49-F238E27FC236}">
                <a16:creationId xmlns:a16="http://schemas.microsoft.com/office/drawing/2014/main" id="{F51C710E-4FFE-47A4-AE7F-CECBC5F4B480}"/>
              </a:ext>
            </a:extLst>
          </p:cNvPr>
          <p:cNvSpPr/>
          <p:nvPr/>
        </p:nvSpPr>
        <p:spPr bwMode="auto">
          <a:xfrm>
            <a:off x="6499465" y="3680360"/>
            <a:ext cx="1874520" cy="415248"/>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30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Zero Trust Network Access (ZTNA)</a:t>
            </a:r>
          </a:p>
          <a:p>
            <a:pPr marL="0" marR="0" lvl="0" indent="0" algn="ctr" defTabSz="932472" rtl="0" eaLnBrk="1" fontAlgn="base" latinLnBrk="0" hangingPunct="1">
              <a:lnSpc>
                <a:spcPct val="90000"/>
              </a:lnSpc>
              <a:spcBef>
                <a:spcPct val="0"/>
              </a:spcBef>
              <a:spcAft>
                <a:spcPts val="600"/>
              </a:spcAft>
              <a:buClrTx/>
              <a:buSzTx/>
              <a:buFontTx/>
              <a:buNone/>
              <a:tabLst/>
              <a:defRPr/>
            </a:pPr>
            <a:r>
              <a:rPr lang="en-US" sz="800" i="1" kern="0">
                <a:gradFill>
                  <a:gsLst>
                    <a:gs pos="0">
                      <a:srgbClr val="000000"/>
                    </a:gs>
                    <a:gs pos="100000">
                      <a:srgbClr val="000000"/>
                    </a:gs>
                  </a:gsLst>
                  <a:lin ang="5400000" scaled="1"/>
                </a:gradFill>
                <a:cs typeface="Segoe UI" pitchFamily="34" charset="0"/>
                <a:sym typeface="Segoe UI"/>
              </a:rPr>
              <a:t>Private App/Network Access</a:t>
            </a:r>
            <a:endParaRPr kumimoji="0" lang="en-US" sz="800" i="1" u="none" strike="noStrike" kern="0" cap="none" spc="0" normalizeH="0" baseline="0" noProof="0">
              <a:ln>
                <a:noFill/>
              </a:ln>
              <a:gradFill>
                <a:gsLst>
                  <a:gs pos="0">
                    <a:srgbClr val="000000"/>
                  </a:gs>
                  <a:gs pos="100000">
                    <a:srgbClr val="000000"/>
                  </a:gs>
                </a:gsLst>
                <a:lin ang="5400000" scaled="1"/>
              </a:gradFill>
              <a:effectLst/>
              <a:uLnTx/>
              <a:uFillTx/>
              <a:cs typeface="Segoe UI" pitchFamily="34" charset="0"/>
              <a:sym typeface="Segoe UI"/>
            </a:endParaRPr>
          </a:p>
        </p:txBody>
      </p:sp>
      <p:sp>
        <p:nvSpPr>
          <p:cNvPr id="336" name="Rounded Rectangle 204">
            <a:extLst>
              <a:ext uri="{FF2B5EF4-FFF2-40B4-BE49-F238E27FC236}">
                <a16:creationId xmlns:a16="http://schemas.microsoft.com/office/drawing/2014/main" id="{829FF0A1-41AC-41F9-969C-38D854181566}"/>
              </a:ext>
            </a:extLst>
          </p:cNvPr>
          <p:cNvSpPr/>
          <p:nvPr/>
        </p:nvSpPr>
        <p:spPr bwMode="auto">
          <a:xfrm>
            <a:off x="6499465" y="4597368"/>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Software Defined WAN (SD-WAN)</a:t>
            </a:r>
          </a:p>
        </p:txBody>
      </p:sp>
      <p:sp>
        <p:nvSpPr>
          <p:cNvPr id="335" name="Rounded Rectangle 204">
            <a:extLst>
              <a:ext uri="{FF2B5EF4-FFF2-40B4-BE49-F238E27FC236}">
                <a16:creationId xmlns:a16="http://schemas.microsoft.com/office/drawing/2014/main" id="{65341AF3-4632-4587-8631-A3325356B261}"/>
              </a:ext>
            </a:extLst>
          </p:cNvPr>
          <p:cNvSpPr/>
          <p:nvPr/>
        </p:nvSpPr>
        <p:spPr bwMode="auto">
          <a:xfrm>
            <a:off x="6499465" y="5060034"/>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Content Delivery Network (CDN)</a:t>
            </a:r>
          </a:p>
        </p:txBody>
      </p:sp>
      <p:sp>
        <p:nvSpPr>
          <p:cNvPr id="384" name="Rounded Rectangle 204">
            <a:extLst>
              <a:ext uri="{FF2B5EF4-FFF2-40B4-BE49-F238E27FC236}">
                <a16:creationId xmlns:a16="http://schemas.microsoft.com/office/drawing/2014/main" id="{ADE13BE4-2D0E-4118-9131-153ECD5A33DC}"/>
              </a:ext>
            </a:extLst>
          </p:cNvPr>
          <p:cNvSpPr/>
          <p:nvPr/>
        </p:nvSpPr>
        <p:spPr bwMode="auto">
          <a:xfrm>
            <a:off x="6499465" y="3449027"/>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Cloud Access Security Broker (CASB)</a:t>
            </a:r>
          </a:p>
        </p:txBody>
      </p:sp>
      <p:sp>
        <p:nvSpPr>
          <p:cNvPr id="462" name="Rounded Rectangle 204">
            <a:extLst>
              <a:ext uri="{FF2B5EF4-FFF2-40B4-BE49-F238E27FC236}">
                <a16:creationId xmlns:a16="http://schemas.microsoft.com/office/drawing/2014/main" id="{BFCEA8F4-28DD-4D21-9247-E232B15F4483}"/>
              </a:ext>
            </a:extLst>
          </p:cNvPr>
          <p:cNvSpPr/>
          <p:nvPr/>
        </p:nvSpPr>
        <p:spPr bwMode="auto">
          <a:xfrm>
            <a:off x="6499465" y="4366035"/>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Firewall as a Service (</a:t>
            </a:r>
            <a:r>
              <a:rPr kumimoji="0" lang="en-US" sz="800" b="1" i="0" u="none" strike="noStrike" kern="0" cap="none" spc="0" normalizeH="0" baseline="0" noProof="0" err="1">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FWaaS</a:t>
            </a: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a:t>
            </a:r>
          </a:p>
        </p:txBody>
      </p:sp>
      <p:grpSp>
        <p:nvGrpSpPr>
          <p:cNvPr id="19" name="Group 18">
            <a:extLst>
              <a:ext uri="{FF2B5EF4-FFF2-40B4-BE49-F238E27FC236}">
                <a16:creationId xmlns:a16="http://schemas.microsoft.com/office/drawing/2014/main" id="{3820F478-26E1-4242-B3C3-DDE5F4BFF8B7}"/>
              </a:ext>
            </a:extLst>
          </p:cNvPr>
          <p:cNvGrpSpPr/>
          <p:nvPr/>
        </p:nvGrpSpPr>
        <p:grpSpPr>
          <a:xfrm>
            <a:off x="2220614" y="1952371"/>
            <a:ext cx="3475337" cy="896390"/>
            <a:chOff x="931228" y="2068647"/>
            <a:chExt cx="3475337" cy="896390"/>
          </a:xfrm>
        </p:grpSpPr>
        <p:sp>
          <p:nvSpPr>
            <p:cNvPr id="346" name="Rectangle 345">
              <a:extLst>
                <a:ext uri="{FF2B5EF4-FFF2-40B4-BE49-F238E27FC236}">
                  <a16:creationId xmlns:a16="http://schemas.microsoft.com/office/drawing/2014/main" id="{E796C062-4851-4DB9-B559-7B357BD8F515}"/>
                </a:ext>
                <a:ext uri="{C183D7F6-B498-43B3-948B-1728B52AA6E4}">
                  <adec:decorative xmlns:adec="http://schemas.microsoft.com/office/drawing/2017/decorative" val="1"/>
                </a:ext>
              </a:extLst>
            </p:cNvPr>
            <p:cNvSpPr/>
            <p:nvPr/>
          </p:nvSpPr>
          <p:spPr bwMode="auto">
            <a:xfrm>
              <a:off x="931228" y="2097487"/>
              <a:ext cx="3475337" cy="86755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47" name="Rectangle 346">
              <a:extLst>
                <a:ext uri="{FF2B5EF4-FFF2-40B4-BE49-F238E27FC236}">
                  <a16:creationId xmlns:a16="http://schemas.microsoft.com/office/drawing/2014/main" id="{77D6D61F-A157-463A-AB8E-87325A490AC9}"/>
                </a:ext>
              </a:extLst>
            </p:cNvPr>
            <p:cNvSpPr/>
            <p:nvPr/>
          </p:nvSpPr>
          <p:spPr>
            <a:xfrm>
              <a:off x="931228" y="2068647"/>
              <a:ext cx="3475337" cy="257763"/>
            </a:xfrm>
            <a:prstGeom prst="rect">
              <a:avLst/>
            </a:prstGeom>
            <a:solidFill>
              <a:srgbClr val="75767A"/>
            </a:solidFill>
          </p:spPr>
          <p:txBody>
            <a:bodyPr wrap="square" lIns="0" r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 (SaaS)</a:t>
              </a:r>
            </a:p>
          </p:txBody>
        </p:sp>
        <p:pic>
          <p:nvPicPr>
            <p:cNvPr id="349" name="Picture 348">
              <a:extLst>
                <a:ext uri="{FF2B5EF4-FFF2-40B4-BE49-F238E27FC236}">
                  <a16:creationId xmlns:a16="http://schemas.microsoft.com/office/drawing/2014/main" id="{590D02AD-B5D1-4027-A2C5-2AC1D8DD618A}"/>
                </a:ext>
              </a:extLst>
            </p:cNvPr>
            <p:cNvPicPr>
              <a:picLocks noChangeAspect="1"/>
            </p:cNvPicPr>
            <p:nvPr/>
          </p:nvPicPr>
          <p:blipFill rotWithShape="1">
            <a:blip r:embed="rId26">
              <a:extLst>
                <a:ext uri="{28A0092B-C50C-407E-A947-70E740481C1C}">
                  <a14:useLocalDpi xmlns:a14="http://schemas.microsoft.com/office/drawing/2010/main" val="0"/>
                </a:ext>
              </a:extLst>
            </a:blip>
            <a:srcRect/>
            <a:stretch/>
          </p:blipFill>
          <p:spPr>
            <a:xfrm>
              <a:off x="1495690" y="2419196"/>
              <a:ext cx="144088" cy="191979"/>
            </a:xfrm>
            <a:prstGeom prst="rect">
              <a:avLst/>
            </a:prstGeom>
          </p:spPr>
        </p:pic>
        <p:pic>
          <p:nvPicPr>
            <p:cNvPr id="350" name="Picture 349">
              <a:extLst>
                <a:ext uri="{FF2B5EF4-FFF2-40B4-BE49-F238E27FC236}">
                  <a16:creationId xmlns:a16="http://schemas.microsoft.com/office/drawing/2014/main" id="{7496020A-3E61-4D07-9BF3-F82B57F18018}"/>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67317" y="2445394"/>
              <a:ext cx="139583" cy="139582"/>
            </a:xfrm>
            <a:prstGeom prst="rect">
              <a:avLst/>
            </a:prstGeom>
          </p:spPr>
        </p:pic>
        <p:pic>
          <p:nvPicPr>
            <p:cNvPr id="351" name="Picture 350">
              <a:extLst>
                <a:ext uri="{FF2B5EF4-FFF2-40B4-BE49-F238E27FC236}">
                  <a16:creationId xmlns:a16="http://schemas.microsoft.com/office/drawing/2014/main" id="{3960159D-AE42-48D8-8E41-46E8B7A5CB23}"/>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097392" y="2438719"/>
              <a:ext cx="218370" cy="152933"/>
            </a:xfrm>
            <a:prstGeom prst="rect">
              <a:avLst/>
            </a:prstGeom>
          </p:spPr>
        </p:pic>
        <p:pic>
          <p:nvPicPr>
            <p:cNvPr id="352" name="Picture 351">
              <a:extLst>
                <a:ext uri="{FF2B5EF4-FFF2-40B4-BE49-F238E27FC236}">
                  <a16:creationId xmlns:a16="http://schemas.microsoft.com/office/drawing/2014/main" id="{935992D2-6C1C-48B2-93A1-4DFB6D536AE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791333" y="2437933"/>
              <a:ext cx="154504" cy="154504"/>
            </a:xfrm>
            <a:prstGeom prst="rect">
              <a:avLst/>
            </a:prstGeom>
          </p:spPr>
        </p:pic>
        <p:pic>
          <p:nvPicPr>
            <p:cNvPr id="353" name="Picture 352">
              <a:extLst>
                <a:ext uri="{FF2B5EF4-FFF2-40B4-BE49-F238E27FC236}">
                  <a16:creationId xmlns:a16="http://schemas.microsoft.com/office/drawing/2014/main" id="{9DFA5857-793F-4DCE-9D8C-C7C4D5F93DD4}"/>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758455" y="2428539"/>
              <a:ext cx="175591" cy="173293"/>
            </a:xfrm>
            <a:prstGeom prst="rect">
              <a:avLst/>
            </a:prstGeom>
          </p:spPr>
        </p:pic>
        <p:grpSp>
          <p:nvGrpSpPr>
            <p:cNvPr id="354" name="Group 353">
              <a:extLst>
                <a:ext uri="{FF2B5EF4-FFF2-40B4-BE49-F238E27FC236}">
                  <a16:creationId xmlns:a16="http://schemas.microsoft.com/office/drawing/2014/main" id="{20654671-5AE9-4295-8A03-C272A5AD6AC6}"/>
                </a:ext>
              </a:extLst>
            </p:cNvPr>
            <p:cNvGrpSpPr/>
            <p:nvPr/>
          </p:nvGrpSpPr>
          <p:grpSpPr>
            <a:xfrm>
              <a:off x="4055515" y="2502078"/>
              <a:ext cx="113570" cy="26214"/>
              <a:chOff x="2345739" y="758385"/>
              <a:chExt cx="412246" cy="115305"/>
            </a:xfrm>
            <a:solidFill>
              <a:srgbClr val="000000">
                <a:lumMod val="65000"/>
                <a:lumOff val="35000"/>
              </a:srgbClr>
            </a:solidFill>
          </p:grpSpPr>
          <p:sp>
            <p:nvSpPr>
              <p:cNvPr id="359" name="Oval 358">
                <a:extLst>
                  <a:ext uri="{FF2B5EF4-FFF2-40B4-BE49-F238E27FC236}">
                    <a16:creationId xmlns:a16="http://schemas.microsoft.com/office/drawing/2014/main" id="{A03CE3FA-0FC2-4E8F-A850-A9AAD1C9ECC7}"/>
                  </a:ext>
                </a:extLst>
              </p:cNvPr>
              <p:cNvSpPr/>
              <p:nvPr/>
            </p:nvSpPr>
            <p:spPr bwMode="auto">
              <a:xfrm>
                <a:off x="2345739"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0" name="Oval 359">
                <a:extLst>
                  <a:ext uri="{FF2B5EF4-FFF2-40B4-BE49-F238E27FC236}">
                    <a16:creationId xmlns:a16="http://schemas.microsoft.com/office/drawing/2014/main" id="{FF8F07A0-BAF4-4773-815C-DC48EFD14EB1}"/>
                  </a:ext>
                </a:extLst>
              </p:cNvPr>
              <p:cNvSpPr/>
              <p:nvPr/>
            </p:nvSpPr>
            <p:spPr bwMode="auto">
              <a:xfrm>
                <a:off x="2504292" y="758394"/>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1" name="Oval 360">
                <a:extLst>
                  <a:ext uri="{FF2B5EF4-FFF2-40B4-BE49-F238E27FC236}">
                    <a16:creationId xmlns:a16="http://schemas.microsoft.com/office/drawing/2014/main" id="{BE0CE80F-5668-4C99-85C5-697CE2F246C1}"/>
                  </a:ext>
                </a:extLst>
              </p:cNvPr>
              <p:cNvSpPr/>
              <p:nvPr/>
            </p:nvSpPr>
            <p:spPr bwMode="auto">
              <a:xfrm>
                <a:off x="2662838"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55" name="Picture 354">
              <a:extLst>
                <a:ext uri="{FF2B5EF4-FFF2-40B4-BE49-F238E27FC236}">
                  <a16:creationId xmlns:a16="http://schemas.microsoft.com/office/drawing/2014/main" id="{7F1A9C1A-EB1A-4FB0-9F00-92608F4A99F6}"/>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085601" y="2450237"/>
              <a:ext cx="139758" cy="129896"/>
            </a:xfrm>
            <a:prstGeom prst="rect">
              <a:avLst/>
            </a:prstGeom>
          </p:spPr>
        </p:pic>
        <p:pic>
          <p:nvPicPr>
            <p:cNvPr id="356" name="Picture 355">
              <a:extLst>
                <a:ext uri="{FF2B5EF4-FFF2-40B4-BE49-F238E27FC236}">
                  <a16:creationId xmlns:a16="http://schemas.microsoft.com/office/drawing/2014/main" id="{7884872E-AAFC-4590-8B34-6BA232DAE8F7}"/>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376914" y="2440341"/>
              <a:ext cx="149690" cy="149688"/>
            </a:xfrm>
            <a:prstGeom prst="rect">
              <a:avLst/>
            </a:prstGeom>
          </p:spPr>
        </p:pic>
        <p:pic>
          <p:nvPicPr>
            <p:cNvPr id="357" name="Picture 356">
              <a:extLst>
                <a:ext uri="{FF2B5EF4-FFF2-40B4-BE49-F238E27FC236}">
                  <a16:creationId xmlns:a16="http://schemas.microsoft.com/office/drawing/2014/main" id="{624E2F59-6387-45D6-995C-636C403FC291}"/>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678159" y="2397143"/>
              <a:ext cx="225798" cy="236084"/>
            </a:xfrm>
            <a:prstGeom prst="rect">
              <a:avLst/>
            </a:prstGeom>
          </p:spPr>
        </p:pic>
        <p:pic>
          <p:nvPicPr>
            <p:cNvPr id="358" name="Picture 357" descr="A close up of a logo&#10;&#10;Description automatically generated">
              <a:extLst>
                <a:ext uri="{FF2B5EF4-FFF2-40B4-BE49-F238E27FC236}">
                  <a16:creationId xmlns:a16="http://schemas.microsoft.com/office/drawing/2014/main" id="{CB49E1FD-A480-4824-A600-89CD87B70071}"/>
                </a:ext>
              </a:extLst>
            </p:cNvPr>
            <p:cNvPicPr>
              <a:picLocks noChangeAspect="1"/>
            </p:cNvPicPr>
            <p:nvPr/>
          </p:nvPicPr>
          <p:blipFill>
            <a:blip r:embed="rId34"/>
            <a:stretch>
              <a:fillRect/>
            </a:stretch>
          </p:blipFill>
          <p:spPr>
            <a:xfrm>
              <a:off x="1149279" y="2421515"/>
              <a:ext cx="194856" cy="187341"/>
            </a:xfrm>
            <a:prstGeom prst="rect">
              <a:avLst/>
            </a:prstGeom>
          </p:spPr>
        </p:pic>
      </p:grpSp>
      <p:grpSp>
        <p:nvGrpSpPr>
          <p:cNvPr id="18" name="Group 17">
            <a:extLst>
              <a:ext uri="{FF2B5EF4-FFF2-40B4-BE49-F238E27FC236}">
                <a16:creationId xmlns:a16="http://schemas.microsoft.com/office/drawing/2014/main" id="{C8BCAADE-84B8-40A6-BC51-5EEE0751F57B}"/>
              </a:ext>
            </a:extLst>
          </p:cNvPr>
          <p:cNvGrpSpPr/>
          <p:nvPr/>
        </p:nvGrpSpPr>
        <p:grpSpPr>
          <a:xfrm>
            <a:off x="2297673" y="2541099"/>
            <a:ext cx="3362214" cy="237384"/>
            <a:chOff x="1008287" y="2657375"/>
            <a:chExt cx="3362214" cy="237384"/>
          </a:xfrm>
        </p:grpSpPr>
        <p:sp>
          <p:nvSpPr>
            <p:cNvPr id="562" name="Rectangle 561">
              <a:extLst>
                <a:ext uri="{FF2B5EF4-FFF2-40B4-BE49-F238E27FC236}">
                  <a16:creationId xmlns:a16="http://schemas.microsoft.com/office/drawing/2014/main" id="{5342D250-389F-4E24-96D1-2D0F5BF2B72F}"/>
                </a:ext>
              </a:extLst>
            </p:cNvPr>
            <p:cNvSpPr/>
            <p:nvPr/>
          </p:nvSpPr>
          <p:spPr bwMode="auto">
            <a:xfrm>
              <a:off x="3364661" y="2663927"/>
              <a:ext cx="1005840" cy="2308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Unsanctioned</a:t>
              </a:r>
            </a:p>
          </p:txBody>
        </p:sp>
        <p:sp>
          <p:nvSpPr>
            <p:cNvPr id="563" name="Rectangle 562">
              <a:extLst>
                <a:ext uri="{FF2B5EF4-FFF2-40B4-BE49-F238E27FC236}">
                  <a16:creationId xmlns:a16="http://schemas.microsoft.com/office/drawing/2014/main" id="{819866F2-D585-47C3-890A-F412118F444D}"/>
                </a:ext>
              </a:extLst>
            </p:cNvPr>
            <p:cNvSpPr/>
            <p:nvPr/>
          </p:nvSpPr>
          <p:spPr bwMode="auto">
            <a:xfrm>
              <a:off x="1008287" y="2657375"/>
              <a:ext cx="822960" cy="2308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Sanctioned</a:t>
              </a:r>
            </a:p>
          </p:txBody>
        </p:sp>
        <p:cxnSp>
          <p:nvCxnSpPr>
            <p:cNvPr id="564" name="Straight Connector 563">
              <a:extLst>
                <a:ext uri="{FF2B5EF4-FFF2-40B4-BE49-F238E27FC236}">
                  <a16:creationId xmlns:a16="http://schemas.microsoft.com/office/drawing/2014/main" id="{3E6C7694-C134-401B-BC53-03B38D51F8F5}"/>
                </a:ext>
              </a:extLst>
            </p:cNvPr>
            <p:cNvCxnSpPr>
              <a:cxnSpLocks/>
            </p:cNvCxnSpPr>
            <p:nvPr/>
          </p:nvCxnSpPr>
          <p:spPr>
            <a:xfrm>
              <a:off x="1797243" y="2779343"/>
              <a:ext cx="1628036" cy="0"/>
            </a:xfrm>
            <a:prstGeom prst="line">
              <a:avLst/>
            </a:prstGeom>
            <a:ln w="158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565" name="Straight Arrow Connector 564">
            <a:extLst>
              <a:ext uri="{FF2B5EF4-FFF2-40B4-BE49-F238E27FC236}">
                <a16:creationId xmlns:a16="http://schemas.microsoft.com/office/drawing/2014/main" id="{C3E302C9-5F1D-421D-8006-9BCC627A15E2}"/>
              </a:ext>
              <a:ext uri="{C183D7F6-B498-43B3-948B-1728B52AA6E4}">
                <adec:decorative xmlns:adec="http://schemas.microsoft.com/office/drawing/2017/decorative" val="1"/>
              </a:ext>
            </a:extLst>
          </p:cNvPr>
          <p:cNvCxnSpPr>
            <a:cxnSpLocks/>
          </p:cNvCxnSpPr>
          <p:nvPr/>
        </p:nvCxnSpPr>
        <p:spPr bwMode="auto">
          <a:xfrm flipV="1">
            <a:off x="4374084" y="5901842"/>
            <a:ext cx="0" cy="463650"/>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66" name="Straight Arrow Connector 565">
            <a:extLst>
              <a:ext uri="{FF2B5EF4-FFF2-40B4-BE49-F238E27FC236}">
                <a16:creationId xmlns:a16="http://schemas.microsoft.com/office/drawing/2014/main" id="{FC04C173-AE10-43C8-A2F1-7919292B7523}"/>
              </a:ext>
              <a:ext uri="{C183D7F6-B498-43B3-948B-1728B52AA6E4}">
                <adec:decorative xmlns:adec="http://schemas.microsoft.com/office/drawing/2017/decorative" val="1"/>
              </a:ext>
            </a:extLst>
          </p:cNvPr>
          <p:cNvCxnSpPr>
            <a:cxnSpLocks/>
          </p:cNvCxnSpPr>
          <p:nvPr/>
        </p:nvCxnSpPr>
        <p:spPr bwMode="auto">
          <a:xfrm flipV="1">
            <a:off x="6965559" y="5901842"/>
            <a:ext cx="0" cy="463650"/>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67" name="Straight Arrow Connector 566">
            <a:extLst>
              <a:ext uri="{FF2B5EF4-FFF2-40B4-BE49-F238E27FC236}">
                <a16:creationId xmlns:a16="http://schemas.microsoft.com/office/drawing/2014/main" id="{C0EDC8B3-EE61-46F5-9CB8-E2A3F450A08B}"/>
              </a:ext>
              <a:ext uri="{C183D7F6-B498-43B3-948B-1728B52AA6E4}">
                <adec:decorative xmlns:adec="http://schemas.microsoft.com/office/drawing/2017/decorative" val="1"/>
              </a:ext>
            </a:extLst>
          </p:cNvPr>
          <p:cNvCxnSpPr>
            <a:cxnSpLocks/>
          </p:cNvCxnSpPr>
          <p:nvPr/>
        </p:nvCxnSpPr>
        <p:spPr bwMode="auto">
          <a:xfrm flipV="1">
            <a:off x="8513569" y="5901842"/>
            <a:ext cx="0" cy="463650"/>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69CB52E2-86D0-45C8-B27F-05F5C715A575}"/>
              </a:ext>
            </a:extLst>
          </p:cNvPr>
          <p:cNvGrpSpPr/>
          <p:nvPr/>
        </p:nvGrpSpPr>
        <p:grpSpPr>
          <a:xfrm>
            <a:off x="8482151" y="4360543"/>
            <a:ext cx="1798780" cy="192239"/>
            <a:chOff x="8483179" y="4146973"/>
            <a:chExt cx="1798780" cy="192239"/>
          </a:xfrm>
        </p:grpSpPr>
        <p:sp>
          <p:nvSpPr>
            <p:cNvPr id="265" name="Rectangle 264">
              <a:hlinkClick r:id="rId35"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F1B3D6C1-D327-4D34-9B66-7548C0A93481}"/>
                </a:ext>
              </a:extLst>
            </p:cNvPr>
            <p:cNvSpPr/>
            <p:nvPr/>
          </p:nvSpPr>
          <p:spPr>
            <a:xfrm>
              <a:off x="8483179" y="4146973"/>
              <a:ext cx="1798780"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Firewall</a:t>
              </a:r>
            </a:p>
          </p:txBody>
        </p:sp>
        <p:grpSp>
          <p:nvGrpSpPr>
            <p:cNvPr id="266" name="Group 265">
              <a:extLst>
                <a:ext uri="{FF2B5EF4-FFF2-40B4-BE49-F238E27FC236}">
                  <a16:creationId xmlns:a16="http://schemas.microsoft.com/office/drawing/2014/main" id="{BFB6F13D-76E2-49F4-B8D6-DF453B928907}"/>
                </a:ext>
              </a:extLst>
            </p:cNvPr>
            <p:cNvGrpSpPr/>
            <p:nvPr/>
          </p:nvGrpSpPr>
          <p:grpSpPr>
            <a:xfrm>
              <a:off x="8507762" y="4179859"/>
              <a:ext cx="173366" cy="127841"/>
              <a:chOff x="4787760" y="956202"/>
              <a:chExt cx="587793" cy="433438"/>
            </a:xfrm>
          </p:grpSpPr>
          <p:sp>
            <p:nvSpPr>
              <p:cNvPr id="267" name="cloud">
                <a:extLst>
                  <a:ext uri="{FF2B5EF4-FFF2-40B4-BE49-F238E27FC236}">
                    <a16:creationId xmlns:a16="http://schemas.microsoft.com/office/drawing/2014/main" id="{2BBFDBB6-1CAC-409C-B7E4-A8469699A981}"/>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68" name="Graphic 267">
                <a:extLst>
                  <a:ext uri="{FF2B5EF4-FFF2-40B4-BE49-F238E27FC236}">
                    <a16:creationId xmlns:a16="http://schemas.microsoft.com/office/drawing/2014/main" id="{945F497C-5EFE-4A4A-ADB1-DA07503F4D7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787760" y="1112170"/>
                <a:ext cx="371613" cy="277470"/>
              </a:xfrm>
              <a:prstGeom prst="rect">
                <a:avLst/>
              </a:prstGeom>
            </p:spPr>
          </p:pic>
        </p:grpSp>
      </p:grpSp>
      <p:grpSp>
        <p:nvGrpSpPr>
          <p:cNvPr id="21" name="Group 20">
            <a:extLst>
              <a:ext uri="{FF2B5EF4-FFF2-40B4-BE49-F238E27FC236}">
                <a16:creationId xmlns:a16="http://schemas.microsoft.com/office/drawing/2014/main" id="{F670B17E-5CEB-4FF5-9813-98D5D9AC99D6}"/>
              </a:ext>
            </a:extLst>
          </p:cNvPr>
          <p:cNvGrpSpPr/>
          <p:nvPr/>
        </p:nvGrpSpPr>
        <p:grpSpPr>
          <a:xfrm>
            <a:off x="8492419" y="4822819"/>
            <a:ext cx="1798780" cy="192239"/>
            <a:chOff x="8483179" y="4367096"/>
            <a:chExt cx="1798780" cy="192239"/>
          </a:xfrm>
        </p:grpSpPr>
        <p:sp>
          <p:nvSpPr>
            <p:cNvPr id="8" name="Rectangle 7">
              <a:hlinkClick r:id="rId38"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2FE32C05-E93D-4CDD-B691-FDDBF5B0715D}"/>
                </a:ext>
              </a:extLst>
            </p:cNvPr>
            <p:cNvSpPr/>
            <p:nvPr/>
          </p:nvSpPr>
          <p:spPr>
            <a:xfrm>
              <a:off x="8483179" y="4367096"/>
              <a:ext cx="1798780"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 name="Picture 9" descr="A picture containing text&#10;&#10;Description generated with high confidence">
              <a:extLst>
                <a:ext uri="{FF2B5EF4-FFF2-40B4-BE49-F238E27FC236}">
                  <a16:creationId xmlns:a16="http://schemas.microsoft.com/office/drawing/2014/main" id="{90800EF1-8A86-447A-8065-3D96F4E04B25}"/>
                </a:ext>
              </a:extLst>
            </p:cNvPr>
            <p:cNvPicPr>
              <a:picLocks noChangeAspect="1"/>
            </p:cNvPicPr>
            <p:nvPr/>
          </p:nvPicPr>
          <p:blipFill rotWithShape="1">
            <a:blip r:embed="rId39">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510288" y="4380700"/>
              <a:ext cx="168314" cy="165488"/>
            </a:xfrm>
            <a:prstGeom prst="rect">
              <a:avLst/>
            </a:prstGeom>
          </p:spPr>
        </p:pic>
      </p:grpSp>
      <p:sp>
        <p:nvSpPr>
          <p:cNvPr id="15" name="Rectangle 14">
            <a:extLst>
              <a:ext uri="{FF2B5EF4-FFF2-40B4-BE49-F238E27FC236}">
                <a16:creationId xmlns:a16="http://schemas.microsoft.com/office/drawing/2014/main" id="{50B0A455-2177-4532-AE70-7F946AC875FF}"/>
              </a:ext>
            </a:extLst>
          </p:cNvPr>
          <p:cNvSpPr/>
          <p:nvPr/>
        </p:nvSpPr>
        <p:spPr>
          <a:xfrm>
            <a:off x="10269535" y="4151303"/>
            <a:ext cx="1362143" cy="192239"/>
          </a:xfrm>
          <a:prstGeom prst="rect">
            <a:avLst/>
          </a:prstGeom>
          <a:solidFill>
            <a:schemeClr val="bg1"/>
          </a:solidFill>
          <a:ln w="14224">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Unmanaged Devices</a:t>
            </a:r>
          </a:p>
        </p:txBody>
      </p:sp>
      <p:grpSp>
        <p:nvGrpSpPr>
          <p:cNvPr id="283" name="Group 282">
            <a:extLst>
              <a:ext uri="{FF2B5EF4-FFF2-40B4-BE49-F238E27FC236}">
                <a16:creationId xmlns:a16="http://schemas.microsoft.com/office/drawing/2014/main" id="{B81B3FE3-5317-4F4A-B5DE-DF04DD701E6A}"/>
              </a:ext>
            </a:extLst>
          </p:cNvPr>
          <p:cNvGrpSpPr/>
          <p:nvPr/>
        </p:nvGrpSpPr>
        <p:grpSpPr>
          <a:xfrm>
            <a:off x="8482751" y="3446712"/>
            <a:ext cx="1798780" cy="192239"/>
            <a:chOff x="8545398" y="411358"/>
            <a:chExt cx="1835769" cy="226036"/>
          </a:xfrm>
        </p:grpSpPr>
        <p:sp>
          <p:nvSpPr>
            <p:cNvPr id="284" name="Rectangle 283">
              <a:hlinkClick r:id="rId40"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6AB1FA5A-75DF-46F6-9E77-2D7E20743846}"/>
                </a:ext>
              </a:extLst>
            </p:cNvPr>
            <p:cNvSpPr/>
            <p:nvPr/>
          </p:nvSpPr>
          <p:spPr>
            <a:xfrm>
              <a:off x="8545398" y="411358"/>
              <a:ext cx="1835769" cy="22603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Cloud Apps</a:t>
              </a:r>
            </a:p>
          </p:txBody>
        </p:sp>
        <p:pic>
          <p:nvPicPr>
            <p:cNvPr id="285" name="Picture 284" descr="Icon&#10;&#10;Description automatically generated with medium confidence">
              <a:extLst>
                <a:ext uri="{FF2B5EF4-FFF2-40B4-BE49-F238E27FC236}">
                  <a16:creationId xmlns:a16="http://schemas.microsoft.com/office/drawing/2014/main" id="{188896D9-BDC3-4ED2-8B05-9629271B2281}"/>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583884" y="464334"/>
              <a:ext cx="165894" cy="125994"/>
            </a:xfrm>
            <a:prstGeom prst="rect">
              <a:avLst/>
            </a:prstGeom>
          </p:spPr>
        </p:pic>
      </p:grpSp>
      <p:sp>
        <p:nvSpPr>
          <p:cNvPr id="307" name="Rounded Rectangle 204">
            <a:extLst>
              <a:ext uri="{FF2B5EF4-FFF2-40B4-BE49-F238E27FC236}">
                <a16:creationId xmlns:a16="http://schemas.microsoft.com/office/drawing/2014/main" id="{484C1F4D-9E72-4B03-AB18-25BFA4882F80}"/>
              </a:ext>
            </a:extLst>
          </p:cNvPr>
          <p:cNvSpPr/>
          <p:nvPr/>
        </p:nvSpPr>
        <p:spPr bwMode="auto">
          <a:xfrm>
            <a:off x="6499465" y="5291366"/>
            <a:ext cx="1874520" cy="167395"/>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DNS Protection</a:t>
            </a:r>
            <a:endParaRPr kumimoji="0" lang="en-US" sz="800" b="1" i="0" u="none" strike="noStrike" kern="0" cap="none" spc="0" normalizeH="0" baseline="0" noProof="0">
              <a:ln>
                <a:noFill/>
              </a:ln>
              <a:solidFill>
                <a:srgbClr val="0078D4"/>
              </a:solidFill>
              <a:effectLst/>
              <a:uLnTx/>
              <a:uFillTx/>
              <a:latin typeface="Segoe UI Semibold"/>
              <a:ea typeface="+mn-ea"/>
              <a:cs typeface="Segoe UI" pitchFamily="34" charset="0"/>
              <a:sym typeface="Segoe UI"/>
            </a:endParaRPr>
          </a:p>
        </p:txBody>
      </p:sp>
      <p:sp>
        <p:nvSpPr>
          <p:cNvPr id="51" name="Rectangle 50">
            <a:extLst>
              <a:ext uri="{FF2B5EF4-FFF2-40B4-BE49-F238E27FC236}">
                <a16:creationId xmlns:a16="http://schemas.microsoft.com/office/drawing/2014/main" id="{EBB75B88-48F4-47C2-BFF5-FB6B0BC60257}"/>
              </a:ext>
            </a:extLst>
          </p:cNvPr>
          <p:cNvSpPr/>
          <p:nvPr/>
        </p:nvSpPr>
        <p:spPr>
          <a:xfrm>
            <a:off x="10269963" y="5276684"/>
            <a:ext cx="1362143" cy="192239"/>
          </a:xfrm>
          <a:prstGeom prst="rect">
            <a:avLst/>
          </a:prstGeom>
          <a:solidFill>
            <a:schemeClr val="bg1"/>
          </a:solidFill>
          <a:ln w="14224">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Other DNS Services/Servers</a:t>
            </a:r>
          </a:p>
        </p:txBody>
      </p:sp>
      <p:grpSp>
        <p:nvGrpSpPr>
          <p:cNvPr id="65" name="Group 64">
            <a:extLst>
              <a:ext uri="{FF2B5EF4-FFF2-40B4-BE49-F238E27FC236}">
                <a16:creationId xmlns:a16="http://schemas.microsoft.com/office/drawing/2014/main" id="{18660342-0F2D-4622-A523-0C3821267D98}"/>
              </a:ext>
            </a:extLst>
          </p:cNvPr>
          <p:cNvGrpSpPr/>
          <p:nvPr/>
        </p:nvGrpSpPr>
        <p:grpSpPr>
          <a:xfrm>
            <a:off x="4828800" y="5529445"/>
            <a:ext cx="6802878" cy="192239"/>
            <a:chOff x="4876484" y="5517318"/>
            <a:chExt cx="6767617" cy="192239"/>
          </a:xfrm>
        </p:grpSpPr>
        <p:pic>
          <p:nvPicPr>
            <p:cNvPr id="56" name="Graphic 55">
              <a:extLst>
                <a:ext uri="{FF2B5EF4-FFF2-40B4-BE49-F238E27FC236}">
                  <a16:creationId xmlns:a16="http://schemas.microsoft.com/office/drawing/2014/main" id="{C2FAC857-4231-47CF-8C38-045318D1236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918538" y="5545382"/>
              <a:ext cx="142234" cy="142234"/>
            </a:xfrm>
            <a:prstGeom prst="rect">
              <a:avLst/>
            </a:prstGeom>
          </p:spPr>
        </p:pic>
        <p:sp>
          <p:nvSpPr>
            <p:cNvPr id="55" name="Rectangle 54">
              <a:hlinkClick r:id="rId44"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7D1B8C5A-B267-4443-B99D-9C18CB4A07FE}"/>
                </a:ext>
              </a:extLst>
            </p:cNvPr>
            <p:cNvSpPr/>
            <p:nvPr/>
          </p:nvSpPr>
          <p:spPr>
            <a:xfrm>
              <a:off x="4876484" y="5517318"/>
              <a:ext cx="6767617" cy="192239"/>
            </a:xfrm>
            <a:prstGeom prst="rect">
              <a:avLst/>
            </a:prstGeom>
            <a:solidFill>
              <a:srgbClr val="E1F2FF"/>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 Directory – </a:t>
              </a:r>
              <a:r>
                <a:rPr kumimoji="0" 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Passwordless, MFA, Leaked Credential Protections, Behavioral Analytics, PIM, Identity Governance, &amp; more</a:t>
              </a:r>
            </a:p>
          </p:txBody>
        </p:sp>
      </p:grpSp>
      <p:sp>
        <p:nvSpPr>
          <p:cNvPr id="62" name="Rectangle 61">
            <a:extLst>
              <a:ext uri="{FF2B5EF4-FFF2-40B4-BE49-F238E27FC236}">
                <a16:creationId xmlns:a16="http://schemas.microsoft.com/office/drawing/2014/main" id="{A6DBFD60-3827-4BDF-B9C9-FA588F8D8C69}"/>
              </a:ext>
            </a:extLst>
          </p:cNvPr>
          <p:cNvSpPr/>
          <p:nvPr/>
        </p:nvSpPr>
        <p:spPr>
          <a:xfrm>
            <a:off x="5348763" y="3179440"/>
            <a:ext cx="2187752" cy="219445"/>
          </a:xfrm>
          <a:prstGeom prst="rect">
            <a:avLst/>
          </a:prstGeom>
          <a:solidFill>
            <a:schemeClr val="bg1">
              <a:alpha val="93000"/>
            </a:schemeClr>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Policy Evaluation + Enforcement Points</a:t>
            </a:r>
          </a:p>
        </p:txBody>
      </p:sp>
      <p:sp>
        <p:nvSpPr>
          <p:cNvPr id="314" name="TextBox 313">
            <a:extLst>
              <a:ext uri="{FF2B5EF4-FFF2-40B4-BE49-F238E27FC236}">
                <a16:creationId xmlns:a16="http://schemas.microsoft.com/office/drawing/2014/main" id="{EEDC2A08-0D9F-4F60-B46F-9BBDE7B357A4}"/>
              </a:ext>
            </a:extLst>
          </p:cNvPr>
          <p:cNvSpPr txBox="1"/>
          <p:nvPr/>
        </p:nvSpPr>
        <p:spPr>
          <a:xfrm>
            <a:off x="573592" y="3658352"/>
            <a:ext cx="2431852" cy="738664"/>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800" b="0" i="0" u="none" strike="noStrike" kern="1200" cap="none" spc="0" normalizeH="0" baseline="0" noProof="0">
                <a:ln>
                  <a:noFill/>
                </a:ln>
                <a:solidFill>
                  <a:srgbClr val="107B10"/>
                </a:solidFill>
                <a:effectLst/>
                <a:uLnTx/>
                <a:uFillTx/>
                <a:latin typeface="Segoe UI Semibold"/>
                <a:ea typeface="+mn-ea"/>
                <a:cs typeface="Segoe UI" pitchFamily="34" charset="0"/>
              </a:rPr>
              <a:t>Access should follow zero trust principles</a:t>
            </a:r>
          </a:p>
          <a:p>
            <a:pPr marL="171450" marR="0" lvl="0" indent="-171450" algn="l" defTabSz="932472" rtl="0" eaLnBrk="1" fontAlgn="base" latinLnBrk="0" hangingPunct="1">
              <a:lnSpc>
                <a:spcPct val="100000"/>
              </a:lnSpc>
              <a:spcBef>
                <a:spcPts val="300"/>
              </a:spcBef>
              <a:spcAft>
                <a:spcPts val="0"/>
              </a:spcAft>
              <a:buClrTx/>
              <a:buSzTx/>
              <a:buFont typeface="Segoe MDL2 Assets" panose="050A0102010101010101" pitchFamily="18" charset="0"/>
              <a:buChar char=""/>
              <a:tabLst/>
              <a:defRPr/>
            </a:pPr>
            <a:r>
              <a:rPr kumimoji="0" lang="en-US" sz="800" b="0" i="0" u="none" strike="noStrike" kern="1200" cap="none" spc="0" normalizeH="0" baseline="0" noProof="0">
                <a:ln>
                  <a:noFill/>
                </a:ln>
                <a:solidFill>
                  <a:srgbClr val="107B10"/>
                </a:solidFill>
                <a:effectLst/>
                <a:uLnTx/>
                <a:uFillTx/>
                <a:latin typeface="Segoe UI Semibold"/>
                <a:ea typeface="+mn-ea"/>
                <a:cs typeface="Segoe UI" pitchFamily="34" charset="0"/>
              </a:rPr>
              <a:t>Explicit verification</a:t>
            </a:r>
          </a:p>
          <a:p>
            <a:pPr marL="171450" marR="0" lvl="0" indent="-171450" algn="l" defTabSz="932472" rtl="0" eaLnBrk="1" fontAlgn="base" latinLnBrk="0" hangingPunct="1">
              <a:lnSpc>
                <a:spcPct val="100000"/>
              </a:lnSpc>
              <a:spcBef>
                <a:spcPts val="300"/>
              </a:spcBef>
              <a:spcAft>
                <a:spcPts val="0"/>
              </a:spcAft>
              <a:buClrTx/>
              <a:buSzTx/>
              <a:buFont typeface="Segoe MDL2 Assets" panose="050A0102010101010101" pitchFamily="18" charset="0"/>
              <a:buChar char=""/>
              <a:tabLst/>
              <a:defRPr/>
            </a:pPr>
            <a:r>
              <a:rPr kumimoji="0" lang="en-US" sz="800" b="0" i="0" u="none" strike="noStrike" kern="0" cap="none" spc="0" normalizeH="0" baseline="0" noProof="0">
                <a:ln>
                  <a:noFill/>
                </a:ln>
                <a:solidFill>
                  <a:srgbClr val="107B10"/>
                </a:solidFill>
                <a:effectLst/>
                <a:uLnTx/>
                <a:uFillTx/>
                <a:latin typeface="Segoe UI Semibold"/>
                <a:ea typeface="+mn-ea"/>
                <a:cs typeface="+mn-cs"/>
              </a:rPr>
              <a:t>Least privilege</a:t>
            </a:r>
            <a:endParaRPr kumimoji="0" lang="en-US" sz="800" b="0" i="0" u="none" strike="noStrike" kern="1200" cap="none" spc="0" normalizeH="0" baseline="0" noProof="0">
              <a:ln>
                <a:noFill/>
              </a:ln>
              <a:solidFill>
                <a:srgbClr val="107B10"/>
              </a:solidFill>
              <a:effectLst/>
              <a:uLnTx/>
              <a:uFillTx/>
              <a:latin typeface="Segoe UI Semibold"/>
              <a:ea typeface="+mn-ea"/>
              <a:cs typeface="+mn-cs"/>
            </a:endParaRPr>
          </a:p>
          <a:p>
            <a:pPr marL="171450" marR="0" lvl="0" indent="-171450" algn="l" defTabSz="932472" rtl="0" eaLnBrk="1" fontAlgn="base" latinLnBrk="0" hangingPunct="1">
              <a:lnSpc>
                <a:spcPct val="100000"/>
              </a:lnSpc>
              <a:spcBef>
                <a:spcPts val="300"/>
              </a:spcBef>
              <a:spcAft>
                <a:spcPts val="0"/>
              </a:spcAft>
              <a:buClrTx/>
              <a:buSzTx/>
              <a:buFont typeface="Segoe MDL2 Assets" panose="050A0102010101010101" pitchFamily="18" charset="0"/>
              <a:buChar char=""/>
              <a:tabLst/>
              <a:defRPr/>
            </a:pPr>
            <a:r>
              <a:rPr kumimoji="0" lang="en-US" sz="800" b="0" i="0" u="none" strike="noStrike" kern="0" cap="none" spc="0" normalizeH="0" baseline="0" noProof="0">
                <a:ln>
                  <a:noFill/>
                </a:ln>
                <a:solidFill>
                  <a:srgbClr val="107B10"/>
                </a:solidFill>
                <a:effectLst/>
                <a:uLnTx/>
                <a:uFillTx/>
                <a:latin typeface="Segoe UI Semibold"/>
                <a:ea typeface="+mn-ea"/>
                <a:cs typeface="+mn-cs"/>
              </a:rPr>
              <a:t>Assume breach</a:t>
            </a:r>
          </a:p>
        </p:txBody>
      </p:sp>
      <p:sp>
        <p:nvSpPr>
          <p:cNvPr id="320" name="TextBox 319">
            <a:extLst>
              <a:ext uri="{FF2B5EF4-FFF2-40B4-BE49-F238E27FC236}">
                <a16:creationId xmlns:a16="http://schemas.microsoft.com/office/drawing/2014/main" id="{5E10C2AA-AB3C-4346-A94C-09B1A59439AD}"/>
              </a:ext>
            </a:extLst>
          </p:cNvPr>
          <p:cNvSpPr txBox="1"/>
          <p:nvPr/>
        </p:nvSpPr>
        <p:spPr>
          <a:xfrm>
            <a:off x="545458" y="4614270"/>
            <a:ext cx="2481115" cy="577081"/>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Semibold"/>
                <a:ea typeface="+mn-ea"/>
                <a:cs typeface="Segoe UI" pitchFamily="34" charset="0"/>
              </a:rPr>
              <a:t>Enable easy productivity anywhere</a:t>
            </a:r>
          </a:p>
          <a:p>
            <a:pPr marL="171450" marR="0" lvl="0" indent="-171450" algn="l" defTabSz="932472" rtl="0" eaLnBrk="1" fontAlgn="base" latinLnBrk="0" hangingPunct="1">
              <a:lnSpc>
                <a:spcPct val="100000"/>
              </a:lnSpc>
              <a:spcBef>
                <a:spcPct val="0"/>
              </a:spcBef>
              <a:spcAft>
                <a:spcPts val="300"/>
              </a:spcAft>
              <a:buClrTx/>
              <a:buSzTx/>
              <a:buFont typeface="Segoe MDL2 Assets" panose="050A0102010101010101" pitchFamily="18" charset="0"/>
              <a:buChar char=""/>
              <a:tabLst/>
              <a:defRPr/>
            </a:pPr>
            <a:r>
              <a:rPr kumimoji="0" lang="en-US" sz="800" b="0" i="0" u="none" strike="noStrike" kern="1200" cap="none" spc="0" normalizeH="0" baseline="0" noProof="0">
                <a:ln>
                  <a:noFill/>
                </a:ln>
                <a:solidFill>
                  <a:srgbClr val="0078D4"/>
                </a:solidFill>
                <a:effectLst/>
                <a:uLnTx/>
                <a:uFillTx/>
                <a:latin typeface="Segoe UI Semibold"/>
                <a:ea typeface="+mn-ea"/>
                <a:cs typeface="Segoe UI" pitchFamily="34" charset="0"/>
              </a:rPr>
              <a:t>Responsive and seamless connections</a:t>
            </a:r>
          </a:p>
          <a:p>
            <a:pPr marL="171450" marR="0" lvl="0" indent="-171450" algn="l" defTabSz="932472" rtl="0" eaLnBrk="1" fontAlgn="base" latinLnBrk="0" hangingPunct="1">
              <a:lnSpc>
                <a:spcPct val="100000"/>
              </a:lnSpc>
              <a:spcBef>
                <a:spcPct val="0"/>
              </a:spcBef>
              <a:spcAft>
                <a:spcPts val="300"/>
              </a:spcAft>
              <a:buClrTx/>
              <a:buSzTx/>
              <a:buFont typeface="Segoe MDL2 Assets" panose="050A0102010101010101" pitchFamily="18" charset="0"/>
              <a:buChar char=""/>
              <a:tabLst/>
              <a:defRPr/>
            </a:pPr>
            <a:r>
              <a:rPr kumimoji="0" lang="en-US" sz="800" b="0" i="0" u="none" strike="noStrike" kern="1200" cap="none" spc="0" normalizeH="0" baseline="0" noProof="0">
                <a:ln>
                  <a:noFill/>
                </a:ln>
                <a:solidFill>
                  <a:srgbClr val="0078D4"/>
                </a:solidFill>
                <a:effectLst/>
                <a:uLnTx/>
                <a:uFillTx/>
                <a:latin typeface="Segoe UI Semibold"/>
                <a:ea typeface="+mn-ea"/>
                <a:cs typeface="Segoe UI" pitchFamily="34" charset="0"/>
              </a:rPr>
              <a:t>Applications anywhere you need</a:t>
            </a: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502DEED9-59B6-4A46-8EFB-4418EFCBADED}"/>
              </a:ext>
            </a:extLst>
          </p:cNvPr>
          <p:cNvGrpSpPr/>
          <p:nvPr/>
        </p:nvGrpSpPr>
        <p:grpSpPr>
          <a:xfrm>
            <a:off x="2937908" y="3660362"/>
            <a:ext cx="1828412" cy="346643"/>
            <a:chOff x="2938463" y="4071048"/>
            <a:chExt cx="1828412" cy="189442"/>
          </a:xfrm>
        </p:grpSpPr>
        <p:sp>
          <p:nvSpPr>
            <p:cNvPr id="60" name="Rectangle 59">
              <a:extLst>
                <a:ext uri="{FF2B5EF4-FFF2-40B4-BE49-F238E27FC236}">
                  <a16:creationId xmlns:a16="http://schemas.microsoft.com/office/drawing/2014/main" id="{7DF643B3-7655-46C2-A1B5-1BEBB5590375}"/>
                </a:ext>
              </a:extLst>
            </p:cNvPr>
            <p:cNvSpPr/>
            <p:nvPr/>
          </p:nvSpPr>
          <p:spPr>
            <a:xfrm>
              <a:off x="2938463" y="4071048"/>
              <a:ext cx="1395550" cy="161274"/>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Explicitly Measure </a:t>
              </a:r>
              <a:b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b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User &amp; Device Security</a:t>
              </a:r>
            </a:p>
          </p:txBody>
        </p:sp>
        <p:cxnSp>
          <p:nvCxnSpPr>
            <p:cNvPr id="459" name="Straight Arrow Connector 458">
              <a:extLst>
                <a:ext uri="{FF2B5EF4-FFF2-40B4-BE49-F238E27FC236}">
                  <a16:creationId xmlns:a16="http://schemas.microsoft.com/office/drawing/2014/main" id="{1288747D-8F8E-4644-AF50-409FA0C33983}"/>
                </a:ext>
              </a:extLst>
            </p:cNvPr>
            <p:cNvCxnSpPr>
              <a:cxnSpLocks/>
              <a:stCxn id="60" idx="3"/>
            </p:cNvCxnSpPr>
            <p:nvPr/>
          </p:nvCxnSpPr>
          <p:spPr>
            <a:xfrm>
              <a:off x="4334013" y="4151685"/>
              <a:ext cx="432862" cy="1088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A1ABAD1-471E-4753-936F-3DED175C3EE8}"/>
              </a:ext>
            </a:extLst>
          </p:cNvPr>
          <p:cNvGrpSpPr/>
          <p:nvPr/>
        </p:nvGrpSpPr>
        <p:grpSpPr>
          <a:xfrm>
            <a:off x="2937908" y="3984158"/>
            <a:ext cx="1751873" cy="669495"/>
            <a:chOff x="2939777" y="4277890"/>
            <a:chExt cx="1751873" cy="669495"/>
          </a:xfrm>
        </p:grpSpPr>
        <p:sp>
          <p:nvSpPr>
            <p:cNvPr id="49" name="Rectangle 48">
              <a:extLst>
                <a:ext uri="{FF2B5EF4-FFF2-40B4-BE49-F238E27FC236}">
                  <a16:creationId xmlns:a16="http://schemas.microsoft.com/office/drawing/2014/main" id="{3639ABFF-ECF7-4991-88B2-54C8DCFA23EF}"/>
                </a:ext>
              </a:extLst>
            </p:cNvPr>
            <p:cNvSpPr/>
            <p:nvPr/>
          </p:nvSpPr>
          <p:spPr>
            <a:xfrm>
              <a:off x="2939777" y="4277890"/>
              <a:ext cx="1395550" cy="66949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Global Scale &amp; Availability</a:t>
              </a:r>
            </a:p>
          </p:txBody>
        </p:sp>
        <mc:AlternateContent xmlns:mc="http://schemas.openxmlformats.org/markup-compatibility/2006" xmlns:pslz="http://schemas.microsoft.com/office/powerpoint/2016/slidezoom">
          <mc:Choice Requires="pslz">
            <p:graphicFrame>
              <p:nvGraphicFramePr>
                <p:cNvPr id="457" name="Slide Zoom 456">
                  <a:extLst>
                    <a:ext uri="{FF2B5EF4-FFF2-40B4-BE49-F238E27FC236}">
                      <a16:creationId xmlns:a16="http://schemas.microsoft.com/office/drawing/2014/main" id="{3BCC3882-348D-4FFA-8F5A-FC700FACC752}"/>
                    </a:ext>
                  </a:extLst>
                </p:cNvPr>
                <p:cNvGraphicFramePr>
                  <a:graphicFrameLocks noChangeAspect="1"/>
                </p:cNvGraphicFramePr>
                <p:nvPr>
                  <p:extLst>
                    <p:ext uri="{D42A27DB-BD31-4B8C-83A1-F6EECF244321}">
                      <p14:modId xmlns:p14="http://schemas.microsoft.com/office/powerpoint/2010/main" val="2648477391"/>
                    </p:ext>
                  </p:extLst>
                </p:nvPr>
              </p:nvGraphicFramePr>
              <p:xfrm>
                <a:off x="3267472" y="4454590"/>
                <a:ext cx="740159" cy="416339"/>
              </p:xfrm>
              <a:graphic>
                <a:graphicData uri="http://schemas.microsoft.com/office/powerpoint/2016/slidezoom">
                  <pslz:sldZm>
                    <pslz:sldZmObj sldId="2283" cId="1073033020">
                      <pslz:zmPr id="{004CC092-C03D-46F8-ADFB-CB9E9FC8021C}" transitionDur="1000">
                        <p166:blipFill xmlns:p166="http://schemas.microsoft.com/office/powerpoint/2016/6/main">
                          <a:blip r:embed="rId45"/>
                          <a:stretch>
                            <a:fillRect/>
                          </a:stretch>
                        </p166:blipFill>
                        <p166:spPr xmlns:p166="http://schemas.microsoft.com/office/powerpoint/2016/6/main">
                          <a:xfrm>
                            <a:off x="0" y="0"/>
                            <a:ext cx="740159" cy="416339"/>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166:spPr>
                      </pslz:zmPr>
                    </pslz:sldZmObj>
                  </pslz:sldZm>
                </a:graphicData>
              </a:graphic>
            </p:graphicFrame>
          </mc:Choice>
          <mc:Fallback xmlns="">
            <p:pic>
              <p:nvPicPr>
                <p:cNvPr id="457" name="Slide Zoom 456">
                  <a:hlinkClick r:id="rId46" action="ppaction://hlinksldjump"/>
                  <a:extLst>
                    <a:ext uri="{FF2B5EF4-FFF2-40B4-BE49-F238E27FC236}">
                      <a16:creationId xmlns:a16="http://schemas.microsoft.com/office/drawing/2014/main" id="{3BCC3882-348D-4FFA-8F5A-FC700FACC752}"/>
                    </a:ext>
                  </a:extLst>
                </p:cNvPr>
                <p:cNvPicPr>
                  <a:picLocks noGrp="1" noRot="1" noChangeAspect="1" noMove="1" noResize="1" noEditPoints="1" noAdjustHandles="1" noChangeArrowheads="1" noChangeShapeType="1"/>
                </p:cNvPicPr>
                <p:nvPr/>
              </p:nvPicPr>
              <p:blipFill>
                <a:blip r:embed="rId47"/>
                <a:stretch>
                  <a:fillRect/>
                </a:stretch>
              </p:blipFill>
              <p:spPr>
                <a:xfrm>
                  <a:off x="3265603" y="4160858"/>
                  <a:ext cx="740159" cy="416339"/>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pic>
          </mc:Fallback>
        </mc:AlternateContent>
        <p:cxnSp>
          <p:nvCxnSpPr>
            <p:cNvPr id="466" name="Straight Arrow Connector 465">
              <a:extLst>
                <a:ext uri="{FF2B5EF4-FFF2-40B4-BE49-F238E27FC236}">
                  <a16:creationId xmlns:a16="http://schemas.microsoft.com/office/drawing/2014/main" id="{41B988AE-E42F-4C03-BCD4-2F2A63AD77BD}"/>
                </a:ext>
              </a:extLst>
            </p:cNvPr>
            <p:cNvCxnSpPr>
              <a:cxnSpLocks/>
              <a:stCxn id="49" idx="3"/>
            </p:cNvCxnSpPr>
            <p:nvPr/>
          </p:nvCxnSpPr>
          <p:spPr>
            <a:xfrm>
              <a:off x="4335327" y="4612638"/>
              <a:ext cx="356323" cy="2053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4D68D272-B187-4507-8CBF-EDCE73ECE2D3}"/>
              </a:ext>
            </a:extLst>
          </p:cNvPr>
          <p:cNvSpPr/>
          <p:nvPr/>
        </p:nvSpPr>
        <p:spPr>
          <a:xfrm>
            <a:off x="8683441" y="3184873"/>
            <a:ext cx="1205366" cy="219445"/>
          </a:xfrm>
          <a:prstGeom prst="rect">
            <a:avLst/>
          </a:prstGeom>
          <a:solidFill>
            <a:schemeClr val="bg1">
              <a:alpha val="93000"/>
            </a:schemeClr>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Microsoft Capabilities</a:t>
            </a:r>
          </a:p>
        </p:txBody>
      </p:sp>
      <p:grpSp>
        <p:nvGrpSpPr>
          <p:cNvPr id="84" name="Group 83">
            <a:extLst>
              <a:ext uri="{FF2B5EF4-FFF2-40B4-BE49-F238E27FC236}">
                <a16:creationId xmlns:a16="http://schemas.microsoft.com/office/drawing/2014/main" id="{825480EC-D124-4E65-9F2B-7E52C82928D8}"/>
              </a:ext>
            </a:extLst>
          </p:cNvPr>
          <p:cNvGrpSpPr/>
          <p:nvPr/>
        </p:nvGrpSpPr>
        <p:grpSpPr>
          <a:xfrm>
            <a:off x="10361146" y="3193000"/>
            <a:ext cx="1185394" cy="219445"/>
            <a:chOff x="10276917" y="3193577"/>
            <a:chExt cx="1185394" cy="219445"/>
          </a:xfrm>
        </p:grpSpPr>
        <p:sp>
          <p:nvSpPr>
            <p:cNvPr id="82" name="Rectangle 81">
              <a:extLst>
                <a:ext uri="{FF2B5EF4-FFF2-40B4-BE49-F238E27FC236}">
                  <a16:creationId xmlns:a16="http://schemas.microsoft.com/office/drawing/2014/main" id="{B02A2BB9-5904-49AC-815F-873C728EB910}"/>
                </a:ext>
              </a:extLst>
            </p:cNvPr>
            <p:cNvSpPr/>
            <p:nvPr/>
          </p:nvSpPr>
          <p:spPr>
            <a:xfrm>
              <a:off x="10285585" y="3193577"/>
              <a:ext cx="1176726" cy="219445"/>
            </a:xfrm>
            <a:prstGeom prst="rect">
              <a:avLst/>
            </a:prstGeom>
            <a:solidFill>
              <a:schemeClr val="bg1">
                <a:alpha val="93000"/>
              </a:schemeClr>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0" tIns="0" rIns="18288"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Partner Capabilities</a:t>
              </a:r>
            </a:p>
          </p:txBody>
        </p:sp>
        <p:sp>
          <p:nvSpPr>
            <p:cNvPr id="52" name="Commitments_EC4D">
              <a:extLst>
                <a:ext uri="{FF2B5EF4-FFF2-40B4-BE49-F238E27FC236}">
                  <a16:creationId xmlns:a16="http://schemas.microsoft.com/office/drawing/2014/main" id="{2748B7E7-2636-41E9-A317-B35AD3E6C2E3}"/>
                </a:ext>
              </a:extLst>
            </p:cNvPr>
            <p:cNvSpPr>
              <a:spLocks noChangeAspect="1" noEditPoints="1"/>
            </p:cNvSpPr>
            <p:nvPr/>
          </p:nvSpPr>
          <p:spPr bwMode="auto">
            <a:xfrm>
              <a:off x="10276917" y="3274123"/>
              <a:ext cx="110871" cy="9028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Semibold"/>
                <a:ea typeface="+mn-ea"/>
                <a:cs typeface="+mn-cs"/>
              </a:endParaRPr>
            </a:p>
          </p:txBody>
        </p:sp>
      </p:grpSp>
      <p:grpSp>
        <p:nvGrpSpPr>
          <p:cNvPr id="46" name="Group 45">
            <a:extLst>
              <a:ext uri="{FF2B5EF4-FFF2-40B4-BE49-F238E27FC236}">
                <a16:creationId xmlns:a16="http://schemas.microsoft.com/office/drawing/2014/main" id="{8E047B6D-8C92-480E-9C85-9B05B876A4B5}"/>
              </a:ext>
            </a:extLst>
          </p:cNvPr>
          <p:cNvGrpSpPr/>
          <p:nvPr/>
        </p:nvGrpSpPr>
        <p:grpSpPr>
          <a:xfrm>
            <a:off x="9331534" y="3677888"/>
            <a:ext cx="948147" cy="192239"/>
            <a:chOff x="8483180" y="4608791"/>
            <a:chExt cx="948147" cy="192239"/>
          </a:xfrm>
        </p:grpSpPr>
        <p:sp>
          <p:nvSpPr>
            <p:cNvPr id="20" name="Rectangle 19">
              <a:hlinkClick r:id="rId48" tooltip="A VPN gateway is a specific type of virtual network gateway that is used to send encrypted traffic between an Azure virtual network and an on-premises location over the public Internet. "/>
              <a:extLst>
                <a:ext uri="{FF2B5EF4-FFF2-40B4-BE49-F238E27FC236}">
                  <a16:creationId xmlns:a16="http://schemas.microsoft.com/office/drawing/2014/main" id="{840E3428-D42F-4D75-80F8-08B72C4C0CBC}"/>
                </a:ext>
              </a:extLst>
            </p:cNvPr>
            <p:cNvSpPr/>
            <p:nvPr/>
          </p:nvSpPr>
          <p:spPr>
            <a:xfrm>
              <a:off x="8483180" y="4608791"/>
              <a:ext cx="948147"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VPN</a:t>
              </a:r>
            </a:p>
          </p:txBody>
        </p:sp>
        <p:pic>
          <p:nvPicPr>
            <p:cNvPr id="406" name="Picture 405">
              <a:extLst>
                <a:ext uri="{FF2B5EF4-FFF2-40B4-BE49-F238E27FC236}">
                  <a16:creationId xmlns:a16="http://schemas.microsoft.com/office/drawing/2014/main" id="{06BB1BF9-FB81-4694-B073-DA15A16A33AB}"/>
                </a:ext>
              </a:extLst>
            </p:cNvPr>
            <p:cNvPicPr>
              <a:picLocks noChangeAspect="1"/>
            </p:cNvPicPr>
            <p:nvPr/>
          </p:nvPicPr>
          <p:blipFill>
            <a:blip r:embed="rId49"/>
            <a:stretch>
              <a:fillRect/>
            </a:stretch>
          </p:blipFill>
          <p:spPr>
            <a:xfrm>
              <a:off x="8528171" y="4626076"/>
              <a:ext cx="132548" cy="132961"/>
            </a:xfrm>
            <a:prstGeom prst="rect">
              <a:avLst/>
            </a:prstGeom>
          </p:spPr>
        </p:pic>
      </p:grpSp>
      <p:grpSp>
        <p:nvGrpSpPr>
          <p:cNvPr id="63" name="Group 62">
            <a:extLst>
              <a:ext uri="{FF2B5EF4-FFF2-40B4-BE49-F238E27FC236}">
                <a16:creationId xmlns:a16="http://schemas.microsoft.com/office/drawing/2014/main" id="{0A58E521-838B-4A84-A5EC-EF28C0871AA9}"/>
              </a:ext>
            </a:extLst>
          </p:cNvPr>
          <p:cNvGrpSpPr/>
          <p:nvPr/>
        </p:nvGrpSpPr>
        <p:grpSpPr>
          <a:xfrm>
            <a:off x="8483179" y="5049245"/>
            <a:ext cx="1798780" cy="192239"/>
            <a:chOff x="8483179" y="5060223"/>
            <a:chExt cx="1798780" cy="192239"/>
          </a:xfrm>
        </p:grpSpPr>
        <p:sp>
          <p:nvSpPr>
            <p:cNvPr id="44" name="Rectangle 43">
              <a:hlinkClick r:id="rId50" tooltip="A content delivery network (CDN) is a distributed network of servers that can efficiently deliver web content to users. CDNs' store cached content on edge servers in point-of-presence (POP) locations that are close to end users, to minimize latency."/>
              <a:extLst>
                <a:ext uri="{FF2B5EF4-FFF2-40B4-BE49-F238E27FC236}">
                  <a16:creationId xmlns:a16="http://schemas.microsoft.com/office/drawing/2014/main" id="{9FC4F87B-E2A6-4DF5-8C56-D8805F97DFEB}"/>
                </a:ext>
              </a:extLst>
            </p:cNvPr>
            <p:cNvSpPr/>
            <p:nvPr/>
          </p:nvSpPr>
          <p:spPr>
            <a:xfrm>
              <a:off x="8483179" y="5060223"/>
              <a:ext cx="1798780"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CDN</a:t>
              </a:r>
            </a:p>
          </p:txBody>
        </p:sp>
        <p:pic>
          <p:nvPicPr>
            <p:cNvPr id="5" name="Graphic 4">
              <a:extLst>
                <a:ext uri="{FF2B5EF4-FFF2-40B4-BE49-F238E27FC236}">
                  <a16:creationId xmlns:a16="http://schemas.microsoft.com/office/drawing/2014/main" id="{6337EA9D-FE82-4DD7-AAA4-8EF2D541C26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8508720" y="5070022"/>
              <a:ext cx="171450" cy="171450"/>
            </a:xfrm>
            <a:prstGeom prst="rect">
              <a:avLst/>
            </a:prstGeom>
          </p:spPr>
        </p:pic>
      </p:grpSp>
      <p:grpSp>
        <p:nvGrpSpPr>
          <p:cNvPr id="58" name="Group 57">
            <a:extLst>
              <a:ext uri="{FF2B5EF4-FFF2-40B4-BE49-F238E27FC236}">
                <a16:creationId xmlns:a16="http://schemas.microsoft.com/office/drawing/2014/main" id="{92C0A2E3-8C7E-439B-B1A3-8CB1BA279CAB}"/>
              </a:ext>
            </a:extLst>
          </p:cNvPr>
          <p:cNvGrpSpPr/>
          <p:nvPr/>
        </p:nvGrpSpPr>
        <p:grpSpPr>
          <a:xfrm>
            <a:off x="8487602" y="4595234"/>
            <a:ext cx="1798780" cy="192239"/>
            <a:chOff x="8483179" y="4832891"/>
            <a:chExt cx="1798780" cy="192239"/>
          </a:xfrm>
        </p:grpSpPr>
        <p:sp>
          <p:nvSpPr>
            <p:cNvPr id="86" name="Rectangle 85">
              <a:hlinkClick r:id="rId53"/>
              <a:extLst>
                <a:ext uri="{FF2B5EF4-FFF2-40B4-BE49-F238E27FC236}">
                  <a16:creationId xmlns:a16="http://schemas.microsoft.com/office/drawing/2014/main" id="{68EB5001-E909-497C-9ADF-29D78AA4A2E4}"/>
                </a:ext>
              </a:extLst>
            </p:cNvPr>
            <p:cNvSpPr/>
            <p:nvPr/>
          </p:nvSpPr>
          <p:spPr>
            <a:xfrm>
              <a:off x="8483179" y="4832891"/>
              <a:ext cx="1798780"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Virtual WAN</a:t>
              </a:r>
            </a:p>
          </p:txBody>
        </p:sp>
        <p:pic>
          <p:nvPicPr>
            <p:cNvPr id="13" name="Graphic 12">
              <a:extLst>
                <a:ext uri="{FF2B5EF4-FFF2-40B4-BE49-F238E27FC236}">
                  <a16:creationId xmlns:a16="http://schemas.microsoft.com/office/drawing/2014/main" id="{8B0E7ACC-2476-4C20-A2CC-05449871CFE9}"/>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8526917" y="4865521"/>
              <a:ext cx="135056" cy="135056"/>
            </a:xfrm>
            <a:prstGeom prst="rect">
              <a:avLst/>
            </a:prstGeom>
          </p:spPr>
        </p:pic>
      </p:grpSp>
      <p:grpSp>
        <p:nvGrpSpPr>
          <p:cNvPr id="460" name="Group 459">
            <a:extLst>
              <a:ext uri="{FF2B5EF4-FFF2-40B4-BE49-F238E27FC236}">
                <a16:creationId xmlns:a16="http://schemas.microsoft.com/office/drawing/2014/main" id="{5AC99CE7-67F8-4C51-99D8-5109B780B111}"/>
              </a:ext>
            </a:extLst>
          </p:cNvPr>
          <p:cNvGrpSpPr/>
          <p:nvPr/>
        </p:nvGrpSpPr>
        <p:grpSpPr>
          <a:xfrm>
            <a:off x="8484791" y="5274222"/>
            <a:ext cx="1798780" cy="192239"/>
            <a:chOff x="8483179" y="5284530"/>
            <a:chExt cx="1798780" cy="192239"/>
          </a:xfrm>
        </p:grpSpPr>
        <p:sp>
          <p:nvSpPr>
            <p:cNvPr id="53" name="Rectangle 52">
              <a:hlinkClick r:id="rId56" tooltip="Microsoft Defender for DNS provides an additional layer of protection for resources that use Azure DNS's Azure-provided name resolution capability."/>
              <a:extLst>
                <a:ext uri="{FF2B5EF4-FFF2-40B4-BE49-F238E27FC236}">
                  <a16:creationId xmlns:a16="http://schemas.microsoft.com/office/drawing/2014/main" id="{59A85E4E-0048-4638-A63D-3B057026AB4C}"/>
                </a:ext>
              </a:extLst>
            </p:cNvPr>
            <p:cNvSpPr/>
            <p:nvPr/>
          </p:nvSpPr>
          <p:spPr>
            <a:xfrm>
              <a:off x="8483179" y="5284530"/>
              <a:ext cx="1798780"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DNS</a:t>
              </a:r>
            </a:p>
          </p:txBody>
        </p:sp>
        <p:pic>
          <p:nvPicPr>
            <p:cNvPr id="24" name="Graphic 23">
              <a:extLst>
                <a:ext uri="{FF2B5EF4-FFF2-40B4-BE49-F238E27FC236}">
                  <a16:creationId xmlns:a16="http://schemas.microsoft.com/office/drawing/2014/main" id="{24044151-4F7B-4A43-8DA4-7D828921B52C}"/>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8527350" y="5314199"/>
              <a:ext cx="134190" cy="134190"/>
            </a:xfrm>
            <a:prstGeom prst="rect">
              <a:avLst/>
            </a:prstGeom>
          </p:spPr>
        </p:pic>
      </p:grpSp>
      <p:grpSp>
        <p:nvGrpSpPr>
          <p:cNvPr id="4" name="Group 3">
            <a:extLst>
              <a:ext uri="{FF2B5EF4-FFF2-40B4-BE49-F238E27FC236}">
                <a16:creationId xmlns:a16="http://schemas.microsoft.com/office/drawing/2014/main" id="{8F7E1C0B-189C-4326-9489-98681739D490}"/>
              </a:ext>
            </a:extLst>
          </p:cNvPr>
          <p:cNvGrpSpPr/>
          <p:nvPr/>
        </p:nvGrpSpPr>
        <p:grpSpPr>
          <a:xfrm>
            <a:off x="8487602" y="3680766"/>
            <a:ext cx="810933" cy="413301"/>
            <a:chOff x="8482751" y="3704975"/>
            <a:chExt cx="810933" cy="413301"/>
          </a:xfrm>
        </p:grpSpPr>
        <p:sp>
          <p:nvSpPr>
            <p:cNvPr id="288" name="Rectangle 287">
              <a:hlinkClick r:id="rId59"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2E9A62AD-F66E-4CAD-838A-C6FD319FF5EE}"/>
                </a:ext>
              </a:extLst>
            </p:cNvPr>
            <p:cNvSpPr/>
            <p:nvPr/>
          </p:nvSpPr>
          <p:spPr>
            <a:xfrm>
              <a:off x="8482751" y="3704975"/>
              <a:ext cx="810933" cy="4133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App Proxy</a:t>
              </a:r>
            </a:p>
          </p:txBody>
        </p:sp>
        <p:pic>
          <p:nvPicPr>
            <p:cNvPr id="25" name="Graphic 24">
              <a:extLst>
                <a:ext uri="{FF2B5EF4-FFF2-40B4-BE49-F238E27FC236}">
                  <a16:creationId xmlns:a16="http://schemas.microsoft.com/office/drawing/2014/main" id="{BEF82B38-A7FA-49A1-B28C-76A134C1584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509532" y="3803338"/>
              <a:ext cx="156188" cy="156188"/>
            </a:xfrm>
            <a:prstGeom prst="rect">
              <a:avLst/>
            </a:prstGeom>
          </p:spPr>
        </p:pic>
      </p:grpSp>
      <p:grpSp>
        <p:nvGrpSpPr>
          <p:cNvPr id="11" name="Group 10">
            <a:extLst>
              <a:ext uri="{FF2B5EF4-FFF2-40B4-BE49-F238E27FC236}">
                <a16:creationId xmlns:a16="http://schemas.microsoft.com/office/drawing/2014/main" id="{58727EB0-9E21-4D47-973E-79645690AC4F}"/>
              </a:ext>
            </a:extLst>
          </p:cNvPr>
          <p:cNvGrpSpPr/>
          <p:nvPr/>
        </p:nvGrpSpPr>
        <p:grpSpPr>
          <a:xfrm>
            <a:off x="8482751" y="4130013"/>
            <a:ext cx="1468256" cy="192239"/>
            <a:chOff x="8483179" y="3905689"/>
            <a:chExt cx="1468256" cy="192239"/>
          </a:xfrm>
        </p:grpSpPr>
        <p:sp>
          <p:nvSpPr>
            <p:cNvPr id="17" name="Rectangle 16">
              <a:hlinkClick r:id="rId60"/>
              <a:extLst>
                <a:ext uri="{FF2B5EF4-FFF2-40B4-BE49-F238E27FC236}">
                  <a16:creationId xmlns:a16="http://schemas.microsoft.com/office/drawing/2014/main" id="{F51E30BC-249A-4774-AF54-E153769B8891}"/>
                </a:ext>
              </a:extLst>
            </p:cNvPr>
            <p:cNvSpPr/>
            <p:nvPr/>
          </p:nvSpPr>
          <p:spPr>
            <a:xfrm>
              <a:off x="8483179" y="3905689"/>
              <a:ext cx="1468256"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Endpoint</a:t>
              </a:r>
            </a:p>
          </p:txBody>
        </p:sp>
        <p:pic>
          <p:nvPicPr>
            <p:cNvPr id="29" name="Picture 28">
              <a:extLst>
                <a:ext uri="{FF2B5EF4-FFF2-40B4-BE49-F238E27FC236}">
                  <a16:creationId xmlns:a16="http://schemas.microsoft.com/office/drawing/2014/main" id="{A2F5ACC9-29E0-4068-8D75-864C35517CBD}"/>
                </a:ext>
              </a:extLst>
            </p:cNvPr>
            <p:cNvPicPr>
              <a:picLocks noChangeAspect="1"/>
            </p:cNvPicPr>
            <p:nvPr/>
          </p:nvPicPr>
          <p:blipFill>
            <a:blip r:embed="rId61">
              <a:clrChange>
                <a:clrFrom>
                  <a:srgbClr val="FBFFFF"/>
                </a:clrFrom>
                <a:clrTo>
                  <a:srgbClr val="FBFFFF">
                    <a:alpha val="0"/>
                  </a:srgbClr>
                </a:clrTo>
              </a:clrChange>
              <a:extLst>
                <a:ext uri="{28A0092B-C50C-407E-A947-70E740481C1C}">
                  <a14:useLocalDpi xmlns:a14="http://schemas.microsoft.com/office/drawing/2010/main" val="0"/>
                </a:ext>
              </a:extLst>
            </a:blip>
            <a:stretch>
              <a:fillRect/>
            </a:stretch>
          </p:blipFill>
          <p:spPr>
            <a:xfrm>
              <a:off x="8527605" y="3931855"/>
              <a:ext cx="133680" cy="133680"/>
            </a:xfrm>
            <a:prstGeom prst="rect">
              <a:avLst/>
            </a:prstGeom>
          </p:spPr>
        </p:pic>
      </p:grpSp>
      <p:sp>
        <p:nvSpPr>
          <p:cNvPr id="467" name="Left Brace 466">
            <a:extLst>
              <a:ext uri="{FF2B5EF4-FFF2-40B4-BE49-F238E27FC236}">
                <a16:creationId xmlns:a16="http://schemas.microsoft.com/office/drawing/2014/main" id="{6C83A7DE-A53F-4CC6-9750-6B5D47DDE19E}"/>
              </a:ext>
            </a:extLst>
          </p:cNvPr>
          <p:cNvSpPr/>
          <p:nvPr/>
        </p:nvSpPr>
        <p:spPr>
          <a:xfrm>
            <a:off x="6294612" y="3407435"/>
            <a:ext cx="266470" cy="2087196"/>
          </a:xfrm>
          <a:prstGeom prst="leftBrace">
            <a:avLst>
              <a:gd name="adj1" fmla="val 0"/>
              <a:gd name="adj2" fmla="val 48289"/>
            </a:avLst>
          </a:prstGeom>
          <a:noFill/>
          <a:ln w="19050" cap="flat" cmpd="sng" algn="ctr">
            <a:solidFill>
              <a:schemeClr val="accent6">
                <a:alpha val="55000"/>
              </a:schemeClr>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endParaRPr>
          </a:p>
        </p:txBody>
      </p:sp>
      <p:cxnSp>
        <p:nvCxnSpPr>
          <p:cNvPr id="64" name="Straight Connector 63">
            <a:extLst>
              <a:ext uri="{FF2B5EF4-FFF2-40B4-BE49-F238E27FC236}">
                <a16:creationId xmlns:a16="http://schemas.microsoft.com/office/drawing/2014/main" id="{24DAE501-8862-4679-B372-FFCE7406182B}"/>
              </a:ext>
            </a:extLst>
          </p:cNvPr>
          <p:cNvCxnSpPr>
            <a:cxnSpLocks/>
          </p:cNvCxnSpPr>
          <p:nvPr/>
        </p:nvCxnSpPr>
        <p:spPr>
          <a:xfrm>
            <a:off x="5518780" y="5165769"/>
            <a:ext cx="0" cy="363676"/>
          </a:xfrm>
          <a:prstGeom prst="line">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 name="Group 2">
            <a:extLst>
              <a:ext uri="{FF2B5EF4-FFF2-40B4-BE49-F238E27FC236}">
                <a16:creationId xmlns:a16="http://schemas.microsoft.com/office/drawing/2014/main" id="{8FF83610-BF45-465B-8AA3-06FEEEE92BC3}"/>
              </a:ext>
              <a:ext uri="{C183D7F6-B498-43B3-948B-1728B52AA6E4}">
                <adec:decorative xmlns:adec="http://schemas.microsoft.com/office/drawing/2017/decorative" val="1"/>
              </a:ext>
            </a:extLst>
          </p:cNvPr>
          <p:cNvGrpSpPr/>
          <p:nvPr/>
        </p:nvGrpSpPr>
        <p:grpSpPr>
          <a:xfrm>
            <a:off x="4762077" y="3640933"/>
            <a:ext cx="1513406" cy="1513406"/>
            <a:chOff x="4158943" y="3309504"/>
            <a:chExt cx="1513406" cy="1513406"/>
          </a:xfrm>
        </p:grpSpPr>
        <p:sp>
          <p:nvSpPr>
            <p:cNvPr id="26" name="Oval 25">
              <a:extLst>
                <a:ext uri="{FF2B5EF4-FFF2-40B4-BE49-F238E27FC236}">
                  <a16:creationId xmlns:a16="http://schemas.microsoft.com/office/drawing/2014/main" id="{3AD5CE9D-A27A-47F0-ADEF-628E48AD96EC}"/>
                </a:ext>
              </a:extLst>
            </p:cNvPr>
            <p:cNvSpPr/>
            <p:nvPr/>
          </p:nvSpPr>
          <p:spPr>
            <a:xfrm>
              <a:off x="4158943" y="3309504"/>
              <a:ext cx="1513406" cy="1513406"/>
            </a:xfrm>
            <a:prstGeom prst="ellipse">
              <a:avLst/>
            </a:prstGeom>
            <a:solidFill>
              <a:schemeClr val="tx1"/>
            </a:solidFill>
            <a:ln w="38100">
              <a:solidFill>
                <a:schemeClr val="tx1"/>
              </a:solid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46304"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Access Policy</a:t>
              </a:r>
            </a:p>
          </p:txBody>
        </p:sp>
        <p:grpSp>
          <p:nvGrpSpPr>
            <p:cNvPr id="27" name="Group 26">
              <a:extLst>
                <a:ext uri="{FF2B5EF4-FFF2-40B4-BE49-F238E27FC236}">
                  <a16:creationId xmlns:a16="http://schemas.microsoft.com/office/drawing/2014/main" id="{A703FDD1-8E47-40A4-8841-AC68E2A93038}"/>
                </a:ext>
              </a:extLst>
            </p:cNvPr>
            <p:cNvGrpSpPr/>
            <p:nvPr/>
          </p:nvGrpSpPr>
          <p:grpSpPr>
            <a:xfrm>
              <a:off x="4759750" y="3584905"/>
              <a:ext cx="716814" cy="328712"/>
              <a:chOff x="4841248" y="2536588"/>
              <a:chExt cx="1278249" cy="586170"/>
            </a:xfrm>
          </p:grpSpPr>
          <p:sp>
            <p:nvSpPr>
              <p:cNvPr id="35" name="Flowchart: Decision 34">
                <a:extLst>
                  <a:ext uri="{FF2B5EF4-FFF2-40B4-BE49-F238E27FC236}">
                    <a16:creationId xmlns:a16="http://schemas.microsoft.com/office/drawing/2014/main" id="{2DD1BB0A-9D4D-4A3B-9BAE-51ED68D05A0D}"/>
                  </a:ext>
                </a:extLst>
              </p:cNvPr>
              <p:cNvSpPr/>
              <p:nvPr/>
            </p:nvSpPr>
            <p:spPr bwMode="auto">
              <a:xfrm>
                <a:off x="4841248" y="2536588"/>
                <a:ext cx="874087" cy="586170"/>
              </a:xfrm>
              <a:prstGeom prst="flowChartDecision">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6" name="Straight Arrow Connector 35">
                <a:extLst>
                  <a:ext uri="{FF2B5EF4-FFF2-40B4-BE49-F238E27FC236}">
                    <a16:creationId xmlns:a16="http://schemas.microsoft.com/office/drawing/2014/main" id="{5B2A898A-0FA7-4412-B134-6A4E22E71861}"/>
                  </a:ext>
                </a:extLst>
              </p:cNvPr>
              <p:cNvCxnSpPr>
                <a:cxnSpLocks/>
              </p:cNvCxnSpPr>
              <p:nvPr/>
            </p:nvCxnSpPr>
            <p:spPr>
              <a:xfrm>
                <a:off x="5696374" y="2829673"/>
                <a:ext cx="423123" cy="0"/>
              </a:xfrm>
              <a:prstGeom prst="straightConnector1">
                <a:avLst/>
              </a:prstGeom>
              <a:noFill/>
              <a:ln w="28575">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37" name="Rectangle 36">
                <a:extLst>
                  <a:ext uri="{FF2B5EF4-FFF2-40B4-BE49-F238E27FC236}">
                    <a16:creationId xmlns:a16="http://schemas.microsoft.com/office/drawing/2014/main" id="{1A1EFA6D-7755-49D7-98C6-26769B165A03}"/>
                  </a:ext>
                </a:extLst>
              </p:cNvPr>
              <p:cNvSpPr/>
              <p:nvPr/>
            </p:nvSpPr>
            <p:spPr bwMode="auto">
              <a:xfrm>
                <a:off x="5184123" y="2808700"/>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E94536DA-F268-4081-9353-49D58F6BFD7F}"/>
                  </a:ext>
                </a:extLst>
              </p:cNvPr>
              <p:cNvGrpSpPr/>
              <p:nvPr/>
            </p:nvGrpSpPr>
            <p:grpSpPr>
              <a:xfrm>
                <a:off x="5184128" y="2729796"/>
                <a:ext cx="246315" cy="202204"/>
                <a:chOff x="5226988" y="2702783"/>
                <a:chExt cx="318420" cy="202204"/>
              </a:xfrm>
            </p:grpSpPr>
            <p:sp>
              <p:nvSpPr>
                <p:cNvPr id="42" name="Rectangle 41">
                  <a:extLst>
                    <a:ext uri="{FF2B5EF4-FFF2-40B4-BE49-F238E27FC236}">
                      <a16:creationId xmlns:a16="http://schemas.microsoft.com/office/drawing/2014/main" id="{4A4F6344-BB9C-4480-9357-AFC9802D404D}"/>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DEAEA3B2-91D4-4489-A378-55B06E4A7598}"/>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2D920D38-0C5C-4946-8513-D5923DAD11E5}"/>
                  </a:ext>
                </a:extLst>
              </p:cNvPr>
              <p:cNvSpPr/>
              <p:nvPr/>
            </p:nvSpPr>
            <p:spPr bwMode="auto">
              <a:xfrm>
                <a:off x="5112711" y="273030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2500E886-22C1-4A3C-9555-12EA390A7112}"/>
                  </a:ext>
                </a:extLst>
              </p:cNvPr>
              <p:cNvSpPr/>
              <p:nvPr/>
            </p:nvSpPr>
            <p:spPr bwMode="auto">
              <a:xfrm>
                <a:off x="5107788" y="289072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4E11FA91-6CB0-4651-B33B-6D4ABDE3C0F3}"/>
                  </a:ext>
                </a:extLst>
              </p:cNvPr>
              <p:cNvSpPr/>
              <p:nvPr/>
            </p:nvSpPr>
            <p:spPr bwMode="auto">
              <a:xfrm>
                <a:off x="5107788" y="2807588"/>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E370486D-DDB4-4F31-83AB-7A9BCD28A3BD}"/>
                </a:ext>
              </a:extLst>
            </p:cNvPr>
            <p:cNvGrpSpPr/>
            <p:nvPr/>
          </p:nvGrpSpPr>
          <p:grpSpPr>
            <a:xfrm>
              <a:off x="4332678" y="3584031"/>
              <a:ext cx="346347" cy="346347"/>
              <a:chOff x="6364588" y="5695686"/>
              <a:chExt cx="516315" cy="516315"/>
            </a:xfrm>
          </p:grpSpPr>
          <p:sp>
            <p:nvSpPr>
              <p:cNvPr id="31" name="Oval 30">
                <a:extLst>
                  <a:ext uri="{FF2B5EF4-FFF2-40B4-BE49-F238E27FC236}">
                    <a16:creationId xmlns:a16="http://schemas.microsoft.com/office/drawing/2014/main" id="{FBF8968B-3C28-4885-BC76-1B315F77CD00}"/>
                  </a:ext>
                </a:extLst>
              </p:cNvPr>
              <p:cNvSpPr/>
              <p:nvPr/>
            </p:nvSpPr>
            <p:spPr bwMode="auto">
              <a:xfrm>
                <a:off x="6364588" y="5695686"/>
                <a:ext cx="516315" cy="516315"/>
              </a:xfrm>
              <a:prstGeom prst="ellipse">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B52B2A27-4126-45E2-91DC-4EAA20D52210}"/>
                  </a:ext>
                </a:extLst>
              </p:cNvPr>
              <p:cNvGrpSpPr/>
              <p:nvPr/>
            </p:nvGrpSpPr>
            <p:grpSpPr>
              <a:xfrm>
                <a:off x="6497358" y="5795347"/>
                <a:ext cx="250774" cy="280274"/>
                <a:chOff x="5593458" y="2766299"/>
                <a:chExt cx="268374" cy="299948"/>
              </a:xfrm>
              <a:solidFill>
                <a:schemeClr val="bg1"/>
              </a:solidFill>
            </p:grpSpPr>
            <p:sp>
              <p:nvSpPr>
                <p:cNvPr id="33" name="Freeform 1059">
                  <a:extLst>
                    <a:ext uri="{FF2B5EF4-FFF2-40B4-BE49-F238E27FC236}">
                      <a16:creationId xmlns:a16="http://schemas.microsoft.com/office/drawing/2014/main" id="{71BFE6C6-0A11-4277-BF11-8F8CD4A6F5F0}"/>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34" name="Oval 1060">
                  <a:extLst>
                    <a:ext uri="{FF2B5EF4-FFF2-40B4-BE49-F238E27FC236}">
                      <a16:creationId xmlns:a16="http://schemas.microsoft.com/office/drawing/2014/main" id="{F1909B54-2545-4C6A-ACFC-FD0ADF3F49C5}"/>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sp>
        <p:nvSpPr>
          <p:cNvPr id="311" name="Rectangle 310">
            <a:extLst>
              <a:ext uri="{FF2B5EF4-FFF2-40B4-BE49-F238E27FC236}">
                <a16:creationId xmlns:a16="http://schemas.microsoft.com/office/drawing/2014/main" id="{57069994-B960-4F43-874D-A6291C1AE1C0}"/>
              </a:ext>
            </a:extLst>
          </p:cNvPr>
          <p:cNvSpPr/>
          <p:nvPr/>
        </p:nvSpPr>
        <p:spPr>
          <a:xfrm>
            <a:off x="886079" y="3193832"/>
            <a:ext cx="650622" cy="219445"/>
          </a:xfrm>
          <a:prstGeom prst="rect">
            <a:avLst/>
          </a:prstGeom>
          <a:solidFill>
            <a:schemeClr val="bg1">
              <a:alpha val="93000"/>
            </a:schemeClr>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Outcomes</a:t>
            </a:r>
          </a:p>
        </p:txBody>
      </p:sp>
      <p:sp>
        <p:nvSpPr>
          <p:cNvPr id="312" name="Rectangle 311">
            <a:extLst>
              <a:ext uri="{FF2B5EF4-FFF2-40B4-BE49-F238E27FC236}">
                <a16:creationId xmlns:a16="http://schemas.microsoft.com/office/drawing/2014/main" id="{B7BAAEA2-47B0-4EE4-844D-8AA6022FB319}"/>
              </a:ext>
            </a:extLst>
          </p:cNvPr>
          <p:cNvSpPr/>
          <p:nvPr/>
        </p:nvSpPr>
        <p:spPr>
          <a:xfrm>
            <a:off x="3247656" y="3193395"/>
            <a:ext cx="793286" cy="219445"/>
          </a:xfrm>
          <a:prstGeom prst="rect">
            <a:avLst/>
          </a:prstGeom>
          <a:solidFill>
            <a:schemeClr val="bg1">
              <a:alpha val="93000"/>
            </a:schemeClr>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Key Enablers</a:t>
            </a:r>
          </a:p>
        </p:txBody>
      </p:sp>
      <p:cxnSp>
        <p:nvCxnSpPr>
          <p:cNvPr id="22" name="Straight Arrow Connector 21">
            <a:extLst>
              <a:ext uri="{FF2B5EF4-FFF2-40B4-BE49-F238E27FC236}">
                <a16:creationId xmlns:a16="http://schemas.microsoft.com/office/drawing/2014/main" id="{8F82792D-8062-4F68-B962-F877D68D4EF8}"/>
              </a:ext>
            </a:extLst>
          </p:cNvPr>
          <p:cNvCxnSpPr>
            <a:cxnSpLocks/>
          </p:cNvCxnSpPr>
          <p:nvPr/>
        </p:nvCxnSpPr>
        <p:spPr>
          <a:xfrm>
            <a:off x="2438744" y="3313059"/>
            <a:ext cx="45578" cy="0"/>
          </a:xfrm>
          <a:prstGeom prst="straightConnector1">
            <a:avLst/>
          </a:prstGeom>
          <a:solidFill>
            <a:schemeClr val="bg1"/>
          </a:solidFill>
          <a:ln w="19050">
            <a:solidFill>
              <a:srgbClr val="107C1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a:extLst>
              <a:ext uri="{FF2B5EF4-FFF2-40B4-BE49-F238E27FC236}">
                <a16:creationId xmlns:a16="http://schemas.microsoft.com/office/drawing/2014/main" id="{02CEAE01-428C-471D-B76E-DE9902E9E84F}"/>
              </a:ext>
            </a:extLst>
          </p:cNvPr>
          <p:cNvCxnSpPr>
            <a:cxnSpLocks/>
          </p:cNvCxnSpPr>
          <p:nvPr/>
        </p:nvCxnSpPr>
        <p:spPr>
          <a:xfrm>
            <a:off x="4839416" y="3313005"/>
            <a:ext cx="45578" cy="0"/>
          </a:xfrm>
          <a:prstGeom prst="straightConnector1">
            <a:avLst/>
          </a:prstGeom>
          <a:solidFill>
            <a:schemeClr val="bg1"/>
          </a:solidFill>
          <a:ln w="19050">
            <a:solidFill>
              <a:srgbClr val="107C1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Arrow Connector 56">
            <a:extLst>
              <a:ext uri="{FF2B5EF4-FFF2-40B4-BE49-F238E27FC236}">
                <a16:creationId xmlns:a16="http://schemas.microsoft.com/office/drawing/2014/main" id="{84528104-6B67-41E9-9EED-CF7C1786CB24}"/>
              </a:ext>
            </a:extLst>
          </p:cNvPr>
          <p:cNvCxnSpPr>
            <a:cxnSpLocks/>
          </p:cNvCxnSpPr>
          <p:nvPr/>
        </p:nvCxnSpPr>
        <p:spPr>
          <a:xfrm>
            <a:off x="8240009" y="3313005"/>
            <a:ext cx="45578" cy="0"/>
          </a:xfrm>
          <a:prstGeom prst="straightConnector1">
            <a:avLst/>
          </a:prstGeom>
          <a:solidFill>
            <a:schemeClr val="bg1"/>
          </a:solidFill>
          <a:ln w="19050">
            <a:solidFill>
              <a:srgbClr val="107C1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80" name="Rectangle 79">
            <a:extLst>
              <a:ext uri="{FF2B5EF4-FFF2-40B4-BE49-F238E27FC236}">
                <a16:creationId xmlns:a16="http://schemas.microsoft.com/office/drawing/2014/main" id="{8022E96D-2766-4967-ACF3-976173910DB3}"/>
              </a:ext>
            </a:extLst>
          </p:cNvPr>
          <p:cNvSpPr/>
          <p:nvPr/>
        </p:nvSpPr>
        <p:spPr>
          <a:xfrm>
            <a:off x="10461007" y="4585784"/>
            <a:ext cx="1185535" cy="192239"/>
          </a:xfrm>
          <a:prstGeom prst="rect">
            <a:avLst/>
          </a:prstGeom>
          <a:noFill/>
          <a:ln w="14224">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45720" tIns="0" rIns="0" bIns="0" rtlCol="0" anchor="ctr">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On-Prem &amp; multi-cloud</a:t>
            </a:r>
          </a:p>
        </p:txBody>
      </p:sp>
      <p:sp>
        <p:nvSpPr>
          <p:cNvPr id="6" name="Rectangle 5">
            <a:hlinkClick r:id="rId62" tooltip="Microsoft Tunnel is a VPN gateway solution for Microsoft Intune that allows access to on-premises resources from iOS/iPadOS and Android Enterprise devices using modern authentication and Conditional Access."/>
            <a:extLst>
              <a:ext uri="{FF2B5EF4-FFF2-40B4-BE49-F238E27FC236}">
                <a16:creationId xmlns:a16="http://schemas.microsoft.com/office/drawing/2014/main" id="{54B3D041-C512-4B60-A680-C03152B69BF7}"/>
              </a:ext>
            </a:extLst>
          </p:cNvPr>
          <p:cNvSpPr/>
          <p:nvPr/>
        </p:nvSpPr>
        <p:spPr>
          <a:xfrm>
            <a:off x="9331534" y="3898736"/>
            <a:ext cx="951845"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Tunnel</a:t>
            </a:r>
          </a:p>
        </p:txBody>
      </p:sp>
      <p:grpSp>
        <p:nvGrpSpPr>
          <p:cNvPr id="28" name="Group 27">
            <a:extLst>
              <a:ext uri="{FF2B5EF4-FFF2-40B4-BE49-F238E27FC236}">
                <a16:creationId xmlns:a16="http://schemas.microsoft.com/office/drawing/2014/main" id="{005ECA54-A9D4-4DA0-84DE-A649BE77D684}"/>
              </a:ext>
            </a:extLst>
          </p:cNvPr>
          <p:cNvGrpSpPr/>
          <p:nvPr/>
        </p:nvGrpSpPr>
        <p:grpSpPr>
          <a:xfrm>
            <a:off x="5776550" y="1952371"/>
            <a:ext cx="3808246" cy="896390"/>
            <a:chOff x="5776550" y="2060321"/>
            <a:chExt cx="3808246" cy="896390"/>
          </a:xfrm>
        </p:grpSpPr>
        <p:grpSp>
          <p:nvGrpSpPr>
            <p:cNvPr id="14" name="Group 13">
              <a:extLst>
                <a:ext uri="{FF2B5EF4-FFF2-40B4-BE49-F238E27FC236}">
                  <a16:creationId xmlns:a16="http://schemas.microsoft.com/office/drawing/2014/main" id="{F7238CA8-EF09-45AC-BA6B-41C5926114B7}"/>
                </a:ext>
                <a:ext uri="{C183D7F6-B498-43B3-948B-1728B52AA6E4}">
                  <adec:decorative xmlns:adec="http://schemas.microsoft.com/office/drawing/2017/decorative" val="1"/>
                </a:ext>
              </a:extLst>
            </p:cNvPr>
            <p:cNvGrpSpPr/>
            <p:nvPr/>
          </p:nvGrpSpPr>
          <p:grpSpPr>
            <a:xfrm>
              <a:off x="5776550" y="2060321"/>
              <a:ext cx="3808246" cy="896390"/>
              <a:chOff x="4487164" y="1824156"/>
              <a:chExt cx="3808246" cy="896390"/>
            </a:xfrm>
          </p:grpSpPr>
          <p:sp>
            <p:nvSpPr>
              <p:cNvPr id="343" name="Rectangle 342">
                <a:extLst>
                  <a:ext uri="{FF2B5EF4-FFF2-40B4-BE49-F238E27FC236}">
                    <a16:creationId xmlns:a16="http://schemas.microsoft.com/office/drawing/2014/main" id="{DF6278F8-6174-4790-8822-81D3010987C6}"/>
                  </a:ext>
                </a:extLst>
              </p:cNvPr>
              <p:cNvSpPr/>
              <p:nvPr/>
            </p:nvSpPr>
            <p:spPr bwMode="auto">
              <a:xfrm>
                <a:off x="4487164" y="1852996"/>
                <a:ext cx="3808246" cy="86755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Rectangle 343">
                <a:extLst>
                  <a:ext uri="{FF2B5EF4-FFF2-40B4-BE49-F238E27FC236}">
                    <a16:creationId xmlns:a16="http://schemas.microsoft.com/office/drawing/2014/main" id="{1F2BCC7D-CBD9-434A-90CA-25FDED0CC756}"/>
                  </a:ext>
                </a:extLst>
              </p:cNvPr>
              <p:cNvSpPr/>
              <p:nvPr/>
            </p:nvSpPr>
            <p:spPr>
              <a:xfrm>
                <a:off x="4487164" y="1824156"/>
                <a:ext cx="3808246" cy="256032"/>
              </a:xfrm>
              <a:prstGeom prst="rect">
                <a:avLst/>
              </a:prstGeom>
              <a:solidFill>
                <a:srgbClr val="0078D7"/>
              </a:solidFill>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Public and Private Cloud– IaaS, PaaS, On-Premises</a:t>
                </a:r>
              </a:p>
            </p:txBody>
          </p:sp>
          <p:grpSp>
            <p:nvGrpSpPr>
              <p:cNvPr id="12" name="Group 11">
                <a:extLst>
                  <a:ext uri="{FF2B5EF4-FFF2-40B4-BE49-F238E27FC236}">
                    <a16:creationId xmlns:a16="http://schemas.microsoft.com/office/drawing/2014/main" id="{BCB091C9-0C60-4C6C-8FEC-1E0827820433}"/>
                  </a:ext>
                </a:extLst>
              </p:cNvPr>
              <p:cNvGrpSpPr/>
              <p:nvPr/>
            </p:nvGrpSpPr>
            <p:grpSpPr>
              <a:xfrm>
                <a:off x="4629995" y="2127857"/>
                <a:ext cx="3597108" cy="522932"/>
                <a:chOff x="4629995" y="2087665"/>
                <a:chExt cx="3597108" cy="522932"/>
              </a:xfrm>
            </p:grpSpPr>
            <p:pic>
              <p:nvPicPr>
                <p:cNvPr id="411" name="Picture 410">
                  <a:extLst>
                    <a:ext uri="{FF2B5EF4-FFF2-40B4-BE49-F238E27FC236}">
                      <a16:creationId xmlns:a16="http://schemas.microsoft.com/office/drawing/2014/main" id="{1E6B83A7-0F2C-4EC2-A7E4-9BCFA6FC2D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8321" y="2147524"/>
                  <a:ext cx="85863" cy="157386"/>
                </a:xfrm>
                <a:prstGeom prst="rect">
                  <a:avLst/>
                </a:prstGeom>
              </p:spPr>
            </p:pic>
            <p:pic>
              <p:nvPicPr>
                <p:cNvPr id="412" name="Picture 411">
                  <a:extLst>
                    <a:ext uri="{FF2B5EF4-FFF2-40B4-BE49-F238E27FC236}">
                      <a16:creationId xmlns:a16="http://schemas.microsoft.com/office/drawing/2014/main" id="{A3A3220C-3349-427E-A204-68FC3AC9C54B}"/>
                    </a:ext>
                  </a:extLst>
                </p:cNvPr>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7240083" y="2190778"/>
                  <a:ext cx="164841" cy="88679"/>
                </a:xfrm>
                <a:prstGeom prst="rect">
                  <a:avLst/>
                </a:prstGeom>
              </p:spPr>
            </p:pic>
            <p:pic>
              <p:nvPicPr>
                <p:cNvPr id="413" name="Picture 412">
                  <a:extLst>
                    <a:ext uri="{FF2B5EF4-FFF2-40B4-BE49-F238E27FC236}">
                      <a16:creationId xmlns:a16="http://schemas.microsoft.com/office/drawing/2014/main" id="{674207CF-FBAE-4046-9C19-A80791B09D3C}"/>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7726681" y="2179269"/>
                  <a:ext cx="168928" cy="105580"/>
                </a:xfrm>
                <a:prstGeom prst="rect">
                  <a:avLst/>
                </a:prstGeom>
              </p:spPr>
            </p:pic>
            <p:grpSp>
              <p:nvGrpSpPr>
                <p:cNvPr id="414" name="Group 413">
                  <a:extLst>
                    <a:ext uri="{FF2B5EF4-FFF2-40B4-BE49-F238E27FC236}">
                      <a16:creationId xmlns:a16="http://schemas.microsoft.com/office/drawing/2014/main" id="{DC1A3C75-EA82-4336-8603-A00FB635CEA8}"/>
                    </a:ext>
                  </a:extLst>
                </p:cNvPr>
                <p:cNvGrpSpPr/>
                <p:nvPr/>
              </p:nvGrpSpPr>
              <p:grpSpPr>
                <a:xfrm>
                  <a:off x="8102423" y="2224465"/>
                  <a:ext cx="124680" cy="30225"/>
                  <a:chOff x="11279844" y="3739404"/>
                  <a:chExt cx="343140" cy="83186"/>
                </a:xfrm>
              </p:grpSpPr>
              <p:sp>
                <p:nvSpPr>
                  <p:cNvPr id="416" name="Oval 415">
                    <a:extLst>
                      <a:ext uri="{FF2B5EF4-FFF2-40B4-BE49-F238E27FC236}">
                        <a16:creationId xmlns:a16="http://schemas.microsoft.com/office/drawing/2014/main" id="{1470C469-78B4-47E7-B573-6F2E2C5AEE9C}"/>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17" name="Oval 416">
                    <a:extLst>
                      <a:ext uri="{FF2B5EF4-FFF2-40B4-BE49-F238E27FC236}">
                        <a16:creationId xmlns:a16="http://schemas.microsoft.com/office/drawing/2014/main" id="{216C4E00-E302-4055-9171-FCFDE130FCDE}"/>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18" name="Oval 417">
                    <a:extLst>
                      <a:ext uri="{FF2B5EF4-FFF2-40B4-BE49-F238E27FC236}">
                        <a16:creationId xmlns:a16="http://schemas.microsoft.com/office/drawing/2014/main" id="{7932A780-ADB2-4822-8BB3-7D5A6A2D032E}"/>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15" name="Picture 414">
                  <a:extLst>
                    <a:ext uri="{FF2B5EF4-FFF2-40B4-BE49-F238E27FC236}">
                      <a16:creationId xmlns:a16="http://schemas.microsoft.com/office/drawing/2014/main" id="{B2EBF2B5-7FDB-4660-B701-FD47AF84BF5A}"/>
                    </a:ext>
                  </a:extLst>
                </p:cNvPr>
                <p:cNvPicPr>
                  <a:picLocks noChangeAspect="1"/>
                </p:cNvPicPr>
                <p:nvPr/>
              </p:nvPicPr>
              <p:blipFill rotWithShape="1">
                <a:blip r:embed="rId65">
                  <a:extLst>
                    <a:ext uri="{28A0092B-C50C-407E-A947-70E740481C1C}">
                      <a14:useLocalDpi xmlns:a14="http://schemas.microsoft.com/office/drawing/2010/main" val="0"/>
                    </a:ext>
                  </a:extLst>
                </a:blip>
                <a:srcRect l="13212" t="27676" r="12301" b="27919"/>
                <a:stretch/>
              </p:blipFill>
              <p:spPr>
                <a:xfrm>
                  <a:off x="7462250" y="2167380"/>
                  <a:ext cx="224899" cy="134071"/>
                </a:xfrm>
                <a:prstGeom prst="rect">
                  <a:avLst/>
                </a:prstGeom>
              </p:spPr>
            </p:pic>
            <p:pic>
              <p:nvPicPr>
                <p:cNvPr id="420" name="Picture 171">
                  <a:extLst>
                    <a:ext uri="{FF2B5EF4-FFF2-40B4-BE49-F238E27FC236}">
                      <a16:creationId xmlns:a16="http://schemas.microsoft.com/office/drawing/2014/main" id="{E68AB931-2698-4F10-9192-58E3BFE19AFE}"/>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629995" y="2087665"/>
                  <a:ext cx="109479" cy="109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1" name="Picture 420">
                  <a:extLst>
                    <a:ext uri="{FF2B5EF4-FFF2-40B4-BE49-F238E27FC236}">
                      <a16:creationId xmlns:a16="http://schemas.microsoft.com/office/drawing/2014/main" id="{57C129C9-2EE6-4BDA-B599-E3C8A2130A63}"/>
                    </a:ext>
                  </a:extLst>
                </p:cNvPr>
                <p:cNvPicPr>
                  <a:picLocks noChangeAspect="1"/>
                </p:cNvPicPr>
                <p:nvPr/>
              </p:nvPicPr>
              <p:blipFill>
                <a:blip r:embed="rId66"/>
                <a:stretch>
                  <a:fillRect/>
                </a:stretch>
              </p:blipFill>
              <p:spPr>
                <a:xfrm>
                  <a:off x="4914879" y="2099432"/>
                  <a:ext cx="75262" cy="85981"/>
                </a:xfrm>
                <a:prstGeom prst="rect">
                  <a:avLst/>
                </a:prstGeom>
              </p:spPr>
            </p:pic>
            <p:pic>
              <p:nvPicPr>
                <p:cNvPr id="422" name="Picture 421">
                  <a:extLst>
                    <a:ext uri="{FF2B5EF4-FFF2-40B4-BE49-F238E27FC236}">
                      <a16:creationId xmlns:a16="http://schemas.microsoft.com/office/drawing/2014/main" id="{85470970-0977-4323-9380-C326108B0A29}"/>
                    </a:ext>
                  </a:extLst>
                </p:cNvPr>
                <p:cNvPicPr>
                  <a:picLocks noChangeAspect="1"/>
                </p:cNvPicPr>
                <p:nvPr/>
              </p:nvPicPr>
              <p:blipFill>
                <a:blip r:embed="rId67"/>
                <a:stretch>
                  <a:fillRect/>
                </a:stretch>
              </p:blipFill>
              <p:spPr>
                <a:xfrm>
                  <a:off x="4705287" y="2225502"/>
                  <a:ext cx="119285" cy="108160"/>
                </a:xfrm>
                <a:prstGeom prst="rect">
                  <a:avLst/>
                </a:prstGeom>
              </p:spPr>
            </p:pic>
            <p:pic>
              <p:nvPicPr>
                <p:cNvPr id="423" name="Picture 422">
                  <a:extLst>
                    <a:ext uri="{FF2B5EF4-FFF2-40B4-BE49-F238E27FC236}">
                      <a16:creationId xmlns:a16="http://schemas.microsoft.com/office/drawing/2014/main" id="{7E256F12-276A-4FCA-9BAE-B2B288817C9E}"/>
                    </a:ext>
                  </a:extLst>
                </p:cNvPr>
                <p:cNvPicPr>
                  <a:picLocks noChangeAspect="1"/>
                </p:cNvPicPr>
                <p:nvPr/>
              </p:nvPicPr>
              <p:blipFill>
                <a:blip r:embed="rId68"/>
                <a:stretch>
                  <a:fillRect/>
                </a:stretch>
              </p:blipFill>
              <p:spPr>
                <a:xfrm>
                  <a:off x="5022624" y="2225502"/>
                  <a:ext cx="104812" cy="94953"/>
                </a:xfrm>
                <a:prstGeom prst="rect">
                  <a:avLst/>
                </a:prstGeom>
              </p:spPr>
            </p:pic>
            <p:pic>
              <p:nvPicPr>
                <p:cNvPr id="424" name="Picture 423">
                  <a:extLst>
                    <a:ext uri="{FF2B5EF4-FFF2-40B4-BE49-F238E27FC236}">
                      <a16:creationId xmlns:a16="http://schemas.microsoft.com/office/drawing/2014/main" id="{610D43F2-44BE-4974-89CF-F32954BCE4A3}"/>
                    </a:ext>
                  </a:extLst>
                </p:cNvPr>
                <p:cNvPicPr>
                  <a:picLocks noChangeAspect="1"/>
                </p:cNvPicPr>
                <p:nvPr/>
              </p:nvPicPr>
              <p:blipFill>
                <a:blip r:embed="rId69"/>
                <a:stretch>
                  <a:fillRect/>
                </a:stretch>
              </p:blipFill>
              <p:spPr>
                <a:xfrm>
                  <a:off x="4792213" y="2102278"/>
                  <a:ext cx="69926" cy="80288"/>
                </a:xfrm>
                <a:prstGeom prst="rect">
                  <a:avLst/>
                </a:prstGeom>
              </p:spPr>
            </p:pic>
            <p:pic>
              <p:nvPicPr>
                <p:cNvPr id="425" name="図 379">
                  <a:extLst>
                    <a:ext uri="{FF2B5EF4-FFF2-40B4-BE49-F238E27FC236}">
                      <a16:creationId xmlns:a16="http://schemas.microsoft.com/office/drawing/2014/main" id="{C956330A-E0BF-4199-A78A-F738DFB23368}"/>
                    </a:ext>
                  </a:extLst>
                </p:cNvPr>
                <p:cNvPicPr>
                  <a:picLocks noChangeAspect="1"/>
                </p:cNvPicPr>
                <p:nvPr/>
              </p:nvPicPr>
              <p:blipFill>
                <a:blip r:embed="rId70" cstate="screen">
                  <a:extLst>
                    <a:ext uri="{28A0092B-C50C-407E-A947-70E740481C1C}">
                      <a14:useLocalDpi xmlns:a14="http://schemas.microsoft.com/office/drawing/2010/main"/>
                    </a:ext>
                  </a:extLst>
                </a:blip>
                <a:stretch>
                  <a:fillRect/>
                </a:stretch>
              </p:blipFill>
              <p:spPr>
                <a:xfrm>
                  <a:off x="5194304" y="2230273"/>
                  <a:ext cx="92048" cy="92048"/>
                </a:xfrm>
                <a:prstGeom prst="rect">
                  <a:avLst/>
                </a:prstGeom>
              </p:spPr>
            </p:pic>
            <p:pic>
              <p:nvPicPr>
                <p:cNvPr id="426" name="Picture 10" descr="תוצאת תמונה עבור ‪azure kubernetes service‬‏">
                  <a:extLst>
                    <a:ext uri="{FF2B5EF4-FFF2-40B4-BE49-F238E27FC236}">
                      <a16:creationId xmlns:a16="http://schemas.microsoft.com/office/drawing/2014/main" id="{A075494C-C19F-4B4E-B6DB-7C87656E10AE}"/>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5372087" y="2106976"/>
                  <a:ext cx="105249" cy="87365"/>
                </a:xfrm>
                <a:prstGeom prst="rect">
                  <a:avLst/>
                </a:prstGeom>
                <a:noFill/>
                <a:extLst>
                  <a:ext uri="{909E8E84-426E-40DD-AFC4-6F175D3DCCD1}">
                    <a14:hiddenFill xmlns:a14="http://schemas.microsoft.com/office/drawing/2010/main">
                      <a:solidFill>
                        <a:srgbClr val="FFFFFF"/>
                      </a:solidFill>
                    </a14:hiddenFill>
                  </a:ext>
                </a:extLst>
              </p:spPr>
            </p:pic>
            <p:pic>
              <p:nvPicPr>
                <p:cNvPr id="427" name="Picture 6" descr="Image result for Azure Files   icon">
                  <a:extLst>
                    <a:ext uri="{FF2B5EF4-FFF2-40B4-BE49-F238E27FC236}">
                      <a16:creationId xmlns:a16="http://schemas.microsoft.com/office/drawing/2014/main" id="{D43321CE-2CE6-471B-8341-DEDB5F6F2F75}"/>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5040177" y="2108073"/>
                  <a:ext cx="98569" cy="87801"/>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427">
                  <a:extLst>
                    <a:ext uri="{FF2B5EF4-FFF2-40B4-BE49-F238E27FC236}">
                      <a16:creationId xmlns:a16="http://schemas.microsoft.com/office/drawing/2014/main" id="{2C581FCB-D71C-4496-A9EA-8112F9925B4B}"/>
                    </a:ext>
                  </a:extLst>
                </p:cNvPr>
                <p:cNvPicPr>
                  <a:picLocks noChangeAspect="1"/>
                </p:cNvPicPr>
                <p:nvPr/>
              </p:nvPicPr>
              <p:blipFill>
                <a:blip r:embed="rId73"/>
                <a:stretch>
                  <a:fillRect/>
                </a:stretch>
              </p:blipFill>
              <p:spPr>
                <a:xfrm>
                  <a:off x="4877311" y="2232208"/>
                  <a:ext cx="79238" cy="94750"/>
                </a:xfrm>
                <a:prstGeom prst="rect">
                  <a:avLst/>
                </a:prstGeom>
              </p:spPr>
            </p:pic>
            <p:pic>
              <p:nvPicPr>
                <p:cNvPr id="429" name="Picture 2" descr="Azure Blob File System | Drupal.org">
                  <a:extLst>
                    <a:ext uri="{FF2B5EF4-FFF2-40B4-BE49-F238E27FC236}">
                      <a16:creationId xmlns:a16="http://schemas.microsoft.com/office/drawing/2014/main" id="{9E9BF604-6F29-4527-BDC2-379DAC7BFC1E}"/>
                    </a:ext>
                  </a:extLst>
                </p:cNvPr>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5196049" y="2103866"/>
                  <a:ext cx="95940" cy="95941"/>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2" descr="Why Use Azure DNS? | Aidan Finn, IT Pro">
                  <a:extLst>
                    <a:ext uri="{FF2B5EF4-FFF2-40B4-BE49-F238E27FC236}">
                      <a16:creationId xmlns:a16="http://schemas.microsoft.com/office/drawing/2014/main" id="{1791E00A-873C-4CD4-86A9-1AFFD5421C38}"/>
                    </a:ext>
                  </a:extLst>
                </p:cNvPr>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5342603" y="2225998"/>
                  <a:ext cx="91120" cy="92257"/>
                </a:xfrm>
                <a:prstGeom prst="rect">
                  <a:avLst/>
                </a:prstGeom>
                <a:noFill/>
                <a:extLst>
                  <a:ext uri="{909E8E84-426E-40DD-AFC4-6F175D3DCCD1}">
                    <a14:hiddenFill xmlns:a14="http://schemas.microsoft.com/office/drawing/2010/main">
                      <a:solidFill>
                        <a:srgbClr val="FFFFFF"/>
                      </a:solidFill>
                    </a14:hiddenFill>
                  </a:ext>
                </a:extLst>
              </p:spPr>
            </p:pic>
            <p:grpSp>
              <p:nvGrpSpPr>
                <p:cNvPr id="431" name="Group 430">
                  <a:extLst>
                    <a:ext uri="{FF2B5EF4-FFF2-40B4-BE49-F238E27FC236}">
                      <a16:creationId xmlns:a16="http://schemas.microsoft.com/office/drawing/2014/main" id="{A98399D0-590E-4F80-8DCD-8324E2FA3CFF}"/>
                    </a:ext>
                  </a:extLst>
                </p:cNvPr>
                <p:cNvGrpSpPr/>
                <p:nvPr/>
              </p:nvGrpSpPr>
              <p:grpSpPr>
                <a:xfrm>
                  <a:off x="5481772" y="2260340"/>
                  <a:ext cx="138987" cy="33680"/>
                  <a:chOff x="6471914" y="3024719"/>
                  <a:chExt cx="188672" cy="45719"/>
                </a:xfrm>
                <a:solidFill>
                  <a:schemeClr val="tx1"/>
                </a:solidFill>
              </p:grpSpPr>
              <p:sp>
                <p:nvSpPr>
                  <p:cNvPr id="432" name="Oval 431">
                    <a:extLst>
                      <a:ext uri="{FF2B5EF4-FFF2-40B4-BE49-F238E27FC236}">
                        <a16:creationId xmlns:a16="http://schemas.microsoft.com/office/drawing/2014/main" id="{C8E4E5ED-EE4F-40C7-8F9D-AF6336186BE1}"/>
                      </a:ext>
                    </a:extLst>
                  </p:cNvPr>
                  <p:cNvSpPr/>
                  <p:nvPr/>
                </p:nvSpPr>
                <p:spPr bwMode="auto">
                  <a:xfrm>
                    <a:off x="6471914"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3" name="Oval 432">
                    <a:extLst>
                      <a:ext uri="{FF2B5EF4-FFF2-40B4-BE49-F238E27FC236}">
                        <a16:creationId xmlns:a16="http://schemas.microsoft.com/office/drawing/2014/main" id="{ED407609-79AD-43E1-9F42-17587AEC8D11}"/>
                      </a:ext>
                    </a:extLst>
                  </p:cNvPr>
                  <p:cNvSpPr/>
                  <p:nvPr/>
                </p:nvSpPr>
                <p:spPr bwMode="auto">
                  <a:xfrm>
                    <a:off x="6543390"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Oval 433">
                    <a:extLst>
                      <a:ext uri="{FF2B5EF4-FFF2-40B4-BE49-F238E27FC236}">
                        <a16:creationId xmlns:a16="http://schemas.microsoft.com/office/drawing/2014/main" id="{7794FCC3-4C6D-4D8E-81D2-7226E1DE4C1B}"/>
                      </a:ext>
                    </a:extLst>
                  </p:cNvPr>
                  <p:cNvSpPr/>
                  <p:nvPr/>
                </p:nvSpPr>
                <p:spPr bwMode="auto">
                  <a:xfrm>
                    <a:off x="6614866"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36" name="Picture 10" descr="תוצאת תמונה עבור ‪azure virtual machine logo‬‏">
                  <a:extLst>
                    <a:ext uri="{FF2B5EF4-FFF2-40B4-BE49-F238E27FC236}">
                      <a16:creationId xmlns:a16="http://schemas.microsoft.com/office/drawing/2014/main" id="{AEB2A826-52EE-4B53-B767-EA23C0835E5A}"/>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5772164" y="2177584"/>
                  <a:ext cx="112230" cy="95069"/>
                </a:xfrm>
                <a:prstGeom prst="rect">
                  <a:avLst/>
                </a:prstGeom>
                <a:noFill/>
                <a:extLst>
                  <a:ext uri="{909E8E84-426E-40DD-AFC4-6F175D3DCCD1}">
                    <a14:hiddenFill xmlns:a14="http://schemas.microsoft.com/office/drawing/2010/main">
                      <a:solidFill>
                        <a:srgbClr val="FFFFFF"/>
                      </a:solidFill>
                    </a14:hiddenFill>
                  </a:ext>
                </a:extLst>
              </p:spPr>
            </p:pic>
            <p:pic>
              <p:nvPicPr>
                <p:cNvPr id="437" name="Picture 12" descr="תוצאת תמונה עבור ‪azure virtual machine logo‬‏">
                  <a:extLst>
                    <a:ext uri="{FF2B5EF4-FFF2-40B4-BE49-F238E27FC236}">
                      <a16:creationId xmlns:a16="http://schemas.microsoft.com/office/drawing/2014/main" id="{2DEDD10B-5DD2-4F68-B029-6FCA67F67D5E}"/>
                    </a:ext>
                  </a:extLst>
                </p:cNvPr>
                <p:cNvPicPr>
                  <a:picLocks noChangeAspect="1" noChangeArrowheads="1"/>
                </p:cNvPicPr>
                <p:nvPr/>
              </p:nvPicPr>
              <p:blipFill>
                <a:blip r:embed="rId77">
                  <a:extLst>
                    <a:ext uri="{28A0092B-C50C-407E-A947-70E740481C1C}">
                      <a14:useLocalDpi xmlns:a14="http://schemas.microsoft.com/office/drawing/2010/main" val="0"/>
                    </a:ext>
                  </a:extLst>
                </a:blip>
                <a:srcRect/>
                <a:stretch>
                  <a:fillRect/>
                </a:stretch>
              </p:blipFill>
              <p:spPr bwMode="auto">
                <a:xfrm>
                  <a:off x="5941861" y="2181830"/>
                  <a:ext cx="102464" cy="86575"/>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2" descr="Image result for azure network icon">
                  <a:extLst>
                    <a:ext uri="{FF2B5EF4-FFF2-40B4-BE49-F238E27FC236}">
                      <a16:creationId xmlns:a16="http://schemas.microsoft.com/office/drawing/2014/main" id="{348AABE4-7EF8-4E96-BC18-DCEE0E30F38E}"/>
                    </a:ext>
                  </a:extLst>
                </p:cNvPr>
                <p:cNvPicPr>
                  <a:picLocks noChangeAspect="1" noChangeArrowheads="1"/>
                </p:cNvPicPr>
                <p:nvPr/>
              </p:nvPicPr>
              <p:blipFill>
                <a:blip r:embed="rId7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23373" y="2143456"/>
                  <a:ext cx="169887" cy="169887"/>
                </a:xfrm>
                <a:prstGeom prst="rect">
                  <a:avLst/>
                </a:prstGeom>
                <a:noFill/>
                <a:extLst>
                  <a:ext uri="{909E8E84-426E-40DD-AFC4-6F175D3DCCD1}">
                    <a14:hiddenFill xmlns:a14="http://schemas.microsoft.com/office/drawing/2010/main">
                      <a:solidFill>
                        <a:srgbClr val="FFFFFF"/>
                      </a:solidFill>
                    </a14:hiddenFill>
                  </a:ext>
                </a:extLst>
              </p:spPr>
            </p:pic>
            <p:pic>
              <p:nvPicPr>
                <p:cNvPr id="440" name="Graphic 51">
                  <a:extLst>
                    <a:ext uri="{FF2B5EF4-FFF2-40B4-BE49-F238E27FC236}">
                      <a16:creationId xmlns:a16="http://schemas.microsoft.com/office/drawing/2014/main" id="{8ACFE87F-5647-438B-A0C2-1910705AFD41}"/>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6619362" y="2163645"/>
                  <a:ext cx="117237" cy="117237"/>
                </a:xfrm>
                <a:prstGeom prst="rect">
                  <a:avLst/>
                </a:prstGeom>
              </p:spPr>
            </p:pic>
            <p:pic>
              <p:nvPicPr>
                <p:cNvPr id="441" name="Graphic 6">
                  <a:extLst>
                    <a:ext uri="{FF2B5EF4-FFF2-40B4-BE49-F238E27FC236}">
                      <a16:creationId xmlns:a16="http://schemas.microsoft.com/office/drawing/2014/main" id="{3949D873-2699-497C-9590-4ED417302D86}"/>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6324976" y="2153554"/>
                  <a:ext cx="139013" cy="139013"/>
                </a:xfrm>
                <a:prstGeom prst="rect">
                  <a:avLst/>
                </a:prstGeom>
              </p:spPr>
            </p:pic>
            <p:grpSp>
              <p:nvGrpSpPr>
                <p:cNvPr id="442" name="Group 441">
                  <a:extLst>
                    <a:ext uri="{FF2B5EF4-FFF2-40B4-BE49-F238E27FC236}">
                      <a16:creationId xmlns:a16="http://schemas.microsoft.com/office/drawing/2014/main" id="{D77AE8C8-9D71-4D07-9C46-4D8F493CC767}"/>
                    </a:ext>
                  </a:extLst>
                </p:cNvPr>
                <p:cNvGrpSpPr/>
                <p:nvPr/>
              </p:nvGrpSpPr>
              <p:grpSpPr>
                <a:xfrm>
                  <a:off x="6796602" y="2205590"/>
                  <a:ext cx="111177" cy="26952"/>
                  <a:chOff x="9272535" y="3213362"/>
                  <a:chExt cx="169251" cy="41031"/>
                </a:xfrm>
              </p:grpSpPr>
              <p:sp>
                <p:nvSpPr>
                  <p:cNvPr id="444" name="Oval 443">
                    <a:extLst>
                      <a:ext uri="{FF2B5EF4-FFF2-40B4-BE49-F238E27FC236}">
                        <a16:creationId xmlns:a16="http://schemas.microsoft.com/office/drawing/2014/main" id="{75507C9E-C1B6-4877-82B7-26E297F07B1F}"/>
                      </a:ext>
                    </a:extLst>
                  </p:cNvPr>
                  <p:cNvSpPr/>
                  <p:nvPr/>
                </p:nvSpPr>
                <p:spPr bwMode="auto">
                  <a:xfrm>
                    <a:off x="9272535" y="3213362"/>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45" name="Oval 444">
                    <a:extLst>
                      <a:ext uri="{FF2B5EF4-FFF2-40B4-BE49-F238E27FC236}">
                        <a16:creationId xmlns:a16="http://schemas.microsoft.com/office/drawing/2014/main" id="{A1D7F54F-7F3F-45AD-A2CF-64C0689899C2}"/>
                      </a:ext>
                    </a:extLst>
                  </p:cNvPr>
                  <p:cNvSpPr/>
                  <p:nvPr/>
                </p:nvSpPr>
                <p:spPr bwMode="auto">
                  <a:xfrm>
                    <a:off x="9336656" y="321337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46" name="Oval 445">
                    <a:extLst>
                      <a:ext uri="{FF2B5EF4-FFF2-40B4-BE49-F238E27FC236}">
                        <a16:creationId xmlns:a16="http://schemas.microsoft.com/office/drawing/2014/main" id="{63717BE5-D7E6-4194-B179-BE070F1E3540}"/>
                      </a:ext>
                    </a:extLst>
                  </p:cNvPr>
                  <p:cNvSpPr/>
                  <p:nvPr/>
                </p:nvSpPr>
                <p:spPr bwMode="auto">
                  <a:xfrm>
                    <a:off x="9400773" y="321338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3" name="Graphic 5">
                  <a:extLst>
                    <a:ext uri="{FF2B5EF4-FFF2-40B4-BE49-F238E27FC236}">
                      <a16:creationId xmlns:a16="http://schemas.microsoft.com/office/drawing/2014/main" id="{C8DD924B-6B06-4AAF-9DE3-7F66DFF5E858}"/>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6460701" y="2152767"/>
                  <a:ext cx="139013" cy="139013"/>
                </a:xfrm>
                <a:prstGeom prst="rect">
                  <a:avLst/>
                </a:prstGeom>
              </p:spPr>
            </p:pic>
            <p:pic>
              <p:nvPicPr>
                <p:cNvPr id="448" name="Picture 447">
                  <a:extLst>
                    <a:ext uri="{FF2B5EF4-FFF2-40B4-BE49-F238E27FC236}">
                      <a16:creationId xmlns:a16="http://schemas.microsoft.com/office/drawing/2014/main" id="{97563172-B58B-4395-B160-D30166A7D6EF}"/>
                    </a:ext>
                  </a:extLst>
                </p:cNvPr>
                <p:cNvPicPr>
                  <a:picLocks noChangeAspect="1"/>
                </p:cNvPicPr>
                <p:nvPr/>
              </p:nvPicPr>
              <p:blipFill>
                <a:blip r:embed="rId85">
                  <a:extLst>
                    <a:ext uri="{28A0092B-C50C-407E-A947-70E740481C1C}">
                      <a14:useLocalDpi xmlns:a14="http://schemas.microsoft.com/office/drawing/2010/main" val="0"/>
                    </a:ext>
                  </a:extLst>
                </a:blip>
                <a:stretch>
                  <a:fillRect/>
                </a:stretch>
              </p:blipFill>
              <p:spPr>
                <a:xfrm>
                  <a:off x="6456960" y="2417881"/>
                  <a:ext cx="282460" cy="168864"/>
                </a:xfrm>
                <a:prstGeom prst="rect">
                  <a:avLst/>
                </a:prstGeom>
              </p:spPr>
            </p:pic>
            <p:pic>
              <p:nvPicPr>
                <p:cNvPr id="449" name="Shape 458">
                  <a:extLst>
                    <a:ext uri="{FF2B5EF4-FFF2-40B4-BE49-F238E27FC236}">
                      <a16:creationId xmlns:a16="http://schemas.microsoft.com/office/drawing/2014/main" id="{2B2B45A5-7D9B-4569-85D5-22732CDC8C5F}"/>
                    </a:ext>
                  </a:extLst>
                </p:cNvPr>
                <p:cNvPicPr preferRelativeResize="0"/>
                <p:nvPr/>
              </p:nvPicPr>
              <p:blipFill rotWithShape="1">
                <a:blip r:embed="rId86">
                  <a:alphaModFix/>
                </a:blip>
                <a:srcRect r="85330"/>
                <a:stretch/>
              </p:blipFill>
              <p:spPr>
                <a:xfrm>
                  <a:off x="6816434" y="2354498"/>
                  <a:ext cx="288231" cy="250784"/>
                </a:xfrm>
                <a:prstGeom prst="rect">
                  <a:avLst/>
                </a:prstGeom>
                <a:noFill/>
                <a:ln>
                  <a:noFill/>
                </a:ln>
              </p:spPr>
            </p:pic>
            <p:grpSp>
              <p:nvGrpSpPr>
                <p:cNvPr id="450" name="Group 449">
                  <a:extLst>
                    <a:ext uri="{FF2B5EF4-FFF2-40B4-BE49-F238E27FC236}">
                      <a16:creationId xmlns:a16="http://schemas.microsoft.com/office/drawing/2014/main" id="{8A526BBD-5105-4B20-A50C-ECCCFCC7BAA5}"/>
                    </a:ext>
                  </a:extLst>
                </p:cNvPr>
                <p:cNvGrpSpPr/>
                <p:nvPr/>
              </p:nvGrpSpPr>
              <p:grpSpPr>
                <a:xfrm flipV="1">
                  <a:off x="7499964" y="2464121"/>
                  <a:ext cx="199735" cy="47130"/>
                  <a:chOff x="6620419" y="3107375"/>
                  <a:chExt cx="149722" cy="35332"/>
                </a:xfrm>
              </p:grpSpPr>
              <p:sp>
                <p:nvSpPr>
                  <p:cNvPr id="452" name="Oval 451">
                    <a:extLst>
                      <a:ext uri="{FF2B5EF4-FFF2-40B4-BE49-F238E27FC236}">
                        <a16:creationId xmlns:a16="http://schemas.microsoft.com/office/drawing/2014/main" id="{D7009890-3BE3-4D7D-9919-7FD7AB18B6BC}"/>
                      </a:ext>
                    </a:extLst>
                  </p:cNvPr>
                  <p:cNvSpPr/>
                  <p:nvPr/>
                </p:nvSpPr>
                <p:spPr bwMode="auto">
                  <a:xfrm>
                    <a:off x="6620419" y="3107710"/>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Oval 452">
                    <a:extLst>
                      <a:ext uri="{FF2B5EF4-FFF2-40B4-BE49-F238E27FC236}">
                        <a16:creationId xmlns:a16="http://schemas.microsoft.com/office/drawing/2014/main" id="{872F6435-29CC-4205-8A27-DD4D2D553E97}"/>
                      </a:ext>
                    </a:extLst>
                  </p:cNvPr>
                  <p:cNvSpPr/>
                  <p:nvPr/>
                </p:nvSpPr>
                <p:spPr bwMode="auto">
                  <a:xfrm>
                    <a:off x="6677781" y="3107375"/>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Oval 453">
                    <a:extLst>
                      <a:ext uri="{FF2B5EF4-FFF2-40B4-BE49-F238E27FC236}">
                        <a16:creationId xmlns:a16="http://schemas.microsoft.com/office/drawing/2014/main" id="{D834FFD7-ED04-4DCD-A60E-A25AB7B287B9}"/>
                      </a:ext>
                    </a:extLst>
                  </p:cNvPr>
                  <p:cNvSpPr/>
                  <p:nvPr/>
                </p:nvSpPr>
                <p:spPr bwMode="auto">
                  <a:xfrm>
                    <a:off x="6735144" y="3107694"/>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55" name="!! Enterprise">
                  <a:extLst>
                    <a:ext uri="{FF2B5EF4-FFF2-40B4-BE49-F238E27FC236}">
                      <a16:creationId xmlns:a16="http://schemas.microsoft.com/office/drawing/2014/main" id="{07EB053F-B6DD-48CD-B6B7-A48AECD655EB}"/>
                    </a:ext>
                    <a:ext uri="{C183D7F6-B498-43B3-948B-1728B52AA6E4}">
                      <adec:decorative xmlns:adec="http://schemas.microsoft.com/office/drawing/2017/decorative" val="1"/>
                    </a:ext>
                  </a:extLst>
                </p:cNvPr>
                <p:cNvPicPr>
                  <a:picLocks noChangeAspect="1"/>
                </p:cNvPicPr>
                <p:nvPr/>
              </p:nvPicPr>
              <p:blipFill>
                <a:blip r:embed="rId87"/>
                <a:stretch>
                  <a:fillRect/>
                </a:stretch>
              </p:blipFill>
              <p:spPr>
                <a:xfrm>
                  <a:off x="6123373" y="2349183"/>
                  <a:ext cx="261414" cy="261414"/>
                </a:xfrm>
                <a:prstGeom prst="rect">
                  <a:avLst/>
                </a:prstGeom>
              </p:spPr>
            </p:pic>
          </p:grpSp>
        </p:grpSp>
        <p:pic>
          <p:nvPicPr>
            <p:cNvPr id="23" name="Picture 22">
              <a:extLst>
                <a:ext uri="{FF2B5EF4-FFF2-40B4-BE49-F238E27FC236}">
                  <a16:creationId xmlns:a16="http://schemas.microsoft.com/office/drawing/2014/main" id="{313CC21B-5CC5-41F9-948E-6E88CAD921C9}"/>
                </a:ext>
              </a:extLst>
            </p:cNvPr>
            <p:cNvPicPr>
              <a:picLocks noChangeAspect="1"/>
            </p:cNvPicPr>
            <p:nvPr/>
          </p:nvPicPr>
          <p:blipFill>
            <a:blip r:embed="rId49"/>
            <a:stretch>
              <a:fillRect/>
            </a:stretch>
          </p:blipFill>
          <p:spPr>
            <a:xfrm>
              <a:off x="8445846" y="2624902"/>
              <a:ext cx="261414" cy="262228"/>
            </a:xfrm>
            <a:prstGeom prst="rect">
              <a:avLst/>
            </a:prstGeom>
          </p:spPr>
        </p:pic>
      </p:grpSp>
      <p:cxnSp>
        <p:nvCxnSpPr>
          <p:cNvPr id="321" name="Straight Arrow Connector 320">
            <a:extLst>
              <a:ext uri="{FF2B5EF4-FFF2-40B4-BE49-F238E27FC236}">
                <a16:creationId xmlns:a16="http://schemas.microsoft.com/office/drawing/2014/main" id="{DCC6CF02-65D2-46A5-8D99-253E383F2931}"/>
              </a:ext>
              <a:ext uri="{C183D7F6-B498-43B3-948B-1728B52AA6E4}">
                <adec:decorative xmlns:adec="http://schemas.microsoft.com/office/drawing/2017/decorative" val="1"/>
              </a:ext>
            </a:extLst>
          </p:cNvPr>
          <p:cNvCxnSpPr>
            <a:cxnSpLocks/>
          </p:cNvCxnSpPr>
          <p:nvPr/>
        </p:nvCxnSpPr>
        <p:spPr bwMode="auto">
          <a:xfrm flipH="1" flipV="1">
            <a:off x="4240158" y="2910273"/>
            <a:ext cx="258523" cy="243963"/>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0E5318FC-02FF-4D18-89BE-E15861905524}"/>
              </a:ext>
              <a:ext uri="{C183D7F6-B498-43B3-948B-1728B52AA6E4}">
                <adec:decorative xmlns:adec="http://schemas.microsoft.com/office/drawing/2017/decorative" val="1"/>
              </a:ext>
            </a:extLst>
          </p:cNvPr>
          <p:cNvCxnSpPr>
            <a:cxnSpLocks/>
          </p:cNvCxnSpPr>
          <p:nvPr/>
        </p:nvCxnSpPr>
        <p:spPr bwMode="auto">
          <a:xfrm flipV="1">
            <a:off x="6442639" y="2910273"/>
            <a:ext cx="258523" cy="243963"/>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8EA1BA19-1F52-4D50-8504-AA488BB95591}"/>
              </a:ext>
            </a:extLst>
          </p:cNvPr>
          <p:cNvGrpSpPr/>
          <p:nvPr/>
        </p:nvGrpSpPr>
        <p:grpSpPr>
          <a:xfrm>
            <a:off x="2937908" y="4673173"/>
            <a:ext cx="1887089" cy="714769"/>
            <a:chOff x="2937908" y="4673173"/>
            <a:chExt cx="1887089" cy="714769"/>
          </a:xfrm>
        </p:grpSpPr>
        <p:grpSp>
          <p:nvGrpSpPr>
            <p:cNvPr id="306" name="Group 305">
              <a:extLst>
                <a:ext uri="{FF2B5EF4-FFF2-40B4-BE49-F238E27FC236}">
                  <a16:creationId xmlns:a16="http://schemas.microsoft.com/office/drawing/2014/main" id="{392D6F75-8F13-4494-BA40-DB059A6AB545}"/>
                </a:ext>
              </a:extLst>
            </p:cNvPr>
            <p:cNvGrpSpPr/>
            <p:nvPr/>
          </p:nvGrpSpPr>
          <p:grpSpPr>
            <a:xfrm>
              <a:off x="2937908" y="4673173"/>
              <a:ext cx="1887089" cy="714769"/>
              <a:chOff x="2938463" y="3907199"/>
              <a:chExt cx="1887089" cy="714769"/>
            </a:xfrm>
          </p:grpSpPr>
          <p:sp>
            <p:nvSpPr>
              <p:cNvPr id="308" name="Rectangle 307">
                <a:extLst>
                  <a:ext uri="{FF2B5EF4-FFF2-40B4-BE49-F238E27FC236}">
                    <a16:creationId xmlns:a16="http://schemas.microsoft.com/office/drawing/2014/main" id="{A4CB6DA2-A749-4323-8E30-B6F9CFDE24BF}"/>
                  </a:ext>
                </a:extLst>
              </p:cNvPr>
              <p:cNvSpPr/>
              <p:nvPr/>
            </p:nvSpPr>
            <p:spPr>
              <a:xfrm>
                <a:off x="2938463" y="3923789"/>
                <a:ext cx="1395550" cy="69817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Threat Intelligence</a:t>
                </a:r>
              </a:p>
            </p:txBody>
          </p:sp>
          <p:cxnSp>
            <p:nvCxnSpPr>
              <p:cNvPr id="310" name="Straight Arrow Connector 309">
                <a:extLst>
                  <a:ext uri="{FF2B5EF4-FFF2-40B4-BE49-F238E27FC236}">
                    <a16:creationId xmlns:a16="http://schemas.microsoft.com/office/drawing/2014/main" id="{1015DD9F-AB25-4DE4-B453-F6869662EE67}"/>
                  </a:ext>
                </a:extLst>
              </p:cNvPr>
              <p:cNvCxnSpPr>
                <a:cxnSpLocks/>
                <a:stCxn id="308" idx="3"/>
              </p:cNvCxnSpPr>
              <p:nvPr/>
            </p:nvCxnSpPr>
            <p:spPr>
              <a:xfrm flipV="1">
                <a:off x="4334013" y="3907199"/>
                <a:ext cx="491539" cy="3656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slz="http://schemas.microsoft.com/office/powerpoint/2016/slidezoom">
          <mc:Choice Requires="pslz">
            <p:graphicFrame>
              <p:nvGraphicFramePr>
                <p:cNvPr id="68" name="Slide Zoom 67">
                  <a:extLst>
                    <a:ext uri="{FF2B5EF4-FFF2-40B4-BE49-F238E27FC236}">
                      <a16:creationId xmlns:a16="http://schemas.microsoft.com/office/drawing/2014/main" id="{3DBEE0D2-5CDA-4FAF-A4AE-5BFEFABF23F9}"/>
                    </a:ext>
                  </a:extLst>
                </p:cNvPr>
                <p:cNvGraphicFramePr>
                  <a:graphicFrameLocks noChangeAspect="1"/>
                </p:cNvGraphicFramePr>
                <p:nvPr>
                  <p:extLst>
                    <p:ext uri="{D42A27DB-BD31-4B8C-83A1-F6EECF244321}">
                      <p14:modId xmlns:p14="http://schemas.microsoft.com/office/powerpoint/2010/main" val="24409053"/>
                    </p:ext>
                  </p:extLst>
                </p:nvPr>
              </p:nvGraphicFramePr>
              <p:xfrm>
                <a:off x="3258273" y="4892798"/>
                <a:ext cx="746988" cy="420180"/>
              </p:xfrm>
              <a:graphic>
                <a:graphicData uri="http://schemas.microsoft.com/office/powerpoint/2016/slidezoom">
                  <pslz:sldZm>
                    <pslz:sldZmObj sldId="2147468998" cId="3344201490">
                      <pslz:zmPr id="{8D61F3B3-5267-49FE-90E6-C183ECDF3803}" transitionDur="1000">
                        <p166:blipFill xmlns:p166="http://schemas.microsoft.com/office/powerpoint/2016/6/main">
                          <a:blip r:embed="rId88"/>
                          <a:stretch>
                            <a:fillRect/>
                          </a:stretch>
                        </p166:blipFill>
                        <p166:spPr xmlns:p166="http://schemas.microsoft.com/office/powerpoint/2016/6/main">
                          <a:xfrm>
                            <a:off x="0" y="0"/>
                            <a:ext cx="746988" cy="42018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166:spPr>
                      </pslz:zmPr>
                    </pslz:sldZmObj>
                  </pslz:sldZm>
                </a:graphicData>
              </a:graphic>
            </p:graphicFrame>
          </mc:Choice>
          <mc:Fallback xmlns="">
            <p:pic>
              <p:nvPicPr>
                <p:cNvPr id="68" name="Slide Zoom 67">
                  <a:hlinkClick r:id="rId89" action="ppaction://hlinksldjump"/>
                  <a:extLst>
                    <a:ext uri="{FF2B5EF4-FFF2-40B4-BE49-F238E27FC236}">
                      <a16:creationId xmlns:a16="http://schemas.microsoft.com/office/drawing/2014/main" id="{3DBEE0D2-5CDA-4FAF-A4AE-5BFEFABF23F9}"/>
                    </a:ext>
                  </a:extLst>
                </p:cNvPr>
                <p:cNvPicPr>
                  <a:picLocks noGrp="1" noRot="1" noChangeAspect="1" noMove="1" noResize="1" noEditPoints="1" noAdjustHandles="1" noChangeArrowheads="1" noChangeShapeType="1"/>
                </p:cNvPicPr>
                <p:nvPr/>
              </p:nvPicPr>
              <p:blipFill>
                <a:blip r:embed="rId90"/>
                <a:stretch>
                  <a:fillRect/>
                </a:stretch>
              </p:blipFill>
              <p:spPr>
                <a:xfrm>
                  <a:off x="3258273" y="4892798"/>
                  <a:ext cx="746988" cy="42018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pic>
          </mc:Fallback>
        </mc:AlternateContent>
      </p:grpSp>
      <p:grpSp>
        <p:nvGrpSpPr>
          <p:cNvPr id="77" name="Group 76">
            <a:extLst>
              <a:ext uri="{FF2B5EF4-FFF2-40B4-BE49-F238E27FC236}">
                <a16:creationId xmlns:a16="http://schemas.microsoft.com/office/drawing/2014/main" id="{8907B97F-A359-4D8C-AFBE-01AD8A49E623}"/>
              </a:ext>
            </a:extLst>
          </p:cNvPr>
          <p:cNvGrpSpPr/>
          <p:nvPr/>
        </p:nvGrpSpPr>
        <p:grpSpPr>
          <a:xfrm>
            <a:off x="4974648" y="4759899"/>
            <a:ext cx="1088264" cy="660446"/>
            <a:chOff x="4974648" y="4759899"/>
            <a:chExt cx="1088264" cy="660446"/>
          </a:xfrm>
        </p:grpSpPr>
        <p:sp>
          <p:nvSpPr>
            <p:cNvPr id="461" name="Rounded Rectangle 204">
              <a:extLst>
                <a:ext uri="{FF2B5EF4-FFF2-40B4-BE49-F238E27FC236}">
                  <a16:creationId xmlns:a16="http://schemas.microsoft.com/office/drawing/2014/main" id="{E68D1054-DE4F-43C4-90B1-5B411CE741AA}"/>
                </a:ext>
                <a:ext uri="{C183D7F6-B498-43B3-948B-1728B52AA6E4}">
                  <adec:decorative xmlns:adec="http://schemas.microsoft.com/office/drawing/2017/decorative" val="1"/>
                </a:ext>
              </a:extLst>
            </p:cNvPr>
            <p:cNvSpPr/>
            <p:nvPr/>
          </p:nvSpPr>
          <p:spPr bwMode="auto">
            <a:xfrm>
              <a:off x="4974648" y="4759899"/>
              <a:ext cx="1088264" cy="660446"/>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45720" rIns="4572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Identity as a Service</a:t>
              </a:r>
            </a:p>
          </p:txBody>
        </p:sp>
        <mc:AlternateContent xmlns:mc="http://schemas.openxmlformats.org/markup-compatibility/2006" xmlns:pslz="http://schemas.microsoft.com/office/powerpoint/2016/slidezoom">
          <mc:Choice Requires="pslz">
            <p:graphicFrame>
              <p:nvGraphicFramePr>
                <p:cNvPr id="69" name="Slide Zoom 68">
                  <a:extLst>
                    <a:ext uri="{FF2B5EF4-FFF2-40B4-BE49-F238E27FC236}">
                      <a16:creationId xmlns:a16="http://schemas.microsoft.com/office/drawing/2014/main" id="{FF4701A1-3324-4B75-B754-45F791569C4D}"/>
                    </a:ext>
                  </a:extLst>
                </p:cNvPr>
                <p:cNvGraphicFramePr>
                  <a:graphicFrameLocks noChangeAspect="1"/>
                </p:cNvGraphicFramePr>
                <p:nvPr>
                  <p:extLst>
                    <p:ext uri="{D42A27DB-BD31-4B8C-83A1-F6EECF244321}">
                      <p14:modId xmlns:p14="http://schemas.microsoft.com/office/powerpoint/2010/main" val="2225113124"/>
                    </p:ext>
                  </p:extLst>
                </p:nvPr>
              </p:nvGraphicFramePr>
              <p:xfrm>
                <a:off x="5164346" y="4958963"/>
                <a:ext cx="682632" cy="383980"/>
              </p:xfrm>
              <a:graphic>
                <a:graphicData uri="http://schemas.microsoft.com/office/powerpoint/2016/slidezoom">
                  <pslz:sldZm>
                    <pslz:sldZmObj sldId="2147468993" cId="3773554425">
                      <pslz:zmPr id="{86C0FEAB-1A9D-47F0-8E5D-5467989FDD2F}" transitionDur="1000">
                        <p166:blipFill xmlns:p166="http://schemas.microsoft.com/office/powerpoint/2016/6/main">
                          <a:blip r:embed="rId91"/>
                          <a:stretch>
                            <a:fillRect/>
                          </a:stretch>
                        </p166:blipFill>
                        <p166:spPr xmlns:p166="http://schemas.microsoft.com/office/powerpoint/2016/6/main">
                          <a:xfrm>
                            <a:off x="0" y="0"/>
                            <a:ext cx="682632" cy="383980"/>
                          </a:xfrm>
                          <a:prstGeom prst="rect">
                            <a:avLst/>
                          </a:prstGeom>
                          <a:solidFill>
                            <a:schemeClr val="bg1"/>
                          </a:solidFill>
                          <a:ln>
                            <a:noFill/>
                          </a:ln>
                          <a:effectLst>
                            <a:outerShdw blurRad="190500" dist="50800" dir="2700000" algn="ctr" rotWithShape="0">
                              <a:prstClr val="black">
                                <a:alpha val="20000"/>
                              </a:prstClr>
                            </a:outerShdw>
                          </a:effectLst>
                        </p166:spPr>
                      </pslz:zmPr>
                    </pslz:sldZmObj>
                  </pslz:sldZm>
                </a:graphicData>
              </a:graphic>
            </p:graphicFrame>
          </mc:Choice>
          <mc:Fallback xmlns="">
            <p:pic>
              <p:nvPicPr>
                <p:cNvPr id="69" name="Slide Zoom 68">
                  <a:hlinkClick r:id="rId92" action="ppaction://hlinksldjump"/>
                  <a:extLst>
                    <a:ext uri="{FF2B5EF4-FFF2-40B4-BE49-F238E27FC236}">
                      <a16:creationId xmlns:a16="http://schemas.microsoft.com/office/drawing/2014/main" id="{FF4701A1-3324-4B75-B754-45F791569C4D}"/>
                    </a:ext>
                  </a:extLst>
                </p:cNvPr>
                <p:cNvPicPr>
                  <a:picLocks noGrp="1" noRot="1" noChangeAspect="1" noMove="1" noResize="1" noEditPoints="1" noAdjustHandles="1" noChangeArrowheads="1" noChangeShapeType="1"/>
                </p:cNvPicPr>
                <p:nvPr/>
              </p:nvPicPr>
              <p:blipFill>
                <a:blip r:embed="rId93"/>
                <a:stretch>
                  <a:fillRect/>
                </a:stretch>
              </p:blipFill>
              <p:spPr>
                <a:xfrm>
                  <a:off x="5164346" y="4958963"/>
                  <a:ext cx="682632" cy="383980"/>
                </a:xfrm>
                <a:prstGeom prst="rect">
                  <a:avLst/>
                </a:prstGeom>
                <a:solidFill>
                  <a:schemeClr val="bg1"/>
                </a:solidFill>
                <a:ln>
                  <a:noFill/>
                </a:ln>
                <a:effectLst>
                  <a:outerShdw blurRad="190500" dist="50800" dir="2700000" algn="ctr" rotWithShape="0">
                    <a:prstClr val="black">
                      <a:alpha val="20000"/>
                    </a:prstClr>
                  </a:outerShdw>
                </a:effectLst>
              </p:spPr>
            </p:pic>
          </mc:Fallback>
        </mc:AlternateContent>
      </p:grpSp>
      <p:sp>
        <p:nvSpPr>
          <p:cNvPr id="81" name="Right Brace 80">
            <a:extLst>
              <a:ext uri="{FF2B5EF4-FFF2-40B4-BE49-F238E27FC236}">
                <a16:creationId xmlns:a16="http://schemas.microsoft.com/office/drawing/2014/main" id="{523B476F-9174-4D86-85C0-2E9C203E72C5}"/>
              </a:ext>
            </a:extLst>
          </p:cNvPr>
          <p:cNvSpPr/>
          <p:nvPr/>
        </p:nvSpPr>
        <p:spPr>
          <a:xfrm>
            <a:off x="10330296" y="4359413"/>
            <a:ext cx="130711" cy="660699"/>
          </a:xfrm>
          <a:prstGeom prst="rightBrace">
            <a:avLst>
              <a:gd name="adj1" fmla="val 0"/>
              <a:gd name="adj2" fmla="val 50000"/>
            </a:avLst>
          </a:prstGeom>
          <a:ln>
            <a:solidFill>
              <a:srgbClr val="CFCFC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0626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childTnLst>
                          </p:cTn>
                        </p:par>
                        <p:par>
                          <p:cTn id="11" fill="hold">
                            <p:stCondLst>
                              <p:cond delay="500"/>
                            </p:stCondLst>
                            <p:childTnLst>
                              <p:par>
                                <p:cTn id="12" presetID="16" presetClass="entr" presetSubtype="37"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barn(outVertical)">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70"/>
                                        </p:tgtEl>
                                        <p:attrNameLst>
                                          <p:attrName>style.visibility</p:attrName>
                                        </p:attrNameLst>
                                      </p:cBhvr>
                                      <p:to>
                                        <p:strVal val="visible"/>
                                      </p:to>
                                    </p:set>
                                    <p:animEffect transition="in" filter="wipe(down)">
                                      <p:cBhvr>
                                        <p:cTn id="19" dur="500"/>
                                        <p:tgtEl>
                                          <p:spTgt spid="47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469"/>
                                        </p:tgtEl>
                                        <p:attrNameLst>
                                          <p:attrName>style.visibility</p:attrName>
                                        </p:attrNameLst>
                                      </p:cBhvr>
                                      <p:to>
                                        <p:strVal val="visible"/>
                                      </p:to>
                                    </p:set>
                                    <p:animEffect transition="in" filter="wipe(up)">
                                      <p:cBhvr>
                                        <p:cTn id="22" dur="500"/>
                                        <p:tgtEl>
                                          <p:spTgt spid="46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11"/>
                                        </p:tgtEl>
                                        <p:attrNameLst>
                                          <p:attrName>style.visibility</p:attrName>
                                        </p:attrNameLst>
                                      </p:cBhvr>
                                      <p:to>
                                        <p:strVal val="visible"/>
                                      </p:to>
                                    </p:set>
                                    <p:animEffect transition="in" filter="wipe(left)">
                                      <p:cBhvr>
                                        <p:cTn id="25" dur="500"/>
                                        <p:tgtEl>
                                          <p:spTgt spid="311"/>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33"/>
                                        </p:tgtEl>
                                        <p:attrNameLst>
                                          <p:attrName>style.visibility</p:attrName>
                                        </p:attrNameLst>
                                      </p:cBhvr>
                                      <p:to>
                                        <p:strVal val="visible"/>
                                      </p:to>
                                    </p:set>
                                    <p:animEffect transition="in" filter="fade">
                                      <p:cBhvr>
                                        <p:cTn id="29" dur="500"/>
                                        <p:tgtEl>
                                          <p:spTgt spid="333"/>
                                        </p:tgtEl>
                                      </p:cBhvr>
                                    </p:animEffect>
                                  </p:childTnLst>
                                </p:cTn>
                              </p:par>
                              <p:par>
                                <p:cTn id="30" presetID="10" presetClass="entr" presetSubtype="0" fill="hold" nodeType="withEffect">
                                  <p:stCondLst>
                                    <p:cond delay="0"/>
                                  </p:stCondLst>
                                  <p:childTnLst>
                                    <p:set>
                                      <p:cBhvr>
                                        <p:cTn id="31" dur="1" fill="hold">
                                          <p:stCondLst>
                                            <p:cond delay="0"/>
                                          </p:stCondLst>
                                        </p:cTn>
                                        <p:tgtEl>
                                          <p:spTgt spid="565"/>
                                        </p:tgtEl>
                                        <p:attrNameLst>
                                          <p:attrName>style.visibility</p:attrName>
                                        </p:attrNameLst>
                                      </p:cBhvr>
                                      <p:to>
                                        <p:strVal val="visible"/>
                                      </p:to>
                                    </p:set>
                                    <p:animEffect transition="in" filter="fade">
                                      <p:cBhvr>
                                        <p:cTn id="32" dur="500"/>
                                        <p:tgtEl>
                                          <p:spTgt spid="565"/>
                                        </p:tgtEl>
                                      </p:cBhvr>
                                    </p:animEffect>
                                  </p:childTnLst>
                                </p:cTn>
                              </p:par>
                              <p:par>
                                <p:cTn id="33" presetID="10" presetClass="entr" presetSubtype="0" fill="hold" nodeType="withEffect">
                                  <p:stCondLst>
                                    <p:cond delay="0"/>
                                  </p:stCondLst>
                                  <p:childTnLst>
                                    <p:set>
                                      <p:cBhvr>
                                        <p:cTn id="34" dur="1" fill="hold">
                                          <p:stCondLst>
                                            <p:cond delay="0"/>
                                          </p:stCondLst>
                                        </p:cTn>
                                        <p:tgtEl>
                                          <p:spTgt spid="566"/>
                                        </p:tgtEl>
                                        <p:attrNameLst>
                                          <p:attrName>style.visibility</p:attrName>
                                        </p:attrNameLst>
                                      </p:cBhvr>
                                      <p:to>
                                        <p:strVal val="visible"/>
                                      </p:to>
                                    </p:set>
                                    <p:animEffect transition="in" filter="fade">
                                      <p:cBhvr>
                                        <p:cTn id="35" dur="500"/>
                                        <p:tgtEl>
                                          <p:spTgt spid="566"/>
                                        </p:tgtEl>
                                      </p:cBhvr>
                                    </p:animEffect>
                                  </p:childTnLst>
                                </p:cTn>
                              </p:par>
                              <p:par>
                                <p:cTn id="36" presetID="10" presetClass="entr" presetSubtype="0" fill="hold" nodeType="withEffect">
                                  <p:stCondLst>
                                    <p:cond delay="0"/>
                                  </p:stCondLst>
                                  <p:childTnLst>
                                    <p:set>
                                      <p:cBhvr>
                                        <p:cTn id="37" dur="1" fill="hold">
                                          <p:stCondLst>
                                            <p:cond delay="0"/>
                                          </p:stCondLst>
                                        </p:cTn>
                                        <p:tgtEl>
                                          <p:spTgt spid="567"/>
                                        </p:tgtEl>
                                        <p:attrNameLst>
                                          <p:attrName>style.visibility</p:attrName>
                                        </p:attrNameLst>
                                      </p:cBhvr>
                                      <p:to>
                                        <p:strVal val="visible"/>
                                      </p:to>
                                    </p:set>
                                    <p:animEffect transition="in" filter="fade">
                                      <p:cBhvr>
                                        <p:cTn id="38" dur="500"/>
                                        <p:tgtEl>
                                          <p:spTgt spid="567"/>
                                        </p:tgtEl>
                                      </p:cBhvr>
                                    </p:animEffect>
                                  </p:childTnLst>
                                </p:cTn>
                              </p:par>
                              <p:par>
                                <p:cTn id="39" presetID="10" presetClass="entr" presetSubtype="0" fill="hold" nodeType="withEffect">
                                  <p:stCondLst>
                                    <p:cond delay="0"/>
                                  </p:stCondLst>
                                  <p:childTnLst>
                                    <p:set>
                                      <p:cBhvr>
                                        <p:cTn id="40" dur="1" fill="hold">
                                          <p:stCondLst>
                                            <p:cond delay="0"/>
                                          </p:stCondLst>
                                        </p:cTn>
                                        <p:tgtEl>
                                          <p:spTgt spid="321"/>
                                        </p:tgtEl>
                                        <p:attrNameLst>
                                          <p:attrName>style.visibility</p:attrName>
                                        </p:attrNameLst>
                                      </p:cBhvr>
                                      <p:to>
                                        <p:strVal val="visible"/>
                                      </p:to>
                                    </p:set>
                                    <p:animEffect transition="in" filter="fade">
                                      <p:cBhvr>
                                        <p:cTn id="41" dur="500"/>
                                        <p:tgtEl>
                                          <p:spTgt spid="321"/>
                                        </p:tgtEl>
                                      </p:cBhvr>
                                    </p:animEffect>
                                  </p:childTnLst>
                                </p:cTn>
                              </p:par>
                              <p:par>
                                <p:cTn id="42" presetID="10" presetClass="entr" presetSubtype="0" fill="hold" nodeType="withEffect">
                                  <p:stCondLst>
                                    <p:cond delay="0"/>
                                  </p:stCondLst>
                                  <p:childTnLst>
                                    <p:set>
                                      <p:cBhvr>
                                        <p:cTn id="43" dur="1" fill="hold">
                                          <p:stCondLst>
                                            <p:cond delay="0"/>
                                          </p:stCondLst>
                                        </p:cTn>
                                        <p:tgtEl>
                                          <p:spTgt spid="324"/>
                                        </p:tgtEl>
                                        <p:attrNameLst>
                                          <p:attrName>style.visibility</p:attrName>
                                        </p:attrNameLst>
                                      </p:cBhvr>
                                      <p:to>
                                        <p:strVal val="visible"/>
                                      </p:to>
                                    </p:set>
                                    <p:animEffect transition="in" filter="fade">
                                      <p:cBhvr>
                                        <p:cTn id="44" dur="500"/>
                                        <p:tgtEl>
                                          <p:spTgt spid="32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314"/>
                                        </p:tgtEl>
                                        <p:attrNameLst>
                                          <p:attrName>style.visibility</p:attrName>
                                        </p:attrNameLst>
                                      </p:cBhvr>
                                      <p:to>
                                        <p:strVal val="visible"/>
                                      </p:to>
                                    </p:set>
                                    <p:animEffect transition="in" filter="wipe(up)">
                                      <p:cBhvr>
                                        <p:cTn id="47" dur="500"/>
                                        <p:tgtEl>
                                          <p:spTgt spid="314"/>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20"/>
                                        </p:tgtEl>
                                        <p:attrNameLst>
                                          <p:attrName>style.visibility</p:attrName>
                                        </p:attrNameLst>
                                      </p:cBhvr>
                                      <p:to>
                                        <p:strVal val="visible"/>
                                      </p:to>
                                    </p:set>
                                    <p:animEffect transition="in" filter="wipe(down)">
                                      <p:cBhvr>
                                        <p:cTn id="50" dur="500"/>
                                        <p:tgtEl>
                                          <p:spTgt spid="320"/>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312"/>
                                        </p:tgtEl>
                                        <p:attrNameLst>
                                          <p:attrName>style.visibility</p:attrName>
                                        </p:attrNameLst>
                                      </p:cBhvr>
                                      <p:to>
                                        <p:strVal val="visible"/>
                                      </p:to>
                                    </p:set>
                                    <p:animEffect transition="in" filter="wipe(left)">
                                      <p:cBhvr>
                                        <p:cTn id="58" dur="250"/>
                                        <p:tgtEl>
                                          <p:spTgt spid="312"/>
                                        </p:tgtEl>
                                      </p:cBhvr>
                                    </p:animEffect>
                                  </p:childTnLst>
                                </p:cTn>
                              </p:par>
                              <p:par>
                                <p:cTn id="59" presetID="22" presetClass="entr" presetSubtype="8" fill="hold" nodeType="withEffect">
                                  <p:stCondLst>
                                    <p:cond delay="250"/>
                                  </p:stCondLst>
                                  <p:childTnLst>
                                    <p:set>
                                      <p:cBhvr>
                                        <p:cTn id="60" dur="1" fill="hold">
                                          <p:stCondLst>
                                            <p:cond delay="0"/>
                                          </p:stCondLst>
                                        </p:cTn>
                                        <p:tgtEl>
                                          <p:spTgt spid="61"/>
                                        </p:tgtEl>
                                        <p:attrNameLst>
                                          <p:attrName>style.visibility</p:attrName>
                                        </p:attrNameLst>
                                      </p:cBhvr>
                                      <p:to>
                                        <p:strVal val="visible"/>
                                      </p:to>
                                    </p:set>
                                    <p:animEffect transition="in" filter="wipe(left)">
                                      <p:cBhvr>
                                        <p:cTn id="61" dur="500"/>
                                        <p:tgtEl>
                                          <p:spTgt spid="61"/>
                                        </p:tgtEl>
                                      </p:cBhvr>
                                    </p:animEffect>
                                  </p:childTnLst>
                                </p:cTn>
                              </p:par>
                              <p:par>
                                <p:cTn id="62" presetID="22" presetClass="entr" presetSubtype="8" fill="hold" nodeType="withEffect">
                                  <p:stCondLst>
                                    <p:cond delay="500"/>
                                  </p:stCondLst>
                                  <p:childTnLst>
                                    <p:set>
                                      <p:cBhvr>
                                        <p:cTn id="63" dur="1" fill="hold">
                                          <p:stCondLst>
                                            <p:cond delay="0"/>
                                          </p:stCondLst>
                                        </p:cTn>
                                        <p:tgtEl>
                                          <p:spTgt spid="456"/>
                                        </p:tgtEl>
                                        <p:attrNameLst>
                                          <p:attrName>style.visibility</p:attrName>
                                        </p:attrNameLst>
                                      </p:cBhvr>
                                      <p:to>
                                        <p:strVal val="visible"/>
                                      </p:to>
                                    </p:set>
                                    <p:animEffect transition="in" filter="wipe(left)">
                                      <p:cBhvr>
                                        <p:cTn id="64" dur="500"/>
                                        <p:tgtEl>
                                          <p:spTgt spid="456"/>
                                        </p:tgtEl>
                                      </p:cBhvr>
                                    </p:animEffect>
                                  </p:childTnLst>
                                </p:cTn>
                              </p:par>
                              <p:par>
                                <p:cTn id="65" presetID="22" presetClass="entr" presetSubtype="8" fill="hold" nodeType="withEffect">
                                  <p:stCondLst>
                                    <p:cond delay="750"/>
                                  </p:stCondLst>
                                  <p:childTnLst>
                                    <p:set>
                                      <p:cBhvr>
                                        <p:cTn id="66" dur="1" fill="hold">
                                          <p:stCondLst>
                                            <p:cond delay="0"/>
                                          </p:stCondLst>
                                        </p:cTn>
                                        <p:tgtEl>
                                          <p:spTgt spid="75"/>
                                        </p:tgtEl>
                                        <p:attrNameLst>
                                          <p:attrName>style.visibility</p:attrName>
                                        </p:attrNameLst>
                                      </p:cBhvr>
                                      <p:to>
                                        <p:strVal val="visible"/>
                                      </p:to>
                                    </p:set>
                                    <p:animEffect transition="in" filter="wipe(left)">
                                      <p:cBhvr>
                                        <p:cTn id="67" dur="500"/>
                                        <p:tgtEl>
                                          <p:spTgt spid="7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250"/>
                                        <p:tgtEl>
                                          <p:spTgt spid="54"/>
                                        </p:tgtEl>
                                      </p:cBhvr>
                                    </p:animEffect>
                                  </p:childTnLst>
                                </p:cTn>
                              </p:par>
                            </p:childTnLst>
                          </p:cTn>
                        </p:par>
                        <p:par>
                          <p:cTn id="73" fill="hold">
                            <p:stCondLst>
                              <p:cond delay="250"/>
                            </p:stCondLst>
                            <p:childTnLst>
                              <p:par>
                                <p:cTn id="74" presetID="22" presetClass="entr" presetSubtype="8" fill="hold" grpId="0" nodeType="after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wipe(left)">
                                      <p:cBhvr>
                                        <p:cTn id="76" dur="500"/>
                                        <p:tgtEl>
                                          <p:spTgt spid="62"/>
                                        </p:tgtEl>
                                      </p:cBhvr>
                                    </p:animEffect>
                                  </p:childTnLst>
                                </p:cTn>
                              </p:par>
                            </p:childTnLst>
                          </p:cTn>
                        </p:par>
                        <p:par>
                          <p:cTn id="77" fill="hold">
                            <p:stCondLst>
                              <p:cond delay="750"/>
                            </p:stCondLst>
                            <p:childTnLst>
                              <p:par>
                                <p:cTn id="78" presetID="10" presetClass="entr" presetSubtype="0" fill="hold" nodeType="after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fade">
                                      <p:cBhvr>
                                        <p:cTn id="80" dur="500"/>
                                        <p:tgtEl>
                                          <p:spTgt spid="3"/>
                                        </p:tgtEl>
                                      </p:cBhvr>
                                    </p:animEffect>
                                  </p:childTnLst>
                                </p:cTn>
                              </p:par>
                            </p:childTnLst>
                          </p:cTn>
                        </p:par>
                        <p:par>
                          <p:cTn id="81" fill="hold">
                            <p:stCondLst>
                              <p:cond delay="1250"/>
                            </p:stCondLst>
                            <p:childTnLst>
                              <p:par>
                                <p:cTn id="82" presetID="10" presetClass="entr" presetSubtype="0" fill="hold" nodeType="afterEffect">
                                  <p:stCondLst>
                                    <p:cond delay="0"/>
                                  </p:stCondLst>
                                  <p:childTnLst>
                                    <p:set>
                                      <p:cBhvr>
                                        <p:cTn id="83" dur="1" fill="hold">
                                          <p:stCondLst>
                                            <p:cond delay="0"/>
                                          </p:stCondLst>
                                        </p:cTn>
                                        <p:tgtEl>
                                          <p:spTgt spid="77"/>
                                        </p:tgtEl>
                                        <p:attrNameLst>
                                          <p:attrName>style.visibility</p:attrName>
                                        </p:attrNameLst>
                                      </p:cBhvr>
                                      <p:to>
                                        <p:strVal val="visible"/>
                                      </p:to>
                                    </p:set>
                                    <p:animEffect transition="in" filter="fade">
                                      <p:cBhvr>
                                        <p:cTn id="84" dur="500"/>
                                        <p:tgtEl>
                                          <p:spTgt spid="77"/>
                                        </p:tgtEl>
                                      </p:cBhvr>
                                    </p:animEffect>
                                  </p:childTnLst>
                                </p:cTn>
                              </p:par>
                            </p:childTnLst>
                          </p:cTn>
                        </p:par>
                        <p:par>
                          <p:cTn id="85" fill="hold">
                            <p:stCondLst>
                              <p:cond delay="1750"/>
                            </p:stCondLst>
                            <p:childTnLst>
                              <p:par>
                                <p:cTn id="86" presetID="22" presetClass="entr" presetSubtype="8" fill="hold" grpId="0" nodeType="afterEffect">
                                  <p:stCondLst>
                                    <p:cond delay="0"/>
                                  </p:stCondLst>
                                  <p:childTnLst>
                                    <p:set>
                                      <p:cBhvr>
                                        <p:cTn id="87" dur="1" fill="hold">
                                          <p:stCondLst>
                                            <p:cond delay="0"/>
                                          </p:stCondLst>
                                        </p:cTn>
                                        <p:tgtEl>
                                          <p:spTgt spid="467"/>
                                        </p:tgtEl>
                                        <p:attrNameLst>
                                          <p:attrName>style.visibility</p:attrName>
                                        </p:attrNameLst>
                                      </p:cBhvr>
                                      <p:to>
                                        <p:strVal val="visible"/>
                                      </p:to>
                                    </p:set>
                                    <p:animEffect transition="in" filter="wipe(left)">
                                      <p:cBhvr>
                                        <p:cTn id="88" dur="120"/>
                                        <p:tgtEl>
                                          <p:spTgt spid="467"/>
                                        </p:tgtEl>
                                      </p:cBhvr>
                                    </p:animEffect>
                                  </p:childTnLst>
                                </p:cTn>
                              </p:par>
                            </p:childTnLst>
                          </p:cTn>
                        </p:par>
                        <p:par>
                          <p:cTn id="89" fill="hold">
                            <p:stCondLst>
                              <p:cond delay="1870"/>
                            </p:stCondLst>
                            <p:childTnLst>
                              <p:par>
                                <p:cTn id="90" presetID="10" presetClass="entr" presetSubtype="0" fill="hold" grpId="0" nodeType="afterEffect">
                                  <p:stCondLst>
                                    <p:cond delay="0"/>
                                  </p:stCondLst>
                                  <p:childTnLst>
                                    <p:set>
                                      <p:cBhvr>
                                        <p:cTn id="91" dur="1" fill="hold">
                                          <p:stCondLst>
                                            <p:cond delay="0"/>
                                          </p:stCondLst>
                                        </p:cTn>
                                        <p:tgtEl>
                                          <p:spTgt spid="384"/>
                                        </p:tgtEl>
                                        <p:attrNameLst>
                                          <p:attrName>style.visibility</p:attrName>
                                        </p:attrNameLst>
                                      </p:cBhvr>
                                      <p:to>
                                        <p:strVal val="visible"/>
                                      </p:to>
                                    </p:set>
                                    <p:animEffect transition="in" filter="fade">
                                      <p:cBhvr>
                                        <p:cTn id="92" dur="120"/>
                                        <p:tgtEl>
                                          <p:spTgt spid="384"/>
                                        </p:tgtEl>
                                      </p:cBhvr>
                                    </p:animEffect>
                                  </p:childTnLst>
                                </p:cTn>
                              </p:par>
                            </p:childTnLst>
                          </p:cTn>
                        </p:par>
                        <p:par>
                          <p:cTn id="93" fill="hold">
                            <p:stCondLst>
                              <p:cond delay="1990"/>
                            </p:stCondLst>
                            <p:childTnLst>
                              <p:par>
                                <p:cTn id="94" presetID="10" presetClass="entr" presetSubtype="0" fill="hold" grpId="0" nodeType="afterEffect">
                                  <p:stCondLst>
                                    <p:cond delay="0"/>
                                  </p:stCondLst>
                                  <p:childTnLst>
                                    <p:set>
                                      <p:cBhvr>
                                        <p:cTn id="95" dur="1" fill="hold">
                                          <p:stCondLst>
                                            <p:cond delay="0"/>
                                          </p:stCondLst>
                                        </p:cTn>
                                        <p:tgtEl>
                                          <p:spTgt spid="48"/>
                                        </p:tgtEl>
                                        <p:attrNameLst>
                                          <p:attrName>style.visibility</p:attrName>
                                        </p:attrNameLst>
                                      </p:cBhvr>
                                      <p:to>
                                        <p:strVal val="visible"/>
                                      </p:to>
                                    </p:set>
                                    <p:animEffect transition="in" filter="fade">
                                      <p:cBhvr>
                                        <p:cTn id="96" dur="120"/>
                                        <p:tgtEl>
                                          <p:spTgt spid="48"/>
                                        </p:tgtEl>
                                      </p:cBhvr>
                                    </p:animEffect>
                                  </p:childTnLst>
                                </p:cTn>
                              </p:par>
                            </p:childTnLst>
                          </p:cTn>
                        </p:par>
                        <p:par>
                          <p:cTn id="97" fill="hold">
                            <p:stCondLst>
                              <p:cond delay="2110"/>
                            </p:stCondLst>
                            <p:childTnLst>
                              <p:par>
                                <p:cTn id="98" presetID="10" presetClass="entr" presetSubtype="0" fill="hold" grpId="0" nodeType="afterEffect">
                                  <p:stCondLst>
                                    <p:cond delay="0"/>
                                  </p:stCondLst>
                                  <p:childTnLst>
                                    <p:set>
                                      <p:cBhvr>
                                        <p:cTn id="99" dur="1" fill="hold">
                                          <p:stCondLst>
                                            <p:cond delay="0"/>
                                          </p:stCondLst>
                                        </p:cTn>
                                        <p:tgtEl>
                                          <p:spTgt spid="383"/>
                                        </p:tgtEl>
                                        <p:attrNameLst>
                                          <p:attrName>style.visibility</p:attrName>
                                        </p:attrNameLst>
                                      </p:cBhvr>
                                      <p:to>
                                        <p:strVal val="visible"/>
                                      </p:to>
                                    </p:set>
                                    <p:animEffect transition="in" filter="fade">
                                      <p:cBhvr>
                                        <p:cTn id="100" dur="120"/>
                                        <p:tgtEl>
                                          <p:spTgt spid="383"/>
                                        </p:tgtEl>
                                      </p:cBhvr>
                                    </p:animEffect>
                                  </p:childTnLst>
                                </p:cTn>
                              </p:par>
                            </p:childTnLst>
                          </p:cTn>
                        </p:par>
                        <p:par>
                          <p:cTn id="101" fill="hold">
                            <p:stCondLst>
                              <p:cond delay="2230"/>
                            </p:stCondLst>
                            <p:childTnLst>
                              <p:par>
                                <p:cTn id="102" presetID="10" presetClass="entr" presetSubtype="0" fill="hold" grpId="0" nodeType="afterEffect">
                                  <p:stCondLst>
                                    <p:cond delay="0"/>
                                  </p:stCondLst>
                                  <p:childTnLst>
                                    <p:set>
                                      <p:cBhvr>
                                        <p:cTn id="103" dur="1" fill="hold">
                                          <p:stCondLst>
                                            <p:cond delay="0"/>
                                          </p:stCondLst>
                                        </p:cTn>
                                        <p:tgtEl>
                                          <p:spTgt spid="462"/>
                                        </p:tgtEl>
                                        <p:attrNameLst>
                                          <p:attrName>style.visibility</p:attrName>
                                        </p:attrNameLst>
                                      </p:cBhvr>
                                      <p:to>
                                        <p:strVal val="visible"/>
                                      </p:to>
                                    </p:set>
                                    <p:animEffect transition="in" filter="fade">
                                      <p:cBhvr>
                                        <p:cTn id="104" dur="120"/>
                                        <p:tgtEl>
                                          <p:spTgt spid="462"/>
                                        </p:tgtEl>
                                      </p:cBhvr>
                                    </p:animEffect>
                                  </p:childTnLst>
                                </p:cTn>
                              </p:par>
                            </p:childTnLst>
                          </p:cTn>
                        </p:par>
                        <p:par>
                          <p:cTn id="105" fill="hold">
                            <p:stCondLst>
                              <p:cond delay="2350"/>
                            </p:stCondLst>
                            <p:childTnLst>
                              <p:par>
                                <p:cTn id="106" presetID="10" presetClass="entr" presetSubtype="0" fill="hold" grpId="0" nodeType="afterEffect">
                                  <p:stCondLst>
                                    <p:cond delay="0"/>
                                  </p:stCondLst>
                                  <p:childTnLst>
                                    <p:set>
                                      <p:cBhvr>
                                        <p:cTn id="107" dur="1" fill="hold">
                                          <p:stCondLst>
                                            <p:cond delay="0"/>
                                          </p:stCondLst>
                                        </p:cTn>
                                        <p:tgtEl>
                                          <p:spTgt spid="336"/>
                                        </p:tgtEl>
                                        <p:attrNameLst>
                                          <p:attrName>style.visibility</p:attrName>
                                        </p:attrNameLst>
                                      </p:cBhvr>
                                      <p:to>
                                        <p:strVal val="visible"/>
                                      </p:to>
                                    </p:set>
                                    <p:animEffect transition="in" filter="fade">
                                      <p:cBhvr>
                                        <p:cTn id="108" dur="120"/>
                                        <p:tgtEl>
                                          <p:spTgt spid="336"/>
                                        </p:tgtEl>
                                      </p:cBhvr>
                                    </p:animEffect>
                                  </p:childTnLst>
                                </p:cTn>
                              </p:par>
                            </p:childTnLst>
                          </p:cTn>
                        </p:par>
                        <p:par>
                          <p:cTn id="109" fill="hold">
                            <p:stCondLst>
                              <p:cond delay="2470"/>
                            </p:stCondLst>
                            <p:childTnLst>
                              <p:par>
                                <p:cTn id="110" presetID="10" presetClass="entr" presetSubtype="0" fill="hold" grpId="0" nodeType="after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fade">
                                      <p:cBhvr>
                                        <p:cTn id="112" dur="120"/>
                                        <p:tgtEl>
                                          <p:spTgt spid="50"/>
                                        </p:tgtEl>
                                      </p:cBhvr>
                                    </p:animEffect>
                                  </p:childTnLst>
                                </p:cTn>
                              </p:par>
                            </p:childTnLst>
                          </p:cTn>
                        </p:par>
                        <p:par>
                          <p:cTn id="113" fill="hold">
                            <p:stCondLst>
                              <p:cond delay="2590"/>
                            </p:stCondLst>
                            <p:childTnLst>
                              <p:par>
                                <p:cTn id="114" presetID="10" presetClass="entr" presetSubtype="0" fill="hold" grpId="0" nodeType="afterEffect">
                                  <p:stCondLst>
                                    <p:cond delay="0"/>
                                  </p:stCondLst>
                                  <p:childTnLst>
                                    <p:set>
                                      <p:cBhvr>
                                        <p:cTn id="115" dur="1" fill="hold">
                                          <p:stCondLst>
                                            <p:cond delay="0"/>
                                          </p:stCondLst>
                                        </p:cTn>
                                        <p:tgtEl>
                                          <p:spTgt spid="335"/>
                                        </p:tgtEl>
                                        <p:attrNameLst>
                                          <p:attrName>style.visibility</p:attrName>
                                        </p:attrNameLst>
                                      </p:cBhvr>
                                      <p:to>
                                        <p:strVal val="visible"/>
                                      </p:to>
                                    </p:set>
                                    <p:animEffect transition="in" filter="fade">
                                      <p:cBhvr>
                                        <p:cTn id="116" dur="120"/>
                                        <p:tgtEl>
                                          <p:spTgt spid="335"/>
                                        </p:tgtEl>
                                      </p:cBhvr>
                                    </p:animEffect>
                                  </p:childTnLst>
                                </p:cTn>
                              </p:par>
                            </p:childTnLst>
                          </p:cTn>
                        </p:par>
                        <p:par>
                          <p:cTn id="117" fill="hold">
                            <p:stCondLst>
                              <p:cond delay="2710"/>
                            </p:stCondLst>
                            <p:childTnLst>
                              <p:par>
                                <p:cTn id="118" presetID="10" presetClass="entr" presetSubtype="0" fill="hold" grpId="0" nodeType="afterEffect">
                                  <p:stCondLst>
                                    <p:cond delay="0"/>
                                  </p:stCondLst>
                                  <p:childTnLst>
                                    <p:set>
                                      <p:cBhvr>
                                        <p:cTn id="119" dur="1" fill="hold">
                                          <p:stCondLst>
                                            <p:cond delay="0"/>
                                          </p:stCondLst>
                                        </p:cTn>
                                        <p:tgtEl>
                                          <p:spTgt spid="307"/>
                                        </p:tgtEl>
                                        <p:attrNameLst>
                                          <p:attrName>style.visibility</p:attrName>
                                        </p:attrNameLst>
                                      </p:cBhvr>
                                      <p:to>
                                        <p:strVal val="visible"/>
                                      </p:to>
                                    </p:set>
                                    <p:animEffect transition="in" filter="fade">
                                      <p:cBhvr>
                                        <p:cTn id="120" dur="120"/>
                                        <p:tgtEl>
                                          <p:spTgt spid="307"/>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fade">
                                      <p:cBhvr>
                                        <p:cTn id="125" dur="250"/>
                                        <p:tgtEl>
                                          <p:spTgt spid="57"/>
                                        </p:tgtEl>
                                      </p:cBhvr>
                                    </p:animEffect>
                                  </p:childTnLst>
                                </p:cTn>
                              </p:par>
                            </p:childTnLst>
                          </p:cTn>
                        </p:par>
                        <p:par>
                          <p:cTn id="126" fill="hold">
                            <p:stCondLst>
                              <p:cond delay="250"/>
                            </p:stCondLst>
                            <p:childTnLst>
                              <p:par>
                                <p:cTn id="127" presetID="22" presetClass="entr" presetSubtype="8" fill="hold" grpId="0" nodeType="afterEffect">
                                  <p:stCondLst>
                                    <p:cond delay="0"/>
                                  </p:stCondLst>
                                  <p:childTnLst>
                                    <p:set>
                                      <p:cBhvr>
                                        <p:cTn id="128" dur="1" fill="hold">
                                          <p:stCondLst>
                                            <p:cond delay="0"/>
                                          </p:stCondLst>
                                        </p:cTn>
                                        <p:tgtEl>
                                          <p:spTgt spid="78"/>
                                        </p:tgtEl>
                                        <p:attrNameLst>
                                          <p:attrName>style.visibility</p:attrName>
                                        </p:attrNameLst>
                                      </p:cBhvr>
                                      <p:to>
                                        <p:strVal val="visible"/>
                                      </p:to>
                                    </p:set>
                                    <p:animEffect transition="in" filter="wipe(left)">
                                      <p:cBhvr>
                                        <p:cTn id="129" dur="500"/>
                                        <p:tgtEl>
                                          <p:spTgt spid="78"/>
                                        </p:tgtEl>
                                      </p:cBhvr>
                                    </p:animEffect>
                                  </p:childTnLst>
                                </p:cTn>
                              </p:par>
                            </p:childTnLst>
                          </p:cTn>
                        </p:par>
                        <p:par>
                          <p:cTn id="130" fill="hold">
                            <p:stCondLst>
                              <p:cond delay="750"/>
                            </p:stCondLst>
                            <p:childTnLst>
                              <p:par>
                                <p:cTn id="131" presetID="22" presetClass="entr" presetSubtype="8" fill="hold" nodeType="afterEffect">
                                  <p:stCondLst>
                                    <p:cond delay="0"/>
                                  </p:stCondLst>
                                  <p:childTnLst>
                                    <p:set>
                                      <p:cBhvr>
                                        <p:cTn id="132" dur="1" fill="hold">
                                          <p:stCondLst>
                                            <p:cond delay="0"/>
                                          </p:stCondLst>
                                        </p:cTn>
                                        <p:tgtEl>
                                          <p:spTgt spid="65"/>
                                        </p:tgtEl>
                                        <p:attrNameLst>
                                          <p:attrName>style.visibility</p:attrName>
                                        </p:attrNameLst>
                                      </p:cBhvr>
                                      <p:to>
                                        <p:strVal val="visible"/>
                                      </p:to>
                                    </p:set>
                                    <p:animEffect transition="in" filter="wipe(left)">
                                      <p:cBhvr>
                                        <p:cTn id="133" dur="500"/>
                                        <p:tgtEl>
                                          <p:spTgt spid="65"/>
                                        </p:tgtEl>
                                      </p:cBhvr>
                                    </p:animEffect>
                                  </p:childTnLst>
                                </p:cTn>
                              </p:par>
                              <p:par>
                                <p:cTn id="134" presetID="22" presetClass="entr" presetSubtype="4" fill="hold" nodeType="withEffect">
                                  <p:stCondLst>
                                    <p:cond delay="0"/>
                                  </p:stCondLst>
                                  <p:childTnLst>
                                    <p:set>
                                      <p:cBhvr>
                                        <p:cTn id="135" dur="1" fill="hold">
                                          <p:stCondLst>
                                            <p:cond delay="0"/>
                                          </p:stCondLst>
                                        </p:cTn>
                                        <p:tgtEl>
                                          <p:spTgt spid="64"/>
                                        </p:tgtEl>
                                        <p:attrNameLst>
                                          <p:attrName>style.visibility</p:attrName>
                                        </p:attrNameLst>
                                      </p:cBhvr>
                                      <p:to>
                                        <p:strVal val="visible"/>
                                      </p:to>
                                    </p:set>
                                    <p:animEffect transition="in" filter="wipe(down)">
                                      <p:cBhvr>
                                        <p:cTn id="136" dur="500"/>
                                        <p:tgtEl>
                                          <p:spTgt spid="64"/>
                                        </p:tgtEl>
                                      </p:cBhvr>
                                    </p:animEffect>
                                  </p:childTnLst>
                                </p:cTn>
                              </p:par>
                            </p:childTnLst>
                          </p:cTn>
                        </p:par>
                        <p:par>
                          <p:cTn id="137" fill="hold">
                            <p:stCondLst>
                              <p:cond delay="1750"/>
                            </p:stCondLst>
                            <p:childTnLst>
                              <p:par>
                                <p:cTn id="138" presetID="10" presetClass="entr" presetSubtype="0" fill="hold" nodeType="afterEffect">
                                  <p:stCondLst>
                                    <p:cond delay="0"/>
                                  </p:stCondLst>
                                  <p:childTnLst>
                                    <p:set>
                                      <p:cBhvr>
                                        <p:cTn id="139" dur="1" fill="hold">
                                          <p:stCondLst>
                                            <p:cond delay="0"/>
                                          </p:stCondLst>
                                        </p:cTn>
                                        <p:tgtEl>
                                          <p:spTgt spid="283"/>
                                        </p:tgtEl>
                                        <p:attrNameLst>
                                          <p:attrName>style.visibility</p:attrName>
                                        </p:attrNameLst>
                                      </p:cBhvr>
                                      <p:to>
                                        <p:strVal val="visible"/>
                                      </p:to>
                                    </p:set>
                                    <p:animEffect transition="in" filter="fade">
                                      <p:cBhvr>
                                        <p:cTn id="140" dur="250"/>
                                        <p:tgtEl>
                                          <p:spTgt spid="283"/>
                                        </p:tgtEl>
                                      </p:cBhvr>
                                    </p:animEffect>
                                  </p:childTnLst>
                                </p:cTn>
                              </p:par>
                            </p:childTnLst>
                          </p:cTn>
                        </p:par>
                        <p:par>
                          <p:cTn id="141" fill="hold">
                            <p:stCondLst>
                              <p:cond delay="2000"/>
                            </p:stCondLst>
                            <p:childTnLst>
                              <p:par>
                                <p:cTn id="142" presetID="10" presetClass="entr" presetSubtype="0" fill="hold" nodeType="afterEffect">
                                  <p:stCondLst>
                                    <p:cond delay="0"/>
                                  </p:stCondLst>
                                  <p:childTnLst>
                                    <p:set>
                                      <p:cBhvr>
                                        <p:cTn id="143" dur="1" fill="hold">
                                          <p:stCondLst>
                                            <p:cond delay="0"/>
                                          </p:stCondLst>
                                        </p:cTn>
                                        <p:tgtEl>
                                          <p:spTgt spid="4"/>
                                        </p:tgtEl>
                                        <p:attrNameLst>
                                          <p:attrName>style.visibility</p:attrName>
                                        </p:attrNameLst>
                                      </p:cBhvr>
                                      <p:to>
                                        <p:strVal val="visible"/>
                                      </p:to>
                                    </p:set>
                                    <p:animEffect transition="in" filter="fade">
                                      <p:cBhvr>
                                        <p:cTn id="144" dur="250"/>
                                        <p:tgtEl>
                                          <p:spTgt spid="4"/>
                                        </p:tgtEl>
                                      </p:cBhvr>
                                    </p:animEffect>
                                  </p:childTnLst>
                                </p:cTn>
                              </p:par>
                            </p:childTnLst>
                          </p:cTn>
                        </p:par>
                        <p:par>
                          <p:cTn id="145" fill="hold">
                            <p:stCondLst>
                              <p:cond delay="2250"/>
                            </p:stCondLst>
                            <p:childTnLst>
                              <p:par>
                                <p:cTn id="146" presetID="10" presetClass="entr" presetSubtype="0" fill="hold" nodeType="afterEffect">
                                  <p:stCondLst>
                                    <p:cond delay="0"/>
                                  </p:stCondLst>
                                  <p:childTnLst>
                                    <p:set>
                                      <p:cBhvr>
                                        <p:cTn id="147" dur="1" fill="hold">
                                          <p:stCondLst>
                                            <p:cond delay="0"/>
                                          </p:stCondLst>
                                        </p:cTn>
                                        <p:tgtEl>
                                          <p:spTgt spid="46"/>
                                        </p:tgtEl>
                                        <p:attrNameLst>
                                          <p:attrName>style.visibility</p:attrName>
                                        </p:attrNameLst>
                                      </p:cBhvr>
                                      <p:to>
                                        <p:strVal val="visible"/>
                                      </p:to>
                                    </p:set>
                                    <p:animEffect transition="in" filter="fade">
                                      <p:cBhvr>
                                        <p:cTn id="148" dur="250"/>
                                        <p:tgtEl>
                                          <p:spTgt spid="4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6"/>
                                        </p:tgtEl>
                                        <p:attrNameLst>
                                          <p:attrName>style.visibility</p:attrName>
                                        </p:attrNameLst>
                                      </p:cBhvr>
                                      <p:to>
                                        <p:strVal val="visible"/>
                                      </p:to>
                                    </p:set>
                                    <p:animEffect transition="in" filter="fade">
                                      <p:cBhvr>
                                        <p:cTn id="151" dur="250"/>
                                        <p:tgtEl>
                                          <p:spTgt spid="6"/>
                                        </p:tgtEl>
                                      </p:cBhvr>
                                    </p:animEffect>
                                  </p:childTnLst>
                                </p:cTn>
                              </p:par>
                            </p:childTnLst>
                          </p:cTn>
                        </p:par>
                        <p:par>
                          <p:cTn id="152" fill="hold">
                            <p:stCondLst>
                              <p:cond delay="2500"/>
                            </p:stCondLst>
                            <p:childTnLst>
                              <p:par>
                                <p:cTn id="153" presetID="10" presetClass="entr" presetSubtype="0" fill="hold" nodeType="afterEffect">
                                  <p:stCondLst>
                                    <p:cond delay="0"/>
                                  </p:stCondLst>
                                  <p:childTnLst>
                                    <p:set>
                                      <p:cBhvr>
                                        <p:cTn id="154" dur="1" fill="hold">
                                          <p:stCondLst>
                                            <p:cond delay="0"/>
                                          </p:stCondLst>
                                        </p:cTn>
                                        <p:tgtEl>
                                          <p:spTgt spid="11"/>
                                        </p:tgtEl>
                                        <p:attrNameLst>
                                          <p:attrName>style.visibility</p:attrName>
                                        </p:attrNameLst>
                                      </p:cBhvr>
                                      <p:to>
                                        <p:strVal val="visible"/>
                                      </p:to>
                                    </p:set>
                                    <p:animEffect transition="in" filter="fade">
                                      <p:cBhvr>
                                        <p:cTn id="155" dur="250"/>
                                        <p:tgtEl>
                                          <p:spTgt spid="11"/>
                                        </p:tgtEl>
                                      </p:cBhvr>
                                    </p:animEffect>
                                  </p:childTnLst>
                                </p:cTn>
                              </p:par>
                            </p:childTnLst>
                          </p:cTn>
                        </p:par>
                        <p:par>
                          <p:cTn id="156" fill="hold">
                            <p:stCondLst>
                              <p:cond delay="2750"/>
                            </p:stCondLst>
                            <p:childTnLst>
                              <p:par>
                                <p:cTn id="157" presetID="10" presetClass="entr" presetSubtype="0" fill="hold" nodeType="afterEffect">
                                  <p:stCondLst>
                                    <p:cond delay="0"/>
                                  </p:stCondLst>
                                  <p:childTnLst>
                                    <p:set>
                                      <p:cBhvr>
                                        <p:cTn id="158" dur="1" fill="hold">
                                          <p:stCondLst>
                                            <p:cond delay="0"/>
                                          </p:stCondLst>
                                        </p:cTn>
                                        <p:tgtEl>
                                          <p:spTgt spid="16"/>
                                        </p:tgtEl>
                                        <p:attrNameLst>
                                          <p:attrName>style.visibility</p:attrName>
                                        </p:attrNameLst>
                                      </p:cBhvr>
                                      <p:to>
                                        <p:strVal val="visible"/>
                                      </p:to>
                                    </p:set>
                                    <p:animEffect transition="in" filter="fade">
                                      <p:cBhvr>
                                        <p:cTn id="159" dur="250"/>
                                        <p:tgtEl>
                                          <p:spTgt spid="16"/>
                                        </p:tgtEl>
                                      </p:cBhvr>
                                    </p:animEffect>
                                  </p:childTnLst>
                                </p:cTn>
                              </p:par>
                            </p:childTnLst>
                          </p:cTn>
                        </p:par>
                        <p:par>
                          <p:cTn id="160" fill="hold">
                            <p:stCondLst>
                              <p:cond delay="3000"/>
                            </p:stCondLst>
                            <p:childTnLst>
                              <p:par>
                                <p:cTn id="161" presetID="10" presetClass="entr" presetSubtype="0" fill="hold" nodeType="afterEffect">
                                  <p:stCondLst>
                                    <p:cond delay="0"/>
                                  </p:stCondLst>
                                  <p:childTnLst>
                                    <p:set>
                                      <p:cBhvr>
                                        <p:cTn id="162" dur="1" fill="hold">
                                          <p:stCondLst>
                                            <p:cond delay="0"/>
                                          </p:stCondLst>
                                        </p:cTn>
                                        <p:tgtEl>
                                          <p:spTgt spid="58"/>
                                        </p:tgtEl>
                                        <p:attrNameLst>
                                          <p:attrName>style.visibility</p:attrName>
                                        </p:attrNameLst>
                                      </p:cBhvr>
                                      <p:to>
                                        <p:strVal val="visible"/>
                                      </p:to>
                                    </p:set>
                                    <p:animEffect transition="in" filter="fade">
                                      <p:cBhvr>
                                        <p:cTn id="163" dur="250"/>
                                        <p:tgtEl>
                                          <p:spTgt spid="58"/>
                                        </p:tgtEl>
                                      </p:cBhvr>
                                    </p:animEffect>
                                  </p:childTnLst>
                                </p:cTn>
                              </p:par>
                            </p:childTnLst>
                          </p:cTn>
                        </p:par>
                        <p:par>
                          <p:cTn id="164" fill="hold">
                            <p:stCondLst>
                              <p:cond delay="3250"/>
                            </p:stCondLst>
                            <p:childTnLst>
                              <p:par>
                                <p:cTn id="165" presetID="10" presetClass="entr" presetSubtype="0" fill="hold" nodeType="afterEffect">
                                  <p:stCondLst>
                                    <p:cond delay="0"/>
                                  </p:stCondLst>
                                  <p:childTnLst>
                                    <p:set>
                                      <p:cBhvr>
                                        <p:cTn id="166" dur="1" fill="hold">
                                          <p:stCondLst>
                                            <p:cond delay="0"/>
                                          </p:stCondLst>
                                        </p:cTn>
                                        <p:tgtEl>
                                          <p:spTgt spid="21"/>
                                        </p:tgtEl>
                                        <p:attrNameLst>
                                          <p:attrName>style.visibility</p:attrName>
                                        </p:attrNameLst>
                                      </p:cBhvr>
                                      <p:to>
                                        <p:strVal val="visible"/>
                                      </p:to>
                                    </p:set>
                                    <p:animEffect transition="in" filter="fade">
                                      <p:cBhvr>
                                        <p:cTn id="167" dur="250"/>
                                        <p:tgtEl>
                                          <p:spTgt spid="21"/>
                                        </p:tgtEl>
                                      </p:cBhvr>
                                    </p:animEffect>
                                  </p:childTnLst>
                                </p:cTn>
                              </p:par>
                            </p:childTnLst>
                          </p:cTn>
                        </p:par>
                        <p:par>
                          <p:cTn id="168" fill="hold">
                            <p:stCondLst>
                              <p:cond delay="3500"/>
                            </p:stCondLst>
                            <p:childTnLst>
                              <p:par>
                                <p:cTn id="169" presetID="10" presetClass="entr" presetSubtype="0" fill="hold" nodeType="afterEffect">
                                  <p:stCondLst>
                                    <p:cond delay="0"/>
                                  </p:stCondLst>
                                  <p:childTnLst>
                                    <p:set>
                                      <p:cBhvr>
                                        <p:cTn id="170" dur="1" fill="hold">
                                          <p:stCondLst>
                                            <p:cond delay="0"/>
                                          </p:stCondLst>
                                        </p:cTn>
                                        <p:tgtEl>
                                          <p:spTgt spid="63"/>
                                        </p:tgtEl>
                                        <p:attrNameLst>
                                          <p:attrName>style.visibility</p:attrName>
                                        </p:attrNameLst>
                                      </p:cBhvr>
                                      <p:to>
                                        <p:strVal val="visible"/>
                                      </p:to>
                                    </p:set>
                                    <p:animEffect transition="in" filter="fade">
                                      <p:cBhvr>
                                        <p:cTn id="171" dur="250"/>
                                        <p:tgtEl>
                                          <p:spTgt spid="63"/>
                                        </p:tgtEl>
                                      </p:cBhvr>
                                    </p:animEffect>
                                  </p:childTnLst>
                                </p:cTn>
                              </p:par>
                            </p:childTnLst>
                          </p:cTn>
                        </p:par>
                        <p:par>
                          <p:cTn id="172" fill="hold">
                            <p:stCondLst>
                              <p:cond delay="3750"/>
                            </p:stCondLst>
                            <p:childTnLst>
                              <p:par>
                                <p:cTn id="173" presetID="10" presetClass="entr" presetSubtype="0" fill="hold" nodeType="afterEffect">
                                  <p:stCondLst>
                                    <p:cond delay="0"/>
                                  </p:stCondLst>
                                  <p:childTnLst>
                                    <p:set>
                                      <p:cBhvr>
                                        <p:cTn id="174" dur="1" fill="hold">
                                          <p:stCondLst>
                                            <p:cond delay="0"/>
                                          </p:stCondLst>
                                        </p:cTn>
                                        <p:tgtEl>
                                          <p:spTgt spid="460"/>
                                        </p:tgtEl>
                                        <p:attrNameLst>
                                          <p:attrName>style.visibility</p:attrName>
                                        </p:attrNameLst>
                                      </p:cBhvr>
                                      <p:to>
                                        <p:strVal val="visible"/>
                                      </p:to>
                                    </p:set>
                                    <p:animEffect transition="in" filter="fade">
                                      <p:cBhvr>
                                        <p:cTn id="175" dur="250"/>
                                        <p:tgtEl>
                                          <p:spTgt spid="460"/>
                                        </p:tgtEl>
                                      </p:cBhvr>
                                    </p:animEffect>
                                  </p:childTnLst>
                                </p:cTn>
                              </p:par>
                            </p:childTnLst>
                          </p:cTn>
                        </p:par>
                        <p:par>
                          <p:cTn id="176" fill="hold">
                            <p:stCondLst>
                              <p:cond delay="4000"/>
                            </p:stCondLst>
                            <p:childTnLst>
                              <p:par>
                                <p:cTn id="177" presetID="22" presetClass="entr" presetSubtype="8" fill="hold" nodeType="afterEffect">
                                  <p:stCondLst>
                                    <p:cond delay="0"/>
                                  </p:stCondLst>
                                  <p:childTnLst>
                                    <p:set>
                                      <p:cBhvr>
                                        <p:cTn id="178" dur="1" fill="hold">
                                          <p:stCondLst>
                                            <p:cond delay="0"/>
                                          </p:stCondLst>
                                        </p:cTn>
                                        <p:tgtEl>
                                          <p:spTgt spid="84"/>
                                        </p:tgtEl>
                                        <p:attrNameLst>
                                          <p:attrName>style.visibility</p:attrName>
                                        </p:attrNameLst>
                                      </p:cBhvr>
                                      <p:to>
                                        <p:strVal val="visible"/>
                                      </p:to>
                                    </p:set>
                                    <p:animEffect transition="in" filter="wipe(left)">
                                      <p:cBhvr>
                                        <p:cTn id="179" dur="500"/>
                                        <p:tgtEl>
                                          <p:spTgt spid="84"/>
                                        </p:tgtEl>
                                      </p:cBhvr>
                                    </p:animEffect>
                                  </p:childTnLst>
                                </p:cTn>
                              </p:par>
                            </p:childTnLst>
                          </p:cTn>
                        </p:par>
                        <p:par>
                          <p:cTn id="180" fill="hold">
                            <p:stCondLst>
                              <p:cond delay="4500"/>
                            </p:stCondLst>
                            <p:childTnLst>
                              <p:par>
                                <p:cTn id="181" presetID="10" presetClass="entr" presetSubtype="0" fill="hold" grpId="0" nodeType="afterEffect">
                                  <p:stCondLst>
                                    <p:cond delay="0"/>
                                  </p:stCondLst>
                                  <p:childTnLst>
                                    <p:set>
                                      <p:cBhvr>
                                        <p:cTn id="182" dur="1" fill="hold">
                                          <p:stCondLst>
                                            <p:cond delay="0"/>
                                          </p:stCondLst>
                                        </p:cTn>
                                        <p:tgtEl>
                                          <p:spTgt spid="15"/>
                                        </p:tgtEl>
                                        <p:attrNameLst>
                                          <p:attrName>style.visibility</p:attrName>
                                        </p:attrNameLst>
                                      </p:cBhvr>
                                      <p:to>
                                        <p:strVal val="visible"/>
                                      </p:to>
                                    </p:set>
                                    <p:animEffect transition="in" filter="fade">
                                      <p:cBhvr>
                                        <p:cTn id="183" dur="250"/>
                                        <p:tgtEl>
                                          <p:spTgt spid="15"/>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81"/>
                                        </p:tgtEl>
                                        <p:attrNameLst>
                                          <p:attrName>style.visibility</p:attrName>
                                        </p:attrNameLst>
                                      </p:cBhvr>
                                      <p:to>
                                        <p:strVal val="visible"/>
                                      </p:to>
                                    </p:set>
                                    <p:animEffect transition="in" filter="fade">
                                      <p:cBhvr>
                                        <p:cTn id="186" dur="250"/>
                                        <p:tgtEl>
                                          <p:spTgt spid="81"/>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80"/>
                                        </p:tgtEl>
                                        <p:attrNameLst>
                                          <p:attrName>style.visibility</p:attrName>
                                        </p:attrNameLst>
                                      </p:cBhvr>
                                      <p:to>
                                        <p:strVal val="visible"/>
                                      </p:to>
                                    </p:set>
                                    <p:animEffect transition="in" filter="fade">
                                      <p:cBhvr>
                                        <p:cTn id="189" dur="250"/>
                                        <p:tgtEl>
                                          <p:spTgt spid="80"/>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51"/>
                                        </p:tgtEl>
                                        <p:attrNameLst>
                                          <p:attrName>style.visibility</p:attrName>
                                        </p:attrNameLst>
                                      </p:cBhvr>
                                      <p:to>
                                        <p:strVal val="visible"/>
                                      </p:to>
                                    </p:set>
                                    <p:animEffect transition="in" filter="fade">
                                      <p:cBhvr>
                                        <p:cTn id="192" dur="250"/>
                                        <p:tgtEl>
                                          <p:spTgt spid="51"/>
                                        </p:tgtEl>
                                      </p:cBhvr>
                                    </p:animEffect>
                                  </p:childTnLst>
                                </p:cTn>
                              </p:par>
                            </p:childTnLst>
                          </p:cTn>
                        </p:par>
                        <p:par>
                          <p:cTn id="193" fill="hold">
                            <p:stCondLst>
                              <p:cond delay="4750"/>
                            </p:stCondLst>
                            <p:childTnLst>
                              <p:par>
                                <p:cTn id="194" presetID="26" presetClass="emph" presetSubtype="0" fill="hold" nodeType="afterEffect">
                                  <p:stCondLst>
                                    <p:cond delay="250"/>
                                  </p:stCondLst>
                                  <p:childTnLst>
                                    <p:animEffect transition="out" filter="fade">
                                      <p:cBhvr>
                                        <p:cTn id="195" dur="500" tmFilter="0, 0; .2, .5; .8, .5; 1, 0"/>
                                        <p:tgtEl>
                                          <p:spTgt spid="65"/>
                                        </p:tgtEl>
                                      </p:cBhvr>
                                    </p:animEffect>
                                    <p:animScale>
                                      <p:cBhvr>
                                        <p:cTn id="196" dur="250" autoRev="1" fill="hold"/>
                                        <p:tgtEl>
                                          <p:spTgt spid="6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 grpId="0" animBg="1"/>
      <p:bldP spid="470" grpId="0" animBg="1"/>
      <p:bldP spid="50" grpId="0" animBg="1"/>
      <p:bldP spid="383" grpId="0" animBg="1"/>
      <p:bldP spid="48" grpId="0" animBg="1"/>
      <p:bldP spid="336" grpId="0" animBg="1"/>
      <p:bldP spid="335" grpId="0" animBg="1"/>
      <p:bldP spid="384" grpId="0" animBg="1"/>
      <p:bldP spid="462" grpId="0" animBg="1"/>
      <p:bldP spid="15" grpId="0" animBg="1"/>
      <p:bldP spid="307" grpId="0" animBg="1"/>
      <p:bldP spid="51" grpId="0" animBg="1"/>
      <p:bldP spid="62" grpId="0" animBg="1"/>
      <p:bldP spid="314" grpId="0"/>
      <p:bldP spid="320" grpId="0"/>
      <p:bldP spid="78" grpId="0" animBg="1"/>
      <p:bldP spid="467" grpId="0" animBg="1"/>
      <p:bldP spid="311" grpId="0" animBg="1"/>
      <p:bldP spid="312" grpId="0" animBg="1"/>
      <p:bldP spid="80" grpId="0"/>
      <p:bldP spid="6" grpId="0" animBg="1"/>
      <p:bldP spid="8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466BD88-D45B-4349-A2FA-2147DC35F5B2}"/>
              </a:ext>
              <a:ext uri="{C183D7F6-B498-43B3-948B-1728B52AA6E4}">
                <adec:decorative xmlns:adec="http://schemas.microsoft.com/office/drawing/2017/decorative" val="1"/>
              </a:ext>
            </a:extLst>
          </p:cNvPr>
          <p:cNvSpPr/>
          <p:nvPr/>
        </p:nvSpPr>
        <p:spPr bwMode="auto">
          <a:xfrm>
            <a:off x="3973220" y="1281135"/>
            <a:ext cx="4375174" cy="4375175"/>
          </a:xfrm>
          <a:prstGeom prst="ellipse">
            <a:avLst/>
          </a:prstGeom>
          <a:solidFill>
            <a:schemeClr val="accent1">
              <a:alpha val="10000"/>
            </a:schemeClr>
          </a:solidFill>
          <a:ln w="38100">
            <a:noFill/>
            <a:headEnd type="none" w="med" len="med"/>
            <a:tailEnd type="none" w="med" len="med"/>
          </a:ln>
          <a:effectLst>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gradFill>
                <a:gsLst>
                  <a:gs pos="82000">
                    <a:srgbClr val="0078D4"/>
                  </a:gs>
                  <a:gs pos="0">
                    <a:srgbClr val="0078D4"/>
                  </a:gs>
                </a:gsLst>
                <a:lin ang="2700000" scaled="1"/>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07740D2-C414-4005-9430-AB0379CA9680}"/>
              </a:ext>
            </a:extLst>
          </p:cNvPr>
          <p:cNvSpPr>
            <a:spLocks noGrp="1"/>
          </p:cNvSpPr>
          <p:nvPr>
            <p:ph type="title"/>
          </p:nvPr>
        </p:nvSpPr>
        <p:spPr>
          <a:xfrm>
            <a:off x="550163" y="384276"/>
            <a:ext cx="11018520" cy="492443"/>
          </a:xfrm>
        </p:spPr>
        <p:txBody>
          <a:bodyPr>
            <a:normAutofit/>
          </a:bodyPr>
          <a:lstStyle/>
          <a:p>
            <a:r>
              <a:rPr lang="en-US" sz="3200"/>
              <a:t>Comparing Zero Trust and Secure Access Service Edge (SASE)</a:t>
            </a:r>
          </a:p>
        </p:txBody>
      </p:sp>
      <p:sp>
        <p:nvSpPr>
          <p:cNvPr id="28" name="TextBox 27">
            <a:extLst>
              <a:ext uri="{FF2B5EF4-FFF2-40B4-BE49-F238E27FC236}">
                <a16:creationId xmlns:a16="http://schemas.microsoft.com/office/drawing/2014/main" id="{325C06E7-9CF8-466B-A5FA-8BF3CBC4FF40}"/>
              </a:ext>
            </a:extLst>
          </p:cNvPr>
          <p:cNvSpPr txBox="1"/>
          <p:nvPr/>
        </p:nvSpPr>
        <p:spPr>
          <a:xfrm>
            <a:off x="8472114" y="3237889"/>
            <a:ext cx="2901461" cy="461665"/>
          </a:xfrm>
          <a:prstGeom prst="rect">
            <a:avLst/>
          </a:prstGeom>
          <a:noFill/>
        </p:spPr>
        <p:txBody>
          <a:bodyPr wrap="square">
            <a:sp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gradFill>
                  <a:gsLst>
                    <a:gs pos="82000">
                      <a:srgbClr val="0078D4"/>
                    </a:gs>
                    <a:gs pos="0">
                      <a:srgbClr val="0078D4"/>
                    </a:gs>
                  </a:gsLst>
                  <a:lin ang="2700000" scaled="1"/>
                </a:gradFill>
                <a:effectLst/>
                <a:uLnTx/>
                <a:uFillTx/>
                <a:latin typeface="Segoe UI"/>
                <a:ea typeface="+mn-ea"/>
                <a:cs typeface="Segoe UI" pitchFamily="34" charset="0"/>
              </a:rPr>
              <a:t>Zero Trust</a:t>
            </a:r>
          </a:p>
        </p:txBody>
      </p:sp>
      <p:sp>
        <p:nvSpPr>
          <p:cNvPr id="26" name="TextBox 25">
            <a:extLst>
              <a:ext uri="{FF2B5EF4-FFF2-40B4-BE49-F238E27FC236}">
                <a16:creationId xmlns:a16="http://schemas.microsoft.com/office/drawing/2014/main" id="{51E83FC1-817C-4598-A01F-5EB9A0CCBBF7}"/>
              </a:ext>
            </a:extLst>
          </p:cNvPr>
          <p:cNvSpPr txBox="1"/>
          <p:nvPr/>
        </p:nvSpPr>
        <p:spPr>
          <a:xfrm>
            <a:off x="4265953" y="3112106"/>
            <a:ext cx="3025784" cy="143116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Calibri" panose="020F0502020204030204" pitchFamily="34" charset="0"/>
                <a:cs typeface="Times New Roman" panose="02020603050405020304" pitchFamily="18" charset="0"/>
              </a:rPr>
              <a:t>Business Enablement</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Calibri" panose="020F0502020204030204" pitchFamily="34" charset="0"/>
                <a:cs typeface="Times New Roman" panose="02020603050405020304" pitchFamily="18" charset="0"/>
              </a:rPr>
              <a:t>Assume Breach</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Calibri" panose="020F0502020204030204" pitchFamily="34" charset="0"/>
                <a:cs typeface="Times New Roman" panose="02020603050405020304" pitchFamily="18" charset="0"/>
              </a:rPr>
              <a:t>Explicit Verification</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Calibri" panose="020F0502020204030204" pitchFamily="34" charset="0"/>
                <a:cs typeface="Times New Roman" panose="02020603050405020304" pitchFamily="18" charset="0"/>
              </a:rPr>
              <a:t>Least Privilege Access</a:t>
            </a:r>
          </a:p>
        </p:txBody>
      </p:sp>
      <p:sp>
        <p:nvSpPr>
          <p:cNvPr id="27" name="TextBox 26">
            <a:extLst>
              <a:ext uri="{FF2B5EF4-FFF2-40B4-BE49-F238E27FC236}">
                <a16:creationId xmlns:a16="http://schemas.microsoft.com/office/drawing/2014/main" id="{766DC594-9811-401B-9684-44C25C786FD0}"/>
              </a:ext>
            </a:extLst>
          </p:cNvPr>
          <p:cNvSpPr txBox="1"/>
          <p:nvPr/>
        </p:nvSpPr>
        <p:spPr>
          <a:xfrm>
            <a:off x="1651950" y="3787165"/>
            <a:ext cx="3474809" cy="461665"/>
          </a:xfrm>
          <a:prstGeom prst="rect">
            <a:avLst/>
          </a:prstGeom>
          <a:noFill/>
        </p:spPr>
        <p:txBody>
          <a:bodyPr wrap="square" lIns="91440" tIns="45720" rIns="91440" bIns="45720" anchor="t">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gradFill>
                  <a:gsLst>
                    <a:gs pos="82000">
                      <a:srgbClr val="243A5E"/>
                    </a:gs>
                    <a:gs pos="0">
                      <a:srgbClr val="243A5E"/>
                    </a:gs>
                  </a:gsLst>
                  <a:lin ang="2700000" scaled="1"/>
                </a:gradFill>
                <a:effectLst/>
                <a:uLnTx/>
                <a:uFillTx/>
                <a:latin typeface="Segoe UI"/>
                <a:ea typeface="+mn-ea"/>
                <a:cs typeface="Segoe UI" pitchFamily="34" charset="0"/>
              </a:rPr>
              <a:t>SASE</a:t>
            </a:r>
            <a:endParaRPr kumimoji="0" lang="en-US" sz="2000" b="1" i="0" u="none" strike="noStrike" kern="1200" cap="none" spc="0" normalizeH="0" baseline="0" noProof="0">
              <a:ln>
                <a:noFill/>
              </a:ln>
              <a:gradFill>
                <a:gsLst>
                  <a:gs pos="82000">
                    <a:srgbClr val="243A5E"/>
                  </a:gs>
                  <a:gs pos="0">
                    <a:srgbClr val="243A5E"/>
                  </a:gs>
                </a:gsLst>
                <a:lin ang="2700000" scaled="1"/>
              </a:gradFill>
              <a:effectLst/>
              <a:uLnTx/>
              <a:uFillTx/>
              <a:latin typeface="Segoe UI"/>
              <a:ea typeface="+mn-ea"/>
              <a:cs typeface="Segoe UI" pitchFamily="34" charset="0"/>
            </a:endParaRPr>
          </a:p>
        </p:txBody>
      </p:sp>
      <p:sp>
        <p:nvSpPr>
          <p:cNvPr id="3" name="TextBox 2">
            <a:extLst>
              <a:ext uri="{FF2B5EF4-FFF2-40B4-BE49-F238E27FC236}">
                <a16:creationId xmlns:a16="http://schemas.microsoft.com/office/drawing/2014/main" id="{116AE956-CECB-45A2-A5CD-C7DD79530600}"/>
              </a:ext>
            </a:extLst>
          </p:cNvPr>
          <p:cNvSpPr txBox="1"/>
          <p:nvPr/>
        </p:nvSpPr>
        <p:spPr>
          <a:xfrm>
            <a:off x="3663424" y="5979008"/>
            <a:ext cx="5498026"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Zero Trust</a:t>
            </a:r>
            <a:r>
              <a:rPr kumimoji="0" lang="en-US" sz="2000" b="0" i="0" u="none" strike="noStrike" kern="1200" cap="none" spc="0" normalizeH="0" baseline="0" noProof="0">
                <a:ln>
                  <a:noFill/>
                </a:ln>
                <a:solidFill>
                  <a:srgbClr val="000000"/>
                </a:solidFill>
                <a:effectLst/>
                <a:uLnTx/>
                <a:uFillTx/>
                <a:latin typeface="Segoe UI"/>
                <a:ea typeface="+mn-ea"/>
                <a:cs typeface="+mn-cs"/>
              </a:rPr>
              <a:t> and </a:t>
            </a:r>
            <a:r>
              <a:rPr kumimoji="0" lang="en-US" sz="2000" b="1" i="0" u="none" strike="noStrike" kern="1200" cap="none" spc="0" normalizeH="0" baseline="0" noProof="0">
                <a:ln>
                  <a:noFill/>
                </a:ln>
                <a:solidFill>
                  <a:srgbClr val="000000"/>
                </a:solidFill>
                <a:effectLst/>
                <a:uLnTx/>
                <a:uFillTx/>
                <a:latin typeface="Segoe UI"/>
                <a:ea typeface="+mn-ea"/>
                <a:cs typeface="+mn-cs"/>
              </a:rPr>
              <a:t>Secure Access Service Edge</a:t>
            </a:r>
            <a:r>
              <a:rPr kumimoji="0" lang="en-US" sz="2000" b="0" i="0" u="none" strike="noStrike" kern="1200" cap="none" spc="0" normalizeH="0" baseline="0" noProof="0">
                <a:ln>
                  <a:noFill/>
                </a:ln>
                <a:solidFill>
                  <a:srgbClr val="000000"/>
                </a:solidFill>
                <a:effectLst/>
                <a:uLnTx/>
                <a:uFillTx/>
                <a:latin typeface="Segoe UI"/>
                <a:ea typeface="+mn-ea"/>
                <a:cs typeface="+mn-cs"/>
              </a:rPr>
              <a:t> have more in common than they are different</a:t>
            </a:r>
          </a:p>
        </p:txBody>
      </p:sp>
      <p:sp>
        <p:nvSpPr>
          <p:cNvPr id="5" name="Rectangle: Rounded Corners 4">
            <a:extLst>
              <a:ext uri="{FF2B5EF4-FFF2-40B4-BE49-F238E27FC236}">
                <a16:creationId xmlns:a16="http://schemas.microsoft.com/office/drawing/2014/main" id="{EC5AC821-BF42-4D88-AF7F-8FB466282B6D}"/>
              </a:ext>
            </a:extLst>
          </p:cNvPr>
          <p:cNvSpPr/>
          <p:nvPr/>
        </p:nvSpPr>
        <p:spPr>
          <a:xfrm>
            <a:off x="2639597" y="2495113"/>
            <a:ext cx="4791028" cy="2885470"/>
          </a:xfrm>
          <a:prstGeom prst="roundRect">
            <a:avLst/>
          </a:prstGeom>
          <a:solidFill>
            <a:schemeClr val="tx2">
              <a:alpha val="10000"/>
            </a:schemeClr>
          </a:solidFill>
          <a:ln w="38100">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0" bIns="146304" numCol="1" spcCol="0" rtlCol="0" fromWordArt="0" anchor="ctr" anchorCtr="0" forceAA="0" compatLnSpc="1">
            <a:prstTxWarp prst="textNoShape">
              <a:avLst/>
            </a:prstTxWarp>
            <a:noAutofit/>
          </a:bodyPr>
          <a:lstStyle/>
          <a:p>
            <a:pPr algn="r" defTabSz="932472" fontAlgn="base">
              <a:spcBef>
                <a:spcPct val="0"/>
              </a:spcBef>
              <a:spcAft>
                <a:spcPct val="0"/>
              </a:spcAft>
            </a:pPr>
            <a:endParaRPr lang="en-US" sz="2000" b="1">
              <a:gradFill>
                <a:gsLst>
                  <a:gs pos="82000">
                    <a:srgbClr val="0078D4"/>
                  </a:gs>
                  <a:gs pos="0">
                    <a:srgbClr val="0078D4"/>
                  </a:gs>
                </a:gsLst>
                <a:lin ang="2700000" scaled="1"/>
              </a:gradFill>
              <a:latin typeface="Segoe UI"/>
              <a:cs typeface="Segoe UI" pitchFamily="34" charset="0"/>
            </a:endParaRPr>
          </a:p>
        </p:txBody>
      </p:sp>
      <p:sp>
        <p:nvSpPr>
          <p:cNvPr id="6" name="TextBox 5">
            <a:extLst>
              <a:ext uri="{FF2B5EF4-FFF2-40B4-BE49-F238E27FC236}">
                <a16:creationId xmlns:a16="http://schemas.microsoft.com/office/drawing/2014/main" id="{FE3276B7-99AC-47FC-BA3F-11A308C5C56A}"/>
              </a:ext>
            </a:extLst>
          </p:cNvPr>
          <p:cNvSpPr txBox="1"/>
          <p:nvPr/>
        </p:nvSpPr>
        <p:spPr>
          <a:xfrm>
            <a:off x="6781800" y="73152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7" name="TextBox 6">
            <a:extLst>
              <a:ext uri="{FF2B5EF4-FFF2-40B4-BE49-F238E27FC236}">
                <a16:creationId xmlns:a16="http://schemas.microsoft.com/office/drawing/2014/main" id="{306CC8D1-991F-4137-A134-1363C2CCB7F7}"/>
              </a:ext>
            </a:extLst>
          </p:cNvPr>
          <p:cNvSpPr txBox="1"/>
          <p:nvPr/>
        </p:nvSpPr>
        <p:spPr>
          <a:xfrm>
            <a:off x="9528175" y="72167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Tree>
    <p:extLst>
      <p:ext uri="{BB962C8B-B14F-4D97-AF65-F5344CB8AC3E}">
        <p14:creationId xmlns:p14="http://schemas.microsoft.com/office/powerpoint/2010/main" val="1924462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600"/>
                                        <p:tgtEl>
                                          <p:spTgt spid="27"/>
                                        </p:tgtEl>
                                      </p:cBhvr>
                                    </p:animEffect>
                                  </p:childTnLst>
                                </p:cTn>
                              </p:par>
                            </p:childTnLst>
                          </p:cTn>
                        </p:par>
                        <p:par>
                          <p:cTn id="14" fill="hold">
                            <p:stCondLst>
                              <p:cond delay="1000"/>
                            </p:stCondLst>
                            <p:childTnLst>
                              <p:par>
                                <p:cTn id="15" presetID="22" presetClass="entr" presetSubtype="1" fill="hold" grpId="0" nodeType="afterEffect">
                                  <p:stCondLst>
                                    <p:cond delay="50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8" grpId="0"/>
      <p:bldP spid="26" grpId="0"/>
      <p:bldP spid="27"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41" name="Graphic 3640">
            <a:extLst>
              <a:ext uri="{FF2B5EF4-FFF2-40B4-BE49-F238E27FC236}">
                <a16:creationId xmlns:a16="http://schemas.microsoft.com/office/drawing/2014/main" id="{3E6EF997-5D44-46D6-B424-B21379BECA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584" y="461309"/>
            <a:ext cx="11299239" cy="5469038"/>
          </a:xfrm>
          <a:prstGeom prst="rect">
            <a:avLst/>
          </a:prstGeom>
          <a:effectLst/>
        </p:spPr>
      </p:pic>
      <p:sp>
        <p:nvSpPr>
          <p:cNvPr id="375" name="Rectangle 374">
            <a:extLst>
              <a:ext uri="{FF2B5EF4-FFF2-40B4-BE49-F238E27FC236}">
                <a16:creationId xmlns:a16="http://schemas.microsoft.com/office/drawing/2014/main" id="{137212C3-42BA-491F-9884-48C693C6E883}"/>
              </a:ext>
            </a:extLst>
          </p:cNvPr>
          <p:cNvSpPr/>
          <p:nvPr/>
        </p:nvSpPr>
        <p:spPr bwMode="auto">
          <a:xfrm>
            <a:off x="0" y="4594957"/>
            <a:ext cx="12192000" cy="2300303"/>
          </a:xfrm>
          <a:prstGeom prst="rect">
            <a:avLst/>
          </a:prstGeom>
          <a:gradFill>
            <a:gsLst>
              <a:gs pos="0">
                <a:schemeClr val="bg2">
                  <a:alpha val="0"/>
                </a:schemeClr>
              </a:gs>
              <a:gs pos="52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Segoe UI" pitchFamily="34" charset="0"/>
              <a:cs typeface="Segoe UI" pitchFamily="34" charset="0"/>
            </a:endParaRPr>
          </a:p>
        </p:txBody>
      </p:sp>
      <p:pic>
        <p:nvPicPr>
          <p:cNvPr id="3642" name="Graphic 3641">
            <a:extLst>
              <a:ext uri="{FF2B5EF4-FFF2-40B4-BE49-F238E27FC236}">
                <a16:creationId xmlns:a16="http://schemas.microsoft.com/office/drawing/2014/main" id="{1F941730-800A-48C5-8A63-D3972B939A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366" y="1227089"/>
            <a:ext cx="12946050" cy="4117891"/>
          </a:xfrm>
          <a:prstGeom prst="rect">
            <a:avLst/>
          </a:prstGeom>
        </p:spPr>
      </p:pic>
      <p:grpSp>
        <p:nvGrpSpPr>
          <p:cNvPr id="3751" name="Group 3750" hidden="1">
            <a:extLst>
              <a:ext uri="{FF2B5EF4-FFF2-40B4-BE49-F238E27FC236}">
                <a16:creationId xmlns:a16="http://schemas.microsoft.com/office/drawing/2014/main" id="{96A39703-F5E8-4C7F-BE07-0076E5E1EB13}"/>
              </a:ext>
            </a:extLst>
          </p:cNvPr>
          <p:cNvGrpSpPr/>
          <p:nvPr/>
        </p:nvGrpSpPr>
        <p:grpSpPr>
          <a:xfrm>
            <a:off x="1138195" y="1080802"/>
            <a:ext cx="10555561" cy="4221797"/>
            <a:chOff x="1138195" y="918757"/>
            <a:chExt cx="10555561" cy="4221797"/>
          </a:xfrm>
          <a:solidFill>
            <a:schemeClr val="accent2"/>
          </a:solidFill>
        </p:grpSpPr>
        <p:sp>
          <p:nvSpPr>
            <p:cNvPr id="3646" name="Freeform: Shape 3645">
              <a:extLst>
                <a:ext uri="{FF2B5EF4-FFF2-40B4-BE49-F238E27FC236}">
                  <a16:creationId xmlns:a16="http://schemas.microsoft.com/office/drawing/2014/main" id="{0D138562-54A8-4522-B313-F2DA3F5228C2}"/>
                </a:ext>
              </a:extLst>
            </p:cNvPr>
            <p:cNvSpPr/>
            <p:nvPr/>
          </p:nvSpPr>
          <p:spPr>
            <a:xfrm>
              <a:off x="1169152" y="186706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47" name="Freeform: Shape 3646">
              <a:extLst>
                <a:ext uri="{FF2B5EF4-FFF2-40B4-BE49-F238E27FC236}">
                  <a16:creationId xmlns:a16="http://schemas.microsoft.com/office/drawing/2014/main" id="{5E4CEB21-C207-4183-BF0E-F8F310C0BE64}"/>
                </a:ext>
              </a:extLst>
            </p:cNvPr>
            <p:cNvSpPr/>
            <p:nvPr/>
          </p:nvSpPr>
          <p:spPr>
            <a:xfrm>
              <a:off x="1157802" y="185571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48" name="Freeform: Shape 3647">
              <a:extLst>
                <a:ext uri="{FF2B5EF4-FFF2-40B4-BE49-F238E27FC236}">
                  <a16:creationId xmlns:a16="http://schemas.microsoft.com/office/drawing/2014/main" id="{1DF85DC6-CC87-4B58-B47B-00182A1B5847}"/>
                </a:ext>
              </a:extLst>
            </p:cNvPr>
            <p:cNvSpPr/>
            <p:nvPr/>
          </p:nvSpPr>
          <p:spPr>
            <a:xfrm>
              <a:off x="1138195" y="183714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49" name="Freeform: Shape 3648">
              <a:extLst>
                <a:ext uri="{FF2B5EF4-FFF2-40B4-BE49-F238E27FC236}">
                  <a16:creationId xmlns:a16="http://schemas.microsoft.com/office/drawing/2014/main" id="{5B2ABCFB-EF24-4A7E-B2F0-7669146CE270}"/>
                </a:ext>
              </a:extLst>
            </p:cNvPr>
            <p:cNvSpPr/>
            <p:nvPr/>
          </p:nvSpPr>
          <p:spPr>
            <a:xfrm>
              <a:off x="8528620" y="2954684"/>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0" name="Freeform: Shape 3649">
              <a:extLst>
                <a:ext uri="{FF2B5EF4-FFF2-40B4-BE49-F238E27FC236}">
                  <a16:creationId xmlns:a16="http://schemas.microsoft.com/office/drawing/2014/main" id="{C2D6D761-00BC-44D3-9F44-00E46691E058}"/>
                </a:ext>
              </a:extLst>
            </p:cNvPr>
            <p:cNvSpPr/>
            <p:nvPr/>
          </p:nvSpPr>
          <p:spPr>
            <a:xfrm>
              <a:off x="8528620" y="2930950"/>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1" name="Freeform: Shape 3650">
              <a:extLst>
                <a:ext uri="{FF2B5EF4-FFF2-40B4-BE49-F238E27FC236}">
                  <a16:creationId xmlns:a16="http://schemas.microsoft.com/office/drawing/2014/main" id="{CEAE0A90-6051-4EB6-9F56-FB2AA8B40F46}"/>
                </a:ext>
              </a:extLst>
            </p:cNvPr>
            <p:cNvSpPr/>
            <p:nvPr/>
          </p:nvSpPr>
          <p:spPr>
            <a:xfrm>
              <a:off x="8245881" y="2664722"/>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2" name="Freeform: Shape 3651">
              <a:extLst>
                <a:ext uri="{FF2B5EF4-FFF2-40B4-BE49-F238E27FC236}">
                  <a16:creationId xmlns:a16="http://schemas.microsoft.com/office/drawing/2014/main" id="{B33098AB-D3DA-4B59-9253-45839CF572F0}"/>
                </a:ext>
              </a:extLst>
            </p:cNvPr>
            <p:cNvSpPr/>
            <p:nvPr/>
          </p:nvSpPr>
          <p:spPr>
            <a:xfrm>
              <a:off x="8245881" y="2640989"/>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3" name="Freeform: Shape 3652">
              <a:extLst>
                <a:ext uri="{FF2B5EF4-FFF2-40B4-BE49-F238E27FC236}">
                  <a16:creationId xmlns:a16="http://schemas.microsoft.com/office/drawing/2014/main" id="{C6059F53-3750-489C-BF92-59406B2FEED9}"/>
                </a:ext>
              </a:extLst>
            </p:cNvPr>
            <p:cNvSpPr/>
            <p:nvPr/>
          </p:nvSpPr>
          <p:spPr>
            <a:xfrm>
              <a:off x="8341847" y="227879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4" name="Freeform: Shape 3653">
              <a:extLst>
                <a:ext uri="{FF2B5EF4-FFF2-40B4-BE49-F238E27FC236}">
                  <a16:creationId xmlns:a16="http://schemas.microsoft.com/office/drawing/2014/main" id="{D5F8158B-2161-456A-9675-98CA29C9777B}"/>
                </a:ext>
              </a:extLst>
            </p:cNvPr>
            <p:cNvSpPr/>
            <p:nvPr/>
          </p:nvSpPr>
          <p:spPr>
            <a:xfrm>
              <a:off x="9363422" y="32921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5" name="Freeform: Shape 3654">
              <a:extLst>
                <a:ext uri="{FF2B5EF4-FFF2-40B4-BE49-F238E27FC236}">
                  <a16:creationId xmlns:a16="http://schemas.microsoft.com/office/drawing/2014/main" id="{5E98ADA7-FDE5-4F90-99CC-C6DBC9753E89}"/>
                </a:ext>
              </a:extLst>
            </p:cNvPr>
            <p:cNvSpPr/>
            <p:nvPr/>
          </p:nvSpPr>
          <p:spPr>
            <a:xfrm>
              <a:off x="9458357" y="34118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6" name="Freeform: Shape 3655">
              <a:extLst>
                <a:ext uri="{FF2B5EF4-FFF2-40B4-BE49-F238E27FC236}">
                  <a16:creationId xmlns:a16="http://schemas.microsoft.com/office/drawing/2014/main" id="{72F391F6-1248-4673-989A-7C52DCFE0A9D}"/>
                </a:ext>
              </a:extLst>
            </p:cNvPr>
            <p:cNvSpPr/>
            <p:nvPr/>
          </p:nvSpPr>
          <p:spPr>
            <a:xfrm>
              <a:off x="9458357" y="3387047"/>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7" name="Freeform: Shape 3656">
              <a:extLst>
                <a:ext uri="{FF2B5EF4-FFF2-40B4-BE49-F238E27FC236}">
                  <a16:creationId xmlns:a16="http://schemas.microsoft.com/office/drawing/2014/main" id="{66375E21-5A28-42A6-B979-0BE5B07B1140}"/>
                </a:ext>
              </a:extLst>
            </p:cNvPr>
            <p:cNvSpPr/>
            <p:nvPr/>
          </p:nvSpPr>
          <p:spPr>
            <a:xfrm>
              <a:off x="9734904" y="1705060"/>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8" name="Freeform: Shape 3657">
              <a:extLst>
                <a:ext uri="{FF2B5EF4-FFF2-40B4-BE49-F238E27FC236}">
                  <a16:creationId xmlns:a16="http://schemas.microsoft.com/office/drawing/2014/main" id="{B2208581-1F2B-43C0-B9BD-6B5544628DF6}"/>
                </a:ext>
              </a:extLst>
            </p:cNvPr>
            <p:cNvSpPr/>
            <p:nvPr/>
          </p:nvSpPr>
          <p:spPr>
            <a:xfrm>
              <a:off x="10951507" y="291547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9" name="Freeform: Shape 3658">
              <a:extLst>
                <a:ext uri="{FF2B5EF4-FFF2-40B4-BE49-F238E27FC236}">
                  <a16:creationId xmlns:a16="http://schemas.microsoft.com/office/drawing/2014/main" id="{3801F541-8A25-4585-9F70-750CB268FFFD}"/>
                </a:ext>
              </a:extLst>
            </p:cNvPr>
            <p:cNvSpPr/>
            <p:nvPr/>
          </p:nvSpPr>
          <p:spPr>
            <a:xfrm>
              <a:off x="9758637" y="253057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0" name="Freeform: Shape 3659">
              <a:extLst>
                <a:ext uri="{FF2B5EF4-FFF2-40B4-BE49-F238E27FC236}">
                  <a16:creationId xmlns:a16="http://schemas.microsoft.com/office/drawing/2014/main" id="{CB6C6CF0-094D-46DD-9317-D6C0A942BB13}"/>
                </a:ext>
              </a:extLst>
            </p:cNvPr>
            <p:cNvSpPr/>
            <p:nvPr/>
          </p:nvSpPr>
          <p:spPr>
            <a:xfrm>
              <a:off x="9758637" y="25120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1" name="Freeform: Shape 3660">
              <a:extLst>
                <a:ext uri="{FF2B5EF4-FFF2-40B4-BE49-F238E27FC236}">
                  <a16:creationId xmlns:a16="http://schemas.microsoft.com/office/drawing/2014/main" id="{1B8CCAF7-B1FC-4418-A2F3-CD464728FBED}"/>
                </a:ext>
              </a:extLst>
            </p:cNvPr>
            <p:cNvSpPr/>
            <p:nvPr/>
          </p:nvSpPr>
          <p:spPr>
            <a:xfrm>
              <a:off x="9758637" y="24934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2" name="Freeform: Shape 3661">
              <a:extLst>
                <a:ext uri="{FF2B5EF4-FFF2-40B4-BE49-F238E27FC236}">
                  <a16:creationId xmlns:a16="http://schemas.microsoft.com/office/drawing/2014/main" id="{642A29B3-2BA6-4058-A037-FAB4F9A551B1}"/>
                </a:ext>
              </a:extLst>
            </p:cNvPr>
            <p:cNvSpPr/>
            <p:nvPr/>
          </p:nvSpPr>
          <p:spPr>
            <a:xfrm>
              <a:off x="10050664" y="284736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3" name="Freeform: Shape 3662">
              <a:extLst>
                <a:ext uri="{FF2B5EF4-FFF2-40B4-BE49-F238E27FC236}">
                  <a16:creationId xmlns:a16="http://schemas.microsoft.com/office/drawing/2014/main" id="{A82C5EE8-87B5-41AD-9654-EE78564AE06F}"/>
                </a:ext>
              </a:extLst>
            </p:cNvPr>
            <p:cNvSpPr/>
            <p:nvPr/>
          </p:nvSpPr>
          <p:spPr>
            <a:xfrm>
              <a:off x="10021771" y="24201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4" name="Freeform: Shape 3663">
              <a:extLst>
                <a:ext uri="{FF2B5EF4-FFF2-40B4-BE49-F238E27FC236}">
                  <a16:creationId xmlns:a16="http://schemas.microsoft.com/office/drawing/2014/main" id="{337CB2CE-DD45-468C-BE84-ADE331168827}"/>
                </a:ext>
              </a:extLst>
            </p:cNvPr>
            <p:cNvSpPr/>
            <p:nvPr/>
          </p:nvSpPr>
          <p:spPr>
            <a:xfrm>
              <a:off x="10021771" y="24428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5" name="Freeform: Shape 3664">
              <a:extLst>
                <a:ext uri="{FF2B5EF4-FFF2-40B4-BE49-F238E27FC236}">
                  <a16:creationId xmlns:a16="http://schemas.microsoft.com/office/drawing/2014/main" id="{24B6600F-5266-4139-9CDA-31265F2B1FE2}"/>
                </a:ext>
              </a:extLst>
            </p:cNvPr>
            <p:cNvSpPr/>
            <p:nvPr/>
          </p:nvSpPr>
          <p:spPr>
            <a:xfrm>
              <a:off x="9289126" y="290412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6" name="Freeform: Shape 3665">
              <a:extLst>
                <a:ext uri="{FF2B5EF4-FFF2-40B4-BE49-F238E27FC236}">
                  <a16:creationId xmlns:a16="http://schemas.microsoft.com/office/drawing/2014/main" id="{60CB7696-4662-4479-BE9B-89D0957759FE}"/>
                </a:ext>
              </a:extLst>
            </p:cNvPr>
            <p:cNvSpPr/>
            <p:nvPr/>
          </p:nvSpPr>
          <p:spPr>
            <a:xfrm>
              <a:off x="10586216" y="187429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7" name="Freeform: Shape 3666">
              <a:extLst>
                <a:ext uri="{FF2B5EF4-FFF2-40B4-BE49-F238E27FC236}">
                  <a16:creationId xmlns:a16="http://schemas.microsoft.com/office/drawing/2014/main" id="{49F161B1-7AC1-44E9-BA26-BD948348FFEC}"/>
                </a:ext>
              </a:extLst>
            </p:cNvPr>
            <p:cNvSpPr/>
            <p:nvPr/>
          </p:nvSpPr>
          <p:spPr>
            <a:xfrm>
              <a:off x="10586216" y="189596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8" name="Freeform: Shape 3667">
              <a:extLst>
                <a:ext uri="{FF2B5EF4-FFF2-40B4-BE49-F238E27FC236}">
                  <a16:creationId xmlns:a16="http://schemas.microsoft.com/office/drawing/2014/main" id="{5B166281-897A-43A5-9DE8-6C64AF5FAEB0}"/>
                </a:ext>
              </a:extLst>
            </p:cNvPr>
            <p:cNvSpPr/>
            <p:nvPr/>
          </p:nvSpPr>
          <p:spPr>
            <a:xfrm>
              <a:off x="10563515" y="187429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9" name="Freeform: Shape 3668">
              <a:extLst>
                <a:ext uri="{FF2B5EF4-FFF2-40B4-BE49-F238E27FC236}">
                  <a16:creationId xmlns:a16="http://schemas.microsoft.com/office/drawing/2014/main" id="{D7799F77-FCF1-4FD2-8EA4-BCCFBF5980A6}"/>
                </a:ext>
              </a:extLst>
            </p:cNvPr>
            <p:cNvSpPr/>
            <p:nvPr/>
          </p:nvSpPr>
          <p:spPr>
            <a:xfrm>
              <a:off x="10563515" y="189596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0" name="Freeform: Shape 3669">
              <a:extLst>
                <a:ext uri="{FF2B5EF4-FFF2-40B4-BE49-F238E27FC236}">
                  <a16:creationId xmlns:a16="http://schemas.microsoft.com/office/drawing/2014/main" id="{EC84EA24-D59A-4853-903C-A47DDB744F4C}"/>
                </a:ext>
              </a:extLst>
            </p:cNvPr>
            <p:cNvSpPr/>
            <p:nvPr/>
          </p:nvSpPr>
          <p:spPr>
            <a:xfrm>
              <a:off x="10456198"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1" name="Freeform: Shape 3670">
              <a:extLst>
                <a:ext uri="{FF2B5EF4-FFF2-40B4-BE49-F238E27FC236}">
                  <a16:creationId xmlns:a16="http://schemas.microsoft.com/office/drawing/2014/main" id="{7F42FB94-4A29-423E-9C50-381D6B4F3D3B}"/>
                </a:ext>
              </a:extLst>
            </p:cNvPr>
            <p:cNvSpPr/>
            <p:nvPr/>
          </p:nvSpPr>
          <p:spPr>
            <a:xfrm>
              <a:off x="10456198" y="19042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2" name="Freeform: Shape 3671">
              <a:extLst>
                <a:ext uri="{FF2B5EF4-FFF2-40B4-BE49-F238E27FC236}">
                  <a16:creationId xmlns:a16="http://schemas.microsoft.com/office/drawing/2014/main" id="{F9C4DA83-D663-4F88-AA41-CA54334A07F1}"/>
                </a:ext>
              </a:extLst>
            </p:cNvPr>
            <p:cNvSpPr/>
            <p:nvPr/>
          </p:nvSpPr>
          <p:spPr>
            <a:xfrm>
              <a:off x="10480963"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3" name="Freeform: Shape 3672">
              <a:extLst>
                <a:ext uri="{FF2B5EF4-FFF2-40B4-BE49-F238E27FC236}">
                  <a16:creationId xmlns:a16="http://schemas.microsoft.com/office/drawing/2014/main" id="{AB4085F5-D5B6-4D41-9969-6EB619D76B80}"/>
                </a:ext>
              </a:extLst>
            </p:cNvPr>
            <p:cNvSpPr/>
            <p:nvPr/>
          </p:nvSpPr>
          <p:spPr>
            <a:xfrm>
              <a:off x="10210607" y="192382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4" name="Freeform: Shape 3673">
              <a:extLst>
                <a:ext uri="{FF2B5EF4-FFF2-40B4-BE49-F238E27FC236}">
                  <a16:creationId xmlns:a16="http://schemas.microsoft.com/office/drawing/2014/main" id="{F1CED31E-CFF1-45C8-83B6-90D804D3F11F}"/>
                </a:ext>
              </a:extLst>
            </p:cNvPr>
            <p:cNvSpPr/>
            <p:nvPr/>
          </p:nvSpPr>
          <p:spPr>
            <a:xfrm>
              <a:off x="10111545" y="1799994"/>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5" name="Freeform: Shape 3674">
              <a:extLst>
                <a:ext uri="{FF2B5EF4-FFF2-40B4-BE49-F238E27FC236}">
                  <a16:creationId xmlns:a16="http://schemas.microsoft.com/office/drawing/2014/main" id="{ACAD7A96-6EAE-42A1-A51F-6F4B60DC87CC}"/>
                </a:ext>
              </a:extLst>
            </p:cNvPr>
            <p:cNvSpPr/>
            <p:nvPr/>
          </p:nvSpPr>
          <p:spPr>
            <a:xfrm>
              <a:off x="9363422" y="331791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6" name="Freeform: Shape 3675">
              <a:extLst>
                <a:ext uri="{FF2B5EF4-FFF2-40B4-BE49-F238E27FC236}">
                  <a16:creationId xmlns:a16="http://schemas.microsoft.com/office/drawing/2014/main" id="{027529F7-B627-4931-9B98-F0FCE337E995}"/>
                </a:ext>
              </a:extLst>
            </p:cNvPr>
            <p:cNvSpPr/>
            <p:nvPr/>
          </p:nvSpPr>
          <p:spPr>
            <a:xfrm>
              <a:off x="11152727" y="46284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7" name="Freeform: Shape 3676">
              <a:extLst>
                <a:ext uri="{FF2B5EF4-FFF2-40B4-BE49-F238E27FC236}">
                  <a16:creationId xmlns:a16="http://schemas.microsoft.com/office/drawing/2014/main" id="{83030849-8FD3-417D-B882-B7EB659DF30A}"/>
                </a:ext>
              </a:extLst>
            </p:cNvPr>
            <p:cNvSpPr/>
            <p:nvPr/>
          </p:nvSpPr>
          <p:spPr>
            <a:xfrm>
              <a:off x="9774116" y="476978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8" name="Freeform: Shape 3677">
              <a:extLst>
                <a:ext uri="{FF2B5EF4-FFF2-40B4-BE49-F238E27FC236}">
                  <a16:creationId xmlns:a16="http://schemas.microsoft.com/office/drawing/2014/main" id="{7F2B6C38-4F61-4BED-8BE7-4B5A8398EE6F}"/>
                </a:ext>
              </a:extLst>
            </p:cNvPr>
            <p:cNvSpPr/>
            <p:nvPr/>
          </p:nvSpPr>
          <p:spPr>
            <a:xfrm>
              <a:off x="10850381" y="507316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9" name="Freeform: Shape 3678">
              <a:extLst>
                <a:ext uri="{FF2B5EF4-FFF2-40B4-BE49-F238E27FC236}">
                  <a16:creationId xmlns:a16="http://schemas.microsoft.com/office/drawing/2014/main" id="{E46831F5-4D35-4F5A-9D09-5609C764F118}"/>
                </a:ext>
              </a:extLst>
            </p:cNvPr>
            <p:cNvSpPr/>
            <p:nvPr/>
          </p:nvSpPr>
          <p:spPr>
            <a:xfrm>
              <a:off x="11038186" y="487813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0" name="Freeform: Shape 3679">
              <a:extLst>
                <a:ext uri="{FF2B5EF4-FFF2-40B4-BE49-F238E27FC236}">
                  <a16:creationId xmlns:a16="http://schemas.microsoft.com/office/drawing/2014/main" id="{BA1C674E-212C-4A66-9998-869CD641D8F5}"/>
                </a:ext>
              </a:extLst>
            </p:cNvPr>
            <p:cNvSpPr/>
            <p:nvPr/>
          </p:nvSpPr>
          <p:spPr>
            <a:xfrm>
              <a:off x="11648036" y="509483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1" name="Freeform: Shape 3680">
              <a:extLst>
                <a:ext uri="{FF2B5EF4-FFF2-40B4-BE49-F238E27FC236}">
                  <a16:creationId xmlns:a16="http://schemas.microsoft.com/office/drawing/2014/main" id="{0764E5A4-6D62-4C95-AB66-7639CEC90BC7}"/>
                </a:ext>
              </a:extLst>
            </p:cNvPr>
            <p:cNvSpPr/>
            <p:nvPr/>
          </p:nvSpPr>
          <p:spPr>
            <a:xfrm>
              <a:off x="6181061" y="475637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2" name="Freeform: Shape 3681">
              <a:extLst>
                <a:ext uri="{FF2B5EF4-FFF2-40B4-BE49-F238E27FC236}">
                  <a16:creationId xmlns:a16="http://schemas.microsoft.com/office/drawing/2014/main" id="{8BF16022-BEBE-408B-AD3E-7D15A1E80CB3}"/>
                </a:ext>
              </a:extLst>
            </p:cNvPr>
            <p:cNvSpPr/>
            <p:nvPr/>
          </p:nvSpPr>
          <p:spPr>
            <a:xfrm>
              <a:off x="6555638" y="44137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3" name="Freeform: Shape 3682">
              <a:extLst>
                <a:ext uri="{FF2B5EF4-FFF2-40B4-BE49-F238E27FC236}">
                  <a16:creationId xmlns:a16="http://schemas.microsoft.com/office/drawing/2014/main" id="{8CD05F7F-ED9D-4BEC-9F4C-90390BF0E248}"/>
                </a:ext>
              </a:extLst>
            </p:cNvPr>
            <p:cNvSpPr/>
            <p:nvPr/>
          </p:nvSpPr>
          <p:spPr>
            <a:xfrm>
              <a:off x="4019243" y="427550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4" name="Freeform: Shape 3683">
              <a:extLst>
                <a:ext uri="{FF2B5EF4-FFF2-40B4-BE49-F238E27FC236}">
                  <a16:creationId xmlns:a16="http://schemas.microsoft.com/office/drawing/2014/main" id="{6CCF84CD-055F-443D-996B-8CB5119D2C22}"/>
                </a:ext>
              </a:extLst>
            </p:cNvPr>
            <p:cNvSpPr/>
            <p:nvPr/>
          </p:nvSpPr>
          <p:spPr>
            <a:xfrm>
              <a:off x="4018212" y="42466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5" name="Freeform: Shape 3684">
              <a:extLst>
                <a:ext uri="{FF2B5EF4-FFF2-40B4-BE49-F238E27FC236}">
                  <a16:creationId xmlns:a16="http://schemas.microsoft.com/office/drawing/2014/main" id="{5F4DE4CF-9AA9-4661-8170-70370BB9CC64}"/>
                </a:ext>
              </a:extLst>
            </p:cNvPr>
            <p:cNvSpPr/>
            <p:nvPr/>
          </p:nvSpPr>
          <p:spPr>
            <a:xfrm>
              <a:off x="3801514" y="4333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6" name="Freeform: Shape 3685">
              <a:extLst>
                <a:ext uri="{FF2B5EF4-FFF2-40B4-BE49-F238E27FC236}">
                  <a16:creationId xmlns:a16="http://schemas.microsoft.com/office/drawing/2014/main" id="{5211047D-54B4-4331-ABB4-6DCEE4A00C66}"/>
                </a:ext>
              </a:extLst>
            </p:cNvPr>
            <p:cNvSpPr/>
            <p:nvPr/>
          </p:nvSpPr>
          <p:spPr>
            <a:xfrm>
              <a:off x="3781907" y="43766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7" name="Freeform: Shape 3686">
              <a:extLst>
                <a:ext uri="{FF2B5EF4-FFF2-40B4-BE49-F238E27FC236}">
                  <a16:creationId xmlns:a16="http://schemas.microsoft.com/office/drawing/2014/main" id="{C8E7CC72-81B5-4027-8B8F-8D3EB59575F7}"/>
                </a:ext>
              </a:extLst>
            </p:cNvPr>
            <p:cNvSpPr/>
            <p:nvPr/>
          </p:nvSpPr>
          <p:spPr>
            <a:xfrm>
              <a:off x="3826279" y="436734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8" name="Freeform: Shape 3687">
              <a:extLst>
                <a:ext uri="{FF2B5EF4-FFF2-40B4-BE49-F238E27FC236}">
                  <a16:creationId xmlns:a16="http://schemas.microsoft.com/office/drawing/2014/main" id="{D7DA5A10-C655-4A5E-B55B-D50C2BA96355}"/>
                </a:ext>
              </a:extLst>
            </p:cNvPr>
            <p:cNvSpPr/>
            <p:nvPr/>
          </p:nvSpPr>
          <p:spPr>
            <a:xfrm>
              <a:off x="2983221" y="46449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9" name="Freeform: Shape 3688">
              <a:extLst>
                <a:ext uri="{FF2B5EF4-FFF2-40B4-BE49-F238E27FC236}">
                  <a16:creationId xmlns:a16="http://schemas.microsoft.com/office/drawing/2014/main" id="{223CE0C5-BD29-4001-B59D-E574E5A537B7}"/>
                </a:ext>
              </a:extLst>
            </p:cNvPr>
            <p:cNvSpPr/>
            <p:nvPr/>
          </p:nvSpPr>
          <p:spPr>
            <a:xfrm>
              <a:off x="2970839" y="15120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0" name="Freeform: Shape 3689">
              <a:extLst>
                <a:ext uri="{FF2B5EF4-FFF2-40B4-BE49-F238E27FC236}">
                  <a16:creationId xmlns:a16="http://schemas.microsoft.com/office/drawing/2014/main" id="{5BC8C2F3-EAB0-4824-AEA2-EA1BAB6CFAE0}"/>
                </a:ext>
              </a:extLst>
            </p:cNvPr>
            <p:cNvSpPr/>
            <p:nvPr/>
          </p:nvSpPr>
          <p:spPr>
            <a:xfrm>
              <a:off x="2724217" y="15832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1" name="Freeform: Shape 3690">
              <a:extLst>
                <a:ext uri="{FF2B5EF4-FFF2-40B4-BE49-F238E27FC236}">
                  <a16:creationId xmlns:a16="http://schemas.microsoft.com/office/drawing/2014/main" id="{2F5163EB-BF40-4F80-A7FA-EF868B5FE860}"/>
                </a:ext>
              </a:extLst>
            </p:cNvPr>
            <p:cNvSpPr/>
            <p:nvPr/>
          </p:nvSpPr>
          <p:spPr>
            <a:xfrm>
              <a:off x="1483880" y="11880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2" name="Freeform: Shape 3691">
              <a:extLst>
                <a:ext uri="{FF2B5EF4-FFF2-40B4-BE49-F238E27FC236}">
                  <a16:creationId xmlns:a16="http://schemas.microsoft.com/office/drawing/2014/main" id="{253C7DC7-71C9-4CC4-808E-44287F6B20ED}"/>
                </a:ext>
              </a:extLst>
            </p:cNvPr>
            <p:cNvSpPr/>
            <p:nvPr/>
          </p:nvSpPr>
          <p:spPr>
            <a:xfrm>
              <a:off x="1802735" y="26213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3" name="Freeform: Shape 3692">
              <a:extLst>
                <a:ext uri="{FF2B5EF4-FFF2-40B4-BE49-F238E27FC236}">
                  <a16:creationId xmlns:a16="http://schemas.microsoft.com/office/drawing/2014/main" id="{B03A42E4-034D-476D-AFC9-FD65785127C8}"/>
                </a:ext>
              </a:extLst>
            </p:cNvPr>
            <p:cNvSpPr/>
            <p:nvPr/>
          </p:nvSpPr>
          <p:spPr>
            <a:xfrm>
              <a:off x="3094666" y="273798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4" name="Freeform: Shape 3693">
              <a:extLst>
                <a:ext uri="{FF2B5EF4-FFF2-40B4-BE49-F238E27FC236}">
                  <a16:creationId xmlns:a16="http://schemas.microsoft.com/office/drawing/2014/main" id="{E2FB90FC-3401-44C1-A8AA-D382A05486EE}"/>
                </a:ext>
              </a:extLst>
            </p:cNvPr>
            <p:cNvSpPr/>
            <p:nvPr/>
          </p:nvSpPr>
          <p:spPr>
            <a:xfrm>
              <a:off x="1246544" y="200637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5" name="Freeform: Shape 3694">
              <a:extLst>
                <a:ext uri="{FF2B5EF4-FFF2-40B4-BE49-F238E27FC236}">
                  <a16:creationId xmlns:a16="http://schemas.microsoft.com/office/drawing/2014/main" id="{077B5AE6-BDC5-48C5-B243-ACBFB391A3DF}"/>
                </a:ext>
              </a:extLst>
            </p:cNvPr>
            <p:cNvSpPr/>
            <p:nvPr/>
          </p:nvSpPr>
          <p:spPr>
            <a:xfrm>
              <a:off x="1247576" y="198883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6" name="Freeform: Shape 3695">
              <a:extLst>
                <a:ext uri="{FF2B5EF4-FFF2-40B4-BE49-F238E27FC236}">
                  <a16:creationId xmlns:a16="http://schemas.microsoft.com/office/drawing/2014/main" id="{C71DB540-977A-4249-853C-C18B208E9C70}"/>
                </a:ext>
              </a:extLst>
            </p:cNvPr>
            <p:cNvSpPr/>
            <p:nvPr/>
          </p:nvSpPr>
          <p:spPr>
            <a:xfrm>
              <a:off x="2481721" y="210234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7" name="Freeform: Shape 3696">
              <a:extLst>
                <a:ext uri="{FF2B5EF4-FFF2-40B4-BE49-F238E27FC236}">
                  <a16:creationId xmlns:a16="http://schemas.microsoft.com/office/drawing/2014/main" id="{32DD1AC8-3189-4E20-9AB3-EAC1A43258E6}"/>
                </a:ext>
              </a:extLst>
            </p:cNvPr>
            <p:cNvSpPr/>
            <p:nvPr/>
          </p:nvSpPr>
          <p:spPr>
            <a:xfrm>
              <a:off x="3012114" y="168331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8" name="Freeform: Shape 3697">
              <a:extLst>
                <a:ext uri="{FF2B5EF4-FFF2-40B4-BE49-F238E27FC236}">
                  <a16:creationId xmlns:a16="http://schemas.microsoft.com/office/drawing/2014/main" id="{4D76CC71-6D23-4A5C-A438-2AF3D3840BFE}"/>
                </a:ext>
              </a:extLst>
            </p:cNvPr>
            <p:cNvSpPr/>
            <p:nvPr/>
          </p:nvSpPr>
          <p:spPr>
            <a:xfrm>
              <a:off x="2896542" y="175555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9" name="Freeform: Shape 3698">
              <a:extLst>
                <a:ext uri="{FF2B5EF4-FFF2-40B4-BE49-F238E27FC236}">
                  <a16:creationId xmlns:a16="http://schemas.microsoft.com/office/drawing/2014/main" id="{9ABE40DE-A335-4777-95BC-DB3BABF2ADA1}"/>
                </a:ext>
              </a:extLst>
            </p:cNvPr>
            <p:cNvSpPr/>
            <p:nvPr/>
          </p:nvSpPr>
          <p:spPr>
            <a:xfrm>
              <a:off x="1593261" y="138303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0" name="Freeform: Shape 3699">
              <a:extLst>
                <a:ext uri="{FF2B5EF4-FFF2-40B4-BE49-F238E27FC236}">
                  <a16:creationId xmlns:a16="http://schemas.microsoft.com/office/drawing/2014/main" id="{49841B46-5CD6-4672-93CC-95A2E1303BD4}"/>
                </a:ext>
              </a:extLst>
            </p:cNvPr>
            <p:cNvSpPr/>
            <p:nvPr/>
          </p:nvSpPr>
          <p:spPr>
            <a:xfrm>
              <a:off x="1485944" y="1320093"/>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1" name="Freeform: Shape 3700">
              <a:extLst>
                <a:ext uri="{FF2B5EF4-FFF2-40B4-BE49-F238E27FC236}">
                  <a16:creationId xmlns:a16="http://schemas.microsoft.com/office/drawing/2014/main" id="{60F627E8-7CBF-466F-A860-0E39DD5323FF}"/>
                </a:ext>
              </a:extLst>
            </p:cNvPr>
            <p:cNvSpPr/>
            <p:nvPr/>
          </p:nvSpPr>
          <p:spPr>
            <a:xfrm>
              <a:off x="1718119" y="178142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2" name="Freeform: Shape 3701">
              <a:extLst>
                <a:ext uri="{FF2B5EF4-FFF2-40B4-BE49-F238E27FC236}">
                  <a16:creationId xmlns:a16="http://schemas.microsoft.com/office/drawing/2014/main" id="{AAFA3055-57AA-4EBF-85E6-8102D03695C2}"/>
                </a:ext>
              </a:extLst>
            </p:cNvPr>
            <p:cNvSpPr/>
            <p:nvPr/>
          </p:nvSpPr>
          <p:spPr>
            <a:xfrm>
              <a:off x="1721216" y="176491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3" name="Freeform: Shape 3702">
              <a:extLst>
                <a:ext uri="{FF2B5EF4-FFF2-40B4-BE49-F238E27FC236}">
                  <a16:creationId xmlns:a16="http://schemas.microsoft.com/office/drawing/2014/main" id="{054169AA-AC56-4688-A2A6-A7067A40C3AD}"/>
                </a:ext>
              </a:extLst>
            </p:cNvPr>
            <p:cNvSpPr/>
            <p:nvPr/>
          </p:nvSpPr>
          <p:spPr>
            <a:xfrm>
              <a:off x="2748982" y="18433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4" name="Freeform: Shape 3703">
              <a:extLst>
                <a:ext uri="{FF2B5EF4-FFF2-40B4-BE49-F238E27FC236}">
                  <a16:creationId xmlns:a16="http://schemas.microsoft.com/office/drawing/2014/main" id="{AA6CDB85-3DAE-40C2-8A45-2AC83E6810E6}"/>
                </a:ext>
              </a:extLst>
            </p:cNvPr>
            <p:cNvSpPr/>
            <p:nvPr/>
          </p:nvSpPr>
          <p:spPr>
            <a:xfrm>
              <a:off x="2375436" y="1680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5" name="Freeform: Shape 3704">
              <a:extLst>
                <a:ext uri="{FF2B5EF4-FFF2-40B4-BE49-F238E27FC236}">
                  <a16:creationId xmlns:a16="http://schemas.microsoft.com/office/drawing/2014/main" id="{4E91FAC0-7EE8-430C-904E-C4A2ADA92282}"/>
                </a:ext>
              </a:extLst>
            </p:cNvPr>
            <p:cNvSpPr/>
            <p:nvPr/>
          </p:nvSpPr>
          <p:spPr>
            <a:xfrm>
              <a:off x="2043167" y="224680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6" name="Freeform: Shape 3705">
              <a:extLst>
                <a:ext uri="{FF2B5EF4-FFF2-40B4-BE49-F238E27FC236}">
                  <a16:creationId xmlns:a16="http://schemas.microsoft.com/office/drawing/2014/main" id="{A0DBB040-2A8F-4E6F-AA21-BB5A37C776D1}"/>
                </a:ext>
              </a:extLst>
            </p:cNvPr>
            <p:cNvSpPr/>
            <p:nvPr/>
          </p:nvSpPr>
          <p:spPr>
            <a:xfrm>
              <a:off x="1916243" y="2256021"/>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7" name="Freeform: Shape 3706">
              <a:extLst>
                <a:ext uri="{FF2B5EF4-FFF2-40B4-BE49-F238E27FC236}">
                  <a16:creationId xmlns:a16="http://schemas.microsoft.com/office/drawing/2014/main" id="{E69A7C5B-19F8-48F1-A9E4-16A02948AA1F}"/>
                </a:ext>
              </a:extLst>
            </p:cNvPr>
            <p:cNvSpPr/>
            <p:nvPr/>
          </p:nvSpPr>
          <p:spPr>
            <a:xfrm>
              <a:off x="2012210" y="214155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8" name="Freeform: Shape 3707">
              <a:extLst>
                <a:ext uri="{FF2B5EF4-FFF2-40B4-BE49-F238E27FC236}">
                  <a16:creationId xmlns:a16="http://schemas.microsoft.com/office/drawing/2014/main" id="{A55C8265-36AD-4100-86A7-316B16169C5F}"/>
                </a:ext>
              </a:extLst>
            </p:cNvPr>
            <p:cNvSpPr/>
            <p:nvPr/>
          </p:nvSpPr>
          <p:spPr>
            <a:xfrm>
              <a:off x="1337351" y="187945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9" name="Freeform: Shape 3708">
              <a:extLst>
                <a:ext uri="{FF2B5EF4-FFF2-40B4-BE49-F238E27FC236}">
                  <a16:creationId xmlns:a16="http://schemas.microsoft.com/office/drawing/2014/main" id="{8FBC378A-12EE-4FE9-8676-46F8AAB41CCB}"/>
                </a:ext>
              </a:extLst>
            </p:cNvPr>
            <p:cNvSpPr/>
            <p:nvPr/>
          </p:nvSpPr>
          <p:spPr>
            <a:xfrm>
              <a:off x="1438477" y="205074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0" name="Freeform: Shape 3709">
              <a:extLst>
                <a:ext uri="{FF2B5EF4-FFF2-40B4-BE49-F238E27FC236}">
                  <a16:creationId xmlns:a16="http://schemas.microsoft.com/office/drawing/2014/main" id="{20024640-E258-4F10-8644-5C94117306D1}"/>
                </a:ext>
              </a:extLst>
            </p:cNvPr>
            <p:cNvSpPr/>
            <p:nvPr/>
          </p:nvSpPr>
          <p:spPr>
            <a:xfrm>
              <a:off x="2577688" y="24046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1" name="Freeform: Shape 3710">
              <a:extLst>
                <a:ext uri="{FF2B5EF4-FFF2-40B4-BE49-F238E27FC236}">
                  <a16:creationId xmlns:a16="http://schemas.microsoft.com/office/drawing/2014/main" id="{424C7CFE-31CB-4205-933A-F8C8DD546724}"/>
                </a:ext>
              </a:extLst>
            </p:cNvPr>
            <p:cNvSpPr/>
            <p:nvPr/>
          </p:nvSpPr>
          <p:spPr>
            <a:xfrm>
              <a:off x="6344101" y="1724667"/>
              <a:ext cx="45720" cy="45722"/>
            </a:xfrm>
            <a:custGeom>
              <a:avLst/>
              <a:gdLst>
                <a:gd name="connsiteX0" fmla="*/ 7144 w 47625"/>
                <a:gd name="connsiteY0" fmla="*/ 26194 h 47625"/>
                <a:gd name="connsiteX1" fmla="*/ 7144 w 47625"/>
                <a:gd name="connsiteY1" fmla="*/ 26194 h 47625"/>
                <a:gd name="connsiteX2" fmla="*/ 27146 w 47625"/>
                <a:gd name="connsiteY2" fmla="*/ 45244 h 47625"/>
                <a:gd name="connsiteX3" fmla="*/ 27146 w 47625"/>
                <a:gd name="connsiteY3" fmla="*/ 45244 h 47625"/>
                <a:gd name="connsiteX4" fmla="*/ 47149 w 47625"/>
                <a:gd name="connsiteY4" fmla="*/ 26194 h 47625"/>
                <a:gd name="connsiteX5" fmla="*/ 47149 w 47625"/>
                <a:gd name="connsiteY5" fmla="*/ 26194 h 47625"/>
                <a:gd name="connsiteX6" fmla="*/ 27146 w 47625"/>
                <a:gd name="connsiteY6" fmla="*/ 7144 h 47625"/>
                <a:gd name="connsiteX7" fmla="*/ 27146 w 47625"/>
                <a:gd name="connsiteY7" fmla="*/ 7144 h 47625"/>
                <a:gd name="connsiteX8" fmla="*/ 7144 w 47625"/>
                <a:gd name="connsiteY8"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6194"/>
                  </a:moveTo>
                  <a:lnTo>
                    <a:pt x="7144" y="26194"/>
                  </a:lnTo>
                  <a:cubicBezTo>
                    <a:pt x="7144" y="36671"/>
                    <a:pt x="15716" y="45244"/>
                    <a:pt x="27146" y="45244"/>
                  </a:cubicBezTo>
                  <a:lnTo>
                    <a:pt x="27146" y="45244"/>
                  </a:lnTo>
                  <a:cubicBezTo>
                    <a:pt x="38576" y="45244"/>
                    <a:pt x="47149" y="36671"/>
                    <a:pt x="47149" y="26194"/>
                  </a:cubicBezTo>
                  <a:lnTo>
                    <a:pt x="47149" y="26194"/>
                  </a:lnTo>
                  <a:cubicBezTo>
                    <a:pt x="47149" y="15716"/>
                    <a:pt x="38576" y="7144"/>
                    <a:pt x="27146" y="7144"/>
                  </a:cubicBezTo>
                  <a:lnTo>
                    <a:pt x="27146" y="7144"/>
                  </a:lnTo>
                  <a:cubicBezTo>
                    <a:pt x="16669" y="7144"/>
                    <a:pt x="7144" y="15716"/>
                    <a:pt x="7144" y="2619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2" name="Freeform: Shape 3711">
              <a:extLst>
                <a:ext uri="{FF2B5EF4-FFF2-40B4-BE49-F238E27FC236}">
                  <a16:creationId xmlns:a16="http://schemas.microsoft.com/office/drawing/2014/main" id="{0AA311D1-007B-4368-AA75-E2D47D38A0D5}"/>
                </a:ext>
              </a:extLst>
            </p:cNvPr>
            <p:cNvSpPr/>
            <p:nvPr/>
          </p:nvSpPr>
          <p:spPr>
            <a:xfrm>
              <a:off x="6061362" y="14739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3" name="Freeform: Shape 3712">
              <a:extLst>
                <a:ext uri="{FF2B5EF4-FFF2-40B4-BE49-F238E27FC236}">
                  <a16:creationId xmlns:a16="http://schemas.microsoft.com/office/drawing/2014/main" id="{54EBFA95-D482-4BD0-8DBD-4CF27DF03DF9}"/>
                </a:ext>
              </a:extLst>
            </p:cNvPr>
            <p:cNvSpPr/>
            <p:nvPr/>
          </p:nvSpPr>
          <p:spPr>
            <a:xfrm>
              <a:off x="5804420" y="150796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4" name="Freeform: Shape 3713">
              <a:extLst>
                <a:ext uri="{FF2B5EF4-FFF2-40B4-BE49-F238E27FC236}">
                  <a16:creationId xmlns:a16="http://schemas.microsoft.com/office/drawing/2014/main" id="{FEA8AC1D-82FF-4C32-A36A-D46685122B1E}"/>
                </a:ext>
              </a:extLst>
            </p:cNvPr>
            <p:cNvSpPr/>
            <p:nvPr/>
          </p:nvSpPr>
          <p:spPr>
            <a:xfrm>
              <a:off x="6172806" y="149971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5" name="Freeform: Shape 3714">
              <a:extLst>
                <a:ext uri="{FF2B5EF4-FFF2-40B4-BE49-F238E27FC236}">
                  <a16:creationId xmlns:a16="http://schemas.microsoft.com/office/drawing/2014/main" id="{D8D7DC4A-FB9D-4F78-8FE5-7D6713745D23}"/>
                </a:ext>
              </a:extLst>
            </p:cNvPr>
            <p:cNvSpPr/>
            <p:nvPr/>
          </p:nvSpPr>
          <p:spPr>
            <a:xfrm>
              <a:off x="6008735" y="13696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6" name="Freeform: Shape 3715">
              <a:extLst>
                <a:ext uri="{FF2B5EF4-FFF2-40B4-BE49-F238E27FC236}">
                  <a16:creationId xmlns:a16="http://schemas.microsoft.com/office/drawing/2014/main" id="{F9ABA2CB-A5EE-4A63-A67A-38E14DE1FB4A}"/>
                </a:ext>
              </a:extLst>
            </p:cNvPr>
            <p:cNvSpPr/>
            <p:nvPr/>
          </p:nvSpPr>
          <p:spPr>
            <a:xfrm>
              <a:off x="5940630" y="123348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7" name="Freeform: Shape 3716">
              <a:extLst>
                <a:ext uri="{FF2B5EF4-FFF2-40B4-BE49-F238E27FC236}">
                  <a16:creationId xmlns:a16="http://schemas.microsoft.com/office/drawing/2014/main" id="{B4579EFC-5823-4A4E-9D0E-CBB9E02682F8}"/>
                </a:ext>
              </a:extLst>
            </p:cNvPr>
            <p:cNvSpPr/>
            <p:nvPr/>
          </p:nvSpPr>
          <p:spPr>
            <a:xfrm>
              <a:off x="5940630" y="125721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8" name="Freeform: Shape 3717">
              <a:extLst>
                <a:ext uri="{FF2B5EF4-FFF2-40B4-BE49-F238E27FC236}">
                  <a16:creationId xmlns:a16="http://schemas.microsoft.com/office/drawing/2014/main" id="{A255D2DD-0839-401D-A26F-C7B79B1FB0D9}"/>
                </a:ext>
              </a:extLst>
            </p:cNvPr>
            <p:cNvSpPr/>
            <p:nvPr/>
          </p:nvSpPr>
          <p:spPr>
            <a:xfrm>
              <a:off x="589522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9" name="Freeform: Shape 3718">
              <a:extLst>
                <a:ext uri="{FF2B5EF4-FFF2-40B4-BE49-F238E27FC236}">
                  <a16:creationId xmlns:a16="http://schemas.microsoft.com/office/drawing/2014/main" id="{9EBC0293-97AB-4C01-9D48-04499B228596}"/>
                </a:ext>
              </a:extLst>
            </p:cNvPr>
            <p:cNvSpPr/>
            <p:nvPr/>
          </p:nvSpPr>
          <p:spPr>
            <a:xfrm>
              <a:off x="5808547" y="136659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0" name="Freeform: Shape 3719">
              <a:extLst>
                <a:ext uri="{FF2B5EF4-FFF2-40B4-BE49-F238E27FC236}">
                  <a16:creationId xmlns:a16="http://schemas.microsoft.com/office/drawing/2014/main" id="{925DF776-D121-482B-98BC-7A3E7CF6F2FC}"/>
                </a:ext>
              </a:extLst>
            </p:cNvPr>
            <p:cNvSpPr/>
            <p:nvPr/>
          </p:nvSpPr>
          <p:spPr>
            <a:xfrm>
              <a:off x="5808547" y="139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1" name="Freeform: Shape 3720">
              <a:extLst>
                <a:ext uri="{FF2B5EF4-FFF2-40B4-BE49-F238E27FC236}">
                  <a16:creationId xmlns:a16="http://schemas.microsoft.com/office/drawing/2014/main" id="{D1B746BF-42F4-4AB2-9156-6FA54B76A17D}"/>
                </a:ext>
              </a:extLst>
            </p:cNvPr>
            <p:cNvSpPr/>
            <p:nvPr/>
          </p:nvSpPr>
          <p:spPr>
            <a:xfrm>
              <a:off x="5668210" y="134699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2" name="Freeform: Shape 3721">
              <a:extLst>
                <a:ext uri="{FF2B5EF4-FFF2-40B4-BE49-F238E27FC236}">
                  <a16:creationId xmlns:a16="http://schemas.microsoft.com/office/drawing/2014/main" id="{14ADD128-541D-463F-B8FF-75B29BE6294B}"/>
                </a:ext>
              </a:extLst>
            </p:cNvPr>
            <p:cNvSpPr/>
            <p:nvPr/>
          </p:nvSpPr>
          <p:spPr>
            <a:xfrm>
              <a:off x="5312207"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3" name="Freeform: Shape 3722">
              <a:extLst>
                <a:ext uri="{FF2B5EF4-FFF2-40B4-BE49-F238E27FC236}">
                  <a16:creationId xmlns:a16="http://schemas.microsoft.com/office/drawing/2014/main" id="{FB324A74-7FE8-418D-BC59-49AFB9449593}"/>
                </a:ext>
              </a:extLst>
            </p:cNvPr>
            <p:cNvSpPr/>
            <p:nvPr/>
          </p:nvSpPr>
          <p:spPr>
            <a:xfrm>
              <a:off x="5293633"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4" name="Freeform: Shape 3723">
              <a:extLst>
                <a:ext uri="{FF2B5EF4-FFF2-40B4-BE49-F238E27FC236}">
                  <a16:creationId xmlns:a16="http://schemas.microsoft.com/office/drawing/2014/main" id="{301C836E-BD35-4496-B286-4B21F20ED9EC}"/>
                </a:ext>
              </a:extLst>
            </p:cNvPr>
            <p:cNvSpPr/>
            <p:nvPr/>
          </p:nvSpPr>
          <p:spPr>
            <a:xfrm>
              <a:off x="5293633"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5" name="Freeform: Shape 3724">
              <a:extLst>
                <a:ext uri="{FF2B5EF4-FFF2-40B4-BE49-F238E27FC236}">
                  <a16:creationId xmlns:a16="http://schemas.microsoft.com/office/drawing/2014/main" id="{2C0A00C5-DDD1-4781-B1AC-F0D1EDEE4F39}"/>
                </a:ext>
              </a:extLst>
            </p:cNvPr>
            <p:cNvSpPr/>
            <p:nvPr/>
          </p:nvSpPr>
          <p:spPr>
            <a:xfrm>
              <a:off x="6070648" y="15822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6" name="Freeform: Shape 3725">
              <a:extLst>
                <a:ext uri="{FF2B5EF4-FFF2-40B4-BE49-F238E27FC236}">
                  <a16:creationId xmlns:a16="http://schemas.microsoft.com/office/drawing/2014/main" id="{0B71B48A-A1D1-43ED-83EA-0D4C93BFE9E0}"/>
                </a:ext>
              </a:extLst>
            </p:cNvPr>
            <p:cNvSpPr/>
            <p:nvPr/>
          </p:nvSpPr>
          <p:spPr>
            <a:xfrm>
              <a:off x="5830217" y="15925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7" name="Freeform: Shape 3726">
              <a:extLst>
                <a:ext uri="{FF2B5EF4-FFF2-40B4-BE49-F238E27FC236}">
                  <a16:creationId xmlns:a16="http://schemas.microsoft.com/office/drawing/2014/main" id="{B1137363-56EA-4EE0-9909-D936D40BAE82}"/>
                </a:ext>
              </a:extLst>
            </p:cNvPr>
            <p:cNvSpPr/>
            <p:nvPr/>
          </p:nvSpPr>
          <p:spPr>
            <a:xfrm>
              <a:off x="5907609" y="108688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8" name="Freeform: Shape 3727">
              <a:extLst>
                <a:ext uri="{FF2B5EF4-FFF2-40B4-BE49-F238E27FC236}">
                  <a16:creationId xmlns:a16="http://schemas.microsoft.com/office/drawing/2014/main" id="{D1380D03-0852-4F4C-A654-391846980C56}"/>
                </a:ext>
              </a:extLst>
            </p:cNvPr>
            <p:cNvSpPr/>
            <p:nvPr/>
          </p:nvSpPr>
          <p:spPr>
            <a:xfrm>
              <a:off x="6370930" y="958930"/>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9" name="Freeform: Shape 3728">
              <a:extLst>
                <a:ext uri="{FF2B5EF4-FFF2-40B4-BE49-F238E27FC236}">
                  <a16:creationId xmlns:a16="http://schemas.microsoft.com/office/drawing/2014/main" id="{6384F20E-039B-49BF-A08B-880457E23D62}"/>
                </a:ext>
              </a:extLst>
            </p:cNvPr>
            <p:cNvSpPr/>
            <p:nvPr/>
          </p:nvSpPr>
          <p:spPr>
            <a:xfrm>
              <a:off x="6311080" y="9672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0" name="Freeform: Shape 3729">
              <a:extLst>
                <a:ext uri="{FF2B5EF4-FFF2-40B4-BE49-F238E27FC236}">
                  <a16:creationId xmlns:a16="http://schemas.microsoft.com/office/drawing/2014/main" id="{7657538C-0BA4-437E-B232-464A2FD8353B}"/>
                </a:ext>
              </a:extLst>
            </p:cNvPr>
            <p:cNvSpPr/>
            <p:nvPr/>
          </p:nvSpPr>
          <p:spPr>
            <a:xfrm>
              <a:off x="5694007" y="167720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1" name="Freeform: Shape 3730">
              <a:extLst>
                <a:ext uri="{FF2B5EF4-FFF2-40B4-BE49-F238E27FC236}">
                  <a16:creationId xmlns:a16="http://schemas.microsoft.com/office/drawing/2014/main" id="{6BD327DA-F6B9-4C08-A725-8AC79C7F704D}"/>
                </a:ext>
              </a:extLst>
            </p:cNvPr>
            <p:cNvSpPr/>
            <p:nvPr/>
          </p:nvSpPr>
          <p:spPr>
            <a:xfrm>
              <a:off x="5694007" y="163386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2" name="Freeform: Shape 3731">
              <a:extLst>
                <a:ext uri="{FF2B5EF4-FFF2-40B4-BE49-F238E27FC236}">
                  <a16:creationId xmlns:a16="http://schemas.microsoft.com/office/drawing/2014/main" id="{258EE109-DC19-4B39-9072-0FE385F1F009}"/>
                </a:ext>
              </a:extLst>
            </p:cNvPr>
            <p:cNvSpPr/>
            <p:nvPr/>
          </p:nvSpPr>
          <p:spPr>
            <a:xfrm>
              <a:off x="5602168" y="141922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3" name="Freeform: Shape 3732">
              <a:extLst>
                <a:ext uri="{FF2B5EF4-FFF2-40B4-BE49-F238E27FC236}">
                  <a16:creationId xmlns:a16="http://schemas.microsoft.com/office/drawing/2014/main" id="{E5119BEB-85E6-4A76-AB2A-ACA64E8F5E4D}"/>
                </a:ext>
              </a:extLst>
            </p:cNvPr>
            <p:cNvSpPr/>
            <p:nvPr/>
          </p:nvSpPr>
          <p:spPr>
            <a:xfrm>
              <a:off x="5603201" y="145637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4" name="Freeform: Shape 3733">
              <a:extLst>
                <a:ext uri="{FF2B5EF4-FFF2-40B4-BE49-F238E27FC236}">
                  <a16:creationId xmlns:a16="http://schemas.microsoft.com/office/drawing/2014/main" id="{737A7E82-9509-450A-AA8A-A32B55104721}"/>
                </a:ext>
              </a:extLst>
            </p:cNvPr>
            <p:cNvSpPr/>
            <p:nvPr/>
          </p:nvSpPr>
          <p:spPr>
            <a:xfrm>
              <a:off x="6364739" y="194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5" name="Freeform: Shape 3734">
              <a:extLst>
                <a:ext uri="{FF2B5EF4-FFF2-40B4-BE49-F238E27FC236}">
                  <a16:creationId xmlns:a16="http://schemas.microsoft.com/office/drawing/2014/main" id="{3F408C4C-CF38-4516-83CF-241D973BF886}"/>
                </a:ext>
              </a:extLst>
            </p:cNvPr>
            <p:cNvSpPr/>
            <p:nvPr/>
          </p:nvSpPr>
          <p:spPr>
            <a:xfrm>
              <a:off x="568781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6" name="Freeform: Shape 3735">
              <a:extLst>
                <a:ext uri="{FF2B5EF4-FFF2-40B4-BE49-F238E27FC236}">
                  <a16:creationId xmlns:a16="http://schemas.microsoft.com/office/drawing/2014/main" id="{A750FD3F-786F-4556-AFE7-81ECD06F51A0}"/>
                </a:ext>
              </a:extLst>
            </p:cNvPr>
            <p:cNvSpPr/>
            <p:nvPr/>
          </p:nvSpPr>
          <p:spPr>
            <a:xfrm>
              <a:off x="5687816" y="123960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7" name="Freeform: Shape 3736">
              <a:extLst>
                <a:ext uri="{FF2B5EF4-FFF2-40B4-BE49-F238E27FC236}">
                  <a16:creationId xmlns:a16="http://schemas.microsoft.com/office/drawing/2014/main" id="{A7DE1A9C-2E54-4D0F-A0C7-4EC1A6AC21AC}"/>
                </a:ext>
              </a:extLst>
            </p:cNvPr>
            <p:cNvSpPr/>
            <p:nvPr/>
          </p:nvSpPr>
          <p:spPr>
            <a:xfrm>
              <a:off x="6200667" y="124483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8" name="Freeform: Shape 3737">
              <a:extLst>
                <a:ext uri="{FF2B5EF4-FFF2-40B4-BE49-F238E27FC236}">
                  <a16:creationId xmlns:a16="http://schemas.microsoft.com/office/drawing/2014/main" id="{26245064-D513-4E3B-9E53-AE1DD1DDAAE2}"/>
                </a:ext>
              </a:extLst>
            </p:cNvPr>
            <p:cNvSpPr/>
            <p:nvPr/>
          </p:nvSpPr>
          <p:spPr>
            <a:xfrm>
              <a:off x="5205921" y="188770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9" name="Freeform: Shape 3738">
              <a:extLst>
                <a:ext uri="{FF2B5EF4-FFF2-40B4-BE49-F238E27FC236}">
                  <a16:creationId xmlns:a16="http://schemas.microsoft.com/office/drawing/2014/main" id="{417AFB31-F68E-40AC-827D-D6D9548326A4}"/>
                </a:ext>
              </a:extLst>
            </p:cNvPr>
            <p:cNvSpPr/>
            <p:nvPr/>
          </p:nvSpPr>
          <p:spPr>
            <a:xfrm>
              <a:off x="6440066" y="1623541"/>
              <a:ext cx="45720" cy="45722"/>
            </a:xfrm>
            <a:custGeom>
              <a:avLst/>
              <a:gdLst>
                <a:gd name="connsiteX0" fmla="*/ 7144 w 47625"/>
                <a:gd name="connsiteY0" fmla="*/ 28099 h 47625"/>
                <a:gd name="connsiteX1" fmla="*/ 7144 w 47625"/>
                <a:gd name="connsiteY1" fmla="*/ 28099 h 47625"/>
                <a:gd name="connsiteX2" fmla="*/ 27147 w 47625"/>
                <a:gd name="connsiteY2" fmla="*/ 49054 h 47625"/>
                <a:gd name="connsiteX3" fmla="*/ 27147 w 47625"/>
                <a:gd name="connsiteY3" fmla="*/ 49054 h 47625"/>
                <a:gd name="connsiteX4" fmla="*/ 47149 w 47625"/>
                <a:gd name="connsiteY4" fmla="*/ 28099 h 47625"/>
                <a:gd name="connsiteX5" fmla="*/ 47149 w 47625"/>
                <a:gd name="connsiteY5" fmla="*/ 28099 h 47625"/>
                <a:gd name="connsiteX6" fmla="*/ 27147 w 47625"/>
                <a:gd name="connsiteY6" fmla="*/ 7144 h 47625"/>
                <a:gd name="connsiteX7" fmla="*/ 27147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7" y="49054"/>
                  </a:cubicBezTo>
                  <a:lnTo>
                    <a:pt x="27147" y="49054"/>
                  </a:lnTo>
                  <a:cubicBezTo>
                    <a:pt x="38576" y="49054"/>
                    <a:pt x="47149" y="39529"/>
                    <a:pt x="47149" y="28099"/>
                  </a:cubicBezTo>
                  <a:lnTo>
                    <a:pt x="47149" y="28099"/>
                  </a:lnTo>
                  <a:cubicBezTo>
                    <a:pt x="47149" y="16669"/>
                    <a:pt x="38576" y="7144"/>
                    <a:pt x="27147" y="7144"/>
                  </a:cubicBezTo>
                  <a:lnTo>
                    <a:pt x="27147"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0" name="Freeform: Shape 3739">
              <a:extLst>
                <a:ext uri="{FF2B5EF4-FFF2-40B4-BE49-F238E27FC236}">
                  <a16:creationId xmlns:a16="http://schemas.microsoft.com/office/drawing/2014/main" id="{30FCF822-FBD2-4957-90DE-FD7624AA0B85}"/>
                </a:ext>
              </a:extLst>
            </p:cNvPr>
            <p:cNvSpPr/>
            <p:nvPr/>
          </p:nvSpPr>
          <p:spPr>
            <a:xfrm>
              <a:off x="6792974" y="104877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1" name="Freeform: Shape 3740">
              <a:extLst>
                <a:ext uri="{FF2B5EF4-FFF2-40B4-BE49-F238E27FC236}">
                  <a16:creationId xmlns:a16="http://schemas.microsoft.com/office/drawing/2014/main" id="{DDC003C0-29FE-4B35-9C2F-EE21DAA2F2BC}"/>
                </a:ext>
              </a:extLst>
            </p:cNvPr>
            <p:cNvSpPr/>
            <p:nvPr/>
          </p:nvSpPr>
          <p:spPr>
            <a:xfrm>
              <a:off x="5567084" y="178038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2" name="Freeform: Shape 3741">
              <a:extLst>
                <a:ext uri="{FF2B5EF4-FFF2-40B4-BE49-F238E27FC236}">
                  <a16:creationId xmlns:a16="http://schemas.microsoft.com/office/drawing/2014/main" id="{FC403D37-6AC4-4BB0-90C0-2E8F92C0DFAD}"/>
                </a:ext>
              </a:extLst>
            </p:cNvPr>
            <p:cNvSpPr/>
            <p:nvPr/>
          </p:nvSpPr>
          <p:spPr>
            <a:xfrm>
              <a:off x="5446353" y="174220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3" name="Freeform: Shape 3742">
              <a:extLst>
                <a:ext uri="{FF2B5EF4-FFF2-40B4-BE49-F238E27FC236}">
                  <a16:creationId xmlns:a16="http://schemas.microsoft.com/office/drawing/2014/main" id="{58450E33-4FDA-4513-A50E-6B05EAE1CDF4}"/>
                </a:ext>
              </a:extLst>
            </p:cNvPr>
            <p:cNvSpPr/>
            <p:nvPr/>
          </p:nvSpPr>
          <p:spPr>
            <a:xfrm>
              <a:off x="6067553" y="9187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4" name="Freeform: Shape 3743">
              <a:extLst>
                <a:ext uri="{FF2B5EF4-FFF2-40B4-BE49-F238E27FC236}">
                  <a16:creationId xmlns:a16="http://schemas.microsoft.com/office/drawing/2014/main" id="{BA007207-94AA-4E28-AEE9-FAA0EC9A112E}"/>
                </a:ext>
              </a:extLst>
            </p:cNvPr>
            <p:cNvSpPr/>
            <p:nvPr/>
          </p:nvSpPr>
          <p:spPr>
            <a:xfrm>
              <a:off x="5508267"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5" name="Freeform: Shape 3744">
              <a:extLst>
                <a:ext uri="{FF2B5EF4-FFF2-40B4-BE49-F238E27FC236}">
                  <a16:creationId xmlns:a16="http://schemas.microsoft.com/office/drawing/2014/main" id="{8A490E4B-DDE2-4EF8-B1B0-CDCF02838480}"/>
                </a:ext>
              </a:extLst>
            </p:cNvPr>
            <p:cNvSpPr/>
            <p:nvPr/>
          </p:nvSpPr>
          <p:spPr>
            <a:xfrm>
              <a:off x="5446353" y="1201426"/>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6" name="Freeform: Shape 3745">
              <a:extLst>
                <a:ext uri="{FF2B5EF4-FFF2-40B4-BE49-F238E27FC236}">
                  <a16:creationId xmlns:a16="http://schemas.microsoft.com/office/drawing/2014/main" id="{9FB78404-AE2B-4B61-A640-8768C51C15F9}"/>
                </a:ext>
              </a:extLst>
            </p:cNvPr>
            <p:cNvSpPr/>
            <p:nvPr/>
          </p:nvSpPr>
          <p:spPr>
            <a:xfrm>
              <a:off x="5525808"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7" name="Freeform: Shape 3746">
              <a:extLst>
                <a:ext uri="{FF2B5EF4-FFF2-40B4-BE49-F238E27FC236}">
                  <a16:creationId xmlns:a16="http://schemas.microsoft.com/office/drawing/2014/main" id="{6E87D3BC-1FFF-4808-A055-4A0F1E92C7FF}"/>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8" name="Freeform: Shape 3747">
              <a:extLst>
                <a:ext uri="{FF2B5EF4-FFF2-40B4-BE49-F238E27FC236}">
                  <a16:creationId xmlns:a16="http://schemas.microsoft.com/office/drawing/2014/main" id="{1FC19D59-16BE-4D0D-9C4F-7B57E759EA9F}"/>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865" name="Group 3864">
            <a:extLst>
              <a:ext uri="{FF2B5EF4-FFF2-40B4-BE49-F238E27FC236}">
                <a16:creationId xmlns:a16="http://schemas.microsoft.com/office/drawing/2014/main" id="{6F17A1B4-0BAB-45F7-8A40-B4E81D8025A6}"/>
              </a:ext>
            </a:extLst>
          </p:cNvPr>
          <p:cNvGrpSpPr/>
          <p:nvPr/>
        </p:nvGrpSpPr>
        <p:grpSpPr>
          <a:xfrm>
            <a:off x="1187452" y="1218603"/>
            <a:ext cx="9860986" cy="4033922"/>
            <a:chOff x="1187452" y="1056558"/>
            <a:chExt cx="9860986" cy="4033922"/>
          </a:xfrm>
          <a:solidFill>
            <a:schemeClr val="accent1"/>
          </a:solidFill>
          <a:effectLst>
            <a:outerShdw blurRad="88900" dist="38100" dir="2700000" algn="tl" rotWithShape="0">
              <a:prstClr val="black">
                <a:alpha val="30000"/>
              </a:prstClr>
            </a:outerShdw>
          </a:effectLst>
        </p:grpSpPr>
        <p:sp>
          <p:nvSpPr>
            <p:cNvPr id="3752" name="Oval 3751">
              <a:extLst>
                <a:ext uri="{FF2B5EF4-FFF2-40B4-BE49-F238E27FC236}">
                  <a16:creationId xmlns:a16="http://schemas.microsoft.com/office/drawing/2014/main" id="{F7859F4C-8A8A-43A6-ADF8-F2CF4A654074}"/>
                </a:ext>
              </a:extLst>
            </p:cNvPr>
            <p:cNvSpPr/>
            <p:nvPr/>
          </p:nvSpPr>
          <p:spPr bwMode="auto">
            <a:xfrm>
              <a:off x="1296929" y="156381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37" name="Oval 1336">
              <a:extLst>
                <a:ext uri="{FF2B5EF4-FFF2-40B4-BE49-F238E27FC236}">
                  <a16:creationId xmlns:a16="http://schemas.microsoft.com/office/drawing/2014/main" id="{B8B5F8A1-1944-4D03-9419-58B4551410AE}"/>
                </a:ext>
              </a:extLst>
            </p:cNvPr>
            <p:cNvSpPr/>
            <p:nvPr/>
          </p:nvSpPr>
          <p:spPr bwMode="auto">
            <a:xfrm>
              <a:off x="1187452" y="174416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38" name="Oval 1337">
              <a:extLst>
                <a:ext uri="{FF2B5EF4-FFF2-40B4-BE49-F238E27FC236}">
                  <a16:creationId xmlns:a16="http://schemas.microsoft.com/office/drawing/2014/main" id="{B84A7EDB-9860-45AB-BC1B-A70D84F3F9D0}"/>
                </a:ext>
              </a:extLst>
            </p:cNvPr>
            <p:cNvSpPr/>
            <p:nvPr/>
          </p:nvSpPr>
          <p:spPr bwMode="auto">
            <a:xfrm>
              <a:off x="1576210" y="174091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39" name="Oval 1338">
              <a:extLst>
                <a:ext uri="{FF2B5EF4-FFF2-40B4-BE49-F238E27FC236}">
                  <a16:creationId xmlns:a16="http://schemas.microsoft.com/office/drawing/2014/main" id="{707B21B3-5F90-4B50-AE76-186F31A73395}"/>
                </a:ext>
              </a:extLst>
            </p:cNvPr>
            <p:cNvSpPr/>
            <p:nvPr/>
          </p:nvSpPr>
          <p:spPr bwMode="auto">
            <a:xfrm>
              <a:off x="1422507" y="201930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0" name="Oval 1339">
              <a:extLst>
                <a:ext uri="{FF2B5EF4-FFF2-40B4-BE49-F238E27FC236}">
                  <a16:creationId xmlns:a16="http://schemas.microsoft.com/office/drawing/2014/main" id="{7DED7115-C6DB-4DE8-8251-F393A32F5746}"/>
                </a:ext>
              </a:extLst>
            </p:cNvPr>
            <p:cNvSpPr/>
            <p:nvPr/>
          </p:nvSpPr>
          <p:spPr bwMode="auto">
            <a:xfrm>
              <a:off x="1751524" y="2267601"/>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1" name="Oval 1340">
              <a:extLst>
                <a:ext uri="{FF2B5EF4-FFF2-40B4-BE49-F238E27FC236}">
                  <a16:creationId xmlns:a16="http://schemas.microsoft.com/office/drawing/2014/main" id="{EC34D731-D5DC-42F2-846B-B8BA64E732D0}"/>
                </a:ext>
              </a:extLst>
            </p:cNvPr>
            <p:cNvSpPr/>
            <p:nvPr/>
          </p:nvSpPr>
          <p:spPr bwMode="auto">
            <a:xfrm>
              <a:off x="2014816" y="216338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2" name="Oval 1341">
              <a:extLst>
                <a:ext uri="{FF2B5EF4-FFF2-40B4-BE49-F238E27FC236}">
                  <a16:creationId xmlns:a16="http://schemas.microsoft.com/office/drawing/2014/main" id="{D9578BE4-96D3-4646-BE38-B24E6948929B}"/>
                </a:ext>
              </a:extLst>
            </p:cNvPr>
            <p:cNvSpPr/>
            <p:nvPr/>
          </p:nvSpPr>
          <p:spPr bwMode="auto">
            <a:xfrm>
              <a:off x="2221477" y="178865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4" name="Oval 1343">
              <a:extLst>
                <a:ext uri="{FF2B5EF4-FFF2-40B4-BE49-F238E27FC236}">
                  <a16:creationId xmlns:a16="http://schemas.microsoft.com/office/drawing/2014/main" id="{E4449237-E693-459A-8AEF-5873D4289C71}"/>
                </a:ext>
              </a:extLst>
            </p:cNvPr>
            <p:cNvSpPr/>
            <p:nvPr/>
          </p:nvSpPr>
          <p:spPr bwMode="auto">
            <a:xfrm>
              <a:off x="2253024" y="161002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5" name="Oval 1344">
              <a:extLst>
                <a:ext uri="{FF2B5EF4-FFF2-40B4-BE49-F238E27FC236}">
                  <a16:creationId xmlns:a16="http://schemas.microsoft.com/office/drawing/2014/main" id="{A6BF1E58-3179-49F0-ACB1-CA22D2E2B149}"/>
                </a:ext>
              </a:extLst>
            </p:cNvPr>
            <p:cNvSpPr/>
            <p:nvPr/>
          </p:nvSpPr>
          <p:spPr bwMode="auto">
            <a:xfrm>
              <a:off x="2413173" y="174115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6" name="Oval 1345">
              <a:extLst>
                <a:ext uri="{FF2B5EF4-FFF2-40B4-BE49-F238E27FC236}">
                  <a16:creationId xmlns:a16="http://schemas.microsoft.com/office/drawing/2014/main" id="{26C0B3E4-BE9C-4508-84BE-FE0CBA23DCBB}"/>
                </a:ext>
              </a:extLst>
            </p:cNvPr>
            <p:cNvSpPr/>
            <p:nvPr/>
          </p:nvSpPr>
          <p:spPr bwMode="auto">
            <a:xfrm>
              <a:off x="2505196" y="204564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7" name="Oval 1346">
              <a:extLst>
                <a:ext uri="{FF2B5EF4-FFF2-40B4-BE49-F238E27FC236}">
                  <a16:creationId xmlns:a16="http://schemas.microsoft.com/office/drawing/2014/main" id="{959344A8-EDD9-4B5F-90A7-A261541B374B}"/>
                </a:ext>
              </a:extLst>
            </p:cNvPr>
            <p:cNvSpPr/>
            <p:nvPr/>
          </p:nvSpPr>
          <p:spPr bwMode="auto">
            <a:xfrm>
              <a:off x="2697771" y="189414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8" name="Oval 1347">
              <a:extLst>
                <a:ext uri="{FF2B5EF4-FFF2-40B4-BE49-F238E27FC236}">
                  <a16:creationId xmlns:a16="http://schemas.microsoft.com/office/drawing/2014/main" id="{E6CF8274-91D5-41E3-A837-31B368207B4A}"/>
                </a:ext>
              </a:extLst>
            </p:cNvPr>
            <p:cNvSpPr/>
            <p:nvPr/>
          </p:nvSpPr>
          <p:spPr bwMode="auto">
            <a:xfrm>
              <a:off x="2785720" y="158139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9" name="Oval 1348">
              <a:extLst>
                <a:ext uri="{FF2B5EF4-FFF2-40B4-BE49-F238E27FC236}">
                  <a16:creationId xmlns:a16="http://schemas.microsoft.com/office/drawing/2014/main" id="{B397DBE9-15CC-42C6-A2F6-0251F6DE8EE7}"/>
                </a:ext>
              </a:extLst>
            </p:cNvPr>
            <p:cNvSpPr/>
            <p:nvPr/>
          </p:nvSpPr>
          <p:spPr bwMode="auto">
            <a:xfrm>
              <a:off x="3186363" y="139271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0" name="Oval 1349">
              <a:extLst>
                <a:ext uri="{FF2B5EF4-FFF2-40B4-BE49-F238E27FC236}">
                  <a16:creationId xmlns:a16="http://schemas.microsoft.com/office/drawing/2014/main" id="{25A9FDD9-9A40-416D-9230-7FAB4E2228FE}"/>
                </a:ext>
              </a:extLst>
            </p:cNvPr>
            <p:cNvSpPr/>
            <p:nvPr/>
          </p:nvSpPr>
          <p:spPr bwMode="auto">
            <a:xfrm>
              <a:off x="3657299" y="4415835"/>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2" name="Oval 1351">
              <a:extLst>
                <a:ext uri="{FF2B5EF4-FFF2-40B4-BE49-F238E27FC236}">
                  <a16:creationId xmlns:a16="http://schemas.microsoft.com/office/drawing/2014/main" id="{658319EE-B0E4-4367-9176-1F9E3D43982C}"/>
                </a:ext>
              </a:extLst>
            </p:cNvPr>
            <p:cNvSpPr/>
            <p:nvPr/>
          </p:nvSpPr>
          <p:spPr bwMode="auto">
            <a:xfrm>
              <a:off x="6171035" y="478434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3" name="Oval 1352">
              <a:extLst>
                <a:ext uri="{FF2B5EF4-FFF2-40B4-BE49-F238E27FC236}">
                  <a16:creationId xmlns:a16="http://schemas.microsoft.com/office/drawing/2014/main" id="{134014CA-E81A-4D2C-B03D-323E05707778}"/>
                </a:ext>
              </a:extLst>
            </p:cNvPr>
            <p:cNvSpPr/>
            <p:nvPr/>
          </p:nvSpPr>
          <p:spPr bwMode="auto">
            <a:xfrm>
              <a:off x="6517745" y="445287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4" name="Oval 1353">
              <a:extLst>
                <a:ext uri="{FF2B5EF4-FFF2-40B4-BE49-F238E27FC236}">
                  <a16:creationId xmlns:a16="http://schemas.microsoft.com/office/drawing/2014/main" id="{D07BD0DF-1637-45F1-BF96-F696CD64AF5C}"/>
                </a:ext>
              </a:extLst>
            </p:cNvPr>
            <p:cNvSpPr/>
            <p:nvPr/>
          </p:nvSpPr>
          <p:spPr bwMode="auto">
            <a:xfrm>
              <a:off x="5227449" y="1233804"/>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5" name="Oval 1354">
              <a:extLst>
                <a:ext uri="{FF2B5EF4-FFF2-40B4-BE49-F238E27FC236}">
                  <a16:creationId xmlns:a16="http://schemas.microsoft.com/office/drawing/2014/main" id="{94A70D77-80A8-4D94-8148-CBF179A8F455}"/>
                </a:ext>
              </a:extLst>
            </p:cNvPr>
            <p:cNvSpPr/>
            <p:nvPr/>
          </p:nvSpPr>
          <p:spPr bwMode="auto">
            <a:xfrm>
              <a:off x="5369262" y="129915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6" name="Oval 1355">
              <a:extLst>
                <a:ext uri="{FF2B5EF4-FFF2-40B4-BE49-F238E27FC236}">
                  <a16:creationId xmlns:a16="http://schemas.microsoft.com/office/drawing/2014/main" id="{F5184B04-78CC-4190-B831-C8EF5606E543}"/>
                </a:ext>
              </a:extLst>
            </p:cNvPr>
            <p:cNvSpPr/>
            <p:nvPr/>
          </p:nvSpPr>
          <p:spPr bwMode="auto">
            <a:xfrm>
              <a:off x="5524827" y="126417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7" name="Oval 1356">
              <a:extLst>
                <a:ext uri="{FF2B5EF4-FFF2-40B4-BE49-F238E27FC236}">
                  <a16:creationId xmlns:a16="http://schemas.microsoft.com/office/drawing/2014/main" id="{273A3B6B-D92C-41C6-A160-4D6752F170B9}"/>
                </a:ext>
              </a:extLst>
            </p:cNvPr>
            <p:cNvSpPr/>
            <p:nvPr/>
          </p:nvSpPr>
          <p:spPr bwMode="auto">
            <a:xfrm>
              <a:off x="5558498" y="1489211"/>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8" name="Oval 1357">
              <a:extLst>
                <a:ext uri="{FF2B5EF4-FFF2-40B4-BE49-F238E27FC236}">
                  <a16:creationId xmlns:a16="http://schemas.microsoft.com/office/drawing/2014/main" id="{256EB177-313B-44E6-9EDE-499BF145817B}"/>
                </a:ext>
              </a:extLst>
            </p:cNvPr>
            <p:cNvSpPr/>
            <p:nvPr/>
          </p:nvSpPr>
          <p:spPr bwMode="auto">
            <a:xfrm>
              <a:off x="5613954" y="160898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9" name="Oval 1358">
              <a:extLst>
                <a:ext uri="{FF2B5EF4-FFF2-40B4-BE49-F238E27FC236}">
                  <a16:creationId xmlns:a16="http://schemas.microsoft.com/office/drawing/2014/main" id="{0CF5DFA9-21C7-48BC-8D45-EA50E13904F9}"/>
                </a:ext>
              </a:extLst>
            </p:cNvPr>
            <p:cNvSpPr/>
            <p:nvPr/>
          </p:nvSpPr>
          <p:spPr bwMode="auto">
            <a:xfrm>
              <a:off x="5668884" y="1099004"/>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0" name="Oval 1359">
              <a:extLst>
                <a:ext uri="{FF2B5EF4-FFF2-40B4-BE49-F238E27FC236}">
                  <a16:creationId xmlns:a16="http://schemas.microsoft.com/office/drawing/2014/main" id="{066BADBB-C21F-43D3-9269-4F22B3A95BB1}"/>
                </a:ext>
              </a:extLst>
            </p:cNvPr>
            <p:cNvSpPr/>
            <p:nvPr/>
          </p:nvSpPr>
          <p:spPr bwMode="auto">
            <a:xfrm>
              <a:off x="5815664" y="105655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1" name="Oval 1360">
              <a:extLst>
                <a:ext uri="{FF2B5EF4-FFF2-40B4-BE49-F238E27FC236}">
                  <a16:creationId xmlns:a16="http://schemas.microsoft.com/office/drawing/2014/main" id="{1EE28437-4C5D-4194-A27B-A2DD2BCFBD2C}"/>
                </a:ext>
              </a:extLst>
            </p:cNvPr>
            <p:cNvSpPr/>
            <p:nvPr/>
          </p:nvSpPr>
          <p:spPr bwMode="auto">
            <a:xfrm>
              <a:off x="5648077" y="130467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2" name="Oval 1361">
              <a:extLst>
                <a:ext uri="{FF2B5EF4-FFF2-40B4-BE49-F238E27FC236}">
                  <a16:creationId xmlns:a16="http://schemas.microsoft.com/office/drawing/2014/main" id="{A3E009F9-2683-40C6-A318-3E4D20D61C7A}"/>
                </a:ext>
              </a:extLst>
            </p:cNvPr>
            <p:cNvSpPr/>
            <p:nvPr/>
          </p:nvSpPr>
          <p:spPr bwMode="auto">
            <a:xfrm>
              <a:off x="5881087" y="139777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3" name="Oval 1362">
              <a:extLst>
                <a:ext uri="{FF2B5EF4-FFF2-40B4-BE49-F238E27FC236}">
                  <a16:creationId xmlns:a16="http://schemas.microsoft.com/office/drawing/2014/main" id="{A7120215-2E97-481E-960A-449987822509}"/>
                </a:ext>
              </a:extLst>
            </p:cNvPr>
            <p:cNvSpPr/>
            <p:nvPr/>
          </p:nvSpPr>
          <p:spPr bwMode="auto">
            <a:xfrm>
              <a:off x="5947853" y="128923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4" name="Oval 1363">
              <a:extLst>
                <a:ext uri="{FF2B5EF4-FFF2-40B4-BE49-F238E27FC236}">
                  <a16:creationId xmlns:a16="http://schemas.microsoft.com/office/drawing/2014/main" id="{977CCC5C-E1D2-4D9C-96F8-13D4CA5AECB6}"/>
                </a:ext>
              </a:extLst>
            </p:cNvPr>
            <p:cNvSpPr/>
            <p:nvPr/>
          </p:nvSpPr>
          <p:spPr bwMode="auto">
            <a:xfrm>
              <a:off x="5830217" y="127050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5" name="Oval 1364">
              <a:extLst>
                <a:ext uri="{FF2B5EF4-FFF2-40B4-BE49-F238E27FC236}">
                  <a16:creationId xmlns:a16="http://schemas.microsoft.com/office/drawing/2014/main" id="{B68256E5-FB3A-4886-A8C7-D149ECB03E4F}"/>
                </a:ext>
              </a:extLst>
            </p:cNvPr>
            <p:cNvSpPr/>
            <p:nvPr/>
          </p:nvSpPr>
          <p:spPr bwMode="auto">
            <a:xfrm>
              <a:off x="5747427" y="138678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6" name="Oval 1365">
              <a:extLst>
                <a:ext uri="{FF2B5EF4-FFF2-40B4-BE49-F238E27FC236}">
                  <a16:creationId xmlns:a16="http://schemas.microsoft.com/office/drawing/2014/main" id="{EEA20CD3-C1F6-4132-82FD-3511785D65D7}"/>
                </a:ext>
              </a:extLst>
            </p:cNvPr>
            <p:cNvSpPr/>
            <p:nvPr/>
          </p:nvSpPr>
          <p:spPr bwMode="auto">
            <a:xfrm>
              <a:off x="5689999" y="150656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7" name="Oval 1366">
              <a:extLst>
                <a:ext uri="{FF2B5EF4-FFF2-40B4-BE49-F238E27FC236}">
                  <a16:creationId xmlns:a16="http://schemas.microsoft.com/office/drawing/2014/main" id="{96FC207F-C351-4797-9481-975D926DC9A5}"/>
                </a:ext>
              </a:extLst>
            </p:cNvPr>
            <p:cNvSpPr/>
            <p:nvPr/>
          </p:nvSpPr>
          <p:spPr bwMode="auto">
            <a:xfrm>
              <a:off x="5825176" y="151405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8" name="Oval 1367">
              <a:extLst>
                <a:ext uri="{FF2B5EF4-FFF2-40B4-BE49-F238E27FC236}">
                  <a16:creationId xmlns:a16="http://schemas.microsoft.com/office/drawing/2014/main" id="{BEDBC4F5-BFFE-44FC-9310-E09EFC6A2388}"/>
                </a:ext>
              </a:extLst>
            </p:cNvPr>
            <p:cNvSpPr/>
            <p:nvPr/>
          </p:nvSpPr>
          <p:spPr bwMode="auto">
            <a:xfrm>
              <a:off x="7390169" y="246527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9" name="Oval 1368">
              <a:extLst>
                <a:ext uri="{FF2B5EF4-FFF2-40B4-BE49-F238E27FC236}">
                  <a16:creationId xmlns:a16="http://schemas.microsoft.com/office/drawing/2014/main" id="{F12195DD-F84C-4111-9948-221383F3E722}"/>
                </a:ext>
              </a:extLst>
            </p:cNvPr>
            <p:cNvSpPr/>
            <p:nvPr/>
          </p:nvSpPr>
          <p:spPr bwMode="auto">
            <a:xfrm>
              <a:off x="7519995" y="241836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0" name="Oval 1369">
              <a:extLst>
                <a:ext uri="{FF2B5EF4-FFF2-40B4-BE49-F238E27FC236}">
                  <a16:creationId xmlns:a16="http://schemas.microsoft.com/office/drawing/2014/main" id="{353487B1-A4F9-4801-8EE4-DF93F9D0D03C}"/>
                </a:ext>
              </a:extLst>
            </p:cNvPr>
            <p:cNvSpPr/>
            <p:nvPr/>
          </p:nvSpPr>
          <p:spPr bwMode="auto">
            <a:xfrm>
              <a:off x="8178676" y="255895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1" name="Oval 1370">
              <a:extLst>
                <a:ext uri="{FF2B5EF4-FFF2-40B4-BE49-F238E27FC236}">
                  <a16:creationId xmlns:a16="http://schemas.microsoft.com/office/drawing/2014/main" id="{3D389276-8EFE-444E-A86E-0CA2F0DA0269}"/>
                </a:ext>
              </a:extLst>
            </p:cNvPr>
            <p:cNvSpPr/>
            <p:nvPr/>
          </p:nvSpPr>
          <p:spPr bwMode="auto">
            <a:xfrm>
              <a:off x="8285974" y="2647365"/>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2" name="Oval 1371">
              <a:extLst>
                <a:ext uri="{FF2B5EF4-FFF2-40B4-BE49-F238E27FC236}">
                  <a16:creationId xmlns:a16="http://schemas.microsoft.com/office/drawing/2014/main" id="{53A5A06F-D5AF-4C47-9395-D837CBD55691}"/>
                </a:ext>
              </a:extLst>
            </p:cNvPr>
            <p:cNvSpPr/>
            <p:nvPr/>
          </p:nvSpPr>
          <p:spPr bwMode="auto">
            <a:xfrm>
              <a:off x="8426198" y="292018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3" name="Oval 1372">
              <a:extLst>
                <a:ext uri="{FF2B5EF4-FFF2-40B4-BE49-F238E27FC236}">
                  <a16:creationId xmlns:a16="http://schemas.microsoft.com/office/drawing/2014/main" id="{B0335C0A-9D55-4B2F-AC50-08124AC7AB5C}"/>
                </a:ext>
              </a:extLst>
            </p:cNvPr>
            <p:cNvSpPr/>
            <p:nvPr/>
          </p:nvSpPr>
          <p:spPr bwMode="auto">
            <a:xfrm>
              <a:off x="9314237" y="3236945"/>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4" name="Oval 1373">
              <a:extLst>
                <a:ext uri="{FF2B5EF4-FFF2-40B4-BE49-F238E27FC236}">
                  <a16:creationId xmlns:a16="http://schemas.microsoft.com/office/drawing/2014/main" id="{FC7C8791-F701-4D34-8CA1-6B9083299792}"/>
                </a:ext>
              </a:extLst>
            </p:cNvPr>
            <p:cNvSpPr/>
            <p:nvPr/>
          </p:nvSpPr>
          <p:spPr bwMode="auto">
            <a:xfrm>
              <a:off x="9628811" y="245653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5" name="Oval 1374">
              <a:extLst>
                <a:ext uri="{FF2B5EF4-FFF2-40B4-BE49-F238E27FC236}">
                  <a16:creationId xmlns:a16="http://schemas.microsoft.com/office/drawing/2014/main" id="{DE4A2287-B6DE-4264-9ED8-BBA07FADE4B9}"/>
                </a:ext>
              </a:extLst>
            </p:cNvPr>
            <p:cNvSpPr/>
            <p:nvPr/>
          </p:nvSpPr>
          <p:spPr bwMode="auto">
            <a:xfrm>
              <a:off x="9819836" y="2214591"/>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6" name="Oval 1375">
              <a:extLst>
                <a:ext uri="{FF2B5EF4-FFF2-40B4-BE49-F238E27FC236}">
                  <a16:creationId xmlns:a16="http://schemas.microsoft.com/office/drawing/2014/main" id="{629738B4-EDFD-4A2D-A8A6-ACF90785D286}"/>
                </a:ext>
              </a:extLst>
            </p:cNvPr>
            <p:cNvSpPr/>
            <p:nvPr/>
          </p:nvSpPr>
          <p:spPr bwMode="auto">
            <a:xfrm>
              <a:off x="9465811" y="172567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7" name="Oval 1376">
              <a:extLst>
                <a:ext uri="{FF2B5EF4-FFF2-40B4-BE49-F238E27FC236}">
                  <a16:creationId xmlns:a16="http://schemas.microsoft.com/office/drawing/2014/main" id="{C01EE17F-D230-4F2A-BFCE-9C64EB6F8562}"/>
                </a:ext>
              </a:extLst>
            </p:cNvPr>
            <p:cNvSpPr/>
            <p:nvPr/>
          </p:nvSpPr>
          <p:spPr bwMode="auto">
            <a:xfrm>
              <a:off x="9903578" y="185935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8" name="Oval 1377">
              <a:extLst>
                <a:ext uri="{FF2B5EF4-FFF2-40B4-BE49-F238E27FC236}">
                  <a16:creationId xmlns:a16="http://schemas.microsoft.com/office/drawing/2014/main" id="{09425950-01F6-4994-92F7-837E26C9C875}"/>
                </a:ext>
              </a:extLst>
            </p:cNvPr>
            <p:cNvSpPr/>
            <p:nvPr/>
          </p:nvSpPr>
          <p:spPr bwMode="auto">
            <a:xfrm>
              <a:off x="10041285" y="192001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9" name="Oval 1378">
              <a:extLst>
                <a:ext uri="{FF2B5EF4-FFF2-40B4-BE49-F238E27FC236}">
                  <a16:creationId xmlns:a16="http://schemas.microsoft.com/office/drawing/2014/main" id="{65E489AA-29C4-4AA2-B2F5-6CCD827E69DC}"/>
                </a:ext>
              </a:extLst>
            </p:cNvPr>
            <p:cNvSpPr/>
            <p:nvPr/>
          </p:nvSpPr>
          <p:spPr bwMode="auto">
            <a:xfrm>
              <a:off x="10293163" y="198334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80" name="Oval 1379">
              <a:extLst>
                <a:ext uri="{FF2B5EF4-FFF2-40B4-BE49-F238E27FC236}">
                  <a16:creationId xmlns:a16="http://schemas.microsoft.com/office/drawing/2014/main" id="{03E9061A-7AC3-411C-BE45-E0C375B76A47}"/>
                </a:ext>
              </a:extLst>
            </p:cNvPr>
            <p:cNvSpPr/>
            <p:nvPr/>
          </p:nvSpPr>
          <p:spPr bwMode="auto">
            <a:xfrm>
              <a:off x="10438392" y="194832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81" name="Oval 1380">
              <a:extLst>
                <a:ext uri="{FF2B5EF4-FFF2-40B4-BE49-F238E27FC236}">
                  <a16:creationId xmlns:a16="http://schemas.microsoft.com/office/drawing/2014/main" id="{91DF1617-CED3-4DB3-9DC2-443E95A24E54}"/>
                </a:ext>
              </a:extLst>
            </p:cNvPr>
            <p:cNvSpPr/>
            <p:nvPr/>
          </p:nvSpPr>
          <p:spPr bwMode="auto">
            <a:xfrm>
              <a:off x="10590913" y="498805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82" name="Oval 1381">
              <a:extLst>
                <a:ext uri="{FF2B5EF4-FFF2-40B4-BE49-F238E27FC236}">
                  <a16:creationId xmlns:a16="http://schemas.microsoft.com/office/drawing/2014/main" id="{B536B03E-94FE-4621-90A7-C27A67E784A0}"/>
                </a:ext>
              </a:extLst>
            </p:cNvPr>
            <p:cNvSpPr/>
            <p:nvPr/>
          </p:nvSpPr>
          <p:spPr bwMode="auto">
            <a:xfrm>
              <a:off x="10946016" y="473269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83" name="Oval 1382">
              <a:extLst>
                <a:ext uri="{FF2B5EF4-FFF2-40B4-BE49-F238E27FC236}">
                  <a16:creationId xmlns:a16="http://schemas.microsoft.com/office/drawing/2014/main" id="{227728DB-F5BD-4C5E-9C07-A58403C9A161}"/>
                </a:ext>
              </a:extLst>
            </p:cNvPr>
            <p:cNvSpPr/>
            <p:nvPr/>
          </p:nvSpPr>
          <p:spPr bwMode="auto">
            <a:xfrm>
              <a:off x="10814834" y="4894404"/>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grpSp>
      <p:grpSp>
        <p:nvGrpSpPr>
          <p:cNvPr id="3" name="Group 2">
            <a:extLst>
              <a:ext uri="{FF2B5EF4-FFF2-40B4-BE49-F238E27FC236}">
                <a16:creationId xmlns:a16="http://schemas.microsoft.com/office/drawing/2014/main" id="{2F5C4E30-D2AB-4E9F-B82C-B6DD4E789DC4}"/>
              </a:ext>
            </a:extLst>
          </p:cNvPr>
          <p:cNvGrpSpPr/>
          <p:nvPr/>
        </p:nvGrpSpPr>
        <p:grpSpPr>
          <a:xfrm>
            <a:off x="379449" y="5516833"/>
            <a:ext cx="1815491" cy="1126462"/>
            <a:chOff x="205694" y="5480548"/>
            <a:chExt cx="1815491" cy="1126462"/>
          </a:xfrm>
        </p:grpSpPr>
        <p:sp>
          <p:nvSpPr>
            <p:cNvPr id="162" name="TextBox 161">
              <a:extLst>
                <a:ext uri="{FF2B5EF4-FFF2-40B4-BE49-F238E27FC236}">
                  <a16:creationId xmlns:a16="http://schemas.microsoft.com/office/drawing/2014/main" id="{9141459B-62E3-419B-B3A2-F1D5FA33794F}"/>
                </a:ext>
              </a:extLst>
            </p:cNvPr>
            <p:cNvSpPr txBox="1"/>
            <p:nvPr/>
          </p:nvSpPr>
          <p:spPr>
            <a:xfrm>
              <a:off x="205694" y="5480548"/>
              <a:ext cx="1069845" cy="112646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15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61</a:t>
              </a:r>
            </a:p>
          </p:txBody>
        </p:sp>
        <p:sp>
          <p:nvSpPr>
            <p:cNvPr id="163" name="TextBox 162">
              <a:extLst>
                <a:ext uri="{FF2B5EF4-FFF2-40B4-BE49-F238E27FC236}">
                  <a16:creationId xmlns:a16="http://schemas.microsoft.com/office/drawing/2014/main" id="{2808DF24-58E5-4BE0-A962-FAD7CFBB3781}"/>
                </a:ext>
              </a:extLst>
            </p:cNvPr>
            <p:cNvSpPr txBox="1"/>
            <p:nvPr/>
          </p:nvSpPr>
          <p:spPr>
            <a:xfrm>
              <a:off x="982887" y="5665922"/>
              <a:ext cx="1038298"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Azure</a:t>
              </a:r>
              <a:b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regions</a:t>
              </a:r>
            </a:p>
          </p:txBody>
        </p:sp>
      </p:grpSp>
      <p:grpSp>
        <p:nvGrpSpPr>
          <p:cNvPr id="5" name="Group 4">
            <a:extLst>
              <a:ext uri="{FF2B5EF4-FFF2-40B4-BE49-F238E27FC236}">
                <a16:creationId xmlns:a16="http://schemas.microsoft.com/office/drawing/2014/main" id="{FCF3D92A-0B5D-4791-8048-71B519F6C9D9}"/>
              </a:ext>
            </a:extLst>
          </p:cNvPr>
          <p:cNvGrpSpPr/>
          <p:nvPr/>
        </p:nvGrpSpPr>
        <p:grpSpPr>
          <a:xfrm>
            <a:off x="2460006" y="5516833"/>
            <a:ext cx="3884763" cy="1126462"/>
            <a:chOff x="2439154" y="5480548"/>
            <a:chExt cx="3884763" cy="1126462"/>
          </a:xfrm>
        </p:grpSpPr>
        <p:sp>
          <p:nvSpPr>
            <p:cNvPr id="166" name="TextBox 165">
              <a:extLst>
                <a:ext uri="{FF2B5EF4-FFF2-40B4-BE49-F238E27FC236}">
                  <a16:creationId xmlns:a16="http://schemas.microsoft.com/office/drawing/2014/main" id="{4ADE2BF3-88BD-44D3-80E3-E5AD46C491D9}"/>
                </a:ext>
              </a:extLst>
            </p:cNvPr>
            <p:cNvSpPr txBox="1"/>
            <p:nvPr/>
          </p:nvSpPr>
          <p:spPr>
            <a:xfrm>
              <a:off x="2439154" y="5480548"/>
              <a:ext cx="2438809" cy="112646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15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130K+</a:t>
              </a:r>
            </a:p>
          </p:txBody>
        </p:sp>
        <p:sp>
          <p:nvSpPr>
            <p:cNvPr id="167" name="TextBox 166">
              <a:extLst>
                <a:ext uri="{FF2B5EF4-FFF2-40B4-BE49-F238E27FC236}">
                  <a16:creationId xmlns:a16="http://schemas.microsoft.com/office/drawing/2014/main" id="{D6FB7AF9-E75F-44C2-88E2-7DB505681FF0}"/>
                </a:ext>
              </a:extLst>
            </p:cNvPr>
            <p:cNvSpPr txBox="1"/>
            <p:nvPr/>
          </p:nvSpPr>
          <p:spPr>
            <a:xfrm>
              <a:off x="4541068" y="5674447"/>
              <a:ext cx="1782849" cy="8156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Miles of fiber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&amp; subsea cable </a:t>
              </a:r>
            </a:p>
          </p:txBody>
        </p:sp>
      </p:grpSp>
      <p:grpSp>
        <p:nvGrpSpPr>
          <p:cNvPr id="4" name="Group 3">
            <a:extLst>
              <a:ext uri="{FF2B5EF4-FFF2-40B4-BE49-F238E27FC236}">
                <a16:creationId xmlns:a16="http://schemas.microsoft.com/office/drawing/2014/main" id="{E0F7623C-D27F-4F48-BBF5-612917ED62D2}"/>
              </a:ext>
            </a:extLst>
          </p:cNvPr>
          <p:cNvGrpSpPr/>
          <p:nvPr/>
        </p:nvGrpSpPr>
        <p:grpSpPr>
          <a:xfrm>
            <a:off x="6406479" y="5508062"/>
            <a:ext cx="2475998" cy="1126462"/>
            <a:chOff x="5633660" y="5480548"/>
            <a:chExt cx="2475998" cy="1126462"/>
          </a:xfrm>
        </p:grpSpPr>
        <p:sp>
          <p:nvSpPr>
            <p:cNvPr id="170" name="TextBox 169">
              <a:extLst>
                <a:ext uri="{FF2B5EF4-FFF2-40B4-BE49-F238E27FC236}">
                  <a16:creationId xmlns:a16="http://schemas.microsoft.com/office/drawing/2014/main" id="{1406501B-CDF2-4ED3-A0E0-41CDD7B832A2}"/>
                </a:ext>
              </a:extLst>
            </p:cNvPr>
            <p:cNvSpPr txBox="1"/>
            <p:nvPr/>
          </p:nvSpPr>
          <p:spPr>
            <a:xfrm>
              <a:off x="5633660" y="5480548"/>
              <a:ext cx="1991571" cy="112646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15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160+</a:t>
              </a:r>
            </a:p>
          </p:txBody>
        </p:sp>
        <p:sp>
          <p:nvSpPr>
            <p:cNvPr id="171" name="TextBox 170">
              <a:extLst>
                <a:ext uri="{FF2B5EF4-FFF2-40B4-BE49-F238E27FC236}">
                  <a16:creationId xmlns:a16="http://schemas.microsoft.com/office/drawing/2014/main" id="{778994C2-A723-4743-AEDC-DA7309432A17}"/>
                </a:ext>
              </a:extLst>
            </p:cNvPr>
            <p:cNvSpPr txBox="1"/>
            <p:nvPr/>
          </p:nvSpPr>
          <p:spPr>
            <a:xfrm>
              <a:off x="7288279" y="5674447"/>
              <a:ext cx="821379"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Edge</a:t>
              </a:r>
              <a:b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sites</a:t>
              </a:r>
            </a:p>
          </p:txBody>
        </p:sp>
      </p:grpSp>
      <p:grpSp>
        <p:nvGrpSpPr>
          <p:cNvPr id="584" name="Group 583">
            <a:extLst>
              <a:ext uri="{FF2B5EF4-FFF2-40B4-BE49-F238E27FC236}">
                <a16:creationId xmlns:a16="http://schemas.microsoft.com/office/drawing/2014/main" id="{5310CE5B-5C88-420C-A605-0CB84B23C94D}"/>
              </a:ext>
            </a:extLst>
          </p:cNvPr>
          <p:cNvGrpSpPr/>
          <p:nvPr/>
        </p:nvGrpSpPr>
        <p:grpSpPr>
          <a:xfrm>
            <a:off x="1101563" y="1127505"/>
            <a:ext cx="10451876" cy="4179739"/>
            <a:chOff x="1138195" y="918757"/>
            <a:chExt cx="10555561" cy="4221797"/>
          </a:xfrm>
          <a:solidFill>
            <a:schemeClr val="accent3"/>
          </a:solidFill>
          <a:effectLst>
            <a:outerShdw blurRad="88900" dist="38100" dir="2700000" algn="tl" rotWithShape="0">
              <a:prstClr val="black">
                <a:alpha val="30000"/>
              </a:prstClr>
            </a:outerShdw>
          </a:effectLst>
        </p:grpSpPr>
        <p:sp>
          <p:nvSpPr>
            <p:cNvPr id="585" name="Freeform: Shape 584">
              <a:extLst>
                <a:ext uri="{FF2B5EF4-FFF2-40B4-BE49-F238E27FC236}">
                  <a16:creationId xmlns:a16="http://schemas.microsoft.com/office/drawing/2014/main" id="{5F0EFB44-AB3C-44DD-86D1-6AB63FD611B9}"/>
                </a:ext>
              </a:extLst>
            </p:cNvPr>
            <p:cNvSpPr/>
            <p:nvPr/>
          </p:nvSpPr>
          <p:spPr>
            <a:xfrm>
              <a:off x="1169152" y="186706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86" name="Freeform: Shape 585">
              <a:extLst>
                <a:ext uri="{FF2B5EF4-FFF2-40B4-BE49-F238E27FC236}">
                  <a16:creationId xmlns:a16="http://schemas.microsoft.com/office/drawing/2014/main" id="{0F28D8CD-0C2A-4B7F-8F77-5C9E4D4F0220}"/>
                </a:ext>
              </a:extLst>
            </p:cNvPr>
            <p:cNvSpPr/>
            <p:nvPr/>
          </p:nvSpPr>
          <p:spPr>
            <a:xfrm>
              <a:off x="1157802" y="185571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87" name="Freeform: Shape 586">
              <a:extLst>
                <a:ext uri="{FF2B5EF4-FFF2-40B4-BE49-F238E27FC236}">
                  <a16:creationId xmlns:a16="http://schemas.microsoft.com/office/drawing/2014/main" id="{1D62E06A-18BA-422E-96E4-DA4B367818C9}"/>
                </a:ext>
              </a:extLst>
            </p:cNvPr>
            <p:cNvSpPr/>
            <p:nvPr/>
          </p:nvSpPr>
          <p:spPr>
            <a:xfrm>
              <a:off x="1138195" y="183714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88" name="Freeform: Shape 587">
              <a:extLst>
                <a:ext uri="{FF2B5EF4-FFF2-40B4-BE49-F238E27FC236}">
                  <a16:creationId xmlns:a16="http://schemas.microsoft.com/office/drawing/2014/main" id="{354D2704-2939-4948-A972-DB74602ADD6E}"/>
                </a:ext>
              </a:extLst>
            </p:cNvPr>
            <p:cNvSpPr/>
            <p:nvPr/>
          </p:nvSpPr>
          <p:spPr>
            <a:xfrm>
              <a:off x="8528620" y="2954684"/>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89" name="Freeform: Shape 588">
              <a:extLst>
                <a:ext uri="{FF2B5EF4-FFF2-40B4-BE49-F238E27FC236}">
                  <a16:creationId xmlns:a16="http://schemas.microsoft.com/office/drawing/2014/main" id="{CBEEFBC1-A1B4-4ACD-9C93-975FD97E7EB1}"/>
                </a:ext>
              </a:extLst>
            </p:cNvPr>
            <p:cNvSpPr/>
            <p:nvPr/>
          </p:nvSpPr>
          <p:spPr>
            <a:xfrm>
              <a:off x="8528620" y="2930950"/>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0" name="Freeform: Shape 589">
              <a:extLst>
                <a:ext uri="{FF2B5EF4-FFF2-40B4-BE49-F238E27FC236}">
                  <a16:creationId xmlns:a16="http://schemas.microsoft.com/office/drawing/2014/main" id="{30BA7187-7466-4AF6-B09E-22D8E7FFCFA8}"/>
                </a:ext>
              </a:extLst>
            </p:cNvPr>
            <p:cNvSpPr/>
            <p:nvPr/>
          </p:nvSpPr>
          <p:spPr>
            <a:xfrm>
              <a:off x="8245881" y="2664722"/>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1" name="Freeform: Shape 590">
              <a:extLst>
                <a:ext uri="{FF2B5EF4-FFF2-40B4-BE49-F238E27FC236}">
                  <a16:creationId xmlns:a16="http://schemas.microsoft.com/office/drawing/2014/main" id="{B1B0173F-23AE-4371-9CD4-8DE3043B2467}"/>
                </a:ext>
              </a:extLst>
            </p:cNvPr>
            <p:cNvSpPr/>
            <p:nvPr/>
          </p:nvSpPr>
          <p:spPr>
            <a:xfrm>
              <a:off x="8245881" y="2640989"/>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2" name="Freeform: Shape 591">
              <a:extLst>
                <a:ext uri="{FF2B5EF4-FFF2-40B4-BE49-F238E27FC236}">
                  <a16:creationId xmlns:a16="http://schemas.microsoft.com/office/drawing/2014/main" id="{EE8808E3-DC15-43C5-BCB0-B1251D391136}"/>
                </a:ext>
              </a:extLst>
            </p:cNvPr>
            <p:cNvSpPr/>
            <p:nvPr/>
          </p:nvSpPr>
          <p:spPr>
            <a:xfrm>
              <a:off x="8341847" y="227879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3" name="Freeform: Shape 592">
              <a:extLst>
                <a:ext uri="{FF2B5EF4-FFF2-40B4-BE49-F238E27FC236}">
                  <a16:creationId xmlns:a16="http://schemas.microsoft.com/office/drawing/2014/main" id="{D7D9025A-4951-4D58-868C-0985CF80753A}"/>
                </a:ext>
              </a:extLst>
            </p:cNvPr>
            <p:cNvSpPr/>
            <p:nvPr/>
          </p:nvSpPr>
          <p:spPr>
            <a:xfrm>
              <a:off x="9363422" y="32921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4" name="Freeform: Shape 593">
              <a:extLst>
                <a:ext uri="{FF2B5EF4-FFF2-40B4-BE49-F238E27FC236}">
                  <a16:creationId xmlns:a16="http://schemas.microsoft.com/office/drawing/2014/main" id="{F874267F-E711-43D0-AC74-813EB7613023}"/>
                </a:ext>
              </a:extLst>
            </p:cNvPr>
            <p:cNvSpPr/>
            <p:nvPr/>
          </p:nvSpPr>
          <p:spPr>
            <a:xfrm>
              <a:off x="9458357" y="34118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5" name="Freeform: Shape 594">
              <a:extLst>
                <a:ext uri="{FF2B5EF4-FFF2-40B4-BE49-F238E27FC236}">
                  <a16:creationId xmlns:a16="http://schemas.microsoft.com/office/drawing/2014/main" id="{D53C9465-7032-497E-818A-7D76D16197D2}"/>
                </a:ext>
              </a:extLst>
            </p:cNvPr>
            <p:cNvSpPr/>
            <p:nvPr/>
          </p:nvSpPr>
          <p:spPr>
            <a:xfrm>
              <a:off x="9458357" y="3387047"/>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6" name="Freeform: Shape 595">
              <a:extLst>
                <a:ext uri="{FF2B5EF4-FFF2-40B4-BE49-F238E27FC236}">
                  <a16:creationId xmlns:a16="http://schemas.microsoft.com/office/drawing/2014/main" id="{DEF75783-50C0-41F6-ACE0-090DA78FEAA3}"/>
                </a:ext>
              </a:extLst>
            </p:cNvPr>
            <p:cNvSpPr/>
            <p:nvPr/>
          </p:nvSpPr>
          <p:spPr>
            <a:xfrm>
              <a:off x="9734904" y="1705060"/>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7" name="Freeform: Shape 596">
              <a:extLst>
                <a:ext uri="{FF2B5EF4-FFF2-40B4-BE49-F238E27FC236}">
                  <a16:creationId xmlns:a16="http://schemas.microsoft.com/office/drawing/2014/main" id="{7B3C1AA7-26A1-469A-BD9F-EED724AA78C6}"/>
                </a:ext>
              </a:extLst>
            </p:cNvPr>
            <p:cNvSpPr/>
            <p:nvPr/>
          </p:nvSpPr>
          <p:spPr>
            <a:xfrm>
              <a:off x="10951507" y="291547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8" name="Freeform: Shape 597">
              <a:extLst>
                <a:ext uri="{FF2B5EF4-FFF2-40B4-BE49-F238E27FC236}">
                  <a16:creationId xmlns:a16="http://schemas.microsoft.com/office/drawing/2014/main" id="{955D6055-9D30-4DB3-AEF6-AD9B7298962F}"/>
                </a:ext>
              </a:extLst>
            </p:cNvPr>
            <p:cNvSpPr/>
            <p:nvPr/>
          </p:nvSpPr>
          <p:spPr>
            <a:xfrm>
              <a:off x="9758637" y="253057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9" name="Freeform: Shape 598">
              <a:extLst>
                <a:ext uri="{FF2B5EF4-FFF2-40B4-BE49-F238E27FC236}">
                  <a16:creationId xmlns:a16="http://schemas.microsoft.com/office/drawing/2014/main" id="{36A9FEA6-B717-4245-B91F-5955EE9ED272}"/>
                </a:ext>
              </a:extLst>
            </p:cNvPr>
            <p:cNvSpPr/>
            <p:nvPr/>
          </p:nvSpPr>
          <p:spPr>
            <a:xfrm>
              <a:off x="9758637" y="25120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0" name="Freeform: Shape 599">
              <a:extLst>
                <a:ext uri="{FF2B5EF4-FFF2-40B4-BE49-F238E27FC236}">
                  <a16:creationId xmlns:a16="http://schemas.microsoft.com/office/drawing/2014/main" id="{7E429702-43CE-47CA-A660-A39590713FBF}"/>
                </a:ext>
              </a:extLst>
            </p:cNvPr>
            <p:cNvSpPr/>
            <p:nvPr/>
          </p:nvSpPr>
          <p:spPr>
            <a:xfrm>
              <a:off x="9758637" y="24934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1" name="Freeform: Shape 600">
              <a:extLst>
                <a:ext uri="{FF2B5EF4-FFF2-40B4-BE49-F238E27FC236}">
                  <a16:creationId xmlns:a16="http://schemas.microsoft.com/office/drawing/2014/main" id="{AA68AD43-259E-4045-AB07-542EE0798596}"/>
                </a:ext>
              </a:extLst>
            </p:cNvPr>
            <p:cNvSpPr/>
            <p:nvPr/>
          </p:nvSpPr>
          <p:spPr>
            <a:xfrm>
              <a:off x="10050664" y="284736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2" name="Freeform: Shape 601">
              <a:extLst>
                <a:ext uri="{FF2B5EF4-FFF2-40B4-BE49-F238E27FC236}">
                  <a16:creationId xmlns:a16="http://schemas.microsoft.com/office/drawing/2014/main" id="{94EEF74F-896B-4C1D-9594-48F7E00250ED}"/>
                </a:ext>
              </a:extLst>
            </p:cNvPr>
            <p:cNvSpPr/>
            <p:nvPr/>
          </p:nvSpPr>
          <p:spPr>
            <a:xfrm>
              <a:off x="10021771" y="24201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3" name="Freeform: Shape 602">
              <a:extLst>
                <a:ext uri="{FF2B5EF4-FFF2-40B4-BE49-F238E27FC236}">
                  <a16:creationId xmlns:a16="http://schemas.microsoft.com/office/drawing/2014/main" id="{136A7F40-D649-4718-A9DF-5C7AC9758E74}"/>
                </a:ext>
              </a:extLst>
            </p:cNvPr>
            <p:cNvSpPr/>
            <p:nvPr/>
          </p:nvSpPr>
          <p:spPr>
            <a:xfrm>
              <a:off x="10021771" y="24428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4" name="Freeform: Shape 603">
              <a:extLst>
                <a:ext uri="{FF2B5EF4-FFF2-40B4-BE49-F238E27FC236}">
                  <a16:creationId xmlns:a16="http://schemas.microsoft.com/office/drawing/2014/main" id="{BAC26EE1-71EB-45C5-A647-4D198E8F2904}"/>
                </a:ext>
              </a:extLst>
            </p:cNvPr>
            <p:cNvSpPr/>
            <p:nvPr/>
          </p:nvSpPr>
          <p:spPr>
            <a:xfrm>
              <a:off x="9289126" y="290412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5" name="Freeform: Shape 604">
              <a:extLst>
                <a:ext uri="{FF2B5EF4-FFF2-40B4-BE49-F238E27FC236}">
                  <a16:creationId xmlns:a16="http://schemas.microsoft.com/office/drawing/2014/main" id="{18E340B4-95BB-441A-B132-A3010A00C6A9}"/>
                </a:ext>
              </a:extLst>
            </p:cNvPr>
            <p:cNvSpPr/>
            <p:nvPr/>
          </p:nvSpPr>
          <p:spPr>
            <a:xfrm>
              <a:off x="10586216" y="187429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6" name="Freeform: Shape 605">
              <a:extLst>
                <a:ext uri="{FF2B5EF4-FFF2-40B4-BE49-F238E27FC236}">
                  <a16:creationId xmlns:a16="http://schemas.microsoft.com/office/drawing/2014/main" id="{CB468350-DE82-474E-902B-0BA7A09C2313}"/>
                </a:ext>
              </a:extLst>
            </p:cNvPr>
            <p:cNvSpPr/>
            <p:nvPr/>
          </p:nvSpPr>
          <p:spPr>
            <a:xfrm>
              <a:off x="10586216" y="189596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7" name="Freeform: Shape 606">
              <a:extLst>
                <a:ext uri="{FF2B5EF4-FFF2-40B4-BE49-F238E27FC236}">
                  <a16:creationId xmlns:a16="http://schemas.microsoft.com/office/drawing/2014/main" id="{14CC5BD6-A6A1-45E6-888F-DEE67A01516D}"/>
                </a:ext>
              </a:extLst>
            </p:cNvPr>
            <p:cNvSpPr/>
            <p:nvPr/>
          </p:nvSpPr>
          <p:spPr>
            <a:xfrm>
              <a:off x="10563515" y="187429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8" name="Freeform: Shape 607">
              <a:extLst>
                <a:ext uri="{FF2B5EF4-FFF2-40B4-BE49-F238E27FC236}">
                  <a16:creationId xmlns:a16="http://schemas.microsoft.com/office/drawing/2014/main" id="{174286DE-AB65-4480-A316-8356A1336968}"/>
                </a:ext>
              </a:extLst>
            </p:cNvPr>
            <p:cNvSpPr/>
            <p:nvPr/>
          </p:nvSpPr>
          <p:spPr>
            <a:xfrm>
              <a:off x="10563515" y="189596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9" name="Freeform: Shape 608">
              <a:extLst>
                <a:ext uri="{FF2B5EF4-FFF2-40B4-BE49-F238E27FC236}">
                  <a16:creationId xmlns:a16="http://schemas.microsoft.com/office/drawing/2014/main" id="{A06E7E4A-3A42-4F00-853C-0B456E0E915D}"/>
                </a:ext>
              </a:extLst>
            </p:cNvPr>
            <p:cNvSpPr/>
            <p:nvPr/>
          </p:nvSpPr>
          <p:spPr>
            <a:xfrm>
              <a:off x="10456198"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0" name="Freeform: Shape 609">
              <a:extLst>
                <a:ext uri="{FF2B5EF4-FFF2-40B4-BE49-F238E27FC236}">
                  <a16:creationId xmlns:a16="http://schemas.microsoft.com/office/drawing/2014/main" id="{C49525A9-B0C5-4DDE-BFEB-3D0E8FFED812}"/>
                </a:ext>
              </a:extLst>
            </p:cNvPr>
            <p:cNvSpPr/>
            <p:nvPr/>
          </p:nvSpPr>
          <p:spPr>
            <a:xfrm>
              <a:off x="10456198" y="19042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1" name="Freeform: Shape 610">
              <a:extLst>
                <a:ext uri="{FF2B5EF4-FFF2-40B4-BE49-F238E27FC236}">
                  <a16:creationId xmlns:a16="http://schemas.microsoft.com/office/drawing/2014/main" id="{41613119-3D66-4744-B6AE-32E5D71D56EE}"/>
                </a:ext>
              </a:extLst>
            </p:cNvPr>
            <p:cNvSpPr/>
            <p:nvPr/>
          </p:nvSpPr>
          <p:spPr>
            <a:xfrm>
              <a:off x="10480963"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2" name="Freeform: Shape 611">
              <a:extLst>
                <a:ext uri="{FF2B5EF4-FFF2-40B4-BE49-F238E27FC236}">
                  <a16:creationId xmlns:a16="http://schemas.microsoft.com/office/drawing/2014/main" id="{0382E9F7-CB63-4E84-920D-FDE0630FFAC8}"/>
                </a:ext>
              </a:extLst>
            </p:cNvPr>
            <p:cNvSpPr/>
            <p:nvPr/>
          </p:nvSpPr>
          <p:spPr>
            <a:xfrm>
              <a:off x="10210607" y="192382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3" name="Freeform: Shape 612">
              <a:extLst>
                <a:ext uri="{FF2B5EF4-FFF2-40B4-BE49-F238E27FC236}">
                  <a16:creationId xmlns:a16="http://schemas.microsoft.com/office/drawing/2014/main" id="{30867E2B-F8A3-4A65-928E-53A7C8D9DECD}"/>
                </a:ext>
              </a:extLst>
            </p:cNvPr>
            <p:cNvSpPr/>
            <p:nvPr/>
          </p:nvSpPr>
          <p:spPr>
            <a:xfrm>
              <a:off x="10111545" y="1799994"/>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4" name="Freeform: Shape 613">
              <a:extLst>
                <a:ext uri="{FF2B5EF4-FFF2-40B4-BE49-F238E27FC236}">
                  <a16:creationId xmlns:a16="http://schemas.microsoft.com/office/drawing/2014/main" id="{9CEE9761-A5DC-4D56-80FA-3945AE7C5458}"/>
                </a:ext>
              </a:extLst>
            </p:cNvPr>
            <p:cNvSpPr/>
            <p:nvPr/>
          </p:nvSpPr>
          <p:spPr>
            <a:xfrm>
              <a:off x="9363422" y="331791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5" name="Freeform: Shape 614">
              <a:extLst>
                <a:ext uri="{FF2B5EF4-FFF2-40B4-BE49-F238E27FC236}">
                  <a16:creationId xmlns:a16="http://schemas.microsoft.com/office/drawing/2014/main" id="{84AF3A69-C86B-4026-AFE0-4A8984652E41}"/>
                </a:ext>
              </a:extLst>
            </p:cNvPr>
            <p:cNvSpPr/>
            <p:nvPr/>
          </p:nvSpPr>
          <p:spPr>
            <a:xfrm>
              <a:off x="11152727" y="46284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6" name="Freeform: Shape 615">
              <a:extLst>
                <a:ext uri="{FF2B5EF4-FFF2-40B4-BE49-F238E27FC236}">
                  <a16:creationId xmlns:a16="http://schemas.microsoft.com/office/drawing/2014/main" id="{98D4099F-3410-4F8C-8F59-A03BC66615F9}"/>
                </a:ext>
              </a:extLst>
            </p:cNvPr>
            <p:cNvSpPr/>
            <p:nvPr/>
          </p:nvSpPr>
          <p:spPr>
            <a:xfrm>
              <a:off x="9774116" y="476978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7" name="Freeform: Shape 616">
              <a:extLst>
                <a:ext uri="{FF2B5EF4-FFF2-40B4-BE49-F238E27FC236}">
                  <a16:creationId xmlns:a16="http://schemas.microsoft.com/office/drawing/2014/main" id="{D40A97F3-B9E2-44CE-B499-B953EA5833C6}"/>
                </a:ext>
              </a:extLst>
            </p:cNvPr>
            <p:cNvSpPr/>
            <p:nvPr/>
          </p:nvSpPr>
          <p:spPr>
            <a:xfrm>
              <a:off x="10850381" y="507316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8" name="Freeform: Shape 617">
              <a:extLst>
                <a:ext uri="{FF2B5EF4-FFF2-40B4-BE49-F238E27FC236}">
                  <a16:creationId xmlns:a16="http://schemas.microsoft.com/office/drawing/2014/main" id="{5666863A-DFFB-4C4D-890D-F41549487570}"/>
                </a:ext>
              </a:extLst>
            </p:cNvPr>
            <p:cNvSpPr/>
            <p:nvPr/>
          </p:nvSpPr>
          <p:spPr>
            <a:xfrm>
              <a:off x="11038186" y="487813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9" name="Freeform: Shape 618">
              <a:extLst>
                <a:ext uri="{FF2B5EF4-FFF2-40B4-BE49-F238E27FC236}">
                  <a16:creationId xmlns:a16="http://schemas.microsoft.com/office/drawing/2014/main" id="{F4FD19B5-06B9-4854-A2B6-8144170A54BE}"/>
                </a:ext>
              </a:extLst>
            </p:cNvPr>
            <p:cNvSpPr/>
            <p:nvPr/>
          </p:nvSpPr>
          <p:spPr>
            <a:xfrm>
              <a:off x="11648036" y="509483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0" name="Freeform: Shape 619">
              <a:extLst>
                <a:ext uri="{FF2B5EF4-FFF2-40B4-BE49-F238E27FC236}">
                  <a16:creationId xmlns:a16="http://schemas.microsoft.com/office/drawing/2014/main" id="{4C4EEACE-5010-457A-AE6F-32D4336E345F}"/>
                </a:ext>
              </a:extLst>
            </p:cNvPr>
            <p:cNvSpPr/>
            <p:nvPr/>
          </p:nvSpPr>
          <p:spPr>
            <a:xfrm>
              <a:off x="6181061" y="475637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1" name="Freeform: Shape 620">
              <a:extLst>
                <a:ext uri="{FF2B5EF4-FFF2-40B4-BE49-F238E27FC236}">
                  <a16:creationId xmlns:a16="http://schemas.microsoft.com/office/drawing/2014/main" id="{B048F890-3D7D-4821-9979-7ADCB28A7012}"/>
                </a:ext>
              </a:extLst>
            </p:cNvPr>
            <p:cNvSpPr/>
            <p:nvPr/>
          </p:nvSpPr>
          <p:spPr>
            <a:xfrm>
              <a:off x="6555638" y="44137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2" name="Freeform: Shape 621">
              <a:extLst>
                <a:ext uri="{FF2B5EF4-FFF2-40B4-BE49-F238E27FC236}">
                  <a16:creationId xmlns:a16="http://schemas.microsoft.com/office/drawing/2014/main" id="{83A669CF-4DA9-43EE-8B67-6F4B09D7E076}"/>
                </a:ext>
              </a:extLst>
            </p:cNvPr>
            <p:cNvSpPr/>
            <p:nvPr/>
          </p:nvSpPr>
          <p:spPr>
            <a:xfrm>
              <a:off x="4019243" y="427550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3" name="Freeform: Shape 622">
              <a:extLst>
                <a:ext uri="{FF2B5EF4-FFF2-40B4-BE49-F238E27FC236}">
                  <a16:creationId xmlns:a16="http://schemas.microsoft.com/office/drawing/2014/main" id="{CF501347-2563-45B4-986B-A4E5DD37F852}"/>
                </a:ext>
              </a:extLst>
            </p:cNvPr>
            <p:cNvSpPr/>
            <p:nvPr/>
          </p:nvSpPr>
          <p:spPr>
            <a:xfrm>
              <a:off x="4018212" y="42466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4" name="Freeform: Shape 623">
              <a:extLst>
                <a:ext uri="{FF2B5EF4-FFF2-40B4-BE49-F238E27FC236}">
                  <a16:creationId xmlns:a16="http://schemas.microsoft.com/office/drawing/2014/main" id="{E978521F-EE6E-4B47-B2E2-E1A4BED2EEED}"/>
                </a:ext>
              </a:extLst>
            </p:cNvPr>
            <p:cNvSpPr/>
            <p:nvPr/>
          </p:nvSpPr>
          <p:spPr>
            <a:xfrm>
              <a:off x="3801514" y="4333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5" name="Freeform: Shape 624">
              <a:extLst>
                <a:ext uri="{FF2B5EF4-FFF2-40B4-BE49-F238E27FC236}">
                  <a16:creationId xmlns:a16="http://schemas.microsoft.com/office/drawing/2014/main" id="{4A1CB5AC-899F-4EAC-B59D-BE643B15997D}"/>
                </a:ext>
              </a:extLst>
            </p:cNvPr>
            <p:cNvSpPr/>
            <p:nvPr/>
          </p:nvSpPr>
          <p:spPr>
            <a:xfrm>
              <a:off x="3781907" y="43766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6" name="Freeform: Shape 625">
              <a:extLst>
                <a:ext uri="{FF2B5EF4-FFF2-40B4-BE49-F238E27FC236}">
                  <a16:creationId xmlns:a16="http://schemas.microsoft.com/office/drawing/2014/main" id="{0C38E47B-4747-4D08-AD36-17084B543BBD}"/>
                </a:ext>
              </a:extLst>
            </p:cNvPr>
            <p:cNvSpPr/>
            <p:nvPr/>
          </p:nvSpPr>
          <p:spPr>
            <a:xfrm>
              <a:off x="3826279" y="436734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7" name="Freeform: Shape 626">
              <a:extLst>
                <a:ext uri="{FF2B5EF4-FFF2-40B4-BE49-F238E27FC236}">
                  <a16:creationId xmlns:a16="http://schemas.microsoft.com/office/drawing/2014/main" id="{956316F6-2DE2-45AF-A0D3-F8F811FD9C46}"/>
                </a:ext>
              </a:extLst>
            </p:cNvPr>
            <p:cNvSpPr/>
            <p:nvPr/>
          </p:nvSpPr>
          <p:spPr>
            <a:xfrm>
              <a:off x="2983221" y="46449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8" name="Freeform: Shape 627">
              <a:extLst>
                <a:ext uri="{FF2B5EF4-FFF2-40B4-BE49-F238E27FC236}">
                  <a16:creationId xmlns:a16="http://schemas.microsoft.com/office/drawing/2014/main" id="{1FB860FA-BF9B-4A73-891C-1AF00DCDECE1}"/>
                </a:ext>
              </a:extLst>
            </p:cNvPr>
            <p:cNvSpPr/>
            <p:nvPr/>
          </p:nvSpPr>
          <p:spPr>
            <a:xfrm>
              <a:off x="2970839" y="15120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9" name="Freeform: Shape 628">
              <a:extLst>
                <a:ext uri="{FF2B5EF4-FFF2-40B4-BE49-F238E27FC236}">
                  <a16:creationId xmlns:a16="http://schemas.microsoft.com/office/drawing/2014/main" id="{F8556460-775A-47B8-A6CB-232E2D89B34B}"/>
                </a:ext>
              </a:extLst>
            </p:cNvPr>
            <p:cNvSpPr/>
            <p:nvPr/>
          </p:nvSpPr>
          <p:spPr>
            <a:xfrm>
              <a:off x="2724217" y="15832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0" name="Freeform: Shape 629">
              <a:extLst>
                <a:ext uri="{FF2B5EF4-FFF2-40B4-BE49-F238E27FC236}">
                  <a16:creationId xmlns:a16="http://schemas.microsoft.com/office/drawing/2014/main" id="{078C9C89-C52B-4419-A8B6-A4B835374367}"/>
                </a:ext>
              </a:extLst>
            </p:cNvPr>
            <p:cNvSpPr/>
            <p:nvPr/>
          </p:nvSpPr>
          <p:spPr>
            <a:xfrm>
              <a:off x="1483880" y="11880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1" name="Freeform: Shape 630">
              <a:extLst>
                <a:ext uri="{FF2B5EF4-FFF2-40B4-BE49-F238E27FC236}">
                  <a16:creationId xmlns:a16="http://schemas.microsoft.com/office/drawing/2014/main" id="{9FA22E4D-0AC7-4FF8-B79D-32EE0734BA88}"/>
                </a:ext>
              </a:extLst>
            </p:cNvPr>
            <p:cNvSpPr/>
            <p:nvPr/>
          </p:nvSpPr>
          <p:spPr>
            <a:xfrm>
              <a:off x="1802735" y="26213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2" name="Freeform: Shape 631">
              <a:extLst>
                <a:ext uri="{FF2B5EF4-FFF2-40B4-BE49-F238E27FC236}">
                  <a16:creationId xmlns:a16="http://schemas.microsoft.com/office/drawing/2014/main" id="{3BD51ADD-0DAB-450B-A023-AA5A093AE671}"/>
                </a:ext>
              </a:extLst>
            </p:cNvPr>
            <p:cNvSpPr/>
            <p:nvPr/>
          </p:nvSpPr>
          <p:spPr>
            <a:xfrm>
              <a:off x="3094666" y="273798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3" name="Freeform: Shape 632">
              <a:extLst>
                <a:ext uri="{FF2B5EF4-FFF2-40B4-BE49-F238E27FC236}">
                  <a16:creationId xmlns:a16="http://schemas.microsoft.com/office/drawing/2014/main" id="{A39CB3E0-4FCB-474D-AC45-ECA73E8A26B1}"/>
                </a:ext>
              </a:extLst>
            </p:cNvPr>
            <p:cNvSpPr/>
            <p:nvPr/>
          </p:nvSpPr>
          <p:spPr>
            <a:xfrm>
              <a:off x="1246544" y="200637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4" name="Freeform: Shape 633">
              <a:extLst>
                <a:ext uri="{FF2B5EF4-FFF2-40B4-BE49-F238E27FC236}">
                  <a16:creationId xmlns:a16="http://schemas.microsoft.com/office/drawing/2014/main" id="{A8D18164-FCD2-4B59-BC68-BB1DA31A1A25}"/>
                </a:ext>
              </a:extLst>
            </p:cNvPr>
            <p:cNvSpPr/>
            <p:nvPr/>
          </p:nvSpPr>
          <p:spPr>
            <a:xfrm>
              <a:off x="1247576" y="198883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5" name="Freeform: Shape 634">
              <a:extLst>
                <a:ext uri="{FF2B5EF4-FFF2-40B4-BE49-F238E27FC236}">
                  <a16:creationId xmlns:a16="http://schemas.microsoft.com/office/drawing/2014/main" id="{E126C16F-1DE6-4697-9FED-EECA4A68407C}"/>
                </a:ext>
              </a:extLst>
            </p:cNvPr>
            <p:cNvSpPr/>
            <p:nvPr/>
          </p:nvSpPr>
          <p:spPr>
            <a:xfrm>
              <a:off x="2481721" y="210234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6" name="Freeform: Shape 635">
              <a:extLst>
                <a:ext uri="{FF2B5EF4-FFF2-40B4-BE49-F238E27FC236}">
                  <a16:creationId xmlns:a16="http://schemas.microsoft.com/office/drawing/2014/main" id="{F9B4F40B-7441-463C-B2CC-77402606A187}"/>
                </a:ext>
              </a:extLst>
            </p:cNvPr>
            <p:cNvSpPr/>
            <p:nvPr/>
          </p:nvSpPr>
          <p:spPr>
            <a:xfrm>
              <a:off x="3012114" y="168331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7" name="Freeform: Shape 636">
              <a:extLst>
                <a:ext uri="{FF2B5EF4-FFF2-40B4-BE49-F238E27FC236}">
                  <a16:creationId xmlns:a16="http://schemas.microsoft.com/office/drawing/2014/main" id="{672C0E69-0F78-4B3C-8131-B6A15F0040F9}"/>
                </a:ext>
              </a:extLst>
            </p:cNvPr>
            <p:cNvSpPr/>
            <p:nvPr/>
          </p:nvSpPr>
          <p:spPr>
            <a:xfrm>
              <a:off x="2896542" y="175555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8" name="Freeform: Shape 637">
              <a:extLst>
                <a:ext uri="{FF2B5EF4-FFF2-40B4-BE49-F238E27FC236}">
                  <a16:creationId xmlns:a16="http://schemas.microsoft.com/office/drawing/2014/main" id="{224631D0-84D4-4F78-ADC8-C323D1ACEFB2}"/>
                </a:ext>
              </a:extLst>
            </p:cNvPr>
            <p:cNvSpPr/>
            <p:nvPr/>
          </p:nvSpPr>
          <p:spPr>
            <a:xfrm>
              <a:off x="1593261" y="138303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9" name="Freeform: Shape 638">
              <a:extLst>
                <a:ext uri="{FF2B5EF4-FFF2-40B4-BE49-F238E27FC236}">
                  <a16:creationId xmlns:a16="http://schemas.microsoft.com/office/drawing/2014/main" id="{AEDDB0C0-F3D8-46C7-BEA4-5EA4A2C7B728}"/>
                </a:ext>
              </a:extLst>
            </p:cNvPr>
            <p:cNvSpPr/>
            <p:nvPr/>
          </p:nvSpPr>
          <p:spPr>
            <a:xfrm>
              <a:off x="1485944" y="1320093"/>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0" name="Freeform: Shape 639">
              <a:extLst>
                <a:ext uri="{FF2B5EF4-FFF2-40B4-BE49-F238E27FC236}">
                  <a16:creationId xmlns:a16="http://schemas.microsoft.com/office/drawing/2014/main" id="{ECB5BB83-76FF-430F-B3A8-F62FE8A71074}"/>
                </a:ext>
              </a:extLst>
            </p:cNvPr>
            <p:cNvSpPr/>
            <p:nvPr/>
          </p:nvSpPr>
          <p:spPr>
            <a:xfrm>
              <a:off x="1718119" y="178142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1" name="Freeform: Shape 640">
              <a:extLst>
                <a:ext uri="{FF2B5EF4-FFF2-40B4-BE49-F238E27FC236}">
                  <a16:creationId xmlns:a16="http://schemas.microsoft.com/office/drawing/2014/main" id="{02DC6232-F0FC-47E3-A65C-86C1A3ADBA70}"/>
                </a:ext>
              </a:extLst>
            </p:cNvPr>
            <p:cNvSpPr/>
            <p:nvPr/>
          </p:nvSpPr>
          <p:spPr>
            <a:xfrm>
              <a:off x="1721216" y="176491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2" name="Freeform: Shape 641">
              <a:extLst>
                <a:ext uri="{FF2B5EF4-FFF2-40B4-BE49-F238E27FC236}">
                  <a16:creationId xmlns:a16="http://schemas.microsoft.com/office/drawing/2014/main" id="{3ACD6FEE-195F-4ED0-934F-7600DED21A42}"/>
                </a:ext>
              </a:extLst>
            </p:cNvPr>
            <p:cNvSpPr/>
            <p:nvPr/>
          </p:nvSpPr>
          <p:spPr>
            <a:xfrm>
              <a:off x="2748982" y="18433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3" name="Freeform: Shape 642">
              <a:extLst>
                <a:ext uri="{FF2B5EF4-FFF2-40B4-BE49-F238E27FC236}">
                  <a16:creationId xmlns:a16="http://schemas.microsoft.com/office/drawing/2014/main" id="{FB17A16A-FF18-49C8-BB03-FEF777BD6FC9}"/>
                </a:ext>
              </a:extLst>
            </p:cNvPr>
            <p:cNvSpPr/>
            <p:nvPr/>
          </p:nvSpPr>
          <p:spPr>
            <a:xfrm>
              <a:off x="2375436" y="1680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4" name="Freeform: Shape 643">
              <a:extLst>
                <a:ext uri="{FF2B5EF4-FFF2-40B4-BE49-F238E27FC236}">
                  <a16:creationId xmlns:a16="http://schemas.microsoft.com/office/drawing/2014/main" id="{4F29C627-B2EE-4FF4-92F4-3BA23A21B59E}"/>
                </a:ext>
              </a:extLst>
            </p:cNvPr>
            <p:cNvSpPr/>
            <p:nvPr/>
          </p:nvSpPr>
          <p:spPr>
            <a:xfrm>
              <a:off x="2043167" y="224680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5" name="Freeform: Shape 644">
              <a:extLst>
                <a:ext uri="{FF2B5EF4-FFF2-40B4-BE49-F238E27FC236}">
                  <a16:creationId xmlns:a16="http://schemas.microsoft.com/office/drawing/2014/main" id="{B5203C6B-53C6-4355-81CB-A229E58EB869}"/>
                </a:ext>
              </a:extLst>
            </p:cNvPr>
            <p:cNvSpPr/>
            <p:nvPr/>
          </p:nvSpPr>
          <p:spPr>
            <a:xfrm>
              <a:off x="1916243" y="2256021"/>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6" name="Freeform: Shape 645">
              <a:extLst>
                <a:ext uri="{FF2B5EF4-FFF2-40B4-BE49-F238E27FC236}">
                  <a16:creationId xmlns:a16="http://schemas.microsoft.com/office/drawing/2014/main" id="{49297F5A-3FA9-4DC4-BD1D-08E34459002F}"/>
                </a:ext>
              </a:extLst>
            </p:cNvPr>
            <p:cNvSpPr/>
            <p:nvPr/>
          </p:nvSpPr>
          <p:spPr>
            <a:xfrm>
              <a:off x="2012210" y="214155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7" name="Freeform: Shape 646">
              <a:extLst>
                <a:ext uri="{FF2B5EF4-FFF2-40B4-BE49-F238E27FC236}">
                  <a16:creationId xmlns:a16="http://schemas.microsoft.com/office/drawing/2014/main" id="{E8A522B4-B889-468C-9654-DCA043CE5271}"/>
                </a:ext>
              </a:extLst>
            </p:cNvPr>
            <p:cNvSpPr/>
            <p:nvPr/>
          </p:nvSpPr>
          <p:spPr>
            <a:xfrm>
              <a:off x="1337351" y="187945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8" name="Freeform: Shape 647">
              <a:extLst>
                <a:ext uri="{FF2B5EF4-FFF2-40B4-BE49-F238E27FC236}">
                  <a16:creationId xmlns:a16="http://schemas.microsoft.com/office/drawing/2014/main" id="{962060B9-7BCD-4313-BDA9-A601D8525ADD}"/>
                </a:ext>
              </a:extLst>
            </p:cNvPr>
            <p:cNvSpPr/>
            <p:nvPr/>
          </p:nvSpPr>
          <p:spPr>
            <a:xfrm>
              <a:off x="1438477" y="205074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9" name="Freeform: Shape 648">
              <a:extLst>
                <a:ext uri="{FF2B5EF4-FFF2-40B4-BE49-F238E27FC236}">
                  <a16:creationId xmlns:a16="http://schemas.microsoft.com/office/drawing/2014/main" id="{305D76CF-7703-475E-BB29-DF13AF7D0573}"/>
                </a:ext>
              </a:extLst>
            </p:cNvPr>
            <p:cNvSpPr/>
            <p:nvPr/>
          </p:nvSpPr>
          <p:spPr>
            <a:xfrm>
              <a:off x="2577688" y="24046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0" name="Freeform: Shape 649">
              <a:extLst>
                <a:ext uri="{FF2B5EF4-FFF2-40B4-BE49-F238E27FC236}">
                  <a16:creationId xmlns:a16="http://schemas.microsoft.com/office/drawing/2014/main" id="{136D8861-20F8-459F-BD11-ED9B054E9118}"/>
                </a:ext>
              </a:extLst>
            </p:cNvPr>
            <p:cNvSpPr/>
            <p:nvPr/>
          </p:nvSpPr>
          <p:spPr>
            <a:xfrm>
              <a:off x="6344101" y="1724667"/>
              <a:ext cx="45720" cy="45722"/>
            </a:xfrm>
            <a:custGeom>
              <a:avLst/>
              <a:gdLst>
                <a:gd name="connsiteX0" fmla="*/ 7144 w 47625"/>
                <a:gd name="connsiteY0" fmla="*/ 26194 h 47625"/>
                <a:gd name="connsiteX1" fmla="*/ 7144 w 47625"/>
                <a:gd name="connsiteY1" fmla="*/ 26194 h 47625"/>
                <a:gd name="connsiteX2" fmla="*/ 27146 w 47625"/>
                <a:gd name="connsiteY2" fmla="*/ 45244 h 47625"/>
                <a:gd name="connsiteX3" fmla="*/ 27146 w 47625"/>
                <a:gd name="connsiteY3" fmla="*/ 45244 h 47625"/>
                <a:gd name="connsiteX4" fmla="*/ 47149 w 47625"/>
                <a:gd name="connsiteY4" fmla="*/ 26194 h 47625"/>
                <a:gd name="connsiteX5" fmla="*/ 47149 w 47625"/>
                <a:gd name="connsiteY5" fmla="*/ 26194 h 47625"/>
                <a:gd name="connsiteX6" fmla="*/ 27146 w 47625"/>
                <a:gd name="connsiteY6" fmla="*/ 7144 h 47625"/>
                <a:gd name="connsiteX7" fmla="*/ 27146 w 47625"/>
                <a:gd name="connsiteY7" fmla="*/ 7144 h 47625"/>
                <a:gd name="connsiteX8" fmla="*/ 7144 w 47625"/>
                <a:gd name="connsiteY8"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6194"/>
                  </a:moveTo>
                  <a:lnTo>
                    <a:pt x="7144" y="26194"/>
                  </a:lnTo>
                  <a:cubicBezTo>
                    <a:pt x="7144" y="36671"/>
                    <a:pt x="15716" y="45244"/>
                    <a:pt x="27146" y="45244"/>
                  </a:cubicBezTo>
                  <a:lnTo>
                    <a:pt x="27146" y="45244"/>
                  </a:lnTo>
                  <a:cubicBezTo>
                    <a:pt x="38576" y="45244"/>
                    <a:pt x="47149" y="36671"/>
                    <a:pt x="47149" y="26194"/>
                  </a:cubicBezTo>
                  <a:lnTo>
                    <a:pt x="47149" y="26194"/>
                  </a:lnTo>
                  <a:cubicBezTo>
                    <a:pt x="47149" y="15716"/>
                    <a:pt x="38576" y="7144"/>
                    <a:pt x="27146" y="7144"/>
                  </a:cubicBezTo>
                  <a:lnTo>
                    <a:pt x="27146" y="7144"/>
                  </a:lnTo>
                  <a:cubicBezTo>
                    <a:pt x="16669" y="7144"/>
                    <a:pt x="7144" y="15716"/>
                    <a:pt x="7144" y="2619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1" name="Freeform: Shape 650">
              <a:extLst>
                <a:ext uri="{FF2B5EF4-FFF2-40B4-BE49-F238E27FC236}">
                  <a16:creationId xmlns:a16="http://schemas.microsoft.com/office/drawing/2014/main" id="{A25A85BD-64C9-4B04-BC41-2B00452561AC}"/>
                </a:ext>
              </a:extLst>
            </p:cNvPr>
            <p:cNvSpPr/>
            <p:nvPr/>
          </p:nvSpPr>
          <p:spPr>
            <a:xfrm>
              <a:off x="6061362" y="14739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2" name="Freeform: Shape 651">
              <a:extLst>
                <a:ext uri="{FF2B5EF4-FFF2-40B4-BE49-F238E27FC236}">
                  <a16:creationId xmlns:a16="http://schemas.microsoft.com/office/drawing/2014/main" id="{0C5E48A7-21B3-40E7-A60E-A8860B494AAC}"/>
                </a:ext>
              </a:extLst>
            </p:cNvPr>
            <p:cNvSpPr/>
            <p:nvPr/>
          </p:nvSpPr>
          <p:spPr>
            <a:xfrm>
              <a:off x="5804420" y="150796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3" name="Freeform: Shape 652">
              <a:extLst>
                <a:ext uri="{FF2B5EF4-FFF2-40B4-BE49-F238E27FC236}">
                  <a16:creationId xmlns:a16="http://schemas.microsoft.com/office/drawing/2014/main" id="{E46A9D50-15EB-4535-8027-AFC1A4053705}"/>
                </a:ext>
              </a:extLst>
            </p:cNvPr>
            <p:cNvSpPr/>
            <p:nvPr/>
          </p:nvSpPr>
          <p:spPr>
            <a:xfrm>
              <a:off x="6172806" y="149971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4" name="Freeform: Shape 653">
              <a:extLst>
                <a:ext uri="{FF2B5EF4-FFF2-40B4-BE49-F238E27FC236}">
                  <a16:creationId xmlns:a16="http://schemas.microsoft.com/office/drawing/2014/main" id="{E4394058-A41D-44CF-A957-51C3663BEEB5}"/>
                </a:ext>
              </a:extLst>
            </p:cNvPr>
            <p:cNvSpPr/>
            <p:nvPr/>
          </p:nvSpPr>
          <p:spPr>
            <a:xfrm>
              <a:off x="6008735" y="13696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5" name="Freeform: Shape 654">
              <a:extLst>
                <a:ext uri="{FF2B5EF4-FFF2-40B4-BE49-F238E27FC236}">
                  <a16:creationId xmlns:a16="http://schemas.microsoft.com/office/drawing/2014/main" id="{BEFC885E-13D4-4316-9377-002B6A99EB38}"/>
                </a:ext>
              </a:extLst>
            </p:cNvPr>
            <p:cNvSpPr/>
            <p:nvPr/>
          </p:nvSpPr>
          <p:spPr>
            <a:xfrm>
              <a:off x="5940630" y="123348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6" name="Freeform: Shape 655">
              <a:extLst>
                <a:ext uri="{FF2B5EF4-FFF2-40B4-BE49-F238E27FC236}">
                  <a16:creationId xmlns:a16="http://schemas.microsoft.com/office/drawing/2014/main" id="{104ABA5B-B9FF-4367-B361-0BDD7D6CC0CA}"/>
                </a:ext>
              </a:extLst>
            </p:cNvPr>
            <p:cNvSpPr/>
            <p:nvPr/>
          </p:nvSpPr>
          <p:spPr>
            <a:xfrm>
              <a:off x="5940630" y="125721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7" name="Freeform: Shape 656">
              <a:extLst>
                <a:ext uri="{FF2B5EF4-FFF2-40B4-BE49-F238E27FC236}">
                  <a16:creationId xmlns:a16="http://schemas.microsoft.com/office/drawing/2014/main" id="{2A46A3A1-D134-445D-8B5E-F86C2AB7A524}"/>
                </a:ext>
              </a:extLst>
            </p:cNvPr>
            <p:cNvSpPr/>
            <p:nvPr/>
          </p:nvSpPr>
          <p:spPr>
            <a:xfrm>
              <a:off x="589522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8" name="Freeform: Shape 657">
              <a:extLst>
                <a:ext uri="{FF2B5EF4-FFF2-40B4-BE49-F238E27FC236}">
                  <a16:creationId xmlns:a16="http://schemas.microsoft.com/office/drawing/2014/main" id="{07F9FB6C-61A9-416C-9F0A-3425E2C028CC}"/>
                </a:ext>
              </a:extLst>
            </p:cNvPr>
            <p:cNvSpPr/>
            <p:nvPr/>
          </p:nvSpPr>
          <p:spPr>
            <a:xfrm>
              <a:off x="5808547" y="136659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9" name="Freeform: Shape 658">
              <a:extLst>
                <a:ext uri="{FF2B5EF4-FFF2-40B4-BE49-F238E27FC236}">
                  <a16:creationId xmlns:a16="http://schemas.microsoft.com/office/drawing/2014/main" id="{51F08047-C21F-40EA-B868-753C224F72D0}"/>
                </a:ext>
              </a:extLst>
            </p:cNvPr>
            <p:cNvSpPr/>
            <p:nvPr/>
          </p:nvSpPr>
          <p:spPr>
            <a:xfrm>
              <a:off x="5808547" y="139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0" name="Freeform: Shape 659">
              <a:extLst>
                <a:ext uri="{FF2B5EF4-FFF2-40B4-BE49-F238E27FC236}">
                  <a16:creationId xmlns:a16="http://schemas.microsoft.com/office/drawing/2014/main" id="{085945BA-9223-4D7F-8C31-9D86F53A9156}"/>
                </a:ext>
              </a:extLst>
            </p:cNvPr>
            <p:cNvSpPr/>
            <p:nvPr/>
          </p:nvSpPr>
          <p:spPr>
            <a:xfrm>
              <a:off x="5668210" y="134699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1" name="Freeform: Shape 660">
              <a:extLst>
                <a:ext uri="{FF2B5EF4-FFF2-40B4-BE49-F238E27FC236}">
                  <a16:creationId xmlns:a16="http://schemas.microsoft.com/office/drawing/2014/main" id="{32199C5A-0661-4727-8540-77B8854DC1CA}"/>
                </a:ext>
              </a:extLst>
            </p:cNvPr>
            <p:cNvSpPr/>
            <p:nvPr/>
          </p:nvSpPr>
          <p:spPr>
            <a:xfrm>
              <a:off x="5312207"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2" name="Freeform: Shape 661">
              <a:extLst>
                <a:ext uri="{FF2B5EF4-FFF2-40B4-BE49-F238E27FC236}">
                  <a16:creationId xmlns:a16="http://schemas.microsoft.com/office/drawing/2014/main" id="{719C8A02-4EF9-4055-8C0A-CEC47AFD000B}"/>
                </a:ext>
              </a:extLst>
            </p:cNvPr>
            <p:cNvSpPr/>
            <p:nvPr/>
          </p:nvSpPr>
          <p:spPr>
            <a:xfrm>
              <a:off x="5293633"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3" name="Freeform: Shape 662">
              <a:extLst>
                <a:ext uri="{FF2B5EF4-FFF2-40B4-BE49-F238E27FC236}">
                  <a16:creationId xmlns:a16="http://schemas.microsoft.com/office/drawing/2014/main" id="{8B3E51D4-0BB8-4FB1-B346-D45044BDBE14}"/>
                </a:ext>
              </a:extLst>
            </p:cNvPr>
            <p:cNvSpPr/>
            <p:nvPr/>
          </p:nvSpPr>
          <p:spPr>
            <a:xfrm>
              <a:off x="5293633"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4" name="Freeform: Shape 663">
              <a:extLst>
                <a:ext uri="{FF2B5EF4-FFF2-40B4-BE49-F238E27FC236}">
                  <a16:creationId xmlns:a16="http://schemas.microsoft.com/office/drawing/2014/main" id="{D0743CE1-0E94-4364-836D-5AC2732432DB}"/>
                </a:ext>
              </a:extLst>
            </p:cNvPr>
            <p:cNvSpPr/>
            <p:nvPr/>
          </p:nvSpPr>
          <p:spPr>
            <a:xfrm>
              <a:off x="6070648" y="15822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5" name="Freeform: Shape 664">
              <a:extLst>
                <a:ext uri="{FF2B5EF4-FFF2-40B4-BE49-F238E27FC236}">
                  <a16:creationId xmlns:a16="http://schemas.microsoft.com/office/drawing/2014/main" id="{97B1B3F0-DA91-4471-880D-BA73303273B4}"/>
                </a:ext>
              </a:extLst>
            </p:cNvPr>
            <p:cNvSpPr/>
            <p:nvPr/>
          </p:nvSpPr>
          <p:spPr>
            <a:xfrm>
              <a:off x="5830217" y="15925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6" name="Freeform: Shape 665">
              <a:extLst>
                <a:ext uri="{FF2B5EF4-FFF2-40B4-BE49-F238E27FC236}">
                  <a16:creationId xmlns:a16="http://schemas.microsoft.com/office/drawing/2014/main" id="{0D80C485-10C2-4982-B07F-52E3DC694FC2}"/>
                </a:ext>
              </a:extLst>
            </p:cNvPr>
            <p:cNvSpPr/>
            <p:nvPr/>
          </p:nvSpPr>
          <p:spPr>
            <a:xfrm>
              <a:off x="5907609" y="108688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7" name="Freeform: Shape 666">
              <a:extLst>
                <a:ext uri="{FF2B5EF4-FFF2-40B4-BE49-F238E27FC236}">
                  <a16:creationId xmlns:a16="http://schemas.microsoft.com/office/drawing/2014/main" id="{B577E44B-1DD9-430C-A2CE-3A0DB450C979}"/>
                </a:ext>
              </a:extLst>
            </p:cNvPr>
            <p:cNvSpPr/>
            <p:nvPr/>
          </p:nvSpPr>
          <p:spPr>
            <a:xfrm>
              <a:off x="6370930" y="958930"/>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8" name="Freeform: Shape 667">
              <a:extLst>
                <a:ext uri="{FF2B5EF4-FFF2-40B4-BE49-F238E27FC236}">
                  <a16:creationId xmlns:a16="http://schemas.microsoft.com/office/drawing/2014/main" id="{EC049292-059E-48A5-9871-9C6BAFB480F7}"/>
                </a:ext>
              </a:extLst>
            </p:cNvPr>
            <p:cNvSpPr/>
            <p:nvPr/>
          </p:nvSpPr>
          <p:spPr>
            <a:xfrm>
              <a:off x="6311080" y="9672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9" name="Freeform: Shape 668">
              <a:extLst>
                <a:ext uri="{FF2B5EF4-FFF2-40B4-BE49-F238E27FC236}">
                  <a16:creationId xmlns:a16="http://schemas.microsoft.com/office/drawing/2014/main" id="{7F410A56-3AF7-4C09-9D5E-3C839FD136D7}"/>
                </a:ext>
              </a:extLst>
            </p:cNvPr>
            <p:cNvSpPr/>
            <p:nvPr/>
          </p:nvSpPr>
          <p:spPr>
            <a:xfrm>
              <a:off x="5694007" y="167720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0" name="Freeform: Shape 669">
              <a:extLst>
                <a:ext uri="{FF2B5EF4-FFF2-40B4-BE49-F238E27FC236}">
                  <a16:creationId xmlns:a16="http://schemas.microsoft.com/office/drawing/2014/main" id="{A74A29FE-6E3B-42A3-8AC1-CEDFF58E790C}"/>
                </a:ext>
              </a:extLst>
            </p:cNvPr>
            <p:cNvSpPr/>
            <p:nvPr/>
          </p:nvSpPr>
          <p:spPr>
            <a:xfrm>
              <a:off x="5694007" y="163386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1" name="Freeform: Shape 670">
              <a:extLst>
                <a:ext uri="{FF2B5EF4-FFF2-40B4-BE49-F238E27FC236}">
                  <a16:creationId xmlns:a16="http://schemas.microsoft.com/office/drawing/2014/main" id="{D1214AB2-119E-493E-8FE2-FDB5CE3DD2FF}"/>
                </a:ext>
              </a:extLst>
            </p:cNvPr>
            <p:cNvSpPr/>
            <p:nvPr/>
          </p:nvSpPr>
          <p:spPr>
            <a:xfrm>
              <a:off x="5602168" y="141922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2" name="Freeform: Shape 671">
              <a:extLst>
                <a:ext uri="{FF2B5EF4-FFF2-40B4-BE49-F238E27FC236}">
                  <a16:creationId xmlns:a16="http://schemas.microsoft.com/office/drawing/2014/main" id="{8AAD695F-ED46-451C-ABC4-0ACF4B693E13}"/>
                </a:ext>
              </a:extLst>
            </p:cNvPr>
            <p:cNvSpPr/>
            <p:nvPr/>
          </p:nvSpPr>
          <p:spPr>
            <a:xfrm>
              <a:off x="5603201" y="145637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3" name="Freeform: Shape 672">
              <a:extLst>
                <a:ext uri="{FF2B5EF4-FFF2-40B4-BE49-F238E27FC236}">
                  <a16:creationId xmlns:a16="http://schemas.microsoft.com/office/drawing/2014/main" id="{77430020-EC60-463C-8EB0-1701C861A60C}"/>
                </a:ext>
              </a:extLst>
            </p:cNvPr>
            <p:cNvSpPr/>
            <p:nvPr/>
          </p:nvSpPr>
          <p:spPr>
            <a:xfrm>
              <a:off x="6364739" y="194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4" name="Freeform: Shape 673">
              <a:extLst>
                <a:ext uri="{FF2B5EF4-FFF2-40B4-BE49-F238E27FC236}">
                  <a16:creationId xmlns:a16="http://schemas.microsoft.com/office/drawing/2014/main" id="{BD8F13BC-CEE1-4021-A2C6-5BBEC13300C3}"/>
                </a:ext>
              </a:extLst>
            </p:cNvPr>
            <p:cNvSpPr/>
            <p:nvPr/>
          </p:nvSpPr>
          <p:spPr>
            <a:xfrm>
              <a:off x="568781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5" name="Freeform: Shape 674">
              <a:extLst>
                <a:ext uri="{FF2B5EF4-FFF2-40B4-BE49-F238E27FC236}">
                  <a16:creationId xmlns:a16="http://schemas.microsoft.com/office/drawing/2014/main" id="{CA16275B-F059-4551-B488-512A31BE6DB3}"/>
                </a:ext>
              </a:extLst>
            </p:cNvPr>
            <p:cNvSpPr/>
            <p:nvPr/>
          </p:nvSpPr>
          <p:spPr>
            <a:xfrm>
              <a:off x="5687816" y="123960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6" name="Freeform: Shape 675">
              <a:extLst>
                <a:ext uri="{FF2B5EF4-FFF2-40B4-BE49-F238E27FC236}">
                  <a16:creationId xmlns:a16="http://schemas.microsoft.com/office/drawing/2014/main" id="{28350C93-AED0-4FF6-A4F8-E58A3E06073D}"/>
                </a:ext>
              </a:extLst>
            </p:cNvPr>
            <p:cNvSpPr/>
            <p:nvPr/>
          </p:nvSpPr>
          <p:spPr>
            <a:xfrm>
              <a:off x="6200667" y="124483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7" name="Freeform: Shape 676">
              <a:extLst>
                <a:ext uri="{FF2B5EF4-FFF2-40B4-BE49-F238E27FC236}">
                  <a16:creationId xmlns:a16="http://schemas.microsoft.com/office/drawing/2014/main" id="{4230B824-3497-4819-90E7-0E957F849A14}"/>
                </a:ext>
              </a:extLst>
            </p:cNvPr>
            <p:cNvSpPr/>
            <p:nvPr/>
          </p:nvSpPr>
          <p:spPr>
            <a:xfrm>
              <a:off x="5205921" y="188770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8" name="Freeform: Shape 677">
              <a:extLst>
                <a:ext uri="{FF2B5EF4-FFF2-40B4-BE49-F238E27FC236}">
                  <a16:creationId xmlns:a16="http://schemas.microsoft.com/office/drawing/2014/main" id="{6C79640B-71A8-42AC-BD08-6DCAFB2C6E3C}"/>
                </a:ext>
              </a:extLst>
            </p:cNvPr>
            <p:cNvSpPr/>
            <p:nvPr/>
          </p:nvSpPr>
          <p:spPr>
            <a:xfrm>
              <a:off x="6440066" y="1623541"/>
              <a:ext cx="45720" cy="45722"/>
            </a:xfrm>
            <a:custGeom>
              <a:avLst/>
              <a:gdLst>
                <a:gd name="connsiteX0" fmla="*/ 7144 w 47625"/>
                <a:gd name="connsiteY0" fmla="*/ 28099 h 47625"/>
                <a:gd name="connsiteX1" fmla="*/ 7144 w 47625"/>
                <a:gd name="connsiteY1" fmla="*/ 28099 h 47625"/>
                <a:gd name="connsiteX2" fmla="*/ 27147 w 47625"/>
                <a:gd name="connsiteY2" fmla="*/ 49054 h 47625"/>
                <a:gd name="connsiteX3" fmla="*/ 27147 w 47625"/>
                <a:gd name="connsiteY3" fmla="*/ 49054 h 47625"/>
                <a:gd name="connsiteX4" fmla="*/ 47149 w 47625"/>
                <a:gd name="connsiteY4" fmla="*/ 28099 h 47625"/>
                <a:gd name="connsiteX5" fmla="*/ 47149 w 47625"/>
                <a:gd name="connsiteY5" fmla="*/ 28099 h 47625"/>
                <a:gd name="connsiteX6" fmla="*/ 27147 w 47625"/>
                <a:gd name="connsiteY6" fmla="*/ 7144 h 47625"/>
                <a:gd name="connsiteX7" fmla="*/ 27147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7" y="49054"/>
                  </a:cubicBezTo>
                  <a:lnTo>
                    <a:pt x="27147" y="49054"/>
                  </a:lnTo>
                  <a:cubicBezTo>
                    <a:pt x="38576" y="49054"/>
                    <a:pt x="47149" y="39529"/>
                    <a:pt x="47149" y="28099"/>
                  </a:cubicBezTo>
                  <a:lnTo>
                    <a:pt x="47149" y="28099"/>
                  </a:lnTo>
                  <a:cubicBezTo>
                    <a:pt x="47149" y="16669"/>
                    <a:pt x="38576" y="7144"/>
                    <a:pt x="27147" y="7144"/>
                  </a:cubicBezTo>
                  <a:lnTo>
                    <a:pt x="27147"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9" name="Freeform: Shape 678">
              <a:extLst>
                <a:ext uri="{FF2B5EF4-FFF2-40B4-BE49-F238E27FC236}">
                  <a16:creationId xmlns:a16="http://schemas.microsoft.com/office/drawing/2014/main" id="{94E5E781-5875-4AA6-A6DA-55F13622473F}"/>
                </a:ext>
              </a:extLst>
            </p:cNvPr>
            <p:cNvSpPr/>
            <p:nvPr/>
          </p:nvSpPr>
          <p:spPr>
            <a:xfrm>
              <a:off x="6792974" y="104877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0" name="Freeform: Shape 679">
              <a:extLst>
                <a:ext uri="{FF2B5EF4-FFF2-40B4-BE49-F238E27FC236}">
                  <a16:creationId xmlns:a16="http://schemas.microsoft.com/office/drawing/2014/main" id="{66E5D9C1-30D7-4549-89A1-34DFAB644F6D}"/>
                </a:ext>
              </a:extLst>
            </p:cNvPr>
            <p:cNvSpPr/>
            <p:nvPr/>
          </p:nvSpPr>
          <p:spPr>
            <a:xfrm>
              <a:off x="5567084" y="178038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1" name="Freeform: Shape 680">
              <a:extLst>
                <a:ext uri="{FF2B5EF4-FFF2-40B4-BE49-F238E27FC236}">
                  <a16:creationId xmlns:a16="http://schemas.microsoft.com/office/drawing/2014/main" id="{C33C54FF-8451-4666-A213-B3639D5A32A1}"/>
                </a:ext>
              </a:extLst>
            </p:cNvPr>
            <p:cNvSpPr/>
            <p:nvPr/>
          </p:nvSpPr>
          <p:spPr>
            <a:xfrm>
              <a:off x="5446353" y="174220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2" name="Freeform: Shape 681">
              <a:extLst>
                <a:ext uri="{FF2B5EF4-FFF2-40B4-BE49-F238E27FC236}">
                  <a16:creationId xmlns:a16="http://schemas.microsoft.com/office/drawing/2014/main" id="{3799DAFF-404E-47CB-963D-6F8AEF08E050}"/>
                </a:ext>
              </a:extLst>
            </p:cNvPr>
            <p:cNvSpPr/>
            <p:nvPr/>
          </p:nvSpPr>
          <p:spPr>
            <a:xfrm>
              <a:off x="6067553" y="9187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3" name="Freeform: Shape 682">
              <a:extLst>
                <a:ext uri="{FF2B5EF4-FFF2-40B4-BE49-F238E27FC236}">
                  <a16:creationId xmlns:a16="http://schemas.microsoft.com/office/drawing/2014/main" id="{590FDE5B-9220-46BA-A898-640AE7C6E5CD}"/>
                </a:ext>
              </a:extLst>
            </p:cNvPr>
            <p:cNvSpPr/>
            <p:nvPr/>
          </p:nvSpPr>
          <p:spPr>
            <a:xfrm>
              <a:off x="5508267"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4" name="Freeform: Shape 683">
              <a:extLst>
                <a:ext uri="{FF2B5EF4-FFF2-40B4-BE49-F238E27FC236}">
                  <a16:creationId xmlns:a16="http://schemas.microsoft.com/office/drawing/2014/main" id="{368456D9-2E6B-480C-81F9-56CA0E9ACB32}"/>
                </a:ext>
              </a:extLst>
            </p:cNvPr>
            <p:cNvSpPr/>
            <p:nvPr/>
          </p:nvSpPr>
          <p:spPr>
            <a:xfrm>
              <a:off x="5446353" y="1201426"/>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5" name="Freeform: Shape 684">
              <a:extLst>
                <a:ext uri="{FF2B5EF4-FFF2-40B4-BE49-F238E27FC236}">
                  <a16:creationId xmlns:a16="http://schemas.microsoft.com/office/drawing/2014/main" id="{D5378653-77E1-48D9-AB68-E3A4D28A242F}"/>
                </a:ext>
              </a:extLst>
            </p:cNvPr>
            <p:cNvSpPr/>
            <p:nvPr/>
          </p:nvSpPr>
          <p:spPr>
            <a:xfrm>
              <a:off x="5525808"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6" name="Freeform: Shape 685">
              <a:extLst>
                <a:ext uri="{FF2B5EF4-FFF2-40B4-BE49-F238E27FC236}">
                  <a16:creationId xmlns:a16="http://schemas.microsoft.com/office/drawing/2014/main" id="{CA580E69-69E5-4D25-BCBD-F1517CDD4C88}"/>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7" name="Freeform: Shape 686">
              <a:extLst>
                <a:ext uri="{FF2B5EF4-FFF2-40B4-BE49-F238E27FC236}">
                  <a16:creationId xmlns:a16="http://schemas.microsoft.com/office/drawing/2014/main" id="{E608BD9F-31FE-458A-A5C7-E43D14B6110A}"/>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grpSp>
      <p:sp>
        <p:nvSpPr>
          <p:cNvPr id="158" name="Title 1">
            <a:extLst>
              <a:ext uri="{FF2B5EF4-FFF2-40B4-BE49-F238E27FC236}">
                <a16:creationId xmlns:a16="http://schemas.microsoft.com/office/drawing/2014/main" id="{B243C98D-9C41-49B0-8EF8-574A99B7C33F}"/>
              </a:ext>
            </a:extLst>
          </p:cNvPr>
          <p:cNvSpPr txBox="1">
            <a:spLocks/>
          </p:cNvSpPr>
          <p:nvPr/>
        </p:nvSpPr>
        <p:spPr>
          <a:xfrm>
            <a:off x="451188" y="4614216"/>
            <a:ext cx="2269766"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50" normalizeH="0" baseline="0" noProof="0">
                <a:ln w="3175">
                  <a:noFill/>
                </a:ln>
                <a:gradFill>
                  <a:gsLst>
                    <a:gs pos="1250">
                      <a:srgbClr val="0078D4"/>
                    </a:gs>
                    <a:gs pos="100000">
                      <a:srgbClr val="0078D4"/>
                    </a:gs>
                  </a:gsLst>
                  <a:lin ang="5400000" scaled="0"/>
                </a:gradFill>
                <a:effectLst/>
                <a:uLnTx/>
                <a:uFillTx/>
                <a:latin typeface="Segoe UI Semibold"/>
                <a:ea typeface="+mn-ea"/>
                <a:cs typeface="Segoe UI Light" panose="020B0502040204020203" pitchFamily="34" charset="0"/>
              </a:rPr>
              <a:t>Azure</a:t>
            </a:r>
          </a:p>
        </p:txBody>
      </p:sp>
      <p:grpSp>
        <p:nvGrpSpPr>
          <p:cNvPr id="6" name="Group 5">
            <a:extLst>
              <a:ext uri="{FF2B5EF4-FFF2-40B4-BE49-F238E27FC236}">
                <a16:creationId xmlns:a16="http://schemas.microsoft.com/office/drawing/2014/main" id="{F16F57B7-2A85-4698-BB7E-D9BDC784A58D}"/>
              </a:ext>
            </a:extLst>
          </p:cNvPr>
          <p:cNvGrpSpPr/>
          <p:nvPr/>
        </p:nvGrpSpPr>
        <p:grpSpPr>
          <a:xfrm>
            <a:off x="8944188" y="5508062"/>
            <a:ext cx="3350947" cy="1126462"/>
            <a:chOff x="8353717" y="5480548"/>
            <a:chExt cx="3350947" cy="1126462"/>
          </a:xfrm>
        </p:grpSpPr>
        <p:sp>
          <p:nvSpPr>
            <p:cNvPr id="280" name="TextBox 279">
              <a:extLst>
                <a:ext uri="{FF2B5EF4-FFF2-40B4-BE49-F238E27FC236}">
                  <a16:creationId xmlns:a16="http://schemas.microsoft.com/office/drawing/2014/main" id="{A3B9FA0B-E2D6-E74F-A5F0-E3BA79072C20}"/>
                </a:ext>
              </a:extLst>
            </p:cNvPr>
            <p:cNvSpPr txBox="1"/>
            <p:nvPr/>
          </p:nvSpPr>
          <p:spPr>
            <a:xfrm>
              <a:off x="8353717" y="5480548"/>
              <a:ext cx="2105385" cy="112646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15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200+</a:t>
              </a:r>
            </a:p>
          </p:txBody>
        </p:sp>
        <p:sp>
          <p:nvSpPr>
            <p:cNvPr id="281" name="TextBox 280">
              <a:extLst>
                <a:ext uri="{FF2B5EF4-FFF2-40B4-BE49-F238E27FC236}">
                  <a16:creationId xmlns:a16="http://schemas.microsoft.com/office/drawing/2014/main" id="{137A8F94-04D2-A942-AB2B-75E1EAB91250}"/>
                </a:ext>
              </a:extLst>
            </p:cNvPr>
            <p:cNvSpPr txBox="1"/>
            <p:nvPr/>
          </p:nvSpPr>
          <p:spPr>
            <a:xfrm>
              <a:off x="10109135" y="5667104"/>
              <a:ext cx="1595529"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ExpressRoute partners</a:t>
              </a:r>
            </a:p>
          </p:txBody>
        </p:sp>
      </p:grpSp>
    </p:spTree>
    <p:extLst>
      <p:ext uri="{BB962C8B-B14F-4D97-AF65-F5344CB8AC3E}">
        <p14:creationId xmlns:p14="http://schemas.microsoft.com/office/powerpoint/2010/main" val="1073033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par>
                                <p:cTn id="8" presetID="42" presetClass="path" presetSubtype="0" decel="100000" fill="hold" grpId="1" nodeType="withEffect">
                                  <p:stCondLst>
                                    <p:cond delay="0"/>
                                  </p:stCondLst>
                                  <p:childTnLst>
                                    <p:animMotion origin="layout" path="M -0.0245 -6.58193E-7 L -4.4243E-6 -6.58193E-7 " pathEditMode="relative" rAng="0" ptsTypes="AA">
                                      <p:cBhvr>
                                        <p:cTn id="9" dur="600" fill="hold"/>
                                        <p:tgtEl>
                                          <p:spTgt spid="158"/>
                                        </p:tgtEl>
                                        <p:attrNameLst>
                                          <p:attrName>ppt_x</p:attrName>
                                          <p:attrName>ppt_y</p:attrName>
                                        </p:attrNameLst>
                                      </p:cBhvr>
                                      <p:rCtr x="1225" y="0"/>
                                    </p:animMotion>
                                  </p:childTnLst>
                                </p:cTn>
                              </p:par>
                              <p:par>
                                <p:cTn id="10" presetID="10" presetClass="entr" presetSubtype="0" fill="hold" nodeType="withEffect">
                                  <p:stCondLst>
                                    <p:cond delay="200"/>
                                  </p:stCondLst>
                                  <p:childTnLst>
                                    <p:set>
                                      <p:cBhvr>
                                        <p:cTn id="11" dur="1" fill="hold">
                                          <p:stCondLst>
                                            <p:cond delay="0"/>
                                          </p:stCondLst>
                                        </p:cTn>
                                        <p:tgtEl>
                                          <p:spTgt spid="3865"/>
                                        </p:tgtEl>
                                        <p:attrNameLst>
                                          <p:attrName>style.visibility</p:attrName>
                                        </p:attrNameLst>
                                      </p:cBhvr>
                                      <p:to>
                                        <p:strVal val="visible"/>
                                      </p:to>
                                    </p:set>
                                    <p:animEffect transition="in" filter="fade">
                                      <p:cBhvr>
                                        <p:cTn id="12" dur="500"/>
                                        <p:tgtEl>
                                          <p:spTgt spid="3865"/>
                                        </p:tgtEl>
                                      </p:cBhvr>
                                    </p:animEffect>
                                  </p:childTnLst>
                                </p:cTn>
                              </p:par>
                              <p:par>
                                <p:cTn id="13" presetID="10" presetClass="entr" presetSubtype="0" fill="hold" nodeType="withEffect">
                                  <p:stCondLst>
                                    <p:cond delay="400"/>
                                  </p:stCondLst>
                                  <p:childTnLst>
                                    <p:set>
                                      <p:cBhvr>
                                        <p:cTn id="14" dur="1" fill="hold">
                                          <p:stCondLst>
                                            <p:cond delay="0"/>
                                          </p:stCondLst>
                                        </p:cTn>
                                        <p:tgtEl>
                                          <p:spTgt spid="584"/>
                                        </p:tgtEl>
                                        <p:attrNameLst>
                                          <p:attrName>style.visibility</p:attrName>
                                        </p:attrNameLst>
                                      </p:cBhvr>
                                      <p:to>
                                        <p:strVal val="visible"/>
                                      </p:to>
                                    </p:set>
                                    <p:animEffect transition="in" filter="fade">
                                      <p:cBhvr>
                                        <p:cTn id="15" dur="500"/>
                                        <p:tgtEl>
                                          <p:spTgt spid="584"/>
                                        </p:tgtEl>
                                      </p:cBhvr>
                                    </p:animEffect>
                                  </p:childTnLst>
                                </p:cTn>
                              </p:par>
                              <p:par>
                                <p:cTn id="16" presetID="10" presetClass="entr" presetSubtype="0" fill="hold" nodeType="withEffect">
                                  <p:stCondLst>
                                    <p:cond delay="600"/>
                                  </p:stCondLst>
                                  <p:childTnLst>
                                    <p:set>
                                      <p:cBhvr>
                                        <p:cTn id="17" dur="1" fill="hold">
                                          <p:stCondLst>
                                            <p:cond delay="0"/>
                                          </p:stCondLst>
                                        </p:cTn>
                                        <p:tgtEl>
                                          <p:spTgt spid="3642"/>
                                        </p:tgtEl>
                                        <p:attrNameLst>
                                          <p:attrName>style.visibility</p:attrName>
                                        </p:attrNameLst>
                                      </p:cBhvr>
                                      <p:to>
                                        <p:strVal val="visible"/>
                                      </p:to>
                                    </p:set>
                                    <p:animEffect transition="in" filter="fade">
                                      <p:cBhvr>
                                        <p:cTn id="18" dur="500"/>
                                        <p:tgtEl>
                                          <p:spTgt spid="36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5"/>
                                        </p:tgtEl>
                                        <p:attrNameLst>
                                          <p:attrName>style.visibility</p:attrName>
                                        </p:attrNameLst>
                                      </p:cBhvr>
                                      <p:to>
                                        <p:strVal val="visible"/>
                                      </p:to>
                                    </p:set>
                                    <p:animEffect transition="in" filter="fade">
                                      <p:cBhvr>
                                        <p:cTn id="23" dur="500"/>
                                        <p:tgtEl>
                                          <p:spTgt spid="375"/>
                                        </p:tgtEl>
                                      </p:cBhvr>
                                    </p:animEffect>
                                  </p:childTnLst>
                                </p:cTn>
                              </p:par>
                              <p:par>
                                <p:cTn id="24" presetID="10" presetClass="entr" presetSubtype="0" fill="hold" nodeType="withEffect">
                                  <p:stCondLst>
                                    <p:cond delay="2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42" presetClass="path" presetSubtype="0" decel="100000" fill="hold" nodeType="withEffect">
                                  <p:stCondLst>
                                    <p:cond delay="200"/>
                                  </p:stCondLst>
                                  <p:childTnLst>
                                    <p:animMotion origin="layout" path="M -0.02448 -4.07407E-6 L 1.04167E-6 -4.07407E-6 " pathEditMode="relative" rAng="0" ptsTypes="AA">
                                      <p:cBhvr>
                                        <p:cTn id="28" dur="600" fill="hold"/>
                                        <p:tgtEl>
                                          <p:spTgt spid="3"/>
                                        </p:tgtEl>
                                        <p:attrNameLst>
                                          <p:attrName>ppt_x</p:attrName>
                                          <p:attrName>ppt_y</p:attrName>
                                        </p:attrNameLst>
                                      </p:cBhvr>
                                      <p:rCtr x="1224" y="0"/>
                                    </p:animMotion>
                                  </p:childTnLst>
                                </p:cTn>
                              </p:par>
                              <p:par>
                                <p:cTn id="29" presetID="10" presetClass="entr" presetSubtype="0" fill="hold" nodeType="withEffect">
                                  <p:stCondLst>
                                    <p:cond delay="4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42" presetClass="path" presetSubtype="0" decel="100000" fill="hold" nodeType="withEffect">
                                  <p:stCondLst>
                                    <p:cond delay="400"/>
                                  </p:stCondLst>
                                  <p:childTnLst>
                                    <p:animMotion origin="layout" path="M -0.02448 -4.07407E-6 L 2.29167E-6 -4.07407E-6 " pathEditMode="relative" rAng="0" ptsTypes="AA">
                                      <p:cBhvr>
                                        <p:cTn id="33" dur="600" fill="hold"/>
                                        <p:tgtEl>
                                          <p:spTgt spid="5"/>
                                        </p:tgtEl>
                                        <p:attrNameLst>
                                          <p:attrName>ppt_x</p:attrName>
                                          <p:attrName>ppt_y</p:attrName>
                                        </p:attrNameLst>
                                      </p:cBhvr>
                                      <p:rCtr x="1224" y="0"/>
                                    </p:animMotion>
                                  </p:childTnLst>
                                </p:cTn>
                              </p:par>
                              <p:par>
                                <p:cTn id="34" presetID="10" presetClass="entr" presetSubtype="0" fill="hold" nodeType="withEffect">
                                  <p:stCondLst>
                                    <p:cond delay="60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42" presetClass="path" presetSubtype="0" decel="100000" fill="hold" nodeType="withEffect">
                                  <p:stCondLst>
                                    <p:cond delay="600"/>
                                  </p:stCondLst>
                                  <p:childTnLst>
                                    <p:animMotion origin="layout" path="M -0.02448 4.81481E-6 L -3.125E-6 4.81481E-6 " pathEditMode="relative" rAng="0" ptsTypes="AA">
                                      <p:cBhvr>
                                        <p:cTn id="38" dur="600" fill="hold"/>
                                        <p:tgtEl>
                                          <p:spTgt spid="4"/>
                                        </p:tgtEl>
                                        <p:attrNameLst>
                                          <p:attrName>ppt_x</p:attrName>
                                          <p:attrName>ppt_y</p:attrName>
                                        </p:attrNameLst>
                                      </p:cBhvr>
                                      <p:rCtr x="1224" y="0"/>
                                    </p:animMotion>
                                  </p:childTnLst>
                                </p:cTn>
                              </p:par>
                              <p:par>
                                <p:cTn id="39" presetID="10" presetClass="entr" presetSubtype="0" fill="hold" nodeType="withEffect">
                                  <p:stCondLst>
                                    <p:cond delay="80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42" presetClass="path" presetSubtype="0" decel="100000" fill="hold" nodeType="withEffect">
                                  <p:stCondLst>
                                    <p:cond delay="800"/>
                                  </p:stCondLst>
                                  <p:childTnLst>
                                    <p:animMotion origin="layout" path="M -0.02448 4.81481E-6 L -3.54167E-6 4.81481E-6 " pathEditMode="relative" rAng="0" ptsTypes="AA">
                                      <p:cBhvr>
                                        <p:cTn id="43" dur="600" fill="hold"/>
                                        <p:tgtEl>
                                          <p:spTgt spid="6"/>
                                        </p:tgtEl>
                                        <p:attrNameLst>
                                          <p:attrName>ppt_x</p:attrName>
                                          <p:attrName>ppt_y</p:attrName>
                                        </p:attrNameLst>
                                      </p:cBhvr>
                                      <p:rCtr x="1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0" animBg="1"/>
      <p:bldP spid="158" grpId="0"/>
      <p:bldP spid="158"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53EBD88-0BE5-424D-AD69-48CEA550F297}"/>
              </a:ext>
              <a:ext uri="{C183D7F6-B498-43B3-948B-1728B52AA6E4}">
                <adec:decorative xmlns:adec="http://schemas.microsoft.com/office/drawing/2017/decorative" val="1"/>
              </a:ext>
            </a:extLst>
          </p:cNvPr>
          <p:cNvGrpSpPr/>
          <p:nvPr/>
        </p:nvGrpSpPr>
        <p:grpSpPr>
          <a:xfrm>
            <a:off x="8494590" y="2593694"/>
            <a:ext cx="667689" cy="433572"/>
            <a:chOff x="10935164" y="2771050"/>
            <a:chExt cx="667689" cy="433572"/>
          </a:xfrm>
        </p:grpSpPr>
        <p:sp>
          <p:nvSpPr>
            <p:cNvPr id="163" name="Freeform 163">
              <a:extLst>
                <a:ext uri="{FF2B5EF4-FFF2-40B4-BE49-F238E27FC236}">
                  <a16:creationId xmlns:a16="http://schemas.microsoft.com/office/drawing/2014/main" id="{BD8C06E2-0405-4D70-9E98-02DAC540C2BA}"/>
                </a:ext>
              </a:extLst>
            </p:cNvPr>
            <p:cNvSpPr>
              <a:spLocks/>
            </p:cNvSpPr>
            <p:nvPr/>
          </p:nvSpPr>
          <p:spPr bwMode="auto">
            <a:xfrm>
              <a:off x="10935164" y="2771050"/>
              <a:ext cx="519304" cy="28642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11F18325-A15A-475E-AF99-2E5568254F0A}"/>
                </a:ext>
              </a:extLst>
            </p:cNvPr>
            <p:cNvGrpSpPr/>
            <p:nvPr/>
          </p:nvGrpSpPr>
          <p:grpSpPr>
            <a:xfrm>
              <a:off x="11244909" y="2890105"/>
              <a:ext cx="357944" cy="314517"/>
              <a:chOff x="11138464" y="2827703"/>
              <a:chExt cx="462514" cy="406400"/>
            </a:xfrm>
          </p:grpSpPr>
          <p:sp>
            <p:nvSpPr>
              <p:cNvPr id="9" name="Rectangle 8">
                <a:extLst>
                  <a:ext uri="{FF2B5EF4-FFF2-40B4-BE49-F238E27FC236}">
                    <a16:creationId xmlns:a16="http://schemas.microsoft.com/office/drawing/2014/main" id="{A77EC063-6017-46F7-A724-DCA1719F8CA2}"/>
                  </a:ext>
                </a:extLst>
              </p:cNvPr>
              <p:cNvSpPr/>
              <p:nvPr/>
            </p:nvSpPr>
            <p:spPr bwMode="auto">
              <a:xfrm>
                <a:off x="11138464" y="2858771"/>
                <a:ext cx="387475" cy="2576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2BB2506E-07D6-4676-A9E6-C8564154842D}"/>
                  </a:ext>
                </a:extLst>
              </p:cNvPr>
              <p:cNvPicPr>
                <a:picLocks noChangeAspect="1"/>
              </p:cNvPicPr>
              <p:nvPr/>
            </p:nvPicPr>
            <p:blipFill>
              <a:blip r:embed="rId3"/>
              <a:stretch>
                <a:fillRect/>
              </a:stretch>
            </p:blipFill>
            <p:spPr>
              <a:xfrm>
                <a:off x="11194578" y="2827703"/>
                <a:ext cx="406400" cy="406400"/>
              </a:xfrm>
              <a:prstGeom prst="rect">
                <a:avLst/>
              </a:prstGeom>
            </p:spPr>
          </p:pic>
        </p:grpSp>
      </p:grpSp>
      <p:grpSp>
        <p:nvGrpSpPr>
          <p:cNvPr id="251" name="Group 250">
            <a:extLst>
              <a:ext uri="{FF2B5EF4-FFF2-40B4-BE49-F238E27FC236}">
                <a16:creationId xmlns:a16="http://schemas.microsoft.com/office/drawing/2014/main" id="{B2CBFBFE-3648-4BBD-A200-67BFDD3395A3}"/>
              </a:ext>
              <a:ext uri="{C183D7F6-B498-43B3-948B-1728B52AA6E4}">
                <adec:decorative xmlns:adec="http://schemas.microsoft.com/office/drawing/2017/decorative" val="1"/>
              </a:ext>
            </a:extLst>
          </p:cNvPr>
          <p:cNvGrpSpPr/>
          <p:nvPr/>
        </p:nvGrpSpPr>
        <p:grpSpPr>
          <a:xfrm>
            <a:off x="9359855" y="2593694"/>
            <a:ext cx="667689" cy="433572"/>
            <a:chOff x="10935164" y="2771050"/>
            <a:chExt cx="667689" cy="433572"/>
          </a:xfrm>
        </p:grpSpPr>
        <p:sp>
          <p:nvSpPr>
            <p:cNvPr id="252" name="Freeform 163">
              <a:extLst>
                <a:ext uri="{FF2B5EF4-FFF2-40B4-BE49-F238E27FC236}">
                  <a16:creationId xmlns:a16="http://schemas.microsoft.com/office/drawing/2014/main" id="{9AB3AD02-E769-424C-BE04-6837994597EF}"/>
                </a:ext>
              </a:extLst>
            </p:cNvPr>
            <p:cNvSpPr>
              <a:spLocks/>
            </p:cNvSpPr>
            <p:nvPr/>
          </p:nvSpPr>
          <p:spPr bwMode="auto">
            <a:xfrm>
              <a:off x="10935164" y="2771050"/>
              <a:ext cx="519304" cy="28642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253" name="Group 252">
              <a:extLst>
                <a:ext uri="{FF2B5EF4-FFF2-40B4-BE49-F238E27FC236}">
                  <a16:creationId xmlns:a16="http://schemas.microsoft.com/office/drawing/2014/main" id="{FBC520EC-4B57-4140-AE08-5317A87D2118}"/>
                </a:ext>
              </a:extLst>
            </p:cNvPr>
            <p:cNvGrpSpPr/>
            <p:nvPr/>
          </p:nvGrpSpPr>
          <p:grpSpPr>
            <a:xfrm>
              <a:off x="11244909" y="2890105"/>
              <a:ext cx="357944" cy="314517"/>
              <a:chOff x="11138464" y="2827703"/>
              <a:chExt cx="462514" cy="406400"/>
            </a:xfrm>
          </p:grpSpPr>
          <p:sp>
            <p:nvSpPr>
              <p:cNvPr id="254" name="Rectangle 253">
                <a:extLst>
                  <a:ext uri="{FF2B5EF4-FFF2-40B4-BE49-F238E27FC236}">
                    <a16:creationId xmlns:a16="http://schemas.microsoft.com/office/drawing/2014/main" id="{28BE35FC-EDB8-49B2-B059-BD1243DFE78B}"/>
                  </a:ext>
                </a:extLst>
              </p:cNvPr>
              <p:cNvSpPr/>
              <p:nvPr/>
            </p:nvSpPr>
            <p:spPr bwMode="auto">
              <a:xfrm>
                <a:off x="11138464" y="2858771"/>
                <a:ext cx="387475" cy="2576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55" name="Picture 254">
                <a:extLst>
                  <a:ext uri="{FF2B5EF4-FFF2-40B4-BE49-F238E27FC236}">
                    <a16:creationId xmlns:a16="http://schemas.microsoft.com/office/drawing/2014/main" id="{7A2BD95A-0D86-4A7A-B902-1246F4CE60E7}"/>
                  </a:ext>
                </a:extLst>
              </p:cNvPr>
              <p:cNvPicPr>
                <a:picLocks noChangeAspect="1"/>
              </p:cNvPicPr>
              <p:nvPr/>
            </p:nvPicPr>
            <p:blipFill>
              <a:blip r:embed="rId3"/>
              <a:stretch>
                <a:fillRect/>
              </a:stretch>
            </p:blipFill>
            <p:spPr>
              <a:xfrm>
                <a:off x="11194578" y="2827703"/>
                <a:ext cx="406400" cy="406400"/>
              </a:xfrm>
              <a:prstGeom prst="rect">
                <a:avLst/>
              </a:prstGeom>
            </p:spPr>
          </p:pic>
        </p:grpSp>
      </p:grpSp>
      <p:grpSp>
        <p:nvGrpSpPr>
          <p:cNvPr id="256" name="Group 255">
            <a:extLst>
              <a:ext uri="{FF2B5EF4-FFF2-40B4-BE49-F238E27FC236}">
                <a16:creationId xmlns:a16="http://schemas.microsoft.com/office/drawing/2014/main" id="{51CFFECE-EE9A-4BE1-B383-6D65FF310EE1}"/>
              </a:ext>
              <a:ext uri="{C183D7F6-B498-43B3-948B-1728B52AA6E4}">
                <adec:decorative xmlns:adec="http://schemas.microsoft.com/office/drawing/2017/decorative" val="1"/>
              </a:ext>
            </a:extLst>
          </p:cNvPr>
          <p:cNvGrpSpPr/>
          <p:nvPr/>
        </p:nvGrpSpPr>
        <p:grpSpPr>
          <a:xfrm>
            <a:off x="10225120" y="2593694"/>
            <a:ext cx="667689" cy="433572"/>
            <a:chOff x="10935164" y="2771050"/>
            <a:chExt cx="667689" cy="433572"/>
          </a:xfrm>
        </p:grpSpPr>
        <p:sp>
          <p:nvSpPr>
            <p:cNvPr id="257" name="Freeform 163">
              <a:extLst>
                <a:ext uri="{FF2B5EF4-FFF2-40B4-BE49-F238E27FC236}">
                  <a16:creationId xmlns:a16="http://schemas.microsoft.com/office/drawing/2014/main" id="{9ADAA89A-9665-49A0-AEAD-659046504EB5}"/>
                </a:ext>
              </a:extLst>
            </p:cNvPr>
            <p:cNvSpPr>
              <a:spLocks/>
            </p:cNvSpPr>
            <p:nvPr/>
          </p:nvSpPr>
          <p:spPr bwMode="auto">
            <a:xfrm>
              <a:off x="10935164" y="2771050"/>
              <a:ext cx="519304" cy="28642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AB20671E-4F36-4D09-96FE-15DFB7F88502}"/>
                </a:ext>
              </a:extLst>
            </p:cNvPr>
            <p:cNvGrpSpPr/>
            <p:nvPr/>
          </p:nvGrpSpPr>
          <p:grpSpPr>
            <a:xfrm>
              <a:off x="11244909" y="2890105"/>
              <a:ext cx="357944" cy="314517"/>
              <a:chOff x="11138464" y="2827703"/>
              <a:chExt cx="462514" cy="406400"/>
            </a:xfrm>
          </p:grpSpPr>
          <p:sp>
            <p:nvSpPr>
              <p:cNvPr id="264" name="Rectangle 263">
                <a:extLst>
                  <a:ext uri="{FF2B5EF4-FFF2-40B4-BE49-F238E27FC236}">
                    <a16:creationId xmlns:a16="http://schemas.microsoft.com/office/drawing/2014/main" id="{00D9197B-D71F-421C-9A52-8E4A834C270E}"/>
                  </a:ext>
                </a:extLst>
              </p:cNvPr>
              <p:cNvSpPr/>
              <p:nvPr/>
            </p:nvSpPr>
            <p:spPr bwMode="auto">
              <a:xfrm>
                <a:off x="11138464" y="2858771"/>
                <a:ext cx="387475" cy="2576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65" name="Picture 264">
                <a:extLst>
                  <a:ext uri="{FF2B5EF4-FFF2-40B4-BE49-F238E27FC236}">
                    <a16:creationId xmlns:a16="http://schemas.microsoft.com/office/drawing/2014/main" id="{2B14BAF8-0C21-46C3-BE84-58B1A9BA1F6C}"/>
                  </a:ext>
                </a:extLst>
              </p:cNvPr>
              <p:cNvPicPr>
                <a:picLocks noChangeAspect="1"/>
              </p:cNvPicPr>
              <p:nvPr/>
            </p:nvPicPr>
            <p:blipFill>
              <a:blip r:embed="rId3"/>
              <a:stretch>
                <a:fillRect/>
              </a:stretch>
            </p:blipFill>
            <p:spPr>
              <a:xfrm>
                <a:off x="11194578" y="2827703"/>
                <a:ext cx="406400" cy="406400"/>
              </a:xfrm>
              <a:prstGeom prst="rect">
                <a:avLst/>
              </a:prstGeom>
            </p:spPr>
          </p:pic>
        </p:grpSp>
      </p:grpSp>
      <p:grpSp>
        <p:nvGrpSpPr>
          <p:cNvPr id="238" name="Group 237">
            <a:extLst>
              <a:ext uri="{FF2B5EF4-FFF2-40B4-BE49-F238E27FC236}">
                <a16:creationId xmlns:a16="http://schemas.microsoft.com/office/drawing/2014/main" id="{863818E6-D06F-4D3A-82DE-4AEF377CDF10}"/>
              </a:ext>
              <a:ext uri="{C183D7F6-B498-43B3-948B-1728B52AA6E4}">
                <adec:decorative xmlns:adec="http://schemas.microsoft.com/office/drawing/2017/decorative" val="1"/>
              </a:ext>
            </a:extLst>
          </p:cNvPr>
          <p:cNvGrpSpPr/>
          <p:nvPr/>
        </p:nvGrpSpPr>
        <p:grpSpPr>
          <a:xfrm>
            <a:off x="5940453" y="5378747"/>
            <a:ext cx="745483" cy="481481"/>
            <a:chOff x="3305898" y="5099133"/>
            <a:chExt cx="745483" cy="481481"/>
          </a:xfrm>
        </p:grpSpPr>
        <p:grpSp>
          <p:nvGrpSpPr>
            <p:cNvPr id="239" name="laptop">
              <a:extLst>
                <a:ext uri="{FF2B5EF4-FFF2-40B4-BE49-F238E27FC236}">
                  <a16:creationId xmlns:a16="http://schemas.microsoft.com/office/drawing/2014/main" id="{4ABBB224-3D2C-4905-BD90-C82E903D6937}"/>
                </a:ext>
                <a:ext uri="{C183D7F6-B498-43B3-948B-1728B52AA6E4}">
                  <adec:decorative xmlns:adec="http://schemas.microsoft.com/office/drawing/2017/decorative" val="1"/>
                </a:ext>
              </a:extLst>
            </p:cNvPr>
            <p:cNvGrpSpPr/>
            <p:nvPr/>
          </p:nvGrpSpPr>
          <p:grpSpPr>
            <a:xfrm>
              <a:off x="3305898" y="5099133"/>
              <a:ext cx="745483" cy="481481"/>
              <a:chOff x="615531" y="1287780"/>
              <a:chExt cx="547784" cy="353792"/>
            </a:xfrm>
            <a:solidFill>
              <a:schemeClr val="tx1"/>
            </a:solidFill>
          </p:grpSpPr>
          <p:sp>
            <p:nvSpPr>
              <p:cNvPr id="243" name="Rectangle 5">
                <a:extLst>
                  <a:ext uri="{FF2B5EF4-FFF2-40B4-BE49-F238E27FC236}">
                    <a16:creationId xmlns:a16="http://schemas.microsoft.com/office/drawing/2014/main" id="{D23AC60F-D8E7-4C22-B239-14B6EDE0D0E0}"/>
                  </a:ext>
                </a:extLst>
              </p:cNvPr>
              <p:cNvSpPr>
                <a:spLocks noChangeArrowheads="1"/>
              </p:cNvSpPr>
              <p:nvPr/>
            </p:nvSpPr>
            <p:spPr bwMode="auto">
              <a:xfrm>
                <a:off x="669292" y="1303763"/>
                <a:ext cx="441714" cy="283337"/>
              </a:xfrm>
              <a:prstGeom prst="rect">
                <a:avLst/>
              </a:pr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4" name="Freeform 12">
                <a:extLst>
                  <a:ext uri="{FF2B5EF4-FFF2-40B4-BE49-F238E27FC236}">
                    <a16:creationId xmlns:a16="http://schemas.microsoft.com/office/drawing/2014/main" id="{5E67C2A5-8E6B-44EA-8ECB-CEEAC979322B}"/>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
                <a:extLst>
                  <a:ext uri="{FF2B5EF4-FFF2-40B4-BE49-F238E27FC236}">
                    <a16:creationId xmlns:a16="http://schemas.microsoft.com/office/drawing/2014/main" id="{9FB89B3D-F109-42B2-8D85-F3798A223B7E}"/>
                  </a:ext>
                </a:extLst>
              </p:cNvPr>
              <p:cNvSpPr>
                <a:spLocks/>
              </p:cNvSpPr>
              <p:nvPr/>
            </p:nvSpPr>
            <p:spPr bwMode="auto">
              <a:xfrm>
                <a:off x="615531" y="16299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accent1"/>
              </a:solidFill>
              <a:ln w="25400">
                <a:solidFill>
                  <a:schemeClr val="accent1"/>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0" name="Group 239">
              <a:extLst>
                <a:ext uri="{FF2B5EF4-FFF2-40B4-BE49-F238E27FC236}">
                  <a16:creationId xmlns:a16="http://schemas.microsoft.com/office/drawing/2014/main" id="{F58B5557-5B15-4BED-A658-83AE6BC40884}"/>
                </a:ext>
              </a:extLst>
            </p:cNvPr>
            <p:cNvGrpSpPr/>
            <p:nvPr/>
          </p:nvGrpSpPr>
          <p:grpSpPr>
            <a:xfrm>
              <a:off x="3418581" y="5153245"/>
              <a:ext cx="520116" cy="312739"/>
              <a:chOff x="8734823" y="5440174"/>
              <a:chExt cx="520116" cy="312739"/>
            </a:xfrm>
          </p:grpSpPr>
          <p:sp>
            <p:nvSpPr>
              <p:cNvPr id="241" name="Rectangle 240">
                <a:extLst>
                  <a:ext uri="{FF2B5EF4-FFF2-40B4-BE49-F238E27FC236}">
                    <a16:creationId xmlns:a16="http://schemas.microsoft.com/office/drawing/2014/main" id="{4AEC158B-E153-4778-BC19-B7881AE7333A}"/>
                  </a:ext>
                </a:extLst>
              </p:cNvPr>
              <p:cNvSpPr/>
              <p:nvPr/>
            </p:nvSpPr>
            <p:spPr bwMode="auto">
              <a:xfrm>
                <a:off x="8734823" y="5440174"/>
                <a:ext cx="520116" cy="312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42" name="Graphic 241">
                <a:extLst>
                  <a:ext uri="{FF2B5EF4-FFF2-40B4-BE49-F238E27FC236}">
                    <a16:creationId xmlns:a16="http://schemas.microsoft.com/office/drawing/2014/main" id="{33A20BA7-E29C-4CF9-BA7B-98EC24C193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83142" y="5476308"/>
                <a:ext cx="223117" cy="240470"/>
              </a:xfrm>
              <a:prstGeom prst="rect">
                <a:avLst/>
              </a:prstGeom>
            </p:spPr>
          </p:pic>
        </p:grpSp>
      </p:grpSp>
      <p:grpSp>
        <p:nvGrpSpPr>
          <p:cNvPr id="221" name="Group 220">
            <a:extLst>
              <a:ext uri="{FF2B5EF4-FFF2-40B4-BE49-F238E27FC236}">
                <a16:creationId xmlns:a16="http://schemas.microsoft.com/office/drawing/2014/main" id="{2B1C5B8E-D6ED-4D6A-955D-212ADF00D2A7}"/>
              </a:ext>
              <a:ext uri="{C183D7F6-B498-43B3-948B-1728B52AA6E4}">
                <adec:decorative xmlns:adec="http://schemas.microsoft.com/office/drawing/2017/decorative" val="1"/>
              </a:ext>
            </a:extLst>
          </p:cNvPr>
          <p:cNvGrpSpPr/>
          <p:nvPr/>
        </p:nvGrpSpPr>
        <p:grpSpPr>
          <a:xfrm>
            <a:off x="4959527" y="5377055"/>
            <a:ext cx="745483" cy="481481"/>
            <a:chOff x="3305898" y="5099133"/>
            <a:chExt cx="745483" cy="481481"/>
          </a:xfrm>
        </p:grpSpPr>
        <p:grpSp>
          <p:nvGrpSpPr>
            <p:cNvPr id="222" name="laptop">
              <a:extLst>
                <a:ext uri="{FF2B5EF4-FFF2-40B4-BE49-F238E27FC236}">
                  <a16:creationId xmlns:a16="http://schemas.microsoft.com/office/drawing/2014/main" id="{EBCB05CE-041E-454B-8277-B2724AFF8EC0}"/>
                </a:ext>
                <a:ext uri="{C183D7F6-B498-43B3-948B-1728B52AA6E4}">
                  <adec:decorative xmlns:adec="http://schemas.microsoft.com/office/drawing/2017/decorative" val="1"/>
                </a:ext>
              </a:extLst>
            </p:cNvPr>
            <p:cNvGrpSpPr/>
            <p:nvPr/>
          </p:nvGrpSpPr>
          <p:grpSpPr>
            <a:xfrm>
              <a:off x="3305898" y="5099133"/>
              <a:ext cx="745483" cy="481481"/>
              <a:chOff x="615531" y="1287780"/>
              <a:chExt cx="547784" cy="353792"/>
            </a:xfrm>
            <a:solidFill>
              <a:schemeClr val="tx1"/>
            </a:solidFill>
          </p:grpSpPr>
          <p:sp>
            <p:nvSpPr>
              <p:cNvPr id="226" name="Rectangle 5">
                <a:extLst>
                  <a:ext uri="{FF2B5EF4-FFF2-40B4-BE49-F238E27FC236}">
                    <a16:creationId xmlns:a16="http://schemas.microsoft.com/office/drawing/2014/main" id="{F6176805-7751-44BD-90F4-3E7E0101E96F}"/>
                  </a:ext>
                </a:extLst>
              </p:cNvPr>
              <p:cNvSpPr>
                <a:spLocks noChangeArrowheads="1"/>
              </p:cNvSpPr>
              <p:nvPr/>
            </p:nvSpPr>
            <p:spPr bwMode="auto">
              <a:xfrm>
                <a:off x="669292" y="1303763"/>
                <a:ext cx="441714" cy="283337"/>
              </a:xfrm>
              <a:prstGeom prst="rect">
                <a:avLst/>
              </a:pr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12">
                <a:extLst>
                  <a:ext uri="{FF2B5EF4-FFF2-40B4-BE49-F238E27FC236}">
                    <a16:creationId xmlns:a16="http://schemas.microsoft.com/office/drawing/2014/main" id="{0C8EEBCA-6FE3-41B3-8E37-80B483F1472F}"/>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5">
                <a:extLst>
                  <a:ext uri="{FF2B5EF4-FFF2-40B4-BE49-F238E27FC236}">
                    <a16:creationId xmlns:a16="http://schemas.microsoft.com/office/drawing/2014/main" id="{EEAA2313-E187-4D8B-A3C5-5FDD42224309}"/>
                  </a:ext>
                </a:extLst>
              </p:cNvPr>
              <p:cNvSpPr>
                <a:spLocks/>
              </p:cNvSpPr>
              <p:nvPr/>
            </p:nvSpPr>
            <p:spPr bwMode="auto">
              <a:xfrm>
                <a:off x="615531" y="16299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accent1"/>
              </a:solidFill>
              <a:ln w="25400">
                <a:solidFill>
                  <a:schemeClr val="accent1"/>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23" name="Group 222">
              <a:extLst>
                <a:ext uri="{FF2B5EF4-FFF2-40B4-BE49-F238E27FC236}">
                  <a16:creationId xmlns:a16="http://schemas.microsoft.com/office/drawing/2014/main" id="{88CDEEDE-4A04-40F9-ABDF-F11FFF3A7C65}"/>
                </a:ext>
              </a:extLst>
            </p:cNvPr>
            <p:cNvGrpSpPr/>
            <p:nvPr/>
          </p:nvGrpSpPr>
          <p:grpSpPr>
            <a:xfrm>
              <a:off x="3418581" y="5153245"/>
              <a:ext cx="520116" cy="312739"/>
              <a:chOff x="8734823" y="5440174"/>
              <a:chExt cx="520116" cy="312739"/>
            </a:xfrm>
          </p:grpSpPr>
          <p:sp>
            <p:nvSpPr>
              <p:cNvPr id="224" name="Rectangle 223">
                <a:extLst>
                  <a:ext uri="{FF2B5EF4-FFF2-40B4-BE49-F238E27FC236}">
                    <a16:creationId xmlns:a16="http://schemas.microsoft.com/office/drawing/2014/main" id="{F2420369-B574-4FF0-B787-6B62E4B3620D}"/>
                  </a:ext>
                </a:extLst>
              </p:cNvPr>
              <p:cNvSpPr/>
              <p:nvPr/>
            </p:nvSpPr>
            <p:spPr bwMode="auto">
              <a:xfrm>
                <a:off x="8734823" y="5440174"/>
                <a:ext cx="520116" cy="312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5" name="Graphic 224">
                <a:extLst>
                  <a:ext uri="{FF2B5EF4-FFF2-40B4-BE49-F238E27FC236}">
                    <a16:creationId xmlns:a16="http://schemas.microsoft.com/office/drawing/2014/main" id="{9E86180C-85CD-4BC3-9C79-64DCECC452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83142" y="5476308"/>
                <a:ext cx="223117" cy="240470"/>
              </a:xfrm>
              <a:prstGeom prst="rect">
                <a:avLst/>
              </a:prstGeom>
            </p:spPr>
          </p:pic>
        </p:grpSp>
      </p:grpSp>
      <p:grpSp>
        <p:nvGrpSpPr>
          <p:cNvPr id="182" name="laptop">
            <a:extLst>
              <a:ext uri="{FF2B5EF4-FFF2-40B4-BE49-F238E27FC236}">
                <a16:creationId xmlns:a16="http://schemas.microsoft.com/office/drawing/2014/main" id="{3B3E1402-F903-4E84-B936-FF3A59D337BD}"/>
              </a:ext>
              <a:ext uri="{C183D7F6-B498-43B3-948B-1728B52AA6E4}">
                <adec:decorative xmlns:adec="http://schemas.microsoft.com/office/drawing/2017/decorative" val="1"/>
              </a:ext>
            </a:extLst>
          </p:cNvPr>
          <p:cNvGrpSpPr/>
          <p:nvPr/>
        </p:nvGrpSpPr>
        <p:grpSpPr>
          <a:xfrm>
            <a:off x="3274886" y="3982691"/>
            <a:ext cx="745483" cy="481481"/>
            <a:chOff x="615531" y="1287780"/>
            <a:chExt cx="547784" cy="353792"/>
          </a:xfrm>
          <a:solidFill>
            <a:schemeClr val="tx1"/>
          </a:solidFill>
        </p:grpSpPr>
        <p:sp>
          <p:nvSpPr>
            <p:cNvPr id="183" name="Rectangle 5">
              <a:extLst>
                <a:ext uri="{FF2B5EF4-FFF2-40B4-BE49-F238E27FC236}">
                  <a16:creationId xmlns:a16="http://schemas.microsoft.com/office/drawing/2014/main" id="{B05236CE-98DB-4B11-8917-2C96BEDB2CC6}"/>
                </a:ext>
              </a:extLst>
            </p:cNvPr>
            <p:cNvSpPr>
              <a:spLocks noChangeArrowheads="1"/>
            </p:cNvSpPr>
            <p:nvPr/>
          </p:nvSpPr>
          <p:spPr bwMode="auto">
            <a:xfrm>
              <a:off x="669292" y="1303763"/>
              <a:ext cx="441714" cy="283337"/>
            </a:xfrm>
            <a:prstGeom prst="rect">
              <a:avLst/>
            </a:pr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 name="Freeform 12">
              <a:extLst>
                <a:ext uri="{FF2B5EF4-FFF2-40B4-BE49-F238E27FC236}">
                  <a16:creationId xmlns:a16="http://schemas.microsoft.com/office/drawing/2014/main" id="{D8E4EA7F-CC6E-479E-A31E-E066C9FEBC6B}"/>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15">
              <a:extLst>
                <a:ext uri="{FF2B5EF4-FFF2-40B4-BE49-F238E27FC236}">
                  <a16:creationId xmlns:a16="http://schemas.microsoft.com/office/drawing/2014/main" id="{585355F7-CBF7-4EE8-9316-5468D4EFEB57}"/>
                </a:ext>
              </a:extLst>
            </p:cNvPr>
            <p:cNvSpPr>
              <a:spLocks/>
            </p:cNvSpPr>
            <p:nvPr/>
          </p:nvSpPr>
          <p:spPr bwMode="auto">
            <a:xfrm>
              <a:off x="615531" y="16299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accent1"/>
            </a:solidFill>
            <a:ln w="25400">
              <a:solidFill>
                <a:schemeClr val="accent1"/>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60" name="Straight Arrow Connector 259">
            <a:extLst>
              <a:ext uri="{FF2B5EF4-FFF2-40B4-BE49-F238E27FC236}">
                <a16:creationId xmlns:a16="http://schemas.microsoft.com/office/drawing/2014/main" id="{AC81AA9F-A661-4E27-A49A-30471FF34DE9}"/>
              </a:ext>
              <a:ext uri="{C183D7F6-B498-43B3-948B-1728B52AA6E4}">
                <adec:decorative xmlns:adec="http://schemas.microsoft.com/office/drawing/2017/decorative" val="1"/>
              </a:ext>
            </a:extLst>
          </p:cNvPr>
          <p:cNvCxnSpPr>
            <a:cxnSpLocks/>
          </p:cNvCxnSpPr>
          <p:nvPr/>
        </p:nvCxnSpPr>
        <p:spPr>
          <a:xfrm flipV="1">
            <a:off x="9576199" y="3036238"/>
            <a:ext cx="0" cy="876450"/>
          </a:xfrm>
          <a:prstGeom prst="straightConnector1">
            <a:avLst/>
          </a:prstGeom>
          <a:noFill/>
          <a:ln w="28575" cap="flat" cmpd="sng" algn="ctr">
            <a:solidFill>
              <a:srgbClr val="75767A"/>
            </a:solidFill>
            <a:prstDash val="solid"/>
            <a:headEnd type="none"/>
            <a:tailEnd type="arrow"/>
          </a:ln>
          <a:effectLst/>
        </p:spPr>
      </p:cxnSp>
      <p:cxnSp>
        <p:nvCxnSpPr>
          <p:cNvPr id="335" name="Straight Arrow Connector 334">
            <a:extLst>
              <a:ext uri="{FF2B5EF4-FFF2-40B4-BE49-F238E27FC236}">
                <a16:creationId xmlns:a16="http://schemas.microsoft.com/office/drawing/2014/main" id="{36D1B9C3-9A65-4A6C-8214-4F6F356A0CA8}"/>
              </a:ext>
              <a:ext uri="{C183D7F6-B498-43B3-948B-1728B52AA6E4}">
                <adec:decorative xmlns:adec="http://schemas.microsoft.com/office/drawing/2017/decorative" val="1"/>
              </a:ext>
            </a:extLst>
          </p:cNvPr>
          <p:cNvCxnSpPr>
            <a:cxnSpLocks/>
          </p:cNvCxnSpPr>
          <p:nvPr/>
        </p:nvCxnSpPr>
        <p:spPr>
          <a:xfrm flipH="1">
            <a:off x="4536468" y="4642622"/>
            <a:ext cx="517960" cy="701388"/>
          </a:xfrm>
          <a:prstGeom prst="straightConnector1">
            <a:avLst/>
          </a:prstGeom>
          <a:noFill/>
          <a:ln w="28575" cap="flat" cmpd="sng" algn="ctr">
            <a:solidFill>
              <a:srgbClr val="75767A"/>
            </a:solidFill>
            <a:prstDash val="solid"/>
            <a:headEnd type="none"/>
            <a:tailEnd type="arrow"/>
          </a:ln>
          <a:effectLst/>
        </p:spPr>
      </p:cxnSp>
      <p:cxnSp>
        <p:nvCxnSpPr>
          <p:cNvPr id="336" name="Straight Arrow Connector 335">
            <a:extLst>
              <a:ext uri="{FF2B5EF4-FFF2-40B4-BE49-F238E27FC236}">
                <a16:creationId xmlns:a16="http://schemas.microsoft.com/office/drawing/2014/main" id="{AC514F13-0839-4AD6-A8CD-75282371527F}"/>
              </a:ext>
              <a:ext uri="{C183D7F6-B498-43B3-948B-1728B52AA6E4}">
                <adec:decorative xmlns:adec="http://schemas.microsoft.com/office/drawing/2017/decorative" val="1"/>
              </a:ext>
            </a:extLst>
          </p:cNvPr>
          <p:cNvCxnSpPr>
            <a:cxnSpLocks/>
          </p:cNvCxnSpPr>
          <p:nvPr/>
        </p:nvCxnSpPr>
        <p:spPr>
          <a:xfrm>
            <a:off x="5327180" y="4703258"/>
            <a:ext cx="15044" cy="656343"/>
          </a:xfrm>
          <a:prstGeom prst="straightConnector1">
            <a:avLst/>
          </a:prstGeom>
          <a:noFill/>
          <a:ln w="28575" cap="flat" cmpd="sng" algn="ctr">
            <a:solidFill>
              <a:srgbClr val="75767A"/>
            </a:solidFill>
            <a:prstDash val="solid"/>
            <a:headEnd type="none"/>
            <a:tailEnd type="arrow"/>
          </a:ln>
          <a:effectLst/>
        </p:spPr>
      </p:cxnSp>
      <p:cxnSp>
        <p:nvCxnSpPr>
          <p:cNvPr id="337" name="Straight Arrow Connector 336">
            <a:extLst>
              <a:ext uri="{FF2B5EF4-FFF2-40B4-BE49-F238E27FC236}">
                <a16:creationId xmlns:a16="http://schemas.microsoft.com/office/drawing/2014/main" id="{5F73F4E6-5F4E-4A08-9129-C553D33BEAFE}"/>
              </a:ext>
              <a:ext uri="{C183D7F6-B498-43B3-948B-1728B52AA6E4}">
                <adec:decorative xmlns:adec="http://schemas.microsoft.com/office/drawing/2017/decorative" val="1"/>
              </a:ext>
            </a:extLst>
          </p:cNvPr>
          <p:cNvCxnSpPr>
            <a:cxnSpLocks/>
          </p:cNvCxnSpPr>
          <p:nvPr/>
        </p:nvCxnSpPr>
        <p:spPr>
          <a:xfrm>
            <a:off x="5599482" y="4596140"/>
            <a:ext cx="679739" cy="726262"/>
          </a:xfrm>
          <a:prstGeom prst="straightConnector1">
            <a:avLst/>
          </a:prstGeom>
          <a:noFill/>
          <a:ln w="28575" cap="flat" cmpd="sng" algn="ctr">
            <a:solidFill>
              <a:srgbClr val="75767A"/>
            </a:solidFill>
            <a:prstDash val="solid"/>
            <a:headEnd type="none"/>
            <a:tailEnd type="arrow"/>
          </a:ln>
          <a:effectLst/>
        </p:spPr>
      </p:cxnSp>
      <p:cxnSp>
        <p:nvCxnSpPr>
          <p:cNvPr id="33" name="Straight Arrow Connector 32">
            <a:extLst>
              <a:ext uri="{C183D7F6-B498-43B3-948B-1728B52AA6E4}">
                <adec:decorative xmlns:adec="http://schemas.microsoft.com/office/drawing/2017/decorative" val="1"/>
              </a:ext>
            </a:extLst>
          </p:cNvPr>
          <p:cNvCxnSpPr>
            <a:cxnSpLocks/>
          </p:cNvCxnSpPr>
          <p:nvPr/>
        </p:nvCxnSpPr>
        <p:spPr>
          <a:xfrm>
            <a:off x="2560435" y="3816329"/>
            <a:ext cx="679276" cy="332226"/>
          </a:xfrm>
          <a:prstGeom prst="straightConnector1">
            <a:avLst/>
          </a:prstGeom>
          <a:noFill/>
          <a:ln w="28575" cap="flat" cmpd="sng" algn="ctr">
            <a:solidFill>
              <a:srgbClr val="75767A"/>
            </a:solidFill>
            <a:prstDash val="solid"/>
            <a:headEnd type="none"/>
            <a:tailEnd type="arrow"/>
          </a:ln>
          <a:effectLst/>
        </p:spPr>
      </p:cxnSp>
      <p:sp>
        <p:nvSpPr>
          <p:cNvPr id="199" name="Text: Payload detected">
            <a:extLst>
              <a:ext uri="{FF2B5EF4-FFF2-40B4-BE49-F238E27FC236}">
                <a16:creationId xmlns:a16="http://schemas.microsoft.com/office/drawing/2014/main" id="{166F0A64-B77A-4BD7-BCC3-767BB507A7D7}"/>
              </a:ext>
              <a:ext uri="{C183D7F6-B498-43B3-948B-1728B52AA6E4}">
                <adec:decorative xmlns:adec="http://schemas.microsoft.com/office/drawing/2017/decorative" val="1"/>
              </a:ext>
            </a:extLst>
          </p:cNvPr>
          <p:cNvSpPr txBox="1"/>
          <p:nvPr/>
        </p:nvSpPr>
        <p:spPr>
          <a:xfrm>
            <a:off x="2906965" y="3438056"/>
            <a:ext cx="1487299" cy="424732"/>
          </a:xfrm>
          <a:prstGeom prst="rect">
            <a:avLst/>
          </a:prstGeom>
          <a:noFill/>
          <a:ln>
            <a:noFill/>
          </a:ln>
        </p:spPr>
        <p:txBody>
          <a:bodyPr wrap="square" lIns="0" rIns="0" rtlCol="0" anchor="ctr" anchorCtr="1">
            <a:spAutoFit/>
          </a:bodyPr>
          <a:lstStyle>
            <a:defPPr>
              <a:defRPr lang="en-US"/>
            </a:defPPr>
            <a:lvl1pPr algn="ctr" defTabSz="913523">
              <a:lnSpc>
                <a:spcPct val="90000"/>
              </a:lnSpc>
              <a:defRPr sz="1200" kern="0">
                <a:gradFill>
                  <a:gsLst>
                    <a:gs pos="0">
                      <a:schemeClr val="tx1"/>
                    </a:gs>
                    <a:gs pos="100000">
                      <a:schemeClr val="tx1"/>
                    </a:gs>
                  </a:gsLst>
                  <a:lin ang="5400000" scaled="0"/>
                </a:gradFill>
                <a:latin typeface="Segoe UI"/>
                <a:cs typeface="Segoe UI" charset="0"/>
              </a:defRPr>
            </a:lvl1pPr>
            <a:lvl2pPr marL="457157" defTabSz="914314"/>
            <a:lvl3pPr marL="914314" defTabSz="914314"/>
            <a:lvl4pPr marL="1371471" defTabSz="914314"/>
            <a:lvl5pPr marL="1828628" defTabSz="914314"/>
            <a:lvl6pPr marL="2285785" defTabSz="914314"/>
            <a:lvl7pPr marL="2742942" defTabSz="914314"/>
            <a:lvl8pPr marL="3200099" defTabSz="914314"/>
            <a:lvl9pPr marL="3657256" defTabSz="914314"/>
          </a:lstStyle>
          <a:p>
            <a:pPr marL="0" marR="0" lvl="0" indent="0" algn="ctr" defTabSz="91352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Malicious </a:t>
            </a:r>
            <a:b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b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payload detected</a:t>
            </a:r>
          </a:p>
        </p:txBody>
      </p:sp>
      <p:cxnSp>
        <p:nvCxnSpPr>
          <p:cNvPr id="267" name="Line to ATP">
            <a:extLst>
              <a:ext uri="{FF2B5EF4-FFF2-40B4-BE49-F238E27FC236}">
                <a16:creationId xmlns:a16="http://schemas.microsoft.com/office/drawing/2014/main" id="{BB6AED26-9A70-4947-A4FB-03A053553FDA}"/>
              </a:ext>
              <a:ext uri="{C183D7F6-B498-43B3-948B-1728B52AA6E4}">
                <adec:decorative xmlns:adec="http://schemas.microsoft.com/office/drawing/2017/decorative" val="1"/>
              </a:ext>
            </a:extLst>
          </p:cNvPr>
          <p:cNvCxnSpPr>
            <a:cxnSpLocks/>
          </p:cNvCxnSpPr>
          <p:nvPr/>
        </p:nvCxnSpPr>
        <p:spPr>
          <a:xfrm>
            <a:off x="4039287" y="4232327"/>
            <a:ext cx="869803" cy="0"/>
          </a:xfrm>
          <a:prstGeom prst="straightConnector1">
            <a:avLst/>
          </a:prstGeom>
          <a:noFill/>
          <a:ln w="28575" cap="flat" cmpd="sng" algn="ctr">
            <a:solidFill>
              <a:srgbClr val="75767A"/>
            </a:solidFill>
            <a:prstDash val="solid"/>
            <a:headEnd type="none"/>
            <a:tailEnd type="arrow"/>
          </a:ln>
          <a:effectLst/>
        </p:spPr>
      </p:cxnSp>
      <p:sp>
        <p:nvSpPr>
          <p:cNvPr id="540" name="TextBox 539">
            <a:extLst>
              <a:ext uri="{FF2B5EF4-FFF2-40B4-BE49-F238E27FC236}">
                <a16:creationId xmlns:a16="http://schemas.microsoft.com/office/drawing/2014/main" id="{A7D07BF7-1384-4104-9699-23BE30690045}"/>
              </a:ext>
              <a:ext uri="{C183D7F6-B498-43B3-948B-1728B52AA6E4}">
                <adec:decorative xmlns:adec="http://schemas.microsoft.com/office/drawing/2017/decorative" val="1"/>
              </a:ext>
            </a:extLst>
          </p:cNvPr>
          <p:cNvSpPr txBox="1"/>
          <p:nvPr/>
        </p:nvSpPr>
        <p:spPr>
          <a:xfrm>
            <a:off x="8280532" y="2070723"/>
            <a:ext cx="2894413" cy="424732"/>
          </a:xfrm>
          <a:prstGeom prst="rect">
            <a:avLst/>
          </a:prstGeom>
          <a:noFill/>
          <a:ln>
            <a:noFill/>
          </a:ln>
        </p:spPr>
        <p:txBody>
          <a:bodyPr wrap="square" lIns="0" rIns="0" rtlCol="0" anchor="ctr" anchorCtr="1">
            <a:spAutoFit/>
          </a:bodyPr>
          <a:lstStyle>
            <a:defPPr>
              <a:defRPr lang="en-US"/>
            </a:defPPr>
            <a:lvl1pPr algn="ctr" defTabSz="913523">
              <a:lnSpc>
                <a:spcPct val="90000"/>
              </a:lnSpc>
              <a:defRPr sz="1200" kern="0">
                <a:gradFill>
                  <a:gsLst>
                    <a:gs pos="0">
                      <a:schemeClr val="tx1"/>
                    </a:gs>
                    <a:gs pos="100000">
                      <a:schemeClr val="tx1"/>
                    </a:gs>
                  </a:gsLst>
                  <a:lin ang="5400000" scaled="0"/>
                </a:gradFill>
                <a:latin typeface="Segoe UI"/>
                <a:cs typeface="Segoe UI" charset="0"/>
              </a:defRPr>
            </a:lvl1pPr>
            <a:lvl2pPr marL="457157" defTabSz="914314"/>
            <a:lvl3pPr marL="914314" defTabSz="914314"/>
            <a:lvl4pPr marL="1371471" defTabSz="914314"/>
            <a:lvl5pPr marL="1828628" defTabSz="914314"/>
            <a:lvl6pPr marL="2285785" defTabSz="914314"/>
            <a:lvl7pPr marL="2742942" defTabSz="914314"/>
            <a:lvl8pPr marL="3200099" defTabSz="914314"/>
            <a:lvl9pPr marL="3657256" defTabSz="914314"/>
          </a:lstStyle>
          <a:p>
            <a:pPr marL="0" marR="0" lvl="0" indent="0" algn="ctr" defTabSz="91352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Search companywide email and remove attachment from affected mailboxes</a:t>
            </a:r>
          </a:p>
        </p:txBody>
      </p:sp>
      <p:cxnSp>
        <p:nvCxnSpPr>
          <p:cNvPr id="207" name="Line to ISG">
            <a:extLst>
              <a:ext uri="{FF2B5EF4-FFF2-40B4-BE49-F238E27FC236}">
                <a16:creationId xmlns:a16="http://schemas.microsoft.com/office/drawing/2014/main" id="{B717A1D6-699A-4329-BF28-FD9854F6F9A6}"/>
              </a:ext>
              <a:ext uri="{C183D7F6-B498-43B3-948B-1728B52AA6E4}">
                <adec:decorative xmlns:adec="http://schemas.microsoft.com/office/drawing/2017/decorative" val="1"/>
              </a:ext>
            </a:extLst>
          </p:cNvPr>
          <p:cNvCxnSpPr>
            <a:cxnSpLocks/>
          </p:cNvCxnSpPr>
          <p:nvPr/>
        </p:nvCxnSpPr>
        <p:spPr>
          <a:xfrm>
            <a:off x="5733611" y="4232327"/>
            <a:ext cx="1504498" cy="0"/>
          </a:xfrm>
          <a:prstGeom prst="straightConnector1">
            <a:avLst/>
          </a:prstGeom>
          <a:noFill/>
          <a:ln w="28575" cap="flat" cmpd="sng" algn="ctr">
            <a:solidFill>
              <a:srgbClr val="75767A"/>
            </a:solidFill>
            <a:prstDash val="solid"/>
            <a:headEnd type="none"/>
            <a:tailEnd type="arrow"/>
          </a:ln>
          <a:effectLst/>
        </p:spPr>
      </p:cxnSp>
      <p:cxnSp>
        <p:nvCxnSpPr>
          <p:cNvPr id="245" name="Straight Arrow Connector 244">
            <a:extLst>
              <a:ext uri="{FF2B5EF4-FFF2-40B4-BE49-F238E27FC236}">
                <a16:creationId xmlns:a16="http://schemas.microsoft.com/office/drawing/2014/main" id="{473FF361-2AFE-4F4A-A037-2EE15BC20BA4}"/>
              </a:ext>
              <a:ext uri="{C183D7F6-B498-43B3-948B-1728B52AA6E4}">
                <adec:decorative xmlns:adec="http://schemas.microsoft.com/office/drawing/2017/decorative" val="1"/>
              </a:ext>
            </a:extLst>
          </p:cNvPr>
          <p:cNvCxnSpPr>
            <a:cxnSpLocks/>
          </p:cNvCxnSpPr>
          <p:nvPr/>
        </p:nvCxnSpPr>
        <p:spPr>
          <a:xfrm>
            <a:off x="8090452" y="4238921"/>
            <a:ext cx="1118915" cy="0"/>
          </a:xfrm>
          <a:prstGeom prst="straightConnector1">
            <a:avLst/>
          </a:prstGeom>
          <a:noFill/>
          <a:ln w="28575" cap="flat" cmpd="sng" algn="ctr">
            <a:solidFill>
              <a:srgbClr val="75767A"/>
            </a:solidFill>
            <a:prstDash val="solid"/>
            <a:headEnd type="none"/>
            <a:tailEnd type="arrow"/>
          </a:ln>
          <a:effectLst/>
        </p:spPr>
      </p:cxnSp>
      <p:cxnSp>
        <p:nvCxnSpPr>
          <p:cNvPr id="200" name="Straight Arrow Connector 199">
            <a:extLst>
              <a:ext uri="{FF2B5EF4-FFF2-40B4-BE49-F238E27FC236}">
                <a16:creationId xmlns:a16="http://schemas.microsoft.com/office/drawing/2014/main" id="{1E1C65D0-3A76-48CB-B7F5-5777BAEE5F12}"/>
              </a:ext>
              <a:ext uri="{C183D7F6-B498-43B3-948B-1728B52AA6E4}">
                <adec:decorative xmlns:adec="http://schemas.microsoft.com/office/drawing/2017/decorative" val="1"/>
              </a:ext>
            </a:extLst>
          </p:cNvPr>
          <p:cNvCxnSpPr>
            <a:cxnSpLocks/>
          </p:cNvCxnSpPr>
          <p:nvPr/>
        </p:nvCxnSpPr>
        <p:spPr>
          <a:xfrm flipH="1">
            <a:off x="9576198" y="4728295"/>
            <a:ext cx="1" cy="706436"/>
          </a:xfrm>
          <a:prstGeom prst="straightConnector1">
            <a:avLst/>
          </a:prstGeom>
          <a:noFill/>
          <a:ln w="28575" cap="flat" cmpd="sng" algn="ctr">
            <a:solidFill>
              <a:srgbClr val="75767A"/>
            </a:solidFill>
            <a:prstDash val="solid"/>
            <a:headEnd type="none"/>
            <a:tailEnd type="arrow"/>
          </a:ln>
          <a:effectLst/>
        </p:spPr>
      </p:cxnSp>
      <p:sp>
        <p:nvSpPr>
          <p:cNvPr id="4" name="Rectangle 3">
            <a:extLst>
              <a:ext uri="{FF2B5EF4-FFF2-40B4-BE49-F238E27FC236}">
                <a16:creationId xmlns:a16="http://schemas.microsoft.com/office/drawing/2014/main" id="{D071F676-2082-431F-A0F4-345465D6AEA7}"/>
              </a:ext>
              <a:ext uri="{C183D7F6-B498-43B3-948B-1728B52AA6E4}">
                <adec:decorative xmlns:adec="http://schemas.microsoft.com/office/drawing/2017/decorative" val="1"/>
              </a:ext>
            </a:extLst>
          </p:cNvPr>
          <p:cNvSpPr/>
          <p:nvPr/>
        </p:nvSpPr>
        <p:spPr>
          <a:xfrm>
            <a:off x="8738386" y="6003173"/>
            <a:ext cx="1611722" cy="424732"/>
          </a:xfrm>
          <a:prstGeom prst="rect">
            <a:avLst/>
          </a:prstGeom>
          <a:noFill/>
          <a:ln>
            <a:noFill/>
          </a:ln>
        </p:spPr>
        <p:txBody>
          <a:bodyPr wrap="square" lIns="0" rIns="0" rtlCol="0" anchor="ctr" anchorCtr="1">
            <a:spAutoFit/>
          </a:bodyPr>
          <a:lstStyle/>
          <a:p>
            <a:pPr marL="0" marR="0" lvl="0" indent="0" algn="ctr" defTabSz="91352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Block the attachment from future attacks</a:t>
            </a:r>
          </a:p>
        </p:txBody>
      </p:sp>
      <p:sp>
        <p:nvSpPr>
          <p:cNvPr id="357" name="Title">
            <a:extLst>
              <a:ext uri="{FF2B5EF4-FFF2-40B4-BE49-F238E27FC236}">
                <a16:creationId xmlns:a16="http://schemas.microsoft.com/office/drawing/2014/main" id="{02665485-EFB8-4EF6-97FB-30DFB058FB22}"/>
              </a:ext>
            </a:extLst>
          </p:cNvPr>
          <p:cNvSpPr>
            <a:spLocks noGrp="1"/>
          </p:cNvSpPr>
          <p:nvPr>
            <p:ph type="title"/>
          </p:nvPr>
        </p:nvSpPr>
        <p:spPr/>
        <p:txBody>
          <a:bodyPr/>
          <a:lstStyle/>
          <a:p>
            <a:r>
              <a:rPr lang="en-US"/>
              <a:t>Compromised endpoint</a:t>
            </a:r>
          </a:p>
        </p:txBody>
      </p:sp>
      <p:sp>
        <p:nvSpPr>
          <p:cNvPr id="228" name="Text: Share Intelligence">
            <a:extLst>
              <a:ext uri="{FF2B5EF4-FFF2-40B4-BE49-F238E27FC236}">
                <a16:creationId xmlns:a16="http://schemas.microsoft.com/office/drawing/2014/main" id="{E351BCBA-36A1-4E23-ACF8-ED1F91EAC1BF}"/>
              </a:ext>
              <a:ext uri="{C183D7F6-B498-43B3-948B-1728B52AA6E4}">
                <adec:decorative xmlns:adec="http://schemas.microsoft.com/office/drawing/2017/decorative" val="1"/>
              </a:ext>
            </a:extLst>
          </p:cNvPr>
          <p:cNvSpPr/>
          <p:nvPr/>
        </p:nvSpPr>
        <p:spPr>
          <a:xfrm>
            <a:off x="5541964" y="4252174"/>
            <a:ext cx="1802317" cy="258532"/>
          </a:xfrm>
          <a:prstGeom prst="rect">
            <a:avLst/>
          </a:prstGeom>
          <a:noFill/>
          <a:ln>
            <a:noFill/>
          </a:ln>
        </p:spPr>
        <p:txBody>
          <a:bodyPr wrap="square" lIns="0" rIns="0" rtlCol="0" anchor="ctr" anchorCtr="1">
            <a:spAutoFit/>
          </a:bodyPr>
          <a:lstStyle/>
          <a:p>
            <a:pPr marL="0" marR="0" lvl="0" indent="0" algn="ctr" defTabSz="91352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Share intelligence</a:t>
            </a:r>
          </a:p>
        </p:txBody>
      </p:sp>
      <p:sp>
        <p:nvSpPr>
          <p:cNvPr id="229" name="Text: Insert USB">
            <a:extLst>
              <a:ext uri="{FF2B5EF4-FFF2-40B4-BE49-F238E27FC236}">
                <a16:creationId xmlns:a16="http://schemas.microsoft.com/office/drawing/2014/main" id="{B8A37EDC-B022-4B5B-A995-EF0EA66664A6}"/>
              </a:ext>
              <a:ext uri="{C183D7F6-B498-43B3-948B-1728B52AA6E4}">
                <adec:decorative xmlns:adec="http://schemas.microsoft.com/office/drawing/2017/decorative" val="1"/>
              </a:ext>
            </a:extLst>
          </p:cNvPr>
          <p:cNvSpPr txBox="1"/>
          <p:nvPr/>
        </p:nvSpPr>
        <p:spPr>
          <a:xfrm>
            <a:off x="1801012" y="5002480"/>
            <a:ext cx="904936" cy="258532"/>
          </a:xfrm>
          <a:prstGeom prst="rect">
            <a:avLst/>
          </a:prstGeom>
          <a:noFill/>
          <a:ln>
            <a:noFill/>
          </a:ln>
        </p:spPr>
        <p:txBody>
          <a:bodyPr wrap="square" lIns="0" rIns="0" rtlCol="0" anchor="ctr" anchorCtr="1">
            <a:spAutoFit/>
          </a:bodyPr>
          <a:lstStyle>
            <a:defPPr>
              <a:defRPr lang="en-US"/>
            </a:defPPr>
            <a:lvl1pPr algn="ctr" defTabSz="913523">
              <a:lnSpc>
                <a:spcPct val="90000"/>
              </a:lnSpc>
              <a:defRPr sz="1200" kern="0">
                <a:gradFill>
                  <a:gsLst>
                    <a:gs pos="0">
                      <a:schemeClr val="tx1"/>
                    </a:gs>
                    <a:gs pos="100000">
                      <a:schemeClr val="tx1"/>
                    </a:gs>
                  </a:gsLst>
                  <a:lin ang="5400000" scaled="0"/>
                </a:gradFill>
                <a:latin typeface="Segoe UI"/>
                <a:cs typeface="Segoe UI" charset="0"/>
              </a:defRPr>
            </a:lvl1pPr>
            <a:lvl2pPr marL="457157" defTabSz="914314"/>
            <a:lvl3pPr marL="914314" defTabSz="914314"/>
            <a:lvl4pPr marL="1371471" defTabSz="914314"/>
            <a:lvl5pPr marL="1828628" defTabSz="914314"/>
            <a:lvl6pPr marL="2285785" defTabSz="914314"/>
            <a:lvl7pPr marL="2742942" defTabSz="914314"/>
            <a:lvl8pPr marL="3200099" defTabSz="914314"/>
            <a:lvl9pPr marL="3657256" defTabSz="914314"/>
          </a:lstStyle>
          <a:p>
            <a:pPr marL="0" marR="0" lvl="0" indent="0" algn="ctr" defTabSz="91352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Insert USB</a:t>
            </a:r>
          </a:p>
        </p:txBody>
      </p:sp>
      <p:sp>
        <p:nvSpPr>
          <p:cNvPr id="120" name="Text: Open Attachment">
            <a:extLst>
              <a:ext uri="{FF2B5EF4-FFF2-40B4-BE49-F238E27FC236}">
                <a16:creationId xmlns:a16="http://schemas.microsoft.com/office/drawing/2014/main" id="{8381EA29-5D30-4BD5-9420-E10F19EE1676}"/>
              </a:ext>
              <a:ext uri="{C183D7F6-B498-43B3-948B-1728B52AA6E4}">
                <adec:decorative xmlns:adec="http://schemas.microsoft.com/office/drawing/2017/decorative" val="1"/>
              </a:ext>
            </a:extLst>
          </p:cNvPr>
          <p:cNvSpPr txBox="1"/>
          <p:nvPr/>
        </p:nvSpPr>
        <p:spPr>
          <a:xfrm>
            <a:off x="1543506" y="2951561"/>
            <a:ext cx="1419948" cy="424732"/>
          </a:xfrm>
          <a:prstGeom prst="rect">
            <a:avLst/>
          </a:prstGeom>
          <a:noFill/>
          <a:ln>
            <a:noFill/>
          </a:ln>
        </p:spPr>
        <p:txBody>
          <a:bodyPr wrap="square" lIns="0" rIns="0" rtlCol="0" anchor="ctr" anchorCtr="1">
            <a:spAutoFit/>
          </a:bodyPr>
          <a:lstStyle>
            <a:defPPr>
              <a:defRPr lang="en-US"/>
            </a:defPPr>
            <a:lvl1pPr algn="ctr" defTabSz="913523">
              <a:lnSpc>
                <a:spcPct val="90000"/>
              </a:lnSpc>
              <a:defRPr sz="1200" kern="0">
                <a:gradFill>
                  <a:gsLst>
                    <a:gs pos="0">
                      <a:schemeClr val="tx1"/>
                    </a:gs>
                    <a:gs pos="100000">
                      <a:schemeClr val="tx1"/>
                    </a:gs>
                  </a:gsLst>
                  <a:lin ang="5400000" scaled="0"/>
                </a:gradFill>
                <a:latin typeface="Segoe UI"/>
                <a:cs typeface="Segoe UI" charset="0"/>
              </a:defRPr>
            </a:lvl1pPr>
            <a:lvl2pPr marL="457157" defTabSz="914314"/>
            <a:lvl3pPr marL="914314" defTabSz="914314"/>
            <a:lvl4pPr marL="1371471" defTabSz="914314"/>
            <a:lvl5pPr marL="1828628" defTabSz="914314"/>
            <a:lvl6pPr marL="2285785" defTabSz="914314"/>
            <a:lvl7pPr marL="2742942" defTabSz="914314"/>
            <a:lvl8pPr marL="3200099" defTabSz="914314"/>
            <a:lvl9pPr marL="3657256" defTabSz="914314"/>
          </a:lstStyle>
          <a:p>
            <a:pPr marL="0" marR="0" lvl="0" indent="0" algn="ctr" defTabSz="91352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Open attachment from personal email</a:t>
            </a:r>
          </a:p>
        </p:txBody>
      </p:sp>
      <p:cxnSp>
        <p:nvCxnSpPr>
          <p:cNvPr id="216" name="Line2Slide">
            <a:extLst>
              <a:ext uri="{FF2B5EF4-FFF2-40B4-BE49-F238E27FC236}">
                <a16:creationId xmlns:a16="http://schemas.microsoft.com/office/drawing/2014/main" id="{B3730533-7CE0-443F-897F-E6355ECBB79D}"/>
              </a:ext>
              <a:ext uri="{C183D7F6-B498-43B3-948B-1728B52AA6E4}">
                <adec:decorative xmlns:adec="http://schemas.microsoft.com/office/drawing/2017/decorative" val="1"/>
              </a:ext>
            </a:extLst>
          </p:cNvPr>
          <p:cNvCxnSpPr>
            <a:cxnSpLocks/>
          </p:cNvCxnSpPr>
          <p:nvPr/>
        </p:nvCxnSpPr>
        <p:spPr>
          <a:xfrm flipV="1">
            <a:off x="5306443" y="3036238"/>
            <a:ext cx="0" cy="876450"/>
          </a:xfrm>
          <a:prstGeom prst="line">
            <a:avLst/>
          </a:prstGeom>
          <a:noFill/>
          <a:ln w="28575" cap="flat" cmpd="sng" algn="ctr">
            <a:solidFill>
              <a:srgbClr val="75767A"/>
            </a:solidFill>
            <a:prstDash val="solid"/>
            <a:headEnd type="none"/>
            <a:tailEnd type="arrow"/>
          </a:ln>
          <a:effectLst/>
        </p:spPr>
      </p:cxnSp>
      <p:sp>
        <p:nvSpPr>
          <p:cNvPr id="350" name="Text: Disable User">
            <a:extLst>
              <a:ext uri="{FF2B5EF4-FFF2-40B4-BE49-F238E27FC236}">
                <a16:creationId xmlns:a16="http://schemas.microsoft.com/office/drawing/2014/main" id="{BFCF677E-DE14-4686-B921-B445EF3007A5}"/>
              </a:ext>
              <a:ext uri="{C183D7F6-B498-43B3-948B-1728B52AA6E4}">
                <adec:decorative xmlns:adec="http://schemas.microsoft.com/office/drawing/2017/decorative" val="1"/>
              </a:ext>
            </a:extLst>
          </p:cNvPr>
          <p:cNvSpPr txBox="1"/>
          <p:nvPr/>
        </p:nvSpPr>
        <p:spPr>
          <a:xfrm>
            <a:off x="6126311" y="2328528"/>
            <a:ext cx="1802315" cy="424732"/>
          </a:xfrm>
          <a:prstGeom prst="rect">
            <a:avLst/>
          </a:prstGeom>
          <a:noFill/>
          <a:ln>
            <a:noFill/>
          </a:ln>
        </p:spPr>
        <p:txBody>
          <a:bodyPr wrap="square" lIns="0" rIns="0" rtlCol="0" anchor="ctr" anchorCtr="1">
            <a:spAutoFit/>
          </a:bodyPr>
          <a:lstStyle>
            <a:defPPr>
              <a:defRPr lang="en-US"/>
            </a:defPPr>
            <a:lvl1pPr algn="ctr" defTabSz="913523">
              <a:lnSpc>
                <a:spcPct val="90000"/>
              </a:lnSpc>
              <a:defRPr sz="1200" kern="0">
                <a:gradFill>
                  <a:gsLst>
                    <a:gs pos="0">
                      <a:schemeClr val="tx1"/>
                    </a:gs>
                    <a:gs pos="100000">
                      <a:schemeClr val="tx1"/>
                    </a:gs>
                  </a:gsLst>
                  <a:lin ang="5400000" scaled="0"/>
                </a:gradFill>
                <a:latin typeface="Segoe UI"/>
                <a:cs typeface="Segoe UI" charset="0"/>
              </a:defRPr>
            </a:lvl1pPr>
            <a:lvl2pPr marL="457157" defTabSz="914314"/>
            <a:lvl3pPr marL="914314" defTabSz="914314"/>
            <a:lvl4pPr marL="1371471" defTabSz="914314"/>
            <a:lvl5pPr marL="1828628" defTabSz="914314"/>
            <a:lvl6pPr marL="2285785" defTabSz="914314"/>
            <a:lvl7pPr marL="2742942" defTabSz="914314"/>
            <a:lvl8pPr marL="3200099" defTabSz="914314"/>
            <a:lvl9pPr marL="3657256" defTabSz="914314"/>
          </a:lstStyle>
          <a:p>
            <a:pPr marL="0" marR="0" lvl="0" indent="0" algn="l" defTabSz="91352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Disable user access from device while infected</a:t>
            </a:r>
          </a:p>
        </p:txBody>
      </p:sp>
      <p:cxnSp>
        <p:nvCxnSpPr>
          <p:cNvPr id="338" name="Line to ATP">
            <a:extLst>
              <a:ext uri="{FF2B5EF4-FFF2-40B4-BE49-F238E27FC236}">
                <a16:creationId xmlns:a16="http://schemas.microsoft.com/office/drawing/2014/main" id="{62D8F737-A59F-4056-BD4A-379D52EC4DEE}"/>
              </a:ext>
              <a:ext uri="{C183D7F6-B498-43B3-948B-1728B52AA6E4}">
                <adec:decorative xmlns:adec="http://schemas.microsoft.com/office/drawing/2017/decorative" val="1"/>
              </a:ext>
            </a:extLst>
          </p:cNvPr>
          <p:cNvCxnSpPr>
            <a:cxnSpLocks/>
          </p:cNvCxnSpPr>
          <p:nvPr/>
        </p:nvCxnSpPr>
        <p:spPr>
          <a:xfrm flipH="1">
            <a:off x="4039287" y="4364417"/>
            <a:ext cx="858772" cy="0"/>
          </a:xfrm>
          <a:prstGeom prst="straightConnector1">
            <a:avLst/>
          </a:prstGeom>
          <a:noFill/>
          <a:ln w="28575" cap="flat" cmpd="sng" algn="ctr">
            <a:solidFill>
              <a:srgbClr val="75767A"/>
            </a:solidFill>
            <a:prstDash val="sysDash"/>
            <a:headEnd type="none"/>
            <a:tailEnd type="arrow"/>
          </a:ln>
          <a:effectLst/>
        </p:spPr>
      </p:cxnSp>
      <p:sp>
        <p:nvSpPr>
          <p:cNvPr id="210" name="Rectangle 209">
            <a:extLst>
              <a:ext uri="{FF2B5EF4-FFF2-40B4-BE49-F238E27FC236}">
                <a16:creationId xmlns:a16="http://schemas.microsoft.com/office/drawing/2014/main" id="{8CF11C02-51F1-48E2-8E60-7C91EBA4DFD7}"/>
              </a:ext>
            </a:extLst>
          </p:cNvPr>
          <p:cNvSpPr/>
          <p:nvPr/>
        </p:nvSpPr>
        <p:spPr>
          <a:xfrm>
            <a:off x="584333" y="993120"/>
            <a:ext cx="11325299" cy="854040"/>
          </a:xfrm>
          <a:prstGeom prst="rect">
            <a:avLst/>
          </a:prstGeom>
          <a:noFill/>
        </p:spPr>
        <p:txBody>
          <a:bodyPr wrap="square" lIns="0" tIns="146284" rIns="182854" bIns="146284"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457200" marR="0" lvl="0" indent="-457200" algn="l" defTabSz="914314" rtl="0" eaLnBrk="1" fontAlgn="auto" latinLnBrk="0" hangingPunct="1">
              <a:lnSpc>
                <a:spcPct val="90000"/>
              </a:lnSpc>
              <a:spcBef>
                <a:spcPts val="0"/>
              </a:spcBef>
              <a:spcAft>
                <a:spcPts val="900"/>
              </a:spcAft>
              <a:buClrTx/>
              <a:buSzTx/>
              <a:buFontTx/>
              <a:buNone/>
              <a:tabLst/>
              <a:defRPr/>
            </a:pPr>
            <a:r>
              <a:rPr kumimoji="0" lang="en-US" sz="1600" b="1" i="0" u="none" strike="noStrike" kern="1200" cap="none" spc="0" normalizeH="0" baseline="0" noProof="0">
                <a:ln>
                  <a:noFill/>
                </a:ln>
                <a:gradFill>
                  <a:gsLst>
                    <a:gs pos="0">
                      <a:srgbClr val="D83B01"/>
                    </a:gs>
                    <a:gs pos="100000">
                      <a:srgbClr val="D83B01"/>
                    </a:gs>
                  </a:gsLst>
                  <a:lin ang="5400000" scaled="0"/>
                </a:gradFill>
                <a:effectLst/>
                <a:uLnTx/>
                <a:uFillTx/>
                <a:latin typeface="Segoe UI"/>
                <a:ea typeface="+mn-ea"/>
                <a:cs typeface="+mn-cs"/>
              </a:rPr>
              <a:t>Risk: </a:t>
            </a:r>
            <a:r>
              <a:rPr kumimoji="0" lang="en-US" sz="1600" i="0" u="none" strike="noStrike" kern="1200" cap="none" spc="0" normalizeH="0" baseline="0" noProof="0">
                <a:ln>
                  <a:noFill/>
                </a:ln>
                <a:gradFill>
                  <a:gsLst>
                    <a:gs pos="0">
                      <a:srgbClr val="D83B01"/>
                    </a:gs>
                    <a:gs pos="100000">
                      <a:srgbClr val="D83B01"/>
                    </a:gs>
                  </a:gsLst>
                  <a:lin ang="5400000" scaled="0"/>
                </a:gradFill>
                <a:effectLst/>
                <a:uLnTx/>
                <a:uFillTx/>
                <a:latin typeface="Segoe UI"/>
                <a:ea typeface="+mn-ea"/>
                <a:cs typeface="+mn-cs"/>
              </a:rPr>
              <a:t>Devices can be infected by </a:t>
            </a:r>
            <a:r>
              <a:rPr kumimoji="0" lang="en-US" sz="1600" i="0" u="none" strike="noStrike" kern="1200" cap="none" spc="0" normalizeH="0" baseline="0" noProof="0">
                <a:ln>
                  <a:noFill/>
                </a:ln>
                <a:gradFill>
                  <a:gsLst>
                    <a:gs pos="0">
                      <a:srgbClr val="D83B01"/>
                    </a:gs>
                    <a:gs pos="100000">
                      <a:srgbClr val="D83B01"/>
                    </a:gs>
                  </a:gsLst>
                  <a:lin ang="5400000" scaled="0"/>
                </a:gradFill>
                <a:effectLst/>
                <a:uLnTx/>
                <a:uFillTx/>
                <a:latin typeface="Segoe UI Semibold"/>
                <a:ea typeface="+mn-ea"/>
                <a:cs typeface="+mn-cs"/>
              </a:rPr>
              <a:t>personal </a:t>
            </a:r>
            <a:r>
              <a:rPr kumimoji="0" lang="en-US" sz="1600" b="0" i="0" u="none" strike="noStrike" kern="1200" cap="none" spc="0" normalizeH="0" baseline="0" noProof="0">
                <a:ln>
                  <a:noFill/>
                </a:ln>
                <a:gradFill>
                  <a:gsLst>
                    <a:gs pos="0">
                      <a:srgbClr val="D83B01"/>
                    </a:gs>
                    <a:gs pos="100000">
                      <a:srgbClr val="D83B01"/>
                    </a:gs>
                  </a:gsLst>
                  <a:lin ang="5400000" scaled="0"/>
                </a:gradFill>
                <a:effectLst/>
                <a:uLnTx/>
                <a:uFillTx/>
                <a:latin typeface="Segoe UI Semibold"/>
                <a:ea typeface="+mn-ea"/>
                <a:cs typeface="+mn-cs"/>
              </a:rPr>
              <a:t>email, USB, and other vectors</a:t>
            </a:r>
          </a:p>
          <a:p>
            <a:pPr marL="0" marR="0" lvl="0" indent="0" algn="l" defTabSz="914314" rtl="0" eaLnBrk="1" fontAlgn="auto" latinLnBrk="0" hangingPunct="1">
              <a:lnSpc>
                <a:spcPct val="90000"/>
              </a:lnSpc>
              <a:spcBef>
                <a:spcPts val="0"/>
              </a:spcBef>
              <a:spcAft>
                <a:spcPts val="900"/>
              </a:spcAft>
              <a:buClrTx/>
              <a:buSzTx/>
              <a:buFontTx/>
              <a:buNone/>
              <a:tabLst/>
              <a:defRPr/>
            </a:pPr>
            <a:r>
              <a:rPr kumimoji="0" lang="en-US" sz="16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Mitigation: </a:t>
            </a:r>
            <a:r>
              <a:rPr kumimoji="0" lang="en-US" sz="16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mn-cs"/>
              </a:rPr>
              <a:t>Rapidly detect and clean all managed devices, email, and other resources across environment and customers</a:t>
            </a:r>
          </a:p>
        </p:txBody>
      </p:sp>
      <p:sp>
        <p:nvSpPr>
          <p:cNvPr id="211" name="Rectangle 210">
            <a:extLst>
              <a:ext uri="{FF2B5EF4-FFF2-40B4-BE49-F238E27FC236}">
                <a16:creationId xmlns:a16="http://schemas.microsoft.com/office/drawing/2014/main" id="{88B74621-4296-48ED-B964-C35983A0328A}"/>
              </a:ext>
              <a:ext uri="{C183D7F6-B498-43B3-948B-1728B52AA6E4}">
                <adec:decorative xmlns:adec="http://schemas.microsoft.com/office/drawing/2017/decorative" val="1"/>
              </a:ext>
            </a:extLst>
          </p:cNvPr>
          <p:cNvSpPr/>
          <p:nvPr/>
        </p:nvSpPr>
        <p:spPr>
          <a:xfrm>
            <a:off x="6619989" y="4709516"/>
            <a:ext cx="2175485" cy="387798"/>
          </a:xfrm>
          <a:prstGeom prst="rect">
            <a:avLst/>
          </a:prstGeom>
          <a:solidFill>
            <a:schemeClr val="bg1"/>
          </a:solidFill>
        </p:spPr>
        <p:txBody>
          <a:bodyPr wrap="square" lIns="0" tIns="0" rIns="0" bIns="0" anchor="b">
            <a:spAutoFit/>
          </a:bodyPr>
          <a:lstStyle/>
          <a:p>
            <a:pPr marL="0" marR="0" lvl="0" indent="0" algn="ctr" defTabSz="914314"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t>Microsoft Threat Intelligence</a:t>
            </a:r>
            <a:endPar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endParaRPr>
          </a:p>
        </p:txBody>
      </p:sp>
      <p:sp>
        <p:nvSpPr>
          <p:cNvPr id="235" name="Rectangle 234">
            <a:extLst>
              <a:ext uri="{FF2B5EF4-FFF2-40B4-BE49-F238E27FC236}">
                <a16:creationId xmlns:a16="http://schemas.microsoft.com/office/drawing/2014/main" id="{89822E82-280B-484A-9789-93F3882C52A3}"/>
              </a:ext>
              <a:ext uri="{C183D7F6-B498-43B3-948B-1728B52AA6E4}">
                <adec:decorative xmlns:adec="http://schemas.microsoft.com/office/drawing/2017/decorative" val="1"/>
              </a:ext>
            </a:extLst>
          </p:cNvPr>
          <p:cNvSpPr/>
          <p:nvPr/>
        </p:nvSpPr>
        <p:spPr>
          <a:xfrm>
            <a:off x="8636015" y="3395080"/>
            <a:ext cx="1899714" cy="387798"/>
          </a:xfrm>
          <a:prstGeom prst="rect">
            <a:avLst/>
          </a:prstGeom>
          <a:solidFill>
            <a:schemeClr val="bg1"/>
          </a:solidFill>
        </p:spPr>
        <p:txBody>
          <a:bodyPr wrap="square" lIns="0" tIns="0" rIns="0" bIns="0" anchor="ctr">
            <a:spAutoFit/>
          </a:bodyPr>
          <a:lstStyle/>
          <a:p>
            <a:pPr marL="0" marR="0" lvl="0" indent="0" algn="ctr" defTabSz="914314"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t>Microsoft Defender </a:t>
            </a:r>
            <a:b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br>
            <a: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t>for O365</a:t>
            </a:r>
          </a:p>
        </p:txBody>
      </p:sp>
      <p:grpSp>
        <p:nvGrpSpPr>
          <p:cNvPr id="236" name="Group 235">
            <a:extLst>
              <a:ext uri="{FF2B5EF4-FFF2-40B4-BE49-F238E27FC236}">
                <a16:creationId xmlns:a16="http://schemas.microsoft.com/office/drawing/2014/main" id="{8E67E192-BD12-4FCB-BEE3-4B3FBFF15164}"/>
              </a:ext>
              <a:ext uri="{C183D7F6-B498-43B3-948B-1728B52AA6E4}">
                <adec:decorative xmlns:adec="http://schemas.microsoft.com/office/drawing/2017/decorative" val="1"/>
              </a:ext>
            </a:extLst>
          </p:cNvPr>
          <p:cNvGrpSpPr/>
          <p:nvPr/>
        </p:nvGrpSpPr>
        <p:grpSpPr>
          <a:xfrm>
            <a:off x="4964400" y="3973536"/>
            <a:ext cx="676656" cy="676656"/>
            <a:chOff x="9663380" y="3973536"/>
            <a:chExt cx="676656" cy="676656"/>
          </a:xfrm>
        </p:grpSpPr>
        <p:sp>
          <p:nvSpPr>
            <p:cNvPr id="237" name="Oval 236">
              <a:extLst>
                <a:ext uri="{FF2B5EF4-FFF2-40B4-BE49-F238E27FC236}">
                  <a16:creationId xmlns:a16="http://schemas.microsoft.com/office/drawing/2014/main" id="{FE8E4282-351E-46B2-8014-A625B268A89D}"/>
                </a:ext>
              </a:extLst>
            </p:cNvPr>
            <p:cNvSpPr/>
            <p:nvPr/>
          </p:nvSpPr>
          <p:spPr bwMode="auto">
            <a:xfrm>
              <a:off x="9663380" y="3973536"/>
              <a:ext cx="676656" cy="676656"/>
            </a:xfrm>
            <a:prstGeom prst="ellipse">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46" name="Graphic 245">
              <a:extLst>
                <a:ext uri="{FF2B5EF4-FFF2-40B4-BE49-F238E27FC236}">
                  <a16:creationId xmlns:a16="http://schemas.microsoft.com/office/drawing/2014/main" id="{E9D19224-E6BD-4156-9085-1A324B52E4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09939" y="4117087"/>
              <a:ext cx="388376" cy="418583"/>
            </a:xfrm>
            <a:prstGeom prst="rect">
              <a:avLst/>
            </a:prstGeom>
          </p:spPr>
        </p:pic>
      </p:grpSp>
      <p:grpSp>
        <p:nvGrpSpPr>
          <p:cNvPr id="247" name="Group 246">
            <a:extLst>
              <a:ext uri="{FF2B5EF4-FFF2-40B4-BE49-F238E27FC236}">
                <a16:creationId xmlns:a16="http://schemas.microsoft.com/office/drawing/2014/main" id="{B74F77F3-38EE-41D6-AF62-A87C2C031AA1}"/>
              </a:ext>
              <a:ext uri="{C183D7F6-B498-43B3-948B-1728B52AA6E4}">
                <adec:decorative xmlns:adec="http://schemas.microsoft.com/office/drawing/2017/decorative" val="1"/>
              </a:ext>
            </a:extLst>
          </p:cNvPr>
          <p:cNvGrpSpPr/>
          <p:nvPr/>
        </p:nvGrpSpPr>
        <p:grpSpPr>
          <a:xfrm>
            <a:off x="9282273" y="3973536"/>
            <a:ext cx="672319" cy="672319"/>
            <a:chOff x="3818139" y="3975705"/>
            <a:chExt cx="672319" cy="672319"/>
          </a:xfrm>
        </p:grpSpPr>
        <p:sp>
          <p:nvSpPr>
            <p:cNvPr id="258" name="Oval 257">
              <a:extLst>
                <a:ext uri="{FF2B5EF4-FFF2-40B4-BE49-F238E27FC236}">
                  <a16:creationId xmlns:a16="http://schemas.microsoft.com/office/drawing/2014/main" id="{4289468A-A5BA-4FA5-B055-4B197CBD2E14}"/>
                </a:ext>
              </a:extLst>
            </p:cNvPr>
            <p:cNvSpPr/>
            <p:nvPr/>
          </p:nvSpPr>
          <p:spPr bwMode="auto">
            <a:xfrm>
              <a:off x="3818139" y="3975705"/>
              <a:ext cx="672319" cy="672319"/>
            </a:xfrm>
            <a:prstGeom prst="ellipse">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259" name="Shield_EA18" title="Icon of a shield">
              <a:extLst>
                <a:ext uri="{FF2B5EF4-FFF2-40B4-BE49-F238E27FC236}">
                  <a16:creationId xmlns:a16="http://schemas.microsoft.com/office/drawing/2014/main" id="{AD282204-841C-487A-8EC9-FE549F2FBBA3}"/>
                </a:ext>
              </a:extLst>
            </p:cNvPr>
            <p:cNvSpPr>
              <a:spLocks noChangeAspect="1"/>
            </p:cNvSpPr>
            <p:nvPr/>
          </p:nvSpPr>
          <p:spPr bwMode="auto">
            <a:xfrm>
              <a:off x="3960110" y="4105117"/>
              <a:ext cx="388376" cy="41349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15875" cap="sq">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pic>
          <p:nvPicPr>
            <p:cNvPr id="261" name="Graphic 260">
              <a:extLst>
                <a:ext uri="{FF2B5EF4-FFF2-40B4-BE49-F238E27FC236}">
                  <a16:creationId xmlns:a16="http://schemas.microsoft.com/office/drawing/2014/main" id="{6AE0304A-B57D-4E60-9037-BC4DE6AED5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77691" y="4197201"/>
              <a:ext cx="153214" cy="190963"/>
            </a:xfrm>
            <a:prstGeom prst="rect">
              <a:avLst/>
            </a:prstGeom>
          </p:spPr>
        </p:pic>
      </p:grpSp>
      <p:sp>
        <p:nvSpPr>
          <p:cNvPr id="282" name="Rectangle 281">
            <a:extLst>
              <a:ext uri="{FF2B5EF4-FFF2-40B4-BE49-F238E27FC236}">
                <a16:creationId xmlns:a16="http://schemas.microsoft.com/office/drawing/2014/main" id="{BFC6F6CA-4ABD-4B2D-9B95-2C49FC313244}"/>
              </a:ext>
              <a:ext uri="{C183D7F6-B498-43B3-948B-1728B52AA6E4}">
                <adec:decorative xmlns:adec="http://schemas.microsoft.com/office/drawing/2017/decorative" val="1"/>
              </a:ext>
            </a:extLst>
          </p:cNvPr>
          <p:cNvSpPr/>
          <p:nvPr/>
        </p:nvSpPr>
        <p:spPr bwMode="auto">
          <a:xfrm>
            <a:off x="3390556" y="4041099"/>
            <a:ext cx="520116" cy="312739"/>
          </a:xfrm>
          <a:prstGeom prst="rect">
            <a:avLst/>
          </a:prstGeom>
          <a:solidFill>
            <a:srgbClr val="DA310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binary">
            <a:extLst>
              <a:ext uri="{FF2B5EF4-FFF2-40B4-BE49-F238E27FC236}">
                <a16:creationId xmlns:a16="http://schemas.microsoft.com/office/drawing/2014/main" id="{0095052D-80C0-40DF-B331-9BF9D88DA1F7}"/>
              </a:ext>
              <a:ext uri="{C183D7F6-B498-43B3-948B-1728B52AA6E4}">
                <adec:decorative xmlns:adec="http://schemas.microsoft.com/office/drawing/2017/decorative" val="1"/>
              </a:ext>
            </a:extLst>
          </p:cNvPr>
          <p:cNvSpPr>
            <a:spLocks noChangeAspect="1" noEditPoints="1"/>
          </p:cNvSpPr>
          <p:nvPr/>
        </p:nvSpPr>
        <p:spPr bwMode="auto">
          <a:xfrm>
            <a:off x="3538570" y="4099861"/>
            <a:ext cx="217078" cy="18744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2" name="Rectangle 211">
            <a:extLst>
              <a:ext uri="{FF2B5EF4-FFF2-40B4-BE49-F238E27FC236}">
                <a16:creationId xmlns:a16="http://schemas.microsoft.com/office/drawing/2014/main" id="{34942467-31F6-460E-9316-498B3E94DA43}"/>
              </a:ext>
              <a:ext uri="{C183D7F6-B498-43B3-948B-1728B52AA6E4}">
                <adec:decorative xmlns:adec="http://schemas.microsoft.com/office/drawing/2017/decorative" val="1"/>
              </a:ext>
            </a:extLst>
          </p:cNvPr>
          <p:cNvSpPr/>
          <p:nvPr/>
        </p:nvSpPr>
        <p:spPr>
          <a:xfrm>
            <a:off x="4262448" y="3428531"/>
            <a:ext cx="2132418" cy="387798"/>
          </a:xfrm>
          <a:prstGeom prst="rect">
            <a:avLst/>
          </a:prstGeom>
          <a:solidFill>
            <a:schemeClr val="bg1"/>
          </a:solidFill>
        </p:spPr>
        <p:txBody>
          <a:bodyPr wrap="square" lIns="0" tIns="0" rIns="0" bIns="0" anchor="ctr">
            <a:spAutoFit/>
          </a:bodyPr>
          <a:lstStyle/>
          <a:p>
            <a:pPr marL="0" marR="0" lvl="0" indent="0" algn="ctr" defTabSz="914314"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t>Microsoft Defender </a:t>
            </a:r>
            <a:b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br>
            <a: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t>for Endpoints</a:t>
            </a:r>
          </a:p>
        </p:txBody>
      </p:sp>
      <p:grpSp>
        <p:nvGrpSpPr>
          <p:cNvPr id="275" name="Group 274">
            <a:extLst>
              <a:ext uri="{FF2B5EF4-FFF2-40B4-BE49-F238E27FC236}">
                <a16:creationId xmlns:a16="http://schemas.microsoft.com/office/drawing/2014/main" id="{FE6DC32A-F909-4493-A4BF-07A3BBD7E26E}"/>
              </a:ext>
              <a:ext uri="{C183D7F6-B498-43B3-948B-1728B52AA6E4}">
                <adec:decorative xmlns:adec="http://schemas.microsoft.com/office/drawing/2017/decorative" val="1"/>
              </a:ext>
            </a:extLst>
          </p:cNvPr>
          <p:cNvGrpSpPr/>
          <p:nvPr/>
        </p:nvGrpSpPr>
        <p:grpSpPr>
          <a:xfrm>
            <a:off x="9929156" y="2845650"/>
            <a:ext cx="211822" cy="211822"/>
            <a:chOff x="2469130" y="3117344"/>
            <a:chExt cx="360060" cy="360060"/>
          </a:xfrm>
        </p:grpSpPr>
        <p:sp useBgFill="1">
          <p:nvSpPr>
            <p:cNvPr id="277" name="Oval 276">
              <a:extLst>
                <a:ext uri="{FF2B5EF4-FFF2-40B4-BE49-F238E27FC236}">
                  <a16:creationId xmlns:a16="http://schemas.microsoft.com/office/drawing/2014/main" id="{5B52E0A1-5CCB-4BB5-81DB-B489CBE3E700}"/>
                </a:ext>
              </a:extLst>
            </p:cNvPr>
            <p:cNvSpPr/>
            <p:nvPr/>
          </p:nvSpPr>
          <p:spPr bwMode="auto">
            <a:xfrm>
              <a:off x="2469130" y="3117344"/>
              <a:ext cx="360060" cy="3600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sp>
          <p:nvSpPr>
            <p:cNvPr id="278" name="&quot;Not Allowed&quot; Symbol 277">
              <a:extLst>
                <a:ext uri="{FF2B5EF4-FFF2-40B4-BE49-F238E27FC236}">
                  <a16:creationId xmlns:a16="http://schemas.microsoft.com/office/drawing/2014/main" id="{2C6DB026-6148-44D4-9865-4D970AFFD1D6}"/>
                </a:ext>
              </a:extLst>
            </p:cNvPr>
            <p:cNvSpPr/>
            <p:nvPr/>
          </p:nvSpPr>
          <p:spPr bwMode="auto">
            <a:xfrm>
              <a:off x="2498286" y="3146500"/>
              <a:ext cx="301749" cy="301749"/>
            </a:xfrm>
            <a:prstGeom prst="noSmoking">
              <a:avLst>
                <a:gd name="adj" fmla="val 9503"/>
              </a:avLst>
            </a:prstGeom>
            <a:solidFill>
              <a:srgbClr val="DA310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49" name="TextBox 348">
            <a:extLst>
              <a:ext uri="{FF2B5EF4-FFF2-40B4-BE49-F238E27FC236}">
                <a16:creationId xmlns:a16="http://schemas.microsoft.com/office/drawing/2014/main" id="{AC54EA17-A434-40CA-9EFF-6DAA035894A5}"/>
              </a:ext>
              <a:ext uri="{C183D7F6-B498-43B3-948B-1728B52AA6E4}">
                <adec:decorative xmlns:adec="http://schemas.microsoft.com/office/drawing/2017/decorative" val="1"/>
              </a:ext>
            </a:extLst>
          </p:cNvPr>
          <p:cNvSpPr txBox="1"/>
          <p:nvPr/>
        </p:nvSpPr>
        <p:spPr>
          <a:xfrm>
            <a:off x="3881963" y="6003173"/>
            <a:ext cx="2944094" cy="424732"/>
          </a:xfrm>
          <a:prstGeom prst="rect">
            <a:avLst/>
          </a:prstGeom>
          <a:solidFill>
            <a:schemeClr val="bg1"/>
          </a:solidFill>
          <a:ln>
            <a:noFill/>
          </a:ln>
        </p:spPr>
        <p:txBody>
          <a:bodyPr wrap="square" lIns="0" rIns="0" rtlCol="0" anchor="ctr" anchorCtr="1">
            <a:spAutoFit/>
          </a:bodyPr>
          <a:lstStyle>
            <a:defPPr>
              <a:defRPr lang="en-US"/>
            </a:defPPr>
            <a:lvl1pPr algn="ctr" defTabSz="913523">
              <a:lnSpc>
                <a:spcPct val="90000"/>
              </a:lnSpc>
              <a:defRPr sz="1200" kern="0" spc="-50">
                <a:gradFill>
                  <a:gsLst>
                    <a:gs pos="0">
                      <a:schemeClr val="tx1"/>
                    </a:gs>
                    <a:gs pos="100000">
                      <a:schemeClr val="tx1"/>
                    </a:gs>
                  </a:gsLst>
                  <a:lin ang="5400000" scaled="0"/>
                </a:gradFill>
                <a:latin typeface="Segoe UI"/>
                <a:cs typeface="Segoe UI" charset="0"/>
              </a:defRPr>
            </a:lvl1pPr>
          </a:lstStyle>
          <a:p>
            <a:pPr marL="0" marR="0" lvl="0" indent="0" algn="ctr" defTabSz="91352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Share telemetry and </a:t>
            </a:r>
            <a:b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b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remediate infected endpoints.</a:t>
            </a:r>
          </a:p>
        </p:txBody>
      </p:sp>
      <p:grpSp>
        <p:nvGrpSpPr>
          <p:cNvPr id="6" name="Group 5">
            <a:extLst>
              <a:ext uri="{FF2B5EF4-FFF2-40B4-BE49-F238E27FC236}">
                <a16:creationId xmlns:a16="http://schemas.microsoft.com/office/drawing/2014/main" id="{6762CD32-B2AD-406A-86C9-9AE1565858F7}"/>
              </a:ext>
              <a:ext uri="{C183D7F6-B498-43B3-948B-1728B52AA6E4}">
                <adec:decorative xmlns:adec="http://schemas.microsoft.com/office/drawing/2017/decorative" val="1"/>
              </a:ext>
            </a:extLst>
          </p:cNvPr>
          <p:cNvGrpSpPr/>
          <p:nvPr/>
        </p:nvGrpSpPr>
        <p:grpSpPr>
          <a:xfrm>
            <a:off x="4012452" y="5373869"/>
            <a:ext cx="745483" cy="481481"/>
            <a:chOff x="3305898" y="5099133"/>
            <a:chExt cx="745483" cy="481481"/>
          </a:xfrm>
        </p:grpSpPr>
        <p:grpSp>
          <p:nvGrpSpPr>
            <p:cNvPr id="186" name="laptop">
              <a:extLst>
                <a:ext uri="{FF2B5EF4-FFF2-40B4-BE49-F238E27FC236}">
                  <a16:creationId xmlns:a16="http://schemas.microsoft.com/office/drawing/2014/main" id="{E2846F99-FB5C-4A85-92DF-BC49BF578B4E}"/>
                </a:ext>
                <a:ext uri="{C183D7F6-B498-43B3-948B-1728B52AA6E4}">
                  <adec:decorative xmlns:adec="http://schemas.microsoft.com/office/drawing/2017/decorative" val="1"/>
                </a:ext>
              </a:extLst>
            </p:cNvPr>
            <p:cNvGrpSpPr/>
            <p:nvPr/>
          </p:nvGrpSpPr>
          <p:grpSpPr>
            <a:xfrm>
              <a:off x="3305898" y="5099133"/>
              <a:ext cx="745483" cy="481481"/>
              <a:chOff x="615531" y="1287780"/>
              <a:chExt cx="547784" cy="353792"/>
            </a:xfrm>
            <a:solidFill>
              <a:schemeClr val="tx1"/>
            </a:solidFill>
          </p:grpSpPr>
          <p:sp>
            <p:nvSpPr>
              <p:cNvPr id="187" name="Rectangle 5">
                <a:extLst>
                  <a:ext uri="{FF2B5EF4-FFF2-40B4-BE49-F238E27FC236}">
                    <a16:creationId xmlns:a16="http://schemas.microsoft.com/office/drawing/2014/main" id="{ED21B244-F619-419D-97B9-57763C2EAE5B}"/>
                  </a:ext>
                </a:extLst>
              </p:cNvPr>
              <p:cNvSpPr>
                <a:spLocks noChangeArrowheads="1"/>
              </p:cNvSpPr>
              <p:nvPr/>
            </p:nvSpPr>
            <p:spPr bwMode="auto">
              <a:xfrm>
                <a:off x="669292" y="1303763"/>
                <a:ext cx="441714" cy="283337"/>
              </a:xfrm>
              <a:prstGeom prst="rect">
                <a:avLst/>
              </a:pr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8" name="Freeform 12">
                <a:extLst>
                  <a:ext uri="{FF2B5EF4-FFF2-40B4-BE49-F238E27FC236}">
                    <a16:creationId xmlns:a16="http://schemas.microsoft.com/office/drawing/2014/main" id="{6DCF2806-1172-4286-AAE5-41AFE22C20DA}"/>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15">
                <a:extLst>
                  <a:ext uri="{FF2B5EF4-FFF2-40B4-BE49-F238E27FC236}">
                    <a16:creationId xmlns:a16="http://schemas.microsoft.com/office/drawing/2014/main" id="{B6B41C9B-9135-46A4-8296-4C3B5BC2032A}"/>
                  </a:ext>
                </a:extLst>
              </p:cNvPr>
              <p:cNvSpPr>
                <a:spLocks/>
              </p:cNvSpPr>
              <p:nvPr/>
            </p:nvSpPr>
            <p:spPr bwMode="auto">
              <a:xfrm>
                <a:off x="615531" y="16299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accent1"/>
              </a:solidFill>
              <a:ln w="25400">
                <a:solidFill>
                  <a:schemeClr val="accent1"/>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53" name="Group 352">
              <a:extLst>
                <a:ext uri="{FF2B5EF4-FFF2-40B4-BE49-F238E27FC236}">
                  <a16:creationId xmlns:a16="http://schemas.microsoft.com/office/drawing/2014/main" id="{85FE00E7-FFA4-48F5-9509-FFB1276B242F}"/>
                </a:ext>
              </a:extLst>
            </p:cNvPr>
            <p:cNvGrpSpPr/>
            <p:nvPr/>
          </p:nvGrpSpPr>
          <p:grpSpPr>
            <a:xfrm>
              <a:off x="3418581" y="5153245"/>
              <a:ext cx="520116" cy="312739"/>
              <a:chOff x="8734823" y="5440174"/>
              <a:chExt cx="520116" cy="312739"/>
            </a:xfrm>
          </p:grpSpPr>
          <p:sp>
            <p:nvSpPr>
              <p:cNvPr id="354" name="Rectangle 353">
                <a:extLst>
                  <a:ext uri="{FF2B5EF4-FFF2-40B4-BE49-F238E27FC236}">
                    <a16:creationId xmlns:a16="http://schemas.microsoft.com/office/drawing/2014/main" id="{09A97497-1C6F-46E4-B534-D3021FF05CCE}"/>
                  </a:ext>
                </a:extLst>
              </p:cNvPr>
              <p:cNvSpPr/>
              <p:nvPr/>
            </p:nvSpPr>
            <p:spPr bwMode="auto">
              <a:xfrm>
                <a:off x="8734823" y="5440174"/>
                <a:ext cx="520116" cy="312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5" name="Graphic 354">
                <a:extLst>
                  <a:ext uri="{FF2B5EF4-FFF2-40B4-BE49-F238E27FC236}">
                    <a16:creationId xmlns:a16="http://schemas.microsoft.com/office/drawing/2014/main" id="{2B4575A1-ED64-4042-8FC3-C200A3F224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83142" y="5476308"/>
                <a:ext cx="223117" cy="240470"/>
              </a:xfrm>
              <a:prstGeom prst="rect">
                <a:avLst/>
              </a:prstGeom>
            </p:spPr>
          </p:pic>
        </p:grpSp>
      </p:grpSp>
      <p:grpSp>
        <p:nvGrpSpPr>
          <p:cNvPr id="356" name="Group 355">
            <a:extLst>
              <a:ext uri="{FF2B5EF4-FFF2-40B4-BE49-F238E27FC236}">
                <a16:creationId xmlns:a16="http://schemas.microsoft.com/office/drawing/2014/main" id="{15DBE337-D455-466A-86AD-51A95D62A457}"/>
              </a:ext>
              <a:ext uri="{C183D7F6-B498-43B3-948B-1728B52AA6E4}">
                <adec:decorative xmlns:adec="http://schemas.microsoft.com/office/drawing/2017/decorative" val="1"/>
              </a:ext>
            </a:extLst>
          </p:cNvPr>
          <p:cNvGrpSpPr/>
          <p:nvPr/>
        </p:nvGrpSpPr>
        <p:grpSpPr>
          <a:xfrm>
            <a:off x="4123533" y="5435581"/>
            <a:ext cx="520116" cy="312739"/>
            <a:chOff x="8734642" y="5440173"/>
            <a:chExt cx="520116" cy="312739"/>
          </a:xfrm>
        </p:grpSpPr>
        <p:sp>
          <p:nvSpPr>
            <p:cNvPr id="358" name="Rectangle 357">
              <a:extLst>
                <a:ext uri="{FF2B5EF4-FFF2-40B4-BE49-F238E27FC236}">
                  <a16:creationId xmlns:a16="http://schemas.microsoft.com/office/drawing/2014/main" id="{799A3784-FA08-4B22-A0F0-38D37351BF88}"/>
                </a:ext>
              </a:extLst>
            </p:cNvPr>
            <p:cNvSpPr/>
            <p:nvPr/>
          </p:nvSpPr>
          <p:spPr bwMode="auto">
            <a:xfrm>
              <a:off x="8734642" y="5440173"/>
              <a:ext cx="520116" cy="312739"/>
            </a:xfrm>
            <a:prstGeom prst="rect">
              <a:avLst/>
            </a:prstGeom>
            <a:solidFill>
              <a:srgbClr val="008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9" name="check" title="Icon of a checkmark">
              <a:extLst>
                <a:ext uri="{FF2B5EF4-FFF2-40B4-BE49-F238E27FC236}">
                  <a16:creationId xmlns:a16="http://schemas.microsoft.com/office/drawing/2014/main" id="{9E9ABC83-4AB2-4462-9250-6A9E6B277593}"/>
                </a:ext>
              </a:extLst>
            </p:cNvPr>
            <p:cNvSpPr>
              <a:spLocks noChangeAspect="1"/>
            </p:cNvSpPr>
            <p:nvPr/>
          </p:nvSpPr>
          <p:spPr bwMode="auto">
            <a:xfrm>
              <a:off x="8914414" y="5547180"/>
              <a:ext cx="148500" cy="10485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70" name="Group 369">
            <a:extLst>
              <a:ext uri="{FF2B5EF4-FFF2-40B4-BE49-F238E27FC236}">
                <a16:creationId xmlns:a16="http://schemas.microsoft.com/office/drawing/2014/main" id="{51BA4FB5-232E-48FC-A898-60039AD6CF48}"/>
              </a:ext>
              <a:ext uri="{C183D7F6-B498-43B3-948B-1728B52AA6E4}">
                <adec:decorative xmlns:adec="http://schemas.microsoft.com/office/drawing/2017/decorative" val="1"/>
              </a:ext>
            </a:extLst>
          </p:cNvPr>
          <p:cNvGrpSpPr/>
          <p:nvPr/>
        </p:nvGrpSpPr>
        <p:grpSpPr>
          <a:xfrm>
            <a:off x="5074644" y="5433162"/>
            <a:ext cx="520116" cy="312739"/>
            <a:chOff x="8734642" y="5440173"/>
            <a:chExt cx="520116" cy="312739"/>
          </a:xfrm>
        </p:grpSpPr>
        <p:sp>
          <p:nvSpPr>
            <p:cNvPr id="371" name="Rectangle 370">
              <a:extLst>
                <a:ext uri="{FF2B5EF4-FFF2-40B4-BE49-F238E27FC236}">
                  <a16:creationId xmlns:a16="http://schemas.microsoft.com/office/drawing/2014/main" id="{10C15D91-C581-4B11-A9B9-726D6A51B2F3}"/>
                </a:ext>
              </a:extLst>
            </p:cNvPr>
            <p:cNvSpPr/>
            <p:nvPr/>
          </p:nvSpPr>
          <p:spPr bwMode="auto">
            <a:xfrm>
              <a:off x="8734642" y="5440173"/>
              <a:ext cx="520116" cy="312739"/>
            </a:xfrm>
            <a:prstGeom prst="rect">
              <a:avLst/>
            </a:prstGeom>
            <a:solidFill>
              <a:srgbClr val="008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72" name="check" title="Icon of a checkmark">
              <a:extLst>
                <a:ext uri="{FF2B5EF4-FFF2-40B4-BE49-F238E27FC236}">
                  <a16:creationId xmlns:a16="http://schemas.microsoft.com/office/drawing/2014/main" id="{4CE8D7B6-B954-4A1A-968A-DE9FFF33DF69}"/>
                </a:ext>
              </a:extLst>
            </p:cNvPr>
            <p:cNvSpPr>
              <a:spLocks noChangeAspect="1"/>
            </p:cNvSpPr>
            <p:nvPr/>
          </p:nvSpPr>
          <p:spPr bwMode="auto">
            <a:xfrm>
              <a:off x="8914414" y="5547180"/>
              <a:ext cx="148500" cy="10485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73" name="Group 372">
            <a:extLst>
              <a:ext uri="{FF2B5EF4-FFF2-40B4-BE49-F238E27FC236}">
                <a16:creationId xmlns:a16="http://schemas.microsoft.com/office/drawing/2014/main" id="{974B5DD1-897F-4F9D-9BEC-B6D4A9F3F409}"/>
              </a:ext>
              <a:ext uri="{C183D7F6-B498-43B3-948B-1728B52AA6E4}">
                <adec:decorative xmlns:adec="http://schemas.microsoft.com/office/drawing/2017/decorative" val="1"/>
              </a:ext>
            </a:extLst>
          </p:cNvPr>
          <p:cNvGrpSpPr/>
          <p:nvPr/>
        </p:nvGrpSpPr>
        <p:grpSpPr>
          <a:xfrm>
            <a:off x="6057245" y="5433162"/>
            <a:ext cx="520116" cy="312739"/>
            <a:chOff x="8734642" y="5440173"/>
            <a:chExt cx="520116" cy="312739"/>
          </a:xfrm>
        </p:grpSpPr>
        <p:sp>
          <p:nvSpPr>
            <p:cNvPr id="374" name="Rectangle 373">
              <a:extLst>
                <a:ext uri="{FF2B5EF4-FFF2-40B4-BE49-F238E27FC236}">
                  <a16:creationId xmlns:a16="http://schemas.microsoft.com/office/drawing/2014/main" id="{700144A5-9BAD-448A-8DE9-3DF5E8B9D659}"/>
                </a:ext>
              </a:extLst>
            </p:cNvPr>
            <p:cNvSpPr/>
            <p:nvPr/>
          </p:nvSpPr>
          <p:spPr bwMode="auto">
            <a:xfrm>
              <a:off x="8734642" y="5440173"/>
              <a:ext cx="520116" cy="312739"/>
            </a:xfrm>
            <a:prstGeom prst="rect">
              <a:avLst/>
            </a:prstGeom>
            <a:solidFill>
              <a:srgbClr val="008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75" name="check" title="Icon of a checkmark">
              <a:extLst>
                <a:ext uri="{FF2B5EF4-FFF2-40B4-BE49-F238E27FC236}">
                  <a16:creationId xmlns:a16="http://schemas.microsoft.com/office/drawing/2014/main" id="{40922F08-83EE-497E-A95B-CF3710285299}"/>
                </a:ext>
              </a:extLst>
            </p:cNvPr>
            <p:cNvSpPr>
              <a:spLocks noChangeAspect="1"/>
            </p:cNvSpPr>
            <p:nvPr/>
          </p:nvSpPr>
          <p:spPr bwMode="auto">
            <a:xfrm>
              <a:off x="8914414" y="5547180"/>
              <a:ext cx="148500" cy="10485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E49A80C1-477A-4A79-8EF0-5790C4B9DB44}"/>
              </a:ext>
              <a:ext uri="{C183D7F6-B498-43B3-948B-1728B52AA6E4}">
                <adec:decorative xmlns:adec="http://schemas.microsoft.com/office/drawing/2017/decorative" val="1"/>
              </a:ext>
            </a:extLst>
          </p:cNvPr>
          <p:cNvGrpSpPr/>
          <p:nvPr/>
        </p:nvGrpSpPr>
        <p:grpSpPr>
          <a:xfrm>
            <a:off x="9243499" y="5376857"/>
            <a:ext cx="718803" cy="586694"/>
            <a:chOff x="9220518" y="5376857"/>
            <a:chExt cx="718803" cy="586694"/>
          </a:xfrm>
        </p:grpSpPr>
        <p:pic>
          <p:nvPicPr>
            <p:cNvPr id="5" name="Picture 4">
              <a:extLst>
                <a:ext uri="{FF2B5EF4-FFF2-40B4-BE49-F238E27FC236}">
                  <a16:creationId xmlns:a16="http://schemas.microsoft.com/office/drawing/2014/main" id="{7AA9F530-5652-49E4-80CC-8DE12AD732C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220518" y="5376857"/>
              <a:ext cx="503282" cy="503282"/>
            </a:xfrm>
            <a:prstGeom prst="rect">
              <a:avLst/>
            </a:prstGeom>
          </p:spPr>
        </p:pic>
        <p:sp>
          <p:nvSpPr>
            <p:cNvPr id="378" name="attach" title="Icon of a paperclip">
              <a:extLst>
                <a:ext uri="{FF2B5EF4-FFF2-40B4-BE49-F238E27FC236}">
                  <a16:creationId xmlns:a16="http://schemas.microsoft.com/office/drawing/2014/main" id="{EA905681-FF3B-40C3-A1AF-C43683894190}"/>
                </a:ext>
              </a:extLst>
            </p:cNvPr>
            <p:cNvSpPr>
              <a:spLocks noChangeAspect="1"/>
            </p:cNvSpPr>
            <p:nvPr/>
          </p:nvSpPr>
          <p:spPr bwMode="auto">
            <a:xfrm>
              <a:off x="9755645" y="5435464"/>
              <a:ext cx="111524" cy="289964"/>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solidFill>
              <a:schemeClr val="bg1"/>
            </a:solidFill>
            <a:ln w="19050" cap="sq">
              <a:solidFill>
                <a:srgbClr val="DA310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useBgFill="1">
          <p:nvSpPr>
            <p:cNvPr id="379" name="Oval 378">
              <a:extLst>
                <a:ext uri="{FF2B5EF4-FFF2-40B4-BE49-F238E27FC236}">
                  <a16:creationId xmlns:a16="http://schemas.microsoft.com/office/drawing/2014/main" id="{F2E86808-9DA6-464D-965C-E56574A0937C}"/>
                </a:ext>
                <a:ext uri="{C183D7F6-B498-43B3-948B-1728B52AA6E4}">
                  <adec:decorative xmlns:adec="http://schemas.microsoft.com/office/drawing/2017/decorative" val="1"/>
                </a:ext>
              </a:extLst>
            </p:cNvPr>
            <p:cNvSpPr/>
            <p:nvPr/>
          </p:nvSpPr>
          <p:spPr bwMode="auto">
            <a:xfrm>
              <a:off x="9579261" y="5603491"/>
              <a:ext cx="360060" cy="3600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sp>
          <p:nvSpPr>
            <p:cNvPr id="380" name="&quot;Not Allowed&quot; Symbol 379">
              <a:extLst>
                <a:ext uri="{FF2B5EF4-FFF2-40B4-BE49-F238E27FC236}">
                  <a16:creationId xmlns:a16="http://schemas.microsoft.com/office/drawing/2014/main" id="{8D5D8A39-C446-4973-B1A8-F65877BA6F58}"/>
                </a:ext>
                <a:ext uri="{C183D7F6-B498-43B3-948B-1728B52AA6E4}">
                  <adec:decorative xmlns:adec="http://schemas.microsoft.com/office/drawing/2017/decorative" val="1"/>
                </a:ext>
              </a:extLst>
            </p:cNvPr>
            <p:cNvSpPr/>
            <p:nvPr/>
          </p:nvSpPr>
          <p:spPr bwMode="auto">
            <a:xfrm>
              <a:off x="9608416" y="5647459"/>
              <a:ext cx="301749" cy="301749"/>
            </a:xfrm>
            <a:prstGeom prst="noSmoking">
              <a:avLst>
                <a:gd name="adj" fmla="val 9503"/>
              </a:avLst>
            </a:prstGeom>
            <a:solidFill>
              <a:srgbClr val="DA310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84" name="Group 283">
            <a:extLst>
              <a:ext uri="{FF2B5EF4-FFF2-40B4-BE49-F238E27FC236}">
                <a16:creationId xmlns:a16="http://schemas.microsoft.com/office/drawing/2014/main" id="{B861CACF-B7EC-48BE-A107-11EE745ED28E}"/>
              </a:ext>
              <a:ext uri="{C183D7F6-B498-43B3-948B-1728B52AA6E4}">
                <adec:decorative xmlns:adec="http://schemas.microsoft.com/office/drawing/2017/decorative" val="1"/>
              </a:ext>
            </a:extLst>
          </p:cNvPr>
          <p:cNvGrpSpPr/>
          <p:nvPr/>
        </p:nvGrpSpPr>
        <p:grpSpPr>
          <a:xfrm>
            <a:off x="3389966" y="4041099"/>
            <a:ext cx="520116" cy="312739"/>
            <a:chOff x="8734642" y="5440173"/>
            <a:chExt cx="520116" cy="312739"/>
          </a:xfrm>
        </p:grpSpPr>
        <p:sp>
          <p:nvSpPr>
            <p:cNvPr id="285" name="Rectangle 284">
              <a:extLst>
                <a:ext uri="{FF2B5EF4-FFF2-40B4-BE49-F238E27FC236}">
                  <a16:creationId xmlns:a16="http://schemas.microsoft.com/office/drawing/2014/main" id="{9FADDB19-EAF2-45AC-8F03-E04B2DB36E39}"/>
                </a:ext>
              </a:extLst>
            </p:cNvPr>
            <p:cNvSpPr/>
            <p:nvPr/>
          </p:nvSpPr>
          <p:spPr bwMode="auto">
            <a:xfrm>
              <a:off x="8734642" y="5440173"/>
              <a:ext cx="520116" cy="312739"/>
            </a:xfrm>
            <a:prstGeom prst="rect">
              <a:avLst/>
            </a:prstGeom>
            <a:solidFill>
              <a:srgbClr val="008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check" title="Icon of a checkmark">
              <a:extLst>
                <a:ext uri="{FF2B5EF4-FFF2-40B4-BE49-F238E27FC236}">
                  <a16:creationId xmlns:a16="http://schemas.microsoft.com/office/drawing/2014/main" id="{78EDDEA3-BF72-4A44-92B8-5D077C41DEE6}"/>
                </a:ext>
              </a:extLst>
            </p:cNvPr>
            <p:cNvSpPr>
              <a:spLocks noChangeAspect="1"/>
            </p:cNvSpPr>
            <p:nvPr/>
          </p:nvSpPr>
          <p:spPr bwMode="auto">
            <a:xfrm>
              <a:off x="8914414" y="5547180"/>
              <a:ext cx="148500" cy="10485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386" name="Straight Arrow Connector 385">
            <a:extLst>
              <a:ext uri="{FF2B5EF4-FFF2-40B4-BE49-F238E27FC236}">
                <a16:creationId xmlns:a16="http://schemas.microsoft.com/office/drawing/2014/main" id="{D28E5E2E-123E-416D-BC47-E4B61B135DC7}"/>
              </a:ext>
              <a:ext uri="{C183D7F6-B498-43B3-948B-1728B52AA6E4}">
                <adec:decorative xmlns:adec="http://schemas.microsoft.com/office/drawing/2017/decorative" val="1"/>
              </a:ext>
            </a:extLst>
          </p:cNvPr>
          <p:cNvCxnSpPr>
            <a:cxnSpLocks/>
          </p:cNvCxnSpPr>
          <p:nvPr/>
        </p:nvCxnSpPr>
        <p:spPr>
          <a:xfrm flipV="1">
            <a:off x="2507397" y="4278404"/>
            <a:ext cx="744308" cy="325520"/>
          </a:xfrm>
          <a:prstGeom prst="straightConnector1">
            <a:avLst/>
          </a:prstGeom>
          <a:noFill/>
          <a:ln w="28575" cap="flat" cmpd="sng" algn="ctr">
            <a:solidFill>
              <a:srgbClr val="75767A"/>
            </a:solidFill>
            <a:prstDash val="solid"/>
            <a:headEnd type="none"/>
            <a:tailEnd type="arrow"/>
          </a:ln>
          <a:effectLst/>
        </p:spPr>
      </p:cxnSp>
      <p:sp>
        <p:nvSpPr>
          <p:cNvPr id="387" name="TextBox 386">
            <a:extLst>
              <a:ext uri="{FF2B5EF4-FFF2-40B4-BE49-F238E27FC236}">
                <a16:creationId xmlns:a16="http://schemas.microsoft.com/office/drawing/2014/main" id="{E243FF00-BE4F-4153-BDBE-C2C132D83C5F}"/>
              </a:ext>
              <a:ext uri="{C183D7F6-B498-43B3-948B-1728B52AA6E4}">
                <adec:decorative xmlns:adec="http://schemas.microsoft.com/office/drawing/2017/decorative" val="1"/>
              </a:ext>
            </a:extLst>
          </p:cNvPr>
          <p:cNvSpPr txBox="1"/>
          <p:nvPr/>
        </p:nvSpPr>
        <p:spPr>
          <a:xfrm>
            <a:off x="427436" y="4626417"/>
            <a:ext cx="1030392" cy="1661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9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282828"/>
                    </a:gs>
                    <a:gs pos="100000">
                      <a:srgbClr val="282828"/>
                    </a:gs>
                  </a:gsLst>
                  <a:lin ang="5400000" scaled="0"/>
                </a:gradFill>
                <a:effectLst/>
                <a:uLnTx/>
                <a:uFillTx/>
                <a:latin typeface="Segoe"/>
                <a:ea typeface="+mn-ea"/>
                <a:cs typeface="+mn-cs"/>
              </a:rPr>
              <a:t>User</a:t>
            </a:r>
          </a:p>
        </p:txBody>
      </p:sp>
      <p:cxnSp>
        <p:nvCxnSpPr>
          <p:cNvPr id="388" name="Straight Arrow Connector 387">
            <a:extLst>
              <a:ext uri="{FF2B5EF4-FFF2-40B4-BE49-F238E27FC236}">
                <a16:creationId xmlns:a16="http://schemas.microsoft.com/office/drawing/2014/main" id="{0D80E829-BD90-4D8B-87E9-F1BE59BED1EF}"/>
              </a:ext>
              <a:ext uri="{C183D7F6-B498-43B3-948B-1728B52AA6E4}">
                <adec:decorative xmlns:adec="http://schemas.microsoft.com/office/drawing/2017/decorative" val="1"/>
              </a:ext>
            </a:extLst>
          </p:cNvPr>
          <p:cNvCxnSpPr>
            <a:cxnSpLocks/>
          </p:cNvCxnSpPr>
          <p:nvPr/>
        </p:nvCxnSpPr>
        <p:spPr>
          <a:xfrm>
            <a:off x="1373747" y="3761620"/>
            <a:ext cx="539496" cy="0"/>
          </a:xfrm>
          <a:prstGeom prst="straightConnector1">
            <a:avLst/>
          </a:prstGeom>
          <a:noFill/>
          <a:ln w="28575" cap="flat" cmpd="sng" algn="ctr">
            <a:solidFill>
              <a:srgbClr val="75767A"/>
            </a:solidFill>
            <a:prstDash val="solid"/>
            <a:headEnd type="none"/>
            <a:tailEnd type="arrow"/>
          </a:ln>
          <a:effectLst/>
        </p:spPr>
      </p:cxnSp>
      <p:cxnSp>
        <p:nvCxnSpPr>
          <p:cNvPr id="389" name="Straight Arrow Connector 388">
            <a:extLst>
              <a:ext uri="{FF2B5EF4-FFF2-40B4-BE49-F238E27FC236}">
                <a16:creationId xmlns:a16="http://schemas.microsoft.com/office/drawing/2014/main" id="{2B1206C6-9E29-494F-9B92-11971D6DCE4D}"/>
              </a:ext>
              <a:ext uri="{C183D7F6-B498-43B3-948B-1728B52AA6E4}">
                <adec:decorative xmlns:adec="http://schemas.microsoft.com/office/drawing/2017/decorative" val="1"/>
              </a:ext>
            </a:extLst>
          </p:cNvPr>
          <p:cNvCxnSpPr>
            <a:cxnSpLocks/>
          </p:cNvCxnSpPr>
          <p:nvPr/>
        </p:nvCxnSpPr>
        <p:spPr>
          <a:xfrm flipV="1">
            <a:off x="1373747" y="4703259"/>
            <a:ext cx="542530" cy="0"/>
          </a:xfrm>
          <a:prstGeom prst="straightConnector1">
            <a:avLst/>
          </a:prstGeom>
          <a:noFill/>
          <a:ln w="28575" cap="flat" cmpd="sng" algn="ctr">
            <a:solidFill>
              <a:srgbClr val="75767A"/>
            </a:solidFill>
            <a:prstDash val="solid"/>
            <a:headEnd type="none"/>
            <a:tailEnd type="arrow"/>
          </a:ln>
          <a:effectLst/>
        </p:spPr>
      </p:cxnSp>
      <p:grpSp>
        <p:nvGrpSpPr>
          <p:cNvPr id="12" name="Group 11">
            <a:extLst>
              <a:ext uri="{FF2B5EF4-FFF2-40B4-BE49-F238E27FC236}">
                <a16:creationId xmlns:a16="http://schemas.microsoft.com/office/drawing/2014/main" id="{ACF68AA5-06A3-4311-8EFE-C899B29A8F43}"/>
              </a:ext>
              <a:ext uri="{C183D7F6-B498-43B3-948B-1728B52AA6E4}">
                <adec:decorative xmlns:adec="http://schemas.microsoft.com/office/drawing/2017/decorative" val="1"/>
              </a:ext>
            </a:extLst>
          </p:cNvPr>
          <p:cNvGrpSpPr/>
          <p:nvPr/>
        </p:nvGrpSpPr>
        <p:grpSpPr>
          <a:xfrm>
            <a:off x="625826" y="3850622"/>
            <a:ext cx="798982" cy="627782"/>
            <a:chOff x="625826" y="3850622"/>
            <a:chExt cx="798982" cy="627782"/>
          </a:xfrm>
        </p:grpSpPr>
        <p:grpSp>
          <p:nvGrpSpPr>
            <p:cNvPr id="154" name="laptop">
              <a:extLst>
                <a:ext uri="{FF2B5EF4-FFF2-40B4-BE49-F238E27FC236}">
                  <a16:creationId xmlns:a16="http://schemas.microsoft.com/office/drawing/2014/main" id="{22465137-2557-4B65-892D-DC37D7AB5DD8}"/>
                </a:ext>
                <a:ext uri="{C183D7F6-B498-43B3-948B-1728B52AA6E4}">
                  <adec:decorative xmlns:adec="http://schemas.microsoft.com/office/drawing/2017/decorative" val="1"/>
                </a:ext>
              </a:extLst>
            </p:cNvPr>
            <p:cNvGrpSpPr/>
            <p:nvPr/>
          </p:nvGrpSpPr>
          <p:grpSpPr>
            <a:xfrm>
              <a:off x="810445" y="4013958"/>
              <a:ext cx="614363" cy="396795"/>
              <a:chOff x="615531" y="1287780"/>
              <a:chExt cx="547784" cy="353792"/>
            </a:xfrm>
            <a:solidFill>
              <a:schemeClr val="tx1"/>
            </a:solidFill>
          </p:grpSpPr>
          <p:sp>
            <p:nvSpPr>
              <p:cNvPr id="160" name="Rectangle 5">
                <a:extLst>
                  <a:ext uri="{FF2B5EF4-FFF2-40B4-BE49-F238E27FC236}">
                    <a16:creationId xmlns:a16="http://schemas.microsoft.com/office/drawing/2014/main" id="{4E38081A-6E8C-4F9E-AC10-966FB8ABCAEF}"/>
                  </a:ext>
                </a:extLst>
              </p:cNvPr>
              <p:cNvSpPr>
                <a:spLocks noChangeArrowheads="1"/>
              </p:cNvSpPr>
              <p:nvPr/>
            </p:nvSpPr>
            <p:spPr bwMode="auto">
              <a:xfrm>
                <a:off x="669292" y="1303763"/>
                <a:ext cx="441714" cy="283337"/>
              </a:xfrm>
              <a:prstGeom prst="rect">
                <a:avLst/>
              </a:pr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12">
                <a:extLst>
                  <a:ext uri="{FF2B5EF4-FFF2-40B4-BE49-F238E27FC236}">
                    <a16:creationId xmlns:a16="http://schemas.microsoft.com/office/drawing/2014/main" id="{7A6019B4-9936-4F0E-A6FD-6969F7C3C1BB}"/>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15">
                <a:extLst>
                  <a:ext uri="{FF2B5EF4-FFF2-40B4-BE49-F238E27FC236}">
                    <a16:creationId xmlns:a16="http://schemas.microsoft.com/office/drawing/2014/main" id="{CCE75C6B-6762-4D89-BD66-10084964C082}"/>
                  </a:ext>
                </a:extLst>
              </p:cNvPr>
              <p:cNvSpPr>
                <a:spLocks/>
              </p:cNvSpPr>
              <p:nvPr/>
            </p:nvSpPr>
            <p:spPr bwMode="auto">
              <a:xfrm>
                <a:off x="615531" y="16299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accent1"/>
              </a:solidFill>
              <a:ln w="25400">
                <a:solidFill>
                  <a:schemeClr val="accent1"/>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6" name="Group 89">
              <a:extLst>
                <a:ext uri="{FF2B5EF4-FFF2-40B4-BE49-F238E27FC236}">
                  <a16:creationId xmlns:a16="http://schemas.microsoft.com/office/drawing/2014/main" id="{F471FFBD-A16B-408B-84BA-0E68D13F269F}"/>
                </a:ext>
                <a:ext uri="{C183D7F6-B498-43B3-948B-1728B52AA6E4}">
                  <adec:decorative xmlns:adec="http://schemas.microsoft.com/office/drawing/2017/decorative" val="1"/>
                </a:ext>
              </a:extLst>
            </p:cNvPr>
            <p:cNvGrpSpPr>
              <a:grpSpLocks noChangeAspect="1"/>
            </p:cNvGrpSpPr>
            <p:nvPr/>
          </p:nvGrpSpPr>
          <p:grpSpPr bwMode="auto">
            <a:xfrm>
              <a:off x="625826" y="3850622"/>
              <a:ext cx="522607" cy="627782"/>
              <a:chOff x="1596" y="1486"/>
              <a:chExt cx="159" cy="191"/>
            </a:xfrm>
            <a:solidFill>
              <a:schemeClr val="accent1"/>
            </a:solidFill>
          </p:grpSpPr>
          <p:sp>
            <p:nvSpPr>
              <p:cNvPr id="107" name="Freeform 90">
                <a:extLst>
                  <a:ext uri="{FF2B5EF4-FFF2-40B4-BE49-F238E27FC236}">
                    <a16:creationId xmlns:a16="http://schemas.microsoft.com/office/drawing/2014/main" id="{3465190C-69A3-4187-A0C5-D8561B7107C2}"/>
                  </a:ext>
                </a:extLst>
              </p:cNvPr>
              <p:cNvSpPr>
                <a:spLocks/>
              </p:cNvSpPr>
              <p:nvPr/>
            </p:nvSpPr>
            <p:spPr bwMode="auto">
              <a:xfrm>
                <a:off x="1622" y="1486"/>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8" name="Freeform 91">
                <a:extLst>
                  <a:ext uri="{FF2B5EF4-FFF2-40B4-BE49-F238E27FC236}">
                    <a16:creationId xmlns:a16="http://schemas.microsoft.com/office/drawing/2014/main" id="{413E0ECB-F50B-4338-B5F1-82A3A63F1F68}"/>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77" name="Group 176">
            <a:extLst>
              <a:ext uri="{FF2B5EF4-FFF2-40B4-BE49-F238E27FC236}">
                <a16:creationId xmlns:a16="http://schemas.microsoft.com/office/drawing/2014/main" id="{394C78DD-50C0-4CD8-9EDA-C87E3E01BE19}"/>
              </a:ext>
              <a:ext uri="{C183D7F6-B498-43B3-948B-1728B52AA6E4}">
                <adec:decorative xmlns:adec="http://schemas.microsoft.com/office/drawing/2017/decorative" val="1"/>
              </a:ext>
            </a:extLst>
          </p:cNvPr>
          <p:cNvGrpSpPr/>
          <p:nvPr/>
        </p:nvGrpSpPr>
        <p:grpSpPr>
          <a:xfrm rot="2490318">
            <a:off x="2122061" y="4542762"/>
            <a:ext cx="198921" cy="387850"/>
            <a:chOff x="172311" y="2204625"/>
            <a:chExt cx="198921" cy="387850"/>
          </a:xfrm>
        </p:grpSpPr>
        <p:sp>
          <p:nvSpPr>
            <p:cNvPr id="178" name="Rectangle 177">
              <a:extLst>
                <a:ext uri="{FF2B5EF4-FFF2-40B4-BE49-F238E27FC236}">
                  <a16:creationId xmlns:a16="http://schemas.microsoft.com/office/drawing/2014/main" id="{407FBFB6-0860-4D2F-A91D-B88609E8C550}"/>
                </a:ext>
              </a:extLst>
            </p:cNvPr>
            <p:cNvSpPr/>
            <p:nvPr/>
          </p:nvSpPr>
          <p:spPr bwMode="auto">
            <a:xfrm>
              <a:off x="194047" y="2204625"/>
              <a:ext cx="155448" cy="88895"/>
            </a:xfrm>
            <a:prstGeom prst="rect">
              <a:avLst/>
            </a:prstGeom>
            <a:solidFill>
              <a:srgbClr val="C1C1C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7844AAD3-7850-4B5C-B6B2-6A97DA6C751C}"/>
                </a:ext>
              </a:extLst>
            </p:cNvPr>
            <p:cNvSpPr/>
            <p:nvPr/>
          </p:nvSpPr>
          <p:spPr bwMode="auto">
            <a:xfrm>
              <a:off x="223838" y="2232403"/>
              <a:ext cx="27432"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ectangle 179">
              <a:extLst>
                <a:ext uri="{FF2B5EF4-FFF2-40B4-BE49-F238E27FC236}">
                  <a16:creationId xmlns:a16="http://schemas.microsoft.com/office/drawing/2014/main" id="{5CC426C2-97ED-4EE3-A628-080A8ED38774}"/>
                </a:ext>
              </a:extLst>
            </p:cNvPr>
            <p:cNvSpPr/>
            <p:nvPr/>
          </p:nvSpPr>
          <p:spPr bwMode="auto">
            <a:xfrm>
              <a:off x="289491" y="2232403"/>
              <a:ext cx="27432"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ectangle: Rounded Corners 180">
              <a:extLst>
                <a:ext uri="{FF2B5EF4-FFF2-40B4-BE49-F238E27FC236}">
                  <a16:creationId xmlns:a16="http://schemas.microsoft.com/office/drawing/2014/main" id="{66177623-0D28-4D52-8D62-D4D43D0F3BCF}"/>
                </a:ext>
              </a:extLst>
            </p:cNvPr>
            <p:cNvSpPr/>
            <p:nvPr/>
          </p:nvSpPr>
          <p:spPr bwMode="auto">
            <a:xfrm>
              <a:off x="172311" y="2293046"/>
              <a:ext cx="198921" cy="299429"/>
            </a:xfrm>
            <a:prstGeom prst="roundRect">
              <a:avLst>
                <a:gd name="adj" fmla="val 6601"/>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3871D33C-E667-4013-8A8C-BBE37CC851EF}"/>
              </a:ext>
              <a:ext uri="{C183D7F6-B498-43B3-948B-1728B52AA6E4}">
                <adec:decorative xmlns:adec="http://schemas.microsoft.com/office/drawing/2017/decorative" val="1"/>
              </a:ext>
            </a:extLst>
          </p:cNvPr>
          <p:cNvGrpSpPr/>
          <p:nvPr/>
        </p:nvGrpSpPr>
        <p:grpSpPr>
          <a:xfrm>
            <a:off x="2025195" y="3522566"/>
            <a:ext cx="447424" cy="389576"/>
            <a:chOff x="4566083" y="4912760"/>
            <a:chExt cx="447424" cy="389576"/>
          </a:xfrm>
        </p:grpSpPr>
        <p:sp>
          <p:nvSpPr>
            <p:cNvPr id="213" name="Rectangle 212">
              <a:extLst>
                <a:ext uri="{FF2B5EF4-FFF2-40B4-BE49-F238E27FC236}">
                  <a16:creationId xmlns:a16="http://schemas.microsoft.com/office/drawing/2014/main" id="{9EFC61F9-401E-4C06-A6E8-13D81435ABDD}"/>
                </a:ext>
              </a:extLst>
            </p:cNvPr>
            <p:cNvSpPr/>
            <p:nvPr/>
          </p:nvSpPr>
          <p:spPr bwMode="auto">
            <a:xfrm>
              <a:off x="4567148" y="5023229"/>
              <a:ext cx="446359" cy="147131"/>
            </a:xfrm>
            <a:prstGeom prst="rect">
              <a:avLst/>
            </a:prstGeom>
            <a:solidFill>
              <a:srgbClr val="ECECE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15" name="Group 214">
              <a:extLst>
                <a:ext uri="{FF2B5EF4-FFF2-40B4-BE49-F238E27FC236}">
                  <a16:creationId xmlns:a16="http://schemas.microsoft.com/office/drawing/2014/main" id="{94A6724A-2DFC-482C-98DC-58EBBB6B4BAA}"/>
                </a:ext>
              </a:extLst>
            </p:cNvPr>
            <p:cNvGrpSpPr/>
            <p:nvPr/>
          </p:nvGrpSpPr>
          <p:grpSpPr>
            <a:xfrm>
              <a:off x="4686856" y="4912760"/>
              <a:ext cx="205878" cy="274075"/>
              <a:chOff x="2940051" y="5878513"/>
              <a:chExt cx="254000" cy="338138"/>
            </a:xfrm>
            <a:solidFill>
              <a:schemeClr val="accent2"/>
            </a:solidFill>
          </p:grpSpPr>
          <p:sp>
            <p:nvSpPr>
              <p:cNvPr id="219" name="Freeform 11">
                <a:extLst>
                  <a:ext uri="{FF2B5EF4-FFF2-40B4-BE49-F238E27FC236}">
                    <a16:creationId xmlns:a16="http://schemas.microsoft.com/office/drawing/2014/main" id="{7E0D0F60-A47D-4597-983A-302EC5628C1F}"/>
                  </a:ext>
                </a:extLst>
              </p:cNvPr>
              <p:cNvSpPr>
                <a:spLocks/>
              </p:cNvSpPr>
              <p:nvPr/>
            </p:nvSpPr>
            <p:spPr bwMode="auto">
              <a:xfrm>
                <a:off x="2940051" y="5878513"/>
                <a:ext cx="254000" cy="338138"/>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0" name="Freeform 12">
                <a:extLst>
                  <a:ext uri="{FF2B5EF4-FFF2-40B4-BE49-F238E27FC236}">
                    <a16:creationId xmlns:a16="http://schemas.microsoft.com/office/drawing/2014/main" id="{FC4B35E1-E1E5-44D8-B4E1-0EAD7F66D683}"/>
                  </a:ext>
                </a:extLst>
              </p:cNvPr>
              <p:cNvSpPr>
                <a:spLocks/>
              </p:cNvSpPr>
              <p:nvPr/>
            </p:nvSpPr>
            <p:spPr bwMode="auto">
              <a:xfrm>
                <a:off x="3087688" y="5884863"/>
                <a:ext cx="100013" cy="10001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217" name="Freeform 5">
              <a:extLst>
                <a:ext uri="{FF2B5EF4-FFF2-40B4-BE49-F238E27FC236}">
                  <a16:creationId xmlns:a16="http://schemas.microsoft.com/office/drawing/2014/main" id="{59DBFC77-D48C-4B4D-8007-98892B48B342}"/>
                </a:ext>
              </a:extLst>
            </p:cNvPr>
            <p:cNvSpPr>
              <a:spLocks noEditPoints="1"/>
            </p:cNvSpPr>
            <p:nvPr/>
          </p:nvSpPr>
          <p:spPr bwMode="auto">
            <a:xfrm>
              <a:off x="4566083" y="5053202"/>
              <a:ext cx="447424" cy="249134"/>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9">
              <a:extLst>
                <a:ext uri="{FF2B5EF4-FFF2-40B4-BE49-F238E27FC236}">
                  <a16:creationId xmlns:a16="http://schemas.microsoft.com/office/drawing/2014/main" id="{D2C834B0-23B2-4600-AC2A-809674DFE170}"/>
                </a:ext>
              </a:extLst>
            </p:cNvPr>
            <p:cNvSpPr>
              <a:spLocks/>
            </p:cNvSpPr>
            <p:nvPr/>
          </p:nvSpPr>
          <p:spPr bwMode="auto">
            <a:xfrm>
              <a:off x="4622012" y="5190479"/>
              <a:ext cx="54233" cy="54233"/>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DEA8B5-A14D-4DD0-B3F3-530FBFB9E747}"/>
                  </a:ext>
                </a:extLst>
              </p:cNvPr>
              <p:cNvGraphicFramePr>
                <a:graphicFrameLocks noChangeAspect="1"/>
              </p:cNvGraphicFramePr>
              <p:nvPr>
                <p:extLst>
                  <p:ext uri="{D42A27DB-BD31-4B8C-83A1-F6EECF244321}">
                    <p14:modId xmlns:p14="http://schemas.microsoft.com/office/powerpoint/2010/main" val="691812808"/>
                  </p:ext>
                </p:extLst>
              </p:nvPr>
            </p:nvGraphicFramePr>
            <p:xfrm>
              <a:off x="4578473" y="2089026"/>
              <a:ext cx="1463040" cy="822960"/>
            </p:xfrm>
            <a:graphic>
              <a:graphicData uri="http://schemas.microsoft.com/office/powerpoint/2016/slidezoom">
                <pslz:sldZm>
                  <pslz:sldZmObj sldId="2123259183" cId="1464690906">
                    <pslz:zmPr id="{A9108994-6F2F-4AEC-865A-434CE752205A}" returnToParent="0" transitionDur="1000">
                      <p166:blipFill xmlns:p166="http://schemas.microsoft.com/office/powerpoint/2016/6/main">
                        <a:blip r:embed="rId8"/>
                        <a:stretch>
                          <a:fillRect/>
                        </a:stretch>
                      </p166:blipFill>
                      <p166:spPr xmlns:p166="http://schemas.microsoft.com/office/powerpoint/2016/6/main">
                        <a:xfrm>
                          <a:off x="0" y="0"/>
                          <a:ext cx="1463040" cy="822960"/>
                        </a:xfrm>
                        <a:prstGeom prst="rect">
                          <a:avLst/>
                        </a:prstGeom>
                        <a:solidFill>
                          <a:schemeClr val="bg1">
                            <a:lumMod val="95000"/>
                          </a:schemeClr>
                        </a:solidFill>
                        <a:ln>
                          <a:noFill/>
                        </a:ln>
                        <a:effectLst>
                          <a:outerShdw blurRad="190500" dist="38100" dir="2400000" algn="ctr" rotWithShape="0">
                            <a:prstClr val="black">
                              <a:alpha val="40000"/>
                            </a:prstClr>
                          </a:outerShdw>
                        </a:effectLst>
                      </p166:spPr>
                    </pslz:zmPr>
                  </pslz:sldZmObj>
                </pslz:sldZm>
              </a:graphicData>
            </a:graphic>
          </p:graphicFrame>
        </mc:Choice>
        <mc:Fallback xmlns="">
          <p:pic>
            <p:nvPicPr>
              <p:cNvPr id="7" name="Slide Zoom 6">
                <a:hlinkClick r:id="rId9" action="ppaction://hlinksldjump"/>
                <a:extLst>
                  <a:ext uri="{FF2B5EF4-FFF2-40B4-BE49-F238E27FC236}">
                    <a16:creationId xmlns:a16="http://schemas.microsoft.com/office/drawing/2014/main" id="{BFDEA8B5-A14D-4DD0-B3F3-530FBFB9E747}"/>
                  </a:ext>
                </a:extLst>
              </p:cNvPr>
              <p:cNvPicPr>
                <a:picLocks noGrp="1" noRot="1" noChangeAspect="1" noMove="1" noResize="1" noEditPoints="1" noAdjustHandles="1" noChangeArrowheads="1" noChangeShapeType="1"/>
              </p:cNvPicPr>
              <p:nvPr/>
            </p:nvPicPr>
            <p:blipFill>
              <a:blip r:embed="rId10"/>
              <a:stretch>
                <a:fillRect/>
              </a:stretch>
            </p:blipFill>
            <p:spPr>
              <a:xfrm>
                <a:off x="4578473" y="2089026"/>
                <a:ext cx="1463040" cy="822960"/>
              </a:xfrm>
              <a:prstGeom prst="rect">
                <a:avLst/>
              </a:prstGeom>
              <a:solidFill>
                <a:schemeClr val="bg1">
                  <a:lumMod val="95000"/>
                </a:schemeClr>
              </a:solidFill>
              <a:ln>
                <a:noFill/>
              </a:ln>
              <a:effectLst>
                <a:outerShdw blurRad="190500" dist="38100" dir="2400000" algn="ctr" rotWithShape="0">
                  <a:prstClr val="black">
                    <a:alpha val="40000"/>
                  </a:prstClr>
                </a:outerShdw>
              </a:effectLst>
            </p:spPr>
          </p:pic>
        </mc:Fallback>
      </mc:AlternateContent>
      <p:grpSp>
        <p:nvGrpSpPr>
          <p:cNvPr id="128" name="Group 127">
            <a:extLst>
              <a:ext uri="{FF2B5EF4-FFF2-40B4-BE49-F238E27FC236}">
                <a16:creationId xmlns:a16="http://schemas.microsoft.com/office/drawing/2014/main" id="{B5F3B66C-C2D2-434F-BDEF-0196AA89E094}"/>
              </a:ext>
            </a:extLst>
          </p:cNvPr>
          <p:cNvGrpSpPr/>
          <p:nvPr/>
        </p:nvGrpSpPr>
        <p:grpSpPr>
          <a:xfrm>
            <a:off x="7328401" y="3973536"/>
            <a:ext cx="672318" cy="672318"/>
            <a:chOff x="7328401" y="3973536"/>
            <a:chExt cx="672318" cy="672318"/>
          </a:xfrm>
        </p:grpSpPr>
        <p:sp>
          <p:nvSpPr>
            <p:cNvPr id="129" name="Oval 128">
              <a:extLst>
                <a:ext uri="{FF2B5EF4-FFF2-40B4-BE49-F238E27FC236}">
                  <a16:creationId xmlns:a16="http://schemas.microsoft.com/office/drawing/2014/main" id="{65F86325-6BE4-4A75-ADB7-DB76087617DE}"/>
                </a:ext>
              </a:extLst>
            </p:cNvPr>
            <p:cNvSpPr/>
            <p:nvPr/>
          </p:nvSpPr>
          <p:spPr bwMode="auto">
            <a:xfrm>
              <a:off x="7328401" y="3973536"/>
              <a:ext cx="672318" cy="672318"/>
            </a:xfrm>
            <a:prstGeom prst="ellipse">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0" name="Group 4">
              <a:extLst>
                <a:ext uri="{FF2B5EF4-FFF2-40B4-BE49-F238E27FC236}">
                  <a16:creationId xmlns:a16="http://schemas.microsoft.com/office/drawing/2014/main" id="{DE9D1EC4-DB27-4275-8FAC-9AC8AC4F56FA}"/>
                </a:ext>
              </a:extLst>
            </p:cNvPr>
            <p:cNvGrpSpPr>
              <a:grpSpLocks noChangeAspect="1"/>
            </p:cNvGrpSpPr>
            <p:nvPr/>
          </p:nvGrpSpPr>
          <p:grpSpPr bwMode="auto">
            <a:xfrm>
              <a:off x="7465614" y="4112818"/>
              <a:ext cx="397892" cy="397888"/>
              <a:chOff x="380" y="3325"/>
              <a:chExt cx="286" cy="286"/>
            </a:xfrm>
            <a:solidFill>
              <a:schemeClr val="bg1"/>
            </a:solidFill>
          </p:grpSpPr>
          <p:sp>
            <p:nvSpPr>
              <p:cNvPr id="131" name="Freeform 5">
                <a:extLst>
                  <a:ext uri="{FF2B5EF4-FFF2-40B4-BE49-F238E27FC236}">
                    <a16:creationId xmlns:a16="http://schemas.microsoft.com/office/drawing/2014/main" id="{54088B2E-F6FD-41A2-AC01-1220D491AA78}"/>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2" name="Oval 6">
                <a:extLst>
                  <a:ext uri="{FF2B5EF4-FFF2-40B4-BE49-F238E27FC236}">
                    <a16:creationId xmlns:a16="http://schemas.microsoft.com/office/drawing/2014/main" id="{1A47F041-68F4-4C26-B66F-D0707DA72E8A}"/>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3" name="Oval 7">
                <a:extLst>
                  <a:ext uri="{FF2B5EF4-FFF2-40B4-BE49-F238E27FC236}">
                    <a16:creationId xmlns:a16="http://schemas.microsoft.com/office/drawing/2014/main" id="{E032F3A5-67DF-46FB-B04C-7522405F8282}"/>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4" name="Oval 8">
                <a:extLst>
                  <a:ext uri="{FF2B5EF4-FFF2-40B4-BE49-F238E27FC236}">
                    <a16:creationId xmlns:a16="http://schemas.microsoft.com/office/drawing/2014/main" id="{9F3E7855-6CB6-408D-B1EC-2E3AAB34F30F}"/>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5" name="Oval 9">
                <a:extLst>
                  <a:ext uri="{FF2B5EF4-FFF2-40B4-BE49-F238E27FC236}">
                    <a16:creationId xmlns:a16="http://schemas.microsoft.com/office/drawing/2014/main" id="{1FFAAFFD-6208-44FF-95AE-21A77EA2C1D3}"/>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6" name="Oval 10">
                <a:extLst>
                  <a:ext uri="{FF2B5EF4-FFF2-40B4-BE49-F238E27FC236}">
                    <a16:creationId xmlns:a16="http://schemas.microsoft.com/office/drawing/2014/main" id="{055B6836-8AF1-4723-AC1E-CB54A3BE6648}"/>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7" name="Oval 11">
                <a:extLst>
                  <a:ext uri="{FF2B5EF4-FFF2-40B4-BE49-F238E27FC236}">
                    <a16:creationId xmlns:a16="http://schemas.microsoft.com/office/drawing/2014/main" id="{0901E760-2531-4751-9A39-94423E3F2A67}"/>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8" name="Oval 12">
                <a:extLst>
                  <a:ext uri="{FF2B5EF4-FFF2-40B4-BE49-F238E27FC236}">
                    <a16:creationId xmlns:a16="http://schemas.microsoft.com/office/drawing/2014/main" id="{51FFAD0C-1786-46BE-98E5-BB9A8FFE6908}"/>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61586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7"/>
                                        </p:tgtEl>
                                        <p:attrNameLst>
                                          <p:attrName>style.visibility</p:attrName>
                                        </p:attrNameLst>
                                      </p:cBhvr>
                                      <p:to>
                                        <p:strVal val="visible"/>
                                      </p:to>
                                    </p:set>
                                    <p:animEffect transition="in" filter="fade">
                                      <p:cBhvr>
                                        <p:cTn id="10" dur="500"/>
                                        <p:tgtEl>
                                          <p:spTgt spid="38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88"/>
                                        </p:tgtEl>
                                        <p:attrNameLst>
                                          <p:attrName>style.visibility</p:attrName>
                                        </p:attrNameLst>
                                      </p:cBhvr>
                                      <p:to>
                                        <p:strVal val="visible"/>
                                      </p:to>
                                    </p:set>
                                    <p:animEffect transition="in" filter="wipe(left)">
                                      <p:cBhvr>
                                        <p:cTn id="14" dur="500"/>
                                        <p:tgtEl>
                                          <p:spTgt spid="388"/>
                                        </p:tgtEl>
                                      </p:cBhvr>
                                    </p:animEffect>
                                  </p:childTnLst>
                                </p:cTn>
                              </p:par>
                              <p:par>
                                <p:cTn id="15" presetID="10" presetClass="entr" presetSubtype="0" fill="hold" nodeType="withEffect">
                                  <p:stCondLst>
                                    <p:cond delay="0"/>
                                  </p:stCondLst>
                                  <p:childTnLst>
                                    <p:set>
                                      <p:cBhvr>
                                        <p:cTn id="16" dur="1" fill="hold">
                                          <p:stCondLst>
                                            <p:cond delay="0"/>
                                          </p:stCondLst>
                                        </p:cTn>
                                        <p:tgtEl>
                                          <p:spTgt spid="209"/>
                                        </p:tgtEl>
                                        <p:attrNameLst>
                                          <p:attrName>style.visibility</p:attrName>
                                        </p:attrNameLst>
                                      </p:cBhvr>
                                      <p:to>
                                        <p:strVal val="visible"/>
                                      </p:to>
                                    </p:set>
                                    <p:animEffect transition="in" filter="fade">
                                      <p:cBhvr>
                                        <p:cTn id="17" dur="500"/>
                                        <p:tgtEl>
                                          <p:spTgt spid="20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0"/>
                                        </p:tgtEl>
                                        <p:attrNameLst>
                                          <p:attrName>style.visibility</p:attrName>
                                        </p:attrNameLst>
                                      </p:cBhvr>
                                      <p:to>
                                        <p:strVal val="visible"/>
                                      </p:to>
                                    </p:set>
                                    <p:animEffect transition="in" filter="fade">
                                      <p:cBhvr>
                                        <p:cTn id="20" dur="500"/>
                                        <p:tgtEl>
                                          <p:spTgt spid="120"/>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389"/>
                                        </p:tgtEl>
                                        <p:attrNameLst>
                                          <p:attrName>style.visibility</p:attrName>
                                        </p:attrNameLst>
                                      </p:cBhvr>
                                      <p:to>
                                        <p:strVal val="visible"/>
                                      </p:to>
                                    </p:set>
                                    <p:animEffect transition="in" filter="wipe(left)">
                                      <p:cBhvr>
                                        <p:cTn id="24" dur="500"/>
                                        <p:tgtEl>
                                          <p:spTgt spid="389"/>
                                        </p:tgtEl>
                                      </p:cBhvr>
                                    </p:animEffect>
                                  </p:childTnLst>
                                </p:cTn>
                              </p:par>
                              <p:par>
                                <p:cTn id="25" presetID="10" presetClass="entr" presetSubtype="0" fill="hold" nodeType="with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fade">
                                      <p:cBhvr>
                                        <p:cTn id="27" dur="500"/>
                                        <p:tgtEl>
                                          <p:spTgt spid="17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9"/>
                                        </p:tgtEl>
                                        <p:attrNameLst>
                                          <p:attrName>style.visibility</p:attrName>
                                        </p:attrNameLst>
                                      </p:cBhvr>
                                      <p:to>
                                        <p:strVal val="visible"/>
                                      </p:to>
                                    </p:set>
                                    <p:animEffect transition="in" filter="fade">
                                      <p:cBhvr>
                                        <p:cTn id="30" dur="500"/>
                                        <p:tgtEl>
                                          <p:spTgt spid="229"/>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500"/>
                                        <p:tgtEl>
                                          <p:spTgt spid="33"/>
                                        </p:tgtEl>
                                      </p:cBhvr>
                                    </p:animEffect>
                                  </p:childTnLst>
                                </p:cTn>
                              </p:par>
                              <p:par>
                                <p:cTn id="35" presetID="22" presetClass="entr" presetSubtype="8" fill="hold" nodeType="withEffect">
                                  <p:stCondLst>
                                    <p:cond delay="0"/>
                                  </p:stCondLst>
                                  <p:childTnLst>
                                    <p:set>
                                      <p:cBhvr>
                                        <p:cTn id="36" dur="1" fill="hold">
                                          <p:stCondLst>
                                            <p:cond delay="0"/>
                                          </p:stCondLst>
                                        </p:cTn>
                                        <p:tgtEl>
                                          <p:spTgt spid="386"/>
                                        </p:tgtEl>
                                        <p:attrNameLst>
                                          <p:attrName>style.visibility</p:attrName>
                                        </p:attrNameLst>
                                      </p:cBhvr>
                                      <p:to>
                                        <p:strVal val="visible"/>
                                      </p:to>
                                    </p:set>
                                    <p:animEffect transition="in" filter="wipe(left)">
                                      <p:cBhvr>
                                        <p:cTn id="37" dur="500"/>
                                        <p:tgtEl>
                                          <p:spTgt spid="386"/>
                                        </p:tgtEl>
                                      </p:cBhvr>
                                    </p:animEffect>
                                  </p:childTnLst>
                                </p:cTn>
                              </p:par>
                              <p:par>
                                <p:cTn id="38" presetID="10" presetClass="entr" presetSubtype="0" fill="hold" nodeType="withEffect">
                                  <p:stCondLst>
                                    <p:cond delay="0"/>
                                  </p:stCondLst>
                                  <p:childTnLst>
                                    <p:set>
                                      <p:cBhvr>
                                        <p:cTn id="39" dur="1" fill="hold">
                                          <p:stCondLst>
                                            <p:cond delay="0"/>
                                          </p:stCondLst>
                                        </p:cTn>
                                        <p:tgtEl>
                                          <p:spTgt spid="182"/>
                                        </p:tgtEl>
                                        <p:attrNameLst>
                                          <p:attrName>style.visibility</p:attrName>
                                        </p:attrNameLst>
                                      </p:cBhvr>
                                      <p:to>
                                        <p:strVal val="visible"/>
                                      </p:to>
                                    </p:set>
                                    <p:animEffect transition="in" filter="fade">
                                      <p:cBhvr>
                                        <p:cTn id="40" dur="500"/>
                                        <p:tgtEl>
                                          <p:spTgt spid="182"/>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282"/>
                                        </p:tgtEl>
                                        <p:attrNameLst>
                                          <p:attrName>style.visibility</p:attrName>
                                        </p:attrNameLst>
                                      </p:cBhvr>
                                      <p:to>
                                        <p:strVal val="visible"/>
                                      </p:to>
                                    </p:set>
                                    <p:animEffect transition="in" filter="fade">
                                      <p:cBhvr>
                                        <p:cTn id="44" dur="500"/>
                                        <p:tgtEl>
                                          <p:spTgt spid="28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9"/>
                                        </p:tgtEl>
                                        <p:attrNameLst>
                                          <p:attrName>style.visibility</p:attrName>
                                        </p:attrNameLst>
                                      </p:cBhvr>
                                      <p:to>
                                        <p:strVal val="visible"/>
                                      </p:to>
                                    </p:set>
                                    <p:animEffect transition="in" filter="fade">
                                      <p:cBhvr>
                                        <p:cTn id="47" dur="500"/>
                                        <p:tgtEl>
                                          <p:spTgt spid="19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7"/>
                                        </p:tgtEl>
                                        <p:attrNameLst>
                                          <p:attrName>style.visibility</p:attrName>
                                        </p:attrNameLst>
                                      </p:cBhvr>
                                      <p:to>
                                        <p:strVal val="visible"/>
                                      </p:to>
                                    </p:set>
                                    <p:animEffect transition="in" filter="fade">
                                      <p:cBhvr>
                                        <p:cTn id="50" dur="500"/>
                                        <p:tgtEl>
                                          <p:spTgt spid="287"/>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267"/>
                                        </p:tgtEl>
                                        <p:attrNameLst>
                                          <p:attrName>style.visibility</p:attrName>
                                        </p:attrNameLst>
                                      </p:cBhvr>
                                      <p:to>
                                        <p:strVal val="visible"/>
                                      </p:to>
                                    </p:set>
                                    <p:animEffect transition="in" filter="wipe(left)">
                                      <p:cBhvr>
                                        <p:cTn id="54" dur="500"/>
                                        <p:tgtEl>
                                          <p:spTgt spid="26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2"/>
                                        </p:tgtEl>
                                        <p:attrNameLst>
                                          <p:attrName>style.visibility</p:attrName>
                                        </p:attrNameLst>
                                      </p:cBhvr>
                                      <p:to>
                                        <p:strVal val="visible"/>
                                      </p:to>
                                    </p:set>
                                    <p:animEffect transition="in" filter="fade">
                                      <p:cBhvr>
                                        <p:cTn id="57" dur="500"/>
                                        <p:tgtEl>
                                          <p:spTgt spid="212"/>
                                        </p:tgtEl>
                                      </p:cBhvr>
                                    </p:animEffect>
                                  </p:childTnLst>
                                </p:cTn>
                              </p:par>
                              <p:par>
                                <p:cTn id="58" presetID="10" presetClass="entr" presetSubtype="0" fill="hold" nodeType="withEffect">
                                  <p:stCondLst>
                                    <p:cond delay="0"/>
                                  </p:stCondLst>
                                  <p:childTnLst>
                                    <p:set>
                                      <p:cBhvr>
                                        <p:cTn id="59" dur="1" fill="hold">
                                          <p:stCondLst>
                                            <p:cond delay="0"/>
                                          </p:stCondLst>
                                        </p:cTn>
                                        <p:tgtEl>
                                          <p:spTgt spid="236"/>
                                        </p:tgtEl>
                                        <p:attrNameLst>
                                          <p:attrName>style.visibility</p:attrName>
                                        </p:attrNameLst>
                                      </p:cBhvr>
                                      <p:to>
                                        <p:strVal val="visible"/>
                                      </p:to>
                                    </p:set>
                                    <p:animEffect transition="in" filter="fade">
                                      <p:cBhvr>
                                        <p:cTn id="60" dur="500"/>
                                        <p:tgtEl>
                                          <p:spTgt spid="236"/>
                                        </p:tgtEl>
                                      </p:cBhvr>
                                    </p:animEffect>
                                  </p:childTnLst>
                                </p:cTn>
                              </p:par>
                            </p:childTnLst>
                          </p:cTn>
                        </p:par>
                        <p:par>
                          <p:cTn id="61" fill="hold">
                            <p:stCondLst>
                              <p:cond delay="3000"/>
                            </p:stCondLst>
                            <p:childTnLst>
                              <p:par>
                                <p:cTn id="62" presetID="22" presetClass="entr" presetSubtype="4" fill="hold" nodeType="afterEffect">
                                  <p:stCondLst>
                                    <p:cond delay="0"/>
                                  </p:stCondLst>
                                  <p:childTnLst>
                                    <p:set>
                                      <p:cBhvr>
                                        <p:cTn id="63" dur="1" fill="hold">
                                          <p:stCondLst>
                                            <p:cond delay="0"/>
                                          </p:stCondLst>
                                        </p:cTn>
                                        <p:tgtEl>
                                          <p:spTgt spid="216"/>
                                        </p:tgtEl>
                                        <p:attrNameLst>
                                          <p:attrName>style.visibility</p:attrName>
                                        </p:attrNameLst>
                                      </p:cBhvr>
                                      <p:to>
                                        <p:strVal val="visible"/>
                                      </p:to>
                                    </p:set>
                                    <p:animEffect transition="in" filter="wipe(down)">
                                      <p:cBhvr>
                                        <p:cTn id="64" dur="500"/>
                                        <p:tgtEl>
                                          <p:spTgt spid="21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50"/>
                                        </p:tgtEl>
                                        <p:attrNameLst>
                                          <p:attrName>style.visibility</p:attrName>
                                        </p:attrNameLst>
                                      </p:cBhvr>
                                      <p:to>
                                        <p:strVal val="visible"/>
                                      </p:to>
                                    </p:set>
                                    <p:animEffect transition="in" filter="fade">
                                      <p:cBhvr>
                                        <p:cTn id="67" dur="500"/>
                                        <p:tgtEl>
                                          <p:spTgt spid="350"/>
                                        </p:tgtEl>
                                      </p:cBhvr>
                                    </p:animEffect>
                                  </p:childTnLst>
                                </p:cTn>
                              </p:par>
                              <p:par>
                                <p:cTn id="68" presetID="10" presetClass="entr" presetSubtype="0" fill="hold"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nodeType="clickEffect">
                                  <p:stCondLst>
                                    <p:cond delay="0"/>
                                  </p:stCondLst>
                                  <p:childTnLst>
                                    <p:set>
                                      <p:cBhvr>
                                        <p:cTn id="74" dur="1" fill="hold">
                                          <p:stCondLst>
                                            <p:cond delay="0"/>
                                          </p:stCondLst>
                                        </p:cTn>
                                        <p:tgtEl>
                                          <p:spTgt spid="338"/>
                                        </p:tgtEl>
                                        <p:attrNameLst>
                                          <p:attrName>style.visibility</p:attrName>
                                        </p:attrNameLst>
                                      </p:cBhvr>
                                      <p:to>
                                        <p:strVal val="visible"/>
                                      </p:to>
                                    </p:set>
                                    <p:animEffect transition="in" filter="wipe(right)">
                                      <p:cBhvr>
                                        <p:cTn id="75" dur="500"/>
                                        <p:tgtEl>
                                          <p:spTgt spid="338"/>
                                        </p:tgtEl>
                                      </p:cBhvr>
                                    </p:animEffect>
                                  </p:childTnLst>
                                </p:cTn>
                              </p:par>
                            </p:childTnLst>
                          </p:cTn>
                        </p:par>
                        <p:par>
                          <p:cTn id="76" fill="hold">
                            <p:stCondLst>
                              <p:cond delay="500"/>
                            </p:stCondLst>
                            <p:childTnLst>
                              <p:par>
                                <p:cTn id="77" presetID="22" presetClass="entr" presetSubtype="4" fill="hold" nodeType="afterEffect">
                                  <p:stCondLst>
                                    <p:cond delay="0"/>
                                  </p:stCondLst>
                                  <p:childTnLst>
                                    <p:set>
                                      <p:cBhvr>
                                        <p:cTn id="78" dur="1" fill="hold">
                                          <p:stCondLst>
                                            <p:cond delay="0"/>
                                          </p:stCondLst>
                                        </p:cTn>
                                        <p:tgtEl>
                                          <p:spTgt spid="284"/>
                                        </p:tgtEl>
                                        <p:attrNameLst>
                                          <p:attrName>style.visibility</p:attrName>
                                        </p:attrNameLst>
                                      </p:cBhvr>
                                      <p:to>
                                        <p:strVal val="visible"/>
                                      </p:to>
                                    </p:set>
                                    <p:animEffect transition="in" filter="wipe(down)">
                                      <p:cBhvr>
                                        <p:cTn id="79" dur="500"/>
                                        <p:tgtEl>
                                          <p:spTgt spid="284"/>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35"/>
                                        </p:tgtEl>
                                        <p:attrNameLst>
                                          <p:attrName>style.visibility</p:attrName>
                                        </p:attrNameLst>
                                      </p:cBhvr>
                                      <p:to>
                                        <p:strVal val="visible"/>
                                      </p:to>
                                    </p:set>
                                    <p:animEffect transition="in" filter="wipe(up)">
                                      <p:cBhvr>
                                        <p:cTn id="83" dur="500"/>
                                        <p:tgtEl>
                                          <p:spTgt spid="33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49"/>
                                        </p:tgtEl>
                                        <p:attrNameLst>
                                          <p:attrName>style.visibility</p:attrName>
                                        </p:attrNameLst>
                                      </p:cBhvr>
                                      <p:to>
                                        <p:strVal val="visible"/>
                                      </p:to>
                                    </p:set>
                                    <p:animEffect transition="in" filter="fade">
                                      <p:cBhvr>
                                        <p:cTn id="86" dur="500"/>
                                        <p:tgtEl>
                                          <p:spTgt spid="349"/>
                                        </p:tgtEl>
                                      </p:cBhvr>
                                    </p:animEffect>
                                  </p:childTnLst>
                                </p:cTn>
                              </p:par>
                              <p:par>
                                <p:cTn id="87" presetID="10" presetClass="entr" presetSubtype="0" fill="hold" nodeType="with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500"/>
                                        <p:tgtEl>
                                          <p:spTgt spid="6"/>
                                        </p:tgtEl>
                                      </p:cBhvr>
                                    </p:animEffect>
                                  </p:childTnLst>
                                </p:cTn>
                              </p:par>
                            </p:childTnLst>
                          </p:cTn>
                        </p:par>
                        <p:par>
                          <p:cTn id="90" fill="hold">
                            <p:stCondLst>
                              <p:cond delay="1500"/>
                            </p:stCondLst>
                            <p:childTnLst>
                              <p:par>
                                <p:cTn id="91" presetID="22" presetClass="entr" presetSubtype="4" fill="hold" nodeType="afterEffect">
                                  <p:stCondLst>
                                    <p:cond delay="0"/>
                                  </p:stCondLst>
                                  <p:childTnLst>
                                    <p:set>
                                      <p:cBhvr>
                                        <p:cTn id="92" dur="1" fill="hold">
                                          <p:stCondLst>
                                            <p:cond delay="0"/>
                                          </p:stCondLst>
                                        </p:cTn>
                                        <p:tgtEl>
                                          <p:spTgt spid="356"/>
                                        </p:tgtEl>
                                        <p:attrNameLst>
                                          <p:attrName>style.visibility</p:attrName>
                                        </p:attrNameLst>
                                      </p:cBhvr>
                                      <p:to>
                                        <p:strVal val="visible"/>
                                      </p:to>
                                    </p:set>
                                    <p:animEffect transition="in" filter="wipe(down)">
                                      <p:cBhvr>
                                        <p:cTn id="93" dur="500"/>
                                        <p:tgtEl>
                                          <p:spTgt spid="356"/>
                                        </p:tgtEl>
                                      </p:cBhvr>
                                    </p:animEffect>
                                  </p:childTnLst>
                                </p:cTn>
                              </p:par>
                              <p:par>
                                <p:cTn id="94" presetID="22" presetClass="entr" presetSubtype="1" fill="hold" nodeType="withEffect">
                                  <p:stCondLst>
                                    <p:cond delay="0"/>
                                  </p:stCondLst>
                                  <p:childTnLst>
                                    <p:set>
                                      <p:cBhvr>
                                        <p:cTn id="95" dur="1" fill="hold">
                                          <p:stCondLst>
                                            <p:cond delay="0"/>
                                          </p:stCondLst>
                                        </p:cTn>
                                        <p:tgtEl>
                                          <p:spTgt spid="336"/>
                                        </p:tgtEl>
                                        <p:attrNameLst>
                                          <p:attrName>style.visibility</p:attrName>
                                        </p:attrNameLst>
                                      </p:cBhvr>
                                      <p:to>
                                        <p:strVal val="visible"/>
                                      </p:to>
                                    </p:set>
                                    <p:animEffect transition="in" filter="wipe(up)">
                                      <p:cBhvr>
                                        <p:cTn id="96" dur="500"/>
                                        <p:tgtEl>
                                          <p:spTgt spid="336"/>
                                        </p:tgtEl>
                                      </p:cBhvr>
                                    </p:animEffect>
                                  </p:childTnLst>
                                </p:cTn>
                              </p:par>
                              <p:par>
                                <p:cTn id="97" presetID="10" presetClass="entr" presetSubtype="0" fill="hold" nodeType="withEffect">
                                  <p:stCondLst>
                                    <p:cond delay="0"/>
                                  </p:stCondLst>
                                  <p:childTnLst>
                                    <p:set>
                                      <p:cBhvr>
                                        <p:cTn id="98" dur="1" fill="hold">
                                          <p:stCondLst>
                                            <p:cond delay="0"/>
                                          </p:stCondLst>
                                        </p:cTn>
                                        <p:tgtEl>
                                          <p:spTgt spid="221"/>
                                        </p:tgtEl>
                                        <p:attrNameLst>
                                          <p:attrName>style.visibility</p:attrName>
                                        </p:attrNameLst>
                                      </p:cBhvr>
                                      <p:to>
                                        <p:strVal val="visible"/>
                                      </p:to>
                                    </p:set>
                                    <p:animEffect transition="in" filter="fade">
                                      <p:cBhvr>
                                        <p:cTn id="99" dur="500"/>
                                        <p:tgtEl>
                                          <p:spTgt spid="221"/>
                                        </p:tgtEl>
                                      </p:cBhvr>
                                    </p:animEffect>
                                  </p:childTnLst>
                                </p:cTn>
                              </p:par>
                            </p:childTnLst>
                          </p:cTn>
                        </p:par>
                        <p:par>
                          <p:cTn id="100" fill="hold">
                            <p:stCondLst>
                              <p:cond delay="2000"/>
                            </p:stCondLst>
                            <p:childTnLst>
                              <p:par>
                                <p:cTn id="101" presetID="22" presetClass="entr" presetSubtype="4" fill="hold" nodeType="afterEffect">
                                  <p:stCondLst>
                                    <p:cond delay="0"/>
                                  </p:stCondLst>
                                  <p:childTnLst>
                                    <p:set>
                                      <p:cBhvr>
                                        <p:cTn id="102" dur="1" fill="hold">
                                          <p:stCondLst>
                                            <p:cond delay="0"/>
                                          </p:stCondLst>
                                        </p:cTn>
                                        <p:tgtEl>
                                          <p:spTgt spid="370"/>
                                        </p:tgtEl>
                                        <p:attrNameLst>
                                          <p:attrName>style.visibility</p:attrName>
                                        </p:attrNameLst>
                                      </p:cBhvr>
                                      <p:to>
                                        <p:strVal val="visible"/>
                                      </p:to>
                                    </p:set>
                                    <p:animEffect transition="in" filter="wipe(down)">
                                      <p:cBhvr>
                                        <p:cTn id="103" dur="500"/>
                                        <p:tgtEl>
                                          <p:spTgt spid="370"/>
                                        </p:tgtEl>
                                      </p:cBhvr>
                                    </p:animEffect>
                                  </p:childTnLst>
                                </p:cTn>
                              </p:par>
                              <p:par>
                                <p:cTn id="104" presetID="22" presetClass="entr" presetSubtype="1" fill="hold" nodeType="withEffect">
                                  <p:stCondLst>
                                    <p:cond delay="0"/>
                                  </p:stCondLst>
                                  <p:childTnLst>
                                    <p:set>
                                      <p:cBhvr>
                                        <p:cTn id="105" dur="1" fill="hold">
                                          <p:stCondLst>
                                            <p:cond delay="0"/>
                                          </p:stCondLst>
                                        </p:cTn>
                                        <p:tgtEl>
                                          <p:spTgt spid="337"/>
                                        </p:tgtEl>
                                        <p:attrNameLst>
                                          <p:attrName>style.visibility</p:attrName>
                                        </p:attrNameLst>
                                      </p:cBhvr>
                                      <p:to>
                                        <p:strVal val="visible"/>
                                      </p:to>
                                    </p:set>
                                    <p:animEffect transition="in" filter="wipe(up)">
                                      <p:cBhvr>
                                        <p:cTn id="106" dur="500"/>
                                        <p:tgtEl>
                                          <p:spTgt spid="337"/>
                                        </p:tgtEl>
                                      </p:cBhvr>
                                    </p:animEffect>
                                  </p:childTnLst>
                                </p:cTn>
                              </p:par>
                              <p:par>
                                <p:cTn id="107" presetID="10" presetClass="entr" presetSubtype="0" fill="hold" nodeType="withEffect">
                                  <p:stCondLst>
                                    <p:cond delay="0"/>
                                  </p:stCondLst>
                                  <p:childTnLst>
                                    <p:set>
                                      <p:cBhvr>
                                        <p:cTn id="108" dur="1" fill="hold">
                                          <p:stCondLst>
                                            <p:cond delay="0"/>
                                          </p:stCondLst>
                                        </p:cTn>
                                        <p:tgtEl>
                                          <p:spTgt spid="238"/>
                                        </p:tgtEl>
                                        <p:attrNameLst>
                                          <p:attrName>style.visibility</p:attrName>
                                        </p:attrNameLst>
                                      </p:cBhvr>
                                      <p:to>
                                        <p:strVal val="visible"/>
                                      </p:to>
                                    </p:set>
                                    <p:animEffect transition="in" filter="fade">
                                      <p:cBhvr>
                                        <p:cTn id="109" dur="500"/>
                                        <p:tgtEl>
                                          <p:spTgt spid="238"/>
                                        </p:tgtEl>
                                      </p:cBhvr>
                                    </p:animEffect>
                                  </p:childTnLst>
                                </p:cTn>
                              </p:par>
                            </p:childTnLst>
                          </p:cTn>
                        </p:par>
                        <p:par>
                          <p:cTn id="110" fill="hold">
                            <p:stCondLst>
                              <p:cond delay="2500"/>
                            </p:stCondLst>
                            <p:childTnLst>
                              <p:par>
                                <p:cTn id="111" presetID="22" presetClass="entr" presetSubtype="4" fill="hold" nodeType="afterEffect">
                                  <p:stCondLst>
                                    <p:cond delay="0"/>
                                  </p:stCondLst>
                                  <p:childTnLst>
                                    <p:set>
                                      <p:cBhvr>
                                        <p:cTn id="112" dur="1" fill="hold">
                                          <p:stCondLst>
                                            <p:cond delay="0"/>
                                          </p:stCondLst>
                                        </p:cTn>
                                        <p:tgtEl>
                                          <p:spTgt spid="373"/>
                                        </p:tgtEl>
                                        <p:attrNameLst>
                                          <p:attrName>style.visibility</p:attrName>
                                        </p:attrNameLst>
                                      </p:cBhvr>
                                      <p:to>
                                        <p:strVal val="visible"/>
                                      </p:to>
                                    </p:set>
                                    <p:animEffect transition="in" filter="wipe(down)">
                                      <p:cBhvr>
                                        <p:cTn id="113" dur="500"/>
                                        <p:tgtEl>
                                          <p:spTgt spid="373"/>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207"/>
                                        </p:tgtEl>
                                        <p:attrNameLst>
                                          <p:attrName>style.visibility</p:attrName>
                                        </p:attrNameLst>
                                      </p:cBhvr>
                                      <p:to>
                                        <p:strVal val="visible"/>
                                      </p:to>
                                    </p:set>
                                    <p:animEffect transition="in" filter="wipe(left)">
                                      <p:cBhvr>
                                        <p:cTn id="118" dur="500"/>
                                        <p:tgtEl>
                                          <p:spTgt spid="207"/>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228"/>
                                        </p:tgtEl>
                                        <p:attrNameLst>
                                          <p:attrName>style.visibility</p:attrName>
                                        </p:attrNameLst>
                                      </p:cBhvr>
                                      <p:to>
                                        <p:strVal val="visible"/>
                                      </p:to>
                                    </p:set>
                                    <p:animEffect transition="in" filter="wipe(left)">
                                      <p:cBhvr>
                                        <p:cTn id="121" dur="500"/>
                                        <p:tgtEl>
                                          <p:spTgt spid="228"/>
                                        </p:tgtEl>
                                      </p:cBhvr>
                                    </p:animEffect>
                                  </p:childTnLst>
                                </p:cTn>
                              </p:par>
                            </p:childTnLst>
                          </p:cTn>
                        </p:par>
                        <p:par>
                          <p:cTn id="122" fill="hold">
                            <p:stCondLst>
                              <p:cond delay="500"/>
                            </p:stCondLst>
                            <p:childTnLst>
                              <p:par>
                                <p:cTn id="123" presetID="10" presetClass="entr" presetSubtype="0" fill="hold" nodeType="afterEffect">
                                  <p:stCondLst>
                                    <p:cond delay="0"/>
                                  </p:stCondLst>
                                  <p:childTnLst>
                                    <p:set>
                                      <p:cBhvr>
                                        <p:cTn id="124" dur="1" fill="hold">
                                          <p:stCondLst>
                                            <p:cond delay="0"/>
                                          </p:stCondLst>
                                        </p:cTn>
                                        <p:tgtEl>
                                          <p:spTgt spid="128"/>
                                        </p:tgtEl>
                                        <p:attrNameLst>
                                          <p:attrName>style.visibility</p:attrName>
                                        </p:attrNameLst>
                                      </p:cBhvr>
                                      <p:to>
                                        <p:strVal val="visible"/>
                                      </p:to>
                                    </p:set>
                                    <p:animEffect transition="in" filter="fade">
                                      <p:cBhvr>
                                        <p:cTn id="125" dur="500"/>
                                        <p:tgtEl>
                                          <p:spTgt spid="128"/>
                                        </p:tgtEl>
                                      </p:cBhvr>
                                    </p:animEffect>
                                  </p:childTnLst>
                                </p:cTn>
                              </p:par>
                              <p:par>
                                <p:cTn id="126" presetID="10" presetClass="entr" presetSubtype="0" fill="hold" grpId="0" nodeType="withEffect">
                                  <p:stCondLst>
                                    <p:cond delay="250"/>
                                  </p:stCondLst>
                                  <p:childTnLst>
                                    <p:set>
                                      <p:cBhvr>
                                        <p:cTn id="127" dur="1" fill="hold">
                                          <p:stCondLst>
                                            <p:cond delay="0"/>
                                          </p:stCondLst>
                                        </p:cTn>
                                        <p:tgtEl>
                                          <p:spTgt spid="211"/>
                                        </p:tgtEl>
                                        <p:attrNameLst>
                                          <p:attrName>style.visibility</p:attrName>
                                        </p:attrNameLst>
                                      </p:cBhvr>
                                      <p:to>
                                        <p:strVal val="visible"/>
                                      </p:to>
                                    </p:set>
                                    <p:animEffect transition="in" filter="fade">
                                      <p:cBhvr>
                                        <p:cTn id="128" dur="500"/>
                                        <p:tgtEl>
                                          <p:spTgt spid="211"/>
                                        </p:tgtEl>
                                      </p:cBhvr>
                                    </p:animEffect>
                                  </p:childTnLst>
                                </p:cTn>
                              </p:par>
                              <p:par>
                                <p:cTn id="129" presetID="22" presetClass="entr" presetSubtype="8" fill="hold" nodeType="withEffect">
                                  <p:stCondLst>
                                    <p:cond delay="500"/>
                                  </p:stCondLst>
                                  <p:childTnLst>
                                    <p:set>
                                      <p:cBhvr>
                                        <p:cTn id="130" dur="1" fill="hold">
                                          <p:stCondLst>
                                            <p:cond delay="0"/>
                                          </p:stCondLst>
                                        </p:cTn>
                                        <p:tgtEl>
                                          <p:spTgt spid="245"/>
                                        </p:tgtEl>
                                        <p:attrNameLst>
                                          <p:attrName>style.visibility</p:attrName>
                                        </p:attrNameLst>
                                      </p:cBhvr>
                                      <p:to>
                                        <p:strVal val="visible"/>
                                      </p:to>
                                    </p:set>
                                    <p:animEffect transition="in" filter="wipe(left)">
                                      <p:cBhvr>
                                        <p:cTn id="131" dur="500"/>
                                        <p:tgtEl>
                                          <p:spTgt spid="245"/>
                                        </p:tgtEl>
                                      </p:cBhvr>
                                    </p:animEffect>
                                  </p:childTnLst>
                                </p:cTn>
                              </p:par>
                              <p:par>
                                <p:cTn id="132" presetID="10" presetClass="entr" presetSubtype="0" fill="hold" nodeType="withEffect">
                                  <p:stCondLst>
                                    <p:cond delay="500"/>
                                  </p:stCondLst>
                                  <p:childTnLst>
                                    <p:set>
                                      <p:cBhvr>
                                        <p:cTn id="133" dur="1" fill="hold">
                                          <p:stCondLst>
                                            <p:cond delay="0"/>
                                          </p:stCondLst>
                                        </p:cTn>
                                        <p:tgtEl>
                                          <p:spTgt spid="247"/>
                                        </p:tgtEl>
                                        <p:attrNameLst>
                                          <p:attrName>style.visibility</p:attrName>
                                        </p:attrNameLst>
                                      </p:cBhvr>
                                      <p:to>
                                        <p:strVal val="visible"/>
                                      </p:to>
                                    </p:set>
                                    <p:animEffect transition="in" filter="fade">
                                      <p:cBhvr>
                                        <p:cTn id="134" dur="500"/>
                                        <p:tgtEl>
                                          <p:spTgt spid="247"/>
                                        </p:tgtEl>
                                      </p:cBhvr>
                                    </p:animEffect>
                                  </p:childTnLst>
                                </p:cTn>
                              </p:par>
                              <p:par>
                                <p:cTn id="135" presetID="10" presetClass="entr" presetSubtype="0" fill="hold" grpId="0" nodeType="withEffect">
                                  <p:stCondLst>
                                    <p:cond delay="500"/>
                                  </p:stCondLst>
                                  <p:childTnLst>
                                    <p:set>
                                      <p:cBhvr>
                                        <p:cTn id="136" dur="1" fill="hold">
                                          <p:stCondLst>
                                            <p:cond delay="0"/>
                                          </p:stCondLst>
                                        </p:cTn>
                                        <p:tgtEl>
                                          <p:spTgt spid="235"/>
                                        </p:tgtEl>
                                        <p:attrNameLst>
                                          <p:attrName>style.visibility</p:attrName>
                                        </p:attrNameLst>
                                      </p:cBhvr>
                                      <p:to>
                                        <p:strVal val="visible"/>
                                      </p:to>
                                    </p:set>
                                    <p:animEffect transition="in" filter="fade">
                                      <p:cBhvr>
                                        <p:cTn id="137" dur="500"/>
                                        <p:tgtEl>
                                          <p:spTgt spid="235"/>
                                        </p:tgtEl>
                                      </p:cBhvr>
                                    </p:animEffect>
                                  </p:childTnLst>
                                </p:cTn>
                              </p:par>
                            </p:childTnLst>
                          </p:cTn>
                        </p:par>
                        <p:par>
                          <p:cTn id="138" fill="hold">
                            <p:stCondLst>
                              <p:cond delay="1500"/>
                            </p:stCondLst>
                            <p:childTnLst>
                              <p:par>
                                <p:cTn id="139" presetID="22" presetClass="entr" presetSubtype="1" fill="hold" nodeType="afterEffect">
                                  <p:stCondLst>
                                    <p:cond delay="0"/>
                                  </p:stCondLst>
                                  <p:childTnLst>
                                    <p:set>
                                      <p:cBhvr>
                                        <p:cTn id="140" dur="1" fill="hold">
                                          <p:stCondLst>
                                            <p:cond delay="0"/>
                                          </p:stCondLst>
                                        </p:cTn>
                                        <p:tgtEl>
                                          <p:spTgt spid="200"/>
                                        </p:tgtEl>
                                        <p:attrNameLst>
                                          <p:attrName>style.visibility</p:attrName>
                                        </p:attrNameLst>
                                      </p:cBhvr>
                                      <p:to>
                                        <p:strVal val="visible"/>
                                      </p:to>
                                    </p:set>
                                    <p:animEffect transition="in" filter="wipe(up)">
                                      <p:cBhvr>
                                        <p:cTn id="141" dur="500"/>
                                        <p:tgtEl>
                                          <p:spTgt spid="200"/>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4"/>
                                        </p:tgtEl>
                                        <p:attrNameLst>
                                          <p:attrName>style.visibility</p:attrName>
                                        </p:attrNameLst>
                                      </p:cBhvr>
                                      <p:to>
                                        <p:strVal val="visible"/>
                                      </p:to>
                                    </p:set>
                                    <p:animEffect transition="in" filter="fade">
                                      <p:cBhvr>
                                        <p:cTn id="144" dur="500"/>
                                        <p:tgtEl>
                                          <p:spTgt spid="4"/>
                                        </p:tgtEl>
                                      </p:cBhvr>
                                    </p:animEffect>
                                  </p:childTnLst>
                                </p:cTn>
                              </p:par>
                              <p:par>
                                <p:cTn id="145" presetID="10" presetClass="entr" presetSubtype="0" fill="hold" nodeType="withEffect">
                                  <p:stCondLst>
                                    <p:cond delay="250"/>
                                  </p:stCondLst>
                                  <p:childTnLst>
                                    <p:set>
                                      <p:cBhvr>
                                        <p:cTn id="146" dur="1" fill="hold">
                                          <p:stCondLst>
                                            <p:cond delay="0"/>
                                          </p:stCondLst>
                                        </p:cTn>
                                        <p:tgtEl>
                                          <p:spTgt spid="13"/>
                                        </p:tgtEl>
                                        <p:attrNameLst>
                                          <p:attrName>style.visibility</p:attrName>
                                        </p:attrNameLst>
                                      </p:cBhvr>
                                      <p:to>
                                        <p:strVal val="visible"/>
                                      </p:to>
                                    </p:set>
                                    <p:animEffect transition="in" filter="fade">
                                      <p:cBhvr>
                                        <p:cTn id="147" dur="500"/>
                                        <p:tgtEl>
                                          <p:spTgt spid="13"/>
                                        </p:tgtEl>
                                      </p:cBhvr>
                                    </p:animEffect>
                                  </p:childTnLst>
                                </p:cTn>
                              </p:par>
                              <p:par>
                                <p:cTn id="148" presetID="22" presetClass="entr" presetSubtype="4" fill="hold" nodeType="withEffect">
                                  <p:stCondLst>
                                    <p:cond delay="750"/>
                                  </p:stCondLst>
                                  <p:childTnLst>
                                    <p:set>
                                      <p:cBhvr>
                                        <p:cTn id="149" dur="1" fill="hold">
                                          <p:stCondLst>
                                            <p:cond delay="0"/>
                                          </p:stCondLst>
                                        </p:cTn>
                                        <p:tgtEl>
                                          <p:spTgt spid="260"/>
                                        </p:tgtEl>
                                        <p:attrNameLst>
                                          <p:attrName>style.visibility</p:attrName>
                                        </p:attrNameLst>
                                      </p:cBhvr>
                                      <p:to>
                                        <p:strVal val="visible"/>
                                      </p:to>
                                    </p:set>
                                    <p:animEffect transition="in" filter="wipe(down)">
                                      <p:cBhvr>
                                        <p:cTn id="150" dur="500"/>
                                        <p:tgtEl>
                                          <p:spTgt spid="260"/>
                                        </p:tgtEl>
                                      </p:cBhvr>
                                    </p:animEffect>
                                  </p:childTnLst>
                                </p:cTn>
                              </p:par>
                              <p:par>
                                <p:cTn id="151" presetID="10" presetClass="entr" presetSubtype="0" fill="hold" grpId="0" nodeType="withEffect">
                                  <p:stCondLst>
                                    <p:cond delay="750"/>
                                  </p:stCondLst>
                                  <p:childTnLst>
                                    <p:set>
                                      <p:cBhvr>
                                        <p:cTn id="152" dur="1" fill="hold">
                                          <p:stCondLst>
                                            <p:cond delay="0"/>
                                          </p:stCondLst>
                                        </p:cTn>
                                        <p:tgtEl>
                                          <p:spTgt spid="540"/>
                                        </p:tgtEl>
                                        <p:attrNameLst>
                                          <p:attrName>style.visibility</p:attrName>
                                        </p:attrNameLst>
                                      </p:cBhvr>
                                      <p:to>
                                        <p:strVal val="visible"/>
                                      </p:to>
                                    </p:set>
                                    <p:animEffect transition="in" filter="fade">
                                      <p:cBhvr>
                                        <p:cTn id="153" dur="500"/>
                                        <p:tgtEl>
                                          <p:spTgt spid="540"/>
                                        </p:tgtEl>
                                      </p:cBhvr>
                                    </p:animEffect>
                                  </p:childTnLst>
                                </p:cTn>
                              </p:par>
                              <p:par>
                                <p:cTn id="154" presetID="10" presetClass="entr" presetSubtype="0" fill="hold" nodeType="withEffect">
                                  <p:stCondLst>
                                    <p:cond delay="0"/>
                                  </p:stCondLst>
                                  <p:childTnLst>
                                    <p:set>
                                      <p:cBhvr>
                                        <p:cTn id="155" dur="1" fill="hold">
                                          <p:stCondLst>
                                            <p:cond delay="0"/>
                                          </p:stCondLst>
                                        </p:cTn>
                                        <p:tgtEl>
                                          <p:spTgt spid="11"/>
                                        </p:tgtEl>
                                        <p:attrNameLst>
                                          <p:attrName>style.visibility</p:attrName>
                                        </p:attrNameLst>
                                      </p:cBhvr>
                                      <p:to>
                                        <p:strVal val="visible"/>
                                      </p:to>
                                    </p:set>
                                    <p:animEffect transition="in" filter="fade">
                                      <p:cBhvr>
                                        <p:cTn id="156" dur="250"/>
                                        <p:tgtEl>
                                          <p:spTgt spid="11"/>
                                        </p:tgtEl>
                                      </p:cBhvr>
                                    </p:animEffect>
                                  </p:childTnLst>
                                </p:cTn>
                              </p:par>
                              <p:par>
                                <p:cTn id="157" presetID="10" presetClass="entr" presetSubtype="0" fill="hold" nodeType="withEffect">
                                  <p:stCondLst>
                                    <p:cond delay="250"/>
                                  </p:stCondLst>
                                  <p:childTnLst>
                                    <p:set>
                                      <p:cBhvr>
                                        <p:cTn id="158" dur="1" fill="hold">
                                          <p:stCondLst>
                                            <p:cond delay="0"/>
                                          </p:stCondLst>
                                        </p:cTn>
                                        <p:tgtEl>
                                          <p:spTgt spid="251"/>
                                        </p:tgtEl>
                                        <p:attrNameLst>
                                          <p:attrName>style.visibility</p:attrName>
                                        </p:attrNameLst>
                                      </p:cBhvr>
                                      <p:to>
                                        <p:strVal val="visible"/>
                                      </p:to>
                                    </p:set>
                                    <p:animEffect transition="in" filter="fade">
                                      <p:cBhvr>
                                        <p:cTn id="159" dur="250"/>
                                        <p:tgtEl>
                                          <p:spTgt spid="251"/>
                                        </p:tgtEl>
                                      </p:cBhvr>
                                    </p:animEffect>
                                  </p:childTnLst>
                                </p:cTn>
                              </p:par>
                              <p:par>
                                <p:cTn id="160" presetID="10" presetClass="entr" presetSubtype="0" fill="hold" nodeType="withEffect">
                                  <p:stCondLst>
                                    <p:cond delay="500"/>
                                  </p:stCondLst>
                                  <p:childTnLst>
                                    <p:set>
                                      <p:cBhvr>
                                        <p:cTn id="161" dur="1" fill="hold">
                                          <p:stCondLst>
                                            <p:cond delay="0"/>
                                          </p:stCondLst>
                                        </p:cTn>
                                        <p:tgtEl>
                                          <p:spTgt spid="256"/>
                                        </p:tgtEl>
                                        <p:attrNameLst>
                                          <p:attrName>style.visibility</p:attrName>
                                        </p:attrNameLst>
                                      </p:cBhvr>
                                      <p:to>
                                        <p:strVal val="visible"/>
                                      </p:to>
                                    </p:set>
                                    <p:animEffect transition="in" filter="fade">
                                      <p:cBhvr>
                                        <p:cTn id="162" dur="250"/>
                                        <p:tgtEl>
                                          <p:spTgt spid="256"/>
                                        </p:tgtEl>
                                      </p:cBhvr>
                                    </p:animEffect>
                                  </p:childTnLst>
                                </p:cTn>
                              </p:par>
                            </p:childTnLst>
                          </p:cTn>
                        </p:par>
                        <p:par>
                          <p:cTn id="163" fill="hold">
                            <p:stCondLst>
                              <p:cond delay="2750"/>
                            </p:stCondLst>
                            <p:childTnLst>
                              <p:par>
                                <p:cTn id="164" presetID="10" presetClass="entr" presetSubtype="0" fill="hold" nodeType="afterEffect">
                                  <p:stCondLst>
                                    <p:cond delay="0"/>
                                  </p:stCondLst>
                                  <p:childTnLst>
                                    <p:set>
                                      <p:cBhvr>
                                        <p:cTn id="165" dur="1" fill="hold">
                                          <p:stCondLst>
                                            <p:cond delay="0"/>
                                          </p:stCondLst>
                                        </p:cTn>
                                        <p:tgtEl>
                                          <p:spTgt spid="275"/>
                                        </p:tgtEl>
                                        <p:attrNameLst>
                                          <p:attrName>style.visibility</p:attrName>
                                        </p:attrNameLst>
                                      </p:cBhvr>
                                      <p:to>
                                        <p:strVal val="visible"/>
                                      </p:to>
                                    </p:set>
                                    <p:animEffect transition="in" filter="fade">
                                      <p:cBhvr>
                                        <p:cTn id="166"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P spid="540" grpId="0"/>
      <p:bldP spid="4" grpId="0"/>
      <p:bldP spid="228" grpId="0"/>
      <p:bldP spid="229" grpId="0"/>
      <p:bldP spid="120" grpId="0"/>
      <p:bldP spid="350" grpId="0"/>
      <p:bldP spid="211" grpId="0" animBg="1"/>
      <p:bldP spid="235" grpId="0" animBg="1"/>
      <p:bldP spid="282" grpId="0" animBg="1"/>
      <p:bldP spid="287" grpId="0" animBg="1"/>
      <p:bldP spid="212" grpId="0" animBg="1"/>
      <p:bldP spid="349" grpId="0" animBg="1"/>
      <p:bldP spid="38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laptop">
            <a:extLst>
              <a:ext uri="{FF2B5EF4-FFF2-40B4-BE49-F238E27FC236}">
                <a16:creationId xmlns:a16="http://schemas.microsoft.com/office/drawing/2014/main" id="{7C905B43-9096-4BD5-B3E4-E750554ADA64}"/>
              </a:ext>
              <a:ext uri="{C183D7F6-B498-43B3-948B-1728B52AA6E4}">
                <adec:decorative xmlns:adec="http://schemas.microsoft.com/office/drawing/2017/decorative" val="1"/>
              </a:ext>
            </a:extLst>
          </p:cNvPr>
          <p:cNvGrpSpPr/>
          <p:nvPr/>
        </p:nvGrpSpPr>
        <p:grpSpPr>
          <a:xfrm>
            <a:off x="1632111" y="5481258"/>
            <a:ext cx="745483" cy="481481"/>
            <a:chOff x="615531" y="1287780"/>
            <a:chExt cx="547784" cy="353792"/>
          </a:xfrm>
          <a:solidFill>
            <a:schemeClr val="tx1"/>
          </a:solidFill>
        </p:grpSpPr>
        <p:sp>
          <p:nvSpPr>
            <p:cNvPr id="95" name="Rectangle 5">
              <a:extLst>
                <a:ext uri="{FF2B5EF4-FFF2-40B4-BE49-F238E27FC236}">
                  <a16:creationId xmlns:a16="http://schemas.microsoft.com/office/drawing/2014/main" id="{CCC5F144-3A51-4921-9D11-8CDD98DB7292}"/>
                </a:ext>
              </a:extLst>
            </p:cNvPr>
            <p:cNvSpPr>
              <a:spLocks noChangeArrowheads="1"/>
            </p:cNvSpPr>
            <p:nvPr/>
          </p:nvSpPr>
          <p:spPr bwMode="auto">
            <a:xfrm>
              <a:off x="669292" y="1303763"/>
              <a:ext cx="441714" cy="283337"/>
            </a:xfrm>
            <a:prstGeom prst="rect">
              <a:avLst/>
            </a:pr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2">
              <a:extLst>
                <a:ext uri="{FF2B5EF4-FFF2-40B4-BE49-F238E27FC236}">
                  <a16:creationId xmlns:a16="http://schemas.microsoft.com/office/drawing/2014/main" id="{A504A02F-0290-4456-9028-C9A46F9B67A4}"/>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15">
              <a:extLst>
                <a:ext uri="{FF2B5EF4-FFF2-40B4-BE49-F238E27FC236}">
                  <a16:creationId xmlns:a16="http://schemas.microsoft.com/office/drawing/2014/main" id="{43EA552E-4E0D-4D4C-8B09-619BB5B4E2EC}"/>
                </a:ext>
              </a:extLst>
            </p:cNvPr>
            <p:cNvSpPr>
              <a:spLocks/>
            </p:cNvSpPr>
            <p:nvPr/>
          </p:nvSpPr>
          <p:spPr bwMode="auto">
            <a:xfrm>
              <a:off x="615531" y="16299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accent1"/>
            </a:solidFill>
            <a:ln w="25400">
              <a:solidFill>
                <a:schemeClr val="accent1"/>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218" name="Freeform 163">
            <a:extLst>
              <a:ext uri="{FF2B5EF4-FFF2-40B4-BE49-F238E27FC236}">
                <a16:creationId xmlns:a16="http://schemas.microsoft.com/office/drawing/2014/main" id="{9B6F95D4-4C01-4F4D-9A59-2BDB83285855}"/>
              </a:ext>
              <a:ext uri="{C183D7F6-B498-43B3-948B-1728B52AA6E4}">
                <adec:decorative xmlns:adec="http://schemas.microsoft.com/office/drawing/2017/decorative" val="1"/>
              </a:ext>
            </a:extLst>
          </p:cNvPr>
          <p:cNvSpPr>
            <a:spLocks/>
          </p:cNvSpPr>
          <p:nvPr/>
        </p:nvSpPr>
        <p:spPr bwMode="auto">
          <a:xfrm>
            <a:off x="6666489" y="3849590"/>
            <a:ext cx="1360875" cy="75058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rgbClr val="D83B01"/>
          </a:solidFill>
          <a:ln w="0">
            <a:noFill/>
            <a:prstDash val="solid"/>
            <a:round/>
            <a:headEnd/>
            <a:tailEnd/>
          </a:ln>
          <a:effectLst/>
        </p:spPr>
        <p:txBody>
          <a:bodyPr vert="horz" wrap="square" lIns="109728" tIns="274320" rIns="109728" bIns="54864"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Office 365</a:t>
            </a:r>
          </a:p>
        </p:txBody>
      </p:sp>
      <p:grpSp>
        <p:nvGrpSpPr>
          <p:cNvPr id="215" name="Group 214">
            <a:extLst>
              <a:ext uri="{FF2B5EF4-FFF2-40B4-BE49-F238E27FC236}">
                <a16:creationId xmlns:a16="http://schemas.microsoft.com/office/drawing/2014/main" id="{1CC48FFC-EF30-4AD5-B90D-E0905F258B4C}"/>
              </a:ext>
              <a:ext uri="{C183D7F6-B498-43B3-948B-1728B52AA6E4}">
                <adec:decorative xmlns:adec="http://schemas.microsoft.com/office/drawing/2017/decorative" val="1"/>
              </a:ext>
            </a:extLst>
          </p:cNvPr>
          <p:cNvGrpSpPr/>
          <p:nvPr/>
        </p:nvGrpSpPr>
        <p:grpSpPr>
          <a:xfrm>
            <a:off x="3879387" y="3579763"/>
            <a:ext cx="1847188" cy="1018815"/>
            <a:chOff x="3879387" y="3579763"/>
            <a:chExt cx="1847188" cy="1018815"/>
          </a:xfrm>
        </p:grpSpPr>
        <p:sp>
          <p:nvSpPr>
            <p:cNvPr id="125" name="Freeform 163">
              <a:extLst>
                <a:ext uri="{FF2B5EF4-FFF2-40B4-BE49-F238E27FC236}">
                  <a16:creationId xmlns:a16="http://schemas.microsoft.com/office/drawing/2014/main" id="{ACD297DE-1DCD-4D0D-BB50-0D2D2CD72F7F}"/>
                </a:ext>
              </a:extLst>
            </p:cNvPr>
            <p:cNvSpPr>
              <a:spLocks/>
            </p:cNvSpPr>
            <p:nvPr/>
          </p:nvSpPr>
          <p:spPr bwMode="auto">
            <a:xfrm>
              <a:off x="3879387" y="3579763"/>
              <a:ext cx="1847188" cy="1018815"/>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1"/>
            </a:solidFill>
            <a:ln w="0">
              <a:noFill/>
              <a:prstDash val="solid"/>
              <a:round/>
              <a:headEnd/>
              <a:tailEnd/>
            </a:ln>
            <a:effectLst>
              <a:outerShdw blurRad="190500" dist="12700" dir="2400000" algn="ctr" rotWithShape="0">
                <a:prstClr val="black">
                  <a:alpha val="40000"/>
                </a:prstClr>
              </a:outerShdw>
            </a:effec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pic>
          <p:nvPicPr>
            <p:cNvPr id="127" name="Picture 2" descr="https://azure.microsoft.com/svghandler/preview/?width=600&amp;amp;height=315">
              <a:extLst>
                <a:ext uri="{FF2B5EF4-FFF2-40B4-BE49-F238E27FC236}">
                  <a16:creationId xmlns:a16="http://schemas.microsoft.com/office/drawing/2014/main" id="{97BE8085-E4D5-4E0A-9738-B0B22260944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51856" y="3786934"/>
              <a:ext cx="616852" cy="485256"/>
            </a:xfrm>
            <a:prstGeom prst="rect">
              <a:avLst/>
            </a:prstGeom>
            <a:solidFill>
              <a:schemeClr val="bg1"/>
            </a:solidFill>
            <a:ln>
              <a:noFill/>
            </a:ln>
          </p:spPr>
        </p:pic>
        <p:sp>
          <p:nvSpPr>
            <p:cNvPr id="133" name="Rectangle 132">
              <a:extLst>
                <a:ext uri="{FF2B5EF4-FFF2-40B4-BE49-F238E27FC236}">
                  <a16:creationId xmlns:a16="http://schemas.microsoft.com/office/drawing/2014/main" id="{4EADA983-2EB9-49E0-9EDE-4F8515DB4640}"/>
                </a:ext>
              </a:extLst>
            </p:cNvPr>
            <p:cNvSpPr/>
            <p:nvPr/>
          </p:nvSpPr>
          <p:spPr>
            <a:xfrm>
              <a:off x="4796470" y="4326378"/>
              <a:ext cx="685967" cy="193899"/>
            </a:xfrm>
            <a:prstGeom prst="rect">
              <a:avLst/>
            </a:prstGeom>
            <a:noFill/>
          </p:spPr>
          <p:txBody>
            <a:bodyPr wrap="square" lIns="0" tIns="0" rIns="0" bIns="0" anchor="ctr">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49"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t>AAD</a:t>
              </a:r>
            </a:p>
          </p:txBody>
        </p:sp>
      </p:grpSp>
      <p:sp>
        <p:nvSpPr>
          <p:cNvPr id="202" name="Browser">
            <a:extLst>
              <a:ext uri="{FF2B5EF4-FFF2-40B4-BE49-F238E27FC236}">
                <a16:creationId xmlns:a16="http://schemas.microsoft.com/office/drawing/2014/main" id="{AA02FFFE-FD36-4E3D-ADB0-F2F617E9397A}"/>
              </a:ext>
              <a:ext uri="{C183D7F6-B498-43B3-948B-1728B52AA6E4}">
                <adec:decorative xmlns:adec="http://schemas.microsoft.com/office/drawing/2017/decorative" val="1"/>
              </a:ext>
            </a:extLst>
          </p:cNvPr>
          <p:cNvSpPr>
            <a:spLocks noChangeAspect="1" noEditPoints="1"/>
          </p:cNvSpPr>
          <p:nvPr/>
        </p:nvSpPr>
        <p:spPr bwMode="auto">
          <a:xfrm>
            <a:off x="9424644" y="5275124"/>
            <a:ext cx="619692" cy="495949"/>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cxnSp>
        <p:nvCxnSpPr>
          <p:cNvPr id="144" name="Straight Arrow Connector 143">
            <a:extLst>
              <a:ext uri="{FF2B5EF4-FFF2-40B4-BE49-F238E27FC236}">
                <a16:creationId xmlns:a16="http://schemas.microsoft.com/office/drawing/2014/main" id="{92EFFF2F-8A52-48D6-BB0A-839FED80A9F1}"/>
              </a:ext>
              <a:ext uri="{C183D7F6-B498-43B3-948B-1728B52AA6E4}">
                <adec:decorative xmlns:adec="http://schemas.microsoft.com/office/drawing/2017/decorative" val="1"/>
              </a:ext>
            </a:extLst>
          </p:cNvPr>
          <p:cNvCxnSpPr>
            <a:cxnSpLocks/>
          </p:cNvCxnSpPr>
          <p:nvPr/>
        </p:nvCxnSpPr>
        <p:spPr>
          <a:xfrm>
            <a:off x="1997817" y="4710835"/>
            <a:ext cx="0" cy="722380"/>
          </a:xfrm>
          <a:prstGeom prst="straightConnector1">
            <a:avLst/>
          </a:prstGeom>
          <a:noFill/>
          <a:ln w="28575" cap="flat" cmpd="sng" algn="ctr">
            <a:solidFill>
              <a:srgbClr val="75767A"/>
            </a:solidFill>
            <a:prstDash val="solid"/>
            <a:headEnd type="none"/>
            <a:tailEnd type="arrow"/>
          </a:ln>
          <a:effectLst/>
        </p:spPr>
      </p:cxnSp>
      <p:grpSp>
        <p:nvGrpSpPr>
          <p:cNvPr id="10" name="Group 9">
            <a:extLst>
              <a:ext uri="{FF2B5EF4-FFF2-40B4-BE49-F238E27FC236}">
                <a16:creationId xmlns:a16="http://schemas.microsoft.com/office/drawing/2014/main" id="{0BC0A6BC-4148-456E-9A42-E86993074D9C}"/>
              </a:ext>
              <a:ext uri="{C183D7F6-B498-43B3-948B-1728B52AA6E4}">
                <adec:decorative xmlns:adec="http://schemas.microsoft.com/office/drawing/2017/decorative" val="1"/>
              </a:ext>
            </a:extLst>
          </p:cNvPr>
          <p:cNvGrpSpPr/>
          <p:nvPr/>
        </p:nvGrpSpPr>
        <p:grpSpPr>
          <a:xfrm>
            <a:off x="1170765" y="4833243"/>
            <a:ext cx="1678859" cy="358158"/>
            <a:chOff x="2855922" y="5276770"/>
            <a:chExt cx="1958299" cy="417772"/>
          </a:xfrm>
        </p:grpSpPr>
        <p:sp>
          <p:nvSpPr>
            <p:cNvPr id="28" name="Shape 635">
              <a:extLst>
                <a:ext uri="{FF2B5EF4-FFF2-40B4-BE49-F238E27FC236}">
                  <a16:creationId xmlns:a16="http://schemas.microsoft.com/office/drawing/2014/main" id="{61ECB5F1-BA88-4E1B-9A28-D01C97A9EB38}"/>
                </a:ext>
              </a:extLst>
            </p:cNvPr>
            <p:cNvSpPr/>
            <p:nvPr/>
          </p:nvSpPr>
          <p:spPr>
            <a:xfrm>
              <a:off x="2855922" y="5276770"/>
              <a:ext cx="1958299" cy="411480"/>
            </a:xfrm>
            <a:prstGeom prst="rect">
              <a:avLst/>
            </a:prstGeom>
            <a:solidFill>
              <a:srgbClr val="D41123"/>
            </a:solidFill>
            <a:ln w="12700" cap="flat">
              <a:noFill/>
              <a:miter lim="400000"/>
            </a:ln>
            <a:effectLst/>
          </p:spPr>
          <p:txBody>
            <a:bodyPr wrap="square" lIns="0" tIns="0" rIns="0" bIns="0" numCol="1" anchor="ctr">
              <a:noAutofit/>
            </a:bodyPr>
            <a:lstStyle/>
            <a:p>
              <a:pPr marL="0" marR="0" lvl="0" indent="0" algn="ctr" defTabSz="292038" rtl="0" eaLnBrk="1" fontAlgn="auto" latinLnBrk="0" hangingPunct="1">
                <a:lnSpc>
                  <a:spcPct val="100000"/>
                </a:lnSpc>
                <a:spcBef>
                  <a:spcPts val="0"/>
                </a:spcBef>
                <a:spcAft>
                  <a:spcPts val="0"/>
                </a:spcAft>
                <a:buClrTx/>
                <a:buSzTx/>
                <a:buFontTx/>
                <a:buNone/>
                <a:tabLst/>
                <a:defRPr sz="2800">
                  <a:solidFill>
                    <a:srgbClr val="FFFFFF"/>
                  </a:solidFill>
                  <a:latin typeface="Avenir Next W1G Light"/>
                  <a:ea typeface="Avenir Next W1G Light"/>
                  <a:cs typeface="Avenir Next W1G Light"/>
                  <a:sym typeface="Avenir Next W1G Light"/>
                </a:defRPr>
              </a:pPr>
              <a:endParaRPr kumimoji="0" lang="en-US" sz="1100" b="0" i="0" u="none" strike="noStrike" kern="0" cap="none" spc="0" normalizeH="0" baseline="0" noProof="0">
                <a:ln>
                  <a:noFill/>
                </a:ln>
                <a:solidFill>
                  <a:srgbClr val="FFFFFF"/>
                </a:solidFill>
                <a:effectLst/>
                <a:uLnTx/>
                <a:uFillTx/>
                <a:latin typeface="Arial" panose="020B0604020202020204" pitchFamily="34" charset="0"/>
                <a:ea typeface="Avenir Next W1G Light"/>
                <a:cs typeface="Arial" panose="020B0604020202020204" pitchFamily="34" charset="0"/>
                <a:sym typeface="Avenir Next W1G Light"/>
              </a:endParaRPr>
            </a:p>
          </p:txBody>
        </p:sp>
        <p:sp>
          <p:nvSpPr>
            <p:cNvPr id="30" name="TextBox 29">
              <a:extLst>
                <a:ext uri="{FF2B5EF4-FFF2-40B4-BE49-F238E27FC236}">
                  <a16:creationId xmlns:a16="http://schemas.microsoft.com/office/drawing/2014/main" id="{3B8BEE4B-5B0E-40C5-BB7A-8DD48E5F2942}"/>
                </a:ext>
              </a:extLst>
            </p:cNvPr>
            <p:cNvSpPr txBox="1"/>
            <p:nvPr/>
          </p:nvSpPr>
          <p:spPr>
            <a:xfrm>
              <a:off x="3249633" y="5287072"/>
              <a:ext cx="1532502" cy="407470"/>
            </a:xfrm>
            <a:prstGeom prst="rect">
              <a:avLst/>
            </a:prstGeom>
            <a:noFill/>
          </p:spPr>
          <p:txBody>
            <a:bodyPr wrap="none" lIns="121920" tIns="97536" rIns="121920" bIns="97536" rtlCol="0">
              <a:spAutoFit/>
            </a:bodyPr>
            <a:lstStyle/>
            <a:p>
              <a:pPr marL="0" marR="0" lvl="0" indent="0" algn="l" defTabSz="914446" rtl="0" eaLnBrk="1" fontAlgn="auto" latinLnBrk="0" hangingPunct="1">
                <a:lnSpc>
                  <a:spcPct val="90000"/>
                </a:lnSpc>
                <a:spcBef>
                  <a:spcPts val="0"/>
                </a:spcBef>
                <a:spcAft>
                  <a:spcPts val="400"/>
                </a:spcAft>
                <a:buClrTx/>
                <a:buSzTx/>
                <a:buFontTx/>
                <a:buNone/>
                <a:tabLst/>
                <a:defRPr/>
              </a:pPr>
              <a:r>
                <a:rPr kumimoji="0" lang="en-US" sz="11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Threat Detected</a:t>
              </a:r>
            </a:p>
          </p:txBody>
        </p:sp>
        <p:pic>
          <p:nvPicPr>
            <p:cNvPr id="143" name="Graphic 142">
              <a:extLst>
                <a:ext uri="{FF2B5EF4-FFF2-40B4-BE49-F238E27FC236}">
                  <a16:creationId xmlns:a16="http://schemas.microsoft.com/office/drawing/2014/main" id="{822E2D9B-13FD-4A48-9D35-36DB87A84F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67498" y="5348586"/>
              <a:ext cx="297524" cy="249536"/>
            </a:xfrm>
            <a:prstGeom prst="rect">
              <a:avLst/>
            </a:prstGeom>
          </p:spPr>
        </p:pic>
      </p:grpSp>
      <p:pic>
        <p:nvPicPr>
          <p:cNvPr id="32" name="Picture 31">
            <a:extLst>
              <a:ext uri="{FF2B5EF4-FFF2-40B4-BE49-F238E27FC236}">
                <a16:creationId xmlns:a16="http://schemas.microsoft.com/office/drawing/2014/main" id="{C912B759-2369-4F5C-B597-6BB5AE8EF0AB}"/>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t="1" b="2458"/>
          <a:stretch/>
        </p:blipFill>
        <p:spPr>
          <a:xfrm>
            <a:off x="9072489" y="3828342"/>
            <a:ext cx="1347562" cy="816149"/>
          </a:xfrm>
          <a:prstGeom prst="rect">
            <a:avLst/>
          </a:prstGeom>
        </p:spPr>
      </p:pic>
      <p:cxnSp>
        <p:nvCxnSpPr>
          <p:cNvPr id="44" name="Straight Arrow Connector 43">
            <a:extLst>
              <a:ext uri="{FF2B5EF4-FFF2-40B4-BE49-F238E27FC236}">
                <a16:creationId xmlns:a16="http://schemas.microsoft.com/office/drawing/2014/main" id="{12A294F2-1B3A-4235-BE13-AE6CBCFE3CA2}"/>
              </a:ext>
              <a:ext uri="{C183D7F6-B498-43B3-948B-1728B52AA6E4}">
                <adec:decorative xmlns:adec="http://schemas.microsoft.com/office/drawing/2017/decorative" val="1"/>
              </a:ext>
            </a:extLst>
          </p:cNvPr>
          <p:cNvCxnSpPr>
            <a:cxnSpLocks/>
          </p:cNvCxnSpPr>
          <p:nvPr/>
        </p:nvCxnSpPr>
        <p:spPr>
          <a:xfrm>
            <a:off x="2407213" y="4346709"/>
            <a:ext cx="1073654" cy="0"/>
          </a:xfrm>
          <a:prstGeom prst="straightConnector1">
            <a:avLst/>
          </a:prstGeom>
          <a:noFill/>
          <a:ln w="28575" cap="flat" cmpd="sng" algn="ctr">
            <a:solidFill>
              <a:srgbClr val="D83B01"/>
            </a:solidFill>
            <a:prstDash val="sysDash"/>
            <a:headEnd type="none"/>
            <a:tailEnd type="arrow"/>
          </a:ln>
          <a:effectLst/>
        </p:spPr>
      </p:cxnSp>
      <p:cxnSp>
        <p:nvCxnSpPr>
          <p:cNvPr id="45" name="Straight Arrow Connector 44">
            <a:extLst>
              <a:ext uri="{FF2B5EF4-FFF2-40B4-BE49-F238E27FC236}">
                <a16:creationId xmlns:a16="http://schemas.microsoft.com/office/drawing/2014/main" id="{429EFAA2-E9F6-4943-93F7-9555BA6D1533}"/>
              </a:ext>
              <a:ext uri="{C183D7F6-B498-43B3-948B-1728B52AA6E4}">
                <adec:decorative xmlns:adec="http://schemas.microsoft.com/office/drawing/2017/decorative" val="1"/>
              </a:ext>
            </a:extLst>
          </p:cNvPr>
          <p:cNvCxnSpPr>
            <a:cxnSpLocks/>
          </p:cNvCxnSpPr>
          <p:nvPr/>
        </p:nvCxnSpPr>
        <p:spPr>
          <a:xfrm flipV="1">
            <a:off x="5529688" y="3126451"/>
            <a:ext cx="1175221" cy="691308"/>
          </a:xfrm>
          <a:prstGeom prst="straightConnector1">
            <a:avLst/>
          </a:prstGeom>
          <a:noFill/>
          <a:ln w="28575" cap="flat" cmpd="sng" algn="ctr">
            <a:solidFill>
              <a:srgbClr val="D83B01"/>
            </a:solidFill>
            <a:prstDash val="sysDash"/>
            <a:headEnd type="none"/>
            <a:tailEnd type="arrow"/>
          </a:ln>
          <a:effectLst/>
        </p:spPr>
      </p:cxnSp>
      <p:cxnSp>
        <p:nvCxnSpPr>
          <p:cNvPr id="47" name="Straight Arrow Connector 46">
            <a:extLst>
              <a:ext uri="{FF2B5EF4-FFF2-40B4-BE49-F238E27FC236}">
                <a16:creationId xmlns:a16="http://schemas.microsoft.com/office/drawing/2014/main" id="{1E9A825E-A20C-4132-947A-989E28804B03}"/>
              </a:ext>
              <a:ext uri="{C183D7F6-B498-43B3-948B-1728B52AA6E4}">
                <adec:decorative xmlns:adec="http://schemas.microsoft.com/office/drawing/2017/decorative" val="1"/>
              </a:ext>
            </a:extLst>
          </p:cNvPr>
          <p:cNvCxnSpPr>
            <a:cxnSpLocks/>
          </p:cNvCxnSpPr>
          <p:nvPr/>
        </p:nvCxnSpPr>
        <p:spPr>
          <a:xfrm>
            <a:off x="8061815" y="3062693"/>
            <a:ext cx="914400" cy="0"/>
          </a:xfrm>
          <a:prstGeom prst="straightConnector1">
            <a:avLst/>
          </a:prstGeom>
          <a:noFill/>
          <a:ln w="28575" cap="flat" cmpd="sng" algn="ctr">
            <a:solidFill>
              <a:srgbClr val="D83B01"/>
            </a:solidFill>
            <a:prstDash val="sysDash"/>
            <a:headEnd type="none"/>
            <a:tailEnd type="arrow"/>
          </a:ln>
          <a:effectLst/>
        </p:spPr>
      </p:cxnSp>
      <p:cxnSp>
        <p:nvCxnSpPr>
          <p:cNvPr id="48" name="Straight Arrow Connector 47">
            <a:extLst>
              <a:ext uri="{FF2B5EF4-FFF2-40B4-BE49-F238E27FC236}">
                <a16:creationId xmlns:a16="http://schemas.microsoft.com/office/drawing/2014/main" id="{409C0285-7CA9-47E8-B9E4-CC0CDBD0DEC1}"/>
              </a:ext>
              <a:ext uri="{C183D7F6-B498-43B3-948B-1728B52AA6E4}">
                <adec:decorative xmlns:adec="http://schemas.microsoft.com/office/drawing/2017/decorative" val="1"/>
              </a:ext>
            </a:extLst>
          </p:cNvPr>
          <p:cNvCxnSpPr>
            <a:cxnSpLocks/>
          </p:cNvCxnSpPr>
          <p:nvPr/>
        </p:nvCxnSpPr>
        <p:spPr>
          <a:xfrm>
            <a:off x="8061815" y="4315836"/>
            <a:ext cx="914400" cy="0"/>
          </a:xfrm>
          <a:prstGeom prst="straightConnector1">
            <a:avLst/>
          </a:prstGeom>
          <a:noFill/>
          <a:ln w="28575" cap="flat" cmpd="sng" algn="ctr">
            <a:solidFill>
              <a:srgbClr val="D83B01"/>
            </a:solidFill>
            <a:prstDash val="sysDash"/>
            <a:headEnd type="none"/>
            <a:tailEnd type="arrow"/>
          </a:ln>
          <a:effectLst/>
        </p:spPr>
      </p:cxnSp>
      <p:cxnSp>
        <p:nvCxnSpPr>
          <p:cNvPr id="46" name="Straight Arrow Connector 45">
            <a:extLst>
              <a:ext uri="{FF2B5EF4-FFF2-40B4-BE49-F238E27FC236}">
                <a16:creationId xmlns:a16="http://schemas.microsoft.com/office/drawing/2014/main" id="{547A546B-1D94-4C94-AABE-B2B52AEA425B}"/>
              </a:ext>
              <a:ext uri="{C183D7F6-B498-43B3-948B-1728B52AA6E4}">
                <adec:decorative xmlns:adec="http://schemas.microsoft.com/office/drawing/2017/decorative" val="1"/>
              </a:ext>
            </a:extLst>
          </p:cNvPr>
          <p:cNvCxnSpPr>
            <a:cxnSpLocks/>
          </p:cNvCxnSpPr>
          <p:nvPr/>
        </p:nvCxnSpPr>
        <p:spPr>
          <a:xfrm>
            <a:off x="5685634" y="4644399"/>
            <a:ext cx="1097001" cy="693170"/>
          </a:xfrm>
          <a:prstGeom prst="straightConnector1">
            <a:avLst/>
          </a:prstGeom>
          <a:noFill/>
          <a:ln w="28575" cap="flat" cmpd="sng" algn="ctr">
            <a:solidFill>
              <a:srgbClr val="D83B01"/>
            </a:solidFill>
            <a:prstDash val="sysDash"/>
            <a:headEnd type="none"/>
            <a:tailEnd type="arrow"/>
          </a:ln>
          <a:effectLst/>
        </p:spPr>
      </p:cxnSp>
      <p:cxnSp>
        <p:nvCxnSpPr>
          <p:cNvPr id="74" name="Straight Arrow Connector 73">
            <a:extLst>
              <a:ext uri="{FF2B5EF4-FFF2-40B4-BE49-F238E27FC236}">
                <a16:creationId xmlns:a16="http://schemas.microsoft.com/office/drawing/2014/main" id="{E3CE2C2D-FDEF-40A7-B108-A6EDB3158D6C}"/>
              </a:ext>
              <a:ext uri="{C183D7F6-B498-43B3-948B-1728B52AA6E4}">
                <adec:decorative xmlns:adec="http://schemas.microsoft.com/office/drawing/2017/decorative" val="1"/>
              </a:ext>
            </a:extLst>
          </p:cNvPr>
          <p:cNvCxnSpPr>
            <a:cxnSpLocks/>
          </p:cNvCxnSpPr>
          <p:nvPr/>
        </p:nvCxnSpPr>
        <p:spPr>
          <a:xfrm>
            <a:off x="5785235" y="4346709"/>
            <a:ext cx="841248" cy="0"/>
          </a:xfrm>
          <a:prstGeom prst="straightConnector1">
            <a:avLst/>
          </a:prstGeom>
          <a:noFill/>
          <a:ln w="28575" cap="flat" cmpd="sng" algn="ctr">
            <a:solidFill>
              <a:srgbClr val="D83B01"/>
            </a:solidFill>
            <a:prstDash val="sysDash"/>
            <a:headEnd type="none"/>
            <a:tailEnd type="arrow"/>
          </a:ln>
          <a:effectLst/>
        </p:spPr>
      </p:cxnSp>
      <p:cxnSp>
        <p:nvCxnSpPr>
          <p:cNvPr id="104" name="Straight Arrow Connector 103">
            <a:extLst>
              <a:ext uri="{FF2B5EF4-FFF2-40B4-BE49-F238E27FC236}">
                <a16:creationId xmlns:a16="http://schemas.microsoft.com/office/drawing/2014/main" id="{E6CB135C-5596-4A09-9F53-3CED4447CAAA}"/>
              </a:ext>
              <a:ext uri="{C183D7F6-B498-43B3-948B-1728B52AA6E4}">
                <adec:decorative xmlns:adec="http://schemas.microsoft.com/office/drawing/2017/decorative" val="1"/>
              </a:ext>
            </a:extLst>
          </p:cNvPr>
          <p:cNvCxnSpPr>
            <a:cxnSpLocks/>
          </p:cNvCxnSpPr>
          <p:nvPr/>
        </p:nvCxnSpPr>
        <p:spPr>
          <a:xfrm>
            <a:off x="8061815" y="5546418"/>
            <a:ext cx="914400" cy="0"/>
          </a:xfrm>
          <a:prstGeom prst="straightConnector1">
            <a:avLst/>
          </a:prstGeom>
          <a:noFill/>
          <a:ln w="28575" cap="flat" cmpd="sng" algn="ctr">
            <a:solidFill>
              <a:srgbClr val="D83B01"/>
            </a:solidFill>
            <a:prstDash val="sysDash"/>
            <a:headEnd type="none"/>
            <a:tailEnd type="arrow"/>
          </a:ln>
          <a:effectLst/>
        </p:spPr>
      </p:cxnSp>
      <p:sp>
        <p:nvSpPr>
          <p:cNvPr id="103" name="TextBox 102">
            <a:extLst>
              <a:ext uri="{FF2B5EF4-FFF2-40B4-BE49-F238E27FC236}">
                <a16:creationId xmlns:a16="http://schemas.microsoft.com/office/drawing/2014/main" id="{93F987B5-CE48-42CF-B5F5-CF248CA5DC5F}"/>
              </a:ext>
              <a:ext uri="{C183D7F6-B498-43B3-948B-1728B52AA6E4}">
                <adec:decorative xmlns:adec="http://schemas.microsoft.com/office/drawing/2017/decorative" val="1"/>
              </a:ext>
            </a:extLst>
          </p:cNvPr>
          <p:cNvSpPr txBox="1"/>
          <p:nvPr/>
        </p:nvSpPr>
        <p:spPr>
          <a:xfrm>
            <a:off x="2871373" y="2370905"/>
            <a:ext cx="1286721" cy="424732"/>
          </a:xfrm>
          <a:prstGeom prst="rect">
            <a:avLst/>
          </a:prstGeom>
          <a:noFill/>
          <a:ln>
            <a:noFill/>
          </a:ln>
        </p:spPr>
        <p:txBody>
          <a:bodyPr wrap="square" lIns="0" rIns="0" rtlCol="0" anchor="ctr" anchorCtr="1">
            <a:spAutoFit/>
          </a:bodyPr>
          <a:lstStyle>
            <a:defPPr>
              <a:defRPr lang="en-US"/>
            </a:defPPr>
            <a:lvl1pPr algn="ctr" defTabSz="913523">
              <a:lnSpc>
                <a:spcPct val="90000"/>
              </a:lnSpc>
              <a:defRPr sz="1200" kern="0">
                <a:gradFill>
                  <a:gsLst>
                    <a:gs pos="0">
                      <a:schemeClr val="tx1"/>
                    </a:gs>
                    <a:gs pos="100000">
                      <a:schemeClr val="tx1"/>
                    </a:gs>
                  </a:gsLst>
                  <a:lin ang="5400000" scaled="0"/>
                </a:gradFill>
                <a:latin typeface="Segoe UI"/>
                <a:cs typeface="Segoe UI" charset="0"/>
              </a:defRPr>
            </a:lvl1pPr>
            <a:lvl2pPr marL="457157" defTabSz="914314"/>
            <a:lvl3pPr marL="914314" defTabSz="914314"/>
            <a:lvl4pPr marL="1371471" defTabSz="914314"/>
            <a:lvl5pPr marL="1828628" defTabSz="914314"/>
            <a:lvl6pPr marL="2285785" defTabSz="914314"/>
            <a:lvl7pPr marL="2742942" defTabSz="914314"/>
            <a:lvl8pPr marL="3200099" defTabSz="914314"/>
            <a:lvl9pPr marL="3657256" defTabSz="914314"/>
          </a:lstStyle>
          <a:p>
            <a:pPr marL="0" marR="0" lvl="0" indent="0" algn="l" defTabSz="91352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Clean computer and emails</a:t>
            </a:r>
          </a:p>
        </p:txBody>
      </p:sp>
      <p:sp>
        <p:nvSpPr>
          <p:cNvPr id="4" name="Title 3">
            <a:extLst>
              <a:ext uri="{FF2B5EF4-FFF2-40B4-BE49-F238E27FC236}">
                <a16:creationId xmlns:a16="http://schemas.microsoft.com/office/drawing/2014/main" id="{AE8CDC33-D4B8-4398-B788-0DBD7D24A14C}"/>
              </a:ext>
            </a:extLst>
          </p:cNvPr>
          <p:cNvSpPr>
            <a:spLocks noGrp="1"/>
          </p:cNvSpPr>
          <p:nvPr>
            <p:ph type="title"/>
          </p:nvPr>
        </p:nvSpPr>
        <p:spPr/>
        <p:txBody>
          <a:bodyPr/>
          <a:lstStyle/>
          <a:p>
            <a:r>
              <a:rPr lang="en-US"/>
              <a:t>Suspend access during compromise</a:t>
            </a:r>
          </a:p>
        </p:txBody>
      </p:sp>
      <p:grpSp>
        <p:nvGrpSpPr>
          <p:cNvPr id="106" name="Group 105">
            <a:extLst>
              <a:ext uri="{FF2B5EF4-FFF2-40B4-BE49-F238E27FC236}">
                <a16:creationId xmlns:a16="http://schemas.microsoft.com/office/drawing/2014/main" id="{E7CC627D-8007-4061-BB26-7061EAAAAF3B}"/>
              </a:ext>
              <a:ext uri="{C183D7F6-B498-43B3-948B-1728B52AA6E4}">
                <adec:decorative xmlns:adec="http://schemas.microsoft.com/office/drawing/2017/decorative" val="1"/>
              </a:ext>
            </a:extLst>
          </p:cNvPr>
          <p:cNvGrpSpPr/>
          <p:nvPr/>
        </p:nvGrpSpPr>
        <p:grpSpPr>
          <a:xfrm>
            <a:off x="1671866" y="3973536"/>
            <a:ext cx="676656" cy="676656"/>
            <a:chOff x="9663380" y="3973536"/>
            <a:chExt cx="676656" cy="676656"/>
          </a:xfrm>
        </p:grpSpPr>
        <p:sp>
          <p:nvSpPr>
            <p:cNvPr id="107" name="Oval 106">
              <a:extLst>
                <a:ext uri="{FF2B5EF4-FFF2-40B4-BE49-F238E27FC236}">
                  <a16:creationId xmlns:a16="http://schemas.microsoft.com/office/drawing/2014/main" id="{4A366F05-85FF-424B-86C1-606D80B6EA65}"/>
                </a:ext>
              </a:extLst>
            </p:cNvPr>
            <p:cNvSpPr/>
            <p:nvPr/>
          </p:nvSpPr>
          <p:spPr bwMode="auto">
            <a:xfrm>
              <a:off x="9663380" y="3973536"/>
              <a:ext cx="676656" cy="676656"/>
            </a:xfrm>
            <a:prstGeom prst="ellipse">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08" name="Graphic 107">
              <a:extLst>
                <a:ext uri="{FF2B5EF4-FFF2-40B4-BE49-F238E27FC236}">
                  <a16:creationId xmlns:a16="http://schemas.microsoft.com/office/drawing/2014/main" id="{27E849C3-7D87-4BA4-A82A-B654F42CE8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09939" y="4117087"/>
              <a:ext cx="388376" cy="418583"/>
            </a:xfrm>
            <a:prstGeom prst="rect">
              <a:avLst/>
            </a:prstGeom>
          </p:spPr>
        </p:pic>
      </p:grpSp>
      <p:grpSp>
        <p:nvGrpSpPr>
          <p:cNvPr id="216" name="Group 215">
            <a:extLst>
              <a:ext uri="{FF2B5EF4-FFF2-40B4-BE49-F238E27FC236}">
                <a16:creationId xmlns:a16="http://schemas.microsoft.com/office/drawing/2014/main" id="{F2C078A7-7EFD-4499-A653-411C8B2A3C51}"/>
              </a:ext>
              <a:ext uri="{C183D7F6-B498-43B3-948B-1728B52AA6E4}">
                <adec:decorative xmlns:adec="http://schemas.microsoft.com/office/drawing/2017/decorative" val="1"/>
              </a:ext>
            </a:extLst>
          </p:cNvPr>
          <p:cNvGrpSpPr/>
          <p:nvPr/>
        </p:nvGrpSpPr>
        <p:grpSpPr>
          <a:xfrm>
            <a:off x="3559905" y="3891736"/>
            <a:ext cx="1243076" cy="706842"/>
            <a:chOff x="3559905" y="3891736"/>
            <a:chExt cx="1243076" cy="706842"/>
          </a:xfrm>
        </p:grpSpPr>
        <p:sp>
          <p:nvSpPr>
            <p:cNvPr id="126" name="Freeform: Shape 125">
              <a:extLst>
                <a:ext uri="{FF2B5EF4-FFF2-40B4-BE49-F238E27FC236}">
                  <a16:creationId xmlns:a16="http://schemas.microsoft.com/office/drawing/2014/main" id="{273FB23B-5517-444C-8065-6FF9216F6C18}"/>
                </a:ext>
              </a:extLst>
            </p:cNvPr>
            <p:cNvSpPr/>
            <p:nvPr/>
          </p:nvSpPr>
          <p:spPr>
            <a:xfrm>
              <a:off x="3559905" y="3891736"/>
              <a:ext cx="1243076" cy="706842"/>
            </a:xfrm>
            <a:custGeom>
              <a:avLst/>
              <a:gdLst>
                <a:gd name="connsiteX0" fmla="*/ 25986 w 300942"/>
                <a:gd name="connsiteY0" fmla="*/ 97364 h 171124"/>
                <a:gd name="connsiteX1" fmla="*/ 25396 w 300942"/>
                <a:gd name="connsiteY1" fmla="*/ 86152 h 171124"/>
                <a:gd name="connsiteX2" fmla="*/ 112728 w 300942"/>
                <a:gd name="connsiteY2" fmla="*/ 0 h 171124"/>
                <a:gd name="connsiteX3" fmla="*/ 186489 w 300942"/>
                <a:gd name="connsiteY3" fmla="*/ 40126 h 171124"/>
                <a:gd name="connsiteX4" fmla="*/ 201241 w 300942"/>
                <a:gd name="connsiteY4" fmla="*/ 38355 h 171124"/>
                <a:gd name="connsiteX5" fmla="*/ 257889 w 300942"/>
                <a:gd name="connsiteY5" fmla="*/ 95003 h 171124"/>
                <a:gd name="connsiteX6" fmla="*/ 257889 w 300942"/>
                <a:gd name="connsiteY6" fmla="*/ 96184 h 171124"/>
                <a:gd name="connsiteX7" fmla="*/ 265560 w 300942"/>
                <a:gd name="connsiteY7" fmla="*/ 96184 h 171124"/>
                <a:gd name="connsiteX8" fmla="*/ 302735 w 300942"/>
                <a:gd name="connsiteY8" fmla="*/ 133949 h 171124"/>
                <a:gd name="connsiteX9" fmla="*/ 302735 w 300942"/>
                <a:gd name="connsiteY9" fmla="*/ 135719 h 171124"/>
                <a:gd name="connsiteX10" fmla="*/ 265560 w 300942"/>
                <a:gd name="connsiteY10" fmla="*/ 172894 h 171124"/>
                <a:gd name="connsiteX11" fmla="*/ 37198 w 300942"/>
                <a:gd name="connsiteY11" fmla="*/ 172894 h 171124"/>
                <a:gd name="connsiteX12" fmla="*/ 22 w 300942"/>
                <a:gd name="connsiteY12" fmla="*/ 135719 h 171124"/>
                <a:gd name="connsiteX13" fmla="*/ 22 w 300942"/>
                <a:gd name="connsiteY13" fmla="*/ 133949 h 171124"/>
                <a:gd name="connsiteX14" fmla="*/ 25986 w 300942"/>
                <a:gd name="connsiteY14" fmla="*/ 97364 h 17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0942" h="171124">
                  <a:moveTo>
                    <a:pt x="25986" y="97364"/>
                  </a:moveTo>
                  <a:cubicBezTo>
                    <a:pt x="25396" y="93823"/>
                    <a:pt x="25396" y="89693"/>
                    <a:pt x="25396" y="86152"/>
                  </a:cubicBezTo>
                  <a:cubicBezTo>
                    <a:pt x="25396" y="38355"/>
                    <a:pt x="64341" y="0"/>
                    <a:pt x="112728" y="0"/>
                  </a:cubicBezTo>
                  <a:cubicBezTo>
                    <a:pt x="144003" y="0"/>
                    <a:pt x="171146" y="15932"/>
                    <a:pt x="186489" y="40126"/>
                  </a:cubicBezTo>
                  <a:cubicBezTo>
                    <a:pt x="191209" y="38946"/>
                    <a:pt x="195930" y="38355"/>
                    <a:pt x="201241" y="38355"/>
                  </a:cubicBezTo>
                  <a:cubicBezTo>
                    <a:pt x="232515" y="38355"/>
                    <a:pt x="257889" y="63729"/>
                    <a:pt x="257889" y="95003"/>
                  </a:cubicBezTo>
                  <a:cubicBezTo>
                    <a:pt x="257889" y="95594"/>
                    <a:pt x="257889" y="95594"/>
                    <a:pt x="257889" y="96184"/>
                  </a:cubicBezTo>
                  <a:cubicBezTo>
                    <a:pt x="265560" y="96184"/>
                    <a:pt x="265560" y="96184"/>
                    <a:pt x="265560" y="96184"/>
                  </a:cubicBezTo>
                  <a:cubicBezTo>
                    <a:pt x="286213" y="96184"/>
                    <a:pt x="302735" y="113296"/>
                    <a:pt x="302735" y="133949"/>
                  </a:cubicBezTo>
                  <a:cubicBezTo>
                    <a:pt x="302735" y="135719"/>
                    <a:pt x="302735" y="135719"/>
                    <a:pt x="302735" y="135719"/>
                  </a:cubicBezTo>
                  <a:cubicBezTo>
                    <a:pt x="302735" y="156372"/>
                    <a:pt x="285623" y="172894"/>
                    <a:pt x="265560" y="172894"/>
                  </a:cubicBezTo>
                  <a:cubicBezTo>
                    <a:pt x="37198" y="172894"/>
                    <a:pt x="37198" y="172894"/>
                    <a:pt x="37198" y="172894"/>
                  </a:cubicBezTo>
                  <a:cubicBezTo>
                    <a:pt x="16545" y="172894"/>
                    <a:pt x="22" y="156372"/>
                    <a:pt x="22" y="135719"/>
                  </a:cubicBezTo>
                  <a:cubicBezTo>
                    <a:pt x="22" y="133949"/>
                    <a:pt x="22" y="133949"/>
                    <a:pt x="22" y="133949"/>
                  </a:cubicBezTo>
                  <a:cubicBezTo>
                    <a:pt x="-568" y="116837"/>
                    <a:pt x="10644" y="102084"/>
                    <a:pt x="25986" y="97364"/>
                  </a:cubicBezTo>
                  <a:close/>
                </a:path>
              </a:pathLst>
            </a:custGeom>
            <a:solidFill>
              <a:schemeClr val="bg1"/>
            </a:solidFill>
            <a:ln w="0">
              <a:noFill/>
              <a:prstDash val="solid"/>
              <a:round/>
              <a:headEnd/>
              <a:tailEnd/>
            </a:ln>
            <a:effectLst>
              <a:outerShdw blurRad="190500" dist="12700" dir="2400000" algn="ctr" rotWithShape="0">
                <a:prstClr val="black">
                  <a:alpha val="40000"/>
                </a:prstClr>
              </a:outerShdw>
            </a:effec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C6811847-BE66-4FF1-96F6-7D856FB23391}"/>
                </a:ext>
              </a:extLst>
            </p:cNvPr>
            <p:cNvSpPr/>
            <p:nvPr/>
          </p:nvSpPr>
          <p:spPr>
            <a:xfrm>
              <a:off x="3766793" y="4351898"/>
              <a:ext cx="850200" cy="193899"/>
            </a:xfrm>
            <a:prstGeom prst="rect">
              <a:avLst/>
            </a:prstGeom>
            <a:noFill/>
          </p:spPr>
          <p:txBody>
            <a:bodyPr wrap="square" lIns="0" tIns="0" rIns="0" bIns="0" anchor="ctr">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49"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t>Intune</a:t>
              </a:r>
            </a:p>
          </p:txBody>
        </p:sp>
        <p:pic>
          <p:nvPicPr>
            <p:cNvPr id="5" name="Graphic 4">
              <a:extLst>
                <a:ext uri="{FF2B5EF4-FFF2-40B4-BE49-F238E27FC236}">
                  <a16:creationId xmlns:a16="http://schemas.microsoft.com/office/drawing/2014/main" id="{D641F3E6-0676-44A1-8CF4-BCA7CB09DB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51402" y="3979119"/>
              <a:ext cx="361531" cy="361531"/>
            </a:xfrm>
            <a:prstGeom prst="rect">
              <a:avLst/>
            </a:prstGeom>
          </p:spPr>
        </p:pic>
      </p:grpSp>
      <p:grpSp>
        <p:nvGrpSpPr>
          <p:cNvPr id="137" name="Group 136">
            <a:extLst>
              <a:ext uri="{FF2B5EF4-FFF2-40B4-BE49-F238E27FC236}">
                <a16:creationId xmlns:a16="http://schemas.microsoft.com/office/drawing/2014/main" id="{F632BEE3-CC34-4B90-96BA-969D6532D92B}"/>
              </a:ext>
              <a:ext uri="{C183D7F6-B498-43B3-948B-1728B52AA6E4}">
                <adec:decorative xmlns:adec="http://schemas.microsoft.com/office/drawing/2017/decorative" val="1"/>
              </a:ext>
            </a:extLst>
          </p:cNvPr>
          <p:cNvGrpSpPr/>
          <p:nvPr/>
        </p:nvGrpSpPr>
        <p:grpSpPr>
          <a:xfrm>
            <a:off x="1744794" y="5534085"/>
            <a:ext cx="520116" cy="312739"/>
            <a:chOff x="8734823" y="5440174"/>
            <a:chExt cx="520116" cy="312739"/>
          </a:xfrm>
        </p:grpSpPr>
        <p:sp>
          <p:nvSpPr>
            <p:cNvPr id="138" name="Rectangle 137">
              <a:extLst>
                <a:ext uri="{FF2B5EF4-FFF2-40B4-BE49-F238E27FC236}">
                  <a16:creationId xmlns:a16="http://schemas.microsoft.com/office/drawing/2014/main" id="{015A07ED-1391-4EBF-8969-14B594A1C2DB}"/>
                </a:ext>
              </a:extLst>
            </p:cNvPr>
            <p:cNvSpPr/>
            <p:nvPr/>
          </p:nvSpPr>
          <p:spPr bwMode="auto">
            <a:xfrm>
              <a:off x="8734823" y="5440174"/>
              <a:ext cx="520116" cy="312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9" name="Graphic 138">
              <a:extLst>
                <a:ext uri="{FF2B5EF4-FFF2-40B4-BE49-F238E27FC236}">
                  <a16:creationId xmlns:a16="http://schemas.microsoft.com/office/drawing/2014/main" id="{2F8418A1-96A0-4F76-A227-A391569171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83142" y="5476308"/>
              <a:ext cx="223117" cy="240470"/>
            </a:xfrm>
            <a:prstGeom prst="rect">
              <a:avLst/>
            </a:prstGeom>
          </p:spPr>
        </p:pic>
      </p:grpSp>
      <p:grpSp>
        <p:nvGrpSpPr>
          <p:cNvPr id="11" name="Group 10">
            <a:extLst>
              <a:ext uri="{FF2B5EF4-FFF2-40B4-BE49-F238E27FC236}">
                <a16:creationId xmlns:a16="http://schemas.microsoft.com/office/drawing/2014/main" id="{C1D6AFF2-5659-494C-8AB4-C9F7B5BD1957}"/>
              </a:ext>
              <a:ext uri="{C183D7F6-B498-43B3-948B-1728B52AA6E4}">
                <adec:decorative xmlns:adec="http://schemas.microsoft.com/office/drawing/2017/decorative" val="1"/>
              </a:ext>
            </a:extLst>
          </p:cNvPr>
          <p:cNvGrpSpPr/>
          <p:nvPr/>
        </p:nvGrpSpPr>
        <p:grpSpPr>
          <a:xfrm>
            <a:off x="977707" y="4833243"/>
            <a:ext cx="2064973" cy="361847"/>
            <a:chOff x="2855923" y="5978422"/>
            <a:chExt cx="2408680" cy="422075"/>
          </a:xfrm>
        </p:grpSpPr>
        <p:sp>
          <p:nvSpPr>
            <p:cNvPr id="78" name="Shape 635">
              <a:extLst>
                <a:ext uri="{FF2B5EF4-FFF2-40B4-BE49-F238E27FC236}">
                  <a16:creationId xmlns:a16="http://schemas.microsoft.com/office/drawing/2014/main" id="{B24C7CDA-42BB-475F-A387-12130FFAD0C4}"/>
                </a:ext>
              </a:extLst>
            </p:cNvPr>
            <p:cNvSpPr/>
            <p:nvPr/>
          </p:nvSpPr>
          <p:spPr>
            <a:xfrm>
              <a:off x="2855923" y="5978422"/>
              <a:ext cx="2380591" cy="411480"/>
            </a:xfrm>
            <a:prstGeom prst="rect">
              <a:avLst/>
            </a:prstGeom>
            <a:solidFill>
              <a:srgbClr val="008000"/>
            </a:solidFill>
            <a:ln w="12700" cap="flat">
              <a:noFill/>
              <a:miter lim="400000"/>
            </a:ln>
            <a:effectLst/>
          </p:spPr>
          <p:txBody>
            <a:bodyPr wrap="square" lIns="0" tIns="0" rIns="0" bIns="0" numCol="1" anchor="ctr">
              <a:noAutofit/>
            </a:bodyPr>
            <a:lstStyle/>
            <a:p>
              <a:pPr marL="0" marR="0" lvl="0" indent="0" algn="ctr" defTabSz="292038" rtl="0" eaLnBrk="1" fontAlgn="auto" latinLnBrk="0" hangingPunct="1">
                <a:lnSpc>
                  <a:spcPct val="100000"/>
                </a:lnSpc>
                <a:spcBef>
                  <a:spcPts val="0"/>
                </a:spcBef>
                <a:spcAft>
                  <a:spcPts val="0"/>
                </a:spcAft>
                <a:buClrTx/>
                <a:buSzTx/>
                <a:buFontTx/>
                <a:buNone/>
                <a:tabLst/>
                <a:defRPr sz="2800">
                  <a:solidFill>
                    <a:srgbClr val="FFFFFF"/>
                  </a:solidFill>
                  <a:latin typeface="Avenir Next W1G Light"/>
                  <a:ea typeface="Avenir Next W1G Light"/>
                  <a:cs typeface="Avenir Next W1G Light"/>
                  <a:sym typeface="Avenir Next W1G Light"/>
                </a:defRPr>
              </a:pPr>
              <a:endParaRPr kumimoji="0" lang="en-US" sz="1100" b="0" i="0" u="none" strike="noStrike" kern="0" cap="none" spc="0" normalizeH="0" baseline="0" noProof="0">
                <a:ln>
                  <a:noFill/>
                </a:ln>
                <a:solidFill>
                  <a:srgbClr val="FFFFFF"/>
                </a:solidFill>
                <a:effectLst/>
                <a:uLnTx/>
                <a:uFillTx/>
                <a:latin typeface="Arial" panose="020B0604020202020204" pitchFamily="34" charset="0"/>
                <a:ea typeface="Avenir Next W1G Light"/>
                <a:cs typeface="Arial" panose="020B0604020202020204" pitchFamily="34" charset="0"/>
                <a:sym typeface="Avenir Next W1G Light"/>
              </a:endParaRPr>
            </a:p>
          </p:txBody>
        </p:sp>
        <p:sp>
          <p:nvSpPr>
            <p:cNvPr id="79" name="TextBox 78">
              <a:extLst>
                <a:ext uri="{FF2B5EF4-FFF2-40B4-BE49-F238E27FC236}">
                  <a16:creationId xmlns:a16="http://schemas.microsoft.com/office/drawing/2014/main" id="{49AC8A59-1977-4637-BBF9-18B82CBA2D81}"/>
                </a:ext>
              </a:extLst>
            </p:cNvPr>
            <p:cNvSpPr txBox="1"/>
            <p:nvPr/>
          </p:nvSpPr>
          <p:spPr>
            <a:xfrm>
              <a:off x="3229120" y="5993027"/>
              <a:ext cx="2035483" cy="407470"/>
            </a:xfrm>
            <a:prstGeom prst="rect">
              <a:avLst/>
            </a:prstGeom>
            <a:noFill/>
            <a:effectLst/>
          </p:spPr>
          <p:txBody>
            <a:bodyPr wrap="none" lIns="121920" tIns="97536" rIns="121920" bIns="97536" rtlCol="0">
              <a:spAutoFit/>
            </a:bodyPr>
            <a:lstStyle/>
            <a:p>
              <a:pPr marL="0" marR="0" lvl="0" indent="0" algn="l" defTabSz="914446" rtl="0" eaLnBrk="1" fontAlgn="auto" latinLnBrk="0" hangingPunct="1">
                <a:lnSpc>
                  <a:spcPct val="90000"/>
                </a:lnSpc>
                <a:spcBef>
                  <a:spcPts val="0"/>
                </a:spcBef>
                <a:spcAft>
                  <a:spcPts val="400"/>
                </a:spcAft>
                <a:buClrTx/>
                <a:buSzTx/>
                <a:buFontTx/>
                <a:buNone/>
                <a:tabLst/>
                <a:defRPr/>
              </a:pPr>
              <a:r>
                <a:rPr kumimoji="0" lang="en-US" sz="11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Computer Remediated</a:t>
              </a:r>
            </a:p>
          </p:txBody>
        </p:sp>
        <p:sp>
          <p:nvSpPr>
            <p:cNvPr id="142" name="check" title="Icon of a checkmark">
              <a:extLst>
                <a:ext uri="{FF2B5EF4-FFF2-40B4-BE49-F238E27FC236}">
                  <a16:creationId xmlns:a16="http://schemas.microsoft.com/office/drawing/2014/main" id="{97610576-E6E6-44CF-B0F9-E97A660D97B3}"/>
                </a:ext>
              </a:extLst>
            </p:cNvPr>
            <p:cNvSpPr>
              <a:spLocks noChangeAspect="1"/>
            </p:cNvSpPr>
            <p:nvPr/>
          </p:nvSpPr>
          <p:spPr bwMode="auto">
            <a:xfrm>
              <a:off x="3035752" y="6121725"/>
              <a:ext cx="204284" cy="14424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146" name="Picture 145">
            <a:extLst>
              <a:ext uri="{FF2B5EF4-FFF2-40B4-BE49-F238E27FC236}">
                <a16:creationId xmlns:a16="http://schemas.microsoft.com/office/drawing/2014/main" id="{BD59CA9C-1153-47F0-A423-0B18EB6E5A17}"/>
              </a:ext>
              <a:ext uri="{C183D7F6-B498-43B3-948B-1728B52AA6E4}">
                <adec:decorative xmlns:adec="http://schemas.microsoft.com/office/drawing/2017/decorative" val="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2765"/>
          <a:stretch/>
        </p:blipFill>
        <p:spPr>
          <a:xfrm>
            <a:off x="9072772" y="2563571"/>
            <a:ext cx="1339202" cy="803985"/>
          </a:xfrm>
          <a:prstGeom prst="rect">
            <a:avLst/>
          </a:prstGeom>
        </p:spPr>
      </p:pic>
      <p:grpSp>
        <p:nvGrpSpPr>
          <p:cNvPr id="49" name="Group 48">
            <a:extLst>
              <a:ext uri="{FF2B5EF4-FFF2-40B4-BE49-F238E27FC236}">
                <a16:creationId xmlns:a16="http://schemas.microsoft.com/office/drawing/2014/main" id="{FF066F64-9B08-482A-B85A-603F6B2BE7BB}"/>
              </a:ext>
              <a:ext uri="{C183D7F6-B498-43B3-948B-1728B52AA6E4}">
                <adec:decorative xmlns:adec="http://schemas.microsoft.com/office/drawing/2017/decorative" val="1"/>
              </a:ext>
            </a:extLst>
          </p:cNvPr>
          <p:cNvGrpSpPr/>
          <p:nvPr/>
        </p:nvGrpSpPr>
        <p:grpSpPr>
          <a:xfrm>
            <a:off x="9072984" y="2534621"/>
            <a:ext cx="1350100" cy="321627"/>
            <a:chOff x="9073062" y="1902356"/>
            <a:chExt cx="1350100" cy="321627"/>
          </a:xfrm>
        </p:grpSpPr>
        <p:sp>
          <p:nvSpPr>
            <p:cNvPr id="155" name="Shape 635">
              <a:extLst>
                <a:ext uri="{FF2B5EF4-FFF2-40B4-BE49-F238E27FC236}">
                  <a16:creationId xmlns:a16="http://schemas.microsoft.com/office/drawing/2014/main" id="{B89F4B50-86CF-45AD-9E30-DD1FD5938E49}"/>
                </a:ext>
              </a:extLst>
            </p:cNvPr>
            <p:cNvSpPr/>
            <p:nvPr/>
          </p:nvSpPr>
          <p:spPr>
            <a:xfrm>
              <a:off x="9073062" y="1926009"/>
              <a:ext cx="1350100" cy="274320"/>
            </a:xfrm>
            <a:prstGeom prst="rect">
              <a:avLst/>
            </a:prstGeom>
            <a:solidFill>
              <a:srgbClr val="D41123"/>
            </a:solidFill>
            <a:ln w="12700" cap="flat">
              <a:noFill/>
              <a:miter lim="400000"/>
            </a:ln>
            <a:effectLst/>
          </p:spPr>
          <p:txBody>
            <a:bodyPr wrap="square" lIns="0" tIns="0" rIns="0" bIns="0" numCol="1" anchor="ctr">
              <a:noAutofit/>
            </a:bodyPr>
            <a:lstStyle/>
            <a:p>
              <a:pPr marL="0" marR="0" lvl="0" indent="0" algn="ctr" defTabSz="292038" rtl="0" eaLnBrk="1" fontAlgn="auto" latinLnBrk="0" hangingPunct="1">
                <a:lnSpc>
                  <a:spcPct val="100000"/>
                </a:lnSpc>
                <a:spcBef>
                  <a:spcPts val="0"/>
                </a:spcBef>
                <a:spcAft>
                  <a:spcPts val="0"/>
                </a:spcAft>
                <a:buClrTx/>
                <a:buSzTx/>
                <a:buFontTx/>
                <a:buNone/>
                <a:tabLst/>
                <a:defRPr sz="2800">
                  <a:solidFill>
                    <a:srgbClr val="FFFFFF"/>
                  </a:solidFill>
                  <a:latin typeface="Avenir Next W1G Light"/>
                  <a:ea typeface="Avenir Next W1G Light"/>
                  <a:cs typeface="Avenir Next W1G Light"/>
                  <a:sym typeface="Avenir Next W1G Light"/>
                </a:defRPr>
              </a:pPr>
              <a:endParaRPr kumimoji="0" lang="en-US" sz="900" b="0" i="0" u="none" strike="noStrike" kern="0" cap="none" spc="0" normalizeH="0" baseline="0" noProof="0">
                <a:ln>
                  <a:noFill/>
                </a:ln>
                <a:solidFill>
                  <a:srgbClr val="FFFFFF"/>
                </a:solidFill>
                <a:effectLst/>
                <a:uLnTx/>
                <a:uFillTx/>
                <a:latin typeface="Arial" panose="020B0604020202020204" pitchFamily="34" charset="0"/>
                <a:ea typeface="Avenir Next W1G Light"/>
                <a:cs typeface="Arial" panose="020B0604020202020204" pitchFamily="34" charset="0"/>
                <a:sym typeface="Avenir Next W1G Light"/>
              </a:endParaRPr>
            </a:p>
          </p:txBody>
        </p:sp>
        <p:sp>
          <p:nvSpPr>
            <p:cNvPr id="156" name="TextBox 155">
              <a:extLst>
                <a:ext uri="{FF2B5EF4-FFF2-40B4-BE49-F238E27FC236}">
                  <a16:creationId xmlns:a16="http://schemas.microsoft.com/office/drawing/2014/main" id="{864986B5-DBDE-4382-B97E-0C58A23835E8}"/>
                </a:ext>
              </a:extLst>
            </p:cNvPr>
            <p:cNvSpPr txBox="1"/>
            <p:nvPr/>
          </p:nvSpPr>
          <p:spPr>
            <a:xfrm>
              <a:off x="9389665" y="1902356"/>
              <a:ext cx="1001017" cy="321627"/>
            </a:xfrm>
            <a:prstGeom prst="rect">
              <a:avLst/>
            </a:prstGeom>
            <a:noFill/>
          </p:spPr>
          <p:txBody>
            <a:bodyPr wrap="square" lIns="0" tIns="97536" rIns="0" bIns="97536" rtlCol="0" anchor="ctr" anchorCtr="0">
              <a:spAutoFit/>
            </a:bodyPr>
            <a:lstStyle/>
            <a:p>
              <a:pPr marL="0" marR="0" lvl="0" indent="0" algn="l" defTabSz="914446" rtl="0" eaLnBrk="1" fontAlgn="auto" latinLnBrk="0" hangingPunct="1">
                <a:lnSpc>
                  <a:spcPct val="90000"/>
                </a:lnSpc>
                <a:spcBef>
                  <a:spcPts val="0"/>
                </a:spcBef>
                <a:spcAft>
                  <a:spcPts val="400"/>
                </a:spcAft>
                <a:buClrTx/>
                <a:buSzTx/>
                <a:buFontTx/>
                <a:buNone/>
                <a:tabLst/>
                <a:defRPr/>
              </a:pPr>
              <a:r>
                <a:rPr kumimoji="0" lang="en-US" sz="9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Access Restricted</a:t>
              </a:r>
            </a:p>
          </p:txBody>
        </p:sp>
        <p:pic>
          <p:nvPicPr>
            <p:cNvPr id="157" name="Graphic 156">
              <a:extLst>
                <a:ext uri="{FF2B5EF4-FFF2-40B4-BE49-F238E27FC236}">
                  <a16:creationId xmlns:a16="http://schemas.microsoft.com/office/drawing/2014/main" id="{2579628F-E456-48E3-960F-4C1656BAF6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6119" y="1968840"/>
              <a:ext cx="224940" cy="188659"/>
            </a:xfrm>
            <a:prstGeom prst="rect">
              <a:avLst/>
            </a:prstGeom>
          </p:spPr>
        </p:pic>
      </p:grpSp>
      <p:grpSp>
        <p:nvGrpSpPr>
          <p:cNvPr id="50" name="Group 49">
            <a:extLst>
              <a:ext uri="{FF2B5EF4-FFF2-40B4-BE49-F238E27FC236}">
                <a16:creationId xmlns:a16="http://schemas.microsoft.com/office/drawing/2014/main" id="{B0BB6145-CFFC-446D-AFD5-6ADBEA365A8F}"/>
              </a:ext>
              <a:ext uri="{C183D7F6-B498-43B3-948B-1728B52AA6E4}">
                <adec:decorative xmlns:adec="http://schemas.microsoft.com/office/drawing/2017/decorative" val="1"/>
              </a:ext>
            </a:extLst>
          </p:cNvPr>
          <p:cNvGrpSpPr/>
          <p:nvPr/>
        </p:nvGrpSpPr>
        <p:grpSpPr>
          <a:xfrm>
            <a:off x="9072984" y="2534621"/>
            <a:ext cx="1368973" cy="321627"/>
            <a:chOff x="9073061" y="1481859"/>
            <a:chExt cx="1368973" cy="321627"/>
          </a:xfrm>
        </p:grpSpPr>
        <p:sp>
          <p:nvSpPr>
            <p:cNvPr id="151" name="Shape 635">
              <a:extLst>
                <a:ext uri="{FF2B5EF4-FFF2-40B4-BE49-F238E27FC236}">
                  <a16:creationId xmlns:a16="http://schemas.microsoft.com/office/drawing/2014/main" id="{215F3CC6-1F39-4DD9-AB58-23A296D788E3}"/>
                </a:ext>
              </a:extLst>
            </p:cNvPr>
            <p:cNvSpPr/>
            <p:nvPr/>
          </p:nvSpPr>
          <p:spPr>
            <a:xfrm>
              <a:off x="9073061" y="1505512"/>
              <a:ext cx="1368973" cy="274320"/>
            </a:xfrm>
            <a:prstGeom prst="rect">
              <a:avLst/>
            </a:prstGeom>
            <a:solidFill>
              <a:srgbClr val="008000"/>
            </a:solidFill>
            <a:ln w="12700" cap="flat">
              <a:noFill/>
              <a:miter lim="400000"/>
            </a:ln>
            <a:effectLst/>
          </p:spPr>
          <p:txBody>
            <a:bodyPr wrap="square" lIns="0" tIns="0" rIns="0" bIns="0" numCol="1" anchor="ctr">
              <a:noAutofit/>
            </a:bodyPr>
            <a:lstStyle/>
            <a:p>
              <a:pPr marL="0" marR="0" lvl="0" indent="0" algn="ctr" defTabSz="292038" rtl="0" eaLnBrk="1" fontAlgn="auto" latinLnBrk="0" hangingPunct="1">
                <a:lnSpc>
                  <a:spcPct val="100000"/>
                </a:lnSpc>
                <a:spcBef>
                  <a:spcPts val="0"/>
                </a:spcBef>
                <a:spcAft>
                  <a:spcPts val="0"/>
                </a:spcAft>
                <a:buClrTx/>
                <a:buSzTx/>
                <a:buFontTx/>
                <a:buNone/>
                <a:tabLst/>
                <a:defRPr sz="2800">
                  <a:solidFill>
                    <a:srgbClr val="FFFFFF"/>
                  </a:solidFill>
                  <a:latin typeface="Avenir Next W1G Light"/>
                  <a:ea typeface="Avenir Next W1G Light"/>
                  <a:cs typeface="Avenir Next W1G Light"/>
                  <a:sym typeface="Avenir Next W1G Light"/>
                </a:defRPr>
              </a:pPr>
              <a:endParaRPr kumimoji="0" lang="en-US" sz="900" b="0" i="0" u="none" strike="noStrike" kern="0" cap="none" spc="0" normalizeH="0" baseline="0" noProof="0">
                <a:ln>
                  <a:noFill/>
                </a:ln>
                <a:solidFill>
                  <a:srgbClr val="FFFFFF"/>
                </a:solidFill>
                <a:effectLst/>
                <a:uLnTx/>
                <a:uFillTx/>
                <a:latin typeface="Arial" panose="020B0604020202020204" pitchFamily="34" charset="0"/>
                <a:ea typeface="Avenir Next W1G Light"/>
                <a:cs typeface="Arial" panose="020B0604020202020204" pitchFamily="34" charset="0"/>
                <a:sym typeface="Avenir Next W1G Light"/>
              </a:endParaRPr>
            </a:p>
          </p:txBody>
        </p:sp>
        <p:sp>
          <p:nvSpPr>
            <p:cNvPr id="152" name="TextBox 151">
              <a:extLst>
                <a:ext uri="{FF2B5EF4-FFF2-40B4-BE49-F238E27FC236}">
                  <a16:creationId xmlns:a16="http://schemas.microsoft.com/office/drawing/2014/main" id="{F4143BC7-D67F-4C68-8A50-587D875538D6}"/>
                </a:ext>
              </a:extLst>
            </p:cNvPr>
            <p:cNvSpPr txBox="1"/>
            <p:nvPr/>
          </p:nvSpPr>
          <p:spPr>
            <a:xfrm>
              <a:off x="9286018" y="1481859"/>
              <a:ext cx="1156016" cy="321627"/>
            </a:xfrm>
            <a:prstGeom prst="rect">
              <a:avLst/>
            </a:prstGeom>
            <a:noFill/>
            <a:effectLst/>
          </p:spPr>
          <p:txBody>
            <a:bodyPr wrap="square" lIns="121920" tIns="97536" rIns="121920" bIns="97536" rtlCol="0" anchor="ctr" anchorCtr="0">
              <a:spAutoFit/>
            </a:bodyPr>
            <a:lstStyle/>
            <a:p>
              <a:pPr marL="0" marR="0" lvl="0" indent="0" algn="l" defTabSz="914446" rtl="0" eaLnBrk="1" fontAlgn="auto" latinLnBrk="0" hangingPunct="1">
                <a:lnSpc>
                  <a:spcPct val="90000"/>
                </a:lnSpc>
                <a:spcBef>
                  <a:spcPts val="0"/>
                </a:spcBef>
                <a:spcAft>
                  <a:spcPts val="400"/>
                </a:spcAft>
                <a:buClrTx/>
                <a:buSzTx/>
                <a:buFontTx/>
                <a:buNone/>
                <a:tabLst/>
                <a:defRPr/>
              </a:pPr>
              <a:r>
                <a:rPr kumimoji="0" lang="en-US" sz="9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Access Restored</a:t>
              </a:r>
            </a:p>
          </p:txBody>
        </p:sp>
        <p:sp>
          <p:nvSpPr>
            <p:cNvPr id="153" name="check" title="Icon of a checkmark">
              <a:extLst>
                <a:ext uri="{FF2B5EF4-FFF2-40B4-BE49-F238E27FC236}">
                  <a16:creationId xmlns:a16="http://schemas.microsoft.com/office/drawing/2014/main" id="{C84E627C-6F1D-484C-A157-68D5C9F886C8}"/>
                </a:ext>
              </a:extLst>
            </p:cNvPr>
            <p:cNvSpPr>
              <a:spLocks noChangeAspect="1"/>
            </p:cNvSpPr>
            <p:nvPr/>
          </p:nvSpPr>
          <p:spPr bwMode="auto">
            <a:xfrm>
              <a:off x="9169610" y="1593751"/>
              <a:ext cx="138564" cy="9784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72698E5E-914F-41EC-9F45-0C21216D22E5}"/>
              </a:ext>
              <a:ext uri="{C183D7F6-B498-43B3-948B-1728B52AA6E4}">
                <adec:decorative xmlns:adec="http://schemas.microsoft.com/office/drawing/2017/decorative" val="1"/>
              </a:ext>
            </a:extLst>
          </p:cNvPr>
          <p:cNvGrpSpPr/>
          <p:nvPr/>
        </p:nvGrpSpPr>
        <p:grpSpPr>
          <a:xfrm>
            <a:off x="9068953" y="3803746"/>
            <a:ext cx="1350100" cy="321627"/>
            <a:chOff x="9073062" y="1902356"/>
            <a:chExt cx="1350100" cy="321627"/>
          </a:xfrm>
        </p:grpSpPr>
        <p:sp>
          <p:nvSpPr>
            <p:cNvPr id="177" name="Shape 635">
              <a:extLst>
                <a:ext uri="{FF2B5EF4-FFF2-40B4-BE49-F238E27FC236}">
                  <a16:creationId xmlns:a16="http://schemas.microsoft.com/office/drawing/2014/main" id="{C89668C9-7A8A-4762-94E4-269CB7A48302}"/>
                </a:ext>
              </a:extLst>
            </p:cNvPr>
            <p:cNvSpPr/>
            <p:nvPr/>
          </p:nvSpPr>
          <p:spPr>
            <a:xfrm>
              <a:off x="9073062" y="1926009"/>
              <a:ext cx="1350100" cy="274320"/>
            </a:xfrm>
            <a:prstGeom prst="rect">
              <a:avLst/>
            </a:prstGeom>
            <a:solidFill>
              <a:srgbClr val="D41123"/>
            </a:solidFill>
            <a:ln w="12700" cap="flat">
              <a:noFill/>
              <a:miter lim="400000"/>
            </a:ln>
            <a:effectLst/>
          </p:spPr>
          <p:txBody>
            <a:bodyPr wrap="square" lIns="0" tIns="0" rIns="0" bIns="0" numCol="1" anchor="ctr">
              <a:noAutofit/>
            </a:bodyPr>
            <a:lstStyle/>
            <a:p>
              <a:pPr marL="0" marR="0" lvl="0" indent="0" algn="ctr" defTabSz="292038" rtl="0" eaLnBrk="1" fontAlgn="auto" latinLnBrk="0" hangingPunct="1">
                <a:lnSpc>
                  <a:spcPct val="100000"/>
                </a:lnSpc>
                <a:spcBef>
                  <a:spcPts val="0"/>
                </a:spcBef>
                <a:spcAft>
                  <a:spcPts val="0"/>
                </a:spcAft>
                <a:buClrTx/>
                <a:buSzTx/>
                <a:buFontTx/>
                <a:buNone/>
                <a:tabLst/>
                <a:defRPr sz="2800">
                  <a:solidFill>
                    <a:srgbClr val="FFFFFF"/>
                  </a:solidFill>
                  <a:latin typeface="Avenir Next W1G Light"/>
                  <a:ea typeface="Avenir Next W1G Light"/>
                  <a:cs typeface="Avenir Next W1G Light"/>
                  <a:sym typeface="Avenir Next W1G Light"/>
                </a:defRPr>
              </a:pPr>
              <a:endParaRPr kumimoji="0" lang="en-US" sz="900" b="0" i="0" u="none" strike="noStrike" kern="0" cap="none" spc="0" normalizeH="0" baseline="0" noProof="0">
                <a:ln>
                  <a:noFill/>
                </a:ln>
                <a:solidFill>
                  <a:srgbClr val="FFFFFF"/>
                </a:solidFill>
                <a:effectLst/>
                <a:uLnTx/>
                <a:uFillTx/>
                <a:latin typeface="Arial" panose="020B0604020202020204" pitchFamily="34" charset="0"/>
                <a:ea typeface="Avenir Next W1G Light"/>
                <a:cs typeface="Arial" panose="020B0604020202020204" pitchFamily="34" charset="0"/>
                <a:sym typeface="Avenir Next W1G Light"/>
              </a:endParaRPr>
            </a:p>
          </p:txBody>
        </p:sp>
        <p:sp>
          <p:nvSpPr>
            <p:cNvPr id="178" name="TextBox 177">
              <a:extLst>
                <a:ext uri="{FF2B5EF4-FFF2-40B4-BE49-F238E27FC236}">
                  <a16:creationId xmlns:a16="http://schemas.microsoft.com/office/drawing/2014/main" id="{86AF8570-0798-4E7B-B384-24FB51E2FB26}"/>
                </a:ext>
              </a:extLst>
            </p:cNvPr>
            <p:cNvSpPr txBox="1"/>
            <p:nvPr/>
          </p:nvSpPr>
          <p:spPr>
            <a:xfrm>
              <a:off x="9389665" y="1902356"/>
              <a:ext cx="1001017" cy="321627"/>
            </a:xfrm>
            <a:prstGeom prst="rect">
              <a:avLst/>
            </a:prstGeom>
            <a:noFill/>
          </p:spPr>
          <p:txBody>
            <a:bodyPr wrap="square" lIns="0" tIns="97536" rIns="0" bIns="97536" rtlCol="0" anchor="ctr" anchorCtr="0">
              <a:spAutoFit/>
            </a:bodyPr>
            <a:lstStyle/>
            <a:p>
              <a:pPr marL="0" marR="0" lvl="0" indent="0" algn="l" defTabSz="914446" rtl="0" eaLnBrk="1" fontAlgn="auto" latinLnBrk="0" hangingPunct="1">
                <a:lnSpc>
                  <a:spcPct val="90000"/>
                </a:lnSpc>
                <a:spcBef>
                  <a:spcPts val="0"/>
                </a:spcBef>
                <a:spcAft>
                  <a:spcPts val="400"/>
                </a:spcAft>
                <a:buClrTx/>
                <a:buSzTx/>
                <a:buFontTx/>
                <a:buNone/>
                <a:tabLst/>
                <a:defRPr/>
              </a:pPr>
              <a:r>
                <a:rPr kumimoji="0" lang="en-US" sz="9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Access Restricted</a:t>
              </a:r>
            </a:p>
          </p:txBody>
        </p:sp>
        <p:pic>
          <p:nvPicPr>
            <p:cNvPr id="179" name="Graphic 178">
              <a:extLst>
                <a:ext uri="{FF2B5EF4-FFF2-40B4-BE49-F238E27FC236}">
                  <a16:creationId xmlns:a16="http://schemas.microsoft.com/office/drawing/2014/main" id="{E82FB036-20B4-44DE-8F1E-B5037882D1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6119" y="1968840"/>
              <a:ext cx="224940" cy="188659"/>
            </a:xfrm>
            <a:prstGeom prst="rect">
              <a:avLst/>
            </a:prstGeom>
          </p:spPr>
        </p:pic>
      </p:grpSp>
      <p:grpSp>
        <p:nvGrpSpPr>
          <p:cNvPr id="172" name="Group 171">
            <a:extLst>
              <a:ext uri="{FF2B5EF4-FFF2-40B4-BE49-F238E27FC236}">
                <a16:creationId xmlns:a16="http://schemas.microsoft.com/office/drawing/2014/main" id="{271B2509-8593-44B1-B7F0-79439BF1B00E}"/>
              </a:ext>
              <a:ext uri="{C183D7F6-B498-43B3-948B-1728B52AA6E4}">
                <adec:decorative xmlns:adec="http://schemas.microsoft.com/office/drawing/2017/decorative" val="1"/>
              </a:ext>
            </a:extLst>
          </p:cNvPr>
          <p:cNvGrpSpPr/>
          <p:nvPr/>
        </p:nvGrpSpPr>
        <p:grpSpPr>
          <a:xfrm>
            <a:off x="9072984" y="3803746"/>
            <a:ext cx="1351097" cy="321627"/>
            <a:chOff x="9073062" y="1481859"/>
            <a:chExt cx="1351097" cy="321627"/>
          </a:xfrm>
        </p:grpSpPr>
        <p:sp>
          <p:nvSpPr>
            <p:cNvPr id="174" name="Shape 635">
              <a:extLst>
                <a:ext uri="{FF2B5EF4-FFF2-40B4-BE49-F238E27FC236}">
                  <a16:creationId xmlns:a16="http://schemas.microsoft.com/office/drawing/2014/main" id="{1267807E-10A2-4083-AF9F-092B12E8AF51}"/>
                </a:ext>
              </a:extLst>
            </p:cNvPr>
            <p:cNvSpPr/>
            <p:nvPr/>
          </p:nvSpPr>
          <p:spPr>
            <a:xfrm>
              <a:off x="9073062" y="1505512"/>
              <a:ext cx="1347562" cy="274320"/>
            </a:xfrm>
            <a:prstGeom prst="rect">
              <a:avLst/>
            </a:prstGeom>
            <a:solidFill>
              <a:srgbClr val="008000"/>
            </a:solidFill>
            <a:ln w="12700" cap="flat">
              <a:noFill/>
              <a:miter lim="400000"/>
            </a:ln>
            <a:effectLst/>
          </p:spPr>
          <p:txBody>
            <a:bodyPr wrap="square" lIns="0" tIns="0" rIns="0" bIns="0" numCol="1" anchor="ctr">
              <a:noAutofit/>
            </a:bodyPr>
            <a:lstStyle/>
            <a:p>
              <a:pPr marL="0" marR="0" lvl="0" indent="0" algn="ctr" defTabSz="292038" rtl="0" eaLnBrk="1" fontAlgn="auto" latinLnBrk="0" hangingPunct="1">
                <a:lnSpc>
                  <a:spcPct val="100000"/>
                </a:lnSpc>
                <a:spcBef>
                  <a:spcPts val="0"/>
                </a:spcBef>
                <a:spcAft>
                  <a:spcPts val="0"/>
                </a:spcAft>
                <a:buClrTx/>
                <a:buSzTx/>
                <a:buFontTx/>
                <a:buNone/>
                <a:tabLst/>
                <a:defRPr sz="2800">
                  <a:solidFill>
                    <a:srgbClr val="FFFFFF"/>
                  </a:solidFill>
                  <a:latin typeface="Avenir Next W1G Light"/>
                  <a:ea typeface="Avenir Next W1G Light"/>
                  <a:cs typeface="Avenir Next W1G Light"/>
                  <a:sym typeface="Avenir Next W1G Light"/>
                </a:defRPr>
              </a:pPr>
              <a:endParaRPr kumimoji="0" lang="en-US" sz="900" b="0" i="0" u="none" strike="noStrike" kern="0" cap="none" spc="0" normalizeH="0" baseline="0" noProof="0">
                <a:ln>
                  <a:noFill/>
                </a:ln>
                <a:solidFill>
                  <a:srgbClr val="FFFFFF"/>
                </a:solidFill>
                <a:effectLst/>
                <a:uLnTx/>
                <a:uFillTx/>
                <a:latin typeface="Arial" panose="020B0604020202020204" pitchFamily="34" charset="0"/>
                <a:ea typeface="Avenir Next W1G Light"/>
                <a:cs typeface="Arial" panose="020B0604020202020204" pitchFamily="34" charset="0"/>
                <a:sym typeface="Avenir Next W1G Light"/>
              </a:endParaRPr>
            </a:p>
          </p:txBody>
        </p:sp>
        <p:sp>
          <p:nvSpPr>
            <p:cNvPr id="175" name="TextBox 174">
              <a:extLst>
                <a:ext uri="{FF2B5EF4-FFF2-40B4-BE49-F238E27FC236}">
                  <a16:creationId xmlns:a16="http://schemas.microsoft.com/office/drawing/2014/main" id="{71231813-E6EA-4BB7-9FA3-C175D261F131}"/>
                </a:ext>
              </a:extLst>
            </p:cNvPr>
            <p:cNvSpPr txBox="1"/>
            <p:nvPr/>
          </p:nvSpPr>
          <p:spPr>
            <a:xfrm>
              <a:off x="9286018" y="1481859"/>
              <a:ext cx="1138141" cy="321627"/>
            </a:xfrm>
            <a:prstGeom prst="rect">
              <a:avLst/>
            </a:prstGeom>
            <a:noFill/>
            <a:effectLst/>
          </p:spPr>
          <p:txBody>
            <a:bodyPr wrap="square" lIns="121920" tIns="97536" rIns="121920" bIns="97536" rtlCol="0" anchor="ctr" anchorCtr="0">
              <a:spAutoFit/>
            </a:bodyPr>
            <a:lstStyle/>
            <a:p>
              <a:pPr marL="0" marR="0" lvl="0" indent="0" algn="l" defTabSz="914446" rtl="0" eaLnBrk="1" fontAlgn="auto" latinLnBrk="0" hangingPunct="1">
                <a:lnSpc>
                  <a:spcPct val="90000"/>
                </a:lnSpc>
                <a:spcBef>
                  <a:spcPts val="0"/>
                </a:spcBef>
                <a:spcAft>
                  <a:spcPts val="400"/>
                </a:spcAft>
                <a:buClrTx/>
                <a:buSzTx/>
                <a:buFontTx/>
                <a:buNone/>
                <a:tabLst/>
                <a:defRPr/>
              </a:pPr>
              <a:r>
                <a:rPr kumimoji="0" lang="en-US" sz="9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Access Restored</a:t>
              </a:r>
            </a:p>
          </p:txBody>
        </p:sp>
        <p:sp>
          <p:nvSpPr>
            <p:cNvPr id="176" name="check" title="Icon of a checkmark">
              <a:extLst>
                <a:ext uri="{FF2B5EF4-FFF2-40B4-BE49-F238E27FC236}">
                  <a16:creationId xmlns:a16="http://schemas.microsoft.com/office/drawing/2014/main" id="{451F6120-8061-42B2-95CB-76CAD87ECFF4}"/>
                </a:ext>
              </a:extLst>
            </p:cNvPr>
            <p:cNvSpPr>
              <a:spLocks noChangeAspect="1"/>
            </p:cNvSpPr>
            <p:nvPr/>
          </p:nvSpPr>
          <p:spPr bwMode="auto">
            <a:xfrm>
              <a:off x="9169610" y="1593751"/>
              <a:ext cx="138564" cy="9784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22" name="Group 221">
            <a:extLst>
              <a:ext uri="{FF2B5EF4-FFF2-40B4-BE49-F238E27FC236}">
                <a16:creationId xmlns:a16="http://schemas.microsoft.com/office/drawing/2014/main" id="{8B820E50-5E91-418A-AD4C-2729FBB8942D}"/>
              </a:ext>
              <a:ext uri="{C183D7F6-B498-43B3-948B-1728B52AA6E4}">
                <adec:decorative xmlns:adec="http://schemas.microsoft.com/office/drawing/2017/decorative" val="1"/>
              </a:ext>
            </a:extLst>
          </p:cNvPr>
          <p:cNvGrpSpPr/>
          <p:nvPr/>
        </p:nvGrpSpPr>
        <p:grpSpPr>
          <a:xfrm>
            <a:off x="9056477" y="3812164"/>
            <a:ext cx="2117280" cy="1038843"/>
            <a:chOff x="9056477" y="3812164"/>
            <a:chExt cx="2117280" cy="1038843"/>
          </a:xfrm>
        </p:grpSpPr>
        <p:sp>
          <p:nvSpPr>
            <p:cNvPr id="170" name="TextBox 169">
              <a:extLst>
                <a:ext uri="{FF2B5EF4-FFF2-40B4-BE49-F238E27FC236}">
                  <a16:creationId xmlns:a16="http://schemas.microsoft.com/office/drawing/2014/main" id="{C3C0FE5E-7EDD-409D-8190-E74B39D22FAF}"/>
                </a:ext>
              </a:extLst>
            </p:cNvPr>
            <p:cNvSpPr txBox="1"/>
            <p:nvPr/>
          </p:nvSpPr>
          <p:spPr>
            <a:xfrm>
              <a:off x="10611246" y="4248486"/>
              <a:ext cx="562511" cy="1661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9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1A1A1A"/>
                      </a:gs>
                      <a:gs pos="98000">
                        <a:srgbClr val="1A1A1A"/>
                      </a:gs>
                    </a:gsLst>
                    <a:lin ang="5400000" scaled="1"/>
                  </a:gradFill>
                  <a:effectLst/>
                  <a:uLnTx/>
                  <a:uFillTx/>
                  <a:latin typeface="Segoe"/>
                  <a:ea typeface="+mn-ea"/>
                  <a:cs typeface="+mn-cs"/>
                </a:rPr>
                <a:t>User</a:t>
              </a:r>
            </a:p>
          </p:txBody>
        </p:sp>
        <p:sp>
          <p:nvSpPr>
            <p:cNvPr id="173" name="monitor">
              <a:extLst>
                <a:ext uri="{FF2B5EF4-FFF2-40B4-BE49-F238E27FC236}">
                  <a16:creationId xmlns:a16="http://schemas.microsoft.com/office/drawing/2014/main" id="{43FE4BD7-CAFB-4D9E-8D15-BF3B48BAF6F9}"/>
                </a:ext>
              </a:extLst>
            </p:cNvPr>
            <p:cNvSpPr>
              <a:spLocks noChangeAspect="1" noEditPoints="1"/>
            </p:cNvSpPr>
            <p:nvPr/>
          </p:nvSpPr>
          <p:spPr bwMode="auto">
            <a:xfrm>
              <a:off x="9056477" y="3812164"/>
              <a:ext cx="1369184" cy="103884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50800" cap="rnd">
              <a:solidFill>
                <a:srgbClr val="7576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marL="0" marR="0" lvl="0" indent="0" algn="l"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BD388914-5C4F-4D18-B5FF-D478AD3B959B}"/>
              </a:ext>
              <a:ext uri="{C183D7F6-B498-43B3-948B-1728B52AA6E4}">
                <adec:decorative xmlns:adec="http://schemas.microsoft.com/office/drawing/2017/decorative" val="1"/>
              </a:ext>
            </a:extLst>
          </p:cNvPr>
          <p:cNvGrpSpPr/>
          <p:nvPr/>
        </p:nvGrpSpPr>
        <p:grpSpPr>
          <a:xfrm>
            <a:off x="9067956" y="5070437"/>
            <a:ext cx="1350100" cy="321627"/>
            <a:chOff x="9073062" y="1902356"/>
            <a:chExt cx="1350100" cy="321627"/>
          </a:xfrm>
        </p:grpSpPr>
        <p:sp>
          <p:nvSpPr>
            <p:cNvPr id="189" name="Shape 635">
              <a:extLst>
                <a:ext uri="{FF2B5EF4-FFF2-40B4-BE49-F238E27FC236}">
                  <a16:creationId xmlns:a16="http://schemas.microsoft.com/office/drawing/2014/main" id="{8CF1B696-E6AF-4827-BB56-BF5164D1F28B}"/>
                </a:ext>
              </a:extLst>
            </p:cNvPr>
            <p:cNvSpPr/>
            <p:nvPr/>
          </p:nvSpPr>
          <p:spPr>
            <a:xfrm>
              <a:off x="9073062" y="1926009"/>
              <a:ext cx="1350100" cy="274320"/>
            </a:xfrm>
            <a:prstGeom prst="rect">
              <a:avLst/>
            </a:prstGeom>
            <a:solidFill>
              <a:srgbClr val="D41123"/>
            </a:solidFill>
            <a:ln w="12700" cap="flat">
              <a:noFill/>
              <a:miter lim="400000"/>
            </a:ln>
            <a:effectLst/>
          </p:spPr>
          <p:txBody>
            <a:bodyPr wrap="square" lIns="0" tIns="0" rIns="0" bIns="0" numCol="1" anchor="ctr">
              <a:noAutofit/>
            </a:bodyPr>
            <a:lstStyle/>
            <a:p>
              <a:pPr marL="0" marR="0" lvl="0" indent="0" algn="ctr" defTabSz="292038" rtl="0" eaLnBrk="1" fontAlgn="auto" latinLnBrk="0" hangingPunct="1">
                <a:lnSpc>
                  <a:spcPct val="100000"/>
                </a:lnSpc>
                <a:spcBef>
                  <a:spcPts val="0"/>
                </a:spcBef>
                <a:spcAft>
                  <a:spcPts val="0"/>
                </a:spcAft>
                <a:buClrTx/>
                <a:buSzTx/>
                <a:buFontTx/>
                <a:buNone/>
                <a:tabLst/>
                <a:defRPr sz="2800">
                  <a:solidFill>
                    <a:srgbClr val="FFFFFF"/>
                  </a:solidFill>
                  <a:latin typeface="Avenir Next W1G Light"/>
                  <a:ea typeface="Avenir Next W1G Light"/>
                  <a:cs typeface="Avenir Next W1G Light"/>
                  <a:sym typeface="Avenir Next W1G Light"/>
                </a:defRPr>
              </a:pPr>
              <a:endParaRPr kumimoji="0" lang="en-US" sz="900" b="0" i="0" u="none" strike="noStrike" kern="0" cap="none" spc="0" normalizeH="0" baseline="0" noProof="0">
                <a:ln>
                  <a:noFill/>
                </a:ln>
                <a:solidFill>
                  <a:srgbClr val="FFFFFF"/>
                </a:solidFill>
                <a:effectLst/>
                <a:uLnTx/>
                <a:uFillTx/>
                <a:latin typeface="Arial" panose="020B0604020202020204" pitchFamily="34" charset="0"/>
                <a:ea typeface="Avenir Next W1G Light"/>
                <a:cs typeface="Arial" panose="020B0604020202020204" pitchFamily="34" charset="0"/>
                <a:sym typeface="Avenir Next W1G Light"/>
              </a:endParaRPr>
            </a:p>
          </p:txBody>
        </p:sp>
        <p:sp>
          <p:nvSpPr>
            <p:cNvPr id="190" name="TextBox 189">
              <a:extLst>
                <a:ext uri="{FF2B5EF4-FFF2-40B4-BE49-F238E27FC236}">
                  <a16:creationId xmlns:a16="http://schemas.microsoft.com/office/drawing/2014/main" id="{FB4F53B7-8B4B-45AB-9024-8DB826261F0C}"/>
                </a:ext>
              </a:extLst>
            </p:cNvPr>
            <p:cNvSpPr txBox="1"/>
            <p:nvPr/>
          </p:nvSpPr>
          <p:spPr>
            <a:xfrm>
              <a:off x="9389665" y="1902356"/>
              <a:ext cx="1001017" cy="321627"/>
            </a:xfrm>
            <a:prstGeom prst="rect">
              <a:avLst/>
            </a:prstGeom>
            <a:noFill/>
          </p:spPr>
          <p:txBody>
            <a:bodyPr wrap="square" lIns="0" tIns="97536" rIns="0" bIns="97536" rtlCol="0" anchor="ctr" anchorCtr="0">
              <a:spAutoFit/>
            </a:bodyPr>
            <a:lstStyle/>
            <a:p>
              <a:pPr marL="0" marR="0" lvl="0" indent="0" algn="l" defTabSz="914446" rtl="0" eaLnBrk="1" fontAlgn="auto" latinLnBrk="0" hangingPunct="1">
                <a:lnSpc>
                  <a:spcPct val="90000"/>
                </a:lnSpc>
                <a:spcBef>
                  <a:spcPts val="0"/>
                </a:spcBef>
                <a:spcAft>
                  <a:spcPts val="400"/>
                </a:spcAft>
                <a:buClrTx/>
                <a:buSzTx/>
                <a:buFontTx/>
                <a:buNone/>
                <a:tabLst/>
                <a:defRPr/>
              </a:pPr>
              <a:r>
                <a:rPr kumimoji="0" lang="en-US" sz="9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Access Restricted</a:t>
              </a:r>
            </a:p>
          </p:txBody>
        </p:sp>
        <p:pic>
          <p:nvPicPr>
            <p:cNvPr id="191" name="Graphic 190">
              <a:extLst>
                <a:ext uri="{FF2B5EF4-FFF2-40B4-BE49-F238E27FC236}">
                  <a16:creationId xmlns:a16="http://schemas.microsoft.com/office/drawing/2014/main" id="{5625F28C-C5DE-4C26-8896-9AE0AC405A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6119" y="1968840"/>
              <a:ext cx="224940" cy="188659"/>
            </a:xfrm>
            <a:prstGeom prst="rect">
              <a:avLst/>
            </a:prstGeom>
          </p:spPr>
        </p:pic>
      </p:grpSp>
      <p:grpSp>
        <p:nvGrpSpPr>
          <p:cNvPr id="184" name="Group 183">
            <a:extLst>
              <a:ext uri="{FF2B5EF4-FFF2-40B4-BE49-F238E27FC236}">
                <a16:creationId xmlns:a16="http://schemas.microsoft.com/office/drawing/2014/main" id="{A36154B1-4E3C-4B50-B89F-F614A2543DC6}"/>
              </a:ext>
              <a:ext uri="{C183D7F6-B498-43B3-948B-1728B52AA6E4}">
                <adec:decorative xmlns:adec="http://schemas.microsoft.com/office/drawing/2017/decorative" val="1"/>
              </a:ext>
            </a:extLst>
          </p:cNvPr>
          <p:cNvGrpSpPr/>
          <p:nvPr/>
        </p:nvGrpSpPr>
        <p:grpSpPr>
          <a:xfrm>
            <a:off x="9072984" y="5070437"/>
            <a:ext cx="1351098" cy="321627"/>
            <a:chOff x="9073061" y="1481859"/>
            <a:chExt cx="1351098" cy="321627"/>
          </a:xfrm>
        </p:grpSpPr>
        <p:sp>
          <p:nvSpPr>
            <p:cNvPr id="186" name="Shape 635">
              <a:extLst>
                <a:ext uri="{FF2B5EF4-FFF2-40B4-BE49-F238E27FC236}">
                  <a16:creationId xmlns:a16="http://schemas.microsoft.com/office/drawing/2014/main" id="{1EB1EF63-475B-4668-A03C-C2C4528C135A}"/>
                </a:ext>
              </a:extLst>
            </p:cNvPr>
            <p:cNvSpPr/>
            <p:nvPr/>
          </p:nvSpPr>
          <p:spPr>
            <a:xfrm>
              <a:off x="9073061" y="1505512"/>
              <a:ext cx="1350099" cy="274320"/>
            </a:xfrm>
            <a:prstGeom prst="rect">
              <a:avLst/>
            </a:prstGeom>
            <a:solidFill>
              <a:srgbClr val="008000"/>
            </a:solidFill>
            <a:ln w="12700" cap="flat">
              <a:noFill/>
              <a:miter lim="400000"/>
            </a:ln>
            <a:effectLst/>
          </p:spPr>
          <p:txBody>
            <a:bodyPr wrap="square" lIns="0" tIns="0" rIns="0" bIns="0" numCol="1" anchor="ctr">
              <a:noAutofit/>
            </a:bodyPr>
            <a:lstStyle/>
            <a:p>
              <a:pPr marL="0" marR="0" lvl="0" indent="0" algn="ctr" defTabSz="292038" rtl="0" eaLnBrk="1" fontAlgn="auto" latinLnBrk="0" hangingPunct="1">
                <a:lnSpc>
                  <a:spcPct val="100000"/>
                </a:lnSpc>
                <a:spcBef>
                  <a:spcPts val="0"/>
                </a:spcBef>
                <a:spcAft>
                  <a:spcPts val="0"/>
                </a:spcAft>
                <a:buClrTx/>
                <a:buSzTx/>
                <a:buFontTx/>
                <a:buNone/>
                <a:tabLst/>
                <a:defRPr sz="2800">
                  <a:solidFill>
                    <a:srgbClr val="FFFFFF"/>
                  </a:solidFill>
                  <a:latin typeface="Avenir Next W1G Light"/>
                  <a:ea typeface="Avenir Next W1G Light"/>
                  <a:cs typeface="Avenir Next W1G Light"/>
                  <a:sym typeface="Avenir Next W1G Light"/>
                </a:defRPr>
              </a:pPr>
              <a:endParaRPr kumimoji="0" lang="en-US" sz="900" b="0" i="0" u="none" strike="noStrike" kern="0" cap="none" spc="0" normalizeH="0" baseline="0" noProof="0">
                <a:ln>
                  <a:noFill/>
                </a:ln>
                <a:solidFill>
                  <a:srgbClr val="FFFFFF"/>
                </a:solidFill>
                <a:effectLst/>
                <a:uLnTx/>
                <a:uFillTx/>
                <a:latin typeface="Arial" panose="020B0604020202020204" pitchFamily="34" charset="0"/>
                <a:ea typeface="Avenir Next W1G Light"/>
                <a:cs typeface="Arial" panose="020B0604020202020204" pitchFamily="34" charset="0"/>
                <a:sym typeface="Avenir Next W1G Light"/>
              </a:endParaRPr>
            </a:p>
          </p:txBody>
        </p:sp>
        <p:sp>
          <p:nvSpPr>
            <p:cNvPr id="187" name="TextBox 186">
              <a:extLst>
                <a:ext uri="{FF2B5EF4-FFF2-40B4-BE49-F238E27FC236}">
                  <a16:creationId xmlns:a16="http://schemas.microsoft.com/office/drawing/2014/main" id="{AF2D4541-D002-40B7-8005-59DD60F77E93}"/>
                </a:ext>
              </a:extLst>
            </p:cNvPr>
            <p:cNvSpPr txBox="1"/>
            <p:nvPr/>
          </p:nvSpPr>
          <p:spPr>
            <a:xfrm>
              <a:off x="9286018" y="1481859"/>
              <a:ext cx="1138141" cy="321627"/>
            </a:xfrm>
            <a:prstGeom prst="rect">
              <a:avLst/>
            </a:prstGeom>
            <a:noFill/>
            <a:effectLst/>
          </p:spPr>
          <p:txBody>
            <a:bodyPr wrap="square" lIns="121920" tIns="97536" rIns="121920" bIns="97536" rtlCol="0" anchor="ctr" anchorCtr="0">
              <a:spAutoFit/>
            </a:bodyPr>
            <a:lstStyle/>
            <a:p>
              <a:pPr marL="0" marR="0" lvl="0" indent="0" algn="l" defTabSz="914446" rtl="0" eaLnBrk="1" fontAlgn="auto" latinLnBrk="0" hangingPunct="1">
                <a:lnSpc>
                  <a:spcPct val="90000"/>
                </a:lnSpc>
                <a:spcBef>
                  <a:spcPts val="0"/>
                </a:spcBef>
                <a:spcAft>
                  <a:spcPts val="400"/>
                </a:spcAft>
                <a:buClrTx/>
                <a:buSzTx/>
                <a:buFontTx/>
                <a:buNone/>
                <a:tabLst/>
                <a:defRPr/>
              </a:pPr>
              <a:r>
                <a:rPr kumimoji="0" lang="en-US" sz="9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Access Restored</a:t>
              </a:r>
            </a:p>
          </p:txBody>
        </p:sp>
        <p:sp>
          <p:nvSpPr>
            <p:cNvPr id="188" name="check" title="Icon of a checkmark">
              <a:extLst>
                <a:ext uri="{FF2B5EF4-FFF2-40B4-BE49-F238E27FC236}">
                  <a16:creationId xmlns:a16="http://schemas.microsoft.com/office/drawing/2014/main" id="{F0CEFC8C-3AA3-48EE-A2AC-7FAE7419664A}"/>
                </a:ext>
              </a:extLst>
            </p:cNvPr>
            <p:cNvSpPr>
              <a:spLocks noChangeAspect="1"/>
            </p:cNvSpPr>
            <p:nvPr/>
          </p:nvSpPr>
          <p:spPr bwMode="auto">
            <a:xfrm>
              <a:off x="9169610" y="1593751"/>
              <a:ext cx="138564" cy="9784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23" name="Group 222">
            <a:extLst>
              <a:ext uri="{FF2B5EF4-FFF2-40B4-BE49-F238E27FC236}">
                <a16:creationId xmlns:a16="http://schemas.microsoft.com/office/drawing/2014/main" id="{8382C48D-F838-415A-8FED-5D7920F4469B}"/>
              </a:ext>
              <a:ext uri="{C183D7F6-B498-43B3-948B-1728B52AA6E4}">
                <adec:decorative xmlns:adec="http://schemas.microsoft.com/office/drawing/2017/decorative" val="1"/>
              </a:ext>
            </a:extLst>
          </p:cNvPr>
          <p:cNvGrpSpPr/>
          <p:nvPr/>
        </p:nvGrpSpPr>
        <p:grpSpPr>
          <a:xfrm>
            <a:off x="9056477" y="5076512"/>
            <a:ext cx="2117280" cy="1038843"/>
            <a:chOff x="9056477" y="5076512"/>
            <a:chExt cx="2117280" cy="1038843"/>
          </a:xfrm>
        </p:grpSpPr>
        <p:sp>
          <p:nvSpPr>
            <p:cNvPr id="182" name="TextBox 181">
              <a:extLst>
                <a:ext uri="{FF2B5EF4-FFF2-40B4-BE49-F238E27FC236}">
                  <a16:creationId xmlns:a16="http://schemas.microsoft.com/office/drawing/2014/main" id="{2FAA94C2-A5F4-48C8-B163-724173BC28F5}"/>
                </a:ext>
              </a:extLst>
            </p:cNvPr>
            <p:cNvSpPr txBox="1"/>
            <p:nvPr/>
          </p:nvSpPr>
          <p:spPr>
            <a:xfrm>
              <a:off x="10611246" y="5512834"/>
              <a:ext cx="562511" cy="1661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9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1A1A1A"/>
                      </a:gs>
                      <a:gs pos="98000">
                        <a:srgbClr val="1A1A1A"/>
                      </a:gs>
                    </a:gsLst>
                    <a:lin ang="5400000" scaled="1"/>
                  </a:gradFill>
                  <a:effectLst/>
                  <a:uLnTx/>
                  <a:uFillTx/>
                  <a:latin typeface="Segoe"/>
                  <a:ea typeface="+mn-ea"/>
                  <a:cs typeface="+mn-cs"/>
                </a:rPr>
                <a:t>User</a:t>
              </a:r>
            </a:p>
          </p:txBody>
        </p:sp>
        <p:sp>
          <p:nvSpPr>
            <p:cNvPr id="185" name="monitor">
              <a:extLst>
                <a:ext uri="{FF2B5EF4-FFF2-40B4-BE49-F238E27FC236}">
                  <a16:creationId xmlns:a16="http://schemas.microsoft.com/office/drawing/2014/main" id="{FBC2C56D-BBC9-4CF6-9873-BEA3F36B7097}"/>
                </a:ext>
              </a:extLst>
            </p:cNvPr>
            <p:cNvSpPr>
              <a:spLocks noChangeAspect="1" noEditPoints="1"/>
            </p:cNvSpPr>
            <p:nvPr/>
          </p:nvSpPr>
          <p:spPr bwMode="auto">
            <a:xfrm>
              <a:off x="9056477" y="5076512"/>
              <a:ext cx="1369184" cy="103884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50800" cap="rnd">
              <a:solidFill>
                <a:srgbClr val="7576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marL="0" marR="0" lvl="0" indent="0" algn="l"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97" name="TextBox 196">
            <a:extLst>
              <a:ext uri="{FF2B5EF4-FFF2-40B4-BE49-F238E27FC236}">
                <a16:creationId xmlns:a16="http://schemas.microsoft.com/office/drawing/2014/main" id="{2E2ABD80-F823-4A40-948C-8B84D0CFAEDE}"/>
              </a:ext>
              <a:ext uri="{C183D7F6-B498-43B3-948B-1728B52AA6E4}">
                <adec:decorative xmlns:adec="http://schemas.microsoft.com/office/drawing/2017/decorative" val="1"/>
              </a:ext>
            </a:extLst>
          </p:cNvPr>
          <p:cNvSpPr txBox="1"/>
          <p:nvPr/>
        </p:nvSpPr>
        <p:spPr>
          <a:xfrm>
            <a:off x="8609699" y="1986711"/>
            <a:ext cx="2387369" cy="424732"/>
          </a:xfrm>
          <a:prstGeom prst="rect">
            <a:avLst/>
          </a:prstGeom>
          <a:noFill/>
          <a:ln>
            <a:noFill/>
          </a:ln>
        </p:spPr>
        <p:txBody>
          <a:bodyPr wrap="square" lIns="0" rIns="0" rtlCol="0" anchor="ctr" anchorCtr="1">
            <a:spAutoFit/>
          </a:bodyPr>
          <a:lstStyle>
            <a:defPPr>
              <a:defRPr lang="en-US"/>
            </a:defPPr>
            <a:lvl1pPr algn="ctr" defTabSz="913523">
              <a:lnSpc>
                <a:spcPct val="90000"/>
              </a:lnSpc>
              <a:defRPr sz="1200" kern="0">
                <a:gradFill>
                  <a:gsLst>
                    <a:gs pos="0">
                      <a:schemeClr val="tx1"/>
                    </a:gs>
                    <a:gs pos="100000">
                      <a:schemeClr val="tx1"/>
                    </a:gs>
                  </a:gsLst>
                  <a:lin ang="5400000" scaled="0"/>
                </a:gradFill>
                <a:latin typeface="Segoe UI"/>
                <a:cs typeface="Segoe UI" charset="0"/>
              </a:defRPr>
            </a:lvl1pPr>
            <a:lvl2pPr marL="457157" defTabSz="914314"/>
            <a:lvl3pPr marL="914314" defTabSz="914314"/>
            <a:lvl4pPr marL="1371471" defTabSz="914314"/>
            <a:lvl5pPr marL="1828628" defTabSz="914314"/>
            <a:lvl6pPr marL="2285785" defTabSz="914314"/>
            <a:lvl7pPr marL="2742942" defTabSz="914314"/>
            <a:lvl8pPr marL="3200099" defTabSz="914314"/>
            <a:lvl9pPr marL="3657256" defTabSz="914314"/>
          </a:lstStyle>
          <a:p>
            <a:pPr marL="0" marR="0" lvl="0" indent="0" algn="ctr" defTabSz="91352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Temporarily suspend user’s access to apps from this computer</a:t>
            </a:r>
          </a:p>
        </p:txBody>
      </p:sp>
      <p:grpSp>
        <p:nvGrpSpPr>
          <p:cNvPr id="196" name="Picture 110">
            <a:extLst>
              <a:ext uri="{FF2B5EF4-FFF2-40B4-BE49-F238E27FC236}">
                <a16:creationId xmlns:a16="http://schemas.microsoft.com/office/drawing/2014/main" id="{6427C657-9A6C-4E5D-B01D-A1499D9A0021}"/>
              </a:ext>
              <a:ext uri="{C183D7F6-B498-43B3-948B-1728B52AA6E4}">
                <adec:decorative xmlns:adec="http://schemas.microsoft.com/office/drawing/2017/decorative" val="1"/>
              </a:ext>
            </a:extLst>
          </p:cNvPr>
          <p:cNvGrpSpPr/>
          <p:nvPr/>
        </p:nvGrpSpPr>
        <p:grpSpPr>
          <a:xfrm>
            <a:off x="9510096" y="5468566"/>
            <a:ext cx="453814" cy="228369"/>
            <a:chOff x="9521126" y="5580616"/>
            <a:chExt cx="453814" cy="228369"/>
          </a:xfrm>
          <a:solidFill>
            <a:schemeClr val="bg1"/>
          </a:solidFill>
        </p:grpSpPr>
        <p:sp>
          <p:nvSpPr>
            <p:cNvPr id="203" name="Freeform: Shape 202">
              <a:extLst>
                <a:ext uri="{FF2B5EF4-FFF2-40B4-BE49-F238E27FC236}">
                  <a16:creationId xmlns:a16="http://schemas.microsoft.com/office/drawing/2014/main" id="{6C0B0498-66B7-4EEF-A0D8-5A347CEE8A3A}"/>
                </a:ext>
              </a:extLst>
            </p:cNvPr>
            <p:cNvSpPr/>
            <p:nvPr/>
          </p:nvSpPr>
          <p:spPr>
            <a:xfrm>
              <a:off x="9521126" y="5585555"/>
              <a:ext cx="130131" cy="208538"/>
            </a:xfrm>
            <a:custGeom>
              <a:avLst/>
              <a:gdLst>
                <a:gd name="connsiteX0" fmla="*/ 104361 w 130131"/>
                <a:gd name="connsiteY0" fmla="*/ 208539 h 208538"/>
                <a:gd name="connsiteX1" fmla="*/ 0 w 130131"/>
                <a:gd name="connsiteY1" fmla="*/ 104269 h 208538"/>
                <a:gd name="connsiteX2" fmla="*/ 104361 w 130131"/>
                <a:gd name="connsiteY2" fmla="*/ 0 h 208538"/>
                <a:gd name="connsiteX3" fmla="*/ 130131 w 130131"/>
                <a:gd name="connsiteY3" fmla="*/ 25770 h 208538"/>
                <a:gd name="connsiteX4" fmla="*/ 51723 w 130131"/>
                <a:gd name="connsiteY4" fmla="*/ 104269 h 208538"/>
                <a:gd name="connsiteX5" fmla="*/ 130131 w 130131"/>
                <a:gd name="connsiteY5" fmla="*/ 182769 h 208538"/>
                <a:gd name="connsiteX6" fmla="*/ 104361 w 130131"/>
                <a:gd name="connsiteY6" fmla="*/ 208539 h 2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1" h="208538">
                  <a:moveTo>
                    <a:pt x="104361" y="208539"/>
                  </a:moveTo>
                  <a:lnTo>
                    <a:pt x="0" y="104269"/>
                  </a:lnTo>
                  <a:lnTo>
                    <a:pt x="104361" y="0"/>
                  </a:lnTo>
                  <a:lnTo>
                    <a:pt x="130131" y="25770"/>
                  </a:lnTo>
                  <a:lnTo>
                    <a:pt x="51723" y="104269"/>
                  </a:lnTo>
                  <a:lnTo>
                    <a:pt x="130131" y="182769"/>
                  </a:lnTo>
                  <a:lnTo>
                    <a:pt x="104361" y="208539"/>
                  </a:lnTo>
                  <a:close/>
                </a:path>
              </a:pathLst>
            </a:custGeom>
            <a:grpFill/>
            <a:ln w="9128"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28CCFD83-F203-465E-9576-5EF7FBE66C19}"/>
                </a:ext>
              </a:extLst>
            </p:cNvPr>
            <p:cNvSpPr/>
            <p:nvPr/>
          </p:nvSpPr>
          <p:spPr>
            <a:xfrm>
              <a:off x="9844809" y="5585555"/>
              <a:ext cx="130131" cy="208538"/>
            </a:xfrm>
            <a:custGeom>
              <a:avLst/>
              <a:gdLst>
                <a:gd name="connsiteX0" fmla="*/ 25770 w 130131"/>
                <a:gd name="connsiteY0" fmla="*/ 208539 h 208538"/>
                <a:gd name="connsiteX1" fmla="*/ 0 w 130131"/>
                <a:gd name="connsiteY1" fmla="*/ 182769 h 208538"/>
                <a:gd name="connsiteX2" fmla="*/ 78408 w 130131"/>
                <a:gd name="connsiteY2" fmla="*/ 104269 h 208538"/>
                <a:gd name="connsiteX3" fmla="*/ 0 w 130131"/>
                <a:gd name="connsiteY3" fmla="*/ 25770 h 208538"/>
                <a:gd name="connsiteX4" fmla="*/ 25770 w 130131"/>
                <a:gd name="connsiteY4" fmla="*/ 0 h 208538"/>
                <a:gd name="connsiteX5" fmla="*/ 130131 w 130131"/>
                <a:gd name="connsiteY5" fmla="*/ 104269 h 208538"/>
                <a:gd name="connsiteX6" fmla="*/ 25770 w 130131"/>
                <a:gd name="connsiteY6" fmla="*/ 208539 h 2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1" h="208538">
                  <a:moveTo>
                    <a:pt x="25770" y="208539"/>
                  </a:moveTo>
                  <a:lnTo>
                    <a:pt x="0" y="182769"/>
                  </a:lnTo>
                  <a:lnTo>
                    <a:pt x="78408" y="104269"/>
                  </a:lnTo>
                  <a:lnTo>
                    <a:pt x="0" y="25770"/>
                  </a:lnTo>
                  <a:lnTo>
                    <a:pt x="25770" y="0"/>
                  </a:lnTo>
                  <a:lnTo>
                    <a:pt x="130131" y="104269"/>
                  </a:lnTo>
                  <a:lnTo>
                    <a:pt x="25770" y="208539"/>
                  </a:lnTo>
                  <a:close/>
                </a:path>
              </a:pathLst>
            </a:custGeom>
            <a:grpFill/>
            <a:ln w="9128"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7368D515-FD55-4C40-8FF9-35FCCE9E3A7D}"/>
                </a:ext>
              </a:extLst>
            </p:cNvPr>
            <p:cNvSpPr/>
            <p:nvPr/>
          </p:nvSpPr>
          <p:spPr>
            <a:xfrm rot="-4049399">
              <a:off x="9633233" y="5676524"/>
              <a:ext cx="228369" cy="36553"/>
            </a:xfrm>
            <a:custGeom>
              <a:avLst/>
              <a:gdLst>
                <a:gd name="connsiteX0" fmla="*/ 0 w 228369"/>
                <a:gd name="connsiteY0" fmla="*/ 0 h 36553"/>
                <a:gd name="connsiteX1" fmla="*/ 228369 w 228369"/>
                <a:gd name="connsiteY1" fmla="*/ 0 h 36553"/>
                <a:gd name="connsiteX2" fmla="*/ 228369 w 228369"/>
                <a:gd name="connsiteY2" fmla="*/ 36554 h 36553"/>
                <a:gd name="connsiteX3" fmla="*/ 0 w 228369"/>
                <a:gd name="connsiteY3" fmla="*/ 36554 h 36553"/>
              </a:gdLst>
              <a:ahLst/>
              <a:cxnLst>
                <a:cxn ang="0">
                  <a:pos x="connsiteX0" y="connsiteY0"/>
                </a:cxn>
                <a:cxn ang="0">
                  <a:pos x="connsiteX1" y="connsiteY1"/>
                </a:cxn>
                <a:cxn ang="0">
                  <a:pos x="connsiteX2" y="connsiteY2"/>
                </a:cxn>
                <a:cxn ang="0">
                  <a:pos x="connsiteX3" y="connsiteY3"/>
                </a:cxn>
              </a:cxnLst>
              <a:rect l="l" t="t" r="r" b="b"/>
              <a:pathLst>
                <a:path w="228369" h="36553">
                  <a:moveTo>
                    <a:pt x="0" y="0"/>
                  </a:moveTo>
                  <a:lnTo>
                    <a:pt x="228369" y="0"/>
                  </a:lnTo>
                  <a:lnTo>
                    <a:pt x="228369" y="36554"/>
                  </a:lnTo>
                  <a:lnTo>
                    <a:pt x="0" y="36554"/>
                  </a:lnTo>
                  <a:close/>
                </a:path>
              </a:pathLst>
            </a:custGeom>
            <a:grpFill/>
            <a:ln w="9128"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221" name="Group 220">
            <a:extLst>
              <a:ext uri="{FF2B5EF4-FFF2-40B4-BE49-F238E27FC236}">
                <a16:creationId xmlns:a16="http://schemas.microsoft.com/office/drawing/2014/main" id="{435B4844-6A76-455C-BCE5-A4040A8144C2}"/>
              </a:ext>
              <a:ext uri="{C183D7F6-B498-43B3-948B-1728B52AA6E4}">
                <adec:decorative xmlns:adec="http://schemas.microsoft.com/office/drawing/2017/decorative" val="1"/>
              </a:ext>
            </a:extLst>
          </p:cNvPr>
          <p:cNvGrpSpPr/>
          <p:nvPr/>
        </p:nvGrpSpPr>
        <p:grpSpPr>
          <a:xfrm>
            <a:off x="9072772" y="2543272"/>
            <a:ext cx="2117280" cy="1038843"/>
            <a:chOff x="9056477" y="2543272"/>
            <a:chExt cx="2117280" cy="1038843"/>
          </a:xfrm>
        </p:grpSpPr>
        <p:sp>
          <p:nvSpPr>
            <p:cNvPr id="148" name="TextBox 147">
              <a:extLst>
                <a:ext uri="{FF2B5EF4-FFF2-40B4-BE49-F238E27FC236}">
                  <a16:creationId xmlns:a16="http://schemas.microsoft.com/office/drawing/2014/main" id="{5FD7B591-19FB-43E6-9944-4D3714095AE8}"/>
                </a:ext>
              </a:extLst>
            </p:cNvPr>
            <p:cNvSpPr txBox="1"/>
            <p:nvPr/>
          </p:nvSpPr>
          <p:spPr>
            <a:xfrm>
              <a:off x="10611246" y="2979594"/>
              <a:ext cx="562511" cy="1661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9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1A1A1A"/>
                      </a:gs>
                      <a:gs pos="98000">
                        <a:srgbClr val="1A1A1A"/>
                      </a:gs>
                    </a:gsLst>
                    <a:lin ang="5400000" scaled="1"/>
                  </a:gradFill>
                  <a:effectLst/>
                  <a:uLnTx/>
                  <a:uFillTx/>
                  <a:latin typeface="Segoe"/>
                  <a:ea typeface="+mn-ea"/>
                  <a:cs typeface="+mn-cs"/>
                </a:rPr>
                <a:t>User</a:t>
              </a:r>
            </a:p>
          </p:txBody>
        </p:sp>
        <p:sp>
          <p:nvSpPr>
            <p:cNvPr id="147" name="monitor">
              <a:extLst>
                <a:ext uri="{FF2B5EF4-FFF2-40B4-BE49-F238E27FC236}">
                  <a16:creationId xmlns:a16="http://schemas.microsoft.com/office/drawing/2014/main" id="{D6EB19B9-B7A0-4A61-9351-BBE19F5856A4}"/>
                </a:ext>
              </a:extLst>
            </p:cNvPr>
            <p:cNvSpPr>
              <a:spLocks noChangeAspect="1" noEditPoints="1"/>
            </p:cNvSpPr>
            <p:nvPr/>
          </p:nvSpPr>
          <p:spPr bwMode="auto">
            <a:xfrm>
              <a:off x="9056477" y="2543272"/>
              <a:ext cx="1369184" cy="103884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50800" cap="rnd">
              <a:solidFill>
                <a:srgbClr val="7576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marL="0" marR="0" lvl="0" indent="0" algn="l"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98" name="Rectangle 97">
            <a:extLst>
              <a:ext uri="{FF2B5EF4-FFF2-40B4-BE49-F238E27FC236}">
                <a16:creationId xmlns:a16="http://schemas.microsoft.com/office/drawing/2014/main" id="{6071DD1E-3C4C-41F5-A1BD-49E74E9F1481}"/>
              </a:ext>
            </a:extLst>
          </p:cNvPr>
          <p:cNvSpPr/>
          <p:nvPr/>
        </p:nvSpPr>
        <p:spPr>
          <a:xfrm>
            <a:off x="584333" y="993120"/>
            <a:ext cx="11325299" cy="854040"/>
          </a:xfrm>
          <a:prstGeom prst="rect">
            <a:avLst/>
          </a:prstGeom>
          <a:noFill/>
        </p:spPr>
        <p:txBody>
          <a:bodyPr wrap="square" lIns="0" tIns="146284" rIns="182854" bIns="146284"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457200" marR="0" lvl="0" indent="-457200" algn="l" defTabSz="914314" rtl="0" eaLnBrk="1" fontAlgn="auto" latinLnBrk="0" hangingPunct="1">
              <a:lnSpc>
                <a:spcPct val="90000"/>
              </a:lnSpc>
              <a:spcBef>
                <a:spcPts val="0"/>
              </a:spcBef>
              <a:spcAft>
                <a:spcPts val="900"/>
              </a:spcAft>
              <a:buClrTx/>
              <a:buSzTx/>
              <a:buFontTx/>
              <a:buNone/>
              <a:tabLst/>
              <a:defRPr/>
            </a:pPr>
            <a:r>
              <a:rPr kumimoji="0" lang="en-US" sz="1600" b="1" i="0" u="none" strike="noStrike" kern="1200" cap="none" spc="0" normalizeH="0" baseline="0" noProof="0">
                <a:ln>
                  <a:noFill/>
                </a:ln>
                <a:gradFill>
                  <a:gsLst>
                    <a:gs pos="0">
                      <a:srgbClr val="D83B01"/>
                    </a:gs>
                    <a:gs pos="100000">
                      <a:srgbClr val="D83B01"/>
                    </a:gs>
                  </a:gsLst>
                  <a:lin ang="5400000" scaled="0"/>
                </a:gradFill>
                <a:effectLst/>
                <a:uLnTx/>
                <a:uFillTx/>
                <a:latin typeface="Segoe UI"/>
                <a:ea typeface="+mn-ea"/>
                <a:cs typeface="+mn-cs"/>
              </a:rPr>
              <a:t>Risk: </a:t>
            </a:r>
            <a:r>
              <a:rPr kumimoji="0" lang="en-US" sz="1600" b="0" i="0" u="none" strike="noStrike" kern="1200" cap="none" spc="0" normalizeH="0" baseline="0" noProof="0">
                <a:ln>
                  <a:noFill/>
                </a:ln>
                <a:gradFill>
                  <a:gsLst>
                    <a:gs pos="0">
                      <a:srgbClr val="D83B01"/>
                    </a:gs>
                    <a:gs pos="100000">
                      <a:srgbClr val="D83B01"/>
                    </a:gs>
                  </a:gsLst>
                  <a:lin ang="5400000" scaled="0"/>
                </a:gradFill>
                <a:effectLst/>
                <a:uLnTx/>
                <a:uFillTx/>
                <a:latin typeface="Segoe UI Semibold"/>
                <a:ea typeface="+mn-ea"/>
                <a:cs typeface="+mn-cs"/>
              </a:rPr>
              <a:t>Malware on endpoint enables</a:t>
            </a:r>
            <a:r>
              <a:rPr kumimoji="0" lang="en-US" sz="1600" b="0" i="0" u="none" strike="noStrike" kern="1200" cap="none" spc="0" normalizeH="0" noProof="0">
                <a:ln>
                  <a:noFill/>
                </a:ln>
                <a:gradFill>
                  <a:gsLst>
                    <a:gs pos="0">
                      <a:srgbClr val="D83B01"/>
                    </a:gs>
                    <a:gs pos="100000">
                      <a:srgbClr val="D83B01"/>
                    </a:gs>
                  </a:gsLst>
                  <a:lin ang="54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0">
                      <a:srgbClr val="D83B01"/>
                    </a:gs>
                    <a:gs pos="100000">
                      <a:srgbClr val="D83B01"/>
                    </a:gs>
                  </a:gsLst>
                  <a:lin ang="5400000" scaled="0"/>
                </a:gradFill>
                <a:effectLst/>
                <a:uLnTx/>
                <a:uFillTx/>
                <a:latin typeface="Segoe UI Semibold"/>
                <a:ea typeface="+mn-ea"/>
                <a:cs typeface="+mn-cs"/>
              </a:rPr>
              <a:t>adversary to steal/damage files and systems</a:t>
            </a:r>
          </a:p>
          <a:p>
            <a:pPr marL="457200" lvl="0" indent="-457200">
              <a:lnSpc>
                <a:spcPct val="90000"/>
              </a:lnSpc>
              <a:spcAft>
                <a:spcPts val="900"/>
              </a:spcAft>
              <a:defRPr/>
            </a:pPr>
            <a:r>
              <a:rPr lang="en-US" sz="1600" b="1">
                <a:gradFill>
                  <a:gsLst>
                    <a:gs pos="0">
                      <a:srgbClr val="0078D4"/>
                    </a:gs>
                    <a:gs pos="100000">
                      <a:srgbClr val="0078D4"/>
                    </a:gs>
                  </a:gsLst>
                  <a:lin ang="5400000" scaled="0"/>
                </a:gradFill>
              </a:rPr>
              <a:t>Mitigation: </a:t>
            </a:r>
            <a:r>
              <a:rPr kumimoji="0" lang="en-US" sz="16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mn-cs"/>
              </a:rPr>
              <a:t>Temporarily suspend user access until endpoint is cleaned</a:t>
            </a: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0A5941C-A147-4067-8EB6-82DF4A3A706B}"/>
                  </a:ext>
                </a:extLst>
              </p:cNvPr>
              <p:cNvGraphicFramePr>
                <a:graphicFrameLocks noChangeAspect="1"/>
              </p:cNvGraphicFramePr>
              <p:nvPr>
                <p:extLst>
                  <p:ext uri="{D42A27DB-BD31-4B8C-83A1-F6EECF244321}">
                    <p14:modId xmlns:p14="http://schemas.microsoft.com/office/powerpoint/2010/main" val="2682081943"/>
                  </p:ext>
                </p:extLst>
              </p:nvPr>
            </p:nvGraphicFramePr>
            <p:xfrm>
              <a:off x="1291393" y="2185898"/>
              <a:ext cx="1463040" cy="822960"/>
            </p:xfrm>
            <a:graphic>
              <a:graphicData uri="http://schemas.microsoft.com/office/powerpoint/2016/slidezoom">
                <pslz:sldZm>
                  <pslz:sldZmObj sldId="2123259182" cId="3615863604">
                    <pslz:zmPr id="{BC91BC8B-BB17-4513-AA1E-A9D6FBE570C0}" returnToParent="0" transitionDur="1000">
                      <p166:blipFill xmlns:p166="http://schemas.microsoft.com/office/powerpoint/2016/6/main">
                        <a:blip r:embed="rId12"/>
                        <a:stretch>
                          <a:fillRect/>
                        </a:stretch>
                      </p166:blipFill>
                      <p166:spPr xmlns:p166="http://schemas.microsoft.com/office/powerpoint/2016/6/main">
                        <a:xfrm>
                          <a:off x="0" y="0"/>
                          <a:ext cx="1463040" cy="822960"/>
                        </a:xfrm>
                        <a:prstGeom prst="rect">
                          <a:avLst/>
                        </a:prstGeom>
                        <a:solidFill>
                          <a:schemeClr val="bg1">
                            <a:lumMod val="95000"/>
                          </a:schemeClr>
                        </a:solidFill>
                        <a:ln>
                          <a:noFill/>
                        </a:ln>
                        <a:effectLst>
                          <a:outerShdw blurRad="190500" dist="38100" dir="2400000" algn="ctr" rotWithShape="0">
                            <a:prstClr val="black">
                              <a:alpha val="40000"/>
                            </a:prstClr>
                          </a:outerShdw>
                        </a:effectLst>
                      </p166:spPr>
                    </pslz:zmPr>
                  </pslz:sldZmObj>
                </pslz:sldZm>
              </a:graphicData>
            </a:graphic>
          </p:graphicFrame>
        </mc:Choice>
        <mc:Fallback xmlns="">
          <p:pic>
            <p:nvPicPr>
              <p:cNvPr id="3" name="Slide Zoom 2">
                <a:hlinkClick r:id="rId13" action="ppaction://hlinksldjump"/>
                <a:extLst>
                  <a:ext uri="{FF2B5EF4-FFF2-40B4-BE49-F238E27FC236}">
                    <a16:creationId xmlns:a16="http://schemas.microsoft.com/office/drawing/2014/main" id="{D0A5941C-A147-4067-8EB6-82DF4A3A706B}"/>
                  </a:ext>
                </a:extLst>
              </p:cNvPr>
              <p:cNvPicPr>
                <a:picLocks noGrp="1" noRot="1" noChangeAspect="1" noMove="1" noResize="1" noEditPoints="1" noAdjustHandles="1" noChangeArrowheads="1" noChangeShapeType="1"/>
              </p:cNvPicPr>
              <p:nvPr/>
            </p:nvPicPr>
            <p:blipFill>
              <a:blip r:embed="rId14"/>
              <a:stretch>
                <a:fillRect/>
              </a:stretch>
            </p:blipFill>
            <p:spPr>
              <a:xfrm>
                <a:off x="1291393" y="2185898"/>
                <a:ext cx="1463040" cy="822960"/>
              </a:xfrm>
              <a:prstGeom prst="rect">
                <a:avLst/>
              </a:prstGeom>
              <a:solidFill>
                <a:schemeClr val="bg1">
                  <a:lumMod val="95000"/>
                </a:schemeClr>
              </a:solidFill>
              <a:ln>
                <a:noFill/>
              </a:ln>
              <a:effectLst>
                <a:outerShdw blurRad="190500" dist="38100" dir="2400000" algn="ctr" rotWithShape="0">
                  <a:prstClr val="black">
                    <a:alpha val="40000"/>
                  </a:prstClr>
                </a:outerShdw>
              </a:effectLst>
            </p:spPr>
          </p:pic>
        </mc:Fallback>
      </mc:AlternateContent>
      <p:grpSp>
        <p:nvGrpSpPr>
          <p:cNvPr id="2" name="Group 1">
            <a:extLst>
              <a:ext uri="{FF2B5EF4-FFF2-40B4-BE49-F238E27FC236}">
                <a16:creationId xmlns:a16="http://schemas.microsoft.com/office/drawing/2014/main" id="{B07B865C-AC81-4940-8301-6C77D8302FB0}"/>
              </a:ext>
            </a:extLst>
          </p:cNvPr>
          <p:cNvGrpSpPr/>
          <p:nvPr/>
        </p:nvGrpSpPr>
        <p:grpSpPr>
          <a:xfrm>
            <a:off x="6569236" y="5182331"/>
            <a:ext cx="1585001" cy="1207055"/>
            <a:chOff x="-2173679" y="4399316"/>
            <a:chExt cx="1335978" cy="1017412"/>
          </a:xfrm>
        </p:grpSpPr>
        <p:sp>
          <p:nvSpPr>
            <p:cNvPr id="89" name="Rectangle 88">
              <a:extLst>
                <a:ext uri="{FF2B5EF4-FFF2-40B4-BE49-F238E27FC236}">
                  <a16:creationId xmlns:a16="http://schemas.microsoft.com/office/drawing/2014/main" id="{9DF3B623-3CB3-4B9B-9363-3A8C580DDEE7}"/>
                </a:ext>
              </a:extLst>
            </p:cNvPr>
            <p:cNvSpPr/>
            <p:nvPr/>
          </p:nvSpPr>
          <p:spPr>
            <a:xfrm>
              <a:off x="-2173679" y="5035378"/>
              <a:ext cx="1335978" cy="381350"/>
            </a:xfrm>
            <a:prstGeom prst="rect">
              <a:avLst/>
            </a:prstGeom>
          </p:spPr>
          <p:txBody>
            <a:bodyPr wrap="square">
              <a:spAutoFit/>
            </a:bodyPr>
            <a:lstStyle/>
            <a:p>
              <a:pPr marL="0" marR="0" lvl="0" indent="0" algn="ctr" defTabSz="82293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45"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On-premises Apps</a:t>
              </a:r>
              <a:br>
                <a:rPr kumimoji="0" lang="en-US" sz="1440" b="0" i="0" u="none" strike="noStrike" kern="1200" cap="none" spc="-45"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b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8" name="Group 87">
              <a:extLst>
                <a:ext uri="{FF2B5EF4-FFF2-40B4-BE49-F238E27FC236}">
                  <a16:creationId xmlns:a16="http://schemas.microsoft.com/office/drawing/2014/main" id="{A6819D75-9A30-4183-A774-B14EC7D6D925}"/>
                </a:ext>
              </a:extLst>
            </p:cNvPr>
            <p:cNvGrpSpPr/>
            <p:nvPr/>
          </p:nvGrpSpPr>
          <p:grpSpPr>
            <a:xfrm>
              <a:off x="-1895254" y="4399316"/>
              <a:ext cx="826714" cy="590706"/>
              <a:chOff x="1970714" y="4745078"/>
              <a:chExt cx="2416700" cy="1726788"/>
            </a:xfrm>
          </p:grpSpPr>
          <p:sp>
            <p:nvSpPr>
              <p:cNvPr id="90" name="Dotted Circle">
                <a:extLst>
                  <a:ext uri="{FF2B5EF4-FFF2-40B4-BE49-F238E27FC236}">
                    <a16:creationId xmlns:a16="http://schemas.microsoft.com/office/drawing/2014/main" id="{7B27E3CF-3486-4B2A-B814-D1304EEBFD34}"/>
                  </a:ext>
                </a:extLst>
              </p:cNvPr>
              <p:cNvSpPr/>
              <p:nvPr/>
            </p:nvSpPr>
            <p:spPr>
              <a:xfrm>
                <a:off x="2849509" y="4933961"/>
                <a:ext cx="1537905" cy="1537905"/>
              </a:xfrm>
              <a:prstGeom prst="ellipse">
                <a:avLst/>
              </a:prstGeom>
              <a:solidFill>
                <a:schemeClr val="bg1"/>
              </a:solidFill>
              <a:ln w="12700" cap="rnd" cmpd="sng" algn="ctr">
                <a:solidFill>
                  <a:srgbClr val="000000"/>
                </a:solid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91" name="Picture 90">
                <a:extLst>
                  <a:ext uri="{FF2B5EF4-FFF2-40B4-BE49-F238E27FC236}">
                    <a16:creationId xmlns:a16="http://schemas.microsoft.com/office/drawing/2014/main" id="{440B7237-2776-47FF-B512-09A10B9D4218}"/>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405333" y="5878233"/>
                <a:ext cx="398411" cy="398411"/>
              </a:xfrm>
              <a:prstGeom prst="rect">
                <a:avLst/>
              </a:prstGeom>
            </p:spPr>
          </p:pic>
          <p:pic>
            <p:nvPicPr>
              <p:cNvPr id="92" name="Picture 91">
                <a:extLst>
                  <a:ext uri="{FF2B5EF4-FFF2-40B4-BE49-F238E27FC236}">
                    <a16:creationId xmlns:a16="http://schemas.microsoft.com/office/drawing/2014/main" id="{FECA8377-9FD1-4DC9-B938-DA202EB87157}"/>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009889" y="5491766"/>
                <a:ext cx="438252" cy="438252"/>
              </a:xfrm>
              <a:prstGeom prst="rect">
                <a:avLst/>
              </a:prstGeom>
            </p:spPr>
          </p:pic>
          <p:pic>
            <p:nvPicPr>
              <p:cNvPr id="93" name="Picture 92">
                <a:extLst>
                  <a:ext uri="{FF2B5EF4-FFF2-40B4-BE49-F238E27FC236}">
                    <a16:creationId xmlns:a16="http://schemas.microsoft.com/office/drawing/2014/main" id="{47941CEE-9A7E-47A4-B24E-14BBA28E0FC0}"/>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715328" y="5444538"/>
                <a:ext cx="482077" cy="482077"/>
              </a:xfrm>
              <a:prstGeom prst="rect">
                <a:avLst/>
              </a:prstGeom>
            </p:spPr>
          </p:pic>
          <p:pic>
            <p:nvPicPr>
              <p:cNvPr id="99" name="Picture 98">
                <a:extLst>
                  <a:ext uri="{FF2B5EF4-FFF2-40B4-BE49-F238E27FC236}">
                    <a16:creationId xmlns:a16="http://schemas.microsoft.com/office/drawing/2014/main" id="{FFEC117A-ABB6-4C53-83B5-006255BCF1E1}"/>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427839" y="5066550"/>
                <a:ext cx="438252" cy="438252"/>
              </a:xfrm>
              <a:prstGeom prst="rect">
                <a:avLst/>
              </a:prstGeom>
            </p:spPr>
          </p:pic>
          <p:grpSp>
            <p:nvGrpSpPr>
              <p:cNvPr id="100" name="Group 99">
                <a:extLst>
                  <a:ext uri="{FF2B5EF4-FFF2-40B4-BE49-F238E27FC236}">
                    <a16:creationId xmlns:a16="http://schemas.microsoft.com/office/drawing/2014/main" id="{71E67C4E-3E71-4588-A39F-1FB8867B5B3C}"/>
                  </a:ext>
                </a:extLst>
              </p:cNvPr>
              <p:cNvGrpSpPr/>
              <p:nvPr/>
            </p:nvGrpSpPr>
            <p:grpSpPr>
              <a:xfrm>
                <a:off x="1970714" y="4745078"/>
                <a:ext cx="956049" cy="1646067"/>
                <a:chOff x="3613302" y="3372643"/>
                <a:chExt cx="1921433" cy="3007462"/>
              </a:xfrm>
            </p:grpSpPr>
            <p:pic>
              <p:nvPicPr>
                <p:cNvPr id="101" name="Picture 88">
                  <a:extLst>
                    <a:ext uri="{FF2B5EF4-FFF2-40B4-BE49-F238E27FC236}">
                      <a16:creationId xmlns:a16="http://schemas.microsoft.com/office/drawing/2014/main" id="{66DBAAFB-A9F9-4A53-85C3-1E8768CEAB2D}"/>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3613302" y="3372643"/>
                  <a:ext cx="1921433" cy="3007462"/>
                </a:xfrm>
                <a:prstGeom prst="rect">
                  <a:avLst/>
                </a:prstGeom>
              </p:spPr>
            </p:pic>
            <p:sp>
              <p:nvSpPr>
                <p:cNvPr id="102" name="Rectangle 101">
                  <a:extLst>
                    <a:ext uri="{FF2B5EF4-FFF2-40B4-BE49-F238E27FC236}">
                      <a16:creationId xmlns:a16="http://schemas.microsoft.com/office/drawing/2014/main" id="{7B265183-FB33-405C-9D33-911C2A6AAF63}"/>
                    </a:ext>
                  </a:extLst>
                </p:cNvPr>
                <p:cNvSpPr/>
                <p:nvPr/>
              </p:nvSpPr>
              <p:spPr bwMode="auto">
                <a:xfrm>
                  <a:off x="4110861" y="4691015"/>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CF2357C5-F20D-4789-9C83-2659D2C7EBDD}"/>
                    </a:ext>
                  </a:extLst>
                </p:cNvPr>
                <p:cNvSpPr/>
                <p:nvPr/>
              </p:nvSpPr>
              <p:spPr bwMode="auto">
                <a:xfrm>
                  <a:off x="4110861" y="4878286"/>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C448438C-E05D-4BF8-A9C9-C5ABC4C7B83E}"/>
                    </a:ext>
                  </a:extLst>
                </p:cNvPr>
                <p:cNvSpPr/>
                <p:nvPr/>
              </p:nvSpPr>
              <p:spPr bwMode="auto">
                <a:xfrm>
                  <a:off x="4110861" y="5065557"/>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6E601DAB-DE6B-4F90-B615-DE3CBA46793F}"/>
                    </a:ext>
                  </a:extLst>
                </p:cNvPr>
                <p:cNvSpPr/>
                <p:nvPr/>
              </p:nvSpPr>
              <p:spPr bwMode="auto">
                <a:xfrm>
                  <a:off x="4110861" y="5252828"/>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531B01DD-9A45-4EED-B7F6-3BDC0AFDCA4D}"/>
                    </a:ext>
                  </a:extLst>
                </p:cNvPr>
                <p:cNvSpPr/>
                <p:nvPr/>
              </p:nvSpPr>
              <p:spPr bwMode="auto">
                <a:xfrm>
                  <a:off x="4110861" y="5440099"/>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1399E8E6-C243-4745-89C7-CE82C664A604}"/>
                    </a:ext>
                  </a:extLst>
                </p:cNvPr>
                <p:cNvSpPr/>
                <p:nvPr/>
              </p:nvSpPr>
              <p:spPr bwMode="auto">
                <a:xfrm>
                  <a:off x="4110861" y="5627370"/>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2309A624-02E3-4557-BCD5-AFCEF08E53DA}"/>
                    </a:ext>
                  </a:extLst>
                </p:cNvPr>
                <p:cNvSpPr/>
                <p:nvPr/>
              </p:nvSpPr>
              <p:spPr bwMode="auto">
                <a:xfrm>
                  <a:off x="4110861" y="5814641"/>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8" name="Group 7">
            <a:extLst>
              <a:ext uri="{FF2B5EF4-FFF2-40B4-BE49-F238E27FC236}">
                <a16:creationId xmlns:a16="http://schemas.microsoft.com/office/drawing/2014/main" id="{92732B90-67FD-4889-A5BF-BC611D59C15A}"/>
              </a:ext>
            </a:extLst>
          </p:cNvPr>
          <p:cNvGrpSpPr/>
          <p:nvPr/>
        </p:nvGrpSpPr>
        <p:grpSpPr>
          <a:xfrm>
            <a:off x="6492156" y="2632316"/>
            <a:ext cx="1709540" cy="1153072"/>
            <a:chOff x="-1690411" y="3271816"/>
            <a:chExt cx="1831412" cy="1235275"/>
          </a:xfrm>
        </p:grpSpPr>
        <p:sp>
          <p:nvSpPr>
            <p:cNvPr id="6" name="Freeform 163">
              <a:extLst>
                <a:ext uri="{FF2B5EF4-FFF2-40B4-BE49-F238E27FC236}">
                  <a16:creationId xmlns:a16="http://schemas.microsoft.com/office/drawing/2014/main" id="{1F840C58-CEBC-439A-8865-28BFA3927954}"/>
                </a:ext>
                <a:ext uri="{C183D7F6-B498-43B3-948B-1728B52AA6E4}">
                  <adec:decorative xmlns:adec="http://schemas.microsoft.com/office/drawing/2017/decorative" val="1"/>
                </a:ext>
              </a:extLst>
            </p:cNvPr>
            <p:cNvSpPr>
              <a:spLocks/>
            </p:cNvSpPr>
            <p:nvPr/>
          </p:nvSpPr>
          <p:spPr bwMode="auto">
            <a:xfrm>
              <a:off x="-1420340" y="3271816"/>
              <a:ext cx="1360875" cy="75058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1"/>
            </a:solidFill>
            <a:ln w="19050">
              <a:solidFill>
                <a:srgbClr val="243A5E"/>
              </a:solidFill>
              <a:prstDash val="solid"/>
              <a:round/>
              <a:headEnd/>
              <a:tailEnd/>
            </a:ln>
            <a:effectLst/>
          </p:spPr>
          <p:txBody>
            <a:bodyPr vert="horz" wrap="square" lIns="109728" tIns="274320" rIns="109728" bIns="54864"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endParaRPr>
            </a:p>
          </p:txBody>
        </p:sp>
        <p:grpSp>
          <p:nvGrpSpPr>
            <p:cNvPr id="120" name="Group 119">
              <a:extLst>
                <a:ext uri="{FF2B5EF4-FFF2-40B4-BE49-F238E27FC236}">
                  <a16:creationId xmlns:a16="http://schemas.microsoft.com/office/drawing/2014/main" id="{B28767BC-1B3F-47D7-BB70-5B219CA40B9E}"/>
                </a:ext>
              </a:extLst>
            </p:cNvPr>
            <p:cNvGrpSpPr/>
            <p:nvPr/>
          </p:nvGrpSpPr>
          <p:grpSpPr>
            <a:xfrm>
              <a:off x="-1264158" y="3323022"/>
              <a:ext cx="1089172" cy="690459"/>
              <a:chOff x="10386932" y="264724"/>
              <a:chExt cx="1089172" cy="690459"/>
            </a:xfrm>
          </p:grpSpPr>
          <p:sp>
            <p:nvSpPr>
              <p:cNvPr id="121" name="Rectangle 120">
                <a:extLst>
                  <a:ext uri="{FF2B5EF4-FFF2-40B4-BE49-F238E27FC236}">
                    <a16:creationId xmlns:a16="http://schemas.microsoft.com/office/drawing/2014/main" id="{BCAF6FFA-5723-4B67-A578-EBF895E727ED}"/>
                  </a:ext>
                </a:extLst>
              </p:cNvPr>
              <p:cNvSpPr/>
              <p:nvPr/>
            </p:nvSpPr>
            <p:spPr bwMode="auto">
              <a:xfrm>
                <a:off x="10451135" y="775878"/>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D028D0AC-A40A-4FF4-9D7C-442045B8C3E7}"/>
                  </a:ext>
                </a:extLst>
              </p:cNvPr>
              <p:cNvGrpSpPr/>
              <p:nvPr/>
            </p:nvGrpSpPr>
            <p:grpSpPr>
              <a:xfrm>
                <a:off x="10386932" y="264724"/>
                <a:ext cx="1089172" cy="690459"/>
                <a:chOff x="10146149" y="2806832"/>
                <a:chExt cx="1466339" cy="929560"/>
              </a:xfrm>
            </p:grpSpPr>
            <p:pic>
              <p:nvPicPr>
                <p:cNvPr id="128" name="Picture 127">
                  <a:extLst>
                    <a:ext uri="{FF2B5EF4-FFF2-40B4-BE49-F238E27FC236}">
                      <a16:creationId xmlns:a16="http://schemas.microsoft.com/office/drawing/2014/main" id="{D8C4F0DD-DD87-48F1-8F98-FFFF81514F3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166833" y="3143127"/>
                  <a:ext cx="211649" cy="211647"/>
                </a:xfrm>
                <a:prstGeom prst="rect">
                  <a:avLst/>
                </a:prstGeom>
              </p:spPr>
            </p:pic>
            <p:pic>
              <p:nvPicPr>
                <p:cNvPr id="129" name="Picture 128">
                  <a:extLst>
                    <a:ext uri="{FF2B5EF4-FFF2-40B4-BE49-F238E27FC236}">
                      <a16:creationId xmlns:a16="http://schemas.microsoft.com/office/drawing/2014/main" id="{72B01AE4-70A9-47C8-91B5-8CD0E44A288F}"/>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709776" y="3133005"/>
                  <a:ext cx="331112" cy="231892"/>
                </a:xfrm>
                <a:prstGeom prst="rect">
                  <a:avLst/>
                </a:prstGeom>
              </p:spPr>
            </p:pic>
            <p:pic>
              <p:nvPicPr>
                <p:cNvPr id="130" name="Picture 129">
                  <a:extLst>
                    <a:ext uri="{FF2B5EF4-FFF2-40B4-BE49-F238E27FC236}">
                      <a16:creationId xmlns:a16="http://schemas.microsoft.com/office/drawing/2014/main" id="{FB1F27A5-3521-4FEE-BA82-55EACF75FE9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547963" y="2806832"/>
                  <a:ext cx="234272" cy="234274"/>
                </a:xfrm>
                <a:prstGeom prst="rect">
                  <a:avLst/>
                </a:prstGeom>
              </p:spPr>
            </p:pic>
            <p:pic>
              <p:nvPicPr>
                <p:cNvPr id="131" name="Picture 130">
                  <a:extLst>
                    <a:ext uri="{FF2B5EF4-FFF2-40B4-BE49-F238E27FC236}">
                      <a16:creationId xmlns:a16="http://schemas.microsoft.com/office/drawing/2014/main" id="{0F9F051C-0C4F-4DFA-8564-A4B4A3922FAC}"/>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361597" y="3106440"/>
                  <a:ext cx="266246" cy="262764"/>
                </a:xfrm>
                <a:prstGeom prst="rect">
                  <a:avLst/>
                </a:prstGeom>
              </p:spPr>
            </p:pic>
            <p:grpSp>
              <p:nvGrpSpPr>
                <p:cNvPr id="135" name="Group 134">
                  <a:extLst>
                    <a:ext uri="{FF2B5EF4-FFF2-40B4-BE49-F238E27FC236}">
                      <a16:creationId xmlns:a16="http://schemas.microsoft.com/office/drawing/2014/main" id="{74E4E459-7BC2-468C-B09E-D82C93DC61CE}"/>
                    </a:ext>
                  </a:extLst>
                </p:cNvPr>
                <p:cNvGrpSpPr/>
                <p:nvPr/>
              </p:nvGrpSpPr>
              <p:grpSpPr>
                <a:xfrm>
                  <a:off x="11440280" y="3532127"/>
                  <a:ext cx="172208" cy="39750"/>
                  <a:chOff x="2347623" y="628659"/>
                  <a:chExt cx="412253" cy="115311"/>
                </a:xfrm>
                <a:solidFill>
                  <a:srgbClr val="000000">
                    <a:lumMod val="65000"/>
                    <a:lumOff val="35000"/>
                  </a:srgbClr>
                </a:solidFill>
              </p:grpSpPr>
              <p:sp>
                <p:nvSpPr>
                  <p:cNvPr id="145" name="Oval 144">
                    <a:extLst>
                      <a:ext uri="{FF2B5EF4-FFF2-40B4-BE49-F238E27FC236}">
                        <a16:creationId xmlns:a16="http://schemas.microsoft.com/office/drawing/2014/main" id="{E399D779-71FF-4A8B-804B-9233DB41BA89}"/>
                      </a:ext>
                    </a:extLst>
                  </p:cNvPr>
                  <p:cNvSpPr/>
                  <p:nvPr/>
                </p:nvSpPr>
                <p:spPr bwMode="auto">
                  <a:xfrm>
                    <a:off x="2347623" y="628667"/>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7C38A82C-6BF1-4567-B63B-54B719D311B1}"/>
                      </a:ext>
                    </a:extLst>
                  </p:cNvPr>
                  <p:cNvSpPr/>
                  <p:nvPr/>
                </p:nvSpPr>
                <p:spPr bwMode="auto">
                  <a:xfrm>
                    <a:off x="2506183" y="628675"/>
                    <a:ext cx="95147" cy="11529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Oval 149">
                    <a:extLst>
                      <a:ext uri="{FF2B5EF4-FFF2-40B4-BE49-F238E27FC236}">
                        <a16:creationId xmlns:a16="http://schemas.microsoft.com/office/drawing/2014/main" id="{CD485622-4EFA-4516-AD1C-61FD9B23BB21}"/>
                      </a:ext>
                    </a:extLst>
                  </p:cNvPr>
                  <p:cNvSpPr/>
                  <p:nvPr/>
                </p:nvSpPr>
                <p:spPr bwMode="auto">
                  <a:xfrm>
                    <a:off x="2664729" y="628659"/>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36" name="Picture 135">
                  <a:extLst>
                    <a:ext uri="{FF2B5EF4-FFF2-40B4-BE49-F238E27FC236}">
                      <a16:creationId xmlns:a16="http://schemas.microsoft.com/office/drawing/2014/main" id="{CA570AF1-5E66-476E-AF98-4AC184CFFF80}"/>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146149" y="3441077"/>
                  <a:ext cx="211914" cy="196960"/>
                </a:xfrm>
                <a:prstGeom prst="rect">
                  <a:avLst/>
                </a:prstGeom>
              </p:spPr>
            </p:pic>
            <p:pic>
              <p:nvPicPr>
                <p:cNvPr id="140" name="Picture 139">
                  <a:extLst>
                    <a:ext uri="{FF2B5EF4-FFF2-40B4-BE49-F238E27FC236}">
                      <a16:creationId xmlns:a16="http://schemas.microsoft.com/office/drawing/2014/main" id="{E08239A0-C111-43D6-9B2A-B2655E521F16}"/>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599518" y="3431393"/>
                  <a:ext cx="226972" cy="226972"/>
                </a:xfrm>
                <a:prstGeom prst="rect">
                  <a:avLst/>
                </a:prstGeom>
              </p:spPr>
            </p:pic>
            <p:pic>
              <p:nvPicPr>
                <p:cNvPr id="141" name="Picture 140">
                  <a:extLst>
                    <a:ext uri="{FF2B5EF4-FFF2-40B4-BE49-F238E27FC236}">
                      <a16:creationId xmlns:a16="http://schemas.microsoft.com/office/drawing/2014/main" id="{9530CEDD-9946-435A-A89E-E96F2F6F1FCF}"/>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978345" y="3378419"/>
                  <a:ext cx="342374" cy="357973"/>
                </a:xfrm>
                <a:prstGeom prst="rect">
                  <a:avLst/>
                </a:prstGeom>
              </p:spPr>
            </p:pic>
          </p:grpSp>
        </p:grpSp>
        <p:sp>
          <p:nvSpPr>
            <p:cNvPr id="7" name="Rectangle 6">
              <a:extLst>
                <a:ext uri="{FF2B5EF4-FFF2-40B4-BE49-F238E27FC236}">
                  <a16:creationId xmlns:a16="http://schemas.microsoft.com/office/drawing/2014/main" id="{FDD92AF5-A410-45A5-A64F-94A67F4F665E}"/>
                </a:ext>
              </a:extLst>
            </p:cNvPr>
            <p:cNvSpPr/>
            <p:nvPr/>
          </p:nvSpPr>
          <p:spPr>
            <a:xfrm>
              <a:off x="-1690411" y="4022405"/>
              <a:ext cx="1831412" cy="484686"/>
            </a:xfrm>
            <a:prstGeom prst="rect">
              <a:avLst/>
            </a:prstGeom>
          </p:spPr>
          <p:txBody>
            <a:bodyPr wrap="square">
              <a:spAutoFit/>
            </a:bodyPr>
            <a:lstStyle/>
            <a:p>
              <a:pPr marL="0" marR="0" lvl="0" indent="0" algn="ctr" defTabSz="82293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45"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SaaS Apps</a:t>
              </a:r>
              <a:br>
                <a:rPr kumimoji="0" lang="en-US" sz="1440" b="0" i="0" u="none" strike="noStrike" kern="1200" cap="none" spc="-45"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b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93" name="Straight Arrow Connector 192">
            <a:extLst>
              <a:ext uri="{FF2B5EF4-FFF2-40B4-BE49-F238E27FC236}">
                <a16:creationId xmlns:a16="http://schemas.microsoft.com/office/drawing/2014/main" id="{580A99FE-B22C-4770-8BF7-29D3CAF8D7B8}"/>
              </a:ext>
              <a:ext uri="{C183D7F6-B498-43B3-948B-1728B52AA6E4}">
                <adec:decorative xmlns:adec="http://schemas.microsoft.com/office/drawing/2017/decorative" val="1"/>
              </a:ext>
            </a:extLst>
          </p:cNvPr>
          <p:cNvCxnSpPr>
            <a:cxnSpLocks/>
          </p:cNvCxnSpPr>
          <p:nvPr/>
        </p:nvCxnSpPr>
        <p:spPr>
          <a:xfrm>
            <a:off x="1971842" y="3119868"/>
            <a:ext cx="0" cy="853498"/>
          </a:xfrm>
          <a:prstGeom prst="straightConnector1">
            <a:avLst/>
          </a:prstGeom>
          <a:noFill/>
          <a:ln w="28575" cap="flat" cmpd="sng" algn="ctr">
            <a:solidFill>
              <a:srgbClr val="00B050"/>
            </a:solidFill>
            <a:prstDash val="solid"/>
            <a:headEnd type="none"/>
            <a:tailEnd type="arrow"/>
          </a:ln>
          <a:effectLst/>
        </p:spPr>
      </p:cxnSp>
      <p:sp>
        <p:nvSpPr>
          <p:cNvPr id="109" name="Rectangle 108">
            <a:extLst>
              <a:ext uri="{FF2B5EF4-FFF2-40B4-BE49-F238E27FC236}">
                <a16:creationId xmlns:a16="http://schemas.microsoft.com/office/drawing/2014/main" id="{BB45F9F4-1DA9-42F0-9B31-AFB379CAA9F0}"/>
              </a:ext>
              <a:ext uri="{C183D7F6-B498-43B3-948B-1728B52AA6E4}">
                <adec:decorative xmlns:adec="http://schemas.microsoft.com/office/drawing/2017/decorative" val="1"/>
              </a:ext>
            </a:extLst>
          </p:cNvPr>
          <p:cNvSpPr/>
          <p:nvPr/>
        </p:nvSpPr>
        <p:spPr>
          <a:xfrm>
            <a:off x="1153848" y="3323021"/>
            <a:ext cx="1712693" cy="387798"/>
          </a:xfrm>
          <a:prstGeom prst="rect">
            <a:avLst/>
          </a:prstGeom>
          <a:solidFill>
            <a:schemeClr val="bg1"/>
          </a:solidFill>
        </p:spPr>
        <p:txBody>
          <a:bodyPr wrap="square" lIns="0" tIns="0" rIns="0" bIns="0" anchor="ctr">
            <a:spAutoFit/>
          </a:bodyPr>
          <a:lstStyle/>
          <a:p>
            <a:pPr marL="0" marR="0" lvl="0" indent="0" algn="ctr" defTabSz="914314"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t>Microsoft Defender </a:t>
            </a:r>
            <a:b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br>
            <a: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t>for Endpoints</a:t>
            </a:r>
          </a:p>
        </p:txBody>
      </p:sp>
      <p:cxnSp>
        <p:nvCxnSpPr>
          <p:cNvPr id="122" name="Straight Arrow Connector 121">
            <a:extLst>
              <a:ext uri="{FF2B5EF4-FFF2-40B4-BE49-F238E27FC236}">
                <a16:creationId xmlns:a16="http://schemas.microsoft.com/office/drawing/2014/main" id="{A2328764-888F-4287-8F15-BADD49FC6603}"/>
              </a:ext>
              <a:ext uri="{C183D7F6-B498-43B3-948B-1728B52AA6E4}">
                <adec:decorative xmlns:adec="http://schemas.microsoft.com/office/drawing/2017/decorative" val="1"/>
              </a:ext>
            </a:extLst>
          </p:cNvPr>
          <p:cNvCxnSpPr>
            <a:cxnSpLocks/>
          </p:cNvCxnSpPr>
          <p:nvPr/>
        </p:nvCxnSpPr>
        <p:spPr>
          <a:xfrm>
            <a:off x="2407985" y="4348685"/>
            <a:ext cx="1073654" cy="0"/>
          </a:xfrm>
          <a:prstGeom prst="straightConnector1">
            <a:avLst/>
          </a:prstGeom>
          <a:noFill/>
          <a:ln w="38100" cap="flat" cmpd="sng" algn="ctr">
            <a:solidFill>
              <a:srgbClr val="00B050"/>
            </a:solidFill>
            <a:prstDash val="solid"/>
            <a:headEnd type="none"/>
            <a:tailEnd type="arrow"/>
          </a:ln>
          <a:effectLst/>
        </p:spPr>
      </p:cxnSp>
      <p:cxnSp>
        <p:nvCxnSpPr>
          <p:cNvPr id="123" name="Straight Arrow Connector 122">
            <a:extLst>
              <a:ext uri="{FF2B5EF4-FFF2-40B4-BE49-F238E27FC236}">
                <a16:creationId xmlns:a16="http://schemas.microsoft.com/office/drawing/2014/main" id="{19298B70-2E36-40D5-B49E-DD1D77725757}"/>
              </a:ext>
              <a:ext uri="{C183D7F6-B498-43B3-948B-1728B52AA6E4}">
                <adec:decorative xmlns:adec="http://schemas.microsoft.com/office/drawing/2017/decorative" val="1"/>
              </a:ext>
            </a:extLst>
          </p:cNvPr>
          <p:cNvCxnSpPr>
            <a:cxnSpLocks/>
          </p:cNvCxnSpPr>
          <p:nvPr/>
        </p:nvCxnSpPr>
        <p:spPr>
          <a:xfrm flipV="1">
            <a:off x="5530460" y="3128427"/>
            <a:ext cx="1175221" cy="691308"/>
          </a:xfrm>
          <a:prstGeom prst="straightConnector1">
            <a:avLst/>
          </a:prstGeom>
          <a:noFill/>
          <a:ln w="38100" cap="flat" cmpd="sng" algn="ctr">
            <a:solidFill>
              <a:srgbClr val="00B050"/>
            </a:solidFill>
            <a:prstDash val="solid"/>
            <a:headEnd type="none"/>
            <a:tailEnd type="arrow"/>
          </a:ln>
          <a:effectLst/>
        </p:spPr>
      </p:cxnSp>
      <p:cxnSp>
        <p:nvCxnSpPr>
          <p:cNvPr id="154" name="Straight Arrow Connector 153">
            <a:extLst>
              <a:ext uri="{FF2B5EF4-FFF2-40B4-BE49-F238E27FC236}">
                <a16:creationId xmlns:a16="http://schemas.microsoft.com/office/drawing/2014/main" id="{F4BD37E5-989D-4DD2-8822-710CCCA21A1E}"/>
              </a:ext>
              <a:ext uri="{C183D7F6-B498-43B3-948B-1728B52AA6E4}">
                <adec:decorative xmlns:adec="http://schemas.microsoft.com/office/drawing/2017/decorative" val="1"/>
              </a:ext>
            </a:extLst>
          </p:cNvPr>
          <p:cNvCxnSpPr>
            <a:cxnSpLocks/>
          </p:cNvCxnSpPr>
          <p:nvPr/>
        </p:nvCxnSpPr>
        <p:spPr>
          <a:xfrm>
            <a:off x="8062587" y="3064669"/>
            <a:ext cx="914400" cy="0"/>
          </a:xfrm>
          <a:prstGeom prst="straightConnector1">
            <a:avLst/>
          </a:prstGeom>
          <a:noFill/>
          <a:ln w="38100" cap="flat" cmpd="sng" algn="ctr">
            <a:solidFill>
              <a:srgbClr val="00B050"/>
            </a:solidFill>
            <a:prstDash val="solid"/>
            <a:headEnd type="none"/>
            <a:tailEnd type="arrow"/>
          </a:ln>
          <a:effectLst/>
        </p:spPr>
      </p:cxnSp>
      <p:cxnSp>
        <p:nvCxnSpPr>
          <p:cNvPr id="158" name="Straight Arrow Connector 157">
            <a:extLst>
              <a:ext uri="{FF2B5EF4-FFF2-40B4-BE49-F238E27FC236}">
                <a16:creationId xmlns:a16="http://schemas.microsoft.com/office/drawing/2014/main" id="{A71F0A88-FC19-40E9-B8FA-26F72EEB5A3D}"/>
              </a:ext>
              <a:ext uri="{C183D7F6-B498-43B3-948B-1728B52AA6E4}">
                <adec:decorative xmlns:adec="http://schemas.microsoft.com/office/drawing/2017/decorative" val="1"/>
              </a:ext>
            </a:extLst>
          </p:cNvPr>
          <p:cNvCxnSpPr>
            <a:cxnSpLocks/>
          </p:cNvCxnSpPr>
          <p:nvPr/>
        </p:nvCxnSpPr>
        <p:spPr>
          <a:xfrm>
            <a:off x="8062587" y="4317812"/>
            <a:ext cx="914400" cy="0"/>
          </a:xfrm>
          <a:prstGeom prst="straightConnector1">
            <a:avLst/>
          </a:prstGeom>
          <a:noFill/>
          <a:ln w="38100" cap="flat" cmpd="sng" algn="ctr">
            <a:solidFill>
              <a:srgbClr val="00B050"/>
            </a:solidFill>
            <a:prstDash val="solid"/>
            <a:headEnd type="none"/>
            <a:tailEnd type="arrow"/>
          </a:ln>
          <a:effectLst/>
        </p:spPr>
      </p:cxnSp>
      <p:cxnSp>
        <p:nvCxnSpPr>
          <p:cNvPr id="159" name="Straight Arrow Connector 158">
            <a:extLst>
              <a:ext uri="{FF2B5EF4-FFF2-40B4-BE49-F238E27FC236}">
                <a16:creationId xmlns:a16="http://schemas.microsoft.com/office/drawing/2014/main" id="{73E3456B-1927-4444-91DB-73AD9F9D49CF}"/>
              </a:ext>
              <a:ext uri="{C183D7F6-B498-43B3-948B-1728B52AA6E4}">
                <adec:decorative xmlns:adec="http://schemas.microsoft.com/office/drawing/2017/decorative" val="1"/>
              </a:ext>
            </a:extLst>
          </p:cNvPr>
          <p:cNvCxnSpPr>
            <a:cxnSpLocks/>
          </p:cNvCxnSpPr>
          <p:nvPr/>
        </p:nvCxnSpPr>
        <p:spPr>
          <a:xfrm>
            <a:off x="5686406" y="4646375"/>
            <a:ext cx="1097001" cy="693170"/>
          </a:xfrm>
          <a:prstGeom prst="straightConnector1">
            <a:avLst/>
          </a:prstGeom>
          <a:noFill/>
          <a:ln w="38100" cap="flat" cmpd="sng" algn="ctr">
            <a:solidFill>
              <a:srgbClr val="00B050"/>
            </a:solidFill>
            <a:prstDash val="solid"/>
            <a:headEnd type="none"/>
            <a:tailEnd type="arrow"/>
          </a:ln>
          <a:effectLst/>
        </p:spPr>
      </p:cxnSp>
      <p:cxnSp>
        <p:nvCxnSpPr>
          <p:cNvPr id="160" name="Straight Arrow Connector 159">
            <a:extLst>
              <a:ext uri="{FF2B5EF4-FFF2-40B4-BE49-F238E27FC236}">
                <a16:creationId xmlns:a16="http://schemas.microsoft.com/office/drawing/2014/main" id="{C5BC0251-F2BA-43BA-A46A-CB0040713985}"/>
              </a:ext>
              <a:ext uri="{C183D7F6-B498-43B3-948B-1728B52AA6E4}">
                <adec:decorative xmlns:adec="http://schemas.microsoft.com/office/drawing/2017/decorative" val="1"/>
              </a:ext>
            </a:extLst>
          </p:cNvPr>
          <p:cNvCxnSpPr>
            <a:cxnSpLocks/>
          </p:cNvCxnSpPr>
          <p:nvPr/>
        </p:nvCxnSpPr>
        <p:spPr>
          <a:xfrm>
            <a:off x="5786007" y="4348685"/>
            <a:ext cx="841248" cy="0"/>
          </a:xfrm>
          <a:prstGeom prst="straightConnector1">
            <a:avLst/>
          </a:prstGeom>
          <a:noFill/>
          <a:ln w="38100" cap="flat" cmpd="sng" algn="ctr">
            <a:solidFill>
              <a:srgbClr val="00B050"/>
            </a:solidFill>
            <a:prstDash val="solid"/>
            <a:headEnd type="none"/>
            <a:tailEnd type="arrow"/>
          </a:ln>
          <a:effectLst/>
        </p:spPr>
      </p:cxnSp>
      <p:cxnSp>
        <p:nvCxnSpPr>
          <p:cNvPr id="161" name="Straight Arrow Connector 160">
            <a:extLst>
              <a:ext uri="{FF2B5EF4-FFF2-40B4-BE49-F238E27FC236}">
                <a16:creationId xmlns:a16="http://schemas.microsoft.com/office/drawing/2014/main" id="{88642F40-3D8A-4748-BFF2-278529F057ED}"/>
              </a:ext>
              <a:ext uri="{C183D7F6-B498-43B3-948B-1728B52AA6E4}">
                <adec:decorative xmlns:adec="http://schemas.microsoft.com/office/drawing/2017/decorative" val="1"/>
              </a:ext>
            </a:extLst>
          </p:cNvPr>
          <p:cNvCxnSpPr>
            <a:cxnSpLocks/>
          </p:cNvCxnSpPr>
          <p:nvPr/>
        </p:nvCxnSpPr>
        <p:spPr>
          <a:xfrm>
            <a:off x="8062587" y="5548394"/>
            <a:ext cx="914400" cy="0"/>
          </a:xfrm>
          <a:prstGeom prst="straightConnector1">
            <a:avLst/>
          </a:prstGeom>
          <a:noFill/>
          <a:ln w="38100" cap="flat" cmpd="sng" algn="ctr">
            <a:solidFill>
              <a:srgbClr val="00B050"/>
            </a:solidFill>
            <a:prstDash val="solid"/>
            <a:headEnd type="none"/>
            <a:tailEnd type="arrow"/>
          </a:ln>
          <a:effectLst/>
        </p:spPr>
      </p:cxnSp>
    </p:spTree>
    <p:extLst>
      <p:ext uri="{BB962C8B-B14F-4D97-AF65-F5344CB8AC3E}">
        <p14:creationId xmlns:p14="http://schemas.microsoft.com/office/powerpoint/2010/main" val="146469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500"/>
                                        <p:tgtEl>
                                          <p:spTgt spid="10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22" presetClass="entr" presetSubtype="1" fill="hold" nodeType="with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wipe(up)">
                                      <p:cBhvr>
                                        <p:cTn id="17" dur="500"/>
                                        <p:tgtEl>
                                          <p:spTgt spid="144"/>
                                        </p:tgtEl>
                                      </p:cBhvr>
                                    </p:animEffect>
                                  </p:childTnLst>
                                </p:cTn>
                              </p:par>
                              <p:par>
                                <p:cTn id="18" presetID="10" presetClass="entr" presetSubtype="0" fill="hold"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500"/>
                                        <p:tgtEl>
                                          <p:spTgt spid="94"/>
                                        </p:tgtEl>
                                      </p:cBhvr>
                                    </p:animEffect>
                                  </p:childTnLst>
                                </p:cTn>
                              </p:par>
                              <p:par>
                                <p:cTn id="21" presetID="10" presetClass="entr" presetSubtype="0" fill="hold" nodeType="withEffect">
                                  <p:stCondLst>
                                    <p:cond delay="0"/>
                                  </p:stCondLst>
                                  <p:childTnLst>
                                    <p:set>
                                      <p:cBhvr>
                                        <p:cTn id="22" dur="1" fill="hold">
                                          <p:stCondLst>
                                            <p:cond delay="0"/>
                                          </p:stCondLst>
                                        </p:cTn>
                                        <p:tgtEl>
                                          <p:spTgt spid="137"/>
                                        </p:tgtEl>
                                        <p:attrNameLst>
                                          <p:attrName>style.visibility</p:attrName>
                                        </p:attrNameLst>
                                      </p:cBhvr>
                                      <p:to>
                                        <p:strVal val="visible"/>
                                      </p:to>
                                    </p:set>
                                    <p:animEffect transition="in" filter="fade">
                                      <p:cBhvr>
                                        <p:cTn id="23" dur="500"/>
                                        <p:tgtEl>
                                          <p:spTgt spid="13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left)">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215"/>
                                        </p:tgtEl>
                                        <p:attrNameLst>
                                          <p:attrName>style.visibility</p:attrName>
                                        </p:attrNameLst>
                                      </p:cBhvr>
                                      <p:to>
                                        <p:strVal val="visible"/>
                                      </p:to>
                                    </p:set>
                                    <p:animEffect transition="in" filter="fade">
                                      <p:cBhvr>
                                        <p:cTn id="31" dur="500"/>
                                        <p:tgtEl>
                                          <p:spTgt spid="215"/>
                                        </p:tgtEl>
                                      </p:cBhvr>
                                    </p:animEffect>
                                  </p:childTnLst>
                                </p:cTn>
                              </p:par>
                              <p:par>
                                <p:cTn id="32" presetID="10" presetClass="entr" presetSubtype="0" fill="hold" nodeType="withEffect">
                                  <p:stCondLst>
                                    <p:cond delay="0"/>
                                  </p:stCondLst>
                                  <p:childTnLst>
                                    <p:set>
                                      <p:cBhvr>
                                        <p:cTn id="33" dur="1" fill="hold">
                                          <p:stCondLst>
                                            <p:cond delay="0"/>
                                          </p:stCondLst>
                                        </p:cTn>
                                        <p:tgtEl>
                                          <p:spTgt spid="216"/>
                                        </p:tgtEl>
                                        <p:attrNameLst>
                                          <p:attrName>style.visibility</p:attrName>
                                        </p:attrNameLst>
                                      </p:cBhvr>
                                      <p:to>
                                        <p:strVal val="visible"/>
                                      </p:to>
                                    </p:set>
                                    <p:animEffect transition="in" filter="fade">
                                      <p:cBhvr>
                                        <p:cTn id="34" dur="500"/>
                                        <p:tgtEl>
                                          <p:spTgt spid="216"/>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left)">
                                      <p:cBhvr>
                                        <p:cTn id="38" dur="500"/>
                                        <p:tgtEl>
                                          <p:spTgt spid="45"/>
                                        </p:tgtEl>
                                      </p:cBhvr>
                                    </p:animEffect>
                                  </p:childTnLst>
                                </p:cTn>
                              </p:par>
                              <p:par>
                                <p:cTn id="39" presetID="22" presetClass="entr" presetSubtype="8" fill="hold" nodeType="with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wipe(left)">
                                      <p:cBhvr>
                                        <p:cTn id="41" dur="500"/>
                                        <p:tgtEl>
                                          <p:spTgt spid="74"/>
                                        </p:tgtEl>
                                      </p:cBhvr>
                                    </p:animEffect>
                                  </p:childTnLst>
                                </p:cTn>
                              </p:par>
                              <p:par>
                                <p:cTn id="42" presetID="22" presetClass="entr" presetSubtype="8"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left)">
                                      <p:cBhvr>
                                        <p:cTn id="44" dur="500"/>
                                        <p:tgtEl>
                                          <p:spTgt spid="4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8"/>
                                        </p:tgtEl>
                                        <p:attrNameLst>
                                          <p:attrName>style.visibility</p:attrName>
                                        </p:attrNameLst>
                                      </p:cBhvr>
                                      <p:to>
                                        <p:strVal val="visible"/>
                                      </p:to>
                                    </p:set>
                                    <p:animEffect transition="in" filter="fade">
                                      <p:cBhvr>
                                        <p:cTn id="47" dur="250"/>
                                        <p:tgtEl>
                                          <p:spTgt spid="218"/>
                                        </p:tgtEl>
                                      </p:cBhvr>
                                    </p:animEffect>
                                  </p:childTnLst>
                                </p:cTn>
                              </p:par>
                              <p:par>
                                <p:cTn id="48" presetID="10" presetClass="entr" presetSubtype="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250"/>
                                        <p:tgtEl>
                                          <p:spTgt spid="8"/>
                                        </p:tgtEl>
                                      </p:cBhvr>
                                    </p:animEffect>
                                  </p:childTnLst>
                                </p:cTn>
                              </p:par>
                              <p:par>
                                <p:cTn id="51" presetID="10" presetClass="entr" presetSubtype="0" fill="hold" nodeType="with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250"/>
                                        <p:tgtEl>
                                          <p:spTgt spid="2"/>
                                        </p:tgtEl>
                                      </p:cBhvr>
                                    </p:animEffect>
                                  </p:childTnLst>
                                </p:cTn>
                              </p:par>
                            </p:childTnLst>
                          </p:cTn>
                        </p:par>
                        <p:par>
                          <p:cTn id="54" fill="hold">
                            <p:stCondLst>
                              <p:cond delay="1000"/>
                            </p:stCondLst>
                            <p:childTnLst>
                              <p:par>
                                <p:cTn id="55" presetID="22" presetClass="entr" presetSubtype="8" fill="hold"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left)">
                                      <p:cBhvr>
                                        <p:cTn id="57" dur="500"/>
                                        <p:tgtEl>
                                          <p:spTgt spid="47"/>
                                        </p:tgtEl>
                                      </p:cBhvr>
                                    </p:animEffect>
                                  </p:childTnLst>
                                </p:cTn>
                              </p:par>
                              <p:par>
                                <p:cTn id="58" presetID="22" presetClass="entr" presetSubtype="8" fill="hold"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left)">
                                      <p:cBhvr>
                                        <p:cTn id="60" dur="500"/>
                                        <p:tgtEl>
                                          <p:spTgt spid="48"/>
                                        </p:tgtEl>
                                      </p:cBhvr>
                                    </p:animEffect>
                                  </p:childTnLst>
                                </p:cTn>
                              </p:par>
                              <p:par>
                                <p:cTn id="61" presetID="22" presetClass="entr" presetSubtype="8" fill="hold" nodeType="withEffect">
                                  <p:stCondLst>
                                    <p:cond delay="0"/>
                                  </p:stCondLst>
                                  <p:childTnLst>
                                    <p:set>
                                      <p:cBhvr>
                                        <p:cTn id="62" dur="1" fill="hold">
                                          <p:stCondLst>
                                            <p:cond delay="0"/>
                                          </p:stCondLst>
                                        </p:cTn>
                                        <p:tgtEl>
                                          <p:spTgt spid="104"/>
                                        </p:tgtEl>
                                        <p:attrNameLst>
                                          <p:attrName>style.visibility</p:attrName>
                                        </p:attrNameLst>
                                      </p:cBhvr>
                                      <p:to>
                                        <p:strVal val="visible"/>
                                      </p:to>
                                    </p:set>
                                    <p:animEffect transition="in" filter="wipe(left)">
                                      <p:cBhvr>
                                        <p:cTn id="63" dur="500"/>
                                        <p:tgtEl>
                                          <p:spTgt spid="104"/>
                                        </p:tgtEl>
                                      </p:cBhvr>
                                    </p:animEffect>
                                  </p:childTnLst>
                                </p:cTn>
                              </p:par>
                            </p:childTnLst>
                          </p:cTn>
                        </p:par>
                        <p:par>
                          <p:cTn id="64" fill="hold">
                            <p:stCondLst>
                              <p:cond delay="1500"/>
                            </p:stCondLst>
                            <p:childTnLst>
                              <p:par>
                                <p:cTn id="65" presetID="10" presetClass="entr" presetSubtype="0" fill="hold" nodeType="afterEffect">
                                  <p:stCondLst>
                                    <p:cond delay="0"/>
                                  </p:stCondLst>
                                  <p:childTnLst>
                                    <p:set>
                                      <p:cBhvr>
                                        <p:cTn id="66" dur="1" fill="hold">
                                          <p:stCondLst>
                                            <p:cond delay="0"/>
                                          </p:stCondLst>
                                        </p:cTn>
                                        <p:tgtEl>
                                          <p:spTgt spid="221"/>
                                        </p:tgtEl>
                                        <p:attrNameLst>
                                          <p:attrName>style.visibility</p:attrName>
                                        </p:attrNameLst>
                                      </p:cBhvr>
                                      <p:to>
                                        <p:strVal val="visible"/>
                                      </p:to>
                                    </p:set>
                                    <p:animEffect transition="in" filter="fade">
                                      <p:cBhvr>
                                        <p:cTn id="67" dur="500"/>
                                        <p:tgtEl>
                                          <p:spTgt spid="221"/>
                                        </p:tgtEl>
                                      </p:cBhvr>
                                    </p:animEffect>
                                  </p:childTnLst>
                                </p:cTn>
                              </p:par>
                              <p:par>
                                <p:cTn id="68" presetID="10" presetClass="entr" presetSubtype="0" fill="hold" nodeType="withEffect">
                                  <p:stCondLst>
                                    <p:cond delay="0"/>
                                  </p:stCondLst>
                                  <p:childTnLst>
                                    <p:set>
                                      <p:cBhvr>
                                        <p:cTn id="69" dur="1" fill="hold">
                                          <p:stCondLst>
                                            <p:cond delay="0"/>
                                          </p:stCondLst>
                                        </p:cTn>
                                        <p:tgtEl>
                                          <p:spTgt spid="146"/>
                                        </p:tgtEl>
                                        <p:attrNameLst>
                                          <p:attrName>style.visibility</p:attrName>
                                        </p:attrNameLst>
                                      </p:cBhvr>
                                      <p:to>
                                        <p:strVal val="visible"/>
                                      </p:to>
                                    </p:set>
                                    <p:animEffect transition="in" filter="fade">
                                      <p:cBhvr>
                                        <p:cTn id="70" dur="500"/>
                                        <p:tgtEl>
                                          <p:spTgt spid="146"/>
                                        </p:tgtEl>
                                      </p:cBhvr>
                                    </p:animEffect>
                                  </p:childTnLst>
                                </p:cTn>
                              </p:par>
                              <p:par>
                                <p:cTn id="71" presetID="10"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nodeType="withEffect">
                                  <p:stCondLst>
                                    <p:cond delay="0"/>
                                  </p:stCondLst>
                                  <p:childTnLst>
                                    <p:set>
                                      <p:cBhvr>
                                        <p:cTn id="75" dur="1" fill="hold">
                                          <p:stCondLst>
                                            <p:cond delay="0"/>
                                          </p:stCondLst>
                                        </p:cTn>
                                        <p:tgtEl>
                                          <p:spTgt spid="222"/>
                                        </p:tgtEl>
                                        <p:attrNameLst>
                                          <p:attrName>style.visibility</p:attrName>
                                        </p:attrNameLst>
                                      </p:cBhvr>
                                      <p:to>
                                        <p:strVal val="visible"/>
                                      </p:to>
                                    </p:set>
                                    <p:animEffect transition="in" filter="fade">
                                      <p:cBhvr>
                                        <p:cTn id="76" dur="500"/>
                                        <p:tgtEl>
                                          <p:spTgt spid="222"/>
                                        </p:tgtEl>
                                      </p:cBhvr>
                                    </p:animEffect>
                                  </p:childTnLst>
                                </p:cTn>
                              </p:par>
                              <p:par>
                                <p:cTn id="77" presetID="10" presetClass="entr" presetSubtype="0" fill="hold" nodeType="withEffect">
                                  <p:stCondLst>
                                    <p:cond delay="0"/>
                                  </p:stCondLst>
                                  <p:childTnLst>
                                    <p:set>
                                      <p:cBhvr>
                                        <p:cTn id="78" dur="1" fill="hold">
                                          <p:stCondLst>
                                            <p:cond delay="0"/>
                                          </p:stCondLst>
                                        </p:cTn>
                                        <p:tgtEl>
                                          <p:spTgt spid="196"/>
                                        </p:tgtEl>
                                        <p:attrNameLst>
                                          <p:attrName>style.visibility</p:attrName>
                                        </p:attrNameLst>
                                      </p:cBhvr>
                                      <p:to>
                                        <p:strVal val="visible"/>
                                      </p:to>
                                    </p:set>
                                    <p:animEffect transition="in" filter="fade">
                                      <p:cBhvr>
                                        <p:cTn id="79" dur="500"/>
                                        <p:tgtEl>
                                          <p:spTgt spid="196"/>
                                        </p:tgtEl>
                                      </p:cBhvr>
                                    </p:animEffect>
                                  </p:childTnLst>
                                </p:cTn>
                              </p:par>
                              <p:par>
                                <p:cTn id="80" presetID="10" presetClass="entr" presetSubtype="0" fill="hold" nodeType="withEffect">
                                  <p:stCondLst>
                                    <p:cond delay="0"/>
                                  </p:stCondLst>
                                  <p:childTnLst>
                                    <p:set>
                                      <p:cBhvr>
                                        <p:cTn id="81" dur="1" fill="hold">
                                          <p:stCondLst>
                                            <p:cond delay="0"/>
                                          </p:stCondLst>
                                        </p:cTn>
                                        <p:tgtEl>
                                          <p:spTgt spid="223"/>
                                        </p:tgtEl>
                                        <p:attrNameLst>
                                          <p:attrName>style.visibility</p:attrName>
                                        </p:attrNameLst>
                                      </p:cBhvr>
                                      <p:to>
                                        <p:strVal val="visible"/>
                                      </p:to>
                                    </p:set>
                                    <p:animEffect transition="in" filter="fade">
                                      <p:cBhvr>
                                        <p:cTn id="82" dur="500"/>
                                        <p:tgtEl>
                                          <p:spTgt spid="22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2"/>
                                        </p:tgtEl>
                                        <p:attrNameLst>
                                          <p:attrName>style.visibility</p:attrName>
                                        </p:attrNameLst>
                                      </p:cBhvr>
                                      <p:to>
                                        <p:strVal val="visible"/>
                                      </p:to>
                                    </p:set>
                                    <p:animEffect transition="in" filter="fade">
                                      <p:cBhvr>
                                        <p:cTn id="85" dur="500"/>
                                        <p:tgtEl>
                                          <p:spTgt spid="202"/>
                                        </p:tgtEl>
                                      </p:cBhvr>
                                    </p:animEffect>
                                  </p:childTnLst>
                                </p:cTn>
                              </p:par>
                            </p:childTnLst>
                          </p:cTn>
                        </p:par>
                        <p:par>
                          <p:cTn id="86" fill="hold">
                            <p:stCondLst>
                              <p:cond delay="2000"/>
                            </p:stCondLst>
                            <p:childTnLst>
                              <p:par>
                                <p:cTn id="87" presetID="10" presetClass="entr" presetSubtype="0" fill="hold" grpId="0" nodeType="afterEffect">
                                  <p:stCondLst>
                                    <p:cond delay="0"/>
                                  </p:stCondLst>
                                  <p:childTnLst>
                                    <p:set>
                                      <p:cBhvr>
                                        <p:cTn id="88" dur="1" fill="hold">
                                          <p:stCondLst>
                                            <p:cond delay="0"/>
                                          </p:stCondLst>
                                        </p:cTn>
                                        <p:tgtEl>
                                          <p:spTgt spid="197"/>
                                        </p:tgtEl>
                                        <p:attrNameLst>
                                          <p:attrName>style.visibility</p:attrName>
                                        </p:attrNameLst>
                                      </p:cBhvr>
                                      <p:to>
                                        <p:strVal val="visible"/>
                                      </p:to>
                                    </p:set>
                                    <p:animEffect transition="in" filter="fade">
                                      <p:cBhvr>
                                        <p:cTn id="89" dur="500"/>
                                        <p:tgtEl>
                                          <p:spTgt spid="197"/>
                                        </p:tgtEl>
                                      </p:cBhvr>
                                    </p:animEffect>
                                  </p:childTnLst>
                                </p:cTn>
                              </p:par>
                              <p:par>
                                <p:cTn id="90" presetID="22" presetClass="entr" presetSubtype="1" fill="hold"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wipe(up)">
                                      <p:cBhvr>
                                        <p:cTn id="92" dur="500"/>
                                        <p:tgtEl>
                                          <p:spTgt spid="49"/>
                                        </p:tgtEl>
                                      </p:cBhvr>
                                    </p:animEffect>
                                  </p:childTnLst>
                                </p:cTn>
                              </p:par>
                            </p:childTnLst>
                          </p:cTn>
                        </p:par>
                        <p:par>
                          <p:cTn id="93" fill="hold">
                            <p:stCondLst>
                              <p:cond delay="2500"/>
                            </p:stCondLst>
                            <p:childTnLst>
                              <p:par>
                                <p:cTn id="94" presetID="22" presetClass="entr" presetSubtype="1" fill="hold" nodeType="afterEffect">
                                  <p:stCondLst>
                                    <p:cond delay="0"/>
                                  </p:stCondLst>
                                  <p:childTnLst>
                                    <p:set>
                                      <p:cBhvr>
                                        <p:cTn id="95" dur="1" fill="hold">
                                          <p:stCondLst>
                                            <p:cond delay="0"/>
                                          </p:stCondLst>
                                        </p:cTn>
                                        <p:tgtEl>
                                          <p:spTgt spid="171"/>
                                        </p:tgtEl>
                                        <p:attrNameLst>
                                          <p:attrName>style.visibility</p:attrName>
                                        </p:attrNameLst>
                                      </p:cBhvr>
                                      <p:to>
                                        <p:strVal val="visible"/>
                                      </p:to>
                                    </p:set>
                                    <p:animEffect transition="in" filter="wipe(up)">
                                      <p:cBhvr>
                                        <p:cTn id="96" dur="500"/>
                                        <p:tgtEl>
                                          <p:spTgt spid="171"/>
                                        </p:tgtEl>
                                      </p:cBhvr>
                                    </p:animEffect>
                                  </p:childTnLst>
                                </p:cTn>
                              </p:par>
                            </p:childTnLst>
                          </p:cTn>
                        </p:par>
                        <p:par>
                          <p:cTn id="97" fill="hold">
                            <p:stCondLst>
                              <p:cond delay="3000"/>
                            </p:stCondLst>
                            <p:childTnLst>
                              <p:par>
                                <p:cTn id="98" presetID="22" presetClass="entr" presetSubtype="1" fill="hold" nodeType="afterEffect">
                                  <p:stCondLst>
                                    <p:cond delay="0"/>
                                  </p:stCondLst>
                                  <p:childTnLst>
                                    <p:set>
                                      <p:cBhvr>
                                        <p:cTn id="99" dur="1" fill="hold">
                                          <p:stCondLst>
                                            <p:cond delay="0"/>
                                          </p:stCondLst>
                                        </p:cTn>
                                        <p:tgtEl>
                                          <p:spTgt spid="183"/>
                                        </p:tgtEl>
                                        <p:attrNameLst>
                                          <p:attrName>style.visibility</p:attrName>
                                        </p:attrNameLst>
                                      </p:cBhvr>
                                      <p:to>
                                        <p:strVal val="visible"/>
                                      </p:to>
                                    </p:set>
                                    <p:animEffect transition="in" filter="wipe(up)">
                                      <p:cBhvr>
                                        <p:cTn id="100" dur="500"/>
                                        <p:tgtEl>
                                          <p:spTgt spid="18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03"/>
                                        </p:tgtEl>
                                        <p:attrNameLst>
                                          <p:attrName>style.visibility</p:attrName>
                                        </p:attrNameLst>
                                      </p:cBhvr>
                                      <p:to>
                                        <p:strVal val="visible"/>
                                      </p:to>
                                    </p:set>
                                    <p:animEffect transition="in" filter="fade">
                                      <p:cBhvr>
                                        <p:cTn id="105" dur="500"/>
                                        <p:tgtEl>
                                          <p:spTgt spid="103"/>
                                        </p:tgtEl>
                                      </p:cBhvr>
                                    </p:animEffect>
                                  </p:childTnLst>
                                </p:cTn>
                              </p:par>
                              <p:par>
                                <p:cTn id="106" presetID="10" presetClass="entr" presetSubtype="0" fill="hold" nodeType="withEffect">
                                  <p:stCondLst>
                                    <p:cond delay="0"/>
                                  </p:stCondLst>
                                  <p:childTnLst>
                                    <p:set>
                                      <p:cBhvr>
                                        <p:cTn id="107" dur="1" fill="hold">
                                          <p:stCondLst>
                                            <p:cond delay="0"/>
                                          </p:stCondLst>
                                        </p:cTn>
                                        <p:tgtEl>
                                          <p:spTgt spid="3"/>
                                        </p:tgtEl>
                                        <p:attrNameLst>
                                          <p:attrName>style.visibility</p:attrName>
                                        </p:attrNameLst>
                                      </p:cBhvr>
                                      <p:to>
                                        <p:strVal val="visible"/>
                                      </p:to>
                                    </p:set>
                                    <p:animEffect transition="in" filter="fade">
                                      <p:cBhvr>
                                        <p:cTn id="108" dur="500"/>
                                        <p:tgtEl>
                                          <p:spTgt spid="3"/>
                                        </p:tgtEl>
                                      </p:cBhvr>
                                    </p:animEffect>
                                  </p:childTnLst>
                                </p:cTn>
                              </p:par>
                            </p:childTnLst>
                          </p:cTn>
                        </p:par>
                        <p:par>
                          <p:cTn id="109" fill="hold">
                            <p:stCondLst>
                              <p:cond delay="500"/>
                            </p:stCondLst>
                            <p:childTnLst>
                              <p:par>
                                <p:cTn id="110" presetID="22" presetClass="entr" presetSubtype="1" fill="hold" nodeType="afterEffect">
                                  <p:stCondLst>
                                    <p:cond delay="0"/>
                                  </p:stCondLst>
                                  <p:childTnLst>
                                    <p:set>
                                      <p:cBhvr>
                                        <p:cTn id="111" dur="1" fill="hold">
                                          <p:stCondLst>
                                            <p:cond delay="0"/>
                                          </p:stCondLst>
                                        </p:cTn>
                                        <p:tgtEl>
                                          <p:spTgt spid="193"/>
                                        </p:tgtEl>
                                        <p:attrNameLst>
                                          <p:attrName>style.visibility</p:attrName>
                                        </p:attrNameLst>
                                      </p:cBhvr>
                                      <p:to>
                                        <p:strVal val="visible"/>
                                      </p:to>
                                    </p:set>
                                    <p:animEffect transition="in" filter="wipe(up)">
                                      <p:cBhvr>
                                        <p:cTn id="112" dur="500"/>
                                        <p:tgtEl>
                                          <p:spTgt spid="193"/>
                                        </p:tgtEl>
                                      </p:cBhvr>
                                    </p:animEffect>
                                  </p:childTnLst>
                                </p:cTn>
                              </p:par>
                            </p:childTnLst>
                          </p:cTn>
                        </p:par>
                        <p:par>
                          <p:cTn id="113" fill="hold">
                            <p:stCondLst>
                              <p:cond delay="1000"/>
                            </p:stCondLst>
                            <p:childTnLst>
                              <p:par>
                                <p:cTn id="114" presetID="10" presetClass="entr" presetSubtype="0" fill="hold" nodeType="afterEffect">
                                  <p:stCondLst>
                                    <p:cond delay="0"/>
                                  </p:stCondLst>
                                  <p:childTnLst>
                                    <p:set>
                                      <p:cBhvr>
                                        <p:cTn id="115" dur="1" fill="hold">
                                          <p:stCondLst>
                                            <p:cond delay="0"/>
                                          </p:stCondLst>
                                        </p:cTn>
                                        <p:tgtEl>
                                          <p:spTgt spid="11"/>
                                        </p:tgtEl>
                                        <p:attrNameLst>
                                          <p:attrName>style.visibility</p:attrName>
                                        </p:attrNameLst>
                                      </p:cBhvr>
                                      <p:to>
                                        <p:strVal val="visible"/>
                                      </p:to>
                                    </p:set>
                                    <p:animEffect transition="in" filter="fade">
                                      <p:cBhvr>
                                        <p:cTn id="116" dur="500"/>
                                        <p:tgtEl>
                                          <p:spTgt spid="11"/>
                                        </p:tgtEl>
                                      </p:cBhvr>
                                    </p:animEffect>
                                  </p:childTnLst>
                                </p:cTn>
                              </p:par>
                              <p:par>
                                <p:cTn id="117" presetID="1" presetClass="exit" presetSubtype="0" fill="hold" nodeType="withEffect">
                                  <p:stCondLst>
                                    <p:cond delay="0"/>
                                  </p:stCondLst>
                                  <p:childTnLst>
                                    <p:set>
                                      <p:cBhvr>
                                        <p:cTn id="118" dur="1" fill="hold">
                                          <p:stCondLst>
                                            <p:cond delay="0"/>
                                          </p:stCondLst>
                                        </p:cTn>
                                        <p:tgtEl>
                                          <p:spTgt spid="10"/>
                                        </p:tgtEl>
                                        <p:attrNameLst>
                                          <p:attrName>style.visibility</p:attrName>
                                        </p:attrNameLst>
                                      </p:cBhvr>
                                      <p:to>
                                        <p:strVal val="hidden"/>
                                      </p:to>
                                    </p:set>
                                  </p:childTnLst>
                                </p:cTn>
                              </p:par>
                            </p:childTnLst>
                          </p:cTn>
                        </p:par>
                        <p:par>
                          <p:cTn id="119" fill="hold">
                            <p:stCondLst>
                              <p:cond delay="1500"/>
                            </p:stCondLst>
                            <p:childTnLst>
                              <p:par>
                                <p:cTn id="120" presetID="22" presetClass="entr" presetSubtype="8" fill="hold" nodeType="afterEffect">
                                  <p:stCondLst>
                                    <p:cond delay="0"/>
                                  </p:stCondLst>
                                  <p:childTnLst>
                                    <p:set>
                                      <p:cBhvr>
                                        <p:cTn id="121" dur="1" fill="hold">
                                          <p:stCondLst>
                                            <p:cond delay="0"/>
                                          </p:stCondLst>
                                        </p:cTn>
                                        <p:tgtEl>
                                          <p:spTgt spid="122"/>
                                        </p:tgtEl>
                                        <p:attrNameLst>
                                          <p:attrName>style.visibility</p:attrName>
                                        </p:attrNameLst>
                                      </p:cBhvr>
                                      <p:to>
                                        <p:strVal val="visible"/>
                                      </p:to>
                                    </p:set>
                                    <p:animEffect transition="in" filter="wipe(left)">
                                      <p:cBhvr>
                                        <p:cTn id="122" dur="500"/>
                                        <p:tgtEl>
                                          <p:spTgt spid="122"/>
                                        </p:tgtEl>
                                      </p:cBhvr>
                                    </p:animEffect>
                                  </p:childTnLst>
                                </p:cTn>
                              </p:par>
                            </p:childTnLst>
                          </p:cTn>
                        </p:par>
                        <p:par>
                          <p:cTn id="123" fill="hold">
                            <p:stCondLst>
                              <p:cond delay="2000"/>
                            </p:stCondLst>
                            <p:childTnLst>
                              <p:par>
                                <p:cTn id="124" presetID="22" presetClass="entr" presetSubtype="8" fill="hold" nodeType="afterEffect">
                                  <p:stCondLst>
                                    <p:cond delay="0"/>
                                  </p:stCondLst>
                                  <p:childTnLst>
                                    <p:set>
                                      <p:cBhvr>
                                        <p:cTn id="125" dur="1" fill="hold">
                                          <p:stCondLst>
                                            <p:cond delay="0"/>
                                          </p:stCondLst>
                                        </p:cTn>
                                        <p:tgtEl>
                                          <p:spTgt spid="123"/>
                                        </p:tgtEl>
                                        <p:attrNameLst>
                                          <p:attrName>style.visibility</p:attrName>
                                        </p:attrNameLst>
                                      </p:cBhvr>
                                      <p:to>
                                        <p:strVal val="visible"/>
                                      </p:to>
                                    </p:set>
                                    <p:animEffect transition="in" filter="wipe(left)">
                                      <p:cBhvr>
                                        <p:cTn id="126" dur="500"/>
                                        <p:tgtEl>
                                          <p:spTgt spid="123"/>
                                        </p:tgtEl>
                                      </p:cBhvr>
                                    </p:animEffect>
                                  </p:childTnLst>
                                </p:cTn>
                              </p:par>
                              <p:par>
                                <p:cTn id="127" presetID="22" presetClass="entr" presetSubtype="8" fill="hold" nodeType="withEffect">
                                  <p:stCondLst>
                                    <p:cond delay="0"/>
                                  </p:stCondLst>
                                  <p:childTnLst>
                                    <p:set>
                                      <p:cBhvr>
                                        <p:cTn id="128" dur="1" fill="hold">
                                          <p:stCondLst>
                                            <p:cond delay="0"/>
                                          </p:stCondLst>
                                        </p:cTn>
                                        <p:tgtEl>
                                          <p:spTgt spid="160"/>
                                        </p:tgtEl>
                                        <p:attrNameLst>
                                          <p:attrName>style.visibility</p:attrName>
                                        </p:attrNameLst>
                                      </p:cBhvr>
                                      <p:to>
                                        <p:strVal val="visible"/>
                                      </p:to>
                                    </p:set>
                                    <p:animEffect transition="in" filter="wipe(left)">
                                      <p:cBhvr>
                                        <p:cTn id="129" dur="500"/>
                                        <p:tgtEl>
                                          <p:spTgt spid="160"/>
                                        </p:tgtEl>
                                      </p:cBhvr>
                                    </p:animEffect>
                                  </p:childTnLst>
                                </p:cTn>
                              </p:par>
                              <p:par>
                                <p:cTn id="130" presetID="22" presetClass="entr" presetSubtype="8" fill="hold" nodeType="withEffect">
                                  <p:stCondLst>
                                    <p:cond delay="0"/>
                                  </p:stCondLst>
                                  <p:childTnLst>
                                    <p:set>
                                      <p:cBhvr>
                                        <p:cTn id="131" dur="1" fill="hold">
                                          <p:stCondLst>
                                            <p:cond delay="0"/>
                                          </p:stCondLst>
                                        </p:cTn>
                                        <p:tgtEl>
                                          <p:spTgt spid="159"/>
                                        </p:tgtEl>
                                        <p:attrNameLst>
                                          <p:attrName>style.visibility</p:attrName>
                                        </p:attrNameLst>
                                      </p:cBhvr>
                                      <p:to>
                                        <p:strVal val="visible"/>
                                      </p:to>
                                    </p:set>
                                    <p:animEffect transition="in" filter="wipe(left)">
                                      <p:cBhvr>
                                        <p:cTn id="132" dur="500"/>
                                        <p:tgtEl>
                                          <p:spTgt spid="159"/>
                                        </p:tgtEl>
                                      </p:cBhvr>
                                    </p:animEffect>
                                  </p:childTnLst>
                                </p:cTn>
                              </p:par>
                            </p:childTnLst>
                          </p:cTn>
                        </p:par>
                        <p:par>
                          <p:cTn id="133" fill="hold">
                            <p:stCondLst>
                              <p:cond delay="2500"/>
                            </p:stCondLst>
                            <p:childTnLst>
                              <p:par>
                                <p:cTn id="134" presetID="22" presetClass="entr" presetSubtype="8" fill="hold" nodeType="afterEffect">
                                  <p:stCondLst>
                                    <p:cond delay="0"/>
                                  </p:stCondLst>
                                  <p:childTnLst>
                                    <p:set>
                                      <p:cBhvr>
                                        <p:cTn id="135" dur="1" fill="hold">
                                          <p:stCondLst>
                                            <p:cond delay="0"/>
                                          </p:stCondLst>
                                        </p:cTn>
                                        <p:tgtEl>
                                          <p:spTgt spid="154"/>
                                        </p:tgtEl>
                                        <p:attrNameLst>
                                          <p:attrName>style.visibility</p:attrName>
                                        </p:attrNameLst>
                                      </p:cBhvr>
                                      <p:to>
                                        <p:strVal val="visible"/>
                                      </p:to>
                                    </p:set>
                                    <p:animEffect transition="in" filter="wipe(left)">
                                      <p:cBhvr>
                                        <p:cTn id="136" dur="500"/>
                                        <p:tgtEl>
                                          <p:spTgt spid="154"/>
                                        </p:tgtEl>
                                      </p:cBhvr>
                                    </p:animEffect>
                                  </p:childTnLst>
                                </p:cTn>
                              </p:par>
                              <p:par>
                                <p:cTn id="137" presetID="22" presetClass="entr" presetSubtype="8" fill="hold" nodeType="withEffect">
                                  <p:stCondLst>
                                    <p:cond delay="0"/>
                                  </p:stCondLst>
                                  <p:childTnLst>
                                    <p:set>
                                      <p:cBhvr>
                                        <p:cTn id="138" dur="1" fill="hold">
                                          <p:stCondLst>
                                            <p:cond delay="0"/>
                                          </p:stCondLst>
                                        </p:cTn>
                                        <p:tgtEl>
                                          <p:spTgt spid="158"/>
                                        </p:tgtEl>
                                        <p:attrNameLst>
                                          <p:attrName>style.visibility</p:attrName>
                                        </p:attrNameLst>
                                      </p:cBhvr>
                                      <p:to>
                                        <p:strVal val="visible"/>
                                      </p:to>
                                    </p:set>
                                    <p:animEffect transition="in" filter="wipe(left)">
                                      <p:cBhvr>
                                        <p:cTn id="139" dur="500"/>
                                        <p:tgtEl>
                                          <p:spTgt spid="158"/>
                                        </p:tgtEl>
                                      </p:cBhvr>
                                    </p:animEffect>
                                  </p:childTnLst>
                                </p:cTn>
                              </p:par>
                              <p:par>
                                <p:cTn id="140" presetID="22" presetClass="entr" presetSubtype="8" fill="hold" nodeType="withEffect">
                                  <p:stCondLst>
                                    <p:cond delay="0"/>
                                  </p:stCondLst>
                                  <p:childTnLst>
                                    <p:set>
                                      <p:cBhvr>
                                        <p:cTn id="141" dur="1" fill="hold">
                                          <p:stCondLst>
                                            <p:cond delay="0"/>
                                          </p:stCondLst>
                                        </p:cTn>
                                        <p:tgtEl>
                                          <p:spTgt spid="161"/>
                                        </p:tgtEl>
                                        <p:attrNameLst>
                                          <p:attrName>style.visibility</p:attrName>
                                        </p:attrNameLst>
                                      </p:cBhvr>
                                      <p:to>
                                        <p:strVal val="visible"/>
                                      </p:to>
                                    </p:set>
                                    <p:animEffect transition="in" filter="wipe(left)">
                                      <p:cBhvr>
                                        <p:cTn id="142" dur="500"/>
                                        <p:tgtEl>
                                          <p:spTgt spid="161"/>
                                        </p:tgtEl>
                                      </p:cBhvr>
                                    </p:animEffect>
                                  </p:childTnLst>
                                </p:cTn>
                              </p:par>
                            </p:childTnLst>
                          </p:cTn>
                        </p:par>
                        <p:par>
                          <p:cTn id="143" fill="hold">
                            <p:stCondLst>
                              <p:cond delay="3000"/>
                            </p:stCondLst>
                            <p:childTnLst>
                              <p:par>
                                <p:cTn id="144" presetID="22" presetClass="entr" presetSubtype="1" fill="hold" nodeType="afterEffect">
                                  <p:stCondLst>
                                    <p:cond delay="0"/>
                                  </p:stCondLst>
                                  <p:childTnLst>
                                    <p:set>
                                      <p:cBhvr>
                                        <p:cTn id="145" dur="1" fill="hold">
                                          <p:stCondLst>
                                            <p:cond delay="0"/>
                                          </p:stCondLst>
                                        </p:cTn>
                                        <p:tgtEl>
                                          <p:spTgt spid="50"/>
                                        </p:tgtEl>
                                        <p:attrNameLst>
                                          <p:attrName>style.visibility</p:attrName>
                                        </p:attrNameLst>
                                      </p:cBhvr>
                                      <p:to>
                                        <p:strVal val="visible"/>
                                      </p:to>
                                    </p:set>
                                    <p:animEffect transition="in" filter="wipe(up)">
                                      <p:cBhvr>
                                        <p:cTn id="146" dur="350"/>
                                        <p:tgtEl>
                                          <p:spTgt spid="50"/>
                                        </p:tgtEl>
                                      </p:cBhvr>
                                    </p:animEffect>
                                  </p:childTnLst>
                                </p:cTn>
                              </p:par>
                            </p:childTnLst>
                          </p:cTn>
                        </p:par>
                        <p:par>
                          <p:cTn id="147" fill="hold">
                            <p:stCondLst>
                              <p:cond delay="3350"/>
                            </p:stCondLst>
                            <p:childTnLst>
                              <p:par>
                                <p:cTn id="148" presetID="22" presetClass="entr" presetSubtype="1" fill="hold" nodeType="afterEffect">
                                  <p:stCondLst>
                                    <p:cond delay="0"/>
                                  </p:stCondLst>
                                  <p:childTnLst>
                                    <p:set>
                                      <p:cBhvr>
                                        <p:cTn id="149" dur="1" fill="hold">
                                          <p:stCondLst>
                                            <p:cond delay="0"/>
                                          </p:stCondLst>
                                        </p:cTn>
                                        <p:tgtEl>
                                          <p:spTgt spid="172"/>
                                        </p:tgtEl>
                                        <p:attrNameLst>
                                          <p:attrName>style.visibility</p:attrName>
                                        </p:attrNameLst>
                                      </p:cBhvr>
                                      <p:to>
                                        <p:strVal val="visible"/>
                                      </p:to>
                                    </p:set>
                                    <p:animEffect transition="in" filter="wipe(up)">
                                      <p:cBhvr>
                                        <p:cTn id="150" dur="350"/>
                                        <p:tgtEl>
                                          <p:spTgt spid="172"/>
                                        </p:tgtEl>
                                      </p:cBhvr>
                                    </p:animEffect>
                                  </p:childTnLst>
                                </p:cTn>
                              </p:par>
                            </p:childTnLst>
                          </p:cTn>
                        </p:par>
                        <p:par>
                          <p:cTn id="151" fill="hold">
                            <p:stCondLst>
                              <p:cond delay="3700"/>
                            </p:stCondLst>
                            <p:childTnLst>
                              <p:par>
                                <p:cTn id="152" presetID="22" presetClass="entr" presetSubtype="1" fill="hold" nodeType="afterEffect">
                                  <p:stCondLst>
                                    <p:cond delay="0"/>
                                  </p:stCondLst>
                                  <p:childTnLst>
                                    <p:set>
                                      <p:cBhvr>
                                        <p:cTn id="153" dur="1" fill="hold">
                                          <p:stCondLst>
                                            <p:cond delay="0"/>
                                          </p:stCondLst>
                                        </p:cTn>
                                        <p:tgtEl>
                                          <p:spTgt spid="184"/>
                                        </p:tgtEl>
                                        <p:attrNameLst>
                                          <p:attrName>style.visibility</p:attrName>
                                        </p:attrNameLst>
                                      </p:cBhvr>
                                      <p:to>
                                        <p:strVal val="visible"/>
                                      </p:to>
                                    </p:set>
                                    <p:animEffect transition="in" filter="wipe(up)">
                                      <p:cBhvr>
                                        <p:cTn id="154" dur="35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animBg="1"/>
      <p:bldP spid="202" grpId="0" animBg="1"/>
      <p:bldP spid="103" grpId="0"/>
      <p:bldP spid="197" grpId="0"/>
      <p:bldP spid="109"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3" name="Group 132">
            <a:extLst>
              <a:ext uri="{FF2B5EF4-FFF2-40B4-BE49-F238E27FC236}">
                <a16:creationId xmlns:a16="http://schemas.microsoft.com/office/drawing/2014/main" id="{64B78A7E-1378-4181-A3F1-CCAE357E81B1}"/>
              </a:ext>
            </a:extLst>
          </p:cNvPr>
          <p:cNvGrpSpPr/>
          <p:nvPr/>
        </p:nvGrpSpPr>
        <p:grpSpPr>
          <a:xfrm>
            <a:off x="727472" y="5894816"/>
            <a:ext cx="10703689" cy="308609"/>
            <a:chOff x="719138" y="6384412"/>
            <a:chExt cx="10712023" cy="233362"/>
          </a:xfrm>
        </p:grpSpPr>
        <p:cxnSp>
          <p:nvCxnSpPr>
            <p:cNvPr id="624" name="Straight Connector 623">
              <a:extLst>
                <a:ext uri="{FF2B5EF4-FFF2-40B4-BE49-F238E27FC236}">
                  <a16:creationId xmlns:a16="http://schemas.microsoft.com/office/drawing/2014/main" id="{3ECA87C9-4561-40DB-9B97-559DC258B259}"/>
                </a:ext>
              </a:extLst>
            </p:cNvPr>
            <p:cNvCxnSpPr>
              <a:cxnSpLocks/>
            </p:cNvCxnSpPr>
            <p:nvPr/>
          </p:nvCxnSpPr>
          <p:spPr>
            <a:xfrm>
              <a:off x="719138" y="6616670"/>
              <a:ext cx="10712023" cy="0"/>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id="{B3AF94A8-9741-46F7-8826-11FE68AFA054}"/>
                </a:ext>
              </a:extLst>
            </p:cNvPr>
            <p:cNvCxnSpPr>
              <a:cxnSpLocks/>
            </p:cNvCxnSpPr>
            <p:nvPr/>
          </p:nvCxnSpPr>
          <p:spPr>
            <a:xfrm flipV="1">
              <a:off x="3260370"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7F0A50A7-8C1E-4E02-874A-7319377E1161}"/>
                </a:ext>
              </a:extLst>
            </p:cNvPr>
            <p:cNvCxnSpPr>
              <a:cxnSpLocks/>
            </p:cNvCxnSpPr>
            <p:nvPr/>
          </p:nvCxnSpPr>
          <p:spPr>
            <a:xfrm flipV="1">
              <a:off x="9871557"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50B074C1-3DEE-4C77-B32E-5D7A43A13541}"/>
                </a:ext>
              </a:extLst>
            </p:cNvPr>
            <p:cNvCxnSpPr>
              <a:cxnSpLocks/>
            </p:cNvCxnSpPr>
            <p:nvPr/>
          </p:nvCxnSpPr>
          <p:spPr>
            <a:xfrm flipV="1">
              <a:off x="8631708"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6FD9F943-E8F6-466F-9BEC-31F6BF751A98}"/>
                </a:ext>
              </a:extLst>
            </p:cNvPr>
            <p:cNvCxnSpPr>
              <a:cxnSpLocks/>
            </p:cNvCxnSpPr>
            <p:nvPr/>
          </p:nvCxnSpPr>
          <p:spPr>
            <a:xfrm flipV="1">
              <a:off x="7546793"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7FFB0275-D3B0-4AB8-8177-A4719275DDC6}"/>
                </a:ext>
              </a:extLst>
            </p:cNvPr>
            <p:cNvCxnSpPr>
              <a:cxnSpLocks/>
            </p:cNvCxnSpPr>
            <p:nvPr/>
          </p:nvCxnSpPr>
          <p:spPr>
            <a:xfrm flipV="1">
              <a:off x="6462542"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8F4693EB-D6DE-46B6-B30D-E867A93572A1}"/>
                </a:ext>
              </a:extLst>
            </p:cNvPr>
            <p:cNvCxnSpPr>
              <a:cxnSpLocks/>
            </p:cNvCxnSpPr>
            <p:nvPr/>
          </p:nvCxnSpPr>
          <p:spPr>
            <a:xfrm flipV="1">
              <a:off x="5655515"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53E6053B-3655-4738-8611-63D54BD9AF7E}"/>
                </a:ext>
              </a:extLst>
            </p:cNvPr>
            <p:cNvCxnSpPr>
              <a:cxnSpLocks/>
            </p:cNvCxnSpPr>
            <p:nvPr/>
          </p:nvCxnSpPr>
          <p:spPr>
            <a:xfrm flipV="1">
              <a:off x="4486221"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E15CC60C-5F93-47B3-9D95-AC6165D28397}"/>
                </a:ext>
              </a:extLst>
            </p:cNvPr>
            <p:cNvCxnSpPr>
              <a:cxnSpLocks/>
            </p:cNvCxnSpPr>
            <p:nvPr/>
          </p:nvCxnSpPr>
          <p:spPr>
            <a:xfrm flipV="1">
              <a:off x="11431161"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36" name="Rectangle 435">
            <a:extLst>
              <a:ext uri="{FF2B5EF4-FFF2-40B4-BE49-F238E27FC236}">
                <a16:creationId xmlns:a16="http://schemas.microsoft.com/office/drawing/2014/main" id="{E971A6DB-262A-4D5E-A331-5B01656C363E}"/>
              </a:ext>
            </a:extLst>
          </p:cNvPr>
          <p:cNvSpPr/>
          <p:nvPr/>
        </p:nvSpPr>
        <p:spPr bwMode="auto">
          <a:xfrm>
            <a:off x="1" y="4138677"/>
            <a:ext cx="12191999" cy="12480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0" name="Speech Bubble: Rectangle 59">
            <a:extLst>
              <a:ext uri="{FF2B5EF4-FFF2-40B4-BE49-F238E27FC236}">
                <a16:creationId xmlns:a16="http://schemas.microsoft.com/office/drawing/2014/main" id="{A0D27038-5F82-4CCF-8D4C-E8A5093B6487}"/>
              </a:ext>
            </a:extLst>
          </p:cNvPr>
          <p:cNvSpPr/>
          <p:nvPr/>
        </p:nvSpPr>
        <p:spPr bwMode="auto">
          <a:xfrm>
            <a:off x="2860675" y="5247477"/>
            <a:ext cx="9146236" cy="428472"/>
          </a:xfrm>
          <a:prstGeom prst="wedgeRectCallout">
            <a:avLst>
              <a:gd name="adj1" fmla="val 20014"/>
              <a:gd name="adj2" fmla="val -9125"/>
            </a:avLst>
          </a:prstGeom>
          <a:solidFill>
            <a:schemeClr val="accent4">
              <a:lumMod val="40000"/>
              <a:lumOff val="60000"/>
            </a:schemeClr>
          </a:solidFill>
          <a:ln w="22225">
            <a:solidFill>
              <a:schemeClr val="accent4">
                <a:lumMod val="50000"/>
              </a:schemeClr>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a:solidFill>
                  <a:schemeClr val="tx1"/>
                </a:solidFill>
                <a:cs typeface="Segoe UI" pitchFamily="34" charset="0"/>
              </a:rPr>
              <a:t>Enterprise Assets </a:t>
            </a:r>
            <a:r>
              <a:rPr lang="en-US" sz="1050" b="1" i="1">
                <a:solidFill>
                  <a:schemeClr val="tx1"/>
                </a:solidFill>
                <a:latin typeface="+mj-lt"/>
                <a:cs typeface="Segoe UI" pitchFamily="34" charset="0"/>
              </a:rPr>
              <a:t>– Multiple generations of technology spanning clouds, Devices, Operating Systems, Applications, Data Formats, and more</a:t>
            </a:r>
          </a:p>
        </p:txBody>
      </p:sp>
      <p:sp>
        <p:nvSpPr>
          <p:cNvPr id="642" name="Rectangle 641">
            <a:extLst>
              <a:ext uri="{FF2B5EF4-FFF2-40B4-BE49-F238E27FC236}">
                <a16:creationId xmlns:a16="http://schemas.microsoft.com/office/drawing/2014/main" id="{9A231465-F50B-4452-A6AF-0FEA89D36E2F}"/>
              </a:ext>
            </a:extLst>
          </p:cNvPr>
          <p:cNvSpPr/>
          <p:nvPr/>
        </p:nvSpPr>
        <p:spPr bwMode="auto">
          <a:xfrm rot="5400000">
            <a:off x="6426322" y="2215109"/>
            <a:ext cx="264042" cy="1412842"/>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 name="TextBox 6">
            <a:extLst>
              <a:ext uri="{FF2B5EF4-FFF2-40B4-BE49-F238E27FC236}">
                <a16:creationId xmlns:a16="http://schemas.microsoft.com/office/drawing/2014/main" id="{5B0E2EA4-B32B-4DB3-A0D5-D682ADA1EE7E}"/>
              </a:ext>
            </a:extLst>
          </p:cNvPr>
          <p:cNvSpPr txBox="1"/>
          <p:nvPr/>
        </p:nvSpPr>
        <p:spPr>
          <a:xfrm>
            <a:off x="877640" y="1817156"/>
            <a:ext cx="2335865" cy="523220"/>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Broad Enterprise 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Correlated/Unified </a:t>
            </a:r>
            <a:br>
              <a:rPr kumimoji="0" lang="en-US" sz="10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Incident View</a:t>
            </a:r>
          </a:p>
        </p:txBody>
      </p:sp>
      <p:grpSp>
        <p:nvGrpSpPr>
          <p:cNvPr id="8" name="Group 7">
            <a:extLst>
              <a:ext uri="{FF2B5EF4-FFF2-40B4-BE49-F238E27FC236}">
                <a16:creationId xmlns:a16="http://schemas.microsoft.com/office/drawing/2014/main" id="{7A547BD6-5399-4DD9-A6BC-A8CBFB5FE6E3}"/>
              </a:ext>
            </a:extLst>
          </p:cNvPr>
          <p:cNvGrpSpPr/>
          <p:nvPr/>
        </p:nvGrpSpPr>
        <p:grpSpPr>
          <a:xfrm>
            <a:off x="527233" y="1827983"/>
            <a:ext cx="419516" cy="419516"/>
            <a:chOff x="8564293" y="6421758"/>
            <a:chExt cx="812414" cy="812410"/>
          </a:xfrm>
        </p:grpSpPr>
        <p:sp>
          <p:nvSpPr>
            <p:cNvPr id="9" name="Oval 8">
              <a:extLst>
                <a:ext uri="{FF2B5EF4-FFF2-40B4-BE49-F238E27FC236}">
                  <a16:creationId xmlns:a16="http://schemas.microsoft.com/office/drawing/2014/main" id="{1BB983F1-F4DE-48D1-86F9-57FC09D7BC36}"/>
                </a:ext>
              </a:extLst>
            </p:cNvPr>
            <p:cNvSpPr/>
            <p:nvPr/>
          </p:nvSpPr>
          <p:spPr bwMode="auto">
            <a:xfrm>
              <a:off x="8564293" y="6421758"/>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5818682B-5BCA-48D4-AED1-9ABCD3566748}"/>
                </a:ext>
              </a:extLst>
            </p:cNvPr>
            <p:cNvSpPr>
              <a:spLocks/>
            </p:cNvSpPr>
            <p:nvPr/>
          </p:nvSpPr>
          <p:spPr bwMode="auto">
            <a:xfrm>
              <a:off x="8749484" y="6597456"/>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bg1"/>
            </a:solidFill>
            <a:ln w="41275">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9" name="Rectangle 378">
            <a:extLst>
              <a:ext uri="{FF2B5EF4-FFF2-40B4-BE49-F238E27FC236}">
                <a16:creationId xmlns:a16="http://schemas.microsoft.com/office/drawing/2014/main" id="{C0F55E5B-56DB-4E4F-B7CA-6030CDA4FCD1}"/>
              </a:ext>
            </a:extLst>
          </p:cNvPr>
          <p:cNvSpPr/>
          <p:nvPr/>
        </p:nvSpPr>
        <p:spPr>
          <a:xfrm>
            <a:off x="493989" y="977829"/>
            <a:ext cx="7341690" cy="338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People-Centric function focused on quality, responsiveness, and rapid remediation</a:t>
            </a:r>
          </a:p>
        </p:txBody>
      </p:sp>
      <p:sp>
        <p:nvSpPr>
          <p:cNvPr id="573" name="TextBox 572">
            <a:extLst>
              <a:ext uri="{FF2B5EF4-FFF2-40B4-BE49-F238E27FC236}">
                <a16:creationId xmlns:a16="http://schemas.microsoft.com/office/drawing/2014/main" id="{E852D892-6323-41F0-8089-420E74F190D7}"/>
              </a:ext>
            </a:extLst>
          </p:cNvPr>
          <p:cNvSpPr txBox="1"/>
          <p:nvPr/>
        </p:nvSpPr>
        <p:spPr>
          <a:xfrm>
            <a:off x="9782931" y="2183160"/>
            <a:ext cx="2113881" cy="3231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B050"/>
                    </a:gs>
                    <a:gs pos="30000">
                      <a:srgbClr val="00B050"/>
                    </a:gs>
                  </a:gsLst>
                  <a:lin ang="5400000" scaled="0"/>
                </a:gradFill>
                <a:effectLst/>
                <a:uLnTx/>
                <a:uFillTx/>
                <a:latin typeface="Segoe UI" panose="020B0502040204020203" pitchFamily="34" charset="0"/>
                <a:ea typeface="+mn-ea"/>
                <a:cs typeface="Segoe UI" panose="020B0502040204020203" pitchFamily="34" charset="0"/>
              </a:rPr>
              <a:t>Expert Assistance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Enabling analysts with scarce skills</a:t>
            </a:r>
          </a:p>
        </p:txBody>
      </p:sp>
      <p:sp>
        <p:nvSpPr>
          <p:cNvPr id="12" name="TextBox 11">
            <a:extLst>
              <a:ext uri="{FF2B5EF4-FFF2-40B4-BE49-F238E27FC236}">
                <a16:creationId xmlns:a16="http://schemas.microsoft.com/office/drawing/2014/main" id="{7ABDBB40-F0A8-4299-8B8D-C9202FC6CD32}"/>
              </a:ext>
            </a:extLst>
          </p:cNvPr>
          <p:cNvSpPr txBox="1"/>
          <p:nvPr/>
        </p:nvSpPr>
        <p:spPr>
          <a:xfrm>
            <a:off x="869792" y="4476268"/>
            <a:ext cx="2739426" cy="523220"/>
          </a:xfrm>
          <a:prstGeom prst="rect">
            <a:avLst/>
          </a:prstGeom>
          <a:noFill/>
        </p:spPr>
        <p:txBody>
          <a:bodyPr wrap="square" lIns="18288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Deep Insights</a:t>
            </a:r>
            <a:b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rPr>
            </a:b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Actionable alerts derived from deep knowledge of assets and advanced analytics</a:t>
            </a:r>
            <a:endParaRPr kumimoji="0" lang="en-US" sz="105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9" name="TextBox 18">
            <a:extLst>
              <a:ext uri="{FF2B5EF4-FFF2-40B4-BE49-F238E27FC236}">
                <a16:creationId xmlns:a16="http://schemas.microsoft.com/office/drawing/2014/main" id="{B562237C-5D0E-4088-B174-0A149A2A6F1D}"/>
              </a:ext>
            </a:extLst>
          </p:cNvPr>
          <p:cNvSpPr txBox="1"/>
          <p:nvPr/>
        </p:nvSpPr>
        <p:spPr>
          <a:xfrm>
            <a:off x="877640" y="5540287"/>
            <a:ext cx="2058626" cy="523220"/>
          </a:xfrm>
          <a:prstGeom prst="rect">
            <a:avLst/>
          </a:prstGeom>
          <a:noFill/>
        </p:spPr>
        <p:txBody>
          <a:bodyPr wrap="square" lIns="182880" tIns="0" rIns="0" bIns="0" rtlCol="0">
            <a:spAutoFit/>
          </a:bodyPr>
          <a:lstStyle>
            <a:defPPr>
              <a:defRPr lang="en-US"/>
            </a:defPPr>
            <a:lvl1pPr>
              <a:defRPr sz="1400">
                <a:gradFill>
                  <a:gsLst>
                    <a:gs pos="2917">
                      <a:schemeClr val="accent1"/>
                    </a:gs>
                    <a:gs pos="30000">
                      <a:schemeClr val="accent1"/>
                    </a:gs>
                  </a:gsLst>
                  <a:lin ang="5400000" scaled="0"/>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Raw Data</a:t>
            </a:r>
            <a:br>
              <a:rPr kumimoji="0" lang="en-US" sz="1600" b="0" i="0" u="none" strike="noStrike" kern="1200" cap="none" spc="0" normalizeH="0" baseline="0" noProof="0">
                <a:ln>
                  <a:noFill/>
                </a:ln>
                <a:gradFill>
                  <a:gsLst>
                    <a:gs pos="2917">
                      <a:srgbClr val="4472C4"/>
                    </a:gs>
                    <a:gs pos="30000">
                      <a:srgbClr val="4472C4"/>
                    </a:gs>
                  </a:gsLst>
                  <a:lin ang="5400000" scaled="0"/>
                </a:gra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Security &amp; </a:t>
            </a:r>
            <a:b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Activity Logs</a:t>
            </a:r>
            <a:endParaRPr kumimoji="0" lang="en-US"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6" name="Rectangle 385">
            <a:hlinkClick r:id="rId3" tooltip="Tracking and trending these measurments drives risk reduction. Because external factors dominate a SOC workload, we strongly recommend viewing deviations as learning opportunities and not 'failures' by the SOC team. "/>
            <a:extLst>
              <a:ext uri="{FF2B5EF4-FFF2-40B4-BE49-F238E27FC236}">
                <a16:creationId xmlns:a16="http://schemas.microsoft.com/office/drawing/2014/main" id="{940811EE-9689-4A49-BD2E-2E3C1C06861C}"/>
              </a:ext>
            </a:extLst>
          </p:cNvPr>
          <p:cNvSpPr/>
          <p:nvPr/>
        </p:nvSpPr>
        <p:spPr bwMode="auto">
          <a:xfrm>
            <a:off x="6228510" y="1498897"/>
            <a:ext cx="3400626" cy="667578"/>
          </a:xfrm>
          <a:prstGeom prst="rect">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1" i="0" u="none" strike="noStrike" kern="1200" cap="none" spc="0" normalizeH="0" baseline="0" noProof="0">
                <a:ln>
                  <a:noFill/>
                </a:ln>
                <a:solidFill>
                  <a:schemeClr val="accent1">
                    <a:lumMod val="75000"/>
                  </a:schemeClr>
                </a:solidFill>
                <a:effectLst/>
                <a:uLnTx/>
                <a:uFillTx/>
                <a:latin typeface="Segoe UI"/>
                <a:ea typeface="Segoe UI" pitchFamily="34" charset="0"/>
                <a:cs typeface="Segoe UI" pitchFamily="34" charset="0"/>
              </a:rPr>
              <a:t>Align to Mission + Continuously</a:t>
            </a:r>
            <a:r>
              <a:rPr kumimoji="0" lang="en-US" sz="1200" b="1" i="0" u="none" strike="noStrike" kern="1200" cap="none" spc="0" normalizeH="0" noProof="0">
                <a:ln>
                  <a:noFill/>
                </a:ln>
                <a:solidFill>
                  <a:schemeClr val="accent1">
                    <a:lumMod val="75000"/>
                  </a:schemeClr>
                </a:solidFill>
                <a:effectLst/>
                <a:uLnTx/>
                <a:uFillTx/>
                <a:latin typeface="Segoe UI"/>
                <a:ea typeface="Segoe UI" pitchFamily="34" charset="0"/>
                <a:cs typeface="Segoe UI" pitchFamily="34" charset="0"/>
              </a:rPr>
              <a:t> </a:t>
            </a:r>
            <a:r>
              <a:rPr kumimoji="0" lang="en-US" sz="1200" b="1" i="0" u="none" strike="noStrike" kern="1200" cap="none" spc="0" normalizeH="0" baseline="0" noProof="0">
                <a:ln>
                  <a:noFill/>
                </a:ln>
                <a:solidFill>
                  <a:schemeClr val="accent1">
                    <a:lumMod val="75000"/>
                  </a:schemeClr>
                </a:solidFill>
                <a:effectLst/>
                <a:uLnTx/>
                <a:uFillTx/>
                <a:latin typeface="Segoe UI"/>
                <a:ea typeface="Segoe UI" pitchFamily="34" charset="0"/>
                <a:cs typeface="Segoe UI" pitchFamily="34" charset="0"/>
              </a:rPr>
              <a:t>Improve</a:t>
            </a:r>
          </a:p>
          <a:p>
            <a:pPr marL="57150" marR="0" lvl="0" indent="0" algn="ctr" defTabSz="932472" rtl="0" eaLnBrk="1" fontAlgn="base" latinLnBrk="0" hangingPunct="1">
              <a:lnSpc>
                <a:spcPct val="100000"/>
              </a:lnSpc>
              <a:spcBef>
                <a:spcPct val="0"/>
              </a:spcBef>
              <a:spcAft>
                <a:spcPts val="300"/>
              </a:spcAft>
              <a:buClrTx/>
              <a:buSzTx/>
              <a:buFontTx/>
              <a:buNone/>
              <a:tabLst/>
              <a:defRPr/>
            </a:pPr>
            <a:r>
              <a:rPr kumimoji="0" lang="en-US" sz="900" b="1" i="0" u="none" strike="noStrike" kern="1200" cap="none" spc="0" normalizeH="0" baseline="0" noProof="0">
                <a:ln>
                  <a:noFill/>
                </a:ln>
                <a:solidFill>
                  <a:schemeClr val="accent1">
                    <a:lumMod val="75000"/>
                  </a:schemeClr>
                </a:solidFill>
                <a:effectLst/>
                <a:uLnTx/>
                <a:uFillTx/>
                <a:latin typeface="Segoe UI" panose="020B0502040204020203" pitchFamily="34" charset="0"/>
                <a:ea typeface="Segoe UI" panose="020B0502040204020203" pitchFamily="34" charset="0"/>
                <a:cs typeface="Segoe UI" panose="020B0502040204020203" pitchFamily="34" charset="0"/>
              </a:rPr>
              <a:t>Responsiveness - </a:t>
            </a:r>
            <a:r>
              <a:rPr kumimoji="0" lang="en-US" sz="900" b="0" i="0" u="none" strike="noStrike" kern="1200" cap="none" spc="0" normalizeH="0" baseline="0" noProof="0">
                <a:ln>
                  <a:noFill/>
                </a:ln>
                <a:solidFill>
                  <a:schemeClr val="accent1">
                    <a:lumMod val="75000"/>
                  </a:schemeClr>
                </a:solidFill>
                <a:effectLst/>
                <a:uLnTx/>
                <a:uFillTx/>
                <a:latin typeface="Segoe UI Semibold"/>
                <a:ea typeface="Segoe UI" pitchFamily="34" charset="0"/>
                <a:cs typeface="Segoe UI" pitchFamily="34" charset="0"/>
              </a:rPr>
              <a:t>Mean time to Acknowledge (MTTA)</a:t>
            </a:r>
          </a:p>
          <a:p>
            <a:pPr marL="57150" marR="0" lvl="0" indent="0" algn="ctr" defTabSz="932472" rtl="0" eaLnBrk="1" fontAlgn="base" latinLnBrk="0" hangingPunct="1">
              <a:lnSpc>
                <a:spcPct val="100000"/>
              </a:lnSpc>
              <a:spcBef>
                <a:spcPct val="0"/>
              </a:spcBef>
              <a:spcAft>
                <a:spcPts val="300"/>
              </a:spcAft>
              <a:buClrTx/>
              <a:buSzTx/>
              <a:buFontTx/>
              <a:buNone/>
              <a:tabLst/>
              <a:defRPr/>
            </a:pPr>
            <a:r>
              <a:rPr kumimoji="0" lang="en-US" sz="900" b="1" i="0" u="none" strike="noStrike" kern="1200" cap="none" spc="0" normalizeH="0" baseline="0" noProof="0">
                <a:ln>
                  <a:noFill/>
                </a:ln>
                <a:solidFill>
                  <a:schemeClr val="accent1">
                    <a:lumMod val="75000"/>
                  </a:schemeClr>
                </a:solidFill>
                <a:effectLst/>
                <a:uLnTx/>
                <a:uFillTx/>
                <a:latin typeface="Segoe UI" panose="020B0502040204020203" pitchFamily="34" charset="0"/>
                <a:ea typeface="Segoe UI" panose="020B0502040204020203" pitchFamily="34" charset="0"/>
                <a:cs typeface="Segoe UI" panose="020B0502040204020203" pitchFamily="34" charset="0"/>
              </a:rPr>
              <a:t>Effectiveness- </a:t>
            </a:r>
            <a:r>
              <a:rPr kumimoji="0" lang="en-US" sz="900" b="0" i="0" u="none" strike="noStrike" kern="1200" cap="none" spc="0" normalizeH="0" baseline="0" noProof="0">
                <a:ln>
                  <a:noFill/>
                </a:ln>
                <a:solidFill>
                  <a:schemeClr val="accent1">
                    <a:lumMod val="75000"/>
                  </a:schemeClr>
                </a:solidFill>
                <a:effectLst/>
                <a:uLnTx/>
                <a:uFillTx/>
                <a:latin typeface="Segoe UI Semibold"/>
                <a:ea typeface="Segoe UI" pitchFamily="34" charset="0"/>
                <a:cs typeface="Segoe UI" pitchFamily="34" charset="0"/>
              </a:rPr>
              <a:t>Mean Time to Remediate (MTTR)</a:t>
            </a:r>
          </a:p>
        </p:txBody>
      </p:sp>
      <p:sp>
        <p:nvSpPr>
          <p:cNvPr id="547" name="Rectangle 546">
            <a:hlinkClick r:id="rId4"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EA6D4892-F104-45D5-BDF8-8ADD0C736EC4}"/>
              </a:ext>
            </a:extLst>
          </p:cNvPr>
          <p:cNvSpPr/>
          <p:nvPr/>
        </p:nvSpPr>
        <p:spPr>
          <a:xfrm>
            <a:off x="3138488" y="2179354"/>
            <a:ext cx="2831517" cy="312587"/>
          </a:xfrm>
          <a:prstGeom prst="rect">
            <a:avLst/>
          </a:prstGeom>
          <a:noFill/>
          <a:ln w="14224">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a:t>
            </a:r>
            <a:r>
              <a:rPr lang="en-US" sz="1000" b="1">
                <a:solidFill>
                  <a:sysClr val="windowText" lastClr="000000"/>
                </a:solidFill>
                <a:cs typeface="Segoe UI" pitchFamily="34" charset="0"/>
              </a:rPr>
              <a:t>Case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gradFill>
                  <a:gsLst>
                    <a:gs pos="2917">
                      <a:srgbClr val="5B9BD5"/>
                    </a:gs>
                    <a:gs pos="30000">
                      <a:prstClr val="black"/>
                    </a:gs>
                  </a:gsLst>
                  <a:lin ang="5400000" scaled="0"/>
                </a:gradFill>
                <a:latin typeface="Segoe UI Semibold" panose="020B0702040204020203" pitchFamily="34" charset="0"/>
                <a:cs typeface="Segoe UI Semibold" panose="020B0702040204020203" pitchFamily="34" charset="0"/>
              </a:rPr>
              <a:t>Ensure consistent workflow and measurement of success</a:t>
            </a:r>
          </a:p>
        </p:txBody>
      </p:sp>
      <p:sp>
        <p:nvSpPr>
          <p:cNvPr id="484" name="Rectangle 483">
            <a:extLst>
              <a:ext uri="{FF2B5EF4-FFF2-40B4-BE49-F238E27FC236}">
                <a16:creationId xmlns:a16="http://schemas.microsoft.com/office/drawing/2014/main" id="{23889AD8-5E00-459A-8EE5-2936051AFE9B}"/>
              </a:ext>
            </a:extLst>
          </p:cNvPr>
          <p:cNvSpPr/>
          <p:nvPr/>
        </p:nvSpPr>
        <p:spPr>
          <a:xfrm>
            <a:off x="3670156" y="3556240"/>
            <a:ext cx="1831004" cy="415498"/>
          </a:xfrm>
          <a:prstGeom prst="rect">
            <a:avLst/>
          </a:prstGeom>
        </p:spPr>
        <p:txBody>
          <a:bodyPr wrap="square">
            <a:spAutoFit/>
          </a:bodyPr>
          <a:lstStyle/>
          <a:p>
            <a:pPr lvl="0" defTabSz="914367">
              <a:defRPr/>
            </a:pPr>
            <a:r>
              <a:rPr lang="en-US" sz="1200" b="1">
                <a:solidFill>
                  <a:sysClr val="windowText" lastClr="000000"/>
                </a:solidFill>
                <a:cs typeface="Segoe UI" pitchFamily="34" charset="0"/>
              </a:rPr>
              <a:t>Threat Intelligence (TI)</a:t>
            </a:r>
            <a:br>
              <a:rPr kumimoji="0" lang="en-US" sz="800" b="1" i="0" u="none" strike="noStrike" kern="0" cap="none" spc="0" normalizeH="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lang="en-US" sz="900" b="1">
                <a:gradFill>
                  <a:gsLst>
                    <a:gs pos="2917">
                      <a:srgbClr val="5B9BD5"/>
                    </a:gs>
                    <a:gs pos="30000">
                      <a:prstClr val="black"/>
                    </a:gs>
                  </a:gsLst>
                  <a:lin ang="5400000" scaled="0"/>
                </a:gradFill>
                <a:latin typeface="Segoe UI Semibold" panose="020B0702040204020203" pitchFamily="34" charset="0"/>
                <a:cs typeface="Segoe UI Semibold" panose="020B0702040204020203" pitchFamily="34" charset="0"/>
              </a:rPr>
              <a:t>Critical security context</a:t>
            </a:r>
          </a:p>
        </p:txBody>
      </p:sp>
      <p:grpSp>
        <p:nvGrpSpPr>
          <p:cNvPr id="475" name="Group 4">
            <a:extLst>
              <a:ext uri="{FF2B5EF4-FFF2-40B4-BE49-F238E27FC236}">
                <a16:creationId xmlns:a16="http://schemas.microsoft.com/office/drawing/2014/main" id="{72521804-A921-44EF-891D-5AB5D9733B41}"/>
              </a:ext>
            </a:extLst>
          </p:cNvPr>
          <p:cNvGrpSpPr>
            <a:grpSpLocks noChangeAspect="1"/>
          </p:cNvGrpSpPr>
          <p:nvPr/>
        </p:nvGrpSpPr>
        <p:grpSpPr bwMode="auto">
          <a:xfrm>
            <a:off x="3411685" y="3616979"/>
            <a:ext cx="281366" cy="281366"/>
            <a:chOff x="380" y="3325"/>
            <a:chExt cx="286" cy="286"/>
          </a:xfrm>
          <a:solidFill>
            <a:srgbClr val="243A5E"/>
          </a:solidFill>
        </p:grpSpPr>
        <p:sp>
          <p:nvSpPr>
            <p:cNvPr id="476" name="Freeform 5">
              <a:extLst>
                <a:ext uri="{FF2B5EF4-FFF2-40B4-BE49-F238E27FC236}">
                  <a16:creationId xmlns:a16="http://schemas.microsoft.com/office/drawing/2014/main" id="{B5BAE5BC-E489-4108-ACC5-4853B11DA0A1}"/>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7" name="Oval 6">
              <a:extLst>
                <a:ext uri="{FF2B5EF4-FFF2-40B4-BE49-F238E27FC236}">
                  <a16:creationId xmlns:a16="http://schemas.microsoft.com/office/drawing/2014/main" id="{560C0B5E-7135-45A8-9F62-3800E17BB983}"/>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8" name="Oval 7">
              <a:extLst>
                <a:ext uri="{FF2B5EF4-FFF2-40B4-BE49-F238E27FC236}">
                  <a16:creationId xmlns:a16="http://schemas.microsoft.com/office/drawing/2014/main" id="{34A31975-0A55-4320-907E-406F70186908}"/>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9" name="Oval 8">
              <a:extLst>
                <a:ext uri="{FF2B5EF4-FFF2-40B4-BE49-F238E27FC236}">
                  <a16:creationId xmlns:a16="http://schemas.microsoft.com/office/drawing/2014/main" id="{EB278A63-B72C-47C0-B17F-731BA2FDE609}"/>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0" name="Oval 9">
              <a:extLst>
                <a:ext uri="{FF2B5EF4-FFF2-40B4-BE49-F238E27FC236}">
                  <a16:creationId xmlns:a16="http://schemas.microsoft.com/office/drawing/2014/main" id="{C180C6B3-141D-4DF3-B416-1FE094A31EE0}"/>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1" name="Oval 10">
              <a:extLst>
                <a:ext uri="{FF2B5EF4-FFF2-40B4-BE49-F238E27FC236}">
                  <a16:creationId xmlns:a16="http://schemas.microsoft.com/office/drawing/2014/main" id="{8CDA87B8-FBDF-40A7-BE9F-8AC46D18AF36}"/>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2" name="Oval 11">
              <a:extLst>
                <a:ext uri="{FF2B5EF4-FFF2-40B4-BE49-F238E27FC236}">
                  <a16:creationId xmlns:a16="http://schemas.microsoft.com/office/drawing/2014/main" id="{52A85B32-29E1-4778-8BEF-D16E0C556196}"/>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3" name="Oval 12">
              <a:extLst>
                <a:ext uri="{FF2B5EF4-FFF2-40B4-BE49-F238E27FC236}">
                  <a16:creationId xmlns:a16="http://schemas.microsoft.com/office/drawing/2014/main" id="{371555FD-6E4F-46D7-B2BE-07C55957E891}"/>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grpSp>
      <p:cxnSp>
        <p:nvCxnSpPr>
          <p:cNvPr id="307" name="Straight Arrow Connector 306">
            <a:extLst>
              <a:ext uri="{FF2B5EF4-FFF2-40B4-BE49-F238E27FC236}">
                <a16:creationId xmlns:a16="http://schemas.microsoft.com/office/drawing/2014/main" id="{32D6A491-A845-4B4C-A825-181B5E155A65}"/>
              </a:ext>
            </a:extLst>
          </p:cNvPr>
          <p:cNvCxnSpPr>
            <a:cxnSpLocks/>
          </p:cNvCxnSpPr>
          <p:nvPr/>
        </p:nvCxnSpPr>
        <p:spPr>
          <a:xfrm flipV="1">
            <a:off x="4517522" y="3343276"/>
            <a:ext cx="0" cy="235330"/>
          </a:xfrm>
          <a:prstGeom prst="straightConnector1">
            <a:avLst/>
          </a:prstGeom>
          <a:noFill/>
          <a:ln w="25400" cap="flat" cmpd="sng" algn="ctr">
            <a:solidFill>
              <a:schemeClr val="tx2">
                <a:lumMod val="75000"/>
              </a:schemeClr>
            </a:solidFill>
            <a:prstDash val="solid"/>
            <a:headEnd type="none" w="med" len="med"/>
            <a:tailEnd type="arrow" w="med" len="med"/>
          </a:ln>
          <a:effectLst/>
        </p:spPr>
      </p:cxnSp>
      <p:sp>
        <p:nvSpPr>
          <p:cNvPr id="616" name="Arrow: Bent 615">
            <a:extLst>
              <a:ext uri="{FF2B5EF4-FFF2-40B4-BE49-F238E27FC236}">
                <a16:creationId xmlns:a16="http://schemas.microsoft.com/office/drawing/2014/main" id="{019A5EE0-1F05-42B0-85B1-E61AC1832B3B}"/>
              </a:ext>
            </a:extLst>
          </p:cNvPr>
          <p:cNvSpPr/>
          <p:nvPr/>
        </p:nvSpPr>
        <p:spPr>
          <a:xfrm rot="10800000" flipH="1" flipV="1">
            <a:off x="7881163" y="2800690"/>
            <a:ext cx="1321734" cy="459138"/>
          </a:xfrm>
          <a:prstGeom prst="bentArrow">
            <a:avLst>
              <a:gd name="adj1" fmla="val 9635"/>
              <a:gd name="adj2" fmla="val 15734"/>
              <a:gd name="adj3" fmla="val 25013"/>
              <a:gd name="adj4" fmla="val 43750"/>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1" name="Arrow: Bent 630">
            <a:extLst>
              <a:ext uri="{FF2B5EF4-FFF2-40B4-BE49-F238E27FC236}">
                <a16:creationId xmlns:a16="http://schemas.microsoft.com/office/drawing/2014/main" id="{36984D5A-7126-41AF-B20B-00A2BF29098A}"/>
              </a:ext>
            </a:extLst>
          </p:cNvPr>
          <p:cNvSpPr/>
          <p:nvPr/>
        </p:nvSpPr>
        <p:spPr>
          <a:xfrm rot="10800000" flipH="1">
            <a:off x="8408363" y="2970591"/>
            <a:ext cx="1048376" cy="562502"/>
          </a:xfrm>
          <a:prstGeom prst="bentArrow">
            <a:avLst>
              <a:gd name="adj1" fmla="val 9635"/>
              <a:gd name="adj2" fmla="val 15734"/>
              <a:gd name="adj3" fmla="val 25013"/>
              <a:gd name="adj4" fmla="val 43750"/>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5" name="Title 1024">
            <a:extLst>
              <a:ext uri="{FF2B5EF4-FFF2-40B4-BE49-F238E27FC236}">
                <a16:creationId xmlns:a16="http://schemas.microsoft.com/office/drawing/2014/main" id="{4202B954-DF6D-40CF-82BA-431AA42EC20B}"/>
              </a:ext>
            </a:extLst>
          </p:cNvPr>
          <p:cNvSpPr>
            <a:spLocks noGrp="1"/>
          </p:cNvSpPr>
          <p:nvPr>
            <p:ph type="title"/>
          </p:nvPr>
        </p:nvSpPr>
        <p:spPr>
          <a:xfrm>
            <a:off x="481595" y="455882"/>
            <a:ext cx="5758367" cy="553998"/>
          </a:xfrm>
        </p:spPr>
        <p:txBody>
          <a:bodyPr>
            <a:normAutofit/>
          </a:bodyPr>
          <a:lstStyle/>
          <a:p>
            <a:r>
              <a:rPr lang="en-US"/>
              <a:t>Modern Security Operations</a:t>
            </a:r>
          </a:p>
        </p:txBody>
      </p:sp>
      <p:sp>
        <p:nvSpPr>
          <p:cNvPr id="1041" name="Rectangle 1040">
            <a:extLst>
              <a:ext uri="{FF2B5EF4-FFF2-40B4-BE49-F238E27FC236}">
                <a16:creationId xmlns:a16="http://schemas.microsoft.com/office/drawing/2014/main" id="{7DF3B4F6-B187-47D1-929A-FF019E5C11B9}"/>
              </a:ext>
            </a:extLst>
          </p:cNvPr>
          <p:cNvSpPr/>
          <p:nvPr/>
        </p:nvSpPr>
        <p:spPr bwMode="auto">
          <a:xfrm>
            <a:off x="7794608" y="3750511"/>
            <a:ext cx="264042" cy="703617"/>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034" name="Group 1033">
            <a:extLst>
              <a:ext uri="{FF2B5EF4-FFF2-40B4-BE49-F238E27FC236}">
                <a16:creationId xmlns:a16="http://schemas.microsoft.com/office/drawing/2014/main" id="{858A0450-5119-414B-83F1-F1FD24796479}"/>
              </a:ext>
            </a:extLst>
          </p:cNvPr>
          <p:cNvGrpSpPr/>
          <p:nvPr/>
        </p:nvGrpSpPr>
        <p:grpSpPr>
          <a:xfrm>
            <a:off x="7192553" y="2262151"/>
            <a:ext cx="1475012" cy="1499879"/>
            <a:chOff x="7192553" y="2262151"/>
            <a:chExt cx="1475012" cy="1499879"/>
          </a:xfrm>
        </p:grpSpPr>
        <p:sp>
          <p:nvSpPr>
            <p:cNvPr id="366" name="Oval 365">
              <a:extLst>
                <a:ext uri="{FF2B5EF4-FFF2-40B4-BE49-F238E27FC236}">
                  <a16:creationId xmlns:a16="http://schemas.microsoft.com/office/drawing/2014/main" id="{645FA7FD-B616-4C64-BB91-A453F2549962}"/>
                </a:ext>
              </a:extLst>
            </p:cNvPr>
            <p:cNvSpPr/>
            <p:nvPr/>
          </p:nvSpPr>
          <p:spPr bwMode="auto">
            <a:xfrm>
              <a:off x="7192553" y="2262151"/>
              <a:ext cx="1475012" cy="1499879"/>
            </a:xfrm>
            <a:prstGeom prst="ellipse">
              <a:avLst/>
            </a:prstGeom>
            <a:solidFill>
              <a:schemeClr val="bg1"/>
            </a:solidFill>
            <a:ln w="9525" cap="flat" cmpd="sng" algn="ctr">
              <a:noFill/>
              <a:prstDash val="solid"/>
              <a:headEnd type="none" w="med" len="med"/>
              <a:tailEnd type="none" w="med" len="med"/>
            </a:ln>
            <a:effectLst>
              <a:outerShdw blurRad="190500" dist="254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2" name="Rectangle 571">
              <a:extLst>
                <a:ext uri="{FF2B5EF4-FFF2-40B4-BE49-F238E27FC236}">
                  <a16:creationId xmlns:a16="http://schemas.microsoft.com/office/drawing/2014/main" id="{FB1F60E9-5BE4-49A6-BDAF-7DCF165A35AF}"/>
                </a:ext>
              </a:extLst>
            </p:cNvPr>
            <p:cNvSpPr/>
            <p:nvPr/>
          </p:nvSpPr>
          <p:spPr>
            <a:xfrm>
              <a:off x="7331555" y="2336395"/>
              <a:ext cx="1200812" cy="420756"/>
            </a:xfrm>
            <a:prstGeom prst="rect">
              <a:avLst/>
            </a:prstGeom>
          </p:spPr>
          <p:txBody>
            <a:bodyPr wrap="square">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lang="en-US" sz="1100" b="1" i="1" kern="0">
                  <a:solidFill>
                    <a:schemeClr val="accent1">
                      <a:lumMod val="75000"/>
                    </a:schemeClr>
                  </a:solidFill>
                  <a:latin typeface="Segoe UI" panose="020B0502040204020203" pitchFamily="34" charset="0"/>
                  <a:cs typeface="Segoe UI" panose="020B0502040204020203" pitchFamily="34" charset="0"/>
                </a:rPr>
                <a:t>Analysts</a:t>
              </a:r>
              <a:br>
                <a:rPr lang="en-US" sz="1100" b="1" i="1" kern="0">
                  <a:solidFill>
                    <a:schemeClr val="accent1">
                      <a:lumMod val="75000"/>
                    </a:schemeClr>
                  </a:solidFill>
                  <a:latin typeface="Segoe UI" panose="020B0502040204020203" pitchFamily="34" charset="0"/>
                  <a:cs typeface="Segoe UI" panose="020B0502040204020203" pitchFamily="34" charset="0"/>
                </a:rPr>
              </a:br>
              <a:r>
                <a:rPr lang="en-US" sz="1100" b="1" i="1" kern="0">
                  <a:solidFill>
                    <a:schemeClr val="accent1">
                      <a:lumMod val="75000"/>
                    </a:schemeClr>
                  </a:solidFill>
                  <a:latin typeface="Segoe UI" panose="020B0502040204020203" pitchFamily="34" charset="0"/>
                  <a:cs typeface="Segoe UI" panose="020B0502040204020203" pitchFamily="34" charset="0"/>
                </a:rPr>
                <a:t>and Hunters</a:t>
              </a:r>
            </a:p>
          </p:txBody>
        </p:sp>
        <p:grpSp>
          <p:nvGrpSpPr>
            <p:cNvPr id="310" name="Group 309">
              <a:extLst>
                <a:ext uri="{FF2B5EF4-FFF2-40B4-BE49-F238E27FC236}">
                  <a16:creationId xmlns:a16="http://schemas.microsoft.com/office/drawing/2014/main" id="{E8F7B2DF-F690-4370-84A7-112F7183D7DC}"/>
                </a:ext>
              </a:extLst>
            </p:cNvPr>
            <p:cNvGrpSpPr/>
            <p:nvPr/>
          </p:nvGrpSpPr>
          <p:grpSpPr>
            <a:xfrm>
              <a:off x="7598077" y="2787666"/>
              <a:ext cx="686640" cy="737232"/>
              <a:chOff x="5387169" y="1276544"/>
              <a:chExt cx="474140" cy="509075"/>
            </a:xfrm>
            <a:solidFill>
              <a:schemeClr val="accent1"/>
            </a:solidFill>
          </p:grpSpPr>
          <p:sp>
            <p:nvSpPr>
              <p:cNvPr id="326" name="Oval 1124">
                <a:extLst>
                  <a:ext uri="{FF2B5EF4-FFF2-40B4-BE49-F238E27FC236}">
                    <a16:creationId xmlns:a16="http://schemas.microsoft.com/office/drawing/2014/main" id="{D279C9F2-800D-40A6-8186-B6A29B52C2D8}"/>
                  </a:ext>
                </a:extLst>
              </p:cNvPr>
              <p:cNvSpPr>
                <a:spLocks noChangeArrowheads="1"/>
              </p:cNvSpPr>
              <p:nvPr/>
            </p:nvSpPr>
            <p:spPr bwMode="auto">
              <a:xfrm>
                <a:off x="5541890" y="1466199"/>
                <a:ext cx="159709" cy="15970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28" name="Freeform 1125">
                <a:extLst>
                  <a:ext uri="{FF2B5EF4-FFF2-40B4-BE49-F238E27FC236}">
                    <a16:creationId xmlns:a16="http://schemas.microsoft.com/office/drawing/2014/main" id="{B399DEFD-CB3B-41C9-BAC9-47DC7C5F0339}"/>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29" name="Oval 1126">
                <a:extLst>
                  <a:ext uri="{FF2B5EF4-FFF2-40B4-BE49-F238E27FC236}">
                    <a16:creationId xmlns:a16="http://schemas.microsoft.com/office/drawing/2014/main" id="{3DD5598D-925A-476D-8EAA-7B299BFD4066}"/>
                  </a:ext>
                </a:extLst>
              </p:cNvPr>
              <p:cNvSpPr>
                <a:spLocks noChangeArrowheads="1"/>
              </p:cNvSpPr>
              <p:nvPr/>
            </p:nvSpPr>
            <p:spPr bwMode="auto">
              <a:xfrm>
                <a:off x="5736533" y="1326454"/>
                <a:ext cx="79856" cy="7985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1" name="Oval 1127">
                <a:extLst>
                  <a:ext uri="{FF2B5EF4-FFF2-40B4-BE49-F238E27FC236}">
                    <a16:creationId xmlns:a16="http://schemas.microsoft.com/office/drawing/2014/main" id="{3DAD9A32-A31B-40A1-A55F-AC2E7AF218E1}"/>
                  </a:ext>
                </a:extLst>
              </p:cNvPr>
              <p:cNvSpPr>
                <a:spLocks noChangeArrowheads="1"/>
              </p:cNvSpPr>
              <p:nvPr/>
            </p:nvSpPr>
            <p:spPr bwMode="auto">
              <a:xfrm>
                <a:off x="5387169" y="1486164"/>
                <a:ext cx="44920" cy="449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2" name="Oval 1128">
                <a:extLst>
                  <a:ext uri="{FF2B5EF4-FFF2-40B4-BE49-F238E27FC236}">
                    <a16:creationId xmlns:a16="http://schemas.microsoft.com/office/drawing/2014/main" id="{4050E9E8-9136-4F64-8914-ED6BF53C87B7}"/>
                  </a:ext>
                </a:extLst>
              </p:cNvPr>
              <p:cNvSpPr>
                <a:spLocks noChangeArrowheads="1"/>
              </p:cNvSpPr>
              <p:nvPr/>
            </p:nvSpPr>
            <p:spPr bwMode="auto">
              <a:xfrm>
                <a:off x="5447060" y="1341425"/>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3" name="Oval 1129">
                <a:extLst>
                  <a:ext uri="{FF2B5EF4-FFF2-40B4-BE49-F238E27FC236}">
                    <a16:creationId xmlns:a16="http://schemas.microsoft.com/office/drawing/2014/main" id="{B4D68E2C-BFE5-40DB-9F8C-801E5D1367DF}"/>
                  </a:ext>
                </a:extLst>
              </p:cNvPr>
              <p:cNvSpPr>
                <a:spLocks noChangeArrowheads="1"/>
              </p:cNvSpPr>
              <p:nvPr/>
            </p:nvSpPr>
            <p:spPr bwMode="auto">
              <a:xfrm>
                <a:off x="5591798" y="1276544"/>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6" name="Oval 1130">
                <a:extLst>
                  <a:ext uri="{FF2B5EF4-FFF2-40B4-BE49-F238E27FC236}">
                    <a16:creationId xmlns:a16="http://schemas.microsoft.com/office/drawing/2014/main" id="{E49B99C8-9120-4A2C-A45A-5326E2FD9187}"/>
                  </a:ext>
                </a:extLst>
              </p:cNvPr>
              <p:cNvSpPr>
                <a:spLocks noChangeArrowheads="1"/>
              </p:cNvSpPr>
              <p:nvPr/>
            </p:nvSpPr>
            <p:spPr bwMode="auto">
              <a:xfrm>
                <a:off x="5816389" y="1466199"/>
                <a:ext cx="44920" cy="499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8" name="Oval 1131">
                <a:extLst>
                  <a:ext uri="{FF2B5EF4-FFF2-40B4-BE49-F238E27FC236}">
                    <a16:creationId xmlns:a16="http://schemas.microsoft.com/office/drawing/2014/main" id="{CFB2A31F-07E2-4772-92E8-E09F484DF3D4}"/>
                  </a:ext>
                </a:extLst>
              </p:cNvPr>
              <p:cNvSpPr>
                <a:spLocks noChangeArrowheads="1"/>
              </p:cNvSpPr>
              <p:nvPr/>
            </p:nvSpPr>
            <p:spPr bwMode="auto">
              <a:xfrm>
                <a:off x="5447060" y="1610936"/>
                <a:ext cx="34937"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9" name="Oval 1132">
                <a:extLst>
                  <a:ext uri="{FF2B5EF4-FFF2-40B4-BE49-F238E27FC236}">
                    <a16:creationId xmlns:a16="http://schemas.microsoft.com/office/drawing/2014/main" id="{5A4519E7-B12D-4754-AC3F-F051CE249B30}"/>
                  </a:ext>
                </a:extLst>
              </p:cNvPr>
              <p:cNvSpPr>
                <a:spLocks noChangeArrowheads="1"/>
              </p:cNvSpPr>
              <p:nvPr/>
            </p:nvSpPr>
            <p:spPr bwMode="auto">
              <a:xfrm>
                <a:off x="5766479" y="1610936"/>
                <a:ext cx="29945"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1042" name="Isosceles Triangle 1041">
            <a:extLst>
              <a:ext uri="{FF2B5EF4-FFF2-40B4-BE49-F238E27FC236}">
                <a16:creationId xmlns:a16="http://schemas.microsoft.com/office/drawing/2014/main" id="{63640A0E-9C2F-4AF0-9FDF-13C415217186}"/>
              </a:ext>
            </a:extLst>
          </p:cNvPr>
          <p:cNvSpPr/>
          <p:nvPr/>
        </p:nvSpPr>
        <p:spPr bwMode="auto">
          <a:xfrm>
            <a:off x="6596737" y="3333949"/>
            <a:ext cx="177004" cy="427970"/>
          </a:xfrm>
          <a:prstGeom prst="triangle">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14" name="Speech Bubble: Rectangle 613">
            <a:extLst>
              <a:ext uri="{FF2B5EF4-FFF2-40B4-BE49-F238E27FC236}">
                <a16:creationId xmlns:a16="http://schemas.microsoft.com/office/drawing/2014/main" id="{A5FA23C0-F39F-4F51-82F3-6142092C9A78}"/>
              </a:ext>
            </a:extLst>
          </p:cNvPr>
          <p:cNvSpPr/>
          <p:nvPr/>
        </p:nvSpPr>
        <p:spPr bwMode="auto">
          <a:xfrm>
            <a:off x="5471635" y="3832174"/>
            <a:ext cx="2139097" cy="523220"/>
          </a:xfrm>
          <a:prstGeom prst="wedgeRectCallout">
            <a:avLst>
              <a:gd name="adj1" fmla="val 60208"/>
              <a:gd name="adj2" fmla="val 21131"/>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228600" marR="0" lvl="0" algn="l" defTabSz="914400" rtl="0" eaLnBrk="1" fontAlgn="auto" latinLnBrk="0" hangingPunct="1">
              <a:lnSpc>
                <a:spcPct val="100000"/>
              </a:lnSpc>
              <a:spcBef>
                <a:spcPts val="0"/>
              </a:spcBef>
              <a:spcAft>
                <a:spcPts val="0"/>
              </a:spcAft>
              <a:buClrTx/>
              <a:buSzTx/>
              <a:buFontTx/>
              <a:buNone/>
              <a:tabLst/>
              <a:defRPr/>
            </a:pPr>
            <a:r>
              <a:rPr lang="en-US" sz="1200" b="1">
                <a:solidFill>
                  <a:schemeClr val="bg1"/>
                </a:solidFill>
                <a:cs typeface="Segoe UI" pitchFamily="34" charset="0"/>
              </a:rPr>
              <a:t>Automation (SOAR) </a:t>
            </a:r>
            <a:br>
              <a:rPr lang="en-US" sz="1200" b="1">
                <a:solidFill>
                  <a:schemeClr val="bg1"/>
                </a:solidFill>
                <a:cs typeface="Segoe UI" pitchFamily="34" charset="0"/>
              </a:rPr>
            </a:b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reduces analyst effort/time per incident, increasing overall SOC capacity</a:t>
            </a:r>
          </a:p>
        </p:txBody>
      </p:sp>
      <p:grpSp>
        <p:nvGrpSpPr>
          <p:cNvPr id="559" name="Group 558">
            <a:extLst>
              <a:ext uri="{FF2B5EF4-FFF2-40B4-BE49-F238E27FC236}">
                <a16:creationId xmlns:a16="http://schemas.microsoft.com/office/drawing/2014/main" id="{FD124B9F-CE3D-4DF1-9232-0C2E23DA06FC}"/>
              </a:ext>
            </a:extLst>
          </p:cNvPr>
          <p:cNvGrpSpPr/>
          <p:nvPr/>
        </p:nvGrpSpPr>
        <p:grpSpPr>
          <a:xfrm>
            <a:off x="9238498" y="2613283"/>
            <a:ext cx="2768413" cy="440120"/>
            <a:chOff x="8876764" y="2283286"/>
            <a:chExt cx="3080257" cy="440120"/>
          </a:xfrm>
        </p:grpSpPr>
        <p:sp>
          <p:nvSpPr>
            <p:cNvPr id="335" name="Rectangle 334">
              <a:hlinkClick r:id="rId5" tooltip="Microsoft's Detection and Response Team (DART) provides onsite and remote assistance with incident response, recovery, and threat hunting. The incident response is effectively &quot;on retainer&quot; for customers with Premier Support."/>
              <a:extLst>
                <a:ext uri="{FF2B5EF4-FFF2-40B4-BE49-F238E27FC236}">
                  <a16:creationId xmlns:a16="http://schemas.microsoft.com/office/drawing/2014/main" id="{36AD41C8-34F3-4AB5-8E97-4CF40228B93A}"/>
                </a:ext>
              </a:extLst>
            </p:cNvPr>
            <p:cNvSpPr/>
            <p:nvPr/>
          </p:nvSpPr>
          <p:spPr>
            <a:xfrm>
              <a:off x="8876764" y="2283286"/>
              <a:ext cx="3080257" cy="440120"/>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320040" tIns="73152" rIns="45720" bIns="73152" rtlCol="0" anchor="t" anchorCtr="0">
              <a:spAutoFit/>
            </a:bodyPr>
            <a:lstStyle/>
            <a:p>
              <a:pPr>
                <a:defRPr/>
              </a:pPr>
              <a:r>
                <a:rPr lang="en-US" sz="1000" b="1">
                  <a:solidFill>
                    <a:sysClr val="windowText" lastClr="000000"/>
                  </a:solidFill>
                  <a:cs typeface="Segoe UI" pitchFamily="34" charset="0"/>
                </a:rPr>
                <a:t>Incident Response/Recovery Assistance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gradFill>
                    <a:gsLst>
                      <a:gs pos="2917">
                        <a:srgbClr val="5B9BD5"/>
                      </a:gs>
                      <a:gs pos="30000">
                        <a:prstClr val="black"/>
                      </a:gs>
                    </a:gsLst>
                    <a:lin ang="5400000" scaled="0"/>
                  </a:gradFill>
                  <a:latin typeface="Segoe UI Semibold" panose="020B0702040204020203" pitchFamily="34" charset="0"/>
                  <a:cs typeface="Segoe UI Semibold" panose="020B0702040204020203" pitchFamily="34" charset="0"/>
                </a:rPr>
                <a:t>technical, legal, communication, and other</a:t>
              </a:r>
            </a:p>
          </p:txBody>
        </p:sp>
        <p:pic>
          <p:nvPicPr>
            <p:cNvPr id="26" name="Graphic 25">
              <a:extLst>
                <a:ext uri="{FF2B5EF4-FFF2-40B4-BE49-F238E27FC236}">
                  <a16:creationId xmlns:a16="http://schemas.microsoft.com/office/drawing/2014/main" id="{A155968B-1DA6-423F-8A23-1130309078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55988" y="2366966"/>
              <a:ext cx="177663" cy="191330"/>
            </a:xfrm>
            <a:prstGeom prst="rect">
              <a:avLst/>
            </a:prstGeom>
          </p:spPr>
        </p:pic>
      </p:grpSp>
      <p:grpSp>
        <p:nvGrpSpPr>
          <p:cNvPr id="132" name="Group 131">
            <a:extLst>
              <a:ext uri="{FF2B5EF4-FFF2-40B4-BE49-F238E27FC236}">
                <a16:creationId xmlns:a16="http://schemas.microsoft.com/office/drawing/2014/main" id="{86B7F9AC-7A2F-47B8-9D9D-7D5B2881810B}"/>
              </a:ext>
            </a:extLst>
          </p:cNvPr>
          <p:cNvGrpSpPr/>
          <p:nvPr/>
        </p:nvGrpSpPr>
        <p:grpSpPr>
          <a:xfrm>
            <a:off x="736990" y="2881625"/>
            <a:ext cx="331563" cy="3320696"/>
            <a:chOff x="736990" y="3393406"/>
            <a:chExt cx="331563" cy="3223264"/>
          </a:xfrm>
        </p:grpSpPr>
        <p:cxnSp>
          <p:nvCxnSpPr>
            <p:cNvPr id="407" name="Connector: Elbow 406">
              <a:extLst>
                <a:ext uri="{FF2B5EF4-FFF2-40B4-BE49-F238E27FC236}">
                  <a16:creationId xmlns:a16="http://schemas.microsoft.com/office/drawing/2014/main" id="{30FBA894-6C53-4710-BCB8-A45D2FD242DF}"/>
                </a:ext>
              </a:extLst>
            </p:cNvPr>
            <p:cNvCxnSpPr>
              <a:cxnSpLocks/>
              <a:stCxn id="21" idx="0"/>
            </p:cNvCxnSpPr>
            <p:nvPr/>
          </p:nvCxnSpPr>
          <p:spPr>
            <a:xfrm rot="5400000" flipH="1" flipV="1">
              <a:off x="-406343" y="4536739"/>
              <a:ext cx="2618230" cy="331563"/>
            </a:xfrm>
            <a:prstGeom prst="bentConnector3">
              <a:avLst>
                <a:gd name="adj1" fmla="val 99725"/>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47240021-8552-48A3-BDDA-1F466E3095DF}"/>
                </a:ext>
              </a:extLst>
            </p:cNvPr>
            <p:cNvCxnSpPr>
              <a:cxnSpLocks/>
              <a:endCxn id="21" idx="4"/>
            </p:cNvCxnSpPr>
            <p:nvPr/>
          </p:nvCxnSpPr>
          <p:spPr>
            <a:xfrm flipV="1">
              <a:off x="736990" y="6362561"/>
              <a:ext cx="1" cy="254109"/>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7" name="Group 576">
            <a:extLst>
              <a:ext uri="{FF2B5EF4-FFF2-40B4-BE49-F238E27FC236}">
                <a16:creationId xmlns:a16="http://schemas.microsoft.com/office/drawing/2014/main" id="{F962D0E5-53F2-435C-B2F7-B2EDDB14E151}"/>
              </a:ext>
            </a:extLst>
          </p:cNvPr>
          <p:cNvGrpSpPr/>
          <p:nvPr/>
        </p:nvGrpSpPr>
        <p:grpSpPr>
          <a:xfrm>
            <a:off x="9498812" y="3225668"/>
            <a:ext cx="2508099" cy="458834"/>
            <a:chOff x="795250" y="3985860"/>
            <a:chExt cx="2046493" cy="458834"/>
          </a:xfrm>
        </p:grpSpPr>
        <p:sp>
          <p:nvSpPr>
            <p:cNvPr id="578" name="Rectangle 577">
              <a:hlinkClick r:id="rId5" tooltip="Microsoft's Detection and Response Team (DART) provides onsite and remote assistance with incident response, recovery, and threat hunting. The incident response is effectively &quot;on retainer&quot; for customers with Premier Support."/>
              <a:extLst>
                <a:ext uri="{FF2B5EF4-FFF2-40B4-BE49-F238E27FC236}">
                  <a16:creationId xmlns:a16="http://schemas.microsoft.com/office/drawing/2014/main" id="{DF3D4F8C-C4DD-404C-AE7B-79A88304DDE8}"/>
                </a:ext>
              </a:extLst>
            </p:cNvPr>
            <p:cNvSpPr/>
            <p:nvPr/>
          </p:nvSpPr>
          <p:spPr>
            <a:xfrm>
              <a:off x="795250" y="3985860"/>
              <a:ext cx="2046493" cy="458834"/>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5760" tIns="73152" rIns="45720" bIns="73152"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solidFill>
                    <a:sysClr val="windowText" lastClr="000000"/>
                  </a:solidFill>
                  <a:cs typeface="Segoe UI" pitchFamily="34" charset="0"/>
                </a:rPr>
                <a:t>Managed Detection and Response</a:t>
              </a:r>
            </a:p>
            <a:p>
              <a:pPr>
                <a:defRPr/>
              </a:pPr>
              <a:r>
                <a:rPr lang="en-US" sz="900" b="1">
                  <a:gradFill>
                    <a:gsLst>
                      <a:gs pos="2917">
                        <a:srgbClr val="5B9BD5"/>
                      </a:gs>
                      <a:gs pos="30000">
                        <a:prstClr val="black"/>
                      </a:gs>
                    </a:gsLst>
                    <a:lin ang="5400000" scaled="0"/>
                  </a:gradFill>
                  <a:latin typeface="Segoe UI Semibold" panose="020B0702040204020203" pitchFamily="34" charset="0"/>
                  <a:cs typeface="Segoe UI Semibold" panose="020B0702040204020203" pitchFamily="34" charset="0"/>
                </a:rPr>
                <a:t>Outsourced technical functions</a:t>
              </a:r>
            </a:p>
          </p:txBody>
        </p:sp>
        <p:sp>
          <p:nvSpPr>
            <p:cNvPr id="579" name="Commitments_EC4D">
              <a:extLst>
                <a:ext uri="{FF2B5EF4-FFF2-40B4-BE49-F238E27FC236}">
                  <a16:creationId xmlns:a16="http://schemas.microsoft.com/office/drawing/2014/main" id="{B01AB7E8-231A-43F1-88EE-54BA8E24F5B2}"/>
                </a:ext>
              </a:extLst>
            </p:cNvPr>
            <p:cNvSpPr>
              <a:spLocks noChangeAspect="1" noEditPoints="1"/>
            </p:cNvSpPr>
            <p:nvPr/>
          </p:nvSpPr>
          <p:spPr bwMode="auto">
            <a:xfrm>
              <a:off x="845725" y="4084059"/>
              <a:ext cx="171080" cy="17125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B23AD12E-CFDA-4532-86EB-0307B71C0077}"/>
              </a:ext>
            </a:extLst>
          </p:cNvPr>
          <p:cNvGrpSpPr/>
          <p:nvPr/>
        </p:nvGrpSpPr>
        <p:grpSpPr>
          <a:xfrm>
            <a:off x="527233" y="4496536"/>
            <a:ext cx="419516" cy="419517"/>
            <a:chOff x="4890881" y="5910062"/>
            <a:chExt cx="812414" cy="812410"/>
          </a:xfrm>
        </p:grpSpPr>
        <p:sp>
          <p:nvSpPr>
            <p:cNvPr id="14" name="Oval 13">
              <a:extLst>
                <a:ext uri="{FF2B5EF4-FFF2-40B4-BE49-F238E27FC236}">
                  <a16:creationId xmlns:a16="http://schemas.microsoft.com/office/drawing/2014/main" id="{010D593C-6804-4E85-B349-F7ADBF96594F}"/>
                </a:ext>
              </a:extLst>
            </p:cNvPr>
            <p:cNvSpPr/>
            <p:nvPr/>
          </p:nvSpPr>
          <p:spPr bwMode="auto">
            <a:xfrm>
              <a:off x="4890881" y="5910062"/>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0E091A44-41A8-448C-9547-AD3685230FF1}"/>
                </a:ext>
              </a:extLst>
            </p:cNvPr>
            <p:cNvGrpSpPr/>
            <p:nvPr/>
          </p:nvGrpSpPr>
          <p:grpSpPr>
            <a:xfrm>
              <a:off x="5139021" y="6107362"/>
              <a:ext cx="316134" cy="417805"/>
              <a:chOff x="4691309" y="4394828"/>
              <a:chExt cx="768039" cy="1015048"/>
            </a:xfrm>
          </p:grpSpPr>
          <p:sp>
            <p:nvSpPr>
              <p:cNvPr id="16" name="Freeform 209">
                <a:extLst>
                  <a:ext uri="{FF2B5EF4-FFF2-40B4-BE49-F238E27FC236}">
                    <a16:creationId xmlns:a16="http://schemas.microsoft.com/office/drawing/2014/main" id="{6F4542D6-EDC2-43E0-B38E-F7B06A1D2162}"/>
                  </a:ext>
                </a:extLst>
              </p:cNvPr>
              <p:cNvSpPr>
                <a:spLocks noEditPoints="1"/>
              </p:cNvSpPr>
              <p:nvPr/>
            </p:nvSpPr>
            <p:spPr bwMode="auto">
              <a:xfrm>
                <a:off x="4691309" y="4394828"/>
                <a:ext cx="768039" cy="1015048"/>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7" name="Freeform 210">
                <a:extLst>
                  <a:ext uri="{FF2B5EF4-FFF2-40B4-BE49-F238E27FC236}">
                    <a16:creationId xmlns:a16="http://schemas.microsoft.com/office/drawing/2014/main" id="{128240E2-EA41-43DA-A637-B21D943A332D}"/>
                  </a:ext>
                </a:extLst>
              </p:cNvPr>
              <p:cNvSpPr>
                <a:spLocks/>
              </p:cNvSpPr>
              <p:nvPr/>
            </p:nvSpPr>
            <p:spPr bwMode="auto">
              <a:xfrm>
                <a:off x="5200763" y="4394832"/>
                <a:ext cx="258585" cy="250868"/>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cxnSp>
        <p:nvCxnSpPr>
          <p:cNvPr id="485" name="Straight Arrow Connector 484">
            <a:extLst>
              <a:ext uri="{FF2B5EF4-FFF2-40B4-BE49-F238E27FC236}">
                <a16:creationId xmlns:a16="http://schemas.microsoft.com/office/drawing/2014/main" id="{8F60E8D9-9AE8-403D-BFD1-E60A22DEE6C7}"/>
              </a:ext>
            </a:extLst>
          </p:cNvPr>
          <p:cNvCxnSpPr>
            <a:cxnSpLocks/>
          </p:cNvCxnSpPr>
          <p:nvPr/>
        </p:nvCxnSpPr>
        <p:spPr>
          <a:xfrm>
            <a:off x="4517522" y="3987800"/>
            <a:ext cx="0" cy="430966"/>
          </a:xfrm>
          <a:prstGeom prst="straightConnector1">
            <a:avLst/>
          </a:prstGeom>
          <a:noFill/>
          <a:ln w="25400" cap="flat" cmpd="sng" algn="ctr">
            <a:solidFill>
              <a:schemeClr val="tx2">
                <a:lumMod val="75000"/>
              </a:schemeClr>
            </a:solidFill>
            <a:prstDash val="solid"/>
            <a:headEnd type="none" w="med" len="med"/>
            <a:tailEnd type="arrow" w="med" len="med"/>
          </a:ln>
          <a:effectLst/>
        </p:spPr>
      </p:cxnSp>
      <p:sp>
        <p:nvSpPr>
          <p:cNvPr id="6" name="Speech Bubble: Rectangle 5">
            <a:extLst>
              <a:ext uri="{FF2B5EF4-FFF2-40B4-BE49-F238E27FC236}">
                <a16:creationId xmlns:a16="http://schemas.microsoft.com/office/drawing/2014/main" id="{F776746F-3C9E-49EF-8D17-C7579A34B0D2}"/>
              </a:ext>
            </a:extLst>
          </p:cNvPr>
          <p:cNvSpPr/>
          <p:nvPr/>
        </p:nvSpPr>
        <p:spPr bwMode="auto">
          <a:xfrm>
            <a:off x="1063365" y="2572715"/>
            <a:ext cx="4788558" cy="782261"/>
          </a:xfrm>
          <a:prstGeom prst="wedgeRectCallout">
            <a:avLst>
              <a:gd name="adj1" fmla="val 20014"/>
              <a:gd name="adj2" fmla="val -9125"/>
            </a:avLst>
          </a:prstGeom>
          <a:solidFill>
            <a:schemeClr val="bg1"/>
          </a:solidFill>
          <a:ln w="22225">
            <a:solidFill>
              <a:srgbClr val="0078D4"/>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400" b="1">
                <a:solidFill>
                  <a:sysClr val="windowText" lastClr="000000"/>
                </a:solidFill>
                <a:cs typeface="Segoe UI" pitchFamily="34" charset="0"/>
              </a:rPr>
              <a:t>Security Information and Event Management (SIEM) </a:t>
            </a:r>
            <a:r>
              <a:rPr lang="en-US" sz="1000" b="1">
                <a:gradFill>
                  <a:gsLst>
                    <a:gs pos="2917">
                      <a:srgbClr val="5B9BD5"/>
                    </a:gs>
                    <a:gs pos="30000">
                      <a:prstClr val="black"/>
                    </a:gs>
                  </a:gsLst>
                  <a:lin ang="5400000" scaled="0"/>
                </a:gradFill>
                <a:latin typeface="Segoe UI Semibold" panose="020B0702040204020203" pitchFamily="34" charset="0"/>
                <a:cs typeface="Segoe UI Semibold" panose="020B0702040204020203" pitchFamily="34" charset="0"/>
              </a:rPr>
              <a:t>Hunting + Investigation platform with Automation and Orchestration </a:t>
            </a:r>
            <a:br>
              <a:rPr lang="en-US" sz="1000" b="1">
                <a:gradFill>
                  <a:gsLst>
                    <a:gs pos="2917">
                      <a:srgbClr val="5B9BD5"/>
                    </a:gs>
                    <a:gs pos="30000">
                      <a:prstClr val="black"/>
                    </a:gs>
                  </a:gsLst>
                  <a:lin ang="5400000" scaled="0"/>
                </a:gradFill>
                <a:latin typeface="Segoe UI Semibold" panose="020B0702040204020203" pitchFamily="34" charset="0"/>
                <a:cs typeface="Segoe UI Semibold" panose="020B0702040204020203" pitchFamily="34" charset="0"/>
              </a:rPr>
            </a:br>
            <a:r>
              <a:rPr lang="en-US" sz="800" b="1">
                <a:gradFill>
                  <a:gsLst>
                    <a:gs pos="2917">
                      <a:srgbClr val="5B9BD5"/>
                    </a:gs>
                    <a:gs pos="30000">
                      <a:prstClr val="black"/>
                    </a:gs>
                  </a:gsLst>
                  <a:lin ang="5400000" scaled="0"/>
                </a:gradFill>
                <a:latin typeface="Segoe UI Semibold" panose="020B0702040204020203" pitchFamily="34" charset="0"/>
                <a:cs typeface="Segoe UI Semibold" panose="020B0702040204020203" pitchFamily="34" charset="0"/>
              </a:rPr>
              <a:t>(including machine learning (ML), User/ Entity Behavior Analytics (UEBA), &amp; Security Data Lake)</a:t>
            </a:r>
          </a:p>
        </p:txBody>
      </p:sp>
      <p:sp>
        <p:nvSpPr>
          <p:cNvPr id="470" name="Rectangle 469">
            <a:extLst>
              <a:ext uri="{FF2B5EF4-FFF2-40B4-BE49-F238E27FC236}">
                <a16:creationId xmlns:a16="http://schemas.microsoft.com/office/drawing/2014/main" id="{825EC3D0-E68A-4F19-A0FF-0AF864747034}"/>
              </a:ext>
            </a:extLst>
          </p:cNvPr>
          <p:cNvSpPr/>
          <p:nvPr/>
        </p:nvSpPr>
        <p:spPr>
          <a:xfrm>
            <a:off x="10696725" y="5636788"/>
            <a:ext cx="1246508" cy="308259"/>
          </a:xfrm>
          <a:prstGeom prst="rect">
            <a:avLst/>
          </a:prstGeom>
          <a:solidFill>
            <a:srgbClr val="757575"/>
          </a:solidFill>
          <a:effectLst/>
        </p:spPr>
        <p:txBody>
          <a:bodyPr wrap="square" lIns="91440" tIns="45720" rIns="73152" bIns="4572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Information &amp; Data</a:t>
            </a:r>
          </a:p>
        </p:txBody>
      </p:sp>
      <p:sp>
        <p:nvSpPr>
          <p:cNvPr id="539" name="Rectangle 538">
            <a:extLst>
              <a:ext uri="{FF2B5EF4-FFF2-40B4-BE49-F238E27FC236}">
                <a16:creationId xmlns:a16="http://schemas.microsoft.com/office/drawing/2014/main" id="{09C93811-9F3C-4411-A00C-9616D26B3EA8}"/>
              </a:ext>
            </a:extLst>
          </p:cNvPr>
          <p:cNvSpPr/>
          <p:nvPr/>
        </p:nvSpPr>
        <p:spPr>
          <a:xfrm>
            <a:off x="8895866" y="5636788"/>
            <a:ext cx="1731190" cy="308259"/>
          </a:xfrm>
          <a:prstGeom prst="rect">
            <a:avLst/>
          </a:prstGeom>
          <a:solidFill>
            <a:srgbClr val="757575"/>
          </a:solidFill>
          <a:effectLst/>
        </p:spPr>
        <p:txBody>
          <a:bodyPr wrap="square" lIns="91440" tIns="45720" rIns="73152" bIns="4572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Modern &amp; SaaS Applications</a:t>
            </a:r>
          </a:p>
        </p:txBody>
      </p:sp>
      <p:sp>
        <p:nvSpPr>
          <p:cNvPr id="545" name="Rectangle 544">
            <a:extLst>
              <a:ext uri="{FF2B5EF4-FFF2-40B4-BE49-F238E27FC236}">
                <a16:creationId xmlns:a16="http://schemas.microsoft.com/office/drawing/2014/main" id="{61182886-33E4-4795-A639-BFDC4E70205B}"/>
              </a:ext>
            </a:extLst>
          </p:cNvPr>
          <p:cNvSpPr/>
          <p:nvPr/>
        </p:nvSpPr>
        <p:spPr>
          <a:xfrm>
            <a:off x="8093613" y="5636788"/>
            <a:ext cx="732582" cy="308259"/>
          </a:xfrm>
          <a:prstGeom prst="rect">
            <a:avLst/>
          </a:prstGeom>
          <a:solidFill>
            <a:srgbClr val="757575"/>
          </a:solidFill>
          <a:effectLst/>
        </p:spPr>
        <p:txBody>
          <a:bodyPr wrap="square" lIns="91440" tIns="45720" rIns="73152" bIns="4572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Endpoint </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&amp; Mobile</a:t>
            </a:r>
          </a:p>
        </p:txBody>
      </p:sp>
      <p:sp>
        <p:nvSpPr>
          <p:cNvPr id="550" name="Rectangle 549">
            <a:extLst>
              <a:ext uri="{FF2B5EF4-FFF2-40B4-BE49-F238E27FC236}">
                <a16:creationId xmlns:a16="http://schemas.microsoft.com/office/drawing/2014/main" id="{C1F369CD-A57A-4417-90C6-47DBE1EA37DD}"/>
              </a:ext>
            </a:extLst>
          </p:cNvPr>
          <p:cNvSpPr/>
          <p:nvPr/>
        </p:nvSpPr>
        <p:spPr>
          <a:xfrm>
            <a:off x="6873759" y="5636788"/>
            <a:ext cx="1150183" cy="308259"/>
          </a:xfrm>
          <a:prstGeom prst="rect">
            <a:avLst/>
          </a:prstGeom>
          <a:solidFill>
            <a:srgbClr val="757575"/>
          </a:solidFill>
          <a:effectLst/>
        </p:spPr>
        <p:txBody>
          <a:bodyPr wrap="square" lIns="91440" tIns="45720" rIns="73152" bIns="4572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Identity &amp; Access Management</a:t>
            </a:r>
          </a:p>
        </p:txBody>
      </p:sp>
      <p:sp>
        <p:nvSpPr>
          <p:cNvPr id="554" name="Rectangle 553">
            <a:extLst>
              <a:ext uri="{FF2B5EF4-FFF2-40B4-BE49-F238E27FC236}">
                <a16:creationId xmlns:a16="http://schemas.microsoft.com/office/drawing/2014/main" id="{FC6FE755-68BE-42CE-BAC1-357439673B8B}"/>
              </a:ext>
            </a:extLst>
          </p:cNvPr>
          <p:cNvSpPr/>
          <p:nvPr/>
        </p:nvSpPr>
        <p:spPr>
          <a:xfrm>
            <a:off x="6053195" y="5636788"/>
            <a:ext cx="750893" cy="308259"/>
          </a:xfrm>
          <a:prstGeom prst="rect">
            <a:avLst/>
          </a:prstGeom>
          <a:solidFill>
            <a:srgbClr val="757575"/>
          </a:solidFill>
          <a:effectLst/>
        </p:spPr>
        <p:txBody>
          <a:bodyPr wrap="square" lIns="91440" tIns="45720" rIns="73152" bIns="4572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OT &amp; IoT</a:t>
            </a:r>
          </a:p>
        </p:txBody>
      </p:sp>
      <p:sp>
        <p:nvSpPr>
          <p:cNvPr id="560" name="Rectangle 559">
            <a:extLst>
              <a:ext uri="{FF2B5EF4-FFF2-40B4-BE49-F238E27FC236}">
                <a16:creationId xmlns:a16="http://schemas.microsoft.com/office/drawing/2014/main" id="{A92D5D77-346E-4B7F-8E5E-7F3E83058894}"/>
              </a:ext>
            </a:extLst>
          </p:cNvPr>
          <p:cNvSpPr/>
          <p:nvPr/>
        </p:nvSpPr>
        <p:spPr>
          <a:xfrm>
            <a:off x="5058445" y="5636788"/>
            <a:ext cx="925079" cy="308259"/>
          </a:xfrm>
          <a:prstGeom prst="rect">
            <a:avLst/>
          </a:prstGeom>
          <a:solidFill>
            <a:srgbClr val="757575"/>
          </a:solidFill>
          <a:effectLst/>
        </p:spPr>
        <p:txBody>
          <a:bodyPr wrap="square" lIns="91440" tIns="45720" rIns="73152" bIns="4572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Platform as a Service (PaaS)</a:t>
            </a:r>
          </a:p>
        </p:txBody>
      </p:sp>
      <p:sp>
        <p:nvSpPr>
          <p:cNvPr id="567" name="Rectangle 566">
            <a:extLst>
              <a:ext uri="{FF2B5EF4-FFF2-40B4-BE49-F238E27FC236}">
                <a16:creationId xmlns:a16="http://schemas.microsoft.com/office/drawing/2014/main" id="{84C089C0-17E6-4A35-958E-20EDFCBDD2D6}"/>
              </a:ext>
            </a:extLst>
          </p:cNvPr>
          <p:cNvSpPr/>
          <p:nvPr/>
        </p:nvSpPr>
        <p:spPr>
          <a:xfrm>
            <a:off x="3618202" y="5636788"/>
            <a:ext cx="1370572" cy="308259"/>
          </a:xfrm>
          <a:prstGeom prst="rect">
            <a:avLst/>
          </a:prstGeom>
          <a:solidFill>
            <a:srgbClr val="757575"/>
          </a:solidFill>
          <a:effectLst/>
        </p:spPr>
        <p:txBody>
          <a:bodyPr wrap="square" lIns="91440" tIns="45720" rIns="73152" bIns="4572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Infrastructure &amp; Apps</a:t>
            </a:r>
          </a:p>
        </p:txBody>
      </p:sp>
      <p:sp>
        <p:nvSpPr>
          <p:cNvPr id="585" name="Rectangle 584">
            <a:extLst>
              <a:ext uri="{FF2B5EF4-FFF2-40B4-BE49-F238E27FC236}">
                <a16:creationId xmlns:a16="http://schemas.microsoft.com/office/drawing/2014/main" id="{C699AA2F-1C49-4B5F-A115-413632A6FFC6}"/>
              </a:ext>
            </a:extLst>
          </p:cNvPr>
          <p:cNvSpPr/>
          <p:nvPr/>
        </p:nvSpPr>
        <p:spPr>
          <a:xfrm>
            <a:off x="2916470" y="5636788"/>
            <a:ext cx="632061" cy="308259"/>
          </a:xfrm>
          <a:prstGeom prst="rect">
            <a:avLst/>
          </a:prstGeom>
          <a:solidFill>
            <a:srgbClr val="757575"/>
          </a:solidFill>
          <a:effectLst/>
        </p:spPr>
        <p:txBody>
          <a:bodyPr wrap="square" lIns="91440" tIns="45720" rIns="73152" bIns="4572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Network</a:t>
            </a:r>
          </a:p>
        </p:txBody>
      </p:sp>
      <p:sp>
        <p:nvSpPr>
          <p:cNvPr id="604" name="Freeform 1054">
            <a:extLst>
              <a:ext uri="{FF2B5EF4-FFF2-40B4-BE49-F238E27FC236}">
                <a16:creationId xmlns:a16="http://schemas.microsoft.com/office/drawing/2014/main" id="{54D8D1E2-1758-4068-A801-4C00DF7D176B}"/>
              </a:ext>
            </a:extLst>
          </p:cNvPr>
          <p:cNvSpPr>
            <a:spLocks noEditPoints="1"/>
          </p:cNvSpPr>
          <p:nvPr/>
        </p:nvSpPr>
        <p:spPr bwMode="auto">
          <a:xfrm>
            <a:off x="5540620" y="3910016"/>
            <a:ext cx="130978" cy="130978"/>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cxnSp>
        <p:nvCxnSpPr>
          <p:cNvPr id="606" name="Straight Arrow Connector 605">
            <a:extLst>
              <a:ext uri="{FF2B5EF4-FFF2-40B4-BE49-F238E27FC236}">
                <a16:creationId xmlns:a16="http://schemas.microsoft.com/office/drawing/2014/main" id="{E690233D-0398-44C5-BF52-F66F7142C2B4}"/>
              </a:ext>
            </a:extLst>
          </p:cNvPr>
          <p:cNvCxnSpPr>
            <a:cxnSpLocks/>
            <a:stCxn id="366" idx="4"/>
          </p:cNvCxnSpPr>
          <p:nvPr/>
        </p:nvCxnSpPr>
        <p:spPr>
          <a:xfrm flipH="1">
            <a:off x="7928823" y="3762030"/>
            <a:ext cx="1236" cy="639489"/>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CD1B9CFB-BC56-462C-B450-D2F708C21B00}"/>
              </a:ext>
            </a:extLst>
          </p:cNvPr>
          <p:cNvGrpSpPr/>
          <p:nvPr/>
        </p:nvGrpSpPr>
        <p:grpSpPr>
          <a:xfrm>
            <a:off x="4390880" y="4986730"/>
            <a:ext cx="6744928" cy="341890"/>
            <a:chOff x="4390880" y="4986730"/>
            <a:chExt cx="6744928" cy="341890"/>
          </a:xfrm>
        </p:grpSpPr>
        <p:cxnSp>
          <p:nvCxnSpPr>
            <p:cNvPr id="429" name="Connector: Elbow 428">
              <a:extLst>
                <a:ext uri="{FF2B5EF4-FFF2-40B4-BE49-F238E27FC236}">
                  <a16:creationId xmlns:a16="http://schemas.microsoft.com/office/drawing/2014/main" id="{3A72B98B-CEC2-44B6-8534-31365D37A14B}"/>
                </a:ext>
              </a:extLst>
            </p:cNvPr>
            <p:cNvCxnSpPr>
              <a:cxnSpLocks/>
            </p:cNvCxnSpPr>
            <p:nvPr/>
          </p:nvCxnSpPr>
          <p:spPr>
            <a:xfrm rot="5400000" flipH="1" flipV="1">
              <a:off x="8582122" y="4725130"/>
              <a:ext cx="341890" cy="865089"/>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574" name="Group 573">
              <a:extLst>
                <a:ext uri="{FF2B5EF4-FFF2-40B4-BE49-F238E27FC236}">
                  <a16:creationId xmlns:a16="http://schemas.microsoft.com/office/drawing/2014/main" id="{137C6834-F9EF-4A9E-B4FE-18FF9B2CF937}"/>
                </a:ext>
              </a:extLst>
            </p:cNvPr>
            <p:cNvGrpSpPr/>
            <p:nvPr/>
          </p:nvGrpSpPr>
          <p:grpSpPr>
            <a:xfrm>
              <a:off x="7129341" y="4990625"/>
              <a:ext cx="1034374" cy="337994"/>
              <a:chOff x="8586752" y="-776065"/>
              <a:chExt cx="1034374" cy="399425"/>
            </a:xfrm>
          </p:grpSpPr>
          <p:cxnSp>
            <p:nvCxnSpPr>
              <p:cNvPr id="435" name="Connector: Elbow 434">
                <a:extLst>
                  <a:ext uri="{FF2B5EF4-FFF2-40B4-BE49-F238E27FC236}">
                    <a16:creationId xmlns:a16="http://schemas.microsoft.com/office/drawing/2014/main" id="{F082A8CB-85AF-4994-B76F-EFE8FFCEA6EC}"/>
                  </a:ext>
                </a:extLst>
              </p:cNvPr>
              <p:cNvCxnSpPr>
                <a:cxnSpLocks/>
                <a:endCxn id="322" idx="2"/>
              </p:cNvCxnSpPr>
              <p:nvPr/>
            </p:nvCxnSpPr>
            <p:spPr>
              <a:xfrm rot="16200000" flipV="1">
                <a:off x="8459110" y="-648423"/>
                <a:ext cx="399424" cy="144140"/>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33" name="Connector: Elbow 532">
                <a:extLst>
                  <a:ext uri="{FF2B5EF4-FFF2-40B4-BE49-F238E27FC236}">
                    <a16:creationId xmlns:a16="http://schemas.microsoft.com/office/drawing/2014/main" id="{DB4B7073-6799-460A-AB32-62A55684F282}"/>
                  </a:ext>
                </a:extLst>
              </p:cNvPr>
              <p:cNvCxnSpPr>
                <a:cxnSpLocks/>
                <a:endCxn id="490" idx="2"/>
              </p:cNvCxnSpPr>
              <p:nvPr/>
            </p:nvCxnSpPr>
            <p:spPr>
              <a:xfrm rot="5400000" flipH="1" flipV="1">
                <a:off x="8976980" y="-1020787"/>
                <a:ext cx="398059" cy="890235"/>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575" name="Group 574">
              <a:extLst>
                <a:ext uri="{FF2B5EF4-FFF2-40B4-BE49-F238E27FC236}">
                  <a16:creationId xmlns:a16="http://schemas.microsoft.com/office/drawing/2014/main" id="{861E6C18-3E5C-4176-AD2A-D54C4D34E0FD}"/>
                </a:ext>
              </a:extLst>
            </p:cNvPr>
            <p:cNvGrpSpPr/>
            <p:nvPr/>
          </p:nvGrpSpPr>
          <p:grpSpPr>
            <a:xfrm>
              <a:off x="9562359" y="4988904"/>
              <a:ext cx="1573449" cy="339715"/>
              <a:chOff x="11019770" y="-778099"/>
              <a:chExt cx="1573449" cy="401459"/>
            </a:xfrm>
          </p:grpSpPr>
          <p:cxnSp>
            <p:nvCxnSpPr>
              <p:cNvPr id="342" name="Connector: Elbow 341">
                <a:extLst>
                  <a:ext uri="{FF2B5EF4-FFF2-40B4-BE49-F238E27FC236}">
                    <a16:creationId xmlns:a16="http://schemas.microsoft.com/office/drawing/2014/main" id="{58811937-4287-4379-A6F6-A604428CC9F4}"/>
                  </a:ext>
                </a:extLst>
              </p:cNvPr>
              <p:cNvCxnSpPr>
                <a:cxnSpLocks/>
                <a:endCxn id="414" idx="2"/>
              </p:cNvCxnSpPr>
              <p:nvPr/>
            </p:nvCxnSpPr>
            <p:spPr>
              <a:xfrm rot="5400000" flipH="1" flipV="1">
                <a:off x="11583310" y="-1341639"/>
                <a:ext cx="401459" cy="1528539"/>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38" name="Connector: Elbow 437">
                <a:extLst>
                  <a:ext uri="{FF2B5EF4-FFF2-40B4-BE49-F238E27FC236}">
                    <a16:creationId xmlns:a16="http://schemas.microsoft.com/office/drawing/2014/main" id="{42C9B422-0EFE-42EF-AC6A-D27CE535A051}"/>
                  </a:ext>
                </a:extLst>
              </p:cNvPr>
              <p:cNvCxnSpPr>
                <a:cxnSpLocks/>
                <a:endCxn id="421" idx="2"/>
              </p:cNvCxnSpPr>
              <p:nvPr/>
            </p:nvCxnSpPr>
            <p:spPr>
              <a:xfrm rot="16200000" flipV="1">
                <a:off x="11880465" y="-1089395"/>
                <a:ext cx="399303" cy="1026205"/>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571" name="Group 570">
              <a:extLst>
                <a:ext uri="{FF2B5EF4-FFF2-40B4-BE49-F238E27FC236}">
                  <a16:creationId xmlns:a16="http://schemas.microsoft.com/office/drawing/2014/main" id="{518F9CE3-2B55-4C40-B05E-6C5D184AAF24}"/>
                </a:ext>
              </a:extLst>
            </p:cNvPr>
            <p:cNvGrpSpPr/>
            <p:nvPr/>
          </p:nvGrpSpPr>
          <p:grpSpPr>
            <a:xfrm>
              <a:off x="4390880" y="5008887"/>
              <a:ext cx="1949169" cy="305348"/>
              <a:chOff x="5698272" y="-707217"/>
              <a:chExt cx="1949169" cy="330576"/>
            </a:xfrm>
          </p:grpSpPr>
          <p:cxnSp>
            <p:nvCxnSpPr>
              <p:cNvPr id="432" name="Connector: Elbow 431">
                <a:extLst>
                  <a:ext uri="{FF2B5EF4-FFF2-40B4-BE49-F238E27FC236}">
                    <a16:creationId xmlns:a16="http://schemas.microsoft.com/office/drawing/2014/main" id="{8F3D1CD9-2C28-4908-BF7E-28FE57DCFFFB}"/>
                  </a:ext>
                </a:extLst>
              </p:cNvPr>
              <p:cNvCxnSpPr>
                <a:cxnSpLocks/>
                <a:endCxn id="608" idx="2"/>
              </p:cNvCxnSpPr>
              <p:nvPr/>
            </p:nvCxnSpPr>
            <p:spPr>
              <a:xfrm rot="5400000" flipH="1" flipV="1">
                <a:off x="5934737" y="-943682"/>
                <a:ext cx="330576" cy="803506"/>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41" name="Connector: Elbow 440">
                <a:extLst>
                  <a:ext uri="{FF2B5EF4-FFF2-40B4-BE49-F238E27FC236}">
                    <a16:creationId xmlns:a16="http://schemas.microsoft.com/office/drawing/2014/main" id="{BA5213C8-C2BD-42F4-9DA6-9C995884B075}"/>
                  </a:ext>
                </a:extLst>
              </p:cNvPr>
              <p:cNvCxnSpPr>
                <a:cxnSpLocks/>
                <a:endCxn id="608" idx="2"/>
              </p:cNvCxnSpPr>
              <p:nvPr/>
            </p:nvCxnSpPr>
            <p:spPr>
              <a:xfrm rot="16200000" flipV="1">
                <a:off x="6515007" y="-720446"/>
                <a:ext cx="330576" cy="357034"/>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70" name="Connector: Elbow 569">
                <a:extLst>
                  <a:ext uri="{FF2B5EF4-FFF2-40B4-BE49-F238E27FC236}">
                    <a16:creationId xmlns:a16="http://schemas.microsoft.com/office/drawing/2014/main" id="{9B5CDEC3-BADC-432F-8D74-4CDB1FA5FE18}"/>
                  </a:ext>
                </a:extLst>
              </p:cNvPr>
              <p:cNvCxnSpPr>
                <a:cxnSpLocks/>
                <a:endCxn id="608" idx="2"/>
              </p:cNvCxnSpPr>
              <p:nvPr/>
            </p:nvCxnSpPr>
            <p:spPr>
              <a:xfrm rot="16200000" flipV="1">
                <a:off x="6909322" y="-1114761"/>
                <a:ext cx="330576" cy="1145663"/>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sp>
        <p:nvSpPr>
          <p:cNvPr id="54" name="Speech Bubble: Rectangle 53">
            <a:extLst>
              <a:ext uri="{FF2B5EF4-FFF2-40B4-BE49-F238E27FC236}">
                <a16:creationId xmlns:a16="http://schemas.microsoft.com/office/drawing/2014/main" id="{9028AFE2-1ADC-41BC-B199-377EEE6ECF57}"/>
              </a:ext>
            </a:extLst>
          </p:cNvPr>
          <p:cNvSpPr/>
          <p:nvPr/>
        </p:nvSpPr>
        <p:spPr bwMode="auto">
          <a:xfrm>
            <a:off x="3864481" y="4468319"/>
            <a:ext cx="8078756" cy="547062"/>
          </a:xfrm>
          <a:prstGeom prst="wedgeRectCallout">
            <a:avLst>
              <a:gd name="adj1" fmla="val 20014"/>
              <a:gd name="adj2" fmla="val -9125"/>
            </a:avLst>
          </a:prstGeom>
          <a:solidFill>
            <a:schemeClr val="bg1"/>
          </a:solidFill>
          <a:ln w="22225">
            <a:solidFill>
              <a:srgbClr val="0078D4"/>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a:solidFill>
                  <a:sysClr val="windowText" lastClr="000000"/>
                </a:solidFill>
                <a:cs typeface="Segoe UI" pitchFamily="34" charset="0"/>
              </a:rPr>
              <a:t>Extended Detection and Response (XDR) </a:t>
            </a:r>
            <a:br>
              <a:rPr lang="en-US" sz="1400" b="1">
                <a:solidFill>
                  <a:sysClr val="windowText" lastClr="000000"/>
                </a:solidFill>
                <a:cs typeface="Segoe UI" pitchFamily="34" charset="0"/>
              </a:rPr>
            </a:br>
            <a:r>
              <a:rPr lang="en-US" sz="1000" b="1">
                <a:gradFill>
                  <a:gsLst>
                    <a:gs pos="2917">
                      <a:srgbClr val="5B9BD5"/>
                    </a:gs>
                    <a:gs pos="30000">
                      <a:prstClr val="black"/>
                    </a:gs>
                  </a:gsLst>
                  <a:lin ang="5400000" scaled="0"/>
                </a:gradFill>
                <a:latin typeface="Segoe UI Semibold" panose="020B0702040204020203" pitchFamily="34" charset="0"/>
                <a:cs typeface="Segoe UI Semibold" panose="020B0702040204020203" pitchFamily="34" charset="0"/>
              </a:rPr>
              <a:t>High quality detection for each asset + investigation remediation capabilities</a:t>
            </a:r>
            <a:endParaRPr lang="en-US" sz="1000" b="1">
              <a:gradFill>
                <a:gsLst>
                  <a:gs pos="2917">
                    <a:srgbClr val="5B9BD5"/>
                  </a:gs>
                  <a:gs pos="30000">
                    <a:prstClr val="black"/>
                  </a:gs>
                </a:gsLst>
                <a:lin ang="5400000" scaled="0"/>
              </a:gradFill>
              <a:highlight>
                <a:srgbClr val="FFFF00"/>
              </a:highlight>
              <a:latin typeface="Segoe UI Semibold" panose="020B0702040204020203" pitchFamily="34" charset="0"/>
              <a:cs typeface="Segoe UI Semibold" panose="020B0702040204020203" pitchFamily="34" charset="0"/>
            </a:endParaRPr>
          </a:p>
        </p:txBody>
      </p:sp>
      <p:sp>
        <p:nvSpPr>
          <p:cNvPr id="638" name="L-Shape 637">
            <a:extLst>
              <a:ext uri="{FF2B5EF4-FFF2-40B4-BE49-F238E27FC236}">
                <a16:creationId xmlns:a16="http://schemas.microsoft.com/office/drawing/2014/main" id="{A2EAFC8E-022C-4019-A59A-832E26BD41BC}"/>
              </a:ext>
            </a:extLst>
          </p:cNvPr>
          <p:cNvSpPr/>
          <p:nvPr/>
        </p:nvSpPr>
        <p:spPr bwMode="auto">
          <a:xfrm flipH="1" flipV="1">
            <a:off x="3122370" y="2155683"/>
            <a:ext cx="2845559" cy="742630"/>
          </a:xfrm>
          <a:prstGeom prst="corner">
            <a:avLst>
              <a:gd name="adj1" fmla="val 46692"/>
              <a:gd name="adj2" fmla="val 8386"/>
            </a:avLst>
          </a:prstGeom>
          <a:noFill/>
          <a:ln w="14224">
            <a:solidFill>
              <a:srgbClr val="50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20040" tIns="73152" rIns="45720" rtlCol="0" anchor="t" anchorCtr="0"/>
          <a:lstStyle/>
          <a:p>
            <a:endParaRPr lang="en-US" sz="1000" b="1" kern="0">
              <a:gradFill>
                <a:gsLst>
                  <a:gs pos="0">
                    <a:prstClr val="white"/>
                  </a:gs>
                  <a:gs pos="100000">
                    <a:prstClr val="white"/>
                  </a:gs>
                </a:gsLst>
                <a:lin ang="5400000" scaled="1"/>
              </a:gradFill>
              <a:latin typeface="Segoe UI" panose="020B0502040204020203" pitchFamily="34" charset="0"/>
              <a:cs typeface="Segoe UI" panose="020B0502040204020203" pitchFamily="34" charset="0"/>
            </a:endParaRPr>
          </a:p>
        </p:txBody>
      </p:sp>
      <p:cxnSp>
        <p:nvCxnSpPr>
          <p:cNvPr id="419" name="Straight Arrow Connector 418">
            <a:extLst>
              <a:ext uri="{FF2B5EF4-FFF2-40B4-BE49-F238E27FC236}">
                <a16:creationId xmlns:a16="http://schemas.microsoft.com/office/drawing/2014/main" id="{FC165758-3CC4-4BFB-960E-2CE4E7904E64}"/>
              </a:ext>
            </a:extLst>
          </p:cNvPr>
          <p:cNvCxnSpPr>
            <a:cxnSpLocks/>
          </p:cNvCxnSpPr>
          <p:nvPr/>
        </p:nvCxnSpPr>
        <p:spPr>
          <a:xfrm flipH="1">
            <a:off x="5851924" y="2909453"/>
            <a:ext cx="1340629"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DDFDEB75-B8E7-466C-935A-5A566D51F39D}"/>
              </a:ext>
            </a:extLst>
          </p:cNvPr>
          <p:cNvGrpSpPr/>
          <p:nvPr/>
        </p:nvGrpSpPr>
        <p:grpSpPr>
          <a:xfrm>
            <a:off x="1061377" y="3292343"/>
            <a:ext cx="3245364" cy="1428762"/>
            <a:chOff x="1129957" y="3291967"/>
            <a:chExt cx="3245364" cy="1325686"/>
          </a:xfrm>
        </p:grpSpPr>
        <p:grpSp>
          <p:nvGrpSpPr>
            <p:cNvPr id="622" name="Group 621">
              <a:extLst>
                <a:ext uri="{FF2B5EF4-FFF2-40B4-BE49-F238E27FC236}">
                  <a16:creationId xmlns:a16="http://schemas.microsoft.com/office/drawing/2014/main" id="{93B1D473-4D5E-44F8-8B3C-FAE820BD42C5}"/>
                </a:ext>
              </a:extLst>
            </p:cNvPr>
            <p:cNvGrpSpPr/>
            <p:nvPr/>
          </p:nvGrpSpPr>
          <p:grpSpPr>
            <a:xfrm>
              <a:off x="1129957" y="3291967"/>
              <a:ext cx="2432983" cy="585909"/>
              <a:chOff x="1074578" y="3710026"/>
              <a:chExt cx="2509160" cy="585909"/>
            </a:xfrm>
          </p:grpSpPr>
          <p:sp>
            <p:nvSpPr>
              <p:cNvPr id="623" name="Arrow: Bent 622">
                <a:extLst>
                  <a:ext uri="{FF2B5EF4-FFF2-40B4-BE49-F238E27FC236}">
                    <a16:creationId xmlns:a16="http://schemas.microsoft.com/office/drawing/2014/main" id="{3F38F71C-28DF-429D-89AB-2855F71F9244}"/>
                  </a:ext>
                </a:extLst>
              </p:cNvPr>
              <p:cNvSpPr/>
              <p:nvPr/>
            </p:nvSpPr>
            <p:spPr>
              <a:xfrm rot="5400000">
                <a:off x="1972554" y="2812050"/>
                <a:ext cx="585909" cy="2381861"/>
              </a:xfrm>
              <a:prstGeom prst="bentArrow">
                <a:avLst>
                  <a:gd name="adj1" fmla="val 30000"/>
                  <a:gd name="adj2" fmla="val 25099"/>
                  <a:gd name="adj3" fmla="val 0"/>
                  <a:gd name="adj4" fmla="val 51095"/>
                </a:avLst>
              </a:pr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5" name="Rectangle 624">
                <a:extLst>
                  <a:ext uri="{FF2B5EF4-FFF2-40B4-BE49-F238E27FC236}">
                    <a16:creationId xmlns:a16="http://schemas.microsoft.com/office/drawing/2014/main" id="{FEA3A7FC-04C8-4E3B-93E5-E54C270961DE}"/>
                  </a:ext>
                </a:extLst>
              </p:cNvPr>
              <p:cNvSpPr/>
              <p:nvPr/>
            </p:nvSpPr>
            <p:spPr>
              <a:xfrm>
                <a:off x="1492623" y="3711794"/>
                <a:ext cx="2091115" cy="169916"/>
              </a:xfrm>
              <a:prstGeom prst="rect">
                <a:avLst/>
              </a:prstGeom>
              <a:noFill/>
              <a:ln w="38100">
                <a:noFill/>
              </a:ln>
            </p:spPr>
            <p:txBody>
              <a:bodyPr wrap="square" lIns="0" tIns="18288" rIns="0" bIns="18288" anchor="ctr" anchorCtr="0">
                <a:spAutoFit/>
              </a:bodyPr>
              <a:lstStyle/>
              <a:p>
                <a:pPr marL="112713" marR="0" lvl="0" defTabSz="914400" rtl="0" eaLnBrk="1" fontAlgn="auto" latinLnBrk="0" hangingPunct="1">
                  <a:lnSpc>
                    <a:spcPct val="100000"/>
                  </a:lnSpc>
                  <a:spcBef>
                    <a:spcPts val="0"/>
                  </a:spcBef>
                  <a:spcAft>
                    <a:spcPts val="0"/>
                  </a:spcAft>
                  <a:buClrTx/>
                  <a:buSzTx/>
                  <a:buFontTx/>
                  <a:buNone/>
                  <a:tabLst/>
                  <a:defRPr/>
                </a:pPr>
                <a:r>
                  <a:rPr kumimoji="0" lang="en-US" sz="950" b="1"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rPr>
                  <a:t>API integration</a:t>
                </a:r>
                <a:endParaRPr kumimoji="0" lang="en-US" sz="95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grpSp>
        <p:sp>
          <p:nvSpPr>
            <p:cNvPr id="128" name="Arrow: Bent 127">
              <a:extLst>
                <a:ext uri="{FF2B5EF4-FFF2-40B4-BE49-F238E27FC236}">
                  <a16:creationId xmlns:a16="http://schemas.microsoft.com/office/drawing/2014/main" id="{6C1D7604-FA0C-4B5F-AF95-466A209956E3}"/>
                </a:ext>
              </a:extLst>
            </p:cNvPr>
            <p:cNvSpPr/>
            <p:nvPr/>
          </p:nvSpPr>
          <p:spPr>
            <a:xfrm rot="10800000" flipH="1">
              <a:off x="3185622" y="3632160"/>
              <a:ext cx="1189699" cy="985493"/>
            </a:xfrm>
            <a:prstGeom prst="bentArrow">
              <a:avLst>
                <a:gd name="adj1" fmla="val 17928"/>
                <a:gd name="adj2" fmla="val 25099"/>
                <a:gd name="adj3" fmla="val 0"/>
                <a:gd name="adj4" fmla="val 35673"/>
              </a:avLst>
            </a:pr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3" name="Group 512">
            <a:extLst>
              <a:ext uri="{FF2B5EF4-FFF2-40B4-BE49-F238E27FC236}">
                <a16:creationId xmlns:a16="http://schemas.microsoft.com/office/drawing/2014/main" id="{1F11148C-BCB1-455A-AFA6-FD007C3CC08E}"/>
              </a:ext>
            </a:extLst>
          </p:cNvPr>
          <p:cNvGrpSpPr/>
          <p:nvPr/>
        </p:nvGrpSpPr>
        <p:grpSpPr>
          <a:xfrm>
            <a:off x="527233" y="5561361"/>
            <a:ext cx="419516" cy="419517"/>
            <a:chOff x="292136" y="5723519"/>
            <a:chExt cx="419516" cy="419517"/>
          </a:xfrm>
        </p:grpSpPr>
        <p:sp>
          <p:nvSpPr>
            <p:cNvPr id="21" name="Oval 20">
              <a:extLst>
                <a:ext uri="{FF2B5EF4-FFF2-40B4-BE49-F238E27FC236}">
                  <a16:creationId xmlns:a16="http://schemas.microsoft.com/office/drawing/2014/main" id="{4246CB7A-3548-4038-881D-FA38C8FD3B31}"/>
                </a:ext>
              </a:extLst>
            </p:cNvPr>
            <p:cNvSpPr/>
            <p:nvPr/>
          </p:nvSpPr>
          <p:spPr bwMode="auto">
            <a:xfrm>
              <a:off x="292136" y="5723519"/>
              <a:ext cx="419516" cy="419517"/>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00DF62AF-F436-48AD-97CF-EDBFACDB3966}"/>
                </a:ext>
              </a:extLst>
            </p:cNvPr>
            <p:cNvGrpSpPr/>
            <p:nvPr/>
          </p:nvGrpSpPr>
          <p:grpSpPr>
            <a:xfrm>
              <a:off x="366501" y="5820858"/>
              <a:ext cx="270785" cy="190718"/>
              <a:chOff x="1569824" y="2493431"/>
              <a:chExt cx="1534468" cy="1080738"/>
            </a:xfrm>
            <a:solidFill>
              <a:schemeClr val="bg1"/>
            </a:solidFill>
          </p:grpSpPr>
          <p:sp>
            <p:nvSpPr>
              <p:cNvPr id="23" name="Freeform: Shape 22">
                <a:extLst>
                  <a:ext uri="{FF2B5EF4-FFF2-40B4-BE49-F238E27FC236}">
                    <a16:creationId xmlns:a16="http://schemas.microsoft.com/office/drawing/2014/main" id="{D422E599-DD52-41AD-89BA-94C41C50E1B1}"/>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grp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454D96B3-5E8D-4F99-A46D-593026EE1F15}"/>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rgbClr val="002050"/>
              </a:solid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1ADABB9E-9DDD-4016-95ED-D8BE543A21CA}"/>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grp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18847403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tial Circle 5">
            <a:extLst>
              <a:ext uri="{FF2B5EF4-FFF2-40B4-BE49-F238E27FC236}">
                <a16:creationId xmlns:a16="http://schemas.microsoft.com/office/drawing/2014/main" id="{92D2926D-0DF6-459D-BDC3-E241F11C3E38}"/>
              </a:ext>
            </a:extLst>
          </p:cNvPr>
          <p:cNvSpPr/>
          <p:nvPr/>
        </p:nvSpPr>
        <p:spPr bwMode="auto">
          <a:xfrm>
            <a:off x="6985560" y="2094053"/>
            <a:ext cx="1847338" cy="1847342"/>
          </a:xfrm>
          <a:prstGeom prst="pie">
            <a:avLst>
              <a:gd name="adj1" fmla="val 5386901"/>
              <a:gd name="adj2" fmla="val 10804703"/>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6" name="Rectangle 435">
            <a:extLst>
              <a:ext uri="{FF2B5EF4-FFF2-40B4-BE49-F238E27FC236}">
                <a16:creationId xmlns:a16="http://schemas.microsoft.com/office/drawing/2014/main" id="{E971A6DB-262A-4D5E-A331-5B01656C363E}"/>
              </a:ext>
            </a:extLst>
          </p:cNvPr>
          <p:cNvSpPr/>
          <p:nvPr/>
        </p:nvSpPr>
        <p:spPr bwMode="auto">
          <a:xfrm>
            <a:off x="1" y="4138677"/>
            <a:ext cx="12191999" cy="12480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42" name="Rectangle 641">
            <a:extLst>
              <a:ext uri="{FF2B5EF4-FFF2-40B4-BE49-F238E27FC236}">
                <a16:creationId xmlns:a16="http://schemas.microsoft.com/office/drawing/2014/main" id="{9A231465-F50B-4452-A6AF-0FEA89D36E2F}"/>
              </a:ext>
            </a:extLst>
          </p:cNvPr>
          <p:cNvSpPr/>
          <p:nvPr/>
        </p:nvSpPr>
        <p:spPr bwMode="auto">
          <a:xfrm rot="5400000">
            <a:off x="6432583" y="2221230"/>
            <a:ext cx="264042" cy="1400600"/>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419" name="Straight Arrow Connector 418">
            <a:extLst>
              <a:ext uri="{FF2B5EF4-FFF2-40B4-BE49-F238E27FC236}">
                <a16:creationId xmlns:a16="http://schemas.microsoft.com/office/drawing/2014/main" id="{FC165758-3CC4-4BFB-960E-2CE4E7904E64}"/>
              </a:ext>
            </a:extLst>
          </p:cNvPr>
          <p:cNvCxnSpPr>
            <a:cxnSpLocks/>
          </p:cNvCxnSpPr>
          <p:nvPr/>
        </p:nvCxnSpPr>
        <p:spPr>
          <a:xfrm flipH="1" flipV="1">
            <a:off x="5929486" y="2909453"/>
            <a:ext cx="1351394"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6" name="Straight Arrow Connector 585">
            <a:extLst>
              <a:ext uri="{FF2B5EF4-FFF2-40B4-BE49-F238E27FC236}">
                <a16:creationId xmlns:a16="http://schemas.microsoft.com/office/drawing/2014/main" id="{E5659E8D-5BF7-4188-9134-F0C74F81155C}"/>
              </a:ext>
            </a:extLst>
          </p:cNvPr>
          <p:cNvCxnSpPr>
            <a:cxnSpLocks/>
          </p:cNvCxnSpPr>
          <p:nvPr/>
        </p:nvCxnSpPr>
        <p:spPr>
          <a:xfrm flipH="1">
            <a:off x="2792963" y="3349232"/>
            <a:ext cx="4552364"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612" name="Arrow: Bent 611">
            <a:extLst>
              <a:ext uri="{FF2B5EF4-FFF2-40B4-BE49-F238E27FC236}">
                <a16:creationId xmlns:a16="http://schemas.microsoft.com/office/drawing/2014/main" id="{510A614B-60CC-4DC5-993B-CC84F4E22622}"/>
              </a:ext>
            </a:extLst>
          </p:cNvPr>
          <p:cNvSpPr/>
          <p:nvPr/>
        </p:nvSpPr>
        <p:spPr>
          <a:xfrm rot="16200000" flipV="1">
            <a:off x="2260343" y="2757327"/>
            <a:ext cx="1732301" cy="380450"/>
          </a:xfrm>
          <a:custGeom>
            <a:avLst/>
            <a:gdLst>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101207 w 2074232"/>
              <a:gd name="connsiteY10" fmla="*/ 1913541 h 1913541"/>
              <a:gd name="connsiteX11" fmla="*/ 0 w 2074232"/>
              <a:gd name="connsiteY11" fmla="*/ 1913541 h 1913541"/>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0 w 2074232"/>
              <a:gd name="connsiteY10" fmla="*/ 1913541 h 1913541"/>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375743 h 517718"/>
              <a:gd name="connsiteX8" fmla="*/ 2074232 w 2074232"/>
              <a:gd name="connsiteY8" fmla="*/ 238475 h 517718"/>
              <a:gd name="connsiteX9" fmla="*/ 1759854 w 2074232"/>
              <a:gd name="connsiteY9" fmla="*/ 240708 h 517718"/>
              <a:gd name="connsiteX10" fmla="*/ 380450 w 2074232"/>
              <a:gd name="connsiteY10" fmla="*/ 238475 h 517718"/>
              <a:gd name="connsiteX11" fmla="*/ 101207 w 2074232"/>
              <a:gd name="connsiteY11"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1759854 w 2074232"/>
              <a:gd name="connsiteY7" fmla="*/ 240708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0 h 517718"/>
              <a:gd name="connsiteX5" fmla="*/ 2074232 w 2074232"/>
              <a:gd name="connsiteY5" fmla="*/ 187871 h 517718"/>
              <a:gd name="connsiteX6" fmla="*/ 1759854 w 2074232"/>
              <a:gd name="connsiteY6" fmla="*/ 240708 h 517718"/>
              <a:gd name="connsiteX7" fmla="*/ 380450 w 2074232"/>
              <a:gd name="connsiteY7" fmla="*/ 238475 h 517718"/>
              <a:gd name="connsiteX8" fmla="*/ 101207 w 2074232"/>
              <a:gd name="connsiteY8" fmla="*/ 517718 h 517718"/>
              <a:gd name="connsiteX0" fmla="*/ 101207 w 2074232"/>
              <a:gd name="connsiteY0" fmla="*/ 380450 h 380450"/>
              <a:gd name="connsiteX1" fmla="*/ 0 w 2074232"/>
              <a:gd name="connsiteY1" fmla="*/ 380450 h 380450"/>
              <a:gd name="connsiteX2" fmla="*/ 380450 w 2074232"/>
              <a:gd name="connsiteY2" fmla="*/ 0 h 380450"/>
              <a:gd name="connsiteX3" fmla="*/ 1759854 w 2074232"/>
              <a:gd name="connsiteY3" fmla="*/ 409 h 380450"/>
              <a:gd name="connsiteX4" fmla="*/ 2074232 w 2074232"/>
              <a:gd name="connsiteY4" fmla="*/ 50603 h 380450"/>
              <a:gd name="connsiteX5" fmla="*/ 1759854 w 2074232"/>
              <a:gd name="connsiteY5" fmla="*/ 103440 h 380450"/>
              <a:gd name="connsiteX6" fmla="*/ 380450 w 2074232"/>
              <a:gd name="connsiteY6" fmla="*/ 101207 h 380450"/>
              <a:gd name="connsiteX7" fmla="*/ 101207 w 2074232"/>
              <a:gd name="connsiteY7" fmla="*/ 380450 h 380450"/>
              <a:gd name="connsiteX0" fmla="*/ 101207 w 1759854"/>
              <a:gd name="connsiteY0" fmla="*/ 380450 h 380450"/>
              <a:gd name="connsiteX1" fmla="*/ 0 w 1759854"/>
              <a:gd name="connsiteY1" fmla="*/ 380450 h 380450"/>
              <a:gd name="connsiteX2" fmla="*/ 380450 w 1759854"/>
              <a:gd name="connsiteY2" fmla="*/ 0 h 380450"/>
              <a:gd name="connsiteX3" fmla="*/ 1759854 w 1759854"/>
              <a:gd name="connsiteY3" fmla="*/ 409 h 380450"/>
              <a:gd name="connsiteX4" fmla="*/ 1759854 w 1759854"/>
              <a:gd name="connsiteY4" fmla="*/ 103440 h 380450"/>
              <a:gd name="connsiteX5" fmla="*/ 380450 w 1759854"/>
              <a:gd name="connsiteY5" fmla="*/ 101207 h 380450"/>
              <a:gd name="connsiteX6" fmla="*/ 101207 w 1759854"/>
              <a:gd name="connsiteY6" fmla="*/ 380450 h 38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9854" h="380450">
                <a:moveTo>
                  <a:pt x="101207" y="380450"/>
                </a:moveTo>
                <a:lnTo>
                  <a:pt x="0" y="380450"/>
                </a:lnTo>
                <a:cubicBezTo>
                  <a:pt x="0" y="170333"/>
                  <a:pt x="170333" y="0"/>
                  <a:pt x="380450" y="0"/>
                </a:cubicBezTo>
                <a:lnTo>
                  <a:pt x="1759854" y="409"/>
                </a:lnTo>
                <a:lnTo>
                  <a:pt x="1759854" y="103440"/>
                </a:lnTo>
                <a:lnTo>
                  <a:pt x="380450" y="101207"/>
                </a:lnTo>
                <a:cubicBezTo>
                  <a:pt x="226228" y="101207"/>
                  <a:pt x="101207" y="226228"/>
                  <a:pt x="101207" y="380450"/>
                </a:cubicBezTo>
                <a:close/>
              </a:path>
            </a:pathLst>
          </a:cu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B0E2EA4-B32B-4DB3-A0D5-D682ADA1EE7E}"/>
              </a:ext>
            </a:extLst>
          </p:cNvPr>
          <p:cNvSpPr txBox="1"/>
          <p:nvPr/>
        </p:nvSpPr>
        <p:spPr>
          <a:xfrm>
            <a:off x="877640" y="1817156"/>
            <a:ext cx="2335865" cy="4616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2050"/>
                    </a:gs>
                    <a:gs pos="30000">
                      <a:srgbClr val="002050"/>
                    </a:gs>
                  </a:gsLst>
                  <a:lin ang="5400000" scaled="0"/>
                </a:gradFill>
                <a:effectLst/>
                <a:uLnTx/>
                <a:uFillTx/>
                <a:ea typeface="+mn-ea"/>
              </a:rPr>
              <a:t>Broad Enterprise 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Correlated/Unified </a:t>
            </a:r>
            <a:br>
              <a:rPr kumimoji="0" lang="en-US" sz="9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Incident View</a:t>
            </a:r>
          </a:p>
        </p:txBody>
      </p:sp>
      <p:grpSp>
        <p:nvGrpSpPr>
          <p:cNvPr id="8" name="Group 7">
            <a:extLst>
              <a:ext uri="{FF2B5EF4-FFF2-40B4-BE49-F238E27FC236}">
                <a16:creationId xmlns:a16="http://schemas.microsoft.com/office/drawing/2014/main" id="{7A547BD6-5399-4DD9-A6BC-A8CBFB5FE6E3}"/>
              </a:ext>
            </a:extLst>
          </p:cNvPr>
          <p:cNvGrpSpPr/>
          <p:nvPr/>
        </p:nvGrpSpPr>
        <p:grpSpPr>
          <a:xfrm>
            <a:off x="527233" y="1827983"/>
            <a:ext cx="419516" cy="419516"/>
            <a:chOff x="8564293" y="6421758"/>
            <a:chExt cx="812414" cy="812410"/>
          </a:xfrm>
        </p:grpSpPr>
        <p:sp>
          <p:nvSpPr>
            <p:cNvPr id="9" name="Oval 8">
              <a:extLst>
                <a:ext uri="{FF2B5EF4-FFF2-40B4-BE49-F238E27FC236}">
                  <a16:creationId xmlns:a16="http://schemas.microsoft.com/office/drawing/2014/main" id="{1BB983F1-F4DE-48D1-86F9-57FC09D7BC36}"/>
                </a:ext>
              </a:extLst>
            </p:cNvPr>
            <p:cNvSpPr/>
            <p:nvPr/>
          </p:nvSpPr>
          <p:spPr bwMode="auto">
            <a:xfrm>
              <a:off x="8564293" y="6421758"/>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5818682B-5BCA-48D4-AED1-9ABCD3566748}"/>
                </a:ext>
              </a:extLst>
            </p:cNvPr>
            <p:cNvSpPr>
              <a:spLocks/>
            </p:cNvSpPr>
            <p:nvPr/>
          </p:nvSpPr>
          <p:spPr bwMode="auto">
            <a:xfrm>
              <a:off x="8749484" y="6597456"/>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bg1"/>
            </a:solidFill>
            <a:ln w="41275">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9" name="Rectangle 378">
            <a:extLst>
              <a:ext uri="{FF2B5EF4-FFF2-40B4-BE49-F238E27FC236}">
                <a16:creationId xmlns:a16="http://schemas.microsoft.com/office/drawing/2014/main" id="{C0F55E5B-56DB-4E4F-B7CA-6030CDA4FCD1}"/>
              </a:ext>
            </a:extLst>
          </p:cNvPr>
          <p:cNvSpPr/>
          <p:nvPr/>
        </p:nvSpPr>
        <p:spPr>
          <a:xfrm>
            <a:off x="493989" y="977829"/>
            <a:ext cx="3503460"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Microsoft Reference Architecture</a:t>
            </a:r>
          </a:p>
        </p:txBody>
      </p:sp>
      <p:sp>
        <p:nvSpPr>
          <p:cNvPr id="573" name="TextBox 572">
            <a:extLst>
              <a:ext uri="{FF2B5EF4-FFF2-40B4-BE49-F238E27FC236}">
                <a16:creationId xmlns:a16="http://schemas.microsoft.com/office/drawing/2014/main" id="{E852D892-6323-41F0-8089-420E74F190D7}"/>
              </a:ext>
            </a:extLst>
          </p:cNvPr>
          <p:cNvSpPr txBox="1"/>
          <p:nvPr/>
        </p:nvSpPr>
        <p:spPr>
          <a:xfrm>
            <a:off x="9564356" y="1741500"/>
            <a:ext cx="2113881" cy="3231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B050"/>
                    </a:gs>
                    <a:gs pos="30000">
                      <a:srgbClr val="00B050"/>
                    </a:gs>
                  </a:gsLst>
                  <a:lin ang="5400000" scaled="0"/>
                </a:gradFill>
                <a:effectLst/>
                <a:uLnTx/>
                <a:uFillTx/>
                <a:ea typeface="+mn-ea"/>
              </a:rPr>
              <a:t>Expert Assistance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Enabling analysts with scarce skills</a:t>
            </a:r>
          </a:p>
        </p:txBody>
      </p:sp>
      <p:sp>
        <p:nvSpPr>
          <p:cNvPr id="12" name="TextBox 11">
            <a:extLst>
              <a:ext uri="{FF2B5EF4-FFF2-40B4-BE49-F238E27FC236}">
                <a16:creationId xmlns:a16="http://schemas.microsoft.com/office/drawing/2014/main" id="{7ABDBB40-F0A8-4299-8B8D-C9202FC6CD32}"/>
              </a:ext>
            </a:extLst>
          </p:cNvPr>
          <p:cNvSpPr txBox="1"/>
          <p:nvPr/>
        </p:nvSpPr>
        <p:spPr>
          <a:xfrm>
            <a:off x="872186" y="4409171"/>
            <a:ext cx="1457247" cy="738664"/>
          </a:xfrm>
          <a:prstGeom prst="rect">
            <a:avLst/>
          </a:prstGeom>
          <a:noFill/>
        </p:spPr>
        <p:txBody>
          <a:bodyPr wrap="square" lIns="18288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Deep Insights</a:t>
            </a:r>
            <a:b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Actionable alerts from an XDR tool with deep knowledge of assets </a:t>
            </a:r>
            <a:b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and ML/UEBA</a:t>
            </a:r>
            <a:endPar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9" name="TextBox 18">
            <a:extLst>
              <a:ext uri="{FF2B5EF4-FFF2-40B4-BE49-F238E27FC236}">
                <a16:creationId xmlns:a16="http://schemas.microsoft.com/office/drawing/2014/main" id="{B562237C-5D0E-4088-B174-0A149A2A6F1D}"/>
              </a:ext>
            </a:extLst>
          </p:cNvPr>
          <p:cNvSpPr txBox="1"/>
          <p:nvPr/>
        </p:nvSpPr>
        <p:spPr>
          <a:xfrm>
            <a:off x="877640" y="5759371"/>
            <a:ext cx="1388861" cy="461665"/>
          </a:xfrm>
          <a:prstGeom prst="rect">
            <a:avLst/>
          </a:prstGeom>
          <a:noFill/>
        </p:spPr>
        <p:txBody>
          <a:bodyPr wrap="square" lIns="182880" tIns="0" rIns="0" bIns="0" rtlCol="0">
            <a:spAutoFit/>
          </a:bodyPr>
          <a:lstStyle>
            <a:defPPr>
              <a:defRPr lang="en-US"/>
            </a:defPPr>
            <a:lvl1pPr>
              <a:defRPr sz="1400">
                <a:gradFill>
                  <a:gsLst>
                    <a:gs pos="2917">
                      <a:schemeClr val="accent1"/>
                    </a:gs>
                    <a:gs pos="30000">
                      <a:schemeClr val="accent1"/>
                    </a:gs>
                  </a:gsLst>
                  <a:lin ang="5400000" scaled="0"/>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Raw Data</a:t>
            </a:r>
            <a:br>
              <a:rPr kumimoji="0" lang="en-US" sz="1400" b="0" i="0" u="none" strike="noStrike" kern="1200" cap="none" spc="0" normalizeH="0" baseline="0" noProof="0">
                <a:ln>
                  <a:noFill/>
                </a:ln>
                <a:gradFill>
                  <a:gsLst>
                    <a:gs pos="2917">
                      <a:srgbClr val="4472C4"/>
                    </a:gs>
                    <a:gs pos="30000">
                      <a:srgbClr val="4472C4"/>
                    </a:gs>
                  </a:gsLst>
                  <a:lin ang="5400000" scaled="0"/>
                </a:gra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Security &amp; </a:t>
            </a:r>
            <a:b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Activity Logs</a:t>
            </a:r>
            <a:endPar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513" name="Group 512">
            <a:extLst>
              <a:ext uri="{FF2B5EF4-FFF2-40B4-BE49-F238E27FC236}">
                <a16:creationId xmlns:a16="http://schemas.microsoft.com/office/drawing/2014/main" id="{1F11148C-BCB1-455A-AFA6-FD007C3CC08E}"/>
              </a:ext>
            </a:extLst>
          </p:cNvPr>
          <p:cNvGrpSpPr/>
          <p:nvPr/>
        </p:nvGrpSpPr>
        <p:grpSpPr>
          <a:xfrm>
            <a:off x="527233" y="5780445"/>
            <a:ext cx="419516" cy="419517"/>
            <a:chOff x="292136" y="5723519"/>
            <a:chExt cx="419516" cy="419517"/>
          </a:xfrm>
        </p:grpSpPr>
        <p:sp>
          <p:nvSpPr>
            <p:cNvPr id="21" name="Oval 20">
              <a:extLst>
                <a:ext uri="{FF2B5EF4-FFF2-40B4-BE49-F238E27FC236}">
                  <a16:creationId xmlns:a16="http://schemas.microsoft.com/office/drawing/2014/main" id="{4246CB7A-3548-4038-881D-FA38C8FD3B31}"/>
                </a:ext>
              </a:extLst>
            </p:cNvPr>
            <p:cNvSpPr/>
            <p:nvPr/>
          </p:nvSpPr>
          <p:spPr bwMode="auto">
            <a:xfrm>
              <a:off x="292136" y="5723519"/>
              <a:ext cx="419516" cy="419517"/>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00DF62AF-F436-48AD-97CF-EDBFACDB3966}"/>
                </a:ext>
              </a:extLst>
            </p:cNvPr>
            <p:cNvGrpSpPr/>
            <p:nvPr/>
          </p:nvGrpSpPr>
          <p:grpSpPr>
            <a:xfrm>
              <a:off x="366501" y="5820858"/>
              <a:ext cx="270785" cy="190718"/>
              <a:chOff x="1569824" y="2493431"/>
              <a:chExt cx="1534468" cy="1080738"/>
            </a:xfrm>
            <a:solidFill>
              <a:schemeClr val="bg1"/>
            </a:solidFill>
          </p:grpSpPr>
          <p:sp>
            <p:nvSpPr>
              <p:cNvPr id="23" name="Freeform: Shape 22">
                <a:extLst>
                  <a:ext uri="{FF2B5EF4-FFF2-40B4-BE49-F238E27FC236}">
                    <a16:creationId xmlns:a16="http://schemas.microsoft.com/office/drawing/2014/main" id="{D422E599-DD52-41AD-89BA-94C41C50E1B1}"/>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grp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454D96B3-5E8D-4F99-A46D-593026EE1F15}"/>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rgbClr val="002050"/>
              </a:solid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1ADABB9E-9DDD-4016-95ED-D8BE543A21CA}"/>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grp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86" name="Rectangle 385">
            <a:hlinkClick r:id="rId3" tooltip="Tracking and trending these measurments drives risk reduction. Because external factors dominate a SOC workload, we strongly recommend viewing deviations as learning opportunities and not 'failures' by the SOC team. "/>
            <a:extLst>
              <a:ext uri="{FF2B5EF4-FFF2-40B4-BE49-F238E27FC236}">
                <a16:creationId xmlns:a16="http://schemas.microsoft.com/office/drawing/2014/main" id="{940811EE-9689-4A49-BD2E-2E3C1C06861C}"/>
              </a:ext>
            </a:extLst>
          </p:cNvPr>
          <p:cNvSpPr/>
          <p:nvPr/>
        </p:nvSpPr>
        <p:spPr bwMode="auto">
          <a:xfrm>
            <a:off x="6163731" y="1506967"/>
            <a:ext cx="3400626" cy="667578"/>
          </a:xfrm>
          <a:prstGeom prst="rect">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lvl="0" algn="ctr" defTabSz="932472" fontAlgn="base">
              <a:spcBef>
                <a:spcPct val="0"/>
              </a:spcBef>
              <a:spcAft>
                <a:spcPts val="300"/>
              </a:spcAft>
              <a:defRPr/>
            </a:pPr>
            <a:r>
              <a:rPr lang="en-US" sz="1200" b="1">
                <a:solidFill>
                  <a:schemeClr val="accent1">
                    <a:lumMod val="75000"/>
                  </a:schemeClr>
                </a:solidFill>
                <a:ea typeface="Segoe UI" pitchFamily="34" charset="0"/>
                <a:cs typeface="Segoe UI" pitchFamily="34" charset="0"/>
              </a:rPr>
              <a:t>Align to Mission + Continuously Improve</a:t>
            </a:r>
          </a:p>
          <a:p>
            <a:pPr marL="57150" marR="0" lvl="0" indent="0" algn="ctr" defTabSz="932472" rtl="0" eaLnBrk="1" fontAlgn="base" latinLnBrk="0" hangingPunct="1">
              <a:lnSpc>
                <a:spcPct val="100000"/>
              </a:lnSpc>
              <a:spcBef>
                <a:spcPct val="0"/>
              </a:spcBef>
              <a:spcAft>
                <a:spcPts val="300"/>
              </a:spcAft>
              <a:buClrTx/>
              <a:buSzTx/>
              <a:buFontTx/>
              <a:buNone/>
              <a:tabLst/>
              <a:defRPr/>
            </a:pPr>
            <a:r>
              <a:rPr kumimoji="0" lang="en-US" sz="900" b="1" i="0" u="none" strike="noStrike" kern="1200" cap="none" spc="0" normalizeH="0" baseline="0" noProof="0">
                <a:ln>
                  <a:noFill/>
                </a:ln>
                <a:solidFill>
                  <a:schemeClr val="accent1">
                    <a:lumMod val="75000"/>
                  </a:schemeClr>
                </a:solidFill>
                <a:effectLst/>
                <a:uLnTx/>
                <a:uFillTx/>
                <a:latin typeface="Segoe UI" panose="020B0502040204020203" pitchFamily="34" charset="0"/>
                <a:ea typeface="Segoe UI" panose="020B0502040204020203" pitchFamily="34" charset="0"/>
                <a:cs typeface="Segoe UI" panose="020B0502040204020203" pitchFamily="34" charset="0"/>
              </a:rPr>
              <a:t>Responsiveness - </a:t>
            </a:r>
            <a:r>
              <a:rPr kumimoji="0" lang="en-US" sz="900" b="0" i="0" u="none" strike="noStrike" kern="1200" cap="none" spc="0" normalizeH="0" baseline="0" noProof="0">
                <a:ln>
                  <a:noFill/>
                </a:ln>
                <a:solidFill>
                  <a:schemeClr val="accent1">
                    <a:lumMod val="75000"/>
                  </a:schemeClr>
                </a:solidFill>
                <a:effectLst/>
                <a:uLnTx/>
                <a:uFillTx/>
                <a:latin typeface="Segoe UI Semibold"/>
                <a:ea typeface="Segoe UI" pitchFamily="34" charset="0"/>
                <a:cs typeface="Segoe UI" pitchFamily="34" charset="0"/>
              </a:rPr>
              <a:t>Mean </a:t>
            </a:r>
            <a:r>
              <a:rPr lang="en-US" sz="900">
                <a:solidFill>
                  <a:schemeClr val="accent1">
                    <a:lumMod val="75000"/>
                  </a:schemeClr>
                </a:solidFill>
                <a:latin typeface="Segoe UI Semibold"/>
                <a:ea typeface="Segoe UI" pitchFamily="34" charset="0"/>
                <a:cs typeface="Segoe UI" pitchFamily="34" charset="0"/>
              </a:rPr>
              <a:t>T</a:t>
            </a:r>
            <a:r>
              <a:rPr kumimoji="0" lang="en-US" sz="900" b="0" i="0" u="none" strike="noStrike" kern="1200" cap="none" spc="0" normalizeH="0" baseline="0" noProof="0" err="1">
                <a:ln>
                  <a:noFill/>
                </a:ln>
                <a:solidFill>
                  <a:schemeClr val="accent1">
                    <a:lumMod val="75000"/>
                  </a:schemeClr>
                </a:solidFill>
                <a:effectLst/>
                <a:uLnTx/>
                <a:uFillTx/>
                <a:latin typeface="Segoe UI Semibold"/>
                <a:ea typeface="Segoe UI" pitchFamily="34" charset="0"/>
                <a:cs typeface="Segoe UI" pitchFamily="34" charset="0"/>
              </a:rPr>
              <a:t>ime</a:t>
            </a:r>
            <a:r>
              <a:rPr kumimoji="0" lang="en-US" sz="900" b="0" i="0" u="none" strike="noStrike" kern="1200" cap="none" spc="0" normalizeH="0" baseline="0" noProof="0">
                <a:ln>
                  <a:noFill/>
                </a:ln>
                <a:solidFill>
                  <a:schemeClr val="accent1">
                    <a:lumMod val="75000"/>
                  </a:schemeClr>
                </a:solidFill>
                <a:effectLst/>
                <a:uLnTx/>
                <a:uFillTx/>
                <a:latin typeface="Segoe UI Semibold"/>
                <a:ea typeface="Segoe UI" pitchFamily="34" charset="0"/>
                <a:cs typeface="Segoe UI" pitchFamily="34" charset="0"/>
              </a:rPr>
              <a:t> to Acknowledge (MTTA)</a:t>
            </a:r>
          </a:p>
          <a:p>
            <a:pPr marL="57150" marR="0" lvl="0" indent="0" algn="ctr" defTabSz="932472" rtl="0" eaLnBrk="1" fontAlgn="base" latinLnBrk="0" hangingPunct="1">
              <a:lnSpc>
                <a:spcPct val="100000"/>
              </a:lnSpc>
              <a:spcBef>
                <a:spcPct val="0"/>
              </a:spcBef>
              <a:spcAft>
                <a:spcPts val="300"/>
              </a:spcAft>
              <a:buClrTx/>
              <a:buSzTx/>
              <a:buFontTx/>
              <a:buNone/>
              <a:tabLst/>
              <a:defRPr/>
            </a:pPr>
            <a:r>
              <a:rPr kumimoji="0" lang="en-US" sz="900" b="1" i="0" u="none" strike="noStrike" kern="1200" cap="none" spc="0" normalizeH="0" baseline="0" noProof="0">
                <a:ln>
                  <a:noFill/>
                </a:ln>
                <a:solidFill>
                  <a:schemeClr val="accent1">
                    <a:lumMod val="75000"/>
                  </a:schemeClr>
                </a:solidFill>
                <a:effectLst/>
                <a:uLnTx/>
                <a:uFillTx/>
                <a:latin typeface="Segoe UI" panose="020B0502040204020203" pitchFamily="34" charset="0"/>
                <a:ea typeface="Segoe UI" panose="020B0502040204020203" pitchFamily="34" charset="0"/>
                <a:cs typeface="Segoe UI" panose="020B0502040204020203" pitchFamily="34" charset="0"/>
              </a:rPr>
              <a:t>Effectiveness- </a:t>
            </a:r>
            <a:r>
              <a:rPr kumimoji="0" lang="en-US" sz="900" b="0" i="0" u="none" strike="noStrike" kern="1200" cap="none" spc="0" normalizeH="0" baseline="0" noProof="0">
                <a:ln>
                  <a:noFill/>
                </a:ln>
                <a:solidFill>
                  <a:schemeClr val="accent1">
                    <a:lumMod val="75000"/>
                  </a:schemeClr>
                </a:solidFill>
                <a:effectLst/>
                <a:uLnTx/>
                <a:uFillTx/>
                <a:latin typeface="Segoe UI Semibold"/>
                <a:ea typeface="Segoe UI" pitchFamily="34" charset="0"/>
                <a:cs typeface="Segoe UI" pitchFamily="34" charset="0"/>
              </a:rPr>
              <a:t>Mean Time to Remediate (MTTR)</a:t>
            </a:r>
          </a:p>
        </p:txBody>
      </p:sp>
      <p:grpSp>
        <p:nvGrpSpPr>
          <p:cNvPr id="41" name="Group 40">
            <a:extLst>
              <a:ext uri="{FF2B5EF4-FFF2-40B4-BE49-F238E27FC236}">
                <a16:creationId xmlns:a16="http://schemas.microsoft.com/office/drawing/2014/main" id="{85E09154-AFE6-4444-858D-FF41D8B1EDC6}"/>
              </a:ext>
            </a:extLst>
          </p:cNvPr>
          <p:cNvGrpSpPr/>
          <p:nvPr/>
        </p:nvGrpSpPr>
        <p:grpSpPr>
          <a:xfrm>
            <a:off x="1068554" y="3126700"/>
            <a:ext cx="1658996" cy="533407"/>
            <a:chOff x="1068554" y="3698600"/>
            <a:chExt cx="1658996" cy="533407"/>
          </a:xfrm>
        </p:grpSpPr>
        <p:sp>
          <p:nvSpPr>
            <p:cNvPr id="505" name="Rectangle 504">
              <a:extLst>
                <a:ext uri="{FF2B5EF4-FFF2-40B4-BE49-F238E27FC236}">
                  <a16:creationId xmlns:a16="http://schemas.microsoft.com/office/drawing/2014/main" id="{2A4707A0-2212-45A0-A9F8-9A7F4CDB480F}"/>
                </a:ext>
              </a:extLst>
            </p:cNvPr>
            <p:cNvSpPr/>
            <p:nvPr/>
          </p:nvSpPr>
          <p:spPr>
            <a:xfrm>
              <a:off x="1068554" y="3698600"/>
              <a:ext cx="1658996" cy="533407"/>
            </a:xfrm>
            <a:prstGeom prst="rect">
              <a:avLst/>
            </a:prstGeom>
            <a:solidFill>
              <a:schemeClr val="bg1"/>
            </a:solidFill>
            <a:ln w="14224">
              <a:solidFill>
                <a:srgbClr val="50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20040" tIns="91440" r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a:t>
              </a: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Classic SIEM</a:t>
              </a:r>
            </a:p>
          </p:txBody>
        </p:sp>
        <p:grpSp>
          <p:nvGrpSpPr>
            <p:cNvPr id="507" name="Group 506">
              <a:extLst>
                <a:ext uri="{FF2B5EF4-FFF2-40B4-BE49-F238E27FC236}">
                  <a16:creationId xmlns:a16="http://schemas.microsoft.com/office/drawing/2014/main" id="{7CE7EEE5-1851-4F46-B1D2-2F3FED61D4C6}"/>
                </a:ext>
              </a:extLst>
            </p:cNvPr>
            <p:cNvGrpSpPr/>
            <p:nvPr/>
          </p:nvGrpSpPr>
          <p:grpSpPr>
            <a:xfrm>
              <a:off x="1175899" y="3800677"/>
              <a:ext cx="178885" cy="141617"/>
              <a:chOff x="6923299" y="4036815"/>
              <a:chExt cx="389108" cy="308044"/>
            </a:xfrm>
          </p:grpSpPr>
          <p:sp>
            <p:nvSpPr>
              <p:cNvPr id="509" name="Freeform: Shape 508">
                <a:extLst>
                  <a:ext uri="{FF2B5EF4-FFF2-40B4-BE49-F238E27FC236}">
                    <a16:creationId xmlns:a16="http://schemas.microsoft.com/office/drawing/2014/main" id="{396E7D65-E39D-4247-8C66-B42AAFDE28A6}"/>
                  </a:ext>
                </a:extLst>
              </p:cNvPr>
              <p:cNvSpPr/>
              <p:nvPr/>
            </p:nvSpPr>
            <p:spPr>
              <a:xfrm>
                <a:off x="6923299" y="4036815"/>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1" name="Freeform: Shape 510">
                <a:extLst>
                  <a:ext uri="{FF2B5EF4-FFF2-40B4-BE49-F238E27FC236}">
                    <a16:creationId xmlns:a16="http://schemas.microsoft.com/office/drawing/2014/main" id="{FABDAF80-26E5-41E3-A537-5ABAE3016628}"/>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5" name="Freeform: Shape 514">
                <a:extLst>
                  <a:ext uri="{FF2B5EF4-FFF2-40B4-BE49-F238E27FC236}">
                    <a16:creationId xmlns:a16="http://schemas.microsoft.com/office/drawing/2014/main" id="{510CF752-DAB0-45D0-8021-6EAC81C391CD}"/>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8" name="Freeform: Shape 517">
                <a:extLst>
                  <a:ext uri="{FF2B5EF4-FFF2-40B4-BE49-F238E27FC236}">
                    <a16:creationId xmlns:a16="http://schemas.microsoft.com/office/drawing/2014/main" id="{9D66FE4D-258E-4BE7-9B33-580A77345757}"/>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5" name="Freeform: Shape 524">
                <a:extLst>
                  <a:ext uri="{FF2B5EF4-FFF2-40B4-BE49-F238E27FC236}">
                    <a16:creationId xmlns:a16="http://schemas.microsoft.com/office/drawing/2014/main" id="{E78B8F44-DDA1-46A0-A65A-FA6B64CEF6A8}"/>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7" name="Freeform: Shape 526">
                <a:extLst>
                  <a:ext uri="{FF2B5EF4-FFF2-40B4-BE49-F238E27FC236}">
                    <a16:creationId xmlns:a16="http://schemas.microsoft.com/office/drawing/2014/main" id="{1EDF7EC4-F0B6-4644-8147-C0222132C541}"/>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0" name="Picture 39" descr="A picture containing clipart&#10;&#10;Description automatically generated">
              <a:extLst>
                <a:ext uri="{FF2B5EF4-FFF2-40B4-BE49-F238E27FC236}">
                  <a16:creationId xmlns:a16="http://schemas.microsoft.com/office/drawing/2014/main" id="{98541869-7BFC-464E-BF83-89D7EB45DB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3012" y="4047449"/>
              <a:ext cx="312035" cy="93413"/>
            </a:xfrm>
            <a:prstGeom prst="rect">
              <a:avLst/>
            </a:prstGeom>
          </p:spPr>
        </p:pic>
        <p:pic>
          <p:nvPicPr>
            <p:cNvPr id="42" name="Picture 41">
              <a:extLst>
                <a:ext uri="{FF2B5EF4-FFF2-40B4-BE49-F238E27FC236}">
                  <a16:creationId xmlns:a16="http://schemas.microsoft.com/office/drawing/2014/main" id="{62FB06DA-DA70-4586-8EAF-47AEC29DF76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51932" y="3972478"/>
              <a:ext cx="373259" cy="214001"/>
            </a:xfrm>
            <a:prstGeom prst="rect">
              <a:avLst/>
            </a:prstGeom>
          </p:spPr>
        </p:pic>
        <p:pic>
          <p:nvPicPr>
            <p:cNvPr id="44" name="Picture 43" descr="A close up of a logo&#10;&#10;Description automatically generated">
              <a:extLst>
                <a:ext uri="{FF2B5EF4-FFF2-40B4-BE49-F238E27FC236}">
                  <a16:creationId xmlns:a16="http://schemas.microsoft.com/office/drawing/2014/main" id="{5D621469-3732-4DF1-A81C-9C62A617A0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7012" y="4024586"/>
              <a:ext cx="348395" cy="115370"/>
            </a:xfrm>
            <a:prstGeom prst="rect">
              <a:avLst/>
            </a:prstGeom>
          </p:spPr>
        </p:pic>
        <p:grpSp>
          <p:nvGrpSpPr>
            <p:cNvPr id="528" name="Group 527">
              <a:extLst>
                <a:ext uri="{FF2B5EF4-FFF2-40B4-BE49-F238E27FC236}">
                  <a16:creationId xmlns:a16="http://schemas.microsoft.com/office/drawing/2014/main" id="{1C49FDAE-77FF-4E38-932D-F6E2B4DE4566}"/>
                </a:ext>
              </a:extLst>
            </p:cNvPr>
            <p:cNvGrpSpPr/>
            <p:nvPr/>
          </p:nvGrpSpPr>
          <p:grpSpPr>
            <a:xfrm>
              <a:off x="2434116" y="4066241"/>
              <a:ext cx="160817" cy="36587"/>
              <a:chOff x="3979178" y="6518937"/>
              <a:chExt cx="160817" cy="36587"/>
            </a:xfrm>
          </p:grpSpPr>
          <p:sp>
            <p:nvSpPr>
              <p:cNvPr id="530" name="Oval 529">
                <a:extLst>
                  <a:ext uri="{FF2B5EF4-FFF2-40B4-BE49-F238E27FC236}">
                    <a16:creationId xmlns:a16="http://schemas.microsoft.com/office/drawing/2014/main" id="{69C50F78-A9BB-429F-8F3A-E607A5FA616B}"/>
                  </a:ext>
                </a:extLst>
              </p:cNvPr>
              <p:cNvSpPr/>
              <p:nvPr/>
            </p:nvSpPr>
            <p:spPr bwMode="auto">
              <a:xfrm>
                <a:off x="3979178"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34" name="Oval 533">
                <a:extLst>
                  <a:ext uri="{FF2B5EF4-FFF2-40B4-BE49-F238E27FC236}">
                    <a16:creationId xmlns:a16="http://schemas.microsoft.com/office/drawing/2014/main" id="{90DF1251-CDD6-49BB-AFA4-DE38AFED3009}"/>
                  </a:ext>
                </a:extLst>
              </p:cNvPr>
              <p:cNvSpPr/>
              <p:nvPr/>
            </p:nvSpPr>
            <p:spPr bwMode="auto">
              <a:xfrm>
                <a:off x="4039959"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35" name="Oval 534">
                <a:extLst>
                  <a:ext uri="{FF2B5EF4-FFF2-40B4-BE49-F238E27FC236}">
                    <a16:creationId xmlns:a16="http://schemas.microsoft.com/office/drawing/2014/main" id="{DA9D1F91-C6D4-4CA4-A202-AC5653FCC66C}"/>
                  </a:ext>
                </a:extLst>
              </p:cNvPr>
              <p:cNvSpPr/>
              <p:nvPr/>
            </p:nvSpPr>
            <p:spPr bwMode="auto">
              <a:xfrm>
                <a:off x="4103419"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563" name="Group 562">
            <a:extLst>
              <a:ext uri="{FF2B5EF4-FFF2-40B4-BE49-F238E27FC236}">
                <a16:creationId xmlns:a16="http://schemas.microsoft.com/office/drawing/2014/main" id="{82E11852-10D7-4FA6-B266-318A380B1AC7}"/>
              </a:ext>
            </a:extLst>
          </p:cNvPr>
          <p:cNvGrpSpPr/>
          <p:nvPr/>
        </p:nvGrpSpPr>
        <p:grpSpPr>
          <a:xfrm>
            <a:off x="1068553" y="2396934"/>
            <a:ext cx="1657645" cy="319616"/>
            <a:chOff x="868163" y="3648976"/>
            <a:chExt cx="1657645" cy="319616"/>
          </a:xfrm>
        </p:grpSpPr>
        <p:sp>
          <p:nvSpPr>
            <p:cNvPr id="547" name="Rectangle 546">
              <a:hlinkClick r:id="rId7"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EA6D4892-F104-45D5-BDF8-8ADD0C736EC4}"/>
                </a:ext>
              </a:extLst>
            </p:cNvPr>
            <p:cNvSpPr/>
            <p:nvPr/>
          </p:nvSpPr>
          <p:spPr>
            <a:xfrm>
              <a:off x="868163" y="3648976"/>
              <a:ext cx="1657645" cy="319616"/>
            </a:xfrm>
            <a:prstGeom prst="rect">
              <a:avLst/>
            </a:prstGeom>
            <a:solidFill>
              <a:schemeClr val="bg1"/>
            </a:solidFill>
            <a:ln w="14224">
              <a:solidFill>
                <a:srgbClr val="50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20040" tIns="73152" r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a:t>
              </a: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Case Management</a:t>
              </a:r>
            </a:p>
          </p:txBody>
        </p:sp>
        <p:sp>
          <p:nvSpPr>
            <p:cNvPr id="562" name="Commitments_EC4D">
              <a:extLst>
                <a:ext uri="{FF2B5EF4-FFF2-40B4-BE49-F238E27FC236}">
                  <a16:creationId xmlns:a16="http://schemas.microsoft.com/office/drawing/2014/main" id="{EBDE9F4A-7379-45A8-82DF-30A871697E94}"/>
                </a:ext>
              </a:extLst>
            </p:cNvPr>
            <p:cNvSpPr>
              <a:spLocks noChangeAspect="1" noEditPoints="1"/>
            </p:cNvSpPr>
            <p:nvPr/>
          </p:nvSpPr>
          <p:spPr bwMode="auto">
            <a:xfrm>
              <a:off x="977506" y="3717202"/>
              <a:ext cx="185071" cy="18316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84" name="Rectangle 483">
            <a:hlinkClick r:id="rId8"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23889AD8-5E00-459A-8EE5-2936051AFE9B}"/>
              </a:ext>
            </a:extLst>
          </p:cNvPr>
          <p:cNvSpPr/>
          <p:nvPr/>
        </p:nvSpPr>
        <p:spPr>
          <a:xfrm>
            <a:off x="4431349" y="3521280"/>
            <a:ext cx="1723987" cy="430887"/>
          </a:xfrm>
          <a:prstGeom prst="rect">
            <a:avLst/>
          </a:prstGeom>
        </p:spPr>
        <p:txBody>
          <a:bodyPr wrap="square">
            <a:spAutoFit/>
          </a:bodyPr>
          <a:lstStyle/>
          <a:p>
            <a:pPr lvl="0" defTabSz="914367">
              <a:defRPr/>
            </a:pPr>
            <a:r>
              <a:rPr lang="en-US" sz="800" b="1" kern="0" noProof="0">
                <a:gradFill>
                  <a:gsLst>
                    <a:gs pos="0">
                      <a:prstClr val="black"/>
                    </a:gs>
                    <a:gs pos="100000">
                      <a:prstClr val="black"/>
                    </a:gs>
                  </a:gsLst>
                  <a:lin ang="5400000" scaled="1"/>
                </a:gradFill>
                <a:latin typeface="Segoe UI" panose="020B0502040204020203" pitchFamily="34" charset="0"/>
                <a:cs typeface="Segoe UI" panose="020B0502040204020203" pitchFamily="34" charset="0"/>
              </a:rPr>
              <a:t>Microsoft Threat </a:t>
            </a:r>
            <a:r>
              <a:rPr kumimoji="0" lang="en-US" sz="8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Intelligence</a:t>
            </a:r>
            <a:r>
              <a:rPr kumimoji="0" lang="en-US" sz="800" b="1" i="0" u="none" strike="noStrike" kern="0" cap="none" spc="0" normalizeH="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 </a:t>
            </a:r>
            <a:br>
              <a:rPr kumimoji="0" lang="en-US" sz="800" b="1" i="0" u="none" strike="noStrike" kern="0" cap="none" spc="0" normalizeH="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br>
            <a:r>
              <a:rPr lang="en-US" sz="700">
                <a:gradFill>
                  <a:gsLst>
                    <a:gs pos="0">
                      <a:prstClr val="black"/>
                    </a:gs>
                    <a:gs pos="100000">
                      <a:prstClr val="black"/>
                    </a:gs>
                  </a:gsLst>
                  <a:lin ang="5400000" scaled="1"/>
                </a:gradFill>
                <a:latin typeface="Segoe UI" panose="020B0502040204020203" pitchFamily="34" charset="0"/>
                <a:cs typeface="Segoe UI" panose="020B0502040204020203" pitchFamily="34" charset="0"/>
              </a:rPr>
              <a:t>8+ Trillion signals per day of security context </a:t>
            </a:r>
            <a:r>
              <a:rPr kumimoji="0" lang="en-US" sz="7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&amp; Human Expertise</a:t>
            </a:r>
            <a:endParaRPr kumimoji="0" lang="en-US" sz="6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endParaRPr>
          </a:p>
        </p:txBody>
      </p:sp>
      <p:grpSp>
        <p:nvGrpSpPr>
          <p:cNvPr id="475" name="Group 4">
            <a:extLst>
              <a:ext uri="{FF2B5EF4-FFF2-40B4-BE49-F238E27FC236}">
                <a16:creationId xmlns:a16="http://schemas.microsoft.com/office/drawing/2014/main" id="{72521804-A921-44EF-891D-5AB5D9733B41}"/>
              </a:ext>
            </a:extLst>
          </p:cNvPr>
          <p:cNvGrpSpPr>
            <a:grpSpLocks noChangeAspect="1"/>
          </p:cNvGrpSpPr>
          <p:nvPr/>
        </p:nvGrpSpPr>
        <p:grpSpPr bwMode="auto">
          <a:xfrm>
            <a:off x="4169763" y="3594482"/>
            <a:ext cx="281366" cy="281366"/>
            <a:chOff x="380" y="3325"/>
            <a:chExt cx="286" cy="286"/>
          </a:xfrm>
          <a:solidFill>
            <a:srgbClr val="243A5E"/>
          </a:solidFill>
        </p:grpSpPr>
        <p:sp>
          <p:nvSpPr>
            <p:cNvPr id="476" name="Freeform 5">
              <a:extLst>
                <a:ext uri="{FF2B5EF4-FFF2-40B4-BE49-F238E27FC236}">
                  <a16:creationId xmlns:a16="http://schemas.microsoft.com/office/drawing/2014/main" id="{B5BAE5BC-E489-4108-ACC5-4853B11DA0A1}"/>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7" name="Oval 6">
              <a:extLst>
                <a:ext uri="{FF2B5EF4-FFF2-40B4-BE49-F238E27FC236}">
                  <a16:creationId xmlns:a16="http://schemas.microsoft.com/office/drawing/2014/main" id="{560C0B5E-7135-45A8-9F62-3800E17BB983}"/>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8" name="Oval 7">
              <a:extLst>
                <a:ext uri="{FF2B5EF4-FFF2-40B4-BE49-F238E27FC236}">
                  <a16:creationId xmlns:a16="http://schemas.microsoft.com/office/drawing/2014/main" id="{34A31975-0A55-4320-907E-406F70186908}"/>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9" name="Oval 8">
              <a:extLst>
                <a:ext uri="{FF2B5EF4-FFF2-40B4-BE49-F238E27FC236}">
                  <a16:creationId xmlns:a16="http://schemas.microsoft.com/office/drawing/2014/main" id="{EB278A63-B72C-47C0-B17F-731BA2FDE609}"/>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0" name="Oval 9">
              <a:extLst>
                <a:ext uri="{FF2B5EF4-FFF2-40B4-BE49-F238E27FC236}">
                  <a16:creationId xmlns:a16="http://schemas.microsoft.com/office/drawing/2014/main" id="{C180C6B3-141D-4DF3-B416-1FE094A31EE0}"/>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1" name="Oval 10">
              <a:extLst>
                <a:ext uri="{FF2B5EF4-FFF2-40B4-BE49-F238E27FC236}">
                  <a16:creationId xmlns:a16="http://schemas.microsoft.com/office/drawing/2014/main" id="{8CDA87B8-FBDF-40A7-BE9F-8AC46D18AF36}"/>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2" name="Oval 11">
              <a:extLst>
                <a:ext uri="{FF2B5EF4-FFF2-40B4-BE49-F238E27FC236}">
                  <a16:creationId xmlns:a16="http://schemas.microsoft.com/office/drawing/2014/main" id="{52A85B32-29E1-4778-8BEF-D16E0C556196}"/>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3" name="Oval 12">
              <a:extLst>
                <a:ext uri="{FF2B5EF4-FFF2-40B4-BE49-F238E27FC236}">
                  <a16:creationId xmlns:a16="http://schemas.microsoft.com/office/drawing/2014/main" id="{371555FD-6E4F-46D7-B2BE-07C55957E891}"/>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grpSp>
      <p:cxnSp>
        <p:nvCxnSpPr>
          <p:cNvPr id="307" name="Straight Arrow Connector 306">
            <a:extLst>
              <a:ext uri="{FF2B5EF4-FFF2-40B4-BE49-F238E27FC236}">
                <a16:creationId xmlns:a16="http://schemas.microsoft.com/office/drawing/2014/main" id="{32D6A491-A845-4B4C-A825-181B5E155A65}"/>
              </a:ext>
            </a:extLst>
          </p:cNvPr>
          <p:cNvCxnSpPr>
            <a:cxnSpLocks/>
          </p:cNvCxnSpPr>
          <p:nvPr/>
        </p:nvCxnSpPr>
        <p:spPr>
          <a:xfrm flipV="1">
            <a:off x="5082672" y="3126700"/>
            <a:ext cx="0" cy="375375"/>
          </a:xfrm>
          <a:prstGeom prst="straightConnector1">
            <a:avLst/>
          </a:prstGeom>
          <a:noFill/>
          <a:ln w="25400" cap="flat" cmpd="sng" algn="ctr">
            <a:solidFill>
              <a:schemeClr val="tx2">
                <a:lumMod val="75000"/>
              </a:schemeClr>
            </a:solidFill>
            <a:prstDash val="solid"/>
            <a:headEnd type="none" w="med" len="med"/>
            <a:tailEnd type="arrow" w="med" len="med"/>
          </a:ln>
          <a:effectLst/>
        </p:spPr>
      </p:cxnSp>
      <p:grpSp>
        <p:nvGrpSpPr>
          <p:cNvPr id="581" name="Group 580">
            <a:extLst>
              <a:ext uri="{FF2B5EF4-FFF2-40B4-BE49-F238E27FC236}">
                <a16:creationId xmlns:a16="http://schemas.microsoft.com/office/drawing/2014/main" id="{60C60A86-22D5-411C-9868-EB971DE93258}"/>
              </a:ext>
            </a:extLst>
          </p:cNvPr>
          <p:cNvGrpSpPr/>
          <p:nvPr/>
        </p:nvGrpSpPr>
        <p:grpSpPr>
          <a:xfrm>
            <a:off x="1064480" y="3656358"/>
            <a:ext cx="3805367" cy="2080280"/>
            <a:chOff x="1064480" y="3656358"/>
            <a:chExt cx="3805367" cy="2080280"/>
          </a:xfrm>
        </p:grpSpPr>
        <p:sp>
          <p:nvSpPr>
            <p:cNvPr id="611" name="Arrow: Bent 610">
              <a:extLst>
                <a:ext uri="{FF2B5EF4-FFF2-40B4-BE49-F238E27FC236}">
                  <a16:creationId xmlns:a16="http://schemas.microsoft.com/office/drawing/2014/main" id="{926E4F5C-C755-4E1B-9A57-3102279D0D0F}"/>
                </a:ext>
              </a:extLst>
            </p:cNvPr>
            <p:cNvSpPr/>
            <p:nvPr/>
          </p:nvSpPr>
          <p:spPr>
            <a:xfrm rot="5400000">
              <a:off x="1319667" y="3602318"/>
              <a:ext cx="2074232" cy="2194407"/>
            </a:xfrm>
            <a:prstGeom prst="bentArrow">
              <a:avLst>
                <a:gd name="adj1" fmla="val 5289"/>
                <a:gd name="adj2" fmla="val 9818"/>
                <a:gd name="adj3" fmla="val 0"/>
                <a:gd name="adj4" fmla="val 19882"/>
              </a:avLst>
            </a:pr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D97C0D44-5FFC-4E78-8874-4D0BA9FED8F7}"/>
                </a:ext>
              </a:extLst>
            </p:cNvPr>
            <p:cNvSpPr/>
            <p:nvPr/>
          </p:nvSpPr>
          <p:spPr>
            <a:xfrm>
              <a:off x="1064480" y="3656358"/>
              <a:ext cx="2091114" cy="175433"/>
            </a:xfrm>
            <a:prstGeom prst="rect">
              <a:avLst/>
            </a:prstGeom>
            <a:solidFill>
              <a:schemeClr val="tx1">
                <a:lumMod val="50000"/>
              </a:schemeClr>
            </a:solidFill>
            <a:ln w="38100">
              <a:noFill/>
            </a:ln>
          </p:spPr>
          <p:txBody>
            <a:bodyPr wrap="square" lIns="0" tIns="18288" rIns="0" bIns="18288" anchor="ctr" anchorCtr="0">
              <a:spAutoFit/>
            </a:bodyPr>
            <a:lstStyle/>
            <a:p>
              <a:pPr marL="112713" marR="0" lvl="0"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rPr>
                <a:t>API integration</a:t>
              </a:r>
              <a:endParaRPr kumimoji="0" lang="en-US" sz="9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pic>
          <p:nvPicPr>
            <p:cNvPr id="564" name="Graphic 563">
              <a:extLst>
                <a:ext uri="{FF2B5EF4-FFF2-40B4-BE49-F238E27FC236}">
                  <a16:creationId xmlns:a16="http://schemas.microsoft.com/office/drawing/2014/main" id="{F16213E5-53DE-4896-A148-E758265641D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92668" y="4004776"/>
              <a:ext cx="1677179" cy="548291"/>
            </a:xfrm>
            <a:prstGeom prst="rect">
              <a:avLst/>
            </a:prstGeom>
          </p:spPr>
        </p:pic>
      </p:grpSp>
      <p:grpSp>
        <p:nvGrpSpPr>
          <p:cNvPr id="568" name="Group 567">
            <a:extLst>
              <a:ext uri="{FF2B5EF4-FFF2-40B4-BE49-F238E27FC236}">
                <a16:creationId xmlns:a16="http://schemas.microsoft.com/office/drawing/2014/main" id="{10DFC7D9-B7D7-4055-AB7E-B3FD3FAABAAB}"/>
              </a:ext>
            </a:extLst>
          </p:cNvPr>
          <p:cNvGrpSpPr/>
          <p:nvPr/>
        </p:nvGrpSpPr>
        <p:grpSpPr>
          <a:xfrm>
            <a:off x="5724799" y="423131"/>
            <a:ext cx="6293846" cy="826457"/>
            <a:chOff x="7322232" y="422237"/>
            <a:chExt cx="6166337" cy="826457"/>
          </a:xfrm>
        </p:grpSpPr>
        <p:sp>
          <p:nvSpPr>
            <p:cNvPr id="508" name="Rectangle 507">
              <a:extLst>
                <a:ext uri="{FF2B5EF4-FFF2-40B4-BE49-F238E27FC236}">
                  <a16:creationId xmlns:a16="http://schemas.microsoft.com/office/drawing/2014/main" id="{B57ED0DC-03CA-497A-8F5D-865C8777F89E}"/>
                </a:ext>
              </a:extLst>
            </p:cNvPr>
            <p:cNvSpPr/>
            <p:nvPr/>
          </p:nvSpPr>
          <p:spPr bwMode="auto">
            <a:xfrm>
              <a:off x="7322232" y="422237"/>
              <a:ext cx="6166337" cy="826457"/>
            </a:xfrm>
            <a:prstGeom prst="rect">
              <a:avLst/>
            </a:prstGeom>
            <a:solidFill>
              <a:schemeClr val="bg1"/>
            </a:solidFill>
            <a:ln w="0">
              <a:noFill/>
              <a:headEnd type="none" w="med" len="med"/>
              <a:tailEnd type="none" w="med" len="med"/>
            </a:ln>
            <a:effectLst>
              <a:outerShdw blurRad="177800" dist="254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Legend</a:t>
              </a:r>
            </a:p>
          </p:txBody>
        </p:sp>
        <p:grpSp>
          <p:nvGrpSpPr>
            <p:cNvPr id="1038" name="Group 1037">
              <a:extLst>
                <a:ext uri="{FF2B5EF4-FFF2-40B4-BE49-F238E27FC236}">
                  <a16:creationId xmlns:a16="http://schemas.microsoft.com/office/drawing/2014/main" id="{C7F7D7A2-43CE-4C48-A6A7-325C40A19572}"/>
                </a:ext>
              </a:extLst>
            </p:cNvPr>
            <p:cNvGrpSpPr/>
            <p:nvPr/>
          </p:nvGrpSpPr>
          <p:grpSpPr>
            <a:xfrm>
              <a:off x="9724028" y="746227"/>
              <a:ext cx="1646309" cy="244554"/>
              <a:chOff x="9828657" y="764191"/>
              <a:chExt cx="1646309" cy="244554"/>
            </a:xfrm>
          </p:grpSpPr>
          <p:sp>
            <p:nvSpPr>
              <p:cNvPr id="401" name="Arrow: Right 400">
                <a:extLst>
                  <a:ext uri="{FF2B5EF4-FFF2-40B4-BE49-F238E27FC236}">
                    <a16:creationId xmlns:a16="http://schemas.microsoft.com/office/drawing/2014/main" id="{188E05E3-44D7-4192-90D0-21BC5A9BC115}"/>
                  </a:ext>
                </a:extLst>
              </p:cNvPr>
              <p:cNvSpPr/>
              <p:nvPr/>
            </p:nvSpPr>
            <p:spPr>
              <a:xfrm>
                <a:off x="9828657" y="851065"/>
                <a:ext cx="315746" cy="80173"/>
              </a:xfrm>
              <a:prstGeom prst="rightArrow">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1" name="Arrow: Right 520">
                <a:extLst>
                  <a:ext uri="{FF2B5EF4-FFF2-40B4-BE49-F238E27FC236}">
                    <a16:creationId xmlns:a16="http://schemas.microsoft.com/office/drawing/2014/main" id="{A211BD09-BAD3-4F2B-8886-8E953933666C}"/>
                  </a:ext>
                </a:extLst>
              </p:cNvPr>
              <p:cNvSpPr/>
              <p:nvPr/>
            </p:nvSpPr>
            <p:spPr>
              <a:xfrm>
                <a:off x="10219619" y="764191"/>
                <a:ext cx="1255347"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Consulting and Escalation</a:t>
                </a:r>
              </a:p>
            </p:txBody>
          </p:sp>
        </p:grpSp>
        <p:grpSp>
          <p:nvGrpSpPr>
            <p:cNvPr id="1039" name="Group 1038">
              <a:extLst>
                <a:ext uri="{FF2B5EF4-FFF2-40B4-BE49-F238E27FC236}">
                  <a16:creationId xmlns:a16="http://schemas.microsoft.com/office/drawing/2014/main" id="{E301626F-8D60-4AE6-BDF2-4FC36A32C63B}"/>
                </a:ext>
              </a:extLst>
            </p:cNvPr>
            <p:cNvGrpSpPr/>
            <p:nvPr/>
          </p:nvGrpSpPr>
          <p:grpSpPr>
            <a:xfrm>
              <a:off x="9724028" y="564591"/>
              <a:ext cx="1025888" cy="244554"/>
              <a:chOff x="9828657" y="939673"/>
              <a:chExt cx="1025888" cy="244554"/>
            </a:xfrm>
          </p:grpSpPr>
          <p:sp>
            <p:nvSpPr>
              <p:cNvPr id="402" name="Arrow: Right 401">
                <a:extLst>
                  <a:ext uri="{FF2B5EF4-FFF2-40B4-BE49-F238E27FC236}">
                    <a16:creationId xmlns:a16="http://schemas.microsoft.com/office/drawing/2014/main" id="{243E70E6-9B13-4AB5-B142-CC0EB2A6A107}"/>
                  </a:ext>
                </a:extLst>
              </p:cNvPr>
              <p:cNvSpPr/>
              <p:nvPr/>
            </p:nvSpPr>
            <p:spPr>
              <a:xfrm>
                <a:off x="9828657" y="1015224"/>
                <a:ext cx="315746" cy="101800"/>
              </a:xfrm>
              <a:prstGeom prst="rightArrow">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2" name="Arrow: Right 521">
                <a:extLst>
                  <a:ext uri="{FF2B5EF4-FFF2-40B4-BE49-F238E27FC236}">
                    <a16:creationId xmlns:a16="http://schemas.microsoft.com/office/drawing/2014/main" id="{60BD7CA5-94B7-45F7-AF62-D61A3A70FE9F}"/>
                  </a:ext>
                </a:extLst>
              </p:cNvPr>
              <p:cNvSpPr/>
              <p:nvPr/>
            </p:nvSpPr>
            <p:spPr>
              <a:xfrm>
                <a:off x="10219619" y="939673"/>
                <a:ext cx="634926"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Outsourcing</a:t>
                </a:r>
              </a:p>
            </p:txBody>
          </p:sp>
        </p:grpSp>
        <p:grpSp>
          <p:nvGrpSpPr>
            <p:cNvPr id="1036" name="Group 1035">
              <a:extLst>
                <a:ext uri="{FF2B5EF4-FFF2-40B4-BE49-F238E27FC236}">
                  <a16:creationId xmlns:a16="http://schemas.microsoft.com/office/drawing/2014/main" id="{D882C71A-BA6C-4130-86D1-D8D0A0317504}"/>
                </a:ext>
              </a:extLst>
            </p:cNvPr>
            <p:cNvGrpSpPr/>
            <p:nvPr/>
          </p:nvGrpSpPr>
          <p:grpSpPr>
            <a:xfrm>
              <a:off x="9724028" y="913277"/>
              <a:ext cx="1788057" cy="244554"/>
              <a:chOff x="7541203" y="939673"/>
              <a:chExt cx="1788057" cy="244554"/>
            </a:xfrm>
          </p:grpSpPr>
          <p:sp>
            <p:nvSpPr>
              <p:cNvPr id="265" name="Arrow: Right 264">
                <a:extLst>
                  <a:ext uri="{FF2B5EF4-FFF2-40B4-BE49-F238E27FC236}">
                    <a16:creationId xmlns:a16="http://schemas.microsoft.com/office/drawing/2014/main" id="{0C4CF5E8-B463-41A1-8437-1E5047687EC7}"/>
                  </a:ext>
                </a:extLst>
              </p:cNvPr>
              <p:cNvSpPr/>
              <p:nvPr/>
            </p:nvSpPr>
            <p:spPr>
              <a:xfrm>
                <a:off x="7937308" y="939673"/>
                <a:ext cx="1391952"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Native Resource Monitoring </a:t>
                </a:r>
              </a:p>
            </p:txBody>
          </p:sp>
          <p:cxnSp>
            <p:nvCxnSpPr>
              <p:cNvPr id="280" name="Connector: Elbow 279">
                <a:extLst>
                  <a:ext uri="{FF2B5EF4-FFF2-40B4-BE49-F238E27FC236}">
                    <a16:creationId xmlns:a16="http://schemas.microsoft.com/office/drawing/2014/main" id="{4FEC8B9B-7442-4BA3-9197-A5A4E42FF322}"/>
                  </a:ext>
                </a:extLst>
              </p:cNvPr>
              <p:cNvCxnSpPr>
                <a:cxnSpLocks/>
              </p:cNvCxnSpPr>
              <p:nvPr/>
            </p:nvCxnSpPr>
            <p:spPr>
              <a:xfrm flipH="1">
                <a:off x="7541203" y="1063167"/>
                <a:ext cx="299602" cy="0"/>
              </a:xfrm>
              <a:prstGeom prst="straightConnector1">
                <a:avLst/>
              </a:prstGeom>
              <a:noFill/>
              <a:ln w="57150">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1037" name="Group 1036">
              <a:extLst>
                <a:ext uri="{FF2B5EF4-FFF2-40B4-BE49-F238E27FC236}">
                  <a16:creationId xmlns:a16="http://schemas.microsoft.com/office/drawing/2014/main" id="{1D6EBBBD-003B-4127-9A63-625A6D13B861}"/>
                </a:ext>
              </a:extLst>
            </p:cNvPr>
            <p:cNvGrpSpPr/>
            <p:nvPr/>
          </p:nvGrpSpPr>
          <p:grpSpPr>
            <a:xfrm>
              <a:off x="7538429" y="746227"/>
              <a:ext cx="1732247" cy="244554"/>
              <a:chOff x="9857680" y="591021"/>
              <a:chExt cx="1732247" cy="244554"/>
            </a:xfrm>
          </p:grpSpPr>
          <p:sp>
            <p:nvSpPr>
              <p:cNvPr id="275" name="Arrow: Right 274">
                <a:extLst>
                  <a:ext uri="{FF2B5EF4-FFF2-40B4-BE49-F238E27FC236}">
                    <a16:creationId xmlns:a16="http://schemas.microsoft.com/office/drawing/2014/main" id="{D3F06500-A71D-4DCB-9714-49174DD97FD1}"/>
                  </a:ext>
                </a:extLst>
              </p:cNvPr>
              <p:cNvSpPr/>
              <p:nvPr/>
            </p:nvSpPr>
            <p:spPr>
              <a:xfrm>
                <a:off x="10219619" y="591021"/>
                <a:ext cx="1370308"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Event Log Based Monitoring</a:t>
                </a:r>
              </a:p>
            </p:txBody>
          </p:sp>
          <p:cxnSp>
            <p:nvCxnSpPr>
              <p:cNvPr id="282" name="Connector: Elbow 279">
                <a:extLst>
                  <a:ext uri="{FF2B5EF4-FFF2-40B4-BE49-F238E27FC236}">
                    <a16:creationId xmlns:a16="http://schemas.microsoft.com/office/drawing/2014/main" id="{4A9E69E1-FFBF-46DA-B075-69E564C080A8}"/>
                  </a:ext>
                </a:extLst>
              </p:cNvPr>
              <p:cNvCxnSpPr>
                <a:cxnSpLocks/>
              </p:cNvCxnSpPr>
              <p:nvPr/>
            </p:nvCxnSpPr>
            <p:spPr>
              <a:xfrm flipH="1">
                <a:off x="9857680" y="727468"/>
                <a:ext cx="295182" cy="0"/>
              </a:xfrm>
              <a:prstGeom prst="straightConnector1">
                <a:avLst/>
              </a:prstGeom>
              <a:ln w="28575">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35" name="Group 1034">
              <a:extLst>
                <a:ext uri="{FF2B5EF4-FFF2-40B4-BE49-F238E27FC236}">
                  <a16:creationId xmlns:a16="http://schemas.microsoft.com/office/drawing/2014/main" id="{D5922880-D4F5-406D-9BD6-E2D69A1AC632}"/>
                </a:ext>
              </a:extLst>
            </p:cNvPr>
            <p:cNvGrpSpPr/>
            <p:nvPr/>
          </p:nvGrpSpPr>
          <p:grpSpPr>
            <a:xfrm>
              <a:off x="7538429" y="913277"/>
              <a:ext cx="1986362" cy="244554"/>
              <a:chOff x="7538429" y="750123"/>
              <a:chExt cx="1986362" cy="244554"/>
            </a:xfrm>
          </p:grpSpPr>
          <p:sp>
            <p:nvSpPr>
              <p:cNvPr id="520" name="Arrow: Right 519">
                <a:extLst>
                  <a:ext uri="{FF2B5EF4-FFF2-40B4-BE49-F238E27FC236}">
                    <a16:creationId xmlns:a16="http://schemas.microsoft.com/office/drawing/2014/main" id="{3B115892-8532-417E-A086-0E483EC6DB53}"/>
                  </a:ext>
                </a:extLst>
              </p:cNvPr>
              <p:cNvSpPr/>
              <p:nvPr/>
            </p:nvSpPr>
            <p:spPr>
              <a:xfrm>
                <a:off x="7904970" y="750123"/>
                <a:ext cx="1619821"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Investigation &amp; Proactive Hunting</a:t>
                </a:r>
              </a:p>
            </p:txBody>
          </p:sp>
          <p:cxnSp>
            <p:nvCxnSpPr>
              <p:cNvPr id="605" name="Straight Arrow Connector 604">
                <a:extLst>
                  <a:ext uri="{FF2B5EF4-FFF2-40B4-BE49-F238E27FC236}">
                    <a16:creationId xmlns:a16="http://schemas.microsoft.com/office/drawing/2014/main" id="{F3575696-C998-4972-BFE0-5DAE2A8FA8E1}"/>
                  </a:ext>
                </a:extLst>
              </p:cNvPr>
              <p:cNvCxnSpPr>
                <a:cxnSpLocks/>
              </p:cNvCxnSpPr>
              <p:nvPr/>
            </p:nvCxnSpPr>
            <p:spPr>
              <a:xfrm flipH="1">
                <a:off x="7538429" y="878645"/>
                <a:ext cx="283712" cy="0"/>
              </a:xfrm>
              <a:prstGeom prst="straightConnector1">
                <a:avLst/>
              </a:prstGeom>
              <a:ln w="317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16" name="Arrow: Bent 615">
            <a:extLst>
              <a:ext uri="{FF2B5EF4-FFF2-40B4-BE49-F238E27FC236}">
                <a16:creationId xmlns:a16="http://schemas.microsoft.com/office/drawing/2014/main" id="{019A5EE0-1F05-42B0-85B1-E61AC1832B3B}"/>
              </a:ext>
            </a:extLst>
          </p:cNvPr>
          <p:cNvSpPr/>
          <p:nvPr/>
        </p:nvSpPr>
        <p:spPr>
          <a:xfrm rot="10800000" flipH="1" flipV="1">
            <a:off x="8451291" y="2321808"/>
            <a:ext cx="1611894" cy="459138"/>
          </a:xfrm>
          <a:prstGeom prst="bentArrow">
            <a:avLst>
              <a:gd name="adj1" fmla="val 9635"/>
              <a:gd name="adj2" fmla="val 15734"/>
              <a:gd name="adj3" fmla="val 25013"/>
              <a:gd name="adj4" fmla="val 43750"/>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1" name="Arrow: Bent 630">
            <a:extLst>
              <a:ext uri="{FF2B5EF4-FFF2-40B4-BE49-F238E27FC236}">
                <a16:creationId xmlns:a16="http://schemas.microsoft.com/office/drawing/2014/main" id="{36984D5A-7126-41AF-B20B-00A2BF29098A}"/>
              </a:ext>
            </a:extLst>
          </p:cNvPr>
          <p:cNvSpPr/>
          <p:nvPr/>
        </p:nvSpPr>
        <p:spPr>
          <a:xfrm rot="10800000" flipH="1">
            <a:off x="8037309" y="3017736"/>
            <a:ext cx="1421615" cy="459138"/>
          </a:xfrm>
          <a:prstGeom prst="bentArrow">
            <a:avLst>
              <a:gd name="adj1" fmla="val 9635"/>
              <a:gd name="adj2" fmla="val 15734"/>
              <a:gd name="adj3" fmla="val 25013"/>
              <a:gd name="adj4" fmla="val 43750"/>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5" name="Title 1024">
            <a:extLst>
              <a:ext uri="{FF2B5EF4-FFF2-40B4-BE49-F238E27FC236}">
                <a16:creationId xmlns:a16="http://schemas.microsoft.com/office/drawing/2014/main" id="{4202B954-DF6D-40CF-82BA-431AA42EC20B}"/>
              </a:ext>
            </a:extLst>
          </p:cNvPr>
          <p:cNvSpPr>
            <a:spLocks noGrp="1"/>
          </p:cNvSpPr>
          <p:nvPr>
            <p:ph type="title"/>
          </p:nvPr>
        </p:nvSpPr>
        <p:spPr>
          <a:xfrm>
            <a:off x="481595" y="455882"/>
            <a:ext cx="5758367" cy="553998"/>
          </a:xfrm>
        </p:spPr>
        <p:txBody>
          <a:bodyPr>
            <a:normAutofit/>
          </a:bodyPr>
          <a:lstStyle/>
          <a:p>
            <a:r>
              <a:rPr lang="en-US"/>
              <a:t>Security Operations</a:t>
            </a:r>
          </a:p>
        </p:txBody>
      </p:sp>
      <p:sp>
        <p:nvSpPr>
          <p:cNvPr id="1041" name="Rectangle 1040">
            <a:extLst>
              <a:ext uri="{FF2B5EF4-FFF2-40B4-BE49-F238E27FC236}">
                <a16:creationId xmlns:a16="http://schemas.microsoft.com/office/drawing/2014/main" id="{7DF3B4F6-B187-47D1-929A-FF019E5C11B9}"/>
              </a:ext>
            </a:extLst>
          </p:cNvPr>
          <p:cNvSpPr/>
          <p:nvPr/>
        </p:nvSpPr>
        <p:spPr bwMode="auto">
          <a:xfrm>
            <a:off x="7794608" y="3750511"/>
            <a:ext cx="264042" cy="668255"/>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428" name="Straight Arrow Connector 427">
            <a:extLst>
              <a:ext uri="{FF2B5EF4-FFF2-40B4-BE49-F238E27FC236}">
                <a16:creationId xmlns:a16="http://schemas.microsoft.com/office/drawing/2014/main" id="{44510AC1-FA3A-42B0-A9DB-A81BCF4010AC}"/>
              </a:ext>
            </a:extLst>
          </p:cNvPr>
          <p:cNvCxnSpPr>
            <a:cxnSpLocks/>
            <a:endCxn id="440" idx="0"/>
          </p:cNvCxnSpPr>
          <p:nvPr/>
        </p:nvCxnSpPr>
        <p:spPr>
          <a:xfrm flipH="1">
            <a:off x="7925856" y="3340775"/>
            <a:ext cx="906" cy="1076626"/>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34" name="Group 1033">
            <a:extLst>
              <a:ext uri="{FF2B5EF4-FFF2-40B4-BE49-F238E27FC236}">
                <a16:creationId xmlns:a16="http://schemas.microsoft.com/office/drawing/2014/main" id="{858A0450-5119-414B-83F1-F1FD24796479}"/>
              </a:ext>
            </a:extLst>
          </p:cNvPr>
          <p:cNvGrpSpPr/>
          <p:nvPr/>
        </p:nvGrpSpPr>
        <p:grpSpPr>
          <a:xfrm>
            <a:off x="7192553" y="2262151"/>
            <a:ext cx="1475012" cy="1499879"/>
            <a:chOff x="7192553" y="2262151"/>
            <a:chExt cx="1475012" cy="1499879"/>
          </a:xfrm>
        </p:grpSpPr>
        <p:sp>
          <p:nvSpPr>
            <p:cNvPr id="366" name="Oval 365">
              <a:extLst>
                <a:ext uri="{FF2B5EF4-FFF2-40B4-BE49-F238E27FC236}">
                  <a16:creationId xmlns:a16="http://schemas.microsoft.com/office/drawing/2014/main" id="{645FA7FD-B616-4C64-BB91-A453F2549962}"/>
                </a:ext>
              </a:extLst>
            </p:cNvPr>
            <p:cNvSpPr/>
            <p:nvPr/>
          </p:nvSpPr>
          <p:spPr bwMode="auto">
            <a:xfrm>
              <a:off x="7192553" y="2262151"/>
              <a:ext cx="1475012" cy="1499879"/>
            </a:xfrm>
            <a:prstGeom prst="ellipse">
              <a:avLst/>
            </a:prstGeom>
            <a:solidFill>
              <a:schemeClr val="bg1"/>
            </a:solidFill>
            <a:ln w="9525" cap="flat" cmpd="sng" algn="ctr">
              <a:noFill/>
              <a:prstDash val="solid"/>
              <a:headEnd type="none" w="med" len="med"/>
              <a:tailEnd type="none" w="med" len="med"/>
            </a:ln>
            <a:effectLst>
              <a:outerShdw blurRad="190500" dist="254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2" name="Rectangle 571">
              <a:extLst>
                <a:ext uri="{FF2B5EF4-FFF2-40B4-BE49-F238E27FC236}">
                  <a16:creationId xmlns:a16="http://schemas.microsoft.com/office/drawing/2014/main" id="{FB1F60E9-5BE4-49A6-BDAF-7DCF165A35AF}"/>
                </a:ext>
              </a:extLst>
            </p:cNvPr>
            <p:cNvSpPr/>
            <p:nvPr/>
          </p:nvSpPr>
          <p:spPr>
            <a:xfrm>
              <a:off x="7331555" y="2336395"/>
              <a:ext cx="1200812" cy="420756"/>
            </a:xfrm>
            <a:prstGeom prst="rect">
              <a:avLst/>
            </a:prstGeom>
          </p:spPr>
          <p:txBody>
            <a:bodyPr wrap="square">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lang="en-US" sz="1100" b="1" i="1" kern="0">
                  <a:solidFill>
                    <a:schemeClr val="accent1">
                      <a:lumMod val="75000"/>
                    </a:schemeClr>
                  </a:solidFill>
                  <a:latin typeface="Segoe UI" panose="020B0502040204020203" pitchFamily="34" charset="0"/>
                  <a:cs typeface="Segoe UI" panose="020B0502040204020203" pitchFamily="34" charset="0"/>
                </a:rPr>
                <a:t>Analysts</a:t>
              </a:r>
              <a:br>
                <a:rPr lang="en-US" sz="1100" b="1" i="1" kern="0">
                  <a:solidFill>
                    <a:schemeClr val="accent1">
                      <a:lumMod val="75000"/>
                    </a:schemeClr>
                  </a:solidFill>
                  <a:latin typeface="Segoe UI" panose="020B0502040204020203" pitchFamily="34" charset="0"/>
                  <a:cs typeface="Segoe UI" panose="020B0502040204020203" pitchFamily="34" charset="0"/>
                </a:rPr>
              </a:br>
              <a:r>
                <a:rPr lang="en-US" sz="1100" b="1" i="1" kern="0">
                  <a:solidFill>
                    <a:schemeClr val="accent1">
                      <a:lumMod val="75000"/>
                    </a:schemeClr>
                  </a:solidFill>
                  <a:latin typeface="Segoe UI" panose="020B0502040204020203" pitchFamily="34" charset="0"/>
                  <a:cs typeface="Segoe UI" panose="020B0502040204020203" pitchFamily="34" charset="0"/>
                </a:rPr>
                <a:t>and Hunters</a:t>
              </a:r>
            </a:p>
          </p:txBody>
        </p:sp>
        <p:grpSp>
          <p:nvGrpSpPr>
            <p:cNvPr id="310" name="Group 309">
              <a:extLst>
                <a:ext uri="{FF2B5EF4-FFF2-40B4-BE49-F238E27FC236}">
                  <a16:creationId xmlns:a16="http://schemas.microsoft.com/office/drawing/2014/main" id="{E8F7B2DF-F690-4370-84A7-112F7183D7DC}"/>
                </a:ext>
              </a:extLst>
            </p:cNvPr>
            <p:cNvGrpSpPr/>
            <p:nvPr/>
          </p:nvGrpSpPr>
          <p:grpSpPr>
            <a:xfrm>
              <a:off x="7598077" y="2787666"/>
              <a:ext cx="686640" cy="737232"/>
              <a:chOff x="5387169" y="1276544"/>
              <a:chExt cx="474140" cy="509075"/>
            </a:xfrm>
            <a:solidFill>
              <a:schemeClr val="accent1"/>
            </a:solidFill>
          </p:grpSpPr>
          <p:sp>
            <p:nvSpPr>
              <p:cNvPr id="326" name="Oval 1124">
                <a:extLst>
                  <a:ext uri="{FF2B5EF4-FFF2-40B4-BE49-F238E27FC236}">
                    <a16:creationId xmlns:a16="http://schemas.microsoft.com/office/drawing/2014/main" id="{D279C9F2-800D-40A6-8186-B6A29B52C2D8}"/>
                  </a:ext>
                </a:extLst>
              </p:cNvPr>
              <p:cNvSpPr>
                <a:spLocks noChangeArrowheads="1"/>
              </p:cNvSpPr>
              <p:nvPr/>
            </p:nvSpPr>
            <p:spPr bwMode="auto">
              <a:xfrm>
                <a:off x="5541890" y="1466199"/>
                <a:ext cx="159709" cy="15970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28" name="Freeform 1125">
                <a:extLst>
                  <a:ext uri="{FF2B5EF4-FFF2-40B4-BE49-F238E27FC236}">
                    <a16:creationId xmlns:a16="http://schemas.microsoft.com/office/drawing/2014/main" id="{B399DEFD-CB3B-41C9-BAC9-47DC7C5F0339}"/>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29" name="Oval 1126">
                <a:extLst>
                  <a:ext uri="{FF2B5EF4-FFF2-40B4-BE49-F238E27FC236}">
                    <a16:creationId xmlns:a16="http://schemas.microsoft.com/office/drawing/2014/main" id="{3DD5598D-925A-476D-8EAA-7B299BFD4066}"/>
                  </a:ext>
                </a:extLst>
              </p:cNvPr>
              <p:cNvSpPr>
                <a:spLocks noChangeArrowheads="1"/>
              </p:cNvSpPr>
              <p:nvPr/>
            </p:nvSpPr>
            <p:spPr bwMode="auto">
              <a:xfrm>
                <a:off x="5736533" y="1326454"/>
                <a:ext cx="79856" cy="7985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1" name="Oval 1127">
                <a:extLst>
                  <a:ext uri="{FF2B5EF4-FFF2-40B4-BE49-F238E27FC236}">
                    <a16:creationId xmlns:a16="http://schemas.microsoft.com/office/drawing/2014/main" id="{3DAD9A32-A31B-40A1-A55F-AC2E7AF218E1}"/>
                  </a:ext>
                </a:extLst>
              </p:cNvPr>
              <p:cNvSpPr>
                <a:spLocks noChangeArrowheads="1"/>
              </p:cNvSpPr>
              <p:nvPr/>
            </p:nvSpPr>
            <p:spPr bwMode="auto">
              <a:xfrm>
                <a:off x="5387169" y="1486164"/>
                <a:ext cx="44920" cy="449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2" name="Oval 1128">
                <a:extLst>
                  <a:ext uri="{FF2B5EF4-FFF2-40B4-BE49-F238E27FC236}">
                    <a16:creationId xmlns:a16="http://schemas.microsoft.com/office/drawing/2014/main" id="{4050E9E8-9136-4F64-8914-ED6BF53C87B7}"/>
                  </a:ext>
                </a:extLst>
              </p:cNvPr>
              <p:cNvSpPr>
                <a:spLocks noChangeArrowheads="1"/>
              </p:cNvSpPr>
              <p:nvPr/>
            </p:nvSpPr>
            <p:spPr bwMode="auto">
              <a:xfrm>
                <a:off x="5447060" y="1341425"/>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3" name="Oval 1129">
                <a:extLst>
                  <a:ext uri="{FF2B5EF4-FFF2-40B4-BE49-F238E27FC236}">
                    <a16:creationId xmlns:a16="http://schemas.microsoft.com/office/drawing/2014/main" id="{B4D68E2C-BFE5-40DB-9F8C-801E5D1367DF}"/>
                  </a:ext>
                </a:extLst>
              </p:cNvPr>
              <p:cNvSpPr>
                <a:spLocks noChangeArrowheads="1"/>
              </p:cNvSpPr>
              <p:nvPr/>
            </p:nvSpPr>
            <p:spPr bwMode="auto">
              <a:xfrm>
                <a:off x="5591798" y="1276544"/>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6" name="Oval 1130">
                <a:extLst>
                  <a:ext uri="{FF2B5EF4-FFF2-40B4-BE49-F238E27FC236}">
                    <a16:creationId xmlns:a16="http://schemas.microsoft.com/office/drawing/2014/main" id="{E49B99C8-9120-4A2C-A45A-5326E2FD9187}"/>
                  </a:ext>
                </a:extLst>
              </p:cNvPr>
              <p:cNvSpPr>
                <a:spLocks noChangeArrowheads="1"/>
              </p:cNvSpPr>
              <p:nvPr/>
            </p:nvSpPr>
            <p:spPr bwMode="auto">
              <a:xfrm>
                <a:off x="5816389" y="1466199"/>
                <a:ext cx="44920" cy="499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8" name="Oval 1131">
                <a:extLst>
                  <a:ext uri="{FF2B5EF4-FFF2-40B4-BE49-F238E27FC236}">
                    <a16:creationId xmlns:a16="http://schemas.microsoft.com/office/drawing/2014/main" id="{CFB2A31F-07E2-4772-92E8-E09F484DF3D4}"/>
                  </a:ext>
                </a:extLst>
              </p:cNvPr>
              <p:cNvSpPr>
                <a:spLocks noChangeArrowheads="1"/>
              </p:cNvSpPr>
              <p:nvPr/>
            </p:nvSpPr>
            <p:spPr bwMode="auto">
              <a:xfrm>
                <a:off x="5447060" y="1610936"/>
                <a:ext cx="34937"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9" name="Oval 1132">
                <a:extLst>
                  <a:ext uri="{FF2B5EF4-FFF2-40B4-BE49-F238E27FC236}">
                    <a16:creationId xmlns:a16="http://schemas.microsoft.com/office/drawing/2014/main" id="{5A4519E7-B12D-4754-AC3F-F051CE249B30}"/>
                  </a:ext>
                </a:extLst>
              </p:cNvPr>
              <p:cNvSpPr>
                <a:spLocks noChangeArrowheads="1"/>
              </p:cNvSpPr>
              <p:nvPr/>
            </p:nvSpPr>
            <p:spPr bwMode="auto">
              <a:xfrm>
                <a:off x="5766479" y="1610936"/>
                <a:ext cx="29945"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1042" name="Isosceles Triangle 1041">
            <a:extLst>
              <a:ext uri="{FF2B5EF4-FFF2-40B4-BE49-F238E27FC236}">
                <a16:creationId xmlns:a16="http://schemas.microsoft.com/office/drawing/2014/main" id="{63640A0E-9C2F-4AF0-9FDF-13C415217186}"/>
              </a:ext>
            </a:extLst>
          </p:cNvPr>
          <p:cNvSpPr/>
          <p:nvPr/>
        </p:nvSpPr>
        <p:spPr bwMode="auto">
          <a:xfrm>
            <a:off x="6596736" y="3333948"/>
            <a:ext cx="213809" cy="516959"/>
          </a:xfrm>
          <a:prstGeom prst="triangle">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14" name="Speech Bubble: Rectangle 613">
            <a:extLst>
              <a:ext uri="{FF2B5EF4-FFF2-40B4-BE49-F238E27FC236}">
                <a16:creationId xmlns:a16="http://schemas.microsoft.com/office/drawing/2014/main" id="{A5FA23C0-F39F-4F51-82F3-6142092C9A78}"/>
              </a:ext>
            </a:extLst>
          </p:cNvPr>
          <p:cNvSpPr/>
          <p:nvPr/>
        </p:nvSpPr>
        <p:spPr bwMode="auto">
          <a:xfrm>
            <a:off x="5883924" y="3854447"/>
            <a:ext cx="1754706" cy="461665"/>
          </a:xfrm>
          <a:prstGeom prst="wedgeRectCallout">
            <a:avLst>
              <a:gd name="adj1" fmla="val 60208"/>
              <a:gd name="adj2" fmla="val 21131"/>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reduces analyst effort/time per incident, increasing overall SOC capacity</a:t>
            </a:r>
          </a:p>
        </p:txBody>
      </p:sp>
      <p:cxnSp>
        <p:nvCxnSpPr>
          <p:cNvPr id="245" name="Connector: Elbow 244">
            <a:extLst>
              <a:ext uri="{FF2B5EF4-FFF2-40B4-BE49-F238E27FC236}">
                <a16:creationId xmlns:a16="http://schemas.microsoft.com/office/drawing/2014/main" id="{C316C453-A573-4918-BC4E-3C10F7A5411B}"/>
              </a:ext>
            </a:extLst>
          </p:cNvPr>
          <p:cNvCxnSpPr>
            <a:cxnSpLocks/>
          </p:cNvCxnSpPr>
          <p:nvPr/>
        </p:nvCxnSpPr>
        <p:spPr>
          <a:xfrm rot="16200000" flipV="1">
            <a:off x="3406063" y="2985460"/>
            <a:ext cx="1737360" cy="1371600"/>
          </a:xfrm>
          <a:prstGeom prst="bentConnector3">
            <a:avLst>
              <a:gd name="adj1" fmla="val 23168"/>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Connector 60">
            <a:extLst>
              <a:ext uri="{FF2B5EF4-FFF2-40B4-BE49-F238E27FC236}">
                <a16:creationId xmlns:a16="http://schemas.microsoft.com/office/drawing/2014/main" id="{68DD12E7-1A72-420D-83DF-FA89A690F8F3}"/>
              </a:ext>
            </a:extLst>
          </p:cNvPr>
          <p:cNvCxnSpPr/>
          <p:nvPr/>
        </p:nvCxnSpPr>
        <p:spPr>
          <a:xfrm>
            <a:off x="3588943" y="2809113"/>
            <a:ext cx="0" cy="1732490"/>
          </a:xfrm>
          <a:prstGeom prst="line">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536" name="Group 535">
            <a:extLst>
              <a:ext uri="{FF2B5EF4-FFF2-40B4-BE49-F238E27FC236}">
                <a16:creationId xmlns:a16="http://schemas.microsoft.com/office/drawing/2014/main" id="{71E37A1B-6F50-44CF-BB94-02D83045E033}"/>
              </a:ext>
            </a:extLst>
          </p:cNvPr>
          <p:cNvGrpSpPr/>
          <p:nvPr/>
        </p:nvGrpSpPr>
        <p:grpSpPr>
          <a:xfrm>
            <a:off x="2311575" y="4460834"/>
            <a:ext cx="1368178" cy="1923001"/>
            <a:chOff x="2578872" y="4553129"/>
            <a:chExt cx="1368178" cy="1923001"/>
          </a:xfrm>
        </p:grpSpPr>
        <p:sp>
          <p:nvSpPr>
            <p:cNvPr id="465" name="Rectangle 464">
              <a:extLst>
                <a:ext uri="{FF2B5EF4-FFF2-40B4-BE49-F238E27FC236}">
                  <a16:creationId xmlns:a16="http://schemas.microsoft.com/office/drawing/2014/main" id="{07541096-B553-4E40-B78F-59688089E845}"/>
                </a:ext>
              </a:extLst>
            </p:cNvPr>
            <p:cNvSpPr/>
            <p:nvPr/>
          </p:nvSpPr>
          <p:spPr>
            <a:xfrm>
              <a:off x="2580819" y="4697166"/>
              <a:ext cx="1364286" cy="177896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5" name="Rectangle 384">
              <a:extLst>
                <a:ext uri="{FF2B5EF4-FFF2-40B4-BE49-F238E27FC236}">
                  <a16:creationId xmlns:a16="http://schemas.microsoft.com/office/drawing/2014/main" id="{AA16B5A1-8CB5-4E3F-993D-772ABBC9C155}"/>
                </a:ext>
              </a:extLst>
            </p:cNvPr>
            <p:cNvSpPr/>
            <p:nvPr/>
          </p:nvSpPr>
          <p:spPr>
            <a:xfrm>
              <a:off x="2578873" y="4553129"/>
              <a:ext cx="1368176"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Security &amp; Network</a:t>
              </a:r>
            </a:p>
          </p:txBody>
        </p:sp>
        <p:sp>
          <p:nvSpPr>
            <p:cNvPr id="464" name="Rectangle 463">
              <a:extLst>
                <a:ext uri="{FF2B5EF4-FFF2-40B4-BE49-F238E27FC236}">
                  <a16:creationId xmlns:a16="http://schemas.microsoft.com/office/drawing/2014/main" id="{A86164B3-F7E0-44B1-A36B-DA07594FD64B}"/>
                </a:ext>
              </a:extLst>
            </p:cNvPr>
            <p:cNvSpPr/>
            <p:nvPr/>
          </p:nvSpPr>
          <p:spPr>
            <a:xfrm>
              <a:off x="2578872" y="4783407"/>
              <a:ext cx="1368178" cy="343009"/>
            </a:xfrm>
            <a:prstGeom prst="rect">
              <a:avLst/>
            </a:prstGeom>
            <a:solidFill>
              <a:srgbClr val="C9E7FF"/>
            </a:solidFill>
            <a:ln>
              <a:noFill/>
            </a:ln>
          </p:spPr>
          <p:style>
            <a:lnRef idx="2">
              <a:schemeClr val="dk1"/>
            </a:lnRef>
            <a:fillRef idx="1">
              <a:schemeClr val="lt1"/>
            </a:fillRef>
            <a:effectRef idx="0">
              <a:schemeClr val="dk1"/>
            </a:effectRef>
            <a:fontRef idx="minor">
              <a:schemeClr val="dk1"/>
            </a:fontRef>
          </p:style>
          <p:txBody>
            <a:bodyPr lIns="73152"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Provide actionable security</a:t>
              </a:r>
              <a:b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alerts, raw logs, or both</a:t>
              </a:r>
            </a:p>
          </p:txBody>
        </p:sp>
        <p:pic>
          <p:nvPicPr>
            <p:cNvPr id="168" name="Picture 167" descr="A close up of a logo&#10;&#10;Description automatically generated">
              <a:extLst>
                <a:ext uri="{FF2B5EF4-FFF2-40B4-BE49-F238E27FC236}">
                  <a16:creationId xmlns:a16="http://schemas.microsoft.com/office/drawing/2014/main" id="{D941013D-1546-4AEB-A49D-473DFD68244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96183" y="6194208"/>
              <a:ext cx="259411" cy="173805"/>
            </a:xfrm>
            <a:prstGeom prst="rect">
              <a:avLst/>
            </a:prstGeom>
          </p:spPr>
        </p:pic>
        <p:pic>
          <p:nvPicPr>
            <p:cNvPr id="296" name="Picture 295" descr="A close up of a logo&#10;&#10;Description generated with high confidence">
              <a:extLst>
                <a:ext uri="{FF2B5EF4-FFF2-40B4-BE49-F238E27FC236}">
                  <a16:creationId xmlns:a16="http://schemas.microsoft.com/office/drawing/2014/main" id="{BEC1DD00-8C18-4DC0-A99E-7A50AC8CDCE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81352" y="5855548"/>
              <a:ext cx="468737" cy="298287"/>
            </a:xfrm>
            <a:prstGeom prst="rect">
              <a:avLst/>
            </a:prstGeom>
            <a:effectLst>
              <a:outerShdw blurRad="50800" dist="38100" dir="2700000" algn="tl" rotWithShape="0">
                <a:schemeClr val="tx2">
                  <a:lumMod val="75000"/>
                  <a:alpha val="40000"/>
                </a:schemeClr>
              </a:outerShdw>
            </a:effectLst>
          </p:spPr>
        </p:pic>
        <p:pic>
          <p:nvPicPr>
            <p:cNvPr id="297" name="Picture 296">
              <a:extLst>
                <a:ext uri="{FF2B5EF4-FFF2-40B4-BE49-F238E27FC236}">
                  <a16:creationId xmlns:a16="http://schemas.microsoft.com/office/drawing/2014/main" id="{6BBFCC4F-C6F2-4DC6-8E80-04EE68BECE1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0406" y="6193445"/>
              <a:ext cx="229854" cy="168560"/>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3F439909-ECD1-4213-A00B-DA9B0DCA381F}"/>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3378702" y="5713017"/>
              <a:ext cx="412029" cy="164476"/>
            </a:xfrm>
            <a:prstGeom prst="rect">
              <a:avLst/>
            </a:prstGeom>
          </p:spPr>
        </p:pic>
        <p:pic>
          <p:nvPicPr>
            <p:cNvPr id="300" name="Picture 299">
              <a:extLst>
                <a:ext uri="{FF2B5EF4-FFF2-40B4-BE49-F238E27FC236}">
                  <a16:creationId xmlns:a16="http://schemas.microsoft.com/office/drawing/2014/main" id="{6E5360EC-53B4-4E54-BA5D-88362F232820}"/>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2594857" y="5353844"/>
              <a:ext cx="671189" cy="153797"/>
            </a:xfrm>
            <a:prstGeom prst="rect">
              <a:avLst/>
            </a:prstGeom>
            <a:effectLst>
              <a:outerShdw blurRad="50800" dist="38100" dir="2700000" algn="tl" rotWithShape="0">
                <a:schemeClr val="tx2">
                  <a:lumMod val="75000"/>
                  <a:alpha val="40000"/>
                </a:schemeClr>
              </a:outerShdw>
            </a:effectLst>
          </p:spPr>
        </p:pic>
        <p:pic>
          <p:nvPicPr>
            <p:cNvPr id="301" name="Picture 300">
              <a:extLst>
                <a:ext uri="{FF2B5EF4-FFF2-40B4-BE49-F238E27FC236}">
                  <a16:creationId xmlns:a16="http://schemas.microsoft.com/office/drawing/2014/main" id="{3DC1E5A2-29BD-4DE8-922D-36DC210B4DF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83790" y="5975439"/>
              <a:ext cx="249270" cy="80597"/>
            </a:xfrm>
            <a:prstGeom prst="rect">
              <a:avLst/>
            </a:prstGeom>
          </p:spPr>
        </p:pic>
        <p:pic>
          <p:nvPicPr>
            <p:cNvPr id="306" name="Picture 2" descr="Image result for sophos png">
              <a:extLst>
                <a:ext uri="{FF2B5EF4-FFF2-40B4-BE49-F238E27FC236}">
                  <a16:creationId xmlns:a16="http://schemas.microsoft.com/office/drawing/2014/main" id="{78D820F8-1FE7-4C51-967F-0E214B06720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84249" y="5393236"/>
              <a:ext cx="424847" cy="75012"/>
            </a:xfrm>
            <a:prstGeom prst="rect">
              <a:avLst/>
            </a:prstGeom>
            <a:noFill/>
            <a:extLst>
              <a:ext uri="{909E8E84-426E-40DD-AFC4-6F175D3DCCD1}">
                <a14:hiddenFill xmlns:a14="http://schemas.microsoft.com/office/drawing/2010/main">
                  <a:solidFill>
                    <a:srgbClr val="FFFFFF"/>
                  </a:solidFill>
                </a14:hiddenFill>
              </a:ext>
            </a:extLst>
          </p:spPr>
        </p:pic>
        <p:pic>
          <p:nvPicPr>
            <p:cNvPr id="323" name="Picture 322" descr="A picture containing object&#10;&#10;Description automatically generated">
              <a:extLst>
                <a:ext uri="{FF2B5EF4-FFF2-40B4-BE49-F238E27FC236}">
                  <a16:creationId xmlns:a16="http://schemas.microsoft.com/office/drawing/2014/main" id="{98850BC5-35FD-4988-BB01-43332FF9A9CB}"/>
                </a:ext>
              </a:extLst>
            </p:cNvPr>
            <p:cNvPicPr>
              <a:picLocks noChangeAspect="1"/>
            </p:cNvPicPr>
            <p:nvPr/>
          </p:nvPicPr>
          <p:blipFill rotWithShape="1">
            <a:blip r:embed="rId18"/>
            <a:srcRect t="21546" b="26174"/>
            <a:stretch/>
          </p:blipFill>
          <p:spPr>
            <a:xfrm>
              <a:off x="3360779" y="5534111"/>
              <a:ext cx="430409" cy="150010"/>
            </a:xfrm>
            <a:prstGeom prst="rect">
              <a:avLst/>
            </a:prstGeom>
          </p:spPr>
        </p:pic>
        <p:pic>
          <p:nvPicPr>
            <p:cNvPr id="324" name="Picture 323" descr="A close up of a logo&#10;&#10;Description automatically generated">
              <a:extLst>
                <a:ext uri="{FF2B5EF4-FFF2-40B4-BE49-F238E27FC236}">
                  <a16:creationId xmlns:a16="http://schemas.microsoft.com/office/drawing/2014/main" id="{1783DD1F-88AB-4314-8385-5EB6418322CC}"/>
                </a:ext>
              </a:extLst>
            </p:cNvPr>
            <p:cNvPicPr>
              <a:picLocks noChangeAspect="1"/>
            </p:cNvPicPr>
            <p:nvPr/>
          </p:nvPicPr>
          <p:blipFill>
            <a:blip r:embed="rId19"/>
            <a:stretch>
              <a:fillRect/>
            </a:stretch>
          </p:blipFill>
          <p:spPr>
            <a:xfrm>
              <a:off x="2672991" y="5213382"/>
              <a:ext cx="552806" cy="62069"/>
            </a:xfrm>
            <a:prstGeom prst="rect">
              <a:avLst/>
            </a:prstGeom>
          </p:spPr>
        </p:pic>
        <p:pic>
          <p:nvPicPr>
            <p:cNvPr id="327" name="Picture 326">
              <a:extLst>
                <a:ext uri="{FF2B5EF4-FFF2-40B4-BE49-F238E27FC236}">
                  <a16:creationId xmlns:a16="http://schemas.microsoft.com/office/drawing/2014/main" id="{0D154C79-8FD0-41AF-A7AF-3FB74AD542E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633877" y="5519105"/>
              <a:ext cx="559377" cy="195782"/>
            </a:xfrm>
            <a:prstGeom prst="rect">
              <a:avLst/>
            </a:prstGeom>
          </p:spPr>
        </p:pic>
        <p:pic>
          <p:nvPicPr>
            <p:cNvPr id="1026" name="Picture 2">
              <a:extLst>
                <a:ext uri="{FF2B5EF4-FFF2-40B4-BE49-F238E27FC236}">
                  <a16:creationId xmlns:a16="http://schemas.microsoft.com/office/drawing/2014/main" id="{01CB446E-1CEC-4F7F-BBD3-491AE7E5E54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52025" y="5727397"/>
              <a:ext cx="624092" cy="126934"/>
            </a:xfrm>
            <a:prstGeom prst="rect">
              <a:avLst/>
            </a:prstGeom>
            <a:noFill/>
            <a:extLst>
              <a:ext uri="{909E8E84-426E-40DD-AFC4-6F175D3DCCD1}">
                <a14:hiddenFill xmlns:a14="http://schemas.microsoft.com/office/drawing/2010/main">
                  <a:solidFill>
                    <a:srgbClr val="FFFFFF"/>
                  </a:solidFill>
                </a14:hiddenFill>
              </a:ext>
            </a:extLst>
          </p:spPr>
        </p:pic>
        <p:pic>
          <p:nvPicPr>
            <p:cNvPr id="294" name="Picture 4" descr="Image result for symantec png logo">
              <a:extLst>
                <a:ext uri="{FF2B5EF4-FFF2-40B4-BE49-F238E27FC236}">
                  <a16:creationId xmlns:a16="http://schemas.microsoft.com/office/drawing/2014/main" id="{F25CEC20-B2C0-4E09-9375-DFF7362F36C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22797" y="5155919"/>
              <a:ext cx="507757" cy="160481"/>
            </a:xfrm>
            <a:prstGeom prst="rect">
              <a:avLst/>
            </a:prstGeom>
            <a:noFill/>
            <a:extLst>
              <a:ext uri="{909E8E84-426E-40DD-AFC4-6F175D3DCCD1}">
                <a14:hiddenFill xmlns:a14="http://schemas.microsoft.com/office/drawing/2010/main">
                  <a:solidFill>
                    <a:srgbClr val="FFFFFF"/>
                  </a:solidFill>
                </a14:hiddenFill>
              </a:ext>
            </a:extLst>
          </p:spPr>
        </p:pic>
        <p:pic>
          <p:nvPicPr>
            <p:cNvPr id="295" name="Picture 294" descr="A close up of a logo&#10;&#10;Description generated with very high confidence">
              <a:extLst>
                <a:ext uri="{FF2B5EF4-FFF2-40B4-BE49-F238E27FC236}">
                  <a16:creationId xmlns:a16="http://schemas.microsoft.com/office/drawing/2014/main" id="{61BBEEB4-590B-475D-A251-88E82E7CB69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158223" y="6171365"/>
              <a:ext cx="320307" cy="234892"/>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508C0B3F-516E-46B1-9D8C-3C2BA218D5B1}"/>
                </a:ext>
              </a:extLst>
            </p:cNvPr>
            <p:cNvPicPr>
              <a:picLocks noChangeAspect="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59973" y="5883883"/>
              <a:ext cx="349153" cy="235678"/>
            </a:xfrm>
            <a:prstGeom prst="rect">
              <a:avLst/>
            </a:prstGeom>
          </p:spPr>
        </p:pic>
        <p:grpSp>
          <p:nvGrpSpPr>
            <p:cNvPr id="18" name="Group 17">
              <a:extLst>
                <a:ext uri="{FF2B5EF4-FFF2-40B4-BE49-F238E27FC236}">
                  <a16:creationId xmlns:a16="http://schemas.microsoft.com/office/drawing/2014/main" id="{CEDA79A2-CD06-4489-9F50-F0B07425EC40}"/>
                </a:ext>
              </a:extLst>
            </p:cNvPr>
            <p:cNvGrpSpPr/>
            <p:nvPr/>
          </p:nvGrpSpPr>
          <p:grpSpPr>
            <a:xfrm>
              <a:off x="3593291" y="6268395"/>
              <a:ext cx="160817" cy="36587"/>
              <a:chOff x="4050545" y="6518937"/>
              <a:chExt cx="160817" cy="36587"/>
            </a:xfrm>
          </p:grpSpPr>
          <p:sp>
            <p:nvSpPr>
              <p:cNvPr id="303" name="Oval 302">
                <a:extLst>
                  <a:ext uri="{FF2B5EF4-FFF2-40B4-BE49-F238E27FC236}">
                    <a16:creationId xmlns:a16="http://schemas.microsoft.com/office/drawing/2014/main" id="{90D3AB48-2792-416F-A10D-A2D318A03081}"/>
                  </a:ext>
                </a:extLst>
              </p:cNvPr>
              <p:cNvSpPr/>
              <p:nvPr/>
            </p:nvSpPr>
            <p:spPr bwMode="auto">
              <a:xfrm>
                <a:off x="4050545"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08" name="Oval 307">
                <a:extLst>
                  <a:ext uri="{FF2B5EF4-FFF2-40B4-BE49-F238E27FC236}">
                    <a16:creationId xmlns:a16="http://schemas.microsoft.com/office/drawing/2014/main" id="{D7837F5B-2673-4D78-B18D-FC8A83947805}"/>
                  </a:ext>
                </a:extLst>
              </p:cNvPr>
              <p:cNvSpPr/>
              <p:nvPr/>
            </p:nvSpPr>
            <p:spPr bwMode="auto">
              <a:xfrm>
                <a:off x="4111326"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1" name="Oval 320">
                <a:extLst>
                  <a:ext uri="{FF2B5EF4-FFF2-40B4-BE49-F238E27FC236}">
                    <a16:creationId xmlns:a16="http://schemas.microsoft.com/office/drawing/2014/main" id="{1B6E644F-B44B-475D-8EE1-24870F8E497B}"/>
                  </a:ext>
                </a:extLst>
              </p:cNvPr>
              <p:cNvSpPr/>
              <p:nvPr/>
            </p:nvSpPr>
            <p:spPr bwMode="auto">
              <a:xfrm>
                <a:off x="4174786"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558" name="Group 557">
            <a:extLst>
              <a:ext uri="{FF2B5EF4-FFF2-40B4-BE49-F238E27FC236}">
                <a16:creationId xmlns:a16="http://schemas.microsoft.com/office/drawing/2014/main" id="{0BE98DCA-762C-47A0-A650-FF16B2D1A403}"/>
              </a:ext>
            </a:extLst>
          </p:cNvPr>
          <p:cNvGrpSpPr/>
          <p:nvPr/>
        </p:nvGrpSpPr>
        <p:grpSpPr>
          <a:xfrm>
            <a:off x="2888692" y="1792475"/>
            <a:ext cx="3025251" cy="1307827"/>
            <a:chOff x="2767495" y="1710614"/>
            <a:chExt cx="3025251" cy="1307827"/>
          </a:xfrm>
        </p:grpSpPr>
        <p:sp>
          <p:nvSpPr>
            <p:cNvPr id="325" name="Rectangle 324">
              <a:hlinkClick r:id="rId25"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D6F45720-18E0-4064-B103-9551058DB424}"/>
                </a:ext>
              </a:extLst>
            </p:cNvPr>
            <p:cNvSpPr/>
            <p:nvPr/>
          </p:nvSpPr>
          <p:spPr>
            <a:xfrm>
              <a:off x="2767495" y="1710614"/>
              <a:ext cx="3025251" cy="1307827"/>
            </a:xfrm>
            <a:prstGeom prst="rect">
              <a:avLst/>
            </a:prstGeom>
            <a:solidFill>
              <a:schemeClr val="bg1"/>
            </a:solidFill>
            <a:ln w="22225">
              <a:solidFill>
                <a:srgbClr val="0078D4"/>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Microsoft </a:t>
              </a:r>
              <a:b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Sentinel</a:t>
              </a:r>
            </a:p>
            <a:p>
              <a:pPr marL="342900" marR="0" lvl="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1" name="Group 50">
              <a:extLst>
                <a:ext uri="{FF2B5EF4-FFF2-40B4-BE49-F238E27FC236}">
                  <a16:creationId xmlns:a16="http://schemas.microsoft.com/office/drawing/2014/main" id="{2668F59A-513E-494F-8329-19F5E7C2BF8A}"/>
                </a:ext>
              </a:extLst>
            </p:cNvPr>
            <p:cNvGrpSpPr/>
            <p:nvPr/>
          </p:nvGrpSpPr>
          <p:grpSpPr>
            <a:xfrm>
              <a:off x="4105674" y="1803358"/>
              <a:ext cx="1595893" cy="246888"/>
              <a:chOff x="2006475" y="5626256"/>
              <a:chExt cx="1595893" cy="246888"/>
            </a:xfrm>
          </p:grpSpPr>
          <p:sp>
            <p:nvSpPr>
              <p:cNvPr id="503" name="Rectangle 502">
                <a:extLst>
                  <a:ext uri="{FF2B5EF4-FFF2-40B4-BE49-F238E27FC236}">
                    <a16:creationId xmlns:a16="http://schemas.microsoft.com/office/drawing/2014/main" id="{22598F77-1A1D-4A2C-B828-6B6C61A56E22}"/>
                  </a:ext>
                </a:extLst>
              </p:cNvPr>
              <p:cNvSpPr/>
              <p:nvPr/>
            </p:nvSpPr>
            <p:spPr>
              <a:xfrm>
                <a:off x="2006475" y="5626256"/>
                <a:ext cx="1595893" cy="24688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Machine Learning (ML) &amp; AI</a:t>
                </a:r>
              </a:p>
            </p:txBody>
          </p:sp>
          <p:grpSp>
            <p:nvGrpSpPr>
              <p:cNvPr id="426" name="Group 425">
                <a:extLst>
                  <a:ext uri="{FF2B5EF4-FFF2-40B4-BE49-F238E27FC236}">
                    <a16:creationId xmlns:a16="http://schemas.microsoft.com/office/drawing/2014/main" id="{2EA1C3F2-4828-4529-85F3-BDCB10731400}"/>
                  </a:ext>
                </a:extLst>
              </p:cNvPr>
              <p:cNvGrpSpPr/>
              <p:nvPr/>
            </p:nvGrpSpPr>
            <p:grpSpPr>
              <a:xfrm>
                <a:off x="2058282" y="5662385"/>
                <a:ext cx="179375" cy="179374"/>
                <a:chOff x="7772012" y="5728917"/>
                <a:chExt cx="536745" cy="536745"/>
              </a:xfrm>
            </p:grpSpPr>
            <p:sp>
              <p:nvSpPr>
                <p:cNvPr id="431" name="Freeform 974">
                  <a:extLst>
                    <a:ext uri="{FF2B5EF4-FFF2-40B4-BE49-F238E27FC236}">
                      <a16:creationId xmlns:a16="http://schemas.microsoft.com/office/drawing/2014/main" id="{2A0F0FDE-6C0D-43DD-A8CA-A94EC688A608}"/>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37" name="Oval 986">
                  <a:extLst>
                    <a:ext uri="{FF2B5EF4-FFF2-40B4-BE49-F238E27FC236}">
                      <a16:creationId xmlns:a16="http://schemas.microsoft.com/office/drawing/2014/main" id="{039D1D40-12B9-44AC-82A5-A0FA58075461}"/>
                    </a:ext>
                  </a:extLst>
                </p:cNvPr>
                <p:cNvSpPr>
                  <a:spLocks noChangeArrowheads="1"/>
                </p:cNvSpPr>
                <p:nvPr/>
              </p:nvSpPr>
              <p:spPr bwMode="auto">
                <a:xfrm>
                  <a:off x="7956191" y="6160418"/>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2" name="Oval 987">
                  <a:extLst>
                    <a:ext uri="{FF2B5EF4-FFF2-40B4-BE49-F238E27FC236}">
                      <a16:creationId xmlns:a16="http://schemas.microsoft.com/office/drawing/2014/main" id="{3A723422-8AEC-4851-A2AD-C5DA640686A2}"/>
                    </a:ext>
                  </a:extLst>
                </p:cNvPr>
                <p:cNvSpPr>
                  <a:spLocks noChangeArrowheads="1"/>
                </p:cNvSpPr>
                <p:nvPr/>
              </p:nvSpPr>
              <p:spPr bwMode="auto">
                <a:xfrm>
                  <a:off x="8203513" y="6013076"/>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3" name="Oval 988">
                  <a:extLst>
                    <a:ext uri="{FF2B5EF4-FFF2-40B4-BE49-F238E27FC236}">
                      <a16:creationId xmlns:a16="http://schemas.microsoft.com/office/drawing/2014/main" id="{658C4E52-E123-4BF3-BF7A-5684E0315E46}"/>
                    </a:ext>
                  </a:extLst>
                </p:cNvPr>
                <p:cNvSpPr>
                  <a:spLocks noChangeArrowheads="1"/>
                </p:cNvSpPr>
                <p:nvPr/>
              </p:nvSpPr>
              <p:spPr bwMode="auto">
                <a:xfrm>
                  <a:off x="7819373" y="577627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4" name="Oval 989">
                  <a:extLst>
                    <a:ext uri="{FF2B5EF4-FFF2-40B4-BE49-F238E27FC236}">
                      <a16:creationId xmlns:a16="http://schemas.microsoft.com/office/drawing/2014/main" id="{FE5CAE64-A5BB-4F23-9348-D9F98D4D566A}"/>
                    </a:ext>
                  </a:extLst>
                </p:cNvPr>
                <p:cNvSpPr>
                  <a:spLocks noChangeArrowheads="1"/>
                </p:cNvSpPr>
                <p:nvPr/>
              </p:nvSpPr>
              <p:spPr bwMode="auto">
                <a:xfrm>
                  <a:off x="7987764" y="5928881"/>
                  <a:ext cx="99984" cy="999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5" name="Oval 990">
                  <a:extLst>
                    <a:ext uri="{FF2B5EF4-FFF2-40B4-BE49-F238E27FC236}">
                      <a16:creationId xmlns:a16="http://schemas.microsoft.com/office/drawing/2014/main" id="{ECE3062C-CA12-4659-89FD-D0F74A7D0A34}"/>
                    </a:ext>
                  </a:extLst>
                </p:cNvPr>
                <p:cNvSpPr>
                  <a:spLocks noChangeArrowheads="1"/>
                </p:cNvSpPr>
                <p:nvPr/>
              </p:nvSpPr>
              <p:spPr bwMode="auto">
                <a:xfrm>
                  <a:off x="8124581" y="5728917"/>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6" name="Oval 991">
                  <a:extLst>
                    <a:ext uri="{FF2B5EF4-FFF2-40B4-BE49-F238E27FC236}">
                      <a16:creationId xmlns:a16="http://schemas.microsoft.com/office/drawing/2014/main" id="{7D44AE64-037C-42FF-A3FA-35A7EE75A8E0}"/>
                    </a:ext>
                  </a:extLst>
                </p:cNvPr>
                <p:cNvSpPr>
                  <a:spLocks noChangeArrowheads="1"/>
                </p:cNvSpPr>
                <p:nvPr/>
              </p:nvSpPr>
              <p:spPr bwMode="auto">
                <a:xfrm>
                  <a:off x="7772012" y="6013076"/>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grpSp>
        </p:grpSp>
        <p:grpSp>
          <p:nvGrpSpPr>
            <p:cNvPr id="52" name="Group 51">
              <a:extLst>
                <a:ext uri="{FF2B5EF4-FFF2-40B4-BE49-F238E27FC236}">
                  <a16:creationId xmlns:a16="http://schemas.microsoft.com/office/drawing/2014/main" id="{65406799-83EC-4519-97A1-A7388FD71B4C}"/>
                </a:ext>
              </a:extLst>
            </p:cNvPr>
            <p:cNvGrpSpPr/>
            <p:nvPr/>
          </p:nvGrpSpPr>
          <p:grpSpPr>
            <a:xfrm>
              <a:off x="4105674" y="2050318"/>
              <a:ext cx="1595893" cy="246888"/>
              <a:chOff x="2006475" y="5924916"/>
              <a:chExt cx="1595893" cy="246888"/>
            </a:xfrm>
          </p:grpSpPr>
          <p:sp>
            <p:nvSpPr>
              <p:cNvPr id="504" name="Rectangle 503">
                <a:extLst>
                  <a:ext uri="{FF2B5EF4-FFF2-40B4-BE49-F238E27FC236}">
                    <a16:creationId xmlns:a16="http://schemas.microsoft.com/office/drawing/2014/main" id="{213C42E1-77FD-49A2-9204-D9E8B6522200}"/>
                  </a:ext>
                </a:extLst>
              </p:cNvPr>
              <p:cNvSpPr/>
              <p:nvPr/>
            </p:nvSpPr>
            <p:spPr>
              <a:xfrm>
                <a:off x="2006475" y="5924916"/>
                <a:ext cx="1595893" cy="24688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 (UEBA)</a:t>
                </a:r>
              </a:p>
            </p:txBody>
          </p:sp>
          <p:grpSp>
            <p:nvGrpSpPr>
              <p:cNvPr id="405" name="Group 404">
                <a:extLst>
                  <a:ext uri="{FF2B5EF4-FFF2-40B4-BE49-F238E27FC236}">
                    <a16:creationId xmlns:a16="http://schemas.microsoft.com/office/drawing/2014/main" id="{BED628D8-DDCD-4B4C-8C93-501D0245DBD7}"/>
                  </a:ext>
                </a:extLst>
              </p:cNvPr>
              <p:cNvGrpSpPr/>
              <p:nvPr/>
            </p:nvGrpSpPr>
            <p:grpSpPr>
              <a:xfrm>
                <a:off x="2061122" y="5970184"/>
                <a:ext cx="164670" cy="142677"/>
                <a:chOff x="1098273" y="1545305"/>
                <a:chExt cx="392506" cy="340084"/>
              </a:xfrm>
            </p:grpSpPr>
            <p:sp>
              <p:nvSpPr>
                <p:cNvPr id="416" name="Rectangle 5">
                  <a:extLst>
                    <a:ext uri="{FF2B5EF4-FFF2-40B4-BE49-F238E27FC236}">
                      <a16:creationId xmlns:a16="http://schemas.microsoft.com/office/drawing/2014/main" id="{93E5FC3C-A547-4863-B07E-A76DF19C4D6D}"/>
                    </a:ext>
                  </a:extLst>
                </p:cNvPr>
                <p:cNvSpPr>
                  <a:spLocks noChangeArrowheads="1"/>
                </p:cNvSpPr>
                <p:nvPr/>
              </p:nvSpPr>
              <p:spPr bwMode="auto">
                <a:xfrm>
                  <a:off x="1098273" y="1763066"/>
                  <a:ext cx="122322" cy="12232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sp>
              <p:nvSpPr>
                <p:cNvPr id="417" name="Freeform 6">
                  <a:extLst>
                    <a:ext uri="{FF2B5EF4-FFF2-40B4-BE49-F238E27FC236}">
                      <a16:creationId xmlns:a16="http://schemas.microsoft.com/office/drawing/2014/main" id="{B55C6419-0280-49E7-A286-A4E67994C441}"/>
                    </a:ext>
                  </a:extLst>
                </p:cNvPr>
                <p:cNvSpPr>
                  <a:spLocks/>
                </p:cNvSpPr>
                <p:nvPr/>
              </p:nvSpPr>
              <p:spPr bwMode="auto">
                <a:xfrm>
                  <a:off x="1231349" y="1638055"/>
                  <a:ext cx="122322" cy="122323"/>
                </a:xfrm>
                <a:custGeom>
                  <a:avLst/>
                  <a:gdLst>
                    <a:gd name="T0" fmla="*/ 0 w 426"/>
                    <a:gd name="T1" fmla="*/ 100 h 427"/>
                    <a:gd name="T2" fmla="*/ 0 w 426"/>
                    <a:gd name="T3" fmla="*/ 327 h 427"/>
                    <a:gd name="T4" fmla="*/ 99 w 426"/>
                    <a:gd name="T5" fmla="*/ 427 h 427"/>
                    <a:gd name="T6" fmla="*/ 327 w 426"/>
                    <a:gd name="T7" fmla="*/ 427 h 427"/>
                    <a:gd name="T8" fmla="*/ 426 w 426"/>
                    <a:gd name="T9" fmla="*/ 327 h 427"/>
                    <a:gd name="T10" fmla="*/ 426 w 426"/>
                    <a:gd name="T11" fmla="*/ 100 h 427"/>
                    <a:gd name="T12" fmla="*/ 327 w 426"/>
                    <a:gd name="T13" fmla="*/ 0 h 427"/>
                    <a:gd name="T14" fmla="*/ 99 w 426"/>
                    <a:gd name="T15" fmla="*/ 0 h 427"/>
                    <a:gd name="T16" fmla="*/ 0 w 426"/>
                    <a:gd name="T17" fmla="*/ 10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0" y="100"/>
                      </a:moveTo>
                      <a:cubicBezTo>
                        <a:pt x="0" y="327"/>
                        <a:pt x="0" y="327"/>
                        <a:pt x="0" y="327"/>
                      </a:cubicBezTo>
                      <a:cubicBezTo>
                        <a:pt x="0" y="382"/>
                        <a:pt x="44" y="427"/>
                        <a:pt x="99" y="427"/>
                      </a:cubicBezTo>
                      <a:cubicBezTo>
                        <a:pt x="327" y="427"/>
                        <a:pt x="327" y="427"/>
                        <a:pt x="327" y="427"/>
                      </a:cubicBezTo>
                      <a:cubicBezTo>
                        <a:pt x="382" y="427"/>
                        <a:pt x="426" y="382"/>
                        <a:pt x="426" y="327"/>
                      </a:cubicBezTo>
                      <a:cubicBezTo>
                        <a:pt x="426" y="100"/>
                        <a:pt x="426" y="100"/>
                        <a:pt x="426" y="100"/>
                      </a:cubicBezTo>
                      <a:cubicBezTo>
                        <a:pt x="426" y="45"/>
                        <a:pt x="382" y="0"/>
                        <a:pt x="327" y="0"/>
                      </a:cubicBezTo>
                      <a:cubicBezTo>
                        <a:pt x="99" y="0"/>
                        <a:pt x="99" y="0"/>
                        <a:pt x="99" y="0"/>
                      </a:cubicBezTo>
                      <a:cubicBezTo>
                        <a:pt x="44" y="0"/>
                        <a:pt x="0" y="45"/>
                        <a:pt x="0" y="1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sp>
              <p:nvSpPr>
                <p:cNvPr id="418" name="Freeform 7">
                  <a:extLst>
                    <a:ext uri="{FF2B5EF4-FFF2-40B4-BE49-F238E27FC236}">
                      <a16:creationId xmlns:a16="http://schemas.microsoft.com/office/drawing/2014/main" id="{67629609-3376-4DDC-A248-C72766DD806C}"/>
                    </a:ext>
                  </a:extLst>
                </p:cNvPr>
                <p:cNvSpPr>
                  <a:spLocks/>
                </p:cNvSpPr>
                <p:nvPr/>
              </p:nvSpPr>
              <p:spPr bwMode="auto">
                <a:xfrm>
                  <a:off x="1368457" y="1545305"/>
                  <a:ext cx="122322" cy="120979"/>
                </a:xfrm>
                <a:custGeom>
                  <a:avLst/>
                  <a:gdLst>
                    <a:gd name="T0" fmla="*/ 0 w 426"/>
                    <a:gd name="T1" fmla="*/ 212 h 423"/>
                    <a:gd name="T2" fmla="*/ 0 w 426"/>
                    <a:gd name="T3" fmla="*/ 212 h 423"/>
                    <a:gd name="T4" fmla="*/ 211 w 426"/>
                    <a:gd name="T5" fmla="*/ 423 h 423"/>
                    <a:gd name="T6" fmla="*/ 215 w 426"/>
                    <a:gd name="T7" fmla="*/ 423 h 423"/>
                    <a:gd name="T8" fmla="*/ 426 w 426"/>
                    <a:gd name="T9" fmla="*/ 212 h 423"/>
                    <a:gd name="T10" fmla="*/ 426 w 426"/>
                    <a:gd name="T11" fmla="*/ 212 h 423"/>
                    <a:gd name="T12" fmla="*/ 215 w 426"/>
                    <a:gd name="T13" fmla="*/ 0 h 423"/>
                    <a:gd name="T14" fmla="*/ 211 w 426"/>
                    <a:gd name="T15" fmla="*/ 0 h 423"/>
                    <a:gd name="T16" fmla="*/ 0 w 426"/>
                    <a:gd name="T17" fmla="*/ 21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3">
                      <a:moveTo>
                        <a:pt x="0" y="212"/>
                      </a:moveTo>
                      <a:cubicBezTo>
                        <a:pt x="0" y="212"/>
                        <a:pt x="0" y="212"/>
                        <a:pt x="0" y="212"/>
                      </a:cubicBezTo>
                      <a:cubicBezTo>
                        <a:pt x="0" y="328"/>
                        <a:pt x="94" y="423"/>
                        <a:pt x="211" y="423"/>
                      </a:cubicBezTo>
                      <a:cubicBezTo>
                        <a:pt x="215" y="423"/>
                        <a:pt x="215" y="423"/>
                        <a:pt x="215" y="423"/>
                      </a:cubicBezTo>
                      <a:cubicBezTo>
                        <a:pt x="331" y="423"/>
                        <a:pt x="426" y="328"/>
                        <a:pt x="426" y="212"/>
                      </a:cubicBezTo>
                      <a:cubicBezTo>
                        <a:pt x="426" y="212"/>
                        <a:pt x="426" y="212"/>
                        <a:pt x="426" y="212"/>
                      </a:cubicBezTo>
                      <a:cubicBezTo>
                        <a:pt x="426" y="95"/>
                        <a:pt x="331" y="0"/>
                        <a:pt x="215" y="0"/>
                      </a:cubicBezTo>
                      <a:cubicBezTo>
                        <a:pt x="211" y="0"/>
                        <a:pt x="211" y="0"/>
                        <a:pt x="211" y="0"/>
                      </a:cubicBezTo>
                      <a:cubicBezTo>
                        <a:pt x="94" y="0"/>
                        <a:pt x="0" y="95"/>
                        <a:pt x="0" y="2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grpSp>
        </p:grpSp>
        <p:pic>
          <p:nvPicPr>
            <p:cNvPr id="28" name="Picture 27">
              <a:extLst>
                <a:ext uri="{FF2B5EF4-FFF2-40B4-BE49-F238E27FC236}">
                  <a16:creationId xmlns:a16="http://schemas.microsoft.com/office/drawing/2014/main" id="{74E034CD-8830-4991-BCD1-4D6B418CBE5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942113" y="1878499"/>
              <a:ext cx="231592" cy="276999"/>
            </a:xfrm>
            <a:prstGeom prst="rect">
              <a:avLst/>
            </a:prstGeom>
          </p:spPr>
        </p:pic>
        <p:grpSp>
          <p:nvGrpSpPr>
            <p:cNvPr id="59" name="Group 58">
              <a:extLst>
                <a:ext uri="{FF2B5EF4-FFF2-40B4-BE49-F238E27FC236}">
                  <a16:creationId xmlns:a16="http://schemas.microsoft.com/office/drawing/2014/main" id="{B013876E-791C-4B4B-936B-44E7D1B6530E}"/>
                </a:ext>
              </a:extLst>
            </p:cNvPr>
            <p:cNvGrpSpPr/>
            <p:nvPr/>
          </p:nvGrpSpPr>
          <p:grpSpPr>
            <a:xfrm>
              <a:off x="2909512" y="2630745"/>
              <a:ext cx="1166217" cy="296735"/>
              <a:chOff x="416720" y="6213215"/>
              <a:chExt cx="1166217" cy="296735"/>
            </a:xfrm>
          </p:grpSpPr>
          <p:sp>
            <p:nvSpPr>
              <p:cNvPr id="450" name="Rectangle 449">
                <a:extLst>
                  <a:ext uri="{FF2B5EF4-FFF2-40B4-BE49-F238E27FC236}">
                    <a16:creationId xmlns:a16="http://schemas.microsoft.com/office/drawing/2014/main" id="{762494C2-14D6-4346-9AC0-DA2F95711135}"/>
                  </a:ext>
                </a:extLst>
              </p:cNvPr>
              <p:cNvSpPr/>
              <p:nvPr/>
            </p:nvSpPr>
            <p:spPr>
              <a:xfrm>
                <a:off x="416720" y="6213215"/>
                <a:ext cx="1166217" cy="29673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Data Lake</a:t>
                </a:r>
              </a:p>
            </p:txBody>
          </p:sp>
          <p:grpSp>
            <p:nvGrpSpPr>
              <p:cNvPr id="36" name="Graphic 34">
                <a:extLst>
                  <a:ext uri="{FF2B5EF4-FFF2-40B4-BE49-F238E27FC236}">
                    <a16:creationId xmlns:a16="http://schemas.microsoft.com/office/drawing/2014/main" id="{0CDCAA5F-6AE9-4102-BAC5-4AA0491D5C5B}"/>
                  </a:ext>
                </a:extLst>
              </p:cNvPr>
              <p:cNvGrpSpPr/>
              <p:nvPr/>
            </p:nvGrpSpPr>
            <p:grpSpPr>
              <a:xfrm>
                <a:off x="485860" y="6287506"/>
                <a:ext cx="141248" cy="149704"/>
                <a:chOff x="1365692" y="5732234"/>
                <a:chExt cx="542925" cy="575429"/>
              </a:xfrm>
            </p:grpSpPr>
            <p:sp>
              <p:nvSpPr>
                <p:cNvPr id="37" name="Freeform: Shape 36">
                  <a:extLst>
                    <a:ext uri="{FF2B5EF4-FFF2-40B4-BE49-F238E27FC236}">
                      <a16:creationId xmlns:a16="http://schemas.microsoft.com/office/drawing/2014/main" id="{FBCD7952-7D8E-49E5-9295-751EF1C3E924}"/>
                    </a:ext>
                  </a:extLst>
                </p:cNvPr>
                <p:cNvSpPr/>
                <p:nvPr/>
              </p:nvSpPr>
              <p:spPr>
                <a:xfrm>
                  <a:off x="1375218" y="5974289"/>
                  <a:ext cx="533399" cy="333374"/>
                </a:xfrm>
                <a:custGeom>
                  <a:avLst/>
                  <a:gdLst>
                    <a:gd name="connsiteX0" fmla="*/ 513398 w 533400"/>
                    <a:gd name="connsiteY0" fmla="*/ 0 h 333375"/>
                    <a:gd name="connsiteX1" fmla="*/ 446723 w 533400"/>
                    <a:gd name="connsiteY1" fmla="*/ 37147 h 333375"/>
                    <a:gd name="connsiteX2" fmla="*/ 377190 w 533400"/>
                    <a:gd name="connsiteY2" fmla="*/ 0 h 333375"/>
                    <a:gd name="connsiteX3" fmla="*/ 310515 w 533400"/>
                    <a:gd name="connsiteY3" fmla="*/ 37147 h 333375"/>
                    <a:gd name="connsiteX4" fmla="*/ 242888 w 533400"/>
                    <a:gd name="connsiteY4" fmla="*/ 3810 h 333375"/>
                    <a:gd name="connsiteX5" fmla="*/ 178118 w 533400"/>
                    <a:gd name="connsiteY5" fmla="*/ 37147 h 333375"/>
                    <a:gd name="connsiteX6" fmla="*/ 108585 w 533400"/>
                    <a:gd name="connsiteY6" fmla="*/ 0 h 333375"/>
                    <a:gd name="connsiteX7" fmla="*/ 41910 w 533400"/>
                    <a:gd name="connsiteY7" fmla="*/ 37147 h 333375"/>
                    <a:gd name="connsiteX8" fmla="*/ 0 w 533400"/>
                    <a:gd name="connsiteY8" fmla="*/ 26670 h 333375"/>
                    <a:gd name="connsiteX9" fmla="*/ 0 w 533400"/>
                    <a:gd name="connsiteY9" fmla="*/ 27622 h 333375"/>
                    <a:gd name="connsiteX10" fmla="*/ 15240 w 533400"/>
                    <a:gd name="connsiteY10" fmla="*/ 77152 h 333375"/>
                    <a:gd name="connsiteX11" fmla="*/ 77153 w 533400"/>
                    <a:gd name="connsiteY11" fmla="*/ 181927 h 333375"/>
                    <a:gd name="connsiteX12" fmla="*/ 165735 w 533400"/>
                    <a:gd name="connsiteY12" fmla="*/ 269558 h 333375"/>
                    <a:gd name="connsiteX13" fmla="*/ 265748 w 533400"/>
                    <a:gd name="connsiteY13" fmla="*/ 339090 h 333375"/>
                    <a:gd name="connsiteX14" fmla="*/ 365760 w 533400"/>
                    <a:gd name="connsiteY14" fmla="*/ 269558 h 333375"/>
                    <a:gd name="connsiteX15" fmla="*/ 454343 w 533400"/>
                    <a:gd name="connsiteY15" fmla="*/ 181927 h 333375"/>
                    <a:gd name="connsiteX16" fmla="*/ 516255 w 533400"/>
                    <a:gd name="connsiteY16" fmla="*/ 77152 h 333375"/>
                    <a:gd name="connsiteX17" fmla="*/ 532448 w 533400"/>
                    <a:gd name="connsiteY17" fmla="*/ 29528 h 333375"/>
                    <a:gd name="connsiteX18" fmla="*/ 534353 w 533400"/>
                    <a:gd name="connsiteY18" fmla="*/ 20003 h 333375"/>
                    <a:gd name="connsiteX19" fmla="*/ 513398 w 533400"/>
                    <a:gd name="connsiteY19" fmla="*/ 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400" h="333375">
                      <a:moveTo>
                        <a:pt x="513398" y="0"/>
                      </a:moveTo>
                      <a:cubicBezTo>
                        <a:pt x="508635" y="8572"/>
                        <a:pt x="488633" y="37147"/>
                        <a:pt x="446723" y="37147"/>
                      </a:cubicBezTo>
                      <a:cubicBezTo>
                        <a:pt x="403860" y="37147"/>
                        <a:pt x="381953" y="7620"/>
                        <a:pt x="377190" y="0"/>
                      </a:cubicBezTo>
                      <a:cubicBezTo>
                        <a:pt x="372428" y="8572"/>
                        <a:pt x="352425" y="37147"/>
                        <a:pt x="310515" y="37147"/>
                      </a:cubicBezTo>
                      <a:cubicBezTo>
                        <a:pt x="272415" y="37147"/>
                        <a:pt x="251460" y="14288"/>
                        <a:pt x="242888" y="3810"/>
                      </a:cubicBezTo>
                      <a:cubicBezTo>
                        <a:pt x="235268" y="15240"/>
                        <a:pt x="216218" y="37147"/>
                        <a:pt x="178118" y="37147"/>
                      </a:cubicBezTo>
                      <a:cubicBezTo>
                        <a:pt x="135255" y="37147"/>
                        <a:pt x="113348" y="7620"/>
                        <a:pt x="108585" y="0"/>
                      </a:cubicBezTo>
                      <a:cubicBezTo>
                        <a:pt x="103823" y="8572"/>
                        <a:pt x="83820" y="37147"/>
                        <a:pt x="41910" y="37147"/>
                      </a:cubicBezTo>
                      <a:cubicBezTo>
                        <a:pt x="24765" y="37147"/>
                        <a:pt x="11430" y="32385"/>
                        <a:pt x="0" y="26670"/>
                      </a:cubicBezTo>
                      <a:cubicBezTo>
                        <a:pt x="0" y="26670"/>
                        <a:pt x="0" y="27622"/>
                        <a:pt x="0" y="27622"/>
                      </a:cubicBezTo>
                      <a:cubicBezTo>
                        <a:pt x="3810" y="44768"/>
                        <a:pt x="8573" y="60960"/>
                        <a:pt x="15240" y="77152"/>
                      </a:cubicBezTo>
                      <a:cubicBezTo>
                        <a:pt x="29528" y="115252"/>
                        <a:pt x="50483" y="150495"/>
                        <a:pt x="77153" y="181927"/>
                      </a:cubicBezTo>
                      <a:cubicBezTo>
                        <a:pt x="103823" y="213360"/>
                        <a:pt x="133350" y="242888"/>
                        <a:pt x="165735" y="269558"/>
                      </a:cubicBezTo>
                      <a:cubicBezTo>
                        <a:pt x="198120" y="296228"/>
                        <a:pt x="233363" y="319088"/>
                        <a:pt x="265748" y="339090"/>
                      </a:cubicBezTo>
                      <a:cubicBezTo>
                        <a:pt x="300990" y="319088"/>
                        <a:pt x="333375" y="295275"/>
                        <a:pt x="365760" y="269558"/>
                      </a:cubicBezTo>
                      <a:cubicBezTo>
                        <a:pt x="398145" y="243840"/>
                        <a:pt x="427673" y="214313"/>
                        <a:pt x="454343" y="181927"/>
                      </a:cubicBezTo>
                      <a:cubicBezTo>
                        <a:pt x="481013" y="149543"/>
                        <a:pt x="501015" y="115252"/>
                        <a:pt x="516255" y="77152"/>
                      </a:cubicBezTo>
                      <a:cubicBezTo>
                        <a:pt x="523875" y="61913"/>
                        <a:pt x="528638" y="45720"/>
                        <a:pt x="532448" y="29528"/>
                      </a:cubicBezTo>
                      <a:cubicBezTo>
                        <a:pt x="533400" y="26670"/>
                        <a:pt x="533400" y="22860"/>
                        <a:pt x="534353" y="20003"/>
                      </a:cubicBezTo>
                      <a:cubicBezTo>
                        <a:pt x="521018" y="12382"/>
                        <a:pt x="515303" y="3810"/>
                        <a:pt x="513398" y="0"/>
                      </a:cubicBezTo>
                      <a:close/>
                    </a:path>
                  </a:pathLst>
                </a:custGeom>
                <a:solidFill>
                  <a:srgbClr val="005A9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C4352216-647A-4EB5-8EF9-2D2309F3FF49}"/>
                    </a:ext>
                  </a:extLst>
                </p:cNvPr>
                <p:cNvSpPr/>
                <p:nvPr/>
              </p:nvSpPr>
              <p:spPr>
                <a:xfrm>
                  <a:off x="1365692" y="5732234"/>
                  <a:ext cx="542925" cy="238125"/>
                </a:xfrm>
                <a:custGeom>
                  <a:avLst/>
                  <a:gdLst>
                    <a:gd name="connsiteX0" fmla="*/ 546735 w 542925"/>
                    <a:gd name="connsiteY0" fmla="*/ 186690 h 238125"/>
                    <a:gd name="connsiteX1" fmla="*/ 546735 w 542925"/>
                    <a:gd name="connsiteY1" fmla="*/ 93345 h 238125"/>
                    <a:gd name="connsiteX2" fmla="*/ 446723 w 542925"/>
                    <a:gd name="connsiteY2" fmla="*/ 69533 h 238125"/>
                    <a:gd name="connsiteX3" fmla="*/ 355283 w 542925"/>
                    <a:gd name="connsiteY3" fmla="*/ 22860 h 238125"/>
                    <a:gd name="connsiteX4" fmla="*/ 273368 w 542925"/>
                    <a:gd name="connsiteY4" fmla="*/ 0 h 238125"/>
                    <a:gd name="connsiteX5" fmla="*/ 191453 w 542925"/>
                    <a:gd name="connsiteY5" fmla="*/ 22860 h 238125"/>
                    <a:gd name="connsiteX6" fmla="*/ 100013 w 542925"/>
                    <a:gd name="connsiteY6" fmla="*/ 69533 h 238125"/>
                    <a:gd name="connsiteX7" fmla="*/ 0 w 542925"/>
                    <a:gd name="connsiteY7" fmla="*/ 93345 h 238125"/>
                    <a:gd name="connsiteX8" fmla="*/ 0 w 542925"/>
                    <a:gd name="connsiteY8" fmla="*/ 186690 h 238125"/>
                    <a:gd name="connsiteX9" fmla="*/ 3810 w 542925"/>
                    <a:gd name="connsiteY9" fmla="*/ 231458 h 238125"/>
                    <a:gd name="connsiteX10" fmla="*/ 49530 w 542925"/>
                    <a:gd name="connsiteY10" fmla="*/ 241935 h 238125"/>
                    <a:gd name="connsiteX11" fmla="*/ 116205 w 542925"/>
                    <a:gd name="connsiteY11" fmla="*/ 204788 h 238125"/>
                    <a:gd name="connsiteX12" fmla="*/ 185738 w 542925"/>
                    <a:gd name="connsiteY12" fmla="*/ 241935 h 238125"/>
                    <a:gd name="connsiteX13" fmla="*/ 250508 w 542925"/>
                    <a:gd name="connsiteY13" fmla="*/ 208598 h 238125"/>
                    <a:gd name="connsiteX14" fmla="*/ 318135 w 542925"/>
                    <a:gd name="connsiteY14" fmla="*/ 241935 h 238125"/>
                    <a:gd name="connsiteX15" fmla="*/ 384810 w 542925"/>
                    <a:gd name="connsiteY15" fmla="*/ 204788 h 238125"/>
                    <a:gd name="connsiteX16" fmla="*/ 454343 w 542925"/>
                    <a:gd name="connsiteY16" fmla="*/ 241935 h 238125"/>
                    <a:gd name="connsiteX17" fmla="*/ 521018 w 542925"/>
                    <a:gd name="connsiteY17" fmla="*/ 204788 h 238125"/>
                    <a:gd name="connsiteX18" fmla="*/ 542925 w 542925"/>
                    <a:gd name="connsiteY18" fmla="*/ 224790 h 238125"/>
                    <a:gd name="connsiteX19" fmla="*/ 546735 w 542925"/>
                    <a:gd name="connsiteY19" fmla="*/ 18669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925" h="238125">
                      <a:moveTo>
                        <a:pt x="546735" y="186690"/>
                      </a:moveTo>
                      <a:lnTo>
                        <a:pt x="546735" y="93345"/>
                      </a:lnTo>
                      <a:cubicBezTo>
                        <a:pt x="514350" y="87630"/>
                        <a:pt x="481965" y="79058"/>
                        <a:pt x="446723" y="69533"/>
                      </a:cubicBezTo>
                      <a:cubicBezTo>
                        <a:pt x="414338" y="58103"/>
                        <a:pt x="384810" y="40005"/>
                        <a:pt x="355283" y="22860"/>
                      </a:cubicBezTo>
                      <a:cubicBezTo>
                        <a:pt x="332423" y="5715"/>
                        <a:pt x="302895" y="0"/>
                        <a:pt x="273368" y="0"/>
                      </a:cubicBezTo>
                      <a:cubicBezTo>
                        <a:pt x="243840" y="0"/>
                        <a:pt x="217170" y="5715"/>
                        <a:pt x="191453" y="22860"/>
                      </a:cubicBezTo>
                      <a:cubicBezTo>
                        <a:pt x="164783" y="40005"/>
                        <a:pt x="132398" y="58103"/>
                        <a:pt x="100013" y="69533"/>
                      </a:cubicBezTo>
                      <a:cubicBezTo>
                        <a:pt x="67628" y="79058"/>
                        <a:pt x="32385" y="87630"/>
                        <a:pt x="0" y="93345"/>
                      </a:cubicBezTo>
                      <a:lnTo>
                        <a:pt x="0" y="186690"/>
                      </a:lnTo>
                      <a:cubicBezTo>
                        <a:pt x="0" y="201930"/>
                        <a:pt x="953" y="216218"/>
                        <a:pt x="3810" y="231458"/>
                      </a:cubicBezTo>
                      <a:cubicBezTo>
                        <a:pt x="17145" y="236220"/>
                        <a:pt x="36195" y="241935"/>
                        <a:pt x="49530" y="241935"/>
                      </a:cubicBezTo>
                      <a:cubicBezTo>
                        <a:pt x="92393" y="241935"/>
                        <a:pt x="111443" y="213360"/>
                        <a:pt x="116205" y="204788"/>
                      </a:cubicBezTo>
                      <a:cubicBezTo>
                        <a:pt x="120968" y="213360"/>
                        <a:pt x="142875" y="241935"/>
                        <a:pt x="185738" y="241935"/>
                      </a:cubicBezTo>
                      <a:cubicBezTo>
                        <a:pt x="223838" y="241935"/>
                        <a:pt x="242888" y="219075"/>
                        <a:pt x="250508" y="208598"/>
                      </a:cubicBezTo>
                      <a:cubicBezTo>
                        <a:pt x="258128" y="219075"/>
                        <a:pt x="280035" y="241935"/>
                        <a:pt x="318135" y="241935"/>
                      </a:cubicBezTo>
                      <a:cubicBezTo>
                        <a:pt x="360998" y="241935"/>
                        <a:pt x="380048" y="213360"/>
                        <a:pt x="384810" y="204788"/>
                      </a:cubicBezTo>
                      <a:cubicBezTo>
                        <a:pt x="389573" y="213360"/>
                        <a:pt x="411480" y="241935"/>
                        <a:pt x="454343" y="241935"/>
                      </a:cubicBezTo>
                      <a:cubicBezTo>
                        <a:pt x="497205" y="241935"/>
                        <a:pt x="516255" y="213360"/>
                        <a:pt x="521018" y="204788"/>
                      </a:cubicBezTo>
                      <a:cubicBezTo>
                        <a:pt x="522923" y="207645"/>
                        <a:pt x="533400" y="217170"/>
                        <a:pt x="542925" y="224790"/>
                      </a:cubicBezTo>
                      <a:cubicBezTo>
                        <a:pt x="545783" y="211455"/>
                        <a:pt x="546735" y="199073"/>
                        <a:pt x="546735" y="18669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6" name="Group 55">
              <a:extLst>
                <a:ext uri="{FF2B5EF4-FFF2-40B4-BE49-F238E27FC236}">
                  <a16:creationId xmlns:a16="http://schemas.microsoft.com/office/drawing/2014/main" id="{41CA353E-3C34-4569-8A36-5A22409A5452}"/>
                </a:ext>
              </a:extLst>
            </p:cNvPr>
            <p:cNvGrpSpPr/>
            <p:nvPr/>
          </p:nvGrpSpPr>
          <p:grpSpPr>
            <a:xfrm>
              <a:off x="4078060" y="2629193"/>
              <a:ext cx="1622679" cy="298287"/>
              <a:chOff x="1588089" y="6213215"/>
              <a:chExt cx="1622679" cy="298287"/>
            </a:xfrm>
          </p:grpSpPr>
          <p:sp>
            <p:nvSpPr>
              <p:cNvPr id="451" name="Rectangle 450">
                <a:extLst>
                  <a:ext uri="{FF2B5EF4-FFF2-40B4-BE49-F238E27FC236}">
                    <a16:creationId xmlns:a16="http://schemas.microsoft.com/office/drawing/2014/main" id="{D33BB523-27DC-4B5D-A7BA-2B455AF84AEB}"/>
                  </a:ext>
                </a:extLst>
              </p:cNvPr>
              <p:cNvSpPr/>
              <p:nvPr/>
            </p:nvSpPr>
            <p:spPr>
              <a:xfrm>
                <a:off x="1588089" y="6213215"/>
                <a:ext cx="1622679" cy="298287"/>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Incident &amp; Event Management (SIEM)</a:t>
                </a:r>
              </a:p>
            </p:txBody>
          </p:sp>
          <p:grpSp>
            <p:nvGrpSpPr>
              <p:cNvPr id="455" name="Group 454">
                <a:extLst>
                  <a:ext uri="{FF2B5EF4-FFF2-40B4-BE49-F238E27FC236}">
                    <a16:creationId xmlns:a16="http://schemas.microsoft.com/office/drawing/2014/main" id="{B0DDF6EB-507E-4B6D-93C7-BE3DE26CB36B}"/>
                  </a:ext>
                </a:extLst>
              </p:cNvPr>
              <p:cNvGrpSpPr/>
              <p:nvPr/>
            </p:nvGrpSpPr>
            <p:grpSpPr>
              <a:xfrm>
                <a:off x="1696007" y="6289639"/>
                <a:ext cx="178885" cy="141617"/>
                <a:chOff x="6924544" y="4032658"/>
                <a:chExt cx="389108" cy="308044"/>
              </a:xfrm>
            </p:grpSpPr>
            <p:sp>
              <p:nvSpPr>
                <p:cNvPr id="456" name="Freeform: Shape 455">
                  <a:extLst>
                    <a:ext uri="{FF2B5EF4-FFF2-40B4-BE49-F238E27FC236}">
                      <a16:creationId xmlns:a16="http://schemas.microsoft.com/office/drawing/2014/main" id="{D589CB0D-00F4-4FF9-8C99-8E3D9F1637CA}"/>
                    </a:ext>
                  </a:extLst>
                </p:cNvPr>
                <p:cNvSpPr/>
                <p:nvPr/>
              </p:nvSpPr>
              <p:spPr>
                <a:xfrm>
                  <a:off x="6924544" y="4032658"/>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7" name="Freeform: Shape 456">
                  <a:extLst>
                    <a:ext uri="{FF2B5EF4-FFF2-40B4-BE49-F238E27FC236}">
                      <a16:creationId xmlns:a16="http://schemas.microsoft.com/office/drawing/2014/main" id="{030F4770-FCEF-4995-B79A-24553C4AB982}"/>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0" name="Freeform: Shape 459">
                  <a:extLst>
                    <a:ext uri="{FF2B5EF4-FFF2-40B4-BE49-F238E27FC236}">
                      <a16:creationId xmlns:a16="http://schemas.microsoft.com/office/drawing/2014/main" id="{0C07AE93-85D3-4D0F-AE74-CE54C64E38B6}"/>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8" name="Freeform: Shape 467">
                  <a:extLst>
                    <a:ext uri="{FF2B5EF4-FFF2-40B4-BE49-F238E27FC236}">
                      <a16:creationId xmlns:a16="http://schemas.microsoft.com/office/drawing/2014/main" id="{3E2975E2-0472-444F-AFF6-8AE707798249}"/>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9" name="Freeform: Shape 468">
                  <a:extLst>
                    <a:ext uri="{FF2B5EF4-FFF2-40B4-BE49-F238E27FC236}">
                      <a16:creationId xmlns:a16="http://schemas.microsoft.com/office/drawing/2014/main" id="{08319BB0-4851-40D6-ADD7-26BB0EE39207}"/>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Freeform: Shape 485">
                  <a:extLst>
                    <a:ext uri="{FF2B5EF4-FFF2-40B4-BE49-F238E27FC236}">
                      <a16:creationId xmlns:a16="http://schemas.microsoft.com/office/drawing/2014/main" id="{94AFE93E-C4A2-4465-A214-EC94D330EC49}"/>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3" name="Group 52">
              <a:extLst>
                <a:ext uri="{FF2B5EF4-FFF2-40B4-BE49-F238E27FC236}">
                  <a16:creationId xmlns:a16="http://schemas.microsoft.com/office/drawing/2014/main" id="{BD44AB2C-FBA5-4E4C-BC1F-69BF963CBAD1}"/>
                </a:ext>
              </a:extLst>
            </p:cNvPr>
            <p:cNvGrpSpPr/>
            <p:nvPr/>
          </p:nvGrpSpPr>
          <p:grpSpPr>
            <a:xfrm>
              <a:off x="2908277" y="2297646"/>
              <a:ext cx="2792462" cy="338554"/>
              <a:chOff x="-913264" y="5878807"/>
              <a:chExt cx="2792462" cy="338554"/>
            </a:xfrm>
          </p:grpSpPr>
          <p:sp>
            <p:nvSpPr>
              <p:cNvPr id="492" name="Rectangle 491">
                <a:extLst>
                  <a:ext uri="{FF2B5EF4-FFF2-40B4-BE49-F238E27FC236}">
                    <a16:creationId xmlns:a16="http://schemas.microsoft.com/office/drawing/2014/main" id="{4DCD41E4-1201-4E05-B9C5-42D1A8C6B686}"/>
                  </a:ext>
                </a:extLst>
              </p:cNvPr>
              <p:cNvSpPr/>
              <p:nvPr/>
            </p:nvSpPr>
            <p:spPr>
              <a:xfrm>
                <a:off x="-913264" y="5878807"/>
                <a:ext cx="2792462" cy="338554"/>
              </a:xfrm>
              <a:prstGeom prst="rect">
                <a:avLst/>
              </a:prstGeom>
              <a:solidFill>
                <a:srgbClr val="002050"/>
              </a:solidFill>
              <a:ln w="14224">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r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Security Orchestration, Automation, </a:t>
                </a:r>
                <a:b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and Remediation (SOAR)</a:t>
                </a:r>
              </a:p>
            </p:txBody>
          </p:sp>
          <p:sp>
            <p:nvSpPr>
              <p:cNvPr id="496" name="Freeform 1054">
                <a:extLst>
                  <a:ext uri="{FF2B5EF4-FFF2-40B4-BE49-F238E27FC236}">
                    <a16:creationId xmlns:a16="http://schemas.microsoft.com/office/drawing/2014/main" id="{546A2D21-EBF3-4B01-B444-51A87099B94B}"/>
                  </a:ext>
                </a:extLst>
              </p:cNvPr>
              <p:cNvSpPr>
                <a:spLocks noEditPoints="1"/>
              </p:cNvSpPr>
              <p:nvPr/>
            </p:nvSpPr>
            <p:spPr bwMode="auto">
              <a:xfrm>
                <a:off x="-851240" y="5962433"/>
                <a:ext cx="173995" cy="173995"/>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403" name="Arrow: Up-Down 402">
            <a:extLst>
              <a:ext uri="{FF2B5EF4-FFF2-40B4-BE49-F238E27FC236}">
                <a16:creationId xmlns:a16="http://schemas.microsoft.com/office/drawing/2014/main" id="{BA9159C6-6521-491E-8E61-7FEEB7F27FE5}"/>
              </a:ext>
            </a:extLst>
          </p:cNvPr>
          <p:cNvSpPr/>
          <p:nvPr/>
        </p:nvSpPr>
        <p:spPr>
          <a:xfrm rot="5400000">
            <a:off x="2707435" y="2325567"/>
            <a:ext cx="189227" cy="454850"/>
          </a:xfrm>
          <a:prstGeom prst="upDownArrow">
            <a:avLst>
              <a:gd name="adj1" fmla="val 40718"/>
              <a:gd name="adj2" fmla="val 56784"/>
            </a:avLst>
          </a:prstGeom>
          <a:solidFill>
            <a:schemeClr val="tx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06" name="Group 505">
            <a:extLst>
              <a:ext uri="{FF2B5EF4-FFF2-40B4-BE49-F238E27FC236}">
                <a16:creationId xmlns:a16="http://schemas.microsoft.com/office/drawing/2014/main" id="{83FB1952-C2FD-4AD0-AAB9-634F225AA151}"/>
              </a:ext>
            </a:extLst>
          </p:cNvPr>
          <p:cNvGrpSpPr/>
          <p:nvPr/>
        </p:nvGrpSpPr>
        <p:grpSpPr>
          <a:xfrm>
            <a:off x="3766817" y="5560875"/>
            <a:ext cx="1494714" cy="822960"/>
            <a:chOff x="3720591" y="5659520"/>
            <a:chExt cx="1494714" cy="822960"/>
          </a:xfrm>
        </p:grpSpPr>
        <p:sp>
          <p:nvSpPr>
            <p:cNvPr id="526" name="Rectangle 525">
              <a:extLst>
                <a:ext uri="{FF2B5EF4-FFF2-40B4-BE49-F238E27FC236}">
                  <a16:creationId xmlns:a16="http://schemas.microsoft.com/office/drawing/2014/main" id="{9FFC666D-6BD6-4FAA-9D0C-15636BFB0093}"/>
                </a:ext>
              </a:extLst>
            </p:cNvPr>
            <p:cNvSpPr/>
            <p:nvPr/>
          </p:nvSpPr>
          <p:spPr>
            <a:xfrm>
              <a:off x="3720592" y="5659520"/>
              <a:ext cx="1493642"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67" name="Picture 266">
              <a:extLst>
                <a:ext uri="{FF2B5EF4-FFF2-40B4-BE49-F238E27FC236}">
                  <a16:creationId xmlns:a16="http://schemas.microsoft.com/office/drawing/2014/main" id="{1BA2CC4A-B41F-4ABB-A1F5-063EB9FFCCF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793627" y="5974111"/>
              <a:ext cx="108954" cy="199713"/>
            </a:xfrm>
            <a:prstGeom prst="rect">
              <a:avLst/>
            </a:prstGeom>
          </p:spPr>
        </p:pic>
        <p:pic>
          <p:nvPicPr>
            <p:cNvPr id="268" name="Picture 267">
              <a:extLst>
                <a:ext uri="{FF2B5EF4-FFF2-40B4-BE49-F238E27FC236}">
                  <a16:creationId xmlns:a16="http://schemas.microsoft.com/office/drawing/2014/main" id="{727576B6-C79F-4034-A64D-F412F1053F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704443" y="6023531"/>
              <a:ext cx="210027" cy="112988"/>
            </a:xfrm>
            <a:prstGeom prst="rect">
              <a:avLst/>
            </a:prstGeom>
          </p:spPr>
        </p:pic>
        <p:pic>
          <p:nvPicPr>
            <p:cNvPr id="269" name="Picture 268">
              <a:extLst>
                <a:ext uri="{FF2B5EF4-FFF2-40B4-BE49-F238E27FC236}">
                  <a16:creationId xmlns:a16="http://schemas.microsoft.com/office/drawing/2014/main" id="{26A7458C-E09A-4BE1-838B-E5DCD533911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261786" y="5999088"/>
              <a:ext cx="161874" cy="161874"/>
            </a:xfrm>
            <a:prstGeom prst="rect">
              <a:avLst/>
            </a:prstGeom>
          </p:spPr>
        </p:pic>
        <p:pic>
          <p:nvPicPr>
            <p:cNvPr id="270" name="Picture 269">
              <a:extLst>
                <a:ext uri="{FF2B5EF4-FFF2-40B4-BE49-F238E27FC236}">
                  <a16:creationId xmlns:a16="http://schemas.microsoft.com/office/drawing/2014/main" id="{3E227AD3-6032-4467-B50A-76D22946114B}"/>
                </a:ext>
              </a:extLst>
            </p:cNvPr>
            <p:cNvPicPr>
              <a:picLocks noChangeAspect="1"/>
            </p:cNvPicPr>
            <p:nvPr/>
          </p:nvPicPr>
          <p:blipFill rotWithShape="1">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951758" y="5980169"/>
              <a:ext cx="195569" cy="199713"/>
            </a:xfrm>
            <a:prstGeom prst="rect">
              <a:avLst/>
            </a:prstGeom>
          </p:spPr>
        </p:pic>
        <p:pic>
          <p:nvPicPr>
            <p:cNvPr id="271" name="Picture 270">
              <a:extLst>
                <a:ext uri="{FF2B5EF4-FFF2-40B4-BE49-F238E27FC236}">
                  <a16:creationId xmlns:a16="http://schemas.microsoft.com/office/drawing/2014/main" id="{B22025F8-0A17-4C86-8294-C7BA71FD494B}"/>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460946" y="6015585"/>
              <a:ext cx="206211" cy="128881"/>
            </a:xfrm>
            <a:prstGeom prst="rect">
              <a:avLst/>
            </a:prstGeom>
          </p:spPr>
        </p:pic>
        <p:pic>
          <p:nvPicPr>
            <p:cNvPr id="273" name="Picture 272">
              <a:extLst>
                <a:ext uri="{FF2B5EF4-FFF2-40B4-BE49-F238E27FC236}">
                  <a16:creationId xmlns:a16="http://schemas.microsoft.com/office/drawing/2014/main" id="{479AAD84-B894-4B1C-A301-8AFBFB338A7F}"/>
                </a:ext>
              </a:extLst>
            </p:cNvPr>
            <p:cNvPicPr>
              <a:picLocks noChangeAspect="1"/>
            </p:cNvPicPr>
            <p:nvPr/>
          </p:nvPicPr>
          <p:blipFill rotWithShape="1">
            <a:blip r:embed="rId32">
              <a:extLst>
                <a:ext uri="{28A0092B-C50C-407E-A947-70E740481C1C}">
                  <a14:useLocalDpi xmlns:a14="http://schemas.microsoft.com/office/drawing/2010/main" val="0"/>
                </a:ext>
              </a:extLst>
            </a:blip>
            <a:srcRect l="13212" t="27676" r="12301" b="27919"/>
            <a:stretch/>
          </p:blipFill>
          <p:spPr>
            <a:xfrm>
              <a:off x="3939867" y="5989126"/>
              <a:ext cx="284633" cy="169682"/>
            </a:xfrm>
            <a:prstGeom prst="rect">
              <a:avLst/>
            </a:prstGeom>
          </p:spPr>
        </p:pic>
        <p:sp>
          <p:nvSpPr>
            <p:cNvPr id="274" name="Rectangle 273">
              <a:extLst>
                <a:ext uri="{FF2B5EF4-FFF2-40B4-BE49-F238E27FC236}">
                  <a16:creationId xmlns:a16="http://schemas.microsoft.com/office/drawing/2014/main" id="{5840A378-5DF3-45F7-A0F9-7BD32AECBFF2}"/>
                </a:ext>
              </a:extLst>
            </p:cNvPr>
            <p:cNvSpPr/>
            <p:nvPr/>
          </p:nvSpPr>
          <p:spPr>
            <a:xfrm>
              <a:off x="3720591" y="5659520"/>
              <a:ext cx="1494714"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Infrastructure &amp; Apps</a:t>
              </a:r>
            </a:p>
          </p:txBody>
        </p:sp>
        <p:sp>
          <p:nvSpPr>
            <p:cNvPr id="311" name="Freeform 6">
              <a:extLst>
                <a:ext uri="{FF2B5EF4-FFF2-40B4-BE49-F238E27FC236}">
                  <a16:creationId xmlns:a16="http://schemas.microsoft.com/office/drawing/2014/main" id="{F7CD6FAF-C5E0-4B44-9BB6-9A6A7B33CDAC}"/>
                </a:ext>
              </a:extLst>
            </p:cNvPr>
            <p:cNvSpPr>
              <a:spLocks noEditPoints="1"/>
            </p:cNvSpPr>
            <p:nvPr/>
          </p:nvSpPr>
          <p:spPr bwMode="auto">
            <a:xfrm>
              <a:off x="3782736" y="6253759"/>
              <a:ext cx="136442" cy="13499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l"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312" name="Picture 311">
              <a:extLst>
                <a:ext uri="{FF2B5EF4-FFF2-40B4-BE49-F238E27FC236}">
                  <a16:creationId xmlns:a16="http://schemas.microsoft.com/office/drawing/2014/main" id="{57697E3B-3EFF-45AD-939F-6796BA81201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314275" y="6277523"/>
              <a:ext cx="146302" cy="87466"/>
            </a:xfrm>
            <a:prstGeom prst="rect">
              <a:avLst/>
            </a:prstGeom>
          </p:spPr>
        </p:pic>
        <p:pic>
          <p:nvPicPr>
            <p:cNvPr id="169" name="Picture 168" descr="A picture containing building&#10;&#10;Description automatically generated">
              <a:extLst>
                <a:ext uri="{FF2B5EF4-FFF2-40B4-BE49-F238E27FC236}">
                  <a16:creationId xmlns:a16="http://schemas.microsoft.com/office/drawing/2014/main" id="{986E1BC5-6D71-4D0A-92FC-AE95A906E5C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530387" y="6250782"/>
              <a:ext cx="123432" cy="123432"/>
            </a:xfrm>
            <a:prstGeom prst="rect">
              <a:avLst/>
            </a:prstGeom>
          </p:spPr>
        </p:pic>
        <p:pic>
          <p:nvPicPr>
            <p:cNvPr id="411" name="Picture 410">
              <a:extLst>
                <a:ext uri="{FF2B5EF4-FFF2-40B4-BE49-F238E27FC236}">
                  <a16:creationId xmlns:a16="http://schemas.microsoft.com/office/drawing/2014/main" id="{44C68DF5-464C-4DC3-811E-B7B60F17C1AF}"/>
                </a:ext>
              </a:extLst>
            </p:cNvPr>
            <p:cNvPicPr>
              <a:picLocks noChangeAspect="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17757" y="6254352"/>
              <a:ext cx="381951" cy="133808"/>
            </a:xfrm>
            <a:prstGeom prst="rect">
              <a:avLst/>
            </a:prstGeom>
          </p:spPr>
        </p:pic>
        <p:pic>
          <p:nvPicPr>
            <p:cNvPr id="188" name="Picture 187">
              <a:extLst>
                <a:ext uri="{FF2B5EF4-FFF2-40B4-BE49-F238E27FC236}">
                  <a16:creationId xmlns:a16="http://schemas.microsoft.com/office/drawing/2014/main" id="{3CAA3352-C65F-494C-8C9F-F2558B472415}"/>
                </a:ext>
              </a:extLst>
            </p:cNvPr>
            <p:cNvPicPr>
              <a:picLocks noChangeAspect="1"/>
            </p:cNvPicPr>
            <p:nvPr/>
          </p:nvPicPr>
          <p:blipFill>
            <a:blip r:embed="rId3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4387" y="6241451"/>
              <a:ext cx="189200" cy="141080"/>
            </a:xfrm>
            <a:prstGeom prst="rect">
              <a:avLst/>
            </a:prstGeom>
          </p:spPr>
        </p:pic>
        <p:grpSp>
          <p:nvGrpSpPr>
            <p:cNvPr id="374" name="Group 373">
              <a:extLst>
                <a:ext uri="{FF2B5EF4-FFF2-40B4-BE49-F238E27FC236}">
                  <a16:creationId xmlns:a16="http://schemas.microsoft.com/office/drawing/2014/main" id="{74637619-19BE-4AD5-B427-13748521E68E}"/>
                </a:ext>
              </a:extLst>
            </p:cNvPr>
            <p:cNvGrpSpPr/>
            <p:nvPr/>
          </p:nvGrpSpPr>
          <p:grpSpPr>
            <a:xfrm>
              <a:off x="4980407" y="6306630"/>
              <a:ext cx="160816" cy="36598"/>
              <a:chOff x="6297813" y="3181591"/>
              <a:chExt cx="160855" cy="36607"/>
            </a:xfrm>
          </p:grpSpPr>
          <p:sp>
            <p:nvSpPr>
              <p:cNvPr id="375" name="Oval 374">
                <a:extLst>
                  <a:ext uri="{FF2B5EF4-FFF2-40B4-BE49-F238E27FC236}">
                    <a16:creationId xmlns:a16="http://schemas.microsoft.com/office/drawing/2014/main" id="{80E8DCB3-A684-4E3E-ACD8-71076A51DEB1}"/>
                  </a:ext>
                </a:extLst>
              </p:cNvPr>
              <p:cNvSpPr/>
              <p:nvPr/>
            </p:nvSpPr>
            <p:spPr bwMode="auto">
              <a:xfrm>
                <a:off x="6297813" y="318161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0" name="Oval 389">
                <a:extLst>
                  <a:ext uri="{FF2B5EF4-FFF2-40B4-BE49-F238E27FC236}">
                    <a16:creationId xmlns:a16="http://schemas.microsoft.com/office/drawing/2014/main" id="{F2B2CE3F-A9B0-42EC-97E7-667EBEE8C6BD}"/>
                  </a:ext>
                </a:extLst>
              </p:cNvPr>
              <p:cNvSpPr/>
              <p:nvPr/>
            </p:nvSpPr>
            <p:spPr bwMode="auto">
              <a:xfrm>
                <a:off x="6358604" y="3181609"/>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1" name="Oval 390">
                <a:extLst>
                  <a:ext uri="{FF2B5EF4-FFF2-40B4-BE49-F238E27FC236}">
                    <a16:creationId xmlns:a16="http://schemas.microsoft.com/office/drawing/2014/main" id="{6F0AF1EE-2B3C-47AD-BCC5-5AB808807584}"/>
                  </a:ext>
                </a:extLst>
              </p:cNvPr>
              <p:cNvSpPr/>
              <p:nvPr/>
            </p:nvSpPr>
            <p:spPr bwMode="auto">
              <a:xfrm>
                <a:off x="6422083" y="3181591"/>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55" name="Group 54">
            <a:extLst>
              <a:ext uri="{FF2B5EF4-FFF2-40B4-BE49-F238E27FC236}">
                <a16:creationId xmlns:a16="http://schemas.microsoft.com/office/drawing/2014/main" id="{9C8870CC-7932-4D49-AC1D-54C237918D06}"/>
              </a:ext>
            </a:extLst>
          </p:cNvPr>
          <p:cNvGrpSpPr/>
          <p:nvPr/>
        </p:nvGrpSpPr>
        <p:grpSpPr>
          <a:xfrm>
            <a:off x="5298736" y="5560875"/>
            <a:ext cx="751424" cy="822960"/>
            <a:chOff x="5298736" y="5560875"/>
            <a:chExt cx="751424" cy="822960"/>
          </a:xfrm>
        </p:grpSpPr>
        <p:grpSp>
          <p:nvGrpSpPr>
            <p:cNvPr id="360" name="Group 359">
              <a:extLst>
                <a:ext uri="{FF2B5EF4-FFF2-40B4-BE49-F238E27FC236}">
                  <a16:creationId xmlns:a16="http://schemas.microsoft.com/office/drawing/2014/main" id="{871595C1-EC92-4AB7-850D-1BF1606A5090}"/>
                </a:ext>
              </a:extLst>
            </p:cNvPr>
            <p:cNvGrpSpPr/>
            <p:nvPr/>
          </p:nvGrpSpPr>
          <p:grpSpPr>
            <a:xfrm>
              <a:off x="5298736" y="5560875"/>
              <a:ext cx="751424" cy="822960"/>
              <a:chOff x="4463880" y="5659520"/>
              <a:chExt cx="751424" cy="822960"/>
            </a:xfrm>
          </p:grpSpPr>
          <p:sp>
            <p:nvSpPr>
              <p:cNvPr id="361" name="Rectangle 360">
                <a:extLst>
                  <a:ext uri="{FF2B5EF4-FFF2-40B4-BE49-F238E27FC236}">
                    <a16:creationId xmlns:a16="http://schemas.microsoft.com/office/drawing/2014/main" id="{9A8B4DAD-E9CE-451B-AB08-6D0D638479CA}"/>
                  </a:ext>
                </a:extLst>
              </p:cNvPr>
              <p:cNvSpPr/>
              <p:nvPr/>
            </p:nvSpPr>
            <p:spPr>
              <a:xfrm>
                <a:off x="4463880" y="5659520"/>
                <a:ext cx="75035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72" name="Rectangle 371">
                <a:extLst>
                  <a:ext uri="{FF2B5EF4-FFF2-40B4-BE49-F238E27FC236}">
                    <a16:creationId xmlns:a16="http://schemas.microsoft.com/office/drawing/2014/main" id="{14B9F121-4346-42AF-A4B8-4AABAB1B608F}"/>
                  </a:ext>
                </a:extLst>
              </p:cNvPr>
              <p:cNvSpPr/>
              <p:nvPr/>
            </p:nvSpPr>
            <p:spPr>
              <a:xfrm>
                <a:off x="4464411" y="5659520"/>
                <a:ext cx="750893"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PaaS</a:t>
                </a:r>
              </a:p>
            </p:txBody>
          </p:sp>
          <p:grpSp>
            <p:nvGrpSpPr>
              <p:cNvPr id="389" name="Group 388">
                <a:extLst>
                  <a:ext uri="{FF2B5EF4-FFF2-40B4-BE49-F238E27FC236}">
                    <a16:creationId xmlns:a16="http://schemas.microsoft.com/office/drawing/2014/main" id="{B95E0473-2C27-416A-9005-CBA6344BAFC0}"/>
                  </a:ext>
                </a:extLst>
              </p:cNvPr>
              <p:cNvGrpSpPr/>
              <p:nvPr/>
            </p:nvGrpSpPr>
            <p:grpSpPr>
              <a:xfrm>
                <a:off x="4980407" y="6306630"/>
                <a:ext cx="160816" cy="36598"/>
                <a:chOff x="6297813" y="3181591"/>
                <a:chExt cx="160855" cy="36607"/>
              </a:xfrm>
            </p:grpSpPr>
            <p:sp>
              <p:nvSpPr>
                <p:cNvPr id="392" name="Oval 391">
                  <a:extLst>
                    <a:ext uri="{FF2B5EF4-FFF2-40B4-BE49-F238E27FC236}">
                      <a16:creationId xmlns:a16="http://schemas.microsoft.com/office/drawing/2014/main" id="{39BAC01E-F356-44C5-8188-0581DE8CF044}"/>
                    </a:ext>
                  </a:extLst>
                </p:cNvPr>
                <p:cNvSpPr/>
                <p:nvPr/>
              </p:nvSpPr>
              <p:spPr bwMode="auto">
                <a:xfrm>
                  <a:off x="6297813" y="318161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4" name="Oval 393">
                  <a:extLst>
                    <a:ext uri="{FF2B5EF4-FFF2-40B4-BE49-F238E27FC236}">
                      <a16:creationId xmlns:a16="http://schemas.microsoft.com/office/drawing/2014/main" id="{1A5594FF-AA88-47D9-9957-73D29AA243D5}"/>
                    </a:ext>
                  </a:extLst>
                </p:cNvPr>
                <p:cNvSpPr/>
                <p:nvPr/>
              </p:nvSpPr>
              <p:spPr bwMode="auto">
                <a:xfrm>
                  <a:off x="6358604" y="3181609"/>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6" name="Oval 395">
                  <a:extLst>
                    <a:ext uri="{FF2B5EF4-FFF2-40B4-BE49-F238E27FC236}">
                      <a16:creationId xmlns:a16="http://schemas.microsoft.com/office/drawing/2014/main" id="{D8DE55B4-7871-4458-8CAE-2830BD7F438F}"/>
                    </a:ext>
                  </a:extLst>
                </p:cNvPr>
                <p:cNvSpPr/>
                <p:nvPr/>
              </p:nvSpPr>
              <p:spPr bwMode="auto">
                <a:xfrm>
                  <a:off x="6422083" y="3181591"/>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378" name="Group 377">
              <a:extLst>
                <a:ext uri="{FF2B5EF4-FFF2-40B4-BE49-F238E27FC236}">
                  <a16:creationId xmlns:a16="http://schemas.microsoft.com/office/drawing/2014/main" id="{5876E619-AB75-4D38-B73D-646C286ADFFD}"/>
                </a:ext>
              </a:extLst>
            </p:cNvPr>
            <p:cNvGrpSpPr/>
            <p:nvPr/>
          </p:nvGrpSpPr>
          <p:grpSpPr>
            <a:xfrm>
              <a:off x="5811037" y="5886932"/>
              <a:ext cx="117648" cy="116092"/>
              <a:chOff x="8051303" y="5878037"/>
              <a:chExt cx="596865" cy="523037"/>
            </a:xfrm>
          </p:grpSpPr>
          <p:sp>
            <p:nvSpPr>
              <p:cNvPr id="384" name="Freeform: Shape 383">
                <a:extLst>
                  <a:ext uri="{FF2B5EF4-FFF2-40B4-BE49-F238E27FC236}">
                    <a16:creationId xmlns:a16="http://schemas.microsoft.com/office/drawing/2014/main" id="{F8877440-0400-49C5-8A78-8EDC1D255954}"/>
                  </a:ext>
                </a:extLst>
              </p:cNvPr>
              <p:cNvSpPr/>
              <p:nvPr/>
            </p:nvSpPr>
            <p:spPr>
              <a:xfrm>
                <a:off x="8301788" y="5878037"/>
                <a:ext cx="346380" cy="519572"/>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C1C1C1"/>
              </a:solidFill>
              <a:ln w="9525" cap="flat">
                <a:noFill/>
                <a:prstDash val="solid"/>
                <a:miter/>
              </a:ln>
            </p:spPr>
            <p:txBody>
              <a:bodyPr rtlCol="0" anchor="ct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1A1A1A"/>
                  </a:solidFill>
                  <a:effectLst/>
                  <a:uLnTx/>
                  <a:uFillTx/>
                  <a:latin typeface="Segoe UI"/>
                  <a:ea typeface="+mn-ea"/>
                  <a:cs typeface="+mn-cs"/>
                </a:endParaRPr>
              </a:p>
            </p:txBody>
          </p:sp>
          <p:sp>
            <p:nvSpPr>
              <p:cNvPr id="387" name="Freeform: Shape 386">
                <a:extLst>
                  <a:ext uri="{FF2B5EF4-FFF2-40B4-BE49-F238E27FC236}">
                    <a16:creationId xmlns:a16="http://schemas.microsoft.com/office/drawing/2014/main" id="{69A761B0-2FFC-4B92-B913-7F094B249010}"/>
                  </a:ext>
                </a:extLst>
              </p:cNvPr>
              <p:cNvSpPr/>
              <p:nvPr/>
            </p:nvSpPr>
            <p:spPr>
              <a:xfrm flipH="1">
                <a:off x="8051303" y="5881501"/>
                <a:ext cx="261721" cy="519573"/>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737373"/>
              </a:solidFill>
              <a:ln w="9525" cap="flat">
                <a:noFill/>
                <a:prstDash val="solid"/>
                <a:miter/>
              </a:ln>
            </p:spPr>
            <p:txBody>
              <a:bodyPr rtlCol="0" anchor="ct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47" name="Graphic 33">
              <a:extLst>
                <a:ext uri="{FF2B5EF4-FFF2-40B4-BE49-F238E27FC236}">
                  <a16:creationId xmlns:a16="http://schemas.microsoft.com/office/drawing/2014/main" id="{C21C025F-50E4-4943-93BE-537F7959D059}"/>
                </a:ext>
              </a:extLst>
            </p:cNvPr>
            <p:cNvGrpSpPr/>
            <p:nvPr/>
          </p:nvGrpSpPr>
          <p:grpSpPr>
            <a:xfrm>
              <a:off x="5572445" y="5900354"/>
              <a:ext cx="121402" cy="93478"/>
              <a:chOff x="9214624" y="5352522"/>
              <a:chExt cx="755282" cy="599017"/>
            </a:xfrm>
          </p:grpSpPr>
          <p:sp>
            <p:nvSpPr>
              <p:cNvPr id="449" name="Freeform: Shape 448">
                <a:extLst>
                  <a:ext uri="{FF2B5EF4-FFF2-40B4-BE49-F238E27FC236}">
                    <a16:creationId xmlns:a16="http://schemas.microsoft.com/office/drawing/2014/main" id="{6B5A20A1-2EF4-4366-BF95-27332F670C49}"/>
                  </a:ext>
                </a:extLst>
              </p:cNvPr>
              <p:cNvSpPr/>
              <p:nvPr/>
            </p:nvSpPr>
            <p:spPr>
              <a:xfrm>
                <a:off x="9214624" y="5352522"/>
                <a:ext cx="755282" cy="599017"/>
              </a:xfrm>
              <a:custGeom>
                <a:avLst/>
                <a:gdLst>
                  <a:gd name="connsiteX0" fmla="*/ 0 w 755282"/>
                  <a:gd name="connsiteY0" fmla="*/ 20835 h 599017"/>
                  <a:gd name="connsiteX1" fmla="*/ 0 w 755282"/>
                  <a:gd name="connsiteY1" fmla="*/ 20835 h 599017"/>
                  <a:gd name="connsiteX2" fmla="*/ 0 w 755282"/>
                  <a:gd name="connsiteY2" fmla="*/ 458378 h 599017"/>
                  <a:gd name="connsiteX3" fmla="*/ 20835 w 755282"/>
                  <a:gd name="connsiteY3" fmla="*/ 481818 h 599017"/>
                  <a:gd name="connsiteX4" fmla="*/ 348992 w 755282"/>
                  <a:gd name="connsiteY4" fmla="*/ 481818 h 599017"/>
                  <a:gd name="connsiteX5" fmla="*/ 348992 w 755282"/>
                  <a:gd name="connsiteY5" fmla="*/ 549533 h 599017"/>
                  <a:gd name="connsiteX6" fmla="*/ 231793 w 755282"/>
                  <a:gd name="connsiteY6" fmla="*/ 549533 h 599017"/>
                  <a:gd name="connsiteX7" fmla="*/ 231793 w 755282"/>
                  <a:gd name="connsiteY7" fmla="*/ 599017 h 599017"/>
                  <a:gd name="connsiteX8" fmla="*/ 523489 w 755282"/>
                  <a:gd name="connsiteY8" fmla="*/ 599017 h 599017"/>
                  <a:gd name="connsiteX9" fmla="*/ 523489 w 755282"/>
                  <a:gd name="connsiteY9" fmla="*/ 549533 h 599017"/>
                  <a:gd name="connsiteX10" fmla="*/ 406290 w 755282"/>
                  <a:gd name="connsiteY10" fmla="*/ 549533 h 599017"/>
                  <a:gd name="connsiteX11" fmla="*/ 406290 w 755282"/>
                  <a:gd name="connsiteY11" fmla="*/ 481818 h 599017"/>
                  <a:gd name="connsiteX12" fmla="*/ 737051 w 755282"/>
                  <a:gd name="connsiteY12" fmla="*/ 481818 h 599017"/>
                  <a:gd name="connsiteX13" fmla="*/ 760491 w 755282"/>
                  <a:gd name="connsiteY13" fmla="*/ 458378 h 599017"/>
                  <a:gd name="connsiteX14" fmla="*/ 760491 w 755282"/>
                  <a:gd name="connsiteY14" fmla="*/ 20835 h 599017"/>
                  <a:gd name="connsiteX15" fmla="*/ 737051 w 755282"/>
                  <a:gd name="connsiteY15" fmla="*/ 0 h 599017"/>
                  <a:gd name="connsiteX16" fmla="*/ 20835 w 755282"/>
                  <a:gd name="connsiteY16" fmla="*/ 0 h 599017"/>
                  <a:gd name="connsiteX17" fmla="*/ 0 w 755282"/>
                  <a:gd name="connsiteY17" fmla="*/ 20835 h 599017"/>
                  <a:gd name="connsiteX18" fmla="*/ 0 w 755282"/>
                  <a:gd name="connsiteY18" fmla="*/ 20835 h 5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282" h="599017">
                    <a:moveTo>
                      <a:pt x="0" y="20835"/>
                    </a:moveTo>
                    <a:lnTo>
                      <a:pt x="0" y="20835"/>
                    </a:lnTo>
                    <a:lnTo>
                      <a:pt x="0" y="458378"/>
                    </a:lnTo>
                    <a:cubicBezTo>
                      <a:pt x="0" y="471400"/>
                      <a:pt x="7813" y="481818"/>
                      <a:pt x="20835" y="481818"/>
                    </a:cubicBezTo>
                    <a:lnTo>
                      <a:pt x="348992" y="481818"/>
                    </a:lnTo>
                    <a:lnTo>
                      <a:pt x="348992" y="549533"/>
                    </a:lnTo>
                    <a:lnTo>
                      <a:pt x="231793" y="549533"/>
                    </a:lnTo>
                    <a:lnTo>
                      <a:pt x="231793" y="599017"/>
                    </a:lnTo>
                    <a:lnTo>
                      <a:pt x="523489" y="599017"/>
                    </a:lnTo>
                    <a:lnTo>
                      <a:pt x="523489" y="549533"/>
                    </a:lnTo>
                    <a:lnTo>
                      <a:pt x="406290" y="549533"/>
                    </a:lnTo>
                    <a:lnTo>
                      <a:pt x="406290" y="481818"/>
                    </a:lnTo>
                    <a:lnTo>
                      <a:pt x="737051" y="481818"/>
                    </a:lnTo>
                    <a:cubicBezTo>
                      <a:pt x="750073" y="481818"/>
                      <a:pt x="760491" y="471400"/>
                      <a:pt x="760491" y="458378"/>
                    </a:cubicBezTo>
                    <a:lnTo>
                      <a:pt x="760491" y="20835"/>
                    </a:lnTo>
                    <a:cubicBezTo>
                      <a:pt x="760491" y="7813"/>
                      <a:pt x="750073" y="0"/>
                      <a:pt x="737051" y="0"/>
                    </a:cubicBezTo>
                    <a:lnTo>
                      <a:pt x="20835" y="0"/>
                    </a:lnTo>
                    <a:cubicBezTo>
                      <a:pt x="7813" y="0"/>
                      <a:pt x="0" y="7813"/>
                      <a:pt x="0" y="20835"/>
                    </a:cubicBezTo>
                    <a:lnTo>
                      <a:pt x="0" y="20835"/>
                    </a:lnTo>
                    <a:close/>
                  </a:path>
                </a:pathLst>
              </a:custGeom>
              <a:solidFill>
                <a:schemeClr val="accent1"/>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grpSp>
            <p:nvGrpSpPr>
              <p:cNvPr id="452" name="Graphic 33">
                <a:extLst>
                  <a:ext uri="{FF2B5EF4-FFF2-40B4-BE49-F238E27FC236}">
                    <a16:creationId xmlns:a16="http://schemas.microsoft.com/office/drawing/2014/main" id="{E55A5F6B-7309-4EFE-9D0D-E83F55DB2C7C}"/>
                  </a:ext>
                </a:extLst>
              </p:cNvPr>
              <p:cNvGrpSpPr/>
              <p:nvPr/>
            </p:nvGrpSpPr>
            <p:grpSpPr>
              <a:xfrm>
                <a:off x="9469857" y="5451490"/>
                <a:ext cx="244816" cy="270860"/>
                <a:chOff x="9469857" y="5451490"/>
                <a:chExt cx="244816" cy="270860"/>
              </a:xfrm>
              <a:solidFill>
                <a:srgbClr val="FFFFFF"/>
              </a:solidFill>
            </p:grpSpPr>
            <p:sp>
              <p:nvSpPr>
                <p:cNvPr id="454" name="Freeform: Shape 453">
                  <a:extLst>
                    <a:ext uri="{FF2B5EF4-FFF2-40B4-BE49-F238E27FC236}">
                      <a16:creationId xmlns:a16="http://schemas.microsoft.com/office/drawing/2014/main" id="{39E634A9-B0AD-4DF5-94D5-16427CCF9AB6}"/>
                    </a:ext>
                  </a:extLst>
                </p:cNvPr>
                <p:cNvSpPr/>
                <p:nvPr/>
              </p:nvSpPr>
              <p:spPr>
                <a:xfrm>
                  <a:off x="9482879" y="5451490"/>
                  <a:ext cx="208354" cy="130221"/>
                </a:xfrm>
                <a:custGeom>
                  <a:avLst/>
                  <a:gdLst>
                    <a:gd name="connsiteX0" fmla="*/ 229189 w 208353"/>
                    <a:gd name="connsiteY0" fmla="*/ 67715 h 130221"/>
                    <a:gd name="connsiteX1" fmla="*/ 114595 w 208353"/>
                    <a:gd name="connsiteY1" fmla="*/ 0 h 130221"/>
                    <a:gd name="connsiteX2" fmla="*/ 0 w 208353"/>
                    <a:gd name="connsiteY2" fmla="*/ 67715 h 130221"/>
                    <a:gd name="connsiteX3" fmla="*/ 0 w 208353"/>
                    <a:gd name="connsiteY3" fmla="*/ 70319 h 130221"/>
                    <a:gd name="connsiteX4" fmla="*/ 114595 w 208353"/>
                    <a:gd name="connsiteY4" fmla="*/ 135430 h 130221"/>
                    <a:gd name="connsiteX5" fmla="*/ 229189 w 208353"/>
                    <a:gd name="connsiteY5" fmla="*/ 70319 h 130221"/>
                    <a:gd name="connsiteX6" fmla="*/ 229189 w 208353"/>
                    <a:gd name="connsiteY6" fmla="*/ 67715 h 13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353" h="130221">
                      <a:moveTo>
                        <a:pt x="229189" y="67715"/>
                      </a:moveTo>
                      <a:lnTo>
                        <a:pt x="114595" y="0"/>
                      </a:lnTo>
                      <a:lnTo>
                        <a:pt x="0" y="67715"/>
                      </a:lnTo>
                      <a:lnTo>
                        <a:pt x="0" y="70319"/>
                      </a:lnTo>
                      <a:lnTo>
                        <a:pt x="114595" y="135430"/>
                      </a:lnTo>
                      <a:lnTo>
                        <a:pt x="229189" y="70319"/>
                      </a:lnTo>
                      <a:lnTo>
                        <a:pt x="229189"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sp>
              <p:nvSpPr>
                <p:cNvPr id="461" name="Freeform: Shape 460">
                  <a:extLst>
                    <a:ext uri="{FF2B5EF4-FFF2-40B4-BE49-F238E27FC236}">
                      <a16:creationId xmlns:a16="http://schemas.microsoft.com/office/drawing/2014/main" id="{8DEBD10A-8DA4-4481-B076-DC3A959D6302}"/>
                    </a:ext>
                  </a:extLst>
                </p:cNvPr>
                <p:cNvSpPr/>
                <p:nvPr/>
              </p:nvSpPr>
              <p:spPr>
                <a:xfrm>
                  <a:off x="9610496" y="5540040"/>
                  <a:ext cx="104177" cy="182310"/>
                </a:xfrm>
                <a:custGeom>
                  <a:avLst/>
                  <a:gdLst>
                    <a:gd name="connsiteX0" fmla="*/ 0 w 104176"/>
                    <a:gd name="connsiteY0" fmla="*/ 67715 h 182309"/>
                    <a:gd name="connsiteX1" fmla="*/ 0 w 104176"/>
                    <a:gd name="connsiteY1" fmla="*/ 197936 h 182309"/>
                    <a:gd name="connsiteX2" fmla="*/ 114595 w 104176"/>
                    <a:gd name="connsiteY2" fmla="*/ 132826 h 182309"/>
                    <a:gd name="connsiteX3" fmla="*/ 114595 w 104176"/>
                    <a:gd name="connsiteY3" fmla="*/ 0 h 182309"/>
                    <a:gd name="connsiteX4" fmla="*/ 0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0" y="67715"/>
                      </a:moveTo>
                      <a:lnTo>
                        <a:pt x="0" y="197936"/>
                      </a:lnTo>
                      <a:lnTo>
                        <a:pt x="114595" y="132826"/>
                      </a:lnTo>
                      <a:lnTo>
                        <a:pt x="114595" y="0"/>
                      </a:lnTo>
                      <a:lnTo>
                        <a:pt x="0"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sp>
              <p:nvSpPr>
                <p:cNvPr id="462" name="Freeform: Shape 461">
                  <a:extLst>
                    <a:ext uri="{FF2B5EF4-FFF2-40B4-BE49-F238E27FC236}">
                      <a16:creationId xmlns:a16="http://schemas.microsoft.com/office/drawing/2014/main" id="{01668E7B-1476-43F3-8623-7881009AD54D}"/>
                    </a:ext>
                  </a:extLst>
                </p:cNvPr>
                <p:cNvSpPr/>
                <p:nvPr/>
              </p:nvSpPr>
              <p:spPr>
                <a:xfrm>
                  <a:off x="9469857" y="5540040"/>
                  <a:ext cx="104177" cy="182310"/>
                </a:xfrm>
                <a:custGeom>
                  <a:avLst/>
                  <a:gdLst>
                    <a:gd name="connsiteX0" fmla="*/ 117199 w 104176"/>
                    <a:gd name="connsiteY0" fmla="*/ 67715 h 182309"/>
                    <a:gd name="connsiteX1" fmla="*/ 0 w 104176"/>
                    <a:gd name="connsiteY1" fmla="*/ 0 h 182309"/>
                    <a:gd name="connsiteX2" fmla="*/ 0 w 104176"/>
                    <a:gd name="connsiteY2" fmla="*/ 132826 h 182309"/>
                    <a:gd name="connsiteX3" fmla="*/ 114595 w 104176"/>
                    <a:gd name="connsiteY3" fmla="*/ 197936 h 182309"/>
                    <a:gd name="connsiteX4" fmla="*/ 117199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117199" y="67715"/>
                      </a:moveTo>
                      <a:lnTo>
                        <a:pt x="0" y="0"/>
                      </a:lnTo>
                      <a:lnTo>
                        <a:pt x="0" y="132826"/>
                      </a:lnTo>
                      <a:lnTo>
                        <a:pt x="114595" y="197936"/>
                      </a:lnTo>
                      <a:lnTo>
                        <a:pt x="117199"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grpSp>
        </p:grpSp>
        <p:pic>
          <p:nvPicPr>
            <p:cNvPr id="466" name="Picture 465">
              <a:extLst>
                <a:ext uri="{FF2B5EF4-FFF2-40B4-BE49-F238E27FC236}">
                  <a16:creationId xmlns:a16="http://schemas.microsoft.com/office/drawing/2014/main" id="{7120EF1E-05A6-4F0F-B700-3300913FAC80}"/>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5363354" y="5894373"/>
              <a:ext cx="99552" cy="96652"/>
            </a:xfrm>
            <a:prstGeom prst="rect">
              <a:avLst/>
            </a:prstGeom>
          </p:spPr>
        </p:pic>
        <p:grpSp>
          <p:nvGrpSpPr>
            <p:cNvPr id="471" name="Group 470">
              <a:extLst>
                <a:ext uri="{FF2B5EF4-FFF2-40B4-BE49-F238E27FC236}">
                  <a16:creationId xmlns:a16="http://schemas.microsoft.com/office/drawing/2014/main" id="{2EC5B484-5F72-4D2A-8B28-190CC2A1B042}"/>
                </a:ext>
              </a:extLst>
            </p:cNvPr>
            <p:cNvGrpSpPr/>
            <p:nvPr/>
          </p:nvGrpSpPr>
          <p:grpSpPr>
            <a:xfrm>
              <a:off x="5349903" y="6155109"/>
              <a:ext cx="121788" cy="119264"/>
              <a:chOff x="10854228" y="3989686"/>
              <a:chExt cx="379602" cy="382863"/>
            </a:xfrm>
          </p:grpSpPr>
          <p:sp>
            <p:nvSpPr>
              <p:cNvPr id="472" name="Rectangle 471">
                <a:extLst>
                  <a:ext uri="{FF2B5EF4-FFF2-40B4-BE49-F238E27FC236}">
                    <a16:creationId xmlns:a16="http://schemas.microsoft.com/office/drawing/2014/main" id="{55024B5B-294E-4B82-A9D3-141DF1A8D0A5}"/>
                  </a:ext>
                </a:extLst>
              </p:cNvPr>
              <p:cNvSpPr/>
              <p:nvPr/>
            </p:nvSpPr>
            <p:spPr bwMode="auto">
              <a:xfrm rot="19125560" flipH="1">
                <a:off x="10978090" y="4049972"/>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473" name="Rectangle 472">
                <a:extLst>
                  <a:ext uri="{FF2B5EF4-FFF2-40B4-BE49-F238E27FC236}">
                    <a16:creationId xmlns:a16="http://schemas.microsoft.com/office/drawing/2014/main" id="{1C1CD13A-75DE-4C82-9773-545553524149}"/>
                  </a:ext>
                </a:extLst>
              </p:cNvPr>
              <p:cNvSpPr/>
              <p:nvPr/>
            </p:nvSpPr>
            <p:spPr bwMode="auto">
              <a:xfrm rot="2161206" flipH="1">
                <a:off x="11091916" y="4024737"/>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487" name="Rectangle 486">
                <a:extLst>
                  <a:ext uri="{FF2B5EF4-FFF2-40B4-BE49-F238E27FC236}">
                    <a16:creationId xmlns:a16="http://schemas.microsoft.com/office/drawing/2014/main" id="{B502CF9D-67CD-4D4B-86AD-35DDBDC11A96}"/>
                  </a:ext>
                </a:extLst>
              </p:cNvPr>
              <p:cNvSpPr/>
              <p:nvPr/>
            </p:nvSpPr>
            <p:spPr bwMode="auto">
              <a:xfrm rot="3931757" flipH="1">
                <a:off x="10953277" y="4159000"/>
                <a:ext cx="18287" cy="133939"/>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489" name="Rectangle 488">
                <a:extLst>
                  <a:ext uri="{FF2B5EF4-FFF2-40B4-BE49-F238E27FC236}">
                    <a16:creationId xmlns:a16="http://schemas.microsoft.com/office/drawing/2014/main" id="{C761AA9F-D31A-4C7A-8B86-0F066E9A880E}"/>
                  </a:ext>
                </a:extLst>
              </p:cNvPr>
              <p:cNvSpPr/>
              <p:nvPr/>
            </p:nvSpPr>
            <p:spPr bwMode="auto">
              <a:xfrm rot="16538738" flipH="1">
                <a:off x="11108130" y="4124703"/>
                <a:ext cx="18287" cy="133939"/>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491" name="Rectangle 490">
                <a:extLst>
                  <a:ext uri="{FF2B5EF4-FFF2-40B4-BE49-F238E27FC236}">
                    <a16:creationId xmlns:a16="http://schemas.microsoft.com/office/drawing/2014/main" id="{2D40E5D3-4C7A-4FC5-971E-1E81CF97F6A9}"/>
                  </a:ext>
                </a:extLst>
              </p:cNvPr>
              <p:cNvSpPr/>
              <p:nvPr/>
            </p:nvSpPr>
            <p:spPr bwMode="auto">
              <a:xfrm rot="20658908" flipH="1">
                <a:off x="11059269" y="4195199"/>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94" name="Group 493">
                <a:extLst>
                  <a:ext uri="{FF2B5EF4-FFF2-40B4-BE49-F238E27FC236}">
                    <a16:creationId xmlns:a16="http://schemas.microsoft.com/office/drawing/2014/main" id="{AB005983-88EC-4B8F-BBDA-10F6B99E0D9D}"/>
                  </a:ext>
                </a:extLst>
              </p:cNvPr>
              <p:cNvGrpSpPr/>
              <p:nvPr/>
            </p:nvGrpSpPr>
            <p:grpSpPr>
              <a:xfrm>
                <a:off x="10854228" y="3989686"/>
                <a:ext cx="379602" cy="382863"/>
                <a:chOff x="10854228" y="3989686"/>
                <a:chExt cx="379602" cy="382863"/>
              </a:xfrm>
            </p:grpSpPr>
            <p:sp>
              <p:nvSpPr>
                <p:cNvPr id="495" name="Oval 494">
                  <a:extLst>
                    <a:ext uri="{FF2B5EF4-FFF2-40B4-BE49-F238E27FC236}">
                      <a16:creationId xmlns:a16="http://schemas.microsoft.com/office/drawing/2014/main" id="{D6514D0E-26B2-4C8B-A300-C36597A8EEEF}"/>
                    </a:ext>
                  </a:extLst>
                </p:cNvPr>
                <p:cNvSpPr/>
                <p:nvPr/>
              </p:nvSpPr>
              <p:spPr bwMode="auto">
                <a:xfrm>
                  <a:off x="10974270" y="4114134"/>
                  <a:ext cx="139622" cy="1396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502" name="Oval 501">
                  <a:extLst>
                    <a:ext uri="{FF2B5EF4-FFF2-40B4-BE49-F238E27FC236}">
                      <a16:creationId xmlns:a16="http://schemas.microsoft.com/office/drawing/2014/main" id="{8E54F281-3E8C-4ACB-9D41-1CE0401DD769}"/>
                    </a:ext>
                  </a:extLst>
                </p:cNvPr>
                <p:cNvSpPr/>
                <p:nvPr/>
              </p:nvSpPr>
              <p:spPr bwMode="auto">
                <a:xfrm>
                  <a:off x="11101607" y="3989686"/>
                  <a:ext cx="85242"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512" name="Oval 511">
                  <a:extLst>
                    <a:ext uri="{FF2B5EF4-FFF2-40B4-BE49-F238E27FC236}">
                      <a16:creationId xmlns:a16="http://schemas.microsoft.com/office/drawing/2014/main" id="{DF701DE9-AC77-450E-A925-1B9E0FAE3DEE}"/>
                    </a:ext>
                  </a:extLst>
                </p:cNvPr>
                <p:cNvSpPr/>
                <p:nvPr/>
              </p:nvSpPr>
              <p:spPr bwMode="auto">
                <a:xfrm>
                  <a:off x="10902749" y="4016582"/>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514" name="Oval 513">
                  <a:extLst>
                    <a:ext uri="{FF2B5EF4-FFF2-40B4-BE49-F238E27FC236}">
                      <a16:creationId xmlns:a16="http://schemas.microsoft.com/office/drawing/2014/main" id="{E282FAF6-030D-49AD-8750-139D1264DB04}"/>
                    </a:ext>
                  </a:extLst>
                </p:cNvPr>
                <p:cNvSpPr/>
                <p:nvPr/>
              </p:nvSpPr>
              <p:spPr bwMode="auto">
                <a:xfrm>
                  <a:off x="10854228" y="4211133"/>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516" name="Oval 515">
                  <a:extLst>
                    <a:ext uri="{FF2B5EF4-FFF2-40B4-BE49-F238E27FC236}">
                      <a16:creationId xmlns:a16="http://schemas.microsoft.com/office/drawing/2014/main" id="{80521537-93E6-4569-BC66-B9CBA54A0609}"/>
                    </a:ext>
                  </a:extLst>
                </p:cNvPr>
                <p:cNvSpPr/>
                <p:nvPr/>
              </p:nvSpPr>
              <p:spPr bwMode="auto">
                <a:xfrm>
                  <a:off x="11148586" y="4161163"/>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517" name="Oval 516">
                  <a:extLst>
                    <a:ext uri="{FF2B5EF4-FFF2-40B4-BE49-F238E27FC236}">
                      <a16:creationId xmlns:a16="http://schemas.microsoft.com/office/drawing/2014/main" id="{2F470558-877F-4C92-B237-CD3440253DCA}"/>
                    </a:ext>
                  </a:extLst>
                </p:cNvPr>
                <p:cNvSpPr/>
                <p:nvPr/>
              </p:nvSpPr>
              <p:spPr bwMode="auto">
                <a:xfrm>
                  <a:off x="11051501" y="4287305"/>
                  <a:ext cx="85242"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566" name="Graphic 565">
              <a:extLst>
                <a:ext uri="{FF2B5EF4-FFF2-40B4-BE49-F238E27FC236}">
                  <a16:creationId xmlns:a16="http://schemas.microsoft.com/office/drawing/2014/main" id="{91CC342B-1919-49A2-9341-9E8179F7807A}"/>
                </a:ext>
              </a:extLst>
            </p:cNvPr>
            <p:cNvPicPr>
              <a:picLocks noChangeAspect="1"/>
            </p:cNvPicPr>
            <p:nvPr/>
          </p:nvPicPr>
          <p:blipFill>
            <a:blip r:embed="rId38">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5556479" y="6138187"/>
              <a:ext cx="150182" cy="150180"/>
            </a:xfrm>
            <a:prstGeom prst="rect">
              <a:avLst/>
            </a:prstGeom>
          </p:spPr>
        </p:pic>
      </p:grpSp>
      <p:cxnSp>
        <p:nvCxnSpPr>
          <p:cNvPr id="429" name="Connector: Elbow 428">
            <a:extLst>
              <a:ext uri="{FF2B5EF4-FFF2-40B4-BE49-F238E27FC236}">
                <a16:creationId xmlns:a16="http://schemas.microsoft.com/office/drawing/2014/main" id="{3A72B98B-CEC2-44B6-8534-31365D37A14B}"/>
              </a:ext>
            </a:extLst>
          </p:cNvPr>
          <p:cNvCxnSpPr>
            <a:cxnSpLocks/>
            <a:stCxn id="247" idx="0"/>
            <a:endCxn id="320" idx="2"/>
          </p:cNvCxnSpPr>
          <p:nvPr/>
        </p:nvCxnSpPr>
        <p:spPr>
          <a:xfrm rot="5400000" flipH="1" flipV="1">
            <a:off x="8824365" y="4926317"/>
            <a:ext cx="404029" cy="865089"/>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574" name="Group 573">
            <a:extLst>
              <a:ext uri="{FF2B5EF4-FFF2-40B4-BE49-F238E27FC236}">
                <a16:creationId xmlns:a16="http://schemas.microsoft.com/office/drawing/2014/main" id="{137C6834-F9EF-4A9E-B4FE-18FF9B2CF937}"/>
              </a:ext>
            </a:extLst>
          </p:cNvPr>
          <p:cNvGrpSpPr/>
          <p:nvPr/>
        </p:nvGrpSpPr>
        <p:grpSpPr>
          <a:xfrm>
            <a:off x="7402654" y="5161451"/>
            <a:ext cx="1034375" cy="399425"/>
            <a:chOff x="7402654" y="5161451"/>
            <a:chExt cx="1034375" cy="399425"/>
          </a:xfrm>
        </p:grpSpPr>
        <p:cxnSp>
          <p:nvCxnSpPr>
            <p:cNvPr id="435" name="Connector: Elbow 434">
              <a:extLst>
                <a:ext uri="{FF2B5EF4-FFF2-40B4-BE49-F238E27FC236}">
                  <a16:creationId xmlns:a16="http://schemas.microsoft.com/office/drawing/2014/main" id="{F082A8CB-85AF-4994-B76F-EFE8FFCEA6EC}"/>
                </a:ext>
              </a:extLst>
            </p:cNvPr>
            <p:cNvCxnSpPr>
              <a:cxnSpLocks/>
              <a:stCxn id="192" idx="0"/>
              <a:endCxn id="322" idx="2"/>
            </p:cNvCxnSpPr>
            <p:nvPr/>
          </p:nvCxnSpPr>
          <p:spPr>
            <a:xfrm rot="16200000" flipV="1">
              <a:off x="7275012" y="5289093"/>
              <a:ext cx="399424" cy="144140"/>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33" name="Connector: Elbow 532">
              <a:extLst>
                <a:ext uri="{FF2B5EF4-FFF2-40B4-BE49-F238E27FC236}">
                  <a16:creationId xmlns:a16="http://schemas.microsoft.com/office/drawing/2014/main" id="{DB4B7073-6799-460A-AB32-62A55684F282}"/>
                </a:ext>
              </a:extLst>
            </p:cNvPr>
            <p:cNvCxnSpPr>
              <a:cxnSpLocks/>
              <a:stCxn id="192" idx="0"/>
              <a:endCxn id="490" idx="2"/>
            </p:cNvCxnSpPr>
            <p:nvPr/>
          </p:nvCxnSpPr>
          <p:spPr>
            <a:xfrm rot="5400000" flipH="1" flipV="1">
              <a:off x="7792882" y="4916729"/>
              <a:ext cx="398059" cy="890235"/>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571" name="Group 570">
            <a:extLst>
              <a:ext uri="{FF2B5EF4-FFF2-40B4-BE49-F238E27FC236}">
                <a16:creationId xmlns:a16="http://schemas.microsoft.com/office/drawing/2014/main" id="{518F9CE3-2B55-4C40-B05E-6C5D184AAF24}"/>
              </a:ext>
            </a:extLst>
          </p:cNvPr>
          <p:cNvGrpSpPr/>
          <p:nvPr/>
        </p:nvGrpSpPr>
        <p:grpSpPr>
          <a:xfrm>
            <a:off x="4514174" y="5230299"/>
            <a:ext cx="1949169" cy="330576"/>
            <a:chOff x="4514174" y="5230299"/>
            <a:chExt cx="1949169" cy="330576"/>
          </a:xfrm>
        </p:grpSpPr>
        <p:cxnSp>
          <p:nvCxnSpPr>
            <p:cNvPr id="432" name="Connector: Elbow 431">
              <a:extLst>
                <a:ext uri="{FF2B5EF4-FFF2-40B4-BE49-F238E27FC236}">
                  <a16:creationId xmlns:a16="http://schemas.microsoft.com/office/drawing/2014/main" id="{8F3D1CD9-2C28-4908-BF7E-28FE57DCFFFB}"/>
                </a:ext>
              </a:extLst>
            </p:cNvPr>
            <p:cNvCxnSpPr>
              <a:cxnSpLocks/>
              <a:stCxn id="274" idx="0"/>
              <a:endCxn id="608" idx="2"/>
            </p:cNvCxnSpPr>
            <p:nvPr/>
          </p:nvCxnSpPr>
          <p:spPr>
            <a:xfrm rot="5400000" flipH="1" flipV="1">
              <a:off x="4750639" y="4993834"/>
              <a:ext cx="330576" cy="803506"/>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41" name="Connector: Elbow 440">
              <a:extLst>
                <a:ext uri="{FF2B5EF4-FFF2-40B4-BE49-F238E27FC236}">
                  <a16:creationId xmlns:a16="http://schemas.microsoft.com/office/drawing/2014/main" id="{BA5213C8-C2BD-42F4-9DA6-9C995884B075}"/>
                </a:ext>
              </a:extLst>
            </p:cNvPr>
            <p:cNvCxnSpPr>
              <a:cxnSpLocks/>
              <a:stCxn id="372" idx="0"/>
              <a:endCxn id="608" idx="2"/>
            </p:cNvCxnSpPr>
            <p:nvPr/>
          </p:nvCxnSpPr>
          <p:spPr>
            <a:xfrm rot="16200000" flipV="1">
              <a:off x="5330909" y="5217070"/>
              <a:ext cx="330576" cy="357034"/>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70" name="Connector: Elbow 569">
              <a:extLst>
                <a:ext uri="{FF2B5EF4-FFF2-40B4-BE49-F238E27FC236}">
                  <a16:creationId xmlns:a16="http://schemas.microsoft.com/office/drawing/2014/main" id="{9B5CDEC3-BADC-432F-8D74-4CDB1FA5FE18}"/>
                </a:ext>
              </a:extLst>
            </p:cNvPr>
            <p:cNvCxnSpPr>
              <a:cxnSpLocks/>
              <a:stCxn id="420" idx="0"/>
              <a:endCxn id="608" idx="2"/>
            </p:cNvCxnSpPr>
            <p:nvPr/>
          </p:nvCxnSpPr>
          <p:spPr>
            <a:xfrm rot="16200000" flipV="1">
              <a:off x="5725224" y="4822755"/>
              <a:ext cx="330576" cy="1145663"/>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133" name="Group 132">
            <a:extLst>
              <a:ext uri="{FF2B5EF4-FFF2-40B4-BE49-F238E27FC236}">
                <a16:creationId xmlns:a16="http://schemas.microsoft.com/office/drawing/2014/main" id="{64B78A7E-1378-4181-A3F1-CCAE357E81B1}"/>
              </a:ext>
            </a:extLst>
          </p:cNvPr>
          <p:cNvGrpSpPr/>
          <p:nvPr/>
        </p:nvGrpSpPr>
        <p:grpSpPr>
          <a:xfrm>
            <a:off x="719138" y="6384412"/>
            <a:ext cx="10712023" cy="233362"/>
            <a:chOff x="719138" y="6384412"/>
            <a:chExt cx="10712023" cy="233362"/>
          </a:xfrm>
        </p:grpSpPr>
        <p:cxnSp>
          <p:nvCxnSpPr>
            <p:cNvPr id="624" name="Straight Connector 623">
              <a:extLst>
                <a:ext uri="{FF2B5EF4-FFF2-40B4-BE49-F238E27FC236}">
                  <a16:creationId xmlns:a16="http://schemas.microsoft.com/office/drawing/2014/main" id="{3ECA87C9-4561-40DB-9B97-559DC258B259}"/>
                </a:ext>
              </a:extLst>
            </p:cNvPr>
            <p:cNvCxnSpPr>
              <a:cxnSpLocks/>
            </p:cNvCxnSpPr>
            <p:nvPr/>
          </p:nvCxnSpPr>
          <p:spPr>
            <a:xfrm>
              <a:off x="719138" y="6616670"/>
              <a:ext cx="10712023" cy="0"/>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id="{B3AF94A8-9741-46F7-8826-11FE68AFA054}"/>
                </a:ext>
              </a:extLst>
            </p:cNvPr>
            <p:cNvCxnSpPr>
              <a:cxnSpLocks/>
            </p:cNvCxnSpPr>
            <p:nvPr/>
          </p:nvCxnSpPr>
          <p:spPr>
            <a:xfrm flipV="1">
              <a:off x="2936268"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7F0A50A7-8C1E-4E02-874A-7319377E1161}"/>
                </a:ext>
              </a:extLst>
            </p:cNvPr>
            <p:cNvCxnSpPr>
              <a:cxnSpLocks/>
            </p:cNvCxnSpPr>
            <p:nvPr/>
          </p:nvCxnSpPr>
          <p:spPr>
            <a:xfrm flipV="1">
              <a:off x="9871557"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50B074C1-3DEE-4C77-B32E-5D7A43A13541}"/>
                </a:ext>
              </a:extLst>
            </p:cNvPr>
            <p:cNvCxnSpPr>
              <a:cxnSpLocks/>
            </p:cNvCxnSpPr>
            <p:nvPr/>
          </p:nvCxnSpPr>
          <p:spPr>
            <a:xfrm flipV="1">
              <a:off x="8631708"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6FD9F943-E8F6-466F-9BEC-31F6BF751A98}"/>
                </a:ext>
              </a:extLst>
            </p:cNvPr>
            <p:cNvCxnSpPr>
              <a:cxnSpLocks/>
            </p:cNvCxnSpPr>
            <p:nvPr/>
          </p:nvCxnSpPr>
          <p:spPr>
            <a:xfrm flipV="1">
              <a:off x="7546793"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7FFB0275-D3B0-4AB8-8177-A4719275DDC6}"/>
                </a:ext>
              </a:extLst>
            </p:cNvPr>
            <p:cNvCxnSpPr>
              <a:cxnSpLocks/>
            </p:cNvCxnSpPr>
            <p:nvPr/>
          </p:nvCxnSpPr>
          <p:spPr>
            <a:xfrm flipV="1">
              <a:off x="6462542"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8F4693EB-D6DE-46B6-B30D-E867A93572A1}"/>
                </a:ext>
              </a:extLst>
            </p:cNvPr>
            <p:cNvCxnSpPr>
              <a:cxnSpLocks/>
            </p:cNvCxnSpPr>
            <p:nvPr/>
          </p:nvCxnSpPr>
          <p:spPr>
            <a:xfrm flipV="1">
              <a:off x="5655515"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53E6053B-3655-4738-8611-63D54BD9AF7E}"/>
                </a:ext>
              </a:extLst>
            </p:cNvPr>
            <p:cNvCxnSpPr>
              <a:cxnSpLocks/>
            </p:cNvCxnSpPr>
            <p:nvPr/>
          </p:nvCxnSpPr>
          <p:spPr>
            <a:xfrm flipV="1">
              <a:off x="4486221"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E15CC60C-5F93-47B3-9D95-AC6165D28397}"/>
                </a:ext>
              </a:extLst>
            </p:cNvPr>
            <p:cNvCxnSpPr>
              <a:cxnSpLocks/>
            </p:cNvCxnSpPr>
            <p:nvPr/>
          </p:nvCxnSpPr>
          <p:spPr>
            <a:xfrm flipV="1">
              <a:off x="11431161"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86B7F9AC-7A2F-47B8-9D9D-7D5B2881810B}"/>
              </a:ext>
            </a:extLst>
          </p:cNvPr>
          <p:cNvGrpSpPr/>
          <p:nvPr/>
        </p:nvGrpSpPr>
        <p:grpSpPr>
          <a:xfrm>
            <a:off x="728664" y="3393405"/>
            <a:ext cx="339890" cy="3223265"/>
            <a:chOff x="728664" y="3393405"/>
            <a:chExt cx="339890" cy="3223265"/>
          </a:xfrm>
        </p:grpSpPr>
        <p:cxnSp>
          <p:nvCxnSpPr>
            <p:cNvPr id="407" name="Connector: Elbow 406">
              <a:extLst>
                <a:ext uri="{FF2B5EF4-FFF2-40B4-BE49-F238E27FC236}">
                  <a16:creationId xmlns:a16="http://schemas.microsoft.com/office/drawing/2014/main" id="{30FBA894-6C53-4710-BCB8-A45D2FD242DF}"/>
                </a:ext>
              </a:extLst>
            </p:cNvPr>
            <p:cNvCxnSpPr>
              <a:cxnSpLocks/>
              <a:stCxn id="21" idx="0"/>
              <a:endCxn id="505" idx="1"/>
            </p:cNvCxnSpPr>
            <p:nvPr/>
          </p:nvCxnSpPr>
          <p:spPr>
            <a:xfrm rot="5400000" flipH="1" flipV="1">
              <a:off x="-290748" y="4421144"/>
              <a:ext cx="2387041" cy="331563"/>
            </a:xfrm>
            <a:prstGeom prst="bentConnector2">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47240021-8552-48A3-BDDA-1F466E3095DF}"/>
                </a:ext>
              </a:extLst>
            </p:cNvPr>
            <p:cNvCxnSpPr>
              <a:cxnSpLocks/>
            </p:cNvCxnSpPr>
            <p:nvPr/>
          </p:nvCxnSpPr>
          <p:spPr>
            <a:xfrm flipV="1">
              <a:off x="728664" y="6197476"/>
              <a:ext cx="0" cy="419194"/>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56" name="Group 555">
            <a:extLst>
              <a:ext uri="{FF2B5EF4-FFF2-40B4-BE49-F238E27FC236}">
                <a16:creationId xmlns:a16="http://schemas.microsoft.com/office/drawing/2014/main" id="{0A9A4533-733A-4497-964F-1A05F32D2070}"/>
              </a:ext>
            </a:extLst>
          </p:cNvPr>
          <p:cNvGrpSpPr/>
          <p:nvPr/>
        </p:nvGrpSpPr>
        <p:grpSpPr>
          <a:xfrm>
            <a:off x="6087365" y="5560875"/>
            <a:ext cx="751424" cy="822960"/>
            <a:chOff x="6087365" y="5560875"/>
            <a:chExt cx="751424" cy="822960"/>
          </a:xfrm>
        </p:grpSpPr>
        <p:grpSp>
          <p:nvGrpSpPr>
            <p:cNvPr id="399" name="Group 398">
              <a:extLst>
                <a:ext uri="{FF2B5EF4-FFF2-40B4-BE49-F238E27FC236}">
                  <a16:creationId xmlns:a16="http://schemas.microsoft.com/office/drawing/2014/main" id="{68F28654-0FA3-4A20-ACFD-9AEB778F2FE1}"/>
                </a:ext>
              </a:extLst>
            </p:cNvPr>
            <p:cNvGrpSpPr/>
            <p:nvPr/>
          </p:nvGrpSpPr>
          <p:grpSpPr>
            <a:xfrm>
              <a:off x="6087365" y="5560875"/>
              <a:ext cx="751424" cy="822960"/>
              <a:chOff x="4463880" y="5659520"/>
              <a:chExt cx="751424" cy="822960"/>
            </a:xfrm>
          </p:grpSpPr>
          <p:sp>
            <p:nvSpPr>
              <p:cNvPr id="400" name="Rectangle 399">
                <a:extLst>
                  <a:ext uri="{FF2B5EF4-FFF2-40B4-BE49-F238E27FC236}">
                    <a16:creationId xmlns:a16="http://schemas.microsoft.com/office/drawing/2014/main" id="{14319B91-02B8-4521-8CF1-84AB8408B0EB}"/>
                  </a:ext>
                </a:extLst>
              </p:cNvPr>
              <p:cNvSpPr/>
              <p:nvPr/>
            </p:nvSpPr>
            <p:spPr>
              <a:xfrm>
                <a:off x="4463880" y="5659520"/>
                <a:ext cx="75035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20" name="Rectangle 419">
                <a:extLst>
                  <a:ext uri="{FF2B5EF4-FFF2-40B4-BE49-F238E27FC236}">
                    <a16:creationId xmlns:a16="http://schemas.microsoft.com/office/drawing/2014/main" id="{33557964-5244-4E8E-8B80-F69A9081DAC5}"/>
                  </a:ext>
                </a:extLst>
              </p:cNvPr>
              <p:cNvSpPr/>
              <p:nvPr/>
            </p:nvSpPr>
            <p:spPr>
              <a:xfrm>
                <a:off x="4464411" y="5659520"/>
                <a:ext cx="750893"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OT &amp; IoT</a:t>
                </a:r>
              </a:p>
            </p:txBody>
          </p:sp>
          <p:grpSp>
            <p:nvGrpSpPr>
              <p:cNvPr id="422" name="Group 421">
                <a:extLst>
                  <a:ext uri="{FF2B5EF4-FFF2-40B4-BE49-F238E27FC236}">
                    <a16:creationId xmlns:a16="http://schemas.microsoft.com/office/drawing/2014/main" id="{9197B769-B552-40B4-95B5-8AAEE63BA9BA}"/>
                  </a:ext>
                </a:extLst>
              </p:cNvPr>
              <p:cNvGrpSpPr/>
              <p:nvPr/>
            </p:nvGrpSpPr>
            <p:grpSpPr>
              <a:xfrm>
                <a:off x="4948615" y="6343712"/>
                <a:ext cx="160826" cy="36599"/>
                <a:chOff x="6266013" y="3218682"/>
                <a:chExt cx="160865" cy="36608"/>
              </a:xfrm>
            </p:grpSpPr>
            <p:sp>
              <p:nvSpPr>
                <p:cNvPr id="424" name="Oval 423">
                  <a:extLst>
                    <a:ext uri="{FF2B5EF4-FFF2-40B4-BE49-F238E27FC236}">
                      <a16:creationId xmlns:a16="http://schemas.microsoft.com/office/drawing/2014/main" id="{FB19CC7B-7864-41F4-B001-15CEC22A7116}"/>
                    </a:ext>
                  </a:extLst>
                </p:cNvPr>
                <p:cNvSpPr/>
                <p:nvPr/>
              </p:nvSpPr>
              <p:spPr bwMode="auto">
                <a:xfrm>
                  <a:off x="6266013" y="321870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25" name="Oval 424">
                  <a:extLst>
                    <a:ext uri="{FF2B5EF4-FFF2-40B4-BE49-F238E27FC236}">
                      <a16:creationId xmlns:a16="http://schemas.microsoft.com/office/drawing/2014/main" id="{A421A158-2120-4C56-9739-F42A880C9B37}"/>
                    </a:ext>
                  </a:extLst>
                </p:cNvPr>
                <p:cNvSpPr/>
                <p:nvPr/>
              </p:nvSpPr>
              <p:spPr bwMode="auto">
                <a:xfrm>
                  <a:off x="6326804" y="3218705"/>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27" name="Oval 426">
                  <a:extLst>
                    <a:ext uri="{FF2B5EF4-FFF2-40B4-BE49-F238E27FC236}">
                      <a16:creationId xmlns:a16="http://schemas.microsoft.com/office/drawing/2014/main" id="{9F251D9D-D0C7-4AC6-AB34-F71624F5200D}"/>
                    </a:ext>
                  </a:extLst>
                </p:cNvPr>
                <p:cNvSpPr/>
                <p:nvPr/>
              </p:nvSpPr>
              <p:spPr bwMode="auto">
                <a:xfrm>
                  <a:off x="6390293" y="321868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pic>
          <p:nvPicPr>
            <p:cNvPr id="537" name="Graphic 536">
              <a:extLst>
                <a:ext uri="{FF2B5EF4-FFF2-40B4-BE49-F238E27FC236}">
                  <a16:creationId xmlns:a16="http://schemas.microsoft.com/office/drawing/2014/main" id="{07F8F521-B46C-48B2-9A23-15CB03F741B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138556" y="5973426"/>
              <a:ext cx="377477" cy="87161"/>
            </a:xfrm>
            <a:prstGeom prst="rect">
              <a:avLst/>
            </a:prstGeom>
          </p:spPr>
        </p:pic>
        <p:pic>
          <p:nvPicPr>
            <p:cNvPr id="541" name="Picture 540" descr="A screen shot of a building&#10;&#10;Description automatically generated">
              <a:extLst>
                <a:ext uri="{FF2B5EF4-FFF2-40B4-BE49-F238E27FC236}">
                  <a16:creationId xmlns:a16="http://schemas.microsoft.com/office/drawing/2014/main" id="{9DCD4C51-5D63-454B-8E08-D48B005E53C1}"/>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44491" y="5856235"/>
              <a:ext cx="164240" cy="65354"/>
            </a:xfrm>
            <a:prstGeom prst="rect">
              <a:avLst/>
            </a:prstGeom>
          </p:spPr>
        </p:pic>
        <p:pic>
          <p:nvPicPr>
            <p:cNvPr id="544" name="Picture 543" descr="Logo&#10;&#10;Description automatically generated">
              <a:extLst>
                <a:ext uri="{FF2B5EF4-FFF2-40B4-BE49-F238E27FC236}">
                  <a16:creationId xmlns:a16="http://schemas.microsoft.com/office/drawing/2014/main" id="{20C827E4-6ACC-402E-A458-EDF5158615BB}"/>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153084" y="6196516"/>
              <a:ext cx="336484" cy="134645"/>
            </a:xfrm>
            <a:prstGeom prst="rect">
              <a:avLst/>
            </a:prstGeom>
          </p:spPr>
        </p:pic>
        <p:pic>
          <p:nvPicPr>
            <p:cNvPr id="546" name="Picture 545" descr="Text&#10;&#10;Description automatically generated">
              <a:extLst>
                <a:ext uri="{FF2B5EF4-FFF2-40B4-BE49-F238E27FC236}">
                  <a16:creationId xmlns:a16="http://schemas.microsoft.com/office/drawing/2014/main" id="{A5D3AB30-FC46-49D0-8C8A-4A3F479874B1}"/>
                </a:ext>
              </a:extLst>
            </p:cNvPr>
            <p:cNvPicPr>
              <a:picLocks noChangeAspect="1"/>
            </p:cNvPicPr>
            <p:nvPr/>
          </p:nvPicPr>
          <p:blipFill>
            <a:blip r:embed="rId4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6664" y="5963741"/>
              <a:ext cx="312634" cy="107171"/>
            </a:xfrm>
            <a:prstGeom prst="rect">
              <a:avLst/>
            </a:prstGeom>
          </p:spPr>
        </p:pic>
        <p:pic>
          <p:nvPicPr>
            <p:cNvPr id="549" name="Picture 548" descr="A picture containing logo&#10;&#10;Description automatically generated">
              <a:extLst>
                <a:ext uri="{FF2B5EF4-FFF2-40B4-BE49-F238E27FC236}">
                  <a16:creationId xmlns:a16="http://schemas.microsoft.com/office/drawing/2014/main" id="{09272CDD-FE25-47D9-BE1D-D8C6DDBF34E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113163" y="6092396"/>
              <a:ext cx="293497" cy="97832"/>
            </a:xfrm>
            <a:prstGeom prst="rect">
              <a:avLst/>
            </a:prstGeom>
          </p:spPr>
        </p:pic>
        <p:pic>
          <p:nvPicPr>
            <p:cNvPr id="551" name="Picture 550" descr="A picture containing drawing&#10;&#10;Description automatically generated">
              <a:extLst>
                <a:ext uri="{FF2B5EF4-FFF2-40B4-BE49-F238E27FC236}">
                  <a16:creationId xmlns:a16="http://schemas.microsoft.com/office/drawing/2014/main" id="{30CF1B03-C1F6-43C8-8D45-9A6858498799}"/>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6362753" y="5864222"/>
              <a:ext cx="393584" cy="69569"/>
            </a:xfrm>
            <a:prstGeom prst="rect">
              <a:avLst/>
            </a:prstGeom>
          </p:spPr>
        </p:pic>
        <p:pic>
          <p:nvPicPr>
            <p:cNvPr id="553" name="Picture 552" descr="A picture containing shape&#10;&#10;Description automatically generated">
              <a:extLst>
                <a:ext uri="{FF2B5EF4-FFF2-40B4-BE49-F238E27FC236}">
                  <a16:creationId xmlns:a16="http://schemas.microsoft.com/office/drawing/2014/main" id="{31AC1AD4-03B7-4778-B330-2B029300836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6421280" y="6103832"/>
              <a:ext cx="398705" cy="70366"/>
            </a:xfrm>
            <a:prstGeom prst="rect">
              <a:avLst/>
            </a:prstGeom>
          </p:spPr>
        </p:pic>
      </p:grpSp>
      <p:grpSp>
        <p:nvGrpSpPr>
          <p:cNvPr id="29" name="Group 28">
            <a:extLst>
              <a:ext uri="{FF2B5EF4-FFF2-40B4-BE49-F238E27FC236}">
                <a16:creationId xmlns:a16="http://schemas.microsoft.com/office/drawing/2014/main" id="{6A8D6BDD-44D8-4AB3-A6D5-2887B9D0FD09}"/>
              </a:ext>
            </a:extLst>
          </p:cNvPr>
          <p:cNvGrpSpPr/>
          <p:nvPr/>
        </p:nvGrpSpPr>
        <p:grpSpPr>
          <a:xfrm>
            <a:off x="6875994" y="5560875"/>
            <a:ext cx="1341599" cy="822960"/>
            <a:chOff x="6875994" y="5560875"/>
            <a:chExt cx="1341599" cy="822960"/>
          </a:xfrm>
        </p:grpSpPr>
        <p:sp>
          <p:nvSpPr>
            <p:cNvPr id="313" name="Rectangle 312">
              <a:extLst>
                <a:ext uri="{FF2B5EF4-FFF2-40B4-BE49-F238E27FC236}">
                  <a16:creationId xmlns:a16="http://schemas.microsoft.com/office/drawing/2014/main" id="{A969C518-1890-413A-89BA-D3B9AA7C7290}"/>
                </a:ext>
              </a:extLst>
            </p:cNvPr>
            <p:cNvSpPr/>
            <p:nvPr/>
          </p:nvSpPr>
          <p:spPr>
            <a:xfrm>
              <a:off x="6875994" y="5560875"/>
              <a:ext cx="1341599"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2" name="Rectangle 191">
              <a:extLst>
                <a:ext uri="{FF2B5EF4-FFF2-40B4-BE49-F238E27FC236}">
                  <a16:creationId xmlns:a16="http://schemas.microsoft.com/office/drawing/2014/main" id="{C26786FE-A3FE-412D-BBFE-E4880DCEB481}"/>
                </a:ext>
              </a:extLst>
            </p:cNvPr>
            <p:cNvSpPr/>
            <p:nvPr/>
          </p:nvSpPr>
          <p:spPr>
            <a:xfrm>
              <a:off x="6875994" y="5560875"/>
              <a:ext cx="1341599" cy="3693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Identity &amp; Access Management</a:t>
              </a:r>
            </a:p>
          </p:txBody>
        </p:sp>
        <p:sp>
          <p:nvSpPr>
            <p:cNvPr id="316" name="TextBox 315">
              <a:extLst>
                <a:ext uri="{FF2B5EF4-FFF2-40B4-BE49-F238E27FC236}">
                  <a16:creationId xmlns:a16="http://schemas.microsoft.com/office/drawing/2014/main" id="{00F4128B-1FE2-493E-97D2-0CAF09FB0CD3}"/>
                </a:ext>
              </a:extLst>
            </p:cNvPr>
            <p:cNvSpPr txBox="1"/>
            <p:nvPr/>
          </p:nvSpPr>
          <p:spPr>
            <a:xfrm>
              <a:off x="7342396" y="6050719"/>
              <a:ext cx="397101" cy="83100"/>
            </a:xfrm>
            <a:prstGeom prst="rect">
              <a:avLst/>
            </a:prstGeom>
            <a:noFill/>
          </p:spPr>
          <p:txBody>
            <a:bodyPr wrap="square" lIns="0" tIns="0" rIns="0" bIns="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pic>
          <p:nvPicPr>
            <p:cNvPr id="382" name="Picture 381">
              <a:extLst>
                <a:ext uri="{FF2B5EF4-FFF2-40B4-BE49-F238E27FC236}">
                  <a16:creationId xmlns:a16="http://schemas.microsoft.com/office/drawing/2014/main" id="{9DC8FC94-B8D5-4259-90B3-33147EF9F6C5}"/>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7750740" y="6020366"/>
              <a:ext cx="147953" cy="147953"/>
            </a:xfrm>
            <a:prstGeom prst="rect">
              <a:avLst/>
            </a:prstGeom>
          </p:spPr>
        </p:pic>
        <p:pic>
          <p:nvPicPr>
            <p:cNvPr id="497" name="Picture 496" descr="A close up of a sign&#10;&#10;Description automatically generated">
              <a:extLst>
                <a:ext uri="{FF2B5EF4-FFF2-40B4-BE49-F238E27FC236}">
                  <a16:creationId xmlns:a16="http://schemas.microsoft.com/office/drawing/2014/main" id="{A4A717E2-3705-4211-9501-3EC0123EFE43}"/>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7707877" y="6246892"/>
              <a:ext cx="374560" cy="76155"/>
            </a:xfrm>
            <a:prstGeom prst="rect">
              <a:avLst/>
            </a:prstGeom>
          </p:spPr>
        </p:pic>
        <p:pic>
          <p:nvPicPr>
            <p:cNvPr id="499" name="Picture 498">
              <a:extLst>
                <a:ext uri="{FF2B5EF4-FFF2-40B4-BE49-F238E27FC236}">
                  <a16:creationId xmlns:a16="http://schemas.microsoft.com/office/drawing/2014/main" id="{873F8EC2-A797-49DA-8630-09910E6A208E}"/>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7441126" y="6239881"/>
              <a:ext cx="229310" cy="77392"/>
            </a:xfrm>
            <a:prstGeom prst="rect">
              <a:avLst/>
            </a:prstGeom>
          </p:spPr>
        </p:pic>
        <p:pic>
          <p:nvPicPr>
            <p:cNvPr id="501" name="Picture 500">
              <a:extLst>
                <a:ext uri="{FF2B5EF4-FFF2-40B4-BE49-F238E27FC236}">
                  <a16:creationId xmlns:a16="http://schemas.microsoft.com/office/drawing/2014/main" id="{B9448F4F-F75F-48CC-BEA5-31278CF2B7F9}"/>
                </a:ext>
              </a:extLst>
            </p:cNvPr>
            <p:cNvPicPr>
              <a:picLocks noChangeAspect="1"/>
            </p:cNvPicPr>
            <p:nvPr/>
          </p:nvPicPr>
          <p:blipFill rotWithShape="1">
            <a:blip r:embed="rId51">
              <a:clrChange>
                <a:clrFrom>
                  <a:srgbClr val="FFFFFF"/>
                </a:clrFrom>
                <a:clrTo>
                  <a:srgbClr val="FFFFFF">
                    <a:alpha val="0"/>
                  </a:srgbClr>
                </a:clrTo>
              </a:clrChange>
              <a:extLst>
                <a:ext uri="{28A0092B-C50C-407E-A947-70E740481C1C}">
                  <a14:useLocalDpi xmlns:a14="http://schemas.microsoft.com/office/drawing/2010/main" val="0"/>
                </a:ext>
              </a:extLst>
            </a:blip>
            <a:srcRect l="17780" t="42474" r="17780" b="35859"/>
            <a:stretch/>
          </p:blipFill>
          <p:spPr>
            <a:xfrm>
              <a:off x="6933262" y="6248856"/>
              <a:ext cx="496676" cy="83695"/>
            </a:xfrm>
            <a:prstGeom prst="rect">
              <a:avLst/>
            </a:prstGeom>
          </p:spPr>
        </p:pic>
        <p:grpSp>
          <p:nvGrpSpPr>
            <p:cNvPr id="314" name="Group 313">
              <a:extLst>
                <a:ext uri="{FF2B5EF4-FFF2-40B4-BE49-F238E27FC236}">
                  <a16:creationId xmlns:a16="http://schemas.microsoft.com/office/drawing/2014/main" id="{B9085323-B8DC-44EF-AF1B-C18AEEC318D8}"/>
                </a:ext>
              </a:extLst>
            </p:cNvPr>
            <p:cNvGrpSpPr/>
            <p:nvPr/>
          </p:nvGrpSpPr>
          <p:grpSpPr>
            <a:xfrm>
              <a:off x="7980465" y="6107694"/>
              <a:ext cx="160802" cy="36592"/>
              <a:chOff x="6499132" y="3003227"/>
              <a:chExt cx="160841" cy="36601"/>
            </a:xfrm>
          </p:grpSpPr>
          <p:sp>
            <p:nvSpPr>
              <p:cNvPr id="357" name="Oval 356">
                <a:extLst>
                  <a:ext uri="{FF2B5EF4-FFF2-40B4-BE49-F238E27FC236}">
                    <a16:creationId xmlns:a16="http://schemas.microsoft.com/office/drawing/2014/main" id="{05E97349-B49E-4B3B-93AC-7F934F3BC0AA}"/>
                  </a:ext>
                </a:extLst>
              </p:cNvPr>
              <p:cNvSpPr/>
              <p:nvPr/>
            </p:nvSpPr>
            <p:spPr bwMode="auto">
              <a:xfrm>
                <a:off x="6499132" y="300324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7" name="Oval 366">
                <a:extLst>
                  <a:ext uri="{FF2B5EF4-FFF2-40B4-BE49-F238E27FC236}">
                    <a16:creationId xmlns:a16="http://schemas.microsoft.com/office/drawing/2014/main" id="{3FA3FF3D-5CF2-4287-913A-9507E4B05AD8}"/>
                  </a:ext>
                </a:extLst>
              </p:cNvPr>
              <p:cNvSpPr/>
              <p:nvPr/>
            </p:nvSpPr>
            <p:spPr bwMode="auto">
              <a:xfrm>
                <a:off x="6559913" y="300323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71" name="Oval 370">
                <a:extLst>
                  <a:ext uri="{FF2B5EF4-FFF2-40B4-BE49-F238E27FC236}">
                    <a16:creationId xmlns:a16="http://schemas.microsoft.com/office/drawing/2014/main" id="{431EE019-32F9-4AF1-A077-06C542B782D0}"/>
                  </a:ext>
                </a:extLst>
              </p:cNvPr>
              <p:cNvSpPr/>
              <p:nvPr/>
            </p:nvSpPr>
            <p:spPr bwMode="auto">
              <a:xfrm>
                <a:off x="6623388" y="30032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20" name="Picture 19">
              <a:extLst>
                <a:ext uri="{FF2B5EF4-FFF2-40B4-BE49-F238E27FC236}">
                  <a16:creationId xmlns:a16="http://schemas.microsoft.com/office/drawing/2014/main" id="{EED96C50-DBF0-4672-A9D1-492B4E9587E0}"/>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7176851" y="6044241"/>
              <a:ext cx="191318" cy="126646"/>
            </a:xfrm>
            <a:prstGeom prst="rect">
              <a:avLst/>
            </a:prstGeom>
          </p:spPr>
        </p:pic>
        <p:pic>
          <p:nvPicPr>
            <p:cNvPr id="27" name="Graphic 26">
              <a:extLst>
                <a:ext uri="{FF2B5EF4-FFF2-40B4-BE49-F238E27FC236}">
                  <a16:creationId xmlns:a16="http://schemas.microsoft.com/office/drawing/2014/main" id="{35FE0229-76DF-4D64-A912-F424B03CDFF2}"/>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933119" y="6020366"/>
              <a:ext cx="183196" cy="183196"/>
            </a:xfrm>
            <a:prstGeom prst="rect">
              <a:avLst/>
            </a:prstGeom>
          </p:spPr>
        </p:pic>
      </p:grpSp>
      <p:grpSp>
        <p:nvGrpSpPr>
          <p:cNvPr id="493" name="Group 492">
            <a:extLst>
              <a:ext uri="{FF2B5EF4-FFF2-40B4-BE49-F238E27FC236}">
                <a16:creationId xmlns:a16="http://schemas.microsoft.com/office/drawing/2014/main" id="{047AC298-7F0E-403E-AE6B-EF1D0634723D}"/>
              </a:ext>
            </a:extLst>
          </p:cNvPr>
          <p:cNvGrpSpPr/>
          <p:nvPr/>
        </p:nvGrpSpPr>
        <p:grpSpPr>
          <a:xfrm>
            <a:off x="8254798" y="5560875"/>
            <a:ext cx="678074" cy="822960"/>
            <a:chOff x="7690899" y="5659520"/>
            <a:chExt cx="678074" cy="822960"/>
          </a:xfrm>
        </p:grpSpPr>
        <p:sp>
          <p:nvSpPr>
            <p:cNvPr id="380" name="Rectangle 379">
              <a:hlinkClick r:id="rId55"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EB40D07B-0291-4471-B506-78BC2CF94360}"/>
                </a:ext>
              </a:extLst>
            </p:cNvPr>
            <p:cNvSpPr/>
            <p:nvPr/>
          </p:nvSpPr>
          <p:spPr>
            <a:xfrm>
              <a:off x="7695913" y="5659520"/>
              <a:ext cx="673060"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9" name="Group 248">
              <a:extLst>
                <a:ext uri="{FF2B5EF4-FFF2-40B4-BE49-F238E27FC236}">
                  <a16:creationId xmlns:a16="http://schemas.microsoft.com/office/drawing/2014/main" id="{9E929586-B98A-4639-AC39-A2D75BB193BF}"/>
                </a:ext>
              </a:extLst>
            </p:cNvPr>
            <p:cNvGrpSpPr/>
            <p:nvPr/>
          </p:nvGrpSpPr>
          <p:grpSpPr>
            <a:xfrm>
              <a:off x="8193265" y="6142886"/>
              <a:ext cx="88256" cy="110322"/>
              <a:chOff x="9444077" y="2885171"/>
              <a:chExt cx="107950" cy="134939"/>
            </a:xfrm>
            <a:solidFill>
              <a:schemeClr val="tx1"/>
            </a:solidFill>
          </p:grpSpPr>
          <p:sp>
            <p:nvSpPr>
              <p:cNvPr id="262" name="Freeform 26">
                <a:extLst>
                  <a:ext uri="{FF2B5EF4-FFF2-40B4-BE49-F238E27FC236}">
                    <a16:creationId xmlns:a16="http://schemas.microsoft.com/office/drawing/2014/main" id="{925BE245-FF84-4048-8E1B-8FDB13DFF74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3" name="Freeform 27">
                <a:extLst>
                  <a:ext uri="{FF2B5EF4-FFF2-40B4-BE49-F238E27FC236}">
                    <a16:creationId xmlns:a16="http://schemas.microsoft.com/office/drawing/2014/main" id="{434B4017-EA0A-45ED-AE69-3A3EB712A1F7}"/>
                  </a:ext>
                </a:extLst>
              </p:cNvPr>
              <p:cNvSpPr>
                <a:spLocks/>
              </p:cNvSpPr>
              <p:nvPr/>
            </p:nvSpPr>
            <p:spPr bwMode="auto">
              <a:xfrm>
                <a:off x="9444077" y="2916922"/>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0" name="Group 30">
              <a:extLst>
                <a:ext uri="{FF2B5EF4-FFF2-40B4-BE49-F238E27FC236}">
                  <a16:creationId xmlns:a16="http://schemas.microsoft.com/office/drawing/2014/main" id="{3BC4DFDF-2E43-4C52-B5CA-161F54CD3FCA}"/>
                </a:ext>
              </a:extLst>
            </p:cNvPr>
            <p:cNvGrpSpPr>
              <a:grpSpLocks noChangeAspect="1"/>
            </p:cNvGrpSpPr>
            <p:nvPr/>
          </p:nvGrpSpPr>
          <p:grpSpPr bwMode="auto">
            <a:xfrm>
              <a:off x="8007594" y="6135713"/>
              <a:ext cx="120431" cy="124658"/>
              <a:chOff x="5049" y="1841"/>
              <a:chExt cx="57" cy="59"/>
            </a:xfrm>
            <a:solidFill>
              <a:srgbClr val="00B050"/>
            </a:solidFill>
          </p:grpSpPr>
          <p:sp>
            <p:nvSpPr>
              <p:cNvPr id="254" name="Freeform 31">
                <a:extLst>
                  <a:ext uri="{FF2B5EF4-FFF2-40B4-BE49-F238E27FC236}">
                    <a16:creationId xmlns:a16="http://schemas.microsoft.com/office/drawing/2014/main" id="{37A48809-1AB2-4562-99BC-6C66F0FF228A}"/>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5" name="Freeform 32">
                <a:extLst>
                  <a:ext uri="{FF2B5EF4-FFF2-40B4-BE49-F238E27FC236}">
                    <a16:creationId xmlns:a16="http://schemas.microsoft.com/office/drawing/2014/main" id="{507ED413-8AD6-417A-A8B7-D8D10B401D5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6" name="Freeform 33">
                <a:extLst>
                  <a:ext uri="{FF2B5EF4-FFF2-40B4-BE49-F238E27FC236}">
                    <a16:creationId xmlns:a16="http://schemas.microsoft.com/office/drawing/2014/main" id="{1811CFAE-4E50-448F-8AE2-07A4D3229082}"/>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7" name="Freeform 34">
                <a:extLst>
                  <a:ext uri="{FF2B5EF4-FFF2-40B4-BE49-F238E27FC236}">
                    <a16:creationId xmlns:a16="http://schemas.microsoft.com/office/drawing/2014/main" id="{6AB5B6EF-7D84-4BEA-ADC8-4A2F7825DAD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8" name="Freeform 35">
                <a:extLst>
                  <a:ext uri="{FF2B5EF4-FFF2-40B4-BE49-F238E27FC236}">
                    <a16:creationId xmlns:a16="http://schemas.microsoft.com/office/drawing/2014/main" id="{BAE0BB80-137E-45C9-B34F-A8F59C89273C}"/>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9" name="Freeform 36">
                <a:extLst>
                  <a:ext uri="{FF2B5EF4-FFF2-40B4-BE49-F238E27FC236}">
                    <a16:creationId xmlns:a16="http://schemas.microsoft.com/office/drawing/2014/main" id="{2EEF14F1-BE1B-4CF4-8AFE-6683E06DCF1F}"/>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0" name="Freeform 37">
                <a:extLst>
                  <a:ext uri="{FF2B5EF4-FFF2-40B4-BE49-F238E27FC236}">
                    <a16:creationId xmlns:a16="http://schemas.microsoft.com/office/drawing/2014/main" id="{C79E5A16-285E-4DA3-9D98-2A2C07888EA7}"/>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1" name="Freeform 38">
                <a:extLst>
                  <a:ext uri="{FF2B5EF4-FFF2-40B4-BE49-F238E27FC236}">
                    <a16:creationId xmlns:a16="http://schemas.microsoft.com/office/drawing/2014/main" id="{43216AAB-E03A-468E-BB72-7B346FDF1A37}"/>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7" name="Rectangle 246">
              <a:extLst>
                <a:ext uri="{FF2B5EF4-FFF2-40B4-BE49-F238E27FC236}">
                  <a16:creationId xmlns:a16="http://schemas.microsoft.com/office/drawing/2014/main" id="{9F7374E7-32CB-45CE-8F83-CC99B0316951}"/>
                </a:ext>
              </a:extLst>
            </p:cNvPr>
            <p:cNvSpPr/>
            <p:nvPr/>
          </p:nvSpPr>
          <p:spPr>
            <a:xfrm>
              <a:off x="7690899" y="5659520"/>
              <a:ext cx="678073" cy="3693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Endpoint </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&amp; Mobile</a:t>
              </a:r>
            </a:p>
          </p:txBody>
        </p:sp>
        <p:pic>
          <p:nvPicPr>
            <p:cNvPr id="377" name="Picture 376" descr="A picture containing building&#10;&#10;Description automatically generated">
              <a:extLst>
                <a:ext uri="{FF2B5EF4-FFF2-40B4-BE49-F238E27FC236}">
                  <a16:creationId xmlns:a16="http://schemas.microsoft.com/office/drawing/2014/main" id="{58D6E418-B75F-471F-A591-F74B20BA69E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810617" y="6132178"/>
              <a:ext cx="131729" cy="131729"/>
            </a:xfrm>
            <a:prstGeom prst="rect">
              <a:avLst/>
            </a:prstGeom>
          </p:spPr>
        </p:pic>
        <p:grpSp>
          <p:nvGrpSpPr>
            <p:cNvPr id="395" name="Group 394">
              <a:extLst>
                <a:ext uri="{FF2B5EF4-FFF2-40B4-BE49-F238E27FC236}">
                  <a16:creationId xmlns:a16="http://schemas.microsoft.com/office/drawing/2014/main" id="{47649809-915C-4423-8D5E-97962771AEFC}"/>
                </a:ext>
              </a:extLst>
            </p:cNvPr>
            <p:cNvGrpSpPr/>
            <p:nvPr/>
          </p:nvGrpSpPr>
          <p:grpSpPr>
            <a:xfrm>
              <a:off x="7968497" y="6362005"/>
              <a:ext cx="160827" cy="36608"/>
              <a:chOff x="6782828" y="3049942"/>
              <a:chExt cx="160866" cy="36617"/>
            </a:xfrm>
          </p:grpSpPr>
          <p:sp>
            <p:nvSpPr>
              <p:cNvPr id="397" name="Oval 396">
                <a:extLst>
                  <a:ext uri="{FF2B5EF4-FFF2-40B4-BE49-F238E27FC236}">
                    <a16:creationId xmlns:a16="http://schemas.microsoft.com/office/drawing/2014/main" id="{8B4543F4-FAA2-4029-93BE-5F965970AFF3}"/>
                  </a:ext>
                </a:extLst>
              </p:cNvPr>
              <p:cNvSpPr/>
              <p:nvPr/>
            </p:nvSpPr>
            <p:spPr bwMode="auto">
              <a:xfrm>
                <a:off x="6782828" y="304997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8" name="Oval 397">
                <a:extLst>
                  <a:ext uri="{FF2B5EF4-FFF2-40B4-BE49-F238E27FC236}">
                    <a16:creationId xmlns:a16="http://schemas.microsoft.com/office/drawing/2014/main" id="{1E7CA30D-7E4D-42CC-82C0-A81A6CFD72DF}"/>
                  </a:ext>
                </a:extLst>
              </p:cNvPr>
              <p:cNvSpPr/>
              <p:nvPr/>
            </p:nvSpPr>
            <p:spPr bwMode="auto">
              <a:xfrm>
                <a:off x="6843634" y="304994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04" name="Oval 403">
                <a:extLst>
                  <a:ext uri="{FF2B5EF4-FFF2-40B4-BE49-F238E27FC236}">
                    <a16:creationId xmlns:a16="http://schemas.microsoft.com/office/drawing/2014/main" id="{804A7674-FB47-49EE-8AFA-9C8CDFAE35F9}"/>
                  </a:ext>
                </a:extLst>
              </p:cNvPr>
              <p:cNvSpPr/>
              <p:nvPr/>
            </p:nvSpPr>
            <p:spPr bwMode="auto">
              <a:xfrm>
                <a:off x="6907109" y="304996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531" name="Group 530">
            <a:extLst>
              <a:ext uri="{FF2B5EF4-FFF2-40B4-BE49-F238E27FC236}">
                <a16:creationId xmlns:a16="http://schemas.microsoft.com/office/drawing/2014/main" id="{5452D625-C2C5-4BC4-B3FB-B9EBF32A061A}"/>
              </a:ext>
            </a:extLst>
          </p:cNvPr>
          <p:cNvGrpSpPr/>
          <p:nvPr/>
        </p:nvGrpSpPr>
        <p:grpSpPr>
          <a:xfrm>
            <a:off x="8970077" y="5560875"/>
            <a:ext cx="1731429" cy="822960"/>
            <a:chOff x="8425142" y="5659520"/>
            <a:chExt cx="1731429" cy="822960"/>
          </a:xfrm>
        </p:grpSpPr>
        <p:sp>
          <p:nvSpPr>
            <p:cNvPr id="381" name="Rectangle 380">
              <a:extLst>
                <a:ext uri="{FF2B5EF4-FFF2-40B4-BE49-F238E27FC236}">
                  <a16:creationId xmlns:a16="http://schemas.microsoft.com/office/drawing/2014/main" id="{58FC0170-5D3F-4868-9120-FF05FB03CDD2}"/>
                </a:ext>
              </a:extLst>
            </p:cNvPr>
            <p:cNvSpPr/>
            <p:nvPr/>
          </p:nvSpPr>
          <p:spPr>
            <a:xfrm>
              <a:off x="8428484" y="5659520"/>
              <a:ext cx="1728087"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7" name="Group 56">
              <a:extLst>
                <a:ext uri="{FF2B5EF4-FFF2-40B4-BE49-F238E27FC236}">
                  <a16:creationId xmlns:a16="http://schemas.microsoft.com/office/drawing/2014/main" id="{7DDFE38F-C76E-48A9-9416-EA300F411BC3}"/>
                </a:ext>
              </a:extLst>
            </p:cNvPr>
            <p:cNvGrpSpPr/>
            <p:nvPr/>
          </p:nvGrpSpPr>
          <p:grpSpPr>
            <a:xfrm>
              <a:off x="8516514" y="5952670"/>
              <a:ext cx="693178" cy="215444"/>
              <a:chOff x="8520889" y="5965471"/>
              <a:chExt cx="693178" cy="215444"/>
            </a:xfrm>
          </p:grpSpPr>
          <p:pic>
            <p:nvPicPr>
              <p:cNvPr id="178" name="Picture 177">
                <a:extLst>
                  <a:ext uri="{FF2B5EF4-FFF2-40B4-BE49-F238E27FC236}">
                    <a16:creationId xmlns:a16="http://schemas.microsoft.com/office/drawing/2014/main" id="{BE62C6C7-C129-4033-AE4C-8B9DDE743971}"/>
                  </a:ext>
                </a:extLst>
              </p:cNvPr>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8520889" y="6011088"/>
                <a:ext cx="93267" cy="121670"/>
              </a:xfrm>
              <a:prstGeom prst="rect">
                <a:avLst/>
              </a:prstGeom>
              <a:solidFill>
                <a:schemeClr val="bg1"/>
              </a:solidFill>
            </p:spPr>
          </p:pic>
          <p:sp>
            <p:nvSpPr>
              <p:cNvPr id="179" name="Rectangle 178">
                <a:extLst>
                  <a:ext uri="{FF2B5EF4-FFF2-40B4-BE49-F238E27FC236}">
                    <a16:creationId xmlns:a16="http://schemas.microsoft.com/office/drawing/2014/main" id="{464D6885-658B-411E-88C1-37B7DC07AC42}"/>
                  </a:ext>
                </a:extLst>
              </p:cNvPr>
              <p:cNvSpPr/>
              <p:nvPr/>
            </p:nvSpPr>
            <p:spPr>
              <a:xfrm>
                <a:off x="8550103" y="5965471"/>
                <a:ext cx="663964"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grpSp>
        <p:pic>
          <p:nvPicPr>
            <p:cNvPr id="181" name="Picture 180">
              <a:extLst>
                <a:ext uri="{FF2B5EF4-FFF2-40B4-BE49-F238E27FC236}">
                  <a16:creationId xmlns:a16="http://schemas.microsoft.com/office/drawing/2014/main" id="{7F841F86-2363-465E-9874-5CB50264C469}"/>
                </a:ext>
              </a:extLst>
            </p:cNvPr>
            <p:cNvPicPr>
              <a:picLocks noChangeAspect="1"/>
            </p:cNvPicPr>
            <p:nvPr/>
          </p:nvPicPr>
          <p:blipFill rotWithShape="1">
            <a:blip r:embed="rId57">
              <a:extLst>
                <a:ext uri="{28A0092B-C50C-407E-A947-70E740481C1C}">
                  <a14:useLocalDpi xmlns:a14="http://schemas.microsoft.com/office/drawing/2010/main" val="0"/>
                </a:ext>
              </a:extLst>
            </a:blip>
            <a:srcRect/>
            <a:stretch/>
          </p:blipFill>
          <p:spPr>
            <a:xfrm>
              <a:off x="9171639" y="6001348"/>
              <a:ext cx="88630" cy="118088"/>
            </a:xfrm>
            <a:prstGeom prst="rect">
              <a:avLst/>
            </a:prstGeom>
          </p:spPr>
        </p:pic>
        <p:pic>
          <p:nvPicPr>
            <p:cNvPr id="198" name="Picture 197">
              <a:extLst>
                <a:ext uri="{FF2B5EF4-FFF2-40B4-BE49-F238E27FC236}">
                  <a16:creationId xmlns:a16="http://schemas.microsoft.com/office/drawing/2014/main" id="{6C1FC697-9027-42E1-9EC8-257BCF3FF5B9}"/>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492000" y="6257098"/>
              <a:ext cx="331316" cy="83644"/>
            </a:xfrm>
            <a:prstGeom prst="rect">
              <a:avLst/>
            </a:prstGeom>
          </p:spPr>
        </p:pic>
        <p:pic>
          <p:nvPicPr>
            <p:cNvPr id="203" name="Picture 202">
              <a:extLst>
                <a:ext uri="{FF2B5EF4-FFF2-40B4-BE49-F238E27FC236}">
                  <a16:creationId xmlns:a16="http://schemas.microsoft.com/office/drawing/2014/main" id="{B2DD66EA-E12F-42EB-8388-3C1A50F67692}"/>
                </a:ext>
              </a:extLst>
            </p:cNvPr>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9753846" y="5998565"/>
              <a:ext cx="122824" cy="122820"/>
            </a:xfrm>
            <a:prstGeom prst="rect">
              <a:avLst/>
            </a:prstGeom>
          </p:spPr>
        </p:pic>
        <p:pic>
          <p:nvPicPr>
            <p:cNvPr id="204" name="Picture 203">
              <a:extLst>
                <a:ext uri="{FF2B5EF4-FFF2-40B4-BE49-F238E27FC236}">
                  <a16:creationId xmlns:a16="http://schemas.microsoft.com/office/drawing/2014/main" id="{C33517AC-EC54-4D38-BD96-85C97396CA14}"/>
                </a:ext>
              </a:extLst>
            </p:cNvPr>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9518250" y="5994158"/>
              <a:ext cx="192148" cy="134568"/>
            </a:xfrm>
            <a:prstGeom prst="rect">
              <a:avLst/>
            </a:prstGeom>
          </p:spPr>
        </p:pic>
        <p:pic>
          <p:nvPicPr>
            <p:cNvPr id="205" name="Picture 204">
              <a:extLst>
                <a:ext uri="{FF2B5EF4-FFF2-40B4-BE49-F238E27FC236}">
                  <a16:creationId xmlns:a16="http://schemas.microsoft.com/office/drawing/2014/main" id="{88DB8BDD-63D6-44F7-83E2-FB29F66C7E66}"/>
                </a:ext>
              </a:extLst>
            </p:cNvPr>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9326936" y="5990578"/>
              <a:ext cx="135952" cy="135952"/>
            </a:xfrm>
            <a:prstGeom prst="rect">
              <a:avLst/>
            </a:prstGeom>
          </p:spPr>
        </p:pic>
        <p:pic>
          <p:nvPicPr>
            <p:cNvPr id="206" name="Picture 205">
              <a:extLst>
                <a:ext uri="{FF2B5EF4-FFF2-40B4-BE49-F238E27FC236}">
                  <a16:creationId xmlns:a16="http://schemas.microsoft.com/office/drawing/2014/main" id="{19FB85D3-9558-46EE-87F5-9CCECD479EEC}"/>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8846158" y="6220016"/>
              <a:ext cx="159900" cy="157808"/>
            </a:xfrm>
            <a:prstGeom prst="rect">
              <a:avLst/>
            </a:prstGeom>
          </p:spPr>
        </p:pic>
        <p:pic>
          <p:nvPicPr>
            <p:cNvPr id="209" name="Picture 208">
              <a:extLst>
                <a:ext uri="{FF2B5EF4-FFF2-40B4-BE49-F238E27FC236}">
                  <a16:creationId xmlns:a16="http://schemas.microsoft.com/office/drawing/2014/main" id="{6BECA711-BA14-4FCE-970C-54A2900F9F46}"/>
                </a:ext>
              </a:extLst>
            </p:cNvPr>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9938741" y="6004798"/>
              <a:ext cx="122976" cy="114298"/>
            </a:xfrm>
            <a:prstGeom prst="rect">
              <a:avLst/>
            </a:prstGeom>
          </p:spPr>
        </p:pic>
        <p:pic>
          <p:nvPicPr>
            <p:cNvPr id="210" name="Picture 209">
              <a:extLst>
                <a:ext uri="{FF2B5EF4-FFF2-40B4-BE49-F238E27FC236}">
                  <a16:creationId xmlns:a16="http://schemas.microsoft.com/office/drawing/2014/main" id="{CDCEF5BD-09E6-4C53-922E-99ECF1EE2E76}"/>
                </a:ext>
              </a:extLst>
            </p:cNvPr>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9058142" y="6230764"/>
              <a:ext cx="136314" cy="136312"/>
            </a:xfrm>
            <a:prstGeom prst="rect">
              <a:avLst/>
            </a:prstGeom>
          </p:spPr>
        </p:pic>
        <p:pic>
          <p:nvPicPr>
            <p:cNvPr id="211" name="Picture 210">
              <a:extLst>
                <a:ext uri="{FF2B5EF4-FFF2-40B4-BE49-F238E27FC236}">
                  <a16:creationId xmlns:a16="http://schemas.microsoft.com/office/drawing/2014/main" id="{0012F34F-B24D-4BC6-9F68-BF98E4792616}"/>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9240418" y="6191427"/>
              <a:ext cx="205620" cy="214986"/>
            </a:xfrm>
            <a:prstGeom prst="rect">
              <a:avLst/>
            </a:prstGeom>
          </p:spPr>
        </p:pic>
        <p:sp>
          <p:nvSpPr>
            <p:cNvPr id="201" name="Rectangle 200">
              <a:extLst>
                <a:ext uri="{FF2B5EF4-FFF2-40B4-BE49-F238E27FC236}">
                  <a16:creationId xmlns:a16="http://schemas.microsoft.com/office/drawing/2014/main" id="{0E406F8B-9167-4C0F-B042-9AC80E7AA043}"/>
                </a:ext>
              </a:extLst>
            </p:cNvPr>
            <p:cNvSpPr/>
            <p:nvPr/>
          </p:nvSpPr>
          <p:spPr>
            <a:xfrm>
              <a:off x="8425142" y="5659520"/>
              <a:ext cx="1731190"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Modern &amp; SaaS Applications</a:t>
              </a:r>
            </a:p>
          </p:txBody>
        </p:sp>
        <p:pic>
          <p:nvPicPr>
            <p:cNvPr id="197" name="Picture 196">
              <a:extLst>
                <a:ext uri="{FF2B5EF4-FFF2-40B4-BE49-F238E27FC236}">
                  <a16:creationId xmlns:a16="http://schemas.microsoft.com/office/drawing/2014/main" id="{AC5A185C-FF84-4DC9-8DDE-0D5989C9D1EF}"/>
                </a:ext>
              </a:extLst>
            </p:cNvPr>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8514289" y="6220838"/>
              <a:ext cx="289726" cy="134110"/>
            </a:xfrm>
            <a:prstGeom prst="rect">
              <a:avLst/>
            </a:prstGeom>
          </p:spPr>
        </p:pic>
        <p:grpSp>
          <p:nvGrpSpPr>
            <p:cNvPr id="406" name="Group 405">
              <a:extLst>
                <a:ext uri="{FF2B5EF4-FFF2-40B4-BE49-F238E27FC236}">
                  <a16:creationId xmlns:a16="http://schemas.microsoft.com/office/drawing/2014/main" id="{85BE141B-774A-4E38-A3E5-FF5C7D0B7819}"/>
                </a:ext>
              </a:extLst>
            </p:cNvPr>
            <p:cNvGrpSpPr/>
            <p:nvPr/>
          </p:nvGrpSpPr>
          <p:grpSpPr>
            <a:xfrm>
              <a:off x="9887484" y="6272843"/>
              <a:ext cx="160808" cy="36603"/>
              <a:chOff x="6508519" y="3147797"/>
              <a:chExt cx="160847" cy="36612"/>
            </a:xfrm>
          </p:grpSpPr>
          <p:sp>
            <p:nvSpPr>
              <p:cNvPr id="409" name="Oval 408">
                <a:extLst>
                  <a:ext uri="{FF2B5EF4-FFF2-40B4-BE49-F238E27FC236}">
                    <a16:creationId xmlns:a16="http://schemas.microsoft.com/office/drawing/2014/main" id="{22149A65-E9FA-45DE-8202-26BEE404C287}"/>
                  </a:ext>
                </a:extLst>
              </p:cNvPr>
              <p:cNvSpPr/>
              <p:nvPr/>
            </p:nvSpPr>
            <p:spPr bwMode="auto">
              <a:xfrm>
                <a:off x="6508519" y="314779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2" name="Oval 411">
                <a:extLst>
                  <a:ext uri="{FF2B5EF4-FFF2-40B4-BE49-F238E27FC236}">
                    <a16:creationId xmlns:a16="http://schemas.microsoft.com/office/drawing/2014/main" id="{3D8BEEF6-FCEF-46A2-9616-D71ADA21336E}"/>
                  </a:ext>
                </a:extLst>
              </p:cNvPr>
              <p:cNvSpPr/>
              <p:nvPr/>
            </p:nvSpPr>
            <p:spPr bwMode="auto">
              <a:xfrm>
                <a:off x="6569306" y="314782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3" name="Oval 412">
                <a:extLst>
                  <a:ext uri="{FF2B5EF4-FFF2-40B4-BE49-F238E27FC236}">
                    <a16:creationId xmlns:a16="http://schemas.microsoft.com/office/drawing/2014/main" id="{5DD60764-C4B1-4770-9A24-366206ADD2DB}"/>
                  </a:ext>
                </a:extLst>
              </p:cNvPr>
              <p:cNvSpPr/>
              <p:nvPr/>
            </p:nvSpPr>
            <p:spPr bwMode="auto">
              <a:xfrm>
                <a:off x="6632781" y="3147818"/>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488" name="Group 487">
            <a:extLst>
              <a:ext uri="{FF2B5EF4-FFF2-40B4-BE49-F238E27FC236}">
                <a16:creationId xmlns:a16="http://schemas.microsoft.com/office/drawing/2014/main" id="{EC7261BA-99E8-46B3-8EE2-1E37B74EA251}"/>
              </a:ext>
            </a:extLst>
          </p:cNvPr>
          <p:cNvGrpSpPr/>
          <p:nvPr/>
        </p:nvGrpSpPr>
        <p:grpSpPr>
          <a:xfrm>
            <a:off x="10738713" y="5560875"/>
            <a:ext cx="1341318" cy="822960"/>
            <a:chOff x="10577581" y="5659520"/>
            <a:chExt cx="1341318" cy="822960"/>
          </a:xfrm>
        </p:grpSpPr>
        <p:sp>
          <p:nvSpPr>
            <p:cNvPr id="510" name="Rectangle 509">
              <a:extLst>
                <a:ext uri="{FF2B5EF4-FFF2-40B4-BE49-F238E27FC236}">
                  <a16:creationId xmlns:a16="http://schemas.microsoft.com/office/drawing/2014/main" id="{F8C5648C-06FC-4417-9EF8-20DC21895B61}"/>
                </a:ext>
              </a:extLst>
            </p:cNvPr>
            <p:cNvSpPr/>
            <p:nvPr/>
          </p:nvSpPr>
          <p:spPr>
            <a:xfrm>
              <a:off x="10578085" y="5659520"/>
              <a:ext cx="134081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39" name="Picture 238">
              <a:hlinkClick r:id="rId67"/>
              <a:extLst>
                <a:ext uri="{FF2B5EF4-FFF2-40B4-BE49-F238E27FC236}">
                  <a16:creationId xmlns:a16="http://schemas.microsoft.com/office/drawing/2014/main" id="{A3092089-F0D5-4738-B36A-3E115D2A4949}"/>
                </a:ext>
              </a:extLst>
            </p:cNvPr>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11443913" y="5964619"/>
              <a:ext cx="246873" cy="185977"/>
            </a:xfrm>
            <a:prstGeom prst="rect">
              <a:avLst/>
            </a:prstGeom>
          </p:spPr>
        </p:pic>
        <p:pic>
          <p:nvPicPr>
            <p:cNvPr id="241" name="Picture 240">
              <a:extLst>
                <a:ext uri="{FF2B5EF4-FFF2-40B4-BE49-F238E27FC236}">
                  <a16:creationId xmlns:a16="http://schemas.microsoft.com/office/drawing/2014/main" id="{AC26BC4C-E20B-49A3-BD30-969D24DFC6E2}"/>
                </a:ext>
              </a:extLst>
            </p:cNvPr>
            <p:cNvPicPr>
              <a:picLocks noChangeAspect="1"/>
            </p:cNvPicPr>
            <p:nvPr/>
          </p:nvPicPr>
          <p:blipFill rotWithShape="1">
            <a:blip r:embed="rId69">
              <a:extLst>
                <a:ext uri="{28A0092B-C50C-407E-A947-70E740481C1C}">
                  <a14:useLocalDpi xmlns:a14="http://schemas.microsoft.com/office/drawing/2010/main" val="0"/>
                </a:ext>
              </a:extLst>
            </a:blip>
            <a:srcRect/>
            <a:stretch/>
          </p:blipFill>
          <p:spPr>
            <a:xfrm>
              <a:off x="10824743" y="5947964"/>
              <a:ext cx="206121" cy="222200"/>
            </a:xfrm>
            <a:prstGeom prst="rect">
              <a:avLst/>
            </a:prstGeom>
          </p:spPr>
        </p:pic>
        <p:pic>
          <p:nvPicPr>
            <p:cNvPr id="242" name="Picture 241">
              <a:extLst>
                <a:ext uri="{FF2B5EF4-FFF2-40B4-BE49-F238E27FC236}">
                  <a16:creationId xmlns:a16="http://schemas.microsoft.com/office/drawing/2014/main" id="{128A4568-0359-4BF8-B702-DD79C93FE288}"/>
                </a:ext>
              </a:extLst>
            </p:cNvPr>
            <p:cNvPicPr>
              <a:picLocks noChangeAspect="1"/>
            </p:cNvPicPr>
            <p:nvPr/>
          </p:nvPicPr>
          <p:blipFill rotWithShape="1">
            <a:blip r:embed="rId70">
              <a:extLst>
                <a:ext uri="{28A0092B-C50C-407E-A947-70E740481C1C}">
                  <a14:useLocalDpi xmlns:a14="http://schemas.microsoft.com/office/drawing/2010/main" val="0"/>
                </a:ext>
              </a:extLst>
            </a:blip>
            <a:srcRect/>
            <a:stretch/>
          </p:blipFill>
          <p:spPr>
            <a:xfrm>
              <a:off x="10616285" y="5949430"/>
              <a:ext cx="205755" cy="222199"/>
            </a:xfrm>
            <a:prstGeom prst="rect">
              <a:avLst/>
            </a:prstGeom>
          </p:spPr>
        </p:pic>
        <p:pic>
          <p:nvPicPr>
            <p:cNvPr id="243" name="Picture 242">
              <a:extLst>
                <a:ext uri="{FF2B5EF4-FFF2-40B4-BE49-F238E27FC236}">
                  <a16:creationId xmlns:a16="http://schemas.microsoft.com/office/drawing/2014/main" id="{9193B668-F96D-4565-B49A-757AE07649EE}"/>
                </a:ext>
              </a:extLst>
            </p:cNvPr>
            <p:cNvPicPr>
              <a:picLocks noChangeAspect="1"/>
            </p:cNvPicPr>
            <p:nvPr/>
          </p:nvPicPr>
          <p:blipFill rotWithShape="1">
            <a:blip r:embed="rId71">
              <a:extLst>
                <a:ext uri="{28A0092B-C50C-407E-A947-70E740481C1C}">
                  <a14:useLocalDpi xmlns:a14="http://schemas.microsoft.com/office/drawing/2010/main" val="0"/>
                </a:ext>
              </a:extLst>
            </a:blip>
            <a:srcRect/>
            <a:stretch/>
          </p:blipFill>
          <p:spPr>
            <a:xfrm>
              <a:off x="11033567" y="5950391"/>
              <a:ext cx="202716" cy="222200"/>
            </a:xfrm>
            <a:prstGeom prst="rect">
              <a:avLst/>
            </a:prstGeom>
          </p:spPr>
        </p:pic>
        <p:pic>
          <p:nvPicPr>
            <p:cNvPr id="244" name="Picture 243">
              <a:extLst>
                <a:ext uri="{FF2B5EF4-FFF2-40B4-BE49-F238E27FC236}">
                  <a16:creationId xmlns:a16="http://schemas.microsoft.com/office/drawing/2014/main" id="{12BAD123-B134-4CA9-83AA-70D87159376C}"/>
                </a:ext>
              </a:extLst>
            </p:cNvPr>
            <p:cNvPicPr>
              <a:picLocks noChangeAspect="1"/>
            </p:cNvPicPr>
            <p:nvPr/>
          </p:nvPicPr>
          <p:blipFill rotWithShape="1">
            <a:blip r:embed="rId72">
              <a:extLst>
                <a:ext uri="{28A0092B-C50C-407E-A947-70E740481C1C}">
                  <a14:useLocalDpi xmlns:a14="http://schemas.microsoft.com/office/drawing/2010/main" val="0"/>
                </a:ext>
              </a:extLst>
            </a:blip>
            <a:srcRect/>
            <a:stretch/>
          </p:blipFill>
          <p:spPr>
            <a:xfrm>
              <a:off x="11238986" y="5948875"/>
              <a:ext cx="202224" cy="222200"/>
            </a:xfrm>
            <a:prstGeom prst="rect">
              <a:avLst/>
            </a:prstGeom>
          </p:spPr>
        </p:pic>
        <p:grpSp>
          <p:nvGrpSpPr>
            <p:cNvPr id="234" name="Group 233">
              <a:extLst>
                <a:ext uri="{FF2B5EF4-FFF2-40B4-BE49-F238E27FC236}">
                  <a16:creationId xmlns:a16="http://schemas.microsoft.com/office/drawing/2014/main" id="{7FC31C7D-C372-4ED4-ADCC-1D61748E5804}"/>
                </a:ext>
              </a:extLst>
            </p:cNvPr>
            <p:cNvGrpSpPr/>
            <p:nvPr/>
          </p:nvGrpSpPr>
          <p:grpSpPr>
            <a:xfrm>
              <a:off x="11696696" y="6335975"/>
              <a:ext cx="160817" cy="36587"/>
              <a:chOff x="6673899" y="3052616"/>
              <a:chExt cx="160856" cy="36596"/>
            </a:xfrm>
          </p:grpSpPr>
          <p:sp>
            <p:nvSpPr>
              <p:cNvPr id="236" name="Oval 235">
                <a:extLst>
                  <a:ext uri="{FF2B5EF4-FFF2-40B4-BE49-F238E27FC236}">
                    <a16:creationId xmlns:a16="http://schemas.microsoft.com/office/drawing/2014/main" id="{5414DD31-1B94-4D71-823A-68C741F69E27}"/>
                  </a:ext>
                </a:extLst>
              </p:cNvPr>
              <p:cNvSpPr/>
              <p:nvPr/>
            </p:nvSpPr>
            <p:spPr bwMode="auto">
              <a:xfrm>
                <a:off x="6673899" y="30526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7" name="Oval 236">
                <a:extLst>
                  <a:ext uri="{FF2B5EF4-FFF2-40B4-BE49-F238E27FC236}">
                    <a16:creationId xmlns:a16="http://schemas.microsoft.com/office/drawing/2014/main" id="{168DD421-CEA7-479B-9140-C5332C219E26}"/>
                  </a:ext>
                </a:extLst>
              </p:cNvPr>
              <p:cNvSpPr/>
              <p:nvPr/>
            </p:nvSpPr>
            <p:spPr bwMode="auto">
              <a:xfrm>
                <a:off x="6734695" y="305262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8" name="Oval 237">
                <a:extLst>
                  <a:ext uri="{FF2B5EF4-FFF2-40B4-BE49-F238E27FC236}">
                    <a16:creationId xmlns:a16="http://schemas.microsoft.com/office/drawing/2014/main" id="{193B36C8-CEF3-4967-A111-9AB4EE547508}"/>
                  </a:ext>
                </a:extLst>
              </p:cNvPr>
              <p:cNvSpPr/>
              <p:nvPr/>
            </p:nvSpPr>
            <p:spPr bwMode="auto">
              <a:xfrm>
                <a:off x="6798170" y="3052616"/>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235" name="Picture 234">
              <a:hlinkClick r:id="rId73"/>
              <a:extLst>
                <a:ext uri="{FF2B5EF4-FFF2-40B4-BE49-F238E27FC236}">
                  <a16:creationId xmlns:a16="http://schemas.microsoft.com/office/drawing/2014/main" id="{D51E41E1-DC16-41B8-AF8D-CB48C2014249}"/>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11693487" y="5984361"/>
              <a:ext cx="147777" cy="147776"/>
            </a:xfrm>
            <a:prstGeom prst="rect">
              <a:avLst/>
            </a:prstGeom>
          </p:spPr>
        </p:pic>
        <p:sp>
          <p:nvSpPr>
            <p:cNvPr id="217" name="Rectangle 216">
              <a:extLst>
                <a:ext uri="{FF2B5EF4-FFF2-40B4-BE49-F238E27FC236}">
                  <a16:creationId xmlns:a16="http://schemas.microsoft.com/office/drawing/2014/main" id="{FBBD20FB-BA7A-41BE-9162-77BB2B71A76E}"/>
                </a:ext>
              </a:extLst>
            </p:cNvPr>
            <p:cNvSpPr/>
            <p:nvPr/>
          </p:nvSpPr>
          <p:spPr>
            <a:xfrm>
              <a:off x="10577581" y="5659520"/>
              <a:ext cx="1340814"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Information</a:t>
              </a:r>
            </a:p>
          </p:txBody>
        </p:sp>
        <p:pic>
          <p:nvPicPr>
            <p:cNvPr id="524" name="Picture 523">
              <a:extLst>
                <a:ext uri="{FF2B5EF4-FFF2-40B4-BE49-F238E27FC236}">
                  <a16:creationId xmlns:a16="http://schemas.microsoft.com/office/drawing/2014/main" id="{F2CA9F76-E339-4D2C-842A-158066AED336}"/>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10972677" y="6273776"/>
              <a:ext cx="216755" cy="146133"/>
            </a:xfrm>
            <a:prstGeom prst="rect">
              <a:avLst/>
            </a:prstGeom>
          </p:spPr>
        </p:pic>
        <p:pic>
          <p:nvPicPr>
            <p:cNvPr id="393" name="Picture 392">
              <a:extLst>
                <a:ext uri="{FF2B5EF4-FFF2-40B4-BE49-F238E27FC236}">
                  <a16:creationId xmlns:a16="http://schemas.microsoft.com/office/drawing/2014/main" id="{8E9E4C60-D3FA-41E2-90C7-7A7FB6326EE1}"/>
                </a:ext>
              </a:extLst>
            </p:cNvPr>
            <p:cNvPicPr>
              <a:picLocks noChangeAspect="1"/>
            </p:cNvPicPr>
            <p:nvPr/>
          </p:nvPicPr>
          <p:blipFill rotWithShape="1">
            <a:blip r:embed="rId51">
              <a:clrChange>
                <a:clrFrom>
                  <a:srgbClr val="FFFFFF"/>
                </a:clrFrom>
                <a:clrTo>
                  <a:srgbClr val="FFFFFF">
                    <a:alpha val="0"/>
                  </a:srgbClr>
                </a:clrTo>
              </a:clrChange>
              <a:extLst>
                <a:ext uri="{28A0092B-C50C-407E-A947-70E740481C1C}">
                  <a14:useLocalDpi xmlns:a14="http://schemas.microsoft.com/office/drawing/2010/main" val="0"/>
                </a:ext>
              </a:extLst>
            </a:blip>
            <a:srcRect l="17780" t="42474" r="17780" b="35859"/>
            <a:stretch/>
          </p:blipFill>
          <p:spPr>
            <a:xfrm>
              <a:off x="10604109" y="6273571"/>
              <a:ext cx="372818" cy="62823"/>
            </a:xfrm>
            <a:prstGeom prst="rect">
              <a:avLst/>
            </a:prstGeom>
          </p:spPr>
        </p:pic>
        <p:pic>
          <p:nvPicPr>
            <p:cNvPr id="532" name="Picture 531" descr="A close up of a logo&#10;&#10;Description automatically generated">
              <a:extLst>
                <a:ext uri="{FF2B5EF4-FFF2-40B4-BE49-F238E27FC236}">
                  <a16:creationId xmlns:a16="http://schemas.microsoft.com/office/drawing/2014/main" id="{CEA9DE3B-E152-4F85-846D-C058AF48F4FB}"/>
                </a:ext>
              </a:extLst>
            </p:cNvPr>
            <p:cNvPicPr>
              <a:picLocks noChangeAspect="1"/>
            </p:cNvPicPr>
            <p:nvPr/>
          </p:nvPicPr>
          <p:blipFill rotWithShape="1">
            <a:blip r:embed="rId76">
              <a:clrChange>
                <a:clrFrom>
                  <a:srgbClr val="FFFFFF"/>
                </a:clrFrom>
                <a:clrTo>
                  <a:srgbClr val="FFFFFF">
                    <a:alpha val="0"/>
                  </a:srgbClr>
                </a:clrTo>
              </a:clrChange>
              <a:extLst>
                <a:ext uri="{28A0092B-C50C-407E-A947-70E740481C1C}">
                  <a14:useLocalDpi xmlns:a14="http://schemas.microsoft.com/office/drawing/2010/main" val="0"/>
                </a:ext>
              </a:extLst>
            </a:blip>
            <a:srcRect l="10765" t="31817" r="10765" b="31817"/>
            <a:stretch/>
          </p:blipFill>
          <p:spPr>
            <a:xfrm>
              <a:off x="10604109" y="6341815"/>
              <a:ext cx="346758" cy="90716"/>
            </a:xfrm>
            <a:prstGeom prst="rect">
              <a:avLst/>
            </a:prstGeom>
          </p:spPr>
        </p:pic>
        <p:pic>
          <p:nvPicPr>
            <p:cNvPr id="538" name="Picture 537">
              <a:extLst>
                <a:ext uri="{FF2B5EF4-FFF2-40B4-BE49-F238E27FC236}">
                  <a16:creationId xmlns:a16="http://schemas.microsoft.com/office/drawing/2014/main" id="{F07B4B24-12EE-46FE-884B-ABC33D082624}"/>
                </a:ext>
              </a:extLst>
            </p:cNvPr>
            <p:cNvPicPr>
              <a:picLocks noChangeAspect="1"/>
            </p:cNvPicPr>
            <p:nvPr/>
          </p:nvPicPr>
          <p:blipFill rotWithShape="1">
            <a:blip r:embed="rId77">
              <a:extLst>
                <a:ext uri="{28A0092B-C50C-407E-A947-70E740481C1C}">
                  <a14:useLocalDpi xmlns:a14="http://schemas.microsoft.com/office/drawing/2010/main" val="0"/>
                </a:ext>
              </a:extLst>
            </a:blip>
            <a:srcRect/>
            <a:stretch/>
          </p:blipFill>
          <p:spPr>
            <a:xfrm>
              <a:off x="11193952" y="6258431"/>
              <a:ext cx="203489" cy="164336"/>
            </a:xfrm>
            <a:prstGeom prst="rect">
              <a:avLst/>
            </a:prstGeom>
          </p:spPr>
        </p:pic>
        <p:pic>
          <p:nvPicPr>
            <p:cNvPr id="540" name="Picture 539" descr="A close up of a logo&#10;&#10;Description automatically generated">
              <a:extLst>
                <a:ext uri="{FF2B5EF4-FFF2-40B4-BE49-F238E27FC236}">
                  <a16:creationId xmlns:a16="http://schemas.microsoft.com/office/drawing/2014/main" id="{D31FF579-D21C-4F44-8E8E-FF791967C398}"/>
                </a:ext>
              </a:extLst>
            </p:cNvPr>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11530366" y="6263262"/>
              <a:ext cx="168478" cy="168478"/>
            </a:xfrm>
            <a:prstGeom prst="rect">
              <a:avLst/>
            </a:prstGeom>
          </p:spPr>
        </p:pic>
        <p:pic>
          <p:nvPicPr>
            <p:cNvPr id="542" name="Picture 541" descr="A green sign with white text&#10;&#10;Description automatically generated">
              <a:extLst>
                <a:ext uri="{FF2B5EF4-FFF2-40B4-BE49-F238E27FC236}">
                  <a16:creationId xmlns:a16="http://schemas.microsoft.com/office/drawing/2014/main" id="{89C2746D-5C82-4E6C-8EE9-14BAFF94456E}"/>
                </a:ext>
              </a:extLst>
            </p:cNvPr>
            <p:cNvPicPr>
              <a:picLocks noChangeAspect="1"/>
            </p:cNvPicPr>
            <p:nvPr/>
          </p:nvPicPr>
          <p:blipFill rotWithShape="1">
            <a:blip r:embed="rId79">
              <a:extLst>
                <a:ext uri="{28A0092B-C50C-407E-A947-70E740481C1C}">
                  <a14:useLocalDpi xmlns:a14="http://schemas.microsoft.com/office/drawing/2010/main" val="0"/>
                </a:ext>
              </a:extLst>
            </a:blip>
            <a:srcRect l="18049" t="19263" r="18049" b="19263"/>
            <a:stretch/>
          </p:blipFill>
          <p:spPr>
            <a:xfrm>
              <a:off x="11396887" y="6285035"/>
              <a:ext cx="134034" cy="128942"/>
            </a:xfrm>
            <a:prstGeom prst="rect">
              <a:avLst/>
            </a:prstGeom>
          </p:spPr>
        </p:pic>
      </p:grpSp>
      <p:grpSp>
        <p:nvGrpSpPr>
          <p:cNvPr id="13" name="Group 12">
            <a:extLst>
              <a:ext uri="{FF2B5EF4-FFF2-40B4-BE49-F238E27FC236}">
                <a16:creationId xmlns:a16="http://schemas.microsoft.com/office/drawing/2014/main" id="{B23AD12E-CFDA-4532-86EB-0307B71C0077}"/>
              </a:ext>
            </a:extLst>
          </p:cNvPr>
          <p:cNvGrpSpPr/>
          <p:nvPr/>
        </p:nvGrpSpPr>
        <p:grpSpPr>
          <a:xfrm>
            <a:off x="527233" y="4496536"/>
            <a:ext cx="419516" cy="419517"/>
            <a:chOff x="4890881" y="5910062"/>
            <a:chExt cx="812414" cy="812410"/>
          </a:xfrm>
        </p:grpSpPr>
        <p:sp>
          <p:nvSpPr>
            <p:cNvPr id="14" name="Oval 13">
              <a:extLst>
                <a:ext uri="{FF2B5EF4-FFF2-40B4-BE49-F238E27FC236}">
                  <a16:creationId xmlns:a16="http://schemas.microsoft.com/office/drawing/2014/main" id="{010D593C-6804-4E85-B349-F7ADBF96594F}"/>
                </a:ext>
              </a:extLst>
            </p:cNvPr>
            <p:cNvSpPr/>
            <p:nvPr/>
          </p:nvSpPr>
          <p:spPr bwMode="auto">
            <a:xfrm>
              <a:off x="4890881" y="5910062"/>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0E091A44-41A8-448C-9547-AD3685230FF1}"/>
                </a:ext>
              </a:extLst>
            </p:cNvPr>
            <p:cNvGrpSpPr/>
            <p:nvPr/>
          </p:nvGrpSpPr>
          <p:grpSpPr>
            <a:xfrm>
              <a:off x="5139021" y="6107362"/>
              <a:ext cx="316134" cy="417805"/>
              <a:chOff x="4691309" y="4394828"/>
              <a:chExt cx="768039" cy="1015048"/>
            </a:xfrm>
          </p:grpSpPr>
          <p:sp>
            <p:nvSpPr>
              <p:cNvPr id="16" name="Freeform 209">
                <a:extLst>
                  <a:ext uri="{FF2B5EF4-FFF2-40B4-BE49-F238E27FC236}">
                    <a16:creationId xmlns:a16="http://schemas.microsoft.com/office/drawing/2014/main" id="{6F4542D6-EDC2-43E0-B38E-F7B06A1D2162}"/>
                  </a:ext>
                </a:extLst>
              </p:cNvPr>
              <p:cNvSpPr>
                <a:spLocks noEditPoints="1"/>
              </p:cNvSpPr>
              <p:nvPr/>
            </p:nvSpPr>
            <p:spPr bwMode="auto">
              <a:xfrm>
                <a:off x="4691309" y="4394828"/>
                <a:ext cx="768039" cy="1015048"/>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7" name="Freeform 210">
                <a:extLst>
                  <a:ext uri="{FF2B5EF4-FFF2-40B4-BE49-F238E27FC236}">
                    <a16:creationId xmlns:a16="http://schemas.microsoft.com/office/drawing/2014/main" id="{128240E2-EA41-43DA-A637-B21D943A332D}"/>
                  </a:ext>
                </a:extLst>
              </p:cNvPr>
              <p:cNvSpPr>
                <a:spLocks/>
              </p:cNvSpPr>
              <p:nvPr/>
            </p:nvSpPr>
            <p:spPr bwMode="auto">
              <a:xfrm>
                <a:off x="5200763" y="4394832"/>
                <a:ext cx="258585" cy="250868"/>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575" name="Group 574">
            <a:extLst>
              <a:ext uri="{FF2B5EF4-FFF2-40B4-BE49-F238E27FC236}">
                <a16:creationId xmlns:a16="http://schemas.microsoft.com/office/drawing/2014/main" id="{861E6C18-3E5C-4176-AD2A-D54C4D34E0FD}"/>
              </a:ext>
            </a:extLst>
          </p:cNvPr>
          <p:cNvGrpSpPr/>
          <p:nvPr/>
        </p:nvGrpSpPr>
        <p:grpSpPr>
          <a:xfrm>
            <a:off x="9835672" y="5159417"/>
            <a:ext cx="1573449" cy="401459"/>
            <a:chOff x="9835672" y="5159417"/>
            <a:chExt cx="1573449" cy="401459"/>
          </a:xfrm>
        </p:grpSpPr>
        <p:cxnSp>
          <p:nvCxnSpPr>
            <p:cNvPr id="342" name="Connector: Elbow 341">
              <a:extLst>
                <a:ext uri="{FF2B5EF4-FFF2-40B4-BE49-F238E27FC236}">
                  <a16:creationId xmlns:a16="http://schemas.microsoft.com/office/drawing/2014/main" id="{58811937-4287-4379-A6F6-A604428CC9F4}"/>
                </a:ext>
              </a:extLst>
            </p:cNvPr>
            <p:cNvCxnSpPr>
              <a:cxnSpLocks/>
              <a:stCxn id="201" idx="0"/>
              <a:endCxn id="414" idx="2"/>
            </p:cNvCxnSpPr>
            <p:nvPr/>
          </p:nvCxnSpPr>
          <p:spPr>
            <a:xfrm rot="5400000" flipH="1" flipV="1">
              <a:off x="10399212" y="4595877"/>
              <a:ext cx="401459" cy="1528539"/>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38" name="Connector: Elbow 437">
              <a:extLst>
                <a:ext uri="{FF2B5EF4-FFF2-40B4-BE49-F238E27FC236}">
                  <a16:creationId xmlns:a16="http://schemas.microsoft.com/office/drawing/2014/main" id="{42C9B422-0EFE-42EF-AC6A-D27CE535A051}"/>
                </a:ext>
              </a:extLst>
            </p:cNvPr>
            <p:cNvCxnSpPr>
              <a:cxnSpLocks/>
              <a:stCxn id="217" idx="0"/>
              <a:endCxn id="421" idx="2"/>
            </p:cNvCxnSpPr>
            <p:nvPr/>
          </p:nvCxnSpPr>
          <p:spPr>
            <a:xfrm rot="16200000" flipV="1">
              <a:off x="10696367" y="4848121"/>
              <a:ext cx="399303" cy="1026205"/>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cxnSp>
        <p:nvCxnSpPr>
          <p:cNvPr id="485" name="Straight Arrow Connector 484">
            <a:extLst>
              <a:ext uri="{FF2B5EF4-FFF2-40B4-BE49-F238E27FC236}">
                <a16:creationId xmlns:a16="http://schemas.microsoft.com/office/drawing/2014/main" id="{8F60E8D9-9AE8-403D-BFD1-E60A22DEE6C7}"/>
              </a:ext>
            </a:extLst>
          </p:cNvPr>
          <p:cNvCxnSpPr>
            <a:cxnSpLocks/>
          </p:cNvCxnSpPr>
          <p:nvPr/>
        </p:nvCxnSpPr>
        <p:spPr>
          <a:xfrm>
            <a:off x="5082672" y="3952035"/>
            <a:ext cx="0" cy="484632"/>
          </a:xfrm>
          <a:prstGeom prst="straightConnector1">
            <a:avLst/>
          </a:prstGeom>
          <a:noFill/>
          <a:ln w="25400" cap="flat" cmpd="sng" algn="ctr">
            <a:solidFill>
              <a:schemeClr val="tx2">
                <a:lumMod val="75000"/>
              </a:schemeClr>
            </a:solidFill>
            <a:prstDash val="solid"/>
            <a:headEnd type="none" w="med" len="med"/>
            <a:tailEnd type="arrow" w="med" len="med"/>
          </a:ln>
          <a:effectLst/>
        </p:spPr>
      </p:cxnSp>
      <p:grpSp>
        <p:nvGrpSpPr>
          <p:cNvPr id="62" name="Group 61">
            <a:extLst>
              <a:ext uri="{FF2B5EF4-FFF2-40B4-BE49-F238E27FC236}">
                <a16:creationId xmlns:a16="http://schemas.microsoft.com/office/drawing/2014/main" id="{AFDF8A25-5E97-460B-874D-88432CDB838B}"/>
              </a:ext>
            </a:extLst>
          </p:cNvPr>
          <p:cNvGrpSpPr/>
          <p:nvPr/>
        </p:nvGrpSpPr>
        <p:grpSpPr>
          <a:xfrm>
            <a:off x="7811618" y="4457782"/>
            <a:ext cx="2920255" cy="182880"/>
            <a:chOff x="3572576" y="3406595"/>
            <a:chExt cx="2920255" cy="182880"/>
          </a:xfrm>
        </p:grpSpPr>
        <p:sp>
          <p:nvSpPr>
            <p:cNvPr id="498" name="Rectangle 497">
              <a:extLst>
                <a:ext uri="{FF2B5EF4-FFF2-40B4-BE49-F238E27FC236}">
                  <a16:creationId xmlns:a16="http://schemas.microsoft.com/office/drawing/2014/main" id="{B3D8FE7D-DC2D-4802-8C1C-E07BF552BE02}"/>
                </a:ext>
              </a:extLst>
            </p:cNvPr>
            <p:cNvSpPr/>
            <p:nvPr/>
          </p:nvSpPr>
          <p:spPr>
            <a:xfrm>
              <a:off x="3572576" y="3406595"/>
              <a:ext cx="2920255" cy="182880"/>
            </a:xfrm>
            <a:prstGeom prst="rect">
              <a:avLst/>
            </a:prstGeom>
            <a:solidFill>
              <a:schemeClr val="tx2">
                <a:lumMod val="50000"/>
              </a:schemeClr>
            </a:solidFill>
            <a:ln w="14224">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 Automated investigation and response (</a:t>
              </a:r>
              <a:r>
                <a:rPr kumimoji="0" lang="en-US" sz="800" b="0" i="0" u="none" strike="noStrike" kern="1200" cap="none" spc="0" normalizeH="0" baseline="0" noProof="0" err="1">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AutoIR</a:t>
              </a: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t>
              </a:r>
            </a:p>
          </p:txBody>
        </p:sp>
        <p:sp>
          <p:nvSpPr>
            <p:cNvPr id="500" name="Freeform 1054">
              <a:extLst>
                <a:ext uri="{FF2B5EF4-FFF2-40B4-BE49-F238E27FC236}">
                  <a16:creationId xmlns:a16="http://schemas.microsoft.com/office/drawing/2014/main" id="{F9588841-2F89-41B5-A61D-25D67AABDB7E}"/>
                </a:ext>
              </a:extLst>
            </p:cNvPr>
            <p:cNvSpPr>
              <a:spLocks noEditPoints="1"/>
            </p:cNvSpPr>
            <p:nvPr/>
          </p:nvSpPr>
          <p:spPr bwMode="auto">
            <a:xfrm>
              <a:off x="3620095" y="3434406"/>
              <a:ext cx="130978" cy="130978"/>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548" name="Group 547">
            <a:extLst>
              <a:ext uri="{FF2B5EF4-FFF2-40B4-BE49-F238E27FC236}">
                <a16:creationId xmlns:a16="http://schemas.microsoft.com/office/drawing/2014/main" id="{33B823D4-861D-4087-AD38-32FAF2595160}"/>
              </a:ext>
            </a:extLst>
          </p:cNvPr>
          <p:cNvGrpSpPr/>
          <p:nvPr/>
        </p:nvGrpSpPr>
        <p:grpSpPr>
          <a:xfrm>
            <a:off x="10094615" y="2228130"/>
            <a:ext cx="1556531" cy="493846"/>
            <a:chOff x="10094615" y="2228130"/>
            <a:chExt cx="1556531" cy="493846"/>
          </a:xfrm>
        </p:grpSpPr>
        <p:sp>
          <p:nvSpPr>
            <p:cNvPr id="335" name="Rectangle 334">
              <a:extLst>
                <a:ext uri="{FF2B5EF4-FFF2-40B4-BE49-F238E27FC236}">
                  <a16:creationId xmlns:a16="http://schemas.microsoft.com/office/drawing/2014/main" id="{36AD41C8-34F3-4AB5-8E97-4CF40228B93A}"/>
                </a:ext>
              </a:extLst>
            </p:cNvPr>
            <p:cNvSpPr/>
            <p:nvPr/>
          </p:nvSpPr>
          <p:spPr>
            <a:xfrm>
              <a:off x="10094615" y="2228130"/>
              <a:ext cx="1556531" cy="493846"/>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320040" tIns="73152" rIns="45720" bIns="73152"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30" name="Rectangle 429">
              <a:hlinkClick r:id="rId80" tooltip="Managed hunting service built into Microsoft 365 Defender that provides Security Operation Centers (SOCs) with expert level monitoring and analysis to help them ensure critical threats in your unique environments don’t get missed."/>
              <a:extLst>
                <a:ext uri="{FF2B5EF4-FFF2-40B4-BE49-F238E27FC236}">
                  <a16:creationId xmlns:a16="http://schemas.microsoft.com/office/drawing/2014/main" id="{456F301E-A899-454C-A0D2-E4298C1B5A0C}"/>
                </a:ext>
              </a:extLst>
            </p:cNvPr>
            <p:cNvSpPr/>
            <p:nvPr/>
          </p:nvSpPr>
          <p:spPr>
            <a:xfrm>
              <a:off x="10393751" y="2292956"/>
              <a:ext cx="1209023" cy="148813"/>
            </a:xfrm>
            <a:prstGeom prst="rect">
              <a:avLst/>
            </a:prstGeom>
            <a:solidFill>
              <a:srgbClr val="EAFCEA"/>
            </a:solidFill>
            <a:ln w="3175">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91440" rtlCol="0" anchor="ctr" anchorCtr="0">
              <a:noAutofit/>
            </a:bodyPr>
            <a:lstStyle/>
            <a:p>
              <a:pPr marR="0" lvl="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 </a:t>
              </a:r>
            </a:p>
          </p:txBody>
        </p:sp>
        <p:sp>
          <p:nvSpPr>
            <p:cNvPr id="32" name="Rectangle 31">
              <a:hlinkClick r:id="rId81" tooltip="Microsoft's Detection and Response Team (DART) and customer support provide assistance with incident response, recovery, and hunting (onsite and remotely). The incident response is effectively &quot;on retainer&quot; for customers with Premier Support."/>
              <a:extLst>
                <a:ext uri="{FF2B5EF4-FFF2-40B4-BE49-F238E27FC236}">
                  <a16:creationId xmlns:a16="http://schemas.microsoft.com/office/drawing/2014/main" id="{64D2EDAC-73FC-4A3C-A189-2703A7296A2E}"/>
                </a:ext>
              </a:extLst>
            </p:cNvPr>
            <p:cNvSpPr/>
            <p:nvPr/>
          </p:nvSpPr>
          <p:spPr>
            <a:xfrm>
              <a:off x="10186253" y="2501547"/>
              <a:ext cx="1416089" cy="168253"/>
            </a:xfrm>
            <a:prstGeom prst="rect">
              <a:avLst/>
            </a:prstGeom>
            <a:solidFill>
              <a:srgbClr val="EAFCEA"/>
            </a:solidFill>
            <a:ln w="3175">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91440" rtlCol="0" anchor="ctr" anchorCtr="0">
              <a:noAutofit/>
            </a:bodyPr>
            <a:lstStyle/>
            <a:p>
              <a:pPr marR="0" lvl="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&amp; Recovery</a:t>
              </a:r>
            </a:p>
          </p:txBody>
        </p:sp>
        <p:pic>
          <p:nvPicPr>
            <p:cNvPr id="49" name="Picture 48">
              <a:extLst>
                <a:ext uri="{FF2B5EF4-FFF2-40B4-BE49-F238E27FC236}">
                  <a16:creationId xmlns:a16="http://schemas.microsoft.com/office/drawing/2014/main" id="{8AADC4FA-3110-47CA-88ED-1109ECE65128}"/>
                </a:ext>
              </a:extLst>
            </p:cNvPr>
            <p:cNvPicPr>
              <a:picLocks noChangeAspect="1"/>
            </p:cNvPicPr>
            <p:nvPr/>
          </p:nvPicPr>
          <p:blipFill rotWithShape="1">
            <a:blip r:embed="rId82" cstate="email">
              <a:extLst>
                <a:ext uri="{28A0092B-C50C-407E-A947-70E740481C1C}">
                  <a14:useLocalDpi xmlns:a14="http://schemas.microsoft.com/office/drawing/2010/main" val="0"/>
                </a:ext>
              </a:extLst>
            </a:blip>
            <a:srcRect r="77979"/>
            <a:stretch/>
          </p:blipFill>
          <p:spPr bwMode="invGray">
            <a:xfrm>
              <a:off x="10186253" y="2302801"/>
              <a:ext cx="131703" cy="128113"/>
            </a:xfrm>
            <a:prstGeom prst="rect">
              <a:avLst/>
            </a:prstGeom>
          </p:spPr>
        </p:pic>
      </p:grpSp>
      <p:pic>
        <p:nvPicPr>
          <p:cNvPr id="60" name="Graphic 59">
            <a:extLst>
              <a:ext uri="{FF2B5EF4-FFF2-40B4-BE49-F238E27FC236}">
                <a16:creationId xmlns:a16="http://schemas.microsoft.com/office/drawing/2014/main" id="{834464D7-0FFC-4BC8-B769-A325A835809B}"/>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9899779" y="1761327"/>
            <a:ext cx="143288" cy="158858"/>
          </a:xfrm>
          <a:prstGeom prst="rect">
            <a:avLst/>
          </a:prstGeom>
        </p:spPr>
      </p:pic>
      <p:grpSp>
        <p:nvGrpSpPr>
          <p:cNvPr id="48" name="Group 47">
            <a:extLst>
              <a:ext uri="{FF2B5EF4-FFF2-40B4-BE49-F238E27FC236}">
                <a16:creationId xmlns:a16="http://schemas.microsoft.com/office/drawing/2014/main" id="{49C6E317-A7E1-41D6-9AA0-DAD57A3F646A}"/>
              </a:ext>
            </a:extLst>
          </p:cNvPr>
          <p:cNvGrpSpPr/>
          <p:nvPr/>
        </p:nvGrpSpPr>
        <p:grpSpPr>
          <a:xfrm>
            <a:off x="3766817" y="4417401"/>
            <a:ext cx="8318077" cy="853504"/>
            <a:chOff x="3766817" y="4417401"/>
            <a:chExt cx="8318077" cy="853504"/>
          </a:xfrm>
        </p:grpSpPr>
        <p:grpSp>
          <p:nvGrpSpPr>
            <p:cNvPr id="46" name="Group 45">
              <a:extLst>
                <a:ext uri="{FF2B5EF4-FFF2-40B4-BE49-F238E27FC236}">
                  <a16:creationId xmlns:a16="http://schemas.microsoft.com/office/drawing/2014/main" id="{B3D1F590-970E-418A-A89B-78E2522785A4}"/>
                </a:ext>
              </a:extLst>
            </p:cNvPr>
            <p:cNvGrpSpPr/>
            <p:nvPr/>
          </p:nvGrpSpPr>
          <p:grpSpPr>
            <a:xfrm>
              <a:off x="3766817" y="4417401"/>
              <a:ext cx="8318077" cy="853504"/>
              <a:chOff x="3766817" y="4417401"/>
              <a:chExt cx="8318077" cy="853504"/>
            </a:xfrm>
          </p:grpSpPr>
          <p:sp>
            <p:nvSpPr>
              <p:cNvPr id="439" name="Rectangle 438">
                <a:hlinkClick r:id="rId55"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B96B710C-BF0F-418E-9466-23CB308D1445}"/>
                  </a:ext>
                </a:extLst>
              </p:cNvPr>
              <p:cNvSpPr/>
              <p:nvPr/>
            </p:nvSpPr>
            <p:spPr>
              <a:xfrm>
                <a:off x="3772921" y="4521944"/>
                <a:ext cx="8311973" cy="74896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76" name="Group 575">
                <a:extLst>
                  <a:ext uri="{FF2B5EF4-FFF2-40B4-BE49-F238E27FC236}">
                    <a16:creationId xmlns:a16="http://schemas.microsoft.com/office/drawing/2014/main" id="{6549C41F-EF2D-4F05-884D-9060F77B0626}"/>
                  </a:ext>
                </a:extLst>
              </p:cNvPr>
              <p:cNvGrpSpPr/>
              <p:nvPr/>
            </p:nvGrpSpPr>
            <p:grpSpPr>
              <a:xfrm>
                <a:off x="3869531" y="4789667"/>
                <a:ext cx="8112538" cy="445385"/>
                <a:chOff x="3869531" y="4808878"/>
                <a:chExt cx="8112538" cy="364800"/>
              </a:xfrm>
            </p:grpSpPr>
            <p:sp>
              <p:nvSpPr>
                <p:cNvPr id="11" name="Rectangle 10">
                  <a:extLst>
                    <a:ext uri="{FF2B5EF4-FFF2-40B4-BE49-F238E27FC236}">
                      <a16:creationId xmlns:a16="http://schemas.microsoft.com/office/drawing/2014/main" id="{72B00EA2-AA18-41C3-85C9-F6A4A759B7D8}"/>
                    </a:ext>
                  </a:extLst>
                </p:cNvPr>
                <p:cNvSpPr/>
                <p:nvPr/>
              </p:nvSpPr>
              <p:spPr>
                <a:xfrm>
                  <a:off x="3869531" y="4808878"/>
                  <a:ext cx="8112538" cy="364800"/>
                </a:xfrm>
                <a:prstGeom prst="rect">
                  <a:avLst/>
                </a:prstGeom>
                <a:noFill/>
                <a:ln w="14224">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rIns="27432" rtlCol="0" anchor="ctr">
                  <a:noAutofit/>
                </a:bodyPr>
                <a:lstStyle/>
                <a:p>
                  <a:endParaRPr lang="en-US" sz="8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608" name="Rectangle 607">
                  <a:extLst>
                    <a:ext uri="{FF2B5EF4-FFF2-40B4-BE49-F238E27FC236}">
                      <a16:creationId xmlns:a16="http://schemas.microsoft.com/office/drawing/2014/main" id="{CB88B171-6D04-4BDD-83B7-DF3C50006FFD}"/>
                    </a:ext>
                  </a:extLst>
                </p:cNvPr>
                <p:cNvSpPr/>
                <p:nvPr/>
              </p:nvSpPr>
              <p:spPr bwMode="auto">
                <a:xfrm>
                  <a:off x="5180637" y="5075711"/>
                  <a:ext cx="274086" cy="940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358" name="TextBox 357">
                <a:hlinkClick r:id="rId85"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FC6FD378-4BB5-4A67-A11A-DB04522F9105}"/>
                  </a:ext>
                </a:extLst>
              </p:cNvPr>
              <p:cNvSpPr txBox="1"/>
              <p:nvPr/>
            </p:nvSpPr>
            <p:spPr>
              <a:xfrm>
                <a:off x="9112055" y="4649155"/>
                <a:ext cx="1533890" cy="204098"/>
              </a:xfrm>
              <a:prstGeom prst="rect">
                <a:avLst/>
              </a:prstGeom>
              <a:solidFill>
                <a:schemeClr val="bg1"/>
              </a:solidFill>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Microsoft 365 Defender</a:t>
                </a:r>
              </a:p>
            </p:txBody>
          </p:sp>
          <p:sp>
            <p:nvSpPr>
              <p:cNvPr id="440" name="Rectangle 439">
                <a:extLst>
                  <a:ext uri="{FF2B5EF4-FFF2-40B4-BE49-F238E27FC236}">
                    <a16:creationId xmlns:a16="http://schemas.microsoft.com/office/drawing/2014/main" id="{15A77A22-5EF9-4A59-A542-CA98D3DC93EC}"/>
                  </a:ext>
                </a:extLst>
              </p:cNvPr>
              <p:cNvSpPr/>
              <p:nvPr/>
            </p:nvSpPr>
            <p:spPr>
              <a:xfrm>
                <a:off x="3766817" y="4417401"/>
                <a:ext cx="8318077" cy="241605"/>
              </a:xfrm>
              <a:prstGeom prst="rect">
                <a:avLst/>
              </a:prstGeom>
              <a:solidFill>
                <a:srgbClr val="0078D4"/>
              </a:solidFill>
              <a:effectLst/>
            </p:spPr>
            <p:txBody>
              <a:bodyPr wrap="square" lIns="182880" tIns="45720" rIns="73152" bIns="45720" anchor="ctr" anchorCtr="0">
                <a:noAutofit/>
              </a:bodyP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1000" b="1" i="1" u="none" strike="noStrike" kern="0" cap="none" spc="0" normalizeH="0" baseline="0" noProof="0">
                    <a:ln>
                      <a:noFill/>
                    </a:ln>
                    <a:gradFill>
                      <a:gsLst>
                        <a:gs pos="0">
                          <a:prstClr val="white"/>
                        </a:gs>
                        <a:gs pos="100000">
                          <a:prstClr val="white"/>
                        </a:gs>
                      </a:gsLst>
                      <a:lin ang="5400000" scaled="1"/>
                    </a:gradFill>
                    <a:effectLst/>
                    <a:uLnTx/>
                    <a:uFillTx/>
                    <a:ea typeface="+mn-ea"/>
                    <a:cs typeface="Segoe UI" panose="020B0502040204020203" pitchFamily="34" charset="0"/>
                  </a:rPr>
                  <a:t>Microsoft Defender - </a:t>
                </a:r>
                <a:r>
                  <a:rPr kumimoji="0" lang="en-US" sz="1000" i="1" u="none" strike="noStrike" kern="0" cap="none" spc="0" normalizeH="0" baseline="0" noProof="0">
                    <a:ln>
                      <a:noFill/>
                    </a:ln>
                    <a:gradFill>
                      <a:gsLst>
                        <a:gs pos="0">
                          <a:prstClr val="white"/>
                        </a:gs>
                        <a:gs pos="100000">
                          <a:prstClr val="white"/>
                        </a:gs>
                      </a:gsLst>
                      <a:lin ang="5400000" scaled="1"/>
                    </a:gradFill>
                    <a:effectLst/>
                    <a:uLnTx/>
                    <a:uFillTx/>
                    <a:latin typeface="+mj-lt"/>
                    <a:ea typeface="+mn-ea"/>
                    <a:cs typeface="Segoe UI" panose="020B0502040204020203" pitchFamily="34" charset="0"/>
                  </a:rPr>
                  <a:t>Extended Detection and Response (XDR)</a:t>
                </a:r>
              </a:p>
            </p:txBody>
          </p:sp>
          <p:sp>
            <p:nvSpPr>
              <p:cNvPr id="569" name="TextBox 568">
                <a:extLst>
                  <a:ext uri="{FF2B5EF4-FFF2-40B4-BE49-F238E27FC236}">
                    <a16:creationId xmlns:a16="http://schemas.microsoft.com/office/drawing/2014/main" id="{C790D60E-C4A8-45AE-A6F0-8B1457F1BAEE}"/>
                  </a:ext>
                </a:extLst>
              </p:cNvPr>
              <p:cNvSpPr txBox="1"/>
              <p:nvPr/>
            </p:nvSpPr>
            <p:spPr>
              <a:xfrm>
                <a:off x="4602874" y="4689276"/>
                <a:ext cx="1349270" cy="201243"/>
              </a:xfrm>
              <a:prstGeom prst="rect">
                <a:avLst/>
              </a:prstGeom>
              <a:solidFill>
                <a:schemeClr val="bg1"/>
              </a:solid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Cloud</a:t>
                </a:r>
              </a:p>
            </p:txBody>
          </p:sp>
          <p:grpSp>
            <p:nvGrpSpPr>
              <p:cNvPr id="34" name="Group 33">
                <a:extLst>
                  <a:ext uri="{FF2B5EF4-FFF2-40B4-BE49-F238E27FC236}">
                    <a16:creationId xmlns:a16="http://schemas.microsoft.com/office/drawing/2014/main" id="{1A27741F-2E5D-434F-B747-2A83A2200824}"/>
                  </a:ext>
                </a:extLst>
              </p:cNvPr>
              <p:cNvGrpSpPr/>
              <p:nvPr/>
            </p:nvGrpSpPr>
            <p:grpSpPr>
              <a:xfrm>
                <a:off x="3911305" y="4847407"/>
                <a:ext cx="2926414" cy="347038"/>
                <a:chOff x="3911305" y="4850142"/>
                <a:chExt cx="2926414" cy="347038"/>
              </a:xfrm>
            </p:grpSpPr>
            <p:sp>
              <p:nvSpPr>
                <p:cNvPr id="2" name="Rectangle 1">
                  <a:hlinkClick r:id="rId86"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4DFBA11B-A706-4565-94DA-1A257A2B3EBF}"/>
                    </a:ext>
                  </a:extLst>
                </p:cNvPr>
                <p:cNvSpPr/>
                <p:nvPr/>
              </p:nvSpPr>
              <p:spPr>
                <a:xfrm>
                  <a:off x="3911305" y="4850142"/>
                  <a:ext cx="2926414" cy="347038"/>
                </a:xfrm>
                <a:prstGeom prst="rect">
                  <a:avLst/>
                </a:prstGeom>
                <a:solidFill>
                  <a:srgbClr val="E7F4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R="0" lvl="0" indent="0" algn="ctr" fontAlgn="auto">
                    <a:lnSpc>
                      <a:spcPct val="97000"/>
                    </a:lnSpc>
                    <a:spcBef>
                      <a:spcPts val="0"/>
                    </a:spcBef>
                    <a:spcAft>
                      <a:spcPts val="100"/>
                    </a:spcAft>
                    <a:buClrTx/>
                    <a:buSzTx/>
                    <a:buFontTx/>
                    <a:buNone/>
                    <a:tabLst>
                      <a:tab pos="1028700" algn="l"/>
                    </a:tabLst>
                    <a:defRPr/>
                  </a:pPr>
                  <a:endPar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grpSp>
              <p:nvGrpSpPr>
                <p:cNvPr id="561" name="Group 560">
                  <a:extLst>
                    <a:ext uri="{FF2B5EF4-FFF2-40B4-BE49-F238E27FC236}">
                      <a16:creationId xmlns:a16="http://schemas.microsoft.com/office/drawing/2014/main" id="{7FE3C8A9-1FC5-4832-8DC2-D2128526276B}"/>
                    </a:ext>
                  </a:extLst>
                </p:cNvPr>
                <p:cNvGrpSpPr/>
                <p:nvPr/>
              </p:nvGrpSpPr>
              <p:grpSpPr>
                <a:xfrm>
                  <a:off x="3973044" y="4891829"/>
                  <a:ext cx="2783293" cy="268017"/>
                  <a:chOff x="3941723" y="4896148"/>
                  <a:chExt cx="2783293" cy="268017"/>
                </a:xfrm>
              </p:grpSpPr>
              <p:grpSp>
                <p:nvGrpSpPr>
                  <p:cNvPr id="600" name="Group 599">
                    <a:extLst>
                      <a:ext uri="{FF2B5EF4-FFF2-40B4-BE49-F238E27FC236}">
                        <a16:creationId xmlns:a16="http://schemas.microsoft.com/office/drawing/2014/main" id="{944A09E9-1215-4159-8EE8-72845E204063}"/>
                      </a:ext>
                    </a:extLst>
                  </p:cNvPr>
                  <p:cNvGrpSpPr/>
                  <p:nvPr/>
                </p:nvGrpSpPr>
                <p:grpSpPr>
                  <a:xfrm>
                    <a:off x="6564200" y="4973262"/>
                    <a:ext cx="160816" cy="36598"/>
                    <a:chOff x="6564200" y="4973262"/>
                    <a:chExt cx="160816" cy="36598"/>
                  </a:xfrm>
                </p:grpSpPr>
                <p:sp>
                  <p:nvSpPr>
                    <p:cNvPr id="595" name="Oval 594">
                      <a:extLst>
                        <a:ext uri="{FF2B5EF4-FFF2-40B4-BE49-F238E27FC236}">
                          <a16:creationId xmlns:a16="http://schemas.microsoft.com/office/drawing/2014/main" id="{3326F809-75BF-4966-98D4-9A4037538EAD}"/>
                        </a:ext>
                      </a:extLst>
                    </p:cNvPr>
                    <p:cNvSpPr/>
                    <p:nvPr/>
                  </p:nvSpPr>
                  <p:spPr bwMode="auto">
                    <a:xfrm>
                      <a:off x="6564200" y="4973284"/>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7" name="Oval 596">
                      <a:extLst>
                        <a:ext uri="{FF2B5EF4-FFF2-40B4-BE49-F238E27FC236}">
                          <a16:creationId xmlns:a16="http://schemas.microsoft.com/office/drawing/2014/main" id="{4D27B9D8-45A7-462E-A8F1-11CF28A90472}"/>
                        </a:ext>
                      </a:extLst>
                    </p:cNvPr>
                    <p:cNvSpPr/>
                    <p:nvPr/>
                  </p:nvSpPr>
                  <p:spPr bwMode="auto">
                    <a:xfrm>
                      <a:off x="6624976" y="4973280"/>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9" name="Oval 598">
                      <a:extLst>
                        <a:ext uri="{FF2B5EF4-FFF2-40B4-BE49-F238E27FC236}">
                          <a16:creationId xmlns:a16="http://schemas.microsoft.com/office/drawing/2014/main" id="{C40027E7-2DEA-4CE0-8708-70AD64B910C7}"/>
                        </a:ext>
                      </a:extLst>
                    </p:cNvPr>
                    <p:cNvSpPr/>
                    <p:nvPr/>
                  </p:nvSpPr>
                  <p:spPr bwMode="auto">
                    <a:xfrm>
                      <a:off x="6688440" y="4973262"/>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388" name="TextBox 387">
                    <a:extLst>
                      <a:ext uri="{FF2B5EF4-FFF2-40B4-BE49-F238E27FC236}">
                        <a16:creationId xmlns:a16="http://schemas.microsoft.com/office/drawing/2014/main" id="{940F93E2-758D-454C-BD08-54E4273B55AE}"/>
                      </a:ext>
                    </a:extLst>
                  </p:cNvPr>
                  <p:cNvSpPr txBox="1"/>
                  <p:nvPr/>
                </p:nvSpPr>
                <p:spPr>
                  <a:xfrm>
                    <a:off x="4382568" y="4896149"/>
                    <a:ext cx="508845"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Containers</a:t>
                    </a:r>
                  </a:p>
                </p:txBody>
              </p:sp>
              <p:sp>
                <p:nvSpPr>
                  <p:cNvPr id="463" name="TextBox 462">
                    <a:extLst>
                      <a:ext uri="{FF2B5EF4-FFF2-40B4-BE49-F238E27FC236}">
                        <a16:creationId xmlns:a16="http://schemas.microsoft.com/office/drawing/2014/main" id="{E736BF03-0513-4665-9A43-585561181490}"/>
                      </a:ext>
                    </a:extLst>
                  </p:cNvPr>
                  <p:cNvSpPr txBox="1"/>
                  <p:nvPr/>
                </p:nvSpPr>
                <p:spPr>
                  <a:xfrm>
                    <a:off x="3941723" y="4896148"/>
                    <a:ext cx="416646" cy="261179"/>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8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sz="700"/>
                      <a:t>Servers </a:t>
                    </a:r>
                    <a:br>
                      <a:rPr lang="en-US" sz="700"/>
                    </a:br>
                    <a:r>
                      <a:rPr lang="en-US" sz="700"/>
                      <a:t>&amp; VMs</a:t>
                    </a:r>
                  </a:p>
                </p:txBody>
              </p:sp>
              <p:sp>
                <p:nvSpPr>
                  <p:cNvPr id="467" name="TextBox 466">
                    <a:extLst>
                      <a:ext uri="{FF2B5EF4-FFF2-40B4-BE49-F238E27FC236}">
                        <a16:creationId xmlns:a16="http://schemas.microsoft.com/office/drawing/2014/main" id="{B4ED2D4B-A634-43FF-84BC-CD5D05DC4DF4}"/>
                      </a:ext>
                    </a:extLst>
                  </p:cNvPr>
                  <p:cNvSpPr txBox="1"/>
                  <p:nvPr/>
                </p:nvSpPr>
                <p:spPr>
                  <a:xfrm>
                    <a:off x="5927799" y="4902558"/>
                    <a:ext cx="231018"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SQL</a:t>
                    </a:r>
                  </a:p>
                </p:txBody>
              </p:sp>
              <p:sp>
                <p:nvSpPr>
                  <p:cNvPr id="519" name="TextBox 518">
                    <a:extLst>
                      <a:ext uri="{FF2B5EF4-FFF2-40B4-BE49-F238E27FC236}">
                        <a16:creationId xmlns:a16="http://schemas.microsoft.com/office/drawing/2014/main" id="{5BACC479-CD13-4506-8296-8397391DF1CB}"/>
                      </a:ext>
                    </a:extLst>
                  </p:cNvPr>
                  <p:cNvSpPr txBox="1"/>
                  <p:nvPr/>
                </p:nvSpPr>
                <p:spPr>
                  <a:xfrm>
                    <a:off x="6184115" y="4902987"/>
                    <a:ext cx="324564"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IoT </a:t>
                    </a:r>
                    <a:br>
                      <a:rPr lang="en-US"/>
                    </a:br>
                    <a:r>
                      <a:rPr lang="en-US"/>
                      <a:t>&amp; OT</a:t>
                    </a:r>
                  </a:p>
                </p:txBody>
              </p:sp>
              <p:sp>
                <p:nvSpPr>
                  <p:cNvPr id="523" name="TextBox 522">
                    <a:extLst>
                      <a:ext uri="{FF2B5EF4-FFF2-40B4-BE49-F238E27FC236}">
                        <a16:creationId xmlns:a16="http://schemas.microsoft.com/office/drawing/2014/main" id="{C7D52D98-36D5-4FFA-A02C-1245DB83196D}"/>
                      </a:ext>
                    </a:extLst>
                  </p:cNvPr>
                  <p:cNvSpPr txBox="1"/>
                  <p:nvPr/>
                </p:nvSpPr>
                <p:spPr>
                  <a:xfrm>
                    <a:off x="4922318" y="4898721"/>
                    <a:ext cx="508845"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Azure app</a:t>
                    </a:r>
                    <a:br>
                      <a:rPr lang="en-US"/>
                    </a:br>
                    <a:r>
                      <a:rPr lang="en-US"/>
                      <a:t>services</a:t>
                    </a:r>
                  </a:p>
                </p:txBody>
              </p:sp>
              <p:sp>
                <p:nvSpPr>
                  <p:cNvPr id="529" name="TextBox 528">
                    <a:extLst>
                      <a:ext uri="{FF2B5EF4-FFF2-40B4-BE49-F238E27FC236}">
                        <a16:creationId xmlns:a16="http://schemas.microsoft.com/office/drawing/2014/main" id="{58B03727-CD86-4F08-A24B-FDE93F38B14B}"/>
                      </a:ext>
                    </a:extLst>
                  </p:cNvPr>
                  <p:cNvSpPr txBox="1"/>
                  <p:nvPr/>
                </p:nvSpPr>
                <p:spPr>
                  <a:xfrm>
                    <a:off x="5452274" y="4899658"/>
                    <a:ext cx="452658"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Network </a:t>
                    </a:r>
                    <a:br>
                      <a:rPr lang="en-US"/>
                    </a:br>
                    <a:r>
                      <a:rPr lang="en-US"/>
                      <a:t>traffic</a:t>
                    </a:r>
                  </a:p>
                </p:txBody>
              </p:sp>
            </p:grpSp>
          </p:grpSp>
          <p:grpSp>
            <p:nvGrpSpPr>
              <p:cNvPr id="39" name="Group 38">
                <a:extLst>
                  <a:ext uri="{FF2B5EF4-FFF2-40B4-BE49-F238E27FC236}">
                    <a16:creationId xmlns:a16="http://schemas.microsoft.com/office/drawing/2014/main" id="{6200E831-2926-4F78-B2A7-B15EA3CA123C}"/>
                  </a:ext>
                </a:extLst>
              </p:cNvPr>
              <p:cNvGrpSpPr/>
              <p:nvPr/>
            </p:nvGrpSpPr>
            <p:grpSpPr>
              <a:xfrm>
                <a:off x="6920246" y="4847406"/>
                <a:ext cx="4974654" cy="344137"/>
                <a:chOff x="6920246" y="4847406"/>
                <a:chExt cx="4974654" cy="344137"/>
              </a:xfrm>
            </p:grpSpPr>
            <p:sp>
              <p:nvSpPr>
                <p:cNvPr id="5" name="Rectangle 4">
                  <a:hlinkClick r:id="rId86"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EBEC1D18-C498-4883-B2AC-4BA3CE200507}"/>
                    </a:ext>
                  </a:extLst>
                </p:cNvPr>
                <p:cNvSpPr/>
                <p:nvPr/>
              </p:nvSpPr>
              <p:spPr>
                <a:xfrm>
                  <a:off x="6920246" y="4847406"/>
                  <a:ext cx="4974654" cy="344137"/>
                </a:xfrm>
                <a:prstGeom prst="rect">
                  <a:avLst/>
                </a:prstGeom>
                <a:solidFill>
                  <a:srgbClr val="E7F4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spcAft>
                      <a:spcPts val="100"/>
                    </a:spcAft>
                    <a:tabLst>
                      <a:tab pos="1028700" algn="l"/>
                    </a:tabLst>
                  </a:pPr>
                  <a:endPar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grpSp>
              <p:nvGrpSpPr>
                <p:cNvPr id="603" name="Group 602">
                  <a:extLst>
                    <a:ext uri="{FF2B5EF4-FFF2-40B4-BE49-F238E27FC236}">
                      <a16:creationId xmlns:a16="http://schemas.microsoft.com/office/drawing/2014/main" id="{9852EC74-F734-4A53-9ED7-9F56A851E97E}"/>
                    </a:ext>
                  </a:extLst>
                </p:cNvPr>
                <p:cNvGrpSpPr/>
                <p:nvPr/>
              </p:nvGrpSpPr>
              <p:grpSpPr>
                <a:xfrm>
                  <a:off x="6972368" y="4891194"/>
                  <a:ext cx="4866953" cy="271622"/>
                  <a:chOff x="6972368" y="4910404"/>
                  <a:chExt cx="4866953" cy="271622"/>
                </a:xfrm>
              </p:grpSpPr>
              <p:grpSp>
                <p:nvGrpSpPr>
                  <p:cNvPr id="580" name="Group 579">
                    <a:extLst>
                      <a:ext uri="{FF2B5EF4-FFF2-40B4-BE49-F238E27FC236}">
                        <a16:creationId xmlns:a16="http://schemas.microsoft.com/office/drawing/2014/main" id="{A6E2A378-D698-4507-BA8E-255E7059BB9C}"/>
                      </a:ext>
                    </a:extLst>
                  </p:cNvPr>
                  <p:cNvGrpSpPr/>
                  <p:nvPr/>
                </p:nvGrpSpPr>
                <p:grpSpPr>
                  <a:xfrm>
                    <a:off x="9041117" y="4910404"/>
                    <a:ext cx="835613" cy="265652"/>
                    <a:chOff x="9007537" y="4910404"/>
                    <a:chExt cx="835613" cy="265652"/>
                  </a:xfrm>
                </p:grpSpPr>
                <p:sp>
                  <p:nvSpPr>
                    <p:cNvPr id="320" name="Rectangle 319">
                      <a:hlinkClick r:id="rId87"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4767D13D-7EDC-47CF-8ADE-E5A360AB6ACB}"/>
                        </a:ext>
                      </a:extLst>
                    </p:cNvPr>
                    <p:cNvSpPr/>
                    <p:nvPr/>
                  </p:nvSpPr>
                  <p:spPr>
                    <a:xfrm>
                      <a:off x="9007537" y="4910404"/>
                      <a:ext cx="835613" cy="265652"/>
                    </a:xfrm>
                    <a:prstGeom prst="rect">
                      <a:avLst/>
                    </a:prstGeom>
                    <a:noFill/>
                    <a:ln>
                      <a:solidFill>
                        <a:srgbClr val="CFCFCF"/>
                      </a:solidFill>
                      <a:prstDash val="sysDot"/>
                    </a:ln>
                  </p:spPr>
                  <p:txBody>
                    <a:bodyPr wrap="square" lIns="0" tIns="0" rIns="0" bIns="0" anchor="ctr">
                      <a:noAutofit/>
                    </a:bodyPr>
                    <a:lstStyle/>
                    <a:p>
                      <a:pPr marL="171450" algn="ct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 for Endpoint</a:t>
                      </a:r>
                    </a:p>
                  </p:txBody>
                </p:sp>
                <p:pic>
                  <p:nvPicPr>
                    <p:cNvPr id="433" name="Picture 432">
                      <a:extLst>
                        <a:ext uri="{FF2B5EF4-FFF2-40B4-BE49-F238E27FC236}">
                          <a16:creationId xmlns:a16="http://schemas.microsoft.com/office/drawing/2014/main" id="{9A2D7CF0-A72D-49D6-B04A-52848AE5CC6B}"/>
                        </a:ext>
                      </a:extLst>
                    </p:cNvPr>
                    <p:cNvPicPr>
                      <a:picLocks noChangeAspect="1"/>
                    </p:cNvPicPr>
                    <p:nvPr/>
                  </p:nvPicPr>
                  <p:blipFill>
                    <a:blip r:embed="rId8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3445" y="4962387"/>
                      <a:ext cx="160957" cy="160957"/>
                    </a:xfrm>
                    <a:prstGeom prst="rect">
                      <a:avLst/>
                    </a:prstGeom>
                  </p:spPr>
                </p:pic>
              </p:grpSp>
              <p:sp>
                <p:nvSpPr>
                  <p:cNvPr id="414" name="Rectangle 413">
                    <a:hlinkClick r:id="rId89"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6C430239-9C81-4032-B1DF-3C7E3DC87B16}"/>
                      </a:ext>
                    </a:extLst>
                  </p:cNvPr>
                  <p:cNvSpPr/>
                  <p:nvPr/>
                </p:nvSpPr>
                <p:spPr>
                  <a:xfrm>
                    <a:off x="10889101" y="4911455"/>
                    <a:ext cx="950220" cy="267171"/>
                  </a:xfrm>
                  <a:prstGeom prst="rect">
                    <a:avLst/>
                  </a:prstGeom>
                  <a:noFill/>
                  <a:ln>
                    <a:solidFill>
                      <a:srgbClr val="CFCFCF"/>
                    </a:solidFill>
                    <a:prstDash val="sysDot"/>
                  </a:ln>
                </p:spPr>
                <p:txBody>
                  <a:bodyPr wrap="square" lIns="0" tIns="0" rIns="0" bIns="0" anchor="ctr">
                    <a:noAutofit/>
                  </a:bodyPr>
                  <a:lstStyle/>
                  <a:p>
                    <a:pPr marL="171450" algn="ct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 for Cloud Apps</a:t>
                    </a:r>
                  </a:p>
                </p:txBody>
              </p:sp>
              <p:grpSp>
                <p:nvGrpSpPr>
                  <p:cNvPr id="591" name="Group 590">
                    <a:extLst>
                      <a:ext uri="{FF2B5EF4-FFF2-40B4-BE49-F238E27FC236}">
                        <a16:creationId xmlns:a16="http://schemas.microsoft.com/office/drawing/2014/main" id="{4C9C1999-8036-43E1-B335-C86B6556CC05}"/>
                      </a:ext>
                    </a:extLst>
                  </p:cNvPr>
                  <p:cNvGrpSpPr/>
                  <p:nvPr/>
                </p:nvGrpSpPr>
                <p:grpSpPr>
                  <a:xfrm>
                    <a:off x="9938632" y="4913611"/>
                    <a:ext cx="888566" cy="267171"/>
                    <a:chOff x="9916716" y="4913611"/>
                    <a:chExt cx="888566" cy="267171"/>
                  </a:xfrm>
                </p:grpSpPr>
                <p:sp>
                  <p:nvSpPr>
                    <p:cNvPr id="421" name="Rectangle 420">
                      <a:hlinkClick r:id="rId90"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98F5035E-D4BA-468F-8C63-A705F5C31620}"/>
                        </a:ext>
                      </a:extLst>
                    </p:cNvPr>
                    <p:cNvSpPr/>
                    <p:nvPr/>
                  </p:nvSpPr>
                  <p:spPr>
                    <a:xfrm>
                      <a:off x="9916716" y="4913611"/>
                      <a:ext cx="888566" cy="267171"/>
                    </a:xfrm>
                    <a:prstGeom prst="rect">
                      <a:avLst/>
                    </a:prstGeom>
                    <a:noFill/>
                    <a:ln>
                      <a:solidFill>
                        <a:srgbClr val="CFCFCF"/>
                      </a:solidFill>
                      <a:prstDash val="sysDot"/>
                    </a:ln>
                  </p:spPr>
                  <p:txBody>
                    <a:bodyPr wrap="square" lIns="0" tIns="0" rIns="0" bIns="0" anchor="ctr">
                      <a:noAutofit/>
                    </a:bodyPr>
                    <a:lstStyle/>
                    <a:p>
                      <a:pPr marL="171450" algn="ct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 for</a:t>
                      </a:r>
                      <a:b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 Office 365 </a:t>
                      </a:r>
                    </a:p>
                  </p:txBody>
                </p:sp>
                <p:pic>
                  <p:nvPicPr>
                    <p:cNvPr id="423" name="Picture 422">
                      <a:extLst>
                        <a:ext uri="{FF2B5EF4-FFF2-40B4-BE49-F238E27FC236}">
                          <a16:creationId xmlns:a16="http://schemas.microsoft.com/office/drawing/2014/main" id="{2BAD966E-B4B4-4391-8A80-775D7B11A018}"/>
                        </a:ext>
                      </a:extLst>
                    </p:cNvPr>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9991201" y="4964759"/>
                      <a:ext cx="112149" cy="146304"/>
                    </a:xfrm>
                    <a:prstGeom prst="rect">
                      <a:avLst/>
                    </a:prstGeom>
                    <a:solidFill>
                      <a:schemeClr val="bg1"/>
                    </a:solidFill>
                  </p:spPr>
                </p:pic>
              </p:grpSp>
              <p:grpSp>
                <p:nvGrpSpPr>
                  <p:cNvPr id="598" name="Group 597">
                    <a:extLst>
                      <a:ext uri="{FF2B5EF4-FFF2-40B4-BE49-F238E27FC236}">
                        <a16:creationId xmlns:a16="http://schemas.microsoft.com/office/drawing/2014/main" id="{54422BB8-CDCC-43E4-B0D5-E1BB983DA552}"/>
                      </a:ext>
                    </a:extLst>
                  </p:cNvPr>
                  <p:cNvGrpSpPr/>
                  <p:nvPr/>
                </p:nvGrpSpPr>
                <p:grpSpPr>
                  <a:xfrm>
                    <a:off x="6972368" y="4913490"/>
                    <a:ext cx="860572" cy="267171"/>
                    <a:chOff x="6972368" y="4913490"/>
                    <a:chExt cx="860572" cy="267171"/>
                  </a:xfrm>
                </p:grpSpPr>
                <p:sp>
                  <p:nvSpPr>
                    <p:cNvPr id="322" name="Rectangle 321">
                      <a:hlinkClick r:id="rId91"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060C8829-C5EC-448A-95F1-231836AB2749}"/>
                        </a:ext>
                      </a:extLst>
                    </p:cNvPr>
                    <p:cNvSpPr/>
                    <p:nvPr/>
                  </p:nvSpPr>
                  <p:spPr>
                    <a:xfrm>
                      <a:off x="6972368" y="4913490"/>
                      <a:ext cx="860572" cy="267171"/>
                    </a:xfrm>
                    <a:prstGeom prst="rect">
                      <a:avLst/>
                    </a:prstGeom>
                    <a:noFill/>
                    <a:ln>
                      <a:solidFill>
                        <a:srgbClr val="CFCFCF"/>
                      </a:solidFill>
                      <a:prstDash val="sysDot"/>
                    </a:ln>
                  </p:spPr>
                  <p:txBody>
                    <a:bodyPr wrap="square" lIns="0" tIns="0" rIns="0" bIns="0" anchor="ctr">
                      <a:noAutofit/>
                    </a:bodyPr>
                    <a:lstStyle/>
                    <a:p>
                      <a:pPr marL="171450" algn="ct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 for Identity</a:t>
                      </a:r>
                    </a:p>
                  </p:txBody>
                </p:sp>
                <p:pic>
                  <p:nvPicPr>
                    <p:cNvPr id="30" name="Picture 29">
                      <a:extLst>
                        <a:ext uri="{FF2B5EF4-FFF2-40B4-BE49-F238E27FC236}">
                          <a16:creationId xmlns:a16="http://schemas.microsoft.com/office/drawing/2014/main" id="{8ECB95B7-46EE-4A54-B0FF-E45FA607C240}"/>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7018769" y="4977452"/>
                      <a:ext cx="191318" cy="126646"/>
                    </a:xfrm>
                    <a:prstGeom prst="rect">
                      <a:avLst/>
                    </a:prstGeom>
                  </p:spPr>
                </p:pic>
              </p:grpSp>
              <p:grpSp>
                <p:nvGrpSpPr>
                  <p:cNvPr id="596" name="Group 595">
                    <a:extLst>
                      <a:ext uri="{FF2B5EF4-FFF2-40B4-BE49-F238E27FC236}">
                        <a16:creationId xmlns:a16="http://schemas.microsoft.com/office/drawing/2014/main" id="{CD230EA6-7D81-4420-80A6-F3F6CFDCA5CC}"/>
                      </a:ext>
                    </a:extLst>
                  </p:cNvPr>
                  <p:cNvGrpSpPr/>
                  <p:nvPr/>
                </p:nvGrpSpPr>
                <p:grpSpPr>
                  <a:xfrm>
                    <a:off x="7894842" y="4914855"/>
                    <a:ext cx="1084373" cy="267171"/>
                    <a:chOff x="7883318" y="4914855"/>
                    <a:chExt cx="1084373" cy="267171"/>
                  </a:xfrm>
                </p:grpSpPr>
                <p:sp>
                  <p:nvSpPr>
                    <p:cNvPr id="490" name="Rectangle 489">
                      <a:hlinkClick r:id="rId9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B997DA9B-22E6-4862-9AB7-10FE3C0B732F}"/>
                        </a:ext>
                      </a:extLst>
                    </p:cNvPr>
                    <p:cNvSpPr/>
                    <p:nvPr/>
                  </p:nvSpPr>
                  <p:spPr>
                    <a:xfrm>
                      <a:off x="7883318" y="4914855"/>
                      <a:ext cx="1084373" cy="267171"/>
                    </a:xfrm>
                    <a:prstGeom prst="rect">
                      <a:avLst/>
                    </a:prstGeom>
                    <a:noFill/>
                    <a:ln>
                      <a:solidFill>
                        <a:srgbClr val="CFCFCF"/>
                      </a:solidFill>
                      <a:prstDash val="sysDot"/>
                    </a:ln>
                  </p:spPr>
                  <p:txBody>
                    <a:bodyPr wrap="square" lIns="0" tIns="0" rIns="0" bIns="0" anchor="ctr">
                      <a:noAutofit/>
                    </a:bodyPr>
                    <a:lstStyle/>
                    <a:p>
                      <a:pPr marL="171450" algn="ct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Identity Protection</a:t>
                      </a:r>
                    </a:p>
                  </p:txBody>
                </p:sp>
                <p:pic>
                  <p:nvPicPr>
                    <p:cNvPr id="594" name="Graphic 593">
                      <a:extLst>
                        <a:ext uri="{FF2B5EF4-FFF2-40B4-BE49-F238E27FC236}">
                          <a16:creationId xmlns:a16="http://schemas.microsoft.com/office/drawing/2014/main" id="{AEB7EE72-906F-49E3-B523-DD45632F20D4}"/>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7933271" y="4951865"/>
                      <a:ext cx="183196" cy="183196"/>
                    </a:xfrm>
                    <a:prstGeom prst="rect">
                      <a:avLst/>
                    </a:prstGeom>
                  </p:spPr>
                </p:pic>
              </p:grpSp>
            </p:grpSp>
          </p:grpSp>
        </p:grpSp>
        <p:pic>
          <p:nvPicPr>
            <p:cNvPr id="408" name="Picture 407" descr="Icon&#10;&#10;Description automatically generated with medium confidence">
              <a:extLst>
                <a:ext uri="{FF2B5EF4-FFF2-40B4-BE49-F238E27FC236}">
                  <a16:creationId xmlns:a16="http://schemas.microsoft.com/office/drawing/2014/main" id="{94824E34-31C6-4354-97C7-98F5044F75B6}"/>
                </a:ext>
              </a:extLst>
            </p:cNvPr>
            <p:cNvPicPr>
              <a:picLocks noChangeAspect="1"/>
            </p:cNvPicPr>
            <p:nvPr/>
          </p:nvPicPr>
          <p:blipFill>
            <a:blip r:embed="rId93">
              <a:extLst>
                <a:ext uri="{28A0092B-C50C-407E-A947-70E740481C1C}">
                  <a14:useLocalDpi xmlns:a14="http://schemas.microsoft.com/office/drawing/2010/main" val="0"/>
                </a:ext>
              </a:extLst>
            </a:blip>
            <a:stretch>
              <a:fillRect/>
            </a:stretch>
          </p:blipFill>
          <p:spPr>
            <a:xfrm>
              <a:off x="10920825" y="4983980"/>
              <a:ext cx="184546" cy="116408"/>
            </a:xfrm>
            <a:prstGeom prst="rect">
              <a:avLst/>
            </a:prstGeom>
          </p:spPr>
        </p:pic>
      </p:grpSp>
      <p:grpSp>
        <p:nvGrpSpPr>
          <p:cNvPr id="54" name="Group 53">
            <a:extLst>
              <a:ext uri="{FF2B5EF4-FFF2-40B4-BE49-F238E27FC236}">
                <a16:creationId xmlns:a16="http://schemas.microsoft.com/office/drawing/2014/main" id="{2354050D-C960-47A3-8EDF-78E168C786E5}"/>
              </a:ext>
            </a:extLst>
          </p:cNvPr>
          <p:cNvGrpSpPr/>
          <p:nvPr/>
        </p:nvGrpSpPr>
        <p:grpSpPr>
          <a:xfrm>
            <a:off x="9488109" y="2847689"/>
            <a:ext cx="2165825" cy="1182985"/>
            <a:chOff x="9488109" y="2847689"/>
            <a:chExt cx="2165825" cy="1182985"/>
          </a:xfrm>
        </p:grpSpPr>
        <p:grpSp>
          <p:nvGrpSpPr>
            <p:cNvPr id="577" name="Group 576">
              <a:extLst>
                <a:ext uri="{FF2B5EF4-FFF2-40B4-BE49-F238E27FC236}">
                  <a16:creationId xmlns:a16="http://schemas.microsoft.com/office/drawing/2014/main" id="{F962D0E5-53F2-435C-B2F7-B2EDDB14E151}"/>
                </a:ext>
              </a:extLst>
            </p:cNvPr>
            <p:cNvGrpSpPr/>
            <p:nvPr/>
          </p:nvGrpSpPr>
          <p:grpSpPr>
            <a:xfrm>
              <a:off x="9488109" y="2847689"/>
              <a:ext cx="2165825" cy="1182985"/>
              <a:chOff x="789128" y="3535899"/>
              <a:chExt cx="2165825" cy="1182985"/>
            </a:xfrm>
          </p:grpSpPr>
          <p:sp>
            <p:nvSpPr>
              <p:cNvPr id="578" name="Rectangle 577">
                <a:hlinkClick r:id="rId94" tooltip="The Microsoft Intelligent Security Association (MISA) is an ecosystem of independent software vendors and managed security service providers that have integrated their solutions to better defend against a world of increasing threats."/>
                <a:extLst>
                  <a:ext uri="{FF2B5EF4-FFF2-40B4-BE49-F238E27FC236}">
                    <a16:creationId xmlns:a16="http://schemas.microsoft.com/office/drawing/2014/main" id="{DF3D4F8C-C4DD-404C-AE7B-79A88304DDE8}"/>
                  </a:ext>
                </a:extLst>
              </p:cNvPr>
              <p:cNvSpPr/>
              <p:nvPr/>
            </p:nvSpPr>
            <p:spPr>
              <a:xfrm>
                <a:off x="789128" y="3535899"/>
                <a:ext cx="2165825" cy="1182985"/>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5760" tIns="73152" rIns="45720" bIns="73152"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Managed Detection and Response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Using Microsoft Security</a:t>
                </a:r>
              </a:p>
            </p:txBody>
          </p:sp>
          <p:sp>
            <p:nvSpPr>
              <p:cNvPr id="579" name="Commitments_EC4D">
                <a:extLst>
                  <a:ext uri="{FF2B5EF4-FFF2-40B4-BE49-F238E27FC236}">
                    <a16:creationId xmlns:a16="http://schemas.microsoft.com/office/drawing/2014/main" id="{B01AB7E8-231A-43F1-88EE-54BA8E24F5B2}"/>
                  </a:ext>
                </a:extLst>
              </p:cNvPr>
              <p:cNvSpPr>
                <a:spLocks noChangeAspect="1" noEditPoints="1"/>
              </p:cNvSpPr>
              <p:nvPr/>
            </p:nvSpPr>
            <p:spPr bwMode="auto">
              <a:xfrm>
                <a:off x="906323" y="3638814"/>
                <a:ext cx="171080" cy="15848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3" name="Picture 2" descr="A close up of a sign&#10;&#10;Description automatically generated">
              <a:extLst>
                <a:ext uri="{FF2B5EF4-FFF2-40B4-BE49-F238E27FC236}">
                  <a16:creationId xmlns:a16="http://schemas.microsoft.com/office/drawing/2014/main" id="{50F70F07-06D2-4EF1-A9BB-1571F88106A1}"/>
                </a:ext>
              </a:extLst>
            </p:cNvPr>
            <p:cNvPicPr>
              <a:picLocks noChangeAspect="1"/>
            </p:cNvPicPr>
            <p:nvPr/>
          </p:nvPicPr>
          <p:blipFill>
            <a:blip r:embed="rId95">
              <a:extLst>
                <a:ext uri="{28A0092B-C50C-407E-A947-70E740481C1C}">
                  <a14:useLocalDpi xmlns:a14="http://schemas.microsoft.com/office/drawing/2010/main" val="0"/>
                </a:ext>
              </a:extLst>
            </a:blip>
            <a:stretch>
              <a:fillRect/>
            </a:stretch>
          </p:blipFill>
          <p:spPr>
            <a:xfrm>
              <a:off x="11111999" y="3811467"/>
              <a:ext cx="261640" cy="128643"/>
            </a:xfrm>
            <a:prstGeom prst="rect">
              <a:avLst/>
            </a:prstGeom>
          </p:spPr>
        </p:pic>
        <p:grpSp>
          <p:nvGrpSpPr>
            <p:cNvPr id="4" name="Group 3">
              <a:extLst>
                <a:ext uri="{FF2B5EF4-FFF2-40B4-BE49-F238E27FC236}">
                  <a16:creationId xmlns:a16="http://schemas.microsoft.com/office/drawing/2014/main" id="{73257036-82FB-4B37-AEB2-83789830F767}"/>
                </a:ext>
              </a:extLst>
            </p:cNvPr>
            <p:cNvGrpSpPr/>
            <p:nvPr/>
          </p:nvGrpSpPr>
          <p:grpSpPr>
            <a:xfrm>
              <a:off x="11431708" y="3850219"/>
              <a:ext cx="160817" cy="36587"/>
              <a:chOff x="11598706" y="6393125"/>
              <a:chExt cx="160817" cy="36587"/>
            </a:xfrm>
          </p:grpSpPr>
          <p:sp>
            <p:nvSpPr>
              <p:cNvPr id="318" name="Oval 317">
                <a:extLst>
                  <a:ext uri="{FF2B5EF4-FFF2-40B4-BE49-F238E27FC236}">
                    <a16:creationId xmlns:a16="http://schemas.microsoft.com/office/drawing/2014/main" id="{F84AA6A2-6037-4A58-9D0B-0E9B5D53677A}"/>
                  </a:ext>
                </a:extLst>
              </p:cNvPr>
              <p:cNvSpPr/>
              <p:nvPr/>
            </p:nvSpPr>
            <p:spPr bwMode="auto">
              <a:xfrm>
                <a:off x="11598706" y="6393136"/>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0" name="Oval 339">
                <a:extLst>
                  <a:ext uri="{FF2B5EF4-FFF2-40B4-BE49-F238E27FC236}">
                    <a16:creationId xmlns:a16="http://schemas.microsoft.com/office/drawing/2014/main" id="{A754C54E-8A3C-4DBA-A3E1-787D6D3C5BA8}"/>
                  </a:ext>
                </a:extLst>
              </p:cNvPr>
              <p:cNvSpPr/>
              <p:nvPr/>
            </p:nvSpPr>
            <p:spPr bwMode="auto">
              <a:xfrm>
                <a:off x="11659487" y="6393131"/>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1" name="Oval 340">
                <a:extLst>
                  <a:ext uri="{FF2B5EF4-FFF2-40B4-BE49-F238E27FC236}">
                    <a16:creationId xmlns:a16="http://schemas.microsoft.com/office/drawing/2014/main" id="{A53D78EA-95B5-42D2-9B50-6B7A5CF14530}"/>
                  </a:ext>
                </a:extLst>
              </p:cNvPr>
              <p:cNvSpPr/>
              <p:nvPr/>
            </p:nvSpPr>
            <p:spPr bwMode="auto">
              <a:xfrm>
                <a:off x="11722947" y="6393125"/>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343" name="Picture 342">
              <a:extLst>
                <a:ext uri="{FF2B5EF4-FFF2-40B4-BE49-F238E27FC236}">
                  <a16:creationId xmlns:a16="http://schemas.microsoft.com/office/drawing/2014/main" id="{742129D1-85C9-443F-B03D-8D994DD8B6E4}"/>
                </a:ext>
              </a:extLst>
            </p:cNvPr>
            <p:cNvPicPr>
              <a:picLocks noChangeAspect="1"/>
            </p:cNvPicPr>
            <p:nvPr/>
          </p:nvPicPr>
          <p:blipFill>
            <a:blip r:embed="rId96"/>
            <a:stretch>
              <a:fillRect/>
            </a:stretch>
          </p:blipFill>
          <p:spPr>
            <a:xfrm>
              <a:off x="9636103" y="3235938"/>
              <a:ext cx="130539" cy="132904"/>
            </a:xfrm>
            <a:prstGeom prst="rect">
              <a:avLst/>
            </a:prstGeom>
          </p:spPr>
        </p:pic>
        <p:pic>
          <p:nvPicPr>
            <p:cNvPr id="344" name="Picture 14">
              <a:extLst>
                <a:ext uri="{FF2B5EF4-FFF2-40B4-BE49-F238E27FC236}">
                  <a16:creationId xmlns:a16="http://schemas.microsoft.com/office/drawing/2014/main" id="{84D993E2-28D5-411D-8C63-0F48A6DFD68F}"/>
                </a:ext>
              </a:extLst>
            </p:cNvPr>
            <p:cNvPicPr>
              <a:picLocks noChangeAspect="1" noChangeArrowheads="1"/>
            </p:cNvPicPr>
            <p:nvPr/>
          </p:nvPicPr>
          <p:blipFill>
            <a:blip r:embed="rId97"/>
            <a:stretch>
              <a:fillRect/>
            </a:stretch>
          </p:blipFill>
          <p:spPr bwMode="auto">
            <a:xfrm>
              <a:off x="9848323" y="3237883"/>
              <a:ext cx="180617" cy="135461"/>
            </a:xfrm>
            <a:prstGeom prst="rect">
              <a:avLst/>
            </a:prstGeom>
            <a:noFill/>
            <a:extLst>
              <a:ext uri="{909E8E84-426E-40DD-AFC4-6F175D3DCCD1}">
                <a14:hiddenFill xmlns:a14="http://schemas.microsoft.com/office/drawing/2010/main">
                  <a:solidFill>
                    <a:srgbClr val="FFFFFF"/>
                  </a:solidFill>
                </a14:hiddenFill>
              </a:ext>
            </a:extLst>
          </p:spPr>
        </p:pic>
        <p:pic>
          <p:nvPicPr>
            <p:cNvPr id="345" name="Picture 14">
              <a:extLst>
                <a:ext uri="{FF2B5EF4-FFF2-40B4-BE49-F238E27FC236}">
                  <a16:creationId xmlns:a16="http://schemas.microsoft.com/office/drawing/2014/main" id="{47961937-D2F1-4389-B67E-37056366B307}"/>
                </a:ext>
              </a:extLst>
            </p:cNvPr>
            <p:cNvPicPr>
              <a:picLocks noChangeAspect="1" noChangeArrowheads="1"/>
            </p:cNvPicPr>
            <p:nvPr/>
          </p:nvPicPr>
          <p:blipFill>
            <a:blip r:embed="rId98"/>
            <a:stretch>
              <a:fillRect/>
            </a:stretch>
          </p:blipFill>
          <p:spPr bwMode="auto">
            <a:xfrm>
              <a:off x="10131432" y="3242076"/>
              <a:ext cx="146408" cy="124107"/>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14">
              <a:extLst>
                <a:ext uri="{FF2B5EF4-FFF2-40B4-BE49-F238E27FC236}">
                  <a16:creationId xmlns:a16="http://schemas.microsoft.com/office/drawing/2014/main" id="{7E07DEA6-0111-49E1-9910-5EC9D7086B9A}"/>
                </a:ext>
              </a:extLst>
            </p:cNvPr>
            <p:cNvPicPr>
              <a:picLocks noChangeAspect="1" noChangeArrowheads="1"/>
            </p:cNvPicPr>
            <p:nvPr/>
          </p:nvPicPr>
          <p:blipFill>
            <a:blip r:embed="rId99"/>
            <a:stretch>
              <a:fillRect/>
            </a:stretch>
          </p:blipFill>
          <p:spPr bwMode="auto">
            <a:xfrm>
              <a:off x="10363860" y="3242895"/>
              <a:ext cx="107796" cy="109507"/>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14">
              <a:extLst>
                <a:ext uri="{FF2B5EF4-FFF2-40B4-BE49-F238E27FC236}">
                  <a16:creationId xmlns:a16="http://schemas.microsoft.com/office/drawing/2014/main" id="{E30A8D97-960F-4AF8-8C78-AA2427A3853F}"/>
                </a:ext>
              </a:extLst>
            </p:cNvPr>
            <p:cNvPicPr>
              <a:picLocks noChangeAspect="1" noChangeArrowheads="1"/>
            </p:cNvPicPr>
            <p:nvPr/>
          </p:nvPicPr>
          <p:blipFill>
            <a:blip r:embed="rId100"/>
            <a:stretch>
              <a:fillRect/>
            </a:stretch>
          </p:blipFill>
          <p:spPr bwMode="auto">
            <a:xfrm>
              <a:off x="11064327" y="3273007"/>
              <a:ext cx="306010" cy="78762"/>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347">
              <a:extLst>
                <a:ext uri="{FF2B5EF4-FFF2-40B4-BE49-F238E27FC236}">
                  <a16:creationId xmlns:a16="http://schemas.microsoft.com/office/drawing/2014/main" id="{B88AEF22-13AA-4456-A85F-7F3F0DDD0BB2}"/>
                </a:ext>
              </a:extLst>
            </p:cNvPr>
            <p:cNvPicPr>
              <a:picLocks noChangeAspect="1"/>
            </p:cNvPicPr>
            <p:nvPr/>
          </p:nvPicPr>
          <p:blipFill rotWithShape="1">
            <a:blip r:embed="rId101"/>
            <a:srcRect l="11245" t="18177" r="17731" b="21315"/>
            <a:stretch/>
          </p:blipFill>
          <p:spPr>
            <a:xfrm>
              <a:off x="10843250" y="3253697"/>
              <a:ext cx="146407" cy="114190"/>
            </a:xfrm>
            <a:prstGeom prst="rect">
              <a:avLst/>
            </a:prstGeom>
          </p:spPr>
        </p:pic>
        <p:pic>
          <p:nvPicPr>
            <p:cNvPr id="349" name="Picture 348" descr="A close up of a sign&#10;&#10;Description automatically generated">
              <a:extLst>
                <a:ext uri="{FF2B5EF4-FFF2-40B4-BE49-F238E27FC236}">
                  <a16:creationId xmlns:a16="http://schemas.microsoft.com/office/drawing/2014/main" id="{D2CCB3B2-ABEB-4539-A1B2-D7D96C95E344}"/>
                </a:ext>
              </a:extLst>
            </p:cNvPr>
            <p:cNvPicPr>
              <a:picLocks noChangeAspect="1"/>
            </p:cNvPicPr>
            <p:nvPr/>
          </p:nvPicPr>
          <p:blipFill rotWithShape="1">
            <a:blip r:embed="rId102"/>
            <a:srcRect l="13329" t="17372" r="18079" b="16766"/>
            <a:stretch/>
          </p:blipFill>
          <p:spPr>
            <a:xfrm>
              <a:off x="10846074" y="3802006"/>
              <a:ext cx="215013" cy="106775"/>
            </a:xfrm>
            <a:prstGeom prst="rect">
              <a:avLst/>
            </a:prstGeom>
          </p:spPr>
        </p:pic>
        <p:pic>
          <p:nvPicPr>
            <p:cNvPr id="350" name="Picture 349" descr="A close up of a logo&#10;&#10;Description automatically generated">
              <a:extLst>
                <a:ext uri="{FF2B5EF4-FFF2-40B4-BE49-F238E27FC236}">
                  <a16:creationId xmlns:a16="http://schemas.microsoft.com/office/drawing/2014/main" id="{4ABCAE72-0BB1-4941-9657-20B5B9EF626B}"/>
                </a:ext>
              </a:extLst>
            </p:cNvPr>
            <p:cNvPicPr>
              <a:picLocks noChangeAspect="1"/>
            </p:cNvPicPr>
            <p:nvPr/>
          </p:nvPicPr>
          <p:blipFill>
            <a:blip r:embed="rId103"/>
            <a:stretch>
              <a:fillRect/>
            </a:stretch>
          </p:blipFill>
          <p:spPr>
            <a:xfrm>
              <a:off x="11421965" y="3267238"/>
              <a:ext cx="141047" cy="112678"/>
            </a:xfrm>
            <a:prstGeom prst="rect">
              <a:avLst/>
            </a:prstGeom>
          </p:spPr>
        </p:pic>
        <p:pic>
          <p:nvPicPr>
            <p:cNvPr id="351" name="Picture 350">
              <a:extLst>
                <a:ext uri="{FF2B5EF4-FFF2-40B4-BE49-F238E27FC236}">
                  <a16:creationId xmlns:a16="http://schemas.microsoft.com/office/drawing/2014/main" id="{5CCD6C17-F52C-4F4C-94C2-4B362131861D}"/>
                </a:ext>
              </a:extLst>
            </p:cNvPr>
            <p:cNvPicPr>
              <a:picLocks noChangeAspect="1"/>
            </p:cNvPicPr>
            <p:nvPr/>
          </p:nvPicPr>
          <p:blipFill>
            <a:blip r:embed="rId104"/>
            <a:stretch>
              <a:fillRect/>
            </a:stretch>
          </p:blipFill>
          <p:spPr>
            <a:xfrm>
              <a:off x="10977543" y="3467713"/>
              <a:ext cx="213617" cy="82422"/>
            </a:xfrm>
            <a:prstGeom prst="rect">
              <a:avLst/>
            </a:prstGeom>
          </p:spPr>
        </p:pic>
        <p:pic>
          <p:nvPicPr>
            <p:cNvPr id="354" name="Picture 353" descr="A picture containing clipart&#10;&#10;Description automatically generated">
              <a:extLst>
                <a:ext uri="{FF2B5EF4-FFF2-40B4-BE49-F238E27FC236}">
                  <a16:creationId xmlns:a16="http://schemas.microsoft.com/office/drawing/2014/main" id="{FC2C00AA-EF8C-4CCC-8045-DD96F83FD08D}"/>
                </a:ext>
              </a:extLst>
            </p:cNvPr>
            <p:cNvPicPr>
              <a:picLocks noChangeAspect="1"/>
            </p:cNvPicPr>
            <p:nvPr/>
          </p:nvPicPr>
          <p:blipFill>
            <a:blip r:embed="rId105">
              <a:extLst>
                <a:ext uri="{28A0092B-C50C-407E-A947-70E740481C1C}">
                  <a14:useLocalDpi xmlns:a14="http://schemas.microsoft.com/office/drawing/2010/main" val="0"/>
                </a:ext>
              </a:extLst>
            </a:blip>
            <a:stretch>
              <a:fillRect/>
            </a:stretch>
          </p:blipFill>
          <p:spPr>
            <a:xfrm>
              <a:off x="9862611" y="3474894"/>
              <a:ext cx="565447" cy="70681"/>
            </a:xfrm>
            <a:prstGeom prst="rect">
              <a:avLst/>
            </a:prstGeom>
          </p:spPr>
        </p:pic>
        <p:pic>
          <p:nvPicPr>
            <p:cNvPr id="31" name="Picture 30" descr="Text, logo&#10;&#10;Description automatically generated">
              <a:extLst>
                <a:ext uri="{FF2B5EF4-FFF2-40B4-BE49-F238E27FC236}">
                  <a16:creationId xmlns:a16="http://schemas.microsoft.com/office/drawing/2014/main" id="{FBA1E449-B5C6-4B07-836F-56294D277BDC}"/>
                </a:ext>
              </a:extLst>
            </p:cNvPr>
            <p:cNvPicPr>
              <a:picLocks noChangeAspect="1"/>
            </p:cNvPicPr>
            <p:nvPr/>
          </p:nvPicPr>
          <p:blipFill>
            <a:blip r:embed="rId106">
              <a:extLst>
                <a:ext uri="{28A0092B-C50C-407E-A947-70E740481C1C}">
                  <a14:useLocalDpi xmlns:a14="http://schemas.microsoft.com/office/drawing/2010/main" val="0"/>
                </a:ext>
              </a:extLst>
            </a:blip>
            <a:stretch>
              <a:fillRect/>
            </a:stretch>
          </p:blipFill>
          <p:spPr>
            <a:xfrm>
              <a:off x="10532665" y="3254130"/>
              <a:ext cx="252187" cy="104447"/>
            </a:xfrm>
            <a:prstGeom prst="rect">
              <a:avLst/>
            </a:prstGeom>
          </p:spPr>
        </p:pic>
        <p:pic>
          <p:nvPicPr>
            <p:cNvPr id="33" name="Picture 32" descr="Logo&#10;&#10;Description automatically generated">
              <a:extLst>
                <a:ext uri="{FF2B5EF4-FFF2-40B4-BE49-F238E27FC236}">
                  <a16:creationId xmlns:a16="http://schemas.microsoft.com/office/drawing/2014/main" id="{0C2D531D-10D3-4D0A-86D7-BB9EC2BF8591}"/>
                </a:ext>
              </a:extLst>
            </p:cNvPr>
            <p:cNvPicPr>
              <a:picLocks noChangeAspect="1"/>
            </p:cNvPicPr>
            <p:nvPr/>
          </p:nvPicPr>
          <p:blipFill>
            <a:blip r:embed="rId107">
              <a:extLst>
                <a:ext uri="{28A0092B-C50C-407E-A947-70E740481C1C}">
                  <a14:useLocalDpi xmlns:a14="http://schemas.microsoft.com/office/drawing/2010/main" val="0"/>
                </a:ext>
              </a:extLst>
            </a:blip>
            <a:stretch>
              <a:fillRect/>
            </a:stretch>
          </p:blipFill>
          <p:spPr>
            <a:xfrm>
              <a:off x="9553017" y="3460710"/>
              <a:ext cx="252187" cy="100875"/>
            </a:xfrm>
            <a:prstGeom prst="rect">
              <a:avLst/>
            </a:prstGeom>
          </p:spPr>
        </p:pic>
        <p:pic>
          <p:nvPicPr>
            <p:cNvPr id="35" name="Picture 34" descr="Logo&#10;&#10;Description automatically generated">
              <a:extLst>
                <a:ext uri="{FF2B5EF4-FFF2-40B4-BE49-F238E27FC236}">
                  <a16:creationId xmlns:a16="http://schemas.microsoft.com/office/drawing/2014/main" id="{E4B3A5B3-106B-49F3-9CBA-4CFC59369A48}"/>
                </a:ext>
              </a:extLst>
            </p:cNvPr>
            <p:cNvPicPr>
              <a:picLocks noChangeAspect="1"/>
            </p:cNvPicPr>
            <p:nvPr/>
          </p:nvPicPr>
          <p:blipFill>
            <a:blip r:embed="rId108">
              <a:extLst>
                <a:ext uri="{28A0092B-C50C-407E-A947-70E740481C1C}">
                  <a14:useLocalDpi xmlns:a14="http://schemas.microsoft.com/office/drawing/2010/main" val="0"/>
                </a:ext>
              </a:extLst>
            </a:blip>
            <a:stretch>
              <a:fillRect/>
            </a:stretch>
          </p:blipFill>
          <p:spPr>
            <a:xfrm>
              <a:off x="10476336" y="3465151"/>
              <a:ext cx="451724" cy="70017"/>
            </a:xfrm>
            <a:prstGeom prst="rect">
              <a:avLst/>
            </a:prstGeom>
          </p:spPr>
        </p:pic>
        <p:pic>
          <p:nvPicPr>
            <p:cNvPr id="45" name="Picture 44" descr="A picture containing building, sitting, light, sun&#10;&#10;Description automatically generated">
              <a:extLst>
                <a:ext uri="{FF2B5EF4-FFF2-40B4-BE49-F238E27FC236}">
                  <a16:creationId xmlns:a16="http://schemas.microsoft.com/office/drawing/2014/main" id="{22EC8240-5FF2-4CD0-A7C7-422952769186}"/>
                </a:ext>
              </a:extLst>
            </p:cNvPr>
            <p:cNvPicPr>
              <a:picLocks noChangeAspect="1"/>
            </p:cNvPicPr>
            <p:nvPr/>
          </p:nvPicPr>
          <p:blipFill>
            <a:blip r:embed="rId109">
              <a:extLst>
                <a:ext uri="{28A0092B-C50C-407E-A947-70E740481C1C}">
                  <a14:useLocalDpi xmlns:a14="http://schemas.microsoft.com/office/drawing/2010/main" val="0"/>
                </a:ext>
              </a:extLst>
            </a:blip>
            <a:stretch>
              <a:fillRect/>
            </a:stretch>
          </p:blipFill>
          <p:spPr>
            <a:xfrm>
              <a:off x="11271321" y="3450912"/>
              <a:ext cx="252188" cy="100875"/>
            </a:xfrm>
            <a:prstGeom prst="rect">
              <a:avLst/>
            </a:prstGeom>
          </p:spPr>
        </p:pic>
        <p:pic>
          <p:nvPicPr>
            <p:cNvPr id="47" name="Picture 46" descr="A picture containing shape&#10;&#10;Description automatically generated">
              <a:extLst>
                <a:ext uri="{FF2B5EF4-FFF2-40B4-BE49-F238E27FC236}">
                  <a16:creationId xmlns:a16="http://schemas.microsoft.com/office/drawing/2014/main" id="{2941861C-D274-4504-B29F-CA478B78412E}"/>
                </a:ext>
              </a:extLst>
            </p:cNvPr>
            <p:cNvPicPr>
              <a:picLocks noChangeAspect="1"/>
            </p:cNvPicPr>
            <p:nvPr/>
          </p:nvPicPr>
          <p:blipFill>
            <a:blip r:embed="rId110">
              <a:extLst>
                <a:ext uri="{28A0092B-C50C-407E-A947-70E740481C1C}">
                  <a14:useLocalDpi xmlns:a14="http://schemas.microsoft.com/office/drawing/2010/main" val="0"/>
                </a:ext>
              </a:extLst>
            </a:blip>
            <a:stretch>
              <a:fillRect/>
            </a:stretch>
          </p:blipFill>
          <p:spPr>
            <a:xfrm>
              <a:off x="9581301" y="3636609"/>
              <a:ext cx="521306" cy="75222"/>
            </a:xfrm>
            <a:prstGeom prst="rect">
              <a:avLst/>
            </a:prstGeom>
          </p:spPr>
        </p:pic>
        <p:pic>
          <p:nvPicPr>
            <p:cNvPr id="50" name="Picture 49" descr="A picture containing text, logo&#10;&#10;Description automatically generated">
              <a:extLst>
                <a:ext uri="{FF2B5EF4-FFF2-40B4-BE49-F238E27FC236}">
                  <a16:creationId xmlns:a16="http://schemas.microsoft.com/office/drawing/2014/main" id="{E3330CBA-0F1D-4975-948E-FFCCBD9AC3DD}"/>
                </a:ext>
              </a:extLst>
            </p:cNvPr>
            <p:cNvPicPr>
              <a:picLocks noChangeAspect="1"/>
            </p:cNvPicPr>
            <p:nvPr/>
          </p:nvPicPr>
          <p:blipFill>
            <a:blip r:embed="rId111">
              <a:extLst>
                <a:ext uri="{28A0092B-C50C-407E-A947-70E740481C1C}">
                  <a14:useLocalDpi xmlns:a14="http://schemas.microsoft.com/office/drawing/2010/main" val="0"/>
                </a:ext>
              </a:extLst>
            </a:blip>
            <a:stretch>
              <a:fillRect/>
            </a:stretch>
          </p:blipFill>
          <p:spPr>
            <a:xfrm>
              <a:off x="10159259" y="3609329"/>
              <a:ext cx="311768" cy="140294"/>
            </a:xfrm>
            <a:prstGeom prst="rect">
              <a:avLst/>
            </a:prstGeom>
          </p:spPr>
        </p:pic>
        <p:pic>
          <p:nvPicPr>
            <p:cNvPr id="58" name="Picture 57" descr="A picture containing logo&#10;&#10;Description automatically generated">
              <a:extLst>
                <a:ext uri="{FF2B5EF4-FFF2-40B4-BE49-F238E27FC236}">
                  <a16:creationId xmlns:a16="http://schemas.microsoft.com/office/drawing/2014/main" id="{08803F97-A793-4A21-81B1-9F9B4D36032C}"/>
                </a:ext>
              </a:extLst>
            </p:cNvPr>
            <p:cNvPicPr>
              <a:picLocks noChangeAspect="1"/>
            </p:cNvPicPr>
            <p:nvPr/>
          </p:nvPicPr>
          <p:blipFill rotWithShape="1">
            <a:blip r:embed="rId112">
              <a:clrChange>
                <a:clrFrom>
                  <a:srgbClr val="FFFFFF"/>
                </a:clrFrom>
                <a:clrTo>
                  <a:srgbClr val="FFFFFF">
                    <a:alpha val="0"/>
                  </a:srgbClr>
                </a:clrTo>
              </a:clrChange>
              <a:extLst>
                <a:ext uri="{28A0092B-C50C-407E-A947-70E740481C1C}">
                  <a14:useLocalDpi xmlns:a14="http://schemas.microsoft.com/office/drawing/2010/main" val="0"/>
                </a:ext>
              </a:extLst>
            </a:blip>
            <a:srcRect t="38339" b="38339"/>
            <a:stretch/>
          </p:blipFill>
          <p:spPr>
            <a:xfrm>
              <a:off x="10427095" y="3591023"/>
              <a:ext cx="736770" cy="174896"/>
            </a:xfrm>
            <a:prstGeom prst="rect">
              <a:avLst/>
            </a:prstGeom>
          </p:spPr>
        </p:pic>
        <p:pic>
          <p:nvPicPr>
            <p:cNvPr id="63" name="Picture 62" descr="A picture containing logo&#10;&#10;Description automatically generated">
              <a:extLst>
                <a:ext uri="{FF2B5EF4-FFF2-40B4-BE49-F238E27FC236}">
                  <a16:creationId xmlns:a16="http://schemas.microsoft.com/office/drawing/2014/main" id="{2666CEDE-BCDA-41DB-B591-C7E6CE598C7C}"/>
                </a:ext>
              </a:extLst>
            </p:cNvPr>
            <p:cNvPicPr>
              <a:picLocks noChangeAspect="1"/>
            </p:cNvPicPr>
            <p:nvPr/>
          </p:nvPicPr>
          <p:blipFill>
            <a:blip r:embed="rId1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81301" y="3797800"/>
              <a:ext cx="401392" cy="128446"/>
            </a:xfrm>
            <a:prstGeom prst="rect">
              <a:avLst/>
            </a:prstGeom>
          </p:spPr>
        </p:pic>
        <p:pic>
          <p:nvPicPr>
            <p:cNvPr id="453" name="Picture 452" descr="Logo&#10;&#10;Description automatically generated">
              <a:extLst>
                <a:ext uri="{FF2B5EF4-FFF2-40B4-BE49-F238E27FC236}">
                  <a16:creationId xmlns:a16="http://schemas.microsoft.com/office/drawing/2014/main" id="{24F4A99C-3ADF-49D8-BD2E-35814E6E5EC1}"/>
                </a:ext>
              </a:extLst>
            </p:cNvPr>
            <p:cNvPicPr>
              <a:picLocks noChangeAspect="1"/>
            </p:cNvPicPr>
            <p:nvPr/>
          </p:nvPicPr>
          <p:blipFill>
            <a:blip r:embed="rId114">
              <a:extLst>
                <a:ext uri="{28A0092B-C50C-407E-A947-70E740481C1C}">
                  <a14:useLocalDpi xmlns:a14="http://schemas.microsoft.com/office/drawing/2010/main" val="0"/>
                </a:ext>
              </a:extLst>
            </a:blip>
            <a:stretch>
              <a:fillRect/>
            </a:stretch>
          </p:blipFill>
          <p:spPr>
            <a:xfrm>
              <a:off x="10032956" y="3811368"/>
              <a:ext cx="311667" cy="114278"/>
            </a:xfrm>
            <a:prstGeom prst="rect">
              <a:avLst/>
            </a:prstGeom>
          </p:spPr>
        </p:pic>
        <p:pic>
          <p:nvPicPr>
            <p:cNvPr id="459" name="Picture 458" descr="Logo&#10;&#10;Description automatically generated">
              <a:extLst>
                <a:ext uri="{FF2B5EF4-FFF2-40B4-BE49-F238E27FC236}">
                  <a16:creationId xmlns:a16="http://schemas.microsoft.com/office/drawing/2014/main" id="{7476315E-BA80-45A1-8C9B-A0CC150175B4}"/>
                </a:ext>
              </a:extLst>
            </p:cNvPr>
            <p:cNvPicPr>
              <a:picLocks noChangeAspect="1"/>
            </p:cNvPicPr>
            <p:nvPr/>
          </p:nvPicPr>
          <p:blipFill>
            <a:blip r:embed="rId115">
              <a:extLst>
                <a:ext uri="{28A0092B-C50C-407E-A947-70E740481C1C}">
                  <a14:useLocalDpi xmlns:a14="http://schemas.microsoft.com/office/drawing/2010/main" val="0"/>
                </a:ext>
              </a:extLst>
            </a:blip>
            <a:stretch>
              <a:fillRect/>
            </a:stretch>
          </p:blipFill>
          <p:spPr>
            <a:xfrm>
              <a:off x="10379797" y="3792269"/>
              <a:ext cx="413240" cy="115901"/>
            </a:xfrm>
            <a:prstGeom prst="rect">
              <a:avLst/>
            </a:prstGeom>
          </p:spPr>
        </p:pic>
        <p:pic>
          <p:nvPicPr>
            <p:cNvPr id="26" name="Picture 2" descr="See the source image">
              <a:extLst>
                <a:ext uri="{FF2B5EF4-FFF2-40B4-BE49-F238E27FC236}">
                  <a16:creationId xmlns:a16="http://schemas.microsoft.com/office/drawing/2014/main" id="{6CE23CA2-E7ED-4AD5-9578-2DC8850FE05C}"/>
                </a:ext>
              </a:extLst>
            </p:cNvPr>
            <p:cNvPicPr>
              <a:picLocks noChangeAspect="1" noChangeArrowheads="1"/>
            </p:cNvPicPr>
            <p:nvPr/>
          </p:nvPicPr>
          <p:blipFill rotWithShape="1">
            <a:blip r:embed="rId116">
              <a:extLst>
                <a:ext uri="{28A0092B-C50C-407E-A947-70E740481C1C}">
                  <a14:useLocalDpi xmlns:a14="http://schemas.microsoft.com/office/drawing/2010/main" val="0"/>
                </a:ext>
              </a:extLst>
            </a:blip>
            <a:srcRect l="1" r="-1271"/>
            <a:stretch/>
          </p:blipFill>
          <p:spPr bwMode="auto">
            <a:xfrm>
              <a:off x="11141280" y="3637064"/>
              <a:ext cx="474985" cy="88920"/>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317EDD25-1E0F-4386-91D8-8F74338F5F79}"/>
              </a:ext>
            </a:extLst>
          </p:cNvPr>
          <p:cNvSpPr txBox="1"/>
          <p:nvPr/>
        </p:nvSpPr>
        <p:spPr>
          <a:xfrm>
            <a:off x="10135461" y="962716"/>
            <a:ext cx="1919077" cy="203133"/>
          </a:xfrm>
          <a:prstGeom prst="rect">
            <a:avLst/>
          </a:prstGeom>
          <a:noFill/>
        </p:spPr>
        <p:txBody>
          <a:bodyPr wrap="square" lIns="0">
            <a:sp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117"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448" name="Picture 447">
            <a:extLst>
              <a:ext uri="{FF2B5EF4-FFF2-40B4-BE49-F238E27FC236}">
                <a16:creationId xmlns:a16="http://schemas.microsoft.com/office/drawing/2014/main" id="{26CDB97A-0815-4C3A-811D-9E5F599FB69C}"/>
              </a:ext>
            </a:extLst>
          </p:cNvPr>
          <p:cNvPicPr>
            <a:picLocks noChangeAspect="1"/>
          </p:cNvPicPr>
          <p:nvPr/>
        </p:nvPicPr>
        <p:blipFill>
          <a:blip r:embed="rId82" cstate="email">
            <a:extLst>
              <a:ext uri="{28A0092B-C50C-407E-A947-70E740481C1C}">
                <a14:useLocalDpi xmlns:a14="http://schemas.microsoft.com/office/drawing/2010/main" val="0"/>
              </a:ext>
            </a:extLst>
          </a:blip>
          <a:stretch>
            <a:fillRect/>
          </a:stretch>
        </p:blipFill>
        <p:spPr bwMode="invGray">
          <a:xfrm>
            <a:off x="10135461" y="587603"/>
            <a:ext cx="1038388" cy="222436"/>
          </a:xfrm>
          <a:prstGeom prst="rect">
            <a:avLst/>
          </a:prstGeom>
        </p:spPr>
      </p:pic>
    </p:spTree>
    <p:extLst>
      <p:ext uri="{BB962C8B-B14F-4D97-AF65-F5344CB8AC3E}">
        <p14:creationId xmlns:p14="http://schemas.microsoft.com/office/powerpoint/2010/main" val="3416287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par>
                                <p:cTn id="8" presetID="42" presetClass="path" presetSubtype="0" decel="100000" fill="hold" nodeType="withEffect">
                                  <p:stCondLst>
                                    <p:cond delay="0"/>
                                  </p:stCondLst>
                                  <p:childTnLst>
                                    <p:animMotion origin="layout" path="M -6.25E-7 -3.7037E-7 L -6.25E-7 0.11319 " pathEditMode="relative" rAng="0" ptsTypes="AA">
                                      <p:cBhvr>
                                        <p:cTn id="9" dur="750" spd="-100000" fill="hold"/>
                                        <p:tgtEl>
                                          <p:spTgt spid="1034"/>
                                        </p:tgtEl>
                                        <p:attrNameLst>
                                          <p:attrName>ppt_x</p:attrName>
                                          <p:attrName>ppt_y</p:attrName>
                                        </p:attrNameLst>
                                      </p:cBhvr>
                                      <p:rCtr x="0" y="5648"/>
                                    </p:animMotion>
                                  </p:childTnLst>
                                </p:cTn>
                              </p:par>
                              <p:par>
                                <p:cTn id="10" presetID="10" presetClass="entr" presetSubtype="0" fill="hold" grpId="0" nodeType="withEffect">
                                  <p:stCondLst>
                                    <p:cond delay="300"/>
                                  </p:stCondLst>
                                  <p:childTnLst>
                                    <p:set>
                                      <p:cBhvr>
                                        <p:cTn id="11" dur="1" fill="hold">
                                          <p:stCondLst>
                                            <p:cond delay="0"/>
                                          </p:stCondLst>
                                        </p:cTn>
                                        <p:tgtEl>
                                          <p:spTgt spid="386"/>
                                        </p:tgtEl>
                                        <p:attrNameLst>
                                          <p:attrName>style.visibility</p:attrName>
                                        </p:attrNameLst>
                                      </p:cBhvr>
                                      <p:to>
                                        <p:strVal val="visible"/>
                                      </p:to>
                                    </p:set>
                                    <p:animEffect transition="in" filter="fade">
                                      <p:cBhvr>
                                        <p:cTn id="12" dur="500"/>
                                        <p:tgtEl>
                                          <p:spTgt spid="3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513"/>
                                        </p:tgtEl>
                                        <p:attrNameLst>
                                          <p:attrName>style.visibility</p:attrName>
                                        </p:attrNameLst>
                                      </p:cBhvr>
                                      <p:to>
                                        <p:strVal val="visible"/>
                                      </p:to>
                                    </p:set>
                                    <p:animEffect transition="in" filter="fade">
                                      <p:cBhvr>
                                        <p:cTn id="20" dur="500"/>
                                        <p:tgtEl>
                                          <p:spTgt spid="513"/>
                                        </p:tgtEl>
                                      </p:cBhvr>
                                    </p:animEffect>
                                  </p:childTnLst>
                                </p:cTn>
                              </p:par>
                              <p:par>
                                <p:cTn id="21" presetID="10" presetClass="entr" presetSubtype="0" fill="hold" nodeType="withEffect">
                                  <p:stCondLst>
                                    <p:cond delay="100"/>
                                  </p:stCondLst>
                                  <p:childTnLst>
                                    <p:set>
                                      <p:cBhvr>
                                        <p:cTn id="22" dur="1" fill="hold">
                                          <p:stCondLst>
                                            <p:cond delay="0"/>
                                          </p:stCondLst>
                                        </p:cTn>
                                        <p:tgtEl>
                                          <p:spTgt spid="536"/>
                                        </p:tgtEl>
                                        <p:attrNameLst>
                                          <p:attrName>style.visibility</p:attrName>
                                        </p:attrNameLst>
                                      </p:cBhvr>
                                      <p:to>
                                        <p:strVal val="visible"/>
                                      </p:to>
                                    </p:set>
                                    <p:animEffect transition="in" filter="fade">
                                      <p:cBhvr>
                                        <p:cTn id="23" dur="250"/>
                                        <p:tgtEl>
                                          <p:spTgt spid="536"/>
                                        </p:tgtEl>
                                      </p:cBhvr>
                                    </p:animEffect>
                                  </p:childTnLst>
                                </p:cTn>
                              </p:par>
                              <p:par>
                                <p:cTn id="24" presetID="10" presetClass="entr" presetSubtype="0" fill="hold" nodeType="withEffect">
                                  <p:stCondLst>
                                    <p:cond delay="200"/>
                                  </p:stCondLst>
                                  <p:childTnLst>
                                    <p:set>
                                      <p:cBhvr>
                                        <p:cTn id="25" dur="1" fill="hold">
                                          <p:stCondLst>
                                            <p:cond delay="0"/>
                                          </p:stCondLst>
                                        </p:cTn>
                                        <p:tgtEl>
                                          <p:spTgt spid="506"/>
                                        </p:tgtEl>
                                        <p:attrNameLst>
                                          <p:attrName>style.visibility</p:attrName>
                                        </p:attrNameLst>
                                      </p:cBhvr>
                                      <p:to>
                                        <p:strVal val="visible"/>
                                      </p:to>
                                    </p:set>
                                    <p:animEffect transition="in" filter="fade">
                                      <p:cBhvr>
                                        <p:cTn id="26" dur="250"/>
                                        <p:tgtEl>
                                          <p:spTgt spid="506"/>
                                        </p:tgtEl>
                                      </p:cBhvr>
                                    </p:animEffect>
                                  </p:childTnLst>
                                </p:cTn>
                              </p:par>
                              <p:par>
                                <p:cTn id="27" presetID="10" presetClass="entr" presetSubtype="0" fill="hold" nodeType="withEffect">
                                  <p:stCondLst>
                                    <p:cond delay="30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250"/>
                                        <p:tgtEl>
                                          <p:spTgt spid="55"/>
                                        </p:tgtEl>
                                      </p:cBhvr>
                                    </p:animEffect>
                                  </p:childTnLst>
                                </p:cTn>
                              </p:par>
                              <p:par>
                                <p:cTn id="30" presetID="10" presetClass="entr" presetSubtype="0" fill="hold" nodeType="withEffect">
                                  <p:stCondLst>
                                    <p:cond delay="400"/>
                                  </p:stCondLst>
                                  <p:childTnLst>
                                    <p:set>
                                      <p:cBhvr>
                                        <p:cTn id="31" dur="1" fill="hold">
                                          <p:stCondLst>
                                            <p:cond delay="0"/>
                                          </p:stCondLst>
                                        </p:cTn>
                                        <p:tgtEl>
                                          <p:spTgt spid="556"/>
                                        </p:tgtEl>
                                        <p:attrNameLst>
                                          <p:attrName>style.visibility</p:attrName>
                                        </p:attrNameLst>
                                      </p:cBhvr>
                                      <p:to>
                                        <p:strVal val="visible"/>
                                      </p:to>
                                    </p:set>
                                    <p:animEffect transition="in" filter="fade">
                                      <p:cBhvr>
                                        <p:cTn id="32" dur="250"/>
                                        <p:tgtEl>
                                          <p:spTgt spid="556"/>
                                        </p:tgtEl>
                                      </p:cBhvr>
                                    </p:animEffect>
                                  </p:childTnLst>
                                </p:cTn>
                              </p:par>
                              <p:par>
                                <p:cTn id="33" presetID="10" presetClass="entr" presetSubtype="0" fill="hold" nodeType="withEffect">
                                  <p:stCondLst>
                                    <p:cond delay="50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250"/>
                                        <p:tgtEl>
                                          <p:spTgt spid="29"/>
                                        </p:tgtEl>
                                      </p:cBhvr>
                                    </p:animEffect>
                                  </p:childTnLst>
                                </p:cTn>
                              </p:par>
                              <p:par>
                                <p:cTn id="36" presetID="10" presetClass="entr" presetSubtype="0" fill="hold" nodeType="withEffect">
                                  <p:stCondLst>
                                    <p:cond delay="600"/>
                                  </p:stCondLst>
                                  <p:childTnLst>
                                    <p:set>
                                      <p:cBhvr>
                                        <p:cTn id="37" dur="1" fill="hold">
                                          <p:stCondLst>
                                            <p:cond delay="0"/>
                                          </p:stCondLst>
                                        </p:cTn>
                                        <p:tgtEl>
                                          <p:spTgt spid="493"/>
                                        </p:tgtEl>
                                        <p:attrNameLst>
                                          <p:attrName>style.visibility</p:attrName>
                                        </p:attrNameLst>
                                      </p:cBhvr>
                                      <p:to>
                                        <p:strVal val="visible"/>
                                      </p:to>
                                    </p:set>
                                    <p:animEffect transition="in" filter="fade">
                                      <p:cBhvr>
                                        <p:cTn id="38" dur="250"/>
                                        <p:tgtEl>
                                          <p:spTgt spid="493"/>
                                        </p:tgtEl>
                                      </p:cBhvr>
                                    </p:animEffect>
                                  </p:childTnLst>
                                </p:cTn>
                              </p:par>
                              <p:par>
                                <p:cTn id="39" presetID="10" presetClass="entr" presetSubtype="0" fill="hold" nodeType="withEffect">
                                  <p:stCondLst>
                                    <p:cond delay="700"/>
                                  </p:stCondLst>
                                  <p:childTnLst>
                                    <p:set>
                                      <p:cBhvr>
                                        <p:cTn id="40" dur="1" fill="hold">
                                          <p:stCondLst>
                                            <p:cond delay="0"/>
                                          </p:stCondLst>
                                        </p:cTn>
                                        <p:tgtEl>
                                          <p:spTgt spid="531"/>
                                        </p:tgtEl>
                                        <p:attrNameLst>
                                          <p:attrName>style.visibility</p:attrName>
                                        </p:attrNameLst>
                                      </p:cBhvr>
                                      <p:to>
                                        <p:strVal val="visible"/>
                                      </p:to>
                                    </p:set>
                                    <p:animEffect transition="in" filter="fade">
                                      <p:cBhvr>
                                        <p:cTn id="41" dur="250"/>
                                        <p:tgtEl>
                                          <p:spTgt spid="531"/>
                                        </p:tgtEl>
                                      </p:cBhvr>
                                    </p:animEffect>
                                  </p:childTnLst>
                                </p:cTn>
                              </p:par>
                              <p:par>
                                <p:cTn id="42" presetID="10" presetClass="entr" presetSubtype="0" fill="hold" nodeType="withEffect">
                                  <p:stCondLst>
                                    <p:cond delay="700"/>
                                  </p:stCondLst>
                                  <p:childTnLst>
                                    <p:set>
                                      <p:cBhvr>
                                        <p:cTn id="43" dur="1" fill="hold">
                                          <p:stCondLst>
                                            <p:cond delay="0"/>
                                          </p:stCondLst>
                                        </p:cTn>
                                        <p:tgtEl>
                                          <p:spTgt spid="488"/>
                                        </p:tgtEl>
                                        <p:attrNameLst>
                                          <p:attrName>style.visibility</p:attrName>
                                        </p:attrNameLst>
                                      </p:cBhvr>
                                      <p:to>
                                        <p:strVal val="visible"/>
                                      </p:to>
                                    </p:set>
                                    <p:animEffect transition="in" filter="fade">
                                      <p:cBhvr>
                                        <p:cTn id="44" dur="250"/>
                                        <p:tgtEl>
                                          <p:spTgt spid="488"/>
                                        </p:tgtEl>
                                      </p:cBhvr>
                                    </p:animEffect>
                                  </p:childTnLst>
                                </p:cTn>
                              </p:par>
                            </p:childTnLst>
                          </p:cTn>
                        </p:par>
                        <p:par>
                          <p:cTn id="45" fill="hold">
                            <p:stCondLst>
                              <p:cond delay="950"/>
                            </p:stCondLst>
                            <p:childTnLst>
                              <p:par>
                                <p:cTn id="46" presetID="10"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par>
                          <p:cTn id="52" fill="hold">
                            <p:stCondLst>
                              <p:cond delay="1450"/>
                            </p:stCondLst>
                            <p:childTnLst>
                              <p:par>
                                <p:cTn id="53" presetID="22" presetClass="entr" presetSubtype="2" fill="hold" nodeType="afterEffect">
                                  <p:stCondLst>
                                    <p:cond delay="0"/>
                                  </p:stCondLst>
                                  <p:childTnLst>
                                    <p:set>
                                      <p:cBhvr>
                                        <p:cTn id="54" dur="1" fill="hold">
                                          <p:stCondLst>
                                            <p:cond delay="0"/>
                                          </p:stCondLst>
                                        </p:cTn>
                                        <p:tgtEl>
                                          <p:spTgt spid="586"/>
                                        </p:tgtEl>
                                        <p:attrNameLst>
                                          <p:attrName>style.visibility</p:attrName>
                                        </p:attrNameLst>
                                      </p:cBhvr>
                                      <p:to>
                                        <p:strVal val="visible"/>
                                      </p:to>
                                    </p:set>
                                    <p:animEffect transition="in" filter="wipe(right)">
                                      <p:cBhvr>
                                        <p:cTn id="55" dur="500"/>
                                        <p:tgtEl>
                                          <p:spTgt spid="586"/>
                                        </p:tgtEl>
                                      </p:cBhvr>
                                    </p:animEffect>
                                  </p:childTnLst>
                                </p:cTn>
                              </p:par>
                              <p:par>
                                <p:cTn id="56" presetID="10" presetClass="entr" presetSubtype="0" fill="hold" nodeType="withEffect">
                                  <p:stCondLst>
                                    <p:cond delay="25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nodeType="withEffect">
                                  <p:stCondLst>
                                    <p:cond delay="250"/>
                                  </p:stCondLst>
                                  <p:childTnLst>
                                    <p:set>
                                      <p:cBhvr>
                                        <p:cTn id="60" dur="1" fill="hold">
                                          <p:stCondLst>
                                            <p:cond delay="0"/>
                                          </p:stCondLst>
                                        </p:cTn>
                                        <p:tgtEl>
                                          <p:spTgt spid="563"/>
                                        </p:tgtEl>
                                        <p:attrNameLst>
                                          <p:attrName>style.visibility</p:attrName>
                                        </p:attrNameLst>
                                      </p:cBhvr>
                                      <p:to>
                                        <p:strVal val="visible"/>
                                      </p:to>
                                    </p:set>
                                    <p:animEffect transition="in" filter="fade">
                                      <p:cBhvr>
                                        <p:cTn id="61" dur="500"/>
                                        <p:tgtEl>
                                          <p:spTgt spid="563"/>
                                        </p:tgtEl>
                                      </p:cBhvr>
                                    </p:animEffect>
                                  </p:childTnLst>
                                </p:cTn>
                              </p:par>
                            </p:childTnLst>
                          </p:cTn>
                        </p:par>
                        <p:par>
                          <p:cTn id="62" fill="hold">
                            <p:stCondLst>
                              <p:cond delay="2200"/>
                            </p:stCondLst>
                            <p:childTnLst>
                              <p:par>
                                <p:cTn id="63" presetID="22" presetClass="entr" presetSubtype="1" fill="hold" nodeType="afterEffect">
                                  <p:stCondLst>
                                    <p:cond delay="0"/>
                                  </p:stCondLst>
                                  <p:childTnLst>
                                    <p:set>
                                      <p:cBhvr>
                                        <p:cTn id="64" dur="1" fill="hold">
                                          <p:stCondLst>
                                            <p:cond delay="0"/>
                                          </p:stCondLst>
                                        </p:cTn>
                                        <p:tgtEl>
                                          <p:spTgt spid="132"/>
                                        </p:tgtEl>
                                        <p:attrNameLst>
                                          <p:attrName>style.visibility</p:attrName>
                                        </p:attrNameLst>
                                      </p:cBhvr>
                                      <p:to>
                                        <p:strVal val="visible"/>
                                      </p:to>
                                    </p:set>
                                    <p:animEffect transition="in" filter="wipe(up)">
                                      <p:cBhvr>
                                        <p:cTn id="65" dur="500"/>
                                        <p:tgtEl>
                                          <p:spTgt spid="132"/>
                                        </p:tgtEl>
                                      </p:cBhvr>
                                    </p:animEffect>
                                  </p:childTnLst>
                                </p:cTn>
                              </p:par>
                            </p:childTnLst>
                          </p:cTn>
                        </p:par>
                        <p:par>
                          <p:cTn id="66" fill="hold">
                            <p:stCondLst>
                              <p:cond delay="2700"/>
                            </p:stCondLst>
                            <p:childTnLst>
                              <p:par>
                                <p:cTn id="67" presetID="22" presetClass="entr" presetSubtype="8" fill="hold" nodeType="afterEffect">
                                  <p:stCondLst>
                                    <p:cond delay="0"/>
                                  </p:stCondLst>
                                  <p:childTnLst>
                                    <p:set>
                                      <p:cBhvr>
                                        <p:cTn id="68" dur="1" fill="hold">
                                          <p:stCondLst>
                                            <p:cond delay="0"/>
                                          </p:stCondLst>
                                        </p:cTn>
                                        <p:tgtEl>
                                          <p:spTgt spid="133"/>
                                        </p:tgtEl>
                                        <p:attrNameLst>
                                          <p:attrName>style.visibility</p:attrName>
                                        </p:attrNameLst>
                                      </p:cBhvr>
                                      <p:to>
                                        <p:strVal val="visible"/>
                                      </p:to>
                                    </p:set>
                                    <p:animEffect transition="in" filter="wipe(left)">
                                      <p:cBhvr>
                                        <p:cTn id="69" dur="500"/>
                                        <p:tgtEl>
                                          <p:spTgt spid="13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par>
                                <p:cTn id="75" presetID="10" presetClass="entr" presetSubtype="0" fill="hold"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36"/>
                                        </p:tgtEl>
                                        <p:attrNameLst>
                                          <p:attrName>style.visibility</p:attrName>
                                        </p:attrNameLst>
                                      </p:cBhvr>
                                      <p:to>
                                        <p:strVal val="visible"/>
                                      </p:to>
                                    </p:set>
                                    <p:animEffect transition="in" filter="fade">
                                      <p:cBhvr>
                                        <p:cTn id="80" dur="500"/>
                                        <p:tgtEl>
                                          <p:spTgt spid="436"/>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428"/>
                                        </p:tgtEl>
                                        <p:attrNameLst>
                                          <p:attrName>style.visibility</p:attrName>
                                        </p:attrNameLst>
                                      </p:cBhvr>
                                      <p:to>
                                        <p:strVal val="visible"/>
                                      </p:to>
                                    </p:set>
                                    <p:animEffect transition="in" filter="wipe(up)">
                                      <p:cBhvr>
                                        <p:cTn id="84" dur="500"/>
                                        <p:tgtEl>
                                          <p:spTgt spid="428"/>
                                        </p:tgtEl>
                                      </p:cBhvr>
                                    </p:animEffect>
                                  </p:childTnLst>
                                </p:cTn>
                              </p:par>
                              <p:par>
                                <p:cTn id="85" presetID="10" presetClass="entr" presetSubtype="0" fill="hold" nodeType="with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484"/>
                                        </p:tgtEl>
                                        <p:attrNameLst>
                                          <p:attrName>style.visibility</p:attrName>
                                        </p:attrNameLst>
                                      </p:cBhvr>
                                      <p:to>
                                        <p:strVal val="visible"/>
                                      </p:to>
                                    </p:set>
                                    <p:animEffect transition="in" filter="fade">
                                      <p:cBhvr>
                                        <p:cTn id="91" dur="500"/>
                                        <p:tgtEl>
                                          <p:spTgt spid="484"/>
                                        </p:tgtEl>
                                      </p:cBhvr>
                                    </p:animEffect>
                                  </p:childTnLst>
                                </p:cTn>
                              </p:par>
                              <p:par>
                                <p:cTn id="92" presetID="10" presetClass="entr" presetSubtype="0" fill="hold" nodeType="withEffect">
                                  <p:stCondLst>
                                    <p:cond delay="0"/>
                                  </p:stCondLst>
                                  <p:childTnLst>
                                    <p:set>
                                      <p:cBhvr>
                                        <p:cTn id="93" dur="1" fill="hold">
                                          <p:stCondLst>
                                            <p:cond delay="0"/>
                                          </p:stCondLst>
                                        </p:cTn>
                                        <p:tgtEl>
                                          <p:spTgt spid="475"/>
                                        </p:tgtEl>
                                        <p:attrNameLst>
                                          <p:attrName>style.visibility</p:attrName>
                                        </p:attrNameLst>
                                      </p:cBhvr>
                                      <p:to>
                                        <p:strVal val="visible"/>
                                      </p:to>
                                    </p:set>
                                    <p:animEffect transition="in" filter="fade">
                                      <p:cBhvr>
                                        <p:cTn id="94" dur="500"/>
                                        <p:tgtEl>
                                          <p:spTgt spid="475"/>
                                        </p:tgtEl>
                                      </p:cBhvr>
                                    </p:animEffect>
                                  </p:childTnLst>
                                </p:cTn>
                              </p:par>
                              <p:par>
                                <p:cTn id="95" presetID="22" presetClass="entr" presetSubtype="1" fill="hold" nodeType="withEffect">
                                  <p:stCondLst>
                                    <p:cond delay="0"/>
                                  </p:stCondLst>
                                  <p:childTnLst>
                                    <p:set>
                                      <p:cBhvr>
                                        <p:cTn id="96" dur="1" fill="hold">
                                          <p:stCondLst>
                                            <p:cond delay="0"/>
                                          </p:stCondLst>
                                        </p:cTn>
                                        <p:tgtEl>
                                          <p:spTgt spid="485"/>
                                        </p:tgtEl>
                                        <p:attrNameLst>
                                          <p:attrName>style.visibility</p:attrName>
                                        </p:attrNameLst>
                                      </p:cBhvr>
                                      <p:to>
                                        <p:strVal val="visible"/>
                                      </p:to>
                                    </p:set>
                                    <p:animEffect transition="in" filter="wipe(up)">
                                      <p:cBhvr>
                                        <p:cTn id="97" dur="500"/>
                                        <p:tgtEl>
                                          <p:spTgt spid="485"/>
                                        </p:tgtEl>
                                      </p:cBhvr>
                                    </p:animEffect>
                                  </p:childTnLst>
                                </p:cTn>
                              </p:par>
                            </p:childTnLst>
                          </p:cTn>
                        </p:par>
                        <p:par>
                          <p:cTn id="98" fill="hold">
                            <p:stCondLst>
                              <p:cond delay="1500"/>
                            </p:stCondLst>
                            <p:childTnLst>
                              <p:par>
                                <p:cTn id="99" presetID="22" presetClass="entr" presetSubtype="1" fill="hold" nodeType="afterEffect">
                                  <p:stCondLst>
                                    <p:cond delay="0"/>
                                  </p:stCondLst>
                                  <p:childTnLst>
                                    <p:set>
                                      <p:cBhvr>
                                        <p:cTn id="100" dur="1" fill="hold">
                                          <p:stCondLst>
                                            <p:cond delay="0"/>
                                          </p:stCondLst>
                                        </p:cTn>
                                        <p:tgtEl>
                                          <p:spTgt spid="571"/>
                                        </p:tgtEl>
                                        <p:attrNameLst>
                                          <p:attrName>style.visibility</p:attrName>
                                        </p:attrNameLst>
                                      </p:cBhvr>
                                      <p:to>
                                        <p:strVal val="visible"/>
                                      </p:to>
                                    </p:set>
                                    <p:animEffect transition="in" filter="wipe(up)">
                                      <p:cBhvr>
                                        <p:cTn id="101" dur="500"/>
                                        <p:tgtEl>
                                          <p:spTgt spid="571"/>
                                        </p:tgtEl>
                                      </p:cBhvr>
                                    </p:animEffect>
                                  </p:childTnLst>
                                </p:cTn>
                              </p:par>
                              <p:par>
                                <p:cTn id="102" presetID="22" presetClass="entr" presetSubtype="1" fill="hold" nodeType="withEffect">
                                  <p:stCondLst>
                                    <p:cond delay="250"/>
                                  </p:stCondLst>
                                  <p:childTnLst>
                                    <p:set>
                                      <p:cBhvr>
                                        <p:cTn id="103" dur="1" fill="hold">
                                          <p:stCondLst>
                                            <p:cond delay="0"/>
                                          </p:stCondLst>
                                        </p:cTn>
                                        <p:tgtEl>
                                          <p:spTgt spid="574"/>
                                        </p:tgtEl>
                                        <p:attrNameLst>
                                          <p:attrName>style.visibility</p:attrName>
                                        </p:attrNameLst>
                                      </p:cBhvr>
                                      <p:to>
                                        <p:strVal val="visible"/>
                                      </p:to>
                                    </p:set>
                                    <p:animEffect transition="in" filter="wipe(up)">
                                      <p:cBhvr>
                                        <p:cTn id="104" dur="500"/>
                                        <p:tgtEl>
                                          <p:spTgt spid="574"/>
                                        </p:tgtEl>
                                      </p:cBhvr>
                                    </p:animEffect>
                                  </p:childTnLst>
                                </p:cTn>
                              </p:par>
                              <p:par>
                                <p:cTn id="105" presetID="22" presetClass="entr" presetSubtype="1" fill="hold" nodeType="withEffect">
                                  <p:stCondLst>
                                    <p:cond delay="500"/>
                                  </p:stCondLst>
                                  <p:childTnLst>
                                    <p:set>
                                      <p:cBhvr>
                                        <p:cTn id="106" dur="1" fill="hold">
                                          <p:stCondLst>
                                            <p:cond delay="0"/>
                                          </p:stCondLst>
                                        </p:cTn>
                                        <p:tgtEl>
                                          <p:spTgt spid="429"/>
                                        </p:tgtEl>
                                        <p:attrNameLst>
                                          <p:attrName>style.visibility</p:attrName>
                                        </p:attrNameLst>
                                      </p:cBhvr>
                                      <p:to>
                                        <p:strVal val="visible"/>
                                      </p:to>
                                    </p:set>
                                    <p:animEffect transition="in" filter="wipe(up)">
                                      <p:cBhvr>
                                        <p:cTn id="107" dur="500"/>
                                        <p:tgtEl>
                                          <p:spTgt spid="429"/>
                                        </p:tgtEl>
                                      </p:cBhvr>
                                    </p:animEffect>
                                  </p:childTnLst>
                                </p:cTn>
                              </p:par>
                              <p:par>
                                <p:cTn id="108" presetID="22" presetClass="entr" presetSubtype="1" fill="hold" nodeType="withEffect">
                                  <p:stCondLst>
                                    <p:cond delay="750"/>
                                  </p:stCondLst>
                                  <p:childTnLst>
                                    <p:set>
                                      <p:cBhvr>
                                        <p:cTn id="109" dur="1" fill="hold">
                                          <p:stCondLst>
                                            <p:cond delay="0"/>
                                          </p:stCondLst>
                                        </p:cTn>
                                        <p:tgtEl>
                                          <p:spTgt spid="575"/>
                                        </p:tgtEl>
                                        <p:attrNameLst>
                                          <p:attrName>style.visibility</p:attrName>
                                        </p:attrNameLst>
                                      </p:cBhvr>
                                      <p:to>
                                        <p:strVal val="visible"/>
                                      </p:to>
                                    </p:set>
                                    <p:animEffect transition="in" filter="wipe(up)">
                                      <p:cBhvr>
                                        <p:cTn id="110" dur="500"/>
                                        <p:tgtEl>
                                          <p:spTgt spid="575"/>
                                        </p:tgtEl>
                                      </p:cBhvr>
                                    </p:animEffect>
                                  </p:childTnLst>
                                </p:cTn>
                              </p:par>
                              <p:par>
                                <p:cTn id="111" presetID="10" presetClass="entr" presetSubtype="0" fill="hold" nodeType="withEffect">
                                  <p:stCondLst>
                                    <p:cond delay="1250"/>
                                  </p:stCondLst>
                                  <p:childTnLst>
                                    <p:set>
                                      <p:cBhvr>
                                        <p:cTn id="112" dur="1" fill="hold">
                                          <p:stCondLst>
                                            <p:cond delay="0"/>
                                          </p:stCondLst>
                                        </p:cTn>
                                        <p:tgtEl>
                                          <p:spTgt spid="581"/>
                                        </p:tgtEl>
                                        <p:attrNameLst>
                                          <p:attrName>style.visibility</p:attrName>
                                        </p:attrNameLst>
                                      </p:cBhvr>
                                      <p:to>
                                        <p:strVal val="visible"/>
                                      </p:to>
                                    </p:set>
                                    <p:animEffect transition="in" filter="fade">
                                      <p:cBhvr>
                                        <p:cTn id="113" dur="500"/>
                                        <p:tgtEl>
                                          <p:spTgt spid="581"/>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500"/>
                                        <p:tgtEl>
                                          <p:spTgt spid="62"/>
                                        </p:tgtEl>
                                      </p:cBhvr>
                                    </p:animEffect>
                                  </p:childTnLst>
                                </p:cTn>
                              </p:par>
                            </p:childTnLst>
                          </p:cTn>
                        </p:par>
                        <p:par>
                          <p:cTn id="119" fill="hold">
                            <p:stCondLst>
                              <p:cond delay="500"/>
                            </p:stCondLst>
                            <p:childTnLst>
                              <p:par>
                                <p:cTn id="120" presetID="22" presetClass="entr" presetSubtype="1" fill="hold" grpId="0" nodeType="afterEffect">
                                  <p:stCondLst>
                                    <p:cond delay="0"/>
                                  </p:stCondLst>
                                  <p:childTnLst>
                                    <p:set>
                                      <p:cBhvr>
                                        <p:cTn id="121" dur="1" fill="hold">
                                          <p:stCondLst>
                                            <p:cond delay="0"/>
                                          </p:stCondLst>
                                        </p:cTn>
                                        <p:tgtEl>
                                          <p:spTgt spid="1041"/>
                                        </p:tgtEl>
                                        <p:attrNameLst>
                                          <p:attrName>style.visibility</p:attrName>
                                        </p:attrNameLst>
                                      </p:cBhvr>
                                      <p:to>
                                        <p:strVal val="visible"/>
                                      </p:to>
                                    </p:set>
                                    <p:animEffect transition="in" filter="wipe(up)">
                                      <p:cBhvr>
                                        <p:cTn id="122" dur="500"/>
                                        <p:tgtEl>
                                          <p:spTgt spid="104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614"/>
                                        </p:tgtEl>
                                        <p:attrNameLst>
                                          <p:attrName>style.visibility</p:attrName>
                                        </p:attrNameLst>
                                      </p:cBhvr>
                                      <p:to>
                                        <p:strVal val="visible"/>
                                      </p:to>
                                    </p:set>
                                    <p:animEffect transition="in" filter="fade">
                                      <p:cBhvr>
                                        <p:cTn id="125" dur="500"/>
                                        <p:tgtEl>
                                          <p:spTgt spid="614"/>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6"/>
                                        </p:tgtEl>
                                        <p:attrNameLst>
                                          <p:attrName>style.visibility</p:attrName>
                                        </p:attrNameLst>
                                      </p:cBhvr>
                                      <p:to>
                                        <p:strVal val="visible"/>
                                      </p:to>
                                    </p:set>
                                    <p:animEffect transition="in" filter="wipe(down)">
                                      <p:cBhvr>
                                        <p:cTn id="130" dur="250"/>
                                        <p:tgtEl>
                                          <p:spTgt spid="6"/>
                                        </p:tgtEl>
                                      </p:cBhvr>
                                    </p:animEffect>
                                  </p:childTnLst>
                                </p:cTn>
                              </p:par>
                              <p:par>
                                <p:cTn id="131" presetID="22" presetClass="entr" presetSubtype="2" fill="hold" grpId="0" nodeType="withEffect">
                                  <p:stCondLst>
                                    <p:cond delay="250"/>
                                  </p:stCondLst>
                                  <p:childTnLst>
                                    <p:set>
                                      <p:cBhvr>
                                        <p:cTn id="132" dur="1" fill="hold">
                                          <p:stCondLst>
                                            <p:cond delay="0"/>
                                          </p:stCondLst>
                                        </p:cTn>
                                        <p:tgtEl>
                                          <p:spTgt spid="642"/>
                                        </p:tgtEl>
                                        <p:attrNameLst>
                                          <p:attrName>style.visibility</p:attrName>
                                        </p:attrNameLst>
                                      </p:cBhvr>
                                      <p:to>
                                        <p:strVal val="visible"/>
                                      </p:to>
                                    </p:set>
                                    <p:animEffect transition="in" filter="wipe(right)">
                                      <p:cBhvr>
                                        <p:cTn id="133" dur="500"/>
                                        <p:tgtEl>
                                          <p:spTgt spid="642"/>
                                        </p:tgtEl>
                                      </p:cBhvr>
                                    </p:animEffect>
                                  </p:childTnLst>
                                </p:cTn>
                              </p:par>
                              <p:par>
                                <p:cTn id="134" presetID="22" presetClass="entr" presetSubtype="2" fill="hold" nodeType="withEffect">
                                  <p:stCondLst>
                                    <p:cond delay="0"/>
                                  </p:stCondLst>
                                  <p:childTnLst>
                                    <p:set>
                                      <p:cBhvr>
                                        <p:cTn id="135" dur="1" fill="hold">
                                          <p:stCondLst>
                                            <p:cond delay="0"/>
                                          </p:stCondLst>
                                        </p:cTn>
                                        <p:tgtEl>
                                          <p:spTgt spid="419"/>
                                        </p:tgtEl>
                                        <p:attrNameLst>
                                          <p:attrName>style.visibility</p:attrName>
                                        </p:attrNameLst>
                                      </p:cBhvr>
                                      <p:to>
                                        <p:strVal val="visible"/>
                                      </p:to>
                                    </p:set>
                                    <p:animEffect transition="in" filter="wipe(right)">
                                      <p:cBhvr>
                                        <p:cTn id="136" dur="500"/>
                                        <p:tgtEl>
                                          <p:spTgt spid="419"/>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042"/>
                                        </p:tgtEl>
                                        <p:attrNameLst>
                                          <p:attrName>style.visibility</p:attrName>
                                        </p:attrNameLst>
                                      </p:cBhvr>
                                      <p:to>
                                        <p:strVal val="visible"/>
                                      </p:to>
                                    </p:set>
                                    <p:animEffect transition="in" filter="fade">
                                      <p:cBhvr>
                                        <p:cTn id="139" dur="500"/>
                                        <p:tgtEl>
                                          <p:spTgt spid="1042"/>
                                        </p:tgtEl>
                                      </p:cBhvr>
                                    </p:animEffect>
                                  </p:childTnLst>
                                </p:cTn>
                              </p:par>
                            </p:childTnLst>
                          </p:cTn>
                        </p:par>
                        <p:par>
                          <p:cTn id="140" fill="hold">
                            <p:stCondLst>
                              <p:cond delay="750"/>
                            </p:stCondLst>
                            <p:childTnLst>
                              <p:par>
                                <p:cTn id="141" presetID="10" presetClass="entr" presetSubtype="0" fill="hold" nodeType="afterEffect">
                                  <p:stCondLst>
                                    <p:cond delay="0"/>
                                  </p:stCondLst>
                                  <p:childTnLst>
                                    <p:set>
                                      <p:cBhvr>
                                        <p:cTn id="142" dur="1" fill="hold">
                                          <p:stCondLst>
                                            <p:cond delay="0"/>
                                          </p:stCondLst>
                                        </p:cTn>
                                        <p:tgtEl>
                                          <p:spTgt spid="558"/>
                                        </p:tgtEl>
                                        <p:attrNameLst>
                                          <p:attrName>style.visibility</p:attrName>
                                        </p:attrNameLst>
                                      </p:cBhvr>
                                      <p:to>
                                        <p:strVal val="visible"/>
                                      </p:to>
                                    </p:set>
                                    <p:animEffect transition="in" filter="fade">
                                      <p:cBhvr>
                                        <p:cTn id="143" dur="500"/>
                                        <p:tgtEl>
                                          <p:spTgt spid="558"/>
                                        </p:tgtEl>
                                      </p:cBhvr>
                                    </p:animEffect>
                                  </p:childTnLst>
                                </p:cTn>
                              </p:par>
                              <p:par>
                                <p:cTn id="144" presetID="10" presetClass="entr" presetSubtype="0" fill="hold" grpId="0" nodeType="withEffect">
                                  <p:stCondLst>
                                    <p:cond delay="100"/>
                                  </p:stCondLst>
                                  <p:childTnLst>
                                    <p:set>
                                      <p:cBhvr>
                                        <p:cTn id="145" dur="1" fill="hold">
                                          <p:stCondLst>
                                            <p:cond delay="0"/>
                                          </p:stCondLst>
                                        </p:cTn>
                                        <p:tgtEl>
                                          <p:spTgt spid="612"/>
                                        </p:tgtEl>
                                        <p:attrNameLst>
                                          <p:attrName>style.visibility</p:attrName>
                                        </p:attrNameLst>
                                      </p:cBhvr>
                                      <p:to>
                                        <p:strVal val="visible"/>
                                      </p:to>
                                    </p:set>
                                    <p:animEffect transition="in" filter="fade">
                                      <p:cBhvr>
                                        <p:cTn id="146" dur="500"/>
                                        <p:tgtEl>
                                          <p:spTgt spid="612"/>
                                        </p:tgtEl>
                                      </p:cBhvr>
                                    </p:animEffect>
                                  </p:childTnLst>
                                </p:cTn>
                              </p:par>
                              <p:par>
                                <p:cTn id="147" presetID="10" presetClass="entr" presetSubtype="0" fill="hold" grpId="0" nodeType="withEffect">
                                  <p:stCondLst>
                                    <p:cond delay="100"/>
                                  </p:stCondLst>
                                  <p:childTnLst>
                                    <p:set>
                                      <p:cBhvr>
                                        <p:cTn id="148" dur="1" fill="hold">
                                          <p:stCondLst>
                                            <p:cond delay="0"/>
                                          </p:stCondLst>
                                        </p:cTn>
                                        <p:tgtEl>
                                          <p:spTgt spid="403"/>
                                        </p:tgtEl>
                                        <p:attrNameLst>
                                          <p:attrName>style.visibility</p:attrName>
                                        </p:attrNameLst>
                                      </p:cBhvr>
                                      <p:to>
                                        <p:strVal val="visible"/>
                                      </p:to>
                                    </p:set>
                                    <p:animEffect transition="in" filter="fade">
                                      <p:cBhvr>
                                        <p:cTn id="149" dur="500"/>
                                        <p:tgtEl>
                                          <p:spTgt spid="403"/>
                                        </p:tgtEl>
                                      </p:cBhvr>
                                    </p:animEffect>
                                  </p:childTnLst>
                                </p:cTn>
                              </p:par>
                              <p:par>
                                <p:cTn id="150" presetID="10" presetClass="entr" presetSubtype="0" fill="hold" nodeType="withEffect">
                                  <p:stCondLst>
                                    <p:cond delay="100"/>
                                  </p:stCondLst>
                                  <p:childTnLst>
                                    <p:set>
                                      <p:cBhvr>
                                        <p:cTn id="151" dur="1" fill="hold">
                                          <p:stCondLst>
                                            <p:cond delay="0"/>
                                          </p:stCondLst>
                                        </p:cTn>
                                        <p:tgtEl>
                                          <p:spTgt spid="61"/>
                                        </p:tgtEl>
                                        <p:attrNameLst>
                                          <p:attrName>style.visibility</p:attrName>
                                        </p:attrNameLst>
                                      </p:cBhvr>
                                      <p:to>
                                        <p:strVal val="visible"/>
                                      </p:to>
                                    </p:set>
                                    <p:animEffect transition="in" filter="fade">
                                      <p:cBhvr>
                                        <p:cTn id="152" dur="500"/>
                                        <p:tgtEl>
                                          <p:spTgt spid="61"/>
                                        </p:tgtEl>
                                      </p:cBhvr>
                                    </p:animEffect>
                                  </p:childTnLst>
                                </p:cTn>
                              </p:par>
                              <p:par>
                                <p:cTn id="153" presetID="10" presetClass="entr" presetSubtype="0" fill="hold" nodeType="withEffect">
                                  <p:stCondLst>
                                    <p:cond delay="100"/>
                                  </p:stCondLst>
                                  <p:childTnLst>
                                    <p:set>
                                      <p:cBhvr>
                                        <p:cTn id="154" dur="1" fill="hold">
                                          <p:stCondLst>
                                            <p:cond delay="0"/>
                                          </p:stCondLst>
                                        </p:cTn>
                                        <p:tgtEl>
                                          <p:spTgt spid="245"/>
                                        </p:tgtEl>
                                        <p:attrNameLst>
                                          <p:attrName>style.visibility</p:attrName>
                                        </p:attrNameLst>
                                      </p:cBhvr>
                                      <p:to>
                                        <p:strVal val="visible"/>
                                      </p:to>
                                    </p:set>
                                    <p:animEffect transition="in" filter="fade">
                                      <p:cBhvr>
                                        <p:cTn id="155" dur="500"/>
                                        <p:tgtEl>
                                          <p:spTgt spid="245"/>
                                        </p:tgtEl>
                                      </p:cBhvr>
                                    </p:animEffect>
                                  </p:childTnLst>
                                </p:cTn>
                              </p:par>
                            </p:childTnLst>
                          </p:cTn>
                        </p:par>
                        <p:par>
                          <p:cTn id="156" fill="hold">
                            <p:stCondLst>
                              <p:cond delay="1350"/>
                            </p:stCondLst>
                            <p:childTnLst>
                              <p:par>
                                <p:cTn id="157" presetID="22" presetClass="entr" presetSubtype="4" fill="hold" nodeType="afterEffect">
                                  <p:stCondLst>
                                    <p:cond delay="0"/>
                                  </p:stCondLst>
                                  <p:childTnLst>
                                    <p:set>
                                      <p:cBhvr>
                                        <p:cTn id="158" dur="1" fill="hold">
                                          <p:stCondLst>
                                            <p:cond delay="0"/>
                                          </p:stCondLst>
                                        </p:cTn>
                                        <p:tgtEl>
                                          <p:spTgt spid="307"/>
                                        </p:tgtEl>
                                        <p:attrNameLst>
                                          <p:attrName>style.visibility</p:attrName>
                                        </p:attrNameLst>
                                      </p:cBhvr>
                                      <p:to>
                                        <p:strVal val="visible"/>
                                      </p:to>
                                    </p:set>
                                    <p:animEffect transition="in" filter="wipe(down)">
                                      <p:cBhvr>
                                        <p:cTn id="159" dur="500"/>
                                        <p:tgtEl>
                                          <p:spTgt spid="307"/>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573"/>
                                        </p:tgtEl>
                                        <p:attrNameLst>
                                          <p:attrName>style.visibility</p:attrName>
                                        </p:attrNameLst>
                                      </p:cBhvr>
                                      <p:to>
                                        <p:strVal val="visible"/>
                                      </p:to>
                                    </p:set>
                                    <p:animEffect transition="in" filter="fade">
                                      <p:cBhvr>
                                        <p:cTn id="164" dur="500"/>
                                        <p:tgtEl>
                                          <p:spTgt spid="573"/>
                                        </p:tgtEl>
                                      </p:cBhvr>
                                    </p:animEffect>
                                  </p:childTnLst>
                                </p:cTn>
                              </p:par>
                              <p:par>
                                <p:cTn id="165" presetID="10" presetClass="entr" presetSubtype="0" fill="hold" nodeType="withEffect">
                                  <p:stCondLst>
                                    <p:cond delay="0"/>
                                  </p:stCondLst>
                                  <p:childTnLst>
                                    <p:set>
                                      <p:cBhvr>
                                        <p:cTn id="166" dur="1" fill="hold">
                                          <p:stCondLst>
                                            <p:cond delay="0"/>
                                          </p:stCondLst>
                                        </p:cTn>
                                        <p:tgtEl>
                                          <p:spTgt spid="60"/>
                                        </p:tgtEl>
                                        <p:attrNameLst>
                                          <p:attrName>style.visibility</p:attrName>
                                        </p:attrNameLst>
                                      </p:cBhvr>
                                      <p:to>
                                        <p:strVal val="visible"/>
                                      </p:to>
                                    </p:set>
                                    <p:animEffect transition="in" filter="fade">
                                      <p:cBhvr>
                                        <p:cTn id="167" dur="500"/>
                                        <p:tgtEl>
                                          <p:spTgt spid="60"/>
                                        </p:tgtEl>
                                      </p:cBhvr>
                                    </p:animEffect>
                                  </p:childTnLst>
                                </p:cTn>
                              </p:par>
                              <p:par>
                                <p:cTn id="168" presetID="22" presetClass="entr" presetSubtype="8" fill="hold" grpId="0" nodeType="withEffect">
                                  <p:stCondLst>
                                    <p:cond delay="250"/>
                                  </p:stCondLst>
                                  <p:childTnLst>
                                    <p:set>
                                      <p:cBhvr>
                                        <p:cTn id="169" dur="1" fill="hold">
                                          <p:stCondLst>
                                            <p:cond delay="0"/>
                                          </p:stCondLst>
                                        </p:cTn>
                                        <p:tgtEl>
                                          <p:spTgt spid="616"/>
                                        </p:tgtEl>
                                        <p:attrNameLst>
                                          <p:attrName>style.visibility</p:attrName>
                                        </p:attrNameLst>
                                      </p:cBhvr>
                                      <p:to>
                                        <p:strVal val="visible"/>
                                      </p:to>
                                    </p:set>
                                    <p:animEffect transition="in" filter="wipe(left)">
                                      <p:cBhvr>
                                        <p:cTn id="170" dur="250"/>
                                        <p:tgtEl>
                                          <p:spTgt spid="616"/>
                                        </p:tgtEl>
                                      </p:cBhvr>
                                    </p:animEffect>
                                  </p:childTnLst>
                                </p:cTn>
                              </p:par>
                            </p:childTnLst>
                          </p:cTn>
                        </p:par>
                        <p:par>
                          <p:cTn id="171" fill="hold">
                            <p:stCondLst>
                              <p:cond delay="500"/>
                            </p:stCondLst>
                            <p:childTnLst>
                              <p:par>
                                <p:cTn id="172" presetID="10" presetClass="entr" presetSubtype="0" fill="hold" nodeType="afterEffect">
                                  <p:stCondLst>
                                    <p:cond delay="0"/>
                                  </p:stCondLst>
                                  <p:childTnLst>
                                    <p:set>
                                      <p:cBhvr>
                                        <p:cTn id="173" dur="1" fill="hold">
                                          <p:stCondLst>
                                            <p:cond delay="0"/>
                                          </p:stCondLst>
                                        </p:cTn>
                                        <p:tgtEl>
                                          <p:spTgt spid="548"/>
                                        </p:tgtEl>
                                        <p:attrNameLst>
                                          <p:attrName>style.visibility</p:attrName>
                                        </p:attrNameLst>
                                      </p:cBhvr>
                                      <p:to>
                                        <p:strVal val="visible"/>
                                      </p:to>
                                    </p:set>
                                    <p:animEffect transition="in" filter="fade">
                                      <p:cBhvr>
                                        <p:cTn id="174" dur="250"/>
                                        <p:tgtEl>
                                          <p:spTgt spid="548"/>
                                        </p:tgtEl>
                                      </p:cBhvr>
                                    </p:animEffect>
                                  </p:childTnLst>
                                </p:cTn>
                              </p:par>
                            </p:childTnLst>
                          </p:cTn>
                        </p:par>
                        <p:par>
                          <p:cTn id="175" fill="hold">
                            <p:stCondLst>
                              <p:cond delay="750"/>
                            </p:stCondLst>
                            <p:childTnLst>
                              <p:par>
                                <p:cTn id="176" presetID="22" presetClass="entr" presetSubtype="8" fill="hold" grpId="0" nodeType="afterEffect">
                                  <p:stCondLst>
                                    <p:cond delay="0"/>
                                  </p:stCondLst>
                                  <p:childTnLst>
                                    <p:set>
                                      <p:cBhvr>
                                        <p:cTn id="177" dur="1" fill="hold">
                                          <p:stCondLst>
                                            <p:cond delay="0"/>
                                          </p:stCondLst>
                                        </p:cTn>
                                        <p:tgtEl>
                                          <p:spTgt spid="631"/>
                                        </p:tgtEl>
                                        <p:attrNameLst>
                                          <p:attrName>style.visibility</p:attrName>
                                        </p:attrNameLst>
                                      </p:cBhvr>
                                      <p:to>
                                        <p:strVal val="visible"/>
                                      </p:to>
                                    </p:set>
                                    <p:animEffect transition="in" filter="wipe(left)">
                                      <p:cBhvr>
                                        <p:cTn id="178" dur="250"/>
                                        <p:tgtEl>
                                          <p:spTgt spid="631"/>
                                        </p:tgtEl>
                                      </p:cBhvr>
                                    </p:animEffect>
                                  </p:childTnLst>
                                </p:cTn>
                              </p:par>
                            </p:childTnLst>
                          </p:cTn>
                        </p:par>
                        <p:par>
                          <p:cTn id="179" fill="hold">
                            <p:stCondLst>
                              <p:cond delay="1000"/>
                            </p:stCondLst>
                            <p:childTnLst>
                              <p:par>
                                <p:cTn id="180" presetID="10" presetClass="entr" presetSubtype="0" fill="hold" nodeType="afterEffect">
                                  <p:stCondLst>
                                    <p:cond delay="0"/>
                                  </p:stCondLst>
                                  <p:childTnLst>
                                    <p:set>
                                      <p:cBhvr>
                                        <p:cTn id="181" dur="1" fill="hold">
                                          <p:stCondLst>
                                            <p:cond delay="0"/>
                                          </p:stCondLst>
                                        </p:cTn>
                                        <p:tgtEl>
                                          <p:spTgt spid="54"/>
                                        </p:tgtEl>
                                        <p:attrNameLst>
                                          <p:attrName>style.visibility</p:attrName>
                                        </p:attrNameLst>
                                      </p:cBhvr>
                                      <p:to>
                                        <p:strVal val="visible"/>
                                      </p:to>
                                    </p:set>
                                    <p:animEffect transition="in" filter="fade">
                                      <p:cBhvr>
                                        <p:cTn id="182" dur="250"/>
                                        <p:tgtEl>
                                          <p:spTgt spid="54"/>
                                        </p:tgtEl>
                                      </p:cBhvr>
                                    </p:animEffect>
                                  </p:childTnLst>
                                </p:cTn>
                              </p:par>
                            </p:childTnLst>
                          </p:cTn>
                        </p:par>
                        <p:par>
                          <p:cTn id="183" fill="hold">
                            <p:stCondLst>
                              <p:cond delay="1250"/>
                            </p:stCondLst>
                            <p:childTnLst>
                              <p:par>
                                <p:cTn id="184" presetID="10" presetClass="entr" presetSubtype="0" fill="hold" nodeType="afterEffect">
                                  <p:stCondLst>
                                    <p:cond delay="0"/>
                                  </p:stCondLst>
                                  <p:childTnLst>
                                    <p:set>
                                      <p:cBhvr>
                                        <p:cTn id="185" dur="1" fill="hold">
                                          <p:stCondLst>
                                            <p:cond delay="0"/>
                                          </p:stCondLst>
                                        </p:cTn>
                                        <p:tgtEl>
                                          <p:spTgt spid="568"/>
                                        </p:tgtEl>
                                        <p:attrNameLst>
                                          <p:attrName>style.visibility</p:attrName>
                                        </p:attrNameLst>
                                      </p:cBhvr>
                                      <p:to>
                                        <p:strVal val="visible"/>
                                      </p:to>
                                    </p:set>
                                    <p:animEffect transition="in" filter="fade">
                                      <p:cBhvr>
                                        <p:cTn id="186" dur="500"/>
                                        <p:tgtEl>
                                          <p:spTgt spid="568"/>
                                        </p:tgtEl>
                                      </p:cBhvr>
                                    </p:animEffect>
                                  </p:childTnLst>
                                </p:cTn>
                              </p:par>
                              <p:par>
                                <p:cTn id="187" presetID="10" presetClass="entr" presetSubtype="0" fill="hold" nodeType="withEffect">
                                  <p:stCondLst>
                                    <p:cond delay="0"/>
                                  </p:stCondLst>
                                  <p:childTnLst>
                                    <p:set>
                                      <p:cBhvr>
                                        <p:cTn id="188" dur="1" fill="hold">
                                          <p:stCondLst>
                                            <p:cond delay="0"/>
                                          </p:stCondLst>
                                        </p:cTn>
                                        <p:tgtEl>
                                          <p:spTgt spid="448"/>
                                        </p:tgtEl>
                                        <p:attrNameLst>
                                          <p:attrName>style.visibility</p:attrName>
                                        </p:attrNameLst>
                                      </p:cBhvr>
                                      <p:to>
                                        <p:strVal val="visible"/>
                                      </p:to>
                                    </p:set>
                                    <p:animEffect transition="in" filter="fade">
                                      <p:cBhvr>
                                        <p:cTn id="189" dur="500"/>
                                        <p:tgtEl>
                                          <p:spTgt spid="448"/>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43"/>
                                        </p:tgtEl>
                                        <p:attrNameLst>
                                          <p:attrName>style.visibility</p:attrName>
                                        </p:attrNameLst>
                                      </p:cBhvr>
                                      <p:to>
                                        <p:strVal val="visible"/>
                                      </p:to>
                                    </p:set>
                                    <p:animEffect transition="in" filter="fade">
                                      <p:cBhvr>
                                        <p:cTn id="19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36" grpId="0" animBg="1"/>
      <p:bldP spid="642" grpId="0" animBg="1"/>
      <p:bldP spid="612" grpId="0" animBg="1"/>
      <p:bldP spid="7" grpId="0"/>
      <p:bldP spid="573" grpId="0"/>
      <p:bldP spid="12" grpId="0"/>
      <p:bldP spid="19" grpId="0"/>
      <p:bldP spid="386" grpId="0"/>
      <p:bldP spid="484" grpId="0"/>
      <p:bldP spid="616" grpId="0" animBg="1"/>
      <p:bldP spid="631" grpId="0" animBg="1"/>
      <p:bldP spid="1041" grpId="0" animBg="1"/>
      <p:bldP spid="1042" grpId="0" animBg="1"/>
      <p:bldP spid="614" grpId="0" animBg="1"/>
      <p:bldP spid="403" grpId="0" animBg="1"/>
      <p:bldP spid="4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F95FAD4-3371-4652-B60F-8E339E9F4897}"/>
              </a:ext>
            </a:extLst>
          </p:cNvPr>
          <p:cNvGrpSpPr/>
          <p:nvPr/>
        </p:nvGrpSpPr>
        <p:grpSpPr>
          <a:xfrm>
            <a:off x="878840" y="1397317"/>
            <a:ext cx="6123647" cy="5179035"/>
            <a:chOff x="1149350" y="1538287"/>
            <a:chExt cx="6123647" cy="5179035"/>
          </a:xfrm>
        </p:grpSpPr>
        <p:sp>
          <p:nvSpPr>
            <p:cNvPr id="28" name="Rectangle: Rounded Corners 27">
              <a:extLst>
                <a:ext uri="{FF2B5EF4-FFF2-40B4-BE49-F238E27FC236}">
                  <a16:creationId xmlns:a16="http://schemas.microsoft.com/office/drawing/2014/main" id="{E9C48045-0440-42FC-A552-CE29C1FEE055}"/>
                </a:ext>
              </a:extLst>
            </p:cNvPr>
            <p:cNvSpPr/>
            <p:nvPr/>
          </p:nvSpPr>
          <p:spPr bwMode="auto">
            <a:xfrm>
              <a:off x="1149350" y="1538287"/>
              <a:ext cx="6123647" cy="5179035"/>
            </a:xfrm>
            <a:prstGeom prst="roundRect">
              <a:avLst>
                <a:gd name="adj" fmla="val 2778"/>
              </a:avLst>
            </a:prstGeom>
            <a:solidFill>
              <a:schemeClr val="accent3">
                <a:lumMod val="75000"/>
                <a:alpha val="66000"/>
              </a:schemeClr>
            </a:solidFill>
            <a:ln w="44450">
              <a:noFill/>
              <a:headEnd type="none" w="med" len="med"/>
              <a:tailEnd type="none" w="med" len="med"/>
            </a:ln>
            <a:effectLst>
              <a:outerShdw blurRad="190500" dist="76200" dir="2400000" algn="ctr"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9" name="TextBox 28">
              <a:extLst>
                <a:ext uri="{FF2B5EF4-FFF2-40B4-BE49-F238E27FC236}">
                  <a16:creationId xmlns:a16="http://schemas.microsoft.com/office/drawing/2014/main" id="{FA0FF0E5-58B1-4ABD-8D72-9BD690B84692}"/>
                </a:ext>
              </a:extLst>
            </p:cNvPr>
            <p:cNvSpPr txBox="1"/>
            <p:nvPr/>
          </p:nvSpPr>
          <p:spPr>
            <a:xfrm>
              <a:off x="2887900" y="1639113"/>
              <a:ext cx="2646546" cy="246221"/>
            </a:xfrm>
            <a:prstGeom prst="rect">
              <a:avLst/>
            </a:prstGeom>
            <a:noFill/>
          </p:spPr>
          <p:txBody>
            <a:bodyPr wrap="square" lIns="91440" tIns="0" rIns="9144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3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100000">
                        <a:srgbClr val="FFFFFF"/>
                      </a:gs>
                      <a:gs pos="16000">
                        <a:srgbClr val="FFFFFF"/>
                      </a:gs>
                    </a:gsLst>
                    <a:lin ang="0" scaled="1"/>
                  </a:gradFill>
                  <a:effectLst/>
                  <a:uLnTx/>
                  <a:uFillTx/>
                  <a:latin typeface="Segoe UI"/>
                  <a:ea typeface="+mn-ea"/>
                  <a:cs typeface="+mn-cs"/>
                </a:rPr>
                <a:t>Threat Intelligence</a:t>
              </a:r>
            </a:p>
          </p:txBody>
        </p:sp>
        <p:sp>
          <p:nvSpPr>
            <p:cNvPr id="30" name="TextBox 29">
              <a:extLst>
                <a:ext uri="{FF2B5EF4-FFF2-40B4-BE49-F238E27FC236}">
                  <a16:creationId xmlns:a16="http://schemas.microsoft.com/office/drawing/2014/main" id="{7CECE833-BFD1-4A09-B153-A454471307FD}"/>
                </a:ext>
              </a:extLst>
            </p:cNvPr>
            <p:cNvSpPr txBox="1"/>
            <p:nvPr/>
          </p:nvSpPr>
          <p:spPr>
            <a:xfrm>
              <a:off x="1295722" y="1991983"/>
              <a:ext cx="3417829" cy="169277"/>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Strategic and Business Threat Insights/Trends</a:t>
              </a:r>
            </a:p>
          </p:txBody>
        </p:sp>
        <p:sp>
          <p:nvSpPr>
            <p:cNvPr id="31" name="TextBox 30">
              <a:extLst>
                <a:ext uri="{FF2B5EF4-FFF2-40B4-BE49-F238E27FC236}">
                  <a16:creationId xmlns:a16="http://schemas.microsoft.com/office/drawing/2014/main" id="{2104A817-DC0B-47C3-9AD0-925BE470A637}"/>
                </a:ext>
              </a:extLst>
            </p:cNvPr>
            <p:cNvSpPr txBox="1"/>
            <p:nvPr/>
          </p:nvSpPr>
          <p:spPr>
            <a:xfrm>
              <a:off x="1295722" y="6438402"/>
              <a:ext cx="4347838" cy="169277"/>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Tactical Threat Trends and Indicators of Compromise (IOCs)</a:t>
              </a:r>
            </a:p>
          </p:txBody>
        </p:sp>
        <p:cxnSp>
          <p:nvCxnSpPr>
            <p:cNvPr id="36" name="Straight Arrow Connector 35">
              <a:extLst>
                <a:ext uri="{FF2B5EF4-FFF2-40B4-BE49-F238E27FC236}">
                  <a16:creationId xmlns:a16="http://schemas.microsoft.com/office/drawing/2014/main" id="{9E6E1691-F339-4649-BCF4-12D1B88FE9E9}"/>
                </a:ext>
              </a:extLst>
            </p:cNvPr>
            <p:cNvCxnSpPr>
              <a:cxnSpLocks/>
            </p:cNvCxnSpPr>
            <p:nvPr/>
          </p:nvCxnSpPr>
          <p:spPr>
            <a:xfrm>
              <a:off x="1410611" y="2236637"/>
              <a:ext cx="0" cy="4054333"/>
            </a:xfrm>
            <a:prstGeom prst="straightConnector1">
              <a:avLst/>
            </a:prstGeom>
            <a:noFill/>
            <a:ln w="19050" cap="flat" cmpd="sng" algn="ctr">
              <a:solidFill>
                <a:schemeClr val="bg1"/>
              </a:solidFill>
              <a:prstDash val="solid"/>
              <a:headEnd type="arrow" w="lg" len="lg"/>
              <a:tailEnd type="arrow" w="lg" len="lg"/>
            </a:ln>
            <a:effectLst/>
          </p:spPr>
        </p:cxnSp>
      </p:grpSp>
      <p:grpSp>
        <p:nvGrpSpPr>
          <p:cNvPr id="6" name="Group 5">
            <a:extLst>
              <a:ext uri="{FF2B5EF4-FFF2-40B4-BE49-F238E27FC236}">
                <a16:creationId xmlns:a16="http://schemas.microsoft.com/office/drawing/2014/main" id="{79969C06-6811-498D-AD97-BD477E955583}"/>
              </a:ext>
            </a:extLst>
          </p:cNvPr>
          <p:cNvGrpSpPr/>
          <p:nvPr/>
        </p:nvGrpSpPr>
        <p:grpSpPr>
          <a:xfrm>
            <a:off x="1347499" y="5365698"/>
            <a:ext cx="8983343" cy="845618"/>
            <a:chOff x="763763" y="5196378"/>
            <a:chExt cx="9599437" cy="640080"/>
          </a:xfrm>
        </p:grpSpPr>
        <p:sp>
          <p:nvSpPr>
            <p:cNvPr id="62" name="Rectangle 61">
              <a:extLst>
                <a:ext uri="{FF2B5EF4-FFF2-40B4-BE49-F238E27FC236}">
                  <a16:creationId xmlns:a16="http://schemas.microsoft.com/office/drawing/2014/main" id="{0D0EC79A-9B2D-4C3C-AA44-63CD1EC84682}"/>
                </a:ext>
              </a:extLst>
            </p:cNvPr>
            <p:cNvSpPr/>
            <p:nvPr/>
          </p:nvSpPr>
          <p:spPr bwMode="auto">
            <a:xfrm>
              <a:off x="763763" y="5196378"/>
              <a:ext cx="9599436" cy="640080"/>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182880" bIns="91440" numCol="1" spcCol="0" rtlCol="0" fromWordArt="0" anchor="ctr"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68000">
                        <a:srgbClr val="737373">
                          <a:lumMod val="75000"/>
                        </a:srgbClr>
                      </a:gs>
                      <a:gs pos="0">
                        <a:srgbClr val="737373">
                          <a:lumMod val="75000"/>
                        </a:srgbClr>
                      </a:gs>
                    </a:gsLst>
                    <a:lin ang="7800000" scaled="0"/>
                  </a:gradFill>
                  <a:effectLst/>
                  <a:uLnTx/>
                  <a:uFillTx/>
                  <a:latin typeface="Segoe UI"/>
                  <a:ea typeface="+mn-ea"/>
                  <a:cs typeface="+mn-cs"/>
                </a:rPr>
                <a:t>AUTOMATION </a:t>
              </a:r>
              <a:br>
                <a:rPr kumimoji="0" lang="en-US" sz="1400" b="1" i="0" u="none" strike="noStrike" kern="0" cap="none" spc="0" normalizeH="0" baseline="0" noProof="0">
                  <a:ln>
                    <a:noFill/>
                  </a:ln>
                  <a:gradFill>
                    <a:gsLst>
                      <a:gs pos="68000">
                        <a:srgbClr val="737373">
                          <a:lumMod val="75000"/>
                        </a:srgbClr>
                      </a:gs>
                      <a:gs pos="0">
                        <a:srgbClr val="737373">
                          <a:lumMod val="75000"/>
                        </a:srgbClr>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737373">
                          <a:lumMod val="75000"/>
                        </a:srgbClr>
                      </a:gs>
                      <a:gs pos="0">
                        <a:srgbClr val="737373">
                          <a:lumMod val="75000"/>
                        </a:srgbClr>
                      </a:gs>
                    </a:gsLst>
                    <a:lin ang="7800000" scaled="0"/>
                  </a:gradFill>
                  <a:effectLst/>
                  <a:uLnTx/>
                  <a:uFillTx/>
                  <a:latin typeface="Segoe UI"/>
                  <a:ea typeface="+mn-ea"/>
                  <a:cs typeface="+mn-cs"/>
                </a:rPr>
                <a:t>Automated Investigation &amp; Remediation</a:t>
              </a:r>
            </a:p>
          </p:txBody>
        </p:sp>
        <p:sp>
          <p:nvSpPr>
            <p:cNvPr id="61" name="Arrow: Pentagon 60">
              <a:extLst>
                <a:ext uri="{FF2B5EF4-FFF2-40B4-BE49-F238E27FC236}">
                  <a16:creationId xmlns:a16="http://schemas.microsoft.com/office/drawing/2014/main" id="{2A559B88-F5C2-4667-B6C4-2AB220DBD81F}"/>
                </a:ext>
              </a:extLst>
            </p:cNvPr>
            <p:cNvSpPr/>
            <p:nvPr/>
          </p:nvSpPr>
          <p:spPr bwMode="auto">
            <a:xfrm flipH="1">
              <a:off x="4979506" y="5196378"/>
              <a:ext cx="5383694" cy="640080"/>
            </a:xfrm>
            <a:prstGeom prst="homePlate">
              <a:avLst>
                <a:gd name="adj" fmla="val 41747"/>
              </a:avLst>
            </a:prstGeom>
            <a:solidFill>
              <a:srgbClr val="C00000">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Well known attacks</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XDR Alerts (Microsoft 365 Defender + Microsoft Defender for Cloud)</a:t>
              </a:r>
            </a:p>
          </p:txBody>
        </p:sp>
      </p:grpSp>
      <p:sp>
        <p:nvSpPr>
          <p:cNvPr id="67" name="Rectangle 66">
            <a:extLst>
              <a:ext uri="{FF2B5EF4-FFF2-40B4-BE49-F238E27FC236}">
                <a16:creationId xmlns:a16="http://schemas.microsoft.com/office/drawing/2014/main" id="{2FAF5262-A41F-454E-B13C-45D4C76F5518}"/>
              </a:ext>
            </a:extLst>
          </p:cNvPr>
          <p:cNvSpPr/>
          <p:nvPr/>
        </p:nvSpPr>
        <p:spPr bwMode="auto">
          <a:xfrm>
            <a:off x="1336147" y="2152906"/>
            <a:ext cx="4400314" cy="1135124"/>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64008" rIns="182880" bIns="91440" numCol="1" spcCol="0" rtlCol="0" fromWordArt="0" anchor="ctr" anchorCtr="0" forceAA="0" compatLnSpc="1">
            <a:prstTxWarp prst="textNoShape">
              <a:avLst/>
            </a:prstTxWarp>
            <a:noAutofit/>
          </a:bodyPr>
          <a:lstStyle/>
          <a:p>
            <a:pPr marL="461963" lvl="0" defTabSz="914225">
              <a:spcAft>
                <a:spcPts val="300"/>
              </a:spcAft>
              <a:defRPr/>
            </a:pPr>
            <a:r>
              <a:rPr kumimoji="0" lang="en-US" sz="1400" b="1" i="0" u="none" strike="noStrike" kern="0" cap="none" spc="0" normalizeH="0" baseline="0" noProof="0">
                <a:ln>
                  <a:noFill/>
                </a:ln>
                <a:gradFill>
                  <a:gsLst>
                    <a:gs pos="68000">
                      <a:srgbClr val="0078D4"/>
                    </a:gs>
                    <a:gs pos="0">
                      <a:srgbClr val="0078D4"/>
                    </a:gs>
                  </a:gsLst>
                  <a:lin ang="7800000" scaled="0"/>
                </a:gradFill>
                <a:effectLst/>
                <a:uLnTx/>
                <a:uFillTx/>
                <a:latin typeface="Segoe UI"/>
              </a:rPr>
              <a:t>Hunt (TIER 3)</a:t>
            </a:r>
            <a:br>
              <a:rPr kumimoji="0" lang="en-US" sz="1400" b="1" i="0" u="none" strike="noStrike" kern="0" cap="none" spc="0" normalizeH="0" baseline="0" noProof="0">
                <a:ln>
                  <a:noFill/>
                </a:ln>
                <a:gradFill>
                  <a:gsLst>
                    <a:gs pos="68000">
                      <a:srgbClr val="0078D4"/>
                    </a:gs>
                    <a:gs pos="0">
                      <a:srgbClr val="0078D4"/>
                    </a:gs>
                  </a:gsLst>
                  <a:lin ang="7800000" scaled="0"/>
                </a:gradFill>
                <a:effectLst/>
                <a:uLnTx/>
                <a:uFillTx/>
                <a:latin typeface="Segoe UI"/>
              </a:rPr>
            </a:br>
            <a:r>
              <a:rPr lang="en-US" sz="1200" b="1" kern="0">
                <a:gradFill>
                  <a:gsLst>
                    <a:gs pos="68000">
                      <a:srgbClr val="0078D4"/>
                    </a:gs>
                    <a:gs pos="0">
                      <a:srgbClr val="0078D4"/>
                    </a:gs>
                  </a:gsLst>
                  <a:lin ang="7800000" scaled="0"/>
                </a:gradFill>
              </a:rPr>
              <a:t>Proactive Hunting, Advanced Forensics, </a:t>
            </a:r>
            <a:br>
              <a:rPr lang="en-US" sz="1200" b="1" kern="0">
                <a:gradFill>
                  <a:gsLst>
                    <a:gs pos="68000">
                      <a:srgbClr val="0078D4"/>
                    </a:gs>
                    <a:gs pos="0">
                      <a:srgbClr val="0078D4"/>
                    </a:gs>
                  </a:gsLst>
                  <a:lin ang="7800000" scaled="0"/>
                </a:gradFill>
              </a:rPr>
            </a:br>
            <a:r>
              <a:rPr lang="en-US" sz="1200" b="1" kern="0">
                <a:gradFill>
                  <a:gsLst>
                    <a:gs pos="68000">
                      <a:srgbClr val="0078D4"/>
                    </a:gs>
                    <a:gs pos="0">
                      <a:srgbClr val="0078D4"/>
                    </a:gs>
                  </a:gsLst>
                  <a:lin ang="7800000" scaled="0"/>
                </a:gradFill>
              </a:rPr>
              <a:t>and Detection Tuning </a:t>
            </a:r>
            <a:br>
              <a:rPr lang="en-US" sz="1200" b="1" kern="0">
                <a:gradFill>
                  <a:gsLst>
                    <a:gs pos="68000">
                      <a:srgbClr val="0078D4"/>
                    </a:gs>
                    <a:gs pos="0">
                      <a:srgbClr val="0078D4"/>
                    </a:gs>
                  </a:gsLst>
                  <a:lin ang="7800000" scaled="0"/>
                </a:gradFill>
              </a:rPr>
            </a:br>
            <a:r>
              <a:rPr kumimoji="0" lang="en-US" sz="1200" b="0" i="1" u="none" strike="noStrike" kern="0" cap="none" spc="0" normalizeH="0" baseline="0" noProof="0">
                <a:ln>
                  <a:noFill/>
                </a:ln>
                <a:gradFill>
                  <a:gsLst>
                    <a:gs pos="68000">
                      <a:srgbClr val="0078D4"/>
                    </a:gs>
                    <a:gs pos="0">
                      <a:srgbClr val="0078D4"/>
                    </a:gs>
                  </a:gsLst>
                  <a:lin ang="7800000" scaled="0"/>
                </a:gradFill>
                <a:effectLst/>
                <a:uLnTx/>
                <a:uFillTx/>
                <a:latin typeface="Segoe UI"/>
              </a:rPr>
              <a:t>Any/All tools, data, intelligence sources</a:t>
            </a:r>
            <a:endParaRPr kumimoji="0" lang="en-US" sz="1100" b="0" i="1" u="none" strike="noStrike" kern="0" cap="none" spc="0" normalizeH="0" baseline="0" noProof="0">
              <a:ln>
                <a:noFill/>
              </a:ln>
              <a:gradFill>
                <a:gsLst>
                  <a:gs pos="68000">
                    <a:srgbClr val="1A1A1A"/>
                  </a:gs>
                  <a:gs pos="0">
                    <a:srgbClr val="1A1A1A"/>
                  </a:gs>
                </a:gsLst>
                <a:lin ang="7800000" scaled="0"/>
              </a:gradFill>
              <a:effectLst/>
              <a:highlight>
                <a:srgbClr val="FFFF00"/>
              </a:highlight>
              <a:uLnTx/>
              <a:uFillTx/>
              <a:latin typeface="Segoe UI"/>
            </a:endParaRPr>
          </a:p>
        </p:txBody>
      </p:sp>
      <p:sp>
        <p:nvSpPr>
          <p:cNvPr id="25" name="Rectangle 24">
            <a:extLst>
              <a:ext uri="{FF2B5EF4-FFF2-40B4-BE49-F238E27FC236}">
                <a16:creationId xmlns:a16="http://schemas.microsoft.com/office/drawing/2014/main" id="{8727D0B3-78F8-4572-B402-AEE68F411064}"/>
              </a:ext>
            </a:extLst>
          </p:cNvPr>
          <p:cNvSpPr/>
          <p:nvPr/>
        </p:nvSpPr>
        <p:spPr bwMode="auto">
          <a:xfrm>
            <a:off x="5792341" y="2152906"/>
            <a:ext cx="4538513" cy="1135124"/>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64008" rIns="182880" bIns="91440"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14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Incident Management</a:t>
            </a:r>
            <a:endPar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Business Coordination</a:t>
            </a:r>
          </a:p>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1200" b="0" i="1"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Assess Impact &amp; Manage Stakeholders</a:t>
            </a:r>
            <a:endParaRPr kumimoji="0" lang="en-US" sz="1100" b="0" i="1" u="none" strike="noStrike" kern="0" cap="none" spc="0" normalizeH="0" baseline="0" noProof="0">
              <a:ln>
                <a:noFill/>
              </a:ln>
              <a:gradFill>
                <a:gsLst>
                  <a:gs pos="68000">
                    <a:srgbClr val="1A1A1A"/>
                  </a:gs>
                  <a:gs pos="0">
                    <a:srgbClr val="1A1A1A"/>
                  </a:gs>
                </a:gsLst>
                <a:lin ang="7800000" scaled="0"/>
              </a:gradFill>
              <a:effectLst/>
              <a:highlight>
                <a:srgbClr val="FFFF00"/>
              </a:highlight>
              <a:uLnTx/>
              <a:uFillTx/>
              <a:latin typeface="Segoe UI"/>
              <a:ea typeface="+mn-ea"/>
              <a:cs typeface="+mn-cs"/>
            </a:endParaRPr>
          </a:p>
        </p:txBody>
      </p:sp>
      <p:sp>
        <p:nvSpPr>
          <p:cNvPr id="5" name="Title 4"/>
          <p:cNvSpPr>
            <a:spLocks noGrp="1"/>
          </p:cNvSpPr>
          <p:nvPr>
            <p:ph type="title"/>
          </p:nvPr>
        </p:nvSpPr>
        <p:spPr>
          <a:xfrm>
            <a:off x="588263" y="457201"/>
            <a:ext cx="11018520" cy="553998"/>
          </a:xfrm>
        </p:spPr>
        <p:txBody>
          <a:bodyPr/>
          <a:lstStyle/>
          <a:p>
            <a:r>
              <a:rPr lang="en-US"/>
              <a:t>Security Operations Model – Functions and Tools</a:t>
            </a:r>
          </a:p>
        </p:txBody>
      </p:sp>
      <p:grpSp>
        <p:nvGrpSpPr>
          <p:cNvPr id="3" name="Group 2">
            <a:extLst>
              <a:ext uri="{FF2B5EF4-FFF2-40B4-BE49-F238E27FC236}">
                <a16:creationId xmlns:a16="http://schemas.microsoft.com/office/drawing/2014/main" id="{CE939A5B-4DFD-4D45-8F24-9D0D3D6AA722}"/>
              </a:ext>
            </a:extLst>
          </p:cNvPr>
          <p:cNvGrpSpPr/>
          <p:nvPr/>
        </p:nvGrpSpPr>
        <p:grpSpPr>
          <a:xfrm>
            <a:off x="1347499" y="3324840"/>
            <a:ext cx="8983356" cy="1003989"/>
            <a:chOff x="763763" y="3259156"/>
            <a:chExt cx="9599436" cy="759956"/>
          </a:xfrm>
        </p:grpSpPr>
        <p:sp>
          <p:nvSpPr>
            <p:cNvPr id="63" name="Rectangle 62">
              <a:extLst>
                <a:ext uri="{FF2B5EF4-FFF2-40B4-BE49-F238E27FC236}">
                  <a16:creationId xmlns:a16="http://schemas.microsoft.com/office/drawing/2014/main" id="{7740258F-0D68-4A0F-8753-7D0B7CD8F49D}"/>
                </a:ext>
              </a:extLst>
            </p:cNvPr>
            <p:cNvSpPr/>
            <p:nvPr/>
          </p:nvSpPr>
          <p:spPr bwMode="auto">
            <a:xfrm>
              <a:off x="763763" y="3260490"/>
              <a:ext cx="9599436" cy="758622"/>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64008" rIns="182880" bIns="91440" numCol="1" spcCol="0" rtlCol="0" fromWordArt="0" anchor="ctr"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500"/>
                </a:spcAft>
                <a:buClrTx/>
                <a:buSzTx/>
                <a:buFontTx/>
                <a:buNone/>
                <a:tabLst/>
                <a:defRPr/>
              </a:pPr>
              <a:r>
                <a:rPr kumimoji="0" lang="en-US" sz="1400" b="1" i="0" u="none" strike="noStrike" kern="0" cap="none" spc="0" normalizeH="0" baseline="0" noProof="0">
                  <a:ln>
                    <a:noFill/>
                  </a:ln>
                  <a:gradFill>
                    <a:gsLst>
                      <a:gs pos="68000">
                        <a:srgbClr val="5C2D91"/>
                      </a:gs>
                      <a:gs pos="0">
                        <a:srgbClr val="5C2D91"/>
                      </a:gs>
                    </a:gsLst>
                    <a:lin ang="7800000" scaled="0"/>
                  </a:gradFill>
                  <a:effectLst/>
                  <a:uLnTx/>
                  <a:uFillTx/>
                  <a:latin typeface="Segoe UI"/>
                  <a:ea typeface="+mn-ea"/>
                  <a:cs typeface="+mn-cs"/>
                </a:rPr>
                <a:t>Investigation (TIER 2)</a:t>
              </a:r>
              <a:br>
                <a:rPr kumimoji="0" lang="en-US" sz="1400" b="1" i="0" u="none" strike="noStrike" kern="0" cap="none" spc="0" normalizeH="0" baseline="0" noProof="0">
                  <a:ln>
                    <a:noFill/>
                  </a:ln>
                  <a:gradFill>
                    <a:gsLst>
                      <a:gs pos="68000">
                        <a:srgbClr val="5C2D91"/>
                      </a:gs>
                      <a:gs pos="0">
                        <a:srgbClr val="5C2D91"/>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5C2D91"/>
                      </a:gs>
                      <a:gs pos="0">
                        <a:srgbClr val="5C2D91"/>
                      </a:gs>
                    </a:gsLst>
                    <a:lin ang="7800000" scaled="0"/>
                  </a:gradFill>
                  <a:effectLst/>
                  <a:uLnTx/>
                  <a:uFillTx/>
                  <a:latin typeface="Segoe UI"/>
                  <a:ea typeface="+mn-ea"/>
                  <a:cs typeface="+mn-cs"/>
                </a:rPr>
                <a:t>Advanced Analysis and Remediation </a:t>
              </a:r>
            </a:p>
            <a:p>
              <a:pPr marL="461963" marR="0" lvl="0" indent="0" algn="l" defTabSz="914225" rtl="0"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Primary Tools: </a:t>
              </a:r>
              <a:r>
                <a:rPr kumimoji="0" lang="en-US" sz="1000"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XDR (</a:t>
              </a:r>
              <a:r>
                <a:rPr kumimoji="0" lang="en-US" sz="1000" b="0"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Microsoft 365 Defender &amp; Microsoft Defender for Cloud)</a:t>
              </a:r>
            </a:p>
          </p:txBody>
        </p:sp>
        <p:sp>
          <p:nvSpPr>
            <p:cNvPr id="64" name="Arrow: Pentagon 63">
              <a:extLst>
                <a:ext uri="{FF2B5EF4-FFF2-40B4-BE49-F238E27FC236}">
                  <a16:creationId xmlns:a16="http://schemas.microsoft.com/office/drawing/2014/main" id="{FC6839C1-FD45-4F52-93E4-D9DF3B66F74D}"/>
                </a:ext>
              </a:extLst>
            </p:cNvPr>
            <p:cNvSpPr/>
            <p:nvPr/>
          </p:nvSpPr>
          <p:spPr bwMode="auto">
            <a:xfrm flipH="1">
              <a:off x="6351066" y="3259156"/>
              <a:ext cx="4012125" cy="758622"/>
            </a:xfrm>
            <a:prstGeom prst="homePlate">
              <a:avLst>
                <a:gd name="adj" fmla="val 39426"/>
              </a:avLst>
            </a:prstGeom>
            <a:solidFill>
              <a:srgbClr val="C00000">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0" bIns="91440" numCol="1" spcCol="0" rtlCol="0" fromWordArt="0" anchor="ctr" anchorCtr="0" forceAA="0" compatLnSpc="1">
              <a:prstTxWarp prst="textNoShape">
                <a:avLst/>
              </a:prstTxWarp>
              <a:noAutofit/>
            </a:bodyPr>
            <a:lstStyle/>
            <a:p>
              <a:pPr marL="228600" marR="0" lvl="0" defTabSz="932472" fontAlgn="base">
                <a:lnSpc>
                  <a:spcPct val="100000"/>
                </a:lnSpc>
                <a:spcBef>
                  <a:spcPct val="0"/>
                </a:spcBef>
                <a:spcAft>
                  <a:spcPct val="0"/>
                </a:spcAft>
                <a:buClrTx/>
                <a:buSzTx/>
                <a:buFontTx/>
                <a:buNone/>
                <a:tabLst/>
                <a:defRPr/>
              </a:pPr>
              <a:r>
                <a:rPr lang="en-US" sz="1400">
                  <a:gradFill>
                    <a:gsLst>
                      <a:gs pos="0">
                        <a:srgbClr val="737373">
                          <a:lumMod val="50000"/>
                        </a:srgbClr>
                      </a:gs>
                      <a:gs pos="100000">
                        <a:srgbClr val="737373">
                          <a:lumMod val="50000"/>
                        </a:srgbClr>
                      </a:gs>
                    </a:gsLst>
                    <a:lin ang="5400000" scaled="1"/>
                  </a:gradFill>
                  <a:latin typeface="+mj-lt"/>
                  <a:cs typeface="Segoe UI" pitchFamily="34" charset="0"/>
                </a:rPr>
                <a:t>High Complexity Incidents</a:t>
              </a:r>
            </a:p>
            <a:p>
              <a:pPr marL="514350" indent="-177800" defTabSz="932472" fontAlgn="base">
                <a:spcBef>
                  <a:spcPct val="0"/>
                </a:spcBef>
                <a:spcAft>
                  <a:spcPct val="0"/>
                </a:spcAft>
                <a:buFont typeface="Arial" panose="020B0604020202020204" pitchFamily="34" charset="0"/>
                <a:buChar char="•"/>
                <a:defRPr/>
              </a:pPr>
              <a:r>
                <a:rPr lang="en-US" sz="1100">
                  <a:gradFill>
                    <a:gsLst>
                      <a:gs pos="0">
                        <a:srgbClr val="737373">
                          <a:lumMod val="50000"/>
                        </a:srgbClr>
                      </a:gs>
                      <a:gs pos="100000">
                        <a:srgbClr val="737373">
                          <a:lumMod val="50000"/>
                        </a:srgbClr>
                      </a:gs>
                    </a:gsLst>
                    <a:lin ang="5400000" scaled="1"/>
                  </a:gradFill>
                  <a:latin typeface="Segoe UI"/>
                  <a:cs typeface="Segoe UI" pitchFamily="34" charset="0"/>
                </a:rPr>
                <a:t>Escalations &amp; multi-stage incidents</a:t>
              </a:r>
            </a:p>
            <a:p>
              <a:pPr marL="514350" indent="-177800" defTabSz="932472" fontAlgn="base">
                <a:spcBef>
                  <a:spcPct val="0"/>
                </a:spcBef>
                <a:spcAft>
                  <a:spcPct val="0"/>
                </a:spcAft>
                <a:buFont typeface="Arial" panose="020B0604020202020204" pitchFamily="34" charset="0"/>
                <a:buChar char="•"/>
                <a:defRPr/>
              </a:pPr>
              <a:r>
                <a:rPr lang="en-US" sz="1100">
                  <a:gradFill>
                    <a:gsLst>
                      <a:gs pos="0">
                        <a:srgbClr val="737373">
                          <a:lumMod val="50000"/>
                        </a:srgbClr>
                      </a:gs>
                      <a:gs pos="100000">
                        <a:srgbClr val="737373">
                          <a:lumMod val="50000"/>
                        </a:srgbClr>
                      </a:gs>
                    </a:gsLst>
                    <a:lin ang="5400000" scaled="1"/>
                  </a:gradFill>
                  <a:latin typeface="Segoe UI"/>
                  <a:cs typeface="Segoe UI" pitchFamily="34" charset="0"/>
                </a:rPr>
                <a:t>Alerts on business-critical assets</a:t>
              </a:r>
            </a:p>
            <a:p>
              <a:pPr marL="514350" indent="-177800" defTabSz="932472" fontAlgn="base">
                <a:spcBef>
                  <a:spcPct val="0"/>
                </a:spcBef>
                <a:spcAft>
                  <a:spcPct val="0"/>
                </a:spcAft>
                <a:buFont typeface="Arial" panose="020B0604020202020204" pitchFamily="34" charset="0"/>
                <a:buChar char="•"/>
                <a:defRPr/>
              </a:pPr>
              <a:r>
                <a:rPr lang="en-US" sz="1100">
                  <a:gradFill>
                    <a:gsLst>
                      <a:gs pos="0">
                        <a:srgbClr val="737373">
                          <a:lumMod val="50000"/>
                        </a:srgbClr>
                      </a:gs>
                      <a:gs pos="100000">
                        <a:srgbClr val="737373">
                          <a:lumMod val="50000"/>
                        </a:srgbClr>
                      </a:gs>
                    </a:gsLst>
                    <a:lin ang="5400000" scaled="1"/>
                  </a:gradFill>
                  <a:latin typeface="Segoe UI"/>
                  <a:cs typeface="Segoe UI" pitchFamily="34" charset="0"/>
                </a:rPr>
                <a:t>Monitoring known campaigns</a:t>
              </a:r>
            </a:p>
          </p:txBody>
        </p:sp>
      </p:grpSp>
      <p:grpSp>
        <p:nvGrpSpPr>
          <p:cNvPr id="4" name="Group 3">
            <a:extLst>
              <a:ext uri="{FF2B5EF4-FFF2-40B4-BE49-F238E27FC236}">
                <a16:creationId xmlns:a16="http://schemas.microsoft.com/office/drawing/2014/main" id="{5E711E3F-7B83-4F62-A9BD-E65B63D77A47}"/>
              </a:ext>
            </a:extLst>
          </p:cNvPr>
          <p:cNvGrpSpPr/>
          <p:nvPr/>
        </p:nvGrpSpPr>
        <p:grpSpPr>
          <a:xfrm>
            <a:off x="1347499" y="4364052"/>
            <a:ext cx="8983348" cy="966422"/>
            <a:chOff x="763762" y="4241415"/>
            <a:chExt cx="9940237" cy="731522"/>
          </a:xfrm>
        </p:grpSpPr>
        <p:sp>
          <p:nvSpPr>
            <p:cNvPr id="7" name="Rectangle 6">
              <a:extLst>
                <a:ext uri="{FF2B5EF4-FFF2-40B4-BE49-F238E27FC236}">
                  <a16:creationId xmlns:a16="http://schemas.microsoft.com/office/drawing/2014/main" id="{A8F0944D-60AB-40C8-BCA1-F40CBE651D1B}"/>
                </a:ext>
              </a:extLst>
            </p:cNvPr>
            <p:cNvSpPr/>
            <p:nvPr/>
          </p:nvSpPr>
          <p:spPr bwMode="auto">
            <a:xfrm>
              <a:off x="763762" y="4241415"/>
              <a:ext cx="9940235" cy="731520"/>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64008" rIns="182880" bIns="91440" numCol="1" spcCol="0" rtlCol="0" fromWordArt="0" anchor="ctr"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400"/>
                </a:spcAft>
                <a:buClrTx/>
                <a:buSzTx/>
                <a:buFontTx/>
                <a:buNone/>
                <a:tabLst/>
                <a:defRPr/>
              </a:pPr>
              <a:r>
                <a:rPr kumimoji="0" lang="en-US" sz="1400" b="1" i="0" u="none" strike="noStrike" kern="0" cap="none" spc="0" normalizeH="0" baseline="0" noProof="0">
                  <a:ln>
                    <a:noFill/>
                  </a:ln>
                  <a:gradFill>
                    <a:gsLst>
                      <a:gs pos="68000">
                        <a:srgbClr val="E81123"/>
                      </a:gs>
                      <a:gs pos="0">
                        <a:srgbClr val="E81123"/>
                      </a:gs>
                    </a:gsLst>
                    <a:lin ang="7800000" scaled="0"/>
                  </a:gradFill>
                  <a:effectLst/>
                  <a:uLnTx/>
                  <a:uFillTx/>
                  <a:latin typeface="Segoe UI"/>
                  <a:ea typeface="+mn-ea"/>
                  <a:cs typeface="+mn-cs"/>
                </a:rPr>
                <a:t>Triage (TIER 1)</a:t>
              </a:r>
              <a:br>
                <a:rPr kumimoji="0" lang="en-US" sz="1400" b="1" i="0" u="none" strike="noStrike" kern="0" cap="none" spc="0" normalizeH="0" baseline="0" noProof="0">
                  <a:ln>
                    <a:noFill/>
                  </a:ln>
                  <a:gradFill>
                    <a:gsLst>
                      <a:gs pos="68000">
                        <a:srgbClr val="E81123"/>
                      </a:gs>
                      <a:gs pos="0">
                        <a:srgbClr val="E81123"/>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E81123"/>
                      </a:gs>
                      <a:gs pos="0">
                        <a:srgbClr val="E81123"/>
                      </a:gs>
                    </a:gsLst>
                    <a:lin ang="7800000" scaled="0"/>
                  </a:gradFill>
                  <a:effectLst/>
                  <a:uLnTx/>
                  <a:uFillTx/>
                  <a:latin typeface="Segoe UI"/>
                  <a:ea typeface="+mn-ea"/>
                  <a:cs typeface="+mn-cs"/>
                </a:rPr>
                <a:t>Rapid Remediation or Escalation </a:t>
              </a:r>
            </a:p>
            <a:p>
              <a:pPr marL="1657350" marR="0" lvl="0" indent="-1195388" algn="l" defTabSz="914225" rtl="0"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Primary Tools: </a:t>
              </a:r>
              <a:r>
                <a:rPr kumimoji="0" lang="en-US" sz="1000" b="0"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XDR (Microsoft 365 Defender &amp;</a:t>
              </a:r>
              <a:br>
                <a:rPr kumimoji="0" lang="en-US" sz="1000" b="0"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br>
              <a:r>
                <a:rPr kumimoji="0" lang="en-US" sz="1000" b="0"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Microsoft Defender for Cloud)</a:t>
              </a:r>
            </a:p>
          </p:txBody>
        </p:sp>
        <p:sp>
          <p:nvSpPr>
            <p:cNvPr id="32" name="Arrow: Pentagon 31">
              <a:extLst>
                <a:ext uri="{FF2B5EF4-FFF2-40B4-BE49-F238E27FC236}">
                  <a16:creationId xmlns:a16="http://schemas.microsoft.com/office/drawing/2014/main" id="{36BC48F4-D655-4313-9647-A90FC6535304}"/>
                </a:ext>
              </a:extLst>
            </p:cNvPr>
            <p:cNvSpPr/>
            <p:nvPr/>
          </p:nvSpPr>
          <p:spPr bwMode="auto">
            <a:xfrm flipH="1">
              <a:off x="5744041" y="4241417"/>
              <a:ext cx="4959958" cy="731520"/>
            </a:xfrm>
            <a:prstGeom prst="homePlate">
              <a:avLst>
                <a:gd name="adj" fmla="val 36782"/>
              </a:avLst>
            </a:prstGeom>
            <a:solidFill>
              <a:srgbClr val="C00000">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0" bIns="91440"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1400">
                  <a:gradFill>
                    <a:gsLst>
                      <a:gs pos="0">
                        <a:srgbClr val="737373">
                          <a:lumMod val="50000"/>
                        </a:srgbClr>
                      </a:gs>
                      <a:gs pos="100000">
                        <a:srgbClr val="737373">
                          <a:lumMod val="50000"/>
                        </a:srgbClr>
                      </a:gs>
                    </a:gsLst>
                    <a:lin ang="5400000" scaled="1"/>
                  </a:gradFill>
                  <a:latin typeface="+mj-lt"/>
                  <a:cs typeface="Segoe UI" pitchFamily="34" charset="0"/>
                </a:rPr>
                <a:t>High Volume Incidents</a:t>
              </a:r>
            </a:p>
            <a:p>
              <a:pPr marL="228600" marR="0" lvl="0" indent="-177800" defTabSz="932472" fontAlgn="base">
                <a:lnSpc>
                  <a:spcPct val="100000"/>
                </a:lnSpc>
                <a:spcBef>
                  <a:spcPct val="0"/>
                </a:spcBef>
                <a:spcAft>
                  <a:spcPct val="0"/>
                </a:spcAft>
                <a:buClrTx/>
                <a:buSzTx/>
                <a:buFont typeface="Arial" panose="020B0604020202020204" pitchFamily="34" charset="0"/>
                <a:buChar char="•"/>
                <a:tabLst/>
                <a:defRPr/>
              </a:pPr>
              <a:r>
                <a:rPr lang="en-US" sz="1100">
                  <a:gradFill>
                    <a:gsLst>
                      <a:gs pos="0">
                        <a:srgbClr val="737373">
                          <a:lumMod val="50000"/>
                        </a:srgbClr>
                      </a:gs>
                      <a:gs pos="100000">
                        <a:srgbClr val="737373">
                          <a:lumMod val="50000"/>
                        </a:srgbClr>
                      </a:gs>
                    </a:gsLst>
                    <a:lin ang="5400000" scaled="1"/>
                  </a:gradFill>
                  <a:latin typeface="Segoe UI"/>
                  <a:cs typeface="Segoe UI" pitchFamily="34" charset="0"/>
                </a:rPr>
                <a:t>High true positive rate</a:t>
              </a:r>
            </a:p>
            <a:p>
              <a:pPr marL="228600" marR="0" lvl="0" indent="-177800" defTabSz="932472" fontAlgn="base">
                <a:lnSpc>
                  <a:spcPct val="100000"/>
                </a:lnSpc>
                <a:spcBef>
                  <a:spcPct val="0"/>
                </a:spcBef>
                <a:spcAft>
                  <a:spcPct val="0"/>
                </a:spcAft>
                <a:buClrTx/>
                <a:buSzTx/>
                <a:buFont typeface="Arial" panose="020B0604020202020204" pitchFamily="34" charset="0"/>
                <a:buChar char="•"/>
                <a:tabLst/>
                <a:defRPr/>
              </a:pPr>
              <a:r>
                <a:rPr lang="en-US" sz="1100">
                  <a:gradFill>
                    <a:gsLst>
                      <a:gs pos="0">
                        <a:srgbClr val="737373">
                          <a:lumMod val="50000"/>
                        </a:srgbClr>
                      </a:gs>
                      <a:gs pos="100000">
                        <a:srgbClr val="737373">
                          <a:lumMod val="50000"/>
                        </a:srgbClr>
                      </a:gs>
                    </a:gsLst>
                    <a:lin ang="5400000" scaled="1"/>
                  </a:gradFill>
                  <a:latin typeface="Segoe UI"/>
                  <a:cs typeface="Segoe UI" pitchFamily="34" charset="0"/>
                </a:rPr>
                <a:t>Consistent/predictable</a:t>
              </a:r>
            </a:p>
          </p:txBody>
        </p:sp>
      </p:grpSp>
      <p:sp>
        <p:nvSpPr>
          <p:cNvPr id="48" name="Rectangle 47">
            <a:extLst>
              <a:ext uri="{FF2B5EF4-FFF2-40B4-BE49-F238E27FC236}">
                <a16:creationId xmlns:a16="http://schemas.microsoft.com/office/drawing/2014/main" id="{EE477A8B-5B6C-4DC3-B2D0-C2F9CA75EF1D}"/>
              </a:ext>
            </a:extLst>
          </p:cNvPr>
          <p:cNvSpPr/>
          <p:nvPr/>
        </p:nvSpPr>
        <p:spPr bwMode="auto">
          <a:xfrm>
            <a:off x="1676947" y="2236233"/>
            <a:ext cx="208439" cy="3684957"/>
          </a:xfrm>
          <a:prstGeom prst="rect">
            <a:avLst/>
          </a:prstGeom>
          <a:gradFill>
            <a:gsLst>
              <a:gs pos="33000">
                <a:srgbClr val="FF0000"/>
              </a:gs>
              <a:gs pos="82000">
                <a:schemeClr val="accent5"/>
              </a:gs>
              <a:gs pos="68000">
                <a:srgbClr val="FF0000"/>
              </a:gs>
              <a:gs pos="6000">
                <a:srgbClr val="0078D4"/>
              </a:gs>
            </a:gsLst>
            <a:lin ang="7800000" scaled="0"/>
          </a:gradFill>
          <a:ln>
            <a:noFill/>
            <a:headEnd type="none" w="med" len="med"/>
            <a:tailEnd type="none" w="med" len="med"/>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E9478716-1210-44C6-AB3F-D56C87CF4FD0}"/>
              </a:ext>
            </a:extLst>
          </p:cNvPr>
          <p:cNvSpPr/>
          <p:nvPr/>
        </p:nvSpPr>
        <p:spPr bwMode="auto">
          <a:xfrm>
            <a:off x="1678514" y="2232877"/>
            <a:ext cx="208439" cy="3684957"/>
          </a:xfrm>
          <a:prstGeom prst="rect">
            <a:avLst/>
          </a:prstGeom>
          <a:gradFill>
            <a:gsLst>
              <a:gs pos="33000">
                <a:srgbClr val="FF0000"/>
              </a:gs>
              <a:gs pos="82000">
                <a:schemeClr val="accent5"/>
              </a:gs>
              <a:gs pos="68000">
                <a:srgbClr val="FF0000"/>
              </a:gs>
              <a:gs pos="6000">
                <a:srgbClr val="0078D4"/>
              </a:gs>
            </a:gsLst>
            <a:lin ang="7800000" scaled="0"/>
          </a:gradFill>
          <a:ln>
            <a:noFill/>
            <a:headEnd type="none" w="med" len="med"/>
            <a:tailEnd type="none" w="med" len="med"/>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289F7421-2D28-4902-B90C-0BE1E4814849}"/>
              </a:ext>
            </a:extLst>
          </p:cNvPr>
          <p:cNvGrpSpPr/>
          <p:nvPr/>
        </p:nvGrpSpPr>
        <p:grpSpPr>
          <a:xfrm>
            <a:off x="1511730" y="4567838"/>
            <a:ext cx="538872" cy="538872"/>
            <a:chOff x="3790908" y="1243145"/>
            <a:chExt cx="404475" cy="404475"/>
          </a:xfrm>
        </p:grpSpPr>
        <p:sp>
          <p:nvSpPr>
            <p:cNvPr id="54" name="Oval 53">
              <a:extLst>
                <a:ext uri="{FF2B5EF4-FFF2-40B4-BE49-F238E27FC236}">
                  <a16:creationId xmlns:a16="http://schemas.microsoft.com/office/drawing/2014/main" id="{8E82036B-7CE2-43D7-AD59-86FD807E04E3}"/>
                </a:ext>
              </a:extLst>
            </p:cNvPr>
            <p:cNvSpPr/>
            <p:nvPr/>
          </p:nvSpPr>
          <p:spPr bwMode="auto">
            <a:xfrm>
              <a:off x="3790908" y="1243145"/>
              <a:ext cx="404475" cy="404475"/>
            </a:xfrm>
            <a:prstGeom prst="ellipse">
              <a:avLst/>
            </a:prstGeom>
            <a:solidFill>
              <a:schemeClr val="bg1"/>
            </a:solidFill>
            <a:ln w="2222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5" name="Graphic 2">
              <a:extLst>
                <a:ext uri="{FF2B5EF4-FFF2-40B4-BE49-F238E27FC236}">
                  <a16:creationId xmlns:a16="http://schemas.microsoft.com/office/drawing/2014/main" id="{04051B4C-31C9-462F-8AC7-9C1D1E099DDA}"/>
                </a:ext>
              </a:extLst>
            </p:cNvPr>
            <p:cNvGrpSpPr/>
            <p:nvPr/>
          </p:nvGrpSpPr>
          <p:grpSpPr>
            <a:xfrm>
              <a:off x="3876670" y="1309685"/>
              <a:ext cx="241086" cy="230127"/>
              <a:chOff x="3876670" y="1309685"/>
              <a:chExt cx="241086" cy="230127"/>
            </a:xfrm>
          </p:grpSpPr>
          <p:sp>
            <p:nvSpPr>
              <p:cNvPr id="70" name="Freeform: Shape 69">
                <a:extLst>
                  <a:ext uri="{FF2B5EF4-FFF2-40B4-BE49-F238E27FC236}">
                    <a16:creationId xmlns:a16="http://schemas.microsoft.com/office/drawing/2014/main" id="{999497A2-FE35-4E82-BCB4-979AC5D51E1F}"/>
                  </a:ext>
                </a:extLst>
              </p:cNvPr>
              <p:cNvSpPr/>
              <p:nvPr/>
            </p:nvSpPr>
            <p:spPr>
              <a:xfrm>
                <a:off x="3867330" y="1300345"/>
                <a:ext cx="252044" cy="252044"/>
              </a:xfrm>
              <a:custGeom>
                <a:avLst/>
                <a:gdLst>
                  <a:gd name="connsiteX0" fmla="*/ 9340 w 252044"/>
                  <a:gd name="connsiteY0" fmla="*/ 242754 h 252043"/>
                  <a:gd name="connsiteX1" fmla="*/ 129883 w 252044"/>
                  <a:gd name="connsiteY1" fmla="*/ 9340 h 252043"/>
                  <a:gd name="connsiteX2" fmla="*/ 249330 w 252044"/>
                  <a:gd name="connsiteY2" fmla="*/ 242754 h 252043"/>
                  <a:gd name="connsiteX3" fmla="*/ 9340 w 252044"/>
                  <a:gd name="connsiteY3" fmla="*/ 242754 h 252043"/>
                </a:gdLst>
                <a:ahLst/>
                <a:cxnLst>
                  <a:cxn ang="0">
                    <a:pos x="connsiteX0" y="connsiteY0"/>
                  </a:cxn>
                  <a:cxn ang="0">
                    <a:pos x="connsiteX1" y="connsiteY1"/>
                  </a:cxn>
                  <a:cxn ang="0">
                    <a:pos x="connsiteX2" y="connsiteY2"/>
                  </a:cxn>
                  <a:cxn ang="0">
                    <a:pos x="connsiteX3" y="connsiteY3"/>
                  </a:cxn>
                </a:cxnLst>
                <a:rect l="l" t="t" r="r" b="b"/>
                <a:pathLst>
                  <a:path w="252044" h="252043">
                    <a:moveTo>
                      <a:pt x="9340" y="242754"/>
                    </a:moveTo>
                    <a:lnTo>
                      <a:pt x="129883" y="9340"/>
                    </a:lnTo>
                    <a:lnTo>
                      <a:pt x="249330" y="242754"/>
                    </a:lnTo>
                    <a:lnTo>
                      <a:pt x="9340" y="242754"/>
                    </a:lnTo>
                  </a:path>
                </a:pathLst>
              </a:custGeom>
              <a:solidFill>
                <a:srgbClr val="E81123"/>
              </a:solidFill>
              <a:ln w="108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BFFB83F2-3627-4FF9-9C7D-CFFA3AE24FB6}"/>
                  </a:ext>
                </a:extLst>
              </p:cNvPr>
              <p:cNvSpPr/>
              <p:nvPr/>
            </p:nvSpPr>
            <p:spPr>
              <a:xfrm>
                <a:off x="3979107" y="1357329"/>
                <a:ext cx="32875" cy="131501"/>
              </a:xfrm>
              <a:custGeom>
                <a:avLst/>
                <a:gdLst>
                  <a:gd name="connsiteX0" fmla="*/ 25777 w 32875"/>
                  <a:gd name="connsiteY0" fmla="*/ 127691 h 131501"/>
                  <a:gd name="connsiteX1" fmla="*/ 25777 w 32875"/>
                  <a:gd name="connsiteY1" fmla="*/ 127691 h 131501"/>
                  <a:gd name="connsiteX2" fmla="*/ 9340 w 32875"/>
                  <a:gd name="connsiteY2" fmla="*/ 127691 h 131501"/>
                  <a:gd name="connsiteX3" fmla="*/ 9340 w 32875"/>
                  <a:gd name="connsiteY3" fmla="*/ 9340 h 131501"/>
                  <a:gd name="connsiteX4" fmla="*/ 25777 w 32875"/>
                  <a:gd name="connsiteY4" fmla="*/ 9340 h 131501"/>
                  <a:gd name="connsiteX5" fmla="*/ 25777 w 32875"/>
                  <a:gd name="connsiteY5" fmla="*/ 127691 h 131501"/>
                  <a:gd name="connsiteX6" fmla="*/ 25777 w 32875"/>
                  <a:gd name="connsiteY6" fmla="*/ 127691 h 13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75" h="131501">
                    <a:moveTo>
                      <a:pt x="25777" y="127691"/>
                    </a:moveTo>
                    <a:lnTo>
                      <a:pt x="25777" y="127691"/>
                    </a:lnTo>
                    <a:lnTo>
                      <a:pt x="9340" y="127691"/>
                    </a:lnTo>
                    <a:lnTo>
                      <a:pt x="9340" y="9340"/>
                    </a:lnTo>
                    <a:lnTo>
                      <a:pt x="25777" y="9340"/>
                    </a:lnTo>
                    <a:lnTo>
                      <a:pt x="25777" y="127691"/>
                    </a:lnTo>
                    <a:lnTo>
                      <a:pt x="25777" y="127691"/>
                    </a:lnTo>
                    <a:close/>
                  </a:path>
                </a:pathLst>
              </a:custGeom>
              <a:solidFill>
                <a:schemeClr val="bg1"/>
              </a:solidFill>
              <a:ln w="108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21A3604D-418F-45DE-9305-9D5E01D20364}"/>
                  </a:ext>
                </a:extLst>
              </p:cNvPr>
              <p:cNvSpPr/>
              <p:nvPr/>
            </p:nvSpPr>
            <p:spPr>
              <a:xfrm>
                <a:off x="3979107" y="1492118"/>
                <a:ext cx="32875" cy="32875"/>
              </a:xfrm>
              <a:custGeom>
                <a:avLst/>
                <a:gdLst>
                  <a:gd name="connsiteX0" fmla="*/ 9340 w 32875"/>
                  <a:gd name="connsiteY0" fmla="*/ 9340 h 32875"/>
                  <a:gd name="connsiteX1" fmla="*/ 25777 w 32875"/>
                  <a:gd name="connsiteY1" fmla="*/ 9340 h 32875"/>
                  <a:gd name="connsiteX2" fmla="*/ 25777 w 32875"/>
                  <a:gd name="connsiteY2" fmla="*/ 25777 h 32875"/>
                  <a:gd name="connsiteX3" fmla="*/ 9340 w 32875"/>
                  <a:gd name="connsiteY3" fmla="*/ 25777 h 32875"/>
                </a:gdLst>
                <a:ahLst/>
                <a:cxnLst>
                  <a:cxn ang="0">
                    <a:pos x="connsiteX0" y="connsiteY0"/>
                  </a:cxn>
                  <a:cxn ang="0">
                    <a:pos x="connsiteX1" y="connsiteY1"/>
                  </a:cxn>
                  <a:cxn ang="0">
                    <a:pos x="connsiteX2" y="connsiteY2"/>
                  </a:cxn>
                  <a:cxn ang="0">
                    <a:pos x="connsiteX3" y="connsiteY3"/>
                  </a:cxn>
                </a:cxnLst>
                <a:rect l="l" t="t" r="r" b="b"/>
                <a:pathLst>
                  <a:path w="32875" h="32875">
                    <a:moveTo>
                      <a:pt x="9340" y="9340"/>
                    </a:moveTo>
                    <a:lnTo>
                      <a:pt x="25777" y="9340"/>
                    </a:lnTo>
                    <a:lnTo>
                      <a:pt x="25777" y="25777"/>
                    </a:lnTo>
                    <a:lnTo>
                      <a:pt x="9340" y="25777"/>
                    </a:lnTo>
                    <a:close/>
                  </a:path>
                </a:pathLst>
              </a:custGeom>
              <a:solidFill>
                <a:schemeClr val="bg1"/>
              </a:solidFill>
              <a:ln w="108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348B0B54-AC3A-459D-AFB9-C1135DBAA076}"/>
              </a:ext>
            </a:extLst>
          </p:cNvPr>
          <p:cNvGrpSpPr/>
          <p:nvPr/>
        </p:nvGrpSpPr>
        <p:grpSpPr>
          <a:xfrm>
            <a:off x="1511730" y="2095667"/>
            <a:ext cx="538872" cy="538872"/>
            <a:chOff x="1223104" y="3063661"/>
            <a:chExt cx="457200" cy="457200"/>
          </a:xfrm>
        </p:grpSpPr>
        <p:sp>
          <p:nvSpPr>
            <p:cNvPr id="41" name="Oval 40">
              <a:extLst>
                <a:ext uri="{FF2B5EF4-FFF2-40B4-BE49-F238E27FC236}">
                  <a16:creationId xmlns:a16="http://schemas.microsoft.com/office/drawing/2014/main" id="{82B0C14D-2CFA-41C6-8603-C206CEF3BC97}"/>
                </a:ext>
              </a:extLst>
            </p:cNvPr>
            <p:cNvSpPr/>
            <p:nvPr/>
          </p:nvSpPr>
          <p:spPr bwMode="auto">
            <a:xfrm>
              <a:off x="1223104" y="3063661"/>
              <a:ext cx="457200" cy="457200"/>
            </a:xfrm>
            <a:prstGeom prst="ellipse">
              <a:avLst/>
            </a:prstGeom>
            <a:solidFill>
              <a:schemeClr val="bg1"/>
            </a:solid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magnify">
              <a:extLst>
                <a:ext uri="{FF2B5EF4-FFF2-40B4-BE49-F238E27FC236}">
                  <a16:creationId xmlns:a16="http://schemas.microsoft.com/office/drawing/2014/main" id="{B6FB5732-A3DC-4C69-A9DA-C9A62AC8B911}"/>
                </a:ext>
              </a:extLst>
            </p:cNvPr>
            <p:cNvSpPr>
              <a:spLocks noChangeAspect="1" noEditPoints="1"/>
            </p:cNvSpPr>
            <p:nvPr/>
          </p:nvSpPr>
          <p:spPr bwMode="auto">
            <a:xfrm flipH="1">
              <a:off x="1339730" y="3187366"/>
              <a:ext cx="213876" cy="20978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rgbClr val="0078D4">
                <a:alpha val="20000"/>
              </a:srgb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 name="Arrow: Pentagon 1">
            <a:extLst>
              <a:ext uri="{FF2B5EF4-FFF2-40B4-BE49-F238E27FC236}">
                <a16:creationId xmlns:a16="http://schemas.microsoft.com/office/drawing/2014/main" id="{6575EB7C-4A70-4333-B2AD-F11A7F15E5CC}"/>
              </a:ext>
            </a:extLst>
          </p:cNvPr>
          <p:cNvSpPr/>
          <p:nvPr/>
        </p:nvSpPr>
        <p:spPr bwMode="auto">
          <a:xfrm flipH="1">
            <a:off x="8596498" y="2148973"/>
            <a:ext cx="1734356" cy="1139058"/>
          </a:xfrm>
          <a:prstGeom prst="homePlate">
            <a:avLst>
              <a:gd name="adj" fmla="val 39426"/>
            </a:avLst>
          </a:prstGeom>
          <a:solidFill>
            <a:srgbClr val="C00000">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Major Incident</a:t>
            </a:r>
          </a:p>
        </p:txBody>
      </p:sp>
      <p:sp>
        <p:nvSpPr>
          <p:cNvPr id="46" name="TextBox 45">
            <a:extLst>
              <a:ext uri="{FF2B5EF4-FFF2-40B4-BE49-F238E27FC236}">
                <a16:creationId xmlns:a16="http://schemas.microsoft.com/office/drawing/2014/main" id="{90813D3C-AEE4-4030-BB4F-73D5F18ACECC}"/>
              </a:ext>
            </a:extLst>
          </p:cNvPr>
          <p:cNvSpPr txBox="1"/>
          <p:nvPr/>
        </p:nvSpPr>
        <p:spPr>
          <a:xfrm>
            <a:off x="8278859" y="4490973"/>
            <a:ext cx="1907175" cy="715581"/>
          </a:xfrm>
          <a:prstGeom prst="rect">
            <a:avLst/>
          </a:prstGeom>
          <a:solidFill>
            <a:schemeClr val="bg1">
              <a:alpha val="57000"/>
            </a:schemeClr>
          </a:solidFill>
          <a:ln>
            <a:solidFill>
              <a:schemeClr val="tx1">
                <a:lumMod val="50000"/>
                <a:lumOff val="50000"/>
              </a:schemeClr>
            </a:solidFill>
          </a:ln>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Semibold"/>
                <a:ea typeface="+mn-ea"/>
                <a:cs typeface="Segoe UI" pitchFamily="34" charset="0"/>
              </a:rPr>
              <a:t>CDOC</a:t>
            </a:r>
            <a:r>
              <a:rPr kumimoji="0" lang="en-US" sz="1050" b="0" i="0" u="none" strike="noStrike" kern="1200" cap="none" spc="0" normalizeH="0" noProof="0">
                <a:ln>
                  <a:noFill/>
                </a:ln>
                <a:gradFill>
                  <a:gsLst>
                    <a:gs pos="0">
                      <a:srgbClr val="737373">
                        <a:lumMod val="50000"/>
                      </a:srgbClr>
                    </a:gs>
                    <a:gs pos="100000">
                      <a:srgbClr val="737373">
                        <a:lumMod val="50000"/>
                      </a:srgbClr>
                    </a:gs>
                  </a:gsLst>
                  <a:lin ang="5400000" scaled="1"/>
                </a:gradFill>
                <a:effectLst/>
                <a:uLnTx/>
                <a:uFillTx/>
                <a:latin typeface="Segoe UI Semibold"/>
                <a:ea typeface="+mn-ea"/>
                <a:cs typeface="Segoe UI" pitchFamily="34" charset="0"/>
              </a:rPr>
              <a:t> </a:t>
            </a:r>
            <a:r>
              <a:rPr kumimoji="0" lang="en-US" sz="105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Semibold"/>
                <a:ea typeface="+mn-ea"/>
                <a:cs typeface="Segoe UI" pitchFamily="34" charset="0"/>
              </a:rPr>
              <a:t>Example Alert Ratio :</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XDR Alerts (~65%)</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User Reporting (~10%)</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Log/Event/Other (~25%)</a:t>
            </a:r>
          </a:p>
        </p:txBody>
      </p:sp>
      <p:sp>
        <p:nvSpPr>
          <p:cNvPr id="37" name="TextBox 36">
            <a:extLst>
              <a:ext uri="{FF2B5EF4-FFF2-40B4-BE49-F238E27FC236}">
                <a16:creationId xmlns:a16="http://schemas.microsoft.com/office/drawing/2014/main" id="{28C77839-760A-444F-B7A4-25C01946BEEB}"/>
              </a:ext>
            </a:extLst>
          </p:cNvPr>
          <p:cNvSpPr txBox="1"/>
          <p:nvPr/>
        </p:nvSpPr>
        <p:spPr>
          <a:xfrm>
            <a:off x="10787641" y="1485659"/>
            <a:ext cx="1212755" cy="769441"/>
          </a:xfrm>
          <a:prstGeom prst="rect">
            <a:avLst/>
          </a:prstGeom>
          <a:noFill/>
        </p:spPr>
        <p:txBody>
          <a:bodyPr wrap="square" lIns="0" tIns="0" rIns="0" bIns="45720" rtlCol="0">
            <a:spAutoFit/>
          </a:bodyPr>
          <a:lstStyle/>
          <a:p>
            <a:pPr lvl="0" algn="ctr" defTabSz="932472" fontAlgn="base">
              <a:spcBef>
                <a:spcPct val="0"/>
              </a:spcBef>
              <a:spcAft>
                <a:spcPct val="0"/>
              </a:spcAft>
            </a:pPr>
            <a:r>
              <a:rPr lang="en-US" sz="1400" i="1">
                <a:solidFill>
                  <a:srgbClr val="C00000"/>
                </a:solidFill>
                <a:latin typeface="Segoe UI Semibold"/>
                <a:cs typeface="Segoe UI" pitchFamily="34" charset="0"/>
              </a:rPr>
              <a:t>Partner Teams </a:t>
            </a:r>
            <a:br>
              <a:rPr lang="en-US" sz="1400" i="1">
                <a:solidFill>
                  <a:srgbClr val="C00000"/>
                </a:solidFill>
                <a:latin typeface="Segoe UI Semibold"/>
                <a:cs typeface="Segoe UI" pitchFamily="34" charset="0"/>
              </a:rPr>
            </a:br>
            <a:r>
              <a:rPr lang="en-US" sz="1100" i="1">
                <a:solidFill>
                  <a:srgbClr val="C00000"/>
                </a:solidFill>
                <a:cs typeface="Segoe UI" pitchFamily="34" charset="0"/>
              </a:rPr>
              <a:t>IT Operations, DevOps, &amp; Insider Threat, and more</a:t>
            </a:r>
            <a:endParaRPr lang="en-US" sz="1400" i="1">
              <a:solidFill>
                <a:srgbClr val="C00000"/>
              </a:solidFill>
              <a:cs typeface="Segoe UI" pitchFamily="34" charset="0"/>
            </a:endParaRPr>
          </a:p>
        </p:txBody>
      </p:sp>
      <p:grpSp>
        <p:nvGrpSpPr>
          <p:cNvPr id="17" name="Group 16">
            <a:extLst>
              <a:ext uri="{FF2B5EF4-FFF2-40B4-BE49-F238E27FC236}">
                <a16:creationId xmlns:a16="http://schemas.microsoft.com/office/drawing/2014/main" id="{CBEC3316-9E4B-45B9-B9AD-8B5C1CD0942F}"/>
              </a:ext>
            </a:extLst>
          </p:cNvPr>
          <p:cNvGrpSpPr/>
          <p:nvPr/>
        </p:nvGrpSpPr>
        <p:grpSpPr>
          <a:xfrm>
            <a:off x="10330841" y="2255100"/>
            <a:ext cx="1063178" cy="3533407"/>
            <a:chOff x="10330841" y="2255100"/>
            <a:chExt cx="1063178" cy="3533407"/>
          </a:xfrm>
        </p:grpSpPr>
        <p:cxnSp>
          <p:nvCxnSpPr>
            <p:cNvPr id="10" name="Connector: Elbow 9">
              <a:extLst>
                <a:ext uri="{FF2B5EF4-FFF2-40B4-BE49-F238E27FC236}">
                  <a16:creationId xmlns:a16="http://schemas.microsoft.com/office/drawing/2014/main" id="{579539AB-7C11-4A6F-BCC2-D89A1BC4B138}"/>
                </a:ext>
              </a:extLst>
            </p:cNvPr>
            <p:cNvCxnSpPr>
              <a:cxnSpLocks/>
              <a:stCxn id="62" idx="3"/>
              <a:endCxn id="37" idx="2"/>
            </p:cNvCxnSpPr>
            <p:nvPr/>
          </p:nvCxnSpPr>
          <p:spPr>
            <a:xfrm flipV="1">
              <a:off x="10330841" y="2255100"/>
              <a:ext cx="1063178" cy="3533407"/>
            </a:xfrm>
            <a:prstGeom prst="bentConnector2">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068953-F307-47CC-96F6-202A593AE39D}"/>
                </a:ext>
              </a:extLst>
            </p:cNvPr>
            <p:cNvCxnSpPr>
              <a:stCxn id="7" idx="3"/>
            </p:cNvCxnSpPr>
            <p:nvPr/>
          </p:nvCxnSpPr>
          <p:spPr>
            <a:xfrm>
              <a:off x="10330845" y="4847262"/>
              <a:ext cx="1063174" cy="0"/>
            </a:xfrm>
            <a:prstGeom prst="line">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1129DB4-D775-4A2D-8F90-9C563BEA892D}"/>
                </a:ext>
              </a:extLst>
            </p:cNvPr>
            <p:cNvCxnSpPr>
              <a:cxnSpLocks/>
            </p:cNvCxnSpPr>
            <p:nvPr/>
          </p:nvCxnSpPr>
          <p:spPr>
            <a:xfrm>
              <a:off x="10330845" y="3829675"/>
              <a:ext cx="1063174" cy="0"/>
            </a:xfrm>
            <a:prstGeom prst="line">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200C7B4-569C-4460-A549-07997E2EAE48}"/>
                </a:ext>
              </a:extLst>
            </p:cNvPr>
            <p:cNvCxnSpPr>
              <a:cxnSpLocks/>
            </p:cNvCxnSpPr>
            <p:nvPr/>
          </p:nvCxnSpPr>
          <p:spPr>
            <a:xfrm>
              <a:off x="10330845" y="2718502"/>
              <a:ext cx="1063174" cy="0"/>
            </a:xfrm>
            <a:prstGeom prst="line">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E84DB26F-7F5B-47AD-AD5D-8FA7E68F2AD1}"/>
              </a:ext>
            </a:extLst>
          </p:cNvPr>
          <p:cNvSpPr txBox="1"/>
          <p:nvPr/>
        </p:nvSpPr>
        <p:spPr>
          <a:xfrm>
            <a:off x="7707819" y="1534992"/>
            <a:ext cx="1142080"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External Intelligence Sources</a:t>
            </a:r>
          </a:p>
        </p:txBody>
      </p:sp>
      <p:cxnSp>
        <p:nvCxnSpPr>
          <p:cNvPr id="57" name="Straight Arrow Connector 56">
            <a:extLst>
              <a:ext uri="{FF2B5EF4-FFF2-40B4-BE49-F238E27FC236}">
                <a16:creationId xmlns:a16="http://schemas.microsoft.com/office/drawing/2014/main" id="{79C7A9A1-B9DB-40E0-8A4D-B818C0350EE3}"/>
              </a:ext>
            </a:extLst>
          </p:cNvPr>
          <p:cNvCxnSpPr>
            <a:cxnSpLocks/>
          </p:cNvCxnSpPr>
          <p:nvPr/>
        </p:nvCxnSpPr>
        <p:spPr>
          <a:xfrm>
            <a:off x="7071592" y="1696574"/>
            <a:ext cx="563674" cy="0"/>
          </a:xfrm>
          <a:prstGeom prst="straightConnector1">
            <a:avLst/>
          </a:prstGeom>
          <a:noFill/>
          <a:ln w="19050" cap="flat" cmpd="sng" algn="ctr">
            <a:solidFill>
              <a:srgbClr val="054B16"/>
            </a:solidFill>
            <a:prstDash val="sysDash"/>
            <a:headEnd type="arrow" w="lg" len="lg"/>
            <a:tailEnd type="arrow" w="lg" len="lg"/>
          </a:ln>
          <a:effectLst/>
        </p:spPr>
      </p:cxnSp>
    </p:spTree>
    <p:extLst>
      <p:ext uri="{BB962C8B-B14F-4D97-AF65-F5344CB8AC3E}">
        <p14:creationId xmlns:p14="http://schemas.microsoft.com/office/powerpoint/2010/main" val="397856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circle(out)">
                                      <p:cBhvr>
                                        <p:cTn id="7" dur="500"/>
                                        <p:tgtEl>
                                          <p:spTgt spid="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50"/>
                                        <p:tgtEl>
                                          <p:spTgt spid="4"/>
                                        </p:tgtEl>
                                      </p:cBhvr>
                                    </p:animEffect>
                                  </p:childTnLst>
                                </p:cTn>
                              </p:par>
                              <p:par>
                                <p:cTn id="12" presetID="35" presetClass="path" presetSubtype="0" accel="50000" decel="50000" fill="hold" nodeType="withEffect">
                                  <p:stCondLst>
                                    <p:cond delay="0"/>
                                  </p:stCondLst>
                                  <p:childTnLst>
                                    <p:animMotion origin="layout" path="M 0.25 4.07407E-6 L 3.75E-6 4.07407E-6 " pathEditMode="relative" rAng="0" ptsTypes="AA">
                                      <p:cBhvr>
                                        <p:cTn id="13" dur="750" fill="hold"/>
                                        <p:tgtEl>
                                          <p:spTgt spid="4"/>
                                        </p:tgtEl>
                                        <p:attrNameLst>
                                          <p:attrName>ppt_x</p:attrName>
                                          <p:attrName>ppt_y</p:attrName>
                                        </p:attrNameLst>
                                      </p:cBhvr>
                                      <p:rCtr x="-12500" y="0"/>
                                    </p:animMotion>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7"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anim calcmode="lin" valueType="num">
                                      <p:cBhvr>
                                        <p:cTn id="21" dur="750" fill="hold"/>
                                        <p:tgtEl>
                                          <p:spTgt spid="6"/>
                                        </p:tgtEl>
                                        <p:attrNameLst>
                                          <p:attrName>ppt_x</p:attrName>
                                        </p:attrNameLst>
                                      </p:cBhvr>
                                      <p:tavLst>
                                        <p:tav tm="0">
                                          <p:val>
                                            <p:strVal val="#ppt_x"/>
                                          </p:val>
                                        </p:tav>
                                        <p:tav tm="100000">
                                          <p:val>
                                            <p:strVal val="#ppt_x"/>
                                          </p:val>
                                        </p:tav>
                                      </p:tavLst>
                                    </p:anim>
                                    <p:anim calcmode="lin" valueType="num">
                                      <p:cBhvr>
                                        <p:cTn id="22" dur="7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barn(outHorizontal)">
                                      <p:cBhvr>
                                        <p:cTn id="27" dur="500"/>
                                        <p:tgtEl>
                                          <p:spTgt spid="48"/>
                                        </p:tgtEl>
                                      </p:cBhvr>
                                    </p:animEffect>
                                  </p:childTnLst>
                                </p:cTn>
                              </p:par>
                              <p:par>
                                <p:cTn id="28" presetID="16" presetClass="entr" presetSubtype="42" fill="hold" grpId="0" nodeType="withEffect">
                                  <p:stCondLst>
                                    <p:cond delay="0"/>
                                  </p:stCondLst>
                                  <p:childTnLst>
                                    <p:set>
                                      <p:cBhvr>
                                        <p:cTn id="29" dur="1" fill="hold">
                                          <p:stCondLst>
                                            <p:cond delay="0"/>
                                          </p:stCondLst>
                                        </p:cTn>
                                        <p:tgtEl>
                                          <p:spTgt spid="103"/>
                                        </p:tgtEl>
                                        <p:attrNameLst>
                                          <p:attrName>style.visibility</p:attrName>
                                        </p:attrNameLst>
                                      </p:cBhvr>
                                      <p:to>
                                        <p:strVal val="visible"/>
                                      </p:to>
                                    </p:set>
                                    <p:animEffect transition="in" filter="barn(outHorizontal)">
                                      <p:cBhvr>
                                        <p:cTn id="30" dur="500"/>
                                        <p:tgtEl>
                                          <p:spTgt spid="103"/>
                                        </p:tgtEl>
                                      </p:cBhvr>
                                    </p:animEffect>
                                  </p:childTnLst>
                                </p:cTn>
                              </p:par>
                              <p:par>
                                <p:cTn id="31" presetID="10" presetClass="entr" presetSubtype="0" fill="hold" nodeType="withEffect">
                                  <p:stCondLst>
                                    <p:cond delay="25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750"/>
                                        <p:tgtEl>
                                          <p:spTgt spid="3"/>
                                        </p:tgtEl>
                                      </p:cBhvr>
                                    </p:animEffect>
                                  </p:childTnLst>
                                </p:cTn>
                              </p:par>
                              <p:par>
                                <p:cTn id="34" presetID="63" presetClass="path" presetSubtype="0" decel="100000" fill="hold" nodeType="withEffect">
                                  <p:stCondLst>
                                    <p:cond delay="250"/>
                                  </p:stCondLst>
                                  <p:childTnLst>
                                    <p:animMotion origin="layout" path="M 0.18893 -0.00185 L -0.00026 -3.7037E-7 " pathEditMode="relative" rAng="0" ptsTypes="AA">
                                      <p:cBhvr>
                                        <p:cTn id="35" dur="750" fill="hold"/>
                                        <p:tgtEl>
                                          <p:spTgt spid="3"/>
                                        </p:tgtEl>
                                        <p:attrNameLst>
                                          <p:attrName>ppt_x</p:attrName>
                                          <p:attrName>ppt_y</p:attrName>
                                        </p:attrNameLst>
                                      </p:cBhvr>
                                      <p:rCtr x="-9466" y="93"/>
                                    </p:animMotion>
                                  </p:childTnLst>
                                </p:cTn>
                              </p:par>
                            </p:childTnLst>
                          </p:cTn>
                        </p:par>
                        <p:par>
                          <p:cTn id="36" fill="hold">
                            <p:stCondLst>
                              <p:cond delay="1000"/>
                            </p:stCondLst>
                            <p:childTnLst>
                              <p:par>
                                <p:cTn id="37" presetID="10" presetClass="entr" presetSubtype="0" fill="hold" grpId="1"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750"/>
                                        <p:tgtEl>
                                          <p:spTgt spid="25"/>
                                        </p:tgtEl>
                                      </p:cBhvr>
                                    </p:animEffect>
                                  </p:childTnLst>
                                </p:cTn>
                              </p:par>
                              <p:par>
                                <p:cTn id="40" presetID="63" presetClass="path" presetSubtype="0" accel="50000" decel="50000" fill="hold" grpId="0" nodeType="withEffect">
                                  <p:stCondLst>
                                    <p:cond delay="0"/>
                                  </p:stCondLst>
                                  <p:childTnLst>
                                    <p:animMotion origin="layout" path="M -0.17448 2.22222E-6 L 2.08333E-6 2.22222E-6 " pathEditMode="relative" rAng="0" ptsTypes="AA">
                                      <p:cBhvr>
                                        <p:cTn id="41" dur="750" fill="hold"/>
                                        <p:tgtEl>
                                          <p:spTgt spid="25"/>
                                        </p:tgtEl>
                                        <p:attrNameLst>
                                          <p:attrName>ppt_x</p:attrName>
                                          <p:attrName>ppt_y</p:attrName>
                                        </p:attrNameLst>
                                      </p:cBhvr>
                                      <p:rCtr x="8724" y="0"/>
                                    </p:animMotion>
                                  </p:childTnLst>
                                </p:cTn>
                              </p:par>
                              <p:par>
                                <p:cTn id="42" presetID="10" presetClass="entr" presetSubtype="0" fill="hold" grpId="0" nodeType="with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par>
                          <p:cTn id="58" fill="hold">
                            <p:stCondLst>
                              <p:cond delay="500"/>
                            </p:stCondLst>
                            <p:childTnLst>
                              <p:par>
                                <p:cTn id="59" presetID="10" presetClass="entr" presetSubtype="0" fill="hold" grpId="1" nodeType="after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fade">
                                      <p:cBhvr>
                                        <p:cTn id="61" dur="750"/>
                                        <p:tgtEl>
                                          <p:spTgt spid="67"/>
                                        </p:tgtEl>
                                      </p:cBhvr>
                                    </p:animEffect>
                                  </p:childTnLst>
                                </p:cTn>
                              </p:par>
                              <p:par>
                                <p:cTn id="62" presetID="63" presetClass="path" presetSubtype="0" accel="50000" decel="50000" fill="hold" grpId="0" nodeType="withEffect">
                                  <p:stCondLst>
                                    <p:cond delay="0"/>
                                  </p:stCondLst>
                                  <p:childTnLst>
                                    <p:animMotion origin="layout" path="M -0.17447 2.22222E-6 L -4.16667E-6 2.22222E-6 " pathEditMode="relative" rAng="0" ptsTypes="AA">
                                      <p:cBhvr>
                                        <p:cTn id="63" dur="750" fill="hold"/>
                                        <p:tgtEl>
                                          <p:spTgt spid="67"/>
                                        </p:tgtEl>
                                        <p:attrNameLst>
                                          <p:attrName>ppt_x</p:attrName>
                                          <p:attrName>ppt_y</p:attrName>
                                        </p:attrNameLst>
                                      </p:cBhvr>
                                      <p:rCtr x="8724" y="0"/>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750"/>
                                        <p:tgtEl>
                                          <p:spTgt spid="14"/>
                                        </p:tgtEl>
                                      </p:cBhvr>
                                    </p:animEffect>
                                  </p:childTnLst>
                                </p:cTn>
                              </p:par>
                              <p:par>
                                <p:cTn id="69" presetID="63" presetClass="path" presetSubtype="0" accel="50000" decel="50000" fill="hold" nodeType="withEffect">
                                  <p:stCondLst>
                                    <p:cond delay="0"/>
                                  </p:stCondLst>
                                  <p:childTnLst>
                                    <p:animMotion origin="layout" path="M -0.25 2.96296E-6 L 3.54167E-6 2.96296E-6 " pathEditMode="relative" rAng="0" ptsTypes="AA">
                                      <p:cBhvr>
                                        <p:cTn id="70" dur="750" fill="hold"/>
                                        <p:tgtEl>
                                          <p:spTgt spid="14"/>
                                        </p:tgtEl>
                                        <p:attrNameLst>
                                          <p:attrName>ppt_x</p:attrName>
                                          <p:attrName>ppt_y</p:attrName>
                                        </p:attrNameLst>
                                      </p:cBhvr>
                                      <p:rCtr x="12500" y="0"/>
                                    </p:animMotion>
                                  </p:childTnLst>
                                </p:cTn>
                              </p:par>
                              <p:par>
                                <p:cTn id="71" presetID="10" presetClass="entr" presetSubtype="0" fill="hold" grpId="0" nodeType="withEffect">
                                  <p:stCondLst>
                                    <p:cond delay="25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500"/>
                                        <p:tgtEl>
                                          <p:spTgt spid="49"/>
                                        </p:tgtEl>
                                      </p:cBhvr>
                                    </p:animEffect>
                                  </p:childTnLst>
                                </p:cTn>
                              </p:par>
                              <p:par>
                                <p:cTn id="74" presetID="10" presetClass="entr" presetSubtype="0" fill="hold" nodeType="withEffect">
                                  <p:stCondLst>
                                    <p:cond delay="250"/>
                                  </p:stCondLst>
                                  <p:childTnLst>
                                    <p:set>
                                      <p:cBhvr>
                                        <p:cTn id="75" dur="1" fill="hold">
                                          <p:stCondLst>
                                            <p:cond delay="0"/>
                                          </p:stCondLst>
                                        </p:cTn>
                                        <p:tgtEl>
                                          <p:spTgt spid="57"/>
                                        </p:tgtEl>
                                        <p:attrNameLst>
                                          <p:attrName>style.visibility</p:attrName>
                                        </p:attrNameLst>
                                      </p:cBhvr>
                                      <p:to>
                                        <p:strVal val="visible"/>
                                      </p:to>
                                    </p:set>
                                    <p:animEffect transition="in" filter="fade">
                                      <p:cBhvr>
                                        <p:cTn id="7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25" grpId="0" animBg="1"/>
      <p:bldP spid="25" grpId="1" animBg="1"/>
      <p:bldP spid="48" grpId="0" animBg="1"/>
      <p:bldP spid="103" grpId="0" animBg="1"/>
      <p:bldP spid="2" grpId="0" animBg="1"/>
      <p:bldP spid="46" grpId="0" animBg="1"/>
      <p:bldP spid="37"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9D19385-0ADD-4A1A-9998-03FD931707AA}"/>
              </a:ext>
            </a:extLst>
          </p:cNvPr>
          <p:cNvCxnSpPr/>
          <p:nvPr/>
        </p:nvCxnSpPr>
        <p:spPr>
          <a:xfrm>
            <a:off x="4279037" y="2682210"/>
            <a:ext cx="367535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8E562AEB-B223-4566-B5E3-75088364BC73}"/>
              </a:ext>
            </a:extLst>
          </p:cNvPr>
          <p:cNvSpPr>
            <a:spLocks noGrp="1"/>
          </p:cNvSpPr>
          <p:nvPr>
            <p:ph type="title"/>
          </p:nvPr>
        </p:nvSpPr>
        <p:spPr/>
        <p:txBody>
          <a:bodyPr/>
          <a:lstStyle/>
          <a:p>
            <a:r>
              <a:rPr lang="en-US"/>
              <a:t>Managing organizational risk</a:t>
            </a:r>
          </a:p>
        </p:txBody>
      </p:sp>
      <p:sp>
        <p:nvSpPr>
          <p:cNvPr id="1081" name="Rectangle 1080">
            <a:extLst>
              <a:ext uri="{FF2B5EF4-FFF2-40B4-BE49-F238E27FC236}">
                <a16:creationId xmlns:a16="http://schemas.microsoft.com/office/drawing/2014/main" id="{F89185FA-C175-41ED-B9D7-9D5C899E6689}"/>
              </a:ext>
            </a:extLst>
          </p:cNvPr>
          <p:cNvSpPr/>
          <p:nvPr/>
        </p:nvSpPr>
        <p:spPr bwMode="auto">
          <a:xfrm>
            <a:off x="340173" y="1363431"/>
            <a:ext cx="288703" cy="222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34000">
                    <a:srgbClr val="1A1A1A"/>
                  </a:gs>
                  <a:gs pos="67000">
                    <a:srgbClr val="1A1A1A"/>
                  </a:gs>
                </a:gsLst>
                <a:lin ang="0" scaled="1"/>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68B53E5B-81C2-4696-BD2A-422E050A9628}"/>
              </a:ext>
            </a:extLst>
          </p:cNvPr>
          <p:cNvSpPr txBox="1"/>
          <p:nvPr/>
        </p:nvSpPr>
        <p:spPr>
          <a:xfrm>
            <a:off x="1220099" y="1416904"/>
            <a:ext cx="2209259" cy="215444"/>
          </a:xfrm>
          <a:prstGeom prst="rect">
            <a:avLst/>
          </a:prstGeom>
          <a:noFill/>
        </p:spPr>
        <p:txBody>
          <a:bodyPr wrap="none" lIns="0" tIns="0" rIns="0" bIns="0" rtlCol="0">
            <a:spAutoFit/>
          </a:bodyPr>
          <a:lstStyle>
            <a:defPPr>
              <a:defRPr lang="en-US"/>
            </a:defPPr>
            <a:lvl1pPr>
              <a:defRPr sz="1400" b="1">
                <a:gradFill>
                  <a:gsLst>
                    <a:gs pos="34000">
                      <a:schemeClr val="bg1"/>
                    </a:gs>
                    <a:gs pos="67000">
                      <a:schemeClr val="bg1"/>
                    </a:gs>
                  </a:gsLst>
                  <a:lin ang="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78D4">
                        <a:lumMod val="50000"/>
                      </a:srgbClr>
                    </a:gs>
                    <a:gs pos="16000">
                      <a:srgbClr val="0078D4">
                        <a:lumMod val="50000"/>
                      </a:srgbClr>
                    </a:gs>
                  </a:gsLst>
                  <a:lin ang="0" scaled="1"/>
                </a:gradFill>
                <a:effectLst/>
                <a:uLnTx/>
                <a:uFillTx/>
                <a:latin typeface="Segoe UI"/>
                <a:ea typeface="+mn-ea"/>
                <a:cs typeface="+mn-cs"/>
              </a:rPr>
              <a:t>Organizational Leadership</a:t>
            </a:r>
          </a:p>
        </p:txBody>
      </p:sp>
      <p:grpSp>
        <p:nvGrpSpPr>
          <p:cNvPr id="64" name="Group 63">
            <a:extLst>
              <a:ext uri="{FF2B5EF4-FFF2-40B4-BE49-F238E27FC236}">
                <a16:creationId xmlns:a16="http://schemas.microsoft.com/office/drawing/2014/main" id="{BB8C9483-3724-42FA-8AEA-F7E70034A9F2}"/>
              </a:ext>
            </a:extLst>
          </p:cNvPr>
          <p:cNvGrpSpPr/>
          <p:nvPr/>
        </p:nvGrpSpPr>
        <p:grpSpPr>
          <a:xfrm>
            <a:off x="669358" y="1312983"/>
            <a:ext cx="450382" cy="450380"/>
            <a:chOff x="178293" y="1393534"/>
            <a:chExt cx="450382" cy="450380"/>
          </a:xfrm>
        </p:grpSpPr>
        <p:sp>
          <p:nvSpPr>
            <p:cNvPr id="105" name="Oval 104">
              <a:extLst>
                <a:ext uri="{FF2B5EF4-FFF2-40B4-BE49-F238E27FC236}">
                  <a16:creationId xmlns:a16="http://schemas.microsoft.com/office/drawing/2014/main" id="{6A233D86-FEE7-4079-B70D-35FCA7F9A248}"/>
                </a:ext>
              </a:extLst>
            </p:cNvPr>
            <p:cNvSpPr/>
            <p:nvPr/>
          </p:nvSpPr>
          <p:spPr bwMode="auto">
            <a:xfrm>
              <a:off x="178293" y="1393534"/>
              <a:ext cx="450382" cy="450380"/>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Commitments_EC4D" title="Icon of a handshake">
              <a:extLst>
                <a:ext uri="{FF2B5EF4-FFF2-40B4-BE49-F238E27FC236}">
                  <a16:creationId xmlns:a16="http://schemas.microsoft.com/office/drawing/2014/main" id="{F06C6B2E-1BA3-4AA4-8D60-F28D7A1FAE00}"/>
                </a:ext>
              </a:extLst>
            </p:cNvPr>
            <p:cNvSpPr>
              <a:spLocks noChangeAspect="1" noEditPoints="1"/>
            </p:cNvSpPr>
            <p:nvPr/>
          </p:nvSpPr>
          <p:spPr bwMode="auto">
            <a:xfrm>
              <a:off x="256872" y="1481256"/>
              <a:ext cx="293226" cy="27493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34000">
                      <a:srgbClr val="1A1A1A"/>
                    </a:gs>
                    <a:gs pos="67000">
                      <a:srgbClr val="1A1A1A"/>
                    </a:gs>
                  </a:gsLst>
                  <a:lin ang="0" scaled="1"/>
                </a:gradFill>
                <a:effectLst/>
                <a:uLnTx/>
                <a:uFillTx/>
                <a:latin typeface="Segoe UI"/>
                <a:ea typeface="+mn-ea"/>
                <a:cs typeface="+mn-cs"/>
              </a:endParaRPr>
            </a:p>
          </p:txBody>
        </p:sp>
      </p:grpSp>
      <p:sp>
        <p:nvSpPr>
          <p:cNvPr id="82" name="Rectangle 81">
            <a:extLst>
              <a:ext uri="{FF2B5EF4-FFF2-40B4-BE49-F238E27FC236}">
                <a16:creationId xmlns:a16="http://schemas.microsoft.com/office/drawing/2014/main" id="{CFE89694-6A2D-4CC6-A93F-49AF264BFB15}"/>
              </a:ext>
            </a:extLst>
          </p:cNvPr>
          <p:cNvSpPr/>
          <p:nvPr/>
        </p:nvSpPr>
        <p:spPr bwMode="auto">
          <a:xfrm>
            <a:off x="2845248" y="2469198"/>
            <a:ext cx="1911205" cy="384828"/>
          </a:xfrm>
          <a:prstGeom prst="rect">
            <a:avLst/>
          </a:prstGeom>
          <a:solidFill>
            <a:schemeClr val="bg1"/>
          </a:solidFill>
          <a:ln>
            <a:noFill/>
            <a:headEnd type="none" w="med" len="med"/>
            <a:tailEnd type="none" w="med" len="med"/>
          </a:ln>
          <a:effectLst>
            <a:outerShdw blurRad="190500" dist="508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Market Relevancy</a:t>
            </a:r>
          </a:p>
        </p:txBody>
      </p:sp>
      <p:sp>
        <p:nvSpPr>
          <p:cNvPr id="83" name="Rectangle 82">
            <a:extLst>
              <a:ext uri="{FF2B5EF4-FFF2-40B4-BE49-F238E27FC236}">
                <a16:creationId xmlns:a16="http://schemas.microsoft.com/office/drawing/2014/main" id="{E16EC464-6B4F-420D-B903-BB64658964D7}"/>
              </a:ext>
            </a:extLst>
          </p:cNvPr>
          <p:cNvSpPr/>
          <p:nvPr/>
        </p:nvSpPr>
        <p:spPr bwMode="auto">
          <a:xfrm>
            <a:off x="550099" y="2469198"/>
            <a:ext cx="1911205" cy="384828"/>
          </a:xfrm>
          <a:prstGeom prst="rect">
            <a:avLst/>
          </a:prstGeom>
          <a:solidFill>
            <a:schemeClr val="bg1"/>
          </a:solidFill>
          <a:ln>
            <a:noFill/>
            <a:headEnd type="none" w="med" len="med"/>
            <a:tailEnd type="none" w="med" len="med"/>
          </a:ln>
          <a:effectLst>
            <a:outerShdw blurRad="190500" dist="508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Natural Disasters</a:t>
            </a:r>
          </a:p>
        </p:txBody>
      </p:sp>
      <p:sp>
        <p:nvSpPr>
          <p:cNvPr id="155" name="Rectangle 154">
            <a:extLst>
              <a:ext uri="{FF2B5EF4-FFF2-40B4-BE49-F238E27FC236}">
                <a16:creationId xmlns:a16="http://schemas.microsoft.com/office/drawing/2014/main" id="{CE2F1025-C03D-4AE6-AA7E-DFD4671A2B45}"/>
              </a:ext>
            </a:extLst>
          </p:cNvPr>
          <p:cNvSpPr/>
          <p:nvPr/>
        </p:nvSpPr>
        <p:spPr bwMode="auto">
          <a:xfrm>
            <a:off x="7435546" y="2469197"/>
            <a:ext cx="1911205" cy="384828"/>
          </a:xfrm>
          <a:prstGeom prst="rect">
            <a:avLst/>
          </a:prstGeom>
          <a:solidFill>
            <a:schemeClr val="bg1"/>
          </a:solidFill>
          <a:ln>
            <a:noFill/>
            <a:headEnd type="none" w="med" len="med"/>
            <a:tailEnd type="none" w="med" len="med"/>
          </a:ln>
          <a:effectLst>
            <a:outerShdw blurRad="190500" dist="508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38E4DC71-ADF9-4AB8-A649-45697158DBE6}"/>
              </a:ext>
            </a:extLst>
          </p:cNvPr>
          <p:cNvSpPr/>
          <p:nvPr/>
        </p:nvSpPr>
        <p:spPr bwMode="auto">
          <a:xfrm>
            <a:off x="7111658" y="2469198"/>
            <a:ext cx="76109" cy="586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34000">
                    <a:srgbClr val="1A1A1A"/>
                  </a:gs>
                  <a:gs pos="67000">
                    <a:srgbClr val="1A1A1A"/>
                  </a:gs>
                </a:gsLst>
                <a:lin ang="0" scaled="1"/>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DCC8AA03-6A66-4DB8-BB0F-3E08F2F58D88}"/>
              </a:ext>
            </a:extLst>
          </p:cNvPr>
          <p:cNvSpPr/>
          <p:nvPr/>
        </p:nvSpPr>
        <p:spPr bwMode="auto">
          <a:xfrm>
            <a:off x="9730696" y="2469197"/>
            <a:ext cx="1911205" cy="384828"/>
          </a:xfrm>
          <a:prstGeom prst="rect">
            <a:avLst/>
          </a:prstGeom>
          <a:solidFill>
            <a:schemeClr val="bg1"/>
          </a:solidFill>
          <a:ln>
            <a:noFill/>
            <a:headEnd type="none" w="med" len="med"/>
            <a:tailEnd type="none" w="med" len="med"/>
          </a:ln>
          <a:effectLst>
            <a:outerShdw blurRad="190500" dist="508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a:t>
            </a:r>
          </a:p>
        </p:txBody>
      </p:sp>
      <p:grpSp>
        <p:nvGrpSpPr>
          <p:cNvPr id="26" name="Group 25">
            <a:extLst>
              <a:ext uri="{FF2B5EF4-FFF2-40B4-BE49-F238E27FC236}">
                <a16:creationId xmlns:a16="http://schemas.microsoft.com/office/drawing/2014/main" id="{E6C13257-111A-4BE0-A534-FD2B547E643E}"/>
              </a:ext>
            </a:extLst>
          </p:cNvPr>
          <p:cNvGrpSpPr/>
          <p:nvPr/>
        </p:nvGrpSpPr>
        <p:grpSpPr>
          <a:xfrm>
            <a:off x="7541780" y="2541537"/>
            <a:ext cx="1577949" cy="240148"/>
            <a:chOff x="7522024" y="2536337"/>
            <a:chExt cx="1577949" cy="240148"/>
          </a:xfrm>
        </p:grpSpPr>
        <p:grpSp>
          <p:nvGrpSpPr>
            <p:cNvPr id="28" name="Group 27">
              <a:extLst>
                <a:ext uri="{FF2B5EF4-FFF2-40B4-BE49-F238E27FC236}">
                  <a16:creationId xmlns:a16="http://schemas.microsoft.com/office/drawing/2014/main" id="{45F65A03-2488-4F66-9DB9-E8D2B152FEE7}"/>
                </a:ext>
              </a:extLst>
            </p:cNvPr>
            <p:cNvGrpSpPr/>
            <p:nvPr/>
          </p:nvGrpSpPr>
          <p:grpSpPr>
            <a:xfrm>
              <a:off x="7522024" y="2536337"/>
              <a:ext cx="240150" cy="240148"/>
              <a:chOff x="178293" y="2608274"/>
              <a:chExt cx="450382" cy="450380"/>
            </a:xfrm>
          </p:grpSpPr>
          <p:sp>
            <p:nvSpPr>
              <p:cNvPr id="30" name="Oval 29">
                <a:extLst>
                  <a:ext uri="{FF2B5EF4-FFF2-40B4-BE49-F238E27FC236}">
                    <a16:creationId xmlns:a16="http://schemas.microsoft.com/office/drawing/2014/main" id="{606D1CB7-99A9-41FA-A2A8-64FABD0C5F53}"/>
                  </a:ext>
                </a:extLst>
              </p:cNvPr>
              <p:cNvSpPr/>
              <p:nvPr/>
            </p:nvSpPr>
            <p:spPr bwMode="auto">
              <a:xfrm>
                <a:off x="178293" y="2608274"/>
                <a:ext cx="450382" cy="45038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Shield_EA18" title="Icon of a shield">
                <a:extLst>
                  <a:ext uri="{FF2B5EF4-FFF2-40B4-BE49-F238E27FC236}">
                    <a16:creationId xmlns:a16="http://schemas.microsoft.com/office/drawing/2014/main" id="{978A2E5C-C142-4625-B4F0-95E26AE83D56}"/>
                  </a:ext>
                </a:extLst>
              </p:cNvPr>
              <p:cNvSpPr>
                <a:spLocks noChangeAspect="1"/>
              </p:cNvSpPr>
              <p:nvPr/>
            </p:nvSpPr>
            <p:spPr bwMode="auto">
              <a:xfrm>
                <a:off x="285333" y="2713045"/>
                <a:ext cx="243221" cy="25895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34000">
                        <a:srgbClr val="1A1A1A"/>
                      </a:gs>
                      <a:gs pos="67000">
                        <a:srgbClr val="1A1A1A"/>
                      </a:gs>
                    </a:gsLst>
                    <a:lin ang="0" scaled="1"/>
                  </a:gradFill>
                  <a:effectLst/>
                  <a:uLnTx/>
                  <a:uFillTx/>
                  <a:latin typeface="Segoe UI"/>
                  <a:ea typeface="+mn-ea"/>
                  <a:cs typeface="+mn-cs"/>
                </a:endParaRPr>
              </a:p>
            </p:txBody>
          </p:sp>
        </p:grpSp>
        <p:sp>
          <p:nvSpPr>
            <p:cNvPr id="29" name="TextBox 28">
              <a:extLst>
                <a:ext uri="{FF2B5EF4-FFF2-40B4-BE49-F238E27FC236}">
                  <a16:creationId xmlns:a16="http://schemas.microsoft.com/office/drawing/2014/main" id="{65BA02FC-A4D6-40DF-9707-2CE87C8E5365}"/>
                </a:ext>
              </a:extLst>
            </p:cNvPr>
            <p:cNvSpPr txBox="1"/>
            <p:nvPr/>
          </p:nvSpPr>
          <p:spPr>
            <a:xfrm>
              <a:off x="7839859" y="2544573"/>
              <a:ext cx="1260114" cy="215444"/>
            </a:xfrm>
            <a:prstGeom prst="rect">
              <a:avLst/>
            </a:prstGeom>
            <a:noFill/>
          </p:spPr>
          <p:txBody>
            <a:bodyPr wrap="square" lIns="0" tIns="0" rIns="0" bIns="0" rtlCol="0">
              <a:spAutoFit/>
            </a:bodyPr>
            <a:lstStyle>
              <a:defPPr>
                <a:defRPr lang="en-US"/>
              </a:defPPr>
              <a:lvl1pPr>
                <a:defRPr sz="1400" b="1">
                  <a:gradFill>
                    <a:gsLst>
                      <a:gs pos="34000">
                        <a:schemeClr val="bg1"/>
                      </a:gs>
                      <a:gs pos="67000">
                        <a:schemeClr val="bg1"/>
                      </a:gs>
                    </a:gsLst>
                    <a:lin ang="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Cybersecurity</a:t>
              </a:r>
            </a:p>
          </p:txBody>
        </p:sp>
      </p:grpSp>
      <p:sp>
        <p:nvSpPr>
          <p:cNvPr id="2" name="Speech Bubble: Rectangle 1">
            <a:extLst>
              <a:ext uri="{FF2B5EF4-FFF2-40B4-BE49-F238E27FC236}">
                <a16:creationId xmlns:a16="http://schemas.microsoft.com/office/drawing/2014/main" id="{C4587AF6-23D5-4BA2-A356-B1E885F0D515}"/>
              </a:ext>
            </a:extLst>
          </p:cNvPr>
          <p:cNvSpPr/>
          <p:nvPr/>
        </p:nvSpPr>
        <p:spPr bwMode="auto">
          <a:xfrm>
            <a:off x="5929411" y="3380328"/>
            <a:ext cx="3012269" cy="909450"/>
          </a:xfrm>
          <a:prstGeom prst="wedgeRectCallout">
            <a:avLst>
              <a:gd name="adj1" fmla="val 20155"/>
              <a:gd name="adj2" fmla="val -103653"/>
            </a:avLst>
          </a:prstGeom>
          <a:solidFill>
            <a:schemeClr val="accent3">
              <a:lumMod val="20000"/>
              <a:lumOff val="80000"/>
            </a:schemeClr>
          </a:solidFill>
          <a:ln>
            <a:noFill/>
            <a:headEnd type="none" w="med" len="med"/>
            <a:tailEnd type="none" w="med" len="med"/>
          </a:ln>
          <a:effectLst>
            <a:outerShdw blurRad="190500" dist="508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Cybersecurity is emerging from IT as a distinct risk discipline for business leaders and boards</a:t>
            </a:r>
          </a:p>
        </p:txBody>
      </p:sp>
      <p:sp>
        <p:nvSpPr>
          <p:cNvPr id="25" name="Rectangle 24">
            <a:extLst>
              <a:ext uri="{FF2B5EF4-FFF2-40B4-BE49-F238E27FC236}">
                <a16:creationId xmlns:a16="http://schemas.microsoft.com/office/drawing/2014/main" id="{6E81AFA0-E1DA-48E8-8FB8-CFA38E35F91B}"/>
              </a:ext>
            </a:extLst>
          </p:cNvPr>
          <p:cNvSpPr/>
          <p:nvPr/>
        </p:nvSpPr>
        <p:spPr bwMode="auto">
          <a:xfrm>
            <a:off x="5140397" y="2467133"/>
            <a:ext cx="1911205" cy="384828"/>
          </a:xfrm>
          <a:prstGeom prst="rect">
            <a:avLst/>
          </a:prstGeom>
          <a:solidFill>
            <a:schemeClr val="bg1"/>
          </a:solidFill>
          <a:ln>
            <a:noFill/>
            <a:headEnd type="none" w="med" len="med"/>
            <a:tailEnd type="none" w="med" len="med"/>
          </a:ln>
          <a:effectLst>
            <a:outerShdw blurRad="190500" dist="508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IT Operations</a:t>
            </a:r>
          </a:p>
        </p:txBody>
      </p:sp>
      <p:grpSp>
        <p:nvGrpSpPr>
          <p:cNvPr id="45" name="Group 44">
            <a:extLst>
              <a:ext uri="{FF2B5EF4-FFF2-40B4-BE49-F238E27FC236}">
                <a16:creationId xmlns:a16="http://schemas.microsoft.com/office/drawing/2014/main" id="{999348BF-8F71-49C0-9036-28EF7FA2562E}"/>
              </a:ext>
            </a:extLst>
          </p:cNvPr>
          <p:cNvGrpSpPr/>
          <p:nvPr/>
        </p:nvGrpSpPr>
        <p:grpSpPr>
          <a:xfrm>
            <a:off x="3980344" y="1437531"/>
            <a:ext cx="2313448" cy="549934"/>
            <a:chOff x="1526709" y="1552015"/>
            <a:chExt cx="1661759" cy="719587"/>
          </a:xfrm>
        </p:grpSpPr>
        <p:sp>
          <p:nvSpPr>
            <p:cNvPr id="46" name="Rectangle: Rounded Corners 45">
              <a:extLst>
                <a:ext uri="{FF2B5EF4-FFF2-40B4-BE49-F238E27FC236}">
                  <a16:creationId xmlns:a16="http://schemas.microsoft.com/office/drawing/2014/main" id="{4C87D5E4-0BF5-4200-88BE-E6359CAEF94D}"/>
                </a:ext>
              </a:extLst>
            </p:cNvPr>
            <p:cNvSpPr/>
            <p:nvPr/>
          </p:nvSpPr>
          <p:spPr bwMode="auto">
            <a:xfrm>
              <a:off x="1526709" y="1673357"/>
              <a:ext cx="1661759" cy="598245"/>
            </a:xfrm>
            <a:prstGeom prst="roundRect">
              <a:avLst>
                <a:gd name="adj" fmla="val 0"/>
              </a:avLst>
            </a:prstGeom>
            <a:noFill/>
            <a:ln w="31750">
              <a:solidFill>
                <a:schemeClr val="accent1">
                  <a:lumMod val="75000"/>
                </a:schemeClr>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Organizational &amp; Risk Oversight</a:t>
              </a:r>
            </a:p>
          </p:txBody>
        </p:sp>
        <p:sp>
          <p:nvSpPr>
            <p:cNvPr id="47" name="TextBox 46">
              <a:extLst>
                <a:ext uri="{FF2B5EF4-FFF2-40B4-BE49-F238E27FC236}">
                  <a16:creationId xmlns:a16="http://schemas.microsoft.com/office/drawing/2014/main" id="{DFE21B95-84EB-4320-9AD0-7A3218E8E8BC}"/>
                </a:ext>
              </a:extLst>
            </p:cNvPr>
            <p:cNvSpPr txBox="1"/>
            <p:nvPr/>
          </p:nvSpPr>
          <p:spPr>
            <a:xfrm>
              <a:off x="2046516" y="1552015"/>
              <a:ext cx="622144" cy="221498"/>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Board</a:t>
              </a:r>
            </a:p>
          </p:txBody>
        </p:sp>
      </p:grpSp>
      <p:grpSp>
        <p:nvGrpSpPr>
          <p:cNvPr id="48" name="Group 47">
            <a:extLst>
              <a:ext uri="{FF2B5EF4-FFF2-40B4-BE49-F238E27FC236}">
                <a16:creationId xmlns:a16="http://schemas.microsoft.com/office/drawing/2014/main" id="{CA165395-9A7F-49EA-975F-59F63B88C839}"/>
              </a:ext>
            </a:extLst>
          </p:cNvPr>
          <p:cNvGrpSpPr/>
          <p:nvPr/>
        </p:nvGrpSpPr>
        <p:grpSpPr>
          <a:xfrm>
            <a:off x="6386300" y="1444404"/>
            <a:ext cx="4102803" cy="537863"/>
            <a:chOff x="3560101" y="1587478"/>
            <a:chExt cx="2594917" cy="537863"/>
          </a:xfrm>
        </p:grpSpPr>
        <p:sp>
          <p:nvSpPr>
            <p:cNvPr id="49" name="TextBox 48">
              <a:extLst>
                <a:ext uri="{FF2B5EF4-FFF2-40B4-BE49-F238E27FC236}">
                  <a16:creationId xmlns:a16="http://schemas.microsoft.com/office/drawing/2014/main" id="{042A528B-A780-471B-A291-4DF41E645881}"/>
                </a:ext>
              </a:extLst>
            </p:cNvPr>
            <p:cNvSpPr txBox="1"/>
            <p:nvPr/>
          </p:nvSpPr>
          <p:spPr>
            <a:xfrm>
              <a:off x="3560101" y="1668141"/>
              <a:ext cx="2594917" cy="457200"/>
            </a:xfrm>
            <a:prstGeom prst="rect">
              <a:avLst/>
            </a:prstGeom>
            <a:noFill/>
            <a:ln w="31750">
              <a:solidFill>
                <a:schemeClr val="accent1">
                  <a:lumMod val="75000"/>
                </a:schemeClr>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73152" numCol="1" spcCol="0" rtlCol="0" fromWordArt="0" anchor="ctr" anchorCtr="0" forceAA="0" compatLnSpc="1">
              <a:prstTxWarp prst="textNoShape">
                <a:avLst/>
              </a:prstTxWarp>
              <a:noAutofit/>
            </a:bodyPr>
            <a:lstStyle>
              <a:defPPr>
                <a:defRPr lang="en-US"/>
              </a:defPPr>
              <a:lvl1pP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A1A1A"/>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56D6E55F-2E2A-4619-A5E4-3BD3F4EB7CE4}"/>
                </a:ext>
              </a:extLst>
            </p:cNvPr>
            <p:cNvSpPr txBox="1"/>
            <p:nvPr/>
          </p:nvSpPr>
          <p:spPr>
            <a:xfrm>
              <a:off x="4426381" y="1587478"/>
              <a:ext cx="862358"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Management</a:t>
              </a:r>
            </a:p>
          </p:txBody>
        </p:sp>
      </p:grpSp>
      <p:sp>
        <p:nvSpPr>
          <p:cNvPr id="51" name="TextBox 50">
            <a:extLst>
              <a:ext uri="{FF2B5EF4-FFF2-40B4-BE49-F238E27FC236}">
                <a16:creationId xmlns:a16="http://schemas.microsoft.com/office/drawing/2014/main" id="{2910ECFF-EDBC-4D6E-BF3F-85129E4E1F6D}"/>
              </a:ext>
            </a:extLst>
          </p:cNvPr>
          <p:cNvSpPr txBox="1"/>
          <p:nvPr/>
        </p:nvSpPr>
        <p:spPr>
          <a:xfrm>
            <a:off x="8528239" y="1687174"/>
            <a:ext cx="1814450" cy="18288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Organizational Risk Appetite</a:t>
            </a:r>
          </a:p>
        </p:txBody>
      </p:sp>
      <p:sp>
        <p:nvSpPr>
          <p:cNvPr id="52" name="Rectangle 51">
            <a:extLst>
              <a:ext uri="{FF2B5EF4-FFF2-40B4-BE49-F238E27FC236}">
                <a16:creationId xmlns:a16="http://schemas.microsoft.com/office/drawing/2014/main" id="{7DF68659-6D2E-4CF1-949D-BA1A20450B8A}"/>
              </a:ext>
            </a:extLst>
          </p:cNvPr>
          <p:cNvSpPr/>
          <p:nvPr/>
        </p:nvSpPr>
        <p:spPr>
          <a:xfrm>
            <a:off x="6503633" y="1687174"/>
            <a:ext cx="2019416" cy="182880"/>
          </a:xfrm>
          <a:prstGeom prst="rect">
            <a:avLst/>
          </a:prstGeom>
        </p:spPr>
        <p:txBody>
          <a:bodyPr wrap="square" t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Business Model and Vision</a:t>
            </a:r>
          </a:p>
        </p:txBody>
      </p:sp>
      <p:sp>
        <p:nvSpPr>
          <p:cNvPr id="53" name="Rectangle 52">
            <a:extLst>
              <a:ext uri="{FF2B5EF4-FFF2-40B4-BE49-F238E27FC236}">
                <a16:creationId xmlns:a16="http://schemas.microsoft.com/office/drawing/2014/main" id="{E07A93AC-C654-42D7-A258-6DC64991D19A}"/>
              </a:ext>
            </a:extLst>
          </p:cNvPr>
          <p:cNvSpPr/>
          <p:nvPr/>
        </p:nvSpPr>
        <p:spPr bwMode="auto">
          <a:xfrm>
            <a:off x="6006973" y="1844331"/>
            <a:ext cx="233187" cy="183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CB28C350-B7D6-4B78-991D-C890CE005B2F}"/>
              </a:ext>
            </a:extLst>
          </p:cNvPr>
          <p:cNvSpPr/>
          <p:nvPr/>
        </p:nvSpPr>
        <p:spPr bwMode="auto">
          <a:xfrm>
            <a:off x="6522350" y="1829951"/>
            <a:ext cx="233187" cy="183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Speech Bubble: Rectangle 32">
            <a:extLst>
              <a:ext uri="{FF2B5EF4-FFF2-40B4-BE49-F238E27FC236}">
                <a16:creationId xmlns:a16="http://schemas.microsoft.com/office/drawing/2014/main" id="{E43025A7-7DE0-4C55-8E71-C62E15DD86F1}"/>
              </a:ext>
            </a:extLst>
          </p:cNvPr>
          <p:cNvSpPr/>
          <p:nvPr/>
        </p:nvSpPr>
        <p:spPr bwMode="auto">
          <a:xfrm>
            <a:off x="2124798" y="3380328"/>
            <a:ext cx="3012269" cy="909450"/>
          </a:xfrm>
          <a:prstGeom prst="wedgeRectCallout">
            <a:avLst>
              <a:gd name="adj1" fmla="val 20155"/>
              <a:gd name="adj2" fmla="val -103653"/>
            </a:avLst>
          </a:prstGeom>
          <a:solidFill>
            <a:schemeClr val="accent3">
              <a:lumMod val="20000"/>
              <a:lumOff val="80000"/>
            </a:schemeClr>
          </a:solidFill>
          <a:ln>
            <a:noFill/>
            <a:headEnd type="none" w="med" len="med"/>
            <a:tailEnd type="none" w="med" len="med"/>
          </a:ln>
          <a:effectLst>
            <a:outerShdw blurRad="190500" dist="508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Competition from startups is disrupting markets, requiring businesses to digitally transform</a:t>
            </a:r>
          </a:p>
        </p:txBody>
      </p:sp>
    </p:spTree>
    <p:extLst>
      <p:ext uri="{BB962C8B-B14F-4D97-AF65-F5344CB8AC3E}">
        <p14:creationId xmlns:p14="http://schemas.microsoft.com/office/powerpoint/2010/main" val="2874665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nodePh="1">
                                  <p:stCondLst>
                                    <p:cond delay="0"/>
                                  </p:stCondLst>
                                  <p:endCondLst>
                                    <p:cond evt="begin" delay="0">
                                      <p:tn val="17"/>
                                    </p:cond>
                                  </p:end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nodePh="1">
                                  <p:stCondLst>
                                    <p:cond delay="0"/>
                                  </p:stCondLst>
                                  <p:endCondLst>
                                    <p:cond evt="begin" delay="0">
                                      <p:tn val="20"/>
                                    </p:cond>
                                  </p:end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5"/>
                                        </p:tgtEl>
                                        <p:attrNameLst>
                                          <p:attrName>style.visibility</p:attrName>
                                        </p:attrNameLst>
                                      </p:cBhvr>
                                      <p:to>
                                        <p:strVal val="visible"/>
                                      </p:to>
                                    </p:set>
                                    <p:animEffect transition="in" filter="fade">
                                      <p:cBhvr>
                                        <p:cTn id="27" dur="500"/>
                                        <p:tgtEl>
                                          <p:spTgt spid="155"/>
                                        </p:tgtEl>
                                      </p:cBhvr>
                                    </p:animEffect>
                                  </p:childTnLst>
                                </p:cTn>
                              </p:par>
                              <p:par>
                                <p:cTn id="28" presetID="63" presetClass="path" presetSubtype="0" accel="50000" decel="50000" fill="hold" grpId="1" nodeType="withEffect">
                                  <p:stCondLst>
                                    <p:cond delay="0"/>
                                  </p:stCondLst>
                                  <p:childTnLst>
                                    <p:animMotion origin="layout" path="M -0.18828 -2.96296E-6 L -1.25E-6 -2.96296E-6 " pathEditMode="relative" rAng="0" ptsTypes="AA">
                                      <p:cBhvr>
                                        <p:cTn id="29" dur="2000" fill="hold"/>
                                        <p:tgtEl>
                                          <p:spTgt spid="155"/>
                                        </p:tgtEl>
                                        <p:attrNameLst>
                                          <p:attrName>ppt_x</p:attrName>
                                          <p:attrName>ppt_y</p:attrName>
                                        </p:attrNameLst>
                                      </p:cBhvr>
                                      <p:rCtr x="9414" y="0"/>
                                    </p:animMotion>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63" presetClass="path" presetSubtype="0" accel="50000" decel="50000" fill="hold" nodeType="withEffect">
                                  <p:stCondLst>
                                    <p:cond delay="0"/>
                                  </p:stCondLst>
                                  <p:childTnLst>
                                    <p:animMotion origin="layout" path="M -0.18854 0.00023 L -3.33333E-6 -2.96296E-6 " pathEditMode="relative" rAng="0" ptsTypes="AA">
                                      <p:cBhvr>
                                        <p:cTn id="34" dur="2000" fill="hold"/>
                                        <p:tgtEl>
                                          <p:spTgt spid="26"/>
                                        </p:tgtEl>
                                        <p:attrNameLst>
                                          <p:attrName>ppt_x</p:attrName>
                                          <p:attrName>ppt_y</p:attrName>
                                        </p:attrNameLst>
                                      </p:cBhvr>
                                      <p:rCtr x="9427" y="-23"/>
                                    </p:animMotion>
                                  </p:childTnLst>
                                </p:cTn>
                              </p:par>
                              <p:par>
                                <p:cTn id="35" presetID="42" presetClass="entr" presetSubtype="0" fill="hold" grpId="0" nodeType="withEffect" nodePh="1">
                                  <p:stCondLst>
                                    <p:cond delay="0"/>
                                  </p:stCondLst>
                                  <p:endCondLst>
                                    <p:cond evt="begin" delay="0">
                                      <p:tn val="35"/>
                                    </p:cond>
                                  </p:endCondLst>
                                  <p:childTnLst>
                                    <p:set>
                                      <p:cBhvr>
                                        <p:cTn id="36" dur="1" fill="hold">
                                          <p:stCondLst>
                                            <p:cond delay="0"/>
                                          </p:stCondLst>
                                        </p:cTn>
                                        <p:tgtEl>
                                          <p:spTgt spid="204"/>
                                        </p:tgtEl>
                                        <p:attrNameLst>
                                          <p:attrName>style.visibility</p:attrName>
                                        </p:attrNameLst>
                                      </p:cBhvr>
                                      <p:to>
                                        <p:strVal val="visible"/>
                                      </p:to>
                                    </p:set>
                                    <p:animEffect transition="in" filter="fade">
                                      <p:cBhvr>
                                        <p:cTn id="37" dur="1000"/>
                                        <p:tgtEl>
                                          <p:spTgt spid="204"/>
                                        </p:tgtEl>
                                      </p:cBhvr>
                                    </p:animEffect>
                                    <p:anim calcmode="lin" valueType="num">
                                      <p:cBhvr>
                                        <p:cTn id="38" dur="1000" fill="hold"/>
                                        <p:tgtEl>
                                          <p:spTgt spid="204"/>
                                        </p:tgtEl>
                                        <p:attrNameLst>
                                          <p:attrName>ppt_x</p:attrName>
                                        </p:attrNameLst>
                                      </p:cBhvr>
                                      <p:tavLst>
                                        <p:tav tm="0">
                                          <p:val>
                                            <p:strVal val="#ppt_x"/>
                                          </p:val>
                                        </p:tav>
                                        <p:tav tm="100000">
                                          <p:val>
                                            <p:strVal val="#ppt_x"/>
                                          </p:val>
                                        </p:tav>
                                      </p:tavLst>
                                    </p:anim>
                                    <p:anim calcmode="lin" valueType="num">
                                      <p:cBhvr>
                                        <p:cTn id="39" dur="1000" fill="hold"/>
                                        <p:tgtEl>
                                          <p:spTgt spid="204"/>
                                        </p:tgtEl>
                                        <p:attrNameLst>
                                          <p:attrName>ppt_y</p:attrName>
                                        </p:attrNameLst>
                                      </p:cBhvr>
                                      <p:tavLst>
                                        <p:tav tm="0">
                                          <p:val>
                                            <p:strVal val="#ppt_y+.1"/>
                                          </p:val>
                                        </p:tav>
                                        <p:tav tm="100000">
                                          <p:val>
                                            <p:strVal val="#ppt_y"/>
                                          </p:val>
                                        </p:tav>
                                      </p:tavLst>
                                    </p:anim>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5" grpId="1" animBg="1"/>
      <p:bldP spid="204" grpId="0"/>
      <p:bldP spid="2" grpId="0" animBg="1"/>
      <p:bldP spid="51" grpId="0"/>
      <p:bldP spid="52" grpId="0"/>
      <p:bldP spid="53" grpId="0"/>
      <p:bldP spid="54" grpId="0"/>
      <p:bldP spid="3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EB5BC5ED-C7BF-4D22-8403-7B7741A54F1B}"/>
              </a:ext>
            </a:extLst>
          </p:cNvPr>
          <p:cNvGrpSpPr/>
          <p:nvPr/>
        </p:nvGrpSpPr>
        <p:grpSpPr>
          <a:xfrm>
            <a:off x="9685706" y="2719921"/>
            <a:ext cx="1554480" cy="1268735"/>
            <a:chOff x="9192401" y="2395233"/>
            <a:chExt cx="1554480" cy="1826781"/>
          </a:xfrm>
        </p:grpSpPr>
        <p:sp>
          <p:nvSpPr>
            <p:cNvPr id="89" name="Cylinder 88">
              <a:extLst>
                <a:ext uri="{FF2B5EF4-FFF2-40B4-BE49-F238E27FC236}">
                  <a16:creationId xmlns:a16="http://schemas.microsoft.com/office/drawing/2014/main" id="{B5E1D82D-93F7-4B10-97BA-D60BCF210339}"/>
                </a:ext>
              </a:extLst>
            </p:cNvPr>
            <p:cNvSpPr/>
            <p:nvPr/>
          </p:nvSpPr>
          <p:spPr bwMode="auto">
            <a:xfrm>
              <a:off x="9192401" y="2395233"/>
              <a:ext cx="1554480" cy="1826781"/>
            </a:xfrm>
            <a:prstGeom prst="can">
              <a:avLst>
                <a:gd name="adj" fmla="val 14399"/>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TextBox 107">
              <a:extLst>
                <a:ext uri="{FF2B5EF4-FFF2-40B4-BE49-F238E27FC236}">
                  <a16:creationId xmlns:a16="http://schemas.microsoft.com/office/drawing/2014/main" id="{142E72C4-EFBF-48B9-80A0-4F34D250AF67}"/>
                </a:ext>
              </a:extLst>
            </p:cNvPr>
            <p:cNvSpPr txBox="1"/>
            <p:nvPr/>
          </p:nvSpPr>
          <p:spPr>
            <a:xfrm>
              <a:off x="9697355" y="2964604"/>
              <a:ext cx="544573" cy="310206"/>
            </a:xfrm>
            <a:prstGeom prst="rect">
              <a:avLst/>
            </a:prstGeom>
            <a:noFill/>
            <a:ln w="28575">
              <a:noFill/>
            </a:ln>
          </p:spPr>
          <p:txBody>
            <a:bodyPr wrap="none" lIns="0" tIns="0" rIns="0" bIns="0" rtlCol="0">
              <a:spAutoFit/>
            </a:bodyPr>
            <a:lstStyle>
              <a:defPPr>
                <a:defRPr lang="en-US"/>
              </a:defPPr>
              <a:lvl1pPr algn="ctr">
                <a:defRPr sz="1400">
                  <a:gradFill>
                    <a:gsLst>
                      <a:gs pos="2917">
                        <a:schemeClr val="bg1"/>
                      </a:gs>
                      <a:gs pos="30000">
                        <a:schemeClr val="bg1"/>
                      </a:gs>
                    </a:gsLst>
                    <a:lin ang="540000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Others</a:t>
              </a:r>
            </a:p>
          </p:txBody>
        </p:sp>
      </p:grpSp>
      <p:grpSp>
        <p:nvGrpSpPr>
          <p:cNvPr id="9" name="Group 8">
            <a:extLst>
              <a:ext uri="{FF2B5EF4-FFF2-40B4-BE49-F238E27FC236}">
                <a16:creationId xmlns:a16="http://schemas.microsoft.com/office/drawing/2014/main" id="{38FDDA36-6C87-487B-AB4D-3E783D2D6E1F}"/>
              </a:ext>
            </a:extLst>
          </p:cNvPr>
          <p:cNvGrpSpPr/>
          <p:nvPr/>
        </p:nvGrpSpPr>
        <p:grpSpPr>
          <a:xfrm>
            <a:off x="1162557" y="2023052"/>
            <a:ext cx="1339278" cy="1829045"/>
            <a:chOff x="256568" y="3170581"/>
            <a:chExt cx="2523009" cy="3445658"/>
          </a:xfrm>
        </p:grpSpPr>
        <p:sp>
          <p:nvSpPr>
            <p:cNvPr id="82" name="Cylinder 81">
              <a:extLst>
                <a:ext uri="{FF2B5EF4-FFF2-40B4-BE49-F238E27FC236}">
                  <a16:creationId xmlns:a16="http://schemas.microsoft.com/office/drawing/2014/main" id="{C96A4EEB-AC20-4409-808D-A4E3928112C0}"/>
                </a:ext>
              </a:extLst>
            </p:cNvPr>
            <p:cNvSpPr/>
            <p:nvPr/>
          </p:nvSpPr>
          <p:spPr bwMode="auto">
            <a:xfrm>
              <a:off x="372398" y="5981921"/>
              <a:ext cx="1516037" cy="634318"/>
            </a:xfrm>
            <a:prstGeom prst="can">
              <a:avLst>
                <a:gd name="adj" fmla="val 50000"/>
              </a:avLst>
            </a:prstGeom>
            <a:solidFill>
              <a:schemeClr val="tx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Graphic 7">
              <a:extLst>
                <a:ext uri="{FF2B5EF4-FFF2-40B4-BE49-F238E27FC236}">
                  <a16:creationId xmlns:a16="http://schemas.microsoft.com/office/drawing/2014/main" id="{0BD0D99C-2E26-41A5-BC63-7A783ADA1F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256568" y="3170582"/>
              <a:ext cx="2523009" cy="3041853"/>
            </a:xfrm>
            <a:prstGeom prst="rect">
              <a:avLst/>
            </a:prstGeom>
          </p:spPr>
        </p:pic>
      </p:grpSp>
      <p:grpSp>
        <p:nvGrpSpPr>
          <p:cNvPr id="25" name="Group 24">
            <a:extLst>
              <a:ext uri="{FF2B5EF4-FFF2-40B4-BE49-F238E27FC236}">
                <a16:creationId xmlns:a16="http://schemas.microsoft.com/office/drawing/2014/main" id="{935794AF-26DC-4674-A0DD-71609CE77AA0}"/>
              </a:ext>
            </a:extLst>
          </p:cNvPr>
          <p:cNvGrpSpPr/>
          <p:nvPr/>
        </p:nvGrpSpPr>
        <p:grpSpPr>
          <a:xfrm>
            <a:off x="3544956" y="2617570"/>
            <a:ext cx="1554480" cy="1265277"/>
            <a:chOff x="2989953" y="3214083"/>
            <a:chExt cx="1335303" cy="902121"/>
          </a:xfrm>
        </p:grpSpPr>
        <p:sp>
          <p:nvSpPr>
            <p:cNvPr id="86" name="Cylinder 85">
              <a:extLst>
                <a:ext uri="{FF2B5EF4-FFF2-40B4-BE49-F238E27FC236}">
                  <a16:creationId xmlns:a16="http://schemas.microsoft.com/office/drawing/2014/main" id="{630B96FE-FA86-40AF-8CEE-B5BE8029D8C2}"/>
                </a:ext>
              </a:extLst>
            </p:cNvPr>
            <p:cNvSpPr/>
            <p:nvPr/>
          </p:nvSpPr>
          <p:spPr bwMode="auto">
            <a:xfrm>
              <a:off x="2989953" y="3214083"/>
              <a:ext cx="1335303" cy="902121"/>
            </a:xfrm>
            <a:prstGeom prst="can">
              <a:avLst>
                <a:gd name="adj" fmla="val 15583"/>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extBox 106">
              <a:extLst>
                <a:ext uri="{FF2B5EF4-FFF2-40B4-BE49-F238E27FC236}">
                  <a16:creationId xmlns:a16="http://schemas.microsoft.com/office/drawing/2014/main" id="{ACF26C8B-8E28-4560-A049-EC7087BA22A8}"/>
                </a:ext>
              </a:extLst>
            </p:cNvPr>
            <p:cNvSpPr txBox="1"/>
            <p:nvPr/>
          </p:nvSpPr>
          <p:spPr>
            <a:xfrm>
              <a:off x="3355382" y="3540403"/>
              <a:ext cx="538402" cy="153608"/>
            </a:xfrm>
            <a:prstGeom prst="rect">
              <a:avLst/>
            </a:prstGeom>
            <a:noFill/>
            <a:ln w="28575">
              <a:noFill/>
            </a:ln>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Identity</a:t>
              </a:r>
            </a:p>
          </p:txBody>
        </p:sp>
      </p:grpSp>
      <p:grpSp>
        <p:nvGrpSpPr>
          <p:cNvPr id="23" name="Group 22">
            <a:extLst>
              <a:ext uri="{FF2B5EF4-FFF2-40B4-BE49-F238E27FC236}">
                <a16:creationId xmlns:a16="http://schemas.microsoft.com/office/drawing/2014/main" id="{40F7E2F3-D3AF-4A12-A605-2D008DD77A00}"/>
              </a:ext>
            </a:extLst>
          </p:cNvPr>
          <p:cNvGrpSpPr/>
          <p:nvPr/>
        </p:nvGrpSpPr>
        <p:grpSpPr>
          <a:xfrm>
            <a:off x="6466773" y="2026031"/>
            <a:ext cx="1554480" cy="1780596"/>
            <a:chOff x="5568445" y="2660400"/>
            <a:chExt cx="1335303" cy="1379584"/>
          </a:xfrm>
        </p:grpSpPr>
        <p:sp>
          <p:nvSpPr>
            <p:cNvPr id="88" name="Cylinder 87">
              <a:extLst>
                <a:ext uri="{FF2B5EF4-FFF2-40B4-BE49-F238E27FC236}">
                  <a16:creationId xmlns:a16="http://schemas.microsoft.com/office/drawing/2014/main" id="{508E43D7-A0E2-4783-824F-A68103C7C01D}"/>
                </a:ext>
              </a:extLst>
            </p:cNvPr>
            <p:cNvSpPr/>
            <p:nvPr/>
          </p:nvSpPr>
          <p:spPr bwMode="auto">
            <a:xfrm>
              <a:off x="5568445" y="2660400"/>
              <a:ext cx="1335303" cy="1379584"/>
            </a:xfrm>
            <a:prstGeom prst="can">
              <a:avLst>
                <a:gd name="adj" fmla="val 14399"/>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extBox 102">
              <a:extLst>
                <a:ext uri="{FF2B5EF4-FFF2-40B4-BE49-F238E27FC236}">
                  <a16:creationId xmlns:a16="http://schemas.microsoft.com/office/drawing/2014/main" id="{864BB391-1A6D-474F-A88C-18727BDED527}"/>
                </a:ext>
              </a:extLst>
            </p:cNvPr>
            <p:cNvSpPr txBox="1"/>
            <p:nvPr/>
          </p:nvSpPr>
          <p:spPr>
            <a:xfrm>
              <a:off x="5959085" y="3060759"/>
              <a:ext cx="593481" cy="333846"/>
            </a:xfrm>
            <a:prstGeom prst="rect">
              <a:avLst/>
            </a:prstGeom>
            <a:noFill/>
            <a:ln w="28575">
              <a:noFill/>
            </a:ln>
          </p:spPr>
          <p:txBody>
            <a:bodyPr wrap="none" lIns="0" tIns="0" rIns="0" bIns="0" rtlCol="0">
              <a:spAutoFit/>
            </a:bodyPr>
            <a:lstStyle>
              <a:defPPr>
                <a:defRPr lang="en-US"/>
              </a:defPPr>
              <a:lvl1pPr algn="ctr">
                <a:defRPr sz="1400">
                  <a:gradFill>
                    <a:gsLst>
                      <a:gs pos="2917">
                        <a:schemeClr val="bg1"/>
                      </a:gs>
                      <a:gs pos="30000">
                        <a:schemeClr val="bg1"/>
                      </a:gs>
                    </a:gsLst>
                    <a:lin ang="540000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Email </a:t>
              </a:r>
              <a:b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b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&amp; Collab</a:t>
              </a:r>
            </a:p>
          </p:txBody>
        </p:sp>
      </p:grpSp>
      <p:grpSp>
        <p:nvGrpSpPr>
          <p:cNvPr id="22" name="Group 21">
            <a:extLst>
              <a:ext uri="{FF2B5EF4-FFF2-40B4-BE49-F238E27FC236}">
                <a16:creationId xmlns:a16="http://schemas.microsoft.com/office/drawing/2014/main" id="{B9F5240C-0FAF-483A-AA83-526F07DDA1CA}"/>
              </a:ext>
            </a:extLst>
          </p:cNvPr>
          <p:cNvGrpSpPr/>
          <p:nvPr/>
        </p:nvGrpSpPr>
        <p:grpSpPr>
          <a:xfrm>
            <a:off x="7676477" y="3075253"/>
            <a:ext cx="1554480" cy="913405"/>
            <a:chOff x="6778150" y="3617917"/>
            <a:chExt cx="1335303" cy="604098"/>
          </a:xfrm>
        </p:grpSpPr>
        <p:sp>
          <p:nvSpPr>
            <p:cNvPr id="87" name="Cylinder 86">
              <a:extLst>
                <a:ext uri="{FF2B5EF4-FFF2-40B4-BE49-F238E27FC236}">
                  <a16:creationId xmlns:a16="http://schemas.microsoft.com/office/drawing/2014/main" id="{FB9FE14E-39FE-41CB-87CF-3FFE339FF311}"/>
                </a:ext>
              </a:extLst>
            </p:cNvPr>
            <p:cNvSpPr/>
            <p:nvPr/>
          </p:nvSpPr>
          <p:spPr bwMode="auto">
            <a:xfrm>
              <a:off x="6778150" y="3617917"/>
              <a:ext cx="1335303" cy="604098"/>
            </a:xfrm>
            <a:prstGeom prst="can">
              <a:avLst>
                <a:gd name="adj" fmla="val 17846"/>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TextBox 100">
              <a:extLst>
                <a:ext uri="{FF2B5EF4-FFF2-40B4-BE49-F238E27FC236}">
                  <a16:creationId xmlns:a16="http://schemas.microsoft.com/office/drawing/2014/main" id="{5F8D484C-028B-4C0E-82A5-C156DA540F07}"/>
                </a:ext>
              </a:extLst>
            </p:cNvPr>
            <p:cNvSpPr txBox="1"/>
            <p:nvPr/>
          </p:nvSpPr>
          <p:spPr>
            <a:xfrm>
              <a:off x="7040351" y="3876074"/>
              <a:ext cx="863369" cy="142488"/>
            </a:xfrm>
            <a:prstGeom prst="rect">
              <a:avLst/>
            </a:prstGeom>
            <a:noFill/>
            <a:ln w="28575">
              <a:noFill/>
            </a:ln>
          </p:spPr>
          <p:txBody>
            <a:bodyPr wrap="none" lIns="0" tIns="0" rIns="0" bIns="0" rtlCol="0">
              <a:spAutoFit/>
            </a:bodyPr>
            <a:lstStyle>
              <a:defPPr>
                <a:defRPr lang="en-US"/>
              </a:defPPr>
              <a:lvl1pPr algn="ctr">
                <a:defRPr sz="1400">
                  <a:gradFill>
                    <a:gsLst>
                      <a:gs pos="2917">
                        <a:schemeClr val="bg1"/>
                      </a:gs>
                      <a:gs pos="30000">
                        <a:schemeClr val="bg1"/>
                      </a:gs>
                    </a:gsLst>
                    <a:lin ang="540000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Applications</a:t>
              </a:r>
            </a:p>
          </p:txBody>
        </p:sp>
      </p:grpSp>
      <p:pic>
        <p:nvPicPr>
          <p:cNvPr id="10" name="Graphic 9">
            <a:extLst>
              <a:ext uri="{FF2B5EF4-FFF2-40B4-BE49-F238E27FC236}">
                <a16:creationId xmlns:a16="http://schemas.microsoft.com/office/drawing/2014/main" id="{4108349F-2931-446D-BD51-215C8BC9B5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777971">
            <a:off x="8284659" y="377523"/>
            <a:ext cx="2530544" cy="1804102"/>
          </a:xfrm>
          <a:prstGeom prst="rect">
            <a:avLst/>
          </a:prstGeom>
        </p:spPr>
      </p:pic>
      <p:sp>
        <p:nvSpPr>
          <p:cNvPr id="119" name="TextBox 118">
            <a:extLst>
              <a:ext uri="{FF2B5EF4-FFF2-40B4-BE49-F238E27FC236}">
                <a16:creationId xmlns:a16="http://schemas.microsoft.com/office/drawing/2014/main" id="{130E6783-5D18-414D-9316-1FC2437738FF}"/>
              </a:ext>
            </a:extLst>
          </p:cNvPr>
          <p:cNvSpPr txBox="1"/>
          <p:nvPr/>
        </p:nvSpPr>
        <p:spPr>
          <a:xfrm>
            <a:off x="5590914" y="1225953"/>
            <a:ext cx="2733964"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Attackers traverse </a:t>
            </a:r>
            <a:b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rapidly across the enterprise</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grpSp>
        <p:nvGrpSpPr>
          <p:cNvPr id="24" name="Group 23">
            <a:extLst>
              <a:ext uri="{FF2B5EF4-FFF2-40B4-BE49-F238E27FC236}">
                <a16:creationId xmlns:a16="http://schemas.microsoft.com/office/drawing/2014/main" id="{DA43ECD8-85DC-4DCD-9FA6-BC588564098F}"/>
              </a:ext>
            </a:extLst>
          </p:cNvPr>
          <p:cNvGrpSpPr/>
          <p:nvPr/>
        </p:nvGrpSpPr>
        <p:grpSpPr>
          <a:xfrm>
            <a:off x="5018903" y="3143924"/>
            <a:ext cx="1554480" cy="913405"/>
            <a:chOff x="4199657" y="3524190"/>
            <a:chExt cx="1335303" cy="766496"/>
          </a:xfrm>
        </p:grpSpPr>
        <p:sp>
          <p:nvSpPr>
            <p:cNvPr id="7" name="Cylinder 6">
              <a:extLst>
                <a:ext uri="{FF2B5EF4-FFF2-40B4-BE49-F238E27FC236}">
                  <a16:creationId xmlns:a16="http://schemas.microsoft.com/office/drawing/2014/main" id="{2D68E079-10F2-49A6-A01E-8631C840B05A}"/>
                </a:ext>
              </a:extLst>
            </p:cNvPr>
            <p:cNvSpPr/>
            <p:nvPr/>
          </p:nvSpPr>
          <p:spPr bwMode="auto">
            <a:xfrm>
              <a:off x="4199657" y="3524190"/>
              <a:ext cx="1335303" cy="766496"/>
            </a:xfrm>
            <a:prstGeom prst="can">
              <a:avLst>
                <a:gd name="adj" fmla="val 19321"/>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8B11C315-D930-4145-BEB0-9992CABE5D7B}"/>
                </a:ext>
              </a:extLst>
            </p:cNvPr>
            <p:cNvSpPr txBox="1"/>
            <p:nvPr/>
          </p:nvSpPr>
          <p:spPr>
            <a:xfrm>
              <a:off x="4593244" y="3857199"/>
              <a:ext cx="630659" cy="180793"/>
            </a:xfrm>
            <a:prstGeom prst="rect">
              <a:avLst/>
            </a:prstGeom>
            <a:noFill/>
            <a:ln w="28575">
              <a:noFill/>
            </a:ln>
          </p:spPr>
          <p:txBody>
            <a:bodyPr wrap="none" lIns="0" tIns="0" rIns="0" bIns="0" rtlCol="0">
              <a:spAutoFit/>
            </a:bodyPr>
            <a:lstStyle>
              <a:defPPr>
                <a:defRPr lang="en-US"/>
              </a:defPPr>
              <a:lvl1pPr algn="ctr">
                <a:defRPr sz="1400">
                  <a:gradFill>
                    <a:gsLst>
                      <a:gs pos="2917">
                        <a:schemeClr val="bg1"/>
                      </a:gs>
                      <a:gs pos="30000">
                        <a:schemeClr val="bg1"/>
                      </a:gs>
                    </a:gsLst>
                    <a:lin ang="540000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Endpoint</a:t>
              </a:r>
            </a:p>
          </p:txBody>
        </p:sp>
      </p:grpSp>
      <p:sp>
        <p:nvSpPr>
          <p:cNvPr id="2" name="Title 1">
            <a:extLst>
              <a:ext uri="{FF2B5EF4-FFF2-40B4-BE49-F238E27FC236}">
                <a16:creationId xmlns:a16="http://schemas.microsoft.com/office/drawing/2014/main" id="{BE79AD0D-729F-4626-AAE9-39CEFFDCEEFC}"/>
              </a:ext>
            </a:extLst>
          </p:cNvPr>
          <p:cNvSpPr>
            <a:spLocks noGrp="1"/>
          </p:cNvSpPr>
          <p:nvPr>
            <p:ph type="title"/>
          </p:nvPr>
        </p:nvSpPr>
        <p:spPr>
          <a:xfrm>
            <a:off x="588263" y="457201"/>
            <a:ext cx="9041422" cy="492443"/>
          </a:xfrm>
        </p:spPr>
        <p:txBody>
          <a:bodyPr/>
          <a:lstStyle/>
          <a:p>
            <a:r>
              <a:rPr lang="en-US" sz="3200"/>
              <a:t>Silos are the Bane of Security Operations</a:t>
            </a:r>
          </a:p>
        </p:txBody>
      </p:sp>
      <p:sp>
        <p:nvSpPr>
          <p:cNvPr id="90" name="Rectangle 89">
            <a:extLst>
              <a:ext uri="{FF2B5EF4-FFF2-40B4-BE49-F238E27FC236}">
                <a16:creationId xmlns:a16="http://schemas.microsoft.com/office/drawing/2014/main" id="{84C63EDB-B1A5-47D8-8EE1-B0680258FC87}"/>
              </a:ext>
            </a:extLst>
          </p:cNvPr>
          <p:cNvSpPr/>
          <p:nvPr/>
        </p:nvSpPr>
        <p:spPr>
          <a:xfrm>
            <a:off x="3737610" y="4119277"/>
            <a:ext cx="4716780" cy="584775"/>
          </a:xfrm>
          <a:prstGeom prst="rect">
            <a:avLst/>
          </a:prstGeom>
          <a:noFill/>
          <a:effectLst>
            <a:outerShdw blurRad="177800" dist="38100" dir="2400000" algn="ctr" rotWithShape="0">
              <a:srgbClr val="C00000">
                <a:alpha val="40000"/>
              </a:srgbClr>
            </a:outerShdw>
          </a:effectLst>
        </p:spPr>
        <p:txBody>
          <a:bodyPr wrap="square" tIns="91440" bIns="9144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51" normalizeH="0" baseline="0" noProof="0">
                <a:ln w="3175">
                  <a:noFill/>
                </a:ln>
                <a:solidFill>
                  <a:sysClr val="windowText" lastClr="000000"/>
                </a:solidFill>
                <a:effectLst/>
                <a:uLnTx/>
                <a:uFillTx/>
                <a:latin typeface="Segoe UI Semibold"/>
                <a:ea typeface="+mn-ea"/>
                <a:cs typeface="Segoe UI" pitchFamily="34" charset="0"/>
              </a:rPr>
              <a:t>Integrating</a:t>
            </a:r>
            <a:r>
              <a:rPr kumimoji="0" lang="en-US" sz="2600" b="0" i="0" u="none" strike="noStrike" kern="1200" cap="none" spc="-51" normalizeH="0" noProof="0">
                <a:ln w="3175">
                  <a:noFill/>
                </a:ln>
                <a:solidFill>
                  <a:sysClr val="windowText" lastClr="000000"/>
                </a:solidFill>
                <a:effectLst/>
                <a:uLnTx/>
                <a:uFillTx/>
                <a:latin typeface="Segoe UI Semibold"/>
                <a:ea typeface="+mn-ea"/>
                <a:cs typeface="Segoe UI" pitchFamily="34" charset="0"/>
              </a:rPr>
              <a:t> </a:t>
            </a:r>
            <a:r>
              <a:rPr kumimoji="0" lang="en-US" sz="2600" b="0" i="0" u="none" strike="noStrike" kern="1200" cap="none" spc="-51" normalizeH="0" baseline="0" noProof="0">
                <a:ln w="3175">
                  <a:noFill/>
                </a:ln>
                <a:solidFill>
                  <a:sysClr val="windowText" lastClr="000000"/>
                </a:solidFill>
                <a:effectLst/>
                <a:uLnTx/>
                <a:uFillTx/>
                <a:latin typeface="Segoe UI Semibold"/>
                <a:ea typeface="+mn-ea"/>
                <a:cs typeface="Segoe UI" pitchFamily="34" charset="0"/>
              </a:rPr>
              <a:t>Silos is Challenging</a:t>
            </a:r>
          </a:p>
        </p:txBody>
      </p:sp>
      <p:grpSp>
        <p:nvGrpSpPr>
          <p:cNvPr id="109" name="Group 108">
            <a:extLst>
              <a:ext uri="{FF2B5EF4-FFF2-40B4-BE49-F238E27FC236}">
                <a16:creationId xmlns:a16="http://schemas.microsoft.com/office/drawing/2014/main" id="{026DFBB4-92E8-4BCA-B988-185F83C8FCF8}"/>
              </a:ext>
            </a:extLst>
          </p:cNvPr>
          <p:cNvGrpSpPr/>
          <p:nvPr/>
        </p:nvGrpSpPr>
        <p:grpSpPr>
          <a:xfrm>
            <a:off x="837848" y="4821556"/>
            <a:ext cx="3753908" cy="1755648"/>
            <a:chOff x="3847909" y="2517384"/>
            <a:chExt cx="3753908" cy="1755648"/>
          </a:xfrm>
        </p:grpSpPr>
        <p:sp>
          <p:nvSpPr>
            <p:cNvPr id="110" name="Rectangle: Rounded Corners 109">
              <a:extLst>
                <a:ext uri="{FF2B5EF4-FFF2-40B4-BE49-F238E27FC236}">
                  <a16:creationId xmlns:a16="http://schemas.microsoft.com/office/drawing/2014/main" id="{BFF37E91-458A-4100-AC0E-DE5035B38560}"/>
                </a:ext>
              </a:extLst>
            </p:cNvPr>
            <p:cNvSpPr/>
            <p:nvPr/>
          </p:nvSpPr>
          <p:spPr bwMode="auto">
            <a:xfrm>
              <a:off x="3847909" y="2517384"/>
              <a:ext cx="3543300" cy="1755648"/>
            </a:xfrm>
            <a:prstGeom prst="roundRect">
              <a:avLst>
                <a:gd name="adj" fmla="val 0"/>
              </a:avLst>
            </a:prstGeom>
            <a:solidFill>
              <a:schemeClr val="bg1"/>
            </a:solidFill>
            <a:ln>
              <a:noFill/>
              <a:headEnd type="none" w="med" len="med"/>
              <a:tailEnd type="none" w="med" len="med"/>
            </a:ln>
            <a:effectLst>
              <a:outerShdw blurRad="1397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all" spc="0" normalizeH="0" baseline="0" noProof="0">
                  <a:ln>
                    <a:noFill/>
                  </a:ln>
                  <a:gradFill>
                    <a:gsLst>
                      <a:gs pos="0">
                        <a:srgbClr val="000000"/>
                      </a:gs>
                      <a:gs pos="100000">
                        <a:srgbClr val="000000"/>
                      </a:gs>
                    </a:gsLst>
                    <a:lin ang="5400000" scaled="1"/>
                  </a:gradFill>
                  <a:effectLst/>
                  <a:uLnTx/>
                  <a:uFillTx/>
                  <a:latin typeface="Segoe UI"/>
                  <a:ea typeface="+mn-ea"/>
                  <a:cs typeface="+mn-cs"/>
                </a:rPr>
                <a:t>MAPPING CHALLENGES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Semibold" panose="020B0702040204020203" pitchFamily="34" charset="0"/>
                </a:rPr>
                <a:t>Tools Pivot on Different Attributes</a:t>
              </a:r>
              <a:endPar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B25DA2B3-CF37-4BE8-85D5-24E825E7C7E5}"/>
                </a:ext>
              </a:extLst>
            </p:cNvPr>
            <p:cNvSpPr txBox="1"/>
            <p:nvPr/>
          </p:nvSpPr>
          <p:spPr>
            <a:xfrm>
              <a:off x="4035777" y="3230079"/>
              <a:ext cx="3566040" cy="442842"/>
            </a:xfrm>
            <a:prstGeom prst="rect">
              <a:avLst/>
            </a:prstGeom>
            <a:noFill/>
          </p:spPr>
          <p:txBody>
            <a:bodyPr wrap="square" lIns="0" tIns="0" rIns="0" bIns="0" numCol="2" spcCol="91440" rtlCol="0">
              <a:noAutofit/>
            </a:bodyPr>
            <a:lstStyle/>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Network IP address</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Computer Name</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Documents</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Device ID</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Email</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Etc.</a:t>
              </a: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grpSp>
        <p:nvGrpSpPr>
          <p:cNvPr id="112" name="Group 111">
            <a:extLst>
              <a:ext uri="{FF2B5EF4-FFF2-40B4-BE49-F238E27FC236}">
                <a16:creationId xmlns:a16="http://schemas.microsoft.com/office/drawing/2014/main" id="{BBF8D73C-7D46-4D99-B1B1-BC4170CDE079}"/>
              </a:ext>
            </a:extLst>
          </p:cNvPr>
          <p:cNvGrpSpPr/>
          <p:nvPr/>
        </p:nvGrpSpPr>
        <p:grpSpPr>
          <a:xfrm>
            <a:off x="4233666" y="4803571"/>
            <a:ext cx="6222884" cy="1755648"/>
            <a:chOff x="184408" y="1921019"/>
            <a:chExt cx="6222884" cy="1755648"/>
          </a:xfrm>
        </p:grpSpPr>
        <p:sp>
          <p:nvSpPr>
            <p:cNvPr id="113" name="Rectangle 112">
              <a:extLst>
                <a:ext uri="{FF2B5EF4-FFF2-40B4-BE49-F238E27FC236}">
                  <a16:creationId xmlns:a16="http://schemas.microsoft.com/office/drawing/2014/main" id="{390E8CE3-5267-45ED-8C1B-98A027F9FCA1}"/>
                </a:ext>
              </a:extLst>
            </p:cNvPr>
            <p:cNvSpPr/>
            <p:nvPr/>
          </p:nvSpPr>
          <p:spPr>
            <a:xfrm>
              <a:off x="184408" y="2925114"/>
              <a:ext cx="4432676" cy="567407"/>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a:ea typeface="+mn-ea"/>
                  <a:cs typeface="Segoe UI" pitchFamily="34" charset="0"/>
                </a:rPr>
                <a:t>MAPPING CHALLENGES</a:t>
              </a:r>
            </a:p>
          </p:txBody>
        </p:sp>
        <p:sp>
          <p:nvSpPr>
            <p:cNvPr id="114" name="Rectangle: Rounded Corners 113">
              <a:extLst>
                <a:ext uri="{FF2B5EF4-FFF2-40B4-BE49-F238E27FC236}">
                  <a16:creationId xmlns:a16="http://schemas.microsoft.com/office/drawing/2014/main" id="{C8A1884D-E771-4DE8-A0BF-A0AE943FB629}"/>
                </a:ext>
              </a:extLst>
            </p:cNvPr>
            <p:cNvSpPr/>
            <p:nvPr/>
          </p:nvSpPr>
          <p:spPr bwMode="auto">
            <a:xfrm>
              <a:off x="516459" y="1921019"/>
              <a:ext cx="5890833" cy="1755648"/>
            </a:xfrm>
            <a:prstGeom prst="roundRect">
              <a:avLst>
                <a:gd name="adj" fmla="val 0"/>
              </a:avLst>
            </a:prstGeom>
            <a:solidFill>
              <a:schemeClr val="bg1"/>
            </a:solidFill>
            <a:ln>
              <a:noFill/>
              <a:headEnd type="none" w="med" len="med"/>
              <a:tailEnd type="none" w="med" len="med"/>
            </a:ln>
            <a:effectLst>
              <a:outerShdw blurRad="1397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all" spc="0" normalizeH="0" baseline="0" noProof="0">
                  <a:ln>
                    <a:noFill/>
                  </a:ln>
                  <a:gradFill>
                    <a:gsLst>
                      <a:gs pos="0">
                        <a:srgbClr val="000000"/>
                      </a:gs>
                      <a:gs pos="100000">
                        <a:srgbClr val="000000"/>
                      </a:gs>
                    </a:gsLst>
                    <a:lin ang="5400000" scaled="1"/>
                  </a:gradFill>
                  <a:effectLst/>
                  <a:uLnTx/>
                  <a:uFillTx/>
                  <a:latin typeface="Segoe UI"/>
                  <a:ea typeface="+mn-ea"/>
                  <a:cs typeface="+mn-cs"/>
                </a:rPr>
                <a:t>STRONG BIASES/TENDENCIES</a:t>
              </a:r>
            </a:p>
          </p:txBody>
        </p:sp>
        <p:sp>
          <p:nvSpPr>
            <p:cNvPr id="115" name="TextBox 114">
              <a:extLst>
                <a:ext uri="{FF2B5EF4-FFF2-40B4-BE49-F238E27FC236}">
                  <a16:creationId xmlns:a16="http://schemas.microsoft.com/office/drawing/2014/main" id="{25C1CCA7-A2C8-49B1-B3D2-651F8E8C4248}"/>
                </a:ext>
              </a:extLst>
            </p:cNvPr>
            <p:cNvSpPr txBox="1"/>
            <p:nvPr/>
          </p:nvSpPr>
          <p:spPr>
            <a:xfrm>
              <a:off x="719051" y="2339950"/>
              <a:ext cx="2859733" cy="442842"/>
            </a:xfrm>
            <a:prstGeom prst="rect">
              <a:avLst/>
            </a:prstGeom>
            <a:noFill/>
          </p:spPr>
          <p:txBody>
            <a:bodyPr wrap="square" lIns="0" tIns="0" rIns="0" bIns="0" numCol="1" spcCol="91440" rtlCol="0">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0">
                        <a:srgbClr val="0078D4"/>
                      </a:gs>
                      <a:gs pos="100000">
                        <a:srgbClr val="0078D4"/>
                      </a:gs>
                    </a:gsLst>
                    <a:lin ang="5400000" scaled="1"/>
                  </a:gradFill>
                  <a:effectLst/>
                  <a:uLnTx/>
                  <a:uFillTx/>
                  <a:latin typeface="Segoe UI Semibold"/>
                  <a:ea typeface="+mn-ea"/>
                  <a:cs typeface="Segoe UI Semibold" panose="020B0702040204020203" pitchFamily="34" charset="0"/>
                </a:rPr>
                <a:t>Identity</a:t>
              </a:r>
            </a:p>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Reports only high-quality alerts because </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Analysts have alert fatigue, resist new tools</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Analysts have network background and value of Identity isn’t self evident</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endParaRP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6" name="TextBox 115">
              <a:extLst>
                <a:ext uri="{FF2B5EF4-FFF2-40B4-BE49-F238E27FC236}">
                  <a16:creationId xmlns:a16="http://schemas.microsoft.com/office/drawing/2014/main" id="{339F8805-4079-4680-A0B7-90C9A359C502}"/>
                </a:ext>
              </a:extLst>
            </p:cNvPr>
            <p:cNvSpPr txBox="1"/>
            <p:nvPr/>
          </p:nvSpPr>
          <p:spPr>
            <a:xfrm>
              <a:off x="3895342" y="2339950"/>
              <a:ext cx="2143835" cy="442842"/>
            </a:xfrm>
            <a:prstGeom prst="rect">
              <a:avLst/>
            </a:prstGeom>
            <a:noFill/>
          </p:spPr>
          <p:txBody>
            <a:bodyPr wrap="square" lIns="0" tIns="0" rIns="0" bIns="0" numCol="1" spcCol="91440" rtlCol="0">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0">
                        <a:srgbClr val="243A5E"/>
                      </a:gs>
                      <a:gs pos="100000">
                        <a:srgbClr val="243A5E"/>
                      </a:gs>
                    </a:gsLst>
                    <a:lin ang="5400000" scaled="1"/>
                  </a:gradFill>
                  <a:effectLst/>
                  <a:uLnTx/>
                  <a:uFillTx/>
                  <a:latin typeface="Segoe UI Semibold"/>
                  <a:ea typeface="+mn-ea"/>
                  <a:cs typeface="Segoe UI Semibold" panose="020B0702040204020203" pitchFamily="34" charset="0"/>
                </a:rPr>
                <a:t>Endpoint </a:t>
              </a:r>
            </a:p>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Verbose alert reporting</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AV testing focuses on “not </a:t>
              </a:r>
              <a:b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missing” malware</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Reporting more improves showing in AV Testing reports</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endParaRP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cxnSp>
          <p:nvCxnSpPr>
            <p:cNvPr id="117" name="Straight Arrow Connector 116">
              <a:extLst>
                <a:ext uri="{FF2B5EF4-FFF2-40B4-BE49-F238E27FC236}">
                  <a16:creationId xmlns:a16="http://schemas.microsoft.com/office/drawing/2014/main" id="{8AD2EBEB-4F63-4FC1-BCB5-84BDB9824A8A}"/>
                </a:ext>
              </a:extLst>
            </p:cNvPr>
            <p:cNvCxnSpPr>
              <a:cxnSpLocks/>
            </p:cNvCxnSpPr>
            <p:nvPr/>
          </p:nvCxnSpPr>
          <p:spPr>
            <a:xfrm>
              <a:off x="1453662" y="2462066"/>
              <a:ext cx="2280768" cy="0"/>
            </a:xfrm>
            <a:prstGeom prst="straightConnector1">
              <a:avLst/>
            </a:prstGeom>
            <a:ln w="31750">
              <a:gradFill>
                <a:gsLst>
                  <a:gs pos="0">
                    <a:schemeClr val="accent1"/>
                  </a:gs>
                  <a:gs pos="100000">
                    <a:schemeClr val="accent2"/>
                  </a:gs>
                </a:gsLst>
                <a:lin ang="0" scaled="0"/>
              </a:gra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18" name="Rectangle: Rounded Corners 117">
            <a:extLst>
              <a:ext uri="{FF2B5EF4-FFF2-40B4-BE49-F238E27FC236}">
                <a16:creationId xmlns:a16="http://schemas.microsoft.com/office/drawing/2014/main" id="{269CC23D-3A1B-48C6-AA21-AB354B9B2C2E}"/>
              </a:ext>
            </a:extLst>
          </p:cNvPr>
          <p:cNvSpPr/>
          <p:nvPr/>
        </p:nvSpPr>
        <p:spPr bwMode="auto">
          <a:xfrm>
            <a:off x="10645782" y="4803571"/>
            <a:ext cx="843167" cy="1755648"/>
          </a:xfrm>
          <a:prstGeom prst="roundRect">
            <a:avLst>
              <a:gd name="adj" fmla="val 0"/>
            </a:avLst>
          </a:prstGeom>
          <a:solidFill>
            <a:schemeClr val="bg1"/>
          </a:solidFill>
          <a:ln>
            <a:noFill/>
            <a:headEnd type="none" w="med" len="med"/>
            <a:tailEnd type="none" w="med" len="med"/>
          </a:ln>
          <a:effectLst>
            <a:outerShdw blurRad="1397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1" i="0" u="none" strike="noStrike" kern="1200" cap="all" spc="0" normalizeH="0" baseline="0" noProof="0">
                <a:ln>
                  <a:noFill/>
                </a:ln>
                <a:gradFill>
                  <a:gsLst>
                    <a:gs pos="0">
                      <a:srgbClr val="000000"/>
                    </a:gs>
                    <a:gs pos="100000">
                      <a:srgbClr val="000000"/>
                    </a:gs>
                  </a:gsLst>
                  <a:lin ang="5400000" scaled="1"/>
                </a:gradFill>
                <a:effectLst/>
                <a:uLnTx/>
                <a:uFillTx/>
                <a:latin typeface="Segoe UI"/>
                <a:ea typeface="+mn-ea"/>
                <a:cs typeface="+mn-cs"/>
              </a:rPr>
              <a:t>…</a:t>
            </a:r>
          </a:p>
        </p:txBody>
      </p:sp>
      <p:sp>
        <p:nvSpPr>
          <p:cNvPr id="120" name="Rectangle 119">
            <a:extLst>
              <a:ext uri="{FF2B5EF4-FFF2-40B4-BE49-F238E27FC236}">
                <a16:creationId xmlns:a16="http://schemas.microsoft.com/office/drawing/2014/main" id="{AAB0AF7C-F0E5-4CA3-9046-AEE2E7A56D92}"/>
              </a:ext>
            </a:extLst>
          </p:cNvPr>
          <p:cNvSpPr/>
          <p:nvPr/>
        </p:nvSpPr>
        <p:spPr>
          <a:xfrm>
            <a:off x="891503" y="1294755"/>
            <a:ext cx="211295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Defender Silos make chasing them difficult</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cxnSp>
        <p:nvCxnSpPr>
          <p:cNvPr id="123" name="Straight Connector 122">
            <a:extLst>
              <a:ext uri="{FF2B5EF4-FFF2-40B4-BE49-F238E27FC236}">
                <a16:creationId xmlns:a16="http://schemas.microsoft.com/office/drawing/2014/main" id="{909949AE-D065-4399-A372-9AB93F5A28AF}"/>
              </a:ext>
            </a:extLst>
          </p:cNvPr>
          <p:cNvCxnSpPr>
            <a:cxnSpLocks/>
            <a:stCxn id="120" idx="2"/>
          </p:cNvCxnSpPr>
          <p:nvPr/>
        </p:nvCxnSpPr>
        <p:spPr>
          <a:xfrm>
            <a:off x="1947980" y="1817975"/>
            <a:ext cx="0" cy="409658"/>
          </a:xfrm>
          <a:prstGeom prst="line">
            <a:avLst/>
          </a:prstGeom>
          <a:ln w="22225">
            <a:solidFill>
              <a:schemeClr val="tx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DDB5AC1-9C55-4D62-AE8C-23205E3D9C2A}"/>
              </a:ext>
            </a:extLst>
          </p:cNvPr>
          <p:cNvCxnSpPr>
            <a:cxnSpLocks/>
          </p:cNvCxnSpPr>
          <p:nvPr/>
        </p:nvCxnSpPr>
        <p:spPr>
          <a:xfrm flipV="1">
            <a:off x="8072940" y="1365635"/>
            <a:ext cx="781613" cy="2157"/>
          </a:xfrm>
          <a:prstGeom prst="line">
            <a:avLst/>
          </a:prstGeom>
          <a:ln w="22225">
            <a:solidFill>
              <a:schemeClr val="tx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4" name="Arrow: Right 3">
            <a:extLst>
              <a:ext uri="{FF2B5EF4-FFF2-40B4-BE49-F238E27FC236}">
                <a16:creationId xmlns:a16="http://schemas.microsoft.com/office/drawing/2014/main" id="{3AC3A9C8-46D4-4534-99EB-E85D57CA9AA4}"/>
              </a:ext>
            </a:extLst>
          </p:cNvPr>
          <p:cNvSpPr/>
          <p:nvPr/>
        </p:nvSpPr>
        <p:spPr bwMode="auto">
          <a:xfrm>
            <a:off x="837847" y="4150028"/>
            <a:ext cx="2899763" cy="542776"/>
          </a:xfrm>
          <a:prstGeom prst="rightArrow">
            <a:avLst/>
          </a:prstGeom>
          <a:solidFill>
            <a:schemeClr val="tx1"/>
          </a:solidFill>
          <a:effectLst>
            <a:outerShdw blurRad="177800" dist="38100" dir="2400000" algn="ctr" rotWithShape="0">
              <a:prstClr val="black">
                <a:alpha val="40000"/>
              </a:prstClr>
            </a:outerShdw>
          </a:effectLst>
        </p:spPr>
        <p:txBody>
          <a:bodyPr wrap="square" tIns="91440" bIns="91440" anchor="ctr" anchorCtr="0">
            <a:noAutofit/>
          </a:bodyPr>
          <a:lstStyle/>
          <a:p>
            <a:pPr algn="ctr"/>
            <a:endParaRPr lang="en-US" sz="2000" spc="-51">
              <a:ln w="3175">
                <a:noFill/>
              </a:ln>
              <a:gradFill>
                <a:gsLst>
                  <a:gs pos="1250">
                    <a:srgbClr val="FFFFFF"/>
                  </a:gs>
                  <a:gs pos="100000">
                    <a:srgbClr val="FFFFFF"/>
                  </a:gs>
                </a:gsLst>
                <a:lin ang="5400000" scaled="0"/>
              </a:gradFill>
              <a:latin typeface="Segoe UI Semibold"/>
              <a:cs typeface="Segoe UI" pitchFamily="34" charset="0"/>
            </a:endParaRPr>
          </a:p>
        </p:txBody>
      </p:sp>
      <p:sp>
        <p:nvSpPr>
          <p:cNvPr id="5" name="Arrow: Right 4">
            <a:extLst>
              <a:ext uri="{FF2B5EF4-FFF2-40B4-BE49-F238E27FC236}">
                <a16:creationId xmlns:a16="http://schemas.microsoft.com/office/drawing/2014/main" id="{A83ACF45-301B-46C2-82CE-DA030572B555}"/>
              </a:ext>
            </a:extLst>
          </p:cNvPr>
          <p:cNvSpPr/>
          <p:nvPr/>
        </p:nvSpPr>
        <p:spPr bwMode="auto">
          <a:xfrm rot="10800000">
            <a:off x="8454390" y="4150028"/>
            <a:ext cx="3033510" cy="542776"/>
          </a:xfrm>
          <a:prstGeom prst="rightArrow">
            <a:avLst/>
          </a:prstGeom>
          <a:solidFill>
            <a:schemeClr val="tx1"/>
          </a:solidFill>
          <a:effectLst>
            <a:outerShdw blurRad="177800" dist="38100" dir="2400000" algn="ctr" rotWithShape="0">
              <a:prstClr val="black">
                <a:alpha val="40000"/>
              </a:prstClr>
            </a:outerShdw>
          </a:effectLst>
        </p:spPr>
        <p:txBody>
          <a:bodyPr wrap="square" tIns="91440" bIns="91440" anchor="ctr" anchorCtr="0">
            <a:noAutofit/>
          </a:bodyPr>
          <a:lstStyle/>
          <a:p>
            <a:pPr algn="ctr"/>
            <a:endParaRPr lang="en-US" sz="2000" spc="-51">
              <a:ln w="3175">
                <a:noFill/>
              </a:ln>
              <a:gradFill>
                <a:gsLst>
                  <a:gs pos="1250">
                    <a:srgbClr val="FFFFFF"/>
                  </a:gs>
                  <a:gs pos="100000">
                    <a:srgbClr val="FFFFFF"/>
                  </a:gs>
                </a:gsLst>
                <a:lin ang="5400000" scaled="0"/>
              </a:gradFill>
              <a:latin typeface="Segoe UI Semibold"/>
              <a:cs typeface="Segoe UI" pitchFamily="34" charset="0"/>
            </a:endParaRPr>
          </a:p>
        </p:txBody>
      </p:sp>
    </p:spTree>
    <p:extLst>
      <p:ext uri="{BB962C8B-B14F-4D97-AF65-F5344CB8AC3E}">
        <p14:creationId xmlns:p14="http://schemas.microsoft.com/office/powerpoint/2010/main" val="1463447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1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1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1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20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500"/>
                                        <p:tgtEl>
                                          <p:spTgt spid="1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63" presetClass="path" presetSubtype="0" decel="100000" fill="hold" nodeType="withEffect">
                                  <p:stCondLst>
                                    <p:cond delay="0"/>
                                  </p:stCondLst>
                                  <p:childTnLst>
                                    <p:animMotion origin="layout" path="M -3.33333E-6 -4.07407E-6 L -0.22422 0.07292 " pathEditMode="relative" rAng="0" ptsTypes="AA">
                                      <p:cBhvr>
                                        <p:cTn id="26" dur="750" spd="-100000" fill="hold"/>
                                        <p:tgtEl>
                                          <p:spTgt spid="10"/>
                                        </p:tgtEl>
                                        <p:attrNameLst>
                                          <p:attrName>ppt_x</p:attrName>
                                          <p:attrName>ppt_y</p:attrName>
                                        </p:attrNameLst>
                                      </p:cBhvr>
                                      <p:rCtr x="-11211" y="3634"/>
                                    </p:animMotion>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119"/>
                                        </p:tgtEl>
                                        <p:attrNameLst>
                                          <p:attrName>style.visibility</p:attrName>
                                        </p:attrNameLst>
                                      </p:cBhvr>
                                      <p:to>
                                        <p:strVal val="visible"/>
                                      </p:to>
                                    </p:set>
                                    <p:animEffect transition="in" filter="fade">
                                      <p:cBhvr>
                                        <p:cTn id="30" dur="500"/>
                                        <p:tgtEl>
                                          <p:spTgt spid="119"/>
                                        </p:tgtEl>
                                      </p:cBhvr>
                                    </p:animEffect>
                                  </p:childTnLst>
                                </p:cTn>
                              </p:par>
                              <p:par>
                                <p:cTn id="31" presetID="22" presetClass="entr" presetSubtype="1" fill="hold" nodeType="withEffect">
                                  <p:stCondLst>
                                    <p:cond delay="0"/>
                                  </p:stCondLst>
                                  <p:childTnLst>
                                    <p:set>
                                      <p:cBhvr>
                                        <p:cTn id="32" dur="1" fill="hold">
                                          <p:stCondLst>
                                            <p:cond delay="0"/>
                                          </p:stCondLst>
                                        </p:cTn>
                                        <p:tgtEl>
                                          <p:spTgt spid="124"/>
                                        </p:tgtEl>
                                        <p:attrNameLst>
                                          <p:attrName>style.visibility</p:attrName>
                                        </p:attrNameLst>
                                      </p:cBhvr>
                                      <p:to>
                                        <p:strVal val="visible"/>
                                      </p:to>
                                    </p:set>
                                    <p:animEffect transition="in" filter="wipe(up)">
                                      <p:cBhvr>
                                        <p:cTn id="33" dur="500"/>
                                        <p:tgtEl>
                                          <p:spTgt spid="124"/>
                                        </p:tgtEl>
                                      </p:cBhvr>
                                    </p:animEffect>
                                  </p:childTnLst>
                                </p:cTn>
                              </p:par>
                            </p:childTnLst>
                          </p:cTn>
                        </p:par>
                        <p:par>
                          <p:cTn id="34" fill="hold">
                            <p:stCondLst>
                              <p:cond delay="1250"/>
                            </p:stCondLst>
                            <p:childTnLst>
                              <p:par>
                                <p:cTn id="35" presetID="10"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63" presetClass="path" presetSubtype="0" decel="100000" fill="hold" nodeType="withEffect">
                                  <p:stCondLst>
                                    <p:cond delay="0"/>
                                  </p:stCondLst>
                                  <p:childTnLst>
                                    <p:animMotion origin="layout" path="M -4.16667E-7 -7.40741E-7 L -0.09349 -7.40741E-7 " pathEditMode="relative" rAng="0" ptsTypes="AA">
                                      <p:cBhvr>
                                        <p:cTn id="39" dur="750" spd="-100000" fill="hold"/>
                                        <p:tgtEl>
                                          <p:spTgt spid="9"/>
                                        </p:tgtEl>
                                        <p:attrNameLst>
                                          <p:attrName>ppt_x</p:attrName>
                                          <p:attrName>ppt_y</p:attrName>
                                        </p:attrNameLst>
                                      </p:cBhvr>
                                      <p:rCtr x="-4674" y="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20"/>
                                        </p:tgtEl>
                                        <p:attrNameLst>
                                          <p:attrName>style.visibility</p:attrName>
                                        </p:attrNameLst>
                                      </p:cBhvr>
                                      <p:to>
                                        <p:strVal val="visible"/>
                                      </p:to>
                                    </p:set>
                                    <p:animEffect transition="in" filter="fade">
                                      <p:cBhvr>
                                        <p:cTn id="43" dur="500"/>
                                        <p:tgtEl>
                                          <p:spTgt spid="120"/>
                                        </p:tgtEl>
                                      </p:cBhvr>
                                    </p:animEffect>
                                  </p:childTnLst>
                                </p:cTn>
                              </p:par>
                              <p:par>
                                <p:cTn id="44" presetID="22" presetClass="entr" presetSubtype="1" fill="hold" nodeType="withEffect">
                                  <p:stCondLst>
                                    <p:cond delay="0"/>
                                  </p:stCondLst>
                                  <p:childTnLst>
                                    <p:set>
                                      <p:cBhvr>
                                        <p:cTn id="45" dur="1" fill="hold">
                                          <p:stCondLst>
                                            <p:cond delay="0"/>
                                          </p:stCondLst>
                                        </p:cTn>
                                        <p:tgtEl>
                                          <p:spTgt spid="123"/>
                                        </p:tgtEl>
                                        <p:attrNameLst>
                                          <p:attrName>style.visibility</p:attrName>
                                        </p:attrNameLst>
                                      </p:cBhvr>
                                      <p:to>
                                        <p:strVal val="visible"/>
                                      </p:to>
                                    </p:set>
                                    <p:animEffect transition="in" filter="wipe(up)">
                                      <p:cBhvr>
                                        <p:cTn id="46" dur="500"/>
                                        <p:tgtEl>
                                          <p:spTgt spid="12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left)">
                                      <p:cBhvr>
                                        <p:cTn id="51" dur="500"/>
                                        <p:tgtEl>
                                          <p:spTgt spid="4"/>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right)">
                                      <p:cBhvr>
                                        <p:cTn id="54" dur="500"/>
                                        <p:tgtEl>
                                          <p:spTgt spid="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500"/>
                                        <p:tgtEl>
                                          <p:spTgt spid="90"/>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109"/>
                                        </p:tgtEl>
                                        <p:attrNameLst>
                                          <p:attrName>style.visibility</p:attrName>
                                        </p:attrNameLst>
                                      </p:cBhvr>
                                      <p:to>
                                        <p:strVal val="visible"/>
                                      </p:to>
                                    </p:set>
                                    <p:animEffect transition="in" filter="fade">
                                      <p:cBhvr>
                                        <p:cTn id="61" dur="500"/>
                                        <p:tgtEl>
                                          <p:spTgt spid="109"/>
                                        </p:tgtEl>
                                      </p:cBhvr>
                                    </p:animEffect>
                                  </p:childTnLst>
                                </p:cTn>
                              </p:par>
                              <p:par>
                                <p:cTn id="62" presetID="10" presetClass="entr" presetSubtype="0" fill="hold" nodeType="withEffect">
                                  <p:stCondLst>
                                    <p:cond delay="250"/>
                                  </p:stCondLst>
                                  <p:childTnLst>
                                    <p:set>
                                      <p:cBhvr>
                                        <p:cTn id="63" dur="1" fill="hold">
                                          <p:stCondLst>
                                            <p:cond delay="0"/>
                                          </p:stCondLst>
                                        </p:cTn>
                                        <p:tgtEl>
                                          <p:spTgt spid="112"/>
                                        </p:tgtEl>
                                        <p:attrNameLst>
                                          <p:attrName>style.visibility</p:attrName>
                                        </p:attrNameLst>
                                      </p:cBhvr>
                                      <p:to>
                                        <p:strVal val="visible"/>
                                      </p:to>
                                    </p:set>
                                    <p:animEffect transition="in" filter="fade">
                                      <p:cBhvr>
                                        <p:cTn id="64" dur="500"/>
                                        <p:tgtEl>
                                          <p:spTgt spid="112"/>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118"/>
                                        </p:tgtEl>
                                        <p:attrNameLst>
                                          <p:attrName>style.visibility</p:attrName>
                                        </p:attrNameLst>
                                      </p:cBhvr>
                                      <p:to>
                                        <p:strVal val="visible"/>
                                      </p:to>
                                    </p:set>
                                    <p:animEffect transition="in" filter="fade">
                                      <p:cBhvr>
                                        <p:cTn id="6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90" grpId="0"/>
      <p:bldP spid="118" grpId="0" animBg="1"/>
      <p:bldP spid="120" grpId="0"/>
      <p:bldP spid="4"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L-Shape 40">
            <a:extLst>
              <a:ext uri="{FF2B5EF4-FFF2-40B4-BE49-F238E27FC236}">
                <a16:creationId xmlns:a16="http://schemas.microsoft.com/office/drawing/2014/main" id="{53540A76-F441-4255-AEF8-9598EB4B6C69}"/>
              </a:ext>
            </a:extLst>
          </p:cNvPr>
          <p:cNvSpPr/>
          <p:nvPr/>
        </p:nvSpPr>
        <p:spPr bwMode="auto">
          <a:xfrm flipH="1" flipV="1">
            <a:off x="4391990" y="1509173"/>
            <a:ext cx="7571587" cy="4752479"/>
          </a:xfrm>
          <a:prstGeom prst="corner">
            <a:avLst>
              <a:gd name="adj1" fmla="val 4497"/>
              <a:gd name="adj2" fmla="val 35971"/>
            </a:avLst>
          </a:prstGeom>
          <a:solidFill>
            <a:schemeClr val="bg1"/>
          </a:solidFill>
          <a:ln>
            <a:noFill/>
          </a:ln>
          <a:effectLst>
            <a:outerShdw blurRad="190500" dist="381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320040" rIns="91440" bIns="91440" numCol="1" spcCol="0" rtlCol="0" fromWordArt="0" anchor="t" anchorCtr="0" forceAA="0" compatLnSpc="1">
            <a:prstTxWarp prst="textNoShape">
              <a:avLst/>
            </a:prstTxWarp>
            <a:noAutofit/>
          </a:bodyPr>
          <a:lstStyle/>
          <a:p>
            <a:pPr marL="5888038" algn="ctr" defTabSz="932472" fontAlgn="base">
              <a:spcBef>
                <a:spcPct val="0"/>
              </a:spcBef>
              <a:spcAft>
                <a:spcPct val="0"/>
              </a:spcAft>
            </a:pPr>
            <a:endParaRPr lang="en-US" sz="1400" b="1" err="1">
              <a:gradFill>
                <a:gsLst>
                  <a:gs pos="83000">
                    <a:srgbClr val="0078D4"/>
                  </a:gs>
                  <a:gs pos="100000">
                    <a:srgbClr val="0078D4"/>
                  </a:gs>
                </a:gsLst>
                <a:lin ang="5400000" scaled="1"/>
              </a:gradFill>
              <a:latin typeface="Segoe UI"/>
              <a:cs typeface="Segoe UI" pitchFamily="34" charset="0"/>
            </a:endParaRPr>
          </a:p>
        </p:txBody>
      </p:sp>
      <p:cxnSp>
        <p:nvCxnSpPr>
          <p:cNvPr id="303" name="Straight Connector 302">
            <a:extLst>
              <a:ext uri="{FF2B5EF4-FFF2-40B4-BE49-F238E27FC236}">
                <a16:creationId xmlns:a16="http://schemas.microsoft.com/office/drawing/2014/main" id="{5BA6E902-1C6C-4B32-BB84-17A12526FE2E}"/>
              </a:ext>
            </a:extLst>
          </p:cNvPr>
          <p:cNvCxnSpPr>
            <a:cxnSpLocks/>
          </p:cNvCxnSpPr>
          <p:nvPr/>
        </p:nvCxnSpPr>
        <p:spPr>
          <a:xfrm>
            <a:off x="3410174" y="3435067"/>
            <a:ext cx="8027269" cy="0"/>
          </a:xfrm>
          <a:prstGeom prst="line">
            <a:avLst/>
          </a:prstGeom>
          <a:ln w="31750">
            <a:solidFill>
              <a:schemeClr val="accent5">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D13E542-DC72-44E2-B6B7-17461C98AF8E}"/>
              </a:ext>
            </a:extLst>
          </p:cNvPr>
          <p:cNvCxnSpPr>
            <a:cxnSpLocks/>
          </p:cNvCxnSpPr>
          <p:nvPr/>
        </p:nvCxnSpPr>
        <p:spPr>
          <a:xfrm>
            <a:off x="3200400" y="2651721"/>
            <a:ext cx="8342243" cy="0"/>
          </a:xfrm>
          <a:prstGeom prst="line">
            <a:avLst/>
          </a:prstGeom>
          <a:ln w="31750">
            <a:solidFill>
              <a:schemeClr val="accent5">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A9FEB0C0-EBA3-49AB-88D9-395635A9045C}"/>
              </a:ext>
            </a:extLst>
          </p:cNvPr>
          <p:cNvCxnSpPr>
            <a:cxnSpLocks/>
          </p:cNvCxnSpPr>
          <p:nvPr/>
        </p:nvCxnSpPr>
        <p:spPr>
          <a:xfrm>
            <a:off x="3489439" y="4338662"/>
            <a:ext cx="7995556" cy="0"/>
          </a:xfrm>
          <a:prstGeom prst="line">
            <a:avLst/>
          </a:prstGeom>
          <a:ln w="31750">
            <a:solidFill>
              <a:schemeClr val="accent5">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0AE10C93-C6E7-489A-8CF8-6C72B317B917}"/>
              </a:ext>
            </a:extLst>
          </p:cNvPr>
          <p:cNvCxnSpPr>
            <a:cxnSpLocks/>
          </p:cNvCxnSpPr>
          <p:nvPr/>
        </p:nvCxnSpPr>
        <p:spPr>
          <a:xfrm>
            <a:off x="3200400" y="5991675"/>
            <a:ext cx="6745745" cy="0"/>
          </a:xfrm>
          <a:prstGeom prst="line">
            <a:avLst/>
          </a:prstGeom>
          <a:ln w="31750">
            <a:solidFill>
              <a:schemeClr val="accent5">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7B7B83C-6350-44EB-A951-95796816A46F}"/>
              </a:ext>
            </a:extLst>
          </p:cNvPr>
          <p:cNvCxnSpPr>
            <a:cxnSpLocks/>
          </p:cNvCxnSpPr>
          <p:nvPr/>
        </p:nvCxnSpPr>
        <p:spPr>
          <a:xfrm>
            <a:off x="2395330" y="5432204"/>
            <a:ext cx="9399192" cy="18924"/>
          </a:xfrm>
          <a:prstGeom prst="line">
            <a:avLst/>
          </a:prstGeom>
          <a:ln w="31750">
            <a:solidFill>
              <a:schemeClr val="accent5">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E79AD0D-729F-4626-AAE9-39CEFFDCEEFC}"/>
              </a:ext>
            </a:extLst>
          </p:cNvPr>
          <p:cNvSpPr>
            <a:spLocks noGrp="1"/>
          </p:cNvSpPr>
          <p:nvPr>
            <p:ph type="title"/>
          </p:nvPr>
        </p:nvSpPr>
        <p:spPr>
          <a:xfrm>
            <a:off x="588263" y="457200"/>
            <a:ext cx="5245877" cy="553998"/>
          </a:xfrm>
        </p:spPr>
        <p:txBody>
          <a:bodyPr/>
          <a:lstStyle/>
          <a:p>
            <a:r>
              <a:rPr lang="en-US"/>
              <a:t>Converging Tools &amp; Data</a:t>
            </a:r>
          </a:p>
        </p:txBody>
      </p:sp>
      <p:sp>
        <p:nvSpPr>
          <p:cNvPr id="98" name="Rectangle 97">
            <a:extLst>
              <a:ext uri="{FF2B5EF4-FFF2-40B4-BE49-F238E27FC236}">
                <a16:creationId xmlns:a16="http://schemas.microsoft.com/office/drawing/2014/main" id="{DF909D8D-5FAC-4D58-9EFB-CFEEEDF4395A}"/>
              </a:ext>
            </a:extLst>
          </p:cNvPr>
          <p:cNvSpPr/>
          <p:nvPr/>
        </p:nvSpPr>
        <p:spPr>
          <a:xfrm>
            <a:off x="588263" y="996635"/>
            <a:ext cx="7127592" cy="461665"/>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1" normalizeH="0" baseline="0" noProof="0">
                <a:ln w="3175">
                  <a:noFill/>
                </a:ln>
                <a:gradFill>
                  <a:gsLst>
                    <a:gs pos="1250">
                      <a:srgbClr val="000000"/>
                    </a:gs>
                    <a:gs pos="100000">
                      <a:srgbClr val="000000"/>
                    </a:gs>
                  </a:gsLst>
                  <a:lin ang="5400000" scaled="0"/>
                </a:gradFill>
                <a:effectLst/>
                <a:uLnTx/>
                <a:uFillTx/>
                <a:latin typeface="Segoe UI"/>
                <a:ea typeface="+mn-ea"/>
                <a:cs typeface="Segoe UI" pitchFamily="34" charset="0"/>
              </a:rPr>
              <a:t>Engineering a single seamless system with automation</a:t>
            </a:r>
          </a:p>
        </p:txBody>
      </p:sp>
      <p:grpSp>
        <p:nvGrpSpPr>
          <p:cNvPr id="5" name="Group 4">
            <a:extLst>
              <a:ext uri="{FF2B5EF4-FFF2-40B4-BE49-F238E27FC236}">
                <a16:creationId xmlns:a16="http://schemas.microsoft.com/office/drawing/2014/main" id="{D4C7D1D8-DC9C-475A-BEA3-BD19407261BC}"/>
              </a:ext>
            </a:extLst>
          </p:cNvPr>
          <p:cNvGrpSpPr/>
          <p:nvPr/>
        </p:nvGrpSpPr>
        <p:grpSpPr>
          <a:xfrm>
            <a:off x="11063508" y="5614382"/>
            <a:ext cx="373935" cy="90612"/>
            <a:chOff x="10737135" y="5537649"/>
            <a:chExt cx="373935" cy="90612"/>
          </a:xfrm>
          <a:solidFill>
            <a:schemeClr val="bg1"/>
          </a:solidFill>
        </p:grpSpPr>
        <p:sp>
          <p:nvSpPr>
            <p:cNvPr id="186" name="Oval 185">
              <a:extLst>
                <a:ext uri="{FF2B5EF4-FFF2-40B4-BE49-F238E27FC236}">
                  <a16:creationId xmlns:a16="http://schemas.microsoft.com/office/drawing/2014/main" id="{C04B5C69-4B69-4E04-9C9A-E4544D09122F}"/>
                </a:ext>
              </a:extLst>
            </p:cNvPr>
            <p:cNvSpPr/>
            <p:nvPr/>
          </p:nvSpPr>
          <p:spPr bwMode="auto">
            <a:xfrm>
              <a:off x="10737135" y="5537649"/>
              <a:ext cx="90614" cy="9061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FA414005-4D44-4D14-A1A3-235354DA7F54}"/>
                </a:ext>
              </a:extLst>
            </p:cNvPr>
            <p:cNvSpPr/>
            <p:nvPr/>
          </p:nvSpPr>
          <p:spPr bwMode="auto">
            <a:xfrm>
              <a:off x="10878796" y="5537649"/>
              <a:ext cx="90614" cy="9061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149A8377-598E-419A-9A8E-C080932B8BE5}"/>
                </a:ext>
              </a:extLst>
            </p:cNvPr>
            <p:cNvSpPr/>
            <p:nvPr/>
          </p:nvSpPr>
          <p:spPr bwMode="auto">
            <a:xfrm>
              <a:off x="11020456" y="5537649"/>
              <a:ext cx="90614" cy="9061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 name="Rectangle: Rounded Corners 16">
            <a:extLst>
              <a:ext uri="{FF2B5EF4-FFF2-40B4-BE49-F238E27FC236}">
                <a16:creationId xmlns:a16="http://schemas.microsoft.com/office/drawing/2014/main" id="{C019CD3D-A04E-4C8C-A4AD-B5FA5BF65495}"/>
              </a:ext>
            </a:extLst>
          </p:cNvPr>
          <p:cNvSpPr/>
          <p:nvPr/>
        </p:nvSpPr>
        <p:spPr bwMode="auto">
          <a:xfrm>
            <a:off x="4399844" y="1775428"/>
            <a:ext cx="5766472" cy="505150"/>
          </a:xfrm>
          <a:prstGeom prst="roundRect">
            <a:avLst>
              <a:gd name="adj" fmla="val 0"/>
            </a:avLst>
          </a:prstGeom>
          <a:solidFill>
            <a:schemeClr val="accent1"/>
          </a:solidFill>
          <a:ln>
            <a:noFill/>
          </a:ln>
          <a:effectLst>
            <a:outerShdw blurRad="1905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Segoe UI" pitchFamily="34" charset="0"/>
              </a:rPr>
              <a:t>Microsoft 365 Defender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1"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Incidents, investigations, threat hunting, threat analytics</a:t>
            </a:r>
          </a:p>
        </p:txBody>
      </p:sp>
      <p:grpSp>
        <p:nvGrpSpPr>
          <p:cNvPr id="32" name="Group 31">
            <a:extLst>
              <a:ext uri="{FF2B5EF4-FFF2-40B4-BE49-F238E27FC236}">
                <a16:creationId xmlns:a16="http://schemas.microsoft.com/office/drawing/2014/main" id="{2B2700B8-F3A0-4756-A1C5-92A6967E1790}"/>
              </a:ext>
            </a:extLst>
          </p:cNvPr>
          <p:cNvGrpSpPr/>
          <p:nvPr/>
        </p:nvGrpSpPr>
        <p:grpSpPr>
          <a:xfrm>
            <a:off x="5121546" y="5228679"/>
            <a:ext cx="6135280" cy="12701"/>
            <a:chOff x="5121546" y="5228679"/>
            <a:chExt cx="6135280" cy="12701"/>
          </a:xfrm>
        </p:grpSpPr>
        <p:cxnSp>
          <p:nvCxnSpPr>
            <p:cNvPr id="19" name="Connector: Elbow 18">
              <a:extLst>
                <a:ext uri="{FF2B5EF4-FFF2-40B4-BE49-F238E27FC236}">
                  <a16:creationId xmlns:a16="http://schemas.microsoft.com/office/drawing/2014/main" id="{47E8D71C-7C79-4E0A-934D-EC9EDAEA8991}"/>
                </a:ext>
              </a:extLst>
            </p:cNvPr>
            <p:cNvCxnSpPr>
              <a:cxnSpLocks/>
            </p:cNvCxnSpPr>
            <p:nvPr/>
          </p:nvCxnSpPr>
          <p:spPr>
            <a:xfrm rot="5400000" flipH="1" flipV="1">
              <a:off x="5834863" y="4515362"/>
              <a:ext cx="12700" cy="1439334"/>
            </a:xfrm>
            <a:prstGeom prst="bentConnector3">
              <a:avLst>
                <a:gd name="adj1" fmla="val 1800000"/>
              </a:avLst>
            </a:prstGeom>
            <a:ln w="28575">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7F276B87-8F35-4574-82AE-DF2FA4B33F84}"/>
                </a:ext>
              </a:extLst>
            </p:cNvPr>
            <p:cNvCxnSpPr>
              <a:cxnSpLocks/>
            </p:cNvCxnSpPr>
            <p:nvPr/>
          </p:nvCxnSpPr>
          <p:spPr>
            <a:xfrm rot="5400000" flipH="1" flipV="1">
              <a:off x="8777027" y="4494197"/>
              <a:ext cx="12700" cy="1481665"/>
            </a:xfrm>
            <a:prstGeom prst="bentConnector3">
              <a:avLst>
                <a:gd name="adj1" fmla="val 1800000"/>
              </a:avLst>
            </a:prstGeom>
            <a:ln w="28575">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180220A-B463-43E4-8CFE-A1E228A75F25}"/>
                </a:ext>
              </a:extLst>
            </p:cNvPr>
            <p:cNvCxnSpPr>
              <a:cxnSpLocks/>
            </p:cNvCxnSpPr>
            <p:nvPr/>
          </p:nvCxnSpPr>
          <p:spPr>
            <a:xfrm rot="5400000" flipH="1" flipV="1">
              <a:off x="7295362" y="4494197"/>
              <a:ext cx="12700" cy="1481665"/>
            </a:xfrm>
            <a:prstGeom prst="bentConnector3">
              <a:avLst>
                <a:gd name="adj1" fmla="val 1800000"/>
              </a:avLst>
            </a:prstGeom>
            <a:ln w="28575">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9" name="Connector: Elbow 208">
              <a:extLst>
                <a:ext uri="{FF2B5EF4-FFF2-40B4-BE49-F238E27FC236}">
                  <a16:creationId xmlns:a16="http://schemas.microsoft.com/office/drawing/2014/main" id="{B5EDAB63-E891-4629-ACA9-D984FBEBDFA6}"/>
                </a:ext>
              </a:extLst>
            </p:cNvPr>
            <p:cNvCxnSpPr>
              <a:cxnSpLocks/>
            </p:cNvCxnSpPr>
            <p:nvPr/>
          </p:nvCxnSpPr>
          <p:spPr>
            <a:xfrm rot="5400000" flipH="1" flipV="1">
              <a:off x="10384168" y="4368721"/>
              <a:ext cx="12700" cy="1732616"/>
            </a:xfrm>
            <a:prstGeom prst="bentConnector3">
              <a:avLst>
                <a:gd name="adj1" fmla="val 1800000"/>
              </a:avLst>
            </a:prstGeom>
            <a:ln w="28575">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55" name="Connector: Elbow 154">
            <a:extLst>
              <a:ext uri="{FF2B5EF4-FFF2-40B4-BE49-F238E27FC236}">
                <a16:creationId xmlns:a16="http://schemas.microsoft.com/office/drawing/2014/main" id="{AFD0DBC3-8047-4FB7-AE93-B37EFA130565}"/>
              </a:ext>
            </a:extLst>
          </p:cNvPr>
          <p:cNvCxnSpPr>
            <a:cxnSpLocks/>
          </p:cNvCxnSpPr>
          <p:nvPr/>
        </p:nvCxnSpPr>
        <p:spPr>
          <a:xfrm rot="10800000" flipV="1">
            <a:off x="3485444" y="1593325"/>
            <a:ext cx="914400" cy="438912"/>
          </a:xfrm>
          <a:prstGeom prst="bentConnector3">
            <a:avLst>
              <a:gd name="adj1" fmla="val 81481"/>
            </a:avLst>
          </a:prstGeom>
          <a:ln w="31750">
            <a:solidFill>
              <a:schemeClr val="accent5">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749DF52-4CA6-4A42-903C-A15F720BB9BD}"/>
              </a:ext>
            </a:extLst>
          </p:cNvPr>
          <p:cNvCxnSpPr>
            <a:cxnSpLocks/>
            <a:stCxn id="207" idx="3"/>
          </p:cNvCxnSpPr>
          <p:nvPr/>
        </p:nvCxnSpPr>
        <p:spPr>
          <a:xfrm>
            <a:off x="3489439" y="2028003"/>
            <a:ext cx="910403" cy="9566"/>
          </a:xfrm>
          <a:prstGeom prst="line">
            <a:avLst/>
          </a:prstGeom>
          <a:ln w="31750">
            <a:solidFill>
              <a:schemeClr val="accent5">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FBE92E0-E2D6-41F9-8F23-50C4CF36EA7D}"/>
              </a:ext>
            </a:extLst>
          </p:cNvPr>
          <p:cNvGrpSpPr/>
          <p:nvPr/>
        </p:nvGrpSpPr>
        <p:grpSpPr>
          <a:xfrm>
            <a:off x="672910" y="1618172"/>
            <a:ext cx="2816529" cy="819662"/>
            <a:chOff x="672910" y="1618172"/>
            <a:chExt cx="2816529" cy="819662"/>
          </a:xfrm>
        </p:grpSpPr>
        <p:sp>
          <p:nvSpPr>
            <p:cNvPr id="207" name="Rectangle: Rounded Corners 206">
              <a:extLst>
                <a:ext uri="{FF2B5EF4-FFF2-40B4-BE49-F238E27FC236}">
                  <a16:creationId xmlns:a16="http://schemas.microsoft.com/office/drawing/2014/main" id="{F9CF081B-2B79-40B0-B3BF-2150ADE6F2F3}"/>
                </a:ext>
              </a:extLst>
            </p:cNvPr>
            <p:cNvSpPr/>
            <p:nvPr/>
          </p:nvSpPr>
          <p:spPr bwMode="auto">
            <a:xfrm>
              <a:off x="1071110" y="1618172"/>
              <a:ext cx="2418329" cy="819662"/>
            </a:xfrm>
            <a:prstGeom prst="roundRect">
              <a:avLst>
                <a:gd name="adj" fmla="val 11996"/>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Single Portal Experience</a:t>
              </a:r>
              <a:endParaRPr kumimoji="0" lang="en-US" sz="1200" b="0" i="1"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endParaRPr>
            </a:p>
          </p:txBody>
        </p:sp>
        <p:sp>
          <p:nvSpPr>
            <p:cNvPr id="316" name="Browser" title="Icon of a browser window">
              <a:extLst>
                <a:ext uri="{FF2B5EF4-FFF2-40B4-BE49-F238E27FC236}">
                  <a16:creationId xmlns:a16="http://schemas.microsoft.com/office/drawing/2014/main" id="{32E6BB3F-B9EE-441B-BD11-862CC7D14EFC}"/>
                </a:ext>
              </a:extLst>
            </p:cNvPr>
            <p:cNvSpPr>
              <a:spLocks noChangeAspect="1" noEditPoints="1"/>
            </p:cNvSpPr>
            <p:nvPr/>
          </p:nvSpPr>
          <p:spPr bwMode="auto">
            <a:xfrm>
              <a:off x="672910" y="1926855"/>
              <a:ext cx="252771" cy="202296"/>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ECAD3683-A267-47B6-B72F-205B3CAFD7BF}"/>
              </a:ext>
            </a:extLst>
          </p:cNvPr>
          <p:cNvGrpSpPr/>
          <p:nvPr/>
        </p:nvGrpSpPr>
        <p:grpSpPr>
          <a:xfrm>
            <a:off x="701493" y="2343799"/>
            <a:ext cx="3372173" cy="766452"/>
            <a:chOff x="701493" y="2343799"/>
            <a:chExt cx="3372173" cy="766452"/>
          </a:xfrm>
        </p:grpSpPr>
        <p:sp>
          <p:nvSpPr>
            <p:cNvPr id="16" name="Rectangle 52">
              <a:extLst>
                <a:ext uri="{FF2B5EF4-FFF2-40B4-BE49-F238E27FC236}">
                  <a16:creationId xmlns:a16="http://schemas.microsoft.com/office/drawing/2014/main" id="{A8172AA4-5DEA-4BC9-A514-C64EBD2E266D}"/>
                </a:ext>
              </a:extLst>
            </p:cNvPr>
            <p:cNvSpPr/>
            <p:nvPr/>
          </p:nvSpPr>
          <p:spPr bwMode="auto">
            <a:xfrm>
              <a:off x="1071111" y="2343799"/>
              <a:ext cx="3002555" cy="766452"/>
            </a:xfrm>
            <a:prstGeom prst="roundRect">
              <a:avLst>
                <a:gd name="adj" fmla="val 1100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Playbook Automation</a:t>
              </a:r>
              <a:br>
                <a:rPr kumimoji="0" lang="en-US" sz="16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br>
              <a:r>
                <a:rPr kumimoji="0" lang="en-US" sz="12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t>Ensure automation runs across all systems</a:t>
              </a:r>
            </a:p>
          </p:txBody>
        </p:sp>
        <p:sp>
          <p:nvSpPr>
            <p:cNvPr id="205" name="Robot_E99A" title="Icon of a robot">
              <a:extLst>
                <a:ext uri="{FF2B5EF4-FFF2-40B4-BE49-F238E27FC236}">
                  <a16:creationId xmlns:a16="http://schemas.microsoft.com/office/drawing/2014/main" id="{A8E6DFC2-52D0-4C6B-93A8-611405D4A7CE}"/>
                </a:ext>
              </a:extLst>
            </p:cNvPr>
            <p:cNvSpPr>
              <a:spLocks noChangeAspect="1" noEditPoints="1"/>
            </p:cNvSpPr>
            <p:nvPr/>
          </p:nvSpPr>
          <p:spPr bwMode="auto">
            <a:xfrm>
              <a:off x="701493" y="2567659"/>
              <a:ext cx="195605" cy="252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09ADF146-850A-4B78-A842-AEF9EB3F122A}"/>
              </a:ext>
            </a:extLst>
          </p:cNvPr>
          <p:cNvGrpSpPr/>
          <p:nvPr/>
        </p:nvGrpSpPr>
        <p:grpSpPr>
          <a:xfrm>
            <a:off x="672977" y="4066475"/>
            <a:ext cx="3006663" cy="855697"/>
            <a:chOff x="672977" y="4066475"/>
            <a:chExt cx="3006663" cy="855697"/>
          </a:xfrm>
        </p:grpSpPr>
        <p:sp>
          <p:nvSpPr>
            <p:cNvPr id="14" name="Rectangle 46">
              <a:extLst>
                <a:ext uri="{FF2B5EF4-FFF2-40B4-BE49-F238E27FC236}">
                  <a16:creationId xmlns:a16="http://schemas.microsoft.com/office/drawing/2014/main" id="{E39434B4-E788-41CD-9CEB-8C85673121DF}"/>
                </a:ext>
              </a:extLst>
            </p:cNvPr>
            <p:cNvSpPr/>
            <p:nvPr/>
          </p:nvSpPr>
          <p:spPr bwMode="auto">
            <a:xfrm>
              <a:off x="1071111" y="4066475"/>
              <a:ext cx="2608529" cy="855697"/>
            </a:xfrm>
            <a:prstGeom prst="roundRect">
              <a:avLst>
                <a:gd name="adj" fmla="val 11876"/>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Unified entity definitions </a:t>
              </a:r>
              <a:br>
                <a:rPr kumimoji="0" lang="en-US" sz="16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br>
              <a:r>
                <a:rPr kumimoji="0" lang="en-US" sz="11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t>Reputation for Users, machines, </a:t>
              </a:r>
              <a:br>
                <a:rPr kumimoji="0" lang="en-US" sz="11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br>
              <a:r>
                <a:rPr kumimoji="0" lang="en-US" sz="11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t>email, IPs, etc.</a:t>
              </a:r>
              <a:endParaRPr kumimoji="0" lang="en-US" sz="12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endParaRPr>
            </a:p>
          </p:txBody>
        </p:sp>
        <p:sp>
          <p:nvSpPr>
            <p:cNvPr id="218" name="Org_ECA6" title="Icon of three boxes in a bracket chart">
              <a:extLst>
                <a:ext uri="{FF2B5EF4-FFF2-40B4-BE49-F238E27FC236}">
                  <a16:creationId xmlns:a16="http://schemas.microsoft.com/office/drawing/2014/main" id="{6C02307A-3BEF-456B-8CBF-7C88B1F208FA}"/>
                </a:ext>
              </a:extLst>
            </p:cNvPr>
            <p:cNvSpPr>
              <a:spLocks noChangeAspect="1" noEditPoints="1"/>
            </p:cNvSpPr>
            <p:nvPr/>
          </p:nvSpPr>
          <p:spPr bwMode="auto">
            <a:xfrm>
              <a:off x="672977" y="4277127"/>
              <a:ext cx="252637" cy="25276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2E2E725E-E115-4D28-BCAC-3F1554268FF2}"/>
              </a:ext>
            </a:extLst>
          </p:cNvPr>
          <p:cNvGrpSpPr/>
          <p:nvPr/>
        </p:nvGrpSpPr>
        <p:grpSpPr>
          <a:xfrm>
            <a:off x="682489" y="3205137"/>
            <a:ext cx="3399029" cy="766452"/>
            <a:chOff x="682489" y="3205137"/>
            <a:chExt cx="3399029" cy="766452"/>
          </a:xfrm>
        </p:grpSpPr>
        <p:sp>
          <p:nvSpPr>
            <p:cNvPr id="15" name="Rectangle 49">
              <a:extLst>
                <a:ext uri="{FF2B5EF4-FFF2-40B4-BE49-F238E27FC236}">
                  <a16:creationId xmlns:a16="http://schemas.microsoft.com/office/drawing/2014/main" id="{39C02B11-E095-489C-9961-53391AE20DE2}"/>
                </a:ext>
              </a:extLst>
            </p:cNvPr>
            <p:cNvSpPr/>
            <p:nvPr/>
          </p:nvSpPr>
          <p:spPr bwMode="auto">
            <a:xfrm>
              <a:off x="1071111" y="3205137"/>
              <a:ext cx="3010407" cy="766452"/>
            </a:xfrm>
            <a:prstGeom prst="roundRect">
              <a:avLst>
                <a:gd name="adj" fmla="val 8371"/>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Semantics and Meaning</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t>Correlation, prioritization, </a:t>
              </a:r>
              <a:br>
                <a:rPr kumimoji="0" lang="en-US" sz="1100" b="1"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br>
              <a:r>
                <a:rPr kumimoji="0" lang="en-US" sz="1100" b="1"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t>orchestration, etc.</a:t>
              </a:r>
            </a:p>
          </p:txBody>
        </p:sp>
        <p:grpSp>
          <p:nvGrpSpPr>
            <p:cNvPr id="9" name="Group 8">
              <a:extLst>
                <a:ext uri="{FF2B5EF4-FFF2-40B4-BE49-F238E27FC236}">
                  <a16:creationId xmlns:a16="http://schemas.microsoft.com/office/drawing/2014/main" id="{4CD5269A-68E8-4139-9A2D-17443AE75434}"/>
                </a:ext>
              </a:extLst>
            </p:cNvPr>
            <p:cNvGrpSpPr/>
            <p:nvPr/>
          </p:nvGrpSpPr>
          <p:grpSpPr>
            <a:xfrm>
              <a:off x="682489" y="3399283"/>
              <a:ext cx="233612" cy="318134"/>
              <a:chOff x="534733" y="3257057"/>
              <a:chExt cx="338051" cy="460359"/>
            </a:xfrm>
          </p:grpSpPr>
          <p:sp>
            <p:nvSpPr>
              <p:cNvPr id="206" name="people_12" title="Icon of three people">
                <a:extLst>
                  <a:ext uri="{FF2B5EF4-FFF2-40B4-BE49-F238E27FC236}">
                    <a16:creationId xmlns:a16="http://schemas.microsoft.com/office/drawing/2014/main" id="{A7DFDECB-F894-46EE-9244-F355FD2249F9}"/>
                  </a:ext>
                </a:extLst>
              </p:cNvPr>
              <p:cNvSpPr>
                <a:spLocks noChangeAspect="1" noEditPoints="1"/>
              </p:cNvSpPr>
              <p:nvPr/>
            </p:nvSpPr>
            <p:spPr bwMode="auto">
              <a:xfrm>
                <a:off x="534733" y="3428999"/>
                <a:ext cx="338051" cy="28841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CB6465C5-F65C-47AF-A1DA-911623741E55}"/>
                  </a:ext>
                </a:extLst>
              </p:cNvPr>
              <p:cNvGrpSpPr/>
              <p:nvPr/>
            </p:nvGrpSpPr>
            <p:grpSpPr>
              <a:xfrm>
                <a:off x="659395" y="3257057"/>
                <a:ext cx="106578" cy="164242"/>
                <a:chOff x="-732685" y="2439469"/>
                <a:chExt cx="537802" cy="828776"/>
              </a:xfrm>
            </p:grpSpPr>
            <p:sp>
              <p:nvSpPr>
                <p:cNvPr id="4" name="Oval 3">
                  <a:extLst>
                    <a:ext uri="{FF2B5EF4-FFF2-40B4-BE49-F238E27FC236}">
                      <a16:creationId xmlns:a16="http://schemas.microsoft.com/office/drawing/2014/main" id="{9DD4DF51-A74A-4F01-B2A9-3C2BD11606C7}"/>
                    </a:ext>
                  </a:extLst>
                </p:cNvPr>
                <p:cNvSpPr/>
                <p:nvPr/>
              </p:nvSpPr>
              <p:spPr bwMode="auto">
                <a:xfrm>
                  <a:off x="-732685" y="2439469"/>
                  <a:ext cx="537802" cy="828776"/>
                </a:xfrm>
                <a:custGeom>
                  <a:avLst/>
                  <a:gdLst>
                    <a:gd name="connsiteX0" fmla="*/ 0 w 615209"/>
                    <a:gd name="connsiteY0" fmla="*/ 307605 h 615209"/>
                    <a:gd name="connsiteX1" fmla="*/ 307605 w 615209"/>
                    <a:gd name="connsiteY1" fmla="*/ 0 h 615209"/>
                    <a:gd name="connsiteX2" fmla="*/ 615210 w 615209"/>
                    <a:gd name="connsiteY2" fmla="*/ 307605 h 615209"/>
                    <a:gd name="connsiteX3" fmla="*/ 307605 w 615209"/>
                    <a:gd name="connsiteY3" fmla="*/ 615210 h 615209"/>
                    <a:gd name="connsiteX4" fmla="*/ 0 w 615209"/>
                    <a:gd name="connsiteY4" fmla="*/ 307605 h 615209"/>
                    <a:gd name="connsiteX0" fmla="*/ 15 w 615225"/>
                    <a:gd name="connsiteY0" fmla="*/ 307605 h 895764"/>
                    <a:gd name="connsiteX1" fmla="*/ 307620 w 615225"/>
                    <a:gd name="connsiteY1" fmla="*/ 0 h 895764"/>
                    <a:gd name="connsiteX2" fmla="*/ 615225 w 615225"/>
                    <a:gd name="connsiteY2" fmla="*/ 307605 h 895764"/>
                    <a:gd name="connsiteX3" fmla="*/ 318010 w 615225"/>
                    <a:gd name="connsiteY3" fmla="*/ 895764 h 895764"/>
                    <a:gd name="connsiteX4" fmla="*/ 15 w 615225"/>
                    <a:gd name="connsiteY4" fmla="*/ 307605 h 895764"/>
                    <a:gd name="connsiteX0" fmla="*/ 15 w 615225"/>
                    <a:gd name="connsiteY0" fmla="*/ 307605 h 895764"/>
                    <a:gd name="connsiteX1" fmla="*/ 307620 w 615225"/>
                    <a:gd name="connsiteY1" fmla="*/ 0 h 895764"/>
                    <a:gd name="connsiteX2" fmla="*/ 615225 w 615225"/>
                    <a:gd name="connsiteY2" fmla="*/ 307605 h 895764"/>
                    <a:gd name="connsiteX3" fmla="*/ 318010 w 615225"/>
                    <a:gd name="connsiteY3" fmla="*/ 895764 h 895764"/>
                    <a:gd name="connsiteX4" fmla="*/ 15 w 615225"/>
                    <a:gd name="connsiteY4" fmla="*/ 307605 h 895764"/>
                    <a:gd name="connsiteX0" fmla="*/ 15 w 615225"/>
                    <a:gd name="connsiteY0" fmla="*/ 307605 h 895764"/>
                    <a:gd name="connsiteX1" fmla="*/ 307620 w 615225"/>
                    <a:gd name="connsiteY1" fmla="*/ 0 h 895764"/>
                    <a:gd name="connsiteX2" fmla="*/ 615225 w 615225"/>
                    <a:gd name="connsiteY2" fmla="*/ 307605 h 895764"/>
                    <a:gd name="connsiteX3" fmla="*/ 318010 w 615225"/>
                    <a:gd name="connsiteY3" fmla="*/ 895764 h 895764"/>
                    <a:gd name="connsiteX4" fmla="*/ 15 w 615225"/>
                    <a:gd name="connsiteY4" fmla="*/ 307605 h 895764"/>
                    <a:gd name="connsiteX0" fmla="*/ 5 w 615215"/>
                    <a:gd name="connsiteY0" fmla="*/ 307605 h 895764"/>
                    <a:gd name="connsiteX1" fmla="*/ 307610 w 615215"/>
                    <a:gd name="connsiteY1" fmla="*/ 0 h 895764"/>
                    <a:gd name="connsiteX2" fmla="*/ 615215 w 615215"/>
                    <a:gd name="connsiteY2" fmla="*/ 307605 h 895764"/>
                    <a:gd name="connsiteX3" fmla="*/ 318000 w 615215"/>
                    <a:gd name="connsiteY3" fmla="*/ 895764 h 895764"/>
                    <a:gd name="connsiteX4" fmla="*/ 5 w 615215"/>
                    <a:gd name="connsiteY4" fmla="*/ 307605 h 895764"/>
                    <a:gd name="connsiteX0" fmla="*/ 5 w 615355"/>
                    <a:gd name="connsiteY0" fmla="*/ 307605 h 895764"/>
                    <a:gd name="connsiteX1" fmla="*/ 307610 w 615355"/>
                    <a:gd name="connsiteY1" fmla="*/ 0 h 895764"/>
                    <a:gd name="connsiteX2" fmla="*/ 615215 w 615355"/>
                    <a:gd name="connsiteY2" fmla="*/ 307605 h 895764"/>
                    <a:gd name="connsiteX3" fmla="*/ 318000 w 615355"/>
                    <a:gd name="connsiteY3" fmla="*/ 895764 h 895764"/>
                    <a:gd name="connsiteX4" fmla="*/ 5 w 615355"/>
                    <a:gd name="connsiteY4" fmla="*/ 307605 h 895764"/>
                    <a:gd name="connsiteX0" fmla="*/ 5 w 615355"/>
                    <a:gd name="connsiteY0" fmla="*/ 307605 h 895764"/>
                    <a:gd name="connsiteX1" fmla="*/ 307610 w 615355"/>
                    <a:gd name="connsiteY1" fmla="*/ 0 h 895764"/>
                    <a:gd name="connsiteX2" fmla="*/ 615215 w 615355"/>
                    <a:gd name="connsiteY2" fmla="*/ 307605 h 895764"/>
                    <a:gd name="connsiteX3" fmla="*/ 318000 w 615355"/>
                    <a:gd name="connsiteY3" fmla="*/ 895764 h 895764"/>
                    <a:gd name="connsiteX4" fmla="*/ 5 w 615355"/>
                    <a:gd name="connsiteY4" fmla="*/ 307605 h 895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355" h="895764">
                      <a:moveTo>
                        <a:pt x="5" y="307605"/>
                      </a:moveTo>
                      <a:cubicBezTo>
                        <a:pt x="-939" y="158304"/>
                        <a:pt x="137724" y="0"/>
                        <a:pt x="307610" y="0"/>
                      </a:cubicBezTo>
                      <a:cubicBezTo>
                        <a:pt x="477496" y="0"/>
                        <a:pt x="620464" y="137800"/>
                        <a:pt x="615215" y="307605"/>
                      </a:cubicBezTo>
                      <a:cubicBezTo>
                        <a:pt x="604824" y="643745"/>
                        <a:pt x="342413" y="895764"/>
                        <a:pt x="318000" y="895764"/>
                      </a:cubicBezTo>
                      <a:cubicBezTo>
                        <a:pt x="272805" y="895764"/>
                        <a:pt x="1737" y="581590"/>
                        <a:pt x="5" y="30760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Oval 5">
                  <a:extLst>
                    <a:ext uri="{FF2B5EF4-FFF2-40B4-BE49-F238E27FC236}">
                      <a16:creationId xmlns:a16="http://schemas.microsoft.com/office/drawing/2014/main" id="{A88D5FB4-9987-4741-8C19-1F5269965370}"/>
                    </a:ext>
                  </a:extLst>
                </p:cNvPr>
                <p:cNvSpPr/>
                <p:nvPr/>
              </p:nvSpPr>
              <p:spPr bwMode="auto">
                <a:xfrm>
                  <a:off x="-596208" y="2576192"/>
                  <a:ext cx="264849" cy="264848"/>
                </a:xfrm>
                <a:prstGeom prst="ellipse">
                  <a:avLst/>
                </a:pr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2" name="Group 11">
            <a:extLst>
              <a:ext uri="{FF2B5EF4-FFF2-40B4-BE49-F238E27FC236}">
                <a16:creationId xmlns:a16="http://schemas.microsoft.com/office/drawing/2014/main" id="{618C9243-B45B-4F05-8096-AA55FED0025A}"/>
              </a:ext>
            </a:extLst>
          </p:cNvPr>
          <p:cNvGrpSpPr/>
          <p:nvPr/>
        </p:nvGrpSpPr>
        <p:grpSpPr>
          <a:xfrm>
            <a:off x="657724" y="5204550"/>
            <a:ext cx="2932995" cy="439215"/>
            <a:chOff x="657724" y="5204550"/>
            <a:chExt cx="2932995" cy="439215"/>
          </a:xfrm>
        </p:grpSpPr>
        <p:sp>
          <p:nvSpPr>
            <p:cNvPr id="13" name="Rectangle 43">
              <a:extLst>
                <a:ext uri="{FF2B5EF4-FFF2-40B4-BE49-F238E27FC236}">
                  <a16:creationId xmlns:a16="http://schemas.microsoft.com/office/drawing/2014/main" id="{9995D04C-CD0B-42E9-A3B9-15312F508141}"/>
                </a:ext>
              </a:extLst>
            </p:cNvPr>
            <p:cNvSpPr/>
            <p:nvPr/>
          </p:nvSpPr>
          <p:spPr bwMode="auto">
            <a:xfrm>
              <a:off x="1071111" y="5204550"/>
              <a:ext cx="2519608" cy="439215"/>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Signal sharing</a:t>
              </a:r>
            </a:p>
          </p:txBody>
        </p:sp>
        <p:sp>
          <p:nvSpPr>
            <p:cNvPr id="219" name="IoT" title="Icon of five circles that all connect to a center circle">
              <a:extLst>
                <a:ext uri="{FF2B5EF4-FFF2-40B4-BE49-F238E27FC236}">
                  <a16:creationId xmlns:a16="http://schemas.microsoft.com/office/drawing/2014/main" id="{E08FE1FB-7B9C-45D6-B94F-39CDD7268E66}"/>
                </a:ext>
              </a:extLst>
            </p:cNvPr>
            <p:cNvSpPr>
              <a:spLocks noChangeAspect="1" noEditPoints="1"/>
            </p:cNvSpPr>
            <p:nvPr/>
          </p:nvSpPr>
          <p:spPr bwMode="auto">
            <a:xfrm>
              <a:off x="657724" y="5318217"/>
              <a:ext cx="283142" cy="28359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023424EF-9875-46FC-81D6-98966D2DABEC}"/>
              </a:ext>
            </a:extLst>
          </p:cNvPr>
          <p:cNvGrpSpPr/>
          <p:nvPr/>
        </p:nvGrpSpPr>
        <p:grpSpPr>
          <a:xfrm>
            <a:off x="610817" y="5561187"/>
            <a:ext cx="3847948" cy="860976"/>
            <a:chOff x="610817" y="5561187"/>
            <a:chExt cx="3847948" cy="860976"/>
          </a:xfrm>
        </p:grpSpPr>
        <p:sp>
          <p:nvSpPr>
            <p:cNvPr id="217" name="Rectangle 43">
              <a:extLst>
                <a:ext uri="{FF2B5EF4-FFF2-40B4-BE49-F238E27FC236}">
                  <a16:creationId xmlns:a16="http://schemas.microsoft.com/office/drawing/2014/main" id="{3075FDBB-1D90-48BA-993E-94A443549FD5}"/>
                </a:ext>
              </a:extLst>
            </p:cNvPr>
            <p:cNvSpPr/>
            <p:nvPr/>
          </p:nvSpPr>
          <p:spPr bwMode="auto">
            <a:xfrm>
              <a:off x="1071111" y="5561187"/>
              <a:ext cx="3387654" cy="860976"/>
            </a:xfrm>
            <a:prstGeom prst="roundRect">
              <a:avLst>
                <a:gd name="adj" fmla="val 11133"/>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Intelligent Capabilities</a:t>
              </a:r>
              <a:br>
                <a:rPr kumimoji="0" lang="en-US" sz="16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br>
              <a:r>
                <a:rPr kumimoji="0" lang="en-US" sz="11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t>High Quality Detection and Data</a:t>
              </a:r>
            </a:p>
          </p:txBody>
        </p:sp>
        <p:sp>
          <p:nvSpPr>
            <p:cNvPr id="220" name="brain_2" title="Icon of a brain with circles and connection lines inside">
              <a:extLst>
                <a:ext uri="{FF2B5EF4-FFF2-40B4-BE49-F238E27FC236}">
                  <a16:creationId xmlns:a16="http://schemas.microsoft.com/office/drawing/2014/main" id="{ED3EFBCE-BFDC-4BB6-A4BE-B29F0006EA46}"/>
                </a:ext>
              </a:extLst>
            </p:cNvPr>
            <p:cNvSpPr>
              <a:spLocks noChangeAspect="1" noEditPoints="1"/>
            </p:cNvSpPr>
            <p:nvPr/>
          </p:nvSpPr>
          <p:spPr bwMode="auto">
            <a:xfrm>
              <a:off x="610817" y="5883105"/>
              <a:ext cx="376956" cy="25276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7" name="Group 236">
            <a:extLst>
              <a:ext uri="{FF2B5EF4-FFF2-40B4-BE49-F238E27FC236}">
                <a16:creationId xmlns:a16="http://schemas.microsoft.com/office/drawing/2014/main" id="{7B172CEF-C43F-4755-BF32-35ACBB176AE5}"/>
              </a:ext>
            </a:extLst>
          </p:cNvPr>
          <p:cNvGrpSpPr/>
          <p:nvPr/>
        </p:nvGrpSpPr>
        <p:grpSpPr>
          <a:xfrm>
            <a:off x="10669832" y="5309858"/>
            <a:ext cx="1161288" cy="868680"/>
            <a:chOff x="9192402" y="2395233"/>
            <a:chExt cx="1554480" cy="1826780"/>
          </a:xfrm>
        </p:grpSpPr>
        <p:sp>
          <p:nvSpPr>
            <p:cNvPr id="239" name="Cylinder 238">
              <a:extLst>
                <a:ext uri="{FF2B5EF4-FFF2-40B4-BE49-F238E27FC236}">
                  <a16:creationId xmlns:a16="http://schemas.microsoft.com/office/drawing/2014/main" id="{A2662A58-FAB2-4C86-809C-C3F07E82D7A6}"/>
                </a:ext>
              </a:extLst>
            </p:cNvPr>
            <p:cNvSpPr/>
            <p:nvPr/>
          </p:nvSpPr>
          <p:spPr bwMode="auto">
            <a:xfrm>
              <a:off x="9192402" y="2395233"/>
              <a:ext cx="1554480" cy="1826780"/>
            </a:xfrm>
            <a:prstGeom prst="can">
              <a:avLst>
                <a:gd name="adj" fmla="val 26545"/>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TextBox 239">
              <a:extLst>
                <a:ext uri="{FF2B5EF4-FFF2-40B4-BE49-F238E27FC236}">
                  <a16:creationId xmlns:a16="http://schemas.microsoft.com/office/drawing/2014/main" id="{228D12AE-0098-4432-9EE0-7C8AD248B7A2}"/>
                </a:ext>
              </a:extLst>
            </p:cNvPr>
            <p:cNvSpPr txBox="1"/>
            <p:nvPr/>
          </p:nvSpPr>
          <p:spPr>
            <a:xfrm>
              <a:off x="9655718" y="3264367"/>
              <a:ext cx="627847" cy="388341"/>
            </a:xfrm>
            <a:prstGeom prst="rect">
              <a:avLst/>
            </a:prstGeom>
            <a:noFill/>
            <a:ln w="28575">
              <a:noFill/>
            </a:ln>
          </p:spPr>
          <p:txBody>
            <a:bodyPr wrap="none" lIns="0" tIns="0" rIns="0" bIns="0" rtlCol="0">
              <a:spAutoFit/>
            </a:bodyPr>
            <a:lstStyle>
              <a:defPPr>
                <a:defRPr lang="en-US"/>
              </a:defPPr>
              <a:lvl1pPr algn="ctr">
                <a:defRPr sz="1400">
                  <a:gradFill>
                    <a:gsLst>
                      <a:gs pos="2917">
                        <a:schemeClr val="bg1"/>
                      </a:gs>
                      <a:gs pos="30000">
                        <a:schemeClr val="bg1"/>
                      </a:gs>
                    </a:gsLst>
                    <a:lin ang="540000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Others</a:t>
              </a:r>
            </a:p>
          </p:txBody>
        </p:sp>
      </p:grpSp>
      <p:grpSp>
        <p:nvGrpSpPr>
          <p:cNvPr id="241" name="Group 240">
            <a:extLst>
              <a:ext uri="{FF2B5EF4-FFF2-40B4-BE49-F238E27FC236}">
                <a16:creationId xmlns:a16="http://schemas.microsoft.com/office/drawing/2014/main" id="{43DE9213-D4CD-4F62-9CA0-7884763F36BA}"/>
              </a:ext>
            </a:extLst>
          </p:cNvPr>
          <p:cNvGrpSpPr/>
          <p:nvPr/>
        </p:nvGrpSpPr>
        <p:grpSpPr>
          <a:xfrm>
            <a:off x="4530642" y="5309858"/>
            <a:ext cx="1161288" cy="868680"/>
            <a:chOff x="2989953" y="3214083"/>
            <a:chExt cx="1335303" cy="902121"/>
          </a:xfrm>
        </p:grpSpPr>
        <p:sp>
          <p:nvSpPr>
            <p:cNvPr id="242" name="Cylinder 241">
              <a:extLst>
                <a:ext uri="{FF2B5EF4-FFF2-40B4-BE49-F238E27FC236}">
                  <a16:creationId xmlns:a16="http://schemas.microsoft.com/office/drawing/2014/main" id="{5B2086B9-680B-4DE8-8426-73DBE51BAE59}"/>
                </a:ext>
              </a:extLst>
            </p:cNvPr>
            <p:cNvSpPr/>
            <p:nvPr/>
          </p:nvSpPr>
          <p:spPr bwMode="auto">
            <a:xfrm>
              <a:off x="2989953" y="3214083"/>
              <a:ext cx="1335303" cy="902121"/>
            </a:xfrm>
            <a:prstGeom prst="can">
              <a:avLst>
                <a:gd name="adj" fmla="val 29078"/>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TextBox 242">
              <a:extLst>
                <a:ext uri="{FF2B5EF4-FFF2-40B4-BE49-F238E27FC236}">
                  <a16:creationId xmlns:a16="http://schemas.microsoft.com/office/drawing/2014/main" id="{2574A38A-2BB1-4767-B6A8-2C6BF2472E51}"/>
                </a:ext>
              </a:extLst>
            </p:cNvPr>
            <p:cNvSpPr txBox="1"/>
            <p:nvPr/>
          </p:nvSpPr>
          <p:spPr>
            <a:xfrm>
              <a:off x="3314003" y="3637798"/>
              <a:ext cx="621161" cy="191775"/>
            </a:xfrm>
            <a:prstGeom prst="rect">
              <a:avLst/>
            </a:prstGeom>
            <a:noFill/>
            <a:ln w="28575">
              <a:noFill/>
            </a:ln>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Identity</a:t>
              </a:r>
            </a:p>
          </p:txBody>
        </p:sp>
      </p:grpSp>
      <p:grpSp>
        <p:nvGrpSpPr>
          <p:cNvPr id="244" name="Group 243">
            <a:extLst>
              <a:ext uri="{FF2B5EF4-FFF2-40B4-BE49-F238E27FC236}">
                <a16:creationId xmlns:a16="http://schemas.microsoft.com/office/drawing/2014/main" id="{BE9F899D-CFD9-4520-A779-ADD0ED898F7D}"/>
              </a:ext>
            </a:extLst>
          </p:cNvPr>
          <p:cNvGrpSpPr/>
          <p:nvPr/>
        </p:nvGrpSpPr>
        <p:grpSpPr>
          <a:xfrm>
            <a:off x="7453259" y="5309858"/>
            <a:ext cx="1161288" cy="868680"/>
            <a:chOff x="5568445" y="2660400"/>
            <a:chExt cx="1335303" cy="1379584"/>
          </a:xfrm>
        </p:grpSpPr>
        <p:sp>
          <p:nvSpPr>
            <p:cNvPr id="245" name="Cylinder 244">
              <a:extLst>
                <a:ext uri="{FF2B5EF4-FFF2-40B4-BE49-F238E27FC236}">
                  <a16:creationId xmlns:a16="http://schemas.microsoft.com/office/drawing/2014/main" id="{0FB933BC-4A80-483F-ACE7-A87B1E4098EA}"/>
                </a:ext>
              </a:extLst>
            </p:cNvPr>
            <p:cNvSpPr/>
            <p:nvPr/>
          </p:nvSpPr>
          <p:spPr bwMode="auto">
            <a:xfrm>
              <a:off x="5568445" y="2660400"/>
              <a:ext cx="1335303" cy="1379584"/>
            </a:xfrm>
            <a:prstGeom prst="can">
              <a:avLst>
                <a:gd name="adj" fmla="val 31943"/>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TextBox 245">
              <a:extLst>
                <a:ext uri="{FF2B5EF4-FFF2-40B4-BE49-F238E27FC236}">
                  <a16:creationId xmlns:a16="http://schemas.microsoft.com/office/drawing/2014/main" id="{3F5903BC-08D7-45B3-A58D-1BA7B40FD39A}"/>
                </a:ext>
              </a:extLst>
            </p:cNvPr>
            <p:cNvSpPr txBox="1"/>
            <p:nvPr/>
          </p:nvSpPr>
          <p:spPr>
            <a:xfrm>
              <a:off x="5914833" y="3209701"/>
              <a:ext cx="681987" cy="586550"/>
            </a:xfrm>
            <a:prstGeom prst="rect">
              <a:avLst/>
            </a:prstGeom>
            <a:noFill/>
            <a:ln w="28575">
              <a:noFill/>
            </a:ln>
          </p:spPr>
          <p:txBody>
            <a:bodyPr wrap="none" lIns="0" tIns="0" rIns="0" bIns="0" rtlCol="0">
              <a:spAutoFit/>
            </a:bodyPr>
            <a:lstStyle>
              <a:defPPr>
                <a:defRPr lang="en-US"/>
              </a:defPPr>
              <a:lvl1pPr algn="ctr">
                <a:defRPr sz="1400">
                  <a:gradFill>
                    <a:gsLst>
                      <a:gs pos="2917">
                        <a:schemeClr val="bg1"/>
                      </a:gs>
                      <a:gs pos="30000">
                        <a:schemeClr val="bg1"/>
                      </a:gs>
                    </a:gsLst>
                    <a:lin ang="540000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Email </a:t>
              </a:r>
              <a:b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&amp; Collab</a:t>
              </a:r>
            </a:p>
          </p:txBody>
        </p:sp>
      </p:grpSp>
      <p:grpSp>
        <p:nvGrpSpPr>
          <p:cNvPr id="247" name="Group 246">
            <a:extLst>
              <a:ext uri="{FF2B5EF4-FFF2-40B4-BE49-F238E27FC236}">
                <a16:creationId xmlns:a16="http://schemas.microsoft.com/office/drawing/2014/main" id="{B48ADA5B-C519-4D33-AE46-E1B24848B0A8}"/>
              </a:ext>
            </a:extLst>
          </p:cNvPr>
          <p:cNvGrpSpPr/>
          <p:nvPr/>
        </p:nvGrpSpPr>
        <p:grpSpPr>
          <a:xfrm>
            <a:off x="8956350" y="5309858"/>
            <a:ext cx="1161288" cy="868680"/>
            <a:chOff x="6778150" y="3617917"/>
            <a:chExt cx="1335303" cy="604098"/>
          </a:xfrm>
        </p:grpSpPr>
        <p:sp>
          <p:nvSpPr>
            <p:cNvPr id="248" name="Cylinder 247">
              <a:extLst>
                <a:ext uri="{FF2B5EF4-FFF2-40B4-BE49-F238E27FC236}">
                  <a16:creationId xmlns:a16="http://schemas.microsoft.com/office/drawing/2014/main" id="{6F04BF96-6695-4807-BB33-A591EA16721E}"/>
                </a:ext>
              </a:extLst>
            </p:cNvPr>
            <p:cNvSpPr/>
            <p:nvPr/>
          </p:nvSpPr>
          <p:spPr bwMode="auto">
            <a:xfrm>
              <a:off x="6778150" y="3617917"/>
              <a:ext cx="1335303" cy="604098"/>
            </a:xfrm>
            <a:prstGeom prst="can">
              <a:avLst>
                <a:gd name="adj" fmla="val 27293"/>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TextBox 248">
              <a:extLst>
                <a:ext uri="{FF2B5EF4-FFF2-40B4-BE49-F238E27FC236}">
                  <a16:creationId xmlns:a16="http://schemas.microsoft.com/office/drawing/2014/main" id="{E15CA006-9CEE-4A03-A2B5-F320555EFC31}"/>
                </a:ext>
              </a:extLst>
            </p:cNvPr>
            <p:cNvSpPr txBox="1"/>
            <p:nvPr/>
          </p:nvSpPr>
          <p:spPr>
            <a:xfrm>
              <a:off x="6975291" y="3900531"/>
              <a:ext cx="993489" cy="128421"/>
            </a:xfrm>
            <a:prstGeom prst="rect">
              <a:avLst/>
            </a:prstGeom>
            <a:noFill/>
            <a:ln w="28575">
              <a:noFill/>
            </a:ln>
          </p:spPr>
          <p:txBody>
            <a:bodyPr wrap="none" lIns="0" tIns="0" rIns="0" bIns="0" rtlCol="0">
              <a:spAutoFit/>
            </a:bodyPr>
            <a:lstStyle>
              <a:defPPr>
                <a:defRPr lang="en-US"/>
              </a:defPPr>
              <a:lvl1pPr algn="ctr">
                <a:defRPr sz="1400">
                  <a:gradFill>
                    <a:gsLst>
                      <a:gs pos="2917">
                        <a:schemeClr val="bg1"/>
                      </a:gs>
                      <a:gs pos="30000">
                        <a:schemeClr val="bg1"/>
                      </a:gs>
                    </a:gsLst>
                    <a:lin ang="540000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Applications</a:t>
              </a:r>
            </a:p>
          </p:txBody>
        </p:sp>
      </p:grpSp>
      <p:grpSp>
        <p:nvGrpSpPr>
          <p:cNvPr id="250" name="Group 249">
            <a:extLst>
              <a:ext uri="{FF2B5EF4-FFF2-40B4-BE49-F238E27FC236}">
                <a16:creationId xmlns:a16="http://schemas.microsoft.com/office/drawing/2014/main" id="{994D3597-C67F-44A9-9707-E87F3EB5C13A}"/>
              </a:ext>
            </a:extLst>
          </p:cNvPr>
          <p:cNvGrpSpPr/>
          <p:nvPr/>
        </p:nvGrpSpPr>
        <p:grpSpPr>
          <a:xfrm>
            <a:off x="5978081" y="5309858"/>
            <a:ext cx="1161288" cy="868680"/>
            <a:chOff x="4199657" y="3524190"/>
            <a:chExt cx="1335303" cy="766496"/>
          </a:xfrm>
        </p:grpSpPr>
        <p:sp>
          <p:nvSpPr>
            <p:cNvPr id="251" name="Cylinder 250">
              <a:extLst>
                <a:ext uri="{FF2B5EF4-FFF2-40B4-BE49-F238E27FC236}">
                  <a16:creationId xmlns:a16="http://schemas.microsoft.com/office/drawing/2014/main" id="{10B5D27C-59B4-4419-BBC0-8A961BA7ACC0}"/>
                </a:ext>
              </a:extLst>
            </p:cNvPr>
            <p:cNvSpPr/>
            <p:nvPr/>
          </p:nvSpPr>
          <p:spPr bwMode="auto">
            <a:xfrm>
              <a:off x="4199657" y="3524190"/>
              <a:ext cx="1335303" cy="766496"/>
            </a:xfrm>
            <a:prstGeom prst="can">
              <a:avLst>
                <a:gd name="adj" fmla="val 31467"/>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TextBox 251">
              <a:extLst>
                <a:ext uri="{FF2B5EF4-FFF2-40B4-BE49-F238E27FC236}">
                  <a16:creationId xmlns:a16="http://schemas.microsoft.com/office/drawing/2014/main" id="{1B3FC976-7E0A-4E10-BB1F-C6090B2990CD}"/>
                </a:ext>
              </a:extLst>
            </p:cNvPr>
            <p:cNvSpPr txBox="1"/>
            <p:nvPr/>
          </p:nvSpPr>
          <p:spPr>
            <a:xfrm>
              <a:off x="4517580" y="3877887"/>
              <a:ext cx="728068" cy="162943"/>
            </a:xfrm>
            <a:prstGeom prst="rect">
              <a:avLst/>
            </a:prstGeom>
            <a:noFill/>
            <a:ln w="28575">
              <a:noFill/>
            </a:ln>
          </p:spPr>
          <p:txBody>
            <a:bodyPr wrap="none" lIns="0" tIns="0" rIns="0" bIns="0" rtlCol="0">
              <a:spAutoFit/>
            </a:bodyPr>
            <a:lstStyle>
              <a:defPPr>
                <a:defRPr lang="en-US"/>
              </a:defPPr>
              <a:lvl1pPr algn="ctr">
                <a:defRPr sz="1400">
                  <a:gradFill>
                    <a:gsLst>
                      <a:gs pos="2917">
                        <a:schemeClr val="bg1"/>
                      </a:gs>
                      <a:gs pos="30000">
                        <a:schemeClr val="bg1"/>
                      </a:gs>
                    </a:gsLst>
                    <a:lin ang="540000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Endpoint</a:t>
              </a:r>
            </a:p>
          </p:txBody>
        </p:sp>
      </p:grpSp>
      <p:sp>
        <p:nvSpPr>
          <p:cNvPr id="221" name="TextBox 220">
            <a:extLst>
              <a:ext uri="{FF2B5EF4-FFF2-40B4-BE49-F238E27FC236}">
                <a16:creationId xmlns:a16="http://schemas.microsoft.com/office/drawing/2014/main" id="{D741F385-1DE8-429F-9F7E-D24FA8DEAA49}"/>
              </a:ext>
            </a:extLst>
          </p:cNvPr>
          <p:cNvSpPr txBox="1"/>
          <p:nvPr/>
        </p:nvSpPr>
        <p:spPr>
          <a:xfrm>
            <a:off x="10447850" y="129332"/>
            <a:ext cx="942232" cy="480131"/>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2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rPr>
              <a:t>Menu</a:t>
            </a:r>
          </a:p>
        </p:txBody>
      </p:sp>
      <p:grpSp>
        <p:nvGrpSpPr>
          <p:cNvPr id="222" name="Group 221">
            <a:extLst>
              <a:ext uri="{FF2B5EF4-FFF2-40B4-BE49-F238E27FC236}">
                <a16:creationId xmlns:a16="http://schemas.microsoft.com/office/drawing/2014/main" id="{3DBC2DD1-0365-4D3B-82A8-263FE8D072E9}"/>
              </a:ext>
            </a:extLst>
          </p:cNvPr>
          <p:cNvGrpSpPr/>
          <p:nvPr/>
        </p:nvGrpSpPr>
        <p:grpSpPr>
          <a:xfrm rot="10800000">
            <a:off x="10303438" y="245877"/>
            <a:ext cx="275209" cy="275209"/>
            <a:chOff x="602504" y="1875589"/>
            <a:chExt cx="3154895" cy="3154895"/>
          </a:xfrm>
        </p:grpSpPr>
        <p:sp>
          <p:nvSpPr>
            <p:cNvPr id="223" name="Oval 222">
              <a:extLst>
                <a:ext uri="{FF2B5EF4-FFF2-40B4-BE49-F238E27FC236}">
                  <a16:creationId xmlns:a16="http://schemas.microsoft.com/office/drawing/2014/main" id="{B99301A0-F30F-4919-8352-E81C44789B95}"/>
                </a:ext>
              </a:extLst>
            </p:cNvPr>
            <p:cNvSpPr/>
            <p:nvPr/>
          </p:nvSpPr>
          <p:spPr bwMode="auto">
            <a:xfrm>
              <a:off x="602504" y="1875589"/>
              <a:ext cx="3154895" cy="3154895"/>
            </a:xfrm>
            <a:prstGeom prst="ellipse">
              <a:avLst/>
            </a:prstGeom>
            <a:solidFill>
              <a:schemeClr val="accent1"/>
            </a:solidFill>
            <a:ln>
              <a:noFill/>
              <a:headEnd type="none" w="med" len="med"/>
              <a:tailEnd type="none" w="med" len="med"/>
            </a:ln>
            <a:effectLst>
              <a:outerShdw blurRad="177800" dist="508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arrow" title="Icon of an arrow">
              <a:extLst>
                <a:ext uri="{FF2B5EF4-FFF2-40B4-BE49-F238E27FC236}">
                  <a16:creationId xmlns:a16="http://schemas.microsoft.com/office/drawing/2014/main" id="{04B7BAE9-3449-4CE2-9F98-361248A52D99}"/>
                </a:ext>
              </a:extLst>
            </p:cNvPr>
            <p:cNvSpPr>
              <a:spLocks noChangeAspect="1" noEditPoints="1"/>
            </p:cNvSpPr>
            <p:nvPr/>
          </p:nvSpPr>
          <p:spPr bwMode="auto">
            <a:xfrm>
              <a:off x="1255875" y="2565083"/>
              <a:ext cx="1872462" cy="17278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D366004C-BF89-478E-A86D-E0AFA0F80C7D}"/>
              </a:ext>
            </a:extLst>
          </p:cNvPr>
          <p:cNvGrpSpPr/>
          <p:nvPr/>
        </p:nvGrpSpPr>
        <p:grpSpPr>
          <a:xfrm>
            <a:off x="4399844" y="2348784"/>
            <a:ext cx="7475853" cy="737521"/>
            <a:chOff x="4399844" y="2348784"/>
            <a:chExt cx="7475853" cy="737521"/>
          </a:xfrm>
        </p:grpSpPr>
        <p:sp>
          <p:nvSpPr>
            <p:cNvPr id="163" name="Rectangle 162">
              <a:extLst>
                <a:ext uri="{FF2B5EF4-FFF2-40B4-BE49-F238E27FC236}">
                  <a16:creationId xmlns:a16="http://schemas.microsoft.com/office/drawing/2014/main" id="{CCF5248D-137A-433F-8E97-7453DCBC7766}"/>
                </a:ext>
              </a:extLst>
            </p:cNvPr>
            <p:cNvSpPr/>
            <p:nvPr/>
          </p:nvSpPr>
          <p:spPr bwMode="auto">
            <a:xfrm>
              <a:off x="4399844" y="2354785"/>
              <a:ext cx="5766472" cy="731520"/>
            </a:xfrm>
            <a:prstGeom prst="rect">
              <a:avLst/>
            </a:prstGeom>
            <a:solidFill>
              <a:schemeClr val="accent1">
                <a:lumMod val="75000"/>
              </a:schemeClr>
            </a:solidFill>
            <a:ln>
              <a:noFill/>
            </a:ln>
            <a:effectLst>
              <a:outerShdw blurRad="190500" dist="254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164" name="TextBox 163">
              <a:extLst>
                <a:ext uri="{FF2B5EF4-FFF2-40B4-BE49-F238E27FC236}">
                  <a16:creationId xmlns:a16="http://schemas.microsoft.com/office/drawing/2014/main" id="{FCE7C9F3-3A70-4F5D-881A-90DEA9202282}"/>
                </a:ext>
              </a:extLst>
            </p:cNvPr>
            <p:cNvSpPr txBox="1"/>
            <p:nvPr/>
          </p:nvSpPr>
          <p:spPr>
            <a:xfrm>
              <a:off x="5351277" y="2510045"/>
              <a:ext cx="52463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Protect</a:t>
              </a:r>
            </a:p>
          </p:txBody>
        </p:sp>
        <p:sp>
          <p:nvSpPr>
            <p:cNvPr id="166" name="TextBox 165">
              <a:extLst>
                <a:ext uri="{FF2B5EF4-FFF2-40B4-BE49-F238E27FC236}">
                  <a16:creationId xmlns:a16="http://schemas.microsoft.com/office/drawing/2014/main" id="{43C0872D-5719-47C4-BE6B-293DE9C824D8}"/>
                </a:ext>
              </a:extLst>
            </p:cNvPr>
            <p:cNvSpPr txBox="1"/>
            <p:nvPr/>
          </p:nvSpPr>
          <p:spPr>
            <a:xfrm>
              <a:off x="6527424" y="2510045"/>
              <a:ext cx="79624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Investigate</a:t>
              </a:r>
            </a:p>
          </p:txBody>
        </p:sp>
        <p:sp>
          <p:nvSpPr>
            <p:cNvPr id="168" name="TextBox 167">
              <a:extLst>
                <a:ext uri="{FF2B5EF4-FFF2-40B4-BE49-F238E27FC236}">
                  <a16:creationId xmlns:a16="http://schemas.microsoft.com/office/drawing/2014/main" id="{7EDF5D57-E958-4980-A829-640C9FBC1906}"/>
                </a:ext>
              </a:extLst>
            </p:cNvPr>
            <p:cNvSpPr txBox="1"/>
            <p:nvPr/>
          </p:nvSpPr>
          <p:spPr>
            <a:xfrm>
              <a:off x="7973027" y="2510045"/>
              <a:ext cx="76822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Remediate</a:t>
              </a:r>
            </a:p>
          </p:txBody>
        </p:sp>
        <p:grpSp>
          <p:nvGrpSpPr>
            <p:cNvPr id="185" name="Group 184">
              <a:extLst>
                <a:ext uri="{FF2B5EF4-FFF2-40B4-BE49-F238E27FC236}">
                  <a16:creationId xmlns:a16="http://schemas.microsoft.com/office/drawing/2014/main" id="{6C360119-1314-445D-8D6D-C8BCD323F176}"/>
                </a:ext>
              </a:extLst>
            </p:cNvPr>
            <p:cNvGrpSpPr/>
            <p:nvPr/>
          </p:nvGrpSpPr>
          <p:grpSpPr>
            <a:xfrm>
              <a:off x="5351277" y="2777595"/>
              <a:ext cx="540539" cy="102795"/>
              <a:chOff x="5774269" y="5204629"/>
              <a:chExt cx="5613230" cy="713315"/>
            </a:xfrm>
          </p:grpSpPr>
          <p:sp>
            <p:nvSpPr>
              <p:cNvPr id="178" name="Flowchart: Magnetic Disk 177">
                <a:extLst>
                  <a:ext uri="{FF2B5EF4-FFF2-40B4-BE49-F238E27FC236}">
                    <a16:creationId xmlns:a16="http://schemas.microsoft.com/office/drawing/2014/main" id="{2BA2B3D4-BBF0-4893-90E1-C2E9F0D91532}"/>
                  </a:ext>
                </a:extLst>
              </p:cNvPr>
              <p:cNvSpPr/>
              <p:nvPr/>
            </p:nvSpPr>
            <p:spPr bwMode="auto">
              <a:xfrm>
                <a:off x="10176933"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Flowchart: Magnetic Disk 178">
                <a:extLst>
                  <a:ext uri="{FF2B5EF4-FFF2-40B4-BE49-F238E27FC236}">
                    <a16:creationId xmlns:a16="http://schemas.microsoft.com/office/drawing/2014/main" id="{CD740FCE-EF9D-4B68-BDE0-C663D5E375AD}"/>
                  </a:ext>
                </a:extLst>
              </p:cNvPr>
              <p:cNvSpPr/>
              <p:nvPr/>
            </p:nvSpPr>
            <p:spPr bwMode="auto">
              <a:xfrm>
                <a:off x="8695264"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Flowchart: Magnetic Disk 179">
                <a:extLst>
                  <a:ext uri="{FF2B5EF4-FFF2-40B4-BE49-F238E27FC236}">
                    <a16:creationId xmlns:a16="http://schemas.microsoft.com/office/drawing/2014/main" id="{354FFAD1-2CB6-491D-8115-93445DDF26A1}"/>
                  </a:ext>
                </a:extLst>
              </p:cNvPr>
              <p:cNvSpPr/>
              <p:nvPr/>
            </p:nvSpPr>
            <p:spPr bwMode="auto">
              <a:xfrm>
                <a:off x="7213603"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Flowchart: Magnetic Disk 180">
                <a:extLst>
                  <a:ext uri="{FF2B5EF4-FFF2-40B4-BE49-F238E27FC236}">
                    <a16:creationId xmlns:a16="http://schemas.microsoft.com/office/drawing/2014/main" id="{19935CC6-ADF5-4594-8E92-32620983C9AF}"/>
                  </a:ext>
                </a:extLst>
              </p:cNvPr>
              <p:cNvSpPr/>
              <p:nvPr/>
            </p:nvSpPr>
            <p:spPr bwMode="auto">
              <a:xfrm>
                <a:off x="5774269"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2" name="Connector: Elbow 181">
                <a:extLst>
                  <a:ext uri="{FF2B5EF4-FFF2-40B4-BE49-F238E27FC236}">
                    <a16:creationId xmlns:a16="http://schemas.microsoft.com/office/drawing/2014/main" id="{ED61A90C-2C45-4378-8E0C-DD4ACDBD21F6}"/>
                  </a:ext>
                </a:extLst>
              </p:cNvPr>
              <p:cNvCxnSpPr>
                <a:stCxn id="181" idx="1"/>
                <a:endCxn id="180" idx="1"/>
              </p:cNvCxnSpPr>
              <p:nvPr/>
            </p:nvCxnSpPr>
            <p:spPr>
              <a:xfrm rot="5400000" flipH="1" flipV="1">
                <a:off x="7099219" y="4491312"/>
                <a:ext cx="12700" cy="1439334"/>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D93AFF08-75D5-4AED-8411-7F9759DF6EFB}"/>
                  </a:ext>
                </a:extLst>
              </p:cNvPr>
              <p:cNvCxnSpPr>
                <a:cxnSpLocks/>
                <a:stCxn id="179" idx="1"/>
                <a:endCxn id="178" idx="1"/>
              </p:cNvCxnSpPr>
              <p:nvPr/>
            </p:nvCxnSpPr>
            <p:spPr>
              <a:xfrm rot="5400000" flipH="1" flipV="1">
                <a:off x="10041383"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23212A27-F23E-41EB-A7C3-0B832134ABF3}"/>
                  </a:ext>
                </a:extLst>
              </p:cNvPr>
              <p:cNvCxnSpPr>
                <a:cxnSpLocks/>
                <a:stCxn id="180" idx="1"/>
                <a:endCxn id="179" idx="1"/>
              </p:cNvCxnSpPr>
              <p:nvPr/>
            </p:nvCxnSpPr>
            <p:spPr>
              <a:xfrm rot="5400000" flipH="1" flipV="1">
                <a:off x="8559718"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3" name="Group 212">
              <a:extLst>
                <a:ext uri="{FF2B5EF4-FFF2-40B4-BE49-F238E27FC236}">
                  <a16:creationId xmlns:a16="http://schemas.microsoft.com/office/drawing/2014/main" id="{22389991-4631-4E5C-9226-9D971E93A255}"/>
                </a:ext>
              </a:extLst>
            </p:cNvPr>
            <p:cNvGrpSpPr/>
            <p:nvPr/>
          </p:nvGrpSpPr>
          <p:grpSpPr>
            <a:xfrm>
              <a:off x="9016869" y="2696602"/>
              <a:ext cx="373935" cy="90612"/>
              <a:chOff x="6660452" y="3094221"/>
              <a:chExt cx="188672" cy="45719"/>
            </a:xfrm>
            <a:solidFill>
              <a:schemeClr val="bg1"/>
            </a:solidFill>
          </p:grpSpPr>
          <p:sp>
            <p:nvSpPr>
              <p:cNvPr id="214" name="Oval 213">
                <a:extLst>
                  <a:ext uri="{FF2B5EF4-FFF2-40B4-BE49-F238E27FC236}">
                    <a16:creationId xmlns:a16="http://schemas.microsoft.com/office/drawing/2014/main" id="{552C9743-8478-4B90-9692-E5326895FEEF}"/>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BE37CE87-72DF-4AD2-B8E2-6A155C3F2DFE}"/>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Oval 215">
                <a:extLst>
                  <a:ext uri="{FF2B5EF4-FFF2-40B4-BE49-F238E27FC236}">
                    <a16:creationId xmlns:a16="http://schemas.microsoft.com/office/drawing/2014/main" id="{3D14ED76-7608-4043-A9A6-0437BA30375C}"/>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Rectangle 257">
              <a:extLst>
                <a:ext uri="{FF2B5EF4-FFF2-40B4-BE49-F238E27FC236}">
                  <a16:creationId xmlns:a16="http://schemas.microsoft.com/office/drawing/2014/main" id="{282EDFED-71D4-448D-A3D9-924A59DEEF96}"/>
                </a:ext>
              </a:extLst>
            </p:cNvPr>
            <p:cNvSpPr/>
            <p:nvPr/>
          </p:nvSpPr>
          <p:spPr bwMode="auto">
            <a:xfrm>
              <a:off x="10331166" y="2348784"/>
              <a:ext cx="1544531" cy="731520"/>
            </a:xfrm>
            <a:prstGeom prst="rect">
              <a:avLst/>
            </a:prstGeom>
            <a:solidFill>
              <a:schemeClr val="accent1">
                <a:lumMod val="75000"/>
              </a:schemeClr>
            </a:solidFill>
            <a:ln>
              <a:noFill/>
            </a:ln>
            <a:effectLst>
              <a:outerShdw blurRad="190500" dist="254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a:ea typeface="+mn-ea"/>
                <a:cs typeface="Segoe UI" pitchFamily="34" charset="0"/>
              </a:endParaRPr>
            </a:p>
          </p:txBody>
        </p:sp>
        <p:grpSp>
          <p:nvGrpSpPr>
            <p:cNvPr id="146" name="Group 145">
              <a:extLst>
                <a:ext uri="{FF2B5EF4-FFF2-40B4-BE49-F238E27FC236}">
                  <a16:creationId xmlns:a16="http://schemas.microsoft.com/office/drawing/2014/main" id="{A04CAF21-BAAB-45EA-A5E0-7027830F0D4F}"/>
                </a:ext>
              </a:extLst>
            </p:cNvPr>
            <p:cNvGrpSpPr/>
            <p:nvPr/>
          </p:nvGrpSpPr>
          <p:grpSpPr>
            <a:xfrm>
              <a:off x="4922315" y="2550396"/>
              <a:ext cx="312536" cy="347262"/>
              <a:chOff x="5387983" y="2617282"/>
              <a:chExt cx="312536" cy="347262"/>
            </a:xfrm>
          </p:grpSpPr>
          <p:pic>
            <p:nvPicPr>
              <p:cNvPr id="145" name="Graphic 144">
                <a:extLst>
                  <a:ext uri="{FF2B5EF4-FFF2-40B4-BE49-F238E27FC236}">
                    <a16:creationId xmlns:a16="http://schemas.microsoft.com/office/drawing/2014/main" id="{A4D85A86-5C44-4FF0-87E9-F4D02766BC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7983" y="2617282"/>
                <a:ext cx="312536" cy="347262"/>
              </a:xfrm>
              <a:prstGeom prst="rect">
                <a:avLst/>
              </a:prstGeom>
            </p:spPr>
          </p:pic>
          <p:sp>
            <p:nvSpPr>
              <p:cNvPr id="275" name="Shield_EA18" title="Icon of a shield">
                <a:extLst>
                  <a:ext uri="{FF2B5EF4-FFF2-40B4-BE49-F238E27FC236}">
                    <a16:creationId xmlns:a16="http://schemas.microsoft.com/office/drawing/2014/main" id="{906808EC-5CE6-47E7-AF72-6809C3FB8F83}"/>
                  </a:ext>
                </a:extLst>
              </p:cNvPr>
              <p:cNvSpPr>
                <a:spLocks noChangeAspect="1"/>
              </p:cNvSpPr>
              <p:nvPr/>
            </p:nvSpPr>
            <p:spPr bwMode="auto">
              <a:xfrm>
                <a:off x="5482713" y="2715765"/>
                <a:ext cx="154076" cy="164039"/>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DC3D4782-93A4-412D-B4E6-FE6D4F585D98}"/>
                </a:ext>
              </a:extLst>
            </p:cNvPr>
            <p:cNvGrpSpPr/>
            <p:nvPr/>
          </p:nvGrpSpPr>
          <p:grpSpPr>
            <a:xfrm>
              <a:off x="6133007" y="2550396"/>
              <a:ext cx="312536" cy="347262"/>
              <a:chOff x="6598675" y="2612849"/>
              <a:chExt cx="312536" cy="347262"/>
            </a:xfrm>
          </p:grpSpPr>
          <p:sp>
            <p:nvSpPr>
              <p:cNvPr id="276" name="magnify" title="Icon of a magnifying glass">
                <a:extLst>
                  <a:ext uri="{FF2B5EF4-FFF2-40B4-BE49-F238E27FC236}">
                    <a16:creationId xmlns:a16="http://schemas.microsoft.com/office/drawing/2014/main" id="{9F27D228-B201-4B4A-893F-54DA585218B7}"/>
                  </a:ext>
                </a:extLst>
              </p:cNvPr>
              <p:cNvSpPr>
                <a:spLocks noChangeAspect="1" noEditPoints="1"/>
              </p:cNvSpPr>
              <p:nvPr/>
            </p:nvSpPr>
            <p:spPr bwMode="auto">
              <a:xfrm flipH="1">
                <a:off x="6694511" y="2718542"/>
                <a:ext cx="147561" cy="14474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278" name="Graphic 277">
                <a:extLst>
                  <a:ext uri="{FF2B5EF4-FFF2-40B4-BE49-F238E27FC236}">
                    <a16:creationId xmlns:a16="http://schemas.microsoft.com/office/drawing/2014/main" id="{ADAC8144-C69C-47DD-83A7-C617DA6AA487}"/>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6598675" y="2612849"/>
                <a:ext cx="312536" cy="347262"/>
              </a:xfrm>
              <a:prstGeom prst="rect">
                <a:avLst/>
              </a:prstGeom>
            </p:spPr>
          </p:pic>
        </p:grpSp>
        <p:grpSp>
          <p:nvGrpSpPr>
            <p:cNvPr id="279" name="Group 278">
              <a:extLst>
                <a:ext uri="{FF2B5EF4-FFF2-40B4-BE49-F238E27FC236}">
                  <a16:creationId xmlns:a16="http://schemas.microsoft.com/office/drawing/2014/main" id="{C3385545-672E-4054-9A98-47C5391BA69F}"/>
                </a:ext>
              </a:extLst>
            </p:cNvPr>
            <p:cNvGrpSpPr/>
            <p:nvPr/>
          </p:nvGrpSpPr>
          <p:grpSpPr>
            <a:xfrm>
              <a:off x="6527424" y="2777595"/>
              <a:ext cx="540539" cy="102795"/>
              <a:chOff x="5774269" y="5204629"/>
              <a:chExt cx="5613230" cy="713315"/>
            </a:xfrm>
          </p:grpSpPr>
          <p:sp>
            <p:nvSpPr>
              <p:cNvPr id="280" name="Flowchart: Magnetic Disk 279">
                <a:extLst>
                  <a:ext uri="{FF2B5EF4-FFF2-40B4-BE49-F238E27FC236}">
                    <a16:creationId xmlns:a16="http://schemas.microsoft.com/office/drawing/2014/main" id="{C06DDFDA-7284-40B4-B040-4508738FA2A6}"/>
                  </a:ext>
                </a:extLst>
              </p:cNvPr>
              <p:cNvSpPr/>
              <p:nvPr/>
            </p:nvSpPr>
            <p:spPr bwMode="auto">
              <a:xfrm>
                <a:off x="10176933"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Flowchart: Magnetic Disk 280">
                <a:extLst>
                  <a:ext uri="{FF2B5EF4-FFF2-40B4-BE49-F238E27FC236}">
                    <a16:creationId xmlns:a16="http://schemas.microsoft.com/office/drawing/2014/main" id="{84FB31E8-5CA6-4BC7-9916-CD24D175457B}"/>
                  </a:ext>
                </a:extLst>
              </p:cNvPr>
              <p:cNvSpPr/>
              <p:nvPr/>
            </p:nvSpPr>
            <p:spPr bwMode="auto">
              <a:xfrm>
                <a:off x="8695264"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Flowchart: Magnetic Disk 281">
                <a:extLst>
                  <a:ext uri="{FF2B5EF4-FFF2-40B4-BE49-F238E27FC236}">
                    <a16:creationId xmlns:a16="http://schemas.microsoft.com/office/drawing/2014/main" id="{29375BAF-88EB-4F58-945D-1F66EF64058F}"/>
                  </a:ext>
                </a:extLst>
              </p:cNvPr>
              <p:cNvSpPr/>
              <p:nvPr/>
            </p:nvSpPr>
            <p:spPr bwMode="auto">
              <a:xfrm>
                <a:off x="7213603"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Flowchart: Magnetic Disk 282">
                <a:extLst>
                  <a:ext uri="{FF2B5EF4-FFF2-40B4-BE49-F238E27FC236}">
                    <a16:creationId xmlns:a16="http://schemas.microsoft.com/office/drawing/2014/main" id="{D0E305B8-EA43-4E73-9C1F-0967ABEAC918}"/>
                  </a:ext>
                </a:extLst>
              </p:cNvPr>
              <p:cNvSpPr/>
              <p:nvPr/>
            </p:nvSpPr>
            <p:spPr bwMode="auto">
              <a:xfrm>
                <a:off x="5774269"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84" name="Connector: Elbow 283">
                <a:extLst>
                  <a:ext uri="{FF2B5EF4-FFF2-40B4-BE49-F238E27FC236}">
                    <a16:creationId xmlns:a16="http://schemas.microsoft.com/office/drawing/2014/main" id="{99E9F41C-D233-46C4-840B-3E050174DEE8}"/>
                  </a:ext>
                </a:extLst>
              </p:cNvPr>
              <p:cNvCxnSpPr>
                <a:stCxn id="283" idx="1"/>
                <a:endCxn id="282" idx="1"/>
              </p:cNvCxnSpPr>
              <p:nvPr/>
            </p:nvCxnSpPr>
            <p:spPr>
              <a:xfrm rot="5400000" flipH="1" flipV="1">
                <a:off x="7099219" y="4491312"/>
                <a:ext cx="12700" cy="1439334"/>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5" name="Connector: Elbow 284">
                <a:extLst>
                  <a:ext uri="{FF2B5EF4-FFF2-40B4-BE49-F238E27FC236}">
                    <a16:creationId xmlns:a16="http://schemas.microsoft.com/office/drawing/2014/main" id="{298682A1-862F-480B-98A0-FCD0772EA699}"/>
                  </a:ext>
                </a:extLst>
              </p:cNvPr>
              <p:cNvCxnSpPr>
                <a:cxnSpLocks/>
                <a:stCxn id="281" idx="1"/>
                <a:endCxn id="280" idx="1"/>
              </p:cNvCxnSpPr>
              <p:nvPr/>
            </p:nvCxnSpPr>
            <p:spPr>
              <a:xfrm rot="5400000" flipH="1" flipV="1">
                <a:off x="10041383"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6" name="Connector: Elbow 285">
                <a:extLst>
                  <a:ext uri="{FF2B5EF4-FFF2-40B4-BE49-F238E27FC236}">
                    <a16:creationId xmlns:a16="http://schemas.microsoft.com/office/drawing/2014/main" id="{FD63FD33-A940-480D-B5C7-EF8EBA239BE4}"/>
                  </a:ext>
                </a:extLst>
              </p:cNvPr>
              <p:cNvCxnSpPr>
                <a:cxnSpLocks/>
                <a:stCxn id="282" idx="1"/>
                <a:endCxn id="281" idx="1"/>
              </p:cNvCxnSpPr>
              <p:nvPr/>
            </p:nvCxnSpPr>
            <p:spPr>
              <a:xfrm rot="5400000" flipH="1" flipV="1">
                <a:off x="8559718"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D8CAB757-A8CD-4DF4-B56C-3F5448331488}"/>
                </a:ext>
              </a:extLst>
            </p:cNvPr>
            <p:cNvGrpSpPr/>
            <p:nvPr/>
          </p:nvGrpSpPr>
          <p:grpSpPr>
            <a:xfrm>
              <a:off x="7546827" y="2550396"/>
              <a:ext cx="312536" cy="347262"/>
              <a:chOff x="8012495" y="2625860"/>
              <a:chExt cx="312536" cy="347262"/>
            </a:xfrm>
          </p:grpSpPr>
          <p:pic>
            <p:nvPicPr>
              <p:cNvPr id="287" name="Graphic 286">
                <a:extLst>
                  <a:ext uri="{FF2B5EF4-FFF2-40B4-BE49-F238E27FC236}">
                    <a16:creationId xmlns:a16="http://schemas.microsoft.com/office/drawing/2014/main" id="{91966933-38E5-4508-B8AB-0B83AA0E2A70}"/>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8012495" y="2625860"/>
                <a:ext cx="312536" cy="347262"/>
              </a:xfrm>
              <a:prstGeom prst="rect">
                <a:avLst/>
              </a:prstGeom>
            </p:spPr>
          </p:pic>
          <p:sp>
            <p:nvSpPr>
              <p:cNvPr id="277" name="DeveloperTools_EC7A" title="Icon of a wrench and a screwdriver">
                <a:extLst>
                  <a:ext uri="{FF2B5EF4-FFF2-40B4-BE49-F238E27FC236}">
                    <a16:creationId xmlns:a16="http://schemas.microsoft.com/office/drawing/2014/main" id="{95F5110D-7B54-4EC6-8377-03F6ABFB14CA}"/>
                  </a:ext>
                </a:extLst>
              </p:cNvPr>
              <p:cNvSpPr>
                <a:spLocks noChangeAspect="1" noEditPoints="1"/>
              </p:cNvSpPr>
              <p:nvPr/>
            </p:nvSpPr>
            <p:spPr bwMode="auto">
              <a:xfrm>
                <a:off x="8109663" y="2694217"/>
                <a:ext cx="140877" cy="221975"/>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8" name="Group 287">
              <a:extLst>
                <a:ext uri="{FF2B5EF4-FFF2-40B4-BE49-F238E27FC236}">
                  <a16:creationId xmlns:a16="http://schemas.microsoft.com/office/drawing/2014/main" id="{152DA87A-79AC-4CB2-82B6-70766956BB10}"/>
                </a:ext>
              </a:extLst>
            </p:cNvPr>
            <p:cNvGrpSpPr/>
            <p:nvPr/>
          </p:nvGrpSpPr>
          <p:grpSpPr>
            <a:xfrm>
              <a:off x="7973027" y="2777595"/>
              <a:ext cx="540539" cy="102795"/>
              <a:chOff x="5774269" y="5204629"/>
              <a:chExt cx="5613230" cy="713315"/>
            </a:xfrm>
          </p:grpSpPr>
          <p:sp>
            <p:nvSpPr>
              <p:cNvPr id="289" name="Flowchart: Magnetic Disk 288">
                <a:extLst>
                  <a:ext uri="{FF2B5EF4-FFF2-40B4-BE49-F238E27FC236}">
                    <a16:creationId xmlns:a16="http://schemas.microsoft.com/office/drawing/2014/main" id="{B3EFCD29-E85E-42B3-BCF9-3354163852C6}"/>
                  </a:ext>
                </a:extLst>
              </p:cNvPr>
              <p:cNvSpPr/>
              <p:nvPr/>
            </p:nvSpPr>
            <p:spPr bwMode="auto">
              <a:xfrm>
                <a:off x="10176933"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0" name="Flowchart: Magnetic Disk 289">
                <a:extLst>
                  <a:ext uri="{FF2B5EF4-FFF2-40B4-BE49-F238E27FC236}">
                    <a16:creationId xmlns:a16="http://schemas.microsoft.com/office/drawing/2014/main" id="{CCD2688F-078C-4E2D-8D6F-E20ACBADF94C}"/>
                  </a:ext>
                </a:extLst>
              </p:cNvPr>
              <p:cNvSpPr/>
              <p:nvPr/>
            </p:nvSpPr>
            <p:spPr bwMode="auto">
              <a:xfrm>
                <a:off x="8695264"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Flowchart: Magnetic Disk 290">
                <a:extLst>
                  <a:ext uri="{FF2B5EF4-FFF2-40B4-BE49-F238E27FC236}">
                    <a16:creationId xmlns:a16="http://schemas.microsoft.com/office/drawing/2014/main" id="{4FDC7DF3-AE12-45BB-BF17-A0AB5284FFF1}"/>
                  </a:ext>
                </a:extLst>
              </p:cNvPr>
              <p:cNvSpPr/>
              <p:nvPr/>
            </p:nvSpPr>
            <p:spPr bwMode="auto">
              <a:xfrm>
                <a:off x="7213603"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Flowchart: Magnetic Disk 291">
                <a:extLst>
                  <a:ext uri="{FF2B5EF4-FFF2-40B4-BE49-F238E27FC236}">
                    <a16:creationId xmlns:a16="http://schemas.microsoft.com/office/drawing/2014/main" id="{CCD6061D-1756-41A0-8A20-186461302514}"/>
                  </a:ext>
                </a:extLst>
              </p:cNvPr>
              <p:cNvSpPr/>
              <p:nvPr/>
            </p:nvSpPr>
            <p:spPr bwMode="auto">
              <a:xfrm>
                <a:off x="5774269"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93" name="Connector: Elbow 292">
                <a:extLst>
                  <a:ext uri="{FF2B5EF4-FFF2-40B4-BE49-F238E27FC236}">
                    <a16:creationId xmlns:a16="http://schemas.microsoft.com/office/drawing/2014/main" id="{715FDC5F-F126-411A-A5B3-7026958E4C77}"/>
                  </a:ext>
                </a:extLst>
              </p:cNvPr>
              <p:cNvCxnSpPr>
                <a:stCxn id="292" idx="1"/>
                <a:endCxn id="291" idx="1"/>
              </p:cNvCxnSpPr>
              <p:nvPr/>
            </p:nvCxnSpPr>
            <p:spPr>
              <a:xfrm rot="5400000" flipH="1" flipV="1">
                <a:off x="7099219" y="4491312"/>
                <a:ext cx="12700" cy="1439334"/>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4" name="Connector: Elbow 293">
                <a:extLst>
                  <a:ext uri="{FF2B5EF4-FFF2-40B4-BE49-F238E27FC236}">
                    <a16:creationId xmlns:a16="http://schemas.microsoft.com/office/drawing/2014/main" id="{49CC0B4F-7655-4FB0-A196-0F0482ACAADA}"/>
                  </a:ext>
                </a:extLst>
              </p:cNvPr>
              <p:cNvCxnSpPr>
                <a:cxnSpLocks/>
                <a:stCxn id="290" idx="1"/>
                <a:endCxn id="289" idx="1"/>
              </p:cNvCxnSpPr>
              <p:nvPr/>
            </p:nvCxnSpPr>
            <p:spPr>
              <a:xfrm rot="5400000" flipH="1" flipV="1">
                <a:off x="10041383"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5" name="Connector: Elbow 294">
                <a:extLst>
                  <a:ext uri="{FF2B5EF4-FFF2-40B4-BE49-F238E27FC236}">
                    <a16:creationId xmlns:a16="http://schemas.microsoft.com/office/drawing/2014/main" id="{5778D391-4A32-4E1D-9D37-952307BD0F76}"/>
                  </a:ext>
                </a:extLst>
              </p:cNvPr>
              <p:cNvCxnSpPr>
                <a:cxnSpLocks/>
                <a:stCxn id="291" idx="1"/>
                <a:endCxn id="290" idx="1"/>
              </p:cNvCxnSpPr>
              <p:nvPr/>
            </p:nvCxnSpPr>
            <p:spPr>
              <a:xfrm rot="5400000" flipH="1" flipV="1">
                <a:off x="8559718"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50" name="Group 149">
            <a:extLst>
              <a:ext uri="{FF2B5EF4-FFF2-40B4-BE49-F238E27FC236}">
                <a16:creationId xmlns:a16="http://schemas.microsoft.com/office/drawing/2014/main" id="{00F6608A-279C-450D-B04F-6E8C24C238AD}"/>
              </a:ext>
            </a:extLst>
          </p:cNvPr>
          <p:cNvGrpSpPr/>
          <p:nvPr/>
        </p:nvGrpSpPr>
        <p:grpSpPr>
          <a:xfrm>
            <a:off x="4399842" y="3160512"/>
            <a:ext cx="7469664" cy="766452"/>
            <a:chOff x="4399842" y="3206429"/>
            <a:chExt cx="7301040" cy="766452"/>
          </a:xfrm>
          <a:effectLst/>
        </p:grpSpPr>
        <p:sp>
          <p:nvSpPr>
            <p:cNvPr id="99" name="Rectangle 98">
              <a:extLst>
                <a:ext uri="{FF2B5EF4-FFF2-40B4-BE49-F238E27FC236}">
                  <a16:creationId xmlns:a16="http://schemas.microsoft.com/office/drawing/2014/main" id="{450BC7C0-3E9C-4C1C-B070-934E9EEBBF57}"/>
                </a:ext>
              </a:extLst>
            </p:cNvPr>
            <p:cNvSpPr/>
            <p:nvPr/>
          </p:nvSpPr>
          <p:spPr bwMode="auto">
            <a:xfrm>
              <a:off x="4399842" y="3206429"/>
              <a:ext cx="7301040" cy="766452"/>
            </a:xfrm>
            <a:prstGeom prst="rect">
              <a:avLst/>
            </a:prstGeom>
            <a:solidFill>
              <a:schemeClr val="bg1">
                <a:lumMod val="95000"/>
              </a:schemeClr>
            </a:solidFill>
            <a:ln>
              <a:noFill/>
            </a:ln>
            <a:effectLst>
              <a:outerShdw blurRad="190500" dist="381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1" i="0" u="none" strike="noStrike" kern="1200" cap="none" spc="0" normalizeH="0" baseline="0" noProof="0">
                <a:ln>
                  <a:noFill/>
                </a:ln>
                <a:gradFill>
                  <a:gsLst>
                    <a:gs pos="83000">
                      <a:srgbClr val="1A1A1A"/>
                    </a:gs>
                    <a:gs pos="100000">
                      <a:srgbClr val="0D0D0D"/>
                    </a:gs>
                  </a:gsLst>
                  <a:lin ang="5400000" scaled="1"/>
                </a:gradFill>
                <a:effectLst/>
                <a:highlight>
                  <a:srgbClr val="FFFF00"/>
                </a:highlight>
                <a:uLnTx/>
                <a:uFillTx/>
                <a:latin typeface="Segoe UI"/>
                <a:ea typeface="+mn-ea"/>
                <a:cs typeface="Segoe UI Semibold" panose="020B0702040204020203" pitchFamily="34" charset="0"/>
              </a:endParaRPr>
            </a:p>
          </p:txBody>
        </p:sp>
        <p:grpSp>
          <p:nvGrpSpPr>
            <p:cNvPr id="100" name="Group 99">
              <a:extLst>
                <a:ext uri="{FF2B5EF4-FFF2-40B4-BE49-F238E27FC236}">
                  <a16:creationId xmlns:a16="http://schemas.microsoft.com/office/drawing/2014/main" id="{1429C898-4651-49BD-AEF6-2B27148076B6}"/>
                </a:ext>
              </a:extLst>
            </p:cNvPr>
            <p:cNvGrpSpPr/>
            <p:nvPr/>
          </p:nvGrpSpPr>
          <p:grpSpPr>
            <a:xfrm>
              <a:off x="6036396" y="3527495"/>
              <a:ext cx="205673" cy="319935"/>
              <a:chOff x="6119283" y="1791818"/>
              <a:chExt cx="342900" cy="533400"/>
            </a:xfrm>
            <a:solidFill>
              <a:schemeClr val="tx1">
                <a:lumMod val="75000"/>
                <a:lumOff val="25000"/>
              </a:schemeClr>
            </a:solidFill>
          </p:grpSpPr>
          <p:sp>
            <p:nvSpPr>
              <p:cNvPr id="101" name="Freeform: Shape 100">
                <a:extLst>
                  <a:ext uri="{FF2B5EF4-FFF2-40B4-BE49-F238E27FC236}">
                    <a16:creationId xmlns:a16="http://schemas.microsoft.com/office/drawing/2014/main" id="{3B048AB4-23F3-4C03-AF92-F016529C8A65}"/>
                  </a:ext>
                </a:extLst>
              </p:cNvPr>
              <p:cNvSpPr/>
              <p:nvPr/>
            </p:nvSpPr>
            <p:spPr>
              <a:xfrm>
                <a:off x="6119283" y="17918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17990D53-DD7A-415D-9E0C-13A3B075124F}"/>
                  </a:ext>
                </a:extLst>
              </p:cNvPr>
              <p:cNvSpPr/>
              <p:nvPr/>
            </p:nvSpPr>
            <p:spPr>
              <a:xfrm>
                <a:off x="6271683" y="18108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670F80F0-16A7-427E-B2C7-8EAC12BDB2D0}"/>
                  </a:ext>
                </a:extLst>
              </p:cNvPr>
              <p:cNvSpPr/>
              <p:nvPr/>
            </p:nvSpPr>
            <p:spPr>
              <a:xfrm>
                <a:off x="6119283" y="19442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399BF3DE-F053-419C-BCE1-C55FB4E9E188}"/>
                  </a:ext>
                </a:extLst>
              </p:cNvPr>
              <p:cNvSpPr/>
              <p:nvPr/>
            </p:nvSpPr>
            <p:spPr>
              <a:xfrm>
                <a:off x="6271683" y="19632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837AB0E6-9835-48C0-96AC-7248CADCE81F}"/>
                  </a:ext>
                </a:extLst>
              </p:cNvPr>
              <p:cNvSpPr/>
              <p:nvPr/>
            </p:nvSpPr>
            <p:spPr>
              <a:xfrm>
                <a:off x="6119283" y="20966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93295CEE-333E-4F04-9DA3-F68CDC478F14}"/>
                  </a:ext>
                </a:extLst>
              </p:cNvPr>
              <p:cNvSpPr/>
              <p:nvPr/>
            </p:nvSpPr>
            <p:spPr>
              <a:xfrm>
                <a:off x="6271683" y="21156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5AC3C303-607D-4632-B4E8-77402D7980B6}"/>
                  </a:ext>
                </a:extLst>
              </p:cNvPr>
              <p:cNvSpPr/>
              <p:nvPr/>
            </p:nvSpPr>
            <p:spPr>
              <a:xfrm>
                <a:off x="6119283" y="22490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D723949-BCED-4CF0-B2B9-409B2F353EB6}"/>
                  </a:ext>
                </a:extLst>
              </p:cNvPr>
              <p:cNvSpPr/>
              <p:nvPr/>
            </p:nvSpPr>
            <p:spPr>
              <a:xfrm>
                <a:off x="6271683" y="22680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9" name="TextBox 108">
              <a:extLst>
                <a:ext uri="{FF2B5EF4-FFF2-40B4-BE49-F238E27FC236}">
                  <a16:creationId xmlns:a16="http://schemas.microsoft.com/office/drawing/2014/main" id="{9E48852D-70A2-43B6-858C-F674B37ACBD2}"/>
                </a:ext>
              </a:extLst>
            </p:cNvPr>
            <p:cNvSpPr txBox="1"/>
            <p:nvPr/>
          </p:nvSpPr>
          <p:spPr>
            <a:xfrm>
              <a:off x="5900444" y="3275345"/>
              <a:ext cx="39927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Event</a:t>
              </a:r>
            </a:p>
          </p:txBody>
        </p:sp>
        <p:grpSp>
          <p:nvGrpSpPr>
            <p:cNvPr id="110" name="Group 109">
              <a:extLst>
                <a:ext uri="{FF2B5EF4-FFF2-40B4-BE49-F238E27FC236}">
                  <a16:creationId xmlns:a16="http://schemas.microsoft.com/office/drawing/2014/main" id="{879C9305-5C52-4523-8233-543667FBAFD0}"/>
                </a:ext>
              </a:extLst>
            </p:cNvPr>
            <p:cNvGrpSpPr/>
            <p:nvPr/>
          </p:nvGrpSpPr>
          <p:grpSpPr>
            <a:xfrm>
              <a:off x="6995758" y="3527495"/>
              <a:ext cx="205673" cy="319935"/>
              <a:chOff x="6119283" y="1791818"/>
              <a:chExt cx="342900" cy="533400"/>
            </a:xfrm>
            <a:solidFill>
              <a:schemeClr val="tx1">
                <a:lumMod val="75000"/>
                <a:lumOff val="25000"/>
              </a:schemeClr>
            </a:solidFill>
          </p:grpSpPr>
          <p:sp>
            <p:nvSpPr>
              <p:cNvPr id="111" name="Freeform: Shape 110">
                <a:extLst>
                  <a:ext uri="{FF2B5EF4-FFF2-40B4-BE49-F238E27FC236}">
                    <a16:creationId xmlns:a16="http://schemas.microsoft.com/office/drawing/2014/main" id="{E8FC2148-9599-4AF2-8A86-7A14B89B1E62}"/>
                  </a:ext>
                </a:extLst>
              </p:cNvPr>
              <p:cNvSpPr/>
              <p:nvPr/>
            </p:nvSpPr>
            <p:spPr>
              <a:xfrm>
                <a:off x="6119283" y="17918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64A9E504-686F-4B19-AC07-232093EA7D4E}"/>
                  </a:ext>
                </a:extLst>
              </p:cNvPr>
              <p:cNvSpPr/>
              <p:nvPr/>
            </p:nvSpPr>
            <p:spPr>
              <a:xfrm>
                <a:off x="6271683" y="18108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F73D03C-F36E-4230-A8D5-A2839C2A8437}"/>
                  </a:ext>
                </a:extLst>
              </p:cNvPr>
              <p:cNvSpPr/>
              <p:nvPr/>
            </p:nvSpPr>
            <p:spPr>
              <a:xfrm>
                <a:off x="6119283" y="19442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5B7D7087-9F86-40E5-9B5E-2B55A9C93E3D}"/>
                  </a:ext>
                </a:extLst>
              </p:cNvPr>
              <p:cNvSpPr/>
              <p:nvPr/>
            </p:nvSpPr>
            <p:spPr>
              <a:xfrm>
                <a:off x="6271683" y="19632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F22D0BAE-B771-4D92-A4DB-72A1B83E8845}"/>
                  </a:ext>
                </a:extLst>
              </p:cNvPr>
              <p:cNvSpPr/>
              <p:nvPr/>
            </p:nvSpPr>
            <p:spPr>
              <a:xfrm>
                <a:off x="6119283" y="20966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9793BB2F-FDB6-4C5E-AA29-594944001920}"/>
                  </a:ext>
                </a:extLst>
              </p:cNvPr>
              <p:cNvSpPr/>
              <p:nvPr/>
            </p:nvSpPr>
            <p:spPr>
              <a:xfrm>
                <a:off x="6271683" y="21156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7295039E-F134-4463-94C6-A518C0BF61FF}"/>
                  </a:ext>
                </a:extLst>
              </p:cNvPr>
              <p:cNvSpPr/>
              <p:nvPr/>
            </p:nvSpPr>
            <p:spPr>
              <a:xfrm>
                <a:off x="6119283" y="22490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F0D97C0B-6D0A-4439-8426-8A6B1C181E32}"/>
                  </a:ext>
                </a:extLst>
              </p:cNvPr>
              <p:cNvSpPr/>
              <p:nvPr/>
            </p:nvSpPr>
            <p:spPr>
              <a:xfrm>
                <a:off x="6271683" y="22680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86253A41-C1DB-41E2-A03A-34F06393954E}"/>
                </a:ext>
              </a:extLst>
            </p:cNvPr>
            <p:cNvSpPr txBox="1"/>
            <p:nvPr/>
          </p:nvSpPr>
          <p:spPr>
            <a:xfrm>
              <a:off x="6859806" y="3275345"/>
              <a:ext cx="36029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Alert</a:t>
              </a:r>
            </a:p>
          </p:txBody>
        </p:sp>
        <p:grpSp>
          <p:nvGrpSpPr>
            <p:cNvPr id="120" name="Group 119">
              <a:extLst>
                <a:ext uri="{FF2B5EF4-FFF2-40B4-BE49-F238E27FC236}">
                  <a16:creationId xmlns:a16="http://schemas.microsoft.com/office/drawing/2014/main" id="{4D351013-E462-4F98-A5D6-BDA8C11E0A94}"/>
                </a:ext>
              </a:extLst>
            </p:cNvPr>
            <p:cNvGrpSpPr/>
            <p:nvPr/>
          </p:nvGrpSpPr>
          <p:grpSpPr>
            <a:xfrm>
              <a:off x="7934937" y="3527495"/>
              <a:ext cx="205673" cy="319935"/>
              <a:chOff x="6119283" y="1791818"/>
              <a:chExt cx="342900" cy="533400"/>
            </a:xfrm>
            <a:solidFill>
              <a:schemeClr val="tx1">
                <a:lumMod val="75000"/>
                <a:lumOff val="25000"/>
              </a:schemeClr>
            </a:solidFill>
          </p:grpSpPr>
          <p:sp>
            <p:nvSpPr>
              <p:cNvPr id="121" name="Freeform: Shape 120">
                <a:extLst>
                  <a:ext uri="{FF2B5EF4-FFF2-40B4-BE49-F238E27FC236}">
                    <a16:creationId xmlns:a16="http://schemas.microsoft.com/office/drawing/2014/main" id="{D4314D48-04AA-4AB2-ACA6-3737D3958545}"/>
                  </a:ext>
                </a:extLst>
              </p:cNvPr>
              <p:cNvSpPr/>
              <p:nvPr/>
            </p:nvSpPr>
            <p:spPr>
              <a:xfrm>
                <a:off x="6119283" y="17918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B0EA647C-355B-4DFA-8D12-E8E7899726FD}"/>
                  </a:ext>
                </a:extLst>
              </p:cNvPr>
              <p:cNvSpPr/>
              <p:nvPr/>
            </p:nvSpPr>
            <p:spPr>
              <a:xfrm>
                <a:off x="6271683" y="18108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E1F836EB-2119-415F-83ED-E18E2AD00161}"/>
                  </a:ext>
                </a:extLst>
              </p:cNvPr>
              <p:cNvSpPr/>
              <p:nvPr/>
            </p:nvSpPr>
            <p:spPr>
              <a:xfrm>
                <a:off x="6119283" y="19442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94CDE80D-FD91-4DB2-B724-1F68E2B612CF}"/>
                  </a:ext>
                </a:extLst>
              </p:cNvPr>
              <p:cNvSpPr/>
              <p:nvPr/>
            </p:nvSpPr>
            <p:spPr>
              <a:xfrm>
                <a:off x="6271683" y="19632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FCBA6A81-1FBE-4CE0-8090-E05AC54FBA22}"/>
                  </a:ext>
                </a:extLst>
              </p:cNvPr>
              <p:cNvSpPr/>
              <p:nvPr/>
            </p:nvSpPr>
            <p:spPr>
              <a:xfrm>
                <a:off x="6119283" y="20966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83FE030C-B0B9-4926-9D24-C9A1A15562DE}"/>
                  </a:ext>
                </a:extLst>
              </p:cNvPr>
              <p:cNvSpPr/>
              <p:nvPr/>
            </p:nvSpPr>
            <p:spPr>
              <a:xfrm>
                <a:off x="6271683" y="21156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2947FB09-E018-4215-9A8A-684BDA1A5E1C}"/>
                  </a:ext>
                </a:extLst>
              </p:cNvPr>
              <p:cNvSpPr/>
              <p:nvPr/>
            </p:nvSpPr>
            <p:spPr>
              <a:xfrm>
                <a:off x="6119283" y="22490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6F9AD177-0553-494B-8425-3A3137C8A4A9}"/>
                  </a:ext>
                </a:extLst>
              </p:cNvPr>
              <p:cNvSpPr/>
              <p:nvPr/>
            </p:nvSpPr>
            <p:spPr>
              <a:xfrm>
                <a:off x="6271683" y="22680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9" name="TextBox 128">
              <a:extLst>
                <a:ext uri="{FF2B5EF4-FFF2-40B4-BE49-F238E27FC236}">
                  <a16:creationId xmlns:a16="http://schemas.microsoft.com/office/drawing/2014/main" id="{6E5F0B27-3B7D-4B71-A568-9F37D62D08CE}"/>
                </a:ext>
              </a:extLst>
            </p:cNvPr>
            <p:cNvSpPr txBox="1"/>
            <p:nvPr/>
          </p:nvSpPr>
          <p:spPr>
            <a:xfrm>
              <a:off x="7772995" y="3275345"/>
              <a:ext cx="58830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Incident</a:t>
              </a:r>
            </a:p>
          </p:txBody>
        </p:sp>
        <p:grpSp>
          <p:nvGrpSpPr>
            <p:cNvPr id="130" name="Group 129">
              <a:extLst>
                <a:ext uri="{FF2B5EF4-FFF2-40B4-BE49-F238E27FC236}">
                  <a16:creationId xmlns:a16="http://schemas.microsoft.com/office/drawing/2014/main" id="{58A5F937-5166-468F-8F8C-2F4FF22E6FFA}"/>
                </a:ext>
              </a:extLst>
            </p:cNvPr>
            <p:cNvGrpSpPr/>
            <p:nvPr/>
          </p:nvGrpSpPr>
          <p:grpSpPr>
            <a:xfrm>
              <a:off x="8937613" y="3534809"/>
              <a:ext cx="205673" cy="319935"/>
              <a:chOff x="6119283" y="1791818"/>
              <a:chExt cx="342900" cy="533400"/>
            </a:xfrm>
            <a:solidFill>
              <a:schemeClr val="tx1">
                <a:lumMod val="75000"/>
                <a:lumOff val="25000"/>
              </a:schemeClr>
            </a:solidFill>
          </p:grpSpPr>
          <p:sp>
            <p:nvSpPr>
              <p:cNvPr id="131" name="Freeform: Shape 130">
                <a:extLst>
                  <a:ext uri="{FF2B5EF4-FFF2-40B4-BE49-F238E27FC236}">
                    <a16:creationId xmlns:a16="http://schemas.microsoft.com/office/drawing/2014/main" id="{E752257E-E1D9-45A5-9F5A-71B5C45E3F4B}"/>
                  </a:ext>
                </a:extLst>
              </p:cNvPr>
              <p:cNvSpPr/>
              <p:nvPr/>
            </p:nvSpPr>
            <p:spPr>
              <a:xfrm>
                <a:off x="6119283" y="17918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C9A81917-5D85-4316-9C57-7AF8EFEBE826}"/>
                  </a:ext>
                </a:extLst>
              </p:cNvPr>
              <p:cNvSpPr/>
              <p:nvPr/>
            </p:nvSpPr>
            <p:spPr>
              <a:xfrm>
                <a:off x="6271683" y="18108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1139EA2-FB41-488A-9A41-EBEFD2F88F97}"/>
                  </a:ext>
                </a:extLst>
              </p:cNvPr>
              <p:cNvSpPr/>
              <p:nvPr/>
            </p:nvSpPr>
            <p:spPr>
              <a:xfrm>
                <a:off x="6119283" y="19442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287EC9DC-9B4F-4392-90AC-5B576E911340}"/>
                  </a:ext>
                </a:extLst>
              </p:cNvPr>
              <p:cNvSpPr/>
              <p:nvPr/>
            </p:nvSpPr>
            <p:spPr>
              <a:xfrm>
                <a:off x="6271683" y="19632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5D3EAE05-8E16-4C99-BCC7-4906FBC60882}"/>
                  </a:ext>
                </a:extLst>
              </p:cNvPr>
              <p:cNvSpPr/>
              <p:nvPr/>
            </p:nvSpPr>
            <p:spPr>
              <a:xfrm>
                <a:off x="6119283" y="20966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22AA0917-0B6F-4623-83EE-D0BA7FAF086A}"/>
                  </a:ext>
                </a:extLst>
              </p:cNvPr>
              <p:cNvSpPr/>
              <p:nvPr/>
            </p:nvSpPr>
            <p:spPr>
              <a:xfrm>
                <a:off x="6271683" y="21156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7FF01D8B-661E-4232-A264-B548149F3990}"/>
                  </a:ext>
                </a:extLst>
              </p:cNvPr>
              <p:cNvSpPr/>
              <p:nvPr/>
            </p:nvSpPr>
            <p:spPr>
              <a:xfrm>
                <a:off x="6119283" y="22490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A8DD82B9-CF31-44B1-AC63-19423BFC73F7}"/>
                  </a:ext>
                </a:extLst>
              </p:cNvPr>
              <p:cNvSpPr/>
              <p:nvPr/>
            </p:nvSpPr>
            <p:spPr>
              <a:xfrm>
                <a:off x="6271683" y="22680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9" name="TextBox 138">
              <a:extLst>
                <a:ext uri="{FF2B5EF4-FFF2-40B4-BE49-F238E27FC236}">
                  <a16:creationId xmlns:a16="http://schemas.microsoft.com/office/drawing/2014/main" id="{B6AA5DEC-A704-4986-B6FA-8DFAE4D868CA}"/>
                </a:ext>
              </a:extLst>
            </p:cNvPr>
            <p:cNvSpPr txBox="1"/>
            <p:nvPr/>
          </p:nvSpPr>
          <p:spPr>
            <a:xfrm>
              <a:off x="8679622" y="3278177"/>
              <a:ext cx="72135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Mappings</a:t>
              </a:r>
            </a:p>
          </p:txBody>
        </p:sp>
        <p:grpSp>
          <p:nvGrpSpPr>
            <p:cNvPr id="157" name="Group 156">
              <a:extLst>
                <a:ext uri="{FF2B5EF4-FFF2-40B4-BE49-F238E27FC236}">
                  <a16:creationId xmlns:a16="http://schemas.microsoft.com/office/drawing/2014/main" id="{9E584C90-B2F1-45CB-9F0A-A8489243D74B}"/>
                </a:ext>
              </a:extLst>
            </p:cNvPr>
            <p:cNvGrpSpPr/>
            <p:nvPr/>
          </p:nvGrpSpPr>
          <p:grpSpPr>
            <a:xfrm>
              <a:off x="9662828" y="3575659"/>
              <a:ext cx="373931" cy="90612"/>
              <a:chOff x="6061448" y="3128705"/>
              <a:chExt cx="188670" cy="45719"/>
            </a:xfrm>
          </p:grpSpPr>
          <p:sp>
            <p:nvSpPr>
              <p:cNvPr id="158" name="Oval 157">
                <a:extLst>
                  <a:ext uri="{FF2B5EF4-FFF2-40B4-BE49-F238E27FC236}">
                    <a16:creationId xmlns:a16="http://schemas.microsoft.com/office/drawing/2014/main" id="{A8EF0D97-5833-4666-9C6B-AB322AAC51AD}"/>
                  </a:ext>
                </a:extLst>
              </p:cNvPr>
              <p:cNvSpPr/>
              <p:nvPr/>
            </p:nvSpPr>
            <p:spPr bwMode="auto">
              <a:xfrm>
                <a:off x="6061448" y="3128705"/>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FE567E62-24AD-4A1D-B9FC-6A2F4088D351}"/>
                  </a:ext>
                </a:extLst>
              </p:cNvPr>
              <p:cNvSpPr/>
              <p:nvPr/>
            </p:nvSpPr>
            <p:spPr bwMode="auto">
              <a:xfrm>
                <a:off x="6132922" y="3128705"/>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2870984E-C120-40EC-A1E7-A80938F7DAF6}"/>
                  </a:ext>
                </a:extLst>
              </p:cNvPr>
              <p:cNvSpPr/>
              <p:nvPr/>
            </p:nvSpPr>
            <p:spPr bwMode="auto">
              <a:xfrm>
                <a:off x="6204398" y="3128705"/>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2" name="Group 151">
            <a:extLst>
              <a:ext uri="{FF2B5EF4-FFF2-40B4-BE49-F238E27FC236}">
                <a16:creationId xmlns:a16="http://schemas.microsoft.com/office/drawing/2014/main" id="{D636E4A6-C6C1-4112-83B4-046EA92054DE}"/>
              </a:ext>
            </a:extLst>
          </p:cNvPr>
          <p:cNvGrpSpPr/>
          <p:nvPr/>
        </p:nvGrpSpPr>
        <p:grpSpPr>
          <a:xfrm>
            <a:off x="4399842" y="4001171"/>
            <a:ext cx="7469664" cy="855696"/>
            <a:chOff x="4399842" y="4068605"/>
            <a:chExt cx="7469664" cy="855696"/>
          </a:xfrm>
        </p:grpSpPr>
        <p:sp>
          <p:nvSpPr>
            <p:cNvPr id="26" name="Rectangle 25">
              <a:extLst>
                <a:ext uri="{FF2B5EF4-FFF2-40B4-BE49-F238E27FC236}">
                  <a16:creationId xmlns:a16="http://schemas.microsoft.com/office/drawing/2014/main" id="{2BEAC45D-B740-476A-849E-3BF92DBEE756}"/>
                </a:ext>
              </a:extLst>
            </p:cNvPr>
            <p:cNvSpPr/>
            <p:nvPr/>
          </p:nvSpPr>
          <p:spPr bwMode="auto">
            <a:xfrm>
              <a:off x="4399842" y="4068605"/>
              <a:ext cx="7469664" cy="855696"/>
            </a:xfrm>
            <a:prstGeom prst="rect">
              <a:avLst/>
            </a:prstGeom>
            <a:solidFill>
              <a:schemeClr val="bg1">
                <a:lumMod val="95000"/>
              </a:schemeClr>
            </a:solidFill>
            <a:ln>
              <a:noFill/>
            </a:ln>
            <a:effectLst>
              <a:outerShdw blurRad="190500" dist="381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1" i="0" u="none" strike="noStrike" kern="1200" cap="none" spc="0" normalizeH="0" baseline="0" noProof="0">
                <a:ln>
                  <a:noFill/>
                </a:ln>
                <a:gradFill>
                  <a:gsLst>
                    <a:gs pos="83000">
                      <a:srgbClr val="1A1A1A"/>
                    </a:gs>
                    <a:gs pos="100000">
                      <a:srgbClr val="0D0D0D"/>
                    </a:gs>
                  </a:gsLst>
                  <a:lin ang="5400000" scaled="1"/>
                </a:gradFill>
                <a:effectLst/>
                <a:highlight>
                  <a:srgbClr val="FFFF00"/>
                </a:highlight>
                <a:uLnTx/>
                <a:uFillTx/>
                <a:latin typeface="Segoe UI"/>
                <a:ea typeface="+mn-ea"/>
                <a:cs typeface="Segoe UI Semibold" panose="020B0702040204020203" pitchFamily="34" charset="0"/>
              </a:endParaRPr>
            </a:p>
          </p:txBody>
        </p:sp>
        <p:grpSp>
          <p:nvGrpSpPr>
            <p:cNvPr id="51" name="Group 50">
              <a:extLst>
                <a:ext uri="{FF2B5EF4-FFF2-40B4-BE49-F238E27FC236}">
                  <a16:creationId xmlns:a16="http://schemas.microsoft.com/office/drawing/2014/main" id="{48E5C128-54A9-4447-A89C-4CAA1B35DF24}"/>
                </a:ext>
              </a:extLst>
            </p:cNvPr>
            <p:cNvGrpSpPr/>
            <p:nvPr/>
          </p:nvGrpSpPr>
          <p:grpSpPr>
            <a:xfrm>
              <a:off x="5437008" y="4470941"/>
              <a:ext cx="205673" cy="319935"/>
              <a:chOff x="6119283" y="1791818"/>
              <a:chExt cx="342900" cy="533400"/>
            </a:xfrm>
            <a:solidFill>
              <a:schemeClr val="accent5">
                <a:lumMod val="75000"/>
              </a:schemeClr>
            </a:solidFill>
          </p:grpSpPr>
          <p:sp>
            <p:nvSpPr>
              <p:cNvPr id="43" name="Freeform: Shape 42">
                <a:extLst>
                  <a:ext uri="{FF2B5EF4-FFF2-40B4-BE49-F238E27FC236}">
                    <a16:creationId xmlns:a16="http://schemas.microsoft.com/office/drawing/2014/main" id="{B7E13726-2069-40A7-B85B-46340C366DF5}"/>
                  </a:ext>
                </a:extLst>
              </p:cNvPr>
              <p:cNvSpPr/>
              <p:nvPr/>
            </p:nvSpPr>
            <p:spPr>
              <a:xfrm>
                <a:off x="6119283" y="17918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4A63297F-38C9-43C0-A57A-98E742069A8C}"/>
                  </a:ext>
                </a:extLst>
              </p:cNvPr>
              <p:cNvSpPr/>
              <p:nvPr/>
            </p:nvSpPr>
            <p:spPr>
              <a:xfrm>
                <a:off x="6271683" y="18108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97E218B-E3C0-454C-8FF4-87A73FDED83D}"/>
                  </a:ext>
                </a:extLst>
              </p:cNvPr>
              <p:cNvSpPr/>
              <p:nvPr/>
            </p:nvSpPr>
            <p:spPr>
              <a:xfrm>
                <a:off x="6119283" y="19442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1DF39D76-1A83-411D-AC48-0BD93401E291}"/>
                  </a:ext>
                </a:extLst>
              </p:cNvPr>
              <p:cNvSpPr/>
              <p:nvPr/>
            </p:nvSpPr>
            <p:spPr>
              <a:xfrm>
                <a:off x="6271683" y="19632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9651C989-4D44-4B8F-BC76-59ECEC2D0D4E}"/>
                  </a:ext>
                </a:extLst>
              </p:cNvPr>
              <p:cNvSpPr/>
              <p:nvPr/>
            </p:nvSpPr>
            <p:spPr>
              <a:xfrm>
                <a:off x="6119283" y="20966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C8006F6C-FD89-4A64-B7EE-823993C76170}"/>
                  </a:ext>
                </a:extLst>
              </p:cNvPr>
              <p:cNvSpPr/>
              <p:nvPr/>
            </p:nvSpPr>
            <p:spPr>
              <a:xfrm>
                <a:off x="6271683" y="21156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BAC02702-6A6E-468A-994C-D4EC75D9D88A}"/>
                  </a:ext>
                </a:extLst>
              </p:cNvPr>
              <p:cNvSpPr/>
              <p:nvPr/>
            </p:nvSpPr>
            <p:spPr>
              <a:xfrm>
                <a:off x="6119283" y="22490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C532AC30-2E4C-4D49-8BA2-4A31D249660F}"/>
                  </a:ext>
                </a:extLst>
              </p:cNvPr>
              <p:cNvSpPr/>
              <p:nvPr/>
            </p:nvSpPr>
            <p:spPr>
              <a:xfrm>
                <a:off x="6271683" y="22680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5F236164-5E33-42B2-A201-80FF0294003A}"/>
                </a:ext>
              </a:extLst>
            </p:cNvPr>
            <p:cNvGrpSpPr/>
            <p:nvPr/>
          </p:nvGrpSpPr>
          <p:grpSpPr>
            <a:xfrm>
              <a:off x="6408812" y="4470941"/>
              <a:ext cx="205673" cy="319935"/>
              <a:chOff x="6119283" y="1791818"/>
              <a:chExt cx="342900" cy="533400"/>
            </a:xfrm>
            <a:solidFill>
              <a:schemeClr val="accent5">
                <a:lumMod val="75000"/>
              </a:schemeClr>
            </a:solidFill>
          </p:grpSpPr>
          <p:sp>
            <p:nvSpPr>
              <p:cNvPr id="53" name="Freeform: Shape 52">
                <a:extLst>
                  <a:ext uri="{FF2B5EF4-FFF2-40B4-BE49-F238E27FC236}">
                    <a16:creationId xmlns:a16="http://schemas.microsoft.com/office/drawing/2014/main" id="{67DB2CF3-D79F-431D-A3FF-C21334F088B9}"/>
                  </a:ext>
                </a:extLst>
              </p:cNvPr>
              <p:cNvSpPr/>
              <p:nvPr/>
            </p:nvSpPr>
            <p:spPr>
              <a:xfrm>
                <a:off x="6119283" y="17918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77DF03FE-BC66-4DC5-A32C-7230A0C2C104}"/>
                  </a:ext>
                </a:extLst>
              </p:cNvPr>
              <p:cNvSpPr/>
              <p:nvPr/>
            </p:nvSpPr>
            <p:spPr>
              <a:xfrm>
                <a:off x="6271683" y="18108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BAC9A21F-CBEE-44DF-9A40-5C3691571BD6}"/>
                  </a:ext>
                </a:extLst>
              </p:cNvPr>
              <p:cNvSpPr/>
              <p:nvPr/>
            </p:nvSpPr>
            <p:spPr>
              <a:xfrm>
                <a:off x="6119283" y="19442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5D25C7E-8F90-4778-98C8-8CE71F8A1690}"/>
                  </a:ext>
                </a:extLst>
              </p:cNvPr>
              <p:cNvSpPr/>
              <p:nvPr/>
            </p:nvSpPr>
            <p:spPr>
              <a:xfrm>
                <a:off x="6271683" y="19632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85DFC2B1-F2E9-43C6-BE5B-F6E15331C86E}"/>
                  </a:ext>
                </a:extLst>
              </p:cNvPr>
              <p:cNvSpPr/>
              <p:nvPr/>
            </p:nvSpPr>
            <p:spPr>
              <a:xfrm>
                <a:off x="6119283" y="20966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A391B03-8A8D-4ED1-8217-0F90574F1C40}"/>
                  </a:ext>
                </a:extLst>
              </p:cNvPr>
              <p:cNvSpPr/>
              <p:nvPr/>
            </p:nvSpPr>
            <p:spPr>
              <a:xfrm>
                <a:off x="6271683" y="21156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E0D50097-CEC8-44DB-8860-AFD3288E7340}"/>
                  </a:ext>
                </a:extLst>
              </p:cNvPr>
              <p:cNvSpPr/>
              <p:nvPr/>
            </p:nvSpPr>
            <p:spPr>
              <a:xfrm>
                <a:off x="6119283" y="22490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E70C6706-0ED8-4212-95E5-4D3E40F7691E}"/>
                  </a:ext>
                </a:extLst>
              </p:cNvPr>
              <p:cNvSpPr/>
              <p:nvPr/>
            </p:nvSpPr>
            <p:spPr>
              <a:xfrm>
                <a:off x="6271683" y="22680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C017F52B-D0A1-49E1-B988-75BFBABCB942}"/>
                </a:ext>
              </a:extLst>
            </p:cNvPr>
            <p:cNvGrpSpPr/>
            <p:nvPr/>
          </p:nvGrpSpPr>
          <p:grpSpPr>
            <a:xfrm>
              <a:off x="7380616" y="4470941"/>
              <a:ext cx="205673" cy="319935"/>
              <a:chOff x="6119283" y="1791818"/>
              <a:chExt cx="342900" cy="533400"/>
            </a:xfrm>
            <a:solidFill>
              <a:schemeClr val="accent5">
                <a:lumMod val="75000"/>
              </a:schemeClr>
            </a:solidFill>
          </p:grpSpPr>
          <p:sp>
            <p:nvSpPr>
              <p:cNvPr id="62" name="Freeform: Shape 61">
                <a:extLst>
                  <a:ext uri="{FF2B5EF4-FFF2-40B4-BE49-F238E27FC236}">
                    <a16:creationId xmlns:a16="http://schemas.microsoft.com/office/drawing/2014/main" id="{CA91D37A-14F2-4895-938A-2C980D929B26}"/>
                  </a:ext>
                </a:extLst>
              </p:cNvPr>
              <p:cNvSpPr/>
              <p:nvPr/>
            </p:nvSpPr>
            <p:spPr>
              <a:xfrm>
                <a:off x="6119283" y="17918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9D748ECC-A06C-4543-8E66-E18366FBF8BC}"/>
                  </a:ext>
                </a:extLst>
              </p:cNvPr>
              <p:cNvSpPr/>
              <p:nvPr/>
            </p:nvSpPr>
            <p:spPr>
              <a:xfrm>
                <a:off x="6271683" y="18108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35B3FC09-C0F0-4453-9258-A4D9D311D190}"/>
                  </a:ext>
                </a:extLst>
              </p:cNvPr>
              <p:cNvSpPr/>
              <p:nvPr/>
            </p:nvSpPr>
            <p:spPr>
              <a:xfrm>
                <a:off x="6119283" y="19442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6ACBEF72-8CA8-43BA-B654-68D953FD9EFC}"/>
                  </a:ext>
                </a:extLst>
              </p:cNvPr>
              <p:cNvSpPr/>
              <p:nvPr/>
            </p:nvSpPr>
            <p:spPr>
              <a:xfrm>
                <a:off x="6271683" y="19632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05818F84-466D-4A67-8503-09EADCC296BA}"/>
                  </a:ext>
                </a:extLst>
              </p:cNvPr>
              <p:cNvSpPr/>
              <p:nvPr/>
            </p:nvSpPr>
            <p:spPr>
              <a:xfrm>
                <a:off x="6119283" y="20966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49885B8-E39F-4333-857A-D38C451AE05D}"/>
                  </a:ext>
                </a:extLst>
              </p:cNvPr>
              <p:cNvSpPr/>
              <p:nvPr/>
            </p:nvSpPr>
            <p:spPr>
              <a:xfrm>
                <a:off x="6271683" y="21156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453E3C57-A560-4641-BE79-597750C2724A}"/>
                  </a:ext>
                </a:extLst>
              </p:cNvPr>
              <p:cNvSpPr/>
              <p:nvPr/>
            </p:nvSpPr>
            <p:spPr>
              <a:xfrm>
                <a:off x="6119283" y="22490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1F5B3221-BE8C-45F2-9DB4-F29FCA97D269}"/>
                  </a:ext>
                </a:extLst>
              </p:cNvPr>
              <p:cNvSpPr/>
              <p:nvPr/>
            </p:nvSpPr>
            <p:spPr>
              <a:xfrm>
                <a:off x="6271683" y="22680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7E61A160-AD3F-4BBE-8B99-F195E8864109}"/>
                </a:ext>
              </a:extLst>
            </p:cNvPr>
            <p:cNvGrpSpPr/>
            <p:nvPr/>
          </p:nvGrpSpPr>
          <p:grpSpPr>
            <a:xfrm>
              <a:off x="8352420" y="4470941"/>
              <a:ext cx="205673" cy="319935"/>
              <a:chOff x="6119283" y="1791818"/>
              <a:chExt cx="342900" cy="533400"/>
            </a:xfrm>
            <a:solidFill>
              <a:schemeClr val="accent5">
                <a:lumMod val="75000"/>
              </a:schemeClr>
            </a:solidFill>
          </p:grpSpPr>
          <p:sp>
            <p:nvSpPr>
              <p:cNvPr id="71" name="Freeform: Shape 70">
                <a:extLst>
                  <a:ext uri="{FF2B5EF4-FFF2-40B4-BE49-F238E27FC236}">
                    <a16:creationId xmlns:a16="http://schemas.microsoft.com/office/drawing/2014/main" id="{ADF8BBB9-D418-4F96-8F42-0510E444412A}"/>
                  </a:ext>
                </a:extLst>
              </p:cNvPr>
              <p:cNvSpPr/>
              <p:nvPr/>
            </p:nvSpPr>
            <p:spPr>
              <a:xfrm>
                <a:off x="6119283" y="17918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E2ED85EA-26A7-4FC2-8754-D4B33A3F840B}"/>
                  </a:ext>
                </a:extLst>
              </p:cNvPr>
              <p:cNvSpPr/>
              <p:nvPr/>
            </p:nvSpPr>
            <p:spPr>
              <a:xfrm>
                <a:off x="6271683" y="18108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D1193B0F-9582-47DB-8D56-61FDED80495E}"/>
                  </a:ext>
                </a:extLst>
              </p:cNvPr>
              <p:cNvSpPr/>
              <p:nvPr/>
            </p:nvSpPr>
            <p:spPr>
              <a:xfrm>
                <a:off x="6119283" y="19442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18402C5-7E51-4E86-8E74-A9FC13917BC4}"/>
                  </a:ext>
                </a:extLst>
              </p:cNvPr>
              <p:cNvSpPr/>
              <p:nvPr/>
            </p:nvSpPr>
            <p:spPr>
              <a:xfrm>
                <a:off x="6271683" y="19632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E9694C2F-C87C-40D7-A0EC-805B08FAFD89}"/>
                  </a:ext>
                </a:extLst>
              </p:cNvPr>
              <p:cNvSpPr/>
              <p:nvPr/>
            </p:nvSpPr>
            <p:spPr>
              <a:xfrm>
                <a:off x="6119283" y="20966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9E36E148-C39D-4996-8A5D-C9452CB51192}"/>
                  </a:ext>
                </a:extLst>
              </p:cNvPr>
              <p:cNvSpPr/>
              <p:nvPr/>
            </p:nvSpPr>
            <p:spPr>
              <a:xfrm>
                <a:off x="6271683" y="21156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BD2F213C-B801-4D55-8567-609794839F4C}"/>
                  </a:ext>
                </a:extLst>
              </p:cNvPr>
              <p:cNvSpPr/>
              <p:nvPr/>
            </p:nvSpPr>
            <p:spPr>
              <a:xfrm>
                <a:off x="6119283" y="22490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DD451D7-3599-4779-8D76-22F33138DAFE}"/>
                  </a:ext>
                </a:extLst>
              </p:cNvPr>
              <p:cNvSpPr/>
              <p:nvPr/>
            </p:nvSpPr>
            <p:spPr>
              <a:xfrm>
                <a:off x="6271683" y="22680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37BC2070-98D5-4FC3-8E2D-AA5120BCE981}"/>
                </a:ext>
              </a:extLst>
            </p:cNvPr>
            <p:cNvGrpSpPr/>
            <p:nvPr/>
          </p:nvGrpSpPr>
          <p:grpSpPr>
            <a:xfrm>
              <a:off x="9324224" y="4470941"/>
              <a:ext cx="205673" cy="319935"/>
              <a:chOff x="6119283" y="1791818"/>
              <a:chExt cx="342900" cy="533400"/>
            </a:xfrm>
            <a:solidFill>
              <a:schemeClr val="accent5">
                <a:lumMod val="75000"/>
              </a:schemeClr>
            </a:solidFill>
          </p:grpSpPr>
          <p:sp>
            <p:nvSpPr>
              <p:cNvPr id="80" name="Freeform: Shape 79">
                <a:extLst>
                  <a:ext uri="{FF2B5EF4-FFF2-40B4-BE49-F238E27FC236}">
                    <a16:creationId xmlns:a16="http://schemas.microsoft.com/office/drawing/2014/main" id="{6F5879B4-8596-44DC-8EEE-83045707037C}"/>
                  </a:ext>
                </a:extLst>
              </p:cNvPr>
              <p:cNvSpPr/>
              <p:nvPr/>
            </p:nvSpPr>
            <p:spPr>
              <a:xfrm>
                <a:off x="6119283" y="17918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41D1A567-62A5-4CF1-A066-9A7717613FB0}"/>
                  </a:ext>
                </a:extLst>
              </p:cNvPr>
              <p:cNvSpPr/>
              <p:nvPr/>
            </p:nvSpPr>
            <p:spPr>
              <a:xfrm>
                <a:off x="6271683" y="18108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A05320F1-14A7-4C8D-BE10-C6C915FE6375}"/>
                  </a:ext>
                </a:extLst>
              </p:cNvPr>
              <p:cNvSpPr/>
              <p:nvPr/>
            </p:nvSpPr>
            <p:spPr>
              <a:xfrm>
                <a:off x="6119283" y="19442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CB937413-E46F-48F9-91D6-6010D6DE7B93}"/>
                  </a:ext>
                </a:extLst>
              </p:cNvPr>
              <p:cNvSpPr/>
              <p:nvPr/>
            </p:nvSpPr>
            <p:spPr>
              <a:xfrm>
                <a:off x="6271683" y="19632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498C2271-B149-4FF3-9496-75DFFDF1FEE2}"/>
                  </a:ext>
                </a:extLst>
              </p:cNvPr>
              <p:cNvSpPr/>
              <p:nvPr/>
            </p:nvSpPr>
            <p:spPr>
              <a:xfrm>
                <a:off x="6119283" y="20966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90C9EBDC-40DC-4CB0-B845-542904057517}"/>
                  </a:ext>
                </a:extLst>
              </p:cNvPr>
              <p:cNvSpPr/>
              <p:nvPr/>
            </p:nvSpPr>
            <p:spPr>
              <a:xfrm>
                <a:off x="6271683" y="21156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BB39D8C5-8338-4927-A2FF-8F18DD5F9AEB}"/>
                  </a:ext>
                </a:extLst>
              </p:cNvPr>
              <p:cNvSpPr/>
              <p:nvPr/>
            </p:nvSpPr>
            <p:spPr>
              <a:xfrm>
                <a:off x="6119283" y="22490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7367D4C9-A9A5-4C95-A4C6-8CF547296E6F}"/>
                  </a:ext>
                </a:extLst>
              </p:cNvPr>
              <p:cNvSpPr/>
              <p:nvPr/>
            </p:nvSpPr>
            <p:spPr>
              <a:xfrm>
                <a:off x="6271683" y="22680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CFFD0FD5-7392-45FA-9A04-07A4F0744AAB}"/>
                </a:ext>
              </a:extLst>
            </p:cNvPr>
            <p:cNvGrpSpPr/>
            <p:nvPr/>
          </p:nvGrpSpPr>
          <p:grpSpPr>
            <a:xfrm>
              <a:off x="10296026" y="4470941"/>
              <a:ext cx="205673" cy="319935"/>
              <a:chOff x="6119283" y="1791818"/>
              <a:chExt cx="342900" cy="533400"/>
            </a:xfrm>
            <a:solidFill>
              <a:schemeClr val="accent5">
                <a:lumMod val="75000"/>
              </a:schemeClr>
            </a:solidFill>
          </p:grpSpPr>
          <p:sp>
            <p:nvSpPr>
              <p:cNvPr id="89" name="Freeform: Shape 88">
                <a:extLst>
                  <a:ext uri="{FF2B5EF4-FFF2-40B4-BE49-F238E27FC236}">
                    <a16:creationId xmlns:a16="http://schemas.microsoft.com/office/drawing/2014/main" id="{4936CA80-8484-4374-9427-FADB27F882F1}"/>
                  </a:ext>
                </a:extLst>
              </p:cNvPr>
              <p:cNvSpPr/>
              <p:nvPr/>
            </p:nvSpPr>
            <p:spPr>
              <a:xfrm>
                <a:off x="6119283" y="17918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3B6ADCE2-5D57-4530-93E2-3A9EFC47DA02}"/>
                  </a:ext>
                </a:extLst>
              </p:cNvPr>
              <p:cNvSpPr/>
              <p:nvPr/>
            </p:nvSpPr>
            <p:spPr>
              <a:xfrm>
                <a:off x="6271683" y="18108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5D8A5A46-9842-487C-8CBB-22FAEED3B248}"/>
                  </a:ext>
                </a:extLst>
              </p:cNvPr>
              <p:cNvSpPr/>
              <p:nvPr/>
            </p:nvSpPr>
            <p:spPr>
              <a:xfrm>
                <a:off x="6119283" y="19442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2ACC548B-B2CB-46DA-B947-19E7B1EE3EA4}"/>
                  </a:ext>
                </a:extLst>
              </p:cNvPr>
              <p:cNvSpPr/>
              <p:nvPr/>
            </p:nvSpPr>
            <p:spPr>
              <a:xfrm>
                <a:off x="6271683" y="19632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4A64575A-0492-4B70-B5E6-84FDFEA6874C}"/>
                  </a:ext>
                </a:extLst>
              </p:cNvPr>
              <p:cNvSpPr/>
              <p:nvPr/>
            </p:nvSpPr>
            <p:spPr>
              <a:xfrm>
                <a:off x="6119283" y="20966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41E4E77D-A44F-451C-AB0F-3DC38D41764A}"/>
                  </a:ext>
                </a:extLst>
              </p:cNvPr>
              <p:cNvSpPr/>
              <p:nvPr/>
            </p:nvSpPr>
            <p:spPr>
              <a:xfrm>
                <a:off x="6271683" y="21156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4D77DACE-54B7-4042-AE22-C97C41082753}"/>
                  </a:ext>
                </a:extLst>
              </p:cNvPr>
              <p:cNvSpPr/>
              <p:nvPr/>
            </p:nvSpPr>
            <p:spPr>
              <a:xfrm>
                <a:off x="6119283" y="22490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3D01822C-D8B6-477C-93F7-A5A908692D7D}"/>
                  </a:ext>
                </a:extLst>
              </p:cNvPr>
              <p:cNvSpPr/>
              <p:nvPr/>
            </p:nvSpPr>
            <p:spPr>
              <a:xfrm>
                <a:off x="6271683" y="22680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7" name="TextBox 96">
              <a:extLst>
                <a:ext uri="{FF2B5EF4-FFF2-40B4-BE49-F238E27FC236}">
                  <a16:creationId xmlns:a16="http://schemas.microsoft.com/office/drawing/2014/main" id="{F80CB27A-7253-4C4E-B433-127515535412}"/>
                </a:ext>
              </a:extLst>
            </p:cNvPr>
            <p:cNvSpPr txBox="1"/>
            <p:nvPr/>
          </p:nvSpPr>
          <p:spPr>
            <a:xfrm>
              <a:off x="9188272" y="4190283"/>
              <a:ext cx="476092"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t>
              </a:r>
            </a:p>
          </p:txBody>
        </p:sp>
        <p:sp>
          <p:nvSpPr>
            <p:cNvPr id="238" name="Laptop_E770" title="Icon of a laptop">
              <a:extLst>
                <a:ext uri="{FF2B5EF4-FFF2-40B4-BE49-F238E27FC236}">
                  <a16:creationId xmlns:a16="http://schemas.microsoft.com/office/drawing/2014/main" id="{21E5D6DF-F1B1-4ED1-A21C-2D0BE5D22960}"/>
                </a:ext>
              </a:extLst>
            </p:cNvPr>
            <p:cNvSpPr>
              <a:spLocks noChangeAspect="1" noEditPoints="1"/>
            </p:cNvSpPr>
            <p:nvPr/>
          </p:nvSpPr>
          <p:spPr bwMode="auto">
            <a:xfrm>
              <a:off x="8283260" y="4176022"/>
              <a:ext cx="310869" cy="21093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06259958-D756-4BCC-B9BC-9E02F32BC9CD}"/>
                </a:ext>
              </a:extLst>
            </p:cNvPr>
            <p:cNvGrpSpPr/>
            <p:nvPr/>
          </p:nvGrpSpPr>
          <p:grpSpPr>
            <a:xfrm>
              <a:off x="10257217" y="4186614"/>
              <a:ext cx="257181" cy="205826"/>
              <a:chOff x="9213993" y="3047169"/>
              <a:chExt cx="327569" cy="262159"/>
            </a:xfrm>
          </p:grpSpPr>
          <p:sp>
            <p:nvSpPr>
              <p:cNvPr id="296" name="Browser" title="Icon of a browser window">
                <a:extLst>
                  <a:ext uri="{FF2B5EF4-FFF2-40B4-BE49-F238E27FC236}">
                    <a16:creationId xmlns:a16="http://schemas.microsoft.com/office/drawing/2014/main" id="{32C5309B-F5C0-4F9E-8ABC-E919E11B6E7B}"/>
                  </a:ext>
                </a:extLst>
              </p:cNvPr>
              <p:cNvSpPr>
                <a:spLocks noChangeAspect="1" noEditPoints="1"/>
              </p:cNvSpPr>
              <p:nvPr/>
            </p:nvSpPr>
            <p:spPr bwMode="auto">
              <a:xfrm>
                <a:off x="9213993" y="3047169"/>
                <a:ext cx="327569" cy="262159"/>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7" name="Freeform: Shape 296">
                <a:extLst>
                  <a:ext uri="{FF2B5EF4-FFF2-40B4-BE49-F238E27FC236}">
                    <a16:creationId xmlns:a16="http://schemas.microsoft.com/office/drawing/2014/main" id="{4D9C057B-9316-4B15-8158-DBEC90FEBC5C}"/>
                  </a:ext>
                </a:extLst>
              </p:cNvPr>
              <p:cNvSpPr/>
              <p:nvPr/>
            </p:nvSpPr>
            <p:spPr>
              <a:xfrm>
                <a:off x="9259163" y="3152034"/>
                <a:ext cx="68787" cy="110233"/>
              </a:xfrm>
              <a:custGeom>
                <a:avLst/>
                <a:gdLst>
                  <a:gd name="connsiteX0" fmla="*/ 104361 w 130131"/>
                  <a:gd name="connsiteY0" fmla="*/ 208539 h 208538"/>
                  <a:gd name="connsiteX1" fmla="*/ 0 w 130131"/>
                  <a:gd name="connsiteY1" fmla="*/ 104269 h 208538"/>
                  <a:gd name="connsiteX2" fmla="*/ 104361 w 130131"/>
                  <a:gd name="connsiteY2" fmla="*/ 0 h 208538"/>
                  <a:gd name="connsiteX3" fmla="*/ 130131 w 130131"/>
                  <a:gd name="connsiteY3" fmla="*/ 25770 h 208538"/>
                  <a:gd name="connsiteX4" fmla="*/ 51723 w 130131"/>
                  <a:gd name="connsiteY4" fmla="*/ 104269 h 208538"/>
                  <a:gd name="connsiteX5" fmla="*/ 130131 w 130131"/>
                  <a:gd name="connsiteY5" fmla="*/ 182769 h 208538"/>
                  <a:gd name="connsiteX6" fmla="*/ 104361 w 130131"/>
                  <a:gd name="connsiteY6" fmla="*/ 208539 h 2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1" h="208538">
                    <a:moveTo>
                      <a:pt x="104361" y="208539"/>
                    </a:moveTo>
                    <a:lnTo>
                      <a:pt x="0" y="104269"/>
                    </a:lnTo>
                    <a:lnTo>
                      <a:pt x="104361" y="0"/>
                    </a:lnTo>
                    <a:lnTo>
                      <a:pt x="130131" y="25770"/>
                    </a:lnTo>
                    <a:lnTo>
                      <a:pt x="51723" y="104269"/>
                    </a:lnTo>
                    <a:lnTo>
                      <a:pt x="130131" y="182769"/>
                    </a:lnTo>
                    <a:lnTo>
                      <a:pt x="104361" y="208539"/>
                    </a:lnTo>
                    <a:close/>
                  </a:path>
                </a:pathLst>
              </a:custGeom>
              <a:solidFill>
                <a:schemeClr val="bg1"/>
              </a:solid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8" name="Freeform: Shape 297">
                <a:extLst>
                  <a:ext uri="{FF2B5EF4-FFF2-40B4-BE49-F238E27FC236}">
                    <a16:creationId xmlns:a16="http://schemas.microsoft.com/office/drawing/2014/main" id="{E45A205C-7611-479A-9B83-2BA06553D213}"/>
                  </a:ext>
                </a:extLst>
              </p:cNvPr>
              <p:cNvSpPr/>
              <p:nvPr/>
            </p:nvSpPr>
            <p:spPr>
              <a:xfrm>
                <a:off x="9430262" y="3152034"/>
                <a:ext cx="68787" cy="110233"/>
              </a:xfrm>
              <a:custGeom>
                <a:avLst/>
                <a:gdLst>
                  <a:gd name="connsiteX0" fmla="*/ 25770 w 130131"/>
                  <a:gd name="connsiteY0" fmla="*/ 208539 h 208538"/>
                  <a:gd name="connsiteX1" fmla="*/ 0 w 130131"/>
                  <a:gd name="connsiteY1" fmla="*/ 182769 h 208538"/>
                  <a:gd name="connsiteX2" fmla="*/ 78408 w 130131"/>
                  <a:gd name="connsiteY2" fmla="*/ 104269 h 208538"/>
                  <a:gd name="connsiteX3" fmla="*/ 0 w 130131"/>
                  <a:gd name="connsiteY3" fmla="*/ 25770 h 208538"/>
                  <a:gd name="connsiteX4" fmla="*/ 25770 w 130131"/>
                  <a:gd name="connsiteY4" fmla="*/ 0 h 208538"/>
                  <a:gd name="connsiteX5" fmla="*/ 130131 w 130131"/>
                  <a:gd name="connsiteY5" fmla="*/ 104269 h 208538"/>
                  <a:gd name="connsiteX6" fmla="*/ 25770 w 130131"/>
                  <a:gd name="connsiteY6" fmla="*/ 208539 h 2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1" h="208538">
                    <a:moveTo>
                      <a:pt x="25770" y="208539"/>
                    </a:moveTo>
                    <a:lnTo>
                      <a:pt x="0" y="182769"/>
                    </a:lnTo>
                    <a:lnTo>
                      <a:pt x="78408" y="104269"/>
                    </a:lnTo>
                    <a:lnTo>
                      <a:pt x="0" y="25770"/>
                    </a:lnTo>
                    <a:lnTo>
                      <a:pt x="25770" y="0"/>
                    </a:lnTo>
                    <a:lnTo>
                      <a:pt x="130131" y="104269"/>
                    </a:lnTo>
                    <a:lnTo>
                      <a:pt x="25770" y="208539"/>
                    </a:lnTo>
                    <a:close/>
                  </a:path>
                </a:pathLst>
              </a:custGeom>
              <a:solidFill>
                <a:schemeClr val="bg1"/>
              </a:solid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9" name="Freeform: Shape 298">
                <a:extLst>
                  <a:ext uri="{FF2B5EF4-FFF2-40B4-BE49-F238E27FC236}">
                    <a16:creationId xmlns:a16="http://schemas.microsoft.com/office/drawing/2014/main" id="{501B1B0B-D239-4AFC-B114-50252B2B9F1B}"/>
                  </a:ext>
                </a:extLst>
              </p:cNvPr>
              <p:cNvSpPr/>
              <p:nvPr/>
            </p:nvSpPr>
            <p:spPr>
              <a:xfrm rot="17550601">
                <a:off x="9318423" y="3200120"/>
                <a:ext cx="120716" cy="19322"/>
              </a:xfrm>
              <a:custGeom>
                <a:avLst/>
                <a:gdLst>
                  <a:gd name="connsiteX0" fmla="*/ 0 w 228369"/>
                  <a:gd name="connsiteY0" fmla="*/ 0 h 36553"/>
                  <a:gd name="connsiteX1" fmla="*/ 228369 w 228369"/>
                  <a:gd name="connsiteY1" fmla="*/ 0 h 36553"/>
                  <a:gd name="connsiteX2" fmla="*/ 228369 w 228369"/>
                  <a:gd name="connsiteY2" fmla="*/ 36554 h 36553"/>
                  <a:gd name="connsiteX3" fmla="*/ 0 w 228369"/>
                  <a:gd name="connsiteY3" fmla="*/ 36554 h 36553"/>
                </a:gdLst>
                <a:ahLst/>
                <a:cxnLst>
                  <a:cxn ang="0">
                    <a:pos x="connsiteX0" y="connsiteY0"/>
                  </a:cxn>
                  <a:cxn ang="0">
                    <a:pos x="connsiteX1" y="connsiteY1"/>
                  </a:cxn>
                  <a:cxn ang="0">
                    <a:pos x="connsiteX2" y="connsiteY2"/>
                  </a:cxn>
                  <a:cxn ang="0">
                    <a:pos x="connsiteX3" y="connsiteY3"/>
                  </a:cxn>
                </a:cxnLst>
                <a:rect l="l" t="t" r="r" b="b"/>
                <a:pathLst>
                  <a:path w="228369" h="36553">
                    <a:moveTo>
                      <a:pt x="0" y="0"/>
                    </a:moveTo>
                    <a:lnTo>
                      <a:pt x="228369" y="0"/>
                    </a:lnTo>
                    <a:lnTo>
                      <a:pt x="228369" y="36554"/>
                    </a:lnTo>
                    <a:lnTo>
                      <a:pt x="0" y="36554"/>
                    </a:lnTo>
                    <a:close/>
                  </a:path>
                </a:pathLst>
              </a:custGeom>
              <a:solidFill>
                <a:schemeClr val="bg1"/>
              </a:solid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00" name="mail" title="Icon of an envelope">
              <a:extLst>
                <a:ext uri="{FF2B5EF4-FFF2-40B4-BE49-F238E27FC236}">
                  <a16:creationId xmlns:a16="http://schemas.microsoft.com/office/drawing/2014/main" id="{9F6AD731-D7B1-4F79-A98C-2650438433D9}"/>
                </a:ext>
              </a:extLst>
            </p:cNvPr>
            <p:cNvSpPr>
              <a:spLocks noChangeAspect="1" noEditPoints="1"/>
            </p:cNvSpPr>
            <p:nvPr/>
          </p:nvSpPr>
          <p:spPr bwMode="auto">
            <a:xfrm>
              <a:off x="6348036" y="4189426"/>
              <a:ext cx="329213" cy="19752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1" name="Page2_E7C3" title="Icon of a document">
              <a:extLst>
                <a:ext uri="{FF2B5EF4-FFF2-40B4-BE49-F238E27FC236}">
                  <a16:creationId xmlns:a16="http://schemas.microsoft.com/office/drawing/2014/main" id="{97B7AB2B-B884-41EB-B5DD-5B9A5FCCC5CF}"/>
                </a:ext>
              </a:extLst>
            </p:cNvPr>
            <p:cNvSpPr>
              <a:spLocks noChangeAspect="1" noEditPoints="1"/>
            </p:cNvSpPr>
            <p:nvPr/>
          </p:nvSpPr>
          <p:spPr bwMode="auto">
            <a:xfrm>
              <a:off x="7389980" y="4152733"/>
              <a:ext cx="187445" cy="234221"/>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2" name="people_4" title="Icon of a person">
              <a:extLst>
                <a:ext uri="{FF2B5EF4-FFF2-40B4-BE49-F238E27FC236}">
                  <a16:creationId xmlns:a16="http://schemas.microsoft.com/office/drawing/2014/main" id="{8B247AD5-CE25-4006-AAC4-5EC56393D8D3}"/>
                </a:ext>
              </a:extLst>
            </p:cNvPr>
            <p:cNvSpPr>
              <a:spLocks noChangeAspect="1" noEditPoints="1"/>
            </p:cNvSpPr>
            <p:nvPr/>
          </p:nvSpPr>
          <p:spPr bwMode="auto">
            <a:xfrm>
              <a:off x="5437008" y="4136149"/>
              <a:ext cx="224337" cy="2508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 name="Arrow: Left-Right 10">
            <a:extLst>
              <a:ext uri="{FF2B5EF4-FFF2-40B4-BE49-F238E27FC236}">
                <a16:creationId xmlns:a16="http://schemas.microsoft.com/office/drawing/2014/main" id="{5CF2C792-4079-4120-AF9C-F081B12FCD5D}"/>
              </a:ext>
            </a:extLst>
          </p:cNvPr>
          <p:cNvSpPr/>
          <p:nvPr/>
        </p:nvSpPr>
        <p:spPr bwMode="auto">
          <a:xfrm>
            <a:off x="9389221" y="1831454"/>
            <a:ext cx="1179530" cy="402849"/>
          </a:xfrm>
          <a:prstGeom prst="leftRightArrow">
            <a:avLst>
              <a:gd name="adj1" fmla="val 68009"/>
              <a:gd name="adj2" fmla="val 39194"/>
            </a:avLst>
          </a:prstGeom>
          <a:solidFill>
            <a:schemeClr val="accent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900" b="1" i="1"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Segoe UI Semibold" panose="020B0702040204020203" pitchFamily="34" charset="0"/>
              </a:rPr>
              <a:t>Portal Integration</a:t>
            </a:r>
          </a:p>
        </p:txBody>
      </p:sp>
      <p:grpSp>
        <p:nvGrpSpPr>
          <p:cNvPr id="29" name="Group 28">
            <a:extLst>
              <a:ext uri="{FF2B5EF4-FFF2-40B4-BE49-F238E27FC236}">
                <a16:creationId xmlns:a16="http://schemas.microsoft.com/office/drawing/2014/main" id="{4A92ABC2-B2B4-495D-B76A-D76B9CEB0E7A}"/>
              </a:ext>
            </a:extLst>
          </p:cNvPr>
          <p:cNvGrpSpPr/>
          <p:nvPr/>
        </p:nvGrpSpPr>
        <p:grpSpPr>
          <a:xfrm>
            <a:off x="10533048" y="1567834"/>
            <a:ext cx="1036078" cy="741904"/>
            <a:chOff x="10738787" y="1567415"/>
            <a:chExt cx="1036078" cy="741904"/>
          </a:xfrm>
        </p:grpSpPr>
        <p:sp>
          <p:nvSpPr>
            <p:cNvPr id="227" name="TextBox 226">
              <a:extLst>
                <a:ext uri="{FF2B5EF4-FFF2-40B4-BE49-F238E27FC236}">
                  <a16:creationId xmlns:a16="http://schemas.microsoft.com/office/drawing/2014/main" id="{B166EDBF-2AEF-40AB-9DBC-99EFB33D684A}"/>
                </a:ext>
              </a:extLst>
            </p:cNvPr>
            <p:cNvSpPr txBox="1"/>
            <p:nvPr/>
          </p:nvSpPr>
          <p:spPr>
            <a:xfrm>
              <a:off x="10738787" y="1786099"/>
              <a:ext cx="1036078" cy="523220"/>
            </a:xfrm>
            <a:prstGeom prst="rect">
              <a:avLst/>
            </a:prstGeom>
            <a:noFill/>
            <a:effectLst/>
          </p:spPr>
          <p:txBody>
            <a:bodyPr wrap="square">
              <a:spAutoFit/>
            </a:bodyPr>
            <a:lstStyle/>
            <a:p>
              <a:pPr marR="0" lvl="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Segoe UI" pitchFamily="34" charset="0"/>
                </a:rPr>
                <a:t>Microsoft </a:t>
              </a:r>
              <a:br>
                <a:rPr kumimoji="0" lang="en-US" sz="14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Segoe UI" pitchFamily="34" charset="0"/>
                </a:rPr>
              </a:br>
              <a:r>
                <a:rPr kumimoji="0" lang="en-US" sz="14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Segoe UI" pitchFamily="34" charset="0"/>
                </a:rPr>
                <a:t>Sentinel</a:t>
              </a:r>
            </a:p>
          </p:txBody>
        </p:sp>
        <p:pic>
          <p:nvPicPr>
            <p:cNvPr id="27" name="Picture 26">
              <a:extLst>
                <a:ext uri="{FF2B5EF4-FFF2-40B4-BE49-F238E27FC236}">
                  <a16:creationId xmlns:a16="http://schemas.microsoft.com/office/drawing/2014/main" id="{0B8EB9C3-CD97-42EE-BEA7-746D3C0ADA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9801" y="1567415"/>
              <a:ext cx="231592" cy="265519"/>
            </a:xfrm>
            <a:prstGeom prst="rect">
              <a:avLst/>
            </a:prstGeom>
          </p:spPr>
        </p:pic>
      </p:grpSp>
      <p:sp>
        <p:nvSpPr>
          <p:cNvPr id="8" name="TextBox 7">
            <a:extLst>
              <a:ext uri="{FF2B5EF4-FFF2-40B4-BE49-F238E27FC236}">
                <a16:creationId xmlns:a16="http://schemas.microsoft.com/office/drawing/2014/main" id="{2259BB75-A652-4D64-8F41-59204845BA65}"/>
              </a:ext>
            </a:extLst>
          </p:cNvPr>
          <p:cNvSpPr txBox="1"/>
          <p:nvPr/>
        </p:nvSpPr>
        <p:spPr>
          <a:xfrm>
            <a:off x="8312598" y="6550742"/>
            <a:ext cx="2566113" cy="203133"/>
          </a:xfrm>
          <a:prstGeom prst="rect">
            <a:avLst/>
          </a:prstGeom>
          <a:noFill/>
        </p:spPr>
        <p:txBody>
          <a:bodyPr wrap="square" lIns="0">
            <a:spAutoFit/>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7"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22" name="Picture 21">
            <a:extLst>
              <a:ext uri="{FF2B5EF4-FFF2-40B4-BE49-F238E27FC236}">
                <a16:creationId xmlns:a16="http://schemas.microsoft.com/office/drawing/2014/main" id="{517247FA-13A2-4BED-9371-A383631AB20A}"/>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bwMode="invGray">
          <a:xfrm>
            <a:off x="10897267" y="6548324"/>
            <a:ext cx="972239" cy="208266"/>
          </a:xfrm>
          <a:prstGeom prst="rect">
            <a:avLst/>
          </a:prstGeom>
        </p:spPr>
      </p:pic>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20727F47-5378-4D0C-92F7-ED2CB039984A}"/>
                  </a:ext>
                </a:extLst>
              </p:cNvPr>
              <p:cNvGraphicFramePr>
                <a:graphicFrameLocks noChangeAspect="1"/>
              </p:cNvGraphicFramePr>
              <p:nvPr>
                <p:extLst>
                  <p:ext uri="{D42A27DB-BD31-4B8C-83A1-F6EECF244321}">
                    <p14:modId xmlns:p14="http://schemas.microsoft.com/office/powerpoint/2010/main" val="1649305360"/>
                  </p:ext>
                </p:extLst>
              </p:nvPr>
            </p:nvGraphicFramePr>
            <p:xfrm>
              <a:off x="11245206" y="155569"/>
              <a:ext cx="831220" cy="467561"/>
            </p:xfrm>
            <a:graphic>
              <a:graphicData uri="http://schemas.microsoft.com/office/powerpoint/2016/slidezoom">
                <pslz:sldZm>
                  <pslz:sldZmObj sldId="2123259245" cId="2940792">
                    <pslz:zmPr id="{3D7BB926-62F9-4780-8A09-C66439291FE5}" returnToParent="0" transitionDur="1000">
                      <p166:blipFill xmlns:p166="http://schemas.microsoft.com/office/powerpoint/2016/6/main">
                        <a:blip r:embed="rId9"/>
                        <a:stretch>
                          <a:fillRect/>
                        </a:stretch>
                      </p166:blipFill>
                      <p166:spPr xmlns:p166="http://schemas.microsoft.com/office/powerpoint/2016/6/main">
                        <a:xfrm>
                          <a:off x="0" y="0"/>
                          <a:ext cx="831220" cy="467561"/>
                        </a:xfrm>
                        <a:prstGeom prst="rect">
                          <a:avLst/>
                        </a:prstGeom>
                        <a:solidFill>
                          <a:schemeClr val="bg1"/>
                        </a:solidFill>
                        <a:ln>
                          <a:noFill/>
                        </a:ln>
                        <a:effectLst>
                          <a:outerShdw blurRad="190500" dist="38100" dir="2400000" algn="ctr" rotWithShape="0">
                            <a:prstClr val="black">
                              <a:alpha val="40000"/>
                            </a:prstClr>
                          </a:outerShdw>
                        </a:effectLst>
                      </p166:spPr>
                    </pslz:zmPr>
                  </pslz:sldZmObj>
                </pslz:sldZm>
              </a:graphicData>
            </a:graphic>
          </p:graphicFrame>
        </mc:Choice>
        <mc:Fallback xmlns="">
          <p:pic>
            <p:nvPicPr>
              <p:cNvPr id="25" name="Slide Zoom 24">
                <a:extLst>
                  <a:ext uri="{FF2B5EF4-FFF2-40B4-BE49-F238E27FC236}">
                    <a16:creationId xmlns:a16="http://schemas.microsoft.com/office/drawing/2014/main" id="{20727F47-5378-4D0C-92F7-ED2CB039984A}"/>
                  </a:ext>
                </a:extLst>
              </p:cNvPr>
              <p:cNvPicPr>
                <a:picLocks noGrp="1" noRot="1" noChangeAspect="1" noMove="1" noResize="1" noEditPoints="1" noAdjustHandles="1" noChangeArrowheads="1" noChangeShapeType="1"/>
              </p:cNvPicPr>
              <p:nvPr/>
            </p:nvPicPr>
            <p:blipFill>
              <a:blip r:embed="rId10"/>
              <a:stretch>
                <a:fillRect/>
              </a:stretch>
            </p:blipFill>
            <p:spPr>
              <a:xfrm>
                <a:off x="11245206" y="155569"/>
                <a:ext cx="831220" cy="467561"/>
              </a:xfrm>
              <a:prstGeom prst="rect">
                <a:avLst/>
              </a:prstGeom>
              <a:solidFill>
                <a:schemeClr val="bg1"/>
              </a:solidFill>
              <a:ln>
                <a:noFill/>
              </a:ln>
              <a:effectLst>
                <a:outerShdw blurRad="190500" dist="38100" dir="2400000" algn="ctr" rotWithShape="0">
                  <a:prstClr val="black">
                    <a:alpha val="40000"/>
                  </a:prstClr>
                </a:outerShdw>
              </a:effectLst>
            </p:spPr>
          </p:pic>
        </mc:Fallback>
      </mc:AlternateContent>
      <p:grpSp>
        <p:nvGrpSpPr>
          <p:cNvPr id="40" name="Group 39">
            <a:extLst>
              <a:ext uri="{FF2B5EF4-FFF2-40B4-BE49-F238E27FC236}">
                <a16:creationId xmlns:a16="http://schemas.microsoft.com/office/drawing/2014/main" id="{636017AB-3333-496A-93CC-E9389E4F308A}"/>
              </a:ext>
            </a:extLst>
          </p:cNvPr>
          <p:cNvGrpSpPr/>
          <p:nvPr/>
        </p:nvGrpSpPr>
        <p:grpSpPr>
          <a:xfrm>
            <a:off x="10448583" y="2496687"/>
            <a:ext cx="1266623" cy="387613"/>
            <a:chOff x="6571590" y="-978863"/>
            <a:chExt cx="1266623" cy="387613"/>
          </a:xfrm>
        </p:grpSpPr>
        <p:pic>
          <p:nvPicPr>
            <p:cNvPr id="31" name="Graphic 30" descr="Workflow with solid fill">
              <a:extLst>
                <a:ext uri="{FF2B5EF4-FFF2-40B4-BE49-F238E27FC236}">
                  <a16:creationId xmlns:a16="http://schemas.microsoft.com/office/drawing/2014/main" id="{DDDC6F2E-B7DA-4245-87D1-26553DCE2DC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22336" y="-902344"/>
              <a:ext cx="239497" cy="239497"/>
            </a:xfrm>
            <a:prstGeom prst="rect">
              <a:avLst/>
            </a:prstGeom>
          </p:spPr>
        </p:pic>
        <p:sp>
          <p:nvSpPr>
            <p:cNvPr id="255" name="TextBox 254">
              <a:extLst>
                <a:ext uri="{FF2B5EF4-FFF2-40B4-BE49-F238E27FC236}">
                  <a16:creationId xmlns:a16="http://schemas.microsoft.com/office/drawing/2014/main" id="{2E31E981-980C-4795-BE7B-E843598F8B9E}"/>
                </a:ext>
              </a:extLst>
            </p:cNvPr>
            <p:cNvSpPr txBox="1"/>
            <p:nvPr/>
          </p:nvSpPr>
          <p:spPr>
            <a:xfrm>
              <a:off x="6997790" y="-978863"/>
              <a:ext cx="84042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Orchestrate</a:t>
              </a:r>
            </a:p>
          </p:txBody>
        </p:sp>
        <p:pic>
          <p:nvPicPr>
            <p:cNvPr id="272" name="Graphic 271">
              <a:extLst>
                <a:ext uri="{FF2B5EF4-FFF2-40B4-BE49-F238E27FC236}">
                  <a16:creationId xmlns:a16="http://schemas.microsoft.com/office/drawing/2014/main" id="{DE5C53A5-F352-4DFF-883D-87B2DB470606}"/>
                </a:ext>
              </a:extLst>
            </p:cNvPr>
            <p:cNvPicPr>
              <a:picLocks noChangeAspect="1"/>
            </p:cNvPicPr>
            <p:nvPr/>
          </p:nvPicPr>
          <p:blipFill>
            <a:blip r:embed="rId3">
              <a:extLst>
                <a:ext uri="{96DAC541-7B7A-43D3-8B79-37D633B846F1}">
                  <asvg:svgBlip xmlns:asvg="http://schemas.microsoft.com/office/drawing/2016/SVG/main" r:embed="rId13"/>
                </a:ext>
              </a:extLst>
            </a:blip>
            <a:stretch>
              <a:fillRect/>
            </a:stretch>
          </p:blipFill>
          <p:spPr>
            <a:xfrm>
              <a:off x="6571590" y="-938512"/>
              <a:ext cx="312536" cy="347262"/>
            </a:xfrm>
            <a:prstGeom prst="rect">
              <a:avLst/>
            </a:prstGeom>
          </p:spPr>
        </p:pic>
        <p:grpSp>
          <p:nvGrpSpPr>
            <p:cNvPr id="264" name="Group 263">
              <a:extLst>
                <a:ext uri="{FF2B5EF4-FFF2-40B4-BE49-F238E27FC236}">
                  <a16:creationId xmlns:a16="http://schemas.microsoft.com/office/drawing/2014/main" id="{2A63A8E3-A0FB-48EA-8055-4A13F02E9D13}"/>
                </a:ext>
              </a:extLst>
            </p:cNvPr>
            <p:cNvGrpSpPr/>
            <p:nvPr/>
          </p:nvGrpSpPr>
          <p:grpSpPr>
            <a:xfrm>
              <a:off x="6997790" y="-711313"/>
              <a:ext cx="540539" cy="102795"/>
              <a:chOff x="5774269" y="5204629"/>
              <a:chExt cx="5613230" cy="713315"/>
            </a:xfrm>
          </p:grpSpPr>
          <p:sp>
            <p:nvSpPr>
              <p:cNvPr id="265" name="Flowchart: Magnetic Disk 264">
                <a:extLst>
                  <a:ext uri="{FF2B5EF4-FFF2-40B4-BE49-F238E27FC236}">
                    <a16:creationId xmlns:a16="http://schemas.microsoft.com/office/drawing/2014/main" id="{414E0384-5E79-4BE1-A083-559C9F0F27E6}"/>
                  </a:ext>
                </a:extLst>
              </p:cNvPr>
              <p:cNvSpPr/>
              <p:nvPr/>
            </p:nvSpPr>
            <p:spPr bwMode="auto">
              <a:xfrm>
                <a:off x="10176933"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Flowchart: Magnetic Disk 265">
                <a:extLst>
                  <a:ext uri="{FF2B5EF4-FFF2-40B4-BE49-F238E27FC236}">
                    <a16:creationId xmlns:a16="http://schemas.microsoft.com/office/drawing/2014/main" id="{B25555ED-4189-44C1-8861-B4DFBA1E2A51}"/>
                  </a:ext>
                </a:extLst>
              </p:cNvPr>
              <p:cNvSpPr/>
              <p:nvPr/>
            </p:nvSpPr>
            <p:spPr bwMode="auto">
              <a:xfrm>
                <a:off x="8695264"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Flowchart: Magnetic Disk 266">
                <a:extLst>
                  <a:ext uri="{FF2B5EF4-FFF2-40B4-BE49-F238E27FC236}">
                    <a16:creationId xmlns:a16="http://schemas.microsoft.com/office/drawing/2014/main" id="{DFC294BD-6BA7-4A3B-A2E6-1D3565EEDD5B}"/>
                  </a:ext>
                </a:extLst>
              </p:cNvPr>
              <p:cNvSpPr/>
              <p:nvPr/>
            </p:nvSpPr>
            <p:spPr bwMode="auto">
              <a:xfrm>
                <a:off x="7213603"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Flowchart: Magnetic Disk 267">
                <a:extLst>
                  <a:ext uri="{FF2B5EF4-FFF2-40B4-BE49-F238E27FC236}">
                    <a16:creationId xmlns:a16="http://schemas.microsoft.com/office/drawing/2014/main" id="{9FFF913F-EC8A-441B-8B2D-C4220DFB8390}"/>
                  </a:ext>
                </a:extLst>
              </p:cNvPr>
              <p:cNvSpPr/>
              <p:nvPr/>
            </p:nvSpPr>
            <p:spPr bwMode="auto">
              <a:xfrm>
                <a:off x="5774269"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9" name="Connector: Elbow 268">
                <a:extLst>
                  <a:ext uri="{FF2B5EF4-FFF2-40B4-BE49-F238E27FC236}">
                    <a16:creationId xmlns:a16="http://schemas.microsoft.com/office/drawing/2014/main" id="{DD21EBFC-950D-4A4B-A6C1-73EE98B1A369}"/>
                  </a:ext>
                </a:extLst>
              </p:cNvPr>
              <p:cNvCxnSpPr>
                <a:stCxn id="268" idx="1"/>
                <a:endCxn id="267" idx="1"/>
              </p:cNvCxnSpPr>
              <p:nvPr/>
            </p:nvCxnSpPr>
            <p:spPr>
              <a:xfrm rot="5400000" flipH="1" flipV="1">
                <a:off x="7099219" y="4491312"/>
                <a:ext cx="12700" cy="1439334"/>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F1381B8E-A88C-4A71-84F9-2B2EC0103A49}"/>
                  </a:ext>
                </a:extLst>
              </p:cNvPr>
              <p:cNvCxnSpPr>
                <a:cxnSpLocks/>
                <a:stCxn id="266" idx="1"/>
                <a:endCxn id="265" idx="1"/>
              </p:cNvCxnSpPr>
              <p:nvPr/>
            </p:nvCxnSpPr>
            <p:spPr>
              <a:xfrm rot="5400000" flipH="1" flipV="1">
                <a:off x="10041383"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1BEC415F-485E-4722-8F9E-2D1A9A34A331}"/>
                  </a:ext>
                </a:extLst>
              </p:cNvPr>
              <p:cNvCxnSpPr>
                <a:cxnSpLocks/>
                <a:stCxn id="267" idx="1"/>
                <a:endCxn id="266" idx="1"/>
              </p:cNvCxnSpPr>
              <p:nvPr/>
            </p:nvCxnSpPr>
            <p:spPr>
              <a:xfrm rot="5400000" flipH="1" flipV="1">
                <a:off x="8559718"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45040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750"/>
                                        <p:tgtEl>
                                          <p:spTgt spid="38"/>
                                        </p:tgtEl>
                                      </p:cBhvr>
                                    </p:animEffect>
                                  </p:childTnLst>
                                </p:cTn>
                              </p:par>
                            </p:childTnLst>
                          </p:cTn>
                        </p:par>
                        <p:par>
                          <p:cTn id="12" fill="hold">
                            <p:stCondLst>
                              <p:cond delay="1250"/>
                            </p:stCondLst>
                            <p:childTnLst>
                              <p:par>
                                <p:cTn id="13" presetID="22" presetClass="entr" presetSubtype="4"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down)">
                                      <p:cBhvr>
                                        <p:cTn id="15" dur="750"/>
                                        <p:tgtEl>
                                          <p:spTgt spid="41"/>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22" presetClass="entr" presetSubtype="8" fill="hold" nodeType="withEffect">
                                  <p:stCondLst>
                                    <p:cond delay="250"/>
                                  </p:stCondLst>
                                  <p:childTnLst>
                                    <p:set>
                                      <p:cBhvr>
                                        <p:cTn id="21" dur="1" fill="hold">
                                          <p:stCondLst>
                                            <p:cond delay="0"/>
                                          </p:stCondLst>
                                        </p:cTn>
                                        <p:tgtEl>
                                          <p:spTgt spid="155"/>
                                        </p:tgtEl>
                                        <p:attrNameLst>
                                          <p:attrName>style.visibility</p:attrName>
                                        </p:attrNameLst>
                                      </p:cBhvr>
                                      <p:to>
                                        <p:strVal val="visible"/>
                                      </p:to>
                                    </p:set>
                                    <p:animEffect transition="in" filter="wipe(left)">
                                      <p:cBhvr>
                                        <p:cTn id="22" dur="500"/>
                                        <p:tgtEl>
                                          <p:spTgt spid="155"/>
                                        </p:tgtEl>
                                      </p:cBhvr>
                                    </p:animEffect>
                                  </p:childTnLst>
                                </p:cTn>
                              </p:par>
                              <p:par>
                                <p:cTn id="23" presetID="16" presetClass="entr" presetSubtype="21" fill="hold" grpId="0" nodeType="withEffect">
                                  <p:stCondLst>
                                    <p:cond delay="100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22" presetClass="entr" presetSubtype="8" fill="hold" nodeType="withEffect">
                                  <p:stCondLst>
                                    <p:cond delay="250"/>
                                  </p:stCondLst>
                                  <p:childTnLst>
                                    <p:set>
                                      <p:cBhvr>
                                        <p:cTn id="32" dur="1" fill="hold">
                                          <p:stCondLst>
                                            <p:cond delay="0"/>
                                          </p:stCondLst>
                                        </p:cTn>
                                        <p:tgtEl>
                                          <p:spTgt spid="274"/>
                                        </p:tgtEl>
                                        <p:attrNameLst>
                                          <p:attrName>style.visibility</p:attrName>
                                        </p:attrNameLst>
                                      </p:cBhvr>
                                      <p:to>
                                        <p:strVal val="visible"/>
                                      </p:to>
                                    </p:set>
                                    <p:animEffect transition="in" filter="wipe(left)">
                                      <p:cBhvr>
                                        <p:cTn id="33" dur="750"/>
                                        <p:tgtEl>
                                          <p:spTgt spid="274"/>
                                        </p:tgtEl>
                                      </p:cBhvr>
                                    </p:animEffect>
                                  </p:childTnLst>
                                </p:cTn>
                              </p:par>
                              <p:par>
                                <p:cTn id="34" presetID="10" presetClass="entr" presetSubtype="0" fill="hold" nodeType="withEffect">
                                  <p:stCondLst>
                                    <p:cond delay="500"/>
                                  </p:stCondLst>
                                  <p:childTnLst>
                                    <p:set>
                                      <p:cBhvr>
                                        <p:cTn id="35" dur="1" fill="hold">
                                          <p:stCondLst>
                                            <p:cond delay="0"/>
                                          </p:stCondLst>
                                        </p:cTn>
                                        <p:tgtEl>
                                          <p:spTgt spid="152"/>
                                        </p:tgtEl>
                                        <p:attrNameLst>
                                          <p:attrName>style.visibility</p:attrName>
                                        </p:attrNameLst>
                                      </p:cBhvr>
                                      <p:to>
                                        <p:strVal val="visible"/>
                                      </p:to>
                                    </p:set>
                                    <p:animEffect transition="in" filter="fade">
                                      <p:cBhvr>
                                        <p:cTn id="36" dur="500"/>
                                        <p:tgtEl>
                                          <p:spTgt spid="152"/>
                                        </p:tgtEl>
                                      </p:cBhvr>
                                    </p:animEffect>
                                  </p:childTnLst>
                                </p:cTn>
                              </p:par>
                            </p:childTnLst>
                          </p:cTn>
                        </p:par>
                        <p:par>
                          <p:cTn id="37" fill="hold">
                            <p:stCondLst>
                              <p:cond delay="1000"/>
                            </p:stCondLst>
                            <p:childTnLst>
                              <p:par>
                                <p:cTn id="38" presetID="22" presetClass="entr" presetSubtype="1"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up)">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par>
                                <p:cTn id="46" presetID="22" presetClass="entr" presetSubtype="8" fill="hold" nodeType="withEffect">
                                  <p:stCondLst>
                                    <p:cond delay="250"/>
                                  </p:stCondLst>
                                  <p:childTnLst>
                                    <p:set>
                                      <p:cBhvr>
                                        <p:cTn id="47" dur="1" fill="hold">
                                          <p:stCondLst>
                                            <p:cond delay="0"/>
                                          </p:stCondLst>
                                        </p:cTn>
                                        <p:tgtEl>
                                          <p:spTgt spid="303"/>
                                        </p:tgtEl>
                                        <p:attrNameLst>
                                          <p:attrName>style.visibility</p:attrName>
                                        </p:attrNameLst>
                                      </p:cBhvr>
                                      <p:to>
                                        <p:strVal val="visible"/>
                                      </p:to>
                                    </p:set>
                                    <p:animEffect transition="in" filter="wipe(left)">
                                      <p:cBhvr>
                                        <p:cTn id="48" dur="750"/>
                                        <p:tgtEl>
                                          <p:spTgt spid="303"/>
                                        </p:tgtEl>
                                      </p:cBhvr>
                                    </p:animEffect>
                                  </p:childTnLst>
                                </p:cTn>
                              </p:par>
                              <p:par>
                                <p:cTn id="49" presetID="10" presetClass="entr" presetSubtype="0" fill="hold" nodeType="withEffect">
                                  <p:stCondLst>
                                    <p:cond delay="5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22" presetClass="entr" presetSubtype="8" fill="hold" nodeType="withEffect">
                                  <p:stCondLst>
                                    <p:cond delay="250"/>
                                  </p:stCondLst>
                                  <p:childTnLst>
                                    <p:set>
                                      <p:cBhvr>
                                        <p:cTn id="58" dur="1" fill="hold">
                                          <p:stCondLst>
                                            <p:cond delay="0"/>
                                          </p:stCondLst>
                                        </p:cTn>
                                        <p:tgtEl>
                                          <p:spTgt spid="304"/>
                                        </p:tgtEl>
                                        <p:attrNameLst>
                                          <p:attrName>style.visibility</p:attrName>
                                        </p:attrNameLst>
                                      </p:cBhvr>
                                      <p:to>
                                        <p:strVal val="visible"/>
                                      </p:to>
                                    </p:set>
                                    <p:animEffect transition="in" filter="wipe(left)">
                                      <p:cBhvr>
                                        <p:cTn id="59" dur="750"/>
                                        <p:tgtEl>
                                          <p:spTgt spid="304"/>
                                        </p:tgtEl>
                                      </p:cBhvr>
                                    </p:animEffect>
                                  </p:childTnLst>
                                </p:cTn>
                              </p:par>
                              <p:par>
                                <p:cTn id="60" presetID="10" presetClass="entr" presetSubtype="0" fill="hold" nodeType="withEffect">
                                  <p:stCondLst>
                                    <p:cond delay="50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par>
                                <p:cTn id="63" presetID="10" presetClass="entr" presetSubtype="0" fill="hold" nodeType="withEffect">
                                  <p:stCondLst>
                                    <p:cond delay="50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childTnLst>
                                </p:cTn>
                              </p:par>
                              <p:par>
                                <p:cTn id="69" presetID="10" presetClass="entr" presetSubtype="0" fill="hold" nodeType="withEffect">
                                  <p:stCondLst>
                                    <p:cond delay="50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childTnLst>
                          </p:cTn>
                        </p:par>
                      </p:childTnLst>
                    </p:cTn>
                  </p:par>
                  <p:par>
                    <p:cTn id="72" fill="hold">
                      <p:stCondLst>
                        <p:cond delay="indefinite"/>
                      </p:stCondLst>
                      <p:childTnLst>
                        <p:par>
                          <p:cTn id="73" fill="hold">
                            <p:stCondLst>
                              <p:cond delay="0"/>
                            </p:stCondLst>
                            <p:childTnLst>
                              <p:par>
                                <p:cTn id="74" presetID="26" presetClass="emph" presetSubtype="0" fill="hold" nodeType="clickEffect">
                                  <p:stCondLst>
                                    <p:cond delay="0"/>
                                  </p:stCondLst>
                                  <p:childTnLst>
                                    <p:animEffect transition="out" filter="fade">
                                      <p:cBhvr>
                                        <p:cTn id="75" dur="500" tmFilter="0, 0; .2, .5; .8, .5; 1, 0"/>
                                        <p:tgtEl>
                                          <p:spTgt spid="28"/>
                                        </p:tgtEl>
                                      </p:cBhvr>
                                    </p:animEffect>
                                    <p:animScale>
                                      <p:cBhvr>
                                        <p:cTn id="76" dur="250" autoRev="1" fill="hold"/>
                                        <p:tgtEl>
                                          <p:spTgt spid="28"/>
                                        </p:tgtEl>
                                      </p:cBhvr>
                                      <p:by x="105000" y="105000"/>
                                    </p:animScale>
                                  </p:childTnLst>
                                </p:cTn>
                              </p:par>
                              <p:par>
                                <p:cTn id="77" presetID="26" presetClass="emph" presetSubtype="0" fill="hold" grpId="0" nodeType="withEffect">
                                  <p:stCondLst>
                                    <p:cond delay="0"/>
                                  </p:stCondLst>
                                  <p:childTnLst>
                                    <p:animEffect transition="out" filter="fade">
                                      <p:cBhvr>
                                        <p:cTn id="78" dur="500" tmFilter="0, 0; .2, .5; .8, .5; 1, 0"/>
                                        <p:tgtEl>
                                          <p:spTgt spid="17"/>
                                        </p:tgtEl>
                                      </p:cBhvr>
                                    </p:animEffect>
                                    <p:animScale>
                                      <p:cBhvr>
                                        <p:cTn id="79" dur="250" autoRev="1" fill="hold"/>
                                        <p:tgtEl>
                                          <p:spTgt spid="17"/>
                                        </p:tgtEl>
                                      </p:cBhvr>
                                      <p:by x="105000" y="105000"/>
                                    </p:animScale>
                                  </p:childTnLst>
                                </p:cTn>
                              </p:par>
                              <p:par>
                                <p:cTn id="80" presetID="26" presetClass="emph" presetSubtype="0" fill="hold" nodeType="withEffect">
                                  <p:stCondLst>
                                    <p:cond delay="0"/>
                                  </p:stCondLst>
                                  <p:childTnLst>
                                    <p:animEffect transition="out" filter="fade">
                                      <p:cBhvr>
                                        <p:cTn id="81" dur="500" tmFilter="0, 0; .2, .5; .8, .5; 1, 0"/>
                                        <p:tgtEl>
                                          <p:spTgt spid="29"/>
                                        </p:tgtEl>
                                      </p:cBhvr>
                                    </p:animEffect>
                                    <p:animScale>
                                      <p:cBhvr>
                                        <p:cTn id="82" dur="250" autoRev="1" fill="hold"/>
                                        <p:tgtEl>
                                          <p:spTgt spid="29"/>
                                        </p:tgtEl>
                                      </p:cBhvr>
                                      <p:by x="105000" y="105000"/>
                                    </p:animScale>
                                  </p:childTnLst>
                                </p:cTn>
                              </p:par>
                              <p:par>
                                <p:cTn id="83" presetID="26" presetClass="emph" presetSubtype="0" fill="hold" grpId="1" nodeType="withEffect">
                                  <p:stCondLst>
                                    <p:cond delay="0"/>
                                  </p:stCondLst>
                                  <p:childTnLst>
                                    <p:animEffect transition="out" filter="fade">
                                      <p:cBhvr>
                                        <p:cTn id="84" dur="500" tmFilter="0, 0; .2, .5; .8, .5; 1, 0"/>
                                        <p:tgtEl>
                                          <p:spTgt spid="11"/>
                                        </p:tgtEl>
                                      </p:cBhvr>
                                    </p:animEffect>
                                    <p:animScale>
                                      <p:cBhvr>
                                        <p:cTn id="85"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7" grpId="0" animBg="1"/>
      <p:bldP spid="11" grpId="0" animBg="1"/>
      <p:bldP spid="11" grpId="1" animBg="1"/>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04BB985-645A-4738-ADE5-1FE38927F5F4}"/>
              </a:ext>
            </a:extLst>
          </p:cNvPr>
          <p:cNvSpPr/>
          <p:nvPr/>
        </p:nvSpPr>
        <p:spPr bwMode="auto">
          <a:xfrm>
            <a:off x="407995" y="3502137"/>
            <a:ext cx="8620697" cy="2922542"/>
          </a:xfrm>
          <a:prstGeom prst="rect">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176" b="0" i="0" u="none" strike="noStrike" kern="1200" cap="none" spc="0" normalizeH="0" baseline="0" noProof="0">
              <a:ln w="3175">
                <a:noFill/>
              </a:ln>
              <a:gradFill>
                <a:gsLst>
                  <a:gs pos="0">
                    <a:srgbClr val="6C6E6C"/>
                  </a:gs>
                  <a:gs pos="100000">
                    <a:srgbClr val="6C6E6C"/>
                  </a:gs>
                </a:gsLst>
                <a:lin ang="5400000" scaled="0"/>
              </a:gradFill>
              <a:effectLst/>
              <a:uLnTx/>
              <a:uFillTx/>
              <a:latin typeface="Segoe UI Semibold"/>
              <a:ea typeface="+mn-ea"/>
              <a:cs typeface="Segoe UI Semilight" panose="020B0402040204020203" pitchFamily="34" charset="0"/>
            </a:endParaRPr>
          </a:p>
        </p:txBody>
      </p:sp>
      <p:sp>
        <p:nvSpPr>
          <p:cNvPr id="82" name="Rectangle 81">
            <a:extLst>
              <a:ext uri="{FF2B5EF4-FFF2-40B4-BE49-F238E27FC236}">
                <a16:creationId xmlns:a16="http://schemas.microsoft.com/office/drawing/2014/main" id="{EAA807B3-FD8D-41C7-BAE0-A51A0B0C7AE4}"/>
              </a:ext>
            </a:extLst>
          </p:cNvPr>
          <p:cNvSpPr/>
          <p:nvPr/>
        </p:nvSpPr>
        <p:spPr bwMode="auto">
          <a:xfrm>
            <a:off x="425110" y="1338224"/>
            <a:ext cx="11019247" cy="2012665"/>
          </a:xfrm>
          <a:prstGeom prst="rect">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176" b="0" i="0" u="none" strike="noStrike" kern="1200" cap="none" spc="0" normalizeH="0" baseline="0" noProof="0">
              <a:ln w="3175">
                <a:noFill/>
              </a:ln>
              <a:gradFill>
                <a:gsLst>
                  <a:gs pos="0">
                    <a:srgbClr val="6C6E6C"/>
                  </a:gs>
                  <a:gs pos="100000">
                    <a:srgbClr val="6C6E6C"/>
                  </a:gs>
                </a:gsLst>
                <a:lin ang="5400000" scaled="0"/>
              </a:gradFill>
              <a:effectLst/>
              <a:uLnTx/>
              <a:uFillTx/>
              <a:latin typeface="Segoe UI Semibold"/>
              <a:ea typeface="+mn-ea"/>
              <a:cs typeface="Segoe UI Semilight" panose="020B0402040204020203" pitchFamily="34" charset="0"/>
            </a:endParaRPr>
          </a:p>
        </p:txBody>
      </p:sp>
      <p:sp>
        <p:nvSpPr>
          <p:cNvPr id="3" name="Title 2">
            <a:extLst>
              <a:ext uri="{FF2B5EF4-FFF2-40B4-BE49-F238E27FC236}">
                <a16:creationId xmlns:a16="http://schemas.microsoft.com/office/drawing/2014/main" id="{D105149E-0F6A-455A-A762-44AFB8DD6D85}"/>
              </a:ext>
            </a:extLst>
          </p:cNvPr>
          <p:cNvSpPr>
            <a:spLocks noGrp="1"/>
          </p:cNvSpPr>
          <p:nvPr>
            <p:ph type="title"/>
          </p:nvPr>
        </p:nvSpPr>
        <p:spPr/>
        <p:txBody>
          <a:bodyPr/>
          <a:lstStyle/>
          <a:p>
            <a:r>
              <a:rPr lang="en-US"/>
              <a:t>How do signals and AI help protect you?</a:t>
            </a:r>
          </a:p>
        </p:txBody>
      </p:sp>
      <p:sp>
        <p:nvSpPr>
          <p:cNvPr id="9" name="TextBox 8">
            <a:extLst>
              <a:ext uri="{FF2B5EF4-FFF2-40B4-BE49-F238E27FC236}">
                <a16:creationId xmlns:a16="http://schemas.microsoft.com/office/drawing/2014/main" id="{3AE89D74-BDFD-4DC7-81A7-AABCF0FA4D07}"/>
              </a:ext>
            </a:extLst>
          </p:cNvPr>
          <p:cNvSpPr txBox="1"/>
          <p:nvPr/>
        </p:nvSpPr>
        <p:spPr>
          <a:xfrm>
            <a:off x="721677" y="5140975"/>
            <a:ext cx="1344446" cy="1130693"/>
          </a:xfrm>
          <a:prstGeom prst="rect">
            <a:avLst/>
          </a:prstGeom>
          <a:noFill/>
        </p:spPr>
        <p:txBody>
          <a:bodyPr wrap="square" lIns="0" tIns="89630" rIns="89630" bIns="89630" rtlCol="0">
            <a:spAutoFit/>
          </a:bodyPr>
          <a:lstStyle/>
          <a:p>
            <a:pPr marL="0" marR="0" lvl="0" indent="0" algn="l" defTabSz="914192" rtl="0" eaLnBrk="1" fontAlgn="auto" latinLnBrk="0" hangingPunct="1">
              <a:lnSpc>
                <a:spcPct val="100000"/>
              </a:lnSpc>
              <a:spcBef>
                <a:spcPts val="0"/>
              </a:spcBef>
              <a:spcAft>
                <a:spcPts val="588"/>
              </a:spcAft>
              <a:buClrTx/>
              <a:buSzTx/>
              <a:buFontTx/>
              <a:buNone/>
              <a:tabLst/>
              <a:defRPr/>
            </a:pPr>
            <a:r>
              <a:rPr kumimoji="0" lang="en-US" sz="1028" b="0" i="0" u="none" strike="noStrike" kern="1200" cap="none" spc="0" normalizeH="0" baseline="0" noProof="0">
                <a:ln>
                  <a:noFill/>
                </a:ln>
                <a:gradFill>
                  <a:gsLst>
                    <a:gs pos="0">
                      <a:srgbClr val="282828"/>
                    </a:gs>
                    <a:gs pos="100000">
                      <a:srgbClr val="282828"/>
                    </a:gs>
                  </a:gsLst>
                  <a:lin ang="5400000" scaled="1"/>
                </a:gradFill>
                <a:effectLst/>
                <a:uLnTx/>
                <a:uFillTx/>
                <a:latin typeface="Segoe UI"/>
                <a:ea typeface="+mn-ea"/>
                <a:cs typeface="+mn-cs"/>
              </a:rPr>
              <a:t>The user clicks on an email attachment he receives, sent to his Gmail account, using the built-in Windows Mail app</a:t>
            </a:r>
          </a:p>
        </p:txBody>
      </p:sp>
      <p:cxnSp>
        <p:nvCxnSpPr>
          <p:cNvPr id="55" name="Straight Connector 54">
            <a:extLst>
              <a:ext uri="{FF2B5EF4-FFF2-40B4-BE49-F238E27FC236}">
                <a16:creationId xmlns:a16="http://schemas.microsoft.com/office/drawing/2014/main" id="{B09765F2-C1A8-47A9-B4FA-7C51A5EF8F9F}"/>
              </a:ext>
            </a:extLst>
          </p:cNvPr>
          <p:cNvCxnSpPr>
            <a:cxnSpLocks/>
          </p:cNvCxnSpPr>
          <p:nvPr/>
        </p:nvCxnSpPr>
        <p:spPr>
          <a:xfrm>
            <a:off x="1538732" y="4869965"/>
            <a:ext cx="858501" cy="0"/>
          </a:xfrm>
          <a:prstGeom prst="line">
            <a:avLst/>
          </a:prstGeom>
          <a:ln w="19050">
            <a:solidFill>
              <a:schemeClr val="accent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4" name="Text Placeholder 1">
            <a:extLst>
              <a:ext uri="{FF2B5EF4-FFF2-40B4-BE49-F238E27FC236}">
                <a16:creationId xmlns:a16="http://schemas.microsoft.com/office/drawing/2014/main" id="{5F5F11A2-581A-4237-814D-FB0197A50469}"/>
              </a:ext>
            </a:extLst>
          </p:cNvPr>
          <p:cNvSpPr txBox="1">
            <a:spLocks/>
          </p:cNvSpPr>
          <p:nvPr/>
        </p:nvSpPr>
        <p:spPr>
          <a:xfrm>
            <a:off x="2371541" y="5140976"/>
            <a:ext cx="1344446" cy="1288301"/>
          </a:xfrm>
          <a:prstGeom prst="rect">
            <a:avLst/>
          </a:prstGeom>
        </p:spPr>
        <p:txBody>
          <a:bodyPr vert="horz" wrap="square" lIns="0" tIns="89630" rIns="0" bIns="89630" rtlCol="0">
            <a:spAutoFit/>
          </a:bodyPr>
          <a:lstStyle>
            <a:lvl1pPr marL="0"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557"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669"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4pPr>
            <a:lvl5pPr marL="914224"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1272"/>
              </a:spcAft>
              <a:buClrTx/>
              <a:buSzPct val="90000"/>
              <a:buFont typeface="Wingdings" panose="05000000000000000000" pitchFamily="2" charset="2"/>
              <a:buNone/>
              <a:tabLst/>
              <a:defRPr/>
            </a:pPr>
            <a:r>
              <a:rPr kumimoji="0" lang="en-US" sz="1028" b="0" i="0" u="none" strike="noStrike" kern="1200" cap="none" spc="0" normalizeH="0" baseline="0" noProof="0">
                <a:ln>
                  <a:noFill/>
                </a:ln>
                <a:gradFill>
                  <a:gsLst>
                    <a:gs pos="0">
                      <a:srgbClr val="282828"/>
                    </a:gs>
                    <a:gs pos="100000">
                      <a:srgbClr val="282828"/>
                    </a:gs>
                  </a:gsLst>
                  <a:lin ang="5400000" scaled="1"/>
                </a:gradFill>
                <a:effectLst/>
                <a:uLnTx/>
                <a:uFillTx/>
                <a:latin typeface="Segoe UI"/>
                <a:ea typeface="+mn-ea"/>
                <a:cs typeface="+mn-cs"/>
              </a:rPr>
              <a:t>Before the attachment can open, the Mail app queries the attachment meta-data against 80-plus cloud-based machine learning models</a:t>
            </a:r>
          </a:p>
        </p:txBody>
      </p:sp>
      <p:sp>
        <p:nvSpPr>
          <p:cNvPr id="43" name="Text Placeholder 1">
            <a:extLst>
              <a:ext uri="{FF2B5EF4-FFF2-40B4-BE49-F238E27FC236}">
                <a16:creationId xmlns:a16="http://schemas.microsoft.com/office/drawing/2014/main" id="{463A812B-C526-468E-8328-6C3A9A59A0FC}"/>
              </a:ext>
            </a:extLst>
          </p:cNvPr>
          <p:cNvSpPr txBox="1">
            <a:spLocks/>
          </p:cNvSpPr>
          <p:nvPr/>
        </p:nvSpPr>
        <p:spPr>
          <a:xfrm>
            <a:off x="4021404" y="5140975"/>
            <a:ext cx="1344446" cy="1130693"/>
          </a:xfrm>
          <a:prstGeom prst="rect">
            <a:avLst/>
          </a:prstGeom>
        </p:spPr>
        <p:txBody>
          <a:bodyPr vert="horz" wrap="square" lIns="0" tIns="89630" rIns="0" bIns="89630" rtlCol="0">
            <a:spAutoFit/>
          </a:bodyPr>
          <a:lstStyle>
            <a:lvl1pPr marL="0"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557"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669"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4pPr>
            <a:lvl5pPr marL="914224"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1272"/>
              </a:spcAft>
              <a:buClrTx/>
              <a:buSzPct val="90000"/>
              <a:buFont typeface="Wingdings" panose="05000000000000000000" pitchFamily="2" charset="2"/>
              <a:buNone/>
              <a:tabLst/>
              <a:defRPr/>
            </a:pPr>
            <a:r>
              <a:rPr kumimoji="0" lang="en-US" sz="1028" b="0" i="0" u="none" strike="noStrike" kern="1200" cap="none" spc="0" normalizeH="0" baseline="0" noProof="0">
                <a:ln>
                  <a:noFill/>
                </a:ln>
                <a:gradFill>
                  <a:gsLst>
                    <a:gs pos="0">
                      <a:srgbClr val="282828"/>
                    </a:gs>
                    <a:gs pos="100000">
                      <a:srgbClr val="282828"/>
                    </a:gs>
                  </a:gsLst>
                  <a:lin ang="5400000" scaled="1"/>
                </a:gradFill>
                <a:effectLst/>
                <a:uLnTx/>
                <a:uFillTx/>
                <a:latin typeface="Segoe UI"/>
                <a:ea typeface="+mn-ea"/>
                <a:cs typeface="+mn-cs"/>
              </a:rPr>
              <a:t>In parallel, the file </a:t>
            </a:r>
            <a:br>
              <a:rPr kumimoji="0" lang="en-US" sz="1028" b="0" i="0" u="none" strike="noStrike" kern="1200" cap="none" spc="0" normalizeH="0" baseline="0" noProof="0">
                <a:ln>
                  <a:noFill/>
                </a:ln>
                <a:gradFill>
                  <a:gsLst>
                    <a:gs pos="0">
                      <a:srgbClr val="282828"/>
                    </a:gs>
                    <a:gs pos="100000">
                      <a:srgbClr val="282828"/>
                    </a:gs>
                  </a:gsLst>
                  <a:lin ang="5400000" scaled="1"/>
                </a:gradFill>
                <a:effectLst/>
                <a:uLnTx/>
                <a:uFillTx/>
                <a:latin typeface="Segoe UI"/>
                <a:ea typeface="+mn-ea"/>
                <a:cs typeface="+mn-cs"/>
              </a:rPr>
            </a:br>
            <a:r>
              <a:rPr kumimoji="0" lang="en-US" sz="1028" b="0" i="0" u="none" strike="noStrike" kern="1200" cap="none" spc="0" normalizeH="0" baseline="0" noProof="0">
                <a:ln>
                  <a:noFill/>
                </a:ln>
                <a:gradFill>
                  <a:gsLst>
                    <a:gs pos="0">
                      <a:srgbClr val="282828"/>
                    </a:gs>
                    <a:gs pos="100000">
                      <a:srgbClr val="282828"/>
                    </a:gs>
                  </a:gsLst>
                  <a:lin ang="5400000" scaled="1"/>
                </a:gradFill>
                <a:effectLst/>
                <a:uLnTx/>
                <a:uFillTx/>
                <a:latin typeface="Segoe UI"/>
                <a:ea typeface="+mn-ea"/>
                <a:cs typeface="+mn-cs"/>
              </a:rPr>
              <a:t>is ‘detonated’ in the cloud and an AI system ‘watches’ to see what happens when he opens attachment</a:t>
            </a:r>
          </a:p>
        </p:txBody>
      </p:sp>
      <p:sp>
        <p:nvSpPr>
          <p:cNvPr id="44" name="Text Placeholder 1">
            <a:extLst>
              <a:ext uri="{FF2B5EF4-FFF2-40B4-BE49-F238E27FC236}">
                <a16:creationId xmlns:a16="http://schemas.microsoft.com/office/drawing/2014/main" id="{198968A4-6B97-488B-9259-C4065C7753EF}"/>
              </a:ext>
            </a:extLst>
          </p:cNvPr>
          <p:cNvSpPr txBox="1">
            <a:spLocks/>
          </p:cNvSpPr>
          <p:nvPr/>
        </p:nvSpPr>
        <p:spPr>
          <a:xfrm>
            <a:off x="5671268" y="5140975"/>
            <a:ext cx="1344446" cy="1130693"/>
          </a:xfrm>
          <a:prstGeom prst="rect">
            <a:avLst/>
          </a:prstGeom>
        </p:spPr>
        <p:txBody>
          <a:bodyPr vert="horz" wrap="square" lIns="0" tIns="89630" rIns="0" bIns="89630" rtlCol="0">
            <a:spAutoFit/>
          </a:bodyPr>
          <a:lstStyle>
            <a:lvl1pPr marL="0"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557"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669"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4pPr>
            <a:lvl5pPr marL="914224"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1272"/>
              </a:spcAft>
              <a:buClrTx/>
              <a:buSzPct val="90000"/>
              <a:buFont typeface="Wingdings" panose="05000000000000000000" pitchFamily="2" charset="2"/>
              <a:buNone/>
              <a:tabLst/>
              <a:defRPr/>
            </a:pPr>
            <a:r>
              <a:rPr kumimoji="0" lang="en-US" sz="1028" b="0" i="0" u="none" strike="noStrike" kern="1200" cap="none" spc="0" normalizeH="0" baseline="0" noProof="0">
                <a:ln>
                  <a:noFill/>
                </a:ln>
                <a:gradFill>
                  <a:gsLst>
                    <a:gs pos="0">
                      <a:srgbClr val="282828"/>
                    </a:gs>
                    <a:gs pos="100000">
                      <a:srgbClr val="282828"/>
                    </a:gs>
                  </a:gsLst>
                  <a:lin ang="5400000" scaled="1"/>
                </a:gradFill>
                <a:effectLst/>
                <a:uLnTx/>
                <a:uFillTx/>
                <a:latin typeface="Segoe UI"/>
                <a:ea typeface="+mn-ea"/>
                <a:cs typeface="+mn-cs"/>
              </a:rPr>
              <a:t>Utilizing signals and outcomes from trillions of historical email transactions, both services determine the file is malicious</a:t>
            </a:r>
          </a:p>
        </p:txBody>
      </p:sp>
      <p:sp>
        <p:nvSpPr>
          <p:cNvPr id="45" name="Text Placeholder 1">
            <a:extLst>
              <a:ext uri="{FF2B5EF4-FFF2-40B4-BE49-F238E27FC236}">
                <a16:creationId xmlns:a16="http://schemas.microsoft.com/office/drawing/2014/main" id="{6CBA69ED-BCA1-4E4C-AF79-167B39BCE03A}"/>
              </a:ext>
            </a:extLst>
          </p:cNvPr>
          <p:cNvSpPr txBox="1">
            <a:spLocks/>
          </p:cNvSpPr>
          <p:nvPr/>
        </p:nvSpPr>
        <p:spPr>
          <a:xfrm>
            <a:off x="7321131" y="5140976"/>
            <a:ext cx="1344446" cy="1288301"/>
          </a:xfrm>
          <a:prstGeom prst="rect">
            <a:avLst/>
          </a:prstGeom>
        </p:spPr>
        <p:txBody>
          <a:bodyPr vert="horz" wrap="square" lIns="0" tIns="89630" rIns="0" bIns="89630" rtlCol="0">
            <a:spAutoFit/>
          </a:bodyPr>
          <a:lstStyle>
            <a:lvl1pPr marL="0"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557"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669"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4pPr>
            <a:lvl5pPr marL="914224"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028" b="0" i="0" u="none" strike="noStrike" kern="1200" cap="none" spc="0" normalizeH="0" baseline="0" noProof="0">
                <a:ln>
                  <a:noFill/>
                </a:ln>
                <a:gradFill>
                  <a:gsLst>
                    <a:gs pos="0">
                      <a:srgbClr val="282828"/>
                    </a:gs>
                    <a:gs pos="100000">
                      <a:srgbClr val="282828"/>
                    </a:gs>
                  </a:gsLst>
                  <a:lin ang="5400000" scaled="1"/>
                </a:gradFill>
                <a:effectLst/>
                <a:uLnTx/>
                <a:uFillTx/>
                <a:latin typeface="Segoe UI"/>
                <a:ea typeface="+mn-ea"/>
                <a:cs typeface="+mn-cs"/>
              </a:rPr>
              <a:t>Mail deletes the attachment from the PC, flags the file for review by (human) analysts, </a:t>
            </a:r>
            <a:br>
              <a:rPr kumimoji="0" lang="en-US" sz="1028" b="0" i="0" u="none" strike="noStrike" kern="1200" cap="none" spc="0" normalizeH="0" baseline="0" noProof="0">
                <a:ln>
                  <a:noFill/>
                </a:ln>
                <a:gradFill>
                  <a:gsLst>
                    <a:gs pos="0">
                      <a:srgbClr val="282828"/>
                    </a:gs>
                    <a:gs pos="100000">
                      <a:srgbClr val="282828"/>
                    </a:gs>
                  </a:gsLst>
                  <a:lin ang="5400000" scaled="1"/>
                </a:gradFill>
                <a:effectLst/>
                <a:uLnTx/>
                <a:uFillTx/>
                <a:latin typeface="Segoe UI"/>
                <a:ea typeface="+mn-ea"/>
                <a:cs typeface="+mn-cs"/>
              </a:rPr>
            </a:br>
            <a:r>
              <a:rPr kumimoji="0" lang="en-US" sz="1028" b="0" i="0" u="none" strike="noStrike" kern="1200" cap="none" spc="0" normalizeH="0" baseline="0" noProof="0">
                <a:ln>
                  <a:noFill/>
                </a:ln>
                <a:gradFill>
                  <a:gsLst>
                    <a:gs pos="0">
                      <a:srgbClr val="282828"/>
                    </a:gs>
                    <a:gs pos="100000">
                      <a:srgbClr val="282828"/>
                    </a:gs>
                  </a:gsLst>
                  <a:lin ang="5400000" scaled="1"/>
                </a:gradFill>
                <a:effectLst/>
                <a:uLnTx/>
                <a:uFillTx/>
                <a:latin typeface="Segoe UI"/>
                <a:ea typeface="+mn-ea"/>
                <a:cs typeface="+mn-cs"/>
              </a:rPr>
              <a:t>and the AI systems automatically update</a:t>
            </a:r>
          </a:p>
        </p:txBody>
      </p:sp>
      <p:grpSp>
        <p:nvGrpSpPr>
          <p:cNvPr id="139" name="Group 138">
            <a:extLst>
              <a:ext uri="{FF2B5EF4-FFF2-40B4-BE49-F238E27FC236}">
                <a16:creationId xmlns:a16="http://schemas.microsoft.com/office/drawing/2014/main" id="{9AC3D38C-6C2C-4BF7-B4FC-FE5F701F7D80}"/>
              </a:ext>
            </a:extLst>
          </p:cNvPr>
          <p:cNvGrpSpPr/>
          <p:nvPr/>
        </p:nvGrpSpPr>
        <p:grpSpPr>
          <a:xfrm>
            <a:off x="9210488" y="3502137"/>
            <a:ext cx="2240744" cy="2922542"/>
            <a:chOff x="9576871" y="3374163"/>
            <a:chExt cx="2286000" cy="2981568"/>
          </a:xfrm>
        </p:grpSpPr>
        <p:sp>
          <p:nvSpPr>
            <p:cNvPr id="42" name="Rectangle 41">
              <a:extLst>
                <a:ext uri="{FF2B5EF4-FFF2-40B4-BE49-F238E27FC236}">
                  <a16:creationId xmlns:a16="http://schemas.microsoft.com/office/drawing/2014/main" id="{AC9DFFFE-BD63-4781-8671-E0CF3D9F2FF4}"/>
                </a:ext>
              </a:extLst>
            </p:cNvPr>
            <p:cNvSpPr/>
            <p:nvPr/>
          </p:nvSpPr>
          <p:spPr bwMode="auto">
            <a:xfrm flipH="1">
              <a:off x="9576871" y="3374163"/>
              <a:ext cx="2286000" cy="2981568"/>
            </a:xfrm>
            <a:prstGeom prst="rect">
              <a:avLst/>
            </a:prstGeom>
            <a:solidFill>
              <a:schemeClr val="accent1"/>
            </a:solidFill>
            <a:ln>
              <a:noFill/>
              <a:headEnd type="none" w="med" len="med"/>
              <a:tailEnd type="none" w="med" len="med"/>
            </a:ln>
            <a:effectLst>
              <a:outerShdw blurRad="190500" dist="38100" dir="2700000" algn="ctr" rotWithShape="0">
                <a:prstClr val="black">
                  <a:alpha val="2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Text Placeholder 1">
              <a:extLst>
                <a:ext uri="{FF2B5EF4-FFF2-40B4-BE49-F238E27FC236}">
                  <a16:creationId xmlns:a16="http://schemas.microsoft.com/office/drawing/2014/main" id="{FF072B31-B978-4B21-80D0-D40CC344570D}"/>
                </a:ext>
              </a:extLst>
            </p:cNvPr>
            <p:cNvSpPr txBox="1">
              <a:spLocks/>
            </p:cNvSpPr>
            <p:nvPr/>
          </p:nvSpPr>
          <p:spPr>
            <a:xfrm>
              <a:off x="9726067" y="5004124"/>
              <a:ext cx="1987608" cy="997832"/>
            </a:xfrm>
            <a:prstGeom prst="rect">
              <a:avLst/>
            </a:prstGeom>
          </p:spPr>
          <p:txBody>
            <a:bodyPr wrap="square" lIns="0">
              <a:spAutoFit/>
            </a:bodyPr>
            <a:lstStyle>
              <a:defPPr>
                <a:defRPr lang="en-US"/>
              </a:defPPr>
              <a:lvl1pPr marR="0" indent="0" algn="ctr"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bg1"/>
                      </a:gs>
                      <a:gs pos="100000">
                        <a:schemeClr val="bg1"/>
                      </a:gs>
                    </a:gsLst>
                    <a:lin ang="5400000" scaled="0"/>
                  </a:gradFill>
                  <a:latin typeface="+mj-lt"/>
                </a:defRPr>
              </a:lvl1pPr>
              <a:lvl2pPr marL="228600" marR="0" indent="0" fontAlgn="auto">
                <a:lnSpc>
                  <a:spcPct val="90000"/>
                </a:lnSpc>
                <a:spcBef>
                  <a:spcPts val="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5400000" scaled="0"/>
                  </a:gradFill>
                </a:defRPr>
              </a:lvl2pPr>
              <a:lvl3pPr marL="457200" marR="0" indent="0"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tx1"/>
                      </a:gs>
                      <a:gs pos="100000">
                        <a:schemeClr val="tx1"/>
                      </a:gs>
                    </a:gsLst>
                    <a:lin ang="5400000" scaled="0"/>
                  </a:gradFill>
                </a:defRPr>
              </a:lvl3pPr>
              <a:lvl4pPr marL="685800" marR="0" indent="0"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tx1"/>
                      </a:gs>
                      <a:gs pos="100000">
                        <a:schemeClr val="tx1"/>
                      </a:gs>
                    </a:gsLst>
                    <a:lin ang="5400000" scaled="0"/>
                  </a:gradFill>
                </a:defRPr>
              </a:lvl4pPr>
              <a:lvl5pPr marL="914400" marR="0" indent="0"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ctr"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56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This all occurred</a:t>
              </a:r>
              <a:br>
                <a:rPr kumimoji="0" lang="en-US" sz="156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in fewer than 400 milliseconds—the blink of an eye</a:t>
              </a:r>
            </a:p>
          </p:txBody>
        </p:sp>
        <p:sp>
          <p:nvSpPr>
            <p:cNvPr id="8" name="Freeform 5">
              <a:extLst>
                <a:ext uri="{FF2B5EF4-FFF2-40B4-BE49-F238E27FC236}">
                  <a16:creationId xmlns:a16="http://schemas.microsoft.com/office/drawing/2014/main" id="{06928FA3-55B3-405C-BA60-97B97F07A28C}"/>
                </a:ext>
              </a:extLst>
            </p:cNvPr>
            <p:cNvSpPr>
              <a:spLocks/>
            </p:cNvSpPr>
            <p:nvPr/>
          </p:nvSpPr>
          <p:spPr bwMode="auto">
            <a:xfrm>
              <a:off x="10308407" y="4384646"/>
              <a:ext cx="207963" cy="285750"/>
            </a:xfrm>
            <a:custGeom>
              <a:avLst/>
              <a:gdLst>
                <a:gd name="T0" fmla="*/ 83 w 83"/>
                <a:gd name="T1" fmla="*/ 0 h 114"/>
                <a:gd name="T2" fmla="*/ 83 w 83"/>
                <a:gd name="T3" fmla="*/ 0 h 114"/>
                <a:gd name="T4" fmla="*/ 39 w 83"/>
                <a:gd name="T5" fmla="*/ 24 h 114"/>
                <a:gd name="T6" fmla="*/ 0 w 83"/>
                <a:gd name="T7" fmla="*/ 57 h 114"/>
                <a:gd name="T8" fmla="*/ 39 w 83"/>
                <a:gd name="T9" fmla="*/ 89 h 114"/>
                <a:gd name="T10" fmla="*/ 83 w 83"/>
                <a:gd name="T11" fmla="*/ 114 h 114"/>
                <a:gd name="T12" fmla="*/ 70 w 83"/>
                <a:gd name="T13" fmla="*/ 87 h 114"/>
                <a:gd name="T14" fmla="*/ 65 w 83"/>
                <a:gd name="T15" fmla="*/ 57 h 114"/>
                <a:gd name="T16" fmla="*/ 70 w 83"/>
                <a:gd name="T17" fmla="*/ 27 h 114"/>
                <a:gd name="T18" fmla="*/ 83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83" y="0"/>
                  </a:moveTo>
                  <a:lnTo>
                    <a:pt x="83" y="0"/>
                  </a:lnTo>
                  <a:cubicBezTo>
                    <a:pt x="67" y="6"/>
                    <a:pt x="53" y="14"/>
                    <a:pt x="39" y="24"/>
                  </a:cubicBezTo>
                  <a:cubicBezTo>
                    <a:pt x="25" y="34"/>
                    <a:pt x="12" y="45"/>
                    <a:pt x="0" y="57"/>
                  </a:cubicBezTo>
                  <a:cubicBezTo>
                    <a:pt x="12" y="69"/>
                    <a:pt x="25" y="79"/>
                    <a:pt x="39" y="89"/>
                  </a:cubicBezTo>
                  <a:cubicBezTo>
                    <a:pt x="53" y="99"/>
                    <a:pt x="67" y="107"/>
                    <a:pt x="83" y="114"/>
                  </a:cubicBezTo>
                  <a:cubicBezTo>
                    <a:pt x="77" y="106"/>
                    <a:pt x="73" y="96"/>
                    <a:pt x="70" y="87"/>
                  </a:cubicBezTo>
                  <a:cubicBezTo>
                    <a:pt x="67" y="77"/>
                    <a:pt x="65" y="67"/>
                    <a:pt x="65" y="57"/>
                  </a:cubicBezTo>
                  <a:cubicBezTo>
                    <a:pt x="65" y="47"/>
                    <a:pt x="67" y="37"/>
                    <a:pt x="70" y="27"/>
                  </a:cubicBezTo>
                  <a:cubicBezTo>
                    <a:pt x="73" y="17"/>
                    <a:pt x="77" y="8"/>
                    <a:pt x="83" y="0"/>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290BFC13-B0F0-45A5-A704-96878F3BA93B}"/>
                </a:ext>
              </a:extLst>
            </p:cNvPr>
            <p:cNvSpPr>
              <a:spLocks/>
            </p:cNvSpPr>
            <p:nvPr/>
          </p:nvSpPr>
          <p:spPr bwMode="auto">
            <a:xfrm>
              <a:off x="10927532" y="4384646"/>
              <a:ext cx="207963" cy="285750"/>
            </a:xfrm>
            <a:custGeom>
              <a:avLst/>
              <a:gdLst>
                <a:gd name="T0" fmla="*/ 0 w 83"/>
                <a:gd name="T1" fmla="*/ 0 h 114"/>
                <a:gd name="T2" fmla="*/ 0 w 83"/>
                <a:gd name="T3" fmla="*/ 0 h 114"/>
                <a:gd name="T4" fmla="*/ 13 w 83"/>
                <a:gd name="T5" fmla="*/ 27 h 114"/>
                <a:gd name="T6" fmla="*/ 18 w 83"/>
                <a:gd name="T7" fmla="*/ 57 h 114"/>
                <a:gd name="T8" fmla="*/ 13 w 83"/>
                <a:gd name="T9" fmla="*/ 87 h 114"/>
                <a:gd name="T10" fmla="*/ 0 w 83"/>
                <a:gd name="T11" fmla="*/ 114 h 114"/>
                <a:gd name="T12" fmla="*/ 44 w 83"/>
                <a:gd name="T13" fmla="*/ 89 h 114"/>
                <a:gd name="T14" fmla="*/ 83 w 83"/>
                <a:gd name="T15" fmla="*/ 57 h 114"/>
                <a:gd name="T16" fmla="*/ 44 w 83"/>
                <a:gd name="T17" fmla="*/ 24 h 114"/>
                <a:gd name="T18" fmla="*/ 0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0" y="0"/>
                  </a:moveTo>
                  <a:lnTo>
                    <a:pt x="0" y="0"/>
                  </a:lnTo>
                  <a:cubicBezTo>
                    <a:pt x="6" y="8"/>
                    <a:pt x="10" y="17"/>
                    <a:pt x="13" y="27"/>
                  </a:cubicBezTo>
                  <a:cubicBezTo>
                    <a:pt x="16" y="37"/>
                    <a:pt x="18" y="47"/>
                    <a:pt x="18" y="57"/>
                  </a:cubicBezTo>
                  <a:cubicBezTo>
                    <a:pt x="18" y="67"/>
                    <a:pt x="16" y="77"/>
                    <a:pt x="13" y="87"/>
                  </a:cubicBezTo>
                  <a:cubicBezTo>
                    <a:pt x="10" y="96"/>
                    <a:pt x="6" y="106"/>
                    <a:pt x="0" y="114"/>
                  </a:cubicBezTo>
                  <a:cubicBezTo>
                    <a:pt x="16" y="107"/>
                    <a:pt x="31" y="99"/>
                    <a:pt x="44" y="89"/>
                  </a:cubicBezTo>
                  <a:cubicBezTo>
                    <a:pt x="58" y="79"/>
                    <a:pt x="71" y="69"/>
                    <a:pt x="83" y="57"/>
                  </a:cubicBezTo>
                  <a:cubicBezTo>
                    <a:pt x="71" y="45"/>
                    <a:pt x="58" y="34"/>
                    <a:pt x="44" y="24"/>
                  </a:cubicBezTo>
                  <a:cubicBezTo>
                    <a:pt x="31" y="14"/>
                    <a:pt x="16" y="6"/>
                    <a:pt x="0" y="0"/>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9DF96A4B-A0FF-4335-A70B-D79447CA2D7F}"/>
                </a:ext>
              </a:extLst>
            </p:cNvPr>
            <p:cNvSpPr>
              <a:spLocks noEditPoints="1"/>
            </p:cNvSpPr>
            <p:nvPr/>
          </p:nvSpPr>
          <p:spPr bwMode="auto">
            <a:xfrm>
              <a:off x="10533832" y="4340196"/>
              <a:ext cx="376238" cy="376238"/>
            </a:xfrm>
            <a:custGeom>
              <a:avLst/>
              <a:gdLst>
                <a:gd name="T0" fmla="*/ 52 w 150"/>
                <a:gd name="T1" fmla="*/ 65 h 150"/>
                <a:gd name="T2" fmla="*/ 52 w 150"/>
                <a:gd name="T3" fmla="*/ 65 h 150"/>
                <a:gd name="T4" fmla="*/ 57 w 150"/>
                <a:gd name="T5" fmla="*/ 57 h 150"/>
                <a:gd name="T6" fmla="*/ 65 w 150"/>
                <a:gd name="T7" fmla="*/ 52 h 150"/>
                <a:gd name="T8" fmla="*/ 75 w 150"/>
                <a:gd name="T9" fmla="*/ 50 h 150"/>
                <a:gd name="T10" fmla="*/ 85 w 150"/>
                <a:gd name="T11" fmla="*/ 52 h 150"/>
                <a:gd name="T12" fmla="*/ 93 w 150"/>
                <a:gd name="T13" fmla="*/ 57 h 150"/>
                <a:gd name="T14" fmla="*/ 98 w 150"/>
                <a:gd name="T15" fmla="*/ 65 h 150"/>
                <a:gd name="T16" fmla="*/ 100 w 150"/>
                <a:gd name="T17" fmla="*/ 75 h 150"/>
                <a:gd name="T18" fmla="*/ 98 w 150"/>
                <a:gd name="T19" fmla="*/ 84 h 150"/>
                <a:gd name="T20" fmla="*/ 93 w 150"/>
                <a:gd name="T21" fmla="*/ 92 h 150"/>
                <a:gd name="T22" fmla="*/ 85 w 150"/>
                <a:gd name="T23" fmla="*/ 98 h 150"/>
                <a:gd name="T24" fmla="*/ 75 w 150"/>
                <a:gd name="T25" fmla="*/ 100 h 150"/>
                <a:gd name="T26" fmla="*/ 65 w 150"/>
                <a:gd name="T27" fmla="*/ 98 h 150"/>
                <a:gd name="T28" fmla="*/ 57 w 150"/>
                <a:gd name="T29" fmla="*/ 92 h 150"/>
                <a:gd name="T30" fmla="*/ 52 w 150"/>
                <a:gd name="T31" fmla="*/ 84 h 150"/>
                <a:gd name="T32" fmla="*/ 50 w 150"/>
                <a:gd name="T33" fmla="*/ 75 h 150"/>
                <a:gd name="T34" fmla="*/ 52 w 150"/>
                <a:gd name="T35" fmla="*/ 65 h 150"/>
                <a:gd name="T36" fmla="*/ 46 w 150"/>
                <a:gd name="T37" fmla="*/ 144 h 150"/>
                <a:gd name="T38" fmla="*/ 46 w 150"/>
                <a:gd name="T39" fmla="*/ 144 h 150"/>
                <a:gd name="T40" fmla="*/ 75 w 150"/>
                <a:gd name="T41" fmla="*/ 150 h 150"/>
                <a:gd name="T42" fmla="*/ 104 w 150"/>
                <a:gd name="T43" fmla="*/ 144 h 150"/>
                <a:gd name="T44" fmla="*/ 128 w 150"/>
                <a:gd name="T45" fmla="*/ 128 h 150"/>
                <a:gd name="T46" fmla="*/ 144 w 150"/>
                <a:gd name="T47" fmla="*/ 104 h 150"/>
                <a:gd name="T48" fmla="*/ 150 w 150"/>
                <a:gd name="T49" fmla="*/ 75 h 150"/>
                <a:gd name="T50" fmla="*/ 144 w 150"/>
                <a:gd name="T51" fmla="*/ 46 h 150"/>
                <a:gd name="T52" fmla="*/ 128 w 150"/>
                <a:gd name="T53" fmla="*/ 22 h 150"/>
                <a:gd name="T54" fmla="*/ 104 w 150"/>
                <a:gd name="T55" fmla="*/ 6 h 150"/>
                <a:gd name="T56" fmla="*/ 75 w 150"/>
                <a:gd name="T57" fmla="*/ 0 h 150"/>
                <a:gd name="T58" fmla="*/ 46 w 150"/>
                <a:gd name="T59" fmla="*/ 6 h 150"/>
                <a:gd name="T60" fmla="*/ 22 w 150"/>
                <a:gd name="T61" fmla="*/ 22 h 150"/>
                <a:gd name="T62" fmla="*/ 6 w 150"/>
                <a:gd name="T63" fmla="*/ 46 h 150"/>
                <a:gd name="T64" fmla="*/ 0 w 150"/>
                <a:gd name="T65" fmla="*/ 75 h 150"/>
                <a:gd name="T66" fmla="*/ 6 w 150"/>
                <a:gd name="T67" fmla="*/ 104 h 150"/>
                <a:gd name="T68" fmla="*/ 22 w 150"/>
                <a:gd name="T69" fmla="*/ 128 h 150"/>
                <a:gd name="T70" fmla="*/ 46 w 150"/>
                <a:gd name="T71" fmla="*/ 1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150">
                  <a:moveTo>
                    <a:pt x="52" y="65"/>
                  </a:moveTo>
                  <a:lnTo>
                    <a:pt x="52" y="65"/>
                  </a:lnTo>
                  <a:cubicBezTo>
                    <a:pt x="53" y="62"/>
                    <a:pt x="55" y="59"/>
                    <a:pt x="57" y="57"/>
                  </a:cubicBezTo>
                  <a:cubicBezTo>
                    <a:pt x="60" y="55"/>
                    <a:pt x="62" y="53"/>
                    <a:pt x="65" y="52"/>
                  </a:cubicBezTo>
                  <a:cubicBezTo>
                    <a:pt x="68" y="50"/>
                    <a:pt x="71" y="50"/>
                    <a:pt x="75" y="50"/>
                  </a:cubicBezTo>
                  <a:cubicBezTo>
                    <a:pt x="79" y="50"/>
                    <a:pt x="82" y="50"/>
                    <a:pt x="85" y="52"/>
                  </a:cubicBezTo>
                  <a:cubicBezTo>
                    <a:pt x="88" y="53"/>
                    <a:pt x="90" y="55"/>
                    <a:pt x="93" y="57"/>
                  </a:cubicBezTo>
                  <a:cubicBezTo>
                    <a:pt x="95" y="59"/>
                    <a:pt x="97" y="62"/>
                    <a:pt x="98" y="65"/>
                  </a:cubicBezTo>
                  <a:cubicBezTo>
                    <a:pt x="99" y="68"/>
                    <a:pt x="100" y="71"/>
                    <a:pt x="100" y="75"/>
                  </a:cubicBezTo>
                  <a:cubicBezTo>
                    <a:pt x="100" y="78"/>
                    <a:pt x="99" y="81"/>
                    <a:pt x="98" y="84"/>
                  </a:cubicBezTo>
                  <a:cubicBezTo>
                    <a:pt x="97" y="87"/>
                    <a:pt x="95" y="90"/>
                    <a:pt x="93" y="92"/>
                  </a:cubicBezTo>
                  <a:cubicBezTo>
                    <a:pt x="90" y="95"/>
                    <a:pt x="88" y="96"/>
                    <a:pt x="85" y="98"/>
                  </a:cubicBezTo>
                  <a:cubicBezTo>
                    <a:pt x="82" y="99"/>
                    <a:pt x="79" y="100"/>
                    <a:pt x="75" y="100"/>
                  </a:cubicBezTo>
                  <a:cubicBezTo>
                    <a:pt x="71" y="100"/>
                    <a:pt x="68" y="99"/>
                    <a:pt x="65" y="98"/>
                  </a:cubicBezTo>
                  <a:cubicBezTo>
                    <a:pt x="62" y="96"/>
                    <a:pt x="60" y="95"/>
                    <a:pt x="57" y="92"/>
                  </a:cubicBezTo>
                  <a:cubicBezTo>
                    <a:pt x="55" y="90"/>
                    <a:pt x="53" y="87"/>
                    <a:pt x="52" y="84"/>
                  </a:cubicBezTo>
                  <a:cubicBezTo>
                    <a:pt x="51" y="81"/>
                    <a:pt x="50" y="78"/>
                    <a:pt x="50" y="75"/>
                  </a:cubicBezTo>
                  <a:cubicBezTo>
                    <a:pt x="50" y="71"/>
                    <a:pt x="51" y="68"/>
                    <a:pt x="52" y="65"/>
                  </a:cubicBezTo>
                  <a:close/>
                  <a:moveTo>
                    <a:pt x="46" y="144"/>
                  </a:moveTo>
                  <a:lnTo>
                    <a:pt x="46" y="144"/>
                  </a:lnTo>
                  <a:cubicBezTo>
                    <a:pt x="55" y="148"/>
                    <a:pt x="65" y="150"/>
                    <a:pt x="75" y="150"/>
                  </a:cubicBezTo>
                  <a:cubicBezTo>
                    <a:pt x="85" y="150"/>
                    <a:pt x="95" y="148"/>
                    <a:pt x="104" y="144"/>
                  </a:cubicBezTo>
                  <a:cubicBezTo>
                    <a:pt x="113" y="140"/>
                    <a:pt x="121" y="134"/>
                    <a:pt x="128" y="128"/>
                  </a:cubicBezTo>
                  <a:cubicBezTo>
                    <a:pt x="135" y="121"/>
                    <a:pt x="140" y="113"/>
                    <a:pt x="144" y="104"/>
                  </a:cubicBezTo>
                  <a:cubicBezTo>
                    <a:pt x="148" y="95"/>
                    <a:pt x="150" y="85"/>
                    <a:pt x="150" y="75"/>
                  </a:cubicBezTo>
                  <a:cubicBezTo>
                    <a:pt x="150" y="64"/>
                    <a:pt x="148" y="55"/>
                    <a:pt x="144" y="46"/>
                  </a:cubicBezTo>
                  <a:cubicBezTo>
                    <a:pt x="140" y="36"/>
                    <a:pt x="135" y="29"/>
                    <a:pt x="128" y="22"/>
                  </a:cubicBezTo>
                  <a:cubicBezTo>
                    <a:pt x="121" y="15"/>
                    <a:pt x="113" y="10"/>
                    <a:pt x="104" y="6"/>
                  </a:cubicBezTo>
                  <a:cubicBezTo>
                    <a:pt x="95" y="2"/>
                    <a:pt x="85" y="0"/>
                    <a:pt x="75" y="0"/>
                  </a:cubicBezTo>
                  <a:cubicBezTo>
                    <a:pt x="65" y="0"/>
                    <a:pt x="55" y="2"/>
                    <a:pt x="46" y="6"/>
                  </a:cubicBezTo>
                  <a:cubicBezTo>
                    <a:pt x="37" y="10"/>
                    <a:pt x="29" y="15"/>
                    <a:pt x="22" y="22"/>
                  </a:cubicBezTo>
                  <a:cubicBezTo>
                    <a:pt x="15" y="29"/>
                    <a:pt x="10" y="36"/>
                    <a:pt x="6" y="46"/>
                  </a:cubicBezTo>
                  <a:cubicBezTo>
                    <a:pt x="2" y="55"/>
                    <a:pt x="0" y="64"/>
                    <a:pt x="0" y="75"/>
                  </a:cubicBezTo>
                  <a:cubicBezTo>
                    <a:pt x="0" y="85"/>
                    <a:pt x="2" y="95"/>
                    <a:pt x="6" y="104"/>
                  </a:cubicBezTo>
                  <a:cubicBezTo>
                    <a:pt x="10" y="113"/>
                    <a:pt x="15" y="121"/>
                    <a:pt x="22" y="128"/>
                  </a:cubicBezTo>
                  <a:cubicBezTo>
                    <a:pt x="29" y="134"/>
                    <a:pt x="37" y="140"/>
                    <a:pt x="46" y="144"/>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cxnSp>
        <p:nvCxnSpPr>
          <p:cNvPr id="63" name="Straight Connector 62">
            <a:extLst>
              <a:ext uri="{FF2B5EF4-FFF2-40B4-BE49-F238E27FC236}">
                <a16:creationId xmlns:a16="http://schemas.microsoft.com/office/drawing/2014/main" id="{0826B347-73CB-4A66-A4FC-BCCFD04A60BF}"/>
              </a:ext>
            </a:extLst>
          </p:cNvPr>
          <p:cNvCxnSpPr>
            <a:cxnSpLocks/>
          </p:cNvCxnSpPr>
          <p:nvPr/>
        </p:nvCxnSpPr>
        <p:spPr>
          <a:xfrm flipV="1">
            <a:off x="2884806" y="4855322"/>
            <a:ext cx="4436327" cy="0"/>
          </a:xfrm>
          <a:prstGeom prst="line">
            <a:avLst/>
          </a:prstGeom>
          <a:ln w="19050">
            <a:solidFill>
              <a:srgbClr val="C1C1C1"/>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ECD94E9F-0A1A-4959-962A-8AC9C2102868}"/>
              </a:ext>
            </a:extLst>
          </p:cNvPr>
          <p:cNvGrpSpPr/>
          <p:nvPr/>
        </p:nvGrpSpPr>
        <p:grpSpPr>
          <a:xfrm>
            <a:off x="2607702" y="4281368"/>
            <a:ext cx="1231731" cy="313705"/>
            <a:chOff x="2973121" y="3908049"/>
            <a:chExt cx="1256608" cy="432017"/>
          </a:xfrm>
        </p:grpSpPr>
        <p:cxnSp>
          <p:nvCxnSpPr>
            <p:cNvPr id="18" name="Straight Connector 17">
              <a:extLst>
                <a:ext uri="{FF2B5EF4-FFF2-40B4-BE49-F238E27FC236}">
                  <a16:creationId xmlns:a16="http://schemas.microsoft.com/office/drawing/2014/main" id="{EC961F48-FEEF-4903-9F50-53E9404EB252}"/>
                </a:ext>
              </a:extLst>
            </p:cNvPr>
            <p:cNvCxnSpPr>
              <a:cxnSpLocks/>
            </p:cNvCxnSpPr>
            <p:nvPr/>
          </p:nvCxnSpPr>
          <p:spPr>
            <a:xfrm flipV="1">
              <a:off x="2973121" y="3908049"/>
              <a:ext cx="0" cy="432017"/>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4696ED3-DFDD-4036-ABD1-BE46E180EAA3}"/>
                </a:ext>
              </a:extLst>
            </p:cNvPr>
            <p:cNvCxnSpPr>
              <a:cxnSpLocks/>
            </p:cNvCxnSpPr>
            <p:nvPr/>
          </p:nvCxnSpPr>
          <p:spPr>
            <a:xfrm>
              <a:off x="2973121" y="3908050"/>
              <a:ext cx="1256608" cy="0"/>
            </a:xfrm>
            <a:prstGeom prst="line">
              <a:avLst/>
            </a:prstGeom>
            <a:ln w="19050">
              <a:solidFill>
                <a:schemeClr val="accent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B4EF31CD-7A01-4F08-8170-4CB4D66F49A7}"/>
              </a:ext>
            </a:extLst>
          </p:cNvPr>
          <p:cNvGrpSpPr/>
          <p:nvPr/>
        </p:nvGrpSpPr>
        <p:grpSpPr>
          <a:xfrm>
            <a:off x="7328932" y="4586207"/>
            <a:ext cx="761345" cy="540884"/>
            <a:chOff x="7574980" y="4360414"/>
            <a:chExt cx="666453" cy="473471"/>
          </a:xfrm>
        </p:grpSpPr>
        <p:grpSp>
          <p:nvGrpSpPr>
            <p:cNvPr id="72" name="Graphic 19">
              <a:extLst>
                <a:ext uri="{FF2B5EF4-FFF2-40B4-BE49-F238E27FC236}">
                  <a16:creationId xmlns:a16="http://schemas.microsoft.com/office/drawing/2014/main" id="{9C0C8018-4AAC-43D7-97F8-F809C44361BC}"/>
                </a:ext>
              </a:extLst>
            </p:cNvPr>
            <p:cNvGrpSpPr/>
            <p:nvPr/>
          </p:nvGrpSpPr>
          <p:grpSpPr>
            <a:xfrm>
              <a:off x="7574980" y="4360414"/>
              <a:ext cx="666453" cy="473471"/>
              <a:chOff x="4925265" y="2600789"/>
              <a:chExt cx="1160100" cy="824176"/>
            </a:xfrm>
          </p:grpSpPr>
          <p:sp>
            <p:nvSpPr>
              <p:cNvPr id="73" name="Freeform: Shape 72">
                <a:extLst>
                  <a:ext uri="{FF2B5EF4-FFF2-40B4-BE49-F238E27FC236}">
                    <a16:creationId xmlns:a16="http://schemas.microsoft.com/office/drawing/2014/main" id="{3CBF28BF-69EA-47DA-A592-C0D67041E819}"/>
                  </a:ext>
                </a:extLst>
              </p:cNvPr>
              <p:cNvSpPr/>
              <p:nvPr/>
            </p:nvSpPr>
            <p:spPr>
              <a:xfrm>
                <a:off x="5049892" y="2600789"/>
                <a:ext cx="928080" cy="696060"/>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solidFill>
                <a:srgbClr val="C1C1C1"/>
              </a:solidFill>
              <a:ln w="1001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028" b="0" i="0" u="none" strike="noStrike" kern="1200" cap="none" spc="0" normalizeH="0" baseline="0" noProof="0">
                  <a:ln>
                    <a:noFill/>
                  </a:ln>
                  <a:solidFill>
                    <a:srgbClr val="282828"/>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A6EA8A9-8951-4573-A82B-7F4EB4C64ADA}"/>
                  </a:ext>
                </a:extLst>
              </p:cNvPr>
              <p:cNvSpPr/>
              <p:nvPr/>
            </p:nvSpPr>
            <p:spPr>
              <a:xfrm>
                <a:off x="5110419" y="2664343"/>
                <a:ext cx="817114" cy="524567"/>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chemeClr val="bg1"/>
              </a:solidFill>
              <a:ln w="1001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028" b="0" i="0" u="none" strike="noStrike" kern="1200" cap="none" spc="0" normalizeH="0" baseline="0" noProof="0">
                  <a:ln>
                    <a:noFill/>
                  </a:ln>
                  <a:solidFill>
                    <a:srgbClr val="282828"/>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E235824C-0BAB-4460-A8E5-0BDADA2C5068}"/>
                  </a:ext>
                </a:extLst>
              </p:cNvPr>
              <p:cNvSpPr/>
              <p:nvPr/>
            </p:nvSpPr>
            <p:spPr>
              <a:xfrm>
                <a:off x="5110419" y="2664343"/>
                <a:ext cx="817114" cy="575006"/>
              </a:xfrm>
              <a:custGeom>
                <a:avLst/>
                <a:gdLst>
                  <a:gd name="connsiteX0" fmla="*/ 819132 w 817114"/>
                  <a:gd name="connsiteY0" fmla="*/ 582068 h 575006"/>
                  <a:gd name="connsiteX1" fmla="*/ 0 w 817114"/>
                  <a:gd name="connsiteY1" fmla="*/ 582068 h 575006"/>
                  <a:gd name="connsiteX2" fmla="*/ 0 w 817114"/>
                  <a:gd name="connsiteY2" fmla="*/ 0 h 575006"/>
                  <a:gd name="connsiteX3" fmla="*/ 819132 w 817114"/>
                  <a:gd name="connsiteY3" fmla="*/ 0 h 575006"/>
                  <a:gd name="connsiteX4" fmla="*/ 819132 w 817114"/>
                  <a:gd name="connsiteY4" fmla="*/ 582068 h 57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75006">
                    <a:moveTo>
                      <a:pt x="819132" y="582068"/>
                    </a:moveTo>
                    <a:lnTo>
                      <a:pt x="0" y="582068"/>
                    </a:lnTo>
                    <a:lnTo>
                      <a:pt x="0" y="0"/>
                    </a:lnTo>
                    <a:lnTo>
                      <a:pt x="819132" y="0"/>
                    </a:lnTo>
                    <a:lnTo>
                      <a:pt x="819132" y="582068"/>
                    </a:lnTo>
                    <a:close/>
                  </a:path>
                </a:pathLst>
              </a:custGeom>
              <a:noFill/>
              <a:ln w="1001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028" b="0" i="0" u="none" strike="noStrike" kern="1200" cap="none" spc="0" normalizeH="0" baseline="0" noProof="0">
                  <a:ln>
                    <a:noFill/>
                  </a:ln>
                  <a:solidFill>
                    <a:srgbClr val="282828"/>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D373D7BB-0524-4DD3-BF07-A948D832D011}"/>
                  </a:ext>
                </a:extLst>
              </p:cNvPr>
              <p:cNvSpPr/>
              <p:nvPr/>
            </p:nvSpPr>
            <p:spPr>
              <a:xfrm>
                <a:off x="5460467" y="2630044"/>
                <a:ext cx="110966" cy="10088"/>
              </a:xfrm>
              <a:custGeom>
                <a:avLst/>
                <a:gdLst>
                  <a:gd name="connsiteX0" fmla="*/ 108949 w 110966"/>
                  <a:gd name="connsiteY0" fmla="*/ 14123 h 10087"/>
                  <a:gd name="connsiteX1" fmla="*/ 7061 w 110966"/>
                  <a:gd name="connsiteY1" fmla="*/ 14123 h 10087"/>
                  <a:gd name="connsiteX2" fmla="*/ 0 w 110966"/>
                  <a:gd name="connsiteY2" fmla="*/ 7061 h 10087"/>
                  <a:gd name="connsiteX3" fmla="*/ 0 w 110966"/>
                  <a:gd name="connsiteY3" fmla="*/ 7061 h 10087"/>
                  <a:gd name="connsiteX4" fmla="*/ 7061 w 110966"/>
                  <a:gd name="connsiteY4" fmla="*/ 0 h 10087"/>
                  <a:gd name="connsiteX5" fmla="*/ 108949 w 110966"/>
                  <a:gd name="connsiteY5" fmla="*/ 0 h 10087"/>
                  <a:gd name="connsiteX6" fmla="*/ 116010 w 110966"/>
                  <a:gd name="connsiteY6" fmla="*/ 7061 h 10087"/>
                  <a:gd name="connsiteX7" fmla="*/ 116010 w 110966"/>
                  <a:gd name="connsiteY7" fmla="*/ 7061 h 10087"/>
                  <a:gd name="connsiteX8" fmla="*/ 108949 w 110966"/>
                  <a:gd name="connsiteY8" fmla="*/ 14123 h 10087"/>
                  <a:gd name="connsiteX9" fmla="*/ 108949 w 110966"/>
                  <a:gd name="connsiteY9" fmla="*/ 14123 h 1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966" h="10087">
                    <a:moveTo>
                      <a:pt x="108949" y="14123"/>
                    </a:moveTo>
                    <a:cubicBezTo>
                      <a:pt x="7061" y="14123"/>
                      <a:pt x="7061" y="14123"/>
                      <a:pt x="7061" y="14123"/>
                    </a:cubicBezTo>
                    <a:cubicBezTo>
                      <a:pt x="3026" y="14123"/>
                      <a:pt x="0" y="11097"/>
                      <a:pt x="0" y="7061"/>
                    </a:cubicBezTo>
                    <a:lnTo>
                      <a:pt x="0" y="7061"/>
                    </a:lnTo>
                    <a:cubicBezTo>
                      <a:pt x="0" y="3026"/>
                      <a:pt x="3026" y="0"/>
                      <a:pt x="7061" y="0"/>
                    </a:cubicBezTo>
                    <a:cubicBezTo>
                      <a:pt x="108949" y="0"/>
                      <a:pt x="108949" y="0"/>
                      <a:pt x="108949" y="0"/>
                    </a:cubicBezTo>
                    <a:cubicBezTo>
                      <a:pt x="112984" y="0"/>
                      <a:pt x="116010" y="3026"/>
                      <a:pt x="116010" y="7061"/>
                    </a:cubicBezTo>
                    <a:lnTo>
                      <a:pt x="116010" y="7061"/>
                    </a:lnTo>
                    <a:cubicBezTo>
                      <a:pt x="116010" y="11097"/>
                      <a:pt x="112984" y="14123"/>
                      <a:pt x="108949" y="14123"/>
                    </a:cubicBezTo>
                    <a:lnTo>
                      <a:pt x="108949" y="14123"/>
                    </a:lnTo>
                    <a:close/>
                  </a:path>
                </a:pathLst>
              </a:custGeom>
              <a:solidFill>
                <a:schemeClr val="bg1"/>
              </a:solidFill>
              <a:ln w="1001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028" b="0" i="0" u="none" strike="noStrike" kern="1200" cap="none" spc="0" normalizeH="0" baseline="0" noProof="0">
                  <a:ln>
                    <a:noFill/>
                  </a:ln>
                  <a:solidFill>
                    <a:srgbClr val="282828"/>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5F66BE3-E24F-476C-99CE-92E7AE72B257}"/>
                  </a:ext>
                </a:extLst>
              </p:cNvPr>
              <p:cNvSpPr/>
              <p:nvPr/>
            </p:nvSpPr>
            <p:spPr>
              <a:xfrm>
                <a:off x="4925265" y="3263560"/>
                <a:ext cx="1160100" cy="161405"/>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solidFill>
                <a:srgbClr val="C1C1C1"/>
              </a:solidFill>
              <a:ln w="1001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028"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D907777C-419C-4AA0-810C-BFDC73AC1D44}"/>
                </a:ext>
              </a:extLst>
            </p:cNvPr>
            <p:cNvGrpSpPr/>
            <p:nvPr/>
          </p:nvGrpSpPr>
          <p:grpSpPr>
            <a:xfrm>
              <a:off x="7794677" y="4421207"/>
              <a:ext cx="239443" cy="252786"/>
              <a:chOff x="8629126" y="4281312"/>
              <a:chExt cx="512762" cy="541337"/>
            </a:xfrm>
            <a:solidFill>
              <a:srgbClr val="D83B01"/>
            </a:solidFill>
          </p:grpSpPr>
          <p:sp>
            <p:nvSpPr>
              <p:cNvPr id="37" name="Rectangle 5">
                <a:extLst>
                  <a:ext uri="{FF2B5EF4-FFF2-40B4-BE49-F238E27FC236}">
                    <a16:creationId xmlns:a16="http://schemas.microsoft.com/office/drawing/2014/main" id="{32E1BAB2-2F5F-4210-B24B-5C4401C84D1B}"/>
                  </a:ext>
                </a:extLst>
              </p:cNvPr>
              <p:cNvSpPr>
                <a:spLocks noChangeArrowheads="1"/>
              </p:cNvSpPr>
              <p:nvPr/>
            </p:nvSpPr>
            <p:spPr bwMode="auto">
              <a:xfrm>
                <a:off x="8629126" y="4349574"/>
                <a:ext cx="512762" cy="31750"/>
              </a:xfrm>
              <a:prstGeom prst="rect">
                <a:avLst/>
              </a:prstGeom>
              <a:solidFill>
                <a:schemeClr val="accent3"/>
              </a:solidFill>
              <a:ln w="1001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028" b="0" i="0" u="none" strike="noStrike" kern="1200" cap="none" spc="0" normalizeH="0" baseline="0" noProof="0">
                  <a:ln>
                    <a:noFill/>
                  </a:ln>
                  <a:solidFill>
                    <a:srgbClr val="282828"/>
                  </a:solidFill>
                  <a:effectLst/>
                  <a:uLnTx/>
                  <a:uFillTx/>
                  <a:latin typeface="Segoe UI"/>
                  <a:ea typeface="+mn-ea"/>
                  <a:cs typeface="+mn-cs"/>
                </a:endParaRPr>
              </a:p>
            </p:txBody>
          </p:sp>
          <p:sp>
            <p:nvSpPr>
              <p:cNvPr id="38" name="Freeform 6">
                <a:extLst>
                  <a:ext uri="{FF2B5EF4-FFF2-40B4-BE49-F238E27FC236}">
                    <a16:creationId xmlns:a16="http://schemas.microsoft.com/office/drawing/2014/main" id="{F665760E-935A-4164-B5AF-BF0A94FAE10E}"/>
                  </a:ext>
                </a:extLst>
              </p:cNvPr>
              <p:cNvSpPr>
                <a:spLocks/>
              </p:cNvSpPr>
              <p:nvPr/>
            </p:nvSpPr>
            <p:spPr bwMode="auto">
              <a:xfrm>
                <a:off x="8800576" y="4281312"/>
                <a:ext cx="169862" cy="80962"/>
              </a:xfrm>
              <a:custGeom>
                <a:avLst/>
                <a:gdLst>
                  <a:gd name="T0" fmla="*/ 22 w 27"/>
                  <a:gd name="T1" fmla="*/ 0 h 13"/>
                  <a:gd name="T2" fmla="*/ 4 w 27"/>
                  <a:gd name="T3" fmla="*/ 0 h 13"/>
                  <a:gd name="T4" fmla="*/ 0 w 27"/>
                  <a:gd name="T5" fmla="*/ 4 h 13"/>
                  <a:gd name="T6" fmla="*/ 0 w 27"/>
                  <a:gd name="T7" fmla="*/ 11 h 13"/>
                  <a:gd name="T8" fmla="*/ 4 w 27"/>
                  <a:gd name="T9" fmla="*/ 13 h 13"/>
                  <a:gd name="T10" fmla="*/ 4 w 27"/>
                  <a:gd name="T11" fmla="*/ 6 h 13"/>
                  <a:gd name="T12" fmla="*/ 7 w 27"/>
                  <a:gd name="T13" fmla="*/ 3 h 13"/>
                  <a:gd name="T14" fmla="*/ 20 w 27"/>
                  <a:gd name="T15" fmla="*/ 3 h 13"/>
                  <a:gd name="T16" fmla="*/ 23 w 27"/>
                  <a:gd name="T17" fmla="*/ 6 h 13"/>
                  <a:gd name="T18" fmla="*/ 23 w 27"/>
                  <a:gd name="T19" fmla="*/ 13 h 13"/>
                  <a:gd name="T20" fmla="*/ 27 w 27"/>
                  <a:gd name="T21" fmla="*/ 11 h 13"/>
                  <a:gd name="T22" fmla="*/ 27 w 27"/>
                  <a:gd name="T23" fmla="*/ 4 h 13"/>
                  <a:gd name="T24" fmla="*/ 22 w 27"/>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13">
                    <a:moveTo>
                      <a:pt x="22" y="0"/>
                    </a:moveTo>
                    <a:cubicBezTo>
                      <a:pt x="4" y="0"/>
                      <a:pt x="4" y="0"/>
                      <a:pt x="4" y="0"/>
                    </a:cubicBezTo>
                    <a:cubicBezTo>
                      <a:pt x="2" y="0"/>
                      <a:pt x="0" y="2"/>
                      <a:pt x="0" y="4"/>
                    </a:cubicBezTo>
                    <a:cubicBezTo>
                      <a:pt x="0" y="11"/>
                      <a:pt x="0" y="11"/>
                      <a:pt x="0" y="11"/>
                    </a:cubicBezTo>
                    <a:cubicBezTo>
                      <a:pt x="0" y="13"/>
                      <a:pt x="2" y="13"/>
                      <a:pt x="4" y="13"/>
                    </a:cubicBezTo>
                    <a:cubicBezTo>
                      <a:pt x="4" y="6"/>
                      <a:pt x="4" y="6"/>
                      <a:pt x="4" y="6"/>
                    </a:cubicBezTo>
                    <a:cubicBezTo>
                      <a:pt x="4" y="4"/>
                      <a:pt x="5" y="3"/>
                      <a:pt x="7" y="3"/>
                    </a:cubicBezTo>
                    <a:cubicBezTo>
                      <a:pt x="20" y="3"/>
                      <a:pt x="20" y="3"/>
                      <a:pt x="20" y="3"/>
                    </a:cubicBezTo>
                    <a:cubicBezTo>
                      <a:pt x="22" y="3"/>
                      <a:pt x="23" y="4"/>
                      <a:pt x="23" y="6"/>
                    </a:cubicBezTo>
                    <a:cubicBezTo>
                      <a:pt x="23" y="13"/>
                      <a:pt x="23" y="13"/>
                      <a:pt x="23" y="13"/>
                    </a:cubicBezTo>
                    <a:cubicBezTo>
                      <a:pt x="25" y="13"/>
                      <a:pt x="27" y="13"/>
                      <a:pt x="27" y="11"/>
                    </a:cubicBezTo>
                    <a:cubicBezTo>
                      <a:pt x="27" y="4"/>
                      <a:pt x="27" y="4"/>
                      <a:pt x="27" y="4"/>
                    </a:cubicBezTo>
                    <a:cubicBezTo>
                      <a:pt x="27" y="2"/>
                      <a:pt x="25" y="0"/>
                      <a:pt x="22" y="0"/>
                    </a:cubicBezTo>
                    <a:close/>
                  </a:path>
                </a:pathLst>
              </a:custGeom>
              <a:solidFill>
                <a:schemeClr val="accent3"/>
              </a:solidFill>
              <a:ln w="10018" cap="flat">
                <a:solidFill>
                  <a:schemeClr val="accent3"/>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028" b="0" i="0" u="none" strike="noStrike" kern="1200" cap="none" spc="0" normalizeH="0" baseline="0" noProof="0">
                  <a:ln>
                    <a:noFill/>
                  </a:ln>
                  <a:solidFill>
                    <a:srgbClr val="282828"/>
                  </a:solidFill>
                  <a:effectLst/>
                  <a:uLnTx/>
                  <a:uFillTx/>
                  <a:latin typeface="Segoe UI"/>
                  <a:ea typeface="+mn-ea"/>
                  <a:cs typeface="+mn-cs"/>
                </a:endParaRPr>
              </a:p>
            </p:txBody>
          </p:sp>
          <p:sp>
            <p:nvSpPr>
              <p:cNvPr id="41" name="Freeform 7">
                <a:extLst>
                  <a:ext uri="{FF2B5EF4-FFF2-40B4-BE49-F238E27FC236}">
                    <a16:creationId xmlns:a16="http://schemas.microsoft.com/office/drawing/2014/main" id="{A8CD8764-0D72-4BBB-BE7B-1C87FC1CB524}"/>
                  </a:ext>
                </a:extLst>
              </p:cNvPr>
              <p:cNvSpPr>
                <a:spLocks noEditPoints="1"/>
              </p:cNvSpPr>
              <p:nvPr/>
            </p:nvSpPr>
            <p:spPr bwMode="auto">
              <a:xfrm>
                <a:off x="8711676" y="4355924"/>
                <a:ext cx="347662" cy="466725"/>
              </a:xfrm>
              <a:custGeom>
                <a:avLst/>
                <a:gdLst>
                  <a:gd name="T0" fmla="*/ 53 w 55"/>
                  <a:gd name="T1" fmla="*/ 0 h 74"/>
                  <a:gd name="T2" fmla="*/ 2 w 55"/>
                  <a:gd name="T3" fmla="*/ 0 h 74"/>
                  <a:gd name="T4" fmla="*/ 0 w 55"/>
                  <a:gd name="T5" fmla="*/ 2 h 74"/>
                  <a:gd name="T6" fmla="*/ 0 w 55"/>
                  <a:gd name="T7" fmla="*/ 68 h 74"/>
                  <a:gd name="T8" fmla="*/ 6 w 55"/>
                  <a:gd name="T9" fmla="*/ 74 h 74"/>
                  <a:gd name="T10" fmla="*/ 49 w 55"/>
                  <a:gd name="T11" fmla="*/ 74 h 74"/>
                  <a:gd name="T12" fmla="*/ 55 w 55"/>
                  <a:gd name="T13" fmla="*/ 68 h 74"/>
                  <a:gd name="T14" fmla="*/ 55 w 55"/>
                  <a:gd name="T15" fmla="*/ 2 h 74"/>
                  <a:gd name="T16" fmla="*/ 53 w 55"/>
                  <a:gd name="T17" fmla="*/ 0 h 74"/>
                  <a:gd name="T18" fmla="*/ 19 w 55"/>
                  <a:gd name="T19" fmla="*/ 63 h 74"/>
                  <a:gd name="T20" fmla="*/ 14 w 55"/>
                  <a:gd name="T21" fmla="*/ 63 h 74"/>
                  <a:gd name="T22" fmla="*/ 14 w 55"/>
                  <a:gd name="T23" fmla="*/ 14 h 74"/>
                  <a:gd name="T24" fmla="*/ 19 w 55"/>
                  <a:gd name="T25" fmla="*/ 14 h 74"/>
                  <a:gd name="T26" fmla="*/ 19 w 55"/>
                  <a:gd name="T27" fmla="*/ 63 h 74"/>
                  <a:gd name="T28" fmla="*/ 30 w 55"/>
                  <a:gd name="T29" fmla="*/ 63 h 74"/>
                  <a:gd name="T30" fmla="*/ 25 w 55"/>
                  <a:gd name="T31" fmla="*/ 63 h 74"/>
                  <a:gd name="T32" fmla="*/ 25 w 55"/>
                  <a:gd name="T33" fmla="*/ 14 h 74"/>
                  <a:gd name="T34" fmla="*/ 30 w 55"/>
                  <a:gd name="T35" fmla="*/ 14 h 74"/>
                  <a:gd name="T36" fmla="*/ 30 w 55"/>
                  <a:gd name="T37" fmla="*/ 63 h 74"/>
                  <a:gd name="T38" fmla="*/ 42 w 55"/>
                  <a:gd name="T39" fmla="*/ 63 h 74"/>
                  <a:gd name="T40" fmla="*/ 37 w 55"/>
                  <a:gd name="T41" fmla="*/ 63 h 74"/>
                  <a:gd name="T42" fmla="*/ 37 w 55"/>
                  <a:gd name="T43" fmla="*/ 14 h 74"/>
                  <a:gd name="T44" fmla="*/ 42 w 55"/>
                  <a:gd name="T45" fmla="*/ 14 h 74"/>
                  <a:gd name="T46" fmla="*/ 42 w 55"/>
                  <a:gd name="T4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74">
                    <a:moveTo>
                      <a:pt x="53" y="0"/>
                    </a:moveTo>
                    <a:cubicBezTo>
                      <a:pt x="2" y="0"/>
                      <a:pt x="2" y="0"/>
                      <a:pt x="2" y="0"/>
                    </a:cubicBezTo>
                    <a:cubicBezTo>
                      <a:pt x="1" y="0"/>
                      <a:pt x="0" y="1"/>
                      <a:pt x="0" y="2"/>
                    </a:cubicBezTo>
                    <a:cubicBezTo>
                      <a:pt x="0" y="68"/>
                      <a:pt x="0" y="68"/>
                      <a:pt x="0" y="68"/>
                    </a:cubicBezTo>
                    <a:cubicBezTo>
                      <a:pt x="0" y="72"/>
                      <a:pt x="3" y="74"/>
                      <a:pt x="6" y="74"/>
                    </a:cubicBezTo>
                    <a:cubicBezTo>
                      <a:pt x="49" y="74"/>
                      <a:pt x="49" y="74"/>
                      <a:pt x="49" y="74"/>
                    </a:cubicBezTo>
                    <a:cubicBezTo>
                      <a:pt x="52" y="74"/>
                      <a:pt x="55" y="72"/>
                      <a:pt x="55" y="68"/>
                    </a:cubicBezTo>
                    <a:cubicBezTo>
                      <a:pt x="55" y="2"/>
                      <a:pt x="55" y="2"/>
                      <a:pt x="55" y="2"/>
                    </a:cubicBezTo>
                    <a:cubicBezTo>
                      <a:pt x="55" y="1"/>
                      <a:pt x="54" y="0"/>
                      <a:pt x="53" y="0"/>
                    </a:cubicBezTo>
                    <a:close/>
                    <a:moveTo>
                      <a:pt x="19" y="63"/>
                    </a:moveTo>
                    <a:cubicBezTo>
                      <a:pt x="14" y="63"/>
                      <a:pt x="14" y="63"/>
                      <a:pt x="14" y="63"/>
                    </a:cubicBezTo>
                    <a:cubicBezTo>
                      <a:pt x="14" y="14"/>
                      <a:pt x="14" y="14"/>
                      <a:pt x="14" y="14"/>
                    </a:cubicBezTo>
                    <a:cubicBezTo>
                      <a:pt x="19" y="14"/>
                      <a:pt x="19" y="14"/>
                      <a:pt x="19" y="14"/>
                    </a:cubicBezTo>
                    <a:lnTo>
                      <a:pt x="19" y="63"/>
                    </a:lnTo>
                    <a:close/>
                    <a:moveTo>
                      <a:pt x="30" y="63"/>
                    </a:moveTo>
                    <a:cubicBezTo>
                      <a:pt x="25" y="63"/>
                      <a:pt x="25" y="63"/>
                      <a:pt x="25" y="63"/>
                    </a:cubicBezTo>
                    <a:cubicBezTo>
                      <a:pt x="25" y="14"/>
                      <a:pt x="25" y="14"/>
                      <a:pt x="25" y="14"/>
                    </a:cubicBezTo>
                    <a:cubicBezTo>
                      <a:pt x="30" y="14"/>
                      <a:pt x="30" y="14"/>
                      <a:pt x="30" y="14"/>
                    </a:cubicBezTo>
                    <a:lnTo>
                      <a:pt x="30" y="63"/>
                    </a:lnTo>
                    <a:close/>
                    <a:moveTo>
                      <a:pt x="42" y="63"/>
                    </a:moveTo>
                    <a:cubicBezTo>
                      <a:pt x="37" y="63"/>
                      <a:pt x="37" y="63"/>
                      <a:pt x="37" y="63"/>
                    </a:cubicBezTo>
                    <a:cubicBezTo>
                      <a:pt x="37" y="14"/>
                      <a:pt x="37" y="14"/>
                      <a:pt x="37" y="14"/>
                    </a:cubicBezTo>
                    <a:cubicBezTo>
                      <a:pt x="42" y="14"/>
                      <a:pt x="42" y="14"/>
                      <a:pt x="42" y="14"/>
                    </a:cubicBezTo>
                    <a:lnTo>
                      <a:pt x="42" y="63"/>
                    </a:lnTo>
                    <a:close/>
                  </a:path>
                </a:pathLst>
              </a:custGeom>
              <a:solidFill>
                <a:schemeClr val="accent3"/>
              </a:solidFill>
              <a:ln w="1001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028"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81" name="Arc 80">
            <a:extLst>
              <a:ext uri="{FF2B5EF4-FFF2-40B4-BE49-F238E27FC236}">
                <a16:creationId xmlns:a16="http://schemas.microsoft.com/office/drawing/2014/main" id="{A31EFF46-BC21-494D-95A7-8C66D2E76F52}"/>
              </a:ext>
            </a:extLst>
          </p:cNvPr>
          <p:cNvSpPr/>
          <p:nvPr/>
        </p:nvSpPr>
        <p:spPr>
          <a:xfrm>
            <a:off x="7747837" y="4150025"/>
            <a:ext cx="1145350" cy="1145350"/>
          </a:xfrm>
          <a:prstGeom prst="arc">
            <a:avLst>
              <a:gd name="adj1" fmla="val 12160332"/>
              <a:gd name="adj2" fmla="val 15918962"/>
            </a:avLst>
          </a:prstGeom>
          <a:ln w="19050">
            <a:solidFill>
              <a:schemeClr val="accent1"/>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nvGrpSpPr>
          <p:cNvPr id="100" name="Group 99">
            <a:extLst>
              <a:ext uri="{FF2B5EF4-FFF2-40B4-BE49-F238E27FC236}">
                <a16:creationId xmlns:a16="http://schemas.microsoft.com/office/drawing/2014/main" id="{DA391CE6-C046-4440-8A44-64E0191BCED4}"/>
              </a:ext>
            </a:extLst>
          </p:cNvPr>
          <p:cNvGrpSpPr/>
          <p:nvPr/>
        </p:nvGrpSpPr>
        <p:grpSpPr>
          <a:xfrm>
            <a:off x="5806221" y="4048635"/>
            <a:ext cx="642410" cy="503258"/>
            <a:chOff x="3959871" y="3816615"/>
            <a:chExt cx="446369" cy="377527"/>
          </a:xfrm>
        </p:grpSpPr>
        <p:sp>
          <p:nvSpPr>
            <p:cNvPr id="97" name="Graphic 67">
              <a:extLst>
                <a:ext uri="{FF2B5EF4-FFF2-40B4-BE49-F238E27FC236}">
                  <a16:creationId xmlns:a16="http://schemas.microsoft.com/office/drawing/2014/main" id="{8A740818-295F-4F92-8004-54FCAF323C91}"/>
                </a:ext>
              </a:extLst>
            </p:cNvPr>
            <p:cNvSpPr/>
            <p:nvPr/>
          </p:nvSpPr>
          <p:spPr>
            <a:xfrm>
              <a:off x="3959871" y="3816615"/>
              <a:ext cx="341396" cy="298163"/>
            </a:xfrm>
            <a:custGeom>
              <a:avLst/>
              <a:gdLst>
                <a:gd name="connsiteX0" fmla="*/ 387821 w 429038"/>
                <a:gd name="connsiteY0" fmla="*/ 374706 h 374706"/>
                <a:gd name="connsiteX1" fmla="*/ 348477 w 429038"/>
                <a:gd name="connsiteY1" fmla="*/ 335362 h 374706"/>
                <a:gd name="connsiteX2" fmla="*/ 348477 w 429038"/>
                <a:gd name="connsiteY2" fmla="*/ 307259 h 374706"/>
                <a:gd name="connsiteX3" fmla="*/ 387821 w 429038"/>
                <a:gd name="connsiteY3" fmla="*/ 267915 h 374706"/>
                <a:gd name="connsiteX4" fmla="*/ 427165 w 429038"/>
                <a:gd name="connsiteY4" fmla="*/ 307259 h 374706"/>
                <a:gd name="connsiteX5" fmla="*/ 427165 w 429038"/>
                <a:gd name="connsiteY5" fmla="*/ 335362 h 374706"/>
                <a:gd name="connsiteX6" fmla="*/ 387821 w 429038"/>
                <a:gd name="connsiteY6" fmla="*/ 374706 h 374706"/>
                <a:gd name="connsiteX7" fmla="*/ 387821 w 429038"/>
                <a:gd name="connsiteY7" fmla="*/ 296018 h 374706"/>
                <a:gd name="connsiteX8" fmla="*/ 376580 w 429038"/>
                <a:gd name="connsiteY8" fmla="*/ 307259 h 374706"/>
                <a:gd name="connsiteX9" fmla="*/ 376580 w 429038"/>
                <a:gd name="connsiteY9" fmla="*/ 335362 h 374706"/>
                <a:gd name="connsiteX10" fmla="*/ 387821 w 429038"/>
                <a:gd name="connsiteY10" fmla="*/ 346603 h 374706"/>
                <a:gd name="connsiteX11" fmla="*/ 399062 w 429038"/>
                <a:gd name="connsiteY11" fmla="*/ 335362 h 374706"/>
                <a:gd name="connsiteX12" fmla="*/ 399062 w 429038"/>
                <a:gd name="connsiteY12" fmla="*/ 307259 h 374706"/>
                <a:gd name="connsiteX13" fmla="*/ 387821 w 429038"/>
                <a:gd name="connsiteY13" fmla="*/ 296018 h 374706"/>
                <a:gd name="connsiteX14" fmla="*/ 327868 w 429038"/>
                <a:gd name="connsiteY14" fmla="*/ 374706 h 374706"/>
                <a:gd name="connsiteX15" fmla="*/ 299765 w 429038"/>
                <a:gd name="connsiteY15" fmla="*/ 374706 h 374706"/>
                <a:gd name="connsiteX16" fmla="*/ 299765 w 429038"/>
                <a:gd name="connsiteY16" fmla="*/ 266041 h 374706"/>
                <a:gd name="connsiteX17" fmla="*/ 327868 w 429038"/>
                <a:gd name="connsiteY17" fmla="*/ 266041 h 374706"/>
                <a:gd name="connsiteX18" fmla="*/ 327868 w 429038"/>
                <a:gd name="connsiteY18" fmla="*/ 374706 h 374706"/>
                <a:gd name="connsiteX19" fmla="*/ 237938 w 429038"/>
                <a:gd name="connsiteY19" fmla="*/ 374706 h 374706"/>
                <a:gd name="connsiteX20" fmla="*/ 198594 w 429038"/>
                <a:gd name="connsiteY20" fmla="*/ 335362 h 374706"/>
                <a:gd name="connsiteX21" fmla="*/ 198594 w 429038"/>
                <a:gd name="connsiteY21" fmla="*/ 307259 h 374706"/>
                <a:gd name="connsiteX22" fmla="*/ 237938 w 429038"/>
                <a:gd name="connsiteY22" fmla="*/ 267915 h 374706"/>
                <a:gd name="connsiteX23" fmla="*/ 277283 w 429038"/>
                <a:gd name="connsiteY23" fmla="*/ 307259 h 374706"/>
                <a:gd name="connsiteX24" fmla="*/ 277283 w 429038"/>
                <a:gd name="connsiteY24" fmla="*/ 335362 h 374706"/>
                <a:gd name="connsiteX25" fmla="*/ 237938 w 429038"/>
                <a:gd name="connsiteY25" fmla="*/ 374706 h 374706"/>
                <a:gd name="connsiteX26" fmla="*/ 237938 w 429038"/>
                <a:gd name="connsiteY26" fmla="*/ 296018 h 374706"/>
                <a:gd name="connsiteX27" fmla="*/ 226697 w 429038"/>
                <a:gd name="connsiteY27" fmla="*/ 307259 h 374706"/>
                <a:gd name="connsiteX28" fmla="*/ 226697 w 429038"/>
                <a:gd name="connsiteY28" fmla="*/ 335362 h 374706"/>
                <a:gd name="connsiteX29" fmla="*/ 237938 w 429038"/>
                <a:gd name="connsiteY29" fmla="*/ 346603 h 374706"/>
                <a:gd name="connsiteX30" fmla="*/ 249180 w 429038"/>
                <a:gd name="connsiteY30" fmla="*/ 335362 h 374706"/>
                <a:gd name="connsiteX31" fmla="*/ 249180 w 429038"/>
                <a:gd name="connsiteY31" fmla="*/ 307259 h 374706"/>
                <a:gd name="connsiteX32" fmla="*/ 237938 w 429038"/>
                <a:gd name="connsiteY32" fmla="*/ 296018 h 374706"/>
                <a:gd name="connsiteX33" fmla="*/ 177985 w 429038"/>
                <a:gd name="connsiteY33" fmla="*/ 374706 h 374706"/>
                <a:gd name="connsiteX34" fmla="*/ 149882 w 429038"/>
                <a:gd name="connsiteY34" fmla="*/ 374706 h 374706"/>
                <a:gd name="connsiteX35" fmla="*/ 149882 w 429038"/>
                <a:gd name="connsiteY35" fmla="*/ 266041 h 374706"/>
                <a:gd name="connsiteX36" fmla="*/ 177985 w 429038"/>
                <a:gd name="connsiteY36" fmla="*/ 266041 h 374706"/>
                <a:gd name="connsiteX37" fmla="*/ 177985 w 429038"/>
                <a:gd name="connsiteY37" fmla="*/ 374706 h 374706"/>
                <a:gd name="connsiteX38" fmla="*/ 89929 w 429038"/>
                <a:gd name="connsiteY38" fmla="*/ 374706 h 374706"/>
                <a:gd name="connsiteX39" fmla="*/ 50585 w 429038"/>
                <a:gd name="connsiteY39" fmla="*/ 335362 h 374706"/>
                <a:gd name="connsiteX40" fmla="*/ 50585 w 429038"/>
                <a:gd name="connsiteY40" fmla="*/ 307259 h 374706"/>
                <a:gd name="connsiteX41" fmla="*/ 89929 w 429038"/>
                <a:gd name="connsiteY41" fmla="*/ 267915 h 374706"/>
                <a:gd name="connsiteX42" fmla="*/ 129274 w 429038"/>
                <a:gd name="connsiteY42" fmla="*/ 307259 h 374706"/>
                <a:gd name="connsiteX43" fmla="*/ 129274 w 429038"/>
                <a:gd name="connsiteY43" fmla="*/ 335362 h 374706"/>
                <a:gd name="connsiteX44" fmla="*/ 89929 w 429038"/>
                <a:gd name="connsiteY44" fmla="*/ 374706 h 374706"/>
                <a:gd name="connsiteX45" fmla="*/ 89929 w 429038"/>
                <a:gd name="connsiteY45" fmla="*/ 296018 h 374706"/>
                <a:gd name="connsiteX46" fmla="*/ 78688 w 429038"/>
                <a:gd name="connsiteY46" fmla="*/ 307259 h 374706"/>
                <a:gd name="connsiteX47" fmla="*/ 78688 w 429038"/>
                <a:gd name="connsiteY47" fmla="*/ 335362 h 374706"/>
                <a:gd name="connsiteX48" fmla="*/ 89929 w 429038"/>
                <a:gd name="connsiteY48" fmla="*/ 346603 h 374706"/>
                <a:gd name="connsiteX49" fmla="*/ 101171 w 429038"/>
                <a:gd name="connsiteY49" fmla="*/ 335362 h 374706"/>
                <a:gd name="connsiteX50" fmla="*/ 101171 w 429038"/>
                <a:gd name="connsiteY50" fmla="*/ 307259 h 374706"/>
                <a:gd name="connsiteX51" fmla="*/ 89929 w 429038"/>
                <a:gd name="connsiteY51" fmla="*/ 296018 h 374706"/>
                <a:gd name="connsiteX52" fmla="*/ 28103 w 429038"/>
                <a:gd name="connsiteY52" fmla="*/ 374706 h 374706"/>
                <a:gd name="connsiteX53" fmla="*/ 0 w 429038"/>
                <a:gd name="connsiteY53" fmla="*/ 374706 h 374706"/>
                <a:gd name="connsiteX54" fmla="*/ 0 w 429038"/>
                <a:gd name="connsiteY54" fmla="*/ 266041 h 374706"/>
                <a:gd name="connsiteX55" fmla="*/ 28103 w 429038"/>
                <a:gd name="connsiteY55" fmla="*/ 266041 h 374706"/>
                <a:gd name="connsiteX56" fmla="*/ 28103 w 429038"/>
                <a:gd name="connsiteY56" fmla="*/ 374706 h 374706"/>
                <a:gd name="connsiteX57" fmla="*/ 339109 w 429038"/>
                <a:gd name="connsiteY57" fmla="*/ 243559 h 374706"/>
                <a:gd name="connsiteX58" fmla="*/ 299765 w 429038"/>
                <a:gd name="connsiteY58" fmla="*/ 204215 h 374706"/>
                <a:gd name="connsiteX59" fmla="*/ 299765 w 429038"/>
                <a:gd name="connsiteY59" fmla="*/ 174238 h 374706"/>
                <a:gd name="connsiteX60" fmla="*/ 339109 w 429038"/>
                <a:gd name="connsiteY60" fmla="*/ 134894 h 374706"/>
                <a:gd name="connsiteX61" fmla="*/ 378453 w 429038"/>
                <a:gd name="connsiteY61" fmla="*/ 174238 h 374706"/>
                <a:gd name="connsiteX62" fmla="*/ 378453 w 429038"/>
                <a:gd name="connsiteY62" fmla="*/ 204215 h 374706"/>
                <a:gd name="connsiteX63" fmla="*/ 339109 w 429038"/>
                <a:gd name="connsiteY63" fmla="*/ 243559 h 374706"/>
                <a:gd name="connsiteX64" fmla="*/ 339109 w 429038"/>
                <a:gd name="connsiteY64" fmla="*/ 164871 h 374706"/>
                <a:gd name="connsiteX65" fmla="*/ 327868 w 429038"/>
                <a:gd name="connsiteY65" fmla="*/ 176112 h 374706"/>
                <a:gd name="connsiteX66" fmla="*/ 327868 w 429038"/>
                <a:gd name="connsiteY66" fmla="*/ 206088 h 374706"/>
                <a:gd name="connsiteX67" fmla="*/ 339109 w 429038"/>
                <a:gd name="connsiteY67" fmla="*/ 217329 h 374706"/>
                <a:gd name="connsiteX68" fmla="*/ 350350 w 429038"/>
                <a:gd name="connsiteY68" fmla="*/ 206088 h 374706"/>
                <a:gd name="connsiteX69" fmla="*/ 350350 w 429038"/>
                <a:gd name="connsiteY69" fmla="*/ 174238 h 374706"/>
                <a:gd name="connsiteX70" fmla="*/ 339109 w 429038"/>
                <a:gd name="connsiteY70" fmla="*/ 164871 h 374706"/>
                <a:gd name="connsiteX71" fmla="*/ 189227 w 429038"/>
                <a:gd name="connsiteY71" fmla="*/ 243559 h 374706"/>
                <a:gd name="connsiteX72" fmla="*/ 149882 w 429038"/>
                <a:gd name="connsiteY72" fmla="*/ 204215 h 374706"/>
                <a:gd name="connsiteX73" fmla="*/ 149882 w 429038"/>
                <a:gd name="connsiteY73" fmla="*/ 174238 h 374706"/>
                <a:gd name="connsiteX74" fmla="*/ 189227 w 429038"/>
                <a:gd name="connsiteY74" fmla="*/ 136768 h 374706"/>
                <a:gd name="connsiteX75" fmla="*/ 228571 w 429038"/>
                <a:gd name="connsiteY75" fmla="*/ 176112 h 374706"/>
                <a:gd name="connsiteX76" fmla="*/ 228571 w 429038"/>
                <a:gd name="connsiteY76" fmla="*/ 206088 h 374706"/>
                <a:gd name="connsiteX77" fmla="*/ 189227 w 429038"/>
                <a:gd name="connsiteY77" fmla="*/ 243559 h 374706"/>
                <a:gd name="connsiteX78" fmla="*/ 189227 w 429038"/>
                <a:gd name="connsiteY78" fmla="*/ 164871 h 374706"/>
                <a:gd name="connsiteX79" fmla="*/ 177985 w 429038"/>
                <a:gd name="connsiteY79" fmla="*/ 174238 h 374706"/>
                <a:gd name="connsiteX80" fmla="*/ 177985 w 429038"/>
                <a:gd name="connsiteY80" fmla="*/ 204215 h 374706"/>
                <a:gd name="connsiteX81" fmla="*/ 189227 w 429038"/>
                <a:gd name="connsiteY81" fmla="*/ 215456 h 374706"/>
                <a:gd name="connsiteX82" fmla="*/ 200468 w 429038"/>
                <a:gd name="connsiteY82" fmla="*/ 204215 h 374706"/>
                <a:gd name="connsiteX83" fmla="*/ 200468 w 429038"/>
                <a:gd name="connsiteY83" fmla="*/ 174238 h 374706"/>
                <a:gd name="connsiteX84" fmla="*/ 189227 w 429038"/>
                <a:gd name="connsiteY84" fmla="*/ 164871 h 374706"/>
                <a:gd name="connsiteX85" fmla="*/ 39344 w 429038"/>
                <a:gd name="connsiteY85" fmla="*/ 243559 h 374706"/>
                <a:gd name="connsiteX86" fmla="*/ 0 w 429038"/>
                <a:gd name="connsiteY86" fmla="*/ 204215 h 374706"/>
                <a:gd name="connsiteX87" fmla="*/ 0 w 429038"/>
                <a:gd name="connsiteY87" fmla="*/ 174238 h 374706"/>
                <a:gd name="connsiteX88" fmla="*/ 39344 w 429038"/>
                <a:gd name="connsiteY88" fmla="*/ 134894 h 374706"/>
                <a:gd name="connsiteX89" fmla="*/ 78688 w 429038"/>
                <a:gd name="connsiteY89" fmla="*/ 174238 h 374706"/>
                <a:gd name="connsiteX90" fmla="*/ 78688 w 429038"/>
                <a:gd name="connsiteY90" fmla="*/ 204215 h 374706"/>
                <a:gd name="connsiteX91" fmla="*/ 39344 w 429038"/>
                <a:gd name="connsiteY91" fmla="*/ 243559 h 374706"/>
                <a:gd name="connsiteX92" fmla="*/ 39344 w 429038"/>
                <a:gd name="connsiteY92" fmla="*/ 164871 h 374706"/>
                <a:gd name="connsiteX93" fmla="*/ 28103 w 429038"/>
                <a:gd name="connsiteY93" fmla="*/ 174238 h 374706"/>
                <a:gd name="connsiteX94" fmla="*/ 28103 w 429038"/>
                <a:gd name="connsiteY94" fmla="*/ 204215 h 374706"/>
                <a:gd name="connsiteX95" fmla="*/ 39344 w 429038"/>
                <a:gd name="connsiteY95" fmla="*/ 215456 h 374706"/>
                <a:gd name="connsiteX96" fmla="*/ 50585 w 429038"/>
                <a:gd name="connsiteY96" fmla="*/ 204215 h 374706"/>
                <a:gd name="connsiteX97" fmla="*/ 50585 w 429038"/>
                <a:gd name="connsiteY97" fmla="*/ 174238 h 374706"/>
                <a:gd name="connsiteX98" fmla="*/ 39344 w 429038"/>
                <a:gd name="connsiteY98" fmla="*/ 164871 h 374706"/>
                <a:gd name="connsiteX99" fmla="*/ 429038 w 429038"/>
                <a:gd name="connsiteY99" fmla="*/ 243559 h 374706"/>
                <a:gd name="connsiteX100" fmla="*/ 400936 w 429038"/>
                <a:gd name="connsiteY100" fmla="*/ 243559 h 374706"/>
                <a:gd name="connsiteX101" fmla="*/ 400936 w 429038"/>
                <a:gd name="connsiteY101" fmla="*/ 136768 h 374706"/>
                <a:gd name="connsiteX102" fmla="*/ 429038 w 429038"/>
                <a:gd name="connsiteY102" fmla="*/ 136768 h 374706"/>
                <a:gd name="connsiteX103" fmla="*/ 429038 w 429038"/>
                <a:gd name="connsiteY103" fmla="*/ 243559 h 374706"/>
                <a:gd name="connsiteX104" fmla="*/ 277283 w 429038"/>
                <a:gd name="connsiteY104" fmla="*/ 243559 h 374706"/>
                <a:gd name="connsiteX105" fmla="*/ 249180 w 429038"/>
                <a:gd name="connsiteY105" fmla="*/ 243559 h 374706"/>
                <a:gd name="connsiteX106" fmla="*/ 249180 w 429038"/>
                <a:gd name="connsiteY106" fmla="*/ 136768 h 374706"/>
                <a:gd name="connsiteX107" fmla="*/ 277283 w 429038"/>
                <a:gd name="connsiteY107" fmla="*/ 136768 h 374706"/>
                <a:gd name="connsiteX108" fmla="*/ 277283 w 429038"/>
                <a:gd name="connsiteY108" fmla="*/ 243559 h 374706"/>
                <a:gd name="connsiteX109" fmla="*/ 129274 w 429038"/>
                <a:gd name="connsiteY109" fmla="*/ 243559 h 374706"/>
                <a:gd name="connsiteX110" fmla="*/ 101171 w 429038"/>
                <a:gd name="connsiteY110" fmla="*/ 243559 h 374706"/>
                <a:gd name="connsiteX111" fmla="*/ 101171 w 429038"/>
                <a:gd name="connsiteY111" fmla="*/ 136768 h 374706"/>
                <a:gd name="connsiteX112" fmla="*/ 129274 w 429038"/>
                <a:gd name="connsiteY112" fmla="*/ 136768 h 374706"/>
                <a:gd name="connsiteX113" fmla="*/ 129274 w 429038"/>
                <a:gd name="connsiteY113" fmla="*/ 243559 h 374706"/>
                <a:gd name="connsiteX114" fmla="*/ 387821 w 429038"/>
                <a:gd name="connsiteY114" fmla="*/ 108665 h 374706"/>
                <a:gd name="connsiteX115" fmla="*/ 348477 w 429038"/>
                <a:gd name="connsiteY115" fmla="*/ 69321 h 374706"/>
                <a:gd name="connsiteX116" fmla="*/ 348477 w 429038"/>
                <a:gd name="connsiteY116" fmla="*/ 39344 h 374706"/>
                <a:gd name="connsiteX117" fmla="*/ 387821 w 429038"/>
                <a:gd name="connsiteY117" fmla="*/ 0 h 374706"/>
                <a:gd name="connsiteX118" fmla="*/ 427165 w 429038"/>
                <a:gd name="connsiteY118" fmla="*/ 39344 h 374706"/>
                <a:gd name="connsiteX119" fmla="*/ 427165 w 429038"/>
                <a:gd name="connsiteY119" fmla="*/ 69321 h 374706"/>
                <a:gd name="connsiteX120" fmla="*/ 387821 w 429038"/>
                <a:gd name="connsiteY120" fmla="*/ 108665 h 374706"/>
                <a:gd name="connsiteX121" fmla="*/ 387821 w 429038"/>
                <a:gd name="connsiteY121" fmla="*/ 28103 h 374706"/>
                <a:gd name="connsiteX122" fmla="*/ 376580 w 429038"/>
                <a:gd name="connsiteY122" fmla="*/ 39344 h 374706"/>
                <a:gd name="connsiteX123" fmla="*/ 376580 w 429038"/>
                <a:gd name="connsiteY123" fmla="*/ 69321 h 374706"/>
                <a:gd name="connsiteX124" fmla="*/ 387821 w 429038"/>
                <a:gd name="connsiteY124" fmla="*/ 80562 h 374706"/>
                <a:gd name="connsiteX125" fmla="*/ 399062 w 429038"/>
                <a:gd name="connsiteY125" fmla="*/ 69321 h 374706"/>
                <a:gd name="connsiteX126" fmla="*/ 399062 w 429038"/>
                <a:gd name="connsiteY126" fmla="*/ 39344 h 374706"/>
                <a:gd name="connsiteX127" fmla="*/ 387821 w 429038"/>
                <a:gd name="connsiteY127" fmla="*/ 28103 h 374706"/>
                <a:gd name="connsiteX128" fmla="*/ 237938 w 429038"/>
                <a:gd name="connsiteY128" fmla="*/ 108665 h 374706"/>
                <a:gd name="connsiteX129" fmla="*/ 198594 w 429038"/>
                <a:gd name="connsiteY129" fmla="*/ 69321 h 374706"/>
                <a:gd name="connsiteX130" fmla="*/ 198594 w 429038"/>
                <a:gd name="connsiteY130" fmla="*/ 39344 h 374706"/>
                <a:gd name="connsiteX131" fmla="*/ 237938 w 429038"/>
                <a:gd name="connsiteY131" fmla="*/ 0 h 374706"/>
                <a:gd name="connsiteX132" fmla="*/ 277283 w 429038"/>
                <a:gd name="connsiteY132" fmla="*/ 39344 h 374706"/>
                <a:gd name="connsiteX133" fmla="*/ 277283 w 429038"/>
                <a:gd name="connsiteY133" fmla="*/ 69321 h 374706"/>
                <a:gd name="connsiteX134" fmla="*/ 237938 w 429038"/>
                <a:gd name="connsiteY134" fmla="*/ 108665 h 374706"/>
                <a:gd name="connsiteX135" fmla="*/ 237938 w 429038"/>
                <a:gd name="connsiteY135" fmla="*/ 28103 h 374706"/>
                <a:gd name="connsiteX136" fmla="*/ 226697 w 429038"/>
                <a:gd name="connsiteY136" fmla="*/ 39344 h 374706"/>
                <a:gd name="connsiteX137" fmla="*/ 226697 w 429038"/>
                <a:gd name="connsiteY137" fmla="*/ 69321 h 374706"/>
                <a:gd name="connsiteX138" fmla="*/ 237938 w 429038"/>
                <a:gd name="connsiteY138" fmla="*/ 80562 h 374706"/>
                <a:gd name="connsiteX139" fmla="*/ 249180 w 429038"/>
                <a:gd name="connsiteY139" fmla="*/ 69321 h 374706"/>
                <a:gd name="connsiteX140" fmla="*/ 249180 w 429038"/>
                <a:gd name="connsiteY140" fmla="*/ 39344 h 374706"/>
                <a:gd name="connsiteX141" fmla="*/ 237938 w 429038"/>
                <a:gd name="connsiteY141" fmla="*/ 28103 h 374706"/>
                <a:gd name="connsiteX142" fmla="*/ 89929 w 429038"/>
                <a:gd name="connsiteY142" fmla="*/ 108665 h 374706"/>
                <a:gd name="connsiteX143" fmla="*/ 50585 w 429038"/>
                <a:gd name="connsiteY143" fmla="*/ 69321 h 374706"/>
                <a:gd name="connsiteX144" fmla="*/ 50585 w 429038"/>
                <a:gd name="connsiteY144" fmla="*/ 39344 h 374706"/>
                <a:gd name="connsiteX145" fmla="*/ 89929 w 429038"/>
                <a:gd name="connsiteY145" fmla="*/ 0 h 374706"/>
                <a:gd name="connsiteX146" fmla="*/ 129274 w 429038"/>
                <a:gd name="connsiteY146" fmla="*/ 39344 h 374706"/>
                <a:gd name="connsiteX147" fmla="*/ 129274 w 429038"/>
                <a:gd name="connsiteY147" fmla="*/ 69321 h 374706"/>
                <a:gd name="connsiteX148" fmla="*/ 89929 w 429038"/>
                <a:gd name="connsiteY148" fmla="*/ 108665 h 374706"/>
                <a:gd name="connsiteX149" fmla="*/ 89929 w 429038"/>
                <a:gd name="connsiteY149" fmla="*/ 28103 h 374706"/>
                <a:gd name="connsiteX150" fmla="*/ 78688 w 429038"/>
                <a:gd name="connsiteY150" fmla="*/ 39344 h 374706"/>
                <a:gd name="connsiteX151" fmla="*/ 78688 w 429038"/>
                <a:gd name="connsiteY151" fmla="*/ 69321 h 374706"/>
                <a:gd name="connsiteX152" fmla="*/ 89929 w 429038"/>
                <a:gd name="connsiteY152" fmla="*/ 80562 h 374706"/>
                <a:gd name="connsiteX153" fmla="*/ 101171 w 429038"/>
                <a:gd name="connsiteY153" fmla="*/ 69321 h 374706"/>
                <a:gd name="connsiteX154" fmla="*/ 101171 w 429038"/>
                <a:gd name="connsiteY154" fmla="*/ 39344 h 374706"/>
                <a:gd name="connsiteX155" fmla="*/ 89929 w 429038"/>
                <a:gd name="connsiteY155" fmla="*/ 28103 h 374706"/>
                <a:gd name="connsiteX156" fmla="*/ 327868 w 429038"/>
                <a:gd name="connsiteY156" fmla="*/ 106791 h 374706"/>
                <a:gd name="connsiteX157" fmla="*/ 299765 w 429038"/>
                <a:gd name="connsiteY157" fmla="*/ 106791 h 374706"/>
                <a:gd name="connsiteX158" fmla="*/ 299765 w 429038"/>
                <a:gd name="connsiteY158" fmla="*/ 0 h 374706"/>
                <a:gd name="connsiteX159" fmla="*/ 327868 w 429038"/>
                <a:gd name="connsiteY159" fmla="*/ 0 h 374706"/>
                <a:gd name="connsiteX160" fmla="*/ 327868 w 429038"/>
                <a:gd name="connsiteY160" fmla="*/ 106791 h 374706"/>
                <a:gd name="connsiteX161" fmla="*/ 177985 w 429038"/>
                <a:gd name="connsiteY161" fmla="*/ 106791 h 374706"/>
                <a:gd name="connsiteX162" fmla="*/ 149882 w 429038"/>
                <a:gd name="connsiteY162" fmla="*/ 106791 h 374706"/>
                <a:gd name="connsiteX163" fmla="*/ 149882 w 429038"/>
                <a:gd name="connsiteY163" fmla="*/ 0 h 374706"/>
                <a:gd name="connsiteX164" fmla="*/ 177985 w 429038"/>
                <a:gd name="connsiteY164" fmla="*/ 0 h 374706"/>
                <a:gd name="connsiteX165" fmla="*/ 177985 w 429038"/>
                <a:gd name="connsiteY165" fmla="*/ 106791 h 374706"/>
                <a:gd name="connsiteX166" fmla="*/ 28103 w 429038"/>
                <a:gd name="connsiteY166" fmla="*/ 106791 h 374706"/>
                <a:gd name="connsiteX167" fmla="*/ 0 w 429038"/>
                <a:gd name="connsiteY167" fmla="*/ 106791 h 374706"/>
                <a:gd name="connsiteX168" fmla="*/ 0 w 429038"/>
                <a:gd name="connsiteY168" fmla="*/ 0 h 374706"/>
                <a:gd name="connsiteX169" fmla="*/ 28103 w 429038"/>
                <a:gd name="connsiteY169" fmla="*/ 0 h 374706"/>
                <a:gd name="connsiteX170" fmla="*/ 28103 w 429038"/>
                <a:gd name="connsiteY170" fmla="*/ 106791 h 37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429038" h="374706">
                  <a:moveTo>
                    <a:pt x="387821" y="374706"/>
                  </a:moveTo>
                  <a:cubicBezTo>
                    <a:pt x="365338" y="374706"/>
                    <a:pt x="348477" y="357844"/>
                    <a:pt x="348477" y="335362"/>
                  </a:cubicBezTo>
                  <a:lnTo>
                    <a:pt x="348477" y="307259"/>
                  </a:lnTo>
                  <a:cubicBezTo>
                    <a:pt x="348477" y="284777"/>
                    <a:pt x="365338" y="267915"/>
                    <a:pt x="387821" y="267915"/>
                  </a:cubicBezTo>
                  <a:cubicBezTo>
                    <a:pt x="410303" y="267915"/>
                    <a:pt x="427165" y="286650"/>
                    <a:pt x="427165" y="307259"/>
                  </a:cubicBezTo>
                  <a:lnTo>
                    <a:pt x="427165" y="335362"/>
                  </a:lnTo>
                  <a:cubicBezTo>
                    <a:pt x="429038" y="357844"/>
                    <a:pt x="410303" y="374706"/>
                    <a:pt x="387821" y="374706"/>
                  </a:cubicBezTo>
                  <a:close/>
                  <a:moveTo>
                    <a:pt x="387821" y="296018"/>
                  </a:moveTo>
                  <a:cubicBezTo>
                    <a:pt x="380327" y="296018"/>
                    <a:pt x="376580" y="301638"/>
                    <a:pt x="376580" y="307259"/>
                  </a:cubicBezTo>
                  <a:lnTo>
                    <a:pt x="376580" y="335362"/>
                  </a:lnTo>
                  <a:cubicBezTo>
                    <a:pt x="376580" y="342856"/>
                    <a:pt x="382200" y="346603"/>
                    <a:pt x="387821" y="346603"/>
                  </a:cubicBezTo>
                  <a:cubicBezTo>
                    <a:pt x="393441" y="346603"/>
                    <a:pt x="399062" y="340982"/>
                    <a:pt x="399062" y="335362"/>
                  </a:cubicBezTo>
                  <a:lnTo>
                    <a:pt x="399062" y="307259"/>
                  </a:lnTo>
                  <a:cubicBezTo>
                    <a:pt x="400936" y="299765"/>
                    <a:pt x="393441" y="296018"/>
                    <a:pt x="387821" y="296018"/>
                  </a:cubicBezTo>
                  <a:close/>
                  <a:moveTo>
                    <a:pt x="327868" y="374706"/>
                  </a:moveTo>
                  <a:lnTo>
                    <a:pt x="299765" y="374706"/>
                  </a:lnTo>
                  <a:lnTo>
                    <a:pt x="299765" y="266041"/>
                  </a:lnTo>
                  <a:lnTo>
                    <a:pt x="327868" y="266041"/>
                  </a:lnTo>
                  <a:lnTo>
                    <a:pt x="327868" y="374706"/>
                  </a:lnTo>
                  <a:close/>
                  <a:moveTo>
                    <a:pt x="237938" y="374706"/>
                  </a:moveTo>
                  <a:cubicBezTo>
                    <a:pt x="217330" y="374706"/>
                    <a:pt x="198594" y="355971"/>
                    <a:pt x="198594" y="335362"/>
                  </a:cubicBezTo>
                  <a:lnTo>
                    <a:pt x="198594" y="307259"/>
                  </a:lnTo>
                  <a:cubicBezTo>
                    <a:pt x="198594" y="284777"/>
                    <a:pt x="215456" y="267915"/>
                    <a:pt x="237938" y="267915"/>
                  </a:cubicBezTo>
                  <a:cubicBezTo>
                    <a:pt x="260421" y="267915"/>
                    <a:pt x="277283" y="284777"/>
                    <a:pt x="277283" y="307259"/>
                  </a:cubicBezTo>
                  <a:lnTo>
                    <a:pt x="277283" y="335362"/>
                  </a:lnTo>
                  <a:cubicBezTo>
                    <a:pt x="277283" y="357844"/>
                    <a:pt x="260421" y="374706"/>
                    <a:pt x="237938" y="374706"/>
                  </a:cubicBezTo>
                  <a:close/>
                  <a:moveTo>
                    <a:pt x="237938" y="296018"/>
                  </a:moveTo>
                  <a:cubicBezTo>
                    <a:pt x="232318" y="296018"/>
                    <a:pt x="226697" y="301638"/>
                    <a:pt x="226697" y="307259"/>
                  </a:cubicBezTo>
                  <a:lnTo>
                    <a:pt x="226697" y="335362"/>
                  </a:lnTo>
                  <a:cubicBezTo>
                    <a:pt x="226697" y="342856"/>
                    <a:pt x="232318" y="346603"/>
                    <a:pt x="237938" y="346603"/>
                  </a:cubicBezTo>
                  <a:cubicBezTo>
                    <a:pt x="245433" y="346603"/>
                    <a:pt x="249180" y="340982"/>
                    <a:pt x="249180" y="335362"/>
                  </a:cubicBezTo>
                  <a:lnTo>
                    <a:pt x="249180" y="307259"/>
                  </a:lnTo>
                  <a:cubicBezTo>
                    <a:pt x="249180" y="299765"/>
                    <a:pt x="245433" y="296018"/>
                    <a:pt x="237938" y="296018"/>
                  </a:cubicBezTo>
                  <a:close/>
                  <a:moveTo>
                    <a:pt x="177985" y="374706"/>
                  </a:moveTo>
                  <a:lnTo>
                    <a:pt x="149882" y="374706"/>
                  </a:lnTo>
                  <a:lnTo>
                    <a:pt x="149882" y="266041"/>
                  </a:lnTo>
                  <a:lnTo>
                    <a:pt x="177985" y="266041"/>
                  </a:lnTo>
                  <a:lnTo>
                    <a:pt x="177985" y="374706"/>
                  </a:lnTo>
                  <a:close/>
                  <a:moveTo>
                    <a:pt x="89929" y="374706"/>
                  </a:moveTo>
                  <a:cubicBezTo>
                    <a:pt x="67447" y="374706"/>
                    <a:pt x="50585" y="357844"/>
                    <a:pt x="50585" y="335362"/>
                  </a:cubicBezTo>
                  <a:lnTo>
                    <a:pt x="50585" y="307259"/>
                  </a:lnTo>
                  <a:cubicBezTo>
                    <a:pt x="50585" y="284777"/>
                    <a:pt x="67447" y="267915"/>
                    <a:pt x="89929" y="267915"/>
                  </a:cubicBezTo>
                  <a:cubicBezTo>
                    <a:pt x="112412" y="267915"/>
                    <a:pt x="129274" y="284777"/>
                    <a:pt x="129274" y="307259"/>
                  </a:cubicBezTo>
                  <a:lnTo>
                    <a:pt x="129274" y="335362"/>
                  </a:lnTo>
                  <a:cubicBezTo>
                    <a:pt x="129274" y="357844"/>
                    <a:pt x="112412" y="374706"/>
                    <a:pt x="89929" y="374706"/>
                  </a:cubicBezTo>
                  <a:close/>
                  <a:moveTo>
                    <a:pt x="89929" y="296018"/>
                  </a:moveTo>
                  <a:cubicBezTo>
                    <a:pt x="82435" y="296018"/>
                    <a:pt x="78688" y="301638"/>
                    <a:pt x="78688" y="307259"/>
                  </a:cubicBezTo>
                  <a:lnTo>
                    <a:pt x="78688" y="335362"/>
                  </a:lnTo>
                  <a:cubicBezTo>
                    <a:pt x="78688" y="342856"/>
                    <a:pt x="84309" y="346603"/>
                    <a:pt x="89929" y="346603"/>
                  </a:cubicBezTo>
                  <a:cubicBezTo>
                    <a:pt x="95550" y="346603"/>
                    <a:pt x="101171" y="340982"/>
                    <a:pt x="101171" y="335362"/>
                  </a:cubicBezTo>
                  <a:lnTo>
                    <a:pt x="101171" y="307259"/>
                  </a:lnTo>
                  <a:cubicBezTo>
                    <a:pt x="101171" y="299765"/>
                    <a:pt x="95550" y="296018"/>
                    <a:pt x="89929" y="296018"/>
                  </a:cubicBezTo>
                  <a:close/>
                  <a:moveTo>
                    <a:pt x="28103" y="374706"/>
                  </a:moveTo>
                  <a:lnTo>
                    <a:pt x="0" y="374706"/>
                  </a:lnTo>
                  <a:lnTo>
                    <a:pt x="0" y="266041"/>
                  </a:lnTo>
                  <a:lnTo>
                    <a:pt x="28103" y="266041"/>
                  </a:lnTo>
                  <a:lnTo>
                    <a:pt x="28103" y="374706"/>
                  </a:lnTo>
                  <a:close/>
                  <a:moveTo>
                    <a:pt x="339109" y="243559"/>
                  </a:moveTo>
                  <a:cubicBezTo>
                    <a:pt x="316627" y="243559"/>
                    <a:pt x="299765" y="224824"/>
                    <a:pt x="299765" y="204215"/>
                  </a:cubicBezTo>
                  <a:lnTo>
                    <a:pt x="299765" y="174238"/>
                  </a:lnTo>
                  <a:cubicBezTo>
                    <a:pt x="299765" y="153629"/>
                    <a:pt x="318500" y="134894"/>
                    <a:pt x="339109" y="134894"/>
                  </a:cubicBezTo>
                  <a:cubicBezTo>
                    <a:pt x="359718" y="134894"/>
                    <a:pt x="378453" y="153629"/>
                    <a:pt x="378453" y="174238"/>
                  </a:cubicBezTo>
                  <a:lnTo>
                    <a:pt x="378453" y="204215"/>
                  </a:lnTo>
                  <a:cubicBezTo>
                    <a:pt x="380327" y="224824"/>
                    <a:pt x="359718" y="243559"/>
                    <a:pt x="339109" y="243559"/>
                  </a:cubicBezTo>
                  <a:close/>
                  <a:moveTo>
                    <a:pt x="339109" y="164871"/>
                  </a:moveTo>
                  <a:cubicBezTo>
                    <a:pt x="331615" y="164871"/>
                    <a:pt x="327868" y="170491"/>
                    <a:pt x="327868" y="176112"/>
                  </a:cubicBezTo>
                  <a:lnTo>
                    <a:pt x="327868" y="206088"/>
                  </a:lnTo>
                  <a:cubicBezTo>
                    <a:pt x="327868" y="211709"/>
                    <a:pt x="333488" y="217329"/>
                    <a:pt x="339109" y="217329"/>
                  </a:cubicBezTo>
                  <a:cubicBezTo>
                    <a:pt x="344730" y="217329"/>
                    <a:pt x="350350" y="209835"/>
                    <a:pt x="350350" y="206088"/>
                  </a:cubicBezTo>
                  <a:lnTo>
                    <a:pt x="350350" y="174238"/>
                  </a:lnTo>
                  <a:cubicBezTo>
                    <a:pt x="352224" y="170491"/>
                    <a:pt x="344730" y="164871"/>
                    <a:pt x="339109" y="164871"/>
                  </a:cubicBezTo>
                  <a:close/>
                  <a:moveTo>
                    <a:pt x="189227" y="243559"/>
                  </a:moveTo>
                  <a:cubicBezTo>
                    <a:pt x="168618" y="243559"/>
                    <a:pt x="149882" y="224824"/>
                    <a:pt x="149882" y="204215"/>
                  </a:cubicBezTo>
                  <a:lnTo>
                    <a:pt x="149882" y="174238"/>
                  </a:lnTo>
                  <a:cubicBezTo>
                    <a:pt x="149882" y="153629"/>
                    <a:pt x="168618" y="136768"/>
                    <a:pt x="189227" y="136768"/>
                  </a:cubicBezTo>
                  <a:cubicBezTo>
                    <a:pt x="211709" y="136768"/>
                    <a:pt x="228571" y="153629"/>
                    <a:pt x="228571" y="176112"/>
                  </a:cubicBezTo>
                  <a:lnTo>
                    <a:pt x="228571" y="206088"/>
                  </a:lnTo>
                  <a:cubicBezTo>
                    <a:pt x="228571" y="226697"/>
                    <a:pt x="209835" y="243559"/>
                    <a:pt x="189227" y="243559"/>
                  </a:cubicBezTo>
                  <a:close/>
                  <a:moveTo>
                    <a:pt x="189227" y="164871"/>
                  </a:moveTo>
                  <a:cubicBezTo>
                    <a:pt x="183606" y="164871"/>
                    <a:pt x="177985" y="168618"/>
                    <a:pt x="177985" y="174238"/>
                  </a:cubicBezTo>
                  <a:lnTo>
                    <a:pt x="177985" y="204215"/>
                  </a:lnTo>
                  <a:cubicBezTo>
                    <a:pt x="177985" y="209835"/>
                    <a:pt x="183606" y="215456"/>
                    <a:pt x="189227" y="215456"/>
                  </a:cubicBezTo>
                  <a:cubicBezTo>
                    <a:pt x="196721" y="215456"/>
                    <a:pt x="200468" y="207962"/>
                    <a:pt x="200468" y="204215"/>
                  </a:cubicBezTo>
                  <a:lnTo>
                    <a:pt x="200468" y="174238"/>
                  </a:lnTo>
                  <a:cubicBezTo>
                    <a:pt x="200468" y="168618"/>
                    <a:pt x="196721" y="164871"/>
                    <a:pt x="189227" y="164871"/>
                  </a:cubicBezTo>
                  <a:close/>
                  <a:moveTo>
                    <a:pt x="39344" y="243559"/>
                  </a:moveTo>
                  <a:cubicBezTo>
                    <a:pt x="18735" y="243559"/>
                    <a:pt x="0" y="226697"/>
                    <a:pt x="0" y="204215"/>
                  </a:cubicBezTo>
                  <a:lnTo>
                    <a:pt x="0" y="174238"/>
                  </a:lnTo>
                  <a:cubicBezTo>
                    <a:pt x="0" y="153629"/>
                    <a:pt x="18735" y="134894"/>
                    <a:pt x="39344" y="134894"/>
                  </a:cubicBezTo>
                  <a:cubicBezTo>
                    <a:pt x="59953" y="134894"/>
                    <a:pt x="78688" y="151756"/>
                    <a:pt x="78688" y="174238"/>
                  </a:cubicBezTo>
                  <a:lnTo>
                    <a:pt x="78688" y="204215"/>
                  </a:lnTo>
                  <a:cubicBezTo>
                    <a:pt x="80562" y="226697"/>
                    <a:pt x="61827" y="243559"/>
                    <a:pt x="39344" y="243559"/>
                  </a:cubicBezTo>
                  <a:close/>
                  <a:moveTo>
                    <a:pt x="39344" y="164871"/>
                  </a:moveTo>
                  <a:cubicBezTo>
                    <a:pt x="33724" y="164871"/>
                    <a:pt x="28103" y="168618"/>
                    <a:pt x="28103" y="174238"/>
                  </a:cubicBezTo>
                  <a:lnTo>
                    <a:pt x="28103" y="204215"/>
                  </a:lnTo>
                  <a:cubicBezTo>
                    <a:pt x="28103" y="209835"/>
                    <a:pt x="33724" y="215456"/>
                    <a:pt x="39344" y="215456"/>
                  </a:cubicBezTo>
                  <a:cubicBezTo>
                    <a:pt x="44965" y="215456"/>
                    <a:pt x="50585" y="207962"/>
                    <a:pt x="50585" y="204215"/>
                  </a:cubicBezTo>
                  <a:lnTo>
                    <a:pt x="50585" y="174238"/>
                  </a:lnTo>
                  <a:cubicBezTo>
                    <a:pt x="52459" y="168618"/>
                    <a:pt x="46838" y="164871"/>
                    <a:pt x="39344" y="164871"/>
                  </a:cubicBezTo>
                  <a:close/>
                  <a:moveTo>
                    <a:pt x="429038" y="243559"/>
                  </a:moveTo>
                  <a:lnTo>
                    <a:pt x="400936" y="243559"/>
                  </a:lnTo>
                  <a:lnTo>
                    <a:pt x="400936" y="136768"/>
                  </a:lnTo>
                  <a:lnTo>
                    <a:pt x="429038" y="136768"/>
                  </a:lnTo>
                  <a:lnTo>
                    <a:pt x="429038" y="243559"/>
                  </a:lnTo>
                  <a:close/>
                  <a:moveTo>
                    <a:pt x="277283" y="243559"/>
                  </a:moveTo>
                  <a:lnTo>
                    <a:pt x="249180" y="243559"/>
                  </a:lnTo>
                  <a:lnTo>
                    <a:pt x="249180" y="136768"/>
                  </a:lnTo>
                  <a:lnTo>
                    <a:pt x="277283" y="136768"/>
                  </a:lnTo>
                  <a:lnTo>
                    <a:pt x="277283" y="243559"/>
                  </a:lnTo>
                  <a:close/>
                  <a:moveTo>
                    <a:pt x="129274" y="243559"/>
                  </a:moveTo>
                  <a:lnTo>
                    <a:pt x="101171" y="243559"/>
                  </a:lnTo>
                  <a:lnTo>
                    <a:pt x="101171" y="136768"/>
                  </a:lnTo>
                  <a:lnTo>
                    <a:pt x="129274" y="136768"/>
                  </a:lnTo>
                  <a:lnTo>
                    <a:pt x="129274" y="243559"/>
                  </a:lnTo>
                  <a:close/>
                  <a:moveTo>
                    <a:pt x="387821" y="108665"/>
                  </a:moveTo>
                  <a:cubicBezTo>
                    <a:pt x="365338" y="108665"/>
                    <a:pt x="348477" y="89929"/>
                    <a:pt x="348477" y="69321"/>
                  </a:cubicBezTo>
                  <a:lnTo>
                    <a:pt x="348477" y="39344"/>
                  </a:lnTo>
                  <a:cubicBezTo>
                    <a:pt x="348477" y="18735"/>
                    <a:pt x="367212" y="0"/>
                    <a:pt x="387821" y="0"/>
                  </a:cubicBezTo>
                  <a:cubicBezTo>
                    <a:pt x="408430" y="0"/>
                    <a:pt x="427165" y="18735"/>
                    <a:pt x="427165" y="39344"/>
                  </a:cubicBezTo>
                  <a:lnTo>
                    <a:pt x="427165" y="69321"/>
                  </a:lnTo>
                  <a:cubicBezTo>
                    <a:pt x="429038" y="88056"/>
                    <a:pt x="408430" y="108665"/>
                    <a:pt x="387821" y="108665"/>
                  </a:cubicBezTo>
                  <a:close/>
                  <a:moveTo>
                    <a:pt x="387821" y="28103"/>
                  </a:moveTo>
                  <a:cubicBezTo>
                    <a:pt x="380327" y="28103"/>
                    <a:pt x="376580" y="33724"/>
                    <a:pt x="376580" y="39344"/>
                  </a:cubicBezTo>
                  <a:lnTo>
                    <a:pt x="376580" y="69321"/>
                  </a:lnTo>
                  <a:cubicBezTo>
                    <a:pt x="376580" y="74941"/>
                    <a:pt x="382200" y="80562"/>
                    <a:pt x="387821" y="80562"/>
                  </a:cubicBezTo>
                  <a:cubicBezTo>
                    <a:pt x="393441" y="80562"/>
                    <a:pt x="399062" y="73068"/>
                    <a:pt x="399062" y="69321"/>
                  </a:cubicBezTo>
                  <a:lnTo>
                    <a:pt x="399062" y="39344"/>
                  </a:lnTo>
                  <a:cubicBezTo>
                    <a:pt x="400936" y="33724"/>
                    <a:pt x="393441" y="28103"/>
                    <a:pt x="387821" y="28103"/>
                  </a:cubicBezTo>
                  <a:close/>
                  <a:moveTo>
                    <a:pt x="237938" y="108665"/>
                  </a:moveTo>
                  <a:cubicBezTo>
                    <a:pt x="217330" y="108665"/>
                    <a:pt x="198594" y="89929"/>
                    <a:pt x="198594" y="69321"/>
                  </a:cubicBezTo>
                  <a:lnTo>
                    <a:pt x="198594" y="39344"/>
                  </a:lnTo>
                  <a:cubicBezTo>
                    <a:pt x="198594" y="18735"/>
                    <a:pt x="215456" y="0"/>
                    <a:pt x="237938" y="0"/>
                  </a:cubicBezTo>
                  <a:cubicBezTo>
                    <a:pt x="260421" y="0"/>
                    <a:pt x="277283" y="16862"/>
                    <a:pt x="277283" y="39344"/>
                  </a:cubicBezTo>
                  <a:lnTo>
                    <a:pt x="277283" y="69321"/>
                  </a:lnTo>
                  <a:cubicBezTo>
                    <a:pt x="277283" y="89929"/>
                    <a:pt x="260421" y="108665"/>
                    <a:pt x="237938" y="108665"/>
                  </a:cubicBezTo>
                  <a:close/>
                  <a:moveTo>
                    <a:pt x="237938" y="28103"/>
                  </a:moveTo>
                  <a:cubicBezTo>
                    <a:pt x="232318" y="28103"/>
                    <a:pt x="226697" y="33724"/>
                    <a:pt x="226697" y="39344"/>
                  </a:cubicBezTo>
                  <a:lnTo>
                    <a:pt x="226697" y="69321"/>
                  </a:lnTo>
                  <a:cubicBezTo>
                    <a:pt x="226697" y="74941"/>
                    <a:pt x="232318" y="80562"/>
                    <a:pt x="237938" y="80562"/>
                  </a:cubicBezTo>
                  <a:cubicBezTo>
                    <a:pt x="245433" y="80562"/>
                    <a:pt x="249180" y="73068"/>
                    <a:pt x="249180" y="69321"/>
                  </a:cubicBezTo>
                  <a:lnTo>
                    <a:pt x="249180" y="39344"/>
                  </a:lnTo>
                  <a:cubicBezTo>
                    <a:pt x="249180" y="33724"/>
                    <a:pt x="245433" y="28103"/>
                    <a:pt x="237938" y="28103"/>
                  </a:cubicBezTo>
                  <a:close/>
                  <a:moveTo>
                    <a:pt x="89929" y="108665"/>
                  </a:moveTo>
                  <a:cubicBezTo>
                    <a:pt x="67447" y="108665"/>
                    <a:pt x="50585" y="89929"/>
                    <a:pt x="50585" y="69321"/>
                  </a:cubicBezTo>
                  <a:lnTo>
                    <a:pt x="50585" y="39344"/>
                  </a:lnTo>
                  <a:cubicBezTo>
                    <a:pt x="50585" y="18735"/>
                    <a:pt x="69321" y="0"/>
                    <a:pt x="89929" y="0"/>
                  </a:cubicBezTo>
                  <a:cubicBezTo>
                    <a:pt x="110538" y="0"/>
                    <a:pt x="129274" y="16862"/>
                    <a:pt x="129274" y="39344"/>
                  </a:cubicBezTo>
                  <a:lnTo>
                    <a:pt x="129274" y="69321"/>
                  </a:lnTo>
                  <a:cubicBezTo>
                    <a:pt x="129274" y="89929"/>
                    <a:pt x="110538" y="108665"/>
                    <a:pt x="89929" y="108665"/>
                  </a:cubicBezTo>
                  <a:close/>
                  <a:moveTo>
                    <a:pt x="89929" y="28103"/>
                  </a:moveTo>
                  <a:cubicBezTo>
                    <a:pt x="82435" y="28103"/>
                    <a:pt x="78688" y="33724"/>
                    <a:pt x="78688" y="39344"/>
                  </a:cubicBezTo>
                  <a:lnTo>
                    <a:pt x="78688" y="69321"/>
                  </a:lnTo>
                  <a:cubicBezTo>
                    <a:pt x="78688" y="74941"/>
                    <a:pt x="84309" y="80562"/>
                    <a:pt x="89929" y="80562"/>
                  </a:cubicBezTo>
                  <a:cubicBezTo>
                    <a:pt x="97424" y="80562"/>
                    <a:pt x="101171" y="73068"/>
                    <a:pt x="101171" y="69321"/>
                  </a:cubicBezTo>
                  <a:lnTo>
                    <a:pt x="101171" y="39344"/>
                  </a:lnTo>
                  <a:cubicBezTo>
                    <a:pt x="101171" y="33724"/>
                    <a:pt x="95550" y="28103"/>
                    <a:pt x="89929" y="28103"/>
                  </a:cubicBezTo>
                  <a:close/>
                  <a:moveTo>
                    <a:pt x="327868" y="106791"/>
                  </a:moveTo>
                  <a:lnTo>
                    <a:pt x="299765" y="106791"/>
                  </a:lnTo>
                  <a:lnTo>
                    <a:pt x="299765" y="0"/>
                  </a:lnTo>
                  <a:lnTo>
                    <a:pt x="327868" y="0"/>
                  </a:lnTo>
                  <a:lnTo>
                    <a:pt x="327868" y="106791"/>
                  </a:lnTo>
                  <a:close/>
                  <a:moveTo>
                    <a:pt x="177985" y="106791"/>
                  </a:moveTo>
                  <a:lnTo>
                    <a:pt x="149882" y="106791"/>
                  </a:lnTo>
                  <a:lnTo>
                    <a:pt x="149882" y="0"/>
                  </a:lnTo>
                  <a:lnTo>
                    <a:pt x="177985" y="0"/>
                  </a:lnTo>
                  <a:lnTo>
                    <a:pt x="177985" y="106791"/>
                  </a:lnTo>
                  <a:close/>
                  <a:moveTo>
                    <a:pt x="28103" y="106791"/>
                  </a:moveTo>
                  <a:lnTo>
                    <a:pt x="0" y="106791"/>
                  </a:lnTo>
                  <a:lnTo>
                    <a:pt x="0" y="0"/>
                  </a:lnTo>
                  <a:lnTo>
                    <a:pt x="28103" y="0"/>
                  </a:lnTo>
                  <a:lnTo>
                    <a:pt x="28103" y="106791"/>
                  </a:lnTo>
                  <a:close/>
                </a:path>
              </a:pathLst>
            </a:custGeom>
            <a:solidFill>
              <a:schemeClr val="accent1"/>
            </a:solidFill>
            <a:ln w="18636"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B3557ED4-0B5E-4074-9527-E4E1DF57B300}"/>
                </a:ext>
              </a:extLst>
            </p:cNvPr>
            <p:cNvGrpSpPr/>
            <p:nvPr/>
          </p:nvGrpSpPr>
          <p:grpSpPr>
            <a:xfrm>
              <a:off x="4144673" y="3911463"/>
              <a:ext cx="261567" cy="282679"/>
              <a:chOff x="4110969" y="3910955"/>
              <a:chExt cx="261567" cy="282679"/>
            </a:xfrm>
          </p:grpSpPr>
          <p:sp>
            <p:nvSpPr>
              <p:cNvPr id="98" name="Oval 97">
                <a:extLst>
                  <a:ext uri="{FF2B5EF4-FFF2-40B4-BE49-F238E27FC236}">
                    <a16:creationId xmlns:a16="http://schemas.microsoft.com/office/drawing/2014/main" id="{B9925402-34EB-4F0D-A081-AF3B28932F80}"/>
                  </a:ext>
                </a:extLst>
              </p:cNvPr>
              <p:cNvSpPr/>
              <p:nvPr/>
            </p:nvSpPr>
            <p:spPr bwMode="auto">
              <a:xfrm>
                <a:off x="4110969" y="3910955"/>
                <a:ext cx="261567" cy="28267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illegal">
                <a:extLst>
                  <a:ext uri="{FF2B5EF4-FFF2-40B4-BE49-F238E27FC236}">
                    <a16:creationId xmlns:a16="http://schemas.microsoft.com/office/drawing/2014/main" id="{84E8AF77-3594-4CD3-9A4A-68F9700E3EBF}"/>
                  </a:ext>
                </a:extLst>
              </p:cNvPr>
              <p:cNvSpPr>
                <a:spLocks noChangeAspect="1" noEditPoints="1"/>
              </p:cNvSpPr>
              <p:nvPr/>
            </p:nvSpPr>
            <p:spPr bwMode="auto">
              <a:xfrm>
                <a:off x="4170255" y="3977656"/>
                <a:ext cx="142995" cy="149277"/>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25400" cap="sq">
                <a:solidFill>
                  <a:srgbClr val="FF0000"/>
                </a:solid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136" name="Group 135">
            <a:extLst>
              <a:ext uri="{FF2B5EF4-FFF2-40B4-BE49-F238E27FC236}">
                <a16:creationId xmlns:a16="http://schemas.microsoft.com/office/drawing/2014/main" id="{863F9236-FA60-4F0E-AF7E-714BE8ED4443}"/>
              </a:ext>
            </a:extLst>
          </p:cNvPr>
          <p:cNvGrpSpPr/>
          <p:nvPr/>
        </p:nvGrpSpPr>
        <p:grpSpPr>
          <a:xfrm>
            <a:off x="802905" y="4688834"/>
            <a:ext cx="670307" cy="500273"/>
            <a:chOff x="862014" y="4425946"/>
            <a:chExt cx="683845" cy="510377"/>
          </a:xfrm>
        </p:grpSpPr>
        <p:grpSp>
          <p:nvGrpSpPr>
            <p:cNvPr id="121" name="Group 36">
              <a:extLst>
                <a:ext uri="{FF2B5EF4-FFF2-40B4-BE49-F238E27FC236}">
                  <a16:creationId xmlns:a16="http://schemas.microsoft.com/office/drawing/2014/main" id="{5DEF889C-C382-4E6B-ADBD-F7EDD08DB11F}"/>
                </a:ext>
              </a:extLst>
            </p:cNvPr>
            <p:cNvGrpSpPr>
              <a:grpSpLocks noChangeAspect="1"/>
            </p:cNvGrpSpPr>
            <p:nvPr/>
          </p:nvGrpSpPr>
          <p:grpSpPr bwMode="auto">
            <a:xfrm>
              <a:off x="862014" y="4425946"/>
              <a:ext cx="598488" cy="374650"/>
              <a:chOff x="543" y="2788"/>
              <a:chExt cx="377" cy="236"/>
            </a:xfrm>
          </p:grpSpPr>
          <p:sp>
            <p:nvSpPr>
              <p:cNvPr id="123" name="Freeform 37">
                <a:extLst>
                  <a:ext uri="{FF2B5EF4-FFF2-40B4-BE49-F238E27FC236}">
                    <a16:creationId xmlns:a16="http://schemas.microsoft.com/office/drawing/2014/main" id="{3F9FE308-BC92-420E-A4BF-9BB1B8B3B619}"/>
                  </a:ext>
                </a:extLst>
              </p:cNvPr>
              <p:cNvSpPr>
                <a:spLocks noEditPoints="1"/>
              </p:cNvSpPr>
              <p:nvPr/>
            </p:nvSpPr>
            <p:spPr bwMode="auto">
              <a:xfrm>
                <a:off x="543" y="2815"/>
                <a:ext cx="376" cy="209"/>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24" name="Rectangle 38">
                <a:extLst>
                  <a:ext uri="{FF2B5EF4-FFF2-40B4-BE49-F238E27FC236}">
                    <a16:creationId xmlns:a16="http://schemas.microsoft.com/office/drawing/2014/main" id="{3ED3F1CD-C936-4AFF-9E8E-A2845AC74BD2}"/>
                  </a:ext>
                </a:extLst>
              </p:cNvPr>
              <p:cNvSpPr>
                <a:spLocks noChangeArrowheads="1"/>
              </p:cNvSpPr>
              <p:nvPr/>
            </p:nvSpPr>
            <p:spPr bwMode="auto">
              <a:xfrm>
                <a:off x="919" y="2815"/>
                <a:ext cx="1" cy="1"/>
              </a:xfrm>
              <a:prstGeom prst="rect">
                <a:avLst/>
              </a:prstGeom>
              <a:solidFill>
                <a:srgbClr val="C1C1C1"/>
              </a:solidFill>
              <a:ln w="0">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25" name="Rectangle 39">
                <a:extLst>
                  <a:ext uri="{FF2B5EF4-FFF2-40B4-BE49-F238E27FC236}">
                    <a16:creationId xmlns:a16="http://schemas.microsoft.com/office/drawing/2014/main" id="{7B8C2A48-8D62-4E72-B463-5E609E99E16F}"/>
                  </a:ext>
                </a:extLst>
              </p:cNvPr>
              <p:cNvSpPr>
                <a:spLocks noChangeArrowheads="1"/>
              </p:cNvSpPr>
              <p:nvPr/>
            </p:nvSpPr>
            <p:spPr bwMode="auto">
              <a:xfrm>
                <a:off x="543" y="2815"/>
                <a:ext cx="1" cy="1"/>
              </a:xfrm>
              <a:prstGeom prst="rect">
                <a:avLst/>
              </a:prstGeom>
              <a:solidFill>
                <a:srgbClr val="C1C1C1"/>
              </a:solidFill>
              <a:ln w="0">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26" name="Freeform 40">
                <a:extLst>
                  <a:ext uri="{FF2B5EF4-FFF2-40B4-BE49-F238E27FC236}">
                    <a16:creationId xmlns:a16="http://schemas.microsoft.com/office/drawing/2014/main" id="{5A8D6A4A-486C-4F30-A3BB-EBDB80C01EAC}"/>
                  </a:ext>
                </a:extLst>
              </p:cNvPr>
              <p:cNvSpPr>
                <a:spLocks/>
              </p:cNvSpPr>
              <p:nvPr/>
            </p:nvSpPr>
            <p:spPr bwMode="auto">
              <a:xfrm>
                <a:off x="543" y="2788"/>
                <a:ext cx="376" cy="95"/>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pic>
          <p:nvPicPr>
            <p:cNvPr id="32" name="Mouse">
              <a:extLst>
                <a:ext uri="{FF2B5EF4-FFF2-40B4-BE49-F238E27FC236}">
                  <a16:creationId xmlns:a16="http://schemas.microsoft.com/office/drawing/2014/main" id="{4C41F1FC-B97B-4538-B083-9118EC82286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35338" y="4613964"/>
              <a:ext cx="210521" cy="322359"/>
            </a:xfrm>
            <a:prstGeom prst="rect">
              <a:avLst/>
            </a:prstGeom>
            <a:effectLst/>
          </p:spPr>
        </p:pic>
      </p:grpSp>
      <p:cxnSp>
        <p:nvCxnSpPr>
          <p:cNvPr id="128" name="Straight Connector 127">
            <a:extLst>
              <a:ext uri="{FF2B5EF4-FFF2-40B4-BE49-F238E27FC236}">
                <a16:creationId xmlns:a16="http://schemas.microsoft.com/office/drawing/2014/main" id="{77A8909F-8482-4C87-B7EC-81EA61437801}"/>
              </a:ext>
            </a:extLst>
          </p:cNvPr>
          <p:cNvCxnSpPr>
            <a:cxnSpLocks/>
          </p:cNvCxnSpPr>
          <p:nvPr/>
        </p:nvCxnSpPr>
        <p:spPr>
          <a:xfrm>
            <a:off x="4936402" y="4281367"/>
            <a:ext cx="790198" cy="0"/>
          </a:xfrm>
          <a:prstGeom prst="line">
            <a:avLst/>
          </a:prstGeom>
          <a:ln w="19050">
            <a:solidFill>
              <a:schemeClr val="accent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D9526D76-34A4-4277-BC2C-5418CEC47242}"/>
              </a:ext>
            </a:extLst>
          </p:cNvPr>
          <p:cNvGrpSpPr/>
          <p:nvPr/>
        </p:nvGrpSpPr>
        <p:grpSpPr>
          <a:xfrm flipH="1">
            <a:off x="6480521" y="4281372"/>
            <a:ext cx="1182536" cy="250964"/>
            <a:chOff x="2973120" y="3908049"/>
            <a:chExt cx="952118" cy="345613"/>
          </a:xfrm>
        </p:grpSpPr>
        <p:cxnSp>
          <p:nvCxnSpPr>
            <p:cNvPr id="130" name="Straight Connector 129">
              <a:extLst>
                <a:ext uri="{FF2B5EF4-FFF2-40B4-BE49-F238E27FC236}">
                  <a16:creationId xmlns:a16="http://schemas.microsoft.com/office/drawing/2014/main" id="{A6388FD6-E050-43F9-A97C-FE2726C5488E}"/>
                </a:ext>
              </a:extLst>
            </p:cNvPr>
            <p:cNvCxnSpPr>
              <a:cxnSpLocks/>
            </p:cNvCxnSpPr>
            <p:nvPr/>
          </p:nvCxnSpPr>
          <p:spPr>
            <a:xfrm flipV="1">
              <a:off x="2973121" y="3908049"/>
              <a:ext cx="0" cy="345613"/>
            </a:xfrm>
            <a:prstGeom prst="line">
              <a:avLst/>
            </a:prstGeom>
            <a:ln w="19050">
              <a:solidFill>
                <a:schemeClr val="accent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2826049-F1B0-44FE-8735-2880C68BA9FA}"/>
                </a:ext>
              </a:extLst>
            </p:cNvPr>
            <p:cNvCxnSpPr>
              <a:cxnSpLocks/>
            </p:cNvCxnSpPr>
            <p:nvPr/>
          </p:nvCxnSpPr>
          <p:spPr>
            <a:xfrm>
              <a:off x="2973120" y="3908050"/>
              <a:ext cx="952118"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1" name="Oval 140">
            <a:extLst>
              <a:ext uri="{FF2B5EF4-FFF2-40B4-BE49-F238E27FC236}">
                <a16:creationId xmlns:a16="http://schemas.microsoft.com/office/drawing/2014/main" id="{ED47B68B-99CB-48FC-970F-ECCD6246C381}"/>
              </a:ext>
            </a:extLst>
          </p:cNvPr>
          <p:cNvSpPr/>
          <p:nvPr/>
        </p:nvSpPr>
        <p:spPr bwMode="auto">
          <a:xfrm>
            <a:off x="9869841" y="3971216"/>
            <a:ext cx="908287" cy="4551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9">
            <a:extLst>
              <a:ext uri="{FF2B5EF4-FFF2-40B4-BE49-F238E27FC236}">
                <a16:creationId xmlns:a16="http://schemas.microsoft.com/office/drawing/2014/main" id="{29E8A142-10FA-4414-9BDC-2C93AF17D098}"/>
              </a:ext>
            </a:extLst>
          </p:cNvPr>
          <p:cNvSpPr>
            <a:spLocks/>
          </p:cNvSpPr>
          <p:nvPr/>
        </p:nvSpPr>
        <p:spPr bwMode="auto">
          <a:xfrm>
            <a:off x="9795699" y="4333585"/>
            <a:ext cx="1056574" cy="287875"/>
          </a:xfrm>
          <a:custGeom>
            <a:avLst/>
            <a:gdLst>
              <a:gd name="T0" fmla="*/ 216 w 429"/>
              <a:gd name="T1" fmla="*/ 0 h 117"/>
              <a:gd name="T2" fmla="*/ 216 w 429"/>
              <a:gd name="T3" fmla="*/ 0 h 117"/>
              <a:gd name="T4" fmla="*/ 212 w 429"/>
              <a:gd name="T5" fmla="*/ 0 h 117"/>
              <a:gd name="T6" fmla="*/ 4 w 429"/>
              <a:gd name="T7" fmla="*/ 95 h 117"/>
              <a:gd name="T8" fmla="*/ 5 w 429"/>
              <a:gd name="T9" fmla="*/ 113 h 117"/>
              <a:gd name="T10" fmla="*/ 22 w 429"/>
              <a:gd name="T11" fmla="*/ 112 h 117"/>
              <a:gd name="T12" fmla="*/ 212 w 429"/>
              <a:gd name="T13" fmla="*/ 25 h 117"/>
              <a:gd name="T14" fmla="*/ 216 w 429"/>
              <a:gd name="T15" fmla="*/ 25 h 117"/>
              <a:gd name="T16" fmla="*/ 405 w 429"/>
              <a:gd name="T17" fmla="*/ 112 h 117"/>
              <a:gd name="T18" fmla="*/ 415 w 429"/>
              <a:gd name="T19" fmla="*/ 116 h 117"/>
              <a:gd name="T20" fmla="*/ 423 w 429"/>
              <a:gd name="T21" fmla="*/ 113 h 117"/>
              <a:gd name="T22" fmla="*/ 424 w 429"/>
              <a:gd name="T23" fmla="*/ 95 h 117"/>
              <a:gd name="T24" fmla="*/ 216 w 42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117">
                <a:moveTo>
                  <a:pt x="216" y="0"/>
                </a:moveTo>
                <a:lnTo>
                  <a:pt x="216" y="0"/>
                </a:lnTo>
                <a:lnTo>
                  <a:pt x="212" y="0"/>
                </a:lnTo>
                <a:cubicBezTo>
                  <a:pt x="132" y="0"/>
                  <a:pt x="56" y="35"/>
                  <a:pt x="4" y="95"/>
                </a:cubicBezTo>
                <a:cubicBezTo>
                  <a:pt x="0" y="100"/>
                  <a:pt x="1" y="108"/>
                  <a:pt x="5" y="113"/>
                </a:cubicBezTo>
                <a:cubicBezTo>
                  <a:pt x="10" y="117"/>
                  <a:pt x="18" y="117"/>
                  <a:pt x="22" y="112"/>
                </a:cubicBezTo>
                <a:cubicBezTo>
                  <a:pt x="70" y="56"/>
                  <a:pt x="139" y="25"/>
                  <a:pt x="212" y="25"/>
                </a:cubicBezTo>
                <a:lnTo>
                  <a:pt x="216" y="25"/>
                </a:lnTo>
                <a:cubicBezTo>
                  <a:pt x="288" y="25"/>
                  <a:pt x="358" y="56"/>
                  <a:pt x="405" y="112"/>
                </a:cubicBezTo>
                <a:cubicBezTo>
                  <a:pt x="408" y="114"/>
                  <a:pt x="411" y="116"/>
                  <a:pt x="415" y="116"/>
                </a:cubicBezTo>
                <a:cubicBezTo>
                  <a:pt x="418" y="116"/>
                  <a:pt x="420" y="115"/>
                  <a:pt x="423" y="113"/>
                </a:cubicBezTo>
                <a:cubicBezTo>
                  <a:pt x="428" y="108"/>
                  <a:pt x="429" y="100"/>
                  <a:pt x="424" y="95"/>
                </a:cubicBezTo>
                <a:cubicBezTo>
                  <a:pt x="372" y="35"/>
                  <a:pt x="296" y="0"/>
                  <a:pt x="216" y="0"/>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43" name="Text Placeholder 5">
            <a:extLst>
              <a:ext uri="{FF2B5EF4-FFF2-40B4-BE49-F238E27FC236}">
                <a16:creationId xmlns:a16="http://schemas.microsoft.com/office/drawing/2014/main" id="{99DFE078-BF14-4D3E-A40B-D6B05C9220EE}"/>
              </a:ext>
            </a:extLst>
          </p:cNvPr>
          <p:cNvSpPr txBox="1">
            <a:spLocks/>
          </p:cNvSpPr>
          <p:nvPr/>
        </p:nvSpPr>
        <p:spPr>
          <a:xfrm>
            <a:off x="9381270" y="3689714"/>
            <a:ext cx="1899185" cy="313759"/>
          </a:xfrm>
          <a:prstGeom prst="rect">
            <a:avLst/>
          </a:prstGeom>
        </p:spPr>
        <p:txBody>
          <a:bodyPr wrap="square" lIns="0">
            <a:spAutoFit/>
          </a:bodyPr>
          <a:lstStyle>
            <a:defPPr>
              <a:defRPr lang="en-US"/>
            </a:defPPr>
            <a:lvl1pPr marR="0" indent="0"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tx1"/>
                    </a:gs>
                    <a:gs pos="100000">
                      <a:schemeClr val="tx1"/>
                    </a:gs>
                  </a:gsLst>
                  <a:lin ang="5400000" scaled="0"/>
                </a:gradFill>
                <a:latin typeface="+mj-lt"/>
              </a:defRPr>
            </a:lvl1pPr>
            <a:lvl2pPr marL="228600" marR="0" indent="0" fontAlgn="auto">
              <a:lnSpc>
                <a:spcPct val="90000"/>
              </a:lnSpc>
              <a:spcBef>
                <a:spcPts val="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5400000" scaled="0"/>
                </a:gradFill>
              </a:defRPr>
            </a:lvl2pPr>
            <a:lvl3pPr marL="457200" marR="0" indent="0"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tx1"/>
                    </a:gs>
                    <a:gs pos="100000">
                      <a:schemeClr val="tx1"/>
                    </a:gs>
                  </a:gsLst>
                  <a:lin ang="5400000" scaled="0"/>
                </a:gradFill>
              </a:defRPr>
            </a:lvl3pPr>
            <a:lvl4pPr marL="685800" marR="0" indent="0"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tx1"/>
                    </a:gs>
                    <a:gs pos="100000">
                      <a:schemeClr val="tx1"/>
                    </a:gs>
                  </a:gsLst>
                  <a:lin ang="5400000" scaled="0"/>
                </a:gradFill>
              </a:defRPr>
            </a:lvl4pPr>
            <a:lvl5pPr marL="914400" marR="0" indent="0"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ctr"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56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Impact</a:t>
            </a:r>
          </a:p>
        </p:txBody>
      </p:sp>
      <p:grpSp>
        <p:nvGrpSpPr>
          <p:cNvPr id="145" name="Group 144">
            <a:extLst>
              <a:ext uri="{FF2B5EF4-FFF2-40B4-BE49-F238E27FC236}">
                <a16:creationId xmlns:a16="http://schemas.microsoft.com/office/drawing/2014/main" id="{C62FF9FD-2F08-43FF-850C-4B3A920D3FE6}"/>
              </a:ext>
            </a:extLst>
          </p:cNvPr>
          <p:cNvGrpSpPr/>
          <p:nvPr/>
        </p:nvGrpSpPr>
        <p:grpSpPr>
          <a:xfrm>
            <a:off x="4005037" y="4051455"/>
            <a:ext cx="828760" cy="474682"/>
            <a:chOff x="4128819" y="3673493"/>
            <a:chExt cx="845498" cy="484269"/>
          </a:xfrm>
        </p:grpSpPr>
        <p:grpSp>
          <p:nvGrpSpPr>
            <p:cNvPr id="106" name="Group 105">
              <a:extLst>
                <a:ext uri="{FF2B5EF4-FFF2-40B4-BE49-F238E27FC236}">
                  <a16:creationId xmlns:a16="http://schemas.microsoft.com/office/drawing/2014/main" id="{CF258F2C-8666-405A-9B83-24626BE42AB6}"/>
                </a:ext>
              </a:extLst>
            </p:cNvPr>
            <p:cNvGrpSpPr/>
            <p:nvPr/>
          </p:nvGrpSpPr>
          <p:grpSpPr>
            <a:xfrm>
              <a:off x="4321910" y="3755771"/>
              <a:ext cx="301058" cy="301058"/>
              <a:chOff x="3120656" y="3158274"/>
              <a:chExt cx="541454" cy="541454"/>
            </a:xfrm>
            <a:solidFill>
              <a:schemeClr val="bg1"/>
            </a:solidFill>
          </p:grpSpPr>
          <p:sp>
            <p:nvSpPr>
              <p:cNvPr id="107" name="Freeform 969">
                <a:extLst>
                  <a:ext uri="{FF2B5EF4-FFF2-40B4-BE49-F238E27FC236}">
                    <a16:creationId xmlns:a16="http://schemas.microsoft.com/office/drawing/2014/main" id="{6D32A5AE-E524-40EB-AEFA-193DADBE26AD}"/>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chemeClr val="accent1"/>
              </a:solidFill>
              <a:ln w="9525">
                <a:noFill/>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8" name="Freeform 1042">
                <a:extLst>
                  <a:ext uri="{FF2B5EF4-FFF2-40B4-BE49-F238E27FC236}">
                    <a16:creationId xmlns:a16="http://schemas.microsoft.com/office/drawing/2014/main" id="{128440F6-0ACD-4A1E-8968-9B95CA57760D}"/>
                  </a:ext>
                </a:extLst>
              </p:cNvPr>
              <p:cNvSpPr>
                <a:spLocks/>
              </p:cNvSpPr>
              <p:nvPr/>
            </p:nvSpPr>
            <p:spPr bwMode="auto">
              <a:xfrm>
                <a:off x="3481626" y="3237898"/>
                <a:ext cx="111478" cy="95551"/>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accent1"/>
              </a:solidFill>
              <a:ln w="9525">
                <a:noFill/>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9" name="Freeform 1054">
                <a:extLst>
                  <a:ext uri="{FF2B5EF4-FFF2-40B4-BE49-F238E27FC236}">
                    <a16:creationId xmlns:a16="http://schemas.microsoft.com/office/drawing/2014/main" id="{F0A5ED43-88B5-4168-81AC-EB452240CA8D}"/>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accent1"/>
              </a:solidFill>
              <a:ln w="9525">
                <a:noFill/>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4" name="Graphic 114">
              <a:extLst>
                <a:ext uri="{FF2B5EF4-FFF2-40B4-BE49-F238E27FC236}">
                  <a16:creationId xmlns:a16="http://schemas.microsoft.com/office/drawing/2014/main" id="{9C910799-8D1D-45DB-888C-85B7D724223E}"/>
                </a:ext>
              </a:extLst>
            </p:cNvPr>
            <p:cNvSpPr/>
            <p:nvPr/>
          </p:nvSpPr>
          <p:spPr>
            <a:xfrm>
              <a:off x="4128819" y="3673493"/>
              <a:ext cx="711652" cy="446565"/>
            </a:xfrm>
            <a:custGeom>
              <a:avLst/>
              <a:gdLst>
                <a:gd name="connsiteX0" fmla="*/ 578634 w 711652"/>
                <a:gd name="connsiteY0" fmla="*/ 182427 h 446565"/>
                <a:gd name="connsiteX1" fmla="*/ 572933 w 711652"/>
                <a:gd name="connsiteY1" fmla="*/ 182427 h 446565"/>
                <a:gd name="connsiteX2" fmla="*/ 381005 w 711652"/>
                <a:gd name="connsiteY2" fmla="*/ 0 h 446565"/>
                <a:gd name="connsiteX3" fmla="*/ 218532 w 711652"/>
                <a:gd name="connsiteY3" fmla="*/ 89313 h 446565"/>
                <a:gd name="connsiteX4" fmla="*/ 180526 w 711652"/>
                <a:gd name="connsiteY4" fmla="*/ 85512 h 446565"/>
                <a:gd name="connsiteX5" fmla="*/ 0 w 711652"/>
                <a:gd name="connsiteY5" fmla="*/ 266039 h 446565"/>
                <a:gd name="connsiteX6" fmla="*/ 133019 w 711652"/>
                <a:gd name="connsiteY6" fmla="*/ 439914 h 446565"/>
                <a:gd name="connsiteX7" fmla="*/ 169124 w 711652"/>
                <a:gd name="connsiteY7" fmla="*/ 446565 h 446565"/>
                <a:gd name="connsiteX8" fmla="*/ 574833 w 711652"/>
                <a:gd name="connsiteY8" fmla="*/ 446565 h 446565"/>
                <a:gd name="connsiteX9" fmla="*/ 576733 w 711652"/>
                <a:gd name="connsiteY9" fmla="*/ 446565 h 446565"/>
                <a:gd name="connsiteX10" fmla="*/ 579584 w 711652"/>
                <a:gd name="connsiteY10" fmla="*/ 446565 h 446565"/>
                <a:gd name="connsiteX11" fmla="*/ 711653 w 711652"/>
                <a:gd name="connsiteY11" fmla="*/ 314496 h 446565"/>
                <a:gd name="connsiteX12" fmla="*/ 578634 w 711652"/>
                <a:gd name="connsiteY12" fmla="*/ 182427 h 44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652" h="446565">
                  <a:moveTo>
                    <a:pt x="578634" y="182427"/>
                  </a:moveTo>
                  <a:cubicBezTo>
                    <a:pt x="576733" y="182427"/>
                    <a:pt x="574833" y="182427"/>
                    <a:pt x="572933" y="182427"/>
                  </a:cubicBezTo>
                  <a:cubicBezTo>
                    <a:pt x="567232" y="80762"/>
                    <a:pt x="483620" y="0"/>
                    <a:pt x="381005" y="0"/>
                  </a:cubicBezTo>
                  <a:cubicBezTo>
                    <a:pt x="312595" y="0"/>
                    <a:pt x="252737" y="36105"/>
                    <a:pt x="218532" y="89313"/>
                  </a:cubicBezTo>
                  <a:cubicBezTo>
                    <a:pt x="206180" y="87413"/>
                    <a:pt x="193828" y="85512"/>
                    <a:pt x="180526" y="85512"/>
                  </a:cubicBezTo>
                  <a:cubicBezTo>
                    <a:pt x="80762" y="85512"/>
                    <a:pt x="0" y="166274"/>
                    <a:pt x="0" y="266039"/>
                  </a:cubicBezTo>
                  <a:cubicBezTo>
                    <a:pt x="0" y="348701"/>
                    <a:pt x="56058" y="419011"/>
                    <a:pt x="133019" y="439914"/>
                  </a:cubicBezTo>
                  <a:cubicBezTo>
                    <a:pt x="144421" y="443715"/>
                    <a:pt x="156773" y="446565"/>
                    <a:pt x="169124" y="446565"/>
                  </a:cubicBezTo>
                  <a:lnTo>
                    <a:pt x="574833" y="446565"/>
                  </a:lnTo>
                  <a:cubicBezTo>
                    <a:pt x="575783" y="446565"/>
                    <a:pt x="576733" y="446565"/>
                    <a:pt x="576733" y="446565"/>
                  </a:cubicBezTo>
                  <a:cubicBezTo>
                    <a:pt x="577684" y="446565"/>
                    <a:pt x="578634" y="446565"/>
                    <a:pt x="579584" y="446565"/>
                  </a:cubicBezTo>
                  <a:cubicBezTo>
                    <a:pt x="652744" y="446565"/>
                    <a:pt x="711653" y="387656"/>
                    <a:pt x="711653" y="314496"/>
                  </a:cubicBezTo>
                  <a:cubicBezTo>
                    <a:pt x="711653" y="241335"/>
                    <a:pt x="651794" y="182427"/>
                    <a:pt x="578634" y="182427"/>
                  </a:cubicBezTo>
                  <a:close/>
                </a:path>
              </a:pathLst>
            </a:custGeom>
            <a:noFill/>
            <a:ln w="25400" cap="flat">
              <a:solidFill>
                <a:schemeClr val="accent1"/>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nvGrpSpPr>
            <p:cNvPr id="119" name="Group 118">
              <a:extLst>
                <a:ext uri="{FF2B5EF4-FFF2-40B4-BE49-F238E27FC236}">
                  <a16:creationId xmlns:a16="http://schemas.microsoft.com/office/drawing/2014/main" id="{6E50FF85-1CFE-4751-BFFA-D1D74881E5AE}"/>
                </a:ext>
              </a:extLst>
            </p:cNvPr>
            <p:cNvGrpSpPr/>
            <p:nvPr/>
          </p:nvGrpSpPr>
          <p:grpSpPr>
            <a:xfrm>
              <a:off x="4614822" y="3823203"/>
              <a:ext cx="359495" cy="334559"/>
              <a:chOff x="4595295" y="3820591"/>
              <a:chExt cx="459737" cy="427847"/>
            </a:xfrm>
          </p:grpSpPr>
          <p:sp>
            <p:nvSpPr>
              <p:cNvPr id="118" name="Oval 117">
                <a:extLst>
                  <a:ext uri="{FF2B5EF4-FFF2-40B4-BE49-F238E27FC236}">
                    <a16:creationId xmlns:a16="http://schemas.microsoft.com/office/drawing/2014/main" id="{E612C569-D55E-41E1-B5E0-D8E763CDAEB2}"/>
                  </a:ext>
                </a:extLst>
              </p:cNvPr>
              <p:cNvSpPr/>
              <p:nvPr/>
            </p:nvSpPr>
            <p:spPr bwMode="auto">
              <a:xfrm>
                <a:off x="4595295" y="3820591"/>
                <a:ext cx="390231" cy="3902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Freeform 15">
                <a:extLst>
                  <a:ext uri="{FF2B5EF4-FFF2-40B4-BE49-F238E27FC236}">
                    <a16:creationId xmlns:a16="http://schemas.microsoft.com/office/drawing/2014/main" id="{84D8819D-DEDA-4F68-BC0E-35A6D27BF264}"/>
                  </a:ext>
                </a:extLst>
              </p:cNvPr>
              <p:cNvSpPr>
                <a:spLocks noEditPoints="1"/>
              </p:cNvSpPr>
              <p:nvPr/>
            </p:nvSpPr>
            <p:spPr bwMode="auto">
              <a:xfrm rot="15300000">
                <a:off x="4678469" y="3871874"/>
                <a:ext cx="377832" cy="375295"/>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1"/>
              </a:solidFill>
              <a:ln w="0">
                <a:solidFill>
                  <a:schemeClr val="accent1"/>
                </a:solid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pic>
        <p:nvPicPr>
          <p:cNvPr id="4" name="Picture 3">
            <a:extLst>
              <a:ext uri="{FF2B5EF4-FFF2-40B4-BE49-F238E27FC236}">
                <a16:creationId xmlns:a16="http://schemas.microsoft.com/office/drawing/2014/main" id="{2981EEE6-AD84-4321-A162-E1E56068528A}"/>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97061" y="1338226"/>
            <a:ext cx="2869819" cy="2017639"/>
          </a:xfrm>
          <a:prstGeom prst="rect">
            <a:avLst/>
          </a:prstGeom>
        </p:spPr>
      </p:pic>
      <p:sp>
        <p:nvSpPr>
          <p:cNvPr id="83" name="Text Placeholder 5">
            <a:extLst>
              <a:ext uri="{FF2B5EF4-FFF2-40B4-BE49-F238E27FC236}">
                <a16:creationId xmlns:a16="http://schemas.microsoft.com/office/drawing/2014/main" id="{AB3BD0D1-5FCD-4E8D-A763-9DC3F4510616}"/>
              </a:ext>
            </a:extLst>
          </p:cNvPr>
          <p:cNvSpPr txBox="1">
            <a:spLocks/>
          </p:cNvSpPr>
          <p:nvPr/>
        </p:nvSpPr>
        <p:spPr>
          <a:xfrm>
            <a:off x="5910261" y="1665770"/>
            <a:ext cx="5370194" cy="1147109"/>
          </a:xfrm>
          <a:prstGeom prst="rect">
            <a:avLst/>
          </a:prstGeom>
        </p:spPr>
        <p:txBody>
          <a:bodyPr wrap="square" lIns="0">
            <a:spAutoFit/>
          </a:bodyPr>
          <a:lstStyle>
            <a:defPPr>
              <a:defRPr lang="en-US"/>
            </a:defPPr>
            <a:lvl1pPr marR="0" indent="0"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tx1"/>
                    </a:gs>
                    <a:gs pos="100000">
                      <a:schemeClr val="tx1"/>
                    </a:gs>
                  </a:gsLst>
                  <a:lin ang="5400000" scaled="0"/>
                </a:gradFill>
                <a:latin typeface="+mj-lt"/>
              </a:defRPr>
            </a:lvl1pPr>
            <a:lvl2pPr marL="228600" marR="0" indent="0" fontAlgn="auto">
              <a:lnSpc>
                <a:spcPct val="90000"/>
              </a:lnSpc>
              <a:spcBef>
                <a:spcPts val="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5400000" scaled="0"/>
                </a:gradFill>
              </a:defRPr>
            </a:lvl2pPr>
            <a:lvl3pPr marL="457200" marR="0" indent="0"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tx1"/>
                    </a:gs>
                    <a:gs pos="100000">
                      <a:schemeClr val="tx1"/>
                    </a:gs>
                  </a:gsLst>
                  <a:lin ang="5400000" scaled="0"/>
                </a:gradFill>
              </a:defRPr>
            </a:lvl3pPr>
            <a:lvl4pPr marL="685800" marR="0" indent="0"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tx1"/>
                    </a:gs>
                    <a:gs pos="100000">
                      <a:schemeClr val="tx1"/>
                    </a:gs>
                  </a:gsLst>
                  <a:lin ang="5400000" scaled="0"/>
                </a:gradFill>
              </a:defRPr>
            </a:lvl4pPr>
            <a:lvl5pPr marL="914400" marR="0" indent="0"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371"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In the rural Midwest of the U.S., a high school geography teacher received a brand-new variant of the </a:t>
            </a:r>
            <a:r>
              <a:rPr kumimoji="0" lang="en-US" sz="1371" b="0" i="0" u="none" strike="noStrike" kern="1200" cap="none" spc="0" normalizeH="0" baseline="0" noProof="0" err="1">
                <a:ln>
                  <a:noFill/>
                </a:ln>
                <a:gradFill>
                  <a:gsLst>
                    <a:gs pos="0">
                      <a:srgbClr val="282828"/>
                    </a:gs>
                    <a:gs pos="100000">
                      <a:srgbClr val="282828"/>
                    </a:gs>
                  </a:gsLst>
                  <a:lin ang="5400000" scaled="0"/>
                </a:gradFill>
                <a:effectLst/>
                <a:uLnTx/>
                <a:uFillTx/>
                <a:latin typeface="Segoe UI Semibold"/>
                <a:ea typeface="+mn-ea"/>
                <a:cs typeface="+mn-cs"/>
              </a:rPr>
              <a:t>Emotet</a:t>
            </a:r>
            <a:r>
              <a:rPr kumimoji="0" lang="en-US" sz="1371"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 banking trojan—the first person ever. </a:t>
            </a:r>
          </a:p>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371"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endParaRPr>
          </a:p>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371"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But he had no idea. Signals and AI fully protected him.</a:t>
            </a:r>
          </a:p>
        </p:txBody>
      </p:sp>
      <p:grpSp>
        <p:nvGrpSpPr>
          <p:cNvPr id="17" name="Group 16">
            <a:extLst>
              <a:ext uri="{FF2B5EF4-FFF2-40B4-BE49-F238E27FC236}">
                <a16:creationId xmlns:a16="http://schemas.microsoft.com/office/drawing/2014/main" id="{0CE1FBB9-1659-497B-BF6C-D1F6301E2FF1}"/>
              </a:ext>
            </a:extLst>
          </p:cNvPr>
          <p:cNvGrpSpPr/>
          <p:nvPr/>
        </p:nvGrpSpPr>
        <p:grpSpPr>
          <a:xfrm>
            <a:off x="1084154" y="3866872"/>
            <a:ext cx="7711838" cy="831124"/>
            <a:chOff x="1105168" y="3943978"/>
            <a:chExt cx="7867592" cy="847910"/>
          </a:xfrm>
        </p:grpSpPr>
        <p:grpSp>
          <p:nvGrpSpPr>
            <p:cNvPr id="102" name="Group 31">
              <a:extLst>
                <a:ext uri="{FF2B5EF4-FFF2-40B4-BE49-F238E27FC236}">
                  <a16:creationId xmlns:a16="http://schemas.microsoft.com/office/drawing/2014/main" id="{7FCDD181-1ED5-4E1E-AC21-CAE9D87F1BBA}"/>
                </a:ext>
              </a:extLst>
            </p:cNvPr>
            <p:cNvGrpSpPr>
              <a:grpSpLocks noChangeAspect="1"/>
            </p:cNvGrpSpPr>
            <p:nvPr/>
          </p:nvGrpSpPr>
          <p:grpSpPr bwMode="auto">
            <a:xfrm>
              <a:off x="1105168" y="4496748"/>
              <a:ext cx="218147" cy="295140"/>
              <a:chOff x="-453" y="2671"/>
              <a:chExt cx="170" cy="230"/>
            </a:xfrm>
          </p:grpSpPr>
          <p:sp>
            <p:nvSpPr>
              <p:cNvPr id="104" name="Freeform 32">
                <a:extLst>
                  <a:ext uri="{FF2B5EF4-FFF2-40B4-BE49-F238E27FC236}">
                    <a16:creationId xmlns:a16="http://schemas.microsoft.com/office/drawing/2014/main" id="{570C0E75-337A-45DE-B1D4-6A4F549FA82A}"/>
                  </a:ext>
                </a:extLst>
              </p:cNvPr>
              <p:cNvSpPr>
                <a:spLocks/>
              </p:cNvSpPr>
              <p:nvPr/>
            </p:nvSpPr>
            <p:spPr bwMode="auto">
              <a:xfrm>
                <a:off x="-420" y="2679"/>
                <a:ext cx="137" cy="141"/>
              </a:xfrm>
              <a:custGeom>
                <a:avLst/>
                <a:gdLst>
                  <a:gd name="T0" fmla="*/ 0 w 221"/>
                  <a:gd name="T1" fmla="*/ 0 h 228"/>
                  <a:gd name="T2" fmla="*/ 0 w 221"/>
                  <a:gd name="T3" fmla="*/ 0 h 228"/>
                  <a:gd name="T4" fmla="*/ 221 w 221"/>
                  <a:gd name="T5" fmla="*/ 112 h 228"/>
                  <a:gd name="T6" fmla="*/ 0 w 221"/>
                  <a:gd name="T7" fmla="*/ 228 h 228"/>
                  <a:gd name="T8" fmla="*/ 0 w 221"/>
                  <a:gd name="T9" fmla="*/ 0 h 228"/>
                </a:gdLst>
                <a:ahLst/>
                <a:cxnLst>
                  <a:cxn ang="0">
                    <a:pos x="T0" y="T1"/>
                  </a:cxn>
                  <a:cxn ang="0">
                    <a:pos x="T2" y="T3"/>
                  </a:cxn>
                  <a:cxn ang="0">
                    <a:pos x="T4" y="T5"/>
                  </a:cxn>
                  <a:cxn ang="0">
                    <a:pos x="T6" y="T7"/>
                  </a:cxn>
                  <a:cxn ang="0">
                    <a:pos x="T8" y="T9"/>
                  </a:cxn>
                </a:cxnLst>
                <a:rect l="0" t="0" r="r" b="b"/>
                <a:pathLst>
                  <a:path w="221" h="228">
                    <a:moveTo>
                      <a:pt x="0" y="0"/>
                    </a:moveTo>
                    <a:lnTo>
                      <a:pt x="0" y="0"/>
                    </a:lnTo>
                    <a:lnTo>
                      <a:pt x="221" y="112"/>
                    </a:lnTo>
                    <a:lnTo>
                      <a:pt x="0" y="228"/>
                    </a:lnTo>
                    <a:lnTo>
                      <a:pt x="0" y="0"/>
                    </a:ln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05" name="Freeform 33">
                <a:extLst>
                  <a:ext uri="{FF2B5EF4-FFF2-40B4-BE49-F238E27FC236}">
                    <a16:creationId xmlns:a16="http://schemas.microsoft.com/office/drawing/2014/main" id="{71ED0E6D-E0C6-4070-A68C-8C381E873466}"/>
                  </a:ext>
                </a:extLst>
              </p:cNvPr>
              <p:cNvSpPr>
                <a:spLocks/>
              </p:cNvSpPr>
              <p:nvPr/>
            </p:nvSpPr>
            <p:spPr bwMode="auto">
              <a:xfrm>
                <a:off x="-453" y="2671"/>
                <a:ext cx="16" cy="230"/>
              </a:xfrm>
              <a:custGeom>
                <a:avLst/>
                <a:gdLst>
                  <a:gd name="T0" fmla="*/ 0 w 26"/>
                  <a:gd name="T1" fmla="*/ 413 h 413"/>
                  <a:gd name="T2" fmla="*/ 0 w 26"/>
                  <a:gd name="T3" fmla="*/ 413 h 413"/>
                  <a:gd name="T4" fmla="*/ 26 w 26"/>
                  <a:gd name="T5" fmla="*/ 413 h 413"/>
                  <a:gd name="T6" fmla="*/ 26 w 26"/>
                  <a:gd name="T7" fmla="*/ 0 h 413"/>
                  <a:gd name="T8" fmla="*/ 0 w 26"/>
                  <a:gd name="T9" fmla="*/ 0 h 413"/>
                  <a:gd name="T10" fmla="*/ 0 w 26"/>
                  <a:gd name="T11" fmla="*/ 413 h 413"/>
                </a:gdLst>
                <a:ahLst/>
                <a:cxnLst>
                  <a:cxn ang="0">
                    <a:pos x="T0" y="T1"/>
                  </a:cxn>
                  <a:cxn ang="0">
                    <a:pos x="T2" y="T3"/>
                  </a:cxn>
                  <a:cxn ang="0">
                    <a:pos x="T4" y="T5"/>
                  </a:cxn>
                  <a:cxn ang="0">
                    <a:pos x="T6" y="T7"/>
                  </a:cxn>
                  <a:cxn ang="0">
                    <a:pos x="T8" y="T9"/>
                  </a:cxn>
                  <a:cxn ang="0">
                    <a:pos x="T10" y="T11"/>
                  </a:cxn>
                </a:cxnLst>
                <a:rect l="0" t="0" r="r" b="b"/>
                <a:pathLst>
                  <a:path w="26" h="413">
                    <a:moveTo>
                      <a:pt x="0" y="413"/>
                    </a:moveTo>
                    <a:lnTo>
                      <a:pt x="0" y="413"/>
                    </a:lnTo>
                    <a:lnTo>
                      <a:pt x="26" y="413"/>
                    </a:lnTo>
                    <a:lnTo>
                      <a:pt x="26" y="0"/>
                    </a:lnTo>
                    <a:lnTo>
                      <a:pt x="0" y="0"/>
                    </a:lnTo>
                    <a:lnTo>
                      <a:pt x="0" y="413"/>
                    </a:lnTo>
                    <a:close/>
                  </a:path>
                </a:pathLst>
              </a:custGeom>
              <a:solidFill>
                <a:srgbClr val="737373"/>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89" name="Group 23">
              <a:extLst>
                <a:ext uri="{FF2B5EF4-FFF2-40B4-BE49-F238E27FC236}">
                  <a16:creationId xmlns:a16="http://schemas.microsoft.com/office/drawing/2014/main" id="{ACEBBAEA-92D4-4264-A340-A6197879622A}"/>
                </a:ext>
              </a:extLst>
            </p:cNvPr>
            <p:cNvGrpSpPr>
              <a:grpSpLocks noChangeAspect="1"/>
            </p:cNvGrpSpPr>
            <p:nvPr/>
          </p:nvGrpSpPr>
          <p:grpSpPr bwMode="auto">
            <a:xfrm>
              <a:off x="8472149" y="4104689"/>
              <a:ext cx="420688" cy="261938"/>
              <a:chOff x="5330" y="2361"/>
              <a:chExt cx="265" cy="165"/>
            </a:xfrm>
          </p:grpSpPr>
          <p:sp>
            <p:nvSpPr>
              <p:cNvPr id="91" name="Freeform 24">
                <a:extLst>
                  <a:ext uri="{FF2B5EF4-FFF2-40B4-BE49-F238E27FC236}">
                    <a16:creationId xmlns:a16="http://schemas.microsoft.com/office/drawing/2014/main" id="{EB6877E8-9CAB-40F8-93DC-23556C19C77B}"/>
                  </a:ext>
                </a:extLst>
              </p:cNvPr>
              <p:cNvSpPr>
                <a:spLocks noEditPoints="1"/>
              </p:cNvSpPr>
              <p:nvPr/>
            </p:nvSpPr>
            <p:spPr bwMode="auto">
              <a:xfrm>
                <a:off x="5330" y="2379"/>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92" name="Rectangle 25">
                <a:extLst>
                  <a:ext uri="{FF2B5EF4-FFF2-40B4-BE49-F238E27FC236}">
                    <a16:creationId xmlns:a16="http://schemas.microsoft.com/office/drawing/2014/main" id="{4422CEB1-6732-4EFA-8086-A8595E8F8514}"/>
                  </a:ext>
                </a:extLst>
              </p:cNvPr>
              <p:cNvSpPr>
                <a:spLocks noChangeArrowheads="1"/>
              </p:cNvSpPr>
              <p:nvPr/>
            </p:nvSpPr>
            <p:spPr bwMode="auto">
              <a:xfrm>
                <a:off x="5594" y="2379"/>
                <a:ext cx="1" cy="1"/>
              </a:xfrm>
              <a:prstGeom prst="rect">
                <a:avLst/>
              </a:prstGeom>
              <a:solidFill>
                <a:srgbClr val="C1C1C1"/>
              </a:solidFill>
              <a:ln w="0">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93" name="Rectangle 26">
                <a:extLst>
                  <a:ext uri="{FF2B5EF4-FFF2-40B4-BE49-F238E27FC236}">
                    <a16:creationId xmlns:a16="http://schemas.microsoft.com/office/drawing/2014/main" id="{CEE98D3E-CFBC-4995-AF44-92EF28828D65}"/>
                  </a:ext>
                </a:extLst>
              </p:cNvPr>
              <p:cNvSpPr>
                <a:spLocks noChangeArrowheads="1"/>
              </p:cNvSpPr>
              <p:nvPr/>
            </p:nvSpPr>
            <p:spPr bwMode="auto">
              <a:xfrm>
                <a:off x="5330" y="2379"/>
                <a:ext cx="1" cy="1"/>
              </a:xfrm>
              <a:prstGeom prst="rect">
                <a:avLst/>
              </a:prstGeom>
              <a:solidFill>
                <a:srgbClr val="C1C1C1"/>
              </a:solidFill>
              <a:ln w="0">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94" name="Freeform 27">
                <a:extLst>
                  <a:ext uri="{FF2B5EF4-FFF2-40B4-BE49-F238E27FC236}">
                    <a16:creationId xmlns:a16="http://schemas.microsoft.com/office/drawing/2014/main" id="{27272D83-71B0-4758-B4FB-C828F98E9277}"/>
                  </a:ext>
                </a:extLst>
              </p:cNvPr>
              <p:cNvSpPr>
                <a:spLocks/>
              </p:cNvSpPr>
              <p:nvPr/>
            </p:nvSpPr>
            <p:spPr bwMode="auto">
              <a:xfrm>
                <a:off x="5330" y="2361"/>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95" name="Freeform 28">
                <a:extLst>
                  <a:ext uri="{FF2B5EF4-FFF2-40B4-BE49-F238E27FC236}">
                    <a16:creationId xmlns:a16="http://schemas.microsoft.com/office/drawing/2014/main" id="{F68853DC-E569-4564-8B38-C4CE89C966E9}"/>
                  </a:ext>
                </a:extLst>
              </p:cNvPr>
              <p:cNvSpPr>
                <a:spLocks/>
              </p:cNvSpPr>
              <p:nvPr/>
            </p:nvSpPr>
            <p:spPr bwMode="auto">
              <a:xfrm>
                <a:off x="5354" y="2451"/>
                <a:ext cx="50" cy="50"/>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FF0000"/>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sp>
          <p:nvSpPr>
            <p:cNvPr id="2" name="Freeform 15">
              <a:extLst>
                <a:ext uri="{FF2B5EF4-FFF2-40B4-BE49-F238E27FC236}">
                  <a16:creationId xmlns:a16="http://schemas.microsoft.com/office/drawing/2014/main" id="{06CD9D69-E251-46F5-AF72-35EEC79ADF06}"/>
                </a:ext>
              </a:extLst>
            </p:cNvPr>
            <p:cNvSpPr>
              <a:spLocks noEditPoints="1"/>
            </p:cNvSpPr>
            <p:nvPr/>
          </p:nvSpPr>
          <p:spPr bwMode="auto">
            <a:xfrm rot="15300000">
              <a:off x="8678303" y="3944970"/>
              <a:ext cx="295449" cy="293465"/>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pic>
        <p:nvPicPr>
          <p:cNvPr id="16" name="Graphic 15">
            <a:extLst>
              <a:ext uri="{FF2B5EF4-FFF2-40B4-BE49-F238E27FC236}">
                <a16:creationId xmlns:a16="http://schemas.microsoft.com/office/drawing/2014/main" id="{D2BB53E6-B65A-4BBF-A25B-195DB0CCDC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07848" y="4655654"/>
            <a:ext cx="421142" cy="386049"/>
          </a:xfrm>
          <a:prstGeom prst="rect">
            <a:avLst/>
          </a:prstGeom>
        </p:spPr>
      </p:pic>
      <p:pic>
        <p:nvPicPr>
          <p:cNvPr id="12" name="Picture 11">
            <a:extLst>
              <a:ext uri="{FF2B5EF4-FFF2-40B4-BE49-F238E27FC236}">
                <a16:creationId xmlns:a16="http://schemas.microsoft.com/office/drawing/2014/main" id="{D933512A-2B61-4DB1-919F-EE0EE36C373E}"/>
              </a:ext>
              <a:ext uri="{C183D7F6-B498-43B3-948B-1728B52AA6E4}">
                <adec:decorative xmlns:adec="http://schemas.microsoft.com/office/drawing/2017/decorative" val="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25110" y="1338224"/>
            <a:ext cx="2321938" cy="2011523"/>
          </a:xfrm>
          <a:prstGeom prst="rect">
            <a:avLst/>
          </a:prstGeom>
        </p:spPr>
      </p:pic>
    </p:spTree>
    <p:extLst>
      <p:ext uri="{BB962C8B-B14F-4D97-AF65-F5344CB8AC3E}">
        <p14:creationId xmlns:p14="http://schemas.microsoft.com/office/powerpoint/2010/main" val="2682705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0"/>
                                  </p:stCondLst>
                                  <p:childTnLst>
                                    <p:animMotion origin="layout" path="M -8.90988E-7 4.25329E-6 L -8.90988E-7 -0.3207 " pathEditMode="relative" rAng="0" ptsTypes="AA">
                                      <p:cBhvr>
                                        <p:cTn id="9" dur="750" spd="-100000" fill="hold"/>
                                        <p:tgtEl>
                                          <p:spTgt spid="28"/>
                                        </p:tgtEl>
                                        <p:attrNameLst>
                                          <p:attrName>ppt_x</p:attrName>
                                          <p:attrName>ppt_y</p:attrName>
                                        </p:attrNameLst>
                                      </p:cBhvr>
                                      <p:rCtr x="0" y="-16046"/>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136"/>
                                        </p:tgtEl>
                                        <p:attrNameLst>
                                          <p:attrName>style.visibility</p:attrName>
                                        </p:attrNameLst>
                                      </p:cBhvr>
                                      <p:to>
                                        <p:strVal val="visible"/>
                                      </p:to>
                                    </p:set>
                                    <p:animEffect transition="in" filter="fade">
                                      <p:cBhvr>
                                        <p:cTn id="13" dur="500"/>
                                        <p:tgtEl>
                                          <p:spTgt spid="1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nodeType="withEffect">
                                  <p:stCondLst>
                                    <p:cond delay="50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childTnLst>
                          </p:cTn>
                        </p:par>
                        <p:par>
                          <p:cTn id="20" fill="hold">
                            <p:stCondLst>
                              <p:cond delay="175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par>
                                <p:cTn id="27" presetID="22" presetClass="entr" presetSubtype="8" fill="hold" nodeType="withEffect">
                                  <p:stCondLst>
                                    <p:cond delay="1000"/>
                                  </p:stCondLst>
                                  <p:childTnLst>
                                    <p:set>
                                      <p:cBhvr>
                                        <p:cTn id="28" dur="1" fill="hold">
                                          <p:stCondLst>
                                            <p:cond delay="0"/>
                                          </p:stCondLst>
                                        </p:cTn>
                                        <p:tgtEl>
                                          <p:spTgt spid="63"/>
                                        </p:tgtEl>
                                        <p:attrNameLst>
                                          <p:attrName>style.visibility</p:attrName>
                                        </p:attrNameLst>
                                      </p:cBhvr>
                                      <p:to>
                                        <p:strVal val="visible"/>
                                      </p:to>
                                    </p:set>
                                    <p:animEffect transition="in" filter="wipe(left)">
                                      <p:cBhvr>
                                        <p:cTn id="29" dur="3500"/>
                                        <p:tgtEl>
                                          <p:spTgt spid="63"/>
                                        </p:tgtEl>
                                      </p:cBhvr>
                                    </p:animEffect>
                                  </p:childTnLst>
                                </p:cTn>
                              </p:par>
                              <p:par>
                                <p:cTn id="30" presetID="22" presetClass="entr" presetSubtype="8" fill="hold" nodeType="withEffect">
                                  <p:stCondLst>
                                    <p:cond delay="1500"/>
                                  </p:stCondLst>
                                  <p:childTnLst>
                                    <p:set>
                                      <p:cBhvr>
                                        <p:cTn id="31" dur="1" fill="hold">
                                          <p:stCondLst>
                                            <p:cond delay="0"/>
                                          </p:stCondLst>
                                        </p:cTn>
                                        <p:tgtEl>
                                          <p:spTgt spid="70"/>
                                        </p:tgtEl>
                                        <p:attrNameLst>
                                          <p:attrName>style.visibility</p:attrName>
                                        </p:attrNameLst>
                                      </p:cBhvr>
                                      <p:to>
                                        <p:strVal val="visible"/>
                                      </p:to>
                                    </p:set>
                                    <p:animEffect transition="in" filter="wipe(left)">
                                      <p:cBhvr>
                                        <p:cTn id="32" dur="500"/>
                                        <p:tgtEl>
                                          <p:spTgt spid="70"/>
                                        </p:tgtEl>
                                      </p:cBhvr>
                                    </p:animEffect>
                                  </p:childTnLst>
                                </p:cTn>
                              </p:par>
                              <p:par>
                                <p:cTn id="33" presetID="10" presetClass="entr" presetSubtype="0" fill="hold" grpId="0" nodeType="withEffect">
                                  <p:stCondLst>
                                    <p:cond delay="200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nodeType="withEffect">
                                  <p:stCondLst>
                                    <p:cond delay="2000"/>
                                  </p:stCondLst>
                                  <p:childTnLst>
                                    <p:set>
                                      <p:cBhvr>
                                        <p:cTn id="37" dur="1" fill="hold">
                                          <p:stCondLst>
                                            <p:cond delay="0"/>
                                          </p:stCondLst>
                                        </p:cTn>
                                        <p:tgtEl>
                                          <p:spTgt spid="145"/>
                                        </p:tgtEl>
                                        <p:attrNameLst>
                                          <p:attrName>style.visibility</p:attrName>
                                        </p:attrNameLst>
                                      </p:cBhvr>
                                      <p:to>
                                        <p:strVal val="visible"/>
                                      </p:to>
                                    </p:set>
                                    <p:animEffect transition="in" filter="fade">
                                      <p:cBhvr>
                                        <p:cTn id="38" dur="500"/>
                                        <p:tgtEl>
                                          <p:spTgt spid="145"/>
                                        </p:tgtEl>
                                      </p:cBhvr>
                                    </p:animEffect>
                                  </p:childTnLst>
                                </p:cTn>
                              </p:par>
                              <p:par>
                                <p:cTn id="39" presetID="22" presetClass="entr" presetSubtype="8" fill="hold" nodeType="withEffect">
                                  <p:stCondLst>
                                    <p:cond delay="2500"/>
                                  </p:stCondLst>
                                  <p:childTnLst>
                                    <p:set>
                                      <p:cBhvr>
                                        <p:cTn id="40" dur="1" fill="hold">
                                          <p:stCondLst>
                                            <p:cond delay="0"/>
                                          </p:stCondLst>
                                        </p:cTn>
                                        <p:tgtEl>
                                          <p:spTgt spid="128"/>
                                        </p:tgtEl>
                                        <p:attrNameLst>
                                          <p:attrName>style.visibility</p:attrName>
                                        </p:attrNameLst>
                                      </p:cBhvr>
                                      <p:to>
                                        <p:strVal val="visible"/>
                                      </p:to>
                                    </p:set>
                                    <p:animEffect transition="in" filter="wipe(left)">
                                      <p:cBhvr>
                                        <p:cTn id="41" dur="500"/>
                                        <p:tgtEl>
                                          <p:spTgt spid="128"/>
                                        </p:tgtEl>
                                      </p:cBhvr>
                                    </p:animEffect>
                                  </p:childTnLst>
                                </p:cTn>
                              </p:par>
                              <p:par>
                                <p:cTn id="42" presetID="10" presetClass="entr" presetSubtype="0" fill="hold" grpId="0" nodeType="withEffect">
                                  <p:stCondLst>
                                    <p:cond delay="300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nodeType="withEffect">
                                  <p:stCondLst>
                                    <p:cond delay="3000"/>
                                  </p:stCondLst>
                                  <p:childTnLst>
                                    <p:set>
                                      <p:cBhvr>
                                        <p:cTn id="46" dur="1" fill="hold">
                                          <p:stCondLst>
                                            <p:cond delay="0"/>
                                          </p:stCondLst>
                                        </p:cTn>
                                        <p:tgtEl>
                                          <p:spTgt spid="100"/>
                                        </p:tgtEl>
                                        <p:attrNameLst>
                                          <p:attrName>style.visibility</p:attrName>
                                        </p:attrNameLst>
                                      </p:cBhvr>
                                      <p:to>
                                        <p:strVal val="visible"/>
                                      </p:to>
                                    </p:set>
                                    <p:animEffect transition="in" filter="fade">
                                      <p:cBhvr>
                                        <p:cTn id="47" dur="500"/>
                                        <p:tgtEl>
                                          <p:spTgt spid="100"/>
                                        </p:tgtEl>
                                      </p:cBhvr>
                                    </p:animEffect>
                                  </p:childTnLst>
                                </p:cTn>
                              </p:par>
                              <p:par>
                                <p:cTn id="48" presetID="22" presetClass="entr" presetSubtype="1" fill="hold" nodeType="withEffect">
                                  <p:stCondLst>
                                    <p:cond delay="3500"/>
                                  </p:stCondLst>
                                  <p:childTnLst>
                                    <p:set>
                                      <p:cBhvr>
                                        <p:cTn id="49" dur="1" fill="hold">
                                          <p:stCondLst>
                                            <p:cond delay="0"/>
                                          </p:stCondLst>
                                        </p:cTn>
                                        <p:tgtEl>
                                          <p:spTgt spid="129"/>
                                        </p:tgtEl>
                                        <p:attrNameLst>
                                          <p:attrName>style.visibility</p:attrName>
                                        </p:attrNameLst>
                                      </p:cBhvr>
                                      <p:to>
                                        <p:strVal val="visible"/>
                                      </p:to>
                                    </p:set>
                                    <p:animEffect transition="in" filter="wipe(up)">
                                      <p:cBhvr>
                                        <p:cTn id="50" dur="500"/>
                                        <p:tgtEl>
                                          <p:spTgt spid="129"/>
                                        </p:tgtEl>
                                      </p:cBhvr>
                                    </p:animEffect>
                                  </p:childTnLst>
                                </p:cTn>
                              </p:par>
                              <p:par>
                                <p:cTn id="51" presetID="10" presetClass="entr" presetSubtype="0" fill="hold" nodeType="withEffect">
                                  <p:stCondLst>
                                    <p:cond delay="400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par>
                                <p:cTn id="54" presetID="10" presetClass="entr" presetSubtype="0" fill="hold" grpId="0" nodeType="withEffect">
                                  <p:stCondLst>
                                    <p:cond delay="400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81"/>
                                        </p:tgtEl>
                                        <p:attrNameLst>
                                          <p:attrName>style.visibility</p:attrName>
                                        </p:attrNameLst>
                                      </p:cBhvr>
                                      <p:to>
                                        <p:strVal val="visible"/>
                                      </p:to>
                                    </p:set>
                                    <p:animEffect transition="in" filter="wipe(left)">
                                      <p:cBhvr>
                                        <p:cTn id="60" dur="500"/>
                                        <p:tgtEl>
                                          <p:spTgt spid="81"/>
                                        </p:tgtEl>
                                      </p:cBhvr>
                                    </p:animEffect>
                                  </p:childTnLst>
                                </p:cTn>
                              </p:par>
                            </p:childTnLst>
                          </p:cTn>
                        </p:par>
                        <p:par>
                          <p:cTn id="61" fill="hold">
                            <p:stCondLst>
                              <p:cond delay="6750"/>
                            </p:stCondLst>
                            <p:childTnLst>
                              <p:par>
                                <p:cTn id="62" presetID="10" presetClass="entr" presetSubtype="0" fill="hold"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9"/>
                                        </p:tgtEl>
                                        <p:attrNameLst>
                                          <p:attrName>style.visibility</p:attrName>
                                        </p:attrNameLst>
                                      </p:cBhvr>
                                      <p:to>
                                        <p:strVal val="visible"/>
                                      </p:to>
                                    </p:set>
                                    <p:animEffect transition="in" filter="fade">
                                      <p:cBhvr>
                                        <p:cTn id="69" dur="500"/>
                                        <p:tgtEl>
                                          <p:spTgt spid="139"/>
                                        </p:tgtEl>
                                      </p:cBhvr>
                                    </p:animEffect>
                                  </p:childTnLst>
                                </p:cTn>
                              </p:par>
                              <p:par>
                                <p:cTn id="70" presetID="42" presetClass="path" presetSubtype="0" decel="100000" fill="hold" nodeType="withEffect">
                                  <p:stCondLst>
                                    <p:cond delay="0"/>
                                  </p:stCondLst>
                                  <p:childTnLst>
                                    <p:animMotion origin="layout" path="M 2.09344E-7 4.25329E-6 L 2.09344E-7 0.06468 " pathEditMode="relative" rAng="0" ptsTypes="AA">
                                      <p:cBhvr>
                                        <p:cTn id="71" dur="500" spd="-100000" fill="hold"/>
                                        <p:tgtEl>
                                          <p:spTgt spid="139"/>
                                        </p:tgtEl>
                                        <p:attrNameLst>
                                          <p:attrName>ppt_x</p:attrName>
                                          <p:attrName>ppt_y</p:attrName>
                                        </p:attrNameLst>
                                      </p:cBhvr>
                                      <p:rCtr x="0" y="3223"/>
                                    </p:animMotion>
                                  </p:childTnLst>
                                </p:cTn>
                              </p:par>
                              <p:par>
                                <p:cTn id="72" presetID="10" presetClass="entr" presetSubtype="0"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par>
                                <p:cTn id="75" presetID="42" presetClass="path" presetSubtype="0" decel="100000" fill="hold" grpId="1" nodeType="withEffect">
                                  <p:stCondLst>
                                    <p:cond delay="0"/>
                                  </p:stCondLst>
                                  <p:childTnLst>
                                    <p:animMotion origin="layout" path="M -1.5471E-6 3.74489E-6 L -1.5471E-6 0.06468 " pathEditMode="relative" rAng="0" ptsTypes="AA">
                                      <p:cBhvr>
                                        <p:cTn id="76" dur="500" spd="-100000" fill="hold"/>
                                        <p:tgtEl>
                                          <p:spTgt spid="13"/>
                                        </p:tgtEl>
                                        <p:attrNameLst>
                                          <p:attrName>ppt_x</p:attrName>
                                          <p:attrName>ppt_y</p:attrName>
                                        </p:attrNameLst>
                                      </p:cBhvr>
                                      <p:rCtr x="0" y="3223"/>
                                    </p:animMotion>
                                  </p:childTnLst>
                                </p:cTn>
                              </p:par>
                              <p:par>
                                <p:cTn id="77" presetID="10" presetClass="entr" presetSubtype="0" fill="hold" grpId="0" nodeType="withEffect">
                                  <p:stCondLst>
                                    <p:cond delay="0"/>
                                  </p:stCondLst>
                                  <p:childTnLst>
                                    <p:set>
                                      <p:cBhvr>
                                        <p:cTn id="78" dur="1" fill="hold">
                                          <p:stCondLst>
                                            <p:cond delay="0"/>
                                          </p:stCondLst>
                                        </p:cTn>
                                        <p:tgtEl>
                                          <p:spTgt spid="143"/>
                                        </p:tgtEl>
                                        <p:attrNameLst>
                                          <p:attrName>style.visibility</p:attrName>
                                        </p:attrNameLst>
                                      </p:cBhvr>
                                      <p:to>
                                        <p:strVal val="visible"/>
                                      </p:to>
                                    </p:set>
                                    <p:animEffect transition="in" filter="fade">
                                      <p:cBhvr>
                                        <p:cTn id="79" dur="500"/>
                                        <p:tgtEl>
                                          <p:spTgt spid="143"/>
                                        </p:tgtEl>
                                      </p:cBhvr>
                                    </p:animEffect>
                                  </p:childTnLst>
                                </p:cTn>
                              </p:par>
                              <p:par>
                                <p:cTn id="80" presetID="42" presetClass="path" presetSubtype="0" decel="100000" fill="hold" grpId="1" nodeType="withEffect">
                                  <p:stCondLst>
                                    <p:cond delay="0"/>
                                  </p:stCondLst>
                                  <p:childTnLst>
                                    <p:animMotion origin="layout" path="M -2.14195E-6 -2.2197E-6 L -2.14195E-6 0.06469 " pathEditMode="relative" rAng="0" ptsTypes="AA">
                                      <p:cBhvr>
                                        <p:cTn id="81" dur="500" spd="-100000" fill="hold"/>
                                        <p:tgtEl>
                                          <p:spTgt spid="143"/>
                                        </p:tgtEl>
                                        <p:attrNameLst>
                                          <p:attrName>ppt_x</p:attrName>
                                          <p:attrName>ppt_y</p:attrName>
                                        </p:attrNameLst>
                                      </p:cBhvr>
                                      <p:rCtr x="0" y="3223"/>
                                    </p:animMotion>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141"/>
                                        </p:tgtEl>
                                        <p:attrNameLst>
                                          <p:attrName>style.visibility</p:attrName>
                                        </p:attrNameLst>
                                      </p:cBhvr>
                                      <p:to>
                                        <p:strVal val="visible"/>
                                      </p:to>
                                    </p:set>
                                    <p:animEffect transition="in" filter="fade">
                                      <p:cBhvr>
                                        <p:cTn id="85" dur="250"/>
                                        <p:tgtEl>
                                          <p:spTgt spid="141"/>
                                        </p:tgtEl>
                                      </p:cBhvr>
                                    </p:animEffect>
                                  </p:childTnLst>
                                </p:cTn>
                              </p:par>
                            </p:childTnLst>
                          </p:cTn>
                        </p:par>
                        <p:par>
                          <p:cTn id="86" fill="hold">
                            <p:stCondLst>
                              <p:cond delay="750"/>
                            </p:stCondLst>
                            <p:childTnLst>
                              <p:par>
                                <p:cTn id="87" presetID="42" presetClass="path" presetSubtype="0" decel="100000" autoRev="1" fill="hold" grpId="1" nodeType="afterEffect">
                                  <p:stCondLst>
                                    <p:cond delay="0"/>
                                  </p:stCondLst>
                                  <p:childTnLst>
                                    <p:animMotion origin="layout" path="M -0.00076 0.00295 L -0.00102 0.06173 " pathEditMode="relative" rAng="0" ptsTypes="AA">
                                      <p:cBhvr>
                                        <p:cTn id="88" dur="250" fill="hold"/>
                                        <p:tgtEl>
                                          <p:spTgt spid="141"/>
                                        </p:tgtEl>
                                        <p:attrNameLst>
                                          <p:attrName>ppt_x</p:attrName>
                                          <p:attrName>ppt_y</p:attrName>
                                        </p:attrNameLst>
                                      </p:cBhvr>
                                      <p:rCtr x="-13" y="29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9" grpId="0"/>
      <p:bldP spid="64" grpId="0"/>
      <p:bldP spid="43" grpId="0"/>
      <p:bldP spid="44" grpId="0"/>
      <p:bldP spid="45" grpId="0"/>
      <p:bldP spid="81" grpId="0" animBg="1"/>
      <p:bldP spid="141" grpId="0" animBg="1"/>
      <p:bldP spid="141" grpId="1" animBg="1"/>
      <p:bldP spid="13" grpId="0" animBg="1"/>
      <p:bldP spid="13" grpId="1" animBg="1"/>
      <p:bldP spid="143" grpId="0"/>
      <p:bldP spid="143" grpId="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pic>
        <p:nvPicPr>
          <p:cNvPr id="5" name="Picture 4" descr="Photo of connected places around the earth.">
            <a:extLst>
              <a:ext uri="{FF2B5EF4-FFF2-40B4-BE49-F238E27FC236}">
                <a16:creationId xmlns:a16="http://schemas.microsoft.com/office/drawing/2014/main" id="{EC6CDF80-16EA-490D-B485-128835FD95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9899" y="1918680"/>
            <a:ext cx="3407277" cy="3020643"/>
          </a:xfrm>
          <a:prstGeom prst="rect">
            <a:avLst/>
          </a:prstGeom>
        </p:spPr>
      </p:pic>
      <p:sp>
        <p:nvSpPr>
          <p:cNvPr id="3" name="TextBox 2">
            <a:extLst>
              <a:ext uri="{FF2B5EF4-FFF2-40B4-BE49-F238E27FC236}">
                <a16:creationId xmlns:a16="http://schemas.microsoft.com/office/drawing/2014/main" id="{75D3BCF8-8451-47CA-9310-BCAACF06DAA8}"/>
              </a:ext>
            </a:extLst>
          </p:cNvPr>
          <p:cNvSpPr txBox="1"/>
          <p:nvPr/>
        </p:nvSpPr>
        <p:spPr>
          <a:xfrm>
            <a:off x="4433888" y="1781175"/>
            <a:ext cx="6429375" cy="285308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To protect customers and make the internet safer, our global security teams use machine learning to process:</a:t>
            </a:r>
          </a:p>
          <a:p>
            <a:pPr marL="8001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a:ln>
                  <a:noFill/>
                </a:ln>
                <a:gradFill>
                  <a:gsLst>
                    <a:gs pos="0">
                      <a:srgbClr val="00BCF2"/>
                    </a:gs>
                    <a:gs pos="100000">
                      <a:srgbClr val="00BCF2"/>
                    </a:gs>
                  </a:gsLst>
                  <a:lin ang="5400000" scaled="1"/>
                </a:gradFill>
                <a:effectLst/>
                <a:uLnTx/>
                <a:uFillTx/>
                <a:latin typeface="Segoe UI"/>
                <a:ea typeface="+mn-ea"/>
                <a:cs typeface="+mn-cs"/>
              </a:rPr>
              <a:t>Trillions</a:t>
            </a:r>
            <a:r>
              <a:rPr kumimoji="0" lang="en-US" sz="2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 of raw security signals, which generates</a:t>
            </a:r>
          </a:p>
          <a:p>
            <a:pPr marL="8001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a:ln>
                  <a:noFill/>
                </a:ln>
                <a:gradFill>
                  <a:gsLst>
                    <a:gs pos="0">
                      <a:srgbClr val="00BCF2"/>
                    </a:gs>
                    <a:gs pos="100000">
                      <a:srgbClr val="00BCF2"/>
                    </a:gs>
                  </a:gsLst>
                  <a:lin ang="5400000" scaled="1"/>
                </a:gradFill>
                <a:effectLst/>
                <a:uLnTx/>
                <a:uFillTx/>
                <a:latin typeface="Segoe UI"/>
                <a:ea typeface="+mn-ea"/>
                <a:cs typeface="+mn-cs"/>
              </a:rPr>
              <a:t>Billions</a:t>
            </a:r>
            <a:r>
              <a:rPr kumimoji="0" lang="en-US" sz="2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 of complex predictions and </a:t>
            </a:r>
          </a:p>
          <a:p>
            <a:pPr marL="8001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a:ln>
                  <a:noFill/>
                </a:ln>
                <a:gradFill>
                  <a:gsLst>
                    <a:gs pos="0">
                      <a:srgbClr val="00BCF2"/>
                    </a:gs>
                    <a:gs pos="100000">
                      <a:srgbClr val="00BCF2"/>
                    </a:gs>
                  </a:gsLst>
                  <a:lin ang="5400000" scaled="1"/>
                </a:gradFill>
                <a:effectLst/>
                <a:uLnTx/>
                <a:uFillTx/>
                <a:latin typeface="Segoe UI"/>
                <a:ea typeface="+mn-ea"/>
                <a:cs typeface="+mn-cs"/>
              </a:rPr>
              <a:t>Millions</a:t>
            </a:r>
            <a:r>
              <a:rPr kumimoji="0" lang="en-US" sz="2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 of automated actions </a:t>
            </a:r>
          </a:p>
        </p:txBody>
      </p:sp>
    </p:spTree>
    <p:extLst>
      <p:ext uri="{BB962C8B-B14F-4D97-AF65-F5344CB8AC3E}">
        <p14:creationId xmlns:p14="http://schemas.microsoft.com/office/powerpoint/2010/main" val="3876993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Graphic 127" descr="Laptop">
            <a:extLst>
              <a:ext uri="{FF2B5EF4-FFF2-40B4-BE49-F238E27FC236}">
                <a16:creationId xmlns:a16="http://schemas.microsoft.com/office/drawing/2014/main" id="{58EACA28-68FE-43EA-BD29-8977F09155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8808" y="2396413"/>
            <a:ext cx="309886" cy="309886"/>
          </a:xfrm>
          <a:prstGeom prst="rect">
            <a:avLst/>
          </a:prstGeom>
        </p:spPr>
      </p:pic>
      <p:grpSp>
        <p:nvGrpSpPr>
          <p:cNvPr id="129" name="Group 128">
            <a:extLst>
              <a:ext uri="{FF2B5EF4-FFF2-40B4-BE49-F238E27FC236}">
                <a16:creationId xmlns:a16="http://schemas.microsoft.com/office/drawing/2014/main" id="{B6AB0C2B-C7E3-42C4-AA06-DE97E3F24285}"/>
              </a:ext>
            </a:extLst>
          </p:cNvPr>
          <p:cNvGrpSpPr/>
          <p:nvPr/>
        </p:nvGrpSpPr>
        <p:grpSpPr>
          <a:xfrm>
            <a:off x="9784888" y="765046"/>
            <a:ext cx="438943" cy="329502"/>
            <a:chOff x="7532845" y="-529018"/>
            <a:chExt cx="661841" cy="496825"/>
          </a:xfrm>
        </p:grpSpPr>
        <p:pic>
          <p:nvPicPr>
            <p:cNvPr id="130" name="Graphic 129" descr="Cloud">
              <a:extLst>
                <a:ext uri="{FF2B5EF4-FFF2-40B4-BE49-F238E27FC236}">
                  <a16:creationId xmlns:a16="http://schemas.microsoft.com/office/drawing/2014/main" id="{F568246D-D15D-42E1-ACAD-48A3BC1B8A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1043" y="-529018"/>
              <a:ext cx="444474" cy="444474"/>
            </a:xfrm>
            <a:prstGeom prst="rect">
              <a:avLst/>
            </a:prstGeom>
          </p:spPr>
        </p:pic>
        <p:pic>
          <p:nvPicPr>
            <p:cNvPr id="131" name="Graphic 130" descr="Cloud">
              <a:extLst>
                <a:ext uri="{FF2B5EF4-FFF2-40B4-BE49-F238E27FC236}">
                  <a16:creationId xmlns:a16="http://schemas.microsoft.com/office/drawing/2014/main" id="{8BB3485A-CB80-4236-A69B-74BF3266EF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94471" y="-504250"/>
              <a:ext cx="444474" cy="444474"/>
            </a:xfrm>
            <a:prstGeom prst="rect">
              <a:avLst/>
            </a:prstGeom>
          </p:spPr>
        </p:pic>
        <p:pic>
          <p:nvPicPr>
            <p:cNvPr id="132" name="Graphic 131" descr="Cloud">
              <a:extLst>
                <a:ext uri="{FF2B5EF4-FFF2-40B4-BE49-F238E27FC236}">
                  <a16:creationId xmlns:a16="http://schemas.microsoft.com/office/drawing/2014/main" id="{50C105E4-D97A-4382-99C7-EDED227B33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32845" y="-476667"/>
              <a:ext cx="444474" cy="444474"/>
            </a:xfrm>
            <a:prstGeom prst="rect">
              <a:avLst/>
            </a:prstGeom>
          </p:spPr>
        </p:pic>
        <p:grpSp>
          <p:nvGrpSpPr>
            <p:cNvPr id="134" name="Group 133">
              <a:extLst>
                <a:ext uri="{FF2B5EF4-FFF2-40B4-BE49-F238E27FC236}">
                  <a16:creationId xmlns:a16="http://schemas.microsoft.com/office/drawing/2014/main" id="{2155C1AB-5CA7-4DF2-8E59-3B14F237343A}"/>
                </a:ext>
              </a:extLst>
            </p:cNvPr>
            <p:cNvGrpSpPr/>
            <p:nvPr/>
          </p:nvGrpSpPr>
          <p:grpSpPr>
            <a:xfrm>
              <a:off x="7996347" y="-390047"/>
              <a:ext cx="198339" cy="48062"/>
              <a:chOff x="8032662" y="-429407"/>
              <a:chExt cx="198339" cy="48062"/>
            </a:xfrm>
            <a:solidFill>
              <a:schemeClr val="tx1">
                <a:lumMod val="50000"/>
                <a:lumOff val="50000"/>
              </a:schemeClr>
            </a:solidFill>
          </p:grpSpPr>
          <p:sp>
            <p:nvSpPr>
              <p:cNvPr id="135" name="Oval 134">
                <a:extLst>
                  <a:ext uri="{FF2B5EF4-FFF2-40B4-BE49-F238E27FC236}">
                    <a16:creationId xmlns:a16="http://schemas.microsoft.com/office/drawing/2014/main" id="{2A23A487-6CCB-457E-97BD-B422F4D4DEF8}"/>
                  </a:ext>
                </a:extLst>
              </p:cNvPr>
              <p:cNvSpPr/>
              <p:nvPr/>
            </p:nvSpPr>
            <p:spPr bwMode="auto">
              <a:xfrm>
                <a:off x="8032662" y="-429407"/>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31E0C987-EAA0-4A75-BFBB-63695C8D263A}"/>
                  </a:ext>
                </a:extLst>
              </p:cNvPr>
              <p:cNvSpPr/>
              <p:nvPr/>
            </p:nvSpPr>
            <p:spPr bwMode="auto">
              <a:xfrm>
                <a:off x="8107800" y="-429407"/>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170CE9EA-8DE7-4B15-8E58-64ED84CF9C77}"/>
                  </a:ext>
                </a:extLst>
              </p:cNvPr>
              <p:cNvSpPr/>
              <p:nvPr/>
            </p:nvSpPr>
            <p:spPr bwMode="auto">
              <a:xfrm>
                <a:off x="8182938" y="-429407"/>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24" name="Freeform 13">
            <a:extLst>
              <a:ext uri="{FF2B5EF4-FFF2-40B4-BE49-F238E27FC236}">
                <a16:creationId xmlns:a16="http://schemas.microsoft.com/office/drawing/2014/main" id="{E7E5F7B6-3E9C-43DF-AC70-74ED44AE165F}"/>
              </a:ext>
            </a:extLst>
          </p:cNvPr>
          <p:cNvSpPr>
            <a:spLocks/>
          </p:cNvSpPr>
          <p:nvPr/>
        </p:nvSpPr>
        <p:spPr bwMode="auto">
          <a:xfrm>
            <a:off x="5915185" y="4168878"/>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3" name="Freeform 13">
            <a:extLst>
              <a:ext uri="{FF2B5EF4-FFF2-40B4-BE49-F238E27FC236}">
                <a16:creationId xmlns:a16="http://schemas.microsoft.com/office/drawing/2014/main" id="{13882E6B-7E31-48B8-962C-8C94F443B317}"/>
              </a:ext>
            </a:extLst>
          </p:cNvPr>
          <p:cNvSpPr>
            <a:spLocks/>
          </p:cNvSpPr>
          <p:nvPr/>
        </p:nvSpPr>
        <p:spPr bwMode="auto">
          <a:xfrm>
            <a:off x="5377857" y="4126618"/>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9" name="Freeform 13">
            <a:extLst>
              <a:ext uri="{FF2B5EF4-FFF2-40B4-BE49-F238E27FC236}">
                <a16:creationId xmlns:a16="http://schemas.microsoft.com/office/drawing/2014/main" id="{F62ECD17-CEB3-4A4F-8E43-36D13C6BC921}"/>
              </a:ext>
            </a:extLst>
          </p:cNvPr>
          <p:cNvSpPr>
            <a:spLocks/>
          </p:cNvSpPr>
          <p:nvPr/>
        </p:nvSpPr>
        <p:spPr bwMode="auto">
          <a:xfrm>
            <a:off x="5606203" y="4195818"/>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1" name="Freeform 13">
            <a:extLst>
              <a:ext uri="{FF2B5EF4-FFF2-40B4-BE49-F238E27FC236}">
                <a16:creationId xmlns:a16="http://schemas.microsoft.com/office/drawing/2014/main" id="{4B1D4BB6-8AA6-4F4C-BF82-4BD654F1FCEC}"/>
              </a:ext>
            </a:extLst>
          </p:cNvPr>
          <p:cNvSpPr>
            <a:spLocks/>
          </p:cNvSpPr>
          <p:nvPr/>
        </p:nvSpPr>
        <p:spPr bwMode="auto">
          <a:xfrm>
            <a:off x="5784555" y="4211691"/>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2" name="Freeform 13">
            <a:extLst>
              <a:ext uri="{FF2B5EF4-FFF2-40B4-BE49-F238E27FC236}">
                <a16:creationId xmlns:a16="http://schemas.microsoft.com/office/drawing/2014/main" id="{B8A98D7B-F039-44B6-B8CD-3906828FCF2C}"/>
              </a:ext>
            </a:extLst>
          </p:cNvPr>
          <p:cNvSpPr>
            <a:spLocks/>
          </p:cNvSpPr>
          <p:nvPr/>
        </p:nvSpPr>
        <p:spPr bwMode="auto">
          <a:xfrm>
            <a:off x="5691557" y="4208640"/>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3" name="Oval 142">
            <a:extLst>
              <a:ext uri="{FF2B5EF4-FFF2-40B4-BE49-F238E27FC236}">
                <a16:creationId xmlns:a16="http://schemas.microsoft.com/office/drawing/2014/main" id="{63F2B37A-FF7C-4825-9922-B97A1F53511E}"/>
              </a:ext>
            </a:extLst>
          </p:cNvPr>
          <p:cNvSpPr/>
          <p:nvPr/>
        </p:nvSpPr>
        <p:spPr bwMode="auto">
          <a:xfrm>
            <a:off x="3377682" y="872795"/>
            <a:ext cx="5436638" cy="5436636"/>
          </a:xfrm>
          <a:prstGeom prst="ellipse">
            <a:avLst/>
          </a:prstGeom>
          <a:ln w="190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03482891-4EB4-43E9-B463-98C41B85A30F}"/>
              </a:ext>
            </a:extLst>
          </p:cNvPr>
          <p:cNvSpPr/>
          <p:nvPr/>
        </p:nvSpPr>
        <p:spPr bwMode="auto">
          <a:xfrm>
            <a:off x="3461089" y="3504989"/>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FC2654CC-3324-4A37-9979-D8BEABB2D476}"/>
              </a:ext>
            </a:extLst>
          </p:cNvPr>
          <p:cNvSpPr/>
          <p:nvPr/>
        </p:nvSpPr>
        <p:spPr bwMode="auto">
          <a:xfrm>
            <a:off x="3442661" y="3401447"/>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B5219CA3-308D-4468-B2BA-D9206EAD7AF8}"/>
              </a:ext>
            </a:extLst>
          </p:cNvPr>
          <p:cNvSpPr/>
          <p:nvPr/>
        </p:nvSpPr>
        <p:spPr bwMode="auto">
          <a:xfrm>
            <a:off x="2392453" y="5152743"/>
            <a:ext cx="89630"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Freeform 13">
            <a:extLst>
              <a:ext uri="{FF2B5EF4-FFF2-40B4-BE49-F238E27FC236}">
                <a16:creationId xmlns:a16="http://schemas.microsoft.com/office/drawing/2014/main" id="{2BCA8334-E2FF-41AA-B6A1-510A9059CEC9}"/>
              </a:ext>
            </a:extLst>
          </p:cNvPr>
          <p:cNvSpPr>
            <a:spLocks/>
          </p:cNvSpPr>
          <p:nvPr/>
        </p:nvSpPr>
        <p:spPr bwMode="auto">
          <a:xfrm>
            <a:off x="6330793" y="4167009"/>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9" name="Freeform 13">
            <a:extLst>
              <a:ext uri="{FF2B5EF4-FFF2-40B4-BE49-F238E27FC236}">
                <a16:creationId xmlns:a16="http://schemas.microsoft.com/office/drawing/2014/main" id="{84B86B27-AE33-423F-B263-D57E1C30519A}"/>
              </a:ext>
            </a:extLst>
          </p:cNvPr>
          <p:cNvSpPr>
            <a:spLocks/>
          </p:cNvSpPr>
          <p:nvPr/>
        </p:nvSpPr>
        <p:spPr bwMode="auto">
          <a:xfrm>
            <a:off x="6441925" y="4207850"/>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13">
            <a:extLst>
              <a:ext uri="{FF2B5EF4-FFF2-40B4-BE49-F238E27FC236}">
                <a16:creationId xmlns:a16="http://schemas.microsoft.com/office/drawing/2014/main" id="{3F2F2494-A75D-48C9-A793-5D4D0E376C7F}"/>
              </a:ext>
            </a:extLst>
          </p:cNvPr>
          <p:cNvSpPr>
            <a:spLocks/>
          </p:cNvSpPr>
          <p:nvPr/>
        </p:nvSpPr>
        <p:spPr bwMode="auto">
          <a:xfrm>
            <a:off x="6236895" y="4203268"/>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7" name="Oval 156">
            <a:extLst>
              <a:ext uri="{FF2B5EF4-FFF2-40B4-BE49-F238E27FC236}">
                <a16:creationId xmlns:a16="http://schemas.microsoft.com/office/drawing/2014/main" id="{DFF1CA46-B106-4EE8-AB28-0614504D933A}"/>
              </a:ext>
            </a:extLst>
          </p:cNvPr>
          <p:cNvSpPr/>
          <p:nvPr/>
        </p:nvSpPr>
        <p:spPr bwMode="auto">
          <a:xfrm>
            <a:off x="2337181" y="5186971"/>
            <a:ext cx="89630"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72BA03DB-B3A3-4B1B-88C0-AF751050B90B}"/>
              </a:ext>
            </a:extLst>
          </p:cNvPr>
          <p:cNvSpPr/>
          <p:nvPr/>
        </p:nvSpPr>
        <p:spPr bwMode="auto">
          <a:xfrm>
            <a:off x="8659722" y="3555971"/>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1B5B7976-DCC2-4EBA-B1F8-7B1245DB9575}"/>
              </a:ext>
            </a:extLst>
          </p:cNvPr>
          <p:cNvSpPr/>
          <p:nvPr/>
        </p:nvSpPr>
        <p:spPr bwMode="auto">
          <a:xfrm>
            <a:off x="8744991" y="349107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89F9C55F-E2C0-4312-AC24-06A90E5C05A5}"/>
              </a:ext>
            </a:extLst>
          </p:cNvPr>
          <p:cNvSpPr/>
          <p:nvPr/>
        </p:nvSpPr>
        <p:spPr bwMode="auto">
          <a:xfrm>
            <a:off x="4380540" y="552117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D74F1529-EDA8-48ED-AAB1-08CD4FE4533D}"/>
              </a:ext>
            </a:extLst>
          </p:cNvPr>
          <p:cNvSpPr/>
          <p:nvPr/>
        </p:nvSpPr>
        <p:spPr bwMode="auto">
          <a:xfrm>
            <a:off x="4316596" y="5544190"/>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491AC2D9-BCA4-41D3-A29C-AA65F763DB0E}"/>
              </a:ext>
            </a:extLst>
          </p:cNvPr>
          <p:cNvSpPr/>
          <p:nvPr/>
        </p:nvSpPr>
        <p:spPr bwMode="auto">
          <a:xfrm>
            <a:off x="7591875" y="5637355"/>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0AFECC7D-EC8E-4937-80DD-1C1610C0DA13}"/>
              </a:ext>
            </a:extLst>
          </p:cNvPr>
          <p:cNvSpPr/>
          <p:nvPr/>
        </p:nvSpPr>
        <p:spPr bwMode="auto">
          <a:xfrm>
            <a:off x="7562295" y="572772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C69CDD68-0087-4630-833D-E4C3904C64CC}"/>
              </a:ext>
            </a:extLst>
          </p:cNvPr>
          <p:cNvSpPr/>
          <p:nvPr/>
        </p:nvSpPr>
        <p:spPr bwMode="auto">
          <a:xfrm>
            <a:off x="9978981" y="5175665"/>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3B00FDD3-5832-4AAF-B452-BFE0E61BE845}"/>
              </a:ext>
            </a:extLst>
          </p:cNvPr>
          <p:cNvSpPr/>
          <p:nvPr/>
        </p:nvSpPr>
        <p:spPr bwMode="auto">
          <a:xfrm>
            <a:off x="10130058" y="5024273"/>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CCD7BDA4-0380-43BF-93E3-BBF2FB2F0868}"/>
              </a:ext>
            </a:extLst>
          </p:cNvPr>
          <p:cNvSpPr/>
          <p:nvPr/>
        </p:nvSpPr>
        <p:spPr bwMode="auto">
          <a:xfrm>
            <a:off x="9308077" y="944313"/>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a:extLst>
              <a:ext uri="{FF2B5EF4-FFF2-40B4-BE49-F238E27FC236}">
                <a16:creationId xmlns:a16="http://schemas.microsoft.com/office/drawing/2014/main" id="{707E0298-E57A-4B5F-9DB6-898CA053B83C}"/>
              </a:ext>
            </a:extLst>
          </p:cNvPr>
          <p:cNvSpPr/>
          <p:nvPr/>
        </p:nvSpPr>
        <p:spPr bwMode="auto">
          <a:xfrm>
            <a:off x="9308077" y="866969"/>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798EEAA9-7282-418D-AB13-4F197B3BD25C}"/>
              </a:ext>
            </a:extLst>
          </p:cNvPr>
          <p:cNvSpPr/>
          <p:nvPr/>
        </p:nvSpPr>
        <p:spPr bwMode="auto">
          <a:xfrm>
            <a:off x="7699430" y="1344943"/>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4CEBA6D1-54C6-4F63-8854-5487091871BE}"/>
              </a:ext>
            </a:extLst>
          </p:cNvPr>
          <p:cNvSpPr/>
          <p:nvPr/>
        </p:nvSpPr>
        <p:spPr bwMode="auto">
          <a:xfrm>
            <a:off x="7609801" y="1296932"/>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76D57262-2AC3-42C2-A50E-2AA62CDD4A9A}"/>
              </a:ext>
            </a:extLst>
          </p:cNvPr>
          <p:cNvSpPr/>
          <p:nvPr/>
        </p:nvSpPr>
        <p:spPr bwMode="auto">
          <a:xfrm>
            <a:off x="4257111" y="140706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Oval 175">
            <a:extLst>
              <a:ext uri="{FF2B5EF4-FFF2-40B4-BE49-F238E27FC236}">
                <a16:creationId xmlns:a16="http://schemas.microsoft.com/office/drawing/2014/main" id="{AC0FA508-3140-4BBF-985F-8E7E9FDC8321}"/>
              </a:ext>
            </a:extLst>
          </p:cNvPr>
          <p:cNvSpPr/>
          <p:nvPr/>
        </p:nvSpPr>
        <p:spPr bwMode="auto">
          <a:xfrm>
            <a:off x="4394361" y="1373989"/>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Oval 176">
            <a:extLst>
              <a:ext uri="{FF2B5EF4-FFF2-40B4-BE49-F238E27FC236}">
                <a16:creationId xmlns:a16="http://schemas.microsoft.com/office/drawing/2014/main" id="{84D84F1E-2AED-4135-B4A1-4B511B05EA09}"/>
              </a:ext>
            </a:extLst>
          </p:cNvPr>
          <p:cNvSpPr/>
          <p:nvPr/>
        </p:nvSpPr>
        <p:spPr bwMode="auto">
          <a:xfrm>
            <a:off x="2224452" y="260437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D65F48D8-8CFC-4B7A-BF46-3AAA3DD4B07D}"/>
              </a:ext>
            </a:extLst>
          </p:cNvPr>
          <p:cNvSpPr/>
          <p:nvPr/>
        </p:nvSpPr>
        <p:spPr bwMode="auto">
          <a:xfrm>
            <a:off x="2274150" y="2523675"/>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5F5DEF9-C568-42F7-AECF-2E66ACEB7FA1}"/>
              </a:ext>
            </a:extLst>
          </p:cNvPr>
          <p:cNvGrpSpPr/>
          <p:nvPr/>
        </p:nvGrpSpPr>
        <p:grpSpPr>
          <a:xfrm>
            <a:off x="1505805" y="-479186"/>
            <a:ext cx="9217393" cy="7831585"/>
            <a:chOff x="1535334" y="-489857"/>
            <a:chExt cx="9403555" cy="7989758"/>
          </a:xfrm>
        </p:grpSpPr>
        <p:sp>
          <p:nvSpPr>
            <p:cNvPr id="180" name="Arc 179">
              <a:extLst>
                <a:ext uri="{FF2B5EF4-FFF2-40B4-BE49-F238E27FC236}">
                  <a16:creationId xmlns:a16="http://schemas.microsoft.com/office/drawing/2014/main" id="{970C8AA0-38A5-4CA1-9429-79183F8DFF1D}"/>
                </a:ext>
              </a:extLst>
            </p:cNvPr>
            <p:cNvSpPr/>
            <p:nvPr/>
          </p:nvSpPr>
          <p:spPr>
            <a:xfrm flipH="1">
              <a:off x="1535334" y="-489857"/>
              <a:ext cx="6994525" cy="7989758"/>
            </a:xfrm>
            <a:prstGeom prst="arc">
              <a:avLst>
                <a:gd name="adj1" fmla="val 17673317"/>
                <a:gd name="adj2" fmla="val 3567604"/>
              </a:avLst>
            </a:prstGeom>
            <a:ln w="19050">
              <a:gradFill>
                <a:gsLst>
                  <a:gs pos="37000">
                    <a:schemeClr val="bg1"/>
                  </a:gs>
                  <a:gs pos="100000">
                    <a:schemeClr val="bg1">
                      <a:lumMod val="75000"/>
                    </a:schemeClr>
                  </a:gs>
                </a:gsLst>
                <a:lin ang="0" scaled="0"/>
              </a:gra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1" name="Arc 180">
              <a:extLst>
                <a:ext uri="{FF2B5EF4-FFF2-40B4-BE49-F238E27FC236}">
                  <a16:creationId xmlns:a16="http://schemas.microsoft.com/office/drawing/2014/main" id="{87CBCB9E-0EF0-4BCC-9570-E309C47C4B1C}"/>
                </a:ext>
              </a:extLst>
            </p:cNvPr>
            <p:cNvSpPr/>
            <p:nvPr/>
          </p:nvSpPr>
          <p:spPr>
            <a:xfrm>
              <a:off x="3944364" y="-489857"/>
              <a:ext cx="6994525" cy="7989758"/>
            </a:xfrm>
            <a:prstGeom prst="arc">
              <a:avLst>
                <a:gd name="adj1" fmla="val 17673317"/>
                <a:gd name="adj2" fmla="val 3567604"/>
              </a:avLst>
            </a:prstGeom>
            <a:ln w="19050">
              <a:gradFill>
                <a:gsLst>
                  <a:gs pos="37000">
                    <a:schemeClr val="bg1"/>
                  </a:gs>
                  <a:gs pos="100000">
                    <a:schemeClr val="bg1">
                      <a:lumMod val="75000"/>
                    </a:schemeClr>
                  </a:gs>
                </a:gsLst>
                <a:lin ang="0" scaled="0"/>
              </a:gra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82" name="Group 181">
            <a:extLst>
              <a:ext uri="{FF2B5EF4-FFF2-40B4-BE49-F238E27FC236}">
                <a16:creationId xmlns:a16="http://schemas.microsoft.com/office/drawing/2014/main" id="{F7229D3C-7133-416C-B91C-6F4419306866}"/>
              </a:ext>
            </a:extLst>
          </p:cNvPr>
          <p:cNvGrpSpPr/>
          <p:nvPr/>
        </p:nvGrpSpPr>
        <p:grpSpPr>
          <a:xfrm>
            <a:off x="4567712" y="2651807"/>
            <a:ext cx="3054993" cy="1737776"/>
            <a:chOff x="4659083" y="2632454"/>
            <a:chExt cx="3116694" cy="1772873"/>
          </a:xfrm>
        </p:grpSpPr>
        <p:sp>
          <p:nvSpPr>
            <p:cNvPr id="183" name="Freeform: Shape 182">
              <a:extLst>
                <a:ext uri="{FF2B5EF4-FFF2-40B4-BE49-F238E27FC236}">
                  <a16:creationId xmlns:a16="http://schemas.microsoft.com/office/drawing/2014/main" id="{D7DF063C-DB07-4553-9BEE-2530337D6960}"/>
                </a:ext>
              </a:extLst>
            </p:cNvPr>
            <p:cNvSpPr/>
            <p:nvPr/>
          </p:nvSpPr>
          <p:spPr>
            <a:xfrm>
              <a:off x="4659083" y="2632454"/>
              <a:ext cx="3116694" cy="1772226"/>
            </a:xfrm>
            <a:custGeom>
              <a:avLst/>
              <a:gdLst>
                <a:gd name="connsiteX0" fmla="*/ 25986 w 300942"/>
                <a:gd name="connsiteY0" fmla="*/ 97364 h 171124"/>
                <a:gd name="connsiteX1" fmla="*/ 25396 w 300942"/>
                <a:gd name="connsiteY1" fmla="*/ 86152 h 171124"/>
                <a:gd name="connsiteX2" fmla="*/ 112728 w 300942"/>
                <a:gd name="connsiteY2" fmla="*/ 0 h 171124"/>
                <a:gd name="connsiteX3" fmla="*/ 186489 w 300942"/>
                <a:gd name="connsiteY3" fmla="*/ 40126 h 171124"/>
                <a:gd name="connsiteX4" fmla="*/ 201241 w 300942"/>
                <a:gd name="connsiteY4" fmla="*/ 38355 h 171124"/>
                <a:gd name="connsiteX5" fmla="*/ 257889 w 300942"/>
                <a:gd name="connsiteY5" fmla="*/ 95003 h 171124"/>
                <a:gd name="connsiteX6" fmla="*/ 257889 w 300942"/>
                <a:gd name="connsiteY6" fmla="*/ 96184 h 171124"/>
                <a:gd name="connsiteX7" fmla="*/ 265560 w 300942"/>
                <a:gd name="connsiteY7" fmla="*/ 96184 h 171124"/>
                <a:gd name="connsiteX8" fmla="*/ 302735 w 300942"/>
                <a:gd name="connsiteY8" fmla="*/ 133949 h 171124"/>
                <a:gd name="connsiteX9" fmla="*/ 302735 w 300942"/>
                <a:gd name="connsiteY9" fmla="*/ 135719 h 171124"/>
                <a:gd name="connsiteX10" fmla="*/ 265560 w 300942"/>
                <a:gd name="connsiteY10" fmla="*/ 172894 h 171124"/>
                <a:gd name="connsiteX11" fmla="*/ 37198 w 300942"/>
                <a:gd name="connsiteY11" fmla="*/ 172894 h 171124"/>
                <a:gd name="connsiteX12" fmla="*/ 22 w 300942"/>
                <a:gd name="connsiteY12" fmla="*/ 135719 h 171124"/>
                <a:gd name="connsiteX13" fmla="*/ 22 w 300942"/>
                <a:gd name="connsiteY13" fmla="*/ 133949 h 171124"/>
                <a:gd name="connsiteX14" fmla="*/ 25986 w 300942"/>
                <a:gd name="connsiteY14" fmla="*/ 97364 h 17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0942" h="171124">
                  <a:moveTo>
                    <a:pt x="25986" y="97364"/>
                  </a:moveTo>
                  <a:cubicBezTo>
                    <a:pt x="25396" y="93823"/>
                    <a:pt x="25396" y="89693"/>
                    <a:pt x="25396" y="86152"/>
                  </a:cubicBezTo>
                  <a:cubicBezTo>
                    <a:pt x="25396" y="38355"/>
                    <a:pt x="64341" y="0"/>
                    <a:pt x="112728" y="0"/>
                  </a:cubicBezTo>
                  <a:cubicBezTo>
                    <a:pt x="144003" y="0"/>
                    <a:pt x="171146" y="15932"/>
                    <a:pt x="186489" y="40126"/>
                  </a:cubicBezTo>
                  <a:cubicBezTo>
                    <a:pt x="191209" y="38946"/>
                    <a:pt x="195930" y="38355"/>
                    <a:pt x="201241" y="38355"/>
                  </a:cubicBezTo>
                  <a:cubicBezTo>
                    <a:pt x="232515" y="38355"/>
                    <a:pt x="257889" y="63729"/>
                    <a:pt x="257889" y="95003"/>
                  </a:cubicBezTo>
                  <a:cubicBezTo>
                    <a:pt x="257889" y="95594"/>
                    <a:pt x="257889" y="95594"/>
                    <a:pt x="257889" y="96184"/>
                  </a:cubicBezTo>
                  <a:cubicBezTo>
                    <a:pt x="265560" y="96184"/>
                    <a:pt x="265560" y="96184"/>
                    <a:pt x="265560" y="96184"/>
                  </a:cubicBezTo>
                  <a:cubicBezTo>
                    <a:pt x="286213" y="96184"/>
                    <a:pt x="302735" y="113296"/>
                    <a:pt x="302735" y="133949"/>
                  </a:cubicBezTo>
                  <a:cubicBezTo>
                    <a:pt x="302735" y="135719"/>
                    <a:pt x="302735" y="135719"/>
                    <a:pt x="302735" y="135719"/>
                  </a:cubicBezTo>
                  <a:cubicBezTo>
                    <a:pt x="302735" y="156372"/>
                    <a:pt x="285623" y="172894"/>
                    <a:pt x="265560" y="172894"/>
                  </a:cubicBezTo>
                  <a:cubicBezTo>
                    <a:pt x="37198" y="172894"/>
                    <a:pt x="37198" y="172894"/>
                    <a:pt x="37198" y="172894"/>
                  </a:cubicBezTo>
                  <a:cubicBezTo>
                    <a:pt x="16545" y="172894"/>
                    <a:pt x="22" y="156372"/>
                    <a:pt x="22" y="135719"/>
                  </a:cubicBezTo>
                  <a:cubicBezTo>
                    <a:pt x="22" y="133949"/>
                    <a:pt x="22" y="133949"/>
                    <a:pt x="22" y="133949"/>
                  </a:cubicBezTo>
                  <a:cubicBezTo>
                    <a:pt x="-568" y="116837"/>
                    <a:pt x="10644" y="102084"/>
                    <a:pt x="25986" y="97364"/>
                  </a:cubicBezTo>
                  <a:close/>
                </a:path>
              </a:pathLst>
            </a:custGeom>
            <a:solidFill>
              <a:schemeClr val="bg1"/>
            </a:solidFill>
            <a:ln w="10987" cap="flat">
              <a:noFill/>
              <a:prstDash val="solid"/>
              <a:miter/>
            </a:ln>
            <a:effectLst>
              <a:outerShdw blurRad="254000" dist="50800" dir="2700000" algn="ctr" rotWithShape="0">
                <a:prstClr val="black">
                  <a:alpha val="25000"/>
                </a:prstClr>
              </a:outerShdw>
            </a:effectLst>
          </p:spPr>
          <p:txBody>
            <a:bodyPr rtlCol="0" anchor="ct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 name="TextBox 183">
              <a:extLst>
                <a:ext uri="{FF2B5EF4-FFF2-40B4-BE49-F238E27FC236}">
                  <a16:creationId xmlns:a16="http://schemas.microsoft.com/office/drawing/2014/main" id="{44FC3A88-0688-43D1-BD29-21A6170E3122}"/>
                </a:ext>
              </a:extLst>
            </p:cNvPr>
            <p:cNvSpPr txBox="1"/>
            <p:nvPr/>
          </p:nvSpPr>
          <p:spPr>
            <a:xfrm>
              <a:off x="4961464" y="3662584"/>
              <a:ext cx="2419758" cy="544765"/>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mn-cs"/>
                </a:rPr>
                <a:t>Microsoft Cloud</a:t>
              </a:r>
            </a:p>
          </p:txBody>
        </p:sp>
        <p:sp>
          <p:nvSpPr>
            <p:cNvPr id="185" name="TextBox 184">
              <a:extLst>
                <a:ext uri="{FF2B5EF4-FFF2-40B4-BE49-F238E27FC236}">
                  <a16:creationId xmlns:a16="http://schemas.microsoft.com/office/drawing/2014/main" id="{41F426B1-BE3A-499D-9C09-1027E3FD1DF0}"/>
                </a:ext>
              </a:extLst>
            </p:cNvPr>
            <p:cNvSpPr txBox="1"/>
            <p:nvPr/>
          </p:nvSpPr>
          <p:spPr>
            <a:xfrm>
              <a:off x="4734220" y="3971362"/>
              <a:ext cx="2876984" cy="433965"/>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sz="1000">
                  <a:gradFill>
                    <a:gsLst>
                      <a:gs pos="0">
                        <a:schemeClr val="tx1"/>
                      </a:gs>
                      <a:gs pos="100000">
                        <a:schemeClr val="tx1"/>
                      </a:gs>
                    </a:gsLst>
                    <a:lin ang="5400000" scaled="0"/>
                  </a:gradFill>
                  <a:latin typeface="Segoe UI Semibold"/>
                </a:defRPr>
              </a:lvl1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Machine learning and AI systems</a:t>
              </a:r>
            </a:p>
          </p:txBody>
        </p:sp>
      </p:grpSp>
      <p:sp>
        <p:nvSpPr>
          <p:cNvPr id="186" name="Oval 185">
            <a:extLst>
              <a:ext uri="{FF2B5EF4-FFF2-40B4-BE49-F238E27FC236}">
                <a16:creationId xmlns:a16="http://schemas.microsoft.com/office/drawing/2014/main" id="{92B158ED-9D94-456B-945E-8BD1571D55F2}"/>
              </a:ext>
            </a:extLst>
          </p:cNvPr>
          <p:cNvSpPr/>
          <p:nvPr/>
        </p:nvSpPr>
        <p:spPr bwMode="auto">
          <a:xfrm>
            <a:off x="10103044" y="5128128"/>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Oval 186">
            <a:extLst>
              <a:ext uri="{FF2B5EF4-FFF2-40B4-BE49-F238E27FC236}">
                <a16:creationId xmlns:a16="http://schemas.microsoft.com/office/drawing/2014/main" id="{49A82D2B-45CA-49E7-84AC-753466957DA0}"/>
              </a:ext>
            </a:extLst>
          </p:cNvPr>
          <p:cNvSpPr/>
          <p:nvPr/>
        </p:nvSpPr>
        <p:spPr bwMode="auto">
          <a:xfrm>
            <a:off x="9304462" y="812753"/>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2A89B893-65DB-4490-B104-CB8BC43FC3D8}"/>
              </a:ext>
            </a:extLst>
          </p:cNvPr>
          <p:cNvSpPr/>
          <p:nvPr/>
        </p:nvSpPr>
        <p:spPr bwMode="auto">
          <a:xfrm>
            <a:off x="7656141" y="1344942"/>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4BB81411-95FA-41E0-95D6-49B592EBAF2C}"/>
              </a:ext>
            </a:extLst>
          </p:cNvPr>
          <p:cNvSpPr/>
          <p:nvPr/>
        </p:nvSpPr>
        <p:spPr bwMode="auto">
          <a:xfrm>
            <a:off x="4370899" y="131694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6F30AFDC-2E03-4DC3-9352-92EB82A100E7}"/>
              </a:ext>
            </a:extLst>
          </p:cNvPr>
          <p:cNvSpPr/>
          <p:nvPr/>
        </p:nvSpPr>
        <p:spPr bwMode="auto">
          <a:xfrm>
            <a:off x="2282665" y="2628561"/>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Oval 190">
            <a:extLst>
              <a:ext uri="{FF2B5EF4-FFF2-40B4-BE49-F238E27FC236}">
                <a16:creationId xmlns:a16="http://schemas.microsoft.com/office/drawing/2014/main" id="{8FF0DE58-A0E4-4841-BA53-425FF982AF97}"/>
              </a:ext>
            </a:extLst>
          </p:cNvPr>
          <p:cNvSpPr/>
          <p:nvPr/>
        </p:nvSpPr>
        <p:spPr bwMode="auto">
          <a:xfrm>
            <a:off x="3407077" y="3400753"/>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Oval 191">
            <a:extLst>
              <a:ext uri="{FF2B5EF4-FFF2-40B4-BE49-F238E27FC236}">
                <a16:creationId xmlns:a16="http://schemas.microsoft.com/office/drawing/2014/main" id="{C5337D28-B058-464C-96B9-F3A9BCDBFA75}"/>
              </a:ext>
            </a:extLst>
          </p:cNvPr>
          <p:cNvSpPr/>
          <p:nvPr/>
        </p:nvSpPr>
        <p:spPr bwMode="auto">
          <a:xfrm>
            <a:off x="2304588" y="5081039"/>
            <a:ext cx="89630"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Oval 192">
            <a:extLst>
              <a:ext uri="{FF2B5EF4-FFF2-40B4-BE49-F238E27FC236}">
                <a16:creationId xmlns:a16="http://schemas.microsoft.com/office/drawing/2014/main" id="{34D3B550-9065-425C-834C-BBDDCDF0D747}"/>
              </a:ext>
            </a:extLst>
          </p:cNvPr>
          <p:cNvSpPr/>
          <p:nvPr/>
        </p:nvSpPr>
        <p:spPr bwMode="auto">
          <a:xfrm>
            <a:off x="4257111" y="5635384"/>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FF020F30-1259-4537-8C1E-71595FFA9FAC}"/>
              </a:ext>
            </a:extLst>
          </p:cNvPr>
          <p:cNvSpPr/>
          <p:nvPr/>
        </p:nvSpPr>
        <p:spPr bwMode="auto">
          <a:xfrm>
            <a:off x="7604579" y="5707088"/>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Oval 194">
            <a:extLst>
              <a:ext uri="{FF2B5EF4-FFF2-40B4-BE49-F238E27FC236}">
                <a16:creationId xmlns:a16="http://schemas.microsoft.com/office/drawing/2014/main" id="{2239E616-0C1B-454E-85B5-E0C4250F05DD}"/>
              </a:ext>
            </a:extLst>
          </p:cNvPr>
          <p:cNvSpPr/>
          <p:nvPr/>
        </p:nvSpPr>
        <p:spPr bwMode="auto">
          <a:xfrm>
            <a:off x="8863400" y="3504989"/>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Oval 195">
            <a:extLst>
              <a:ext uri="{FF2B5EF4-FFF2-40B4-BE49-F238E27FC236}">
                <a16:creationId xmlns:a16="http://schemas.microsoft.com/office/drawing/2014/main" id="{D3DD4D1E-B94D-4BE6-B847-994A6B641789}"/>
              </a:ext>
            </a:extLst>
          </p:cNvPr>
          <p:cNvSpPr/>
          <p:nvPr/>
        </p:nvSpPr>
        <p:spPr bwMode="auto">
          <a:xfrm>
            <a:off x="10023936" y="5119701"/>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75A4536A-D22B-435C-992F-706012554FE7}"/>
              </a:ext>
            </a:extLst>
          </p:cNvPr>
          <p:cNvSpPr/>
          <p:nvPr/>
        </p:nvSpPr>
        <p:spPr bwMode="auto">
          <a:xfrm>
            <a:off x="9368354" y="697854"/>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B295A4EE-B7E8-47B4-8598-62830540335F}"/>
              </a:ext>
            </a:extLst>
          </p:cNvPr>
          <p:cNvSpPr/>
          <p:nvPr/>
        </p:nvSpPr>
        <p:spPr bwMode="auto">
          <a:xfrm>
            <a:off x="7544591" y="1196462"/>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5CDFB40-706F-4D76-B517-13948861D032}"/>
              </a:ext>
            </a:extLst>
          </p:cNvPr>
          <p:cNvSpPr/>
          <p:nvPr/>
        </p:nvSpPr>
        <p:spPr bwMode="auto">
          <a:xfrm>
            <a:off x="4259348" y="1168468"/>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2A2B34EA-A709-4681-8918-22F6347D9FBD}"/>
              </a:ext>
            </a:extLst>
          </p:cNvPr>
          <p:cNvSpPr/>
          <p:nvPr/>
        </p:nvSpPr>
        <p:spPr bwMode="auto">
          <a:xfrm>
            <a:off x="2214219" y="2479652"/>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83C22058-4BA5-4F7A-87D6-CC875790893E}"/>
              </a:ext>
            </a:extLst>
          </p:cNvPr>
          <p:cNvSpPr/>
          <p:nvPr/>
        </p:nvSpPr>
        <p:spPr bwMode="auto">
          <a:xfrm>
            <a:off x="3399616" y="3327158"/>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89DE3F2D-6531-46DA-A490-75645ED43980}"/>
              </a:ext>
            </a:extLst>
          </p:cNvPr>
          <p:cNvSpPr/>
          <p:nvPr/>
        </p:nvSpPr>
        <p:spPr bwMode="auto">
          <a:xfrm>
            <a:off x="2193037" y="4932562"/>
            <a:ext cx="89630"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DAFAE0EC-53D4-4CAA-BB7E-53EB56F0A337}"/>
              </a:ext>
            </a:extLst>
          </p:cNvPr>
          <p:cNvSpPr/>
          <p:nvPr/>
        </p:nvSpPr>
        <p:spPr bwMode="auto">
          <a:xfrm>
            <a:off x="4145559" y="548690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A4DDBBD2-061D-47AA-AEF4-1A9AABDF8092}"/>
              </a:ext>
            </a:extLst>
          </p:cNvPr>
          <p:cNvSpPr/>
          <p:nvPr/>
        </p:nvSpPr>
        <p:spPr bwMode="auto">
          <a:xfrm>
            <a:off x="7629707" y="5638259"/>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Oval 204">
            <a:extLst>
              <a:ext uri="{FF2B5EF4-FFF2-40B4-BE49-F238E27FC236}">
                <a16:creationId xmlns:a16="http://schemas.microsoft.com/office/drawing/2014/main" id="{6B0ACB85-A7A7-471D-88B6-6F3029193AF0}"/>
              </a:ext>
            </a:extLst>
          </p:cNvPr>
          <p:cNvSpPr/>
          <p:nvPr/>
        </p:nvSpPr>
        <p:spPr bwMode="auto">
          <a:xfrm>
            <a:off x="8751849" y="3356512"/>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TextBox 205">
            <a:extLst>
              <a:ext uri="{FF2B5EF4-FFF2-40B4-BE49-F238E27FC236}">
                <a16:creationId xmlns:a16="http://schemas.microsoft.com/office/drawing/2014/main" id="{62F2A55C-2F00-431E-9E48-265C9E5CF186}"/>
              </a:ext>
            </a:extLst>
          </p:cNvPr>
          <p:cNvSpPr txBox="1"/>
          <p:nvPr/>
        </p:nvSpPr>
        <p:spPr>
          <a:xfrm>
            <a:off x="8068068" y="3019800"/>
            <a:ext cx="1483256" cy="1077935"/>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13705" rIns="0" bIns="46609"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defTabSz="931757" rtl="0" eaLnBrk="1" fontAlgn="auto" latinLnBrk="0" hangingPunct="1">
              <a:lnSpc>
                <a:spcPct val="100000"/>
              </a:lnSpc>
              <a:spcBef>
                <a:spcPts val="0"/>
              </a:spcBef>
              <a:spcAft>
                <a:spcPts val="294"/>
              </a:spcAft>
              <a:buClrTx/>
              <a:buSzTx/>
              <a:buFontTx/>
              <a:buNone/>
              <a:tabLst/>
              <a:defRPr/>
            </a:pPr>
            <a:r>
              <a:rPr kumimoji="0" lang="en-US" sz="1175" b="1" i="0" u="none" strike="noStrike" kern="1200" cap="none" spc="0" normalizeH="0" baseline="0" noProof="0">
                <a:ln>
                  <a:noFill/>
                </a:ln>
                <a:gradFill>
                  <a:gsLst>
                    <a:gs pos="40075">
                      <a:srgbClr val="282828"/>
                    </a:gs>
                    <a:gs pos="30000">
                      <a:srgbClr val="282828"/>
                    </a:gs>
                  </a:gsLst>
                  <a:lin ang="5400000" scaled="0"/>
                </a:gradFill>
                <a:effectLst/>
                <a:uLnTx/>
                <a:uFillTx/>
                <a:latin typeface="Segoe Pro Display"/>
                <a:ea typeface="+mn-ea"/>
                <a:cs typeface="+mn-cs"/>
              </a:rPr>
              <a:t>Identity threats blocked</a:t>
            </a:r>
          </a:p>
          <a:p>
            <a:pPr marL="0" marR="0" lvl="0" indent="0" defTabSz="914192" rtl="0" eaLnBrk="1" fontAlgn="auto" latinLnBrk="0" hangingPunct="1">
              <a:lnSpc>
                <a:spcPct val="9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0">
                      <a:srgbClr val="269AED"/>
                    </a:gs>
                    <a:gs pos="100000">
                      <a:srgbClr val="269AED"/>
                    </a:gs>
                  </a:gsLst>
                  <a:lin ang="5400000" scaled="0"/>
                </a:gradFill>
                <a:effectLst/>
                <a:uLnTx/>
                <a:uFillTx/>
                <a:latin typeface="Segoe Pro Display"/>
                <a:ea typeface="+mn-ea"/>
                <a:cs typeface="Segoe UI" panose="020B0502040204020203" pitchFamily="34" charset="0"/>
              </a:rPr>
              <a:t>31B+</a:t>
            </a:r>
            <a:endPar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endParaRPr>
          </a:p>
        </p:txBody>
      </p:sp>
      <p:sp>
        <p:nvSpPr>
          <p:cNvPr id="207" name="TextBox 206">
            <a:extLst>
              <a:ext uri="{FF2B5EF4-FFF2-40B4-BE49-F238E27FC236}">
                <a16:creationId xmlns:a16="http://schemas.microsoft.com/office/drawing/2014/main" id="{77606476-251A-429B-9407-D072095A0897}"/>
              </a:ext>
            </a:extLst>
          </p:cNvPr>
          <p:cNvSpPr txBox="1"/>
          <p:nvPr/>
        </p:nvSpPr>
        <p:spPr>
          <a:xfrm>
            <a:off x="3499147" y="5120266"/>
            <a:ext cx="1864124" cy="1218965"/>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9" rIns="0" bIns="46609"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t>Documents scanned</a:t>
            </a:r>
          </a:p>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rPr>
              <a:t>600B+</a:t>
            </a:r>
          </a:p>
        </p:txBody>
      </p:sp>
      <p:sp>
        <p:nvSpPr>
          <p:cNvPr id="208" name="TextBox 207">
            <a:extLst>
              <a:ext uri="{FF2B5EF4-FFF2-40B4-BE49-F238E27FC236}">
                <a16:creationId xmlns:a16="http://schemas.microsoft.com/office/drawing/2014/main" id="{0C4E9C68-451B-440F-9333-DCE33D170498}"/>
              </a:ext>
            </a:extLst>
          </p:cNvPr>
          <p:cNvSpPr txBox="1"/>
          <p:nvPr/>
        </p:nvSpPr>
        <p:spPr>
          <a:xfrm>
            <a:off x="6968828" y="5400609"/>
            <a:ext cx="1568762" cy="658278"/>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9" rIns="0" bIns="46609"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t>Endpoint Threats Blocked</a:t>
            </a:r>
          </a:p>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rPr>
              <a:t>9B+</a:t>
            </a:r>
          </a:p>
        </p:txBody>
      </p:sp>
      <p:sp>
        <p:nvSpPr>
          <p:cNvPr id="209" name="TextBox 208">
            <a:extLst>
              <a:ext uri="{FF2B5EF4-FFF2-40B4-BE49-F238E27FC236}">
                <a16:creationId xmlns:a16="http://schemas.microsoft.com/office/drawing/2014/main" id="{8B7B48CB-6AC7-4D7E-9292-386C2B6293D2}"/>
              </a:ext>
            </a:extLst>
          </p:cNvPr>
          <p:cNvSpPr txBox="1"/>
          <p:nvPr/>
        </p:nvSpPr>
        <p:spPr>
          <a:xfrm>
            <a:off x="6968828" y="968732"/>
            <a:ext cx="1568762" cy="810518"/>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9" rIns="0" bIns="46609"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t>Meeting </a:t>
            </a:r>
            <a:b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br>
            <a: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t>minutes delivered</a:t>
            </a:r>
          </a:p>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rPr>
              <a:t>4.1B+</a:t>
            </a:r>
          </a:p>
        </p:txBody>
      </p:sp>
      <p:grpSp>
        <p:nvGrpSpPr>
          <p:cNvPr id="210" name="Group 209">
            <a:extLst>
              <a:ext uri="{FF2B5EF4-FFF2-40B4-BE49-F238E27FC236}">
                <a16:creationId xmlns:a16="http://schemas.microsoft.com/office/drawing/2014/main" id="{03E97623-3F03-4820-B6CC-A238ED81C42A}"/>
              </a:ext>
            </a:extLst>
          </p:cNvPr>
          <p:cNvGrpSpPr/>
          <p:nvPr/>
        </p:nvGrpSpPr>
        <p:grpSpPr>
          <a:xfrm>
            <a:off x="9267470" y="209641"/>
            <a:ext cx="1414605" cy="1414605"/>
            <a:chOff x="9764018" y="1293929"/>
            <a:chExt cx="1826994" cy="1826994"/>
          </a:xfrm>
        </p:grpSpPr>
        <p:sp>
          <p:nvSpPr>
            <p:cNvPr id="211" name="Oval 210">
              <a:extLst>
                <a:ext uri="{FF2B5EF4-FFF2-40B4-BE49-F238E27FC236}">
                  <a16:creationId xmlns:a16="http://schemas.microsoft.com/office/drawing/2014/main" id="{2B783E7C-0B53-46AD-A96B-8C158193D0DB}"/>
                </a:ext>
              </a:extLst>
            </p:cNvPr>
            <p:cNvSpPr/>
            <p:nvPr/>
          </p:nvSpPr>
          <p:spPr bwMode="auto">
            <a:xfrm>
              <a:off x="9764018" y="1293929"/>
              <a:ext cx="1826994" cy="1826994"/>
            </a:xfrm>
            <a:prstGeom prst="ellipse">
              <a:avLst/>
            </a:prstGeom>
            <a:solidFill>
              <a:schemeClr val="bg1"/>
            </a:solidFill>
            <a:ln w="10795" cap="flat">
              <a:noFill/>
              <a:prstDash val="solid"/>
              <a:miter/>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TextBox 211">
              <a:extLst>
                <a:ext uri="{FF2B5EF4-FFF2-40B4-BE49-F238E27FC236}">
                  <a16:creationId xmlns:a16="http://schemas.microsoft.com/office/drawing/2014/main" id="{C7B82D11-4E2B-42E7-AAEC-CA4FEAA4AB6B}"/>
                </a:ext>
              </a:extLst>
            </p:cNvPr>
            <p:cNvSpPr txBox="1"/>
            <p:nvPr/>
          </p:nvSpPr>
          <p:spPr>
            <a:xfrm>
              <a:off x="9837628" y="2189185"/>
              <a:ext cx="1679771" cy="42035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Other clouds </a:t>
              </a:r>
              <a:b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b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and network logs</a:t>
              </a:r>
            </a:p>
          </p:txBody>
        </p:sp>
        <p:sp>
          <p:nvSpPr>
            <p:cNvPr id="213" name="TextBox 212">
              <a:extLst>
                <a:ext uri="{FF2B5EF4-FFF2-40B4-BE49-F238E27FC236}">
                  <a16:creationId xmlns:a16="http://schemas.microsoft.com/office/drawing/2014/main" id="{90A3B9F3-824B-4D2D-89CD-0EF39460948D}"/>
                </a:ext>
              </a:extLst>
            </p:cNvPr>
            <p:cNvSpPr txBox="1"/>
            <p:nvPr/>
          </p:nvSpPr>
          <p:spPr>
            <a:xfrm>
              <a:off x="10069439" y="1837868"/>
              <a:ext cx="1216152" cy="315682"/>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rPr>
                <a:t>1.8PBs</a:t>
              </a:r>
            </a:p>
          </p:txBody>
        </p:sp>
      </p:grpSp>
      <p:grpSp>
        <p:nvGrpSpPr>
          <p:cNvPr id="214" name="Group 213">
            <a:extLst>
              <a:ext uri="{FF2B5EF4-FFF2-40B4-BE49-F238E27FC236}">
                <a16:creationId xmlns:a16="http://schemas.microsoft.com/office/drawing/2014/main" id="{56DE7177-0298-456C-B82B-612C6E4CCB99}"/>
              </a:ext>
            </a:extLst>
          </p:cNvPr>
          <p:cNvGrpSpPr/>
          <p:nvPr/>
        </p:nvGrpSpPr>
        <p:grpSpPr>
          <a:xfrm>
            <a:off x="989735" y="1818680"/>
            <a:ext cx="1414605" cy="1414605"/>
            <a:chOff x="816932" y="1662509"/>
            <a:chExt cx="1826994" cy="1826994"/>
          </a:xfrm>
        </p:grpSpPr>
        <p:sp>
          <p:nvSpPr>
            <p:cNvPr id="215" name="Oval 214">
              <a:extLst>
                <a:ext uri="{FF2B5EF4-FFF2-40B4-BE49-F238E27FC236}">
                  <a16:creationId xmlns:a16="http://schemas.microsoft.com/office/drawing/2014/main" id="{5752FD91-B84F-4774-8D2C-578408158FF3}"/>
                </a:ext>
              </a:extLst>
            </p:cNvPr>
            <p:cNvSpPr/>
            <p:nvPr/>
          </p:nvSpPr>
          <p:spPr bwMode="auto">
            <a:xfrm>
              <a:off x="816932" y="1662509"/>
              <a:ext cx="1826994" cy="1826994"/>
            </a:xfrm>
            <a:prstGeom prst="ellipse">
              <a:avLst/>
            </a:prstGeom>
            <a:solidFill>
              <a:schemeClr val="bg1"/>
            </a:solidFill>
            <a:ln w="10795" cap="flat">
              <a:noFill/>
              <a:prstDash val="solid"/>
              <a:miter/>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6" name="Group 215">
              <a:extLst>
                <a:ext uri="{FF2B5EF4-FFF2-40B4-BE49-F238E27FC236}">
                  <a16:creationId xmlns:a16="http://schemas.microsoft.com/office/drawing/2014/main" id="{4318F69E-428C-4251-B494-E9AB86C49F95}"/>
                </a:ext>
              </a:extLst>
            </p:cNvPr>
            <p:cNvGrpSpPr/>
            <p:nvPr/>
          </p:nvGrpSpPr>
          <p:grpSpPr>
            <a:xfrm>
              <a:off x="1093900" y="2207426"/>
              <a:ext cx="1273058" cy="769720"/>
              <a:chOff x="912924" y="2126522"/>
              <a:chExt cx="1273058" cy="769720"/>
            </a:xfrm>
          </p:grpSpPr>
          <p:sp>
            <p:nvSpPr>
              <p:cNvPr id="217" name="TextBox 216">
                <a:extLst>
                  <a:ext uri="{FF2B5EF4-FFF2-40B4-BE49-F238E27FC236}">
                    <a16:creationId xmlns:a16="http://schemas.microsoft.com/office/drawing/2014/main" id="{2121AD0B-78CF-4275-A41D-AB6D82C0738B}"/>
                  </a:ext>
                </a:extLst>
              </p:cNvPr>
              <p:cNvSpPr txBox="1"/>
              <p:nvPr/>
            </p:nvSpPr>
            <p:spPr>
              <a:xfrm>
                <a:off x="912924" y="2475885"/>
                <a:ext cx="1273058" cy="42035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PCs, servers, </a:t>
                </a:r>
                <a:b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b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and IoT</a:t>
                </a:r>
              </a:p>
            </p:txBody>
          </p:sp>
          <p:sp>
            <p:nvSpPr>
              <p:cNvPr id="218" name="TextBox 217">
                <a:extLst>
                  <a:ext uri="{FF2B5EF4-FFF2-40B4-BE49-F238E27FC236}">
                    <a16:creationId xmlns:a16="http://schemas.microsoft.com/office/drawing/2014/main" id="{27A22FF4-2915-4961-B09C-74511620DF98}"/>
                  </a:ext>
                </a:extLst>
              </p:cNvPr>
              <p:cNvSpPr txBox="1"/>
              <p:nvPr/>
            </p:nvSpPr>
            <p:spPr>
              <a:xfrm>
                <a:off x="941057" y="2126522"/>
                <a:ext cx="1216790" cy="315682"/>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rPr>
                  <a:t>1.2B+</a:t>
                </a:r>
              </a:p>
            </p:txBody>
          </p:sp>
        </p:grpSp>
      </p:grpSp>
      <p:grpSp>
        <p:nvGrpSpPr>
          <p:cNvPr id="219" name="Group 218">
            <a:extLst>
              <a:ext uri="{FF2B5EF4-FFF2-40B4-BE49-F238E27FC236}">
                <a16:creationId xmlns:a16="http://schemas.microsoft.com/office/drawing/2014/main" id="{48CDC245-1957-4E7D-8DE1-444120E884BD}"/>
              </a:ext>
            </a:extLst>
          </p:cNvPr>
          <p:cNvGrpSpPr/>
          <p:nvPr/>
        </p:nvGrpSpPr>
        <p:grpSpPr>
          <a:xfrm>
            <a:off x="1155400" y="4694825"/>
            <a:ext cx="1414605" cy="1414605"/>
            <a:chOff x="985942" y="4596743"/>
            <a:chExt cx="1826994" cy="1826994"/>
          </a:xfrm>
        </p:grpSpPr>
        <p:sp>
          <p:nvSpPr>
            <p:cNvPr id="220" name="Oval 219">
              <a:extLst>
                <a:ext uri="{FF2B5EF4-FFF2-40B4-BE49-F238E27FC236}">
                  <a16:creationId xmlns:a16="http://schemas.microsoft.com/office/drawing/2014/main" id="{FE5C4455-408D-47DF-B4CE-BE702B73FF87}"/>
                </a:ext>
              </a:extLst>
            </p:cNvPr>
            <p:cNvSpPr/>
            <p:nvPr/>
          </p:nvSpPr>
          <p:spPr bwMode="auto">
            <a:xfrm>
              <a:off x="985942" y="4596743"/>
              <a:ext cx="1826994" cy="1826994"/>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176" b="0" i="0" u="none" strike="noStrike" kern="1200" cap="none" spc="0" normalizeH="0" baseline="0" noProof="0">
                <a:ln w="3175">
                  <a:noFill/>
                </a:ln>
                <a:gradFill>
                  <a:gsLst>
                    <a:gs pos="0">
                      <a:srgbClr val="6C6E6C"/>
                    </a:gs>
                    <a:gs pos="100000">
                      <a:srgbClr val="6C6E6C"/>
                    </a:gs>
                  </a:gsLst>
                  <a:lin ang="5400000" scaled="0"/>
                </a:gradFill>
                <a:effectLst/>
                <a:uLnTx/>
                <a:uFillTx/>
                <a:latin typeface="Segoe UI Semibold"/>
                <a:ea typeface="+mn-ea"/>
                <a:cs typeface="Segoe UI Semilight" panose="020B0402040204020203" pitchFamily="34" charset="0"/>
              </a:endParaRPr>
            </a:p>
          </p:txBody>
        </p:sp>
        <p:sp>
          <p:nvSpPr>
            <p:cNvPr id="221" name="TextBox 220">
              <a:extLst>
                <a:ext uri="{FF2B5EF4-FFF2-40B4-BE49-F238E27FC236}">
                  <a16:creationId xmlns:a16="http://schemas.microsoft.com/office/drawing/2014/main" id="{885995F1-3D08-4AB7-BF7B-CFD6C281D862}"/>
                </a:ext>
              </a:extLst>
            </p:cNvPr>
            <p:cNvSpPr txBox="1"/>
            <p:nvPr/>
          </p:nvSpPr>
          <p:spPr>
            <a:xfrm>
              <a:off x="1129718" y="5219389"/>
              <a:ext cx="1539440" cy="630535"/>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iOS, macOS, Android, Linux </a:t>
              </a:r>
              <a:b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b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and IoT devices</a:t>
              </a:r>
            </a:p>
          </p:txBody>
        </p:sp>
      </p:grpSp>
      <p:grpSp>
        <p:nvGrpSpPr>
          <p:cNvPr id="222" name="Group 221">
            <a:extLst>
              <a:ext uri="{FF2B5EF4-FFF2-40B4-BE49-F238E27FC236}">
                <a16:creationId xmlns:a16="http://schemas.microsoft.com/office/drawing/2014/main" id="{B0988192-F1F7-4129-9919-73DB8104539D}"/>
              </a:ext>
            </a:extLst>
          </p:cNvPr>
          <p:cNvGrpSpPr/>
          <p:nvPr/>
        </p:nvGrpSpPr>
        <p:grpSpPr>
          <a:xfrm>
            <a:off x="9558142" y="5006602"/>
            <a:ext cx="1414605" cy="1414605"/>
            <a:chOff x="9664166" y="4475583"/>
            <a:chExt cx="1826994" cy="1826994"/>
          </a:xfrm>
        </p:grpSpPr>
        <p:sp>
          <p:nvSpPr>
            <p:cNvPr id="223" name="Oval 222">
              <a:extLst>
                <a:ext uri="{FF2B5EF4-FFF2-40B4-BE49-F238E27FC236}">
                  <a16:creationId xmlns:a16="http://schemas.microsoft.com/office/drawing/2014/main" id="{A3DF36FD-0692-42B8-B585-64C162C8EB9B}"/>
                </a:ext>
              </a:extLst>
            </p:cNvPr>
            <p:cNvSpPr/>
            <p:nvPr/>
          </p:nvSpPr>
          <p:spPr bwMode="auto">
            <a:xfrm>
              <a:off x="9664166" y="4475583"/>
              <a:ext cx="1826994" cy="1826994"/>
            </a:xfrm>
            <a:prstGeom prst="ellipse">
              <a:avLst/>
            </a:prstGeom>
            <a:solidFill>
              <a:schemeClr val="bg1"/>
            </a:solidFill>
            <a:ln w="10795" cap="flat">
              <a:noFill/>
              <a:prstDash val="solid"/>
              <a:miter/>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FF96803-6C86-4DFF-8DEA-6E50BDBDF063}"/>
                </a:ext>
              </a:extLst>
            </p:cNvPr>
            <p:cNvGrpSpPr/>
            <p:nvPr/>
          </p:nvGrpSpPr>
          <p:grpSpPr>
            <a:xfrm>
              <a:off x="9945933" y="5031444"/>
              <a:ext cx="1263460" cy="747830"/>
              <a:chOff x="9867556" y="5255543"/>
              <a:chExt cx="1263460" cy="747830"/>
            </a:xfrm>
          </p:grpSpPr>
          <p:sp>
            <p:nvSpPr>
              <p:cNvPr id="225" name="TextBox 224">
                <a:extLst>
                  <a:ext uri="{FF2B5EF4-FFF2-40B4-BE49-F238E27FC236}">
                    <a16:creationId xmlns:a16="http://schemas.microsoft.com/office/drawing/2014/main" id="{2106FF8B-E397-458F-A87B-31516B73B991}"/>
                  </a:ext>
                </a:extLst>
              </p:cNvPr>
              <p:cNvSpPr txBox="1"/>
              <p:nvPr/>
            </p:nvSpPr>
            <p:spPr>
              <a:xfrm>
                <a:off x="9867556" y="5583016"/>
                <a:ext cx="1263460" cy="42035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Apps and</a:t>
                </a:r>
                <a:b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b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 service users</a:t>
                </a:r>
              </a:p>
            </p:txBody>
          </p:sp>
          <p:sp>
            <p:nvSpPr>
              <p:cNvPr id="226" name="TextBox 225">
                <a:extLst>
                  <a:ext uri="{FF2B5EF4-FFF2-40B4-BE49-F238E27FC236}">
                    <a16:creationId xmlns:a16="http://schemas.microsoft.com/office/drawing/2014/main" id="{DC9586A6-9C43-4CF9-BF4D-21667D582C55}"/>
                  </a:ext>
                </a:extLst>
              </p:cNvPr>
              <p:cNvSpPr txBox="1"/>
              <p:nvPr/>
            </p:nvSpPr>
            <p:spPr>
              <a:xfrm>
                <a:off x="9914863" y="5255543"/>
                <a:ext cx="1216153" cy="315682"/>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rPr>
                  <a:t>1B+</a:t>
                </a:r>
              </a:p>
            </p:txBody>
          </p:sp>
        </p:grpSp>
      </p:grpSp>
      <p:sp>
        <p:nvSpPr>
          <p:cNvPr id="227" name="TextBox 226">
            <a:extLst>
              <a:ext uri="{FF2B5EF4-FFF2-40B4-BE49-F238E27FC236}">
                <a16:creationId xmlns:a16="http://schemas.microsoft.com/office/drawing/2014/main" id="{32CFC3C7-2339-47DD-82F3-DED02F27717B}"/>
              </a:ext>
            </a:extLst>
          </p:cNvPr>
          <p:cNvSpPr txBox="1"/>
          <p:nvPr/>
        </p:nvSpPr>
        <p:spPr>
          <a:xfrm>
            <a:off x="3598263" y="1182320"/>
            <a:ext cx="1425253" cy="520307"/>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9" rIns="0" bIns="46609"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t>URLs scanned</a:t>
            </a:r>
          </a:p>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rPr>
              <a:t>18M+</a:t>
            </a:r>
          </a:p>
        </p:txBody>
      </p:sp>
      <p:sp>
        <p:nvSpPr>
          <p:cNvPr id="228" name="TextBox 227">
            <a:extLst>
              <a:ext uri="{FF2B5EF4-FFF2-40B4-BE49-F238E27FC236}">
                <a16:creationId xmlns:a16="http://schemas.microsoft.com/office/drawing/2014/main" id="{5099EA82-5B3F-4C9F-A020-ADCEE179E145}"/>
              </a:ext>
            </a:extLst>
          </p:cNvPr>
          <p:cNvSpPr txBox="1"/>
          <p:nvPr/>
        </p:nvSpPr>
        <p:spPr>
          <a:xfrm>
            <a:off x="2488160" y="3190764"/>
            <a:ext cx="1828436" cy="865359"/>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8519" rIns="0" bIns="89630"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defTabSz="931757" rtl="0" eaLnBrk="1" fontAlgn="auto" latinLnBrk="0" hangingPunct="1">
              <a:lnSpc>
                <a:spcPct val="100000"/>
              </a:lnSpc>
              <a:spcBef>
                <a:spcPts val="0"/>
              </a:spcBef>
              <a:spcAft>
                <a:spcPts val="294"/>
              </a:spcAft>
              <a:buClrTx/>
              <a:buSzTx/>
              <a:buFontTx/>
              <a:buNone/>
              <a:tabLst/>
              <a:defRPr/>
            </a:pPr>
            <a:r>
              <a:rPr kumimoji="0" lang="en-US" sz="1175" b="1" i="0" u="none" strike="noStrike" kern="1200" cap="none" spc="0" normalizeH="0" baseline="0" noProof="0">
                <a:ln>
                  <a:noFill/>
                </a:ln>
                <a:gradFill>
                  <a:gsLst>
                    <a:gs pos="40075">
                      <a:srgbClr val="282828"/>
                    </a:gs>
                    <a:gs pos="30000">
                      <a:srgbClr val="282828"/>
                    </a:gs>
                  </a:gsLst>
                  <a:lin ang="5400000" scaled="0"/>
                </a:gradFill>
                <a:effectLst/>
                <a:uLnTx/>
                <a:uFillTx/>
                <a:latin typeface="Segoe Pro Display"/>
                <a:ea typeface="+mn-ea"/>
                <a:cs typeface="+mn-cs"/>
              </a:rPr>
              <a:t>Email  </a:t>
            </a:r>
            <a:br>
              <a:rPr kumimoji="0" lang="en-US" sz="1175" b="1" i="0" u="none" strike="noStrike" kern="1200" cap="none" spc="0" normalizeH="0" baseline="0" noProof="0">
                <a:ln>
                  <a:noFill/>
                </a:ln>
                <a:gradFill>
                  <a:gsLst>
                    <a:gs pos="40075">
                      <a:srgbClr val="282828"/>
                    </a:gs>
                    <a:gs pos="30000">
                      <a:srgbClr val="282828"/>
                    </a:gs>
                  </a:gsLst>
                  <a:lin ang="5400000" scaled="0"/>
                </a:gradFill>
                <a:effectLst/>
                <a:uLnTx/>
                <a:uFillTx/>
                <a:latin typeface="Segoe Pro Display"/>
                <a:ea typeface="+mn-ea"/>
                <a:cs typeface="+mn-cs"/>
              </a:rPr>
            </a:br>
            <a:r>
              <a:rPr kumimoji="0" lang="en-US" sz="1175" b="1" i="0" u="none" strike="noStrike" kern="1200" cap="none" spc="0" normalizeH="0" baseline="0" noProof="0">
                <a:ln>
                  <a:noFill/>
                </a:ln>
                <a:gradFill>
                  <a:gsLst>
                    <a:gs pos="40075">
                      <a:srgbClr val="282828"/>
                    </a:gs>
                    <a:gs pos="30000">
                      <a:srgbClr val="282828"/>
                    </a:gs>
                  </a:gsLst>
                  <a:lin ang="5400000" scaled="0"/>
                </a:gradFill>
                <a:effectLst/>
                <a:uLnTx/>
                <a:uFillTx/>
                <a:latin typeface="Segoe Pro Display"/>
                <a:ea typeface="+mn-ea"/>
                <a:cs typeface="+mn-cs"/>
              </a:rPr>
              <a:t>threats blocked</a:t>
            </a:r>
          </a:p>
          <a:p>
            <a:pPr marL="0" marR="0" lvl="0" indent="0" defTabSz="914192" rtl="0" eaLnBrk="1" fontAlgn="auto" latinLnBrk="0" hangingPunct="1">
              <a:lnSpc>
                <a:spcPct val="9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0">
                      <a:srgbClr val="269AED"/>
                    </a:gs>
                    <a:gs pos="100000">
                      <a:srgbClr val="269AED"/>
                    </a:gs>
                  </a:gsLst>
                  <a:lin ang="5400000" scaled="0"/>
                </a:gradFill>
                <a:effectLst/>
                <a:uLnTx/>
                <a:uFillTx/>
                <a:latin typeface="Segoe Pro Display"/>
                <a:ea typeface="+mn-ea"/>
                <a:cs typeface="Segoe UI" panose="020B0502040204020203" pitchFamily="34" charset="0"/>
              </a:rPr>
              <a:t>32B</a:t>
            </a:r>
          </a:p>
          <a:p>
            <a:pPr marL="0" marR="0" lvl="0" indent="0" defTabSz="931757" rtl="0" eaLnBrk="1" fontAlgn="base" latinLnBrk="0" hangingPunct="1">
              <a:lnSpc>
                <a:spcPct val="100000"/>
              </a:lnSpc>
              <a:spcBef>
                <a:spcPct val="0"/>
              </a:spcBef>
              <a:spcAft>
                <a:spcPts val="294"/>
              </a:spcAft>
              <a:buClrTx/>
              <a:buSzTx/>
              <a:buFontTx/>
              <a:buNone/>
              <a:tabLst/>
              <a:defRPr/>
            </a:pPr>
            <a:endPar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endParaRPr>
          </a:p>
        </p:txBody>
      </p:sp>
      <p:grpSp>
        <p:nvGrpSpPr>
          <p:cNvPr id="229" name="Group 228">
            <a:extLst>
              <a:ext uri="{FF2B5EF4-FFF2-40B4-BE49-F238E27FC236}">
                <a16:creationId xmlns:a16="http://schemas.microsoft.com/office/drawing/2014/main" id="{72645B85-5525-4390-8C7D-5BC94B3FEB83}"/>
              </a:ext>
            </a:extLst>
          </p:cNvPr>
          <p:cNvGrpSpPr/>
          <p:nvPr/>
        </p:nvGrpSpPr>
        <p:grpSpPr>
          <a:xfrm>
            <a:off x="8583820" y="2952678"/>
            <a:ext cx="535154" cy="535154"/>
            <a:chOff x="3532169" y="1564391"/>
            <a:chExt cx="1002445" cy="1002445"/>
          </a:xfrm>
        </p:grpSpPr>
        <p:sp>
          <p:nvSpPr>
            <p:cNvPr id="230" name="Oval 229">
              <a:extLst>
                <a:ext uri="{FF2B5EF4-FFF2-40B4-BE49-F238E27FC236}">
                  <a16:creationId xmlns:a16="http://schemas.microsoft.com/office/drawing/2014/main" id="{0F4404D0-6F8B-4212-A07E-F7E40FA57CB3}"/>
                </a:ext>
              </a:extLst>
            </p:cNvPr>
            <p:cNvSpPr/>
            <p:nvPr/>
          </p:nvSpPr>
          <p:spPr bwMode="auto">
            <a:xfrm>
              <a:off x="3532169" y="1564391"/>
              <a:ext cx="1002445" cy="1002445"/>
            </a:xfrm>
            <a:prstGeom prst="ellipse">
              <a:avLst/>
            </a:prstGeom>
            <a:no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sp>
          <p:nvSpPr>
            <p:cNvPr id="231" name="Freeform 11">
              <a:extLst>
                <a:ext uri="{FF2B5EF4-FFF2-40B4-BE49-F238E27FC236}">
                  <a16:creationId xmlns:a16="http://schemas.microsoft.com/office/drawing/2014/main" id="{F9537EA9-13BC-4D3F-8312-BC067F7E76AD}"/>
                </a:ext>
              </a:extLst>
            </p:cNvPr>
            <p:cNvSpPr>
              <a:spLocks noEditPoints="1"/>
            </p:cNvSpPr>
            <p:nvPr/>
          </p:nvSpPr>
          <p:spPr bwMode="auto">
            <a:xfrm>
              <a:off x="3810117" y="1800822"/>
              <a:ext cx="446548" cy="529583"/>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232" name="Group 4">
            <a:extLst>
              <a:ext uri="{FF2B5EF4-FFF2-40B4-BE49-F238E27FC236}">
                <a16:creationId xmlns:a16="http://schemas.microsoft.com/office/drawing/2014/main" id="{17B9BBC0-20AD-49E3-B610-C282D0BC25F4}"/>
              </a:ext>
            </a:extLst>
          </p:cNvPr>
          <p:cNvGrpSpPr>
            <a:grpSpLocks noChangeAspect="1"/>
          </p:cNvGrpSpPr>
          <p:nvPr/>
        </p:nvGrpSpPr>
        <p:grpSpPr bwMode="auto">
          <a:xfrm>
            <a:off x="3268183" y="3126241"/>
            <a:ext cx="263062" cy="254127"/>
            <a:chOff x="5013" y="3366"/>
            <a:chExt cx="265" cy="256"/>
          </a:xfrm>
        </p:grpSpPr>
        <p:sp>
          <p:nvSpPr>
            <p:cNvPr id="233" name="AutoShape 3">
              <a:extLst>
                <a:ext uri="{FF2B5EF4-FFF2-40B4-BE49-F238E27FC236}">
                  <a16:creationId xmlns:a16="http://schemas.microsoft.com/office/drawing/2014/main" id="{F20F85A5-7956-44FC-8977-520EEC644248}"/>
                </a:ext>
              </a:extLst>
            </p:cNvPr>
            <p:cNvSpPr>
              <a:spLocks noChangeAspect="1" noChangeArrowheads="1" noTextEdit="1"/>
            </p:cNvSpPr>
            <p:nvPr/>
          </p:nvSpPr>
          <p:spPr bwMode="auto">
            <a:xfrm>
              <a:off x="5013" y="3366"/>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34" name="Freeform 5">
              <a:extLst>
                <a:ext uri="{FF2B5EF4-FFF2-40B4-BE49-F238E27FC236}">
                  <a16:creationId xmlns:a16="http://schemas.microsoft.com/office/drawing/2014/main" id="{78792012-4142-4245-A77C-2078CD83E29D}"/>
                </a:ext>
              </a:extLst>
            </p:cNvPr>
            <p:cNvSpPr>
              <a:spLocks noEditPoints="1"/>
            </p:cNvSpPr>
            <p:nvPr/>
          </p:nvSpPr>
          <p:spPr bwMode="auto">
            <a:xfrm>
              <a:off x="5013" y="3431"/>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C1C1C1"/>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35" name="Rectangle 6">
              <a:extLst>
                <a:ext uri="{FF2B5EF4-FFF2-40B4-BE49-F238E27FC236}">
                  <a16:creationId xmlns:a16="http://schemas.microsoft.com/office/drawing/2014/main" id="{79AFEFAC-F009-4054-9EC7-AEA67DA733F6}"/>
                </a:ext>
              </a:extLst>
            </p:cNvPr>
            <p:cNvSpPr>
              <a:spLocks noChangeArrowheads="1"/>
            </p:cNvSpPr>
            <p:nvPr/>
          </p:nvSpPr>
          <p:spPr bwMode="auto">
            <a:xfrm>
              <a:off x="5277" y="3431"/>
              <a:ext cx="1" cy="1"/>
            </a:xfrm>
            <a:prstGeom prst="rect">
              <a:avLst/>
            </a:prstGeom>
            <a:solidFill>
              <a:srgbClr val="C1C1C1"/>
            </a:solidFill>
            <a:ln w="0">
              <a:no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36" name="Rectangle 7">
              <a:extLst>
                <a:ext uri="{FF2B5EF4-FFF2-40B4-BE49-F238E27FC236}">
                  <a16:creationId xmlns:a16="http://schemas.microsoft.com/office/drawing/2014/main" id="{FAFA05D1-B4F8-4A4C-B076-B5D3041F0080}"/>
                </a:ext>
              </a:extLst>
            </p:cNvPr>
            <p:cNvSpPr>
              <a:spLocks noChangeArrowheads="1"/>
            </p:cNvSpPr>
            <p:nvPr/>
          </p:nvSpPr>
          <p:spPr bwMode="auto">
            <a:xfrm>
              <a:off x="5013" y="3431"/>
              <a:ext cx="1" cy="1"/>
            </a:xfrm>
            <a:prstGeom prst="rect">
              <a:avLst/>
            </a:prstGeom>
            <a:solidFill>
              <a:srgbClr val="C1C1C1"/>
            </a:solidFill>
            <a:ln w="0">
              <a:no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37" name="Freeform 8">
              <a:extLst>
                <a:ext uri="{FF2B5EF4-FFF2-40B4-BE49-F238E27FC236}">
                  <a16:creationId xmlns:a16="http://schemas.microsoft.com/office/drawing/2014/main" id="{EEAC79D6-1D12-411E-AED1-101592832EB4}"/>
                </a:ext>
              </a:extLst>
            </p:cNvPr>
            <p:cNvSpPr>
              <a:spLocks/>
            </p:cNvSpPr>
            <p:nvPr/>
          </p:nvSpPr>
          <p:spPr bwMode="auto">
            <a:xfrm>
              <a:off x="5013" y="3413"/>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chemeClr val="accent1"/>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38" name="Freeform 9">
              <a:extLst>
                <a:ext uri="{FF2B5EF4-FFF2-40B4-BE49-F238E27FC236}">
                  <a16:creationId xmlns:a16="http://schemas.microsoft.com/office/drawing/2014/main" id="{86A482DA-4990-4298-8842-B96C877199B9}"/>
                </a:ext>
              </a:extLst>
            </p:cNvPr>
            <p:cNvSpPr>
              <a:spLocks/>
            </p:cNvSpPr>
            <p:nvPr/>
          </p:nvSpPr>
          <p:spPr bwMode="auto">
            <a:xfrm>
              <a:off x="5031" y="3490"/>
              <a:ext cx="66" cy="66"/>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C1C1C1"/>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239" name="Group 66">
            <a:extLst>
              <a:ext uri="{FF2B5EF4-FFF2-40B4-BE49-F238E27FC236}">
                <a16:creationId xmlns:a16="http://schemas.microsoft.com/office/drawing/2014/main" id="{DE9006ED-B252-4BA8-8AF1-62AEB763045E}"/>
              </a:ext>
            </a:extLst>
          </p:cNvPr>
          <p:cNvGrpSpPr>
            <a:grpSpLocks noChangeAspect="1"/>
          </p:cNvGrpSpPr>
          <p:nvPr/>
        </p:nvGrpSpPr>
        <p:grpSpPr bwMode="auto">
          <a:xfrm>
            <a:off x="7608513" y="5126488"/>
            <a:ext cx="278269" cy="296261"/>
            <a:chOff x="6754" y="810"/>
            <a:chExt cx="232" cy="247"/>
          </a:xfrm>
          <a:solidFill>
            <a:schemeClr val="accent1"/>
          </a:solidFill>
        </p:grpSpPr>
        <p:sp>
          <p:nvSpPr>
            <p:cNvPr id="240" name="Freeform 67">
              <a:extLst>
                <a:ext uri="{FF2B5EF4-FFF2-40B4-BE49-F238E27FC236}">
                  <a16:creationId xmlns:a16="http://schemas.microsoft.com/office/drawing/2014/main" id="{2AEA8C7B-AA18-41E6-A9B0-9347082A6F54}"/>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41" name="Freeform 68">
              <a:extLst>
                <a:ext uri="{FF2B5EF4-FFF2-40B4-BE49-F238E27FC236}">
                  <a16:creationId xmlns:a16="http://schemas.microsoft.com/office/drawing/2014/main" id="{97BD57DA-F800-485E-90BF-671BFBA6DB36}"/>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grp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42" name="Freeform 69">
              <a:extLst>
                <a:ext uri="{FF2B5EF4-FFF2-40B4-BE49-F238E27FC236}">
                  <a16:creationId xmlns:a16="http://schemas.microsoft.com/office/drawing/2014/main" id="{DF65B8DC-3DB3-454A-9D71-D567402EEEE7}"/>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grp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43" name="Freeform 70">
              <a:extLst>
                <a:ext uri="{FF2B5EF4-FFF2-40B4-BE49-F238E27FC236}">
                  <a16:creationId xmlns:a16="http://schemas.microsoft.com/office/drawing/2014/main" id="{24A162BB-C21C-4574-9DE0-BFDAAB597CF4}"/>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grp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44" name="Group 4">
            <a:extLst>
              <a:ext uri="{FF2B5EF4-FFF2-40B4-BE49-F238E27FC236}">
                <a16:creationId xmlns:a16="http://schemas.microsoft.com/office/drawing/2014/main" id="{5ABE9A6A-DF6E-41B3-BDB3-4C68B9415BBD}"/>
              </a:ext>
            </a:extLst>
          </p:cNvPr>
          <p:cNvGrpSpPr>
            <a:grpSpLocks noChangeAspect="1"/>
          </p:cNvGrpSpPr>
          <p:nvPr/>
        </p:nvGrpSpPr>
        <p:grpSpPr bwMode="auto">
          <a:xfrm>
            <a:off x="4305091" y="5233744"/>
            <a:ext cx="250501" cy="255382"/>
            <a:chOff x="2572" y="3134"/>
            <a:chExt cx="359" cy="366"/>
          </a:xfrm>
        </p:grpSpPr>
        <p:sp>
          <p:nvSpPr>
            <p:cNvPr id="245" name="Freeform 5">
              <a:extLst>
                <a:ext uri="{FF2B5EF4-FFF2-40B4-BE49-F238E27FC236}">
                  <a16:creationId xmlns:a16="http://schemas.microsoft.com/office/drawing/2014/main" id="{E1F4687F-4D89-4193-9CAE-FDD45C6731DD}"/>
                </a:ext>
              </a:extLst>
            </p:cNvPr>
            <p:cNvSpPr>
              <a:spLocks/>
            </p:cNvSpPr>
            <p:nvPr/>
          </p:nvSpPr>
          <p:spPr bwMode="auto">
            <a:xfrm>
              <a:off x="2572" y="3134"/>
              <a:ext cx="195" cy="325"/>
            </a:xfrm>
            <a:custGeom>
              <a:avLst/>
              <a:gdLst>
                <a:gd name="T0" fmla="*/ 150 w 174"/>
                <a:gd name="T1" fmla="*/ 0 h 289"/>
                <a:gd name="T2" fmla="*/ 150 w 174"/>
                <a:gd name="T3" fmla="*/ 0 h 289"/>
                <a:gd name="T4" fmla="*/ 0 w 174"/>
                <a:gd name="T5" fmla="*/ 0 h 289"/>
                <a:gd name="T6" fmla="*/ 0 w 174"/>
                <a:gd name="T7" fmla="*/ 289 h 289"/>
                <a:gd name="T8" fmla="*/ 67 w 174"/>
                <a:gd name="T9" fmla="*/ 289 h 289"/>
                <a:gd name="T10" fmla="*/ 67 w 174"/>
                <a:gd name="T11" fmla="*/ 33 h 289"/>
                <a:gd name="T12" fmla="*/ 174 w 174"/>
                <a:gd name="T13" fmla="*/ 33 h 289"/>
                <a:gd name="T14" fmla="*/ 150 w 174"/>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89">
                  <a:moveTo>
                    <a:pt x="150" y="0"/>
                  </a:moveTo>
                  <a:lnTo>
                    <a:pt x="150" y="0"/>
                  </a:lnTo>
                  <a:lnTo>
                    <a:pt x="0" y="0"/>
                  </a:lnTo>
                  <a:lnTo>
                    <a:pt x="0" y="289"/>
                  </a:lnTo>
                  <a:lnTo>
                    <a:pt x="67" y="289"/>
                  </a:lnTo>
                  <a:lnTo>
                    <a:pt x="67" y="33"/>
                  </a:lnTo>
                  <a:lnTo>
                    <a:pt x="174" y="33"/>
                  </a:lnTo>
                  <a:lnTo>
                    <a:pt x="150" y="0"/>
                  </a:ln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46" name="Freeform 6">
              <a:extLst>
                <a:ext uri="{FF2B5EF4-FFF2-40B4-BE49-F238E27FC236}">
                  <a16:creationId xmlns:a16="http://schemas.microsoft.com/office/drawing/2014/main" id="{AE088331-34C6-4DF3-B967-B94BD9C31BAC}"/>
                </a:ext>
              </a:extLst>
            </p:cNvPr>
            <p:cNvSpPr>
              <a:spLocks noEditPoints="1"/>
            </p:cNvSpPr>
            <p:nvPr/>
          </p:nvSpPr>
          <p:spPr bwMode="auto">
            <a:xfrm>
              <a:off x="2675" y="3200"/>
              <a:ext cx="256" cy="300"/>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247" name="Group 246">
            <a:extLst>
              <a:ext uri="{FF2B5EF4-FFF2-40B4-BE49-F238E27FC236}">
                <a16:creationId xmlns:a16="http://schemas.microsoft.com/office/drawing/2014/main" id="{42DAF550-7566-4F48-BFFF-97D809B605B7}"/>
              </a:ext>
            </a:extLst>
          </p:cNvPr>
          <p:cNvGrpSpPr/>
          <p:nvPr/>
        </p:nvGrpSpPr>
        <p:grpSpPr>
          <a:xfrm>
            <a:off x="4616976" y="2368279"/>
            <a:ext cx="3002597" cy="546780"/>
            <a:chOff x="4941790" y="2351313"/>
            <a:chExt cx="2596228" cy="472779"/>
          </a:xfrm>
        </p:grpSpPr>
        <p:sp>
          <p:nvSpPr>
            <p:cNvPr id="248" name="Trapezoid 247">
              <a:extLst>
                <a:ext uri="{FF2B5EF4-FFF2-40B4-BE49-F238E27FC236}">
                  <a16:creationId xmlns:a16="http://schemas.microsoft.com/office/drawing/2014/main" id="{6A21FFE2-8DDE-41F9-A2E9-0892A313889E}"/>
                </a:ext>
              </a:extLst>
            </p:cNvPr>
            <p:cNvSpPr/>
            <p:nvPr/>
          </p:nvSpPr>
          <p:spPr bwMode="auto">
            <a:xfrm rot="10800000">
              <a:off x="4941790" y="2351313"/>
              <a:ext cx="2596228" cy="464995"/>
            </a:xfrm>
            <a:prstGeom prst="trapezoid">
              <a:avLst>
                <a:gd name="adj" fmla="val 546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scene3d>
                <a:camera prst="orthographicFront">
                  <a:rot lat="0" lon="0" rev="10800000"/>
                </a:camera>
                <a:lightRig rig="threePt" dir="t"/>
              </a:scene3d>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49" name="TextBox 248">
              <a:extLst>
                <a:ext uri="{FF2B5EF4-FFF2-40B4-BE49-F238E27FC236}">
                  <a16:creationId xmlns:a16="http://schemas.microsoft.com/office/drawing/2014/main" id="{FF41ACE3-3130-44D8-8DDB-175F9C00E38B}"/>
                </a:ext>
              </a:extLst>
            </p:cNvPr>
            <p:cNvSpPr txBox="1"/>
            <p:nvPr/>
          </p:nvSpPr>
          <p:spPr>
            <a:xfrm>
              <a:off x="5195647" y="2394041"/>
              <a:ext cx="2076749" cy="430051"/>
            </a:xfrm>
            <a:prstGeom prst="rect">
              <a:avLst/>
            </a:prstGeom>
            <a:noFill/>
          </p:spPr>
          <p:txBody>
            <a:bodyPr wrap="none" lIns="179259" tIns="143407" rIns="179259" bIns="143407" rtlCol="0">
              <a:spAutoFit/>
            </a:bodyPr>
            <a:lstStyle/>
            <a:p>
              <a:pPr algn="ctr" defTabSz="914192">
                <a:lnSpc>
                  <a:spcPct val="90000"/>
                </a:lnSpc>
                <a:spcAft>
                  <a:spcPts val="588"/>
                </a:spcAft>
                <a:defRPr/>
              </a:pPr>
              <a:r>
                <a:rPr lang="en-US" sz="1500" b="1">
                  <a:gradFill>
                    <a:gsLst>
                      <a:gs pos="0">
                        <a:srgbClr val="FFFFFF"/>
                      </a:gs>
                      <a:gs pos="100000">
                        <a:srgbClr val="FFFFFF"/>
                      </a:gs>
                    </a:gsLst>
                    <a:lin ang="5400000" scaled="0"/>
                  </a:gradFill>
                  <a:latin typeface="Segoe Pro Display"/>
                </a:rPr>
                <a:t>24 trillion signals daily</a:t>
              </a:r>
            </a:p>
          </p:txBody>
        </p:sp>
      </p:grpSp>
      <p:grpSp>
        <p:nvGrpSpPr>
          <p:cNvPr id="250" name="Group 249">
            <a:extLst>
              <a:ext uri="{FF2B5EF4-FFF2-40B4-BE49-F238E27FC236}">
                <a16:creationId xmlns:a16="http://schemas.microsoft.com/office/drawing/2014/main" id="{3585F420-5C8C-4D22-A99B-F4D3C4376357}"/>
              </a:ext>
            </a:extLst>
          </p:cNvPr>
          <p:cNvGrpSpPr/>
          <p:nvPr/>
        </p:nvGrpSpPr>
        <p:grpSpPr>
          <a:xfrm>
            <a:off x="4927380" y="2918630"/>
            <a:ext cx="2368188" cy="441816"/>
            <a:chOff x="5210183" y="2830367"/>
            <a:chExt cx="2047677" cy="382020"/>
          </a:xfrm>
        </p:grpSpPr>
        <p:sp>
          <p:nvSpPr>
            <p:cNvPr id="251" name="Trapezoid 250">
              <a:extLst>
                <a:ext uri="{FF2B5EF4-FFF2-40B4-BE49-F238E27FC236}">
                  <a16:creationId xmlns:a16="http://schemas.microsoft.com/office/drawing/2014/main" id="{BE1A3193-4A3A-46E4-A218-EC5D957EA656}"/>
                </a:ext>
              </a:extLst>
            </p:cNvPr>
            <p:cNvSpPr/>
            <p:nvPr/>
          </p:nvSpPr>
          <p:spPr bwMode="auto">
            <a:xfrm rot="10800000">
              <a:off x="5210183" y="2858676"/>
              <a:ext cx="2047677" cy="309997"/>
            </a:xfrm>
            <a:prstGeom prst="trapezoid">
              <a:avLst>
                <a:gd name="adj" fmla="val 60654"/>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scene3d>
                <a:camera prst="orthographicFront">
                  <a:rot lat="0" lon="0" rev="10800000"/>
                </a:camera>
                <a:lightRig rig="threePt" dir="t"/>
              </a:scene3d>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52" name="TextBox 251">
              <a:extLst>
                <a:ext uri="{FF2B5EF4-FFF2-40B4-BE49-F238E27FC236}">
                  <a16:creationId xmlns:a16="http://schemas.microsoft.com/office/drawing/2014/main" id="{CC1CFD0A-E305-46B5-8619-E107D3AFBA81}"/>
                </a:ext>
              </a:extLst>
            </p:cNvPr>
            <p:cNvSpPr txBox="1"/>
            <p:nvPr/>
          </p:nvSpPr>
          <p:spPr>
            <a:xfrm>
              <a:off x="5461495" y="2830367"/>
              <a:ext cx="1545051" cy="38202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Billions of predictions </a:t>
              </a:r>
            </a:p>
          </p:txBody>
        </p:sp>
      </p:grpSp>
      <p:grpSp>
        <p:nvGrpSpPr>
          <p:cNvPr id="253" name="Group 252">
            <a:extLst>
              <a:ext uri="{FF2B5EF4-FFF2-40B4-BE49-F238E27FC236}">
                <a16:creationId xmlns:a16="http://schemas.microsoft.com/office/drawing/2014/main" id="{4E58DFE5-A1BA-40DF-B58D-6F0952827771}"/>
              </a:ext>
            </a:extLst>
          </p:cNvPr>
          <p:cNvGrpSpPr/>
          <p:nvPr/>
        </p:nvGrpSpPr>
        <p:grpSpPr>
          <a:xfrm>
            <a:off x="5157721" y="3285609"/>
            <a:ext cx="1911317" cy="441816"/>
            <a:chOff x="5409351" y="3077513"/>
            <a:chExt cx="1652639" cy="580812"/>
          </a:xfrm>
        </p:grpSpPr>
        <p:sp>
          <p:nvSpPr>
            <p:cNvPr id="254" name="Trapezoid 253">
              <a:extLst>
                <a:ext uri="{FF2B5EF4-FFF2-40B4-BE49-F238E27FC236}">
                  <a16:creationId xmlns:a16="http://schemas.microsoft.com/office/drawing/2014/main" id="{B9A0507C-2036-4DE2-96DB-BF3219FCE93B}"/>
                </a:ext>
              </a:extLst>
            </p:cNvPr>
            <p:cNvSpPr/>
            <p:nvPr/>
          </p:nvSpPr>
          <p:spPr bwMode="auto">
            <a:xfrm rot="10800000">
              <a:off x="5409351" y="3177360"/>
              <a:ext cx="1652639" cy="381109"/>
            </a:xfrm>
            <a:prstGeom prst="trapezoid">
              <a:avLst>
                <a:gd name="adj" fmla="val 59344"/>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scene3d>
                <a:camera prst="orthographicFront">
                  <a:rot lat="0" lon="0" rev="10800000"/>
                </a:camera>
                <a:lightRig rig="threePt" dir="t"/>
              </a:scene3d>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55" name="TextBox 254">
              <a:extLst>
                <a:ext uri="{FF2B5EF4-FFF2-40B4-BE49-F238E27FC236}">
                  <a16:creationId xmlns:a16="http://schemas.microsoft.com/office/drawing/2014/main" id="{3C39101A-2B00-40F8-B8A2-52765041B4BA}"/>
                </a:ext>
              </a:extLst>
            </p:cNvPr>
            <p:cNvSpPr txBox="1"/>
            <p:nvPr/>
          </p:nvSpPr>
          <p:spPr>
            <a:xfrm>
              <a:off x="5571671" y="3077513"/>
              <a:ext cx="1324700" cy="580812"/>
            </a:xfrm>
            <a:prstGeom prst="rect">
              <a:avLst/>
            </a:prstGeom>
            <a:noFill/>
          </p:spPr>
          <p:txBody>
            <a:bodyPr wrap="none" lIns="179259" tIns="143407" rIns="179259" bIns="143407" rtlCol="0" anchor="ctr">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Millions of actions</a:t>
              </a:r>
            </a:p>
          </p:txBody>
        </p:sp>
      </p:grpSp>
      <p:grpSp>
        <p:nvGrpSpPr>
          <p:cNvPr id="257" name="Group 256">
            <a:extLst>
              <a:ext uri="{FF2B5EF4-FFF2-40B4-BE49-F238E27FC236}">
                <a16:creationId xmlns:a16="http://schemas.microsoft.com/office/drawing/2014/main" id="{61304336-2CEF-4504-B4C1-5BCDFDEFEDE1}"/>
              </a:ext>
            </a:extLst>
          </p:cNvPr>
          <p:cNvGrpSpPr/>
          <p:nvPr/>
        </p:nvGrpSpPr>
        <p:grpSpPr>
          <a:xfrm>
            <a:off x="4059440" y="812226"/>
            <a:ext cx="538749" cy="538749"/>
            <a:chOff x="4140545" y="827637"/>
            <a:chExt cx="549630" cy="549630"/>
          </a:xfrm>
        </p:grpSpPr>
        <p:sp>
          <p:nvSpPr>
            <p:cNvPr id="258" name="Oval 257">
              <a:extLst>
                <a:ext uri="{FF2B5EF4-FFF2-40B4-BE49-F238E27FC236}">
                  <a16:creationId xmlns:a16="http://schemas.microsoft.com/office/drawing/2014/main" id="{802EAA63-C30B-4A91-957F-DD66C0FC8649}"/>
                </a:ext>
              </a:extLst>
            </p:cNvPr>
            <p:cNvSpPr/>
            <p:nvPr/>
          </p:nvSpPr>
          <p:spPr bwMode="auto">
            <a:xfrm>
              <a:off x="4140545" y="827637"/>
              <a:ext cx="549630" cy="549630"/>
            </a:xfrm>
            <a:prstGeom prst="ellipse">
              <a:avLst/>
            </a:prstGeom>
            <a:no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259" name="Group 4">
              <a:extLst>
                <a:ext uri="{FF2B5EF4-FFF2-40B4-BE49-F238E27FC236}">
                  <a16:creationId xmlns:a16="http://schemas.microsoft.com/office/drawing/2014/main" id="{F6E5A604-9718-4D6D-9CF6-06486E56F14A}"/>
                </a:ext>
              </a:extLst>
            </p:cNvPr>
            <p:cNvGrpSpPr>
              <a:grpSpLocks noChangeAspect="1"/>
            </p:cNvGrpSpPr>
            <p:nvPr/>
          </p:nvGrpSpPr>
          <p:grpSpPr bwMode="auto">
            <a:xfrm>
              <a:off x="4269477" y="931743"/>
              <a:ext cx="304959" cy="304959"/>
              <a:chOff x="2490" y="496"/>
              <a:chExt cx="215" cy="215"/>
            </a:xfrm>
          </p:grpSpPr>
          <p:sp>
            <p:nvSpPr>
              <p:cNvPr id="260" name="Freeform 5">
                <a:extLst>
                  <a:ext uri="{FF2B5EF4-FFF2-40B4-BE49-F238E27FC236}">
                    <a16:creationId xmlns:a16="http://schemas.microsoft.com/office/drawing/2014/main" id="{973F337C-9EA4-43C6-8451-030AFDDF820F}"/>
                  </a:ext>
                </a:extLst>
              </p:cNvPr>
              <p:cNvSpPr>
                <a:spLocks/>
              </p:cNvSpPr>
              <p:nvPr/>
            </p:nvSpPr>
            <p:spPr bwMode="auto">
              <a:xfrm>
                <a:off x="2490" y="496"/>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61" name="Freeform 7">
                <a:extLst>
                  <a:ext uri="{FF2B5EF4-FFF2-40B4-BE49-F238E27FC236}">
                    <a16:creationId xmlns:a16="http://schemas.microsoft.com/office/drawing/2014/main" id="{CB82D130-AC86-4D8E-A582-28349218B29D}"/>
                  </a:ext>
                </a:extLst>
              </p:cNvPr>
              <p:cNvSpPr>
                <a:spLocks noEditPoints="1"/>
              </p:cNvSpPr>
              <p:nvPr/>
            </p:nvSpPr>
            <p:spPr bwMode="auto">
              <a:xfrm>
                <a:off x="2556" y="563"/>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262" name="Group 261">
            <a:extLst>
              <a:ext uri="{FF2B5EF4-FFF2-40B4-BE49-F238E27FC236}">
                <a16:creationId xmlns:a16="http://schemas.microsoft.com/office/drawing/2014/main" id="{2A9CEEE0-BE04-45FF-AC14-40CDFE8D66FE}"/>
              </a:ext>
            </a:extLst>
          </p:cNvPr>
          <p:cNvGrpSpPr/>
          <p:nvPr/>
        </p:nvGrpSpPr>
        <p:grpSpPr>
          <a:xfrm>
            <a:off x="7432737" y="630709"/>
            <a:ext cx="602704" cy="602704"/>
            <a:chOff x="7616877" y="664754"/>
            <a:chExt cx="614876" cy="614876"/>
          </a:xfrm>
        </p:grpSpPr>
        <p:sp>
          <p:nvSpPr>
            <p:cNvPr id="263" name="Oval 262">
              <a:extLst>
                <a:ext uri="{FF2B5EF4-FFF2-40B4-BE49-F238E27FC236}">
                  <a16:creationId xmlns:a16="http://schemas.microsoft.com/office/drawing/2014/main" id="{03CE2BB4-736E-461D-9003-8B52EA42F8B4}"/>
                </a:ext>
              </a:extLst>
            </p:cNvPr>
            <p:cNvSpPr/>
            <p:nvPr/>
          </p:nvSpPr>
          <p:spPr bwMode="auto">
            <a:xfrm>
              <a:off x="7616877" y="664754"/>
              <a:ext cx="614876" cy="614876"/>
            </a:xfrm>
            <a:prstGeom prst="ellipse">
              <a:avLst/>
            </a:prstGeom>
            <a:no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264" name="Group 10">
              <a:extLst>
                <a:ext uri="{FF2B5EF4-FFF2-40B4-BE49-F238E27FC236}">
                  <a16:creationId xmlns:a16="http://schemas.microsoft.com/office/drawing/2014/main" id="{A1FE9765-813B-4C9B-87B4-3F2161C4074C}"/>
                </a:ext>
              </a:extLst>
            </p:cNvPr>
            <p:cNvGrpSpPr>
              <a:grpSpLocks noChangeAspect="1"/>
            </p:cNvGrpSpPr>
            <p:nvPr/>
          </p:nvGrpSpPr>
          <p:grpSpPr bwMode="auto">
            <a:xfrm>
              <a:off x="7763870" y="819070"/>
              <a:ext cx="328613" cy="254000"/>
              <a:chOff x="5133" y="528"/>
              <a:chExt cx="207" cy="160"/>
            </a:xfrm>
          </p:grpSpPr>
          <p:sp>
            <p:nvSpPr>
              <p:cNvPr id="265" name="Freeform 11">
                <a:extLst>
                  <a:ext uri="{FF2B5EF4-FFF2-40B4-BE49-F238E27FC236}">
                    <a16:creationId xmlns:a16="http://schemas.microsoft.com/office/drawing/2014/main" id="{FED7CA9B-D52D-4507-8B24-CBA9479F9976}"/>
                  </a:ext>
                </a:extLst>
              </p:cNvPr>
              <p:cNvSpPr>
                <a:spLocks/>
              </p:cNvSpPr>
              <p:nvPr/>
            </p:nvSpPr>
            <p:spPr bwMode="auto">
              <a:xfrm>
                <a:off x="5207" y="569"/>
                <a:ext cx="58" cy="32"/>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66" name="Freeform 12">
                <a:extLst>
                  <a:ext uri="{FF2B5EF4-FFF2-40B4-BE49-F238E27FC236}">
                    <a16:creationId xmlns:a16="http://schemas.microsoft.com/office/drawing/2014/main" id="{C5F21F62-ADE1-4FC4-B36E-2F1AF54B2B26}"/>
                  </a:ext>
                </a:extLst>
              </p:cNvPr>
              <p:cNvSpPr>
                <a:spLocks/>
              </p:cNvSpPr>
              <p:nvPr/>
            </p:nvSpPr>
            <p:spPr bwMode="auto">
              <a:xfrm>
                <a:off x="5219" y="528"/>
                <a:ext cx="34" cy="32"/>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67" name="Freeform 13">
                <a:extLst>
                  <a:ext uri="{FF2B5EF4-FFF2-40B4-BE49-F238E27FC236}">
                    <a16:creationId xmlns:a16="http://schemas.microsoft.com/office/drawing/2014/main" id="{7B698BB9-44C7-48A2-B23A-62C88F5C70A4}"/>
                  </a:ext>
                </a:extLst>
              </p:cNvPr>
              <p:cNvSpPr>
                <a:spLocks/>
              </p:cNvSpPr>
              <p:nvPr/>
            </p:nvSpPr>
            <p:spPr bwMode="auto">
              <a:xfrm>
                <a:off x="5133" y="586"/>
                <a:ext cx="58" cy="39"/>
              </a:xfrm>
              <a:custGeom>
                <a:avLst/>
                <a:gdLst>
                  <a:gd name="T0" fmla="*/ 93 w 93"/>
                  <a:gd name="T1" fmla="*/ 18 h 63"/>
                  <a:gd name="T2" fmla="*/ 93 w 93"/>
                  <a:gd name="T3" fmla="*/ 18 h 63"/>
                  <a:gd name="T4" fmla="*/ 91 w 93"/>
                  <a:gd name="T5" fmla="*/ 12 h 63"/>
                  <a:gd name="T6" fmla="*/ 87 w 93"/>
                  <a:gd name="T7" fmla="*/ 6 h 63"/>
                  <a:gd name="T8" fmla="*/ 81 w 93"/>
                  <a:gd name="T9" fmla="*/ 1 h 63"/>
                  <a:gd name="T10" fmla="*/ 74 w 93"/>
                  <a:gd name="T11" fmla="*/ 0 h 63"/>
                  <a:gd name="T12" fmla="*/ 18 w 93"/>
                  <a:gd name="T13" fmla="*/ 0 h 63"/>
                  <a:gd name="T14" fmla="*/ 12 w 93"/>
                  <a:gd name="T15" fmla="*/ 1 h 63"/>
                  <a:gd name="T16" fmla="*/ 6 w 93"/>
                  <a:gd name="T17" fmla="*/ 6 h 63"/>
                  <a:gd name="T18" fmla="*/ 1 w 93"/>
                  <a:gd name="T19" fmla="*/ 12 h 63"/>
                  <a:gd name="T20" fmla="*/ 0 w 93"/>
                  <a:gd name="T21" fmla="*/ 18 h 63"/>
                  <a:gd name="T22" fmla="*/ 0 w 93"/>
                  <a:gd name="T23" fmla="*/ 62 h 63"/>
                  <a:gd name="T24" fmla="*/ 0 w 93"/>
                  <a:gd name="T25" fmla="*/ 63 h 63"/>
                  <a:gd name="T26" fmla="*/ 93 w 93"/>
                  <a:gd name="T27" fmla="*/ 28 h 63"/>
                  <a:gd name="T28" fmla="*/ 93 w 93"/>
                  <a:gd name="T29"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63">
                    <a:moveTo>
                      <a:pt x="93" y="18"/>
                    </a:moveTo>
                    <a:lnTo>
                      <a:pt x="93" y="18"/>
                    </a:lnTo>
                    <a:cubicBezTo>
                      <a:pt x="93" y="16"/>
                      <a:pt x="92" y="14"/>
                      <a:pt x="91" y="12"/>
                    </a:cubicBezTo>
                    <a:cubicBezTo>
                      <a:pt x="90" y="10"/>
                      <a:pt x="89" y="8"/>
                      <a:pt x="87" y="6"/>
                    </a:cubicBezTo>
                    <a:cubicBezTo>
                      <a:pt x="85" y="4"/>
                      <a:pt x="83" y="3"/>
                      <a:pt x="81" y="1"/>
                    </a:cubicBezTo>
                    <a:cubicBezTo>
                      <a:pt x="79" y="0"/>
                      <a:pt x="76" y="0"/>
                      <a:pt x="74" y="0"/>
                    </a:cubicBezTo>
                    <a:lnTo>
                      <a:pt x="18" y="0"/>
                    </a:lnTo>
                    <a:cubicBezTo>
                      <a:pt x="16" y="0"/>
                      <a:pt x="14" y="0"/>
                      <a:pt x="12" y="1"/>
                    </a:cubicBezTo>
                    <a:cubicBezTo>
                      <a:pt x="9" y="3"/>
                      <a:pt x="7" y="4"/>
                      <a:pt x="6" y="6"/>
                    </a:cubicBezTo>
                    <a:cubicBezTo>
                      <a:pt x="4" y="7"/>
                      <a:pt x="2" y="9"/>
                      <a:pt x="1" y="12"/>
                    </a:cubicBezTo>
                    <a:cubicBezTo>
                      <a:pt x="0" y="14"/>
                      <a:pt x="0" y="16"/>
                      <a:pt x="0" y="18"/>
                    </a:cubicBezTo>
                    <a:lnTo>
                      <a:pt x="0" y="62"/>
                    </a:lnTo>
                    <a:cubicBezTo>
                      <a:pt x="0" y="62"/>
                      <a:pt x="0" y="63"/>
                      <a:pt x="0" y="63"/>
                    </a:cubicBezTo>
                    <a:cubicBezTo>
                      <a:pt x="21" y="46"/>
                      <a:pt x="55" y="34"/>
                      <a:pt x="93" y="28"/>
                    </a:cubicBezTo>
                    <a:lnTo>
                      <a:pt x="93" y="18"/>
                    </a:ln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68" name="Freeform 14">
                <a:extLst>
                  <a:ext uri="{FF2B5EF4-FFF2-40B4-BE49-F238E27FC236}">
                    <a16:creationId xmlns:a16="http://schemas.microsoft.com/office/drawing/2014/main" id="{403A3F12-90E4-4E3C-81DE-23F70DA66F9D}"/>
                  </a:ext>
                </a:extLst>
              </p:cNvPr>
              <p:cNvSpPr>
                <a:spLocks/>
              </p:cNvSpPr>
              <p:nvPr/>
            </p:nvSpPr>
            <p:spPr bwMode="auto">
              <a:xfrm>
                <a:off x="5145" y="544"/>
                <a:ext cx="33" cy="33"/>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2"/>
                      <a:pt x="12" y="53"/>
                      <a:pt x="26" y="53"/>
                    </a:cubicBezTo>
                    <a:cubicBezTo>
                      <a:pt x="41" y="53"/>
                      <a:pt x="53" y="42"/>
                      <a:pt x="53" y="27"/>
                    </a:cubicBezTo>
                    <a:cubicBezTo>
                      <a:pt x="53" y="12"/>
                      <a:pt x="41" y="0"/>
                      <a:pt x="26" y="0"/>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69" name="Freeform 15">
                <a:extLst>
                  <a:ext uri="{FF2B5EF4-FFF2-40B4-BE49-F238E27FC236}">
                    <a16:creationId xmlns:a16="http://schemas.microsoft.com/office/drawing/2014/main" id="{30B31831-CA21-4D1D-9513-2E4E9D3F0735}"/>
                  </a:ext>
                </a:extLst>
              </p:cNvPr>
              <p:cNvSpPr>
                <a:spLocks/>
              </p:cNvSpPr>
              <p:nvPr/>
            </p:nvSpPr>
            <p:spPr bwMode="auto">
              <a:xfrm>
                <a:off x="5281" y="586"/>
                <a:ext cx="59" cy="37"/>
              </a:xfrm>
              <a:custGeom>
                <a:avLst/>
                <a:gdLst>
                  <a:gd name="T0" fmla="*/ 94 w 94"/>
                  <a:gd name="T1" fmla="*/ 18 h 59"/>
                  <a:gd name="T2" fmla="*/ 94 w 94"/>
                  <a:gd name="T3" fmla="*/ 18 h 59"/>
                  <a:gd name="T4" fmla="*/ 92 w 94"/>
                  <a:gd name="T5" fmla="*/ 12 h 59"/>
                  <a:gd name="T6" fmla="*/ 88 w 94"/>
                  <a:gd name="T7" fmla="*/ 6 h 59"/>
                  <a:gd name="T8" fmla="*/ 82 w 94"/>
                  <a:gd name="T9" fmla="*/ 1 h 59"/>
                  <a:gd name="T10" fmla="*/ 75 w 94"/>
                  <a:gd name="T11" fmla="*/ 0 h 59"/>
                  <a:gd name="T12" fmla="*/ 19 w 94"/>
                  <a:gd name="T13" fmla="*/ 0 h 59"/>
                  <a:gd name="T14" fmla="*/ 12 w 94"/>
                  <a:gd name="T15" fmla="*/ 1 h 59"/>
                  <a:gd name="T16" fmla="*/ 6 w 94"/>
                  <a:gd name="T17" fmla="*/ 6 h 59"/>
                  <a:gd name="T18" fmla="*/ 2 w 94"/>
                  <a:gd name="T19" fmla="*/ 12 h 59"/>
                  <a:gd name="T20" fmla="*/ 0 w 94"/>
                  <a:gd name="T21" fmla="*/ 18 h 59"/>
                  <a:gd name="T22" fmla="*/ 0 w 94"/>
                  <a:gd name="T23" fmla="*/ 27 h 59"/>
                  <a:gd name="T24" fmla="*/ 94 w 94"/>
                  <a:gd name="T25" fmla="*/ 59 h 59"/>
                  <a:gd name="T26" fmla="*/ 94 w 94"/>
                  <a:gd name="T27"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59">
                    <a:moveTo>
                      <a:pt x="94" y="18"/>
                    </a:moveTo>
                    <a:lnTo>
                      <a:pt x="94" y="18"/>
                    </a:lnTo>
                    <a:cubicBezTo>
                      <a:pt x="94" y="16"/>
                      <a:pt x="93" y="14"/>
                      <a:pt x="92" y="12"/>
                    </a:cubicBezTo>
                    <a:cubicBezTo>
                      <a:pt x="91" y="10"/>
                      <a:pt x="89" y="8"/>
                      <a:pt x="88" y="6"/>
                    </a:cubicBezTo>
                    <a:cubicBezTo>
                      <a:pt x="86" y="4"/>
                      <a:pt x="84" y="3"/>
                      <a:pt x="82" y="1"/>
                    </a:cubicBezTo>
                    <a:cubicBezTo>
                      <a:pt x="79" y="0"/>
                      <a:pt x="77" y="0"/>
                      <a:pt x="75" y="0"/>
                    </a:cubicBezTo>
                    <a:lnTo>
                      <a:pt x="19" y="0"/>
                    </a:lnTo>
                    <a:cubicBezTo>
                      <a:pt x="17" y="0"/>
                      <a:pt x="15" y="0"/>
                      <a:pt x="12" y="1"/>
                    </a:cubicBezTo>
                    <a:cubicBezTo>
                      <a:pt x="10" y="3"/>
                      <a:pt x="8" y="4"/>
                      <a:pt x="6" y="6"/>
                    </a:cubicBezTo>
                    <a:cubicBezTo>
                      <a:pt x="5" y="7"/>
                      <a:pt x="3" y="9"/>
                      <a:pt x="2" y="12"/>
                    </a:cubicBezTo>
                    <a:cubicBezTo>
                      <a:pt x="1" y="14"/>
                      <a:pt x="0" y="16"/>
                      <a:pt x="0" y="18"/>
                    </a:cubicBezTo>
                    <a:lnTo>
                      <a:pt x="0" y="27"/>
                    </a:lnTo>
                    <a:cubicBezTo>
                      <a:pt x="38" y="33"/>
                      <a:pt x="71" y="44"/>
                      <a:pt x="94" y="59"/>
                    </a:cubicBezTo>
                    <a:lnTo>
                      <a:pt x="94" y="18"/>
                    </a:ln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70" name="Freeform 16">
                <a:extLst>
                  <a:ext uri="{FF2B5EF4-FFF2-40B4-BE49-F238E27FC236}">
                    <a16:creationId xmlns:a16="http://schemas.microsoft.com/office/drawing/2014/main" id="{65FCBA69-0080-4C42-8252-D0460D166E8F}"/>
                  </a:ext>
                </a:extLst>
              </p:cNvPr>
              <p:cNvSpPr>
                <a:spLocks/>
              </p:cNvSpPr>
              <p:nvPr/>
            </p:nvSpPr>
            <p:spPr bwMode="auto">
              <a:xfrm>
                <a:off x="5294" y="544"/>
                <a:ext cx="33" cy="33"/>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2"/>
                      <a:pt x="12" y="53"/>
                      <a:pt x="27" y="53"/>
                    </a:cubicBezTo>
                    <a:cubicBezTo>
                      <a:pt x="42" y="53"/>
                      <a:pt x="54" y="42"/>
                      <a:pt x="54" y="27"/>
                    </a:cubicBezTo>
                    <a:cubicBezTo>
                      <a:pt x="54" y="12"/>
                      <a:pt x="42" y="0"/>
                      <a:pt x="27" y="0"/>
                    </a:cubicBezTo>
                    <a:cubicBezTo>
                      <a:pt x="12" y="0"/>
                      <a:pt x="0" y="12"/>
                      <a:pt x="0" y="27"/>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71" name="Freeform 17">
                <a:extLst>
                  <a:ext uri="{FF2B5EF4-FFF2-40B4-BE49-F238E27FC236}">
                    <a16:creationId xmlns:a16="http://schemas.microsoft.com/office/drawing/2014/main" id="{63119B35-0682-4A16-AEE8-7E5C5E833EEC}"/>
                  </a:ext>
                </a:extLst>
              </p:cNvPr>
              <p:cNvSpPr>
                <a:spLocks/>
              </p:cNvSpPr>
              <p:nvPr/>
            </p:nvSpPr>
            <p:spPr bwMode="auto">
              <a:xfrm>
                <a:off x="5135" y="616"/>
                <a:ext cx="205" cy="72"/>
              </a:xfrm>
              <a:custGeom>
                <a:avLst/>
                <a:gdLst>
                  <a:gd name="T0" fmla="*/ 311 w 331"/>
                  <a:gd name="T1" fmla="*/ 31 h 116"/>
                  <a:gd name="T2" fmla="*/ 311 w 331"/>
                  <a:gd name="T3" fmla="*/ 31 h 116"/>
                  <a:gd name="T4" fmla="*/ 236 w 331"/>
                  <a:gd name="T5" fmla="*/ 6 h 116"/>
                  <a:gd name="T6" fmla="*/ 192 w 331"/>
                  <a:gd name="T7" fmla="*/ 1 h 116"/>
                  <a:gd name="T8" fmla="*/ 165 w 331"/>
                  <a:gd name="T9" fmla="*/ 0 h 116"/>
                  <a:gd name="T10" fmla="*/ 135 w 331"/>
                  <a:gd name="T11" fmla="*/ 1 h 116"/>
                  <a:gd name="T12" fmla="*/ 90 w 331"/>
                  <a:gd name="T13" fmla="*/ 7 h 116"/>
                  <a:gd name="T14" fmla="*/ 15 w 331"/>
                  <a:gd name="T15" fmla="*/ 34 h 116"/>
                  <a:gd name="T16" fmla="*/ 0 w 331"/>
                  <a:gd name="T17" fmla="*/ 58 h 116"/>
                  <a:gd name="T18" fmla="*/ 165 w 331"/>
                  <a:gd name="T19" fmla="*/ 116 h 116"/>
                  <a:gd name="T20" fmla="*/ 331 w 331"/>
                  <a:gd name="T21" fmla="*/ 58 h 116"/>
                  <a:gd name="T22" fmla="*/ 311 w 331"/>
                  <a:gd name="T23"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116">
                    <a:moveTo>
                      <a:pt x="311" y="31"/>
                    </a:moveTo>
                    <a:lnTo>
                      <a:pt x="311" y="31"/>
                    </a:lnTo>
                    <a:cubicBezTo>
                      <a:pt x="295" y="20"/>
                      <a:pt x="268" y="11"/>
                      <a:pt x="236" y="6"/>
                    </a:cubicBezTo>
                    <a:cubicBezTo>
                      <a:pt x="223" y="4"/>
                      <a:pt x="208" y="2"/>
                      <a:pt x="192" y="1"/>
                    </a:cubicBezTo>
                    <a:cubicBezTo>
                      <a:pt x="183" y="1"/>
                      <a:pt x="174" y="0"/>
                      <a:pt x="165" y="0"/>
                    </a:cubicBezTo>
                    <a:cubicBezTo>
                      <a:pt x="155" y="0"/>
                      <a:pt x="145" y="1"/>
                      <a:pt x="135" y="1"/>
                    </a:cubicBezTo>
                    <a:cubicBezTo>
                      <a:pt x="119" y="2"/>
                      <a:pt x="104" y="4"/>
                      <a:pt x="90" y="7"/>
                    </a:cubicBezTo>
                    <a:cubicBezTo>
                      <a:pt x="57" y="13"/>
                      <a:pt x="31" y="22"/>
                      <a:pt x="15" y="34"/>
                    </a:cubicBezTo>
                    <a:cubicBezTo>
                      <a:pt x="5" y="41"/>
                      <a:pt x="0" y="50"/>
                      <a:pt x="0" y="58"/>
                    </a:cubicBezTo>
                    <a:cubicBezTo>
                      <a:pt x="0" y="90"/>
                      <a:pt x="74" y="116"/>
                      <a:pt x="165" y="116"/>
                    </a:cubicBezTo>
                    <a:cubicBezTo>
                      <a:pt x="257" y="116"/>
                      <a:pt x="331" y="90"/>
                      <a:pt x="331" y="58"/>
                    </a:cubicBezTo>
                    <a:cubicBezTo>
                      <a:pt x="331" y="48"/>
                      <a:pt x="324" y="39"/>
                      <a:pt x="311" y="31"/>
                    </a:cubicBez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D0ABC276-3FA3-4A63-9FA6-A63209E7D647}"/>
              </a:ext>
            </a:extLst>
          </p:cNvPr>
          <p:cNvSpPr>
            <a:spLocks noGrp="1"/>
          </p:cNvSpPr>
          <p:nvPr>
            <p:ph type="title"/>
          </p:nvPr>
        </p:nvSpPr>
        <p:spPr>
          <a:xfrm>
            <a:off x="193772" y="83503"/>
            <a:ext cx="4839224" cy="757806"/>
          </a:xfrm>
        </p:spPr>
        <p:txBody>
          <a:bodyPr/>
          <a:lstStyle/>
          <a:p>
            <a:r>
              <a:rPr lang="en-US"/>
              <a:t>Microsoft Threat Intelligence</a:t>
            </a:r>
            <a:br>
              <a:rPr lang="en-US"/>
            </a:br>
            <a:r>
              <a:rPr lang="en-US" sz="2000" i="1">
                <a:latin typeface="+mn-lt"/>
              </a:rPr>
              <a:t>Built on diverse signal sources and AI</a:t>
            </a:r>
          </a:p>
        </p:txBody>
      </p:sp>
      <p:sp>
        <p:nvSpPr>
          <p:cNvPr id="138" name="Oval 137">
            <a:extLst>
              <a:ext uri="{FF2B5EF4-FFF2-40B4-BE49-F238E27FC236}">
                <a16:creationId xmlns:a16="http://schemas.microsoft.com/office/drawing/2014/main" id="{27922E1E-4100-4603-BC42-F1472BB8D377}"/>
              </a:ext>
            </a:extLst>
          </p:cNvPr>
          <p:cNvSpPr/>
          <p:nvPr/>
        </p:nvSpPr>
        <p:spPr bwMode="auto">
          <a:xfrm>
            <a:off x="10601833" y="2793378"/>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D4B610EF-78B4-45B2-B016-2E6DD4B77741}"/>
              </a:ext>
            </a:extLst>
          </p:cNvPr>
          <p:cNvSpPr/>
          <p:nvPr/>
        </p:nvSpPr>
        <p:spPr bwMode="auto">
          <a:xfrm>
            <a:off x="10752910" y="264198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91AF3A72-37AB-4065-B5A7-7378FA7080BD}"/>
              </a:ext>
            </a:extLst>
          </p:cNvPr>
          <p:cNvSpPr/>
          <p:nvPr/>
        </p:nvSpPr>
        <p:spPr bwMode="auto">
          <a:xfrm>
            <a:off x="10725896" y="2745841"/>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CC498E0F-83F1-4894-9854-FEEC530D6D23}"/>
              </a:ext>
            </a:extLst>
          </p:cNvPr>
          <p:cNvSpPr/>
          <p:nvPr/>
        </p:nvSpPr>
        <p:spPr bwMode="auto">
          <a:xfrm>
            <a:off x="10646788" y="2737414"/>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2" name="Group 151">
            <a:extLst>
              <a:ext uri="{FF2B5EF4-FFF2-40B4-BE49-F238E27FC236}">
                <a16:creationId xmlns:a16="http://schemas.microsoft.com/office/drawing/2014/main" id="{76B6666C-C449-48BD-97E4-B7DE8FE1B8B0}"/>
              </a:ext>
            </a:extLst>
          </p:cNvPr>
          <p:cNvGrpSpPr/>
          <p:nvPr/>
        </p:nvGrpSpPr>
        <p:grpSpPr>
          <a:xfrm>
            <a:off x="10180994" y="2624315"/>
            <a:ext cx="1414605" cy="1414605"/>
            <a:chOff x="9664166" y="4475583"/>
            <a:chExt cx="1826994" cy="1826994"/>
          </a:xfrm>
        </p:grpSpPr>
        <p:sp>
          <p:nvSpPr>
            <p:cNvPr id="153" name="Oval 152">
              <a:extLst>
                <a:ext uri="{FF2B5EF4-FFF2-40B4-BE49-F238E27FC236}">
                  <a16:creationId xmlns:a16="http://schemas.microsoft.com/office/drawing/2014/main" id="{3161B1DC-5C0E-4ED4-A037-732EF7F05D1F}"/>
                </a:ext>
              </a:extLst>
            </p:cNvPr>
            <p:cNvSpPr/>
            <p:nvPr/>
          </p:nvSpPr>
          <p:spPr bwMode="auto">
            <a:xfrm>
              <a:off x="9664166" y="4475583"/>
              <a:ext cx="1826994" cy="1826994"/>
            </a:xfrm>
            <a:prstGeom prst="ellipse">
              <a:avLst/>
            </a:prstGeom>
            <a:solidFill>
              <a:schemeClr val="bg1"/>
            </a:solidFill>
            <a:ln w="10795" cap="flat">
              <a:noFill/>
              <a:prstDash val="solid"/>
              <a:miter/>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4" name="Group 153">
              <a:extLst>
                <a:ext uri="{FF2B5EF4-FFF2-40B4-BE49-F238E27FC236}">
                  <a16:creationId xmlns:a16="http://schemas.microsoft.com/office/drawing/2014/main" id="{ADF0F9FE-3581-48DF-9DD5-14CE88EEBEFD}"/>
                </a:ext>
              </a:extLst>
            </p:cNvPr>
            <p:cNvGrpSpPr/>
            <p:nvPr/>
          </p:nvGrpSpPr>
          <p:grpSpPr>
            <a:xfrm>
              <a:off x="9770429" y="4831192"/>
              <a:ext cx="1546123" cy="1079495"/>
              <a:chOff x="9692052" y="5055291"/>
              <a:chExt cx="1546123" cy="1079495"/>
            </a:xfrm>
          </p:grpSpPr>
          <p:sp>
            <p:nvSpPr>
              <p:cNvPr id="155" name="TextBox 154">
                <a:extLst>
                  <a:ext uri="{FF2B5EF4-FFF2-40B4-BE49-F238E27FC236}">
                    <a16:creationId xmlns:a16="http://schemas.microsoft.com/office/drawing/2014/main" id="{17B311CD-59E6-4928-836E-6B6D08D4A1C1}"/>
                  </a:ext>
                </a:extLst>
              </p:cNvPr>
              <p:cNvSpPr txBox="1"/>
              <p:nvPr/>
            </p:nvSpPr>
            <p:spPr>
              <a:xfrm>
                <a:off x="9692052" y="5734139"/>
                <a:ext cx="1546123" cy="40064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2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Original research into IT/IoT/OT</a:t>
                </a:r>
              </a:p>
            </p:txBody>
          </p:sp>
          <p:sp>
            <p:nvSpPr>
              <p:cNvPr id="156" name="TextBox 155">
                <a:extLst>
                  <a:ext uri="{FF2B5EF4-FFF2-40B4-BE49-F238E27FC236}">
                    <a16:creationId xmlns:a16="http://schemas.microsoft.com/office/drawing/2014/main" id="{95349EE4-AADE-44C4-AFCE-80659D8B433D}"/>
                  </a:ext>
                </a:extLst>
              </p:cNvPr>
              <p:cNvSpPr txBox="1"/>
              <p:nvPr/>
            </p:nvSpPr>
            <p:spPr>
              <a:xfrm>
                <a:off x="9823501" y="5055291"/>
                <a:ext cx="1335836" cy="631364"/>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rPr>
                  <a:t>Threat Research</a:t>
                </a:r>
              </a:p>
            </p:txBody>
          </p:sp>
        </p:grpSp>
      </p:grpSp>
    </p:spTree>
    <p:extLst>
      <p:ext uri="{BB962C8B-B14F-4D97-AF65-F5344CB8AC3E}">
        <p14:creationId xmlns:p14="http://schemas.microsoft.com/office/powerpoint/2010/main" val="334420149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7"/>
                                        </p:tgtEl>
                                        <p:attrNameLst>
                                          <p:attrName>style.visibility</p:attrName>
                                        </p:attrNameLst>
                                      </p:cBhvr>
                                      <p:to>
                                        <p:strVal val="visible"/>
                                      </p:to>
                                    </p:set>
                                    <p:animEffect transition="in" filter="fade">
                                      <p:cBhvr>
                                        <p:cTn id="11" dur="500"/>
                                        <p:tgtEl>
                                          <p:spTgt spid="247"/>
                                        </p:tgtEl>
                                      </p:cBhvr>
                                    </p:animEffect>
                                  </p:childTnLst>
                                </p:cTn>
                              </p:par>
                              <p:par>
                                <p:cTn id="12" presetID="10" presetClass="entr" presetSubtype="0" fill="hold" nodeType="withEffect">
                                  <p:stCondLst>
                                    <p:cond delay="100"/>
                                  </p:stCondLst>
                                  <p:childTnLst>
                                    <p:set>
                                      <p:cBhvr>
                                        <p:cTn id="13" dur="1" fill="hold">
                                          <p:stCondLst>
                                            <p:cond delay="0"/>
                                          </p:stCondLst>
                                        </p:cTn>
                                        <p:tgtEl>
                                          <p:spTgt spid="250"/>
                                        </p:tgtEl>
                                        <p:attrNameLst>
                                          <p:attrName>style.visibility</p:attrName>
                                        </p:attrNameLst>
                                      </p:cBhvr>
                                      <p:to>
                                        <p:strVal val="visible"/>
                                      </p:to>
                                    </p:set>
                                    <p:animEffect transition="in" filter="fade">
                                      <p:cBhvr>
                                        <p:cTn id="14" dur="500"/>
                                        <p:tgtEl>
                                          <p:spTgt spid="250"/>
                                        </p:tgtEl>
                                      </p:cBhvr>
                                    </p:animEffect>
                                  </p:childTnLst>
                                </p:cTn>
                              </p:par>
                              <p:par>
                                <p:cTn id="15" presetID="10" presetClass="entr" presetSubtype="0" fill="hold" nodeType="withEffect">
                                  <p:stCondLst>
                                    <p:cond delay="200"/>
                                  </p:stCondLst>
                                  <p:childTnLst>
                                    <p:set>
                                      <p:cBhvr>
                                        <p:cTn id="16" dur="1" fill="hold">
                                          <p:stCondLst>
                                            <p:cond delay="0"/>
                                          </p:stCondLst>
                                        </p:cTn>
                                        <p:tgtEl>
                                          <p:spTgt spid="253"/>
                                        </p:tgtEl>
                                        <p:attrNameLst>
                                          <p:attrName>style.visibility</p:attrName>
                                        </p:attrNameLst>
                                      </p:cBhvr>
                                      <p:to>
                                        <p:strVal val="visible"/>
                                      </p:to>
                                    </p:set>
                                    <p:animEffect transition="in" filter="fade">
                                      <p:cBhvr>
                                        <p:cTn id="17" dur="500"/>
                                        <p:tgtEl>
                                          <p:spTgt spid="253"/>
                                        </p:tgtEl>
                                      </p:cBhvr>
                                    </p:animEffect>
                                  </p:childTnLst>
                                </p:cTn>
                              </p:par>
                            </p:childTnLst>
                          </p:cTn>
                        </p:par>
                        <p:par>
                          <p:cTn id="18" fill="hold">
                            <p:stCondLst>
                              <p:cond delay="1200"/>
                            </p:stCondLst>
                            <p:childTnLst>
                              <p:par>
                                <p:cTn id="19" presetID="10" presetClass="entr" presetSubtype="0" fill="hold" grpId="1" nodeType="afterEffect">
                                  <p:stCondLst>
                                    <p:cond delay="0"/>
                                  </p:stCondLst>
                                  <p:childTnLst>
                                    <p:set>
                                      <p:cBhvr>
                                        <p:cTn id="20" dur="1" fill="hold">
                                          <p:stCondLst>
                                            <p:cond delay="0"/>
                                          </p:stCondLst>
                                        </p:cTn>
                                        <p:tgtEl>
                                          <p:spTgt spid="171"/>
                                        </p:tgtEl>
                                        <p:attrNameLst>
                                          <p:attrName>style.visibility</p:attrName>
                                        </p:attrNameLst>
                                      </p:cBhvr>
                                      <p:to>
                                        <p:strVal val="visible"/>
                                      </p:to>
                                    </p:set>
                                    <p:animEffect transition="in" filter="fade">
                                      <p:cBhvr>
                                        <p:cTn id="21" dur="500"/>
                                        <p:tgtEl>
                                          <p:spTgt spid="17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4"/>
                                        </p:tgtEl>
                                        <p:attrNameLst>
                                          <p:attrName>style.visibility</p:attrName>
                                        </p:attrNameLst>
                                      </p:cBhvr>
                                      <p:to>
                                        <p:strVal val="visible"/>
                                      </p:to>
                                    </p:set>
                                    <p:animEffect transition="in" filter="fade">
                                      <p:cBhvr>
                                        <p:cTn id="24" dur="500"/>
                                        <p:tgtEl>
                                          <p:spTgt spid="14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7"/>
                                        </p:tgtEl>
                                        <p:attrNameLst>
                                          <p:attrName>style.visibility</p:attrName>
                                        </p:attrNameLst>
                                      </p:cBhvr>
                                      <p:to>
                                        <p:strVal val="visible"/>
                                      </p:to>
                                    </p:set>
                                    <p:animEffect transition="in" filter="fade">
                                      <p:cBhvr>
                                        <p:cTn id="27" dur="500"/>
                                        <p:tgtEl>
                                          <p:spTgt spid="15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5"/>
                                        </p:tgtEl>
                                        <p:attrNameLst>
                                          <p:attrName>style.visibility</p:attrName>
                                        </p:attrNameLst>
                                      </p:cBhvr>
                                      <p:to>
                                        <p:strVal val="visible"/>
                                      </p:to>
                                    </p:set>
                                    <p:animEffect transition="in" filter="fade">
                                      <p:cBhvr>
                                        <p:cTn id="30" dur="500"/>
                                        <p:tgtEl>
                                          <p:spTgt spid="16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animEffect transition="in" filter="fade">
                                      <p:cBhvr>
                                        <p:cTn id="33" dur="500"/>
                                        <p:tgtEl>
                                          <p:spTgt spid="16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fade">
                                      <p:cBhvr>
                                        <p:cTn id="36" dur="500"/>
                                        <p:tgtEl>
                                          <p:spTgt spid="17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7"/>
                                        </p:tgtEl>
                                        <p:attrNameLst>
                                          <p:attrName>style.visibility</p:attrName>
                                        </p:attrNameLst>
                                      </p:cBhvr>
                                      <p:to>
                                        <p:strVal val="visible"/>
                                      </p:to>
                                    </p:set>
                                    <p:animEffect transition="in" filter="fade">
                                      <p:cBhvr>
                                        <p:cTn id="39" dur="500"/>
                                        <p:tgtEl>
                                          <p:spTgt spid="17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3"/>
                                        </p:tgtEl>
                                        <p:attrNameLst>
                                          <p:attrName>style.visibility</p:attrName>
                                        </p:attrNameLst>
                                      </p:cBhvr>
                                      <p:to>
                                        <p:strVal val="visible"/>
                                      </p:to>
                                    </p:set>
                                    <p:animEffect transition="in" filter="fade">
                                      <p:cBhvr>
                                        <p:cTn id="42" dur="500"/>
                                        <p:tgtEl>
                                          <p:spTgt spid="17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8"/>
                                        </p:tgtEl>
                                        <p:attrNameLst>
                                          <p:attrName>style.visibility</p:attrName>
                                        </p:attrNameLst>
                                      </p:cBhvr>
                                      <p:to>
                                        <p:strVal val="visible"/>
                                      </p:to>
                                    </p:set>
                                    <p:animEffect transition="in" filter="fade">
                                      <p:cBhvr>
                                        <p:cTn id="45" dur="500"/>
                                        <p:tgtEl>
                                          <p:spTgt spid="15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2"/>
                                        </p:tgtEl>
                                        <p:attrNameLst>
                                          <p:attrName>style.visibility</p:attrName>
                                        </p:attrNameLst>
                                      </p:cBhvr>
                                      <p:to>
                                        <p:strVal val="visible"/>
                                      </p:to>
                                    </p:set>
                                    <p:animEffect transition="in" filter="fade">
                                      <p:cBhvr>
                                        <p:cTn id="48" dur="500"/>
                                        <p:tgtEl>
                                          <p:spTgt spid="16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3"/>
                                        </p:tgtEl>
                                        <p:attrNameLst>
                                          <p:attrName>style.visibility</p:attrName>
                                        </p:attrNameLst>
                                      </p:cBhvr>
                                      <p:to>
                                        <p:strVal val="visible"/>
                                      </p:to>
                                    </p:set>
                                    <p:animEffect transition="in" filter="fade">
                                      <p:cBhvr>
                                        <p:cTn id="51" dur="500"/>
                                        <p:tgtEl>
                                          <p:spTgt spid="16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70"/>
                                        </p:tgtEl>
                                        <p:attrNameLst>
                                          <p:attrName>style.visibility</p:attrName>
                                        </p:attrNameLst>
                                      </p:cBhvr>
                                      <p:to>
                                        <p:strVal val="visible"/>
                                      </p:to>
                                    </p:set>
                                    <p:animEffect transition="in" filter="fade">
                                      <p:cBhvr>
                                        <p:cTn id="54" dur="500"/>
                                        <p:tgtEl>
                                          <p:spTgt spid="170"/>
                                        </p:tgtEl>
                                      </p:cBhvr>
                                    </p:animEffect>
                                  </p:childTnLst>
                                </p:cTn>
                              </p:par>
                              <p:par>
                                <p:cTn id="55" presetID="10" presetClass="entr" presetSubtype="0" fill="hold" grpId="1" nodeType="withEffect">
                                  <p:stCondLst>
                                    <p:cond delay="0"/>
                                  </p:stCondLst>
                                  <p:childTnLst>
                                    <p:set>
                                      <p:cBhvr>
                                        <p:cTn id="56" dur="1" fill="hold">
                                          <p:stCondLst>
                                            <p:cond delay="0"/>
                                          </p:stCondLst>
                                        </p:cTn>
                                        <p:tgtEl>
                                          <p:spTgt spid="172"/>
                                        </p:tgtEl>
                                        <p:attrNameLst>
                                          <p:attrName>style.visibility</p:attrName>
                                        </p:attrNameLst>
                                      </p:cBhvr>
                                      <p:to>
                                        <p:strVal val="visible"/>
                                      </p:to>
                                    </p:set>
                                    <p:animEffect transition="in" filter="fade">
                                      <p:cBhvr>
                                        <p:cTn id="57" dur="500"/>
                                        <p:tgtEl>
                                          <p:spTgt spid="17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4"/>
                                        </p:tgtEl>
                                        <p:attrNameLst>
                                          <p:attrName>style.visibility</p:attrName>
                                        </p:attrNameLst>
                                      </p:cBhvr>
                                      <p:to>
                                        <p:strVal val="visible"/>
                                      </p:to>
                                    </p:set>
                                    <p:animEffect transition="in" filter="fade">
                                      <p:cBhvr>
                                        <p:cTn id="60" dur="500"/>
                                        <p:tgtEl>
                                          <p:spTgt spid="17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76"/>
                                        </p:tgtEl>
                                        <p:attrNameLst>
                                          <p:attrName>style.visibility</p:attrName>
                                        </p:attrNameLst>
                                      </p:cBhvr>
                                      <p:to>
                                        <p:strVal val="visible"/>
                                      </p:to>
                                    </p:set>
                                    <p:animEffect transition="in" filter="fade">
                                      <p:cBhvr>
                                        <p:cTn id="63" dur="500"/>
                                        <p:tgtEl>
                                          <p:spTgt spid="17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8"/>
                                        </p:tgtEl>
                                        <p:attrNameLst>
                                          <p:attrName>style.visibility</p:attrName>
                                        </p:attrNameLst>
                                      </p:cBhvr>
                                      <p:to>
                                        <p:strVal val="visible"/>
                                      </p:to>
                                    </p:set>
                                    <p:animEffect transition="in" filter="fade">
                                      <p:cBhvr>
                                        <p:cTn id="66" dur="500"/>
                                        <p:tgtEl>
                                          <p:spTgt spid="17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46"/>
                                        </p:tgtEl>
                                        <p:attrNameLst>
                                          <p:attrName>style.visibility</p:attrName>
                                        </p:attrNameLst>
                                      </p:cBhvr>
                                      <p:to>
                                        <p:strVal val="visible"/>
                                      </p:to>
                                    </p:set>
                                    <p:animEffect transition="in" filter="fade">
                                      <p:cBhvr>
                                        <p:cTn id="69" dur="500"/>
                                        <p:tgtEl>
                                          <p:spTgt spid="14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61"/>
                                        </p:tgtEl>
                                        <p:attrNameLst>
                                          <p:attrName>style.visibility</p:attrName>
                                        </p:attrNameLst>
                                      </p:cBhvr>
                                      <p:to>
                                        <p:strVal val="visible"/>
                                      </p:to>
                                    </p:set>
                                    <p:animEffect transition="in" filter="fade">
                                      <p:cBhvr>
                                        <p:cTn id="72" dur="500"/>
                                        <p:tgtEl>
                                          <p:spTgt spid="16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9"/>
                                        </p:tgtEl>
                                        <p:attrNameLst>
                                          <p:attrName>style.visibility</p:attrName>
                                        </p:attrNameLst>
                                      </p:cBhvr>
                                      <p:to>
                                        <p:strVal val="visible"/>
                                      </p:to>
                                    </p:set>
                                    <p:animEffect transition="in" filter="fade">
                                      <p:cBhvr>
                                        <p:cTn id="75" dur="500"/>
                                        <p:tgtEl>
                                          <p:spTgt spid="15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45"/>
                                        </p:tgtEl>
                                        <p:attrNameLst>
                                          <p:attrName>style.visibility</p:attrName>
                                        </p:attrNameLst>
                                      </p:cBhvr>
                                      <p:to>
                                        <p:strVal val="visible"/>
                                      </p:to>
                                    </p:set>
                                    <p:animEffect transition="in" filter="fade">
                                      <p:cBhvr>
                                        <p:cTn id="78" dur="500"/>
                                        <p:tgtEl>
                                          <p:spTgt spid="145"/>
                                        </p:tgtEl>
                                      </p:cBhvr>
                                    </p:animEffect>
                                  </p:childTnLst>
                                </p:cTn>
                              </p:par>
                              <p:par>
                                <p:cTn id="79" presetID="10" presetClass="exit" presetSubtype="0" repeatCount="2000" fill="hold" grpId="0" nodeType="withEffect">
                                  <p:stCondLst>
                                    <p:cond delay="0"/>
                                  </p:stCondLst>
                                  <p:childTnLst>
                                    <p:animEffect transition="out" filter="fade">
                                      <p:cBhvr>
                                        <p:cTn id="80" dur="1500"/>
                                        <p:tgtEl>
                                          <p:spTgt spid="171"/>
                                        </p:tgtEl>
                                      </p:cBhvr>
                                    </p:animEffect>
                                    <p:set>
                                      <p:cBhvr>
                                        <p:cTn id="81" dur="1" fill="hold">
                                          <p:stCondLst>
                                            <p:cond delay="1499"/>
                                          </p:stCondLst>
                                        </p:cTn>
                                        <p:tgtEl>
                                          <p:spTgt spid="171"/>
                                        </p:tgtEl>
                                        <p:attrNameLst>
                                          <p:attrName>style.visibility</p:attrName>
                                        </p:attrNameLst>
                                      </p:cBhvr>
                                      <p:to>
                                        <p:strVal val="hidden"/>
                                      </p:to>
                                    </p:set>
                                  </p:childTnLst>
                                </p:cTn>
                              </p:par>
                              <p:par>
                                <p:cTn id="82" presetID="37" presetClass="path" presetSubtype="0" repeatCount="2000" decel="100000" fill="hold" grpId="2" nodeType="withEffect">
                                  <p:stCondLst>
                                    <p:cond delay="0"/>
                                  </p:stCondLst>
                                  <p:childTnLst>
                                    <p:animMotion origin="layout" path="M 3.75E-6 -0.00069 C -0.04467 -0.03194 -0.08659 -0.04143 -0.1448 -0.03449 C -0.21967 -0.02523 -0.24935 0.02477 -0.26602 0.06227 " pathEditMode="relative" rAng="0" ptsTypes="AAA">
                                      <p:cBhvr>
                                        <p:cTn id="83" dur="1500" fill="hold"/>
                                        <p:tgtEl>
                                          <p:spTgt spid="171"/>
                                        </p:tgtEl>
                                        <p:attrNameLst>
                                          <p:attrName>ppt_x</p:attrName>
                                          <p:attrName>ppt_y</p:attrName>
                                        </p:attrNameLst>
                                      </p:cBhvr>
                                      <p:rCtr x="-13307" y="1343"/>
                                    </p:animMotion>
                                  </p:childTnLst>
                                </p:cTn>
                              </p:par>
                              <p:par>
                                <p:cTn id="84" presetID="10" presetClass="exit" presetSubtype="0" repeatCount="2000" fill="hold" grpId="1" nodeType="withEffect">
                                  <p:stCondLst>
                                    <p:cond delay="250"/>
                                  </p:stCondLst>
                                  <p:childTnLst>
                                    <p:animEffect transition="out" filter="fade">
                                      <p:cBhvr>
                                        <p:cTn id="85" dur="1500"/>
                                        <p:tgtEl>
                                          <p:spTgt spid="144"/>
                                        </p:tgtEl>
                                      </p:cBhvr>
                                    </p:animEffect>
                                    <p:set>
                                      <p:cBhvr>
                                        <p:cTn id="86" dur="1" fill="hold">
                                          <p:stCondLst>
                                            <p:cond delay="1499"/>
                                          </p:stCondLst>
                                        </p:cTn>
                                        <p:tgtEl>
                                          <p:spTgt spid="144"/>
                                        </p:tgtEl>
                                        <p:attrNameLst>
                                          <p:attrName>style.visibility</p:attrName>
                                        </p:attrNameLst>
                                      </p:cBhvr>
                                      <p:to>
                                        <p:strVal val="hidden"/>
                                      </p:to>
                                    </p:set>
                                  </p:childTnLst>
                                </p:cTn>
                              </p:par>
                              <p:par>
                                <p:cTn id="87" presetID="37" presetClass="path" presetSubtype="0" repeatCount="2000" decel="100000" fill="hold" grpId="2" nodeType="withEffect">
                                  <p:stCondLst>
                                    <p:cond delay="250"/>
                                  </p:stCondLst>
                                  <p:childTnLst>
                                    <p:animMotion origin="layout" path="M 3.34695E-6 -7.71675E-7 C 0.00804 -0.03745 0.02297 -0.13777 0.06484 -0.17794 C 0.10658 -0.21811 0.15152 -0.18815 0.16594 -0.1507 " pathEditMode="relative" rAng="0" ptsTypes="AAA">
                                      <p:cBhvr>
                                        <p:cTn id="88" dur="1500" fill="hold"/>
                                        <p:tgtEl>
                                          <p:spTgt spid="144"/>
                                        </p:tgtEl>
                                        <p:attrNameLst>
                                          <p:attrName>ppt_x</p:attrName>
                                          <p:attrName>ppt_y</p:attrName>
                                        </p:attrNameLst>
                                      </p:cBhvr>
                                      <p:rCtr x="8297" y="-9850"/>
                                    </p:animMotion>
                                  </p:childTnLst>
                                </p:cTn>
                              </p:par>
                              <p:par>
                                <p:cTn id="89" presetID="10" presetClass="exit" presetSubtype="0" repeatCount="2000" fill="hold" grpId="1" nodeType="withEffect">
                                  <p:stCondLst>
                                    <p:cond delay="500"/>
                                  </p:stCondLst>
                                  <p:childTnLst>
                                    <p:animEffect transition="out" filter="fade">
                                      <p:cBhvr>
                                        <p:cTn id="90" dur="1500"/>
                                        <p:tgtEl>
                                          <p:spTgt spid="157"/>
                                        </p:tgtEl>
                                      </p:cBhvr>
                                    </p:animEffect>
                                    <p:set>
                                      <p:cBhvr>
                                        <p:cTn id="91" dur="1" fill="hold">
                                          <p:stCondLst>
                                            <p:cond delay="1499"/>
                                          </p:stCondLst>
                                        </p:cTn>
                                        <p:tgtEl>
                                          <p:spTgt spid="157"/>
                                        </p:tgtEl>
                                        <p:attrNameLst>
                                          <p:attrName>style.visibility</p:attrName>
                                        </p:attrNameLst>
                                      </p:cBhvr>
                                      <p:to>
                                        <p:strVal val="hidden"/>
                                      </p:to>
                                    </p:set>
                                  </p:childTnLst>
                                </p:cTn>
                              </p:par>
                              <p:par>
                                <p:cTn id="92" presetID="37" presetClass="path" presetSubtype="0" repeatCount="2000" decel="100000" fill="hold" grpId="2" nodeType="withEffect">
                                  <p:stCondLst>
                                    <p:cond delay="500"/>
                                  </p:stCondLst>
                                  <p:childTnLst>
                                    <p:animMotion origin="layout" path="M -2.52744E-6 -0.00068 C 0.00268 -0.03745 -0.00255 -0.30005 0.07251 -0.39106 C 0.1519 -0.48638 0.2322 -0.44281 0.25517 -0.39265 " pathEditMode="relative" rAng="0" ptsTypes="AAA">
                                      <p:cBhvr>
                                        <p:cTn id="93" dur="1500" fill="hold"/>
                                        <p:tgtEl>
                                          <p:spTgt spid="157"/>
                                        </p:tgtEl>
                                        <p:attrNameLst>
                                          <p:attrName>ppt_x</p:attrName>
                                          <p:attrName>ppt_y</p:attrName>
                                        </p:attrNameLst>
                                      </p:cBhvr>
                                      <p:rCtr x="12752" y="-22356"/>
                                    </p:animMotion>
                                  </p:childTnLst>
                                </p:cTn>
                              </p:par>
                              <p:par>
                                <p:cTn id="94" presetID="10" presetClass="exit" presetSubtype="0" repeatCount="2000" fill="hold" grpId="1" nodeType="withEffect">
                                  <p:stCondLst>
                                    <p:cond delay="0"/>
                                  </p:stCondLst>
                                  <p:childTnLst>
                                    <p:animEffect transition="out" filter="fade">
                                      <p:cBhvr>
                                        <p:cTn id="95" dur="1500"/>
                                        <p:tgtEl>
                                          <p:spTgt spid="165"/>
                                        </p:tgtEl>
                                      </p:cBhvr>
                                    </p:animEffect>
                                    <p:set>
                                      <p:cBhvr>
                                        <p:cTn id="96" dur="1" fill="hold">
                                          <p:stCondLst>
                                            <p:cond delay="1499"/>
                                          </p:stCondLst>
                                        </p:cTn>
                                        <p:tgtEl>
                                          <p:spTgt spid="165"/>
                                        </p:tgtEl>
                                        <p:attrNameLst>
                                          <p:attrName>style.visibility</p:attrName>
                                        </p:attrNameLst>
                                      </p:cBhvr>
                                      <p:to>
                                        <p:strVal val="hidden"/>
                                      </p:to>
                                    </p:set>
                                  </p:childTnLst>
                                </p:cTn>
                              </p:par>
                              <p:par>
                                <p:cTn id="97" presetID="37" presetClass="path" presetSubtype="0" repeatCount="2000" decel="100000" fill="hold" grpId="2" nodeType="withEffect">
                                  <p:stCondLst>
                                    <p:cond delay="0"/>
                                  </p:stCondLst>
                                  <p:childTnLst>
                                    <p:animMotion origin="layout" path="M -0.00013 -2.22222E-6 C -0.00781 -0.09884 -0.00729 -0.24861 -0.07591 -0.33866 C -0.15026 -0.42662 -0.24987 -0.36065 -0.25846 -0.32338 " pathEditMode="relative" rAng="0" ptsTypes="AAA">
                                      <p:cBhvr>
                                        <p:cTn id="98" dur="1500" fill="hold"/>
                                        <p:tgtEl>
                                          <p:spTgt spid="165"/>
                                        </p:tgtEl>
                                        <p:attrNameLst>
                                          <p:attrName>ppt_x</p:attrName>
                                          <p:attrName>ppt_y</p:attrName>
                                        </p:attrNameLst>
                                      </p:cBhvr>
                                      <p:rCtr x="-12917" y="-19120"/>
                                    </p:animMotion>
                                  </p:childTnLst>
                                </p:cTn>
                              </p:par>
                              <p:par>
                                <p:cTn id="99" presetID="10" presetClass="exit" presetSubtype="0" repeatCount="2000" fill="hold" grpId="1" nodeType="withEffect">
                                  <p:stCondLst>
                                    <p:cond delay="250"/>
                                  </p:stCondLst>
                                  <p:childTnLst>
                                    <p:animEffect transition="out" filter="fade">
                                      <p:cBhvr>
                                        <p:cTn id="100" dur="1500"/>
                                        <p:tgtEl>
                                          <p:spTgt spid="160"/>
                                        </p:tgtEl>
                                      </p:cBhvr>
                                    </p:animEffect>
                                    <p:set>
                                      <p:cBhvr>
                                        <p:cTn id="101" dur="1" fill="hold">
                                          <p:stCondLst>
                                            <p:cond delay="1499"/>
                                          </p:stCondLst>
                                        </p:cTn>
                                        <p:tgtEl>
                                          <p:spTgt spid="160"/>
                                        </p:tgtEl>
                                        <p:attrNameLst>
                                          <p:attrName>style.visibility</p:attrName>
                                        </p:attrNameLst>
                                      </p:cBhvr>
                                      <p:to>
                                        <p:strVal val="hidden"/>
                                      </p:to>
                                    </p:set>
                                  </p:childTnLst>
                                </p:cTn>
                              </p:par>
                              <p:par>
                                <p:cTn id="102" presetID="37" presetClass="path" presetSubtype="0" repeatCount="2000" decel="100000" fill="hold" grpId="2" nodeType="withEffect">
                                  <p:stCondLst>
                                    <p:cond delay="250"/>
                                  </p:stCondLst>
                                  <p:childTnLst>
                                    <p:animMotion origin="layout" path="M -0.00013 4.29868E-6 C -0.01826 -0.04449 -0.0591 -0.3173 -0.012 -0.43487 C 0.03995 -0.53677 0.08756 -0.48026 0.10926 -0.45189 " pathEditMode="relative" rAng="0" ptsTypes="AAA">
                                      <p:cBhvr>
                                        <p:cTn id="103" dur="1500" fill="hold"/>
                                        <p:tgtEl>
                                          <p:spTgt spid="160"/>
                                        </p:tgtEl>
                                        <p:attrNameLst>
                                          <p:attrName>ppt_x</p:attrName>
                                          <p:attrName>ppt_y</p:attrName>
                                        </p:attrNameLst>
                                      </p:cBhvr>
                                      <p:rCtr x="3778" y="-24671"/>
                                    </p:animMotion>
                                  </p:childTnLst>
                                </p:cTn>
                              </p:par>
                              <p:par>
                                <p:cTn id="104" presetID="10" presetClass="exit" presetSubtype="0" repeatCount="2000" fill="hold" grpId="1" nodeType="withEffect">
                                  <p:stCondLst>
                                    <p:cond delay="0"/>
                                  </p:stCondLst>
                                  <p:childTnLst>
                                    <p:animEffect transition="out" filter="fade">
                                      <p:cBhvr>
                                        <p:cTn id="105" dur="1500"/>
                                        <p:tgtEl>
                                          <p:spTgt spid="175"/>
                                        </p:tgtEl>
                                      </p:cBhvr>
                                    </p:animEffect>
                                    <p:set>
                                      <p:cBhvr>
                                        <p:cTn id="106" dur="1" fill="hold">
                                          <p:stCondLst>
                                            <p:cond delay="1499"/>
                                          </p:stCondLst>
                                        </p:cTn>
                                        <p:tgtEl>
                                          <p:spTgt spid="175"/>
                                        </p:tgtEl>
                                        <p:attrNameLst>
                                          <p:attrName>style.visibility</p:attrName>
                                        </p:attrNameLst>
                                      </p:cBhvr>
                                      <p:to>
                                        <p:strVal val="hidden"/>
                                      </p:to>
                                    </p:set>
                                  </p:childTnLst>
                                </p:cTn>
                              </p:par>
                              <p:par>
                                <p:cTn id="107" presetID="37" presetClass="path" presetSubtype="0" repeatCount="2000" decel="100000" fill="hold" grpId="2" nodeType="withEffect">
                                  <p:stCondLst>
                                    <p:cond delay="0"/>
                                  </p:stCondLst>
                                  <p:childTnLst>
                                    <p:animMotion origin="layout" path="M 4.85576E-6 -0.00022 C 0.04161 0.00931 0.09343 0.01589 0.1353 0.17318 " pathEditMode="relative" rAng="0" ptsTypes="AA">
                                      <p:cBhvr>
                                        <p:cTn id="108" dur="1500" fill="hold"/>
                                        <p:tgtEl>
                                          <p:spTgt spid="175"/>
                                        </p:tgtEl>
                                        <p:attrNameLst>
                                          <p:attrName>ppt_x</p:attrName>
                                          <p:attrName>ppt_y</p:attrName>
                                        </p:attrNameLst>
                                      </p:cBhvr>
                                      <p:rCtr x="6765" y="8670"/>
                                    </p:animMotion>
                                  </p:childTnLst>
                                </p:cTn>
                              </p:par>
                              <p:par>
                                <p:cTn id="109" presetID="10" presetClass="exit" presetSubtype="0" repeatCount="2000" fill="hold" grpId="1" nodeType="withEffect">
                                  <p:stCondLst>
                                    <p:cond delay="750"/>
                                  </p:stCondLst>
                                  <p:childTnLst>
                                    <p:animEffect transition="out" filter="fade">
                                      <p:cBhvr>
                                        <p:cTn id="110" dur="1500"/>
                                        <p:tgtEl>
                                          <p:spTgt spid="177"/>
                                        </p:tgtEl>
                                      </p:cBhvr>
                                    </p:animEffect>
                                    <p:set>
                                      <p:cBhvr>
                                        <p:cTn id="111" dur="1" fill="hold">
                                          <p:stCondLst>
                                            <p:cond delay="1499"/>
                                          </p:stCondLst>
                                        </p:cTn>
                                        <p:tgtEl>
                                          <p:spTgt spid="177"/>
                                        </p:tgtEl>
                                        <p:attrNameLst>
                                          <p:attrName>style.visibility</p:attrName>
                                        </p:attrNameLst>
                                      </p:cBhvr>
                                      <p:to>
                                        <p:strVal val="hidden"/>
                                      </p:to>
                                    </p:set>
                                  </p:childTnLst>
                                </p:cTn>
                              </p:par>
                              <p:par>
                                <p:cTn id="112" presetID="37" presetClass="path" presetSubtype="0" repeatCount="2000" decel="100000" fill="hold" grpId="2" nodeType="withEffect">
                                  <p:stCondLst>
                                    <p:cond delay="750"/>
                                  </p:stCondLst>
                                  <p:childTnLst>
                                    <p:animMotion origin="layout" path="M 4.07199E-6 -0.00068 C 0.01289 -0.03586 0.07135 -0.11167 0.14845 -0.11961 C 0.22581 -0.11825 0.28082 -0.05561 0.29346 -0.0025 " pathEditMode="relative" rAng="0" ptsTypes="AAA">
                                      <p:cBhvr>
                                        <p:cTn id="113" dur="1500" fill="hold"/>
                                        <p:tgtEl>
                                          <p:spTgt spid="177"/>
                                        </p:tgtEl>
                                        <p:attrNameLst>
                                          <p:attrName>ppt_x</p:attrName>
                                          <p:attrName>ppt_y</p:attrName>
                                        </p:attrNameLst>
                                      </p:cBhvr>
                                      <p:rCtr x="14667" y="-5946"/>
                                    </p:animMotion>
                                  </p:childTnLst>
                                </p:cTn>
                              </p:par>
                              <p:par>
                                <p:cTn id="114" presetID="10" presetClass="exit" presetSubtype="0" repeatCount="2000" fill="hold" grpId="1" nodeType="withEffect">
                                  <p:stCondLst>
                                    <p:cond delay="0"/>
                                  </p:stCondLst>
                                  <p:childTnLst>
                                    <p:animEffect transition="out" filter="fade">
                                      <p:cBhvr>
                                        <p:cTn id="115" dur="1500"/>
                                        <p:tgtEl>
                                          <p:spTgt spid="173"/>
                                        </p:tgtEl>
                                      </p:cBhvr>
                                    </p:animEffect>
                                    <p:set>
                                      <p:cBhvr>
                                        <p:cTn id="116" dur="1" fill="hold">
                                          <p:stCondLst>
                                            <p:cond delay="1499"/>
                                          </p:stCondLst>
                                        </p:cTn>
                                        <p:tgtEl>
                                          <p:spTgt spid="173"/>
                                        </p:tgtEl>
                                        <p:attrNameLst>
                                          <p:attrName>style.visibility</p:attrName>
                                        </p:attrNameLst>
                                      </p:cBhvr>
                                      <p:to>
                                        <p:strVal val="hidden"/>
                                      </p:to>
                                    </p:set>
                                  </p:childTnLst>
                                </p:cTn>
                              </p:par>
                              <p:par>
                                <p:cTn id="117" presetID="37" presetClass="path" presetSubtype="0" repeatCount="2000" decel="100000" fill="hold" grpId="2" nodeType="withEffect">
                                  <p:stCondLst>
                                    <p:cond delay="0"/>
                                  </p:stCondLst>
                                  <p:childTnLst>
                                    <p:animMotion origin="layout" path="M -4.09242E-6 -0.00023 C -0.03446 0.0093 -0.07722 0.01588 -0.11182 0.17317 " pathEditMode="relative" rAng="0" ptsTypes="AA">
                                      <p:cBhvr>
                                        <p:cTn id="118" dur="1500" fill="hold"/>
                                        <p:tgtEl>
                                          <p:spTgt spid="173"/>
                                        </p:tgtEl>
                                        <p:attrNameLst>
                                          <p:attrName>ppt_x</p:attrName>
                                          <p:attrName>ppt_y</p:attrName>
                                        </p:attrNameLst>
                                      </p:cBhvr>
                                      <p:rCtr x="-5591" y="8670"/>
                                    </p:animMotion>
                                  </p:childTnLst>
                                </p:cTn>
                              </p:par>
                              <p:par>
                                <p:cTn id="119" presetID="10" presetClass="exit" presetSubtype="0" repeatCount="2000" fill="hold" grpId="1" nodeType="withEffect">
                                  <p:stCondLst>
                                    <p:cond delay="500"/>
                                  </p:stCondLst>
                                  <p:childTnLst>
                                    <p:animEffect transition="out" filter="fade">
                                      <p:cBhvr>
                                        <p:cTn id="120" dur="1500"/>
                                        <p:tgtEl>
                                          <p:spTgt spid="158"/>
                                        </p:tgtEl>
                                      </p:cBhvr>
                                    </p:animEffect>
                                    <p:set>
                                      <p:cBhvr>
                                        <p:cTn id="121" dur="1" fill="hold">
                                          <p:stCondLst>
                                            <p:cond delay="1499"/>
                                          </p:stCondLst>
                                        </p:cTn>
                                        <p:tgtEl>
                                          <p:spTgt spid="158"/>
                                        </p:tgtEl>
                                        <p:attrNameLst>
                                          <p:attrName>style.visibility</p:attrName>
                                        </p:attrNameLst>
                                      </p:cBhvr>
                                      <p:to>
                                        <p:strVal val="hidden"/>
                                      </p:to>
                                    </p:set>
                                  </p:childTnLst>
                                </p:cTn>
                              </p:par>
                              <p:par>
                                <p:cTn id="122" presetID="37" presetClass="path" presetSubtype="0" repeatCount="2000" decel="100000" fill="hold" grpId="2" nodeType="withEffect">
                                  <p:stCondLst>
                                    <p:cond delay="500"/>
                                  </p:stCondLst>
                                  <p:childTnLst>
                                    <p:animMotion origin="layout" path="M -9.9566E-7 -0.00068 C -0.00536 -0.04607 -0.02425 -0.14049 -0.06778 -0.18112 C -0.11105 -0.22174 -0.16594 -0.18724 -0.18075 -0.14934 " pathEditMode="relative" rAng="0" ptsTypes="AAA">
                                      <p:cBhvr>
                                        <p:cTn id="123" dur="1500" fill="hold"/>
                                        <p:tgtEl>
                                          <p:spTgt spid="158"/>
                                        </p:tgtEl>
                                        <p:attrNameLst>
                                          <p:attrName>ppt_x</p:attrName>
                                          <p:attrName>ppt_y</p:attrName>
                                        </p:attrNameLst>
                                      </p:cBhvr>
                                      <p:rCtr x="-9038" y="-9941"/>
                                    </p:animMotion>
                                  </p:childTnLst>
                                </p:cTn>
                              </p:par>
                              <p:par>
                                <p:cTn id="124" presetID="10" presetClass="exit" presetSubtype="0" repeatCount="2000" fill="hold" grpId="1" nodeType="withEffect">
                                  <p:stCondLst>
                                    <p:cond delay="750"/>
                                  </p:stCondLst>
                                  <p:childTnLst>
                                    <p:animEffect transition="out" filter="fade">
                                      <p:cBhvr>
                                        <p:cTn id="125" dur="1500"/>
                                        <p:tgtEl>
                                          <p:spTgt spid="162"/>
                                        </p:tgtEl>
                                      </p:cBhvr>
                                    </p:animEffect>
                                    <p:set>
                                      <p:cBhvr>
                                        <p:cTn id="126" dur="1" fill="hold">
                                          <p:stCondLst>
                                            <p:cond delay="1499"/>
                                          </p:stCondLst>
                                        </p:cTn>
                                        <p:tgtEl>
                                          <p:spTgt spid="162"/>
                                        </p:tgtEl>
                                        <p:attrNameLst>
                                          <p:attrName>style.visibility</p:attrName>
                                        </p:attrNameLst>
                                      </p:cBhvr>
                                      <p:to>
                                        <p:strVal val="hidden"/>
                                      </p:to>
                                    </p:set>
                                  </p:childTnLst>
                                </p:cTn>
                              </p:par>
                              <p:par>
                                <p:cTn id="127" presetID="37" presetClass="path" presetSubtype="0" repeatCount="2000" decel="100000" fill="hold" grpId="2" nodeType="withEffect">
                                  <p:stCondLst>
                                    <p:cond delay="750"/>
                                  </p:stCondLst>
                                  <p:childTnLst>
                                    <p:animMotion origin="layout" path="M -2.59382E-6 2.17431E-6 C 0.01353 -0.04335 0.07761 -0.35043 0.02898 -0.48275 C -0.00983 -0.58057 -0.06574 -0.48593 -0.08144 -0.45869 " pathEditMode="relative" rAng="0" ptsTypes="AAA">
                                      <p:cBhvr>
                                        <p:cTn id="128" dur="1500" fill="hold"/>
                                        <p:tgtEl>
                                          <p:spTgt spid="162"/>
                                        </p:tgtEl>
                                        <p:attrNameLst>
                                          <p:attrName>ppt_x</p:attrName>
                                          <p:attrName>ppt_y</p:attrName>
                                        </p:attrNameLst>
                                      </p:cBhvr>
                                      <p:rCtr x="-1723" y="-26305"/>
                                    </p:animMotion>
                                  </p:childTnLst>
                                </p:cTn>
                              </p:par>
                              <p:par>
                                <p:cTn id="129" presetID="10" presetClass="exit" presetSubtype="0" repeatCount="2000" fill="hold" grpId="1" nodeType="withEffect">
                                  <p:stCondLst>
                                    <p:cond delay="1500"/>
                                  </p:stCondLst>
                                  <p:childTnLst>
                                    <p:animEffect transition="out" filter="fade">
                                      <p:cBhvr>
                                        <p:cTn id="130" dur="1500"/>
                                        <p:tgtEl>
                                          <p:spTgt spid="163"/>
                                        </p:tgtEl>
                                      </p:cBhvr>
                                    </p:animEffect>
                                    <p:set>
                                      <p:cBhvr>
                                        <p:cTn id="131" dur="1" fill="hold">
                                          <p:stCondLst>
                                            <p:cond delay="1499"/>
                                          </p:stCondLst>
                                        </p:cTn>
                                        <p:tgtEl>
                                          <p:spTgt spid="163"/>
                                        </p:tgtEl>
                                        <p:attrNameLst>
                                          <p:attrName>style.visibility</p:attrName>
                                        </p:attrNameLst>
                                      </p:cBhvr>
                                      <p:to>
                                        <p:strVal val="hidden"/>
                                      </p:to>
                                    </p:set>
                                  </p:childTnLst>
                                </p:cTn>
                              </p:par>
                              <p:par>
                                <p:cTn id="132" presetID="37" presetClass="path" presetSubtype="0" repeatCount="2000" decel="100000" fill="hold" grpId="2" nodeType="withEffect">
                                  <p:stCondLst>
                                    <p:cond delay="1500"/>
                                  </p:stCondLst>
                                  <p:childTnLst>
                                    <p:animMotion origin="layout" path="M 0.00766 -4.84793E-6 C 0.02132 -0.04335 0.08106 -0.35043 0.03255 -0.48275 C -0.00638 -0.58034 -0.05795 -0.4857 -0.07378 -0.45846 " pathEditMode="relative" rAng="0" ptsTypes="AAA">
                                      <p:cBhvr>
                                        <p:cTn id="133" dur="1500" fill="hold"/>
                                        <p:tgtEl>
                                          <p:spTgt spid="163"/>
                                        </p:tgtEl>
                                        <p:attrNameLst>
                                          <p:attrName>ppt_x</p:attrName>
                                          <p:attrName>ppt_y</p:attrName>
                                        </p:attrNameLst>
                                      </p:cBhvr>
                                      <p:rCtr x="-1902" y="-26305"/>
                                    </p:animMotion>
                                  </p:childTnLst>
                                </p:cTn>
                              </p:par>
                              <p:par>
                                <p:cTn id="134" presetID="10" presetClass="exit" presetSubtype="0" repeatCount="2000" fill="hold" grpId="1" nodeType="withEffect">
                                  <p:stCondLst>
                                    <p:cond delay="1000"/>
                                  </p:stCondLst>
                                  <p:childTnLst>
                                    <p:animEffect transition="out" filter="fade">
                                      <p:cBhvr>
                                        <p:cTn id="135" dur="1500"/>
                                        <p:tgtEl>
                                          <p:spTgt spid="170"/>
                                        </p:tgtEl>
                                      </p:cBhvr>
                                    </p:animEffect>
                                    <p:set>
                                      <p:cBhvr>
                                        <p:cTn id="136" dur="1" fill="hold">
                                          <p:stCondLst>
                                            <p:cond delay="1499"/>
                                          </p:stCondLst>
                                        </p:cTn>
                                        <p:tgtEl>
                                          <p:spTgt spid="170"/>
                                        </p:tgtEl>
                                        <p:attrNameLst>
                                          <p:attrName>style.visibility</p:attrName>
                                        </p:attrNameLst>
                                      </p:cBhvr>
                                      <p:to>
                                        <p:strVal val="hidden"/>
                                      </p:to>
                                    </p:set>
                                  </p:childTnLst>
                                </p:cTn>
                              </p:par>
                              <p:par>
                                <p:cTn id="137" presetID="37" presetClass="path" presetSubtype="0" repeatCount="2000" decel="100000" fill="hold" grpId="2" nodeType="withEffect">
                                  <p:stCondLst>
                                    <p:cond delay="1000"/>
                                  </p:stCondLst>
                                  <p:childTnLst>
                                    <p:animMotion origin="layout" path="M -0.00013 -1.48148E-6 C -0.00833 -0.0993 -0.00807 -0.24884 -0.08086 -0.33912 C -0.15976 -0.42708 -0.27721 -0.3625 -0.28463 -0.30231 " pathEditMode="relative" rAng="0" ptsTypes="AAA">
                                      <p:cBhvr>
                                        <p:cTn id="138" dur="1500" fill="hold"/>
                                        <p:tgtEl>
                                          <p:spTgt spid="170"/>
                                        </p:tgtEl>
                                        <p:attrNameLst>
                                          <p:attrName>ppt_x</p:attrName>
                                          <p:attrName>ppt_y</p:attrName>
                                        </p:attrNameLst>
                                      </p:cBhvr>
                                      <p:rCtr x="-14232" y="-19120"/>
                                    </p:animMotion>
                                  </p:childTnLst>
                                </p:cTn>
                              </p:par>
                              <p:par>
                                <p:cTn id="139" presetID="10" presetClass="exit" presetSubtype="0" repeatCount="2000" fill="hold" grpId="0" nodeType="withEffect">
                                  <p:stCondLst>
                                    <p:cond delay="2000"/>
                                  </p:stCondLst>
                                  <p:childTnLst>
                                    <p:animEffect transition="out" filter="fade">
                                      <p:cBhvr>
                                        <p:cTn id="140" dur="1500"/>
                                        <p:tgtEl>
                                          <p:spTgt spid="172"/>
                                        </p:tgtEl>
                                      </p:cBhvr>
                                    </p:animEffect>
                                    <p:set>
                                      <p:cBhvr>
                                        <p:cTn id="141" dur="1" fill="hold">
                                          <p:stCondLst>
                                            <p:cond delay="1499"/>
                                          </p:stCondLst>
                                        </p:cTn>
                                        <p:tgtEl>
                                          <p:spTgt spid="172"/>
                                        </p:tgtEl>
                                        <p:attrNameLst>
                                          <p:attrName>style.visibility</p:attrName>
                                        </p:attrNameLst>
                                      </p:cBhvr>
                                      <p:to>
                                        <p:strVal val="hidden"/>
                                      </p:to>
                                    </p:set>
                                  </p:childTnLst>
                                </p:cTn>
                              </p:par>
                              <p:par>
                                <p:cTn id="142" presetID="37" presetClass="path" presetSubtype="0" repeatCount="2000" decel="100000" fill="hold" grpId="2" nodeType="withEffect">
                                  <p:stCondLst>
                                    <p:cond delay="2000"/>
                                  </p:stCondLst>
                                  <p:childTnLst>
                                    <p:animMotion origin="layout" path="M 3.75E-6 -0.00069 C -0.04467 -0.03194 -0.08659 -0.04143 -0.1448 -0.03449 C -0.21967 -0.02523 -0.24935 0.02477 -0.26602 0.06227 " pathEditMode="relative" rAng="0" ptsTypes="AAA">
                                      <p:cBhvr>
                                        <p:cTn id="143" dur="1500" fill="hold"/>
                                        <p:tgtEl>
                                          <p:spTgt spid="172"/>
                                        </p:tgtEl>
                                        <p:attrNameLst>
                                          <p:attrName>ppt_x</p:attrName>
                                          <p:attrName>ppt_y</p:attrName>
                                        </p:attrNameLst>
                                      </p:cBhvr>
                                      <p:rCtr x="-13307" y="1343"/>
                                    </p:animMotion>
                                  </p:childTnLst>
                                </p:cTn>
                              </p:par>
                              <p:par>
                                <p:cTn id="144" presetID="10" presetClass="exit" presetSubtype="0" repeatCount="2000" fill="hold" grpId="1" nodeType="withEffect">
                                  <p:stCondLst>
                                    <p:cond delay="2250"/>
                                  </p:stCondLst>
                                  <p:childTnLst>
                                    <p:animEffect transition="out" filter="fade">
                                      <p:cBhvr>
                                        <p:cTn id="145" dur="1500"/>
                                        <p:tgtEl>
                                          <p:spTgt spid="174"/>
                                        </p:tgtEl>
                                      </p:cBhvr>
                                    </p:animEffect>
                                    <p:set>
                                      <p:cBhvr>
                                        <p:cTn id="146" dur="1" fill="hold">
                                          <p:stCondLst>
                                            <p:cond delay="1499"/>
                                          </p:stCondLst>
                                        </p:cTn>
                                        <p:tgtEl>
                                          <p:spTgt spid="174"/>
                                        </p:tgtEl>
                                        <p:attrNameLst>
                                          <p:attrName>style.visibility</p:attrName>
                                        </p:attrNameLst>
                                      </p:cBhvr>
                                      <p:to>
                                        <p:strVal val="hidden"/>
                                      </p:to>
                                    </p:set>
                                  </p:childTnLst>
                                </p:cTn>
                              </p:par>
                              <p:par>
                                <p:cTn id="147" presetID="37" presetClass="path" presetSubtype="0" repeatCount="2000" decel="100000" fill="hold" grpId="2" nodeType="withEffect">
                                  <p:stCondLst>
                                    <p:cond delay="2250"/>
                                  </p:stCondLst>
                                  <p:childTnLst>
                                    <p:animMotion origin="layout" path="M 1.88409E-6 -0.00023 C -0.03447 0.00931 -0.07723 0.01589 -0.11182 0.17317 " pathEditMode="relative" rAng="0" ptsTypes="AA">
                                      <p:cBhvr>
                                        <p:cTn id="148" dur="1500" fill="hold"/>
                                        <p:tgtEl>
                                          <p:spTgt spid="174"/>
                                        </p:tgtEl>
                                        <p:attrNameLst>
                                          <p:attrName>ppt_x</p:attrName>
                                          <p:attrName>ppt_y</p:attrName>
                                        </p:attrNameLst>
                                      </p:cBhvr>
                                      <p:rCtr x="-5591" y="8670"/>
                                    </p:animMotion>
                                  </p:childTnLst>
                                </p:cTn>
                              </p:par>
                              <p:par>
                                <p:cTn id="149" presetID="10" presetClass="exit" presetSubtype="0" repeatCount="2000" fill="hold" grpId="1" nodeType="withEffect">
                                  <p:stCondLst>
                                    <p:cond delay="750"/>
                                  </p:stCondLst>
                                  <p:childTnLst>
                                    <p:animEffect transition="out" filter="fade">
                                      <p:cBhvr>
                                        <p:cTn id="150" dur="1500"/>
                                        <p:tgtEl>
                                          <p:spTgt spid="176"/>
                                        </p:tgtEl>
                                      </p:cBhvr>
                                    </p:animEffect>
                                    <p:set>
                                      <p:cBhvr>
                                        <p:cTn id="151" dur="1" fill="hold">
                                          <p:stCondLst>
                                            <p:cond delay="1499"/>
                                          </p:stCondLst>
                                        </p:cTn>
                                        <p:tgtEl>
                                          <p:spTgt spid="176"/>
                                        </p:tgtEl>
                                        <p:attrNameLst>
                                          <p:attrName>style.visibility</p:attrName>
                                        </p:attrNameLst>
                                      </p:cBhvr>
                                      <p:to>
                                        <p:strVal val="hidden"/>
                                      </p:to>
                                    </p:set>
                                  </p:childTnLst>
                                </p:cTn>
                              </p:par>
                              <p:par>
                                <p:cTn id="152" presetID="37" presetClass="path" presetSubtype="0" repeatCount="2000" decel="100000" fill="hold" grpId="2" nodeType="withEffect">
                                  <p:stCondLst>
                                    <p:cond delay="750"/>
                                  </p:stCondLst>
                                  <p:childTnLst>
                                    <p:animMotion origin="layout" path="M 1.76921E-6 -0.00023 C 0.04161 0.00931 0.09344 0.01589 0.13531 0.17317 " pathEditMode="relative" rAng="0" ptsTypes="AA">
                                      <p:cBhvr>
                                        <p:cTn id="153" dur="1500" fill="hold"/>
                                        <p:tgtEl>
                                          <p:spTgt spid="176"/>
                                        </p:tgtEl>
                                        <p:attrNameLst>
                                          <p:attrName>ppt_x</p:attrName>
                                          <p:attrName>ppt_y</p:attrName>
                                        </p:attrNameLst>
                                      </p:cBhvr>
                                      <p:rCtr x="6765" y="8670"/>
                                    </p:animMotion>
                                  </p:childTnLst>
                                </p:cTn>
                              </p:par>
                              <p:par>
                                <p:cTn id="154" presetID="10" presetClass="exit" presetSubtype="0" repeatCount="2000" fill="hold" grpId="1" nodeType="withEffect">
                                  <p:stCondLst>
                                    <p:cond delay="2250"/>
                                  </p:stCondLst>
                                  <p:childTnLst>
                                    <p:animEffect transition="out" filter="fade">
                                      <p:cBhvr>
                                        <p:cTn id="155" dur="1500"/>
                                        <p:tgtEl>
                                          <p:spTgt spid="178"/>
                                        </p:tgtEl>
                                      </p:cBhvr>
                                    </p:animEffect>
                                    <p:set>
                                      <p:cBhvr>
                                        <p:cTn id="156" dur="1" fill="hold">
                                          <p:stCondLst>
                                            <p:cond delay="1499"/>
                                          </p:stCondLst>
                                        </p:cTn>
                                        <p:tgtEl>
                                          <p:spTgt spid="178"/>
                                        </p:tgtEl>
                                        <p:attrNameLst>
                                          <p:attrName>style.visibility</p:attrName>
                                        </p:attrNameLst>
                                      </p:cBhvr>
                                      <p:to>
                                        <p:strVal val="hidden"/>
                                      </p:to>
                                    </p:set>
                                  </p:childTnLst>
                                </p:cTn>
                              </p:par>
                              <p:par>
                                <p:cTn id="157" presetID="37" presetClass="path" presetSubtype="0" repeatCount="2000" decel="100000" fill="hold" grpId="2" nodeType="withEffect">
                                  <p:stCondLst>
                                    <p:cond delay="2250"/>
                                  </p:stCondLst>
                                  <p:childTnLst>
                                    <p:animMotion origin="layout" path="M -6.8675E-7 -0.00068 C 0.01289 -0.03586 0.07136 -0.11167 0.14846 -0.11961 C 0.22581 -0.11825 0.28083 -0.05561 0.29347 -0.0025 " pathEditMode="relative" rAng="0" ptsTypes="AAA">
                                      <p:cBhvr>
                                        <p:cTn id="158" dur="1500" fill="hold"/>
                                        <p:tgtEl>
                                          <p:spTgt spid="178"/>
                                        </p:tgtEl>
                                        <p:attrNameLst>
                                          <p:attrName>ppt_x</p:attrName>
                                          <p:attrName>ppt_y</p:attrName>
                                        </p:attrNameLst>
                                      </p:cBhvr>
                                      <p:rCtr x="14667" y="-5946"/>
                                    </p:animMotion>
                                  </p:childTnLst>
                                </p:cTn>
                              </p:par>
                              <p:par>
                                <p:cTn id="159" presetID="10" presetClass="exit" presetSubtype="0" repeatCount="2000" fill="hold" grpId="1" nodeType="withEffect">
                                  <p:stCondLst>
                                    <p:cond delay="1500"/>
                                  </p:stCondLst>
                                  <p:childTnLst>
                                    <p:animEffect transition="out" filter="fade">
                                      <p:cBhvr>
                                        <p:cTn id="160" dur="1500"/>
                                        <p:tgtEl>
                                          <p:spTgt spid="146"/>
                                        </p:tgtEl>
                                      </p:cBhvr>
                                    </p:animEffect>
                                    <p:set>
                                      <p:cBhvr>
                                        <p:cTn id="161" dur="1" fill="hold">
                                          <p:stCondLst>
                                            <p:cond delay="1499"/>
                                          </p:stCondLst>
                                        </p:cTn>
                                        <p:tgtEl>
                                          <p:spTgt spid="146"/>
                                        </p:tgtEl>
                                        <p:attrNameLst>
                                          <p:attrName>style.visibility</p:attrName>
                                        </p:attrNameLst>
                                      </p:cBhvr>
                                      <p:to>
                                        <p:strVal val="hidden"/>
                                      </p:to>
                                    </p:set>
                                  </p:childTnLst>
                                </p:cTn>
                              </p:par>
                              <p:par>
                                <p:cTn id="162" presetID="37" presetClass="path" presetSubtype="0" repeatCount="2000" decel="100000" fill="hold" grpId="2" nodeType="withEffect">
                                  <p:stCondLst>
                                    <p:cond delay="1500"/>
                                  </p:stCondLst>
                                  <p:childTnLst>
                                    <p:animMotion origin="layout" path="M 2.11897E-6 -0.00069 C 0.00268 -0.03745 -0.00256 -0.30005 0.0725 -0.39106 C 0.1519 -0.48639 0.23219 -0.44281 0.25517 -0.39265 " pathEditMode="relative" rAng="0" ptsTypes="AAA">
                                      <p:cBhvr>
                                        <p:cTn id="163" dur="1500" fill="hold"/>
                                        <p:tgtEl>
                                          <p:spTgt spid="146"/>
                                        </p:tgtEl>
                                        <p:attrNameLst>
                                          <p:attrName>ppt_x</p:attrName>
                                          <p:attrName>ppt_y</p:attrName>
                                        </p:attrNameLst>
                                      </p:cBhvr>
                                      <p:rCtr x="12752" y="-22356"/>
                                    </p:animMotion>
                                  </p:childTnLst>
                                </p:cTn>
                              </p:par>
                              <p:par>
                                <p:cTn id="164" presetID="10" presetClass="exit" presetSubtype="0" repeatCount="2000" fill="hold" grpId="1" nodeType="withEffect">
                                  <p:stCondLst>
                                    <p:cond delay="2250"/>
                                  </p:stCondLst>
                                  <p:childTnLst>
                                    <p:animEffect transition="out" filter="fade">
                                      <p:cBhvr>
                                        <p:cTn id="165" dur="1500"/>
                                        <p:tgtEl>
                                          <p:spTgt spid="161"/>
                                        </p:tgtEl>
                                      </p:cBhvr>
                                    </p:animEffect>
                                    <p:set>
                                      <p:cBhvr>
                                        <p:cTn id="166" dur="1" fill="hold">
                                          <p:stCondLst>
                                            <p:cond delay="1499"/>
                                          </p:stCondLst>
                                        </p:cTn>
                                        <p:tgtEl>
                                          <p:spTgt spid="161"/>
                                        </p:tgtEl>
                                        <p:attrNameLst>
                                          <p:attrName>style.visibility</p:attrName>
                                        </p:attrNameLst>
                                      </p:cBhvr>
                                      <p:to>
                                        <p:strVal val="hidden"/>
                                      </p:to>
                                    </p:set>
                                  </p:childTnLst>
                                </p:cTn>
                              </p:par>
                              <p:par>
                                <p:cTn id="167" presetID="37" presetClass="path" presetSubtype="0" repeatCount="2000" decel="100000" fill="hold" grpId="2" nodeType="withEffect">
                                  <p:stCondLst>
                                    <p:cond delay="2250"/>
                                  </p:stCondLst>
                                  <p:childTnLst>
                                    <p:animMotion origin="layout" path="M -0.00013 -3.18656E-6 C -0.01826 -0.0463 -0.04596 -0.32592 0.00114 -0.4478 C 0.0531 -0.55356 0.08756 -0.48774 0.10926 -0.45824 " pathEditMode="relative" rAng="0" ptsTypes="AAA">
                                      <p:cBhvr>
                                        <p:cTn id="168" dur="1500" fill="hold"/>
                                        <p:tgtEl>
                                          <p:spTgt spid="161"/>
                                        </p:tgtEl>
                                        <p:attrNameLst>
                                          <p:attrName>ppt_x</p:attrName>
                                          <p:attrName>ppt_y</p:attrName>
                                        </p:attrNameLst>
                                      </p:cBhvr>
                                      <p:rCtr x="4238" y="-25284"/>
                                    </p:animMotion>
                                  </p:childTnLst>
                                </p:cTn>
                              </p:par>
                              <p:par>
                                <p:cTn id="169" presetID="10" presetClass="exit" presetSubtype="0" repeatCount="2000" fill="hold" grpId="1" nodeType="withEffect">
                                  <p:stCondLst>
                                    <p:cond delay="2750"/>
                                  </p:stCondLst>
                                  <p:childTnLst>
                                    <p:animEffect transition="out" filter="fade">
                                      <p:cBhvr>
                                        <p:cTn id="170" dur="1500"/>
                                        <p:tgtEl>
                                          <p:spTgt spid="159"/>
                                        </p:tgtEl>
                                      </p:cBhvr>
                                    </p:animEffect>
                                    <p:set>
                                      <p:cBhvr>
                                        <p:cTn id="171" dur="1" fill="hold">
                                          <p:stCondLst>
                                            <p:cond delay="1499"/>
                                          </p:stCondLst>
                                        </p:cTn>
                                        <p:tgtEl>
                                          <p:spTgt spid="159"/>
                                        </p:tgtEl>
                                        <p:attrNameLst>
                                          <p:attrName>style.visibility</p:attrName>
                                        </p:attrNameLst>
                                      </p:cBhvr>
                                      <p:to>
                                        <p:strVal val="hidden"/>
                                      </p:to>
                                    </p:set>
                                  </p:childTnLst>
                                </p:cTn>
                              </p:par>
                              <p:par>
                                <p:cTn id="172" presetID="37" presetClass="path" presetSubtype="0" repeatCount="2000" decel="100000" fill="hold" grpId="2" nodeType="withEffect">
                                  <p:stCondLst>
                                    <p:cond delay="2750"/>
                                  </p:stCondLst>
                                  <p:childTnLst>
                                    <p:animMotion origin="layout" path="M -4.02604E-6 -0.00068 C -0.00536 -0.04607 -0.02425 -0.14049 -0.06778 -0.18112 C -0.11105 -0.22174 -0.16594 -0.18725 -0.18075 -0.14934 " pathEditMode="relative" rAng="0" ptsTypes="AAA">
                                      <p:cBhvr>
                                        <p:cTn id="173" dur="1500" fill="hold"/>
                                        <p:tgtEl>
                                          <p:spTgt spid="159"/>
                                        </p:tgtEl>
                                        <p:attrNameLst>
                                          <p:attrName>ppt_x</p:attrName>
                                          <p:attrName>ppt_y</p:attrName>
                                        </p:attrNameLst>
                                      </p:cBhvr>
                                      <p:rCtr x="-9038" y="-9941"/>
                                    </p:animMotion>
                                  </p:childTnLst>
                                </p:cTn>
                              </p:par>
                              <p:par>
                                <p:cTn id="174" presetID="10" presetClass="exit" presetSubtype="0" repeatCount="2000" fill="hold" grpId="1" nodeType="withEffect">
                                  <p:stCondLst>
                                    <p:cond delay="750"/>
                                  </p:stCondLst>
                                  <p:childTnLst>
                                    <p:animEffect transition="out" filter="fade">
                                      <p:cBhvr>
                                        <p:cTn id="175" dur="1500"/>
                                        <p:tgtEl>
                                          <p:spTgt spid="145"/>
                                        </p:tgtEl>
                                      </p:cBhvr>
                                    </p:animEffect>
                                    <p:set>
                                      <p:cBhvr>
                                        <p:cTn id="176" dur="1" fill="hold">
                                          <p:stCondLst>
                                            <p:cond delay="1499"/>
                                          </p:stCondLst>
                                        </p:cTn>
                                        <p:tgtEl>
                                          <p:spTgt spid="145"/>
                                        </p:tgtEl>
                                        <p:attrNameLst>
                                          <p:attrName>style.visibility</p:attrName>
                                        </p:attrNameLst>
                                      </p:cBhvr>
                                      <p:to>
                                        <p:strVal val="hidden"/>
                                      </p:to>
                                    </p:set>
                                  </p:childTnLst>
                                </p:cTn>
                              </p:par>
                              <p:par>
                                <p:cTn id="177" presetID="37" presetClass="path" presetSubtype="0" repeatCount="2000" decel="100000" fill="hold" grpId="2" nodeType="withEffect">
                                  <p:stCondLst>
                                    <p:cond delay="750"/>
                                  </p:stCondLst>
                                  <p:childTnLst>
                                    <p:animMotion origin="layout" path="M -4.86852E-6 -0.00068 C 0.00805 -0.03381 0.02298 -0.12301 0.06485 -0.15864 C 0.10659 -0.19428 0.15152 -0.16772 0.16595 -0.13458 " pathEditMode="relative" rAng="0" ptsTypes="AAA">
                                      <p:cBhvr>
                                        <p:cTn id="178" dur="1500" fill="hold"/>
                                        <p:tgtEl>
                                          <p:spTgt spid="145"/>
                                        </p:tgtEl>
                                        <p:attrNameLst>
                                          <p:attrName>ppt_x</p:attrName>
                                          <p:attrName>ppt_y</p:attrName>
                                        </p:attrNameLst>
                                      </p:cBhvr>
                                      <p:rCtr x="8297" y="-8761"/>
                                    </p:animMotion>
                                  </p:childTnLst>
                                </p:cTn>
                              </p:par>
                              <p:par>
                                <p:cTn id="179" presetID="10" presetClass="entr" presetSubtype="0" fill="hold" grpId="0" nodeType="withEffect">
                                  <p:stCondLst>
                                    <p:cond delay="1500"/>
                                  </p:stCondLst>
                                  <p:childTnLst>
                                    <p:set>
                                      <p:cBhvr>
                                        <p:cTn id="180" dur="1" fill="hold">
                                          <p:stCondLst>
                                            <p:cond delay="0"/>
                                          </p:stCondLst>
                                        </p:cTn>
                                        <p:tgtEl>
                                          <p:spTgt spid="124"/>
                                        </p:tgtEl>
                                        <p:attrNameLst>
                                          <p:attrName>style.visibility</p:attrName>
                                        </p:attrNameLst>
                                      </p:cBhvr>
                                      <p:to>
                                        <p:strVal val="visible"/>
                                      </p:to>
                                    </p:set>
                                    <p:animEffect transition="in" filter="fade">
                                      <p:cBhvr>
                                        <p:cTn id="181" dur="500"/>
                                        <p:tgtEl>
                                          <p:spTgt spid="124"/>
                                        </p:tgtEl>
                                      </p:cBhvr>
                                    </p:animEffect>
                                  </p:childTnLst>
                                </p:cTn>
                              </p:par>
                              <p:par>
                                <p:cTn id="182" presetID="10" presetClass="entr" presetSubtype="0" fill="hold" grpId="0" nodeType="withEffect">
                                  <p:stCondLst>
                                    <p:cond delay="1500"/>
                                  </p:stCondLst>
                                  <p:childTnLst>
                                    <p:set>
                                      <p:cBhvr>
                                        <p:cTn id="183" dur="1" fill="hold">
                                          <p:stCondLst>
                                            <p:cond delay="0"/>
                                          </p:stCondLst>
                                        </p:cTn>
                                        <p:tgtEl>
                                          <p:spTgt spid="133"/>
                                        </p:tgtEl>
                                        <p:attrNameLst>
                                          <p:attrName>style.visibility</p:attrName>
                                        </p:attrNameLst>
                                      </p:cBhvr>
                                      <p:to>
                                        <p:strVal val="visible"/>
                                      </p:to>
                                    </p:set>
                                    <p:animEffect transition="in" filter="fade">
                                      <p:cBhvr>
                                        <p:cTn id="184" dur="500"/>
                                        <p:tgtEl>
                                          <p:spTgt spid="133"/>
                                        </p:tgtEl>
                                      </p:cBhvr>
                                    </p:animEffect>
                                  </p:childTnLst>
                                </p:cTn>
                              </p:par>
                              <p:par>
                                <p:cTn id="185" presetID="10" presetClass="entr" presetSubtype="0" fill="hold" grpId="0" nodeType="withEffect">
                                  <p:stCondLst>
                                    <p:cond delay="1500"/>
                                  </p:stCondLst>
                                  <p:childTnLst>
                                    <p:set>
                                      <p:cBhvr>
                                        <p:cTn id="186" dur="1" fill="hold">
                                          <p:stCondLst>
                                            <p:cond delay="0"/>
                                          </p:stCondLst>
                                        </p:cTn>
                                        <p:tgtEl>
                                          <p:spTgt spid="139"/>
                                        </p:tgtEl>
                                        <p:attrNameLst>
                                          <p:attrName>style.visibility</p:attrName>
                                        </p:attrNameLst>
                                      </p:cBhvr>
                                      <p:to>
                                        <p:strVal val="visible"/>
                                      </p:to>
                                    </p:set>
                                    <p:animEffect transition="in" filter="fade">
                                      <p:cBhvr>
                                        <p:cTn id="187" dur="500"/>
                                        <p:tgtEl>
                                          <p:spTgt spid="139"/>
                                        </p:tgtEl>
                                      </p:cBhvr>
                                    </p:animEffect>
                                  </p:childTnLst>
                                </p:cTn>
                              </p:par>
                              <p:par>
                                <p:cTn id="188" presetID="10" presetClass="entr" presetSubtype="0" fill="hold" grpId="0" nodeType="withEffect">
                                  <p:stCondLst>
                                    <p:cond delay="1500"/>
                                  </p:stCondLst>
                                  <p:childTnLst>
                                    <p:set>
                                      <p:cBhvr>
                                        <p:cTn id="189" dur="1" fill="hold">
                                          <p:stCondLst>
                                            <p:cond delay="0"/>
                                          </p:stCondLst>
                                        </p:cTn>
                                        <p:tgtEl>
                                          <p:spTgt spid="148"/>
                                        </p:tgtEl>
                                        <p:attrNameLst>
                                          <p:attrName>style.visibility</p:attrName>
                                        </p:attrNameLst>
                                      </p:cBhvr>
                                      <p:to>
                                        <p:strVal val="visible"/>
                                      </p:to>
                                    </p:set>
                                    <p:animEffect transition="in" filter="fade">
                                      <p:cBhvr>
                                        <p:cTn id="190" dur="500"/>
                                        <p:tgtEl>
                                          <p:spTgt spid="148"/>
                                        </p:tgtEl>
                                      </p:cBhvr>
                                    </p:animEffect>
                                  </p:childTnLst>
                                </p:cTn>
                              </p:par>
                              <p:par>
                                <p:cTn id="191" presetID="10" presetClass="entr" presetSubtype="0" fill="hold" grpId="0" nodeType="withEffect">
                                  <p:stCondLst>
                                    <p:cond delay="1500"/>
                                  </p:stCondLst>
                                  <p:childTnLst>
                                    <p:set>
                                      <p:cBhvr>
                                        <p:cTn id="192" dur="1" fill="hold">
                                          <p:stCondLst>
                                            <p:cond delay="0"/>
                                          </p:stCondLst>
                                        </p:cTn>
                                        <p:tgtEl>
                                          <p:spTgt spid="149"/>
                                        </p:tgtEl>
                                        <p:attrNameLst>
                                          <p:attrName>style.visibility</p:attrName>
                                        </p:attrNameLst>
                                      </p:cBhvr>
                                      <p:to>
                                        <p:strVal val="visible"/>
                                      </p:to>
                                    </p:set>
                                    <p:animEffect transition="in" filter="fade">
                                      <p:cBhvr>
                                        <p:cTn id="193" dur="500"/>
                                        <p:tgtEl>
                                          <p:spTgt spid="149"/>
                                        </p:tgtEl>
                                      </p:cBhvr>
                                    </p:animEffect>
                                  </p:childTnLst>
                                </p:cTn>
                              </p:par>
                              <p:par>
                                <p:cTn id="194" presetID="10" presetClass="entr" presetSubtype="0" fill="hold" grpId="0" nodeType="withEffect">
                                  <p:stCondLst>
                                    <p:cond delay="1500"/>
                                  </p:stCondLst>
                                  <p:childTnLst>
                                    <p:set>
                                      <p:cBhvr>
                                        <p:cTn id="195" dur="1" fill="hold">
                                          <p:stCondLst>
                                            <p:cond delay="0"/>
                                          </p:stCondLst>
                                        </p:cTn>
                                        <p:tgtEl>
                                          <p:spTgt spid="141"/>
                                        </p:tgtEl>
                                        <p:attrNameLst>
                                          <p:attrName>style.visibility</p:attrName>
                                        </p:attrNameLst>
                                      </p:cBhvr>
                                      <p:to>
                                        <p:strVal val="visible"/>
                                      </p:to>
                                    </p:set>
                                    <p:animEffect transition="in" filter="fade">
                                      <p:cBhvr>
                                        <p:cTn id="196" dur="500"/>
                                        <p:tgtEl>
                                          <p:spTgt spid="141"/>
                                        </p:tgtEl>
                                      </p:cBhvr>
                                    </p:animEffect>
                                  </p:childTnLst>
                                </p:cTn>
                              </p:par>
                              <p:par>
                                <p:cTn id="197" presetID="10" presetClass="entr" presetSubtype="0" fill="hold" grpId="0" nodeType="withEffect">
                                  <p:stCondLst>
                                    <p:cond delay="1500"/>
                                  </p:stCondLst>
                                  <p:childTnLst>
                                    <p:set>
                                      <p:cBhvr>
                                        <p:cTn id="198" dur="1" fill="hold">
                                          <p:stCondLst>
                                            <p:cond delay="0"/>
                                          </p:stCondLst>
                                        </p:cTn>
                                        <p:tgtEl>
                                          <p:spTgt spid="142"/>
                                        </p:tgtEl>
                                        <p:attrNameLst>
                                          <p:attrName>style.visibility</p:attrName>
                                        </p:attrNameLst>
                                      </p:cBhvr>
                                      <p:to>
                                        <p:strVal val="visible"/>
                                      </p:to>
                                    </p:set>
                                    <p:animEffect transition="in" filter="fade">
                                      <p:cBhvr>
                                        <p:cTn id="199" dur="500"/>
                                        <p:tgtEl>
                                          <p:spTgt spid="142"/>
                                        </p:tgtEl>
                                      </p:cBhvr>
                                    </p:animEffect>
                                  </p:childTnLst>
                                </p:cTn>
                              </p:par>
                              <p:par>
                                <p:cTn id="200" presetID="10" presetClass="entr" presetSubtype="0" fill="hold" grpId="0" nodeType="withEffect">
                                  <p:stCondLst>
                                    <p:cond delay="1500"/>
                                  </p:stCondLst>
                                  <p:childTnLst>
                                    <p:set>
                                      <p:cBhvr>
                                        <p:cTn id="201" dur="1" fill="hold">
                                          <p:stCondLst>
                                            <p:cond delay="0"/>
                                          </p:stCondLst>
                                        </p:cTn>
                                        <p:tgtEl>
                                          <p:spTgt spid="150"/>
                                        </p:tgtEl>
                                        <p:attrNameLst>
                                          <p:attrName>style.visibility</p:attrName>
                                        </p:attrNameLst>
                                      </p:cBhvr>
                                      <p:to>
                                        <p:strVal val="visible"/>
                                      </p:to>
                                    </p:set>
                                    <p:animEffect transition="in" filter="fade">
                                      <p:cBhvr>
                                        <p:cTn id="202" dur="500"/>
                                        <p:tgtEl>
                                          <p:spTgt spid="150"/>
                                        </p:tgtEl>
                                      </p:cBhvr>
                                    </p:animEffect>
                                  </p:childTnLst>
                                </p:cTn>
                              </p:par>
                              <p:par>
                                <p:cTn id="203" presetID="10" presetClass="entr" presetSubtype="0" fill="hold" grpId="0" nodeType="withEffect">
                                  <p:stCondLst>
                                    <p:cond delay="1500"/>
                                  </p:stCondLst>
                                  <p:childTnLst>
                                    <p:set>
                                      <p:cBhvr>
                                        <p:cTn id="204" dur="1" fill="hold">
                                          <p:stCondLst>
                                            <p:cond delay="0"/>
                                          </p:stCondLst>
                                        </p:cTn>
                                        <p:tgtEl>
                                          <p:spTgt spid="186"/>
                                        </p:tgtEl>
                                        <p:attrNameLst>
                                          <p:attrName>style.visibility</p:attrName>
                                        </p:attrNameLst>
                                      </p:cBhvr>
                                      <p:to>
                                        <p:strVal val="visible"/>
                                      </p:to>
                                    </p:set>
                                    <p:animEffect transition="in" filter="fade">
                                      <p:cBhvr>
                                        <p:cTn id="205" dur="500"/>
                                        <p:tgtEl>
                                          <p:spTgt spid="186"/>
                                        </p:tgtEl>
                                      </p:cBhvr>
                                    </p:animEffect>
                                  </p:childTnLst>
                                </p:cTn>
                              </p:par>
                              <p:par>
                                <p:cTn id="206" presetID="10" presetClass="entr" presetSubtype="0" fill="hold" grpId="1" nodeType="withEffect">
                                  <p:stCondLst>
                                    <p:cond delay="1500"/>
                                  </p:stCondLst>
                                  <p:childTnLst>
                                    <p:set>
                                      <p:cBhvr>
                                        <p:cTn id="207" dur="1" fill="hold">
                                          <p:stCondLst>
                                            <p:cond delay="0"/>
                                          </p:stCondLst>
                                        </p:cTn>
                                        <p:tgtEl>
                                          <p:spTgt spid="187"/>
                                        </p:tgtEl>
                                        <p:attrNameLst>
                                          <p:attrName>style.visibility</p:attrName>
                                        </p:attrNameLst>
                                      </p:cBhvr>
                                      <p:to>
                                        <p:strVal val="visible"/>
                                      </p:to>
                                    </p:set>
                                    <p:animEffect transition="in" filter="fade">
                                      <p:cBhvr>
                                        <p:cTn id="208" dur="500"/>
                                        <p:tgtEl>
                                          <p:spTgt spid="187"/>
                                        </p:tgtEl>
                                      </p:cBhvr>
                                    </p:animEffect>
                                  </p:childTnLst>
                                </p:cTn>
                              </p:par>
                              <p:par>
                                <p:cTn id="209" presetID="10" presetClass="entr" presetSubtype="0" fill="hold" grpId="0" nodeType="withEffect">
                                  <p:stCondLst>
                                    <p:cond delay="1500"/>
                                  </p:stCondLst>
                                  <p:childTnLst>
                                    <p:set>
                                      <p:cBhvr>
                                        <p:cTn id="210" dur="1" fill="hold">
                                          <p:stCondLst>
                                            <p:cond delay="0"/>
                                          </p:stCondLst>
                                        </p:cTn>
                                        <p:tgtEl>
                                          <p:spTgt spid="188"/>
                                        </p:tgtEl>
                                        <p:attrNameLst>
                                          <p:attrName>style.visibility</p:attrName>
                                        </p:attrNameLst>
                                      </p:cBhvr>
                                      <p:to>
                                        <p:strVal val="visible"/>
                                      </p:to>
                                    </p:set>
                                    <p:animEffect transition="in" filter="fade">
                                      <p:cBhvr>
                                        <p:cTn id="211" dur="500"/>
                                        <p:tgtEl>
                                          <p:spTgt spid="188"/>
                                        </p:tgtEl>
                                      </p:cBhvr>
                                    </p:animEffect>
                                  </p:childTnLst>
                                </p:cTn>
                              </p:par>
                              <p:par>
                                <p:cTn id="212" presetID="10" presetClass="entr" presetSubtype="0" fill="hold" grpId="0" nodeType="withEffect">
                                  <p:stCondLst>
                                    <p:cond delay="1500"/>
                                  </p:stCondLst>
                                  <p:childTnLst>
                                    <p:set>
                                      <p:cBhvr>
                                        <p:cTn id="213" dur="1" fill="hold">
                                          <p:stCondLst>
                                            <p:cond delay="0"/>
                                          </p:stCondLst>
                                        </p:cTn>
                                        <p:tgtEl>
                                          <p:spTgt spid="189"/>
                                        </p:tgtEl>
                                        <p:attrNameLst>
                                          <p:attrName>style.visibility</p:attrName>
                                        </p:attrNameLst>
                                      </p:cBhvr>
                                      <p:to>
                                        <p:strVal val="visible"/>
                                      </p:to>
                                    </p:set>
                                    <p:animEffect transition="in" filter="fade">
                                      <p:cBhvr>
                                        <p:cTn id="214" dur="500"/>
                                        <p:tgtEl>
                                          <p:spTgt spid="189"/>
                                        </p:tgtEl>
                                      </p:cBhvr>
                                    </p:animEffect>
                                  </p:childTnLst>
                                </p:cTn>
                              </p:par>
                              <p:par>
                                <p:cTn id="215" presetID="10" presetClass="entr" presetSubtype="0" fill="hold" grpId="0" nodeType="withEffect">
                                  <p:stCondLst>
                                    <p:cond delay="1500"/>
                                  </p:stCondLst>
                                  <p:childTnLst>
                                    <p:set>
                                      <p:cBhvr>
                                        <p:cTn id="216" dur="1" fill="hold">
                                          <p:stCondLst>
                                            <p:cond delay="0"/>
                                          </p:stCondLst>
                                        </p:cTn>
                                        <p:tgtEl>
                                          <p:spTgt spid="190"/>
                                        </p:tgtEl>
                                        <p:attrNameLst>
                                          <p:attrName>style.visibility</p:attrName>
                                        </p:attrNameLst>
                                      </p:cBhvr>
                                      <p:to>
                                        <p:strVal val="visible"/>
                                      </p:to>
                                    </p:set>
                                    <p:animEffect transition="in" filter="fade">
                                      <p:cBhvr>
                                        <p:cTn id="217" dur="500"/>
                                        <p:tgtEl>
                                          <p:spTgt spid="190"/>
                                        </p:tgtEl>
                                      </p:cBhvr>
                                    </p:animEffect>
                                  </p:childTnLst>
                                </p:cTn>
                              </p:par>
                              <p:par>
                                <p:cTn id="218" presetID="10" presetClass="entr" presetSubtype="0" fill="hold" grpId="0" nodeType="withEffect">
                                  <p:stCondLst>
                                    <p:cond delay="1500"/>
                                  </p:stCondLst>
                                  <p:childTnLst>
                                    <p:set>
                                      <p:cBhvr>
                                        <p:cTn id="219" dur="1" fill="hold">
                                          <p:stCondLst>
                                            <p:cond delay="0"/>
                                          </p:stCondLst>
                                        </p:cTn>
                                        <p:tgtEl>
                                          <p:spTgt spid="192"/>
                                        </p:tgtEl>
                                        <p:attrNameLst>
                                          <p:attrName>style.visibility</p:attrName>
                                        </p:attrNameLst>
                                      </p:cBhvr>
                                      <p:to>
                                        <p:strVal val="visible"/>
                                      </p:to>
                                    </p:set>
                                    <p:animEffect transition="in" filter="fade">
                                      <p:cBhvr>
                                        <p:cTn id="220" dur="500"/>
                                        <p:tgtEl>
                                          <p:spTgt spid="192"/>
                                        </p:tgtEl>
                                      </p:cBhvr>
                                    </p:animEffect>
                                  </p:childTnLst>
                                </p:cTn>
                              </p:par>
                              <p:par>
                                <p:cTn id="221" presetID="10" presetClass="entr" presetSubtype="0" fill="hold" grpId="0" nodeType="withEffect">
                                  <p:stCondLst>
                                    <p:cond delay="1500"/>
                                  </p:stCondLst>
                                  <p:childTnLst>
                                    <p:set>
                                      <p:cBhvr>
                                        <p:cTn id="222" dur="1" fill="hold">
                                          <p:stCondLst>
                                            <p:cond delay="0"/>
                                          </p:stCondLst>
                                        </p:cTn>
                                        <p:tgtEl>
                                          <p:spTgt spid="191"/>
                                        </p:tgtEl>
                                        <p:attrNameLst>
                                          <p:attrName>style.visibility</p:attrName>
                                        </p:attrNameLst>
                                      </p:cBhvr>
                                      <p:to>
                                        <p:strVal val="visible"/>
                                      </p:to>
                                    </p:set>
                                    <p:animEffect transition="in" filter="fade">
                                      <p:cBhvr>
                                        <p:cTn id="223" dur="500"/>
                                        <p:tgtEl>
                                          <p:spTgt spid="191"/>
                                        </p:tgtEl>
                                      </p:cBhvr>
                                    </p:animEffect>
                                  </p:childTnLst>
                                </p:cTn>
                              </p:par>
                              <p:par>
                                <p:cTn id="224" presetID="10" presetClass="entr" presetSubtype="0" fill="hold" grpId="0" nodeType="withEffect">
                                  <p:stCondLst>
                                    <p:cond delay="1500"/>
                                  </p:stCondLst>
                                  <p:childTnLst>
                                    <p:set>
                                      <p:cBhvr>
                                        <p:cTn id="225" dur="1" fill="hold">
                                          <p:stCondLst>
                                            <p:cond delay="0"/>
                                          </p:stCondLst>
                                        </p:cTn>
                                        <p:tgtEl>
                                          <p:spTgt spid="193"/>
                                        </p:tgtEl>
                                        <p:attrNameLst>
                                          <p:attrName>style.visibility</p:attrName>
                                        </p:attrNameLst>
                                      </p:cBhvr>
                                      <p:to>
                                        <p:strVal val="visible"/>
                                      </p:to>
                                    </p:set>
                                    <p:animEffect transition="in" filter="fade">
                                      <p:cBhvr>
                                        <p:cTn id="226" dur="500"/>
                                        <p:tgtEl>
                                          <p:spTgt spid="193"/>
                                        </p:tgtEl>
                                      </p:cBhvr>
                                    </p:animEffect>
                                  </p:childTnLst>
                                </p:cTn>
                              </p:par>
                              <p:par>
                                <p:cTn id="227" presetID="10" presetClass="entr" presetSubtype="0" fill="hold" grpId="0" nodeType="withEffect">
                                  <p:stCondLst>
                                    <p:cond delay="1500"/>
                                  </p:stCondLst>
                                  <p:childTnLst>
                                    <p:set>
                                      <p:cBhvr>
                                        <p:cTn id="228" dur="1" fill="hold">
                                          <p:stCondLst>
                                            <p:cond delay="0"/>
                                          </p:stCondLst>
                                        </p:cTn>
                                        <p:tgtEl>
                                          <p:spTgt spid="194"/>
                                        </p:tgtEl>
                                        <p:attrNameLst>
                                          <p:attrName>style.visibility</p:attrName>
                                        </p:attrNameLst>
                                      </p:cBhvr>
                                      <p:to>
                                        <p:strVal val="visible"/>
                                      </p:to>
                                    </p:set>
                                    <p:animEffect transition="in" filter="fade">
                                      <p:cBhvr>
                                        <p:cTn id="229" dur="500"/>
                                        <p:tgtEl>
                                          <p:spTgt spid="194"/>
                                        </p:tgtEl>
                                      </p:cBhvr>
                                    </p:animEffect>
                                  </p:childTnLst>
                                </p:cTn>
                              </p:par>
                              <p:par>
                                <p:cTn id="230" presetID="10" presetClass="entr" presetSubtype="0" fill="hold" grpId="0" nodeType="withEffect">
                                  <p:stCondLst>
                                    <p:cond delay="1500"/>
                                  </p:stCondLst>
                                  <p:childTnLst>
                                    <p:set>
                                      <p:cBhvr>
                                        <p:cTn id="231" dur="1" fill="hold">
                                          <p:stCondLst>
                                            <p:cond delay="0"/>
                                          </p:stCondLst>
                                        </p:cTn>
                                        <p:tgtEl>
                                          <p:spTgt spid="195"/>
                                        </p:tgtEl>
                                        <p:attrNameLst>
                                          <p:attrName>style.visibility</p:attrName>
                                        </p:attrNameLst>
                                      </p:cBhvr>
                                      <p:to>
                                        <p:strVal val="visible"/>
                                      </p:to>
                                    </p:set>
                                    <p:animEffect transition="in" filter="fade">
                                      <p:cBhvr>
                                        <p:cTn id="232" dur="500"/>
                                        <p:tgtEl>
                                          <p:spTgt spid="195"/>
                                        </p:tgtEl>
                                      </p:cBhvr>
                                    </p:animEffect>
                                  </p:childTnLst>
                                </p:cTn>
                              </p:par>
                              <p:par>
                                <p:cTn id="233" presetID="10" presetClass="entr" presetSubtype="0" fill="hold" grpId="0" nodeType="withEffect">
                                  <p:stCondLst>
                                    <p:cond delay="1500"/>
                                  </p:stCondLst>
                                  <p:childTnLst>
                                    <p:set>
                                      <p:cBhvr>
                                        <p:cTn id="234" dur="1" fill="hold">
                                          <p:stCondLst>
                                            <p:cond delay="0"/>
                                          </p:stCondLst>
                                        </p:cTn>
                                        <p:tgtEl>
                                          <p:spTgt spid="196"/>
                                        </p:tgtEl>
                                        <p:attrNameLst>
                                          <p:attrName>style.visibility</p:attrName>
                                        </p:attrNameLst>
                                      </p:cBhvr>
                                      <p:to>
                                        <p:strVal val="visible"/>
                                      </p:to>
                                    </p:set>
                                    <p:animEffect transition="in" filter="fade">
                                      <p:cBhvr>
                                        <p:cTn id="235" dur="500"/>
                                        <p:tgtEl>
                                          <p:spTgt spid="196"/>
                                        </p:tgtEl>
                                      </p:cBhvr>
                                    </p:animEffect>
                                  </p:childTnLst>
                                </p:cTn>
                              </p:par>
                              <p:par>
                                <p:cTn id="236" presetID="10" presetClass="entr" presetSubtype="0" fill="hold" grpId="1" nodeType="withEffect">
                                  <p:stCondLst>
                                    <p:cond delay="1500"/>
                                  </p:stCondLst>
                                  <p:childTnLst>
                                    <p:set>
                                      <p:cBhvr>
                                        <p:cTn id="237" dur="1" fill="hold">
                                          <p:stCondLst>
                                            <p:cond delay="0"/>
                                          </p:stCondLst>
                                        </p:cTn>
                                        <p:tgtEl>
                                          <p:spTgt spid="197"/>
                                        </p:tgtEl>
                                        <p:attrNameLst>
                                          <p:attrName>style.visibility</p:attrName>
                                        </p:attrNameLst>
                                      </p:cBhvr>
                                      <p:to>
                                        <p:strVal val="visible"/>
                                      </p:to>
                                    </p:set>
                                    <p:animEffect transition="in" filter="fade">
                                      <p:cBhvr>
                                        <p:cTn id="238" dur="500"/>
                                        <p:tgtEl>
                                          <p:spTgt spid="197"/>
                                        </p:tgtEl>
                                      </p:cBhvr>
                                    </p:animEffect>
                                  </p:childTnLst>
                                </p:cTn>
                              </p:par>
                              <p:par>
                                <p:cTn id="239" presetID="10" presetClass="entr" presetSubtype="0" fill="hold" grpId="0" nodeType="withEffect">
                                  <p:stCondLst>
                                    <p:cond delay="1500"/>
                                  </p:stCondLst>
                                  <p:childTnLst>
                                    <p:set>
                                      <p:cBhvr>
                                        <p:cTn id="240" dur="1" fill="hold">
                                          <p:stCondLst>
                                            <p:cond delay="0"/>
                                          </p:stCondLst>
                                        </p:cTn>
                                        <p:tgtEl>
                                          <p:spTgt spid="198"/>
                                        </p:tgtEl>
                                        <p:attrNameLst>
                                          <p:attrName>style.visibility</p:attrName>
                                        </p:attrNameLst>
                                      </p:cBhvr>
                                      <p:to>
                                        <p:strVal val="visible"/>
                                      </p:to>
                                    </p:set>
                                    <p:animEffect transition="in" filter="fade">
                                      <p:cBhvr>
                                        <p:cTn id="241" dur="500"/>
                                        <p:tgtEl>
                                          <p:spTgt spid="198"/>
                                        </p:tgtEl>
                                      </p:cBhvr>
                                    </p:animEffect>
                                  </p:childTnLst>
                                </p:cTn>
                              </p:par>
                              <p:par>
                                <p:cTn id="242" presetID="10" presetClass="entr" presetSubtype="0" fill="hold" grpId="0" nodeType="withEffect">
                                  <p:stCondLst>
                                    <p:cond delay="1500"/>
                                  </p:stCondLst>
                                  <p:childTnLst>
                                    <p:set>
                                      <p:cBhvr>
                                        <p:cTn id="243" dur="1" fill="hold">
                                          <p:stCondLst>
                                            <p:cond delay="0"/>
                                          </p:stCondLst>
                                        </p:cTn>
                                        <p:tgtEl>
                                          <p:spTgt spid="199"/>
                                        </p:tgtEl>
                                        <p:attrNameLst>
                                          <p:attrName>style.visibility</p:attrName>
                                        </p:attrNameLst>
                                      </p:cBhvr>
                                      <p:to>
                                        <p:strVal val="visible"/>
                                      </p:to>
                                    </p:set>
                                    <p:animEffect transition="in" filter="fade">
                                      <p:cBhvr>
                                        <p:cTn id="244" dur="500"/>
                                        <p:tgtEl>
                                          <p:spTgt spid="199"/>
                                        </p:tgtEl>
                                      </p:cBhvr>
                                    </p:animEffect>
                                  </p:childTnLst>
                                </p:cTn>
                              </p:par>
                              <p:par>
                                <p:cTn id="245" presetID="10" presetClass="entr" presetSubtype="0" fill="hold" grpId="0" nodeType="withEffect">
                                  <p:stCondLst>
                                    <p:cond delay="1500"/>
                                  </p:stCondLst>
                                  <p:childTnLst>
                                    <p:set>
                                      <p:cBhvr>
                                        <p:cTn id="246" dur="1" fill="hold">
                                          <p:stCondLst>
                                            <p:cond delay="0"/>
                                          </p:stCondLst>
                                        </p:cTn>
                                        <p:tgtEl>
                                          <p:spTgt spid="200"/>
                                        </p:tgtEl>
                                        <p:attrNameLst>
                                          <p:attrName>style.visibility</p:attrName>
                                        </p:attrNameLst>
                                      </p:cBhvr>
                                      <p:to>
                                        <p:strVal val="visible"/>
                                      </p:to>
                                    </p:set>
                                    <p:animEffect transition="in" filter="fade">
                                      <p:cBhvr>
                                        <p:cTn id="247" dur="500"/>
                                        <p:tgtEl>
                                          <p:spTgt spid="200"/>
                                        </p:tgtEl>
                                      </p:cBhvr>
                                    </p:animEffect>
                                  </p:childTnLst>
                                </p:cTn>
                              </p:par>
                              <p:par>
                                <p:cTn id="248" presetID="10" presetClass="entr" presetSubtype="0" fill="hold" grpId="0" nodeType="withEffect">
                                  <p:stCondLst>
                                    <p:cond delay="1500"/>
                                  </p:stCondLst>
                                  <p:childTnLst>
                                    <p:set>
                                      <p:cBhvr>
                                        <p:cTn id="249" dur="1" fill="hold">
                                          <p:stCondLst>
                                            <p:cond delay="0"/>
                                          </p:stCondLst>
                                        </p:cTn>
                                        <p:tgtEl>
                                          <p:spTgt spid="202"/>
                                        </p:tgtEl>
                                        <p:attrNameLst>
                                          <p:attrName>style.visibility</p:attrName>
                                        </p:attrNameLst>
                                      </p:cBhvr>
                                      <p:to>
                                        <p:strVal val="visible"/>
                                      </p:to>
                                    </p:set>
                                    <p:animEffect transition="in" filter="fade">
                                      <p:cBhvr>
                                        <p:cTn id="250" dur="500"/>
                                        <p:tgtEl>
                                          <p:spTgt spid="202"/>
                                        </p:tgtEl>
                                      </p:cBhvr>
                                    </p:animEffect>
                                  </p:childTnLst>
                                </p:cTn>
                              </p:par>
                              <p:par>
                                <p:cTn id="251" presetID="10" presetClass="entr" presetSubtype="0" fill="hold" grpId="0" nodeType="withEffect">
                                  <p:stCondLst>
                                    <p:cond delay="1500"/>
                                  </p:stCondLst>
                                  <p:childTnLst>
                                    <p:set>
                                      <p:cBhvr>
                                        <p:cTn id="252" dur="1" fill="hold">
                                          <p:stCondLst>
                                            <p:cond delay="0"/>
                                          </p:stCondLst>
                                        </p:cTn>
                                        <p:tgtEl>
                                          <p:spTgt spid="201"/>
                                        </p:tgtEl>
                                        <p:attrNameLst>
                                          <p:attrName>style.visibility</p:attrName>
                                        </p:attrNameLst>
                                      </p:cBhvr>
                                      <p:to>
                                        <p:strVal val="visible"/>
                                      </p:to>
                                    </p:set>
                                    <p:animEffect transition="in" filter="fade">
                                      <p:cBhvr>
                                        <p:cTn id="253" dur="500"/>
                                        <p:tgtEl>
                                          <p:spTgt spid="201"/>
                                        </p:tgtEl>
                                      </p:cBhvr>
                                    </p:animEffect>
                                  </p:childTnLst>
                                </p:cTn>
                              </p:par>
                              <p:par>
                                <p:cTn id="254" presetID="10" presetClass="entr" presetSubtype="0" fill="hold" grpId="0" nodeType="withEffect">
                                  <p:stCondLst>
                                    <p:cond delay="1500"/>
                                  </p:stCondLst>
                                  <p:childTnLst>
                                    <p:set>
                                      <p:cBhvr>
                                        <p:cTn id="255" dur="1" fill="hold">
                                          <p:stCondLst>
                                            <p:cond delay="0"/>
                                          </p:stCondLst>
                                        </p:cTn>
                                        <p:tgtEl>
                                          <p:spTgt spid="203"/>
                                        </p:tgtEl>
                                        <p:attrNameLst>
                                          <p:attrName>style.visibility</p:attrName>
                                        </p:attrNameLst>
                                      </p:cBhvr>
                                      <p:to>
                                        <p:strVal val="visible"/>
                                      </p:to>
                                    </p:set>
                                    <p:animEffect transition="in" filter="fade">
                                      <p:cBhvr>
                                        <p:cTn id="256" dur="500"/>
                                        <p:tgtEl>
                                          <p:spTgt spid="203"/>
                                        </p:tgtEl>
                                      </p:cBhvr>
                                    </p:animEffect>
                                  </p:childTnLst>
                                </p:cTn>
                              </p:par>
                              <p:par>
                                <p:cTn id="257" presetID="10" presetClass="entr" presetSubtype="0" fill="hold" grpId="0" nodeType="withEffect">
                                  <p:stCondLst>
                                    <p:cond delay="1500"/>
                                  </p:stCondLst>
                                  <p:childTnLst>
                                    <p:set>
                                      <p:cBhvr>
                                        <p:cTn id="258" dur="1" fill="hold">
                                          <p:stCondLst>
                                            <p:cond delay="0"/>
                                          </p:stCondLst>
                                        </p:cTn>
                                        <p:tgtEl>
                                          <p:spTgt spid="204"/>
                                        </p:tgtEl>
                                        <p:attrNameLst>
                                          <p:attrName>style.visibility</p:attrName>
                                        </p:attrNameLst>
                                      </p:cBhvr>
                                      <p:to>
                                        <p:strVal val="visible"/>
                                      </p:to>
                                    </p:set>
                                    <p:animEffect transition="in" filter="fade">
                                      <p:cBhvr>
                                        <p:cTn id="259" dur="500"/>
                                        <p:tgtEl>
                                          <p:spTgt spid="204"/>
                                        </p:tgtEl>
                                      </p:cBhvr>
                                    </p:animEffect>
                                  </p:childTnLst>
                                </p:cTn>
                              </p:par>
                              <p:par>
                                <p:cTn id="260" presetID="10" presetClass="entr" presetSubtype="0" fill="hold" grpId="0" nodeType="withEffect">
                                  <p:stCondLst>
                                    <p:cond delay="1500"/>
                                  </p:stCondLst>
                                  <p:childTnLst>
                                    <p:set>
                                      <p:cBhvr>
                                        <p:cTn id="261" dur="1" fill="hold">
                                          <p:stCondLst>
                                            <p:cond delay="0"/>
                                          </p:stCondLst>
                                        </p:cTn>
                                        <p:tgtEl>
                                          <p:spTgt spid="205"/>
                                        </p:tgtEl>
                                        <p:attrNameLst>
                                          <p:attrName>style.visibility</p:attrName>
                                        </p:attrNameLst>
                                      </p:cBhvr>
                                      <p:to>
                                        <p:strVal val="visible"/>
                                      </p:to>
                                    </p:set>
                                    <p:animEffect transition="in" filter="fade">
                                      <p:cBhvr>
                                        <p:cTn id="262" dur="500"/>
                                        <p:tgtEl>
                                          <p:spTgt spid="205"/>
                                        </p:tgtEl>
                                      </p:cBhvr>
                                    </p:animEffect>
                                  </p:childTnLst>
                                </p:cTn>
                              </p:par>
                              <p:par>
                                <p:cTn id="263" presetID="10" presetClass="exit" presetSubtype="0" repeatCount="3000" fill="hold" grpId="1" nodeType="withEffect">
                                  <p:stCondLst>
                                    <p:cond delay="0"/>
                                  </p:stCondLst>
                                  <p:childTnLst>
                                    <p:animEffect transition="out" filter="fade">
                                      <p:cBhvr>
                                        <p:cTn id="264" dur="2500"/>
                                        <p:tgtEl>
                                          <p:spTgt spid="133"/>
                                        </p:tgtEl>
                                      </p:cBhvr>
                                    </p:animEffect>
                                    <p:set>
                                      <p:cBhvr>
                                        <p:cTn id="265" dur="1" fill="hold">
                                          <p:stCondLst>
                                            <p:cond delay="2499"/>
                                          </p:stCondLst>
                                        </p:cTn>
                                        <p:tgtEl>
                                          <p:spTgt spid="133"/>
                                        </p:tgtEl>
                                        <p:attrNameLst>
                                          <p:attrName>style.visibility</p:attrName>
                                        </p:attrNameLst>
                                      </p:cBhvr>
                                      <p:to>
                                        <p:strVal val="hidden"/>
                                      </p:to>
                                    </p:set>
                                  </p:childTnLst>
                                </p:cTn>
                              </p:par>
                              <p:par>
                                <p:cTn id="266" presetID="37" presetClass="path" presetSubtype="0" repeatCount="3000" decel="100000" fill="hold" grpId="2" nodeType="withEffect">
                                  <p:stCondLst>
                                    <p:cond delay="0"/>
                                  </p:stCondLst>
                                  <p:childTnLst>
                                    <p:animMotion origin="layout" path="M 0.00306 0.00727 C 0.00064 0.0202 -0.03332 0.07127 -0.07889 0.06945 C -0.11105 0.06514 -0.14692 0.00023 -0.1616 -0.08874 " pathEditMode="relative" rAng="0" ptsTypes="AAA">
                                      <p:cBhvr>
                                        <p:cTn id="267" dur="2500" fill="hold"/>
                                        <p:tgtEl>
                                          <p:spTgt spid="133"/>
                                        </p:tgtEl>
                                        <p:attrNameLst>
                                          <p:attrName>ppt_x</p:attrName>
                                          <p:attrName>ppt_y</p:attrName>
                                        </p:attrNameLst>
                                      </p:cBhvr>
                                      <p:rCtr x="-8233" y="-1702"/>
                                    </p:animMotion>
                                  </p:childTnLst>
                                </p:cTn>
                              </p:par>
                              <p:par>
                                <p:cTn id="268" presetID="10" presetClass="exit" presetSubtype="0" repeatCount="3000" fill="hold" grpId="1" nodeType="withEffect">
                                  <p:stCondLst>
                                    <p:cond delay="0"/>
                                  </p:stCondLst>
                                  <p:childTnLst>
                                    <p:animEffect transition="out" filter="fade">
                                      <p:cBhvr>
                                        <p:cTn id="269" dur="2000"/>
                                        <p:tgtEl>
                                          <p:spTgt spid="139"/>
                                        </p:tgtEl>
                                      </p:cBhvr>
                                    </p:animEffect>
                                    <p:set>
                                      <p:cBhvr>
                                        <p:cTn id="270" dur="1" fill="hold">
                                          <p:stCondLst>
                                            <p:cond delay="1999"/>
                                          </p:stCondLst>
                                        </p:cTn>
                                        <p:tgtEl>
                                          <p:spTgt spid="139"/>
                                        </p:tgtEl>
                                        <p:attrNameLst>
                                          <p:attrName>style.visibility</p:attrName>
                                        </p:attrNameLst>
                                      </p:cBhvr>
                                      <p:to>
                                        <p:strVal val="hidden"/>
                                      </p:to>
                                    </p:set>
                                  </p:childTnLst>
                                </p:cTn>
                              </p:par>
                              <p:par>
                                <p:cTn id="271" presetID="37" presetClass="path" presetSubtype="0" repeatCount="3000" decel="100000" fill="hold" grpId="2" nodeType="withEffect">
                                  <p:stCondLst>
                                    <p:cond delay="0"/>
                                  </p:stCondLst>
                                  <p:childTnLst>
                                    <p:animMotion origin="layout" path="M -0.00689 -0.03109 C -0.08246 0.09737 -0.16684 0.11235 -0.27176 0.13618 " pathEditMode="relative" rAng="0" ptsTypes="AA">
                                      <p:cBhvr>
                                        <p:cTn id="272" dur="2000" fill="hold"/>
                                        <p:tgtEl>
                                          <p:spTgt spid="139"/>
                                        </p:tgtEl>
                                        <p:attrNameLst>
                                          <p:attrName>ppt_x</p:attrName>
                                          <p:attrName>ppt_y</p:attrName>
                                        </p:attrNameLst>
                                      </p:cBhvr>
                                      <p:rCtr x="-13250" y="8352"/>
                                    </p:animMotion>
                                  </p:childTnLst>
                                </p:cTn>
                              </p:par>
                              <p:par>
                                <p:cTn id="273" presetID="10" presetClass="exit" presetSubtype="0" repeatCount="3000" fill="hold" grpId="1" nodeType="withEffect">
                                  <p:stCondLst>
                                    <p:cond delay="0"/>
                                  </p:stCondLst>
                                  <p:childTnLst>
                                    <p:animEffect transition="out" filter="fade">
                                      <p:cBhvr>
                                        <p:cTn id="274" dur="2000"/>
                                        <p:tgtEl>
                                          <p:spTgt spid="148"/>
                                        </p:tgtEl>
                                      </p:cBhvr>
                                    </p:animEffect>
                                    <p:set>
                                      <p:cBhvr>
                                        <p:cTn id="275" dur="1" fill="hold">
                                          <p:stCondLst>
                                            <p:cond delay="1999"/>
                                          </p:stCondLst>
                                        </p:cTn>
                                        <p:tgtEl>
                                          <p:spTgt spid="148"/>
                                        </p:tgtEl>
                                        <p:attrNameLst>
                                          <p:attrName>style.visibility</p:attrName>
                                        </p:attrNameLst>
                                      </p:cBhvr>
                                      <p:to>
                                        <p:strVal val="hidden"/>
                                      </p:to>
                                    </p:set>
                                  </p:childTnLst>
                                </p:cTn>
                              </p:par>
                              <p:par>
                                <p:cTn id="276" presetID="37" presetClass="path" presetSubtype="0" repeatCount="3000" decel="100000" fill="hold" grpId="2" nodeType="withEffect">
                                  <p:stCondLst>
                                    <p:cond delay="0"/>
                                  </p:stCondLst>
                                  <p:childTnLst>
                                    <p:animMotion origin="layout" path="M -9.31836E-7 2.52383E-6 C 0.07697 0.12846 0.15739 0.16001 0.26998 0.16727 " pathEditMode="relative" rAng="0" ptsTypes="AA">
                                      <p:cBhvr>
                                        <p:cTn id="277" dur="2000" fill="hold"/>
                                        <p:tgtEl>
                                          <p:spTgt spid="148"/>
                                        </p:tgtEl>
                                        <p:attrNameLst>
                                          <p:attrName>ppt_x</p:attrName>
                                          <p:attrName>ppt_y</p:attrName>
                                        </p:attrNameLst>
                                      </p:cBhvr>
                                      <p:rCtr x="13492" y="8352"/>
                                    </p:animMotion>
                                  </p:childTnLst>
                                </p:cTn>
                              </p:par>
                              <p:par>
                                <p:cTn id="278" presetID="10" presetClass="exit" presetSubtype="0" repeatCount="3000" fill="hold" grpId="1" nodeType="withEffect">
                                  <p:stCondLst>
                                    <p:cond delay="0"/>
                                  </p:stCondLst>
                                  <p:childTnLst>
                                    <p:animEffect transition="out" filter="fade">
                                      <p:cBhvr>
                                        <p:cTn id="279" dur="2000"/>
                                        <p:tgtEl>
                                          <p:spTgt spid="149"/>
                                        </p:tgtEl>
                                      </p:cBhvr>
                                    </p:animEffect>
                                    <p:set>
                                      <p:cBhvr>
                                        <p:cTn id="280" dur="1" fill="hold">
                                          <p:stCondLst>
                                            <p:cond delay="1999"/>
                                          </p:stCondLst>
                                        </p:cTn>
                                        <p:tgtEl>
                                          <p:spTgt spid="149"/>
                                        </p:tgtEl>
                                        <p:attrNameLst>
                                          <p:attrName>style.visibility</p:attrName>
                                        </p:attrNameLst>
                                      </p:cBhvr>
                                      <p:to>
                                        <p:strVal val="hidden"/>
                                      </p:to>
                                    </p:set>
                                  </p:childTnLst>
                                </p:cTn>
                              </p:par>
                              <p:par>
                                <p:cTn id="281" presetID="37" presetClass="path" presetSubtype="0" repeatCount="3000" decel="100000" fill="hold" grpId="2" nodeType="withEffect">
                                  <p:stCondLst>
                                    <p:cond delay="0"/>
                                  </p:stCondLst>
                                  <p:childTnLst>
                                    <p:animMotion origin="layout" path="M -1.63901E-6 4.51657E-6 C 0.02489 0.12732 0.0383 0.17203 0.07378 0.22628 " pathEditMode="relative" rAng="0" ptsTypes="AA">
                                      <p:cBhvr>
                                        <p:cTn id="282" dur="2000" fill="hold"/>
                                        <p:tgtEl>
                                          <p:spTgt spid="149"/>
                                        </p:tgtEl>
                                        <p:attrNameLst>
                                          <p:attrName>ppt_x</p:attrName>
                                          <p:attrName>ppt_y</p:attrName>
                                        </p:attrNameLst>
                                      </p:cBhvr>
                                      <p:rCtr x="3689" y="11303"/>
                                    </p:animMotion>
                                  </p:childTnLst>
                                </p:cTn>
                              </p:par>
                              <p:par>
                                <p:cTn id="283" presetID="10" presetClass="exit" presetSubtype="0" repeatCount="3000" fill="hold" grpId="1" nodeType="withEffect">
                                  <p:stCondLst>
                                    <p:cond delay="0"/>
                                  </p:stCondLst>
                                  <p:childTnLst>
                                    <p:animEffect transition="out" filter="fade">
                                      <p:cBhvr>
                                        <p:cTn id="284" dur="2000"/>
                                        <p:tgtEl>
                                          <p:spTgt spid="141"/>
                                        </p:tgtEl>
                                      </p:cBhvr>
                                    </p:animEffect>
                                    <p:set>
                                      <p:cBhvr>
                                        <p:cTn id="285" dur="1" fill="hold">
                                          <p:stCondLst>
                                            <p:cond delay="1999"/>
                                          </p:stCondLst>
                                        </p:cTn>
                                        <p:tgtEl>
                                          <p:spTgt spid="141"/>
                                        </p:tgtEl>
                                        <p:attrNameLst>
                                          <p:attrName>style.visibility</p:attrName>
                                        </p:attrNameLst>
                                      </p:cBhvr>
                                      <p:to>
                                        <p:strVal val="hidden"/>
                                      </p:to>
                                    </p:set>
                                  </p:childTnLst>
                                </p:cTn>
                              </p:par>
                              <p:par>
                                <p:cTn id="286" presetID="37" presetClass="path" presetSubtype="0" repeatCount="3000" decel="100000" fill="hold" grpId="2" nodeType="withEffect">
                                  <p:stCondLst>
                                    <p:cond delay="0"/>
                                  </p:stCondLst>
                                  <p:childTnLst>
                                    <p:animMotion origin="layout" path="M 3.76564E-6 5.90104E-7 C -0.02477 0.12733 -0.03804 0.17204 -0.07327 0.22628 " pathEditMode="relative" rAng="0" ptsTypes="AA">
                                      <p:cBhvr>
                                        <p:cTn id="287" dur="2000" fill="hold"/>
                                        <p:tgtEl>
                                          <p:spTgt spid="141"/>
                                        </p:tgtEl>
                                        <p:attrNameLst>
                                          <p:attrName>ppt_x</p:attrName>
                                          <p:attrName>ppt_y</p:attrName>
                                        </p:attrNameLst>
                                      </p:cBhvr>
                                      <p:rCtr x="-3664" y="11303"/>
                                    </p:animMotion>
                                  </p:childTnLst>
                                </p:cTn>
                              </p:par>
                              <p:par>
                                <p:cTn id="288" presetID="10" presetClass="exit" presetSubtype="0" repeatCount="3000" fill="hold" grpId="1" nodeType="withEffect">
                                  <p:stCondLst>
                                    <p:cond delay="0"/>
                                  </p:stCondLst>
                                  <p:childTnLst>
                                    <p:animEffect transition="out" filter="fade">
                                      <p:cBhvr>
                                        <p:cTn id="289" dur="2500"/>
                                        <p:tgtEl>
                                          <p:spTgt spid="142"/>
                                        </p:tgtEl>
                                      </p:cBhvr>
                                    </p:animEffect>
                                    <p:set>
                                      <p:cBhvr>
                                        <p:cTn id="290" dur="1" fill="hold">
                                          <p:stCondLst>
                                            <p:cond delay="2499"/>
                                          </p:stCondLst>
                                        </p:cTn>
                                        <p:tgtEl>
                                          <p:spTgt spid="142"/>
                                        </p:tgtEl>
                                        <p:attrNameLst>
                                          <p:attrName>style.visibility</p:attrName>
                                        </p:attrNameLst>
                                      </p:cBhvr>
                                      <p:to>
                                        <p:strVal val="hidden"/>
                                      </p:to>
                                    </p:set>
                                  </p:childTnLst>
                                </p:cTn>
                              </p:par>
                              <p:par>
                                <p:cTn id="291" presetID="37" presetClass="path" presetSubtype="0" repeatCount="3000" decel="100000" fill="hold" grpId="2" nodeType="withEffect">
                                  <p:stCondLst>
                                    <p:cond delay="0"/>
                                  </p:stCondLst>
                                  <p:childTnLst>
                                    <p:animMotion origin="layout" path="M -0.01111 -0.03405 C -0.01315 -0.02089 -0.05106 0.03336 -0.10557 0.01452 C -0.1708 -0.02656 -0.12701 -0.35248 -0.11948 -0.40196 " pathEditMode="relative" rAng="0" ptsTypes="AAA">
                                      <p:cBhvr>
                                        <p:cTn id="292" dur="2500" fill="hold"/>
                                        <p:tgtEl>
                                          <p:spTgt spid="142"/>
                                        </p:tgtEl>
                                        <p:attrNameLst>
                                          <p:attrName>ppt_x</p:attrName>
                                          <p:attrName>ppt_y</p:attrName>
                                        </p:attrNameLst>
                                      </p:cBhvr>
                                      <p:rCtr x="-6497" y="-15774"/>
                                    </p:animMotion>
                                  </p:childTnLst>
                                </p:cTn>
                              </p:par>
                              <p:par>
                                <p:cTn id="293" presetID="10" presetClass="exit" presetSubtype="0" repeatCount="3000" fill="hold" grpId="1" nodeType="withEffect">
                                  <p:stCondLst>
                                    <p:cond delay="0"/>
                                  </p:stCondLst>
                                  <p:childTnLst>
                                    <p:animEffect transition="out" filter="fade">
                                      <p:cBhvr>
                                        <p:cTn id="294" dur="2000"/>
                                        <p:tgtEl>
                                          <p:spTgt spid="150"/>
                                        </p:tgtEl>
                                      </p:cBhvr>
                                    </p:animEffect>
                                    <p:set>
                                      <p:cBhvr>
                                        <p:cTn id="295" dur="1" fill="hold">
                                          <p:stCondLst>
                                            <p:cond delay="1999"/>
                                          </p:stCondLst>
                                        </p:cTn>
                                        <p:tgtEl>
                                          <p:spTgt spid="150"/>
                                        </p:tgtEl>
                                        <p:attrNameLst>
                                          <p:attrName>style.visibility</p:attrName>
                                        </p:attrNameLst>
                                      </p:cBhvr>
                                      <p:to>
                                        <p:strVal val="hidden"/>
                                      </p:to>
                                    </p:set>
                                  </p:childTnLst>
                                </p:cTn>
                              </p:par>
                              <p:par>
                                <p:cTn id="296" presetID="37" presetClass="path" presetSubtype="0" repeatCount="3000" decel="100000" fill="hold" grpId="2" nodeType="withEffect">
                                  <p:stCondLst>
                                    <p:cond delay="0"/>
                                  </p:stCondLst>
                                  <p:childTnLst>
                                    <p:animMotion origin="layout" path="M -0.00676 0.00296 C -0.00472 0.01612 0.04659 0.11644 0.11106 0.0976 C 0.17514 0.06696 0.19186 -0.03926 0.19684 -0.08806 " pathEditMode="relative" rAng="0" ptsTypes="AAA">
                                      <p:cBhvr>
                                        <p:cTn id="297" dur="2000" fill="hold"/>
                                        <p:tgtEl>
                                          <p:spTgt spid="150"/>
                                        </p:tgtEl>
                                        <p:attrNameLst>
                                          <p:attrName>ppt_x</p:attrName>
                                          <p:attrName>ppt_y</p:attrName>
                                        </p:attrNameLst>
                                      </p:cBhvr>
                                      <p:rCtr x="10174" y="295"/>
                                    </p:animMotion>
                                  </p:childTnLst>
                                </p:cTn>
                              </p:par>
                              <p:par>
                                <p:cTn id="298" presetID="10" presetClass="exit" presetSubtype="0" repeatCount="3000" fill="hold" grpId="1" nodeType="withEffect">
                                  <p:stCondLst>
                                    <p:cond delay="500"/>
                                  </p:stCondLst>
                                  <p:childTnLst>
                                    <p:animEffect transition="out" filter="fade">
                                      <p:cBhvr>
                                        <p:cTn id="299" dur="1500"/>
                                        <p:tgtEl>
                                          <p:spTgt spid="186"/>
                                        </p:tgtEl>
                                      </p:cBhvr>
                                    </p:animEffect>
                                    <p:set>
                                      <p:cBhvr>
                                        <p:cTn id="300" dur="1" fill="hold">
                                          <p:stCondLst>
                                            <p:cond delay="1499"/>
                                          </p:stCondLst>
                                        </p:cTn>
                                        <p:tgtEl>
                                          <p:spTgt spid="186"/>
                                        </p:tgtEl>
                                        <p:attrNameLst>
                                          <p:attrName>style.visibility</p:attrName>
                                        </p:attrNameLst>
                                      </p:cBhvr>
                                      <p:to>
                                        <p:strVal val="hidden"/>
                                      </p:to>
                                    </p:set>
                                  </p:childTnLst>
                                </p:cTn>
                              </p:par>
                              <p:par>
                                <p:cTn id="301" presetID="37" presetClass="path" presetSubtype="0" repeatCount="3000" decel="100000" fill="hold" grpId="2" nodeType="withEffect">
                                  <p:stCondLst>
                                    <p:cond delay="500"/>
                                  </p:stCondLst>
                                  <p:childTnLst>
                                    <p:animMotion origin="layout" path="M -0.00013 2.22222E-6 C -0.00833 -0.09931 -0.00807 -0.24884 -0.08086 -0.33912 C -0.15977 -0.42709 -0.27721 -0.3625 -0.28463 -0.30232 " pathEditMode="relative" rAng="0" ptsTypes="AAA">
                                      <p:cBhvr>
                                        <p:cTn id="302" dur="1500" fill="hold"/>
                                        <p:tgtEl>
                                          <p:spTgt spid="186"/>
                                        </p:tgtEl>
                                        <p:attrNameLst>
                                          <p:attrName>ppt_x</p:attrName>
                                          <p:attrName>ppt_y</p:attrName>
                                        </p:attrNameLst>
                                      </p:cBhvr>
                                      <p:rCtr x="-14232" y="-19120"/>
                                    </p:animMotion>
                                  </p:childTnLst>
                                </p:cTn>
                              </p:par>
                              <p:par>
                                <p:cTn id="303" presetID="10" presetClass="exit" presetSubtype="0" repeatCount="3000" fill="hold" grpId="0" nodeType="withEffect">
                                  <p:stCondLst>
                                    <p:cond delay="250"/>
                                  </p:stCondLst>
                                  <p:childTnLst>
                                    <p:animEffect transition="out" filter="fade">
                                      <p:cBhvr>
                                        <p:cTn id="304" dur="1500"/>
                                        <p:tgtEl>
                                          <p:spTgt spid="187"/>
                                        </p:tgtEl>
                                      </p:cBhvr>
                                    </p:animEffect>
                                    <p:set>
                                      <p:cBhvr>
                                        <p:cTn id="305" dur="1" fill="hold">
                                          <p:stCondLst>
                                            <p:cond delay="1499"/>
                                          </p:stCondLst>
                                        </p:cTn>
                                        <p:tgtEl>
                                          <p:spTgt spid="187"/>
                                        </p:tgtEl>
                                        <p:attrNameLst>
                                          <p:attrName>style.visibility</p:attrName>
                                        </p:attrNameLst>
                                      </p:cBhvr>
                                      <p:to>
                                        <p:strVal val="hidden"/>
                                      </p:to>
                                    </p:set>
                                  </p:childTnLst>
                                </p:cTn>
                              </p:par>
                              <p:par>
                                <p:cTn id="306" presetID="37" presetClass="path" presetSubtype="0" repeatCount="3000" decel="100000" fill="hold" grpId="2" nodeType="withEffect">
                                  <p:stCondLst>
                                    <p:cond delay="250"/>
                                  </p:stCondLst>
                                  <p:childTnLst>
                                    <p:animMotion origin="layout" path="M 4.375E-6 -0.00069 C -0.04467 -0.03194 -0.08659 -0.04143 -0.1448 -0.03449 C -0.21967 -0.02523 -0.24935 0.02477 -0.26602 0.06227 " pathEditMode="relative" rAng="0" ptsTypes="AAA">
                                      <p:cBhvr>
                                        <p:cTn id="307" dur="1500" fill="hold"/>
                                        <p:tgtEl>
                                          <p:spTgt spid="187"/>
                                        </p:tgtEl>
                                        <p:attrNameLst>
                                          <p:attrName>ppt_x</p:attrName>
                                          <p:attrName>ppt_y</p:attrName>
                                        </p:attrNameLst>
                                      </p:cBhvr>
                                      <p:rCtr x="-13307" y="1343"/>
                                    </p:animMotion>
                                  </p:childTnLst>
                                </p:cTn>
                              </p:par>
                              <p:par>
                                <p:cTn id="308" presetID="10" presetClass="exit" presetSubtype="0" repeatCount="3000" fill="hold" grpId="1" nodeType="withEffect">
                                  <p:stCondLst>
                                    <p:cond delay="750"/>
                                  </p:stCondLst>
                                  <p:childTnLst>
                                    <p:animEffect transition="out" filter="fade">
                                      <p:cBhvr>
                                        <p:cTn id="309" dur="1500"/>
                                        <p:tgtEl>
                                          <p:spTgt spid="188"/>
                                        </p:tgtEl>
                                      </p:cBhvr>
                                    </p:animEffect>
                                    <p:set>
                                      <p:cBhvr>
                                        <p:cTn id="310" dur="1" fill="hold">
                                          <p:stCondLst>
                                            <p:cond delay="1499"/>
                                          </p:stCondLst>
                                        </p:cTn>
                                        <p:tgtEl>
                                          <p:spTgt spid="188"/>
                                        </p:tgtEl>
                                        <p:attrNameLst>
                                          <p:attrName>style.visibility</p:attrName>
                                        </p:attrNameLst>
                                      </p:cBhvr>
                                      <p:to>
                                        <p:strVal val="hidden"/>
                                      </p:to>
                                    </p:set>
                                  </p:childTnLst>
                                </p:cTn>
                              </p:par>
                              <p:par>
                                <p:cTn id="311" presetID="37" presetClass="path" presetSubtype="0" repeatCount="3000" decel="100000" fill="hold" grpId="2" nodeType="withEffect">
                                  <p:stCondLst>
                                    <p:cond delay="750"/>
                                  </p:stCondLst>
                                  <p:childTnLst>
                                    <p:animMotion origin="layout" path="M 2.42277E-6 -0.00023 C -0.03447 0.0093 -0.07723 0.01588 -0.11182 0.17317 " pathEditMode="relative" rAng="0" ptsTypes="AA">
                                      <p:cBhvr>
                                        <p:cTn id="312" dur="1500" fill="hold"/>
                                        <p:tgtEl>
                                          <p:spTgt spid="188"/>
                                        </p:tgtEl>
                                        <p:attrNameLst>
                                          <p:attrName>ppt_x</p:attrName>
                                          <p:attrName>ppt_y</p:attrName>
                                        </p:attrNameLst>
                                      </p:cBhvr>
                                      <p:rCtr x="-5591" y="8670"/>
                                    </p:animMotion>
                                  </p:childTnLst>
                                </p:cTn>
                              </p:par>
                              <p:par>
                                <p:cTn id="313" presetID="10" presetClass="exit" presetSubtype="0" repeatCount="3000" fill="hold" grpId="1" nodeType="withEffect">
                                  <p:stCondLst>
                                    <p:cond delay="0"/>
                                  </p:stCondLst>
                                  <p:childTnLst>
                                    <p:animEffect transition="out" filter="fade">
                                      <p:cBhvr>
                                        <p:cTn id="314" dur="1500"/>
                                        <p:tgtEl>
                                          <p:spTgt spid="189"/>
                                        </p:tgtEl>
                                      </p:cBhvr>
                                    </p:animEffect>
                                    <p:set>
                                      <p:cBhvr>
                                        <p:cTn id="315" dur="1" fill="hold">
                                          <p:stCondLst>
                                            <p:cond delay="1499"/>
                                          </p:stCondLst>
                                        </p:cTn>
                                        <p:tgtEl>
                                          <p:spTgt spid="189"/>
                                        </p:tgtEl>
                                        <p:attrNameLst>
                                          <p:attrName>style.visibility</p:attrName>
                                        </p:attrNameLst>
                                      </p:cBhvr>
                                      <p:to>
                                        <p:strVal val="hidden"/>
                                      </p:to>
                                    </p:set>
                                  </p:childTnLst>
                                </p:cTn>
                              </p:par>
                              <p:par>
                                <p:cTn id="316" presetID="37" presetClass="path" presetSubtype="0" repeatCount="3000" decel="100000" fill="hold" grpId="2" nodeType="withEffect">
                                  <p:stCondLst>
                                    <p:cond delay="0"/>
                                  </p:stCondLst>
                                  <p:childTnLst>
                                    <p:animMotion origin="layout" path="M -3.50013E-6 -0.00023 C 0.04162 0.00931 0.09344 0.01589 0.13531 0.17317 " pathEditMode="relative" rAng="0" ptsTypes="AA">
                                      <p:cBhvr>
                                        <p:cTn id="317" dur="1500" fill="hold"/>
                                        <p:tgtEl>
                                          <p:spTgt spid="189"/>
                                        </p:tgtEl>
                                        <p:attrNameLst>
                                          <p:attrName>ppt_x</p:attrName>
                                          <p:attrName>ppt_y</p:attrName>
                                        </p:attrNameLst>
                                      </p:cBhvr>
                                      <p:rCtr x="6765" y="8670"/>
                                    </p:animMotion>
                                  </p:childTnLst>
                                </p:cTn>
                              </p:par>
                              <p:par>
                                <p:cTn id="318" presetID="10" presetClass="exit" presetSubtype="0" repeatCount="3000" fill="hold" grpId="1" nodeType="withEffect">
                                  <p:stCondLst>
                                    <p:cond delay="250"/>
                                  </p:stCondLst>
                                  <p:childTnLst>
                                    <p:animEffect transition="out" filter="fade">
                                      <p:cBhvr>
                                        <p:cTn id="319" dur="1500"/>
                                        <p:tgtEl>
                                          <p:spTgt spid="190"/>
                                        </p:tgtEl>
                                      </p:cBhvr>
                                    </p:animEffect>
                                    <p:set>
                                      <p:cBhvr>
                                        <p:cTn id="320" dur="1" fill="hold">
                                          <p:stCondLst>
                                            <p:cond delay="1499"/>
                                          </p:stCondLst>
                                        </p:cTn>
                                        <p:tgtEl>
                                          <p:spTgt spid="190"/>
                                        </p:tgtEl>
                                        <p:attrNameLst>
                                          <p:attrName>style.visibility</p:attrName>
                                        </p:attrNameLst>
                                      </p:cBhvr>
                                      <p:to>
                                        <p:strVal val="hidden"/>
                                      </p:to>
                                    </p:set>
                                  </p:childTnLst>
                                </p:cTn>
                              </p:par>
                              <p:par>
                                <p:cTn id="321" presetID="37" presetClass="path" presetSubtype="0" repeatCount="3000" decel="100000" fill="hold" grpId="2" nodeType="withEffect">
                                  <p:stCondLst>
                                    <p:cond delay="250"/>
                                  </p:stCondLst>
                                  <p:childTnLst>
                                    <p:animMotion origin="layout" path="M 1.0697E-6 -0.00068 C 0.01289 -0.03586 0.07135 -0.11166 0.14845 -0.11961 C 0.22581 -0.11825 0.28083 -0.0556 0.29346 -0.0025 " pathEditMode="relative" rAng="0" ptsTypes="AAA">
                                      <p:cBhvr>
                                        <p:cTn id="322" dur="1500" fill="hold"/>
                                        <p:tgtEl>
                                          <p:spTgt spid="190"/>
                                        </p:tgtEl>
                                        <p:attrNameLst>
                                          <p:attrName>ppt_x</p:attrName>
                                          <p:attrName>ppt_y</p:attrName>
                                        </p:attrNameLst>
                                      </p:cBhvr>
                                      <p:rCtr x="14667" y="-5946"/>
                                    </p:animMotion>
                                  </p:childTnLst>
                                </p:cTn>
                              </p:par>
                              <p:par>
                                <p:cTn id="323" presetID="10" presetClass="exit" presetSubtype="0" repeatCount="3000" fill="hold" grpId="1" nodeType="withEffect">
                                  <p:stCondLst>
                                    <p:cond delay="750"/>
                                  </p:stCondLst>
                                  <p:childTnLst>
                                    <p:animEffect transition="out" filter="fade">
                                      <p:cBhvr>
                                        <p:cTn id="324" dur="1500"/>
                                        <p:tgtEl>
                                          <p:spTgt spid="191"/>
                                        </p:tgtEl>
                                      </p:cBhvr>
                                    </p:animEffect>
                                    <p:set>
                                      <p:cBhvr>
                                        <p:cTn id="325" dur="1" fill="hold">
                                          <p:stCondLst>
                                            <p:cond delay="1499"/>
                                          </p:stCondLst>
                                        </p:cTn>
                                        <p:tgtEl>
                                          <p:spTgt spid="191"/>
                                        </p:tgtEl>
                                        <p:attrNameLst>
                                          <p:attrName>style.visibility</p:attrName>
                                        </p:attrNameLst>
                                      </p:cBhvr>
                                      <p:to>
                                        <p:strVal val="hidden"/>
                                      </p:to>
                                    </p:set>
                                  </p:childTnLst>
                                </p:cTn>
                              </p:par>
                              <p:par>
                                <p:cTn id="326" presetID="37" presetClass="path" presetSubtype="0" repeatCount="3000" decel="100000" fill="hold" grpId="2" nodeType="withEffect">
                                  <p:stCondLst>
                                    <p:cond delay="750"/>
                                  </p:stCondLst>
                                  <p:childTnLst>
                                    <p:animMotion origin="layout" path="M 1.05183E-6 -0.00068 C 0.00804 -0.03381 0.02298 -0.12301 0.06484 -0.15864 C 0.10659 -0.19428 0.15152 -0.16772 0.16594 -0.13458 " pathEditMode="relative" rAng="0" ptsTypes="AAA">
                                      <p:cBhvr>
                                        <p:cTn id="327" dur="1500" fill="hold"/>
                                        <p:tgtEl>
                                          <p:spTgt spid="191"/>
                                        </p:tgtEl>
                                        <p:attrNameLst>
                                          <p:attrName>ppt_x</p:attrName>
                                          <p:attrName>ppt_y</p:attrName>
                                        </p:attrNameLst>
                                      </p:cBhvr>
                                      <p:rCtr x="8297" y="-8761"/>
                                    </p:animMotion>
                                  </p:childTnLst>
                                </p:cTn>
                              </p:par>
                              <p:par>
                                <p:cTn id="328" presetID="10" presetClass="exit" presetSubtype="0" repeatCount="3000" fill="hold" grpId="1" nodeType="withEffect">
                                  <p:stCondLst>
                                    <p:cond delay="0"/>
                                  </p:stCondLst>
                                  <p:childTnLst>
                                    <p:animEffect transition="out" filter="fade">
                                      <p:cBhvr>
                                        <p:cTn id="329" dur="1500"/>
                                        <p:tgtEl>
                                          <p:spTgt spid="192"/>
                                        </p:tgtEl>
                                      </p:cBhvr>
                                    </p:animEffect>
                                    <p:set>
                                      <p:cBhvr>
                                        <p:cTn id="330" dur="1" fill="hold">
                                          <p:stCondLst>
                                            <p:cond delay="1499"/>
                                          </p:stCondLst>
                                        </p:cTn>
                                        <p:tgtEl>
                                          <p:spTgt spid="192"/>
                                        </p:tgtEl>
                                        <p:attrNameLst>
                                          <p:attrName>style.visibility</p:attrName>
                                        </p:attrNameLst>
                                      </p:cBhvr>
                                      <p:to>
                                        <p:strVal val="hidden"/>
                                      </p:to>
                                    </p:set>
                                  </p:childTnLst>
                                </p:cTn>
                              </p:par>
                              <p:par>
                                <p:cTn id="331" presetID="37" presetClass="path" presetSubtype="0" repeatCount="3000" decel="100000" fill="hold" grpId="2" nodeType="withEffect">
                                  <p:stCondLst>
                                    <p:cond delay="0"/>
                                  </p:stCondLst>
                                  <p:childTnLst>
                                    <p:animMotion origin="layout" path="M -1.90452E-6 -0.00069 C 0.00268 -0.03745 -0.00255 -0.30005 0.07251 -0.39106 C 0.1519 -0.48639 0.23219 -0.44281 0.25517 -0.39265 " pathEditMode="relative" rAng="0" ptsTypes="AAA">
                                      <p:cBhvr>
                                        <p:cTn id="332" dur="1500" fill="hold"/>
                                        <p:tgtEl>
                                          <p:spTgt spid="192"/>
                                        </p:tgtEl>
                                        <p:attrNameLst>
                                          <p:attrName>ppt_x</p:attrName>
                                          <p:attrName>ppt_y</p:attrName>
                                        </p:attrNameLst>
                                      </p:cBhvr>
                                      <p:rCtr x="12752" y="-22356"/>
                                    </p:animMotion>
                                  </p:childTnLst>
                                </p:cTn>
                              </p:par>
                              <p:par>
                                <p:cTn id="333" presetID="10" presetClass="exit" presetSubtype="0" repeatCount="3000" fill="hold" grpId="1" nodeType="withEffect">
                                  <p:stCondLst>
                                    <p:cond delay="1000"/>
                                  </p:stCondLst>
                                  <p:childTnLst>
                                    <p:animEffect transition="out" filter="fade">
                                      <p:cBhvr>
                                        <p:cTn id="334" dur="1500"/>
                                        <p:tgtEl>
                                          <p:spTgt spid="193"/>
                                        </p:tgtEl>
                                      </p:cBhvr>
                                    </p:animEffect>
                                    <p:set>
                                      <p:cBhvr>
                                        <p:cTn id="335" dur="1" fill="hold">
                                          <p:stCondLst>
                                            <p:cond delay="1499"/>
                                          </p:stCondLst>
                                        </p:cTn>
                                        <p:tgtEl>
                                          <p:spTgt spid="193"/>
                                        </p:tgtEl>
                                        <p:attrNameLst>
                                          <p:attrName>style.visibility</p:attrName>
                                        </p:attrNameLst>
                                      </p:cBhvr>
                                      <p:to>
                                        <p:strVal val="hidden"/>
                                      </p:to>
                                    </p:set>
                                  </p:childTnLst>
                                </p:cTn>
                              </p:par>
                              <p:par>
                                <p:cTn id="336" presetID="37" presetClass="path" presetSubtype="0" repeatCount="3000" decel="100000" fill="hold" grpId="2" nodeType="withEffect">
                                  <p:stCondLst>
                                    <p:cond delay="1000"/>
                                  </p:stCondLst>
                                  <p:childTnLst>
                                    <p:animMotion origin="layout" path="M -0.0092 -4.01725E-6 C -0.02668 -0.04652 -0.05336 -0.32841 -0.00805 -0.4512 C 0.04199 -0.55764 0.07505 -0.50181 0.09599 -0.47208 " pathEditMode="relative" rAng="0" ptsTypes="AAA">
                                      <p:cBhvr>
                                        <p:cTn id="337" dur="1500" fill="hold"/>
                                        <p:tgtEl>
                                          <p:spTgt spid="193"/>
                                        </p:tgtEl>
                                        <p:attrNameLst>
                                          <p:attrName>ppt_x</p:attrName>
                                          <p:attrName>ppt_y</p:attrName>
                                        </p:attrNameLst>
                                      </p:cBhvr>
                                      <p:rCtr x="4059" y="-25692"/>
                                    </p:animMotion>
                                  </p:childTnLst>
                                </p:cTn>
                              </p:par>
                              <p:par>
                                <p:cTn id="338" presetID="10" presetClass="exit" presetSubtype="0" repeatCount="3000" fill="hold" grpId="1" nodeType="withEffect">
                                  <p:stCondLst>
                                    <p:cond delay="0"/>
                                  </p:stCondLst>
                                  <p:childTnLst>
                                    <p:animEffect transition="out" filter="fade">
                                      <p:cBhvr>
                                        <p:cTn id="339" dur="1500"/>
                                        <p:tgtEl>
                                          <p:spTgt spid="194"/>
                                        </p:tgtEl>
                                      </p:cBhvr>
                                    </p:animEffect>
                                    <p:set>
                                      <p:cBhvr>
                                        <p:cTn id="340" dur="1" fill="hold">
                                          <p:stCondLst>
                                            <p:cond delay="1499"/>
                                          </p:stCondLst>
                                        </p:cTn>
                                        <p:tgtEl>
                                          <p:spTgt spid="194"/>
                                        </p:tgtEl>
                                        <p:attrNameLst>
                                          <p:attrName>style.visibility</p:attrName>
                                        </p:attrNameLst>
                                      </p:cBhvr>
                                      <p:to>
                                        <p:strVal val="hidden"/>
                                      </p:to>
                                    </p:set>
                                  </p:childTnLst>
                                </p:cTn>
                              </p:par>
                              <p:par>
                                <p:cTn id="341" presetID="37" presetClass="path" presetSubtype="0" repeatCount="3000" decel="100000" fill="hold" grpId="2" nodeType="withEffect">
                                  <p:stCondLst>
                                    <p:cond delay="0"/>
                                  </p:stCondLst>
                                  <p:childTnLst>
                                    <p:animMotion origin="layout" path="M -0.00026 -4.32592E-6 C 0.01327 -0.04471 0.0674 -0.33114 0.01889 -0.46822 C -0.02004 -0.56945 -0.06587 -0.5034 -0.08183 -0.47503 " pathEditMode="relative" rAng="0" ptsTypes="AAA">
                                      <p:cBhvr>
                                        <p:cTn id="342" dur="1500" fill="hold"/>
                                        <p:tgtEl>
                                          <p:spTgt spid="194"/>
                                        </p:tgtEl>
                                        <p:attrNameLst>
                                          <p:attrName>ppt_x</p:attrName>
                                          <p:attrName>ppt_y</p:attrName>
                                        </p:attrNameLst>
                                      </p:cBhvr>
                                      <p:rCtr x="-2132" y="-26146"/>
                                    </p:animMotion>
                                  </p:childTnLst>
                                </p:cTn>
                              </p:par>
                              <p:par>
                                <p:cTn id="343" presetID="10" presetClass="exit" presetSubtype="0" repeatCount="3000" fill="hold" grpId="1" nodeType="withEffect">
                                  <p:stCondLst>
                                    <p:cond delay="1000"/>
                                  </p:stCondLst>
                                  <p:childTnLst>
                                    <p:animEffect transition="out" filter="fade">
                                      <p:cBhvr>
                                        <p:cTn id="344" dur="1500"/>
                                        <p:tgtEl>
                                          <p:spTgt spid="195"/>
                                        </p:tgtEl>
                                      </p:cBhvr>
                                    </p:animEffect>
                                    <p:set>
                                      <p:cBhvr>
                                        <p:cTn id="345" dur="1" fill="hold">
                                          <p:stCondLst>
                                            <p:cond delay="1499"/>
                                          </p:stCondLst>
                                        </p:cTn>
                                        <p:tgtEl>
                                          <p:spTgt spid="195"/>
                                        </p:tgtEl>
                                        <p:attrNameLst>
                                          <p:attrName>style.visibility</p:attrName>
                                        </p:attrNameLst>
                                      </p:cBhvr>
                                      <p:to>
                                        <p:strVal val="hidden"/>
                                      </p:to>
                                    </p:set>
                                  </p:childTnLst>
                                </p:cTn>
                              </p:par>
                              <p:par>
                                <p:cTn id="346" presetID="37" presetClass="path" presetSubtype="0" repeatCount="3000" decel="100000" fill="hold" grpId="2" nodeType="withEffect">
                                  <p:stCondLst>
                                    <p:cond delay="1000"/>
                                  </p:stCondLst>
                                  <p:childTnLst>
                                    <p:animMotion origin="layout" path="M 4.67194E-6 -0.00068 C -0.00537 -0.04607 -0.02426 -0.14049 -0.06779 -0.18112 C -0.11106 -0.22174 -0.16595 -0.18724 -0.18076 -0.14934 " pathEditMode="relative" rAng="0" ptsTypes="AAA">
                                      <p:cBhvr>
                                        <p:cTn id="347" dur="1500" fill="hold"/>
                                        <p:tgtEl>
                                          <p:spTgt spid="195"/>
                                        </p:tgtEl>
                                        <p:attrNameLst>
                                          <p:attrName>ppt_x</p:attrName>
                                          <p:attrName>ppt_y</p:attrName>
                                        </p:attrNameLst>
                                      </p:cBhvr>
                                      <p:rCtr x="-9038" y="-9941"/>
                                    </p:animMotion>
                                  </p:childTnLst>
                                </p:cTn>
                              </p:par>
                              <p:par>
                                <p:cTn id="348" presetID="10" presetClass="exit" presetSubtype="0" repeatCount="3000" fill="hold" grpId="1" nodeType="withEffect">
                                  <p:stCondLst>
                                    <p:cond delay="1000"/>
                                  </p:stCondLst>
                                  <p:childTnLst>
                                    <p:animEffect transition="out" filter="fade">
                                      <p:cBhvr>
                                        <p:cTn id="349" dur="1500"/>
                                        <p:tgtEl>
                                          <p:spTgt spid="196"/>
                                        </p:tgtEl>
                                      </p:cBhvr>
                                    </p:animEffect>
                                    <p:set>
                                      <p:cBhvr>
                                        <p:cTn id="350" dur="1" fill="hold">
                                          <p:stCondLst>
                                            <p:cond delay="1499"/>
                                          </p:stCondLst>
                                        </p:cTn>
                                        <p:tgtEl>
                                          <p:spTgt spid="196"/>
                                        </p:tgtEl>
                                        <p:attrNameLst>
                                          <p:attrName>style.visibility</p:attrName>
                                        </p:attrNameLst>
                                      </p:cBhvr>
                                      <p:to>
                                        <p:strVal val="hidden"/>
                                      </p:to>
                                    </p:set>
                                  </p:childTnLst>
                                </p:cTn>
                              </p:par>
                              <p:par>
                                <p:cTn id="351" presetID="37" presetClass="path" presetSubtype="0" repeatCount="3000" decel="100000" fill="hold" grpId="2" nodeType="withEffect">
                                  <p:stCondLst>
                                    <p:cond delay="1000"/>
                                  </p:stCondLst>
                                  <p:childTnLst>
                                    <p:animMotion origin="layout" path="M -0.00013 -3.7037E-7 C -0.00833 -0.09907 -0.00807 -0.24884 -0.08086 -0.33912 C -0.15977 -0.42708 -0.27721 -0.3625 -0.28464 -0.30231 " pathEditMode="relative" rAng="0" ptsTypes="AAA">
                                      <p:cBhvr>
                                        <p:cTn id="352" dur="1500" fill="hold"/>
                                        <p:tgtEl>
                                          <p:spTgt spid="196"/>
                                        </p:tgtEl>
                                        <p:attrNameLst>
                                          <p:attrName>ppt_x</p:attrName>
                                          <p:attrName>ppt_y</p:attrName>
                                        </p:attrNameLst>
                                      </p:cBhvr>
                                      <p:rCtr x="-14232" y="-19120"/>
                                    </p:animMotion>
                                  </p:childTnLst>
                                </p:cTn>
                              </p:par>
                              <p:par>
                                <p:cTn id="353" presetID="10" presetClass="exit" presetSubtype="0" repeatCount="3000" fill="hold" grpId="0" nodeType="withEffect">
                                  <p:stCondLst>
                                    <p:cond delay="0"/>
                                  </p:stCondLst>
                                  <p:childTnLst>
                                    <p:animEffect transition="out" filter="fade">
                                      <p:cBhvr>
                                        <p:cTn id="354" dur="1500"/>
                                        <p:tgtEl>
                                          <p:spTgt spid="197"/>
                                        </p:tgtEl>
                                      </p:cBhvr>
                                    </p:animEffect>
                                    <p:set>
                                      <p:cBhvr>
                                        <p:cTn id="355" dur="1" fill="hold">
                                          <p:stCondLst>
                                            <p:cond delay="1499"/>
                                          </p:stCondLst>
                                        </p:cTn>
                                        <p:tgtEl>
                                          <p:spTgt spid="197"/>
                                        </p:tgtEl>
                                        <p:attrNameLst>
                                          <p:attrName>style.visibility</p:attrName>
                                        </p:attrNameLst>
                                      </p:cBhvr>
                                      <p:to>
                                        <p:strVal val="hidden"/>
                                      </p:to>
                                    </p:set>
                                  </p:childTnLst>
                                </p:cTn>
                              </p:par>
                              <p:par>
                                <p:cTn id="356" presetID="37" presetClass="path" presetSubtype="0" repeatCount="3000" decel="100000" fill="hold" grpId="2" nodeType="withEffect">
                                  <p:stCondLst>
                                    <p:cond delay="0"/>
                                  </p:stCondLst>
                                  <p:childTnLst>
                                    <p:animMotion origin="layout" path="M -3.95833E-6 -0.00092 C -0.04466 -0.03217 -0.08658 -0.04166 -0.14479 -0.03472 C -0.21966 -0.02546 -0.24856 0.03797 -0.26523 0.0757 " pathEditMode="relative" rAng="0" ptsTypes="AAA">
                                      <p:cBhvr>
                                        <p:cTn id="357" dur="1500" fill="hold"/>
                                        <p:tgtEl>
                                          <p:spTgt spid="197"/>
                                        </p:tgtEl>
                                        <p:attrNameLst>
                                          <p:attrName>ppt_x</p:attrName>
                                          <p:attrName>ppt_y</p:attrName>
                                        </p:attrNameLst>
                                      </p:cBhvr>
                                      <p:rCtr x="-13268" y="2014"/>
                                    </p:animMotion>
                                  </p:childTnLst>
                                </p:cTn>
                              </p:par>
                              <p:par>
                                <p:cTn id="358" presetID="10" presetClass="exit" presetSubtype="0" repeatCount="3000" fill="hold" grpId="1" nodeType="withEffect">
                                  <p:stCondLst>
                                    <p:cond delay="250"/>
                                  </p:stCondLst>
                                  <p:childTnLst>
                                    <p:animEffect transition="out" filter="fade">
                                      <p:cBhvr>
                                        <p:cTn id="359" dur="1500"/>
                                        <p:tgtEl>
                                          <p:spTgt spid="198"/>
                                        </p:tgtEl>
                                      </p:cBhvr>
                                    </p:animEffect>
                                    <p:set>
                                      <p:cBhvr>
                                        <p:cTn id="360" dur="1" fill="hold">
                                          <p:stCondLst>
                                            <p:cond delay="1499"/>
                                          </p:stCondLst>
                                        </p:cTn>
                                        <p:tgtEl>
                                          <p:spTgt spid="198"/>
                                        </p:tgtEl>
                                        <p:attrNameLst>
                                          <p:attrName>style.visibility</p:attrName>
                                        </p:attrNameLst>
                                      </p:cBhvr>
                                      <p:to>
                                        <p:strVal val="hidden"/>
                                      </p:to>
                                    </p:set>
                                  </p:childTnLst>
                                </p:cTn>
                              </p:par>
                              <p:par>
                                <p:cTn id="361" presetID="37" presetClass="path" presetSubtype="0" repeatCount="3000" decel="100000" fill="hold" grpId="2" nodeType="withEffect">
                                  <p:stCondLst>
                                    <p:cond delay="250"/>
                                  </p:stCondLst>
                                  <p:childTnLst>
                                    <p:animMotion origin="layout" path="M 3.12995E-6 -0.00023 C -0.03447 0.0093 -0.07723 0.01589 -0.11182 0.17317 " pathEditMode="relative" rAng="0" ptsTypes="AA">
                                      <p:cBhvr>
                                        <p:cTn id="362" dur="1500" fill="hold"/>
                                        <p:tgtEl>
                                          <p:spTgt spid="198"/>
                                        </p:tgtEl>
                                        <p:attrNameLst>
                                          <p:attrName>ppt_x</p:attrName>
                                          <p:attrName>ppt_y</p:attrName>
                                        </p:attrNameLst>
                                      </p:cBhvr>
                                      <p:rCtr x="-5591" y="8670"/>
                                    </p:animMotion>
                                  </p:childTnLst>
                                </p:cTn>
                              </p:par>
                              <p:par>
                                <p:cTn id="363" presetID="10" presetClass="exit" presetSubtype="0" repeatCount="3000" fill="hold" grpId="1" nodeType="withEffect">
                                  <p:stCondLst>
                                    <p:cond delay="750"/>
                                  </p:stCondLst>
                                  <p:childTnLst>
                                    <p:animEffect transition="out" filter="fade">
                                      <p:cBhvr>
                                        <p:cTn id="364" dur="1500"/>
                                        <p:tgtEl>
                                          <p:spTgt spid="199"/>
                                        </p:tgtEl>
                                      </p:cBhvr>
                                    </p:animEffect>
                                    <p:set>
                                      <p:cBhvr>
                                        <p:cTn id="365" dur="1" fill="hold">
                                          <p:stCondLst>
                                            <p:cond delay="1499"/>
                                          </p:stCondLst>
                                        </p:cTn>
                                        <p:tgtEl>
                                          <p:spTgt spid="199"/>
                                        </p:tgtEl>
                                        <p:attrNameLst>
                                          <p:attrName>style.visibility</p:attrName>
                                        </p:attrNameLst>
                                      </p:cBhvr>
                                      <p:to>
                                        <p:strVal val="hidden"/>
                                      </p:to>
                                    </p:set>
                                  </p:childTnLst>
                                </p:cTn>
                              </p:par>
                              <p:par>
                                <p:cTn id="366" presetID="37" presetClass="path" presetSubtype="0" repeatCount="3000" decel="100000" fill="hold" grpId="2" nodeType="withEffect">
                                  <p:stCondLst>
                                    <p:cond delay="750"/>
                                  </p:stCondLst>
                                  <p:childTnLst>
                                    <p:animMotion origin="layout" path="M -4.41665E-7 -0.00022 C 0.04136 0.00931 0.09829 0.01249 0.13633 0.18906 " pathEditMode="relative" rAng="0" ptsTypes="AA">
                                      <p:cBhvr>
                                        <p:cTn id="367" dur="1500" fill="hold"/>
                                        <p:tgtEl>
                                          <p:spTgt spid="199"/>
                                        </p:tgtEl>
                                        <p:attrNameLst>
                                          <p:attrName>ppt_x</p:attrName>
                                          <p:attrName>ppt_y</p:attrName>
                                        </p:attrNameLst>
                                      </p:cBhvr>
                                      <p:rCtr x="6816" y="9464"/>
                                    </p:animMotion>
                                  </p:childTnLst>
                                </p:cTn>
                              </p:par>
                              <p:par>
                                <p:cTn id="368" presetID="10" presetClass="exit" presetSubtype="0" repeatCount="3000" fill="hold" grpId="1" nodeType="withEffect">
                                  <p:stCondLst>
                                    <p:cond delay="1250"/>
                                  </p:stCondLst>
                                  <p:childTnLst>
                                    <p:animEffect transition="out" filter="fade">
                                      <p:cBhvr>
                                        <p:cTn id="369" dur="1500"/>
                                        <p:tgtEl>
                                          <p:spTgt spid="200"/>
                                        </p:tgtEl>
                                      </p:cBhvr>
                                    </p:animEffect>
                                    <p:set>
                                      <p:cBhvr>
                                        <p:cTn id="370" dur="1" fill="hold">
                                          <p:stCondLst>
                                            <p:cond delay="1499"/>
                                          </p:stCondLst>
                                        </p:cTn>
                                        <p:tgtEl>
                                          <p:spTgt spid="200"/>
                                        </p:tgtEl>
                                        <p:attrNameLst>
                                          <p:attrName>style.visibility</p:attrName>
                                        </p:attrNameLst>
                                      </p:cBhvr>
                                      <p:to>
                                        <p:strVal val="hidden"/>
                                      </p:to>
                                    </p:set>
                                  </p:childTnLst>
                                </p:cTn>
                              </p:par>
                              <p:par>
                                <p:cTn id="371" presetID="37" presetClass="path" presetSubtype="0" repeatCount="3000" decel="100000" fill="hold" grpId="2" nodeType="withEffect">
                                  <p:stCondLst>
                                    <p:cond delay="1250"/>
                                  </p:stCondLst>
                                  <p:childTnLst>
                                    <p:animMotion origin="layout" path="M 0.00013 0.00613 C 0.01302 -0.02905 0.07149 -0.10485 0.14859 -0.1128 C 0.22594 -0.11144 0.28096 -0.04879 0.29359 0.00431 " pathEditMode="relative" rAng="0" ptsTypes="AAA">
                                      <p:cBhvr>
                                        <p:cTn id="372" dur="1500" fill="hold"/>
                                        <p:tgtEl>
                                          <p:spTgt spid="200"/>
                                        </p:tgtEl>
                                        <p:attrNameLst>
                                          <p:attrName>ppt_x</p:attrName>
                                          <p:attrName>ppt_y</p:attrName>
                                        </p:attrNameLst>
                                      </p:cBhvr>
                                      <p:rCtr x="14667" y="-5946"/>
                                    </p:animMotion>
                                  </p:childTnLst>
                                </p:cTn>
                              </p:par>
                              <p:par>
                                <p:cTn id="373" presetID="10" presetClass="exit" presetSubtype="0" repeatCount="3000" fill="hold" grpId="1" nodeType="withEffect">
                                  <p:stCondLst>
                                    <p:cond delay="0"/>
                                  </p:stCondLst>
                                  <p:childTnLst>
                                    <p:animEffect transition="out" filter="fade">
                                      <p:cBhvr>
                                        <p:cTn id="374" dur="1500"/>
                                        <p:tgtEl>
                                          <p:spTgt spid="201"/>
                                        </p:tgtEl>
                                      </p:cBhvr>
                                    </p:animEffect>
                                    <p:set>
                                      <p:cBhvr>
                                        <p:cTn id="375" dur="1" fill="hold">
                                          <p:stCondLst>
                                            <p:cond delay="1499"/>
                                          </p:stCondLst>
                                        </p:cTn>
                                        <p:tgtEl>
                                          <p:spTgt spid="201"/>
                                        </p:tgtEl>
                                        <p:attrNameLst>
                                          <p:attrName>style.visibility</p:attrName>
                                        </p:attrNameLst>
                                      </p:cBhvr>
                                      <p:to>
                                        <p:strVal val="hidden"/>
                                      </p:to>
                                    </p:set>
                                  </p:childTnLst>
                                </p:cTn>
                              </p:par>
                              <p:par>
                                <p:cTn id="376" presetID="37" presetClass="path" presetSubtype="0" repeatCount="3000" decel="100000" fill="hold" grpId="2" nodeType="withEffect">
                                  <p:stCondLst>
                                    <p:cond delay="0"/>
                                  </p:stCondLst>
                                  <p:childTnLst>
                                    <p:animMotion origin="layout" path="M -7.04621E-7 -0.00068 C 0.00804 -0.03405 0.02298 -0.12324 0.06485 -0.15888 C 0.10646 -0.19451 0.15331 -0.1582 0.16773 -0.12506 " pathEditMode="relative" rAng="0" ptsTypes="AAA">
                                      <p:cBhvr>
                                        <p:cTn id="377" dur="1500" fill="hold"/>
                                        <p:tgtEl>
                                          <p:spTgt spid="201"/>
                                        </p:tgtEl>
                                        <p:attrNameLst>
                                          <p:attrName>ppt_x</p:attrName>
                                          <p:attrName>ppt_y</p:attrName>
                                        </p:attrNameLst>
                                      </p:cBhvr>
                                      <p:rCtr x="8387" y="-8647"/>
                                    </p:animMotion>
                                  </p:childTnLst>
                                </p:cTn>
                              </p:par>
                              <p:par>
                                <p:cTn id="378" presetID="10" presetClass="exit" presetSubtype="0" repeatCount="3000" fill="hold" grpId="1" nodeType="withEffect">
                                  <p:stCondLst>
                                    <p:cond delay="750"/>
                                  </p:stCondLst>
                                  <p:childTnLst>
                                    <p:animEffect transition="out" filter="fade">
                                      <p:cBhvr>
                                        <p:cTn id="379" dur="1500"/>
                                        <p:tgtEl>
                                          <p:spTgt spid="202"/>
                                        </p:tgtEl>
                                      </p:cBhvr>
                                    </p:animEffect>
                                    <p:set>
                                      <p:cBhvr>
                                        <p:cTn id="380" dur="1" fill="hold">
                                          <p:stCondLst>
                                            <p:cond delay="1499"/>
                                          </p:stCondLst>
                                        </p:cTn>
                                        <p:tgtEl>
                                          <p:spTgt spid="202"/>
                                        </p:tgtEl>
                                        <p:attrNameLst>
                                          <p:attrName>style.visibility</p:attrName>
                                        </p:attrNameLst>
                                      </p:cBhvr>
                                      <p:to>
                                        <p:strVal val="hidden"/>
                                      </p:to>
                                    </p:set>
                                  </p:childTnLst>
                                </p:cTn>
                              </p:par>
                              <p:par>
                                <p:cTn id="381" presetID="37" presetClass="path" presetSubtype="0" repeatCount="3000" decel="100000" fill="hold" grpId="2" nodeType="withEffect">
                                  <p:stCondLst>
                                    <p:cond delay="750"/>
                                  </p:stCondLst>
                                  <p:childTnLst>
                                    <p:animMotion origin="layout" path="M -1.19734E-6 -0.00068 C 0.00243 -0.03791 -0.00255 -0.30005 0.07225 -0.39129 C 0.15165 -0.48639 0.24496 -0.42783 0.26449 -0.36859 " pathEditMode="relative" rAng="0" ptsTypes="AAA">
                                      <p:cBhvr>
                                        <p:cTn id="382" dur="1500" fill="hold"/>
                                        <p:tgtEl>
                                          <p:spTgt spid="202"/>
                                        </p:tgtEl>
                                        <p:attrNameLst>
                                          <p:attrName>ppt_x</p:attrName>
                                          <p:attrName>ppt_y</p:attrName>
                                        </p:attrNameLst>
                                      </p:cBhvr>
                                      <p:rCtr x="13224" y="-22038"/>
                                    </p:animMotion>
                                  </p:childTnLst>
                                </p:cTn>
                              </p:par>
                              <p:par>
                                <p:cTn id="383" presetID="10" presetClass="exit" presetSubtype="0" repeatCount="3000" fill="hold" grpId="1" nodeType="withEffect">
                                  <p:stCondLst>
                                    <p:cond delay="250"/>
                                  </p:stCondLst>
                                  <p:childTnLst>
                                    <p:animEffect transition="out" filter="fade">
                                      <p:cBhvr>
                                        <p:cTn id="384" dur="1500"/>
                                        <p:tgtEl>
                                          <p:spTgt spid="203"/>
                                        </p:tgtEl>
                                      </p:cBhvr>
                                    </p:animEffect>
                                    <p:set>
                                      <p:cBhvr>
                                        <p:cTn id="385" dur="1" fill="hold">
                                          <p:stCondLst>
                                            <p:cond delay="1499"/>
                                          </p:stCondLst>
                                        </p:cTn>
                                        <p:tgtEl>
                                          <p:spTgt spid="203"/>
                                        </p:tgtEl>
                                        <p:attrNameLst>
                                          <p:attrName>style.visibility</p:attrName>
                                        </p:attrNameLst>
                                      </p:cBhvr>
                                      <p:to>
                                        <p:strVal val="hidden"/>
                                      </p:to>
                                    </p:set>
                                  </p:childTnLst>
                                </p:cTn>
                              </p:par>
                              <p:par>
                                <p:cTn id="386" presetID="37" presetClass="path" presetSubtype="0" repeatCount="3000" decel="100000" fill="hold" grpId="2" nodeType="withEffect">
                                  <p:stCondLst>
                                    <p:cond delay="250"/>
                                  </p:stCondLst>
                                  <p:childTnLst>
                                    <p:animMotion origin="layout" path="M -2.08578E-6 4.45302E-6 C -0.01787 -0.04676 -0.04519 -0.32865 0.00115 -0.45143 C 0.05247 -0.55788 0.09561 -0.4932 0.11004 -0.45189 " pathEditMode="relative" rAng="0" ptsTypes="AAA">
                                      <p:cBhvr>
                                        <p:cTn id="387" dur="1500" fill="hold"/>
                                        <p:tgtEl>
                                          <p:spTgt spid="203"/>
                                        </p:tgtEl>
                                        <p:attrNameLst>
                                          <p:attrName>ppt_x</p:attrName>
                                          <p:attrName>ppt_y</p:attrName>
                                        </p:attrNameLst>
                                      </p:cBhvr>
                                      <p:rCtr x="4276" y="-25465"/>
                                    </p:animMotion>
                                  </p:childTnLst>
                                </p:cTn>
                              </p:par>
                              <p:par>
                                <p:cTn id="388" presetID="10" presetClass="exit" presetSubtype="0" repeatCount="3000" fill="hold" grpId="1" nodeType="withEffect">
                                  <p:stCondLst>
                                    <p:cond delay="1250"/>
                                  </p:stCondLst>
                                  <p:childTnLst>
                                    <p:animEffect transition="out" filter="fade">
                                      <p:cBhvr>
                                        <p:cTn id="389" dur="1500"/>
                                        <p:tgtEl>
                                          <p:spTgt spid="204"/>
                                        </p:tgtEl>
                                      </p:cBhvr>
                                    </p:animEffect>
                                    <p:set>
                                      <p:cBhvr>
                                        <p:cTn id="390" dur="1" fill="hold">
                                          <p:stCondLst>
                                            <p:cond delay="1499"/>
                                          </p:stCondLst>
                                        </p:cTn>
                                        <p:tgtEl>
                                          <p:spTgt spid="204"/>
                                        </p:tgtEl>
                                        <p:attrNameLst>
                                          <p:attrName>style.visibility</p:attrName>
                                        </p:attrNameLst>
                                      </p:cBhvr>
                                      <p:to>
                                        <p:strVal val="hidden"/>
                                      </p:to>
                                    </p:set>
                                  </p:childTnLst>
                                </p:cTn>
                              </p:par>
                              <p:par>
                                <p:cTn id="391" presetID="37" presetClass="path" presetSubtype="0" repeatCount="3000" decel="100000" fill="hold" grpId="2" nodeType="withEffect">
                                  <p:stCondLst>
                                    <p:cond delay="1250"/>
                                  </p:stCondLst>
                                  <p:childTnLst>
                                    <p:animMotion origin="layout" path="M -0.00026 2.05629E-6 C 0.01327 -0.04471 0.0674 -0.33114 0.01889 -0.46823 C -0.02004 -0.56945 -0.06587 -0.50341 -0.08183 -0.47504 " pathEditMode="relative" rAng="0" ptsTypes="AAA">
                                      <p:cBhvr>
                                        <p:cTn id="392" dur="1500" fill="hold"/>
                                        <p:tgtEl>
                                          <p:spTgt spid="204"/>
                                        </p:tgtEl>
                                        <p:attrNameLst>
                                          <p:attrName>ppt_x</p:attrName>
                                          <p:attrName>ppt_y</p:attrName>
                                        </p:attrNameLst>
                                      </p:cBhvr>
                                      <p:rCtr x="-2132" y="-26146"/>
                                    </p:animMotion>
                                  </p:childTnLst>
                                </p:cTn>
                              </p:par>
                              <p:par>
                                <p:cTn id="393" presetID="10" presetClass="exit" presetSubtype="0" repeatCount="3000" fill="hold" grpId="1" nodeType="withEffect">
                                  <p:stCondLst>
                                    <p:cond delay="0"/>
                                  </p:stCondLst>
                                  <p:childTnLst>
                                    <p:animEffect transition="out" filter="fade">
                                      <p:cBhvr>
                                        <p:cTn id="394" dur="1500"/>
                                        <p:tgtEl>
                                          <p:spTgt spid="205"/>
                                        </p:tgtEl>
                                      </p:cBhvr>
                                    </p:animEffect>
                                    <p:set>
                                      <p:cBhvr>
                                        <p:cTn id="395" dur="1" fill="hold">
                                          <p:stCondLst>
                                            <p:cond delay="1499"/>
                                          </p:stCondLst>
                                        </p:cTn>
                                        <p:tgtEl>
                                          <p:spTgt spid="205"/>
                                        </p:tgtEl>
                                        <p:attrNameLst>
                                          <p:attrName>style.visibility</p:attrName>
                                        </p:attrNameLst>
                                      </p:cBhvr>
                                      <p:to>
                                        <p:strVal val="hidden"/>
                                      </p:to>
                                    </p:set>
                                  </p:childTnLst>
                                </p:cTn>
                              </p:par>
                              <p:par>
                                <p:cTn id="396" presetID="37" presetClass="path" presetSubtype="0" repeatCount="3000" decel="100000" fill="hold" grpId="2" nodeType="withEffect">
                                  <p:stCondLst>
                                    <p:cond delay="0"/>
                                  </p:stCondLst>
                                  <p:childTnLst>
                                    <p:animMotion origin="layout" path="M -2.26959E-6 -0.00068 C -0.00549 -0.0463 -0.02425 -0.14071 -0.06778 -0.18134 C -0.11105 -0.22197 -0.16709 -0.17476 -0.18177 -0.13663 " pathEditMode="relative" rAng="0" ptsTypes="AAA">
                                      <p:cBhvr>
                                        <p:cTn id="397" dur="1500" fill="hold"/>
                                        <p:tgtEl>
                                          <p:spTgt spid="205"/>
                                        </p:tgtEl>
                                        <p:attrNameLst>
                                          <p:attrName>ppt_x</p:attrName>
                                          <p:attrName>ppt_y</p:attrName>
                                        </p:attrNameLst>
                                      </p:cBhvr>
                                      <p:rCtr x="-9089" y="-9805"/>
                                    </p:animMotion>
                                  </p:childTnLst>
                                </p:cTn>
                              </p:par>
                              <p:par>
                                <p:cTn id="398" presetID="10" presetClass="entr" presetSubtype="0" fill="hold" grpId="0" nodeType="withEffect">
                                  <p:stCondLst>
                                    <p:cond delay="0"/>
                                  </p:stCondLst>
                                  <p:childTnLst>
                                    <p:set>
                                      <p:cBhvr>
                                        <p:cTn id="399" dur="1" fill="hold">
                                          <p:stCondLst>
                                            <p:cond delay="0"/>
                                          </p:stCondLst>
                                        </p:cTn>
                                        <p:tgtEl>
                                          <p:spTgt spid="138"/>
                                        </p:tgtEl>
                                        <p:attrNameLst>
                                          <p:attrName>style.visibility</p:attrName>
                                        </p:attrNameLst>
                                      </p:cBhvr>
                                      <p:to>
                                        <p:strVal val="visible"/>
                                      </p:to>
                                    </p:set>
                                    <p:animEffect transition="in" filter="fade">
                                      <p:cBhvr>
                                        <p:cTn id="400" dur="500"/>
                                        <p:tgtEl>
                                          <p:spTgt spid="138"/>
                                        </p:tgtEl>
                                      </p:cBhvr>
                                    </p:animEffect>
                                  </p:childTnLst>
                                </p:cTn>
                              </p:par>
                              <p:par>
                                <p:cTn id="401" presetID="10" presetClass="entr" presetSubtype="0" fill="hold" grpId="0" nodeType="withEffect">
                                  <p:stCondLst>
                                    <p:cond delay="0"/>
                                  </p:stCondLst>
                                  <p:childTnLst>
                                    <p:set>
                                      <p:cBhvr>
                                        <p:cTn id="402" dur="1" fill="hold">
                                          <p:stCondLst>
                                            <p:cond delay="0"/>
                                          </p:stCondLst>
                                        </p:cTn>
                                        <p:tgtEl>
                                          <p:spTgt spid="140"/>
                                        </p:tgtEl>
                                        <p:attrNameLst>
                                          <p:attrName>style.visibility</p:attrName>
                                        </p:attrNameLst>
                                      </p:cBhvr>
                                      <p:to>
                                        <p:strVal val="visible"/>
                                      </p:to>
                                    </p:set>
                                    <p:animEffect transition="in" filter="fade">
                                      <p:cBhvr>
                                        <p:cTn id="403" dur="500"/>
                                        <p:tgtEl>
                                          <p:spTgt spid="140"/>
                                        </p:tgtEl>
                                      </p:cBhvr>
                                    </p:animEffect>
                                  </p:childTnLst>
                                </p:cTn>
                              </p:par>
                              <p:par>
                                <p:cTn id="404" presetID="10" presetClass="exit" presetSubtype="0" repeatCount="2000" fill="hold" grpId="1" nodeType="withEffect">
                                  <p:stCondLst>
                                    <p:cond delay="0"/>
                                  </p:stCondLst>
                                  <p:childTnLst>
                                    <p:animEffect transition="out" filter="fade">
                                      <p:cBhvr>
                                        <p:cTn id="405" dur="1500"/>
                                        <p:tgtEl>
                                          <p:spTgt spid="138"/>
                                        </p:tgtEl>
                                      </p:cBhvr>
                                    </p:animEffect>
                                    <p:set>
                                      <p:cBhvr>
                                        <p:cTn id="406" dur="1" fill="hold">
                                          <p:stCondLst>
                                            <p:cond delay="1499"/>
                                          </p:stCondLst>
                                        </p:cTn>
                                        <p:tgtEl>
                                          <p:spTgt spid="138"/>
                                        </p:tgtEl>
                                        <p:attrNameLst>
                                          <p:attrName>style.visibility</p:attrName>
                                        </p:attrNameLst>
                                      </p:cBhvr>
                                      <p:to>
                                        <p:strVal val="hidden"/>
                                      </p:to>
                                    </p:set>
                                  </p:childTnLst>
                                </p:cTn>
                              </p:par>
                              <p:par>
                                <p:cTn id="407" presetID="37" presetClass="path" presetSubtype="0" repeatCount="2000" decel="100000" fill="hold" grpId="2" nodeType="withEffect">
                                  <p:stCondLst>
                                    <p:cond delay="0"/>
                                  </p:stCondLst>
                                  <p:childTnLst>
                                    <p:animMotion origin="layout" path="M -0.00013 0 C -0.00782 -0.09884 -0.0073 -0.24861 -0.07592 -0.33866 C -0.15026 -0.42662 -0.24987 -0.36065 -0.25847 -0.32338 " pathEditMode="relative" rAng="0" ptsTypes="AAA">
                                      <p:cBhvr>
                                        <p:cTn id="408" dur="1500" fill="hold"/>
                                        <p:tgtEl>
                                          <p:spTgt spid="138"/>
                                        </p:tgtEl>
                                        <p:attrNameLst>
                                          <p:attrName>ppt_x</p:attrName>
                                          <p:attrName>ppt_y</p:attrName>
                                        </p:attrNameLst>
                                      </p:cBhvr>
                                      <p:rCtr x="-12917" y="-19120"/>
                                    </p:animMotion>
                                  </p:childTnLst>
                                </p:cTn>
                              </p:par>
                              <p:par>
                                <p:cTn id="409" presetID="10" presetClass="exit" presetSubtype="0" repeatCount="2000" fill="hold" grpId="1" nodeType="withEffect">
                                  <p:stCondLst>
                                    <p:cond delay="1000"/>
                                  </p:stCondLst>
                                  <p:childTnLst>
                                    <p:animEffect transition="out" filter="fade">
                                      <p:cBhvr>
                                        <p:cTn id="410" dur="1500"/>
                                        <p:tgtEl>
                                          <p:spTgt spid="140"/>
                                        </p:tgtEl>
                                      </p:cBhvr>
                                    </p:animEffect>
                                    <p:set>
                                      <p:cBhvr>
                                        <p:cTn id="411" dur="1" fill="hold">
                                          <p:stCondLst>
                                            <p:cond delay="1499"/>
                                          </p:stCondLst>
                                        </p:cTn>
                                        <p:tgtEl>
                                          <p:spTgt spid="140"/>
                                        </p:tgtEl>
                                        <p:attrNameLst>
                                          <p:attrName>style.visibility</p:attrName>
                                        </p:attrNameLst>
                                      </p:cBhvr>
                                      <p:to>
                                        <p:strVal val="hidden"/>
                                      </p:to>
                                    </p:set>
                                  </p:childTnLst>
                                </p:cTn>
                              </p:par>
                              <p:par>
                                <p:cTn id="412" presetID="37" presetClass="path" presetSubtype="0" repeatCount="2000" decel="100000" fill="hold" grpId="2" nodeType="withEffect">
                                  <p:stCondLst>
                                    <p:cond delay="1000"/>
                                  </p:stCondLst>
                                  <p:childTnLst>
                                    <p:animMotion origin="layout" path="M -0.00013 2.22222E-6 C -0.00834 -0.09931 -0.00808 -0.24884 -0.08086 -0.33912 C -0.15977 -0.42685 -0.27722 -0.3625 -0.28464 -0.30232 " pathEditMode="relative" rAng="0" ptsTypes="AAA">
                                      <p:cBhvr>
                                        <p:cTn id="413" dur="1500" fill="hold"/>
                                        <p:tgtEl>
                                          <p:spTgt spid="140"/>
                                        </p:tgtEl>
                                        <p:attrNameLst>
                                          <p:attrName>ppt_x</p:attrName>
                                          <p:attrName>ppt_y</p:attrName>
                                        </p:attrNameLst>
                                      </p:cBhvr>
                                      <p:rCtr x="-14232" y="-19120"/>
                                    </p:animMotion>
                                  </p:childTnLst>
                                </p:cTn>
                              </p:par>
                              <p:par>
                                <p:cTn id="414" presetID="10" presetClass="entr" presetSubtype="0" fill="hold" grpId="0" nodeType="withEffect">
                                  <p:stCondLst>
                                    <p:cond delay="1500"/>
                                  </p:stCondLst>
                                  <p:childTnLst>
                                    <p:set>
                                      <p:cBhvr>
                                        <p:cTn id="415" dur="1" fill="hold">
                                          <p:stCondLst>
                                            <p:cond delay="0"/>
                                          </p:stCondLst>
                                        </p:cTn>
                                        <p:tgtEl>
                                          <p:spTgt spid="147"/>
                                        </p:tgtEl>
                                        <p:attrNameLst>
                                          <p:attrName>style.visibility</p:attrName>
                                        </p:attrNameLst>
                                      </p:cBhvr>
                                      <p:to>
                                        <p:strVal val="visible"/>
                                      </p:to>
                                    </p:set>
                                    <p:animEffect transition="in" filter="fade">
                                      <p:cBhvr>
                                        <p:cTn id="416" dur="500"/>
                                        <p:tgtEl>
                                          <p:spTgt spid="147"/>
                                        </p:tgtEl>
                                      </p:cBhvr>
                                    </p:animEffect>
                                  </p:childTnLst>
                                </p:cTn>
                              </p:par>
                              <p:par>
                                <p:cTn id="417" presetID="10" presetClass="entr" presetSubtype="0" fill="hold" grpId="0" nodeType="withEffect">
                                  <p:stCondLst>
                                    <p:cond delay="1500"/>
                                  </p:stCondLst>
                                  <p:childTnLst>
                                    <p:set>
                                      <p:cBhvr>
                                        <p:cTn id="418" dur="1" fill="hold">
                                          <p:stCondLst>
                                            <p:cond delay="0"/>
                                          </p:stCondLst>
                                        </p:cTn>
                                        <p:tgtEl>
                                          <p:spTgt spid="151"/>
                                        </p:tgtEl>
                                        <p:attrNameLst>
                                          <p:attrName>style.visibility</p:attrName>
                                        </p:attrNameLst>
                                      </p:cBhvr>
                                      <p:to>
                                        <p:strVal val="visible"/>
                                      </p:to>
                                    </p:set>
                                    <p:animEffect transition="in" filter="fade">
                                      <p:cBhvr>
                                        <p:cTn id="419" dur="500"/>
                                        <p:tgtEl>
                                          <p:spTgt spid="151"/>
                                        </p:tgtEl>
                                      </p:cBhvr>
                                    </p:animEffect>
                                  </p:childTnLst>
                                </p:cTn>
                              </p:par>
                              <p:par>
                                <p:cTn id="420" presetID="10" presetClass="exit" presetSubtype="0" repeatCount="3000" fill="hold" grpId="1" nodeType="withEffect">
                                  <p:stCondLst>
                                    <p:cond delay="500"/>
                                  </p:stCondLst>
                                  <p:childTnLst>
                                    <p:animEffect transition="out" filter="fade">
                                      <p:cBhvr>
                                        <p:cTn id="421" dur="1500"/>
                                        <p:tgtEl>
                                          <p:spTgt spid="147"/>
                                        </p:tgtEl>
                                      </p:cBhvr>
                                    </p:animEffect>
                                    <p:set>
                                      <p:cBhvr>
                                        <p:cTn id="422" dur="1" fill="hold">
                                          <p:stCondLst>
                                            <p:cond delay="1499"/>
                                          </p:stCondLst>
                                        </p:cTn>
                                        <p:tgtEl>
                                          <p:spTgt spid="147"/>
                                        </p:tgtEl>
                                        <p:attrNameLst>
                                          <p:attrName>style.visibility</p:attrName>
                                        </p:attrNameLst>
                                      </p:cBhvr>
                                      <p:to>
                                        <p:strVal val="hidden"/>
                                      </p:to>
                                    </p:set>
                                  </p:childTnLst>
                                </p:cTn>
                              </p:par>
                              <p:par>
                                <p:cTn id="423" presetID="37" presetClass="path" presetSubtype="0" repeatCount="3000" decel="100000" fill="hold" grpId="2" nodeType="withEffect">
                                  <p:stCondLst>
                                    <p:cond delay="500"/>
                                  </p:stCondLst>
                                  <p:childTnLst>
                                    <p:animMotion origin="layout" path="M -0.00013 4.44444E-6 C -0.00833 -0.09931 -0.00807 -0.24885 -0.08086 -0.33912 C -0.15976 -0.42686 -0.27721 -0.3625 -0.28463 -0.30232 " pathEditMode="relative" rAng="0" ptsTypes="AAA">
                                      <p:cBhvr>
                                        <p:cTn id="424" dur="1500" fill="hold"/>
                                        <p:tgtEl>
                                          <p:spTgt spid="147"/>
                                        </p:tgtEl>
                                        <p:attrNameLst>
                                          <p:attrName>ppt_x</p:attrName>
                                          <p:attrName>ppt_y</p:attrName>
                                        </p:attrNameLst>
                                      </p:cBhvr>
                                      <p:rCtr x="-14232" y="-19120"/>
                                    </p:animMotion>
                                  </p:childTnLst>
                                </p:cTn>
                              </p:par>
                              <p:par>
                                <p:cTn id="425" presetID="10" presetClass="exit" presetSubtype="0" repeatCount="3000" fill="hold" grpId="1" nodeType="withEffect">
                                  <p:stCondLst>
                                    <p:cond delay="1000"/>
                                  </p:stCondLst>
                                  <p:childTnLst>
                                    <p:animEffect transition="out" filter="fade">
                                      <p:cBhvr>
                                        <p:cTn id="426" dur="1500"/>
                                        <p:tgtEl>
                                          <p:spTgt spid="151"/>
                                        </p:tgtEl>
                                      </p:cBhvr>
                                    </p:animEffect>
                                    <p:set>
                                      <p:cBhvr>
                                        <p:cTn id="427" dur="1" fill="hold">
                                          <p:stCondLst>
                                            <p:cond delay="1499"/>
                                          </p:stCondLst>
                                        </p:cTn>
                                        <p:tgtEl>
                                          <p:spTgt spid="151"/>
                                        </p:tgtEl>
                                        <p:attrNameLst>
                                          <p:attrName>style.visibility</p:attrName>
                                        </p:attrNameLst>
                                      </p:cBhvr>
                                      <p:to>
                                        <p:strVal val="hidden"/>
                                      </p:to>
                                    </p:set>
                                  </p:childTnLst>
                                </p:cTn>
                              </p:par>
                              <p:par>
                                <p:cTn id="428" presetID="37" presetClass="path" presetSubtype="0" repeatCount="3000" decel="100000" fill="hold" grpId="2" nodeType="withEffect">
                                  <p:stCondLst>
                                    <p:cond delay="1000"/>
                                  </p:stCondLst>
                                  <p:childTnLst>
                                    <p:animMotion origin="layout" path="M -0.00013 1.85185E-6 C -0.00833 -0.09908 -0.00807 -0.24884 -0.08086 -0.33912 C -0.15976 -0.42685 -0.27721 -0.3625 -0.28463 -0.30232 " pathEditMode="relative" rAng="0" ptsTypes="AAA">
                                      <p:cBhvr>
                                        <p:cTn id="429" dur="1500" fill="hold"/>
                                        <p:tgtEl>
                                          <p:spTgt spid="151"/>
                                        </p:tgtEl>
                                        <p:attrNameLst>
                                          <p:attrName>ppt_x</p:attrName>
                                          <p:attrName>ppt_y</p:attrName>
                                        </p:attrNameLst>
                                      </p:cBhvr>
                                      <p:rCtr x="-14232" y="-191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33" grpId="0" animBg="1"/>
      <p:bldP spid="133" grpId="1" animBg="1"/>
      <p:bldP spid="133" grpId="2" animBg="1"/>
      <p:bldP spid="139" grpId="0" animBg="1"/>
      <p:bldP spid="139" grpId="1" animBg="1"/>
      <p:bldP spid="139" grpId="2" animBg="1"/>
      <p:bldP spid="141" grpId="0" animBg="1"/>
      <p:bldP spid="141" grpId="1" animBg="1"/>
      <p:bldP spid="141" grpId="2" animBg="1"/>
      <p:bldP spid="142" grpId="0" animBg="1"/>
      <p:bldP spid="142" grpId="1" animBg="1"/>
      <p:bldP spid="142" grpId="2" animBg="1"/>
      <p:bldP spid="144" grpId="0" animBg="1"/>
      <p:bldP spid="144" grpId="1" animBg="1"/>
      <p:bldP spid="144" grpId="2" animBg="1"/>
      <p:bldP spid="145" grpId="0" animBg="1"/>
      <p:bldP spid="145" grpId="1" animBg="1"/>
      <p:bldP spid="145" grpId="2" animBg="1"/>
      <p:bldP spid="146" grpId="0" animBg="1"/>
      <p:bldP spid="146" grpId="1" animBg="1"/>
      <p:bldP spid="146" grpId="2" animBg="1"/>
      <p:bldP spid="148" grpId="0" animBg="1"/>
      <p:bldP spid="148" grpId="1" animBg="1"/>
      <p:bldP spid="148" grpId="2" animBg="1"/>
      <p:bldP spid="149" grpId="0" animBg="1"/>
      <p:bldP spid="149" grpId="1" animBg="1"/>
      <p:bldP spid="149" grpId="2" animBg="1"/>
      <p:bldP spid="150" grpId="0" animBg="1"/>
      <p:bldP spid="150" grpId="1" animBg="1"/>
      <p:bldP spid="150" grpId="2" animBg="1"/>
      <p:bldP spid="157" grpId="0" animBg="1"/>
      <p:bldP spid="157" grpId="1" animBg="1"/>
      <p:bldP spid="157" grpId="2" animBg="1"/>
      <p:bldP spid="158" grpId="0" animBg="1"/>
      <p:bldP spid="158" grpId="1" animBg="1"/>
      <p:bldP spid="158" grpId="2" animBg="1"/>
      <p:bldP spid="159" grpId="0" animBg="1"/>
      <p:bldP spid="159" grpId="1" animBg="1"/>
      <p:bldP spid="159" grpId="2" animBg="1"/>
      <p:bldP spid="160" grpId="0" animBg="1"/>
      <p:bldP spid="160" grpId="1" animBg="1"/>
      <p:bldP spid="160" grpId="2" animBg="1"/>
      <p:bldP spid="161" grpId="0" animBg="1"/>
      <p:bldP spid="161" grpId="1" animBg="1"/>
      <p:bldP spid="161" grpId="2" animBg="1"/>
      <p:bldP spid="162" grpId="0" animBg="1"/>
      <p:bldP spid="162" grpId="1" animBg="1"/>
      <p:bldP spid="162" grpId="2" animBg="1"/>
      <p:bldP spid="163" grpId="0" animBg="1"/>
      <p:bldP spid="163" grpId="1" animBg="1"/>
      <p:bldP spid="163" grpId="2" animBg="1"/>
      <p:bldP spid="165" grpId="0" animBg="1"/>
      <p:bldP spid="165" grpId="1" animBg="1"/>
      <p:bldP spid="165" grpId="2" animBg="1"/>
      <p:bldP spid="170" grpId="0" animBg="1"/>
      <p:bldP spid="170" grpId="1" animBg="1"/>
      <p:bldP spid="170" grpId="2" animBg="1"/>
      <p:bldP spid="171" grpId="0" animBg="1"/>
      <p:bldP spid="171" grpId="1" animBg="1"/>
      <p:bldP spid="171" grpId="2" animBg="1"/>
      <p:bldP spid="172" grpId="0" animBg="1"/>
      <p:bldP spid="172" grpId="1" animBg="1"/>
      <p:bldP spid="172" grpId="2" animBg="1"/>
      <p:bldP spid="173" grpId="0" animBg="1"/>
      <p:bldP spid="173" grpId="1" animBg="1"/>
      <p:bldP spid="173" grpId="2" animBg="1"/>
      <p:bldP spid="174" grpId="0" animBg="1"/>
      <p:bldP spid="174" grpId="1" animBg="1"/>
      <p:bldP spid="174" grpId="2" animBg="1"/>
      <p:bldP spid="175" grpId="0" animBg="1"/>
      <p:bldP spid="175" grpId="1" animBg="1"/>
      <p:bldP spid="175" grpId="2" animBg="1"/>
      <p:bldP spid="176" grpId="0" animBg="1"/>
      <p:bldP spid="176" grpId="1" animBg="1"/>
      <p:bldP spid="176" grpId="2" animBg="1"/>
      <p:bldP spid="177" grpId="0" animBg="1"/>
      <p:bldP spid="177" grpId="1" animBg="1"/>
      <p:bldP spid="177" grpId="2" animBg="1"/>
      <p:bldP spid="178" grpId="0" animBg="1"/>
      <p:bldP spid="178" grpId="1" animBg="1"/>
      <p:bldP spid="178" grpId="2" animBg="1"/>
      <p:bldP spid="186" grpId="0" animBg="1"/>
      <p:bldP spid="186" grpId="1" animBg="1"/>
      <p:bldP spid="186" grpId="2" animBg="1"/>
      <p:bldP spid="187" grpId="0" animBg="1"/>
      <p:bldP spid="187" grpId="1" animBg="1"/>
      <p:bldP spid="187" grpId="2" animBg="1"/>
      <p:bldP spid="188" grpId="0" animBg="1"/>
      <p:bldP spid="188" grpId="1" animBg="1"/>
      <p:bldP spid="188" grpId="2" animBg="1"/>
      <p:bldP spid="189" grpId="0" animBg="1"/>
      <p:bldP spid="189" grpId="1" animBg="1"/>
      <p:bldP spid="189" grpId="2" animBg="1"/>
      <p:bldP spid="190" grpId="0" animBg="1"/>
      <p:bldP spid="190" grpId="1" animBg="1"/>
      <p:bldP spid="190" grpId="2" animBg="1"/>
      <p:bldP spid="191" grpId="0" animBg="1"/>
      <p:bldP spid="191" grpId="1" animBg="1"/>
      <p:bldP spid="191" grpId="2" animBg="1"/>
      <p:bldP spid="192" grpId="0" animBg="1"/>
      <p:bldP spid="192" grpId="1" animBg="1"/>
      <p:bldP spid="192" grpId="2" animBg="1"/>
      <p:bldP spid="193" grpId="0" animBg="1"/>
      <p:bldP spid="193" grpId="1" animBg="1"/>
      <p:bldP spid="193" grpId="2" animBg="1"/>
      <p:bldP spid="194" grpId="0" animBg="1"/>
      <p:bldP spid="194" grpId="1" animBg="1"/>
      <p:bldP spid="194" grpId="2" animBg="1"/>
      <p:bldP spid="195" grpId="0" animBg="1"/>
      <p:bldP spid="195" grpId="1" animBg="1"/>
      <p:bldP spid="195" grpId="2" animBg="1"/>
      <p:bldP spid="196" grpId="0" animBg="1"/>
      <p:bldP spid="196" grpId="1" animBg="1"/>
      <p:bldP spid="196" grpId="2" animBg="1"/>
      <p:bldP spid="197" grpId="0" animBg="1"/>
      <p:bldP spid="197" grpId="1" animBg="1"/>
      <p:bldP spid="197" grpId="2" animBg="1"/>
      <p:bldP spid="198" grpId="0" animBg="1"/>
      <p:bldP spid="198" grpId="1" animBg="1"/>
      <p:bldP spid="198" grpId="2" animBg="1"/>
      <p:bldP spid="199" grpId="0" animBg="1"/>
      <p:bldP spid="199" grpId="1" animBg="1"/>
      <p:bldP spid="199" grpId="2" animBg="1"/>
      <p:bldP spid="200" grpId="0" animBg="1"/>
      <p:bldP spid="200" grpId="1" animBg="1"/>
      <p:bldP spid="200" grpId="2" animBg="1"/>
      <p:bldP spid="201" grpId="0" animBg="1"/>
      <p:bldP spid="201" grpId="1" animBg="1"/>
      <p:bldP spid="201" grpId="2" animBg="1"/>
      <p:bldP spid="202" grpId="0" animBg="1"/>
      <p:bldP spid="202" grpId="1" animBg="1"/>
      <p:bldP spid="202" grpId="2" animBg="1"/>
      <p:bldP spid="203" grpId="0" animBg="1"/>
      <p:bldP spid="203" grpId="1" animBg="1"/>
      <p:bldP spid="203" grpId="2" animBg="1"/>
      <p:bldP spid="204" grpId="0" animBg="1"/>
      <p:bldP spid="204" grpId="1" animBg="1"/>
      <p:bldP spid="204" grpId="2" animBg="1"/>
      <p:bldP spid="205" grpId="0" animBg="1"/>
      <p:bldP spid="205" grpId="1" animBg="1"/>
      <p:bldP spid="205" grpId="2" animBg="1"/>
      <p:bldP spid="138" grpId="0" animBg="1"/>
      <p:bldP spid="138" grpId="1" animBg="1"/>
      <p:bldP spid="138" grpId="2" animBg="1"/>
      <p:bldP spid="140" grpId="0" animBg="1"/>
      <p:bldP spid="140" grpId="1" animBg="1"/>
      <p:bldP spid="140" grpId="2" animBg="1"/>
      <p:bldP spid="147" grpId="0" animBg="1"/>
      <p:bldP spid="147" grpId="1" animBg="1"/>
      <p:bldP spid="147" grpId="2" animBg="1"/>
      <p:bldP spid="151" grpId="0" animBg="1"/>
      <p:bldP spid="151" grpId="1" animBg="1"/>
      <p:bldP spid="151" grpId="2"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Group 132">
            <a:extLst>
              <a:ext uri="{FF2B5EF4-FFF2-40B4-BE49-F238E27FC236}">
                <a16:creationId xmlns:a16="http://schemas.microsoft.com/office/drawing/2014/main" id="{4A8D6A4A-FE8E-448E-88DD-F29B5CB86F1F}"/>
              </a:ext>
            </a:extLst>
          </p:cNvPr>
          <p:cNvGrpSpPr/>
          <p:nvPr/>
        </p:nvGrpSpPr>
        <p:grpSpPr>
          <a:xfrm>
            <a:off x="3446896" y="5380997"/>
            <a:ext cx="1911317" cy="441816"/>
            <a:chOff x="5409351" y="3077513"/>
            <a:chExt cx="1652639" cy="580812"/>
          </a:xfrm>
        </p:grpSpPr>
        <p:sp>
          <p:nvSpPr>
            <p:cNvPr id="135" name="Trapezoid 134">
              <a:extLst>
                <a:ext uri="{FF2B5EF4-FFF2-40B4-BE49-F238E27FC236}">
                  <a16:creationId xmlns:a16="http://schemas.microsoft.com/office/drawing/2014/main" id="{948CCE52-4A2D-4155-B4D0-5ACB697AC8BA}"/>
                </a:ext>
              </a:extLst>
            </p:cNvPr>
            <p:cNvSpPr/>
            <p:nvPr/>
          </p:nvSpPr>
          <p:spPr bwMode="auto">
            <a:xfrm rot="10800000">
              <a:off x="5409351" y="3177360"/>
              <a:ext cx="1652639" cy="381109"/>
            </a:xfrm>
            <a:prstGeom prst="trapezoid">
              <a:avLst>
                <a:gd name="adj" fmla="val 59344"/>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scene3d>
                <a:camera prst="orthographicFront">
                  <a:rot lat="0" lon="0" rev="10800000"/>
                </a:camera>
                <a:lightRig rig="threePt" dir="t"/>
              </a:scene3d>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6" name="TextBox 135">
              <a:extLst>
                <a:ext uri="{FF2B5EF4-FFF2-40B4-BE49-F238E27FC236}">
                  <a16:creationId xmlns:a16="http://schemas.microsoft.com/office/drawing/2014/main" id="{92316CB7-FBAA-49F4-B578-2A236DED1368}"/>
                </a:ext>
              </a:extLst>
            </p:cNvPr>
            <p:cNvSpPr txBox="1"/>
            <p:nvPr/>
          </p:nvSpPr>
          <p:spPr>
            <a:xfrm>
              <a:off x="5571671" y="3077513"/>
              <a:ext cx="1324700" cy="580812"/>
            </a:xfrm>
            <a:prstGeom prst="rect">
              <a:avLst/>
            </a:prstGeom>
            <a:noFill/>
          </p:spPr>
          <p:txBody>
            <a:bodyPr wrap="none" lIns="179259" tIns="143407" rIns="179259" bIns="143407" rtlCol="0" anchor="ctr">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Millions of actions</a:t>
              </a:r>
            </a:p>
          </p:txBody>
        </p:sp>
      </p:grpSp>
      <p:grpSp>
        <p:nvGrpSpPr>
          <p:cNvPr id="128" name="Group 127">
            <a:extLst>
              <a:ext uri="{FF2B5EF4-FFF2-40B4-BE49-F238E27FC236}">
                <a16:creationId xmlns:a16="http://schemas.microsoft.com/office/drawing/2014/main" id="{C2593B8D-43EA-4A31-9ACA-CA73160DF145}"/>
              </a:ext>
            </a:extLst>
          </p:cNvPr>
          <p:cNvGrpSpPr/>
          <p:nvPr/>
        </p:nvGrpSpPr>
        <p:grpSpPr>
          <a:xfrm>
            <a:off x="3218460" y="3570572"/>
            <a:ext cx="2368188" cy="441816"/>
            <a:chOff x="5210183" y="2830367"/>
            <a:chExt cx="2047677" cy="382020"/>
          </a:xfrm>
        </p:grpSpPr>
        <p:sp>
          <p:nvSpPr>
            <p:cNvPr id="129" name="Trapezoid 128">
              <a:extLst>
                <a:ext uri="{FF2B5EF4-FFF2-40B4-BE49-F238E27FC236}">
                  <a16:creationId xmlns:a16="http://schemas.microsoft.com/office/drawing/2014/main" id="{4BB36B9E-28AA-4BE0-AF21-CD6AA0D67331}"/>
                </a:ext>
              </a:extLst>
            </p:cNvPr>
            <p:cNvSpPr/>
            <p:nvPr/>
          </p:nvSpPr>
          <p:spPr bwMode="auto">
            <a:xfrm rot="10800000">
              <a:off x="5210183" y="2858676"/>
              <a:ext cx="2047677" cy="309997"/>
            </a:xfrm>
            <a:prstGeom prst="trapezoid">
              <a:avLst>
                <a:gd name="adj" fmla="val 60654"/>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scene3d>
                <a:camera prst="orthographicFront">
                  <a:rot lat="0" lon="0" rev="10800000"/>
                </a:camera>
                <a:lightRig rig="threePt" dir="t"/>
              </a:scene3d>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2" name="TextBox 131">
              <a:extLst>
                <a:ext uri="{FF2B5EF4-FFF2-40B4-BE49-F238E27FC236}">
                  <a16:creationId xmlns:a16="http://schemas.microsoft.com/office/drawing/2014/main" id="{39A45017-1AF8-4E28-B022-B6039B08C21E}"/>
                </a:ext>
              </a:extLst>
            </p:cNvPr>
            <p:cNvSpPr txBox="1"/>
            <p:nvPr/>
          </p:nvSpPr>
          <p:spPr>
            <a:xfrm>
              <a:off x="5461495" y="2830367"/>
              <a:ext cx="1545051" cy="38202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Billions of predictions </a:t>
              </a:r>
            </a:p>
          </p:txBody>
        </p:sp>
      </p:grpSp>
      <p:grpSp>
        <p:nvGrpSpPr>
          <p:cNvPr id="138" name="Group 137">
            <a:extLst>
              <a:ext uri="{FF2B5EF4-FFF2-40B4-BE49-F238E27FC236}">
                <a16:creationId xmlns:a16="http://schemas.microsoft.com/office/drawing/2014/main" id="{79C2AC71-0171-497A-A319-09251BDC2162}"/>
              </a:ext>
            </a:extLst>
          </p:cNvPr>
          <p:cNvGrpSpPr/>
          <p:nvPr/>
        </p:nvGrpSpPr>
        <p:grpSpPr>
          <a:xfrm>
            <a:off x="2901256" y="1766541"/>
            <a:ext cx="3002597" cy="546780"/>
            <a:chOff x="4941790" y="2351313"/>
            <a:chExt cx="2596228" cy="472779"/>
          </a:xfrm>
        </p:grpSpPr>
        <p:sp>
          <p:nvSpPr>
            <p:cNvPr id="139" name="Trapezoid 138">
              <a:extLst>
                <a:ext uri="{FF2B5EF4-FFF2-40B4-BE49-F238E27FC236}">
                  <a16:creationId xmlns:a16="http://schemas.microsoft.com/office/drawing/2014/main" id="{286CBCBD-B5F7-4F85-83BB-23427A92F35B}"/>
                </a:ext>
              </a:extLst>
            </p:cNvPr>
            <p:cNvSpPr/>
            <p:nvPr/>
          </p:nvSpPr>
          <p:spPr bwMode="auto">
            <a:xfrm rot="10800000">
              <a:off x="4941790" y="2351313"/>
              <a:ext cx="2596228" cy="464995"/>
            </a:xfrm>
            <a:prstGeom prst="trapezoid">
              <a:avLst>
                <a:gd name="adj" fmla="val 546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scene3d>
                <a:camera prst="orthographicFront">
                  <a:rot lat="0" lon="0" rev="10800000"/>
                </a:camera>
                <a:lightRig rig="threePt" dir="t"/>
              </a:scene3d>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81" name="TextBox 180">
              <a:extLst>
                <a:ext uri="{FF2B5EF4-FFF2-40B4-BE49-F238E27FC236}">
                  <a16:creationId xmlns:a16="http://schemas.microsoft.com/office/drawing/2014/main" id="{FA3E3611-3CFF-4C77-A349-E9A92E68C003}"/>
                </a:ext>
              </a:extLst>
            </p:cNvPr>
            <p:cNvSpPr txBox="1"/>
            <p:nvPr/>
          </p:nvSpPr>
          <p:spPr>
            <a:xfrm>
              <a:off x="5195647" y="2394041"/>
              <a:ext cx="2076749" cy="430051"/>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00" b="1" i="0" u="none" strike="noStrike" kern="1200" cap="none" spc="0" normalizeH="0" baseline="0" noProof="0">
                  <a:ln>
                    <a:noFill/>
                  </a:ln>
                  <a:gradFill>
                    <a:gsLst>
                      <a:gs pos="0">
                        <a:srgbClr val="FFFFFF"/>
                      </a:gs>
                      <a:gs pos="100000">
                        <a:srgbClr val="FFFFFF"/>
                      </a:gs>
                    </a:gsLst>
                    <a:lin ang="5400000" scaled="0"/>
                  </a:gradFill>
                  <a:effectLst/>
                  <a:uLnTx/>
                  <a:uFillTx/>
                  <a:latin typeface="Segoe Pro Display"/>
                  <a:ea typeface="+mn-ea"/>
                  <a:cs typeface="+mn-cs"/>
                </a:rPr>
                <a:t>24 trillion signals daily</a:t>
              </a:r>
            </a:p>
          </p:txBody>
        </p:sp>
      </p:grpSp>
      <p:grpSp>
        <p:nvGrpSpPr>
          <p:cNvPr id="23" name="Group 22">
            <a:extLst>
              <a:ext uri="{FF2B5EF4-FFF2-40B4-BE49-F238E27FC236}">
                <a16:creationId xmlns:a16="http://schemas.microsoft.com/office/drawing/2014/main" id="{BF8552BC-2119-4CA2-B1EE-D6C85739BB76}"/>
              </a:ext>
            </a:extLst>
          </p:cNvPr>
          <p:cNvGrpSpPr/>
          <p:nvPr/>
        </p:nvGrpSpPr>
        <p:grpSpPr>
          <a:xfrm>
            <a:off x="606358" y="1538143"/>
            <a:ext cx="7586993" cy="987082"/>
            <a:chOff x="606358" y="1538143"/>
            <a:chExt cx="7586993" cy="987082"/>
          </a:xfrm>
        </p:grpSpPr>
        <p:sp>
          <p:nvSpPr>
            <p:cNvPr id="9" name="Rectangle 8"/>
            <p:cNvSpPr/>
            <p:nvPr/>
          </p:nvSpPr>
          <p:spPr bwMode="auto">
            <a:xfrm>
              <a:off x="618405" y="1538143"/>
              <a:ext cx="7574946" cy="919967"/>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82880" rIns="134464" bIns="107571"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ts val="600"/>
                </a:spcAft>
                <a:buClrTx/>
                <a:buSzTx/>
                <a:buFontTx/>
                <a:buNone/>
                <a:tabLst/>
                <a:defRPr/>
              </a:pPr>
              <a:endParaRPr kumimoji="0" lang="en-US" sz="2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36" name="TextBox 435">
              <a:extLst>
                <a:ext uri="{FF2B5EF4-FFF2-40B4-BE49-F238E27FC236}">
                  <a16:creationId xmlns:a16="http://schemas.microsoft.com/office/drawing/2014/main" id="{156F7C38-A301-4F5B-8B3D-0E145A82D732}"/>
                </a:ext>
              </a:extLst>
            </p:cNvPr>
            <p:cNvSpPr txBox="1"/>
            <p:nvPr/>
          </p:nvSpPr>
          <p:spPr>
            <a:xfrm>
              <a:off x="1314522" y="1986269"/>
              <a:ext cx="793280" cy="538956"/>
            </a:xfrm>
            <a:prstGeom prst="rect">
              <a:avLst/>
            </a:prstGeom>
          </p:spPr>
          <p:txBody>
            <a:bodyPr wrap="square" lIns="0" tIns="143428" rIns="0" bIns="143428" rtlCol="0">
              <a:spAutoFit/>
            </a:bodyPr>
            <a:lstStyle>
              <a:defPPr>
                <a:defRPr lang="en-US"/>
              </a:defPPr>
              <a:lvl1pPr marR="0" lvl="0" indent="0" algn="ctr" defTabSz="896386" fontAlgn="auto">
                <a:lnSpc>
                  <a:spcPct val="90000"/>
                </a:lnSpc>
                <a:spcBef>
                  <a:spcPts val="0"/>
                </a:spcBef>
                <a:spcAft>
                  <a:spcPts val="588"/>
                </a:spcAft>
                <a:buClrTx/>
                <a:buSzTx/>
                <a:buFontTx/>
                <a:buNone/>
                <a:tabLst/>
                <a:defRPr kumimoji="0" sz="900" b="1" i="0" u="none" strike="noStrike" kern="0" cap="none" spc="0" normalizeH="0" baseline="0">
                  <a:ln>
                    <a:noFill/>
                  </a:ln>
                  <a:gradFill>
                    <a:gsLst>
                      <a:gs pos="2917">
                        <a:srgbClr val="0078D4"/>
                      </a:gs>
                      <a:gs pos="100000">
                        <a:srgbClr val="0078D4"/>
                      </a:gs>
                    </a:gsLst>
                    <a:lin ang="5400000" scaled="0"/>
                  </a:gradFill>
                  <a:effectLst/>
                  <a:uLnTx/>
                  <a:uFillTx/>
                  <a:latin typeface="Segoe UI" panose="020B0502040204020203" pitchFamily="34" charset="0"/>
                  <a:cs typeface="Segoe UI" panose="020B0502040204020203" pitchFamily="34" charset="0"/>
                </a:defRPr>
              </a:lvl1pPr>
            </a:lstStyle>
            <a:p>
              <a:r>
                <a:rPr lang="en-US"/>
                <a:t>Sample </a:t>
              </a:r>
              <a:br>
                <a:rPr lang="en-US"/>
              </a:br>
              <a:r>
                <a:rPr lang="en-US"/>
                <a:t>zoos</a:t>
              </a:r>
            </a:p>
          </p:txBody>
        </p:sp>
        <p:sp>
          <p:nvSpPr>
            <p:cNvPr id="437" name="TextBox 436">
              <a:extLst>
                <a:ext uri="{FF2B5EF4-FFF2-40B4-BE49-F238E27FC236}">
                  <a16:creationId xmlns:a16="http://schemas.microsoft.com/office/drawing/2014/main" id="{176B7484-750D-4DA2-BF61-B1E3C3290917}"/>
                </a:ext>
              </a:extLst>
            </p:cNvPr>
            <p:cNvSpPr txBox="1"/>
            <p:nvPr/>
          </p:nvSpPr>
          <p:spPr>
            <a:xfrm>
              <a:off x="1873987" y="1986269"/>
              <a:ext cx="799692" cy="538956"/>
            </a:xfrm>
            <a:prstGeom prst="rect">
              <a:avLst/>
            </a:prstGeom>
          </p:spPr>
          <p:txBody>
            <a:bodyPr wrap="square" lIns="0" tIns="143428" rIns="0" bIns="143428" rtlCol="0">
              <a:spAutoFit/>
            </a:bodyPr>
            <a:lstStyle>
              <a:defPPr>
                <a:defRPr lang="en-US"/>
              </a:defPPr>
              <a:lvl1pPr marR="0" lvl="0" indent="0" algn="ctr" defTabSz="896386" fontAlgn="auto">
                <a:lnSpc>
                  <a:spcPct val="90000"/>
                </a:lnSpc>
                <a:spcBef>
                  <a:spcPts val="0"/>
                </a:spcBef>
                <a:spcAft>
                  <a:spcPts val="588"/>
                </a:spcAft>
                <a:buClrTx/>
                <a:buSzTx/>
                <a:buFontTx/>
                <a:buNone/>
                <a:tabLst/>
                <a:defRPr kumimoji="0" sz="900" b="1" i="0" u="none" strike="noStrike" kern="0" cap="none" spc="0" normalizeH="0" baseline="0">
                  <a:ln>
                    <a:noFill/>
                  </a:ln>
                  <a:gradFill>
                    <a:gsLst>
                      <a:gs pos="2917">
                        <a:srgbClr val="0078D4"/>
                      </a:gs>
                      <a:gs pos="100000">
                        <a:srgbClr val="0078D4"/>
                      </a:gs>
                    </a:gsLst>
                    <a:lin ang="5400000" scaled="0"/>
                  </a:gradFill>
                  <a:effectLst/>
                  <a:uLnTx/>
                  <a:uFillTx/>
                  <a:latin typeface="Segoe UI" panose="020B0502040204020203" pitchFamily="34" charset="0"/>
                  <a:cs typeface="Segoe UI" panose="020B0502040204020203" pitchFamily="34" charset="0"/>
                </a:defRPr>
              </a:lvl1pPr>
            </a:lstStyle>
            <a:p>
              <a:r>
                <a:rPr lang="en-US"/>
                <a:t>Dark</a:t>
              </a:r>
              <a:br>
                <a:rPr lang="en-US"/>
              </a:br>
              <a:r>
                <a:rPr lang="en-US"/>
                <a:t>markets</a:t>
              </a:r>
            </a:p>
          </p:txBody>
        </p:sp>
        <p:sp>
          <p:nvSpPr>
            <p:cNvPr id="438" name="TextBox 437">
              <a:extLst>
                <a:ext uri="{FF2B5EF4-FFF2-40B4-BE49-F238E27FC236}">
                  <a16:creationId xmlns:a16="http://schemas.microsoft.com/office/drawing/2014/main" id="{4FDFB408-CA41-4061-84F1-BAD9687ABB56}"/>
                </a:ext>
              </a:extLst>
            </p:cNvPr>
            <p:cNvSpPr txBox="1"/>
            <p:nvPr/>
          </p:nvSpPr>
          <p:spPr>
            <a:xfrm>
              <a:off x="2970850" y="1986269"/>
              <a:ext cx="1115484" cy="538956"/>
            </a:xfrm>
            <a:prstGeom prst="rect">
              <a:avLst/>
            </a:prstGeom>
          </p:spPr>
          <p:txBody>
            <a:bodyPr wrap="square" lIns="0" tIns="143428" rIns="0" bIns="143428" rtlCol="0">
              <a:spAutoFit/>
            </a:bodyPr>
            <a:lstStyle>
              <a:defPPr>
                <a:defRPr lang="en-US"/>
              </a:defPPr>
              <a:lvl1pPr marR="0" lvl="0" indent="0" algn="ctr" defTabSz="896386" fontAlgn="auto">
                <a:lnSpc>
                  <a:spcPct val="90000"/>
                </a:lnSpc>
                <a:spcBef>
                  <a:spcPts val="0"/>
                </a:spcBef>
                <a:spcAft>
                  <a:spcPts val="588"/>
                </a:spcAft>
                <a:buClrTx/>
                <a:buSzTx/>
                <a:buFontTx/>
                <a:buNone/>
                <a:tabLst/>
                <a:defRPr kumimoji="0" sz="900" b="1" i="0" u="none" strike="noStrike" kern="0" cap="none" spc="0" normalizeH="0" baseline="0">
                  <a:ln>
                    <a:noFill/>
                  </a:ln>
                  <a:gradFill>
                    <a:gsLst>
                      <a:gs pos="2917">
                        <a:srgbClr val="0078D4"/>
                      </a:gs>
                      <a:gs pos="100000">
                        <a:srgbClr val="0078D4"/>
                      </a:gs>
                    </a:gsLst>
                    <a:lin ang="5400000" scaled="0"/>
                  </a:gradFill>
                  <a:effectLst/>
                  <a:uLnTx/>
                  <a:uFillTx/>
                  <a:latin typeface="Segoe UI" panose="020B0502040204020203" pitchFamily="34" charset="0"/>
                  <a:cs typeface="Segoe UI" panose="020B0502040204020203" pitchFamily="34" charset="0"/>
                </a:defRPr>
              </a:lvl1pPr>
            </a:lstStyle>
            <a:p>
              <a:r>
                <a:rPr lang="en-US"/>
                <a:t>Sinkholes &amp;</a:t>
              </a:r>
              <a:br>
                <a:rPr lang="en-US"/>
              </a:br>
              <a:r>
                <a:rPr lang="en-US"/>
                <a:t>honeypots</a:t>
              </a:r>
            </a:p>
          </p:txBody>
        </p:sp>
        <p:sp>
          <p:nvSpPr>
            <p:cNvPr id="439" name="TextBox 438">
              <a:extLst>
                <a:ext uri="{FF2B5EF4-FFF2-40B4-BE49-F238E27FC236}">
                  <a16:creationId xmlns:a16="http://schemas.microsoft.com/office/drawing/2014/main" id="{D0CB743B-1407-4767-8438-7D378864B11B}"/>
                </a:ext>
              </a:extLst>
            </p:cNvPr>
            <p:cNvSpPr txBox="1"/>
            <p:nvPr/>
          </p:nvSpPr>
          <p:spPr>
            <a:xfrm>
              <a:off x="3746676" y="1986269"/>
              <a:ext cx="1176398" cy="538956"/>
            </a:xfrm>
            <a:prstGeom prst="rect">
              <a:avLst/>
            </a:prstGeom>
          </p:spPr>
          <p:txBody>
            <a:bodyPr wrap="square" lIns="0" tIns="143428" rIns="0" bIns="143428" rtlCol="0">
              <a:spAutoFit/>
            </a:bodyPr>
            <a:lstStyle>
              <a:defPPr>
                <a:defRPr lang="en-US"/>
              </a:defPPr>
              <a:lvl1pPr marR="0" lvl="0" indent="0" algn="ctr" defTabSz="896386" fontAlgn="auto">
                <a:lnSpc>
                  <a:spcPct val="90000"/>
                </a:lnSpc>
                <a:spcBef>
                  <a:spcPts val="0"/>
                </a:spcBef>
                <a:spcAft>
                  <a:spcPts val="588"/>
                </a:spcAft>
                <a:buClrTx/>
                <a:buSzTx/>
                <a:buFontTx/>
                <a:buNone/>
                <a:tabLst/>
                <a:defRPr kumimoji="0" sz="900" b="1" i="0" u="none" strike="noStrike" kern="0" cap="none" spc="0" normalizeH="0" baseline="0">
                  <a:ln>
                    <a:noFill/>
                  </a:ln>
                  <a:gradFill>
                    <a:gsLst>
                      <a:gs pos="2917">
                        <a:srgbClr val="0078D4"/>
                      </a:gs>
                      <a:gs pos="100000">
                        <a:srgbClr val="0078D4"/>
                      </a:gs>
                    </a:gsLst>
                    <a:lin ang="5400000" scaled="0"/>
                  </a:gradFill>
                  <a:effectLst/>
                  <a:uLnTx/>
                  <a:uFillTx/>
                  <a:latin typeface="Segoe UI" panose="020B0502040204020203" pitchFamily="34" charset="0"/>
                  <a:cs typeface="Segoe UI" panose="020B0502040204020203" pitchFamily="34" charset="0"/>
                </a:defRPr>
              </a:lvl1pPr>
            </a:lstStyle>
            <a:p>
              <a:r>
                <a:rPr lang="en-US"/>
                <a:t>Detonation </a:t>
              </a:r>
              <a:br>
                <a:rPr lang="en-US"/>
              </a:br>
              <a:r>
                <a:rPr lang="en-US"/>
                <a:t>&amp; sandboxes</a:t>
              </a:r>
            </a:p>
          </p:txBody>
        </p:sp>
        <p:sp>
          <p:nvSpPr>
            <p:cNvPr id="440" name="TextBox 439">
              <a:extLst>
                <a:ext uri="{FF2B5EF4-FFF2-40B4-BE49-F238E27FC236}">
                  <a16:creationId xmlns:a16="http://schemas.microsoft.com/office/drawing/2014/main" id="{9A647007-8868-46A0-9D11-F9D2FD30445A}"/>
                </a:ext>
              </a:extLst>
            </p:cNvPr>
            <p:cNvSpPr txBox="1"/>
            <p:nvPr/>
          </p:nvSpPr>
          <p:spPr>
            <a:xfrm>
              <a:off x="4615093" y="1986269"/>
              <a:ext cx="1030524" cy="538956"/>
            </a:xfrm>
            <a:prstGeom prst="rect">
              <a:avLst/>
            </a:prstGeom>
          </p:spPr>
          <p:txBody>
            <a:bodyPr wrap="square" lIns="0" tIns="143428" rIns="0" bIns="143428" rtlCol="0">
              <a:spAutoFit/>
            </a:bodyPr>
            <a:lstStyle>
              <a:defPPr>
                <a:defRPr lang="en-US"/>
              </a:defPPr>
              <a:lvl1pPr marR="0" lvl="0" indent="0" algn="ctr" defTabSz="896386" fontAlgn="auto">
                <a:lnSpc>
                  <a:spcPct val="90000"/>
                </a:lnSpc>
                <a:spcBef>
                  <a:spcPts val="0"/>
                </a:spcBef>
                <a:spcAft>
                  <a:spcPts val="588"/>
                </a:spcAft>
                <a:buClrTx/>
                <a:buSzTx/>
                <a:buFontTx/>
                <a:buNone/>
                <a:tabLst/>
                <a:defRPr kumimoji="0" sz="900" b="1" i="0" u="none" strike="noStrike" kern="0" cap="none" spc="0" normalizeH="0" baseline="0">
                  <a:ln>
                    <a:noFill/>
                  </a:ln>
                  <a:gradFill>
                    <a:gsLst>
                      <a:gs pos="2917">
                        <a:srgbClr val="0078D4"/>
                      </a:gs>
                      <a:gs pos="100000">
                        <a:srgbClr val="0078D4"/>
                      </a:gs>
                    </a:gsLst>
                    <a:lin ang="5400000" scaled="0"/>
                  </a:gradFill>
                  <a:effectLst/>
                  <a:uLnTx/>
                  <a:uFillTx/>
                  <a:latin typeface="Segoe UI" panose="020B0502040204020203" pitchFamily="34" charset="0"/>
                  <a:cs typeface="Segoe UI" panose="020B0502040204020203" pitchFamily="34" charset="0"/>
                </a:defRPr>
              </a:lvl1pPr>
            </a:lstStyle>
            <a:p>
              <a:r>
                <a:rPr lang="en-US"/>
                <a:t>Customer IR</a:t>
              </a:r>
              <a:br>
                <a:rPr lang="en-US"/>
              </a:br>
              <a:r>
                <a:rPr lang="en-US"/>
                <a:t>intelligence</a:t>
              </a:r>
            </a:p>
          </p:txBody>
        </p:sp>
        <p:sp>
          <p:nvSpPr>
            <p:cNvPr id="441" name="TextBox 440">
              <a:extLst>
                <a:ext uri="{FF2B5EF4-FFF2-40B4-BE49-F238E27FC236}">
                  <a16:creationId xmlns:a16="http://schemas.microsoft.com/office/drawing/2014/main" id="{895A9452-FB95-4FEF-890D-3A0AF5CAD648}"/>
                </a:ext>
              </a:extLst>
            </p:cNvPr>
            <p:cNvSpPr txBox="1"/>
            <p:nvPr/>
          </p:nvSpPr>
          <p:spPr>
            <a:xfrm>
              <a:off x="2487460" y="1986269"/>
              <a:ext cx="746792" cy="538956"/>
            </a:xfrm>
            <a:prstGeom prst="rect">
              <a:avLst/>
            </a:prstGeom>
          </p:spPr>
          <p:txBody>
            <a:bodyPr wrap="square" lIns="0" tIns="143428" rIns="0" bIns="143428" rtlCol="0">
              <a:spAutoFit/>
            </a:bodyPr>
            <a:lstStyle>
              <a:defPPr>
                <a:defRPr lang="en-US"/>
              </a:defPPr>
              <a:lvl1pPr marR="0" lvl="0" indent="0" algn="ctr" defTabSz="896386" fontAlgn="auto">
                <a:lnSpc>
                  <a:spcPct val="90000"/>
                </a:lnSpc>
                <a:spcBef>
                  <a:spcPts val="0"/>
                </a:spcBef>
                <a:spcAft>
                  <a:spcPts val="588"/>
                </a:spcAft>
                <a:buClrTx/>
                <a:buSzTx/>
                <a:buFontTx/>
                <a:buNone/>
                <a:tabLst/>
                <a:defRPr kumimoji="0" sz="900" b="1" i="0" u="none" strike="noStrike" kern="0" cap="none" spc="0" normalizeH="0" baseline="0">
                  <a:ln>
                    <a:noFill/>
                  </a:ln>
                  <a:gradFill>
                    <a:gsLst>
                      <a:gs pos="2917">
                        <a:srgbClr val="0078D4"/>
                      </a:gs>
                      <a:gs pos="100000">
                        <a:srgbClr val="0078D4"/>
                      </a:gs>
                    </a:gsLst>
                    <a:lin ang="5400000" scaled="0"/>
                  </a:gradFill>
                  <a:effectLst/>
                  <a:uLnTx/>
                  <a:uFillTx/>
                  <a:latin typeface="Segoe UI" panose="020B0502040204020203" pitchFamily="34" charset="0"/>
                  <a:cs typeface="Segoe UI" panose="020B0502040204020203" pitchFamily="34" charset="0"/>
                </a:defRPr>
              </a:lvl1pPr>
            </a:lstStyle>
            <a:p>
              <a:r>
                <a:rPr lang="en-US"/>
                <a:t>Threat </a:t>
              </a:r>
              <a:br>
                <a:rPr lang="en-US"/>
              </a:br>
              <a:r>
                <a:rPr lang="en-US"/>
                <a:t>feeds</a:t>
              </a:r>
            </a:p>
          </p:txBody>
        </p:sp>
        <p:sp>
          <p:nvSpPr>
            <p:cNvPr id="442" name="Freeform 5">
              <a:extLst>
                <a:ext uri="{FF2B5EF4-FFF2-40B4-BE49-F238E27FC236}">
                  <a16:creationId xmlns:a16="http://schemas.microsoft.com/office/drawing/2014/main" id="{E4568752-4A37-4940-9CF1-F9D84106BA05}"/>
                </a:ext>
              </a:extLst>
            </p:cNvPr>
            <p:cNvSpPr>
              <a:spLocks/>
            </p:cNvSpPr>
            <p:nvPr/>
          </p:nvSpPr>
          <p:spPr bwMode="auto">
            <a:xfrm>
              <a:off x="4201680" y="1676040"/>
              <a:ext cx="211675" cy="320199"/>
            </a:xfrm>
            <a:custGeom>
              <a:avLst/>
              <a:gdLst>
                <a:gd name="T0" fmla="*/ 197 w 197"/>
                <a:gd name="T1" fmla="*/ 119 h 298"/>
                <a:gd name="T2" fmla="*/ 98 w 197"/>
                <a:gd name="T3" fmla="*/ 119 h 298"/>
                <a:gd name="T4" fmla="*/ 117 w 197"/>
                <a:gd name="T5" fmla="*/ 0 h 298"/>
                <a:gd name="T6" fmla="*/ 0 w 197"/>
                <a:gd name="T7" fmla="*/ 181 h 298"/>
                <a:gd name="T8" fmla="*/ 98 w 197"/>
                <a:gd name="T9" fmla="*/ 181 h 298"/>
                <a:gd name="T10" fmla="*/ 80 w 197"/>
                <a:gd name="T11" fmla="*/ 298 h 298"/>
                <a:gd name="T12" fmla="*/ 197 w 197"/>
                <a:gd name="T13" fmla="*/ 119 h 298"/>
              </a:gdLst>
              <a:ahLst/>
              <a:cxnLst>
                <a:cxn ang="0">
                  <a:pos x="T0" y="T1"/>
                </a:cxn>
                <a:cxn ang="0">
                  <a:pos x="T2" y="T3"/>
                </a:cxn>
                <a:cxn ang="0">
                  <a:pos x="T4" y="T5"/>
                </a:cxn>
                <a:cxn ang="0">
                  <a:pos x="T6" y="T7"/>
                </a:cxn>
                <a:cxn ang="0">
                  <a:pos x="T8" y="T9"/>
                </a:cxn>
                <a:cxn ang="0">
                  <a:pos x="T10" y="T11"/>
                </a:cxn>
                <a:cxn ang="0">
                  <a:pos x="T12" y="T13"/>
                </a:cxn>
              </a:cxnLst>
              <a:rect l="0" t="0" r="r" b="b"/>
              <a:pathLst>
                <a:path w="197" h="298">
                  <a:moveTo>
                    <a:pt x="197" y="119"/>
                  </a:moveTo>
                  <a:lnTo>
                    <a:pt x="98" y="119"/>
                  </a:lnTo>
                  <a:lnTo>
                    <a:pt x="117" y="0"/>
                  </a:lnTo>
                  <a:lnTo>
                    <a:pt x="0" y="181"/>
                  </a:lnTo>
                  <a:lnTo>
                    <a:pt x="98" y="181"/>
                  </a:lnTo>
                  <a:lnTo>
                    <a:pt x="80" y="298"/>
                  </a:lnTo>
                  <a:lnTo>
                    <a:pt x="197" y="119"/>
                  </a:lnTo>
                  <a:close/>
                </a:path>
              </a:pathLst>
            </a:custGeom>
            <a:noFill/>
            <a:ln w="301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43" name="Group 442">
              <a:extLst>
                <a:ext uri="{FF2B5EF4-FFF2-40B4-BE49-F238E27FC236}">
                  <a16:creationId xmlns:a16="http://schemas.microsoft.com/office/drawing/2014/main" id="{E5FE803A-D941-4FCD-85E3-5194D2173F1F}"/>
                </a:ext>
              </a:extLst>
            </p:cNvPr>
            <p:cNvGrpSpPr/>
            <p:nvPr/>
          </p:nvGrpSpPr>
          <p:grpSpPr>
            <a:xfrm>
              <a:off x="2116150" y="1698686"/>
              <a:ext cx="332524" cy="332524"/>
              <a:chOff x="2139950" y="2095500"/>
              <a:chExt cx="406400" cy="406400"/>
            </a:xfrm>
            <a:solidFill>
              <a:schemeClr val="accent1"/>
            </a:solidFill>
          </p:grpSpPr>
          <p:sp>
            <p:nvSpPr>
              <p:cNvPr id="546" name="Freeform 13">
                <a:extLst>
                  <a:ext uri="{FF2B5EF4-FFF2-40B4-BE49-F238E27FC236}">
                    <a16:creationId xmlns:a16="http://schemas.microsoft.com/office/drawing/2014/main" id="{4C01F75E-0522-429A-8FD2-845AAA1CCC50}"/>
                  </a:ext>
                </a:extLst>
              </p:cNvPr>
              <p:cNvSpPr>
                <a:spLocks noEditPoints="1"/>
              </p:cNvSpPr>
              <p:nvPr/>
            </p:nvSpPr>
            <p:spPr bwMode="auto">
              <a:xfrm>
                <a:off x="2139950" y="2095500"/>
                <a:ext cx="406400" cy="406400"/>
              </a:xfrm>
              <a:custGeom>
                <a:avLst/>
                <a:gdLst>
                  <a:gd name="T0" fmla="*/ 56 w 112"/>
                  <a:gd name="T1" fmla="*/ 0 h 112"/>
                  <a:gd name="T2" fmla="*/ 0 w 112"/>
                  <a:gd name="T3" fmla="*/ 56 h 112"/>
                  <a:gd name="T4" fmla="*/ 56 w 112"/>
                  <a:gd name="T5" fmla="*/ 112 h 112"/>
                  <a:gd name="T6" fmla="*/ 112 w 112"/>
                  <a:gd name="T7" fmla="*/ 56 h 112"/>
                  <a:gd name="T8" fmla="*/ 56 w 112"/>
                  <a:gd name="T9" fmla="*/ 0 h 112"/>
                  <a:gd name="T10" fmla="*/ 56 w 112"/>
                  <a:gd name="T11" fmla="*/ 104 h 112"/>
                  <a:gd name="T12" fmla="*/ 8 w 112"/>
                  <a:gd name="T13" fmla="*/ 56 h 112"/>
                  <a:gd name="T14" fmla="*/ 56 w 112"/>
                  <a:gd name="T15" fmla="*/ 8 h 112"/>
                  <a:gd name="T16" fmla="*/ 104 w 112"/>
                  <a:gd name="T17" fmla="*/ 56 h 112"/>
                  <a:gd name="T18" fmla="*/ 56 w 112"/>
                  <a:gd name="T19"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0"/>
                    </a:moveTo>
                    <a:cubicBezTo>
                      <a:pt x="25" y="0"/>
                      <a:pt x="0" y="25"/>
                      <a:pt x="0" y="56"/>
                    </a:cubicBezTo>
                    <a:cubicBezTo>
                      <a:pt x="0" y="87"/>
                      <a:pt x="25" y="112"/>
                      <a:pt x="56" y="112"/>
                    </a:cubicBezTo>
                    <a:cubicBezTo>
                      <a:pt x="87" y="112"/>
                      <a:pt x="112" y="87"/>
                      <a:pt x="112" y="56"/>
                    </a:cubicBezTo>
                    <a:cubicBezTo>
                      <a:pt x="112" y="25"/>
                      <a:pt x="87" y="0"/>
                      <a:pt x="56" y="0"/>
                    </a:cubicBezTo>
                    <a:close/>
                    <a:moveTo>
                      <a:pt x="56" y="104"/>
                    </a:moveTo>
                    <a:cubicBezTo>
                      <a:pt x="30" y="104"/>
                      <a:pt x="8" y="82"/>
                      <a:pt x="8" y="56"/>
                    </a:cubicBezTo>
                    <a:cubicBezTo>
                      <a:pt x="8" y="30"/>
                      <a:pt x="30" y="8"/>
                      <a:pt x="56" y="8"/>
                    </a:cubicBezTo>
                    <a:cubicBezTo>
                      <a:pt x="82" y="8"/>
                      <a:pt x="104" y="30"/>
                      <a:pt x="104" y="56"/>
                    </a:cubicBezTo>
                    <a:cubicBezTo>
                      <a:pt x="104" y="82"/>
                      <a:pt x="82" y="104"/>
                      <a:pt x="5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7" name="Freeform 14">
                <a:extLst>
                  <a:ext uri="{FF2B5EF4-FFF2-40B4-BE49-F238E27FC236}">
                    <a16:creationId xmlns:a16="http://schemas.microsoft.com/office/drawing/2014/main" id="{E878A33E-AEB2-4CCF-A41C-EC4ADA31A9DB}"/>
                  </a:ext>
                </a:extLst>
              </p:cNvPr>
              <p:cNvSpPr>
                <a:spLocks/>
              </p:cNvSpPr>
              <p:nvPr/>
            </p:nvSpPr>
            <p:spPr bwMode="auto">
              <a:xfrm>
                <a:off x="2241550" y="2197100"/>
                <a:ext cx="73025" cy="73025"/>
              </a:xfrm>
              <a:custGeom>
                <a:avLst/>
                <a:gdLst>
                  <a:gd name="T0" fmla="*/ 18 w 46"/>
                  <a:gd name="T1" fmla="*/ 18 h 46"/>
                  <a:gd name="T2" fmla="*/ 46 w 46"/>
                  <a:gd name="T3" fmla="*/ 18 h 46"/>
                  <a:gd name="T4" fmla="*/ 46 w 46"/>
                  <a:gd name="T5" fmla="*/ 0 h 46"/>
                  <a:gd name="T6" fmla="*/ 0 w 46"/>
                  <a:gd name="T7" fmla="*/ 0 h 46"/>
                  <a:gd name="T8" fmla="*/ 0 w 46"/>
                  <a:gd name="T9" fmla="*/ 46 h 46"/>
                  <a:gd name="T10" fmla="*/ 18 w 46"/>
                  <a:gd name="T11" fmla="*/ 46 h 46"/>
                  <a:gd name="T12" fmla="*/ 18 w 46"/>
                  <a:gd name="T13" fmla="*/ 1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18" y="18"/>
                    </a:moveTo>
                    <a:lnTo>
                      <a:pt x="46" y="18"/>
                    </a:lnTo>
                    <a:lnTo>
                      <a:pt x="46" y="0"/>
                    </a:lnTo>
                    <a:lnTo>
                      <a:pt x="0" y="0"/>
                    </a:lnTo>
                    <a:lnTo>
                      <a:pt x="0" y="46"/>
                    </a:lnTo>
                    <a:lnTo>
                      <a:pt x="18" y="46"/>
                    </a:lnTo>
                    <a:lnTo>
                      <a:pt x="1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8" name="Freeform 15">
                <a:extLst>
                  <a:ext uri="{FF2B5EF4-FFF2-40B4-BE49-F238E27FC236}">
                    <a16:creationId xmlns:a16="http://schemas.microsoft.com/office/drawing/2014/main" id="{072D889E-C427-4973-BC75-7ED788AED779}"/>
                  </a:ext>
                </a:extLst>
              </p:cNvPr>
              <p:cNvSpPr>
                <a:spLocks/>
              </p:cNvSpPr>
              <p:nvPr/>
            </p:nvSpPr>
            <p:spPr bwMode="auto">
              <a:xfrm>
                <a:off x="2241550" y="2327275"/>
                <a:ext cx="73025" cy="73025"/>
              </a:xfrm>
              <a:custGeom>
                <a:avLst/>
                <a:gdLst>
                  <a:gd name="T0" fmla="*/ 18 w 46"/>
                  <a:gd name="T1" fmla="*/ 0 h 46"/>
                  <a:gd name="T2" fmla="*/ 0 w 46"/>
                  <a:gd name="T3" fmla="*/ 0 h 46"/>
                  <a:gd name="T4" fmla="*/ 0 w 46"/>
                  <a:gd name="T5" fmla="*/ 46 h 46"/>
                  <a:gd name="T6" fmla="*/ 46 w 46"/>
                  <a:gd name="T7" fmla="*/ 46 h 46"/>
                  <a:gd name="T8" fmla="*/ 46 w 46"/>
                  <a:gd name="T9" fmla="*/ 28 h 46"/>
                  <a:gd name="T10" fmla="*/ 18 w 46"/>
                  <a:gd name="T11" fmla="*/ 28 h 46"/>
                  <a:gd name="T12" fmla="*/ 18 w 4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18" y="0"/>
                    </a:moveTo>
                    <a:lnTo>
                      <a:pt x="0" y="0"/>
                    </a:lnTo>
                    <a:lnTo>
                      <a:pt x="0" y="46"/>
                    </a:lnTo>
                    <a:lnTo>
                      <a:pt x="46" y="46"/>
                    </a:lnTo>
                    <a:lnTo>
                      <a:pt x="46" y="28"/>
                    </a:lnTo>
                    <a:lnTo>
                      <a:pt x="18" y="2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9" name="Freeform 16">
                <a:extLst>
                  <a:ext uri="{FF2B5EF4-FFF2-40B4-BE49-F238E27FC236}">
                    <a16:creationId xmlns:a16="http://schemas.microsoft.com/office/drawing/2014/main" id="{8CB26FFB-D530-404B-8CE8-D9E0A4452C03}"/>
                  </a:ext>
                </a:extLst>
              </p:cNvPr>
              <p:cNvSpPr>
                <a:spLocks/>
              </p:cNvSpPr>
              <p:nvPr/>
            </p:nvSpPr>
            <p:spPr bwMode="auto">
              <a:xfrm>
                <a:off x="2371725" y="2327275"/>
                <a:ext cx="73025" cy="73025"/>
              </a:xfrm>
              <a:custGeom>
                <a:avLst/>
                <a:gdLst>
                  <a:gd name="T0" fmla="*/ 28 w 46"/>
                  <a:gd name="T1" fmla="*/ 28 h 46"/>
                  <a:gd name="T2" fmla="*/ 0 w 46"/>
                  <a:gd name="T3" fmla="*/ 28 h 46"/>
                  <a:gd name="T4" fmla="*/ 0 w 46"/>
                  <a:gd name="T5" fmla="*/ 46 h 46"/>
                  <a:gd name="T6" fmla="*/ 46 w 46"/>
                  <a:gd name="T7" fmla="*/ 46 h 46"/>
                  <a:gd name="T8" fmla="*/ 46 w 46"/>
                  <a:gd name="T9" fmla="*/ 0 h 46"/>
                  <a:gd name="T10" fmla="*/ 28 w 46"/>
                  <a:gd name="T11" fmla="*/ 0 h 46"/>
                  <a:gd name="T12" fmla="*/ 28 w 46"/>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28" y="28"/>
                    </a:moveTo>
                    <a:lnTo>
                      <a:pt x="0" y="28"/>
                    </a:lnTo>
                    <a:lnTo>
                      <a:pt x="0" y="46"/>
                    </a:lnTo>
                    <a:lnTo>
                      <a:pt x="46" y="46"/>
                    </a:lnTo>
                    <a:lnTo>
                      <a:pt x="46" y="0"/>
                    </a:lnTo>
                    <a:lnTo>
                      <a:pt x="28" y="0"/>
                    </a:lnTo>
                    <a:lnTo>
                      <a:pt x="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0" name="Freeform 17">
                <a:extLst>
                  <a:ext uri="{FF2B5EF4-FFF2-40B4-BE49-F238E27FC236}">
                    <a16:creationId xmlns:a16="http://schemas.microsoft.com/office/drawing/2014/main" id="{45277627-E86A-40C8-B30D-132AD30A007E}"/>
                  </a:ext>
                </a:extLst>
              </p:cNvPr>
              <p:cNvSpPr>
                <a:spLocks/>
              </p:cNvSpPr>
              <p:nvPr/>
            </p:nvSpPr>
            <p:spPr bwMode="auto">
              <a:xfrm>
                <a:off x="2371725" y="2197100"/>
                <a:ext cx="73025" cy="73025"/>
              </a:xfrm>
              <a:custGeom>
                <a:avLst/>
                <a:gdLst>
                  <a:gd name="T0" fmla="*/ 0 w 46"/>
                  <a:gd name="T1" fmla="*/ 18 h 46"/>
                  <a:gd name="T2" fmla="*/ 28 w 46"/>
                  <a:gd name="T3" fmla="*/ 18 h 46"/>
                  <a:gd name="T4" fmla="*/ 28 w 46"/>
                  <a:gd name="T5" fmla="*/ 46 h 46"/>
                  <a:gd name="T6" fmla="*/ 46 w 46"/>
                  <a:gd name="T7" fmla="*/ 46 h 46"/>
                  <a:gd name="T8" fmla="*/ 46 w 46"/>
                  <a:gd name="T9" fmla="*/ 0 h 46"/>
                  <a:gd name="T10" fmla="*/ 0 w 46"/>
                  <a:gd name="T11" fmla="*/ 0 h 46"/>
                  <a:gd name="T12" fmla="*/ 0 w 46"/>
                  <a:gd name="T13" fmla="*/ 1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0" y="18"/>
                    </a:moveTo>
                    <a:lnTo>
                      <a:pt x="28" y="18"/>
                    </a:lnTo>
                    <a:lnTo>
                      <a:pt x="28" y="46"/>
                    </a:lnTo>
                    <a:lnTo>
                      <a:pt x="46" y="46"/>
                    </a:lnTo>
                    <a:lnTo>
                      <a:pt x="46"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1" name="Freeform 18">
                <a:extLst>
                  <a:ext uri="{FF2B5EF4-FFF2-40B4-BE49-F238E27FC236}">
                    <a16:creationId xmlns:a16="http://schemas.microsoft.com/office/drawing/2014/main" id="{6738D919-DA3F-4F5C-A2C0-4F851705CF5D}"/>
                  </a:ext>
                </a:extLst>
              </p:cNvPr>
              <p:cNvSpPr>
                <a:spLocks noEditPoints="1"/>
              </p:cNvSpPr>
              <p:nvPr/>
            </p:nvSpPr>
            <p:spPr bwMode="auto">
              <a:xfrm>
                <a:off x="2300288" y="2255838"/>
                <a:ext cx="85725" cy="85725"/>
              </a:xfrm>
              <a:custGeom>
                <a:avLst/>
                <a:gdLst>
                  <a:gd name="T0" fmla="*/ 24 w 24"/>
                  <a:gd name="T1" fmla="*/ 12 h 24"/>
                  <a:gd name="T2" fmla="*/ 12 w 24"/>
                  <a:gd name="T3" fmla="*/ 0 h 24"/>
                  <a:gd name="T4" fmla="*/ 0 w 24"/>
                  <a:gd name="T5" fmla="*/ 12 h 24"/>
                  <a:gd name="T6" fmla="*/ 12 w 24"/>
                  <a:gd name="T7" fmla="*/ 24 h 24"/>
                  <a:gd name="T8" fmla="*/ 24 w 24"/>
                  <a:gd name="T9" fmla="*/ 12 h 24"/>
                  <a:gd name="T10" fmla="*/ 12 w 24"/>
                  <a:gd name="T11" fmla="*/ 16 h 24"/>
                  <a:gd name="T12" fmla="*/ 8 w 24"/>
                  <a:gd name="T13" fmla="*/ 12 h 24"/>
                  <a:gd name="T14" fmla="*/ 12 w 24"/>
                  <a:gd name="T15" fmla="*/ 8 h 24"/>
                  <a:gd name="T16" fmla="*/ 16 w 24"/>
                  <a:gd name="T17" fmla="*/ 12 h 24"/>
                  <a:gd name="T18" fmla="*/ 12 w 24"/>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4" y="12"/>
                    </a:moveTo>
                    <a:cubicBezTo>
                      <a:pt x="24" y="5"/>
                      <a:pt x="19" y="0"/>
                      <a:pt x="12" y="0"/>
                    </a:cubicBezTo>
                    <a:cubicBezTo>
                      <a:pt x="5" y="0"/>
                      <a:pt x="0" y="5"/>
                      <a:pt x="0" y="12"/>
                    </a:cubicBezTo>
                    <a:cubicBezTo>
                      <a:pt x="0" y="19"/>
                      <a:pt x="5" y="24"/>
                      <a:pt x="12" y="24"/>
                    </a:cubicBezTo>
                    <a:cubicBezTo>
                      <a:pt x="19" y="24"/>
                      <a:pt x="24" y="19"/>
                      <a:pt x="24" y="12"/>
                    </a:cubicBezTo>
                    <a:close/>
                    <a:moveTo>
                      <a:pt x="12" y="16"/>
                    </a:moveTo>
                    <a:cubicBezTo>
                      <a:pt x="10" y="16"/>
                      <a:pt x="8" y="14"/>
                      <a:pt x="8" y="12"/>
                    </a:cubicBezTo>
                    <a:cubicBezTo>
                      <a:pt x="8" y="10"/>
                      <a:pt x="10" y="8"/>
                      <a:pt x="12" y="8"/>
                    </a:cubicBezTo>
                    <a:cubicBezTo>
                      <a:pt x="14" y="8"/>
                      <a:pt x="16" y="10"/>
                      <a:pt x="16" y="12"/>
                    </a:cubicBezTo>
                    <a:cubicBezTo>
                      <a:pt x="16" y="14"/>
                      <a:pt x="14" y="16"/>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44" name="Freeform 22">
              <a:extLst>
                <a:ext uri="{FF2B5EF4-FFF2-40B4-BE49-F238E27FC236}">
                  <a16:creationId xmlns:a16="http://schemas.microsoft.com/office/drawing/2014/main" id="{2A89C27C-1598-4DE8-9758-8BDADFAF0277}"/>
                </a:ext>
              </a:extLst>
            </p:cNvPr>
            <p:cNvSpPr>
              <a:spLocks noEditPoints="1"/>
            </p:cNvSpPr>
            <p:nvPr/>
          </p:nvSpPr>
          <p:spPr bwMode="auto">
            <a:xfrm>
              <a:off x="4894388" y="1678203"/>
              <a:ext cx="376687" cy="30914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5" name="Freeform 54">
              <a:extLst>
                <a:ext uri="{FF2B5EF4-FFF2-40B4-BE49-F238E27FC236}">
                  <a16:creationId xmlns:a16="http://schemas.microsoft.com/office/drawing/2014/main" id="{CD59AAE2-935C-4B95-9AAB-31D6265DE44E}"/>
                </a:ext>
              </a:extLst>
            </p:cNvPr>
            <p:cNvSpPr>
              <a:spLocks noEditPoints="1"/>
            </p:cNvSpPr>
            <p:nvPr/>
          </p:nvSpPr>
          <p:spPr bwMode="auto">
            <a:xfrm>
              <a:off x="3355503" y="1647617"/>
              <a:ext cx="355903" cy="355905"/>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112 w 120"/>
                <a:gd name="T11" fmla="*/ 56 h 120"/>
                <a:gd name="T12" fmla="*/ 64 w 120"/>
                <a:gd name="T13" fmla="*/ 56 h 120"/>
                <a:gd name="T14" fmla="*/ 64 w 120"/>
                <a:gd name="T15" fmla="*/ 60 h 120"/>
                <a:gd name="T16" fmla="*/ 60 w 120"/>
                <a:gd name="T17" fmla="*/ 64 h 120"/>
                <a:gd name="T18" fmla="*/ 56 w 120"/>
                <a:gd name="T19" fmla="*/ 60 h 120"/>
                <a:gd name="T20" fmla="*/ 60 w 120"/>
                <a:gd name="T21" fmla="*/ 56 h 120"/>
                <a:gd name="T22" fmla="*/ 64 w 120"/>
                <a:gd name="T23" fmla="*/ 56 h 120"/>
                <a:gd name="T24" fmla="*/ 64 w 120"/>
                <a:gd name="T25" fmla="*/ 8 h 120"/>
                <a:gd name="T26" fmla="*/ 112 w 120"/>
                <a:gd name="T27" fmla="*/ 56 h 120"/>
                <a:gd name="T28" fmla="*/ 60 w 120"/>
                <a:gd name="T29" fmla="*/ 72 h 120"/>
                <a:gd name="T30" fmla="*/ 71 w 120"/>
                <a:gd name="T31" fmla="*/ 64 h 120"/>
                <a:gd name="T32" fmla="*/ 88 w 120"/>
                <a:gd name="T33" fmla="*/ 64 h 120"/>
                <a:gd name="T34" fmla="*/ 60 w 120"/>
                <a:gd name="T35" fmla="*/ 88 h 120"/>
                <a:gd name="T36" fmla="*/ 32 w 120"/>
                <a:gd name="T37" fmla="*/ 60 h 120"/>
                <a:gd name="T38" fmla="*/ 56 w 120"/>
                <a:gd name="T39" fmla="*/ 32 h 120"/>
                <a:gd name="T40" fmla="*/ 56 w 120"/>
                <a:gd name="T41" fmla="*/ 49 h 120"/>
                <a:gd name="T42" fmla="*/ 48 w 120"/>
                <a:gd name="T43" fmla="*/ 60 h 120"/>
                <a:gd name="T44" fmla="*/ 60 w 120"/>
                <a:gd name="T45" fmla="*/ 72 h 120"/>
                <a:gd name="T46" fmla="*/ 60 w 120"/>
                <a:gd name="T47" fmla="*/ 112 h 120"/>
                <a:gd name="T48" fmla="*/ 8 w 120"/>
                <a:gd name="T49" fmla="*/ 60 h 120"/>
                <a:gd name="T50" fmla="*/ 56 w 120"/>
                <a:gd name="T51" fmla="*/ 8 h 120"/>
                <a:gd name="T52" fmla="*/ 56 w 120"/>
                <a:gd name="T53" fmla="*/ 24 h 120"/>
                <a:gd name="T54" fmla="*/ 24 w 120"/>
                <a:gd name="T55" fmla="*/ 60 h 120"/>
                <a:gd name="T56" fmla="*/ 60 w 120"/>
                <a:gd name="T57" fmla="*/ 96 h 120"/>
                <a:gd name="T58" fmla="*/ 96 w 120"/>
                <a:gd name="T59" fmla="*/ 64 h 120"/>
                <a:gd name="T60" fmla="*/ 112 w 120"/>
                <a:gd name="T61" fmla="*/ 64 h 120"/>
                <a:gd name="T62" fmla="*/ 60 w 120"/>
                <a:gd name="T63" fmla="*/ 112 h 120"/>
                <a:gd name="T64" fmla="*/ 84 w 120"/>
                <a:gd name="T65" fmla="*/ 32 h 120"/>
                <a:gd name="T66" fmla="*/ 80 w 120"/>
                <a:gd name="T67" fmla="*/ 36 h 120"/>
                <a:gd name="T68" fmla="*/ 84 w 120"/>
                <a:gd name="T69" fmla="*/ 40 h 120"/>
                <a:gd name="T70" fmla="*/ 88 w 120"/>
                <a:gd name="T71" fmla="*/ 36 h 120"/>
                <a:gd name="T72" fmla="*/ 84 w 120"/>
                <a:gd name="T73" fmla="*/ 3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112" y="56"/>
                  </a:moveTo>
                  <a:cubicBezTo>
                    <a:pt x="64" y="56"/>
                    <a:pt x="64" y="56"/>
                    <a:pt x="64" y="56"/>
                  </a:cubicBezTo>
                  <a:cubicBezTo>
                    <a:pt x="64" y="60"/>
                    <a:pt x="64" y="60"/>
                    <a:pt x="64" y="60"/>
                  </a:cubicBezTo>
                  <a:cubicBezTo>
                    <a:pt x="64" y="62"/>
                    <a:pt x="62" y="64"/>
                    <a:pt x="60" y="64"/>
                  </a:cubicBezTo>
                  <a:cubicBezTo>
                    <a:pt x="58" y="64"/>
                    <a:pt x="56" y="62"/>
                    <a:pt x="56" y="60"/>
                  </a:cubicBezTo>
                  <a:cubicBezTo>
                    <a:pt x="56" y="58"/>
                    <a:pt x="58" y="56"/>
                    <a:pt x="60" y="56"/>
                  </a:cubicBezTo>
                  <a:cubicBezTo>
                    <a:pt x="64" y="56"/>
                    <a:pt x="64" y="56"/>
                    <a:pt x="64" y="56"/>
                  </a:cubicBezTo>
                  <a:cubicBezTo>
                    <a:pt x="64" y="8"/>
                    <a:pt x="64" y="8"/>
                    <a:pt x="64" y="8"/>
                  </a:cubicBezTo>
                  <a:cubicBezTo>
                    <a:pt x="89" y="10"/>
                    <a:pt x="110" y="31"/>
                    <a:pt x="112" y="56"/>
                  </a:cubicBezTo>
                  <a:close/>
                  <a:moveTo>
                    <a:pt x="60" y="72"/>
                  </a:moveTo>
                  <a:cubicBezTo>
                    <a:pt x="65" y="72"/>
                    <a:pt x="70" y="69"/>
                    <a:pt x="71" y="64"/>
                  </a:cubicBezTo>
                  <a:cubicBezTo>
                    <a:pt x="88" y="64"/>
                    <a:pt x="88" y="64"/>
                    <a:pt x="88" y="64"/>
                  </a:cubicBezTo>
                  <a:cubicBezTo>
                    <a:pt x="86" y="78"/>
                    <a:pt x="74" y="88"/>
                    <a:pt x="60" y="88"/>
                  </a:cubicBezTo>
                  <a:cubicBezTo>
                    <a:pt x="45" y="88"/>
                    <a:pt x="32" y="75"/>
                    <a:pt x="32" y="60"/>
                  </a:cubicBezTo>
                  <a:cubicBezTo>
                    <a:pt x="32" y="46"/>
                    <a:pt x="42" y="34"/>
                    <a:pt x="56" y="32"/>
                  </a:cubicBezTo>
                  <a:cubicBezTo>
                    <a:pt x="56" y="49"/>
                    <a:pt x="56" y="49"/>
                    <a:pt x="56" y="49"/>
                  </a:cubicBezTo>
                  <a:cubicBezTo>
                    <a:pt x="51" y="50"/>
                    <a:pt x="48" y="55"/>
                    <a:pt x="48" y="60"/>
                  </a:cubicBezTo>
                  <a:cubicBezTo>
                    <a:pt x="48" y="67"/>
                    <a:pt x="53" y="72"/>
                    <a:pt x="60" y="72"/>
                  </a:cubicBezTo>
                  <a:close/>
                  <a:moveTo>
                    <a:pt x="60" y="112"/>
                  </a:moveTo>
                  <a:cubicBezTo>
                    <a:pt x="31" y="112"/>
                    <a:pt x="8" y="89"/>
                    <a:pt x="8" y="60"/>
                  </a:cubicBezTo>
                  <a:cubicBezTo>
                    <a:pt x="8" y="33"/>
                    <a:pt x="29" y="10"/>
                    <a:pt x="56" y="8"/>
                  </a:cubicBezTo>
                  <a:cubicBezTo>
                    <a:pt x="56" y="24"/>
                    <a:pt x="56" y="24"/>
                    <a:pt x="56" y="24"/>
                  </a:cubicBezTo>
                  <a:cubicBezTo>
                    <a:pt x="38" y="26"/>
                    <a:pt x="24" y="42"/>
                    <a:pt x="24" y="60"/>
                  </a:cubicBezTo>
                  <a:cubicBezTo>
                    <a:pt x="24" y="80"/>
                    <a:pt x="40" y="96"/>
                    <a:pt x="60" y="96"/>
                  </a:cubicBezTo>
                  <a:cubicBezTo>
                    <a:pt x="78" y="96"/>
                    <a:pt x="94" y="82"/>
                    <a:pt x="96" y="64"/>
                  </a:cubicBezTo>
                  <a:cubicBezTo>
                    <a:pt x="112" y="64"/>
                    <a:pt x="112" y="64"/>
                    <a:pt x="112" y="64"/>
                  </a:cubicBezTo>
                  <a:cubicBezTo>
                    <a:pt x="110" y="91"/>
                    <a:pt x="87" y="112"/>
                    <a:pt x="60" y="112"/>
                  </a:cubicBezTo>
                  <a:close/>
                  <a:moveTo>
                    <a:pt x="84" y="32"/>
                  </a:moveTo>
                  <a:cubicBezTo>
                    <a:pt x="82" y="32"/>
                    <a:pt x="80" y="34"/>
                    <a:pt x="80" y="36"/>
                  </a:cubicBezTo>
                  <a:cubicBezTo>
                    <a:pt x="80" y="38"/>
                    <a:pt x="82" y="40"/>
                    <a:pt x="84" y="40"/>
                  </a:cubicBezTo>
                  <a:cubicBezTo>
                    <a:pt x="86" y="40"/>
                    <a:pt x="88" y="38"/>
                    <a:pt x="88" y="36"/>
                  </a:cubicBezTo>
                  <a:cubicBezTo>
                    <a:pt x="88" y="34"/>
                    <a:pt x="86" y="32"/>
                    <a:pt x="84" y="3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6" name="Freeform 103">
              <a:extLst>
                <a:ext uri="{FF2B5EF4-FFF2-40B4-BE49-F238E27FC236}">
                  <a16:creationId xmlns:a16="http://schemas.microsoft.com/office/drawing/2014/main" id="{B6227120-2C14-4FF7-B0FD-5DA30F927897}"/>
                </a:ext>
              </a:extLst>
            </p:cNvPr>
            <p:cNvSpPr>
              <a:spLocks noEditPoints="1"/>
            </p:cNvSpPr>
            <p:nvPr/>
          </p:nvSpPr>
          <p:spPr bwMode="auto">
            <a:xfrm>
              <a:off x="2709508" y="1698552"/>
              <a:ext cx="301049" cy="362336"/>
            </a:xfrm>
            <a:custGeom>
              <a:avLst/>
              <a:gdLst>
                <a:gd name="T0" fmla="*/ 649 w 1975"/>
                <a:gd name="T1" fmla="*/ 273 h 2364"/>
                <a:gd name="T2" fmla="*/ 1245 w 1975"/>
                <a:gd name="T3" fmla="*/ 1039 h 2364"/>
                <a:gd name="T4" fmla="*/ 1187 w 1975"/>
                <a:gd name="T5" fmla="*/ 618 h 2364"/>
                <a:gd name="T6" fmla="*/ 230 w 1975"/>
                <a:gd name="T7" fmla="*/ 0 h 2364"/>
                <a:gd name="T8" fmla="*/ 1245 w 1975"/>
                <a:gd name="T9" fmla="*/ 749 h 2364"/>
                <a:gd name="T10" fmla="*/ 1169 w 1975"/>
                <a:gd name="T11" fmla="*/ 824 h 2364"/>
                <a:gd name="T12" fmla="*/ 305 w 1975"/>
                <a:gd name="T13" fmla="*/ 214 h 2364"/>
                <a:gd name="T14" fmla="*/ 230 w 1975"/>
                <a:gd name="T15" fmla="*/ 138 h 2364"/>
                <a:gd name="T16" fmla="*/ 1550 w 1975"/>
                <a:gd name="T17" fmla="*/ 283 h 2364"/>
                <a:gd name="T18" fmla="*/ 1406 w 1975"/>
                <a:gd name="T19" fmla="*/ 1147 h 2364"/>
                <a:gd name="T20" fmla="*/ 970 w 1975"/>
                <a:gd name="T21" fmla="*/ 824 h 2364"/>
                <a:gd name="T22" fmla="*/ 686 w 1975"/>
                <a:gd name="T23" fmla="*/ 1027 h 2364"/>
                <a:gd name="T24" fmla="*/ 756 w 1975"/>
                <a:gd name="T25" fmla="*/ 1815 h 2364"/>
                <a:gd name="T26" fmla="*/ 824 w 1975"/>
                <a:gd name="T27" fmla="*/ 1285 h 2364"/>
                <a:gd name="T28" fmla="*/ 1808 w 1975"/>
                <a:gd name="T29" fmla="*/ 421 h 2364"/>
                <a:gd name="T30" fmla="*/ 1550 w 1975"/>
                <a:gd name="T31" fmla="*/ 145 h 2364"/>
                <a:gd name="T32" fmla="*/ 1031 w 1975"/>
                <a:gd name="T33" fmla="*/ 214 h 2364"/>
                <a:gd name="T34" fmla="*/ 756 w 1975"/>
                <a:gd name="T35" fmla="*/ 1677 h 2364"/>
                <a:gd name="T36" fmla="*/ 833 w 1975"/>
                <a:gd name="T37" fmla="*/ 1601 h 2364"/>
                <a:gd name="T38" fmla="*/ 756 w 1975"/>
                <a:gd name="T39" fmla="*/ 749 h 2364"/>
                <a:gd name="T40" fmla="*/ 1752 w 1975"/>
                <a:gd name="T41" fmla="*/ 138 h 2364"/>
                <a:gd name="T42" fmla="*/ 1676 w 1975"/>
                <a:gd name="T43" fmla="*/ 214 h 2364"/>
                <a:gd name="T44" fmla="*/ 1321 w 1975"/>
                <a:gd name="T45" fmla="*/ 214 h 2364"/>
                <a:gd name="T46" fmla="*/ 1245 w 1975"/>
                <a:gd name="T47" fmla="*/ 138 h 2364"/>
                <a:gd name="T48" fmla="*/ 1959 w 1975"/>
                <a:gd name="T49" fmla="*/ 1601 h 2364"/>
                <a:gd name="T50" fmla="*/ 1668 w 1975"/>
                <a:gd name="T51" fmla="*/ 1801 h 2364"/>
                <a:gd name="T52" fmla="*/ 1463 w 1975"/>
                <a:gd name="T53" fmla="*/ 2073 h 2364"/>
                <a:gd name="T54" fmla="*/ 1264 w 1975"/>
                <a:gd name="T55" fmla="*/ 2364 h 2364"/>
                <a:gd name="T56" fmla="*/ 1761 w 1975"/>
                <a:gd name="T57" fmla="*/ 2364 h 2364"/>
                <a:gd name="T58" fmla="*/ 1264 w 1975"/>
                <a:gd name="T59" fmla="*/ 2226 h 2364"/>
                <a:gd name="T60" fmla="*/ 1340 w 1975"/>
                <a:gd name="T61" fmla="*/ 2150 h 2364"/>
                <a:gd name="T62" fmla="*/ 1821 w 1975"/>
                <a:gd name="T63" fmla="*/ 1601 h 2364"/>
                <a:gd name="T64" fmla="*/ 1745 w 1975"/>
                <a:gd name="T65" fmla="*/ 1525 h 2364"/>
                <a:gd name="T66" fmla="*/ 1761 w 1975"/>
                <a:gd name="T67" fmla="*/ 2073 h 2364"/>
                <a:gd name="T68" fmla="*/ 1217 w 1975"/>
                <a:gd name="T69" fmla="*/ 1810 h 2364"/>
                <a:gd name="T70" fmla="*/ 1264 w 1975"/>
                <a:gd name="T71" fmla="*/ 1387 h 2364"/>
                <a:gd name="T72" fmla="*/ 867 w 1975"/>
                <a:gd name="T73" fmla="*/ 1966 h 2364"/>
                <a:gd name="T74" fmla="*/ 412 w 1975"/>
                <a:gd name="T75" fmla="*/ 2073 h 2364"/>
                <a:gd name="T76" fmla="*/ 443 w 1975"/>
                <a:gd name="T77" fmla="*/ 824 h 2364"/>
                <a:gd name="T78" fmla="*/ 169 w 1975"/>
                <a:gd name="T79" fmla="*/ 1030 h 2364"/>
                <a:gd name="T80" fmla="*/ 214 w 1975"/>
                <a:gd name="T81" fmla="*/ 2364 h 2364"/>
                <a:gd name="T82" fmla="*/ 756 w 1975"/>
                <a:gd name="T83" fmla="*/ 2364 h 2364"/>
                <a:gd name="T84" fmla="*/ 1217 w 1975"/>
                <a:gd name="T85" fmla="*/ 1810 h 2364"/>
                <a:gd name="T86" fmla="*/ 1340 w 1975"/>
                <a:gd name="T87" fmla="*/ 1601 h 2364"/>
                <a:gd name="T88" fmla="*/ 1264 w 1975"/>
                <a:gd name="T89" fmla="*/ 1525 h 2364"/>
                <a:gd name="T90" fmla="*/ 214 w 1975"/>
                <a:gd name="T91" fmla="*/ 2073 h 2364"/>
                <a:gd name="T92" fmla="*/ 230 w 1975"/>
                <a:gd name="T93" fmla="*/ 901 h 2364"/>
                <a:gd name="T94" fmla="*/ 305 w 1975"/>
                <a:gd name="T95" fmla="*/ 824 h 2364"/>
                <a:gd name="T96" fmla="*/ 681 w 1975"/>
                <a:gd name="T97" fmla="*/ 2150 h 2364"/>
                <a:gd name="T98" fmla="*/ 756 w 1975"/>
                <a:gd name="T99" fmla="*/ 2226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5" h="2364">
                  <a:moveTo>
                    <a:pt x="230" y="428"/>
                  </a:moveTo>
                  <a:cubicBezTo>
                    <a:pt x="326" y="428"/>
                    <a:pt x="409" y="363"/>
                    <a:pt x="435" y="273"/>
                  </a:cubicBezTo>
                  <a:cubicBezTo>
                    <a:pt x="649" y="273"/>
                    <a:pt x="649" y="273"/>
                    <a:pt x="649" y="273"/>
                  </a:cubicBezTo>
                  <a:cubicBezTo>
                    <a:pt x="1072" y="698"/>
                    <a:pt x="1072" y="698"/>
                    <a:pt x="1072" y="698"/>
                  </a:cubicBezTo>
                  <a:cubicBezTo>
                    <a:pt x="1046" y="734"/>
                    <a:pt x="1031" y="777"/>
                    <a:pt x="1031" y="824"/>
                  </a:cubicBezTo>
                  <a:cubicBezTo>
                    <a:pt x="1031" y="943"/>
                    <a:pt x="1127" y="1039"/>
                    <a:pt x="1245" y="1039"/>
                  </a:cubicBezTo>
                  <a:cubicBezTo>
                    <a:pt x="1362" y="1039"/>
                    <a:pt x="1459" y="943"/>
                    <a:pt x="1459" y="824"/>
                  </a:cubicBezTo>
                  <a:cubicBezTo>
                    <a:pt x="1459" y="707"/>
                    <a:pt x="1362" y="611"/>
                    <a:pt x="1245" y="611"/>
                  </a:cubicBezTo>
                  <a:cubicBezTo>
                    <a:pt x="1225" y="611"/>
                    <a:pt x="1205" y="613"/>
                    <a:pt x="1187" y="618"/>
                  </a:cubicBezTo>
                  <a:cubicBezTo>
                    <a:pt x="706" y="135"/>
                    <a:pt x="706" y="135"/>
                    <a:pt x="706" y="135"/>
                  </a:cubicBezTo>
                  <a:cubicBezTo>
                    <a:pt x="427" y="135"/>
                    <a:pt x="427" y="135"/>
                    <a:pt x="427" y="135"/>
                  </a:cubicBezTo>
                  <a:cubicBezTo>
                    <a:pt x="396" y="55"/>
                    <a:pt x="319" y="0"/>
                    <a:pt x="230" y="0"/>
                  </a:cubicBezTo>
                  <a:cubicBezTo>
                    <a:pt x="112" y="0"/>
                    <a:pt x="16" y="96"/>
                    <a:pt x="16" y="214"/>
                  </a:cubicBezTo>
                  <a:cubicBezTo>
                    <a:pt x="16" y="332"/>
                    <a:pt x="112" y="428"/>
                    <a:pt x="230" y="428"/>
                  </a:cubicBezTo>
                  <a:close/>
                  <a:moveTo>
                    <a:pt x="1245" y="749"/>
                  </a:moveTo>
                  <a:cubicBezTo>
                    <a:pt x="1287" y="749"/>
                    <a:pt x="1321" y="782"/>
                    <a:pt x="1321" y="824"/>
                  </a:cubicBezTo>
                  <a:cubicBezTo>
                    <a:pt x="1321" y="866"/>
                    <a:pt x="1287" y="901"/>
                    <a:pt x="1245" y="901"/>
                  </a:cubicBezTo>
                  <a:cubicBezTo>
                    <a:pt x="1203" y="901"/>
                    <a:pt x="1169" y="866"/>
                    <a:pt x="1169" y="824"/>
                  </a:cubicBezTo>
                  <a:cubicBezTo>
                    <a:pt x="1169" y="782"/>
                    <a:pt x="1203" y="749"/>
                    <a:pt x="1245" y="749"/>
                  </a:cubicBezTo>
                  <a:close/>
                  <a:moveTo>
                    <a:pt x="230" y="138"/>
                  </a:moveTo>
                  <a:cubicBezTo>
                    <a:pt x="272" y="138"/>
                    <a:pt x="305" y="172"/>
                    <a:pt x="305" y="214"/>
                  </a:cubicBezTo>
                  <a:cubicBezTo>
                    <a:pt x="305" y="256"/>
                    <a:pt x="272" y="290"/>
                    <a:pt x="230" y="290"/>
                  </a:cubicBezTo>
                  <a:cubicBezTo>
                    <a:pt x="188" y="290"/>
                    <a:pt x="154" y="256"/>
                    <a:pt x="154" y="214"/>
                  </a:cubicBezTo>
                  <a:cubicBezTo>
                    <a:pt x="154" y="172"/>
                    <a:pt x="188" y="138"/>
                    <a:pt x="230" y="138"/>
                  </a:cubicBezTo>
                  <a:close/>
                  <a:moveTo>
                    <a:pt x="1245" y="428"/>
                  </a:moveTo>
                  <a:cubicBezTo>
                    <a:pt x="1339" y="428"/>
                    <a:pt x="1418" y="368"/>
                    <a:pt x="1447" y="283"/>
                  </a:cubicBezTo>
                  <a:cubicBezTo>
                    <a:pt x="1550" y="283"/>
                    <a:pt x="1550" y="283"/>
                    <a:pt x="1550" y="283"/>
                  </a:cubicBezTo>
                  <a:cubicBezTo>
                    <a:pt x="1570" y="342"/>
                    <a:pt x="1615" y="389"/>
                    <a:pt x="1671" y="412"/>
                  </a:cubicBezTo>
                  <a:cubicBezTo>
                    <a:pt x="1671" y="881"/>
                    <a:pt x="1671" y="881"/>
                    <a:pt x="1671" y="881"/>
                  </a:cubicBezTo>
                  <a:cubicBezTo>
                    <a:pt x="1406" y="1147"/>
                    <a:pt x="1406" y="1147"/>
                    <a:pt x="1406" y="1147"/>
                  </a:cubicBezTo>
                  <a:cubicBezTo>
                    <a:pt x="824" y="1147"/>
                    <a:pt x="824" y="1147"/>
                    <a:pt x="824" y="1147"/>
                  </a:cubicBezTo>
                  <a:cubicBezTo>
                    <a:pt x="824" y="1028"/>
                    <a:pt x="824" y="1028"/>
                    <a:pt x="824" y="1028"/>
                  </a:cubicBezTo>
                  <a:cubicBezTo>
                    <a:pt x="909" y="1000"/>
                    <a:pt x="970" y="919"/>
                    <a:pt x="970" y="824"/>
                  </a:cubicBezTo>
                  <a:cubicBezTo>
                    <a:pt x="970" y="707"/>
                    <a:pt x="874" y="611"/>
                    <a:pt x="756" y="611"/>
                  </a:cubicBezTo>
                  <a:cubicBezTo>
                    <a:pt x="639" y="611"/>
                    <a:pt x="544" y="707"/>
                    <a:pt x="544" y="824"/>
                  </a:cubicBezTo>
                  <a:cubicBezTo>
                    <a:pt x="544" y="918"/>
                    <a:pt x="603" y="998"/>
                    <a:pt x="686" y="1027"/>
                  </a:cubicBezTo>
                  <a:cubicBezTo>
                    <a:pt x="686" y="1399"/>
                    <a:pt x="686" y="1399"/>
                    <a:pt x="686" y="1399"/>
                  </a:cubicBezTo>
                  <a:cubicBezTo>
                    <a:pt x="603" y="1428"/>
                    <a:pt x="544" y="1508"/>
                    <a:pt x="544" y="1601"/>
                  </a:cubicBezTo>
                  <a:cubicBezTo>
                    <a:pt x="544" y="1719"/>
                    <a:pt x="639" y="1815"/>
                    <a:pt x="756" y="1815"/>
                  </a:cubicBezTo>
                  <a:cubicBezTo>
                    <a:pt x="874" y="1815"/>
                    <a:pt x="970" y="1719"/>
                    <a:pt x="970" y="1601"/>
                  </a:cubicBezTo>
                  <a:cubicBezTo>
                    <a:pt x="970" y="1507"/>
                    <a:pt x="909" y="1426"/>
                    <a:pt x="824" y="1398"/>
                  </a:cubicBezTo>
                  <a:cubicBezTo>
                    <a:pt x="824" y="1285"/>
                    <a:pt x="824" y="1285"/>
                    <a:pt x="824" y="1285"/>
                  </a:cubicBezTo>
                  <a:cubicBezTo>
                    <a:pt x="1463" y="1285"/>
                    <a:pt x="1463" y="1285"/>
                    <a:pt x="1463" y="1285"/>
                  </a:cubicBezTo>
                  <a:cubicBezTo>
                    <a:pt x="1808" y="939"/>
                    <a:pt x="1808" y="939"/>
                    <a:pt x="1808" y="939"/>
                  </a:cubicBezTo>
                  <a:cubicBezTo>
                    <a:pt x="1808" y="421"/>
                    <a:pt x="1808" y="421"/>
                    <a:pt x="1808" y="421"/>
                  </a:cubicBezTo>
                  <a:cubicBezTo>
                    <a:pt x="1899" y="396"/>
                    <a:pt x="1966" y="313"/>
                    <a:pt x="1966" y="214"/>
                  </a:cubicBezTo>
                  <a:cubicBezTo>
                    <a:pt x="1966" y="96"/>
                    <a:pt x="1869" y="0"/>
                    <a:pt x="1752" y="0"/>
                  </a:cubicBezTo>
                  <a:cubicBezTo>
                    <a:pt x="1659" y="0"/>
                    <a:pt x="1578" y="61"/>
                    <a:pt x="1550" y="145"/>
                  </a:cubicBezTo>
                  <a:cubicBezTo>
                    <a:pt x="1447" y="145"/>
                    <a:pt x="1447" y="145"/>
                    <a:pt x="1447" y="145"/>
                  </a:cubicBezTo>
                  <a:cubicBezTo>
                    <a:pt x="1418" y="61"/>
                    <a:pt x="1339" y="0"/>
                    <a:pt x="1245" y="0"/>
                  </a:cubicBezTo>
                  <a:cubicBezTo>
                    <a:pt x="1127" y="0"/>
                    <a:pt x="1031" y="96"/>
                    <a:pt x="1031" y="214"/>
                  </a:cubicBezTo>
                  <a:cubicBezTo>
                    <a:pt x="1031" y="332"/>
                    <a:pt x="1127" y="428"/>
                    <a:pt x="1245" y="428"/>
                  </a:cubicBezTo>
                  <a:close/>
                  <a:moveTo>
                    <a:pt x="833" y="1601"/>
                  </a:moveTo>
                  <a:cubicBezTo>
                    <a:pt x="833" y="1643"/>
                    <a:pt x="798" y="1677"/>
                    <a:pt x="756" y="1677"/>
                  </a:cubicBezTo>
                  <a:cubicBezTo>
                    <a:pt x="714" y="1677"/>
                    <a:pt x="681" y="1643"/>
                    <a:pt x="681" y="1601"/>
                  </a:cubicBezTo>
                  <a:cubicBezTo>
                    <a:pt x="681" y="1559"/>
                    <a:pt x="714" y="1525"/>
                    <a:pt x="756" y="1525"/>
                  </a:cubicBezTo>
                  <a:cubicBezTo>
                    <a:pt x="798" y="1525"/>
                    <a:pt x="833" y="1559"/>
                    <a:pt x="833" y="1601"/>
                  </a:cubicBezTo>
                  <a:close/>
                  <a:moveTo>
                    <a:pt x="756" y="901"/>
                  </a:moveTo>
                  <a:cubicBezTo>
                    <a:pt x="714" y="901"/>
                    <a:pt x="681" y="866"/>
                    <a:pt x="681" y="824"/>
                  </a:cubicBezTo>
                  <a:cubicBezTo>
                    <a:pt x="681" y="782"/>
                    <a:pt x="714" y="749"/>
                    <a:pt x="756" y="749"/>
                  </a:cubicBezTo>
                  <a:cubicBezTo>
                    <a:pt x="798" y="749"/>
                    <a:pt x="833" y="782"/>
                    <a:pt x="833" y="824"/>
                  </a:cubicBezTo>
                  <a:cubicBezTo>
                    <a:pt x="833" y="866"/>
                    <a:pt x="798" y="901"/>
                    <a:pt x="756" y="901"/>
                  </a:cubicBezTo>
                  <a:close/>
                  <a:moveTo>
                    <a:pt x="1752" y="138"/>
                  </a:moveTo>
                  <a:cubicBezTo>
                    <a:pt x="1794" y="138"/>
                    <a:pt x="1829" y="172"/>
                    <a:pt x="1829" y="214"/>
                  </a:cubicBezTo>
                  <a:cubicBezTo>
                    <a:pt x="1829" y="256"/>
                    <a:pt x="1794" y="290"/>
                    <a:pt x="1752" y="290"/>
                  </a:cubicBezTo>
                  <a:cubicBezTo>
                    <a:pt x="1710" y="290"/>
                    <a:pt x="1676" y="256"/>
                    <a:pt x="1676" y="214"/>
                  </a:cubicBezTo>
                  <a:cubicBezTo>
                    <a:pt x="1676" y="172"/>
                    <a:pt x="1710" y="138"/>
                    <a:pt x="1752" y="138"/>
                  </a:cubicBezTo>
                  <a:close/>
                  <a:moveTo>
                    <a:pt x="1245" y="138"/>
                  </a:moveTo>
                  <a:cubicBezTo>
                    <a:pt x="1287" y="138"/>
                    <a:pt x="1321" y="172"/>
                    <a:pt x="1321" y="214"/>
                  </a:cubicBezTo>
                  <a:cubicBezTo>
                    <a:pt x="1321" y="256"/>
                    <a:pt x="1287" y="290"/>
                    <a:pt x="1245" y="290"/>
                  </a:cubicBezTo>
                  <a:cubicBezTo>
                    <a:pt x="1203" y="290"/>
                    <a:pt x="1169" y="256"/>
                    <a:pt x="1169" y="214"/>
                  </a:cubicBezTo>
                  <a:cubicBezTo>
                    <a:pt x="1169" y="172"/>
                    <a:pt x="1203" y="138"/>
                    <a:pt x="1245" y="138"/>
                  </a:cubicBezTo>
                  <a:close/>
                  <a:moveTo>
                    <a:pt x="1806" y="1940"/>
                  </a:moveTo>
                  <a:cubicBezTo>
                    <a:pt x="1806" y="1807"/>
                    <a:pt x="1806" y="1807"/>
                    <a:pt x="1806" y="1807"/>
                  </a:cubicBezTo>
                  <a:cubicBezTo>
                    <a:pt x="1894" y="1780"/>
                    <a:pt x="1959" y="1698"/>
                    <a:pt x="1959" y="1601"/>
                  </a:cubicBezTo>
                  <a:cubicBezTo>
                    <a:pt x="1959" y="1483"/>
                    <a:pt x="1863" y="1387"/>
                    <a:pt x="1745" y="1387"/>
                  </a:cubicBezTo>
                  <a:cubicBezTo>
                    <a:pt x="1627" y="1387"/>
                    <a:pt x="1531" y="1483"/>
                    <a:pt x="1531" y="1601"/>
                  </a:cubicBezTo>
                  <a:cubicBezTo>
                    <a:pt x="1531" y="1692"/>
                    <a:pt x="1588" y="1770"/>
                    <a:pt x="1668" y="1801"/>
                  </a:cubicBezTo>
                  <a:cubicBezTo>
                    <a:pt x="1668" y="1957"/>
                    <a:pt x="1668" y="1957"/>
                    <a:pt x="1668" y="1957"/>
                  </a:cubicBezTo>
                  <a:cubicBezTo>
                    <a:pt x="1619" y="1980"/>
                    <a:pt x="1581" y="2021"/>
                    <a:pt x="1561" y="2073"/>
                  </a:cubicBezTo>
                  <a:cubicBezTo>
                    <a:pt x="1463" y="2073"/>
                    <a:pt x="1463" y="2073"/>
                    <a:pt x="1463" y="2073"/>
                  </a:cubicBezTo>
                  <a:cubicBezTo>
                    <a:pt x="1432" y="1992"/>
                    <a:pt x="1355" y="1935"/>
                    <a:pt x="1264" y="1935"/>
                  </a:cubicBezTo>
                  <a:cubicBezTo>
                    <a:pt x="1146" y="1935"/>
                    <a:pt x="1051" y="2031"/>
                    <a:pt x="1051" y="2150"/>
                  </a:cubicBezTo>
                  <a:cubicBezTo>
                    <a:pt x="1051" y="2268"/>
                    <a:pt x="1146" y="2364"/>
                    <a:pt x="1264" y="2364"/>
                  </a:cubicBezTo>
                  <a:cubicBezTo>
                    <a:pt x="1360" y="2364"/>
                    <a:pt x="1443" y="2300"/>
                    <a:pt x="1469" y="2211"/>
                  </a:cubicBezTo>
                  <a:cubicBezTo>
                    <a:pt x="1556" y="2211"/>
                    <a:pt x="1556" y="2211"/>
                    <a:pt x="1556" y="2211"/>
                  </a:cubicBezTo>
                  <a:cubicBezTo>
                    <a:pt x="1582" y="2300"/>
                    <a:pt x="1664" y="2364"/>
                    <a:pt x="1761" y="2364"/>
                  </a:cubicBezTo>
                  <a:cubicBezTo>
                    <a:pt x="1878" y="2364"/>
                    <a:pt x="1975" y="2268"/>
                    <a:pt x="1975" y="2150"/>
                  </a:cubicBezTo>
                  <a:cubicBezTo>
                    <a:pt x="1975" y="2047"/>
                    <a:pt x="1902" y="1961"/>
                    <a:pt x="1806" y="1940"/>
                  </a:cubicBezTo>
                  <a:close/>
                  <a:moveTo>
                    <a:pt x="1264" y="2226"/>
                  </a:moveTo>
                  <a:cubicBezTo>
                    <a:pt x="1223" y="2226"/>
                    <a:pt x="1188" y="2192"/>
                    <a:pt x="1188" y="2150"/>
                  </a:cubicBezTo>
                  <a:cubicBezTo>
                    <a:pt x="1188" y="2108"/>
                    <a:pt x="1223" y="2073"/>
                    <a:pt x="1264" y="2073"/>
                  </a:cubicBezTo>
                  <a:cubicBezTo>
                    <a:pt x="1306" y="2073"/>
                    <a:pt x="1340" y="2108"/>
                    <a:pt x="1340" y="2150"/>
                  </a:cubicBezTo>
                  <a:cubicBezTo>
                    <a:pt x="1340" y="2192"/>
                    <a:pt x="1306" y="2226"/>
                    <a:pt x="1264" y="2226"/>
                  </a:cubicBezTo>
                  <a:close/>
                  <a:moveTo>
                    <a:pt x="1745" y="1525"/>
                  </a:moveTo>
                  <a:cubicBezTo>
                    <a:pt x="1787" y="1525"/>
                    <a:pt x="1821" y="1559"/>
                    <a:pt x="1821" y="1601"/>
                  </a:cubicBezTo>
                  <a:cubicBezTo>
                    <a:pt x="1821" y="1643"/>
                    <a:pt x="1787" y="1677"/>
                    <a:pt x="1745" y="1677"/>
                  </a:cubicBezTo>
                  <a:cubicBezTo>
                    <a:pt x="1703" y="1677"/>
                    <a:pt x="1668" y="1643"/>
                    <a:pt x="1668" y="1601"/>
                  </a:cubicBezTo>
                  <a:cubicBezTo>
                    <a:pt x="1668" y="1559"/>
                    <a:pt x="1703" y="1525"/>
                    <a:pt x="1745" y="1525"/>
                  </a:cubicBezTo>
                  <a:close/>
                  <a:moveTo>
                    <a:pt x="1761" y="2226"/>
                  </a:moveTo>
                  <a:cubicBezTo>
                    <a:pt x="1719" y="2226"/>
                    <a:pt x="1685" y="2192"/>
                    <a:pt x="1685" y="2150"/>
                  </a:cubicBezTo>
                  <a:cubicBezTo>
                    <a:pt x="1685" y="2108"/>
                    <a:pt x="1719" y="2073"/>
                    <a:pt x="1761" y="2073"/>
                  </a:cubicBezTo>
                  <a:cubicBezTo>
                    <a:pt x="1803" y="2073"/>
                    <a:pt x="1837" y="2108"/>
                    <a:pt x="1837" y="2150"/>
                  </a:cubicBezTo>
                  <a:cubicBezTo>
                    <a:pt x="1837" y="2192"/>
                    <a:pt x="1803" y="2226"/>
                    <a:pt x="1761" y="2226"/>
                  </a:cubicBezTo>
                  <a:close/>
                  <a:moveTo>
                    <a:pt x="1217" y="1810"/>
                  </a:moveTo>
                  <a:cubicBezTo>
                    <a:pt x="1232" y="1813"/>
                    <a:pt x="1248" y="1815"/>
                    <a:pt x="1264" y="1815"/>
                  </a:cubicBezTo>
                  <a:cubicBezTo>
                    <a:pt x="1382" y="1815"/>
                    <a:pt x="1477" y="1719"/>
                    <a:pt x="1477" y="1601"/>
                  </a:cubicBezTo>
                  <a:cubicBezTo>
                    <a:pt x="1477" y="1483"/>
                    <a:pt x="1382" y="1387"/>
                    <a:pt x="1264" y="1387"/>
                  </a:cubicBezTo>
                  <a:cubicBezTo>
                    <a:pt x="1146" y="1387"/>
                    <a:pt x="1051" y="1483"/>
                    <a:pt x="1051" y="1601"/>
                  </a:cubicBezTo>
                  <a:cubicBezTo>
                    <a:pt x="1051" y="1651"/>
                    <a:pt x="1068" y="1699"/>
                    <a:pt x="1098" y="1736"/>
                  </a:cubicBezTo>
                  <a:cubicBezTo>
                    <a:pt x="867" y="1966"/>
                    <a:pt x="867" y="1966"/>
                    <a:pt x="867" y="1966"/>
                  </a:cubicBezTo>
                  <a:cubicBezTo>
                    <a:pt x="835" y="1947"/>
                    <a:pt x="797" y="1935"/>
                    <a:pt x="756" y="1935"/>
                  </a:cubicBezTo>
                  <a:cubicBezTo>
                    <a:pt x="666" y="1935"/>
                    <a:pt x="589" y="1992"/>
                    <a:pt x="557" y="2073"/>
                  </a:cubicBezTo>
                  <a:cubicBezTo>
                    <a:pt x="412" y="2073"/>
                    <a:pt x="412" y="2073"/>
                    <a:pt x="412" y="2073"/>
                  </a:cubicBezTo>
                  <a:cubicBezTo>
                    <a:pt x="393" y="2021"/>
                    <a:pt x="354" y="1980"/>
                    <a:pt x="306" y="1957"/>
                  </a:cubicBezTo>
                  <a:cubicBezTo>
                    <a:pt x="306" y="1025"/>
                    <a:pt x="306" y="1025"/>
                    <a:pt x="306" y="1025"/>
                  </a:cubicBezTo>
                  <a:cubicBezTo>
                    <a:pt x="386" y="994"/>
                    <a:pt x="443" y="916"/>
                    <a:pt x="443" y="824"/>
                  </a:cubicBezTo>
                  <a:cubicBezTo>
                    <a:pt x="443" y="707"/>
                    <a:pt x="347" y="611"/>
                    <a:pt x="230" y="611"/>
                  </a:cubicBezTo>
                  <a:cubicBezTo>
                    <a:pt x="112" y="611"/>
                    <a:pt x="16" y="707"/>
                    <a:pt x="16" y="824"/>
                  </a:cubicBezTo>
                  <a:cubicBezTo>
                    <a:pt x="16" y="921"/>
                    <a:pt x="80" y="1003"/>
                    <a:pt x="169" y="1030"/>
                  </a:cubicBezTo>
                  <a:cubicBezTo>
                    <a:pt x="169" y="1940"/>
                    <a:pt x="169" y="1940"/>
                    <a:pt x="169" y="1940"/>
                  </a:cubicBezTo>
                  <a:cubicBezTo>
                    <a:pt x="72" y="1961"/>
                    <a:pt x="0" y="2047"/>
                    <a:pt x="0" y="2150"/>
                  </a:cubicBezTo>
                  <a:cubicBezTo>
                    <a:pt x="0" y="2268"/>
                    <a:pt x="95" y="2364"/>
                    <a:pt x="214" y="2364"/>
                  </a:cubicBezTo>
                  <a:cubicBezTo>
                    <a:pt x="310" y="2364"/>
                    <a:pt x="392" y="2300"/>
                    <a:pt x="418" y="2211"/>
                  </a:cubicBezTo>
                  <a:cubicBezTo>
                    <a:pt x="552" y="2211"/>
                    <a:pt x="552" y="2211"/>
                    <a:pt x="552" y="2211"/>
                  </a:cubicBezTo>
                  <a:cubicBezTo>
                    <a:pt x="578" y="2300"/>
                    <a:pt x="661" y="2364"/>
                    <a:pt x="756" y="2364"/>
                  </a:cubicBezTo>
                  <a:cubicBezTo>
                    <a:pt x="874" y="2364"/>
                    <a:pt x="970" y="2268"/>
                    <a:pt x="970" y="2150"/>
                  </a:cubicBezTo>
                  <a:cubicBezTo>
                    <a:pt x="970" y="2123"/>
                    <a:pt x="965" y="2097"/>
                    <a:pt x="956" y="2073"/>
                  </a:cubicBezTo>
                  <a:cubicBezTo>
                    <a:pt x="1217" y="1810"/>
                    <a:pt x="1217" y="1810"/>
                    <a:pt x="1217" y="1810"/>
                  </a:cubicBezTo>
                  <a:cubicBezTo>
                    <a:pt x="1217" y="1810"/>
                    <a:pt x="1217" y="1810"/>
                    <a:pt x="1217" y="1810"/>
                  </a:cubicBezTo>
                  <a:close/>
                  <a:moveTo>
                    <a:pt x="1264" y="1525"/>
                  </a:moveTo>
                  <a:cubicBezTo>
                    <a:pt x="1306" y="1525"/>
                    <a:pt x="1340" y="1559"/>
                    <a:pt x="1340" y="1601"/>
                  </a:cubicBezTo>
                  <a:cubicBezTo>
                    <a:pt x="1340" y="1643"/>
                    <a:pt x="1306" y="1677"/>
                    <a:pt x="1264" y="1677"/>
                  </a:cubicBezTo>
                  <a:cubicBezTo>
                    <a:pt x="1223" y="1677"/>
                    <a:pt x="1188" y="1643"/>
                    <a:pt x="1188" y="1601"/>
                  </a:cubicBezTo>
                  <a:cubicBezTo>
                    <a:pt x="1188" y="1559"/>
                    <a:pt x="1223" y="1525"/>
                    <a:pt x="1264" y="1525"/>
                  </a:cubicBezTo>
                  <a:close/>
                  <a:moveTo>
                    <a:pt x="214" y="2226"/>
                  </a:moveTo>
                  <a:cubicBezTo>
                    <a:pt x="172" y="2226"/>
                    <a:pt x="137" y="2192"/>
                    <a:pt x="137" y="2150"/>
                  </a:cubicBezTo>
                  <a:cubicBezTo>
                    <a:pt x="137" y="2108"/>
                    <a:pt x="172" y="2073"/>
                    <a:pt x="214" y="2073"/>
                  </a:cubicBezTo>
                  <a:cubicBezTo>
                    <a:pt x="256" y="2073"/>
                    <a:pt x="290" y="2108"/>
                    <a:pt x="290" y="2150"/>
                  </a:cubicBezTo>
                  <a:cubicBezTo>
                    <a:pt x="290" y="2192"/>
                    <a:pt x="256" y="2226"/>
                    <a:pt x="214" y="2226"/>
                  </a:cubicBezTo>
                  <a:close/>
                  <a:moveTo>
                    <a:pt x="230" y="901"/>
                  </a:moveTo>
                  <a:cubicBezTo>
                    <a:pt x="188" y="901"/>
                    <a:pt x="154" y="866"/>
                    <a:pt x="154" y="824"/>
                  </a:cubicBezTo>
                  <a:cubicBezTo>
                    <a:pt x="154" y="782"/>
                    <a:pt x="188" y="749"/>
                    <a:pt x="230" y="749"/>
                  </a:cubicBezTo>
                  <a:cubicBezTo>
                    <a:pt x="272" y="749"/>
                    <a:pt x="305" y="782"/>
                    <a:pt x="305" y="824"/>
                  </a:cubicBezTo>
                  <a:cubicBezTo>
                    <a:pt x="305" y="866"/>
                    <a:pt x="272" y="901"/>
                    <a:pt x="230" y="901"/>
                  </a:cubicBezTo>
                  <a:close/>
                  <a:moveTo>
                    <a:pt x="756" y="2226"/>
                  </a:moveTo>
                  <a:cubicBezTo>
                    <a:pt x="714" y="2226"/>
                    <a:pt x="681" y="2192"/>
                    <a:pt x="681" y="2150"/>
                  </a:cubicBezTo>
                  <a:cubicBezTo>
                    <a:pt x="681" y="2108"/>
                    <a:pt x="714" y="2073"/>
                    <a:pt x="756" y="2073"/>
                  </a:cubicBezTo>
                  <a:cubicBezTo>
                    <a:pt x="798" y="2073"/>
                    <a:pt x="833" y="2108"/>
                    <a:pt x="833" y="2150"/>
                  </a:cubicBezTo>
                  <a:cubicBezTo>
                    <a:pt x="833" y="2192"/>
                    <a:pt x="798" y="2226"/>
                    <a:pt x="756" y="2226"/>
                  </a:cubicBezTo>
                  <a:close/>
                </a:path>
              </a:pathLst>
            </a:custGeom>
            <a:solidFill>
              <a:schemeClr val="accent1"/>
            </a:solidFill>
            <a:ln w="0">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47" name="Group 446">
              <a:extLst>
                <a:ext uri="{FF2B5EF4-FFF2-40B4-BE49-F238E27FC236}">
                  <a16:creationId xmlns:a16="http://schemas.microsoft.com/office/drawing/2014/main" id="{6D8BF02C-AEBD-4F6A-AA4B-BB9850835410}"/>
                </a:ext>
              </a:extLst>
            </p:cNvPr>
            <p:cNvGrpSpPr/>
            <p:nvPr/>
          </p:nvGrpSpPr>
          <p:grpSpPr>
            <a:xfrm>
              <a:off x="1525262" y="1687972"/>
              <a:ext cx="371801" cy="336530"/>
              <a:chOff x="513974" y="1616853"/>
              <a:chExt cx="454402" cy="411296"/>
            </a:xfrm>
          </p:grpSpPr>
          <p:sp>
            <p:nvSpPr>
              <p:cNvPr id="537" name="Freeform 111">
                <a:extLst>
                  <a:ext uri="{FF2B5EF4-FFF2-40B4-BE49-F238E27FC236}">
                    <a16:creationId xmlns:a16="http://schemas.microsoft.com/office/drawing/2014/main" id="{5707318B-CBB1-44B5-9738-50CC4697C8DD}"/>
                  </a:ext>
                </a:extLst>
              </p:cNvPr>
              <p:cNvSpPr>
                <a:spLocks noEditPoints="1"/>
              </p:cNvSpPr>
              <p:nvPr/>
            </p:nvSpPr>
            <p:spPr bwMode="auto">
              <a:xfrm>
                <a:off x="513974" y="1616853"/>
                <a:ext cx="300038" cy="349250"/>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8" name="Oval 537">
                <a:extLst>
                  <a:ext uri="{FF2B5EF4-FFF2-40B4-BE49-F238E27FC236}">
                    <a16:creationId xmlns:a16="http://schemas.microsoft.com/office/drawing/2014/main" id="{FD193E11-FC77-4B9E-A4A3-1823EECE866B}"/>
                  </a:ext>
                </a:extLst>
              </p:cNvPr>
              <p:cNvSpPr/>
              <p:nvPr/>
            </p:nvSpPr>
            <p:spPr bwMode="auto">
              <a:xfrm>
                <a:off x="714682" y="1708261"/>
                <a:ext cx="217488" cy="2174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9" name="Oval 538">
                <a:extLst>
                  <a:ext uri="{FF2B5EF4-FFF2-40B4-BE49-F238E27FC236}">
                    <a16:creationId xmlns:a16="http://schemas.microsoft.com/office/drawing/2014/main" id="{1E8C7336-7F7B-472D-8ED6-4E4776E9B1A0}"/>
                  </a:ext>
                </a:extLst>
              </p:cNvPr>
              <p:cNvSpPr/>
              <p:nvPr/>
            </p:nvSpPr>
            <p:spPr bwMode="auto">
              <a:xfrm>
                <a:off x="653287" y="1810661"/>
                <a:ext cx="217488" cy="2174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Freeform 5">
                <a:extLst>
                  <a:ext uri="{FF2B5EF4-FFF2-40B4-BE49-F238E27FC236}">
                    <a16:creationId xmlns:a16="http://schemas.microsoft.com/office/drawing/2014/main" id="{20CBA5B1-7355-4708-8CD5-388E627A10F1}"/>
                  </a:ext>
                </a:extLst>
              </p:cNvPr>
              <p:cNvSpPr>
                <a:spLocks/>
              </p:cNvSpPr>
              <p:nvPr/>
            </p:nvSpPr>
            <p:spPr bwMode="auto">
              <a:xfrm>
                <a:off x="673100" y="1733550"/>
                <a:ext cx="144463" cy="219075"/>
              </a:xfrm>
              <a:custGeom>
                <a:avLst/>
                <a:gdLst>
                  <a:gd name="T0" fmla="*/ 31 w 488"/>
                  <a:gd name="T1" fmla="*/ 739 h 739"/>
                  <a:gd name="T2" fmla="*/ 34 w 488"/>
                  <a:gd name="T3" fmla="*/ 506 h 739"/>
                  <a:gd name="T4" fmla="*/ 202 w 488"/>
                  <a:gd name="T5" fmla="*/ 345 h 739"/>
                  <a:gd name="T6" fmla="*/ 282 w 488"/>
                  <a:gd name="T7" fmla="*/ 90 h 739"/>
                  <a:gd name="T8" fmla="*/ 458 w 488"/>
                  <a:gd name="T9" fmla="*/ 0 h 739"/>
                  <a:gd name="T10" fmla="*/ 458 w 488"/>
                  <a:gd name="T11" fmla="*/ 11 h 739"/>
                  <a:gd name="T12" fmla="*/ 327 w 488"/>
                  <a:gd name="T13" fmla="*/ 96 h 739"/>
                  <a:gd name="T14" fmla="*/ 288 w 488"/>
                  <a:gd name="T15" fmla="*/ 223 h 739"/>
                  <a:gd name="T16" fmla="*/ 348 w 488"/>
                  <a:gd name="T17" fmla="*/ 363 h 739"/>
                  <a:gd name="T18" fmla="*/ 487 w 488"/>
                  <a:gd name="T19" fmla="*/ 426 h 739"/>
                  <a:gd name="T20" fmla="*/ 488 w 488"/>
                  <a:gd name="T21" fmla="*/ 428 h 739"/>
                  <a:gd name="T22" fmla="*/ 488 w 488"/>
                  <a:gd name="T23" fmla="*/ 454 h 739"/>
                  <a:gd name="T24" fmla="*/ 485 w 488"/>
                  <a:gd name="T25" fmla="*/ 457 h 739"/>
                  <a:gd name="T26" fmla="*/ 441 w 488"/>
                  <a:gd name="T27" fmla="*/ 534 h 739"/>
                  <a:gd name="T28" fmla="*/ 441 w 488"/>
                  <a:gd name="T29" fmla="*/ 536 h 739"/>
                  <a:gd name="T30" fmla="*/ 415 w 488"/>
                  <a:gd name="T31" fmla="*/ 552 h 739"/>
                  <a:gd name="T32" fmla="*/ 413 w 488"/>
                  <a:gd name="T33" fmla="*/ 550 h 739"/>
                  <a:gd name="T34" fmla="*/ 277 w 488"/>
                  <a:gd name="T35" fmla="*/ 459 h 739"/>
                  <a:gd name="T36" fmla="*/ 36 w 488"/>
                  <a:gd name="T37" fmla="*/ 614 h 739"/>
                  <a:gd name="T38" fmla="*/ 40 w 488"/>
                  <a:gd name="T39" fmla="*/ 730 h 739"/>
                  <a:gd name="T40" fmla="*/ 38 w 488"/>
                  <a:gd name="T41" fmla="*/ 735 h 739"/>
                  <a:gd name="T42" fmla="*/ 32 w 488"/>
                  <a:gd name="T43" fmla="*/ 738 h 739"/>
                  <a:gd name="T44" fmla="*/ 31 w 488"/>
                  <a:gd name="T45"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8" h="739">
                    <a:moveTo>
                      <a:pt x="31" y="739"/>
                    </a:moveTo>
                    <a:cubicBezTo>
                      <a:pt x="1" y="660"/>
                      <a:pt x="0" y="583"/>
                      <a:pt x="34" y="506"/>
                    </a:cubicBezTo>
                    <a:cubicBezTo>
                      <a:pt x="67" y="429"/>
                      <a:pt x="125" y="376"/>
                      <a:pt x="202" y="345"/>
                    </a:cubicBezTo>
                    <a:cubicBezTo>
                      <a:pt x="189" y="248"/>
                      <a:pt x="214" y="162"/>
                      <a:pt x="282" y="90"/>
                    </a:cubicBezTo>
                    <a:cubicBezTo>
                      <a:pt x="329" y="39"/>
                      <a:pt x="389" y="10"/>
                      <a:pt x="458" y="0"/>
                    </a:cubicBezTo>
                    <a:cubicBezTo>
                      <a:pt x="458" y="4"/>
                      <a:pt x="458" y="8"/>
                      <a:pt x="458" y="11"/>
                    </a:cubicBezTo>
                    <a:cubicBezTo>
                      <a:pt x="403" y="23"/>
                      <a:pt x="359" y="50"/>
                      <a:pt x="327" y="96"/>
                    </a:cubicBezTo>
                    <a:cubicBezTo>
                      <a:pt x="300" y="134"/>
                      <a:pt x="287" y="176"/>
                      <a:pt x="288" y="223"/>
                    </a:cubicBezTo>
                    <a:cubicBezTo>
                      <a:pt x="290" y="277"/>
                      <a:pt x="310" y="324"/>
                      <a:pt x="348" y="363"/>
                    </a:cubicBezTo>
                    <a:cubicBezTo>
                      <a:pt x="386" y="402"/>
                      <a:pt x="433" y="422"/>
                      <a:pt x="487" y="426"/>
                    </a:cubicBezTo>
                    <a:cubicBezTo>
                      <a:pt x="487" y="427"/>
                      <a:pt x="488" y="427"/>
                      <a:pt x="488" y="428"/>
                    </a:cubicBezTo>
                    <a:cubicBezTo>
                      <a:pt x="488" y="437"/>
                      <a:pt x="488" y="445"/>
                      <a:pt x="488" y="454"/>
                    </a:cubicBezTo>
                    <a:cubicBezTo>
                      <a:pt x="488" y="456"/>
                      <a:pt x="487" y="457"/>
                      <a:pt x="485" y="457"/>
                    </a:cubicBezTo>
                    <a:cubicBezTo>
                      <a:pt x="451" y="464"/>
                      <a:pt x="430" y="500"/>
                      <a:pt x="441" y="534"/>
                    </a:cubicBezTo>
                    <a:cubicBezTo>
                      <a:pt x="441" y="535"/>
                      <a:pt x="441" y="535"/>
                      <a:pt x="441" y="536"/>
                    </a:cubicBezTo>
                    <a:cubicBezTo>
                      <a:pt x="433" y="542"/>
                      <a:pt x="424" y="547"/>
                      <a:pt x="415" y="552"/>
                    </a:cubicBezTo>
                    <a:cubicBezTo>
                      <a:pt x="414" y="551"/>
                      <a:pt x="414" y="550"/>
                      <a:pt x="413" y="550"/>
                    </a:cubicBezTo>
                    <a:cubicBezTo>
                      <a:pt x="380" y="501"/>
                      <a:pt x="335" y="470"/>
                      <a:pt x="277" y="459"/>
                    </a:cubicBezTo>
                    <a:cubicBezTo>
                      <a:pt x="169" y="439"/>
                      <a:pt x="63" y="507"/>
                      <a:pt x="36" y="614"/>
                    </a:cubicBezTo>
                    <a:cubicBezTo>
                      <a:pt x="26" y="653"/>
                      <a:pt x="27" y="692"/>
                      <a:pt x="40" y="730"/>
                    </a:cubicBezTo>
                    <a:cubicBezTo>
                      <a:pt x="41" y="733"/>
                      <a:pt x="40" y="734"/>
                      <a:pt x="38" y="735"/>
                    </a:cubicBezTo>
                    <a:cubicBezTo>
                      <a:pt x="36" y="736"/>
                      <a:pt x="34" y="737"/>
                      <a:pt x="32" y="738"/>
                    </a:cubicBezTo>
                    <a:cubicBezTo>
                      <a:pt x="32" y="738"/>
                      <a:pt x="32" y="738"/>
                      <a:pt x="31" y="73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1" name="Freeform 6">
                <a:extLst>
                  <a:ext uri="{FF2B5EF4-FFF2-40B4-BE49-F238E27FC236}">
                    <a16:creationId xmlns:a16="http://schemas.microsoft.com/office/drawing/2014/main" id="{77B08852-50D9-48D0-89D3-4845F4F5B0F8}"/>
                  </a:ext>
                </a:extLst>
              </p:cNvPr>
              <p:cNvSpPr>
                <a:spLocks/>
              </p:cNvSpPr>
              <p:nvPr/>
            </p:nvSpPr>
            <p:spPr bwMode="auto">
              <a:xfrm>
                <a:off x="823913" y="1733550"/>
                <a:ext cx="144463" cy="219075"/>
              </a:xfrm>
              <a:custGeom>
                <a:avLst/>
                <a:gdLst>
                  <a:gd name="T0" fmla="*/ 30 w 488"/>
                  <a:gd name="T1" fmla="*/ 11 h 739"/>
                  <a:gd name="T2" fmla="*/ 30 w 488"/>
                  <a:gd name="T3" fmla="*/ 0 h 739"/>
                  <a:gd name="T4" fmla="*/ 286 w 488"/>
                  <a:gd name="T5" fmla="*/ 345 h 739"/>
                  <a:gd name="T6" fmla="*/ 471 w 488"/>
                  <a:gd name="T7" fmla="*/ 554 h 739"/>
                  <a:gd name="T8" fmla="*/ 457 w 488"/>
                  <a:gd name="T9" fmla="*/ 739 h 739"/>
                  <a:gd name="T10" fmla="*/ 448 w 488"/>
                  <a:gd name="T11" fmla="*/ 734 h 739"/>
                  <a:gd name="T12" fmla="*/ 448 w 488"/>
                  <a:gd name="T13" fmla="*/ 731 h 739"/>
                  <a:gd name="T14" fmla="*/ 455 w 488"/>
                  <a:gd name="T15" fmla="*/ 702 h 739"/>
                  <a:gd name="T16" fmla="*/ 437 w 488"/>
                  <a:gd name="T17" fmla="*/ 573 h 739"/>
                  <a:gd name="T18" fmla="*/ 286 w 488"/>
                  <a:gd name="T19" fmla="*/ 459 h 739"/>
                  <a:gd name="T20" fmla="*/ 75 w 488"/>
                  <a:gd name="T21" fmla="*/ 550 h 739"/>
                  <a:gd name="T22" fmla="*/ 73 w 488"/>
                  <a:gd name="T23" fmla="*/ 552 h 739"/>
                  <a:gd name="T24" fmla="*/ 47 w 488"/>
                  <a:gd name="T25" fmla="*/ 537 h 739"/>
                  <a:gd name="T26" fmla="*/ 50 w 488"/>
                  <a:gd name="T27" fmla="*/ 517 h 739"/>
                  <a:gd name="T28" fmla="*/ 3 w 488"/>
                  <a:gd name="T29" fmla="*/ 457 h 739"/>
                  <a:gd name="T30" fmla="*/ 0 w 488"/>
                  <a:gd name="T31" fmla="*/ 454 h 739"/>
                  <a:gd name="T32" fmla="*/ 0 w 488"/>
                  <a:gd name="T33" fmla="*/ 426 h 739"/>
                  <a:gd name="T34" fmla="*/ 163 w 488"/>
                  <a:gd name="T35" fmla="*/ 334 h 739"/>
                  <a:gd name="T36" fmla="*/ 200 w 488"/>
                  <a:gd name="T37" fmla="*/ 211 h 739"/>
                  <a:gd name="T38" fmla="*/ 30 w 488"/>
                  <a:gd name="T39" fmla="*/ 11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739">
                    <a:moveTo>
                      <a:pt x="30" y="11"/>
                    </a:moveTo>
                    <a:cubicBezTo>
                      <a:pt x="30" y="7"/>
                      <a:pt x="30" y="4"/>
                      <a:pt x="30" y="0"/>
                    </a:cubicBezTo>
                    <a:cubicBezTo>
                      <a:pt x="188" y="20"/>
                      <a:pt x="314" y="170"/>
                      <a:pt x="286" y="345"/>
                    </a:cubicBezTo>
                    <a:cubicBezTo>
                      <a:pt x="381" y="385"/>
                      <a:pt x="445" y="453"/>
                      <a:pt x="471" y="554"/>
                    </a:cubicBezTo>
                    <a:cubicBezTo>
                      <a:pt x="488" y="623"/>
                      <a:pt x="477" y="690"/>
                      <a:pt x="457" y="739"/>
                    </a:cubicBezTo>
                    <a:cubicBezTo>
                      <a:pt x="454" y="737"/>
                      <a:pt x="451" y="735"/>
                      <a:pt x="448" y="734"/>
                    </a:cubicBezTo>
                    <a:cubicBezTo>
                      <a:pt x="448" y="733"/>
                      <a:pt x="448" y="732"/>
                      <a:pt x="448" y="731"/>
                    </a:cubicBezTo>
                    <a:cubicBezTo>
                      <a:pt x="450" y="721"/>
                      <a:pt x="453" y="712"/>
                      <a:pt x="455" y="702"/>
                    </a:cubicBezTo>
                    <a:cubicBezTo>
                      <a:pt x="463" y="657"/>
                      <a:pt x="457" y="613"/>
                      <a:pt x="437" y="573"/>
                    </a:cubicBezTo>
                    <a:cubicBezTo>
                      <a:pt x="405" y="510"/>
                      <a:pt x="355" y="472"/>
                      <a:pt x="286" y="459"/>
                    </a:cubicBezTo>
                    <a:cubicBezTo>
                      <a:pt x="203" y="444"/>
                      <a:pt x="121" y="480"/>
                      <a:pt x="75" y="550"/>
                    </a:cubicBezTo>
                    <a:cubicBezTo>
                      <a:pt x="74" y="550"/>
                      <a:pt x="74" y="551"/>
                      <a:pt x="73" y="552"/>
                    </a:cubicBezTo>
                    <a:cubicBezTo>
                      <a:pt x="64" y="547"/>
                      <a:pt x="56" y="542"/>
                      <a:pt x="47" y="537"/>
                    </a:cubicBezTo>
                    <a:cubicBezTo>
                      <a:pt x="48" y="530"/>
                      <a:pt x="50" y="524"/>
                      <a:pt x="50" y="517"/>
                    </a:cubicBezTo>
                    <a:cubicBezTo>
                      <a:pt x="51" y="488"/>
                      <a:pt x="31" y="463"/>
                      <a:pt x="3" y="457"/>
                    </a:cubicBezTo>
                    <a:cubicBezTo>
                      <a:pt x="1" y="457"/>
                      <a:pt x="0" y="456"/>
                      <a:pt x="0" y="454"/>
                    </a:cubicBezTo>
                    <a:cubicBezTo>
                      <a:pt x="0" y="445"/>
                      <a:pt x="0" y="435"/>
                      <a:pt x="0" y="426"/>
                    </a:cubicBezTo>
                    <a:cubicBezTo>
                      <a:pt x="69" y="421"/>
                      <a:pt x="124" y="391"/>
                      <a:pt x="163" y="334"/>
                    </a:cubicBezTo>
                    <a:cubicBezTo>
                      <a:pt x="189" y="297"/>
                      <a:pt x="201" y="256"/>
                      <a:pt x="200" y="211"/>
                    </a:cubicBezTo>
                    <a:cubicBezTo>
                      <a:pt x="197" y="108"/>
                      <a:pt x="121" y="28"/>
                      <a:pt x="30" y="1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2" name="Freeform 7">
                <a:extLst>
                  <a:ext uri="{FF2B5EF4-FFF2-40B4-BE49-F238E27FC236}">
                    <a16:creationId xmlns:a16="http://schemas.microsoft.com/office/drawing/2014/main" id="{69C26FC8-E7F1-489A-81B7-6526EC9E3F2F}"/>
                  </a:ext>
                </a:extLst>
              </p:cNvPr>
              <p:cNvSpPr>
                <a:spLocks/>
              </p:cNvSpPr>
              <p:nvPr/>
            </p:nvSpPr>
            <p:spPr bwMode="auto">
              <a:xfrm>
                <a:off x="693738" y="1898650"/>
                <a:ext cx="254000" cy="109538"/>
              </a:xfrm>
              <a:custGeom>
                <a:avLst/>
                <a:gdLst>
                  <a:gd name="T0" fmla="*/ 853 w 853"/>
                  <a:gd name="T1" fmla="*/ 254 h 372"/>
                  <a:gd name="T2" fmla="*/ 775 w 853"/>
                  <a:gd name="T3" fmla="*/ 325 h 372"/>
                  <a:gd name="T4" fmla="*/ 665 w 853"/>
                  <a:gd name="T5" fmla="*/ 366 h 372"/>
                  <a:gd name="T6" fmla="*/ 585 w 853"/>
                  <a:gd name="T7" fmla="*/ 368 h 372"/>
                  <a:gd name="T8" fmla="*/ 428 w 853"/>
                  <a:gd name="T9" fmla="*/ 303 h 372"/>
                  <a:gd name="T10" fmla="*/ 424 w 853"/>
                  <a:gd name="T11" fmla="*/ 304 h 372"/>
                  <a:gd name="T12" fmla="*/ 307 w 853"/>
                  <a:gd name="T13" fmla="*/ 362 h 372"/>
                  <a:gd name="T14" fmla="*/ 206 w 853"/>
                  <a:gd name="T15" fmla="*/ 368 h 372"/>
                  <a:gd name="T16" fmla="*/ 10 w 853"/>
                  <a:gd name="T17" fmla="*/ 266 h 372"/>
                  <a:gd name="T18" fmla="*/ 0 w 853"/>
                  <a:gd name="T19" fmla="*/ 254 h 372"/>
                  <a:gd name="T20" fmla="*/ 10 w 853"/>
                  <a:gd name="T21" fmla="*/ 248 h 372"/>
                  <a:gd name="T22" fmla="*/ 150 w 853"/>
                  <a:gd name="T23" fmla="*/ 319 h 372"/>
                  <a:gd name="T24" fmla="*/ 286 w 853"/>
                  <a:gd name="T25" fmla="*/ 284 h 372"/>
                  <a:gd name="T26" fmla="*/ 370 w 853"/>
                  <a:gd name="T27" fmla="*/ 162 h 372"/>
                  <a:gd name="T28" fmla="*/ 354 w 853"/>
                  <a:gd name="T29" fmla="*/ 15 h 372"/>
                  <a:gd name="T30" fmla="*/ 380 w 853"/>
                  <a:gd name="T31" fmla="*/ 0 h 372"/>
                  <a:gd name="T32" fmla="*/ 426 w 853"/>
                  <a:gd name="T33" fmla="*/ 21 h 372"/>
                  <a:gd name="T34" fmla="*/ 473 w 853"/>
                  <a:gd name="T35" fmla="*/ 0 h 372"/>
                  <a:gd name="T36" fmla="*/ 499 w 853"/>
                  <a:gd name="T37" fmla="*/ 15 h 372"/>
                  <a:gd name="T38" fmla="*/ 490 w 853"/>
                  <a:gd name="T39" fmla="*/ 35 h 372"/>
                  <a:gd name="T40" fmla="*/ 477 w 853"/>
                  <a:gd name="T41" fmla="*/ 132 h 372"/>
                  <a:gd name="T42" fmla="*/ 640 w 853"/>
                  <a:gd name="T43" fmla="*/ 315 h 372"/>
                  <a:gd name="T44" fmla="*/ 841 w 853"/>
                  <a:gd name="T45" fmla="*/ 250 h 372"/>
                  <a:gd name="T46" fmla="*/ 846 w 853"/>
                  <a:gd name="T47" fmla="*/ 250 h 372"/>
                  <a:gd name="T48" fmla="*/ 853 w 853"/>
                  <a:gd name="T49" fmla="*/ 25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3" h="372">
                    <a:moveTo>
                      <a:pt x="853" y="254"/>
                    </a:moveTo>
                    <a:cubicBezTo>
                      <a:pt x="831" y="282"/>
                      <a:pt x="805" y="306"/>
                      <a:pt x="775" y="325"/>
                    </a:cubicBezTo>
                    <a:cubicBezTo>
                      <a:pt x="741" y="346"/>
                      <a:pt x="704" y="359"/>
                      <a:pt x="665" y="366"/>
                    </a:cubicBezTo>
                    <a:cubicBezTo>
                      <a:pt x="639" y="370"/>
                      <a:pt x="612" y="371"/>
                      <a:pt x="585" y="368"/>
                    </a:cubicBezTo>
                    <a:cubicBezTo>
                      <a:pt x="527" y="362"/>
                      <a:pt x="474" y="340"/>
                      <a:pt x="428" y="303"/>
                    </a:cubicBezTo>
                    <a:cubicBezTo>
                      <a:pt x="427" y="302"/>
                      <a:pt x="426" y="302"/>
                      <a:pt x="424" y="304"/>
                    </a:cubicBezTo>
                    <a:cubicBezTo>
                      <a:pt x="390" y="332"/>
                      <a:pt x="350" y="351"/>
                      <a:pt x="307" y="362"/>
                    </a:cubicBezTo>
                    <a:cubicBezTo>
                      <a:pt x="273" y="370"/>
                      <a:pt x="240" y="372"/>
                      <a:pt x="206" y="368"/>
                    </a:cubicBezTo>
                    <a:cubicBezTo>
                      <a:pt x="127" y="359"/>
                      <a:pt x="62" y="325"/>
                      <a:pt x="10" y="266"/>
                    </a:cubicBezTo>
                    <a:cubicBezTo>
                      <a:pt x="6" y="262"/>
                      <a:pt x="3" y="258"/>
                      <a:pt x="0" y="254"/>
                    </a:cubicBezTo>
                    <a:cubicBezTo>
                      <a:pt x="3" y="252"/>
                      <a:pt x="7" y="250"/>
                      <a:pt x="10" y="248"/>
                    </a:cubicBezTo>
                    <a:cubicBezTo>
                      <a:pt x="47" y="290"/>
                      <a:pt x="94" y="315"/>
                      <a:pt x="150" y="319"/>
                    </a:cubicBezTo>
                    <a:cubicBezTo>
                      <a:pt x="200" y="324"/>
                      <a:pt x="245" y="312"/>
                      <a:pt x="286" y="284"/>
                    </a:cubicBezTo>
                    <a:cubicBezTo>
                      <a:pt x="329" y="254"/>
                      <a:pt x="358" y="213"/>
                      <a:pt x="370" y="162"/>
                    </a:cubicBezTo>
                    <a:cubicBezTo>
                      <a:pt x="383" y="111"/>
                      <a:pt x="377" y="62"/>
                      <a:pt x="354" y="15"/>
                    </a:cubicBezTo>
                    <a:cubicBezTo>
                      <a:pt x="363" y="10"/>
                      <a:pt x="371" y="5"/>
                      <a:pt x="380" y="0"/>
                    </a:cubicBezTo>
                    <a:cubicBezTo>
                      <a:pt x="393" y="14"/>
                      <a:pt x="408" y="21"/>
                      <a:pt x="426" y="21"/>
                    </a:cubicBezTo>
                    <a:cubicBezTo>
                      <a:pt x="445" y="21"/>
                      <a:pt x="460" y="14"/>
                      <a:pt x="473" y="0"/>
                    </a:cubicBezTo>
                    <a:cubicBezTo>
                      <a:pt x="482" y="5"/>
                      <a:pt x="490" y="10"/>
                      <a:pt x="499" y="15"/>
                    </a:cubicBezTo>
                    <a:cubicBezTo>
                      <a:pt x="496" y="22"/>
                      <a:pt x="493" y="28"/>
                      <a:pt x="490" y="35"/>
                    </a:cubicBezTo>
                    <a:cubicBezTo>
                      <a:pt x="478" y="66"/>
                      <a:pt x="474" y="98"/>
                      <a:pt x="477" y="132"/>
                    </a:cubicBezTo>
                    <a:cubicBezTo>
                      <a:pt x="486" y="222"/>
                      <a:pt x="551" y="295"/>
                      <a:pt x="640" y="315"/>
                    </a:cubicBezTo>
                    <a:cubicBezTo>
                      <a:pt x="713" y="332"/>
                      <a:pt x="791" y="307"/>
                      <a:pt x="841" y="250"/>
                    </a:cubicBezTo>
                    <a:cubicBezTo>
                      <a:pt x="843" y="248"/>
                      <a:pt x="844" y="248"/>
                      <a:pt x="846" y="250"/>
                    </a:cubicBezTo>
                    <a:cubicBezTo>
                      <a:pt x="848" y="251"/>
                      <a:pt x="850" y="252"/>
                      <a:pt x="853" y="25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3" name="Freeform 8">
                <a:extLst>
                  <a:ext uri="{FF2B5EF4-FFF2-40B4-BE49-F238E27FC236}">
                    <a16:creationId xmlns:a16="http://schemas.microsoft.com/office/drawing/2014/main" id="{CB09B73A-D59D-4FB4-90D6-67B35402DAA1}"/>
                  </a:ext>
                </a:extLst>
              </p:cNvPr>
              <p:cNvSpPr>
                <a:spLocks/>
              </p:cNvSpPr>
              <p:nvPr/>
            </p:nvSpPr>
            <p:spPr bwMode="auto">
              <a:xfrm>
                <a:off x="842963" y="1874838"/>
                <a:ext cx="60325" cy="85725"/>
              </a:xfrm>
              <a:custGeom>
                <a:avLst/>
                <a:gdLst>
                  <a:gd name="T0" fmla="*/ 25 w 206"/>
                  <a:gd name="T1" fmla="*/ 291 h 291"/>
                  <a:gd name="T2" fmla="*/ 0 w 206"/>
                  <a:gd name="T3" fmla="*/ 226 h 291"/>
                  <a:gd name="T4" fmla="*/ 99 w 206"/>
                  <a:gd name="T5" fmla="*/ 140 h 291"/>
                  <a:gd name="T6" fmla="*/ 124 w 206"/>
                  <a:gd name="T7" fmla="*/ 11 h 291"/>
                  <a:gd name="T8" fmla="*/ 127 w 206"/>
                  <a:gd name="T9" fmla="*/ 10 h 291"/>
                  <a:gd name="T10" fmla="*/ 190 w 206"/>
                  <a:gd name="T11" fmla="*/ 1 h 291"/>
                  <a:gd name="T12" fmla="*/ 193 w 206"/>
                  <a:gd name="T13" fmla="*/ 3 h 291"/>
                  <a:gd name="T14" fmla="*/ 99 w 206"/>
                  <a:gd name="T15" fmla="*/ 247 h 291"/>
                  <a:gd name="T16" fmla="*/ 25 w 206"/>
                  <a:gd name="T17"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91">
                    <a:moveTo>
                      <a:pt x="25" y="291"/>
                    </a:moveTo>
                    <a:cubicBezTo>
                      <a:pt x="13" y="271"/>
                      <a:pt x="4" y="249"/>
                      <a:pt x="0" y="226"/>
                    </a:cubicBezTo>
                    <a:cubicBezTo>
                      <a:pt x="42" y="209"/>
                      <a:pt x="76" y="180"/>
                      <a:pt x="99" y="140"/>
                    </a:cubicBezTo>
                    <a:cubicBezTo>
                      <a:pt x="122" y="100"/>
                      <a:pt x="130" y="57"/>
                      <a:pt x="124" y="11"/>
                    </a:cubicBezTo>
                    <a:cubicBezTo>
                      <a:pt x="125" y="11"/>
                      <a:pt x="126" y="10"/>
                      <a:pt x="127" y="10"/>
                    </a:cubicBezTo>
                    <a:cubicBezTo>
                      <a:pt x="147" y="3"/>
                      <a:pt x="168" y="0"/>
                      <a:pt x="190" y="1"/>
                    </a:cubicBezTo>
                    <a:cubicBezTo>
                      <a:pt x="192" y="1"/>
                      <a:pt x="193" y="1"/>
                      <a:pt x="193" y="3"/>
                    </a:cubicBezTo>
                    <a:cubicBezTo>
                      <a:pt x="206" y="96"/>
                      <a:pt x="170" y="187"/>
                      <a:pt x="99" y="247"/>
                    </a:cubicBezTo>
                    <a:cubicBezTo>
                      <a:pt x="77" y="266"/>
                      <a:pt x="52" y="280"/>
                      <a:pt x="25" y="29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4" name="Freeform 9">
                <a:extLst>
                  <a:ext uri="{FF2B5EF4-FFF2-40B4-BE49-F238E27FC236}">
                    <a16:creationId xmlns:a16="http://schemas.microsoft.com/office/drawing/2014/main" id="{EE16B11A-EB29-419B-9A95-55FC9FFE5B90}"/>
                  </a:ext>
                </a:extLst>
              </p:cNvPr>
              <p:cNvSpPr>
                <a:spLocks/>
              </p:cNvSpPr>
              <p:nvPr/>
            </p:nvSpPr>
            <p:spPr bwMode="auto">
              <a:xfrm>
                <a:off x="739775" y="1874838"/>
                <a:ext cx="58738" cy="85725"/>
              </a:xfrm>
              <a:custGeom>
                <a:avLst/>
                <a:gdLst>
                  <a:gd name="T0" fmla="*/ 73 w 197"/>
                  <a:gd name="T1" fmla="*/ 11 h 291"/>
                  <a:gd name="T2" fmla="*/ 98 w 197"/>
                  <a:gd name="T3" fmla="*/ 140 h 291"/>
                  <a:gd name="T4" fmla="*/ 197 w 197"/>
                  <a:gd name="T5" fmla="*/ 226 h 291"/>
                  <a:gd name="T6" fmla="*/ 172 w 197"/>
                  <a:gd name="T7" fmla="*/ 291 h 291"/>
                  <a:gd name="T8" fmla="*/ 170 w 197"/>
                  <a:gd name="T9" fmla="*/ 290 h 291"/>
                  <a:gd name="T10" fmla="*/ 8 w 197"/>
                  <a:gd name="T11" fmla="*/ 97 h 291"/>
                  <a:gd name="T12" fmla="*/ 4 w 197"/>
                  <a:gd name="T13" fmla="*/ 3 h 291"/>
                  <a:gd name="T14" fmla="*/ 6 w 197"/>
                  <a:gd name="T15" fmla="*/ 1 h 291"/>
                  <a:gd name="T16" fmla="*/ 73 w 197"/>
                  <a:gd name="T17" fmla="*/ 11 h 291"/>
                  <a:gd name="T18" fmla="*/ 73 w 197"/>
                  <a:gd name="T19" fmla="*/ 1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91">
                    <a:moveTo>
                      <a:pt x="73" y="11"/>
                    </a:moveTo>
                    <a:cubicBezTo>
                      <a:pt x="67" y="57"/>
                      <a:pt x="75" y="100"/>
                      <a:pt x="98" y="140"/>
                    </a:cubicBezTo>
                    <a:cubicBezTo>
                      <a:pt x="121" y="180"/>
                      <a:pt x="155" y="208"/>
                      <a:pt x="197" y="226"/>
                    </a:cubicBezTo>
                    <a:cubicBezTo>
                      <a:pt x="197" y="239"/>
                      <a:pt x="183" y="275"/>
                      <a:pt x="172" y="291"/>
                    </a:cubicBezTo>
                    <a:cubicBezTo>
                      <a:pt x="171" y="290"/>
                      <a:pt x="170" y="290"/>
                      <a:pt x="170" y="290"/>
                    </a:cubicBezTo>
                    <a:cubicBezTo>
                      <a:pt x="83" y="253"/>
                      <a:pt x="29" y="188"/>
                      <a:pt x="8" y="97"/>
                    </a:cubicBezTo>
                    <a:cubicBezTo>
                      <a:pt x="0" y="66"/>
                      <a:pt x="0" y="34"/>
                      <a:pt x="4" y="3"/>
                    </a:cubicBezTo>
                    <a:cubicBezTo>
                      <a:pt x="4" y="1"/>
                      <a:pt x="5" y="1"/>
                      <a:pt x="6" y="1"/>
                    </a:cubicBezTo>
                    <a:cubicBezTo>
                      <a:pt x="29" y="0"/>
                      <a:pt x="51" y="4"/>
                      <a:pt x="73" y="11"/>
                    </a:cubicBezTo>
                    <a:cubicBezTo>
                      <a:pt x="73" y="11"/>
                      <a:pt x="73" y="11"/>
                      <a:pt x="73" y="1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5" name="Freeform 10">
                <a:extLst>
                  <a:ext uri="{FF2B5EF4-FFF2-40B4-BE49-F238E27FC236}">
                    <a16:creationId xmlns:a16="http://schemas.microsoft.com/office/drawing/2014/main" id="{1C352EFB-2CE5-496A-B3E2-D56AE1713847}"/>
                  </a:ext>
                </a:extLst>
              </p:cNvPr>
              <p:cNvSpPr>
                <a:spLocks/>
              </p:cNvSpPr>
              <p:nvPr/>
            </p:nvSpPr>
            <p:spPr bwMode="auto">
              <a:xfrm>
                <a:off x="771525" y="1800225"/>
                <a:ext cx="98425" cy="39688"/>
              </a:xfrm>
              <a:custGeom>
                <a:avLst/>
                <a:gdLst>
                  <a:gd name="T0" fmla="*/ 43 w 335"/>
                  <a:gd name="T1" fmla="*/ 136 h 136"/>
                  <a:gd name="T2" fmla="*/ 0 w 335"/>
                  <a:gd name="T3" fmla="*/ 81 h 136"/>
                  <a:gd name="T4" fmla="*/ 335 w 335"/>
                  <a:gd name="T5" fmla="*/ 81 h 136"/>
                  <a:gd name="T6" fmla="*/ 292 w 335"/>
                  <a:gd name="T7" fmla="*/ 135 h 136"/>
                  <a:gd name="T8" fmla="*/ 167 w 335"/>
                  <a:gd name="T9" fmla="*/ 92 h 136"/>
                  <a:gd name="T10" fmla="*/ 43 w 335"/>
                  <a:gd name="T11" fmla="*/ 136 h 136"/>
                </a:gdLst>
                <a:ahLst/>
                <a:cxnLst>
                  <a:cxn ang="0">
                    <a:pos x="T0" y="T1"/>
                  </a:cxn>
                  <a:cxn ang="0">
                    <a:pos x="T2" y="T3"/>
                  </a:cxn>
                  <a:cxn ang="0">
                    <a:pos x="T4" y="T5"/>
                  </a:cxn>
                  <a:cxn ang="0">
                    <a:pos x="T6" y="T7"/>
                  </a:cxn>
                  <a:cxn ang="0">
                    <a:pos x="T8" y="T9"/>
                  </a:cxn>
                  <a:cxn ang="0">
                    <a:pos x="T10" y="T11"/>
                  </a:cxn>
                </a:cxnLst>
                <a:rect l="0" t="0" r="r" b="b"/>
                <a:pathLst>
                  <a:path w="335" h="136">
                    <a:moveTo>
                      <a:pt x="43" y="136"/>
                    </a:moveTo>
                    <a:cubicBezTo>
                      <a:pt x="26" y="120"/>
                      <a:pt x="11" y="102"/>
                      <a:pt x="0" y="81"/>
                    </a:cubicBezTo>
                    <a:cubicBezTo>
                      <a:pt x="92" y="6"/>
                      <a:pt x="234" y="0"/>
                      <a:pt x="335" y="81"/>
                    </a:cubicBezTo>
                    <a:cubicBezTo>
                      <a:pt x="330" y="93"/>
                      <a:pt x="306" y="124"/>
                      <a:pt x="292" y="135"/>
                    </a:cubicBezTo>
                    <a:cubicBezTo>
                      <a:pt x="255" y="107"/>
                      <a:pt x="214" y="92"/>
                      <a:pt x="167" y="92"/>
                    </a:cubicBezTo>
                    <a:cubicBezTo>
                      <a:pt x="121" y="92"/>
                      <a:pt x="80" y="107"/>
                      <a:pt x="43" y="13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5" name="Graphic 4" descr="Research with solid fill">
              <a:extLst>
                <a:ext uri="{FF2B5EF4-FFF2-40B4-BE49-F238E27FC236}">
                  <a16:creationId xmlns:a16="http://schemas.microsoft.com/office/drawing/2014/main" id="{B8B81AFD-2A98-4717-AC07-FB154FF4EF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361" y="1659355"/>
              <a:ext cx="415050" cy="415050"/>
            </a:xfrm>
            <a:prstGeom prst="rect">
              <a:avLst/>
            </a:prstGeom>
          </p:spPr>
        </p:pic>
        <p:sp>
          <p:nvSpPr>
            <p:cNvPr id="18" name="TextBox 17">
              <a:extLst>
                <a:ext uri="{FF2B5EF4-FFF2-40B4-BE49-F238E27FC236}">
                  <a16:creationId xmlns:a16="http://schemas.microsoft.com/office/drawing/2014/main" id="{8324FBD5-9221-4DF3-9E34-1B7D5A4D3E00}"/>
                </a:ext>
              </a:extLst>
            </p:cNvPr>
            <p:cNvSpPr txBox="1"/>
            <p:nvPr/>
          </p:nvSpPr>
          <p:spPr>
            <a:xfrm>
              <a:off x="606358" y="1986269"/>
              <a:ext cx="955796" cy="538956"/>
            </a:xfrm>
            <a:prstGeom prst="rect">
              <a:avLst/>
            </a:prstGeom>
          </p:spPr>
          <p:txBody>
            <a:bodyPr wrap="square" lIns="0" tIns="143428" rIns="0"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Original </a:t>
              </a:r>
              <a:b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Research</a:t>
              </a:r>
            </a:p>
          </p:txBody>
        </p:sp>
      </p:grpSp>
      <p:sp>
        <p:nvSpPr>
          <p:cNvPr id="2" name="Title 1"/>
          <p:cNvSpPr>
            <a:spLocks noGrp="1"/>
          </p:cNvSpPr>
          <p:nvPr>
            <p:ph type="title"/>
          </p:nvPr>
        </p:nvSpPr>
        <p:spPr>
          <a:xfrm>
            <a:off x="588263" y="457201"/>
            <a:ext cx="11018520" cy="553999"/>
          </a:xfrm>
        </p:spPr>
        <p:txBody>
          <a:bodyPr/>
          <a:lstStyle/>
          <a:p>
            <a:r>
              <a:rPr lang="en-US"/>
              <a:t>Inside View of Microsoft Threat Intelligence</a:t>
            </a:r>
          </a:p>
        </p:txBody>
      </p:sp>
      <p:sp>
        <p:nvSpPr>
          <p:cNvPr id="31" name="Freeform 30"/>
          <p:cNvSpPr/>
          <p:nvPr/>
        </p:nvSpPr>
        <p:spPr bwMode="auto">
          <a:xfrm flipV="1">
            <a:off x="618405" y="2508737"/>
            <a:ext cx="7564533" cy="204519"/>
          </a:xfrm>
          <a:custGeom>
            <a:avLst/>
            <a:gdLst>
              <a:gd name="connsiteX0" fmla="*/ 7762875 w 7762875"/>
              <a:gd name="connsiteY0" fmla="*/ 0 h 0"/>
              <a:gd name="connsiteX1" fmla="*/ 0 w 7762875"/>
              <a:gd name="connsiteY1" fmla="*/ 0 h 0"/>
            </a:gdLst>
            <a:ahLst/>
            <a:cxnLst>
              <a:cxn ang="0">
                <a:pos x="connsiteX0" y="connsiteY0"/>
              </a:cxn>
              <a:cxn ang="0">
                <a:pos x="connsiteX1" y="connsiteY1"/>
              </a:cxn>
            </a:cxnLst>
            <a:rect l="l" t="t" r="r" b="b"/>
            <a:pathLst>
              <a:path w="7762875">
                <a:moveTo>
                  <a:pt x="7762875" y="0"/>
                </a:moveTo>
                <a:lnTo>
                  <a:pt x="0" y="0"/>
                </a:lnTo>
              </a:path>
            </a:pathLst>
          </a:custGeom>
          <a:noFill/>
          <a:ln w="19050" cap="rnd">
            <a:solidFill>
              <a:srgbClr val="00000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TextBox 32"/>
          <p:cNvSpPr txBox="1"/>
          <p:nvPr/>
        </p:nvSpPr>
        <p:spPr>
          <a:xfrm>
            <a:off x="3138960" y="2601780"/>
            <a:ext cx="2288671" cy="180819"/>
          </a:xfrm>
          <a:prstGeom prst="rect">
            <a:avLst/>
          </a:prstGeom>
          <a:solidFill>
            <a:srgbClr val="EAEAEA"/>
          </a:solidFill>
        </p:spPr>
        <p:txBody>
          <a:bodyPr wrap="square" lIns="0" tIns="0" rIns="0" bIns="0" rtlCol="0" anchor="ctr">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Privacy/Compliance boundary ]</a:t>
            </a:r>
          </a:p>
        </p:txBody>
      </p:sp>
      <p:sp>
        <p:nvSpPr>
          <p:cNvPr id="116" name="TextBox 115">
            <a:extLst>
              <a:ext uri="{FF2B5EF4-FFF2-40B4-BE49-F238E27FC236}">
                <a16:creationId xmlns:a16="http://schemas.microsoft.com/office/drawing/2014/main" id="{41344186-7C64-4D61-8C62-9D678F16F1DF}"/>
              </a:ext>
            </a:extLst>
          </p:cNvPr>
          <p:cNvSpPr txBox="1"/>
          <p:nvPr/>
        </p:nvSpPr>
        <p:spPr>
          <a:xfrm>
            <a:off x="8880080" y="2979228"/>
            <a:ext cx="3014893" cy="732495"/>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Analytics help fuel </a:t>
            </a:r>
            <a:b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b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new discoveries</a:t>
            </a:r>
          </a:p>
        </p:txBody>
      </p:sp>
      <p:sp>
        <p:nvSpPr>
          <p:cNvPr id="117" name="Rectangle 116">
            <a:extLst>
              <a:ext uri="{FF2B5EF4-FFF2-40B4-BE49-F238E27FC236}">
                <a16:creationId xmlns:a16="http://schemas.microsoft.com/office/drawing/2014/main" id="{AEF01BE9-F879-4B3B-B7A6-A9408C6588D2}"/>
              </a:ext>
            </a:extLst>
          </p:cNvPr>
          <p:cNvSpPr/>
          <p:nvPr/>
        </p:nvSpPr>
        <p:spPr>
          <a:xfrm>
            <a:off x="8880080" y="3510505"/>
            <a:ext cx="3185929" cy="506829"/>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Products make data available</a:t>
            </a:r>
          </a:p>
        </p:txBody>
      </p:sp>
      <p:sp>
        <p:nvSpPr>
          <p:cNvPr id="126" name="Rectangle 125">
            <a:extLst>
              <a:ext uri="{FF2B5EF4-FFF2-40B4-BE49-F238E27FC236}">
                <a16:creationId xmlns:a16="http://schemas.microsoft.com/office/drawing/2014/main" id="{DC97C722-FE92-4931-8EDF-E2FE67A2F135}"/>
              </a:ext>
            </a:extLst>
          </p:cNvPr>
          <p:cNvSpPr/>
          <p:nvPr/>
        </p:nvSpPr>
        <p:spPr>
          <a:xfrm>
            <a:off x="8880080" y="1594588"/>
            <a:ext cx="3300108" cy="994551"/>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Products instrumented to strict</a:t>
            </a:r>
            <a:b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b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privacy/compliance standards</a:t>
            </a:r>
          </a:p>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1"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See </a:t>
            </a:r>
            <a:r>
              <a:rPr kumimoji="0" lang="en-US" sz="1500" b="0" i="1"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hlinkClick r:id="rId5"/>
              </a:rPr>
              <a:t>Microsoft Trust Center</a:t>
            </a:r>
            <a:endParaRPr kumimoji="0" lang="en-US" sz="1500" b="0" i="1"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127" name="Freeform 5">
            <a:extLst>
              <a:ext uri="{FF2B5EF4-FFF2-40B4-BE49-F238E27FC236}">
                <a16:creationId xmlns:a16="http://schemas.microsoft.com/office/drawing/2014/main" id="{141C3BD2-590F-4A2A-BD30-62416342187D}"/>
              </a:ext>
            </a:extLst>
          </p:cNvPr>
          <p:cNvSpPr>
            <a:spLocks/>
          </p:cNvSpPr>
          <p:nvPr/>
        </p:nvSpPr>
        <p:spPr bwMode="auto">
          <a:xfrm>
            <a:off x="8701486" y="3178767"/>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4" name="Freeform 6">
            <a:extLst>
              <a:ext uri="{FF2B5EF4-FFF2-40B4-BE49-F238E27FC236}">
                <a16:creationId xmlns:a16="http://schemas.microsoft.com/office/drawing/2014/main" id="{FD159933-763F-4D41-8AF1-139A4FD911EC}"/>
              </a:ext>
            </a:extLst>
          </p:cNvPr>
          <p:cNvSpPr>
            <a:spLocks noEditPoints="1"/>
          </p:cNvSpPr>
          <p:nvPr/>
        </p:nvSpPr>
        <p:spPr bwMode="auto">
          <a:xfrm>
            <a:off x="8640260" y="3111831"/>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Freeform 5">
            <a:extLst>
              <a:ext uri="{FF2B5EF4-FFF2-40B4-BE49-F238E27FC236}">
                <a16:creationId xmlns:a16="http://schemas.microsoft.com/office/drawing/2014/main" id="{C7703130-07B9-4269-BEAA-9BE808049E29}"/>
              </a:ext>
            </a:extLst>
          </p:cNvPr>
          <p:cNvSpPr>
            <a:spLocks/>
          </p:cNvSpPr>
          <p:nvPr/>
        </p:nvSpPr>
        <p:spPr bwMode="auto">
          <a:xfrm>
            <a:off x="8701486" y="3697453"/>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 name="Freeform 6">
            <a:extLst>
              <a:ext uri="{FF2B5EF4-FFF2-40B4-BE49-F238E27FC236}">
                <a16:creationId xmlns:a16="http://schemas.microsoft.com/office/drawing/2014/main" id="{7E360E60-F038-4A72-BB9C-70B5F7E27245}"/>
              </a:ext>
            </a:extLst>
          </p:cNvPr>
          <p:cNvSpPr>
            <a:spLocks noEditPoints="1"/>
          </p:cNvSpPr>
          <p:nvPr/>
        </p:nvSpPr>
        <p:spPr bwMode="auto">
          <a:xfrm>
            <a:off x="8640260" y="3629815"/>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Freeform 5">
            <a:extLst>
              <a:ext uri="{FF2B5EF4-FFF2-40B4-BE49-F238E27FC236}">
                <a16:creationId xmlns:a16="http://schemas.microsoft.com/office/drawing/2014/main" id="{2C05A466-C80C-472B-83EF-3D1D0400DDF6}"/>
              </a:ext>
            </a:extLst>
          </p:cNvPr>
          <p:cNvSpPr>
            <a:spLocks/>
          </p:cNvSpPr>
          <p:nvPr/>
        </p:nvSpPr>
        <p:spPr bwMode="auto">
          <a:xfrm>
            <a:off x="8701486" y="1800622"/>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 name="Freeform 6">
            <a:extLst>
              <a:ext uri="{FF2B5EF4-FFF2-40B4-BE49-F238E27FC236}">
                <a16:creationId xmlns:a16="http://schemas.microsoft.com/office/drawing/2014/main" id="{94E9A06E-0219-4CBE-8BCF-AD076ABC4853}"/>
              </a:ext>
            </a:extLst>
          </p:cNvPr>
          <p:cNvSpPr>
            <a:spLocks noEditPoints="1"/>
          </p:cNvSpPr>
          <p:nvPr/>
        </p:nvSpPr>
        <p:spPr bwMode="auto">
          <a:xfrm>
            <a:off x="8640260" y="1732985"/>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0CC25DD4-17E9-450F-87EA-D232A9DE3D35}"/>
              </a:ext>
            </a:extLst>
          </p:cNvPr>
          <p:cNvSpPr txBox="1"/>
          <p:nvPr/>
        </p:nvSpPr>
        <p:spPr>
          <a:xfrm>
            <a:off x="8880080" y="4055010"/>
            <a:ext cx="3014893" cy="732495"/>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Products use Interflow APIs </a:t>
            </a:r>
            <a:b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b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to access results</a:t>
            </a:r>
          </a:p>
        </p:txBody>
      </p:sp>
      <p:sp>
        <p:nvSpPr>
          <p:cNvPr id="155" name="Freeform 5">
            <a:extLst>
              <a:ext uri="{FF2B5EF4-FFF2-40B4-BE49-F238E27FC236}">
                <a16:creationId xmlns:a16="http://schemas.microsoft.com/office/drawing/2014/main" id="{E42052E8-EF2D-4D26-A6B1-64A5D7150FD7}"/>
              </a:ext>
            </a:extLst>
          </p:cNvPr>
          <p:cNvSpPr>
            <a:spLocks/>
          </p:cNvSpPr>
          <p:nvPr/>
        </p:nvSpPr>
        <p:spPr bwMode="auto">
          <a:xfrm>
            <a:off x="8701486" y="4260943"/>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6" name="Freeform 6">
            <a:extLst>
              <a:ext uri="{FF2B5EF4-FFF2-40B4-BE49-F238E27FC236}">
                <a16:creationId xmlns:a16="http://schemas.microsoft.com/office/drawing/2014/main" id="{D32C9215-CD56-4F42-B894-987565974952}"/>
              </a:ext>
            </a:extLst>
          </p:cNvPr>
          <p:cNvSpPr>
            <a:spLocks noEditPoints="1"/>
          </p:cNvSpPr>
          <p:nvPr/>
        </p:nvSpPr>
        <p:spPr bwMode="auto">
          <a:xfrm>
            <a:off x="8640260" y="4191107"/>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 name="TextBox 156">
            <a:extLst>
              <a:ext uri="{FF2B5EF4-FFF2-40B4-BE49-F238E27FC236}">
                <a16:creationId xmlns:a16="http://schemas.microsoft.com/office/drawing/2014/main" id="{6EBC9585-DEFC-4951-AF93-53AE955F9B88}"/>
              </a:ext>
            </a:extLst>
          </p:cNvPr>
          <p:cNvSpPr txBox="1"/>
          <p:nvPr/>
        </p:nvSpPr>
        <p:spPr>
          <a:xfrm>
            <a:off x="8880080" y="4801935"/>
            <a:ext cx="3185929" cy="723708"/>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Products generate data which feeds back into system</a:t>
            </a:r>
          </a:p>
        </p:txBody>
      </p:sp>
      <p:sp>
        <p:nvSpPr>
          <p:cNvPr id="158" name="Freeform 5">
            <a:extLst>
              <a:ext uri="{FF2B5EF4-FFF2-40B4-BE49-F238E27FC236}">
                <a16:creationId xmlns:a16="http://schemas.microsoft.com/office/drawing/2014/main" id="{5C8CF412-F249-4B06-B2D6-6F8CFD2702DC}"/>
              </a:ext>
            </a:extLst>
          </p:cNvPr>
          <p:cNvSpPr>
            <a:spLocks/>
          </p:cNvSpPr>
          <p:nvPr/>
        </p:nvSpPr>
        <p:spPr bwMode="auto">
          <a:xfrm>
            <a:off x="8701486" y="5006074"/>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6">
            <a:extLst>
              <a:ext uri="{FF2B5EF4-FFF2-40B4-BE49-F238E27FC236}">
                <a16:creationId xmlns:a16="http://schemas.microsoft.com/office/drawing/2014/main" id="{D6A41816-2FF7-4B01-98F6-F8AC763CCEDC}"/>
              </a:ext>
            </a:extLst>
          </p:cNvPr>
          <p:cNvSpPr>
            <a:spLocks noEditPoints="1"/>
          </p:cNvSpPr>
          <p:nvPr/>
        </p:nvSpPr>
        <p:spPr bwMode="auto">
          <a:xfrm>
            <a:off x="8640260" y="4939138"/>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TextBox 159">
            <a:extLst>
              <a:ext uri="{FF2B5EF4-FFF2-40B4-BE49-F238E27FC236}">
                <a16:creationId xmlns:a16="http://schemas.microsoft.com/office/drawing/2014/main" id="{BB6102BC-3F66-4A2B-B736-E68B2B9E2802}"/>
              </a:ext>
            </a:extLst>
          </p:cNvPr>
          <p:cNvSpPr txBox="1"/>
          <p:nvPr/>
        </p:nvSpPr>
        <p:spPr>
          <a:xfrm>
            <a:off x="8880080" y="5430712"/>
            <a:ext cx="3215070" cy="912862"/>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Humans identify attacks, improve analytics, feedback into products, databases, and publications</a:t>
            </a:r>
          </a:p>
        </p:txBody>
      </p:sp>
      <p:sp>
        <p:nvSpPr>
          <p:cNvPr id="161" name="Freeform 5">
            <a:extLst>
              <a:ext uri="{FF2B5EF4-FFF2-40B4-BE49-F238E27FC236}">
                <a16:creationId xmlns:a16="http://schemas.microsoft.com/office/drawing/2014/main" id="{90E63024-6E19-4B41-96EA-A8DBE402EAF0}"/>
              </a:ext>
            </a:extLst>
          </p:cNvPr>
          <p:cNvSpPr>
            <a:spLocks/>
          </p:cNvSpPr>
          <p:nvPr/>
        </p:nvSpPr>
        <p:spPr bwMode="auto">
          <a:xfrm>
            <a:off x="8701486" y="5621092"/>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 name="Freeform 6">
            <a:extLst>
              <a:ext uri="{FF2B5EF4-FFF2-40B4-BE49-F238E27FC236}">
                <a16:creationId xmlns:a16="http://schemas.microsoft.com/office/drawing/2014/main" id="{86FB99DE-568C-400A-8757-53274C0C84A6}"/>
              </a:ext>
            </a:extLst>
          </p:cNvPr>
          <p:cNvSpPr>
            <a:spLocks noEditPoints="1"/>
          </p:cNvSpPr>
          <p:nvPr/>
        </p:nvSpPr>
        <p:spPr bwMode="auto">
          <a:xfrm>
            <a:off x="8640260" y="5554156"/>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Rectangle 10"/>
          <p:cNvSpPr/>
          <p:nvPr/>
        </p:nvSpPr>
        <p:spPr bwMode="auto">
          <a:xfrm>
            <a:off x="618406" y="3053028"/>
            <a:ext cx="7574946" cy="1487875"/>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82880" rIns="134464" bIns="107571"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DATA COLLECTION AND ANALYSIS</a:t>
            </a:r>
          </a:p>
        </p:txBody>
      </p:sp>
      <p:grpSp>
        <p:nvGrpSpPr>
          <p:cNvPr id="8" name="Group 7">
            <a:extLst>
              <a:ext uri="{FF2B5EF4-FFF2-40B4-BE49-F238E27FC236}">
                <a16:creationId xmlns:a16="http://schemas.microsoft.com/office/drawing/2014/main" id="{D5A06055-E03D-41D6-A0F9-E5189DDC507E}"/>
              </a:ext>
            </a:extLst>
          </p:cNvPr>
          <p:cNvGrpSpPr/>
          <p:nvPr/>
        </p:nvGrpSpPr>
        <p:grpSpPr>
          <a:xfrm>
            <a:off x="780762" y="3634322"/>
            <a:ext cx="2187505" cy="695396"/>
            <a:chOff x="618407" y="3949480"/>
            <a:chExt cx="2187505" cy="695396"/>
          </a:xfrm>
        </p:grpSpPr>
        <p:sp>
          <p:nvSpPr>
            <p:cNvPr id="15" name="Rectangle 14"/>
            <p:cNvSpPr/>
            <p:nvPr/>
          </p:nvSpPr>
          <p:spPr>
            <a:xfrm>
              <a:off x="1315439" y="4057113"/>
              <a:ext cx="1490473" cy="480131"/>
            </a:xfrm>
            <a:prstGeom prst="rect">
              <a:avLst/>
            </a:prstGeom>
          </p:spPr>
          <p:txBody>
            <a:bodyPr wrap="none" lIns="182880">
              <a:spAutoFit/>
            </a:bodyPr>
            <a:lstStyle/>
            <a:p>
              <a:pPr marL="0" marR="0" lvl="0" indent="0" algn="ctr"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Collection and</a:t>
              </a:r>
            </a:p>
            <a:p>
              <a:pPr marL="0" marR="0" lvl="0" indent="0" algn="ctr"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Normalization</a:t>
              </a:r>
            </a:p>
          </p:txBody>
        </p:sp>
        <p:grpSp>
          <p:nvGrpSpPr>
            <p:cNvPr id="231" name="Group 230">
              <a:extLst>
                <a:ext uri="{FF2B5EF4-FFF2-40B4-BE49-F238E27FC236}">
                  <a16:creationId xmlns:a16="http://schemas.microsoft.com/office/drawing/2014/main" id="{F6A3EE88-BFAF-42DA-A43F-785BEB8243C0}"/>
                </a:ext>
              </a:extLst>
            </p:cNvPr>
            <p:cNvGrpSpPr/>
            <p:nvPr/>
          </p:nvGrpSpPr>
          <p:grpSpPr>
            <a:xfrm>
              <a:off x="618407" y="3949480"/>
              <a:ext cx="695396" cy="695396"/>
              <a:chOff x="674904" y="4012371"/>
              <a:chExt cx="822960" cy="822960"/>
            </a:xfrm>
          </p:grpSpPr>
          <p:sp>
            <p:nvSpPr>
              <p:cNvPr id="29" name="Oval 28">
                <a:extLst>
                  <a:ext uri="{FF2B5EF4-FFF2-40B4-BE49-F238E27FC236}">
                    <a16:creationId xmlns:a16="http://schemas.microsoft.com/office/drawing/2014/main" id="{028A4959-5C52-4235-ABD4-63A0BD64F5F5}"/>
                  </a:ext>
                </a:extLst>
              </p:cNvPr>
              <p:cNvSpPr/>
              <p:nvPr/>
            </p:nvSpPr>
            <p:spPr bwMode="auto">
              <a:xfrm>
                <a:off x="674904" y="4012371"/>
                <a:ext cx="822960" cy="822960"/>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binary">
                <a:extLst>
                  <a:ext uri="{FF2B5EF4-FFF2-40B4-BE49-F238E27FC236}">
                    <a16:creationId xmlns:a16="http://schemas.microsoft.com/office/drawing/2014/main" id="{ECBBBA00-65DE-4126-A25B-DB3B6BF338F7}"/>
                  </a:ext>
                </a:extLst>
              </p:cNvPr>
              <p:cNvSpPr>
                <a:spLocks noChangeAspect="1" noEditPoints="1"/>
              </p:cNvSpPr>
              <p:nvPr/>
            </p:nvSpPr>
            <p:spPr bwMode="auto">
              <a:xfrm>
                <a:off x="913752" y="4388931"/>
                <a:ext cx="341980" cy="295299"/>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7" name="Straight Arrow Connector 6">
                <a:extLst>
                  <a:ext uri="{FF2B5EF4-FFF2-40B4-BE49-F238E27FC236}">
                    <a16:creationId xmlns:a16="http://schemas.microsoft.com/office/drawing/2014/main" id="{9F7E3AD2-41C3-447F-A14A-89CBF1D61F6B}"/>
                  </a:ext>
                </a:extLst>
              </p:cNvPr>
              <p:cNvCxnSpPr>
                <a:cxnSpLocks/>
                <a:stCxn id="29" idx="1"/>
              </p:cNvCxnSpPr>
              <p:nvPr/>
            </p:nvCxnSpPr>
            <p:spPr>
              <a:xfrm>
                <a:off x="795424" y="4132891"/>
                <a:ext cx="127689" cy="192232"/>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08BE7E07-0AB9-48A2-BBD7-B477FD1CB32D}"/>
                  </a:ext>
                </a:extLst>
              </p:cNvPr>
              <p:cNvCxnSpPr>
                <a:cxnSpLocks/>
                <a:stCxn id="29" idx="0"/>
              </p:cNvCxnSpPr>
              <p:nvPr/>
            </p:nvCxnSpPr>
            <p:spPr>
              <a:xfrm>
                <a:off x="1086384" y="4012371"/>
                <a:ext cx="0" cy="283109"/>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C8518286-97B8-4F8C-AA0E-ED5BD62B55B6}"/>
                  </a:ext>
                </a:extLst>
              </p:cNvPr>
              <p:cNvCxnSpPr>
                <a:cxnSpLocks/>
                <a:stCxn id="29" idx="7"/>
              </p:cNvCxnSpPr>
              <p:nvPr/>
            </p:nvCxnSpPr>
            <p:spPr>
              <a:xfrm flipH="1">
                <a:off x="1248211" y="4132891"/>
                <a:ext cx="129133" cy="192232"/>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F3468432-7F44-4DBA-93BE-83BDF30B29B4}"/>
              </a:ext>
            </a:extLst>
          </p:cNvPr>
          <p:cNvGrpSpPr/>
          <p:nvPr/>
        </p:nvGrpSpPr>
        <p:grpSpPr>
          <a:xfrm>
            <a:off x="3356866" y="3635518"/>
            <a:ext cx="2357586" cy="693004"/>
            <a:chOff x="3208326" y="3950676"/>
            <a:chExt cx="2357586" cy="693004"/>
          </a:xfrm>
        </p:grpSpPr>
        <p:sp>
          <p:nvSpPr>
            <p:cNvPr id="16" name="Rectangle 15"/>
            <p:cNvSpPr/>
            <p:nvPr/>
          </p:nvSpPr>
          <p:spPr>
            <a:xfrm>
              <a:off x="3902795" y="4053083"/>
              <a:ext cx="1663117" cy="535531"/>
            </a:xfrm>
            <a:prstGeom prst="rect">
              <a:avLst/>
            </a:prstGeom>
          </p:spPr>
          <p:txBody>
            <a:bodyPr wrap="square" lIns="182880">
              <a:spAutoFit/>
            </a:bodyPr>
            <a:lstStyle/>
            <a:p>
              <a:pPr marL="0" marR="0" lvl="0" indent="0" algn="l"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Analytics</a:t>
              </a:r>
            </a:p>
            <a:p>
              <a:pPr marL="0" marR="0" lvl="0" indent="0" algn="l" defTabSz="896214" rtl="0"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(Machine Learning, detonation, behavior) </a:t>
              </a:r>
            </a:p>
          </p:txBody>
        </p:sp>
        <p:grpSp>
          <p:nvGrpSpPr>
            <p:cNvPr id="235" name="Group 234">
              <a:extLst>
                <a:ext uri="{FF2B5EF4-FFF2-40B4-BE49-F238E27FC236}">
                  <a16:creationId xmlns:a16="http://schemas.microsoft.com/office/drawing/2014/main" id="{52103B9C-42DE-4397-BB62-716C5927800C}"/>
                </a:ext>
              </a:extLst>
            </p:cNvPr>
            <p:cNvGrpSpPr/>
            <p:nvPr/>
          </p:nvGrpSpPr>
          <p:grpSpPr>
            <a:xfrm>
              <a:off x="3208326" y="3950676"/>
              <a:ext cx="693004" cy="693004"/>
              <a:chOff x="3208325" y="3986986"/>
              <a:chExt cx="820129" cy="820129"/>
            </a:xfrm>
          </p:grpSpPr>
          <p:sp>
            <p:nvSpPr>
              <p:cNvPr id="171" name="Oval 170">
                <a:extLst>
                  <a:ext uri="{FF2B5EF4-FFF2-40B4-BE49-F238E27FC236}">
                    <a16:creationId xmlns:a16="http://schemas.microsoft.com/office/drawing/2014/main" id="{F3716C7E-DCC1-4C43-9BA5-7747793DEECD}"/>
                  </a:ext>
                </a:extLst>
              </p:cNvPr>
              <p:cNvSpPr/>
              <p:nvPr/>
            </p:nvSpPr>
            <p:spPr bwMode="auto">
              <a:xfrm>
                <a:off x="3208325" y="3986986"/>
                <a:ext cx="820129" cy="820129"/>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4" name="Group 233">
                <a:extLst>
                  <a:ext uri="{FF2B5EF4-FFF2-40B4-BE49-F238E27FC236}">
                    <a16:creationId xmlns:a16="http://schemas.microsoft.com/office/drawing/2014/main" id="{25D8B308-9B90-4D29-9FCB-6AECC8FF9C7D}"/>
                  </a:ext>
                </a:extLst>
              </p:cNvPr>
              <p:cNvGrpSpPr/>
              <p:nvPr/>
            </p:nvGrpSpPr>
            <p:grpSpPr>
              <a:xfrm>
                <a:off x="3393824" y="4115989"/>
                <a:ext cx="546691" cy="525963"/>
                <a:chOff x="4185745" y="4117983"/>
                <a:chExt cx="546691" cy="525963"/>
              </a:xfrm>
            </p:grpSpPr>
            <p:sp>
              <p:nvSpPr>
                <p:cNvPr id="173" name="Oval 171">
                  <a:extLst>
                    <a:ext uri="{FF2B5EF4-FFF2-40B4-BE49-F238E27FC236}">
                      <a16:creationId xmlns:a16="http://schemas.microsoft.com/office/drawing/2014/main" id="{0B4B3846-F201-4B70-8CCD-58C7AE7DB778}"/>
                    </a:ext>
                  </a:extLst>
                </p:cNvPr>
                <p:cNvSpPr/>
                <p:nvPr/>
              </p:nvSpPr>
              <p:spPr bwMode="auto">
                <a:xfrm flipH="1">
                  <a:off x="4185745" y="4148497"/>
                  <a:ext cx="546691" cy="441478"/>
                </a:xfrm>
                <a:custGeom>
                  <a:avLst/>
                  <a:gdLst>
                    <a:gd name="connsiteX0" fmla="*/ 0 w 440989"/>
                    <a:gd name="connsiteY0" fmla="*/ 220495 h 440989"/>
                    <a:gd name="connsiteX1" fmla="*/ 220495 w 440989"/>
                    <a:gd name="connsiteY1" fmla="*/ 0 h 440989"/>
                    <a:gd name="connsiteX2" fmla="*/ 440990 w 440989"/>
                    <a:gd name="connsiteY2" fmla="*/ 220495 h 440989"/>
                    <a:gd name="connsiteX3" fmla="*/ 220495 w 440989"/>
                    <a:gd name="connsiteY3" fmla="*/ 440990 h 440989"/>
                    <a:gd name="connsiteX4" fmla="*/ 0 w 440989"/>
                    <a:gd name="connsiteY4" fmla="*/ 220495 h 440989"/>
                    <a:gd name="connsiteX0" fmla="*/ 0 w 440990"/>
                    <a:gd name="connsiteY0" fmla="*/ 220495 h 440990"/>
                    <a:gd name="connsiteX1" fmla="*/ 220495 w 440990"/>
                    <a:gd name="connsiteY1" fmla="*/ 0 h 440990"/>
                    <a:gd name="connsiteX2" fmla="*/ 440990 w 440990"/>
                    <a:gd name="connsiteY2" fmla="*/ 220495 h 440990"/>
                    <a:gd name="connsiteX3" fmla="*/ 220495 w 440990"/>
                    <a:gd name="connsiteY3" fmla="*/ 440990 h 440990"/>
                    <a:gd name="connsiteX4" fmla="*/ 91440 w 440990"/>
                    <a:gd name="connsiteY4" fmla="*/ 311935 h 440990"/>
                    <a:gd name="connsiteX0" fmla="*/ 24387 w 465377"/>
                    <a:gd name="connsiteY0" fmla="*/ 220495 h 454659"/>
                    <a:gd name="connsiteX1" fmla="*/ 244882 w 465377"/>
                    <a:gd name="connsiteY1" fmla="*/ 0 h 454659"/>
                    <a:gd name="connsiteX2" fmla="*/ 465377 w 465377"/>
                    <a:gd name="connsiteY2" fmla="*/ 220495 h 454659"/>
                    <a:gd name="connsiteX3" fmla="*/ 244882 w 465377"/>
                    <a:gd name="connsiteY3" fmla="*/ 440990 h 454659"/>
                    <a:gd name="connsiteX4" fmla="*/ 20367 w 465377"/>
                    <a:gd name="connsiteY4" fmla="*/ 412419 h 454659"/>
                    <a:gd name="connsiteX0" fmla="*/ 4020 w 445010"/>
                    <a:gd name="connsiteY0" fmla="*/ 220495 h 450885"/>
                    <a:gd name="connsiteX1" fmla="*/ 224515 w 445010"/>
                    <a:gd name="connsiteY1" fmla="*/ 0 h 450885"/>
                    <a:gd name="connsiteX2" fmla="*/ 445010 w 445010"/>
                    <a:gd name="connsiteY2" fmla="*/ 220495 h 450885"/>
                    <a:gd name="connsiteX3" fmla="*/ 224515 w 445010"/>
                    <a:gd name="connsiteY3" fmla="*/ 440990 h 450885"/>
                    <a:gd name="connsiteX4" fmla="*/ 0 w 445010"/>
                    <a:gd name="connsiteY4" fmla="*/ 412419 h 450885"/>
                    <a:gd name="connsiteX0" fmla="*/ 9044 w 450034"/>
                    <a:gd name="connsiteY0" fmla="*/ 220495 h 457332"/>
                    <a:gd name="connsiteX1" fmla="*/ 229539 w 450034"/>
                    <a:gd name="connsiteY1" fmla="*/ 0 h 457332"/>
                    <a:gd name="connsiteX2" fmla="*/ 450034 w 450034"/>
                    <a:gd name="connsiteY2" fmla="*/ 220495 h 457332"/>
                    <a:gd name="connsiteX3" fmla="*/ 229539 w 450034"/>
                    <a:gd name="connsiteY3" fmla="*/ 440990 h 457332"/>
                    <a:gd name="connsiteX4" fmla="*/ 0 w 450034"/>
                    <a:gd name="connsiteY4" fmla="*/ 437540 h 457332"/>
                    <a:gd name="connsiteX0" fmla="*/ 9044 w 450034"/>
                    <a:gd name="connsiteY0" fmla="*/ 220495 h 453629"/>
                    <a:gd name="connsiteX1" fmla="*/ 229539 w 450034"/>
                    <a:gd name="connsiteY1" fmla="*/ 0 h 453629"/>
                    <a:gd name="connsiteX2" fmla="*/ 450034 w 450034"/>
                    <a:gd name="connsiteY2" fmla="*/ 220495 h 453629"/>
                    <a:gd name="connsiteX3" fmla="*/ 229539 w 450034"/>
                    <a:gd name="connsiteY3" fmla="*/ 440990 h 453629"/>
                    <a:gd name="connsiteX4" fmla="*/ 0 w 450034"/>
                    <a:gd name="connsiteY4" fmla="*/ 437540 h 453629"/>
                    <a:gd name="connsiteX0" fmla="*/ 9044 w 450034"/>
                    <a:gd name="connsiteY0" fmla="*/ 220495 h 457890"/>
                    <a:gd name="connsiteX1" fmla="*/ 229539 w 450034"/>
                    <a:gd name="connsiteY1" fmla="*/ 0 h 457890"/>
                    <a:gd name="connsiteX2" fmla="*/ 450034 w 450034"/>
                    <a:gd name="connsiteY2" fmla="*/ 220495 h 457890"/>
                    <a:gd name="connsiteX3" fmla="*/ 229539 w 450034"/>
                    <a:gd name="connsiteY3" fmla="*/ 440990 h 457890"/>
                    <a:gd name="connsiteX4" fmla="*/ 0 w 450034"/>
                    <a:gd name="connsiteY4" fmla="*/ 452613 h 457890"/>
                    <a:gd name="connsiteX0" fmla="*/ 9044 w 450034"/>
                    <a:gd name="connsiteY0" fmla="*/ 220495 h 459085"/>
                    <a:gd name="connsiteX1" fmla="*/ 229539 w 450034"/>
                    <a:gd name="connsiteY1" fmla="*/ 0 h 459085"/>
                    <a:gd name="connsiteX2" fmla="*/ 450034 w 450034"/>
                    <a:gd name="connsiteY2" fmla="*/ 220495 h 459085"/>
                    <a:gd name="connsiteX3" fmla="*/ 229539 w 450034"/>
                    <a:gd name="connsiteY3" fmla="*/ 440990 h 459085"/>
                    <a:gd name="connsiteX4" fmla="*/ 0 w 450034"/>
                    <a:gd name="connsiteY4" fmla="*/ 452613 h 459085"/>
                    <a:gd name="connsiteX0" fmla="*/ 9044 w 450034"/>
                    <a:gd name="connsiteY0" fmla="*/ 220495 h 455789"/>
                    <a:gd name="connsiteX1" fmla="*/ 229539 w 450034"/>
                    <a:gd name="connsiteY1" fmla="*/ 0 h 455789"/>
                    <a:gd name="connsiteX2" fmla="*/ 450034 w 450034"/>
                    <a:gd name="connsiteY2" fmla="*/ 220495 h 455789"/>
                    <a:gd name="connsiteX3" fmla="*/ 229539 w 450034"/>
                    <a:gd name="connsiteY3" fmla="*/ 440990 h 455789"/>
                    <a:gd name="connsiteX4" fmla="*/ 0 w 450034"/>
                    <a:gd name="connsiteY4" fmla="*/ 442565 h 455789"/>
                    <a:gd name="connsiteX0" fmla="*/ 0 w 440990"/>
                    <a:gd name="connsiteY0" fmla="*/ 220495 h 460178"/>
                    <a:gd name="connsiteX1" fmla="*/ 220495 w 440990"/>
                    <a:gd name="connsiteY1" fmla="*/ 0 h 460178"/>
                    <a:gd name="connsiteX2" fmla="*/ 440990 w 440990"/>
                    <a:gd name="connsiteY2" fmla="*/ 220495 h 460178"/>
                    <a:gd name="connsiteX3" fmla="*/ 220495 w 440990"/>
                    <a:gd name="connsiteY3" fmla="*/ 440990 h 460178"/>
                    <a:gd name="connsiteX4" fmla="*/ 3835 w 440990"/>
                    <a:gd name="connsiteY4" fmla="*/ 455444 h 460178"/>
                    <a:gd name="connsiteX0" fmla="*/ 0 w 440990"/>
                    <a:gd name="connsiteY0" fmla="*/ 220495 h 463278"/>
                    <a:gd name="connsiteX1" fmla="*/ 220495 w 440990"/>
                    <a:gd name="connsiteY1" fmla="*/ 0 h 463278"/>
                    <a:gd name="connsiteX2" fmla="*/ 440990 w 440990"/>
                    <a:gd name="connsiteY2" fmla="*/ 220495 h 463278"/>
                    <a:gd name="connsiteX3" fmla="*/ 220495 w 440990"/>
                    <a:gd name="connsiteY3" fmla="*/ 440990 h 463278"/>
                    <a:gd name="connsiteX4" fmla="*/ 3835 w 440990"/>
                    <a:gd name="connsiteY4" fmla="*/ 455444 h 463278"/>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45183"/>
                    <a:gd name="connsiteX1" fmla="*/ 220495 w 440990"/>
                    <a:gd name="connsiteY1" fmla="*/ 0 h 445183"/>
                    <a:gd name="connsiteX2" fmla="*/ 440990 w 440990"/>
                    <a:gd name="connsiteY2" fmla="*/ 220495 h 445183"/>
                    <a:gd name="connsiteX3" fmla="*/ 220495 w 440990"/>
                    <a:gd name="connsiteY3" fmla="*/ 440990 h 445183"/>
                    <a:gd name="connsiteX4" fmla="*/ 1260 w 440990"/>
                    <a:gd name="connsiteY4" fmla="*/ 445141 h 445183"/>
                    <a:gd name="connsiteX0" fmla="*/ 0 w 440990"/>
                    <a:gd name="connsiteY0" fmla="*/ 220495 h 441478"/>
                    <a:gd name="connsiteX1" fmla="*/ 220495 w 440990"/>
                    <a:gd name="connsiteY1" fmla="*/ 0 h 441478"/>
                    <a:gd name="connsiteX2" fmla="*/ 440990 w 440990"/>
                    <a:gd name="connsiteY2" fmla="*/ 220495 h 441478"/>
                    <a:gd name="connsiteX3" fmla="*/ 220495 w 440990"/>
                    <a:gd name="connsiteY3" fmla="*/ 440990 h 441478"/>
                    <a:gd name="connsiteX4" fmla="*/ 3836 w 440990"/>
                    <a:gd name="connsiteY4"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326196 w 546691"/>
                    <a:gd name="connsiteY0" fmla="*/ 0 h 441478"/>
                    <a:gd name="connsiteX1" fmla="*/ 546691 w 546691"/>
                    <a:gd name="connsiteY1" fmla="*/ 220495 h 441478"/>
                    <a:gd name="connsiteX2" fmla="*/ 326196 w 546691"/>
                    <a:gd name="connsiteY2" fmla="*/ 440990 h 441478"/>
                    <a:gd name="connsiteX3" fmla="*/ 0 w 546691"/>
                    <a:gd name="connsiteY3" fmla="*/ 439990 h 441478"/>
                  </a:gdLst>
                  <a:ahLst/>
                  <a:cxnLst>
                    <a:cxn ang="0">
                      <a:pos x="connsiteX0" y="connsiteY0"/>
                    </a:cxn>
                    <a:cxn ang="0">
                      <a:pos x="connsiteX1" y="connsiteY1"/>
                    </a:cxn>
                    <a:cxn ang="0">
                      <a:pos x="connsiteX2" y="connsiteY2"/>
                    </a:cxn>
                    <a:cxn ang="0">
                      <a:pos x="connsiteX3" y="connsiteY3"/>
                    </a:cxn>
                  </a:cxnLst>
                  <a:rect l="l" t="t" r="r" b="b"/>
                  <a:pathLst>
                    <a:path w="546691" h="441478">
                      <a:moveTo>
                        <a:pt x="326196" y="0"/>
                      </a:moveTo>
                      <a:cubicBezTo>
                        <a:pt x="447972" y="0"/>
                        <a:pt x="546691" y="98719"/>
                        <a:pt x="546691" y="220495"/>
                      </a:cubicBezTo>
                      <a:cubicBezTo>
                        <a:pt x="546691" y="342271"/>
                        <a:pt x="441345" y="435981"/>
                        <a:pt x="326196" y="440990"/>
                      </a:cubicBezTo>
                      <a:cubicBezTo>
                        <a:pt x="312151" y="442370"/>
                        <a:pt x="25546" y="440436"/>
                        <a:pt x="0" y="439990"/>
                      </a:cubicBezTo>
                    </a:path>
                  </a:pathLst>
                </a:cu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64EA6FD9-8482-4943-8A10-DEEC42699A10}"/>
                    </a:ext>
                  </a:extLst>
                </p:cNvPr>
                <p:cNvSpPr/>
                <p:nvPr/>
              </p:nvSpPr>
              <p:spPr bwMode="auto">
                <a:xfrm rot="18248628">
                  <a:off x="4371404" y="4082626"/>
                  <a:ext cx="63439" cy="134154"/>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2C0597B7-1448-42CD-8979-D28E41ED11BF}"/>
                    </a:ext>
                  </a:extLst>
                </p:cNvPr>
                <p:cNvSpPr/>
                <p:nvPr/>
              </p:nvSpPr>
              <p:spPr bwMode="auto">
                <a:xfrm rot="5400000">
                  <a:off x="4368130" y="4476006"/>
                  <a:ext cx="76534" cy="259345"/>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a:extLst>
                    <a:ext uri="{FF2B5EF4-FFF2-40B4-BE49-F238E27FC236}">
                      <a16:creationId xmlns:a16="http://schemas.microsoft.com/office/drawing/2014/main" id="{75E09AF8-018C-4D23-8B69-85C8B1E5795F}"/>
                    </a:ext>
                  </a:extLst>
                </p:cNvPr>
                <p:cNvSpPr/>
                <p:nvPr/>
              </p:nvSpPr>
              <p:spPr bwMode="auto">
                <a:xfrm>
                  <a:off x="4186833" y="4148497"/>
                  <a:ext cx="437154" cy="441478"/>
                </a:xfrm>
                <a:custGeom>
                  <a:avLst/>
                  <a:gdLst>
                    <a:gd name="connsiteX0" fmla="*/ 0 w 440989"/>
                    <a:gd name="connsiteY0" fmla="*/ 220495 h 440989"/>
                    <a:gd name="connsiteX1" fmla="*/ 220495 w 440989"/>
                    <a:gd name="connsiteY1" fmla="*/ 0 h 440989"/>
                    <a:gd name="connsiteX2" fmla="*/ 440990 w 440989"/>
                    <a:gd name="connsiteY2" fmla="*/ 220495 h 440989"/>
                    <a:gd name="connsiteX3" fmla="*/ 220495 w 440989"/>
                    <a:gd name="connsiteY3" fmla="*/ 440990 h 440989"/>
                    <a:gd name="connsiteX4" fmla="*/ 0 w 440989"/>
                    <a:gd name="connsiteY4" fmla="*/ 220495 h 440989"/>
                    <a:gd name="connsiteX0" fmla="*/ 0 w 440990"/>
                    <a:gd name="connsiteY0" fmla="*/ 220495 h 440990"/>
                    <a:gd name="connsiteX1" fmla="*/ 220495 w 440990"/>
                    <a:gd name="connsiteY1" fmla="*/ 0 h 440990"/>
                    <a:gd name="connsiteX2" fmla="*/ 440990 w 440990"/>
                    <a:gd name="connsiteY2" fmla="*/ 220495 h 440990"/>
                    <a:gd name="connsiteX3" fmla="*/ 220495 w 440990"/>
                    <a:gd name="connsiteY3" fmla="*/ 440990 h 440990"/>
                    <a:gd name="connsiteX4" fmla="*/ 91440 w 440990"/>
                    <a:gd name="connsiteY4" fmla="*/ 311935 h 440990"/>
                    <a:gd name="connsiteX0" fmla="*/ 24387 w 465377"/>
                    <a:gd name="connsiteY0" fmla="*/ 220495 h 454659"/>
                    <a:gd name="connsiteX1" fmla="*/ 244882 w 465377"/>
                    <a:gd name="connsiteY1" fmla="*/ 0 h 454659"/>
                    <a:gd name="connsiteX2" fmla="*/ 465377 w 465377"/>
                    <a:gd name="connsiteY2" fmla="*/ 220495 h 454659"/>
                    <a:gd name="connsiteX3" fmla="*/ 244882 w 465377"/>
                    <a:gd name="connsiteY3" fmla="*/ 440990 h 454659"/>
                    <a:gd name="connsiteX4" fmla="*/ 20367 w 465377"/>
                    <a:gd name="connsiteY4" fmla="*/ 412419 h 454659"/>
                    <a:gd name="connsiteX0" fmla="*/ 4020 w 445010"/>
                    <a:gd name="connsiteY0" fmla="*/ 220495 h 450885"/>
                    <a:gd name="connsiteX1" fmla="*/ 224515 w 445010"/>
                    <a:gd name="connsiteY1" fmla="*/ 0 h 450885"/>
                    <a:gd name="connsiteX2" fmla="*/ 445010 w 445010"/>
                    <a:gd name="connsiteY2" fmla="*/ 220495 h 450885"/>
                    <a:gd name="connsiteX3" fmla="*/ 224515 w 445010"/>
                    <a:gd name="connsiteY3" fmla="*/ 440990 h 450885"/>
                    <a:gd name="connsiteX4" fmla="*/ 0 w 445010"/>
                    <a:gd name="connsiteY4" fmla="*/ 412419 h 450885"/>
                    <a:gd name="connsiteX0" fmla="*/ 9044 w 450034"/>
                    <a:gd name="connsiteY0" fmla="*/ 220495 h 457332"/>
                    <a:gd name="connsiteX1" fmla="*/ 229539 w 450034"/>
                    <a:gd name="connsiteY1" fmla="*/ 0 h 457332"/>
                    <a:gd name="connsiteX2" fmla="*/ 450034 w 450034"/>
                    <a:gd name="connsiteY2" fmla="*/ 220495 h 457332"/>
                    <a:gd name="connsiteX3" fmla="*/ 229539 w 450034"/>
                    <a:gd name="connsiteY3" fmla="*/ 440990 h 457332"/>
                    <a:gd name="connsiteX4" fmla="*/ 0 w 450034"/>
                    <a:gd name="connsiteY4" fmla="*/ 437540 h 457332"/>
                    <a:gd name="connsiteX0" fmla="*/ 9044 w 450034"/>
                    <a:gd name="connsiteY0" fmla="*/ 220495 h 453629"/>
                    <a:gd name="connsiteX1" fmla="*/ 229539 w 450034"/>
                    <a:gd name="connsiteY1" fmla="*/ 0 h 453629"/>
                    <a:gd name="connsiteX2" fmla="*/ 450034 w 450034"/>
                    <a:gd name="connsiteY2" fmla="*/ 220495 h 453629"/>
                    <a:gd name="connsiteX3" fmla="*/ 229539 w 450034"/>
                    <a:gd name="connsiteY3" fmla="*/ 440990 h 453629"/>
                    <a:gd name="connsiteX4" fmla="*/ 0 w 450034"/>
                    <a:gd name="connsiteY4" fmla="*/ 437540 h 453629"/>
                    <a:gd name="connsiteX0" fmla="*/ 9044 w 450034"/>
                    <a:gd name="connsiteY0" fmla="*/ 220495 h 457890"/>
                    <a:gd name="connsiteX1" fmla="*/ 229539 w 450034"/>
                    <a:gd name="connsiteY1" fmla="*/ 0 h 457890"/>
                    <a:gd name="connsiteX2" fmla="*/ 450034 w 450034"/>
                    <a:gd name="connsiteY2" fmla="*/ 220495 h 457890"/>
                    <a:gd name="connsiteX3" fmla="*/ 229539 w 450034"/>
                    <a:gd name="connsiteY3" fmla="*/ 440990 h 457890"/>
                    <a:gd name="connsiteX4" fmla="*/ 0 w 450034"/>
                    <a:gd name="connsiteY4" fmla="*/ 452613 h 457890"/>
                    <a:gd name="connsiteX0" fmla="*/ 9044 w 450034"/>
                    <a:gd name="connsiteY0" fmla="*/ 220495 h 459085"/>
                    <a:gd name="connsiteX1" fmla="*/ 229539 w 450034"/>
                    <a:gd name="connsiteY1" fmla="*/ 0 h 459085"/>
                    <a:gd name="connsiteX2" fmla="*/ 450034 w 450034"/>
                    <a:gd name="connsiteY2" fmla="*/ 220495 h 459085"/>
                    <a:gd name="connsiteX3" fmla="*/ 229539 w 450034"/>
                    <a:gd name="connsiteY3" fmla="*/ 440990 h 459085"/>
                    <a:gd name="connsiteX4" fmla="*/ 0 w 450034"/>
                    <a:gd name="connsiteY4" fmla="*/ 452613 h 459085"/>
                    <a:gd name="connsiteX0" fmla="*/ 9044 w 450034"/>
                    <a:gd name="connsiteY0" fmla="*/ 220495 h 455789"/>
                    <a:gd name="connsiteX1" fmla="*/ 229539 w 450034"/>
                    <a:gd name="connsiteY1" fmla="*/ 0 h 455789"/>
                    <a:gd name="connsiteX2" fmla="*/ 450034 w 450034"/>
                    <a:gd name="connsiteY2" fmla="*/ 220495 h 455789"/>
                    <a:gd name="connsiteX3" fmla="*/ 229539 w 450034"/>
                    <a:gd name="connsiteY3" fmla="*/ 440990 h 455789"/>
                    <a:gd name="connsiteX4" fmla="*/ 0 w 450034"/>
                    <a:gd name="connsiteY4" fmla="*/ 442565 h 455789"/>
                    <a:gd name="connsiteX0" fmla="*/ 0 w 440990"/>
                    <a:gd name="connsiteY0" fmla="*/ 220495 h 460178"/>
                    <a:gd name="connsiteX1" fmla="*/ 220495 w 440990"/>
                    <a:gd name="connsiteY1" fmla="*/ 0 h 460178"/>
                    <a:gd name="connsiteX2" fmla="*/ 440990 w 440990"/>
                    <a:gd name="connsiteY2" fmla="*/ 220495 h 460178"/>
                    <a:gd name="connsiteX3" fmla="*/ 220495 w 440990"/>
                    <a:gd name="connsiteY3" fmla="*/ 440990 h 460178"/>
                    <a:gd name="connsiteX4" fmla="*/ 3835 w 440990"/>
                    <a:gd name="connsiteY4" fmla="*/ 455444 h 460178"/>
                    <a:gd name="connsiteX0" fmla="*/ 0 w 440990"/>
                    <a:gd name="connsiteY0" fmla="*/ 220495 h 463278"/>
                    <a:gd name="connsiteX1" fmla="*/ 220495 w 440990"/>
                    <a:gd name="connsiteY1" fmla="*/ 0 h 463278"/>
                    <a:gd name="connsiteX2" fmla="*/ 440990 w 440990"/>
                    <a:gd name="connsiteY2" fmla="*/ 220495 h 463278"/>
                    <a:gd name="connsiteX3" fmla="*/ 220495 w 440990"/>
                    <a:gd name="connsiteY3" fmla="*/ 440990 h 463278"/>
                    <a:gd name="connsiteX4" fmla="*/ 3835 w 440990"/>
                    <a:gd name="connsiteY4" fmla="*/ 455444 h 463278"/>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45183"/>
                    <a:gd name="connsiteX1" fmla="*/ 220495 w 440990"/>
                    <a:gd name="connsiteY1" fmla="*/ 0 h 445183"/>
                    <a:gd name="connsiteX2" fmla="*/ 440990 w 440990"/>
                    <a:gd name="connsiteY2" fmla="*/ 220495 h 445183"/>
                    <a:gd name="connsiteX3" fmla="*/ 220495 w 440990"/>
                    <a:gd name="connsiteY3" fmla="*/ 440990 h 445183"/>
                    <a:gd name="connsiteX4" fmla="*/ 1260 w 440990"/>
                    <a:gd name="connsiteY4" fmla="*/ 445141 h 445183"/>
                    <a:gd name="connsiteX0" fmla="*/ 0 w 440990"/>
                    <a:gd name="connsiteY0" fmla="*/ 220495 h 441478"/>
                    <a:gd name="connsiteX1" fmla="*/ 220495 w 440990"/>
                    <a:gd name="connsiteY1" fmla="*/ 0 h 441478"/>
                    <a:gd name="connsiteX2" fmla="*/ 440990 w 440990"/>
                    <a:gd name="connsiteY2" fmla="*/ 220495 h 441478"/>
                    <a:gd name="connsiteX3" fmla="*/ 220495 w 440990"/>
                    <a:gd name="connsiteY3" fmla="*/ 440990 h 441478"/>
                    <a:gd name="connsiteX4" fmla="*/ 3836 w 440990"/>
                    <a:gd name="connsiteY4"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880 h 442358"/>
                    <a:gd name="connsiteX1" fmla="*/ 437154 w 437154"/>
                    <a:gd name="connsiteY1" fmla="*/ 221375 h 442358"/>
                    <a:gd name="connsiteX2" fmla="*/ 216659 w 437154"/>
                    <a:gd name="connsiteY2" fmla="*/ 441870 h 442358"/>
                    <a:gd name="connsiteX3" fmla="*/ 0 w 437154"/>
                    <a:gd name="connsiteY3" fmla="*/ 440870 h 44235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463"/>
                    <a:gd name="connsiteY0" fmla="*/ 0 h 441478"/>
                    <a:gd name="connsiteX1" fmla="*/ 437154 w 437463"/>
                    <a:gd name="connsiteY1" fmla="*/ 220495 h 441478"/>
                    <a:gd name="connsiteX2" fmla="*/ 216659 w 437463"/>
                    <a:gd name="connsiteY2" fmla="*/ 440990 h 441478"/>
                    <a:gd name="connsiteX3" fmla="*/ 0 w 437463"/>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Lst>
                  <a:ahLst/>
                  <a:cxnLst>
                    <a:cxn ang="0">
                      <a:pos x="connsiteX0" y="connsiteY0"/>
                    </a:cxn>
                    <a:cxn ang="0">
                      <a:pos x="connsiteX1" y="connsiteY1"/>
                    </a:cxn>
                    <a:cxn ang="0">
                      <a:pos x="connsiteX2" y="connsiteY2"/>
                    </a:cxn>
                    <a:cxn ang="0">
                      <a:pos x="connsiteX3" y="connsiteY3"/>
                    </a:cxn>
                  </a:cxnLst>
                  <a:rect l="l" t="t" r="r" b="b"/>
                  <a:pathLst>
                    <a:path w="437154" h="441478">
                      <a:moveTo>
                        <a:pt x="216659" y="0"/>
                      </a:moveTo>
                      <a:cubicBezTo>
                        <a:pt x="326529" y="35719"/>
                        <a:pt x="437154" y="115388"/>
                        <a:pt x="437154" y="220495"/>
                      </a:cubicBezTo>
                      <a:cubicBezTo>
                        <a:pt x="437154" y="342271"/>
                        <a:pt x="341820" y="429307"/>
                        <a:pt x="216659" y="440990"/>
                      </a:cubicBezTo>
                      <a:cubicBezTo>
                        <a:pt x="202614" y="442370"/>
                        <a:pt x="25546" y="440436"/>
                        <a:pt x="0" y="439990"/>
                      </a:cubicBezTo>
                    </a:path>
                  </a:pathLst>
                </a:custGeom>
                <a:ln w="254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3" name="Group 12">
            <a:extLst>
              <a:ext uri="{FF2B5EF4-FFF2-40B4-BE49-F238E27FC236}">
                <a16:creationId xmlns:a16="http://schemas.microsoft.com/office/drawing/2014/main" id="{5CA6DBB6-0E6D-436D-BDC1-28E78A2E8A70}"/>
              </a:ext>
            </a:extLst>
          </p:cNvPr>
          <p:cNvGrpSpPr/>
          <p:nvPr/>
        </p:nvGrpSpPr>
        <p:grpSpPr>
          <a:xfrm>
            <a:off x="5794831" y="3612688"/>
            <a:ext cx="2305689" cy="738664"/>
            <a:chOff x="5661269" y="3927846"/>
            <a:chExt cx="2305689" cy="738664"/>
          </a:xfrm>
        </p:grpSpPr>
        <p:sp>
          <p:nvSpPr>
            <p:cNvPr id="17" name="Rectangle 16"/>
            <p:cNvSpPr/>
            <p:nvPr/>
          </p:nvSpPr>
          <p:spPr>
            <a:xfrm>
              <a:off x="6515140" y="4057113"/>
              <a:ext cx="1451818" cy="480131"/>
            </a:xfrm>
            <a:prstGeom prst="rect">
              <a:avLst/>
            </a:prstGeom>
          </p:spPr>
          <p:txBody>
            <a:bodyPr wrap="square" lIns="182880">
              <a:spAutoFit/>
            </a:bodyPr>
            <a:lstStyle/>
            <a:p>
              <a:pPr marL="0" marR="0" lvl="0" indent="0" algn="l"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Publish to Internal APIs</a:t>
              </a:r>
              <a:endParaRPr kumimoji="0" lang="en-US" sz="10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endParaRPr>
            </a:p>
          </p:txBody>
        </p:sp>
        <p:grpSp>
          <p:nvGrpSpPr>
            <p:cNvPr id="6" name="Group 5">
              <a:extLst>
                <a:ext uri="{FF2B5EF4-FFF2-40B4-BE49-F238E27FC236}">
                  <a16:creationId xmlns:a16="http://schemas.microsoft.com/office/drawing/2014/main" id="{D76B7994-2200-4D93-A98F-81B9052C10BC}"/>
                </a:ext>
              </a:extLst>
            </p:cNvPr>
            <p:cNvGrpSpPr/>
            <p:nvPr/>
          </p:nvGrpSpPr>
          <p:grpSpPr>
            <a:xfrm>
              <a:off x="5661269" y="3927846"/>
              <a:ext cx="1000817" cy="738664"/>
              <a:chOff x="6233916" y="3911591"/>
              <a:chExt cx="1000817" cy="738664"/>
            </a:xfrm>
          </p:grpSpPr>
          <p:sp>
            <p:nvSpPr>
              <p:cNvPr id="93" name="Oval 92">
                <a:extLst>
                  <a:ext uri="{FF2B5EF4-FFF2-40B4-BE49-F238E27FC236}">
                    <a16:creationId xmlns:a16="http://schemas.microsoft.com/office/drawing/2014/main" id="{63F41FDA-76C6-4228-882E-507159A2398D}"/>
                  </a:ext>
                </a:extLst>
              </p:cNvPr>
              <p:cNvSpPr/>
              <p:nvPr/>
            </p:nvSpPr>
            <p:spPr bwMode="auto">
              <a:xfrm>
                <a:off x="6387823" y="3957251"/>
                <a:ext cx="693004" cy="693004"/>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p:nvSpPr>
            <p:spPr>
              <a:xfrm>
                <a:off x="6233916" y="3911591"/>
                <a:ext cx="1000817" cy="7386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 }</a:t>
                </a:r>
              </a:p>
            </p:txBody>
          </p:sp>
        </p:grpSp>
      </p:grpSp>
      <p:grpSp>
        <p:nvGrpSpPr>
          <p:cNvPr id="77" name="Group 76"/>
          <p:cNvGrpSpPr/>
          <p:nvPr/>
        </p:nvGrpSpPr>
        <p:grpSpPr>
          <a:xfrm>
            <a:off x="4231696" y="2873324"/>
            <a:ext cx="348366" cy="342959"/>
            <a:chOff x="7832549" y="1291154"/>
            <a:chExt cx="432152" cy="432152"/>
          </a:xfrm>
        </p:grpSpPr>
        <p:sp>
          <p:nvSpPr>
            <p:cNvPr id="78" name="Oval 77"/>
            <p:cNvSpPr/>
            <p:nvPr/>
          </p:nvSpPr>
          <p:spPr bwMode="auto">
            <a:xfrm>
              <a:off x="7832549" y="1291154"/>
              <a:ext cx="432152" cy="432152"/>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5"/>
            <p:cNvSpPr>
              <a:spLocks/>
            </p:cNvSpPr>
            <p:nvPr/>
          </p:nvSpPr>
          <p:spPr bwMode="auto">
            <a:xfrm rot="5400000">
              <a:off x="7945834" y="1407970"/>
              <a:ext cx="203466" cy="200639"/>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2"/>
            </a:solidFill>
            <a:ln w="19050">
              <a:solidFill>
                <a:schemeClr val="accent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85" name="Group 184">
            <a:extLst>
              <a:ext uri="{FF2B5EF4-FFF2-40B4-BE49-F238E27FC236}">
                <a16:creationId xmlns:a16="http://schemas.microsoft.com/office/drawing/2014/main" id="{39DE9991-CA99-412B-B9D0-99EA03C8D0E8}"/>
              </a:ext>
            </a:extLst>
          </p:cNvPr>
          <p:cNvGrpSpPr/>
          <p:nvPr/>
        </p:nvGrpSpPr>
        <p:grpSpPr>
          <a:xfrm>
            <a:off x="5692512" y="1838830"/>
            <a:ext cx="433222" cy="433222"/>
            <a:chOff x="3532169" y="1564391"/>
            <a:chExt cx="1002445" cy="1002445"/>
          </a:xfrm>
        </p:grpSpPr>
        <p:sp>
          <p:nvSpPr>
            <p:cNvPr id="186" name="Oval 185">
              <a:extLst>
                <a:ext uri="{FF2B5EF4-FFF2-40B4-BE49-F238E27FC236}">
                  <a16:creationId xmlns:a16="http://schemas.microsoft.com/office/drawing/2014/main" id="{07DCAC79-A855-4651-B4C0-B97EA5E57C88}"/>
                </a:ext>
              </a:extLst>
            </p:cNvPr>
            <p:cNvSpPr/>
            <p:nvPr/>
          </p:nvSpPr>
          <p:spPr bwMode="auto">
            <a:xfrm>
              <a:off x="3532169" y="1564391"/>
              <a:ext cx="1002445" cy="1002445"/>
            </a:xfrm>
            <a:prstGeom prst="ellipse">
              <a:avLst/>
            </a:prstGeom>
            <a:no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sp>
          <p:nvSpPr>
            <p:cNvPr id="187" name="Freeform 11">
              <a:extLst>
                <a:ext uri="{FF2B5EF4-FFF2-40B4-BE49-F238E27FC236}">
                  <a16:creationId xmlns:a16="http://schemas.microsoft.com/office/drawing/2014/main" id="{902CE2FF-96AA-4F4D-BA7B-521444D2D25C}"/>
                </a:ext>
              </a:extLst>
            </p:cNvPr>
            <p:cNvSpPr>
              <a:spLocks noEditPoints="1"/>
            </p:cNvSpPr>
            <p:nvPr/>
          </p:nvSpPr>
          <p:spPr bwMode="auto">
            <a:xfrm>
              <a:off x="3810117" y="1800822"/>
              <a:ext cx="446548" cy="529583"/>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88" name="Group 4">
            <a:extLst>
              <a:ext uri="{FF2B5EF4-FFF2-40B4-BE49-F238E27FC236}">
                <a16:creationId xmlns:a16="http://schemas.microsoft.com/office/drawing/2014/main" id="{203700E2-85D2-435C-9305-441B4B29C258}"/>
              </a:ext>
            </a:extLst>
          </p:cNvPr>
          <p:cNvGrpSpPr>
            <a:grpSpLocks noChangeAspect="1"/>
          </p:cNvGrpSpPr>
          <p:nvPr/>
        </p:nvGrpSpPr>
        <p:grpSpPr bwMode="auto">
          <a:xfrm>
            <a:off x="6039600" y="1651949"/>
            <a:ext cx="212956" cy="205723"/>
            <a:chOff x="5013" y="3366"/>
            <a:chExt cx="265" cy="256"/>
          </a:xfrm>
        </p:grpSpPr>
        <p:sp>
          <p:nvSpPr>
            <p:cNvPr id="189" name="AutoShape 3">
              <a:extLst>
                <a:ext uri="{FF2B5EF4-FFF2-40B4-BE49-F238E27FC236}">
                  <a16:creationId xmlns:a16="http://schemas.microsoft.com/office/drawing/2014/main" id="{2D43A8E0-4A79-41C5-84F9-8D2DEBCD8B98}"/>
                </a:ext>
              </a:extLst>
            </p:cNvPr>
            <p:cNvSpPr>
              <a:spLocks noChangeAspect="1" noChangeArrowheads="1" noTextEdit="1"/>
            </p:cNvSpPr>
            <p:nvPr/>
          </p:nvSpPr>
          <p:spPr bwMode="auto">
            <a:xfrm>
              <a:off x="5013" y="3366"/>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90" name="Freeform 5">
              <a:extLst>
                <a:ext uri="{FF2B5EF4-FFF2-40B4-BE49-F238E27FC236}">
                  <a16:creationId xmlns:a16="http://schemas.microsoft.com/office/drawing/2014/main" id="{79C11F49-E710-45EE-986C-8DAFA58DEEB6}"/>
                </a:ext>
              </a:extLst>
            </p:cNvPr>
            <p:cNvSpPr>
              <a:spLocks noEditPoints="1"/>
            </p:cNvSpPr>
            <p:nvPr/>
          </p:nvSpPr>
          <p:spPr bwMode="auto">
            <a:xfrm>
              <a:off x="5013" y="3431"/>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C1C1C1"/>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91" name="Rectangle 6">
              <a:extLst>
                <a:ext uri="{FF2B5EF4-FFF2-40B4-BE49-F238E27FC236}">
                  <a16:creationId xmlns:a16="http://schemas.microsoft.com/office/drawing/2014/main" id="{D1314DAD-6E00-4394-85F6-CC644CD6C2BC}"/>
                </a:ext>
              </a:extLst>
            </p:cNvPr>
            <p:cNvSpPr>
              <a:spLocks noChangeArrowheads="1"/>
            </p:cNvSpPr>
            <p:nvPr/>
          </p:nvSpPr>
          <p:spPr bwMode="auto">
            <a:xfrm>
              <a:off x="5277" y="3431"/>
              <a:ext cx="1" cy="1"/>
            </a:xfrm>
            <a:prstGeom prst="rect">
              <a:avLst/>
            </a:prstGeom>
            <a:solidFill>
              <a:srgbClr val="C1C1C1"/>
            </a:solidFill>
            <a:ln w="0">
              <a:no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92" name="Rectangle 7">
              <a:extLst>
                <a:ext uri="{FF2B5EF4-FFF2-40B4-BE49-F238E27FC236}">
                  <a16:creationId xmlns:a16="http://schemas.microsoft.com/office/drawing/2014/main" id="{FAF625B9-1479-4AA1-BB41-601EAD1A53FC}"/>
                </a:ext>
              </a:extLst>
            </p:cNvPr>
            <p:cNvSpPr>
              <a:spLocks noChangeArrowheads="1"/>
            </p:cNvSpPr>
            <p:nvPr/>
          </p:nvSpPr>
          <p:spPr bwMode="auto">
            <a:xfrm>
              <a:off x="5013" y="3431"/>
              <a:ext cx="1" cy="1"/>
            </a:xfrm>
            <a:prstGeom prst="rect">
              <a:avLst/>
            </a:prstGeom>
            <a:solidFill>
              <a:srgbClr val="C1C1C1"/>
            </a:solidFill>
            <a:ln w="0">
              <a:no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93" name="Freeform 8">
              <a:extLst>
                <a:ext uri="{FF2B5EF4-FFF2-40B4-BE49-F238E27FC236}">
                  <a16:creationId xmlns:a16="http://schemas.microsoft.com/office/drawing/2014/main" id="{C96FE7AD-A561-4181-8E9F-EFCC22694537}"/>
                </a:ext>
              </a:extLst>
            </p:cNvPr>
            <p:cNvSpPr>
              <a:spLocks/>
            </p:cNvSpPr>
            <p:nvPr/>
          </p:nvSpPr>
          <p:spPr bwMode="auto">
            <a:xfrm>
              <a:off x="5013" y="3413"/>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chemeClr val="accent1"/>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94" name="Freeform 9">
              <a:extLst>
                <a:ext uri="{FF2B5EF4-FFF2-40B4-BE49-F238E27FC236}">
                  <a16:creationId xmlns:a16="http://schemas.microsoft.com/office/drawing/2014/main" id="{6355B2BD-A411-48A5-A525-55461C86FA03}"/>
                </a:ext>
              </a:extLst>
            </p:cNvPr>
            <p:cNvSpPr>
              <a:spLocks/>
            </p:cNvSpPr>
            <p:nvPr/>
          </p:nvSpPr>
          <p:spPr bwMode="auto">
            <a:xfrm>
              <a:off x="5031" y="3490"/>
              <a:ext cx="66" cy="66"/>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C1C1C1"/>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95" name="Group 66">
            <a:extLst>
              <a:ext uri="{FF2B5EF4-FFF2-40B4-BE49-F238E27FC236}">
                <a16:creationId xmlns:a16="http://schemas.microsoft.com/office/drawing/2014/main" id="{43716E14-619E-46F5-85B1-AD0D7D3FC0CF}"/>
              </a:ext>
            </a:extLst>
          </p:cNvPr>
          <p:cNvGrpSpPr>
            <a:grpSpLocks noChangeAspect="1"/>
          </p:cNvGrpSpPr>
          <p:nvPr/>
        </p:nvGrpSpPr>
        <p:grpSpPr bwMode="auto">
          <a:xfrm>
            <a:off x="7031317" y="1655338"/>
            <a:ext cx="225266" cy="239831"/>
            <a:chOff x="6754" y="810"/>
            <a:chExt cx="232" cy="247"/>
          </a:xfrm>
          <a:solidFill>
            <a:schemeClr val="accent1"/>
          </a:solidFill>
        </p:grpSpPr>
        <p:sp>
          <p:nvSpPr>
            <p:cNvPr id="197" name="Freeform 67">
              <a:extLst>
                <a:ext uri="{FF2B5EF4-FFF2-40B4-BE49-F238E27FC236}">
                  <a16:creationId xmlns:a16="http://schemas.microsoft.com/office/drawing/2014/main" id="{156E6DC7-26D2-447C-8C88-95646D111B78}"/>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98" name="Freeform 68">
              <a:extLst>
                <a:ext uri="{FF2B5EF4-FFF2-40B4-BE49-F238E27FC236}">
                  <a16:creationId xmlns:a16="http://schemas.microsoft.com/office/drawing/2014/main" id="{7679255B-8538-404A-AA5F-52E35D5E74A9}"/>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grp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00" name="Freeform 69">
              <a:extLst>
                <a:ext uri="{FF2B5EF4-FFF2-40B4-BE49-F238E27FC236}">
                  <a16:creationId xmlns:a16="http://schemas.microsoft.com/office/drawing/2014/main" id="{B4FBF7ED-6B90-4331-9401-8366DA19BF3C}"/>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grp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01" name="Freeform 70">
              <a:extLst>
                <a:ext uri="{FF2B5EF4-FFF2-40B4-BE49-F238E27FC236}">
                  <a16:creationId xmlns:a16="http://schemas.microsoft.com/office/drawing/2014/main" id="{0AC7EC74-1D46-49BA-B098-B51D59B8AC96}"/>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grp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02" name="Group 4">
            <a:extLst>
              <a:ext uri="{FF2B5EF4-FFF2-40B4-BE49-F238E27FC236}">
                <a16:creationId xmlns:a16="http://schemas.microsoft.com/office/drawing/2014/main" id="{40B2A4C5-A4BF-437F-9F9A-D150C3C2EDFB}"/>
              </a:ext>
            </a:extLst>
          </p:cNvPr>
          <p:cNvGrpSpPr>
            <a:grpSpLocks noChangeAspect="1"/>
          </p:cNvGrpSpPr>
          <p:nvPr/>
        </p:nvGrpSpPr>
        <p:grpSpPr bwMode="auto">
          <a:xfrm>
            <a:off x="6534553" y="1663903"/>
            <a:ext cx="202788" cy="206739"/>
            <a:chOff x="2572" y="3134"/>
            <a:chExt cx="359" cy="366"/>
          </a:xfrm>
        </p:grpSpPr>
        <p:sp>
          <p:nvSpPr>
            <p:cNvPr id="203" name="Freeform 5">
              <a:extLst>
                <a:ext uri="{FF2B5EF4-FFF2-40B4-BE49-F238E27FC236}">
                  <a16:creationId xmlns:a16="http://schemas.microsoft.com/office/drawing/2014/main" id="{1BF34320-4C01-4225-A0DF-E675BF2889C4}"/>
                </a:ext>
              </a:extLst>
            </p:cNvPr>
            <p:cNvSpPr>
              <a:spLocks/>
            </p:cNvSpPr>
            <p:nvPr/>
          </p:nvSpPr>
          <p:spPr bwMode="auto">
            <a:xfrm>
              <a:off x="2572" y="3134"/>
              <a:ext cx="195" cy="325"/>
            </a:xfrm>
            <a:custGeom>
              <a:avLst/>
              <a:gdLst>
                <a:gd name="T0" fmla="*/ 150 w 174"/>
                <a:gd name="T1" fmla="*/ 0 h 289"/>
                <a:gd name="T2" fmla="*/ 150 w 174"/>
                <a:gd name="T3" fmla="*/ 0 h 289"/>
                <a:gd name="T4" fmla="*/ 0 w 174"/>
                <a:gd name="T5" fmla="*/ 0 h 289"/>
                <a:gd name="T6" fmla="*/ 0 w 174"/>
                <a:gd name="T7" fmla="*/ 289 h 289"/>
                <a:gd name="T8" fmla="*/ 67 w 174"/>
                <a:gd name="T9" fmla="*/ 289 h 289"/>
                <a:gd name="T10" fmla="*/ 67 w 174"/>
                <a:gd name="T11" fmla="*/ 33 h 289"/>
                <a:gd name="T12" fmla="*/ 174 w 174"/>
                <a:gd name="T13" fmla="*/ 33 h 289"/>
                <a:gd name="T14" fmla="*/ 150 w 174"/>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89">
                  <a:moveTo>
                    <a:pt x="150" y="0"/>
                  </a:moveTo>
                  <a:lnTo>
                    <a:pt x="150" y="0"/>
                  </a:lnTo>
                  <a:lnTo>
                    <a:pt x="0" y="0"/>
                  </a:lnTo>
                  <a:lnTo>
                    <a:pt x="0" y="289"/>
                  </a:lnTo>
                  <a:lnTo>
                    <a:pt x="67" y="289"/>
                  </a:lnTo>
                  <a:lnTo>
                    <a:pt x="67" y="33"/>
                  </a:lnTo>
                  <a:lnTo>
                    <a:pt x="174" y="33"/>
                  </a:lnTo>
                  <a:lnTo>
                    <a:pt x="150" y="0"/>
                  </a:ln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04" name="Freeform 6">
              <a:extLst>
                <a:ext uri="{FF2B5EF4-FFF2-40B4-BE49-F238E27FC236}">
                  <a16:creationId xmlns:a16="http://schemas.microsoft.com/office/drawing/2014/main" id="{0B10CC9D-A7A4-41BE-A20D-064FB3305A62}"/>
                </a:ext>
              </a:extLst>
            </p:cNvPr>
            <p:cNvSpPr>
              <a:spLocks noEditPoints="1"/>
            </p:cNvSpPr>
            <p:nvPr/>
          </p:nvSpPr>
          <p:spPr bwMode="auto">
            <a:xfrm>
              <a:off x="2675" y="3200"/>
              <a:ext cx="256" cy="300"/>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205" name="Group 204">
            <a:extLst>
              <a:ext uri="{FF2B5EF4-FFF2-40B4-BE49-F238E27FC236}">
                <a16:creationId xmlns:a16="http://schemas.microsoft.com/office/drawing/2014/main" id="{2BDA4CF7-12DC-48D6-88CF-FC05C3503951}"/>
              </a:ext>
            </a:extLst>
          </p:cNvPr>
          <p:cNvGrpSpPr/>
          <p:nvPr/>
        </p:nvGrpSpPr>
        <p:grpSpPr>
          <a:xfrm>
            <a:off x="7399427" y="1609568"/>
            <a:ext cx="436132" cy="436132"/>
            <a:chOff x="4140545" y="827637"/>
            <a:chExt cx="549630" cy="549630"/>
          </a:xfrm>
        </p:grpSpPr>
        <p:sp>
          <p:nvSpPr>
            <p:cNvPr id="206" name="Oval 205">
              <a:extLst>
                <a:ext uri="{FF2B5EF4-FFF2-40B4-BE49-F238E27FC236}">
                  <a16:creationId xmlns:a16="http://schemas.microsoft.com/office/drawing/2014/main" id="{EFA68137-3016-419F-B7F8-EDE49B5A4F5D}"/>
                </a:ext>
              </a:extLst>
            </p:cNvPr>
            <p:cNvSpPr/>
            <p:nvPr/>
          </p:nvSpPr>
          <p:spPr bwMode="auto">
            <a:xfrm>
              <a:off x="4140545" y="827637"/>
              <a:ext cx="549630" cy="549630"/>
            </a:xfrm>
            <a:prstGeom prst="ellipse">
              <a:avLst/>
            </a:prstGeom>
            <a:no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207" name="Group 4">
              <a:extLst>
                <a:ext uri="{FF2B5EF4-FFF2-40B4-BE49-F238E27FC236}">
                  <a16:creationId xmlns:a16="http://schemas.microsoft.com/office/drawing/2014/main" id="{69E4ED50-65E7-4039-985A-C944419E8352}"/>
                </a:ext>
              </a:extLst>
            </p:cNvPr>
            <p:cNvGrpSpPr>
              <a:grpSpLocks noChangeAspect="1"/>
            </p:cNvGrpSpPr>
            <p:nvPr/>
          </p:nvGrpSpPr>
          <p:grpSpPr bwMode="auto">
            <a:xfrm>
              <a:off x="4269477" y="931743"/>
              <a:ext cx="304959" cy="304959"/>
              <a:chOff x="2490" y="496"/>
              <a:chExt cx="215" cy="215"/>
            </a:xfrm>
          </p:grpSpPr>
          <p:sp>
            <p:nvSpPr>
              <p:cNvPr id="208" name="Freeform 5">
                <a:extLst>
                  <a:ext uri="{FF2B5EF4-FFF2-40B4-BE49-F238E27FC236}">
                    <a16:creationId xmlns:a16="http://schemas.microsoft.com/office/drawing/2014/main" id="{4E6B27A9-9B89-456A-9D8D-10E1C57334A5}"/>
                  </a:ext>
                </a:extLst>
              </p:cNvPr>
              <p:cNvSpPr>
                <a:spLocks/>
              </p:cNvSpPr>
              <p:nvPr/>
            </p:nvSpPr>
            <p:spPr bwMode="auto">
              <a:xfrm>
                <a:off x="2490" y="496"/>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09" name="Freeform 7">
                <a:extLst>
                  <a:ext uri="{FF2B5EF4-FFF2-40B4-BE49-F238E27FC236}">
                    <a16:creationId xmlns:a16="http://schemas.microsoft.com/office/drawing/2014/main" id="{D314014E-BDF9-443F-B794-2EAE75AE8AFA}"/>
                  </a:ext>
                </a:extLst>
              </p:cNvPr>
              <p:cNvSpPr>
                <a:spLocks noEditPoints="1"/>
              </p:cNvSpPr>
              <p:nvPr/>
            </p:nvSpPr>
            <p:spPr bwMode="auto">
              <a:xfrm>
                <a:off x="2556" y="563"/>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210" name="Group 209">
            <a:extLst>
              <a:ext uri="{FF2B5EF4-FFF2-40B4-BE49-F238E27FC236}">
                <a16:creationId xmlns:a16="http://schemas.microsoft.com/office/drawing/2014/main" id="{401EDA63-B23D-4823-A0C9-AE50A2241D96}"/>
              </a:ext>
            </a:extLst>
          </p:cNvPr>
          <p:cNvGrpSpPr/>
          <p:nvPr/>
        </p:nvGrpSpPr>
        <p:grpSpPr>
          <a:xfrm>
            <a:off x="6026920" y="1833990"/>
            <a:ext cx="487905" cy="487905"/>
            <a:chOff x="7616877" y="664754"/>
            <a:chExt cx="614876" cy="614876"/>
          </a:xfrm>
        </p:grpSpPr>
        <p:sp>
          <p:nvSpPr>
            <p:cNvPr id="211" name="Oval 210">
              <a:extLst>
                <a:ext uri="{FF2B5EF4-FFF2-40B4-BE49-F238E27FC236}">
                  <a16:creationId xmlns:a16="http://schemas.microsoft.com/office/drawing/2014/main" id="{4AB8A0C7-D2D8-47DB-A4E1-D9489A8A087B}"/>
                </a:ext>
              </a:extLst>
            </p:cNvPr>
            <p:cNvSpPr/>
            <p:nvPr/>
          </p:nvSpPr>
          <p:spPr bwMode="auto">
            <a:xfrm>
              <a:off x="7616877" y="664754"/>
              <a:ext cx="614876" cy="614876"/>
            </a:xfrm>
            <a:prstGeom prst="ellipse">
              <a:avLst/>
            </a:prstGeom>
            <a:no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212" name="Group 10">
              <a:extLst>
                <a:ext uri="{FF2B5EF4-FFF2-40B4-BE49-F238E27FC236}">
                  <a16:creationId xmlns:a16="http://schemas.microsoft.com/office/drawing/2014/main" id="{21F0840B-26C0-4829-BE47-E4B61F970085}"/>
                </a:ext>
              </a:extLst>
            </p:cNvPr>
            <p:cNvGrpSpPr>
              <a:grpSpLocks noChangeAspect="1"/>
            </p:cNvGrpSpPr>
            <p:nvPr/>
          </p:nvGrpSpPr>
          <p:grpSpPr bwMode="auto">
            <a:xfrm>
              <a:off x="7763870" y="819070"/>
              <a:ext cx="328613" cy="254000"/>
              <a:chOff x="5133" y="528"/>
              <a:chExt cx="207" cy="160"/>
            </a:xfrm>
          </p:grpSpPr>
          <p:sp>
            <p:nvSpPr>
              <p:cNvPr id="213" name="Freeform 11">
                <a:extLst>
                  <a:ext uri="{FF2B5EF4-FFF2-40B4-BE49-F238E27FC236}">
                    <a16:creationId xmlns:a16="http://schemas.microsoft.com/office/drawing/2014/main" id="{98F0662B-069B-4479-BB8E-A1124D46278A}"/>
                  </a:ext>
                </a:extLst>
              </p:cNvPr>
              <p:cNvSpPr>
                <a:spLocks/>
              </p:cNvSpPr>
              <p:nvPr/>
            </p:nvSpPr>
            <p:spPr bwMode="auto">
              <a:xfrm>
                <a:off x="5207" y="569"/>
                <a:ext cx="58" cy="32"/>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14" name="Freeform 12">
                <a:extLst>
                  <a:ext uri="{FF2B5EF4-FFF2-40B4-BE49-F238E27FC236}">
                    <a16:creationId xmlns:a16="http://schemas.microsoft.com/office/drawing/2014/main" id="{74670B74-4390-4320-9847-FEFEAD70152A}"/>
                  </a:ext>
                </a:extLst>
              </p:cNvPr>
              <p:cNvSpPr>
                <a:spLocks/>
              </p:cNvSpPr>
              <p:nvPr/>
            </p:nvSpPr>
            <p:spPr bwMode="auto">
              <a:xfrm>
                <a:off x="5219" y="528"/>
                <a:ext cx="34" cy="32"/>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15" name="Freeform 13">
                <a:extLst>
                  <a:ext uri="{FF2B5EF4-FFF2-40B4-BE49-F238E27FC236}">
                    <a16:creationId xmlns:a16="http://schemas.microsoft.com/office/drawing/2014/main" id="{31A0D7E0-4AE5-4CCA-A04D-72E5EE878EA2}"/>
                  </a:ext>
                </a:extLst>
              </p:cNvPr>
              <p:cNvSpPr>
                <a:spLocks/>
              </p:cNvSpPr>
              <p:nvPr/>
            </p:nvSpPr>
            <p:spPr bwMode="auto">
              <a:xfrm>
                <a:off x="5133" y="586"/>
                <a:ext cx="58" cy="39"/>
              </a:xfrm>
              <a:custGeom>
                <a:avLst/>
                <a:gdLst>
                  <a:gd name="T0" fmla="*/ 93 w 93"/>
                  <a:gd name="T1" fmla="*/ 18 h 63"/>
                  <a:gd name="T2" fmla="*/ 93 w 93"/>
                  <a:gd name="T3" fmla="*/ 18 h 63"/>
                  <a:gd name="T4" fmla="*/ 91 w 93"/>
                  <a:gd name="T5" fmla="*/ 12 h 63"/>
                  <a:gd name="T6" fmla="*/ 87 w 93"/>
                  <a:gd name="T7" fmla="*/ 6 h 63"/>
                  <a:gd name="T8" fmla="*/ 81 w 93"/>
                  <a:gd name="T9" fmla="*/ 1 h 63"/>
                  <a:gd name="T10" fmla="*/ 74 w 93"/>
                  <a:gd name="T11" fmla="*/ 0 h 63"/>
                  <a:gd name="T12" fmla="*/ 18 w 93"/>
                  <a:gd name="T13" fmla="*/ 0 h 63"/>
                  <a:gd name="T14" fmla="*/ 12 w 93"/>
                  <a:gd name="T15" fmla="*/ 1 h 63"/>
                  <a:gd name="T16" fmla="*/ 6 w 93"/>
                  <a:gd name="T17" fmla="*/ 6 h 63"/>
                  <a:gd name="T18" fmla="*/ 1 w 93"/>
                  <a:gd name="T19" fmla="*/ 12 h 63"/>
                  <a:gd name="T20" fmla="*/ 0 w 93"/>
                  <a:gd name="T21" fmla="*/ 18 h 63"/>
                  <a:gd name="T22" fmla="*/ 0 w 93"/>
                  <a:gd name="T23" fmla="*/ 62 h 63"/>
                  <a:gd name="T24" fmla="*/ 0 w 93"/>
                  <a:gd name="T25" fmla="*/ 63 h 63"/>
                  <a:gd name="T26" fmla="*/ 93 w 93"/>
                  <a:gd name="T27" fmla="*/ 28 h 63"/>
                  <a:gd name="T28" fmla="*/ 93 w 93"/>
                  <a:gd name="T29"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63">
                    <a:moveTo>
                      <a:pt x="93" y="18"/>
                    </a:moveTo>
                    <a:lnTo>
                      <a:pt x="93" y="18"/>
                    </a:lnTo>
                    <a:cubicBezTo>
                      <a:pt x="93" y="16"/>
                      <a:pt x="92" y="14"/>
                      <a:pt x="91" y="12"/>
                    </a:cubicBezTo>
                    <a:cubicBezTo>
                      <a:pt x="90" y="10"/>
                      <a:pt x="89" y="8"/>
                      <a:pt x="87" y="6"/>
                    </a:cubicBezTo>
                    <a:cubicBezTo>
                      <a:pt x="85" y="4"/>
                      <a:pt x="83" y="3"/>
                      <a:pt x="81" y="1"/>
                    </a:cubicBezTo>
                    <a:cubicBezTo>
                      <a:pt x="79" y="0"/>
                      <a:pt x="76" y="0"/>
                      <a:pt x="74" y="0"/>
                    </a:cubicBezTo>
                    <a:lnTo>
                      <a:pt x="18" y="0"/>
                    </a:lnTo>
                    <a:cubicBezTo>
                      <a:pt x="16" y="0"/>
                      <a:pt x="14" y="0"/>
                      <a:pt x="12" y="1"/>
                    </a:cubicBezTo>
                    <a:cubicBezTo>
                      <a:pt x="9" y="3"/>
                      <a:pt x="7" y="4"/>
                      <a:pt x="6" y="6"/>
                    </a:cubicBezTo>
                    <a:cubicBezTo>
                      <a:pt x="4" y="7"/>
                      <a:pt x="2" y="9"/>
                      <a:pt x="1" y="12"/>
                    </a:cubicBezTo>
                    <a:cubicBezTo>
                      <a:pt x="0" y="14"/>
                      <a:pt x="0" y="16"/>
                      <a:pt x="0" y="18"/>
                    </a:cubicBezTo>
                    <a:lnTo>
                      <a:pt x="0" y="62"/>
                    </a:lnTo>
                    <a:cubicBezTo>
                      <a:pt x="0" y="62"/>
                      <a:pt x="0" y="63"/>
                      <a:pt x="0" y="63"/>
                    </a:cubicBezTo>
                    <a:cubicBezTo>
                      <a:pt x="21" y="46"/>
                      <a:pt x="55" y="34"/>
                      <a:pt x="93" y="28"/>
                    </a:cubicBezTo>
                    <a:lnTo>
                      <a:pt x="93" y="18"/>
                    </a:ln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16" name="Freeform 14">
                <a:extLst>
                  <a:ext uri="{FF2B5EF4-FFF2-40B4-BE49-F238E27FC236}">
                    <a16:creationId xmlns:a16="http://schemas.microsoft.com/office/drawing/2014/main" id="{B7A6DA74-F353-4CB0-A3CD-8014B71BC8FF}"/>
                  </a:ext>
                </a:extLst>
              </p:cNvPr>
              <p:cNvSpPr>
                <a:spLocks/>
              </p:cNvSpPr>
              <p:nvPr/>
            </p:nvSpPr>
            <p:spPr bwMode="auto">
              <a:xfrm>
                <a:off x="5145" y="544"/>
                <a:ext cx="33" cy="33"/>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2"/>
                      <a:pt x="12" y="53"/>
                      <a:pt x="26" y="53"/>
                    </a:cubicBezTo>
                    <a:cubicBezTo>
                      <a:pt x="41" y="53"/>
                      <a:pt x="53" y="42"/>
                      <a:pt x="53" y="27"/>
                    </a:cubicBezTo>
                    <a:cubicBezTo>
                      <a:pt x="53" y="12"/>
                      <a:pt x="41" y="0"/>
                      <a:pt x="26" y="0"/>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17" name="Freeform 15">
                <a:extLst>
                  <a:ext uri="{FF2B5EF4-FFF2-40B4-BE49-F238E27FC236}">
                    <a16:creationId xmlns:a16="http://schemas.microsoft.com/office/drawing/2014/main" id="{9B571FA8-1098-4D59-AFB3-84A34591AB03}"/>
                  </a:ext>
                </a:extLst>
              </p:cNvPr>
              <p:cNvSpPr>
                <a:spLocks/>
              </p:cNvSpPr>
              <p:nvPr/>
            </p:nvSpPr>
            <p:spPr bwMode="auto">
              <a:xfrm>
                <a:off x="5281" y="586"/>
                <a:ext cx="59" cy="37"/>
              </a:xfrm>
              <a:custGeom>
                <a:avLst/>
                <a:gdLst>
                  <a:gd name="T0" fmla="*/ 94 w 94"/>
                  <a:gd name="T1" fmla="*/ 18 h 59"/>
                  <a:gd name="T2" fmla="*/ 94 w 94"/>
                  <a:gd name="T3" fmla="*/ 18 h 59"/>
                  <a:gd name="T4" fmla="*/ 92 w 94"/>
                  <a:gd name="T5" fmla="*/ 12 h 59"/>
                  <a:gd name="T6" fmla="*/ 88 w 94"/>
                  <a:gd name="T7" fmla="*/ 6 h 59"/>
                  <a:gd name="T8" fmla="*/ 82 w 94"/>
                  <a:gd name="T9" fmla="*/ 1 h 59"/>
                  <a:gd name="T10" fmla="*/ 75 w 94"/>
                  <a:gd name="T11" fmla="*/ 0 h 59"/>
                  <a:gd name="T12" fmla="*/ 19 w 94"/>
                  <a:gd name="T13" fmla="*/ 0 h 59"/>
                  <a:gd name="T14" fmla="*/ 12 w 94"/>
                  <a:gd name="T15" fmla="*/ 1 h 59"/>
                  <a:gd name="T16" fmla="*/ 6 w 94"/>
                  <a:gd name="T17" fmla="*/ 6 h 59"/>
                  <a:gd name="T18" fmla="*/ 2 w 94"/>
                  <a:gd name="T19" fmla="*/ 12 h 59"/>
                  <a:gd name="T20" fmla="*/ 0 w 94"/>
                  <a:gd name="T21" fmla="*/ 18 h 59"/>
                  <a:gd name="T22" fmla="*/ 0 w 94"/>
                  <a:gd name="T23" fmla="*/ 27 h 59"/>
                  <a:gd name="T24" fmla="*/ 94 w 94"/>
                  <a:gd name="T25" fmla="*/ 59 h 59"/>
                  <a:gd name="T26" fmla="*/ 94 w 94"/>
                  <a:gd name="T27"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59">
                    <a:moveTo>
                      <a:pt x="94" y="18"/>
                    </a:moveTo>
                    <a:lnTo>
                      <a:pt x="94" y="18"/>
                    </a:lnTo>
                    <a:cubicBezTo>
                      <a:pt x="94" y="16"/>
                      <a:pt x="93" y="14"/>
                      <a:pt x="92" y="12"/>
                    </a:cubicBezTo>
                    <a:cubicBezTo>
                      <a:pt x="91" y="10"/>
                      <a:pt x="89" y="8"/>
                      <a:pt x="88" y="6"/>
                    </a:cubicBezTo>
                    <a:cubicBezTo>
                      <a:pt x="86" y="4"/>
                      <a:pt x="84" y="3"/>
                      <a:pt x="82" y="1"/>
                    </a:cubicBezTo>
                    <a:cubicBezTo>
                      <a:pt x="79" y="0"/>
                      <a:pt x="77" y="0"/>
                      <a:pt x="75" y="0"/>
                    </a:cubicBezTo>
                    <a:lnTo>
                      <a:pt x="19" y="0"/>
                    </a:lnTo>
                    <a:cubicBezTo>
                      <a:pt x="17" y="0"/>
                      <a:pt x="15" y="0"/>
                      <a:pt x="12" y="1"/>
                    </a:cubicBezTo>
                    <a:cubicBezTo>
                      <a:pt x="10" y="3"/>
                      <a:pt x="8" y="4"/>
                      <a:pt x="6" y="6"/>
                    </a:cubicBezTo>
                    <a:cubicBezTo>
                      <a:pt x="5" y="7"/>
                      <a:pt x="3" y="9"/>
                      <a:pt x="2" y="12"/>
                    </a:cubicBezTo>
                    <a:cubicBezTo>
                      <a:pt x="1" y="14"/>
                      <a:pt x="0" y="16"/>
                      <a:pt x="0" y="18"/>
                    </a:cubicBezTo>
                    <a:lnTo>
                      <a:pt x="0" y="27"/>
                    </a:lnTo>
                    <a:cubicBezTo>
                      <a:pt x="38" y="33"/>
                      <a:pt x="71" y="44"/>
                      <a:pt x="94" y="59"/>
                    </a:cubicBezTo>
                    <a:lnTo>
                      <a:pt x="94" y="18"/>
                    </a:ln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18" name="Freeform 16">
                <a:extLst>
                  <a:ext uri="{FF2B5EF4-FFF2-40B4-BE49-F238E27FC236}">
                    <a16:creationId xmlns:a16="http://schemas.microsoft.com/office/drawing/2014/main" id="{ED6AABF2-45BF-43F5-83D0-4D3D7CFC66BC}"/>
                  </a:ext>
                </a:extLst>
              </p:cNvPr>
              <p:cNvSpPr>
                <a:spLocks/>
              </p:cNvSpPr>
              <p:nvPr/>
            </p:nvSpPr>
            <p:spPr bwMode="auto">
              <a:xfrm>
                <a:off x="5294" y="544"/>
                <a:ext cx="33" cy="33"/>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2"/>
                      <a:pt x="12" y="53"/>
                      <a:pt x="27" y="53"/>
                    </a:cubicBezTo>
                    <a:cubicBezTo>
                      <a:pt x="42" y="53"/>
                      <a:pt x="54" y="42"/>
                      <a:pt x="54" y="27"/>
                    </a:cubicBezTo>
                    <a:cubicBezTo>
                      <a:pt x="54" y="12"/>
                      <a:pt x="42" y="0"/>
                      <a:pt x="27" y="0"/>
                    </a:cubicBezTo>
                    <a:cubicBezTo>
                      <a:pt x="12" y="0"/>
                      <a:pt x="0" y="12"/>
                      <a:pt x="0" y="27"/>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19" name="Freeform 17">
                <a:extLst>
                  <a:ext uri="{FF2B5EF4-FFF2-40B4-BE49-F238E27FC236}">
                    <a16:creationId xmlns:a16="http://schemas.microsoft.com/office/drawing/2014/main" id="{C1195BB0-0420-41E8-9552-334CE12E7FF6}"/>
                  </a:ext>
                </a:extLst>
              </p:cNvPr>
              <p:cNvSpPr>
                <a:spLocks/>
              </p:cNvSpPr>
              <p:nvPr/>
            </p:nvSpPr>
            <p:spPr bwMode="auto">
              <a:xfrm>
                <a:off x="5135" y="616"/>
                <a:ext cx="205" cy="72"/>
              </a:xfrm>
              <a:custGeom>
                <a:avLst/>
                <a:gdLst>
                  <a:gd name="T0" fmla="*/ 311 w 331"/>
                  <a:gd name="T1" fmla="*/ 31 h 116"/>
                  <a:gd name="T2" fmla="*/ 311 w 331"/>
                  <a:gd name="T3" fmla="*/ 31 h 116"/>
                  <a:gd name="T4" fmla="*/ 236 w 331"/>
                  <a:gd name="T5" fmla="*/ 6 h 116"/>
                  <a:gd name="T6" fmla="*/ 192 w 331"/>
                  <a:gd name="T7" fmla="*/ 1 h 116"/>
                  <a:gd name="T8" fmla="*/ 165 w 331"/>
                  <a:gd name="T9" fmla="*/ 0 h 116"/>
                  <a:gd name="T10" fmla="*/ 135 w 331"/>
                  <a:gd name="T11" fmla="*/ 1 h 116"/>
                  <a:gd name="T12" fmla="*/ 90 w 331"/>
                  <a:gd name="T13" fmla="*/ 7 h 116"/>
                  <a:gd name="T14" fmla="*/ 15 w 331"/>
                  <a:gd name="T15" fmla="*/ 34 h 116"/>
                  <a:gd name="T16" fmla="*/ 0 w 331"/>
                  <a:gd name="T17" fmla="*/ 58 h 116"/>
                  <a:gd name="T18" fmla="*/ 165 w 331"/>
                  <a:gd name="T19" fmla="*/ 116 h 116"/>
                  <a:gd name="T20" fmla="*/ 331 w 331"/>
                  <a:gd name="T21" fmla="*/ 58 h 116"/>
                  <a:gd name="T22" fmla="*/ 311 w 331"/>
                  <a:gd name="T23"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116">
                    <a:moveTo>
                      <a:pt x="311" y="31"/>
                    </a:moveTo>
                    <a:lnTo>
                      <a:pt x="311" y="31"/>
                    </a:lnTo>
                    <a:cubicBezTo>
                      <a:pt x="295" y="20"/>
                      <a:pt x="268" y="11"/>
                      <a:pt x="236" y="6"/>
                    </a:cubicBezTo>
                    <a:cubicBezTo>
                      <a:pt x="223" y="4"/>
                      <a:pt x="208" y="2"/>
                      <a:pt x="192" y="1"/>
                    </a:cubicBezTo>
                    <a:cubicBezTo>
                      <a:pt x="183" y="1"/>
                      <a:pt x="174" y="0"/>
                      <a:pt x="165" y="0"/>
                    </a:cubicBezTo>
                    <a:cubicBezTo>
                      <a:pt x="155" y="0"/>
                      <a:pt x="145" y="1"/>
                      <a:pt x="135" y="1"/>
                    </a:cubicBezTo>
                    <a:cubicBezTo>
                      <a:pt x="119" y="2"/>
                      <a:pt x="104" y="4"/>
                      <a:pt x="90" y="7"/>
                    </a:cubicBezTo>
                    <a:cubicBezTo>
                      <a:pt x="57" y="13"/>
                      <a:pt x="31" y="22"/>
                      <a:pt x="15" y="34"/>
                    </a:cubicBezTo>
                    <a:cubicBezTo>
                      <a:pt x="5" y="41"/>
                      <a:pt x="0" y="50"/>
                      <a:pt x="0" y="58"/>
                    </a:cubicBezTo>
                    <a:cubicBezTo>
                      <a:pt x="0" y="90"/>
                      <a:pt x="74" y="116"/>
                      <a:pt x="165" y="116"/>
                    </a:cubicBezTo>
                    <a:cubicBezTo>
                      <a:pt x="257" y="116"/>
                      <a:pt x="331" y="90"/>
                      <a:pt x="331" y="58"/>
                    </a:cubicBezTo>
                    <a:cubicBezTo>
                      <a:pt x="331" y="48"/>
                      <a:pt x="324" y="39"/>
                      <a:pt x="311" y="31"/>
                    </a:cubicBez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pic>
        <p:nvPicPr>
          <p:cNvPr id="22" name="Graphic 21" descr="Laptop">
            <a:extLst>
              <a:ext uri="{FF2B5EF4-FFF2-40B4-BE49-F238E27FC236}">
                <a16:creationId xmlns:a16="http://schemas.microsoft.com/office/drawing/2014/main" id="{02E0CDC2-0822-4F07-9D0F-88D5498E86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16803" y="1916287"/>
            <a:ext cx="309886" cy="309886"/>
          </a:xfrm>
          <a:prstGeom prst="rect">
            <a:avLst/>
          </a:prstGeom>
        </p:spPr>
      </p:pic>
      <p:grpSp>
        <p:nvGrpSpPr>
          <p:cNvPr id="35" name="Group 34">
            <a:extLst>
              <a:ext uri="{FF2B5EF4-FFF2-40B4-BE49-F238E27FC236}">
                <a16:creationId xmlns:a16="http://schemas.microsoft.com/office/drawing/2014/main" id="{3EDB3E17-EDCD-404C-846F-344DAC414F1C}"/>
              </a:ext>
            </a:extLst>
          </p:cNvPr>
          <p:cNvGrpSpPr/>
          <p:nvPr/>
        </p:nvGrpSpPr>
        <p:grpSpPr>
          <a:xfrm>
            <a:off x="6609475" y="1885263"/>
            <a:ext cx="438943" cy="329502"/>
            <a:chOff x="7532845" y="-529018"/>
            <a:chExt cx="661841" cy="496825"/>
          </a:xfrm>
        </p:grpSpPr>
        <p:pic>
          <p:nvPicPr>
            <p:cNvPr id="25" name="Graphic 24" descr="Cloud">
              <a:extLst>
                <a:ext uri="{FF2B5EF4-FFF2-40B4-BE49-F238E27FC236}">
                  <a16:creationId xmlns:a16="http://schemas.microsoft.com/office/drawing/2014/main" id="{C8B231D9-AA36-4B97-9C65-26B6365146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51043" y="-529018"/>
              <a:ext cx="444474" cy="444474"/>
            </a:xfrm>
            <a:prstGeom prst="rect">
              <a:avLst/>
            </a:prstGeom>
          </p:spPr>
        </p:pic>
        <p:pic>
          <p:nvPicPr>
            <p:cNvPr id="26" name="Graphic 25" descr="Cloud">
              <a:extLst>
                <a:ext uri="{FF2B5EF4-FFF2-40B4-BE49-F238E27FC236}">
                  <a16:creationId xmlns:a16="http://schemas.microsoft.com/office/drawing/2014/main" id="{DFA49868-772F-43FF-B23F-7E8A94E0C3E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94471" y="-504250"/>
              <a:ext cx="444474" cy="444474"/>
            </a:xfrm>
            <a:prstGeom prst="rect">
              <a:avLst/>
            </a:prstGeom>
          </p:spPr>
        </p:pic>
        <p:pic>
          <p:nvPicPr>
            <p:cNvPr id="24" name="Graphic 23" descr="Cloud">
              <a:extLst>
                <a:ext uri="{FF2B5EF4-FFF2-40B4-BE49-F238E27FC236}">
                  <a16:creationId xmlns:a16="http://schemas.microsoft.com/office/drawing/2014/main" id="{BB2E3B89-5461-4459-A397-ADDBE545C9C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32845" y="-476667"/>
              <a:ext cx="444474" cy="444474"/>
            </a:xfrm>
            <a:prstGeom prst="rect">
              <a:avLst/>
            </a:prstGeom>
          </p:spPr>
        </p:pic>
        <p:grpSp>
          <p:nvGrpSpPr>
            <p:cNvPr id="32" name="Group 31">
              <a:extLst>
                <a:ext uri="{FF2B5EF4-FFF2-40B4-BE49-F238E27FC236}">
                  <a16:creationId xmlns:a16="http://schemas.microsoft.com/office/drawing/2014/main" id="{5FD8303B-8490-4FAA-AE2D-54FBA1DB64AB}"/>
                </a:ext>
              </a:extLst>
            </p:cNvPr>
            <p:cNvGrpSpPr/>
            <p:nvPr/>
          </p:nvGrpSpPr>
          <p:grpSpPr>
            <a:xfrm>
              <a:off x="7996347" y="-390047"/>
              <a:ext cx="198339" cy="48062"/>
              <a:chOff x="8032662" y="-429407"/>
              <a:chExt cx="198339" cy="48062"/>
            </a:xfrm>
            <a:solidFill>
              <a:schemeClr val="tx1">
                <a:lumMod val="50000"/>
                <a:lumOff val="50000"/>
              </a:schemeClr>
            </a:solidFill>
          </p:grpSpPr>
          <p:sp>
            <p:nvSpPr>
              <p:cNvPr id="27" name="Oval 26">
                <a:extLst>
                  <a:ext uri="{FF2B5EF4-FFF2-40B4-BE49-F238E27FC236}">
                    <a16:creationId xmlns:a16="http://schemas.microsoft.com/office/drawing/2014/main" id="{046CBB1C-A9E8-4E54-BDF6-1FB62733C2E6}"/>
                  </a:ext>
                </a:extLst>
              </p:cNvPr>
              <p:cNvSpPr/>
              <p:nvPr/>
            </p:nvSpPr>
            <p:spPr bwMode="auto">
              <a:xfrm>
                <a:off x="8032662" y="-429407"/>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D47C0C20-E078-474A-9850-C732F1E25EC7}"/>
                  </a:ext>
                </a:extLst>
              </p:cNvPr>
              <p:cNvSpPr/>
              <p:nvPr/>
            </p:nvSpPr>
            <p:spPr bwMode="auto">
              <a:xfrm>
                <a:off x="8107800" y="-429407"/>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DDE5A0FF-F78D-40B6-B06B-7FB547D3C4DC}"/>
                  </a:ext>
                </a:extLst>
              </p:cNvPr>
              <p:cNvSpPr/>
              <p:nvPr/>
            </p:nvSpPr>
            <p:spPr bwMode="auto">
              <a:xfrm>
                <a:off x="8182938" y="-429407"/>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9" name="Group 38">
            <a:extLst>
              <a:ext uri="{FF2B5EF4-FFF2-40B4-BE49-F238E27FC236}">
                <a16:creationId xmlns:a16="http://schemas.microsoft.com/office/drawing/2014/main" id="{8AFD121B-21A7-461E-8333-04C6D9E2AFC6}"/>
              </a:ext>
            </a:extLst>
          </p:cNvPr>
          <p:cNvGrpSpPr/>
          <p:nvPr/>
        </p:nvGrpSpPr>
        <p:grpSpPr>
          <a:xfrm>
            <a:off x="7647280" y="1993383"/>
            <a:ext cx="234794" cy="56896"/>
            <a:chOff x="8192226" y="-354233"/>
            <a:chExt cx="198339" cy="48062"/>
          </a:xfrm>
          <a:solidFill>
            <a:schemeClr val="tx1">
              <a:lumMod val="50000"/>
              <a:lumOff val="50000"/>
            </a:schemeClr>
          </a:solidFill>
        </p:grpSpPr>
        <p:sp>
          <p:nvSpPr>
            <p:cNvPr id="36" name="Oval 35">
              <a:extLst>
                <a:ext uri="{FF2B5EF4-FFF2-40B4-BE49-F238E27FC236}">
                  <a16:creationId xmlns:a16="http://schemas.microsoft.com/office/drawing/2014/main" id="{C0B8E8DF-CC20-434E-BC31-F64BA5FF6A75}"/>
                </a:ext>
              </a:extLst>
            </p:cNvPr>
            <p:cNvSpPr/>
            <p:nvPr/>
          </p:nvSpPr>
          <p:spPr bwMode="auto">
            <a:xfrm>
              <a:off x="8192226" y="-354233"/>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51E52F12-92C3-4F32-A1F4-7839F24057AA}"/>
                </a:ext>
              </a:extLst>
            </p:cNvPr>
            <p:cNvSpPr/>
            <p:nvPr/>
          </p:nvSpPr>
          <p:spPr bwMode="auto">
            <a:xfrm>
              <a:off x="8267364" y="-354233"/>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1282CCC3-631E-49E5-BE6F-E674651C0AC4}"/>
                </a:ext>
              </a:extLst>
            </p:cNvPr>
            <p:cNvSpPr/>
            <p:nvPr/>
          </p:nvSpPr>
          <p:spPr bwMode="auto">
            <a:xfrm>
              <a:off x="8342502" y="-354233"/>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2" name="Rectangle: Rounded Corners 41">
            <a:extLst>
              <a:ext uri="{FF2B5EF4-FFF2-40B4-BE49-F238E27FC236}">
                <a16:creationId xmlns:a16="http://schemas.microsoft.com/office/drawing/2014/main" id="{55EEB47B-AB59-4B09-92B6-F677A047937F}"/>
              </a:ext>
            </a:extLst>
          </p:cNvPr>
          <p:cNvSpPr/>
          <p:nvPr/>
        </p:nvSpPr>
        <p:spPr bwMode="auto">
          <a:xfrm>
            <a:off x="5607019" y="1596993"/>
            <a:ext cx="2490422" cy="805429"/>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p:txBody>
      </p:sp>
      <p:sp>
        <p:nvSpPr>
          <p:cNvPr id="43" name="TextBox 42">
            <a:extLst>
              <a:ext uri="{FF2B5EF4-FFF2-40B4-BE49-F238E27FC236}">
                <a16:creationId xmlns:a16="http://schemas.microsoft.com/office/drawing/2014/main" id="{23F3BE63-4243-4324-9CC8-5B031D31FC72}"/>
              </a:ext>
            </a:extLst>
          </p:cNvPr>
          <p:cNvSpPr txBox="1"/>
          <p:nvPr/>
        </p:nvSpPr>
        <p:spPr>
          <a:xfrm>
            <a:off x="5532522" y="2077269"/>
            <a:ext cx="2562995" cy="428157"/>
          </a:xfrm>
          <a:prstGeom prst="rect">
            <a:avLst/>
          </a:prstGeom>
          <a:noFill/>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PRODUCT AND SERVICE TELEMETRY</a:t>
            </a:r>
          </a:p>
        </p:txBody>
      </p:sp>
      <p:sp>
        <p:nvSpPr>
          <p:cNvPr id="183" name="TextBox 182">
            <a:extLst>
              <a:ext uri="{FF2B5EF4-FFF2-40B4-BE49-F238E27FC236}">
                <a16:creationId xmlns:a16="http://schemas.microsoft.com/office/drawing/2014/main" id="{0AAD3893-EC46-410A-AEC6-87EF7A7C1BC2}"/>
              </a:ext>
            </a:extLst>
          </p:cNvPr>
          <p:cNvSpPr txBox="1"/>
          <p:nvPr/>
        </p:nvSpPr>
        <p:spPr>
          <a:xfrm>
            <a:off x="9043284" y="6246645"/>
            <a:ext cx="2563511"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200" b="0" baseline="0">
                <a:latin typeface="+mj-lt"/>
              </a:rPr>
              <a:t>Microsoft Digital Defense Report (MDDR)</a:t>
            </a:r>
            <a:r>
              <a:rPr lang="en-US" sz="1200" b="0" baseline="0"/>
              <a:t> </a:t>
            </a:r>
            <a:r>
              <a:rPr lang="en-US" sz="1200" b="0" baseline="0">
                <a:hlinkClick r:id="rId14"/>
              </a:rPr>
              <a:t>https://aka.ms/MDDR</a:t>
            </a:r>
            <a:r>
              <a:rPr lang="en-US" sz="1200" b="0" baseline="0"/>
              <a:t>  </a:t>
            </a:r>
            <a:endParaRPr lang="en-US" sz="1200"/>
          </a:p>
        </p:txBody>
      </p:sp>
      <p:grpSp>
        <p:nvGrpSpPr>
          <p:cNvPr id="54" name="Group 53">
            <a:extLst>
              <a:ext uri="{FF2B5EF4-FFF2-40B4-BE49-F238E27FC236}">
                <a16:creationId xmlns:a16="http://schemas.microsoft.com/office/drawing/2014/main" id="{6F70A03C-0CF7-41B9-AFD7-4DE840B57D7E}"/>
              </a:ext>
            </a:extLst>
          </p:cNvPr>
          <p:cNvGrpSpPr/>
          <p:nvPr/>
        </p:nvGrpSpPr>
        <p:grpSpPr>
          <a:xfrm>
            <a:off x="618405" y="4789635"/>
            <a:ext cx="7574946" cy="1602185"/>
            <a:chOff x="618405" y="4789635"/>
            <a:chExt cx="7574946" cy="1602185"/>
          </a:xfrm>
        </p:grpSpPr>
        <p:sp>
          <p:nvSpPr>
            <p:cNvPr id="105" name="Rectangle 104">
              <a:extLst>
                <a:ext uri="{FF2B5EF4-FFF2-40B4-BE49-F238E27FC236}">
                  <a16:creationId xmlns:a16="http://schemas.microsoft.com/office/drawing/2014/main" id="{C2C7D761-7874-49E0-BAE2-FF8D98149A09}"/>
                </a:ext>
              </a:extLst>
            </p:cNvPr>
            <p:cNvSpPr/>
            <p:nvPr/>
          </p:nvSpPr>
          <p:spPr bwMode="auto">
            <a:xfrm>
              <a:off x="618405" y="4789635"/>
              <a:ext cx="7574946" cy="1602185"/>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365760" rIns="134464" bIns="107571"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ts val="600"/>
                </a:spcAft>
                <a:buClrTx/>
                <a:buSzTx/>
                <a:buFontTx/>
                <a:buNone/>
                <a:tabLst/>
                <a:defRPr/>
              </a:pPr>
              <a:endParaRPr kumimoji="0" lang="en-US" sz="9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6" name="Rectangle 105">
              <a:hlinkClick r:id="rId15"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656E2361-D396-4D17-B989-95DD3072364B}"/>
                </a:ext>
              </a:extLst>
            </p:cNvPr>
            <p:cNvSpPr/>
            <p:nvPr/>
          </p:nvSpPr>
          <p:spPr>
            <a:xfrm>
              <a:off x="1490161" y="5025434"/>
              <a:ext cx="63386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89630" numCol="1" spcCol="0" rtlCol="0" fromWordArt="0" anchor="t"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Defender for Cloud</a:t>
              </a: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 </a:t>
              </a:r>
              <a:b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p:txBody>
        </p:sp>
        <p:sp>
          <p:nvSpPr>
            <p:cNvPr id="107" name="Rectangle 106">
              <a:hlinkClick r:id="rId16"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C035C57F-810C-45E8-AE30-B714260D4770}"/>
                </a:ext>
              </a:extLst>
            </p:cNvPr>
            <p:cNvSpPr/>
            <p:nvPr/>
          </p:nvSpPr>
          <p:spPr>
            <a:xfrm>
              <a:off x="2926857" y="5025434"/>
              <a:ext cx="835894"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89630" numCol="1" spcCol="0" rtlCol="0" fromWordArt="0" anchor="t"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Azure AD Identity Protection </a:t>
              </a:r>
              <a:b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r>
                <a:rPr kumimoji="0" lang="en-US" sz="900" b="0"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(&amp; Microsoft Accounts)</a:t>
              </a:r>
            </a:p>
          </p:txBody>
        </p:sp>
        <p:sp>
          <p:nvSpPr>
            <p:cNvPr id="108" name="Rectangle 107">
              <a:hlinkClick r:id="rId17"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38FBB344-1273-42BA-9C3C-4C60A9BBC589}"/>
                </a:ext>
              </a:extLst>
            </p:cNvPr>
            <p:cNvSpPr/>
            <p:nvPr/>
          </p:nvSpPr>
          <p:spPr>
            <a:xfrm>
              <a:off x="3847239" y="5025434"/>
              <a:ext cx="763992"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89630" numCol="1" spcCol="0" rtlCol="0" fromWordArt="0" anchor="t"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Defender for Identity</a:t>
              </a:r>
              <a:b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r>
                <a:rPr kumimoji="0" lang="en-US" sz="900" b="0"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(&amp; Microsoft Accounts)</a:t>
              </a: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p:txBody>
        </p:sp>
        <p:sp>
          <p:nvSpPr>
            <p:cNvPr id="109" name="Rectangle 108">
              <a:hlinkClick r:id="rId18"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4332D231-2920-4B6D-94B4-BCC666DB63F0}"/>
                </a:ext>
              </a:extLst>
            </p:cNvPr>
            <p:cNvSpPr/>
            <p:nvPr/>
          </p:nvSpPr>
          <p:spPr>
            <a:xfrm>
              <a:off x="4695719" y="5030873"/>
              <a:ext cx="763992"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89630" numCol="1" spcCol="0" rtlCol="0" fromWordArt="0" anchor="t"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Defender for Endpoint</a:t>
              </a:r>
            </a:p>
          </p:txBody>
        </p:sp>
        <p:sp>
          <p:nvSpPr>
            <p:cNvPr id="110" name="Rectangle 109">
              <a:hlinkClick r:id="rId19"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D1AF3E47-B3DC-4B68-83C4-F4AA5988A8B8}"/>
                </a:ext>
              </a:extLst>
            </p:cNvPr>
            <p:cNvSpPr/>
            <p:nvPr/>
          </p:nvSpPr>
          <p:spPr>
            <a:xfrm>
              <a:off x="5544199" y="5033369"/>
              <a:ext cx="713056"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89630" numCol="1" spcCol="0" rtlCol="0" fromWordArt="0" anchor="t"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Defender </a:t>
              </a:r>
              <a:b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for </a:t>
              </a:r>
              <a:b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Office 365</a:t>
              </a:r>
            </a:p>
          </p:txBody>
        </p:sp>
        <p:sp>
          <p:nvSpPr>
            <p:cNvPr id="111" name="Rectangle 110">
              <a:hlinkClick r:id="rId20"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51C02EC0-8A14-49EF-8A62-40CFED3E311F}"/>
                </a:ext>
              </a:extLst>
            </p:cNvPr>
            <p:cNvSpPr/>
            <p:nvPr/>
          </p:nvSpPr>
          <p:spPr>
            <a:xfrm>
              <a:off x="6341743" y="5025434"/>
              <a:ext cx="835894"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89630" numCol="1" spcCol="0" rtlCol="0" fromWordArt="0" anchor="t"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a:t>
              </a:r>
              <a:b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Defender for Cloud Apps (MDCA)</a:t>
              </a:r>
            </a:p>
          </p:txBody>
        </p:sp>
        <p:pic>
          <p:nvPicPr>
            <p:cNvPr id="130" name="Picture 129">
              <a:extLst>
                <a:ext uri="{FF2B5EF4-FFF2-40B4-BE49-F238E27FC236}">
                  <a16:creationId xmlns:a16="http://schemas.microsoft.com/office/drawing/2014/main" id="{84C93921-400C-4C8B-A766-FA51D8BE1754}"/>
                </a:ext>
              </a:extLst>
            </p:cNvPr>
            <p:cNvPicPr>
              <a:picLocks noChangeAspect="1"/>
            </p:cNvPicPr>
            <p:nvPr/>
          </p:nvPicPr>
          <p:blipFill>
            <a:blip r:embed="rId21">
              <a:clrChange>
                <a:clrFrom>
                  <a:srgbClr val="FBFFFF"/>
                </a:clrFrom>
                <a:clrTo>
                  <a:srgbClr val="FBFFFF">
                    <a:alpha val="0"/>
                  </a:srgbClr>
                </a:clrTo>
              </a:clrChange>
              <a:extLst>
                <a:ext uri="{28A0092B-C50C-407E-A947-70E740481C1C}">
                  <a14:useLocalDpi xmlns:a14="http://schemas.microsoft.com/office/drawing/2010/main" val="0"/>
                </a:ext>
              </a:extLst>
            </a:blip>
            <a:stretch>
              <a:fillRect/>
            </a:stretch>
          </p:blipFill>
          <p:spPr>
            <a:xfrm>
              <a:off x="4938729" y="5145522"/>
              <a:ext cx="239449" cy="239449"/>
            </a:xfrm>
            <a:prstGeom prst="rect">
              <a:avLst/>
            </a:prstGeom>
          </p:spPr>
        </p:pic>
        <p:pic>
          <p:nvPicPr>
            <p:cNvPr id="1026" name="Picture 2" descr="See the source image">
              <a:extLst>
                <a:ext uri="{FF2B5EF4-FFF2-40B4-BE49-F238E27FC236}">
                  <a16:creationId xmlns:a16="http://schemas.microsoft.com/office/drawing/2014/main" id="{3E1F9484-D60C-417E-B577-52DA6B15431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806059" y="5154541"/>
              <a:ext cx="177732" cy="223477"/>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43">
              <a:extLst>
                <a:ext uri="{FF2B5EF4-FFF2-40B4-BE49-F238E27FC236}">
                  <a16:creationId xmlns:a16="http://schemas.microsoft.com/office/drawing/2014/main" id="{7AA326FF-F091-4C75-AC5B-6E4D252D5BE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207667" y="5127569"/>
              <a:ext cx="261552" cy="261552"/>
            </a:xfrm>
            <a:prstGeom prst="rect">
              <a:avLst/>
            </a:prstGeom>
          </p:spPr>
        </p:pic>
        <p:sp>
          <p:nvSpPr>
            <p:cNvPr id="45" name="Rectangle 44">
              <a:hlinkClick r:id="rId25"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FF3A0EC5-8CFB-43DC-A427-39D774D9D021}"/>
                </a:ext>
              </a:extLst>
            </p:cNvPr>
            <p:cNvSpPr/>
            <p:nvPr/>
          </p:nvSpPr>
          <p:spPr>
            <a:xfrm>
              <a:off x="761037" y="5021407"/>
              <a:ext cx="644636"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89630" numCol="1" spcCol="0" rtlCol="0" fromWordArt="0" anchor="t" anchorCtr="0" forceAA="0" compatLnSpc="1">
              <a:prstTxWarp prst="textNoShape">
                <a:avLst/>
              </a:prstTxWarp>
              <a:noAutofit/>
            </a:bodyPr>
            <a:lstStyle/>
            <a:p>
              <a:pPr algn="ctr" defTabSz="896214">
                <a:lnSpc>
                  <a:spcPct val="90000"/>
                </a:lnSpc>
              </a:pPr>
              <a:endParaRPr lang="en-US" sz="900" b="1" kern="0">
                <a:gradFill>
                  <a:gsLst>
                    <a:gs pos="70796">
                      <a:srgbClr val="282828"/>
                    </a:gs>
                    <a:gs pos="22000">
                      <a:srgbClr val="282828"/>
                    </a:gs>
                  </a:gsLst>
                  <a:lin ang="5400000" scaled="1"/>
                </a:gradFill>
                <a:latin typeface="Segoe UI"/>
                <a:cs typeface="Segoe UI Semibold" panose="020B0702040204020203" pitchFamily="34" charset="0"/>
              </a:endParaRPr>
            </a:p>
            <a:p>
              <a:pPr algn="ctr" defTabSz="896214">
                <a:lnSpc>
                  <a:spcPct val="90000"/>
                </a:lnSpc>
              </a:pPr>
              <a:r>
                <a:rPr lang="en-US" sz="900" b="1" kern="0">
                  <a:gradFill>
                    <a:gsLst>
                      <a:gs pos="70796">
                        <a:srgbClr val="282828"/>
                      </a:gs>
                      <a:gs pos="22000">
                        <a:srgbClr val="282828"/>
                      </a:gs>
                    </a:gsLst>
                    <a:lin ang="5400000" scaled="1"/>
                  </a:gradFill>
                  <a:latin typeface="Segoe UI"/>
                  <a:cs typeface="Segoe UI Semibold" panose="020B0702040204020203" pitchFamily="34" charset="0"/>
                </a:rPr>
                <a:t>Microsoft</a:t>
              </a:r>
              <a:br>
                <a:rPr lang="en-US" sz="900" b="1" kern="0">
                  <a:gradFill>
                    <a:gsLst>
                      <a:gs pos="70796">
                        <a:srgbClr val="282828"/>
                      </a:gs>
                      <a:gs pos="22000">
                        <a:srgbClr val="282828"/>
                      </a:gs>
                    </a:gsLst>
                    <a:lin ang="5400000" scaled="1"/>
                  </a:gradFill>
                  <a:latin typeface="Segoe UI"/>
                  <a:cs typeface="Segoe UI Semibold" panose="020B0702040204020203" pitchFamily="34" charset="0"/>
                </a:rPr>
              </a:br>
              <a:r>
                <a:rPr lang="en-US" sz="900" b="1" kern="0">
                  <a:gradFill>
                    <a:gsLst>
                      <a:gs pos="70796">
                        <a:srgbClr val="282828"/>
                      </a:gs>
                      <a:gs pos="22000">
                        <a:srgbClr val="282828"/>
                      </a:gs>
                    </a:gsLst>
                    <a:lin ang="5400000" scaled="1"/>
                  </a:gradFill>
                  <a:latin typeface="Segoe UI"/>
                  <a:cs typeface="Segoe UI Semibold" panose="020B0702040204020203" pitchFamily="34" charset="0"/>
                </a:rPr>
                <a:t>Sentinel</a:t>
              </a:r>
            </a:p>
            <a:p>
              <a:pPr algn="ctr" defTabSz="896214">
                <a:lnSpc>
                  <a:spcPct val="90000"/>
                </a:lnSpc>
              </a:pPr>
              <a:endParaRPr lang="en-US" sz="900" b="1" kern="0">
                <a:gradFill>
                  <a:gsLst>
                    <a:gs pos="70796">
                      <a:srgbClr val="282828"/>
                    </a:gs>
                    <a:gs pos="22000">
                      <a:srgbClr val="282828"/>
                    </a:gs>
                  </a:gsLst>
                  <a:lin ang="5400000" scaled="1"/>
                </a:gradFill>
                <a:latin typeface="Segoe UI"/>
                <a:cs typeface="Segoe UI Semibold" panose="020B0702040204020203" pitchFamily="34" charset="0"/>
              </a:endParaRPr>
            </a:p>
            <a:p>
              <a:pPr algn="ctr" defTabSz="896214">
                <a:lnSpc>
                  <a:spcPct val="90000"/>
                </a:lnSpc>
              </a:pPr>
              <a:endParaRPr lang="en-US" sz="900" b="1" kern="0">
                <a:gradFill>
                  <a:gsLst>
                    <a:gs pos="70796">
                      <a:srgbClr val="282828"/>
                    </a:gs>
                    <a:gs pos="22000">
                      <a:srgbClr val="282828"/>
                    </a:gs>
                  </a:gsLst>
                  <a:lin ang="5400000" scaled="1"/>
                </a:gradFill>
                <a:latin typeface="Segoe UI"/>
                <a:cs typeface="Segoe UI Semibold" panose="020B0702040204020203" pitchFamily="34" charset="0"/>
              </a:endParaRPr>
            </a:p>
          </p:txBody>
        </p:sp>
        <p:pic>
          <p:nvPicPr>
            <p:cNvPr id="46" name="Graphic 45">
              <a:extLst>
                <a:ext uri="{FF2B5EF4-FFF2-40B4-BE49-F238E27FC236}">
                  <a16:creationId xmlns:a16="http://schemas.microsoft.com/office/drawing/2014/main" id="{B29DFEE8-08FF-40B4-B262-A0697AF037E4}"/>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986011" y="5149619"/>
              <a:ext cx="206150" cy="204512"/>
            </a:xfrm>
            <a:prstGeom prst="rect">
              <a:avLst/>
            </a:prstGeom>
          </p:spPr>
        </p:pic>
        <p:pic>
          <p:nvPicPr>
            <p:cNvPr id="47" name="Picture 46">
              <a:extLst>
                <a:ext uri="{FF2B5EF4-FFF2-40B4-BE49-F238E27FC236}">
                  <a16:creationId xmlns:a16="http://schemas.microsoft.com/office/drawing/2014/main" id="{B876A748-03FB-4D3F-8054-F3407B28F7A4}"/>
                </a:ext>
              </a:extLst>
            </p:cNvPr>
            <p:cNvPicPr>
              <a:picLocks noChangeAspect="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19206" y="5158542"/>
              <a:ext cx="267688" cy="199604"/>
            </a:xfrm>
            <a:prstGeom prst="rect">
              <a:avLst/>
            </a:prstGeom>
          </p:spPr>
        </p:pic>
        <p:pic>
          <p:nvPicPr>
            <p:cNvPr id="49" name="Picture 48">
              <a:extLst>
                <a:ext uri="{FF2B5EF4-FFF2-40B4-BE49-F238E27FC236}">
                  <a16:creationId xmlns:a16="http://schemas.microsoft.com/office/drawing/2014/main" id="{FB36D0A0-B587-4F96-B571-9D74C6AC5FEE}"/>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4085346" y="5163123"/>
              <a:ext cx="277898" cy="183960"/>
            </a:xfrm>
            <a:prstGeom prst="rect">
              <a:avLst/>
            </a:prstGeom>
          </p:spPr>
        </p:pic>
        <p:pic>
          <p:nvPicPr>
            <p:cNvPr id="167" name="Picture 166" descr="Icon&#10;&#10;Description automatically generated with medium confidence">
              <a:extLst>
                <a:ext uri="{FF2B5EF4-FFF2-40B4-BE49-F238E27FC236}">
                  <a16:creationId xmlns:a16="http://schemas.microsoft.com/office/drawing/2014/main" id="{689FB9C3-D796-4B4B-87E2-2CCD6989F53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539411" y="5151203"/>
              <a:ext cx="377177" cy="237918"/>
            </a:xfrm>
            <a:prstGeom prst="rect">
              <a:avLst/>
            </a:prstGeom>
          </p:spPr>
        </p:pic>
        <p:sp>
          <p:nvSpPr>
            <p:cNvPr id="14" name="Rectangle 13">
              <a:hlinkClick r:id="rId15"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BC61B1B2-99B4-4F58-BF31-C6F5B1EC1982}"/>
                </a:ext>
              </a:extLst>
            </p:cNvPr>
            <p:cNvSpPr/>
            <p:nvPr/>
          </p:nvSpPr>
          <p:spPr>
            <a:xfrm>
              <a:off x="2208509" y="5021407"/>
              <a:ext cx="63386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89630" numCol="1" spcCol="0" rtlCol="0" fromWordArt="0" anchor="t"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Defender</a:t>
              </a: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For IoT</a:t>
              </a:r>
            </a:p>
            <a:p>
              <a:pPr marL="0" marR="0" lvl="0" indent="0" algn="ctr" defTabSz="896214" rtl="0" eaLnBrk="1" fontAlgn="auto" latinLnBrk="0" hangingPunct="1">
                <a:lnSpc>
                  <a:spcPct val="90000"/>
                </a:lnSpc>
                <a:spcBef>
                  <a:spcPts val="0"/>
                </a:spcBef>
                <a:spcAft>
                  <a:spcPts val="0"/>
                </a:spcAft>
                <a:buClrTx/>
                <a:buSzTx/>
                <a:buFontTx/>
                <a:buNone/>
                <a:tabLst/>
                <a:defRPr/>
              </a:pPr>
              <a:r>
                <a:rPr lang="en-US" sz="900" kern="0">
                  <a:gradFill>
                    <a:gsLst>
                      <a:gs pos="70796">
                        <a:srgbClr val="282828"/>
                      </a:gs>
                      <a:gs pos="22000">
                        <a:srgbClr val="282828"/>
                      </a:gs>
                    </a:gsLst>
                    <a:lin ang="5400000" scaled="1"/>
                  </a:gradFill>
                  <a:latin typeface="Segoe UI"/>
                  <a:cs typeface="Segoe UI Semibold" panose="020B0702040204020203" pitchFamily="34" charset="0"/>
                </a:rPr>
                <a:t>(&amp; OT) </a:t>
              </a:r>
              <a:br>
                <a:rPr lang="en-US" sz="900" kern="0">
                  <a:gradFill>
                    <a:gsLst>
                      <a:gs pos="70796">
                        <a:srgbClr val="282828"/>
                      </a:gs>
                      <a:gs pos="22000">
                        <a:srgbClr val="282828"/>
                      </a:gs>
                    </a:gsLst>
                    <a:lin ang="5400000" scaled="1"/>
                  </a:gradFill>
                  <a:latin typeface="Segoe UI"/>
                  <a:cs typeface="Segoe UI Semibold" panose="020B0702040204020203" pitchFamily="34" charset="0"/>
                </a:rPr>
              </a:br>
              <a:endParaRPr lang="en-US" sz="900" kern="0">
                <a:gradFill>
                  <a:gsLst>
                    <a:gs pos="70796">
                      <a:srgbClr val="282828"/>
                    </a:gs>
                    <a:gs pos="22000">
                      <a:srgbClr val="282828"/>
                    </a:gs>
                  </a:gsLst>
                  <a:lin ang="5400000" scaled="1"/>
                </a:gradFill>
                <a:latin typeface="Segoe UI"/>
                <a:cs typeface="Segoe UI Semibold" panose="020B0702040204020203" pitchFamily="34" charset="0"/>
              </a:endParaRPr>
            </a:p>
          </p:txBody>
        </p:sp>
        <p:grpSp>
          <p:nvGrpSpPr>
            <p:cNvPr id="220" name="!! Ops">
              <a:extLst>
                <a:ext uri="{FF2B5EF4-FFF2-40B4-BE49-F238E27FC236}">
                  <a16:creationId xmlns:a16="http://schemas.microsoft.com/office/drawing/2014/main" id="{4651BB39-79A8-4CD8-A651-96A53A49D8E2}"/>
                </a:ext>
                <a:ext uri="{C183D7F6-B498-43B3-948B-1728B52AA6E4}">
                  <adec:decorative xmlns:adec="http://schemas.microsoft.com/office/drawing/2017/decorative" val="1"/>
                </a:ext>
              </a:extLst>
            </p:cNvPr>
            <p:cNvGrpSpPr/>
            <p:nvPr/>
          </p:nvGrpSpPr>
          <p:grpSpPr>
            <a:xfrm>
              <a:off x="2414999" y="5147484"/>
              <a:ext cx="246600" cy="248692"/>
              <a:chOff x="10351024" y="3989686"/>
              <a:chExt cx="379641" cy="382863"/>
            </a:xfrm>
            <a:solidFill>
              <a:srgbClr val="0078D7"/>
            </a:solidFill>
          </p:grpSpPr>
          <p:sp>
            <p:nvSpPr>
              <p:cNvPr id="221" name="Rectangle 220">
                <a:extLst>
                  <a:ext uri="{FF2B5EF4-FFF2-40B4-BE49-F238E27FC236}">
                    <a16:creationId xmlns:a16="http://schemas.microsoft.com/office/drawing/2014/main" id="{AC2FEED2-624B-4A22-B763-A80DCCCEB069}"/>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ABE7AAD1-79F9-4556-893F-06538195784A}"/>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ectangle 222">
                <a:extLst>
                  <a:ext uri="{FF2B5EF4-FFF2-40B4-BE49-F238E27FC236}">
                    <a16:creationId xmlns:a16="http://schemas.microsoft.com/office/drawing/2014/main" id="{6BEF2427-A0C5-4678-BBE2-7DC2ED8967A5}"/>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ectangle 223">
                <a:extLst>
                  <a:ext uri="{FF2B5EF4-FFF2-40B4-BE49-F238E27FC236}">
                    <a16:creationId xmlns:a16="http://schemas.microsoft.com/office/drawing/2014/main" id="{DD1F89CE-A9A3-45BC-A1BA-46C58D60A0D2}"/>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2648E433-0E24-496D-BA8D-E54FD8F4E864}"/>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6" name="Group 225">
                <a:extLst>
                  <a:ext uri="{FF2B5EF4-FFF2-40B4-BE49-F238E27FC236}">
                    <a16:creationId xmlns:a16="http://schemas.microsoft.com/office/drawing/2014/main" id="{A8CE564A-BCC2-44AC-B379-2F2385FF251A}"/>
                  </a:ext>
                </a:extLst>
              </p:cNvPr>
              <p:cNvGrpSpPr/>
              <p:nvPr/>
            </p:nvGrpSpPr>
            <p:grpSpPr>
              <a:xfrm>
                <a:off x="10351024" y="3989686"/>
                <a:ext cx="379641" cy="382863"/>
                <a:chOff x="10351024" y="3989686"/>
                <a:chExt cx="379641" cy="382863"/>
              </a:xfrm>
              <a:grpFill/>
            </p:grpSpPr>
            <p:sp>
              <p:nvSpPr>
                <p:cNvPr id="227" name="Oval 226">
                  <a:extLst>
                    <a:ext uri="{FF2B5EF4-FFF2-40B4-BE49-F238E27FC236}">
                      <a16:creationId xmlns:a16="http://schemas.microsoft.com/office/drawing/2014/main" id="{EF2C64C7-AC51-4DD9-B4DE-720084ABFC6F}"/>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BF7BE66F-48EB-4E4E-99B7-2F057C399396}"/>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C0A26FE8-D4C6-4FFE-BA38-3536E680210D}"/>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a:extLst>
                    <a:ext uri="{FF2B5EF4-FFF2-40B4-BE49-F238E27FC236}">
                      <a16:creationId xmlns:a16="http://schemas.microsoft.com/office/drawing/2014/main" id="{D35E8993-3A76-44F8-93CD-C87853498C0A}"/>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Oval 231">
                  <a:extLst>
                    <a:ext uri="{FF2B5EF4-FFF2-40B4-BE49-F238E27FC236}">
                      <a16:creationId xmlns:a16="http://schemas.microsoft.com/office/drawing/2014/main" id="{B688AAA6-8ED9-419F-BB24-217EA18A71F6}"/>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Oval 235">
                  <a:extLst>
                    <a:ext uri="{FF2B5EF4-FFF2-40B4-BE49-F238E27FC236}">
                      <a16:creationId xmlns:a16="http://schemas.microsoft.com/office/drawing/2014/main" id="{81634989-E3F2-4ECF-B107-0F311552A522}"/>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1" name="Group 20">
            <a:extLst>
              <a:ext uri="{FF2B5EF4-FFF2-40B4-BE49-F238E27FC236}">
                <a16:creationId xmlns:a16="http://schemas.microsoft.com/office/drawing/2014/main" id="{A7D7FDCE-9461-461D-A17C-760D54E6D5C9}"/>
              </a:ext>
            </a:extLst>
          </p:cNvPr>
          <p:cNvGrpSpPr/>
          <p:nvPr/>
        </p:nvGrpSpPr>
        <p:grpSpPr>
          <a:xfrm>
            <a:off x="445749" y="3975386"/>
            <a:ext cx="6317001" cy="2535461"/>
            <a:chOff x="445749" y="3975386"/>
            <a:chExt cx="6317001" cy="2535461"/>
          </a:xfrm>
        </p:grpSpPr>
        <p:sp>
          <p:nvSpPr>
            <p:cNvPr id="20" name="Freeform 103">
              <a:extLst>
                <a:ext uri="{FF2B5EF4-FFF2-40B4-BE49-F238E27FC236}">
                  <a16:creationId xmlns:a16="http://schemas.microsoft.com/office/drawing/2014/main" id="{12240D8D-C5EE-4D3F-B178-836A60A6AB19}"/>
                </a:ext>
              </a:extLst>
            </p:cNvPr>
            <p:cNvSpPr/>
            <p:nvPr/>
          </p:nvSpPr>
          <p:spPr bwMode="auto">
            <a:xfrm flipH="1" flipV="1">
              <a:off x="1715108" y="6221889"/>
              <a:ext cx="68229" cy="288958"/>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 name="Freeform 100">
              <a:extLst>
                <a:ext uri="{FF2B5EF4-FFF2-40B4-BE49-F238E27FC236}">
                  <a16:creationId xmlns:a16="http://schemas.microsoft.com/office/drawing/2014/main" id="{F6D07480-2A37-4268-A62B-87BB2E8C7B48}"/>
                </a:ext>
              </a:extLst>
            </p:cNvPr>
            <p:cNvSpPr/>
            <p:nvPr/>
          </p:nvSpPr>
          <p:spPr bwMode="auto">
            <a:xfrm flipV="1">
              <a:off x="5895931" y="6216164"/>
              <a:ext cx="66789" cy="294683"/>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101">
              <a:extLst>
                <a:ext uri="{FF2B5EF4-FFF2-40B4-BE49-F238E27FC236}">
                  <a16:creationId xmlns:a16="http://schemas.microsoft.com/office/drawing/2014/main" id="{60E3D6F7-C327-4071-8690-A6913029D9C9}"/>
                </a:ext>
              </a:extLst>
            </p:cNvPr>
            <p:cNvSpPr/>
            <p:nvPr/>
          </p:nvSpPr>
          <p:spPr bwMode="auto">
            <a:xfrm flipV="1">
              <a:off x="4221648" y="6209082"/>
              <a:ext cx="66790" cy="30176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 name="Freeform 102">
              <a:extLst>
                <a:ext uri="{FF2B5EF4-FFF2-40B4-BE49-F238E27FC236}">
                  <a16:creationId xmlns:a16="http://schemas.microsoft.com/office/drawing/2014/main" id="{B3C6224C-0C73-4D92-974E-B19E7A157048}"/>
                </a:ext>
              </a:extLst>
            </p:cNvPr>
            <p:cNvSpPr/>
            <p:nvPr/>
          </p:nvSpPr>
          <p:spPr bwMode="auto">
            <a:xfrm flipV="1">
              <a:off x="2528634" y="6209082"/>
              <a:ext cx="66790" cy="30176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7" name="Freeform 103">
              <a:extLst>
                <a:ext uri="{FF2B5EF4-FFF2-40B4-BE49-F238E27FC236}">
                  <a16:creationId xmlns:a16="http://schemas.microsoft.com/office/drawing/2014/main" id="{CBE9DA12-CC0E-4EDC-AAF5-9BBA94AC5AEF}"/>
                </a:ext>
              </a:extLst>
            </p:cNvPr>
            <p:cNvSpPr/>
            <p:nvPr/>
          </p:nvSpPr>
          <p:spPr bwMode="auto">
            <a:xfrm flipH="1" flipV="1">
              <a:off x="1001614" y="6221889"/>
              <a:ext cx="68229" cy="288958"/>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 name="Freeform 84">
              <a:extLst>
                <a:ext uri="{FF2B5EF4-FFF2-40B4-BE49-F238E27FC236}">
                  <a16:creationId xmlns:a16="http://schemas.microsoft.com/office/drawing/2014/main" id="{56E8AB16-E3F1-4F4D-A715-B589ABFD5018}"/>
                </a:ext>
              </a:extLst>
            </p:cNvPr>
            <p:cNvSpPr/>
            <p:nvPr/>
          </p:nvSpPr>
          <p:spPr bwMode="auto">
            <a:xfrm flipV="1">
              <a:off x="3341039" y="6221888"/>
              <a:ext cx="49983" cy="288959"/>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Freeform 101">
              <a:extLst>
                <a:ext uri="{FF2B5EF4-FFF2-40B4-BE49-F238E27FC236}">
                  <a16:creationId xmlns:a16="http://schemas.microsoft.com/office/drawing/2014/main" id="{729FBD14-4CE4-4F43-B3EB-8A74C653C8AB}"/>
                </a:ext>
              </a:extLst>
            </p:cNvPr>
            <p:cNvSpPr/>
            <p:nvPr/>
          </p:nvSpPr>
          <p:spPr bwMode="auto">
            <a:xfrm flipV="1">
              <a:off x="5080367" y="6209082"/>
              <a:ext cx="66790" cy="30176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9" name="Freeform 99">
              <a:extLst>
                <a:ext uri="{FF2B5EF4-FFF2-40B4-BE49-F238E27FC236}">
                  <a16:creationId xmlns:a16="http://schemas.microsoft.com/office/drawing/2014/main" id="{2F778AD5-994F-45FC-8829-32826714C3D7}"/>
                </a:ext>
              </a:extLst>
            </p:cNvPr>
            <p:cNvSpPr/>
            <p:nvPr/>
          </p:nvSpPr>
          <p:spPr bwMode="auto">
            <a:xfrm flipV="1">
              <a:off x="445749" y="3975386"/>
              <a:ext cx="6317001" cy="2535216"/>
            </a:xfrm>
            <a:custGeom>
              <a:avLst/>
              <a:gdLst>
                <a:gd name="connsiteX0" fmla="*/ 8795657 w 8795657"/>
                <a:gd name="connsiteY0" fmla="*/ 206828 h 3113314"/>
                <a:gd name="connsiteX1" fmla="*/ 8795657 w 8795657"/>
                <a:gd name="connsiteY1" fmla="*/ 0 h 3113314"/>
                <a:gd name="connsiteX2" fmla="*/ 0 w 8795657"/>
                <a:gd name="connsiteY2" fmla="*/ 0 h 3113314"/>
                <a:gd name="connsiteX3" fmla="*/ 0 w 8795657"/>
                <a:gd name="connsiteY3" fmla="*/ 3113314 h 3113314"/>
                <a:gd name="connsiteX4" fmla="*/ 174171 w 8795657"/>
                <a:gd name="connsiteY4" fmla="*/ 3113314 h 3113314"/>
                <a:gd name="connsiteX0" fmla="*/ 8795657 w 8795657"/>
                <a:gd name="connsiteY0" fmla="*/ 206828 h 3113314"/>
                <a:gd name="connsiteX1" fmla="*/ 8795657 w 8795657"/>
                <a:gd name="connsiteY1" fmla="*/ 0 h 3113314"/>
                <a:gd name="connsiteX2" fmla="*/ 0 w 8795657"/>
                <a:gd name="connsiteY2" fmla="*/ 0 h 3113314"/>
                <a:gd name="connsiteX3" fmla="*/ 0 w 8795657"/>
                <a:gd name="connsiteY3" fmla="*/ 3113314 h 3113314"/>
                <a:gd name="connsiteX4" fmla="*/ 174172 w 8795657"/>
                <a:gd name="connsiteY4" fmla="*/ 3113314 h 3113314"/>
                <a:gd name="connsiteX0" fmla="*/ 8795657 w 8795657"/>
                <a:gd name="connsiteY0" fmla="*/ 206828 h 3118765"/>
                <a:gd name="connsiteX1" fmla="*/ 8795657 w 8795657"/>
                <a:gd name="connsiteY1" fmla="*/ 0 h 3118765"/>
                <a:gd name="connsiteX2" fmla="*/ 0 w 8795657"/>
                <a:gd name="connsiteY2" fmla="*/ 0 h 3118765"/>
                <a:gd name="connsiteX3" fmla="*/ 0 w 8795657"/>
                <a:gd name="connsiteY3" fmla="*/ 3113314 h 3118765"/>
                <a:gd name="connsiteX4" fmla="*/ 435128 w 8795657"/>
                <a:gd name="connsiteY4" fmla="*/ 3118765 h 3118765"/>
                <a:gd name="connsiteX0" fmla="*/ 8795657 w 8795657"/>
                <a:gd name="connsiteY0" fmla="*/ 206828 h 3116040"/>
                <a:gd name="connsiteX1" fmla="*/ 8795657 w 8795657"/>
                <a:gd name="connsiteY1" fmla="*/ 0 h 3116040"/>
                <a:gd name="connsiteX2" fmla="*/ 0 w 8795657"/>
                <a:gd name="connsiteY2" fmla="*/ 0 h 3116040"/>
                <a:gd name="connsiteX3" fmla="*/ 0 w 8795657"/>
                <a:gd name="connsiteY3" fmla="*/ 3113314 h 3116040"/>
                <a:gd name="connsiteX4" fmla="*/ 301874 w 8795657"/>
                <a:gd name="connsiteY4" fmla="*/ 3116040 h 3116040"/>
                <a:gd name="connsiteX0" fmla="*/ 8799821 w 8799821"/>
                <a:gd name="connsiteY0" fmla="*/ 225224 h 3116040"/>
                <a:gd name="connsiteX1" fmla="*/ 8795657 w 8799821"/>
                <a:gd name="connsiteY1" fmla="*/ 0 h 3116040"/>
                <a:gd name="connsiteX2" fmla="*/ 0 w 8799821"/>
                <a:gd name="connsiteY2" fmla="*/ 0 h 3116040"/>
                <a:gd name="connsiteX3" fmla="*/ 0 w 8799821"/>
                <a:gd name="connsiteY3" fmla="*/ 3113314 h 3116040"/>
                <a:gd name="connsiteX4" fmla="*/ 301874 w 8799821"/>
                <a:gd name="connsiteY4" fmla="*/ 3116040 h 3116040"/>
                <a:gd name="connsiteX0" fmla="*/ 8799821 w 8799821"/>
                <a:gd name="connsiteY0" fmla="*/ 225224 h 3113353"/>
                <a:gd name="connsiteX1" fmla="*/ 8795657 w 8799821"/>
                <a:gd name="connsiteY1" fmla="*/ 0 h 3113353"/>
                <a:gd name="connsiteX2" fmla="*/ 0 w 8799821"/>
                <a:gd name="connsiteY2" fmla="*/ 0 h 3113353"/>
                <a:gd name="connsiteX3" fmla="*/ 0 w 8799821"/>
                <a:gd name="connsiteY3" fmla="*/ 3113314 h 3113353"/>
                <a:gd name="connsiteX4" fmla="*/ 538285 w 8799821"/>
                <a:gd name="connsiteY4" fmla="*/ 3100029 h 3113353"/>
                <a:gd name="connsiteX0" fmla="*/ 8799821 w 8799821"/>
                <a:gd name="connsiteY0" fmla="*/ 225224 h 3113314"/>
                <a:gd name="connsiteX1" fmla="*/ 8795657 w 8799821"/>
                <a:gd name="connsiteY1" fmla="*/ 0 h 3113314"/>
                <a:gd name="connsiteX2" fmla="*/ 0 w 8799821"/>
                <a:gd name="connsiteY2" fmla="*/ 0 h 3113314"/>
                <a:gd name="connsiteX3" fmla="*/ 0 w 8799821"/>
                <a:gd name="connsiteY3" fmla="*/ 3113314 h 3113314"/>
                <a:gd name="connsiteX4" fmla="*/ 538285 w 8799821"/>
                <a:gd name="connsiteY4" fmla="*/ 3108034 h 3113314"/>
                <a:gd name="connsiteX0" fmla="*/ 8790142 w 8795657"/>
                <a:gd name="connsiteY0" fmla="*/ 354791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0143 w 8795657"/>
                <a:gd name="connsiteY0" fmla="*/ 389342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9822 w 8800103"/>
                <a:gd name="connsiteY0" fmla="*/ 372068 h 3113314"/>
                <a:gd name="connsiteX1" fmla="*/ 8795657 w 8800103"/>
                <a:gd name="connsiteY1" fmla="*/ 0 h 3113314"/>
                <a:gd name="connsiteX2" fmla="*/ 0 w 8800103"/>
                <a:gd name="connsiteY2" fmla="*/ 0 h 3113314"/>
                <a:gd name="connsiteX3" fmla="*/ 0 w 8800103"/>
                <a:gd name="connsiteY3" fmla="*/ 3113314 h 3113314"/>
                <a:gd name="connsiteX4" fmla="*/ 538285 w 8800103"/>
                <a:gd name="connsiteY4" fmla="*/ 3108034 h 3113314"/>
                <a:gd name="connsiteX0" fmla="*/ 8770785 w 8795657"/>
                <a:gd name="connsiteY0" fmla="*/ 372068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9822 w 8800103"/>
                <a:gd name="connsiteY0" fmla="*/ 372068 h 3113314"/>
                <a:gd name="connsiteX1" fmla="*/ 8795657 w 8800103"/>
                <a:gd name="connsiteY1" fmla="*/ 0 h 3113314"/>
                <a:gd name="connsiteX2" fmla="*/ 0 w 8800103"/>
                <a:gd name="connsiteY2" fmla="*/ 0 h 3113314"/>
                <a:gd name="connsiteX3" fmla="*/ 0 w 8800103"/>
                <a:gd name="connsiteY3" fmla="*/ 3113314 h 3113314"/>
                <a:gd name="connsiteX4" fmla="*/ 538285 w 8800103"/>
                <a:gd name="connsiteY4" fmla="*/ 3108034 h 3113314"/>
                <a:gd name="connsiteX0" fmla="*/ 8791024 w 8795657"/>
                <a:gd name="connsiteY0" fmla="*/ 372068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5657" h="3113314">
                  <a:moveTo>
                    <a:pt x="8791024" y="372068"/>
                  </a:moveTo>
                  <a:cubicBezTo>
                    <a:pt x="8792862" y="253804"/>
                    <a:pt x="8793819" y="118264"/>
                    <a:pt x="8795657" y="0"/>
                  </a:cubicBezTo>
                  <a:lnTo>
                    <a:pt x="0" y="0"/>
                  </a:lnTo>
                  <a:lnTo>
                    <a:pt x="0" y="3113314"/>
                  </a:lnTo>
                  <a:lnTo>
                    <a:pt x="538285" y="3108034"/>
                  </a:lnTo>
                </a:path>
              </a:pathLst>
            </a:custGeom>
            <a:noFill/>
            <a:ln w="31750">
              <a:solidFill>
                <a:schemeClr val="accent3"/>
              </a:solidFill>
              <a:headEnd type="oval"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69719A7D-40A3-493E-BA70-B58C002C01E5}"/>
              </a:ext>
            </a:extLst>
          </p:cNvPr>
          <p:cNvGrpSpPr/>
          <p:nvPr/>
        </p:nvGrpSpPr>
        <p:grpSpPr>
          <a:xfrm>
            <a:off x="7262126" y="5025434"/>
            <a:ext cx="753359" cy="1188720"/>
            <a:chOff x="7262126" y="5025434"/>
            <a:chExt cx="753359" cy="1188720"/>
          </a:xfrm>
        </p:grpSpPr>
        <p:sp>
          <p:nvSpPr>
            <p:cNvPr id="41" name="Rectangle 40">
              <a:extLst>
                <a:ext uri="{FF2B5EF4-FFF2-40B4-BE49-F238E27FC236}">
                  <a16:creationId xmlns:a16="http://schemas.microsoft.com/office/drawing/2014/main" id="{7D080543-BA4A-4EF3-8C4B-472188D98626}"/>
                </a:ext>
              </a:extLst>
            </p:cNvPr>
            <p:cNvSpPr/>
            <p:nvPr/>
          </p:nvSpPr>
          <p:spPr>
            <a:xfrm>
              <a:off x="7262126" y="5025434"/>
              <a:ext cx="753359"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89630" numCol="1" spcCol="0" rtlCol="0" fromWordArt="0" anchor="t" anchorCtr="0" forceAA="0" compatLnSpc="1">
              <a:prstTxWarp prst="textNoShape">
                <a:avLst/>
              </a:prstTxWarp>
              <a:noAutofit/>
            </a:bodyPr>
            <a:lstStyle/>
            <a:p>
              <a:pPr algn="ctr" defTabSz="896214">
                <a:lnSpc>
                  <a:spcPct val="90000"/>
                </a:lnSpc>
              </a:pPr>
              <a:endParaRPr lang="en-US" sz="900" b="1" kern="0">
                <a:gradFill>
                  <a:gsLst>
                    <a:gs pos="70796">
                      <a:srgbClr val="282828"/>
                    </a:gs>
                    <a:gs pos="22000">
                      <a:srgbClr val="282828"/>
                    </a:gs>
                  </a:gsLst>
                  <a:lin ang="5400000" scaled="1"/>
                </a:gradFill>
                <a:latin typeface="Segoe UI"/>
                <a:cs typeface="Segoe UI Semibold" panose="020B0702040204020203" pitchFamily="34" charset="0"/>
              </a:endParaRPr>
            </a:p>
            <a:p>
              <a:pPr algn="ctr" defTabSz="896214">
                <a:lnSpc>
                  <a:spcPct val="90000"/>
                </a:lnSpc>
                <a:spcAft>
                  <a:spcPts val="600"/>
                </a:spcAft>
                <a:defRPr/>
              </a:pPr>
              <a:r>
                <a:rPr lang="en-US" sz="900" b="1" kern="0">
                  <a:gradFill>
                    <a:gsLst>
                      <a:gs pos="70796">
                        <a:srgbClr val="282828"/>
                      </a:gs>
                      <a:gs pos="22000">
                        <a:srgbClr val="282828"/>
                      </a:gs>
                    </a:gsLst>
                    <a:lin ang="5400000" scaled="1"/>
                  </a:gradFill>
                  <a:latin typeface="Segoe UI"/>
                  <a:cs typeface="Segoe UI Semibold" panose="020B0702040204020203" pitchFamily="34" charset="0"/>
                </a:rPr>
                <a:t>Humans</a:t>
              </a:r>
            </a:p>
            <a:p>
              <a:pPr algn="ctr" defTabSz="896214">
                <a:lnSpc>
                  <a:spcPct val="90000"/>
                </a:lnSpc>
                <a:defRPr/>
              </a:pPr>
              <a:r>
                <a:rPr lang="en-US" sz="700" b="1" i="1" kern="0">
                  <a:gradFill>
                    <a:gsLst>
                      <a:gs pos="70796">
                        <a:srgbClr val="282828"/>
                      </a:gs>
                      <a:gs pos="22000">
                        <a:srgbClr val="282828"/>
                      </a:gs>
                    </a:gsLst>
                    <a:lin ang="5400000" scaled="1"/>
                  </a:gradFill>
                  <a:latin typeface="Segoe UI Semilight" panose="020B0402040204020203" pitchFamily="34" charset="0"/>
                  <a:cs typeface="Segoe UI Semilight" panose="020B0402040204020203" pitchFamily="34" charset="0"/>
                </a:rPr>
                <a:t>(Threat Hunters, Engineers, </a:t>
              </a:r>
              <a:br>
                <a:rPr lang="en-US" sz="700" b="1" i="1" kern="0">
                  <a:gradFill>
                    <a:gsLst>
                      <a:gs pos="70796">
                        <a:srgbClr val="282828"/>
                      </a:gs>
                      <a:gs pos="22000">
                        <a:srgbClr val="282828"/>
                      </a:gs>
                    </a:gsLst>
                    <a:lin ang="5400000" scaled="1"/>
                  </a:gradFill>
                  <a:latin typeface="Segoe UI Semilight" panose="020B0402040204020203" pitchFamily="34" charset="0"/>
                  <a:cs typeface="Segoe UI Semilight" panose="020B0402040204020203" pitchFamily="34" charset="0"/>
                </a:rPr>
              </a:br>
              <a:r>
                <a:rPr lang="en-US" sz="700" b="1" i="1" kern="0">
                  <a:gradFill>
                    <a:gsLst>
                      <a:gs pos="70796">
                        <a:srgbClr val="282828"/>
                      </a:gs>
                      <a:gs pos="22000">
                        <a:srgbClr val="282828"/>
                      </a:gs>
                    </a:gsLst>
                    <a:lin ang="5400000" scaled="1"/>
                  </a:gradFill>
                  <a:latin typeface="Segoe UI Semilight" panose="020B0402040204020203" pitchFamily="34" charset="0"/>
                  <a:cs typeface="Segoe UI Semilight" panose="020B0402040204020203" pitchFamily="34" charset="0"/>
                </a:rPr>
                <a:t>Data Scientists, </a:t>
              </a:r>
              <a:br>
                <a:rPr lang="en-US" sz="700" b="1" i="1" kern="0">
                  <a:gradFill>
                    <a:gsLst>
                      <a:gs pos="70796">
                        <a:srgbClr val="282828"/>
                      </a:gs>
                      <a:gs pos="22000">
                        <a:srgbClr val="282828"/>
                      </a:gs>
                    </a:gsLst>
                    <a:lin ang="5400000" scaled="1"/>
                  </a:gradFill>
                  <a:latin typeface="Segoe UI Semilight" panose="020B0402040204020203" pitchFamily="34" charset="0"/>
                  <a:cs typeface="Segoe UI Semilight" panose="020B0402040204020203" pitchFamily="34" charset="0"/>
                </a:rPr>
              </a:br>
              <a:r>
                <a:rPr lang="en-US" sz="700" b="1" i="1" kern="0">
                  <a:gradFill>
                    <a:gsLst>
                      <a:gs pos="70796">
                        <a:srgbClr val="282828"/>
                      </a:gs>
                      <a:gs pos="22000">
                        <a:srgbClr val="282828"/>
                      </a:gs>
                    </a:gsLst>
                    <a:lin ang="5400000" scaled="1"/>
                  </a:gradFill>
                  <a:latin typeface="Segoe UI Semilight" panose="020B0402040204020203" pitchFamily="34" charset="0"/>
                  <a:cs typeface="Segoe UI Semilight" panose="020B0402040204020203" pitchFamily="34" charset="0"/>
                </a:rPr>
                <a:t>and more)</a:t>
              </a:r>
            </a:p>
          </p:txBody>
        </p:sp>
        <p:sp>
          <p:nvSpPr>
            <p:cNvPr id="48" name="people_12">
              <a:extLst>
                <a:ext uri="{FF2B5EF4-FFF2-40B4-BE49-F238E27FC236}">
                  <a16:creationId xmlns:a16="http://schemas.microsoft.com/office/drawing/2014/main" id="{228EC9BC-EA3C-4304-9446-D97664787E36}"/>
                </a:ext>
              </a:extLst>
            </p:cNvPr>
            <p:cNvSpPr>
              <a:spLocks noChangeAspect="1" noEditPoints="1"/>
            </p:cNvSpPr>
            <p:nvPr/>
          </p:nvSpPr>
          <p:spPr bwMode="auto">
            <a:xfrm>
              <a:off x="7456335" y="5110134"/>
              <a:ext cx="347430" cy="29641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B37A3F4A-DFF2-496D-85D4-21AD94DA12A3}"/>
              </a:ext>
            </a:extLst>
          </p:cNvPr>
          <p:cNvGrpSpPr/>
          <p:nvPr/>
        </p:nvGrpSpPr>
        <p:grpSpPr>
          <a:xfrm flipV="1">
            <a:off x="8006079" y="2167021"/>
            <a:ext cx="336423" cy="6782324"/>
            <a:chOff x="11633684" y="-289029"/>
            <a:chExt cx="326964" cy="6233927"/>
          </a:xfrm>
        </p:grpSpPr>
        <p:sp>
          <p:nvSpPr>
            <p:cNvPr id="179" name="Freeform 97">
              <a:extLst>
                <a:ext uri="{FF2B5EF4-FFF2-40B4-BE49-F238E27FC236}">
                  <a16:creationId xmlns:a16="http://schemas.microsoft.com/office/drawing/2014/main" id="{EF2DBF6E-FE45-457F-8444-CD83760611A3}"/>
                </a:ext>
              </a:extLst>
            </p:cNvPr>
            <p:cNvSpPr/>
            <p:nvPr/>
          </p:nvSpPr>
          <p:spPr bwMode="auto">
            <a:xfrm>
              <a:off x="11633684" y="2921379"/>
              <a:ext cx="326964" cy="3023519"/>
            </a:xfrm>
            <a:custGeom>
              <a:avLst/>
              <a:gdLst>
                <a:gd name="connsiteX0" fmla="*/ 0 w 1219200"/>
                <a:gd name="connsiteY0" fmla="*/ 206828 h 4212771"/>
                <a:gd name="connsiteX1" fmla="*/ 0 w 1219200"/>
                <a:gd name="connsiteY1" fmla="*/ 0 h 4212771"/>
                <a:gd name="connsiteX2" fmla="*/ 1219200 w 1219200"/>
                <a:gd name="connsiteY2" fmla="*/ 0 h 4212771"/>
                <a:gd name="connsiteX3" fmla="*/ 1219200 w 1219200"/>
                <a:gd name="connsiteY3" fmla="*/ 4212771 h 4212771"/>
                <a:gd name="connsiteX4" fmla="*/ 1012371 w 1219200"/>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1015716 w 1222545"/>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932091 w 1222545"/>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674998 w 1222545"/>
                <a:gd name="connsiteY4" fmla="*/ 4212771 h 4212771"/>
                <a:gd name="connsiteX0" fmla="*/ 1 w 1219201"/>
                <a:gd name="connsiteY0" fmla="*/ 0 h 4212771"/>
                <a:gd name="connsiteX1" fmla="*/ 1219201 w 1219201"/>
                <a:gd name="connsiteY1" fmla="*/ 0 h 4212771"/>
                <a:gd name="connsiteX2" fmla="*/ 1219201 w 1219201"/>
                <a:gd name="connsiteY2" fmla="*/ 4212771 h 4212771"/>
                <a:gd name="connsiteX3" fmla="*/ 671654 w 1219201"/>
                <a:gd name="connsiteY3" fmla="*/ 4212771 h 4212771"/>
                <a:gd name="connsiteX0" fmla="*/ 9240 w 547547"/>
                <a:gd name="connsiteY0" fmla="*/ 0 h 4212771"/>
                <a:gd name="connsiteX1" fmla="*/ 547547 w 547547"/>
                <a:gd name="connsiteY1" fmla="*/ 0 h 4212771"/>
                <a:gd name="connsiteX2" fmla="*/ 547547 w 547547"/>
                <a:gd name="connsiteY2" fmla="*/ 4212771 h 4212771"/>
                <a:gd name="connsiteX3" fmla="*/ 0 w 547547"/>
                <a:gd name="connsiteY3" fmla="*/ 4212771 h 4212771"/>
              </a:gdLst>
              <a:ahLst/>
              <a:cxnLst>
                <a:cxn ang="0">
                  <a:pos x="connsiteX0" y="connsiteY0"/>
                </a:cxn>
                <a:cxn ang="0">
                  <a:pos x="connsiteX1" y="connsiteY1"/>
                </a:cxn>
                <a:cxn ang="0">
                  <a:pos x="connsiteX2" y="connsiteY2"/>
                </a:cxn>
                <a:cxn ang="0">
                  <a:pos x="connsiteX3" y="connsiteY3"/>
                </a:cxn>
              </a:cxnLst>
              <a:rect l="l" t="t" r="r" b="b"/>
              <a:pathLst>
                <a:path w="547547" h="4212771">
                  <a:moveTo>
                    <a:pt x="9240" y="0"/>
                  </a:moveTo>
                  <a:lnTo>
                    <a:pt x="547547" y="0"/>
                  </a:lnTo>
                  <a:lnTo>
                    <a:pt x="547547" y="4212771"/>
                  </a:lnTo>
                  <a:lnTo>
                    <a:pt x="0" y="4212771"/>
                  </a:lnTo>
                </a:path>
              </a:pathLst>
            </a:custGeom>
            <a:noFill/>
            <a:ln w="31750">
              <a:solidFill>
                <a:schemeClr val="accent2"/>
              </a:solidFill>
              <a:headEnd type="oval"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 name="Freeform 98">
              <a:extLst>
                <a:ext uri="{FF2B5EF4-FFF2-40B4-BE49-F238E27FC236}">
                  <a16:creationId xmlns:a16="http://schemas.microsoft.com/office/drawing/2014/main" id="{C8DCE4DB-1AE4-4ADC-A4A7-D0842DDBD257}"/>
                </a:ext>
              </a:extLst>
            </p:cNvPr>
            <p:cNvSpPr/>
            <p:nvPr/>
          </p:nvSpPr>
          <p:spPr bwMode="auto">
            <a:xfrm flipV="1">
              <a:off x="11641562" y="-289029"/>
              <a:ext cx="308615" cy="4808969"/>
            </a:xfrm>
            <a:custGeom>
              <a:avLst/>
              <a:gdLst>
                <a:gd name="connsiteX0" fmla="*/ 0 w 206829"/>
                <a:gd name="connsiteY0" fmla="*/ 0 h 0"/>
                <a:gd name="connsiteX1" fmla="*/ 206829 w 206829"/>
                <a:gd name="connsiteY1" fmla="*/ 0 h 0"/>
              </a:gdLst>
              <a:ahLst/>
              <a:cxnLst>
                <a:cxn ang="0">
                  <a:pos x="connsiteX0" y="connsiteY0"/>
                </a:cxn>
                <a:cxn ang="0">
                  <a:pos x="connsiteX1" y="connsiteY1"/>
                </a:cxn>
              </a:cxnLst>
              <a:rect l="l" t="t" r="r" b="b"/>
              <a:pathLst>
                <a:path w="206829">
                  <a:moveTo>
                    <a:pt x="0" y="0"/>
                  </a:moveTo>
                  <a:lnTo>
                    <a:pt x="206829" y="0"/>
                  </a:lnTo>
                </a:path>
              </a:pathLst>
            </a:custGeom>
            <a:noFill/>
            <a:ln w="31750">
              <a:solidFill>
                <a:schemeClr val="accent2"/>
              </a:solidFill>
              <a:headEnd type="arrow" w="sm" len="sm"/>
              <a:tailEnd type="non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0F3FA927-E142-4889-BA75-2A3967232671}"/>
              </a:ext>
            </a:extLst>
          </p:cNvPr>
          <p:cNvGrpSpPr/>
          <p:nvPr/>
        </p:nvGrpSpPr>
        <p:grpSpPr>
          <a:xfrm>
            <a:off x="4231696" y="4621487"/>
            <a:ext cx="348366" cy="342959"/>
            <a:chOff x="7832549" y="1291154"/>
            <a:chExt cx="432152" cy="432152"/>
          </a:xfrm>
        </p:grpSpPr>
        <p:sp>
          <p:nvSpPr>
            <p:cNvPr id="149" name="Oval 148">
              <a:extLst>
                <a:ext uri="{FF2B5EF4-FFF2-40B4-BE49-F238E27FC236}">
                  <a16:creationId xmlns:a16="http://schemas.microsoft.com/office/drawing/2014/main" id="{F6D6E0B7-58F9-4BC6-9FA9-F81D89615733}"/>
                </a:ext>
              </a:extLst>
            </p:cNvPr>
            <p:cNvSpPr/>
            <p:nvPr/>
          </p:nvSpPr>
          <p:spPr bwMode="auto">
            <a:xfrm>
              <a:off x="7832549" y="1291154"/>
              <a:ext cx="432152" cy="432152"/>
            </a:xfrm>
            <a:prstGeom prst="ellipse">
              <a:avLst/>
            </a:prstGeom>
            <a:solidFill>
              <a:schemeClr val="accent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Freeform 5">
              <a:extLst>
                <a:ext uri="{FF2B5EF4-FFF2-40B4-BE49-F238E27FC236}">
                  <a16:creationId xmlns:a16="http://schemas.microsoft.com/office/drawing/2014/main" id="{872B958D-65EF-4306-AE96-4F7A37CE8A75}"/>
                </a:ext>
              </a:extLst>
            </p:cNvPr>
            <p:cNvSpPr>
              <a:spLocks/>
            </p:cNvSpPr>
            <p:nvPr/>
          </p:nvSpPr>
          <p:spPr bwMode="auto">
            <a:xfrm rot="5400000">
              <a:off x="7945834" y="1407970"/>
              <a:ext cx="203466" cy="200639"/>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2"/>
            </a:solidFill>
            <a:ln w="19050">
              <a:solidFill>
                <a:schemeClr val="bg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262104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outVertical)">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3"/>
                                        </p:tgtEl>
                                        <p:attrNameLst>
                                          <p:attrName>style.visibility</p:attrName>
                                        </p:attrNameLst>
                                      </p:cBhvr>
                                      <p:to>
                                        <p:strVal val="visible"/>
                                      </p:to>
                                    </p:set>
                                    <p:animEffect transition="in" filter="fade">
                                      <p:cBhvr>
                                        <p:cTn id="16" dur="500"/>
                                        <p:tgtEl>
                                          <p:spTgt spid="1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6"/>
                                        </p:tgtEl>
                                        <p:attrNameLst>
                                          <p:attrName>style.visibility</p:attrName>
                                        </p:attrNameLst>
                                      </p:cBhvr>
                                      <p:to>
                                        <p:strVal val="visible"/>
                                      </p:to>
                                    </p:set>
                                    <p:animEffect transition="in" filter="fade">
                                      <p:cBhvr>
                                        <p:cTn id="19" dur="500"/>
                                        <p:tgtEl>
                                          <p:spTgt spid="1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2"/>
                                        </p:tgtEl>
                                        <p:attrNameLst>
                                          <p:attrName>style.visibility</p:attrName>
                                        </p:attrNameLst>
                                      </p:cBhvr>
                                      <p:to>
                                        <p:strVal val="visible"/>
                                      </p:to>
                                    </p:set>
                                    <p:animEffect transition="in" filter="fade">
                                      <p:cBhvr>
                                        <p:cTn id="22" dur="500"/>
                                        <p:tgtEl>
                                          <p:spTgt spid="1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750"/>
                                        <p:tgtEl>
                                          <p:spTgt spid="11"/>
                                        </p:tgtEl>
                                      </p:cBhvr>
                                    </p:animEffect>
                                  </p:childTnLst>
                                </p:cTn>
                              </p:par>
                              <p:par>
                                <p:cTn id="31" presetID="42" presetClass="path" presetSubtype="0" decel="100000" fill="hold" grpId="1" nodeType="withEffect">
                                  <p:stCondLst>
                                    <p:cond delay="0"/>
                                  </p:stCondLst>
                                  <p:childTnLst>
                                    <p:animMotion origin="layout" path="M 1.875E-6 -2.22222E-6 L 1.875E-6 0.04861 " pathEditMode="relative" rAng="0" ptsTypes="AA">
                                      <p:cBhvr>
                                        <p:cTn id="32" dur="500" spd="-100000" fill="hold"/>
                                        <p:tgtEl>
                                          <p:spTgt spid="11"/>
                                        </p:tgtEl>
                                        <p:attrNameLst>
                                          <p:attrName>ppt_x</p:attrName>
                                          <p:attrName>ppt_y</p:attrName>
                                        </p:attrNameLst>
                                      </p:cBhvr>
                                      <p:rCtr x="0" y="2431"/>
                                    </p:animMotion>
                                  </p:childTnLst>
                                </p:cTn>
                              </p:par>
                              <p:par>
                                <p:cTn id="33" presetID="10" presetClass="entr" presetSubtype="0" fill="hold" grpId="0" nodeType="with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fade">
                                      <p:cBhvr>
                                        <p:cTn id="35" dur="500"/>
                                        <p:tgtEl>
                                          <p:spTgt spid="12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6"/>
                                        </p:tgtEl>
                                        <p:attrNameLst>
                                          <p:attrName>style.visibility</p:attrName>
                                        </p:attrNameLst>
                                      </p:cBhvr>
                                      <p:to>
                                        <p:strVal val="visible"/>
                                      </p:to>
                                    </p:set>
                                    <p:animEffect transition="in" filter="fade">
                                      <p:cBhvr>
                                        <p:cTn id="38" dur="500"/>
                                        <p:tgtEl>
                                          <p:spTgt spid="1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4"/>
                                        </p:tgtEl>
                                        <p:attrNameLst>
                                          <p:attrName>style.visibility</p:attrName>
                                        </p:attrNameLst>
                                      </p:cBhvr>
                                      <p:to>
                                        <p:strVal val="visible"/>
                                      </p:to>
                                    </p:set>
                                    <p:animEffect transition="in" filter="fade">
                                      <p:cBhvr>
                                        <p:cTn id="41" dur="500"/>
                                        <p:tgtEl>
                                          <p:spTgt spid="134"/>
                                        </p:tgtEl>
                                      </p:cBhvr>
                                    </p:animEffect>
                                  </p:childTnLst>
                                </p:cTn>
                              </p:par>
                            </p:childTnLst>
                          </p:cTn>
                        </p:par>
                        <p:par>
                          <p:cTn id="42" fill="hold">
                            <p:stCondLst>
                              <p:cond delay="750"/>
                            </p:stCondLst>
                            <p:childTnLst>
                              <p:par>
                                <p:cTn id="43" presetID="10" presetClass="entr" presetSubtype="0"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1250"/>
                            </p:stCondLst>
                            <p:childTnLst>
                              <p:par>
                                <p:cTn id="47" presetID="10" presetClass="entr" presetSubtype="0"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7"/>
                                        </p:tgtEl>
                                        <p:attrNameLst>
                                          <p:attrName>style.visibility</p:attrName>
                                        </p:attrNameLst>
                                      </p:cBhvr>
                                      <p:to>
                                        <p:strVal val="visible"/>
                                      </p:to>
                                    </p:set>
                                    <p:animEffect transition="in" filter="fade">
                                      <p:cBhvr>
                                        <p:cTn id="52" dur="500"/>
                                        <p:tgtEl>
                                          <p:spTgt spid="1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7"/>
                                        </p:tgtEl>
                                        <p:attrNameLst>
                                          <p:attrName>style.visibility</p:attrName>
                                        </p:attrNameLst>
                                      </p:cBhvr>
                                      <p:to>
                                        <p:strVal val="visible"/>
                                      </p:to>
                                    </p:set>
                                    <p:animEffect transition="in" filter="fade">
                                      <p:cBhvr>
                                        <p:cTn id="55" dur="500"/>
                                        <p:tgtEl>
                                          <p:spTgt spid="1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1"/>
                                        </p:tgtEl>
                                        <p:attrNameLst>
                                          <p:attrName>style.visibility</p:attrName>
                                        </p:attrNameLst>
                                      </p:cBhvr>
                                      <p:to>
                                        <p:strVal val="visible"/>
                                      </p:to>
                                    </p:set>
                                    <p:animEffect transition="in" filter="fade">
                                      <p:cBhvr>
                                        <p:cTn id="58" dur="500"/>
                                        <p:tgtEl>
                                          <p:spTgt spid="151"/>
                                        </p:tgtEl>
                                      </p:cBhvr>
                                    </p:animEffect>
                                  </p:childTnLst>
                                </p:cTn>
                              </p:par>
                            </p:childTnLst>
                          </p:cTn>
                        </p:par>
                        <p:par>
                          <p:cTn id="59" fill="hold">
                            <p:stCondLst>
                              <p:cond delay="1750"/>
                            </p:stCondLst>
                            <p:childTnLst>
                              <p:par>
                                <p:cTn id="60" presetID="10" presetClass="entr" presetSubtype="0"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4"/>
                                        </p:tgtEl>
                                        <p:attrNameLst>
                                          <p:attrName>style.visibility</p:attrName>
                                        </p:attrNameLst>
                                      </p:cBhvr>
                                      <p:to>
                                        <p:strVal val="visible"/>
                                      </p:to>
                                    </p:set>
                                    <p:animEffect transition="in" filter="fade">
                                      <p:cBhvr>
                                        <p:cTn id="67" dur="500"/>
                                        <p:tgtEl>
                                          <p:spTgt spid="1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55"/>
                                        </p:tgtEl>
                                        <p:attrNameLst>
                                          <p:attrName>style.visibility</p:attrName>
                                        </p:attrNameLst>
                                      </p:cBhvr>
                                      <p:to>
                                        <p:strVal val="visible"/>
                                      </p:to>
                                    </p:set>
                                    <p:animEffect transition="in" filter="fade">
                                      <p:cBhvr>
                                        <p:cTn id="70" dur="500"/>
                                        <p:tgtEl>
                                          <p:spTgt spid="15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148"/>
                                        </p:tgtEl>
                                        <p:attrNameLst>
                                          <p:attrName>style.visibility</p:attrName>
                                        </p:attrNameLst>
                                      </p:cBhvr>
                                      <p:to>
                                        <p:strVal val="visible"/>
                                      </p:to>
                                    </p:set>
                                    <p:animEffect transition="in" filter="fade">
                                      <p:cBhvr>
                                        <p:cTn id="77" dur="500"/>
                                        <p:tgtEl>
                                          <p:spTgt spid="148"/>
                                        </p:tgtEl>
                                      </p:cBhvr>
                                    </p:animEffect>
                                  </p:childTnLst>
                                </p:cTn>
                              </p:par>
                              <p:par>
                                <p:cTn id="78" presetID="10" presetClass="entr" presetSubtype="0" fill="hold" nodeType="with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fade">
                                      <p:cBhvr>
                                        <p:cTn id="80" dur="750"/>
                                        <p:tgtEl>
                                          <p:spTgt spid="54"/>
                                        </p:tgtEl>
                                      </p:cBhvr>
                                    </p:animEffect>
                                  </p:childTnLst>
                                </p:cTn>
                              </p:par>
                              <p:par>
                                <p:cTn id="81" presetID="64" presetClass="path" presetSubtype="0" accel="50000" decel="50000" fill="hold" nodeType="withEffect">
                                  <p:stCondLst>
                                    <p:cond delay="0"/>
                                  </p:stCondLst>
                                  <p:childTnLst>
                                    <p:animMotion origin="layout" path="M 0.00065 0.06805 L 1.875E-6 3.7037E-6 " pathEditMode="relative" rAng="0" ptsTypes="AA">
                                      <p:cBhvr>
                                        <p:cTn id="82" dur="500" fill="hold"/>
                                        <p:tgtEl>
                                          <p:spTgt spid="54"/>
                                        </p:tgtEl>
                                        <p:attrNameLst>
                                          <p:attrName>ppt_x</p:attrName>
                                          <p:attrName>ppt_y</p:attrName>
                                        </p:attrNameLst>
                                      </p:cBhvr>
                                      <p:rCtr x="-39" y="-3403"/>
                                    </p:animMotion>
                                  </p:childTnLst>
                                </p:cTn>
                              </p:par>
                            </p:childTnLst>
                          </p:cTn>
                        </p:par>
                        <p:par>
                          <p:cTn id="83" fill="hold">
                            <p:stCondLst>
                              <p:cond delay="1250"/>
                            </p:stCondLst>
                            <p:childTnLst>
                              <p:par>
                                <p:cTn id="84" presetID="22" presetClass="entr" presetSubtype="4" fill="hold" nodeType="after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wipe(down)">
                                      <p:cBhvr>
                                        <p:cTn id="86" dur="500"/>
                                        <p:tgtEl>
                                          <p:spTgt spid="21"/>
                                        </p:tgtEl>
                                      </p:cBhvr>
                                    </p:animEffect>
                                  </p:childTnLst>
                                </p:cTn>
                              </p:par>
                            </p:childTnLst>
                          </p:cTn>
                        </p:par>
                        <p:par>
                          <p:cTn id="87" fill="hold">
                            <p:stCondLst>
                              <p:cond delay="1750"/>
                            </p:stCondLst>
                            <p:childTnLst>
                              <p:par>
                                <p:cTn id="88" presetID="10" presetClass="entr" presetSubtype="0" fill="hold" grpId="0" nodeType="afterEffect">
                                  <p:stCondLst>
                                    <p:cond delay="0"/>
                                  </p:stCondLst>
                                  <p:childTnLst>
                                    <p:set>
                                      <p:cBhvr>
                                        <p:cTn id="89" dur="1" fill="hold">
                                          <p:stCondLst>
                                            <p:cond delay="0"/>
                                          </p:stCondLst>
                                        </p:cTn>
                                        <p:tgtEl>
                                          <p:spTgt spid="157"/>
                                        </p:tgtEl>
                                        <p:attrNameLst>
                                          <p:attrName>style.visibility</p:attrName>
                                        </p:attrNameLst>
                                      </p:cBhvr>
                                      <p:to>
                                        <p:strVal val="visible"/>
                                      </p:to>
                                    </p:set>
                                    <p:animEffect transition="in" filter="fade">
                                      <p:cBhvr>
                                        <p:cTn id="90" dur="500"/>
                                        <p:tgtEl>
                                          <p:spTgt spid="15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58"/>
                                        </p:tgtEl>
                                        <p:attrNameLst>
                                          <p:attrName>style.visibility</p:attrName>
                                        </p:attrNameLst>
                                      </p:cBhvr>
                                      <p:to>
                                        <p:strVal val="visible"/>
                                      </p:to>
                                    </p:set>
                                    <p:animEffect transition="in" filter="fade">
                                      <p:cBhvr>
                                        <p:cTn id="93" dur="500"/>
                                        <p:tgtEl>
                                          <p:spTgt spid="15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59"/>
                                        </p:tgtEl>
                                        <p:attrNameLst>
                                          <p:attrName>style.visibility</p:attrName>
                                        </p:attrNameLst>
                                      </p:cBhvr>
                                      <p:to>
                                        <p:strVal val="visible"/>
                                      </p:to>
                                    </p:set>
                                    <p:animEffect transition="in" filter="fade">
                                      <p:cBhvr>
                                        <p:cTn id="96" dur="500"/>
                                        <p:tgtEl>
                                          <p:spTgt spid="159"/>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fade">
                                      <p:cBhvr>
                                        <p:cTn id="101" dur="500"/>
                                        <p:tgtEl>
                                          <p:spTgt spid="16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61"/>
                                        </p:tgtEl>
                                        <p:attrNameLst>
                                          <p:attrName>style.visibility</p:attrName>
                                        </p:attrNameLst>
                                      </p:cBhvr>
                                      <p:to>
                                        <p:strVal val="visible"/>
                                      </p:to>
                                    </p:set>
                                    <p:animEffect transition="in" filter="fade">
                                      <p:cBhvr>
                                        <p:cTn id="104" dur="500"/>
                                        <p:tgtEl>
                                          <p:spTgt spid="16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62"/>
                                        </p:tgtEl>
                                        <p:attrNameLst>
                                          <p:attrName>style.visibility</p:attrName>
                                        </p:attrNameLst>
                                      </p:cBhvr>
                                      <p:to>
                                        <p:strVal val="visible"/>
                                      </p:to>
                                    </p:set>
                                    <p:animEffect transition="in" filter="fade">
                                      <p:cBhvr>
                                        <p:cTn id="107" dur="500"/>
                                        <p:tgtEl>
                                          <p:spTgt spid="162"/>
                                        </p:tgtEl>
                                      </p:cBhvr>
                                    </p:animEffect>
                                  </p:childTnLst>
                                </p:cTn>
                              </p:par>
                            </p:childTnLst>
                          </p:cTn>
                        </p:par>
                        <p:par>
                          <p:cTn id="108" fill="hold">
                            <p:stCondLst>
                              <p:cond delay="500"/>
                            </p:stCondLst>
                            <p:childTnLst>
                              <p:par>
                                <p:cTn id="109" presetID="10" presetClass="entr" presetSubtype="0" fill="hold" nodeType="afterEffect">
                                  <p:stCondLst>
                                    <p:cond delay="0"/>
                                  </p:stCondLst>
                                  <p:childTnLst>
                                    <p:set>
                                      <p:cBhvr>
                                        <p:cTn id="110" dur="1" fill="hold">
                                          <p:stCondLst>
                                            <p:cond delay="0"/>
                                          </p:stCondLst>
                                        </p:cTn>
                                        <p:tgtEl>
                                          <p:spTgt spid="51"/>
                                        </p:tgtEl>
                                        <p:attrNameLst>
                                          <p:attrName>style.visibility</p:attrName>
                                        </p:attrNameLst>
                                      </p:cBhvr>
                                      <p:to>
                                        <p:strVal val="visible"/>
                                      </p:to>
                                    </p:set>
                                    <p:animEffect transition="in" filter="fade">
                                      <p:cBhvr>
                                        <p:cTn id="111" dur="500"/>
                                        <p:tgtEl>
                                          <p:spTgt spid="51"/>
                                        </p:tgtEl>
                                      </p:cBhvr>
                                    </p:animEffect>
                                  </p:childTnLst>
                                </p:cTn>
                              </p:par>
                              <p:par>
                                <p:cTn id="112" presetID="22" presetClass="entr" presetSubtype="4" fill="hold" nodeType="withEffect">
                                  <p:stCondLst>
                                    <p:cond delay="0"/>
                                  </p:stCondLst>
                                  <p:childTnLst>
                                    <p:set>
                                      <p:cBhvr>
                                        <p:cTn id="113" dur="1" fill="hold">
                                          <p:stCondLst>
                                            <p:cond delay="0"/>
                                          </p:stCondLst>
                                        </p:cTn>
                                        <p:tgtEl>
                                          <p:spTgt spid="178"/>
                                        </p:tgtEl>
                                        <p:attrNameLst>
                                          <p:attrName>style.visibility</p:attrName>
                                        </p:attrNameLst>
                                      </p:cBhvr>
                                      <p:to>
                                        <p:strVal val="visible"/>
                                      </p:to>
                                    </p:set>
                                    <p:animEffect transition="in" filter="wipe(down)">
                                      <p:cBhvr>
                                        <p:cTn id="114" dur="500"/>
                                        <p:tgtEl>
                                          <p:spTgt spid="178"/>
                                        </p:tgtEl>
                                      </p:cBhvr>
                                    </p:animEffect>
                                  </p:childTnLst>
                                </p:cTn>
                              </p:par>
                            </p:childTnLst>
                          </p:cTn>
                        </p:par>
                        <p:par>
                          <p:cTn id="115" fill="hold">
                            <p:stCondLst>
                              <p:cond delay="1000"/>
                            </p:stCondLst>
                            <p:childTnLst>
                              <p:par>
                                <p:cTn id="116" presetID="10" presetClass="entr" presetSubtype="0" fill="hold" grpId="0" nodeType="afterEffect">
                                  <p:stCondLst>
                                    <p:cond delay="0"/>
                                  </p:stCondLst>
                                  <p:childTnLst>
                                    <p:set>
                                      <p:cBhvr>
                                        <p:cTn id="117" dur="1" fill="hold">
                                          <p:stCondLst>
                                            <p:cond delay="0"/>
                                          </p:stCondLst>
                                        </p:cTn>
                                        <p:tgtEl>
                                          <p:spTgt spid="183"/>
                                        </p:tgtEl>
                                        <p:attrNameLst>
                                          <p:attrName>style.visibility</p:attrName>
                                        </p:attrNameLst>
                                      </p:cBhvr>
                                      <p:to>
                                        <p:strVal val="visible"/>
                                      </p:to>
                                    </p:set>
                                    <p:animEffect transition="in" filter="fade">
                                      <p:cBhvr>
                                        <p:cTn id="118"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116" grpId="0"/>
      <p:bldP spid="117" grpId="0"/>
      <p:bldP spid="126" grpId="0"/>
      <p:bldP spid="127" grpId="0" animBg="1"/>
      <p:bldP spid="134" grpId="0" animBg="1"/>
      <p:bldP spid="137" grpId="0" animBg="1"/>
      <p:bldP spid="151" grpId="0" animBg="1"/>
      <p:bldP spid="152" grpId="0" animBg="1"/>
      <p:bldP spid="153" grpId="0" animBg="1"/>
      <p:bldP spid="154" grpId="0"/>
      <p:bldP spid="155" grpId="0" animBg="1"/>
      <p:bldP spid="156" grpId="0" animBg="1"/>
      <p:bldP spid="157" grpId="0"/>
      <p:bldP spid="158" grpId="0" animBg="1"/>
      <p:bldP spid="159" grpId="0" animBg="1"/>
      <p:bldP spid="160" grpId="0"/>
      <p:bldP spid="161" grpId="0" animBg="1"/>
      <p:bldP spid="162" grpId="0" animBg="1"/>
      <p:bldP spid="11" grpId="0" animBg="1"/>
      <p:bldP spid="11" grpId="1" animBg="1"/>
      <p:bldP spid="18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1" name="Rectangle: Rounded Corners 380">
            <a:extLst>
              <a:ext uri="{FF2B5EF4-FFF2-40B4-BE49-F238E27FC236}">
                <a16:creationId xmlns:a16="http://schemas.microsoft.com/office/drawing/2014/main" id="{E6DCB061-729C-4E7D-8FFD-19F18162C597}"/>
              </a:ext>
            </a:extLst>
          </p:cNvPr>
          <p:cNvSpPr/>
          <p:nvPr/>
        </p:nvSpPr>
        <p:spPr bwMode="auto">
          <a:xfrm flipH="1">
            <a:off x="11333829" y="1131096"/>
            <a:ext cx="510441" cy="4906865"/>
          </a:xfrm>
          <a:prstGeom prst="roundRect">
            <a:avLst>
              <a:gd name="adj" fmla="val 10583"/>
            </a:avLst>
          </a:prstGeom>
          <a:ln w="19050">
            <a:gradFill>
              <a:gsLst>
                <a:gs pos="27000">
                  <a:schemeClr val="accent3"/>
                </a:gs>
                <a:gs pos="26000">
                  <a:schemeClr val="bg1">
                    <a:alpha val="0"/>
                  </a:schemeClr>
                </a:gs>
              </a:gsLst>
              <a:lin ang="108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8" name="Rectangle 287">
            <a:hlinkClick r:id="rId3" tooltip="The Cloud Adoption Framework (CAF) Security guidance provides lessons learned and methodologies to shape security strategy, roles, architecture, and more for your cloud adoption."/>
            <a:extLst>
              <a:ext uri="{FF2B5EF4-FFF2-40B4-BE49-F238E27FC236}">
                <a16:creationId xmlns:a16="http://schemas.microsoft.com/office/drawing/2014/main" id="{981EDF2A-E4A6-4D07-BAF5-090E0F43DD02}"/>
              </a:ext>
            </a:extLst>
          </p:cNvPr>
          <p:cNvSpPr/>
          <p:nvPr/>
        </p:nvSpPr>
        <p:spPr>
          <a:xfrm>
            <a:off x="5990529" y="430111"/>
            <a:ext cx="5605730" cy="357534"/>
          </a:xfrm>
          <a:prstGeom prst="rect">
            <a:avLst/>
          </a:prstGeom>
          <a:solidFill>
            <a:schemeClr val="accent6"/>
          </a:solidFill>
          <a:ln w="10795" cap="flat" cmpd="sng" algn="ctr">
            <a:noFill/>
            <a:prstDash val="solid"/>
          </a:ln>
          <a:effectLst>
            <a:outerShdw dist="38100" dir="10800000" algn="ctr" rotWithShape="0">
              <a:schemeClr val="tx1">
                <a:lumMod val="75000"/>
                <a:lumOff val="25000"/>
              </a:schemeClr>
            </a:outerShdw>
          </a:effectLst>
        </p:spPr>
        <p:style>
          <a:lnRef idx="2">
            <a:schemeClr val="accent2"/>
          </a:lnRef>
          <a:fillRef idx="1">
            <a:schemeClr val="lt1"/>
          </a:fillRef>
          <a:effectRef idx="0">
            <a:schemeClr val="accent2"/>
          </a:effectRef>
          <a:fontRef idx="minor">
            <a:schemeClr val="dk1"/>
          </a:fontRef>
        </p:style>
        <p:txBody>
          <a:bodyPr vert="horz" wrap="square" lIns="91440" tIns="64008" rIns="91440" bIns="64008" rtlCol="0" anchor="t">
            <a:spAutoFit/>
          </a:bodyPr>
          <a:lstStyle/>
          <a:p>
            <a:pPr marL="0" marR="0" lvl="0" indent="0" algn="l" defTabSz="914367" rtl="0" eaLnBrk="1" fontAlgn="base" latinLnBrk="0" hangingPunct="1">
              <a:lnSpc>
                <a:spcPct val="100000"/>
              </a:lnSpc>
              <a:spcBef>
                <a:spcPts val="0"/>
              </a:spcBef>
              <a:spcAft>
                <a:spcPts val="100"/>
              </a:spcAft>
              <a:buClrTx/>
              <a:buSzTx/>
              <a:buFontTx/>
              <a:buNone/>
              <a:tabLst/>
              <a:defRPr/>
            </a:pPr>
            <a:r>
              <a:rPr kumimoji="0" lang="en-US" sz="8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rPr>
              <a:t>Azure Cloud Adoption Framework (CAF)</a:t>
            </a:r>
          </a:p>
          <a:p>
            <a:pPr marL="0" marR="0" lvl="0" indent="0" algn="l" defTabSz="914367" rtl="0" eaLnBrk="1" fontAlgn="base" latinLnBrk="0" hangingPunct="1">
              <a:lnSpc>
                <a:spcPct val="100000"/>
              </a:lnSpc>
              <a:spcBef>
                <a:spcPts val="0"/>
              </a:spcBef>
              <a:spcAft>
                <a:spcPts val="100"/>
              </a:spcAft>
              <a:buClrTx/>
              <a:buSzTx/>
              <a:buFontTx/>
              <a:buNone/>
              <a:tabLst/>
              <a:defRPr/>
            </a:pPr>
            <a:r>
              <a:rPr kumimoji="0" lang="en-US" sz="6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Guidance on security strategy, planning, roles and responsibilities </a:t>
            </a:r>
            <a:r>
              <a:rPr kumimoji="0" lang="en-US" sz="6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hlinkClick r:id="rId4">
                  <a:extLst>
                    <a:ext uri="{A12FA001-AC4F-418D-AE19-62706E023703}">
                      <ahyp:hlinkClr xmlns:ahyp="http://schemas.microsoft.com/office/drawing/2018/hyperlinkcolor" val="tx"/>
                    </a:ext>
                  </a:extLst>
                </a:hlinkClick>
              </a:rPr>
              <a:t>https://aka.ms/CAF</a:t>
            </a:r>
            <a:r>
              <a:rPr kumimoji="0" lang="en-US" sz="6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rPr>
              <a:t> </a:t>
            </a:r>
          </a:p>
        </p:txBody>
      </p:sp>
      <p:grpSp>
        <p:nvGrpSpPr>
          <p:cNvPr id="54" name="Group 53">
            <a:extLst>
              <a:ext uri="{FF2B5EF4-FFF2-40B4-BE49-F238E27FC236}">
                <a16:creationId xmlns:a16="http://schemas.microsoft.com/office/drawing/2014/main" id="{DBFCACC3-53FF-4D34-9DB1-31F112BAB78E}"/>
              </a:ext>
            </a:extLst>
          </p:cNvPr>
          <p:cNvGrpSpPr/>
          <p:nvPr/>
        </p:nvGrpSpPr>
        <p:grpSpPr>
          <a:xfrm>
            <a:off x="1733669" y="5386809"/>
            <a:ext cx="9862590" cy="1317250"/>
            <a:chOff x="1733669" y="5386809"/>
            <a:chExt cx="9862590" cy="1317250"/>
          </a:xfrm>
        </p:grpSpPr>
        <p:grpSp>
          <p:nvGrpSpPr>
            <p:cNvPr id="52" name="Group 51">
              <a:extLst>
                <a:ext uri="{FF2B5EF4-FFF2-40B4-BE49-F238E27FC236}">
                  <a16:creationId xmlns:a16="http://schemas.microsoft.com/office/drawing/2014/main" id="{C5FC0C59-2322-4E24-9D39-49EA4B35DEDA}"/>
                </a:ext>
              </a:extLst>
            </p:cNvPr>
            <p:cNvGrpSpPr/>
            <p:nvPr/>
          </p:nvGrpSpPr>
          <p:grpSpPr>
            <a:xfrm>
              <a:off x="1824382" y="5386809"/>
              <a:ext cx="9771877" cy="1317250"/>
              <a:chOff x="1824382" y="5386809"/>
              <a:chExt cx="9771877" cy="1317250"/>
            </a:xfrm>
          </p:grpSpPr>
          <p:sp>
            <p:nvSpPr>
              <p:cNvPr id="283" name="Rectangle: Rounded Corners 282">
                <a:hlinkClick r:id="rId5"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2BF642C1-1000-4624-97E9-20AE174905BB}"/>
                  </a:ext>
                </a:extLst>
              </p:cNvPr>
              <p:cNvSpPr/>
              <p:nvPr/>
            </p:nvSpPr>
            <p:spPr bwMode="auto">
              <a:xfrm>
                <a:off x="1824382" y="5386809"/>
                <a:ext cx="9771877" cy="1317250"/>
              </a:xfrm>
              <a:prstGeom prst="roundRect">
                <a:avLst>
                  <a:gd name="adj" fmla="val 0"/>
                </a:avLst>
              </a:prstGeom>
              <a:solidFill>
                <a:srgbClr val="CDEAFF"/>
              </a:solidFill>
              <a:ln>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7C5342F0-75D6-4C34-B13A-9BD19836EEF3}"/>
                  </a:ext>
                </a:extLst>
              </p:cNvPr>
              <p:cNvSpPr/>
              <p:nvPr/>
            </p:nvSpPr>
            <p:spPr>
              <a:xfrm>
                <a:off x="1878805" y="5532481"/>
                <a:ext cx="2191626" cy="289310"/>
              </a:xfrm>
              <a:prstGeom prst="rect">
                <a:avLst/>
              </a:prstGeom>
              <a:noFill/>
              <a:ln>
                <a:noFill/>
              </a:ln>
            </p:spPr>
            <p:txBody>
              <a:bodyPr vert="horz" wrap="none" lIns="91440" tIns="45720" rIns="91440" bIns="27432"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100"/>
                  </a:spcAft>
                  <a:buClrTx/>
                  <a:buSzTx/>
                  <a:buFontTx/>
                  <a:buNone/>
                  <a:tabLst/>
                  <a:defRPr/>
                </a:pPr>
                <a:r>
                  <a:rPr kumimoji="0" lang="en-US" sz="8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Microsoft Sentinel</a:t>
                </a:r>
                <a:br>
                  <a:rPr kumimoji="0" lang="en-US" sz="8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br>
                <a:r>
                  <a:rPr kumimoji="0" lang="en-US" sz="6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Threat detection, investigation, remediation, and hunting</a:t>
                </a:r>
              </a:p>
            </p:txBody>
          </p:sp>
          <p:sp>
            <p:nvSpPr>
              <p:cNvPr id="281" name="TextBox 280">
                <a:extLst>
                  <a:ext uri="{FF2B5EF4-FFF2-40B4-BE49-F238E27FC236}">
                    <a16:creationId xmlns:a16="http://schemas.microsoft.com/office/drawing/2014/main" id="{140295FD-716D-45D2-88EA-920E66F23F88}"/>
                  </a:ext>
                </a:extLst>
              </p:cNvPr>
              <p:cNvSpPr txBox="1"/>
              <p:nvPr/>
            </p:nvSpPr>
            <p:spPr>
              <a:xfrm>
                <a:off x="1971000" y="5851945"/>
                <a:ext cx="3503804" cy="374862"/>
              </a:xfrm>
              <a:prstGeom prst="rect">
                <a:avLst/>
              </a:prstGeom>
              <a:noFill/>
            </p:spPr>
            <p:txBody>
              <a:bodyPr wrap="square" lIns="0" tIns="0" rIns="0" bIns="0" numCol="2" rtlCol="0">
                <a:noAutofit/>
              </a:bodyPr>
              <a:lstStyle/>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120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Incident &amp; Event Management (SIEM)</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120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Orchestration, Automation, and </a:t>
                </a:r>
                <a:br>
                  <a:rPr kumimoji="0" lang="en-US" sz="500" b="0" i="0" u="none" strike="noStrike" kern="120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500" b="0" i="0" u="none" strike="noStrike" kern="120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Remediation (SOAR)</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endParaRPr kumimoji="0" lang="en-US" sz="500" b="0" i="0" u="none" strike="noStrike" kern="120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120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Unified Entity Behavioral Analytics (UEBA)</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120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Machine Learning (ML) &amp; Artificial Intelligence (AI)</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120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Data Lake</a:t>
                </a:r>
              </a:p>
            </p:txBody>
          </p:sp>
        </p:grpSp>
        <p:pic>
          <p:nvPicPr>
            <p:cNvPr id="280" name="Graphic 279">
              <a:extLst>
                <a:ext uri="{FF2B5EF4-FFF2-40B4-BE49-F238E27FC236}">
                  <a16:creationId xmlns:a16="http://schemas.microsoft.com/office/drawing/2014/main" id="{F216CD5B-0725-4F22-BF8D-78A089B6761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733669" y="5583899"/>
              <a:ext cx="188176" cy="188176"/>
            </a:xfrm>
            <a:prstGeom prst="rect">
              <a:avLst/>
            </a:prstGeom>
          </p:spPr>
        </p:pic>
      </p:grpSp>
      <p:grpSp>
        <p:nvGrpSpPr>
          <p:cNvPr id="53" name="Group 52">
            <a:extLst>
              <a:ext uri="{FF2B5EF4-FFF2-40B4-BE49-F238E27FC236}">
                <a16:creationId xmlns:a16="http://schemas.microsoft.com/office/drawing/2014/main" id="{533191A6-0F17-40E9-99BA-1DAE1D90461C}"/>
              </a:ext>
            </a:extLst>
          </p:cNvPr>
          <p:cNvGrpSpPr/>
          <p:nvPr/>
        </p:nvGrpSpPr>
        <p:grpSpPr>
          <a:xfrm>
            <a:off x="1837353" y="1958257"/>
            <a:ext cx="5678379" cy="1181078"/>
            <a:chOff x="1837353" y="1958257"/>
            <a:chExt cx="5678379" cy="1181078"/>
          </a:xfrm>
        </p:grpSpPr>
        <p:sp>
          <p:nvSpPr>
            <p:cNvPr id="376" name="Freeform: Shape 375">
              <a:hlinkClick r:id="rId8"/>
              <a:extLst>
                <a:ext uri="{FF2B5EF4-FFF2-40B4-BE49-F238E27FC236}">
                  <a16:creationId xmlns:a16="http://schemas.microsoft.com/office/drawing/2014/main" id="{9FAFDAA5-8E51-4073-B6AC-6C861C45EFA5}"/>
                </a:ext>
              </a:extLst>
            </p:cNvPr>
            <p:cNvSpPr/>
            <p:nvPr/>
          </p:nvSpPr>
          <p:spPr bwMode="auto">
            <a:xfrm flipH="1">
              <a:off x="1837353" y="1991598"/>
              <a:ext cx="5678379" cy="1147737"/>
            </a:xfrm>
            <a:custGeom>
              <a:avLst/>
              <a:gdLst>
                <a:gd name="connsiteX0" fmla="*/ 4376568 w 5678379"/>
                <a:gd name="connsiteY0" fmla="*/ 0 h 1147737"/>
                <a:gd name="connsiteX1" fmla="*/ 1757330 w 5678379"/>
                <a:gd name="connsiteY1" fmla="*/ 0 h 1147737"/>
                <a:gd name="connsiteX2" fmla="*/ 1757330 w 5678379"/>
                <a:gd name="connsiteY2" fmla="*/ 891705 h 1147737"/>
                <a:gd name="connsiteX3" fmla="*/ 0 w 5678379"/>
                <a:gd name="connsiteY3" fmla="*/ 891705 h 1147737"/>
                <a:gd name="connsiteX4" fmla="*/ 0 w 5678379"/>
                <a:gd name="connsiteY4" fmla="*/ 1147737 h 1147737"/>
                <a:gd name="connsiteX5" fmla="*/ 1757330 w 5678379"/>
                <a:gd name="connsiteY5" fmla="*/ 1147737 h 1147737"/>
                <a:gd name="connsiteX6" fmla="*/ 1787135 w 5678379"/>
                <a:gd name="connsiteY6" fmla="*/ 1147737 h 1147737"/>
                <a:gd name="connsiteX7" fmla="*/ 4339777 w 5678379"/>
                <a:gd name="connsiteY7" fmla="*/ 1147737 h 1147737"/>
                <a:gd name="connsiteX8" fmla="*/ 4376568 w 5678379"/>
                <a:gd name="connsiteY8" fmla="*/ 1147737 h 1147737"/>
                <a:gd name="connsiteX9" fmla="*/ 5678379 w 5678379"/>
                <a:gd name="connsiteY9" fmla="*/ 1147737 h 1147737"/>
                <a:gd name="connsiteX10" fmla="*/ 5678379 w 5678379"/>
                <a:gd name="connsiteY10" fmla="*/ 891705 h 1147737"/>
                <a:gd name="connsiteX11" fmla="*/ 4376568 w 5678379"/>
                <a:gd name="connsiteY11" fmla="*/ 891705 h 11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379" h="1147737">
                  <a:moveTo>
                    <a:pt x="4376568" y="0"/>
                  </a:moveTo>
                  <a:lnTo>
                    <a:pt x="1757330" y="0"/>
                  </a:lnTo>
                  <a:lnTo>
                    <a:pt x="1757330" y="891705"/>
                  </a:lnTo>
                  <a:lnTo>
                    <a:pt x="0" y="891705"/>
                  </a:lnTo>
                  <a:lnTo>
                    <a:pt x="0" y="1147737"/>
                  </a:lnTo>
                  <a:lnTo>
                    <a:pt x="1757330" y="1147737"/>
                  </a:lnTo>
                  <a:lnTo>
                    <a:pt x="1787135" y="1147737"/>
                  </a:lnTo>
                  <a:lnTo>
                    <a:pt x="4339777" y="1147737"/>
                  </a:lnTo>
                  <a:lnTo>
                    <a:pt x="4376568" y="1147737"/>
                  </a:lnTo>
                  <a:lnTo>
                    <a:pt x="5678379" y="1147737"/>
                  </a:lnTo>
                  <a:lnTo>
                    <a:pt x="5678379" y="891705"/>
                  </a:lnTo>
                  <a:lnTo>
                    <a:pt x="4376568" y="891705"/>
                  </a:lnTo>
                  <a:close/>
                </a:path>
              </a:pathLst>
            </a:custGeom>
            <a:solidFill>
              <a:srgbClr val="E6F4FF"/>
            </a:solidFill>
            <a:ln w="9525" cap="rnd">
              <a:solidFill>
                <a:schemeClr val="accent1">
                  <a:lumMod val="75000"/>
                </a:schemeClr>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91440" rIns="0" bIns="91440" numCol="1" rtlCol="0" anchor="t"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endParaRPr kumimoji="0" lang="en-US" sz="800" b="1" i="0" u="none" strike="noStrike" kern="120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BD276D1-2D35-4FB2-AAC2-7BD3AF9B2D43}"/>
                </a:ext>
              </a:extLst>
            </p:cNvPr>
            <p:cNvSpPr/>
            <p:nvPr/>
          </p:nvSpPr>
          <p:spPr>
            <a:xfrm>
              <a:off x="3139164" y="1958257"/>
              <a:ext cx="2589433" cy="339067"/>
            </a:xfrm>
            <a:prstGeom prst="rect">
              <a:avLst/>
            </a:prstGeom>
          </p:spPr>
          <p:txBody>
            <a:bodyPr wrap="square" tIns="64008">
              <a:spAutoFit/>
            </a:bodyPr>
            <a:lstStyle/>
            <a:p>
              <a:pPr marL="0" marR="0" lvl="0" indent="0" algn="l" defTabSz="914367" rtl="0" eaLnBrk="1" fontAlgn="base" latinLnBrk="0" hangingPunct="1">
                <a:lnSpc>
                  <a:spcPct val="100000"/>
                </a:lnSpc>
                <a:spcBef>
                  <a:spcPct val="0"/>
                </a:spcBef>
                <a:spcAft>
                  <a:spcPts val="100"/>
                </a:spcAft>
                <a:buClrTx/>
                <a:buSzTx/>
                <a:buFontTx/>
                <a:buNone/>
                <a:tabLst/>
                <a:defRPr/>
              </a:pPr>
              <a:r>
                <a:rPr kumimoji="0" lang="en-US" sz="8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Zero Trust Access Control</a:t>
              </a:r>
            </a:p>
            <a:p>
              <a:pPr marL="0" marR="0" lvl="0" indent="0" algn="l" defTabSz="914367" rtl="0" eaLnBrk="1" fontAlgn="base" latinLnBrk="0" hangingPunct="1">
                <a:lnSpc>
                  <a:spcPct val="100000"/>
                </a:lnSpc>
                <a:spcBef>
                  <a:spcPct val="0"/>
                </a:spcBef>
                <a:spcAft>
                  <a:spcPts val="100"/>
                </a:spcAft>
                <a:buClrTx/>
                <a:buSzTx/>
                <a:buFontTx/>
                <a:buNone/>
                <a:tabLst/>
                <a:defRPr/>
              </a:pPr>
              <a:r>
                <a:rPr kumimoji="0" lang="en-US" sz="6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Explicit trust validation for users and devices before allowing access</a:t>
              </a:r>
            </a:p>
          </p:txBody>
        </p:sp>
      </p:grpSp>
      <p:grpSp>
        <p:nvGrpSpPr>
          <p:cNvPr id="51" name="Group 50">
            <a:extLst>
              <a:ext uri="{FF2B5EF4-FFF2-40B4-BE49-F238E27FC236}">
                <a16:creationId xmlns:a16="http://schemas.microsoft.com/office/drawing/2014/main" id="{FBABCE94-5A9E-4321-8735-749F2074112F}"/>
              </a:ext>
            </a:extLst>
          </p:cNvPr>
          <p:cNvGrpSpPr/>
          <p:nvPr/>
        </p:nvGrpSpPr>
        <p:grpSpPr>
          <a:xfrm>
            <a:off x="1832280" y="4946234"/>
            <a:ext cx="9771877" cy="363805"/>
            <a:chOff x="1832280" y="4946234"/>
            <a:chExt cx="9771877" cy="363805"/>
          </a:xfrm>
        </p:grpSpPr>
        <p:sp>
          <p:nvSpPr>
            <p:cNvPr id="17" name="Rectangle: Rounded Corners 16">
              <a:hlinkClick r:id="rId9" tooltip="Microsoft Secure Score is a measurement of an organization's security posture. "/>
              <a:extLst>
                <a:ext uri="{FF2B5EF4-FFF2-40B4-BE49-F238E27FC236}">
                  <a16:creationId xmlns:a16="http://schemas.microsoft.com/office/drawing/2014/main" id="{2F27AE58-3A7C-4F67-92BB-8B33ABD62D8D}"/>
                </a:ext>
              </a:extLst>
            </p:cNvPr>
            <p:cNvSpPr/>
            <p:nvPr/>
          </p:nvSpPr>
          <p:spPr bwMode="auto">
            <a:xfrm>
              <a:off x="1832280" y="4946234"/>
              <a:ext cx="9771877" cy="363805"/>
            </a:xfrm>
            <a:prstGeom prst="roundRect">
              <a:avLst>
                <a:gd name="adj" fmla="val 0"/>
              </a:avLst>
            </a:prstGeom>
            <a:solidFill>
              <a:schemeClr val="accent2">
                <a:lumMod val="10000"/>
                <a:lumOff val="90000"/>
              </a:schemeClr>
            </a:solidFill>
            <a:ln>
              <a:solidFill>
                <a:schemeClr val="accent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64008"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Rectangle: Rounded Corners 20">
              <a:extLst>
                <a:ext uri="{FF2B5EF4-FFF2-40B4-BE49-F238E27FC236}">
                  <a16:creationId xmlns:a16="http://schemas.microsoft.com/office/drawing/2014/main" id="{DD441D8C-7E7D-45C5-B81F-34AAD742962D}"/>
                </a:ext>
              </a:extLst>
            </p:cNvPr>
            <p:cNvSpPr/>
            <p:nvPr/>
          </p:nvSpPr>
          <p:spPr bwMode="auto">
            <a:xfrm>
              <a:off x="1878805" y="4968394"/>
              <a:ext cx="1297150" cy="196977"/>
            </a:xfrm>
            <a:prstGeom prst="roundRect">
              <a:avLst>
                <a:gd name="adj" fmla="val 0"/>
              </a:avLst>
            </a:prstGeom>
            <a:noFill/>
            <a:ln>
              <a:noFill/>
            </a:ln>
          </p:spPr>
          <p:txBody>
            <a:bodyPr vert="horz" wrap="none" lIns="91440" tIns="45720" rIns="91440" bIns="27432"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Microsoft Secure Score</a:t>
              </a:r>
              <a:endParaRPr kumimoji="0" lang="en-US" sz="800" b="0" i="0" u="none" strike="noStrike" kern="1200" cap="none" spc="0" normalizeH="0" baseline="0" noProof="0">
                <a:ln>
                  <a:noFill/>
                </a:ln>
                <a:gradFill>
                  <a:gsLst>
                    <a:gs pos="34000">
                      <a:srgbClr val="1A1A1A"/>
                    </a:gs>
                    <a:gs pos="64000">
                      <a:srgbClr val="1A1A1A"/>
                    </a:gs>
                  </a:gsLst>
                  <a:lin ang="5400000" scaled="1"/>
                </a:gradFill>
                <a:effectLst/>
                <a:uLnTx/>
                <a:uFillTx/>
                <a:latin typeface="Segoe UI Semibold"/>
                <a:ea typeface="+mn-ea"/>
                <a:cs typeface="+mn-cs"/>
              </a:endParaRPr>
            </a:p>
          </p:txBody>
        </p:sp>
      </p:grpSp>
      <p:sp>
        <p:nvSpPr>
          <p:cNvPr id="8" name="Title 7">
            <a:extLst>
              <a:ext uri="{FF2B5EF4-FFF2-40B4-BE49-F238E27FC236}">
                <a16:creationId xmlns:a16="http://schemas.microsoft.com/office/drawing/2014/main" id="{BEF80EFB-182E-4EBF-95E6-5B3C4F37B6C6}"/>
              </a:ext>
            </a:extLst>
          </p:cNvPr>
          <p:cNvSpPr>
            <a:spLocks noGrp="1"/>
          </p:cNvSpPr>
          <p:nvPr>
            <p:ph type="title"/>
          </p:nvPr>
        </p:nvSpPr>
        <p:spPr>
          <a:xfrm>
            <a:off x="364576" y="580519"/>
            <a:ext cx="4436805" cy="307777"/>
          </a:xfrm>
        </p:spPr>
        <p:txBody>
          <a:bodyPr/>
          <a:lstStyle/>
          <a:p>
            <a:r>
              <a:rPr lang="en-US" sz="2000"/>
              <a:t>Native Security for Azure</a:t>
            </a:r>
          </a:p>
        </p:txBody>
      </p:sp>
      <p:pic>
        <p:nvPicPr>
          <p:cNvPr id="106" name="Picture 105">
            <a:extLst>
              <a:ext uri="{FF2B5EF4-FFF2-40B4-BE49-F238E27FC236}">
                <a16:creationId xmlns:a16="http://schemas.microsoft.com/office/drawing/2014/main" id="{CA4AF04E-4225-4A67-B370-6FE431174CAA}"/>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bwMode="invGray">
          <a:xfrm>
            <a:off x="364576" y="294973"/>
            <a:ext cx="708541" cy="151779"/>
          </a:xfrm>
          <a:prstGeom prst="rect">
            <a:avLst/>
          </a:prstGeom>
        </p:spPr>
      </p:pic>
      <p:sp>
        <p:nvSpPr>
          <p:cNvPr id="110" name="Title 7">
            <a:extLst>
              <a:ext uri="{FF2B5EF4-FFF2-40B4-BE49-F238E27FC236}">
                <a16:creationId xmlns:a16="http://schemas.microsoft.com/office/drawing/2014/main" id="{8373338F-1AAC-465A-81FF-153CF6FEF669}"/>
              </a:ext>
            </a:extLst>
          </p:cNvPr>
          <p:cNvSpPr txBox="1">
            <a:spLocks/>
          </p:cNvSpPr>
          <p:nvPr/>
        </p:nvSpPr>
        <p:spPr>
          <a:xfrm>
            <a:off x="364576" y="932990"/>
            <a:ext cx="3705856" cy="323165"/>
          </a:xfrm>
          <a:prstGeom prst="rect">
            <a:avLst/>
          </a:prstGeom>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4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End-to-End capabilities that apply Zero Trust principles </a:t>
            </a:r>
            <a:br>
              <a:rPr kumimoji="0" lang="en-US" sz="105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br>
            <a:r>
              <a:rPr kumimoji="0" lang="en-US" sz="105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to Infrastructure &amp; Platform as a Service (IaaS &amp; PaaS)</a:t>
            </a:r>
          </a:p>
        </p:txBody>
      </p:sp>
      <p:sp>
        <p:nvSpPr>
          <p:cNvPr id="387" name="Rectangle 386">
            <a:extLst>
              <a:ext uri="{FF2B5EF4-FFF2-40B4-BE49-F238E27FC236}">
                <a16:creationId xmlns:a16="http://schemas.microsoft.com/office/drawing/2014/main" id="{C98B885E-7601-4A30-BBD0-4B028A35AD2C}"/>
              </a:ext>
            </a:extLst>
          </p:cNvPr>
          <p:cNvSpPr/>
          <p:nvPr/>
        </p:nvSpPr>
        <p:spPr>
          <a:xfrm>
            <a:off x="538309" y="2909038"/>
            <a:ext cx="1118140" cy="261610"/>
          </a:xfrm>
          <a:prstGeom prst="rect">
            <a:avLst/>
          </a:prstGeom>
        </p:spPr>
        <p:txBody>
          <a:bodyPr wrap="square" lIns="0">
            <a:spAutoFit/>
          </a:bodyPr>
          <a:lstStyle/>
          <a:p>
            <a:pPr marL="0" marR="0" lvl="0" indent="0" algn="l" defTabSz="2194481" rtl="0" eaLnBrk="1" fontAlgn="auto" latinLnBrk="0" hangingPunct="1">
              <a:lnSpc>
                <a:spcPct val="100000"/>
              </a:lnSpc>
              <a:spcBef>
                <a:spcPts val="0"/>
              </a:spcBef>
              <a:spcAft>
                <a:spcPts val="0"/>
              </a:spcAft>
              <a:buClrTx/>
              <a:buSzTx/>
              <a:buFontTx/>
              <a:buNone/>
              <a:tabLst/>
              <a:defRPr/>
            </a:pPr>
            <a:r>
              <a:rPr kumimoji="0" lang="en-US" sz="55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a:ea typeface="+mn-ea"/>
                <a:cs typeface="Segoe UI" panose="020B0502040204020203" pitchFamily="34" charset="0"/>
              </a:rPr>
              <a:t>Full Time Employees, Partners, and/or outsourced providers</a:t>
            </a:r>
          </a:p>
        </p:txBody>
      </p:sp>
      <p:grpSp>
        <p:nvGrpSpPr>
          <p:cNvPr id="61" name="Group 60">
            <a:extLst>
              <a:ext uri="{FF2B5EF4-FFF2-40B4-BE49-F238E27FC236}">
                <a16:creationId xmlns:a16="http://schemas.microsoft.com/office/drawing/2014/main" id="{4A8710AF-C112-4B28-8A0C-3739A09DD33D}"/>
              </a:ext>
            </a:extLst>
          </p:cNvPr>
          <p:cNvGrpSpPr/>
          <p:nvPr/>
        </p:nvGrpSpPr>
        <p:grpSpPr>
          <a:xfrm>
            <a:off x="3175955" y="1432216"/>
            <a:ext cx="2578476" cy="506872"/>
            <a:chOff x="3175955" y="1432216"/>
            <a:chExt cx="2578476" cy="506872"/>
          </a:xfrm>
        </p:grpSpPr>
        <p:sp>
          <p:nvSpPr>
            <p:cNvPr id="366" name="Rectangle 365">
              <a:hlinkClick r:id="rId11"/>
              <a:extLst>
                <a:ext uri="{FF2B5EF4-FFF2-40B4-BE49-F238E27FC236}">
                  <a16:creationId xmlns:a16="http://schemas.microsoft.com/office/drawing/2014/main" id="{CFCAE859-6D3F-4F73-A666-BC22A9C1EDE2}"/>
                </a:ext>
              </a:extLst>
            </p:cNvPr>
            <p:cNvSpPr/>
            <p:nvPr/>
          </p:nvSpPr>
          <p:spPr>
            <a:xfrm>
              <a:off x="3175955" y="1432216"/>
              <a:ext cx="2578476" cy="506872"/>
            </a:xfrm>
            <a:prstGeom prst="rect">
              <a:avLst/>
            </a:prstGeom>
            <a:solidFill>
              <a:srgbClr val="E6F4FF"/>
            </a:solidFill>
            <a:ln w="10795" cap="flat" cmpd="sng" algn="ctr">
              <a:noFill/>
              <a:prstDash val="solid"/>
            </a:ln>
            <a:effectLst>
              <a:outerShdw dist="38100" dir="10800000" algn="ctr" rotWithShape="0">
                <a:srgbClr val="005A9F"/>
              </a:outerShdw>
            </a:effectLst>
          </p:spPr>
          <p:style>
            <a:lnRef idx="2">
              <a:schemeClr val="accent2"/>
            </a:lnRef>
            <a:fillRef idx="1">
              <a:schemeClr val="lt1"/>
            </a:fillRef>
            <a:effectRef idx="0">
              <a:schemeClr val="accent2"/>
            </a:effectRef>
            <a:fontRef idx="minor">
              <a:schemeClr val="dk1"/>
            </a:fontRef>
          </p:style>
          <p:txBody>
            <a:bodyPr vert="horz" wrap="square" lIns="45720" tIns="36576" rIns="45720" bIns="36576" rtlCol="0" anchor="t" anchorCtr="0">
              <a:noAutofit/>
            </a:bodyPr>
            <a:lstStyle/>
            <a:p>
              <a:pPr marL="0" marR="0" lvl="0" indent="0" algn="l" defTabSz="914367" rtl="0" eaLnBrk="1" fontAlgn="base" latinLnBrk="0" hangingPunct="1">
                <a:lnSpc>
                  <a:spcPct val="100000"/>
                </a:lnSpc>
                <a:spcBef>
                  <a:spcPts val="0"/>
                </a:spcBef>
                <a:spcAft>
                  <a:spcPts val="200"/>
                </a:spcAft>
                <a:buClrTx/>
                <a:buSzTx/>
                <a:buFontTx/>
                <a:buNone/>
                <a:tabLst/>
                <a:defRPr/>
              </a:pPr>
              <a:r>
                <a:rPr kumimoji="0" lang="en-US" sz="7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Azure AD Identity Governance </a:t>
              </a:r>
            </a:p>
          </p:txBody>
        </p:sp>
        <p:sp>
          <p:nvSpPr>
            <p:cNvPr id="322" name="TextBox 321">
              <a:extLst>
                <a:ext uri="{FF2B5EF4-FFF2-40B4-BE49-F238E27FC236}">
                  <a16:creationId xmlns:a16="http://schemas.microsoft.com/office/drawing/2014/main" id="{09A670A5-C638-4C97-A335-5AC45857E424}"/>
                </a:ext>
              </a:extLst>
            </p:cNvPr>
            <p:cNvSpPr txBox="1"/>
            <p:nvPr/>
          </p:nvSpPr>
          <p:spPr>
            <a:xfrm>
              <a:off x="3223528" y="1622959"/>
              <a:ext cx="2369612" cy="246856"/>
            </a:xfrm>
            <a:prstGeom prst="rect">
              <a:avLst/>
            </a:prstGeom>
            <a:noFill/>
          </p:spPr>
          <p:txBody>
            <a:bodyPr wrap="square" lIns="0" tIns="0" rIns="0" bIns="0" numCol="2" spcCol="0" rtlCol="0">
              <a:noAutofit/>
            </a:bodyPr>
            <a:lstStyle/>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120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Automated User Provisioning</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120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Entitlement Management</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120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Access Reviews</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120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Privileged Identity Management (PIM) </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120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Terms of Use</a:t>
              </a:r>
            </a:p>
          </p:txBody>
        </p:sp>
      </p:grpSp>
      <p:sp>
        <p:nvSpPr>
          <p:cNvPr id="417" name="Rectangle 416">
            <a:extLst>
              <a:ext uri="{FF2B5EF4-FFF2-40B4-BE49-F238E27FC236}">
                <a16:creationId xmlns:a16="http://schemas.microsoft.com/office/drawing/2014/main" id="{CC0CCFB4-40CF-40E1-819C-F9374502855D}"/>
              </a:ext>
            </a:extLst>
          </p:cNvPr>
          <p:cNvSpPr/>
          <p:nvPr/>
        </p:nvSpPr>
        <p:spPr>
          <a:xfrm>
            <a:off x="4585190" y="2456994"/>
            <a:ext cx="914400" cy="212366"/>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Privileged Identity </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Management (PIM) </a:t>
            </a:r>
          </a:p>
        </p:txBody>
      </p:sp>
      <p:sp>
        <p:nvSpPr>
          <p:cNvPr id="418" name="Rectangle 417">
            <a:hlinkClick r:id="rId1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18DF5F1-0FC5-4A47-8B1C-FC5CE96EFB8B}"/>
              </a:ext>
            </a:extLst>
          </p:cNvPr>
          <p:cNvSpPr/>
          <p:nvPr/>
        </p:nvSpPr>
        <p:spPr>
          <a:xfrm>
            <a:off x="4585190" y="2693023"/>
            <a:ext cx="914400" cy="143116"/>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36576"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Identity Protection</a:t>
            </a:r>
          </a:p>
        </p:txBody>
      </p:sp>
      <p:grpSp>
        <p:nvGrpSpPr>
          <p:cNvPr id="20" name="Group 19">
            <a:extLst>
              <a:ext uri="{FF2B5EF4-FFF2-40B4-BE49-F238E27FC236}">
                <a16:creationId xmlns:a16="http://schemas.microsoft.com/office/drawing/2014/main" id="{45079652-2AC2-4788-AC32-5E450EA7920B}"/>
              </a:ext>
            </a:extLst>
          </p:cNvPr>
          <p:cNvGrpSpPr/>
          <p:nvPr/>
        </p:nvGrpSpPr>
        <p:grpSpPr>
          <a:xfrm>
            <a:off x="3347690" y="2386790"/>
            <a:ext cx="1008492" cy="692452"/>
            <a:chOff x="3259192" y="2255594"/>
            <a:chExt cx="1008492" cy="692452"/>
          </a:xfrm>
        </p:grpSpPr>
        <p:sp>
          <p:nvSpPr>
            <p:cNvPr id="324" name="Rectangle 323">
              <a:extLst>
                <a:ext uri="{FF2B5EF4-FFF2-40B4-BE49-F238E27FC236}">
                  <a16:creationId xmlns:a16="http://schemas.microsoft.com/office/drawing/2014/main" id="{B1FDDC21-0271-40B3-87F6-314434168CCD}"/>
                </a:ext>
              </a:extLst>
            </p:cNvPr>
            <p:cNvSpPr/>
            <p:nvPr/>
          </p:nvSpPr>
          <p:spPr bwMode="auto">
            <a:xfrm>
              <a:off x="3259192" y="2255594"/>
              <a:ext cx="1008492" cy="692452"/>
            </a:xfrm>
            <a:prstGeom prst="rect">
              <a:avLst/>
            </a:prstGeom>
            <a:noFill/>
            <a:ln w="9525" cap="rnd">
              <a:solidFill>
                <a:schemeClr val="accent1">
                  <a:lumMod val="75000"/>
                </a:schemeClr>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36576" numCol="1" rtlCol="0" anchor="t" anchorCtr="0" compatLnSpc="1">
              <a:prstTxWarp prst="textNoShape">
                <a:avLst/>
              </a:prstTxWarp>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MFA and Passwordless</a:t>
              </a:r>
            </a:p>
          </p:txBody>
        </p:sp>
        <p:sp>
          <p:nvSpPr>
            <p:cNvPr id="325" name="Rectangle 324">
              <a:hlinkClick r:id="rId13"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570F1E45-852D-4172-ADD6-F50B21E5F8A0}"/>
                </a:ext>
              </a:extLst>
            </p:cNvPr>
            <p:cNvSpPr/>
            <p:nvPr/>
          </p:nvSpPr>
          <p:spPr>
            <a:xfrm>
              <a:off x="3306238" y="2428178"/>
              <a:ext cx="914400" cy="143116"/>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MFA</a:t>
              </a:r>
            </a:p>
          </p:txBody>
        </p:sp>
        <p:sp>
          <p:nvSpPr>
            <p:cNvPr id="326" name="Rectangle 325">
              <a:hlinkClick r:id="rId14"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3A70A6C5-923E-492F-A315-C39CA2462EB4}"/>
                </a:ext>
              </a:extLst>
            </p:cNvPr>
            <p:cNvSpPr/>
            <p:nvPr/>
          </p:nvSpPr>
          <p:spPr>
            <a:xfrm>
              <a:off x="3306238" y="2594438"/>
              <a:ext cx="914400" cy="143116"/>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Windows Hello</a:t>
              </a:r>
            </a:p>
          </p:txBody>
        </p:sp>
        <p:sp>
          <p:nvSpPr>
            <p:cNvPr id="328" name="Rectangle 327">
              <a:extLst>
                <a:ext uri="{FF2B5EF4-FFF2-40B4-BE49-F238E27FC236}">
                  <a16:creationId xmlns:a16="http://schemas.microsoft.com/office/drawing/2014/main" id="{48120ADA-947B-4FED-856A-125228F32B9E}"/>
                </a:ext>
              </a:extLst>
            </p:cNvPr>
            <p:cNvSpPr/>
            <p:nvPr/>
          </p:nvSpPr>
          <p:spPr>
            <a:xfrm>
              <a:off x="3306238" y="2763082"/>
              <a:ext cx="914400" cy="143116"/>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Existing MFA</a:t>
              </a:r>
            </a:p>
          </p:txBody>
        </p:sp>
      </p:grpSp>
      <p:grpSp>
        <p:nvGrpSpPr>
          <p:cNvPr id="99" name="Group 98">
            <a:extLst>
              <a:ext uri="{FF2B5EF4-FFF2-40B4-BE49-F238E27FC236}">
                <a16:creationId xmlns:a16="http://schemas.microsoft.com/office/drawing/2014/main" id="{761056D2-C86C-4400-BD82-850A31F4CAEF}"/>
              </a:ext>
            </a:extLst>
          </p:cNvPr>
          <p:cNvGrpSpPr/>
          <p:nvPr/>
        </p:nvGrpSpPr>
        <p:grpSpPr>
          <a:xfrm>
            <a:off x="4585190" y="2859801"/>
            <a:ext cx="914400" cy="222741"/>
            <a:chOff x="4938132" y="2655941"/>
            <a:chExt cx="458600" cy="111711"/>
          </a:xfrm>
        </p:grpSpPr>
        <p:sp>
          <p:nvSpPr>
            <p:cNvPr id="419" name="Rectangle 418">
              <a:hlinkClick r:id="rId15"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7A2FF551-2AB6-4586-B056-091B287451C9}"/>
                </a:ext>
              </a:extLst>
            </p:cNvPr>
            <p:cNvSpPr/>
            <p:nvPr/>
          </p:nvSpPr>
          <p:spPr>
            <a:xfrm>
              <a:off x="4938132" y="2655941"/>
              <a:ext cx="458600" cy="111711"/>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Conditional Access</a:t>
              </a:r>
            </a:p>
          </p:txBody>
        </p:sp>
        <p:grpSp>
          <p:nvGrpSpPr>
            <p:cNvPr id="318" name="Group 317">
              <a:extLst>
                <a:ext uri="{FF2B5EF4-FFF2-40B4-BE49-F238E27FC236}">
                  <a16:creationId xmlns:a16="http://schemas.microsoft.com/office/drawing/2014/main" id="{BFDDC397-00CB-4773-979B-3F96603F1B23}"/>
                </a:ext>
              </a:extLst>
            </p:cNvPr>
            <p:cNvGrpSpPr/>
            <p:nvPr/>
          </p:nvGrpSpPr>
          <p:grpSpPr>
            <a:xfrm>
              <a:off x="5254876" y="2670934"/>
              <a:ext cx="129425" cy="86794"/>
              <a:chOff x="4373349" y="2460877"/>
              <a:chExt cx="874087" cy="586170"/>
            </a:xfrm>
            <a:solidFill>
              <a:schemeClr val="accent1">
                <a:lumMod val="75000"/>
              </a:schemeClr>
            </a:solidFill>
          </p:grpSpPr>
          <p:sp>
            <p:nvSpPr>
              <p:cNvPr id="319" name="Flowchart: Decision 318">
                <a:extLst>
                  <a:ext uri="{FF2B5EF4-FFF2-40B4-BE49-F238E27FC236}">
                    <a16:creationId xmlns:a16="http://schemas.microsoft.com/office/drawing/2014/main" id="{A4459153-DF0C-4C98-9D1F-CC161DE19579}"/>
                  </a:ext>
                </a:extLst>
              </p:cNvPr>
              <p:cNvSpPr/>
              <p:nvPr/>
            </p:nvSpPr>
            <p:spPr bwMode="auto">
              <a:xfrm>
                <a:off x="4373349" y="2460877"/>
                <a:ext cx="874087" cy="586170"/>
              </a:xfrm>
              <a:prstGeom prst="flowChartDecision">
                <a:avLst/>
              </a:prstGeom>
              <a:solidFill>
                <a:schemeClr val="bg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0" name="Rectangle 319">
                <a:extLst>
                  <a:ext uri="{FF2B5EF4-FFF2-40B4-BE49-F238E27FC236}">
                    <a16:creationId xmlns:a16="http://schemas.microsoft.com/office/drawing/2014/main" id="{4C3C6AAE-2D66-4FB4-B6AE-E5984D6F2F3A}"/>
                  </a:ext>
                </a:extLst>
              </p:cNvPr>
              <p:cNvSpPr/>
              <p:nvPr/>
            </p:nvSpPr>
            <p:spPr bwMode="auto">
              <a:xfrm>
                <a:off x="4716226" y="2732994"/>
                <a:ext cx="290367" cy="457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3" name="Group 322">
                <a:extLst>
                  <a:ext uri="{FF2B5EF4-FFF2-40B4-BE49-F238E27FC236}">
                    <a16:creationId xmlns:a16="http://schemas.microsoft.com/office/drawing/2014/main" id="{5F446EAC-6A0C-4471-BBC7-A8AE238BD484}"/>
                  </a:ext>
                </a:extLst>
              </p:cNvPr>
              <p:cNvGrpSpPr/>
              <p:nvPr/>
            </p:nvGrpSpPr>
            <p:grpSpPr>
              <a:xfrm>
                <a:off x="4716222" y="2654086"/>
                <a:ext cx="246313" cy="202205"/>
                <a:chOff x="4622118" y="2627073"/>
                <a:chExt cx="318418" cy="202205"/>
              </a:xfrm>
              <a:grpFill/>
            </p:grpSpPr>
            <p:sp>
              <p:nvSpPr>
                <p:cNvPr id="339" name="Rectangle 338">
                  <a:extLst>
                    <a:ext uri="{FF2B5EF4-FFF2-40B4-BE49-F238E27FC236}">
                      <a16:creationId xmlns:a16="http://schemas.microsoft.com/office/drawing/2014/main" id="{7032B050-DA67-4CA7-BBE2-00F8F2A00023}"/>
                    </a:ext>
                  </a:extLst>
                </p:cNvPr>
                <p:cNvSpPr/>
                <p:nvPr/>
              </p:nvSpPr>
              <p:spPr bwMode="auto">
                <a:xfrm>
                  <a:off x="4622127" y="2627073"/>
                  <a:ext cx="290370" cy="457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Rectangle 385">
                  <a:extLst>
                    <a:ext uri="{FF2B5EF4-FFF2-40B4-BE49-F238E27FC236}">
                      <a16:creationId xmlns:a16="http://schemas.microsoft.com/office/drawing/2014/main" id="{53B1FB2E-3994-4ED1-983F-988743ECD9E0}"/>
                    </a:ext>
                  </a:extLst>
                </p:cNvPr>
                <p:cNvSpPr/>
                <p:nvPr/>
              </p:nvSpPr>
              <p:spPr bwMode="auto">
                <a:xfrm>
                  <a:off x="4622118" y="2783562"/>
                  <a:ext cx="318418" cy="457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7" name="Oval 326">
                <a:extLst>
                  <a:ext uri="{FF2B5EF4-FFF2-40B4-BE49-F238E27FC236}">
                    <a16:creationId xmlns:a16="http://schemas.microsoft.com/office/drawing/2014/main" id="{C797970A-6D9A-4FC6-9B84-0455051ECCA5}"/>
                  </a:ext>
                </a:extLst>
              </p:cNvPr>
              <p:cNvSpPr/>
              <p:nvPr/>
            </p:nvSpPr>
            <p:spPr bwMode="auto">
              <a:xfrm>
                <a:off x="4637811" y="2654596"/>
                <a:ext cx="49297" cy="457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Oval 329">
                <a:extLst>
                  <a:ext uri="{FF2B5EF4-FFF2-40B4-BE49-F238E27FC236}">
                    <a16:creationId xmlns:a16="http://schemas.microsoft.com/office/drawing/2014/main" id="{44563CA2-A51F-4301-817B-64C2ACA34740}"/>
                  </a:ext>
                </a:extLst>
              </p:cNvPr>
              <p:cNvSpPr/>
              <p:nvPr/>
            </p:nvSpPr>
            <p:spPr bwMode="auto">
              <a:xfrm>
                <a:off x="4639890" y="2815016"/>
                <a:ext cx="49297" cy="457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3" name="Oval 332">
                <a:extLst>
                  <a:ext uri="{FF2B5EF4-FFF2-40B4-BE49-F238E27FC236}">
                    <a16:creationId xmlns:a16="http://schemas.microsoft.com/office/drawing/2014/main" id="{C4F499DD-1F19-4876-B341-B8D864EB3EA9}"/>
                  </a:ext>
                </a:extLst>
              </p:cNvPr>
              <p:cNvSpPr/>
              <p:nvPr/>
            </p:nvSpPr>
            <p:spPr bwMode="auto">
              <a:xfrm>
                <a:off x="4639890" y="2731876"/>
                <a:ext cx="49297" cy="457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85" name="Rectangle 284">
            <a:hlinkClick r:id="rId16" tooltip="Azure Resource Manager (ARM) is the deployment and management service for Azure that enables visibility and policy enforcement over creation, update, and deletion of resources in Azure. "/>
            <a:extLst>
              <a:ext uri="{FF2B5EF4-FFF2-40B4-BE49-F238E27FC236}">
                <a16:creationId xmlns:a16="http://schemas.microsoft.com/office/drawing/2014/main" id="{4EF04220-10B4-4DB9-8D05-C09487C5CCE1}"/>
              </a:ext>
            </a:extLst>
          </p:cNvPr>
          <p:cNvSpPr/>
          <p:nvPr/>
        </p:nvSpPr>
        <p:spPr>
          <a:xfrm>
            <a:off x="5990866" y="834470"/>
            <a:ext cx="5606003" cy="732495"/>
          </a:xfrm>
          <a:prstGeom prst="rect">
            <a:avLst/>
          </a:prstGeom>
          <a:solidFill>
            <a:srgbClr val="A2F4A2"/>
          </a:solidFill>
          <a:ln w="9525" cap="flat" cmpd="sng" algn="ctr">
            <a:solidFill>
              <a:schemeClr val="accent3"/>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91440" tIns="64008" rIns="0" bIns="45720" rtlCol="0" anchor="t">
            <a:noAutofit/>
          </a:bodyPr>
          <a:lstStyle/>
          <a:p>
            <a:pPr marL="0" marR="0" lvl="0" indent="0" algn="l" defTabSz="914367" rtl="0" eaLnBrk="1" fontAlgn="base" latinLnBrk="0" hangingPunct="1">
              <a:lnSpc>
                <a:spcPct val="100000"/>
              </a:lnSpc>
              <a:spcBef>
                <a:spcPts val="0"/>
              </a:spcBef>
              <a:spcAft>
                <a:spcPts val="100"/>
              </a:spcAft>
              <a:buClrTx/>
              <a:buSzTx/>
              <a:buFontTx/>
              <a:buNone/>
              <a:tabLst/>
              <a:defRPr/>
            </a:pPr>
            <a:r>
              <a:rPr kumimoji="0" lang="en-US" sz="8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rPr>
              <a:t>Management Plane Security </a:t>
            </a:r>
            <a:br>
              <a:rPr kumimoji="0" lang="en-US" sz="6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6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Platform provided s</a:t>
            </a:r>
            <a:r>
              <a:rPr kumimoji="0" lang="en-US" sz="6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ecurity guardrails, governance, policy, and more</a:t>
            </a:r>
          </a:p>
        </p:txBody>
      </p:sp>
      <p:sp>
        <p:nvSpPr>
          <p:cNvPr id="462" name="Rectangle: Rounded Corners 461">
            <a:extLst>
              <a:ext uri="{FF2B5EF4-FFF2-40B4-BE49-F238E27FC236}">
                <a16:creationId xmlns:a16="http://schemas.microsoft.com/office/drawing/2014/main" id="{F4CA47B6-6FA8-48E3-B953-003D174EFB7D}"/>
              </a:ext>
            </a:extLst>
          </p:cNvPr>
          <p:cNvSpPr/>
          <p:nvPr/>
        </p:nvSpPr>
        <p:spPr bwMode="auto">
          <a:xfrm>
            <a:off x="1747970" y="2736499"/>
            <a:ext cx="510441" cy="2612594"/>
          </a:xfrm>
          <a:prstGeom prst="roundRect">
            <a:avLst>
              <a:gd name="adj" fmla="val 10583"/>
            </a:avLst>
          </a:prstGeom>
          <a:ln w="19050">
            <a:gradFill>
              <a:gsLst>
                <a:gs pos="51000">
                  <a:schemeClr val="accent1">
                    <a:lumMod val="75000"/>
                  </a:schemeClr>
                </a:gs>
                <a:gs pos="50000">
                  <a:schemeClr val="bg1">
                    <a:alpha val="0"/>
                  </a:schemeClr>
                </a:gs>
              </a:gsLst>
              <a:lin ang="108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265">
            <a:hlinkClick r:id="rId17"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55F6F95C-096A-4026-94CF-E62A062DD20A}"/>
              </a:ext>
            </a:extLst>
          </p:cNvPr>
          <p:cNvSpPr/>
          <p:nvPr/>
        </p:nvSpPr>
        <p:spPr>
          <a:xfrm rot="10800000" flipV="1">
            <a:off x="1914580" y="5141245"/>
            <a:ext cx="3649654" cy="341879"/>
          </a:xfrm>
          <a:prstGeom prst="rect">
            <a:avLst/>
          </a:prstGeom>
          <a:gradFill>
            <a:gsLst>
              <a:gs pos="51000">
                <a:schemeClr val="accent1">
                  <a:lumMod val="75000"/>
                </a:schemeClr>
              </a:gs>
              <a:gs pos="51000">
                <a:schemeClr val="accent1">
                  <a:lumMod val="50000"/>
                </a:schemeClr>
              </a:gs>
            </a:gsLst>
            <a:lin ang="5400000" scaled="0"/>
          </a:gradFill>
          <a:ln w="190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vert="horz" wrap="square" lIns="45720" tIns="27432" rIns="45720" bIns="45720" numCol="1" rtlCol="0" anchor="t" anchorCtr="0" compatLnSpc="1">
            <a:prstTxWarp prst="textNoShape">
              <a:avLst/>
            </a:prstTxWarp>
            <a:noAutofit/>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Microsoft 365 Defender</a:t>
            </a:r>
          </a:p>
        </p:txBody>
      </p:sp>
      <p:sp>
        <p:nvSpPr>
          <p:cNvPr id="267" name="Rectangle 266">
            <a:hlinkClick r:id="rId18"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39C862CE-4C75-4859-B1D0-3AE6F2F367F0}"/>
              </a:ext>
            </a:extLst>
          </p:cNvPr>
          <p:cNvSpPr/>
          <p:nvPr/>
        </p:nvSpPr>
        <p:spPr>
          <a:xfrm>
            <a:off x="4423897" y="5274970"/>
            <a:ext cx="1097392" cy="146304"/>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27432" rIns="45720" bIns="27432"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0"/>
              </a:spcAft>
              <a:buClrTx/>
              <a:buSzTx/>
              <a:buFontTx/>
              <a:buNone/>
              <a:tabLst/>
              <a:defRPr/>
            </a:pPr>
            <a:r>
              <a:rPr kumimoji="0" lang="en-US" sz="500" b="1" i="0" u="none" strike="noStrike" kern="1200" cap="none" spc="0" normalizeH="0" baseline="0" noProof="0">
                <a:ln>
                  <a:noFill/>
                </a:ln>
                <a:solidFill>
                  <a:srgbClr val="FFFFFF"/>
                </a:solidFill>
                <a:effectLst/>
                <a:uLnTx/>
                <a:uFillTx/>
                <a:latin typeface="Segoe UI Semibold"/>
                <a:ea typeface="+mn-ea"/>
                <a:cs typeface="+mn-cs"/>
              </a:rPr>
              <a:t>Microsoft Defender for Identity</a:t>
            </a:r>
          </a:p>
        </p:txBody>
      </p:sp>
      <p:sp>
        <p:nvSpPr>
          <p:cNvPr id="269" name="Rectangle 268">
            <a:hlinkClick r:id="rId1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530EB398-C9A1-4528-946D-133AC9F28E0E}"/>
              </a:ext>
            </a:extLst>
          </p:cNvPr>
          <p:cNvSpPr/>
          <p:nvPr/>
        </p:nvSpPr>
        <p:spPr>
          <a:xfrm>
            <a:off x="3198325" y="5274970"/>
            <a:ext cx="1097392" cy="146304"/>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27432" rIns="0" bIns="27432"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0"/>
              </a:spcAft>
              <a:buClrTx/>
              <a:buSzTx/>
              <a:buFontTx/>
              <a:buNone/>
              <a:tabLst/>
              <a:defRPr/>
            </a:pPr>
            <a:r>
              <a:rPr kumimoji="0" lang="en-US" sz="500" b="1" i="0" u="none" strike="noStrike" kern="1200" cap="none" spc="0" normalizeH="0" baseline="0" noProof="0">
                <a:ln>
                  <a:noFill/>
                </a:ln>
                <a:solidFill>
                  <a:srgbClr val="FFFFFF"/>
                </a:solidFill>
                <a:effectLst/>
                <a:uLnTx/>
                <a:uFillTx/>
                <a:latin typeface="Segoe UI Semibold"/>
                <a:ea typeface="+mn-ea"/>
                <a:cs typeface="+mn-cs"/>
              </a:rPr>
              <a:t>Azure AD Identity Protection</a:t>
            </a:r>
          </a:p>
        </p:txBody>
      </p:sp>
      <p:grpSp>
        <p:nvGrpSpPr>
          <p:cNvPr id="55" name="Group 54">
            <a:extLst>
              <a:ext uri="{FF2B5EF4-FFF2-40B4-BE49-F238E27FC236}">
                <a16:creationId xmlns:a16="http://schemas.microsoft.com/office/drawing/2014/main" id="{9E3A17A9-6BDF-495A-8A80-30AD09C9A9CD}"/>
              </a:ext>
            </a:extLst>
          </p:cNvPr>
          <p:cNvGrpSpPr/>
          <p:nvPr/>
        </p:nvGrpSpPr>
        <p:grpSpPr>
          <a:xfrm>
            <a:off x="1914468" y="6213027"/>
            <a:ext cx="3649766" cy="418322"/>
            <a:chOff x="1914468" y="6213027"/>
            <a:chExt cx="3649766" cy="418322"/>
          </a:xfrm>
        </p:grpSpPr>
        <p:sp>
          <p:nvSpPr>
            <p:cNvPr id="334" name="Rectangle 333">
              <a:extLst>
                <a:ext uri="{FF2B5EF4-FFF2-40B4-BE49-F238E27FC236}">
                  <a16:creationId xmlns:a16="http://schemas.microsoft.com/office/drawing/2014/main" id="{2EF97DF7-D8C1-4A3D-B1E6-2F9A24F2A6D7}"/>
                </a:ext>
              </a:extLst>
            </p:cNvPr>
            <p:cNvSpPr/>
            <p:nvPr/>
          </p:nvSpPr>
          <p:spPr>
            <a:xfrm flipV="1">
              <a:off x="1914468" y="6213027"/>
              <a:ext cx="3649766" cy="418322"/>
            </a:xfrm>
            <a:prstGeom prst="rect">
              <a:avLst/>
            </a:prstGeom>
            <a:solidFill>
              <a:srgbClr val="E7F4FF"/>
            </a:solidFill>
            <a:ln w="9525" cap="rnd">
              <a:solidFill>
                <a:schemeClr val="accent1">
                  <a:lumMod val="75000"/>
                </a:schemeClr>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45720" tIns="73152" rIns="0" bIns="36576" numCol="1" rtlCol="0" anchor="t" anchorCtr="0" compatLnSpc="1">
              <a:prstTxWarp prst="textNoShape">
                <a:avLst/>
              </a:prstTxWarp>
            </a:bodyPr>
            <a:lstStyle/>
            <a:p>
              <a:pPr marL="0" marR="0" lvl="0" indent="0" algn="ctr" defTabSz="914367" rtl="0" eaLnBrk="1" fontAlgn="base" latinLnBrk="0" hangingPunct="1">
                <a:lnSpc>
                  <a:spcPct val="90000"/>
                </a:lnSpc>
                <a:spcBef>
                  <a:spcPct val="0"/>
                </a:spcBef>
                <a:spcAft>
                  <a:spcPts val="100"/>
                </a:spcAft>
                <a:buClrTx/>
                <a:buSzTx/>
                <a:buFontTx/>
                <a:buNone/>
                <a:tabLst/>
                <a:defRPr/>
              </a:pPr>
              <a:endParaRPr kumimoji="0" lang="en-US" sz="600" b="1" i="0" u="none" strike="noStrike" kern="120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endParaRPr>
            </a:p>
          </p:txBody>
        </p:sp>
        <p:sp>
          <p:nvSpPr>
            <p:cNvPr id="286" name="Rectangle 285">
              <a:extLst>
                <a:ext uri="{FF2B5EF4-FFF2-40B4-BE49-F238E27FC236}">
                  <a16:creationId xmlns:a16="http://schemas.microsoft.com/office/drawing/2014/main" id="{48336764-7208-42A5-A70D-4FEAC9754546}"/>
                </a:ext>
              </a:extLst>
            </p:cNvPr>
            <p:cNvSpPr/>
            <p:nvPr/>
          </p:nvSpPr>
          <p:spPr>
            <a:xfrm>
              <a:off x="1979034" y="6279317"/>
              <a:ext cx="914400" cy="146304"/>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27432" rIns="45720" bIns="27432"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Endpoint logs</a:t>
              </a:r>
            </a:p>
          </p:txBody>
        </p:sp>
        <p:sp>
          <p:nvSpPr>
            <p:cNvPr id="287" name="Rectangle 286">
              <a:extLst>
                <a:ext uri="{FF2B5EF4-FFF2-40B4-BE49-F238E27FC236}">
                  <a16:creationId xmlns:a16="http://schemas.microsoft.com/office/drawing/2014/main" id="{4740B302-A385-40D3-8A02-C9B621A02AAA}"/>
                </a:ext>
              </a:extLst>
            </p:cNvPr>
            <p:cNvSpPr/>
            <p:nvPr/>
          </p:nvSpPr>
          <p:spPr>
            <a:xfrm>
              <a:off x="4585190" y="6279316"/>
              <a:ext cx="914400" cy="146304"/>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27432" rIns="45720" bIns="27432"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PIM Logs</a:t>
              </a:r>
            </a:p>
          </p:txBody>
        </p:sp>
        <p:sp>
          <p:nvSpPr>
            <p:cNvPr id="289" name="Rectangle 288">
              <a:extLst>
                <a:ext uri="{FF2B5EF4-FFF2-40B4-BE49-F238E27FC236}">
                  <a16:creationId xmlns:a16="http://schemas.microsoft.com/office/drawing/2014/main" id="{1E4A2FF0-A15F-42D0-99B4-38C762B70999}"/>
                </a:ext>
              </a:extLst>
            </p:cNvPr>
            <p:cNvSpPr/>
            <p:nvPr/>
          </p:nvSpPr>
          <p:spPr>
            <a:xfrm>
              <a:off x="3007792" y="6279316"/>
              <a:ext cx="1463040" cy="257159"/>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27432" rIns="45720" bIns="27432" numCol="1" rtlCol="0" anchor="t"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logs, access logs, alerts, risk scoring</a:t>
              </a:r>
            </a:p>
          </p:txBody>
        </p:sp>
        <p:sp>
          <p:nvSpPr>
            <p:cNvPr id="100" name="Rectangle 99">
              <a:extLst>
                <a:ext uri="{FF2B5EF4-FFF2-40B4-BE49-F238E27FC236}">
                  <a16:creationId xmlns:a16="http://schemas.microsoft.com/office/drawing/2014/main" id="{CC7EE1B1-2699-4F4A-8EDC-04918FC43226}"/>
                </a:ext>
              </a:extLst>
            </p:cNvPr>
            <p:cNvSpPr/>
            <p:nvPr/>
          </p:nvSpPr>
          <p:spPr bwMode="auto">
            <a:xfrm>
              <a:off x="3007792" y="6502591"/>
              <a:ext cx="2491798"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31" name="Rectangle: Rounded Corners 430">
            <a:extLst>
              <a:ext uri="{FF2B5EF4-FFF2-40B4-BE49-F238E27FC236}">
                <a16:creationId xmlns:a16="http://schemas.microsoft.com/office/drawing/2014/main" id="{CFC7995C-9294-47B9-AC4B-6D29C62B6115}"/>
              </a:ext>
            </a:extLst>
          </p:cNvPr>
          <p:cNvSpPr/>
          <p:nvPr/>
        </p:nvSpPr>
        <p:spPr bwMode="auto">
          <a:xfrm>
            <a:off x="365496" y="3011603"/>
            <a:ext cx="136104" cy="774911"/>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Lst>
            <a:ahLst/>
            <a:cxnLst>
              <a:cxn ang="0">
                <a:pos x="connsiteX0" y="connsiteY0"/>
              </a:cxn>
              <a:cxn ang="0">
                <a:pos x="connsiteX1" y="connsiteY1"/>
              </a:cxn>
              <a:cxn ang="0">
                <a:pos x="connsiteX2" y="connsiteY2"/>
              </a:cxn>
              <a:cxn ang="0">
                <a:pos x="connsiteX3" y="connsiteY3"/>
              </a:cxn>
            </a:cxnLst>
            <a:rect l="l" t="t" r="r" b="b"/>
            <a:pathLst>
              <a:path w="136104" h="854678">
                <a:moveTo>
                  <a:pt x="0" y="854678"/>
                </a:moveTo>
                <a:lnTo>
                  <a:pt x="0" y="53010"/>
                </a:lnTo>
                <a:cubicBezTo>
                  <a:pt x="0" y="23733"/>
                  <a:pt x="23733" y="0"/>
                  <a:pt x="53010" y="0"/>
                </a:cubicBezTo>
                <a:lnTo>
                  <a:pt x="136104" y="2177"/>
                </a:lnTo>
              </a:path>
            </a:pathLst>
          </a:custGeom>
          <a:ln w="12700">
            <a:solidFill>
              <a:srgbClr val="76767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hlinkClick r:id="rId19" tooltip="Privileged Access Workstation (PAW)"/>
            <a:extLst>
              <a:ext uri="{FF2B5EF4-FFF2-40B4-BE49-F238E27FC236}">
                <a16:creationId xmlns:a16="http://schemas.microsoft.com/office/drawing/2014/main" id="{B722782C-B742-46BA-91D7-9D9D1A3CDD99}"/>
              </a:ext>
            </a:extLst>
          </p:cNvPr>
          <p:cNvSpPr/>
          <p:nvPr/>
        </p:nvSpPr>
        <p:spPr>
          <a:xfrm>
            <a:off x="1931799" y="2926681"/>
            <a:ext cx="1206312" cy="169277"/>
          </a:xfrm>
          <a:prstGeom prst="rect">
            <a:avLst/>
          </a:prstGeom>
          <a:solidFill>
            <a:schemeClr val="accent6"/>
          </a:solidFill>
          <a:ln w="10795" cap="flat" cmpd="sng" algn="ctr">
            <a:noFill/>
            <a:prstDash val="solid"/>
          </a:ln>
          <a:effectLst>
            <a:outerShdw dist="38100" dir="10800000" algn="ctr" rotWithShape="0">
              <a:schemeClr val="tx1">
                <a:lumMod val="75000"/>
                <a:lumOff val="25000"/>
              </a:schemeClr>
            </a:outerShdw>
          </a:effectLst>
        </p:spPr>
        <p:style>
          <a:lnRef idx="2">
            <a:schemeClr val="accent2"/>
          </a:lnRef>
          <a:fillRef idx="1">
            <a:schemeClr val="lt1"/>
          </a:fillRef>
          <a:effectRef idx="0">
            <a:schemeClr val="accent2"/>
          </a:effectRef>
          <a:fontRef idx="minor">
            <a:schemeClr val="dk1"/>
          </a:fontRef>
        </p:style>
        <p:txBody>
          <a:bodyPr vert="horz" wrap="square" lIns="45720" tIns="45720" rIns="0" bIns="45720" rtlCol="0" anchor="t">
            <a:spAutoFit/>
          </a:bodyPr>
          <a:lstStyle/>
          <a:p>
            <a:pPr marL="0" marR="0" lvl="0" indent="0" algn="l" defTabSz="914367" rtl="0" eaLnBrk="1" fontAlgn="base" latinLnBrk="0" hangingPunct="1">
              <a:lnSpc>
                <a:spcPct val="100000"/>
              </a:lnSpc>
              <a:spcBef>
                <a:spcPts val="0"/>
              </a:spcBef>
              <a:spcAft>
                <a:spcPts val="200"/>
              </a:spcAft>
              <a:buClrTx/>
              <a:buSzTx/>
              <a:buFontTx/>
              <a:buNone/>
              <a:tabLst/>
              <a:defRPr/>
            </a:pPr>
            <a:r>
              <a:rPr kumimoji="0" lang="en-US" sz="5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Privileged Access Workstation (PAW)</a:t>
            </a:r>
          </a:p>
        </p:txBody>
      </p:sp>
      <p:grpSp>
        <p:nvGrpSpPr>
          <p:cNvPr id="11" name="Group 10">
            <a:extLst>
              <a:ext uri="{FF2B5EF4-FFF2-40B4-BE49-F238E27FC236}">
                <a16:creationId xmlns:a16="http://schemas.microsoft.com/office/drawing/2014/main" id="{CDF2178B-863C-480C-AD20-D8390908DF25}"/>
              </a:ext>
            </a:extLst>
          </p:cNvPr>
          <p:cNvGrpSpPr/>
          <p:nvPr/>
        </p:nvGrpSpPr>
        <p:grpSpPr>
          <a:xfrm>
            <a:off x="277831" y="1504093"/>
            <a:ext cx="1056187" cy="1125254"/>
            <a:chOff x="277831" y="1504093"/>
            <a:chExt cx="1056187" cy="1125254"/>
          </a:xfrm>
        </p:grpSpPr>
        <p:sp>
          <p:nvSpPr>
            <p:cNvPr id="576" name="TextBox 575">
              <a:extLst>
                <a:ext uri="{FF2B5EF4-FFF2-40B4-BE49-F238E27FC236}">
                  <a16:creationId xmlns:a16="http://schemas.microsoft.com/office/drawing/2014/main" id="{61FAB7EA-1778-4AB5-8646-F74335F4D23A}"/>
                </a:ext>
              </a:extLst>
            </p:cNvPr>
            <p:cNvSpPr txBox="1"/>
            <p:nvPr/>
          </p:nvSpPr>
          <p:spPr>
            <a:xfrm>
              <a:off x="444992" y="2052101"/>
              <a:ext cx="725904" cy="184666"/>
            </a:xfrm>
            <a:prstGeom prst="rect">
              <a:avLst/>
            </a:prstGeom>
            <a:noFill/>
          </p:spPr>
          <p:txBody>
            <a:bodyPr wrap="non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78D4">
                          <a:lumMod val="75000"/>
                        </a:srgbClr>
                      </a:gs>
                      <a:gs pos="100000">
                        <a:srgbClr val="0078D4">
                          <a:lumMod val="75000"/>
                        </a:srgbClr>
                      </a:gs>
                    </a:gsLst>
                    <a:lin ang="5400000" scaled="0"/>
                  </a:gradFill>
                  <a:effectLst/>
                  <a:uLnTx/>
                  <a:uFillTx/>
                  <a:latin typeface="Segoe UI"/>
                  <a:ea typeface="+mn-ea"/>
                  <a:cs typeface="+mn-cs"/>
                </a:rPr>
                <a:t>Control</a:t>
              </a:r>
            </a:p>
          </p:txBody>
        </p:sp>
        <p:sp>
          <p:nvSpPr>
            <p:cNvPr id="578" name="Rectangle 1374">
              <a:extLst>
                <a:ext uri="{FF2B5EF4-FFF2-40B4-BE49-F238E27FC236}">
                  <a16:creationId xmlns:a16="http://schemas.microsoft.com/office/drawing/2014/main" id="{65606C3F-4B55-4F53-B8F9-595CF7763517}"/>
                </a:ext>
              </a:extLst>
            </p:cNvPr>
            <p:cNvSpPr>
              <a:spLocks noChangeArrowheads="1"/>
            </p:cNvSpPr>
            <p:nvPr/>
          </p:nvSpPr>
          <p:spPr bwMode="auto">
            <a:xfrm>
              <a:off x="444992" y="1504093"/>
              <a:ext cx="87620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00" b="0" i="0" u="none" strike="noStrike" kern="120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ea typeface="+mn-ea"/>
                  <a:cs typeface="+mn-cs"/>
                </a:rPr>
                <a:t>Governance &amp;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00" b="0" i="0" u="none" strike="noStrike" kern="120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ea typeface="+mn-ea"/>
                  <a:cs typeface="+mn-cs"/>
                </a:rPr>
                <a:t>Policy Enforcement</a:t>
              </a:r>
            </a:p>
          </p:txBody>
        </p:sp>
        <p:sp>
          <p:nvSpPr>
            <p:cNvPr id="579" name="Rectangle 1397">
              <a:extLst>
                <a:ext uri="{FF2B5EF4-FFF2-40B4-BE49-F238E27FC236}">
                  <a16:creationId xmlns:a16="http://schemas.microsoft.com/office/drawing/2014/main" id="{D96236DC-DD55-4F82-B20F-67C11F7201F1}"/>
                </a:ext>
              </a:extLst>
            </p:cNvPr>
            <p:cNvSpPr>
              <a:spLocks noChangeArrowheads="1"/>
            </p:cNvSpPr>
            <p:nvPr/>
          </p:nvSpPr>
          <p:spPr bwMode="auto">
            <a:xfrm>
              <a:off x="444992" y="2521625"/>
              <a:ext cx="88902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00" b="0" i="0" u="none" strike="noStrike" kern="120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ea typeface="+mn-ea"/>
                  <a:cs typeface="+mn-cs"/>
                </a:rPr>
                <a:t>Preventive Controls</a:t>
              </a:r>
            </a:p>
          </p:txBody>
        </p:sp>
        <p:sp>
          <p:nvSpPr>
            <p:cNvPr id="316" name="Rectangle: Rounded Corners 430">
              <a:extLst>
                <a:ext uri="{FF2B5EF4-FFF2-40B4-BE49-F238E27FC236}">
                  <a16:creationId xmlns:a16="http://schemas.microsoft.com/office/drawing/2014/main" id="{60642EE4-4866-4981-BFAB-4CD85F5C1BAD}"/>
                </a:ext>
              </a:extLst>
            </p:cNvPr>
            <p:cNvSpPr/>
            <p:nvPr/>
          </p:nvSpPr>
          <p:spPr bwMode="auto">
            <a:xfrm>
              <a:off x="365496" y="1545817"/>
              <a:ext cx="136104" cy="438139"/>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733 w 136104"/>
                <a:gd name="connsiteY0" fmla="*/ 483239 h 483239"/>
                <a:gd name="connsiteX1" fmla="*/ 0 w 136104"/>
                <a:gd name="connsiteY1" fmla="*/ 53010 h 483239"/>
                <a:gd name="connsiteX2" fmla="*/ 53010 w 136104"/>
                <a:gd name="connsiteY2" fmla="*/ 0 h 483239"/>
                <a:gd name="connsiteX3" fmla="*/ 136104 w 136104"/>
                <a:gd name="connsiteY3" fmla="*/ 2177 h 483239"/>
              </a:gdLst>
              <a:ahLst/>
              <a:cxnLst>
                <a:cxn ang="0">
                  <a:pos x="connsiteX0" y="connsiteY0"/>
                </a:cxn>
                <a:cxn ang="0">
                  <a:pos x="connsiteX1" y="connsiteY1"/>
                </a:cxn>
                <a:cxn ang="0">
                  <a:pos x="connsiteX2" y="connsiteY2"/>
                </a:cxn>
                <a:cxn ang="0">
                  <a:pos x="connsiteX3" y="connsiteY3"/>
                </a:cxn>
              </a:cxnLst>
              <a:rect l="l" t="t" r="r" b="b"/>
              <a:pathLst>
                <a:path w="136104" h="483239">
                  <a:moveTo>
                    <a:pt x="733" y="483239"/>
                  </a:moveTo>
                  <a:cubicBezTo>
                    <a:pt x="489" y="305015"/>
                    <a:pt x="244" y="231234"/>
                    <a:pt x="0" y="53010"/>
                  </a:cubicBezTo>
                  <a:cubicBezTo>
                    <a:pt x="0" y="23733"/>
                    <a:pt x="23733" y="0"/>
                    <a:pt x="53010" y="0"/>
                  </a:cubicBezTo>
                  <a:lnTo>
                    <a:pt x="136104" y="2177"/>
                  </a:lnTo>
                </a:path>
              </a:pathLst>
            </a:custGeom>
            <a:ln w="12700">
              <a:solidFill>
                <a:srgbClr val="76767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72" name="Freeform 1320">
              <a:extLst>
                <a:ext uri="{FF2B5EF4-FFF2-40B4-BE49-F238E27FC236}">
                  <a16:creationId xmlns:a16="http://schemas.microsoft.com/office/drawing/2014/main" id="{4A34402B-AB03-4728-847F-B65C6B1E44E6}"/>
                </a:ext>
              </a:extLst>
            </p:cNvPr>
            <p:cNvSpPr>
              <a:spLocks noEditPoints="1"/>
            </p:cNvSpPr>
            <p:nvPr/>
          </p:nvSpPr>
          <p:spPr bwMode="auto">
            <a:xfrm>
              <a:off x="277831" y="2059231"/>
              <a:ext cx="177592" cy="177586"/>
            </a:xfrm>
            <a:custGeom>
              <a:avLst/>
              <a:gdLst>
                <a:gd name="T0" fmla="*/ 868 w 1296"/>
                <a:gd name="T1" fmla="*/ 741 h 1296"/>
                <a:gd name="T2" fmla="*/ 743 w 1296"/>
                <a:gd name="T3" fmla="*/ 870 h 1296"/>
                <a:gd name="T4" fmla="*/ 554 w 1296"/>
                <a:gd name="T5" fmla="*/ 870 h 1296"/>
                <a:gd name="T6" fmla="*/ 426 w 1296"/>
                <a:gd name="T7" fmla="*/ 741 h 1296"/>
                <a:gd name="T8" fmla="*/ 426 w 1296"/>
                <a:gd name="T9" fmla="*/ 552 h 1296"/>
                <a:gd name="T10" fmla="*/ 554 w 1296"/>
                <a:gd name="T11" fmla="*/ 427 h 1296"/>
                <a:gd name="T12" fmla="*/ 743 w 1296"/>
                <a:gd name="T13" fmla="*/ 427 h 1296"/>
                <a:gd name="T14" fmla="*/ 868 w 1296"/>
                <a:gd name="T15" fmla="*/ 552 h 1296"/>
                <a:gd name="T16" fmla="*/ 868 w 1296"/>
                <a:gd name="T17" fmla="*/ 741 h 1296"/>
                <a:gd name="T18" fmla="*/ 1132 w 1296"/>
                <a:gd name="T19" fmla="*/ 659 h 1296"/>
                <a:gd name="T20" fmla="*/ 1132 w 1296"/>
                <a:gd name="T21" fmla="*/ 635 h 1296"/>
                <a:gd name="T22" fmla="*/ 1296 w 1296"/>
                <a:gd name="T23" fmla="*/ 522 h 1296"/>
                <a:gd name="T24" fmla="*/ 1007 w 1296"/>
                <a:gd name="T25" fmla="*/ 321 h 1296"/>
                <a:gd name="T26" fmla="*/ 1017 w 1296"/>
                <a:gd name="T27" fmla="*/ 98 h 1296"/>
                <a:gd name="T28" fmla="*/ 670 w 1296"/>
                <a:gd name="T29" fmla="*/ 162 h 1296"/>
                <a:gd name="T30" fmla="*/ 648 w 1296"/>
                <a:gd name="T31" fmla="*/ 162 h 1296"/>
                <a:gd name="T32" fmla="*/ 624 w 1296"/>
                <a:gd name="T33" fmla="*/ 162 h 1296"/>
                <a:gd name="T34" fmla="*/ 277 w 1296"/>
                <a:gd name="T35" fmla="*/ 98 h 1296"/>
                <a:gd name="T36" fmla="*/ 289 w 1296"/>
                <a:gd name="T37" fmla="*/ 321 h 1296"/>
                <a:gd name="T38" fmla="*/ 0 w 1296"/>
                <a:gd name="T39" fmla="*/ 522 h 1296"/>
                <a:gd name="T40" fmla="*/ 165 w 1296"/>
                <a:gd name="T41" fmla="*/ 635 h 1296"/>
                <a:gd name="T42" fmla="*/ 165 w 1296"/>
                <a:gd name="T43" fmla="*/ 659 h 1296"/>
                <a:gd name="T44" fmla="*/ 0 w 1296"/>
                <a:gd name="T45" fmla="*/ 772 h 1296"/>
                <a:gd name="T46" fmla="*/ 289 w 1296"/>
                <a:gd name="T47" fmla="*/ 973 h 1296"/>
                <a:gd name="T48" fmla="*/ 277 w 1296"/>
                <a:gd name="T49" fmla="*/ 1196 h 1296"/>
                <a:gd name="T50" fmla="*/ 624 w 1296"/>
                <a:gd name="T51" fmla="*/ 1132 h 1296"/>
                <a:gd name="T52" fmla="*/ 648 w 1296"/>
                <a:gd name="T53" fmla="*/ 1132 h 1296"/>
                <a:gd name="T54" fmla="*/ 670 w 1296"/>
                <a:gd name="T55" fmla="*/ 1132 h 1296"/>
                <a:gd name="T56" fmla="*/ 1017 w 1296"/>
                <a:gd name="T57" fmla="*/ 1196 h 1296"/>
                <a:gd name="T58" fmla="*/ 1007 w 1296"/>
                <a:gd name="T59" fmla="*/ 973 h 1296"/>
                <a:gd name="T60" fmla="*/ 1296 w 1296"/>
                <a:gd name="T61" fmla="*/ 772 h 1296"/>
                <a:gd name="T62" fmla="*/ 1132 w 1296"/>
                <a:gd name="T63" fmla="*/ 659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1296">
                  <a:moveTo>
                    <a:pt x="868" y="741"/>
                  </a:moveTo>
                  <a:lnTo>
                    <a:pt x="868" y="741"/>
                  </a:lnTo>
                  <a:cubicBezTo>
                    <a:pt x="855" y="769"/>
                    <a:pt x="840" y="796"/>
                    <a:pt x="819" y="818"/>
                  </a:cubicBezTo>
                  <a:cubicBezTo>
                    <a:pt x="794" y="839"/>
                    <a:pt x="770" y="857"/>
                    <a:pt x="743" y="870"/>
                  </a:cubicBezTo>
                  <a:cubicBezTo>
                    <a:pt x="712" y="882"/>
                    <a:pt x="682" y="888"/>
                    <a:pt x="648" y="888"/>
                  </a:cubicBezTo>
                  <a:cubicBezTo>
                    <a:pt x="615" y="888"/>
                    <a:pt x="585" y="882"/>
                    <a:pt x="554" y="870"/>
                  </a:cubicBezTo>
                  <a:cubicBezTo>
                    <a:pt x="527" y="857"/>
                    <a:pt x="499" y="839"/>
                    <a:pt x="478" y="818"/>
                  </a:cubicBezTo>
                  <a:cubicBezTo>
                    <a:pt x="457" y="796"/>
                    <a:pt x="439" y="769"/>
                    <a:pt x="426" y="741"/>
                  </a:cubicBezTo>
                  <a:cubicBezTo>
                    <a:pt x="414" y="711"/>
                    <a:pt x="408" y="680"/>
                    <a:pt x="408" y="647"/>
                  </a:cubicBezTo>
                  <a:cubicBezTo>
                    <a:pt x="408" y="613"/>
                    <a:pt x="414" y="583"/>
                    <a:pt x="426" y="552"/>
                  </a:cubicBezTo>
                  <a:cubicBezTo>
                    <a:pt x="439" y="525"/>
                    <a:pt x="457" y="501"/>
                    <a:pt x="478" y="476"/>
                  </a:cubicBezTo>
                  <a:cubicBezTo>
                    <a:pt x="499" y="455"/>
                    <a:pt x="527" y="440"/>
                    <a:pt x="554" y="427"/>
                  </a:cubicBezTo>
                  <a:cubicBezTo>
                    <a:pt x="585" y="412"/>
                    <a:pt x="615" y="406"/>
                    <a:pt x="648" y="406"/>
                  </a:cubicBezTo>
                  <a:cubicBezTo>
                    <a:pt x="682" y="406"/>
                    <a:pt x="712" y="412"/>
                    <a:pt x="743" y="427"/>
                  </a:cubicBezTo>
                  <a:cubicBezTo>
                    <a:pt x="770" y="440"/>
                    <a:pt x="794" y="455"/>
                    <a:pt x="819" y="476"/>
                  </a:cubicBezTo>
                  <a:cubicBezTo>
                    <a:pt x="840" y="501"/>
                    <a:pt x="855" y="525"/>
                    <a:pt x="868" y="552"/>
                  </a:cubicBezTo>
                  <a:cubicBezTo>
                    <a:pt x="883" y="583"/>
                    <a:pt x="889" y="613"/>
                    <a:pt x="889" y="647"/>
                  </a:cubicBezTo>
                  <a:cubicBezTo>
                    <a:pt x="889" y="680"/>
                    <a:pt x="883" y="711"/>
                    <a:pt x="868" y="741"/>
                  </a:cubicBezTo>
                  <a:close/>
                  <a:moveTo>
                    <a:pt x="1132" y="659"/>
                  </a:moveTo>
                  <a:lnTo>
                    <a:pt x="1132" y="659"/>
                  </a:lnTo>
                  <a:cubicBezTo>
                    <a:pt x="1132" y="656"/>
                    <a:pt x="1132" y="650"/>
                    <a:pt x="1132" y="647"/>
                  </a:cubicBezTo>
                  <a:cubicBezTo>
                    <a:pt x="1132" y="644"/>
                    <a:pt x="1132" y="641"/>
                    <a:pt x="1132" y="635"/>
                  </a:cubicBezTo>
                  <a:cubicBezTo>
                    <a:pt x="1132" y="632"/>
                    <a:pt x="1132" y="629"/>
                    <a:pt x="1132" y="626"/>
                  </a:cubicBezTo>
                  <a:lnTo>
                    <a:pt x="1296" y="522"/>
                  </a:lnTo>
                  <a:lnTo>
                    <a:pt x="1196" y="278"/>
                  </a:lnTo>
                  <a:lnTo>
                    <a:pt x="1007" y="321"/>
                  </a:lnTo>
                  <a:cubicBezTo>
                    <a:pt x="995" y="308"/>
                    <a:pt x="986" y="299"/>
                    <a:pt x="974" y="287"/>
                  </a:cubicBezTo>
                  <a:lnTo>
                    <a:pt x="1017" y="98"/>
                  </a:lnTo>
                  <a:lnTo>
                    <a:pt x="773" y="0"/>
                  </a:lnTo>
                  <a:lnTo>
                    <a:pt x="670" y="162"/>
                  </a:lnTo>
                  <a:cubicBezTo>
                    <a:pt x="667" y="162"/>
                    <a:pt x="664" y="162"/>
                    <a:pt x="661" y="162"/>
                  </a:cubicBezTo>
                  <a:cubicBezTo>
                    <a:pt x="655" y="162"/>
                    <a:pt x="652" y="162"/>
                    <a:pt x="648" y="162"/>
                  </a:cubicBezTo>
                  <a:cubicBezTo>
                    <a:pt x="645" y="162"/>
                    <a:pt x="639" y="162"/>
                    <a:pt x="636" y="162"/>
                  </a:cubicBezTo>
                  <a:cubicBezTo>
                    <a:pt x="633" y="162"/>
                    <a:pt x="630" y="162"/>
                    <a:pt x="624" y="162"/>
                  </a:cubicBezTo>
                  <a:lnTo>
                    <a:pt x="524" y="0"/>
                  </a:lnTo>
                  <a:lnTo>
                    <a:pt x="277" y="98"/>
                  </a:lnTo>
                  <a:lnTo>
                    <a:pt x="323" y="287"/>
                  </a:lnTo>
                  <a:cubicBezTo>
                    <a:pt x="311" y="299"/>
                    <a:pt x="299" y="308"/>
                    <a:pt x="289" y="321"/>
                  </a:cubicBezTo>
                  <a:lnTo>
                    <a:pt x="101" y="278"/>
                  </a:lnTo>
                  <a:lnTo>
                    <a:pt x="0" y="522"/>
                  </a:lnTo>
                  <a:lnTo>
                    <a:pt x="165" y="626"/>
                  </a:lnTo>
                  <a:cubicBezTo>
                    <a:pt x="165" y="629"/>
                    <a:pt x="165" y="632"/>
                    <a:pt x="165" y="635"/>
                  </a:cubicBezTo>
                  <a:cubicBezTo>
                    <a:pt x="165" y="641"/>
                    <a:pt x="165" y="644"/>
                    <a:pt x="165" y="647"/>
                  </a:cubicBezTo>
                  <a:cubicBezTo>
                    <a:pt x="165" y="650"/>
                    <a:pt x="165" y="656"/>
                    <a:pt x="165" y="659"/>
                  </a:cubicBezTo>
                  <a:cubicBezTo>
                    <a:pt x="165" y="662"/>
                    <a:pt x="165" y="665"/>
                    <a:pt x="165" y="671"/>
                  </a:cubicBezTo>
                  <a:lnTo>
                    <a:pt x="0" y="772"/>
                  </a:lnTo>
                  <a:lnTo>
                    <a:pt x="101" y="1019"/>
                  </a:lnTo>
                  <a:lnTo>
                    <a:pt x="289" y="973"/>
                  </a:lnTo>
                  <a:cubicBezTo>
                    <a:pt x="299" y="985"/>
                    <a:pt x="311" y="998"/>
                    <a:pt x="323" y="1007"/>
                  </a:cubicBezTo>
                  <a:lnTo>
                    <a:pt x="277" y="1196"/>
                  </a:lnTo>
                  <a:lnTo>
                    <a:pt x="524" y="1296"/>
                  </a:lnTo>
                  <a:lnTo>
                    <a:pt x="624" y="1132"/>
                  </a:lnTo>
                  <a:cubicBezTo>
                    <a:pt x="630" y="1132"/>
                    <a:pt x="633" y="1132"/>
                    <a:pt x="636" y="1132"/>
                  </a:cubicBezTo>
                  <a:cubicBezTo>
                    <a:pt x="639" y="1132"/>
                    <a:pt x="645" y="1132"/>
                    <a:pt x="648" y="1132"/>
                  </a:cubicBezTo>
                  <a:cubicBezTo>
                    <a:pt x="652" y="1132"/>
                    <a:pt x="655" y="1132"/>
                    <a:pt x="661" y="1132"/>
                  </a:cubicBezTo>
                  <a:cubicBezTo>
                    <a:pt x="664" y="1132"/>
                    <a:pt x="667" y="1132"/>
                    <a:pt x="670" y="1132"/>
                  </a:cubicBezTo>
                  <a:lnTo>
                    <a:pt x="773" y="1296"/>
                  </a:lnTo>
                  <a:lnTo>
                    <a:pt x="1017" y="1196"/>
                  </a:lnTo>
                  <a:lnTo>
                    <a:pt x="974" y="1007"/>
                  </a:lnTo>
                  <a:cubicBezTo>
                    <a:pt x="986" y="998"/>
                    <a:pt x="995" y="985"/>
                    <a:pt x="1007" y="973"/>
                  </a:cubicBezTo>
                  <a:lnTo>
                    <a:pt x="1196" y="1019"/>
                  </a:lnTo>
                  <a:lnTo>
                    <a:pt x="1296" y="772"/>
                  </a:lnTo>
                  <a:lnTo>
                    <a:pt x="1132" y="671"/>
                  </a:lnTo>
                  <a:cubicBezTo>
                    <a:pt x="1132" y="665"/>
                    <a:pt x="1132" y="662"/>
                    <a:pt x="1132" y="659"/>
                  </a:cubicBez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1" name="Rectangle: Rounded Corners 430">
              <a:extLst>
                <a:ext uri="{FF2B5EF4-FFF2-40B4-BE49-F238E27FC236}">
                  <a16:creationId xmlns:a16="http://schemas.microsoft.com/office/drawing/2014/main" id="{FF9085EC-C3D2-43D4-AF55-E02E5A93ADC4}"/>
                </a:ext>
              </a:extLst>
            </p:cNvPr>
            <p:cNvSpPr/>
            <p:nvPr/>
          </p:nvSpPr>
          <p:spPr bwMode="auto">
            <a:xfrm flipV="1">
              <a:off x="362658" y="2315761"/>
              <a:ext cx="138942" cy="265398"/>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5791 w 141162"/>
                <a:gd name="connsiteY0" fmla="*/ 587683 h 587683"/>
                <a:gd name="connsiteX1" fmla="*/ 2233 w 141162"/>
                <a:gd name="connsiteY1" fmla="*/ 292717 h 587683"/>
                <a:gd name="connsiteX2" fmla="*/ 5058 w 141162"/>
                <a:gd name="connsiteY2" fmla="*/ 53010 h 587683"/>
                <a:gd name="connsiteX3" fmla="*/ 58068 w 141162"/>
                <a:gd name="connsiteY3" fmla="*/ 0 h 587683"/>
                <a:gd name="connsiteX4" fmla="*/ 141162 w 141162"/>
                <a:gd name="connsiteY4" fmla="*/ 2177 h 587683"/>
                <a:gd name="connsiteX0" fmla="*/ 2233 w 141162"/>
                <a:gd name="connsiteY0" fmla="*/ 292717 h 292717"/>
                <a:gd name="connsiteX1" fmla="*/ 5058 w 141162"/>
                <a:gd name="connsiteY1" fmla="*/ 53010 h 292717"/>
                <a:gd name="connsiteX2" fmla="*/ 58068 w 141162"/>
                <a:gd name="connsiteY2" fmla="*/ 0 h 292717"/>
                <a:gd name="connsiteX3" fmla="*/ 141162 w 141162"/>
                <a:gd name="connsiteY3" fmla="*/ 2177 h 292717"/>
                <a:gd name="connsiteX0" fmla="*/ 2233 w 141162"/>
                <a:gd name="connsiteY0" fmla="*/ 292717 h 292717"/>
                <a:gd name="connsiteX1" fmla="*/ 5058 w 141162"/>
                <a:gd name="connsiteY1" fmla="*/ 53010 h 292717"/>
                <a:gd name="connsiteX2" fmla="*/ 58068 w 141162"/>
                <a:gd name="connsiteY2" fmla="*/ 0 h 292717"/>
                <a:gd name="connsiteX3" fmla="*/ 141162 w 141162"/>
                <a:gd name="connsiteY3" fmla="*/ 2177 h 292717"/>
                <a:gd name="connsiteX0" fmla="*/ 2233 w 141162"/>
                <a:gd name="connsiteY0" fmla="*/ 292717 h 292717"/>
                <a:gd name="connsiteX1" fmla="*/ 5058 w 141162"/>
                <a:gd name="connsiteY1" fmla="*/ 53010 h 292717"/>
                <a:gd name="connsiteX2" fmla="*/ 58068 w 141162"/>
                <a:gd name="connsiteY2" fmla="*/ 0 h 292717"/>
                <a:gd name="connsiteX3" fmla="*/ 141162 w 141162"/>
                <a:gd name="connsiteY3" fmla="*/ 2177 h 292717"/>
                <a:gd name="connsiteX0" fmla="*/ 13 w 138942"/>
                <a:gd name="connsiteY0" fmla="*/ 292717 h 292717"/>
                <a:gd name="connsiteX1" fmla="*/ 2838 w 138942"/>
                <a:gd name="connsiteY1" fmla="*/ 53010 h 292717"/>
                <a:gd name="connsiteX2" fmla="*/ 55848 w 138942"/>
                <a:gd name="connsiteY2" fmla="*/ 0 h 292717"/>
                <a:gd name="connsiteX3" fmla="*/ 138942 w 138942"/>
                <a:gd name="connsiteY3" fmla="*/ 2177 h 292717"/>
              </a:gdLst>
              <a:ahLst/>
              <a:cxnLst>
                <a:cxn ang="0">
                  <a:pos x="connsiteX0" y="connsiteY0"/>
                </a:cxn>
                <a:cxn ang="0">
                  <a:pos x="connsiteX1" y="connsiteY1"/>
                </a:cxn>
                <a:cxn ang="0">
                  <a:pos x="connsiteX2" y="connsiteY2"/>
                </a:cxn>
                <a:cxn ang="0">
                  <a:pos x="connsiteX3" y="connsiteY3"/>
                </a:cxn>
              </a:cxnLst>
              <a:rect l="l" t="t" r="r" b="b"/>
              <a:pathLst>
                <a:path w="138942" h="292717">
                  <a:moveTo>
                    <a:pt x="13" y="292717"/>
                  </a:moveTo>
                  <a:cubicBezTo>
                    <a:pt x="-109" y="203605"/>
                    <a:pt x="676" y="101795"/>
                    <a:pt x="2838" y="53010"/>
                  </a:cubicBezTo>
                  <a:cubicBezTo>
                    <a:pt x="2838" y="23733"/>
                    <a:pt x="26571" y="0"/>
                    <a:pt x="55848" y="0"/>
                  </a:cubicBezTo>
                  <a:lnTo>
                    <a:pt x="138942" y="2177"/>
                  </a:lnTo>
                </a:path>
              </a:pathLst>
            </a:custGeom>
            <a:ln w="12700">
              <a:solidFill>
                <a:srgbClr val="76767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39" name="Group 38">
            <a:extLst>
              <a:ext uri="{FF2B5EF4-FFF2-40B4-BE49-F238E27FC236}">
                <a16:creationId xmlns:a16="http://schemas.microsoft.com/office/drawing/2014/main" id="{6D4BC47F-BD8B-4D44-8877-4A96DF44B314}"/>
              </a:ext>
            </a:extLst>
          </p:cNvPr>
          <p:cNvGrpSpPr/>
          <p:nvPr/>
        </p:nvGrpSpPr>
        <p:grpSpPr>
          <a:xfrm>
            <a:off x="263312" y="5207173"/>
            <a:ext cx="1523972" cy="1298948"/>
            <a:chOff x="263312" y="5207173"/>
            <a:chExt cx="1523972" cy="1298948"/>
          </a:xfrm>
        </p:grpSpPr>
        <p:sp>
          <p:nvSpPr>
            <p:cNvPr id="588" name="Rectangle 587">
              <a:extLst>
                <a:ext uri="{FF2B5EF4-FFF2-40B4-BE49-F238E27FC236}">
                  <a16:creationId xmlns:a16="http://schemas.microsoft.com/office/drawing/2014/main" id="{CAABB902-0E2C-4FFC-B739-5E79D9124B09}"/>
                </a:ext>
              </a:extLst>
            </p:cNvPr>
            <p:cNvSpPr/>
            <p:nvPr/>
          </p:nvSpPr>
          <p:spPr>
            <a:xfrm>
              <a:off x="444992" y="5207173"/>
              <a:ext cx="1342292"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ea typeface="+mn-ea"/>
                  <a:cs typeface="+mn-cs"/>
                </a:rPr>
                <a:t>Risk Factors &amp; Governance</a:t>
              </a:r>
            </a:p>
          </p:txBody>
        </p:sp>
        <p:grpSp>
          <p:nvGrpSpPr>
            <p:cNvPr id="12" name="Group 11">
              <a:extLst>
                <a:ext uri="{FF2B5EF4-FFF2-40B4-BE49-F238E27FC236}">
                  <a16:creationId xmlns:a16="http://schemas.microsoft.com/office/drawing/2014/main" id="{B81CEAD0-87F8-4A18-B6D0-E1B6F7D13719}"/>
                </a:ext>
              </a:extLst>
            </p:cNvPr>
            <p:cNvGrpSpPr/>
            <p:nvPr/>
          </p:nvGrpSpPr>
          <p:grpSpPr>
            <a:xfrm>
              <a:off x="263312" y="5265623"/>
              <a:ext cx="1482066" cy="1240498"/>
              <a:chOff x="263312" y="5265623"/>
              <a:chExt cx="1482066" cy="1240498"/>
            </a:xfrm>
          </p:grpSpPr>
          <p:grpSp>
            <p:nvGrpSpPr>
              <p:cNvPr id="574" name="Group 573">
                <a:extLst>
                  <a:ext uri="{FF2B5EF4-FFF2-40B4-BE49-F238E27FC236}">
                    <a16:creationId xmlns:a16="http://schemas.microsoft.com/office/drawing/2014/main" id="{720F1333-0B72-49AB-AB0A-C2E1B967C784}"/>
                  </a:ext>
                </a:extLst>
              </p:cNvPr>
              <p:cNvGrpSpPr/>
              <p:nvPr/>
            </p:nvGrpSpPr>
            <p:grpSpPr>
              <a:xfrm>
                <a:off x="263312" y="5810499"/>
                <a:ext cx="204938" cy="99562"/>
                <a:chOff x="760677" y="1725765"/>
                <a:chExt cx="131763" cy="63500"/>
              </a:xfrm>
              <a:solidFill>
                <a:schemeClr val="accent1"/>
              </a:solidFill>
            </p:grpSpPr>
            <p:sp>
              <p:nvSpPr>
                <p:cNvPr id="566" name="Freeform 1314">
                  <a:extLst>
                    <a:ext uri="{FF2B5EF4-FFF2-40B4-BE49-F238E27FC236}">
                      <a16:creationId xmlns:a16="http://schemas.microsoft.com/office/drawing/2014/main" id="{66267634-6082-4207-BDBB-3FFB58B5210B}"/>
                    </a:ext>
                  </a:extLst>
                </p:cNvPr>
                <p:cNvSpPr>
                  <a:spLocks/>
                </p:cNvSpPr>
                <p:nvPr/>
              </p:nvSpPr>
              <p:spPr bwMode="auto">
                <a:xfrm>
                  <a:off x="774964" y="1747990"/>
                  <a:ext cx="25400" cy="34925"/>
                </a:xfrm>
                <a:custGeom>
                  <a:avLst/>
                  <a:gdLst>
                    <a:gd name="T0" fmla="*/ 96 w 96"/>
                    <a:gd name="T1" fmla="*/ 0 h 130"/>
                    <a:gd name="T2" fmla="*/ 96 w 96"/>
                    <a:gd name="T3" fmla="*/ 0 h 130"/>
                    <a:gd name="T4" fmla="*/ 46 w 96"/>
                    <a:gd name="T5" fmla="*/ 28 h 130"/>
                    <a:gd name="T6" fmla="*/ 0 w 96"/>
                    <a:gd name="T7" fmla="*/ 65 h 130"/>
                    <a:gd name="T8" fmla="*/ 46 w 96"/>
                    <a:gd name="T9" fmla="*/ 102 h 130"/>
                    <a:gd name="T10" fmla="*/ 96 w 96"/>
                    <a:gd name="T11" fmla="*/ 130 h 130"/>
                    <a:gd name="T12" fmla="*/ 81 w 96"/>
                    <a:gd name="T13" fmla="*/ 100 h 130"/>
                    <a:gd name="T14" fmla="*/ 76 w 96"/>
                    <a:gd name="T15" fmla="*/ 65 h 130"/>
                    <a:gd name="T16" fmla="*/ 81 w 96"/>
                    <a:gd name="T17" fmla="*/ 31 h 130"/>
                    <a:gd name="T18" fmla="*/ 96 w 96"/>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0">
                      <a:moveTo>
                        <a:pt x="96" y="0"/>
                      </a:moveTo>
                      <a:lnTo>
                        <a:pt x="96" y="0"/>
                      </a:lnTo>
                      <a:cubicBezTo>
                        <a:pt x="78" y="7"/>
                        <a:pt x="62" y="16"/>
                        <a:pt x="46" y="28"/>
                      </a:cubicBezTo>
                      <a:cubicBezTo>
                        <a:pt x="29" y="39"/>
                        <a:pt x="14" y="52"/>
                        <a:pt x="0" y="65"/>
                      </a:cubicBezTo>
                      <a:cubicBezTo>
                        <a:pt x="14" y="79"/>
                        <a:pt x="29" y="91"/>
                        <a:pt x="46" y="102"/>
                      </a:cubicBezTo>
                      <a:cubicBezTo>
                        <a:pt x="62" y="113"/>
                        <a:pt x="78" y="122"/>
                        <a:pt x="96" y="130"/>
                      </a:cubicBezTo>
                      <a:cubicBezTo>
                        <a:pt x="90" y="121"/>
                        <a:pt x="85" y="110"/>
                        <a:pt x="81" y="100"/>
                      </a:cubicBezTo>
                      <a:cubicBezTo>
                        <a:pt x="78" y="88"/>
                        <a:pt x="76" y="77"/>
                        <a:pt x="76" y="65"/>
                      </a:cubicBezTo>
                      <a:cubicBezTo>
                        <a:pt x="76" y="54"/>
                        <a:pt x="78" y="43"/>
                        <a:pt x="81" y="31"/>
                      </a:cubicBezTo>
                      <a:cubicBezTo>
                        <a:pt x="85" y="20"/>
                        <a:pt x="90" y="10"/>
                        <a:pt x="9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7" name="Freeform 1315">
                  <a:extLst>
                    <a:ext uri="{FF2B5EF4-FFF2-40B4-BE49-F238E27FC236}">
                      <a16:creationId xmlns:a16="http://schemas.microsoft.com/office/drawing/2014/main" id="{1A0DDB9D-375F-40D8-AB39-1D7C88A177F1}"/>
                    </a:ext>
                  </a:extLst>
                </p:cNvPr>
                <p:cNvSpPr>
                  <a:spLocks/>
                </p:cNvSpPr>
                <p:nvPr/>
              </p:nvSpPr>
              <p:spPr bwMode="auto">
                <a:xfrm>
                  <a:off x="852752" y="1747990"/>
                  <a:ext cx="25400" cy="34925"/>
                </a:xfrm>
                <a:custGeom>
                  <a:avLst/>
                  <a:gdLst>
                    <a:gd name="T0" fmla="*/ 0 w 94"/>
                    <a:gd name="T1" fmla="*/ 0 h 130"/>
                    <a:gd name="T2" fmla="*/ 0 w 94"/>
                    <a:gd name="T3" fmla="*/ 0 h 130"/>
                    <a:gd name="T4" fmla="*/ 15 w 94"/>
                    <a:gd name="T5" fmla="*/ 31 h 130"/>
                    <a:gd name="T6" fmla="*/ 21 w 94"/>
                    <a:gd name="T7" fmla="*/ 65 h 130"/>
                    <a:gd name="T8" fmla="*/ 15 w 94"/>
                    <a:gd name="T9" fmla="*/ 100 h 130"/>
                    <a:gd name="T10" fmla="*/ 0 w 94"/>
                    <a:gd name="T11" fmla="*/ 130 h 130"/>
                    <a:gd name="T12" fmla="*/ 50 w 94"/>
                    <a:gd name="T13" fmla="*/ 102 h 130"/>
                    <a:gd name="T14" fmla="*/ 94 w 94"/>
                    <a:gd name="T15" fmla="*/ 65 h 130"/>
                    <a:gd name="T16" fmla="*/ 50 w 94"/>
                    <a:gd name="T17" fmla="*/ 28 h 130"/>
                    <a:gd name="T18" fmla="*/ 0 w 94"/>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30">
                      <a:moveTo>
                        <a:pt x="0" y="0"/>
                      </a:moveTo>
                      <a:lnTo>
                        <a:pt x="0" y="0"/>
                      </a:lnTo>
                      <a:cubicBezTo>
                        <a:pt x="7" y="10"/>
                        <a:pt x="12" y="20"/>
                        <a:pt x="15" y="31"/>
                      </a:cubicBezTo>
                      <a:cubicBezTo>
                        <a:pt x="19" y="43"/>
                        <a:pt x="21" y="54"/>
                        <a:pt x="21" y="65"/>
                      </a:cubicBezTo>
                      <a:cubicBezTo>
                        <a:pt x="21" y="77"/>
                        <a:pt x="19" y="88"/>
                        <a:pt x="15" y="100"/>
                      </a:cubicBezTo>
                      <a:cubicBezTo>
                        <a:pt x="12" y="110"/>
                        <a:pt x="7" y="121"/>
                        <a:pt x="0" y="130"/>
                      </a:cubicBezTo>
                      <a:cubicBezTo>
                        <a:pt x="19" y="122"/>
                        <a:pt x="36" y="113"/>
                        <a:pt x="50" y="102"/>
                      </a:cubicBezTo>
                      <a:cubicBezTo>
                        <a:pt x="66" y="91"/>
                        <a:pt x="81" y="79"/>
                        <a:pt x="94" y="65"/>
                      </a:cubicBezTo>
                      <a:cubicBezTo>
                        <a:pt x="81" y="52"/>
                        <a:pt x="66" y="39"/>
                        <a:pt x="50" y="28"/>
                      </a:cubicBezTo>
                      <a:cubicBezTo>
                        <a:pt x="36" y="16"/>
                        <a:pt x="19" y="7"/>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8" name="Freeform 1316">
                  <a:extLst>
                    <a:ext uri="{FF2B5EF4-FFF2-40B4-BE49-F238E27FC236}">
                      <a16:creationId xmlns:a16="http://schemas.microsoft.com/office/drawing/2014/main" id="{A0084C03-9649-43CB-81FD-09D6B14593EF}"/>
                    </a:ext>
                  </a:extLst>
                </p:cNvPr>
                <p:cNvSpPr>
                  <a:spLocks noEditPoints="1"/>
                </p:cNvSpPr>
                <p:nvPr/>
              </p:nvSpPr>
              <p:spPr bwMode="auto">
                <a:xfrm>
                  <a:off x="803539" y="1743227"/>
                  <a:ext cx="46038" cy="46038"/>
                </a:xfrm>
                <a:custGeom>
                  <a:avLst/>
                  <a:gdLst>
                    <a:gd name="T0" fmla="*/ 60 w 172"/>
                    <a:gd name="T1" fmla="*/ 75 h 172"/>
                    <a:gd name="T2" fmla="*/ 60 w 172"/>
                    <a:gd name="T3" fmla="*/ 75 h 172"/>
                    <a:gd name="T4" fmla="*/ 66 w 172"/>
                    <a:gd name="T5" fmla="*/ 66 h 172"/>
                    <a:gd name="T6" fmla="*/ 75 w 172"/>
                    <a:gd name="T7" fmla="*/ 60 h 172"/>
                    <a:gd name="T8" fmla="*/ 86 w 172"/>
                    <a:gd name="T9" fmla="*/ 58 h 172"/>
                    <a:gd name="T10" fmla="*/ 98 w 172"/>
                    <a:gd name="T11" fmla="*/ 60 h 172"/>
                    <a:gd name="T12" fmla="*/ 107 w 172"/>
                    <a:gd name="T13" fmla="*/ 66 h 172"/>
                    <a:gd name="T14" fmla="*/ 113 w 172"/>
                    <a:gd name="T15" fmla="*/ 75 h 172"/>
                    <a:gd name="T16" fmla="*/ 115 w 172"/>
                    <a:gd name="T17" fmla="*/ 86 h 172"/>
                    <a:gd name="T18" fmla="*/ 113 w 172"/>
                    <a:gd name="T19" fmla="*/ 97 h 172"/>
                    <a:gd name="T20" fmla="*/ 107 w 172"/>
                    <a:gd name="T21" fmla="*/ 106 h 172"/>
                    <a:gd name="T22" fmla="*/ 98 w 172"/>
                    <a:gd name="T23" fmla="*/ 113 h 172"/>
                    <a:gd name="T24" fmla="*/ 86 w 172"/>
                    <a:gd name="T25" fmla="*/ 115 h 172"/>
                    <a:gd name="T26" fmla="*/ 75 w 172"/>
                    <a:gd name="T27" fmla="*/ 113 h 172"/>
                    <a:gd name="T28" fmla="*/ 66 w 172"/>
                    <a:gd name="T29" fmla="*/ 106 h 172"/>
                    <a:gd name="T30" fmla="*/ 60 w 172"/>
                    <a:gd name="T31" fmla="*/ 97 h 172"/>
                    <a:gd name="T32" fmla="*/ 58 w 172"/>
                    <a:gd name="T33" fmla="*/ 86 h 172"/>
                    <a:gd name="T34" fmla="*/ 60 w 172"/>
                    <a:gd name="T35" fmla="*/ 75 h 172"/>
                    <a:gd name="T36" fmla="*/ 53 w 172"/>
                    <a:gd name="T37" fmla="*/ 166 h 172"/>
                    <a:gd name="T38" fmla="*/ 53 w 172"/>
                    <a:gd name="T39" fmla="*/ 166 h 172"/>
                    <a:gd name="T40" fmla="*/ 86 w 172"/>
                    <a:gd name="T41" fmla="*/ 172 h 172"/>
                    <a:gd name="T42" fmla="*/ 120 w 172"/>
                    <a:gd name="T43" fmla="*/ 166 h 172"/>
                    <a:gd name="T44" fmla="*/ 147 w 172"/>
                    <a:gd name="T45" fmla="*/ 147 h 172"/>
                    <a:gd name="T46" fmla="*/ 166 w 172"/>
                    <a:gd name="T47" fmla="*/ 120 h 172"/>
                    <a:gd name="T48" fmla="*/ 172 w 172"/>
                    <a:gd name="T49" fmla="*/ 86 h 172"/>
                    <a:gd name="T50" fmla="*/ 166 w 172"/>
                    <a:gd name="T51" fmla="*/ 53 h 172"/>
                    <a:gd name="T52" fmla="*/ 147 w 172"/>
                    <a:gd name="T53" fmla="*/ 26 h 172"/>
                    <a:gd name="T54" fmla="*/ 120 w 172"/>
                    <a:gd name="T55" fmla="*/ 7 h 172"/>
                    <a:gd name="T56" fmla="*/ 86 w 172"/>
                    <a:gd name="T57" fmla="*/ 0 h 172"/>
                    <a:gd name="T58" fmla="*/ 53 w 172"/>
                    <a:gd name="T59" fmla="*/ 7 h 172"/>
                    <a:gd name="T60" fmla="*/ 26 w 172"/>
                    <a:gd name="T61" fmla="*/ 26 h 172"/>
                    <a:gd name="T62" fmla="*/ 7 w 172"/>
                    <a:gd name="T63" fmla="*/ 53 h 172"/>
                    <a:gd name="T64" fmla="*/ 0 w 172"/>
                    <a:gd name="T65" fmla="*/ 86 h 172"/>
                    <a:gd name="T66" fmla="*/ 7 w 172"/>
                    <a:gd name="T67" fmla="*/ 120 h 172"/>
                    <a:gd name="T68" fmla="*/ 26 w 172"/>
                    <a:gd name="T69" fmla="*/ 147 h 172"/>
                    <a:gd name="T70" fmla="*/ 53 w 172"/>
                    <a:gd name="T71" fmla="*/ 1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 h="172">
                      <a:moveTo>
                        <a:pt x="60" y="75"/>
                      </a:moveTo>
                      <a:lnTo>
                        <a:pt x="60" y="75"/>
                      </a:lnTo>
                      <a:cubicBezTo>
                        <a:pt x="61" y="72"/>
                        <a:pt x="64" y="68"/>
                        <a:pt x="66" y="66"/>
                      </a:cubicBezTo>
                      <a:cubicBezTo>
                        <a:pt x="69" y="64"/>
                        <a:pt x="72" y="61"/>
                        <a:pt x="75" y="60"/>
                      </a:cubicBezTo>
                      <a:cubicBezTo>
                        <a:pt x="78" y="58"/>
                        <a:pt x="82" y="58"/>
                        <a:pt x="86" y="58"/>
                      </a:cubicBezTo>
                      <a:cubicBezTo>
                        <a:pt x="91" y="58"/>
                        <a:pt x="94" y="58"/>
                        <a:pt x="98" y="60"/>
                      </a:cubicBezTo>
                      <a:cubicBezTo>
                        <a:pt x="101" y="61"/>
                        <a:pt x="104" y="64"/>
                        <a:pt x="107" y="66"/>
                      </a:cubicBezTo>
                      <a:cubicBezTo>
                        <a:pt x="109" y="68"/>
                        <a:pt x="112" y="72"/>
                        <a:pt x="113" y="75"/>
                      </a:cubicBezTo>
                      <a:cubicBezTo>
                        <a:pt x="114" y="78"/>
                        <a:pt x="115" y="82"/>
                        <a:pt x="115" y="86"/>
                      </a:cubicBezTo>
                      <a:cubicBezTo>
                        <a:pt x="115" y="90"/>
                        <a:pt x="114" y="93"/>
                        <a:pt x="113" y="97"/>
                      </a:cubicBezTo>
                      <a:cubicBezTo>
                        <a:pt x="112" y="100"/>
                        <a:pt x="109" y="104"/>
                        <a:pt x="107" y="106"/>
                      </a:cubicBezTo>
                      <a:cubicBezTo>
                        <a:pt x="104" y="109"/>
                        <a:pt x="101" y="111"/>
                        <a:pt x="98" y="113"/>
                      </a:cubicBezTo>
                      <a:cubicBezTo>
                        <a:pt x="94" y="114"/>
                        <a:pt x="91" y="115"/>
                        <a:pt x="86" y="115"/>
                      </a:cubicBezTo>
                      <a:cubicBezTo>
                        <a:pt x="82" y="115"/>
                        <a:pt x="78" y="114"/>
                        <a:pt x="75" y="113"/>
                      </a:cubicBezTo>
                      <a:cubicBezTo>
                        <a:pt x="72" y="111"/>
                        <a:pt x="69" y="109"/>
                        <a:pt x="66" y="106"/>
                      </a:cubicBezTo>
                      <a:cubicBezTo>
                        <a:pt x="64" y="104"/>
                        <a:pt x="61" y="100"/>
                        <a:pt x="60" y="97"/>
                      </a:cubicBezTo>
                      <a:cubicBezTo>
                        <a:pt x="59" y="93"/>
                        <a:pt x="58" y="90"/>
                        <a:pt x="58" y="86"/>
                      </a:cubicBezTo>
                      <a:cubicBezTo>
                        <a:pt x="58" y="82"/>
                        <a:pt x="59" y="78"/>
                        <a:pt x="60" y="75"/>
                      </a:cubicBezTo>
                      <a:close/>
                      <a:moveTo>
                        <a:pt x="53" y="166"/>
                      </a:moveTo>
                      <a:lnTo>
                        <a:pt x="53" y="166"/>
                      </a:lnTo>
                      <a:cubicBezTo>
                        <a:pt x="64" y="170"/>
                        <a:pt x="75" y="172"/>
                        <a:pt x="86" y="172"/>
                      </a:cubicBezTo>
                      <a:cubicBezTo>
                        <a:pt x="98" y="172"/>
                        <a:pt x="109" y="170"/>
                        <a:pt x="120" y="166"/>
                      </a:cubicBezTo>
                      <a:cubicBezTo>
                        <a:pt x="130" y="161"/>
                        <a:pt x="139" y="154"/>
                        <a:pt x="147" y="147"/>
                      </a:cubicBezTo>
                      <a:cubicBezTo>
                        <a:pt x="155" y="139"/>
                        <a:pt x="161" y="130"/>
                        <a:pt x="166" y="120"/>
                      </a:cubicBezTo>
                      <a:cubicBezTo>
                        <a:pt x="170" y="109"/>
                        <a:pt x="172" y="98"/>
                        <a:pt x="172" y="86"/>
                      </a:cubicBezTo>
                      <a:cubicBezTo>
                        <a:pt x="172" y="74"/>
                        <a:pt x="170" y="64"/>
                        <a:pt x="166" y="53"/>
                      </a:cubicBezTo>
                      <a:cubicBezTo>
                        <a:pt x="161" y="42"/>
                        <a:pt x="155" y="34"/>
                        <a:pt x="147" y="26"/>
                      </a:cubicBezTo>
                      <a:cubicBezTo>
                        <a:pt x="139" y="18"/>
                        <a:pt x="130" y="12"/>
                        <a:pt x="120" y="7"/>
                      </a:cubicBezTo>
                      <a:cubicBezTo>
                        <a:pt x="109" y="3"/>
                        <a:pt x="98" y="0"/>
                        <a:pt x="86" y="0"/>
                      </a:cubicBezTo>
                      <a:cubicBezTo>
                        <a:pt x="75" y="0"/>
                        <a:pt x="64" y="3"/>
                        <a:pt x="53" y="7"/>
                      </a:cubicBezTo>
                      <a:cubicBezTo>
                        <a:pt x="43" y="12"/>
                        <a:pt x="34" y="18"/>
                        <a:pt x="26" y="26"/>
                      </a:cubicBezTo>
                      <a:cubicBezTo>
                        <a:pt x="18" y="34"/>
                        <a:pt x="12" y="42"/>
                        <a:pt x="7" y="53"/>
                      </a:cubicBezTo>
                      <a:cubicBezTo>
                        <a:pt x="3" y="64"/>
                        <a:pt x="0" y="74"/>
                        <a:pt x="0" y="86"/>
                      </a:cubicBezTo>
                      <a:cubicBezTo>
                        <a:pt x="0" y="98"/>
                        <a:pt x="3" y="109"/>
                        <a:pt x="7" y="120"/>
                      </a:cubicBezTo>
                      <a:cubicBezTo>
                        <a:pt x="12" y="130"/>
                        <a:pt x="18" y="139"/>
                        <a:pt x="26" y="147"/>
                      </a:cubicBezTo>
                      <a:cubicBezTo>
                        <a:pt x="34" y="154"/>
                        <a:pt x="43" y="161"/>
                        <a:pt x="53" y="1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9" name="Freeform 1317">
                  <a:extLst>
                    <a:ext uri="{FF2B5EF4-FFF2-40B4-BE49-F238E27FC236}">
                      <a16:creationId xmlns:a16="http://schemas.microsoft.com/office/drawing/2014/main" id="{2C2D2F86-79EC-43A6-90A3-B3372126FC85}"/>
                    </a:ext>
                  </a:extLst>
                </p:cNvPr>
                <p:cNvSpPr>
                  <a:spLocks/>
                </p:cNvSpPr>
                <p:nvPr/>
              </p:nvSpPr>
              <p:spPr bwMode="auto">
                <a:xfrm>
                  <a:off x="819414" y="1757515"/>
                  <a:ext cx="14288" cy="15875"/>
                </a:xfrm>
                <a:custGeom>
                  <a:avLst/>
                  <a:gdLst>
                    <a:gd name="T0" fmla="*/ 8 w 56"/>
                    <a:gd name="T1" fmla="*/ 49 h 58"/>
                    <a:gd name="T2" fmla="*/ 8 w 56"/>
                    <a:gd name="T3" fmla="*/ 49 h 58"/>
                    <a:gd name="T4" fmla="*/ 17 w 56"/>
                    <a:gd name="T5" fmla="*/ 56 h 58"/>
                    <a:gd name="T6" fmla="*/ 28 w 56"/>
                    <a:gd name="T7" fmla="*/ 58 h 58"/>
                    <a:gd name="T8" fmla="*/ 40 w 56"/>
                    <a:gd name="T9" fmla="*/ 56 h 58"/>
                    <a:gd name="T10" fmla="*/ 49 w 56"/>
                    <a:gd name="T11" fmla="*/ 49 h 58"/>
                    <a:gd name="T12" fmla="*/ 54 w 56"/>
                    <a:gd name="T13" fmla="*/ 40 h 58"/>
                    <a:gd name="T14" fmla="*/ 56 w 56"/>
                    <a:gd name="T15" fmla="*/ 29 h 58"/>
                    <a:gd name="T16" fmla="*/ 54 w 56"/>
                    <a:gd name="T17" fmla="*/ 18 h 58"/>
                    <a:gd name="T18" fmla="*/ 49 w 56"/>
                    <a:gd name="T19" fmla="*/ 9 h 58"/>
                    <a:gd name="T20" fmla="*/ 40 w 56"/>
                    <a:gd name="T21" fmla="*/ 3 h 58"/>
                    <a:gd name="T22" fmla="*/ 28 w 56"/>
                    <a:gd name="T23" fmla="*/ 0 h 58"/>
                    <a:gd name="T24" fmla="*/ 17 w 56"/>
                    <a:gd name="T25" fmla="*/ 3 h 58"/>
                    <a:gd name="T26" fmla="*/ 8 w 56"/>
                    <a:gd name="T27" fmla="*/ 9 h 58"/>
                    <a:gd name="T28" fmla="*/ 3 w 56"/>
                    <a:gd name="T29" fmla="*/ 18 h 58"/>
                    <a:gd name="T30" fmla="*/ 0 w 56"/>
                    <a:gd name="T31" fmla="*/ 29 h 58"/>
                    <a:gd name="T32" fmla="*/ 3 w 56"/>
                    <a:gd name="T33" fmla="*/ 40 h 58"/>
                    <a:gd name="T34" fmla="*/ 8 w 56"/>
                    <a:gd name="T35"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58">
                      <a:moveTo>
                        <a:pt x="8" y="49"/>
                      </a:moveTo>
                      <a:lnTo>
                        <a:pt x="8" y="49"/>
                      </a:lnTo>
                      <a:cubicBezTo>
                        <a:pt x="12" y="53"/>
                        <a:pt x="14" y="54"/>
                        <a:pt x="17" y="56"/>
                      </a:cubicBezTo>
                      <a:cubicBezTo>
                        <a:pt x="21" y="57"/>
                        <a:pt x="24" y="58"/>
                        <a:pt x="28" y="58"/>
                      </a:cubicBezTo>
                      <a:cubicBezTo>
                        <a:pt x="33" y="58"/>
                        <a:pt x="36" y="57"/>
                        <a:pt x="40" y="56"/>
                      </a:cubicBezTo>
                      <a:cubicBezTo>
                        <a:pt x="43" y="54"/>
                        <a:pt x="45" y="53"/>
                        <a:pt x="49" y="49"/>
                      </a:cubicBezTo>
                      <a:cubicBezTo>
                        <a:pt x="51" y="47"/>
                        <a:pt x="53" y="43"/>
                        <a:pt x="54" y="40"/>
                      </a:cubicBezTo>
                      <a:cubicBezTo>
                        <a:pt x="55" y="36"/>
                        <a:pt x="56" y="33"/>
                        <a:pt x="56" y="29"/>
                      </a:cubicBezTo>
                      <a:cubicBezTo>
                        <a:pt x="56" y="25"/>
                        <a:pt x="55" y="21"/>
                        <a:pt x="54" y="18"/>
                      </a:cubicBezTo>
                      <a:cubicBezTo>
                        <a:pt x="53" y="14"/>
                        <a:pt x="51" y="11"/>
                        <a:pt x="49" y="9"/>
                      </a:cubicBezTo>
                      <a:cubicBezTo>
                        <a:pt x="45" y="6"/>
                        <a:pt x="43" y="4"/>
                        <a:pt x="40" y="3"/>
                      </a:cubicBezTo>
                      <a:cubicBezTo>
                        <a:pt x="36" y="0"/>
                        <a:pt x="33" y="0"/>
                        <a:pt x="28" y="0"/>
                      </a:cubicBezTo>
                      <a:cubicBezTo>
                        <a:pt x="24" y="0"/>
                        <a:pt x="21" y="0"/>
                        <a:pt x="17" y="3"/>
                      </a:cubicBezTo>
                      <a:cubicBezTo>
                        <a:pt x="14" y="4"/>
                        <a:pt x="12" y="6"/>
                        <a:pt x="8" y="9"/>
                      </a:cubicBezTo>
                      <a:cubicBezTo>
                        <a:pt x="6" y="11"/>
                        <a:pt x="4" y="14"/>
                        <a:pt x="3" y="18"/>
                      </a:cubicBezTo>
                      <a:cubicBezTo>
                        <a:pt x="2" y="21"/>
                        <a:pt x="0" y="25"/>
                        <a:pt x="0" y="29"/>
                      </a:cubicBezTo>
                      <a:cubicBezTo>
                        <a:pt x="0" y="33"/>
                        <a:pt x="2" y="36"/>
                        <a:pt x="3" y="40"/>
                      </a:cubicBezTo>
                      <a:cubicBezTo>
                        <a:pt x="4" y="43"/>
                        <a:pt x="6" y="47"/>
                        <a:pt x="8" y="4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70" name="Freeform 1318">
                  <a:extLst>
                    <a:ext uri="{FF2B5EF4-FFF2-40B4-BE49-F238E27FC236}">
                      <a16:creationId xmlns:a16="http://schemas.microsoft.com/office/drawing/2014/main" id="{6F6B533D-1E14-4DAA-A17C-7B86F625CFF6}"/>
                    </a:ext>
                  </a:extLst>
                </p:cNvPr>
                <p:cNvSpPr>
                  <a:spLocks/>
                </p:cNvSpPr>
                <p:nvPr/>
              </p:nvSpPr>
              <p:spPr bwMode="auto">
                <a:xfrm>
                  <a:off x="760677" y="1725765"/>
                  <a:ext cx="131763" cy="36513"/>
                </a:xfrm>
                <a:custGeom>
                  <a:avLst/>
                  <a:gdLst>
                    <a:gd name="T0" fmla="*/ 249 w 494"/>
                    <a:gd name="T1" fmla="*/ 0 h 134"/>
                    <a:gd name="T2" fmla="*/ 249 w 494"/>
                    <a:gd name="T3" fmla="*/ 0 h 134"/>
                    <a:gd name="T4" fmla="*/ 245 w 494"/>
                    <a:gd name="T5" fmla="*/ 0 h 134"/>
                    <a:gd name="T6" fmla="*/ 5 w 494"/>
                    <a:gd name="T7" fmla="*/ 109 h 134"/>
                    <a:gd name="T8" fmla="*/ 6 w 494"/>
                    <a:gd name="T9" fmla="*/ 130 h 134"/>
                    <a:gd name="T10" fmla="*/ 26 w 494"/>
                    <a:gd name="T11" fmla="*/ 129 h 134"/>
                    <a:gd name="T12" fmla="*/ 245 w 494"/>
                    <a:gd name="T13" fmla="*/ 29 h 134"/>
                    <a:gd name="T14" fmla="*/ 249 w 494"/>
                    <a:gd name="T15" fmla="*/ 29 h 134"/>
                    <a:gd name="T16" fmla="*/ 467 w 494"/>
                    <a:gd name="T17" fmla="*/ 129 h 134"/>
                    <a:gd name="T18" fmla="*/ 478 w 494"/>
                    <a:gd name="T19" fmla="*/ 133 h 134"/>
                    <a:gd name="T20" fmla="*/ 488 w 494"/>
                    <a:gd name="T21" fmla="*/ 130 h 134"/>
                    <a:gd name="T22" fmla="*/ 489 w 494"/>
                    <a:gd name="T23" fmla="*/ 109 h 134"/>
                    <a:gd name="T24" fmla="*/ 249 w 494"/>
                    <a:gd name="T2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4" h="134">
                      <a:moveTo>
                        <a:pt x="249" y="0"/>
                      </a:moveTo>
                      <a:lnTo>
                        <a:pt x="249" y="0"/>
                      </a:lnTo>
                      <a:lnTo>
                        <a:pt x="245" y="0"/>
                      </a:lnTo>
                      <a:cubicBezTo>
                        <a:pt x="152" y="0"/>
                        <a:pt x="65" y="41"/>
                        <a:pt x="5" y="109"/>
                      </a:cubicBezTo>
                      <a:cubicBezTo>
                        <a:pt x="0" y="115"/>
                        <a:pt x="2" y="124"/>
                        <a:pt x="6" y="130"/>
                      </a:cubicBezTo>
                      <a:cubicBezTo>
                        <a:pt x="12" y="134"/>
                        <a:pt x="21" y="134"/>
                        <a:pt x="26" y="129"/>
                      </a:cubicBezTo>
                      <a:cubicBezTo>
                        <a:pt x="81" y="65"/>
                        <a:pt x="161" y="29"/>
                        <a:pt x="245" y="29"/>
                      </a:cubicBezTo>
                      <a:lnTo>
                        <a:pt x="249" y="29"/>
                      </a:lnTo>
                      <a:cubicBezTo>
                        <a:pt x="332" y="29"/>
                        <a:pt x="413" y="65"/>
                        <a:pt x="467" y="129"/>
                      </a:cubicBezTo>
                      <a:cubicBezTo>
                        <a:pt x="470" y="131"/>
                        <a:pt x="474" y="133"/>
                        <a:pt x="478" y="133"/>
                      </a:cubicBezTo>
                      <a:cubicBezTo>
                        <a:pt x="482" y="133"/>
                        <a:pt x="484" y="132"/>
                        <a:pt x="488" y="130"/>
                      </a:cubicBezTo>
                      <a:cubicBezTo>
                        <a:pt x="493" y="124"/>
                        <a:pt x="494" y="115"/>
                        <a:pt x="489" y="109"/>
                      </a:cubicBezTo>
                      <a:cubicBezTo>
                        <a:pt x="429" y="41"/>
                        <a:pt x="341" y="0"/>
                        <a:pt x="2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77" name="TextBox 576">
                <a:extLst>
                  <a:ext uri="{FF2B5EF4-FFF2-40B4-BE49-F238E27FC236}">
                    <a16:creationId xmlns:a16="http://schemas.microsoft.com/office/drawing/2014/main" id="{C6FFF790-8DB6-4551-9A64-9A1CF29E5E5E}"/>
                  </a:ext>
                </a:extLst>
              </p:cNvPr>
              <p:cNvSpPr txBox="1"/>
              <p:nvPr/>
            </p:nvSpPr>
            <p:spPr>
              <a:xfrm>
                <a:off x="444992" y="5752558"/>
                <a:ext cx="809837" cy="184666"/>
              </a:xfrm>
              <a:prstGeom prst="rect">
                <a:avLst/>
              </a:prstGeom>
              <a:noFill/>
            </p:spPr>
            <p:txBody>
              <a:bodyPr wrap="non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Visibility</a:t>
                </a:r>
              </a:p>
            </p:txBody>
          </p:sp>
          <p:sp>
            <p:nvSpPr>
              <p:cNvPr id="586" name="Rectangle 585">
                <a:extLst>
                  <a:ext uri="{FF2B5EF4-FFF2-40B4-BE49-F238E27FC236}">
                    <a16:creationId xmlns:a16="http://schemas.microsoft.com/office/drawing/2014/main" id="{3B1EF467-5E94-4F16-B166-74E62F91DE43}"/>
                  </a:ext>
                </a:extLst>
              </p:cNvPr>
              <p:cNvSpPr/>
              <p:nvPr/>
            </p:nvSpPr>
            <p:spPr>
              <a:xfrm>
                <a:off x="444992" y="5483025"/>
                <a:ext cx="914400"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gradFill>
                      <a:gsLst>
                        <a:gs pos="34000">
                          <a:srgbClr val="0078D4">
                            <a:lumMod val="50000"/>
                          </a:srgbClr>
                        </a:gs>
                        <a:gs pos="64000">
                          <a:srgbClr val="0078D4">
                            <a:lumMod val="50000"/>
                          </a:srgbClr>
                        </a:gs>
                      </a:gsLst>
                      <a:lin ang="5400000" scaled="1"/>
                    </a:gradFill>
                    <a:effectLst/>
                    <a:uLnTx/>
                    <a:uFillTx/>
                    <a:latin typeface="Segoe UI Semibold"/>
                    <a:ea typeface="+mn-ea"/>
                    <a:cs typeface="+mn-cs"/>
                  </a:rPr>
                  <a:t>Threat Detection</a:t>
                </a:r>
              </a:p>
            </p:txBody>
          </p:sp>
          <p:sp>
            <p:nvSpPr>
              <p:cNvPr id="587" name="Rectangle 586">
                <a:extLst>
                  <a:ext uri="{FF2B5EF4-FFF2-40B4-BE49-F238E27FC236}">
                    <a16:creationId xmlns:a16="http://schemas.microsoft.com/office/drawing/2014/main" id="{EE9E2B8B-3582-403D-9E67-754BBCDCCA90}"/>
                  </a:ext>
                </a:extLst>
              </p:cNvPr>
              <p:cNvSpPr/>
              <p:nvPr/>
            </p:nvSpPr>
            <p:spPr>
              <a:xfrm>
                <a:off x="444992" y="6290677"/>
                <a:ext cx="1300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gradFill>
                      <a:gsLst>
                        <a:gs pos="34000">
                          <a:srgbClr val="0078D4"/>
                        </a:gs>
                        <a:gs pos="64000">
                          <a:srgbClr val="0078D4"/>
                        </a:gs>
                      </a:gsLst>
                      <a:lin ang="5400000" scaled="1"/>
                    </a:gradFill>
                    <a:effectLst/>
                    <a:uLnTx/>
                    <a:uFillTx/>
                    <a:latin typeface="Segoe UI Semibold"/>
                    <a:ea typeface="+mn-ea"/>
                    <a:cs typeface="+mn-cs"/>
                  </a:rPr>
                  <a:t>Raw Logs and Signal for Investigation &amp; Hunting</a:t>
                </a:r>
              </a:p>
            </p:txBody>
          </p:sp>
          <p:sp>
            <p:nvSpPr>
              <p:cNvPr id="329" name="Rectangle: Rounded Corners 430">
                <a:extLst>
                  <a:ext uri="{FF2B5EF4-FFF2-40B4-BE49-F238E27FC236}">
                    <a16:creationId xmlns:a16="http://schemas.microsoft.com/office/drawing/2014/main" id="{3AAB0A09-53CD-4D95-B902-6CBD3AB53E4F}"/>
                  </a:ext>
                </a:extLst>
              </p:cNvPr>
              <p:cNvSpPr/>
              <p:nvPr/>
            </p:nvSpPr>
            <p:spPr bwMode="auto">
              <a:xfrm>
                <a:off x="364252" y="5265623"/>
                <a:ext cx="137347" cy="294726"/>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5080 w 140451"/>
                  <a:gd name="connsiteY0" fmla="*/ 587683 h 587683"/>
                  <a:gd name="connsiteX1" fmla="*/ 3243 w 140451"/>
                  <a:gd name="connsiteY1" fmla="*/ 233306 h 587683"/>
                  <a:gd name="connsiteX2" fmla="*/ 4347 w 140451"/>
                  <a:gd name="connsiteY2" fmla="*/ 53010 h 587683"/>
                  <a:gd name="connsiteX3" fmla="*/ 57357 w 140451"/>
                  <a:gd name="connsiteY3" fmla="*/ 0 h 587683"/>
                  <a:gd name="connsiteX4" fmla="*/ 140451 w 140451"/>
                  <a:gd name="connsiteY4" fmla="*/ 2177 h 587683"/>
                  <a:gd name="connsiteX0" fmla="*/ 3243 w 140451"/>
                  <a:gd name="connsiteY0" fmla="*/ 233306 h 233306"/>
                  <a:gd name="connsiteX1" fmla="*/ 4347 w 140451"/>
                  <a:gd name="connsiteY1" fmla="*/ 53010 h 233306"/>
                  <a:gd name="connsiteX2" fmla="*/ 57357 w 140451"/>
                  <a:gd name="connsiteY2" fmla="*/ 0 h 233306"/>
                  <a:gd name="connsiteX3" fmla="*/ 140451 w 140451"/>
                  <a:gd name="connsiteY3" fmla="*/ 2177 h 233306"/>
                  <a:gd name="connsiteX0" fmla="*/ 139 w 137347"/>
                  <a:gd name="connsiteY0" fmla="*/ 233306 h 233306"/>
                  <a:gd name="connsiteX1" fmla="*/ 1243 w 137347"/>
                  <a:gd name="connsiteY1" fmla="*/ 53010 h 233306"/>
                  <a:gd name="connsiteX2" fmla="*/ 54253 w 137347"/>
                  <a:gd name="connsiteY2" fmla="*/ 0 h 233306"/>
                  <a:gd name="connsiteX3" fmla="*/ 137347 w 137347"/>
                  <a:gd name="connsiteY3" fmla="*/ 2177 h 233306"/>
                </a:gdLst>
                <a:ahLst/>
                <a:cxnLst>
                  <a:cxn ang="0">
                    <a:pos x="connsiteX0" y="connsiteY0"/>
                  </a:cxn>
                  <a:cxn ang="0">
                    <a:pos x="connsiteX1" y="connsiteY1"/>
                  </a:cxn>
                  <a:cxn ang="0">
                    <a:pos x="connsiteX2" y="connsiteY2"/>
                  </a:cxn>
                  <a:cxn ang="0">
                    <a:pos x="connsiteX3" y="connsiteY3"/>
                  </a:cxn>
                </a:cxnLst>
                <a:rect l="l" t="t" r="r" b="b"/>
                <a:pathLst>
                  <a:path w="137347" h="233306">
                    <a:moveTo>
                      <a:pt x="139" y="233306"/>
                    </a:moveTo>
                    <a:cubicBezTo>
                      <a:pt x="17" y="144194"/>
                      <a:pt x="-402" y="91894"/>
                      <a:pt x="1243" y="53010"/>
                    </a:cubicBezTo>
                    <a:cubicBezTo>
                      <a:pt x="1243" y="23733"/>
                      <a:pt x="24976" y="0"/>
                      <a:pt x="54253" y="0"/>
                    </a:cubicBezTo>
                    <a:lnTo>
                      <a:pt x="137347" y="2177"/>
                    </a:lnTo>
                  </a:path>
                </a:pathLst>
              </a:custGeom>
              <a:ln w="12700">
                <a:solidFill>
                  <a:srgbClr val="76767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1" name="Rectangle: Rounded Corners 430">
                <a:extLst>
                  <a:ext uri="{FF2B5EF4-FFF2-40B4-BE49-F238E27FC236}">
                    <a16:creationId xmlns:a16="http://schemas.microsoft.com/office/drawing/2014/main" id="{FCC4EA71-C54E-4E56-8C42-2323DB7C99B8}"/>
                  </a:ext>
                </a:extLst>
              </p:cNvPr>
              <p:cNvSpPr/>
              <p:nvPr/>
            </p:nvSpPr>
            <p:spPr bwMode="auto">
              <a:xfrm>
                <a:off x="362611" y="5539949"/>
                <a:ext cx="138988" cy="196977"/>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5080 w 140451"/>
                  <a:gd name="connsiteY0" fmla="*/ 587683 h 587683"/>
                  <a:gd name="connsiteX1" fmla="*/ 3243 w 140451"/>
                  <a:gd name="connsiteY1" fmla="*/ 315678 h 587683"/>
                  <a:gd name="connsiteX2" fmla="*/ 4347 w 140451"/>
                  <a:gd name="connsiteY2" fmla="*/ 53010 h 587683"/>
                  <a:gd name="connsiteX3" fmla="*/ 57357 w 140451"/>
                  <a:gd name="connsiteY3" fmla="*/ 0 h 587683"/>
                  <a:gd name="connsiteX4" fmla="*/ 140451 w 140451"/>
                  <a:gd name="connsiteY4" fmla="*/ 2177 h 587683"/>
                  <a:gd name="connsiteX0" fmla="*/ 1843 w 137214"/>
                  <a:gd name="connsiteY0" fmla="*/ 587683 h 587683"/>
                  <a:gd name="connsiteX1" fmla="*/ 6 w 137214"/>
                  <a:gd name="connsiteY1" fmla="*/ 315678 h 587683"/>
                  <a:gd name="connsiteX2" fmla="*/ 1110 w 137214"/>
                  <a:gd name="connsiteY2" fmla="*/ 53010 h 587683"/>
                  <a:gd name="connsiteX3" fmla="*/ 54120 w 137214"/>
                  <a:gd name="connsiteY3" fmla="*/ 0 h 587683"/>
                  <a:gd name="connsiteX4" fmla="*/ 137214 w 137214"/>
                  <a:gd name="connsiteY4" fmla="*/ 2177 h 587683"/>
                  <a:gd name="connsiteX0" fmla="*/ 2930 w 138301"/>
                  <a:gd name="connsiteY0" fmla="*/ 587683 h 587683"/>
                  <a:gd name="connsiteX1" fmla="*/ 1093 w 138301"/>
                  <a:gd name="connsiteY1" fmla="*/ 315678 h 587683"/>
                  <a:gd name="connsiteX2" fmla="*/ 2197 w 138301"/>
                  <a:gd name="connsiteY2" fmla="*/ 53010 h 587683"/>
                  <a:gd name="connsiteX3" fmla="*/ 55207 w 138301"/>
                  <a:gd name="connsiteY3" fmla="*/ 0 h 587683"/>
                  <a:gd name="connsiteX4" fmla="*/ 138301 w 138301"/>
                  <a:gd name="connsiteY4" fmla="*/ 2177 h 587683"/>
                  <a:gd name="connsiteX0" fmla="*/ 1093 w 138301"/>
                  <a:gd name="connsiteY0" fmla="*/ 315678 h 315678"/>
                  <a:gd name="connsiteX1" fmla="*/ 2197 w 138301"/>
                  <a:gd name="connsiteY1" fmla="*/ 53010 h 315678"/>
                  <a:gd name="connsiteX2" fmla="*/ 55207 w 138301"/>
                  <a:gd name="connsiteY2" fmla="*/ 0 h 315678"/>
                  <a:gd name="connsiteX3" fmla="*/ 138301 w 138301"/>
                  <a:gd name="connsiteY3" fmla="*/ 2177 h 315678"/>
                  <a:gd name="connsiteX0" fmla="*/ 1093 w 135843"/>
                  <a:gd name="connsiteY0" fmla="*/ 318923 h 318923"/>
                  <a:gd name="connsiteX1" fmla="*/ 2197 w 135843"/>
                  <a:gd name="connsiteY1" fmla="*/ 56255 h 318923"/>
                  <a:gd name="connsiteX2" fmla="*/ 55207 w 135843"/>
                  <a:gd name="connsiteY2" fmla="*/ 3245 h 318923"/>
                  <a:gd name="connsiteX3" fmla="*/ 135843 w 135843"/>
                  <a:gd name="connsiteY3" fmla="*/ 0 h 318923"/>
                  <a:gd name="connsiteX0" fmla="*/ 1093 w 135843"/>
                  <a:gd name="connsiteY0" fmla="*/ 461234 h 461234"/>
                  <a:gd name="connsiteX1" fmla="*/ 2197 w 135843"/>
                  <a:gd name="connsiteY1" fmla="*/ 56255 h 461234"/>
                  <a:gd name="connsiteX2" fmla="*/ 55207 w 135843"/>
                  <a:gd name="connsiteY2" fmla="*/ 3245 h 461234"/>
                  <a:gd name="connsiteX3" fmla="*/ 135843 w 135843"/>
                  <a:gd name="connsiteY3" fmla="*/ 0 h 461234"/>
                  <a:gd name="connsiteX0" fmla="*/ 1093 w 135843"/>
                  <a:gd name="connsiteY0" fmla="*/ 434880 h 434880"/>
                  <a:gd name="connsiteX1" fmla="*/ 2197 w 135843"/>
                  <a:gd name="connsiteY1" fmla="*/ 56255 h 434880"/>
                  <a:gd name="connsiteX2" fmla="*/ 55207 w 135843"/>
                  <a:gd name="connsiteY2" fmla="*/ 3245 h 434880"/>
                  <a:gd name="connsiteX3" fmla="*/ 135843 w 135843"/>
                  <a:gd name="connsiteY3" fmla="*/ 0 h 434880"/>
                  <a:gd name="connsiteX0" fmla="*/ 1093 w 135843"/>
                  <a:gd name="connsiteY0" fmla="*/ 445422 h 445422"/>
                  <a:gd name="connsiteX1" fmla="*/ 2197 w 135843"/>
                  <a:gd name="connsiteY1" fmla="*/ 56255 h 445422"/>
                  <a:gd name="connsiteX2" fmla="*/ 55207 w 135843"/>
                  <a:gd name="connsiteY2" fmla="*/ 3245 h 445422"/>
                  <a:gd name="connsiteX3" fmla="*/ 135843 w 135843"/>
                  <a:gd name="connsiteY3" fmla="*/ 0 h 445422"/>
                  <a:gd name="connsiteX0" fmla="*/ 6521 w 141271"/>
                  <a:gd name="connsiteY0" fmla="*/ 445422 h 445422"/>
                  <a:gd name="connsiteX1" fmla="*/ 242 w 141271"/>
                  <a:gd name="connsiteY1" fmla="*/ 358576 h 445422"/>
                  <a:gd name="connsiteX2" fmla="*/ 7625 w 141271"/>
                  <a:gd name="connsiteY2" fmla="*/ 56255 h 445422"/>
                  <a:gd name="connsiteX3" fmla="*/ 60635 w 141271"/>
                  <a:gd name="connsiteY3" fmla="*/ 3245 h 445422"/>
                  <a:gd name="connsiteX4" fmla="*/ 141271 w 141271"/>
                  <a:gd name="connsiteY4" fmla="*/ 0 h 445422"/>
                  <a:gd name="connsiteX0" fmla="*/ 242 w 141271"/>
                  <a:gd name="connsiteY0" fmla="*/ 358576 h 358576"/>
                  <a:gd name="connsiteX1" fmla="*/ 7625 w 141271"/>
                  <a:gd name="connsiteY1" fmla="*/ 56255 h 358576"/>
                  <a:gd name="connsiteX2" fmla="*/ 60635 w 141271"/>
                  <a:gd name="connsiteY2" fmla="*/ 3245 h 358576"/>
                  <a:gd name="connsiteX3" fmla="*/ 141271 w 141271"/>
                  <a:gd name="connsiteY3" fmla="*/ 0 h 358576"/>
                  <a:gd name="connsiteX0" fmla="*/ 6333 w 137530"/>
                  <a:gd name="connsiteY0" fmla="*/ 358576 h 358576"/>
                  <a:gd name="connsiteX1" fmla="*/ 3884 w 137530"/>
                  <a:gd name="connsiteY1" fmla="*/ 56255 h 358576"/>
                  <a:gd name="connsiteX2" fmla="*/ 56894 w 137530"/>
                  <a:gd name="connsiteY2" fmla="*/ 3245 h 358576"/>
                  <a:gd name="connsiteX3" fmla="*/ 137530 w 137530"/>
                  <a:gd name="connsiteY3" fmla="*/ 0 h 358576"/>
                  <a:gd name="connsiteX0" fmla="*/ 4426 w 138081"/>
                  <a:gd name="connsiteY0" fmla="*/ 391220 h 391220"/>
                  <a:gd name="connsiteX1" fmla="*/ 4435 w 138081"/>
                  <a:gd name="connsiteY1" fmla="*/ 56255 h 391220"/>
                  <a:gd name="connsiteX2" fmla="*/ 57445 w 138081"/>
                  <a:gd name="connsiteY2" fmla="*/ 3245 h 391220"/>
                  <a:gd name="connsiteX3" fmla="*/ 138081 w 138081"/>
                  <a:gd name="connsiteY3" fmla="*/ 0 h 391220"/>
                  <a:gd name="connsiteX0" fmla="*/ 2373 w 138988"/>
                  <a:gd name="connsiteY0" fmla="*/ 358470 h 358470"/>
                  <a:gd name="connsiteX1" fmla="*/ 5342 w 138988"/>
                  <a:gd name="connsiteY1" fmla="*/ 56255 h 358470"/>
                  <a:gd name="connsiteX2" fmla="*/ 58352 w 138988"/>
                  <a:gd name="connsiteY2" fmla="*/ 3245 h 358470"/>
                  <a:gd name="connsiteX3" fmla="*/ 138988 w 138988"/>
                  <a:gd name="connsiteY3" fmla="*/ 0 h 358470"/>
                </a:gdLst>
                <a:ahLst/>
                <a:cxnLst>
                  <a:cxn ang="0">
                    <a:pos x="connsiteX0" y="connsiteY0"/>
                  </a:cxn>
                  <a:cxn ang="0">
                    <a:pos x="connsiteX1" y="connsiteY1"/>
                  </a:cxn>
                  <a:cxn ang="0">
                    <a:pos x="connsiteX2" y="connsiteY2"/>
                  </a:cxn>
                  <a:cxn ang="0">
                    <a:pos x="connsiteX3" y="connsiteY3"/>
                  </a:cxn>
                </a:cxnLst>
                <a:rect l="l" t="t" r="r" b="b"/>
                <a:pathLst>
                  <a:path w="138988" h="358470">
                    <a:moveTo>
                      <a:pt x="2373" y="358470"/>
                    </a:moveTo>
                    <a:cubicBezTo>
                      <a:pt x="2557" y="293609"/>
                      <a:pt x="-4723" y="115477"/>
                      <a:pt x="5342" y="56255"/>
                    </a:cubicBezTo>
                    <a:cubicBezTo>
                      <a:pt x="5342" y="26978"/>
                      <a:pt x="29075" y="3245"/>
                      <a:pt x="58352" y="3245"/>
                    </a:cubicBezTo>
                    <a:lnTo>
                      <a:pt x="138988" y="0"/>
                    </a:lnTo>
                  </a:path>
                </a:pathLst>
              </a:custGeom>
              <a:ln w="12700">
                <a:solidFill>
                  <a:srgbClr val="76767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2" name="Rectangle: Rounded Corners 430">
                <a:extLst>
                  <a:ext uri="{FF2B5EF4-FFF2-40B4-BE49-F238E27FC236}">
                    <a16:creationId xmlns:a16="http://schemas.microsoft.com/office/drawing/2014/main" id="{86FB05DE-A94A-4B0D-9DD9-68910A34B797}"/>
                  </a:ext>
                </a:extLst>
              </p:cNvPr>
              <p:cNvSpPr/>
              <p:nvPr/>
            </p:nvSpPr>
            <p:spPr bwMode="auto">
              <a:xfrm flipV="1">
                <a:off x="363355" y="5983482"/>
                <a:ext cx="138244" cy="421260"/>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16 w 138244"/>
                  <a:gd name="connsiteY0" fmla="*/ 619199 h 619199"/>
                  <a:gd name="connsiteX1" fmla="*/ 2140 w 138244"/>
                  <a:gd name="connsiteY1" fmla="*/ 53010 h 619199"/>
                  <a:gd name="connsiteX2" fmla="*/ 55150 w 138244"/>
                  <a:gd name="connsiteY2" fmla="*/ 0 h 619199"/>
                  <a:gd name="connsiteX3" fmla="*/ 138244 w 138244"/>
                  <a:gd name="connsiteY3" fmla="*/ 2177 h 619199"/>
                  <a:gd name="connsiteX0" fmla="*/ 16 w 138244"/>
                  <a:gd name="connsiteY0" fmla="*/ 501012 h 501012"/>
                  <a:gd name="connsiteX1" fmla="*/ 2140 w 138244"/>
                  <a:gd name="connsiteY1" fmla="*/ 53010 h 501012"/>
                  <a:gd name="connsiteX2" fmla="*/ 55150 w 138244"/>
                  <a:gd name="connsiteY2" fmla="*/ 0 h 501012"/>
                  <a:gd name="connsiteX3" fmla="*/ 138244 w 138244"/>
                  <a:gd name="connsiteY3" fmla="*/ 2177 h 501012"/>
                  <a:gd name="connsiteX0" fmla="*/ 16 w 138244"/>
                  <a:gd name="connsiteY0" fmla="*/ 461025 h 461025"/>
                  <a:gd name="connsiteX1" fmla="*/ 2140 w 138244"/>
                  <a:gd name="connsiteY1" fmla="*/ 53010 h 461025"/>
                  <a:gd name="connsiteX2" fmla="*/ 55150 w 138244"/>
                  <a:gd name="connsiteY2" fmla="*/ 0 h 461025"/>
                  <a:gd name="connsiteX3" fmla="*/ 138244 w 138244"/>
                  <a:gd name="connsiteY3" fmla="*/ 2177 h 461025"/>
                  <a:gd name="connsiteX0" fmla="*/ 16 w 138244"/>
                  <a:gd name="connsiteY0" fmla="*/ 474354 h 474354"/>
                  <a:gd name="connsiteX1" fmla="*/ 2140 w 138244"/>
                  <a:gd name="connsiteY1" fmla="*/ 53010 h 474354"/>
                  <a:gd name="connsiteX2" fmla="*/ 55150 w 138244"/>
                  <a:gd name="connsiteY2" fmla="*/ 0 h 474354"/>
                  <a:gd name="connsiteX3" fmla="*/ 138244 w 138244"/>
                  <a:gd name="connsiteY3" fmla="*/ 2177 h 474354"/>
                </a:gdLst>
                <a:ahLst/>
                <a:cxnLst>
                  <a:cxn ang="0">
                    <a:pos x="connsiteX0" y="connsiteY0"/>
                  </a:cxn>
                  <a:cxn ang="0">
                    <a:pos x="connsiteX1" y="connsiteY1"/>
                  </a:cxn>
                  <a:cxn ang="0">
                    <a:pos x="connsiteX2" y="connsiteY2"/>
                  </a:cxn>
                  <a:cxn ang="0">
                    <a:pos x="connsiteX3" y="connsiteY3"/>
                  </a:cxn>
                </a:cxnLst>
                <a:rect l="l" t="t" r="r" b="b"/>
                <a:pathLst>
                  <a:path w="138244" h="474354">
                    <a:moveTo>
                      <a:pt x="16" y="474354"/>
                    </a:moveTo>
                    <a:cubicBezTo>
                      <a:pt x="-228" y="296130"/>
                      <a:pt x="2384" y="231234"/>
                      <a:pt x="2140" y="53010"/>
                    </a:cubicBezTo>
                    <a:cubicBezTo>
                      <a:pt x="2140" y="23733"/>
                      <a:pt x="25873" y="0"/>
                      <a:pt x="55150" y="0"/>
                    </a:cubicBezTo>
                    <a:lnTo>
                      <a:pt x="138244" y="2177"/>
                    </a:lnTo>
                  </a:path>
                </a:pathLst>
              </a:custGeom>
              <a:ln w="12700">
                <a:solidFill>
                  <a:srgbClr val="76767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grpSp>
        <p:nvGrpSpPr>
          <p:cNvPr id="24" name="Group 23">
            <a:extLst>
              <a:ext uri="{FF2B5EF4-FFF2-40B4-BE49-F238E27FC236}">
                <a16:creationId xmlns:a16="http://schemas.microsoft.com/office/drawing/2014/main" id="{B41C78B3-B713-4368-9130-4B973AEB8733}"/>
              </a:ext>
            </a:extLst>
          </p:cNvPr>
          <p:cNvGrpSpPr/>
          <p:nvPr/>
        </p:nvGrpSpPr>
        <p:grpSpPr>
          <a:xfrm>
            <a:off x="6063199" y="1178597"/>
            <a:ext cx="5149377" cy="325311"/>
            <a:chOff x="6063199" y="1178597"/>
            <a:chExt cx="5149377" cy="325311"/>
          </a:xfrm>
        </p:grpSpPr>
        <p:grpSp>
          <p:nvGrpSpPr>
            <p:cNvPr id="23" name="Group 22">
              <a:extLst>
                <a:ext uri="{FF2B5EF4-FFF2-40B4-BE49-F238E27FC236}">
                  <a16:creationId xmlns:a16="http://schemas.microsoft.com/office/drawing/2014/main" id="{486AAEA2-F086-4AD6-A613-07F65AAD1089}"/>
                </a:ext>
              </a:extLst>
            </p:cNvPr>
            <p:cNvGrpSpPr/>
            <p:nvPr/>
          </p:nvGrpSpPr>
          <p:grpSpPr>
            <a:xfrm>
              <a:off x="6063199" y="1178597"/>
              <a:ext cx="4914363" cy="325311"/>
              <a:chOff x="6063200" y="1178597"/>
              <a:chExt cx="3933820" cy="325311"/>
            </a:xfrm>
          </p:grpSpPr>
          <p:sp>
            <p:nvSpPr>
              <p:cNvPr id="363" name="Rectangle 362">
                <a:hlinkClick r:id="rId20"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B2813838-FEA8-457E-A0C9-56136CA230C2}"/>
                  </a:ext>
                </a:extLst>
              </p:cNvPr>
              <p:cNvSpPr/>
              <p:nvPr/>
            </p:nvSpPr>
            <p:spPr>
              <a:xfrm>
                <a:off x="6063200" y="1356954"/>
                <a:ext cx="914400" cy="146304"/>
              </a:xfrm>
              <a:prstGeom prst="rect">
                <a:avLst/>
              </a:prstGeom>
              <a:solidFill>
                <a:srgbClr val="005A9F"/>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Microsoft Defender for Cloud</a:t>
                </a:r>
              </a:p>
            </p:txBody>
          </p:sp>
          <p:sp>
            <p:nvSpPr>
              <p:cNvPr id="364" name="Rectangle 363">
                <a:hlinkClick r:id="rId21"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972EB583-C41D-46AE-BEB5-1F8D064D466B}"/>
                  </a:ext>
                </a:extLst>
              </p:cNvPr>
              <p:cNvSpPr/>
              <p:nvPr/>
            </p:nvSpPr>
            <p:spPr>
              <a:xfrm>
                <a:off x="7009408" y="1180558"/>
                <a:ext cx="914400" cy="146304"/>
              </a:xfrm>
              <a:prstGeom prst="rect">
                <a:avLst/>
              </a:prstGeom>
              <a:solidFill>
                <a:srgbClr val="005A9F"/>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Policy</a:t>
                </a:r>
              </a:p>
            </p:txBody>
          </p:sp>
          <p:sp>
            <p:nvSpPr>
              <p:cNvPr id="365" name="Rectangle 364">
                <a:hlinkClick r:id="rId22" tooltip="Azure role-based access control (Azure RBAC) helps you manage who has access to Azure resources, what they can do with those resources, and what areas they have access to."/>
                <a:extLst>
                  <a:ext uri="{FF2B5EF4-FFF2-40B4-BE49-F238E27FC236}">
                    <a16:creationId xmlns:a16="http://schemas.microsoft.com/office/drawing/2014/main" id="{D9F3F559-9DD7-4337-9104-D374653772B9}"/>
                  </a:ext>
                </a:extLst>
              </p:cNvPr>
              <p:cNvSpPr/>
              <p:nvPr/>
            </p:nvSpPr>
            <p:spPr>
              <a:xfrm>
                <a:off x="8899740" y="1178597"/>
                <a:ext cx="1097280" cy="146304"/>
              </a:xfrm>
              <a:prstGeom prst="rect">
                <a:avLst/>
              </a:prstGeom>
              <a:solidFill>
                <a:srgbClr val="005A9F"/>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Role Based Access Control (RBAC)</a:t>
                </a:r>
              </a:p>
            </p:txBody>
          </p:sp>
          <p:sp>
            <p:nvSpPr>
              <p:cNvPr id="368" name="Rectangle 367">
                <a:hlinkClick r:id="rId23" tooltip="Azure Blueprints enables cloud architects and central information technology groups to define a repeatable set of Azure resources that implements and adheres to an organization's standards, patterns, and requirements. "/>
                <a:extLst>
                  <a:ext uri="{FF2B5EF4-FFF2-40B4-BE49-F238E27FC236}">
                    <a16:creationId xmlns:a16="http://schemas.microsoft.com/office/drawing/2014/main" id="{1D7FB1A1-9553-4F8E-9E2B-4FD2D4C28303}"/>
                  </a:ext>
                </a:extLst>
              </p:cNvPr>
              <p:cNvSpPr/>
              <p:nvPr/>
            </p:nvSpPr>
            <p:spPr>
              <a:xfrm>
                <a:off x="6063200" y="1180558"/>
                <a:ext cx="914400" cy="146304"/>
              </a:xfrm>
              <a:prstGeom prst="rect">
                <a:avLst/>
              </a:prstGeom>
              <a:solidFill>
                <a:srgbClr val="005A9F"/>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Blueprints</a:t>
                </a:r>
              </a:p>
            </p:txBody>
          </p:sp>
          <p:sp>
            <p:nvSpPr>
              <p:cNvPr id="369" name="Rectangle 368">
                <a:hlinkClick r:id="rId24" tooltip="Azure management groups provide a level of scope above subscriptions to apply your governance conditions to all resources in those subscriptions. "/>
                <a:extLst>
                  <a:ext uri="{FF2B5EF4-FFF2-40B4-BE49-F238E27FC236}">
                    <a16:creationId xmlns:a16="http://schemas.microsoft.com/office/drawing/2014/main" id="{00C93671-9736-40B4-A9F1-2FE0FAF543AC}"/>
                  </a:ext>
                </a:extLst>
              </p:cNvPr>
              <p:cNvSpPr/>
              <p:nvPr/>
            </p:nvSpPr>
            <p:spPr>
              <a:xfrm>
                <a:off x="7953447" y="1180558"/>
                <a:ext cx="914400" cy="146304"/>
              </a:xfrm>
              <a:prstGeom prst="rect">
                <a:avLst/>
              </a:prstGeom>
              <a:solidFill>
                <a:srgbClr val="005A9F"/>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Management Groups </a:t>
                </a:r>
              </a:p>
            </p:txBody>
          </p:sp>
          <p:sp>
            <p:nvSpPr>
              <p:cNvPr id="370" name="Rectangle 369">
                <a:hlinkClick r:id="rId25" tooltip="Azure Lighthouse enables cross- and multi-tenant management, allowing for higher automation, scalability, and enhanced governance across resources and tenants."/>
                <a:extLst>
                  <a:ext uri="{FF2B5EF4-FFF2-40B4-BE49-F238E27FC236}">
                    <a16:creationId xmlns:a16="http://schemas.microsoft.com/office/drawing/2014/main" id="{0A9EF96F-EA3B-486E-9027-FC479774A20B}"/>
                  </a:ext>
                </a:extLst>
              </p:cNvPr>
              <p:cNvSpPr/>
              <p:nvPr/>
            </p:nvSpPr>
            <p:spPr>
              <a:xfrm>
                <a:off x="7005340" y="1351904"/>
                <a:ext cx="914400" cy="146304"/>
              </a:xfrm>
              <a:prstGeom prst="rect">
                <a:avLst/>
              </a:prstGeom>
              <a:solidFill>
                <a:srgbClr val="005A9F"/>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Lighthouse</a:t>
                </a:r>
              </a:p>
            </p:txBody>
          </p:sp>
          <p:sp>
            <p:nvSpPr>
              <p:cNvPr id="372" name="Rectangle 371">
                <a:hlinkClick r:id="rId26"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0B9E8CE4-673D-4F3B-84BC-95C54453D9E0}"/>
                  </a:ext>
                </a:extLst>
              </p:cNvPr>
              <p:cNvSpPr/>
              <p:nvPr/>
            </p:nvSpPr>
            <p:spPr>
              <a:xfrm>
                <a:off x="8898602" y="1357604"/>
                <a:ext cx="1097280" cy="146304"/>
              </a:xfrm>
              <a:prstGeom prst="rect">
                <a:avLst/>
              </a:prstGeom>
              <a:solidFill>
                <a:srgbClr val="005A9F"/>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Backup &amp; Site Recovery</a:t>
                </a:r>
              </a:p>
            </p:txBody>
          </p:sp>
          <p:sp>
            <p:nvSpPr>
              <p:cNvPr id="374" name="Rectangle 373">
                <a:hlinkClick r:id="rId27" tooltip="For security, cost, availability, or other purposes, administrators can lock a subscription, resource group, or resource to prevent accidental deletion or modification of critical resources. The lock overrides any user permissions."/>
                <a:extLst>
                  <a:ext uri="{FF2B5EF4-FFF2-40B4-BE49-F238E27FC236}">
                    <a16:creationId xmlns:a16="http://schemas.microsoft.com/office/drawing/2014/main" id="{8E016236-D947-4F96-8D7F-EAEE2228ECB0}"/>
                  </a:ext>
                </a:extLst>
              </p:cNvPr>
              <p:cNvSpPr/>
              <p:nvPr/>
            </p:nvSpPr>
            <p:spPr>
              <a:xfrm>
                <a:off x="7956197" y="1357604"/>
                <a:ext cx="914400" cy="146304"/>
              </a:xfrm>
              <a:prstGeom prst="rect">
                <a:avLst/>
              </a:prstGeom>
              <a:solidFill>
                <a:srgbClr val="005A9F"/>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Resource Locks</a:t>
                </a:r>
              </a:p>
            </p:txBody>
          </p:sp>
        </p:grpSp>
        <p:grpSp>
          <p:nvGrpSpPr>
            <p:cNvPr id="335" name="Group 334">
              <a:extLst>
                <a:ext uri="{FF2B5EF4-FFF2-40B4-BE49-F238E27FC236}">
                  <a16:creationId xmlns:a16="http://schemas.microsoft.com/office/drawing/2014/main" id="{F7E0893F-E03E-4A90-826A-7981253DD14D}"/>
                </a:ext>
              </a:extLst>
            </p:cNvPr>
            <p:cNvGrpSpPr/>
            <p:nvPr/>
          </p:nvGrpSpPr>
          <p:grpSpPr>
            <a:xfrm>
              <a:off x="11095992" y="1323859"/>
              <a:ext cx="116584" cy="27436"/>
              <a:chOff x="8729367" y="3636988"/>
              <a:chExt cx="116584" cy="27436"/>
            </a:xfrm>
            <a:solidFill>
              <a:srgbClr val="005A9F"/>
            </a:solidFill>
          </p:grpSpPr>
          <p:sp>
            <p:nvSpPr>
              <p:cNvPr id="336" name="Oval 335">
                <a:extLst>
                  <a:ext uri="{FF2B5EF4-FFF2-40B4-BE49-F238E27FC236}">
                    <a16:creationId xmlns:a16="http://schemas.microsoft.com/office/drawing/2014/main" id="{60F821FD-05A4-4080-9F0A-1B80588E1A72}"/>
                  </a:ext>
                </a:extLst>
              </p:cNvPr>
              <p:cNvSpPr/>
              <p:nvPr/>
            </p:nvSpPr>
            <p:spPr bwMode="auto">
              <a:xfrm>
                <a:off x="8729367" y="363699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7" name="Oval 336">
                <a:extLst>
                  <a:ext uri="{FF2B5EF4-FFF2-40B4-BE49-F238E27FC236}">
                    <a16:creationId xmlns:a16="http://schemas.microsoft.com/office/drawing/2014/main" id="{595CB60D-1CEB-4F32-A269-537D16CC744C}"/>
                  </a:ext>
                </a:extLst>
              </p:cNvPr>
              <p:cNvSpPr/>
              <p:nvPr/>
            </p:nvSpPr>
            <p:spPr bwMode="auto">
              <a:xfrm>
                <a:off x="8773943" y="3636990"/>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8" name="Oval 337">
                <a:extLst>
                  <a:ext uri="{FF2B5EF4-FFF2-40B4-BE49-F238E27FC236}">
                    <a16:creationId xmlns:a16="http://schemas.microsoft.com/office/drawing/2014/main" id="{2137A158-FB96-4329-A8BF-4B45AFC651FC}"/>
                  </a:ext>
                </a:extLst>
              </p:cNvPr>
              <p:cNvSpPr/>
              <p:nvPr/>
            </p:nvSpPr>
            <p:spPr bwMode="auto">
              <a:xfrm>
                <a:off x="8818519" y="3636988"/>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sp>
        <p:nvSpPr>
          <p:cNvPr id="367" name="Rectangle: Rounded Corners 366">
            <a:extLst>
              <a:ext uri="{FF2B5EF4-FFF2-40B4-BE49-F238E27FC236}">
                <a16:creationId xmlns:a16="http://schemas.microsoft.com/office/drawing/2014/main" id="{AEB474C2-A1C0-4E42-9F7F-EB4C7B9DA6AF}"/>
              </a:ext>
            </a:extLst>
          </p:cNvPr>
          <p:cNvSpPr/>
          <p:nvPr/>
        </p:nvSpPr>
        <p:spPr bwMode="auto">
          <a:xfrm flipH="1">
            <a:off x="11334715" y="2366104"/>
            <a:ext cx="510441" cy="3674036"/>
          </a:xfrm>
          <a:prstGeom prst="roundRect">
            <a:avLst>
              <a:gd name="adj" fmla="val 10583"/>
            </a:avLst>
          </a:prstGeom>
          <a:ln w="19050">
            <a:gradFill>
              <a:gsLst>
                <a:gs pos="27000">
                  <a:schemeClr val="accent3"/>
                </a:gs>
                <a:gs pos="26000">
                  <a:schemeClr val="bg1">
                    <a:alpha val="0"/>
                  </a:schemeClr>
                </a:gs>
              </a:gsLst>
              <a:lin ang="108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00E8A37E-B6D9-47B8-850E-7659150FD5A9}"/>
              </a:ext>
            </a:extLst>
          </p:cNvPr>
          <p:cNvGrpSpPr/>
          <p:nvPr/>
        </p:nvGrpSpPr>
        <p:grpSpPr>
          <a:xfrm>
            <a:off x="6090695" y="5059867"/>
            <a:ext cx="5383484" cy="1571482"/>
            <a:chOff x="6090695" y="5059867"/>
            <a:chExt cx="5383484" cy="1571482"/>
          </a:xfrm>
        </p:grpSpPr>
        <p:sp>
          <p:nvSpPr>
            <p:cNvPr id="754" name="Rectangle 753">
              <a:hlinkClick r:id="rId20"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3D4113C7-A2FC-4450-8897-A1EF7D42381A}"/>
                </a:ext>
              </a:extLst>
            </p:cNvPr>
            <p:cNvSpPr/>
            <p:nvPr/>
          </p:nvSpPr>
          <p:spPr>
            <a:xfrm>
              <a:off x="6090696" y="5059867"/>
              <a:ext cx="5383483" cy="205756"/>
            </a:xfrm>
            <a:prstGeom prst="rect">
              <a:avLst/>
            </a:prstGeom>
            <a:solidFill>
              <a:schemeClr val="accent1">
                <a:lumMod val="75000"/>
              </a:schemeClr>
            </a:solidFill>
            <a:ln w="9525">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vert="horz" wrap="square" lIns="45720" tIns="45720" rIns="45720" bIns="45720" numCol="1" rtlCol="0" anchor="t"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34000">
                        <a:srgbClr val="FFFFFF"/>
                      </a:gs>
                      <a:gs pos="64000">
                        <a:srgbClr val="FFFFFF"/>
                      </a:gs>
                    </a:gsLst>
                    <a:lin ang="5400000" scaled="1"/>
                  </a:gradFill>
                  <a:effectLst/>
                  <a:uLnTx/>
                  <a:uFillTx/>
                  <a:latin typeface="Segoe UI"/>
                  <a:ea typeface="+mn-ea"/>
                  <a:cs typeface="+mn-cs"/>
                </a:rPr>
                <a:t>Microsoft Defender for Cloud - Risk &amp; Regulatory Compliance Reporting</a:t>
              </a:r>
            </a:p>
          </p:txBody>
        </p:sp>
        <p:sp>
          <p:nvSpPr>
            <p:cNvPr id="113" name="Rectangle 112">
              <a:extLst>
                <a:ext uri="{FF2B5EF4-FFF2-40B4-BE49-F238E27FC236}">
                  <a16:creationId xmlns:a16="http://schemas.microsoft.com/office/drawing/2014/main" id="{7A355C51-F8AF-4929-9B08-F57CD6767206}"/>
                </a:ext>
              </a:extLst>
            </p:cNvPr>
            <p:cNvSpPr/>
            <p:nvPr/>
          </p:nvSpPr>
          <p:spPr bwMode="auto">
            <a:xfrm>
              <a:off x="6090695" y="5269733"/>
              <a:ext cx="5383482" cy="168660"/>
            </a:xfrm>
            <a:prstGeom prst="rect">
              <a:avLst/>
            </a:prstGeom>
            <a:solidFill>
              <a:schemeClr val="accent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6" name="Rectangle 755">
              <a:extLst>
                <a:ext uri="{FF2B5EF4-FFF2-40B4-BE49-F238E27FC236}">
                  <a16:creationId xmlns:a16="http://schemas.microsoft.com/office/drawing/2014/main" id="{A7A26AE9-9B7B-4E11-9D6F-A2173C6AF75F}"/>
                </a:ext>
              </a:extLst>
            </p:cNvPr>
            <p:cNvSpPr/>
            <p:nvPr/>
          </p:nvSpPr>
          <p:spPr>
            <a:xfrm>
              <a:off x="9809337" y="5149197"/>
              <a:ext cx="1554480" cy="146304"/>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27432" rIns="45720" bIns="27432"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Policy (audit) &amp; Azure resource graph API </a:t>
              </a:r>
            </a:p>
          </p:txBody>
        </p:sp>
        <p:sp>
          <p:nvSpPr>
            <p:cNvPr id="750" name="Rectangle 749">
              <a:extLst>
                <a:ext uri="{FF2B5EF4-FFF2-40B4-BE49-F238E27FC236}">
                  <a16:creationId xmlns:a16="http://schemas.microsoft.com/office/drawing/2014/main" id="{BF9C2213-B80E-4B34-AC82-B460891DF361}"/>
                </a:ext>
              </a:extLst>
            </p:cNvPr>
            <p:cNvSpPr/>
            <p:nvPr/>
          </p:nvSpPr>
          <p:spPr>
            <a:xfrm>
              <a:off x="6090695" y="5358211"/>
              <a:ext cx="5383484" cy="1273138"/>
            </a:xfrm>
            <a:prstGeom prst="rect">
              <a:avLst/>
            </a:prstGeom>
            <a:solidFill>
              <a:srgbClr val="DDFBDD"/>
            </a:solidFill>
            <a:ln w="9525" cap="flat" cmpd="sng" algn="ctr">
              <a:solidFill>
                <a:schemeClr val="accent3"/>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91440" tIns="45720" rIns="0" bIns="219456" rtlCol="0" anchor="t">
              <a:noAutofit/>
            </a:bodyPr>
            <a:lstStyle/>
            <a:p>
              <a:pPr marL="0" marR="0" lvl="0" indent="0" algn="ctr" defTabSz="914367" rtl="0" eaLnBrk="1" fontAlgn="base" latinLnBrk="0" hangingPunct="1">
                <a:lnSpc>
                  <a:spcPct val="100000"/>
                </a:lnSpc>
                <a:spcBef>
                  <a:spcPts val="0"/>
                </a:spcBef>
                <a:spcAft>
                  <a:spcPts val="200"/>
                </a:spcAft>
                <a:buClrTx/>
                <a:buSzTx/>
                <a:buFontTx/>
                <a:buNone/>
                <a:tabLst/>
                <a:defRPr/>
              </a:pPr>
              <a:endParaRPr kumimoji="0" lang="en-US" sz="8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endParaRPr>
            </a:p>
          </p:txBody>
        </p:sp>
        <p:sp>
          <p:nvSpPr>
            <p:cNvPr id="755" name="Rectangle 754">
              <a:hlinkClick r:id="rId28"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B938B45A-D8D2-4413-BA57-15A8B162F1D7}"/>
                </a:ext>
              </a:extLst>
            </p:cNvPr>
            <p:cNvSpPr/>
            <p:nvPr/>
          </p:nvSpPr>
          <p:spPr>
            <a:xfrm>
              <a:off x="6149337" y="5428625"/>
              <a:ext cx="5248160" cy="550811"/>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237744" tIns="45720" rIns="45720" bIns="27432" numCol="1" rtlCol="0" anchor="t" anchorCtr="0" compatLnSpc="1">
              <a:prstTxWarp prst="textNoShape">
                <a:avLst/>
              </a:prstTxWarp>
              <a:noAutofit/>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solidFill>
                    <a:srgbClr val="FFFFFF"/>
                  </a:solidFill>
                  <a:effectLst/>
                  <a:uLnTx/>
                  <a:uFillTx/>
                  <a:latin typeface="Segoe UI"/>
                  <a:ea typeface="+mn-ea"/>
                  <a:cs typeface="+mn-cs"/>
                </a:rPr>
                <a:t>Microsoft Defender for Cloud - Detections across assets and tenants</a:t>
              </a:r>
            </a:p>
          </p:txBody>
        </p:sp>
        <p:sp>
          <p:nvSpPr>
            <p:cNvPr id="340" name="Rectangle 339">
              <a:extLst>
                <a:ext uri="{FF2B5EF4-FFF2-40B4-BE49-F238E27FC236}">
                  <a16:creationId xmlns:a16="http://schemas.microsoft.com/office/drawing/2014/main" id="{3114B50B-E44A-4B38-9B01-70604C0172B1}"/>
                </a:ext>
              </a:extLst>
            </p:cNvPr>
            <p:cNvSpPr/>
            <p:nvPr/>
          </p:nvSpPr>
          <p:spPr>
            <a:xfrm>
              <a:off x="7648601" y="6001945"/>
              <a:ext cx="3748892" cy="143116"/>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Application Logs</a:t>
              </a:r>
            </a:p>
          </p:txBody>
        </p:sp>
        <p:sp>
          <p:nvSpPr>
            <p:cNvPr id="342" name="Rectangle 341">
              <a:extLst>
                <a:ext uri="{FF2B5EF4-FFF2-40B4-BE49-F238E27FC236}">
                  <a16:creationId xmlns:a16="http://schemas.microsoft.com/office/drawing/2014/main" id="{25CE8BD1-F26F-41E5-9B51-9AB414F7FB2D}"/>
                </a:ext>
              </a:extLst>
            </p:cNvPr>
            <p:cNvSpPr/>
            <p:nvPr/>
          </p:nvSpPr>
          <p:spPr>
            <a:xfrm>
              <a:off x="10278428" y="5469135"/>
              <a:ext cx="1085389" cy="143116"/>
            </a:xfrm>
            <a:prstGeom prst="rect">
              <a:avLst/>
            </a:prstGeom>
            <a:solidFill>
              <a:schemeClr val="accent1">
                <a:lumMod val="75000"/>
              </a:schemeClr>
            </a:solidFill>
            <a:ln w="6350" cap="rnd">
              <a:solidFill>
                <a:schemeClr val="accent1">
                  <a:lumMod val="20000"/>
                  <a:lumOff val="80000"/>
                </a:schemeClr>
              </a:solidFill>
              <a:prstDash val="dash"/>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WAF Alerts</a:t>
              </a:r>
            </a:p>
          </p:txBody>
        </p:sp>
        <p:sp>
          <p:nvSpPr>
            <p:cNvPr id="343" name="Rectangle 342">
              <a:extLst>
                <a:ext uri="{FF2B5EF4-FFF2-40B4-BE49-F238E27FC236}">
                  <a16:creationId xmlns:a16="http://schemas.microsoft.com/office/drawing/2014/main" id="{CD9775F2-5828-4D45-B666-35B85443DD78}"/>
                </a:ext>
              </a:extLst>
            </p:cNvPr>
            <p:cNvSpPr/>
            <p:nvPr/>
          </p:nvSpPr>
          <p:spPr>
            <a:xfrm>
              <a:off x="10278428" y="5635348"/>
              <a:ext cx="1085389" cy="143116"/>
            </a:xfrm>
            <a:prstGeom prst="rect">
              <a:avLst/>
            </a:prstGeom>
            <a:solidFill>
              <a:schemeClr val="accent1">
                <a:lumMod val="75000"/>
              </a:schemeClr>
            </a:solidFill>
            <a:ln w="6350" cap="rnd">
              <a:solidFill>
                <a:schemeClr val="accent1">
                  <a:lumMod val="20000"/>
                  <a:lumOff val="80000"/>
                </a:schemeClr>
              </a:solidFill>
              <a:prstDash val="dash"/>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Firewall Alerts</a:t>
              </a:r>
            </a:p>
          </p:txBody>
        </p:sp>
        <p:sp>
          <p:nvSpPr>
            <p:cNvPr id="345" name="Rectangle 344">
              <a:extLst>
                <a:ext uri="{FF2B5EF4-FFF2-40B4-BE49-F238E27FC236}">
                  <a16:creationId xmlns:a16="http://schemas.microsoft.com/office/drawing/2014/main" id="{8D9E7831-DD0F-4D6E-90EA-79B7BD0E9F10}"/>
                </a:ext>
              </a:extLst>
            </p:cNvPr>
            <p:cNvSpPr/>
            <p:nvPr/>
          </p:nvSpPr>
          <p:spPr>
            <a:xfrm>
              <a:off x="10278428" y="5801560"/>
              <a:ext cx="1085389" cy="143116"/>
            </a:xfrm>
            <a:prstGeom prst="rect">
              <a:avLst/>
            </a:prstGeom>
            <a:solidFill>
              <a:schemeClr val="accent1">
                <a:lumMod val="75000"/>
              </a:schemeClr>
            </a:solidFill>
            <a:ln w="6350" cap="rnd">
              <a:solidFill>
                <a:schemeClr val="accent1">
                  <a:lumMod val="20000"/>
                  <a:lumOff val="80000"/>
                </a:schemeClr>
              </a:solidFill>
              <a:prstDash val="dash"/>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DDOS Alerts</a:t>
              </a:r>
            </a:p>
          </p:txBody>
        </p:sp>
        <p:sp>
          <p:nvSpPr>
            <p:cNvPr id="346" name="Rectangle 345">
              <a:extLst>
                <a:ext uri="{FF2B5EF4-FFF2-40B4-BE49-F238E27FC236}">
                  <a16:creationId xmlns:a16="http://schemas.microsoft.com/office/drawing/2014/main" id="{3D3868B8-1C9D-4D5D-8109-681D0FDC9BCF}"/>
                </a:ext>
              </a:extLst>
            </p:cNvPr>
            <p:cNvSpPr/>
            <p:nvPr/>
          </p:nvSpPr>
          <p:spPr>
            <a:xfrm>
              <a:off x="7648600" y="6167570"/>
              <a:ext cx="3748893" cy="143116"/>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Network Watcher – IP Flow logs, Packet Capture, Virtual TAP</a:t>
              </a:r>
            </a:p>
          </p:txBody>
        </p:sp>
        <p:sp>
          <p:nvSpPr>
            <p:cNvPr id="347" name="Rectangle 346">
              <a:extLst>
                <a:ext uri="{FF2B5EF4-FFF2-40B4-BE49-F238E27FC236}">
                  <a16:creationId xmlns:a16="http://schemas.microsoft.com/office/drawing/2014/main" id="{7667D7B0-811F-4EB6-A1BE-AC409912EA7D}"/>
                </a:ext>
              </a:extLst>
            </p:cNvPr>
            <p:cNvSpPr/>
            <p:nvPr/>
          </p:nvSpPr>
          <p:spPr>
            <a:xfrm>
              <a:off x="6148841" y="6333195"/>
              <a:ext cx="3483876" cy="143116"/>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activity log</a:t>
              </a:r>
            </a:p>
          </p:txBody>
        </p:sp>
        <p:sp>
          <p:nvSpPr>
            <p:cNvPr id="348" name="Rectangle 347">
              <a:extLst>
                <a:ext uri="{FF2B5EF4-FFF2-40B4-BE49-F238E27FC236}">
                  <a16:creationId xmlns:a16="http://schemas.microsoft.com/office/drawing/2014/main" id="{11339E09-596C-465C-B11A-9D0BCE60E850}"/>
                </a:ext>
              </a:extLst>
            </p:cNvPr>
            <p:cNvSpPr/>
            <p:nvPr/>
          </p:nvSpPr>
          <p:spPr>
            <a:xfrm>
              <a:off x="9667833" y="6333195"/>
              <a:ext cx="1729664" cy="214363"/>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t"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Service Diagnostic Logs &amp; Metrics</a:t>
              </a:r>
            </a:p>
          </p:txBody>
        </p:sp>
        <p:sp>
          <p:nvSpPr>
            <p:cNvPr id="6" name="Rectangle 5">
              <a:extLst>
                <a:ext uri="{FF2B5EF4-FFF2-40B4-BE49-F238E27FC236}">
                  <a16:creationId xmlns:a16="http://schemas.microsoft.com/office/drawing/2014/main" id="{C912B680-2BC7-45F0-BDFA-DC627EA1D35C}"/>
                </a:ext>
              </a:extLst>
            </p:cNvPr>
            <p:cNvSpPr/>
            <p:nvPr/>
          </p:nvSpPr>
          <p:spPr bwMode="auto">
            <a:xfrm>
              <a:off x="6109074" y="5511264"/>
              <a:ext cx="1539527" cy="731591"/>
            </a:xfrm>
            <a:prstGeom prst="rect">
              <a:avLst/>
            </a:prstGeom>
            <a:solidFill>
              <a:srgbClr val="DDFB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2" name="Rectangle 761">
              <a:extLst>
                <a:ext uri="{FF2B5EF4-FFF2-40B4-BE49-F238E27FC236}">
                  <a16:creationId xmlns:a16="http://schemas.microsoft.com/office/drawing/2014/main" id="{2C964799-F034-4456-8675-4BCE6023F628}"/>
                </a:ext>
              </a:extLst>
            </p:cNvPr>
            <p:cNvSpPr/>
            <p:nvPr/>
          </p:nvSpPr>
          <p:spPr bwMode="auto">
            <a:xfrm>
              <a:off x="6153262" y="5560349"/>
              <a:ext cx="1447694" cy="739618"/>
            </a:xfrm>
            <a:prstGeom prst="rect">
              <a:avLst/>
            </a:prstGeom>
            <a:noFill/>
            <a:ln w="9525" cap="rnd">
              <a:solidFill>
                <a:schemeClr val="accent1">
                  <a:lumMod val="75000"/>
                </a:schemeClr>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36576" numCol="1" rtlCol="0" anchor="t" anchorCtr="0" compatLnSpc="1">
              <a:prstTxWarp prst="textNoShape">
                <a:avLst/>
              </a:prstTxWarp>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nn-NO" sz="600" b="1" i="0" u="none" strike="noStrike" kern="120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Microsoft Defender for Cloud Apps</a:t>
              </a:r>
              <a:endParaRPr kumimoji="0" lang="en-US" sz="600" b="1" i="0" u="none" strike="noStrike" kern="120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endParaRPr>
            </a:p>
          </p:txBody>
        </p:sp>
        <p:sp>
          <p:nvSpPr>
            <p:cNvPr id="764" name="Rectangle 763">
              <a:extLst>
                <a:ext uri="{FF2B5EF4-FFF2-40B4-BE49-F238E27FC236}">
                  <a16:creationId xmlns:a16="http://schemas.microsoft.com/office/drawing/2014/main" id="{56339CE1-3FA9-4C23-98FF-D6E0BF7A2F7E}"/>
                </a:ext>
              </a:extLst>
            </p:cNvPr>
            <p:cNvSpPr/>
            <p:nvPr/>
          </p:nvSpPr>
          <p:spPr>
            <a:xfrm>
              <a:off x="6200292" y="5750836"/>
              <a:ext cx="1353634" cy="228600"/>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MDCA Alerts</a:t>
              </a:r>
            </a:p>
          </p:txBody>
        </p:sp>
        <p:sp>
          <p:nvSpPr>
            <p:cNvPr id="765" name="Rectangle 764">
              <a:extLst>
                <a:ext uri="{FF2B5EF4-FFF2-40B4-BE49-F238E27FC236}">
                  <a16:creationId xmlns:a16="http://schemas.microsoft.com/office/drawing/2014/main" id="{6CACB55A-F7D9-476E-929F-74CDAC87CEA1}"/>
                </a:ext>
              </a:extLst>
            </p:cNvPr>
            <p:cNvSpPr/>
            <p:nvPr/>
          </p:nvSpPr>
          <p:spPr>
            <a:xfrm>
              <a:off x="6200292" y="5998382"/>
              <a:ext cx="1353634" cy="228600"/>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MDCA Logs</a:t>
              </a:r>
            </a:p>
          </p:txBody>
        </p:sp>
        <p:sp>
          <p:nvSpPr>
            <p:cNvPr id="349" name="Rectangle 348">
              <a:extLst>
                <a:ext uri="{FF2B5EF4-FFF2-40B4-BE49-F238E27FC236}">
                  <a16:creationId xmlns:a16="http://schemas.microsoft.com/office/drawing/2014/main" id="{F81CBD56-CAE6-4BA1-9605-D6145DF7576B}"/>
                </a:ext>
              </a:extLst>
            </p:cNvPr>
            <p:cNvSpPr/>
            <p:nvPr/>
          </p:nvSpPr>
          <p:spPr>
            <a:xfrm>
              <a:off x="7654663" y="5572787"/>
              <a:ext cx="3197233" cy="298837"/>
            </a:xfrm>
            <a:prstGeom prst="rect">
              <a:avLst/>
            </a:prstGeom>
          </p:spPr>
          <p:txBody>
            <a:bodyPr wrap="square" rIns="0" numCol="2">
              <a:noAutofit/>
            </a:bodyPr>
            <a:lstStyle/>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120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VMs &amp; Tenants (Azure, On-prem, 3</a:t>
              </a:r>
              <a:r>
                <a:rPr kumimoji="0" lang="en-US" sz="500" b="0" i="0" u="none" strike="noStrike" kern="1200" cap="none" spc="0" normalizeH="0" baseline="3000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rd</a:t>
              </a:r>
              <a:r>
                <a:rPr kumimoji="0" lang="en-US" sz="500" b="0" i="0" u="none" strike="noStrike" kern="120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party clouds)</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120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Containers and Kubernetes</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120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IoT and Legacy OT Devices (SCADA, ICS, etc.)</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120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SQL &amp; Cosmos DB</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120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Storage Accounts</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120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And More…</a:t>
              </a:r>
            </a:p>
          </p:txBody>
        </p:sp>
        <p:sp>
          <p:nvSpPr>
            <p:cNvPr id="362" name="Rectangle 361">
              <a:extLst>
                <a:ext uri="{FF2B5EF4-FFF2-40B4-BE49-F238E27FC236}">
                  <a16:creationId xmlns:a16="http://schemas.microsoft.com/office/drawing/2014/main" id="{471C4F83-9495-4A45-9759-8453C3744B47}"/>
                </a:ext>
              </a:extLst>
            </p:cNvPr>
            <p:cNvSpPr/>
            <p:nvPr/>
          </p:nvSpPr>
          <p:spPr bwMode="auto">
            <a:xfrm>
              <a:off x="6148841" y="6502591"/>
              <a:ext cx="5248656"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21320A00-0CA3-48FB-9051-851D08AB0918}"/>
              </a:ext>
            </a:extLst>
          </p:cNvPr>
          <p:cNvGrpSpPr/>
          <p:nvPr/>
        </p:nvGrpSpPr>
        <p:grpSpPr>
          <a:xfrm>
            <a:off x="5991309" y="1613791"/>
            <a:ext cx="5606003" cy="1525544"/>
            <a:chOff x="5991309" y="1613791"/>
            <a:chExt cx="5606003" cy="1525544"/>
          </a:xfrm>
        </p:grpSpPr>
        <p:sp>
          <p:nvSpPr>
            <p:cNvPr id="402" name="Rectangle 401">
              <a:extLst>
                <a:ext uri="{FF2B5EF4-FFF2-40B4-BE49-F238E27FC236}">
                  <a16:creationId xmlns:a16="http://schemas.microsoft.com/office/drawing/2014/main" id="{E7DB0687-7DE5-44A1-9E0A-637319CD3DDC}"/>
                </a:ext>
              </a:extLst>
            </p:cNvPr>
            <p:cNvSpPr/>
            <p:nvPr/>
          </p:nvSpPr>
          <p:spPr>
            <a:xfrm>
              <a:off x="5991309" y="1613791"/>
              <a:ext cx="5606003" cy="731282"/>
            </a:xfrm>
            <a:prstGeom prst="rect">
              <a:avLst/>
            </a:prstGeom>
            <a:solidFill>
              <a:srgbClr val="DDFBDD"/>
            </a:solidFill>
            <a:ln w="9525" cap="flat" cmpd="sng" algn="ctr">
              <a:solidFill>
                <a:schemeClr val="accent3"/>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91440" tIns="64008" rIns="0" bIns="45720" rtlCol="0" anchor="t">
              <a:noAutofit/>
            </a:bodyPr>
            <a:lstStyle/>
            <a:p>
              <a:pPr marL="0" marR="0" lvl="0" indent="0" algn="l" defTabSz="914367" rtl="0" eaLnBrk="1" fontAlgn="base" latinLnBrk="0" hangingPunct="1">
                <a:lnSpc>
                  <a:spcPct val="100000"/>
                </a:lnSpc>
                <a:spcBef>
                  <a:spcPts val="0"/>
                </a:spcBef>
                <a:spcAft>
                  <a:spcPts val="100"/>
                </a:spcAft>
                <a:buClrTx/>
                <a:buSzTx/>
                <a:buFontTx/>
                <a:buNone/>
                <a:tabLst/>
                <a:defRPr/>
              </a:pPr>
              <a:r>
                <a:rPr kumimoji="0" lang="en-US" sz="8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Data Plane Security</a:t>
              </a:r>
              <a:br>
                <a:rPr kumimoji="0" lang="en-US" sz="8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br>
              <a:r>
                <a:rPr kumimoji="0" lang="en-US" sz="6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Per-Application/Workload Controls</a:t>
              </a:r>
            </a:p>
          </p:txBody>
        </p:sp>
        <p:sp>
          <p:nvSpPr>
            <p:cNvPr id="361" name="Rectangle 432">
              <a:extLst>
                <a:ext uri="{FF2B5EF4-FFF2-40B4-BE49-F238E27FC236}">
                  <a16:creationId xmlns:a16="http://schemas.microsoft.com/office/drawing/2014/main" id="{9156CD28-E7E6-49D2-B044-DD127DA6A406}"/>
                </a:ext>
              </a:extLst>
            </p:cNvPr>
            <p:cNvSpPr/>
            <p:nvPr/>
          </p:nvSpPr>
          <p:spPr>
            <a:xfrm>
              <a:off x="7565086" y="2339515"/>
              <a:ext cx="4031173" cy="799820"/>
            </a:xfrm>
            <a:custGeom>
              <a:avLst/>
              <a:gdLst>
                <a:gd name="connsiteX0" fmla="*/ 0 w 4476317"/>
                <a:gd name="connsiteY0" fmla="*/ 0 h 835637"/>
                <a:gd name="connsiteX1" fmla="*/ 4476317 w 4476317"/>
                <a:gd name="connsiteY1" fmla="*/ 0 h 835637"/>
                <a:gd name="connsiteX2" fmla="*/ 4476317 w 4476317"/>
                <a:gd name="connsiteY2" fmla="*/ 835637 h 835637"/>
                <a:gd name="connsiteX3" fmla="*/ 0 w 4476317"/>
                <a:gd name="connsiteY3" fmla="*/ 835637 h 835637"/>
                <a:gd name="connsiteX4" fmla="*/ 0 w 4476317"/>
                <a:gd name="connsiteY4" fmla="*/ 0 h 835637"/>
                <a:gd name="connsiteX0" fmla="*/ 0 w 4476317"/>
                <a:gd name="connsiteY0" fmla="*/ 0 h 835637"/>
                <a:gd name="connsiteX1" fmla="*/ 1403768 w 4476317"/>
                <a:gd name="connsiteY1" fmla="*/ 784 h 835637"/>
                <a:gd name="connsiteX2" fmla="*/ 4476317 w 4476317"/>
                <a:gd name="connsiteY2" fmla="*/ 0 h 835637"/>
                <a:gd name="connsiteX3" fmla="*/ 4476317 w 4476317"/>
                <a:gd name="connsiteY3" fmla="*/ 835637 h 835637"/>
                <a:gd name="connsiteX4" fmla="*/ 0 w 4476317"/>
                <a:gd name="connsiteY4" fmla="*/ 835637 h 835637"/>
                <a:gd name="connsiteX5" fmla="*/ 0 w 4476317"/>
                <a:gd name="connsiteY5" fmla="*/ 0 h 835637"/>
                <a:gd name="connsiteX0" fmla="*/ 1403768 w 4476317"/>
                <a:gd name="connsiteY0" fmla="*/ 784 h 835637"/>
                <a:gd name="connsiteX1" fmla="*/ 4476317 w 4476317"/>
                <a:gd name="connsiteY1" fmla="*/ 0 h 835637"/>
                <a:gd name="connsiteX2" fmla="*/ 4476317 w 4476317"/>
                <a:gd name="connsiteY2" fmla="*/ 835637 h 835637"/>
                <a:gd name="connsiteX3" fmla="*/ 0 w 4476317"/>
                <a:gd name="connsiteY3" fmla="*/ 835637 h 835637"/>
                <a:gd name="connsiteX4" fmla="*/ 0 w 4476317"/>
                <a:gd name="connsiteY4" fmla="*/ 0 h 835637"/>
                <a:gd name="connsiteX5" fmla="*/ 1495208 w 4476317"/>
                <a:gd name="connsiteY5" fmla="*/ 92224 h 835637"/>
                <a:gd name="connsiteX0" fmla="*/ 1403768 w 4476317"/>
                <a:gd name="connsiteY0" fmla="*/ 784 h 835637"/>
                <a:gd name="connsiteX1" fmla="*/ 4476317 w 4476317"/>
                <a:gd name="connsiteY1" fmla="*/ 0 h 835637"/>
                <a:gd name="connsiteX2" fmla="*/ 4476317 w 4476317"/>
                <a:gd name="connsiteY2" fmla="*/ 835637 h 835637"/>
                <a:gd name="connsiteX3" fmla="*/ 0 w 4476317"/>
                <a:gd name="connsiteY3" fmla="*/ 835637 h 835637"/>
                <a:gd name="connsiteX4" fmla="*/ 0 w 4476317"/>
                <a:gd name="connsiteY4" fmla="*/ 0 h 835637"/>
                <a:gd name="connsiteX0" fmla="*/ 4476317 w 4476317"/>
                <a:gd name="connsiteY0" fmla="*/ 0 h 835637"/>
                <a:gd name="connsiteX1" fmla="*/ 4476317 w 4476317"/>
                <a:gd name="connsiteY1" fmla="*/ 835637 h 835637"/>
                <a:gd name="connsiteX2" fmla="*/ 0 w 4476317"/>
                <a:gd name="connsiteY2" fmla="*/ 835637 h 835637"/>
                <a:gd name="connsiteX3" fmla="*/ 0 w 4476317"/>
                <a:gd name="connsiteY3" fmla="*/ 0 h 835637"/>
              </a:gdLst>
              <a:ahLst/>
              <a:cxnLst>
                <a:cxn ang="0">
                  <a:pos x="connsiteX0" y="connsiteY0"/>
                </a:cxn>
                <a:cxn ang="0">
                  <a:pos x="connsiteX1" y="connsiteY1"/>
                </a:cxn>
                <a:cxn ang="0">
                  <a:pos x="connsiteX2" y="connsiteY2"/>
                </a:cxn>
                <a:cxn ang="0">
                  <a:pos x="connsiteX3" y="connsiteY3"/>
                </a:cxn>
              </a:cxnLst>
              <a:rect l="l" t="t" r="r" b="b"/>
              <a:pathLst>
                <a:path w="4476317" h="835637">
                  <a:moveTo>
                    <a:pt x="4476317" y="0"/>
                  </a:moveTo>
                  <a:lnTo>
                    <a:pt x="4476317" y="835637"/>
                  </a:lnTo>
                  <a:lnTo>
                    <a:pt x="0" y="835637"/>
                  </a:lnTo>
                  <a:lnTo>
                    <a:pt x="0" y="0"/>
                  </a:lnTo>
                </a:path>
              </a:pathLst>
            </a:custGeom>
            <a:solidFill>
              <a:srgbClr val="DDFBDD"/>
            </a:solidFill>
            <a:ln w="9525" cap="flat" cmpd="sng" algn="ctr">
              <a:solidFill>
                <a:schemeClr val="accent3"/>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91440" tIns="45720" rIns="0" bIns="219456" rtlCol="0" anchor="t">
              <a:noAutofit/>
            </a:bodyPr>
            <a:lstStyle/>
            <a:p>
              <a:pPr marL="0" marR="0" lvl="0" indent="0" algn="ctr" defTabSz="914367" rtl="0" eaLnBrk="1" fontAlgn="base" latinLnBrk="0" hangingPunct="1">
                <a:lnSpc>
                  <a:spcPct val="100000"/>
                </a:lnSpc>
                <a:spcBef>
                  <a:spcPts val="0"/>
                </a:spcBef>
                <a:spcAft>
                  <a:spcPts val="200"/>
                </a:spcAft>
                <a:buClrTx/>
                <a:buSzTx/>
                <a:buFontTx/>
                <a:buNone/>
                <a:tabLst/>
                <a:defRPr/>
              </a:pPr>
              <a:endParaRPr kumimoji="0" lang="en-US" sz="8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endParaRPr>
            </a:p>
          </p:txBody>
        </p:sp>
      </p:grpSp>
      <p:sp>
        <p:nvSpPr>
          <p:cNvPr id="397" name="Rectangle 396">
            <a:hlinkClick r:id="rId29"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72A2A767-228F-4CD7-A527-A52BAE1C3EFA}"/>
              </a:ext>
            </a:extLst>
          </p:cNvPr>
          <p:cNvSpPr/>
          <p:nvPr/>
        </p:nvSpPr>
        <p:spPr>
          <a:xfrm>
            <a:off x="6258175" y="2939761"/>
            <a:ext cx="1209339" cy="143116"/>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nn-NO"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Microsoft Defender for Cloud Apps</a:t>
            </a:r>
            <a:endPar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nvGrpSpPr>
          <p:cNvPr id="59" name="Group 58">
            <a:extLst>
              <a:ext uri="{FF2B5EF4-FFF2-40B4-BE49-F238E27FC236}">
                <a16:creationId xmlns:a16="http://schemas.microsoft.com/office/drawing/2014/main" id="{DB771D0B-D669-4010-A2E2-EF3D68D7714A}"/>
              </a:ext>
            </a:extLst>
          </p:cNvPr>
          <p:cNvGrpSpPr/>
          <p:nvPr/>
        </p:nvGrpSpPr>
        <p:grpSpPr>
          <a:xfrm>
            <a:off x="5943639" y="2024624"/>
            <a:ext cx="1532482" cy="742303"/>
            <a:chOff x="5943639" y="2024624"/>
            <a:chExt cx="1532482" cy="742303"/>
          </a:xfrm>
        </p:grpSpPr>
        <p:sp>
          <p:nvSpPr>
            <p:cNvPr id="408" name="Rectangle 407">
              <a:hlinkClick r:id="rId30" tooltip="The Well Architected Framework (CAF) security guidance provides guidance and lessons learned for securing workloads and applications."/>
              <a:extLst>
                <a:ext uri="{FF2B5EF4-FFF2-40B4-BE49-F238E27FC236}">
                  <a16:creationId xmlns:a16="http://schemas.microsoft.com/office/drawing/2014/main" id="{AE4237F1-FD29-4FDE-8076-B6D878D79DE5}"/>
                </a:ext>
              </a:extLst>
            </p:cNvPr>
            <p:cNvSpPr/>
            <p:nvPr/>
          </p:nvSpPr>
          <p:spPr>
            <a:xfrm>
              <a:off x="6136841" y="2024624"/>
              <a:ext cx="1330673" cy="289310"/>
            </a:xfrm>
            <a:prstGeom prst="rect">
              <a:avLst/>
            </a:prstGeom>
            <a:solidFill>
              <a:schemeClr val="accent6"/>
            </a:solidFill>
            <a:ln w="10795" cap="flat" cmpd="sng" algn="ctr">
              <a:noFill/>
              <a:prstDash val="solid"/>
            </a:ln>
            <a:effectLst>
              <a:outerShdw dist="38100" dir="10800000" algn="ctr" rotWithShape="0">
                <a:schemeClr val="tx1">
                  <a:lumMod val="75000"/>
                  <a:lumOff val="25000"/>
                </a:schemeClr>
              </a:outerShdw>
            </a:effectLst>
          </p:spPr>
          <p:style>
            <a:lnRef idx="2">
              <a:schemeClr val="accent2"/>
            </a:lnRef>
            <a:fillRef idx="1">
              <a:schemeClr val="lt1"/>
            </a:fillRef>
            <a:effectRef idx="0">
              <a:schemeClr val="accent2"/>
            </a:effectRef>
            <a:fontRef idx="minor">
              <a:schemeClr val="dk1"/>
            </a:fontRef>
          </p:style>
          <p:txBody>
            <a:bodyPr vert="horz" wrap="square" lIns="45720" tIns="36576" rIns="45720" bIns="36576" rtlCol="0" anchor="ctr" anchorCtr="0">
              <a:spAutoFit/>
            </a:bodyPr>
            <a:lstStyle/>
            <a:p>
              <a:pPr marL="0" marR="0" lvl="0" indent="0" algn="l" defTabSz="914367" rtl="0" eaLnBrk="1" fontAlgn="base" latinLnBrk="0" hangingPunct="1">
                <a:lnSpc>
                  <a:spcPct val="100000"/>
                </a:lnSpc>
                <a:spcBef>
                  <a:spcPts val="0"/>
                </a:spcBef>
                <a:spcAft>
                  <a:spcPts val="200"/>
                </a:spcAft>
                <a:buClrTx/>
                <a:buSzTx/>
                <a:buFontTx/>
                <a:buNone/>
                <a:tabLst/>
                <a:defRPr/>
              </a:pPr>
              <a:r>
                <a:rPr kumimoji="0" lang="en-US" sz="7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Azure Well Architected </a:t>
              </a:r>
              <a:br>
                <a:rPr kumimoji="0" lang="en-US" sz="7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br>
              <a:r>
                <a:rPr kumimoji="0" lang="en-US" sz="7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Framework (WAF)</a:t>
              </a:r>
            </a:p>
          </p:txBody>
        </p:sp>
        <p:sp>
          <p:nvSpPr>
            <p:cNvPr id="421" name="Rectangle 420">
              <a:hlinkClick r:id="rId31" tooltip="The Azure Security Benchmark (ASB) provides prescriptive best practices and recommendations to help improve the security of workloads, data, and services on Azure."/>
              <a:extLst>
                <a:ext uri="{FF2B5EF4-FFF2-40B4-BE49-F238E27FC236}">
                  <a16:creationId xmlns:a16="http://schemas.microsoft.com/office/drawing/2014/main" id="{FF118374-9FDE-4949-A243-57FC2FA2D9BF}"/>
                </a:ext>
              </a:extLst>
            </p:cNvPr>
            <p:cNvSpPr/>
            <p:nvPr/>
          </p:nvSpPr>
          <p:spPr>
            <a:xfrm>
              <a:off x="5943639" y="2430995"/>
              <a:ext cx="1532482" cy="335932"/>
            </a:xfrm>
            <a:prstGeom prst="rect">
              <a:avLst/>
            </a:prstGeom>
            <a:solidFill>
              <a:schemeClr val="accent6"/>
            </a:solidFill>
            <a:ln w="10795" cap="flat" cmpd="sng" algn="ctr">
              <a:noFill/>
              <a:prstDash val="solid"/>
            </a:ln>
            <a:effectLst>
              <a:outerShdw dist="38100" dir="10800000" algn="ctr" rotWithShape="0">
                <a:schemeClr val="tx1">
                  <a:lumMod val="75000"/>
                  <a:lumOff val="25000"/>
                </a:schemeClr>
              </a:outerShdw>
            </a:effectLst>
          </p:spPr>
          <p:style>
            <a:lnRef idx="2">
              <a:schemeClr val="accent2"/>
            </a:lnRef>
            <a:fillRef idx="1">
              <a:schemeClr val="lt1"/>
            </a:fillRef>
            <a:effectRef idx="0">
              <a:schemeClr val="accent2"/>
            </a:effectRef>
            <a:fontRef idx="minor">
              <a:schemeClr val="dk1"/>
            </a:fontRef>
          </p:style>
          <p:txBody>
            <a:bodyPr vert="horz" wrap="square" lIns="45720" tIns="45720" rIns="45720" bIns="45720" rtlCol="0" anchor="ctr">
              <a:noAutofit/>
            </a:bodyPr>
            <a:lstStyle/>
            <a:p>
              <a:pPr marL="0" marR="0" lvl="0" indent="0" algn="l" defTabSz="914367" rtl="0" eaLnBrk="1" fontAlgn="base" latinLnBrk="0" hangingPunct="1">
                <a:lnSpc>
                  <a:spcPct val="100000"/>
                </a:lnSpc>
                <a:spcBef>
                  <a:spcPts val="0"/>
                </a:spcBef>
                <a:spcAft>
                  <a:spcPts val="200"/>
                </a:spcAft>
                <a:buClrTx/>
                <a:buSzTx/>
                <a:buFontTx/>
                <a:buNone/>
                <a:tabLst/>
                <a:defRPr/>
              </a:pPr>
              <a:r>
                <a:rPr kumimoji="0" lang="en-US" sz="7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Azure Security Benchmarks (ASB)</a:t>
              </a:r>
            </a:p>
            <a:p>
              <a:pPr marL="0" marR="0" lvl="0" indent="0" algn="l" defTabSz="914367" rtl="0" eaLnBrk="1" fontAlgn="base" latinLnBrk="0" hangingPunct="1">
                <a:lnSpc>
                  <a:spcPct val="100000"/>
                </a:lnSpc>
                <a:spcBef>
                  <a:spcPts val="0"/>
                </a:spcBef>
                <a:spcAft>
                  <a:spcPts val="100"/>
                </a:spcAft>
                <a:buClrTx/>
                <a:buSzTx/>
                <a:buFontTx/>
                <a:buNone/>
                <a:tabLst/>
                <a:defRPr/>
              </a:pPr>
              <a:r>
                <a:rPr kumimoji="0" lang="en-US" sz="6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Segoe UI Semibold" panose="020B0702040204020203" pitchFamily="34" charset="0"/>
                </a:rPr>
                <a:t>Prescriptive Best Practices and Controls </a:t>
              </a:r>
            </a:p>
          </p:txBody>
        </p:sp>
      </p:grpSp>
      <p:sp>
        <p:nvSpPr>
          <p:cNvPr id="344" name="Rectangle 343">
            <a:extLst>
              <a:ext uri="{FF2B5EF4-FFF2-40B4-BE49-F238E27FC236}">
                <a16:creationId xmlns:a16="http://schemas.microsoft.com/office/drawing/2014/main" id="{E10F1F08-EC93-4957-A2D6-8E8A87C68A74}"/>
              </a:ext>
            </a:extLst>
          </p:cNvPr>
          <p:cNvSpPr/>
          <p:nvPr/>
        </p:nvSpPr>
        <p:spPr bwMode="auto">
          <a:xfrm>
            <a:off x="7726089" y="1854844"/>
            <a:ext cx="1600200" cy="1222743"/>
          </a:xfrm>
          <a:prstGeom prst="rect">
            <a:avLst/>
          </a:prstGeom>
          <a:noFill/>
          <a:ln w="9525" cap="rnd">
            <a:solidFill>
              <a:schemeClr val="accent1">
                <a:lumMod val="75000"/>
              </a:schemeClr>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36576" numCol="1" rtlCol="0" anchor="t" anchorCtr="0" compatLnSpc="1">
            <a:prstTxWarp prst="textNoShape">
              <a:avLst/>
            </a:prstTxWarp>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Internal Communications (East/West)</a:t>
            </a:r>
          </a:p>
        </p:txBody>
      </p:sp>
      <p:sp>
        <p:nvSpPr>
          <p:cNvPr id="350" name="Rectangle 349">
            <a:extLst>
              <a:ext uri="{FF2B5EF4-FFF2-40B4-BE49-F238E27FC236}">
                <a16:creationId xmlns:a16="http://schemas.microsoft.com/office/drawing/2014/main" id="{BA5CB30E-CF1B-44EF-A732-14AF15B4744A}"/>
              </a:ext>
            </a:extLst>
          </p:cNvPr>
          <p:cNvSpPr/>
          <p:nvPr/>
        </p:nvSpPr>
        <p:spPr bwMode="auto">
          <a:xfrm>
            <a:off x="9522747" y="1854844"/>
            <a:ext cx="1602701" cy="1222742"/>
          </a:xfrm>
          <a:prstGeom prst="rect">
            <a:avLst/>
          </a:prstGeom>
          <a:noFill/>
          <a:ln w="9525" cap="rnd">
            <a:solidFill>
              <a:schemeClr val="accent1">
                <a:lumMod val="75000"/>
              </a:schemeClr>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36576" numCol="1" rtlCol="0" anchor="t" anchorCtr="0" compatLnSpc="1">
            <a:prstTxWarp prst="textNoShape">
              <a:avLst/>
            </a:prstTxWarp>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External Communications (North/South)</a:t>
            </a:r>
          </a:p>
        </p:txBody>
      </p:sp>
      <p:sp>
        <p:nvSpPr>
          <p:cNvPr id="351" name="Rectangle 350">
            <a:hlinkClick r:id="rId32" tooltip="Application security groups enable you to configure network security as a natural extension of an application's structure, allowing you to group virtual machines and define network security policies based on those groups. "/>
            <a:extLst>
              <a:ext uri="{FF2B5EF4-FFF2-40B4-BE49-F238E27FC236}">
                <a16:creationId xmlns:a16="http://schemas.microsoft.com/office/drawing/2014/main" id="{72969A7A-C8C5-48FF-9629-C9917DF466C8}"/>
              </a:ext>
            </a:extLst>
          </p:cNvPr>
          <p:cNvSpPr/>
          <p:nvPr/>
        </p:nvSpPr>
        <p:spPr>
          <a:xfrm>
            <a:off x="7771809" y="2040634"/>
            <a:ext cx="1508760" cy="146304"/>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Network/App Security Groups</a:t>
            </a:r>
          </a:p>
        </p:txBody>
      </p:sp>
      <p:sp>
        <p:nvSpPr>
          <p:cNvPr id="352" name="Rectangle 351">
            <a:hlinkClick r:id="rId33" tooltip="API Management (APIM) is a way to create consistent and modern API gateways for existing back-end services."/>
            <a:extLst>
              <a:ext uri="{FF2B5EF4-FFF2-40B4-BE49-F238E27FC236}">
                <a16:creationId xmlns:a16="http://schemas.microsoft.com/office/drawing/2014/main" id="{8087ED42-6150-47D8-B662-B8D7E0C64712}"/>
              </a:ext>
            </a:extLst>
          </p:cNvPr>
          <p:cNvSpPr/>
          <p:nvPr/>
        </p:nvSpPr>
        <p:spPr>
          <a:xfrm>
            <a:off x="9569717" y="2040634"/>
            <a:ext cx="1508760" cy="146304"/>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API Management Gateway</a:t>
            </a:r>
          </a:p>
        </p:txBody>
      </p:sp>
      <p:sp>
        <p:nvSpPr>
          <p:cNvPr id="353" name="Rectangle 352">
            <a:hlinkClick r:id="rId34"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9B091C7D-F757-42F6-851B-CE46EB0BB1CE}"/>
              </a:ext>
            </a:extLst>
          </p:cNvPr>
          <p:cNvSpPr/>
          <p:nvPr/>
        </p:nvSpPr>
        <p:spPr>
          <a:xfrm>
            <a:off x="9569717" y="2212837"/>
            <a:ext cx="1508760" cy="146304"/>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DDoS and Web Application Firewall (WAF) </a:t>
            </a:r>
          </a:p>
        </p:txBody>
      </p:sp>
      <p:sp>
        <p:nvSpPr>
          <p:cNvPr id="355" name="Rectangle 354">
            <a:hlinkClick r:id="rId35" tooltip="Azure Private Link enables you to access Azure PaaS Services (for example, Azure Storage and SQL Database) and Azure hosted customer-owned/partner services over a Private Endpoint in your virtual network."/>
            <a:extLst>
              <a:ext uri="{FF2B5EF4-FFF2-40B4-BE49-F238E27FC236}">
                <a16:creationId xmlns:a16="http://schemas.microsoft.com/office/drawing/2014/main" id="{E38987ED-942D-425D-B1CD-0466683268BA}"/>
              </a:ext>
            </a:extLst>
          </p:cNvPr>
          <p:cNvSpPr/>
          <p:nvPr/>
        </p:nvSpPr>
        <p:spPr>
          <a:xfrm>
            <a:off x="7771809" y="2212837"/>
            <a:ext cx="1508760" cy="146304"/>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mn-cs"/>
              </a:rPr>
              <a:t>PrivateLink</a:t>
            </a: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 &amp; Service Endpoints</a:t>
            </a:r>
          </a:p>
        </p:txBody>
      </p:sp>
      <p:sp>
        <p:nvSpPr>
          <p:cNvPr id="356" name="Rectangle 355">
            <a:hlinkClick r:id="rId36"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1C21CA1C-1E9B-472E-9534-C7372EEA8B6E}"/>
              </a:ext>
            </a:extLst>
          </p:cNvPr>
          <p:cNvSpPr/>
          <p:nvPr/>
        </p:nvSpPr>
        <p:spPr>
          <a:xfrm>
            <a:off x="7771809" y="2386692"/>
            <a:ext cx="3306668" cy="146304"/>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Encryption &amp; Azure </a:t>
            </a:r>
            <a:r>
              <a:rPr kumimoji="0" lang="en-US" sz="5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Key Vault, </a:t>
            </a:r>
            <a:r>
              <a:rPr kumimoji="0" lang="en-US" sz="5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Application RBAC Model</a:t>
            </a:r>
            <a:endPar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57" name="Rectangle 356">
            <a:hlinkClick r:id="rId37" tooltip="Azure Firewall is a managed, cloud-based network security service that protects your Azure Virtual Network resources. It is a fully stateful firewall as a service with built-in high availability and unrestricted cloud scalability."/>
            <a:extLst>
              <a:ext uri="{FF2B5EF4-FFF2-40B4-BE49-F238E27FC236}">
                <a16:creationId xmlns:a16="http://schemas.microsoft.com/office/drawing/2014/main" id="{B4E6382B-B3C7-4DA9-9A43-A6ED74D80416}"/>
              </a:ext>
            </a:extLst>
          </p:cNvPr>
          <p:cNvSpPr/>
          <p:nvPr/>
        </p:nvSpPr>
        <p:spPr>
          <a:xfrm>
            <a:off x="7771809" y="2558740"/>
            <a:ext cx="3306668" cy="146304"/>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Firewall and Firewall Management</a:t>
            </a:r>
          </a:p>
        </p:txBody>
      </p:sp>
      <p:sp>
        <p:nvSpPr>
          <p:cNvPr id="359" name="Rectangle 358">
            <a:hlinkClick r:id="rId38"/>
            <a:extLst>
              <a:ext uri="{FF2B5EF4-FFF2-40B4-BE49-F238E27FC236}">
                <a16:creationId xmlns:a16="http://schemas.microsoft.com/office/drawing/2014/main" id="{B13A8B53-E1AE-4510-A410-A57639BB79A6}"/>
              </a:ext>
            </a:extLst>
          </p:cNvPr>
          <p:cNvSpPr/>
          <p:nvPr/>
        </p:nvSpPr>
        <p:spPr>
          <a:xfrm>
            <a:off x="7771809" y="2727730"/>
            <a:ext cx="3306668" cy="146304"/>
          </a:xfrm>
          <a:prstGeom prst="rect">
            <a:avLst/>
          </a:prstGeom>
          <a:solidFill>
            <a:schemeClr val="accent3"/>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DevOps Security</a:t>
            </a:r>
          </a:p>
        </p:txBody>
      </p:sp>
      <p:sp>
        <p:nvSpPr>
          <p:cNvPr id="360" name="Rectangle 359">
            <a:hlinkClick r:id="rId39" tooltip="DevSecOps and Application development security that integrates natively in the developer workflow including code scanning, secret scanning, alerting, security policies, and more. "/>
            <a:extLst>
              <a:ext uri="{FF2B5EF4-FFF2-40B4-BE49-F238E27FC236}">
                <a16:creationId xmlns:a16="http://schemas.microsoft.com/office/drawing/2014/main" id="{BDE1A201-EEA4-4585-A63E-B1315F77BFFE}"/>
              </a:ext>
            </a:extLst>
          </p:cNvPr>
          <p:cNvSpPr/>
          <p:nvPr/>
        </p:nvSpPr>
        <p:spPr>
          <a:xfrm>
            <a:off x="7771809" y="2897315"/>
            <a:ext cx="3306668" cy="146304"/>
          </a:xfrm>
          <a:prstGeom prst="rect">
            <a:avLst/>
          </a:prstGeom>
          <a:solidFill>
            <a:schemeClr val="accent3"/>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GitHub Advanced Security</a:t>
            </a:r>
          </a:p>
        </p:txBody>
      </p:sp>
      <p:sp>
        <p:nvSpPr>
          <p:cNvPr id="438" name="Rectangle 437">
            <a:extLst>
              <a:ext uri="{FF2B5EF4-FFF2-40B4-BE49-F238E27FC236}">
                <a16:creationId xmlns:a16="http://schemas.microsoft.com/office/drawing/2014/main" id="{DA648326-1FB7-4C5A-9839-864C906C6D24}"/>
              </a:ext>
            </a:extLst>
          </p:cNvPr>
          <p:cNvSpPr/>
          <p:nvPr/>
        </p:nvSpPr>
        <p:spPr bwMode="auto">
          <a:xfrm>
            <a:off x="0" y="3196574"/>
            <a:ext cx="12192000" cy="1696622"/>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8070AE9C-5FC0-44DC-B473-C62C057CDAE5}"/>
              </a:ext>
            </a:extLst>
          </p:cNvPr>
          <p:cNvGrpSpPr/>
          <p:nvPr/>
        </p:nvGrpSpPr>
        <p:grpSpPr>
          <a:xfrm>
            <a:off x="1883602" y="1846930"/>
            <a:ext cx="1105264" cy="958855"/>
            <a:chOff x="1883602" y="1846930"/>
            <a:chExt cx="1105264" cy="958855"/>
          </a:xfrm>
        </p:grpSpPr>
        <p:sp>
          <p:nvSpPr>
            <p:cNvPr id="581" name="Rectangle 580">
              <a:extLst>
                <a:ext uri="{FF2B5EF4-FFF2-40B4-BE49-F238E27FC236}">
                  <a16:creationId xmlns:a16="http://schemas.microsoft.com/office/drawing/2014/main" id="{0EC557E7-8AE5-409F-A8B6-C393A5D28A54}"/>
                </a:ext>
              </a:extLst>
            </p:cNvPr>
            <p:cNvSpPr/>
            <p:nvPr/>
          </p:nvSpPr>
          <p:spPr bwMode="auto">
            <a:xfrm>
              <a:off x="1883602" y="1846930"/>
              <a:ext cx="1105264" cy="615390"/>
            </a:xfrm>
            <a:prstGeom prst="rect">
              <a:avLst/>
            </a:prstGeom>
            <a:noFill/>
            <a:ln w="9525" cap="rnd">
              <a:solidFill>
                <a:schemeClr val="accent1">
                  <a:lumMod val="75000"/>
                </a:schemeClr>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73152" rIns="0" bIns="36576" numCol="1" rtlCol="0" anchor="t" anchorCtr="0" compatLnSpc="1">
              <a:prstTxWarp prst="textNoShape">
                <a:avLst/>
              </a:prstTxWarp>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Microsoft </a:t>
              </a:r>
              <a:br>
                <a:rPr kumimoji="0" lang="en-US" sz="600" b="1" i="0" u="none" strike="noStrike" kern="120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br>
              <a:r>
                <a:rPr kumimoji="0" lang="en-US" sz="600" b="1" i="0" u="none" strike="noStrike" kern="120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Endpoint Manager</a:t>
              </a:r>
            </a:p>
          </p:txBody>
        </p:sp>
        <p:sp>
          <p:nvSpPr>
            <p:cNvPr id="582" name="Rectangle 581">
              <a:hlinkClick r:id="rId40"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26D5DD17-D7ED-441F-A590-B30C8BD67276}"/>
                </a:ext>
              </a:extLst>
            </p:cNvPr>
            <p:cNvSpPr/>
            <p:nvPr/>
          </p:nvSpPr>
          <p:spPr>
            <a:xfrm>
              <a:off x="1979034" y="2121183"/>
              <a:ext cx="914400" cy="143116"/>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Intune</a:t>
              </a:r>
            </a:p>
          </p:txBody>
        </p:sp>
        <p:sp>
          <p:nvSpPr>
            <p:cNvPr id="583" name="Rectangle 582">
              <a:hlinkClick r:id="rId41" tooltip="Microsoft Configuration Manager provides security update and other management capabilities for endpoints"/>
              <a:extLst>
                <a:ext uri="{FF2B5EF4-FFF2-40B4-BE49-F238E27FC236}">
                  <a16:creationId xmlns:a16="http://schemas.microsoft.com/office/drawing/2014/main" id="{5C2930FB-A3DB-4E10-B714-E80CB952AE3A}"/>
                </a:ext>
              </a:extLst>
            </p:cNvPr>
            <p:cNvSpPr/>
            <p:nvPr/>
          </p:nvSpPr>
          <p:spPr>
            <a:xfrm>
              <a:off x="1979034" y="2286188"/>
              <a:ext cx="914400" cy="143116"/>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Configuration Manager</a:t>
              </a:r>
            </a:p>
          </p:txBody>
        </p:sp>
        <p:sp>
          <p:nvSpPr>
            <p:cNvPr id="584" name="Rectangle 583">
              <a:hlinkClick r:id="rId42" tooltip="Azure Bastion provides secure and seamless RDP/SSH connectivity to your virtual machines directly from the Azure portal over TLS. When you connect via Azure Bastion, your virtual machines do not need a public IP address, agent, or special client software."/>
              <a:extLst>
                <a:ext uri="{FF2B5EF4-FFF2-40B4-BE49-F238E27FC236}">
                  <a16:creationId xmlns:a16="http://schemas.microsoft.com/office/drawing/2014/main" id="{DC5A2199-8A3B-4B7F-A097-0872EE186519}"/>
                </a:ext>
              </a:extLst>
            </p:cNvPr>
            <p:cNvSpPr/>
            <p:nvPr/>
          </p:nvSpPr>
          <p:spPr>
            <a:xfrm>
              <a:off x="1979034" y="2494852"/>
              <a:ext cx="914400" cy="143116"/>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Bastion</a:t>
              </a:r>
            </a:p>
          </p:txBody>
        </p:sp>
        <p:sp>
          <p:nvSpPr>
            <p:cNvPr id="580" name="Rectangle 579">
              <a:hlinkClick r:id="rId43"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F075827E-B8FC-4E77-A4B7-CAB00B42DD7F}"/>
                </a:ext>
              </a:extLst>
            </p:cNvPr>
            <p:cNvSpPr/>
            <p:nvPr/>
          </p:nvSpPr>
          <p:spPr>
            <a:xfrm>
              <a:off x="1979034" y="2662669"/>
              <a:ext cx="914400" cy="143116"/>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Microsoft 365 Defender</a:t>
              </a:r>
            </a:p>
          </p:txBody>
        </p:sp>
      </p:grpSp>
      <p:sp>
        <p:nvSpPr>
          <p:cNvPr id="5" name="Oval 4">
            <a:extLst>
              <a:ext uri="{FF2B5EF4-FFF2-40B4-BE49-F238E27FC236}">
                <a16:creationId xmlns:a16="http://schemas.microsoft.com/office/drawing/2014/main" id="{B12C2085-0163-42E1-9112-F435EEB293B7}"/>
              </a:ext>
            </a:extLst>
          </p:cNvPr>
          <p:cNvSpPr/>
          <p:nvPr/>
        </p:nvSpPr>
        <p:spPr bwMode="auto">
          <a:xfrm>
            <a:off x="10533482" y="3570429"/>
            <a:ext cx="471788" cy="471788"/>
          </a:xfrm>
          <a:prstGeom prst="ellipse">
            <a:avLst/>
          </a:prstGeom>
          <a:ln w="12700" cap="rnd">
            <a:solidFill>
              <a:srgbClr val="00B294"/>
            </a:solidFill>
            <a:headEnd type="none" w="lg"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7" name="Freeform: Shape 6">
            <a:extLst>
              <a:ext uri="{FF2B5EF4-FFF2-40B4-BE49-F238E27FC236}">
                <a16:creationId xmlns:a16="http://schemas.microsoft.com/office/drawing/2014/main" id="{A05E91E6-FE0C-4B85-976E-EF887B2CD955}"/>
              </a:ext>
            </a:extLst>
          </p:cNvPr>
          <p:cNvSpPr/>
          <p:nvPr/>
        </p:nvSpPr>
        <p:spPr>
          <a:xfrm>
            <a:off x="10720668" y="3698826"/>
            <a:ext cx="96554" cy="96552"/>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 name="TextBox 8">
            <a:extLst>
              <a:ext uri="{FF2B5EF4-FFF2-40B4-BE49-F238E27FC236}">
                <a16:creationId xmlns:a16="http://schemas.microsoft.com/office/drawing/2014/main" id="{0EABFEBC-4E0D-434B-AECE-5265C67FEA2D}"/>
              </a:ext>
            </a:extLst>
          </p:cNvPr>
          <p:cNvSpPr txBox="1"/>
          <p:nvPr/>
        </p:nvSpPr>
        <p:spPr>
          <a:xfrm>
            <a:off x="11089745" y="3676994"/>
            <a:ext cx="1098561" cy="2308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Semibold"/>
                <a:ea typeface="+mn-ea"/>
                <a:cs typeface="+mn-cs"/>
              </a:rPr>
              <a:t>Customers </a:t>
            </a:r>
            <a:br>
              <a:rPr kumimoji="0" lang="en-US" sz="6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Semibold"/>
                <a:ea typeface="+mn-ea"/>
                <a:cs typeface="+mn-cs"/>
              </a:rPr>
            </a:br>
            <a:r>
              <a:rPr kumimoji="0" lang="en-US" sz="6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Semibold"/>
                <a:ea typeface="+mn-ea"/>
                <a:cs typeface="+mn-cs"/>
              </a:rPr>
              <a:t>(and ‘External’ Partners)</a:t>
            </a:r>
            <a:endParaRPr kumimoji="0" lang="en-US" sz="9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Semibold"/>
              <a:ea typeface="+mn-ea"/>
              <a:cs typeface="+mn-cs"/>
            </a:endParaRPr>
          </a:p>
        </p:txBody>
      </p:sp>
      <p:sp>
        <p:nvSpPr>
          <p:cNvPr id="10" name="Freeform: Shape 9">
            <a:extLst>
              <a:ext uri="{FF2B5EF4-FFF2-40B4-BE49-F238E27FC236}">
                <a16:creationId xmlns:a16="http://schemas.microsoft.com/office/drawing/2014/main" id="{B6B85739-CAF4-43B3-B44F-362C2124B2BE}"/>
              </a:ext>
            </a:extLst>
          </p:cNvPr>
          <p:cNvSpPr/>
          <p:nvPr/>
        </p:nvSpPr>
        <p:spPr>
          <a:xfrm>
            <a:off x="10680546" y="3813407"/>
            <a:ext cx="177660" cy="100414"/>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D97BF030-B84D-4114-9EA0-CE757D23AA65}"/>
              </a:ext>
            </a:extLst>
          </p:cNvPr>
          <p:cNvSpPr txBox="1"/>
          <p:nvPr/>
        </p:nvSpPr>
        <p:spPr>
          <a:xfrm>
            <a:off x="543274" y="3361242"/>
            <a:ext cx="698909"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Business Users</a:t>
            </a:r>
          </a:p>
        </p:txBody>
      </p:sp>
      <p:sp>
        <p:nvSpPr>
          <p:cNvPr id="14" name="TextBox 13">
            <a:extLst>
              <a:ext uri="{FF2B5EF4-FFF2-40B4-BE49-F238E27FC236}">
                <a16:creationId xmlns:a16="http://schemas.microsoft.com/office/drawing/2014/main" id="{241D66B0-1B71-445E-81DB-6E8CEA9CC1AF}"/>
              </a:ext>
            </a:extLst>
          </p:cNvPr>
          <p:cNvSpPr txBox="1"/>
          <p:nvPr/>
        </p:nvSpPr>
        <p:spPr>
          <a:xfrm>
            <a:off x="543274" y="3623291"/>
            <a:ext cx="540212"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Developers</a:t>
            </a:r>
          </a:p>
        </p:txBody>
      </p:sp>
      <p:sp>
        <p:nvSpPr>
          <p:cNvPr id="15" name="TextBox 14">
            <a:extLst>
              <a:ext uri="{FF2B5EF4-FFF2-40B4-BE49-F238E27FC236}">
                <a16:creationId xmlns:a16="http://schemas.microsoft.com/office/drawing/2014/main" id="{8B4A29D7-7058-46FA-83A0-686BCF929F06}"/>
              </a:ext>
            </a:extLst>
          </p:cNvPr>
          <p:cNvSpPr txBox="1"/>
          <p:nvPr/>
        </p:nvSpPr>
        <p:spPr>
          <a:xfrm>
            <a:off x="543274" y="4125198"/>
            <a:ext cx="79028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App/Service </a:t>
            </a:r>
            <a:br>
              <a:rPr kumimoji="0" lang="en-US" sz="800" b="1" i="0" u="none" strike="noStrike" kern="120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br>
            <a:r>
              <a:rPr kumimoji="0" lang="en-US" sz="800" b="1" i="0" u="none" strike="noStrike" kern="120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and Automation</a:t>
            </a:r>
          </a:p>
        </p:txBody>
      </p:sp>
      <p:sp>
        <p:nvSpPr>
          <p:cNvPr id="16" name="TextBox 15">
            <a:extLst>
              <a:ext uri="{FF2B5EF4-FFF2-40B4-BE49-F238E27FC236}">
                <a16:creationId xmlns:a16="http://schemas.microsoft.com/office/drawing/2014/main" id="{2BF7D82A-7248-42BD-BD02-31422C85E10A}"/>
              </a:ext>
            </a:extLst>
          </p:cNvPr>
          <p:cNvSpPr txBox="1"/>
          <p:nvPr/>
        </p:nvSpPr>
        <p:spPr>
          <a:xfrm>
            <a:off x="543274" y="3884849"/>
            <a:ext cx="71814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Administrators</a:t>
            </a:r>
          </a:p>
        </p:txBody>
      </p:sp>
      <p:sp>
        <p:nvSpPr>
          <p:cNvPr id="27" name="Oval 26">
            <a:extLst>
              <a:ext uri="{FF2B5EF4-FFF2-40B4-BE49-F238E27FC236}">
                <a16:creationId xmlns:a16="http://schemas.microsoft.com/office/drawing/2014/main" id="{3D035942-793E-4A12-834C-3E6FF99C98C3}"/>
              </a:ext>
            </a:extLst>
          </p:cNvPr>
          <p:cNvSpPr/>
          <p:nvPr/>
        </p:nvSpPr>
        <p:spPr bwMode="auto">
          <a:xfrm>
            <a:off x="275948" y="3339051"/>
            <a:ext cx="182880" cy="182880"/>
          </a:xfrm>
          <a:prstGeom prst="ellipse">
            <a:avLst/>
          </a:prstGeom>
          <a:solidFill>
            <a:srgbClr val="000000"/>
          </a:solidFill>
          <a:ln w="12700">
            <a:solidFill>
              <a:srgbClr val="1996A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28" name="Freeform 9">
            <a:extLst>
              <a:ext uri="{FF2B5EF4-FFF2-40B4-BE49-F238E27FC236}">
                <a16:creationId xmlns:a16="http://schemas.microsoft.com/office/drawing/2014/main" id="{131EF979-823A-4F26-9754-0A9F729E63D0}"/>
              </a:ext>
            </a:extLst>
          </p:cNvPr>
          <p:cNvSpPr>
            <a:spLocks/>
          </p:cNvSpPr>
          <p:nvPr/>
        </p:nvSpPr>
        <p:spPr bwMode="auto">
          <a:xfrm>
            <a:off x="323180" y="3385744"/>
            <a:ext cx="88416" cy="89494"/>
          </a:xfrm>
          <a:custGeom>
            <a:avLst/>
            <a:gdLst>
              <a:gd name="T0" fmla="*/ 80 w 133"/>
              <a:gd name="T1" fmla="*/ 53 h 133"/>
              <a:gd name="T2" fmla="*/ 80 w 133"/>
              <a:gd name="T3" fmla="*/ 53 h 133"/>
              <a:gd name="T4" fmla="*/ 80 w 133"/>
              <a:gd name="T5" fmla="*/ 0 h 133"/>
              <a:gd name="T6" fmla="*/ 53 w 133"/>
              <a:gd name="T7" fmla="*/ 0 h 133"/>
              <a:gd name="T8" fmla="*/ 53 w 133"/>
              <a:gd name="T9" fmla="*/ 53 h 133"/>
              <a:gd name="T10" fmla="*/ 0 w 133"/>
              <a:gd name="T11" fmla="*/ 53 h 133"/>
              <a:gd name="T12" fmla="*/ 0 w 133"/>
              <a:gd name="T13" fmla="*/ 80 h 133"/>
              <a:gd name="T14" fmla="*/ 53 w 133"/>
              <a:gd name="T15" fmla="*/ 80 h 133"/>
              <a:gd name="T16" fmla="*/ 53 w 133"/>
              <a:gd name="T17" fmla="*/ 80 h 133"/>
              <a:gd name="T18" fmla="*/ 53 w 133"/>
              <a:gd name="T19" fmla="*/ 133 h 133"/>
              <a:gd name="T20" fmla="*/ 80 w 133"/>
              <a:gd name="T21" fmla="*/ 133 h 133"/>
              <a:gd name="T22" fmla="*/ 80 w 133"/>
              <a:gd name="T23" fmla="*/ 80 h 133"/>
              <a:gd name="T24" fmla="*/ 80 w 133"/>
              <a:gd name="T25" fmla="*/ 80 h 133"/>
              <a:gd name="T26" fmla="*/ 133 w 133"/>
              <a:gd name="T27" fmla="*/ 80 h 133"/>
              <a:gd name="T28" fmla="*/ 133 w 133"/>
              <a:gd name="T29" fmla="*/ 53 h 133"/>
              <a:gd name="T30" fmla="*/ 80 w 133"/>
              <a:gd name="T31" fmla="*/ 5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80" y="53"/>
                </a:moveTo>
                <a:lnTo>
                  <a:pt x="80" y="53"/>
                </a:lnTo>
                <a:lnTo>
                  <a:pt x="80" y="0"/>
                </a:lnTo>
                <a:lnTo>
                  <a:pt x="53" y="0"/>
                </a:lnTo>
                <a:lnTo>
                  <a:pt x="53" y="53"/>
                </a:lnTo>
                <a:lnTo>
                  <a:pt x="0" y="53"/>
                </a:lnTo>
                <a:lnTo>
                  <a:pt x="0" y="80"/>
                </a:lnTo>
                <a:lnTo>
                  <a:pt x="53" y="80"/>
                </a:lnTo>
                <a:lnTo>
                  <a:pt x="53" y="80"/>
                </a:lnTo>
                <a:lnTo>
                  <a:pt x="53" y="133"/>
                </a:lnTo>
                <a:lnTo>
                  <a:pt x="80" y="133"/>
                </a:lnTo>
                <a:lnTo>
                  <a:pt x="80" y="80"/>
                </a:lnTo>
                <a:lnTo>
                  <a:pt x="80" y="80"/>
                </a:lnTo>
                <a:lnTo>
                  <a:pt x="133" y="80"/>
                </a:lnTo>
                <a:lnTo>
                  <a:pt x="133" y="53"/>
                </a:lnTo>
                <a:lnTo>
                  <a:pt x="80" y="53"/>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C7FFEA0D-491F-49FE-87EE-EFD66F2F08F0}"/>
              </a:ext>
            </a:extLst>
          </p:cNvPr>
          <p:cNvSpPr/>
          <p:nvPr/>
        </p:nvSpPr>
        <p:spPr bwMode="auto">
          <a:xfrm>
            <a:off x="275948" y="3601100"/>
            <a:ext cx="182880" cy="182880"/>
          </a:xfrm>
          <a:prstGeom prst="ellipse">
            <a:avLst/>
          </a:prstGeom>
          <a:solidFill>
            <a:srgbClr val="000000"/>
          </a:solidFill>
          <a:ln w="12700">
            <a:solidFill>
              <a:srgbClr val="00C9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32" name="Oval 31">
            <a:extLst>
              <a:ext uri="{FF2B5EF4-FFF2-40B4-BE49-F238E27FC236}">
                <a16:creationId xmlns:a16="http://schemas.microsoft.com/office/drawing/2014/main" id="{D3C36E79-3CC7-4083-98DF-6795733729EC}"/>
              </a:ext>
            </a:extLst>
          </p:cNvPr>
          <p:cNvSpPr/>
          <p:nvPr/>
        </p:nvSpPr>
        <p:spPr bwMode="auto">
          <a:xfrm>
            <a:off x="275948" y="4172257"/>
            <a:ext cx="182880" cy="182880"/>
          </a:xfrm>
          <a:prstGeom prst="ellipse">
            <a:avLst/>
          </a:prstGeom>
          <a:noFill/>
          <a:ln w="127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33" name="Freeform 154">
            <a:extLst>
              <a:ext uri="{FF2B5EF4-FFF2-40B4-BE49-F238E27FC236}">
                <a16:creationId xmlns:a16="http://schemas.microsoft.com/office/drawing/2014/main" id="{82250E5C-434B-4397-91B0-20548929F8A6}"/>
              </a:ext>
            </a:extLst>
          </p:cNvPr>
          <p:cNvSpPr>
            <a:spLocks noEditPoints="1"/>
          </p:cNvSpPr>
          <p:nvPr/>
        </p:nvSpPr>
        <p:spPr bwMode="auto">
          <a:xfrm>
            <a:off x="316115" y="4212765"/>
            <a:ext cx="102545" cy="101864"/>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FCA7D157-2430-44F0-871E-725C15188D5B}"/>
              </a:ext>
            </a:extLst>
          </p:cNvPr>
          <p:cNvSpPr/>
          <p:nvPr/>
        </p:nvSpPr>
        <p:spPr bwMode="auto">
          <a:xfrm>
            <a:off x="275948" y="3862658"/>
            <a:ext cx="182880" cy="182880"/>
          </a:xfrm>
          <a:prstGeom prst="ellipse">
            <a:avLst/>
          </a:prstGeom>
          <a:solidFill>
            <a:srgbClr val="000000"/>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35" name="Star: 5 Points 34">
            <a:extLst>
              <a:ext uri="{FF2B5EF4-FFF2-40B4-BE49-F238E27FC236}">
                <a16:creationId xmlns:a16="http://schemas.microsoft.com/office/drawing/2014/main" id="{EC88561D-2217-4274-9D86-9B1CB8E7A8E2}"/>
              </a:ext>
            </a:extLst>
          </p:cNvPr>
          <p:cNvSpPr/>
          <p:nvPr/>
        </p:nvSpPr>
        <p:spPr bwMode="auto">
          <a:xfrm>
            <a:off x="310623" y="3892657"/>
            <a:ext cx="113530" cy="113528"/>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575CF5A8-9D62-4DE6-B2A4-1D9B33E65CEC}"/>
              </a:ext>
            </a:extLst>
          </p:cNvPr>
          <p:cNvGrpSpPr/>
          <p:nvPr/>
        </p:nvGrpSpPr>
        <p:grpSpPr>
          <a:xfrm>
            <a:off x="1308354" y="3292234"/>
            <a:ext cx="10625767" cy="1234402"/>
            <a:chOff x="1308354" y="3292234"/>
            <a:chExt cx="10625767" cy="1234402"/>
          </a:xfrm>
        </p:grpSpPr>
        <p:cxnSp>
          <p:nvCxnSpPr>
            <p:cNvPr id="443" name="Straight Connector 442">
              <a:extLst>
                <a:ext uri="{FF2B5EF4-FFF2-40B4-BE49-F238E27FC236}">
                  <a16:creationId xmlns:a16="http://schemas.microsoft.com/office/drawing/2014/main" id="{5415CCE0-CF5F-4C06-BDD5-EC7906F5CB17}"/>
                </a:ext>
              </a:extLst>
            </p:cNvPr>
            <p:cNvCxnSpPr>
              <a:cxnSpLocks/>
            </p:cNvCxnSpPr>
            <p:nvPr/>
          </p:nvCxnSpPr>
          <p:spPr>
            <a:xfrm>
              <a:off x="1522659" y="3430493"/>
              <a:ext cx="1940690" cy="0"/>
            </a:xfrm>
            <a:prstGeom prst="line">
              <a:avLst/>
            </a:prstGeom>
            <a:ln w="12700" cap="rnd">
              <a:solidFill>
                <a:srgbClr val="1996AB"/>
              </a:solidFill>
              <a:prstDash val="solid"/>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9E008774-5D66-4031-90FC-CD311DF43EFC}"/>
                </a:ext>
              </a:extLst>
            </p:cNvPr>
            <p:cNvCxnSpPr>
              <a:cxnSpLocks/>
            </p:cNvCxnSpPr>
            <p:nvPr/>
          </p:nvCxnSpPr>
          <p:spPr>
            <a:xfrm>
              <a:off x="1308354" y="3692542"/>
              <a:ext cx="2154995" cy="0"/>
            </a:xfrm>
            <a:prstGeom prst="line">
              <a:avLst/>
            </a:prstGeom>
            <a:ln w="12700" cap="rnd">
              <a:solidFill>
                <a:srgbClr val="00C9EA"/>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229E6F52-9B48-4466-8D3D-6CFC54E74A5B}"/>
                </a:ext>
              </a:extLst>
            </p:cNvPr>
            <p:cNvCxnSpPr>
              <a:cxnSpLocks/>
            </p:cNvCxnSpPr>
            <p:nvPr/>
          </p:nvCxnSpPr>
          <p:spPr>
            <a:xfrm>
              <a:off x="1501193" y="3954099"/>
              <a:ext cx="1962156" cy="0"/>
            </a:xfrm>
            <a:prstGeom prst="line">
              <a:avLst/>
            </a:prstGeom>
            <a:ln w="12700" cap="rnd" cmpd="sng">
              <a:solidFill>
                <a:srgbClr val="50E6FF"/>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555" name="Graphic 389">
              <a:extLst>
                <a:ext uri="{FF2B5EF4-FFF2-40B4-BE49-F238E27FC236}">
                  <a16:creationId xmlns:a16="http://schemas.microsoft.com/office/drawing/2014/main" id="{9BC9F118-C346-49BE-8BA7-EA924CB12913}"/>
                </a:ext>
              </a:extLst>
            </p:cNvPr>
            <p:cNvGrpSpPr/>
            <p:nvPr/>
          </p:nvGrpSpPr>
          <p:grpSpPr>
            <a:xfrm>
              <a:off x="2217864" y="3573790"/>
              <a:ext cx="366572" cy="226253"/>
              <a:chOff x="2206270" y="4299944"/>
              <a:chExt cx="366572" cy="226253"/>
            </a:xfrm>
          </p:grpSpPr>
          <p:grpSp>
            <p:nvGrpSpPr>
              <p:cNvPr id="560" name="Graphic 389">
                <a:extLst>
                  <a:ext uri="{FF2B5EF4-FFF2-40B4-BE49-F238E27FC236}">
                    <a16:creationId xmlns:a16="http://schemas.microsoft.com/office/drawing/2014/main" id="{E4B7D0D9-BC52-4DD1-A9F5-8E56C65D58D4}"/>
                  </a:ext>
                </a:extLst>
              </p:cNvPr>
              <p:cNvGrpSpPr/>
              <p:nvPr/>
            </p:nvGrpSpPr>
            <p:grpSpPr>
              <a:xfrm>
                <a:off x="2235216" y="4299944"/>
                <a:ext cx="308772" cy="209432"/>
                <a:chOff x="2235216" y="4299944"/>
                <a:chExt cx="308772" cy="209432"/>
              </a:xfrm>
            </p:grpSpPr>
            <p:sp>
              <p:nvSpPr>
                <p:cNvPr id="562" name="Freeform: Shape 561">
                  <a:extLst>
                    <a:ext uri="{FF2B5EF4-FFF2-40B4-BE49-F238E27FC236}">
                      <a16:creationId xmlns:a16="http://schemas.microsoft.com/office/drawing/2014/main" id="{812A62F8-8FEC-4F5A-8AC1-6F963A43CDED}"/>
                    </a:ext>
                  </a:extLst>
                </p:cNvPr>
                <p:cNvSpPr/>
                <p:nvPr/>
              </p:nvSpPr>
              <p:spPr>
                <a:xfrm>
                  <a:off x="2243627" y="4310037"/>
                  <a:ext cx="292700" cy="187563"/>
                </a:xfrm>
                <a:custGeom>
                  <a:avLst/>
                  <a:gdLst>
                    <a:gd name="connsiteX0" fmla="*/ 0 w 292700"/>
                    <a:gd name="connsiteY0" fmla="*/ 0 h 187563"/>
                    <a:gd name="connsiteX1" fmla="*/ 292700 w 292700"/>
                    <a:gd name="connsiteY1" fmla="*/ 0 h 187563"/>
                    <a:gd name="connsiteX2" fmla="*/ 292700 w 292700"/>
                    <a:gd name="connsiteY2" fmla="*/ 187564 h 187563"/>
                    <a:gd name="connsiteX3" fmla="*/ 0 w 292700"/>
                    <a:gd name="connsiteY3" fmla="*/ 187564 h 187563"/>
                    <a:gd name="connsiteX4" fmla="*/ 0 w 292700"/>
                    <a:gd name="connsiteY4" fmla="*/ 0 h 18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00" h="187563">
                      <a:moveTo>
                        <a:pt x="0" y="0"/>
                      </a:moveTo>
                      <a:lnTo>
                        <a:pt x="292700" y="0"/>
                      </a:lnTo>
                      <a:lnTo>
                        <a:pt x="292700" y="187564"/>
                      </a:lnTo>
                      <a:lnTo>
                        <a:pt x="0" y="187564"/>
                      </a:lnTo>
                      <a:lnTo>
                        <a:pt x="0" y="0"/>
                      </a:lnTo>
                      <a:close/>
                    </a:path>
                  </a:pathLst>
                </a:custGeom>
                <a:solidFill>
                  <a:srgbClr val="000000"/>
                </a:solidFill>
                <a:ln w="822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3" name="Freeform: Shape 562">
                  <a:extLst>
                    <a:ext uri="{FF2B5EF4-FFF2-40B4-BE49-F238E27FC236}">
                      <a16:creationId xmlns:a16="http://schemas.microsoft.com/office/drawing/2014/main" id="{6A7FEE9D-902B-417F-8232-B813A88ED87F}"/>
                    </a:ext>
                  </a:extLst>
                </p:cNvPr>
                <p:cNvSpPr/>
                <p:nvPr/>
              </p:nvSpPr>
              <p:spPr>
                <a:xfrm>
                  <a:off x="2235216" y="4299944"/>
                  <a:ext cx="308772" cy="209432"/>
                </a:xfrm>
                <a:custGeom>
                  <a:avLst/>
                  <a:gdLst>
                    <a:gd name="connsiteX0" fmla="*/ 296906 w 308772"/>
                    <a:gd name="connsiteY0" fmla="*/ 0 h 209432"/>
                    <a:gd name="connsiteX1" fmla="*/ 12616 w 308772"/>
                    <a:gd name="connsiteY1" fmla="*/ 0 h 209432"/>
                    <a:gd name="connsiteX2" fmla="*/ 0 w 308772"/>
                    <a:gd name="connsiteY2" fmla="*/ 11775 h 209432"/>
                    <a:gd name="connsiteX3" fmla="*/ 0 w 308772"/>
                    <a:gd name="connsiteY3" fmla="*/ 209432 h 209432"/>
                    <a:gd name="connsiteX4" fmla="*/ 308681 w 308772"/>
                    <a:gd name="connsiteY4" fmla="*/ 209432 h 209432"/>
                    <a:gd name="connsiteX5" fmla="*/ 308681 w 308772"/>
                    <a:gd name="connsiteY5" fmla="*/ 11775 h 209432"/>
                    <a:gd name="connsiteX6" fmla="*/ 296906 w 308772"/>
                    <a:gd name="connsiteY6" fmla="*/ 0 h 209432"/>
                    <a:gd name="connsiteX7" fmla="*/ 296906 w 308772"/>
                    <a:gd name="connsiteY7" fmla="*/ 0 h 209432"/>
                    <a:gd name="connsiteX8" fmla="*/ 296906 w 308772"/>
                    <a:gd name="connsiteY8" fmla="*/ 193451 h 209432"/>
                    <a:gd name="connsiteX9" fmla="*/ 12616 w 308772"/>
                    <a:gd name="connsiteY9" fmla="*/ 193451 h 209432"/>
                    <a:gd name="connsiteX10" fmla="*/ 12616 w 308772"/>
                    <a:gd name="connsiteY10" fmla="*/ 15140 h 209432"/>
                    <a:gd name="connsiteX11" fmla="*/ 296906 w 308772"/>
                    <a:gd name="connsiteY11" fmla="*/ 15140 h 209432"/>
                    <a:gd name="connsiteX12" fmla="*/ 296906 w 308772"/>
                    <a:gd name="connsiteY12" fmla="*/ 193451 h 209432"/>
                    <a:gd name="connsiteX13" fmla="*/ 296906 w 308772"/>
                    <a:gd name="connsiteY13" fmla="*/ 193451 h 209432"/>
                    <a:gd name="connsiteX14" fmla="*/ 296906 w 308772"/>
                    <a:gd name="connsiteY14" fmla="*/ 193451 h 209432"/>
                    <a:gd name="connsiteX15" fmla="*/ 296906 w 308772"/>
                    <a:gd name="connsiteY15" fmla="*/ 193451 h 20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772" h="209432">
                      <a:moveTo>
                        <a:pt x="296906" y="0"/>
                      </a:moveTo>
                      <a:cubicBezTo>
                        <a:pt x="12616" y="0"/>
                        <a:pt x="12616" y="0"/>
                        <a:pt x="12616" y="0"/>
                      </a:cubicBezTo>
                      <a:cubicBezTo>
                        <a:pt x="5888" y="0"/>
                        <a:pt x="0" y="5888"/>
                        <a:pt x="0" y="11775"/>
                      </a:cubicBezTo>
                      <a:cubicBezTo>
                        <a:pt x="0" y="209432"/>
                        <a:pt x="0" y="209432"/>
                        <a:pt x="0" y="209432"/>
                      </a:cubicBezTo>
                      <a:cubicBezTo>
                        <a:pt x="308681" y="209432"/>
                        <a:pt x="308681" y="209432"/>
                        <a:pt x="308681" y="209432"/>
                      </a:cubicBezTo>
                      <a:cubicBezTo>
                        <a:pt x="308681" y="11775"/>
                        <a:pt x="308681" y="11775"/>
                        <a:pt x="308681" y="11775"/>
                      </a:cubicBezTo>
                      <a:cubicBezTo>
                        <a:pt x="309522" y="5888"/>
                        <a:pt x="304476" y="0"/>
                        <a:pt x="296906" y="0"/>
                      </a:cubicBezTo>
                      <a:lnTo>
                        <a:pt x="296906" y="0"/>
                      </a:lnTo>
                      <a:close/>
                      <a:moveTo>
                        <a:pt x="296906" y="193451"/>
                      </a:moveTo>
                      <a:cubicBezTo>
                        <a:pt x="12616" y="193451"/>
                        <a:pt x="12616" y="193451"/>
                        <a:pt x="12616" y="193451"/>
                      </a:cubicBezTo>
                      <a:cubicBezTo>
                        <a:pt x="12616" y="15140"/>
                        <a:pt x="12616" y="15140"/>
                        <a:pt x="12616" y="15140"/>
                      </a:cubicBezTo>
                      <a:cubicBezTo>
                        <a:pt x="296906" y="15140"/>
                        <a:pt x="296906" y="15140"/>
                        <a:pt x="296906" y="15140"/>
                      </a:cubicBezTo>
                      <a:cubicBezTo>
                        <a:pt x="296906" y="193451"/>
                        <a:pt x="296906" y="193451"/>
                        <a:pt x="296906" y="193451"/>
                      </a:cubicBezTo>
                      <a:lnTo>
                        <a:pt x="296906" y="193451"/>
                      </a:lnTo>
                      <a:lnTo>
                        <a:pt x="296906" y="193451"/>
                      </a:lnTo>
                      <a:lnTo>
                        <a:pt x="296906" y="193451"/>
                      </a:lnTo>
                      <a:close/>
                    </a:path>
                  </a:pathLst>
                </a:custGeom>
                <a:solidFill>
                  <a:srgbClr val="00C9EA"/>
                </a:solidFill>
                <a:ln w="822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61" name="Freeform: Shape 560">
                <a:extLst>
                  <a:ext uri="{FF2B5EF4-FFF2-40B4-BE49-F238E27FC236}">
                    <a16:creationId xmlns:a16="http://schemas.microsoft.com/office/drawing/2014/main" id="{82202677-B924-4863-828D-6A28ECB16E1C}"/>
                  </a:ext>
                </a:extLst>
              </p:cNvPr>
              <p:cNvSpPr/>
              <p:nvPr/>
            </p:nvSpPr>
            <p:spPr>
              <a:xfrm>
                <a:off x="2206270" y="4511058"/>
                <a:ext cx="366572" cy="15139"/>
              </a:xfrm>
              <a:custGeom>
                <a:avLst/>
                <a:gdLst>
                  <a:gd name="connsiteX0" fmla="*/ 366224 w 366572"/>
                  <a:gd name="connsiteY0" fmla="*/ 3364 h 15139"/>
                  <a:gd name="connsiteX1" fmla="*/ 362018 w 366572"/>
                  <a:gd name="connsiteY1" fmla="*/ 0 h 15139"/>
                  <a:gd name="connsiteX2" fmla="*/ 339309 w 366572"/>
                  <a:gd name="connsiteY2" fmla="*/ 0 h 15139"/>
                  <a:gd name="connsiteX3" fmla="*/ 335945 w 366572"/>
                  <a:gd name="connsiteY3" fmla="*/ 2523 h 15139"/>
                  <a:gd name="connsiteX4" fmla="*/ 29787 w 366572"/>
                  <a:gd name="connsiteY4" fmla="*/ 2523 h 15139"/>
                  <a:gd name="connsiteX5" fmla="*/ 26422 w 366572"/>
                  <a:gd name="connsiteY5" fmla="*/ 0 h 15139"/>
                  <a:gd name="connsiteX6" fmla="*/ 4554 w 366572"/>
                  <a:gd name="connsiteY6" fmla="*/ 0 h 15139"/>
                  <a:gd name="connsiteX7" fmla="*/ 348 w 366572"/>
                  <a:gd name="connsiteY7" fmla="*/ 3364 h 15139"/>
                  <a:gd name="connsiteX8" fmla="*/ 1189 w 366572"/>
                  <a:gd name="connsiteY8" fmla="*/ 9252 h 15139"/>
                  <a:gd name="connsiteX9" fmla="*/ 2031 w 366572"/>
                  <a:gd name="connsiteY9" fmla="*/ 10093 h 15139"/>
                  <a:gd name="connsiteX10" fmla="*/ 2031 w 366572"/>
                  <a:gd name="connsiteY10" fmla="*/ 10093 h 15139"/>
                  <a:gd name="connsiteX11" fmla="*/ 2031 w 366572"/>
                  <a:gd name="connsiteY11" fmla="*/ 10093 h 15139"/>
                  <a:gd name="connsiteX12" fmla="*/ 7918 w 366572"/>
                  <a:gd name="connsiteY12" fmla="*/ 13457 h 15139"/>
                  <a:gd name="connsiteX13" fmla="*/ 13806 w 366572"/>
                  <a:gd name="connsiteY13" fmla="*/ 15140 h 15139"/>
                  <a:gd name="connsiteX14" fmla="*/ 353608 w 366572"/>
                  <a:gd name="connsiteY14" fmla="*/ 15140 h 15139"/>
                  <a:gd name="connsiteX15" fmla="*/ 359495 w 366572"/>
                  <a:gd name="connsiteY15" fmla="*/ 13457 h 15139"/>
                  <a:gd name="connsiteX16" fmla="*/ 365383 w 366572"/>
                  <a:gd name="connsiteY16" fmla="*/ 10093 h 15139"/>
                  <a:gd name="connsiteX17" fmla="*/ 365383 w 366572"/>
                  <a:gd name="connsiteY17" fmla="*/ 10093 h 15139"/>
                  <a:gd name="connsiteX18" fmla="*/ 366224 w 366572"/>
                  <a:gd name="connsiteY18" fmla="*/ 3364 h 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572" h="15139">
                    <a:moveTo>
                      <a:pt x="366224" y="3364"/>
                    </a:moveTo>
                    <a:cubicBezTo>
                      <a:pt x="365383" y="1682"/>
                      <a:pt x="363701" y="0"/>
                      <a:pt x="362018" y="0"/>
                    </a:cubicBezTo>
                    <a:lnTo>
                      <a:pt x="339309" y="0"/>
                    </a:lnTo>
                    <a:cubicBezTo>
                      <a:pt x="337627" y="0"/>
                      <a:pt x="336786" y="841"/>
                      <a:pt x="335945" y="2523"/>
                    </a:cubicBezTo>
                    <a:lnTo>
                      <a:pt x="29787" y="2523"/>
                    </a:lnTo>
                    <a:cubicBezTo>
                      <a:pt x="29787" y="841"/>
                      <a:pt x="28104" y="0"/>
                      <a:pt x="26422" y="0"/>
                    </a:cubicBezTo>
                    <a:lnTo>
                      <a:pt x="4554" y="0"/>
                    </a:lnTo>
                    <a:cubicBezTo>
                      <a:pt x="2872" y="0"/>
                      <a:pt x="1189" y="841"/>
                      <a:pt x="348" y="3364"/>
                    </a:cubicBezTo>
                    <a:cubicBezTo>
                      <a:pt x="-493" y="5047"/>
                      <a:pt x="348" y="7570"/>
                      <a:pt x="1189" y="9252"/>
                    </a:cubicBezTo>
                    <a:cubicBezTo>
                      <a:pt x="1189" y="9252"/>
                      <a:pt x="2031" y="9252"/>
                      <a:pt x="2031" y="10093"/>
                    </a:cubicBezTo>
                    <a:lnTo>
                      <a:pt x="2031" y="10093"/>
                    </a:lnTo>
                    <a:cubicBezTo>
                      <a:pt x="2031" y="10093"/>
                      <a:pt x="2031" y="10093"/>
                      <a:pt x="2031" y="10093"/>
                    </a:cubicBezTo>
                    <a:cubicBezTo>
                      <a:pt x="4554" y="11775"/>
                      <a:pt x="7918" y="13457"/>
                      <a:pt x="7918" y="13457"/>
                    </a:cubicBezTo>
                    <a:cubicBezTo>
                      <a:pt x="9600" y="14299"/>
                      <a:pt x="11283" y="15140"/>
                      <a:pt x="13806" y="15140"/>
                    </a:cubicBezTo>
                    <a:cubicBezTo>
                      <a:pt x="353608" y="15140"/>
                      <a:pt x="353608" y="15140"/>
                      <a:pt x="353608" y="15140"/>
                    </a:cubicBezTo>
                    <a:cubicBezTo>
                      <a:pt x="356131" y="15140"/>
                      <a:pt x="357813" y="14299"/>
                      <a:pt x="359495" y="13457"/>
                    </a:cubicBezTo>
                    <a:cubicBezTo>
                      <a:pt x="360336" y="12616"/>
                      <a:pt x="365383" y="10093"/>
                      <a:pt x="365383" y="10093"/>
                    </a:cubicBezTo>
                    <a:cubicBezTo>
                      <a:pt x="365383" y="10093"/>
                      <a:pt x="365383" y="10093"/>
                      <a:pt x="365383" y="10093"/>
                    </a:cubicBezTo>
                    <a:cubicBezTo>
                      <a:pt x="366224" y="7570"/>
                      <a:pt x="367065" y="5047"/>
                      <a:pt x="366224" y="3364"/>
                    </a:cubicBezTo>
                    <a:close/>
                  </a:path>
                </a:pathLst>
              </a:custGeom>
              <a:solidFill>
                <a:srgbClr val="00C9EA"/>
              </a:solidFill>
              <a:ln w="822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64" name="Graphic 389">
              <a:extLst>
                <a:ext uri="{FF2B5EF4-FFF2-40B4-BE49-F238E27FC236}">
                  <a16:creationId xmlns:a16="http://schemas.microsoft.com/office/drawing/2014/main" id="{49131AD1-8A40-4416-BD75-5C35442C966D}"/>
                </a:ext>
              </a:extLst>
            </p:cNvPr>
            <p:cNvGrpSpPr/>
            <p:nvPr/>
          </p:nvGrpSpPr>
          <p:grpSpPr>
            <a:xfrm>
              <a:off x="2216110" y="3316810"/>
              <a:ext cx="370081" cy="227095"/>
              <a:chOff x="2205778" y="4299944"/>
              <a:chExt cx="370081" cy="227095"/>
            </a:xfrm>
          </p:grpSpPr>
          <p:grpSp>
            <p:nvGrpSpPr>
              <p:cNvPr id="565" name="Graphic 389">
                <a:extLst>
                  <a:ext uri="{FF2B5EF4-FFF2-40B4-BE49-F238E27FC236}">
                    <a16:creationId xmlns:a16="http://schemas.microsoft.com/office/drawing/2014/main" id="{FA430520-4BD5-4232-AEBE-816A0688982D}"/>
                  </a:ext>
                </a:extLst>
              </p:cNvPr>
              <p:cNvGrpSpPr/>
              <p:nvPr/>
            </p:nvGrpSpPr>
            <p:grpSpPr>
              <a:xfrm>
                <a:off x="2235216" y="4299944"/>
                <a:ext cx="308772" cy="209432"/>
                <a:chOff x="2235216" y="4299944"/>
                <a:chExt cx="308772" cy="209432"/>
              </a:xfrm>
            </p:grpSpPr>
            <p:sp>
              <p:nvSpPr>
                <p:cNvPr id="573" name="Freeform: Shape 572">
                  <a:extLst>
                    <a:ext uri="{FF2B5EF4-FFF2-40B4-BE49-F238E27FC236}">
                      <a16:creationId xmlns:a16="http://schemas.microsoft.com/office/drawing/2014/main" id="{4AB57918-1B8E-4DA0-B78E-DE1E60E8D00A}"/>
                    </a:ext>
                  </a:extLst>
                </p:cNvPr>
                <p:cNvSpPr/>
                <p:nvPr/>
              </p:nvSpPr>
              <p:spPr>
                <a:xfrm>
                  <a:off x="2243627" y="4310037"/>
                  <a:ext cx="292700" cy="187563"/>
                </a:xfrm>
                <a:custGeom>
                  <a:avLst/>
                  <a:gdLst>
                    <a:gd name="connsiteX0" fmla="*/ 0 w 292700"/>
                    <a:gd name="connsiteY0" fmla="*/ 0 h 187563"/>
                    <a:gd name="connsiteX1" fmla="*/ 292700 w 292700"/>
                    <a:gd name="connsiteY1" fmla="*/ 0 h 187563"/>
                    <a:gd name="connsiteX2" fmla="*/ 292700 w 292700"/>
                    <a:gd name="connsiteY2" fmla="*/ 187564 h 187563"/>
                    <a:gd name="connsiteX3" fmla="*/ 0 w 292700"/>
                    <a:gd name="connsiteY3" fmla="*/ 187564 h 187563"/>
                    <a:gd name="connsiteX4" fmla="*/ 0 w 292700"/>
                    <a:gd name="connsiteY4" fmla="*/ 0 h 18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00" h="187563">
                      <a:moveTo>
                        <a:pt x="0" y="0"/>
                      </a:moveTo>
                      <a:lnTo>
                        <a:pt x="292700" y="0"/>
                      </a:lnTo>
                      <a:lnTo>
                        <a:pt x="292700" y="187564"/>
                      </a:lnTo>
                      <a:lnTo>
                        <a:pt x="0" y="187564"/>
                      </a:lnTo>
                      <a:lnTo>
                        <a:pt x="0" y="0"/>
                      </a:lnTo>
                      <a:close/>
                    </a:path>
                  </a:pathLst>
                </a:custGeom>
                <a:solidFill>
                  <a:srgbClr val="000000"/>
                </a:solidFill>
                <a:ln w="822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75" name="Freeform: Shape 574">
                  <a:extLst>
                    <a:ext uri="{FF2B5EF4-FFF2-40B4-BE49-F238E27FC236}">
                      <a16:creationId xmlns:a16="http://schemas.microsoft.com/office/drawing/2014/main" id="{268ED198-C2E2-42D6-BC20-859566FAF7A8}"/>
                    </a:ext>
                  </a:extLst>
                </p:cNvPr>
                <p:cNvSpPr/>
                <p:nvPr/>
              </p:nvSpPr>
              <p:spPr>
                <a:xfrm>
                  <a:off x="2235216" y="4299944"/>
                  <a:ext cx="308772" cy="209432"/>
                </a:xfrm>
                <a:custGeom>
                  <a:avLst/>
                  <a:gdLst>
                    <a:gd name="connsiteX0" fmla="*/ 296906 w 308772"/>
                    <a:gd name="connsiteY0" fmla="*/ 0 h 209432"/>
                    <a:gd name="connsiteX1" fmla="*/ 12616 w 308772"/>
                    <a:gd name="connsiteY1" fmla="*/ 0 h 209432"/>
                    <a:gd name="connsiteX2" fmla="*/ 0 w 308772"/>
                    <a:gd name="connsiteY2" fmla="*/ 11775 h 209432"/>
                    <a:gd name="connsiteX3" fmla="*/ 0 w 308772"/>
                    <a:gd name="connsiteY3" fmla="*/ 209432 h 209432"/>
                    <a:gd name="connsiteX4" fmla="*/ 308681 w 308772"/>
                    <a:gd name="connsiteY4" fmla="*/ 209432 h 209432"/>
                    <a:gd name="connsiteX5" fmla="*/ 308681 w 308772"/>
                    <a:gd name="connsiteY5" fmla="*/ 11775 h 209432"/>
                    <a:gd name="connsiteX6" fmla="*/ 296906 w 308772"/>
                    <a:gd name="connsiteY6" fmla="*/ 0 h 209432"/>
                    <a:gd name="connsiteX7" fmla="*/ 296906 w 308772"/>
                    <a:gd name="connsiteY7" fmla="*/ 0 h 209432"/>
                    <a:gd name="connsiteX8" fmla="*/ 296906 w 308772"/>
                    <a:gd name="connsiteY8" fmla="*/ 193451 h 209432"/>
                    <a:gd name="connsiteX9" fmla="*/ 12616 w 308772"/>
                    <a:gd name="connsiteY9" fmla="*/ 193451 h 209432"/>
                    <a:gd name="connsiteX10" fmla="*/ 12616 w 308772"/>
                    <a:gd name="connsiteY10" fmla="*/ 15140 h 209432"/>
                    <a:gd name="connsiteX11" fmla="*/ 296906 w 308772"/>
                    <a:gd name="connsiteY11" fmla="*/ 15140 h 209432"/>
                    <a:gd name="connsiteX12" fmla="*/ 296906 w 308772"/>
                    <a:gd name="connsiteY12" fmla="*/ 193451 h 209432"/>
                    <a:gd name="connsiteX13" fmla="*/ 296906 w 308772"/>
                    <a:gd name="connsiteY13" fmla="*/ 193451 h 209432"/>
                    <a:gd name="connsiteX14" fmla="*/ 296906 w 308772"/>
                    <a:gd name="connsiteY14" fmla="*/ 193451 h 209432"/>
                    <a:gd name="connsiteX15" fmla="*/ 296906 w 308772"/>
                    <a:gd name="connsiteY15" fmla="*/ 193451 h 20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772" h="209432">
                      <a:moveTo>
                        <a:pt x="296906" y="0"/>
                      </a:moveTo>
                      <a:cubicBezTo>
                        <a:pt x="12616" y="0"/>
                        <a:pt x="12616" y="0"/>
                        <a:pt x="12616" y="0"/>
                      </a:cubicBezTo>
                      <a:cubicBezTo>
                        <a:pt x="5888" y="0"/>
                        <a:pt x="0" y="5888"/>
                        <a:pt x="0" y="11775"/>
                      </a:cubicBezTo>
                      <a:cubicBezTo>
                        <a:pt x="0" y="209432"/>
                        <a:pt x="0" y="209432"/>
                        <a:pt x="0" y="209432"/>
                      </a:cubicBezTo>
                      <a:cubicBezTo>
                        <a:pt x="308681" y="209432"/>
                        <a:pt x="308681" y="209432"/>
                        <a:pt x="308681" y="209432"/>
                      </a:cubicBezTo>
                      <a:cubicBezTo>
                        <a:pt x="308681" y="11775"/>
                        <a:pt x="308681" y="11775"/>
                        <a:pt x="308681" y="11775"/>
                      </a:cubicBezTo>
                      <a:cubicBezTo>
                        <a:pt x="309522" y="5888"/>
                        <a:pt x="304476" y="0"/>
                        <a:pt x="296906" y="0"/>
                      </a:cubicBezTo>
                      <a:lnTo>
                        <a:pt x="296906" y="0"/>
                      </a:lnTo>
                      <a:close/>
                      <a:moveTo>
                        <a:pt x="296906" y="193451"/>
                      </a:moveTo>
                      <a:cubicBezTo>
                        <a:pt x="12616" y="193451"/>
                        <a:pt x="12616" y="193451"/>
                        <a:pt x="12616" y="193451"/>
                      </a:cubicBezTo>
                      <a:cubicBezTo>
                        <a:pt x="12616" y="15140"/>
                        <a:pt x="12616" y="15140"/>
                        <a:pt x="12616" y="15140"/>
                      </a:cubicBezTo>
                      <a:cubicBezTo>
                        <a:pt x="296906" y="15140"/>
                        <a:pt x="296906" y="15140"/>
                        <a:pt x="296906" y="15140"/>
                      </a:cubicBezTo>
                      <a:cubicBezTo>
                        <a:pt x="296906" y="193451"/>
                        <a:pt x="296906" y="193451"/>
                        <a:pt x="296906" y="193451"/>
                      </a:cubicBezTo>
                      <a:lnTo>
                        <a:pt x="296906" y="193451"/>
                      </a:lnTo>
                      <a:lnTo>
                        <a:pt x="296906" y="193451"/>
                      </a:lnTo>
                      <a:lnTo>
                        <a:pt x="296906" y="193451"/>
                      </a:lnTo>
                      <a:close/>
                    </a:path>
                  </a:pathLst>
                </a:custGeom>
                <a:solidFill>
                  <a:srgbClr val="1996AB"/>
                </a:solidFill>
                <a:ln w="822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71" name="Freeform: Shape 570">
                <a:extLst>
                  <a:ext uri="{FF2B5EF4-FFF2-40B4-BE49-F238E27FC236}">
                    <a16:creationId xmlns:a16="http://schemas.microsoft.com/office/drawing/2014/main" id="{40497CE1-17DC-4F5D-88FE-23ED60860F30}"/>
                  </a:ext>
                </a:extLst>
              </p:cNvPr>
              <p:cNvSpPr/>
              <p:nvPr/>
            </p:nvSpPr>
            <p:spPr>
              <a:xfrm>
                <a:off x="2206270" y="4511058"/>
                <a:ext cx="366572" cy="15139"/>
              </a:xfrm>
              <a:custGeom>
                <a:avLst/>
                <a:gdLst>
                  <a:gd name="connsiteX0" fmla="*/ 366224 w 366572"/>
                  <a:gd name="connsiteY0" fmla="*/ 3364 h 15139"/>
                  <a:gd name="connsiteX1" fmla="*/ 362018 w 366572"/>
                  <a:gd name="connsiteY1" fmla="*/ 0 h 15139"/>
                  <a:gd name="connsiteX2" fmla="*/ 339309 w 366572"/>
                  <a:gd name="connsiteY2" fmla="*/ 0 h 15139"/>
                  <a:gd name="connsiteX3" fmla="*/ 335945 w 366572"/>
                  <a:gd name="connsiteY3" fmla="*/ 2523 h 15139"/>
                  <a:gd name="connsiteX4" fmla="*/ 29787 w 366572"/>
                  <a:gd name="connsiteY4" fmla="*/ 2523 h 15139"/>
                  <a:gd name="connsiteX5" fmla="*/ 26422 w 366572"/>
                  <a:gd name="connsiteY5" fmla="*/ 0 h 15139"/>
                  <a:gd name="connsiteX6" fmla="*/ 4554 w 366572"/>
                  <a:gd name="connsiteY6" fmla="*/ 0 h 15139"/>
                  <a:gd name="connsiteX7" fmla="*/ 348 w 366572"/>
                  <a:gd name="connsiteY7" fmla="*/ 3364 h 15139"/>
                  <a:gd name="connsiteX8" fmla="*/ 1189 w 366572"/>
                  <a:gd name="connsiteY8" fmla="*/ 9252 h 15139"/>
                  <a:gd name="connsiteX9" fmla="*/ 2031 w 366572"/>
                  <a:gd name="connsiteY9" fmla="*/ 10093 h 15139"/>
                  <a:gd name="connsiteX10" fmla="*/ 2031 w 366572"/>
                  <a:gd name="connsiteY10" fmla="*/ 10093 h 15139"/>
                  <a:gd name="connsiteX11" fmla="*/ 2031 w 366572"/>
                  <a:gd name="connsiteY11" fmla="*/ 10093 h 15139"/>
                  <a:gd name="connsiteX12" fmla="*/ 7918 w 366572"/>
                  <a:gd name="connsiteY12" fmla="*/ 13457 h 15139"/>
                  <a:gd name="connsiteX13" fmla="*/ 13806 w 366572"/>
                  <a:gd name="connsiteY13" fmla="*/ 15140 h 15139"/>
                  <a:gd name="connsiteX14" fmla="*/ 353608 w 366572"/>
                  <a:gd name="connsiteY14" fmla="*/ 15140 h 15139"/>
                  <a:gd name="connsiteX15" fmla="*/ 359495 w 366572"/>
                  <a:gd name="connsiteY15" fmla="*/ 13457 h 15139"/>
                  <a:gd name="connsiteX16" fmla="*/ 365383 w 366572"/>
                  <a:gd name="connsiteY16" fmla="*/ 10093 h 15139"/>
                  <a:gd name="connsiteX17" fmla="*/ 365383 w 366572"/>
                  <a:gd name="connsiteY17" fmla="*/ 10093 h 15139"/>
                  <a:gd name="connsiteX18" fmla="*/ 366224 w 366572"/>
                  <a:gd name="connsiteY18" fmla="*/ 3364 h 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572" h="15139">
                    <a:moveTo>
                      <a:pt x="366224" y="3364"/>
                    </a:moveTo>
                    <a:cubicBezTo>
                      <a:pt x="365383" y="1682"/>
                      <a:pt x="363701" y="0"/>
                      <a:pt x="362018" y="0"/>
                    </a:cubicBezTo>
                    <a:lnTo>
                      <a:pt x="339309" y="0"/>
                    </a:lnTo>
                    <a:cubicBezTo>
                      <a:pt x="337627" y="0"/>
                      <a:pt x="336786" y="841"/>
                      <a:pt x="335945" y="2523"/>
                    </a:cubicBezTo>
                    <a:lnTo>
                      <a:pt x="29787" y="2523"/>
                    </a:lnTo>
                    <a:cubicBezTo>
                      <a:pt x="29787" y="841"/>
                      <a:pt x="28104" y="0"/>
                      <a:pt x="26422" y="0"/>
                    </a:cubicBezTo>
                    <a:lnTo>
                      <a:pt x="4554" y="0"/>
                    </a:lnTo>
                    <a:cubicBezTo>
                      <a:pt x="2872" y="0"/>
                      <a:pt x="1189" y="841"/>
                      <a:pt x="348" y="3364"/>
                    </a:cubicBezTo>
                    <a:cubicBezTo>
                      <a:pt x="-493" y="5047"/>
                      <a:pt x="348" y="7570"/>
                      <a:pt x="1189" y="9252"/>
                    </a:cubicBezTo>
                    <a:cubicBezTo>
                      <a:pt x="1189" y="9252"/>
                      <a:pt x="2031" y="9252"/>
                      <a:pt x="2031" y="10093"/>
                    </a:cubicBezTo>
                    <a:lnTo>
                      <a:pt x="2031" y="10093"/>
                    </a:lnTo>
                    <a:cubicBezTo>
                      <a:pt x="2031" y="10093"/>
                      <a:pt x="2031" y="10093"/>
                      <a:pt x="2031" y="10093"/>
                    </a:cubicBezTo>
                    <a:cubicBezTo>
                      <a:pt x="4554" y="11775"/>
                      <a:pt x="7918" y="13457"/>
                      <a:pt x="7918" y="13457"/>
                    </a:cubicBezTo>
                    <a:cubicBezTo>
                      <a:pt x="9600" y="14299"/>
                      <a:pt x="11283" y="15140"/>
                      <a:pt x="13806" y="15140"/>
                    </a:cubicBezTo>
                    <a:cubicBezTo>
                      <a:pt x="353608" y="15140"/>
                      <a:pt x="353608" y="15140"/>
                      <a:pt x="353608" y="15140"/>
                    </a:cubicBezTo>
                    <a:cubicBezTo>
                      <a:pt x="356131" y="15140"/>
                      <a:pt x="357813" y="14299"/>
                      <a:pt x="359495" y="13457"/>
                    </a:cubicBezTo>
                    <a:cubicBezTo>
                      <a:pt x="360336" y="12616"/>
                      <a:pt x="365383" y="10093"/>
                      <a:pt x="365383" y="10093"/>
                    </a:cubicBezTo>
                    <a:cubicBezTo>
                      <a:pt x="365383" y="10093"/>
                      <a:pt x="365383" y="10093"/>
                      <a:pt x="365383" y="10093"/>
                    </a:cubicBezTo>
                    <a:cubicBezTo>
                      <a:pt x="366224" y="7570"/>
                      <a:pt x="367065" y="5047"/>
                      <a:pt x="366224" y="3364"/>
                    </a:cubicBezTo>
                    <a:close/>
                  </a:path>
                </a:pathLst>
              </a:custGeom>
              <a:solidFill>
                <a:srgbClr val="1996AB"/>
              </a:solidFill>
              <a:ln w="822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89" name="Graphic 389">
              <a:extLst>
                <a:ext uri="{FF2B5EF4-FFF2-40B4-BE49-F238E27FC236}">
                  <a16:creationId xmlns:a16="http://schemas.microsoft.com/office/drawing/2014/main" id="{E236AD12-061A-4E03-8C62-F1CAE47BF439}"/>
                </a:ext>
              </a:extLst>
            </p:cNvPr>
            <p:cNvGrpSpPr/>
            <p:nvPr/>
          </p:nvGrpSpPr>
          <p:grpSpPr>
            <a:xfrm>
              <a:off x="2216110" y="3840358"/>
              <a:ext cx="370081" cy="227095"/>
              <a:chOff x="2205778" y="4299944"/>
              <a:chExt cx="370081" cy="227095"/>
            </a:xfrm>
          </p:grpSpPr>
          <p:grpSp>
            <p:nvGrpSpPr>
              <p:cNvPr id="590" name="Graphic 389">
                <a:extLst>
                  <a:ext uri="{FF2B5EF4-FFF2-40B4-BE49-F238E27FC236}">
                    <a16:creationId xmlns:a16="http://schemas.microsoft.com/office/drawing/2014/main" id="{43EE71BC-6738-4198-A76F-4A7C88F873E8}"/>
                  </a:ext>
                </a:extLst>
              </p:cNvPr>
              <p:cNvGrpSpPr/>
              <p:nvPr/>
            </p:nvGrpSpPr>
            <p:grpSpPr>
              <a:xfrm>
                <a:off x="2235216" y="4299944"/>
                <a:ext cx="308772" cy="209432"/>
                <a:chOff x="2235216" y="4299944"/>
                <a:chExt cx="308772" cy="209432"/>
              </a:xfrm>
            </p:grpSpPr>
            <p:sp>
              <p:nvSpPr>
                <p:cNvPr id="592" name="Freeform: Shape 591">
                  <a:extLst>
                    <a:ext uri="{FF2B5EF4-FFF2-40B4-BE49-F238E27FC236}">
                      <a16:creationId xmlns:a16="http://schemas.microsoft.com/office/drawing/2014/main" id="{CBC7CD1D-22DE-43BC-931E-B8D91D45B64D}"/>
                    </a:ext>
                  </a:extLst>
                </p:cNvPr>
                <p:cNvSpPr/>
                <p:nvPr/>
              </p:nvSpPr>
              <p:spPr>
                <a:xfrm>
                  <a:off x="2243627" y="4310037"/>
                  <a:ext cx="292700" cy="187563"/>
                </a:xfrm>
                <a:custGeom>
                  <a:avLst/>
                  <a:gdLst>
                    <a:gd name="connsiteX0" fmla="*/ 0 w 292700"/>
                    <a:gd name="connsiteY0" fmla="*/ 0 h 187563"/>
                    <a:gd name="connsiteX1" fmla="*/ 292700 w 292700"/>
                    <a:gd name="connsiteY1" fmla="*/ 0 h 187563"/>
                    <a:gd name="connsiteX2" fmla="*/ 292700 w 292700"/>
                    <a:gd name="connsiteY2" fmla="*/ 187564 h 187563"/>
                    <a:gd name="connsiteX3" fmla="*/ 0 w 292700"/>
                    <a:gd name="connsiteY3" fmla="*/ 187564 h 187563"/>
                    <a:gd name="connsiteX4" fmla="*/ 0 w 292700"/>
                    <a:gd name="connsiteY4" fmla="*/ 0 h 18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00" h="187563">
                      <a:moveTo>
                        <a:pt x="0" y="0"/>
                      </a:moveTo>
                      <a:lnTo>
                        <a:pt x="292700" y="0"/>
                      </a:lnTo>
                      <a:lnTo>
                        <a:pt x="292700" y="187564"/>
                      </a:lnTo>
                      <a:lnTo>
                        <a:pt x="0" y="187564"/>
                      </a:lnTo>
                      <a:lnTo>
                        <a:pt x="0" y="0"/>
                      </a:lnTo>
                      <a:close/>
                    </a:path>
                  </a:pathLst>
                </a:custGeom>
                <a:solidFill>
                  <a:srgbClr val="000000"/>
                </a:solidFill>
                <a:ln w="822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93" name="Freeform: Shape 592">
                  <a:extLst>
                    <a:ext uri="{FF2B5EF4-FFF2-40B4-BE49-F238E27FC236}">
                      <a16:creationId xmlns:a16="http://schemas.microsoft.com/office/drawing/2014/main" id="{313D2147-A8B6-4394-B864-208FF436C827}"/>
                    </a:ext>
                  </a:extLst>
                </p:cNvPr>
                <p:cNvSpPr/>
                <p:nvPr/>
              </p:nvSpPr>
              <p:spPr>
                <a:xfrm>
                  <a:off x="2235216" y="4299944"/>
                  <a:ext cx="308772" cy="209432"/>
                </a:xfrm>
                <a:custGeom>
                  <a:avLst/>
                  <a:gdLst>
                    <a:gd name="connsiteX0" fmla="*/ 296906 w 308772"/>
                    <a:gd name="connsiteY0" fmla="*/ 0 h 209432"/>
                    <a:gd name="connsiteX1" fmla="*/ 12616 w 308772"/>
                    <a:gd name="connsiteY1" fmla="*/ 0 h 209432"/>
                    <a:gd name="connsiteX2" fmla="*/ 0 w 308772"/>
                    <a:gd name="connsiteY2" fmla="*/ 11775 h 209432"/>
                    <a:gd name="connsiteX3" fmla="*/ 0 w 308772"/>
                    <a:gd name="connsiteY3" fmla="*/ 209432 h 209432"/>
                    <a:gd name="connsiteX4" fmla="*/ 308681 w 308772"/>
                    <a:gd name="connsiteY4" fmla="*/ 209432 h 209432"/>
                    <a:gd name="connsiteX5" fmla="*/ 308681 w 308772"/>
                    <a:gd name="connsiteY5" fmla="*/ 11775 h 209432"/>
                    <a:gd name="connsiteX6" fmla="*/ 296906 w 308772"/>
                    <a:gd name="connsiteY6" fmla="*/ 0 h 209432"/>
                    <a:gd name="connsiteX7" fmla="*/ 296906 w 308772"/>
                    <a:gd name="connsiteY7" fmla="*/ 0 h 209432"/>
                    <a:gd name="connsiteX8" fmla="*/ 296906 w 308772"/>
                    <a:gd name="connsiteY8" fmla="*/ 193451 h 209432"/>
                    <a:gd name="connsiteX9" fmla="*/ 12616 w 308772"/>
                    <a:gd name="connsiteY9" fmla="*/ 193451 h 209432"/>
                    <a:gd name="connsiteX10" fmla="*/ 12616 w 308772"/>
                    <a:gd name="connsiteY10" fmla="*/ 15140 h 209432"/>
                    <a:gd name="connsiteX11" fmla="*/ 296906 w 308772"/>
                    <a:gd name="connsiteY11" fmla="*/ 15140 h 209432"/>
                    <a:gd name="connsiteX12" fmla="*/ 296906 w 308772"/>
                    <a:gd name="connsiteY12" fmla="*/ 193451 h 209432"/>
                    <a:gd name="connsiteX13" fmla="*/ 296906 w 308772"/>
                    <a:gd name="connsiteY13" fmla="*/ 193451 h 209432"/>
                    <a:gd name="connsiteX14" fmla="*/ 296906 w 308772"/>
                    <a:gd name="connsiteY14" fmla="*/ 193451 h 209432"/>
                    <a:gd name="connsiteX15" fmla="*/ 296906 w 308772"/>
                    <a:gd name="connsiteY15" fmla="*/ 193451 h 20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772" h="209432">
                      <a:moveTo>
                        <a:pt x="296906" y="0"/>
                      </a:moveTo>
                      <a:cubicBezTo>
                        <a:pt x="12616" y="0"/>
                        <a:pt x="12616" y="0"/>
                        <a:pt x="12616" y="0"/>
                      </a:cubicBezTo>
                      <a:cubicBezTo>
                        <a:pt x="5888" y="0"/>
                        <a:pt x="0" y="5888"/>
                        <a:pt x="0" y="11775"/>
                      </a:cubicBezTo>
                      <a:cubicBezTo>
                        <a:pt x="0" y="209432"/>
                        <a:pt x="0" y="209432"/>
                        <a:pt x="0" y="209432"/>
                      </a:cubicBezTo>
                      <a:cubicBezTo>
                        <a:pt x="308681" y="209432"/>
                        <a:pt x="308681" y="209432"/>
                        <a:pt x="308681" y="209432"/>
                      </a:cubicBezTo>
                      <a:cubicBezTo>
                        <a:pt x="308681" y="11775"/>
                        <a:pt x="308681" y="11775"/>
                        <a:pt x="308681" y="11775"/>
                      </a:cubicBezTo>
                      <a:cubicBezTo>
                        <a:pt x="309522" y="5888"/>
                        <a:pt x="304476" y="0"/>
                        <a:pt x="296906" y="0"/>
                      </a:cubicBezTo>
                      <a:lnTo>
                        <a:pt x="296906" y="0"/>
                      </a:lnTo>
                      <a:close/>
                      <a:moveTo>
                        <a:pt x="296906" y="193451"/>
                      </a:moveTo>
                      <a:cubicBezTo>
                        <a:pt x="12616" y="193451"/>
                        <a:pt x="12616" y="193451"/>
                        <a:pt x="12616" y="193451"/>
                      </a:cubicBezTo>
                      <a:cubicBezTo>
                        <a:pt x="12616" y="15140"/>
                        <a:pt x="12616" y="15140"/>
                        <a:pt x="12616" y="15140"/>
                      </a:cubicBezTo>
                      <a:cubicBezTo>
                        <a:pt x="296906" y="15140"/>
                        <a:pt x="296906" y="15140"/>
                        <a:pt x="296906" y="15140"/>
                      </a:cubicBezTo>
                      <a:cubicBezTo>
                        <a:pt x="296906" y="193451"/>
                        <a:pt x="296906" y="193451"/>
                        <a:pt x="296906" y="193451"/>
                      </a:cubicBezTo>
                      <a:lnTo>
                        <a:pt x="296906" y="193451"/>
                      </a:lnTo>
                      <a:lnTo>
                        <a:pt x="296906" y="193451"/>
                      </a:lnTo>
                      <a:lnTo>
                        <a:pt x="296906" y="193451"/>
                      </a:lnTo>
                      <a:close/>
                    </a:path>
                  </a:pathLst>
                </a:custGeom>
                <a:solidFill>
                  <a:srgbClr val="50E6FF"/>
                </a:solidFill>
                <a:ln w="822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91" name="Freeform: Shape 590">
                <a:extLst>
                  <a:ext uri="{FF2B5EF4-FFF2-40B4-BE49-F238E27FC236}">
                    <a16:creationId xmlns:a16="http://schemas.microsoft.com/office/drawing/2014/main" id="{96EF2A24-8910-48F1-B41F-05814870D71B}"/>
                  </a:ext>
                </a:extLst>
              </p:cNvPr>
              <p:cNvSpPr/>
              <p:nvPr/>
            </p:nvSpPr>
            <p:spPr>
              <a:xfrm>
                <a:off x="2206270" y="4511058"/>
                <a:ext cx="366572" cy="15139"/>
              </a:xfrm>
              <a:custGeom>
                <a:avLst/>
                <a:gdLst>
                  <a:gd name="connsiteX0" fmla="*/ 366224 w 366572"/>
                  <a:gd name="connsiteY0" fmla="*/ 3364 h 15139"/>
                  <a:gd name="connsiteX1" fmla="*/ 362018 w 366572"/>
                  <a:gd name="connsiteY1" fmla="*/ 0 h 15139"/>
                  <a:gd name="connsiteX2" fmla="*/ 339309 w 366572"/>
                  <a:gd name="connsiteY2" fmla="*/ 0 h 15139"/>
                  <a:gd name="connsiteX3" fmla="*/ 335945 w 366572"/>
                  <a:gd name="connsiteY3" fmla="*/ 2523 h 15139"/>
                  <a:gd name="connsiteX4" fmla="*/ 29787 w 366572"/>
                  <a:gd name="connsiteY4" fmla="*/ 2523 h 15139"/>
                  <a:gd name="connsiteX5" fmla="*/ 26422 w 366572"/>
                  <a:gd name="connsiteY5" fmla="*/ 0 h 15139"/>
                  <a:gd name="connsiteX6" fmla="*/ 4554 w 366572"/>
                  <a:gd name="connsiteY6" fmla="*/ 0 h 15139"/>
                  <a:gd name="connsiteX7" fmla="*/ 348 w 366572"/>
                  <a:gd name="connsiteY7" fmla="*/ 3364 h 15139"/>
                  <a:gd name="connsiteX8" fmla="*/ 1189 w 366572"/>
                  <a:gd name="connsiteY8" fmla="*/ 9252 h 15139"/>
                  <a:gd name="connsiteX9" fmla="*/ 2031 w 366572"/>
                  <a:gd name="connsiteY9" fmla="*/ 10093 h 15139"/>
                  <a:gd name="connsiteX10" fmla="*/ 2031 w 366572"/>
                  <a:gd name="connsiteY10" fmla="*/ 10093 h 15139"/>
                  <a:gd name="connsiteX11" fmla="*/ 2031 w 366572"/>
                  <a:gd name="connsiteY11" fmla="*/ 10093 h 15139"/>
                  <a:gd name="connsiteX12" fmla="*/ 7918 w 366572"/>
                  <a:gd name="connsiteY12" fmla="*/ 13457 h 15139"/>
                  <a:gd name="connsiteX13" fmla="*/ 13806 w 366572"/>
                  <a:gd name="connsiteY13" fmla="*/ 15140 h 15139"/>
                  <a:gd name="connsiteX14" fmla="*/ 353608 w 366572"/>
                  <a:gd name="connsiteY14" fmla="*/ 15140 h 15139"/>
                  <a:gd name="connsiteX15" fmla="*/ 359495 w 366572"/>
                  <a:gd name="connsiteY15" fmla="*/ 13457 h 15139"/>
                  <a:gd name="connsiteX16" fmla="*/ 365383 w 366572"/>
                  <a:gd name="connsiteY16" fmla="*/ 10093 h 15139"/>
                  <a:gd name="connsiteX17" fmla="*/ 365383 w 366572"/>
                  <a:gd name="connsiteY17" fmla="*/ 10093 h 15139"/>
                  <a:gd name="connsiteX18" fmla="*/ 366224 w 366572"/>
                  <a:gd name="connsiteY18" fmla="*/ 3364 h 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572" h="15139">
                    <a:moveTo>
                      <a:pt x="366224" y="3364"/>
                    </a:moveTo>
                    <a:cubicBezTo>
                      <a:pt x="365383" y="1682"/>
                      <a:pt x="363701" y="0"/>
                      <a:pt x="362018" y="0"/>
                    </a:cubicBezTo>
                    <a:lnTo>
                      <a:pt x="339309" y="0"/>
                    </a:lnTo>
                    <a:cubicBezTo>
                      <a:pt x="337627" y="0"/>
                      <a:pt x="336786" y="841"/>
                      <a:pt x="335945" y="2523"/>
                    </a:cubicBezTo>
                    <a:lnTo>
                      <a:pt x="29787" y="2523"/>
                    </a:lnTo>
                    <a:cubicBezTo>
                      <a:pt x="29787" y="841"/>
                      <a:pt x="28104" y="0"/>
                      <a:pt x="26422" y="0"/>
                    </a:cubicBezTo>
                    <a:lnTo>
                      <a:pt x="4554" y="0"/>
                    </a:lnTo>
                    <a:cubicBezTo>
                      <a:pt x="2872" y="0"/>
                      <a:pt x="1189" y="841"/>
                      <a:pt x="348" y="3364"/>
                    </a:cubicBezTo>
                    <a:cubicBezTo>
                      <a:pt x="-493" y="5047"/>
                      <a:pt x="348" y="7570"/>
                      <a:pt x="1189" y="9252"/>
                    </a:cubicBezTo>
                    <a:cubicBezTo>
                      <a:pt x="1189" y="9252"/>
                      <a:pt x="2031" y="9252"/>
                      <a:pt x="2031" y="10093"/>
                    </a:cubicBezTo>
                    <a:lnTo>
                      <a:pt x="2031" y="10093"/>
                    </a:lnTo>
                    <a:cubicBezTo>
                      <a:pt x="2031" y="10093"/>
                      <a:pt x="2031" y="10093"/>
                      <a:pt x="2031" y="10093"/>
                    </a:cubicBezTo>
                    <a:cubicBezTo>
                      <a:pt x="4554" y="11775"/>
                      <a:pt x="7918" y="13457"/>
                      <a:pt x="7918" y="13457"/>
                    </a:cubicBezTo>
                    <a:cubicBezTo>
                      <a:pt x="9600" y="14299"/>
                      <a:pt x="11283" y="15140"/>
                      <a:pt x="13806" y="15140"/>
                    </a:cubicBezTo>
                    <a:cubicBezTo>
                      <a:pt x="353608" y="15140"/>
                      <a:pt x="353608" y="15140"/>
                      <a:pt x="353608" y="15140"/>
                    </a:cubicBezTo>
                    <a:cubicBezTo>
                      <a:pt x="356131" y="15140"/>
                      <a:pt x="357813" y="14299"/>
                      <a:pt x="359495" y="13457"/>
                    </a:cubicBezTo>
                    <a:cubicBezTo>
                      <a:pt x="360336" y="12616"/>
                      <a:pt x="365383" y="10093"/>
                      <a:pt x="365383" y="10093"/>
                    </a:cubicBezTo>
                    <a:cubicBezTo>
                      <a:pt x="365383" y="10093"/>
                      <a:pt x="365383" y="10093"/>
                      <a:pt x="365383" y="10093"/>
                    </a:cubicBezTo>
                    <a:cubicBezTo>
                      <a:pt x="366224" y="7570"/>
                      <a:pt x="367065" y="5047"/>
                      <a:pt x="366224" y="3364"/>
                    </a:cubicBezTo>
                    <a:close/>
                  </a:path>
                </a:pathLst>
              </a:custGeom>
              <a:solidFill>
                <a:srgbClr val="50E6FF"/>
              </a:solidFill>
              <a:ln w="822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94" name="Rectangle: Rounded Corners 430">
              <a:extLst>
                <a:ext uri="{FF2B5EF4-FFF2-40B4-BE49-F238E27FC236}">
                  <a16:creationId xmlns:a16="http://schemas.microsoft.com/office/drawing/2014/main" id="{2F9D3ECF-53C0-48A7-874A-F84451E5B183}"/>
                </a:ext>
              </a:extLst>
            </p:cNvPr>
            <p:cNvSpPr/>
            <p:nvPr/>
          </p:nvSpPr>
          <p:spPr bwMode="auto">
            <a:xfrm rot="16200000">
              <a:off x="3003189" y="3755493"/>
              <a:ext cx="255626" cy="664694"/>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282874"/>
                <a:gd name="connsiteY0" fmla="*/ 612082 h 612082"/>
                <a:gd name="connsiteX1" fmla="*/ 2666 w 282874"/>
                <a:gd name="connsiteY1" fmla="*/ 53010 h 612082"/>
                <a:gd name="connsiteX2" fmla="*/ 55676 w 282874"/>
                <a:gd name="connsiteY2" fmla="*/ 0 h 612082"/>
                <a:gd name="connsiteX3" fmla="*/ 282874 w 282874"/>
                <a:gd name="connsiteY3" fmla="*/ 2180 h 612082"/>
                <a:gd name="connsiteX0" fmla="*/ 2665 w 280208"/>
                <a:gd name="connsiteY0" fmla="*/ 630743 h 630743"/>
                <a:gd name="connsiteX1" fmla="*/ 0 w 280208"/>
                <a:gd name="connsiteY1" fmla="*/ 53010 h 630743"/>
                <a:gd name="connsiteX2" fmla="*/ 53010 w 280208"/>
                <a:gd name="connsiteY2" fmla="*/ 0 h 630743"/>
                <a:gd name="connsiteX3" fmla="*/ 280208 w 280208"/>
                <a:gd name="connsiteY3" fmla="*/ 2180 h 630743"/>
                <a:gd name="connsiteX0" fmla="*/ 5331 w 280208"/>
                <a:gd name="connsiteY0" fmla="*/ 622748 h 622748"/>
                <a:gd name="connsiteX1" fmla="*/ 0 w 280208"/>
                <a:gd name="connsiteY1" fmla="*/ 53010 h 622748"/>
                <a:gd name="connsiteX2" fmla="*/ 53010 w 280208"/>
                <a:gd name="connsiteY2" fmla="*/ 0 h 622748"/>
                <a:gd name="connsiteX3" fmla="*/ 280208 w 280208"/>
                <a:gd name="connsiteY3" fmla="*/ 2180 h 622748"/>
                <a:gd name="connsiteX0" fmla="*/ 0 w 280209"/>
                <a:gd name="connsiteY0" fmla="*/ 620083 h 620083"/>
                <a:gd name="connsiteX1" fmla="*/ 1 w 280209"/>
                <a:gd name="connsiteY1" fmla="*/ 53010 h 620083"/>
                <a:gd name="connsiteX2" fmla="*/ 53011 w 280209"/>
                <a:gd name="connsiteY2" fmla="*/ 0 h 620083"/>
                <a:gd name="connsiteX3" fmla="*/ 280209 w 280209"/>
                <a:gd name="connsiteY3" fmla="*/ 2180 h 620083"/>
              </a:gdLst>
              <a:ahLst/>
              <a:cxnLst>
                <a:cxn ang="0">
                  <a:pos x="connsiteX0" y="connsiteY0"/>
                </a:cxn>
                <a:cxn ang="0">
                  <a:pos x="connsiteX1" y="connsiteY1"/>
                </a:cxn>
                <a:cxn ang="0">
                  <a:pos x="connsiteX2" y="connsiteY2"/>
                </a:cxn>
                <a:cxn ang="0">
                  <a:pos x="connsiteX3" y="connsiteY3"/>
                </a:cxn>
              </a:cxnLst>
              <a:rect l="l" t="t" r="r" b="b"/>
              <a:pathLst>
                <a:path w="280209" h="620083">
                  <a:moveTo>
                    <a:pt x="0" y="620083"/>
                  </a:moveTo>
                  <a:cubicBezTo>
                    <a:pt x="0" y="352860"/>
                    <a:pt x="1" y="320233"/>
                    <a:pt x="1" y="53010"/>
                  </a:cubicBezTo>
                  <a:cubicBezTo>
                    <a:pt x="1" y="23733"/>
                    <a:pt x="23734" y="0"/>
                    <a:pt x="53011" y="0"/>
                  </a:cubicBezTo>
                  <a:lnTo>
                    <a:pt x="280209" y="2180"/>
                  </a:lnTo>
                </a:path>
              </a:pathLst>
            </a:custGeom>
            <a:ln w="12700">
              <a:solidFill>
                <a:schemeClr val="bg1">
                  <a:lumMod val="65000"/>
                </a:schemeClr>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5" name="Straight Connector 594">
              <a:extLst>
                <a:ext uri="{FF2B5EF4-FFF2-40B4-BE49-F238E27FC236}">
                  <a16:creationId xmlns:a16="http://schemas.microsoft.com/office/drawing/2014/main" id="{DCE5F24D-5109-4E71-950B-3071FA915B5D}"/>
                </a:ext>
              </a:extLst>
            </p:cNvPr>
            <p:cNvCxnSpPr>
              <a:cxnSpLocks/>
            </p:cNvCxnSpPr>
            <p:nvPr/>
          </p:nvCxnSpPr>
          <p:spPr>
            <a:xfrm>
              <a:off x="3716257" y="3687337"/>
              <a:ext cx="685800" cy="0"/>
            </a:xfrm>
            <a:prstGeom prst="line">
              <a:avLst/>
            </a:prstGeom>
            <a:ln w="12700" cap="rnd">
              <a:solidFill>
                <a:srgbClr val="00C9EA"/>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DA7A20E7-D51E-490D-994F-BD913F503E6A}"/>
                </a:ext>
              </a:extLst>
            </p:cNvPr>
            <p:cNvCxnSpPr>
              <a:cxnSpLocks/>
            </p:cNvCxnSpPr>
            <p:nvPr/>
          </p:nvCxnSpPr>
          <p:spPr>
            <a:xfrm>
              <a:off x="3716257" y="3953905"/>
              <a:ext cx="685800" cy="0"/>
            </a:xfrm>
            <a:prstGeom prst="line">
              <a:avLst/>
            </a:prstGeom>
            <a:ln w="12700" cap="rnd">
              <a:solidFill>
                <a:srgbClr val="50E6FF"/>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597" name="Rectangle 596">
              <a:hlinkClick r:id="rId19" tooltip="Continuous Integration/Deployment"/>
              <a:extLst>
                <a:ext uri="{FF2B5EF4-FFF2-40B4-BE49-F238E27FC236}">
                  <a16:creationId xmlns:a16="http://schemas.microsoft.com/office/drawing/2014/main" id="{009F2E04-6592-46ED-8086-90D7746320A8}"/>
                </a:ext>
              </a:extLst>
            </p:cNvPr>
            <p:cNvSpPr/>
            <p:nvPr/>
          </p:nvSpPr>
          <p:spPr>
            <a:xfrm>
              <a:off x="6256307" y="3605041"/>
              <a:ext cx="1211208" cy="164592"/>
            </a:xfrm>
            <a:prstGeom prst="rect">
              <a:avLst/>
            </a:prstGeom>
            <a:solidFill>
              <a:srgbClr val="000000"/>
            </a:solidFill>
            <a:ln w="12700" cap="flat" cmpd="sng" algn="ctr">
              <a:solidFill>
                <a:srgbClr val="00C9EA"/>
              </a:solidFill>
              <a:prstDash val="solid"/>
              <a:miter lim="800000"/>
            </a:ln>
            <a:effectLst/>
          </p:spPr>
          <p:txBody>
            <a:bodyPr lIns="0" tIns="0" rIns="0" bIns="0" rtlCol="0" anchor="ctr"/>
            <a:lstStyle/>
            <a:p>
              <a:pPr marL="0" marR="0" lvl="0" indent="0" algn="ctr" defTabSz="914367" rtl="0" eaLnBrk="1" fontAlgn="auto" latinLnBrk="0" hangingPunct="1">
                <a:lnSpc>
                  <a:spcPct val="100000"/>
                </a:lnSpc>
                <a:spcBef>
                  <a:spcPts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CI/CD Pipeline</a:t>
              </a:r>
            </a:p>
          </p:txBody>
        </p:sp>
        <p:sp>
          <p:nvSpPr>
            <p:cNvPr id="598" name="Rectangle 597">
              <a:extLst>
                <a:ext uri="{FF2B5EF4-FFF2-40B4-BE49-F238E27FC236}">
                  <a16:creationId xmlns:a16="http://schemas.microsoft.com/office/drawing/2014/main" id="{570E6626-6E63-465C-8A00-CDCBBDD2A395}"/>
                </a:ext>
              </a:extLst>
            </p:cNvPr>
            <p:cNvSpPr/>
            <p:nvPr/>
          </p:nvSpPr>
          <p:spPr bwMode="auto">
            <a:xfrm>
              <a:off x="6250426" y="3872547"/>
              <a:ext cx="1217089" cy="600027"/>
            </a:xfrm>
            <a:prstGeom prst="rect">
              <a:avLst/>
            </a:prstGeom>
            <a:noFill/>
            <a:ln w="12700" cap="rnd">
              <a:solidFill>
                <a:schemeClr val="accent1"/>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Azure Resource </a:t>
              </a:r>
              <a:b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b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Management </a:t>
              </a: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(ARM)</a:t>
              </a:r>
              <a:endPar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9" name="Rectangle 598">
              <a:hlinkClick r:id="rId19" tooltip="Azure AD App Proxy"/>
              <a:extLst>
                <a:ext uri="{FF2B5EF4-FFF2-40B4-BE49-F238E27FC236}">
                  <a16:creationId xmlns:a16="http://schemas.microsoft.com/office/drawing/2014/main" id="{1B95A112-83F6-4D66-A216-D7FA5D841952}"/>
                </a:ext>
              </a:extLst>
            </p:cNvPr>
            <p:cNvSpPr/>
            <p:nvPr/>
          </p:nvSpPr>
          <p:spPr>
            <a:xfrm>
              <a:off x="6256307" y="3338013"/>
              <a:ext cx="1211208" cy="164592"/>
            </a:xfrm>
            <a:prstGeom prst="rect">
              <a:avLst/>
            </a:prstGeom>
            <a:solidFill>
              <a:srgbClr val="000000"/>
            </a:solidFill>
            <a:ln w="12700" cap="flat" cmpd="sng" algn="ctr">
              <a:solidFill>
                <a:srgbClr val="1996AB"/>
              </a:solidFill>
              <a:prstDash val="solid"/>
              <a:miter lim="800000"/>
            </a:ln>
            <a:effectLst/>
          </p:spPr>
          <p:txBody>
            <a:bodyPr tIns="0" bIns="0" rtlCol="0" anchor="ctr"/>
            <a:lstStyle/>
            <a:p>
              <a:pPr marL="0" marR="0" lvl="0" indent="0" algn="ctr" defTabSz="914367" rtl="0" eaLnBrk="1" fontAlgn="auto" latinLnBrk="0" hangingPunct="1">
                <a:lnSpc>
                  <a:spcPct val="100000"/>
                </a:lnSpc>
                <a:spcBef>
                  <a:spcPts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Access Applications</a:t>
              </a:r>
            </a:p>
          </p:txBody>
        </p:sp>
        <p:sp>
          <p:nvSpPr>
            <p:cNvPr id="600" name="Rectangle 599">
              <a:extLst>
                <a:ext uri="{FF2B5EF4-FFF2-40B4-BE49-F238E27FC236}">
                  <a16:creationId xmlns:a16="http://schemas.microsoft.com/office/drawing/2014/main" id="{615EC306-FBD4-4626-9137-C60882435198}"/>
                </a:ext>
              </a:extLst>
            </p:cNvPr>
            <p:cNvSpPr/>
            <p:nvPr/>
          </p:nvSpPr>
          <p:spPr>
            <a:xfrm>
              <a:off x="6281722" y="4117088"/>
              <a:ext cx="1161333" cy="100584"/>
            </a:xfrm>
            <a:prstGeom prst="rect">
              <a:avLst/>
            </a:prstGeom>
            <a:solidFill>
              <a:schemeClr val="tx1">
                <a:lumMod val="90000"/>
                <a:lumOff val="10000"/>
              </a:schemeClr>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19456" rIns="0" bIns="219456" rtlCol="0" anchor="ctr">
              <a:noAutofit/>
            </a:bodyPr>
            <a:lstStyle/>
            <a:p>
              <a:pPr marL="0" marR="0" lvl="0" indent="0" algn="l" defTabSz="914367" rtl="0" eaLnBrk="1" fontAlgn="base" latinLnBrk="0" hangingPunct="1">
                <a:lnSpc>
                  <a:spcPct val="100000"/>
                </a:lnSpc>
                <a:spcBef>
                  <a:spcPts val="0"/>
                </a:spcBef>
                <a:spcAft>
                  <a:spcPts val="1440"/>
                </a:spcAft>
                <a:buClrTx/>
                <a:buSzTx/>
                <a:buFontTx/>
                <a:buNone/>
                <a:tabLst/>
                <a:defRPr/>
              </a:pPr>
              <a:r>
                <a:rPr kumimoji="0" lang="en-US" sz="500" b="1" i="0" u="none" strike="noStrike" kern="1200" cap="none" spc="0" normalizeH="0" baseline="0" noProof="0">
                  <a:ln>
                    <a:noFill/>
                  </a:ln>
                  <a:gradFill>
                    <a:gsLst>
                      <a:gs pos="93000">
                        <a:srgbClr val="FFFFFF"/>
                      </a:gs>
                      <a:gs pos="0">
                        <a:srgbClr val="FFFFFF"/>
                      </a:gs>
                    </a:gsLst>
                    <a:lin ang="4800000" scaled="0"/>
                  </a:gradFill>
                  <a:effectLst/>
                  <a:uLnTx/>
                  <a:uFillTx/>
                  <a:latin typeface="Segoe UI" panose="020B0502040204020203" pitchFamily="34" charset="0"/>
                  <a:ea typeface="+mn-ea"/>
                  <a:cs typeface="Segoe UI" panose="020B0502040204020203" pitchFamily="34" charset="0"/>
                </a:rPr>
                <a:t>Azure Portal</a:t>
              </a:r>
            </a:p>
          </p:txBody>
        </p:sp>
        <p:sp>
          <p:nvSpPr>
            <p:cNvPr id="601" name="Rectangle 600">
              <a:extLst>
                <a:ext uri="{FF2B5EF4-FFF2-40B4-BE49-F238E27FC236}">
                  <a16:creationId xmlns:a16="http://schemas.microsoft.com/office/drawing/2014/main" id="{91CA5C5D-54EF-4464-A28F-E05CC06EF1F7}"/>
                </a:ext>
              </a:extLst>
            </p:cNvPr>
            <p:cNvSpPr/>
            <p:nvPr/>
          </p:nvSpPr>
          <p:spPr>
            <a:xfrm>
              <a:off x="6281722" y="4227424"/>
              <a:ext cx="1161333" cy="100584"/>
            </a:xfrm>
            <a:prstGeom prst="rect">
              <a:avLst/>
            </a:prstGeom>
            <a:solidFill>
              <a:schemeClr val="tx1">
                <a:lumMod val="90000"/>
                <a:lumOff val="10000"/>
              </a:schemeClr>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19456" rIns="0" bIns="219456" rtlCol="0" anchor="ctr">
              <a:noAutofit/>
            </a:bodyPr>
            <a:lstStyle/>
            <a:p>
              <a:pPr marL="0" marR="0" lvl="0" indent="0" algn="l" defTabSz="914367" rtl="0" eaLnBrk="1" fontAlgn="base" latinLnBrk="0" hangingPunct="1">
                <a:lnSpc>
                  <a:spcPct val="100000"/>
                </a:lnSpc>
                <a:spcBef>
                  <a:spcPts val="0"/>
                </a:spcBef>
                <a:spcAft>
                  <a:spcPts val="1440"/>
                </a:spcAft>
                <a:buClrTx/>
                <a:buSzTx/>
                <a:buFontTx/>
                <a:buNone/>
                <a:tabLst/>
                <a:defRPr/>
              </a:pPr>
              <a:r>
                <a:rPr kumimoji="0" lang="en-US" sz="500" b="1" i="0" u="none" strike="noStrike" kern="1200" cap="none" spc="0" normalizeH="0" baseline="0" noProof="0">
                  <a:ln>
                    <a:noFill/>
                  </a:ln>
                  <a:gradFill>
                    <a:gsLst>
                      <a:gs pos="93000">
                        <a:srgbClr val="FFFFFF"/>
                      </a:gs>
                      <a:gs pos="0">
                        <a:srgbClr val="FFFFFF"/>
                      </a:gs>
                    </a:gsLst>
                    <a:lin ang="4800000" scaled="0"/>
                  </a:gradFill>
                  <a:effectLst/>
                  <a:uLnTx/>
                  <a:uFillTx/>
                  <a:latin typeface="Segoe UI" panose="020B0502040204020203" pitchFamily="34" charset="0"/>
                  <a:ea typeface="+mn-ea"/>
                  <a:cs typeface="Segoe UI" panose="020B0502040204020203" pitchFamily="34" charset="0"/>
                </a:rPr>
                <a:t>Command Line Interface (CLI)</a:t>
              </a:r>
            </a:p>
          </p:txBody>
        </p:sp>
        <p:sp>
          <p:nvSpPr>
            <p:cNvPr id="602" name="Rectangle 601">
              <a:extLst>
                <a:ext uri="{FF2B5EF4-FFF2-40B4-BE49-F238E27FC236}">
                  <a16:creationId xmlns:a16="http://schemas.microsoft.com/office/drawing/2014/main" id="{9E6BA2F5-BF3D-4EDA-90C9-C4E29F376994}"/>
                </a:ext>
              </a:extLst>
            </p:cNvPr>
            <p:cNvSpPr/>
            <p:nvPr/>
          </p:nvSpPr>
          <p:spPr>
            <a:xfrm>
              <a:off x="6281722" y="4337759"/>
              <a:ext cx="1161333" cy="100584"/>
            </a:xfrm>
            <a:prstGeom prst="rect">
              <a:avLst/>
            </a:prstGeom>
            <a:solidFill>
              <a:schemeClr val="tx1">
                <a:lumMod val="90000"/>
                <a:lumOff val="10000"/>
              </a:schemeClr>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19456" rIns="0" bIns="219456" rtlCol="0" anchor="ctr">
              <a:noAutofit/>
            </a:bodyPr>
            <a:lstStyle/>
            <a:p>
              <a:pPr marL="0" marR="0" lvl="0" indent="0" algn="l" defTabSz="914367" rtl="0" eaLnBrk="1" fontAlgn="base" latinLnBrk="0" hangingPunct="1">
                <a:lnSpc>
                  <a:spcPct val="100000"/>
                </a:lnSpc>
                <a:spcBef>
                  <a:spcPts val="0"/>
                </a:spcBef>
                <a:spcAft>
                  <a:spcPts val="1440"/>
                </a:spcAft>
                <a:buClrTx/>
                <a:buSzTx/>
                <a:buFontTx/>
                <a:buNone/>
                <a:tabLst/>
                <a:defRPr/>
              </a:pPr>
              <a:r>
                <a:rPr kumimoji="0" lang="en-US" sz="500" b="1" i="0" u="none" strike="noStrike" kern="1200" cap="none" spc="0" normalizeH="0" baseline="0" noProof="0">
                  <a:ln>
                    <a:noFill/>
                  </a:ln>
                  <a:gradFill>
                    <a:gsLst>
                      <a:gs pos="93000">
                        <a:srgbClr val="FFFFFF"/>
                      </a:gs>
                      <a:gs pos="0">
                        <a:srgbClr val="FFFFFF"/>
                      </a:gs>
                    </a:gsLst>
                    <a:lin ang="4800000" scaled="0"/>
                  </a:gradFill>
                  <a:effectLst/>
                  <a:uLnTx/>
                  <a:uFillTx/>
                  <a:latin typeface="Segoe UI" panose="020B0502040204020203" pitchFamily="34" charset="0"/>
                  <a:ea typeface="+mn-ea"/>
                  <a:cs typeface="Segoe UI" panose="020B0502040204020203" pitchFamily="34" charset="0"/>
                </a:rPr>
                <a:t>Automation/API</a:t>
              </a:r>
            </a:p>
          </p:txBody>
        </p:sp>
        <p:sp>
          <p:nvSpPr>
            <p:cNvPr id="603" name="Star: 5 Points 602">
              <a:extLst>
                <a:ext uri="{FF2B5EF4-FFF2-40B4-BE49-F238E27FC236}">
                  <a16:creationId xmlns:a16="http://schemas.microsoft.com/office/drawing/2014/main" id="{550B0428-0E2C-41B5-9FB7-0BCC8DE3E974}"/>
                </a:ext>
              </a:extLst>
            </p:cNvPr>
            <p:cNvSpPr/>
            <p:nvPr/>
          </p:nvSpPr>
          <p:spPr bwMode="auto">
            <a:xfrm>
              <a:off x="6401687" y="4130804"/>
              <a:ext cx="73152" cy="73152"/>
            </a:xfrm>
            <a:prstGeom prst="star5">
              <a:avLst>
                <a:gd name="adj" fmla="val 19098"/>
                <a:gd name="hf" fmla="val 105146"/>
                <a:gd name="vf" fmla="val 11055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Freeform 154">
              <a:extLst>
                <a:ext uri="{FF2B5EF4-FFF2-40B4-BE49-F238E27FC236}">
                  <a16:creationId xmlns:a16="http://schemas.microsoft.com/office/drawing/2014/main" id="{EEC6B547-703D-405C-B0C7-9C3960D650BB}"/>
                </a:ext>
              </a:extLst>
            </p:cNvPr>
            <p:cNvSpPr>
              <a:spLocks noEditPoints="1"/>
            </p:cNvSpPr>
            <p:nvPr/>
          </p:nvSpPr>
          <p:spPr bwMode="auto">
            <a:xfrm>
              <a:off x="6398871" y="4351727"/>
              <a:ext cx="75968" cy="75463"/>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05" name="Freeform 154">
              <a:extLst>
                <a:ext uri="{FF2B5EF4-FFF2-40B4-BE49-F238E27FC236}">
                  <a16:creationId xmlns:a16="http://schemas.microsoft.com/office/drawing/2014/main" id="{3FAA1D71-FCA4-4B8A-BC13-B90DD2A982B2}"/>
                </a:ext>
              </a:extLst>
            </p:cNvPr>
            <p:cNvSpPr>
              <a:spLocks noEditPoints="1"/>
            </p:cNvSpPr>
            <p:nvPr/>
          </p:nvSpPr>
          <p:spPr bwMode="auto">
            <a:xfrm>
              <a:off x="6311628" y="4242366"/>
              <a:ext cx="75968" cy="75463"/>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06" name="Star: 5 Points 605">
              <a:extLst>
                <a:ext uri="{FF2B5EF4-FFF2-40B4-BE49-F238E27FC236}">
                  <a16:creationId xmlns:a16="http://schemas.microsoft.com/office/drawing/2014/main" id="{8946F5EC-50BE-43CA-932A-2046A4EC0344}"/>
                </a:ext>
              </a:extLst>
            </p:cNvPr>
            <p:cNvSpPr/>
            <p:nvPr/>
          </p:nvSpPr>
          <p:spPr bwMode="auto">
            <a:xfrm>
              <a:off x="6401687" y="4238759"/>
              <a:ext cx="73152" cy="73152"/>
            </a:xfrm>
            <a:prstGeom prst="star5">
              <a:avLst>
                <a:gd name="adj" fmla="val 19098"/>
                <a:gd name="hf" fmla="val 105146"/>
                <a:gd name="vf" fmla="val 11055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8" name="Rectangle: Rounded Corners 430">
              <a:extLst>
                <a:ext uri="{FF2B5EF4-FFF2-40B4-BE49-F238E27FC236}">
                  <a16:creationId xmlns:a16="http://schemas.microsoft.com/office/drawing/2014/main" id="{A84B0A8B-6258-4B51-AC68-3DA7A1757131}"/>
                </a:ext>
              </a:extLst>
            </p:cNvPr>
            <p:cNvSpPr/>
            <p:nvPr/>
          </p:nvSpPr>
          <p:spPr bwMode="auto">
            <a:xfrm>
              <a:off x="5677248" y="3413764"/>
              <a:ext cx="517163" cy="187880"/>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7816 w 195901"/>
                <a:gd name="connsiteY0" fmla="*/ 856036 h 856036"/>
                <a:gd name="connsiteX1" fmla="*/ 0 w 195901"/>
                <a:gd name="connsiteY1" fmla="*/ 274944 h 856036"/>
                <a:gd name="connsiteX2" fmla="*/ 7816 w 195901"/>
                <a:gd name="connsiteY2" fmla="*/ 54368 h 856036"/>
                <a:gd name="connsiteX3" fmla="*/ 60826 w 195901"/>
                <a:gd name="connsiteY3" fmla="*/ 1358 h 856036"/>
                <a:gd name="connsiteX4" fmla="*/ 195901 w 195901"/>
                <a:gd name="connsiteY4" fmla="*/ 126 h 856036"/>
                <a:gd name="connsiteX0" fmla="*/ 0 w 403238"/>
                <a:gd name="connsiteY0" fmla="*/ 280502 h 280502"/>
                <a:gd name="connsiteX1" fmla="*/ 207337 w 403238"/>
                <a:gd name="connsiteY1" fmla="*/ 274944 h 280502"/>
                <a:gd name="connsiteX2" fmla="*/ 215153 w 403238"/>
                <a:gd name="connsiteY2" fmla="*/ 54368 h 280502"/>
                <a:gd name="connsiteX3" fmla="*/ 268163 w 403238"/>
                <a:gd name="connsiteY3" fmla="*/ 1358 h 280502"/>
                <a:gd name="connsiteX4" fmla="*/ 403238 w 403238"/>
                <a:gd name="connsiteY4" fmla="*/ 126 h 280502"/>
                <a:gd name="connsiteX0" fmla="*/ 0 w 365138"/>
                <a:gd name="connsiteY0" fmla="*/ 273359 h 274944"/>
                <a:gd name="connsiteX1" fmla="*/ 169237 w 365138"/>
                <a:gd name="connsiteY1" fmla="*/ 274944 h 274944"/>
                <a:gd name="connsiteX2" fmla="*/ 177053 w 365138"/>
                <a:gd name="connsiteY2" fmla="*/ 54368 h 274944"/>
                <a:gd name="connsiteX3" fmla="*/ 230063 w 365138"/>
                <a:gd name="connsiteY3" fmla="*/ 1358 h 274944"/>
                <a:gd name="connsiteX4" fmla="*/ 365138 w 365138"/>
                <a:gd name="connsiteY4" fmla="*/ 126 h 274944"/>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48618 w 365138"/>
                <a:gd name="connsiteY2" fmla="*/ 199922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76381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28756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4943"/>
                <a:gd name="connsiteX1" fmla="*/ 126375 w 365138"/>
                <a:gd name="connsiteY1" fmla="*/ 274943 h 274943"/>
                <a:gd name="connsiteX2" fmla="*/ 170049 w 365138"/>
                <a:gd name="connsiteY2" fmla="*/ 204684 h 274943"/>
                <a:gd name="connsiteX3" fmla="*/ 177053 w 365138"/>
                <a:gd name="connsiteY3" fmla="*/ 54368 h 274943"/>
                <a:gd name="connsiteX4" fmla="*/ 230063 w 365138"/>
                <a:gd name="connsiteY4" fmla="*/ 1358 h 274943"/>
                <a:gd name="connsiteX5" fmla="*/ 365138 w 365138"/>
                <a:gd name="connsiteY5" fmla="*/ 126 h 274943"/>
                <a:gd name="connsiteX0" fmla="*/ 0 w 482139"/>
                <a:gd name="connsiteY0" fmla="*/ 277664 h 277664"/>
                <a:gd name="connsiteX1" fmla="*/ 243376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139" h="277664">
                  <a:moveTo>
                    <a:pt x="0" y="277664"/>
                  </a:moveTo>
                  <a:lnTo>
                    <a:pt x="243376" y="274943"/>
                  </a:lnTo>
                  <a:cubicBezTo>
                    <a:pt x="268146" y="262704"/>
                    <a:pt x="286938" y="240653"/>
                    <a:pt x="287050" y="204684"/>
                  </a:cubicBezTo>
                  <a:cubicBezTo>
                    <a:pt x="287162" y="168715"/>
                    <a:pt x="280480" y="87462"/>
                    <a:pt x="294054" y="54368"/>
                  </a:cubicBezTo>
                  <a:cubicBezTo>
                    <a:pt x="294054" y="25091"/>
                    <a:pt x="317787" y="1358"/>
                    <a:pt x="347064" y="1358"/>
                  </a:cubicBezTo>
                  <a:cubicBezTo>
                    <a:pt x="422797" y="2085"/>
                    <a:pt x="406406" y="-601"/>
                    <a:pt x="482139" y="126"/>
                  </a:cubicBezTo>
                </a:path>
              </a:pathLst>
            </a:custGeom>
            <a:ln w="12700" cap="rnd">
              <a:solidFill>
                <a:srgbClr val="1996AB"/>
              </a:solidFill>
              <a:prstDash val="solid"/>
              <a:headEnd type="none" w="lg"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12" name="Group 611">
              <a:extLst>
                <a:ext uri="{FF2B5EF4-FFF2-40B4-BE49-F238E27FC236}">
                  <a16:creationId xmlns:a16="http://schemas.microsoft.com/office/drawing/2014/main" id="{E9796CFC-9E4E-4970-994D-A5212EF3A732}"/>
                </a:ext>
              </a:extLst>
            </p:cNvPr>
            <p:cNvGrpSpPr/>
            <p:nvPr/>
          </p:nvGrpSpPr>
          <p:grpSpPr>
            <a:xfrm>
              <a:off x="3592501" y="3853247"/>
              <a:ext cx="307705" cy="201316"/>
              <a:chOff x="4151667" y="4010755"/>
              <a:chExt cx="307705" cy="201316"/>
            </a:xfrm>
          </p:grpSpPr>
          <p:sp>
            <p:nvSpPr>
              <p:cNvPr id="613" name="Rectangle 612">
                <a:extLst>
                  <a:ext uri="{FF2B5EF4-FFF2-40B4-BE49-F238E27FC236}">
                    <a16:creationId xmlns:a16="http://schemas.microsoft.com/office/drawing/2014/main" id="{37541C6C-04DA-4B4E-AF95-008DEBB333FD}"/>
                  </a:ext>
                </a:extLst>
              </p:cNvPr>
              <p:cNvSpPr/>
              <p:nvPr/>
            </p:nvSpPr>
            <p:spPr bwMode="auto">
              <a:xfrm>
                <a:off x="4151667" y="4010755"/>
                <a:ext cx="307705" cy="201316"/>
              </a:xfrm>
              <a:prstGeom prst="rect">
                <a:avLst/>
              </a:prstGeom>
              <a:solidFill>
                <a:srgbClr val="000000"/>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614" name="Rectangle 613">
                <a:extLst>
                  <a:ext uri="{FF2B5EF4-FFF2-40B4-BE49-F238E27FC236}">
                    <a16:creationId xmlns:a16="http://schemas.microsoft.com/office/drawing/2014/main" id="{C6369CD2-6AF4-4D3D-8980-E2DA83A1E113}"/>
                  </a:ext>
                </a:extLst>
              </p:cNvPr>
              <p:cNvSpPr/>
              <p:nvPr/>
            </p:nvSpPr>
            <p:spPr bwMode="auto">
              <a:xfrm>
                <a:off x="4293843" y="4074799"/>
                <a:ext cx="128030" cy="222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5" name="Rectangle 614">
                <a:extLst>
                  <a:ext uri="{FF2B5EF4-FFF2-40B4-BE49-F238E27FC236}">
                    <a16:creationId xmlns:a16="http://schemas.microsoft.com/office/drawing/2014/main" id="{639257F4-8309-4BC4-A5F6-94C62CA1B3A9}"/>
                  </a:ext>
                </a:extLst>
              </p:cNvPr>
              <p:cNvSpPr/>
              <p:nvPr/>
            </p:nvSpPr>
            <p:spPr bwMode="auto">
              <a:xfrm>
                <a:off x="4292511" y="4123460"/>
                <a:ext cx="91477" cy="222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16" name="Straight Connector 615">
              <a:extLst>
                <a:ext uri="{FF2B5EF4-FFF2-40B4-BE49-F238E27FC236}">
                  <a16:creationId xmlns:a16="http://schemas.microsoft.com/office/drawing/2014/main" id="{246A59E9-E74E-4E4C-8248-38E0D8C01650}"/>
                </a:ext>
              </a:extLst>
            </p:cNvPr>
            <p:cNvCxnSpPr>
              <a:cxnSpLocks/>
            </p:cNvCxnSpPr>
            <p:nvPr/>
          </p:nvCxnSpPr>
          <p:spPr>
            <a:xfrm>
              <a:off x="5677249" y="3692542"/>
              <a:ext cx="517163" cy="0"/>
            </a:xfrm>
            <a:prstGeom prst="line">
              <a:avLst/>
            </a:prstGeom>
            <a:ln w="12700" cap="rnd">
              <a:solidFill>
                <a:srgbClr val="00C9EA"/>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617" name="Straight Connector 616">
              <a:extLst>
                <a:ext uri="{FF2B5EF4-FFF2-40B4-BE49-F238E27FC236}">
                  <a16:creationId xmlns:a16="http://schemas.microsoft.com/office/drawing/2014/main" id="{5DCC7418-A84F-43C9-86C5-D0DF3F579BDE}"/>
                </a:ext>
              </a:extLst>
            </p:cNvPr>
            <p:cNvCxnSpPr>
              <a:cxnSpLocks/>
            </p:cNvCxnSpPr>
            <p:nvPr/>
          </p:nvCxnSpPr>
          <p:spPr>
            <a:xfrm>
              <a:off x="5677249" y="3954099"/>
              <a:ext cx="517163" cy="0"/>
            </a:xfrm>
            <a:prstGeom prst="line">
              <a:avLst/>
            </a:prstGeom>
            <a:ln w="12700" cap="rnd">
              <a:solidFill>
                <a:srgbClr val="50E6FF"/>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618" name="Rectangle: Rounded Corners 430">
              <a:extLst>
                <a:ext uri="{FF2B5EF4-FFF2-40B4-BE49-F238E27FC236}">
                  <a16:creationId xmlns:a16="http://schemas.microsoft.com/office/drawing/2014/main" id="{2D5F2824-0C0E-48A8-B45B-5664ADCCA444}"/>
                </a:ext>
              </a:extLst>
            </p:cNvPr>
            <p:cNvSpPr/>
            <p:nvPr/>
          </p:nvSpPr>
          <p:spPr bwMode="auto">
            <a:xfrm flipV="1">
              <a:off x="5677248" y="4145535"/>
              <a:ext cx="517164" cy="98228"/>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7816 w 195901"/>
                <a:gd name="connsiteY0" fmla="*/ 856036 h 856036"/>
                <a:gd name="connsiteX1" fmla="*/ 0 w 195901"/>
                <a:gd name="connsiteY1" fmla="*/ 274944 h 856036"/>
                <a:gd name="connsiteX2" fmla="*/ 7816 w 195901"/>
                <a:gd name="connsiteY2" fmla="*/ 54368 h 856036"/>
                <a:gd name="connsiteX3" fmla="*/ 60826 w 195901"/>
                <a:gd name="connsiteY3" fmla="*/ 1358 h 856036"/>
                <a:gd name="connsiteX4" fmla="*/ 195901 w 195901"/>
                <a:gd name="connsiteY4" fmla="*/ 126 h 856036"/>
                <a:gd name="connsiteX0" fmla="*/ 0 w 403238"/>
                <a:gd name="connsiteY0" fmla="*/ 280502 h 280502"/>
                <a:gd name="connsiteX1" fmla="*/ 207337 w 403238"/>
                <a:gd name="connsiteY1" fmla="*/ 274944 h 280502"/>
                <a:gd name="connsiteX2" fmla="*/ 215153 w 403238"/>
                <a:gd name="connsiteY2" fmla="*/ 54368 h 280502"/>
                <a:gd name="connsiteX3" fmla="*/ 268163 w 403238"/>
                <a:gd name="connsiteY3" fmla="*/ 1358 h 280502"/>
                <a:gd name="connsiteX4" fmla="*/ 403238 w 403238"/>
                <a:gd name="connsiteY4" fmla="*/ 126 h 280502"/>
                <a:gd name="connsiteX0" fmla="*/ 0 w 365138"/>
                <a:gd name="connsiteY0" fmla="*/ 273359 h 274944"/>
                <a:gd name="connsiteX1" fmla="*/ 169237 w 365138"/>
                <a:gd name="connsiteY1" fmla="*/ 274944 h 274944"/>
                <a:gd name="connsiteX2" fmla="*/ 177053 w 365138"/>
                <a:gd name="connsiteY2" fmla="*/ 54368 h 274944"/>
                <a:gd name="connsiteX3" fmla="*/ 230063 w 365138"/>
                <a:gd name="connsiteY3" fmla="*/ 1358 h 274944"/>
                <a:gd name="connsiteX4" fmla="*/ 365138 w 365138"/>
                <a:gd name="connsiteY4" fmla="*/ 126 h 274944"/>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48618 w 365138"/>
                <a:gd name="connsiteY2" fmla="*/ 199922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76381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28756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4943"/>
                <a:gd name="connsiteX1" fmla="*/ 126375 w 365138"/>
                <a:gd name="connsiteY1" fmla="*/ 274943 h 274943"/>
                <a:gd name="connsiteX2" fmla="*/ 170049 w 365138"/>
                <a:gd name="connsiteY2" fmla="*/ 204684 h 274943"/>
                <a:gd name="connsiteX3" fmla="*/ 177053 w 365138"/>
                <a:gd name="connsiteY3" fmla="*/ 54368 h 274943"/>
                <a:gd name="connsiteX4" fmla="*/ 230063 w 365138"/>
                <a:gd name="connsiteY4" fmla="*/ 1358 h 274943"/>
                <a:gd name="connsiteX5" fmla="*/ 365138 w 365138"/>
                <a:gd name="connsiteY5" fmla="*/ 126 h 274943"/>
                <a:gd name="connsiteX0" fmla="*/ 0 w 481850"/>
                <a:gd name="connsiteY0" fmla="*/ 273359 h 274943"/>
                <a:gd name="connsiteX1" fmla="*/ 243087 w 481850"/>
                <a:gd name="connsiteY1" fmla="*/ 274943 h 274943"/>
                <a:gd name="connsiteX2" fmla="*/ 286761 w 481850"/>
                <a:gd name="connsiteY2" fmla="*/ 204684 h 274943"/>
                <a:gd name="connsiteX3" fmla="*/ 293765 w 481850"/>
                <a:gd name="connsiteY3" fmla="*/ 54368 h 274943"/>
                <a:gd name="connsiteX4" fmla="*/ 346775 w 481850"/>
                <a:gd name="connsiteY4" fmla="*/ 1358 h 274943"/>
                <a:gd name="connsiteX5" fmla="*/ 481850 w 481850"/>
                <a:gd name="connsiteY5" fmla="*/ 126 h 27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850" h="274943">
                  <a:moveTo>
                    <a:pt x="0" y="273359"/>
                  </a:moveTo>
                  <a:lnTo>
                    <a:pt x="243087" y="274943"/>
                  </a:lnTo>
                  <a:cubicBezTo>
                    <a:pt x="267857" y="262704"/>
                    <a:pt x="286649" y="240653"/>
                    <a:pt x="286761" y="204684"/>
                  </a:cubicBezTo>
                  <a:cubicBezTo>
                    <a:pt x="286873" y="168715"/>
                    <a:pt x="280191" y="87462"/>
                    <a:pt x="293765" y="54368"/>
                  </a:cubicBezTo>
                  <a:cubicBezTo>
                    <a:pt x="293765" y="25091"/>
                    <a:pt x="317498" y="1358"/>
                    <a:pt x="346775" y="1358"/>
                  </a:cubicBezTo>
                  <a:cubicBezTo>
                    <a:pt x="422508" y="2085"/>
                    <a:pt x="406117" y="-601"/>
                    <a:pt x="481850" y="126"/>
                  </a:cubicBezTo>
                </a:path>
              </a:pathLst>
            </a:custGeom>
            <a:ln w="12700" cap="rnd">
              <a:solidFill>
                <a:schemeClr val="bg1">
                  <a:lumMod val="65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22" name="Straight Connector 621">
              <a:extLst>
                <a:ext uri="{FF2B5EF4-FFF2-40B4-BE49-F238E27FC236}">
                  <a16:creationId xmlns:a16="http://schemas.microsoft.com/office/drawing/2014/main" id="{4F25EFF9-1599-459E-9632-010D1A4D3479}"/>
                </a:ext>
              </a:extLst>
            </p:cNvPr>
            <p:cNvCxnSpPr>
              <a:cxnSpLocks/>
              <a:stCxn id="608" idx="2"/>
            </p:cNvCxnSpPr>
            <p:nvPr/>
          </p:nvCxnSpPr>
          <p:spPr>
            <a:xfrm>
              <a:off x="5985150" y="3552262"/>
              <a:ext cx="1913925" cy="0"/>
            </a:xfrm>
            <a:prstGeom prst="line">
              <a:avLst/>
            </a:prstGeom>
            <a:ln w="12700" cap="rnd">
              <a:solidFill>
                <a:srgbClr val="1996AB"/>
              </a:solidFill>
              <a:prstDash val="solid"/>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623" name="Straight Arrow Connector 622">
              <a:extLst>
                <a:ext uri="{FF2B5EF4-FFF2-40B4-BE49-F238E27FC236}">
                  <a16:creationId xmlns:a16="http://schemas.microsoft.com/office/drawing/2014/main" id="{90147437-2026-44BD-AFCD-726A927D9D78}"/>
                </a:ext>
              </a:extLst>
            </p:cNvPr>
            <p:cNvCxnSpPr>
              <a:cxnSpLocks/>
            </p:cNvCxnSpPr>
            <p:nvPr/>
          </p:nvCxnSpPr>
          <p:spPr>
            <a:xfrm>
              <a:off x="7355342" y="3777553"/>
              <a:ext cx="0" cy="226831"/>
            </a:xfrm>
            <a:prstGeom prst="straightConnector1">
              <a:avLst/>
            </a:prstGeom>
            <a:ln w="12700" cap="rnd">
              <a:solidFill>
                <a:srgbClr val="00C9EA"/>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EF43CFD1-0A85-4CBD-B786-A07136A71959}"/>
                </a:ext>
              </a:extLst>
            </p:cNvPr>
            <p:cNvCxnSpPr>
              <a:cxnSpLocks/>
            </p:cNvCxnSpPr>
            <p:nvPr/>
          </p:nvCxnSpPr>
          <p:spPr>
            <a:xfrm>
              <a:off x="7467515" y="3954099"/>
              <a:ext cx="431560" cy="0"/>
            </a:xfrm>
            <a:prstGeom prst="line">
              <a:avLst/>
            </a:prstGeom>
            <a:ln w="12700" cap="rnd">
              <a:solidFill>
                <a:srgbClr val="50E6FF"/>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625" name="Straight Connector 624">
              <a:extLst>
                <a:ext uri="{FF2B5EF4-FFF2-40B4-BE49-F238E27FC236}">
                  <a16:creationId xmlns:a16="http://schemas.microsoft.com/office/drawing/2014/main" id="{E7CEF255-F338-4913-BDB5-418B931CF14B}"/>
                </a:ext>
              </a:extLst>
            </p:cNvPr>
            <p:cNvCxnSpPr>
              <a:cxnSpLocks/>
            </p:cNvCxnSpPr>
            <p:nvPr/>
          </p:nvCxnSpPr>
          <p:spPr>
            <a:xfrm>
              <a:off x="7467515" y="4243765"/>
              <a:ext cx="427976" cy="0"/>
            </a:xfrm>
            <a:prstGeom prst="line">
              <a:avLst/>
            </a:prstGeom>
            <a:ln w="12700" cap="rnd">
              <a:solidFill>
                <a:schemeClr val="bg1">
                  <a:lumMod val="65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id="{B6CE616E-E475-41BA-BFE3-59BC6852D82D}"/>
                </a:ext>
              </a:extLst>
            </p:cNvPr>
            <p:cNvCxnSpPr>
              <a:cxnSpLocks/>
            </p:cNvCxnSpPr>
            <p:nvPr/>
          </p:nvCxnSpPr>
          <p:spPr>
            <a:xfrm>
              <a:off x="7467515" y="3692542"/>
              <a:ext cx="431560" cy="0"/>
            </a:xfrm>
            <a:prstGeom prst="line">
              <a:avLst/>
            </a:prstGeom>
            <a:ln w="12700" cap="rnd">
              <a:solidFill>
                <a:srgbClr val="00C9EA"/>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658" name="Group 657">
              <a:extLst>
                <a:ext uri="{FF2B5EF4-FFF2-40B4-BE49-F238E27FC236}">
                  <a16:creationId xmlns:a16="http://schemas.microsoft.com/office/drawing/2014/main" id="{2797076F-8010-42AF-80D9-1E066B074216}"/>
                </a:ext>
              </a:extLst>
            </p:cNvPr>
            <p:cNvGrpSpPr/>
            <p:nvPr/>
          </p:nvGrpSpPr>
          <p:grpSpPr>
            <a:xfrm>
              <a:off x="4439433" y="3387876"/>
              <a:ext cx="1201320" cy="684621"/>
              <a:chOff x="4526788" y="3261775"/>
              <a:chExt cx="1201320" cy="684621"/>
            </a:xfrm>
          </p:grpSpPr>
          <p:sp>
            <p:nvSpPr>
              <p:cNvPr id="659" name="TextBox 658">
                <a:extLst>
                  <a:ext uri="{FF2B5EF4-FFF2-40B4-BE49-F238E27FC236}">
                    <a16:creationId xmlns:a16="http://schemas.microsoft.com/office/drawing/2014/main" id="{14AF43AD-B37B-4DB2-BAC1-1E1298F06AA0}"/>
                  </a:ext>
                </a:extLst>
              </p:cNvPr>
              <p:cNvSpPr txBox="1"/>
              <p:nvPr/>
            </p:nvSpPr>
            <p:spPr>
              <a:xfrm>
                <a:off x="4526788" y="3700175"/>
                <a:ext cx="1201320" cy="246221"/>
              </a:xfrm>
              <a:prstGeom prst="rect">
                <a:avLst/>
              </a:prstGeom>
              <a:noFill/>
            </p:spPr>
            <p:txBody>
              <a:bodyPr wrap="square" lIns="0" tIns="0" rIns="0" bIns="0" rtlCol="0">
                <a:spAutoFit/>
              </a:bodyPr>
              <a:lstStyle>
                <a:defPPr>
                  <a:defRPr lang="en-US"/>
                </a:defPPr>
                <a:lvl1pPr>
                  <a:defRPr sz="900">
                    <a:gradFill>
                      <a:gsLst>
                        <a:gs pos="2917">
                          <a:schemeClr val="tx1"/>
                        </a:gs>
                        <a:gs pos="30000">
                          <a:schemeClr val="tx1"/>
                        </a:gs>
                      </a:gsLst>
                      <a:lin ang="5400000" scaled="0"/>
                    </a:gradFill>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Azure Active Directory (AD) and B2B</a:t>
                </a:r>
              </a:p>
            </p:txBody>
          </p:sp>
          <p:pic>
            <p:nvPicPr>
              <p:cNvPr id="660" name="Graphic 659">
                <a:extLst>
                  <a:ext uri="{FF2B5EF4-FFF2-40B4-BE49-F238E27FC236}">
                    <a16:creationId xmlns:a16="http://schemas.microsoft.com/office/drawing/2014/main" id="{F2FA4271-31F1-430D-964A-1D6D5AB0AAE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4908335" y="3261775"/>
                <a:ext cx="438226" cy="438226"/>
              </a:xfrm>
              <a:prstGeom prst="rect">
                <a:avLst/>
              </a:prstGeom>
            </p:spPr>
          </p:pic>
        </p:grpSp>
        <p:grpSp>
          <p:nvGrpSpPr>
            <p:cNvPr id="661" name="Group 660">
              <a:extLst>
                <a:ext uri="{FF2B5EF4-FFF2-40B4-BE49-F238E27FC236}">
                  <a16:creationId xmlns:a16="http://schemas.microsoft.com/office/drawing/2014/main" id="{7369B0F0-95E1-47DB-9CFB-966FDD86989A}"/>
                </a:ext>
              </a:extLst>
            </p:cNvPr>
            <p:cNvGrpSpPr/>
            <p:nvPr/>
          </p:nvGrpSpPr>
          <p:grpSpPr>
            <a:xfrm>
              <a:off x="4564679" y="4192433"/>
              <a:ext cx="950829" cy="197042"/>
              <a:chOff x="4460768" y="4095730"/>
              <a:chExt cx="950829" cy="197042"/>
            </a:xfrm>
          </p:grpSpPr>
          <p:sp>
            <p:nvSpPr>
              <p:cNvPr id="662" name="Rectangle 661">
                <a:extLst>
                  <a:ext uri="{FF2B5EF4-FFF2-40B4-BE49-F238E27FC236}">
                    <a16:creationId xmlns:a16="http://schemas.microsoft.com/office/drawing/2014/main" id="{5EDAC011-AD4B-4DE2-8679-EF10EA55D969}"/>
                  </a:ext>
                </a:extLst>
              </p:cNvPr>
              <p:cNvSpPr/>
              <p:nvPr/>
            </p:nvSpPr>
            <p:spPr>
              <a:xfrm>
                <a:off x="4750115" y="4108106"/>
                <a:ext cx="661482" cy="184666"/>
              </a:xfrm>
              <a:prstGeom prst="rect">
                <a:avLst/>
              </a:prstGeom>
            </p:spPr>
            <p:txBody>
              <a:bodyPr wrap="square" lIns="0">
                <a:spAutoFit/>
              </a:bodyPr>
              <a:lstStyle/>
              <a:p>
                <a:pPr marL="0" marR="0" lvl="0" indent="0" algn="l" defTabSz="2194481"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0000">
                          <a:srgbClr val="FFFFFF">
                            <a:lumMod val="65000"/>
                          </a:srgbClr>
                        </a:gs>
                        <a:gs pos="100000">
                          <a:srgbClr val="FFFFFF">
                            <a:lumMod val="65000"/>
                          </a:srgbClr>
                        </a:gs>
                      </a:gsLst>
                      <a:lin ang="5400000" scaled="0"/>
                    </a:gradFill>
                    <a:effectLst/>
                    <a:uLnTx/>
                    <a:uFillTx/>
                    <a:latin typeface="Segoe UI Semibold"/>
                    <a:ea typeface="+mn-ea"/>
                    <a:cs typeface="Segoe UI Semibold" panose="020B0702040204020203" pitchFamily="34" charset="0"/>
                  </a:rPr>
                  <a:t>Active Directory</a:t>
                </a:r>
              </a:p>
            </p:txBody>
          </p:sp>
          <p:pic>
            <p:nvPicPr>
              <p:cNvPr id="663" name="Picture 662">
                <a:extLst>
                  <a:ext uri="{FF2B5EF4-FFF2-40B4-BE49-F238E27FC236}">
                    <a16:creationId xmlns:a16="http://schemas.microsoft.com/office/drawing/2014/main" id="{E39A05D7-641C-4C5B-BE90-566FBDB2813F}"/>
                  </a:ext>
                </a:extLst>
              </p:cNvPr>
              <p:cNvPicPr>
                <a:picLocks noChangeAspect="1"/>
              </p:cNvPicPr>
              <p:nvPr/>
            </p:nvPicPr>
            <p:blipFill>
              <a:blip r:embed="rId46" cstate="email">
                <a:alphaModFix/>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4460768" y="4095730"/>
                <a:ext cx="252114" cy="166892"/>
              </a:xfrm>
              <a:prstGeom prst="rect">
                <a:avLst/>
              </a:prstGeom>
            </p:spPr>
          </p:pic>
        </p:grpSp>
        <p:sp>
          <p:nvSpPr>
            <p:cNvPr id="680" name="Freeform: Shape 679">
              <a:extLst>
                <a:ext uri="{FF2B5EF4-FFF2-40B4-BE49-F238E27FC236}">
                  <a16:creationId xmlns:a16="http://schemas.microsoft.com/office/drawing/2014/main" id="{98CB333F-A2C7-4BC1-BB1E-8390B77235AB}"/>
                </a:ext>
              </a:extLst>
            </p:cNvPr>
            <p:cNvSpPr/>
            <p:nvPr/>
          </p:nvSpPr>
          <p:spPr bwMode="auto">
            <a:xfrm>
              <a:off x="7471627" y="3419191"/>
              <a:ext cx="423864" cy="677541"/>
            </a:xfrm>
            <a:custGeom>
              <a:avLst/>
              <a:gdLst>
                <a:gd name="connsiteX0" fmla="*/ 0 w 351898"/>
                <a:gd name="connsiteY0" fmla="*/ 14872 h 695882"/>
                <a:gd name="connsiteX1" fmla="*/ 63982 w 351898"/>
                <a:gd name="connsiteY1" fmla="*/ 12206 h 695882"/>
                <a:gd name="connsiteX2" fmla="*/ 114633 w 351898"/>
                <a:gd name="connsiteY2" fmla="*/ 60192 h 695882"/>
                <a:gd name="connsiteX3" fmla="*/ 109302 w 351898"/>
                <a:gd name="connsiteY3" fmla="*/ 633359 h 695882"/>
                <a:gd name="connsiteX4" fmla="*/ 151956 w 351898"/>
                <a:gd name="connsiteY4" fmla="*/ 686676 h 695882"/>
                <a:gd name="connsiteX5" fmla="*/ 351898 w 351898"/>
                <a:gd name="connsiteY5" fmla="*/ 686676 h 695882"/>
                <a:gd name="connsiteX0" fmla="*/ 0 w 351898"/>
                <a:gd name="connsiteY0" fmla="*/ 16790 h 697800"/>
                <a:gd name="connsiteX1" fmla="*/ 63982 w 351898"/>
                <a:gd name="connsiteY1" fmla="*/ 14124 h 697800"/>
                <a:gd name="connsiteX2" fmla="*/ 114633 w 351898"/>
                <a:gd name="connsiteY2" fmla="*/ 62110 h 697800"/>
                <a:gd name="connsiteX3" fmla="*/ 109302 w 351898"/>
                <a:gd name="connsiteY3" fmla="*/ 635277 h 697800"/>
                <a:gd name="connsiteX4" fmla="*/ 151956 w 351898"/>
                <a:gd name="connsiteY4" fmla="*/ 688594 h 697800"/>
                <a:gd name="connsiteX5" fmla="*/ 351898 w 351898"/>
                <a:gd name="connsiteY5" fmla="*/ 688594 h 697800"/>
                <a:gd name="connsiteX0" fmla="*/ 0 w 351898"/>
                <a:gd name="connsiteY0" fmla="*/ 6492 h 687502"/>
                <a:gd name="connsiteX1" fmla="*/ 63982 w 351898"/>
                <a:gd name="connsiteY1" fmla="*/ 3826 h 687502"/>
                <a:gd name="connsiteX2" fmla="*/ 114633 w 351898"/>
                <a:gd name="connsiteY2" fmla="*/ 51812 h 687502"/>
                <a:gd name="connsiteX3" fmla="*/ 109302 w 351898"/>
                <a:gd name="connsiteY3" fmla="*/ 624979 h 687502"/>
                <a:gd name="connsiteX4" fmla="*/ 151956 w 351898"/>
                <a:gd name="connsiteY4" fmla="*/ 678296 h 687502"/>
                <a:gd name="connsiteX5" fmla="*/ 351898 w 351898"/>
                <a:gd name="connsiteY5" fmla="*/ 678296 h 687502"/>
                <a:gd name="connsiteX0" fmla="*/ 0 w 351898"/>
                <a:gd name="connsiteY0" fmla="*/ 7017 h 687567"/>
                <a:gd name="connsiteX1" fmla="*/ 63982 w 351898"/>
                <a:gd name="connsiteY1" fmla="*/ 4351 h 687567"/>
                <a:gd name="connsiteX2" fmla="*/ 114633 w 351898"/>
                <a:gd name="connsiteY2" fmla="*/ 59481 h 687567"/>
                <a:gd name="connsiteX3" fmla="*/ 109302 w 351898"/>
                <a:gd name="connsiteY3" fmla="*/ 625504 h 687567"/>
                <a:gd name="connsiteX4" fmla="*/ 151956 w 351898"/>
                <a:gd name="connsiteY4" fmla="*/ 678821 h 687567"/>
                <a:gd name="connsiteX5" fmla="*/ 351898 w 351898"/>
                <a:gd name="connsiteY5" fmla="*/ 678821 h 687567"/>
                <a:gd name="connsiteX0" fmla="*/ 0 w 351898"/>
                <a:gd name="connsiteY0" fmla="*/ 2963 h 683513"/>
                <a:gd name="connsiteX1" fmla="*/ 63982 w 351898"/>
                <a:gd name="connsiteY1" fmla="*/ 297 h 683513"/>
                <a:gd name="connsiteX2" fmla="*/ 114633 w 351898"/>
                <a:gd name="connsiteY2" fmla="*/ 55427 h 683513"/>
                <a:gd name="connsiteX3" fmla="*/ 109302 w 351898"/>
                <a:gd name="connsiteY3" fmla="*/ 621450 h 683513"/>
                <a:gd name="connsiteX4" fmla="*/ 151956 w 351898"/>
                <a:gd name="connsiteY4" fmla="*/ 674767 h 683513"/>
                <a:gd name="connsiteX5" fmla="*/ 351898 w 351898"/>
                <a:gd name="connsiteY5" fmla="*/ 674767 h 683513"/>
                <a:gd name="connsiteX0" fmla="*/ 0 w 351898"/>
                <a:gd name="connsiteY0" fmla="*/ 12885 h 693435"/>
                <a:gd name="connsiteX1" fmla="*/ 61601 w 351898"/>
                <a:gd name="connsiteY1" fmla="*/ 12600 h 693435"/>
                <a:gd name="connsiteX2" fmla="*/ 114633 w 351898"/>
                <a:gd name="connsiteY2" fmla="*/ 65349 h 693435"/>
                <a:gd name="connsiteX3" fmla="*/ 109302 w 351898"/>
                <a:gd name="connsiteY3" fmla="*/ 631372 h 693435"/>
                <a:gd name="connsiteX4" fmla="*/ 151956 w 351898"/>
                <a:gd name="connsiteY4" fmla="*/ 684689 h 693435"/>
                <a:gd name="connsiteX5" fmla="*/ 351898 w 351898"/>
                <a:gd name="connsiteY5" fmla="*/ 684689 h 693435"/>
                <a:gd name="connsiteX0" fmla="*/ 0 w 351898"/>
                <a:gd name="connsiteY0" fmla="*/ 12885 h 693435"/>
                <a:gd name="connsiteX1" fmla="*/ 61601 w 351898"/>
                <a:gd name="connsiteY1" fmla="*/ 12600 h 693435"/>
                <a:gd name="connsiteX2" fmla="*/ 114633 w 351898"/>
                <a:gd name="connsiteY2" fmla="*/ 65349 h 693435"/>
                <a:gd name="connsiteX3" fmla="*/ 109302 w 351898"/>
                <a:gd name="connsiteY3" fmla="*/ 631372 h 693435"/>
                <a:gd name="connsiteX4" fmla="*/ 151956 w 351898"/>
                <a:gd name="connsiteY4" fmla="*/ 684689 h 693435"/>
                <a:gd name="connsiteX5" fmla="*/ 351898 w 351898"/>
                <a:gd name="connsiteY5" fmla="*/ 684689 h 693435"/>
                <a:gd name="connsiteX0" fmla="*/ 0 w 351898"/>
                <a:gd name="connsiteY0" fmla="*/ 2175 h 682725"/>
                <a:gd name="connsiteX1" fmla="*/ 61601 w 351898"/>
                <a:gd name="connsiteY1" fmla="*/ 1890 h 682725"/>
                <a:gd name="connsiteX2" fmla="*/ 114633 w 351898"/>
                <a:gd name="connsiteY2" fmla="*/ 54639 h 682725"/>
                <a:gd name="connsiteX3" fmla="*/ 109302 w 351898"/>
                <a:gd name="connsiteY3" fmla="*/ 620662 h 682725"/>
                <a:gd name="connsiteX4" fmla="*/ 151956 w 351898"/>
                <a:gd name="connsiteY4" fmla="*/ 673979 h 682725"/>
                <a:gd name="connsiteX5" fmla="*/ 351898 w 351898"/>
                <a:gd name="connsiteY5" fmla="*/ 673979 h 682725"/>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620662 h 677928"/>
                <a:gd name="connsiteX4" fmla="*/ 151956 w 351898"/>
                <a:gd name="connsiteY4" fmla="*/ 673979 h 677928"/>
                <a:gd name="connsiteX5" fmla="*/ 351898 w 351898"/>
                <a:gd name="connsiteY5" fmla="*/ 673979 h 677928"/>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620662 h 677928"/>
                <a:gd name="connsiteX4" fmla="*/ 151956 w 351898"/>
                <a:gd name="connsiteY4" fmla="*/ 673979 h 677928"/>
                <a:gd name="connsiteX5" fmla="*/ 351898 w 351898"/>
                <a:gd name="connsiteY5" fmla="*/ 673979 h 677928"/>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620662 h 677928"/>
                <a:gd name="connsiteX4" fmla="*/ 151956 w 351898"/>
                <a:gd name="connsiteY4" fmla="*/ 673979 h 677928"/>
                <a:gd name="connsiteX5" fmla="*/ 351898 w 351898"/>
                <a:gd name="connsiteY5" fmla="*/ 673979 h 677928"/>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596850 h 677928"/>
                <a:gd name="connsiteX4" fmla="*/ 151956 w 351898"/>
                <a:gd name="connsiteY4" fmla="*/ 673979 h 677928"/>
                <a:gd name="connsiteX5" fmla="*/ 351898 w 351898"/>
                <a:gd name="connsiteY5" fmla="*/ 673979 h 677928"/>
                <a:gd name="connsiteX0" fmla="*/ 0 w 351898"/>
                <a:gd name="connsiteY0" fmla="*/ 2175 h 674753"/>
                <a:gd name="connsiteX1" fmla="*/ 61601 w 351898"/>
                <a:gd name="connsiteY1" fmla="*/ 1890 h 674753"/>
                <a:gd name="connsiteX2" fmla="*/ 114633 w 351898"/>
                <a:gd name="connsiteY2" fmla="*/ 54639 h 674753"/>
                <a:gd name="connsiteX3" fmla="*/ 109302 w 351898"/>
                <a:gd name="connsiteY3" fmla="*/ 596850 h 674753"/>
                <a:gd name="connsiteX4" fmla="*/ 151956 w 351898"/>
                <a:gd name="connsiteY4" fmla="*/ 673979 h 674753"/>
                <a:gd name="connsiteX5" fmla="*/ 351898 w 351898"/>
                <a:gd name="connsiteY5" fmla="*/ 673979 h 674753"/>
                <a:gd name="connsiteX0" fmla="*/ 0 w 351898"/>
                <a:gd name="connsiteY0" fmla="*/ 2175 h 679037"/>
                <a:gd name="connsiteX1" fmla="*/ 61601 w 351898"/>
                <a:gd name="connsiteY1" fmla="*/ 1890 h 679037"/>
                <a:gd name="connsiteX2" fmla="*/ 114633 w 351898"/>
                <a:gd name="connsiteY2" fmla="*/ 54639 h 679037"/>
                <a:gd name="connsiteX3" fmla="*/ 109302 w 351898"/>
                <a:gd name="connsiteY3" fmla="*/ 596850 h 679037"/>
                <a:gd name="connsiteX4" fmla="*/ 154338 w 351898"/>
                <a:gd name="connsiteY4" fmla="*/ 678741 h 679037"/>
                <a:gd name="connsiteX5" fmla="*/ 351898 w 351898"/>
                <a:gd name="connsiteY5" fmla="*/ 673979 h 679037"/>
                <a:gd name="connsiteX0" fmla="*/ 0 w 351898"/>
                <a:gd name="connsiteY0" fmla="*/ 308 h 677170"/>
                <a:gd name="connsiteX1" fmla="*/ 61601 w 351898"/>
                <a:gd name="connsiteY1" fmla="*/ 23 h 677170"/>
                <a:gd name="connsiteX2" fmla="*/ 114633 w 351898"/>
                <a:gd name="connsiteY2" fmla="*/ 52772 h 677170"/>
                <a:gd name="connsiteX3" fmla="*/ 109302 w 351898"/>
                <a:gd name="connsiteY3" fmla="*/ 594983 h 677170"/>
                <a:gd name="connsiteX4" fmla="*/ 154338 w 351898"/>
                <a:gd name="connsiteY4" fmla="*/ 676874 h 677170"/>
                <a:gd name="connsiteX5" fmla="*/ 351898 w 351898"/>
                <a:gd name="connsiteY5" fmla="*/ 672112 h 677170"/>
                <a:gd name="connsiteX0" fmla="*/ 0 w 351898"/>
                <a:gd name="connsiteY0" fmla="*/ 679 h 677541"/>
                <a:gd name="connsiteX1" fmla="*/ 61601 w 351898"/>
                <a:gd name="connsiteY1" fmla="*/ 394 h 677541"/>
                <a:gd name="connsiteX2" fmla="*/ 114633 w 351898"/>
                <a:gd name="connsiteY2" fmla="*/ 53143 h 677541"/>
                <a:gd name="connsiteX3" fmla="*/ 109302 w 351898"/>
                <a:gd name="connsiteY3" fmla="*/ 595354 h 677541"/>
                <a:gd name="connsiteX4" fmla="*/ 154338 w 351898"/>
                <a:gd name="connsiteY4" fmla="*/ 677245 h 677541"/>
                <a:gd name="connsiteX5" fmla="*/ 351898 w 351898"/>
                <a:gd name="connsiteY5" fmla="*/ 672483 h 67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898" h="677541">
                  <a:moveTo>
                    <a:pt x="0" y="679"/>
                  </a:moveTo>
                  <a:cubicBezTo>
                    <a:pt x="27200" y="2713"/>
                    <a:pt x="30590" y="-1206"/>
                    <a:pt x="61601" y="394"/>
                  </a:cubicBezTo>
                  <a:cubicBezTo>
                    <a:pt x="92612" y="1994"/>
                    <a:pt x="113827" y="19070"/>
                    <a:pt x="114633" y="53143"/>
                  </a:cubicBezTo>
                  <a:cubicBezTo>
                    <a:pt x="122583" y="156272"/>
                    <a:pt x="110225" y="532612"/>
                    <a:pt x="109302" y="595354"/>
                  </a:cubicBezTo>
                  <a:cubicBezTo>
                    <a:pt x="105998" y="646190"/>
                    <a:pt x="113905" y="668359"/>
                    <a:pt x="154338" y="677245"/>
                  </a:cubicBezTo>
                  <a:cubicBezTo>
                    <a:pt x="197152" y="678987"/>
                    <a:pt x="351898" y="672483"/>
                    <a:pt x="351898" y="672483"/>
                  </a:cubicBezTo>
                </a:path>
              </a:pathLst>
            </a:custGeom>
            <a:ln w="12700" cap="rnd">
              <a:solidFill>
                <a:srgbClr val="1996AB"/>
              </a:solidFill>
              <a:prstDash val="solid"/>
              <a:headEnd type="none" w="lg"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683" name="Straight Connector 682">
              <a:extLst>
                <a:ext uri="{FF2B5EF4-FFF2-40B4-BE49-F238E27FC236}">
                  <a16:creationId xmlns:a16="http://schemas.microsoft.com/office/drawing/2014/main" id="{CE4F2187-57F8-4E3D-9046-762D2C53A5CE}"/>
                </a:ext>
              </a:extLst>
            </p:cNvPr>
            <p:cNvCxnSpPr>
              <a:cxnSpLocks/>
            </p:cNvCxnSpPr>
            <p:nvPr/>
          </p:nvCxnSpPr>
          <p:spPr>
            <a:xfrm>
              <a:off x="9014799" y="4133405"/>
              <a:ext cx="349632" cy="0"/>
            </a:xfrm>
            <a:prstGeom prst="line">
              <a:avLst/>
            </a:prstGeom>
            <a:ln w="12700" cap="rnd">
              <a:solidFill>
                <a:schemeClr val="bg1">
                  <a:lumMod val="75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684" name="Rectangle: Rounded Corners 430">
              <a:extLst>
                <a:ext uri="{FF2B5EF4-FFF2-40B4-BE49-F238E27FC236}">
                  <a16:creationId xmlns:a16="http://schemas.microsoft.com/office/drawing/2014/main" id="{0D18CF3B-CE50-42D7-8A8A-67B17CEC655D}"/>
                </a:ext>
              </a:extLst>
            </p:cNvPr>
            <p:cNvSpPr/>
            <p:nvPr/>
          </p:nvSpPr>
          <p:spPr bwMode="auto">
            <a:xfrm rot="10800000" flipH="1">
              <a:off x="9208391" y="3788451"/>
              <a:ext cx="169549" cy="216283"/>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10236 w 188085"/>
                <a:gd name="connsiteY0" fmla="*/ 275479 h 275479"/>
                <a:gd name="connsiteX1" fmla="*/ 0 w 188085"/>
                <a:gd name="connsiteY1" fmla="*/ 54368 h 275479"/>
                <a:gd name="connsiteX2" fmla="*/ 53010 w 188085"/>
                <a:gd name="connsiteY2" fmla="*/ 1358 h 275479"/>
                <a:gd name="connsiteX3" fmla="*/ 188085 w 188085"/>
                <a:gd name="connsiteY3" fmla="*/ 126 h 275479"/>
                <a:gd name="connsiteX0" fmla="*/ 404 w 188085"/>
                <a:gd name="connsiteY0" fmla="*/ 292076 h 292076"/>
                <a:gd name="connsiteX1" fmla="*/ 0 w 188085"/>
                <a:gd name="connsiteY1" fmla="*/ 54368 h 292076"/>
                <a:gd name="connsiteX2" fmla="*/ 53010 w 188085"/>
                <a:gd name="connsiteY2" fmla="*/ 1358 h 292076"/>
                <a:gd name="connsiteX3" fmla="*/ 188085 w 188085"/>
                <a:gd name="connsiteY3" fmla="*/ 126 h 292076"/>
              </a:gdLst>
              <a:ahLst/>
              <a:cxnLst>
                <a:cxn ang="0">
                  <a:pos x="connsiteX0" y="connsiteY0"/>
                </a:cxn>
                <a:cxn ang="0">
                  <a:pos x="connsiteX1" y="connsiteY1"/>
                </a:cxn>
                <a:cxn ang="0">
                  <a:pos x="connsiteX2" y="connsiteY2"/>
                </a:cxn>
                <a:cxn ang="0">
                  <a:pos x="connsiteX3" y="connsiteY3"/>
                </a:cxn>
              </a:cxnLst>
              <a:rect l="l" t="t" r="r" b="b"/>
              <a:pathLst>
                <a:path w="188085" h="292076">
                  <a:moveTo>
                    <a:pt x="404" y="292076"/>
                  </a:moveTo>
                  <a:cubicBezTo>
                    <a:pt x="269" y="212840"/>
                    <a:pt x="135" y="133604"/>
                    <a:pt x="0" y="54368"/>
                  </a:cubicBezTo>
                  <a:cubicBezTo>
                    <a:pt x="0" y="25091"/>
                    <a:pt x="23733" y="1358"/>
                    <a:pt x="53010" y="1358"/>
                  </a:cubicBezTo>
                  <a:cubicBezTo>
                    <a:pt x="128743" y="2085"/>
                    <a:pt x="112352" y="-601"/>
                    <a:pt x="188085" y="126"/>
                  </a:cubicBezTo>
                </a:path>
              </a:pathLst>
            </a:custGeom>
            <a:ln w="12700" cap="sq">
              <a:solidFill>
                <a:schemeClr val="bg1"/>
              </a:solidFill>
              <a:prstDash val="sysDot"/>
              <a:headEnd type="none" w="lg"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85" name="Rectangle: Rounded Corners 430">
              <a:extLst>
                <a:ext uri="{FF2B5EF4-FFF2-40B4-BE49-F238E27FC236}">
                  <a16:creationId xmlns:a16="http://schemas.microsoft.com/office/drawing/2014/main" id="{369AFAA1-298B-471D-964B-65D4120E7F9F}"/>
                </a:ext>
              </a:extLst>
            </p:cNvPr>
            <p:cNvSpPr/>
            <p:nvPr/>
          </p:nvSpPr>
          <p:spPr bwMode="auto">
            <a:xfrm rot="10800000" flipH="1">
              <a:off x="9208391" y="3574242"/>
              <a:ext cx="291420" cy="251604"/>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0 w 168942"/>
                <a:gd name="connsiteY0" fmla="*/ 861409 h 861409"/>
                <a:gd name="connsiteX1" fmla="*/ 0 w 168942"/>
                <a:gd name="connsiteY1" fmla="*/ 59741 h 861409"/>
                <a:gd name="connsiteX2" fmla="*/ 53010 w 168942"/>
                <a:gd name="connsiteY2" fmla="*/ 6731 h 861409"/>
                <a:gd name="connsiteX3" fmla="*/ 168942 w 168942"/>
                <a:gd name="connsiteY3" fmla="*/ 46 h 861409"/>
                <a:gd name="connsiteX0" fmla="*/ 0 w 162106"/>
                <a:gd name="connsiteY0" fmla="*/ 856036 h 856036"/>
                <a:gd name="connsiteX1" fmla="*/ 0 w 162106"/>
                <a:gd name="connsiteY1" fmla="*/ 54368 h 856036"/>
                <a:gd name="connsiteX2" fmla="*/ 53010 w 162106"/>
                <a:gd name="connsiteY2" fmla="*/ 1358 h 856036"/>
                <a:gd name="connsiteX3" fmla="*/ 162106 w 162106"/>
                <a:gd name="connsiteY3" fmla="*/ 127 h 856036"/>
                <a:gd name="connsiteX0" fmla="*/ 0 w 162106"/>
                <a:gd name="connsiteY0" fmla="*/ 856036 h 856036"/>
                <a:gd name="connsiteX1" fmla="*/ 0 w 162106"/>
                <a:gd name="connsiteY1" fmla="*/ 54368 h 856036"/>
                <a:gd name="connsiteX2" fmla="*/ 44806 w 162106"/>
                <a:gd name="connsiteY2" fmla="*/ 1358 h 856036"/>
                <a:gd name="connsiteX3" fmla="*/ 162106 w 162106"/>
                <a:gd name="connsiteY3" fmla="*/ 127 h 856036"/>
                <a:gd name="connsiteX0" fmla="*/ 0 w 162106"/>
                <a:gd name="connsiteY0" fmla="*/ 856036 h 856036"/>
                <a:gd name="connsiteX1" fmla="*/ 1367 w 162106"/>
                <a:gd name="connsiteY1" fmla="*/ 141620 h 856036"/>
                <a:gd name="connsiteX2" fmla="*/ 44806 w 162106"/>
                <a:gd name="connsiteY2" fmla="*/ 1358 h 856036"/>
                <a:gd name="connsiteX3" fmla="*/ 162106 w 162106"/>
                <a:gd name="connsiteY3" fmla="*/ 127 h 856036"/>
              </a:gdLst>
              <a:ahLst/>
              <a:cxnLst>
                <a:cxn ang="0">
                  <a:pos x="connsiteX0" y="connsiteY0"/>
                </a:cxn>
                <a:cxn ang="0">
                  <a:pos x="connsiteX1" y="connsiteY1"/>
                </a:cxn>
                <a:cxn ang="0">
                  <a:pos x="connsiteX2" y="connsiteY2"/>
                </a:cxn>
                <a:cxn ang="0">
                  <a:pos x="connsiteX3" y="connsiteY3"/>
                </a:cxn>
              </a:cxnLst>
              <a:rect l="l" t="t" r="r" b="b"/>
              <a:pathLst>
                <a:path w="162106" h="856036">
                  <a:moveTo>
                    <a:pt x="0" y="856036"/>
                  </a:moveTo>
                  <a:cubicBezTo>
                    <a:pt x="456" y="617897"/>
                    <a:pt x="911" y="379759"/>
                    <a:pt x="1367" y="141620"/>
                  </a:cubicBezTo>
                  <a:cubicBezTo>
                    <a:pt x="1367" y="112343"/>
                    <a:pt x="15529" y="1358"/>
                    <a:pt x="44806" y="1358"/>
                  </a:cubicBezTo>
                  <a:cubicBezTo>
                    <a:pt x="120539" y="2085"/>
                    <a:pt x="86373" y="-600"/>
                    <a:pt x="162106" y="127"/>
                  </a:cubicBezTo>
                </a:path>
              </a:pathLst>
            </a:custGeom>
            <a:ln w="12700" cap="sq">
              <a:solidFill>
                <a:schemeClr val="bg1"/>
              </a:solidFill>
              <a:prstDash val="sysDot"/>
              <a:headEnd type="none" w="lg"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86" name="Straight Connector 685">
              <a:extLst>
                <a:ext uri="{FF2B5EF4-FFF2-40B4-BE49-F238E27FC236}">
                  <a16:creationId xmlns:a16="http://schemas.microsoft.com/office/drawing/2014/main" id="{177660EB-3EA5-4CDB-9B82-C233357EB165}"/>
                </a:ext>
              </a:extLst>
            </p:cNvPr>
            <p:cNvCxnSpPr>
              <a:cxnSpLocks/>
            </p:cNvCxnSpPr>
            <p:nvPr/>
          </p:nvCxnSpPr>
          <p:spPr>
            <a:xfrm>
              <a:off x="9005021" y="3696923"/>
              <a:ext cx="494790" cy="0"/>
            </a:xfrm>
            <a:prstGeom prst="line">
              <a:avLst/>
            </a:prstGeom>
            <a:ln w="12700" cap="rnd">
              <a:solidFill>
                <a:schemeClr val="bg1">
                  <a:lumMod val="75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7070F594-A3AD-4634-96EA-E314AADE223A}"/>
                </a:ext>
              </a:extLst>
            </p:cNvPr>
            <p:cNvCxnSpPr>
              <a:cxnSpLocks/>
            </p:cNvCxnSpPr>
            <p:nvPr/>
          </p:nvCxnSpPr>
          <p:spPr>
            <a:xfrm>
              <a:off x="9016744" y="4374620"/>
              <a:ext cx="1261684" cy="0"/>
            </a:xfrm>
            <a:prstGeom prst="line">
              <a:avLst/>
            </a:prstGeom>
            <a:ln w="12700" cap="rnd">
              <a:solidFill>
                <a:schemeClr val="bg1">
                  <a:lumMod val="75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688" name="Rectangle 687">
              <a:hlinkClick r:id="rId47" tooltip="End to end solution to secure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986F46E6-DACD-4A35-8DE4-D9687B2341F7}"/>
                </a:ext>
              </a:extLst>
            </p:cNvPr>
            <p:cNvSpPr/>
            <p:nvPr/>
          </p:nvSpPr>
          <p:spPr>
            <a:xfrm>
              <a:off x="10315154" y="4218499"/>
              <a:ext cx="702220" cy="146304"/>
            </a:xfrm>
            <a:prstGeom prst="rect">
              <a:avLst/>
            </a:prstGeom>
            <a:solidFill>
              <a:schemeClr val="accent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10312" tIns="219456" rIns="45720" bIns="219456" rtlCol="0" anchor="ctr">
              <a:noAutofit/>
            </a:bodyPr>
            <a:lstStyle/>
            <a:p>
              <a:pPr marL="0" marR="0" lvl="0" indent="0" algn="l" defTabSz="914367" rtl="0" eaLnBrk="1" fontAlgn="base" latinLnBrk="0" hangingPunct="1">
                <a:lnSpc>
                  <a:spcPct val="100000"/>
                </a:lnSpc>
                <a:spcBef>
                  <a:spcPts val="0"/>
                </a:spcBef>
                <a:spcAft>
                  <a:spcPts val="1440"/>
                </a:spcAft>
                <a:buClrTx/>
                <a:buSzTx/>
                <a:buFontTx/>
                <a:buNone/>
                <a:tabLst/>
                <a:defRPr/>
              </a:pPr>
              <a:r>
                <a:rPr kumimoji="0" lang="en-US" sz="500" b="0" i="0" u="none" strike="noStrike" kern="1200" cap="none" spc="0" normalizeH="0" baseline="0" noProof="0">
                  <a:ln>
                    <a:noFill/>
                  </a:ln>
                  <a:gradFill>
                    <a:gsLst>
                      <a:gs pos="93000">
                        <a:srgbClr val="FFFFFF"/>
                      </a:gs>
                      <a:gs pos="0">
                        <a:srgbClr val="FFFFFF"/>
                      </a:gs>
                    </a:gsLst>
                    <a:lin ang="4800000" scaled="0"/>
                  </a:gradFill>
                  <a:effectLst/>
                  <a:uLnTx/>
                  <a:uFillTx/>
                  <a:latin typeface="Segoe UI Semibold"/>
                  <a:ea typeface="+mn-ea"/>
                  <a:cs typeface="Segoe UI" panose="020B0502040204020203" pitchFamily="34" charset="0"/>
                </a:rPr>
                <a:t>Azure Sphere</a:t>
              </a:r>
            </a:p>
          </p:txBody>
        </p:sp>
        <p:sp>
          <p:nvSpPr>
            <p:cNvPr id="689" name="Rectangle 688">
              <a:extLst>
                <a:ext uri="{FF2B5EF4-FFF2-40B4-BE49-F238E27FC236}">
                  <a16:creationId xmlns:a16="http://schemas.microsoft.com/office/drawing/2014/main" id="{79B9E84C-4481-487F-BFD0-FFD96B681251}"/>
                </a:ext>
              </a:extLst>
            </p:cNvPr>
            <p:cNvSpPr/>
            <p:nvPr/>
          </p:nvSpPr>
          <p:spPr>
            <a:xfrm>
              <a:off x="10315154" y="4380332"/>
              <a:ext cx="702220" cy="146304"/>
            </a:xfrm>
            <a:prstGeom prst="rect">
              <a:avLst/>
            </a:prstGeom>
            <a:solidFill>
              <a:schemeClr val="tx1">
                <a:lumMod val="90000"/>
                <a:lumOff val="10000"/>
              </a:schemeClr>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10312" tIns="219456" rIns="45720" bIns="219456" rtlCol="0" anchor="ctr">
              <a:noAutofit/>
            </a:bodyPr>
            <a:lstStyle/>
            <a:p>
              <a:pPr marL="0" marR="0" lvl="0" indent="0" algn="l" defTabSz="914367" rtl="0" eaLnBrk="1" fontAlgn="base" latinLnBrk="0" hangingPunct="1">
                <a:lnSpc>
                  <a:spcPct val="100000"/>
                </a:lnSpc>
                <a:spcBef>
                  <a:spcPts val="0"/>
                </a:spcBef>
                <a:spcAft>
                  <a:spcPts val="1440"/>
                </a:spcAft>
                <a:buClrTx/>
                <a:buSzTx/>
                <a:buFontTx/>
                <a:buNone/>
                <a:tabLst/>
                <a:defRPr/>
              </a:pPr>
              <a:r>
                <a:rPr kumimoji="0" lang="en-US" sz="500" b="0" i="0" u="none" strike="noStrike" kern="1200" cap="none" spc="0" normalizeH="0" baseline="0" noProof="0">
                  <a:ln>
                    <a:noFill/>
                  </a:ln>
                  <a:gradFill>
                    <a:gsLst>
                      <a:gs pos="93000">
                        <a:srgbClr val="FFFFFF"/>
                      </a:gs>
                      <a:gs pos="0">
                        <a:srgbClr val="FFFFFF"/>
                      </a:gs>
                    </a:gsLst>
                    <a:lin ang="4800000" scaled="0"/>
                  </a:gradFill>
                  <a:effectLst/>
                  <a:uLnTx/>
                  <a:uFillTx/>
                  <a:latin typeface="Segoe UI Semibold"/>
                  <a:ea typeface="+mn-ea"/>
                  <a:cs typeface="Segoe UI" panose="020B0502040204020203" pitchFamily="34" charset="0"/>
                </a:rPr>
                <a:t>Existing/Other</a:t>
              </a:r>
            </a:p>
          </p:txBody>
        </p:sp>
        <p:grpSp>
          <p:nvGrpSpPr>
            <p:cNvPr id="690" name="Group 4">
              <a:extLst>
                <a:ext uri="{FF2B5EF4-FFF2-40B4-BE49-F238E27FC236}">
                  <a16:creationId xmlns:a16="http://schemas.microsoft.com/office/drawing/2014/main" id="{29111BFB-8EF3-4D66-B00A-3939A888BBCB}"/>
                </a:ext>
              </a:extLst>
            </p:cNvPr>
            <p:cNvGrpSpPr>
              <a:grpSpLocks noChangeAspect="1"/>
            </p:cNvGrpSpPr>
            <p:nvPr/>
          </p:nvGrpSpPr>
          <p:grpSpPr bwMode="auto">
            <a:xfrm flipV="1">
              <a:off x="10313567" y="4276813"/>
              <a:ext cx="188668" cy="193384"/>
              <a:chOff x="6851" y="3217"/>
              <a:chExt cx="280" cy="287"/>
            </a:xfrm>
            <a:solidFill>
              <a:schemeClr val="bg1"/>
            </a:solidFill>
          </p:grpSpPr>
          <p:sp>
            <p:nvSpPr>
              <p:cNvPr id="691" name="Line 5">
                <a:extLst>
                  <a:ext uri="{FF2B5EF4-FFF2-40B4-BE49-F238E27FC236}">
                    <a16:creationId xmlns:a16="http://schemas.microsoft.com/office/drawing/2014/main" id="{5B0BDB6D-E48F-415F-9D8B-134D530EFB1F}"/>
                  </a:ext>
                </a:extLst>
              </p:cNvPr>
              <p:cNvSpPr>
                <a:spLocks noChangeShapeType="1"/>
              </p:cNvSpPr>
              <p:nvPr/>
            </p:nvSpPr>
            <p:spPr bwMode="auto">
              <a:xfrm flipH="1" flipV="1">
                <a:off x="6900" y="3266"/>
                <a:ext cx="184" cy="189"/>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2" name="Line 6">
                <a:extLst>
                  <a:ext uri="{FF2B5EF4-FFF2-40B4-BE49-F238E27FC236}">
                    <a16:creationId xmlns:a16="http://schemas.microsoft.com/office/drawing/2014/main" id="{6CCA79B4-6A3B-4BD9-BF03-B63B3827D5B3}"/>
                  </a:ext>
                </a:extLst>
              </p:cNvPr>
              <p:cNvSpPr>
                <a:spLocks noChangeShapeType="1"/>
              </p:cNvSpPr>
              <p:nvPr/>
            </p:nvSpPr>
            <p:spPr bwMode="auto">
              <a:xfrm flipV="1">
                <a:off x="6993" y="3231"/>
                <a:ext cx="0" cy="259"/>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3" name="Line 7">
                <a:extLst>
                  <a:ext uri="{FF2B5EF4-FFF2-40B4-BE49-F238E27FC236}">
                    <a16:creationId xmlns:a16="http://schemas.microsoft.com/office/drawing/2014/main" id="{ADFD1807-F8F6-4F05-BDE5-E42651D6F972}"/>
                  </a:ext>
                </a:extLst>
              </p:cNvPr>
              <p:cNvSpPr>
                <a:spLocks noChangeShapeType="1"/>
              </p:cNvSpPr>
              <p:nvPr/>
            </p:nvSpPr>
            <p:spPr bwMode="auto">
              <a:xfrm flipH="1">
                <a:off x="6900" y="3268"/>
                <a:ext cx="184" cy="187"/>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4" name="Line 13">
                <a:extLst>
                  <a:ext uri="{FF2B5EF4-FFF2-40B4-BE49-F238E27FC236}">
                    <a16:creationId xmlns:a16="http://schemas.microsoft.com/office/drawing/2014/main" id="{B80327E4-6929-40C5-95E7-E64324DDFA0E}"/>
                  </a:ext>
                </a:extLst>
              </p:cNvPr>
              <p:cNvSpPr>
                <a:spLocks noChangeShapeType="1"/>
              </p:cNvSpPr>
              <p:nvPr/>
            </p:nvSpPr>
            <p:spPr bwMode="auto">
              <a:xfrm>
                <a:off x="6865" y="3362"/>
                <a:ext cx="254" cy="0"/>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5" name="Freeform 8">
                <a:extLst>
                  <a:ext uri="{FF2B5EF4-FFF2-40B4-BE49-F238E27FC236}">
                    <a16:creationId xmlns:a16="http://schemas.microsoft.com/office/drawing/2014/main" id="{F67ACB85-7821-4062-826E-C4AD14D89DA2}"/>
                  </a:ext>
                </a:extLst>
              </p:cNvPr>
              <p:cNvSpPr>
                <a:spLocks/>
              </p:cNvSpPr>
              <p:nvPr/>
            </p:nvSpPr>
            <p:spPr bwMode="auto">
              <a:xfrm>
                <a:off x="6965" y="3334"/>
                <a:ext cx="52" cy="53"/>
              </a:xfrm>
              <a:custGeom>
                <a:avLst/>
                <a:gdLst>
                  <a:gd name="T0" fmla="*/ 30 w 30"/>
                  <a:gd name="T1" fmla="*/ 15 h 30"/>
                  <a:gd name="T2" fmla="*/ 15 w 30"/>
                  <a:gd name="T3" fmla="*/ 30 h 30"/>
                  <a:gd name="T4" fmla="*/ 0 w 30"/>
                  <a:gd name="T5" fmla="*/ 15 h 30"/>
                  <a:gd name="T6" fmla="*/ 15 w 30"/>
                  <a:gd name="T7" fmla="*/ 0 h 30"/>
                  <a:gd name="T8" fmla="*/ 30 w 30"/>
                  <a:gd name="T9" fmla="*/ 15 h 30"/>
                </a:gdLst>
                <a:ahLst/>
                <a:cxnLst>
                  <a:cxn ang="0">
                    <a:pos x="T0" y="T1"/>
                  </a:cxn>
                  <a:cxn ang="0">
                    <a:pos x="T2" y="T3"/>
                  </a:cxn>
                  <a:cxn ang="0">
                    <a:pos x="T4" y="T5"/>
                  </a:cxn>
                  <a:cxn ang="0">
                    <a:pos x="T6" y="T7"/>
                  </a:cxn>
                  <a:cxn ang="0">
                    <a:pos x="T8" y="T9"/>
                  </a:cxn>
                </a:cxnLst>
                <a:rect l="0" t="0" r="r" b="b"/>
                <a:pathLst>
                  <a:path w="30" h="30">
                    <a:moveTo>
                      <a:pt x="30" y="15"/>
                    </a:moveTo>
                    <a:cubicBezTo>
                      <a:pt x="30" y="24"/>
                      <a:pt x="24" y="30"/>
                      <a:pt x="15" y="30"/>
                    </a:cubicBezTo>
                    <a:cubicBezTo>
                      <a:pt x="7" y="30"/>
                      <a:pt x="0" y="24"/>
                      <a:pt x="0" y="15"/>
                    </a:cubicBezTo>
                    <a:cubicBezTo>
                      <a:pt x="0" y="6"/>
                      <a:pt x="7" y="0"/>
                      <a:pt x="15" y="0"/>
                    </a:cubicBezTo>
                    <a:cubicBezTo>
                      <a:pt x="24" y="0"/>
                      <a:pt x="30" y="7"/>
                      <a:pt x="3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6" name="Oval 9">
                <a:extLst>
                  <a:ext uri="{FF2B5EF4-FFF2-40B4-BE49-F238E27FC236}">
                    <a16:creationId xmlns:a16="http://schemas.microsoft.com/office/drawing/2014/main" id="{55A26C54-3B7B-4B52-B799-18DBAFF7469E}"/>
                  </a:ext>
                </a:extLst>
              </p:cNvPr>
              <p:cNvSpPr>
                <a:spLocks noChangeArrowheads="1"/>
              </p:cNvSpPr>
              <p:nvPr/>
            </p:nvSpPr>
            <p:spPr bwMode="auto">
              <a:xfrm>
                <a:off x="7070" y="3441"/>
                <a:ext cx="26" cy="28"/>
              </a:xfrm>
              <a:prstGeom prst="ellipse">
                <a:avLst/>
              </a:prstGeom>
              <a:solidFill>
                <a:srgbClr val="50E6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7" name="Freeform 10">
                <a:extLst>
                  <a:ext uri="{FF2B5EF4-FFF2-40B4-BE49-F238E27FC236}">
                    <a16:creationId xmlns:a16="http://schemas.microsoft.com/office/drawing/2014/main" id="{820B66FA-5839-418F-918F-A972356DE735}"/>
                  </a:ext>
                </a:extLst>
              </p:cNvPr>
              <p:cNvSpPr>
                <a:spLocks/>
              </p:cNvSpPr>
              <p:nvPr/>
            </p:nvSpPr>
            <p:spPr bwMode="auto">
              <a:xfrm>
                <a:off x="6886" y="3441"/>
                <a:ext cx="26" cy="28"/>
              </a:xfrm>
              <a:custGeom>
                <a:avLst/>
                <a:gdLst>
                  <a:gd name="T0" fmla="*/ 15 w 15"/>
                  <a:gd name="T1" fmla="*/ 8 h 16"/>
                  <a:gd name="T2" fmla="*/ 8 w 15"/>
                  <a:gd name="T3" fmla="*/ 16 h 16"/>
                  <a:gd name="T4" fmla="*/ 0 w 15"/>
                  <a:gd name="T5" fmla="*/ 8 h 16"/>
                  <a:gd name="T6" fmla="*/ 8 w 15"/>
                  <a:gd name="T7" fmla="*/ 0 h 16"/>
                  <a:gd name="T8" fmla="*/ 15 w 15"/>
                  <a:gd name="T9" fmla="*/ 8 h 16"/>
                </a:gdLst>
                <a:ahLst/>
                <a:cxnLst>
                  <a:cxn ang="0">
                    <a:pos x="T0" y="T1"/>
                  </a:cxn>
                  <a:cxn ang="0">
                    <a:pos x="T2" y="T3"/>
                  </a:cxn>
                  <a:cxn ang="0">
                    <a:pos x="T4" y="T5"/>
                  </a:cxn>
                  <a:cxn ang="0">
                    <a:pos x="T6" y="T7"/>
                  </a:cxn>
                  <a:cxn ang="0">
                    <a:pos x="T8" y="T9"/>
                  </a:cxn>
                </a:cxnLst>
                <a:rect l="0" t="0" r="r" b="b"/>
                <a:pathLst>
                  <a:path w="15" h="16">
                    <a:moveTo>
                      <a:pt x="15" y="8"/>
                    </a:moveTo>
                    <a:cubicBezTo>
                      <a:pt x="15" y="12"/>
                      <a:pt x="12" y="16"/>
                      <a:pt x="8" y="16"/>
                    </a:cubicBezTo>
                    <a:cubicBezTo>
                      <a:pt x="3" y="16"/>
                      <a:pt x="0" y="12"/>
                      <a:pt x="0" y="8"/>
                    </a:cubicBezTo>
                    <a:cubicBezTo>
                      <a:pt x="0" y="4"/>
                      <a:pt x="4" y="0"/>
                      <a:pt x="8" y="0"/>
                    </a:cubicBezTo>
                    <a:cubicBezTo>
                      <a:pt x="12" y="0"/>
                      <a:pt x="15" y="4"/>
                      <a:pt x="15" y="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8" name="Oval 11">
                <a:extLst>
                  <a:ext uri="{FF2B5EF4-FFF2-40B4-BE49-F238E27FC236}">
                    <a16:creationId xmlns:a16="http://schemas.microsoft.com/office/drawing/2014/main" id="{6AD8494E-F568-456B-9954-1825EACCFEC8}"/>
                  </a:ext>
                </a:extLst>
              </p:cNvPr>
              <p:cNvSpPr>
                <a:spLocks noChangeArrowheads="1"/>
              </p:cNvSpPr>
              <p:nvPr/>
            </p:nvSpPr>
            <p:spPr bwMode="auto">
              <a:xfrm>
                <a:off x="6886" y="3254"/>
                <a:ext cx="26" cy="26"/>
              </a:xfrm>
              <a:prstGeom prst="ellipse">
                <a:avLst/>
              </a:prstGeom>
              <a:solidFill>
                <a:srgbClr val="50E6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9" name="Oval 12">
                <a:extLst>
                  <a:ext uri="{FF2B5EF4-FFF2-40B4-BE49-F238E27FC236}">
                    <a16:creationId xmlns:a16="http://schemas.microsoft.com/office/drawing/2014/main" id="{5328A3FB-B912-4DBC-934F-6F2B6E8C3D24}"/>
                  </a:ext>
                </a:extLst>
              </p:cNvPr>
              <p:cNvSpPr>
                <a:spLocks noChangeArrowheads="1"/>
              </p:cNvSpPr>
              <p:nvPr/>
            </p:nvSpPr>
            <p:spPr bwMode="auto">
              <a:xfrm>
                <a:off x="7070" y="3254"/>
                <a:ext cx="26" cy="26"/>
              </a:xfrm>
              <a:prstGeom prst="ellipse">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0" name="Oval 14">
                <a:extLst>
                  <a:ext uri="{FF2B5EF4-FFF2-40B4-BE49-F238E27FC236}">
                    <a16:creationId xmlns:a16="http://schemas.microsoft.com/office/drawing/2014/main" id="{807C3CC9-F103-4569-884E-792FCDFB44A7}"/>
                  </a:ext>
                </a:extLst>
              </p:cNvPr>
              <p:cNvSpPr>
                <a:spLocks noChangeArrowheads="1"/>
              </p:cNvSpPr>
              <p:nvPr/>
            </p:nvSpPr>
            <p:spPr bwMode="auto">
              <a:xfrm>
                <a:off x="7105" y="3347"/>
                <a:ext cx="26" cy="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1" name="Oval 15">
                <a:extLst>
                  <a:ext uri="{FF2B5EF4-FFF2-40B4-BE49-F238E27FC236}">
                    <a16:creationId xmlns:a16="http://schemas.microsoft.com/office/drawing/2014/main" id="{69120225-FD1A-44C3-BF67-8E6869BB6E0C}"/>
                  </a:ext>
                </a:extLst>
              </p:cNvPr>
              <p:cNvSpPr>
                <a:spLocks noChangeArrowheads="1"/>
              </p:cNvSpPr>
              <p:nvPr/>
            </p:nvSpPr>
            <p:spPr bwMode="auto">
              <a:xfrm>
                <a:off x="6851" y="3347"/>
                <a:ext cx="26" cy="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2" name="Oval 16">
                <a:extLst>
                  <a:ext uri="{FF2B5EF4-FFF2-40B4-BE49-F238E27FC236}">
                    <a16:creationId xmlns:a16="http://schemas.microsoft.com/office/drawing/2014/main" id="{56E0A8B3-1C91-497A-BFA8-70978973EEC3}"/>
                  </a:ext>
                </a:extLst>
              </p:cNvPr>
              <p:cNvSpPr>
                <a:spLocks noChangeArrowheads="1"/>
              </p:cNvSpPr>
              <p:nvPr/>
            </p:nvSpPr>
            <p:spPr bwMode="auto">
              <a:xfrm>
                <a:off x="6979" y="3217"/>
                <a:ext cx="26" cy="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3" name="Oval 17">
                <a:extLst>
                  <a:ext uri="{FF2B5EF4-FFF2-40B4-BE49-F238E27FC236}">
                    <a16:creationId xmlns:a16="http://schemas.microsoft.com/office/drawing/2014/main" id="{16C4E37E-BAF0-44B8-8ACC-AC45935C45B8}"/>
                  </a:ext>
                </a:extLst>
              </p:cNvPr>
              <p:cNvSpPr>
                <a:spLocks noChangeArrowheads="1"/>
              </p:cNvSpPr>
              <p:nvPr/>
            </p:nvSpPr>
            <p:spPr bwMode="auto">
              <a:xfrm>
                <a:off x="6979" y="3478"/>
                <a:ext cx="26" cy="26"/>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04" name="Rectangle 703">
              <a:extLst>
                <a:ext uri="{FF2B5EF4-FFF2-40B4-BE49-F238E27FC236}">
                  <a16:creationId xmlns:a16="http://schemas.microsoft.com/office/drawing/2014/main" id="{F1A7805B-6ADE-411D-8D5C-33BE8CE97D82}"/>
                </a:ext>
              </a:extLst>
            </p:cNvPr>
            <p:cNvSpPr/>
            <p:nvPr/>
          </p:nvSpPr>
          <p:spPr>
            <a:xfrm>
              <a:off x="11089745" y="4228900"/>
              <a:ext cx="844376" cy="276999"/>
            </a:xfrm>
            <a:prstGeom prst="rect">
              <a:avLst/>
            </a:prstGeom>
            <a:noFill/>
          </p:spPr>
          <p:txBody>
            <a:bodyPr wrap="square" lIns="0" rtlCol="0">
              <a:spAutoFit/>
            </a:bodyPr>
            <a:lstStyle/>
            <a:p>
              <a:pPr marL="0" marR="0" lvl="0" indent="0" algn="l" defTabSz="914367" rtl="0" eaLnBrk="1" fontAlgn="auto" latinLnBrk="0" hangingPunct="1">
                <a:lnSpc>
                  <a:spcPct val="100000"/>
                </a:lnSpc>
                <a:spcBef>
                  <a:spcPts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Internet of Things </a:t>
              </a:r>
              <a:b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b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(IoT) Devices </a:t>
              </a:r>
            </a:p>
          </p:txBody>
        </p:sp>
        <p:cxnSp>
          <p:nvCxnSpPr>
            <p:cNvPr id="707" name="Straight Connector 706">
              <a:extLst>
                <a:ext uri="{FF2B5EF4-FFF2-40B4-BE49-F238E27FC236}">
                  <a16:creationId xmlns:a16="http://schemas.microsoft.com/office/drawing/2014/main" id="{CF095C73-2EB6-4BB1-A30D-BBE9A3401DFC}"/>
                </a:ext>
              </a:extLst>
            </p:cNvPr>
            <p:cNvCxnSpPr>
              <a:cxnSpLocks/>
            </p:cNvCxnSpPr>
            <p:nvPr/>
          </p:nvCxnSpPr>
          <p:spPr>
            <a:xfrm>
              <a:off x="3716257" y="3430493"/>
              <a:ext cx="685800" cy="0"/>
            </a:xfrm>
            <a:prstGeom prst="line">
              <a:avLst/>
            </a:prstGeom>
            <a:ln w="12700" cap="rnd">
              <a:solidFill>
                <a:srgbClr val="1996AB"/>
              </a:solidFill>
              <a:prstDash val="solid"/>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708" name="Group 707">
              <a:extLst>
                <a:ext uri="{FF2B5EF4-FFF2-40B4-BE49-F238E27FC236}">
                  <a16:creationId xmlns:a16="http://schemas.microsoft.com/office/drawing/2014/main" id="{7A77F5DE-857D-4419-9A1F-8AD469C10E75}"/>
                </a:ext>
              </a:extLst>
            </p:cNvPr>
            <p:cNvGrpSpPr/>
            <p:nvPr/>
          </p:nvGrpSpPr>
          <p:grpSpPr>
            <a:xfrm>
              <a:off x="3592501" y="3329699"/>
              <a:ext cx="307705" cy="201316"/>
              <a:chOff x="4151667" y="4010755"/>
              <a:chExt cx="307705" cy="201316"/>
            </a:xfrm>
          </p:grpSpPr>
          <p:sp>
            <p:nvSpPr>
              <p:cNvPr id="709" name="Rectangle 708">
                <a:extLst>
                  <a:ext uri="{FF2B5EF4-FFF2-40B4-BE49-F238E27FC236}">
                    <a16:creationId xmlns:a16="http://schemas.microsoft.com/office/drawing/2014/main" id="{00D54B2C-053C-4589-9C62-116E7DB46E6D}"/>
                  </a:ext>
                </a:extLst>
              </p:cNvPr>
              <p:cNvSpPr/>
              <p:nvPr/>
            </p:nvSpPr>
            <p:spPr bwMode="auto">
              <a:xfrm>
                <a:off x="4151667" y="4010755"/>
                <a:ext cx="307705" cy="201316"/>
              </a:xfrm>
              <a:prstGeom prst="rect">
                <a:avLst/>
              </a:prstGeom>
              <a:solidFill>
                <a:srgbClr val="000000"/>
              </a:solidFill>
              <a:ln w="12700">
                <a:solidFill>
                  <a:srgbClr val="1996A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710" name="Rectangle 709">
                <a:extLst>
                  <a:ext uri="{FF2B5EF4-FFF2-40B4-BE49-F238E27FC236}">
                    <a16:creationId xmlns:a16="http://schemas.microsoft.com/office/drawing/2014/main" id="{867D2186-36F6-443C-9040-9FE404A4EDD7}"/>
                  </a:ext>
                </a:extLst>
              </p:cNvPr>
              <p:cNvSpPr/>
              <p:nvPr/>
            </p:nvSpPr>
            <p:spPr bwMode="auto">
              <a:xfrm>
                <a:off x="4293843" y="4074799"/>
                <a:ext cx="128030" cy="222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1" name="Rectangle 710">
                <a:extLst>
                  <a:ext uri="{FF2B5EF4-FFF2-40B4-BE49-F238E27FC236}">
                    <a16:creationId xmlns:a16="http://schemas.microsoft.com/office/drawing/2014/main" id="{696487C1-8A08-40F0-AE45-2A82404E0BD7}"/>
                  </a:ext>
                </a:extLst>
              </p:cNvPr>
              <p:cNvSpPr/>
              <p:nvPr/>
            </p:nvSpPr>
            <p:spPr bwMode="auto">
              <a:xfrm>
                <a:off x="4292511" y="4123460"/>
                <a:ext cx="91477" cy="222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6" name="Rectangle: Rounded Corners 430">
              <a:extLst>
                <a:ext uri="{FF2B5EF4-FFF2-40B4-BE49-F238E27FC236}">
                  <a16:creationId xmlns:a16="http://schemas.microsoft.com/office/drawing/2014/main" id="{AF610A30-73F3-480B-90D2-D6DCC111FA5E}"/>
                </a:ext>
              </a:extLst>
            </p:cNvPr>
            <p:cNvSpPr/>
            <p:nvPr/>
          </p:nvSpPr>
          <p:spPr bwMode="auto">
            <a:xfrm>
              <a:off x="3819556" y="4150694"/>
              <a:ext cx="580001" cy="94390"/>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7816 w 195901"/>
                <a:gd name="connsiteY0" fmla="*/ 856036 h 856036"/>
                <a:gd name="connsiteX1" fmla="*/ 0 w 195901"/>
                <a:gd name="connsiteY1" fmla="*/ 274944 h 856036"/>
                <a:gd name="connsiteX2" fmla="*/ 7816 w 195901"/>
                <a:gd name="connsiteY2" fmla="*/ 54368 h 856036"/>
                <a:gd name="connsiteX3" fmla="*/ 60826 w 195901"/>
                <a:gd name="connsiteY3" fmla="*/ 1358 h 856036"/>
                <a:gd name="connsiteX4" fmla="*/ 195901 w 195901"/>
                <a:gd name="connsiteY4" fmla="*/ 126 h 856036"/>
                <a:gd name="connsiteX0" fmla="*/ 0 w 403238"/>
                <a:gd name="connsiteY0" fmla="*/ 280502 h 280502"/>
                <a:gd name="connsiteX1" fmla="*/ 207337 w 403238"/>
                <a:gd name="connsiteY1" fmla="*/ 274944 h 280502"/>
                <a:gd name="connsiteX2" fmla="*/ 215153 w 403238"/>
                <a:gd name="connsiteY2" fmla="*/ 54368 h 280502"/>
                <a:gd name="connsiteX3" fmla="*/ 268163 w 403238"/>
                <a:gd name="connsiteY3" fmla="*/ 1358 h 280502"/>
                <a:gd name="connsiteX4" fmla="*/ 403238 w 403238"/>
                <a:gd name="connsiteY4" fmla="*/ 126 h 280502"/>
                <a:gd name="connsiteX0" fmla="*/ 0 w 365138"/>
                <a:gd name="connsiteY0" fmla="*/ 273359 h 274944"/>
                <a:gd name="connsiteX1" fmla="*/ 169237 w 365138"/>
                <a:gd name="connsiteY1" fmla="*/ 274944 h 274944"/>
                <a:gd name="connsiteX2" fmla="*/ 177053 w 365138"/>
                <a:gd name="connsiteY2" fmla="*/ 54368 h 274944"/>
                <a:gd name="connsiteX3" fmla="*/ 230063 w 365138"/>
                <a:gd name="connsiteY3" fmla="*/ 1358 h 274944"/>
                <a:gd name="connsiteX4" fmla="*/ 365138 w 365138"/>
                <a:gd name="connsiteY4" fmla="*/ 126 h 274944"/>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48618 w 365138"/>
                <a:gd name="connsiteY2" fmla="*/ 199922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76381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28756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4943"/>
                <a:gd name="connsiteX1" fmla="*/ 126375 w 365138"/>
                <a:gd name="connsiteY1" fmla="*/ 274943 h 274943"/>
                <a:gd name="connsiteX2" fmla="*/ 170049 w 365138"/>
                <a:gd name="connsiteY2" fmla="*/ 204684 h 274943"/>
                <a:gd name="connsiteX3" fmla="*/ 177053 w 365138"/>
                <a:gd name="connsiteY3" fmla="*/ 54368 h 274943"/>
                <a:gd name="connsiteX4" fmla="*/ 230063 w 365138"/>
                <a:gd name="connsiteY4" fmla="*/ 1358 h 274943"/>
                <a:gd name="connsiteX5" fmla="*/ 365138 w 365138"/>
                <a:gd name="connsiteY5" fmla="*/ 126 h 274943"/>
                <a:gd name="connsiteX0" fmla="*/ 0 w 482139"/>
                <a:gd name="connsiteY0" fmla="*/ 277664 h 277664"/>
                <a:gd name="connsiteX1" fmla="*/ 243376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 name="connsiteX0" fmla="*/ 0 w 482139"/>
                <a:gd name="connsiteY0" fmla="*/ 277664 h 277664"/>
                <a:gd name="connsiteX1" fmla="*/ 243376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 name="connsiteX0" fmla="*/ 0 w 482139"/>
                <a:gd name="connsiteY0" fmla="*/ 277664 h 277664"/>
                <a:gd name="connsiteX1" fmla="*/ 256623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 name="connsiteX0" fmla="*/ 0 w 482139"/>
                <a:gd name="connsiteY0" fmla="*/ 277664 h 277664"/>
                <a:gd name="connsiteX1" fmla="*/ 256623 w 482139"/>
                <a:gd name="connsiteY1" fmla="*/ 274943 h 277664"/>
                <a:gd name="connsiteX2" fmla="*/ 287050 w 482139"/>
                <a:gd name="connsiteY2" fmla="*/ 204684 h 277664"/>
                <a:gd name="connsiteX3" fmla="*/ 294054 w 482139"/>
                <a:gd name="connsiteY3" fmla="*/ 54368 h 277664"/>
                <a:gd name="connsiteX4" fmla="*/ 327929 w 482139"/>
                <a:gd name="connsiteY4" fmla="*/ 1359 h 277664"/>
                <a:gd name="connsiteX5" fmla="*/ 482139 w 482139"/>
                <a:gd name="connsiteY5" fmla="*/ 126 h 27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139" h="277664">
                  <a:moveTo>
                    <a:pt x="0" y="277664"/>
                  </a:moveTo>
                  <a:lnTo>
                    <a:pt x="256623" y="274943"/>
                  </a:lnTo>
                  <a:cubicBezTo>
                    <a:pt x="281393" y="262704"/>
                    <a:pt x="280812" y="241446"/>
                    <a:pt x="287050" y="204684"/>
                  </a:cubicBezTo>
                  <a:cubicBezTo>
                    <a:pt x="293288" y="167922"/>
                    <a:pt x="280480" y="87462"/>
                    <a:pt x="294054" y="54368"/>
                  </a:cubicBezTo>
                  <a:cubicBezTo>
                    <a:pt x="294054" y="25091"/>
                    <a:pt x="298652" y="1359"/>
                    <a:pt x="327929" y="1359"/>
                  </a:cubicBezTo>
                  <a:cubicBezTo>
                    <a:pt x="403662" y="2086"/>
                    <a:pt x="406406" y="-601"/>
                    <a:pt x="482139" y="126"/>
                  </a:cubicBezTo>
                </a:path>
              </a:pathLst>
            </a:custGeom>
            <a:ln w="12700">
              <a:solidFill>
                <a:schemeClr val="bg1">
                  <a:lumMod val="6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7" name="Oval 716">
              <a:extLst>
                <a:ext uri="{FF2B5EF4-FFF2-40B4-BE49-F238E27FC236}">
                  <a16:creationId xmlns:a16="http://schemas.microsoft.com/office/drawing/2014/main" id="{07615A71-A7B3-4BBC-9868-0B5F9ECABDF3}"/>
                </a:ext>
              </a:extLst>
            </p:cNvPr>
            <p:cNvSpPr/>
            <p:nvPr/>
          </p:nvSpPr>
          <p:spPr bwMode="auto">
            <a:xfrm>
              <a:off x="3638998" y="3916413"/>
              <a:ext cx="53030" cy="5302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9" name="Group 718">
              <a:extLst>
                <a:ext uri="{FF2B5EF4-FFF2-40B4-BE49-F238E27FC236}">
                  <a16:creationId xmlns:a16="http://schemas.microsoft.com/office/drawing/2014/main" id="{9D94E637-60C8-443F-B956-CB715537168F}"/>
                </a:ext>
              </a:extLst>
            </p:cNvPr>
            <p:cNvGrpSpPr/>
            <p:nvPr/>
          </p:nvGrpSpPr>
          <p:grpSpPr>
            <a:xfrm>
              <a:off x="3592501" y="3591473"/>
              <a:ext cx="307705" cy="201316"/>
              <a:chOff x="4151667" y="4010755"/>
              <a:chExt cx="307705" cy="201316"/>
            </a:xfrm>
          </p:grpSpPr>
          <p:sp>
            <p:nvSpPr>
              <p:cNvPr id="720" name="Rectangle 719">
                <a:extLst>
                  <a:ext uri="{FF2B5EF4-FFF2-40B4-BE49-F238E27FC236}">
                    <a16:creationId xmlns:a16="http://schemas.microsoft.com/office/drawing/2014/main" id="{99B58B37-3E92-4CB5-98AD-9397E7E4790F}"/>
                  </a:ext>
                </a:extLst>
              </p:cNvPr>
              <p:cNvSpPr/>
              <p:nvPr/>
            </p:nvSpPr>
            <p:spPr bwMode="auto">
              <a:xfrm>
                <a:off x="4151667" y="4010755"/>
                <a:ext cx="307705" cy="201316"/>
              </a:xfrm>
              <a:prstGeom prst="rect">
                <a:avLst/>
              </a:prstGeom>
              <a:solidFill>
                <a:srgbClr val="000000"/>
              </a:solidFill>
              <a:ln w="12700">
                <a:solidFill>
                  <a:srgbClr val="00C9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721" name="Rectangle 720">
                <a:extLst>
                  <a:ext uri="{FF2B5EF4-FFF2-40B4-BE49-F238E27FC236}">
                    <a16:creationId xmlns:a16="http://schemas.microsoft.com/office/drawing/2014/main" id="{C2DA8AF4-4E3D-4E07-BA76-D830340A7AD3}"/>
                  </a:ext>
                </a:extLst>
              </p:cNvPr>
              <p:cNvSpPr/>
              <p:nvPr/>
            </p:nvSpPr>
            <p:spPr bwMode="auto">
              <a:xfrm>
                <a:off x="4293843" y="4074799"/>
                <a:ext cx="128030" cy="222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2" name="Rectangle 721">
                <a:extLst>
                  <a:ext uri="{FF2B5EF4-FFF2-40B4-BE49-F238E27FC236}">
                    <a16:creationId xmlns:a16="http://schemas.microsoft.com/office/drawing/2014/main" id="{B111C7D1-6F3E-4EA1-B10F-E323D94F3B43}"/>
                  </a:ext>
                </a:extLst>
              </p:cNvPr>
              <p:cNvSpPr/>
              <p:nvPr/>
            </p:nvSpPr>
            <p:spPr bwMode="auto">
              <a:xfrm>
                <a:off x="4292511" y="4123460"/>
                <a:ext cx="91477" cy="222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3" name="Oval 722">
              <a:extLst>
                <a:ext uri="{FF2B5EF4-FFF2-40B4-BE49-F238E27FC236}">
                  <a16:creationId xmlns:a16="http://schemas.microsoft.com/office/drawing/2014/main" id="{911A240B-96A6-430A-98B7-B0C5F9FDBF6E}"/>
                </a:ext>
              </a:extLst>
            </p:cNvPr>
            <p:cNvSpPr/>
            <p:nvPr/>
          </p:nvSpPr>
          <p:spPr bwMode="auto">
            <a:xfrm>
              <a:off x="3638998" y="3655626"/>
              <a:ext cx="53030" cy="5302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4" name="Oval 723">
              <a:extLst>
                <a:ext uri="{FF2B5EF4-FFF2-40B4-BE49-F238E27FC236}">
                  <a16:creationId xmlns:a16="http://schemas.microsoft.com/office/drawing/2014/main" id="{F4996242-CB42-4D50-8A4A-A52FDA142841}"/>
                </a:ext>
              </a:extLst>
            </p:cNvPr>
            <p:cNvSpPr/>
            <p:nvPr/>
          </p:nvSpPr>
          <p:spPr bwMode="auto">
            <a:xfrm>
              <a:off x="3638998" y="3393851"/>
              <a:ext cx="53030" cy="5302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6" name="Graphic 655">
              <a:extLst>
                <a:ext uri="{FF2B5EF4-FFF2-40B4-BE49-F238E27FC236}">
                  <a16:creationId xmlns:a16="http://schemas.microsoft.com/office/drawing/2014/main" id="{5E84ECAF-5B91-440D-B96C-FA884DF8DDB5}"/>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9099194" y="3292234"/>
              <a:ext cx="274320" cy="274320"/>
            </a:xfrm>
            <a:prstGeom prst="rect">
              <a:avLst/>
            </a:prstGeom>
          </p:spPr>
        </p:pic>
        <p:sp>
          <p:nvSpPr>
            <p:cNvPr id="705" name="Rectangle 704">
              <a:hlinkClick r:id="rId50" tooltip="Azure IoT Hub is a managed service that acts as a central message hub for communications in both directions between an IoT application and its attached devices. You can connect millions of devices and their backend solutions reliably and securely. "/>
              <a:extLst>
                <a:ext uri="{FF2B5EF4-FFF2-40B4-BE49-F238E27FC236}">
                  <a16:creationId xmlns:a16="http://schemas.microsoft.com/office/drawing/2014/main" id="{BFDE0947-0A9A-4806-A119-1DC86A2C4B60}"/>
                </a:ext>
              </a:extLst>
            </p:cNvPr>
            <p:cNvSpPr/>
            <p:nvPr/>
          </p:nvSpPr>
          <p:spPr>
            <a:xfrm>
              <a:off x="9350658" y="4303062"/>
              <a:ext cx="702220" cy="143116"/>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IoT Hub</a:t>
              </a:r>
            </a:p>
          </p:txBody>
        </p:sp>
        <p:sp>
          <p:nvSpPr>
            <p:cNvPr id="657" name="TextBox 656">
              <a:extLst>
                <a:ext uri="{FF2B5EF4-FFF2-40B4-BE49-F238E27FC236}">
                  <a16:creationId xmlns:a16="http://schemas.microsoft.com/office/drawing/2014/main" id="{C591EAD4-D1CA-4EA4-8A56-D86A8C9567B8}"/>
                </a:ext>
              </a:extLst>
            </p:cNvPr>
            <p:cNvSpPr txBox="1"/>
            <p:nvPr/>
          </p:nvSpPr>
          <p:spPr>
            <a:xfrm>
              <a:off x="9459055" y="3360145"/>
              <a:ext cx="818488" cy="123111"/>
            </a:xfrm>
            <a:prstGeom prst="rect">
              <a:avLst/>
            </a:prstGeom>
            <a:noFill/>
          </p:spPr>
          <p:txBody>
            <a:bodyPr wrap="square" lIns="0" tIns="0" rIns="0" bIns="0" rtlCol="0">
              <a:spAutoFit/>
            </a:bodyPr>
            <a:lstStyle>
              <a:defPPr>
                <a:defRPr lang="en-US"/>
              </a:defPPr>
              <a:lvl1pPr>
                <a:defRPr sz="900">
                  <a:gradFill>
                    <a:gsLst>
                      <a:gs pos="2917">
                        <a:schemeClr val="tx1"/>
                      </a:gs>
                      <a:gs pos="30000">
                        <a:schemeClr val="tx1"/>
                      </a:gs>
                    </a:gsLst>
                    <a:lin ang="5400000" scaled="0"/>
                  </a:gradFill>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Azure AD B2C</a:t>
              </a:r>
            </a:p>
          </p:txBody>
        </p:sp>
        <p:sp>
          <p:nvSpPr>
            <p:cNvPr id="670" name="AutoShape 3">
              <a:extLst>
                <a:ext uri="{FF2B5EF4-FFF2-40B4-BE49-F238E27FC236}">
                  <a16:creationId xmlns:a16="http://schemas.microsoft.com/office/drawing/2014/main" id="{6C9B37C5-C5C6-491E-A7DD-282DE69353AE}"/>
                </a:ext>
              </a:extLst>
            </p:cNvPr>
            <p:cNvSpPr>
              <a:spLocks noChangeAspect="1" noChangeArrowheads="1" noTextEdit="1"/>
            </p:cNvSpPr>
            <p:nvPr/>
          </p:nvSpPr>
          <p:spPr bwMode="auto">
            <a:xfrm>
              <a:off x="9632719" y="3660830"/>
              <a:ext cx="437700" cy="32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27" name="Rectangle 626">
              <a:extLst>
                <a:ext uri="{FF2B5EF4-FFF2-40B4-BE49-F238E27FC236}">
                  <a16:creationId xmlns:a16="http://schemas.microsoft.com/office/drawing/2014/main" id="{A47DBE2D-36BD-4AC9-B25B-1F828C4CE0C2}"/>
                </a:ext>
              </a:extLst>
            </p:cNvPr>
            <p:cNvSpPr/>
            <p:nvPr/>
          </p:nvSpPr>
          <p:spPr>
            <a:xfrm>
              <a:off x="7985407" y="3395524"/>
              <a:ext cx="1019614" cy="420337"/>
            </a:xfrm>
            <a:prstGeom prst="rect">
              <a:avLst/>
            </a:prstGeom>
            <a:solidFill>
              <a:srgbClr val="000000"/>
            </a:solidFill>
            <a:ln w="12700" cap="flat" cmpd="sng" algn="ctr">
              <a:solidFill>
                <a:schemeClr val="bg1">
                  <a:lumMod val="75000"/>
                </a:schemeClr>
              </a:solidFill>
              <a:prstDash val="solid"/>
              <a:miter lim="800000"/>
            </a:ln>
            <a:effectLst/>
          </p:spPr>
          <p:txBody>
            <a:bodyPr tIns="45720" bIns="0" rtlCol="0" anchor="ctr"/>
            <a:lstStyle/>
            <a:p>
              <a:pPr marL="0" marR="0" lvl="0" indent="0" algn="ctr" defTabSz="914367" rtl="0" eaLnBrk="1" fontAlgn="auto" latinLnBrk="0" hangingPunct="1">
                <a:lnSpc>
                  <a:spcPct val="100000"/>
                </a:lnSpc>
                <a:spcBef>
                  <a:spcPts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On-Premises &amp; Other Cloud Resources/Data</a:t>
              </a:r>
            </a:p>
            <a:p>
              <a:pPr marL="0" marR="0" lvl="0" indent="0" algn="ctr" defTabSz="914367" rtl="0" eaLnBrk="1" fontAlgn="auto" latinLnBrk="0" hangingPunct="1">
                <a:lnSpc>
                  <a:spcPct val="100000"/>
                </a:lnSpc>
                <a:spcBef>
                  <a:spcPts val="0"/>
                </a:spcBef>
                <a:spcAft>
                  <a:spcPts val="100"/>
                </a:spcAft>
                <a:buClrTx/>
                <a:buSzTx/>
                <a:buFontTx/>
                <a:buNone/>
                <a:tabLst/>
                <a:defRPr/>
              </a:pPr>
              <a:endPar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100"/>
                </a:spcAft>
                <a:buClrTx/>
                <a:buSzTx/>
                <a:buFontTx/>
                <a:buNone/>
                <a:tabLst/>
                <a:defRPr/>
              </a:pPr>
              <a:endPar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 name="Group 1">
              <a:extLst>
                <a:ext uri="{FF2B5EF4-FFF2-40B4-BE49-F238E27FC236}">
                  <a16:creationId xmlns:a16="http://schemas.microsoft.com/office/drawing/2014/main" id="{8A4ABA53-4EC9-4E97-90B1-B33A7CDB56FD}"/>
                </a:ext>
              </a:extLst>
            </p:cNvPr>
            <p:cNvGrpSpPr/>
            <p:nvPr/>
          </p:nvGrpSpPr>
          <p:grpSpPr>
            <a:xfrm>
              <a:off x="8729367" y="3703615"/>
              <a:ext cx="116584" cy="27436"/>
              <a:chOff x="8729367" y="3636988"/>
              <a:chExt cx="116584" cy="27436"/>
            </a:xfrm>
          </p:grpSpPr>
          <p:sp>
            <p:nvSpPr>
              <p:cNvPr id="628" name="Oval 627">
                <a:extLst>
                  <a:ext uri="{FF2B5EF4-FFF2-40B4-BE49-F238E27FC236}">
                    <a16:creationId xmlns:a16="http://schemas.microsoft.com/office/drawing/2014/main" id="{7735E573-524D-46CB-A879-5DFE7B341C97}"/>
                  </a:ext>
                </a:extLst>
              </p:cNvPr>
              <p:cNvSpPr/>
              <p:nvPr/>
            </p:nvSpPr>
            <p:spPr bwMode="auto">
              <a:xfrm>
                <a:off x="8729367" y="3636992"/>
                <a:ext cx="27432" cy="27432"/>
              </a:xfrm>
              <a:prstGeom prst="ellipse">
                <a:avLst/>
              </a:prstGeom>
              <a:solidFill>
                <a:schemeClr val="tx1">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29" name="Oval 628">
                <a:extLst>
                  <a:ext uri="{FF2B5EF4-FFF2-40B4-BE49-F238E27FC236}">
                    <a16:creationId xmlns:a16="http://schemas.microsoft.com/office/drawing/2014/main" id="{AE2CFE47-05E7-4F4F-BEF7-26F86149621C}"/>
                  </a:ext>
                </a:extLst>
              </p:cNvPr>
              <p:cNvSpPr/>
              <p:nvPr/>
            </p:nvSpPr>
            <p:spPr bwMode="auto">
              <a:xfrm>
                <a:off x="8773943" y="3636990"/>
                <a:ext cx="27432" cy="27432"/>
              </a:xfrm>
              <a:prstGeom prst="ellipse">
                <a:avLst/>
              </a:prstGeom>
              <a:solidFill>
                <a:schemeClr val="tx1">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30" name="Oval 629">
                <a:extLst>
                  <a:ext uri="{FF2B5EF4-FFF2-40B4-BE49-F238E27FC236}">
                    <a16:creationId xmlns:a16="http://schemas.microsoft.com/office/drawing/2014/main" id="{FC42B637-6B45-4D4B-8AC0-D033A8EDE5F7}"/>
                  </a:ext>
                </a:extLst>
              </p:cNvPr>
              <p:cNvSpPr/>
              <p:nvPr/>
            </p:nvSpPr>
            <p:spPr bwMode="auto">
              <a:xfrm>
                <a:off x="8818519" y="3636988"/>
                <a:ext cx="27432" cy="27432"/>
              </a:xfrm>
              <a:prstGeom prst="ellipse">
                <a:avLst/>
              </a:prstGeom>
              <a:solidFill>
                <a:schemeClr val="tx1">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631" name="Picture 630">
              <a:extLst>
                <a:ext uri="{FF2B5EF4-FFF2-40B4-BE49-F238E27FC236}">
                  <a16:creationId xmlns:a16="http://schemas.microsoft.com/office/drawing/2014/main" id="{A458E746-FDBA-452A-8F4A-CA91E936E89C}"/>
                </a:ext>
              </a:extLst>
            </p:cNvPr>
            <p:cNvPicPr>
              <a:picLocks noChangeAspect="1"/>
            </p:cNvPicPr>
            <p:nvPr/>
          </p:nvPicPr>
          <p:blipFill>
            <a:blip r:embed="rId51"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539450" y="3669485"/>
              <a:ext cx="130576" cy="86813"/>
            </a:xfrm>
            <a:prstGeom prst="rect">
              <a:avLst/>
            </a:prstGeom>
          </p:spPr>
        </p:pic>
        <p:pic>
          <p:nvPicPr>
            <p:cNvPr id="632" name="Picture 631" descr="A close up of a logo&#10;&#10;Description automatically generated">
              <a:extLst>
                <a:ext uri="{FF2B5EF4-FFF2-40B4-BE49-F238E27FC236}">
                  <a16:creationId xmlns:a16="http://schemas.microsoft.com/office/drawing/2014/main" id="{AFACF0FE-6004-40AE-9BD4-CEFC32ABE698}"/>
                </a:ext>
              </a:extLst>
            </p:cNvPr>
            <p:cNvPicPr>
              <a:picLocks noChangeAspect="1"/>
            </p:cNvPicPr>
            <p:nvPr/>
          </p:nvPicPr>
          <p:blipFill>
            <a:blip r:embed="rId52">
              <a:duotone>
                <a:schemeClr val="accent5">
                  <a:shade val="45000"/>
                  <a:satMod val="135000"/>
                </a:schemeClr>
                <a:prstClr val="white"/>
              </a:duotone>
              <a:extLst>
                <a:ext uri="{BEBA8EAE-BF5A-486C-A8C5-ECC9F3942E4B}">
                  <a14:imgProps xmlns:a14="http://schemas.microsoft.com/office/drawing/2010/main">
                    <a14:imgLayer r:embed="rId53">
                      <a14:imgEffect>
                        <a14:backgroundRemoval t="9142" b="94590" l="9776" r="89776">
                          <a14:foregroundMark x1="51211" y1="91325" x2="57040" y2="89739"/>
                          <a14:foregroundMark x1="55874" y1="94590" x2="55874" y2="94590"/>
                          <a14:foregroundMark x1="55874" y1="9142" x2="55874" y2="9142"/>
                          <a14:foregroundMark x1="56413" y1="9422" x2="56413" y2="9422"/>
                          <a14:foregroundMark x1="57040" y1="9422" x2="59013" y2="9422"/>
                        </a14:backgroundRemoval>
                      </a14:imgEffect>
                    </a14:imgLayer>
                  </a14:imgProps>
                </a:ext>
              </a:extLst>
            </a:blip>
            <a:stretch>
              <a:fillRect/>
            </a:stretch>
          </p:blipFill>
          <p:spPr>
            <a:xfrm>
              <a:off x="8168926" y="3655572"/>
              <a:ext cx="110594" cy="101373"/>
            </a:xfrm>
            <a:prstGeom prst="rect">
              <a:avLst/>
            </a:prstGeom>
          </p:spPr>
        </p:pic>
        <p:pic>
          <p:nvPicPr>
            <p:cNvPr id="633" name="Picture 632" descr="A picture containing drawing&#10;&#10;Description automatically generated">
              <a:extLst>
                <a:ext uri="{FF2B5EF4-FFF2-40B4-BE49-F238E27FC236}">
                  <a16:creationId xmlns:a16="http://schemas.microsoft.com/office/drawing/2014/main" id="{BDB15DDC-F8E3-4775-9FCC-460284A2556A}"/>
                </a:ext>
              </a:extLst>
            </p:cNvPr>
            <p:cNvPicPr>
              <a:picLocks noChangeAspect="1"/>
            </p:cNvPicPr>
            <p:nvPr/>
          </p:nvPicPr>
          <p:blipFill>
            <a:blip r:embed="rId54">
              <a:duotone>
                <a:schemeClr val="accent5">
                  <a:shade val="45000"/>
                  <a:satMod val="135000"/>
                </a:schemeClr>
                <a:prstClr val="white"/>
              </a:duotone>
            </a:blip>
            <a:stretch>
              <a:fillRect/>
            </a:stretch>
          </p:blipFill>
          <p:spPr>
            <a:xfrm>
              <a:off x="8341417" y="3677875"/>
              <a:ext cx="136135" cy="77657"/>
            </a:xfrm>
            <a:prstGeom prst="rect">
              <a:avLst/>
            </a:prstGeom>
          </p:spPr>
        </p:pic>
        <p:sp>
          <p:nvSpPr>
            <p:cNvPr id="634" name="Rectangle 633">
              <a:extLst>
                <a:ext uri="{FF2B5EF4-FFF2-40B4-BE49-F238E27FC236}">
                  <a16:creationId xmlns:a16="http://schemas.microsoft.com/office/drawing/2014/main" id="{FF500CDF-41EF-448B-83FE-DEB96826B903}"/>
                </a:ext>
              </a:extLst>
            </p:cNvPr>
            <p:cNvSpPr/>
            <p:nvPr/>
          </p:nvSpPr>
          <p:spPr>
            <a:xfrm>
              <a:off x="7991723" y="3877691"/>
              <a:ext cx="1019614" cy="588249"/>
            </a:xfrm>
            <a:prstGeom prst="rect">
              <a:avLst/>
            </a:prstGeom>
            <a:solidFill>
              <a:srgbClr val="000000"/>
            </a:solidFill>
            <a:ln w="12700" cap="rnd">
              <a:solidFill>
                <a:schemeClr val="bg1">
                  <a:lumMod val="75000"/>
                </a:schemeClr>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6637" rIns="91440" bIns="46637" numCol="1" rtlCol="0" anchor="t" anchorCtr="0" compatLnSpc="1">
              <a:prstTxWarp prst="textNoShape">
                <a:avLst/>
              </a:prstTxWarp>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On-Premises &amp; Other Cloud Resources/Data</a:t>
              </a:r>
            </a:p>
            <a:p>
              <a:pPr marL="0" marR="0" lvl="0" indent="0" algn="ctr" defTabSz="914367" rtl="0" eaLnBrk="1" fontAlgn="base" latinLnBrk="0" hangingPunct="1">
                <a:lnSpc>
                  <a:spcPct val="90000"/>
                </a:lnSpc>
                <a:spcBef>
                  <a:spcPct val="0"/>
                </a:spcBef>
                <a:spcAft>
                  <a:spcPts val="100"/>
                </a:spcAft>
                <a:buClrTx/>
                <a:buSzTx/>
                <a:buFontTx/>
                <a:buNone/>
                <a:tabLst/>
                <a:defRPr/>
              </a:pPr>
              <a:endPar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4367" rtl="0" eaLnBrk="1" fontAlgn="base" latinLnBrk="0" hangingPunct="1">
                <a:lnSpc>
                  <a:spcPct val="90000"/>
                </a:lnSpc>
                <a:spcBef>
                  <a:spcPct val="0"/>
                </a:spcBef>
                <a:spcAft>
                  <a:spcPts val="100"/>
                </a:spcAft>
                <a:buClrTx/>
                <a:buSzTx/>
                <a:buFontTx/>
                <a:buNone/>
                <a:tabLst/>
                <a:defRPr/>
              </a:pPr>
              <a:endPar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35" name="Picture 634">
              <a:extLst>
                <a:ext uri="{FF2B5EF4-FFF2-40B4-BE49-F238E27FC236}">
                  <a16:creationId xmlns:a16="http://schemas.microsoft.com/office/drawing/2014/main" id="{BB69C889-D296-41ED-B6EB-E0F8690F213E}"/>
                </a:ext>
              </a:extLst>
            </p:cNvPr>
            <p:cNvPicPr>
              <a:picLocks noChangeAspect="1"/>
            </p:cNvPicPr>
            <p:nvPr/>
          </p:nvPicPr>
          <p:blipFill rotWithShape="1">
            <a:blip r:embed="rId55" cstate="print">
              <a:duotone>
                <a:schemeClr val="accent1">
                  <a:shade val="45000"/>
                  <a:satMod val="135000"/>
                </a:schemeClr>
                <a:prstClr val="white"/>
              </a:duotone>
              <a:extLst>
                <a:ext uri="{28A0092B-C50C-407E-A947-70E740481C1C}">
                  <a14:useLocalDpi xmlns:a14="http://schemas.microsoft.com/office/drawing/2010/main" val="0"/>
                </a:ext>
              </a:extLst>
            </a:blip>
            <a:srcRect l="8491" r="2894"/>
            <a:stretch/>
          </p:blipFill>
          <p:spPr>
            <a:xfrm>
              <a:off x="8736519" y="4146107"/>
              <a:ext cx="208551" cy="179206"/>
            </a:xfrm>
            <a:prstGeom prst="rect">
              <a:avLst/>
            </a:prstGeom>
          </p:spPr>
        </p:pic>
        <p:grpSp>
          <p:nvGrpSpPr>
            <p:cNvPr id="636" name="Group 4">
              <a:extLst>
                <a:ext uri="{FF2B5EF4-FFF2-40B4-BE49-F238E27FC236}">
                  <a16:creationId xmlns:a16="http://schemas.microsoft.com/office/drawing/2014/main" id="{8D93A340-6E29-4533-A75C-18B0C653DFB8}"/>
                </a:ext>
              </a:extLst>
            </p:cNvPr>
            <p:cNvGrpSpPr>
              <a:grpSpLocks noChangeAspect="1"/>
            </p:cNvGrpSpPr>
            <p:nvPr/>
          </p:nvGrpSpPr>
          <p:grpSpPr bwMode="auto">
            <a:xfrm>
              <a:off x="8081853" y="4184805"/>
              <a:ext cx="129958" cy="101811"/>
              <a:chOff x="8417" y="3367"/>
              <a:chExt cx="374" cy="293"/>
            </a:xfrm>
          </p:grpSpPr>
          <p:sp>
            <p:nvSpPr>
              <p:cNvPr id="637" name="AutoShape 3">
                <a:extLst>
                  <a:ext uri="{FF2B5EF4-FFF2-40B4-BE49-F238E27FC236}">
                    <a16:creationId xmlns:a16="http://schemas.microsoft.com/office/drawing/2014/main" id="{F82DB04B-60FE-4527-B203-A006BA20371F}"/>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38" name="Rectangle 5">
                <a:extLst>
                  <a:ext uri="{FF2B5EF4-FFF2-40B4-BE49-F238E27FC236}">
                    <a16:creationId xmlns:a16="http://schemas.microsoft.com/office/drawing/2014/main" id="{DD0AD2D3-721E-41BB-940D-E10824CDDB77}"/>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39" name="Rectangle 6">
                <a:extLst>
                  <a:ext uri="{FF2B5EF4-FFF2-40B4-BE49-F238E27FC236}">
                    <a16:creationId xmlns:a16="http://schemas.microsoft.com/office/drawing/2014/main" id="{E5EE3881-4326-40A7-9748-800FC49911CD}"/>
                  </a:ext>
                </a:extLst>
              </p:cNvPr>
              <p:cNvSpPr>
                <a:spLocks noChangeArrowheads="1"/>
              </p:cNvSpPr>
              <p:nvPr/>
            </p:nvSpPr>
            <p:spPr bwMode="auto">
              <a:xfrm>
                <a:off x="8417" y="3367"/>
                <a:ext cx="374" cy="3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40" name="Oval 7">
                <a:extLst>
                  <a:ext uri="{FF2B5EF4-FFF2-40B4-BE49-F238E27FC236}">
                    <a16:creationId xmlns:a16="http://schemas.microsoft.com/office/drawing/2014/main" id="{17B2EEDF-F252-4F5B-9869-4B910FBB8995}"/>
                  </a:ext>
                </a:extLst>
              </p:cNvPr>
              <p:cNvSpPr>
                <a:spLocks noChangeArrowheads="1"/>
              </p:cNvSpPr>
              <p:nvPr/>
            </p:nvSpPr>
            <p:spPr bwMode="auto">
              <a:xfrm>
                <a:off x="8430" y="3379"/>
                <a:ext cx="11" cy="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41" name="Oval 8">
                <a:extLst>
                  <a:ext uri="{FF2B5EF4-FFF2-40B4-BE49-F238E27FC236}">
                    <a16:creationId xmlns:a16="http://schemas.microsoft.com/office/drawing/2014/main" id="{5AA5A42E-164E-41DF-89C0-2813CCB03460}"/>
                  </a:ext>
                </a:extLst>
              </p:cNvPr>
              <p:cNvSpPr>
                <a:spLocks noChangeArrowheads="1"/>
              </p:cNvSpPr>
              <p:nvPr/>
            </p:nvSpPr>
            <p:spPr bwMode="auto">
              <a:xfrm>
                <a:off x="8447" y="3379"/>
                <a:ext cx="12" cy="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42" name="Oval 9">
                <a:extLst>
                  <a:ext uri="{FF2B5EF4-FFF2-40B4-BE49-F238E27FC236}">
                    <a16:creationId xmlns:a16="http://schemas.microsoft.com/office/drawing/2014/main" id="{13FFE8C7-0741-4CA6-BC36-40828EC39B53}"/>
                  </a:ext>
                </a:extLst>
              </p:cNvPr>
              <p:cNvSpPr>
                <a:spLocks noChangeArrowheads="1"/>
              </p:cNvSpPr>
              <p:nvPr/>
            </p:nvSpPr>
            <p:spPr bwMode="auto">
              <a:xfrm>
                <a:off x="8465" y="3379"/>
                <a:ext cx="11" cy="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43" name="Rectangle 10">
                <a:extLst>
                  <a:ext uri="{FF2B5EF4-FFF2-40B4-BE49-F238E27FC236}">
                    <a16:creationId xmlns:a16="http://schemas.microsoft.com/office/drawing/2014/main" id="{4349AA54-3601-465E-B361-A14FB5D72EDC}"/>
                  </a:ext>
                </a:extLst>
              </p:cNvPr>
              <p:cNvSpPr>
                <a:spLocks noChangeArrowheads="1"/>
              </p:cNvSpPr>
              <p:nvPr/>
            </p:nvSpPr>
            <p:spPr bwMode="auto">
              <a:xfrm>
                <a:off x="8487" y="3461"/>
                <a:ext cx="59" cy="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44" name="Rectangle 11">
                <a:extLst>
                  <a:ext uri="{FF2B5EF4-FFF2-40B4-BE49-F238E27FC236}">
                    <a16:creationId xmlns:a16="http://schemas.microsoft.com/office/drawing/2014/main" id="{843D4093-96DB-4C6E-898D-0EDD87DDEFED}"/>
                  </a:ext>
                </a:extLst>
              </p:cNvPr>
              <p:cNvSpPr>
                <a:spLocks noChangeArrowheads="1"/>
              </p:cNvSpPr>
              <p:nvPr/>
            </p:nvSpPr>
            <p:spPr bwMode="auto">
              <a:xfrm>
                <a:off x="8576" y="3461"/>
                <a:ext cx="58" cy="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45" name="Rectangle 12">
                <a:extLst>
                  <a:ext uri="{FF2B5EF4-FFF2-40B4-BE49-F238E27FC236}">
                    <a16:creationId xmlns:a16="http://schemas.microsoft.com/office/drawing/2014/main" id="{24F37059-1795-400C-9EC9-B44215AEBCE7}"/>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46" name="Rectangle 13">
                <a:extLst>
                  <a:ext uri="{FF2B5EF4-FFF2-40B4-BE49-F238E27FC236}">
                    <a16:creationId xmlns:a16="http://schemas.microsoft.com/office/drawing/2014/main" id="{209AC2B8-DA78-4D2D-AAAB-C436CFFE96A8}"/>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47" name="Rectangle 646">
                <a:extLst>
                  <a:ext uri="{FF2B5EF4-FFF2-40B4-BE49-F238E27FC236}">
                    <a16:creationId xmlns:a16="http://schemas.microsoft.com/office/drawing/2014/main" id="{74027152-4323-46CF-A0E3-810D0B700BB4}"/>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48" name="Rectangle 647">
                <a:extLst>
                  <a:ext uri="{FF2B5EF4-FFF2-40B4-BE49-F238E27FC236}">
                    <a16:creationId xmlns:a16="http://schemas.microsoft.com/office/drawing/2014/main" id="{E260D422-FBFF-4EDE-9A30-A11A689DCE1F}"/>
                  </a:ext>
                </a:extLst>
              </p:cNvPr>
              <p:cNvSpPr>
                <a:spLocks noChangeArrowheads="1"/>
              </p:cNvSpPr>
              <p:nvPr/>
            </p:nvSpPr>
            <p:spPr bwMode="auto">
              <a:xfrm>
                <a:off x="8662" y="3555"/>
                <a:ext cx="59" cy="5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649" name="Graphic 648">
              <a:extLst>
                <a:ext uri="{FF2B5EF4-FFF2-40B4-BE49-F238E27FC236}">
                  <a16:creationId xmlns:a16="http://schemas.microsoft.com/office/drawing/2014/main" id="{48B131EA-6FE6-4156-90E2-37DA006195FC}"/>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592266" y="4177986"/>
              <a:ext cx="116428" cy="115449"/>
            </a:xfrm>
            <a:prstGeom prst="rect">
              <a:avLst/>
            </a:prstGeom>
          </p:spPr>
        </p:pic>
        <p:pic>
          <p:nvPicPr>
            <p:cNvPr id="650" name="Graphic 649">
              <a:extLst>
                <a:ext uri="{FF2B5EF4-FFF2-40B4-BE49-F238E27FC236}">
                  <a16:creationId xmlns:a16="http://schemas.microsoft.com/office/drawing/2014/main" id="{D9F8A58C-E2F5-4077-A802-595D1E66C3CB}"/>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8441934" y="4188468"/>
              <a:ext cx="92474" cy="94484"/>
            </a:xfrm>
            <a:prstGeom prst="rect">
              <a:avLst/>
            </a:prstGeom>
          </p:spPr>
        </p:pic>
        <p:pic>
          <p:nvPicPr>
            <p:cNvPr id="655" name="Graphic 654">
              <a:extLst>
                <a:ext uri="{FF2B5EF4-FFF2-40B4-BE49-F238E27FC236}">
                  <a16:creationId xmlns:a16="http://schemas.microsoft.com/office/drawing/2014/main" id="{70315947-6C35-442D-B6D9-A6F9E68EACD6}"/>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8279680" y="4193223"/>
              <a:ext cx="97722" cy="84975"/>
            </a:xfrm>
            <a:prstGeom prst="rect">
              <a:avLst/>
            </a:prstGeom>
          </p:spPr>
        </p:pic>
        <p:grpSp>
          <p:nvGrpSpPr>
            <p:cNvPr id="712" name="Group 711">
              <a:extLst>
                <a:ext uri="{FF2B5EF4-FFF2-40B4-BE49-F238E27FC236}">
                  <a16:creationId xmlns:a16="http://schemas.microsoft.com/office/drawing/2014/main" id="{43FA5A32-3A98-4320-93D9-47D9A775DE81}"/>
                </a:ext>
              </a:extLst>
            </p:cNvPr>
            <p:cNvGrpSpPr/>
            <p:nvPr/>
          </p:nvGrpSpPr>
          <p:grpSpPr>
            <a:xfrm>
              <a:off x="3592501" y="4143040"/>
              <a:ext cx="307705" cy="201316"/>
              <a:chOff x="4151667" y="4010755"/>
              <a:chExt cx="307705" cy="201316"/>
            </a:xfrm>
          </p:grpSpPr>
          <p:sp>
            <p:nvSpPr>
              <p:cNvPr id="713" name="Rectangle 712">
                <a:extLst>
                  <a:ext uri="{FF2B5EF4-FFF2-40B4-BE49-F238E27FC236}">
                    <a16:creationId xmlns:a16="http://schemas.microsoft.com/office/drawing/2014/main" id="{73BFE005-FDB6-4824-B338-F028EAA6D725}"/>
                  </a:ext>
                </a:extLst>
              </p:cNvPr>
              <p:cNvSpPr/>
              <p:nvPr/>
            </p:nvSpPr>
            <p:spPr bwMode="auto">
              <a:xfrm>
                <a:off x="4151667" y="4010755"/>
                <a:ext cx="307705" cy="201316"/>
              </a:xfrm>
              <a:prstGeom prst="rect">
                <a:avLst/>
              </a:prstGeom>
              <a:solidFill>
                <a:srgbClr val="000000"/>
              </a:solidFill>
              <a:ln w="127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714" name="Rectangle 713">
                <a:extLst>
                  <a:ext uri="{FF2B5EF4-FFF2-40B4-BE49-F238E27FC236}">
                    <a16:creationId xmlns:a16="http://schemas.microsoft.com/office/drawing/2014/main" id="{23154D29-1020-40A9-9F87-EC0CF3C226CF}"/>
                  </a:ext>
                </a:extLst>
              </p:cNvPr>
              <p:cNvSpPr/>
              <p:nvPr/>
            </p:nvSpPr>
            <p:spPr bwMode="auto">
              <a:xfrm>
                <a:off x="4293843" y="4074799"/>
                <a:ext cx="128030" cy="222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5" name="Rectangle 714">
                <a:extLst>
                  <a:ext uri="{FF2B5EF4-FFF2-40B4-BE49-F238E27FC236}">
                    <a16:creationId xmlns:a16="http://schemas.microsoft.com/office/drawing/2014/main" id="{35D054C3-66B5-4DAF-8E23-54C5FA9A6FA0}"/>
                  </a:ext>
                </a:extLst>
              </p:cNvPr>
              <p:cNvSpPr/>
              <p:nvPr/>
            </p:nvSpPr>
            <p:spPr bwMode="auto">
              <a:xfrm>
                <a:off x="4292511" y="4123460"/>
                <a:ext cx="91477" cy="222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8" name="Oval 717">
              <a:extLst>
                <a:ext uri="{FF2B5EF4-FFF2-40B4-BE49-F238E27FC236}">
                  <a16:creationId xmlns:a16="http://schemas.microsoft.com/office/drawing/2014/main" id="{EF643C70-F71A-47D9-B48B-1222D9F3BE2F}"/>
                </a:ext>
              </a:extLst>
            </p:cNvPr>
            <p:cNvSpPr/>
            <p:nvPr/>
          </p:nvSpPr>
          <p:spPr bwMode="auto">
            <a:xfrm>
              <a:off x="3638998" y="4204510"/>
              <a:ext cx="53030" cy="5302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9" name="Group 308">
              <a:extLst>
                <a:ext uri="{FF2B5EF4-FFF2-40B4-BE49-F238E27FC236}">
                  <a16:creationId xmlns:a16="http://schemas.microsoft.com/office/drawing/2014/main" id="{78299D2E-E178-463D-9E6F-AA0490F8EBFE}"/>
                </a:ext>
              </a:extLst>
            </p:cNvPr>
            <p:cNvGrpSpPr/>
            <p:nvPr/>
          </p:nvGrpSpPr>
          <p:grpSpPr>
            <a:xfrm>
              <a:off x="8436669" y="4367493"/>
              <a:ext cx="116584" cy="27436"/>
              <a:chOff x="8729367" y="3636988"/>
              <a:chExt cx="116584" cy="27436"/>
            </a:xfrm>
          </p:grpSpPr>
          <p:sp>
            <p:nvSpPr>
              <p:cNvPr id="310" name="Oval 309">
                <a:extLst>
                  <a:ext uri="{FF2B5EF4-FFF2-40B4-BE49-F238E27FC236}">
                    <a16:creationId xmlns:a16="http://schemas.microsoft.com/office/drawing/2014/main" id="{59C2EBE4-F7A0-416F-874E-3E5E4F2469D0}"/>
                  </a:ext>
                </a:extLst>
              </p:cNvPr>
              <p:cNvSpPr/>
              <p:nvPr/>
            </p:nvSpPr>
            <p:spPr bwMode="auto">
              <a:xfrm>
                <a:off x="8729367" y="3636992"/>
                <a:ext cx="27432" cy="27432"/>
              </a:xfrm>
              <a:prstGeom prst="ellipse">
                <a:avLst/>
              </a:prstGeom>
              <a:solidFill>
                <a:schemeClr val="tx1">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1" name="Oval 310">
                <a:extLst>
                  <a:ext uri="{FF2B5EF4-FFF2-40B4-BE49-F238E27FC236}">
                    <a16:creationId xmlns:a16="http://schemas.microsoft.com/office/drawing/2014/main" id="{0AA9E0D0-1E3A-4FF6-96A5-419647F174C4}"/>
                  </a:ext>
                </a:extLst>
              </p:cNvPr>
              <p:cNvSpPr/>
              <p:nvPr/>
            </p:nvSpPr>
            <p:spPr bwMode="auto">
              <a:xfrm>
                <a:off x="8773943" y="3636990"/>
                <a:ext cx="27432" cy="27432"/>
              </a:xfrm>
              <a:prstGeom prst="ellipse">
                <a:avLst/>
              </a:prstGeom>
              <a:solidFill>
                <a:schemeClr val="tx1">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2" name="Oval 311">
                <a:extLst>
                  <a:ext uri="{FF2B5EF4-FFF2-40B4-BE49-F238E27FC236}">
                    <a16:creationId xmlns:a16="http://schemas.microsoft.com/office/drawing/2014/main" id="{F5D29559-78D5-49EB-9430-DAD2B8E74852}"/>
                  </a:ext>
                </a:extLst>
              </p:cNvPr>
              <p:cNvSpPr/>
              <p:nvPr/>
            </p:nvSpPr>
            <p:spPr bwMode="auto">
              <a:xfrm>
                <a:off x="8818519" y="3636988"/>
                <a:ext cx="27432" cy="27432"/>
              </a:xfrm>
              <a:prstGeom prst="ellipse">
                <a:avLst/>
              </a:prstGeom>
              <a:solidFill>
                <a:schemeClr val="tx1">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sp>
        <p:nvSpPr>
          <p:cNvPr id="36" name="Freeform: Shape 35">
            <a:extLst>
              <a:ext uri="{FF2B5EF4-FFF2-40B4-BE49-F238E27FC236}">
                <a16:creationId xmlns:a16="http://schemas.microsoft.com/office/drawing/2014/main" id="{B483E6AD-A071-4AC6-8E29-1B7F12C6CA85}"/>
              </a:ext>
            </a:extLst>
          </p:cNvPr>
          <p:cNvSpPr/>
          <p:nvPr/>
        </p:nvSpPr>
        <p:spPr>
          <a:xfrm>
            <a:off x="305291" y="3667861"/>
            <a:ext cx="38767" cy="47813"/>
          </a:xfrm>
          <a:custGeom>
            <a:avLst/>
            <a:gdLst>
              <a:gd name="connsiteX0" fmla="*/ 72031 w 155859"/>
              <a:gd name="connsiteY0" fmla="*/ 99217 h 192226"/>
              <a:gd name="connsiteX1" fmla="*/ 158454 w 155859"/>
              <a:gd name="connsiteY1" fmla="*/ 51880 h 192226"/>
              <a:gd name="connsiteX2" fmla="*/ 158454 w 155859"/>
              <a:gd name="connsiteY2" fmla="*/ 2111 h 192226"/>
              <a:gd name="connsiteX3" fmla="*/ 2111 w 155859"/>
              <a:gd name="connsiteY3" fmla="*/ 89749 h 192226"/>
              <a:gd name="connsiteX4" fmla="*/ 2111 w 155859"/>
              <a:gd name="connsiteY4" fmla="*/ 112246 h 192226"/>
              <a:gd name="connsiteX5" fmla="*/ 158454 w 155859"/>
              <a:gd name="connsiteY5" fmla="*/ 190417 h 192226"/>
              <a:gd name="connsiteX6" fmla="*/ 158454 w 155859"/>
              <a:gd name="connsiteY6" fmla="*/ 141864 h 192226"/>
              <a:gd name="connsiteX7" fmla="*/ 72031 w 155859"/>
              <a:gd name="connsiteY7" fmla="*/ 99217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72031" y="99217"/>
                </a:moveTo>
                <a:lnTo>
                  <a:pt x="158454" y="51880"/>
                </a:lnTo>
                <a:lnTo>
                  <a:pt x="158454" y="2111"/>
                </a:lnTo>
                <a:lnTo>
                  <a:pt x="2111" y="89749"/>
                </a:lnTo>
                <a:lnTo>
                  <a:pt x="2111" y="112246"/>
                </a:lnTo>
                <a:lnTo>
                  <a:pt x="158454" y="190417"/>
                </a:lnTo>
                <a:lnTo>
                  <a:pt x="158454" y="141864"/>
                </a:lnTo>
                <a:lnTo>
                  <a:pt x="72031" y="99217"/>
                </a:lnTo>
                <a:close/>
              </a:path>
            </a:pathLst>
          </a:custGeom>
          <a:solidFill>
            <a:schemeClr val="bg1"/>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AE7CD1AF-6D8D-4215-BDE2-01476D971D69}"/>
              </a:ext>
            </a:extLst>
          </p:cNvPr>
          <p:cNvSpPr/>
          <p:nvPr/>
        </p:nvSpPr>
        <p:spPr>
          <a:xfrm>
            <a:off x="345951" y="3656973"/>
            <a:ext cx="41352" cy="71073"/>
          </a:xfrm>
          <a:custGeom>
            <a:avLst/>
            <a:gdLst>
              <a:gd name="connsiteX0" fmla="*/ 2111 w 166250"/>
              <a:gd name="connsiteY0" fmla="*/ 283963 h 285742"/>
              <a:gd name="connsiteX1" fmla="*/ 51880 w 166250"/>
              <a:gd name="connsiteY1" fmla="*/ 283963 h 285742"/>
              <a:gd name="connsiteX2" fmla="*/ 166792 w 166250"/>
              <a:gd name="connsiteY2" fmla="*/ 2111 h 285742"/>
              <a:gd name="connsiteX3" fmla="*/ 117023 w 166250"/>
              <a:gd name="connsiteY3" fmla="*/ 2111 h 285742"/>
              <a:gd name="connsiteX4" fmla="*/ 2111 w 166250"/>
              <a:gd name="connsiteY4" fmla="*/ 283963 h 28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0" h="285742">
                <a:moveTo>
                  <a:pt x="2111" y="283963"/>
                </a:moveTo>
                <a:lnTo>
                  <a:pt x="51880" y="283963"/>
                </a:lnTo>
                <a:lnTo>
                  <a:pt x="166792" y="2111"/>
                </a:lnTo>
                <a:lnTo>
                  <a:pt x="117023" y="2111"/>
                </a:lnTo>
                <a:lnTo>
                  <a:pt x="2111" y="283963"/>
                </a:lnTo>
                <a:close/>
              </a:path>
            </a:pathLst>
          </a:custGeom>
          <a:solidFill>
            <a:schemeClr val="bg1"/>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C1FD59FC-CF15-4B69-B06E-E30F2BAC47BE}"/>
              </a:ext>
            </a:extLst>
          </p:cNvPr>
          <p:cNvSpPr/>
          <p:nvPr/>
        </p:nvSpPr>
        <p:spPr>
          <a:xfrm>
            <a:off x="389546" y="3667578"/>
            <a:ext cx="38767" cy="47813"/>
          </a:xfrm>
          <a:custGeom>
            <a:avLst/>
            <a:gdLst>
              <a:gd name="connsiteX0" fmla="*/ 158454 w 155859"/>
              <a:gd name="connsiteY0" fmla="*/ 89663 h 192226"/>
              <a:gd name="connsiteX1" fmla="*/ 2111 w 155859"/>
              <a:gd name="connsiteY1" fmla="*/ 2111 h 192226"/>
              <a:gd name="connsiteX2" fmla="*/ 2111 w 155859"/>
              <a:gd name="connsiteY2" fmla="*/ 53009 h 192226"/>
              <a:gd name="connsiteX3" fmla="*/ 88534 w 155859"/>
              <a:gd name="connsiteY3" fmla="*/ 100346 h 192226"/>
              <a:gd name="connsiteX4" fmla="*/ 2111 w 155859"/>
              <a:gd name="connsiteY4" fmla="*/ 141778 h 192226"/>
              <a:gd name="connsiteX5" fmla="*/ 2111 w 155859"/>
              <a:gd name="connsiteY5" fmla="*/ 191547 h 192226"/>
              <a:gd name="connsiteX6" fmla="*/ 158454 w 155859"/>
              <a:gd name="connsiteY6" fmla="*/ 113375 h 192226"/>
              <a:gd name="connsiteX7" fmla="*/ 158454 w 155859"/>
              <a:gd name="connsiteY7" fmla="*/ 89663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158454" y="89663"/>
                </a:moveTo>
                <a:lnTo>
                  <a:pt x="2111" y="2111"/>
                </a:lnTo>
                <a:lnTo>
                  <a:pt x="2111" y="53009"/>
                </a:lnTo>
                <a:lnTo>
                  <a:pt x="88534" y="100346"/>
                </a:lnTo>
                <a:lnTo>
                  <a:pt x="2111" y="141778"/>
                </a:lnTo>
                <a:lnTo>
                  <a:pt x="2111" y="191547"/>
                </a:lnTo>
                <a:lnTo>
                  <a:pt x="158454" y="113375"/>
                </a:lnTo>
                <a:lnTo>
                  <a:pt x="158454" y="89663"/>
                </a:lnTo>
                <a:close/>
              </a:path>
            </a:pathLst>
          </a:custGeom>
          <a:solidFill>
            <a:schemeClr val="bg1"/>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pic>
        <p:nvPicPr>
          <p:cNvPr id="40" name="Graphic 39">
            <a:extLst>
              <a:ext uri="{FF2B5EF4-FFF2-40B4-BE49-F238E27FC236}">
                <a16:creationId xmlns:a16="http://schemas.microsoft.com/office/drawing/2014/main" id="{C954AA99-CBE5-4517-92C0-D391DE526C60}"/>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9542703" y="3971306"/>
            <a:ext cx="150914" cy="116420"/>
          </a:xfrm>
          <a:prstGeom prst="rect">
            <a:avLst/>
          </a:prstGeom>
        </p:spPr>
      </p:pic>
      <p:sp>
        <p:nvSpPr>
          <p:cNvPr id="41" name="Rectangle 40">
            <a:extLst>
              <a:ext uri="{FF2B5EF4-FFF2-40B4-BE49-F238E27FC236}">
                <a16:creationId xmlns:a16="http://schemas.microsoft.com/office/drawing/2014/main" id="{B56E959D-1E88-495F-AD02-C5C538A02DAF}"/>
              </a:ext>
            </a:extLst>
          </p:cNvPr>
          <p:cNvSpPr/>
          <p:nvPr/>
        </p:nvSpPr>
        <p:spPr>
          <a:xfrm>
            <a:off x="9475737" y="3932805"/>
            <a:ext cx="279632" cy="271149"/>
          </a:xfrm>
          <a:prstGeom prst="rect">
            <a:avLst/>
          </a:prstGeom>
          <a:noFill/>
          <a:ln w="12700" cap="rnd">
            <a:solidFill>
              <a:schemeClr val="accent1"/>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27432" numCol="1" rtlCol="0" anchor="b" anchorCtr="0" compatLnSpc="1">
            <a:prstTxWarp prst="textNoShape">
              <a:avLst/>
            </a:prstTxWarp>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API</a:t>
            </a:r>
          </a:p>
        </p:txBody>
      </p:sp>
      <p:sp>
        <p:nvSpPr>
          <p:cNvPr id="42" name="Rectangle 5">
            <a:extLst>
              <a:ext uri="{FF2B5EF4-FFF2-40B4-BE49-F238E27FC236}">
                <a16:creationId xmlns:a16="http://schemas.microsoft.com/office/drawing/2014/main" id="{05FD50D8-534C-4D96-9D03-E7717309FD59}"/>
              </a:ext>
            </a:extLst>
          </p:cNvPr>
          <p:cNvSpPr>
            <a:spLocks noChangeArrowheads="1"/>
          </p:cNvSpPr>
          <p:nvPr/>
        </p:nvSpPr>
        <p:spPr bwMode="auto">
          <a:xfrm>
            <a:off x="9632719" y="3701796"/>
            <a:ext cx="437700" cy="287893"/>
          </a:xfrm>
          <a:prstGeom prst="rect">
            <a:avLst/>
          </a:prstGeom>
          <a:solidFill>
            <a:srgbClr val="0078D4"/>
          </a:solidFill>
        </p:spPr>
        <p:txBody>
          <a:bodyPr vert="horz" wrap="square" lIns="0" tIns="182880" rIns="0" bIns="13716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Application</a:t>
            </a:r>
          </a:p>
        </p:txBody>
      </p:sp>
      <p:sp>
        <p:nvSpPr>
          <p:cNvPr id="43" name="Rectangle 6">
            <a:extLst>
              <a:ext uri="{FF2B5EF4-FFF2-40B4-BE49-F238E27FC236}">
                <a16:creationId xmlns:a16="http://schemas.microsoft.com/office/drawing/2014/main" id="{82AB07DA-F252-40E4-BE25-AE1219E5C449}"/>
              </a:ext>
            </a:extLst>
          </p:cNvPr>
          <p:cNvSpPr>
            <a:spLocks noChangeArrowheads="1"/>
          </p:cNvSpPr>
          <p:nvPr/>
        </p:nvSpPr>
        <p:spPr bwMode="auto">
          <a:xfrm>
            <a:off x="9632719" y="3646792"/>
            <a:ext cx="437700" cy="4096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Oval 7">
            <a:extLst>
              <a:ext uri="{FF2B5EF4-FFF2-40B4-BE49-F238E27FC236}">
                <a16:creationId xmlns:a16="http://schemas.microsoft.com/office/drawing/2014/main" id="{19EA35B1-BFD1-4949-8B96-D94EBA195C5C}"/>
              </a:ext>
            </a:extLst>
          </p:cNvPr>
          <p:cNvSpPr>
            <a:spLocks noChangeArrowheads="1"/>
          </p:cNvSpPr>
          <p:nvPr/>
        </p:nvSpPr>
        <p:spPr bwMode="auto">
          <a:xfrm>
            <a:off x="9647933" y="3660836"/>
            <a:ext cx="12874" cy="140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Oval 8">
            <a:extLst>
              <a:ext uri="{FF2B5EF4-FFF2-40B4-BE49-F238E27FC236}">
                <a16:creationId xmlns:a16="http://schemas.microsoft.com/office/drawing/2014/main" id="{DA8456BF-DA2C-4656-9926-C5F793DC09C0}"/>
              </a:ext>
            </a:extLst>
          </p:cNvPr>
          <p:cNvSpPr>
            <a:spLocks noChangeArrowheads="1"/>
          </p:cNvSpPr>
          <p:nvPr/>
        </p:nvSpPr>
        <p:spPr bwMode="auto">
          <a:xfrm>
            <a:off x="9667829" y="3660836"/>
            <a:ext cx="14044" cy="140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Oval 9">
            <a:extLst>
              <a:ext uri="{FF2B5EF4-FFF2-40B4-BE49-F238E27FC236}">
                <a16:creationId xmlns:a16="http://schemas.microsoft.com/office/drawing/2014/main" id="{06B1E9D2-CCEC-4259-88FB-857820BABDE5}"/>
              </a:ext>
            </a:extLst>
          </p:cNvPr>
          <p:cNvSpPr>
            <a:spLocks noChangeArrowheads="1"/>
          </p:cNvSpPr>
          <p:nvPr/>
        </p:nvSpPr>
        <p:spPr bwMode="auto">
          <a:xfrm>
            <a:off x="9688894" y="3660836"/>
            <a:ext cx="12874" cy="140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10">
            <a:extLst>
              <a:ext uri="{FF2B5EF4-FFF2-40B4-BE49-F238E27FC236}">
                <a16:creationId xmlns:a16="http://schemas.microsoft.com/office/drawing/2014/main" id="{403BD9C5-869C-44C8-BB40-70C809956A1E}"/>
              </a:ext>
            </a:extLst>
          </p:cNvPr>
          <p:cNvSpPr>
            <a:spLocks noChangeArrowheads="1"/>
          </p:cNvSpPr>
          <p:nvPr/>
        </p:nvSpPr>
        <p:spPr bwMode="auto">
          <a:xfrm>
            <a:off x="9714641" y="3756800"/>
            <a:ext cx="69049" cy="690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11">
            <a:extLst>
              <a:ext uri="{FF2B5EF4-FFF2-40B4-BE49-F238E27FC236}">
                <a16:creationId xmlns:a16="http://schemas.microsoft.com/office/drawing/2014/main" id="{BE35D8CD-433D-4FD3-AB95-7738894104FD}"/>
              </a:ext>
            </a:extLst>
          </p:cNvPr>
          <p:cNvSpPr>
            <a:spLocks noChangeArrowheads="1"/>
          </p:cNvSpPr>
          <p:nvPr/>
        </p:nvSpPr>
        <p:spPr bwMode="auto">
          <a:xfrm>
            <a:off x="9818800" y="3756800"/>
            <a:ext cx="67879" cy="690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Rectangle 12">
            <a:extLst>
              <a:ext uri="{FF2B5EF4-FFF2-40B4-BE49-F238E27FC236}">
                <a16:creationId xmlns:a16="http://schemas.microsoft.com/office/drawing/2014/main" id="{8316CD66-6FF6-40D6-8734-F2D385B5F0FA}"/>
              </a:ext>
            </a:extLst>
          </p:cNvPr>
          <p:cNvSpPr>
            <a:spLocks noChangeArrowheads="1"/>
          </p:cNvSpPr>
          <p:nvPr/>
        </p:nvSpPr>
        <p:spPr bwMode="auto">
          <a:xfrm>
            <a:off x="9919448" y="3756800"/>
            <a:ext cx="69049" cy="69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07" name="Group 406">
            <a:extLst>
              <a:ext uri="{FF2B5EF4-FFF2-40B4-BE49-F238E27FC236}">
                <a16:creationId xmlns:a16="http://schemas.microsoft.com/office/drawing/2014/main" id="{F8611B60-5542-493D-ADE1-0286F7F93FB7}"/>
              </a:ext>
            </a:extLst>
          </p:cNvPr>
          <p:cNvGrpSpPr/>
          <p:nvPr/>
        </p:nvGrpSpPr>
        <p:grpSpPr>
          <a:xfrm>
            <a:off x="9874025" y="3806323"/>
            <a:ext cx="659457" cy="310934"/>
            <a:chOff x="9874025" y="3806323"/>
            <a:chExt cx="659457" cy="310934"/>
          </a:xfrm>
        </p:grpSpPr>
        <p:cxnSp>
          <p:nvCxnSpPr>
            <p:cNvPr id="409" name="Straight Connector 408">
              <a:extLst>
                <a:ext uri="{FF2B5EF4-FFF2-40B4-BE49-F238E27FC236}">
                  <a16:creationId xmlns:a16="http://schemas.microsoft.com/office/drawing/2014/main" id="{34B97AD0-13DD-477F-AA9B-7A823BC5D0CB}"/>
                </a:ext>
              </a:extLst>
            </p:cNvPr>
            <p:cNvCxnSpPr>
              <a:cxnSpLocks/>
            </p:cNvCxnSpPr>
            <p:nvPr/>
          </p:nvCxnSpPr>
          <p:spPr>
            <a:xfrm flipH="1">
              <a:off x="10145632" y="3806323"/>
              <a:ext cx="387850" cy="0"/>
            </a:xfrm>
            <a:prstGeom prst="line">
              <a:avLst/>
            </a:prstGeom>
            <a:ln w="12700" cap="rnd">
              <a:solidFill>
                <a:srgbClr val="00B294"/>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10" name="Rectangle: Rounded Corners 430">
              <a:extLst>
                <a:ext uri="{FF2B5EF4-FFF2-40B4-BE49-F238E27FC236}">
                  <a16:creationId xmlns:a16="http://schemas.microsoft.com/office/drawing/2014/main" id="{CF244358-935C-4EFB-B24F-5F1450FB6BB1}"/>
                </a:ext>
              </a:extLst>
            </p:cNvPr>
            <p:cNvSpPr/>
            <p:nvPr/>
          </p:nvSpPr>
          <p:spPr bwMode="auto">
            <a:xfrm rot="5400000" flipH="1">
              <a:off x="9993182" y="3694250"/>
              <a:ext cx="303850" cy="542164"/>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0 w 188085"/>
                <a:gd name="connsiteY0" fmla="*/ 701131 h 701131"/>
                <a:gd name="connsiteX1" fmla="*/ 0 w 188085"/>
                <a:gd name="connsiteY1" fmla="*/ 54368 h 701131"/>
                <a:gd name="connsiteX2" fmla="*/ 53010 w 188085"/>
                <a:gd name="connsiteY2" fmla="*/ 1358 h 701131"/>
                <a:gd name="connsiteX3" fmla="*/ 188085 w 188085"/>
                <a:gd name="connsiteY3" fmla="*/ 126 h 701131"/>
                <a:gd name="connsiteX0" fmla="*/ 0 w 188085"/>
                <a:gd name="connsiteY0" fmla="*/ 686018 h 686018"/>
                <a:gd name="connsiteX1" fmla="*/ 0 w 188085"/>
                <a:gd name="connsiteY1" fmla="*/ 54368 h 686018"/>
                <a:gd name="connsiteX2" fmla="*/ 53010 w 188085"/>
                <a:gd name="connsiteY2" fmla="*/ 1358 h 686018"/>
                <a:gd name="connsiteX3" fmla="*/ 188085 w 188085"/>
                <a:gd name="connsiteY3" fmla="*/ 126 h 686018"/>
                <a:gd name="connsiteX0" fmla="*/ 0 w 188085"/>
                <a:gd name="connsiteY0" fmla="*/ 640681 h 640681"/>
                <a:gd name="connsiteX1" fmla="*/ 0 w 188085"/>
                <a:gd name="connsiteY1" fmla="*/ 54368 h 640681"/>
                <a:gd name="connsiteX2" fmla="*/ 53010 w 188085"/>
                <a:gd name="connsiteY2" fmla="*/ 1358 h 640681"/>
                <a:gd name="connsiteX3" fmla="*/ 188085 w 188085"/>
                <a:gd name="connsiteY3" fmla="*/ 126 h 640681"/>
              </a:gdLst>
              <a:ahLst/>
              <a:cxnLst>
                <a:cxn ang="0">
                  <a:pos x="connsiteX0" y="connsiteY0"/>
                </a:cxn>
                <a:cxn ang="0">
                  <a:pos x="connsiteX1" y="connsiteY1"/>
                </a:cxn>
                <a:cxn ang="0">
                  <a:pos x="connsiteX2" y="connsiteY2"/>
                </a:cxn>
                <a:cxn ang="0">
                  <a:pos x="connsiteX3" y="connsiteY3"/>
                </a:cxn>
              </a:cxnLst>
              <a:rect l="l" t="t" r="r" b="b"/>
              <a:pathLst>
                <a:path w="188085" h="640681">
                  <a:moveTo>
                    <a:pt x="0" y="640681"/>
                  </a:moveTo>
                  <a:lnTo>
                    <a:pt x="0" y="54368"/>
                  </a:lnTo>
                  <a:cubicBezTo>
                    <a:pt x="0" y="25091"/>
                    <a:pt x="23733" y="1358"/>
                    <a:pt x="53010" y="1358"/>
                  </a:cubicBezTo>
                  <a:cubicBezTo>
                    <a:pt x="128743" y="2085"/>
                    <a:pt x="112352" y="-601"/>
                    <a:pt x="188085" y="126"/>
                  </a:cubicBezTo>
                </a:path>
              </a:pathLst>
            </a:custGeom>
            <a:ln w="12700" cap="rnd">
              <a:solidFill>
                <a:srgbClr val="00B294"/>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9" name="Straight Connector 18">
            <a:extLst>
              <a:ext uri="{FF2B5EF4-FFF2-40B4-BE49-F238E27FC236}">
                <a16:creationId xmlns:a16="http://schemas.microsoft.com/office/drawing/2014/main" id="{3812B857-3E8D-4872-878D-5585C4B46EB0}"/>
              </a:ext>
            </a:extLst>
          </p:cNvPr>
          <p:cNvCxnSpPr>
            <a:cxnSpLocks/>
            <a:stCxn id="581" idx="3"/>
          </p:cNvCxnSpPr>
          <p:nvPr/>
        </p:nvCxnSpPr>
        <p:spPr>
          <a:xfrm>
            <a:off x="2988866" y="2154625"/>
            <a:ext cx="149245" cy="0"/>
          </a:xfrm>
          <a:prstGeom prst="line">
            <a:avLst/>
          </a:prstGeom>
          <a:ln w="19050">
            <a:solidFill>
              <a:srgbClr val="005A9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E5C5CF3B-F3DA-41F0-B195-9BFC57EAC810}"/>
              </a:ext>
            </a:extLst>
          </p:cNvPr>
          <p:cNvCxnSpPr>
            <a:cxnSpLocks/>
          </p:cNvCxnSpPr>
          <p:nvPr/>
        </p:nvCxnSpPr>
        <p:spPr>
          <a:xfrm>
            <a:off x="2893434" y="2737302"/>
            <a:ext cx="244677" cy="0"/>
          </a:xfrm>
          <a:prstGeom prst="line">
            <a:avLst/>
          </a:prstGeom>
          <a:ln w="19050">
            <a:solidFill>
              <a:srgbClr val="005A9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3" name="TextBox 312">
            <a:extLst>
              <a:ext uri="{FF2B5EF4-FFF2-40B4-BE49-F238E27FC236}">
                <a16:creationId xmlns:a16="http://schemas.microsoft.com/office/drawing/2014/main" id="{C940908C-3778-48B7-AE3E-47EF621D1EBA}"/>
              </a:ext>
            </a:extLst>
          </p:cNvPr>
          <p:cNvSpPr txBox="1"/>
          <p:nvPr/>
        </p:nvSpPr>
        <p:spPr>
          <a:xfrm>
            <a:off x="1875560" y="4619938"/>
            <a:ext cx="990977" cy="161583"/>
          </a:xfrm>
          <a:prstGeom prst="rect">
            <a:avLst/>
          </a:prstGeom>
          <a:solidFill>
            <a:srgbClr val="000000"/>
          </a:solidFill>
        </p:spPr>
        <p:txBody>
          <a:bodyPr wrap="non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Workstations</a:t>
            </a:r>
          </a:p>
        </p:txBody>
      </p:sp>
      <p:sp>
        <p:nvSpPr>
          <p:cNvPr id="314" name="TextBox 313">
            <a:extLst>
              <a:ext uri="{FF2B5EF4-FFF2-40B4-BE49-F238E27FC236}">
                <a16:creationId xmlns:a16="http://schemas.microsoft.com/office/drawing/2014/main" id="{91C43E9F-20FB-4C7A-A2C1-0FC32466DBD5}"/>
              </a:ext>
            </a:extLst>
          </p:cNvPr>
          <p:cNvSpPr txBox="1"/>
          <p:nvPr/>
        </p:nvSpPr>
        <p:spPr>
          <a:xfrm>
            <a:off x="231452" y="4619938"/>
            <a:ext cx="1165704" cy="161583"/>
          </a:xfrm>
          <a:prstGeom prst="rect">
            <a:avLst/>
          </a:prstGeom>
          <a:solidFill>
            <a:srgbClr val="000000"/>
          </a:solidFill>
        </p:spPr>
        <p:txBody>
          <a:bodyPr wrap="non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‘Internal’ Access</a:t>
            </a:r>
          </a:p>
        </p:txBody>
      </p:sp>
      <p:cxnSp>
        <p:nvCxnSpPr>
          <p:cNvPr id="315" name="Straight Connector 314">
            <a:extLst>
              <a:ext uri="{FF2B5EF4-FFF2-40B4-BE49-F238E27FC236}">
                <a16:creationId xmlns:a16="http://schemas.microsoft.com/office/drawing/2014/main" id="{30B368EC-2E85-4C90-A805-68086F5CE4A4}"/>
              </a:ext>
            </a:extLst>
          </p:cNvPr>
          <p:cNvCxnSpPr>
            <a:cxnSpLocks/>
          </p:cNvCxnSpPr>
          <p:nvPr/>
        </p:nvCxnSpPr>
        <p:spPr>
          <a:xfrm>
            <a:off x="3553466" y="4712272"/>
            <a:ext cx="1364219" cy="0"/>
          </a:xfrm>
          <a:prstGeom prst="line">
            <a:avLst/>
          </a:prstGeom>
          <a:ln cap="rnd">
            <a:solidFill>
              <a:schemeClr val="bg1">
                <a:lumMod val="7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0E3FE1EC-6D02-4A98-A524-0C10B22BEFFF}"/>
              </a:ext>
            </a:extLst>
          </p:cNvPr>
          <p:cNvCxnSpPr>
            <a:cxnSpLocks/>
            <a:endCxn id="379" idx="1"/>
          </p:cNvCxnSpPr>
          <p:nvPr/>
        </p:nvCxnSpPr>
        <p:spPr>
          <a:xfrm>
            <a:off x="6753571" y="4712272"/>
            <a:ext cx="1575273" cy="0"/>
          </a:xfrm>
          <a:prstGeom prst="line">
            <a:avLst/>
          </a:prstGeom>
          <a:ln cap="rnd">
            <a:solidFill>
              <a:schemeClr val="bg1">
                <a:lumMod val="7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F88ACF9F-5053-4013-92FA-BDCEFE61A8DF}"/>
              </a:ext>
            </a:extLst>
          </p:cNvPr>
          <p:cNvSpPr txBox="1"/>
          <p:nvPr/>
        </p:nvSpPr>
        <p:spPr>
          <a:xfrm>
            <a:off x="3154901" y="4650716"/>
            <a:ext cx="611065" cy="123111"/>
          </a:xfrm>
          <a:prstGeom prst="rect">
            <a:avLst/>
          </a:prstGeom>
          <a:solidFill>
            <a:srgbClr val="000000"/>
          </a:solidFill>
        </p:spPr>
        <p:txBody>
          <a:bodyPr wrap="none" lIns="91440" tIns="0" rIns="9144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Accounts</a:t>
            </a:r>
          </a:p>
        </p:txBody>
      </p:sp>
      <p:sp>
        <p:nvSpPr>
          <p:cNvPr id="354" name="TextBox 353">
            <a:extLst>
              <a:ext uri="{FF2B5EF4-FFF2-40B4-BE49-F238E27FC236}">
                <a16:creationId xmlns:a16="http://schemas.microsoft.com/office/drawing/2014/main" id="{AF80AA57-A948-474B-9C99-CF7EEF4B136C}"/>
              </a:ext>
            </a:extLst>
          </p:cNvPr>
          <p:cNvSpPr txBox="1"/>
          <p:nvPr/>
        </p:nvSpPr>
        <p:spPr>
          <a:xfrm>
            <a:off x="4652049" y="4650716"/>
            <a:ext cx="1173718" cy="123111"/>
          </a:xfrm>
          <a:prstGeom prst="rect">
            <a:avLst/>
          </a:prstGeom>
          <a:solidFill>
            <a:srgbClr val="000000"/>
          </a:solidFill>
        </p:spPr>
        <p:txBody>
          <a:bodyPr wrap="none" lIns="91440" tIns="0" rIns="9144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Access and Privileges</a:t>
            </a:r>
          </a:p>
        </p:txBody>
      </p:sp>
      <p:sp>
        <p:nvSpPr>
          <p:cNvPr id="358" name="TextBox 357">
            <a:extLst>
              <a:ext uri="{FF2B5EF4-FFF2-40B4-BE49-F238E27FC236}">
                <a16:creationId xmlns:a16="http://schemas.microsoft.com/office/drawing/2014/main" id="{4020966F-927F-433D-905C-36E7C03BEDB0}"/>
              </a:ext>
            </a:extLst>
          </p:cNvPr>
          <p:cNvSpPr txBox="1"/>
          <p:nvPr/>
        </p:nvSpPr>
        <p:spPr>
          <a:xfrm>
            <a:off x="6307936" y="4650716"/>
            <a:ext cx="595035" cy="123111"/>
          </a:xfrm>
          <a:prstGeom prst="rect">
            <a:avLst/>
          </a:prstGeom>
          <a:solidFill>
            <a:srgbClr val="000000"/>
          </a:solidFill>
        </p:spPr>
        <p:txBody>
          <a:bodyPr wrap="none" lIns="91440" tIns="0" rIns="9144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Interface</a:t>
            </a:r>
          </a:p>
        </p:txBody>
      </p:sp>
      <p:sp>
        <p:nvSpPr>
          <p:cNvPr id="375" name="TextBox 374">
            <a:extLst>
              <a:ext uri="{FF2B5EF4-FFF2-40B4-BE49-F238E27FC236}">
                <a16:creationId xmlns:a16="http://schemas.microsoft.com/office/drawing/2014/main" id="{D1D95962-211E-4470-ACFD-C92F2642DC08}"/>
              </a:ext>
            </a:extLst>
          </p:cNvPr>
          <p:cNvSpPr txBox="1"/>
          <p:nvPr/>
        </p:nvSpPr>
        <p:spPr>
          <a:xfrm>
            <a:off x="3839806" y="4631479"/>
            <a:ext cx="655949" cy="161583"/>
          </a:xfrm>
          <a:prstGeom prst="rect">
            <a:avLst/>
          </a:prstGeom>
          <a:solidFill>
            <a:srgbClr val="000000"/>
          </a:solidFill>
        </p:spPr>
        <p:txBody>
          <a:bodyPr wrap="none" lIns="91440" tIns="0" rIns="91440" bIns="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Identity</a:t>
            </a:r>
          </a:p>
        </p:txBody>
      </p:sp>
      <p:sp>
        <p:nvSpPr>
          <p:cNvPr id="377" name="TextBox 376">
            <a:extLst>
              <a:ext uri="{FF2B5EF4-FFF2-40B4-BE49-F238E27FC236}">
                <a16:creationId xmlns:a16="http://schemas.microsoft.com/office/drawing/2014/main" id="{2559093D-8393-4447-A2B8-D47D697F596F}"/>
              </a:ext>
            </a:extLst>
          </p:cNvPr>
          <p:cNvSpPr txBox="1"/>
          <p:nvPr/>
        </p:nvSpPr>
        <p:spPr>
          <a:xfrm>
            <a:off x="7040481" y="4619938"/>
            <a:ext cx="1143000" cy="161583"/>
          </a:xfrm>
          <a:prstGeom prst="rect">
            <a:avLst/>
          </a:prstGeom>
          <a:solidFill>
            <a:srgbClr val="000000"/>
          </a:solidFill>
        </p:spPr>
        <p:txBody>
          <a:bodyPr wrap="squar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Infrastructure</a:t>
            </a:r>
          </a:p>
        </p:txBody>
      </p:sp>
      <p:sp>
        <p:nvSpPr>
          <p:cNvPr id="378" name="TextBox 377">
            <a:extLst>
              <a:ext uri="{FF2B5EF4-FFF2-40B4-BE49-F238E27FC236}">
                <a16:creationId xmlns:a16="http://schemas.microsoft.com/office/drawing/2014/main" id="{7BB613EB-15CC-4898-9294-DA862BEB344E}"/>
              </a:ext>
            </a:extLst>
          </p:cNvPr>
          <p:cNvSpPr txBox="1"/>
          <p:nvPr/>
        </p:nvSpPr>
        <p:spPr>
          <a:xfrm>
            <a:off x="9364891" y="4619938"/>
            <a:ext cx="1880643" cy="161583"/>
          </a:xfrm>
          <a:prstGeom prst="rect">
            <a:avLst/>
          </a:prstGeom>
          <a:solidFill>
            <a:srgbClr val="000000"/>
          </a:solidFill>
        </p:spPr>
        <p:txBody>
          <a:bodyPr wrap="non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Network &amp; ‘External’ Access</a:t>
            </a:r>
          </a:p>
        </p:txBody>
      </p:sp>
      <p:sp>
        <p:nvSpPr>
          <p:cNvPr id="379" name="TextBox 378">
            <a:extLst>
              <a:ext uri="{FF2B5EF4-FFF2-40B4-BE49-F238E27FC236}">
                <a16:creationId xmlns:a16="http://schemas.microsoft.com/office/drawing/2014/main" id="{F74169D3-4AA8-4C95-9902-6B14E84436D4}"/>
              </a:ext>
            </a:extLst>
          </p:cNvPr>
          <p:cNvSpPr txBox="1"/>
          <p:nvPr/>
        </p:nvSpPr>
        <p:spPr>
          <a:xfrm>
            <a:off x="8328844" y="4650716"/>
            <a:ext cx="609462" cy="123111"/>
          </a:xfrm>
          <a:prstGeom prst="rect">
            <a:avLst/>
          </a:prstGeom>
          <a:solidFill>
            <a:srgbClr val="000000"/>
          </a:solidFill>
        </p:spPr>
        <p:txBody>
          <a:bodyPr wrap="none" lIns="91440" tIns="0" rIns="9144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Resource</a:t>
            </a:r>
          </a:p>
        </p:txBody>
      </p:sp>
      <p:sp>
        <p:nvSpPr>
          <p:cNvPr id="60" name="Rectangle 59">
            <a:extLst>
              <a:ext uri="{FF2B5EF4-FFF2-40B4-BE49-F238E27FC236}">
                <a16:creationId xmlns:a16="http://schemas.microsoft.com/office/drawing/2014/main" id="{9999351E-BC87-4A93-A90D-0DB57E4DCCFB}"/>
              </a:ext>
            </a:extLst>
          </p:cNvPr>
          <p:cNvSpPr/>
          <p:nvPr/>
        </p:nvSpPr>
        <p:spPr bwMode="auto">
          <a:xfrm>
            <a:off x="7726089" y="1651554"/>
            <a:ext cx="3395859" cy="287113"/>
          </a:xfrm>
          <a:prstGeom prst="rect">
            <a:avLst/>
          </a:prstGeom>
          <a:noFill/>
          <a:ln w="9525" cap="rnd">
            <a:no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36576" numCol="1" rtlCol="0" anchor="t" anchorCtr="0" compatLnSpc="1">
            <a:prstTxWarp prst="textNoShape">
              <a:avLst/>
            </a:prstTxWarp>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600" b="0" i="1" u="none" strike="noStrike" kern="1200" cap="none" spc="0" normalizeH="0" baseline="0" noProof="0">
                <a:ln>
                  <a:noFill/>
                </a:ln>
                <a:gradFill>
                  <a:gsLst>
                    <a:gs pos="34000">
                      <a:srgbClr val="1A1A1A"/>
                    </a:gs>
                    <a:gs pos="85000">
                      <a:srgbClr val="1A1A1A"/>
                    </a:gs>
                  </a:gsLst>
                  <a:lin ang="5400000" scaled="1"/>
                </a:gradFill>
                <a:effectLst/>
                <a:uLnTx/>
                <a:uFillTx/>
                <a:latin typeface="Segoe UI Semibold"/>
                <a:ea typeface="+mn-ea"/>
                <a:cs typeface="+mn-cs"/>
              </a:rPr>
              <a:t>Enable Zero Trust Networking &amp; Secure Access Service Edge (SASE)</a:t>
            </a:r>
          </a:p>
        </p:txBody>
      </p:sp>
      <p:sp>
        <p:nvSpPr>
          <p:cNvPr id="383" name="Rectangle 382">
            <a:hlinkClick r:id="rId64"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CF5DAAB6-970F-45EA-A5FE-5732D30F9C11}"/>
              </a:ext>
            </a:extLst>
          </p:cNvPr>
          <p:cNvSpPr/>
          <p:nvPr/>
        </p:nvSpPr>
        <p:spPr>
          <a:xfrm>
            <a:off x="1972752" y="5274970"/>
            <a:ext cx="1097392" cy="146304"/>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27432" rIns="45720" bIns="27432"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0"/>
              </a:spcAft>
              <a:buClrTx/>
              <a:buSzTx/>
              <a:buFontTx/>
              <a:buNone/>
              <a:tabLst/>
              <a:defRPr/>
            </a:pPr>
            <a:r>
              <a:rPr kumimoji="0" lang="en-US" sz="500" b="1" i="0" u="none" strike="noStrike" kern="1200" cap="none" spc="0" normalizeH="0" baseline="0" noProof="0">
                <a:ln>
                  <a:noFill/>
                </a:ln>
                <a:solidFill>
                  <a:srgbClr val="FFFFFF"/>
                </a:solidFill>
                <a:effectLst/>
                <a:uLnTx/>
                <a:uFillTx/>
                <a:latin typeface="Segoe UI Semibold"/>
                <a:ea typeface="+mn-ea"/>
                <a:cs typeface="+mn-cs"/>
              </a:rPr>
              <a:t>Microsoft Defender for Endpoint</a:t>
            </a:r>
          </a:p>
        </p:txBody>
      </p:sp>
      <p:sp>
        <p:nvSpPr>
          <p:cNvPr id="18" name="TextBox 17">
            <a:extLst>
              <a:ext uri="{FF2B5EF4-FFF2-40B4-BE49-F238E27FC236}">
                <a16:creationId xmlns:a16="http://schemas.microsoft.com/office/drawing/2014/main" id="{920C0274-96CA-4CEF-8F39-18B5977FF687}"/>
              </a:ext>
            </a:extLst>
          </p:cNvPr>
          <p:cNvSpPr txBox="1"/>
          <p:nvPr/>
        </p:nvSpPr>
        <p:spPr>
          <a:xfrm>
            <a:off x="10102453" y="95661"/>
            <a:ext cx="1916873" cy="189283"/>
          </a:xfrm>
          <a:prstGeom prst="rect">
            <a:avLst/>
          </a:prstGeom>
          <a:noFill/>
        </p:spPr>
        <p:txBody>
          <a:bodyPr wrap="square">
            <a:spAutoFit/>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65" tooltip="The latest published version of this document can be found at https://aka.ms/MCRA"/>
              </a:rPr>
              <a:t>https://aka.ms/MCRA</a:t>
            </a:r>
            <a:endParaRPr kumimoji="0" lang="en-US" sz="7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22" name="Rectangle 21">
            <a:hlinkClick r:id="rId66" tooltip="Top Azure security best practices Microsoft recommends based on lessons learned across customers and our own environments."/>
            <a:extLst>
              <a:ext uri="{FF2B5EF4-FFF2-40B4-BE49-F238E27FC236}">
                <a16:creationId xmlns:a16="http://schemas.microsoft.com/office/drawing/2014/main" id="{FBCBED8E-9948-4B7D-B461-51C50EDCB343}"/>
              </a:ext>
            </a:extLst>
          </p:cNvPr>
          <p:cNvSpPr/>
          <p:nvPr/>
        </p:nvSpPr>
        <p:spPr bwMode="auto">
          <a:xfrm>
            <a:off x="9809337" y="526292"/>
            <a:ext cx="1484673" cy="188832"/>
          </a:xfrm>
          <a:prstGeom prst="rect">
            <a:avLst/>
          </a:prstGeom>
          <a:solidFill>
            <a:schemeClr val="bg1"/>
          </a:solidFill>
          <a:ln>
            <a:noFill/>
            <a:headEnd type="none" w="med" len="med"/>
            <a:tailEnd type="none" w="med" len="med"/>
          </a:ln>
          <a:effectLst>
            <a:outerShdw blurRad="50800" dist="38100" dir="5400000" algn="t"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a:gradFill>
                  <a:gsLst>
                    <a:gs pos="34000">
                      <a:srgbClr val="1A1A1A">
                        <a:lumMod val="90000"/>
                        <a:lumOff val="10000"/>
                      </a:srgbClr>
                    </a:gs>
                    <a:gs pos="64000">
                      <a:srgbClr val="1A1A1A">
                        <a:lumMod val="90000"/>
                        <a:lumOff val="10000"/>
                      </a:srgbClr>
                    </a:gs>
                  </a:gsLst>
                  <a:lin ang="5400000" scaled="1"/>
                </a:gradFill>
                <a:latin typeface="Segoe UI"/>
              </a:rPr>
              <a:t>Top 10 Azure Security Best Practices</a:t>
            </a:r>
          </a:p>
        </p:txBody>
      </p:sp>
      <p:sp>
        <p:nvSpPr>
          <p:cNvPr id="25" name="Rectangle 24">
            <a:hlinkClick r:id="rId67"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839B655C-DA1A-47D6-8358-DB958A8B616D}"/>
              </a:ext>
            </a:extLst>
          </p:cNvPr>
          <p:cNvSpPr/>
          <p:nvPr/>
        </p:nvSpPr>
        <p:spPr bwMode="auto">
          <a:xfrm>
            <a:off x="10102453" y="2217681"/>
            <a:ext cx="968664" cy="1382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3" name="Rectangle 372">
            <a:hlinkClick r:id="rId68"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2D5C2C1D-5A43-4457-A247-40E02A271567}"/>
              </a:ext>
            </a:extLst>
          </p:cNvPr>
          <p:cNvSpPr/>
          <p:nvPr/>
        </p:nvSpPr>
        <p:spPr>
          <a:xfrm>
            <a:off x="4585190" y="2290215"/>
            <a:ext cx="912411" cy="143116"/>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defTabSz="914367" fontAlgn="base">
              <a:lnSpc>
                <a:spcPct val="90000"/>
              </a:lnSpc>
              <a:spcBef>
                <a:spcPct val="0"/>
              </a:spcBef>
              <a:spcAft>
                <a:spcPts val="100"/>
              </a:spcAft>
            </a:pPr>
            <a:r>
              <a:rPr lang="en-US" sz="500" b="1">
                <a:gradFill>
                  <a:gsLst>
                    <a:gs pos="0">
                      <a:srgbClr val="FFFFFF"/>
                    </a:gs>
                    <a:gs pos="100000">
                      <a:srgbClr val="FFFFFF"/>
                    </a:gs>
                  </a:gsLst>
                  <a:lin ang="5400000" scaled="0"/>
                </a:gradFill>
                <a:latin typeface="Segoe UI Semibold"/>
              </a:rPr>
              <a:t>Azure AD App Proxy</a:t>
            </a:r>
          </a:p>
        </p:txBody>
      </p:sp>
      <p:sp>
        <p:nvSpPr>
          <p:cNvPr id="382" name="Rectangle 381">
            <a:hlinkClick r:id="rId69" tooltip="Prescriptive guidance on securing privileged access including strategy, models, planning, and implementation guidance to accelerate your application of zero trust principles to protect against these attack techniques. "/>
            <a:extLst>
              <a:ext uri="{FF2B5EF4-FFF2-40B4-BE49-F238E27FC236}">
                <a16:creationId xmlns:a16="http://schemas.microsoft.com/office/drawing/2014/main" id="{D6A4844C-D533-45BE-9F98-03D287697547}"/>
              </a:ext>
            </a:extLst>
          </p:cNvPr>
          <p:cNvSpPr/>
          <p:nvPr/>
        </p:nvSpPr>
        <p:spPr>
          <a:xfrm>
            <a:off x="253641" y="3570429"/>
            <a:ext cx="3923515" cy="87293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80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85" name="Rectangle 384">
            <a:hlinkClick r:id="rId70" tooltip="PAWs are an integral part of a privileged access security strategy designed to enable and protect administrator, developer, and other sensitive user accounts that would cause significant business impact if compromised."/>
            <a:extLst>
              <a:ext uri="{FF2B5EF4-FFF2-40B4-BE49-F238E27FC236}">
                <a16:creationId xmlns:a16="http://schemas.microsoft.com/office/drawing/2014/main" id="{E0BE555F-5B73-4E94-AC9D-E299BB2DC0F1}"/>
              </a:ext>
            </a:extLst>
          </p:cNvPr>
          <p:cNvSpPr/>
          <p:nvPr/>
        </p:nvSpPr>
        <p:spPr>
          <a:xfrm>
            <a:off x="1905210" y="3560980"/>
            <a:ext cx="1337560" cy="876123"/>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89" name="Rectangle 388">
            <a:hlinkClick r:id="rId71" tooltip="Network security groups filter network traffic to and from Azure resources in an Azure virtual network. A network security group contains security rules that allow or deny inbound network traffic to, or outbound network traffic from, Azure resources"/>
            <a:extLst>
              <a:ext uri="{FF2B5EF4-FFF2-40B4-BE49-F238E27FC236}">
                <a16:creationId xmlns:a16="http://schemas.microsoft.com/office/drawing/2014/main" id="{0E0FAC85-07EE-4305-8428-ECED3F3C8595}"/>
              </a:ext>
            </a:extLst>
          </p:cNvPr>
          <p:cNvSpPr/>
          <p:nvPr/>
        </p:nvSpPr>
        <p:spPr>
          <a:xfrm>
            <a:off x="7773870" y="2041286"/>
            <a:ext cx="322577" cy="146304"/>
          </a:xfrm>
          <a:prstGeom prst="rect">
            <a:avLst/>
          </a:prstGeom>
          <a:no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endPar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Tree>
    <p:extLst>
      <p:ext uri="{BB962C8B-B14F-4D97-AF65-F5344CB8AC3E}">
        <p14:creationId xmlns:p14="http://schemas.microsoft.com/office/powerpoint/2010/main" val="2835287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500"/>
                            </p:stCondLst>
                            <p:childTnLst>
                              <p:par>
                                <p:cTn id="9" presetID="16" presetClass="entr" presetSubtype="4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Horizontal)">
                                      <p:cBhvr>
                                        <p:cTn id="11" dur="500"/>
                                        <p:tgtEl>
                                          <p:spTgt spid="11"/>
                                        </p:tgtEl>
                                      </p:cBhvr>
                                    </p:animEffect>
                                  </p:childTnLst>
                                </p:cTn>
                              </p:par>
                              <p:par>
                                <p:cTn id="12" presetID="16" presetClass="entr" presetSubtype="42" fill="hold"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barn(outHorizontal)">
                                      <p:cBhvr>
                                        <p:cTn id="14" dur="500"/>
                                        <p:tgtEl>
                                          <p:spTgt spid="3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par>
                                <p:cTn id="20" presetID="22" presetClass="entr" presetSubtype="8" fill="hold" nodeType="withEffect">
                                  <p:stCondLst>
                                    <p:cond delay="250"/>
                                  </p:stCondLst>
                                  <p:childTnLst>
                                    <p:set>
                                      <p:cBhvr>
                                        <p:cTn id="21" dur="1" fill="hold">
                                          <p:stCondLst>
                                            <p:cond delay="0"/>
                                          </p:stCondLst>
                                        </p:cTn>
                                        <p:tgtEl>
                                          <p:spTgt spid="54"/>
                                        </p:tgtEl>
                                        <p:attrNameLst>
                                          <p:attrName>style.visibility</p:attrName>
                                        </p:attrNameLst>
                                      </p:cBhvr>
                                      <p:to>
                                        <p:strVal val="visible"/>
                                      </p:to>
                                    </p:set>
                                    <p:animEffect transition="in" filter="wipe(left)">
                                      <p:cBhvr>
                                        <p:cTn id="22" dur="500"/>
                                        <p:tgtEl>
                                          <p:spTgt spid="54"/>
                                        </p:tgtEl>
                                      </p:cBhvr>
                                    </p:animEffect>
                                  </p:childTnLst>
                                </p:cTn>
                              </p:par>
                            </p:childTnLst>
                          </p:cTn>
                        </p:par>
                        <p:par>
                          <p:cTn id="23" fill="hold">
                            <p:stCondLst>
                              <p:cond delay="750"/>
                            </p:stCondLst>
                            <p:childTnLst>
                              <p:par>
                                <p:cTn id="24" presetID="10" presetClass="entr" presetSubtype="0" fill="hold" nodeType="afterEffect">
                                  <p:stCondLst>
                                    <p:cond delay="25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66"/>
                                        </p:tgtEl>
                                        <p:attrNameLst>
                                          <p:attrName>style.visibility</p:attrName>
                                        </p:attrNameLst>
                                      </p:cBhvr>
                                      <p:to>
                                        <p:strVal val="visible"/>
                                      </p:to>
                                    </p:set>
                                    <p:animEffect transition="in" filter="fade">
                                      <p:cBhvr>
                                        <p:cTn id="31" dur="500"/>
                                        <p:tgtEl>
                                          <p:spTgt spid="2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9"/>
                                        </p:tgtEl>
                                        <p:attrNameLst>
                                          <p:attrName>style.visibility</p:attrName>
                                        </p:attrNameLst>
                                      </p:cBhvr>
                                      <p:to>
                                        <p:strVal val="visible"/>
                                      </p:to>
                                    </p:set>
                                    <p:animEffect transition="in" filter="fade">
                                      <p:cBhvr>
                                        <p:cTn id="34" dur="500"/>
                                        <p:tgtEl>
                                          <p:spTgt spid="26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3"/>
                                        </p:tgtEl>
                                        <p:attrNameLst>
                                          <p:attrName>style.visibility</p:attrName>
                                        </p:attrNameLst>
                                      </p:cBhvr>
                                      <p:to>
                                        <p:strVal val="visible"/>
                                      </p:to>
                                    </p:set>
                                    <p:animEffect transition="in" filter="fade">
                                      <p:cBhvr>
                                        <p:cTn id="37" dur="500"/>
                                        <p:tgtEl>
                                          <p:spTgt spid="38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7"/>
                                        </p:tgtEl>
                                        <p:attrNameLst>
                                          <p:attrName>style.visibility</p:attrName>
                                        </p:attrNameLst>
                                      </p:cBhvr>
                                      <p:to>
                                        <p:strVal val="visible"/>
                                      </p:to>
                                    </p:set>
                                    <p:animEffect transition="in" filter="fade">
                                      <p:cBhvr>
                                        <p:cTn id="40" dur="500"/>
                                        <p:tgtEl>
                                          <p:spTgt spid="26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462"/>
                                        </p:tgtEl>
                                        <p:attrNameLst>
                                          <p:attrName>style.visibility</p:attrName>
                                        </p:attrNameLst>
                                      </p:cBhvr>
                                      <p:to>
                                        <p:strVal val="visible"/>
                                      </p:to>
                                    </p:set>
                                    <p:animEffect transition="in" filter="wipe(down)">
                                      <p:cBhvr>
                                        <p:cTn id="48" dur="500"/>
                                        <p:tgtEl>
                                          <p:spTgt spid="462"/>
                                        </p:tgtEl>
                                      </p:cBhvr>
                                    </p:animEffect>
                                  </p:childTnLst>
                                </p:cTn>
                              </p:par>
                              <p:par>
                                <p:cTn id="49" presetID="10" presetClass="entr" presetSubtype="0" fill="hold" nodeType="withEffect">
                                  <p:stCondLst>
                                    <p:cond delay="25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500"/>
                                        <p:tgtEl>
                                          <p:spTgt spid="57"/>
                                        </p:tgtEl>
                                      </p:cBhvr>
                                    </p:animEffect>
                                  </p:childTnLst>
                                </p:cTn>
                              </p:par>
                            </p:childTnLst>
                          </p:cTn>
                        </p:par>
                        <p:par>
                          <p:cTn id="52" fill="hold">
                            <p:stCondLst>
                              <p:cond delay="1750"/>
                            </p:stCondLst>
                            <p:childTnLst>
                              <p:par>
                                <p:cTn id="53" presetID="22" presetClass="entr" presetSubtype="8"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par>
                                <p:cTn id="56" presetID="22" presetClass="entr" presetSubtype="8" fill="hold" nodeType="withEffect">
                                  <p:stCondLst>
                                    <p:cond delay="0"/>
                                  </p:stCondLst>
                                  <p:childTnLst>
                                    <p:set>
                                      <p:cBhvr>
                                        <p:cTn id="57" dur="1" fill="hold">
                                          <p:stCondLst>
                                            <p:cond delay="0"/>
                                          </p:stCondLst>
                                        </p:cTn>
                                        <p:tgtEl>
                                          <p:spTgt spid="308"/>
                                        </p:tgtEl>
                                        <p:attrNameLst>
                                          <p:attrName>style.visibility</p:attrName>
                                        </p:attrNameLst>
                                      </p:cBhvr>
                                      <p:to>
                                        <p:strVal val="visible"/>
                                      </p:to>
                                    </p:set>
                                    <p:animEffect transition="in" filter="wipe(left)">
                                      <p:cBhvr>
                                        <p:cTn id="58" dur="500"/>
                                        <p:tgtEl>
                                          <p:spTgt spid="308"/>
                                        </p:tgtEl>
                                      </p:cBhvr>
                                    </p:animEffect>
                                  </p:childTnLst>
                                </p:cTn>
                              </p:par>
                              <p:par>
                                <p:cTn id="59" presetID="42" presetClass="entr" presetSubtype="0" fill="hold" nodeType="withEffect">
                                  <p:stCondLst>
                                    <p:cond delay="25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anim calcmode="lin" valueType="num">
                                      <p:cBhvr>
                                        <p:cTn id="62" dur="500" fill="hold"/>
                                        <p:tgtEl>
                                          <p:spTgt spid="53"/>
                                        </p:tgtEl>
                                        <p:attrNameLst>
                                          <p:attrName>ppt_x</p:attrName>
                                        </p:attrNameLst>
                                      </p:cBhvr>
                                      <p:tavLst>
                                        <p:tav tm="0">
                                          <p:val>
                                            <p:strVal val="#ppt_x"/>
                                          </p:val>
                                        </p:tav>
                                        <p:tav tm="100000">
                                          <p:val>
                                            <p:strVal val="#ppt_x"/>
                                          </p:val>
                                        </p:tav>
                                      </p:tavLst>
                                    </p:anim>
                                    <p:anim calcmode="lin" valueType="num">
                                      <p:cBhvr>
                                        <p:cTn id="63" dur="500" fill="hold"/>
                                        <p:tgtEl>
                                          <p:spTgt spid="53"/>
                                        </p:tgtEl>
                                        <p:attrNameLst>
                                          <p:attrName>ppt_y</p:attrName>
                                        </p:attrNameLst>
                                      </p:cBhvr>
                                      <p:tavLst>
                                        <p:tav tm="0">
                                          <p:val>
                                            <p:strVal val="#ppt_y+.1"/>
                                          </p:val>
                                        </p:tav>
                                        <p:tav tm="100000">
                                          <p:val>
                                            <p:strVal val="#ppt_y"/>
                                          </p:val>
                                        </p:tav>
                                      </p:tavLst>
                                    </p:anim>
                                  </p:childTnLst>
                                </p:cTn>
                              </p:par>
                            </p:childTnLst>
                          </p:cTn>
                        </p:par>
                        <p:par>
                          <p:cTn id="64" fill="hold">
                            <p:stCondLst>
                              <p:cond delay="2500"/>
                            </p:stCondLst>
                            <p:childTnLst>
                              <p:par>
                                <p:cTn id="65" presetID="10" presetClass="entr" presetSubtype="0" fill="hold" grpId="0" nodeType="afterEffect">
                                  <p:stCondLst>
                                    <p:cond delay="0"/>
                                  </p:stCondLst>
                                  <p:childTnLst>
                                    <p:set>
                                      <p:cBhvr>
                                        <p:cTn id="66" dur="1" fill="hold">
                                          <p:stCondLst>
                                            <p:cond delay="0"/>
                                          </p:stCondLst>
                                        </p:cTn>
                                        <p:tgtEl>
                                          <p:spTgt spid="585"/>
                                        </p:tgtEl>
                                        <p:attrNameLst>
                                          <p:attrName>style.visibility</p:attrName>
                                        </p:attrNameLst>
                                      </p:cBhvr>
                                      <p:to>
                                        <p:strVal val="visible"/>
                                      </p:to>
                                    </p:set>
                                    <p:animEffect transition="in" filter="fade">
                                      <p:cBhvr>
                                        <p:cTn id="67" dur="500"/>
                                        <p:tgtEl>
                                          <p:spTgt spid="585"/>
                                        </p:tgtEl>
                                      </p:cBhvr>
                                    </p:animEffect>
                                  </p:childTnLst>
                                </p:cTn>
                              </p:par>
                              <p:par>
                                <p:cTn id="68" presetID="10" presetClass="entr" presetSubtype="0" fill="hold" nodeType="withEffect">
                                  <p:stCondLst>
                                    <p:cond delay="25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417"/>
                                        </p:tgtEl>
                                        <p:attrNameLst>
                                          <p:attrName>style.visibility</p:attrName>
                                        </p:attrNameLst>
                                      </p:cBhvr>
                                      <p:to>
                                        <p:strVal val="visible"/>
                                      </p:to>
                                    </p:set>
                                    <p:animEffect transition="in" filter="fade">
                                      <p:cBhvr>
                                        <p:cTn id="73" dur="500"/>
                                        <p:tgtEl>
                                          <p:spTgt spid="417"/>
                                        </p:tgtEl>
                                      </p:cBhvr>
                                    </p:animEffect>
                                  </p:childTnLst>
                                </p:cTn>
                              </p:par>
                              <p:par>
                                <p:cTn id="74" presetID="10" presetClass="entr" presetSubtype="0" fill="hold" grpId="0" nodeType="withEffect">
                                  <p:stCondLst>
                                    <p:cond delay="500"/>
                                  </p:stCondLst>
                                  <p:childTnLst>
                                    <p:set>
                                      <p:cBhvr>
                                        <p:cTn id="75" dur="1" fill="hold">
                                          <p:stCondLst>
                                            <p:cond delay="0"/>
                                          </p:stCondLst>
                                        </p:cTn>
                                        <p:tgtEl>
                                          <p:spTgt spid="418"/>
                                        </p:tgtEl>
                                        <p:attrNameLst>
                                          <p:attrName>style.visibility</p:attrName>
                                        </p:attrNameLst>
                                      </p:cBhvr>
                                      <p:to>
                                        <p:strVal val="visible"/>
                                      </p:to>
                                    </p:set>
                                    <p:animEffect transition="in" filter="fade">
                                      <p:cBhvr>
                                        <p:cTn id="76" dur="500"/>
                                        <p:tgtEl>
                                          <p:spTgt spid="418"/>
                                        </p:tgtEl>
                                      </p:cBhvr>
                                    </p:animEffect>
                                  </p:childTnLst>
                                </p:cTn>
                              </p:par>
                              <p:par>
                                <p:cTn id="77" presetID="10" presetClass="entr" presetSubtype="0" fill="hold" grpId="0" nodeType="withEffect">
                                  <p:stCondLst>
                                    <p:cond delay="500"/>
                                  </p:stCondLst>
                                  <p:childTnLst>
                                    <p:set>
                                      <p:cBhvr>
                                        <p:cTn id="78" dur="1" fill="hold">
                                          <p:stCondLst>
                                            <p:cond delay="0"/>
                                          </p:stCondLst>
                                        </p:cTn>
                                        <p:tgtEl>
                                          <p:spTgt spid="373"/>
                                        </p:tgtEl>
                                        <p:attrNameLst>
                                          <p:attrName>style.visibility</p:attrName>
                                        </p:attrNameLst>
                                      </p:cBhvr>
                                      <p:to>
                                        <p:strVal val="visible"/>
                                      </p:to>
                                    </p:set>
                                    <p:animEffect transition="in" filter="fade">
                                      <p:cBhvr>
                                        <p:cTn id="79" dur="500"/>
                                        <p:tgtEl>
                                          <p:spTgt spid="373"/>
                                        </p:tgtEl>
                                      </p:cBhvr>
                                    </p:animEffect>
                                  </p:childTnLst>
                                </p:cTn>
                              </p:par>
                              <p:par>
                                <p:cTn id="80" presetID="10" presetClass="entr" presetSubtype="0" fill="hold" nodeType="withEffect">
                                  <p:stCondLst>
                                    <p:cond delay="500"/>
                                  </p:stCondLst>
                                  <p:childTnLst>
                                    <p:set>
                                      <p:cBhvr>
                                        <p:cTn id="81" dur="1" fill="hold">
                                          <p:stCondLst>
                                            <p:cond delay="0"/>
                                          </p:stCondLst>
                                        </p:cTn>
                                        <p:tgtEl>
                                          <p:spTgt spid="99"/>
                                        </p:tgtEl>
                                        <p:attrNameLst>
                                          <p:attrName>style.visibility</p:attrName>
                                        </p:attrNameLst>
                                      </p:cBhvr>
                                      <p:to>
                                        <p:strVal val="visible"/>
                                      </p:to>
                                    </p:set>
                                    <p:animEffect transition="in" filter="fade">
                                      <p:cBhvr>
                                        <p:cTn id="82" dur="500"/>
                                        <p:tgtEl>
                                          <p:spTgt spid="99"/>
                                        </p:tgtEl>
                                      </p:cBhvr>
                                    </p:animEffect>
                                  </p:childTnLst>
                                </p:cTn>
                              </p:par>
                              <p:par>
                                <p:cTn id="83" presetID="10" presetClass="entr" presetSubtype="0" fill="hold" grpId="0" nodeType="withEffect">
                                  <p:stCondLst>
                                    <p:cond delay="750"/>
                                  </p:stCondLst>
                                  <p:childTnLst>
                                    <p:set>
                                      <p:cBhvr>
                                        <p:cTn id="84" dur="1" fill="hold">
                                          <p:stCondLst>
                                            <p:cond delay="0"/>
                                          </p:stCondLst>
                                        </p:cTn>
                                        <p:tgtEl>
                                          <p:spTgt spid="397"/>
                                        </p:tgtEl>
                                        <p:attrNameLst>
                                          <p:attrName>style.visibility</p:attrName>
                                        </p:attrNameLst>
                                      </p:cBhvr>
                                      <p:to>
                                        <p:strVal val="visible"/>
                                      </p:to>
                                    </p:set>
                                    <p:animEffect transition="in" filter="fade">
                                      <p:cBhvr>
                                        <p:cTn id="85" dur="500"/>
                                        <p:tgtEl>
                                          <p:spTgt spid="397"/>
                                        </p:tgtEl>
                                      </p:cBhvr>
                                    </p:animEffect>
                                  </p:childTnLst>
                                </p:cTn>
                              </p:par>
                            </p:childTnLst>
                          </p:cTn>
                        </p:par>
                        <p:par>
                          <p:cTn id="86" fill="hold">
                            <p:stCondLst>
                              <p:cond delay="3750"/>
                            </p:stCondLst>
                            <p:childTnLst>
                              <p:par>
                                <p:cTn id="87" presetID="10" presetClass="entr" presetSubtype="0" fill="hold" nodeType="after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500"/>
                                        <p:tgtEl>
                                          <p:spTgt spid="61"/>
                                        </p:tgtEl>
                                      </p:cBhvr>
                                    </p:animEffect>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fade">
                                      <p:cBhvr>
                                        <p:cTn id="94" dur="1000"/>
                                        <p:tgtEl>
                                          <p:spTgt spid="58"/>
                                        </p:tgtEl>
                                      </p:cBhvr>
                                    </p:animEffect>
                                    <p:anim calcmode="lin" valueType="num">
                                      <p:cBhvr>
                                        <p:cTn id="95" dur="1000" fill="hold"/>
                                        <p:tgtEl>
                                          <p:spTgt spid="58"/>
                                        </p:tgtEl>
                                        <p:attrNameLst>
                                          <p:attrName>ppt_x</p:attrName>
                                        </p:attrNameLst>
                                      </p:cBhvr>
                                      <p:tavLst>
                                        <p:tav tm="0">
                                          <p:val>
                                            <p:strVal val="#ppt_x"/>
                                          </p:val>
                                        </p:tav>
                                        <p:tav tm="100000">
                                          <p:val>
                                            <p:strVal val="#ppt_x"/>
                                          </p:val>
                                        </p:tav>
                                      </p:tavLst>
                                    </p:anim>
                                    <p:anim calcmode="lin" valueType="num">
                                      <p:cBhvr>
                                        <p:cTn id="96" dur="1000" fill="hold"/>
                                        <p:tgtEl>
                                          <p:spTgt spid="58"/>
                                        </p:tgtEl>
                                        <p:attrNameLst>
                                          <p:attrName>ppt_y</p:attrName>
                                        </p:attrNameLst>
                                      </p:cBhvr>
                                      <p:tavLst>
                                        <p:tav tm="0">
                                          <p:val>
                                            <p:strVal val="#ppt_y+.1"/>
                                          </p:val>
                                        </p:tav>
                                        <p:tav tm="100000">
                                          <p:val>
                                            <p:strVal val="#ppt_y"/>
                                          </p:val>
                                        </p:tav>
                                      </p:tavLst>
                                    </p:anim>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344"/>
                                        </p:tgtEl>
                                        <p:attrNameLst>
                                          <p:attrName>style.visibility</p:attrName>
                                        </p:attrNameLst>
                                      </p:cBhvr>
                                      <p:to>
                                        <p:strVal val="visible"/>
                                      </p:to>
                                    </p:set>
                                    <p:animEffect transition="in" filter="fade">
                                      <p:cBhvr>
                                        <p:cTn id="100" dur="500"/>
                                        <p:tgtEl>
                                          <p:spTgt spid="344"/>
                                        </p:tgtEl>
                                      </p:cBhvr>
                                    </p:animEffect>
                                  </p:childTnLst>
                                </p:cTn>
                              </p:par>
                              <p:par>
                                <p:cTn id="101" presetID="10" presetClass="entr" presetSubtype="0" fill="hold" grpId="0" nodeType="withEffect">
                                  <p:stCondLst>
                                    <p:cond delay="500"/>
                                  </p:stCondLst>
                                  <p:childTnLst>
                                    <p:set>
                                      <p:cBhvr>
                                        <p:cTn id="102" dur="1" fill="hold">
                                          <p:stCondLst>
                                            <p:cond delay="0"/>
                                          </p:stCondLst>
                                        </p:cTn>
                                        <p:tgtEl>
                                          <p:spTgt spid="350"/>
                                        </p:tgtEl>
                                        <p:attrNameLst>
                                          <p:attrName>style.visibility</p:attrName>
                                        </p:attrNameLst>
                                      </p:cBhvr>
                                      <p:to>
                                        <p:strVal val="visible"/>
                                      </p:to>
                                    </p:set>
                                    <p:animEffect transition="in" filter="fade">
                                      <p:cBhvr>
                                        <p:cTn id="103" dur="500"/>
                                        <p:tgtEl>
                                          <p:spTgt spid="35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60"/>
                                        </p:tgtEl>
                                        <p:attrNameLst>
                                          <p:attrName>style.visibility</p:attrName>
                                        </p:attrNameLst>
                                      </p:cBhvr>
                                      <p:to>
                                        <p:strVal val="visible"/>
                                      </p:to>
                                    </p:set>
                                    <p:animEffect transition="in" filter="fade">
                                      <p:cBhvr>
                                        <p:cTn id="106" dur="500"/>
                                        <p:tgtEl>
                                          <p:spTgt spid="60"/>
                                        </p:tgtEl>
                                      </p:cBhvr>
                                    </p:animEffect>
                                  </p:childTnLst>
                                </p:cTn>
                              </p:par>
                            </p:childTnLst>
                          </p:cTn>
                        </p:par>
                        <p:par>
                          <p:cTn id="107" fill="hold">
                            <p:stCondLst>
                              <p:cond delay="2000"/>
                            </p:stCondLst>
                            <p:childTnLst>
                              <p:par>
                                <p:cTn id="108" presetID="10" presetClass="entr" presetSubtype="0" fill="hold" grpId="0" nodeType="afterEffect">
                                  <p:stCondLst>
                                    <p:cond delay="0"/>
                                  </p:stCondLst>
                                  <p:childTnLst>
                                    <p:set>
                                      <p:cBhvr>
                                        <p:cTn id="109" dur="1" fill="hold">
                                          <p:stCondLst>
                                            <p:cond delay="0"/>
                                          </p:stCondLst>
                                        </p:cTn>
                                        <p:tgtEl>
                                          <p:spTgt spid="360"/>
                                        </p:tgtEl>
                                        <p:attrNameLst>
                                          <p:attrName>style.visibility</p:attrName>
                                        </p:attrNameLst>
                                      </p:cBhvr>
                                      <p:to>
                                        <p:strVal val="visible"/>
                                      </p:to>
                                    </p:set>
                                    <p:animEffect transition="in" filter="fade">
                                      <p:cBhvr>
                                        <p:cTn id="110" dur="200"/>
                                        <p:tgtEl>
                                          <p:spTgt spid="360"/>
                                        </p:tgtEl>
                                      </p:cBhvr>
                                    </p:animEffect>
                                  </p:childTnLst>
                                </p:cTn>
                              </p:par>
                            </p:childTnLst>
                          </p:cTn>
                        </p:par>
                        <p:par>
                          <p:cTn id="111" fill="hold">
                            <p:stCondLst>
                              <p:cond delay="2200"/>
                            </p:stCondLst>
                            <p:childTnLst>
                              <p:par>
                                <p:cTn id="112" presetID="10" presetClass="entr" presetSubtype="0" fill="hold" grpId="0" nodeType="afterEffect">
                                  <p:stCondLst>
                                    <p:cond delay="0"/>
                                  </p:stCondLst>
                                  <p:childTnLst>
                                    <p:set>
                                      <p:cBhvr>
                                        <p:cTn id="113" dur="1" fill="hold">
                                          <p:stCondLst>
                                            <p:cond delay="0"/>
                                          </p:stCondLst>
                                        </p:cTn>
                                        <p:tgtEl>
                                          <p:spTgt spid="359"/>
                                        </p:tgtEl>
                                        <p:attrNameLst>
                                          <p:attrName>style.visibility</p:attrName>
                                        </p:attrNameLst>
                                      </p:cBhvr>
                                      <p:to>
                                        <p:strVal val="visible"/>
                                      </p:to>
                                    </p:set>
                                    <p:animEffect transition="in" filter="fade">
                                      <p:cBhvr>
                                        <p:cTn id="114" dur="200"/>
                                        <p:tgtEl>
                                          <p:spTgt spid="359"/>
                                        </p:tgtEl>
                                      </p:cBhvr>
                                    </p:animEffect>
                                  </p:childTnLst>
                                </p:cTn>
                              </p:par>
                            </p:childTnLst>
                          </p:cTn>
                        </p:par>
                        <p:par>
                          <p:cTn id="115" fill="hold">
                            <p:stCondLst>
                              <p:cond delay="2400"/>
                            </p:stCondLst>
                            <p:childTnLst>
                              <p:par>
                                <p:cTn id="116" presetID="10" presetClass="entr" presetSubtype="0" fill="hold" grpId="0" nodeType="afterEffect">
                                  <p:stCondLst>
                                    <p:cond delay="0"/>
                                  </p:stCondLst>
                                  <p:childTnLst>
                                    <p:set>
                                      <p:cBhvr>
                                        <p:cTn id="117" dur="1" fill="hold">
                                          <p:stCondLst>
                                            <p:cond delay="0"/>
                                          </p:stCondLst>
                                        </p:cTn>
                                        <p:tgtEl>
                                          <p:spTgt spid="357"/>
                                        </p:tgtEl>
                                        <p:attrNameLst>
                                          <p:attrName>style.visibility</p:attrName>
                                        </p:attrNameLst>
                                      </p:cBhvr>
                                      <p:to>
                                        <p:strVal val="visible"/>
                                      </p:to>
                                    </p:set>
                                    <p:animEffect transition="in" filter="fade">
                                      <p:cBhvr>
                                        <p:cTn id="118" dur="200"/>
                                        <p:tgtEl>
                                          <p:spTgt spid="357"/>
                                        </p:tgtEl>
                                      </p:cBhvr>
                                    </p:animEffect>
                                  </p:childTnLst>
                                </p:cTn>
                              </p:par>
                            </p:childTnLst>
                          </p:cTn>
                        </p:par>
                        <p:par>
                          <p:cTn id="119" fill="hold">
                            <p:stCondLst>
                              <p:cond delay="2600"/>
                            </p:stCondLst>
                            <p:childTnLst>
                              <p:par>
                                <p:cTn id="120" presetID="10" presetClass="entr" presetSubtype="0" fill="hold" grpId="0" nodeType="afterEffect">
                                  <p:stCondLst>
                                    <p:cond delay="0"/>
                                  </p:stCondLst>
                                  <p:childTnLst>
                                    <p:set>
                                      <p:cBhvr>
                                        <p:cTn id="121" dur="1" fill="hold">
                                          <p:stCondLst>
                                            <p:cond delay="0"/>
                                          </p:stCondLst>
                                        </p:cTn>
                                        <p:tgtEl>
                                          <p:spTgt spid="356"/>
                                        </p:tgtEl>
                                        <p:attrNameLst>
                                          <p:attrName>style.visibility</p:attrName>
                                        </p:attrNameLst>
                                      </p:cBhvr>
                                      <p:to>
                                        <p:strVal val="visible"/>
                                      </p:to>
                                    </p:set>
                                    <p:animEffect transition="in" filter="fade">
                                      <p:cBhvr>
                                        <p:cTn id="122" dur="200"/>
                                        <p:tgtEl>
                                          <p:spTgt spid="356"/>
                                        </p:tgtEl>
                                      </p:cBhvr>
                                    </p:animEffect>
                                  </p:childTnLst>
                                </p:cTn>
                              </p:par>
                            </p:childTnLst>
                          </p:cTn>
                        </p:par>
                        <p:par>
                          <p:cTn id="123" fill="hold">
                            <p:stCondLst>
                              <p:cond delay="2800"/>
                            </p:stCondLst>
                            <p:childTnLst>
                              <p:par>
                                <p:cTn id="124" presetID="10" presetClass="entr" presetSubtype="0" fill="hold" grpId="0" nodeType="afterEffect">
                                  <p:stCondLst>
                                    <p:cond delay="0"/>
                                  </p:stCondLst>
                                  <p:childTnLst>
                                    <p:set>
                                      <p:cBhvr>
                                        <p:cTn id="125" dur="1" fill="hold">
                                          <p:stCondLst>
                                            <p:cond delay="0"/>
                                          </p:stCondLst>
                                        </p:cTn>
                                        <p:tgtEl>
                                          <p:spTgt spid="355"/>
                                        </p:tgtEl>
                                        <p:attrNameLst>
                                          <p:attrName>style.visibility</p:attrName>
                                        </p:attrNameLst>
                                      </p:cBhvr>
                                      <p:to>
                                        <p:strVal val="visible"/>
                                      </p:to>
                                    </p:set>
                                    <p:animEffect transition="in" filter="fade">
                                      <p:cBhvr>
                                        <p:cTn id="126" dur="200"/>
                                        <p:tgtEl>
                                          <p:spTgt spid="35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353"/>
                                        </p:tgtEl>
                                        <p:attrNameLst>
                                          <p:attrName>style.visibility</p:attrName>
                                        </p:attrNameLst>
                                      </p:cBhvr>
                                      <p:to>
                                        <p:strVal val="visible"/>
                                      </p:to>
                                    </p:set>
                                    <p:animEffect transition="in" filter="fade">
                                      <p:cBhvr>
                                        <p:cTn id="129" dur="200"/>
                                        <p:tgtEl>
                                          <p:spTgt spid="353"/>
                                        </p:tgtEl>
                                      </p:cBhvr>
                                    </p:animEffect>
                                  </p:childTnLst>
                                </p:cTn>
                              </p:par>
                            </p:childTnLst>
                          </p:cTn>
                        </p:par>
                        <p:par>
                          <p:cTn id="130" fill="hold">
                            <p:stCondLst>
                              <p:cond delay="3000"/>
                            </p:stCondLst>
                            <p:childTnLst>
                              <p:par>
                                <p:cTn id="131" presetID="10" presetClass="entr" presetSubtype="0" fill="hold" grpId="0" nodeType="afterEffect">
                                  <p:stCondLst>
                                    <p:cond delay="0"/>
                                  </p:stCondLst>
                                  <p:childTnLst>
                                    <p:set>
                                      <p:cBhvr>
                                        <p:cTn id="132" dur="1" fill="hold">
                                          <p:stCondLst>
                                            <p:cond delay="0"/>
                                          </p:stCondLst>
                                        </p:cTn>
                                        <p:tgtEl>
                                          <p:spTgt spid="351"/>
                                        </p:tgtEl>
                                        <p:attrNameLst>
                                          <p:attrName>style.visibility</p:attrName>
                                        </p:attrNameLst>
                                      </p:cBhvr>
                                      <p:to>
                                        <p:strVal val="visible"/>
                                      </p:to>
                                    </p:set>
                                    <p:animEffect transition="in" filter="fade">
                                      <p:cBhvr>
                                        <p:cTn id="133" dur="200"/>
                                        <p:tgtEl>
                                          <p:spTgt spid="351"/>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352"/>
                                        </p:tgtEl>
                                        <p:attrNameLst>
                                          <p:attrName>style.visibility</p:attrName>
                                        </p:attrNameLst>
                                      </p:cBhvr>
                                      <p:to>
                                        <p:strVal val="visible"/>
                                      </p:to>
                                    </p:set>
                                    <p:animEffect transition="in" filter="fade">
                                      <p:cBhvr>
                                        <p:cTn id="136" dur="200"/>
                                        <p:tgtEl>
                                          <p:spTgt spid="352"/>
                                        </p:tgtEl>
                                      </p:cBhvr>
                                    </p:animEffect>
                                  </p:childTnLst>
                                </p:cTn>
                              </p:par>
                            </p:childTnLst>
                          </p:cTn>
                        </p:par>
                        <p:par>
                          <p:cTn id="137" fill="hold">
                            <p:stCondLst>
                              <p:cond delay="3700"/>
                            </p:stCondLst>
                            <p:childTnLst>
                              <p:par>
                                <p:cTn id="138" presetID="22" presetClass="entr" presetSubtype="1" fill="hold" grpId="0" nodeType="afterEffect">
                                  <p:stCondLst>
                                    <p:cond delay="0"/>
                                  </p:stCondLst>
                                  <p:childTnLst>
                                    <p:set>
                                      <p:cBhvr>
                                        <p:cTn id="139" dur="1" fill="hold">
                                          <p:stCondLst>
                                            <p:cond delay="0"/>
                                          </p:stCondLst>
                                        </p:cTn>
                                        <p:tgtEl>
                                          <p:spTgt spid="367"/>
                                        </p:tgtEl>
                                        <p:attrNameLst>
                                          <p:attrName>style.visibility</p:attrName>
                                        </p:attrNameLst>
                                      </p:cBhvr>
                                      <p:to>
                                        <p:strVal val="visible"/>
                                      </p:to>
                                    </p:set>
                                    <p:animEffect transition="in" filter="wipe(up)">
                                      <p:cBhvr>
                                        <p:cTn id="140" dur="500"/>
                                        <p:tgtEl>
                                          <p:spTgt spid="367"/>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285"/>
                                        </p:tgtEl>
                                        <p:attrNameLst>
                                          <p:attrName>style.visibility</p:attrName>
                                        </p:attrNameLst>
                                      </p:cBhvr>
                                      <p:to>
                                        <p:strVal val="visible"/>
                                      </p:to>
                                    </p:set>
                                    <p:animEffect transition="in" filter="fade">
                                      <p:cBhvr>
                                        <p:cTn id="145" dur="500"/>
                                        <p:tgtEl>
                                          <p:spTgt spid="285"/>
                                        </p:tgtEl>
                                      </p:cBhvr>
                                    </p:animEffect>
                                  </p:childTnLst>
                                </p:cTn>
                              </p:par>
                            </p:childTnLst>
                          </p:cTn>
                        </p:par>
                        <p:par>
                          <p:cTn id="146" fill="hold">
                            <p:stCondLst>
                              <p:cond delay="500"/>
                            </p:stCondLst>
                            <p:childTnLst>
                              <p:par>
                                <p:cTn id="147" presetID="22" presetClass="entr" presetSubtype="8" fill="hold" nodeType="afterEffect">
                                  <p:stCondLst>
                                    <p:cond delay="0"/>
                                  </p:stCondLst>
                                  <p:childTnLst>
                                    <p:set>
                                      <p:cBhvr>
                                        <p:cTn id="148" dur="1" fill="hold">
                                          <p:stCondLst>
                                            <p:cond delay="0"/>
                                          </p:stCondLst>
                                        </p:cTn>
                                        <p:tgtEl>
                                          <p:spTgt spid="24"/>
                                        </p:tgtEl>
                                        <p:attrNameLst>
                                          <p:attrName>style.visibility</p:attrName>
                                        </p:attrNameLst>
                                      </p:cBhvr>
                                      <p:to>
                                        <p:strVal val="visible"/>
                                      </p:to>
                                    </p:set>
                                    <p:animEffect transition="in" filter="wipe(left)">
                                      <p:cBhvr>
                                        <p:cTn id="149" dur="750"/>
                                        <p:tgtEl>
                                          <p:spTgt spid="24"/>
                                        </p:tgtEl>
                                      </p:cBhvr>
                                    </p:animEffect>
                                  </p:childTnLst>
                                </p:cTn>
                              </p:par>
                            </p:childTnLst>
                          </p:cTn>
                        </p:par>
                        <p:par>
                          <p:cTn id="150" fill="hold">
                            <p:stCondLst>
                              <p:cond delay="1250"/>
                            </p:stCondLst>
                            <p:childTnLst>
                              <p:par>
                                <p:cTn id="151" presetID="22" presetClass="entr" presetSubtype="1" fill="hold" grpId="0" nodeType="afterEffect">
                                  <p:stCondLst>
                                    <p:cond delay="0"/>
                                  </p:stCondLst>
                                  <p:childTnLst>
                                    <p:set>
                                      <p:cBhvr>
                                        <p:cTn id="152" dur="1" fill="hold">
                                          <p:stCondLst>
                                            <p:cond delay="0"/>
                                          </p:stCondLst>
                                        </p:cTn>
                                        <p:tgtEl>
                                          <p:spTgt spid="381"/>
                                        </p:tgtEl>
                                        <p:attrNameLst>
                                          <p:attrName>style.visibility</p:attrName>
                                        </p:attrNameLst>
                                      </p:cBhvr>
                                      <p:to>
                                        <p:strVal val="visible"/>
                                      </p:to>
                                    </p:set>
                                    <p:animEffect transition="in" filter="wipe(up)">
                                      <p:cBhvr>
                                        <p:cTn id="153" dur="500"/>
                                        <p:tgtEl>
                                          <p:spTgt spid="381"/>
                                        </p:tgtEl>
                                      </p:cBhvr>
                                    </p:animEffect>
                                  </p:childTnLst>
                                </p:cTn>
                              </p:par>
                              <p:par>
                                <p:cTn id="154" presetID="42" presetClass="entr" presetSubtype="0" fill="hold" grpId="0" nodeType="withEffect">
                                  <p:stCondLst>
                                    <p:cond delay="0"/>
                                  </p:stCondLst>
                                  <p:childTnLst>
                                    <p:set>
                                      <p:cBhvr>
                                        <p:cTn id="155" dur="1" fill="hold">
                                          <p:stCondLst>
                                            <p:cond delay="0"/>
                                          </p:stCondLst>
                                        </p:cTn>
                                        <p:tgtEl>
                                          <p:spTgt spid="288"/>
                                        </p:tgtEl>
                                        <p:attrNameLst>
                                          <p:attrName>style.visibility</p:attrName>
                                        </p:attrNameLst>
                                      </p:cBhvr>
                                      <p:to>
                                        <p:strVal val="visible"/>
                                      </p:to>
                                    </p:set>
                                    <p:animEffect transition="in" filter="fade">
                                      <p:cBhvr>
                                        <p:cTn id="156" dur="1000"/>
                                        <p:tgtEl>
                                          <p:spTgt spid="288"/>
                                        </p:tgtEl>
                                      </p:cBhvr>
                                    </p:animEffect>
                                    <p:anim calcmode="lin" valueType="num">
                                      <p:cBhvr>
                                        <p:cTn id="157" dur="1000" fill="hold"/>
                                        <p:tgtEl>
                                          <p:spTgt spid="288"/>
                                        </p:tgtEl>
                                        <p:attrNameLst>
                                          <p:attrName>ppt_x</p:attrName>
                                        </p:attrNameLst>
                                      </p:cBhvr>
                                      <p:tavLst>
                                        <p:tav tm="0">
                                          <p:val>
                                            <p:strVal val="#ppt_x"/>
                                          </p:val>
                                        </p:tav>
                                        <p:tav tm="100000">
                                          <p:val>
                                            <p:strVal val="#ppt_x"/>
                                          </p:val>
                                        </p:tav>
                                      </p:tavLst>
                                    </p:anim>
                                    <p:anim calcmode="lin" valueType="num">
                                      <p:cBhvr>
                                        <p:cTn id="158" dur="1000" fill="hold"/>
                                        <p:tgtEl>
                                          <p:spTgt spid="288"/>
                                        </p:tgtEl>
                                        <p:attrNameLst>
                                          <p:attrName>ppt_y</p:attrName>
                                        </p:attrNameLst>
                                      </p:cBhvr>
                                      <p:tavLst>
                                        <p:tav tm="0">
                                          <p:val>
                                            <p:strVal val="#ppt_y+.1"/>
                                          </p:val>
                                        </p:tav>
                                        <p:tav tm="100000">
                                          <p:val>
                                            <p:strVal val="#ppt_y"/>
                                          </p:val>
                                        </p:tav>
                                      </p:tavLst>
                                    </p:anim>
                                  </p:childTnLst>
                                </p:cTn>
                              </p:par>
                            </p:childTnLst>
                          </p:cTn>
                        </p:par>
                        <p:par>
                          <p:cTn id="159" fill="hold">
                            <p:stCondLst>
                              <p:cond delay="2250"/>
                            </p:stCondLst>
                            <p:childTnLst>
                              <p:par>
                                <p:cTn id="160" presetID="10" presetClass="entr" presetSubtype="0" fill="hold" nodeType="afterEffect">
                                  <p:stCondLst>
                                    <p:cond delay="0"/>
                                  </p:stCondLst>
                                  <p:childTnLst>
                                    <p:set>
                                      <p:cBhvr>
                                        <p:cTn id="161" dur="1" fill="hold">
                                          <p:stCondLst>
                                            <p:cond delay="0"/>
                                          </p:stCondLst>
                                        </p:cTn>
                                        <p:tgtEl>
                                          <p:spTgt spid="59"/>
                                        </p:tgtEl>
                                        <p:attrNameLst>
                                          <p:attrName>style.visibility</p:attrName>
                                        </p:attrNameLst>
                                      </p:cBhvr>
                                      <p:to>
                                        <p:strVal val="visible"/>
                                      </p:to>
                                    </p:set>
                                    <p:animEffect transition="in" filter="fade">
                                      <p:cBhvr>
                                        <p:cTn id="162" dur="500"/>
                                        <p:tgtEl>
                                          <p:spTgt spid="5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22"/>
                                        </p:tgtEl>
                                        <p:attrNameLst>
                                          <p:attrName>style.visibility</p:attrName>
                                        </p:attrNameLst>
                                      </p:cBhvr>
                                      <p:to>
                                        <p:strVal val="visible"/>
                                      </p:to>
                                    </p:set>
                                    <p:animEffect transition="in" filter="fade">
                                      <p:cBhvr>
                                        <p:cTn id="165" dur="500"/>
                                        <p:tgtEl>
                                          <p:spTgt spid="22"/>
                                        </p:tgtEl>
                                      </p:cBhvr>
                                    </p:animEffect>
                                  </p:childTnLst>
                                </p:cTn>
                              </p:par>
                            </p:childTnLst>
                          </p:cTn>
                        </p:par>
                        <p:par>
                          <p:cTn id="166" fill="hold">
                            <p:stCondLst>
                              <p:cond delay="2750"/>
                            </p:stCondLst>
                            <p:childTnLst>
                              <p:par>
                                <p:cTn id="167" presetID="10" presetClass="entr" presetSubtype="0" fill="hold" grpId="0" nodeType="afterEffect">
                                  <p:stCondLst>
                                    <p:cond delay="0"/>
                                  </p:stCondLst>
                                  <p:childTnLst>
                                    <p:set>
                                      <p:cBhvr>
                                        <p:cTn id="168" dur="1" fill="hold">
                                          <p:stCondLst>
                                            <p:cond delay="0"/>
                                          </p:stCondLst>
                                        </p:cTn>
                                        <p:tgtEl>
                                          <p:spTgt spid="389"/>
                                        </p:tgtEl>
                                        <p:attrNameLst>
                                          <p:attrName>style.visibility</p:attrName>
                                        </p:attrNameLst>
                                      </p:cBhvr>
                                      <p:to>
                                        <p:strVal val="visible"/>
                                      </p:to>
                                    </p:set>
                                    <p:animEffect transition="in" filter="fade">
                                      <p:cBhvr>
                                        <p:cTn id="169" dur="2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animBg="1"/>
      <p:bldP spid="288" grpId="0" animBg="1"/>
      <p:bldP spid="417" grpId="0" animBg="1"/>
      <p:bldP spid="418" grpId="0" animBg="1"/>
      <p:bldP spid="285" grpId="0" animBg="1"/>
      <p:bldP spid="462" grpId="0" animBg="1"/>
      <p:bldP spid="266" grpId="0" animBg="1"/>
      <p:bldP spid="267" grpId="0" animBg="1"/>
      <p:bldP spid="269" grpId="0" animBg="1"/>
      <p:bldP spid="585" grpId="0" animBg="1"/>
      <p:bldP spid="367" grpId="0" animBg="1"/>
      <p:bldP spid="397" grpId="0" animBg="1"/>
      <p:bldP spid="344" grpId="0" animBg="1"/>
      <p:bldP spid="350" grpId="0" animBg="1"/>
      <p:bldP spid="351" grpId="0" animBg="1"/>
      <p:bldP spid="352" grpId="0" animBg="1"/>
      <p:bldP spid="353" grpId="0" animBg="1"/>
      <p:bldP spid="355" grpId="0" animBg="1"/>
      <p:bldP spid="356" grpId="0" animBg="1"/>
      <p:bldP spid="357" grpId="0" animBg="1"/>
      <p:bldP spid="359" grpId="0" animBg="1"/>
      <p:bldP spid="360" grpId="0" animBg="1"/>
      <p:bldP spid="60" grpId="0"/>
      <p:bldP spid="383" grpId="0" animBg="1"/>
      <p:bldP spid="22" grpId="0" animBg="1"/>
      <p:bldP spid="373" grpId="0" animBg="1"/>
      <p:bldP spid="38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0" name="Straight Connector 179">
            <a:extLst>
              <a:ext uri="{FF2B5EF4-FFF2-40B4-BE49-F238E27FC236}">
                <a16:creationId xmlns:a16="http://schemas.microsoft.com/office/drawing/2014/main" id="{14E6CDD2-5DAE-4C57-A806-34BC2D6BFD57}"/>
              </a:ext>
              <a:ext uri="{C183D7F6-B498-43B3-948B-1728B52AA6E4}">
                <adec:decorative xmlns:adec="http://schemas.microsoft.com/office/drawing/2017/decorative" val="1"/>
              </a:ext>
            </a:extLst>
          </p:cNvPr>
          <p:cNvCxnSpPr>
            <a:cxnSpLocks/>
            <a:stCxn id="174" idx="0"/>
            <a:endCxn id="39" idx="1"/>
          </p:cNvCxnSpPr>
          <p:nvPr/>
        </p:nvCxnSpPr>
        <p:spPr>
          <a:xfrm flipV="1">
            <a:off x="4416157" y="2579015"/>
            <a:ext cx="1032659" cy="860912"/>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2EDBFE7-9725-4861-A4C2-86FBE97C6EB1}"/>
              </a:ext>
              <a:ext uri="{C183D7F6-B498-43B3-948B-1728B52AA6E4}">
                <adec:decorative xmlns:adec="http://schemas.microsoft.com/office/drawing/2017/decorative" val="1"/>
              </a:ext>
            </a:extLst>
          </p:cNvPr>
          <p:cNvCxnSpPr>
            <a:cxnSpLocks/>
            <a:stCxn id="3" idx="2"/>
            <a:endCxn id="254" idx="1"/>
          </p:cNvCxnSpPr>
          <p:nvPr/>
        </p:nvCxnSpPr>
        <p:spPr>
          <a:xfrm>
            <a:off x="4424511" y="4065421"/>
            <a:ext cx="1024305" cy="609471"/>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4D1595F-A03E-409B-9E0B-38938D8B485E}"/>
              </a:ext>
              <a:ext uri="{C183D7F6-B498-43B3-948B-1728B52AA6E4}">
                <adec:decorative xmlns:adec="http://schemas.microsoft.com/office/drawing/2017/decorative" val="1"/>
              </a:ext>
            </a:extLst>
          </p:cNvPr>
          <p:cNvGrpSpPr/>
          <p:nvPr/>
        </p:nvGrpSpPr>
        <p:grpSpPr>
          <a:xfrm>
            <a:off x="3765422" y="3407104"/>
            <a:ext cx="1318178" cy="658317"/>
            <a:chOff x="3464345" y="3278791"/>
            <a:chExt cx="1318178" cy="658317"/>
          </a:xfrm>
        </p:grpSpPr>
        <p:sp>
          <p:nvSpPr>
            <p:cNvPr id="3" name="Rectangle: Rounded Corners 2">
              <a:extLst>
                <a:ext uri="{FF2B5EF4-FFF2-40B4-BE49-F238E27FC236}">
                  <a16:creationId xmlns:a16="http://schemas.microsoft.com/office/drawing/2014/main" id="{2C4F3B89-5A6B-427C-8022-793320CCE4C4}"/>
                </a:ext>
              </a:extLst>
            </p:cNvPr>
            <p:cNvSpPr/>
            <p:nvPr/>
          </p:nvSpPr>
          <p:spPr>
            <a:xfrm>
              <a:off x="3464345" y="3278791"/>
              <a:ext cx="1318178" cy="658317"/>
            </a:xfrm>
            <a:prstGeom prst="roundRect">
              <a:avLst>
                <a:gd name="adj" fmla="val 0"/>
              </a:avLst>
            </a:prstGeom>
            <a:solidFill>
              <a:schemeClr val="bg1"/>
            </a:solidFill>
            <a:ln w="12700">
              <a:solidFill>
                <a:srgbClr val="A5A5A5"/>
              </a:solidFill>
            </a:ln>
          </p:spPr>
          <p:style>
            <a:lnRef idx="2">
              <a:schemeClr val="dk1"/>
            </a:lnRef>
            <a:fillRef idx="1">
              <a:schemeClr val="lt1"/>
            </a:fillRef>
            <a:effectRef idx="0">
              <a:schemeClr val="dk1"/>
            </a:effectRef>
            <a:fontRef idx="minor">
              <a:schemeClr val="dk1"/>
            </a:fontRef>
          </p:style>
          <p:txBody>
            <a:bodyPr lIns="0" rIns="0" bIns="9144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Identity Systems</a:t>
              </a:r>
            </a:p>
          </p:txBody>
        </p:sp>
        <p:grpSp>
          <p:nvGrpSpPr>
            <p:cNvPr id="17" name="Group 16">
              <a:extLst>
                <a:ext uri="{FF2B5EF4-FFF2-40B4-BE49-F238E27FC236}">
                  <a16:creationId xmlns:a16="http://schemas.microsoft.com/office/drawing/2014/main" id="{E53ED279-072E-4EBA-B927-382566B7E6DF}"/>
                </a:ext>
              </a:extLst>
            </p:cNvPr>
            <p:cNvGrpSpPr/>
            <p:nvPr/>
          </p:nvGrpSpPr>
          <p:grpSpPr>
            <a:xfrm>
              <a:off x="3665286" y="3311614"/>
              <a:ext cx="930971" cy="319258"/>
              <a:chOff x="3888860" y="3220309"/>
              <a:chExt cx="930971" cy="319258"/>
            </a:xfrm>
          </p:grpSpPr>
          <p:grpSp>
            <p:nvGrpSpPr>
              <p:cNvPr id="168" name="Group 167">
                <a:extLst>
                  <a:ext uri="{FF2B5EF4-FFF2-40B4-BE49-F238E27FC236}">
                    <a16:creationId xmlns:a16="http://schemas.microsoft.com/office/drawing/2014/main" id="{613DD3AA-F5FE-4643-840A-134EDA447246}"/>
                  </a:ext>
                </a:extLst>
              </p:cNvPr>
              <p:cNvGrpSpPr/>
              <p:nvPr/>
            </p:nvGrpSpPr>
            <p:grpSpPr>
              <a:xfrm>
                <a:off x="3888860" y="3220309"/>
                <a:ext cx="640021" cy="319258"/>
                <a:chOff x="10021470" y="2244326"/>
                <a:chExt cx="640021" cy="319258"/>
              </a:xfrm>
            </p:grpSpPr>
            <p:grpSp>
              <p:nvGrpSpPr>
                <p:cNvPr id="169" name="Group 168">
                  <a:extLst>
                    <a:ext uri="{FF2B5EF4-FFF2-40B4-BE49-F238E27FC236}">
                      <a16:creationId xmlns:a16="http://schemas.microsoft.com/office/drawing/2014/main" id="{F79CE7C2-C405-48B2-ACC9-148DC6498577}"/>
                    </a:ext>
                  </a:extLst>
                </p:cNvPr>
                <p:cNvGrpSpPr/>
                <p:nvPr/>
              </p:nvGrpSpPr>
              <p:grpSpPr>
                <a:xfrm>
                  <a:off x="10331848" y="2244326"/>
                  <a:ext cx="329643" cy="281472"/>
                  <a:chOff x="10331848" y="2244326"/>
                  <a:chExt cx="329643" cy="281472"/>
                </a:xfrm>
              </p:grpSpPr>
              <p:pic>
                <p:nvPicPr>
                  <p:cNvPr id="174" name="Picture 173">
                    <a:extLst>
                      <a:ext uri="{FF2B5EF4-FFF2-40B4-BE49-F238E27FC236}">
                        <a16:creationId xmlns:a16="http://schemas.microsoft.com/office/drawing/2014/main" id="{6CBBB743-3098-4F97-BDD6-D099D17A5621}"/>
                      </a:ext>
                    </a:extLst>
                  </p:cNvPr>
                  <p:cNvPicPr>
                    <a:picLocks noChangeAspect="1"/>
                  </p:cNvPicPr>
                  <p:nvPr/>
                </p:nvPicPr>
                <p:blipFill>
                  <a:blip r:embed="rId3">
                    <a:biLevel thresh="25000"/>
                  </a:blip>
                  <a:stretch>
                    <a:fillRect/>
                  </a:stretch>
                </p:blipFill>
                <p:spPr>
                  <a:xfrm>
                    <a:off x="10331848" y="2244326"/>
                    <a:ext cx="278831" cy="278832"/>
                  </a:xfrm>
                  <a:prstGeom prst="rect">
                    <a:avLst/>
                  </a:prstGeom>
                </p:spPr>
              </p:pic>
              <p:pic>
                <p:nvPicPr>
                  <p:cNvPr id="175" name="Picture 174">
                    <a:extLst>
                      <a:ext uri="{FF2B5EF4-FFF2-40B4-BE49-F238E27FC236}">
                        <a16:creationId xmlns:a16="http://schemas.microsoft.com/office/drawing/2014/main" id="{D3270706-17D6-4AE1-AD12-7A468DB357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86709" y="2343901"/>
                    <a:ext cx="274782" cy="181897"/>
                  </a:xfrm>
                  <a:prstGeom prst="rect">
                    <a:avLst/>
                  </a:prstGeom>
                </p:spPr>
              </p:pic>
            </p:grpSp>
            <p:pic>
              <p:nvPicPr>
                <p:cNvPr id="170" name="Graphic 169">
                  <a:extLst>
                    <a:ext uri="{FF2B5EF4-FFF2-40B4-BE49-F238E27FC236}">
                      <a16:creationId xmlns:a16="http://schemas.microsoft.com/office/drawing/2014/main" id="{10EBF92E-E065-4B95-BA1B-DC6587A2AD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21470" y="2306114"/>
                  <a:ext cx="257470" cy="257470"/>
                </a:xfrm>
                <a:prstGeom prst="rect">
                  <a:avLst/>
                </a:prstGeom>
              </p:spPr>
            </p:pic>
          </p:grpSp>
          <p:grpSp>
            <p:nvGrpSpPr>
              <p:cNvPr id="176" name="Group 175">
                <a:extLst>
                  <a:ext uri="{FF2B5EF4-FFF2-40B4-BE49-F238E27FC236}">
                    <a16:creationId xmlns:a16="http://schemas.microsoft.com/office/drawing/2014/main" id="{DFA27142-898F-442D-8249-BC044EFA165A}"/>
                  </a:ext>
                </a:extLst>
              </p:cNvPr>
              <p:cNvGrpSpPr/>
              <p:nvPr/>
            </p:nvGrpSpPr>
            <p:grpSpPr>
              <a:xfrm>
                <a:off x="4640303" y="3392544"/>
                <a:ext cx="179528" cy="36576"/>
                <a:chOff x="6822686" y="2966997"/>
                <a:chExt cx="179528" cy="36576"/>
              </a:xfrm>
            </p:grpSpPr>
            <p:sp>
              <p:nvSpPr>
                <p:cNvPr id="177" name="Oval 176">
                  <a:extLst>
                    <a:ext uri="{FF2B5EF4-FFF2-40B4-BE49-F238E27FC236}">
                      <a16:creationId xmlns:a16="http://schemas.microsoft.com/office/drawing/2014/main" id="{FBC89134-64B1-4A53-B85E-2D731BAE8326}"/>
                    </a:ext>
                  </a:extLst>
                </p:cNvPr>
                <p:cNvSpPr/>
                <p:nvPr/>
              </p:nvSpPr>
              <p:spPr bwMode="auto">
                <a:xfrm>
                  <a:off x="6822686" y="2966997"/>
                  <a:ext cx="36576" cy="3657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50C4FB04-B454-4B70-A410-7F858B4D459E}"/>
                    </a:ext>
                  </a:extLst>
                </p:cNvPr>
                <p:cNvSpPr/>
                <p:nvPr/>
              </p:nvSpPr>
              <p:spPr bwMode="auto">
                <a:xfrm>
                  <a:off x="6894162" y="2966997"/>
                  <a:ext cx="36576" cy="3657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72F67E73-4135-4BE2-A584-222DB1BFD423}"/>
                    </a:ext>
                  </a:extLst>
                </p:cNvPr>
                <p:cNvSpPr/>
                <p:nvPr/>
              </p:nvSpPr>
              <p:spPr bwMode="auto">
                <a:xfrm>
                  <a:off x="6965638" y="2966997"/>
                  <a:ext cx="36576" cy="3657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2" name="Title 31">
            <a:extLst>
              <a:ext uri="{FF2B5EF4-FFF2-40B4-BE49-F238E27FC236}">
                <a16:creationId xmlns:a16="http://schemas.microsoft.com/office/drawing/2014/main" id="{B95ACE72-F262-44CE-8388-E022711A08E9}"/>
              </a:ext>
            </a:extLst>
          </p:cNvPr>
          <p:cNvSpPr>
            <a:spLocks noGrp="1"/>
          </p:cNvSpPr>
          <p:nvPr>
            <p:ph type="title"/>
          </p:nvPr>
        </p:nvSpPr>
        <p:spPr>
          <a:xfrm>
            <a:off x="588263" y="457200"/>
            <a:ext cx="11018520" cy="861774"/>
          </a:xfrm>
        </p:spPr>
        <p:txBody>
          <a:bodyPr/>
          <a:lstStyle/>
          <a:p>
            <a:r>
              <a:rPr lang="en-US"/>
              <a:t>Attackers have options</a:t>
            </a:r>
            <a:br>
              <a:rPr lang="en-US"/>
            </a:br>
            <a:r>
              <a:rPr lang="en-US" sz="2000">
                <a:latin typeface="+mn-lt"/>
              </a:rPr>
              <a:t>to compromise privileged access</a:t>
            </a:r>
          </a:p>
        </p:txBody>
      </p:sp>
      <p:cxnSp>
        <p:nvCxnSpPr>
          <p:cNvPr id="164" name="Straight Connector 163">
            <a:extLst>
              <a:ext uri="{FF2B5EF4-FFF2-40B4-BE49-F238E27FC236}">
                <a16:creationId xmlns:a16="http://schemas.microsoft.com/office/drawing/2014/main" id="{9B2CE2EA-2EE9-4B88-8FAF-EE43EB64482D}"/>
              </a:ext>
              <a:ext uri="{C183D7F6-B498-43B3-948B-1728B52AA6E4}">
                <adec:decorative xmlns:adec="http://schemas.microsoft.com/office/drawing/2017/decorative" val="1"/>
              </a:ext>
            </a:extLst>
          </p:cNvPr>
          <p:cNvCxnSpPr>
            <a:cxnSpLocks/>
            <a:stCxn id="254" idx="0"/>
          </p:cNvCxnSpPr>
          <p:nvPr/>
        </p:nvCxnSpPr>
        <p:spPr>
          <a:xfrm flipV="1">
            <a:off x="5698000" y="3245259"/>
            <a:ext cx="825545" cy="1275624"/>
          </a:xfrm>
          <a:prstGeom prst="line">
            <a:avLst/>
          </a:prstGeom>
          <a:ln w="28575">
            <a:gradFill>
              <a:gsLst>
                <a:gs pos="0">
                  <a:srgbClr val="0078D4"/>
                </a:gs>
                <a:gs pos="70000">
                  <a:srgbClr val="243A5E"/>
                </a:gs>
              </a:gsLst>
              <a:lin ang="5400000" scaled="1"/>
            </a:gra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38F96A9-1BF6-4F00-A0D4-66850C5B0645}"/>
              </a:ext>
              <a:ext uri="{C183D7F6-B498-43B3-948B-1728B52AA6E4}">
                <adec:decorative xmlns:adec="http://schemas.microsoft.com/office/drawing/2017/decorative" val="1"/>
              </a:ext>
            </a:extLst>
          </p:cNvPr>
          <p:cNvSpPr txBox="1"/>
          <p:nvPr/>
        </p:nvSpPr>
        <p:spPr>
          <a:xfrm rot="18174507">
            <a:off x="5564048" y="3635350"/>
            <a:ext cx="1072731" cy="4770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Authorized</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Elevation Paths</a:t>
            </a:r>
          </a:p>
        </p:txBody>
      </p:sp>
      <p:sp>
        <p:nvSpPr>
          <p:cNvPr id="4" name="Trapezoid 103">
            <a:extLst>
              <a:ext uri="{FF2B5EF4-FFF2-40B4-BE49-F238E27FC236}">
                <a16:creationId xmlns:a16="http://schemas.microsoft.com/office/drawing/2014/main" id="{5761E011-545A-4B68-AFF2-40C00A8B34C4}"/>
              </a:ext>
              <a:ext uri="{C183D7F6-B498-43B3-948B-1728B52AA6E4}">
                <adec:decorative xmlns:adec="http://schemas.microsoft.com/office/drawing/2017/decorative" val="1"/>
              </a:ext>
            </a:extLst>
          </p:cNvPr>
          <p:cNvSpPr/>
          <p:nvPr/>
        </p:nvSpPr>
        <p:spPr>
          <a:xfrm rot="5400000" flipV="1">
            <a:off x="7845039" y="2985295"/>
            <a:ext cx="2654896" cy="1170289"/>
          </a:xfrm>
          <a:custGeom>
            <a:avLst/>
            <a:gdLst>
              <a:gd name="connsiteX0" fmla="*/ 0 w 604169"/>
              <a:gd name="connsiteY0" fmla="*/ 906095 h 906095"/>
              <a:gd name="connsiteX1" fmla="*/ 151042 w 604169"/>
              <a:gd name="connsiteY1" fmla="*/ 0 h 906095"/>
              <a:gd name="connsiteX2" fmla="*/ 453127 w 604169"/>
              <a:gd name="connsiteY2" fmla="*/ 0 h 906095"/>
              <a:gd name="connsiteX3" fmla="*/ 604169 w 604169"/>
              <a:gd name="connsiteY3" fmla="*/ 906095 h 906095"/>
              <a:gd name="connsiteX4" fmla="*/ 0 w 604169"/>
              <a:gd name="connsiteY4" fmla="*/ 906095 h 906095"/>
              <a:gd name="connsiteX0" fmla="*/ 0 w 2411538"/>
              <a:gd name="connsiteY0" fmla="*/ 906095 h 906095"/>
              <a:gd name="connsiteX1" fmla="*/ 151042 w 2411538"/>
              <a:gd name="connsiteY1" fmla="*/ 0 h 906095"/>
              <a:gd name="connsiteX2" fmla="*/ 453127 w 2411538"/>
              <a:gd name="connsiteY2" fmla="*/ 0 h 906095"/>
              <a:gd name="connsiteX3" fmla="*/ 2411538 w 2411538"/>
              <a:gd name="connsiteY3" fmla="*/ 906095 h 906095"/>
              <a:gd name="connsiteX4" fmla="*/ 0 w 2411538"/>
              <a:gd name="connsiteY4" fmla="*/ 906095 h 906095"/>
              <a:gd name="connsiteX0" fmla="*/ 0 w 2411538"/>
              <a:gd name="connsiteY0" fmla="*/ 915618 h 915618"/>
              <a:gd name="connsiteX1" fmla="*/ 151042 w 2411538"/>
              <a:gd name="connsiteY1" fmla="*/ 9523 h 915618"/>
              <a:gd name="connsiteX2" fmla="*/ 343590 w 2411538"/>
              <a:gd name="connsiteY2" fmla="*/ 0 h 915618"/>
              <a:gd name="connsiteX3" fmla="*/ 2411538 w 2411538"/>
              <a:gd name="connsiteY3" fmla="*/ 915618 h 915618"/>
              <a:gd name="connsiteX4" fmla="*/ 0 w 2411538"/>
              <a:gd name="connsiteY4" fmla="*/ 915618 h 915618"/>
              <a:gd name="connsiteX0" fmla="*/ 0 w 2411538"/>
              <a:gd name="connsiteY0" fmla="*/ 906095 h 906095"/>
              <a:gd name="connsiteX1" fmla="*/ 151042 w 2411538"/>
              <a:gd name="connsiteY1" fmla="*/ 0 h 906095"/>
              <a:gd name="connsiteX2" fmla="*/ 412647 w 2411538"/>
              <a:gd name="connsiteY2" fmla="*/ 18415 h 906095"/>
              <a:gd name="connsiteX3" fmla="*/ 2411538 w 2411538"/>
              <a:gd name="connsiteY3" fmla="*/ 906095 h 906095"/>
              <a:gd name="connsiteX4" fmla="*/ 0 w 2411538"/>
              <a:gd name="connsiteY4" fmla="*/ 906095 h 906095"/>
              <a:gd name="connsiteX0" fmla="*/ 0 w 2411538"/>
              <a:gd name="connsiteY0" fmla="*/ 906095 h 906095"/>
              <a:gd name="connsiteX1" fmla="*/ 151042 w 2411538"/>
              <a:gd name="connsiteY1" fmla="*/ 0 h 906095"/>
              <a:gd name="connsiteX2" fmla="*/ 413837 w 2411538"/>
              <a:gd name="connsiteY2" fmla="*/ 1345 h 906095"/>
              <a:gd name="connsiteX3" fmla="*/ 2411538 w 2411538"/>
              <a:gd name="connsiteY3" fmla="*/ 906095 h 906095"/>
              <a:gd name="connsiteX4" fmla="*/ 0 w 2411538"/>
              <a:gd name="connsiteY4" fmla="*/ 906095 h 906095"/>
              <a:gd name="connsiteX0" fmla="*/ 0 w 2411538"/>
              <a:gd name="connsiteY0" fmla="*/ 907644 h 907644"/>
              <a:gd name="connsiteX1" fmla="*/ 162952 w 2411538"/>
              <a:gd name="connsiteY1" fmla="*/ 0 h 907644"/>
              <a:gd name="connsiteX2" fmla="*/ 413837 w 2411538"/>
              <a:gd name="connsiteY2" fmla="*/ 2894 h 907644"/>
              <a:gd name="connsiteX3" fmla="*/ 2411538 w 2411538"/>
              <a:gd name="connsiteY3" fmla="*/ 907644 h 907644"/>
              <a:gd name="connsiteX4" fmla="*/ 0 w 2411538"/>
              <a:gd name="connsiteY4" fmla="*/ 907644 h 907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538" h="907644">
                <a:moveTo>
                  <a:pt x="0" y="907644"/>
                </a:moveTo>
                <a:lnTo>
                  <a:pt x="162952" y="0"/>
                </a:lnTo>
                <a:lnTo>
                  <a:pt x="413837" y="2894"/>
                </a:lnTo>
                <a:lnTo>
                  <a:pt x="2411538" y="907644"/>
                </a:lnTo>
                <a:lnTo>
                  <a:pt x="0" y="907644"/>
                </a:lnTo>
                <a:close/>
              </a:path>
            </a:pathLst>
          </a:custGeom>
          <a:solidFill>
            <a:srgbClr val="243A5E">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 User">
            <a:extLst>
              <a:ext uri="{FF2B5EF4-FFF2-40B4-BE49-F238E27FC236}">
                <a16:creationId xmlns:a16="http://schemas.microsoft.com/office/drawing/2014/main" id="{CCB6913D-FE82-4FF9-AD39-13BA1CA145A3}"/>
              </a:ext>
              <a:ext uri="{C183D7F6-B498-43B3-948B-1728B52AA6E4}">
                <adec:decorative xmlns:adec="http://schemas.microsoft.com/office/drawing/2017/decorative" val="1"/>
              </a:ext>
            </a:extLst>
          </p:cNvPr>
          <p:cNvSpPr txBox="1"/>
          <p:nvPr/>
        </p:nvSpPr>
        <p:spPr>
          <a:xfrm>
            <a:off x="1674084" y="4475213"/>
            <a:ext cx="1414170" cy="369332"/>
          </a:xfrm>
          <a:prstGeom prst="rect">
            <a:avLst/>
          </a:prstGeom>
          <a:noFill/>
        </p:spPr>
        <p:txBody>
          <a:bodyPr wrap="none" rtlCol="0">
            <a:spAutoFit/>
          </a:bodyPr>
          <a:lstStyle>
            <a:defPPr>
              <a:defRPr lang="en-US"/>
            </a:defPPr>
            <a:lvl1pPr marR="0" lvl="0" indent="0" algn="r" fontAlgn="auto">
              <a:lnSpc>
                <a:spcPct val="100000"/>
              </a:lnSpc>
              <a:spcBef>
                <a:spcPts val="0"/>
              </a:spcBef>
              <a:spcAft>
                <a:spcPts val="0"/>
              </a:spcAft>
              <a:buClrTx/>
              <a:buSzTx/>
              <a:buFontTx/>
              <a:buNone/>
              <a:tabLst/>
              <a:defRPr kumimoji="0" b="1" i="0" u="none" strike="noStrike" cap="none" spc="0" normalizeH="0" baseline="0">
                <a:ln>
                  <a:noFill/>
                </a:ln>
                <a:gradFill>
                  <a:gsLst>
                    <a:gs pos="83000">
                      <a:schemeClr val="accent2"/>
                    </a:gs>
                    <a:gs pos="100000">
                      <a:schemeClr val="accent2"/>
                    </a:gs>
                  </a:gsLst>
                  <a:lin ang="5400000" scaled="1"/>
                </a:gradFill>
                <a:effectLst/>
                <a:uLnTx/>
                <a:uFillTx/>
                <a:latin typeface="Calibri" panose="020F0502020204030204"/>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User Access</a:t>
            </a:r>
          </a:p>
        </p:txBody>
      </p:sp>
      <p:sp>
        <p:nvSpPr>
          <p:cNvPr id="5" name="!! Privileged">
            <a:extLst>
              <a:ext uri="{FF2B5EF4-FFF2-40B4-BE49-F238E27FC236}">
                <a16:creationId xmlns:a16="http://schemas.microsoft.com/office/drawing/2014/main" id="{EC4FBC96-77AD-4778-8EEC-F375A2B2CA18}"/>
              </a:ext>
              <a:ext uri="{C183D7F6-B498-43B3-948B-1728B52AA6E4}">
                <adec:decorative xmlns:adec="http://schemas.microsoft.com/office/drawing/2017/decorative" val="1"/>
              </a:ext>
            </a:extLst>
          </p:cNvPr>
          <p:cNvSpPr txBox="1"/>
          <p:nvPr/>
        </p:nvSpPr>
        <p:spPr>
          <a:xfrm>
            <a:off x="1098606" y="2388222"/>
            <a:ext cx="1989648"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Privileged Access</a:t>
            </a:r>
          </a:p>
        </p:txBody>
      </p:sp>
      <p:sp>
        <p:nvSpPr>
          <p:cNvPr id="104" name="Trapezoid 103">
            <a:extLst>
              <a:ext uri="{FF2B5EF4-FFF2-40B4-BE49-F238E27FC236}">
                <a16:creationId xmlns:a16="http://schemas.microsoft.com/office/drawing/2014/main" id="{036C4E10-353A-4186-ADFC-8C5DA0D99317}"/>
              </a:ext>
              <a:ext uri="{C183D7F6-B498-43B3-948B-1728B52AA6E4}">
                <adec:decorative xmlns:adec="http://schemas.microsoft.com/office/drawing/2017/decorative" val="1"/>
              </a:ext>
            </a:extLst>
          </p:cNvPr>
          <p:cNvSpPr/>
          <p:nvPr/>
        </p:nvSpPr>
        <p:spPr>
          <a:xfrm rot="16200000">
            <a:off x="7846956" y="2998647"/>
            <a:ext cx="2654897" cy="1170289"/>
          </a:xfrm>
          <a:custGeom>
            <a:avLst/>
            <a:gdLst>
              <a:gd name="connsiteX0" fmla="*/ 0 w 604169"/>
              <a:gd name="connsiteY0" fmla="*/ 906095 h 906095"/>
              <a:gd name="connsiteX1" fmla="*/ 151042 w 604169"/>
              <a:gd name="connsiteY1" fmla="*/ 0 h 906095"/>
              <a:gd name="connsiteX2" fmla="*/ 453127 w 604169"/>
              <a:gd name="connsiteY2" fmla="*/ 0 h 906095"/>
              <a:gd name="connsiteX3" fmla="*/ 604169 w 604169"/>
              <a:gd name="connsiteY3" fmla="*/ 906095 h 906095"/>
              <a:gd name="connsiteX4" fmla="*/ 0 w 604169"/>
              <a:gd name="connsiteY4" fmla="*/ 906095 h 906095"/>
              <a:gd name="connsiteX0" fmla="*/ 0 w 2411538"/>
              <a:gd name="connsiteY0" fmla="*/ 906095 h 906095"/>
              <a:gd name="connsiteX1" fmla="*/ 151042 w 2411538"/>
              <a:gd name="connsiteY1" fmla="*/ 0 h 906095"/>
              <a:gd name="connsiteX2" fmla="*/ 453127 w 2411538"/>
              <a:gd name="connsiteY2" fmla="*/ 0 h 906095"/>
              <a:gd name="connsiteX3" fmla="*/ 2411538 w 2411538"/>
              <a:gd name="connsiteY3" fmla="*/ 906095 h 906095"/>
              <a:gd name="connsiteX4" fmla="*/ 0 w 2411538"/>
              <a:gd name="connsiteY4" fmla="*/ 906095 h 906095"/>
              <a:gd name="connsiteX0" fmla="*/ 0 w 2411538"/>
              <a:gd name="connsiteY0" fmla="*/ 915618 h 915618"/>
              <a:gd name="connsiteX1" fmla="*/ 151042 w 2411538"/>
              <a:gd name="connsiteY1" fmla="*/ 9523 h 915618"/>
              <a:gd name="connsiteX2" fmla="*/ 343590 w 2411538"/>
              <a:gd name="connsiteY2" fmla="*/ 0 h 915618"/>
              <a:gd name="connsiteX3" fmla="*/ 2411538 w 2411538"/>
              <a:gd name="connsiteY3" fmla="*/ 915618 h 915618"/>
              <a:gd name="connsiteX4" fmla="*/ 0 w 2411538"/>
              <a:gd name="connsiteY4" fmla="*/ 915618 h 915618"/>
              <a:gd name="connsiteX0" fmla="*/ 0 w 2411538"/>
              <a:gd name="connsiteY0" fmla="*/ 906095 h 906095"/>
              <a:gd name="connsiteX1" fmla="*/ 151042 w 2411538"/>
              <a:gd name="connsiteY1" fmla="*/ 0 h 906095"/>
              <a:gd name="connsiteX2" fmla="*/ 412647 w 2411538"/>
              <a:gd name="connsiteY2" fmla="*/ 18415 h 906095"/>
              <a:gd name="connsiteX3" fmla="*/ 2411538 w 2411538"/>
              <a:gd name="connsiteY3" fmla="*/ 906095 h 906095"/>
              <a:gd name="connsiteX4" fmla="*/ 0 w 2411538"/>
              <a:gd name="connsiteY4" fmla="*/ 906095 h 906095"/>
              <a:gd name="connsiteX0" fmla="*/ 0 w 2411538"/>
              <a:gd name="connsiteY0" fmla="*/ 906095 h 906095"/>
              <a:gd name="connsiteX1" fmla="*/ 151042 w 2411538"/>
              <a:gd name="connsiteY1" fmla="*/ 0 h 906095"/>
              <a:gd name="connsiteX2" fmla="*/ 413837 w 2411538"/>
              <a:gd name="connsiteY2" fmla="*/ 1345 h 906095"/>
              <a:gd name="connsiteX3" fmla="*/ 2411538 w 2411538"/>
              <a:gd name="connsiteY3" fmla="*/ 906095 h 906095"/>
              <a:gd name="connsiteX4" fmla="*/ 0 w 2411538"/>
              <a:gd name="connsiteY4" fmla="*/ 906095 h 906095"/>
              <a:gd name="connsiteX0" fmla="*/ 0 w 2411538"/>
              <a:gd name="connsiteY0" fmla="*/ 907644 h 907644"/>
              <a:gd name="connsiteX1" fmla="*/ 162952 w 2411538"/>
              <a:gd name="connsiteY1" fmla="*/ 0 h 907644"/>
              <a:gd name="connsiteX2" fmla="*/ 413837 w 2411538"/>
              <a:gd name="connsiteY2" fmla="*/ 2894 h 907644"/>
              <a:gd name="connsiteX3" fmla="*/ 2411538 w 2411538"/>
              <a:gd name="connsiteY3" fmla="*/ 907644 h 907644"/>
              <a:gd name="connsiteX4" fmla="*/ 0 w 2411538"/>
              <a:gd name="connsiteY4" fmla="*/ 907644 h 907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538" h="907644">
                <a:moveTo>
                  <a:pt x="0" y="907644"/>
                </a:moveTo>
                <a:lnTo>
                  <a:pt x="162952" y="0"/>
                </a:lnTo>
                <a:lnTo>
                  <a:pt x="413837" y="2894"/>
                </a:lnTo>
                <a:lnTo>
                  <a:pt x="2411538" y="907644"/>
                </a:lnTo>
                <a:lnTo>
                  <a:pt x="0" y="907644"/>
                </a:lnTo>
                <a:close/>
              </a:path>
            </a:pathLst>
          </a:custGeom>
          <a:solidFill>
            <a:srgbClr val="0078D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55B6A9E3-6977-413D-A24D-56F02D8757B3}"/>
              </a:ext>
              <a:ext uri="{C183D7F6-B498-43B3-948B-1728B52AA6E4}">
                <adec:decorative xmlns:adec="http://schemas.microsoft.com/office/drawing/2017/decorative" val="1"/>
              </a:ext>
            </a:extLst>
          </p:cNvPr>
          <p:cNvSpPr/>
          <p:nvPr/>
        </p:nvSpPr>
        <p:spPr bwMode="auto">
          <a:xfrm flipH="1">
            <a:off x="5953910" y="5538756"/>
            <a:ext cx="373390" cy="320049"/>
          </a:xfrm>
          <a:custGeom>
            <a:avLst/>
            <a:gdLst>
              <a:gd name="connsiteX0" fmla="*/ 194687 w 389369"/>
              <a:gd name="connsiteY0" fmla="*/ 311743 h 388302"/>
              <a:gd name="connsiteX1" fmla="*/ 176828 w 389369"/>
              <a:gd name="connsiteY1" fmla="*/ 330031 h 388302"/>
              <a:gd name="connsiteX2" fmla="*/ 194687 w 389369"/>
              <a:gd name="connsiteY2" fmla="*/ 348319 h 388302"/>
              <a:gd name="connsiteX3" fmla="*/ 212546 w 389369"/>
              <a:gd name="connsiteY3" fmla="*/ 330031 h 388302"/>
              <a:gd name="connsiteX4" fmla="*/ 194687 w 389369"/>
              <a:gd name="connsiteY4" fmla="*/ 311743 h 388302"/>
              <a:gd name="connsiteX5" fmla="*/ 176822 w 389369"/>
              <a:gd name="connsiteY5" fmla="*/ 128180 h 388302"/>
              <a:gd name="connsiteX6" fmla="*/ 183966 w 389369"/>
              <a:gd name="connsiteY6" fmla="*/ 273406 h 388302"/>
              <a:gd name="connsiteX7" fmla="*/ 205397 w 389369"/>
              <a:gd name="connsiteY7" fmla="*/ 273406 h 388302"/>
              <a:gd name="connsiteX8" fmla="*/ 212540 w 389369"/>
              <a:gd name="connsiteY8" fmla="*/ 128180 h 388302"/>
              <a:gd name="connsiteX9" fmla="*/ 194685 w 389369"/>
              <a:gd name="connsiteY9" fmla="*/ 0 h 388302"/>
              <a:gd name="connsiteX10" fmla="*/ 389369 w 389369"/>
              <a:gd name="connsiteY10" fmla="*/ 388302 h 388302"/>
              <a:gd name="connsiteX11" fmla="*/ 0 w 389369"/>
              <a:gd name="connsiteY11" fmla="*/ 388302 h 38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369" h="388302">
                <a:moveTo>
                  <a:pt x="194687" y="311743"/>
                </a:moveTo>
                <a:cubicBezTo>
                  <a:pt x="184824" y="311743"/>
                  <a:pt x="176828" y="319931"/>
                  <a:pt x="176828" y="330031"/>
                </a:cubicBezTo>
                <a:cubicBezTo>
                  <a:pt x="176828" y="340131"/>
                  <a:pt x="184824" y="348319"/>
                  <a:pt x="194687" y="348319"/>
                </a:cubicBezTo>
                <a:cubicBezTo>
                  <a:pt x="204550" y="348319"/>
                  <a:pt x="212546" y="340131"/>
                  <a:pt x="212546" y="330031"/>
                </a:cubicBezTo>
                <a:cubicBezTo>
                  <a:pt x="212546" y="319931"/>
                  <a:pt x="204550" y="311743"/>
                  <a:pt x="194687" y="311743"/>
                </a:cubicBezTo>
                <a:close/>
                <a:moveTo>
                  <a:pt x="176822" y="128180"/>
                </a:moveTo>
                <a:lnTo>
                  <a:pt x="183966" y="273406"/>
                </a:lnTo>
                <a:lnTo>
                  <a:pt x="205397" y="273406"/>
                </a:lnTo>
                <a:lnTo>
                  <a:pt x="212540" y="128180"/>
                </a:lnTo>
                <a:close/>
                <a:moveTo>
                  <a:pt x="194685" y="0"/>
                </a:moveTo>
                <a:lnTo>
                  <a:pt x="389369" y="388302"/>
                </a:lnTo>
                <a:lnTo>
                  <a:pt x="0" y="388302"/>
                </a:lnTo>
                <a:close/>
              </a:path>
            </a:pathLst>
          </a:custGeom>
          <a:solidFill>
            <a:srgbClr val="D741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B8183F82-E5BD-4E15-86E7-EAEA92A16004}"/>
              </a:ext>
              <a:ext uri="{C183D7F6-B498-43B3-948B-1728B52AA6E4}">
                <adec:decorative xmlns:adec="http://schemas.microsoft.com/office/drawing/2017/decorative" val="1"/>
              </a:ext>
            </a:extLst>
          </p:cNvPr>
          <p:cNvSpPr/>
          <p:nvPr/>
        </p:nvSpPr>
        <p:spPr bwMode="auto">
          <a:xfrm flipH="1">
            <a:off x="5947183" y="1590325"/>
            <a:ext cx="373390" cy="320049"/>
          </a:xfrm>
          <a:custGeom>
            <a:avLst/>
            <a:gdLst>
              <a:gd name="connsiteX0" fmla="*/ 194687 w 389369"/>
              <a:gd name="connsiteY0" fmla="*/ 311743 h 388302"/>
              <a:gd name="connsiteX1" fmla="*/ 176828 w 389369"/>
              <a:gd name="connsiteY1" fmla="*/ 330031 h 388302"/>
              <a:gd name="connsiteX2" fmla="*/ 194687 w 389369"/>
              <a:gd name="connsiteY2" fmla="*/ 348319 h 388302"/>
              <a:gd name="connsiteX3" fmla="*/ 212546 w 389369"/>
              <a:gd name="connsiteY3" fmla="*/ 330031 h 388302"/>
              <a:gd name="connsiteX4" fmla="*/ 194687 w 389369"/>
              <a:gd name="connsiteY4" fmla="*/ 311743 h 388302"/>
              <a:gd name="connsiteX5" fmla="*/ 176822 w 389369"/>
              <a:gd name="connsiteY5" fmla="*/ 128180 h 388302"/>
              <a:gd name="connsiteX6" fmla="*/ 183966 w 389369"/>
              <a:gd name="connsiteY6" fmla="*/ 273406 h 388302"/>
              <a:gd name="connsiteX7" fmla="*/ 205397 w 389369"/>
              <a:gd name="connsiteY7" fmla="*/ 273406 h 388302"/>
              <a:gd name="connsiteX8" fmla="*/ 212540 w 389369"/>
              <a:gd name="connsiteY8" fmla="*/ 128180 h 388302"/>
              <a:gd name="connsiteX9" fmla="*/ 194685 w 389369"/>
              <a:gd name="connsiteY9" fmla="*/ 0 h 388302"/>
              <a:gd name="connsiteX10" fmla="*/ 389369 w 389369"/>
              <a:gd name="connsiteY10" fmla="*/ 388302 h 388302"/>
              <a:gd name="connsiteX11" fmla="*/ 0 w 389369"/>
              <a:gd name="connsiteY11" fmla="*/ 388302 h 38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369" h="388302">
                <a:moveTo>
                  <a:pt x="194687" y="311743"/>
                </a:moveTo>
                <a:cubicBezTo>
                  <a:pt x="184824" y="311743"/>
                  <a:pt x="176828" y="319931"/>
                  <a:pt x="176828" y="330031"/>
                </a:cubicBezTo>
                <a:cubicBezTo>
                  <a:pt x="176828" y="340131"/>
                  <a:pt x="184824" y="348319"/>
                  <a:pt x="194687" y="348319"/>
                </a:cubicBezTo>
                <a:cubicBezTo>
                  <a:pt x="204550" y="348319"/>
                  <a:pt x="212546" y="340131"/>
                  <a:pt x="212546" y="330031"/>
                </a:cubicBezTo>
                <a:cubicBezTo>
                  <a:pt x="212546" y="319931"/>
                  <a:pt x="204550" y="311743"/>
                  <a:pt x="194687" y="311743"/>
                </a:cubicBezTo>
                <a:close/>
                <a:moveTo>
                  <a:pt x="176822" y="128180"/>
                </a:moveTo>
                <a:lnTo>
                  <a:pt x="183966" y="273406"/>
                </a:lnTo>
                <a:lnTo>
                  <a:pt x="205397" y="273406"/>
                </a:lnTo>
                <a:lnTo>
                  <a:pt x="212540" y="128180"/>
                </a:lnTo>
                <a:close/>
                <a:moveTo>
                  <a:pt x="194685" y="0"/>
                </a:moveTo>
                <a:lnTo>
                  <a:pt x="389369" y="388302"/>
                </a:lnTo>
                <a:lnTo>
                  <a:pt x="0" y="388302"/>
                </a:lnTo>
                <a:close/>
              </a:path>
            </a:pathLst>
          </a:custGeom>
          <a:solidFill>
            <a:srgbClr val="D741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1E731803-81BC-4E18-BDEA-2BD30F7E5ACE}"/>
              </a:ext>
              <a:ext uri="{C183D7F6-B498-43B3-948B-1728B52AA6E4}">
                <adec:decorative xmlns:adec="http://schemas.microsoft.com/office/drawing/2017/decorative" val="1"/>
              </a:ext>
            </a:extLst>
          </p:cNvPr>
          <p:cNvGrpSpPr/>
          <p:nvPr/>
        </p:nvGrpSpPr>
        <p:grpSpPr>
          <a:xfrm>
            <a:off x="3342275" y="2392017"/>
            <a:ext cx="5285019" cy="846691"/>
            <a:chOff x="3170825" y="2392017"/>
            <a:chExt cx="5285019" cy="846691"/>
          </a:xfrm>
        </p:grpSpPr>
        <p:cxnSp>
          <p:nvCxnSpPr>
            <p:cNvPr id="70" name="Straight Connector 69">
              <a:extLst>
                <a:ext uri="{FF2B5EF4-FFF2-40B4-BE49-F238E27FC236}">
                  <a16:creationId xmlns:a16="http://schemas.microsoft.com/office/drawing/2014/main" id="{40EA1A96-4772-401E-8873-2CB1196FB225}"/>
                </a:ext>
              </a:extLst>
            </p:cNvPr>
            <p:cNvCxnSpPr>
              <a:cxnSpLocks/>
            </p:cNvCxnSpPr>
            <p:nvPr/>
          </p:nvCxnSpPr>
          <p:spPr>
            <a:xfrm>
              <a:off x="4344881" y="2568049"/>
              <a:ext cx="90702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5ED562CB-F618-4E27-BBAA-87846BF022E1}"/>
                </a:ext>
              </a:extLst>
            </p:cNvPr>
            <p:cNvSpPr txBox="1"/>
            <p:nvPr/>
          </p:nvSpPr>
          <p:spPr>
            <a:xfrm>
              <a:off x="5147278" y="2749663"/>
              <a:ext cx="75854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Account</a:t>
              </a:r>
            </a:p>
          </p:txBody>
        </p:sp>
        <p:sp>
          <p:nvSpPr>
            <p:cNvPr id="100" name="TextBox 99">
              <a:extLst>
                <a:ext uri="{FF2B5EF4-FFF2-40B4-BE49-F238E27FC236}">
                  <a16:creationId xmlns:a16="http://schemas.microsoft.com/office/drawing/2014/main" id="{FF0F6E92-F5CE-4A62-BD61-47806B74FFF7}"/>
                </a:ext>
              </a:extLst>
            </p:cNvPr>
            <p:cNvSpPr txBox="1"/>
            <p:nvPr/>
          </p:nvSpPr>
          <p:spPr>
            <a:xfrm>
              <a:off x="3170825" y="2749663"/>
              <a:ext cx="169879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Devices/Workstations</a:t>
              </a:r>
            </a:p>
          </p:txBody>
        </p:sp>
        <p:sp>
          <p:nvSpPr>
            <p:cNvPr id="101" name="TextBox 100">
              <a:extLst>
                <a:ext uri="{FF2B5EF4-FFF2-40B4-BE49-F238E27FC236}">
                  <a16:creationId xmlns:a16="http://schemas.microsoft.com/office/drawing/2014/main" id="{05E053AD-19DF-4B9C-BE8A-184750B8212A}"/>
                </a:ext>
              </a:extLst>
            </p:cNvPr>
            <p:cNvSpPr txBox="1"/>
            <p:nvPr/>
          </p:nvSpPr>
          <p:spPr>
            <a:xfrm>
              <a:off x="6188270" y="2961709"/>
              <a:ext cx="119045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Intermediaries</a:t>
              </a:r>
            </a:p>
          </p:txBody>
        </p:sp>
        <p:sp>
          <p:nvSpPr>
            <p:cNvPr id="102" name="TextBox 101">
              <a:extLst>
                <a:ext uri="{FF2B5EF4-FFF2-40B4-BE49-F238E27FC236}">
                  <a16:creationId xmlns:a16="http://schemas.microsoft.com/office/drawing/2014/main" id="{D898F36B-1398-444C-B607-2B597DAC3FD8}"/>
                </a:ext>
              </a:extLst>
            </p:cNvPr>
            <p:cNvSpPr txBox="1"/>
            <p:nvPr/>
          </p:nvSpPr>
          <p:spPr>
            <a:xfrm>
              <a:off x="7651585" y="2749663"/>
              <a:ext cx="80425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Interface</a:t>
              </a:r>
            </a:p>
          </p:txBody>
        </p:sp>
        <p:pic>
          <p:nvPicPr>
            <p:cNvPr id="38" name="Graphic 37">
              <a:extLst>
                <a:ext uri="{FF2B5EF4-FFF2-40B4-BE49-F238E27FC236}">
                  <a16:creationId xmlns:a16="http://schemas.microsoft.com/office/drawing/2014/main" id="{B6597019-3E24-4AB7-80B9-C750BB14C2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92397" y="2392017"/>
              <a:ext cx="486194" cy="373994"/>
            </a:xfrm>
            <a:prstGeom prst="rect">
              <a:avLst/>
            </a:prstGeom>
          </p:spPr>
        </p:pic>
        <p:grpSp>
          <p:nvGrpSpPr>
            <p:cNvPr id="40" name="Group 39">
              <a:extLst>
                <a:ext uri="{FF2B5EF4-FFF2-40B4-BE49-F238E27FC236}">
                  <a16:creationId xmlns:a16="http://schemas.microsoft.com/office/drawing/2014/main" id="{23E32799-45D6-4F66-92D4-FEFADF216FC5}"/>
                </a:ext>
              </a:extLst>
            </p:cNvPr>
            <p:cNvGrpSpPr/>
            <p:nvPr/>
          </p:nvGrpSpPr>
          <p:grpSpPr>
            <a:xfrm>
              <a:off x="5277366" y="2425006"/>
              <a:ext cx="498367" cy="308017"/>
              <a:chOff x="4524585" y="2423461"/>
              <a:chExt cx="601881" cy="371994"/>
            </a:xfrm>
          </p:grpSpPr>
          <p:sp>
            <p:nvSpPr>
              <p:cNvPr id="39" name="Rectangle 38">
                <a:extLst>
                  <a:ext uri="{FF2B5EF4-FFF2-40B4-BE49-F238E27FC236}">
                    <a16:creationId xmlns:a16="http://schemas.microsoft.com/office/drawing/2014/main" id="{61458A96-F24D-4257-BD2C-55FE991CF30C}"/>
                  </a:ext>
                </a:extLst>
              </p:cNvPr>
              <p:cNvSpPr/>
              <p:nvPr/>
            </p:nvSpPr>
            <p:spPr bwMode="auto">
              <a:xfrm>
                <a:off x="4524585" y="2423461"/>
                <a:ext cx="601881" cy="371994"/>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26" name="Group 89">
                <a:extLst>
                  <a:ext uri="{FF2B5EF4-FFF2-40B4-BE49-F238E27FC236}">
                    <a16:creationId xmlns:a16="http://schemas.microsoft.com/office/drawing/2014/main" id="{CBCC8F53-A5F1-4EEA-BE35-B0C3E5BED265}"/>
                  </a:ext>
                </a:extLst>
              </p:cNvPr>
              <p:cNvGrpSpPr>
                <a:grpSpLocks noChangeAspect="1"/>
              </p:cNvGrpSpPr>
              <p:nvPr/>
            </p:nvGrpSpPr>
            <p:grpSpPr bwMode="auto">
              <a:xfrm>
                <a:off x="4584855" y="2488106"/>
                <a:ext cx="194899" cy="242704"/>
                <a:chOff x="1596" y="1479"/>
                <a:chExt cx="159" cy="198"/>
              </a:xfrm>
              <a:solidFill>
                <a:schemeClr val="bg1"/>
              </a:solidFill>
            </p:grpSpPr>
            <p:sp>
              <p:nvSpPr>
                <p:cNvPr id="128" name="Freeform 90">
                  <a:extLst>
                    <a:ext uri="{FF2B5EF4-FFF2-40B4-BE49-F238E27FC236}">
                      <a16:creationId xmlns:a16="http://schemas.microsoft.com/office/drawing/2014/main" id="{8DDFCD86-9F1B-4883-83F4-224E7F09C547}"/>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9" name="Freeform 91">
                  <a:extLst>
                    <a:ext uri="{FF2B5EF4-FFF2-40B4-BE49-F238E27FC236}">
                      <a16:creationId xmlns:a16="http://schemas.microsoft.com/office/drawing/2014/main" id="{72059E1D-7CF6-4EAB-88ED-ADEE11B92D75}"/>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30" name="Group 271">
                <a:extLst>
                  <a:ext uri="{FF2B5EF4-FFF2-40B4-BE49-F238E27FC236}">
                    <a16:creationId xmlns:a16="http://schemas.microsoft.com/office/drawing/2014/main" id="{4F24F734-15B5-40F7-9ACC-CB5F12F242C0}"/>
                  </a:ext>
                </a:extLst>
              </p:cNvPr>
              <p:cNvGrpSpPr>
                <a:grpSpLocks noChangeAspect="1"/>
              </p:cNvGrpSpPr>
              <p:nvPr/>
            </p:nvGrpSpPr>
            <p:grpSpPr bwMode="auto">
              <a:xfrm>
                <a:off x="4831448" y="2572669"/>
                <a:ext cx="219261" cy="73578"/>
                <a:chOff x="778" y="3414"/>
                <a:chExt cx="149" cy="50"/>
              </a:xfrm>
              <a:solidFill>
                <a:schemeClr val="bg1"/>
              </a:solidFill>
            </p:grpSpPr>
            <p:sp>
              <p:nvSpPr>
                <p:cNvPr id="133" name="Freeform 273">
                  <a:extLst>
                    <a:ext uri="{FF2B5EF4-FFF2-40B4-BE49-F238E27FC236}">
                      <a16:creationId xmlns:a16="http://schemas.microsoft.com/office/drawing/2014/main" id="{F5ECC222-73A9-4AD9-8D0F-B0953969923C}"/>
                    </a:ext>
                  </a:extLst>
                </p:cNvPr>
                <p:cNvSpPr>
                  <a:spLocks/>
                </p:cNvSpPr>
                <p:nvPr/>
              </p:nvSpPr>
              <p:spPr bwMode="auto">
                <a:xfrm>
                  <a:off x="778" y="3414"/>
                  <a:ext cx="149" cy="1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275">
                  <a:extLst>
                    <a:ext uri="{FF2B5EF4-FFF2-40B4-BE49-F238E27FC236}">
                      <a16:creationId xmlns:a16="http://schemas.microsoft.com/office/drawing/2014/main" id="{133BAB7A-030C-4C51-BF45-721F35EAFA90}"/>
                    </a:ext>
                  </a:extLst>
                </p:cNvPr>
                <p:cNvSpPr>
                  <a:spLocks/>
                </p:cNvSpPr>
                <p:nvPr/>
              </p:nvSpPr>
              <p:spPr bwMode="auto">
                <a:xfrm>
                  <a:off x="778" y="3447"/>
                  <a:ext cx="100" cy="17"/>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1" name="Group 40">
              <a:extLst>
                <a:ext uri="{FF2B5EF4-FFF2-40B4-BE49-F238E27FC236}">
                  <a16:creationId xmlns:a16="http://schemas.microsoft.com/office/drawing/2014/main" id="{88BF02CA-C5CE-46F7-B339-C2B5BFEF1D61}"/>
                </a:ext>
              </a:extLst>
            </p:cNvPr>
            <p:cNvGrpSpPr/>
            <p:nvPr/>
          </p:nvGrpSpPr>
          <p:grpSpPr>
            <a:xfrm>
              <a:off x="6576266" y="2626962"/>
              <a:ext cx="414462" cy="328196"/>
              <a:chOff x="6750025" y="2327160"/>
              <a:chExt cx="450383" cy="356642"/>
            </a:xfrm>
          </p:grpSpPr>
          <p:sp>
            <p:nvSpPr>
              <p:cNvPr id="146" name="Freeform: Shape 145">
                <a:extLst>
                  <a:ext uri="{FF2B5EF4-FFF2-40B4-BE49-F238E27FC236}">
                    <a16:creationId xmlns:a16="http://schemas.microsoft.com/office/drawing/2014/main" id="{8855BFF6-B191-4BFF-BD19-1023078D673F}"/>
                  </a:ext>
                </a:extLst>
              </p:cNvPr>
              <p:cNvSpPr/>
              <p:nvPr/>
            </p:nvSpPr>
            <p:spPr>
              <a:xfrm>
                <a:off x="6750025" y="2336634"/>
                <a:ext cx="450383" cy="347168"/>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243A5E"/>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6BED2716-09F0-4A1F-9F40-B368F48DC299}"/>
                  </a:ext>
                </a:extLst>
              </p:cNvPr>
              <p:cNvSpPr/>
              <p:nvPr/>
            </p:nvSpPr>
            <p:spPr>
              <a:xfrm>
                <a:off x="6750025" y="2327160"/>
                <a:ext cx="450383" cy="46914"/>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243A5E"/>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68A39C32-1F6E-4809-BD6F-6C44340E29FA}"/>
                  </a:ext>
                </a:extLst>
              </p:cNvPr>
              <p:cNvSpPr/>
              <p:nvPr/>
            </p:nvSpPr>
            <p:spPr>
              <a:xfrm>
                <a:off x="6808733"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38D914F2-E09F-4741-8236-F6FA52AC2F87}"/>
                  </a:ext>
                </a:extLst>
              </p:cNvPr>
              <p:cNvSpPr/>
              <p:nvPr/>
            </p:nvSpPr>
            <p:spPr>
              <a:xfrm>
                <a:off x="6773176"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FC475087-6A44-4648-B72A-5E8BC5263C1E}"/>
                  </a:ext>
                </a:extLst>
              </p:cNvPr>
              <p:cNvSpPr/>
              <p:nvPr/>
            </p:nvSpPr>
            <p:spPr>
              <a:xfrm>
                <a:off x="6845078"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7430F35F-9DE4-447B-9D09-078195705D6F}"/>
                  </a:ext>
                </a:extLst>
              </p:cNvPr>
              <p:cNvSpPr/>
              <p:nvPr/>
            </p:nvSpPr>
            <p:spPr>
              <a:xfrm>
                <a:off x="6798025" y="2421355"/>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939F724-6394-4FEE-B913-4DF9DD05B90E}"/>
                  </a:ext>
                </a:extLst>
              </p:cNvPr>
              <p:cNvSpPr/>
              <p:nvPr/>
            </p:nvSpPr>
            <p:spPr>
              <a:xfrm>
                <a:off x="6798025" y="2539943"/>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41E558B9-0757-43EF-9101-C299E784F4A6}"/>
                </a:ext>
              </a:extLst>
            </p:cNvPr>
            <p:cNvGrpSpPr/>
            <p:nvPr/>
          </p:nvGrpSpPr>
          <p:grpSpPr>
            <a:xfrm>
              <a:off x="7818630" y="2414916"/>
              <a:ext cx="414462" cy="328196"/>
              <a:chOff x="6660049" y="1655872"/>
              <a:chExt cx="1104052" cy="874260"/>
            </a:xfrm>
          </p:grpSpPr>
          <p:sp>
            <p:nvSpPr>
              <p:cNvPr id="161" name="Freeform: Shape 160">
                <a:extLst>
                  <a:ext uri="{FF2B5EF4-FFF2-40B4-BE49-F238E27FC236}">
                    <a16:creationId xmlns:a16="http://schemas.microsoft.com/office/drawing/2014/main" id="{605E0876-83C4-4243-A07B-2A9D46D4451A}"/>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7191162A-7DFC-42A1-8E6A-D7D642ED1710}"/>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6852237-E46B-43FD-8370-AA43F6B362FC}"/>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C267718E-7D3C-4FD9-873B-4CE3EB648EF5}"/>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2477D288-9072-4594-AF14-50B4B9395227}"/>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E33DB03E-B322-44BE-B3C2-FAF2A9D606F2}"/>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F8E50A09-9CCD-4CED-818E-FAFCC41D9554}"/>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8DA1AF1-4A47-4FA5-B811-5CAD5B35CEE5}"/>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88" name="Straight Connector 187">
              <a:extLst>
                <a:ext uri="{FF2B5EF4-FFF2-40B4-BE49-F238E27FC236}">
                  <a16:creationId xmlns:a16="http://schemas.microsoft.com/office/drawing/2014/main" id="{286B316C-07C5-4889-9DD9-C19EBAC6A0C0}"/>
                </a:ext>
              </a:extLst>
            </p:cNvPr>
            <p:cNvCxnSpPr>
              <a:cxnSpLocks/>
            </p:cNvCxnSpPr>
            <p:nvPr/>
          </p:nvCxnSpPr>
          <p:spPr>
            <a:xfrm>
              <a:off x="5822510" y="2568049"/>
              <a:ext cx="195346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97FAEAB-A571-4F9B-BF6E-92079B5F226C}"/>
                </a:ext>
              </a:extLst>
            </p:cNvPr>
            <p:cNvCxnSpPr>
              <a:cxnSpLocks/>
            </p:cNvCxnSpPr>
            <p:nvPr/>
          </p:nvCxnSpPr>
          <p:spPr>
            <a:xfrm>
              <a:off x="3170825" y="2575307"/>
              <a:ext cx="55837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7" name="Straight Connector 64">
              <a:extLst>
                <a:ext uri="{FF2B5EF4-FFF2-40B4-BE49-F238E27FC236}">
                  <a16:creationId xmlns:a16="http://schemas.microsoft.com/office/drawing/2014/main" id="{6532F3DA-62EC-40F7-AE24-594E86958FC9}"/>
                </a:ext>
              </a:extLst>
            </p:cNvPr>
            <p:cNvCxnSpPr>
              <a:cxnSpLocks/>
            </p:cNvCxnSpPr>
            <p:nvPr/>
          </p:nvCxnSpPr>
          <p:spPr>
            <a:xfrm flipV="1">
              <a:off x="7053363" y="2568049"/>
              <a:ext cx="457200" cy="228600"/>
            </a:xfrm>
            <a:prstGeom prst="bentConnector3">
              <a:avLst>
                <a:gd name="adj1" fmla="val 50000"/>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76">
              <a:extLst>
                <a:ext uri="{FF2B5EF4-FFF2-40B4-BE49-F238E27FC236}">
                  <a16:creationId xmlns:a16="http://schemas.microsoft.com/office/drawing/2014/main" id="{F1A428AD-097E-478F-91D5-214D620AB4D0}"/>
                </a:ext>
              </a:extLst>
            </p:cNvPr>
            <p:cNvCxnSpPr>
              <a:cxnSpLocks/>
            </p:cNvCxnSpPr>
            <p:nvPr/>
          </p:nvCxnSpPr>
          <p:spPr>
            <a:xfrm>
              <a:off x="6096709" y="2568049"/>
              <a:ext cx="457200" cy="228600"/>
            </a:xfrm>
            <a:prstGeom prst="bentConnector3">
              <a:avLst>
                <a:gd name="adj1" fmla="val 44463"/>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grpSp>
        <p:nvGrpSpPr>
          <p:cNvPr id="110" name="Group 109" descr="Attackers can gain privileged and user access through Devices/Workstations, accounts, Intermediaries and interfaces to reach business critical assets.&#10;">
            <a:extLst>
              <a:ext uri="{FF2B5EF4-FFF2-40B4-BE49-F238E27FC236}">
                <a16:creationId xmlns:a16="http://schemas.microsoft.com/office/drawing/2014/main" id="{7E09807D-2FD9-41DF-91D6-2F18CA8C6FA2}"/>
              </a:ext>
              <a:ext uri="{C183D7F6-B498-43B3-948B-1728B52AA6E4}">
                <adec:decorative xmlns:adec="http://schemas.microsoft.com/office/drawing/2017/decorative" val="0"/>
              </a:ext>
            </a:extLst>
          </p:cNvPr>
          <p:cNvGrpSpPr/>
          <p:nvPr/>
        </p:nvGrpSpPr>
        <p:grpSpPr>
          <a:xfrm>
            <a:off x="9601404" y="1995694"/>
            <a:ext cx="2153330" cy="3149490"/>
            <a:chOff x="9521394" y="1995694"/>
            <a:chExt cx="2153330" cy="3149490"/>
          </a:xfrm>
        </p:grpSpPr>
        <p:sp>
          <p:nvSpPr>
            <p:cNvPr id="79" name="Rectangle 78">
              <a:extLst>
                <a:ext uri="{FF2B5EF4-FFF2-40B4-BE49-F238E27FC236}">
                  <a16:creationId xmlns:a16="http://schemas.microsoft.com/office/drawing/2014/main" id="{00DF6D79-36FC-4422-8A33-ADF63814D3EB}"/>
                </a:ext>
              </a:extLst>
            </p:cNvPr>
            <p:cNvSpPr/>
            <p:nvPr/>
          </p:nvSpPr>
          <p:spPr>
            <a:xfrm>
              <a:off x="9521394" y="1995694"/>
              <a:ext cx="2153330" cy="3149490"/>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0" name="Picture 89">
              <a:extLst>
                <a:ext uri="{FF2B5EF4-FFF2-40B4-BE49-F238E27FC236}">
                  <a16:creationId xmlns:a16="http://schemas.microsoft.com/office/drawing/2014/main" id="{DF23528C-2CB6-445F-972C-528D42E404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96100" y="3474938"/>
              <a:ext cx="333813" cy="199566"/>
            </a:xfrm>
            <a:prstGeom prst="rect">
              <a:avLst/>
            </a:prstGeom>
          </p:spPr>
        </p:pic>
        <p:pic>
          <p:nvPicPr>
            <p:cNvPr id="92" name="Shape 458">
              <a:extLst>
                <a:ext uri="{FF2B5EF4-FFF2-40B4-BE49-F238E27FC236}">
                  <a16:creationId xmlns:a16="http://schemas.microsoft.com/office/drawing/2014/main" id="{E32DBAFC-F00A-4602-9CF7-FC7743384276}"/>
                </a:ext>
              </a:extLst>
            </p:cNvPr>
            <p:cNvPicPr preferRelativeResize="0"/>
            <p:nvPr/>
          </p:nvPicPr>
          <p:blipFill rotWithShape="1">
            <a:blip r:embed="rId10">
              <a:alphaModFix/>
            </a:blip>
            <a:srcRect r="85330"/>
            <a:stretch/>
          </p:blipFill>
          <p:spPr>
            <a:xfrm>
              <a:off x="10620928" y="3400036"/>
              <a:ext cx="340632" cy="296379"/>
            </a:xfrm>
            <a:prstGeom prst="rect">
              <a:avLst/>
            </a:prstGeom>
            <a:noFill/>
            <a:ln>
              <a:noFill/>
            </a:ln>
          </p:spPr>
        </p:pic>
        <p:pic>
          <p:nvPicPr>
            <p:cNvPr id="96" name="Picture 95">
              <a:extLst>
                <a:ext uri="{FF2B5EF4-FFF2-40B4-BE49-F238E27FC236}">
                  <a16:creationId xmlns:a16="http://schemas.microsoft.com/office/drawing/2014/main" id="{D867D7F7-88E5-4199-8AF1-C89427ECEEF2}"/>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97730" y="3423014"/>
              <a:ext cx="377459" cy="281456"/>
            </a:xfrm>
            <a:prstGeom prst="rect">
              <a:avLst/>
            </a:prstGeom>
          </p:spPr>
        </p:pic>
        <p:sp>
          <p:nvSpPr>
            <p:cNvPr id="112" name="TextBox 111">
              <a:extLst>
                <a:ext uri="{FF2B5EF4-FFF2-40B4-BE49-F238E27FC236}">
                  <a16:creationId xmlns:a16="http://schemas.microsoft.com/office/drawing/2014/main" id="{B46AD4CF-D72B-40EC-B526-9DE020BD2141}"/>
                </a:ext>
              </a:extLst>
            </p:cNvPr>
            <p:cNvSpPr txBox="1"/>
            <p:nvPr/>
          </p:nvSpPr>
          <p:spPr>
            <a:xfrm>
              <a:off x="9897386" y="3708420"/>
              <a:ext cx="1401346" cy="246221"/>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gradFill>
                    <a:gsLst>
                      <a:gs pos="83000">
                        <a:srgbClr val="737373"/>
                      </a:gs>
                      <a:gs pos="100000">
                        <a:srgbClr val="737373"/>
                      </a:gs>
                    </a:gsLst>
                    <a:lin ang="540000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Cloud Service Admin</a:t>
              </a:r>
            </a:p>
          </p:txBody>
        </p:sp>
        <p:pic>
          <p:nvPicPr>
            <p:cNvPr id="55" name="Picture 54">
              <a:extLst>
                <a:ext uri="{FF2B5EF4-FFF2-40B4-BE49-F238E27FC236}">
                  <a16:creationId xmlns:a16="http://schemas.microsoft.com/office/drawing/2014/main" id="{DE8B5D5D-287A-42BC-AF7F-B195E934906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90601" y="2857433"/>
              <a:ext cx="226640" cy="150030"/>
            </a:xfrm>
            <a:prstGeom prst="rect">
              <a:avLst/>
            </a:prstGeom>
          </p:spPr>
        </p:pic>
        <p:pic>
          <p:nvPicPr>
            <p:cNvPr id="59" name="Graphic 58">
              <a:extLst>
                <a:ext uri="{FF2B5EF4-FFF2-40B4-BE49-F238E27FC236}">
                  <a16:creationId xmlns:a16="http://schemas.microsoft.com/office/drawing/2014/main" id="{24A5F6CB-0105-4324-B513-F303565FBB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2758" y="2577836"/>
              <a:ext cx="257754" cy="257754"/>
            </a:xfrm>
            <a:prstGeom prst="rect">
              <a:avLst/>
            </a:prstGeom>
          </p:spPr>
        </p:pic>
        <p:pic>
          <p:nvPicPr>
            <p:cNvPr id="61" name="Picture 60">
              <a:extLst>
                <a:ext uri="{FF2B5EF4-FFF2-40B4-BE49-F238E27FC236}">
                  <a16:creationId xmlns:a16="http://schemas.microsoft.com/office/drawing/2014/main" id="{8C2783DA-CA5D-4BB6-8DD4-5F37470D0CB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57421" y="2599153"/>
              <a:ext cx="181039" cy="181039"/>
            </a:xfrm>
            <a:prstGeom prst="rect">
              <a:avLst/>
            </a:prstGeom>
          </p:spPr>
        </p:pic>
        <p:pic>
          <p:nvPicPr>
            <p:cNvPr id="63" name="Picture 62" descr="A close up of a sign&#10;&#10;Description automatically generated">
              <a:extLst>
                <a:ext uri="{FF2B5EF4-FFF2-40B4-BE49-F238E27FC236}">
                  <a16:creationId xmlns:a16="http://schemas.microsoft.com/office/drawing/2014/main" id="{8CACB9D0-2FED-48DA-AAC5-051EE4DA5A0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98805" y="2870318"/>
              <a:ext cx="458322" cy="93186"/>
            </a:xfrm>
            <a:prstGeom prst="rect">
              <a:avLst/>
            </a:prstGeom>
          </p:spPr>
        </p:pic>
        <p:pic>
          <p:nvPicPr>
            <p:cNvPr id="74" name="Picture 73">
              <a:extLst>
                <a:ext uri="{FF2B5EF4-FFF2-40B4-BE49-F238E27FC236}">
                  <a16:creationId xmlns:a16="http://schemas.microsoft.com/office/drawing/2014/main" id="{23F6A0B9-BE82-496A-A747-3BDDC5CA172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836606" y="2861133"/>
              <a:ext cx="280590" cy="94699"/>
            </a:xfrm>
            <a:prstGeom prst="rect">
              <a:avLst/>
            </a:prstGeom>
          </p:spPr>
        </p:pic>
        <p:pic>
          <p:nvPicPr>
            <p:cNvPr id="75" name="Picture 2">
              <a:extLst>
                <a:ext uri="{FF2B5EF4-FFF2-40B4-BE49-F238E27FC236}">
                  <a16:creationId xmlns:a16="http://schemas.microsoft.com/office/drawing/2014/main" id="{5A93699D-B574-40DE-AC9B-67B4B625397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31379" y="2627011"/>
              <a:ext cx="651495" cy="132506"/>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a:extLst>
                <a:ext uri="{FF2B5EF4-FFF2-40B4-BE49-F238E27FC236}">
                  <a16:creationId xmlns:a16="http://schemas.microsoft.com/office/drawing/2014/main" id="{D33E7D1B-00F6-4559-8B3E-284F46913A00}"/>
                </a:ext>
              </a:extLst>
            </p:cNvPr>
            <p:cNvSpPr txBox="1"/>
            <p:nvPr/>
          </p:nvSpPr>
          <p:spPr>
            <a:xfrm>
              <a:off x="10025627" y="3027031"/>
              <a:ext cx="1144865" cy="246221"/>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gradFill>
                    <a:gsLst>
                      <a:gs pos="83000">
                        <a:srgbClr val="737373"/>
                      </a:gs>
                      <a:gs pos="100000">
                        <a:srgbClr val="737373"/>
                      </a:gs>
                    </a:gsLst>
                    <a:lin ang="540000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Identity Systems</a:t>
              </a:r>
            </a:p>
          </p:txBody>
        </p:sp>
        <p:grpSp>
          <p:nvGrpSpPr>
            <p:cNvPr id="122" name="Group 121">
              <a:extLst>
                <a:ext uri="{FF2B5EF4-FFF2-40B4-BE49-F238E27FC236}">
                  <a16:creationId xmlns:a16="http://schemas.microsoft.com/office/drawing/2014/main" id="{6610FD6D-4C0B-4176-9372-8EAB773C38CE}"/>
                </a:ext>
              </a:extLst>
            </p:cNvPr>
            <p:cNvGrpSpPr/>
            <p:nvPr/>
          </p:nvGrpSpPr>
          <p:grpSpPr>
            <a:xfrm>
              <a:off x="11180126" y="2800057"/>
              <a:ext cx="146583" cy="35533"/>
              <a:chOff x="11292252" y="2698464"/>
              <a:chExt cx="278451" cy="67498"/>
            </a:xfrm>
          </p:grpSpPr>
          <p:sp>
            <p:nvSpPr>
              <p:cNvPr id="114" name="Oval 113">
                <a:extLst>
                  <a:ext uri="{FF2B5EF4-FFF2-40B4-BE49-F238E27FC236}">
                    <a16:creationId xmlns:a16="http://schemas.microsoft.com/office/drawing/2014/main" id="{D3BBC0F5-4020-4B06-83E1-D811C483F297}"/>
                  </a:ext>
                </a:extLst>
              </p:cNvPr>
              <p:cNvSpPr/>
              <p:nvPr/>
            </p:nvSpPr>
            <p:spPr bwMode="auto">
              <a:xfrm flipV="1">
                <a:off x="11292252"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3085DCD0-B9A1-4197-926F-E6F2E1E5B5F3}"/>
                  </a:ext>
                </a:extLst>
              </p:cNvPr>
              <p:cNvSpPr/>
              <p:nvPr/>
            </p:nvSpPr>
            <p:spPr bwMode="auto">
              <a:xfrm flipV="1">
                <a:off x="11397746"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58FF5492-B959-491E-B94A-CB076D144A51}"/>
                  </a:ext>
                </a:extLst>
              </p:cNvPr>
              <p:cNvSpPr/>
              <p:nvPr/>
            </p:nvSpPr>
            <p:spPr bwMode="auto">
              <a:xfrm flipV="1">
                <a:off x="11503223" y="2698464"/>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3" name="TextBox 112">
              <a:extLst>
                <a:ext uri="{FF2B5EF4-FFF2-40B4-BE49-F238E27FC236}">
                  <a16:creationId xmlns:a16="http://schemas.microsoft.com/office/drawing/2014/main" id="{354752B1-1AD6-4CB3-8AD2-D17A23C2E206}"/>
                </a:ext>
              </a:extLst>
            </p:cNvPr>
            <p:cNvSpPr txBox="1"/>
            <p:nvPr/>
          </p:nvSpPr>
          <p:spPr>
            <a:xfrm>
              <a:off x="9784375" y="4630875"/>
              <a:ext cx="1627369" cy="246221"/>
            </a:xfrm>
            <a:prstGeom prst="rect">
              <a:avLst/>
            </a:prstGeom>
            <a:noFill/>
          </p:spPr>
          <p:txBody>
            <a:bodyPr wrap="none" rtlCol="0">
              <a:spAutoFit/>
            </a:bodyPr>
            <a:lstStyle>
              <a:defPPr>
                <a:defRPr lang="en-US"/>
              </a:defPPr>
              <a:lvl1pPr algn="ctr">
                <a:defRPr sz="900">
                  <a:solidFill>
                    <a:schemeClr val="bg1">
                      <a:lumMod val="50000"/>
                    </a:schemeClr>
                  </a:solidFill>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Business Critical Systems</a:t>
              </a:r>
            </a:p>
          </p:txBody>
        </p:sp>
        <p:pic>
          <p:nvPicPr>
            <p:cNvPr id="33" name="Graphic 32">
              <a:extLst>
                <a:ext uri="{FF2B5EF4-FFF2-40B4-BE49-F238E27FC236}">
                  <a16:creationId xmlns:a16="http://schemas.microsoft.com/office/drawing/2014/main" id="{09FC7FE1-A90F-494F-9402-CC81B7DA3FB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04619" y="4250253"/>
              <a:ext cx="544772" cy="125791"/>
            </a:xfrm>
            <a:prstGeom prst="rect">
              <a:avLst/>
            </a:prstGeom>
          </p:spPr>
        </p:pic>
        <p:pic>
          <p:nvPicPr>
            <p:cNvPr id="34" name="Picture 33" descr="A screen shot of a building&#10;&#10;Description automatically generated">
              <a:extLst>
                <a:ext uri="{FF2B5EF4-FFF2-40B4-BE49-F238E27FC236}">
                  <a16:creationId xmlns:a16="http://schemas.microsoft.com/office/drawing/2014/main" id="{B236F582-F63D-40CE-9255-261453499B9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32952" y="4253064"/>
              <a:ext cx="301993" cy="120169"/>
            </a:xfrm>
            <a:prstGeom prst="rect">
              <a:avLst/>
            </a:prstGeom>
          </p:spPr>
        </p:pic>
        <p:pic>
          <p:nvPicPr>
            <p:cNvPr id="35" name="Picture 34" descr="Icon&#10;&#10;Description automatically generated">
              <a:extLst>
                <a:ext uri="{FF2B5EF4-FFF2-40B4-BE49-F238E27FC236}">
                  <a16:creationId xmlns:a16="http://schemas.microsoft.com/office/drawing/2014/main" id="{5B2A3276-FDAC-451B-B89E-D1A17EED12E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985695" y="4423146"/>
              <a:ext cx="163339" cy="163339"/>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F15CBB7C-8EE6-4A98-9100-D0257AE22D6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356804" y="4453543"/>
              <a:ext cx="580145" cy="102545"/>
            </a:xfrm>
            <a:prstGeom prst="rect">
              <a:avLst/>
            </a:prstGeom>
          </p:spPr>
        </p:pic>
        <p:sp>
          <p:nvSpPr>
            <p:cNvPr id="8" name="TextBox 7">
              <a:extLst>
                <a:ext uri="{FF2B5EF4-FFF2-40B4-BE49-F238E27FC236}">
                  <a16:creationId xmlns:a16="http://schemas.microsoft.com/office/drawing/2014/main" id="{BD1B9DB0-E2D6-49D8-8539-8073987FDFA8}"/>
                </a:ext>
              </a:extLst>
            </p:cNvPr>
            <p:cNvSpPr txBox="1"/>
            <p:nvPr/>
          </p:nvSpPr>
          <p:spPr>
            <a:xfrm>
              <a:off x="9567750" y="2048146"/>
              <a:ext cx="2056973" cy="44627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Business Critical Assets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Across On-Premises, Cloud, OT, &amp; IoT</a:t>
              </a:r>
            </a:p>
          </p:txBody>
        </p:sp>
        <p:pic>
          <p:nvPicPr>
            <p:cNvPr id="68" name="Graphic 67">
              <a:extLst>
                <a:ext uri="{FF2B5EF4-FFF2-40B4-BE49-F238E27FC236}">
                  <a16:creationId xmlns:a16="http://schemas.microsoft.com/office/drawing/2014/main" id="{3D049942-6BB2-406A-A5E1-0FFC5C959E5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35126" y="4288623"/>
              <a:ext cx="155035" cy="114962"/>
            </a:xfrm>
            <a:prstGeom prst="rect">
              <a:avLst/>
            </a:prstGeom>
          </p:spPr>
        </p:pic>
        <p:grpSp>
          <p:nvGrpSpPr>
            <p:cNvPr id="199" name="Group 198">
              <a:extLst>
                <a:ext uri="{FF2B5EF4-FFF2-40B4-BE49-F238E27FC236}">
                  <a16:creationId xmlns:a16="http://schemas.microsoft.com/office/drawing/2014/main" id="{DF4894D2-30F8-46EB-9B28-A7FA531B0ED7}"/>
                </a:ext>
              </a:extLst>
            </p:cNvPr>
            <p:cNvGrpSpPr/>
            <p:nvPr/>
          </p:nvGrpSpPr>
          <p:grpSpPr>
            <a:xfrm>
              <a:off x="11008883" y="3532839"/>
              <a:ext cx="146583" cy="35533"/>
              <a:chOff x="11292252" y="2698464"/>
              <a:chExt cx="278451" cy="67498"/>
            </a:xfrm>
          </p:grpSpPr>
          <p:sp>
            <p:nvSpPr>
              <p:cNvPr id="200" name="Oval 199">
                <a:extLst>
                  <a:ext uri="{FF2B5EF4-FFF2-40B4-BE49-F238E27FC236}">
                    <a16:creationId xmlns:a16="http://schemas.microsoft.com/office/drawing/2014/main" id="{722549B7-2F59-49B1-A3C3-21913D2E4148}"/>
                  </a:ext>
                </a:extLst>
              </p:cNvPr>
              <p:cNvSpPr/>
              <p:nvPr/>
            </p:nvSpPr>
            <p:spPr bwMode="auto">
              <a:xfrm flipV="1">
                <a:off x="11292252"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19FC282A-DC6E-413A-892B-06C76E0593F3}"/>
                  </a:ext>
                </a:extLst>
              </p:cNvPr>
              <p:cNvSpPr/>
              <p:nvPr/>
            </p:nvSpPr>
            <p:spPr bwMode="auto">
              <a:xfrm flipV="1">
                <a:off x="11397746"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34D2E4B7-9811-4D66-B0D5-67F456192004}"/>
                  </a:ext>
                </a:extLst>
              </p:cNvPr>
              <p:cNvSpPr/>
              <p:nvPr/>
            </p:nvSpPr>
            <p:spPr bwMode="auto">
              <a:xfrm flipV="1">
                <a:off x="11503223" y="2698464"/>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3" name="Group 202">
              <a:extLst>
                <a:ext uri="{FF2B5EF4-FFF2-40B4-BE49-F238E27FC236}">
                  <a16:creationId xmlns:a16="http://schemas.microsoft.com/office/drawing/2014/main" id="{7FFE54F1-61AA-405C-B4C6-0B2CE7556F95}"/>
                </a:ext>
              </a:extLst>
            </p:cNvPr>
            <p:cNvGrpSpPr/>
            <p:nvPr/>
          </p:nvGrpSpPr>
          <p:grpSpPr>
            <a:xfrm>
              <a:off x="11253417" y="4487049"/>
              <a:ext cx="146583" cy="35533"/>
              <a:chOff x="11292252" y="2698464"/>
              <a:chExt cx="278451" cy="67498"/>
            </a:xfrm>
          </p:grpSpPr>
          <p:sp>
            <p:nvSpPr>
              <p:cNvPr id="204" name="Oval 203">
                <a:extLst>
                  <a:ext uri="{FF2B5EF4-FFF2-40B4-BE49-F238E27FC236}">
                    <a16:creationId xmlns:a16="http://schemas.microsoft.com/office/drawing/2014/main" id="{3A9303DF-7EB1-4A72-B432-E4F84E4457E5}"/>
                  </a:ext>
                </a:extLst>
              </p:cNvPr>
              <p:cNvSpPr/>
              <p:nvPr/>
            </p:nvSpPr>
            <p:spPr bwMode="auto">
              <a:xfrm flipV="1">
                <a:off x="11292252"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Oval 204">
                <a:extLst>
                  <a:ext uri="{FF2B5EF4-FFF2-40B4-BE49-F238E27FC236}">
                    <a16:creationId xmlns:a16="http://schemas.microsoft.com/office/drawing/2014/main" id="{C47BA235-8021-4A9F-84AD-48403BEA15E8}"/>
                  </a:ext>
                </a:extLst>
              </p:cNvPr>
              <p:cNvSpPr/>
              <p:nvPr/>
            </p:nvSpPr>
            <p:spPr bwMode="auto">
              <a:xfrm flipV="1">
                <a:off x="11397746"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C9974882-4E04-4C16-9E16-5630E8D4F5C9}"/>
                  </a:ext>
                </a:extLst>
              </p:cNvPr>
              <p:cNvSpPr/>
              <p:nvPr/>
            </p:nvSpPr>
            <p:spPr bwMode="auto">
              <a:xfrm flipV="1">
                <a:off x="11503223" y="2698464"/>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7" name="Group 206">
              <a:extLst>
                <a:ext uri="{FF2B5EF4-FFF2-40B4-BE49-F238E27FC236}">
                  <a16:creationId xmlns:a16="http://schemas.microsoft.com/office/drawing/2014/main" id="{D7781903-4CFF-49F3-86B7-750FA8371C30}"/>
                </a:ext>
              </a:extLst>
            </p:cNvPr>
            <p:cNvGrpSpPr/>
            <p:nvPr/>
          </p:nvGrpSpPr>
          <p:grpSpPr>
            <a:xfrm>
              <a:off x="9938185" y="4442477"/>
              <a:ext cx="129498" cy="102545"/>
              <a:chOff x="6660049" y="1655872"/>
              <a:chExt cx="1104052" cy="874260"/>
            </a:xfrm>
          </p:grpSpPr>
          <p:sp>
            <p:nvSpPr>
              <p:cNvPr id="208" name="Freeform: Shape 207">
                <a:extLst>
                  <a:ext uri="{FF2B5EF4-FFF2-40B4-BE49-F238E27FC236}">
                    <a16:creationId xmlns:a16="http://schemas.microsoft.com/office/drawing/2014/main" id="{135E6FED-21CF-4766-9BBC-E15DF24581A7}"/>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accent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383D7055-D445-419F-94D9-B06F68654557}"/>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accent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0A1EDE0A-A9C9-469A-A222-B1A5AC84B9B9}"/>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B255CDAB-643F-488D-A160-7B301D184953}"/>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023B8009-68E2-41B4-9CA4-4134A7D820E4}"/>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EECE88F9-199F-4E78-88C3-B2DBE17174CD}"/>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962F4387-A702-4255-A56C-DF1A69054600}"/>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8413F175-7F37-43EF-B120-CDAF94D7A84A}"/>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6" name="Group 158">
              <a:extLst>
                <a:ext uri="{FF2B5EF4-FFF2-40B4-BE49-F238E27FC236}">
                  <a16:creationId xmlns:a16="http://schemas.microsoft.com/office/drawing/2014/main" id="{81662CFA-D94D-4C4D-9256-125D9FB0BB1D}"/>
                </a:ext>
              </a:extLst>
            </p:cNvPr>
            <p:cNvGrpSpPr>
              <a:grpSpLocks noChangeAspect="1"/>
            </p:cNvGrpSpPr>
            <p:nvPr/>
          </p:nvGrpSpPr>
          <p:grpSpPr bwMode="auto">
            <a:xfrm>
              <a:off x="10167520" y="4441429"/>
              <a:ext cx="99442" cy="109579"/>
              <a:chOff x="5906" y="2744"/>
              <a:chExt cx="206" cy="227"/>
            </a:xfrm>
            <a:solidFill>
              <a:schemeClr val="accent1"/>
            </a:solidFill>
          </p:grpSpPr>
          <p:sp>
            <p:nvSpPr>
              <p:cNvPr id="218" name="Freeform 159">
                <a:extLst>
                  <a:ext uri="{FF2B5EF4-FFF2-40B4-BE49-F238E27FC236}">
                    <a16:creationId xmlns:a16="http://schemas.microsoft.com/office/drawing/2014/main" id="{69CB5F9C-310F-44B7-BEF2-34D601291A9D}"/>
                  </a:ext>
                </a:extLst>
              </p:cNvPr>
              <p:cNvSpPr>
                <a:spLocks/>
              </p:cNvSpPr>
              <p:nvPr/>
            </p:nvSpPr>
            <p:spPr bwMode="auto">
              <a:xfrm>
                <a:off x="5906" y="291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9" name="Freeform 160">
                <a:extLst>
                  <a:ext uri="{FF2B5EF4-FFF2-40B4-BE49-F238E27FC236}">
                    <a16:creationId xmlns:a16="http://schemas.microsoft.com/office/drawing/2014/main" id="{1ADCE1BA-A1C5-435F-A622-217B4C79D597}"/>
                  </a:ext>
                </a:extLst>
              </p:cNvPr>
              <p:cNvSpPr>
                <a:spLocks/>
              </p:cNvSpPr>
              <p:nvPr/>
            </p:nvSpPr>
            <p:spPr bwMode="auto">
              <a:xfrm>
                <a:off x="5906" y="280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20" name="Freeform 161">
                <a:extLst>
                  <a:ext uri="{FF2B5EF4-FFF2-40B4-BE49-F238E27FC236}">
                    <a16:creationId xmlns:a16="http://schemas.microsoft.com/office/drawing/2014/main" id="{343DA991-8FCC-49A3-AA0E-4B7FEE32B9FB}"/>
                  </a:ext>
                </a:extLst>
              </p:cNvPr>
              <p:cNvSpPr>
                <a:spLocks/>
              </p:cNvSpPr>
              <p:nvPr/>
            </p:nvSpPr>
            <p:spPr bwMode="auto">
              <a:xfrm>
                <a:off x="5906" y="274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21" name="Freeform 162">
                <a:extLst>
                  <a:ext uri="{FF2B5EF4-FFF2-40B4-BE49-F238E27FC236}">
                    <a16:creationId xmlns:a16="http://schemas.microsoft.com/office/drawing/2014/main" id="{2737745B-7AA5-48EA-A526-260AAADE6510}"/>
                  </a:ext>
                </a:extLst>
              </p:cNvPr>
              <p:cNvSpPr>
                <a:spLocks/>
              </p:cNvSpPr>
              <p:nvPr/>
            </p:nvSpPr>
            <p:spPr bwMode="auto">
              <a:xfrm>
                <a:off x="5906" y="285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272" name="Group 271">
            <a:extLst>
              <a:ext uri="{FF2B5EF4-FFF2-40B4-BE49-F238E27FC236}">
                <a16:creationId xmlns:a16="http://schemas.microsoft.com/office/drawing/2014/main" id="{39ECF9C8-5DF5-4364-BF61-08EEF0771084}"/>
              </a:ext>
              <a:ext uri="{C183D7F6-B498-43B3-948B-1728B52AA6E4}">
                <adec:decorative xmlns:adec="http://schemas.microsoft.com/office/drawing/2017/decorative" val="1"/>
              </a:ext>
            </a:extLst>
          </p:cNvPr>
          <p:cNvGrpSpPr/>
          <p:nvPr/>
        </p:nvGrpSpPr>
        <p:grpSpPr>
          <a:xfrm>
            <a:off x="4117921" y="1940787"/>
            <a:ext cx="4045369" cy="424529"/>
            <a:chOff x="3946471" y="1940787"/>
            <a:chExt cx="4045369" cy="424529"/>
          </a:xfrm>
        </p:grpSpPr>
        <p:sp>
          <p:nvSpPr>
            <p:cNvPr id="111" name="Left Brace 110">
              <a:extLst>
                <a:ext uri="{FF2B5EF4-FFF2-40B4-BE49-F238E27FC236}">
                  <a16:creationId xmlns:a16="http://schemas.microsoft.com/office/drawing/2014/main" id="{B31476EF-A063-49AB-84C7-B5E62F23D694}"/>
                </a:ext>
              </a:extLst>
            </p:cNvPr>
            <p:cNvSpPr/>
            <p:nvPr/>
          </p:nvSpPr>
          <p:spPr>
            <a:xfrm rot="5400000">
              <a:off x="5773226" y="114032"/>
              <a:ext cx="391859" cy="4045369"/>
            </a:xfrm>
            <a:prstGeom prst="leftBrace">
              <a:avLst>
                <a:gd name="adj1" fmla="val 0"/>
                <a:gd name="adj2" fmla="val 50000"/>
              </a:avLst>
            </a:prstGeom>
            <a:ln w="28575">
              <a:solidFill>
                <a:srgbClr val="D83B01"/>
              </a:solidFill>
              <a:prstDash val="sysDash"/>
              <a:headEnd type="arrow" w="med" len="sm"/>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17" name="Straight Arrow Connector 116">
              <a:extLst>
                <a:ext uri="{FF2B5EF4-FFF2-40B4-BE49-F238E27FC236}">
                  <a16:creationId xmlns:a16="http://schemas.microsoft.com/office/drawing/2014/main" id="{026DDE69-0FBE-4919-82B7-9A04AE56B228}"/>
                </a:ext>
              </a:extLst>
            </p:cNvPr>
            <p:cNvCxnSpPr/>
            <p:nvPr/>
          </p:nvCxnSpPr>
          <p:spPr>
            <a:xfrm>
              <a:off x="5496565" y="2122993"/>
              <a:ext cx="0" cy="228600"/>
            </a:xfrm>
            <a:prstGeom prst="straightConnector1">
              <a:avLst/>
            </a:prstGeom>
            <a:ln w="28575">
              <a:solidFill>
                <a:srgbClr val="D83B01"/>
              </a:solidFill>
              <a:prstDash val="sysDash"/>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72C4EA5A-72B5-4CFE-B522-CC44ADE22DB4}"/>
                </a:ext>
              </a:extLst>
            </p:cNvPr>
            <p:cNvCxnSpPr>
              <a:cxnSpLocks/>
            </p:cNvCxnSpPr>
            <p:nvPr/>
          </p:nvCxnSpPr>
          <p:spPr>
            <a:xfrm>
              <a:off x="6809405" y="2136716"/>
              <a:ext cx="0" cy="228600"/>
            </a:xfrm>
            <a:prstGeom prst="straightConnector1">
              <a:avLst/>
            </a:prstGeom>
            <a:ln w="28575">
              <a:solidFill>
                <a:srgbClr val="D83B01"/>
              </a:solidFill>
              <a:prstDash val="sysDash"/>
              <a:headEnd type="none" w="med" len="sm"/>
              <a:tailEnd type="arrow" w="med" len="med"/>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0BA4C1DF-EA11-4F71-8922-81B041887875}"/>
              </a:ext>
              <a:ext uri="{C183D7F6-B498-43B3-948B-1728B52AA6E4}">
                <adec:decorative xmlns:adec="http://schemas.microsoft.com/office/drawing/2017/decorative" val="1"/>
              </a:ext>
            </a:extLst>
          </p:cNvPr>
          <p:cNvGrpSpPr/>
          <p:nvPr/>
        </p:nvGrpSpPr>
        <p:grpSpPr>
          <a:xfrm>
            <a:off x="3342275" y="3989054"/>
            <a:ext cx="5285019" cy="1133485"/>
            <a:chOff x="3170825" y="3989054"/>
            <a:chExt cx="5285019" cy="1133485"/>
          </a:xfrm>
        </p:grpSpPr>
        <p:cxnSp>
          <p:nvCxnSpPr>
            <p:cNvPr id="226" name="Straight Connector 225">
              <a:extLst>
                <a:ext uri="{FF2B5EF4-FFF2-40B4-BE49-F238E27FC236}">
                  <a16:creationId xmlns:a16="http://schemas.microsoft.com/office/drawing/2014/main" id="{56E3236D-16C7-4D82-8298-E48B0473D58E}"/>
                </a:ext>
                <a:ext uri="{C183D7F6-B498-43B3-948B-1728B52AA6E4}">
                  <adec:decorative xmlns:adec="http://schemas.microsoft.com/office/drawing/2017/decorative" val="1"/>
                </a:ext>
              </a:extLst>
            </p:cNvPr>
            <p:cNvCxnSpPr>
              <a:cxnSpLocks/>
            </p:cNvCxnSpPr>
            <p:nvPr/>
          </p:nvCxnSpPr>
          <p:spPr>
            <a:xfrm>
              <a:off x="4344881" y="4663926"/>
              <a:ext cx="907021" cy="0"/>
            </a:xfrm>
            <a:prstGeom prst="line">
              <a:avLst/>
            </a:prstGeom>
            <a:ln w="28575">
              <a:solidFill>
                <a:srgbClr val="0078D4"/>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54BA7AE1-98BD-4C4A-B203-889476F98EA0}"/>
                </a:ext>
                <a:ext uri="{C183D7F6-B498-43B3-948B-1728B52AA6E4}">
                  <adec:decorative xmlns:adec="http://schemas.microsoft.com/office/drawing/2017/decorative" val="1"/>
                </a:ext>
              </a:extLst>
            </p:cNvPr>
            <p:cNvSpPr txBox="1"/>
            <p:nvPr/>
          </p:nvSpPr>
          <p:spPr>
            <a:xfrm>
              <a:off x="5147278" y="4845540"/>
              <a:ext cx="75854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Account</a:t>
              </a:r>
            </a:p>
          </p:txBody>
        </p:sp>
        <p:sp>
          <p:nvSpPr>
            <p:cNvPr id="228" name="TextBox 227">
              <a:extLst>
                <a:ext uri="{FF2B5EF4-FFF2-40B4-BE49-F238E27FC236}">
                  <a16:creationId xmlns:a16="http://schemas.microsoft.com/office/drawing/2014/main" id="{D5314404-1EA3-4A6C-B1CD-2E830ED2C76E}"/>
                </a:ext>
                <a:ext uri="{C183D7F6-B498-43B3-948B-1728B52AA6E4}">
                  <adec:decorative xmlns:adec="http://schemas.microsoft.com/office/drawing/2017/decorative" val="1"/>
                </a:ext>
              </a:extLst>
            </p:cNvPr>
            <p:cNvSpPr txBox="1"/>
            <p:nvPr/>
          </p:nvSpPr>
          <p:spPr>
            <a:xfrm>
              <a:off x="3170825" y="4845540"/>
              <a:ext cx="169879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Devices/Workstations</a:t>
              </a:r>
            </a:p>
          </p:txBody>
        </p:sp>
        <p:sp>
          <p:nvSpPr>
            <p:cNvPr id="229" name="TextBox 228">
              <a:extLst>
                <a:ext uri="{FF2B5EF4-FFF2-40B4-BE49-F238E27FC236}">
                  <a16:creationId xmlns:a16="http://schemas.microsoft.com/office/drawing/2014/main" id="{B2453890-060A-49E6-B0B4-C1E4407BD182}"/>
                </a:ext>
                <a:ext uri="{C183D7F6-B498-43B3-948B-1728B52AA6E4}">
                  <adec:decorative xmlns:adec="http://schemas.microsoft.com/office/drawing/2017/decorative" val="1"/>
                </a:ext>
              </a:extLst>
            </p:cNvPr>
            <p:cNvSpPr txBox="1"/>
            <p:nvPr/>
          </p:nvSpPr>
          <p:spPr>
            <a:xfrm>
              <a:off x="6188270" y="3989054"/>
              <a:ext cx="119045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Intermediaries</a:t>
              </a:r>
            </a:p>
          </p:txBody>
        </p:sp>
        <p:sp>
          <p:nvSpPr>
            <p:cNvPr id="230" name="TextBox 229">
              <a:extLst>
                <a:ext uri="{FF2B5EF4-FFF2-40B4-BE49-F238E27FC236}">
                  <a16:creationId xmlns:a16="http://schemas.microsoft.com/office/drawing/2014/main" id="{607D4F7D-DB97-40EB-B770-BDE2B2463B40}"/>
                </a:ext>
                <a:ext uri="{C183D7F6-B498-43B3-948B-1728B52AA6E4}">
                  <adec:decorative xmlns:adec="http://schemas.microsoft.com/office/drawing/2017/decorative" val="1"/>
                </a:ext>
              </a:extLst>
            </p:cNvPr>
            <p:cNvSpPr txBox="1"/>
            <p:nvPr/>
          </p:nvSpPr>
          <p:spPr>
            <a:xfrm>
              <a:off x="7651585" y="4845540"/>
              <a:ext cx="80425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Interface</a:t>
              </a:r>
            </a:p>
          </p:txBody>
        </p:sp>
        <p:pic>
          <p:nvPicPr>
            <p:cNvPr id="231" name="Graphic 230">
              <a:extLst>
                <a:ext uri="{FF2B5EF4-FFF2-40B4-BE49-F238E27FC236}">
                  <a16:creationId xmlns:a16="http://schemas.microsoft.com/office/drawing/2014/main" id="{B248BE22-4945-44BD-94C9-70657CC0C1B8}"/>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792397" y="4487894"/>
              <a:ext cx="486194" cy="373994"/>
            </a:xfrm>
            <a:prstGeom prst="rect">
              <a:avLst/>
            </a:prstGeom>
            <a:effectLst/>
          </p:spPr>
        </p:pic>
        <p:grpSp>
          <p:nvGrpSpPr>
            <p:cNvPr id="232" name="Group 231">
              <a:extLst>
                <a:ext uri="{FF2B5EF4-FFF2-40B4-BE49-F238E27FC236}">
                  <a16:creationId xmlns:a16="http://schemas.microsoft.com/office/drawing/2014/main" id="{0BC29064-40DB-4B90-9782-15359D0726D1}"/>
                </a:ext>
                <a:ext uri="{C183D7F6-B498-43B3-948B-1728B52AA6E4}">
                  <adec:decorative xmlns:adec="http://schemas.microsoft.com/office/drawing/2017/decorative" val="1"/>
                </a:ext>
              </a:extLst>
            </p:cNvPr>
            <p:cNvGrpSpPr/>
            <p:nvPr/>
          </p:nvGrpSpPr>
          <p:grpSpPr>
            <a:xfrm>
              <a:off x="5277366" y="4520883"/>
              <a:ext cx="498367" cy="308017"/>
              <a:chOff x="4524585" y="2423461"/>
              <a:chExt cx="601881" cy="371994"/>
            </a:xfrm>
          </p:grpSpPr>
          <p:sp>
            <p:nvSpPr>
              <p:cNvPr id="254" name="Rectangle 253">
                <a:extLst>
                  <a:ext uri="{FF2B5EF4-FFF2-40B4-BE49-F238E27FC236}">
                    <a16:creationId xmlns:a16="http://schemas.microsoft.com/office/drawing/2014/main" id="{2E5DF0A9-F919-4C63-8A5D-0971A923A776}"/>
                  </a:ext>
                </a:extLst>
              </p:cNvPr>
              <p:cNvSpPr/>
              <p:nvPr/>
            </p:nvSpPr>
            <p:spPr bwMode="auto">
              <a:xfrm>
                <a:off x="4524585" y="2423461"/>
                <a:ext cx="601881" cy="371994"/>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55" name="Group 89">
                <a:extLst>
                  <a:ext uri="{FF2B5EF4-FFF2-40B4-BE49-F238E27FC236}">
                    <a16:creationId xmlns:a16="http://schemas.microsoft.com/office/drawing/2014/main" id="{4E28CDBF-8D5A-4E3B-9BA6-4AB3EB837481}"/>
                  </a:ext>
                </a:extLst>
              </p:cNvPr>
              <p:cNvGrpSpPr>
                <a:grpSpLocks noChangeAspect="1"/>
              </p:cNvGrpSpPr>
              <p:nvPr/>
            </p:nvGrpSpPr>
            <p:grpSpPr bwMode="auto">
              <a:xfrm>
                <a:off x="4584855" y="2488106"/>
                <a:ext cx="194899" cy="242704"/>
                <a:chOff x="1596" y="1479"/>
                <a:chExt cx="159" cy="198"/>
              </a:xfrm>
              <a:solidFill>
                <a:schemeClr val="bg1"/>
              </a:solidFill>
            </p:grpSpPr>
            <p:sp>
              <p:nvSpPr>
                <p:cNvPr id="259" name="Freeform 90">
                  <a:extLst>
                    <a:ext uri="{FF2B5EF4-FFF2-40B4-BE49-F238E27FC236}">
                      <a16:creationId xmlns:a16="http://schemas.microsoft.com/office/drawing/2014/main" id="{7EC18DC4-3C1C-4E69-8B8E-C3DE52494671}"/>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60" name="Freeform 91">
                  <a:extLst>
                    <a:ext uri="{FF2B5EF4-FFF2-40B4-BE49-F238E27FC236}">
                      <a16:creationId xmlns:a16="http://schemas.microsoft.com/office/drawing/2014/main" id="{E8E1C6D4-419D-4F64-A96A-4A5B48AE7F29}"/>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56" name="Group 271">
                <a:extLst>
                  <a:ext uri="{FF2B5EF4-FFF2-40B4-BE49-F238E27FC236}">
                    <a16:creationId xmlns:a16="http://schemas.microsoft.com/office/drawing/2014/main" id="{4DF1A8F1-C94B-4EE6-9297-29E1E37991B5}"/>
                  </a:ext>
                </a:extLst>
              </p:cNvPr>
              <p:cNvGrpSpPr>
                <a:grpSpLocks noChangeAspect="1"/>
              </p:cNvGrpSpPr>
              <p:nvPr/>
            </p:nvGrpSpPr>
            <p:grpSpPr bwMode="auto">
              <a:xfrm>
                <a:off x="4831448" y="2572669"/>
                <a:ext cx="219261" cy="73578"/>
                <a:chOff x="778" y="3414"/>
                <a:chExt cx="149" cy="50"/>
              </a:xfrm>
              <a:solidFill>
                <a:schemeClr val="bg1"/>
              </a:solidFill>
            </p:grpSpPr>
            <p:sp>
              <p:nvSpPr>
                <p:cNvPr id="257" name="Freeform 273">
                  <a:extLst>
                    <a:ext uri="{FF2B5EF4-FFF2-40B4-BE49-F238E27FC236}">
                      <a16:creationId xmlns:a16="http://schemas.microsoft.com/office/drawing/2014/main" id="{1BD0F1A3-E294-4E3D-ABF5-294A7F8D8FCC}"/>
                    </a:ext>
                  </a:extLst>
                </p:cNvPr>
                <p:cNvSpPr>
                  <a:spLocks/>
                </p:cNvSpPr>
                <p:nvPr/>
              </p:nvSpPr>
              <p:spPr bwMode="auto">
                <a:xfrm>
                  <a:off x="778" y="3414"/>
                  <a:ext cx="149" cy="1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58" name="Freeform 275">
                  <a:extLst>
                    <a:ext uri="{FF2B5EF4-FFF2-40B4-BE49-F238E27FC236}">
                      <a16:creationId xmlns:a16="http://schemas.microsoft.com/office/drawing/2014/main" id="{01E85CCF-BC5F-4BB1-AFDC-F712D312812D}"/>
                    </a:ext>
                  </a:extLst>
                </p:cNvPr>
                <p:cNvSpPr>
                  <a:spLocks/>
                </p:cNvSpPr>
                <p:nvPr/>
              </p:nvSpPr>
              <p:spPr bwMode="auto">
                <a:xfrm>
                  <a:off x="778" y="3447"/>
                  <a:ext cx="100" cy="17"/>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233" name="Group 232">
              <a:extLst>
                <a:ext uri="{FF2B5EF4-FFF2-40B4-BE49-F238E27FC236}">
                  <a16:creationId xmlns:a16="http://schemas.microsoft.com/office/drawing/2014/main" id="{35A64373-5C39-4A44-97FC-A64278340AC6}"/>
                </a:ext>
                <a:ext uri="{C183D7F6-B498-43B3-948B-1728B52AA6E4}">
                  <adec:decorative xmlns:adec="http://schemas.microsoft.com/office/drawing/2017/decorative" val="1"/>
                </a:ext>
              </a:extLst>
            </p:cNvPr>
            <p:cNvGrpSpPr/>
            <p:nvPr/>
          </p:nvGrpSpPr>
          <p:grpSpPr>
            <a:xfrm>
              <a:off x="6576266" y="4270171"/>
              <a:ext cx="414462" cy="328196"/>
              <a:chOff x="6750025" y="2327160"/>
              <a:chExt cx="450383" cy="356642"/>
            </a:xfrm>
          </p:grpSpPr>
          <p:sp>
            <p:nvSpPr>
              <p:cNvPr id="247" name="Freeform: Shape 246">
                <a:extLst>
                  <a:ext uri="{FF2B5EF4-FFF2-40B4-BE49-F238E27FC236}">
                    <a16:creationId xmlns:a16="http://schemas.microsoft.com/office/drawing/2014/main" id="{6C0EB1F9-5578-42C8-9970-C4EA64B415AC}"/>
                  </a:ext>
                </a:extLst>
              </p:cNvPr>
              <p:cNvSpPr/>
              <p:nvPr/>
            </p:nvSpPr>
            <p:spPr>
              <a:xfrm>
                <a:off x="6750025" y="2336634"/>
                <a:ext cx="450383" cy="347168"/>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48" name="Freeform: Shape 247">
                <a:extLst>
                  <a:ext uri="{FF2B5EF4-FFF2-40B4-BE49-F238E27FC236}">
                    <a16:creationId xmlns:a16="http://schemas.microsoft.com/office/drawing/2014/main" id="{EC9892B7-E4F9-4CB1-82AC-E337EB5E6443}"/>
                  </a:ext>
                </a:extLst>
              </p:cNvPr>
              <p:cNvSpPr/>
              <p:nvPr/>
            </p:nvSpPr>
            <p:spPr>
              <a:xfrm>
                <a:off x="6750025" y="2327160"/>
                <a:ext cx="450383" cy="46914"/>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49" name="Freeform: Shape 248">
                <a:extLst>
                  <a:ext uri="{FF2B5EF4-FFF2-40B4-BE49-F238E27FC236}">
                    <a16:creationId xmlns:a16="http://schemas.microsoft.com/office/drawing/2014/main" id="{246FE0A8-3A0A-4076-AA0F-C9428F25FF98}"/>
                  </a:ext>
                </a:extLst>
              </p:cNvPr>
              <p:cNvSpPr/>
              <p:nvPr/>
            </p:nvSpPr>
            <p:spPr>
              <a:xfrm>
                <a:off x="6808733"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B6E32A74-45A6-465B-AF52-D00DF72CB445}"/>
                  </a:ext>
                </a:extLst>
              </p:cNvPr>
              <p:cNvSpPr/>
              <p:nvPr/>
            </p:nvSpPr>
            <p:spPr>
              <a:xfrm>
                <a:off x="6773176"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A30362FE-3EA0-45A9-BD2C-3447CA99C9BE}"/>
                  </a:ext>
                </a:extLst>
              </p:cNvPr>
              <p:cNvSpPr/>
              <p:nvPr/>
            </p:nvSpPr>
            <p:spPr>
              <a:xfrm>
                <a:off x="6845078"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FACBBCCE-C796-40C4-A1DE-F387403E5B2F}"/>
                  </a:ext>
                </a:extLst>
              </p:cNvPr>
              <p:cNvSpPr/>
              <p:nvPr/>
            </p:nvSpPr>
            <p:spPr>
              <a:xfrm>
                <a:off x="6798025" y="2421355"/>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8650D0AB-787E-4523-8E3B-855E6ABEF539}"/>
                  </a:ext>
                </a:extLst>
              </p:cNvPr>
              <p:cNvSpPr/>
              <p:nvPr/>
            </p:nvSpPr>
            <p:spPr>
              <a:xfrm>
                <a:off x="6798025" y="2539943"/>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4" name="Group 233">
              <a:extLst>
                <a:ext uri="{FF2B5EF4-FFF2-40B4-BE49-F238E27FC236}">
                  <a16:creationId xmlns:a16="http://schemas.microsoft.com/office/drawing/2014/main" id="{49FE1E21-EE6F-4DD3-9FDA-022E9D8E7A66}"/>
                </a:ext>
                <a:ext uri="{C183D7F6-B498-43B3-948B-1728B52AA6E4}">
                  <adec:decorative xmlns:adec="http://schemas.microsoft.com/office/drawing/2017/decorative" val="1"/>
                </a:ext>
              </a:extLst>
            </p:cNvPr>
            <p:cNvGrpSpPr/>
            <p:nvPr/>
          </p:nvGrpSpPr>
          <p:grpSpPr>
            <a:xfrm>
              <a:off x="7818630" y="4510793"/>
              <a:ext cx="414462" cy="328196"/>
              <a:chOff x="6660049" y="1655872"/>
              <a:chExt cx="1104052" cy="874260"/>
            </a:xfrm>
          </p:grpSpPr>
          <p:sp>
            <p:nvSpPr>
              <p:cNvPr id="239" name="Freeform: Shape 238">
                <a:extLst>
                  <a:ext uri="{FF2B5EF4-FFF2-40B4-BE49-F238E27FC236}">
                    <a16:creationId xmlns:a16="http://schemas.microsoft.com/office/drawing/2014/main" id="{2D0C3F89-8772-40EA-A10A-E33A59DDFCCA}"/>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40" name="Freeform: Shape 239">
                <a:extLst>
                  <a:ext uri="{FF2B5EF4-FFF2-40B4-BE49-F238E27FC236}">
                    <a16:creationId xmlns:a16="http://schemas.microsoft.com/office/drawing/2014/main" id="{425C173D-992F-4FB5-A1B5-38FE5BBAED82}"/>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41" name="Freeform: Shape 240">
                <a:extLst>
                  <a:ext uri="{FF2B5EF4-FFF2-40B4-BE49-F238E27FC236}">
                    <a16:creationId xmlns:a16="http://schemas.microsoft.com/office/drawing/2014/main" id="{B3F550BD-229B-407E-B50C-A212AEFEF6D7}"/>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F8629A1B-C79A-42AF-84CA-07460111E324}"/>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6C4282A1-2E81-4444-BAA6-76B07EED869B}"/>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ECEB9C22-8E69-4C3D-8FBC-60A07DFBEFF5}"/>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D5F79F1A-ECED-44CB-88FD-52697AA2470E}"/>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0B8819E8-7F87-40E8-A0EB-122CF26B7C9D}"/>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235" name="Straight Connector 234">
              <a:extLst>
                <a:ext uri="{FF2B5EF4-FFF2-40B4-BE49-F238E27FC236}">
                  <a16:creationId xmlns:a16="http://schemas.microsoft.com/office/drawing/2014/main" id="{F2440260-C0E6-48ED-B0A2-49556F1032D2}"/>
                </a:ext>
                <a:ext uri="{C183D7F6-B498-43B3-948B-1728B52AA6E4}">
                  <adec:decorative xmlns:adec="http://schemas.microsoft.com/office/drawing/2017/decorative" val="1"/>
                </a:ext>
              </a:extLst>
            </p:cNvPr>
            <p:cNvCxnSpPr>
              <a:cxnSpLocks/>
            </p:cNvCxnSpPr>
            <p:nvPr/>
          </p:nvCxnSpPr>
          <p:spPr>
            <a:xfrm>
              <a:off x="5822510" y="4663926"/>
              <a:ext cx="1953461" cy="0"/>
            </a:xfrm>
            <a:prstGeom prst="line">
              <a:avLst/>
            </a:prstGeom>
            <a:ln w="28575">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9DD1579-F47E-4442-9144-1B7CAD5C282E}"/>
                </a:ext>
                <a:ext uri="{C183D7F6-B498-43B3-948B-1728B52AA6E4}">
                  <adec:decorative xmlns:adec="http://schemas.microsoft.com/office/drawing/2017/decorative" val="1"/>
                </a:ext>
              </a:extLst>
            </p:cNvPr>
            <p:cNvCxnSpPr>
              <a:cxnSpLocks/>
            </p:cNvCxnSpPr>
            <p:nvPr/>
          </p:nvCxnSpPr>
          <p:spPr>
            <a:xfrm>
              <a:off x="3170825" y="4671184"/>
              <a:ext cx="558378" cy="0"/>
            </a:xfrm>
            <a:prstGeom prst="line">
              <a:avLst/>
            </a:prstGeom>
            <a:ln w="28575">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237" name="Straight Connector 64">
              <a:extLst>
                <a:ext uri="{FF2B5EF4-FFF2-40B4-BE49-F238E27FC236}">
                  <a16:creationId xmlns:a16="http://schemas.microsoft.com/office/drawing/2014/main" id="{6EC1DFE0-55EC-45A4-8587-89E6596A8DF8}"/>
                </a:ext>
                <a:ext uri="{C183D7F6-B498-43B3-948B-1728B52AA6E4}">
                  <adec:decorative xmlns:adec="http://schemas.microsoft.com/office/drawing/2017/decorative" val="1"/>
                </a:ext>
              </a:extLst>
            </p:cNvPr>
            <p:cNvCxnSpPr>
              <a:cxnSpLocks/>
            </p:cNvCxnSpPr>
            <p:nvPr/>
          </p:nvCxnSpPr>
          <p:spPr>
            <a:xfrm>
              <a:off x="7053363" y="4435326"/>
              <a:ext cx="457200" cy="228600"/>
            </a:xfrm>
            <a:prstGeom prst="bentConnector3">
              <a:avLst>
                <a:gd name="adj1" fmla="val 50000"/>
              </a:avLst>
            </a:prstGeom>
            <a:ln w="28575">
              <a:solidFill>
                <a:srgbClr val="0078D4"/>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76">
              <a:extLst>
                <a:ext uri="{FF2B5EF4-FFF2-40B4-BE49-F238E27FC236}">
                  <a16:creationId xmlns:a16="http://schemas.microsoft.com/office/drawing/2014/main" id="{A365CA7C-856B-416F-BD23-167FA76BE664}"/>
                </a:ext>
                <a:ext uri="{C183D7F6-B498-43B3-948B-1728B52AA6E4}">
                  <adec:decorative xmlns:adec="http://schemas.microsoft.com/office/drawing/2017/decorative" val="1"/>
                </a:ext>
              </a:extLst>
            </p:cNvPr>
            <p:cNvCxnSpPr>
              <a:cxnSpLocks/>
            </p:cNvCxnSpPr>
            <p:nvPr/>
          </p:nvCxnSpPr>
          <p:spPr>
            <a:xfrm flipV="1">
              <a:off x="6096709" y="4435326"/>
              <a:ext cx="457200" cy="228600"/>
            </a:xfrm>
            <a:prstGeom prst="bentConnector3">
              <a:avLst>
                <a:gd name="adj1" fmla="val 44463"/>
              </a:avLst>
            </a:prstGeom>
            <a:ln w="28575">
              <a:solidFill>
                <a:srgbClr val="0078D4"/>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a:extLst>
              <a:ext uri="{FF2B5EF4-FFF2-40B4-BE49-F238E27FC236}">
                <a16:creationId xmlns:a16="http://schemas.microsoft.com/office/drawing/2014/main" id="{AAC9E43C-6135-48AC-A885-6A4791F41BC4}"/>
              </a:ext>
              <a:ext uri="{C183D7F6-B498-43B3-948B-1728B52AA6E4}">
                <adec:decorative xmlns:adec="http://schemas.microsoft.com/office/drawing/2017/decorative" val="1"/>
              </a:ext>
            </a:extLst>
          </p:cNvPr>
          <p:cNvGrpSpPr/>
          <p:nvPr/>
        </p:nvGrpSpPr>
        <p:grpSpPr>
          <a:xfrm rot="10800000">
            <a:off x="4117921" y="5066486"/>
            <a:ext cx="4045369" cy="424529"/>
            <a:chOff x="3946471" y="1940787"/>
            <a:chExt cx="4045369" cy="424529"/>
          </a:xfrm>
        </p:grpSpPr>
        <p:sp>
          <p:nvSpPr>
            <p:cNvPr id="274" name="Left Brace 273">
              <a:extLst>
                <a:ext uri="{FF2B5EF4-FFF2-40B4-BE49-F238E27FC236}">
                  <a16:creationId xmlns:a16="http://schemas.microsoft.com/office/drawing/2014/main" id="{4EED0D6C-C9CF-4EC9-A4A8-BDE26BF3EC75}"/>
                </a:ext>
              </a:extLst>
            </p:cNvPr>
            <p:cNvSpPr/>
            <p:nvPr/>
          </p:nvSpPr>
          <p:spPr>
            <a:xfrm rot="5400000">
              <a:off x="5773226" y="114032"/>
              <a:ext cx="391859" cy="4045369"/>
            </a:xfrm>
            <a:prstGeom prst="leftBrace">
              <a:avLst>
                <a:gd name="adj1" fmla="val 0"/>
                <a:gd name="adj2" fmla="val 50000"/>
              </a:avLst>
            </a:prstGeom>
            <a:ln w="28575">
              <a:solidFill>
                <a:srgbClr val="D83B01"/>
              </a:solidFill>
              <a:prstDash val="sysDash"/>
              <a:headEnd type="arrow" w="med" len="sm"/>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75" name="Straight Arrow Connector 274">
              <a:extLst>
                <a:ext uri="{FF2B5EF4-FFF2-40B4-BE49-F238E27FC236}">
                  <a16:creationId xmlns:a16="http://schemas.microsoft.com/office/drawing/2014/main" id="{1963A341-FD27-493F-83E8-81DC033BEBB9}"/>
                </a:ext>
              </a:extLst>
            </p:cNvPr>
            <p:cNvCxnSpPr/>
            <p:nvPr/>
          </p:nvCxnSpPr>
          <p:spPr>
            <a:xfrm>
              <a:off x="5128906" y="2122993"/>
              <a:ext cx="0" cy="228600"/>
            </a:xfrm>
            <a:prstGeom prst="straightConnector1">
              <a:avLst/>
            </a:prstGeom>
            <a:ln w="28575">
              <a:solidFill>
                <a:srgbClr val="D83B01"/>
              </a:solidFill>
              <a:prstDash val="sysDash"/>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8CCB133B-D174-4B24-87CE-95555FC38EE2}"/>
                </a:ext>
              </a:extLst>
            </p:cNvPr>
            <p:cNvCxnSpPr>
              <a:cxnSpLocks/>
            </p:cNvCxnSpPr>
            <p:nvPr/>
          </p:nvCxnSpPr>
          <p:spPr>
            <a:xfrm>
              <a:off x="6441746" y="2136716"/>
              <a:ext cx="0" cy="228600"/>
            </a:xfrm>
            <a:prstGeom prst="straightConnector1">
              <a:avLst/>
            </a:prstGeom>
            <a:ln w="28575">
              <a:solidFill>
                <a:srgbClr val="D83B01"/>
              </a:solidFill>
              <a:prstDash val="sysDash"/>
              <a:headEnd type="none" w="med" len="sm"/>
              <a:tailEnd type="arrow" w="med" len="med"/>
            </a:ln>
          </p:spPr>
          <p:style>
            <a:lnRef idx="1">
              <a:schemeClr val="accent1"/>
            </a:lnRef>
            <a:fillRef idx="0">
              <a:schemeClr val="accent1"/>
            </a:fillRef>
            <a:effectRef idx="0">
              <a:schemeClr val="accent1"/>
            </a:effectRef>
            <a:fontRef idx="minor">
              <a:schemeClr val="tx1"/>
            </a:fontRef>
          </p:style>
        </p:cxnSp>
      </p:grpSp>
      <p:sp>
        <p:nvSpPr>
          <p:cNvPr id="279" name="Freeform: Shape 278">
            <a:extLst>
              <a:ext uri="{FF2B5EF4-FFF2-40B4-BE49-F238E27FC236}">
                <a16:creationId xmlns:a16="http://schemas.microsoft.com/office/drawing/2014/main" id="{FD8733F5-ED4F-4A96-BC67-462B97E1A3E2}"/>
              </a:ext>
              <a:ext uri="{C183D7F6-B498-43B3-948B-1728B52AA6E4}">
                <adec:decorative xmlns:adec="http://schemas.microsoft.com/office/drawing/2017/decorative" val="1"/>
              </a:ext>
            </a:extLst>
          </p:cNvPr>
          <p:cNvSpPr/>
          <p:nvPr/>
        </p:nvSpPr>
        <p:spPr bwMode="auto">
          <a:xfrm flipH="1">
            <a:off x="2826378" y="3596568"/>
            <a:ext cx="373390" cy="320049"/>
          </a:xfrm>
          <a:custGeom>
            <a:avLst/>
            <a:gdLst>
              <a:gd name="connsiteX0" fmla="*/ 194687 w 389369"/>
              <a:gd name="connsiteY0" fmla="*/ 311743 h 388302"/>
              <a:gd name="connsiteX1" fmla="*/ 176828 w 389369"/>
              <a:gd name="connsiteY1" fmla="*/ 330031 h 388302"/>
              <a:gd name="connsiteX2" fmla="*/ 194687 w 389369"/>
              <a:gd name="connsiteY2" fmla="*/ 348319 h 388302"/>
              <a:gd name="connsiteX3" fmla="*/ 212546 w 389369"/>
              <a:gd name="connsiteY3" fmla="*/ 330031 h 388302"/>
              <a:gd name="connsiteX4" fmla="*/ 194687 w 389369"/>
              <a:gd name="connsiteY4" fmla="*/ 311743 h 388302"/>
              <a:gd name="connsiteX5" fmla="*/ 176822 w 389369"/>
              <a:gd name="connsiteY5" fmla="*/ 128180 h 388302"/>
              <a:gd name="connsiteX6" fmla="*/ 183966 w 389369"/>
              <a:gd name="connsiteY6" fmla="*/ 273406 h 388302"/>
              <a:gd name="connsiteX7" fmla="*/ 205397 w 389369"/>
              <a:gd name="connsiteY7" fmla="*/ 273406 h 388302"/>
              <a:gd name="connsiteX8" fmla="*/ 212540 w 389369"/>
              <a:gd name="connsiteY8" fmla="*/ 128180 h 388302"/>
              <a:gd name="connsiteX9" fmla="*/ 194685 w 389369"/>
              <a:gd name="connsiteY9" fmla="*/ 0 h 388302"/>
              <a:gd name="connsiteX10" fmla="*/ 389369 w 389369"/>
              <a:gd name="connsiteY10" fmla="*/ 388302 h 388302"/>
              <a:gd name="connsiteX11" fmla="*/ 0 w 389369"/>
              <a:gd name="connsiteY11" fmla="*/ 388302 h 38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369" h="388302">
                <a:moveTo>
                  <a:pt x="194687" y="311743"/>
                </a:moveTo>
                <a:cubicBezTo>
                  <a:pt x="184824" y="311743"/>
                  <a:pt x="176828" y="319931"/>
                  <a:pt x="176828" y="330031"/>
                </a:cubicBezTo>
                <a:cubicBezTo>
                  <a:pt x="176828" y="340131"/>
                  <a:pt x="184824" y="348319"/>
                  <a:pt x="194687" y="348319"/>
                </a:cubicBezTo>
                <a:cubicBezTo>
                  <a:pt x="204550" y="348319"/>
                  <a:pt x="212546" y="340131"/>
                  <a:pt x="212546" y="330031"/>
                </a:cubicBezTo>
                <a:cubicBezTo>
                  <a:pt x="212546" y="319931"/>
                  <a:pt x="204550" y="311743"/>
                  <a:pt x="194687" y="311743"/>
                </a:cubicBezTo>
                <a:close/>
                <a:moveTo>
                  <a:pt x="176822" y="128180"/>
                </a:moveTo>
                <a:lnTo>
                  <a:pt x="183966" y="273406"/>
                </a:lnTo>
                <a:lnTo>
                  <a:pt x="205397" y="273406"/>
                </a:lnTo>
                <a:lnTo>
                  <a:pt x="212540" y="128180"/>
                </a:lnTo>
                <a:close/>
                <a:moveTo>
                  <a:pt x="194685" y="0"/>
                </a:moveTo>
                <a:lnTo>
                  <a:pt x="389369" y="388302"/>
                </a:lnTo>
                <a:lnTo>
                  <a:pt x="0" y="388302"/>
                </a:lnTo>
                <a:close/>
              </a:path>
            </a:pathLst>
          </a:custGeom>
          <a:solidFill>
            <a:srgbClr val="D741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80" name="Straight Arrow Connector 279">
            <a:extLst>
              <a:ext uri="{FF2B5EF4-FFF2-40B4-BE49-F238E27FC236}">
                <a16:creationId xmlns:a16="http://schemas.microsoft.com/office/drawing/2014/main" id="{3804C629-9E1E-4A59-8845-75E94CF08B16}"/>
              </a:ext>
              <a:ext uri="{C183D7F6-B498-43B3-948B-1728B52AA6E4}">
                <adec:decorative xmlns:adec="http://schemas.microsoft.com/office/drawing/2017/decorative" val="1"/>
              </a:ext>
            </a:extLst>
          </p:cNvPr>
          <p:cNvCxnSpPr>
            <a:cxnSpLocks/>
          </p:cNvCxnSpPr>
          <p:nvPr/>
        </p:nvCxnSpPr>
        <p:spPr>
          <a:xfrm>
            <a:off x="3190715" y="3756592"/>
            <a:ext cx="537447" cy="0"/>
          </a:xfrm>
          <a:prstGeom prst="straightConnector1">
            <a:avLst/>
          </a:prstGeom>
          <a:ln w="28575">
            <a:solidFill>
              <a:srgbClr val="D83B01"/>
            </a:solidFill>
            <a:prstDash val="sysDash"/>
            <a:headEnd type="none" w="med" len="sm"/>
            <a:tailEnd type="arrow" w="med" len="med"/>
          </a:ln>
        </p:spPr>
        <p:style>
          <a:lnRef idx="1">
            <a:schemeClr val="accent1"/>
          </a:lnRef>
          <a:fillRef idx="0">
            <a:schemeClr val="accent1"/>
          </a:fillRef>
          <a:effectRef idx="0">
            <a:schemeClr val="accent1"/>
          </a:effectRef>
          <a:fontRef idx="minor">
            <a:schemeClr val="tx1"/>
          </a:fontRef>
        </p:style>
      </p:cxnSp>
      <p:sp>
        <p:nvSpPr>
          <p:cNvPr id="283" name="Freeform: Shape 282">
            <a:extLst>
              <a:ext uri="{FF2B5EF4-FFF2-40B4-BE49-F238E27FC236}">
                <a16:creationId xmlns:a16="http://schemas.microsoft.com/office/drawing/2014/main" id="{42414EE7-D8A9-404D-8194-5F6A5D7EE73F}"/>
              </a:ext>
              <a:ext uri="{C183D7F6-B498-43B3-948B-1728B52AA6E4}">
                <adec:decorative xmlns:adec="http://schemas.microsoft.com/office/drawing/2017/decorative" val="1"/>
              </a:ext>
            </a:extLst>
          </p:cNvPr>
          <p:cNvSpPr/>
          <p:nvPr/>
        </p:nvSpPr>
        <p:spPr bwMode="auto">
          <a:xfrm flipH="1">
            <a:off x="7215452" y="3497934"/>
            <a:ext cx="373390" cy="320049"/>
          </a:xfrm>
          <a:custGeom>
            <a:avLst/>
            <a:gdLst>
              <a:gd name="connsiteX0" fmla="*/ 194687 w 389369"/>
              <a:gd name="connsiteY0" fmla="*/ 311743 h 388302"/>
              <a:gd name="connsiteX1" fmla="*/ 176828 w 389369"/>
              <a:gd name="connsiteY1" fmla="*/ 330031 h 388302"/>
              <a:gd name="connsiteX2" fmla="*/ 194687 w 389369"/>
              <a:gd name="connsiteY2" fmla="*/ 348319 h 388302"/>
              <a:gd name="connsiteX3" fmla="*/ 212546 w 389369"/>
              <a:gd name="connsiteY3" fmla="*/ 330031 h 388302"/>
              <a:gd name="connsiteX4" fmla="*/ 194687 w 389369"/>
              <a:gd name="connsiteY4" fmla="*/ 311743 h 388302"/>
              <a:gd name="connsiteX5" fmla="*/ 176822 w 389369"/>
              <a:gd name="connsiteY5" fmla="*/ 128180 h 388302"/>
              <a:gd name="connsiteX6" fmla="*/ 183966 w 389369"/>
              <a:gd name="connsiteY6" fmla="*/ 273406 h 388302"/>
              <a:gd name="connsiteX7" fmla="*/ 205397 w 389369"/>
              <a:gd name="connsiteY7" fmla="*/ 273406 h 388302"/>
              <a:gd name="connsiteX8" fmla="*/ 212540 w 389369"/>
              <a:gd name="connsiteY8" fmla="*/ 128180 h 388302"/>
              <a:gd name="connsiteX9" fmla="*/ 194685 w 389369"/>
              <a:gd name="connsiteY9" fmla="*/ 0 h 388302"/>
              <a:gd name="connsiteX10" fmla="*/ 389369 w 389369"/>
              <a:gd name="connsiteY10" fmla="*/ 388302 h 388302"/>
              <a:gd name="connsiteX11" fmla="*/ 0 w 389369"/>
              <a:gd name="connsiteY11" fmla="*/ 388302 h 38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369" h="388302">
                <a:moveTo>
                  <a:pt x="194687" y="311743"/>
                </a:moveTo>
                <a:cubicBezTo>
                  <a:pt x="184824" y="311743"/>
                  <a:pt x="176828" y="319931"/>
                  <a:pt x="176828" y="330031"/>
                </a:cubicBezTo>
                <a:cubicBezTo>
                  <a:pt x="176828" y="340131"/>
                  <a:pt x="184824" y="348319"/>
                  <a:pt x="194687" y="348319"/>
                </a:cubicBezTo>
                <a:cubicBezTo>
                  <a:pt x="204550" y="348319"/>
                  <a:pt x="212546" y="340131"/>
                  <a:pt x="212546" y="330031"/>
                </a:cubicBezTo>
                <a:cubicBezTo>
                  <a:pt x="212546" y="319931"/>
                  <a:pt x="204550" y="311743"/>
                  <a:pt x="194687" y="311743"/>
                </a:cubicBezTo>
                <a:close/>
                <a:moveTo>
                  <a:pt x="176822" y="128180"/>
                </a:moveTo>
                <a:lnTo>
                  <a:pt x="183966" y="273406"/>
                </a:lnTo>
                <a:lnTo>
                  <a:pt x="205397" y="273406"/>
                </a:lnTo>
                <a:lnTo>
                  <a:pt x="212540" y="128180"/>
                </a:lnTo>
                <a:close/>
                <a:moveTo>
                  <a:pt x="194685" y="0"/>
                </a:moveTo>
                <a:lnTo>
                  <a:pt x="389369" y="388302"/>
                </a:lnTo>
                <a:lnTo>
                  <a:pt x="0" y="388302"/>
                </a:lnTo>
                <a:close/>
              </a:path>
            </a:pathLst>
          </a:custGeom>
          <a:solidFill>
            <a:srgbClr val="D741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84" name="Straight Arrow Connector 283">
            <a:extLst>
              <a:ext uri="{FF2B5EF4-FFF2-40B4-BE49-F238E27FC236}">
                <a16:creationId xmlns:a16="http://schemas.microsoft.com/office/drawing/2014/main" id="{EE592A27-3726-4195-9575-955228875E6F}"/>
              </a:ext>
              <a:ext uri="{C183D7F6-B498-43B3-948B-1728B52AA6E4}">
                <adec:decorative xmlns:adec="http://schemas.microsoft.com/office/drawing/2017/decorative" val="1"/>
              </a:ext>
            </a:extLst>
          </p:cNvPr>
          <p:cNvCxnSpPr>
            <a:cxnSpLocks/>
          </p:cNvCxnSpPr>
          <p:nvPr/>
        </p:nvCxnSpPr>
        <p:spPr>
          <a:xfrm flipH="1">
            <a:off x="6632936" y="3657958"/>
            <a:ext cx="537447" cy="0"/>
          </a:xfrm>
          <a:prstGeom prst="straightConnector1">
            <a:avLst/>
          </a:prstGeom>
          <a:ln w="28575">
            <a:solidFill>
              <a:srgbClr val="D83B01"/>
            </a:solidFill>
            <a:prstDash val="sysDash"/>
            <a:headEnd type="none" w="med" len="sm"/>
            <a:tailEnd type="arrow" w="med"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25AC157-B73A-4085-BCFF-B32F19A00D02}"/>
              </a:ext>
            </a:extLst>
          </p:cNvPr>
          <p:cNvGrpSpPr/>
          <p:nvPr/>
        </p:nvGrpSpPr>
        <p:grpSpPr>
          <a:xfrm>
            <a:off x="1674084" y="5481833"/>
            <a:ext cx="2222376" cy="427742"/>
            <a:chOff x="1674084" y="5481833"/>
            <a:chExt cx="2222376" cy="427742"/>
          </a:xfrm>
        </p:grpSpPr>
        <p:sp>
          <p:nvSpPr>
            <p:cNvPr id="155" name="Freeform: Shape 154">
              <a:extLst>
                <a:ext uri="{FF2B5EF4-FFF2-40B4-BE49-F238E27FC236}">
                  <a16:creationId xmlns:a16="http://schemas.microsoft.com/office/drawing/2014/main" id="{EA11CBC9-BFE0-4F02-9F65-05CB5E9F5C1A}"/>
                </a:ext>
                <a:ext uri="{C183D7F6-B498-43B3-948B-1728B52AA6E4}">
                  <adec:decorative xmlns:adec="http://schemas.microsoft.com/office/drawing/2017/decorative" val="1"/>
                </a:ext>
              </a:extLst>
            </p:cNvPr>
            <p:cNvSpPr/>
            <p:nvPr/>
          </p:nvSpPr>
          <p:spPr bwMode="auto">
            <a:xfrm flipH="1">
              <a:off x="1773197" y="5568477"/>
              <a:ext cx="273794" cy="234682"/>
            </a:xfrm>
            <a:custGeom>
              <a:avLst/>
              <a:gdLst>
                <a:gd name="connsiteX0" fmla="*/ 194687 w 389369"/>
                <a:gd name="connsiteY0" fmla="*/ 311743 h 388302"/>
                <a:gd name="connsiteX1" fmla="*/ 176828 w 389369"/>
                <a:gd name="connsiteY1" fmla="*/ 330031 h 388302"/>
                <a:gd name="connsiteX2" fmla="*/ 194687 w 389369"/>
                <a:gd name="connsiteY2" fmla="*/ 348319 h 388302"/>
                <a:gd name="connsiteX3" fmla="*/ 212546 w 389369"/>
                <a:gd name="connsiteY3" fmla="*/ 330031 h 388302"/>
                <a:gd name="connsiteX4" fmla="*/ 194687 w 389369"/>
                <a:gd name="connsiteY4" fmla="*/ 311743 h 388302"/>
                <a:gd name="connsiteX5" fmla="*/ 176822 w 389369"/>
                <a:gd name="connsiteY5" fmla="*/ 128180 h 388302"/>
                <a:gd name="connsiteX6" fmla="*/ 183966 w 389369"/>
                <a:gd name="connsiteY6" fmla="*/ 273406 h 388302"/>
                <a:gd name="connsiteX7" fmla="*/ 205397 w 389369"/>
                <a:gd name="connsiteY7" fmla="*/ 273406 h 388302"/>
                <a:gd name="connsiteX8" fmla="*/ 212540 w 389369"/>
                <a:gd name="connsiteY8" fmla="*/ 128180 h 388302"/>
                <a:gd name="connsiteX9" fmla="*/ 194685 w 389369"/>
                <a:gd name="connsiteY9" fmla="*/ 0 h 388302"/>
                <a:gd name="connsiteX10" fmla="*/ 389369 w 389369"/>
                <a:gd name="connsiteY10" fmla="*/ 388302 h 388302"/>
                <a:gd name="connsiteX11" fmla="*/ 0 w 389369"/>
                <a:gd name="connsiteY11" fmla="*/ 388302 h 38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369" h="388302">
                  <a:moveTo>
                    <a:pt x="194687" y="311743"/>
                  </a:moveTo>
                  <a:cubicBezTo>
                    <a:pt x="184824" y="311743"/>
                    <a:pt x="176828" y="319931"/>
                    <a:pt x="176828" y="330031"/>
                  </a:cubicBezTo>
                  <a:cubicBezTo>
                    <a:pt x="176828" y="340131"/>
                    <a:pt x="184824" y="348319"/>
                    <a:pt x="194687" y="348319"/>
                  </a:cubicBezTo>
                  <a:cubicBezTo>
                    <a:pt x="204550" y="348319"/>
                    <a:pt x="212546" y="340131"/>
                    <a:pt x="212546" y="330031"/>
                  </a:cubicBezTo>
                  <a:cubicBezTo>
                    <a:pt x="212546" y="319931"/>
                    <a:pt x="204550" y="311743"/>
                    <a:pt x="194687" y="311743"/>
                  </a:cubicBezTo>
                  <a:close/>
                  <a:moveTo>
                    <a:pt x="176822" y="128180"/>
                  </a:moveTo>
                  <a:lnTo>
                    <a:pt x="183966" y="273406"/>
                  </a:lnTo>
                  <a:lnTo>
                    <a:pt x="205397" y="273406"/>
                  </a:lnTo>
                  <a:lnTo>
                    <a:pt x="212540" y="128180"/>
                  </a:lnTo>
                  <a:close/>
                  <a:moveTo>
                    <a:pt x="194685" y="0"/>
                  </a:moveTo>
                  <a:lnTo>
                    <a:pt x="389369" y="388302"/>
                  </a:lnTo>
                  <a:lnTo>
                    <a:pt x="0" y="388302"/>
                  </a:lnTo>
                  <a:close/>
                </a:path>
              </a:pathLst>
            </a:custGeom>
            <a:solidFill>
              <a:srgbClr val="D741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ectangle 156">
              <a:extLst>
                <a:ext uri="{FF2B5EF4-FFF2-40B4-BE49-F238E27FC236}">
                  <a16:creationId xmlns:a16="http://schemas.microsoft.com/office/drawing/2014/main" id="{1910AA7A-983D-408A-9690-1FAD12C6DC4B}"/>
                </a:ext>
              </a:extLst>
            </p:cNvPr>
            <p:cNvSpPr/>
            <p:nvPr/>
          </p:nvSpPr>
          <p:spPr bwMode="auto">
            <a:xfrm>
              <a:off x="1674084" y="5481833"/>
              <a:ext cx="2222376" cy="427742"/>
            </a:xfrm>
            <a:prstGeom prst="rect">
              <a:avLst/>
            </a:prstGeom>
            <a:noFill/>
            <a:ln w="2222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8" name="!! User">
              <a:extLst>
                <a:ext uri="{FF2B5EF4-FFF2-40B4-BE49-F238E27FC236}">
                  <a16:creationId xmlns:a16="http://schemas.microsoft.com/office/drawing/2014/main" id="{0253D71A-322E-4115-9F97-EADFAB2D4C12}"/>
                </a:ext>
                <a:ext uri="{C183D7F6-B498-43B3-948B-1728B52AA6E4}">
                  <adec:decorative xmlns:adec="http://schemas.microsoft.com/office/drawing/2017/decorative" val="1"/>
                </a:ext>
              </a:extLst>
            </p:cNvPr>
            <p:cNvSpPr txBox="1"/>
            <p:nvPr/>
          </p:nvSpPr>
          <p:spPr>
            <a:xfrm>
              <a:off x="2081164" y="5568477"/>
              <a:ext cx="1803046" cy="276999"/>
            </a:xfrm>
            <a:prstGeom prst="rect">
              <a:avLst/>
            </a:prstGeom>
            <a:noFill/>
          </p:spPr>
          <p:txBody>
            <a:bodyPr wrap="square" lIns="45720" rIns="45720" rtlCol="0">
              <a:spAutoFit/>
            </a:bodyPr>
            <a:lstStyle>
              <a:defPPr>
                <a:defRPr lang="en-US"/>
              </a:defPPr>
              <a:lvl1pPr marR="0" lvl="0" indent="0" algn="ctr" fontAlgn="auto">
                <a:lnSpc>
                  <a:spcPct val="100000"/>
                </a:lnSpc>
                <a:spcBef>
                  <a:spcPts val="0"/>
                </a:spcBef>
                <a:spcAft>
                  <a:spcPts val="0"/>
                </a:spcAft>
                <a:buClrTx/>
                <a:buSzTx/>
                <a:buFontTx/>
                <a:buNone/>
                <a:tabLst/>
                <a:defRPr kumimoji="0" sz="1200" i="0" u="none" strike="noStrike" cap="none" spc="0" normalizeH="0" baseline="0">
                  <a:ln>
                    <a:noFill/>
                  </a:ln>
                  <a:solidFill>
                    <a:prstClr val="black"/>
                  </a:solidFill>
                  <a:effectLst/>
                  <a:uLnTx/>
                  <a:uFillTx/>
                  <a:latin typeface="+mj-lt"/>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Potential Attack Surface</a:t>
              </a:r>
            </a:p>
          </p:txBody>
        </p:sp>
      </p:grpSp>
    </p:spTree>
    <p:extLst>
      <p:ext uri="{BB962C8B-B14F-4D97-AF65-F5344CB8AC3E}">
        <p14:creationId xmlns:p14="http://schemas.microsoft.com/office/powerpoint/2010/main" val="3551811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8" fill="hold" nodeType="withEffect">
                                  <p:stCondLst>
                                    <p:cond delay="250"/>
                                  </p:stCondLst>
                                  <p:childTnLst>
                                    <p:set>
                                      <p:cBhvr>
                                        <p:cTn id="9" dur="1" fill="hold">
                                          <p:stCondLst>
                                            <p:cond delay="0"/>
                                          </p:stCondLst>
                                        </p:cTn>
                                        <p:tgtEl>
                                          <p:spTgt spid="285"/>
                                        </p:tgtEl>
                                        <p:attrNameLst>
                                          <p:attrName>style.visibility</p:attrName>
                                        </p:attrNameLst>
                                      </p:cBhvr>
                                      <p:to>
                                        <p:strVal val="visible"/>
                                      </p:to>
                                    </p:set>
                                    <p:animEffect transition="in" filter="wipe(left)">
                                      <p:cBhvr>
                                        <p:cTn id="10" dur="750"/>
                                        <p:tgtEl>
                                          <p:spTgt spid="285"/>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wipe(left)">
                                      <p:cBhvr>
                                        <p:cTn id="14" dur="500"/>
                                        <p:tgtEl>
                                          <p:spTgt spid="104"/>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22" presetClass="entr" presetSubtype="8" fill="hold" nodeType="withEffect">
                                  <p:stCondLst>
                                    <p:cond delay="250"/>
                                  </p:stCondLst>
                                  <p:childTnLst>
                                    <p:set>
                                      <p:cBhvr>
                                        <p:cTn id="20" dur="1" fill="hold">
                                          <p:stCondLst>
                                            <p:cond delay="0"/>
                                          </p:stCondLst>
                                        </p:cTn>
                                        <p:tgtEl>
                                          <p:spTgt spid="224"/>
                                        </p:tgtEl>
                                        <p:attrNameLst>
                                          <p:attrName>style.visibility</p:attrName>
                                        </p:attrNameLst>
                                      </p:cBhvr>
                                      <p:to>
                                        <p:strVal val="visible"/>
                                      </p:to>
                                    </p:set>
                                    <p:animEffect transition="in" filter="wipe(left)">
                                      <p:cBhvr>
                                        <p:cTn id="21" dur="750"/>
                                        <p:tgtEl>
                                          <p:spTgt spid="224"/>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22" presetClass="entr" presetSubtype="8" fill="hold" nodeType="withEffect">
                                  <p:stCondLst>
                                    <p:cond delay="0"/>
                                  </p:stCondLst>
                                  <p:childTnLst>
                                    <p:set>
                                      <p:cBhvr>
                                        <p:cTn id="32" dur="1" fill="hold">
                                          <p:stCondLst>
                                            <p:cond delay="0"/>
                                          </p:stCondLst>
                                        </p:cTn>
                                        <p:tgtEl>
                                          <p:spTgt spid="180"/>
                                        </p:tgtEl>
                                        <p:attrNameLst>
                                          <p:attrName>style.visibility</p:attrName>
                                        </p:attrNameLst>
                                      </p:cBhvr>
                                      <p:to>
                                        <p:strVal val="visible"/>
                                      </p:to>
                                    </p:set>
                                    <p:animEffect transition="in" filter="wipe(left)">
                                      <p:cBhvr>
                                        <p:cTn id="33" dur="500"/>
                                        <p:tgtEl>
                                          <p:spTgt spid="180"/>
                                        </p:tgtEl>
                                      </p:cBhvr>
                                    </p:animEffect>
                                  </p:childTnLst>
                                </p:cTn>
                              </p:par>
                              <p:par>
                                <p:cTn id="34" presetID="22" presetClass="entr" presetSubtype="8" fill="hold" nodeType="withEffect">
                                  <p:stCondLst>
                                    <p:cond delay="0"/>
                                  </p:stCondLst>
                                  <p:childTnLst>
                                    <p:set>
                                      <p:cBhvr>
                                        <p:cTn id="35" dur="1" fill="hold">
                                          <p:stCondLst>
                                            <p:cond delay="0"/>
                                          </p:stCondLst>
                                        </p:cTn>
                                        <p:tgtEl>
                                          <p:spTgt spid="181"/>
                                        </p:tgtEl>
                                        <p:attrNameLst>
                                          <p:attrName>style.visibility</p:attrName>
                                        </p:attrNameLst>
                                      </p:cBhvr>
                                      <p:to>
                                        <p:strVal val="visible"/>
                                      </p:to>
                                    </p:set>
                                    <p:animEffect transition="in" filter="wipe(left)">
                                      <p:cBhvr>
                                        <p:cTn id="36" dur="500"/>
                                        <p:tgtEl>
                                          <p:spTgt spid="181"/>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22" presetClass="entr" presetSubtype="4" fill="hold" nodeType="withEffect">
                                  <p:stCondLst>
                                    <p:cond delay="0"/>
                                  </p:stCondLst>
                                  <p:childTnLst>
                                    <p:set>
                                      <p:cBhvr>
                                        <p:cTn id="42" dur="1" fill="hold">
                                          <p:stCondLst>
                                            <p:cond delay="0"/>
                                          </p:stCondLst>
                                        </p:cTn>
                                        <p:tgtEl>
                                          <p:spTgt spid="164"/>
                                        </p:tgtEl>
                                        <p:attrNameLst>
                                          <p:attrName>style.visibility</p:attrName>
                                        </p:attrNameLst>
                                      </p:cBhvr>
                                      <p:to>
                                        <p:strVal val="visible"/>
                                      </p:to>
                                    </p:set>
                                    <p:animEffect transition="in" filter="wipe(down)">
                                      <p:cBhvr>
                                        <p:cTn id="43" dur="500"/>
                                        <p:tgtEl>
                                          <p:spTgt spid="16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par>
                                <p:cTn id="56" presetID="22" presetClass="entr" presetSubtype="4" fill="hold" nodeType="withEffect">
                                  <p:stCondLst>
                                    <p:cond delay="0"/>
                                  </p:stCondLst>
                                  <p:childTnLst>
                                    <p:set>
                                      <p:cBhvr>
                                        <p:cTn id="57" dur="1" fill="hold">
                                          <p:stCondLst>
                                            <p:cond delay="0"/>
                                          </p:stCondLst>
                                        </p:cTn>
                                        <p:tgtEl>
                                          <p:spTgt spid="273"/>
                                        </p:tgtEl>
                                        <p:attrNameLst>
                                          <p:attrName>style.visibility</p:attrName>
                                        </p:attrNameLst>
                                      </p:cBhvr>
                                      <p:to>
                                        <p:strVal val="visible"/>
                                      </p:to>
                                    </p:set>
                                    <p:animEffect transition="in" filter="wipe(down)">
                                      <p:cBhvr>
                                        <p:cTn id="58" dur="500"/>
                                        <p:tgtEl>
                                          <p:spTgt spid="273"/>
                                        </p:tgtEl>
                                      </p:cBhvr>
                                    </p:animEffect>
                                  </p:childTnLst>
                                </p:cTn>
                              </p:par>
                              <p:par>
                                <p:cTn id="59" presetID="22" presetClass="entr" presetSubtype="1" fill="hold" nodeType="withEffect">
                                  <p:stCondLst>
                                    <p:cond delay="0"/>
                                  </p:stCondLst>
                                  <p:childTnLst>
                                    <p:set>
                                      <p:cBhvr>
                                        <p:cTn id="60" dur="1" fill="hold">
                                          <p:stCondLst>
                                            <p:cond delay="0"/>
                                          </p:stCondLst>
                                        </p:cTn>
                                        <p:tgtEl>
                                          <p:spTgt spid="272"/>
                                        </p:tgtEl>
                                        <p:attrNameLst>
                                          <p:attrName>style.visibility</p:attrName>
                                        </p:attrNameLst>
                                      </p:cBhvr>
                                      <p:to>
                                        <p:strVal val="visible"/>
                                      </p:to>
                                    </p:set>
                                    <p:animEffect transition="in" filter="wipe(up)">
                                      <p:cBhvr>
                                        <p:cTn id="61" dur="500"/>
                                        <p:tgtEl>
                                          <p:spTgt spid="27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83"/>
                                        </p:tgtEl>
                                        <p:attrNameLst>
                                          <p:attrName>style.visibility</p:attrName>
                                        </p:attrNameLst>
                                      </p:cBhvr>
                                      <p:to>
                                        <p:strVal val="visible"/>
                                      </p:to>
                                    </p:set>
                                    <p:animEffect transition="in" filter="fade">
                                      <p:cBhvr>
                                        <p:cTn id="64" dur="500"/>
                                        <p:tgtEl>
                                          <p:spTgt spid="28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9"/>
                                        </p:tgtEl>
                                        <p:attrNameLst>
                                          <p:attrName>style.visibility</p:attrName>
                                        </p:attrNameLst>
                                      </p:cBhvr>
                                      <p:to>
                                        <p:strVal val="visible"/>
                                      </p:to>
                                    </p:set>
                                    <p:animEffect transition="in" filter="fade">
                                      <p:cBhvr>
                                        <p:cTn id="67" dur="500"/>
                                        <p:tgtEl>
                                          <p:spTgt spid="279"/>
                                        </p:tgtEl>
                                      </p:cBhvr>
                                    </p:animEffect>
                                  </p:childTnLst>
                                </p:cTn>
                              </p:par>
                              <p:par>
                                <p:cTn id="68" presetID="22" presetClass="entr" presetSubtype="8" fill="hold" nodeType="withEffect">
                                  <p:stCondLst>
                                    <p:cond delay="0"/>
                                  </p:stCondLst>
                                  <p:childTnLst>
                                    <p:set>
                                      <p:cBhvr>
                                        <p:cTn id="69" dur="1" fill="hold">
                                          <p:stCondLst>
                                            <p:cond delay="0"/>
                                          </p:stCondLst>
                                        </p:cTn>
                                        <p:tgtEl>
                                          <p:spTgt spid="280"/>
                                        </p:tgtEl>
                                        <p:attrNameLst>
                                          <p:attrName>style.visibility</p:attrName>
                                        </p:attrNameLst>
                                      </p:cBhvr>
                                      <p:to>
                                        <p:strVal val="visible"/>
                                      </p:to>
                                    </p:set>
                                    <p:animEffect transition="in" filter="wipe(left)">
                                      <p:cBhvr>
                                        <p:cTn id="70" dur="500"/>
                                        <p:tgtEl>
                                          <p:spTgt spid="280"/>
                                        </p:tgtEl>
                                      </p:cBhvr>
                                    </p:animEffect>
                                  </p:childTnLst>
                                </p:cTn>
                              </p:par>
                              <p:par>
                                <p:cTn id="71" presetID="22" presetClass="entr" presetSubtype="2" fill="hold" nodeType="withEffect">
                                  <p:stCondLst>
                                    <p:cond delay="0"/>
                                  </p:stCondLst>
                                  <p:childTnLst>
                                    <p:set>
                                      <p:cBhvr>
                                        <p:cTn id="72" dur="1" fill="hold">
                                          <p:stCondLst>
                                            <p:cond delay="0"/>
                                          </p:stCondLst>
                                        </p:cTn>
                                        <p:tgtEl>
                                          <p:spTgt spid="284"/>
                                        </p:tgtEl>
                                        <p:attrNameLst>
                                          <p:attrName>style.visibility</p:attrName>
                                        </p:attrNameLst>
                                      </p:cBhvr>
                                      <p:to>
                                        <p:strVal val="visible"/>
                                      </p:to>
                                    </p:set>
                                    <p:animEffect transition="in" filter="wipe(right)">
                                      <p:cBhvr>
                                        <p:cTn id="73"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animBg="1"/>
      <p:bldP spid="2" grpId="0"/>
      <p:bldP spid="5" grpId="0"/>
      <p:bldP spid="104" grpId="0" animBg="1"/>
      <p:bldP spid="52" grpId="0" animBg="1"/>
      <p:bldP spid="53" grpId="0" animBg="1"/>
      <p:bldP spid="279" grpId="0" animBg="1"/>
      <p:bldP spid="28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B95ACE72-F262-44CE-8388-E022711A08E9}"/>
              </a:ext>
            </a:extLst>
          </p:cNvPr>
          <p:cNvSpPr>
            <a:spLocks noGrp="1"/>
          </p:cNvSpPr>
          <p:nvPr>
            <p:ph type="title"/>
          </p:nvPr>
        </p:nvSpPr>
        <p:spPr>
          <a:xfrm>
            <a:off x="588263" y="457200"/>
            <a:ext cx="11018520" cy="861774"/>
          </a:xfrm>
        </p:spPr>
        <p:txBody>
          <a:bodyPr/>
          <a:lstStyle/>
          <a:p>
            <a:r>
              <a:rPr lang="en-US"/>
              <a:t>Limit and protect pathways to privileged access</a:t>
            </a:r>
            <a:br>
              <a:rPr lang="en-US"/>
            </a:br>
            <a:r>
              <a:rPr lang="en-US" sz="2000">
                <a:latin typeface="+mn-lt"/>
              </a:rPr>
              <a:t>Prevention and rapid response</a:t>
            </a:r>
          </a:p>
        </p:txBody>
      </p:sp>
      <p:cxnSp>
        <p:nvCxnSpPr>
          <p:cNvPr id="331" name="Straight Connector 330">
            <a:extLst>
              <a:ext uri="{FF2B5EF4-FFF2-40B4-BE49-F238E27FC236}">
                <a16:creationId xmlns:a16="http://schemas.microsoft.com/office/drawing/2014/main" id="{EDAA32E7-3BEB-414A-8367-E7C28366134F}"/>
              </a:ext>
              <a:ext uri="{C183D7F6-B498-43B3-948B-1728B52AA6E4}">
                <adec:decorative xmlns:adec="http://schemas.microsoft.com/office/drawing/2017/decorative" val="1"/>
              </a:ext>
            </a:extLst>
          </p:cNvPr>
          <p:cNvCxnSpPr>
            <a:cxnSpLocks/>
            <a:stCxn id="343" idx="0"/>
            <a:endCxn id="382" idx="1"/>
          </p:cNvCxnSpPr>
          <p:nvPr/>
        </p:nvCxnSpPr>
        <p:spPr>
          <a:xfrm flipV="1">
            <a:off x="4416157" y="2579015"/>
            <a:ext cx="1032659" cy="860912"/>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6FB90293-1807-434E-B3BF-A039896F4362}"/>
              </a:ext>
              <a:ext uri="{C183D7F6-B498-43B3-948B-1728B52AA6E4}">
                <adec:decorative xmlns:adec="http://schemas.microsoft.com/office/drawing/2017/decorative" val="1"/>
              </a:ext>
            </a:extLst>
          </p:cNvPr>
          <p:cNvCxnSpPr>
            <a:cxnSpLocks/>
            <a:stCxn id="334" idx="2"/>
            <a:endCxn id="446" idx="1"/>
          </p:cNvCxnSpPr>
          <p:nvPr/>
        </p:nvCxnSpPr>
        <p:spPr>
          <a:xfrm>
            <a:off x="4424511" y="4065421"/>
            <a:ext cx="1024305" cy="609471"/>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nvGrpSpPr>
          <p:cNvPr id="333" name="Group 332">
            <a:extLst>
              <a:ext uri="{FF2B5EF4-FFF2-40B4-BE49-F238E27FC236}">
                <a16:creationId xmlns:a16="http://schemas.microsoft.com/office/drawing/2014/main" id="{9DAD9872-30C1-4295-9DEA-17C705E63E76}"/>
              </a:ext>
              <a:ext uri="{C183D7F6-B498-43B3-948B-1728B52AA6E4}">
                <adec:decorative xmlns:adec="http://schemas.microsoft.com/office/drawing/2017/decorative" val="1"/>
              </a:ext>
            </a:extLst>
          </p:cNvPr>
          <p:cNvGrpSpPr/>
          <p:nvPr/>
        </p:nvGrpSpPr>
        <p:grpSpPr>
          <a:xfrm>
            <a:off x="3765422" y="3407104"/>
            <a:ext cx="1318178" cy="658317"/>
            <a:chOff x="3464345" y="3278791"/>
            <a:chExt cx="1318178" cy="658317"/>
          </a:xfrm>
        </p:grpSpPr>
        <p:sp>
          <p:nvSpPr>
            <p:cNvPr id="334" name="Rectangle: Rounded Corners 333">
              <a:extLst>
                <a:ext uri="{FF2B5EF4-FFF2-40B4-BE49-F238E27FC236}">
                  <a16:creationId xmlns:a16="http://schemas.microsoft.com/office/drawing/2014/main" id="{EEE29E3E-38DF-4CE9-9F86-8B5B6F3DF8CF}"/>
                </a:ext>
              </a:extLst>
            </p:cNvPr>
            <p:cNvSpPr/>
            <p:nvPr/>
          </p:nvSpPr>
          <p:spPr>
            <a:xfrm>
              <a:off x="3464345" y="3278791"/>
              <a:ext cx="1318178" cy="658317"/>
            </a:xfrm>
            <a:prstGeom prst="roundRect">
              <a:avLst>
                <a:gd name="adj" fmla="val 0"/>
              </a:avLst>
            </a:prstGeom>
            <a:solidFill>
              <a:schemeClr val="bg1"/>
            </a:solidFill>
            <a:ln w="12700">
              <a:solidFill>
                <a:srgbClr val="A5A5A5"/>
              </a:solidFill>
            </a:ln>
          </p:spPr>
          <p:style>
            <a:lnRef idx="2">
              <a:schemeClr val="dk1"/>
            </a:lnRef>
            <a:fillRef idx="1">
              <a:schemeClr val="lt1"/>
            </a:fillRef>
            <a:effectRef idx="0">
              <a:schemeClr val="dk1"/>
            </a:effectRef>
            <a:fontRef idx="minor">
              <a:schemeClr val="dk1"/>
            </a:fontRef>
          </p:style>
          <p:txBody>
            <a:bodyPr lIns="0" rIns="0" bIns="9144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Identity Systems</a:t>
              </a:r>
            </a:p>
          </p:txBody>
        </p:sp>
        <p:grpSp>
          <p:nvGrpSpPr>
            <p:cNvPr id="335" name="Group 334">
              <a:extLst>
                <a:ext uri="{FF2B5EF4-FFF2-40B4-BE49-F238E27FC236}">
                  <a16:creationId xmlns:a16="http://schemas.microsoft.com/office/drawing/2014/main" id="{1AB289A6-DDCE-4E84-B554-F95B49CECB48}"/>
                </a:ext>
              </a:extLst>
            </p:cNvPr>
            <p:cNvGrpSpPr/>
            <p:nvPr/>
          </p:nvGrpSpPr>
          <p:grpSpPr>
            <a:xfrm>
              <a:off x="3665286" y="3311614"/>
              <a:ext cx="930971" cy="319258"/>
              <a:chOff x="3888860" y="3220309"/>
              <a:chExt cx="930971" cy="319258"/>
            </a:xfrm>
          </p:grpSpPr>
          <p:grpSp>
            <p:nvGrpSpPr>
              <p:cNvPr id="336" name="Group 335">
                <a:extLst>
                  <a:ext uri="{FF2B5EF4-FFF2-40B4-BE49-F238E27FC236}">
                    <a16:creationId xmlns:a16="http://schemas.microsoft.com/office/drawing/2014/main" id="{6E309D87-506C-48D6-989B-7499A679745B}"/>
                  </a:ext>
                </a:extLst>
              </p:cNvPr>
              <p:cNvGrpSpPr/>
              <p:nvPr/>
            </p:nvGrpSpPr>
            <p:grpSpPr>
              <a:xfrm>
                <a:off x="3888860" y="3220309"/>
                <a:ext cx="640021" cy="319258"/>
                <a:chOff x="10021470" y="2244326"/>
                <a:chExt cx="640021" cy="319258"/>
              </a:xfrm>
            </p:grpSpPr>
            <p:grpSp>
              <p:nvGrpSpPr>
                <p:cNvPr id="341" name="Group 340">
                  <a:extLst>
                    <a:ext uri="{FF2B5EF4-FFF2-40B4-BE49-F238E27FC236}">
                      <a16:creationId xmlns:a16="http://schemas.microsoft.com/office/drawing/2014/main" id="{CBE95CD0-E206-4DB9-91A5-AC080369C257}"/>
                    </a:ext>
                  </a:extLst>
                </p:cNvPr>
                <p:cNvGrpSpPr/>
                <p:nvPr/>
              </p:nvGrpSpPr>
              <p:grpSpPr>
                <a:xfrm>
                  <a:off x="10331848" y="2244326"/>
                  <a:ext cx="329643" cy="281472"/>
                  <a:chOff x="10331848" y="2244326"/>
                  <a:chExt cx="329643" cy="281472"/>
                </a:xfrm>
              </p:grpSpPr>
              <p:pic>
                <p:nvPicPr>
                  <p:cNvPr id="343" name="Picture 342">
                    <a:extLst>
                      <a:ext uri="{FF2B5EF4-FFF2-40B4-BE49-F238E27FC236}">
                        <a16:creationId xmlns:a16="http://schemas.microsoft.com/office/drawing/2014/main" id="{34DCB708-4728-4D0E-9325-A2399077FD2A}"/>
                      </a:ext>
                    </a:extLst>
                  </p:cNvPr>
                  <p:cNvPicPr>
                    <a:picLocks noChangeAspect="1"/>
                  </p:cNvPicPr>
                  <p:nvPr/>
                </p:nvPicPr>
                <p:blipFill>
                  <a:blip r:embed="rId3">
                    <a:biLevel thresh="25000"/>
                  </a:blip>
                  <a:stretch>
                    <a:fillRect/>
                  </a:stretch>
                </p:blipFill>
                <p:spPr>
                  <a:xfrm>
                    <a:off x="10331848" y="2244326"/>
                    <a:ext cx="278831" cy="278832"/>
                  </a:xfrm>
                  <a:prstGeom prst="rect">
                    <a:avLst/>
                  </a:prstGeom>
                </p:spPr>
              </p:pic>
              <p:pic>
                <p:nvPicPr>
                  <p:cNvPr id="344" name="Picture 343">
                    <a:extLst>
                      <a:ext uri="{FF2B5EF4-FFF2-40B4-BE49-F238E27FC236}">
                        <a16:creationId xmlns:a16="http://schemas.microsoft.com/office/drawing/2014/main" id="{576D845A-365F-4C5E-9F39-50CF842FA7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86709" y="2343901"/>
                    <a:ext cx="274782" cy="181897"/>
                  </a:xfrm>
                  <a:prstGeom prst="rect">
                    <a:avLst/>
                  </a:prstGeom>
                </p:spPr>
              </p:pic>
            </p:grpSp>
            <p:pic>
              <p:nvPicPr>
                <p:cNvPr id="342" name="Graphic 341">
                  <a:extLst>
                    <a:ext uri="{FF2B5EF4-FFF2-40B4-BE49-F238E27FC236}">
                      <a16:creationId xmlns:a16="http://schemas.microsoft.com/office/drawing/2014/main" id="{CD60A965-D8DE-4251-85E1-E46BD14103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21470" y="2306114"/>
                  <a:ext cx="257470" cy="257470"/>
                </a:xfrm>
                <a:prstGeom prst="rect">
                  <a:avLst/>
                </a:prstGeom>
              </p:spPr>
            </p:pic>
          </p:grpSp>
          <p:grpSp>
            <p:nvGrpSpPr>
              <p:cNvPr id="337" name="Group 336">
                <a:extLst>
                  <a:ext uri="{FF2B5EF4-FFF2-40B4-BE49-F238E27FC236}">
                    <a16:creationId xmlns:a16="http://schemas.microsoft.com/office/drawing/2014/main" id="{4EC5AF8D-82EE-4C45-875D-FBA387BA7EE4}"/>
                  </a:ext>
                </a:extLst>
              </p:cNvPr>
              <p:cNvGrpSpPr/>
              <p:nvPr/>
            </p:nvGrpSpPr>
            <p:grpSpPr>
              <a:xfrm>
                <a:off x="4640303" y="3392544"/>
                <a:ext cx="179528" cy="36576"/>
                <a:chOff x="6822686" y="2966997"/>
                <a:chExt cx="179528" cy="36576"/>
              </a:xfrm>
            </p:grpSpPr>
            <p:sp>
              <p:nvSpPr>
                <p:cNvPr id="338" name="Oval 337">
                  <a:extLst>
                    <a:ext uri="{FF2B5EF4-FFF2-40B4-BE49-F238E27FC236}">
                      <a16:creationId xmlns:a16="http://schemas.microsoft.com/office/drawing/2014/main" id="{0044EE77-3912-4BC0-9300-5E056069690A}"/>
                    </a:ext>
                  </a:extLst>
                </p:cNvPr>
                <p:cNvSpPr/>
                <p:nvPr/>
              </p:nvSpPr>
              <p:spPr bwMode="auto">
                <a:xfrm>
                  <a:off x="6822686" y="2966997"/>
                  <a:ext cx="36576" cy="3657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9" name="Oval 338">
                  <a:extLst>
                    <a:ext uri="{FF2B5EF4-FFF2-40B4-BE49-F238E27FC236}">
                      <a16:creationId xmlns:a16="http://schemas.microsoft.com/office/drawing/2014/main" id="{DCFF59E7-B73D-4E76-A73A-75B7BF41A065}"/>
                    </a:ext>
                  </a:extLst>
                </p:cNvPr>
                <p:cNvSpPr/>
                <p:nvPr/>
              </p:nvSpPr>
              <p:spPr bwMode="auto">
                <a:xfrm>
                  <a:off x="6894162" y="2966997"/>
                  <a:ext cx="36576" cy="3657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Oval 339">
                  <a:extLst>
                    <a:ext uri="{FF2B5EF4-FFF2-40B4-BE49-F238E27FC236}">
                      <a16:creationId xmlns:a16="http://schemas.microsoft.com/office/drawing/2014/main" id="{91DCC733-7AB2-405A-B8BF-98233A2138C3}"/>
                    </a:ext>
                  </a:extLst>
                </p:cNvPr>
                <p:cNvSpPr/>
                <p:nvPr/>
              </p:nvSpPr>
              <p:spPr bwMode="auto">
                <a:xfrm>
                  <a:off x="6965638" y="2966997"/>
                  <a:ext cx="36576" cy="3657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345" name="Straight Connector 344">
            <a:extLst>
              <a:ext uri="{FF2B5EF4-FFF2-40B4-BE49-F238E27FC236}">
                <a16:creationId xmlns:a16="http://schemas.microsoft.com/office/drawing/2014/main" id="{07B9DC03-EAB9-4531-B8B1-6238EFFC3BDE}"/>
              </a:ext>
              <a:ext uri="{C183D7F6-B498-43B3-948B-1728B52AA6E4}">
                <adec:decorative xmlns:adec="http://schemas.microsoft.com/office/drawing/2017/decorative" val="1"/>
              </a:ext>
            </a:extLst>
          </p:cNvPr>
          <p:cNvCxnSpPr>
            <a:cxnSpLocks/>
            <a:stCxn id="446" idx="0"/>
          </p:cNvCxnSpPr>
          <p:nvPr/>
        </p:nvCxnSpPr>
        <p:spPr>
          <a:xfrm flipV="1">
            <a:off x="5698000" y="3245259"/>
            <a:ext cx="825545" cy="1275624"/>
          </a:xfrm>
          <a:prstGeom prst="line">
            <a:avLst/>
          </a:prstGeom>
          <a:ln w="28575">
            <a:gradFill>
              <a:gsLst>
                <a:gs pos="0">
                  <a:srgbClr val="0078D4"/>
                </a:gs>
                <a:gs pos="70000">
                  <a:srgbClr val="243A5E"/>
                </a:gs>
              </a:gsLst>
              <a:lin ang="5400000" scaled="1"/>
            </a:gra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6" name="TextBox 345">
            <a:extLst>
              <a:ext uri="{FF2B5EF4-FFF2-40B4-BE49-F238E27FC236}">
                <a16:creationId xmlns:a16="http://schemas.microsoft.com/office/drawing/2014/main" id="{5722D345-5388-491E-9B81-033AE2E407C7}"/>
              </a:ext>
              <a:ext uri="{C183D7F6-B498-43B3-948B-1728B52AA6E4}">
                <adec:decorative xmlns:adec="http://schemas.microsoft.com/office/drawing/2017/decorative" val="1"/>
              </a:ext>
            </a:extLst>
          </p:cNvPr>
          <p:cNvSpPr txBox="1"/>
          <p:nvPr/>
        </p:nvSpPr>
        <p:spPr>
          <a:xfrm rot="18174507">
            <a:off x="5564048" y="3635350"/>
            <a:ext cx="1072731" cy="4770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Authorized</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Elevation Paths</a:t>
            </a:r>
          </a:p>
        </p:txBody>
      </p:sp>
      <p:sp>
        <p:nvSpPr>
          <p:cNvPr id="347" name="Trapezoid 103">
            <a:extLst>
              <a:ext uri="{FF2B5EF4-FFF2-40B4-BE49-F238E27FC236}">
                <a16:creationId xmlns:a16="http://schemas.microsoft.com/office/drawing/2014/main" id="{D0A614FD-C8E9-4A71-AF97-A25A94F8FBE8}"/>
              </a:ext>
              <a:ext uri="{C183D7F6-B498-43B3-948B-1728B52AA6E4}">
                <adec:decorative xmlns:adec="http://schemas.microsoft.com/office/drawing/2017/decorative" val="1"/>
              </a:ext>
            </a:extLst>
          </p:cNvPr>
          <p:cNvSpPr/>
          <p:nvPr/>
        </p:nvSpPr>
        <p:spPr>
          <a:xfrm rot="5400000" flipV="1">
            <a:off x="7845039" y="2985295"/>
            <a:ext cx="2654896" cy="1170289"/>
          </a:xfrm>
          <a:custGeom>
            <a:avLst/>
            <a:gdLst>
              <a:gd name="connsiteX0" fmla="*/ 0 w 604169"/>
              <a:gd name="connsiteY0" fmla="*/ 906095 h 906095"/>
              <a:gd name="connsiteX1" fmla="*/ 151042 w 604169"/>
              <a:gd name="connsiteY1" fmla="*/ 0 h 906095"/>
              <a:gd name="connsiteX2" fmla="*/ 453127 w 604169"/>
              <a:gd name="connsiteY2" fmla="*/ 0 h 906095"/>
              <a:gd name="connsiteX3" fmla="*/ 604169 w 604169"/>
              <a:gd name="connsiteY3" fmla="*/ 906095 h 906095"/>
              <a:gd name="connsiteX4" fmla="*/ 0 w 604169"/>
              <a:gd name="connsiteY4" fmla="*/ 906095 h 906095"/>
              <a:gd name="connsiteX0" fmla="*/ 0 w 2411538"/>
              <a:gd name="connsiteY0" fmla="*/ 906095 h 906095"/>
              <a:gd name="connsiteX1" fmla="*/ 151042 w 2411538"/>
              <a:gd name="connsiteY1" fmla="*/ 0 h 906095"/>
              <a:gd name="connsiteX2" fmla="*/ 453127 w 2411538"/>
              <a:gd name="connsiteY2" fmla="*/ 0 h 906095"/>
              <a:gd name="connsiteX3" fmla="*/ 2411538 w 2411538"/>
              <a:gd name="connsiteY3" fmla="*/ 906095 h 906095"/>
              <a:gd name="connsiteX4" fmla="*/ 0 w 2411538"/>
              <a:gd name="connsiteY4" fmla="*/ 906095 h 906095"/>
              <a:gd name="connsiteX0" fmla="*/ 0 w 2411538"/>
              <a:gd name="connsiteY0" fmla="*/ 915618 h 915618"/>
              <a:gd name="connsiteX1" fmla="*/ 151042 w 2411538"/>
              <a:gd name="connsiteY1" fmla="*/ 9523 h 915618"/>
              <a:gd name="connsiteX2" fmla="*/ 343590 w 2411538"/>
              <a:gd name="connsiteY2" fmla="*/ 0 h 915618"/>
              <a:gd name="connsiteX3" fmla="*/ 2411538 w 2411538"/>
              <a:gd name="connsiteY3" fmla="*/ 915618 h 915618"/>
              <a:gd name="connsiteX4" fmla="*/ 0 w 2411538"/>
              <a:gd name="connsiteY4" fmla="*/ 915618 h 915618"/>
              <a:gd name="connsiteX0" fmla="*/ 0 w 2411538"/>
              <a:gd name="connsiteY0" fmla="*/ 906095 h 906095"/>
              <a:gd name="connsiteX1" fmla="*/ 151042 w 2411538"/>
              <a:gd name="connsiteY1" fmla="*/ 0 h 906095"/>
              <a:gd name="connsiteX2" fmla="*/ 412647 w 2411538"/>
              <a:gd name="connsiteY2" fmla="*/ 18415 h 906095"/>
              <a:gd name="connsiteX3" fmla="*/ 2411538 w 2411538"/>
              <a:gd name="connsiteY3" fmla="*/ 906095 h 906095"/>
              <a:gd name="connsiteX4" fmla="*/ 0 w 2411538"/>
              <a:gd name="connsiteY4" fmla="*/ 906095 h 906095"/>
              <a:gd name="connsiteX0" fmla="*/ 0 w 2411538"/>
              <a:gd name="connsiteY0" fmla="*/ 906095 h 906095"/>
              <a:gd name="connsiteX1" fmla="*/ 151042 w 2411538"/>
              <a:gd name="connsiteY1" fmla="*/ 0 h 906095"/>
              <a:gd name="connsiteX2" fmla="*/ 413837 w 2411538"/>
              <a:gd name="connsiteY2" fmla="*/ 1345 h 906095"/>
              <a:gd name="connsiteX3" fmla="*/ 2411538 w 2411538"/>
              <a:gd name="connsiteY3" fmla="*/ 906095 h 906095"/>
              <a:gd name="connsiteX4" fmla="*/ 0 w 2411538"/>
              <a:gd name="connsiteY4" fmla="*/ 906095 h 906095"/>
              <a:gd name="connsiteX0" fmla="*/ 0 w 2411538"/>
              <a:gd name="connsiteY0" fmla="*/ 907644 h 907644"/>
              <a:gd name="connsiteX1" fmla="*/ 162952 w 2411538"/>
              <a:gd name="connsiteY1" fmla="*/ 0 h 907644"/>
              <a:gd name="connsiteX2" fmla="*/ 413837 w 2411538"/>
              <a:gd name="connsiteY2" fmla="*/ 2894 h 907644"/>
              <a:gd name="connsiteX3" fmla="*/ 2411538 w 2411538"/>
              <a:gd name="connsiteY3" fmla="*/ 907644 h 907644"/>
              <a:gd name="connsiteX4" fmla="*/ 0 w 2411538"/>
              <a:gd name="connsiteY4" fmla="*/ 907644 h 907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538" h="907644">
                <a:moveTo>
                  <a:pt x="0" y="907644"/>
                </a:moveTo>
                <a:lnTo>
                  <a:pt x="162952" y="0"/>
                </a:lnTo>
                <a:lnTo>
                  <a:pt x="413837" y="2894"/>
                </a:lnTo>
                <a:lnTo>
                  <a:pt x="2411538" y="907644"/>
                </a:lnTo>
                <a:lnTo>
                  <a:pt x="0" y="907644"/>
                </a:lnTo>
                <a:close/>
              </a:path>
            </a:pathLst>
          </a:custGeom>
          <a:solidFill>
            <a:srgbClr val="243A5E">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 name="!! User">
            <a:extLst>
              <a:ext uri="{FF2B5EF4-FFF2-40B4-BE49-F238E27FC236}">
                <a16:creationId xmlns:a16="http://schemas.microsoft.com/office/drawing/2014/main" id="{59C62650-F2D4-4097-B8F5-9843A10435C2}"/>
              </a:ext>
              <a:ext uri="{C183D7F6-B498-43B3-948B-1728B52AA6E4}">
                <adec:decorative xmlns:adec="http://schemas.microsoft.com/office/drawing/2017/decorative" val="1"/>
              </a:ext>
            </a:extLst>
          </p:cNvPr>
          <p:cNvSpPr txBox="1"/>
          <p:nvPr/>
        </p:nvSpPr>
        <p:spPr>
          <a:xfrm>
            <a:off x="1674084" y="4475213"/>
            <a:ext cx="1414170" cy="369332"/>
          </a:xfrm>
          <a:prstGeom prst="rect">
            <a:avLst/>
          </a:prstGeom>
          <a:noFill/>
        </p:spPr>
        <p:txBody>
          <a:bodyPr wrap="none" rtlCol="0">
            <a:spAutoFit/>
          </a:bodyPr>
          <a:lstStyle>
            <a:defPPr>
              <a:defRPr lang="en-US"/>
            </a:defPPr>
            <a:lvl1pPr marR="0" lvl="0" indent="0" algn="r" fontAlgn="auto">
              <a:lnSpc>
                <a:spcPct val="100000"/>
              </a:lnSpc>
              <a:spcBef>
                <a:spcPts val="0"/>
              </a:spcBef>
              <a:spcAft>
                <a:spcPts val="0"/>
              </a:spcAft>
              <a:buClrTx/>
              <a:buSzTx/>
              <a:buFontTx/>
              <a:buNone/>
              <a:tabLst/>
              <a:defRPr kumimoji="0" b="1" i="0" u="none" strike="noStrike" cap="none" spc="0" normalizeH="0" baseline="0">
                <a:ln>
                  <a:noFill/>
                </a:ln>
                <a:gradFill>
                  <a:gsLst>
                    <a:gs pos="83000">
                      <a:schemeClr val="accent2"/>
                    </a:gs>
                    <a:gs pos="100000">
                      <a:schemeClr val="accent2"/>
                    </a:gs>
                  </a:gsLst>
                  <a:lin ang="5400000" scaled="1"/>
                </a:gradFill>
                <a:effectLst/>
                <a:uLnTx/>
                <a:uFillTx/>
                <a:latin typeface="Calibri" panose="020F0502020204030204"/>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User Access</a:t>
            </a:r>
          </a:p>
        </p:txBody>
      </p:sp>
      <p:sp>
        <p:nvSpPr>
          <p:cNvPr id="349" name="!! Privileged">
            <a:extLst>
              <a:ext uri="{FF2B5EF4-FFF2-40B4-BE49-F238E27FC236}">
                <a16:creationId xmlns:a16="http://schemas.microsoft.com/office/drawing/2014/main" id="{DC36EC3C-A8A8-4D85-BA36-2DD983FA41C3}"/>
              </a:ext>
              <a:ext uri="{C183D7F6-B498-43B3-948B-1728B52AA6E4}">
                <adec:decorative xmlns:adec="http://schemas.microsoft.com/office/drawing/2017/decorative" val="1"/>
              </a:ext>
            </a:extLst>
          </p:cNvPr>
          <p:cNvSpPr txBox="1"/>
          <p:nvPr/>
        </p:nvSpPr>
        <p:spPr>
          <a:xfrm>
            <a:off x="1098606" y="2388222"/>
            <a:ext cx="1989648"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Privileged Access</a:t>
            </a:r>
          </a:p>
        </p:txBody>
      </p:sp>
      <p:sp>
        <p:nvSpPr>
          <p:cNvPr id="350" name="Trapezoid 103">
            <a:extLst>
              <a:ext uri="{FF2B5EF4-FFF2-40B4-BE49-F238E27FC236}">
                <a16:creationId xmlns:a16="http://schemas.microsoft.com/office/drawing/2014/main" id="{7C0D5BA7-13D7-47A2-A9B0-D768236DC7D2}"/>
              </a:ext>
              <a:ext uri="{C183D7F6-B498-43B3-948B-1728B52AA6E4}">
                <adec:decorative xmlns:adec="http://schemas.microsoft.com/office/drawing/2017/decorative" val="1"/>
              </a:ext>
            </a:extLst>
          </p:cNvPr>
          <p:cNvSpPr/>
          <p:nvPr/>
        </p:nvSpPr>
        <p:spPr>
          <a:xfrm rot="16200000">
            <a:off x="7846956" y="2998647"/>
            <a:ext cx="2654897" cy="1170289"/>
          </a:xfrm>
          <a:custGeom>
            <a:avLst/>
            <a:gdLst>
              <a:gd name="connsiteX0" fmla="*/ 0 w 604169"/>
              <a:gd name="connsiteY0" fmla="*/ 906095 h 906095"/>
              <a:gd name="connsiteX1" fmla="*/ 151042 w 604169"/>
              <a:gd name="connsiteY1" fmla="*/ 0 h 906095"/>
              <a:gd name="connsiteX2" fmla="*/ 453127 w 604169"/>
              <a:gd name="connsiteY2" fmla="*/ 0 h 906095"/>
              <a:gd name="connsiteX3" fmla="*/ 604169 w 604169"/>
              <a:gd name="connsiteY3" fmla="*/ 906095 h 906095"/>
              <a:gd name="connsiteX4" fmla="*/ 0 w 604169"/>
              <a:gd name="connsiteY4" fmla="*/ 906095 h 906095"/>
              <a:gd name="connsiteX0" fmla="*/ 0 w 2411538"/>
              <a:gd name="connsiteY0" fmla="*/ 906095 h 906095"/>
              <a:gd name="connsiteX1" fmla="*/ 151042 w 2411538"/>
              <a:gd name="connsiteY1" fmla="*/ 0 h 906095"/>
              <a:gd name="connsiteX2" fmla="*/ 453127 w 2411538"/>
              <a:gd name="connsiteY2" fmla="*/ 0 h 906095"/>
              <a:gd name="connsiteX3" fmla="*/ 2411538 w 2411538"/>
              <a:gd name="connsiteY3" fmla="*/ 906095 h 906095"/>
              <a:gd name="connsiteX4" fmla="*/ 0 w 2411538"/>
              <a:gd name="connsiteY4" fmla="*/ 906095 h 906095"/>
              <a:gd name="connsiteX0" fmla="*/ 0 w 2411538"/>
              <a:gd name="connsiteY0" fmla="*/ 915618 h 915618"/>
              <a:gd name="connsiteX1" fmla="*/ 151042 w 2411538"/>
              <a:gd name="connsiteY1" fmla="*/ 9523 h 915618"/>
              <a:gd name="connsiteX2" fmla="*/ 343590 w 2411538"/>
              <a:gd name="connsiteY2" fmla="*/ 0 h 915618"/>
              <a:gd name="connsiteX3" fmla="*/ 2411538 w 2411538"/>
              <a:gd name="connsiteY3" fmla="*/ 915618 h 915618"/>
              <a:gd name="connsiteX4" fmla="*/ 0 w 2411538"/>
              <a:gd name="connsiteY4" fmla="*/ 915618 h 915618"/>
              <a:gd name="connsiteX0" fmla="*/ 0 w 2411538"/>
              <a:gd name="connsiteY0" fmla="*/ 906095 h 906095"/>
              <a:gd name="connsiteX1" fmla="*/ 151042 w 2411538"/>
              <a:gd name="connsiteY1" fmla="*/ 0 h 906095"/>
              <a:gd name="connsiteX2" fmla="*/ 412647 w 2411538"/>
              <a:gd name="connsiteY2" fmla="*/ 18415 h 906095"/>
              <a:gd name="connsiteX3" fmla="*/ 2411538 w 2411538"/>
              <a:gd name="connsiteY3" fmla="*/ 906095 h 906095"/>
              <a:gd name="connsiteX4" fmla="*/ 0 w 2411538"/>
              <a:gd name="connsiteY4" fmla="*/ 906095 h 906095"/>
              <a:gd name="connsiteX0" fmla="*/ 0 w 2411538"/>
              <a:gd name="connsiteY0" fmla="*/ 906095 h 906095"/>
              <a:gd name="connsiteX1" fmla="*/ 151042 w 2411538"/>
              <a:gd name="connsiteY1" fmla="*/ 0 h 906095"/>
              <a:gd name="connsiteX2" fmla="*/ 413837 w 2411538"/>
              <a:gd name="connsiteY2" fmla="*/ 1345 h 906095"/>
              <a:gd name="connsiteX3" fmla="*/ 2411538 w 2411538"/>
              <a:gd name="connsiteY3" fmla="*/ 906095 h 906095"/>
              <a:gd name="connsiteX4" fmla="*/ 0 w 2411538"/>
              <a:gd name="connsiteY4" fmla="*/ 906095 h 906095"/>
              <a:gd name="connsiteX0" fmla="*/ 0 w 2411538"/>
              <a:gd name="connsiteY0" fmla="*/ 907644 h 907644"/>
              <a:gd name="connsiteX1" fmla="*/ 162952 w 2411538"/>
              <a:gd name="connsiteY1" fmla="*/ 0 h 907644"/>
              <a:gd name="connsiteX2" fmla="*/ 413837 w 2411538"/>
              <a:gd name="connsiteY2" fmla="*/ 2894 h 907644"/>
              <a:gd name="connsiteX3" fmla="*/ 2411538 w 2411538"/>
              <a:gd name="connsiteY3" fmla="*/ 907644 h 907644"/>
              <a:gd name="connsiteX4" fmla="*/ 0 w 2411538"/>
              <a:gd name="connsiteY4" fmla="*/ 907644 h 907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538" h="907644">
                <a:moveTo>
                  <a:pt x="0" y="907644"/>
                </a:moveTo>
                <a:lnTo>
                  <a:pt x="162952" y="0"/>
                </a:lnTo>
                <a:lnTo>
                  <a:pt x="413837" y="2894"/>
                </a:lnTo>
                <a:lnTo>
                  <a:pt x="2411538" y="907644"/>
                </a:lnTo>
                <a:lnTo>
                  <a:pt x="0" y="907644"/>
                </a:lnTo>
                <a:close/>
              </a:path>
            </a:pathLst>
          </a:custGeom>
          <a:solidFill>
            <a:srgbClr val="0078D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53" name="Group 352">
            <a:extLst>
              <a:ext uri="{FF2B5EF4-FFF2-40B4-BE49-F238E27FC236}">
                <a16:creationId xmlns:a16="http://schemas.microsoft.com/office/drawing/2014/main" id="{033E5558-FBE9-4F17-A7AA-FAC493A38D7A}"/>
              </a:ext>
              <a:ext uri="{C183D7F6-B498-43B3-948B-1728B52AA6E4}">
                <adec:decorative xmlns:adec="http://schemas.microsoft.com/office/drawing/2017/decorative" val="1"/>
              </a:ext>
            </a:extLst>
          </p:cNvPr>
          <p:cNvGrpSpPr/>
          <p:nvPr/>
        </p:nvGrpSpPr>
        <p:grpSpPr>
          <a:xfrm>
            <a:off x="3342275" y="2392017"/>
            <a:ext cx="5285019" cy="846691"/>
            <a:chOff x="3170825" y="2392017"/>
            <a:chExt cx="5285019" cy="846691"/>
          </a:xfrm>
        </p:grpSpPr>
        <p:cxnSp>
          <p:nvCxnSpPr>
            <p:cNvPr id="354" name="Straight Connector 353">
              <a:extLst>
                <a:ext uri="{FF2B5EF4-FFF2-40B4-BE49-F238E27FC236}">
                  <a16:creationId xmlns:a16="http://schemas.microsoft.com/office/drawing/2014/main" id="{84AA66EA-BFAC-4D65-8ACC-EE19E73D175C}"/>
                </a:ext>
              </a:extLst>
            </p:cNvPr>
            <p:cNvCxnSpPr>
              <a:cxnSpLocks/>
            </p:cNvCxnSpPr>
            <p:nvPr/>
          </p:nvCxnSpPr>
          <p:spPr>
            <a:xfrm>
              <a:off x="4344881" y="2568049"/>
              <a:ext cx="90702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55" name="TextBox 354">
              <a:extLst>
                <a:ext uri="{FF2B5EF4-FFF2-40B4-BE49-F238E27FC236}">
                  <a16:creationId xmlns:a16="http://schemas.microsoft.com/office/drawing/2014/main" id="{D46688C7-5DAA-4FA8-BF68-C4F0F0A8E2FE}"/>
                </a:ext>
              </a:extLst>
            </p:cNvPr>
            <p:cNvSpPr txBox="1"/>
            <p:nvPr/>
          </p:nvSpPr>
          <p:spPr>
            <a:xfrm>
              <a:off x="5147278" y="2749663"/>
              <a:ext cx="75854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Account</a:t>
              </a:r>
            </a:p>
          </p:txBody>
        </p:sp>
        <p:sp>
          <p:nvSpPr>
            <p:cNvPr id="356" name="TextBox 355">
              <a:extLst>
                <a:ext uri="{FF2B5EF4-FFF2-40B4-BE49-F238E27FC236}">
                  <a16:creationId xmlns:a16="http://schemas.microsoft.com/office/drawing/2014/main" id="{8C73DB74-B6A0-4913-9695-DDBA4F467BF1}"/>
                </a:ext>
              </a:extLst>
            </p:cNvPr>
            <p:cNvSpPr txBox="1"/>
            <p:nvPr/>
          </p:nvSpPr>
          <p:spPr>
            <a:xfrm>
              <a:off x="3170825" y="2749663"/>
              <a:ext cx="169879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Devices/Workstations</a:t>
              </a:r>
            </a:p>
          </p:txBody>
        </p:sp>
        <p:sp>
          <p:nvSpPr>
            <p:cNvPr id="357" name="TextBox 356">
              <a:extLst>
                <a:ext uri="{FF2B5EF4-FFF2-40B4-BE49-F238E27FC236}">
                  <a16:creationId xmlns:a16="http://schemas.microsoft.com/office/drawing/2014/main" id="{4D5168EA-794B-4C1A-9E61-9090565C5BA6}"/>
                </a:ext>
              </a:extLst>
            </p:cNvPr>
            <p:cNvSpPr txBox="1"/>
            <p:nvPr/>
          </p:nvSpPr>
          <p:spPr>
            <a:xfrm>
              <a:off x="6188270" y="2961709"/>
              <a:ext cx="119045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Intermediaries</a:t>
              </a:r>
            </a:p>
          </p:txBody>
        </p:sp>
        <p:sp>
          <p:nvSpPr>
            <p:cNvPr id="358" name="TextBox 357">
              <a:extLst>
                <a:ext uri="{FF2B5EF4-FFF2-40B4-BE49-F238E27FC236}">
                  <a16:creationId xmlns:a16="http://schemas.microsoft.com/office/drawing/2014/main" id="{EF7662CB-3033-4B96-AAE4-11A9213FFA02}"/>
                </a:ext>
              </a:extLst>
            </p:cNvPr>
            <p:cNvSpPr txBox="1"/>
            <p:nvPr/>
          </p:nvSpPr>
          <p:spPr>
            <a:xfrm>
              <a:off x="7651585" y="2749663"/>
              <a:ext cx="80425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Interface</a:t>
              </a:r>
            </a:p>
          </p:txBody>
        </p:sp>
        <p:pic>
          <p:nvPicPr>
            <p:cNvPr id="359" name="Graphic 358">
              <a:extLst>
                <a:ext uri="{FF2B5EF4-FFF2-40B4-BE49-F238E27FC236}">
                  <a16:creationId xmlns:a16="http://schemas.microsoft.com/office/drawing/2014/main" id="{57FA5C5A-C652-4E9F-B47E-51238BB20A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92397" y="2392017"/>
              <a:ext cx="486194" cy="373994"/>
            </a:xfrm>
            <a:prstGeom prst="rect">
              <a:avLst/>
            </a:prstGeom>
          </p:spPr>
        </p:pic>
        <p:grpSp>
          <p:nvGrpSpPr>
            <p:cNvPr id="360" name="Group 359">
              <a:extLst>
                <a:ext uri="{FF2B5EF4-FFF2-40B4-BE49-F238E27FC236}">
                  <a16:creationId xmlns:a16="http://schemas.microsoft.com/office/drawing/2014/main" id="{55B80C42-9CB3-41FD-A00C-D787601829C9}"/>
                </a:ext>
              </a:extLst>
            </p:cNvPr>
            <p:cNvGrpSpPr/>
            <p:nvPr/>
          </p:nvGrpSpPr>
          <p:grpSpPr>
            <a:xfrm>
              <a:off x="5277366" y="2425006"/>
              <a:ext cx="498367" cy="308017"/>
              <a:chOff x="4524585" y="2423461"/>
              <a:chExt cx="601881" cy="371994"/>
            </a:xfrm>
          </p:grpSpPr>
          <p:sp>
            <p:nvSpPr>
              <p:cNvPr id="382" name="Rectangle 381">
                <a:extLst>
                  <a:ext uri="{FF2B5EF4-FFF2-40B4-BE49-F238E27FC236}">
                    <a16:creationId xmlns:a16="http://schemas.microsoft.com/office/drawing/2014/main" id="{1CA77AA0-527F-4F71-B351-94D057BB8331}"/>
                  </a:ext>
                </a:extLst>
              </p:cNvPr>
              <p:cNvSpPr/>
              <p:nvPr/>
            </p:nvSpPr>
            <p:spPr bwMode="auto">
              <a:xfrm>
                <a:off x="4524585" y="2423461"/>
                <a:ext cx="601881" cy="371994"/>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83" name="Group 89">
                <a:extLst>
                  <a:ext uri="{FF2B5EF4-FFF2-40B4-BE49-F238E27FC236}">
                    <a16:creationId xmlns:a16="http://schemas.microsoft.com/office/drawing/2014/main" id="{4CFB1908-DAAA-4FD8-86CB-9C5ED1AF7B0F}"/>
                  </a:ext>
                </a:extLst>
              </p:cNvPr>
              <p:cNvGrpSpPr>
                <a:grpSpLocks noChangeAspect="1"/>
              </p:cNvGrpSpPr>
              <p:nvPr/>
            </p:nvGrpSpPr>
            <p:grpSpPr bwMode="auto">
              <a:xfrm>
                <a:off x="4584855" y="2488106"/>
                <a:ext cx="194899" cy="242704"/>
                <a:chOff x="1596" y="1479"/>
                <a:chExt cx="159" cy="198"/>
              </a:xfrm>
              <a:solidFill>
                <a:schemeClr val="bg1"/>
              </a:solidFill>
            </p:grpSpPr>
            <p:sp>
              <p:nvSpPr>
                <p:cNvPr id="387" name="Freeform 90">
                  <a:extLst>
                    <a:ext uri="{FF2B5EF4-FFF2-40B4-BE49-F238E27FC236}">
                      <a16:creationId xmlns:a16="http://schemas.microsoft.com/office/drawing/2014/main" id="{1303844F-6F8E-4890-A47C-44B54BAAD6AD}"/>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88" name="Freeform 91">
                  <a:extLst>
                    <a:ext uri="{FF2B5EF4-FFF2-40B4-BE49-F238E27FC236}">
                      <a16:creationId xmlns:a16="http://schemas.microsoft.com/office/drawing/2014/main" id="{5F495A7F-8A3B-44CE-A6D3-6CDF6C0B5B48}"/>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84" name="Group 271">
                <a:extLst>
                  <a:ext uri="{FF2B5EF4-FFF2-40B4-BE49-F238E27FC236}">
                    <a16:creationId xmlns:a16="http://schemas.microsoft.com/office/drawing/2014/main" id="{543CB35F-ACEC-4541-8C2A-BA9C72B05323}"/>
                  </a:ext>
                </a:extLst>
              </p:cNvPr>
              <p:cNvGrpSpPr>
                <a:grpSpLocks noChangeAspect="1"/>
              </p:cNvGrpSpPr>
              <p:nvPr/>
            </p:nvGrpSpPr>
            <p:grpSpPr bwMode="auto">
              <a:xfrm>
                <a:off x="4831448" y="2572669"/>
                <a:ext cx="219261" cy="73578"/>
                <a:chOff x="778" y="3414"/>
                <a:chExt cx="149" cy="50"/>
              </a:xfrm>
              <a:solidFill>
                <a:schemeClr val="bg1"/>
              </a:solidFill>
            </p:grpSpPr>
            <p:sp>
              <p:nvSpPr>
                <p:cNvPr id="385" name="Freeform 273">
                  <a:extLst>
                    <a:ext uri="{FF2B5EF4-FFF2-40B4-BE49-F238E27FC236}">
                      <a16:creationId xmlns:a16="http://schemas.microsoft.com/office/drawing/2014/main" id="{5CC5C3F8-9482-4253-90A0-952F710143F7}"/>
                    </a:ext>
                  </a:extLst>
                </p:cNvPr>
                <p:cNvSpPr>
                  <a:spLocks/>
                </p:cNvSpPr>
                <p:nvPr/>
              </p:nvSpPr>
              <p:spPr bwMode="auto">
                <a:xfrm>
                  <a:off x="778" y="3414"/>
                  <a:ext cx="149" cy="1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86" name="Freeform 275">
                  <a:extLst>
                    <a:ext uri="{FF2B5EF4-FFF2-40B4-BE49-F238E27FC236}">
                      <a16:creationId xmlns:a16="http://schemas.microsoft.com/office/drawing/2014/main" id="{FE2EDD5E-677F-44CC-B5B3-C273EDC0A4FD}"/>
                    </a:ext>
                  </a:extLst>
                </p:cNvPr>
                <p:cNvSpPr>
                  <a:spLocks/>
                </p:cNvSpPr>
                <p:nvPr/>
              </p:nvSpPr>
              <p:spPr bwMode="auto">
                <a:xfrm>
                  <a:off x="778" y="3447"/>
                  <a:ext cx="100" cy="17"/>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61" name="Group 360">
              <a:extLst>
                <a:ext uri="{FF2B5EF4-FFF2-40B4-BE49-F238E27FC236}">
                  <a16:creationId xmlns:a16="http://schemas.microsoft.com/office/drawing/2014/main" id="{CD482412-73A2-4ED9-ABA3-CEC2317D722B}"/>
                </a:ext>
              </a:extLst>
            </p:cNvPr>
            <p:cNvGrpSpPr/>
            <p:nvPr/>
          </p:nvGrpSpPr>
          <p:grpSpPr>
            <a:xfrm>
              <a:off x="6576266" y="2626962"/>
              <a:ext cx="414462" cy="328196"/>
              <a:chOff x="6750025" y="2327160"/>
              <a:chExt cx="450383" cy="356642"/>
            </a:xfrm>
          </p:grpSpPr>
          <p:sp>
            <p:nvSpPr>
              <p:cNvPr id="375" name="Freeform: Shape 374">
                <a:extLst>
                  <a:ext uri="{FF2B5EF4-FFF2-40B4-BE49-F238E27FC236}">
                    <a16:creationId xmlns:a16="http://schemas.microsoft.com/office/drawing/2014/main" id="{8F834208-12BD-4E20-B384-05EC2AB183D5}"/>
                  </a:ext>
                </a:extLst>
              </p:cNvPr>
              <p:cNvSpPr/>
              <p:nvPr/>
            </p:nvSpPr>
            <p:spPr>
              <a:xfrm>
                <a:off x="6750025" y="2336634"/>
                <a:ext cx="450383" cy="347168"/>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243A5E"/>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6" name="Freeform: Shape 375">
                <a:extLst>
                  <a:ext uri="{FF2B5EF4-FFF2-40B4-BE49-F238E27FC236}">
                    <a16:creationId xmlns:a16="http://schemas.microsoft.com/office/drawing/2014/main" id="{96581625-8D7E-4F55-B928-196EB265CE0D}"/>
                  </a:ext>
                </a:extLst>
              </p:cNvPr>
              <p:cNvSpPr/>
              <p:nvPr/>
            </p:nvSpPr>
            <p:spPr>
              <a:xfrm>
                <a:off x="6750025" y="2327160"/>
                <a:ext cx="450383" cy="46914"/>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243A5E"/>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7" name="Freeform: Shape 376">
                <a:extLst>
                  <a:ext uri="{FF2B5EF4-FFF2-40B4-BE49-F238E27FC236}">
                    <a16:creationId xmlns:a16="http://schemas.microsoft.com/office/drawing/2014/main" id="{A52A1161-1076-42DF-834A-001B0E8E49F6}"/>
                  </a:ext>
                </a:extLst>
              </p:cNvPr>
              <p:cNvSpPr/>
              <p:nvPr/>
            </p:nvSpPr>
            <p:spPr>
              <a:xfrm>
                <a:off x="6808733"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8" name="Freeform: Shape 377">
                <a:extLst>
                  <a:ext uri="{FF2B5EF4-FFF2-40B4-BE49-F238E27FC236}">
                    <a16:creationId xmlns:a16="http://schemas.microsoft.com/office/drawing/2014/main" id="{2EA59195-D970-462F-BB77-CA0091C679A6}"/>
                  </a:ext>
                </a:extLst>
              </p:cNvPr>
              <p:cNvSpPr/>
              <p:nvPr/>
            </p:nvSpPr>
            <p:spPr>
              <a:xfrm>
                <a:off x="6773176"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9" name="Freeform: Shape 378">
                <a:extLst>
                  <a:ext uri="{FF2B5EF4-FFF2-40B4-BE49-F238E27FC236}">
                    <a16:creationId xmlns:a16="http://schemas.microsoft.com/office/drawing/2014/main" id="{A37716B9-B537-48FE-9C71-744F784D9FF3}"/>
                  </a:ext>
                </a:extLst>
              </p:cNvPr>
              <p:cNvSpPr/>
              <p:nvPr/>
            </p:nvSpPr>
            <p:spPr>
              <a:xfrm>
                <a:off x="6845078"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0" name="Freeform: Shape 379">
                <a:extLst>
                  <a:ext uri="{FF2B5EF4-FFF2-40B4-BE49-F238E27FC236}">
                    <a16:creationId xmlns:a16="http://schemas.microsoft.com/office/drawing/2014/main" id="{10890D88-9D48-4175-93F4-8518A017E07E}"/>
                  </a:ext>
                </a:extLst>
              </p:cNvPr>
              <p:cNvSpPr/>
              <p:nvPr/>
            </p:nvSpPr>
            <p:spPr>
              <a:xfrm>
                <a:off x="6798025" y="2421355"/>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1" name="Freeform: Shape 380">
                <a:extLst>
                  <a:ext uri="{FF2B5EF4-FFF2-40B4-BE49-F238E27FC236}">
                    <a16:creationId xmlns:a16="http://schemas.microsoft.com/office/drawing/2014/main" id="{A94BA9AF-9488-4FE9-A70C-1B44A5B43E8C}"/>
                  </a:ext>
                </a:extLst>
              </p:cNvPr>
              <p:cNvSpPr/>
              <p:nvPr/>
            </p:nvSpPr>
            <p:spPr>
              <a:xfrm>
                <a:off x="6798025" y="2539943"/>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2" name="Group 361">
              <a:extLst>
                <a:ext uri="{FF2B5EF4-FFF2-40B4-BE49-F238E27FC236}">
                  <a16:creationId xmlns:a16="http://schemas.microsoft.com/office/drawing/2014/main" id="{D7B87328-2472-42FA-BBB1-4DF29D79C1DE}"/>
                </a:ext>
              </a:extLst>
            </p:cNvPr>
            <p:cNvGrpSpPr/>
            <p:nvPr/>
          </p:nvGrpSpPr>
          <p:grpSpPr>
            <a:xfrm>
              <a:off x="7818630" y="2414916"/>
              <a:ext cx="414462" cy="328196"/>
              <a:chOff x="6660049" y="1655872"/>
              <a:chExt cx="1104052" cy="874260"/>
            </a:xfrm>
          </p:grpSpPr>
          <p:sp>
            <p:nvSpPr>
              <p:cNvPr id="367" name="Freeform: Shape 366">
                <a:extLst>
                  <a:ext uri="{FF2B5EF4-FFF2-40B4-BE49-F238E27FC236}">
                    <a16:creationId xmlns:a16="http://schemas.microsoft.com/office/drawing/2014/main" id="{9643BAD8-4E97-4518-BBAB-2E3F2738FCB1}"/>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8" name="Freeform: Shape 367">
                <a:extLst>
                  <a:ext uri="{FF2B5EF4-FFF2-40B4-BE49-F238E27FC236}">
                    <a16:creationId xmlns:a16="http://schemas.microsoft.com/office/drawing/2014/main" id="{626B79C3-CA69-4DD7-B865-2140ACCFC054}"/>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9" name="Freeform: Shape 368">
                <a:extLst>
                  <a:ext uri="{FF2B5EF4-FFF2-40B4-BE49-F238E27FC236}">
                    <a16:creationId xmlns:a16="http://schemas.microsoft.com/office/drawing/2014/main" id="{7DFD0932-05A7-489B-8AF4-5104467FFFED}"/>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0" name="Freeform: Shape 369">
                <a:extLst>
                  <a:ext uri="{FF2B5EF4-FFF2-40B4-BE49-F238E27FC236}">
                    <a16:creationId xmlns:a16="http://schemas.microsoft.com/office/drawing/2014/main" id="{09593EE9-4728-4CD9-916A-5EC6113FF103}"/>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1" name="Freeform: Shape 370">
                <a:extLst>
                  <a:ext uri="{FF2B5EF4-FFF2-40B4-BE49-F238E27FC236}">
                    <a16:creationId xmlns:a16="http://schemas.microsoft.com/office/drawing/2014/main" id="{05DB53D3-F924-488E-9DF0-FF19046EB79A}"/>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2" name="Freeform: Shape 371">
                <a:extLst>
                  <a:ext uri="{FF2B5EF4-FFF2-40B4-BE49-F238E27FC236}">
                    <a16:creationId xmlns:a16="http://schemas.microsoft.com/office/drawing/2014/main" id="{AF2F9BDE-EC8F-425E-B19A-1C2A55E3141A}"/>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3" name="Freeform: Shape 372">
                <a:extLst>
                  <a:ext uri="{FF2B5EF4-FFF2-40B4-BE49-F238E27FC236}">
                    <a16:creationId xmlns:a16="http://schemas.microsoft.com/office/drawing/2014/main" id="{D4835211-0EC9-46AB-8AC0-7FB2343B5C30}"/>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4" name="Freeform: Shape 373">
                <a:extLst>
                  <a:ext uri="{FF2B5EF4-FFF2-40B4-BE49-F238E27FC236}">
                    <a16:creationId xmlns:a16="http://schemas.microsoft.com/office/drawing/2014/main" id="{8F56C02A-26B0-46F4-8F5D-7F30DCCA937F}"/>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363" name="Straight Connector 362">
              <a:extLst>
                <a:ext uri="{FF2B5EF4-FFF2-40B4-BE49-F238E27FC236}">
                  <a16:creationId xmlns:a16="http://schemas.microsoft.com/office/drawing/2014/main" id="{3F56A34D-D1EE-43A5-9F0D-7846D130A985}"/>
                </a:ext>
              </a:extLst>
            </p:cNvPr>
            <p:cNvCxnSpPr>
              <a:cxnSpLocks/>
            </p:cNvCxnSpPr>
            <p:nvPr/>
          </p:nvCxnSpPr>
          <p:spPr>
            <a:xfrm>
              <a:off x="5822510" y="2568049"/>
              <a:ext cx="195346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5B2FC74-9B98-4637-849A-DF24B3901543}"/>
                </a:ext>
              </a:extLst>
            </p:cNvPr>
            <p:cNvCxnSpPr>
              <a:cxnSpLocks/>
            </p:cNvCxnSpPr>
            <p:nvPr/>
          </p:nvCxnSpPr>
          <p:spPr>
            <a:xfrm>
              <a:off x="3170825" y="2575307"/>
              <a:ext cx="55837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5" name="Straight Connector 64">
              <a:extLst>
                <a:ext uri="{FF2B5EF4-FFF2-40B4-BE49-F238E27FC236}">
                  <a16:creationId xmlns:a16="http://schemas.microsoft.com/office/drawing/2014/main" id="{1CCF9020-B00D-4E3A-B710-E74BE137EEBE}"/>
                </a:ext>
              </a:extLst>
            </p:cNvPr>
            <p:cNvCxnSpPr>
              <a:cxnSpLocks/>
            </p:cNvCxnSpPr>
            <p:nvPr/>
          </p:nvCxnSpPr>
          <p:spPr>
            <a:xfrm flipV="1">
              <a:off x="7053363" y="2568049"/>
              <a:ext cx="457200" cy="228600"/>
            </a:xfrm>
            <a:prstGeom prst="bentConnector3">
              <a:avLst>
                <a:gd name="adj1" fmla="val 50000"/>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366" name="Straight Connector 76">
              <a:extLst>
                <a:ext uri="{FF2B5EF4-FFF2-40B4-BE49-F238E27FC236}">
                  <a16:creationId xmlns:a16="http://schemas.microsoft.com/office/drawing/2014/main" id="{BF016025-6D3D-4C1B-A5A2-2087A3BA9AD2}"/>
                </a:ext>
              </a:extLst>
            </p:cNvPr>
            <p:cNvCxnSpPr>
              <a:cxnSpLocks/>
            </p:cNvCxnSpPr>
            <p:nvPr/>
          </p:nvCxnSpPr>
          <p:spPr>
            <a:xfrm>
              <a:off x="6096709" y="2568049"/>
              <a:ext cx="457200" cy="228600"/>
            </a:xfrm>
            <a:prstGeom prst="bentConnector3">
              <a:avLst>
                <a:gd name="adj1" fmla="val 44463"/>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grpSp>
        <p:nvGrpSpPr>
          <p:cNvPr id="389" name="Group 388">
            <a:extLst>
              <a:ext uri="{FF2B5EF4-FFF2-40B4-BE49-F238E27FC236}">
                <a16:creationId xmlns:a16="http://schemas.microsoft.com/office/drawing/2014/main" id="{5E32DF07-350D-4A99-86BA-0DA419A52D46}"/>
              </a:ext>
              <a:ext uri="{C183D7F6-B498-43B3-948B-1728B52AA6E4}">
                <adec:decorative xmlns:adec="http://schemas.microsoft.com/office/drawing/2017/decorative" val="1"/>
              </a:ext>
            </a:extLst>
          </p:cNvPr>
          <p:cNvGrpSpPr/>
          <p:nvPr/>
        </p:nvGrpSpPr>
        <p:grpSpPr>
          <a:xfrm>
            <a:off x="9601404" y="1995694"/>
            <a:ext cx="2153330" cy="3149490"/>
            <a:chOff x="9521394" y="1995694"/>
            <a:chExt cx="2153330" cy="3149490"/>
          </a:xfrm>
        </p:grpSpPr>
        <p:sp>
          <p:nvSpPr>
            <p:cNvPr id="390" name="Rectangle 389">
              <a:extLst>
                <a:ext uri="{FF2B5EF4-FFF2-40B4-BE49-F238E27FC236}">
                  <a16:creationId xmlns:a16="http://schemas.microsoft.com/office/drawing/2014/main" id="{7D057C5A-0E08-4315-B544-091047A62293}"/>
                </a:ext>
              </a:extLst>
            </p:cNvPr>
            <p:cNvSpPr/>
            <p:nvPr/>
          </p:nvSpPr>
          <p:spPr>
            <a:xfrm>
              <a:off x="9521394" y="1995694"/>
              <a:ext cx="2153330" cy="3149490"/>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1" name="Picture 390">
              <a:extLst>
                <a:ext uri="{FF2B5EF4-FFF2-40B4-BE49-F238E27FC236}">
                  <a16:creationId xmlns:a16="http://schemas.microsoft.com/office/drawing/2014/main" id="{CF7F9F5B-FACB-4F5D-BF9B-BD268D1647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96100" y="3474938"/>
              <a:ext cx="333813" cy="199566"/>
            </a:xfrm>
            <a:prstGeom prst="rect">
              <a:avLst/>
            </a:prstGeom>
          </p:spPr>
        </p:pic>
        <p:pic>
          <p:nvPicPr>
            <p:cNvPr id="392" name="Shape 458">
              <a:extLst>
                <a:ext uri="{FF2B5EF4-FFF2-40B4-BE49-F238E27FC236}">
                  <a16:creationId xmlns:a16="http://schemas.microsoft.com/office/drawing/2014/main" id="{BCA085D9-FD93-4482-9339-84114FA06B10}"/>
                </a:ext>
              </a:extLst>
            </p:cNvPr>
            <p:cNvPicPr preferRelativeResize="0"/>
            <p:nvPr/>
          </p:nvPicPr>
          <p:blipFill rotWithShape="1">
            <a:blip r:embed="rId10">
              <a:alphaModFix/>
            </a:blip>
            <a:srcRect r="85330"/>
            <a:stretch/>
          </p:blipFill>
          <p:spPr>
            <a:xfrm>
              <a:off x="10620928" y="3400036"/>
              <a:ext cx="340632" cy="296379"/>
            </a:xfrm>
            <a:prstGeom prst="rect">
              <a:avLst/>
            </a:prstGeom>
            <a:noFill/>
            <a:ln>
              <a:noFill/>
            </a:ln>
          </p:spPr>
        </p:pic>
        <p:pic>
          <p:nvPicPr>
            <p:cNvPr id="393" name="Picture 392">
              <a:extLst>
                <a:ext uri="{FF2B5EF4-FFF2-40B4-BE49-F238E27FC236}">
                  <a16:creationId xmlns:a16="http://schemas.microsoft.com/office/drawing/2014/main" id="{0E5B39AB-D947-4366-BF5E-98D72EA7A5F7}"/>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97730" y="3423014"/>
              <a:ext cx="377459" cy="281456"/>
            </a:xfrm>
            <a:prstGeom prst="rect">
              <a:avLst/>
            </a:prstGeom>
          </p:spPr>
        </p:pic>
        <p:sp>
          <p:nvSpPr>
            <p:cNvPr id="394" name="TextBox 393">
              <a:extLst>
                <a:ext uri="{FF2B5EF4-FFF2-40B4-BE49-F238E27FC236}">
                  <a16:creationId xmlns:a16="http://schemas.microsoft.com/office/drawing/2014/main" id="{172A0E9E-7B07-4148-9650-15E197BD3CCE}"/>
                </a:ext>
              </a:extLst>
            </p:cNvPr>
            <p:cNvSpPr txBox="1"/>
            <p:nvPr/>
          </p:nvSpPr>
          <p:spPr>
            <a:xfrm>
              <a:off x="9897386" y="3708420"/>
              <a:ext cx="1401346" cy="246221"/>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gradFill>
                    <a:gsLst>
                      <a:gs pos="83000">
                        <a:srgbClr val="737373"/>
                      </a:gs>
                      <a:gs pos="100000">
                        <a:srgbClr val="737373"/>
                      </a:gs>
                    </a:gsLst>
                    <a:lin ang="540000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Cloud Service Admin</a:t>
              </a:r>
            </a:p>
          </p:txBody>
        </p:sp>
        <p:pic>
          <p:nvPicPr>
            <p:cNvPr id="395" name="Picture 394">
              <a:extLst>
                <a:ext uri="{FF2B5EF4-FFF2-40B4-BE49-F238E27FC236}">
                  <a16:creationId xmlns:a16="http://schemas.microsoft.com/office/drawing/2014/main" id="{44A29B5D-0F12-4266-9F02-6DD4E57B6E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90601" y="2857433"/>
              <a:ext cx="226640" cy="150030"/>
            </a:xfrm>
            <a:prstGeom prst="rect">
              <a:avLst/>
            </a:prstGeom>
          </p:spPr>
        </p:pic>
        <p:pic>
          <p:nvPicPr>
            <p:cNvPr id="396" name="Graphic 395">
              <a:extLst>
                <a:ext uri="{FF2B5EF4-FFF2-40B4-BE49-F238E27FC236}">
                  <a16:creationId xmlns:a16="http://schemas.microsoft.com/office/drawing/2014/main" id="{C3AA8BFC-6AE8-4C3A-A428-1E85FA87B3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2758" y="2577836"/>
              <a:ext cx="257754" cy="257754"/>
            </a:xfrm>
            <a:prstGeom prst="rect">
              <a:avLst/>
            </a:prstGeom>
          </p:spPr>
        </p:pic>
        <p:pic>
          <p:nvPicPr>
            <p:cNvPr id="397" name="Picture 396">
              <a:extLst>
                <a:ext uri="{FF2B5EF4-FFF2-40B4-BE49-F238E27FC236}">
                  <a16:creationId xmlns:a16="http://schemas.microsoft.com/office/drawing/2014/main" id="{AA57B083-8EDA-422C-8022-E8A32B73D9D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57421" y="2599153"/>
              <a:ext cx="181039" cy="181039"/>
            </a:xfrm>
            <a:prstGeom prst="rect">
              <a:avLst/>
            </a:prstGeom>
          </p:spPr>
        </p:pic>
        <p:pic>
          <p:nvPicPr>
            <p:cNvPr id="398" name="Picture 397" descr="A close up of a sign&#10;&#10;Description automatically generated">
              <a:extLst>
                <a:ext uri="{FF2B5EF4-FFF2-40B4-BE49-F238E27FC236}">
                  <a16:creationId xmlns:a16="http://schemas.microsoft.com/office/drawing/2014/main" id="{D1327ECC-74F2-4AE4-88E6-629EB0A7B0D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98805" y="2870318"/>
              <a:ext cx="458322" cy="93186"/>
            </a:xfrm>
            <a:prstGeom prst="rect">
              <a:avLst/>
            </a:prstGeom>
          </p:spPr>
        </p:pic>
        <p:pic>
          <p:nvPicPr>
            <p:cNvPr id="399" name="Picture 398">
              <a:extLst>
                <a:ext uri="{FF2B5EF4-FFF2-40B4-BE49-F238E27FC236}">
                  <a16:creationId xmlns:a16="http://schemas.microsoft.com/office/drawing/2014/main" id="{BB7B3BDB-9D39-49A6-91D9-8FD294F1CD1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836606" y="2861133"/>
              <a:ext cx="280590" cy="94699"/>
            </a:xfrm>
            <a:prstGeom prst="rect">
              <a:avLst/>
            </a:prstGeom>
          </p:spPr>
        </p:pic>
        <p:pic>
          <p:nvPicPr>
            <p:cNvPr id="400" name="Picture 2">
              <a:extLst>
                <a:ext uri="{FF2B5EF4-FFF2-40B4-BE49-F238E27FC236}">
                  <a16:creationId xmlns:a16="http://schemas.microsoft.com/office/drawing/2014/main" id="{14800915-453B-456C-BA96-394E3139200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31379" y="2627011"/>
              <a:ext cx="651495" cy="132506"/>
            </a:xfrm>
            <a:prstGeom prst="rect">
              <a:avLst/>
            </a:prstGeom>
            <a:noFill/>
            <a:extLst>
              <a:ext uri="{909E8E84-426E-40DD-AFC4-6F175D3DCCD1}">
                <a14:hiddenFill xmlns:a14="http://schemas.microsoft.com/office/drawing/2010/main">
                  <a:solidFill>
                    <a:srgbClr val="FFFFFF"/>
                  </a:solidFill>
                </a14:hiddenFill>
              </a:ext>
            </a:extLst>
          </p:spPr>
        </p:pic>
        <p:sp>
          <p:nvSpPr>
            <p:cNvPr id="401" name="TextBox 400">
              <a:extLst>
                <a:ext uri="{FF2B5EF4-FFF2-40B4-BE49-F238E27FC236}">
                  <a16:creationId xmlns:a16="http://schemas.microsoft.com/office/drawing/2014/main" id="{789CADBF-98EA-42BC-9884-A3D7205FAF61}"/>
                </a:ext>
              </a:extLst>
            </p:cNvPr>
            <p:cNvSpPr txBox="1"/>
            <p:nvPr/>
          </p:nvSpPr>
          <p:spPr>
            <a:xfrm>
              <a:off x="10025627" y="3027031"/>
              <a:ext cx="1144865" cy="246221"/>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gradFill>
                    <a:gsLst>
                      <a:gs pos="83000">
                        <a:srgbClr val="737373"/>
                      </a:gs>
                      <a:gs pos="100000">
                        <a:srgbClr val="737373"/>
                      </a:gs>
                    </a:gsLst>
                    <a:lin ang="540000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Identity Systems</a:t>
              </a:r>
            </a:p>
          </p:txBody>
        </p:sp>
        <p:grpSp>
          <p:nvGrpSpPr>
            <p:cNvPr id="402" name="Group 401">
              <a:extLst>
                <a:ext uri="{FF2B5EF4-FFF2-40B4-BE49-F238E27FC236}">
                  <a16:creationId xmlns:a16="http://schemas.microsoft.com/office/drawing/2014/main" id="{1713AA32-C18A-44D2-A499-8B3CEEE83E5D}"/>
                </a:ext>
              </a:extLst>
            </p:cNvPr>
            <p:cNvGrpSpPr/>
            <p:nvPr/>
          </p:nvGrpSpPr>
          <p:grpSpPr>
            <a:xfrm>
              <a:off x="11180085" y="2800057"/>
              <a:ext cx="146582" cy="35533"/>
              <a:chOff x="11292252" y="2698464"/>
              <a:chExt cx="278451" cy="67498"/>
            </a:xfrm>
          </p:grpSpPr>
          <p:sp>
            <p:nvSpPr>
              <p:cNvPr id="432" name="Oval 431">
                <a:extLst>
                  <a:ext uri="{FF2B5EF4-FFF2-40B4-BE49-F238E27FC236}">
                    <a16:creationId xmlns:a16="http://schemas.microsoft.com/office/drawing/2014/main" id="{F9F740CA-7426-471E-9D64-87D2EDCACA62}"/>
                  </a:ext>
                </a:extLst>
              </p:cNvPr>
              <p:cNvSpPr/>
              <p:nvPr/>
            </p:nvSpPr>
            <p:spPr bwMode="auto">
              <a:xfrm flipV="1">
                <a:off x="11292252"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3" name="Oval 432">
                <a:extLst>
                  <a:ext uri="{FF2B5EF4-FFF2-40B4-BE49-F238E27FC236}">
                    <a16:creationId xmlns:a16="http://schemas.microsoft.com/office/drawing/2014/main" id="{6A5AFCDF-2F64-4EB4-B689-1D872FA57C69}"/>
                  </a:ext>
                </a:extLst>
              </p:cNvPr>
              <p:cNvSpPr/>
              <p:nvPr/>
            </p:nvSpPr>
            <p:spPr bwMode="auto">
              <a:xfrm flipV="1">
                <a:off x="11397746"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Oval 433">
                <a:extLst>
                  <a:ext uri="{FF2B5EF4-FFF2-40B4-BE49-F238E27FC236}">
                    <a16:creationId xmlns:a16="http://schemas.microsoft.com/office/drawing/2014/main" id="{1EF36BB9-E85D-4D49-A82C-35801C2B468E}"/>
                  </a:ext>
                </a:extLst>
              </p:cNvPr>
              <p:cNvSpPr/>
              <p:nvPr/>
            </p:nvSpPr>
            <p:spPr bwMode="auto">
              <a:xfrm flipV="1">
                <a:off x="11503223" y="2698464"/>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3" name="TextBox 402">
              <a:extLst>
                <a:ext uri="{FF2B5EF4-FFF2-40B4-BE49-F238E27FC236}">
                  <a16:creationId xmlns:a16="http://schemas.microsoft.com/office/drawing/2014/main" id="{E4495EF4-5B56-406C-A681-0166858E1384}"/>
                </a:ext>
              </a:extLst>
            </p:cNvPr>
            <p:cNvSpPr txBox="1"/>
            <p:nvPr/>
          </p:nvSpPr>
          <p:spPr>
            <a:xfrm>
              <a:off x="9784375" y="4630875"/>
              <a:ext cx="1627369" cy="246221"/>
            </a:xfrm>
            <a:prstGeom prst="rect">
              <a:avLst/>
            </a:prstGeom>
            <a:noFill/>
          </p:spPr>
          <p:txBody>
            <a:bodyPr wrap="none" rtlCol="0">
              <a:spAutoFit/>
            </a:bodyPr>
            <a:lstStyle>
              <a:defPPr>
                <a:defRPr lang="en-US"/>
              </a:defPPr>
              <a:lvl1pPr algn="ctr">
                <a:defRPr sz="900">
                  <a:solidFill>
                    <a:schemeClr val="bg1">
                      <a:lumMod val="50000"/>
                    </a:schemeClr>
                  </a:solidFill>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Business Critical Systems</a:t>
              </a:r>
            </a:p>
          </p:txBody>
        </p:sp>
        <p:pic>
          <p:nvPicPr>
            <p:cNvPr id="404" name="Graphic 403">
              <a:extLst>
                <a:ext uri="{FF2B5EF4-FFF2-40B4-BE49-F238E27FC236}">
                  <a16:creationId xmlns:a16="http://schemas.microsoft.com/office/drawing/2014/main" id="{AB6C5F37-9F80-4C70-9B70-CE59FABC677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04619" y="4250253"/>
              <a:ext cx="544772" cy="125791"/>
            </a:xfrm>
            <a:prstGeom prst="rect">
              <a:avLst/>
            </a:prstGeom>
          </p:spPr>
        </p:pic>
        <p:pic>
          <p:nvPicPr>
            <p:cNvPr id="405" name="Picture 404" descr="A screen shot of a building&#10;&#10;Description automatically generated">
              <a:extLst>
                <a:ext uri="{FF2B5EF4-FFF2-40B4-BE49-F238E27FC236}">
                  <a16:creationId xmlns:a16="http://schemas.microsoft.com/office/drawing/2014/main" id="{BA119E57-A232-4A79-8035-16636D95135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32952" y="4253064"/>
              <a:ext cx="301993" cy="120169"/>
            </a:xfrm>
            <a:prstGeom prst="rect">
              <a:avLst/>
            </a:prstGeom>
          </p:spPr>
        </p:pic>
        <p:pic>
          <p:nvPicPr>
            <p:cNvPr id="406" name="Picture 405" descr="Icon&#10;&#10;Description automatically generated">
              <a:extLst>
                <a:ext uri="{FF2B5EF4-FFF2-40B4-BE49-F238E27FC236}">
                  <a16:creationId xmlns:a16="http://schemas.microsoft.com/office/drawing/2014/main" id="{2DD1B3C5-7DDD-45C8-BDBB-D5033A19B2A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985695" y="4423146"/>
              <a:ext cx="163339" cy="163339"/>
            </a:xfrm>
            <a:prstGeom prst="rect">
              <a:avLst/>
            </a:prstGeom>
          </p:spPr>
        </p:pic>
        <p:pic>
          <p:nvPicPr>
            <p:cNvPr id="407" name="Picture 406" descr="A picture containing drawing&#10;&#10;Description automatically generated">
              <a:extLst>
                <a:ext uri="{FF2B5EF4-FFF2-40B4-BE49-F238E27FC236}">
                  <a16:creationId xmlns:a16="http://schemas.microsoft.com/office/drawing/2014/main" id="{59124ABC-16E9-4DA1-B4B0-8DB4437C1D0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356804" y="4453543"/>
              <a:ext cx="580145" cy="102545"/>
            </a:xfrm>
            <a:prstGeom prst="rect">
              <a:avLst/>
            </a:prstGeom>
          </p:spPr>
        </p:pic>
        <p:sp>
          <p:nvSpPr>
            <p:cNvPr id="408" name="TextBox 407">
              <a:extLst>
                <a:ext uri="{FF2B5EF4-FFF2-40B4-BE49-F238E27FC236}">
                  <a16:creationId xmlns:a16="http://schemas.microsoft.com/office/drawing/2014/main" id="{998639A2-B017-4F19-80FB-6EACF39A6A71}"/>
                </a:ext>
              </a:extLst>
            </p:cNvPr>
            <p:cNvSpPr txBox="1"/>
            <p:nvPr/>
          </p:nvSpPr>
          <p:spPr>
            <a:xfrm>
              <a:off x="9567750" y="2048146"/>
              <a:ext cx="2056973" cy="44627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Business Critical Assets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Across On-Premises, Cloud, OT, &amp; IoT</a:t>
              </a:r>
            </a:p>
          </p:txBody>
        </p:sp>
        <p:pic>
          <p:nvPicPr>
            <p:cNvPr id="409" name="Graphic 408">
              <a:extLst>
                <a:ext uri="{FF2B5EF4-FFF2-40B4-BE49-F238E27FC236}">
                  <a16:creationId xmlns:a16="http://schemas.microsoft.com/office/drawing/2014/main" id="{19964AF6-348C-4F93-B805-F7BACA27B2A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35126" y="4288623"/>
              <a:ext cx="155035" cy="114962"/>
            </a:xfrm>
            <a:prstGeom prst="rect">
              <a:avLst/>
            </a:prstGeom>
          </p:spPr>
        </p:pic>
        <p:grpSp>
          <p:nvGrpSpPr>
            <p:cNvPr id="410" name="Group 409">
              <a:extLst>
                <a:ext uri="{FF2B5EF4-FFF2-40B4-BE49-F238E27FC236}">
                  <a16:creationId xmlns:a16="http://schemas.microsoft.com/office/drawing/2014/main" id="{D04DF69A-D38B-4316-A939-7C5F3955D73F}"/>
                </a:ext>
              </a:extLst>
            </p:cNvPr>
            <p:cNvGrpSpPr/>
            <p:nvPr/>
          </p:nvGrpSpPr>
          <p:grpSpPr>
            <a:xfrm>
              <a:off x="11008842" y="3532839"/>
              <a:ext cx="146582" cy="35533"/>
              <a:chOff x="11292252" y="2698464"/>
              <a:chExt cx="278451" cy="67498"/>
            </a:xfrm>
          </p:grpSpPr>
          <p:sp>
            <p:nvSpPr>
              <p:cNvPr id="429" name="Oval 428">
                <a:extLst>
                  <a:ext uri="{FF2B5EF4-FFF2-40B4-BE49-F238E27FC236}">
                    <a16:creationId xmlns:a16="http://schemas.microsoft.com/office/drawing/2014/main" id="{613FEF32-1620-429A-AEED-480677B47662}"/>
                  </a:ext>
                </a:extLst>
              </p:cNvPr>
              <p:cNvSpPr/>
              <p:nvPr/>
            </p:nvSpPr>
            <p:spPr bwMode="auto">
              <a:xfrm flipV="1">
                <a:off x="11292252"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Oval 429">
                <a:extLst>
                  <a:ext uri="{FF2B5EF4-FFF2-40B4-BE49-F238E27FC236}">
                    <a16:creationId xmlns:a16="http://schemas.microsoft.com/office/drawing/2014/main" id="{C6DC0984-51B8-4661-8864-211C5501B9AB}"/>
                  </a:ext>
                </a:extLst>
              </p:cNvPr>
              <p:cNvSpPr/>
              <p:nvPr/>
            </p:nvSpPr>
            <p:spPr bwMode="auto">
              <a:xfrm flipV="1">
                <a:off x="11397746"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Oval 430">
                <a:extLst>
                  <a:ext uri="{FF2B5EF4-FFF2-40B4-BE49-F238E27FC236}">
                    <a16:creationId xmlns:a16="http://schemas.microsoft.com/office/drawing/2014/main" id="{71D2B876-66A8-46FB-B5D4-7A1EA721AC21}"/>
                  </a:ext>
                </a:extLst>
              </p:cNvPr>
              <p:cNvSpPr/>
              <p:nvPr/>
            </p:nvSpPr>
            <p:spPr bwMode="auto">
              <a:xfrm flipV="1">
                <a:off x="11503223" y="2698464"/>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11" name="Group 410">
              <a:extLst>
                <a:ext uri="{FF2B5EF4-FFF2-40B4-BE49-F238E27FC236}">
                  <a16:creationId xmlns:a16="http://schemas.microsoft.com/office/drawing/2014/main" id="{BA14CC5A-8B79-4B28-BF6C-A1160E0D5AF6}"/>
                </a:ext>
              </a:extLst>
            </p:cNvPr>
            <p:cNvGrpSpPr/>
            <p:nvPr/>
          </p:nvGrpSpPr>
          <p:grpSpPr>
            <a:xfrm>
              <a:off x="11253376" y="4487049"/>
              <a:ext cx="146582" cy="35533"/>
              <a:chOff x="11292252" y="2698464"/>
              <a:chExt cx="278451" cy="67498"/>
            </a:xfrm>
          </p:grpSpPr>
          <p:sp>
            <p:nvSpPr>
              <p:cNvPr id="426" name="Oval 425">
                <a:extLst>
                  <a:ext uri="{FF2B5EF4-FFF2-40B4-BE49-F238E27FC236}">
                    <a16:creationId xmlns:a16="http://schemas.microsoft.com/office/drawing/2014/main" id="{26787667-BE68-4D0B-A06F-3D66479866C9}"/>
                  </a:ext>
                </a:extLst>
              </p:cNvPr>
              <p:cNvSpPr/>
              <p:nvPr/>
            </p:nvSpPr>
            <p:spPr bwMode="auto">
              <a:xfrm flipV="1">
                <a:off x="11292252"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Oval 426">
                <a:extLst>
                  <a:ext uri="{FF2B5EF4-FFF2-40B4-BE49-F238E27FC236}">
                    <a16:creationId xmlns:a16="http://schemas.microsoft.com/office/drawing/2014/main" id="{B09C9398-1273-42B6-A668-4BC65D460DFD}"/>
                  </a:ext>
                </a:extLst>
              </p:cNvPr>
              <p:cNvSpPr/>
              <p:nvPr/>
            </p:nvSpPr>
            <p:spPr bwMode="auto">
              <a:xfrm flipV="1">
                <a:off x="11397746"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8" name="Oval 427">
                <a:extLst>
                  <a:ext uri="{FF2B5EF4-FFF2-40B4-BE49-F238E27FC236}">
                    <a16:creationId xmlns:a16="http://schemas.microsoft.com/office/drawing/2014/main" id="{8F8D7B0C-E5EB-4C9B-81E6-E7235562C127}"/>
                  </a:ext>
                </a:extLst>
              </p:cNvPr>
              <p:cNvSpPr/>
              <p:nvPr/>
            </p:nvSpPr>
            <p:spPr bwMode="auto">
              <a:xfrm flipV="1">
                <a:off x="11503223" y="2698464"/>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12" name="Group 411">
              <a:extLst>
                <a:ext uri="{FF2B5EF4-FFF2-40B4-BE49-F238E27FC236}">
                  <a16:creationId xmlns:a16="http://schemas.microsoft.com/office/drawing/2014/main" id="{DE645E99-6734-4229-97DF-B495330EFE7F}"/>
                </a:ext>
              </a:extLst>
            </p:cNvPr>
            <p:cNvGrpSpPr/>
            <p:nvPr/>
          </p:nvGrpSpPr>
          <p:grpSpPr>
            <a:xfrm>
              <a:off x="9938185" y="4442477"/>
              <a:ext cx="129498" cy="102545"/>
              <a:chOff x="6660049" y="1655872"/>
              <a:chExt cx="1104052" cy="874260"/>
            </a:xfrm>
          </p:grpSpPr>
          <p:sp>
            <p:nvSpPr>
              <p:cNvPr id="418" name="Freeform: Shape 417">
                <a:extLst>
                  <a:ext uri="{FF2B5EF4-FFF2-40B4-BE49-F238E27FC236}">
                    <a16:creationId xmlns:a16="http://schemas.microsoft.com/office/drawing/2014/main" id="{DC60BE96-0BFB-459E-A2AF-1B6A1A988734}"/>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accent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9" name="Freeform: Shape 418">
                <a:extLst>
                  <a:ext uri="{FF2B5EF4-FFF2-40B4-BE49-F238E27FC236}">
                    <a16:creationId xmlns:a16="http://schemas.microsoft.com/office/drawing/2014/main" id="{E22AB61C-F04C-424E-9465-44DA4704DEB2}"/>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accent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0" name="Freeform: Shape 419">
                <a:extLst>
                  <a:ext uri="{FF2B5EF4-FFF2-40B4-BE49-F238E27FC236}">
                    <a16:creationId xmlns:a16="http://schemas.microsoft.com/office/drawing/2014/main" id="{3B3837C9-6CAA-4AC6-A3F2-55665B1A334E}"/>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1" name="Freeform: Shape 420">
                <a:extLst>
                  <a:ext uri="{FF2B5EF4-FFF2-40B4-BE49-F238E27FC236}">
                    <a16:creationId xmlns:a16="http://schemas.microsoft.com/office/drawing/2014/main" id="{8BC8F073-28F1-4500-A15C-D5C585A35638}"/>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2" name="Freeform: Shape 421">
                <a:extLst>
                  <a:ext uri="{FF2B5EF4-FFF2-40B4-BE49-F238E27FC236}">
                    <a16:creationId xmlns:a16="http://schemas.microsoft.com/office/drawing/2014/main" id="{B0360CDA-21E6-4821-BB8E-5C3B63556BE5}"/>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3" name="Freeform: Shape 422">
                <a:extLst>
                  <a:ext uri="{FF2B5EF4-FFF2-40B4-BE49-F238E27FC236}">
                    <a16:creationId xmlns:a16="http://schemas.microsoft.com/office/drawing/2014/main" id="{ED48D7A7-CE8C-45C3-887E-12AB68BAEF54}"/>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AD26C268-864E-4BCF-B32A-82F33106CCFB}"/>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5" name="Freeform: Shape 424">
                <a:extLst>
                  <a:ext uri="{FF2B5EF4-FFF2-40B4-BE49-F238E27FC236}">
                    <a16:creationId xmlns:a16="http://schemas.microsoft.com/office/drawing/2014/main" id="{8ADC8017-338E-4E97-AEDE-51EFF50D88DB}"/>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13" name="Group 158">
              <a:extLst>
                <a:ext uri="{FF2B5EF4-FFF2-40B4-BE49-F238E27FC236}">
                  <a16:creationId xmlns:a16="http://schemas.microsoft.com/office/drawing/2014/main" id="{425A3549-AADB-4DFC-8DBD-3361154E0319}"/>
                </a:ext>
              </a:extLst>
            </p:cNvPr>
            <p:cNvGrpSpPr>
              <a:grpSpLocks noChangeAspect="1"/>
            </p:cNvGrpSpPr>
            <p:nvPr/>
          </p:nvGrpSpPr>
          <p:grpSpPr bwMode="auto">
            <a:xfrm>
              <a:off x="10167520" y="4441404"/>
              <a:ext cx="99442" cy="109577"/>
              <a:chOff x="5906" y="2744"/>
              <a:chExt cx="206" cy="227"/>
            </a:xfrm>
            <a:solidFill>
              <a:schemeClr val="accent1"/>
            </a:solidFill>
          </p:grpSpPr>
          <p:sp>
            <p:nvSpPr>
              <p:cNvPr id="414" name="Freeform 159">
                <a:extLst>
                  <a:ext uri="{FF2B5EF4-FFF2-40B4-BE49-F238E27FC236}">
                    <a16:creationId xmlns:a16="http://schemas.microsoft.com/office/drawing/2014/main" id="{B4542411-EE30-4D29-8B3F-6DE4E7083C88}"/>
                  </a:ext>
                </a:extLst>
              </p:cNvPr>
              <p:cNvSpPr>
                <a:spLocks/>
              </p:cNvSpPr>
              <p:nvPr/>
            </p:nvSpPr>
            <p:spPr bwMode="auto">
              <a:xfrm>
                <a:off x="5906" y="291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15" name="Freeform 160">
                <a:extLst>
                  <a:ext uri="{FF2B5EF4-FFF2-40B4-BE49-F238E27FC236}">
                    <a16:creationId xmlns:a16="http://schemas.microsoft.com/office/drawing/2014/main" id="{07E54773-DC12-496A-BA6D-F116144F32B8}"/>
                  </a:ext>
                </a:extLst>
              </p:cNvPr>
              <p:cNvSpPr>
                <a:spLocks/>
              </p:cNvSpPr>
              <p:nvPr/>
            </p:nvSpPr>
            <p:spPr bwMode="auto">
              <a:xfrm>
                <a:off x="5906" y="280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16" name="Freeform 161">
                <a:extLst>
                  <a:ext uri="{FF2B5EF4-FFF2-40B4-BE49-F238E27FC236}">
                    <a16:creationId xmlns:a16="http://schemas.microsoft.com/office/drawing/2014/main" id="{FF199CF4-A79D-437D-871D-D259634ABAB4}"/>
                  </a:ext>
                </a:extLst>
              </p:cNvPr>
              <p:cNvSpPr>
                <a:spLocks/>
              </p:cNvSpPr>
              <p:nvPr/>
            </p:nvSpPr>
            <p:spPr bwMode="auto">
              <a:xfrm>
                <a:off x="5906" y="274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17" name="Freeform 162">
                <a:extLst>
                  <a:ext uri="{FF2B5EF4-FFF2-40B4-BE49-F238E27FC236}">
                    <a16:creationId xmlns:a16="http://schemas.microsoft.com/office/drawing/2014/main" id="{BA9BED18-6D1A-4E9A-A38C-C27AF4BD2B8B}"/>
                  </a:ext>
                </a:extLst>
              </p:cNvPr>
              <p:cNvSpPr>
                <a:spLocks/>
              </p:cNvSpPr>
              <p:nvPr/>
            </p:nvSpPr>
            <p:spPr bwMode="auto">
              <a:xfrm>
                <a:off x="5906" y="285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cxnSp>
        <p:nvCxnSpPr>
          <p:cNvPr id="439" name="Straight Connector 438">
            <a:extLst>
              <a:ext uri="{FF2B5EF4-FFF2-40B4-BE49-F238E27FC236}">
                <a16:creationId xmlns:a16="http://schemas.microsoft.com/office/drawing/2014/main" id="{027B8898-599C-48EF-8B9A-ABD86574DE48}"/>
              </a:ext>
              <a:ext uri="{C183D7F6-B498-43B3-948B-1728B52AA6E4}">
                <adec:decorative xmlns:adec="http://schemas.microsoft.com/office/drawing/2017/decorative" val="1"/>
              </a:ext>
            </a:extLst>
          </p:cNvPr>
          <p:cNvCxnSpPr>
            <a:cxnSpLocks/>
          </p:cNvCxnSpPr>
          <p:nvPr/>
        </p:nvCxnSpPr>
        <p:spPr>
          <a:xfrm>
            <a:off x="4516331" y="4663926"/>
            <a:ext cx="907021" cy="0"/>
          </a:xfrm>
          <a:prstGeom prst="line">
            <a:avLst/>
          </a:prstGeom>
          <a:ln w="28575">
            <a:solidFill>
              <a:srgbClr val="0078D4"/>
            </a:solidFill>
          </a:ln>
        </p:spPr>
        <p:style>
          <a:lnRef idx="1">
            <a:schemeClr val="accent1"/>
          </a:lnRef>
          <a:fillRef idx="0">
            <a:schemeClr val="accent1"/>
          </a:fillRef>
          <a:effectRef idx="0">
            <a:schemeClr val="accent1"/>
          </a:effectRef>
          <a:fontRef idx="minor">
            <a:schemeClr val="tx1"/>
          </a:fontRef>
        </p:style>
      </p:cxnSp>
      <p:sp>
        <p:nvSpPr>
          <p:cNvPr id="440" name="TextBox 439">
            <a:extLst>
              <a:ext uri="{FF2B5EF4-FFF2-40B4-BE49-F238E27FC236}">
                <a16:creationId xmlns:a16="http://schemas.microsoft.com/office/drawing/2014/main" id="{D2E0E994-9ABF-477A-B367-CB73D6EC3591}"/>
              </a:ext>
              <a:ext uri="{C183D7F6-B498-43B3-948B-1728B52AA6E4}">
                <adec:decorative xmlns:adec="http://schemas.microsoft.com/office/drawing/2017/decorative" val="1"/>
              </a:ext>
            </a:extLst>
          </p:cNvPr>
          <p:cNvSpPr txBox="1"/>
          <p:nvPr/>
        </p:nvSpPr>
        <p:spPr>
          <a:xfrm>
            <a:off x="5318728" y="4845540"/>
            <a:ext cx="75854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Account</a:t>
            </a:r>
          </a:p>
        </p:txBody>
      </p:sp>
      <p:sp>
        <p:nvSpPr>
          <p:cNvPr id="441" name="TextBox 440">
            <a:extLst>
              <a:ext uri="{FF2B5EF4-FFF2-40B4-BE49-F238E27FC236}">
                <a16:creationId xmlns:a16="http://schemas.microsoft.com/office/drawing/2014/main" id="{E4A91F08-2E2C-491D-B1A2-E686E6519970}"/>
              </a:ext>
              <a:ext uri="{C183D7F6-B498-43B3-948B-1728B52AA6E4}">
                <adec:decorative xmlns:adec="http://schemas.microsoft.com/office/drawing/2017/decorative" val="1"/>
              </a:ext>
            </a:extLst>
          </p:cNvPr>
          <p:cNvSpPr txBox="1"/>
          <p:nvPr/>
        </p:nvSpPr>
        <p:spPr>
          <a:xfrm>
            <a:off x="3342275" y="4845540"/>
            <a:ext cx="169879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Devices/Workstations</a:t>
            </a:r>
          </a:p>
        </p:txBody>
      </p:sp>
      <p:sp>
        <p:nvSpPr>
          <p:cNvPr id="442" name="TextBox 441">
            <a:extLst>
              <a:ext uri="{FF2B5EF4-FFF2-40B4-BE49-F238E27FC236}">
                <a16:creationId xmlns:a16="http://schemas.microsoft.com/office/drawing/2014/main" id="{7D911540-9D54-45B0-83C7-D80E7610DA30}"/>
              </a:ext>
              <a:ext uri="{C183D7F6-B498-43B3-948B-1728B52AA6E4}">
                <adec:decorative xmlns:adec="http://schemas.microsoft.com/office/drawing/2017/decorative" val="1"/>
              </a:ext>
            </a:extLst>
          </p:cNvPr>
          <p:cNvSpPr txBox="1"/>
          <p:nvPr/>
        </p:nvSpPr>
        <p:spPr>
          <a:xfrm>
            <a:off x="6359720" y="3989054"/>
            <a:ext cx="119045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Intermediaries</a:t>
            </a:r>
          </a:p>
        </p:txBody>
      </p:sp>
      <p:sp>
        <p:nvSpPr>
          <p:cNvPr id="443" name="TextBox 442">
            <a:extLst>
              <a:ext uri="{FF2B5EF4-FFF2-40B4-BE49-F238E27FC236}">
                <a16:creationId xmlns:a16="http://schemas.microsoft.com/office/drawing/2014/main" id="{E968883C-E026-4169-83E8-459B75C90208}"/>
              </a:ext>
              <a:ext uri="{C183D7F6-B498-43B3-948B-1728B52AA6E4}">
                <adec:decorative xmlns:adec="http://schemas.microsoft.com/office/drawing/2017/decorative" val="1"/>
              </a:ext>
            </a:extLst>
          </p:cNvPr>
          <p:cNvSpPr txBox="1"/>
          <p:nvPr/>
        </p:nvSpPr>
        <p:spPr>
          <a:xfrm>
            <a:off x="7811605" y="4845540"/>
            <a:ext cx="80425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Interface</a:t>
            </a:r>
          </a:p>
        </p:txBody>
      </p:sp>
      <p:pic>
        <p:nvPicPr>
          <p:cNvPr id="444" name="Graphic 443">
            <a:extLst>
              <a:ext uri="{FF2B5EF4-FFF2-40B4-BE49-F238E27FC236}">
                <a16:creationId xmlns:a16="http://schemas.microsoft.com/office/drawing/2014/main" id="{FEC33799-1032-4EE1-8FB4-CA50E08BC2DD}"/>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963847" y="4487894"/>
            <a:ext cx="486194" cy="373994"/>
          </a:xfrm>
          <a:prstGeom prst="rect">
            <a:avLst/>
          </a:prstGeom>
          <a:effectLst/>
        </p:spPr>
      </p:pic>
      <p:grpSp>
        <p:nvGrpSpPr>
          <p:cNvPr id="445" name="Group 444">
            <a:extLst>
              <a:ext uri="{FF2B5EF4-FFF2-40B4-BE49-F238E27FC236}">
                <a16:creationId xmlns:a16="http://schemas.microsoft.com/office/drawing/2014/main" id="{0237A04F-E9F2-4F5C-BB4B-11DB86DFC62E}"/>
              </a:ext>
              <a:ext uri="{C183D7F6-B498-43B3-948B-1728B52AA6E4}">
                <adec:decorative xmlns:adec="http://schemas.microsoft.com/office/drawing/2017/decorative" val="1"/>
              </a:ext>
            </a:extLst>
          </p:cNvPr>
          <p:cNvGrpSpPr/>
          <p:nvPr/>
        </p:nvGrpSpPr>
        <p:grpSpPr>
          <a:xfrm>
            <a:off x="5448816" y="4520883"/>
            <a:ext cx="498367" cy="308017"/>
            <a:chOff x="4524585" y="2423461"/>
            <a:chExt cx="601881" cy="371994"/>
          </a:xfrm>
        </p:grpSpPr>
        <p:sp>
          <p:nvSpPr>
            <p:cNvPr id="446" name="Rectangle 445">
              <a:extLst>
                <a:ext uri="{FF2B5EF4-FFF2-40B4-BE49-F238E27FC236}">
                  <a16:creationId xmlns:a16="http://schemas.microsoft.com/office/drawing/2014/main" id="{0CD15917-8DBC-41D3-9E7C-C7EBCD39EC3E}"/>
                </a:ext>
              </a:extLst>
            </p:cNvPr>
            <p:cNvSpPr/>
            <p:nvPr/>
          </p:nvSpPr>
          <p:spPr bwMode="auto">
            <a:xfrm>
              <a:off x="4524585" y="2423461"/>
              <a:ext cx="601881" cy="371994"/>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47" name="Group 89">
              <a:extLst>
                <a:ext uri="{FF2B5EF4-FFF2-40B4-BE49-F238E27FC236}">
                  <a16:creationId xmlns:a16="http://schemas.microsoft.com/office/drawing/2014/main" id="{9DE887CE-C8D0-4DBD-B2FA-E8905D41BB7E}"/>
                </a:ext>
              </a:extLst>
            </p:cNvPr>
            <p:cNvGrpSpPr>
              <a:grpSpLocks noChangeAspect="1"/>
            </p:cNvGrpSpPr>
            <p:nvPr/>
          </p:nvGrpSpPr>
          <p:grpSpPr bwMode="auto">
            <a:xfrm>
              <a:off x="4584855" y="2488106"/>
              <a:ext cx="194899" cy="242704"/>
              <a:chOff x="1596" y="1479"/>
              <a:chExt cx="159" cy="198"/>
            </a:xfrm>
            <a:solidFill>
              <a:schemeClr val="bg1"/>
            </a:solidFill>
          </p:grpSpPr>
          <p:sp>
            <p:nvSpPr>
              <p:cNvPr id="451" name="Freeform 90">
                <a:extLst>
                  <a:ext uri="{FF2B5EF4-FFF2-40B4-BE49-F238E27FC236}">
                    <a16:creationId xmlns:a16="http://schemas.microsoft.com/office/drawing/2014/main" id="{AD6E1B47-FFD2-4EE6-BFE7-0EC2C8587110}"/>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2" name="Freeform 91">
                <a:extLst>
                  <a:ext uri="{FF2B5EF4-FFF2-40B4-BE49-F238E27FC236}">
                    <a16:creationId xmlns:a16="http://schemas.microsoft.com/office/drawing/2014/main" id="{49124564-157F-41E3-BC8D-B1725A0BFAC7}"/>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448" name="Group 271">
              <a:extLst>
                <a:ext uri="{FF2B5EF4-FFF2-40B4-BE49-F238E27FC236}">
                  <a16:creationId xmlns:a16="http://schemas.microsoft.com/office/drawing/2014/main" id="{7AC8F07B-BBDD-4410-BF29-5F3779308A95}"/>
                </a:ext>
              </a:extLst>
            </p:cNvPr>
            <p:cNvGrpSpPr>
              <a:grpSpLocks noChangeAspect="1"/>
            </p:cNvGrpSpPr>
            <p:nvPr/>
          </p:nvGrpSpPr>
          <p:grpSpPr bwMode="auto">
            <a:xfrm>
              <a:off x="4831448" y="2572669"/>
              <a:ext cx="219261" cy="73578"/>
              <a:chOff x="778" y="3414"/>
              <a:chExt cx="149" cy="50"/>
            </a:xfrm>
            <a:solidFill>
              <a:schemeClr val="bg1"/>
            </a:solidFill>
          </p:grpSpPr>
          <p:sp>
            <p:nvSpPr>
              <p:cNvPr id="449" name="Freeform 273">
                <a:extLst>
                  <a:ext uri="{FF2B5EF4-FFF2-40B4-BE49-F238E27FC236}">
                    <a16:creationId xmlns:a16="http://schemas.microsoft.com/office/drawing/2014/main" id="{3556DE48-A052-4552-A53F-1A4A7F40A108}"/>
                  </a:ext>
                </a:extLst>
              </p:cNvPr>
              <p:cNvSpPr>
                <a:spLocks/>
              </p:cNvSpPr>
              <p:nvPr/>
            </p:nvSpPr>
            <p:spPr bwMode="auto">
              <a:xfrm>
                <a:off x="778" y="3414"/>
                <a:ext cx="149" cy="1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0" name="Freeform 275">
                <a:extLst>
                  <a:ext uri="{FF2B5EF4-FFF2-40B4-BE49-F238E27FC236}">
                    <a16:creationId xmlns:a16="http://schemas.microsoft.com/office/drawing/2014/main" id="{953D65C7-517F-496B-AA7B-6ED7CFD6A3D5}"/>
                  </a:ext>
                </a:extLst>
              </p:cNvPr>
              <p:cNvSpPr>
                <a:spLocks/>
              </p:cNvSpPr>
              <p:nvPr/>
            </p:nvSpPr>
            <p:spPr bwMode="auto">
              <a:xfrm>
                <a:off x="778" y="3447"/>
                <a:ext cx="100" cy="17"/>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53" name="Group 452">
            <a:extLst>
              <a:ext uri="{FF2B5EF4-FFF2-40B4-BE49-F238E27FC236}">
                <a16:creationId xmlns:a16="http://schemas.microsoft.com/office/drawing/2014/main" id="{86537068-55F4-4BE6-92CD-0609459E093A}"/>
              </a:ext>
              <a:ext uri="{C183D7F6-B498-43B3-948B-1728B52AA6E4}">
                <adec:decorative xmlns:adec="http://schemas.microsoft.com/office/drawing/2017/decorative" val="1"/>
              </a:ext>
            </a:extLst>
          </p:cNvPr>
          <p:cNvGrpSpPr/>
          <p:nvPr/>
        </p:nvGrpSpPr>
        <p:grpSpPr>
          <a:xfrm>
            <a:off x="6747716" y="4270171"/>
            <a:ext cx="414462" cy="328196"/>
            <a:chOff x="6750025" y="2327160"/>
            <a:chExt cx="450383" cy="356642"/>
          </a:xfrm>
        </p:grpSpPr>
        <p:sp>
          <p:nvSpPr>
            <p:cNvPr id="454" name="Freeform: Shape 453">
              <a:extLst>
                <a:ext uri="{FF2B5EF4-FFF2-40B4-BE49-F238E27FC236}">
                  <a16:creationId xmlns:a16="http://schemas.microsoft.com/office/drawing/2014/main" id="{55103DB6-D94B-4363-BBDB-1BF2DC615876}"/>
                </a:ext>
              </a:extLst>
            </p:cNvPr>
            <p:cNvSpPr/>
            <p:nvPr/>
          </p:nvSpPr>
          <p:spPr>
            <a:xfrm>
              <a:off x="6750025" y="2336634"/>
              <a:ext cx="450383" cy="347168"/>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5" name="Freeform: Shape 454">
              <a:extLst>
                <a:ext uri="{FF2B5EF4-FFF2-40B4-BE49-F238E27FC236}">
                  <a16:creationId xmlns:a16="http://schemas.microsoft.com/office/drawing/2014/main" id="{DA0EDDD5-0836-4F6F-AC6D-DD4D45D5E5AF}"/>
                </a:ext>
              </a:extLst>
            </p:cNvPr>
            <p:cNvSpPr/>
            <p:nvPr/>
          </p:nvSpPr>
          <p:spPr>
            <a:xfrm>
              <a:off x="6750025" y="2327160"/>
              <a:ext cx="450383" cy="46914"/>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6" name="Freeform: Shape 455">
              <a:extLst>
                <a:ext uri="{FF2B5EF4-FFF2-40B4-BE49-F238E27FC236}">
                  <a16:creationId xmlns:a16="http://schemas.microsoft.com/office/drawing/2014/main" id="{E9EA1662-441F-45A5-9673-AFA25A6F9785}"/>
                </a:ext>
              </a:extLst>
            </p:cNvPr>
            <p:cNvSpPr/>
            <p:nvPr/>
          </p:nvSpPr>
          <p:spPr>
            <a:xfrm>
              <a:off x="6808733"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7" name="Freeform: Shape 456">
              <a:extLst>
                <a:ext uri="{FF2B5EF4-FFF2-40B4-BE49-F238E27FC236}">
                  <a16:creationId xmlns:a16="http://schemas.microsoft.com/office/drawing/2014/main" id="{F36D704F-8811-41CD-865F-606BB2453507}"/>
                </a:ext>
              </a:extLst>
            </p:cNvPr>
            <p:cNvSpPr/>
            <p:nvPr/>
          </p:nvSpPr>
          <p:spPr>
            <a:xfrm>
              <a:off x="6773176"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8" name="Freeform: Shape 457">
              <a:extLst>
                <a:ext uri="{FF2B5EF4-FFF2-40B4-BE49-F238E27FC236}">
                  <a16:creationId xmlns:a16="http://schemas.microsoft.com/office/drawing/2014/main" id="{A3713188-5F8C-4E32-A42E-FA23DAB8F30E}"/>
                </a:ext>
              </a:extLst>
            </p:cNvPr>
            <p:cNvSpPr/>
            <p:nvPr/>
          </p:nvSpPr>
          <p:spPr>
            <a:xfrm>
              <a:off x="6845078"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9" name="Freeform: Shape 458">
              <a:extLst>
                <a:ext uri="{FF2B5EF4-FFF2-40B4-BE49-F238E27FC236}">
                  <a16:creationId xmlns:a16="http://schemas.microsoft.com/office/drawing/2014/main" id="{9C48143A-452D-4E11-B4B6-B96CAF706418}"/>
                </a:ext>
              </a:extLst>
            </p:cNvPr>
            <p:cNvSpPr/>
            <p:nvPr/>
          </p:nvSpPr>
          <p:spPr>
            <a:xfrm>
              <a:off x="6798025" y="2421355"/>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0" name="Freeform: Shape 459">
              <a:extLst>
                <a:ext uri="{FF2B5EF4-FFF2-40B4-BE49-F238E27FC236}">
                  <a16:creationId xmlns:a16="http://schemas.microsoft.com/office/drawing/2014/main" id="{CC5B853C-19C9-4E53-8070-B9979CFF3B5D}"/>
                </a:ext>
              </a:extLst>
            </p:cNvPr>
            <p:cNvSpPr/>
            <p:nvPr/>
          </p:nvSpPr>
          <p:spPr>
            <a:xfrm>
              <a:off x="6798025" y="2539943"/>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61" name="Group 460">
            <a:extLst>
              <a:ext uri="{FF2B5EF4-FFF2-40B4-BE49-F238E27FC236}">
                <a16:creationId xmlns:a16="http://schemas.microsoft.com/office/drawing/2014/main" id="{31AD0CFE-7ABD-406E-BEAD-BE954C064125}"/>
              </a:ext>
              <a:ext uri="{C183D7F6-B498-43B3-948B-1728B52AA6E4}">
                <adec:decorative xmlns:adec="http://schemas.microsoft.com/office/drawing/2017/decorative" val="1"/>
              </a:ext>
            </a:extLst>
          </p:cNvPr>
          <p:cNvGrpSpPr/>
          <p:nvPr/>
        </p:nvGrpSpPr>
        <p:grpSpPr>
          <a:xfrm>
            <a:off x="7990080" y="4510793"/>
            <a:ext cx="414462" cy="328196"/>
            <a:chOff x="6660049" y="1655872"/>
            <a:chExt cx="1104052" cy="874260"/>
          </a:xfrm>
        </p:grpSpPr>
        <p:sp>
          <p:nvSpPr>
            <p:cNvPr id="462" name="Freeform: Shape 461">
              <a:extLst>
                <a:ext uri="{FF2B5EF4-FFF2-40B4-BE49-F238E27FC236}">
                  <a16:creationId xmlns:a16="http://schemas.microsoft.com/office/drawing/2014/main" id="{1FCC2DA4-12D7-4CF0-8C04-A63EBB297D22}"/>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63" name="Freeform: Shape 462">
              <a:extLst>
                <a:ext uri="{FF2B5EF4-FFF2-40B4-BE49-F238E27FC236}">
                  <a16:creationId xmlns:a16="http://schemas.microsoft.com/office/drawing/2014/main" id="{F7EE265D-8F8A-482F-ABDB-1FCBA84DBEC6}"/>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64" name="Freeform: Shape 463">
              <a:extLst>
                <a:ext uri="{FF2B5EF4-FFF2-40B4-BE49-F238E27FC236}">
                  <a16:creationId xmlns:a16="http://schemas.microsoft.com/office/drawing/2014/main" id="{A0A99EA8-3D85-4595-AC89-BF8A44C58A79}"/>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864317C0-39F3-4CFA-B37C-F71FBB83A0F8}"/>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6" name="Freeform: Shape 465">
              <a:extLst>
                <a:ext uri="{FF2B5EF4-FFF2-40B4-BE49-F238E27FC236}">
                  <a16:creationId xmlns:a16="http://schemas.microsoft.com/office/drawing/2014/main" id="{DA29D2D1-12A1-451C-B62B-0A4582131DB9}"/>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7" name="Freeform: Shape 466">
              <a:extLst>
                <a:ext uri="{FF2B5EF4-FFF2-40B4-BE49-F238E27FC236}">
                  <a16:creationId xmlns:a16="http://schemas.microsoft.com/office/drawing/2014/main" id="{23AB4C32-7219-469D-8A95-93739F9412F2}"/>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3AFC5DA6-9F86-42AD-96D9-1881ACAB63DB}"/>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9" name="Freeform: Shape 468">
              <a:extLst>
                <a:ext uri="{FF2B5EF4-FFF2-40B4-BE49-F238E27FC236}">
                  <a16:creationId xmlns:a16="http://schemas.microsoft.com/office/drawing/2014/main" id="{2A9EBE8B-EC8F-40F2-8D4D-C453814B8BA6}"/>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470" name="Straight Connector 469">
            <a:extLst>
              <a:ext uri="{FF2B5EF4-FFF2-40B4-BE49-F238E27FC236}">
                <a16:creationId xmlns:a16="http://schemas.microsoft.com/office/drawing/2014/main" id="{1081AB28-9851-4BA7-AB10-58472C68DF5D}"/>
              </a:ext>
              <a:ext uri="{C183D7F6-B498-43B3-948B-1728B52AA6E4}">
                <adec:decorative xmlns:adec="http://schemas.microsoft.com/office/drawing/2017/decorative" val="1"/>
              </a:ext>
            </a:extLst>
          </p:cNvPr>
          <p:cNvCxnSpPr>
            <a:cxnSpLocks/>
          </p:cNvCxnSpPr>
          <p:nvPr/>
        </p:nvCxnSpPr>
        <p:spPr>
          <a:xfrm>
            <a:off x="5993960" y="4663926"/>
            <a:ext cx="1953461" cy="0"/>
          </a:xfrm>
          <a:prstGeom prst="line">
            <a:avLst/>
          </a:prstGeom>
          <a:ln w="28575">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7B352F-A117-4FBD-9F04-205082129EAB}"/>
              </a:ext>
              <a:ext uri="{C183D7F6-B498-43B3-948B-1728B52AA6E4}">
                <adec:decorative xmlns:adec="http://schemas.microsoft.com/office/drawing/2017/decorative" val="1"/>
              </a:ext>
            </a:extLst>
          </p:cNvPr>
          <p:cNvCxnSpPr>
            <a:cxnSpLocks/>
          </p:cNvCxnSpPr>
          <p:nvPr/>
        </p:nvCxnSpPr>
        <p:spPr>
          <a:xfrm>
            <a:off x="3342275" y="4671184"/>
            <a:ext cx="558378" cy="0"/>
          </a:xfrm>
          <a:prstGeom prst="line">
            <a:avLst/>
          </a:prstGeom>
          <a:ln w="28575">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472" name="Straight Connector 64">
            <a:extLst>
              <a:ext uri="{FF2B5EF4-FFF2-40B4-BE49-F238E27FC236}">
                <a16:creationId xmlns:a16="http://schemas.microsoft.com/office/drawing/2014/main" id="{DFF1CFAE-975E-4F28-9235-474F0A7137E2}"/>
              </a:ext>
              <a:ext uri="{C183D7F6-B498-43B3-948B-1728B52AA6E4}">
                <adec:decorative xmlns:adec="http://schemas.microsoft.com/office/drawing/2017/decorative" val="1"/>
              </a:ext>
            </a:extLst>
          </p:cNvPr>
          <p:cNvCxnSpPr>
            <a:cxnSpLocks/>
          </p:cNvCxnSpPr>
          <p:nvPr/>
        </p:nvCxnSpPr>
        <p:spPr>
          <a:xfrm>
            <a:off x="7224813" y="4435326"/>
            <a:ext cx="457200" cy="228600"/>
          </a:xfrm>
          <a:prstGeom prst="bentConnector3">
            <a:avLst>
              <a:gd name="adj1" fmla="val 50000"/>
            </a:avLst>
          </a:prstGeom>
          <a:ln w="28575">
            <a:solidFill>
              <a:srgbClr val="0078D4"/>
            </a:solidFill>
            <a:prstDash val="sysDot"/>
          </a:ln>
        </p:spPr>
        <p:style>
          <a:lnRef idx="1">
            <a:schemeClr val="accent1"/>
          </a:lnRef>
          <a:fillRef idx="0">
            <a:schemeClr val="accent1"/>
          </a:fillRef>
          <a:effectRef idx="0">
            <a:schemeClr val="accent1"/>
          </a:effectRef>
          <a:fontRef idx="minor">
            <a:schemeClr val="tx1"/>
          </a:fontRef>
        </p:style>
      </p:cxnSp>
      <p:cxnSp>
        <p:nvCxnSpPr>
          <p:cNvPr id="473" name="Straight Connector 76">
            <a:extLst>
              <a:ext uri="{FF2B5EF4-FFF2-40B4-BE49-F238E27FC236}">
                <a16:creationId xmlns:a16="http://schemas.microsoft.com/office/drawing/2014/main" id="{E0C0F947-C705-43B1-A447-44FE972CF19F}"/>
              </a:ext>
              <a:ext uri="{C183D7F6-B498-43B3-948B-1728B52AA6E4}">
                <adec:decorative xmlns:adec="http://schemas.microsoft.com/office/drawing/2017/decorative" val="1"/>
              </a:ext>
            </a:extLst>
          </p:cNvPr>
          <p:cNvCxnSpPr>
            <a:cxnSpLocks/>
          </p:cNvCxnSpPr>
          <p:nvPr/>
        </p:nvCxnSpPr>
        <p:spPr>
          <a:xfrm flipV="1">
            <a:off x="6268159" y="4435326"/>
            <a:ext cx="457200" cy="228600"/>
          </a:xfrm>
          <a:prstGeom prst="bentConnector3">
            <a:avLst>
              <a:gd name="adj1" fmla="val 44463"/>
            </a:avLst>
          </a:prstGeom>
          <a:ln w="28575">
            <a:solidFill>
              <a:srgbClr val="0078D4"/>
            </a:solidFill>
            <a:prstDash val="sysDot"/>
          </a:ln>
        </p:spPr>
        <p:style>
          <a:lnRef idx="1">
            <a:schemeClr val="accent1"/>
          </a:lnRef>
          <a:fillRef idx="0">
            <a:schemeClr val="accent1"/>
          </a:fillRef>
          <a:effectRef idx="0">
            <a:schemeClr val="accent1"/>
          </a:effectRef>
          <a:fontRef idx="minor">
            <a:schemeClr val="tx1"/>
          </a:fontRef>
        </p:style>
      </p:cxnSp>
      <p:sp>
        <p:nvSpPr>
          <p:cNvPr id="478" name="Freeform: Shape 477">
            <a:extLst>
              <a:ext uri="{FF2B5EF4-FFF2-40B4-BE49-F238E27FC236}">
                <a16:creationId xmlns:a16="http://schemas.microsoft.com/office/drawing/2014/main" id="{55723159-6C0B-42FC-B5B9-A8EE531099A2}"/>
              </a:ext>
              <a:ext uri="{C183D7F6-B498-43B3-948B-1728B52AA6E4}">
                <adec:decorative xmlns:adec="http://schemas.microsoft.com/office/drawing/2017/decorative" val="1"/>
              </a:ext>
            </a:extLst>
          </p:cNvPr>
          <p:cNvSpPr/>
          <p:nvPr/>
        </p:nvSpPr>
        <p:spPr bwMode="auto">
          <a:xfrm flipH="1">
            <a:off x="2917579" y="3718759"/>
            <a:ext cx="373390" cy="320049"/>
          </a:xfrm>
          <a:custGeom>
            <a:avLst/>
            <a:gdLst>
              <a:gd name="connsiteX0" fmla="*/ 194687 w 389369"/>
              <a:gd name="connsiteY0" fmla="*/ 311743 h 388302"/>
              <a:gd name="connsiteX1" fmla="*/ 176828 w 389369"/>
              <a:gd name="connsiteY1" fmla="*/ 330031 h 388302"/>
              <a:gd name="connsiteX2" fmla="*/ 194687 w 389369"/>
              <a:gd name="connsiteY2" fmla="*/ 348319 h 388302"/>
              <a:gd name="connsiteX3" fmla="*/ 212546 w 389369"/>
              <a:gd name="connsiteY3" fmla="*/ 330031 h 388302"/>
              <a:gd name="connsiteX4" fmla="*/ 194687 w 389369"/>
              <a:gd name="connsiteY4" fmla="*/ 311743 h 388302"/>
              <a:gd name="connsiteX5" fmla="*/ 176822 w 389369"/>
              <a:gd name="connsiteY5" fmla="*/ 128180 h 388302"/>
              <a:gd name="connsiteX6" fmla="*/ 183966 w 389369"/>
              <a:gd name="connsiteY6" fmla="*/ 273406 h 388302"/>
              <a:gd name="connsiteX7" fmla="*/ 205397 w 389369"/>
              <a:gd name="connsiteY7" fmla="*/ 273406 h 388302"/>
              <a:gd name="connsiteX8" fmla="*/ 212540 w 389369"/>
              <a:gd name="connsiteY8" fmla="*/ 128180 h 388302"/>
              <a:gd name="connsiteX9" fmla="*/ 194685 w 389369"/>
              <a:gd name="connsiteY9" fmla="*/ 0 h 388302"/>
              <a:gd name="connsiteX10" fmla="*/ 389369 w 389369"/>
              <a:gd name="connsiteY10" fmla="*/ 388302 h 388302"/>
              <a:gd name="connsiteX11" fmla="*/ 0 w 389369"/>
              <a:gd name="connsiteY11" fmla="*/ 388302 h 38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369" h="388302">
                <a:moveTo>
                  <a:pt x="194687" y="311743"/>
                </a:moveTo>
                <a:cubicBezTo>
                  <a:pt x="184824" y="311743"/>
                  <a:pt x="176828" y="319931"/>
                  <a:pt x="176828" y="330031"/>
                </a:cubicBezTo>
                <a:cubicBezTo>
                  <a:pt x="176828" y="340131"/>
                  <a:pt x="184824" y="348319"/>
                  <a:pt x="194687" y="348319"/>
                </a:cubicBezTo>
                <a:cubicBezTo>
                  <a:pt x="204550" y="348319"/>
                  <a:pt x="212546" y="340131"/>
                  <a:pt x="212546" y="330031"/>
                </a:cubicBezTo>
                <a:cubicBezTo>
                  <a:pt x="212546" y="319931"/>
                  <a:pt x="204550" y="311743"/>
                  <a:pt x="194687" y="311743"/>
                </a:cubicBezTo>
                <a:close/>
                <a:moveTo>
                  <a:pt x="176822" y="128180"/>
                </a:moveTo>
                <a:lnTo>
                  <a:pt x="183966" y="273406"/>
                </a:lnTo>
                <a:lnTo>
                  <a:pt x="205397" y="273406"/>
                </a:lnTo>
                <a:lnTo>
                  <a:pt x="212540" y="128180"/>
                </a:lnTo>
                <a:close/>
                <a:moveTo>
                  <a:pt x="194685" y="0"/>
                </a:moveTo>
                <a:lnTo>
                  <a:pt x="389369" y="388302"/>
                </a:lnTo>
                <a:lnTo>
                  <a:pt x="0" y="388302"/>
                </a:lnTo>
                <a:close/>
              </a:path>
            </a:pathLst>
          </a:custGeom>
          <a:solidFill>
            <a:srgbClr val="D741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9" name="Straight Arrow Connector 478">
            <a:extLst>
              <a:ext uri="{FF2B5EF4-FFF2-40B4-BE49-F238E27FC236}">
                <a16:creationId xmlns:a16="http://schemas.microsoft.com/office/drawing/2014/main" id="{332C11A1-34A8-4E0F-9F18-B21FDCE788BC}"/>
              </a:ext>
              <a:ext uri="{C183D7F6-B498-43B3-948B-1728B52AA6E4}">
                <adec:decorative xmlns:adec="http://schemas.microsoft.com/office/drawing/2017/decorative" val="1"/>
              </a:ext>
            </a:extLst>
          </p:cNvPr>
          <p:cNvCxnSpPr>
            <a:cxnSpLocks/>
          </p:cNvCxnSpPr>
          <p:nvPr/>
        </p:nvCxnSpPr>
        <p:spPr>
          <a:xfrm flipV="1">
            <a:off x="3239186" y="3738581"/>
            <a:ext cx="392579" cy="123110"/>
          </a:xfrm>
          <a:prstGeom prst="straightConnector1">
            <a:avLst/>
          </a:prstGeom>
          <a:ln w="28575">
            <a:solidFill>
              <a:srgbClr val="D83B01"/>
            </a:solidFill>
            <a:prstDash val="sysDash"/>
            <a:headEnd type="none" w="med" len="sm"/>
            <a:tailEnd type="arrow" w="med" len="med"/>
          </a:ln>
        </p:spPr>
        <p:style>
          <a:lnRef idx="1">
            <a:schemeClr val="accent1"/>
          </a:lnRef>
          <a:fillRef idx="0">
            <a:schemeClr val="accent1"/>
          </a:fillRef>
          <a:effectRef idx="0">
            <a:schemeClr val="accent1"/>
          </a:effectRef>
          <a:fontRef idx="minor">
            <a:schemeClr val="tx1"/>
          </a:fontRef>
        </p:style>
      </p:cxnSp>
      <p:sp>
        <p:nvSpPr>
          <p:cNvPr id="480" name="Freeform: Shape 479">
            <a:extLst>
              <a:ext uri="{FF2B5EF4-FFF2-40B4-BE49-F238E27FC236}">
                <a16:creationId xmlns:a16="http://schemas.microsoft.com/office/drawing/2014/main" id="{4E86D2E6-D158-4381-A31C-BDE9CD731672}"/>
              </a:ext>
              <a:ext uri="{C183D7F6-B498-43B3-948B-1728B52AA6E4}">
                <adec:decorative xmlns:adec="http://schemas.microsoft.com/office/drawing/2017/decorative" val="1"/>
              </a:ext>
            </a:extLst>
          </p:cNvPr>
          <p:cNvSpPr/>
          <p:nvPr/>
        </p:nvSpPr>
        <p:spPr bwMode="auto">
          <a:xfrm flipH="1">
            <a:off x="7129992" y="3657412"/>
            <a:ext cx="373390" cy="320049"/>
          </a:xfrm>
          <a:custGeom>
            <a:avLst/>
            <a:gdLst>
              <a:gd name="connsiteX0" fmla="*/ 194687 w 389369"/>
              <a:gd name="connsiteY0" fmla="*/ 311743 h 388302"/>
              <a:gd name="connsiteX1" fmla="*/ 176828 w 389369"/>
              <a:gd name="connsiteY1" fmla="*/ 330031 h 388302"/>
              <a:gd name="connsiteX2" fmla="*/ 194687 w 389369"/>
              <a:gd name="connsiteY2" fmla="*/ 348319 h 388302"/>
              <a:gd name="connsiteX3" fmla="*/ 212546 w 389369"/>
              <a:gd name="connsiteY3" fmla="*/ 330031 h 388302"/>
              <a:gd name="connsiteX4" fmla="*/ 194687 w 389369"/>
              <a:gd name="connsiteY4" fmla="*/ 311743 h 388302"/>
              <a:gd name="connsiteX5" fmla="*/ 176822 w 389369"/>
              <a:gd name="connsiteY5" fmla="*/ 128180 h 388302"/>
              <a:gd name="connsiteX6" fmla="*/ 183966 w 389369"/>
              <a:gd name="connsiteY6" fmla="*/ 273406 h 388302"/>
              <a:gd name="connsiteX7" fmla="*/ 205397 w 389369"/>
              <a:gd name="connsiteY7" fmla="*/ 273406 h 388302"/>
              <a:gd name="connsiteX8" fmla="*/ 212540 w 389369"/>
              <a:gd name="connsiteY8" fmla="*/ 128180 h 388302"/>
              <a:gd name="connsiteX9" fmla="*/ 194685 w 389369"/>
              <a:gd name="connsiteY9" fmla="*/ 0 h 388302"/>
              <a:gd name="connsiteX10" fmla="*/ 389369 w 389369"/>
              <a:gd name="connsiteY10" fmla="*/ 388302 h 388302"/>
              <a:gd name="connsiteX11" fmla="*/ 0 w 389369"/>
              <a:gd name="connsiteY11" fmla="*/ 388302 h 38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369" h="388302">
                <a:moveTo>
                  <a:pt x="194687" y="311743"/>
                </a:moveTo>
                <a:cubicBezTo>
                  <a:pt x="184824" y="311743"/>
                  <a:pt x="176828" y="319931"/>
                  <a:pt x="176828" y="330031"/>
                </a:cubicBezTo>
                <a:cubicBezTo>
                  <a:pt x="176828" y="340131"/>
                  <a:pt x="184824" y="348319"/>
                  <a:pt x="194687" y="348319"/>
                </a:cubicBezTo>
                <a:cubicBezTo>
                  <a:pt x="204550" y="348319"/>
                  <a:pt x="212546" y="340131"/>
                  <a:pt x="212546" y="330031"/>
                </a:cubicBezTo>
                <a:cubicBezTo>
                  <a:pt x="212546" y="319931"/>
                  <a:pt x="204550" y="311743"/>
                  <a:pt x="194687" y="311743"/>
                </a:cubicBezTo>
                <a:close/>
                <a:moveTo>
                  <a:pt x="176822" y="128180"/>
                </a:moveTo>
                <a:lnTo>
                  <a:pt x="183966" y="273406"/>
                </a:lnTo>
                <a:lnTo>
                  <a:pt x="205397" y="273406"/>
                </a:lnTo>
                <a:lnTo>
                  <a:pt x="212540" y="128180"/>
                </a:lnTo>
                <a:close/>
                <a:moveTo>
                  <a:pt x="194685" y="0"/>
                </a:moveTo>
                <a:lnTo>
                  <a:pt x="389369" y="388302"/>
                </a:lnTo>
                <a:lnTo>
                  <a:pt x="0" y="388302"/>
                </a:lnTo>
                <a:close/>
              </a:path>
            </a:pathLst>
          </a:custGeom>
          <a:solidFill>
            <a:srgbClr val="D741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81" name="Straight Arrow Connector 480">
            <a:extLst>
              <a:ext uri="{FF2B5EF4-FFF2-40B4-BE49-F238E27FC236}">
                <a16:creationId xmlns:a16="http://schemas.microsoft.com/office/drawing/2014/main" id="{835B2F22-F98C-4054-BBB1-F2C5AFFDB9EB}"/>
              </a:ext>
              <a:ext uri="{C183D7F6-B498-43B3-948B-1728B52AA6E4}">
                <adec:decorative xmlns:adec="http://schemas.microsoft.com/office/drawing/2017/decorative" val="1"/>
              </a:ext>
            </a:extLst>
          </p:cNvPr>
          <p:cNvCxnSpPr>
            <a:cxnSpLocks/>
          </p:cNvCxnSpPr>
          <p:nvPr/>
        </p:nvCxnSpPr>
        <p:spPr>
          <a:xfrm flipH="1" flipV="1">
            <a:off x="6861731" y="3736262"/>
            <a:ext cx="308654" cy="98267"/>
          </a:xfrm>
          <a:prstGeom prst="straightConnector1">
            <a:avLst/>
          </a:prstGeom>
          <a:ln w="28575">
            <a:solidFill>
              <a:srgbClr val="D83B01"/>
            </a:solidFill>
            <a:prstDash val="sysDash"/>
            <a:headEnd type="none" w="med" len="sm"/>
            <a:tailEnd type="arrow" w="med" len="med"/>
          </a:ln>
        </p:spPr>
        <p:style>
          <a:lnRef idx="1">
            <a:schemeClr val="accent1"/>
          </a:lnRef>
          <a:fillRef idx="0">
            <a:schemeClr val="accent1"/>
          </a:fillRef>
          <a:effectRef idx="0">
            <a:schemeClr val="accent1"/>
          </a:effectRef>
          <a:fontRef idx="minor">
            <a:schemeClr val="tx1"/>
          </a:fontRef>
        </p:style>
      </p:cxnSp>
      <p:sp>
        <p:nvSpPr>
          <p:cNvPr id="7" name="L-Shape 6" descr="The key is to reduce the number of entry points an attacker can exploit and defend and monitor the ones they could.">
            <a:extLst>
              <a:ext uri="{FF2B5EF4-FFF2-40B4-BE49-F238E27FC236}">
                <a16:creationId xmlns:a16="http://schemas.microsoft.com/office/drawing/2014/main" id="{14B1EEF4-5087-470B-AB3C-AC2EAF488B41}"/>
              </a:ext>
            </a:extLst>
          </p:cNvPr>
          <p:cNvSpPr/>
          <p:nvPr/>
        </p:nvSpPr>
        <p:spPr>
          <a:xfrm flipH="1" flipV="1">
            <a:off x="3133973" y="1910447"/>
            <a:ext cx="8780983" cy="3357227"/>
          </a:xfrm>
          <a:prstGeom prst="corner">
            <a:avLst>
              <a:gd name="adj1" fmla="val 51882"/>
              <a:gd name="adj2" fmla="val 98937"/>
            </a:avLst>
          </a:prstGeom>
          <a:gradFill flip="none" rotWithShape="1">
            <a:gsLst>
              <a:gs pos="86000">
                <a:srgbClr val="243A5E">
                  <a:alpha val="14000"/>
                </a:srgbClr>
              </a:gs>
              <a:gs pos="87000">
                <a:schemeClr val="tx1">
                  <a:alpha val="0"/>
                </a:schemeClr>
              </a:gs>
            </a:gsLst>
            <a:lin ang="10800000" scaled="1"/>
            <a:tileRect/>
          </a:gradFill>
          <a:ln w="22225">
            <a:gradFill flip="none" rotWithShape="1">
              <a:gsLst>
                <a:gs pos="85000">
                  <a:srgbClr val="243A5E"/>
                </a:gs>
                <a:gs pos="87000">
                  <a:srgbClr val="243A5E">
                    <a:alpha val="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illegal">
            <a:extLst>
              <a:ext uri="{FF2B5EF4-FFF2-40B4-BE49-F238E27FC236}">
                <a16:creationId xmlns:a16="http://schemas.microsoft.com/office/drawing/2014/main" id="{BDDCA642-B28F-471E-8DB6-7E041E15D511}"/>
              </a:ext>
              <a:ext uri="{C183D7F6-B498-43B3-948B-1728B52AA6E4}">
                <adec:decorative xmlns:adec="http://schemas.microsoft.com/office/drawing/2017/decorative" val="1"/>
              </a:ext>
            </a:extLst>
          </p:cNvPr>
          <p:cNvSpPr>
            <a:spLocks noChangeAspect="1" noEditPoints="1"/>
          </p:cNvSpPr>
          <p:nvPr/>
        </p:nvSpPr>
        <p:spPr bwMode="auto">
          <a:xfrm>
            <a:off x="3641219" y="3539503"/>
            <a:ext cx="240328" cy="240022"/>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solidFill>
            <a:schemeClr val="bg1"/>
          </a:solidFill>
          <a:ln w="31750" cap="sq">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illegal">
            <a:extLst>
              <a:ext uri="{FF2B5EF4-FFF2-40B4-BE49-F238E27FC236}">
                <a16:creationId xmlns:a16="http://schemas.microsoft.com/office/drawing/2014/main" id="{6FBFF273-7999-49BA-AEAD-ED1304A961B5}"/>
              </a:ext>
              <a:ext uri="{C183D7F6-B498-43B3-948B-1728B52AA6E4}">
                <adec:decorative xmlns:adec="http://schemas.microsoft.com/office/drawing/2017/decorative" val="1"/>
              </a:ext>
            </a:extLst>
          </p:cNvPr>
          <p:cNvSpPr>
            <a:spLocks noChangeAspect="1" noEditPoints="1"/>
          </p:cNvSpPr>
          <p:nvPr/>
        </p:nvSpPr>
        <p:spPr bwMode="auto">
          <a:xfrm>
            <a:off x="6555208" y="3554901"/>
            <a:ext cx="240328" cy="240022"/>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solidFill>
            <a:schemeClr val="bg1"/>
          </a:solidFill>
          <a:ln w="31750" cap="sq">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illegal">
            <a:extLst>
              <a:ext uri="{FF2B5EF4-FFF2-40B4-BE49-F238E27FC236}">
                <a16:creationId xmlns:a16="http://schemas.microsoft.com/office/drawing/2014/main" id="{A470E5B9-A25B-4D71-B000-D040CE096998}"/>
              </a:ext>
              <a:ext uri="{C183D7F6-B498-43B3-948B-1728B52AA6E4}">
                <adec:decorative xmlns:adec="http://schemas.microsoft.com/office/drawing/2017/decorative" val="1"/>
              </a:ext>
            </a:extLst>
          </p:cNvPr>
          <p:cNvSpPr>
            <a:spLocks noChangeAspect="1" noEditPoints="1"/>
          </p:cNvSpPr>
          <p:nvPr/>
        </p:nvSpPr>
        <p:spPr bwMode="auto">
          <a:xfrm>
            <a:off x="8511913" y="5103196"/>
            <a:ext cx="240328" cy="240022"/>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solidFill>
            <a:schemeClr val="bg1"/>
          </a:solidFill>
          <a:ln w="31750" cap="sq">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AF50C8D6-881A-4F07-808C-AAA225FEF48D}"/>
              </a:ext>
              <a:ext uri="{C183D7F6-B498-43B3-948B-1728B52AA6E4}">
                <adec:decorative xmlns:adec="http://schemas.microsoft.com/office/drawing/2017/decorative" val="1"/>
              </a:ext>
            </a:extLst>
          </p:cNvPr>
          <p:cNvSpPr/>
          <p:nvPr/>
        </p:nvSpPr>
        <p:spPr bwMode="auto">
          <a:xfrm flipH="1">
            <a:off x="7760726" y="5243446"/>
            <a:ext cx="373390" cy="320049"/>
          </a:xfrm>
          <a:custGeom>
            <a:avLst/>
            <a:gdLst>
              <a:gd name="connsiteX0" fmla="*/ 194687 w 389369"/>
              <a:gd name="connsiteY0" fmla="*/ 311743 h 388302"/>
              <a:gd name="connsiteX1" fmla="*/ 176828 w 389369"/>
              <a:gd name="connsiteY1" fmla="*/ 330031 h 388302"/>
              <a:gd name="connsiteX2" fmla="*/ 194687 w 389369"/>
              <a:gd name="connsiteY2" fmla="*/ 348319 h 388302"/>
              <a:gd name="connsiteX3" fmla="*/ 212546 w 389369"/>
              <a:gd name="connsiteY3" fmla="*/ 330031 h 388302"/>
              <a:gd name="connsiteX4" fmla="*/ 194687 w 389369"/>
              <a:gd name="connsiteY4" fmla="*/ 311743 h 388302"/>
              <a:gd name="connsiteX5" fmla="*/ 176822 w 389369"/>
              <a:gd name="connsiteY5" fmla="*/ 128180 h 388302"/>
              <a:gd name="connsiteX6" fmla="*/ 183966 w 389369"/>
              <a:gd name="connsiteY6" fmla="*/ 273406 h 388302"/>
              <a:gd name="connsiteX7" fmla="*/ 205397 w 389369"/>
              <a:gd name="connsiteY7" fmla="*/ 273406 h 388302"/>
              <a:gd name="connsiteX8" fmla="*/ 212540 w 389369"/>
              <a:gd name="connsiteY8" fmla="*/ 128180 h 388302"/>
              <a:gd name="connsiteX9" fmla="*/ 194685 w 389369"/>
              <a:gd name="connsiteY9" fmla="*/ 0 h 388302"/>
              <a:gd name="connsiteX10" fmla="*/ 389369 w 389369"/>
              <a:gd name="connsiteY10" fmla="*/ 388302 h 388302"/>
              <a:gd name="connsiteX11" fmla="*/ 0 w 389369"/>
              <a:gd name="connsiteY11" fmla="*/ 388302 h 38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369" h="388302">
                <a:moveTo>
                  <a:pt x="194687" y="311743"/>
                </a:moveTo>
                <a:cubicBezTo>
                  <a:pt x="184824" y="311743"/>
                  <a:pt x="176828" y="319931"/>
                  <a:pt x="176828" y="330031"/>
                </a:cubicBezTo>
                <a:cubicBezTo>
                  <a:pt x="176828" y="340131"/>
                  <a:pt x="184824" y="348319"/>
                  <a:pt x="194687" y="348319"/>
                </a:cubicBezTo>
                <a:cubicBezTo>
                  <a:pt x="204550" y="348319"/>
                  <a:pt x="212546" y="340131"/>
                  <a:pt x="212546" y="330031"/>
                </a:cubicBezTo>
                <a:cubicBezTo>
                  <a:pt x="212546" y="319931"/>
                  <a:pt x="204550" y="311743"/>
                  <a:pt x="194687" y="311743"/>
                </a:cubicBezTo>
                <a:close/>
                <a:moveTo>
                  <a:pt x="176822" y="128180"/>
                </a:moveTo>
                <a:lnTo>
                  <a:pt x="183966" y="273406"/>
                </a:lnTo>
                <a:lnTo>
                  <a:pt x="205397" y="273406"/>
                </a:lnTo>
                <a:lnTo>
                  <a:pt x="212540" y="128180"/>
                </a:lnTo>
                <a:close/>
                <a:moveTo>
                  <a:pt x="194685" y="0"/>
                </a:moveTo>
                <a:lnTo>
                  <a:pt x="389369" y="388302"/>
                </a:lnTo>
                <a:lnTo>
                  <a:pt x="0" y="388302"/>
                </a:lnTo>
                <a:close/>
              </a:path>
            </a:pathLst>
          </a:custGeom>
          <a:solidFill>
            <a:srgbClr val="D741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87" name="Straight Arrow Connector 486">
            <a:extLst>
              <a:ext uri="{FF2B5EF4-FFF2-40B4-BE49-F238E27FC236}">
                <a16:creationId xmlns:a16="http://schemas.microsoft.com/office/drawing/2014/main" id="{50854E2B-45BC-418D-B45A-4138F3CFBCCF}"/>
              </a:ext>
              <a:ext uri="{C183D7F6-B498-43B3-948B-1728B52AA6E4}">
                <adec:decorative xmlns:adec="http://schemas.microsoft.com/office/drawing/2017/decorative" val="1"/>
              </a:ext>
            </a:extLst>
          </p:cNvPr>
          <p:cNvCxnSpPr>
            <a:cxnSpLocks/>
          </p:cNvCxnSpPr>
          <p:nvPr/>
        </p:nvCxnSpPr>
        <p:spPr>
          <a:xfrm flipV="1">
            <a:off x="8063023" y="5266043"/>
            <a:ext cx="445026" cy="115770"/>
          </a:xfrm>
          <a:prstGeom prst="straightConnector1">
            <a:avLst/>
          </a:prstGeom>
          <a:ln w="28575">
            <a:solidFill>
              <a:srgbClr val="D83B01"/>
            </a:solidFill>
            <a:prstDash val="sysDash"/>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40F614DA-A8FB-4EEC-96BF-273C99AF0B3F}"/>
              </a:ext>
              <a:ext uri="{C183D7F6-B498-43B3-948B-1728B52AA6E4}">
                <adec:decorative xmlns:adec="http://schemas.microsoft.com/office/drawing/2017/decorative" val="1"/>
              </a:ext>
            </a:extLst>
          </p:cNvPr>
          <p:cNvCxnSpPr>
            <a:cxnSpLocks/>
          </p:cNvCxnSpPr>
          <p:nvPr/>
        </p:nvCxnSpPr>
        <p:spPr>
          <a:xfrm>
            <a:off x="3148623" y="6020345"/>
            <a:ext cx="8686323" cy="0"/>
          </a:xfrm>
          <a:prstGeom prst="straightConnector1">
            <a:avLst/>
          </a:prstGeom>
          <a:ln w="444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8A848D66-C4F5-4275-8DD0-F16FB82F70CF}"/>
              </a:ext>
            </a:extLst>
          </p:cNvPr>
          <p:cNvSpPr txBox="1"/>
          <p:nvPr/>
        </p:nvSpPr>
        <p:spPr>
          <a:xfrm>
            <a:off x="5630423" y="5727799"/>
            <a:ext cx="3722722" cy="62632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US" sz="1800" b="1" i="0"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Complete End-to-end approach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Required for meaningful security</a:t>
            </a:r>
          </a:p>
        </p:txBody>
      </p:sp>
      <p:sp>
        <p:nvSpPr>
          <p:cNvPr id="155" name="!!End-to-End">
            <a:extLst>
              <a:ext uri="{FF2B5EF4-FFF2-40B4-BE49-F238E27FC236}">
                <a16:creationId xmlns:a16="http://schemas.microsoft.com/office/drawing/2014/main" id="{82521615-1089-4EB4-9981-CF695EB7E495}"/>
              </a:ext>
            </a:extLst>
          </p:cNvPr>
          <p:cNvSpPr txBox="1"/>
          <p:nvPr/>
        </p:nvSpPr>
        <p:spPr>
          <a:xfrm>
            <a:off x="6809653" y="5700670"/>
            <a:ext cx="14922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End-to-end </a:t>
            </a:r>
            <a:endParaRPr kumimoji="0" lang="en-US" sz="1800" b="0" i="0" u="none" strike="noStrike" kern="1200" cap="none" spc="0" normalizeH="0" baseline="0" noProof="0">
              <a:ln>
                <a:noFill/>
              </a:ln>
              <a:solidFill>
                <a:srgbClr val="000000"/>
              </a:solidFill>
              <a:effectLst/>
              <a:uLnTx/>
              <a:uFillTx/>
              <a:latin typeface="Segoe UI"/>
              <a:ea typeface="+mn-ea"/>
            </a:endParaRPr>
          </a:p>
        </p:txBody>
      </p:sp>
      <p:sp>
        <p:nvSpPr>
          <p:cNvPr id="156" name="Speech Bubble: Rectangle 155">
            <a:extLst>
              <a:ext uri="{FF2B5EF4-FFF2-40B4-BE49-F238E27FC236}">
                <a16:creationId xmlns:a16="http://schemas.microsoft.com/office/drawing/2014/main" id="{EE7C4C18-21ED-4400-BB9A-DB8D4E06E907}"/>
              </a:ext>
            </a:extLst>
          </p:cNvPr>
          <p:cNvSpPr/>
          <p:nvPr/>
        </p:nvSpPr>
        <p:spPr>
          <a:xfrm>
            <a:off x="9429750" y="1067102"/>
            <a:ext cx="2418779" cy="689101"/>
          </a:xfrm>
          <a:prstGeom prst="wedgeRectCallout">
            <a:avLst>
              <a:gd name="adj1" fmla="val 23641"/>
              <a:gd name="adj2" fmla="val 80273"/>
            </a:avLst>
          </a:prstGeom>
          <a:solidFill>
            <a:srgbClr val="ECECEC"/>
          </a:solidFill>
          <a:ln>
            <a:solidFill>
              <a:schemeClr val="bg1">
                <a:lumMod val="75000"/>
              </a:schemeClr>
            </a:solid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ts val="300"/>
              </a:spcAft>
              <a:buClrTx/>
              <a:buSzTx/>
              <a:buFontTx/>
              <a:buNone/>
              <a:tabLst/>
              <a:defRPr/>
            </a:pPr>
            <a:r>
              <a:rPr kumimoji="0" lang="en-US" sz="1200" b="1" i="0" u="none" strike="noStrike" kern="1200" cap="none" spc="0" normalizeH="0" baseline="0" noProof="0">
                <a:ln>
                  <a:noFill/>
                </a:ln>
                <a:solidFill>
                  <a:srgbClr val="515151"/>
                </a:solidFill>
                <a:effectLst/>
                <a:uLnTx/>
                <a:uFillTx/>
                <a:latin typeface="Segoe UI"/>
                <a:cs typeface="Segoe UI" pitchFamily="34" charset="0"/>
              </a:rPr>
              <a:t>Asset Protection also required</a:t>
            </a:r>
            <a:br>
              <a:rPr kumimoji="0" lang="en-US" sz="1200" b="1" i="0" u="none" strike="noStrike" kern="1200" cap="none" spc="0" normalizeH="0" baseline="0" noProof="0">
                <a:ln>
                  <a:noFill/>
                </a:ln>
                <a:solidFill>
                  <a:srgbClr val="515151"/>
                </a:solidFill>
                <a:effectLst/>
                <a:uLnTx/>
                <a:uFillTx/>
                <a:latin typeface="Segoe UI"/>
                <a:ea typeface="Segoe UI" pitchFamily="34" charset="0"/>
                <a:cs typeface="Segoe UI" pitchFamily="34" charset="0"/>
              </a:rPr>
            </a:br>
            <a:r>
              <a:rPr kumimoji="0" lang="en-US" sz="1200" b="0" i="1" u="none" strike="noStrike" kern="1200" cap="none" spc="0" normalizeH="0" baseline="0" noProof="0">
                <a:ln>
                  <a:noFill/>
                </a:ln>
                <a:solidFill>
                  <a:srgbClr val="515151"/>
                </a:solidFill>
                <a:effectLst/>
                <a:uLnTx/>
                <a:uFillTx/>
                <a:latin typeface="Segoe UI"/>
                <a:ea typeface="Segoe UI" pitchFamily="34" charset="0"/>
                <a:cs typeface="Segoe UI" pitchFamily="34" charset="0"/>
              </a:rPr>
              <a:t>Security updates, DevSecOps, data at rest / in transit, etc. </a:t>
            </a:r>
          </a:p>
        </p:txBody>
      </p:sp>
    </p:spTree>
    <p:extLst>
      <p:ext uri="{BB962C8B-B14F-4D97-AF65-F5344CB8AC3E}">
        <p14:creationId xmlns:p14="http://schemas.microsoft.com/office/powerpoint/2010/main" val="40986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ntr" presetSubtype="32"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circle(out)">
                                      <p:cBhvr>
                                        <p:cTn id="10" dur="500"/>
                                        <p:tgtEl>
                                          <p:spTgt spid="8"/>
                                        </p:tgtEl>
                                      </p:cBhvr>
                                    </p:animEffect>
                                  </p:childTnLst>
                                </p:cTn>
                              </p:par>
                              <p:par>
                                <p:cTn id="11" presetID="6" presetClass="entr" presetSubtype="32" fill="hold" grpId="0" nodeType="withEffect">
                                  <p:stCondLst>
                                    <p:cond delay="250"/>
                                  </p:stCondLst>
                                  <p:childTnLst>
                                    <p:set>
                                      <p:cBhvr>
                                        <p:cTn id="12" dur="1" fill="hold">
                                          <p:stCondLst>
                                            <p:cond delay="0"/>
                                          </p:stCondLst>
                                        </p:cTn>
                                        <p:tgtEl>
                                          <p:spTgt spid="11"/>
                                        </p:tgtEl>
                                        <p:attrNameLst>
                                          <p:attrName>style.visibility</p:attrName>
                                        </p:attrNameLst>
                                      </p:cBhvr>
                                      <p:to>
                                        <p:strVal val="visible"/>
                                      </p:to>
                                    </p:set>
                                    <p:animEffect transition="in" filter="circle(out)">
                                      <p:cBhvr>
                                        <p:cTn id="13" dur="500"/>
                                        <p:tgtEl>
                                          <p:spTgt spid="11"/>
                                        </p:tgtEl>
                                      </p:cBhvr>
                                    </p:animEffect>
                                  </p:childTnLst>
                                </p:cTn>
                              </p:par>
                              <p:par>
                                <p:cTn id="14" presetID="6" presetClass="entr" presetSubtype="32" fill="hold" grpId="0" nodeType="withEffect">
                                  <p:stCondLst>
                                    <p:cond delay="250"/>
                                  </p:stCondLst>
                                  <p:childTnLst>
                                    <p:set>
                                      <p:cBhvr>
                                        <p:cTn id="15" dur="1" fill="hold">
                                          <p:stCondLst>
                                            <p:cond delay="0"/>
                                          </p:stCondLst>
                                        </p:cTn>
                                        <p:tgtEl>
                                          <p:spTgt spid="27"/>
                                        </p:tgtEl>
                                        <p:attrNameLst>
                                          <p:attrName>style.visibility</p:attrName>
                                        </p:attrNameLst>
                                      </p:cBhvr>
                                      <p:to>
                                        <p:strVal val="visible"/>
                                      </p:to>
                                    </p:set>
                                    <p:animEffect transition="in" filter="circle(out)">
                                      <p:cBhvr>
                                        <p:cTn id="16" dur="500"/>
                                        <p:tgtEl>
                                          <p:spTgt spid="27"/>
                                        </p:tgtEl>
                                      </p:cBhvr>
                                    </p:animEffect>
                                  </p:childTnLst>
                                </p:cTn>
                              </p:par>
                              <p:par>
                                <p:cTn id="17" presetID="22" presetClass="entr" presetSubtype="8" fill="hold" nodeType="withEffect">
                                  <p:stCondLst>
                                    <p:cond delay="250"/>
                                  </p:stCondLst>
                                  <p:childTnLst>
                                    <p:set>
                                      <p:cBhvr>
                                        <p:cTn id="18" dur="1" fill="hold">
                                          <p:stCondLst>
                                            <p:cond delay="0"/>
                                          </p:stCondLst>
                                        </p:cTn>
                                        <p:tgtEl>
                                          <p:spTgt spid="479"/>
                                        </p:tgtEl>
                                        <p:attrNameLst>
                                          <p:attrName>style.visibility</p:attrName>
                                        </p:attrNameLst>
                                      </p:cBhvr>
                                      <p:to>
                                        <p:strVal val="visible"/>
                                      </p:to>
                                    </p:set>
                                    <p:animEffect transition="in" filter="wipe(left)">
                                      <p:cBhvr>
                                        <p:cTn id="19" dur="500"/>
                                        <p:tgtEl>
                                          <p:spTgt spid="479"/>
                                        </p:tgtEl>
                                      </p:cBhvr>
                                    </p:animEffect>
                                  </p:childTnLst>
                                </p:cTn>
                              </p:par>
                              <p:par>
                                <p:cTn id="20" presetID="22" presetClass="entr" presetSubtype="2" fill="hold" nodeType="withEffect">
                                  <p:stCondLst>
                                    <p:cond delay="250"/>
                                  </p:stCondLst>
                                  <p:childTnLst>
                                    <p:set>
                                      <p:cBhvr>
                                        <p:cTn id="21" dur="1" fill="hold">
                                          <p:stCondLst>
                                            <p:cond delay="0"/>
                                          </p:stCondLst>
                                        </p:cTn>
                                        <p:tgtEl>
                                          <p:spTgt spid="481"/>
                                        </p:tgtEl>
                                        <p:attrNameLst>
                                          <p:attrName>style.visibility</p:attrName>
                                        </p:attrNameLst>
                                      </p:cBhvr>
                                      <p:to>
                                        <p:strVal val="visible"/>
                                      </p:to>
                                    </p:set>
                                    <p:animEffect transition="in" filter="wipe(right)">
                                      <p:cBhvr>
                                        <p:cTn id="22" dur="500"/>
                                        <p:tgtEl>
                                          <p:spTgt spid="481"/>
                                        </p:tgtEl>
                                      </p:cBhvr>
                                    </p:animEffect>
                                  </p:childTnLst>
                                </p:cTn>
                              </p:par>
                              <p:par>
                                <p:cTn id="23" presetID="22" presetClass="entr" presetSubtype="8" fill="hold" nodeType="withEffect">
                                  <p:stCondLst>
                                    <p:cond delay="250"/>
                                  </p:stCondLst>
                                  <p:childTnLst>
                                    <p:set>
                                      <p:cBhvr>
                                        <p:cTn id="24" dur="1" fill="hold">
                                          <p:stCondLst>
                                            <p:cond delay="0"/>
                                          </p:stCondLst>
                                        </p:cTn>
                                        <p:tgtEl>
                                          <p:spTgt spid="487"/>
                                        </p:tgtEl>
                                        <p:attrNameLst>
                                          <p:attrName>style.visibility</p:attrName>
                                        </p:attrNameLst>
                                      </p:cBhvr>
                                      <p:to>
                                        <p:strVal val="visible"/>
                                      </p:to>
                                    </p:set>
                                    <p:animEffect transition="in" filter="wipe(left)">
                                      <p:cBhvr>
                                        <p:cTn id="25" dur="500"/>
                                        <p:tgtEl>
                                          <p:spTgt spid="487"/>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486"/>
                                        </p:tgtEl>
                                        <p:attrNameLst>
                                          <p:attrName>style.visibility</p:attrName>
                                        </p:attrNameLst>
                                      </p:cBhvr>
                                      <p:to>
                                        <p:strVal val="visible"/>
                                      </p:to>
                                    </p:set>
                                    <p:animEffect transition="in" filter="fade">
                                      <p:cBhvr>
                                        <p:cTn id="28" dur="500"/>
                                        <p:tgtEl>
                                          <p:spTgt spid="486"/>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480"/>
                                        </p:tgtEl>
                                        <p:attrNameLst>
                                          <p:attrName>style.visibility</p:attrName>
                                        </p:attrNameLst>
                                      </p:cBhvr>
                                      <p:to>
                                        <p:strVal val="visible"/>
                                      </p:to>
                                    </p:set>
                                    <p:animEffect transition="in" filter="fade">
                                      <p:cBhvr>
                                        <p:cTn id="31" dur="500"/>
                                        <p:tgtEl>
                                          <p:spTgt spid="480"/>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478"/>
                                        </p:tgtEl>
                                        <p:attrNameLst>
                                          <p:attrName>style.visibility</p:attrName>
                                        </p:attrNameLst>
                                      </p:cBhvr>
                                      <p:to>
                                        <p:strVal val="visible"/>
                                      </p:to>
                                    </p:set>
                                    <p:animEffect transition="in" filter="fade">
                                      <p:cBhvr>
                                        <p:cTn id="34" dur="500"/>
                                        <p:tgtEl>
                                          <p:spTgt spid="478"/>
                                        </p:tgtEl>
                                      </p:cBhvr>
                                    </p:animEffect>
                                  </p:childTnLst>
                                </p:cTn>
                              </p:par>
                            </p:childTnLst>
                          </p:cTn>
                        </p:par>
                        <p:par>
                          <p:cTn id="35" fill="hold">
                            <p:stCondLst>
                              <p:cond delay="750"/>
                            </p:stCondLst>
                            <p:childTnLst>
                              <p:par>
                                <p:cTn id="36" presetID="16" presetClass="entr" presetSubtype="37" fill="hold" nodeType="afterEffect">
                                  <p:stCondLst>
                                    <p:cond delay="0"/>
                                  </p:stCondLst>
                                  <p:childTnLst>
                                    <p:set>
                                      <p:cBhvr>
                                        <p:cTn id="37" dur="1" fill="hold">
                                          <p:stCondLst>
                                            <p:cond delay="0"/>
                                          </p:stCondLst>
                                        </p:cTn>
                                        <p:tgtEl>
                                          <p:spTgt spid="150"/>
                                        </p:tgtEl>
                                        <p:attrNameLst>
                                          <p:attrName>style.visibility</p:attrName>
                                        </p:attrNameLst>
                                      </p:cBhvr>
                                      <p:to>
                                        <p:strVal val="visible"/>
                                      </p:to>
                                    </p:set>
                                    <p:animEffect transition="in" filter="barn(outVertical)">
                                      <p:cBhvr>
                                        <p:cTn id="38" dur="500"/>
                                        <p:tgtEl>
                                          <p:spTgt spid="15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1"/>
                                        </p:tgtEl>
                                        <p:attrNameLst>
                                          <p:attrName>style.visibility</p:attrName>
                                        </p:attrNameLst>
                                      </p:cBhvr>
                                      <p:to>
                                        <p:strVal val="visible"/>
                                      </p:to>
                                    </p:set>
                                    <p:animEffect transition="in" filter="fade">
                                      <p:cBhvr>
                                        <p:cTn id="41" dur="500"/>
                                        <p:tgtEl>
                                          <p:spTgt spid="15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5"/>
                                        </p:tgtEl>
                                        <p:attrNameLst>
                                          <p:attrName>style.visibility</p:attrName>
                                        </p:attrNameLst>
                                      </p:cBhvr>
                                      <p:to>
                                        <p:strVal val="visible"/>
                                      </p:to>
                                    </p:set>
                                    <p:animEffect transition="in" filter="fade">
                                      <p:cBhvr>
                                        <p:cTn id="46" dur="500"/>
                                        <p:tgtEl>
                                          <p:spTgt spid="155"/>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156"/>
                                        </p:tgtEl>
                                        <p:attrNameLst>
                                          <p:attrName>style.visibility</p:attrName>
                                        </p:attrNameLst>
                                      </p:cBhvr>
                                      <p:to>
                                        <p:strVal val="visible"/>
                                      </p:to>
                                    </p:set>
                                    <p:animEffect transition="in" filter="fade">
                                      <p:cBhvr>
                                        <p:cTn id="50"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 grpId="0" animBg="1"/>
      <p:bldP spid="480" grpId="0" animBg="1"/>
      <p:bldP spid="7" grpId="0" animBg="1"/>
      <p:bldP spid="8" grpId="0" animBg="1"/>
      <p:bldP spid="11" grpId="0" animBg="1"/>
      <p:bldP spid="27" grpId="0" animBg="1"/>
      <p:bldP spid="486" grpId="0" animBg="1"/>
      <p:bldP spid="151" grpId="0" animBg="1"/>
      <p:bldP spid="155" grpId="0"/>
      <p:bldP spid="15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42DA6B-E660-43A7-ABF1-CA51A40742BC}"/>
              </a:ext>
            </a:extLst>
          </p:cNvPr>
          <p:cNvSpPr>
            <a:spLocks noGrp="1"/>
          </p:cNvSpPr>
          <p:nvPr>
            <p:ph type="title"/>
          </p:nvPr>
        </p:nvSpPr>
        <p:spPr>
          <a:xfrm>
            <a:off x="588263" y="457200"/>
            <a:ext cx="10790479" cy="861774"/>
          </a:xfrm>
        </p:spPr>
        <p:txBody>
          <a:bodyPr/>
          <a:lstStyle/>
          <a:p>
            <a:r>
              <a:rPr lang="en-US"/>
              <a:t>End-to-end approach to security</a:t>
            </a:r>
            <a:br>
              <a:rPr lang="en-US"/>
            </a:br>
            <a:r>
              <a:rPr lang="en-US" sz="2000">
                <a:latin typeface="+mn-lt"/>
              </a:rPr>
              <a:t>Increase the attacker’s cost to gain access and reach business critical assets</a:t>
            </a:r>
          </a:p>
        </p:txBody>
      </p:sp>
      <p:sp>
        <p:nvSpPr>
          <p:cNvPr id="273" name="Trapezoid 103">
            <a:extLst>
              <a:ext uri="{FF2B5EF4-FFF2-40B4-BE49-F238E27FC236}">
                <a16:creationId xmlns:a16="http://schemas.microsoft.com/office/drawing/2014/main" id="{03E985A1-AD63-4FEE-96F4-9B20B09D4680}"/>
              </a:ext>
              <a:ext uri="{C183D7F6-B498-43B3-948B-1728B52AA6E4}">
                <adec:decorative xmlns:adec="http://schemas.microsoft.com/office/drawing/2017/decorative" val="1"/>
              </a:ext>
            </a:extLst>
          </p:cNvPr>
          <p:cNvSpPr/>
          <p:nvPr/>
        </p:nvSpPr>
        <p:spPr>
          <a:xfrm rot="16200000">
            <a:off x="7499689" y="3418452"/>
            <a:ext cx="2654897" cy="1170289"/>
          </a:xfrm>
          <a:custGeom>
            <a:avLst/>
            <a:gdLst>
              <a:gd name="connsiteX0" fmla="*/ 0 w 604169"/>
              <a:gd name="connsiteY0" fmla="*/ 906095 h 906095"/>
              <a:gd name="connsiteX1" fmla="*/ 151042 w 604169"/>
              <a:gd name="connsiteY1" fmla="*/ 0 h 906095"/>
              <a:gd name="connsiteX2" fmla="*/ 453127 w 604169"/>
              <a:gd name="connsiteY2" fmla="*/ 0 h 906095"/>
              <a:gd name="connsiteX3" fmla="*/ 604169 w 604169"/>
              <a:gd name="connsiteY3" fmla="*/ 906095 h 906095"/>
              <a:gd name="connsiteX4" fmla="*/ 0 w 604169"/>
              <a:gd name="connsiteY4" fmla="*/ 906095 h 906095"/>
              <a:gd name="connsiteX0" fmla="*/ 0 w 2411538"/>
              <a:gd name="connsiteY0" fmla="*/ 906095 h 906095"/>
              <a:gd name="connsiteX1" fmla="*/ 151042 w 2411538"/>
              <a:gd name="connsiteY1" fmla="*/ 0 h 906095"/>
              <a:gd name="connsiteX2" fmla="*/ 453127 w 2411538"/>
              <a:gd name="connsiteY2" fmla="*/ 0 h 906095"/>
              <a:gd name="connsiteX3" fmla="*/ 2411538 w 2411538"/>
              <a:gd name="connsiteY3" fmla="*/ 906095 h 906095"/>
              <a:gd name="connsiteX4" fmla="*/ 0 w 2411538"/>
              <a:gd name="connsiteY4" fmla="*/ 906095 h 906095"/>
              <a:gd name="connsiteX0" fmla="*/ 0 w 2411538"/>
              <a:gd name="connsiteY0" fmla="*/ 915618 h 915618"/>
              <a:gd name="connsiteX1" fmla="*/ 151042 w 2411538"/>
              <a:gd name="connsiteY1" fmla="*/ 9523 h 915618"/>
              <a:gd name="connsiteX2" fmla="*/ 343590 w 2411538"/>
              <a:gd name="connsiteY2" fmla="*/ 0 h 915618"/>
              <a:gd name="connsiteX3" fmla="*/ 2411538 w 2411538"/>
              <a:gd name="connsiteY3" fmla="*/ 915618 h 915618"/>
              <a:gd name="connsiteX4" fmla="*/ 0 w 2411538"/>
              <a:gd name="connsiteY4" fmla="*/ 915618 h 915618"/>
              <a:gd name="connsiteX0" fmla="*/ 0 w 2411538"/>
              <a:gd name="connsiteY0" fmla="*/ 906095 h 906095"/>
              <a:gd name="connsiteX1" fmla="*/ 151042 w 2411538"/>
              <a:gd name="connsiteY1" fmla="*/ 0 h 906095"/>
              <a:gd name="connsiteX2" fmla="*/ 412647 w 2411538"/>
              <a:gd name="connsiteY2" fmla="*/ 18415 h 906095"/>
              <a:gd name="connsiteX3" fmla="*/ 2411538 w 2411538"/>
              <a:gd name="connsiteY3" fmla="*/ 906095 h 906095"/>
              <a:gd name="connsiteX4" fmla="*/ 0 w 2411538"/>
              <a:gd name="connsiteY4" fmla="*/ 906095 h 906095"/>
              <a:gd name="connsiteX0" fmla="*/ 0 w 2411538"/>
              <a:gd name="connsiteY0" fmla="*/ 906095 h 906095"/>
              <a:gd name="connsiteX1" fmla="*/ 151042 w 2411538"/>
              <a:gd name="connsiteY1" fmla="*/ 0 h 906095"/>
              <a:gd name="connsiteX2" fmla="*/ 413837 w 2411538"/>
              <a:gd name="connsiteY2" fmla="*/ 1345 h 906095"/>
              <a:gd name="connsiteX3" fmla="*/ 2411538 w 2411538"/>
              <a:gd name="connsiteY3" fmla="*/ 906095 h 906095"/>
              <a:gd name="connsiteX4" fmla="*/ 0 w 2411538"/>
              <a:gd name="connsiteY4" fmla="*/ 906095 h 906095"/>
              <a:gd name="connsiteX0" fmla="*/ 0 w 2411538"/>
              <a:gd name="connsiteY0" fmla="*/ 907644 h 907644"/>
              <a:gd name="connsiteX1" fmla="*/ 162952 w 2411538"/>
              <a:gd name="connsiteY1" fmla="*/ 0 h 907644"/>
              <a:gd name="connsiteX2" fmla="*/ 413837 w 2411538"/>
              <a:gd name="connsiteY2" fmla="*/ 2894 h 907644"/>
              <a:gd name="connsiteX3" fmla="*/ 2411538 w 2411538"/>
              <a:gd name="connsiteY3" fmla="*/ 907644 h 907644"/>
              <a:gd name="connsiteX4" fmla="*/ 0 w 2411538"/>
              <a:gd name="connsiteY4" fmla="*/ 907644 h 907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538" h="907644">
                <a:moveTo>
                  <a:pt x="0" y="907644"/>
                </a:moveTo>
                <a:lnTo>
                  <a:pt x="162952" y="0"/>
                </a:lnTo>
                <a:lnTo>
                  <a:pt x="413837" y="2894"/>
                </a:lnTo>
                <a:lnTo>
                  <a:pt x="2411538" y="907644"/>
                </a:lnTo>
                <a:lnTo>
                  <a:pt x="0" y="907644"/>
                </a:lnTo>
                <a:close/>
              </a:path>
            </a:pathLst>
          </a:custGeom>
          <a:solidFill>
            <a:srgbClr val="75767A">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4" name="Group 273">
            <a:extLst>
              <a:ext uri="{FF2B5EF4-FFF2-40B4-BE49-F238E27FC236}">
                <a16:creationId xmlns:a16="http://schemas.microsoft.com/office/drawing/2014/main" id="{F4DC1E88-7D79-488C-97F0-827C1439D855}"/>
              </a:ext>
              <a:ext uri="{C183D7F6-B498-43B3-948B-1728B52AA6E4}">
                <adec:decorative xmlns:adec="http://schemas.microsoft.com/office/drawing/2017/decorative" val="1"/>
              </a:ext>
            </a:extLst>
          </p:cNvPr>
          <p:cNvGrpSpPr/>
          <p:nvPr/>
        </p:nvGrpSpPr>
        <p:grpSpPr>
          <a:xfrm>
            <a:off x="9254137" y="2415499"/>
            <a:ext cx="2153330" cy="3149490"/>
            <a:chOff x="9521394" y="1995694"/>
            <a:chExt cx="2153330" cy="3149490"/>
          </a:xfrm>
        </p:grpSpPr>
        <p:sp>
          <p:nvSpPr>
            <p:cNvPr id="275" name="Rectangle 274">
              <a:extLst>
                <a:ext uri="{FF2B5EF4-FFF2-40B4-BE49-F238E27FC236}">
                  <a16:creationId xmlns:a16="http://schemas.microsoft.com/office/drawing/2014/main" id="{4914742F-CA5E-43EA-816E-5CD04895E9AB}"/>
                </a:ext>
              </a:extLst>
            </p:cNvPr>
            <p:cNvSpPr/>
            <p:nvPr/>
          </p:nvSpPr>
          <p:spPr>
            <a:xfrm>
              <a:off x="9521394" y="1995694"/>
              <a:ext cx="2153330" cy="3149490"/>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6" name="Picture 275">
              <a:extLst>
                <a:ext uri="{FF2B5EF4-FFF2-40B4-BE49-F238E27FC236}">
                  <a16:creationId xmlns:a16="http://schemas.microsoft.com/office/drawing/2014/main" id="{E6AB5B02-95C3-4103-B0EF-DA0332814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6100" y="3474938"/>
              <a:ext cx="333813" cy="199566"/>
            </a:xfrm>
            <a:prstGeom prst="rect">
              <a:avLst/>
            </a:prstGeom>
          </p:spPr>
        </p:pic>
        <p:pic>
          <p:nvPicPr>
            <p:cNvPr id="277" name="Shape 458">
              <a:extLst>
                <a:ext uri="{FF2B5EF4-FFF2-40B4-BE49-F238E27FC236}">
                  <a16:creationId xmlns:a16="http://schemas.microsoft.com/office/drawing/2014/main" id="{4EFDD212-FB3D-4206-801F-999756A6536F}"/>
                </a:ext>
              </a:extLst>
            </p:cNvPr>
            <p:cNvPicPr preferRelativeResize="0"/>
            <p:nvPr/>
          </p:nvPicPr>
          <p:blipFill rotWithShape="1">
            <a:blip r:embed="rId4">
              <a:alphaModFix/>
            </a:blip>
            <a:srcRect r="85330"/>
            <a:stretch/>
          </p:blipFill>
          <p:spPr>
            <a:xfrm>
              <a:off x="10620928" y="3400036"/>
              <a:ext cx="340632" cy="296379"/>
            </a:xfrm>
            <a:prstGeom prst="rect">
              <a:avLst/>
            </a:prstGeom>
            <a:noFill/>
            <a:ln>
              <a:noFill/>
            </a:ln>
          </p:spPr>
        </p:pic>
        <p:pic>
          <p:nvPicPr>
            <p:cNvPr id="278" name="Picture 277">
              <a:extLst>
                <a:ext uri="{FF2B5EF4-FFF2-40B4-BE49-F238E27FC236}">
                  <a16:creationId xmlns:a16="http://schemas.microsoft.com/office/drawing/2014/main" id="{A158E62E-CD8C-4F6C-A5AB-0A561657B41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97730" y="3423014"/>
              <a:ext cx="377459" cy="281456"/>
            </a:xfrm>
            <a:prstGeom prst="rect">
              <a:avLst/>
            </a:prstGeom>
          </p:spPr>
        </p:pic>
        <p:sp>
          <p:nvSpPr>
            <p:cNvPr id="279" name="TextBox 278">
              <a:extLst>
                <a:ext uri="{FF2B5EF4-FFF2-40B4-BE49-F238E27FC236}">
                  <a16:creationId xmlns:a16="http://schemas.microsoft.com/office/drawing/2014/main" id="{1AD2EEAB-385E-4708-BB88-AEBB59EEC7EF}"/>
                </a:ext>
              </a:extLst>
            </p:cNvPr>
            <p:cNvSpPr txBox="1"/>
            <p:nvPr/>
          </p:nvSpPr>
          <p:spPr>
            <a:xfrm>
              <a:off x="9897386" y="3708420"/>
              <a:ext cx="1401346" cy="246221"/>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gradFill>
                    <a:gsLst>
                      <a:gs pos="83000">
                        <a:srgbClr val="737373"/>
                      </a:gs>
                      <a:gs pos="100000">
                        <a:srgbClr val="737373"/>
                      </a:gs>
                    </a:gsLst>
                    <a:lin ang="540000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Cloud Service Admin</a:t>
              </a:r>
            </a:p>
          </p:txBody>
        </p:sp>
        <p:pic>
          <p:nvPicPr>
            <p:cNvPr id="280" name="Picture 279">
              <a:extLst>
                <a:ext uri="{FF2B5EF4-FFF2-40B4-BE49-F238E27FC236}">
                  <a16:creationId xmlns:a16="http://schemas.microsoft.com/office/drawing/2014/main" id="{F227988A-4E8B-4A43-9F21-DE85CB364DB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990601" y="2857433"/>
              <a:ext cx="226640" cy="150030"/>
            </a:xfrm>
            <a:prstGeom prst="rect">
              <a:avLst/>
            </a:prstGeom>
          </p:spPr>
        </p:pic>
        <p:pic>
          <p:nvPicPr>
            <p:cNvPr id="281" name="Graphic 280">
              <a:extLst>
                <a:ext uri="{FF2B5EF4-FFF2-40B4-BE49-F238E27FC236}">
                  <a16:creationId xmlns:a16="http://schemas.microsoft.com/office/drawing/2014/main" id="{25EB1E63-2633-4CAF-B88E-802CA7704B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2758" y="2577836"/>
              <a:ext cx="257754" cy="257754"/>
            </a:xfrm>
            <a:prstGeom prst="rect">
              <a:avLst/>
            </a:prstGeom>
          </p:spPr>
        </p:pic>
        <p:pic>
          <p:nvPicPr>
            <p:cNvPr id="282" name="Picture 281">
              <a:extLst>
                <a:ext uri="{FF2B5EF4-FFF2-40B4-BE49-F238E27FC236}">
                  <a16:creationId xmlns:a16="http://schemas.microsoft.com/office/drawing/2014/main" id="{81252CEE-9D7D-4E64-A857-6364A8B09D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57421" y="2599153"/>
              <a:ext cx="181039" cy="181039"/>
            </a:xfrm>
            <a:prstGeom prst="rect">
              <a:avLst/>
            </a:prstGeom>
          </p:spPr>
        </p:pic>
        <p:pic>
          <p:nvPicPr>
            <p:cNvPr id="283" name="Picture 282" descr="A close up of a sign&#10;&#10;Description automatically generated">
              <a:extLst>
                <a:ext uri="{FF2B5EF4-FFF2-40B4-BE49-F238E27FC236}">
                  <a16:creationId xmlns:a16="http://schemas.microsoft.com/office/drawing/2014/main" id="{D01EC87C-7174-4F56-AF21-697CDC27E7A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98805" y="2870318"/>
              <a:ext cx="458322" cy="93186"/>
            </a:xfrm>
            <a:prstGeom prst="rect">
              <a:avLst/>
            </a:prstGeom>
          </p:spPr>
        </p:pic>
        <p:pic>
          <p:nvPicPr>
            <p:cNvPr id="284" name="Picture 283">
              <a:extLst>
                <a:ext uri="{FF2B5EF4-FFF2-40B4-BE49-F238E27FC236}">
                  <a16:creationId xmlns:a16="http://schemas.microsoft.com/office/drawing/2014/main" id="{B5E0B1AC-8E15-4BFE-8F85-E5B544954E2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36606" y="2861133"/>
              <a:ext cx="280590" cy="94699"/>
            </a:xfrm>
            <a:prstGeom prst="rect">
              <a:avLst/>
            </a:prstGeom>
          </p:spPr>
        </p:pic>
        <p:pic>
          <p:nvPicPr>
            <p:cNvPr id="285" name="Picture 2">
              <a:extLst>
                <a:ext uri="{FF2B5EF4-FFF2-40B4-BE49-F238E27FC236}">
                  <a16:creationId xmlns:a16="http://schemas.microsoft.com/office/drawing/2014/main" id="{54634555-FB0C-498B-A422-B0B1BA89DE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31379" y="2627011"/>
              <a:ext cx="651495" cy="132506"/>
            </a:xfrm>
            <a:prstGeom prst="rect">
              <a:avLst/>
            </a:prstGeom>
            <a:noFill/>
            <a:extLst>
              <a:ext uri="{909E8E84-426E-40DD-AFC4-6F175D3DCCD1}">
                <a14:hiddenFill xmlns:a14="http://schemas.microsoft.com/office/drawing/2010/main">
                  <a:solidFill>
                    <a:srgbClr val="FFFFFF"/>
                  </a:solidFill>
                </a14:hiddenFill>
              </a:ext>
            </a:extLst>
          </p:spPr>
        </p:pic>
        <p:sp>
          <p:nvSpPr>
            <p:cNvPr id="286" name="TextBox 285">
              <a:extLst>
                <a:ext uri="{FF2B5EF4-FFF2-40B4-BE49-F238E27FC236}">
                  <a16:creationId xmlns:a16="http://schemas.microsoft.com/office/drawing/2014/main" id="{20B842A8-AA46-4BE7-A4F9-E2A89762BCFB}"/>
                </a:ext>
              </a:extLst>
            </p:cNvPr>
            <p:cNvSpPr txBox="1"/>
            <p:nvPr/>
          </p:nvSpPr>
          <p:spPr>
            <a:xfrm>
              <a:off x="10025627" y="3027031"/>
              <a:ext cx="1144865" cy="246221"/>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gradFill>
                    <a:gsLst>
                      <a:gs pos="83000">
                        <a:srgbClr val="737373"/>
                      </a:gs>
                      <a:gs pos="100000">
                        <a:srgbClr val="737373"/>
                      </a:gs>
                    </a:gsLst>
                    <a:lin ang="540000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Identity Systems</a:t>
              </a:r>
            </a:p>
          </p:txBody>
        </p:sp>
        <p:grpSp>
          <p:nvGrpSpPr>
            <p:cNvPr id="287" name="Group 286">
              <a:extLst>
                <a:ext uri="{FF2B5EF4-FFF2-40B4-BE49-F238E27FC236}">
                  <a16:creationId xmlns:a16="http://schemas.microsoft.com/office/drawing/2014/main" id="{AD4B7FED-4198-4D95-AC32-B8D7FED63B86}"/>
                </a:ext>
              </a:extLst>
            </p:cNvPr>
            <p:cNvGrpSpPr/>
            <p:nvPr/>
          </p:nvGrpSpPr>
          <p:grpSpPr>
            <a:xfrm>
              <a:off x="11180085" y="2800057"/>
              <a:ext cx="146582" cy="35533"/>
              <a:chOff x="11292252" y="2698464"/>
              <a:chExt cx="278451" cy="67498"/>
            </a:xfrm>
          </p:grpSpPr>
          <p:sp>
            <p:nvSpPr>
              <p:cNvPr id="317" name="Oval 316">
                <a:extLst>
                  <a:ext uri="{FF2B5EF4-FFF2-40B4-BE49-F238E27FC236}">
                    <a16:creationId xmlns:a16="http://schemas.microsoft.com/office/drawing/2014/main" id="{FB49AF46-5BBF-4AD2-9A5C-09A7CE4D3CED}"/>
                  </a:ext>
                </a:extLst>
              </p:cNvPr>
              <p:cNvSpPr/>
              <p:nvPr/>
            </p:nvSpPr>
            <p:spPr bwMode="auto">
              <a:xfrm flipV="1">
                <a:off x="11292252"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Oval 317">
                <a:extLst>
                  <a:ext uri="{FF2B5EF4-FFF2-40B4-BE49-F238E27FC236}">
                    <a16:creationId xmlns:a16="http://schemas.microsoft.com/office/drawing/2014/main" id="{E970C00A-8241-4977-9C45-0BE147188D99}"/>
                  </a:ext>
                </a:extLst>
              </p:cNvPr>
              <p:cNvSpPr/>
              <p:nvPr/>
            </p:nvSpPr>
            <p:spPr bwMode="auto">
              <a:xfrm flipV="1">
                <a:off x="11397746"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9" name="Oval 318">
                <a:extLst>
                  <a:ext uri="{FF2B5EF4-FFF2-40B4-BE49-F238E27FC236}">
                    <a16:creationId xmlns:a16="http://schemas.microsoft.com/office/drawing/2014/main" id="{9FE0AEB8-1231-43BE-B6ED-3DA6058EFDB5}"/>
                  </a:ext>
                </a:extLst>
              </p:cNvPr>
              <p:cNvSpPr/>
              <p:nvPr/>
            </p:nvSpPr>
            <p:spPr bwMode="auto">
              <a:xfrm flipV="1">
                <a:off x="11503223" y="2698464"/>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88" name="TextBox 287">
              <a:extLst>
                <a:ext uri="{FF2B5EF4-FFF2-40B4-BE49-F238E27FC236}">
                  <a16:creationId xmlns:a16="http://schemas.microsoft.com/office/drawing/2014/main" id="{17FCF847-0EC3-4301-A28C-CD83FA5D1706}"/>
                </a:ext>
              </a:extLst>
            </p:cNvPr>
            <p:cNvSpPr txBox="1"/>
            <p:nvPr/>
          </p:nvSpPr>
          <p:spPr>
            <a:xfrm>
              <a:off x="9784375" y="4630875"/>
              <a:ext cx="1627369" cy="246221"/>
            </a:xfrm>
            <a:prstGeom prst="rect">
              <a:avLst/>
            </a:prstGeom>
            <a:noFill/>
          </p:spPr>
          <p:txBody>
            <a:bodyPr wrap="none" rtlCol="0">
              <a:spAutoFit/>
            </a:bodyPr>
            <a:lstStyle>
              <a:defPPr>
                <a:defRPr lang="en-US"/>
              </a:defPPr>
              <a:lvl1pPr algn="ctr">
                <a:defRPr sz="900">
                  <a:solidFill>
                    <a:schemeClr val="bg1">
                      <a:lumMod val="50000"/>
                    </a:schemeClr>
                  </a:solidFill>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Business Critical Systems</a:t>
              </a:r>
            </a:p>
          </p:txBody>
        </p:sp>
        <p:pic>
          <p:nvPicPr>
            <p:cNvPr id="289" name="Graphic 288">
              <a:extLst>
                <a:ext uri="{FF2B5EF4-FFF2-40B4-BE49-F238E27FC236}">
                  <a16:creationId xmlns:a16="http://schemas.microsoft.com/office/drawing/2014/main" id="{2DF22658-9A3D-47AD-BA6C-6BBA0B2DF24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04619" y="4250253"/>
              <a:ext cx="544772" cy="125791"/>
            </a:xfrm>
            <a:prstGeom prst="rect">
              <a:avLst/>
            </a:prstGeom>
          </p:spPr>
        </p:pic>
        <p:pic>
          <p:nvPicPr>
            <p:cNvPr id="290" name="Picture 289" descr="A screen shot of a building&#10;&#10;Description automatically generated">
              <a:extLst>
                <a:ext uri="{FF2B5EF4-FFF2-40B4-BE49-F238E27FC236}">
                  <a16:creationId xmlns:a16="http://schemas.microsoft.com/office/drawing/2014/main" id="{7A7B2742-9CBD-4026-AB3A-09C0472E443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32952" y="4253064"/>
              <a:ext cx="301993" cy="120169"/>
            </a:xfrm>
            <a:prstGeom prst="rect">
              <a:avLst/>
            </a:prstGeom>
          </p:spPr>
        </p:pic>
        <p:pic>
          <p:nvPicPr>
            <p:cNvPr id="291" name="Picture 290" descr="Icon&#10;&#10;Description automatically generated">
              <a:extLst>
                <a:ext uri="{FF2B5EF4-FFF2-40B4-BE49-F238E27FC236}">
                  <a16:creationId xmlns:a16="http://schemas.microsoft.com/office/drawing/2014/main" id="{210F2EF1-8809-4EA2-9A28-D5AF15F3686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985695" y="4423146"/>
              <a:ext cx="163339" cy="163339"/>
            </a:xfrm>
            <a:prstGeom prst="rect">
              <a:avLst/>
            </a:prstGeom>
          </p:spPr>
        </p:pic>
        <p:pic>
          <p:nvPicPr>
            <p:cNvPr id="292" name="Picture 291" descr="A picture containing drawing&#10;&#10;Description automatically generated">
              <a:extLst>
                <a:ext uri="{FF2B5EF4-FFF2-40B4-BE49-F238E27FC236}">
                  <a16:creationId xmlns:a16="http://schemas.microsoft.com/office/drawing/2014/main" id="{AE1C8CB0-1768-4CEE-97F4-879918973BE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356804" y="4453543"/>
              <a:ext cx="580145" cy="102545"/>
            </a:xfrm>
            <a:prstGeom prst="rect">
              <a:avLst/>
            </a:prstGeom>
          </p:spPr>
        </p:pic>
        <p:sp>
          <p:nvSpPr>
            <p:cNvPr id="293" name="TextBox 292">
              <a:extLst>
                <a:ext uri="{FF2B5EF4-FFF2-40B4-BE49-F238E27FC236}">
                  <a16:creationId xmlns:a16="http://schemas.microsoft.com/office/drawing/2014/main" id="{9EEF0A5F-B013-4CB0-9C64-823F33F0E05E}"/>
                </a:ext>
              </a:extLst>
            </p:cNvPr>
            <p:cNvSpPr txBox="1"/>
            <p:nvPr/>
          </p:nvSpPr>
          <p:spPr>
            <a:xfrm>
              <a:off x="9567750" y="2048146"/>
              <a:ext cx="2056973" cy="44627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Business Critical Assets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Across On-Premises, Cloud, OT, &amp; IoT</a:t>
              </a:r>
            </a:p>
          </p:txBody>
        </p:sp>
        <p:pic>
          <p:nvPicPr>
            <p:cNvPr id="294" name="Graphic 293">
              <a:extLst>
                <a:ext uri="{FF2B5EF4-FFF2-40B4-BE49-F238E27FC236}">
                  <a16:creationId xmlns:a16="http://schemas.microsoft.com/office/drawing/2014/main" id="{DCE25649-E5D7-4CD4-9BDA-F9109C32017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35126" y="4288623"/>
              <a:ext cx="155035" cy="114962"/>
            </a:xfrm>
            <a:prstGeom prst="rect">
              <a:avLst/>
            </a:prstGeom>
          </p:spPr>
        </p:pic>
        <p:grpSp>
          <p:nvGrpSpPr>
            <p:cNvPr id="295" name="Group 294">
              <a:extLst>
                <a:ext uri="{FF2B5EF4-FFF2-40B4-BE49-F238E27FC236}">
                  <a16:creationId xmlns:a16="http://schemas.microsoft.com/office/drawing/2014/main" id="{CB29CD2D-F005-4AAA-81EA-825A1BAADAB0}"/>
                </a:ext>
              </a:extLst>
            </p:cNvPr>
            <p:cNvGrpSpPr/>
            <p:nvPr/>
          </p:nvGrpSpPr>
          <p:grpSpPr>
            <a:xfrm>
              <a:off x="11008842" y="3532839"/>
              <a:ext cx="146582" cy="35533"/>
              <a:chOff x="11292252" y="2698464"/>
              <a:chExt cx="278451" cy="67498"/>
            </a:xfrm>
          </p:grpSpPr>
          <p:sp>
            <p:nvSpPr>
              <p:cNvPr id="314" name="Oval 313">
                <a:extLst>
                  <a:ext uri="{FF2B5EF4-FFF2-40B4-BE49-F238E27FC236}">
                    <a16:creationId xmlns:a16="http://schemas.microsoft.com/office/drawing/2014/main" id="{E63EF4D6-E6AD-4ED7-BC05-423F84CCEB31}"/>
                  </a:ext>
                </a:extLst>
              </p:cNvPr>
              <p:cNvSpPr/>
              <p:nvPr/>
            </p:nvSpPr>
            <p:spPr bwMode="auto">
              <a:xfrm flipV="1">
                <a:off x="11292252"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5" name="Oval 314">
                <a:extLst>
                  <a:ext uri="{FF2B5EF4-FFF2-40B4-BE49-F238E27FC236}">
                    <a16:creationId xmlns:a16="http://schemas.microsoft.com/office/drawing/2014/main" id="{620BCF2C-E1CF-4CD1-87FD-65E3A8EAE0A0}"/>
                  </a:ext>
                </a:extLst>
              </p:cNvPr>
              <p:cNvSpPr/>
              <p:nvPr/>
            </p:nvSpPr>
            <p:spPr bwMode="auto">
              <a:xfrm flipV="1">
                <a:off x="11397746"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6" name="Oval 315">
                <a:extLst>
                  <a:ext uri="{FF2B5EF4-FFF2-40B4-BE49-F238E27FC236}">
                    <a16:creationId xmlns:a16="http://schemas.microsoft.com/office/drawing/2014/main" id="{B7C0D302-EE8E-4A3D-80F6-90439FB8A816}"/>
                  </a:ext>
                </a:extLst>
              </p:cNvPr>
              <p:cNvSpPr/>
              <p:nvPr/>
            </p:nvSpPr>
            <p:spPr bwMode="auto">
              <a:xfrm flipV="1">
                <a:off x="11503223" y="2698464"/>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6" name="Group 295">
              <a:extLst>
                <a:ext uri="{FF2B5EF4-FFF2-40B4-BE49-F238E27FC236}">
                  <a16:creationId xmlns:a16="http://schemas.microsoft.com/office/drawing/2014/main" id="{C842589E-8D29-46FF-AAD3-6BB95EE75608}"/>
                </a:ext>
              </a:extLst>
            </p:cNvPr>
            <p:cNvGrpSpPr/>
            <p:nvPr/>
          </p:nvGrpSpPr>
          <p:grpSpPr>
            <a:xfrm>
              <a:off x="11253376" y="4487049"/>
              <a:ext cx="146582" cy="35533"/>
              <a:chOff x="11292252" y="2698464"/>
              <a:chExt cx="278451" cy="67498"/>
            </a:xfrm>
          </p:grpSpPr>
          <p:sp>
            <p:nvSpPr>
              <p:cNvPr id="311" name="Oval 310">
                <a:extLst>
                  <a:ext uri="{FF2B5EF4-FFF2-40B4-BE49-F238E27FC236}">
                    <a16:creationId xmlns:a16="http://schemas.microsoft.com/office/drawing/2014/main" id="{FDD0DA1A-0B13-4AFF-99EE-62338CF901CB}"/>
                  </a:ext>
                </a:extLst>
              </p:cNvPr>
              <p:cNvSpPr/>
              <p:nvPr/>
            </p:nvSpPr>
            <p:spPr bwMode="auto">
              <a:xfrm flipV="1">
                <a:off x="11292252"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Oval 311">
                <a:extLst>
                  <a:ext uri="{FF2B5EF4-FFF2-40B4-BE49-F238E27FC236}">
                    <a16:creationId xmlns:a16="http://schemas.microsoft.com/office/drawing/2014/main" id="{5FCE32D8-C398-4B54-BCBA-32B8F3FDFB1F}"/>
                  </a:ext>
                </a:extLst>
              </p:cNvPr>
              <p:cNvSpPr/>
              <p:nvPr/>
            </p:nvSpPr>
            <p:spPr bwMode="auto">
              <a:xfrm flipV="1">
                <a:off x="11397746"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Oval 312">
                <a:extLst>
                  <a:ext uri="{FF2B5EF4-FFF2-40B4-BE49-F238E27FC236}">
                    <a16:creationId xmlns:a16="http://schemas.microsoft.com/office/drawing/2014/main" id="{3C9C451A-EE30-48CC-86CD-BE59FA3E15DD}"/>
                  </a:ext>
                </a:extLst>
              </p:cNvPr>
              <p:cNvSpPr/>
              <p:nvPr/>
            </p:nvSpPr>
            <p:spPr bwMode="auto">
              <a:xfrm flipV="1">
                <a:off x="11503223" y="2698464"/>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7" name="Group 296">
              <a:extLst>
                <a:ext uri="{FF2B5EF4-FFF2-40B4-BE49-F238E27FC236}">
                  <a16:creationId xmlns:a16="http://schemas.microsoft.com/office/drawing/2014/main" id="{49A6F1DE-D06E-4453-A455-A25075C1B317}"/>
                </a:ext>
              </a:extLst>
            </p:cNvPr>
            <p:cNvGrpSpPr/>
            <p:nvPr/>
          </p:nvGrpSpPr>
          <p:grpSpPr>
            <a:xfrm>
              <a:off x="9938185" y="4442477"/>
              <a:ext cx="129498" cy="102545"/>
              <a:chOff x="6660049" y="1655872"/>
              <a:chExt cx="1104052" cy="874260"/>
            </a:xfrm>
          </p:grpSpPr>
          <p:sp>
            <p:nvSpPr>
              <p:cNvPr id="303" name="Freeform: Shape 302">
                <a:extLst>
                  <a:ext uri="{FF2B5EF4-FFF2-40B4-BE49-F238E27FC236}">
                    <a16:creationId xmlns:a16="http://schemas.microsoft.com/office/drawing/2014/main" id="{1AD0F10F-5FA7-4D2B-9B9E-0B997122FAC9}"/>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accent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720E20D1-07D0-4C2E-B032-0A09701B8A26}"/>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accent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4C541AA0-7F1F-4DA4-933B-51FEEC8C5FC7}"/>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5EA11BE3-80C2-42F1-A717-52CF09E25944}"/>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F998D0A9-EC6C-4B86-A2F8-B257BB75DEE0}"/>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A10D249C-0980-451C-840D-1993C8848B5F}"/>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CF8ADA30-85E4-41C4-AD5F-3CEE2BD0FACB}"/>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9CDC290C-FF8C-4184-8FAD-2E55F7353AE2}"/>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8" name="Group 158">
              <a:extLst>
                <a:ext uri="{FF2B5EF4-FFF2-40B4-BE49-F238E27FC236}">
                  <a16:creationId xmlns:a16="http://schemas.microsoft.com/office/drawing/2014/main" id="{967A57A2-9FF9-4E6E-BCB5-9C2BE920CA35}"/>
                </a:ext>
              </a:extLst>
            </p:cNvPr>
            <p:cNvGrpSpPr>
              <a:grpSpLocks noChangeAspect="1"/>
            </p:cNvGrpSpPr>
            <p:nvPr/>
          </p:nvGrpSpPr>
          <p:grpSpPr bwMode="auto">
            <a:xfrm>
              <a:off x="10167520" y="4441404"/>
              <a:ext cx="99442" cy="109577"/>
              <a:chOff x="5906" y="2744"/>
              <a:chExt cx="206" cy="227"/>
            </a:xfrm>
            <a:solidFill>
              <a:schemeClr val="accent1"/>
            </a:solidFill>
          </p:grpSpPr>
          <p:sp>
            <p:nvSpPr>
              <p:cNvPr id="299" name="Freeform 159">
                <a:extLst>
                  <a:ext uri="{FF2B5EF4-FFF2-40B4-BE49-F238E27FC236}">
                    <a16:creationId xmlns:a16="http://schemas.microsoft.com/office/drawing/2014/main" id="{0810CAE0-51CB-45D6-A2DA-D37869F2538D}"/>
                  </a:ext>
                </a:extLst>
              </p:cNvPr>
              <p:cNvSpPr>
                <a:spLocks/>
              </p:cNvSpPr>
              <p:nvPr/>
            </p:nvSpPr>
            <p:spPr bwMode="auto">
              <a:xfrm>
                <a:off x="5906" y="291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00" name="Freeform 160">
                <a:extLst>
                  <a:ext uri="{FF2B5EF4-FFF2-40B4-BE49-F238E27FC236}">
                    <a16:creationId xmlns:a16="http://schemas.microsoft.com/office/drawing/2014/main" id="{CC066655-48C6-447F-9B15-B24436BE6860}"/>
                  </a:ext>
                </a:extLst>
              </p:cNvPr>
              <p:cNvSpPr>
                <a:spLocks/>
              </p:cNvSpPr>
              <p:nvPr/>
            </p:nvSpPr>
            <p:spPr bwMode="auto">
              <a:xfrm>
                <a:off x="5906" y="280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01" name="Freeform 161">
                <a:extLst>
                  <a:ext uri="{FF2B5EF4-FFF2-40B4-BE49-F238E27FC236}">
                    <a16:creationId xmlns:a16="http://schemas.microsoft.com/office/drawing/2014/main" id="{54E5A52C-FB5D-4873-B4E3-1DE9745CC19E}"/>
                  </a:ext>
                </a:extLst>
              </p:cNvPr>
              <p:cNvSpPr>
                <a:spLocks/>
              </p:cNvSpPr>
              <p:nvPr/>
            </p:nvSpPr>
            <p:spPr bwMode="auto">
              <a:xfrm>
                <a:off x="5906" y="274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02" name="Freeform 162">
                <a:extLst>
                  <a:ext uri="{FF2B5EF4-FFF2-40B4-BE49-F238E27FC236}">
                    <a16:creationId xmlns:a16="http://schemas.microsoft.com/office/drawing/2014/main" id="{A04F7CD7-9E29-478D-AA9A-16162A62C0CA}"/>
                  </a:ext>
                </a:extLst>
              </p:cNvPr>
              <p:cNvSpPr>
                <a:spLocks/>
              </p:cNvSpPr>
              <p:nvPr/>
            </p:nvSpPr>
            <p:spPr bwMode="auto">
              <a:xfrm>
                <a:off x="5906" y="285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58" name="Group 357">
            <a:extLst>
              <a:ext uri="{FF2B5EF4-FFF2-40B4-BE49-F238E27FC236}">
                <a16:creationId xmlns:a16="http://schemas.microsoft.com/office/drawing/2014/main" id="{75D03F54-C394-4A9D-AA68-BDB9DB202FCB}"/>
              </a:ext>
              <a:ext uri="{C183D7F6-B498-43B3-948B-1728B52AA6E4}">
                <adec:decorative xmlns:adec="http://schemas.microsoft.com/office/drawing/2017/decorative" val="1"/>
              </a:ext>
            </a:extLst>
          </p:cNvPr>
          <p:cNvGrpSpPr/>
          <p:nvPr/>
        </p:nvGrpSpPr>
        <p:grpSpPr>
          <a:xfrm>
            <a:off x="2995008" y="4793357"/>
            <a:ext cx="5285019" cy="846691"/>
            <a:chOff x="3170825" y="2392017"/>
            <a:chExt cx="5285019" cy="846691"/>
          </a:xfrm>
        </p:grpSpPr>
        <p:cxnSp>
          <p:nvCxnSpPr>
            <p:cNvPr id="359" name="Straight Connector 358">
              <a:extLst>
                <a:ext uri="{FF2B5EF4-FFF2-40B4-BE49-F238E27FC236}">
                  <a16:creationId xmlns:a16="http://schemas.microsoft.com/office/drawing/2014/main" id="{16E26160-A760-44B0-9540-648441F485BD}"/>
                </a:ext>
              </a:extLst>
            </p:cNvPr>
            <p:cNvCxnSpPr>
              <a:cxnSpLocks/>
            </p:cNvCxnSpPr>
            <p:nvPr/>
          </p:nvCxnSpPr>
          <p:spPr>
            <a:xfrm>
              <a:off x="4344881" y="2568049"/>
              <a:ext cx="90702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60" name="TextBox 359">
              <a:extLst>
                <a:ext uri="{FF2B5EF4-FFF2-40B4-BE49-F238E27FC236}">
                  <a16:creationId xmlns:a16="http://schemas.microsoft.com/office/drawing/2014/main" id="{271DBA46-ACAF-4B06-9870-8ED17026B891}"/>
                </a:ext>
              </a:extLst>
            </p:cNvPr>
            <p:cNvSpPr txBox="1"/>
            <p:nvPr/>
          </p:nvSpPr>
          <p:spPr>
            <a:xfrm>
              <a:off x="5147278" y="2749663"/>
              <a:ext cx="75854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Account</a:t>
              </a:r>
            </a:p>
          </p:txBody>
        </p:sp>
        <p:sp>
          <p:nvSpPr>
            <p:cNvPr id="361" name="TextBox 360">
              <a:extLst>
                <a:ext uri="{FF2B5EF4-FFF2-40B4-BE49-F238E27FC236}">
                  <a16:creationId xmlns:a16="http://schemas.microsoft.com/office/drawing/2014/main" id="{000D564E-C7D7-4D0F-9D1D-8482B618AA47}"/>
                </a:ext>
              </a:extLst>
            </p:cNvPr>
            <p:cNvSpPr txBox="1"/>
            <p:nvPr/>
          </p:nvSpPr>
          <p:spPr>
            <a:xfrm>
              <a:off x="3170825" y="2749663"/>
              <a:ext cx="169879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Devices/Workstations</a:t>
              </a:r>
            </a:p>
          </p:txBody>
        </p:sp>
        <p:sp>
          <p:nvSpPr>
            <p:cNvPr id="362" name="TextBox 361">
              <a:extLst>
                <a:ext uri="{FF2B5EF4-FFF2-40B4-BE49-F238E27FC236}">
                  <a16:creationId xmlns:a16="http://schemas.microsoft.com/office/drawing/2014/main" id="{9454CCC5-E6AA-4653-8472-B7172250CBED}"/>
                </a:ext>
              </a:extLst>
            </p:cNvPr>
            <p:cNvSpPr txBox="1"/>
            <p:nvPr/>
          </p:nvSpPr>
          <p:spPr>
            <a:xfrm>
              <a:off x="6188270" y="2961709"/>
              <a:ext cx="119045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Intermediaries</a:t>
              </a:r>
            </a:p>
          </p:txBody>
        </p:sp>
        <p:sp>
          <p:nvSpPr>
            <p:cNvPr id="363" name="TextBox 362">
              <a:extLst>
                <a:ext uri="{FF2B5EF4-FFF2-40B4-BE49-F238E27FC236}">
                  <a16:creationId xmlns:a16="http://schemas.microsoft.com/office/drawing/2014/main" id="{20720580-7420-47A2-8E07-7C5D3989B541}"/>
                </a:ext>
              </a:extLst>
            </p:cNvPr>
            <p:cNvSpPr txBox="1"/>
            <p:nvPr/>
          </p:nvSpPr>
          <p:spPr>
            <a:xfrm>
              <a:off x="7651585" y="2749663"/>
              <a:ext cx="80425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Interface</a:t>
              </a:r>
            </a:p>
          </p:txBody>
        </p:sp>
        <p:pic>
          <p:nvPicPr>
            <p:cNvPr id="364" name="Graphic 363">
              <a:extLst>
                <a:ext uri="{FF2B5EF4-FFF2-40B4-BE49-F238E27FC236}">
                  <a16:creationId xmlns:a16="http://schemas.microsoft.com/office/drawing/2014/main" id="{BD601B5A-9EE6-4E70-A5A2-A0C8D2698C8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792397" y="2392017"/>
              <a:ext cx="486194" cy="373994"/>
            </a:xfrm>
            <a:prstGeom prst="rect">
              <a:avLst/>
            </a:prstGeom>
          </p:spPr>
        </p:pic>
        <p:grpSp>
          <p:nvGrpSpPr>
            <p:cNvPr id="365" name="Group 364">
              <a:extLst>
                <a:ext uri="{FF2B5EF4-FFF2-40B4-BE49-F238E27FC236}">
                  <a16:creationId xmlns:a16="http://schemas.microsoft.com/office/drawing/2014/main" id="{F4B7DCE4-64B6-4C10-80F2-CAC919F89DB8}"/>
                </a:ext>
              </a:extLst>
            </p:cNvPr>
            <p:cNvGrpSpPr/>
            <p:nvPr/>
          </p:nvGrpSpPr>
          <p:grpSpPr>
            <a:xfrm>
              <a:off x="5277366" y="2425006"/>
              <a:ext cx="498367" cy="308017"/>
              <a:chOff x="4524585" y="2423461"/>
              <a:chExt cx="601881" cy="371994"/>
            </a:xfrm>
          </p:grpSpPr>
          <p:sp>
            <p:nvSpPr>
              <p:cNvPr id="387" name="Rectangle 386">
                <a:extLst>
                  <a:ext uri="{FF2B5EF4-FFF2-40B4-BE49-F238E27FC236}">
                    <a16:creationId xmlns:a16="http://schemas.microsoft.com/office/drawing/2014/main" id="{8D2E43AC-0B5E-438C-9908-6039D969ABC5}"/>
                  </a:ext>
                </a:extLst>
              </p:cNvPr>
              <p:cNvSpPr/>
              <p:nvPr/>
            </p:nvSpPr>
            <p:spPr bwMode="auto">
              <a:xfrm>
                <a:off x="4524585" y="2423461"/>
                <a:ext cx="601881" cy="371994"/>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88" name="Group 89">
                <a:extLst>
                  <a:ext uri="{FF2B5EF4-FFF2-40B4-BE49-F238E27FC236}">
                    <a16:creationId xmlns:a16="http://schemas.microsoft.com/office/drawing/2014/main" id="{6361F914-2387-4A58-A5B5-1CB4FF7BD4A7}"/>
                  </a:ext>
                </a:extLst>
              </p:cNvPr>
              <p:cNvGrpSpPr>
                <a:grpSpLocks noChangeAspect="1"/>
              </p:cNvGrpSpPr>
              <p:nvPr/>
            </p:nvGrpSpPr>
            <p:grpSpPr bwMode="auto">
              <a:xfrm>
                <a:off x="4584855" y="2488106"/>
                <a:ext cx="194899" cy="242704"/>
                <a:chOff x="1596" y="1479"/>
                <a:chExt cx="159" cy="198"/>
              </a:xfrm>
              <a:solidFill>
                <a:schemeClr val="bg1"/>
              </a:solidFill>
            </p:grpSpPr>
            <p:sp>
              <p:nvSpPr>
                <p:cNvPr id="392" name="Freeform 90">
                  <a:extLst>
                    <a:ext uri="{FF2B5EF4-FFF2-40B4-BE49-F238E27FC236}">
                      <a16:creationId xmlns:a16="http://schemas.microsoft.com/office/drawing/2014/main" id="{51193264-CED2-44D2-8C5D-5866E62FEB2C}"/>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93" name="Freeform 91">
                  <a:extLst>
                    <a:ext uri="{FF2B5EF4-FFF2-40B4-BE49-F238E27FC236}">
                      <a16:creationId xmlns:a16="http://schemas.microsoft.com/office/drawing/2014/main" id="{35D97B60-42CA-4DD5-8493-2A36D75AFE6D}"/>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89" name="Group 271">
                <a:extLst>
                  <a:ext uri="{FF2B5EF4-FFF2-40B4-BE49-F238E27FC236}">
                    <a16:creationId xmlns:a16="http://schemas.microsoft.com/office/drawing/2014/main" id="{04470E77-C9AB-4A47-8A59-239E5667320B}"/>
                  </a:ext>
                </a:extLst>
              </p:cNvPr>
              <p:cNvGrpSpPr>
                <a:grpSpLocks noChangeAspect="1"/>
              </p:cNvGrpSpPr>
              <p:nvPr/>
            </p:nvGrpSpPr>
            <p:grpSpPr bwMode="auto">
              <a:xfrm>
                <a:off x="4831448" y="2572669"/>
                <a:ext cx="219261" cy="73578"/>
                <a:chOff x="778" y="3414"/>
                <a:chExt cx="149" cy="50"/>
              </a:xfrm>
              <a:solidFill>
                <a:schemeClr val="bg1"/>
              </a:solidFill>
            </p:grpSpPr>
            <p:sp>
              <p:nvSpPr>
                <p:cNvPr id="390" name="Freeform 273">
                  <a:extLst>
                    <a:ext uri="{FF2B5EF4-FFF2-40B4-BE49-F238E27FC236}">
                      <a16:creationId xmlns:a16="http://schemas.microsoft.com/office/drawing/2014/main" id="{7298E271-A305-4730-BD72-37BF1CB88EBA}"/>
                    </a:ext>
                  </a:extLst>
                </p:cNvPr>
                <p:cNvSpPr>
                  <a:spLocks/>
                </p:cNvSpPr>
                <p:nvPr/>
              </p:nvSpPr>
              <p:spPr bwMode="auto">
                <a:xfrm>
                  <a:off x="778" y="3414"/>
                  <a:ext cx="149" cy="1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91" name="Freeform 275">
                  <a:extLst>
                    <a:ext uri="{FF2B5EF4-FFF2-40B4-BE49-F238E27FC236}">
                      <a16:creationId xmlns:a16="http://schemas.microsoft.com/office/drawing/2014/main" id="{B49F56FE-E9D6-46FB-A804-53164453F269}"/>
                    </a:ext>
                  </a:extLst>
                </p:cNvPr>
                <p:cNvSpPr>
                  <a:spLocks/>
                </p:cNvSpPr>
                <p:nvPr/>
              </p:nvSpPr>
              <p:spPr bwMode="auto">
                <a:xfrm>
                  <a:off x="778" y="3447"/>
                  <a:ext cx="100" cy="17"/>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66" name="Group 365">
              <a:extLst>
                <a:ext uri="{FF2B5EF4-FFF2-40B4-BE49-F238E27FC236}">
                  <a16:creationId xmlns:a16="http://schemas.microsoft.com/office/drawing/2014/main" id="{F2B3ED16-9BC7-4F17-9CB8-84CBF66B2855}"/>
                </a:ext>
              </a:extLst>
            </p:cNvPr>
            <p:cNvGrpSpPr/>
            <p:nvPr/>
          </p:nvGrpSpPr>
          <p:grpSpPr>
            <a:xfrm>
              <a:off x="6576266" y="2626962"/>
              <a:ext cx="414462" cy="328196"/>
              <a:chOff x="6750025" y="2327160"/>
              <a:chExt cx="450383" cy="356642"/>
            </a:xfrm>
          </p:grpSpPr>
          <p:sp>
            <p:nvSpPr>
              <p:cNvPr id="380" name="Freeform: Shape 379">
                <a:extLst>
                  <a:ext uri="{FF2B5EF4-FFF2-40B4-BE49-F238E27FC236}">
                    <a16:creationId xmlns:a16="http://schemas.microsoft.com/office/drawing/2014/main" id="{3212C564-A9A9-4919-8B05-DC52A8E08D2E}"/>
                  </a:ext>
                </a:extLst>
              </p:cNvPr>
              <p:cNvSpPr/>
              <p:nvPr/>
            </p:nvSpPr>
            <p:spPr>
              <a:xfrm>
                <a:off x="6750025" y="2336634"/>
                <a:ext cx="450383" cy="347168"/>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243A5E"/>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1" name="Freeform: Shape 380">
                <a:extLst>
                  <a:ext uri="{FF2B5EF4-FFF2-40B4-BE49-F238E27FC236}">
                    <a16:creationId xmlns:a16="http://schemas.microsoft.com/office/drawing/2014/main" id="{DEBCB603-D558-4FEE-B2D5-9DCDB47CFAC9}"/>
                  </a:ext>
                </a:extLst>
              </p:cNvPr>
              <p:cNvSpPr/>
              <p:nvPr/>
            </p:nvSpPr>
            <p:spPr>
              <a:xfrm>
                <a:off x="6750025" y="2327160"/>
                <a:ext cx="450383" cy="46914"/>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243A5E"/>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2" name="Freeform: Shape 381">
                <a:extLst>
                  <a:ext uri="{FF2B5EF4-FFF2-40B4-BE49-F238E27FC236}">
                    <a16:creationId xmlns:a16="http://schemas.microsoft.com/office/drawing/2014/main" id="{7BAED8D5-C06A-4A04-93CD-BE1B0103CB35}"/>
                  </a:ext>
                </a:extLst>
              </p:cNvPr>
              <p:cNvSpPr/>
              <p:nvPr/>
            </p:nvSpPr>
            <p:spPr>
              <a:xfrm>
                <a:off x="6808733"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3" name="Freeform: Shape 382">
                <a:extLst>
                  <a:ext uri="{FF2B5EF4-FFF2-40B4-BE49-F238E27FC236}">
                    <a16:creationId xmlns:a16="http://schemas.microsoft.com/office/drawing/2014/main" id="{8EDB92D1-72E3-427B-BB20-5454C236C31E}"/>
                  </a:ext>
                </a:extLst>
              </p:cNvPr>
              <p:cNvSpPr/>
              <p:nvPr/>
            </p:nvSpPr>
            <p:spPr>
              <a:xfrm>
                <a:off x="6773176"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4" name="Freeform: Shape 383">
                <a:extLst>
                  <a:ext uri="{FF2B5EF4-FFF2-40B4-BE49-F238E27FC236}">
                    <a16:creationId xmlns:a16="http://schemas.microsoft.com/office/drawing/2014/main" id="{C8E4930B-8C73-42FB-8D87-650A33797F81}"/>
                  </a:ext>
                </a:extLst>
              </p:cNvPr>
              <p:cNvSpPr/>
              <p:nvPr/>
            </p:nvSpPr>
            <p:spPr>
              <a:xfrm>
                <a:off x="6845078"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5" name="Freeform: Shape 384">
                <a:extLst>
                  <a:ext uri="{FF2B5EF4-FFF2-40B4-BE49-F238E27FC236}">
                    <a16:creationId xmlns:a16="http://schemas.microsoft.com/office/drawing/2014/main" id="{EDF4D430-1BBB-4002-BCC6-D5B8FBCA0150}"/>
                  </a:ext>
                </a:extLst>
              </p:cNvPr>
              <p:cNvSpPr/>
              <p:nvPr/>
            </p:nvSpPr>
            <p:spPr>
              <a:xfrm>
                <a:off x="6798025" y="2421355"/>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6" name="Freeform: Shape 385">
                <a:extLst>
                  <a:ext uri="{FF2B5EF4-FFF2-40B4-BE49-F238E27FC236}">
                    <a16:creationId xmlns:a16="http://schemas.microsoft.com/office/drawing/2014/main" id="{DB70DAA7-E651-4268-8A53-AE02372F84DA}"/>
                  </a:ext>
                </a:extLst>
              </p:cNvPr>
              <p:cNvSpPr/>
              <p:nvPr/>
            </p:nvSpPr>
            <p:spPr>
              <a:xfrm>
                <a:off x="6798025" y="2539943"/>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7" name="Group 366">
              <a:extLst>
                <a:ext uri="{FF2B5EF4-FFF2-40B4-BE49-F238E27FC236}">
                  <a16:creationId xmlns:a16="http://schemas.microsoft.com/office/drawing/2014/main" id="{65A005AB-E3C5-461C-8C6E-DABEAA6D4353}"/>
                </a:ext>
              </a:extLst>
            </p:cNvPr>
            <p:cNvGrpSpPr/>
            <p:nvPr/>
          </p:nvGrpSpPr>
          <p:grpSpPr>
            <a:xfrm>
              <a:off x="7818630" y="2414916"/>
              <a:ext cx="414462" cy="328196"/>
              <a:chOff x="6660049" y="1655872"/>
              <a:chExt cx="1104052" cy="874260"/>
            </a:xfrm>
          </p:grpSpPr>
          <p:sp>
            <p:nvSpPr>
              <p:cNvPr id="372" name="Freeform: Shape 371">
                <a:extLst>
                  <a:ext uri="{FF2B5EF4-FFF2-40B4-BE49-F238E27FC236}">
                    <a16:creationId xmlns:a16="http://schemas.microsoft.com/office/drawing/2014/main" id="{180E77D3-63C8-4D3E-9647-AB16230C7EC1}"/>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3" name="Freeform: Shape 372">
                <a:extLst>
                  <a:ext uri="{FF2B5EF4-FFF2-40B4-BE49-F238E27FC236}">
                    <a16:creationId xmlns:a16="http://schemas.microsoft.com/office/drawing/2014/main" id="{746DF480-9EA7-484C-9FA5-AC003DFCD251}"/>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4" name="Freeform: Shape 373">
                <a:extLst>
                  <a:ext uri="{FF2B5EF4-FFF2-40B4-BE49-F238E27FC236}">
                    <a16:creationId xmlns:a16="http://schemas.microsoft.com/office/drawing/2014/main" id="{E5A89832-0EA5-4493-87B6-F98E501DF8CA}"/>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5" name="Freeform: Shape 374">
                <a:extLst>
                  <a:ext uri="{FF2B5EF4-FFF2-40B4-BE49-F238E27FC236}">
                    <a16:creationId xmlns:a16="http://schemas.microsoft.com/office/drawing/2014/main" id="{051DB674-A9C7-4D7B-BF9C-9F1C497DAE59}"/>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6" name="Freeform: Shape 375">
                <a:extLst>
                  <a:ext uri="{FF2B5EF4-FFF2-40B4-BE49-F238E27FC236}">
                    <a16:creationId xmlns:a16="http://schemas.microsoft.com/office/drawing/2014/main" id="{EEBCE8E7-A078-4DDE-9E9D-96C375753BC5}"/>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7" name="Freeform: Shape 376">
                <a:extLst>
                  <a:ext uri="{FF2B5EF4-FFF2-40B4-BE49-F238E27FC236}">
                    <a16:creationId xmlns:a16="http://schemas.microsoft.com/office/drawing/2014/main" id="{B7273CDE-26EE-4AC4-993B-63E6ECBE1BFC}"/>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8" name="Freeform: Shape 377">
                <a:extLst>
                  <a:ext uri="{FF2B5EF4-FFF2-40B4-BE49-F238E27FC236}">
                    <a16:creationId xmlns:a16="http://schemas.microsoft.com/office/drawing/2014/main" id="{0F616FEF-CFC5-4484-BB1F-5D79991FDCEE}"/>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9" name="Freeform: Shape 378">
                <a:extLst>
                  <a:ext uri="{FF2B5EF4-FFF2-40B4-BE49-F238E27FC236}">
                    <a16:creationId xmlns:a16="http://schemas.microsoft.com/office/drawing/2014/main" id="{D4B40439-205F-4882-80E7-AEAD27562F10}"/>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368" name="Straight Connector 367">
              <a:extLst>
                <a:ext uri="{FF2B5EF4-FFF2-40B4-BE49-F238E27FC236}">
                  <a16:creationId xmlns:a16="http://schemas.microsoft.com/office/drawing/2014/main" id="{6BBBE441-6EE5-4994-B3E4-019F61E00A68}"/>
                </a:ext>
              </a:extLst>
            </p:cNvPr>
            <p:cNvCxnSpPr>
              <a:cxnSpLocks/>
            </p:cNvCxnSpPr>
            <p:nvPr/>
          </p:nvCxnSpPr>
          <p:spPr>
            <a:xfrm>
              <a:off x="5822510" y="2568049"/>
              <a:ext cx="195346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0" name="Straight Connector 64">
              <a:extLst>
                <a:ext uri="{FF2B5EF4-FFF2-40B4-BE49-F238E27FC236}">
                  <a16:creationId xmlns:a16="http://schemas.microsoft.com/office/drawing/2014/main" id="{C8A65935-5F37-46D6-A35D-5AD7AD8240C6}"/>
                </a:ext>
              </a:extLst>
            </p:cNvPr>
            <p:cNvCxnSpPr>
              <a:cxnSpLocks/>
            </p:cNvCxnSpPr>
            <p:nvPr/>
          </p:nvCxnSpPr>
          <p:spPr>
            <a:xfrm flipV="1">
              <a:off x="7053363" y="2568049"/>
              <a:ext cx="457200" cy="228600"/>
            </a:xfrm>
            <a:prstGeom prst="bentConnector3">
              <a:avLst>
                <a:gd name="adj1" fmla="val 50000"/>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76">
              <a:extLst>
                <a:ext uri="{FF2B5EF4-FFF2-40B4-BE49-F238E27FC236}">
                  <a16:creationId xmlns:a16="http://schemas.microsoft.com/office/drawing/2014/main" id="{7570A0F9-C752-4167-B46A-82628307B880}"/>
                </a:ext>
              </a:extLst>
            </p:cNvPr>
            <p:cNvCxnSpPr>
              <a:cxnSpLocks/>
            </p:cNvCxnSpPr>
            <p:nvPr/>
          </p:nvCxnSpPr>
          <p:spPr>
            <a:xfrm>
              <a:off x="6096709" y="2568049"/>
              <a:ext cx="457200" cy="228600"/>
            </a:xfrm>
            <a:prstGeom prst="bentConnector3">
              <a:avLst>
                <a:gd name="adj1" fmla="val 44463"/>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sp>
        <p:nvSpPr>
          <p:cNvPr id="394" name="L-Shape 393">
            <a:extLst>
              <a:ext uri="{FF2B5EF4-FFF2-40B4-BE49-F238E27FC236}">
                <a16:creationId xmlns:a16="http://schemas.microsoft.com/office/drawing/2014/main" id="{220200C2-3BD6-452C-8D94-5CE989F1E1AC}"/>
              </a:ext>
              <a:ext uri="{C183D7F6-B498-43B3-948B-1728B52AA6E4}">
                <adec:decorative xmlns:adec="http://schemas.microsoft.com/office/drawing/2017/decorative" val="1"/>
              </a:ext>
            </a:extLst>
          </p:cNvPr>
          <p:cNvSpPr/>
          <p:nvPr/>
        </p:nvSpPr>
        <p:spPr>
          <a:xfrm flipH="1">
            <a:off x="2828134" y="2263147"/>
            <a:ext cx="8780983" cy="3509579"/>
          </a:xfrm>
          <a:prstGeom prst="corner">
            <a:avLst>
              <a:gd name="adj1" fmla="val 35133"/>
              <a:gd name="adj2" fmla="val 72883"/>
            </a:avLst>
          </a:prstGeom>
          <a:noFill/>
          <a:ln w="2222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57" name="!! User">
            <a:extLst>
              <a:ext uri="{FF2B5EF4-FFF2-40B4-BE49-F238E27FC236}">
                <a16:creationId xmlns:a16="http://schemas.microsoft.com/office/drawing/2014/main" id="{16480A97-846E-4016-B2A1-AB581612BDA3}"/>
              </a:ext>
              <a:ext uri="{C183D7F6-B498-43B3-948B-1728B52AA6E4}">
                <adec:decorative xmlns:adec="http://schemas.microsoft.com/office/drawing/2017/decorative" val="1"/>
              </a:ext>
            </a:extLst>
          </p:cNvPr>
          <p:cNvSpPr txBox="1"/>
          <p:nvPr/>
        </p:nvSpPr>
        <p:spPr>
          <a:xfrm>
            <a:off x="4473121" y="4361383"/>
            <a:ext cx="2934036" cy="338554"/>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200" i="0" u="none" strike="noStrike"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Typical path of user access</a:t>
            </a:r>
          </a:p>
        </p:txBody>
      </p:sp>
      <p:sp>
        <p:nvSpPr>
          <p:cNvPr id="191" name="!! E">
            <a:extLst>
              <a:ext uri="{FF2B5EF4-FFF2-40B4-BE49-F238E27FC236}">
                <a16:creationId xmlns:a16="http://schemas.microsoft.com/office/drawing/2014/main" id="{4737C2CD-80E2-46B3-AF77-6CB52FC89532}"/>
              </a:ext>
              <a:ext uri="{C183D7F6-B498-43B3-948B-1728B52AA6E4}">
                <adec:decorative xmlns:adec="http://schemas.microsoft.com/office/drawing/2017/decorative" val="1"/>
              </a:ext>
            </a:extLst>
          </p:cNvPr>
          <p:cNvSpPr/>
          <p:nvPr/>
        </p:nvSpPr>
        <p:spPr bwMode="auto">
          <a:xfrm>
            <a:off x="2957655" y="3675423"/>
            <a:ext cx="5820148" cy="41148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Enterprise Security</a:t>
            </a:r>
          </a:p>
        </p:txBody>
      </p:sp>
      <p:sp>
        <p:nvSpPr>
          <p:cNvPr id="192" name="!! S">
            <a:extLst>
              <a:ext uri="{FF2B5EF4-FFF2-40B4-BE49-F238E27FC236}">
                <a16:creationId xmlns:a16="http://schemas.microsoft.com/office/drawing/2014/main" id="{A79B9019-A5CC-4AF1-8546-BDB4F69D4DF7}"/>
              </a:ext>
              <a:ext uri="{C183D7F6-B498-43B3-948B-1728B52AA6E4}">
                <adec:decorative xmlns:adec="http://schemas.microsoft.com/office/drawing/2017/decorative" val="1"/>
              </a:ext>
            </a:extLst>
          </p:cNvPr>
          <p:cNvSpPr/>
          <p:nvPr/>
        </p:nvSpPr>
        <p:spPr bwMode="auto">
          <a:xfrm>
            <a:off x="2957656" y="3095171"/>
            <a:ext cx="5820147"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Specialized Security</a:t>
            </a:r>
          </a:p>
        </p:txBody>
      </p:sp>
      <p:sp>
        <p:nvSpPr>
          <p:cNvPr id="193" name="!! P">
            <a:extLst>
              <a:ext uri="{FF2B5EF4-FFF2-40B4-BE49-F238E27FC236}">
                <a16:creationId xmlns:a16="http://schemas.microsoft.com/office/drawing/2014/main" id="{94C2F7ED-72C6-4B05-86D8-6ABBA5BA7B72}"/>
              </a:ext>
              <a:ext uri="{C183D7F6-B498-43B3-948B-1728B52AA6E4}">
                <adec:decorative xmlns:adec="http://schemas.microsoft.com/office/drawing/2017/decorative" val="1"/>
              </a:ext>
            </a:extLst>
          </p:cNvPr>
          <p:cNvSpPr/>
          <p:nvPr/>
        </p:nvSpPr>
        <p:spPr bwMode="auto">
          <a:xfrm>
            <a:off x="2957655" y="2537904"/>
            <a:ext cx="5820148" cy="41148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Privileged Access</a:t>
            </a:r>
          </a:p>
        </p:txBody>
      </p:sp>
      <p:grpSp>
        <p:nvGrpSpPr>
          <p:cNvPr id="7" name="Group 6">
            <a:extLst>
              <a:ext uri="{FF2B5EF4-FFF2-40B4-BE49-F238E27FC236}">
                <a16:creationId xmlns:a16="http://schemas.microsoft.com/office/drawing/2014/main" id="{FDA746D2-74E1-41F3-B30D-9AFC617B3E57}"/>
              </a:ext>
              <a:ext uri="{C183D7F6-B498-43B3-948B-1728B52AA6E4}">
                <adec:decorative xmlns:adec="http://schemas.microsoft.com/office/drawing/2017/decorative" val="1"/>
              </a:ext>
            </a:extLst>
          </p:cNvPr>
          <p:cNvGrpSpPr/>
          <p:nvPr/>
        </p:nvGrpSpPr>
        <p:grpSpPr>
          <a:xfrm>
            <a:off x="2828134" y="2058041"/>
            <a:ext cx="6079190" cy="2192197"/>
            <a:chOff x="2828134" y="2058041"/>
            <a:chExt cx="6079190" cy="2192197"/>
          </a:xfrm>
        </p:grpSpPr>
        <p:sp>
          <p:nvSpPr>
            <p:cNvPr id="92" name="Rectangle 91">
              <a:extLst>
                <a:ext uri="{FF2B5EF4-FFF2-40B4-BE49-F238E27FC236}">
                  <a16:creationId xmlns:a16="http://schemas.microsoft.com/office/drawing/2014/main" id="{B60B87B7-6E84-4C86-B3FD-0BE113067C3B}"/>
                </a:ext>
              </a:extLst>
            </p:cNvPr>
            <p:cNvSpPr/>
            <p:nvPr/>
          </p:nvSpPr>
          <p:spPr bwMode="auto">
            <a:xfrm>
              <a:off x="2828134" y="2263147"/>
              <a:ext cx="6079190" cy="1987091"/>
            </a:xfrm>
            <a:prstGeom prst="rect">
              <a:avLst/>
            </a:prstGeom>
            <a:noFill/>
            <a:ln w="2222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3" name="!! User">
              <a:extLst>
                <a:ext uri="{FF2B5EF4-FFF2-40B4-BE49-F238E27FC236}">
                  <a16:creationId xmlns:a16="http://schemas.microsoft.com/office/drawing/2014/main" id="{912E8D60-6AB5-4F6A-B008-17672395F3A2}"/>
                </a:ext>
                <a:ext uri="{C183D7F6-B498-43B3-948B-1728B52AA6E4}">
                  <adec:decorative xmlns:adec="http://schemas.microsoft.com/office/drawing/2017/decorative" val="1"/>
                </a:ext>
              </a:extLst>
            </p:cNvPr>
            <p:cNvSpPr txBox="1"/>
            <p:nvPr/>
          </p:nvSpPr>
          <p:spPr>
            <a:xfrm>
              <a:off x="4857912" y="2058041"/>
              <a:ext cx="2019634" cy="338554"/>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200" i="0" u="none" strike="noStrike"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Levels of security</a:t>
              </a:r>
            </a:p>
          </p:txBody>
        </p:sp>
      </p:grpSp>
      <p:sp>
        <p:nvSpPr>
          <p:cNvPr id="96" name="TextBox 95">
            <a:extLst>
              <a:ext uri="{FF2B5EF4-FFF2-40B4-BE49-F238E27FC236}">
                <a16:creationId xmlns:a16="http://schemas.microsoft.com/office/drawing/2014/main" id="{38B7D55D-A14B-4595-A351-36332BF394D5}"/>
              </a:ext>
              <a:ext uri="{C183D7F6-B498-43B3-948B-1728B52AA6E4}">
                <adec:decorative xmlns:adec="http://schemas.microsoft.com/office/drawing/2017/decorative" val="0"/>
              </a:ext>
            </a:extLst>
          </p:cNvPr>
          <p:cNvSpPr txBox="1"/>
          <p:nvPr/>
        </p:nvSpPr>
        <p:spPr>
          <a:xfrm>
            <a:off x="549074" y="4536364"/>
            <a:ext cx="2113012" cy="1157240"/>
          </a:xfrm>
          <a:prstGeom prst="rect">
            <a:avLst/>
          </a:prstGeom>
          <a:noFill/>
          <a:ln w="25400">
            <a:solidFill>
              <a:srgbClr val="D83B0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46304" rIns="137160" bIns="146304" numCol="1" spcCol="0" rtlCol="0" fromWordArt="0" anchor="t" anchorCtr="0" forceAA="0" compatLnSpc="1">
            <a:prstTxWarp prst="textNoShape">
              <a:avLst/>
            </a:prstTxWarp>
            <a:spAutoFit/>
          </a:bodyPr>
          <a:lstStyle>
            <a:defPPr>
              <a:defRPr lang="en-US"/>
            </a:defPPr>
            <a:lvl1pPr defTabSz="932472" fontAlgn="base">
              <a:spcBef>
                <a:spcPct val="0"/>
              </a:spcBef>
              <a:spcAft>
                <a:spcPts val="300"/>
              </a:spcAft>
              <a:defRPr sz="1050" b="1">
                <a:gradFill>
                  <a:gsLst>
                    <a:gs pos="97000">
                      <a:schemeClr val="tx1"/>
                    </a:gs>
                    <a:gs pos="0">
                      <a:schemeClr val="tx1"/>
                    </a:gs>
                  </a:gsLst>
                  <a:lin ang="0" scaled="1"/>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400" b="1" i="0" u="none" strike="noStrike" kern="1200" cap="none" spc="0" normalizeH="0" baseline="0" noProof="0">
                <a:ln>
                  <a:noFill/>
                </a:ln>
                <a:gradFill>
                  <a:gsLst>
                    <a:gs pos="97000">
                      <a:srgbClr val="000000"/>
                    </a:gs>
                    <a:gs pos="0">
                      <a:srgbClr val="000000"/>
                    </a:gs>
                  </a:gsLst>
                  <a:lin ang="0" scaled="1"/>
                </a:gradFill>
                <a:effectLst/>
                <a:uLnTx/>
                <a:uFillTx/>
                <a:latin typeface="Segoe UI"/>
                <a:cs typeface="Segoe UI" pitchFamily="34" charset="0"/>
              </a:rPr>
              <a:t>Increase attacker cost </a:t>
            </a:r>
            <a:r>
              <a:rPr kumimoji="0" lang="en-US" sz="1400" b="0" i="0" u="none" strike="noStrike" kern="1200" cap="none" spc="0" normalizeH="0" baseline="0" noProof="0">
                <a:ln>
                  <a:noFill/>
                </a:ln>
                <a:gradFill>
                  <a:gsLst>
                    <a:gs pos="97000">
                      <a:srgbClr val="000000"/>
                    </a:gs>
                    <a:gs pos="0">
                      <a:srgbClr val="000000"/>
                    </a:gs>
                  </a:gsLst>
                  <a:lin ang="0" scaled="1"/>
                </a:gradFill>
                <a:effectLst/>
                <a:uLnTx/>
                <a:uFillTx/>
                <a:latin typeface="Segoe UI"/>
                <a:cs typeface="Segoe UI" pitchFamily="34" charset="0"/>
              </a:rPr>
              <a:t>with stronger security defenses on high business impact assets</a:t>
            </a:r>
          </a:p>
        </p:txBody>
      </p:sp>
      <p:grpSp>
        <p:nvGrpSpPr>
          <p:cNvPr id="8" name="Group 7">
            <a:extLst>
              <a:ext uri="{FF2B5EF4-FFF2-40B4-BE49-F238E27FC236}">
                <a16:creationId xmlns:a16="http://schemas.microsoft.com/office/drawing/2014/main" id="{EB4F37ED-CBB7-4FD5-A82F-3CEA213373B3}"/>
              </a:ext>
              <a:ext uri="{C183D7F6-B498-43B3-948B-1728B52AA6E4}">
                <adec:decorative xmlns:adec="http://schemas.microsoft.com/office/drawing/2017/decorative" val="1"/>
              </a:ext>
            </a:extLst>
          </p:cNvPr>
          <p:cNvGrpSpPr/>
          <p:nvPr/>
        </p:nvGrpSpPr>
        <p:grpSpPr>
          <a:xfrm>
            <a:off x="549074" y="2058041"/>
            <a:ext cx="2113012" cy="2192197"/>
            <a:chOff x="549074" y="2058041"/>
            <a:chExt cx="2113012" cy="2192197"/>
          </a:xfrm>
        </p:grpSpPr>
        <p:sp>
          <p:nvSpPr>
            <p:cNvPr id="95" name="Rectangle 94">
              <a:extLst>
                <a:ext uri="{FF2B5EF4-FFF2-40B4-BE49-F238E27FC236}">
                  <a16:creationId xmlns:a16="http://schemas.microsoft.com/office/drawing/2014/main" id="{1AF4A046-EC45-4D8E-AA47-FAE7A01A6853}"/>
                </a:ext>
              </a:extLst>
            </p:cNvPr>
            <p:cNvSpPr/>
            <p:nvPr/>
          </p:nvSpPr>
          <p:spPr bwMode="auto">
            <a:xfrm>
              <a:off x="549074" y="2263147"/>
              <a:ext cx="2113012" cy="1987091"/>
            </a:xfrm>
            <a:prstGeom prst="rect">
              <a:avLst/>
            </a:prstGeom>
            <a:noFill/>
            <a:ln w="2222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4" name="!! User">
              <a:extLst>
                <a:ext uri="{FF2B5EF4-FFF2-40B4-BE49-F238E27FC236}">
                  <a16:creationId xmlns:a16="http://schemas.microsoft.com/office/drawing/2014/main" id="{5E30C5EC-243A-4CB2-906D-7080BE72240C}"/>
                </a:ext>
                <a:ext uri="{C183D7F6-B498-43B3-948B-1728B52AA6E4}">
                  <adec:decorative xmlns:adec="http://schemas.microsoft.com/office/drawing/2017/decorative" val="1"/>
                </a:ext>
              </a:extLst>
            </p:cNvPr>
            <p:cNvSpPr txBox="1"/>
            <p:nvPr/>
          </p:nvSpPr>
          <p:spPr>
            <a:xfrm>
              <a:off x="696007" y="2058041"/>
              <a:ext cx="1803046" cy="338554"/>
            </a:xfrm>
            <a:prstGeom prst="rect">
              <a:avLst/>
            </a:prstGeom>
            <a:solidFill>
              <a:schemeClr val="bg1"/>
            </a:solidFill>
          </p:spPr>
          <p:txBody>
            <a:bodyPr wrap="square" lIns="45720" rIns="45720" rtlCol="0">
              <a:spAutoFit/>
            </a:bodyPr>
            <a:lstStyle>
              <a:defPPr>
                <a:defRPr lang="en-US"/>
              </a:defPPr>
              <a:lvl1pPr marR="0" lvl="0" indent="0" algn="ctr" fontAlgn="auto">
                <a:lnSpc>
                  <a:spcPct val="100000"/>
                </a:lnSpc>
                <a:spcBef>
                  <a:spcPts val="0"/>
                </a:spcBef>
                <a:spcAft>
                  <a:spcPts val="0"/>
                </a:spcAft>
                <a:buClrTx/>
                <a:buSzTx/>
                <a:buFontTx/>
                <a:buNone/>
                <a:tabLst/>
                <a:defRPr kumimoji="0" sz="1200" i="0" u="none" strike="noStrike"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Attacker’s cost</a:t>
              </a:r>
            </a:p>
          </p:txBody>
        </p:sp>
      </p:grpSp>
      <p:sp>
        <p:nvSpPr>
          <p:cNvPr id="97" name="!! E">
            <a:extLst>
              <a:ext uri="{FF2B5EF4-FFF2-40B4-BE49-F238E27FC236}">
                <a16:creationId xmlns:a16="http://schemas.microsoft.com/office/drawing/2014/main" id="{32FB7E8D-A3D8-45D5-9CFE-7AC51E709235}"/>
              </a:ext>
              <a:ext uri="{C183D7F6-B498-43B3-948B-1728B52AA6E4}">
                <adec:decorative xmlns:adec="http://schemas.microsoft.com/office/drawing/2017/decorative" val="1"/>
              </a:ext>
            </a:extLst>
          </p:cNvPr>
          <p:cNvSpPr/>
          <p:nvPr/>
        </p:nvSpPr>
        <p:spPr bwMode="auto">
          <a:xfrm>
            <a:off x="696007" y="3675423"/>
            <a:ext cx="1770042" cy="411480"/>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sp>
        <p:nvSpPr>
          <p:cNvPr id="98" name="!! S">
            <a:extLst>
              <a:ext uri="{FF2B5EF4-FFF2-40B4-BE49-F238E27FC236}">
                <a16:creationId xmlns:a16="http://schemas.microsoft.com/office/drawing/2014/main" id="{72F58BA6-524B-4C86-A88C-9E6CE2BF5FED}"/>
              </a:ext>
              <a:ext uri="{C183D7F6-B498-43B3-948B-1728B52AA6E4}">
                <adec:decorative xmlns:adec="http://schemas.microsoft.com/office/drawing/2017/decorative" val="1"/>
              </a:ext>
            </a:extLst>
          </p:cNvPr>
          <p:cNvSpPr/>
          <p:nvPr/>
        </p:nvSpPr>
        <p:spPr bwMode="auto">
          <a:xfrm>
            <a:off x="696009" y="3095171"/>
            <a:ext cx="1770042" cy="41148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sp>
        <p:nvSpPr>
          <p:cNvPr id="99" name="!! P">
            <a:extLst>
              <a:ext uri="{FF2B5EF4-FFF2-40B4-BE49-F238E27FC236}">
                <a16:creationId xmlns:a16="http://schemas.microsoft.com/office/drawing/2014/main" id="{88DF948A-3074-4071-9451-676E0C760DF2}"/>
              </a:ext>
              <a:ext uri="{C183D7F6-B498-43B3-948B-1728B52AA6E4}">
                <adec:decorative xmlns:adec="http://schemas.microsoft.com/office/drawing/2017/decorative" val="1"/>
              </a:ext>
            </a:extLst>
          </p:cNvPr>
          <p:cNvSpPr/>
          <p:nvPr/>
        </p:nvSpPr>
        <p:spPr bwMode="auto">
          <a:xfrm>
            <a:off x="696007" y="2537904"/>
            <a:ext cx="1770042" cy="4114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sp>
        <p:nvSpPr>
          <p:cNvPr id="101" name="Speech Bubble: Rectangle 100">
            <a:extLst>
              <a:ext uri="{FF2B5EF4-FFF2-40B4-BE49-F238E27FC236}">
                <a16:creationId xmlns:a16="http://schemas.microsoft.com/office/drawing/2014/main" id="{3E1B1E4A-4B10-4775-B7D2-79F4F2D1C29B}"/>
              </a:ext>
            </a:extLst>
          </p:cNvPr>
          <p:cNvSpPr/>
          <p:nvPr/>
        </p:nvSpPr>
        <p:spPr bwMode="auto">
          <a:xfrm>
            <a:off x="2828134" y="5813578"/>
            <a:ext cx="5207896" cy="457200"/>
          </a:xfrm>
          <a:prstGeom prst="wedgeRectCallout">
            <a:avLst>
              <a:gd name="adj1" fmla="val -25673"/>
              <a:gd name="adj2" fmla="val -125596"/>
            </a:avLst>
          </a:prstGeom>
          <a:solidFill>
            <a:schemeClr val="bg1"/>
          </a:solidFill>
          <a:ln>
            <a:solidFill>
              <a:schemeClr val="bg1">
                <a:lumMod val="75000"/>
              </a:schemeClr>
            </a:solidFill>
            <a:headEnd type="none" w="med" len="med"/>
            <a:tailEnd type="none" w="med" len="med"/>
          </a:ln>
          <a:effectLst>
            <a:outerShdw blurRad="1016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1" i="0" u="none" strike="noStrike" kern="1200" cap="none" spc="0" normalizeH="0" baseline="0" noProof="0">
                <a:ln>
                  <a:noFill/>
                </a:ln>
                <a:gradFill>
                  <a:gsLst>
                    <a:gs pos="85000">
                      <a:srgbClr val="000000"/>
                    </a:gs>
                    <a:gs pos="43000">
                      <a:srgbClr val="000000"/>
                    </a:gs>
                  </a:gsLst>
                  <a:lin ang="10800000" scaled="1"/>
                </a:gradFill>
                <a:effectLst/>
                <a:uLnTx/>
                <a:uFillTx/>
                <a:latin typeface="Segoe UI"/>
                <a:ea typeface="+mn-ea"/>
                <a:cs typeface="Segoe UI" pitchFamily="34" charset="0"/>
              </a:rPr>
              <a:t>See </a:t>
            </a:r>
            <a:r>
              <a:rPr kumimoji="0" lang="en-US" sz="1200" b="1" i="0" u="none" strike="noStrike" kern="1200" cap="none" spc="0" normalizeH="0" baseline="0" noProof="0">
                <a:ln>
                  <a:noFill/>
                </a:ln>
                <a:gradFill>
                  <a:gsLst>
                    <a:gs pos="85000">
                      <a:srgbClr val="000000"/>
                    </a:gs>
                    <a:gs pos="43000">
                      <a:srgbClr val="000000"/>
                    </a:gs>
                  </a:gsLst>
                  <a:lin ang="10800000" scaled="1"/>
                </a:gradFill>
                <a:effectLst/>
                <a:uLnTx/>
                <a:uFillTx/>
                <a:latin typeface="Segoe UI"/>
                <a:ea typeface="+mn-ea"/>
                <a:cs typeface="Segoe UI" pitchFamily="34" charset="0"/>
                <a:hlinkClick r:id="rId22"/>
              </a:rPr>
              <a:t>https://aka.ms/deploySPA</a:t>
            </a:r>
            <a:r>
              <a:rPr kumimoji="0" lang="en-US" sz="1200" b="1" i="0" u="none" strike="noStrike" kern="1200" cap="none" spc="0" normalizeH="0" baseline="0" noProof="0">
                <a:ln>
                  <a:noFill/>
                </a:ln>
                <a:gradFill>
                  <a:gsLst>
                    <a:gs pos="85000">
                      <a:srgbClr val="000000"/>
                    </a:gs>
                    <a:gs pos="43000">
                      <a:srgbClr val="000000"/>
                    </a:gs>
                  </a:gsLst>
                  <a:lin ang="10800000" scaled="1"/>
                </a:gradFill>
                <a:effectLst/>
                <a:uLnTx/>
                <a:uFillTx/>
                <a:latin typeface="Segoe UI"/>
                <a:ea typeface="+mn-ea"/>
                <a:cs typeface="Segoe UI" pitchFamily="34" charset="0"/>
              </a:rPr>
              <a:t> for implementation guidance</a:t>
            </a:r>
          </a:p>
        </p:txBody>
      </p:sp>
    </p:spTree>
    <p:extLst>
      <p:ext uri="{BB962C8B-B14F-4D97-AF65-F5344CB8AC3E}">
        <p14:creationId xmlns:p14="http://schemas.microsoft.com/office/powerpoint/2010/main" val="225017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500"/>
                                        <p:tgtEl>
                                          <p:spTgt spid="9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1"/>
                                        </p:tgtEl>
                                        <p:attrNameLst>
                                          <p:attrName>style.visibility</p:attrName>
                                        </p:attrNameLst>
                                      </p:cBhvr>
                                      <p:to>
                                        <p:strVal val="visible"/>
                                      </p:to>
                                    </p:set>
                                    <p:animEffect transition="in" filter="fade">
                                      <p:cBhvr>
                                        <p:cTn id="17" dur="500"/>
                                        <p:tgtEl>
                                          <p:spTgt spid="19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500"/>
                                        <p:tgtEl>
                                          <p:spTgt spid="9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2"/>
                                        </p:tgtEl>
                                        <p:attrNameLst>
                                          <p:attrName>style.visibility</p:attrName>
                                        </p:attrNameLst>
                                      </p:cBhvr>
                                      <p:to>
                                        <p:strVal val="visible"/>
                                      </p:to>
                                    </p:set>
                                    <p:animEffect transition="in" filter="fade">
                                      <p:cBhvr>
                                        <p:cTn id="28" dur="500"/>
                                        <p:tgtEl>
                                          <p:spTgt spid="19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3"/>
                                        </p:tgtEl>
                                        <p:attrNameLst>
                                          <p:attrName>style.visibility</p:attrName>
                                        </p:attrNameLst>
                                      </p:cBhvr>
                                      <p:to>
                                        <p:strVal val="visible"/>
                                      </p:to>
                                    </p:set>
                                    <p:animEffect transition="in" filter="fade">
                                      <p:cBhvr>
                                        <p:cTn id="33" dur="500"/>
                                        <p:tgtEl>
                                          <p:spTgt spid="19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9"/>
                                        </p:tgtEl>
                                        <p:attrNameLst>
                                          <p:attrName>style.visibility</p:attrName>
                                        </p:attrNameLst>
                                      </p:cBhvr>
                                      <p:to>
                                        <p:strVal val="visible"/>
                                      </p:to>
                                    </p:set>
                                    <p:animEffect transition="in" filter="fade">
                                      <p:cBhvr>
                                        <p:cTn id="36" dur="500"/>
                                        <p:tgtEl>
                                          <p:spTgt spid="99"/>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P spid="192" grpId="0" animBg="1"/>
      <p:bldP spid="193" grpId="0" animBg="1"/>
      <p:bldP spid="96" grpId="0" animBg="1"/>
      <p:bldP spid="97" grpId="0" animBg="1"/>
      <p:bldP spid="98" grpId="0" animBg="1"/>
      <p:bldP spid="99" grpId="0" animBg="1"/>
      <p:bldP spid="10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E773772-16E7-4EC1-B136-BD472569CAC1}"/>
              </a:ext>
            </a:extLst>
          </p:cNvPr>
          <p:cNvGrpSpPr/>
          <p:nvPr/>
        </p:nvGrpSpPr>
        <p:grpSpPr>
          <a:xfrm>
            <a:off x="3683235" y="4120863"/>
            <a:ext cx="5073886" cy="680838"/>
            <a:chOff x="3683235" y="4120863"/>
            <a:chExt cx="5073886" cy="680838"/>
          </a:xfrm>
        </p:grpSpPr>
        <p:sp>
          <p:nvSpPr>
            <p:cNvPr id="183" name="Rectangle: Rounded Corners 182">
              <a:extLst>
                <a:ext uri="{FF2B5EF4-FFF2-40B4-BE49-F238E27FC236}">
                  <a16:creationId xmlns:a16="http://schemas.microsoft.com/office/drawing/2014/main" id="{24331B55-7147-4CEB-A5EA-B38B79AF1BC0}"/>
                </a:ext>
              </a:extLst>
            </p:cNvPr>
            <p:cNvSpPr/>
            <p:nvPr/>
          </p:nvSpPr>
          <p:spPr bwMode="auto">
            <a:xfrm>
              <a:off x="3750037" y="4120863"/>
              <a:ext cx="5007084" cy="680838"/>
            </a:xfrm>
            <a:prstGeom prst="roundRect">
              <a:avLst>
                <a:gd name="adj" fmla="val 6642"/>
              </a:avLst>
            </a:prstGeom>
            <a:solidFill>
              <a:srgbClr val="E1F2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84" name="TextBox 183">
              <a:extLst>
                <a:ext uri="{FF2B5EF4-FFF2-40B4-BE49-F238E27FC236}">
                  <a16:creationId xmlns:a16="http://schemas.microsoft.com/office/drawing/2014/main" id="{24482A20-4C7B-48EC-A4ED-8D1AD8226412}"/>
                </a:ext>
              </a:extLst>
            </p:cNvPr>
            <p:cNvSpPr txBox="1"/>
            <p:nvPr/>
          </p:nvSpPr>
          <p:spPr>
            <a:xfrm>
              <a:off x="8245670" y="4162488"/>
              <a:ext cx="449765" cy="3815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App &amp; Data Teams</a:t>
              </a:r>
            </a:p>
          </p:txBody>
        </p:sp>
        <p:sp>
          <p:nvSpPr>
            <p:cNvPr id="237" name="Rectangle: Rounded Corners 236">
              <a:extLst>
                <a:ext uri="{FF2B5EF4-FFF2-40B4-BE49-F238E27FC236}">
                  <a16:creationId xmlns:a16="http://schemas.microsoft.com/office/drawing/2014/main" id="{28FF5824-E025-412B-92EA-2BCAB02DCDFF}"/>
                </a:ext>
              </a:extLst>
            </p:cNvPr>
            <p:cNvSpPr/>
            <p:nvPr/>
          </p:nvSpPr>
          <p:spPr bwMode="auto">
            <a:xfrm>
              <a:off x="3683235" y="4207669"/>
              <a:ext cx="4351750" cy="353884"/>
            </a:xfrm>
            <a:prstGeom prst="roundRect">
              <a:avLst>
                <a:gd name="adj" fmla="val 13639"/>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38" name="TextBox 237">
              <a:extLst>
                <a:ext uri="{FF2B5EF4-FFF2-40B4-BE49-F238E27FC236}">
                  <a16:creationId xmlns:a16="http://schemas.microsoft.com/office/drawing/2014/main" id="{C9836FE7-4CAD-4DFD-A747-04D47AD66CF5}"/>
                </a:ext>
              </a:extLst>
            </p:cNvPr>
            <p:cNvSpPr txBox="1"/>
            <p:nvPr/>
          </p:nvSpPr>
          <p:spPr>
            <a:xfrm>
              <a:off x="5600434" y="4329477"/>
              <a:ext cx="1577331"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App Security</a:t>
              </a:r>
            </a:p>
          </p:txBody>
        </p:sp>
        <p:sp>
          <p:nvSpPr>
            <p:cNvPr id="239" name="TextBox 238">
              <a:extLst>
                <a:ext uri="{FF2B5EF4-FFF2-40B4-BE49-F238E27FC236}">
                  <a16:creationId xmlns:a16="http://schemas.microsoft.com/office/drawing/2014/main" id="{3B5B86A9-01B9-44A8-856B-AAAEDA989C7F}"/>
                </a:ext>
              </a:extLst>
            </p:cNvPr>
            <p:cNvSpPr txBox="1"/>
            <p:nvPr/>
          </p:nvSpPr>
          <p:spPr>
            <a:xfrm>
              <a:off x="3882935" y="4324453"/>
              <a:ext cx="1865732"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Dev Education &amp; Awareness</a:t>
              </a:r>
            </a:p>
          </p:txBody>
        </p:sp>
        <p:sp>
          <p:nvSpPr>
            <p:cNvPr id="240" name="TextBox 239">
              <a:extLst>
                <a:ext uri="{FF2B5EF4-FFF2-40B4-BE49-F238E27FC236}">
                  <a16:creationId xmlns:a16="http://schemas.microsoft.com/office/drawing/2014/main" id="{1039D94D-A0CA-43A7-B100-4706038D8586}"/>
                </a:ext>
              </a:extLst>
            </p:cNvPr>
            <p:cNvSpPr txBox="1"/>
            <p:nvPr/>
          </p:nvSpPr>
          <p:spPr>
            <a:xfrm>
              <a:off x="3769322" y="4134298"/>
              <a:ext cx="1143442" cy="146390"/>
            </a:xfrm>
            <a:prstGeom prst="rect">
              <a:avLst/>
            </a:prstGeom>
            <a:solidFill>
              <a:srgbClr val="E1F2FF"/>
            </a:solidFill>
          </p:spPr>
          <p:txBody>
            <a:bodyPr wrap="square" lIns="118872"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Apps &amp; Data</a:t>
              </a:r>
            </a:p>
          </p:txBody>
        </p:sp>
        <p:sp>
          <p:nvSpPr>
            <p:cNvPr id="4" name="TextBox 3">
              <a:extLst>
                <a:ext uri="{FF2B5EF4-FFF2-40B4-BE49-F238E27FC236}">
                  <a16:creationId xmlns:a16="http://schemas.microsoft.com/office/drawing/2014/main" id="{C59A92A9-8273-48BE-900E-61892E62966E}"/>
                </a:ext>
              </a:extLst>
            </p:cNvPr>
            <p:cNvSpPr txBox="1"/>
            <p:nvPr/>
          </p:nvSpPr>
          <p:spPr>
            <a:xfrm>
              <a:off x="6502923" y="4325847"/>
              <a:ext cx="1577331"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Data Security</a:t>
              </a:r>
            </a:p>
          </p:txBody>
        </p:sp>
      </p:grpSp>
      <p:grpSp>
        <p:nvGrpSpPr>
          <p:cNvPr id="178" name="Group 177">
            <a:extLst>
              <a:ext uri="{FF2B5EF4-FFF2-40B4-BE49-F238E27FC236}">
                <a16:creationId xmlns:a16="http://schemas.microsoft.com/office/drawing/2014/main" id="{37D68E92-E685-4E8F-8006-ACE12A61EA2A}"/>
              </a:ext>
            </a:extLst>
          </p:cNvPr>
          <p:cNvGrpSpPr/>
          <p:nvPr/>
        </p:nvGrpSpPr>
        <p:grpSpPr>
          <a:xfrm>
            <a:off x="3750037" y="3563631"/>
            <a:ext cx="5021914" cy="559795"/>
            <a:chOff x="3750036" y="4413390"/>
            <a:chExt cx="5549998" cy="715886"/>
          </a:xfrm>
        </p:grpSpPr>
        <p:sp>
          <p:nvSpPr>
            <p:cNvPr id="179" name="Rectangle: Rounded Corners 178">
              <a:extLst>
                <a:ext uri="{FF2B5EF4-FFF2-40B4-BE49-F238E27FC236}">
                  <a16:creationId xmlns:a16="http://schemas.microsoft.com/office/drawing/2014/main" id="{8C4369C2-017F-4AF3-B53F-332C905D08A1}"/>
                </a:ext>
              </a:extLst>
            </p:cNvPr>
            <p:cNvSpPr/>
            <p:nvPr/>
          </p:nvSpPr>
          <p:spPr bwMode="auto">
            <a:xfrm>
              <a:off x="3750036" y="4413390"/>
              <a:ext cx="5531582" cy="715886"/>
            </a:xfrm>
            <a:prstGeom prst="roundRect">
              <a:avLst>
                <a:gd name="adj" fmla="val 6642"/>
              </a:avLst>
            </a:prstGeom>
            <a:solidFill>
              <a:srgbClr val="E1F2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80" name="TextBox 179">
              <a:extLst>
                <a:ext uri="{FF2B5EF4-FFF2-40B4-BE49-F238E27FC236}">
                  <a16:creationId xmlns:a16="http://schemas.microsoft.com/office/drawing/2014/main" id="{41628695-3F6F-4F86-8969-A2E4860B31A6}"/>
                </a:ext>
              </a:extLst>
            </p:cNvPr>
            <p:cNvSpPr txBox="1"/>
            <p:nvPr/>
          </p:nvSpPr>
          <p:spPr>
            <a:xfrm>
              <a:off x="8711554" y="4650445"/>
              <a:ext cx="588480" cy="35423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800" b="0" i="1" u="none" strike="noStrike" cap="none" spc="0" normalizeH="0" baseline="0">
                  <a:ln>
                    <a:noFill/>
                  </a:ln>
                  <a:gradFill>
                    <a:gsLst>
                      <a:gs pos="100000">
                        <a:srgbClr val="1A1A1A"/>
                      </a:gs>
                      <a:gs pos="16000">
                        <a:srgbClr val="1A1A1A"/>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People</a:t>
              </a:r>
              <a:b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b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Teams</a:t>
              </a:r>
            </a:p>
          </p:txBody>
        </p:sp>
      </p:grpSp>
      <p:grpSp>
        <p:nvGrpSpPr>
          <p:cNvPr id="189" name="Group 188">
            <a:extLst>
              <a:ext uri="{FF2B5EF4-FFF2-40B4-BE49-F238E27FC236}">
                <a16:creationId xmlns:a16="http://schemas.microsoft.com/office/drawing/2014/main" id="{446DFB0B-6A93-40B0-9D54-FAA45B9998AC}"/>
              </a:ext>
            </a:extLst>
          </p:cNvPr>
          <p:cNvGrpSpPr/>
          <p:nvPr/>
        </p:nvGrpSpPr>
        <p:grpSpPr>
          <a:xfrm>
            <a:off x="3750035" y="5047844"/>
            <a:ext cx="5036794" cy="660218"/>
            <a:chOff x="3750035" y="5340371"/>
            <a:chExt cx="4912200" cy="715886"/>
          </a:xfrm>
        </p:grpSpPr>
        <p:sp>
          <p:nvSpPr>
            <p:cNvPr id="200" name="Rectangle: Rounded Corners 199">
              <a:extLst>
                <a:ext uri="{FF2B5EF4-FFF2-40B4-BE49-F238E27FC236}">
                  <a16:creationId xmlns:a16="http://schemas.microsoft.com/office/drawing/2014/main" id="{492937CB-21BF-4302-8F1D-1C1D80C914C1}"/>
                </a:ext>
              </a:extLst>
            </p:cNvPr>
            <p:cNvSpPr/>
            <p:nvPr/>
          </p:nvSpPr>
          <p:spPr bwMode="auto">
            <a:xfrm>
              <a:off x="3750035" y="5340371"/>
              <a:ext cx="4881438" cy="715886"/>
            </a:xfrm>
            <a:prstGeom prst="roundRect">
              <a:avLst>
                <a:gd name="adj" fmla="val 6642"/>
              </a:avLst>
            </a:prstGeom>
            <a:solidFill>
              <a:srgbClr val="E1F2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01" name="TextBox 200">
              <a:extLst>
                <a:ext uri="{FF2B5EF4-FFF2-40B4-BE49-F238E27FC236}">
                  <a16:creationId xmlns:a16="http://schemas.microsoft.com/office/drawing/2014/main" id="{0A6A3881-320C-4F68-8BCB-34C152CCCEA8}"/>
                </a:ext>
              </a:extLst>
            </p:cNvPr>
            <p:cNvSpPr txBox="1"/>
            <p:nvPr/>
          </p:nvSpPr>
          <p:spPr>
            <a:xfrm>
              <a:off x="8130938" y="5672392"/>
              <a:ext cx="531297" cy="300355"/>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800" b="0" i="1" u="none" strike="noStrike" cap="none" spc="0" normalizeH="0" baseline="0">
                  <a:ln>
                    <a:noFill/>
                  </a:ln>
                  <a:gradFill>
                    <a:gsLst>
                      <a:gs pos="100000">
                        <a:srgbClr val="1A1A1A"/>
                      </a:gs>
                      <a:gs pos="16000">
                        <a:srgbClr val="1A1A1A"/>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Identity</a:t>
              </a:r>
              <a:b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b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Teams</a:t>
              </a:r>
            </a:p>
          </p:txBody>
        </p:sp>
      </p:grpSp>
      <p:grpSp>
        <p:nvGrpSpPr>
          <p:cNvPr id="204" name="Group 203">
            <a:extLst>
              <a:ext uri="{FF2B5EF4-FFF2-40B4-BE49-F238E27FC236}">
                <a16:creationId xmlns:a16="http://schemas.microsoft.com/office/drawing/2014/main" id="{5741109E-35BF-45A0-B437-9EB567B197AD}"/>
              </a:ext>
            </a:extLst>
          </p:cNvPr>
          <p:cNvGrpSpPr/>
          <p:nvPr/>
        </p:nvGrpSpPr>
        <p:grpSpPr>
          <a:xfrm>
            <a:off x="3750036" y="4586047"/>
            <a:ext cx="5684931" cy="603003"/>
            <a:chOff x="3750036" y="4878574"/>
            <a:chExt cx="5308622" cy="603003"/>
          </a:xfrm>
        </p:grpSpPr>
        <p:sp>
          <p:nvSpPr>
            <p:cNvPr id="218" name="Rectangle: Rounded Corners 217">
              <a:extLst>
                <a:ext uri="{FF2B5EF4-FFF2-40B4-BE49-F238E27FC236}">
                  <a16:creationId xmlns:a16="http://schemas.microsoft.com/office/drawing/2014/main" id="{78F526FB-2281-41F2-91A9-7595B6C504A3}"/>
                </a:ext>
              </a:extLst>
            </p:cNvPr>
            <p:cNvSpPr/>
            <p:nvPr/>
          </p:nvSpPr>
          <p:spPr bwMode="auto">
            <a:xfrm>
              <a:off x="3750036" y="4878574"/>
              <a:ext cx="5167992" cy="603003"/>
            </a:xfrm>
            <a:prstGeom prst="roundRect">
              <a:avLst>
                <a:gd name="adj" fmla="val 6642"/>
              </a:avLst>
            </a:prstGeom>
            <a:solidFill>
              <a:srgbClr val="B7E0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19" name="TextBox 218">
              <a:extLst>
                <a:ext uri="{FF2B5EF4-FFF2-40B4-BE49-F238E27FC236}">
                  <a16:creationId xmlns:a16="http://schemas.microsoft.com/office/drawing/2014/main" id="{8BE6FB69-7ECC-4EC9-9FA4-FF57A80F7FC0}"/>
                </a:ext>
              </a:extLst>
            </p:cNvPr>
            <p:cNvSpPr txBox="1"/>
            <p:nvPr/>
          </p:nvSpPr>
          <p:spPr>
            <a:xfrm>
              <a:off x="7945372" y="5092640"/>
              <a:ext cx="1113286"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IT Operations</a:t>
              </a:r>
            </a:p>
          </p:txBody>
        </p:sp>
      </p:grpSp>
      <p:grpSp>
        <p:nvGrpSpPr>
          <p:cNvPr id="222" name="Group 221">
            <a:extLst>
              <a:ext uri="{FF2B5EF4-FFF2-40B4-BE49-F238E27FC236}">
                <a16:creationId xmlns:a16="http://schemas.microsoft.com/office/drawing/2014/main" id="{C58BAC15-1DD7-4C1A-9935-E3C19159007F}"/>
              </a:ext>
            </a:extLst>
          </p:cNvPr>
          <p:cNvGrpSpPr/>
          <p:nvPr/>
        </p:nvGrpSpPr>
        <p:grpSpPr>
          <a:xfrm>
            <a:off x="3677432" y="3616133"/>
            <a:ext cx="4357553" cy="460426"/>
            <a:chOff x="3677432" y="3908660"/>
            <a:chExt cx="4224461" cy="460426"/>
          </a:xfrm>
        </p:grpSpPr>
        <p:sp>
          <p:nvSpPr>
            <p:cNvPr id="232" name="Rectangle: Rounded Corners 231">
              <a:extLst>
                <a:ext uri="{FF2B5EF4-FFF2-40B4-BE49-F238E27FC236}">
                  <a16:creationId xmlns:a16="http://schemas.microsoft.com/office/drawing/2014/main" id="{D0BFB76D-56EA-4BF7-A2FC-97C0DCCC1749}"/>
                </a:ext>
              </a:extLst>
            </p:cNvPr>
            <p:cNvSpPr/>
            <p:nvPr/>
          </p:nvSpPr>
          <p:spPr bwMode="auto">
            <a:xfrm>
              <a:off x="3677432" y="4021951"/>
              <a:ext cx="4224461" cy="347135"/>
            </a:xfrm>
            <a:prstGeom prst="roundRect">
              <a:avLst>
                <a:gd name="adj" fmla="val 13639"/>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33" name="TextBox 232">
              <a:extLst>
                <a:ext uri="{FF2B5EF4-FFF2-40B4-BE49-F238E27FC236}">
                  <a16:creationId xmlns:a16="http://schemas.microsoft.com/office/drawing/2014/main" id="{7ADA0DAD-089B-47BC-8411-1FD1CF654F98}"/>
                </a:ext>
              </a:extLst>
            </p:cNvPr>
            <p:cNvSpPr txBox="1"/>
            <p:nvPr/>
          </p:nvSpPr>
          <p:spPr>
            <a:xfrm>
              <a:off x="5784320" y="4115342"/>
              <a:ext cx="1347855"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Insider Risk</a:t>
              </a:r>
            </a:p>
          </p:txBody>
        </p:sp>
        <p:sp>
          <p:nvSpPr>
            <p:cNvPr id="234" name="TextBox 233">
              <a:extLst>
                <a:ext uri="{FF2B5EF4-FFF2-40B4-BE49-F238E27FC236}">
                  <a16:creationId xmlns:a16="http://schemas.microsoft.com/office/drawing/2014/main" id="{BC73A42F-B231-41D0-A0FB-BF2512D52E03}"/>
                </a:ext>
              </a:extLst>
            </p:cNvPr>
            <p:cNvSpPr txBox="1"/>
            <p:nvPr/>
          </p:nvSpPr>
          <p:spPr>
            <a:xfrm>
              <a:off x="3893615" y="4115342"/>
              <a:ext cx="2023173"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User Education &amp; Awareness</a:t>
              </a:r>
            </a:p>
          </p:txBody>
        </p:sp>
        <p:sp>
          <p:nvSpPr>
            <p:cNvPr id="235" name="TextBox 234">
              <a:extLst>
                <a:ext uri="{FF2B5EF4-FFF2-40B4-BE49-F238E27FC236}">
                  <a16:creationId xmlns:a16="http://schemas.microsoft.com/office/drawing/2014/main" id="{3DA05A80-6505-4EE0-947C-33996AE02AC1}"/>
                </a:ext>
              </a:extLst>
            </p:cNvPr>
            <p:cNvSpPr txBox="1"/>
            <p:nvPr/>
          </p:nvSpPr>
          <p:spPr>
            <a:xfrm>
              <a:off x="3767023" y="3908660"/>
              <a:ext cx="637460" cy="169277"/>
            </a:xfrm>
            <a:prstGeom prst="rect">
              <a:avLst/>
            </a:prstGeom>
            <a:solidFill>
              <a:srgbClr val="E1F2FF"/>
            </a:solidFill>
          </p:spPr>
          <p:txBody>
            <a:bodyPr wrap="square" lIns="13716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People</a:t>
              </a:r>
            </a:p>
          </p:txBody>
        </p:sp>
      </p:grpSp>
      <p:grpSp>
        <p:nvGrpSpPr>
          <p:cNvPr id="241" name="Group 240">
            <a:extLst>
              <a:ext uri="{FF2B5EF4-FFF2-40B4-BE49-F238E27FC236}">
                <a16:creationId xmlns:a16="http://schemas.microsoft.com/office/drawing/2014/main" id="{B2602CC4-7EB5-47DE-9C1C-01AD3CEA159C}"/>
              </a:ext>
            </a:extLst>
          </p:cNvPr>
          <p:cNvGrpSpPr/>
          <p:nvPr/>
        </p:nvGrpSpPr>
        <p:grpSpPr>
          <a:xfrm>
            <a:off x="3684284" y="5212112"/>
            <a:ext cx="4349097" cy="448250"/>
            <a:chOff x="3677433" y="5505889"/>
            <a:chExt cx="4091784" cy="514288"/>
          </a:xfrm>
        </p:grpSpPr>
        <p:sp>
          <p:nvSpPr>
            <p:cNvPr id="242" name="Rectangle: Rounded Corners 241">
              <a:extLst>
                <a:ext uri="{FF2B5EF4-FFF2-40B4-BE49-F238E27FC236}">
                  <a16:creationId xmlns:a16="http://schemas.microsoft.com/office/drawing/2014/main" id="{69D5EC61-7629-4F3B-AFE6-B7AE705C7B76}"/>
                </a:ext>
              </a:extLst>
            </p:cNvPr>
            <p:cNvSpPr/>
            <p:nvPr/>
          </p:nvSpPr>
          <p:spPr bwMode="auto">
            <a:xfrm>
              <a:off x="3677433" y="5591680"/>
              <a:ext cx="4091784" cy="428497"/>
            </a:xfrm>
            <a:prstGeom prst="roundRect">
              <a:avLst>
                <a:gd name="adj" fmla="val 17028"/>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43" name="TextBox 242">
              <a:extLst>
                <a:ext uri="{FF2B5EF4-FFF2-40B4-BE49-F238E27FC236}">
                  <a16:creationId xmlns:a16="http://schemas.microsoft.com/office/drawing/2014/main" id="{10168FAA-0AA7-4F37-A8CE-96EC3061A050}"/>
                </a:ext>
              </a:extLst>
            </p:cNvPr>
            <p:cNvSpPr txBox="1"/>
            <p:nvPr/>
          </p:nvSpPr>
          <p:spPr>
            <a:xfrm>
              <a:off x="3762995" y="5505889"/>
              <a:ext cx="1303410" cy="178523"/>
            </a:xfrm>
            <a:prstGeom prst="rect">
              <a:avLst/>
            </a:prstGeom>
            <a:solidFill>
              <a:srgbClr val="E1F2FF"/>
            </a:solidFill>
          </p:spPr>
          <p:txBody>
            <a:bodyPr wrap="square" lIns="9144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300" b="1" i="0" u="none" strike="noStrike" cap="none" spc="0" normalizeH="0" baseline="0">
                  <a:ln>
                    <a:noFill/>
                  </a:ln>
                  <a:gradFill>
                    <a:gsLst>
                      <a:gs pos="100000">
                        <a:schemeClr val="accent1"/>
                      </a:gs>
                      <a:gs pos="16000">
                        <a:schemeClr val="accent1"/>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Identity &amp; Keys</a:t>
              </a:r>
            </a:p>
          </p:txBody>
        </p:sp>
        <p:sp>
          <p:nvSpPr>
            <p:cNvPr id="244" name="TextBox 243">
              <a:extLst>
                <a:ext uri="{FF2B5EF4-FFF2-40B4-BE49-F238E27FC236}">
                  <a16:creationId xmlns:a16="http://schemas.microsoft.com/office/drawing/2014/main" id="{6CC608B9-1CBC-4BDB-BAEB-BD9C43BB6909}"/>
                </a:ext>
              </a:extLst>
            </p:cNvPr>
            <p:cNvSpPr txBox="1"/>
            <p:nvPr/>
          </p:nvSpPr>
          <p:spPr>
            <a:xfrm>
              <a:off x="5092977" y="5700068"/>
              <a:ext cx="973044" cy="262915"/>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Administrator Security</a:t>
              </a:r>
            </a:p>
          </p:txBody>
        </p:sp>
        <p:sp>
          <p:nvSpPr>
            <p:cNvPr id="245" name="TextBox 244">
              <a:extLst>
                <a:ext uri="{FF2B5EF4-FFF2-40B4-BE49-F238E27FC236}">
                  <a16:creationId xmlns:a16="http://schemas.microsoft.com/office/drawing/2014/main" id="{5F224D58-C50B-4871-BF63-8E2E88AC2A40}"/>
                </a:ext>
              </a:extLst>
            </p:cNvPr>
            <p:cNvSpPr txBox="1"/>
            <p:nvPr/>
          </p:nvSpPr>
          <p:spPr>
            <a:xfrm>
              <a:off x="6147497" y="5700068"/>
              <a:ext cx="949999" cy="262915"/>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Identity System Security</a:t>
              </a:r>
            </a:p>
          </p:txBody>
        </p:sp>
        <p:sp>
          <p:nvSpPr>
            <p:cNvPr id="246" name="TextBox 245">
              <a:extLst>
                <a:ext uri="{FF2B5EF4-FFF2-40B4-BE49-F238E27FC236}">
                  <a16:creationId xmlns:a16="http://schemas.microsoft.com/office/drawing/2014/main" id="{36E2EC0A-82E5-4F97-BC8D-BD77B4C7CCFD}"/>
                </a:ext>
              </a:extLst>
            </p:cNvPr>
            <p:cNvSpPr txBox="1"/>
            <p:nvPr/>
          </p:nvSpPr>
          <p:spPr>
            <a:xfrm>
              <a:off x="3861712" y="5760018"/>
              <a:ext cx="1136796" cy="143014"/>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Key Management</a:t>
              </a:r>
            </a:p>
          </p:txBody>
        </p:sp>
      </p:grpSp>
      <p:cxnSp>
        <p:nvCxnSpPr>
          <p:cNvPr id="247" name="Straight Arrow Connector 246">
            <a:extLst>
              <a:ext uri="{FF2B5EF4-FFF2-40B4-BE49-F238E27FC236}">
                <a16:creationId xmlns:a16="http://schemas.microsoft.com/office/drawing/2014/main" id="{B7F572B3-133B-430B-A2D9-B349D98D6889}"/>
              </a:ext>
            </a:extLst>
          </p:cNvPr>
          <p:cNvCxnSpPr>
            <a:cxnSpLocks/>
          </p:cNvCxnSpPr>
          <p:nvPr/>
        </p:nvCxnSpPr>
        <p:spPr>
          <a:xfrm flipH="1">
            <a:off x="3309441" y="5496612"/>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248" name="Straight Arrow Connector 247">
            <a:extLst>
              <a:ext uri="{FF2B5EF4-FFF2-40B4-BE49-F238E27FC236}">
                <a16:creationId xmlns:a16="http://schemas.microsoft.com/office/drawing/2014/main" id="{B1BFAFCE-E256-4C7C-8CFD-65B5790E0832}"/>
              </a:ext>
            </a:extLst>
          </p:cNvPr>
          <p:cNvCxnSpPr>
            <a:cxnSpLocks/>
          </p:cNvCxnSpPr>
          <p:nvPr/>
        </p:nvCxnSpPr>
        <p:spPr>
          <a:xfrm flipH="1">
            <a:off x="3309441" y="4932334"/>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249" name="Straight Arrow Connector 248">
            <a:extLst>
              <a:ext uri="{FF2B5EF4-FFF2-40B4-BE49-F238E27FC236}">
                <a16:creationId xmlns:a16="http://schemas.microsoft.com/office/drawing/2014/main" id="{FCEF7F9E-4128-4FA1-9566-C4D18145E7C7}"/>
              </a:ext>
            </a:extLst>
          </p:cNvPr>
          <p:cNvCxnSpPr>
            <a:cxnSpLocks/>
          </p:cNvCxnSpPr>
          <p:nvPr/>
        </p:nvCxnSpPr>
        <p:spPr>
          <a:xfrm flipH="1">
            <a:off x="3309441" y="4371196"/>
            <a:ext cx="367991" cy="0"/>
          </a:xfrm>
          <a:prstGeom prst="straightConnector1">
            <a:avLst/>
          </a:prstGeom>
          <a:noFill/>
          <a:ln w="25400" cap="flat" cmpd="sng" algn="ctr">
            <a:solidFill>
              <a:srgbClr val="0078D4"/>
            </a:solidFill>
            <a:prstDash val="solid"/>
            <a:headEnd type="arrow" w="lg" len="med"/>
            <a:tailEnd type="arrow" w="lg" len="med"/>
          </a:ln>
          <a:effectLst/>
        </p:spPr>
      </p:cxnSp>
      <p:grpSp>
        <p:nvGrpSpPr>
          <p:cNvPr id="250" name="Group 249">
            <a:extLst>
              <a:ext uri="{FF2B5EF4-FFF2-40B4-BE49-F238E27FC236}">
                <a16:creationId xmlns:a16="http://schemas.microsoft.com/office/drawing/2014/main" id="{F70A273D-3F34-4A04-B202-0930A02DACB4}"/>
              </a:ext>
            </a:extLst>
          </p:cNvPr>
          <p:cNvGrpSpPr/>
          <p:nvPr/>
        </p:nvGrpSpPr>
        <p:grpSpPr>
          <a:xfrm>
            <a:off x="3681632" y="4606964"/>
            <a:ext cx="4351750" cy="546552"/>
            <a:chOff x="3677434" y="4899491"/>
            <a:chExt cx="4094437" cy="546552"/>
          </a:xfrm>
        </p:grpSpPr>
        <p:sp>
          <p:nvSpPr>
            <p:cNvPr id="251" name="TextBox 250">
              <a:extLst>
                <a:ext uri="{FF2B5EF4-FFF2-40B4-BE49-F238E27FC236}">
                  <a16:creationId xmlns:a16="http://schemas.microsoft.com/office/drawing/2014/main" id="{2031BB43-97AC-4FB0-A28C-D27FE1D05B8D}"/>
                </a:ext>
              </a:extLst>
            </p:cNvPr>
            <p:cNvSpPr txBox="1"/>
            <p:nvPr/>
          </p:nvSpPr>
          <p:spPr>
            <a:xfrm>
              <a:off x="4898844" y="5116324"/>
              <a:ext cx="547471" cy="2492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Endpoint </a:t>
              </a:r>
              <a:b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Security</a:t>
              </a:r>
            </a:p>
          </p:txBody>
        </p:sp>
        <p:sp>
          <p:nvSpPr>
            <p:cNvPr id="252" name="TextBox 251">
              <a:extLst>
                <a:ext uri="{FF2B5EF4-FFF2-40B4-BE49-F238E27FC236}">
                  <a16:creationId xmlns:a16="http://schemas.microsoft.com/office/drawing/2014/main" id="{2982CA79-4CE3-4728-8419-71315777C334}"/>
                </a:ext>
              </a:extLst>
            </p:cNvPr>
            <p:cNvSpPr txBox="1"/>
            <p:nvPr/>
          </p:nvSpPr>
          <p:spPr>
            <a:xfrm>
              <a:off x="6067720" y="5116324"/>
              <a:ext cx="864777" cy="2492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Mitigate Vulnerabilities</a:t>
              </a:r>
            </a:p>
          </p:txBody>
        </p:sp>
        <p:sp>
          <p:nvSpPr>
            <p:cNvPr id="253" name="Rectangle: Rounded Corners 252">
              <a:extLst>
                <a:ext uri="{FF2B5EF4-FFF2-40B4-BE49-F238E27FC236}">
                  <a16:creationId xmlns:a16="http://schemas.microsoft.com/office/drawing/2014/main" id="{BCF62FDC-E6F6-4916-9BA3-C559CB83AF4F}"/>
                </a:ext>
              </a:extLst>
            </p:cNvPr>
            <p:cNvSpPr/>
            <p:nvPr/>
          </p:nvSpPr>
          <p:spPr bwMode="auto">
            <a:xfrm>
              <a:off x="3677434" y="5003678"/>
              <a:ext cx="4094437" cy="442365"/>
            </a:xfrm>
            <a:prstGeom prst="roundRect">
              <a:avLst>
                <a:gd name="adj" fmla="val 13639"/>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54" name="TextBox 253">
              <a:extLst>
                <a:ext uri="{FF2B5EF4-FFF2-40B4-BE49-F238E27FC236}">
                  <a16:creationId xmlns:a16="http://schemas.microsoft.com/office/drawing/2014/main" id="{5B4039B6-2B9E-421A-8601-4B00E813F679}"/>
                </a:ext>
              </a:extLst>
            </p:cNvPr>
            <p:cNvSpPr txBox="1"/>
            <p:nvPr/>
          </p:nvSpPr>
          <p:spPr>
            <a:xfrm>
              <a:off x="3756416" y="4899491"/>
              <a:ext cx="2063061" cy="169277"/>
            </a:xfrm>
            <a:prstGeom prst="rect">
              <a:avLst/>
            </a:prstGeom>
            <a:solidFill>
              <a:srgbClr val="B7E0FF"/>
            </a:solidFill>
          </p:spPr>
          <p:txBody>
            <a:bodyPr wrap="square" lIns="118872"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1100" b="1" i="0" u="none" strike="noStrike" cap="none" spc="0" normalizeH="0" baseline="0">
                  <a:ln>
                    <a:noFill/>
                  </a:ln>
                  <a:gradFill>
                    <a:gsLst>
                      <a:gs pos="100000">
                        <a:schemeClr val="tx1"/>
                      </a:gs>
                      <a:gs pos="16000">
                        <a:schemeClr val="tx1"/>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Infrastructure &amp; Endpoint</a:t>
              </a:r>
            </a:p>
          </p:txBody>
        </p:sp>
        <p:sp>
          <p:nvSpPr>
            <p:cNvPr id="255" name="TextBox 254">
              <a:extLst>
                <a:ext uri="{FF2B5EF4-FFF2-40B4-BE49-F238E27FC236}">
                  <a16:creationId xmlns:a16="http://schemas.microsoft.com/office/drawing/2014/main" id="{AD3F8253-3B20-4756-B145-1D02CB090BEF}"/>
                </a:ext>
              </a:extLst>
            </p:cNvPr>
            <p:cNvSpPr txBox="1"/>
            <p:nvPr/>
          </p:nvSpPr>
          <p:spPr>
            <a:xfrm>
              <a:off x="3856148" y="5116324"/>
              <a:ext cx="964657" cy="2492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Infrastructure &amp; Network Security</a:t>
              </a:r>
            </a:p>
          </p:txBody>
        </p:sp>
        <p:sp>
          <p:nvSpPr>
            <p:cNvPr id="256" name="TextBox 255">
              <a:extLst>
                <a:ext uri="{FF2B5EF4-FFF2-40B4-BE49-F238E27FC236}">
                  <a16:creationId xmlns:a16="http://schemas.microsoft.com/office/drawing/2014/main" id="{9C68CDCE-3E8E-4563-A14E-FEE0F4262879}"/>
                </a:ext>
              </a:extLst>
            </p:cNvPr>
            <p:cNvSpPr txBox="1"/>
            <p:nvPr/>
          </p:nvSpPr>
          <p:spPr>
            <a:xfrm>
              <a:off x="5531292" y="5116324"/>
              <a:ext cx="436494" cy="2492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Deploy </a:t>
              </a:r>
              <a:b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Tools</a:t>
              </a:r>
            </a:p>
          </p:txBody>
        </p:sp>
      </p:grpSp>
      <p:grpSp>
        <p:nvGrpSpPr>
          <p:cNvPr id="257" name="Group 256">
            <a:extLst>
              <a:ext uri="{FF2B5EF4-FFF2-40B4-BE49-F238E27FC236}">
                <a16:creationId xmlns:a16="http://schemas.microsoft.com/office/drawing/2014/main" id="{165DE845-8A83-45CC-986D-A49BD5E38E80}"/>
              </a:ext>
            </a:extLst>
          </p:cNvPr>
          <p:cNvGrpSpPr/>
          <p:nvPr/>
        </p:nvGrpSpPr>
        <p:grpSpPr>
          <a:xfrm>
            <a:off x="3762995" y="5708188"/>
            <a:ext cx="5674878" cy="345457"/>
            <a:chOff x="3619825" y="5845949"/>
            <a:chExt cx="5299235" cy="603003"/>
          </a:xfrm>
        </p:grpSpPr>
        <p:sp>
          <p:nvSpPr>
            <p:cNvPr id="258" name="Rectangle: Rounded Corners 257">
              <a:extLst>
                <a:ext uri="{FF2B5EF4-FFF2-40B4-BE49-F238E27FC236}">
                  <a16:creationId xmlns:a16="http://schemas.microsoft.com/office/drawing/2014/main" id="{3DA61884-E675-40DC-BF8F-0FC23938CE2B}"/>
                </a:ext>
              </a:extLst>
            </p:cNvPr>
            <p:cNvSpPr/>
            <p:nvPr/>
          </p:nvSpPr>
          <p:spPr bwMode="auto">
            <a:xfrm>
              <a:off x="3619825" y="5845949"/>
              <a:ext cx="5155891" cy="603003"/>
            </a:xfrm>
            <a:prstGeom prst="roundRect">
              <a:avLst>
                <a:gd name="adj" fmla="val 6642"/>
              </a:avLst>
            </a:prstGeom>
            <a:solidFill>
              <a:srgbClr val="B7E0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59" name="TextBox 258">
              <a:extLst>
                <a:ext uri="{FF2B5EF4-FFF2-40B4-BE49-F238E27FC236}">
                  <a16:creationId xmlns:a16="http://schemas.microsoft.com/office/drawing/2014/main" id="{DFA734B2-7438-4159-8A8A-872227097B34}"/>
                </a:ext>
              </a:extLst>
            </p:cNvPr>
            <p:cNvSpPr txBox="1"/>
            <p:nvPr/>
          </p:nvSpPr>
          <p:spPr>
            <a:xfrm>
              <a:off x="7805774" y="5994533"/>
              <a:ext cx="1113286" cy="295477"/>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OT Operations</a:t>
              </a:r>
            </a:p>
          </p:txBody>
        </p:sp>
      </p:grpSp>
      <p:grpSp>
        <p:nvGrpSpPr>
          <p:cNvPr id="260" name="Group 259">
            <a:extLst>
              <a:ext uri="{FF2B5EF4-FFF2-40B4-BE49-F238E27FC236}">
                <a16:creationId xmlns:a16="http://schemas.microsoft.com/office/drawing/2014/main" id="{87D796AE-E44B-4B97-8052-66DB6C3D5D7D}"/>
              </a:ext>
            </a:extLst>
          </p:cNvPr>
          <p:cNvGrpSpPr/>
          <p:nvPr/>
        </p:nvGrpSpPr>
        <p:grpSpPr>
          <a:xfrm>
            <a:off x="3684284" y="5740486"/>
            <a:ext cx="4349097" cy="241794"/>
            <a:chOff x="3677432" y="5754775"/>
            <a:chExt cx="4091785" cy="241794"/>
          </a:xfrm>
        </p:grpSpPr>
        <p:sp>
          <p:nvSpPr>
            <p:cNvPr id="261" name="Rectangle: Rounded Corners 260">
              <a:extLst>
                <a:ext uri="{FF2B5EF4-FFF2-40B4-BE49-F238E27FC236}">
                  <a16:creationId xmlns:a16="http://schemas.microsoft.com/office/drawing/2014/main" id="{B72C2E48-95FE-46DB-9E3A-15B0224061A1}"/>
                </a:ext>
              </a:extLst>
            </p:cNvPr>
            <p:cNvSpPr/>
            <p:nvPr/>
          </p:nvSpPr>
          <p:spPr bwMode="auto">
            <a:xfrm>
              <a:off x="3677432" y="5860701"/>
              <a:ext cx="4091785" cy="135868"/>
            </a:xfrm>
            <a:prstGeom prst="roundRect">
              <a:avLst>
                <a:gd name="adj" fmla="val 35838"/>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62" name="TextBox 261">
              <a:extLst>
                <a:ext uri="{FF2B5EF4-FFF2-40B4-BE49-F238E27FC236}">
                  <a16:creationId xmlns:a16="http://schemas.microsoft.com/office/drawing/2014/main" id="{26A924FD-9E86-48A2-ACD9-D3A7A28D0686}"/>
                </a:ext>
              </a:extLst>
            </p:cNvPr>
            <p:cNvSpPr txBox="1"/>
            <p:nvPr/>
          </p:nvSpPr>
          <p:spPr>
            <a:xfrm>
              <a:off x="3777060" y="5754775"/>
              <a:ext cx="2659093" cy="169277"/>
            </a:xfrm>
            <a:prstGeom prst="rect">
              <a:avLst/>
            </a:prstGeom>
            <a:solidFill>
              <a:srgbClr val="B7E0FF"/>
            </a:solidFill>
          </p:spPr>
          <p:txBody>
            <a:bodyPr wrap="square" lIns="118872"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1100" b="1" i="0" u="none" strike="noStrike" cap="none" spc="0" normalizeH="0" baseline="0">
                  <a:ln>
                    <a:noFill/>
                  </a:ln>
                  <a:gradFill>
                    <a:gsLst>
                      <a:gs pos="100000">
                        <a:schemeClr val="tx1"/>
                      </a:gs>
                      <a:gs pos="16000">
                        <a:schemeClr val="tx1"/>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Operational Technology (OT) Security</a:t>
              </a:r>
            </a:p>
          </p:txBody>
        </p:sp>
      </p:grpSp>
      <p:cxnSp>
        <p:nvCxnSpPr>
          <p:cNvPr id="263" name="Straight Arrow Connector 262">
            <a:extLst>
              <a:ext uri="{FF2B5EF4-FFF2-40B4-BE49-F238E27FC236}">
                <a16:creationId xmlns:a16="http://schemas.microsoft.com/office/drawing/2014/main" id="{313BA5A9-1FDA-4C10-B8CE-9B34C11C5C71}"/>
              </a:ext>
            </a:extLst>
          </p:cNvPr>
          <p:cNvCxnSpPr>
            <a:cxnSpLocks/>
            <a:stCxn id="232" idx="1"/>
          </p:cNvCxnSpPr>
          <p:nvPr/>
        </p:nvCxnSpPr>
        <p:spPr>
          <a:xfrm flipH="1">
            <a:off x="3295070" y="3902992"/>
            <a:ext cx="382362" cy="138782"/>
          </a:xfrm>
          <a:prstGeom prst="straightConnector1">
            <a:avLst/>
          </a:prstGeom>
          <a:noFill/>
          <a:ln w="25400" cap="flat" cmpd="sng" algn="ctr">
            <a:solidFill>
              <a:srgbClr val="0078D4"/>
            </a:solidFill>
            <a:prstDash val="solid"/>
            <a:headEnd type="arrow" w="lg" len="med"/>
            <a:tailEnd type="arrow" w="lg" len="med"/>
          </a:ln>
          <a:effectLst/>
        </p:spPr>
      </p:cxnSp>
      <p:cxnSp>
        <p:nvCxnSpPr>
          <p:cNvPr id="264" name="Straight Arrow Connector 263">
            <a:extLst>
              <a:ext uri="{FF2B5EF4-FFF2-40B4-BE49-F238E27FC236}">
                <a16:creationId xmlns:a16="http://schemas.microsoft.com/office/drawing/2014/main" id="{E227AA59-529C-4CE9-8C69-344BC1E68876}"/>
              </a:ext>
            </a:extLst>
          </p:cNvPr>
          <p:cNvCxnSpPr>
            <a:cxnSpLocks/>
          </p:cNvCxnSpPr>
          <p:nvPr/>
        </p:nvCxnSpPr>
        <p:spPr>
          <a:xfrm flipH="1" flipV="1">
            <a:off x="3282950" y="5673812"/>
            <a:ext cx="394483" cy="240534"/>
          </a:xfrm>
          <a:prstGeom prst="straightConnector1">
            <a:avLst/>
          </a:prstGeom>
          <a:noFill/>
          <a:ln w="25400" cap="flat" cmpd="sng" algn="ctr">
            <a:solidFill>
              <a:srgbClr val="0078D4"/>
            </a:solidFill>
            <a:prstDash val="solid"/>
            <a:headEnd type="arrow" w="lg" len="med"/>
            <a:tailEnd type="arrow" w="lg" len="med"/>
          </a:ln>
          <a:effectLst/>
        </p:spPr>
      </p:cxnSp>
      <p:sp>
        <p:nvSpPr>
          <p:cNvPr id="193" name="Rectangle 192">
            <a:extLst>
              <a:ext uri="{FF2B5EF4-FFF2-40B4-BE49-F238E27FC236}">
                <a16:creationId xmlns:a16="http://schemas.microsoft.com/office/drawing/2014/main" id="{C6122488-72CB-49D5-9D5F-FC080BD9721B}"/>
              </a:ext>
            </a:extLst>
          </p:cNvPr>
          <p:cNvSpPr/>
          <p:nvPr/>
        </p:nvSpPr>
        <p:spPr bwMode="auto">
          <a:xfrm>
            <a:off x="0" y="2071783"/>
            <a:ext cx="12182332" cy="13269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194" name="Rectangle: Rounded Corners 193">
            <a:extLst>
              <a:ext uri="{FF2B5EF4-FFF2-40B4-BE49-F238E27FC236}">
                <a16:creationId xmlns:a16="http://schemas.microsoft.com/office/drawing/2014/main" id="{67AB7F51-B564-409F-8C1B-B26C3FC5CD5E}"/>
              </a:ext>
            </a:extLst>
          </p:cNvPr>
          <p:cNvSpPr/>
          <p:nvPr/>
        </p:nvSpPr>
        <p:spPr bwMode="auto">
          <a:xfrm>
            <a:off x="3750037" y="2303196"/>
            <a:ext cx="1920240" cy="971747"/>
          </a:xfrm>
          <a:prstGeom prst="roundRect">
            <a:avLst>
              <a:gd name="adj" fmla="val 0"/>
            </a:avLst>
          </a:prstGeom>
          <a:solidFill>
            <a:srgbClr val="FFFFFF"/>
          </a:solidFill>
          <a:ln w="28575">
            <a:solidFill>
              <a:schemeClr val="accent1">
                <a:lumMod val="75000"/>
              </a:schemeClr>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7315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Leadership and Culture</a:t>
            </a:r>
          </a:p>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Risk Management</a:t>
            </a:r>
          </a:p>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Policy &amp; Standards </a:t>
            </a:r>
          </a:p>
        </p:txBody>
      </p:sp>
      <p:cxnSp>
        <p:nvCxnSpPr>
          <p:cNvPr id="195" name="Straight Arrow Connector 194">
            <a:extLst>
              <a:ext uri="{FF2B5EF4-FFF2-40B4-BE49-F238E27FC236}">
                <a16:creationId xmlns:a16="http://schemas.microsoft.com/office/drawing/2014/main" id="{A6254646-A522-4238-A60E-CAA4F248CEF4}"/>
              </a:ext>
            </a:extLst>
          </p:cNvPr>
          <p:cNvCxnSpPr>
            <a:cxnSpLocks/>
          </p:cNvCxnSpPr>
          <p:nvPr/>
        </p:nvCxnSpPr>
        <p:spPr>
          <a:xfrm>
            <a:off x="10165492" y="2647429"/>
            <a:ext cx="392599" cy="0"/>
          </a:xfrm>
          <a:prstGeom prst="straightConnector1">
            <a:avLst/>
          </a:prstGeom>
          <a:noFill/>
          <a:ln w="19050" cap="flat" cmpd="sng" algn="ctr">
            <a:solidFill>
              <a:srgbClr val="054B16"/>
            </a:solidFill>
            <a:prstDash val="sysDash"/>
            <a:headEnd type="arrow" w="lg" len="lg"/>
            <a:tailEnd type="arrow" w="lg" len="lg"/>
          </a:ln>
          <a:effectLst/>
        </p:spPr>
      </p:cxnSp>
      <p:sp>
        <p:nvSpPr>
          <p:cNvPr id="197" name="TextBox 196">
            <a:extLst>
              <a:ext uri="{FF2B5EF4-FFF2-40B4-BE49-F238E27FC236}">
                <a16:creationId xmlns:a16="http://schemas.microsoft.com/office/drawing/2014/main" id="{4BDE8536-08CA-45B2-BE47-5BB9404DE050}"/>
              </a:ext>
            </a:extLst>
          </p:cNvPr>
          <p:cNvSpPr txBox="1"/>
          <p:nvPr/>
        </p:nvSpPr>
        <p:spPr>
          <a:xfrm>
            <a:off x="3978637" y="2212575"/>
            <a:ext cx="1463040"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Security Leadership</a:t>
            </a:r>
          </a:p>
        </p:txBody>
      </p:sp>
      <p:sp>
        <p:nvSpPr>
          <p:cNvPr id="198" name="Rectangle 197">
            <a:extLst>
              <a:ext uri="{FF2B5EF4-FFF2-40B4-BE49-F238E27FC236}">
                <a16:creationId xmlns:a16="http://schemas.microsoft.com/office/drawing/2014/main" id="{0BE9B7C9-DFEC-4370-AB31-D6E709CE68DA}"/>
              </a:ext>
            </a:extLst>
          </p:cNvPr>
          <p:cNvSpPr/>
          <p:nvPr/>
        </p:nvSpPr>
        <p:spPr bwMode="auto">
          <a:xfrm>
            <a:off x="3863953" y="3069609"/>
            <a:ext cx="288703" cy="222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34000">
                    <a:srgbClr val="1A1A1A"/>
                  </a:gs>
                  <a:gs pos="67000">
                    <a:srgbClr val="1A1A1A"/>
                  </a:gs>
                </a:gsLst>
                <a:lin ang="0" scaled="1"/>
              </a:gradFill>
              <a:effectLst/>
              <a:uLnTx/>
              <a:uFillTx/>
              <a:latin typeface="Segoe UI"/>
              <a:ea typeface="Segoe UI" pitchFamily="34" charset="0"/>
              <a:cs typeface="Segoe UI" pitchFamily="34" charset="0"/>
            </a:endParaRPr>
          </a:p>
        </p:txBody>
      </p:sp>
      <p:sp>
        <p:nvSpPr>
          <p:cNvPr id="199" name="TextBox 198">
            <a:extLst>
              <a:ext uri="{FF2B5EF4-FFF2-40B4-BE49-F238E27FC236}">
                <a16:creationId xmlns:a16="http://schemas.microsoft.com/office/drawing/2014/main" id="{32844EC2-0D0C-4105-A1FA-1AA64DFBB8B1}"/>
              </a:ext>
            </a:extLst>
          </p:cNvPr>
          <p:cNvSpPr txBox="1"/>
          <p:nvPr/>
        </p:nvSpPr>
        <p:spPr>
          <a:xfrm>
            <a:off x="689766" y="2196456"/>
            <a:ext cx="2401811" cy="200055"/>
          </a:xfrm>
          <a:prstGeom prst="rect">
            <a:avLst/>
          </a:prstGeom>
          <a:noFill/>
        </p:spPr>
        <p:txBody>
          <a:bodyPr wrap="none" lIns="0" tIns="0" rIns="0" bIns="0" rtlCol="0">
            <a:spAutoFit/>
          </a:bodyPr>
          <a:lstStyle>
            <a:defPPr>
              <a:defRPr lang="en-US"/>
            </a:defPPr>
            <a:lvl1pPr>
              <a:defRPr sz="1400" b="1">
                <a:gradFill>
                  <a:gsLst>
                    <a:gs pos="34000">
                      <a:schemeClr val="bg1"/>
                    </a:gs>
                    <a:gs pos="67000">
                      <a:schemeClr val="bg1"/>
                    </a:gs>
                  </a:gsLst>
                  <a:lin ang="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8D4">
                    <a:lumMod val="75000"/>
                  </a:srgbClr>
                </a:solidFill>
                <a:effectLst/>
                <a:uLnTx/>
                <a:uFillTx/>
                <a:latin typeface="Segoe UI"/>
                <a:ea typeface="+mn-ea"/>
                <a:cs typeface="+mn-cs"/>
              </a:rPr>
              <a:t>Information Risk Management</a:t>
            </a:r>
          </a:p>
        </p:txBody>
      </p:sp>
      <p:cxnSp>
        <p:nvCxnSpPr>
          <p:cNvPr id="202" name="Straight Connector 201">
            <a:extLst>
              <a:ext uri="{FF2B5EF4-FFF2-40B4-BE49-F238E27FC236}">
                <a16:creationId xmlns:a16="http://schemas.microsoft.com/office/drawing/2014/main" id="{64A949D6-0A0C-489C-91FE-9E0A71E53EF7}"/>
              </a:ext>
            </a:extLst>
          </p:cNvPr>
          <p:cNvCxnSpPr>
            <a:cxnSpLocks/>
            <a:stCxn id="206" idx="1"/>
          </p:cNvCxnSpPr>
          <p:nvPr/>
        </p:nvCxnSpPr>
        <p:spPr>
          <a:xfrm flipH="1">
            <a:off x="406154" y="2445553"/>
            <a:ext cx="2274" cy="1172959"/>
          </a:xfrm>
          <a:prstGeom prst="line">
            <a:avLst/>
          </a:prstGeom>
          <a:noFill/>
          <a:ln w="50800" cap="flat" cmpd="sng" algn="ctr">
            <a:solidFill>
              <a:schemeClr val="accent1">
                <a:lumMod val="75000"/>
              </a:schemeClr>
            </a:solidFill>
            <a:prstDash val="solid"/>
            <a:headEnd type="none"/>
            <a:tailEnd type="none" w="med" len="med"/>
          </a:ln>
          <a:effectLst/>
        </p:spPr>
      </p:cxnSp>
      <p:sp>
        <p:nvSpPr>
          <p:cNvPr id="207" name="TextBox 206">
            <a:extLst>
              <a:ext uri="{FF2B5EF4-FFF2-40B4-BE49-F238E27FC236}">
                <a16:creationId xmlns:a16="http://schemas.microsoft.com/office/drawing/2014/main" id="{19397528-2013-4214-9B9C-0BD08D476A89}"/>
              </a:ext>
            </a:extLst>
          </p:cNvPr>
          <p:cNvSpPr txBox="1"/>
          <p:nvPr/>
        </p:nvSpPr>
        <p:spPr>
          <a:xfrm>
            <a:off x="689766" y="2473009"/>
            <a:ext cx="3053652" cy="153888"/>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lumMod val="75000"/>
                  </a:srgbClr>
                </a:solidFill>
                <a:effectLst/>
                <a:uLnTx/>
                <a:uFillTx/>
                <a:latin typeface="Segoe UI Semibold"/>
                <a:ea typeface="+mn-ea"/>
                <a:cs typeface="Segoe UI Semibold" panose="020B0702040204020203" pitchFamily="34" charset="0"/>
              </a:rPr>
              <a:t>Supply Chain Risk </a:t>
            </a:r>
            <a:r>
              <a:rPr kumimoji="0" lang="en-US" sz="1000" b="0" i="1" u="none" strike="noStrike" kern="1200" cap="none" spc="0" normalizeH="0" baseline="0" noProof="0">
                <a:ln>
                  <a:noFill/>
                </a:ln>
                <a:solidFill>
                  <a:srgbClr val="0078D4">
                    <a:lumMod val="75000"/>
                  </a:srgbClr>
                </a:solidFill>
                <a:effectLst/>
                <a:uLnTx/>
                <a:uFillTx/>
                <a:latin typeface="Segoe UI" panose="020B0502040204020203" pitchFamily="34" charset="0"/>
                <a:ea typeface="+mn-ea"/>
                <a:cs typeface="Segoe UI" panose="020B0502040204020203" pitchFamily="34" charset="0"/>
              </a:rPr>
              <a:t>(People, Process, Technology)</a:t>
            </a:r>
          </a:p>
        </p:txBody>
      </p:sp>
      <p:cxnSp>
        <p:nvCxnSpPr>
          <p:cNvPr id="208" name="Straight Arrow Connector 207">
            <a:extLst>
              <a:ext uri="{FF2B5EF4-FFF2-40B4-BE49-F238E27FC236}">
                <a16:creationId xmlns:a16="http://schemas.microsoft.com/office/drawing/2014/main" id="{8EA0630E-7DA5-4EF2-B5BD-8E63DC989F87}"/>
              </a:ext>
            </a:extLst>
          </p:cNvPr>
          <p:cNvCxnSpPr>
            <a:cxnSpLocks/>
          </p:cNvCxnSpPr>
          <p:nvPr/>
        </p:nvCxnSpPr>
        <p:spPr>
          <a:xfrm>
            <a:off x="3400897" y="2569003"/>
            <a:ext cx="274320" cy="0"/>
          </a:xfrm>
          <a:prstGeom prst="straightConnector1">
            <a:avLst/>
          </a:prstGeom>
          <a:noFill/>
          <a:ln w="19050" cap="flat" cmpd="sng" algn="ctr">
            <a:solidFill>
              <a:schemeClr val="accent1">
                <a:lumMod val="75000"/>
              </a:schemeClr>
            </a:solidFill>
            <a:prstDash val="solid"/>
            <a:headEnd type="none" w="med" len="sm"/>
            <a:tailEnd type="arrow" w="med" len="sm"/>
          </a:ln>
          <a:effectLst/>
        </p:spPr>
      </p:cxnSp>
      <p:sp>
        <p:nvSpPr>
          <p:cNvPr id="211" name="Rectangle 210">
            <a:extLst>
              <a:ext uri="{FF2B5EF4-FFF2-40B4-BE49-F238E27FC236}">
                <a16:creationId xmlns:a16="http://schemas.microsoft.com/office/drawing/2014/main" id="{257FE0F2-DD02-4EF1-9E05-2A1B28D81CC3}"/>
              </a:ext>
            </a:extLst>
          </p:cNvPr>
          <p:cNvSpPr/>
          <p:nvPr/>
        </p:nvSpPr>
        <p:spPr bwMode="auto">
          <a:xfrm>
            <a:off x="2642860" y="2153173"/>
            <a:ext cx="233187" cy="183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2" name="Group 211">
            <a:extLst>
              <a:ext uri="{FF2B5EF4-FFF2-40B4-BE49-F238E27FC236}">
                <a16:creationId xmlns:a16="http://schemas.microsoft.com/office/drawing/2014/main" id="{328FFD91-EB36-4C01-95D5-1A007FA5CE6D}"/>
              </a:ext>
            </a:extLst>
          </p:cNvPr>
          <p:cNvGrpSpPr/>
          <p:nvPr/>
        </p:nvGrpSpPr>
        <p:grpSpPr>
          <a:xfrm>
            <a:off x="3614704" y="2842667"/>
            <a:ext cx="398434" cy="398434"/>
            <a:chOff x="4395274" y="3098729"/>
            <a:chExt cx="398434" cy="398434"/>
          </a:xfrm>
        </p:grpSpPr>
        <p:sp>
          <p:nvSpPr>
            <p:cNvPr id="213" name="Oval 212">
              <a:extLst>
                <a:ext uri="{FF2B5EF4-FFF2-40B4-BE49-F238E27FC236}">
                  <a16:creationId xmlns:a16="http://schemas.microsoft.com/office/drawing/2014/main" id="{57B5DAD7-F344-48C2-A08D-386E945A5620}"/>
                </a:ext>
              </a:extLst>
            </p:cNvPr>
            <p:cNvSpPr/>
            <p:nvPr/>
          </p:nvSpPr>
          <p:spPr bwMode="auto">
            <a:xfrm>
              <a:off x="4395274" y="3098729"/>
              <a:ext cx="398434" cy="39843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4" name="Graphic 213" descr="Line arrow Rotate right">
              <a:extLst>
                <a:ext uri="{FF2B5EF4-FFF2-40B4-BE49-F238E27FC236}">
                  <a16:creationId xmlns:a16="http://schemas.microsoft.com/office/drawing/2014/main" id="{8B9A596F-5784-44D9-8896-31A3B9191C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000000">
              <a:off x="4425180" y="3139872"/>
              <a:ext cx="318712" cy="318712"/>
            </a:xfrm>
            <a:prstGeom prst="rect">
              <a:avLst/>
            </a:prstGeom>
          </p:spPr>
        </p:pic>
      </p:grpSp>
      <p:sp>
        <p:nvSpPr>
          <p:cNvPr id="215" name="Speech Bubble: Rectangle 214">
            <a:extLst>
              <a:ext uri="{FF2B5EF4-FFF2-40B4-BE49-F238E27FC236}">
                <a16:creationId xmlns:a16="http://schemas.microsoft.com/office/drawing/2014/main" id="{1066531D-B44C-4B3C-8B5E-4BCBB2DC3AEE}"/>
              </a:ext>
            </a:extLst>
          </p:cNvPr>
          <p:cNvSpPr/>
          <p:nvPr/>
        </p:nvSpPr>
        <p:spPr bwMode="auto">
          <a:xfrm>
            <a:off x="689767" y="2792799"/>
            <a:ext cx="2880106" cy="596108"/>
          </a:xfrm>
          <a:prstGeom prst="wedgeRectCallout">
            <a:avLst>
              <a:gd name="adj1" fmla="val 54722"/>
              <a:gd name="adj2" fmla="val -19945"/>
            </a:avLst>
          </a:prstGeom>
          <a:solidFill>
            <a:srgbClr val="BFF7BF"/>
          </a:solidFill>
          <a:ln w="15875">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Enable Productivity </a:t>
            </a:r>
            <a:r>
              <a:rPr kumimoji="0" lang="en-US" sz="900" b="1" i="1"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and</a:t>
            </a:r>
            <a:r>
              <a:rPr kumimoji="0" lang="en-US" sz="9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Security</a:t>
            </a:r>
            <a:br>
              <a:rPr kumimoji="0" lang="en-US" sz="9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br>
            <a:r>
              <a:rPr kumimoji="0" lang="en-US" sz="9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Stay Agile - </a:t>
            </a:r>
            <a:r>
              <a:rPr kumimoji="0" lang="en-US" sz="9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Adapt to changes to threat environment, technology, regulations, business model, and more</a:t>
            </a:r>
          </a:p>
        </p:txBody>
      </p:sp>
      <p:sp>
        <p:nvSpPr>
          <p:cNvPr id="220" name="TextBox 219">
            <a:extLst>
              <a:ext uri="{FF2B5EF4-FFF2-40B4-BE49-F238E27FC236}">
                <a16:creationId xmlns:a16="http://schemas.microsoft.com/office/drawing/2014/main" id="{0E392EDD-69AF-40B6-B3EA-D00E95B044CD}"/>
              </a:ext>
            </a:extLst>
          </p:cNvPr>
          <p:cNvSpPr txBox="1"/>
          <p:nvPr/>
        </p:nvSpPr>
        <p:spPr>
          <a:xfrm>
            <a:off x="6249753" y="2306172"/>
            <a:ext cx="2199162" cy="153888"/>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lumMod val="75000"/>
                  </a:srgbClr>
                </a:solidFill>
                <a:effectLst/>
                <a:uLnTx/>
                <a:uFillTx/>
                <a:latin typeface="Segoe UI Semibold"/>
                <a:ea typeface="+mn-ea"/>
                <a:cs typeface="+mn-cs"/>
              </a:rPr>
              <a:t>Program Management Office (PMO)</a:t>
            </a:r>
          </a:p>
        </p:txBody>
      </p:sp>
      <p:cxnSp>
        <p:nvCxnSpPr>
          <p:cNvPr id="221" name="Straight Arrow Connector 220">
            <a:extLst>
              <a:ext uri="{FF2B5EF4-FFF2-40B4-BE49-F238E27FC236}">
                <a16:creationId xmlns:a16="http://schemas.microsoft.com/office/drawing/2014/main" id="{B3EE482A-FAC9-492E-980F-C89D0BC87E57}"/>
              </a:ext>
            </a:extLst>
          </p:cNvPr>
          <p:cNvCxnSpPr>
            <a:cxnSpLocks/>
          </p:cNvCxnSpPr>
          <p:nvPr/>
        </p:nvCxnSpPr>
        <p:spPr>
          <a:xfrm flipH="1">
            <a:off x="5739891" y="2391449"/>
            <a:ext cx="482490" cy="0"/>
          </a:xfrm>
          <a:prstGeom prst="straightConnector1">
            <a:avLst/>
          </a:prstGeom>
          <a:noFill/>
          <a:ln w="19050" cap="flat" cmpd="sng" algn="ctr">
            <a:solidFill>
              <a:schemeClr val="accent1">
                <a:lumMod val="75000"/>
              </a:schemeClr>
            </a:solidFill>
            <a:prstDash val="solid"/>
            <a:headEnd type="none" w="med" len="med"/>
            <a:tailEnd type="none" w="med" len="med"/>
          </a:ln>
          <a:effectLst/>
        </p:spPr>
      </p:cxnSp>
      <p:cxnSp>
        <p:nvCxnSpPr>
          <p:cNvPr id="73" name="Straight Connector 72">
            <a:extLst>
              <a:ext uri="{FF2B5EF4-FFF2-40B4-BE49-F238E27FC236}">
                <a16:creationId xmlns:a16="http://schemas.microsoft.com/office/drawing/2014/main" id="{519EA167-D9C5-4ECB-8E52-A2DAEB5EC3D8}"/>
              </a:ext>
            </a:extLst>
          </p:cNvPr>
          <p:cNvCxnSpPr>
            <a:cxnSpLocks/>
          </p:cNvCxnSpPr>
          <p:nvPr/>
        </p:nvCxnSpPr>
        <p:spPr>
          <a:xfrm>
            <a:off x="403484" y="6467734"/>
            <a:ext cx="11370620" cy="0"/>
          </a:xfrm>
          <a:prstGeom prst="line">
            <a:avLst/>
          </a:prstGeom>
          <a:ln w="28575">
            <a:solidFill>
              <a:schemeClr val="tx1"/>
            </a:solidFill>
            <a:prstDash val="sysDot"/>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C60E4039-4E6E-4A7F-8FD2-3E34006BE037}"/>
              </a:ext>
            </a:extLst>
          </p:cNvPr>
          <p:cNvSpPr/>
          <p:nvPr/>
        </p:nvSpPr>
        <p:spPr bwMode="auto">
          <a:xfrm>
            <a:off x="768122" y="6360012"/>
            <a:ext cx="1735155" cy="215444"/>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34000">
                      <a:srgbClr val="1A1A1A"/>
                    </a:gs>
                    <a:gs pos="67000">
                      <a:srgbClr val="1A1A1A"/>
                    </a:gs>
                  </a:gsLst>
                  <a:lin ang="0" scaled="1"/>
                </a:gradFill>
                <a:effectLst/>
                <a:uLnTx/>
                <a:uFillTx/>
                <a:latin typeface="Segoe UI"/>
                <a:ea typeface="+mn-ea"/>
                <a:cs typeface="+mn-cs"/>
              </a:rPr>
              <a:t>Plan (Governance)</a:t>
            </a:r>
          </a:p>
        </p:txBody>
      </p:sp>
      <p:sp>
        <p:nvSpPr>
          <p:cNvPr id="72" name="Rectangle 71">
            <a:extLst>
              <a:ext uri="{FF2B5EF4-FFF2-40B4-BE49-F238E27FC236}">
                <a16:creationId xmlns:a16="http://schemas.microsoft.com/office/drawing/2014/main" id="{A1B13564-898F-4958-B67E-7AABC086911F}"/>
              </a:ext>
            </a:extLst>
          </p:cNvPr>
          <p:cNvSpPr/>
          <p:nvPr/>
        </p:nvSpPr>
        <p:spPr bwMode="auto">
          <a:xfrm>
            <a:off x="9791700" y="6360012"/>
            <a:ext cx="1632178" cy="215444"/>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34000">
                      <a:srgbClr val="1A1A1A"/>
                    </a:gs>
                    <a:gs pos="67000">
                      <a:srgbClr val="1A1A1A"/>
                    </a:gs>
                  </a:gsLst>
                  <a:lin ang="0" scaled="1"/>
                </a:gradFill>
                <a:effectLst/>
                <a:uLnTx/>
                <a:uFillTx/>
                <a:latin typeface="Segoe UI"/>
                <a:ea typeface="+mn-ea"/>
                <a:cs typeface="+mn-cs"/>
              </a:rPr>
              <a:t>Run (Operations)</a:t>
            </a:r>
          </a:p>
        </p:txBody>
      </p:sp>
      <p:sp>
        <p:nvSpPr>
          <p:cNvPr id="230" name="Rectangle 229">
            <a:extLst>
              <a:ext uri="{FF2B5EF4-FFF2-40B4-BE49-F238E27FC236}">
                <a16:creationId xmlns:a16="http://schemas.microsoft.com/office/drawing/2014/main" id="{D1F11614-CEC3-4CD3-AC35-6B135A48734D}"/>
              </a:ext>
            </a:extLst>
          </p:cNvPr>
          <p:cNvSpPr/>
          <p:nvPr/>
        </p:nvSpPr>
        <p:spPr bwMode="auto">
          <a:xfrm>
            <a:off x="5610253" y="6360012"/>
            <a:ext cx="622286" cy="215444"/>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34000">
                      <a:srgbClr val="1A1A1A"/>
                    </a:gs>
                    <a:gs pos="67000">
                      <a:srgbClr val="1A1A1A"/>
                    </a:gs>
                  </a:gsLst>
                  <a:lin ang="0" scaled="1"/>
                </a:gradFill>
                <a:effectLst/>
                <a:uLnTx/>
                <a:uFillTx/>
                <a:latin typeface="Segoe UI"/>
                <a:ea typeface="+mn-ea"/>
                <a:cs typeface="+mn-cs"/>
              </a:rPr>
              <a:t>Build</a:t>
            </a:r>
          </a:p>
        </p:txBody>
      </p:sp>
      <p:sp>
        <p:nvSpPr>
          <p:cNvPr id="3" name="Title 2">
            <a:extLst>
              <a:ext uri="{FF2B5EF4-FFF2-40B4-BE49-F238E27FC236}">
                <a16:creationId xmlns:a16="http://schemas.microsoft.com/office/drawing/2014/main" id="{8E562AEB-B223-4566-B5E3-75088364BC73}"/>
              </a:ext>
            </a:extLst>
          </p:cNvPr>
          <p:cNvSpPr>
            <a:spLocks noGrp="1"/>
          </p:cNvSpPr>
          <p:nvPr>
            <p:ph type="title"/>
          </p:nvPr>
        </p:nvSpPr>
        <p:spPr>
          <a:xfrm>
            <a:off x="584200" y="264548"/>
            <a:ext cx="5508625" cy="710964"/>
          </a:xfrm>
        </p:spPr>
        <p:txBody>
          <a:bodyPr/>
          <a:lstStyle/>
          <a:p>
            <a:r>
              <a:rPr lang="en-US" sz="2800"/>
              <a:t>Managing Information\Cyber Risk</a:t>
            </a:r>
            <a:br>
              <a:rPr lang="en-US" sz="2800"/>
            </a:br>
            <a:r>
              <a:rPr lang="en-US" sz="1400" i="1">
                <a:latin typeface="+mn-lt"/>
              </a:rPr>
              <a:t>Security responsibilities or “jobs to be done”</a:t>
            </a:r>
            <a:endParaRPr lang="en-US" sz="2800" i="1">
              <a:latin typeface="+mn-lt"/>
            </a:endParaRPr>
          </a:p>
        </p:txBody>
      </p:sp>
      <p:sp>
        <p:nvSpPr>
          <p:cNvPr id="67" name="TextBox 66">
            <a:extLst>
              <a:ext uri="{FF2B5EF4-FFF2-40B4-BE49-F238E27FC236}">
                <a16:creationId xmlns:a16="http://schemas.microsoft.com/office/drawing/2014/main" id="{68B53E5B-81C2-4696-BD2A-422E050A9628}"/>
              </a:ext>
            </a:extLst>
          </p:cNvPr>
          <p:cNvSpPr txBox="1"/>
          <p:nvPr/>
        </p:nvSpPr>
        <p:spPr>
          <a:xfrm>
            <a:off x="689766" y="1163724"/>
            <a:ext cx="2052165" cy="200055"/>
          </a:xfrm>
          <a:prstGeom prst="rect">
            <a:avLst/>
          </a:prstGeom>
          <a:noFill/>
        </p:spPr>
        <p:txBody>
          <a:bodyPr wrap="none" lIns="0" tIns="0" rIns="0" bIns="0" rtlCol="0">
            <a:spAutoFit/>
          </a:bodyPr>
          <a:lstStyle>
            <a:defPPr>
              <a:defRPr lang="en-US"/>
            </a:defPPr>
            <a:lvl1pPr>
              <a:defRPr sz="1400" b="1">
                <a:gradFill>
                  <a:gsLst>
                    <a:gs pos="34000">
                      <a:schemeClr val="bg1"/>
                    </a:gs>
                    <a:gs pos="67000">
                      <a:schemeClr val="bg1"/>
                    </a:gs>
                  </a:gsLst>
                  <a:lin ang="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gradFill>
                  <a:gsLst>
                    <a:gs pos="100000">
                      <a:srgbClr val="0078D4">
                        <a:lumMod val="50000"/>
                      </a:srgbClr>
                    </a:gs>
                    <a:gs pos="16000">
                      <a:srgbClr val="0078D4">
                        <a:lumMod val="50000"/>
                      </a:srgbClr>
                    </a:gs>
                  </a:gsLst>
                  <a:lin ang="0" scaled="1"/>
                </a:gradFill>
                <a:effectLst/>
                <a:uLnTx/>
                <a:uFillTx/>
                <a:latin typeface="Segoe UI"/>
                <a:ea typeface="+mn-ea"/>
                <a:cs typeface="+mn-cs"/>
              </a:rPr>
              <a:t>Organizational Leadership</a:t>
            </a:r>
          </a:p>
        </p:txBody>
      </p:sp>
      <p:cxnSp>
        <p:nvCxnSpPr>
          <p:cNvPr id="76" name="Straight Connector 75">
            <a:extLst>
              <a:ext uri="{FF2B5EF4-FFF2-40B4-BE49-F238E27FC236}">
                <a16:creationId xmlns:a16="http://schemas.microsoft.com/office/drawing/2014/main" id="{13652DC3-397A-4EF0-BADE-C656CE4EADFF}"/>
              </a:ext>
            </a:extLst>
          </p:cNvPr>
          <p:cNvCxnSpPr>
            <a:cxnSpLocks/>
            <a:endCxn id="206" idx="5"/>
          </p:cNvCxnSpPr>
          <p:nvPr/>
        </p:nvCxnSpPr>
        <p:spPr>
          <a:xfrm>
            <a:off x="408032" y="1367892"/>
            <a:ext cx="396" cy="867362"/>
          </a:xfrm>
          <a:prstGeom prst="line">
            <a:avLst/>
          </a:prstGeom>
          <a:noFill/>
          <a:ln w="50800" cap="flat" cmpd="sng" algn="ctr">
            <a:solidFill>
              <a:schemeClr val="accent1">
                <a:lumMod val="50000"/>
              </a:schemeClr>
            </a:solidFill>
            <a:prstDash val="solid"/>
            <a:headEnd type="none"/>
            <a:tailEnd type="none" w="med" len="med"/>
          </a:ln>
          <a:effectLst/>
        </p:spPr>
      </p:cxnSp>
      <p:sp>
        <p:nvSpPr>
          <p:cNvPr id="90" name="Rectangle: Rounded Corners 89">
            <a:extLst>
              <a:ext uri="{FF2B5EF4-FFF2-40B4-BE49-F238E27FC236}">
                <a16:creationId xmlns:a16="http://schemas.microsoft.com/office/drawing/2014/main" id="{846F8FDF-E1C9-42F4-BFDC-A319A412E1AF}"/>
              </a:ext>
            </a:extLst>
          </p:cNvPr>
          <p:cNvSpPr/>
          <p:nvPr/>
        </p:nvSpPr>
        <p:spPr bwMode="auto">
          <a:xfrm>
            <a:off x="1154144" y="1526429"/>
            <a:ext cx="2313448" cy="365760"/>
          </a:xfrm>
          <a:prstGeom prst="roundRect">
            <a:avLst>
              <a:gd name="adj" fmla="val 0"/>
            </a:avLst>
          </a:prstGeom>
          <a:noFill/>
          <a:ln w="28575">
            <a:solidFill>
              <a:schemeClr val="accent1">
                <a:lumMod val="75000"/>
              </a:schemeClr>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Organizational &amp; Risk Oversight</a:t>
            </a:r>
          </a:p>
        </p:txBody>
      </p:sp>
      <p:sp>
        <p:nvSpPr>
          <p:cNvPr id="93" name="TextBox 92">
            <a:extLst>
              <a:ext uri="{FF2B5EF4-FFF2-40B4-BE49-F238E27FC236}">
                <a16:creationId xmlns:a16="http://schemas.microsoft.com/office/drawing/2014/main" id="{AF525147-CC19-4BAC-A1CB-CF7A6CD78DD0}"/>
              </a:ext>
            </a:extLst>
          </p:cNvPr>
          <p:cNvSpPr txBox="1"/>
          <p:nvPr/>
        </p:nvSpPr>
        <p:spPr>
          <a:xfrm>
            <a:off x="1877803" y="1433695"/>
            <a:ext cx="866129"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Board</a:t>
            </a:r>
          </a:p>
        </p:txBody>
      </p:sp>
      <p:sp>
        <p:nvSpPr>
          <p:cNvPr id="56" name="TextBox 55">
            <a:extLst>
              <a:ext uri="{FF2B5EF4-FFF2-40B4-BE49-F238E27FC236}">
                <a16:creationId xmlns:a16="http://schemas.microsoft.com/office/drawing/2014/main" id="{EF617F86-B340-484F-A56B-5A61349C99E5}"/>
              </a:ext>
            </a:extLst>
          </p:cNvPr>
          <p:cNvSpPr txBox="1"/>
          <p:nvPr/>
        </p:nvSpPr>
        <p:spPr>
          <a:xfrm>
            <a:off x="3560100" y="1521231"/>
            <a:ext cx="4102803" cy="365760"/>
          </a:xfrm>
          <a:prstGeom prst="rect">
            <a:avLst/>
          </a:prstGeom>
          <a:noFill/>
          <a:ln w="28575">
            <a:solidFill>
              <a:schemeClr val="accent1">
                <a:lumMod val="75000"/>
              </a:schemeClr>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73152" numCol="1" spcCol="0" rtlCol="0" fromWordArt="0" anchor="ctr" anchorCtr="0" forceAA="0" compatLnSpc="1">
            <a:prstTxWarp prst="textNoShape">
              <a:avLst/>
            </a:prstTxWarp>
            <a:noAutofit/>
          </a:bodyPr>
          <a:lstStyle>
            <a:defPPr>
              <a:defRPr lang="en-US"/>
            </a:defPPr>
            <a:lvl1pP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A1A1A"/>
              </a:solidFill>
              <a:effectLst/>
              <a:uLnTx/>
              <a:uFillTx/>
              <a:latin typeface="Segoe UI"/>
              <a:ea typeface="+mn-ea"/>
              <a:cs typeface="+mn-cs"/>
            </a:endParaRPr>
          </a:p>
        </p:txBody>
      </p:sp>
      <p:sp>
        <p:nvSpPr>
          <p:cNvPr id="96" name="TextBox 95">
            <a:extLst>
              <a:ext uri="{FF2B5EF4-FFF2-40B4-BE49-F238E27FC236}">
                <a16:creationId xmlns:a16="http://schemas.microsoft.com/office/drawing/2014/main" id="{E268B5F2-E0BB-4647-BAEF-D4189FC07E65}"/>
              </a:ext>
            </a:extLst>
          </p:cNvPr>
          <p:cNvSpPr txBox="1"/>
          <p:nvPr/>
        </p:nvSpPr>
        <p:spPr>
          <a:xfrm>
            <a:off x="4929769" y="1440568"/>
            <a:ext cx="1363467"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Management</a:t>
            </a:r>
          </a:p>
        </p:txBody>
      </p:sp>
      <p:sp>
        <p:nvSpPr>
          <p:cNvPr id="120" name="TextBox 119">
            <a:extLst>
              <a:ext uri="{FF2B5EF4-FFF2-40B4-BE49-F238E27FC236}">
                <a16:creationId xmlns:a16="http://schemas.microsoft.com/office/drawing/2014/main" id="{051379C1-01F4-4B57-BCEA-FF378255F3F9}"/>
              </a:ext>
            </a:extLst>
          </p:cNvPr>
          <p:cNvSpPr txBox="1"/>
          <p:nvPr/>
        </p:nvSpPr>
        <p:spPr>
          <a:xfrm>
            <a:off x="5702039" y="1646468"/>
            <a:ext cx="1814450" cy="18288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Organizational Risk Appetite</a:t>
            </a:r>
          </a:p>
        </p:txBody>
      </p:sp>
      <p:sp>
        <p:nvSpPr>
          <p:cNvPr id="20" name="Rectangle 19">
            <a:extLst>
              <a:ext uri="{FF2B5EF4-FFF2-40B4-BE49-F238E27FC236}">
                <a16:creationId xmlns:a16="http://schemas.microsoft.com/office/drawing/2014/main" id="{A4C94683-3BBC-47F3-8ED2-E4A220962705}"/>
              </a:ext>
            </a:extLst>
          </p:cNvPr>
          <p:cNvSpPr/>
          <p:nvPr/>
        </p:nvSpPr>
        <p:spPr>
          <a:xfrm>
            <a:off x="3677433" y="1646468"/>
            <a:ext cx="2019416" cy="182880"/>
          </a:xfrm>
          <a:prstGeom prst="rect">
            <a:avLst/>
          </a:prstGeom>
        </p:spPr>
        <p:txBody>
          <a:bodyPr wrap="square" t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Business Model and Vision</a:t>
            </a:r>
          </a:p>
        </p:txBody>
      </p:sp>
      <p:sp>
        <p:nvSpPr>
          <p:cNvPr id="133" name="TextBox 132">
            <a:extLst>
              <a:ext uri="{FF2B5EF4-FFF2-40B4-BE49-F238E27FC236}">
                <a16:creationId xmlns:a16="http://schemas.microsoft.com/office/drawing/2014/main" id="{22D44B84-0F76-439F-BCED-78FCF5647830}"/>
              </a:ext>
            </a:extLst>
          </p:cNvPr>
          <p:cNvSpPr txBox="1"/>
          <p:nvPr/>
        </p:nvSpPr>
        <p:spPr>
          <a:xfrm>
            <a:off x="10768551" y="1142172"/>
            <a:ext cx="1142080"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External Intelligence Sources</a:t>
            </a:r>
          </a:p>
        </p:txBody>
      </p:sp>
      <p:sp>
        <p:nvSpPr>
          <p:cNvPr id="141" name="Rectangle 140">
            <a:extLst>
              <a:ext uri="{FF2B5EF4-FFF2-40B4-BE49-F238E27FC236}">
                <a16:creationId xmlns:a16="http://schemas.microsoft.com/office/drawing/2014/main" id="{3375D096-EB65-4373-B778-A6D05DFBB3FE}"/>
              </a:ext>
            </a:extLst>
          </p:cNvPr>
          <p:cNvSpPr/>
          <p:nvPr/>
        </p:nvSpPr>
        <p:spPr bwMode="auto">
          <a:xfrm>
            <a:off x="3180773" y="1840495"/>
            <a:ext cx="233187" cy="183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TextBox 163">
            <a:extLst>
              <a:ext uri="{FF2B5EF4-FFF2-40B4-BE49-F238E27FC236}">
                <a16:creationId xmlns:a16="http://schemas.microsoft.com/office/drawing/2014/main" id="{F89A4F95-EA0B-48ED-8B53-E9C1D8CC656E}"/>
              </a:ext>
            </a:extLst>
          </p:cNvPr>
          <p:cNvSpPr txBox="1"/>
          <p:nvPr/>
        </p:nvSpPr>
        <p:spPr>
          <a:xfrm>
            <a:off x="7483628" y="530736"/>
            <a:ext cx="304164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37373"/>
                </a:solidFill>
                <a:effectLst/>
                <a:uLnTx/>
                <a:uFillTx/>
                <a:latin typeface="Segoe UI"/>
                <a:ea typeface="+mn-ea"/>
                <a:cs typeface="+mn-cs"/>
              </a:rPr>
              <a:t>December 2021 - </a:t>
            </a:r>
            <a:r>
              <a:rPr kumimoji="0" lang="en-US" sz="1200" b="0" i="0" u="none" strike="noStrike" kern="1200" cap="none" spc="0" normalizeH="0" baseline="0" noProof="0">
                <a:ln>
                  <a:noFill/>
                </a:ln>
                <a:solidFill>
                  <a:srgbClr val="0078D4"/>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https://aka.ms/SecurityRoles</a:t>
            </a:r>
            <a:r>
              <a:rPr kumimoji="0" lang="en-US" sz="1200" b="0" i="0" u="none" strike="noStrike" kern="1200" cap="none" spc="0" normalizeH="0" baseline="0" noProof="0">
                <a:ln>
                  <a:noFill/>
                </a:ln>
                <a:solidFill>
                  <a:srgbClr val="1A1A1A"/>
                </a:solidFill>
                <a:effectLst/>
                <a:uLnTx/>
                <a:uFillTx/>
                <a:latin typeface="Segoe UI"/>
                <a:ea typeface="+mn-ea"/>
                <a:cs typeface="+mn-cs"/>
              </a:rPr>
              <a:t> </a:t>
            </a:r>
          </a:p>
        </p:txBody>
      </p:sp>
      <p:grpSp>
        <p:nvGrpSpPr>
          <p:cNvPr id="22" name="Group 21">
            <a:extLst>
              <a:ext uri="{FF2B5EF4-FFF2-40B4-BE49-F238E27FC236}">
                <a16:creationId xmlns:a16="http://schemas.microsoft.com/office/drawing/2014/main" id="{8E5C32D6-8B2F-4398-B49D-5565A0CD0B18}"/>
              </a:ext>
            </a:extLst>
          </p:cNvPr>
          <p:cNvGrpSpPr/>
          <p:nvPr/>
        </p:nvGrpSpPr>
        <p:grpSpPr>
          <a:xfrm>
            <a:off x="218440" y="1072000"/>
            <a:ext cx="365760" cy="365760"/>
            <a:chOff x="218440" y="1012906"/>
            <a:chExt cx="365760" cy="365760"/>
          </a:xfrm>
        </p:grpSpPr>
        <p:sp>
          <p:nvSpPr>
            <p:cNvPr id="105" name="Oval 104">
              <a:extLst>
                <a:ext uri="{FF2B5EF4-FFF2-40B4-BE49-F238E27FC236}">
                  <a16:creationId xmlns:a16="http://schemas.microsoft.com/office/drawing/2014/main" id="{6A233D86-FEE7-4079-B70D-35FCA7F9A248}"/>
                </a:ext>
              </a:extLst>
            </p:cNvPr>
            <p:cNvSpPr/>
            <p:nvPr/>
          </p:nvSpPr>
          <p:spPr bwMode="auto">
            <a:xfrm>
              <a:off x="218440" y="1012906"/>
              <a:ext cx="365760" cy="365760"/>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5" name="Group 184">
              <a:extLst>
                <a:ext uri="{FF2B5EF4-FFF2-40B4-BE49-F238E27FC236}">
                  <a16:creationId xmlns:a16="http://schemas.microsoft.com/office/drawing/2014/main" id="{3F164310-FB75-4772-A6D7-F627FC9E0F2D}"/>
                </a:ext>
              </a:extLst>
            </p:cNvPr>
            <p:cNvGrpSpPr/>
            <p:nvPr/>
          </p:nvGrpSpPr>
          <p:grpSpPr>
            <a:xfrm>
              <a:off x="291361" y="1089062"/>
              <a:ext cx="219919" cy="213448"/>
              <a:chOff x="790277" y="4729555"/>
              <a:chExt cx="541458" cy="525527"/>
            </a:xfrm>
            <a:solidFill>
              <a:schemeClr val="bg1"/>
            </a:solidFill>
          </p:grpSpPr>
          <p:sp>
            <p:nvSpPr>
              <p:cNvPr id="186" name="Freeform 1099">
                <a:extLst>
                  <a:ext uri="{FF2B5EF4-FFF2-40B4-BE49-F238E27FC236}">
                    <a16:creationId xmlns:a16="http://schemas.microsoft.com/office/drawing/2014/main" id="{A8BD98DC-BCD0-49D7-BE4F-670F013497CA}"/>
                  </a:ext>
                </a:extLst>
              </p:cNvPr>
              <p:cNvSpPr>
                <a:spLocks noEditPoints="1"/>
              </p:cNvSpPr>
              <p:nvPr/>
            </p:nvSpPr>
            <p:spPr bwMode="auto">
              <a:xfrm>
                <a:off x="790277" y="4734861"/>
                <a:ext cx="525531" cy="514914"/>
              </a:xfrm>
              <a:custGeom>
                <a:avLst/>
                <a:gdLst>
                  <a:gd name="T0" fmla="*/ 121 w 125"/>
                  <a:gd name="T1" fmla="*/ 67 h 122"/>
                  <a:gd name="T2" fmla="*/ 117 w 125"/>
                  <a:gd name="T3" fmla="*/ 63 h 122"/>
                  <a:gd name="T4" fmla="*/ 110 w 125"/>
                  <a:gd name="T5" fmla="*/ 66 h 122"/>
                  <a:gd name="T6" fmla="*/ 103 w 125"/>
                  <a:gd name="T7" fmla="*/ 63 h 122"/>
                  <a:gd name="T8" fmla="*/ 71 w 125"/>
                  <a:gd name="T9" fmla="*/ 31 h 122"/>
                  <a:gd name="T10" fmla="*/ 68 w 125"/>
                  <a:gd name="T11" fmla="*/ 30 h 122"/>
                  <a:gd name="T12" fmla="*/ 61 w 125"/>
                  <a:gd name="T13" fmla="*/ 37 h 122"/>
                  <a:gd name="T14" fmla="*/ 42 w 125"/>
                  <a:gd name="T15" fmla="*/ 56 h 122"/>
                  <a:gd name="T16" fmla="*/ 29 w 125"/>
                  <a:gd name="T17" fmla="*/ 49 h 122"/>
                  <a:gd name="T18" fmla="*/ 27 w 125"/>
                  <a:gd name="T19" fmla="*/ 41 h 122"/>
                  <a:gd name="T20" fmla="*/ 29 w 125"/>
                  <a:gd name="T21" fmla="*/ 34 h 122"/>
                  <a:gd name="T22" fmla="*/ 37 w 125"/>
                  <a:gd name="T23" fmla="*/ 11 h 122"/>
                  <a:gd name="T24" fmla="*/ 39 w 125"/>
                  <a:gd name="T25" fmla="*/ 9 h 122"/>
                  <a:gd name="T26" fmla="*/ 48 w 125"/>
                  <a:gd name="T27" fmla="*/ 5 h 122"/>
                  <a:gd name="T28" fmla="*/ 44 w 125"/>
                  <a:gd name="T29" fmla="*/ 2 h 122"/>
                  <a:gd name="T30" fmla="*/ 38 w 125"/>
                  <a:gd name="T31" fmla="*/ 2 h 122"/>
                  <a:gd name="T32" fmla="*/ 1 w 125"/>
                  <a:gd name="T33" fmla="*/ 39 h 122"/>
                  <a:gd name="T34" fmla="*/ 1 w 125"/>
                  <a:gd name="T35" fmla="*/ 45 h 122"/>
                  <a:gd name="T36" fmla="*/ 10 w 125"/>
                  <a:gd name="T37" fmla="*/ 54 h 122"/>
                  <a:gd name="T38" fmla="*/ 31 w 125"/>
                  <a:gd name="T39" fmla="*/ 55 h 122"/>
                  <a:gd name="T40" fmla="*/ 35 w 125"/>
                  <a:gd name="T41" fmla="*/ 64 h 122"/>
                  <a:gd name="T42" fmla="*/ 44 w 125"/>
                  <a:gd name="T43" fmla="*/ 68 h 122"/>
                  <a:gd name="T44" fmla="*/ 48 w 125"/>
                  <a:gd name="T45" fmla="*/ 77 h 122"/>
                  <a:gd name="T46" fmla="*/ 57 w 125"/>
                  <a:gd name="T47" fmla="*/ 81 h 122"/>
                  <a:gd name="T48" fmla="*/ 61 w 125"/>
                  <a:gd name="T49" fmla="*/ 90 h 122"/>
                  <a:gd name="T50" fmla="*/ 74 w 125"/>
                  <a:gd name="T51" fmla="*/ 102 h 122"/>
                  <a:gd name="T52" fmla="*/ 68 w 125"/>
                  <a:gd name="T53" fmla="*/ 117 h 122"/>
                  <a:gd name="T54" fmla="*/ 64 w 125"/>
                  <a:gd name="T55" fmla="*/ 122 h 122"/>
                  <a:gd name="T56" fmla="*/ 67 w 125"/>
                  <a:gd name="T57" fmla="*/ 122 h 122"/>
                  <a:gd name="T58" fmla="*/ 77 w 125"/>
                  <a:gd name="T59" fmla="*/ 112 h 122"/>
                  <a:gd name="T60" fmla="*/ 77 w 125"/>
                  <a:gd name="T61" fmla="*/ 109 h 122"/>
                  <a:gd name="T62" fmla="*/ 89 w 125"/>
                  <a:gd name="T63" fmla="*/ 114 h 122"/>
                  <a:gd name="T64" fmla="*/ 95 w 125"/>
                  <a:gd name="T65" fmla="*/ 107 h 122"/>
                  <a:gd name="T66" fmla="*/ 93 w 125"/>
                  <a:gd name="T67" fmla="*/ 97 h 122"/>
                  <a:gd name="T68" fmla="*/ 103 w 125"/>
                  <a:gd name="T69" fmla="*/ 100 h 122"/>
                  <a:gd name="T70" fmla="*/ 110 w 125"/>
                  <a:gd name="T71" fmla="*/ 92 h 122"/>
                  <a:gd name="T72" fmla="*/ 107 w 125"/>
                  <a:gd name="T73" fmla="*/ 82 h 122"/>
                  <a:gd name="T74" fmla="*/ 115 w 125"/>
                  <a:gd name="T75" fmla="*/ 85 h 122"/>
                  <a:gd name="T76" fmla="*/ 124 w 125"/>
                  <a:gd name="T77" fmla="*/ 77 h 122"/>
                  <a:gd name="T78" fmla="*/ 121 w 125"/>
                  <a:gd name="T79" fmla="*/ 68 h 122"/>
                  <a:gd name="T80" fmla="*/ 121 w 125"/>
                  <a:gd name="T81" fmla="*/ 67 h 122"/>
                  <a:gd name="T82" fmla="*/ 107 w 125"/>
                  <a:gd name="T83" fmla="*/ 82 h 122"/>
                  <a:gd name="T84" fmla="*/ 107 w 125"/>
                  <a:gd name="T85" fmla="*/ 82 h 122"/>
                  <a:gd name="T86" fmla="*/ 107 w 125"/>
                  <a:gd name="T87" fmla="*/ 82 h 122"/>
                  <a:gd name="T88" fmla="*/ 107 w 125"/>
                  <a:gd name="T89"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22">
                    <a:moveTo>
                      <a:pt x="121" y="67"/>
                    </a:moveTo>
                    <a:cubicBezTo>
                      <a:pt x="117" y="63"/>
                      <a:pt x="117" y="63"/>
                      <a:pt x="117" y="63"/>
                    </a:cubicBezTo>
                    <a:cubicBezTo>
                      <a:pt x="115" y="65"/>
                      <a:pt x="112" y="66"/>
                      <a:pt x="110" y="66"/>
                    </a:cubicBezTo>
                    <a:cubicBezTo>
                      <a:pt x="107" y="66"/>
                      <a:pt x="105" y="65"/>
                      <a:pt x="103" y="63"/>
                    </a:cubicBezTo>
                    <a:cubicBezTo>
                      <a:pt x="71" y="31"/>
                      <a:pt x="71" y="31"/>
                      <a:pt x="71" y="31"/>
                    </a:cubicBezTo>
                    <a:cubicBezTo>
                      <a:pt x="70" y="30"/>
                      <a:pt x="69" y="30"/>
                      <a:pt x="68" y="30"/>
                    </a:cubicBezTo>
                    <a:cubicBezTo>
                      <a:pt x="64" y="30"/>
                      <a:pt x="61" y="33"/>
                      <a:pt x="61" y="37"/>
                    </a:cubicBezTo>
                    <a:cubicBezTo>
                      <a:pt x="61" y="48"/>
                      <a:pt x="53" y="56"/>
                      <a:pt x="42" y="56"/>
                    </a:cubicBezTo>
                    <a:cubicBezTo>
                      <a:pt x="37" y="56"/>
                      <a:pt x="32" y="54"/>
                      <a:pt x="29" y="49"/>
                    </a:cubicBezTo>
                    <a:cubicBezTo>
                      <a:pt x="28" y="47"/>
                      <a:pt x="27" y="44"/>
                      <a:pt x="27" y="41"/>
                    </a:cubicBezTo>
                    <a:cubicBezTo>
                      <a:pt x="27" y="38"/>
                      <a:pt x="28" y="36"/>
                      <a:pt x="29" y="34"/>
                    </a:cubicBezTo>
                    <a:cubicBezTo>
                      <a:pt x="37" y="11"/>
                      <a:pt x="37" y="11"/>
                      <a:pt x="37" y="11"/>
                    </a:cubicBezTo>
                    <a:cubicBezTo>
                      <a:pt x="37" y="10"/>
                      <a:pt x="38" y="9"/>
                      <a:pt x="39" y="9"/>
                    </a:cubicBezTo>
                    <a:cubicBezTo>
                      <a:pt x="48" y="5"/>
                      <a:pt x="48" y="5"/>
                      <a:pt x="48" y="5"/>
                    </a:cubicBezTo>
                    <a:cubicBezTo>
                      <a:pt x="44" y="2"/>
                      <a:pt x="44" y="2"/>
                      <a:pt x="44" y="2"/>
                    </a:cubicBezTo>
                    <a:cubicBezTo>
                      <a:pt x="43" y="0"/>
                      <a:pt x="40" y="0"/>
                      <a:pt x="38" y="2"/>
                    </a:cubicBezTo>
                    <a:cubicBezTo>
                      <a:pt x="1" y="39"/>
                      <a:pt x="1" y="39"/>
                      <a:pt x="1" y="39"/>
                    </a:cubicBezTo>
                    <a:cubicBezTo>
                      <a:pt x="0" y="41"/>
                      <a:pt x="0" y="43"/>
                      <a:pt x="1" y="45"/>
                    </a:cubicBezTo>
                    <a:cubicBezTo>
                      <a:pt x="10" y="54"/>
                      <a:pt x="10" y="54"/>
                      <a:pt x="10" y="54"/>
                    </a:cubicBezTo>
                    <a:cubicBezTo>
                      <a:pt x="16" y="50"/>
                      <a:pt x="25" y="50"/>
                      <a:pt x="31" y="55"/>
                    </a:cubicBezTo>
                    <a:cubicBezTo>
                      <a:pt x="33" y="58"/>
                      <a:pt x="35" y="61"/>
                      <a:pt x="35" y="64"/>
                    </a:cubicBezTo>
                    <a:cubicBezTo>
                      <a:pt x="38" y="65"/>
                      <a:pt x="41" y="66"/>
                      <a:pt x="44" y="68"/>
                    </a:cubicBezTo>
                    <a:cubicBezTo>
                      <a:pt x="46" y="71"/>
                      <a:pt x="48" y="74"/>
                      <a:pt x="48" y="77"/>
                    </a:cubicBezTo>
                    <a:cubicBezTo>
                      <a:pt x="51" y="78"/>
                      <a:pt x="54" y="79"/>
                      <a:pt x="57" y="81"/>
                    </a:cubicBezTo>
                    <a:cubicBezTo>
                      <a:pt x="59" y="84"/>
                      <a:pt x="61" y="87"/>
                      <a:pt x="61" y="90"/>
                    </a:cubicBezTo>
                    <a:cubicBezTo>
                      <a:pt x="67" y="91"/>
                      <a:pt x="72" y="95"/>
                      <a:pt x="74" y="102"/>
                    </a:cubicBezTo>
                    <a:cubicBezTo>
                      <a:pt x="75" y="107"/>
                      <a:pt x="73" y="112"/>
                      <a:pt x="68" y="117"/>
                    </a:cubicBezTo>
                    <a:cubicBezTo>
                      <a:pt x="64" y="122"/>
                      <a:pt x="64" y="122"/>
                      <a:pt x="64" y="122"/>
                    </a:cubicBezTo>
                    <a:cubicBezTo>
                      <a:pt x="65" y="122"/>
                      <a:pt x="66" y="122"/>
                      <a:pt x="67" y="122"/>
                    </a:cubicBezTo>
                    <a:cubicBezTo>
                      <a:pt x="73" y="122"/>
                      <a:pt x="77" y="117"/>
                      <a:pt x="77" y="112"/>
                    </a:cubicBezTo>
                    <a:cubicBezTo>
                      <a:pt x="77" y="111"/>
                      <a:pt x="77" y="110"/>
                      <a:pt x="77" y="109"/>
                    </a:cubicBezTo>
                    <a:cubicBezTo>
                      <a:pt x="79" y="113"/>
                      <a:pt x="83" y="115"/>
                      <a:pt x="89" y="114"/>
                    </a:cubicBezTo>
                    <a:cubicBezTo>
                      <a:pt x="92" y="113"/>
                      <a:pt x="94" y="110"/>
                      <a:pt x="95" y="107"/>
                    </a:cubicBezTo>
                    <a:cubicBezTo>
                      <a:pt x="96" y="103"/>
                      <a:pt x="95" y="99"/>
                      <a:pt x="93" y="97"/>
                    </a:cubicBezTo>
                    <a:cubicBezTo>
                      <a:pt x="95" y="99"/>
                      <a:pt x="99" y="100"/>
                      <a:pt x="103" y="100"/>
                    </a:cubicBezTo>
                    <a:cubicBezTo>
                      <a:pt x="106" y="99"/>
                      <a:pt x="109" y="96"/>
                      <a:pt x="110" y="92"/>
                    </a:cubicBezTo>
                    <a:cubicBezTo>
                      <a:pt x="111" y="88"/>
                      <a:pt x="110" y="85"/>
                      <a:pt x="107" y="82"/>
                    </a:cubicBezTo>
                    <a:cubicBezTo>
                      <a:pt x="109" y="84"/>
                      <a:pt x="112" y="85"/>
                      <a:pt x="115" y="85"/>
                    </a:cubicBezTo>
                    <a:cubicBezTo>
                      <a:pt x="120" y="85"/>
                      <a:pt x="123" y="81"/>
                      <a:pt x="124" y="77"/>
                    </a:cubicBezTo>
                    <a:cubicBezTo>
                      <a:pt x="125" y="73"/>
                      <a:pt x="124" y="70"/>
                      <a:pt x="121" y="68"/>
                    </a:cubicBezTo>
                    <a:cubicBezTo>
                      <a:pt x="121" y="68"/>
                      <a:pt x="121" y="67"/>
                      <a:pt x="121" y="67"/>
                    </a:cubicBezTo>
                    <a:close/>
                    <a:moveTo>
                      <a:pt x="107" y="82"/>
                    </a:moveTo>
                    <a:cubicBezTo>
                      <a:pt x="107" y="82"/>
                      <a:pt x="107" y="82"/>
                      <a:pt x="107" y="82"/>
                    </a:cubicBezTo>
                    <a:cubicBezTo>
                      <a:pt x="107" y="82"/>
                      <a:pt x="107" y="82"/>
                      <a:pt x="107" y="82"/>
                    </a:cubicBezTo>
                    <a:cubicBezTo>
                      <a:pt x="107" y="82"/>
                      <a:pt x="107" y="82"/>
                      <a:pt x="107"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7" name="Freeform 1100">
                <a:extLst>
                  <a:ext uri="{FF2B5EF4-FFF2-40B4-BE49-F238E27FC236}">
                    <a16:creationId xmlns:a16="http://schemas.microsoft.com/office/drawing/2014/main" id="{BE570814-34B0-4488-BA51-ABB058FFDE03}"/>
                  </a:ext>
                </a:extLst>
              </p:cNvPr>
              <p:cNvSpPr>
                <a:spLocks/>
              </p:cNvSpPr>
              <p:nvPr/>
            </p:nvSpPr>
            <p:spPr bwMode="auto">
              <a:xfrm>
                <a:off x="965455" y="5138298"/>
                <a:ext cx="122094" cy="116784"/>
              </a:xfrm>
              <a:custGeom>
                <a:avLst/>
                <a:gdLst>
                  <a:gd name="T0" fmla="*/ 24 w 28"/>
                  <a:gd name="T1" fmla="*/ 17 h 28"/>
                  <a:gd name="T2" fmla="*/ 17 w 28"/>
                  <a:gd name="T3" fmla="*/ 24 h 28"/>
                  <a:gd name="T4" fmla="*/ 4 w 28"/>
                  <a:gd name="T5" fmla="*/ 24 h 28"/>
                  <a:gd name="T6" fmla="*/ 4 w 28"/>
                  <a:gd name="T7" fmla="*/ 24 h 28"/>
                  <a:gd name="T8" fmla="*/ 4 w 28"/>
                  <a:gd name="T9" fmla="*/ 11 h 28"/>
                  <a:gd name="T10" fmla="*/ 11 w 28"/>
                  <a:gd name="T11" fmla="*/ 3 h 28"/>
                  <a:gd name="T12" fmla="*/ 24 w 28"/>
                  <a:gd name="T13" fmla="*/ 3 h 28"/>
                  <a:gd name="T14" fmla="*/ 24 w 28"/>
                  <a:gd name="T15" fmla="*/ 3 h 28"/>
                  <a:gd name="T16" fmla="*/ 24 w 28"/>
                  <a:gd name="T17"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24" y="17"/>
                    </a:moveTo>
                    <a:cubicBezTo>
                      <a:pt x="17" y="24"/>
                      <a:pt x="17" y="24"/>
                      <a:pt x="17" y="24"/>
                    </a:cubicBezTo>
                    <a:cubicBezTo>
                      <a:pt x="13" y="28"/>
                      <a:pt x="7" y="28"/>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8" name="Freeform 1101">
                <a:extLst>
                  <a:ext uri="{FF2B5EF4-FFF2-40B4-BE49-F238E27FC236}">
                    <a16:creationId xmlns:a16="http://schemas.microsoft.com/office/drawing/2014/main" id="{64F34326-86A2-4D1F-B369-BA3609D43E7A}"/>
                  </a:ext>
                </a:extLst>
              </p:cNvPr>
              <p:cNvSpPr>
                <a:spLocks/>
              </p:cNvSpPr>
              <p:nvPr/>
            </p:nvSpPr>
            <p:spPr bwMode="auto">
              <a:xfrm>
                <a:off x="912371" y="5085214"/>
                <a:ext cx="11678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0" name="Freeform 1102">
                <a:extLst>
                  <a:ext uri="{FF2B5EF4-FFF2-40B4-BE49-F238E27FC236}">
                    <a16:creationId xmlns:a16="http://schemas.microsoft.com/office/drawing/2014/main" id="{562445C1-B1F4-4E86-967D-1AEA43D85DD8}"/>
                  </a:ext>
                </a:extLst>
              </p:cNvPr>
              <p:cNvSpPr>
                <a:spLocks/>
              </p:cNvSpPr>
              <p:nvPr/>
            </p:nvSpPr>
            <p:spPr bwMode="auto">
              <a:xfrm>
                <a:off x="859288" y="5026824"/>
                <a:ext cx="116784" cy="116784"/>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1" name="Freeform 1103">
                <a:extLst>
                  <a:ext uri="{FF2B5EF4-FFF2-40B4-BE49-F238E27FC236}">
                    <a16:creationId xmlns:a16="http://schemas.microsoft.com/office/drawing/2014/main" id="{3D01D150-CB26-4553-AD60-CE81E4F0D66C}"/>
                  </a:ext>
                </a:extLst>
              </p:cNvPr>
              <p:cNvSpPr>
                <a:spLocks/>
              </p:cNvSpPr>
              <p:nvPr/>
            </p:nvSpPr>
            <p:spPr bwMode="auto">
              <a:xfrm>
                <a:off x="800894" y="4973740"/>
                <a:ext cx="12209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2" name="Freeform 1104">
                <a:extLst>
                  <a:ext uri="{FF2B5EF4-FFF2-40B4-BE49-F238E27FC236}">
                    <a16:creationId xmlns:a16="http://schemas.microsoft.com/office/drawing/2014/main" id="{492D5098-993D-4412-838F-739984641BEB}"/>
                  </a:ext>
                </a:extLst>
              </p:cNvPr>
              <p:cNvSpPr>
                <a:spLocks/>
              </p:cNvSpPr>
              <p:nvPr/>
            </p:nvSpPr>
            <p:spPr bwMode="auto">
              <a:xfrm>
                <a:off x="933605" y="4729555"/>
                <a:ext cx="398130" cy="260112"/>
              </a:xfrm>
              <a:custGeom>
                <a:avLst/>
                <a:gdLst>
                  <a:gd name="T0" fmla="*/ 49 w 94"/>
                  <a:gd name="T1" fmla="*/ 0 h 62"/>
                  <a:gd name="T2" fmla="*/ 10 w 94"/>
                  <a:gd name="T3" fmla="*/ 15 h 62"/>
                  <a:gd name="T4" fmla="*/ 8 w 94"/>
                  <a:gd name="T5" fmla="*/ 18 h 62"/>
                  <a:gd name="T6" fmla="*/ 1 w 94"/>
                  <a:gd name="T7" fmla="*/ 38 h 62"/>
                  <a:gd name="T8" fmla="*/ 0 w 94"/>
                  <a:gd name="T9" fmla="*/ 43 h 62"/>
                  <a:gd name="T10" fmla="*/ 2 w 94"/>
                  <a:gd name="T11" fmla="*/ 49 h 62"/>
                  <a:gd name="T12" fmla="*/ 9 w 94"/>
                  <a:gd name="T13" fmla="*/ 52 h 62"/>
                  <a:gd name="T14" fmla="*/ 22 w 94"/>
                  <a:gd name="T15" fmla="*/ 39 h 62"/>
                  <a:gd name="T16" fmla="*/ 35 w 94"/>
                  <a:gd name="T17" fmla="*/ 25 h 62"/>
                  <a:gd name="T18" fmla="*/ 41 w 94"/>
                  <a:gd name="T19" fmla="*/ 28 h 62"/>
                  <a:gd name="T20" fmla="*/ 73 w 94"/>
                  <a:gd name="T21" fmla="*/ 60 h 62"/>
                  <a:gd name="T22" fmla="*/ 79 w 94"/>
                  <a:gd name="T23" fmla="*/ 60 h 62"/>
                  <a:gd name="T24" fmla="*/ 93 w 94"/>
                  <a:gd name="T25" fmla="*/ 46 h 62"/>
                  <a:gd name="T26" fmla="*/ 93 w 94"/>
                  <a:gd name="T27" fmla="*/ 40 h 62"/>
                  <a:gd name="T28" fmla="*/ 53 w 94"/>
                  <a:gd name="T29" fmla="*/ 1 h 62"/>
                  <a:gd name="T30" fmla="*/ 49 w 94"/>
                  <a:gd name="T3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2">
                    <a:moveTo>
                      <a:pt x="49" y="0"/>
                    </a:moveTo>
                    <a:cubicBezTo>
                      <a:pt x="10" y="15"/>
                      <a:pt x="10" y="15"/>
                      <a:pt x="10" y="15"/>
                    </a:cubicBezTo>
                    <a:cubicBezTo>
                      <a:pt x="9" y="16"/>
                      <a:pt x="8" y="17"/>
                      <a:pt x="8" y="18"/>
                    </a:cubicBezTo>
                    <a:cubicBezTo>
                      <a:pt x="1" y="38"/>
                      <a:pt x="1" y="38"/>
                      <a:pt x="1" y="38"/>
                    </a:cubicBezTo>
                    <a:cubicBezTo>
                      <a:pt x="0" y="39"/>
                      <a:pt x="0" y="41"/>
                      <a:pt x="0" y="43"/>
                    </a:cubicBezTo>
                    <a:cubicBezTo>
                      <a:pt x="0" y="45"/>
                      <a:pt x="1" y="48"/>
                      <a:pt x="2" y="49"/>
                    </a:cubicBezTo>
                    <a:cubicBezTo>
                      <a:pt x="4" y="51"/>
                      <a:pt x="6" y="52"/>
                      <a:pt x="9" y="52"/>
                    </a:cubicBezTo>
                    <a:cubicBezTo>
                      <a:pt x="16" y="52"/>
                      <a:pt x="22" y="46"/>
                      <a:pt x="22" y="39"/>
                    </a:cubicBezTo>
                    <a:cubicBezTo>
                      <a:pt x="22" y="31"/>
                      <a:pt x="28" y="25"/>
                      <a:pt x="35" y="25"/>
                    </a:cubicBezTo>
                    <a:cubicBezTo>
                      <a:pt x="37" y="25"/>
                      <a:pt x="40" y="26"/>
                      <a:pt x="41" y="28"/>
                    </a:cubicBezTo>
                    <a:cubicBezTo>
                      <a:pt x="73" y="60"/>
                      <a:pt x="73" y="60"/>
                      <a:pt x="73" y="60"/>
                    </a:cubicBezTo>
                    <a:cubicBezTo>
                      <a:pt x="75" y="62"/>
                      <a:pt x="78" y="62"/>
                      <a:pt x="79" y="60"/>
                    </a:cubicBezTo>
                    <a:cubicBezTo>
                      <a:pt x="83" y="56"/>
                      <a:pt x="89" y="50"/>
                      <a:pt x="93" y="46"/>
                    </a:cubicBezTo>
                    <a:cubicBezTo>
                      <a:pt x="94" y="45"/>
                      <a:pt x="94" y="42"/>
                      <a:pt x="93" y="40"/>
                    </a:cubicBezTo>
                    <a:cubicBezTo>
                      <a:pt x="53" y="1"/>
                      <a:pt x="53" y="1"/>
                      <a:pt x="53" y="1"/>
                    </a:cubicBezTo>
                    <a:cubicBezTo>
                      <a:pt x="52" y="0"/>
                      <a:pt x="51"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cxnSp>
        <p:nvCxnSpPr>
          <p:cNvPr id="196" name="Straight Arrow Connector 195">
            <a:extLst>
              <a:ext uri="{FF2B5EF4-FFF2-40B4-BE49-F238E27FC236}">
                <a16:creationId xmlns:a16="http://schemas.microsoft.com/office/drawing/2014/main" id="{AEC91E64-4798-405E-8F37-696DDF8E68A5}"/>
              </a:ext>
            </a:extLst>
          </p:cNvPr>
          <p:cNvCxnSpPr>
            <a:cxnSpLocks/>
          </p:cNvCxnSpPr>
          <p:nvPr/>
        </p:nvCxnSpPr>
        <p:spPr>
          <a:xfrm flipH="1">
            <a:off x="5670277" y="2535397"/>
            <a:ext cx="3654248" cy="0"/>
          </a:xfrm>
          <a:prstGeom prst="straightConnector1">
            <a:avLst/>
          </a:prstGeom>
          <a:noFill/>
          <a:ln w="19050" cap="flat" cmpd="sng" algn="ctr">
            <a:solidFill>
              <a:srgbClr val="054B16"/>
            </a:solidFill>
            <a:prstDash val="sysDash"/>
            <a:headEnd type="none"/>
            <a:tailEnd type="arrow" w="lg" len="lg"/>
          </a:ln>
          <a:effectLst/>
        </p:spPr>
      </p:cxnSp>
      <p:cxnSp>
        <p:nvCxnSpPr>
          <p:cNvPr id="209" name="Straight Arrow Connector 156">
            <a:extLst>
              <a:ext uri="{FF2B5EF4-FFF2-40B4-BE49-F238E27FC236}">
                <a16:creationId xmlns:a16="http://schemas.microsoft.com/office/drawing/2014/main" id="{30FC5069-F9AF-44D1-8A63-3EC122E3EAFE}"/>
              </a:ext>
            </a:extLst>
          </p:cNvPr>
          <p:cNvCxnSpPr>
            <a:cxnSpLocks/>
          </p:cNvCxnSpPr>
          <p:nvPr/>
        </p:nvCxnSpPr>
        <p:spPr>
          <a:xfrm rot="16200000" flipV="1">
            <a:off x="3593289" y="2000382"/>
            <a:ext cx="384048" cy="182880"/>
          </a:xfrm>
          <a:prstGeom prst="bentConnector3">
            <a:avLst>
              <a:gd name="adj1" fmla="val 33952"/>
            </a:avLst>
          </a:prstGeom>
          <a:noFill/>
          <a:ln w="12700" cap="flat" cmpd="sng" algn="ctr">
            <a:solidFill>
              <a:srgbClr val="054B16"/>
            </a:solidFill>
            <a:prstDash val="sysDash"/>
            <a:headEnd type="none" w="lg" len="lg"/>
            <a:tailEnd type="arrow" w="med" len="med"/>
          </a:ln>
          <a:effectLst/>
        </p:spPr>
      </p:cxnSp>
      <p:cxnSp>
        <p:nvCxnSpPr>
          <p:cNvPr id="210" name="Straight Arrow Connector 156">
            <a:extLst>
              <a:ext uri="{FF2B5EF4-FFF2-40B4-BE49-F238E27FC236}">
                <a16:creationId xmlns:a16="http://schemas.microsoft.com/office/drawing/2014/main" id="{E37F5BD3-C326-4C60-9314-2689D90EF501}"/>
              </a:ext>
            </a:extLst>
          </p:cNvPr>
          <p:cNvCxnSpPr>
            <a:cxnSpLocks/>
          </p:cNvCxnSpPr>
          <p:nvPr/>
        </p:nvCxnSpPr>
        <p:spPr>
          <a:xfrm rot="16200000" flipV="1">
            <a:off x="3410409" y="1817502"/>
            <a:ext cx="384048" cy="548640"/>
          </a:xfrm>
          <a:prstGeom prst="bentConnector3">
            <a:avLst>
              <a:gd name="adj1" fmla="val 32837"/>
            </a:avLst>
          </a:prstGeom>
          <a:noFill/>
          <a:ln w="12700" cap="flat" cmpd="sng" algn="ctr">
            <a:solidFill>
              <a:srgbClr val="054B16"/>
            </a:solidFill>
            <a:prstDash val="sysDash"/>
            <a:headEnd type="none" w="lg" len="lg"/>
            <a:tailEnd type="arrow" w="med" len="med"/>
          </a:ln>
          <a:effectLst/>
        </p:spPr>
      </p:cxnSp>
      <p:sp>
        <p:nvSpPr>
          <p:cNvPr id="223" name="Rectangle: Rounded Corners 222">
            <a:extLst>
              <a:ext uri="{FF2B5EF4-FFF2-40B4-BE49-F238E27FC236}">
                <a16:creationId xmlns:a16="http://schemas.microsoft.com/office/drawing/2014/main" id="{58F6BDBF-4AFD-4432-A426-D0F94B8DA241}"/>
              </a:ext>
            </a:extLst>
          </p:cNvPr>
          <p:cNvSpPr/>
          <p:nvPr/>
        </p:nvSpPr>
        <p:spPr bwMode="auto">
          <a:xfrm>
            <a:off x="8847660" y="1142172"/>
            <a:ext cx="1280160" cy="3177571"/>
          </a:xfrm>
          <a:prstGeom prst="roundRect">
            <a:avLst>
              <a:gd name="adj" fmla="val 2778"/>
            </a:avLst>
          </a:prstGeom>
          <a:solidFill>
            <a:srgbClr val="107C10"/>
          </a:solidFill>
          <a:ln w="44450">
            <a:noFill/>
            <a:headEnd type="none" w="med" len="med"/>
            <a:tailEnd type="none" w="med" len="med"/>
          </a:ln>
          <a:effectLst>
            <a:outerShdw blurRad="190500" dist="76200" dir="2400000" algn="ctr"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24" name="TextBox 223">
            <a:extLst>
              <a:ext uri="{FF2B5EF4-FFF2-40B4-BE49-F238E27FC236}">
                <a16:creationId xmlns:a16="http://schemas.microsoft.com/office/drawing/2014/main" id="{A35B4324-4EE6-4470-96DC-4C0D42B0BFAD}"/>
              </a:ext>
            </a:extLst>
          </p:cNvPr>
          <p:cNvSpPr txBox="1"/>
          <p:nvPr/>
        </p:nvSpPr>
        <p:spPr>
          <a:xfrm>
            <a:off x="8617084" y="1273899"/>
            <a:ext cx="1741312" cy="338554"/>
          </a:xfrm>
          <a:prstGeom prst="rect">
            <a:avLst/>
          </a:prstGeom>
          <a:noFill/>
        </p:spPr>
        <p:txBody>
          <a:bodyPr wrap="square" lIns="91440" tIns="0" rIns="9144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3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FFFFFF"/>
                    </a:gs>
                    <a:gs pos="16000">
                      <a:srgbClr val="FFFFFF"/>
                    </a:gs>
                  </a:gsLst>
                  <a:lin ang="0" scaled="1"/>
                </a:gradFill>
                <a:effectLst/>
                <a:uLnTx/>
                <a:uFillTx/>
                <a:latin typeface="Segoe UI"/>
                <a:ea typeface="+mn-ea"/>
                <a:cs typeface="+mn-cs"/>
              </a:rPr>
              <a:t>Threat </a:t>
            </a:r>
            <a:br>
              <a:rPr kumimoji="0" lang="en-US" sz="1100" b="1" i="0" u="none" strike="noStrike" kern="1200" cap="none" spc="0" normalizeH="0" baseline="0" noProof="0">
                <a:ln>
                  <a:noFill/>
                </a:ln>
                <a:gradFill>
                  <a:gsLst>
                    <a:gs pos="100000">
                      <a:srgbClr val="FFFFFF"/>
                    </a:gs>
                    <a:gs pos="16000">
                      <a:srgbClr val="FFFFFF"/>
                    </a:gs>
                  </a:gsLst>
                  <a:lin ang="0" scaled="1"/>
                </a:gradFill>
                <a:effectLst/>
                <a:uLnTx/>
                <a:uFillTx/>
                <a:latin typeface="Segoe UI"/>
                <a:ea typeface="+mn-ea"/>
                <a:cs typeface="+mn-cs"/>
              </a:rPr>
            </a:br>
            <a:r>
              <a:rPr kumimoji="0" lang="en-US" sz="1100" b="1" i="0" u="none" strike="noStrike" kern="1200" cap="none" spc="0" normalizeH="0" baseline="0" noProof="0">
                <a:ln>
                  <a:noFill/>
                </a:ln>
                <a:gradFill>
                  <a:gsLst>
                    <a:gs pos="100000">
                      <a:srgbClr val="FFFFFF"/>
                    </a:gs>
                    <a:gs pos="16000">
                      <a:srgbClr val="FFFFFF"/>
                    </a:gs>
                  </a:gsLst>
                  <a:lin ang="0" scaled="1"/>
                </a:gradFill>
                <a:effectLst/>
                <a:uLnTx/>
                <a:uFillTx/>
                <a:latin typeface="Segoe UI"/>
                <a:ea typeface="+mn-ea"/>
                <a:cs typeface="+mn-cs"/>
              </a:rPr>
              <a:t>Intelligence</a:t>
            </a:r>
          </a:p>
        </p:txBody>
      </p:sp>
      <p:sp>
        <p:nvSpPr>
          <p:cNvPr id="225" name="TextBox 224">
            <a:extLst>
              <a:ext uri="{FF2B5EF4-FFF2-40B4-BE49-F238E27FC236}">
                <a16:creationId xmlns:a16="http://schemas.microsoft.com/office/drawing/2014/main" id="{8154E26A-FC73-4702-B825-87FC2244F576}"/>
              </a:ext>
            </a:extLst>
          </p:cNvPr>
          <p:cNvSpPr txBox="1"/>
          <p:nvPr/>
        </p:nvSpPr>
        <p:spPr>
          <a:xfrm>
            <a:off x="8790938" y="1699031"/>
            <a:ext cx="1393604" cy="307777"/>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Strategic Threat </a:t>
            </a:r>
            <a:b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Insight/Trends</a:t>
            </a:r>
          </a:p>
        </p:txBody>
      </p:sp>
      <p:sp>
        <p:nvSpPr>
          <p:cNvPr id="226" name="TextBox 225">
            <a:extLst>
              <a:ext uri="{FF2B5EF4-FFF2-40B4-BE49-F238E27FC236}">
                <a16:creationId xmlns:a16="http://schemas.microsoft.com/office/drawing/2014/main" id="{CCBABAE4-56EF-4305-9245-521614AB8DE4}"/>
              </a:ext>
            </a:extLst>
          </p:cNvPr>
          <p:cNvSpPr txBox="1"/>
          <p:nvPr/>
        </p:nvSpPr>
        <p:spPr>
          <a:xfrm>
            <a:off x="8968628" y="3795648"/>
            <a:ext cx="1038224" cy="307777"/>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Tactical Threat </a:t>
            </a:r>
            <a:b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Insight/Trends</a:t>
            </a:r>
          </a:p>
        </p:txBody>
      </p:sp>
      <p:cxnSp>
        <p:nvCxnSpPr>
          <p:cNvPr id="227" name="Straight Arrow Connector 226">
            <a:extLst>
              <a:ext uri="{FF2B5EF4-FFF2-40B4-BE49-F238E27FC236}">
                <a16:creationId xmlns:a16="http://schemas.microsoft.com/office/drawing/2014/main" id="{28B7736A-9E9F-411D-8B23-7FEA9E574636}"/>
              </a:ext>
            </a:extLst>
          </p:cNvPr>
          <p:cNvCxnSpPr>
            <a:cxnSpLocks/>
          </p:cNvCxnSpPr>
          <p:nvPr/>
        </p:nvCxnSpPr>
        <p:spPr>
          <a:xfrm>
            <a:off x="9487740" y="2117660"/>
            <a:ext cx="0" cy="1572838"/>
          </a:xfrm>
          <a:prstGeom prst="straightConnector1">
            <a:avLst/>
          </a:prstGeom>
          <a:noFill/>
          <a:ln w="19050" cap="flat" cmpd="sng" algn="ctr">
            <a:solidFill>
              <a:schemeClr val="bg1"/>
            </a:solidFill>
            <a:prstDash val="solid"/>
            <a:headEnd type="arrow" w="lg" len="lg"/>
            <a:tailEnd type="arrow" w="lg" len="lg"/>
          </a:ln>
          <a:effectLst/>
        </p:spPr>
      </p:cxnSp>
      <p:cxnSp>
        <p:nvCxnSpPr>
          <p:cNvPr id="229" name="Straight Arrow Connector 228">
            <a:extLst>
              <a:ext uri="{FF2B5EF4-FFF2-40B4-BE49-F238E27FC236}">
                <a16:creationId xmlns:a16="http://schemas.microsoft.com/office/drawing/2014/main" id="{495B4DB1-CAAF-40F8-BA15-1DF9866F3ED4}"/>
              </a:ext>
            </a:extLst>
          </p:cNvPr>
          <p:cNvCxnSpPr>
            <a:cxnSpLocks/>
          </p:cNvCxnSpPr>
          <p:nvPr/>
        </p:nvCxnSpPr>
        <p:spPr>
          <a:xfrm flipH="1" flipV="1">
            <a:off x="10146761" y="4025877"/>
            <a:ext cx="530504" cy="425064"/>
          </a:xfrm>
          <a:prstGeom prst="straightConnector1">
            <a:avLst/>
          </a:prstGeom>
          <a:noFill/>
          <a:ln w="38100" cap="flat" cmpd="sng" algn="ctr">
            <a:solidFill>
              <a:srgbClr val="054B16"/>
            </a:solidFill>
            <a:prstDash val="sysDash"/>
            <a:headEnd type="arrow" w="lg" len="lg"/>
            <a:tailEnd type="arrow" w="lg" len="lg"/>
          </a:ln>
          <a:effectLst/>
        </p:spPr>
      </p:cxnSp>
      <p:pic>
        <p:nvPicPr>
          <p:cNvPr id="66" name="Picture 65">
            <a:extLst>
              <a:ext uri="{FF2B5EF4-FFF2-40B4-BE49-F238E27FC236}">
                <a16:creationId xmlns:a16="http://schemas.microsoft.com/office/drawing/2014/main" id="{EC239A74-6FD8-4942-87ED-335F155FE86A}"/>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bwMode="invGray">
          <a:xfrm>
            <a:off x="10607789" y="566009"/>
            <a:ext cx="1038388" cy="222436"/>
          </a:xfrm>
          <a:prstGeom prst="rect">
            <a:avLst/>
          </a:prstGeom>
        </p:spPr>
      </p:pic>
      <p:cxnSp>
        <p:nvCxnSpPr>
          <p:cNvPr id="231" name="Straight Arrow Connector 230">
            <a:extLst>
              <a:ext uri="{FF2B5EF4-FFF2-40B4-BE49-F238E27FC236}">
                <a16:creationId xmlns:a16="http://schemas.microsoft.com/office/drawing/2014/main" id="{F1C672DD-2E7D-4349-B31F-E8251AD14268}"/>
              </a:ext>
            </a:extLst>
          </p:cNvPr>
          <p:cNvCxnSpPr>
            <a:cxnSpLocks/>
          </p:cNvCxnSpPr>
          <p:nvPr/>
        </p:nvCxnSpPr>
        <p:spPr>
          <a:xfrm flipH="1">
            <a:off x="8072657" y="3229202"/>
            <a:ext cx="720560" cy="503126"/>
          </a:xfrm>
          <a:prstGeom prst="straightConnector1">
            <a:avLst/>
          </a:prstGeom>
          <a:noFill/>
          <a:ln w="19050" cap="flat" cmpd="sng" algn="ctr">
            <a:solidFill>
              <a:srgbClr val="054B16"/>
            </a:solidFill>
            <a:prstDash val="sysDash"/>
            <a:headEnd type="arrow" w="lg" len="lg"/>
            <a:tailEnd type="arrow" w="lg" len="lg"/>
          </a:ln>
          <a:effectLst/>
        </p:spPr>
      </p:cxnSp>
      <p:grpSp>
        <p:nvGrpSpPr>
          <p:cNvPr id="31" name="Group 30">
            <a:extLst>
              <a:ext uri="{FF2B5EF4-FFF2-40B4-BE49-F238E27FC236}">
                <a16:creationId xmlns:a16="http://schemas.microsoft.com/office/drawing/2014/main" id="{1B2031EE-61D1-407E-9532-F8F891D7ED01}"/>
              </a:ext>
            </a:extLst>
          </p:cNvPr>
          <p:cNvGrpSpPr/>
          <p:nvPr/>
        </p:nvGrpSpPr>
        <p:grpSpPr>
          <a:xfrm>
            <a:off x="5785873" y="2763752"/>
            <a:ext cx="2098363" cy="3408277"/>
            <a:chOff x="5785873" y="2654423"/>
            <a:chExt cx="2098363" cy="3408277"/>
          </a:xfrm>
        </p:grpSpPr>
        <p:sp>
          <p:nvSpPr>
            <p:cNvPr id="81" name="Rectangle: Rounded Corners 80">
              <a:extLst>
                <a:ext uri="{FF2B5EF4-FFF2-40B4-BE49-F238E27FC236}">
                  <a16:creationId xmlns:a16="http://schemas.microsoft.com/office/drawing/2014/main" id="{05F6B5BF-13E6-466F-A7CF-17AE8CB5FEAA}"/>
                </a:ext>
              </a:extLst>
            </p:cNvPr>
            <p:cNvSpPr/>
            <p:nvPr/>
          </p:nvSpPr>
          <p:spPr bwMode="auto">
            <a:xfrm>
              <a:off x="7476514" y="2751159"/>
              <a:ext cx="407722" cy="3311541"/>
            </a:xfrm>
            <a:prstGeom prst="roundRect">
              <a:avLst>
                <a:gd name="adj" fmla="val 7306"/>
              </a:avLst>
            </a:prstGeom>
            <a:solidFill>
              <a:schemeClr val="bg1"/>
            </a:solidFill>
            <a:ln w="31750">
              <a:solidFill>
                <a:schemeClr val="tx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grpSp>
          <p:nvGrpSpPr>
            <p:cNvPr id="19" name="Group 18">
              <a:extLst>
                <a:ext uri="{FF2B5EF4-FFF2-40B4-BE49-F238E27FC236}">
                  <a16:creationId xmlns:a16="http://schemas.microsoft.com/office/drawing/2014/main" id="{A75D789B-F51B-4B57-A7B2-061EC9A2BA46}"/>
                </a:ext>
              </a:extLst>
            </p:cNvPr>
            <p:cNvGrpSpPr/>
            <p:nvPr/>
          </p:nvGrpSpPr>
          <p:grpSpPr>
            <a:xfrm>
              <a:off x="5785873" y="2654423"/>
              <a:ext cx="2096947" cy="3264521"/>
              <a:chOff x="5970805" y="2654423"/>
              <a:chExt cx="2096947" cy="3264521"/>
            </a:xfrm>
          </p:grpSpPr>
          <p:sp>
            <p:nvSpPr>
              <p:cNvPr id="82" name="Rectangle: Rounded Corners 81">
                <a:extLst>
                  <a:ext uri="{FF2B5EF4-FFF2-40B4-BE49-F238E27FC236}">
                    <a16:creationId xmlns:a16="http://schemas.microsoft.com/office/drawing/2014/main" id="{83AE0727-1908-4ED3-BE88-CF79928ECC26}"/>
                  </a:ext>
                </a:extLst>
              </p:cNvPr>
              <p:cNvSpPr/>
              <p:nvPr/>
            </p:nvSpPr>
            <p:spPr bwMode="auto">
              <a:xfrm>
                <a:off x="5970805" y="2741014"/>
                <a:ext cx="2096947" cy="727875"/>
              </a:xfrm>
              <a:prstGeom prst="roundRect">
                <a:avLst>
                  <a:gd name="adj" fmla="val 0"/>
                </a:avLst>
              </a:prstGeom>
              <a:solidFill>
                <a:schemeClr val="bg1"/>
              </a:solidFill>
              <a:ln w="31750">
                <a:solidFill>
                  <a:schemeClr val="tx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83" name="TextBox 82">
                <a:extLst>
                  <a:ext uri="{FF2B5EF4-FFF2-40B4-BE49-F238E27FC236}">
                    <a16:creationId xmlns:a16="http://schemas.microsoft.com/office/drawing/2014/main" id="{E7DAA146-A55B-4D7C-90F4-03AA7F82D792}"/>
                  </a:ext>
                </a:extLst>
              </p:cNvPr>
              <p:cNvSpPr txBox="1"/>
              <p:nvPr/>
            </p:nvSpPr>
            <p:spPr>
              <a:xfrm>
                <a:off x="6178809" y="2654423"/>
                <a:ext cx="1697012" cy="169277"/>
              </a:xfrm>
              <a:prstGeom prst="rect">
                <a:avLst/>
              </a:prstGeom>
              <a:solidFill>
                <a:schemeClr val="bg1"/>
              </a:solidFill>
            </p:spPr>
            <p:txBody>
              <a:bodyPr wrap="square" lIns="4572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1A1A1A"/>
                    </a:solidFill>
                    <a:effectLst/>
                    <a:uLnTx/>
                    <a:uFillTx/>
                    <a:latin typeface="Segoe UI"/>
                    <a:ea typeface="+mn-ea"/>
                    <a:cs typeface="+mn-cs"/>
                  </a:rPr>
                  <a:t>Posture Management</a:t>
                </a:r>
              </a:p>
            </p:txBody>
          </p:sp>
          <p:sp>
            <p:nvSpPr>
              <p:cNvPr id="84" name="Rectangle 83">
                <a:extLst>
                  <a:ext uri="{FF2B5EF4-FFF2-40B4-BE49-F238E27FC236}">
                    <a16:creationId xmlns:a16="http://schemas.microsoft.com/office/drawing/2014/main" id="{572ADFAD-D8DB-4C1C-ACD7-C77AD1D03101}"/>
                  </a:ext>
                </a:extLst>
              </p:cNvPr>
              <p:cNvSpPr/>
              <p:nvPr/>
            </p:nvSpPr>
            <p:spPr bwMode="auto">
              <a:xfrm>
                <a:off x="7677855" y="3350298"/>
                <a:ext cx="374904" cy="223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A13C404-8983-43FD-8FC6-288D622FAA5A}"/>
                  </a:ext>
                </a:extLst>
              </p:cNvPr>
              <p:cNvSpPr txBox="1"/>
              <p:nvPr/>
            </p:nvSpPr>
            <p:spPr>
              <a:xfrm>
                <a:off x="6020559" y="2861027"/>
                <a:ext cx="1983040" cy="54886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gradFill>
                      <a:gsLst>
                        <a:gs pos="100000">
                          <a:srgbClr val="535353"/>
                        </a:gs>
                        <a:gs pos="16000">
                          <a:srgbClr val="535353"/>
                        </a:gs>
                      </a:gsLst>
                      <a:lin ang="0" scaled="1"/>
                    </a:gradFill>
                    <a:effectLst/>
                    <a:uLnTx/>
                    <a:uFillTx/>
                    <a:latin typeface="Segoe UI Semibold" panose="020B0702040204020203" pitchFamily="34" charset="0"/>
                    <a:ea typeface="+mn-ea"/>
                    <a:cs typeface="Segoe UI Semibold" panose="020B0702040204020203" pitchFamily="34" charset="0"/>
                  </a:rPr>
                  <a:t>Monitor &amp; Remediate Risk</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800" b="0" i="1" u="none" strike="noStrike" kern="1200" cap="none" spc="0" normalizeH="0" baseline="0" noProof="0">
                    <a:ln>
                      <a:noFill/>
                    </a:ln>
                    <a:gradFill>
                      <a:gsLst>
                        <a:gs pos="100000">
                          <a:srgbClr val="535353"/>
                        </a:gs>
                        <a:gs pos="16000">
                          <a:srgbClr val="535353"/>
                        </a:gs>
                      </a:gsLst>
                      <a:lin ang="0" scaled="1"/>
                    </a:gradFill>
                    <a:effectLst/>
                    <a:uLnTx/>
                    <a:uFillTx/>
                    <a:latin typeface="Segoe UI" panose="020B0502040204020203" pitchFamily="34" charset="0"/>
                    <a:ea typeface="+mn-ea"/>
                    <a:cs typeface="Segoe UI" panose="020B0502040204020203" pitchFamily="34" charset="0"/>
                  </a:rPr>
                  <a:t>(Conditional Access, Secure Score, Sharing Risks, Threat and Vulnerability Management (TVM) User &amp; Asset Scores, etc.)</a:t>
                </a:r>
                <a:endParaRPr kumimoji="0" lang="en-US" sz="1000" b="0" i="1" u="none" strike="noStrike" kern="1200" cap="none" spc="0" normalizeH="0" baseline="0" noProof="0">
                  <a:ln>
                    <a:noFill/>
                  </a:ln>
                  <a:gradFill>
                    <a:gsLst>
                      <a:gs pos="100000">
                        <a:srgbClr val="535353"/>
                      </a:gs>
                      <a:gs pos="16000">
                        <a:srgbClr val="535353"/>
                      </a:gs>
                    </a:gsLst>
                    <a:lin ang="0" scaled="1"/>
                  </a:gradFill>
                  <a:effectLst/>
                  <a:uLnTx/>
                  <a:uFillTx/>
                  <a:latin typeface="Segoe UI" panose="020B0502040204020203" pitchFamily="34" charset="0"/>
                  <a:ea typeface="+mn-ea"/>
                  <a:cs typeface="Segoe UI" panose="020B0502040204020203" pitchFamily="34" charset="0"/>
                </a:endParaRPr>
              </a:p>
            </p:txBody>
          </p:sp>
          <p:grpSp>
            <p:nvGrpSpPr>
              <p:cNvPr id="91" name="Group 89">
                <a:extLst>
                  <a:ext uri="{FF2B5EF4-FFF2-40B4-BE49-F238E27FC236}">
                    <a16:creationId xmlns:a16="http://schemas.microsoft.com/office/drawing/2014/main" id="{949DFF7B-FB31-4E77-9576-DED31B70B53E}"/>
                  </a:ext>
                </a:extLst>
              </p:cNvPr>
              <p:cNvGrpSpPr>
                <a:grpSpLocks noChangeAspect="1"/>
              </p:cNvGrpSpPr>
              <p:nvPr/>
            </p:nvGrpSpPr>
            <p:grpSpPr bwMode="auto">
              <a:xfrm>
                <a:off x="7769614" y="3763423"/>
                <a:ext cx="191386" cy="238329"/>
                <a:chOff x="1596" y="1569"/>
                <a:chExt cx="159" cy="198"/>
              </a:xfrm>
              <a:solidFill>
                <a:srgbClr val="000000"/>
              </a:solidFill>
            </p:grpSpPr>
            <p:sp>
              <p:nvSpPr>
                <p:cNvPr id="92" name="Freeform 90">
                  <a:extLst>
                    <a:ext uri="{FF2B5EF4-FFF2-40B4-BE49-F238E27FC236}">
                      <a16:creationId xmlns:a16="http://schemas.microsoft.com/office/drawing/2014/main" id="{67E93C7F-E761-4362-A726-06C25BC83C63}"/>
                    </a:ext>
                  </a:extLst>
                </p:cNvPr>
                <p:cNvSpPr>
                  <a:spLocks/>
                </p:cNvSpPr>
                <p:nvPr/>
              </p:nvSpPr>
              <p:spPr bwMode="auto">
                <a:xfrm>
                  <a:off x="1622" y="156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4" name="Freeform 91">
                  <a:extLst>
                    <a:ext uri="{FF2B5EF4-FFF2-40B4-BE49-F238E27FC236}">
                      <a16:creationId xmlns:a16="http://schemas.microsoft.com/office/drawing/2014/main" id="{9D5BD97D-B66D-4F61-BA9B-F706188AC8F2}"/>
                    </a:ext>
                  </a:extLst>
                </p:cNvPr>
                <p:cNvSpPr>
                  <a:spLocks/>
                </p:cNvSpPr>
                <p:nvPr/>
              </p:nvSpPr>
              <p:spPr bwMode="auto">
                <a:xfrm>
                  <a:off x="1596" y="168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00" name="factory" descr="factory, manufacturing">
                <a:extLst>
                  <a:ext uri="{FF2B5EF4-FFF2-40B4-BE49-F238E27FC236}">
                    <a16:creationId xmlns:a16="http://schemas.microsoft.com/office/drawing/2014/main" id="{489E4D24-CAA7-4235-A5FF-5010D6E2BC92}"/>
                  </a:ext>
                </a:extLst>
              </p:cNvPr>
              <p:cNvGrpSpPr/>
              <p:nvPr/>
            </p:nvGrpSpPr>
            <p:grpSpPr>
              <a:xfrm>
                <a:off x="7738328" y="5741050"/>
                <a:ext cx="253958" cy="177894"/>
                <a:chOff x="4298951" y="1210045"/>
                <a:chExt cx="328613" cy="230189"/>
              </a:xfrm>
              <a:solidFill>
                <a:schemeClr val="accent2"/>
              </a:solidFill>
            </p:grpSpPr>
            <p:sp>
              <p:nvSpPr>
                <p:cNvPr id="101" name="Rectangle 100">
                  <a:extLst>
                    <a:ext uri="{FF2B5EF4-FFF2-40B4-BE49-F238E27FC236}">
                      <a16:creationId xmlns:a16="http://schemas.microsoft.com/office/drawing/2014/main" id="{2086C23D-D492-4253-BB6B-01BF9D737A22}"/>
                    </a:ext>
                  </a:extLst>
                </p:cNvPr>
                <p:cNvSpPr>
                  <a:spLocks noChangeArrowheads="1"/>
                </p:cNvSpPr>
                <p:nvPr/>
              </p:nvSpPr>
              <p:spPr bwMode="auto">
                <a:xfrm>
                  <a:off x="4298951" y="1295772"/>
                  <a:ext cx="328613" cy="1444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101">
                  <a:extLst>
                    <a:ext uri="{FF2B5EF4-FFF2-40B4-BE49-F238E27FC236}">
                      <a16:creationId xmlns:a16="http://schemas.microsoft.com/office/drawing/2014/main" id="{0F352C3B-5282-4371-A59F-6919A54108CD}"/>
                    </a:ext>
                  </a:extLst>
                </p:cNvPr>
                <p:cNvSpPr>
                  <a:spLocks noChangeArrowheads="1"/>
                </p:cNvSpPr>
                <p:nvPr/>
              </p:nvSpPr>
              <p:spPr bwMode="auto">
                <a:xfrm>
                  <a:off x="4473576" y="1210045"/>
                  <a:ext cx="38100" cy="136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102">
                  <a:extLst>
                    <a:ext uri="{FF2B5EF4-FFF2-40B4-BE49-F238E27FC236}">
                      <a16:creationId xmlns:a16="http://schemas.microsoft.com/office/drawing/2014/main" id="{896A1704-8984-42A9-8F30-311480148C6A}"/>
                    </a:ext>
                  </a:extLst>
                </p:cNvPr>
                <p:cNvSpPr>
                  <a:spLocks noChangeArrowheads="1"/>
                </p:cNvSpPr>
                <p:nvPr/>
              </p:nvSpPr>
              <p:spPr bwMode="auto">
                <a:xfrm>
                  <a:off x="4546601" y="1210045"/>
                  <a:ext cx="34925" cy="136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1CC9D7E1-720C-4E38-9726-669867F653F5}"/>
                    </a:ext>
                  </a:extLst>
                </p:cNvPr>
                <p:cNvSpPr>
                  <a:spLocks noChangeArrowheads="1"/>
                </p:cNvSpPr>
                <p:nvPr/>
              </p:nvSpPr>
              <p:spPr bwMode="auto">
                <a:xfrm>
                  <a:off x="4403726" y="1310057"/>
                  <a:ext cx="34925" cy="36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A2A73EAC-78EC-453C-8D9C-655056EF1842}"/>
                    </a:ext>
                  </a:extLst>
                </p:cNvPr>
                <p:cNvSpPr>
                  <a:spLocks noChangeArrowheads="1"/>
                </p:cNvSpPr>
                <p:nvPr/>
              </p:nvSpPr>
              <p:spPr bwMode="auto">
                <a:xfrm>
                  <a:off x="4332289" y="1310057"/>
                  <a:ext cx="36513" cy="36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4" name="Graphic 113">
                <a:extLst>
                  <a:ext uri="{FF2B5EF4-FFF2-40B4-BE49-F238E27FC236}">
                    <a16:creationId xmlns:a16="http://schemas.microsoft.com/office/drawing/2014/main" id="{07384C3A-523E-4351-AE70-88846105A7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9523" y="5224565"/>
                <a:ext cx="171568" cy="319951"/>
              </a:xfrm>
              <a:prstGeom prst="rect">
                <a:avLst/>
              </a:prstGeom>
            </p:spPr>
          </p:pic>
          <p:grpSp>
            <p:nvGrpSpPr>
              <p:cNvPr id="115" name="data" descr="data, laptop">
                <a:extLst>
                  <a:ext uri="{FF2B5EF4-FFF2-40B4-BE49-F238E27FC236}">
                    <a16:creationId xmlns:a16="http://schemas.microsoft.com/office/drawing/2014/main" id="{8CBEEDD7-814E-4D18-9C23-43B3FE6E102B}"/>
                  </a:ext>
                </a:extLst>
              </p:cNvPr>
              <p:cNvGrpSpPr/>
              <p:nvPr/>
            </p:nvGrpSpPr>
            <p:grpSpPr>
              <a:xfrm>
                <a:off x="7710549" y="4571418"/>
                <a:ext cx="309517" cy="196348"/>
                <a:chOff x="653001" y="1319265"/>
                <a:chExt cx="472844" cy="299960"/>
              </a:xfrm>
              <a:solidFill>
                <a:srgbClr val="000000"/>
              </a:solidFill>
            </p:grpSpPr>
            <p:sp>
              <p:nvSpPr>
                <p:cNvPr id="116" name="Rectangle 5">
                  <a:extLst>
                    <a:ext uri="{FF2B5EF4-FFF2-40B4-BE49-F238E27FC236}">
                      <a16:creationId xmlns:a16="http://schemas.microsoft.com/office/drawing/2014/main" id="{266BD608-5B24-442F-A962-1F6FE31B0C29}"/>
                    </a:ext>
                  </a:extLst>
                </p:cNvPr>
                <p:cNvSpPr>
                  <a:spLocks noChangeArrowheads="1"/>
                </p:cNvSpPr>
                <p:nvPr/>
              </p:nvSpPr>
              <p:spPr bwMode="auto">
                <a:xfrm>
                  <a:off x="699407" y="1333060"/>
                  <a:ext cx="381285" cy="244578"/>
                </a:xfrm>
                <a:prstGeom prst="rect">
                  <a:avLst/>
                </a:prstGeom>
                <a:grp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6">
                  <a:extLst>
                    <a:ext uri="{FF2B5EF4-FFF2-40B4-BE49-F238E27FC236}">
                      <a16:creationId xmlns:a16="http://schemas.microsoft.com/office/drawing/2014/main" id="{C3340FED-F69C-4716-8B5E-1528F5BAD825}"/>
                    </a:ext>
                  </a:extLst>
                </p:cNvPr>
                <p:cNvSpPr>
                  <a:spLocks noChangeArrowheads="1"/>
                </p:cNvSpPr>
                <p:nvPr/>
              </p:nvSpPr>
              <p:spPr bwMode="auto">
                <a:xfrm>
                  <a:off x="962795" y="1610445"/>
                  <a:ext cx="79016" cy="87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2">
                  <a:extLst>
                    <a:ext uri="{FF2B5EF4-FFF2-40B4-BE49-F238E27FC236}">
                      <a16:creationId xmlns:a16="http://schemas.microsoft.com/office/drawing/2014/main" id="{F7D1CE99-1022-4437-8CF8-6F8B09BFE159}"/>
                    </a:ext>
                  </a:extLst>
                </p:cNvPr>
                <p:cNvSpPr>
                  <a:spLocks noEditPoints="1"/>
                </p:cNvSpPr>
                <p:nvPr/>
              </p:nvSpPr>
              <p:spPr bwMode="auto">
                <a:xfrm>
                  <a:off x="689374" y="1319265"/>
                  <a:ext cx="402607" cy="273425"/>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5">
                  <a:extLst>
                    <a:ext uri="{FF2B5EF4-FFF2-40B4-BE49-F238E27FC236}">
                      <a16:creationId xmlns:a16="http://schemas.microsoft.com/office/drawing/2014/main" id="{8D041EB3-C1A1-43C6-985D-EAE95D79FDA7}"/>
                    </a:ext>
                  </a:extLst>
                </p:cNvPr>
                <p:cNvSpPr>
                  <a:spLocks/>
                </p:cNvSpPr>
                <p:nvPr/>
              </p:nvSpPr>
              <p:spPr bwMode="auto">
                <a:xfrm>
                  <a:off x="653001" y="1606121"/>
                  <a:ext cx="472844" cy="1003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A2BD135F-C571-451F-81C8-49B7C495EE3B}"/>
                  </a:ext>
                </a:extLst>
              </p:cNvPr>
              <p:cNvGrpSpPr/>
              <p:nvPr/>
            </p:nvGrpSpPr>
            <p:grpSpPr>
              <a:xfrm>
                <a:off x="7723059" y="4145038"/>
                <a:ext cx="292741" cy="247253"/>
                <a:chOff x="7238359" y="4383500"/>
                <a:chExt cx="292741" cy="247253"/>
              </a:xfrm>
            </p:grpSpPr>
            <p:grpSp>
              <p:nvGrpSpPr>
                <p:cNvPr id="107" name="Group 265">
                  <a:extLst>
                    <a:ext uri="{FF2B5EF4-FFF2-40B4-BE49-F238E27FC236}">
                      <a16:creationId xmlns:a16="http://schemas.microsoft.com/office/drawing/2014/main" id="{2703CFDA-A7A0-43BB-9978-C75D14128E9F}"/>
                    </a:ext>
                  </a:extLst>
                </p:cNvPr>
                <p:cNvGrpSpPr>
                  <a:grpSpLocks noChangeAspect="1"/>
                </p:cNvGrpSpPr>
                <p:nvPr/>
              </p:nvGrpSpPr>
              <p:grpSpPr bwMode="auto">
                <a:xfrm>
                  <a:off x="7288424" y="4383500"/>
                  <a:ext cx="242676" cy="247253"/>
                  <a:chOff x="5013" y="3366"/>
                  <a:chExt cx="265" cy="270"/>
                </a:xfrm>
              </p:grpSpPr>
              <p:sp>
                <p:nvSpPr>
                  <p:cNvPr id="108" name="AutoShape 264">
                    <a:extLst>
                      <a:ext uri="{FF2B5EF4-FFF2-40B4-BE49-F238E27FC236}">
                        <a16:creationId xmlns:a16="http://schemas.microsoft.com/office/drawing/2014/main" id="{5982D7B6-1669-411B-8656-D59FDB3EBD32}"/>
                      </a:ext>
                    </a:extLst>
                  </p:cNvPr>
                  <p:cNvSpPr>
                    <a:spLocks noChangeAspect="1" noChangeArrowheads="1" noTextEdit="1"/>
                  </p:cNvSpPr>
                  <p:nvPr/>
                </p:nvSpPr>
                <p:spPr bwMode="auto">
                  <a:xfrm>
                    <a:off x="5013" y="3366"/>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9" name="Freeform 266">
                    <a:extLst>
                      <a:ext uri="{FF2B5EF4-FFF2-40B4-BE49-F238E27FC236}">
                        <a16:creationId xmlns:a16="http://schemas.microsoft.com/office/drawing/2014/main" id="{E4AF24B1-FFD2-47AC-A89D-B00CE9449AE8}"/>
                      </a:ext>
                    </a:extLst>
                  </p:cNvPr>
                  <p:cNvSpPr>
                    <a:spLocks noEditPoints="1"/>
                  </p:cNvSpPr>
                  <p:nvPr/>
                </p:nvSpPr>
                <p:spPr bwMode="auto">
                  <a:xfrm>
                    <a:off x="5013" y="3489"/>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000000"/>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0" name="Rectangle 267">
                    <a:extLst>
                      <a:ext uri="{FF2B5EF4-FFF2-40B4-BE49-F238E27FC236}">
                        <a16:creationId xmlns:a16="http://schemas.microsoft.com/office/drawing/2014/main" id="{F5F1B84A-6509-4034-994E-37080DEAE487}"/>
                      </a:ext>
                    </a:extLst>
                  </p:cNvPr>
                  <p:cNvSpPr>
                    <a:spLocks noChangeArrowheads="1"/>
                  </p:cNvSpPr>
                  <p:nvPr/>
                </p:nvSpPr>
                <p:spPr bwMode="auto">
                  <a:xfrm>
                    <a:off x="5277" y="3431"/>
                    <a:ext cx="1" cy="1"/>
                  </a:xfrm>
                  <a:prstGeom prst="rect">
                    <a:avLst/>
                  </a:prstGeom>
                  <a:solidFill>
                    <a:srgbClr val="C1C1C1"/>
                  </a:solidFill>
                  <a:ln w="0">
                    <a:noFill/>
                    <a:prstDash val="solid"/>
                    <a:miter lim="800000"/>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1" name="Rectangle 268">
                    <a:extLst>
                      <a:ext uri="{FF2B5EF4-FFF2-40B4-BE49-F238E27FC236}">
                        <a16:creationId xmlns:a16="http://schemas.microsoft.com/office/drawing/2014/main" id="{96B3D4E6-3DE9-43CD-9365-93FC433C1379}"/>
                      </a:ext>
                    </a:extLst>
                  </p:cNvPr>
                  <p:cNvSpPr>
                    <a:spLocks noChangeArrowheads="1"/>
                  </p:cNvSpPr>
                  <p:nvPr/>
                </p:nvSpPr>
                <p:spPr bwMode="auto">
                  <a:xfrm>
                    <a:off x="5013" y="3431"/>
                    <a:ext cx="1" cy="1"/>
                  </a:xfrm>
                  <a:prstGeom prst="rect">
                    <a:avLst/>
                  </a:prstGeom>
                  <a:solidFill>
                    <a:srgbClr val="C1C1C1"/>
                  </a:solidFill>
                  <a:ln w="0">
                    <a:noFill/>
                    <a:prstDash val="solid"/>
                    <a:miter lim="800000"/>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2" name="Freeform 269">
                    <a:extLst>
                      <a:ext uri="{FF2B5EF4-FFF2-40B4-BE49-F238E27FC236}">
                        <a16:creationId xmlns:a16="http://schemas.microsoft.com/office/drawing/2014/main" id="{BEE9879E-5926-4B91-B49A-DE86F1963536}"/>
                      </a:ext>
                    </a:extLst>
                  </p:cNvPr>
                  <p:cNvSpPr>
                    <a:spLocks/>
                  </p:cNvSpPr>
                  <p:nvPr/>
                </p:nvSpPr>
                <p:spPr bwMode="auto">
                  <a:xfrm>
                    <a:off x="5013" y="3471"/>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rgbClr val="000000"/>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3" name="Freeform 270">
                    <a:extLst>
                      <a:ext uri="{FF2B5EF4-FFF2-40B4-BE49-F238E27FC236}">
                        <a16:creationId xmlns:a16="http://schemas.microsoft.com/office/drawing/2014/main" id="{A093F196-DF4C-4BE5-B3ED-E00BED72934C}"/>
                      </a:ext>
                    </a:extLst>
                  </p:cNvPr>
                  <p:cNvSpPr>
                    <a:spLocks/>
                  </p:cNvSpPr>
                  <p:nvPr/>
                </p:nvSpPr>
                <p:spPr bwMode="auto">
                  <a:xfrm>
                    <a:off x="5046" y="3570"/>
                    <a:ext cx="32" cy="3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000000"/>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E95CB5A8-625F-48C3-94F1-15607C859475}"/>
                    </a:ext>
                  </a:extLst>
                </p:cNvPr>
                <p:cNvGrpSpPr/>
                <p:nvPr/>
              </p:nvGrpSpPr>
              <p:grpSpPr>
                <a:xfrm>
                  <a:off x="7238359" y="4408140"/>
                  <a:ext cx="142639" cy="165743"/>
                  <a:chOff x="6950347" y="4499791"/>
                  <a:chExt cx="142639" cy="165743"/>
                </a:xfrm>
              </p:grpSpPr>
              <p:sp>
                <p:nvSpPr>
                  <p:cNvPr id="15" name="Rectangle 14">
                    <a:extLst>
                      <a:ext uri="{FF2B5EF4-FFF2-40B4-BE49-F238E27FC236}">
                        <a16:creationId xmlns:a16="http://schemas.microsoft.com/office/drawing/2014/main" id="{A53A5D16-9251-4739-A0A2-2F6B6DC6ECDC}"/>
                      </a:ext>
                    </a:extLst>
                  </p:cNvPr>
                  <p:cNvSpPr/>
                  <p:nvPr/>
                </p:nvSpPr>
                <p:spPr bwMode="auto">
                  <a:xfrm>
                    <a:off x="6966852" y="4505124"/>
                    <a:ext cx="109629" cy="1570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9" name="Freeform 124">
                    <a:extLst>
                      <a:ext uri="{FF2B5EF4-FFF2-40B4-BE49-F238E27FC236}">
                        <a16:creationId xmlns:a16="http://schemas.microsoft.com/office/drawing/2014/main" id="{1B30E212-B3B1-4EA7-84E7-1D9DCCBB4680}"/>
                      </a:ext>
                    </a:extLst>
                  </p:cNvPr>
                  <p:cNvSpPr>
                    <a:spLocks noEditPoints="1"/>
                  </p:cNvSpPr>
                  <p:nvPr/>
                </p:nvSpPr>
                <p:spPr bwMode="auto">
                  <a:xfrm>
                    <a:off x="6950347" y="4499791"/>
                    <a:ext cx="142639" cy="165743"/>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rgbClr val="000000"/>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cxnSp>
        <p:nvCxnSpPr>
          <p:cNvPr id="137" name="Straight Arrow Connector 136">
            <a:extLst>
              <a:ext uri="{FF2B5EF4-FFF2-40B4-BE49-F238E27FC236}">
                <a16:creationId xmlns:a16="http://schemas.microsoft.com/office/drawing/2014/main" id="{B716C13F-6DBF-4830-B0D3-A81DABFBA9B6}"/>
              </a:ext>
            </a:extLst>
          </p:cNvPr>
          <p:cNvCxnSpPr>
            <a:cxnSpLocks/>
          </p:cNvCxnSpPr>
          <p:nvPr/>
        </p:nvCxnSpPr>
        <p:spPr>
          <a:xfrm>
            <a:off x="10151372" y="1303754"/>
            <a:ext cx="563674" cy="0"/>
          </a:xfrm>
          <a:prstGeom prst="straightConnector1">
            <a:avLst/>
          </a:prstGeom>
          <a:noFill/>
          <a:ln w="19050" cap="flat" cmpd="sng" algn="ctr">
            <a:solidFill>
              <a:srgbClr val="054B16"/>
            </a:solidFill>
            <a:prstDash val="sysDash"/>
            <a:headEnd type="arrow" w="lg" len="lg"/>
            <a:tailEnd type="arrow" w="lg" len="lg"/>
          </a:ln>
          <a:effectLst/>
        </p:spPr>
      </p:cxnSp>
      <p:sp>
        <p:nvSpPr>
          <p:cNvPr id="138" name="Rectangle: Rounded Corners 137">
            <a:extLst>
              <a:ext uri="{FF2B5EF4-FFF2-40B4-BE49-F238E27FC236}">
                <a16:creationId xmlns:a16="http://schemas.microsoft.com/office/drawing/2014/main" id="{1498B604-7AFE-4C47-A053-7B412E4881E2}"/>
              </a:ext>
            </a:extLst>
          </p:cNvPr>
          <p:cNvSpPr/>
          <p:nvPr/>
        </p:nvSpPr>
        <p:spPr bwMode="auto">
          <a:xfrm>
            <a:off x="10587366" y="1679390"/>
            <a:ext cx="1012375" cy="2121408"/>
          </a:xfrm>
          <a:prstGeom prst="roundRect">
            <a:avLst>
              <a:gd name="adj" fmla="val 2382"/>
            </a:avLst>
          </a:prstGeom>
          <a:solidFill>
            <a:srgbClr val="D7C4FE">
              <a:alpha val="20000"/>
            </a:srgbClr>
          </a:solidFill>
          <a:ln w="31750">
            <a:solidFill>
              <a:srgbClr val="8661C5"/>
            </a:solidFill>
            <a:prstDash val="solid"/>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39" name="Rectangle: Rounded Corners 138">
            <a:extLst>
              <a:ext uri="{FF2B5EF4-FFF2-40B4-BE49-F238E27FC236}">
                <a16:creationId xmlns:a16="http://schemas.microsoft.com/office/drawing/2014/main" id="{19FE0F54-3FB0-43C9-8511-36C7F83986A7}"/>
              </a:ext>
            </a:extLst>
          </p:cNvPr>
          <p:cNvSpPr/>
          <p:nvPr/>
        </p:nvSpPr>
        <p:spPr bwMode="auto">
          <a:xfrm>
            <a:off x="10596509" y="4479861"/>
            <a:ext cx="1012375" cy="1321244"/>
          </a:xfrm>
          <a:prstGeom prst="roundRect">
            <a:avLst>
              <a:gd name="adj" fmla="val 2171"/>
            </a:avLst>
          </a:prstGeom>
          <a:solidFill>
            <a:srgbClr val="D83B01">
              <a:alpha val="10000"/>
            </a:srgbClr>
          </a:solidFill>
          <a:ln w="31750">
            <a:solidFill>
              <a:srgbClr val="D83B0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40" name="TextBox 139">
            <a:extLst>
              <a:ext uri="{FF2B5EF4-FFF2-40B4-BE49-F238E27FC236}">
                <a16:creationId xmlns:a16="http://schemas.microsoft.com/office/drawing/2014/main" id="{77A7DCF7-7BAD-44F8-ACFC-CF50E16780D1}"/>
              </a:ext>
            </a:extLst>
          </p:cNvPr>
          <p:cNvSpPr txBox="1"/>
          <p:nvPr/>
        </p:nvSpPr>
        <p:spPr>
          <a:xfrm>
            <a:off x="10648902" y="4936282"/>
            <a:ext cx="907588" cy="304699"/>
          </a:xfrm>
          <a:prstGeom prst="rect">
            <a:avLst/>
          </a:prstGeom>
          <a:solidFill>
            <a:srgbClr val="FBEBE5"/>
          </a:solid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a:ln>
                  <a:noFill/>
                </a:ln>
                <a:solidFill>
                  <a:srgbClr val="6B2929"/>
                </a:solidFill>
                <a:effectLst/>
                <a:uLnTx/>
                <a:uFillTx/>
                <a:latin typeface="Segoe UI"/>
                <a:ea typeface="+mn-ea"/>
                <a:cs typeface="+mn-cs"/>
              </a:rPr>
              <a:t>Incident </a:t>
            </a:r>
            <a:br>
              <a:rPr kumimoji="0" lang="en-US" sz="1100" b="1" i="0" u="none" strike="noStrike" kern="1200" cap="none" spc="0" normalizeH="0" baseline="0" noProof="0">
                <a:ln>
                  <a:noFill/>
                </a:ln>
                <a:solidFill>
                  <a:srgbClr val="6B2929"/>
                </a:solidFill>
                <a:effectLst/>
                <a:uLnTx/>
                <a:uFillTx/>
                <a:latin typeface="Segoe UI"/>
                <a:ea typeface="+mn-ea"/>
                <a:cs typeface="+mn-cs"/>
              </a:rPr>
            </a:br>
            <a:r>
              <a:rPr kumimoji="0" lang="en-US" sz="1100" b="1" i="0" u="none" strike="noStrike" kern="1200" cap="none" spc="0" normalizeH="0" baseline="0" noProof="0">
                <a:ln>
                  <a:noFill/>
                </a:ln>
                <a:solidFill>
                  <a:srgbClr val="6B2929"/>
                </a:solidFill>
                <a:effectLst/>
                <a:uLnTx/>
                <a:uFillTx/>
                <a:latin typeface="Segoe UI"/>
                <a:ea typeface="+mn-ea"/>
                <a:cs typeface="+mn-cs"/>
              </a:rPr>
              <a:t>Management</a:t>
            </a:r>
          </a:p>
        </p:txBody>
      </p:sp>
      <p:sp>
        <p:nvSpPr>
          <p:cNvPr id="142" name="TextBox 141">
            <a:extLst>
              <a:ext uri="{FF2B5EF4-FFF2-40B4-BE49-F238E27FC236}">
                <a16:creationId xmlns:a16="http://schemas.microsoft.com/office/drawing/2014/main" id="{AF7C11E3-205B-4C46-BDF6-120FADA71046}"/>
              </a:ext>
            </a:extLst>
          </p:cNvPr>
          <p:cNvSpPr txBox="1"/>
          <p:nvPr/>
        </p:nvSpPr>
        <p:spPr>
          <a:xfrm>
            <a:off x="10777846" y="4563714"/>
            <a:ext cx="649700" cy="27699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B2929"/>
                </a:solidFill>
                <a:effectLst/>
                <a:uLnTx/>
                <a:uFillTx/>
                <a:latin typeface="Segoe UI Semibold" panose="020B0702040204020203" pitchFamily="34" charset="0"/>
                <a:ea typeface="+mn-ea"/>
                <a:cs typeface="Segoe UI Semibold" panose="020B0702040204020203" pitchFamily="34" charset="0"/>
              </a:rPr>
              <a:t>Incident</a:t>
            </a:r>
            <a:br>
              <a:rPr kumimoji="0" lang="en-US" sz="1000" b="0" i="0" u="none" strike="noStrike" kern="1200" cap="none" spc="0" normalizeH="0" baseline="0" noProof="0">
                <a:ln>
                  <a:noFill/>
                </a:ln>
                <a:solidFill>
                  <a:srgbClr val="6B2929"/>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rgbClr val="6B2929"/>
                </a:solidFill>
                <a:effectLst/>
                <a:uLnTx/>
                <a:uFillTx/>
                <a:latin typeface="Segoe UI Semibold" panose="020B0702040204020203" pitchFamily="34" charset="0"/>
                <a:ea typeface="+mn-ea"/>
                <a:cs typeface="Segoe UI Semibold" panose="020B0702040204020203" pitchFamily="34" charset="0"/>
              </a:rPr>
              <a:t>Response</a:t>
            </a:r>
          </a:p>
        </p:txBody>
      </p:sp>
      <p:sp>
        <p:nvSpPr>
          <p:cNvPr id="143" name="TextBox 142">
            <a:extLst>
              <a:ext uri="{FF2B5EF4-FFF2-40B4-BE49-F238E27FC236}">
                <a16:creationId xmlns:a16="http://schemas.microsoft.com/office/drawing/2014/main" id="{7668D961-CEB1-467F-862A-B2E7164337DD}"/>
              </a:ext>
            </a:extLst>
          </p:cNvPr>
          <p:cNvSpPr txBox="1"/>
          <p:nvPr/>
        </p:nvSpPr>
        <p:spPr>
          <a:xfrm>
            <a:off x="10753440" y="5388590"/>
            <a:ext cx="678797" cy="27699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B2929"/>
                </a:solidFill>
                <a:effectLst/>
                <a:uLnTx/>
                <a:uFillTx/>
                <a:latin typeface="Segoe UI Semibold" panose="020B0702040204020203" pitchFamily="34" charset="0"/>
                <a:ea typeface="+mn-ea"/>
                <a:cs typeface="Segoe UI Semibold" panose="020B0702040204020203" pitchFamily="34" charset="0"/>
              </a:rPr>
              <a:t>Threat </a:t>
            </a:r>
            <a:br>
              <a:rPr kumimoji="0" lang="en-US" sz="1000" b="0" i="0" u="none" strike="noStrike" kern="1200" cap="none" spc="0" normalizeH="0" baseline="0" noProof="0">
                <a:ln>
                  <a:noFill/>
                </a:ln>
                <a:solidFill>
                  <a:srgbClr val="6B2929"/>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rgbClr val="6B2929"/>
                </a:solidFill>
                <a:effectLst/>
                <a:uLnTx/>
                <a:uFillTx/>
                <a:latin typeface="Segoe UI Semibold" panose="020B0702040204020203" pitchFamily="34" charset="0"/>
                <a:ea typeface="+mn-ea"/>
                <a:cs typeface="Segoe UI Semibold" panose="020B0702040204020203" pitchFamily="34" charset="0"/>
              </a:rPr>
              <a:t>Hunting</a:t>
            </a:r>
          </a:p>
        </p:txBody>
      </p:sp>
      <p:sp>
        <p:nvSpPr>
          <p:cNvPr id="144" name="Rectangle: Rounded Corners 143">
            <a:extLst>
              <a:ext uri="{FF2B5EF4-FFF2-40B4-BE49-F238E27FC236}">
                <a16:creationId xmlns:a16="http://schemas.microsoft.com/office/drawing/2014/main" id="{B6ADBB59-AA1B-4CDE-9BE6-B24458A02D17}"/>
              </a:ext>
            </a:extLst>
          </p:cNvPr>
          <p:cNvSpPr/>
          <p:nvPr/>
        </p:nvSpPr>
        <p:spPr bwMode="auto">
          <a:xfrm>
            <a:off x="10443004" y="1574867"/>
            <a:ext cx="1393604" cy="4403716"/>
          </a:xfrm>
          <a:prstGeom prst="roundRect">
            <a:avLst>
              <a:gd name="adj" fmla="val 6642"/>
            </a:avLst>
          </a:prstGeom>
          <a:noFill/>
          <a:ln w="25400" cap="rnd">
            <a:solidFill>
              <a:schemeClr val="accent1"/>
            </a:solidFill>
            <a:prstDash val="sysDot"/>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45" name="TextBox 144">
            <a:extLst>
              <a:ext uri="{FF2B5EF4-FFF2-40B4-BE49-F238E27FC236}">
                <a16:creationId xmlns:a16="http://schemas.microsoft.com/office/drawing/2014/main" id="{1E8937C3-3D3E-4239-B547-237EACE64643}"/>
              </a:ext>
            </a:extLst>
          </p:cNvPr>
          <p:cNvSpPr txBox="1"/>
          <p:nvPr/>
        </p:nvSpPr>
        <p:spPr>
          <a:xfrm rot="5400000">
            <a:off x="10197806" y="3669003"/>
            <a:ext cx="3291840" cy="215444"/>
          </a:xfrm>
          <a:prstGeom prst="rect">
            <a:avLst/>
          </a:prstGeom>
          <a:solidFill>
            <a:schemeClr val="bg1"/>
          </a:solid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3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Security Operations [Center] (SOC)</a:t>
            </a:r>
          </a:p>
        </p:txBody>
      </p:sp>
      <p:sp>
        <p:nvSpPr>
          <p:cNvPr id="146" name="TextBox 145">
            <a:extLst>
              <a:ext uri="{FF2B5EF4-FFF2-40B4-BE49-F238E27FC236}">
                <a16:creationId xmlns:a16="http://schemas.microsoft.com/office/drawing/2014/main" id="{792D3E59-A399-4806-821A-4409AB988B33}"/>
              </a:ext>
            </a:extLst>
          </p:cNvPr>
          <p:cNvSpPr txBox="1"/>
          <p:nvPr/>
        </p:nvSpPr>
        <p:spPr>
          <a:xfrm>
            <a:off x="10695995" y="3452497"/>
            <a:ext cx="795117"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3B2E58"/>
                    </a:gs>
                    <a:gs pos="0">
                      <a:srgbClr val="3B2E58"/>
                    </a:gs>
                  </a:gsLst>
                  <a:lin ang="0" scaled="1"/>
                </a:gradFill>
                <a:effectLst/>
                <a:uLnTx/>
                <a:uFillTx/>
                <a:latin typeface="Segoe UI Semibold" panose="020B0702040204020203" pitchFamily="34" charset="0"/>
                <a:ea typeface="+mn-ea"/>
                <a:cs typeface="Segoe UI Semibold" panose="020B0702040204020203" pitchFamily="34" charset="0"/>
              </a:rPr>
              <a:t>Practice Exercises</a:t>
            </a:r>
          </a:p>
        </p:txBody>
      </p:sp>
      <p:sp>
        <p:nvSpPr>
          <p:cNvPr id="148" name="TextBox 147">
            <a:extLst>
              <a:ext uri="{FF2B5EF4-FFF2-40B4-BE49-F238E27FC236}">
                <a16:creationId xmlns:a16="http://schemas.microsoft.com/office/drawing/2014/main" id="{96FB7E95-4BFE-4369-AFEB-A041B8E178BE}"/>
              </a:ext>
            </a:extLst>
          </p:cNvPr>
          <p:cNvSpPr txBox="1"/>
          <p:nvPr/>
        </p:nvSpPr>
        <p:spPr>
          <a:xfrm>
            <a:off x="10684213" y="1748378"/>
            <a:ext cx="818680"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3B2E58"/>
                    </a:gs>
                    <a:gs pos="0">
                      <a:srgbClr val="3B2E58"/>
                    </a:gs>
                  </a:gsLst>
                  <a:lin ang="0" scaled="1"/>
                </a:gradFill>
                <a:effectLst/>
                <a:uLnTx/>
                <a:uFillTx/>
                <a:latin typeface="Segoe UI Semibold" panose="020B0702040204020203" pitchFamily="34" charset="0"/>
                <a:ea typeface="+mn-ea"/>
                <a:cs typeface="Segoe UI Semibold" panose="020B0702040204020203" pitchFamily="34" charset="0"/>
              </a:rPr>
              <a:t>Risk </a:t>
            </a:r>
            <a:br>
              <a:rPr kumimoji="0" lang="en-US" sz="1000" b="0" i="0" u="none" strike="noStrike" kern="1200" cap="none" spc="0" normalizeH="0" baseline="0" noProof="0">
                <a:ln>
                  <a:noFill/>
                </a:ln>
                <a:gradFill>
                  <a:gsLst>
                    <a:gs pos="100000">
                      <a:srgbClr val="3B2E58"/>
                    </a:gs>
                    <a:gs pos="0">
                      <a:srgbClr val="3B2E58"/>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100000">
                      <a:srgbClr val="3B2E58"/>
                    </a:gs>
                    <a:gs pos="0">
                      <a:srgbClr val="3B2E58"/>
                    </a:gs>
                  </a:gsLst>
                  <a:lin ang="0" scaled="1"/>
                </a:gradFill>
                <a:effectLst/>
                <a:uLnTx/>
                <a:uFillTx/>
                <a:latin typeface="Segoe UI Semibold" panose="020B0702040204020203" pitchFamily="34" charset="0"/>
                <a:ea typeface="+mn-ea"/>
                <a:cs typeface="Segoe UI Semibold" panose="020B0702040204020203" pitchFamily="34" charset="0"/>
              </a:rPr>
              <a:t>Scenarios</a:t>
            </a:r>
          </a:p>
        </p:txBody>
      </p:sp>
      <p:sp>
        <p:nvSpPr>
          <p:cNvPr id="217" name="TextBox 216">
            <a:extLst>
              <a:ext uri="{FF2B5EF4-FFF2-40B4-BE49-F238E27FC236}">
                <a16:creationId xmlns:a16="http://schemas.microsoft.com/office/drawing/2014/main" id="{32A11F7D-B935-4EE9-9015-825A742465A9}"/>
              </a:ext>
            </a:extLst>
          </p:cNvPr>
          <p:cNvSpPr txBox="1"/>
          <p:nvPr/>
        </p:nvSpPr>
        <p:spPr>
          <a:xfrm>
            <a:off x="10665213" y="2635874"/>
            <a:ext cx="844900" cy="304699"/>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gradFill>
                  <a:gsLst>
                    <a:gs pos="100000">
                      <a:schemeClr val="accent1"/>
                    </a:gs>
                    <a:gs pos="16000">
                      <a:schemeClr val="accent1"/>
                    </a:gs>
                  </a:gsLst>
                  <a:lin ang="0" scaled="1"/>
                </a:gradFill>
                <a:effectLst/>
                <a:uLnTx/>
                <a:uFillTx/>
                <a:latin typeface="Segoe UI"/>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a:ln>
                  <a:noFill/>
                </a:ln>
                <a:solidFill>
                  <a:srgbClr val="3B2E58"/>
                </a:solidFill>
                <a:effectLst/>
                <a:uLnTx/>
                <a:uFillTx/>
                <a:latin typeface="Segoe UI"/>
                <a:ea typeface="+mn-ea"/>
                <a:cs typeface="+mn-cs"/>
              </a:rPr>
              <a:t>Incident </a:t>
            </a:r>
            <a:br>
              <a:rPr kumimoji="0" lang="en-US" sz="1100" b="1" i="0" u="none" strike="noStrike" kern="1200" cap="none" spc="0" normalizeH="0" baseline="0" noProof="0">
                <a:ln>
                  <a:noFill/>
                </a:ln>
                <a:solidFill>
                  <a:srgbClr val="3B2E58"/>
                </a:solidFill>
                <a:effectLst/>
                <a:uLnTx/>
                <a:uFillTx/>
                <a:latin typeface="Segoe UI"/>
                <a:ea typeface="+mn-ea"/>
                <a:cs typeface="+mn-cs"/>
              </a:rPr>
            </a:br>
            <a:r>
              <a:rPr kumimoji="0" lang="en-US" sz="1100" b="1" i="0" u="none" strike="noStrike" kern="1200" cap="none" spc="0" normalizeH="0" baseline="0" noProof="0">
                <a:ln>
                  <a:noFill/>
                </a:ln>
                <a:solidFill>
                  <a:srgbClr val="3B2E58"/>
                </a:solidFill>
                <a:effectLst/>
                <a:uLnTx/>
                <a:uFillTx/>
                <a:latin typeface="Segoe UI"/>
                <a:ea typeface="+mn-ea"/>
                <a:cs typeface="+mn-cs"/>
              </a:rPr>
              <a:t>Preparation</a:t>
            </a:r>
          </a:p>
        </p:txBody>
      </p:sp>
      <p:sp>
        <p:nvSpPr>
          <p:cNvPr id="149" name="Rectangle: Rounded Corners 148">
            <a:extLst>
              <a:ext uri="{FF2B5EF4-FFF2-40B4-BE49-F238E27FC236}">
                <a16:creationId xmlns:a16="http://schemas.microsoft.com/office/drawing/2014/main" id="{DB96B396-B263-4BBA-9EB8-A41DA934AA6D}"/>
              </a:ext>
            </a:extLst>
          </p:cNvPr>
          <p:cNvSpPr/>
          <p:nvPr/>
        </p:nvSpPr>
        <p:spPr bwMode="auto">
          <a:xfrm flipH="1">
            <a:off x="536513" y="4044028"/>
            <a:ext cx="1276505" cy="1600200"/>
          </a:xfrm>
          <a:prstGeom prst="roundRect">
            <a:avLst>
              <a:gd name="adj" fmla="val 3882"/>
            </a:avLst>
          </a:prstGeom>
          <a:noFill/>
          <a:ln w="28575">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50" name="Rectangle: Rounded Corners 149">
            <a:extLst>
              <a:ext uri="{FF2B5EF4-FFF2-40B4-BE49-F238E27FC236}">
                <a16:creationId xmlns:a16="http://schemas.microsoft.com/office/drawing/2014/main" id="{8C391DB6-0C05-483B-9314-47CD535E6136}"/>
              </a:ext>
            </a:extLst>
          </p:cNvPr>
          <p:cNvSpPr/>
          <p:nvPr/>
        </p:nvSpPr>
        <p:spPr bwMode="auto">
          <a:xfrm>
            <a:off x="1889464" y="4051175"/>
            <a:ext cx="1405605" cy="1600200"/>
          </a:xfrm>
          <a:prstGeom prst="roundRect">
            <a:avLst>
              <a:gd name="adj" fmla="val 2882"/>
            </a:avLst>
          </a:prstGeom>
          <a:noFill/>
          <a:ln w="28575">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51" name="TextBox 150">
            <a:extLst>
              <a:ext uri="{FF2B5EF4-FFF2-40B4-BE49-F238E27FC236}">
                <a16:creationId xmlns:a16="http://schemas.microsoft.com/office/drawing/2014/main" id="{07515DB0-BFC1-4A61-9804-82AFE4923217}"/>
              </a:ext>
            </a:extLst>
          </p:cNvPr>
          <p:cNvSpPr txBox="1"/>
          <p:nvPr/>
        </p:nvSpPr>
        <p:spPr>
          <a:xfrm>
            <a:off x="2111363" y="5096910"/>
            <a:ext cx="1106072"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t>Technical Policy Authoring</a:t>
            </a:r>
          </a:p>
        </p:txBody>
      </p:sp>
      <p:sp>
        <p:nvSpPr>
          <p:cNvPr id="152" name="TextBox 151">
            <a:extLst>
              <a:ext uri="{FF2B5EF4-FFF2-40B4-BE49-F238E27FC236}">
                <a16:creationId xmlns:a16="http://schemas.microsoft.com/office/drawing/2014/main" id="{9DAB0CBC-5DA3-40A7-B367-97D174274354}"/>
              </a:ext>
            </a:extLst>
          </p:cNvPr>
          <p:cNvSpPr txBox="1"/>
          <p:nvPr/>
        </p:nvSpPr>
        <p:spPr>
          <a:xfrm>
            <a:off x="707638" y="4715291"/>
            <a:ext cx="884216" cy="276999"/>
          </a:xfrm>
          <a:prstGeom prst="rect">
            <a:avLst/>
          </a:prstGeom>
          <a:noFill/>
        </p:spPr>
        <p:txBody>
          <a:bodyPr wrap="square" lIns="4572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t>Compliance </a:t>
            </a:r>
            <a:b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t>Reporting</a:t>
            </a:r>
          </a:p>
        </p:txBody>
      </p:sp>
      <p:sp>
        <p:nvSpPr>
          <p:cNvPr id="153" name="TextBox 152">
            <a:extLst>
              <a:ext uri="{FF2B5EF4-FFF2-40B4-BE49-F238E27FC236}">
                <a16:creationId xmlns:a16="http://schemas.microsoft.com/office/drawing/2014/main" id="{C3E4C9EA-9C98-4EE3-8452-8FD901FEB35E}"/>
              </a:ext>
            </a:extLst>
          </p:cNvPr>
          <p:cNvSpPr txBox="1"/>
          <p:nvPr/>
        </p:nvSpPr>
        <p:spPr>
          <a:xfrm>
            <a:off x="2121444" y="4715291"/>
            <a:ext cx="1106072"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t>Architecture &amp; </a:t>
            </a:r>
            <a:b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t>Risk Assessments</a:t>
            </a:r>
          </a:p>
        </p:txBody>
      </p:sp>
      <p:sp>
        <p:nvSpPr>
          <p:cNvPr id="154" name="TextBox 153">
            <a:extLst>
              <a:ext uri="{FF2B5EF4-FFF2-40B4-BE49-F238E27FC236}">
                <a16:creationId xmlns:a16="http://schemas.microsoft.com/office/drawing/2014/main" id="{2C247C08-839D-4B5B-91C9-A0000B9CC61A}"/>
              </a:ext>
            </a:extLst>
          </p:cNvPr>
          <p:cNvSpPr txBox="1"/>
          <p:nvPr/>
        </p:nvSpPr>
        <p:spPr>
          <a:xfrm>
            <a:off x="707638" y="5096910"/>
            <a:ext cx="1051570" cy="276999"/>
          </a:xfrm>
          <a:prstGeom prst="rect">
            <a:avLst/>
          </a:prstGeom>
          <a:noFill/>
        </p:spPr>
        <p:txBody>
          <a:bodyPr wrap="square" lIns="4572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t>Technical Policy </a:t>
            </a:r>
            <a:b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t>Monitoring</a:t>
            </a:r>
          </a:p>
        </p:txBody>
      </p:sp>
      <p:sp>
        <p:nvSpPr>
          <p:cNvPr id="155" name="TextBox 154">
            <a:extLst>
              <a:ext uri="{FF2B5EF4-FFF2-40B4-BE49-F238E27FC236}">
                <a16:creationId xmlns:a16="http://schemas.microsoft.com/office/drawing/2014/main" id="{7A59339A-730E-47FD-86F5-C37E062147CD}"/>
              </a:ext>
            </a:extLst>
          </p:cNvPr>
          <p:cNvSpPr txBox="1"/>
          <p:nvPr/>
        </p:nvSpPr>
        <p:spPr>
          <a:xfrm>
            <a:off x="707638" y="4199253"/>
            <a:ext cx="1069766" cy="415498"/>
          </a:xfrm>
          <a:prstGeom prst="rect">
            <a:avLst/>
          </a:prstGeom>
          <a:noFill/>
        </p:spPr>
        <p:txBody>
          <a:bodyPr wrap="square" lIns="4572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t>Privacy &amp; Compliance Requirements</a:t>
            </a:r>
          </a:p>
        </p:txBody>
      </p:sp>
      <p:cxnSp>
        <p:nvCxnSpPr>
          <p:cNvPr id="156" name="Straight Arrow Connector 155">
            <a:extLst>
              <a:ext uri="{FF2B5EF4-FFF2-40B4-BE49-F238E27FC236}">
                <a16:creationId xmlns:a16="http://schemas.microsoft.com/office/drawing/2014/main" id="{56FAD8B1-745A-4D8B-BCBC-99F03FC9A5F2}"/>
              </a:ext>
            </a:extLst>
          </p:cNvPr>
          <p:cNvCxnSpPr>
            <a:cxnSpLocks/>
          </p:cNvCxnSpPr>
          <p:nvPr/>
        </p:nvCxnSpPr>
        <p:spPr>
          <a:xfrm flipH="1" flipV="1">
            <a:off x="1594703" y="4854042"/>
            <a:ext cx="487397" cy="677"/>
          </a:xfrm>
          <a:prstGeom prst="straightConnector1">
            <a:avLst/>
          </a:prstGeom>
          <a:noFill/>
          <a:ln w="19050" cap="flat" cmpd="sng" algn="ctr">
            <a:solidFill>
              <a:schemeClr val="tx1"/>
            </a:solidFill>
            <a:prstDash val="solid"/>
            <a:headEnd type="arrow" w="lg" len="lg"/>
            <a:tailEnd type="arrow" w="lg" len="lg"/>
          </a:ln>
          <a:effectLst/>
        </p:spPr>
      </p:cxnSp>
      <p:sp>
        <p:nvSpPr>
          <p:cNvPr id="157" name="TextBox 156">
            <a:extLst>
              <a:ext uri="{FF2B5EF4-FFF2-40B4-BE49-F238E27FC236}">
                <a16:creationId xmlns:a16="http://schemas.microsoft.com/office/drawing/2014/main" id="{B2E75AE5-5138-41F1-AF95-3D38F4128E5E}"/>
              </a:ext>
            </a:extLst>
          </p:cNvPr>
          <p:cNvSpPr txBox="1"/>
          <p:nvPr/>
        </p:nvSpPr>
        <p:spPr>
          <a:xfrm>
            <a:off x="645042" y="5466851"/>
            <a:ext cx="1077634" cy="338554"/>
          </a:xfrm>
          <a:prstGeom prst="rect">
            <a:avLst/>
          </a:prstGeom>
          <a:solidFill>
            <a:schemeClr val="bg1">
              <a:alpha val="95000"/>
            </a:schemeClr>
          </a:solidFill>
        </p:spPr>
        <p:txBody>
          <a:bodyPr wrap="square" lIns="91440" tIns="0" rIns="9144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Compliance</a:t>
            </a:r>
            <a:b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br>
            <a: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Management</a:t>
            </a:r>
          </a:p>
        </p:txBody>
      </p:sp>
      <p:sp>
        <p:nvSpPr>
          <p:cNvPr id="158" name="TextBox 157">
            <a:extLst>
              <a:ext uri="{FF2B5EF4-FFF2-40B4-BE49-F238E27FC236}">
                <a16:creationId xmlns:a16="http://schemas.microsoft.com/office/drawing/2014/main" id="{2BB76996-0E69-40FB-B541-BF5EB6926B66}"/>
              </a:ext>
            </a:extLst>
          </p:cNvPr>
          <p:cNvSpPr txBox="1"/>
          <p:nvPr/>
        </p:nvSpPr>
        <p:spPr>
          <a:xfrm>
            <a:off x="2114053" y="4282119"/>
            <a:ext cx="1004727"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t>Requirements </a:t>
            </a:r>
            <a:r>
              <a:rPr kumimoji="0" lang="en-US" sz="1000" b="0" i="0" u="none" strike="noStrike" kern="1200" cap="none" spc="0" normalizeH="0" baseline="0" noProof="0">
                <a:ln>
                  <a:noFill/>
                </a:ln>
                <a:gradFill>
                  <a:gsLst>
                    <a:gs pos="100000">
                      <a:srgbClr val="565656"/>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t>Translation</a:t>
            </a:r>
          </a:p>
        </p:txBody>
      </p:sp>
      <p:sp>
        <p:nvSpPr>
          <p:cNvPr id="159" name="TextBox 158">
            <a:extLst>
              <a:ext uri="{FF2B5EF4-FFF2-40B4-BE49-F238E27FC236}">
                <a16:creationId xmlns:a16="http://schemas.microsoft.com/office/drawing/2014/main" id="{456173F5-FB92-418F-89AE-10C4817FF136}"/>
              </a:ext>
            </a:extLst>
          </p:cNvPr>
          <p:cNvSpPr txBox="1"/>
          <p:nvPr/>
        </p:nvSpPr>
        <p:spPr>
          <a:xfrm>
            <a:off x="729034" y="3516191"/>
            <a:ext cx="217790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Technical Risk Management</a:t>
            </a:r>
          </a:p>
        </p:txBody>
      </p:sp>
      <p:cxnSp>
        <p:nvCxnSpPr>
          <p:cNvPr id="160" name="Connector: Elbow 159">
            <a:extLst>
              <a:ext uri="{FF2B5EF4-FFF2-40B4-BE49-F238E27FC236}">
                <a16:creationId xmlns:a16="http://schemas.microsoft.com/office/drawing/2014/main" id="{2C9A26FD-0E5A-46C7-AFD2-0321295E1B29}"/>
              </a:ext>
            </a:extLst>
          </p:cNvPr>
          <p:cNvCxnSpPr>
            <a:cxnSpLocks/>
            <a:stCxn id="152" idx="1"/>
            <a:endCxn id="162" idx="4"/>
          </p:cNvCxnSpPr>
          <p:nvPr/>
        </p:nvCxnSpPr>
        <p:spPr>
          <a:xfrm rot="10800000">
            <a:off x="401320" y="3799099"/>
            <a:ext cx="306318" cy="1054693"/>
          </a:xfrm>
          <a:prstGeom prst="bentConnector2">
            <a:avLst/>
          </a:prstGeom>
          <a:noFill/>
          <a:ln w="50800" cap="flat" cmpd="sng" algn="ctr">
            <a:solidFill>
              <a:schemeClr val="accent1"/>
            </a:solidFill>
            <a:prstDash val="solid"/>
            <a:headEnd type="none"/>
            <a:tailEnd type="none" w="med" len="med"/>
          </a:ln>
          <a:effectLst/>
        </p:spPr>
      </p:cxnSp>
      <p:sp>
        <p:nvSpPr>
          <p:cNvPr id="165" name="TextBox 164">
            <a:extLst>
              <a:ext uri="{FF2B5EF4-FFF2-40B4-BE49-F238E27FC236}">
                <a16:creationId xmlns:a16="http://schemas.microsoft.com/office/drawing/2014/main" id="{854AD1F5-9DA8-44B3-A7BF-48C1E6278F53}"/>
              </a:ext>
            </a:extLst>
          </p:cNvPr>
          <p:cNvSpPr txBox="1"/>
          <p:nvPr/>
        </p:nvSpPr>
        <p:spPr>
          <a:xfrm>
            <a:off x="2065611" y="5466851"/>
            <a:ext cx="1053310" cy="338554"/>
          </a:xfrm>
          <a:prstGeom prst="rect">
            <a:avLst/>
          </a:prstGeom>
          <a:solidFill>
            <a:schemeClr val="bg1">
              <a:alpha val="95000"/>
            </a:schemeClr>
          </a:solidFill>
        </p:spPr>
        <p:txBody>
          <a:bodyPr wrap="square" lIns="91440" tIns="0" rIns="9144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3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Security </a:t>
            </a:r>
            <a:b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br>
            <a: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Architecture</a:t>
            </a:r>
          </a:p>
        </p:txBody>
      </p:sp>
      <p:sp>
        <p:nvSpPr>
          <p:cNvPr id="169" name="Rectangle 168">
            <a:extLst>
              <a:ext uri="{FF2B5EF4-FFF2-40B4-BE49-F238E27FC236}">
                <a16:creationId xmlns:a16="http://schemas.microsoft.com/office/drawing/2014/main" id="{B62562BE-0DC1-4DD4-9C9E-67FB2E6A700B}"/>
              </a:ext>
            </a:extLst>
          </p:cNvPr>
          <p:cNvSpPr/>
          <p:nvPr/>
        </p:nvSpPr>
        <p:spPr bwMode="auto">
          <a:xfrm>
            <a:off x="2968656" y="5809994"/>
            <a:ext cx="233187" cy="183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0" name="Straight Arrow Connector 169">
            <a:extLst>
              <a:ext uri="{FF2B5EF4-FFF2-40B4-BE49-F238E27FC236}">
                <a16:creationId xmlns:a16="http://schemas.microsoft.com/office/drawing/2014/main" id="{0CBEB563-F0CF-4AD3-BD11-ACA2209D30E9}"/>
              </a:ext>
            </a:extLst>
          </p:cNvPr>
          <p:cNvCxnSpPr>
            <a:cxnSpLocks/>
          </p:cNvCxnSpPr>
          <p:nvPr/>
        </p:nvCxnSpPr>
        <p:spPr>
          <a:xfrm flipH="1">
            <a:off x="3309441" y="5496612"/>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171" name="Straight Arrow Connector 170">
            <a:extLst>
              <a:ext uri="{FF2B5EF4-FFF2-40B4-BE49-F238E27FC236}">
                <a16:creationId xmlns:a16="http://schemas.microsoft.com/office/drawing/2014/main" id="{A09CEE81-9DC8-4832-9F19-BB23F8B49F51}"/>
              </a:ext>
            </a:extLst>
          </p:cNvPr>
          <p:cNvCxnSpPr>
            <a:cxnSpLocks/>
          </p:cNvCxnSpPr>
          <p:nvPr/>
        </p:nvCxnSpPr>
        <p:spPr>
          <a:xfrm flipH="1">
            <a:off x="3309441" y="4932334"/>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172" name="Straight Arrow Connector 171">
            <a:extLst>
              <a:ext uri="{FF2B5EF4-FFF2-40B4-BE49-F238E27FC236}">
                <a16:creationId xmlns:a16="http://schemas.microsoft.com/office/drawing/2014/main" id="{CBE01B58-71CA-42EB-9F4C-C6405F9205C2}"/>
              </a:ext>
            </a:extLst>
          </p:cNvPr>
          <p:cNvCxnSpPr>
            <a:cxnSpLocks/>
          </p:cNvCxnSpPr>
          <p:nvPr/>
        </p:nvCxnSpPr>
        <p:spPr>
          <a:xfrm flipH="1">
            <a:off x="3309441" y="4371196"/>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173" name="Straight Arrow Connector 172">
            <a:extLst>
              <a:ext uri="{FF2B5EF4-FFF2-40B4-BE49-F238E27FC236}">
                <a16:creationId xmlns:a16="http://schemas.microsoft.com/office/drawing/2014/main" id="{2FB42524-C392-4673-A6C6-3BAD4F2BEF3D}"/>
              </a:ext>
            </a:extLst>
          </p:cNvPr>
          <p:cNvCxnSpPr>
            <a:cxnSpLocks/>
          </p:cNvCxnSpPr>
          <p:nvPr/>
        </p:nvCxnSpPr>
        <p:spPr>
          <a:xfrm flipH="1">
            <a:off x="3295070" y="3902992"/>
            <a:ext cx="382362" cy="138782"/>
          </a:xfrm>
          <a:prstGeom prst="straightConnector1">
            <a:avLst/>
          </a:prstGeom>
          <a:noFill/>
          <a:ln w="25400" cap="flat" cmpd="sng" algn="ctr">
            <a:solidFill>
              <a:srgbClr val="0078D4"/>
            </a:solidFill>
            <a:prstDash val="solid"/>
            <a:headEnd type="arrow" w="lg" len="med"/>
            <a:tailEnd type="arrow" w="lg" len="med"/>
          </a:ln>
          <a:effectLst/>
        </p:spPr>
      </p:cxnSp>
      <p:cxnSp>
        <p:nvCxnSpPr>
          <p:cNvPr id="174" name="Straight Arrow Connector 173">
            <a:extLst>
              <a:ext uri="{FF2B5EF4-FFF2-40B4-BE49-F238E27FC236}">
                <a16:creationId xmlns:a16="http://schemas.microsoft.com/office/drawing/2014/main" id="{4E2E330F-BF90-4A4E-A8FF-2759F4FC68DC}"/>
              </a:ext>
            </a:extLst>
          </p:cNvPr>
          <p:cNvCxnSpPr>
            <a:cxnSpLocks/>
          </p:cNvCxnSpPr>
          <p:nvPr/>
        </p:nvCxnSpPr>
        <p:spPr>
          <a:xfrm flipH="1" flipV="1">
            <a:off x="3282950" y="5673812"/>
            <a:ext cx="394483" cy="240534"/>
          </a:xfrm>
          <a:prstGeom prst="straightConnector1">
            <a:avLst/>
          </a:prstGeom>
          <a:noFill/>
          <a:ln w="25400" cap="flat" cmpd="sng" algn="ctr">
            <a:solidFill>
              <a:srgbClr val="0078D4"/>
            </a:solidFill>
            <a:prstDash val="solid"/>
            <a:headEnd type="arrow" w="lg" len="med"/>
            <a:tailEnd type="arrow" w="lg" len="med"/>
          </a:ln>
          <a:effectLst/>
        </p:spPr>
      </p:cxnSp>
      <p:grpSp>
        <p:nvGrpSpPr>
          <p:cNvPr id="51" name="Group 50">
            <a:extLst>
              <a:ext uri="{FF2B5EF4-FFF2-40B4-BE49-F238E27FC236}">
                <a16:creationId xmlns:a16="http://schemas.microsoft.com/office/drawing/2014/main" id="{D6F39C08-0191-49A7-A039-9295764D07E4}"/>
              </a:ext>
            </a:extLst>
          </p:cNvPr>
          <p:cNvGrpSpPr/>
          <p:nvPr/>
        </p:nvGrpSpPr>
        <p:grpSpPr>
          <a:xfrm>
            <a:off x="218440" y="3433338"/>
            <a:ext cx="365760" cy="365760"/>
            <a:chOff x="218440" y="3433338"/>
            <a:chExt cx="365760" cy="365760"/>
          </a:xfrm>
        </p:grpSpPr>
        <p:sp>
          <p:nvSpPr>
            <p:cNvPr id="162" name="Oval 161">
              <a:extLst>
                <a:ext uri="{FF2B5EF4-FFF2-40B4-BE49-F238E27FC236}">
                  <a16:creationId xmlns:a16="http://schemas.microsoft.com/office/drawing/2014/main" id="{B8C07107-1277-48BA-9131-B470F93F3BB0}"/>
                </a:ext>
              </a:extLst>
            </p:cNvPr>
            <p:cNvSpPr/>
            <p:nvPr/>
          </p:nvSpPr>
          <p:spPr bwMode="auto">
            <a:xfrm>
              <a:off x="218440" y="3433338"/>
              <a:ext cx="365760" cy="365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5" name="working parts" descr="working parts">
              <a:extLst>
                <a:ext uri="{FF2B5EF4-FFF2-40B4-BE49-F238E27FC236}">
                  <a16:creationId xmlns:a16="http://schemas.microsoft.com/office/drawing/2014/main" id="{A0FF9819-28DE-4109-8BD6-636CA392BF9C}"/>
                </a:ext>
              </a:extLst>
            </p:cNvPr>
            <p:cNvGrpSpPr/>
            <p:nvPr/>
          </p:nvGrpSpPr>
          <p:grpSpPr>
            <a:xfrm>
              <a:off x="285959" y="3500857"/>
              <a:ext cx="230723" cy="230723"/>
              <a:chOff x="1603479" y="5717998"/>
              <a:chExt cx="492116" cy="492116"/>
            </a:xfrm>
            <a:solidFill>
              <a:srgbClr val="FFFFFF"/>
            </a:solidFill>
          </p:grpSpPr>
          <p:sp>
            <p:nvSpPr>
              <p:cNvPr id="176" name="Freeform: Shape 175">
                <a:extLst>
                  <a:ext uri="{FF2B5EF4-FFF2-40B4-BE49-F238E27FC236}">
                    <a16:creationId xmlns:a16="http://schemas.microsoft.com/office/drawing/2014/main" id="{6CA9D809-4F5C-4A95-A039-13156B94BF3C}"/>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F1D0A270-C032-414E-9B7D-637747C55CC2}"/>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216" name="Straight Arrow Connector 215">
            <a:extLst>
              <a:ext uri="{FF2B5EF4-FFF2-40B4-BE49-F238E27FC236}">
                <a16:creationId xmlns:a16="http://schemas.microsoft.com/office/drawing/2014/main" id="{38C368AA-276C-442F-9927-CE497E54004D}"/>
              </a:ext>
            </a:extLst>
          </p:cNvPr>
          <p:cNvCxnSpPr>
            <a:cxnSpLocks/>
            <a:stCxn id="56" idx="2"/>
          </p:cNvCxnSpPr>
          <p:nvPr/>
        </p:nvCxnSpPr>
        <p:spPr>
          <a:xfrm flipH="1">
            <a:off x="5559446" y="1886991"/>
            <a:ext cx="0" cy="410222"/>
          </a:xfrm>
          <a:prstGeom prst="straightConnector1">
            <a:avLst/>
          </a:prstGeom>
          <a:noFill/>
          <a:ln w="31750" cap="flat" cmpd="sng" algn="ctr">
            <a:solidFill>
              <a:schemeClr val="accent1">
                <a:lumMod val="75000"/>
              </a:schemeClr>
            </a:solidFill>
            <a:prstDash val="solid"/>
            <a:headEnd type="none" w="med" len="sm"/>
            <a:tailEnd type="arrow" w="med" len="sm"/>
          </a:ln>
          <a:effectLst/>
        </p:spPr>
      </p:cxnSp>
      <p:cxnSp>
        <p:nvCxnSpPr>
          <p:cNvPr id="266" name="Straight Arrow Connector 145">
            <a:extLst>
              <a:ext uri="{FF2B5EF4-FFF2-40B4-BE49-F238E27FC236}">
                <a16:creationId xmlns:a16="http://schemas.microsoft.com/office/drawing/2014/main" id="{FA16F149-EF77-4C9F-9ADB-22089B275EDC}"/>
              </a:ext>
            </a:extLst>
          </p:cNvPr>
          <p:cNvCxnSpPr>
            <a:cxnSpLocks/>
          </p:cNvCxnSpPr>
          <p:nvPr/>
        </p:nvCxnSpPr>
        <p:spPr>
          <a:xfrm rot="10800000" flipV="1">
            <a:off x="7925913" y="5237105"/>
            <a:ext cx="2670597" cy="910065"/>
          </a:xfrm>
          <a:prstGeom prst="bentConnector3">
            <a:avLst>
              <a:gd name="adj1" fmla="val 18480"/>
            </a:avLst>
          </a:prstGeom>
          <a:noFill/>
          <a:ln w="34925" cap="flat" cmpd="sng" algn="ctr">
            <a:solidFill>
              <a:schemeClr val="tx1"/>
            </a:solidFill>
            <a:prstDash val="solid"/>
            <a:headEnd type="arrow"/>
            <a:tailEnd type="arrow" w="med" len="med"/>
          </a:ln>
          <a:effectLst/>
        </p:spPr>
      </p:cxnSp>
      <p:cxnSp>
        <p:nvCxnSpPr>
          <p:cNvPr id="267" name="Straight Arrow Connector 270">
            <a:extLst>
              <a:ext uri="{FF2B5EF4-FFF2-40B4-BE49-F238E27FC236}">
                <a16:creationId xmlns:a16="http://schemas.microsoft.com/office/drawing/2014/main" id="{B5367D70-E409-4ED2-B329-ED169D9DB274}"/>
              </a:ext>
            </a:extLst>
          </p:cNvPr>
          <p:cNvCxnSpPr>
            <a:cxnSpLocks/>
          </p:cNvCxnSpPr>
          <p:nvPr/>
        </p:nvCxnSpPr>
        <p:spPr>
          <a:xfrm>
            <a:off x="9288556" y="4869917"/>
            <a:ext cx="1298448" cy="175316"/>
          </a:xfrm>
          <a:prstGeom prst="bentConnector3">
            <a:avLst>
              <a:gd name="adj1" fmla="val 50000"/>
            </a:avLst>
          </a:prstGeom>
          <a:noFill/>
          <a:ln w="34925" cap="flat" cmpd="sng" algn="ctr">
            <a:solidFill>
              <a:srgbClr val="D83B01"/>
            </a:solidFill>
            <a:prstDash val="solid"/>
            <a:headEnd type="arrow" w="med" len="med"/>
            <a:tailEnd type="arrow" w="med" len="med"/>
          </a:ln>
          <a:effectLst/>
        </p:spPr>
      </p:cxnSp>
      <p:cxnSp>
        <p:nvCxnSpPr>
          <p:cNvPr id="268" name="Connector: Elbow 267">
            <a:extLst>
              <a:ext uri="{FF2B5EF4-FFF2-40B4-BE49-F238E27FC236}">
                <a16:creationId xmlns:a16="http://schemas.microsoft.com/office/drawing/2014/main" id="{D1657AE2-D7A8-4D3E-9BA2-04376303C491}"/>
              </a:ext>
            </a:extLst>
          </p:cNvPr>
          <p:cNvCxnSpPr>
            <a:cxnSpLocks/>
          </p:cNvCxnSpPr>
          <p:nvPr/>
        </p:nvCxnSpPr>
        <p:spPr>
          <a:xfrm rot="5400000" flipH="1" flipV="1">
            <a:off x="5258391" y="1653625"/>
            <a:ext cx="1595130" cy="6927380"/>
          </a:xfrm>
          <a:prstGeom prst="bentConnector3">
            <a:avLst>
              <a:gd name="adj1" fmla="val -22542"/>
            </a:avLst>
          </a:prstGeom>
          <a:noFill/>
          <a:ln w="19050" cap="flat" cmpd="sng" algn="ctr">
            <a:solidFill>
              <a:srgbClr val="054B16"/>
            </a:solidFill>
            <a:prstDash val="sysDash"/>
            <a:headEnd type="arrow" w="lg" len="lg"/>
            <a:tailEnd type="arrow" w="lg" len="lg"/>
          </a:ln>
          <a:effectLst/>
        </p:spPr>
      </p:cxnSp>
      <p:cxnSp>
        <p:nvCxnSpPr>
          <p:cNvPr id="269" name="Straight Arrow Connector 178">
            <a:extLst>
              <a:ext uri="{FF2B5EF4-FFF2-40B4-BE49-F238E27FC236}">
                <a16:creationId xmlns:a16="http://schemas.microsoft.com/office/drawing/2014/main" id="{47A3C2AD-E86B-4180-8C44-D6404B98D021}"/>
              </a:ext>
            </a:extLst>
          </p:cNvPr>
          <p:cNvCxnSpPr>
            <a:cxnSpLocks/>
          </p:cNvCxnSpPr>
          <p:nvPr/>
        </p:nvCxnSpPr>
        <p:spPr>
          <a:xfrm flipV="1">
            <a:off x="9288556" y="5045233"/>
            <a:ext cx="1298448" cy="835684"/>
          </a:xfrm>
          <a:prstGeom prst="bentConnector3">
            <a:avLst>
              <a:gd name="adj1" fmla="val 50000"/>
            </a:avLst>
          </a:prstGeom>
          <a:noFill/>
          <a:ln w="34925" cap="flat" cmpd="sng" algn="ctr">
            <a:solidFill>
              <a:srgbClr val="D83B01"/>
            </a:solidFill>
            <a:prstDash val="solid"/>
            <a:headEnd type="arrow" w="med" len="med"/>
            <a:tailEnd type="arrow" w="med" len="med"/>
          </a:ln>
          <a:effectLst/>
        </p:spPr>
      </p:cxnSp>
      <p:grpSp>
        <p:nvGrpSpPr>
          <p:cNvPr id="64" name="Group 63">
            <a:extLst>
              <a:ext uri="{FF2B5EF4-FFF2-40B4-BE49-F238E27FC236}">
                <a16:creationId xmlns:a16="http://schemas.microsoft.com/office/drawing/2014/main" id="{619B96F3-3DA7-4A05-BED4-BC3CEBE069DF}"/>
              </a:ext>
            </a:extLst>
          </p:cNvPr>
          <p:cNvGrpSpPr/>
          <p:nvPr/>
        </p:nvGrpSpPr>
        <p:grpSpPr>
          <a:xfrm>
            <a:off x="5684159" y="2720118"/>
            <a:ext cx="2363526" cy="3194228"/>
            <a:chOff x="5684159" y="2720118"/>
            <a:chExt cx="2363526" cy="3194228"/>
          </a:xfrm>
        </p:grpSpPr>
        <p:cxnSp>
          <p:nvCxnSpPr>
            <p:cNvPr id="270" name="Straight Arrow Connector 35">
              <a:extLst>
                <a:ext uri="{FF2B5EF4-FFF2-40B4-BE49-F238E27FC236}">
                  <a16:creationId xmlns:a16="http://schemas.microsoft.com/office/drawing/2014/main" id="{D40FC8EA-5362-4FE4-88F9-6E5191204AEB}"/>
                </a:ext>
              </a:extLst>
            </p:cNvPr>
            <p:cNvCxnSpPr>
              <a:cxnSpLocks/>
            </p:cNvCxnSpPr>
            <p:nvPr/>
          </p:nvCxnSpPr>
          <p:spPr>
            <a:xfrm flipH="1" flipV="1">
              <a:off x="5684159" y="2720118"/>
              <a:ext cx="2359152" cy="1188720"/>
            </a:xfrm>
            <a:prstGeom prst="bentConnector3">
              <a:avLst>
                <a:gd name="adj1" fmla="val -4892"/>
              </a:avLst>
            </a:prstGeom>
            <a:noFill/>
            <a:ln w="19050" cap="flat" cmpd="sng" algn="ctr">
              <a:solidFill>
                <a:schemeClr val="accent1">
                  <a:lumMod val="75000"/>
                </a:schemeClr>
              </a:solidFill>
              <a:prstDash val="solid"/>
              <a:headEnd type="none"/>
              <a:tailEnd type="arrow" w="lg" len="lg"/>
            </a:ln>
            <a:effectLst/>
          </p:spPr>
        </p:cxnSp>
        <p:cxnSp>
          <p:nvCxnSpPr>
            <p:cNvPr id="271" name="Straight Arrow Connector 35">
              <a:extLst>
                <a:ext uri="{FF2B5EF4-FFF2-40B4-BE49-F238E27FC236}">
                  <a16:creationId xmlns:a16="http://schemas.microsoft.com/office/drawing/2014/main" id="{B8365047-6085-4399-B6C9-56FB441B8132}"/>
                </a:ext>
              </a:extLst>
            </p:cNvPr>
            <p:cNvCxnSpPr>
              <a:cxnSpLocks/>
            </p:cNvCxnSpPr>
            <p:nvPr/>
          </p:nvCxnSpPr>
          <p:spPr>
            <a:xfrm flipV="1">
              <a:off x="8034336" y="4384610"/>
              <a:ext cx="9144" cy="547723"/>
            </a:xfrm>
            <a:prstGeom prst="bentConnector3">
              <a:avLst>
                <a:gd name="adj1" fmla="val 1396774"/>
              </a:avLst>
            </a:prstGeom>
            <a:noFill/>
            <a:ln w="19050" cap="flat" cmpd="sng" algn="ctr">
              <a:solidFill>
                <a:schemeClr val="accent1">
                  <a:lumMod val="75000"/>
                </a:schemeClr>
              </a:solidFill>
              <a:prstDash val="solid"/>
              <a:headEnd type="none" w="med" len="med"/>
              <a:tailEnd type="none" w="med" len="med"/>
            </a:ln>
            <a:effectLst/>
          </p:spPr>
        </p:cxnSp>
        <p:cxnSp>
          <p:nvCxnSpPr>
            <p:cNvPr id="272" name="Straight Arrow Connector 35">
              <a:extLst>
                <a:ext uri="{FF2B5EF4-FFF2-40B4-BE49-F238E27FC236}">
                  <a16:creationId xmlns:a16="http://schemas.microsoft.com/office/drawing/2014/main" id="{CE702C14-21C6-46C3-876D-185020CBB772}"/>
                </a:ext>
              </a:extLst>
            </p:cNvPr>
            <p:cNvCxnSpPr>
              <a:cxnSpLocks/>
            </p:cNvCxnSpPr>
            <p:nvPr/>
          </p:nvCxnSpPr>
          <p:spPr>
            <a:xfrm flipV="1">
              <a:off x="8030780" y="4932334"/>
              <a:ext cx="12700" cy="564278"/>
            </a:xfrm>
            <a:prstGeom prst="bentConnector3">
              <a:avLst>
                <a:gd name="adj1" fmla="val 1045165"/>
              </a:avLst>
            </a:prstGeom>
            <a:noFill/>
            <a:ln w="19050" cap="flat" cmpd="sng" algn="ctr">
              <a:solidFill>
                <a:schemeClr val="accent1">
                  <a:lumMod val="75000"/>
                </a:schemeClr>
              </a:solidFill>
              <a:prstDash val="solid"/>
              <a:headEnd type="none" w="med" len="med"/>
              <a:tailEnd type="none" w="med" len="med"/>
            </a:ln>
            <a:effectLst/>
          </p:spPr>
        </p:cxnSp>
        <p:cxnSp>
          <p:nvCxnSpPr>
            <p:cNvPr id="273" name="Straight Arrow Connector 35">
              <a:extLst>
                <a:ext uri="{FF2B5EF4-FFF2-40B4-BE49-F238E27FC236}">
                  <a16:creationId xmlns:a16="http://schemas.microsoft.com/office/drawing/2014/main" id="{FAE0DC16-D249-4603-B00D-22FC4078302F}"/>
                </a:ext>
              </a:extLst>
            </p:cNvPr>
            <p:cNvCxnSpPr>
              <a:cxnSpLocks/>
            </p:cNvCxnSpPr>
            <p:nvPr/>
          </p:nvCxnSpPr>
          <p:spPr>
            <a:xfrm flipV="1">
              <a:off x="8030780" y="5496612"/>
              <a:ext cx="12700" cy="417734"/>
            </a:xfrm>
            <a:prstGeom prst="bentConnector3">
              <a:avLst>
                <a:gd name="adj1" fmla="val 1041843"/>
              </a:avLst>
            </a:prstGeom>
            <a:noFill/>
            <a:ln w="19050" cap="flat" cmpd="sng" algn="ctr">
              <a:solidFill>
                <a:schemeClr val="accent1">
                  <a:lumMod val="75000"/>
                </a:schemeClr>
              </a:solidFill>
              <a:prstDash val="solid"/>
              <a:headEnd type="none" w="med" len="med"/>
              <a:tailEnd type="none" w="med" len="med"/>
            </a:ln>
            <a:effectLst/>
          </p:spPr>
        </p:cxnSp>
        <p:cxnSp>
          <p:nvCxnSpPr>
            <p:cNvPr id="274" name="Straight Arrow Connector 35">
              <a:extLst>
                <a:ext uri="{FF2B5EF4-FFF2-40B4-BE49-F238E27FC236}">
                  <a16:creationId xmlns:a16="http://schemas.microsoft.com/office/drawing/2014/main" id="{9AA73657-CBD4-4EB6-B3BF-8C147EFBAF44}"/>
                </a:ext>
              </a:extLst>
            </p:cNvPr>
            <p:cNvCxnSpPr>
              <a:cxnSpLocks/>
              <a:stCxn id="237" idx="3"/>
              <a:endCxn id="232" idx="3"/>
            </p:cNvCxnSpPr>
            <p:nvPr/>
          </p:nvCxnSpPr>
          <p:spPr>
            <a:xfrm flipV="1">
              <a:off x="8034985" y="3902992"/>
              <a:ext cx="12700" cy="481619"/>
            </a:xfrm>
            <a:prstGeom prst="bentConnector3">
              <a:avLst>
                <a:gd name="adj1" fmla="val 1006087"/>
              </a:avLst>
            </a:prstGeom>
            <a:noFill/>
            <a:ln w="19050" cap="flat" cmpd="sng" algn="ctr">
              <a:solidFill>
                <a:schemeClr val="accent1">
                  <a:lumMod val="75000"/>
                </a:schemeClr>
              </a:solidFill>
              <a:prstDash val="solid"/>
              <a:headEnd type="none" w="med" len="med"/>
              <a:tailEnd type="none" w="med" len="med"/>
            </a:ln>
            <a:effectLst/>
          </p:spPr>
        </p:cxnSp>
      </p:grpSp>
      <p:grpSp>
        <p:nvGrpSpPr>
          <p:cNvPr id="203" name="Group 202">
            <a:extLst>
              <a:ext uri="{FF2B5EF4-FFF2-40B4-BE49-F238E27FC236}">
                <a16:creationId xmlns:a16="http://schemas.microsoft.com/office/drawing/2014/main" id="{50F8FF2F-AEFF-4B92-95F8-C1D51A472BAE}"/>
              </a:ext>
            </a:extLst>
          </p:cNvPr>
          <p:cNvGrpSpPr/>
          <p:nvPr/>
        </p:nvGrpSpPr>
        <p:grpSpPr>
          <a:xfrm>
            <a:off x="218440" y="2154467"/>
            <a:ext cx="365760" cy="365760"/>
            <a:chOff x="178293" y="2592398"/>
            <a:chExt cx="450382" cy="450380"/>
          </a:xfrm>
        </p:grpSpPr>
        <p:sp>
          <p:nvSpPr>
            <p:cNvPr id="205" name="Oval 204">
              <a:extLst>
                <a:ext uri="{FF2B5EF4-FFF2-40B4-BE49-F238E27FC236}">
                  <a16:creationId xmlns:a16="http://schemas.microsoft.com/office/drawing/2014/main" id="{5552D7FD-FEF9-4EE1-A037-ADEFB985D7CE}"/>
                </a:ext>
              </a:extLst>
            </p:cNvPr>
            <p:cNvSpPr/>
            <p:nvPr/>
          </p:nvSpPr>
          <p:spPr bwMode="auto">
            <a:xfrm>
              <a:off x="178293" y="2592398"/>
              <a:ext cx="450382" cy="45038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Shield_EA18" title="Icon of a shield">
              <a:extLst>
                <a:ext uri="{FF2B5EF4-FFF2-40B4-BE49-F238E27FC236}">
                  <a16:creationId xmlns:a16="http://schemas.microsoft.com/office/drawing/2014/main" id="{010BA698-BC5C-40D8-AD1A-6FD3AF9E3EFD}"/>
                </a:ext>
              </a:extLst>
            </p:cNvPr>
            <p:cNvSpPr>
              <a:spLocks noChangeAspect="1"/>
            </p:cNvSpPr>
            <p:nvPr/>
          </p:nvSpPr>
          <p:spPr bwMode="auto">
            <a:xfrm>
              <a:off x="290625" y="2691876"/>
              <a:ext cx="243222" cy="25895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FFFFFF"/>
            </a:solidFill>
            <a:ln w="2222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34000">
                      <a:srgbClr val="1A1A1A"/>
                    </a:gs>
                    <a:gs pos="67000">
                      <a:srgbClr val="1A1A1A"/>
                    </a:gs>
                  </a:gsLst>
                  <a:lin ang="0" scaled="1"/>
                </a:gra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5DCA408E-6FB5-4EBE-9A22-D2250E6DCE65}"/>
              </a:ext>
            </a:extLst>
          </p:cNvPr>
          <p:cNvGrpSpPr/>
          <p:nvPr/>
        </p:nvGrpSpPr>
        <p:grpSpPr>
          <a:xfrm>
            <a:off x="1174765" y="3274943"/>
            <a:ext cx="3535392" cy="776231"/>
            <a:chOff x="1174765" y="3274943"/>
            <a:chExt cx="3535392" cy="776231"/>
          </a:xfrm>
        </p:grpSpPr>
        <p:cxnSp>
          <p:nvCxnSpPr>
            <p:cNvPr id="167" name="Straight Arrow Connector 35">
              <a:extLst>
                <a:ext uri="{FF2B5EF4-FFF2-40B4-BE49-F238E27FC236}">
                  <a16:creationId xmlns:a16="http://schemas.microsoft.com/office/drawing/2014/main" id="{F6863A85-331D-4D0E-BA38-36A6EEFA97F4}"/>
                </a:ext>
              </a:extLst>
            </p:cNvPr>
            <p:cNvCxnSpPr>
              <a:cxnSpLocks/>
              <a:stCxn id="149" idx="0"/>
              <a:endCxn id="150" idx="0"/>
            </p:cNvCxnSpPr>
            <p:nvPr/>
          </p:nvCxnSpPr>
          <p:spPr>
            <a:xfrm rot="16200000" flipH="1">
              <a:off x="1879942" y="3338849"/>
              <a:ext cx="7148" cy="1417502"/>
            </a:xfrm>
            <a:prstGeom prst="bentConnector3">
              <a:avLst>
                <a:gd name="adj1" fmla="val -3198545"/>
              </a:avLst>
            </a:prstGeom>
            <a:noFill/>
            <a:ln w="28575" cap="flat" cmpd="sng" algn="ctr">
              <a:solidFill>
                <a:srgbClr val="005A9F"/>
              </a:solidFill>
              <a:prstDash val="solid"/>
              <a:headEnd type="arrow" w="lg" len="med"/>
              <a:tailEnd type="arrow" w="lg" len="med"/>
            </a:ln>
            <a:effectLst/>
          </p:spPr>
        </p:cxnSp>
        <p:cxnSp>
          <p:nvCxnSpPr>
            <p:cNvPr id="275" name="Straight Arrow Connector 35">
              <a:extLst>
                <a:ext uri="{FF2B5EF4-FFF2-40B4-BE49-F238E27FC236}">
                  <a16:creationId xmlns:a16="http://schemas.microsoft.com/office/drawing/2014/main" id="{7B523465-CAD0-424A-B2AF-7CCAF257E98C}"/>
                </a:ext>
              </a:extLst>
            </p:cNvPr>
            <p:cNvCxnSpPr>
              <a:cxnSpLocks/>
              <a:stCxn id="150" idx="0"/>
              <a:endCxn id="194" idx="2"/>
            </p:cNvCxnSpPr>
            <p:nvPr/>
          </p:nvCxnSpPr>
          <p:spPr>
            <a:xfrm rot="5400000" flipH="1" flipV="1">
              <a:off x="3612877" y="2726303"/>
              <a:ext cx="548640" cy="1645920"/>
            </a:xfrm>
            <a:prstGeom prst="bentConnector3">
              <a:avLst>
                <a:gd name="adj1" fmla="val 60930"/>
              </a:avLst>
            </a:prstGeom>
            <a:noFill/>
            <a:ln w="28575" cap="flat" cmpd="sng" algn="ctr">
              <a:solidFill>
                <a:srgbClr val="005A9F"/>
              </a:solidFill>
              <a:prstDash val="solid"/>
              <a:headEnd type="none" w="lg" len="med"/>
              <a:tailEnd type="arrow" w="lg" len="med"/>
            </a:ln>
            <a:effectLst/>
          </p:spPr>
        </p:cxnSp>
        <p:cxnSp>
          <p:nvCxnSpPr>
            <p:cNvPr id="59" name="Straight Connector 58">
              <a:extLst>
                <a:ext uri="{FF2B5EF4-FFF2-40B4-BE49-F238E27FC236}">
                  <a16:creationId xmlns:a16="http://schemas.microsoft.com/office/drawing/2014/main" id="{A3093DFB-9A55-4773-B0FC-6099D2FCE37D}"/>
                </a:ext>
              </a:extLst>
            </p:cNvPr>
            <p:cNvCxnSpPr>
              <a:cxnSpLocks/>
            </p:cNvCxnSpPr>
            <p:nvPr/>
          </p:nvCxnSpPr>
          <p:spPr>
            <a:xfrm>
              <a:off x="2578918" y="3816141"/>
              <a:ext cx="499311" cy="0"/>
            </a:xfrm>
            <a:prstGeom prst="line">
              <a:avLst/>
            </a:prstGeom>
            <a:noFill/>
            <a:ln w="28575" cap="flat" cmpd="sng" algn="ctr">
              <a:solidFill>
                <a:srgbClr val="005A9F"/>
              </a:solidFill>
              <a:prstDash val="solid"/>
              <a:headEnd type="none" w="lg" len="med"/>
              <a:tailEnd type="none" w="lg" len="med"/>
            </a:ln>
            <a:effectLst/>
          </p:spPr>
        </p:cxnSp>
      </p:grpSp>
      <p:cxnSp>
        <p:nvCxnSpPr>
          <p:cNvPr id="265" name="Straight Arrow Connector 264">
            <a:extLst>
              <a:ext uri="{FF2B5EF4-FFF2-40B4-BE49-F238E27FC236}">
                <a16:creationId xmlns:a16="http://schemas.microsoft.com/office/drawing/2014/main" id="{FF53053D-F5B1-416F-B646-ED47594BEC54}"/>
              </a:ext>
            </a:extLst>
          </p:cNvPr>
          <p:cNvCxnSpPr>
            <a:cxnSpLocks/>
          </p:cNvCxnSpPr>
          <p:nvPr/>
        </p:nvCxnSpPr>
        <p:spPr>
          <a:xfrm>
            <a:off x="7217519" y="4992290"/>
            <a:ext cx="438899" cy="0"/>
          </a:xfrm>
          <a:prstGeom prst="straightConnector1">
            <a:avLst/>
          </a:prstGeom>
          <a:noFill/>
          <a:ln w="19050" cap="flat" cmpd="sng" algn="ctr">
            <a:solidFill>
              <a:srgbClr val="0078D4"/>
            </a:solidFill>
            <a:prstDash val="solid"/>
            <a:headEnd type="arrow" w="med" len="med"/>
            <a:tailEnd type="arrow" w="med" len="med"/>
          </a:ln>
          <a:effectLst/>
        </p:spPr>
      </p:cxnSp>
    </p:spTree>
    <p:extLst>
      <p:ext uri="{BB962C8B-B14F-4D97-AF65-F5344CB8AC3E}">
        <p14:creationId xmlns:p14="http://schemas.microsoft.com/office/powerpoint/2010/main" val="4042922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wipe(up)">
                                      <p:cBhvr>
                                        <p:cTn id="7" dur="500"/>
                                        <p:tgtEl>
                                          <p:spTgt spid="2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7"/>
                                        </p:tgtEl>
                                        <p:attrNameLst>
                                          <p:attrName>style.visibility</p:attrName>
                                        </p:attrNameLst>
                                      </p:cBhvr>
                                      <p:to>
                                        <p:strVal val="visible"/>
                                      </p:to>
                                    </p:set>
                                    <p:animEffect transition="in" filter="fade">
                                      <p:cBhvr>
                                        <p:cTn id="11" dur="500"/>
                                        <p:tgtEl>
                                          <p:spTgt spid="19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94"/>
                                        </p:tgtEl>
                                        <p:attrNameLst>
                                          <p:attrName>style.visibility</p:attrName>
                                        </p:attrNameLst>
                                      </p:cBhvr>
                                      <p:to>
                                        <p:strVal val="visible"/>
                                      </p:to>
                                    </p:set>
                                    <p:animEffect transition="in" filter="fade">
                                      <p:cBhvr>
                                        <p:cTn id="14" dur="500"/>
                                        <p:tgtEl>
                                          <p:spTgt spid="194"/>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20"/>
                                        </p:tgtEl>
                                        <p:attrNameLst>
                                          <p:attrName>style.visibility</p:attrName>
                                        </p:attrNameLst>
                                      </p:cBhvr>
                                      <p:to>
                                        <p:strVal val="visible"/>
                                      </p:to>
                                    </p:set>
                                    <p:animEffect transition="in" filter="fade">
                                      <p:cBhvr>
                                        <p:cTn id="17" dur="500"/>
                                        <p:tgtEl>
                                          <p:spTgt spid="220"/>
                                        </p:tgtEl>
                                      </p:cBhvr>
                                    </p:animEffect>
                                  </p:childTnLst>
                                </p:cTn>
                              </p:par>
                              <p:par>
                                <p:cTn id="18" presetID="10" presetClass="entr" presetSubtype="0" fill="hold" nodeType="withEffect">
                                  <p:stCondLst>
                                    <p:cond delay="250"/>
                                  </p:stCondLst>
                                  <p:childTnLst>
                                    <p:set>
                                      <p:cBhvr>
                                        <p:cTn id="19" dur="1" fill="hold">
                                          <p:stCondLst>
                                            <p:cond delay="0"/>
                                          </p:stCondLst>
                                        </p:cTn>
                                        <p:tgtEl>
                                          <p:spTgt spid="221"/>
                                        </p:tgtEl>
                                        <p:attrNameLst>
                                          <p:attrName>style.visibility</p:attrName>
                                        </p:attrNameLst>
                                      </p:cBhvr>
                                      <p:to>
                                        <p:strVal val="visible"/>
                                      </p:to>
                                    </p:set>
                                    <p:animEffect transition="in" filter="fade">
                                      <p:cBhvr>
                                        <p:cTn id="20" dur="500"/>
                                        <p:tgtEl>
                                          <p:spTgt spid="221"/>
                                        </p:tgtEl>
                                      </p:cBhvr>
                                    </p:animEffect>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212"/>
                                        </p:tgtEl>
                                        <p:attrNameLst>
                                          <p:attrName>style.visibility</p:attrName>
                                        </p:attrNameLst>
                                      </p:cBhvr>
                                      <p:to>
                                        <p:strVal val="visible"/>
                                      </p:to>
                                    </p:set>
                                    <p:animEffect transition="in" filter="fade">
                                      <p:cBhvr>
                                        <p:cTn id="24" dur="500"/>
                                        <p:tgtEl>
                                          <p:spTgt spid="212"/>
                                        </p:tgtEl>
                                      </p:cBhvr>
                                    </p:animEffect>
                                  </p:childTnLst>
                                </p:cTn>
                              </p:par>
                              <p:par>
                                <p:cTn id="25" presetID="8" presetClass="emph" presetSubtype="0" fill="hold" nodeType="withEffect">
                                  <p:stCondLst>
                                    <p:cond delay="0"/>
                                  </p:stCondLst>
                                  <p:childTnLst>
                                    <p:animRot by="21600000">
                                      <p:cBhvr>
                                        <p:cTn id="26" dur="750" fill="hold"/>
                                        <p:tgtEl>
                                          <p:spTgt spid="212"/>
                                        </p:tgtEl>
                                        <p:attrNameLst>
                                          <p:attrName>r</p:attrName>
                                        </p:attrNameLst>
                                      </p:cBhvr>
                                    </p:animRo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215"/>
                                        </p:tgtEl>
                                        <p:attrNameLst>
                                          <p:attrName>style.visibility</p:attrName>
                                        </p:attrNameLst>
                                      </p:cBhvr>
                                      <p:to>
                                        <p:strVal val="visible"/>
                                      </p:to>
                                    </p:set>
                                    <p:animEffect transition="in" filter="fade">
                                      <p:cBhvr>
                                        <p:cTn id="30" dur="500"/>
                                        <p:tgtEl>
                                          <p:spTgt spid="2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up)">
                                      <p:cBhvr>
                                        <p:cTn id="35" dur="500"/>
                                        <p:tgtEl>
                                          <p:spTgt spid="61"/>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65"/>
                                        </p:tgtEl>
                                        <p:attrNameLst>
                                          <p:attrName>style.visibility</p:attrName>
                                        </p:attrNameLst>
                                      </p:cBhvr>
                                      <p:to>
                                        <p:strVal val="visible"/>
                                      </p:to>
                                    </p:set>
                                    <p:animEffect transition="in" filter="fade">
                                      <p:cBhvr>
                                        <p:cTn id="39" dur="500"/>
                                        <p:tgtEl>
                                          <p:spTgt spid="16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0"/>
                                        </p:tgtEl>
                                        <p:attrNameLst>
                                          <p:attrName>style.visibility</p:attrName>
                                        </p:attrNameLst>
                                      </p:cBhvr>
                                      <p:to>
                                        <p:strVal val="visible"/>
                                      </p:to>
                                    </p:set>
                                    <p:animEffect transition="in" filter="fade">
                                      <p:cBhvr>
                                        <p:cTn id="42" dur="500"/>
                                        <p:tgtEl>
                                          <p:spTgt spid="15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1"/>
                                        </p:tgtEl>
                                        <p:attrNameLst>
                                          <p:attrName>style.visibility</p:attrName>
                                        </p:attrNameLst>
                                      </p:cBhvr>
                                      <p:to>
                                        <p:strVal val="visible"/>
                                      </p:to>
                                    </p:set>
                                    <p:animEffect transition="in" filter="fade">
                                      <p:cBhvr>
                                        <p:cTn id="45" dur="500"/>
                                        <p:tgtEl>
                                          <p:spTgt spid="15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3"/>
                                        </p:tgtEl>
                                        <p:attrNameLst>
                                          <p:attrName>style.visibility</p:attrName>
                                        </p:attrNameLst>
                                      </p:cBhvr>
                                      <p:to>
                                        <p:strVal val="visible"/>
                                      </p:to>
                                    </p:set>
                                    <p:animEffect transition="in" filter="fade">
                                      <p:cBhvr>
                                        <p:cTn id="48" dur="500"/>
                                        <p:tgtEl>
                                          <p:spTgt spid="15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8"/>
                                        </p:tgtEl>
                                        <p:attrNameLst>
                                          <p:attrName>style.visibility</p:attrName>
                                        </p:attrNameLst>
                                      </p:cBhvr>
                                      <p:to>
                                        <p:strVal val="visible"/>
                                      </p:to>
                                    </p:set>
                                    <p:animEffect transition="in" filter="fade">
                                      <p:cBhvr>
                                        <p:cTn id="51" dur="500"/>
                                        <p:tgtEl>
                                          <p:spTgt spid="15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9"/>
                                        </p:tgtEl>
                                        <p:attrNameLst>
                                          <p:attrName>style.visibility</p:attrName>
                                        </p:attrNameLst>
                                      </p:cBhvr>
                                      <p:to>
                                        <p:strVal val="visible"/>
                                      </p:to>
                                    </p:set>
                                    <p:animEffect transition="in" filter="fade">
                                      <p:cBhvr>
                                        <p:cTn id="54" dur="500"/>
                                        <p:tgtEl>
                                          <p:spTgt spid="14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52"/>
                                        </p:tgtEl>
                                        <p:attrNameLst>
                                          <p:attrName>style.visibility</p:attrName>
                                        </p:attrNameLst>
                                      </p:cBhvr>
                                      <p:to>
                                        <p:strVal val="visible"/>
                                      </p:to>
                                    </p:set>
                                    <p:animEffect transition="in" filter="fade">
                                      <p:cBhvr>
                                        <p:cTn id="57" dur="500"/>
                                        <p:tgtEl>
                                          <p:spTgt spid="15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4"/>
                                        </p:tgtEl>
                                        <p:attrNameLst>
                                          <p:attrName>style.visibility</p:attrName>
                                        </p:attrNameLst>
                                      </p:cBhvr>
                                      <p:to>
                                        <p:strVal val="visible"/>
                                      </p:to>
                                    </p:set>
                                    <p:animEffect transition="in" filter="fade">
                                      <p:cBhvr>
                                        <p:cTn id="60" dur="500"/>
                                        <p:tgtEl>
                                          <p:spTgt spid="15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5"/>
                                        </p:tgtEl>
                                        <p:attrNameLst>
                                          <p:attrName>style.visibility</p:attrName>
                                        </p:attrNameLst>
                                      </p:cBhvr>
                                      <p:to>
                                        <p:strVal val="visible"/>
                                      </p:to>
                                    </p:set>
                                    <p:animEffect transition="in" filter="fade">
                                      <p:cBhvr>
                                        <p:cTn id="63" dur="500"/>
                                        <p:tgtEl>
                                          <p:spTgt spid="15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57"/>
                                        </p:tgtEl>
                                        <p:attrNameLst>
                                          <p:attrName>style.visibility</p:attrName>
                                        </p:attrNameLst>
                                      </p:cBhvr>
                                      <p:to>
                                        <p:strVal val="visible"/>
                                      </p:to>
                                    </p:set>
                                    <p:animEffect transition="in" filter="fade">
                                      <p:cBhvr>
                                        <p:cTn id="66" dur="500"/>
                                        <p:tgtEl>
                                          <p:spTgt spid="157"/>
                                        </p:tgtEl>
                                      </p:cBhvr>
                                    </p:animEffect>
                                  </p:childTnLst>
                                </p:cTn>
                              </p:par>
                              <p:par>
                                <p:cTn id="67" presetID="10" presetClass="entr" presetSubtype="0" fill="hold" nodeType="withEffect">
                                  <p:stCondLst>
                                    <p:cond delay="250"/>
                                  </p:stCondLst>
                                  <p:childTnLst>
                                    <p:set>
                                      <p:cBhvr>
                                        <p:cTn id="68" dur="1" fill="hold">
                                          <p:stCondLst>
                                            <p:cond delay="0"/>
                                          </p:stCondLst>
                                        </p:cTn>
                                        <p:tgtEl>
                                          <p:spTgt spid="156"/>
                                        </p:tgtEl>
                                        <p:attrNameLst>
                                          <p:attrName>style.visibility</p:attrName>
                                        </p:attrNameLst>
                                      </p:cBhvr>
                                      <p:to>
                                        <p:strVal val="visible"/>
                                      </p:to>
                                    </p:set>
                                    <p:animEffect transition="in" filter="fade">
                                      <p:cBhvr>
                                        <p:cTn id="69" dur="500"/>
                                        <p:tgtEl>
                                          <p:spTgt spid="156"/>
                                        </p:tgtEl>
                                      </p:cBhvr>
                                    </p:animEffect>
                                  </p:childTnLst>
                                </p:cTn>
                              </p:par>
                              <p:par>
                                <p:cTn id="70" presetID="22" presetClass="entr" presetSubtype="4" fill="hold" nodeType="withEffect">
                                  <p:stCondLst>
                                    <p:cond delay="250"/>
                                  </p:stCondLst>
                                  <p:childTnLst>
                                    <p:set>
                                      <p:cBhvr>
                                        <p:cTn id="71" dur="1" fill="hold">
                                          <p:stCondLst>
                                            <p:cond delay="0"/>
                                          </p:stCondLst>
                                        </p:cTn>
                                        <p:tgtEl>
                                          <p:spTgt spid="160"/>
                                        </p:tgtEl>
                                        <p:attrNameLst>
                                          <p:attrName>style.visibility</p:attrName>
                                        </p:attrNameLst>
                                      </p:cBhvr>
                                      <p:to>
                                        <p:strVal val="visible"/>
                                      </p:to>
                                    </p:set>
                                    <p:animEffect transition="in" filter="wipe(down)">
                                      <p:cBhvr>
                                        <p:cTn id="72" dur="500"/>
                                        <p:tgtEl>
                                          <p:spTgt spid="16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47"/>
                                        </p:tgtEl>
                                        <p:attrNameLst>
                                          <p:attrName>style.visibility</p:attrName>
                                        </p:attrNameLst>
                                      </p:cBhvr>
                                      <p:to>
                                        <p:strVal val="visible"/>
                                      </p:to>
                                    </p:set>
                                    <p:animEffect transition="in" filter="wipe(left)">
                                      <p:cBhvr>
                                        <p:cTn id="77" dur="500"/>
                                        <p:tgtEl>
                                          <p:spTgt spid="247"/>
                                        </p:tgtEl>
                                      </p:cBhvr>
                                    </p:animEffect>
                                  </p:childTnLst>
                                </p:cTn>
                              </p:par>
                              <p:par>
                                <p:cTn id="78" presetID="22" presetClass="entr" presetSubtype="8" fill="hold" nodeType="withEffect">
                                  <p:stCondLst>
                                    <p:cond delay="0"/>
                                  </p:stCondLst>
                                  <p:childTnLst>
                                    <p:set>
                                      <p:cBhvr>
                                        <p:cTn id="79" dur="1" fill="hold">
                                          <p:stCondLst>
                                            <p:cond delay="0"/>
                                          </p:stCondLst>
                                        </p:cTn>
                                        <p:tgtEl>
                                          <p:spTgt spid="248"/>
                                        </p:tgtEl>
                                        <p:attrNameLst>
                                          <p:attrName>style.visibility</p:attrName>
                                        </p:attrNameLst>
                                      </p:cBhvr>
                                      <p:to>
                                        <p:strVal val="visible"/>
                                      </p:to>
                                    </p:set>
                                    <p:animEffect transition="in" filter="wipe(left)">
                                      <p:cBhvr>
                                        <p:cTn id="80" dur="500"/>
                                        <p:tgtEl>
                                          <p:spTgt spid="248"/>
                                        </p:tgtEl>
                                      </p:cBhvr>
                                    </p:animEffect>
                                  </p:childTnLst>
                                </p:cTn>
                              </p:par>
                              <p:par>
                                <p:cTn id="81" presetID="22" presetClass="entr" presetSubtype="8" fill="hold" nodeType="withEffect">
                                  <p:stCondLst>
                                    <p:cond delay="0"/>
                                  </p:stCondLst>
                                  <p:childTnLst>
                                    <p:set>
                                      <p:cBhvr>
                                        <p:cTn id="82" dur="1" fill="hold">
                                          <p:stCondLst>
                                            <p:cond delay="0"/>
                                          </p:stCondLst>
                                        </p:cTn>
                                        <p:tgtEl>
                                          <p:spTgt spid="249"/>
                                        </p:tgtEl>
                                        <p:attrNameLst>
                                          <p:attrName>style.visibility</p:attrName>
                                        </p:attrNameLst>
                                      </p:cBhvr>
                                      <p:to>
                                        <p:strVal val="visible"/>
                                      </p:to>
                                    </p:set>
                                    <p:animEffect transition="in" filter="wipe(left)">
                                      <p:cBhvr>
                                        <p:cTn id="83" dur="500"/>
                                        <p:tgtEl>
                                          <p:spTgt spid="249"/>
                                        </p:tgtEl>
                                      </p:cBhvr>
                                    </p:animEffect>
                                  </p:childTnLst>
                                </p:cTn>
                              </p:par>
                              <p:par>
                                <p:cTn id="84" presetID="22" presetClass="entr" presetSubtype="8" fill="hold" nodeType="withEffect">
                                  <p:stCondLst>
                                    <p:cond delay="0"/>
                                  </p:stCondLst>
                                  <p:childTnLst>
                                    <p:set>
                                      <p:cBhvr>
                                        <p:cTn id="85" dur="1" fill="hold">
                                          <p:stCondLst>
                                            <p:cond delay="0"/>
                                          </p:stCondLst>
                                        </p:cTn>
                                        <p:tgtEl>
                                          <p:spTgt spid="263"/>
                                        </p:tgtEl>
                                        <p:attrNameLst>
                                          <p:attrName>style.visibility</p:attrName>
                                        </p:attrNameLst>
                                      </p:cBhvr>
                                      <p:to>
                                        <p:strVal val="visible"/>
                                      </p:to>
                                    </p:set>
                                    <p:animEffect transition="in" filter="wipe(left)">
                                      <p:cBhvr>
                                        <p:cTn id="86" dur="500"/>
                                        <p:tgtEl>
                                          <p:spTgt spid="263"/>
                                        </p:tgtEl>
                                      </p:cBhvr>
                                    </p:animEffect>
                                  </p:childTnLst>
                                </p:cTn>
                              </p:par>
                              <p:par>
                                <p:cTn id="87" presetID="22" presetClass="entr" presetSubtype="8" fill="hold" nodeType="withEffect">
                                  <p:stCondLst>
                                    <p:cond delay="0"/>
                                  </p:stCondLst>
                                  <p:childTnLst>
                                    <p:set>
                                      <p:cBhvr>
                                        <p:cTn id="88" dur="1" fill="hold">
                                          <p:stCondLst>
                                            <p:cond delay="0"/>
                                          </p:stCondLst>
                                        </p:cTn>
                                        <p:tgtEl>
                                          <p:spTgt spid="264"/>
                                        </p:tgtEl>
                                        <p:attrNameLst>
                                          <p:attrName>style.visibility</p:attrName>
                                        </p:attrNameLst>
                                      </p:cBhvr>
                                      <p:to>
                                        <p:strVal val="visible"/>
                                      </p:to>
                                    </p:set>
                                    <p:animEffect transition="in" filter="wipe(left)">
                                      <p:cBhvr>
                                        <p:cTn id="89" dur="500"/>
                                        <p:tgtEl>
                                          <p:spTgt spid="264"/>
                                        </p:tgtEl>
                                      </p:cBhvr>
                                    </p:animEffect>
                                  </p:childTnLst>
                                </p:cTn>
                              </p:par>
                              <p:par>
                                <p:cTn id="90" presetID="22" presetClass="entr" presetSubtype="8" fill="hold" nodeType="withEffect">
                                  <p:stCondLst>
                                    <p:cond delay="0"/>
                                  </p:stCondLst>
                                  <p:childTnLst>
                                    <p:set>
                                      <p:cBhvr>
                                        <p:cTn id="91" dur="1" fill="hold">
                                          <p:stCondLst>
                                            <p:cond delay="0"/>
                                          </p:stCondLst>
                                        </p:cTn>
                                        <p:tgtEl>
                                          <p:spTgt spid="173"/>
                                        </p:tgtEl>
                                        <p:attrNameLst>
                                          <p:attrName>style.visibility</p:attrName>
                                        </p:attrNameLst>
                                      </p:cBhvr>
                                      <p:to>
                                        <p:strVal val="visible"/>
                                      </p:to>
                                    </p:set>
                                    <p:animEffect transition="in" filter="wipe(left)">
                                      <p:cBhvr>
                                        <p:cTn id="92" dur="500"/>
                                        <p:tgtEl>
                                          <p:spTgt spid="173"/>
                                        </p:tgtEl>
                                      </p:cBhvr>
                                    </p:animEffect>
                                  </p:childTnLst>
                                </p:cTn>
                              </p:par>
                              <p:par>
                                <p:cTn id="93" presetID="22" presetClass="entr" presetSubtype="8" fill="hold" nodeType="withEffect">
                                  <p:stCondLst>
                                    <p:cond delay="0"/>
                                  </p:stCondLst>
                                  <p:childTnLst>
                                    <p:set>
                                      <p:cBhvr>
                                        <p:cTn id="94" dur="1" fill="hold">
                                          <p:stCondLst>
                                            <p:cond delay="0"/>
                                          </p:stCondLst>
                                        </p:cTn>
                                        <p:tgtEl>
                                          <p:spTgt spid="172"/>
                                        </p:tgtEl>
                                        <p:attrNameLst>
                                          <p:attrName>style.visibility</p:attrName>
                                        </p:attrNameLst>
                                      </p:cBhvr>
                                      <p:to>
                                        <p:strVal val="visible"/>
                                      </p:to>
                                    </p:set>
                                    <p:animEffect transition="in" filter="wipe(left)">
                                      <p:cBhvr>
                                        <p:cTn id="95" dur="500"/>
                                        <p:tgtEl>
                                          <p:spTgt spid="172"/>
                                        </p:tgtEl>
                                      </p:cBhvr>
                                    </p:animEffect>
                                  </p:childTnLst>
                                </p:cTn>
                              </p:par>
                              <p:par>
                                <p:cTn id="96" presetID="22" presetClass="entr" presetSubtype="8" fill="hold" nodeType="withEffect">
                                  <p:stCondLst>
                                    <p:cond delay="0"/>
                                  </p:stCondLst>
                                  <p:childTnLst>
                                    <p:set>
                                      <p:cBhvr>
                                        <p:cTn id="97" dur="1" fill="hold">
                                          <p:stCondLst>
                                            <p:cond delay="0"/>
                                          </p:stCondLst>
                                        </p:cTn>
                                        <p:tgtEl>
                                          <p:spTgt spid="171"/>
                                        </p:tgtEl>
                                        <p:attrNameLst>
                                          <p:attrName>style.visibility</p:attrName>
                                        </p:attrNameLst>
                                      </p:cBhvr>
                                      <p:to>
                                        <p:strVal val="visible"/>
                                      </p:to>
                                    </p:set>
                                    <p:animEffect transition="in" filter="wipe(left)">
                                      <p:cBhvr>
                                        <p:cTn id="98" dur="500"/>
                                        <p:tgtEl>
                                          <p:spTgt spid="171"/>
                                        </p:tgtEl>
                                      </p:cBhvr>
                                    </p:animEffect>
                                  </p:childTnLst>
                                </p:cTn>
                              </p:par>
                              <p:par>
                                <p:cTn id="99" presetID="22" presetClass="entr" presetSubtype="8" fill="hold" nodeType="withEffect">
                                  <p:stCondLst>
                                    <p:cond delay="0"/>
                                  </p:stCondLst>
                                  <p:childTnLst>
                                    <p:set>
                                      <p:cBhvr>
                                        <p:cTn id="100" dur="1" fill="hold">
                                          <p:stCondLst>
                                            <p:cond delay="0"/>
                                          </p:stCondLst>
                                        </p:cTn>
                                        <p:tgtEl>
                                          <p:spTgt spid="170"/>
                                        </p:tgtEl>
                                        <p:attrNameLst>
                                          <p:attrName>style.visibility</p:attrName>
                                        </p:attrNameLst>
                                      </p:cBhvr>
                                      <p:to>
                                        <p:strVal val="visible"/>
                                      </p:to>
                                    </p:set>
                                    <p:animEffect transition="in" filter="wipe(left)">
                                      <p:cBhvr>
                                        <p:cTn id="101" dur="500"/>
                                        <p:tgtEl>
                                          <p:spTgt spid="170"/>
                                        </p:tgtEl>
                                      </p:cBhvr>
                                    </p:animEffect>
                                  </p:childTnLst>
                                </p:cTn>
                              </p:par>
                              <p:par>
                                <p:cTn id="102" presetID="22" presetClass="entr" presetSubtype="8" fill="hold" nodeType="withEffect">
                                  <p:stCondLst>
                                    <p:cond delay="0"/>
                                  </p:stCondLst>
                                  <p:childTnLst>
                                    <p:set>
                                      <p:cBhvr>
                                        <p:cTn id="103" dur="1" fill="hold">
                                          <p:stCondLst>
                                            <p:cond delay="0"/>
                                          </p:stCondLst>
                                        </p:cTn>
                                        <p:tgtEl>
                                          <p:spTgt spid="174"/>
                                        </p:tgtEl>
                                        <p:attrNameLst>
                                          <p:attrName>style.visibility</p:attrName>
                                        </p:attrNameLst>
                                      </p:cBhvr>
                                      <p:to>
                                        <p:strVal val="visible"/>
                                      </p:to>
                                    </p:set>
                                    <p:animEffect transition="in" filter="wipe(left)">
                                      <p:cBhvr>
                                        <p:cTn id="104" dur="500"/>
                                        <p:tgtEl>
                                          <p:spTgt spid="174"/>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250"/>
                                        </p:tgtEl>
                                        <p:attrNameLst>
                                          <p:attrName>style.visibility</p:attrName>
                                        </p:attrNameLst>
                                      </p:cBhvr>
                                      <p:to>
                                        <p:strVal val="visible"/>
                                      </p:to>
                                    </p:set>
                                    <p:animEffect transition="in" filter="wipe(left)">
                                      <p:cBhvr>
                                        <p:cTn id="108" dur="500"/>
                                        <p:tgtEl>
                                          <p:spTgt spid="250"/>
                                        </p:tgtEl>
                                      </p:cBhvr>
                                    </p:animEffect>
                                  </p:childTnLst>
                                </p:cTn>
                              </p:par>
                              <p:par>
                                <p:cTn id="109" presetID="22" presetClass="entr" presetSubtype="8" fill="hold" nodeType="withEffect">
                                  <p:stCondLst>
                                    <p:cond delay="0"/>
                                  </p:stCondLst>
                                  <p:childTnLst>
                                    <p:set>
                                      <p:cBhvr>
                                        <p:cTn id="110" dur="1" fill="hold">
                                          <p:stCondLst>
                                            <p:cond delay="0"/>
                                          </p:stCondLst>
                                        </p:cTn>
                                        <p:tgtEl>
                                          <p:spTgt spid="222"/>
                                        </p:tgtEl>
                                        <p:attrNameLst>
                                          <p:attrName>style.visibility</p:attrName>
                                        </p:attrNameLst>
                                      </p:cBhvr>
                                      <p:to>
                                        <p:strVal val="visible"/>
                                      </p:to>
                                    </p:set>
                                    <p:animEffect transition="in" filter="wipe(left)">
                                      <p:cBhvr>
                                        <p:cTn id="111" dur="500"/>
                                        <p:tgtEl>
                                          <p:spTgt spid="222"/>
                                        </p:tgtEl>
                                      </p:cBhvr>
                                    </p:animEffect>
                                  </p:childTnLst>
                                </p:cTn>
                              </p:par>
                              <p:par>
                                <p:cTn id="112" presetID="22" presetClass="entr" presetSubtype="8" fill="hold" nodeType="withEffect">
                                  <p:stCondLst>
                                    <p:cond delay="0"/>
                                  </p:stCondLst>
                                  <p:childTnLst>
                                    <p:set>
                                      <p:cBhvr>
                                        <p:cTn id="113" dur="1" fill="hold">
                                          <p:stCondLst>
                                            <p:cond delay="0"/>
                                          </p:stCondLst>
                                        </p:cTn>
                                        <p:tgtEl>
                                          <p:spTgt spid="6"/>
                                        </p:tgtEl>
                                        <p:attrNameLst>
                                          <p:attrName>style.visibility</p:attrName>
                                        </p:attrNameLst>
                                      </p:cBhvr>
                                      <p:to>
                                        <p:strVal val="visible"/>
                                      </p:to>
                                    </p:set>
                                    <p:animEffect transition="in" filter="wipe(left)">
                                      <p:cBhvr>
                                        <p:cTn id="114" dur="500"/>
                                        <p:tgtEl>
                                          <p:spTgt spid="6"/>
                                        </p:tgtEl>
                                      </p:cBhvr>
                                    </p:animEffect>
                                  </p:childTnLst>
                                </p:cTn>
                              </p:par>
                              <p:par>
                                <p:cTn id="115" presetID="22" presetClass="entr" presetSubtype="8" fill="hold" nodeType="withEffect">
                                  <p:stCondLst>
                                    <p:cond delay="0"/>
                                  </p:stCondLst>
                                  <p:childTnLst>
                                    <p:set>
                                      <p:cBhvr>
                                        <p:cTn id="116" dur="1" fill="hold">
                                          <p:stCondLst>
                                            <p:cond delay="0"/>
                                          </p:stCondLst>
                                        </p:cTn>
                                        <p:tgtEl>
                                          <p:spTgt spid="241"/>
                                        </p:tgtEl>
                                        <p:attrNameLst>
                                          <p:attrName>style.visibility</p:attrName>
                                        </p:attrNameLst>
                                      </p:cBhvr>
                                      <p:to>
                                        <p:strVal val="visible"/>
                                      </p:to>
                                    </p:set>
                                    <p:animEffect transition="in" filter="wipe(left)">
                                      <p:cBhvr>
                                        <p:cTn id="117" dur="500"/>
                                        <p:tgtEl>
                                          <p:spTgt spid="241"/>
                                        </p:tgtEl>
                                      </p:cBhvr>
                                    </p:animEffect>
                                  </p:childTnLst>
                                </p:cTn>
                              </p:par>
                              <p:par>
                                <p:cTn id="118" presetID="22" presetClass="entr" presetSubtype="8" fill="hold" nodeType="withEffect">
                                  <p:stCondLst>
                                    <p:cond delay="0"/>
                                  </p:stCondLst>
                                  <p:childTnLst>
                                    <p:set>
                                      <p:cBhvr>
                                        <p:cTn id="119" dur="1" fill="hold">
                                          <p:stCondLst>
                                            <p:cond delay="0"/>
                                          </p:stCondLst>
                                        </p:cTn>
                                        <p:tgtEl>
                                          <p:spTgt spid="260"/>
                                        </p:tgtEl>
                                        <p:attrNameLst>
                                          <p:attrName>style.visibility</p:attrName>
                                        </p:attrNameLst>
                                      </p:cBhvr>
                                      <p:to>
                                        <p:strVal val="visible"/>
                                      </p:to>
                                    </p:set>
                                    <p:animEffect transition="in" filter="wipe(left)">
                                      <p:cBhvr>
                                        <p:cTn id="120" dur="500"/>
                                        <p:tgtEl>
                                          <p:spTgt spid="260"/>
                                        </p:tgtEl>
                                      </p:cBhvr>
                                    </p:animEffect>
                                  </p:childTnLst>
                                </p:cTn>
                              </p:par>
                              <p:par>
                                <p:cTn id="121" presetID="22" presetClass="entr" presetSubtype="4" fill="hold" nodeType="withEffect">
                                  <p:stCondLst>
                                    <p:cond delay="250"/>
                                  </p:stCondLst>
                                  <p:childTnLst>
                                    <p:set>
                                      <p:cBhvr>
                                        <p:cTn id="122" dur="1" fill="hold">
                                          <p:stCondLst>
                                            <p:cond delay="0"/>
                                          </p:stCondLst>
                                        </p:cTn>
                                        <p:tgtEl>
                                          <p:spTgt spid="64"/>
                                        </p:tgtEl>
                                        <p:attrNameLst>
                                          <p:attrName>style.visibility</p:attrName>
                                        </p:attrNameLst>
                                      </p:cBhvr>
                                      <p:to>
                                        <p:strVal val="visible"/>
                                      </p:to>
                                    </p:set>
                                    <p:animEffect transition="in" filter="wipe(down)">
                                      <p:cBhvr>
                                        <p:cTn id="123" dur="500"/>
                                        <p:tgtEl>
                                          <p:spTgt spid="64"/>
                                        </p:tgtEl>
                                      </p:cBhvr>
                                    </p:animEffect>
                                  </p:childTnLst>
                                </p:cTn>
                              </p:par>
                              <p:par>
                                <p:cTn id="124" presetID="10" presetClass="entr" presetSubtype="0" fill="hold" nodeType="withEffect">
                                  <p:stCondLst>
                                    <p:cond delay="0"/>
                                  </p:stCondLst>
                                  <p:childTnLst>
                                    <p:set>
                                      <p:cBhvr>
                                        <p:cTn id="125" dur="1" fill="hold">
                                          <p:stCondLst>
                                            <p:cond delay="0"/>
                                          </p:stCondLst>
                                        </p:cTn>
                                        <p:tgtEl>
                                          <p:spTgt spid="178"/>
                                        </p:tgtEl>
                                        <p:attrNameLst>
                                          <p:attrName>style.visibility</p:attrName>
                                        </p:attrNameLst>
                                      </p:cBhvr>
                                      <p:to>
                                        <p:strVal val="visible"/>
                                      </p:to>
                                    </p:set>
                                    <p:animEffect transition="in" filter="fade">
                                      <p:cBhvr>
                                        <p:cTn id="126" dur="1000"/>
                                        <p:tgtEl>
                                          <p:spTgt spid="178"/>
                                        </p:tgtEl>
                                      </p:cBhvr>
                                    </p:animEffect>
                                  </p:childTnLst>
                                </p:cTn>
                              </p:par>
                              <p:par>
                                <p:cTn id="127" presetID="10" presetClass="entr" presetSubtype="0" fill="hold" nodeType="withEffect">
                                  <p:stCondLst>
                                    <p:cond delay="0"/>
                                  </p:stCondLst>
                                  <p:childTnLst>
                                    <p:set>
                                      <p:cBhvr>
                                        <p:cTn id="128" dur="1" fill="hold">
                                          <p:stCondLst>
                                            <p:cond delay="0"/>
                                          </p:stCondLst>
                                        </p:cTn>
                                        <p:tgtEl>
                                          <p:spTgt spid="204"/>
                                        </p:tgtEl>
                                        <p:attrNameLst>
                                          <p:attrName>style.visibility</p:attrName>
                                        </p:attrNameLst>
                                      </p:cBhvr>
                                      <p:to>
                                        <p:strVal val="visible"/>
                                      </p:to>
                                    </p:set>
                                    <p:animEffect transition="in" filter="fade">
                                      <p:cBhvr>
                                        <p:cTn id="129" dur="1000"/>
                                        <p:tgtEl>
                                          <p:spTgt spid="204"/>
                                        </p:tgtEl>
                                      </p:cBhvr>
                                    </p:animEffect>
                                  </p:childTnLst>
                                </p:cTn>
                              </p:par>
                              <p:par>
                                <p:cTn id="130" presetID="10" presetClass="entr" presetSubtype="0" fill="hold" nodeType="withEffect">
                                  <p:stCondLst>
                                    <p:cond delay="0"/>
                                  </p:stCondLst>
                                  <p:childTnLst>
                                    <p:set>
                                      <p:cBhvr>
                                        <p:cTn id="131" dur="1" fill="hold">
                                          <p:stCondLst>
                                            <p:cond delay="0"/>
                                          </p:stCondLst>
                                        </p:cTn>
                                        <p:tgtEl>
                                          <p:spTgt spid="189"/>
                                        </p:tgtEl>
                                        <p:attrNameLst>
                                          <p:attrName>style.visibility</p:attrName>
                                        </p:attrNameLst>
                                      </p:cBhvr>
                                      <p:to>
                                        <p:strVal val="visible"/>
                                      </p:to>
                                    </p:set>
                                    <p:animEffect transition="in" filter="fade">
                                      <p:cBhvr>
                                        <p:cTn id="132" dur="1000"/>
                                        <p:tgtEl>
                                          <p:spTgt spid="189"/>
                                        </p:tgtEl>
                                      </p:cBhvr>
                                    </p:animEffect>
                                  </p:childTnLst>
                                </p:cTn>
                              </p:par>
                              <p:par>
                                <p:cTn id="133" presetID="10" presetClass="entr" presetSubtype="0" fill="hold" nodeType="withEffect">
                                  <p:stCondLst>
                                    <p:cond delay="0"/>
                                  </p:stCondLst>
                                  <p:childTnLst>
                                    <p:set>
                                      <p:cBhvr>
                                        <p:cTn id="134" dur="1" fill="hold">
                                          <p:stCondLst>
                                            <p:cond delay="0"/>
                                          </p:stCondLst>
                                        </p:cTn>
                                        <p:tgtEl>
                                          <p:spTgt spid="257"/>
                                        </p:tgtEl>
                                        <p:attrNameLst>
                                          <p:attrName>style.visibility</p:attrName>
                                        </p:attrNameLst>
                                      </p:cBhvr>
                                      <p:to>
                                        <p:strVal val="visible"/>
                                      </p:to>
                                    </p:set>
                                    <p:animEffect transition="in" filter="fade">
                                      <p:cBhvr>
                                        <p:cTn id="135" dur="1000"/>
                                        <p:tgtEl>
                                          <p:spTgt spid="257"/>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267"/>
                                        </p:tgtEl>
                                        <p:attrNameLst>
                                          <p:attrName>style.visibility</p:attrName>
                                        </p:attrNameLst>
                                      </p:cBhvr>
                                      <p:to>
                                        <p:strVal val="visible"/>
                                      </p:to>
                                    </p:set>
                                    <p:animEffect transition="in" filter="wipe(left)">
                                      <p:cBhvr>
                                        <p:cTn id="140" dur="500"/>
                                        <p:tgtEl>
                                          <p:spTgt spid="267"/>
                                        </p:tgtEl>
                                      </p:cBhvr>
                                    </p:animEffect>
                                  </p:childTnLst>
                                </p:cTn>
                              </p:par>
                              <p:par>
                                <p:cTn id="141" presetID="22" presetClass="entr" presetSubtype="8" fill="hold" nodeType="withEffect">
                                  <p:stCondLst>
                                    <p:cond delay="0"/>
                                  </p:stCondLst>
                                  <p:childTnLst>
                                    <p:set>
                                      <p:cBhvr>
                                        <p:cTn id="142" dur="1" fill="hold">
                                          <p:stCondLst>
                                            <p:cond delay="0"/>
                                          </p:stCondLst>
                                        </p:cTn>
                                        <p:tgtEl>
                                          <p:spTgt spid="269"/>
                                        </p:tgtEl>
                                        <p:attrNameLst>
                                          <p:attrName>style.visibility</p:attrName>
                                        </p:attrNameLst>
                                      </p:cBhvr>
                                      <p:to>
                                        <p:strVal val="visible"/>
                                      </p:to>
                                    </p:set>
                                    <p:animEffect transition="in" filter="wipe(left)">
                                      <p:cBhvr>
                                        <p:cTn id="143" dur="500"/>
                                        <p:tgtEl>
                                          <p:spTgt spid="269"/>
                                        </p:tgtEl>
                                      </p:cBhvr>
                                    </p:animEffect>
                                  </p:childTnLst>
                                </p:cTn>
                              </p:par>
                            </p:childTnLst>
                          </p:cTn>
                        </p:par>
                        <p:par>
                          <p:cTn id="144" fill="hold">
                            <p:stCondLst>
                              <p:cond delay="500"/>
                            </p:stCondLst>
                            <p:childTnLst>
                              <p:par>
                                <p:cTn id="145" presetID="10" presetClass="entr" presetSubtype="0" fill="hold" grpId="0" nodeType="afterEffect">
                                  <p:stCondLst>
                                    <p:cond delay="0"/>
                                  </p:stCondLst>
                                  <p:childTnLst>
                                    <p:set>
                                      <p:cBhvr>
                                        <p:cTn id="146" dur="1" fill="hold">
                                          <p:stCondLst>
                                            <p:cond delay="0"/>
                                          </p:stCondLst>
                                        </p:cTn>
                                        <p:tgtEl>
                                          <p:spTgt spid="139"/>
                                        </p:tgtEl>
                                        <p:attrNameLst>
                                          <p:attrName>style.visibility</p:attrName>
                                        </p:attrNameLst>
                                      </p:cBhvr>
                                      <p:to>
                                        <p:strVal val="visible"/>
                                      </p:to>
                                    </p:set>
                                    <p:animEffect transition="in" filter="fade">
                                      <p:cBhvr>
                                        <p:cTn id="147" dur="500"/>
                                        <p:tgtEl>
                                          <p:spTgt spid="139"/>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40"/>
                                        </p:tgtEl>
                                        <p:attrNameLst>
                                          <p:attrName>style.visibility</p:attrName>
                                        </p:attrNameLst>
                                      </p:cBhvr>
                                      <p:to>
                                        <p:strVal val="visible"/>
                                      </p:to>
                                    </p:set>
                                    <p:animEffect transition="in" filter="fade">
                                      <p:cBhvr>
                                        <p:cTn id="150" dur="500"/>
                                        <p:tgtEl>
                                          <p:spTgt spid="140"/>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42"/>
                                        </p:tgtEl>
                                        <p:attrNameLst>
                                          <p:attrName>style.visibility</p:attrName>
                                        </p:attrNameLst>
                                      </p:cBhvr>
                                      <p:to>
                                        <p:strVal val="visible"/>
                                      </p:to>
                                    </p:set>
                                    <p:animEffect transition="in" filter="fade">
                                      <p:cBhvr>
                                        <p:cTn id="153" dur="500"/>
                                        <p:tgtEl>
                                          <p:spTgt spid="142"/>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43"/>
                                        </p:tgtEl>
                                        <p:attrNameLst>
                                          <p:attrName>style.visibility</p:attrName>
                                        </p:attrNameLst>
                                      </p:cBhvr>
                                      <p:to>
                                        <p:strVal val="visible"/>
                                      </p:to>
                                    </p:set>
                                    <p:animEffect transition="in" filter="fade">
                                      <p:cBhvr>
                                        <p:cTn id="156" dur="500"/>
                                        <p:tgtEl>
                                          <p:spTgt spid="14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45"/>
                                        </p:tgtEl>
                                        <p:attrNameLst>
                                          <p:attrName>style.visibility</p:attrName>
                                        </p:attrNameLst>
                                      </p:cBhvr>
                                      <p:to>
                                        <p:strVal val="visible"/>
                                      </p:to>
                                    </p:set>
                                    <p:animEffect transition="in" filter="fade">
                                      <p:cBhvr>
                                        <p:cTn id="159" dur="500"/>
                                        <p:tgtEl>
                                          <p:spTgt spid="145"/>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44"/>
                                        </p:tgtEl>
                                        <p:attrNameLst>
                                          <p:attrName>style.visibility</p:attrName>
                                        </p:attrNameLst>
                                      </p:cBhvr>
                                      <p:to>
                                        <p:strVal val="visible"/>
                                      </p:to>
                                    </p:set>
                                    <p:animEffect transition="in" filter="fade">
                                      <p:cBhvr>
                                        <p:cTn id="162" dur="500"/>
                                        <p:tgtEl>
                                          <p:spTgt spid="144"/>
                                        </p:tgtEl>
                                      </p:cBhvr>
                                    </p:animEffect>
                                  </p:childTnLst>
                                </p:cTn>
                              </p:par>
                            </p:childTnLst>
                          </p:cTn>
                        </p:par>
                        <p:par>
                          <p:cTn id="163" fill="hold">
                            <p:stCondLst>
                              <p:cond delay="1000"/>
                            </p:stCondLst>
                            <p:childTnLst>
                              <p:par>
                                <p:cTn id="164" presetID="10" presetClass="entr" presetSubtype="0" fill="hold" grpId="0" nodeType="afterEffect">
                                  <p:stCondLst>
                                    <p:cond delay="0"/>
                                  </p:stCondLst>
                                  <p:childTnLst>
                                    <p:set>
                                      <p:cBhvr>
                                        <p:cTn id="165" dur="1" fill="hold">
                                          <p:stCondLst>
                                            <p:cond delay="0"/>
                                          </p:stCondLst>
                                        </p:cTn>
                                        <p:tgtEl>
                                          <p:spTgt spid="146"/>
                                        </p:tgtEl>
                                        <p:attrNameLst>
                                          <p:attrName>style.visibility</p:attrName>
                                        </p:attrNameLst>
                                      </p:cBhvr>
                                      <p:to>
                                        <p:strVal val="visible"/>
                                      </p:to>
                                    </p:set>
                                    <p:animEffect transition="in" filter="fade">
                                      <p:cBhvr>
                                        <p:cTn id="166" dur="500"/>
                                        <p:tgtEl>
                                          <p:spTgt spid="146"/>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217"/>
                                        </p:tgtEl>
                                        <p:attrNameLst>
                                          <p:attrName>style.visibility</p:attrName>
                                        </p:attrNameLst>
                                      </p:cBhvr>
                                      <p:to>
                                        <p:strVal val="visible"/>
                                      </p:to>
                                    </p:set>
                                    <p:animEffect transition="in" filter="fade">
                                      <p:cBhvr>
                                        <p:cTn id="169" dur="500"/>
                                        <p:tgtEl>
                                          <p:spTgt spid="217"/>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48"/>
                                        </p:tgtEl>
                                        <p:attrNameLst>
                                          <p:attrName>style.visibility</p:attrName>
                                        </p:attrNameLst>
                                      </p:cBhvr>
                                      <p:to>
                                        <p:strVal val="visible"/>
                                      </p:to>
                                    </p:set>
                                    <p:animEffect transition="in" filter="fade">
                                      <p:cBhvr>
                                        <p:cTn id="172" dur="500"/>
                                        <p:tgtEl>
                                          <p:spTgt spid="148"/>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8"/>
                                        </p:tgtEl>
                                        <p:attrNameLst>
                                          <p:attrName>style.visibility</p:attrName>
                                        </p:attrNameLst>
                                      </p:cBhvr>
                                      <p:to>
                                        <p:strVal val="visible"/>
                                      </p:to>
                                    </p:set>
                                    <p:animEffect transition="in" filter="fade">
                                      <p:cBhvr>
                                        <p:cTn id="175" dur="500"/>
                                        <p:tgtEl>
                                          <p:spTgt spid="138"/>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4" fill="hold" nodeType="clickEffect">
                                  <p:stCondLst>
                                    <p:cond delay="0"/>
                                  </p:stCondLst>
                                  <p:childTnLst>
                                    <p:set>
                                      <p:cBhvr>
                                        <p:cTn id="179" dur="1" fill="hold">
                                          <p:stCondLst>
                                            <p:cond delay="0"/>
                                          </p:stCondLst>
                                        </p:cTn>
                                        <p:tgtEl>
                                          <p:spTgt spid="229"/>
                                        </p:tgtEl>
                                        <p:attrNameLst>
                                          <p:attrName>style.visibility</p:attrName>
                                        </p:attrNameLst>
                                      </p:cBhvr>
                                      <p:to>
                                        <p:strVal val="visible"/>
                                      </p:to>
                                    </p:set>
                                    <p:animEffect transition="in" filter="wipe(down)">
                                      <p:cBhvr>
                                        <p:cTn id="180" dur="500"/>
                                        <p:tgtEl>
                                          <p:spTgt spid="229"/>
                                        </p:tgtEl>
                                      </p:cBhvr>
                                    </p:animEffect>
                                  </p:childTnLst>
                                </p:cTn>
                              </p:par>
                            </p:childTnLst>
                          </p:cTn>
                        </p:par>
                        <p:par>
                          <p:cTn id="181" fill="hold">
                            <p:stCondLst>
                              <p:cond delay="500"/>
                            </p:stCondLst>
                            <p:childTnLst>
                              <p:par>
                                <p:cTn id="182" presetID="10" presetClass="entr" presetSubtype="0" fill="hold" grpId="0" nodeType="afterEffect">
                                  <p:stCondLst>
                                    <p:cond delay="0"/>
                                  </p:stCondLst>
                                  <p:childTnLst>
                                    <p:set>
                                      <p:cBhvr>
                                        <p:cTn id="183" dur="1" fill="hold">
                                          <p:stCondLst>
                                            <p:cond delay="0"/>
                                          </p:stCondLst>
                                        </p:cTn>
                                        <p:tgtEl>
                                          <p:spTgt spid="225"/>
                                        </p:tgtEl>
                                        <p:attrNameLst>
                                          <p:attrName>style.visibility</p:attrName>
                                        </p:attrNameLst>
                                      </p:cBhvr>
                                      <p:to>
                                        <p:strVal val="visible"/>
                                      </p:to>
                                    </p:set>
                                    <p:animEffect transition="in" filter="fade">
                                      <p:cBhvr>
                                        <p:cTn id="184" dur="500"/>
                                        <p:tgtEl>
                                          <p:spTgt spid="225"/>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224"/>
                                        </p:tgtEl>
                                        <p:attrNameLst>
                                          <p:attrName>style.visibility</p:attrName>
                                        </p:attrNameLst>
                                      </p:cBhvr>
                                      <p:to>
                                        <p:strVal val="visible"/>
                                      </p:to>
                                    </p:set>
                                    <p:animEffect transition="in" filter="fade">
                                      <p:cBhvr>
                                        <p:cTn id="187" dur="500"/>
                                        <p:tgtEl>
                                          <p:spTgt spid="224"/>
                                        </p:tgtEl>
                                      </p:cBhvr>
                                    </p:animEffect>
                                  </p:childTnLst>
                                </p:cTn>
                              </p:par>
                              <p:par>
                                <p:cTn id="188" presetID="10" presetClass="entr" presetSubtype="0" fill="hold" nodeType="withEffect">
                                  <p:stCondLst>
                                    <p:cond delay="0"/>
                                  </p:stCondLst>
                                  <p:childTnLst>
                                    <p:set>
                                      <p:cBhvr>
                                        <p:cTn id="189" dur="1" fill="hold">
                                          <p:stCondLst>
                                            <p:cond delay="0"/>
                                          </p:stCondLst>
                                        </p:cTn>
                                        <p:tgtEl>
                                          <p:spTgt spid="227"/>
                                        </p:tgtEl>
                                        <p:attrNameLst>
                                          <p:attrName>style.visibility</p:attrName>
                                        </p:attrNameLst>
                                      </p:cBhvr>
                                      <p:to>
                                        <p:strVal val="visible"/>
                                      </p:to>
                                    </p:set>
                                    <p:animEffect transition="in" filter="fade">
                                      <p:cBhvr>
                                        <p:cTn id="190" dur="500"/>
                                        <p:tgtEl>
                                          <p:spTgt spid="22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226"/>
                                        </p:tgtEl>
                                        <p:attrNameLst>
                                          <p:attrName>style.visibility</p:attrName>
                                        </p:attrNameLst>
                                      </p:cBhvr>
                                      <p:to>
                                        <p:strVal val="visible"/>
                                      </p:to>
                                    </p:set>
                                    <p:animEffect transition="in" filter="fade">
                                      <p:cBhvr>
                                        <p:cTn id="193" dur="500"/>
                                        <p:tgtEl>
                                          <p:spTgt spid="22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223"/>
                                        </p:tgtEl>
                                        <p:attrNameLst>
                                          <p:attrName>style.visibility</p:attrName>
                                        </p:attrNameLst>
                                      </p:cBhvr>
                                      <p:to>
                                        <p:strVal val="visible"/>
                                      </p:to>
                                    </p:set>
                                    <p:animEffect transition="in" filter="fade">
                                      <p:cBhvr>
                                        <p:cTn id="196" dur="500"/>
                                        <p:tgtEl>
                                          <p:spTgt spid="223"/>
                                        </p:tgtEl>
                                      </p:cBhvr>
                                    </p:animEffect>
                                  </p:childTnLst>
                                </p:cTn>
                              </p:par>
                            </p:childTnLst>
                          </p:cTn>
                        </p:par>
                        <p:par>
                          <p:cTn id="197" fill="hold">
                            <p:stCondLst>
                              <p:cond delay="1000"/>
                            </p:stCondLst>
                            <p:childTnLst>
                              <p:par>
                                <p:cTn id="198" presetID="22" presetClass="entr" presetSubtype="8" fill="hold" nodeType="afterEffect">
                                  <p:stCondLst>
                                    <p:cond delay="0"/>
                                  </p:stCondLst>
                                  <p:childTnLst>
                                    <p:set>
                                      <p:cBhvr>
                                        <p:cTn id="199" dur="1" fill="hold">
                                          <p:stCondLst>
                                            <p:cond delay="0"/>
                                          </p:stCondLst>
                                        </p:cTn>
                                        <p:tgtEl>
                                          <p:spTgt spid="195"/>
                                        </p:tgtEl>
                                        <p:attrNameLst>
                                          <p:attrName>style.visibility</p:attrName>
                                        </p:attrNameLst>
                                      </p:cBhvr>
                                      <p:to>
                                        <p:strVal val="visible"/>
                                      </p:to>
                                    </p:set>
                                    <p:animEffect transition="in" filter="wipe(left)">
                                      <p:cBhvr>
                                        <p:cTn id="200" dur="500"/>
                                        <p:tgtEl>
                                          <p:spTgt spid="195"/>
                                        </p:tgtEl>
                                      </p:cBhvr>
                                    </p:animEffect>
                                  </p:childTnLst>
                                </p:cTn>
                              </p:par>
                              <p:par>
                                <p:cTn id="201" presetID="22" presetClass="entr" presetSubtype="1" fill="hold" nodeType="withEffect">
                                  <p:stCondLst>
                                    <p:cond delay="0"/>
                                  </p:stCondLst>
                                  <p:childTnLst>
                                    <p:set>
                                      <p:cBhvr>
                                        <p:cTn id="202" dur="1" fill="hold">
                                          <p:stCondLst>
                                            <p:cond delay="0"/>
                                          </p:stCondLst>
                                        </p:cTn>
                                        <p:tgtEl>
                                          <p:spTgt spid="268"/>
                                        </p:tgtEl>
                                        <p:attrNameLst>
                                          <p:attrName>style.visibility</p:attrName>
                                        </p:attrNameLst>
                                      </p:cBhvr>
                                      <p:to>
                                        <p:strVal val="visible"/>
                                      </p:to>
                                    </p:set>
                                    <p:animEffect transition="in" filter="wipe(up)">
                                      <p:cBhvr>
                                        <p:cTn id="203" dur="500"/>
                                        <p:tgtEl>
                                          <p:spTgt spid="268"/>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133"/>
                                        </p:tgtEl>
                                        <p:attrNameLst>
                                          <p:attrName>style.visibility</p:attrName>
                                        </p:attrNameLst>
                                      </p:cBhvr>
                                      <p:to>
                                        <p:strVal val="visible"/>
                                      </p:to>
                                    </p:set>
                                    <p:animEffect transition="in" filter="fade">
                                      <p:cBhvr>
                                        <p:cTn id="206" dur="500"/>
                                        <p:tgtEl>
                                          <p:spTgt spid="133"/>
                                        </p:tgtEl>
                                      </p:cBhvr>
                                    </p:animEffect>
                                  </p:childTnLst>
                                </p:cTn>
                              </p:par>
                              <p:par>
                                <p:cTn id="207" presetID="22" presetClass="entr" presetSubtype="2" fill="hold" nodeType="withEffect">
                                  <p:stCondLst>
                                    <p:cond delay="0"/>
                                  </p:stCondLst>
                                  <p:childTnLst>
                                    <p:set>
                                      <p:cBhvr>
                                        <p:cTn id="208" dur="1" fill="hold">
                                          <p:stCondLst>
                                            <p:cond delay="0"/>
                                          </p:stCondLst>
                                        </p:cTn>
                                        <p:tgtEl>
                                          <p:spTgt spid="196"/>
                                        </p:tgtEl>
                                        <p:attrNameLst>
                                          <p:attrName>style.visibility</p:attrName>
                                        </p:attrNameLst>
                                      </p:cBhvr>
                                      <p:to>
                                        <p:strVal val="visible"/>
                                      </p:to>
                                    </p:set>
                                    <p:animEffect transition="in" filter="wipe(right)">
                                      <p:cBhvr>
                                        <p:cTn id="209" dur="500"/>
                                        <p:tgtEl>
                                          <p:spTgt spid="196"/>
                                        </p:tgtEl>
                                      </p:cBhvr>
                                    </p:animEffect>
                                  </p:childTnLst>
                                </p:cTn>
                              </p:par>
                              <p:par>
                                <p:cTn id="210" presetID="22" presetClass="entr" presetSubtype="2" fill="hold" nodeType="withEffect">
                                  <p:stCondLst>
                                    <p:cond delay="0"/>
                                  </p:stCondLst>
                                  <p:childTnLst>
                                    <p:set>
                                      <p:cBhvr>
                                        <p:cTn id="211" dur="1" fill="hold">
                                          <p:stCondLst>
                                            <p:cond delay="0"/>
                                          </p:stCondLst>
                                        </p:cTn>
                                        <p:tgtEl>
                                          <p:spTgt spid="231"/>
                                        </p:tgtEl>
                                        <p:attrNameLst>
                                          <p:attrName>style.visibility</p:attrName>
                                        </p:attrNameLst>
                                      </p:cBhvr>
                                      <p:to>
                                        <p:strVal val="visible"/>
                                      </p:to>
                                    </p:set>
                                    <p:animEffect transition="in" filter="wipe(right)">
                                      <p:cBhvr>
                                        <p:cTn id="212" dur="500"/>
                                        <p:tgtEl>
                                          <p:spTgt spid="231"/>
                                        </p:tgtEl>
                                      </p:cBhvr>
                                    </p:animEffect>
                                  </p:childTnLst>
                                </p:cTn>
                              </p:par>
                              <p:par>
                                <p:cTn id="213" presetID="22" presetClass="entr" presetSubtype="4" fill="hold" nodeType="withEffect">
                                  <p:stCondLst>
                                    <p:cond delay="0"/>
                                  </p:stCondLst>
                                  <p:childTnLst>
                                    <p:set>
                                      <p:cBhvr>
                                        <p:cTn id="214" dur="1" fill="hold">
                                          <p:stCondLst>
                                            <p:cond delay="0"/>
                                          </p:stCondLst>
                                        </p:cTn>
                                        <p:tgtEl>
                                          <p:spTgt spid="209"/>
                                        </p:tgtEl>
                                        <p:attrNameLst>
                                          <p:attrName>style.visibility</p:attrName>
                                        </p:attrNameLst>
                                      </p:cBhvr>
                                      <p:to>
                                        <p:strVal val="visible"/>
                                      </p:to>
                                    </p:set>
                                    <p:animEffect transition="in" filter="wipe(down)">
                                      <p:cBhvr>
                                        <p:cTn id="215" dur="500"/>
                                        <p:tgtEl>
                                          <p:spTgt spid="209"/>
                                        </p:tgtEl>
                                      </p:cBhvr>
                                    </p:animEffect>
                                  </p:childTnLst>
                                </p:cTn>
                              </p:par>
                              <p:par>
                                <p:cTn id="216" presetID="22" presetClass="entr" presetSubtype="4" fill="hold" nodeType="withEffect">
                                  <p:stCondLst>
                                    <p:cond delay="0"/>
                                  </p:stCondLst>
                                  <p:childTnLst>
                                    <p:set>
                                      <p:cBhvr>
                                        <p:cTn id="217" dur="1" fill="hold">
                                          <p:stCondLst>
                                            <p:cond delay="0"/>
                                          </p:stCondLst>
                                        </p:cTn>
                                        <p:tgtEl>
                                          <p:spTgt spid="210"/>
                                        </p:tgtEl>
                                        <p:attrNameLst>
                                          <p:attrName>style.visibility</p:attrName>
                                        </p:attrNameLst>
                                      </p:cBhvr>
                                      <p:to>
                                        <p:strVal val="visible"/>
                                      </p:to>
                                    </p:set>
                                    <p:animEffect transition="in" filter="wipe(down)">
                                      <p:cBhvr>
                                        <p:cTn id="218" dur="500"/>
                                        <p:tgtEl>
                                          <p:spTgt spid="210"/>
                                        </p:tgtEl>
                                      </p:cBhvr>
                                    </p:animEffect>
                                  </p:childTnLst>
                                </p:cTn>
                              </p:par>
                            </p:childTnLst>
                          </p:cTn>
                        </p:par>
                        <p:par>
                          <p:cTn id="219" fill="hold">
                            <p:stCondLst>
                              <p:cond delay="1500"/>
                            </p:stCondLst>
                            <p:childTnLst>
                              <p:par>
                                <p:cTn id="220" presetID="10" presetClass="entr" presetSubtype="0" fill="hold" grpId="0" nodeType="afterEffect">
                                  <p:stCondLst>
                                    <p:cond delay="0"/>
                                  </p:stCondLst>
                                  <p:childTnLst>
                                    <p:set>
                                      <p:cBhvr>
                                        <p:cTn id="221" dur="1" fill="hold">
                                          <p:stCondLst>
                                            <p:cond delay="0"/>
                                          </p:stCondLst>
                                        </p:cTn>
                                        <p:tgtEl>
                                          <p:spTgt spid="207"/>
                                        </p:tgtEl>
                                        <p:attrNameLst>
                                          <p:attrName>style.visibility</p:attrName>
                                        </p:attrNameLst>
                                      </p:cBhvr>
                                      <p:to>
                                        <p:strVal val="visible"/>
                                      </p:to>
                                    </p:set>
                                    <p:animEffect transition="in" filter="fade">
                                      <p:cBhvr>
                                        <p:cTn id="222" dur="500"/>
                                        <p:tgtEl>
                                          <p:spTgt spid="207"/>
                                        </p:tgtEl>
                                      </p:cBhvr>
                                    </p:animEffect>
                                  </p:childTnLst>
                                </p:cTn>
                              </p:par>
                              <p:par>
                                <p:cTn id="223" presetID="10" presetClass="entr" presetSubtype="0" fill="hold" nodeType="withEffect">
                                  <p:stCondLst>
                                    <p:cond delay="0"/>
                                  </p:stCondLst>
                                  <p:childTnLst>
                                    <p:set>
                                      <p:cBhvr>
                                        <p:cTn id="224" dur="1" fill="hold">
                                          <p:stCondLst>
                                            <p:cond delay="0"/>
                                          </p:stCondLst>
                                        </p:cTn>
                                        <p:tgtEl>
                                          <p:spTgt spid="208"/>
                                        </p:tgtEl>
                                        <p:attrNameLst>
                                          <p:attrName>style.visibility</p:attrName>
                                        </p:attrNameLst>
                                      </p:cBhvr>
                                      <p:to>
                                        <p:strVal val="visible"/>
                                      </p:to>
                                    </p:set>
                                    <p:animEffect transition="in" filter="fade">
                                      <p:cBhvr>
                                        <p:cTn id="225" dur="500"/>
                                        <p:tgtEl>
                                          <p:spTgt spid="208"/>
                                        </p:tgtEl>
                                      </p:cBhvr>
                                    </p:animEffect>
                                  </p:childTnLst>
                                </p:cTn>
                              </p:par>
                            </p:childTnLst>
                          </p:cTn>
                        </p:par>
                        <p:par>
                          <p:cTn id="226" fill="hold">
                            <p:stCondLst>
                              <p:cond delay="2000"/>
                            </p:stCondLst>
                            <p:childTnLst>
                              <p:par>
                                <p:cTn id="227" presetID="22" presetClass="entr" presetSubtype="8" fill="hold" nodeType="afterEffect">
                                  <p:stCondLst>
                                    <p:cond delay="0"/>
                                  </p:stCondLst>
                                  <p:childTnLst>
                                    <p:set>
                                      <p:cBhvr>
                                        <p:cTn id="228" dur="1" fill="hold">
                                          <p:stCondLst>
                                            <p:cond delay="0"/>
                                          </p:stCondLst>
                                        </p:cTn>
                                        <p:tgtEl>
                                          <p:spTgt spid="137"/>
                                        </p:tgtEl>
                                        <p:attrNameLst>
                                          <p:attrName>style.visibility</p:attrName>
                                        </p:attrNameLst>
                                      </p:cBhvr>
                                      <p:to>
                                        <p:strVal val="visible"/>
                                      </p:to>
                                    </p:set>
                                    <p:animEffect transition="in" filter="wipe(left)">
                                      <p:cBhvr>
                                        <p:cTn id="229" dur="500"/>
                                        <p:tgtEl>
                                          <p:spTgt spid="137"/>
                                        </p:tgtEl>
                                      </p:cBhvr>
                                    </p:animEffect>
                                  </p:childTnLst>
                                </p:cTn>
                              </p:par>
                            </p:childTnLst>
                          </p:cTn>
                        </p:par>
                      </p:childTnLst>
                    </p:cTn>
                  </p:par>
                  <p:par>
                    <p:cTn id="230" fill="hold">
                      <p:stCondLst>
                        <p:cond delay="indefinite"/>
                      </p:stCondLst>
                      <p:childTnLst>
                        <p:par>
                          <p:cTn id="231" fill="hold">
                            <p:stCondLst>
                              <p:cond delay="0"/>
                            </p:stCondLst>
                            <p:childTnLst>
                              <p:par>
                                <p:cTn id="232" presetID="47" presetClass="entr" presetSubtype="0" fill="hold" nodeType="clickEffect">
                                  <p:stCondLst>
                                    <p:cond delay="0"/>
                                  </p:stCondLst>
                                  <p:childTnLst>
                                    <p:set>
                                      <p:cBhvr>
                                        <p:cTn id="233" dur="1" fill="hold">
                                          <p:stCondLst>
                                            <p:cond delay="0"/>
                                          </p:stCondLst>
                                        </p:cTn>
                                        <p:tgtEl>
                                          <p:spTgt spid="31"/>
                                        </p:tgtEl>
                                        <p:attrNameLst>
                                          <p:attrName>style.visibility</p:attrName>
                                        </p:attrNameLst>
                                      </p:cBhvr>
                                      <p:to>
                                        <p:strVal val="visible"/>
                                      </p:to>
                                    </p:set>
                                    <p:animEffect transition="in" filter="fade">
                                      <p:cBhvr>
                                        <p:cTn id="234" dur="1000"/>
                                        <p:tgtEl>
                                          <p:spTgt spid="31"/>
                                        </p:tgtEl>
                                      </p:cBhvr>
                                    </p:animEffect>
                                    <p:anim calcmode="lin" valueType="num">
                                      <p:cBhvr>
                                        <p:cTn id="235" dur="1000" fill="hold"/>
                                        <p:tgtEl>
                                          <p:spTgt spid="31"/>
                                        </p:tgtEl>
                                        <p:attrNameLst>
                                          <p:attrName>ppt_x</p:attrName>
                                        </p:attrNameLst>
                                      </p:cBhvr>
                                      <p:tavLst>
                                        <p:tav tm="0">
                                          <p:val>
                                            <p:strVal val="#ppt_x"/>
                                          </p:val>
                                        </p:tav>
                                        <p:tav tm="100000">
                                          <p:val>
                                            <p:strVal val="#ppt_x"/>
                                          </p:val>
                                        </p:tav>
                                      </p:tavLst>
                                    </p:anim>
                                    <p:anim calcmode="lin" valueType="num">
                                      <p:cBhvr>
                                        <p:cTn id="236" dur="1000" fill="hold"/>
                                        <p:tgtEl>
                                          <p:spTgt spid="31"/>
                                        </p:tgtEl>
                                        <p:attrNameLst>
                                          <p:attrName>ppt_y</p:attrName>
                                        </p:attrNameLst>
                                      </p:cBhvr>
                                      <p:tavLst>
                                        <p:tav tm="0">
                                          <p:val>
                                            <p:strVal val="#ppt_y-.1"/>
                                          </p:val>
                                        </p:tav>
                                        <p:tav tm="100000">
                                          <p:val>
                                            <p:strVal val="#ppt_y"/>
                                          </p:val>
                                        </p:tav>
                                      </p:tavLst>
                                    </p:anim>
                                  </p:childTnLst>
                                </p:cTn>
                              </p:par>
                            </p:childTnLst>
                          </p:cTn>
                        </p:par>
                        <p:par>
                          <p:cTn id="237" fill="hold">
                            <p:stCondLst>
                              <p:cond delay="1000"/>
                            </p:stCondLst>
                            <p:childTnLst>
                              <p:par>
                                <p:cTn id="238" presetID="16" presetClass="entr" presetSubtype="21" fill="hold" nodeType="afterEffect">
                                  <p:stCondLst>
                                    <p:cond delay="0"/>
                                  </p:stCondLst>
                                  <p:childTnLst>
                                    <p:set>
                                      <p:cBhvr>
                                        <p:cTn id="239" dur="1" fill="hold">
                                          <p:stCondLst>
                                            <p:cond delay="0"/>
                                          </p:stCondLst>
                                        </p:cTn>
                                        <p:tgtEl>
                                          <p:spTgt spid="266"/>
                                        </p:tgtEl>
                                        <p:attrNameLst>
                                          <p:attrName>style.visibility</p:attrName>
                                        </p:attrNameLst>
                                      </p:cBhvr>
                                      <p:to>
                                        <p:strVal val="visible"/>
                                      </p:to>
                                    </p:set>
                                    <p:animEffect transition="in" filter="barn(inVertical)">
                                      <p:cBhvr>
                                        <p:cTn id="240" dur="500"/>
                                        <p:tgtEl>
                                          <p:spTgt spid="266"/>
                                        </p:tgtEl>
                                      </p:cBhvr>
                                    </p:animEffect>
                                  </p:childTnLst>
                                </p:cTn>
                              </p:par>
                            </p:childTnLst>
                          </p:cTn>
                        </p:par>
                        <p:par>
                          <p:cTn id="241" fill="hold">
                            <p:stCondLst>
                              <p:cond delay="1500"/>
                            </p:stCondLst>
                            <p:childTnLst>
                              <p:par>
                                <p:cTn id="242" presetID="22" presetClass="entr" presetSubtype="8" fill="hold" nodeType="afterEffect">
                                  <p:stCondLst>
                                    <p:cond delay="0"/>
                                  </p:stCondLst>
                                  <p:childTnLst>
                                    <p:set>
                                      <p:cBhvr>
                                        <p:cTn id="243" dur="1" fill="hold">
                                          <p:stCondLst>
                                            <p:cond delay="0"/>
                                          </p:stCondLst>
                                        </p:cTn>
                                        <p:tgtEl>
                                          <p:spTgt spid="265"/>
                                        </p:tgtEl>
                                        <p:attrNameLst>
                                          <p:attrName>style.visibility</p:attrName>
                                        </p:attrNameLst>
                                      </p:cBhvr>
                                      <p:to>
                                        <p:strVal val="visible"/>
                                      </p:to>
                                    </p:set>
                                    <p:animEffect transition="in" filter="wipe(left)">
                                      <p:cBhvr>
                                        <p:cTn id="244" dur="500"/>
                                        <p:tgtEl>
                                          <p:spTgt spid="265"/>
                                        </p:tgtEl>
                                      </p:cBhvr>
                                    </p:animEffect>
                                  </p:childTnLst>
                                </p:cTn>
                              </p:par>
                            </p:childTnLst>
                          </p:cTn>
                        </p:par>
                        <p:par>
                          <p:cTn id="245" fill="hold">
                            <p:stCondLst>
                              <p:cond delay="2000"/>
                            </p:stCondLst>
                            <p:childTnLst>
                              <p:par>
                                <p:cTn id="246" presetID="10" presetClass="entr" presetSubtype="0" fill="hold" grpId="0" nodeType="afterEffect">
                                  <p:stCondLst>
                                    <p:cond delay="0"/>
                                  </p:stCondLst>
                                  <p:childTnLst>
                                    <p:set>
                                      <p:cBhvr>
                                        <p:cTn id="247" dur="1" fill="hold">
                                          <p:stCondLst>
                                            <p:cond delay="0"/>
                                          </p:stCondLst>
                                        </p:cTn>
                                        <p:tgtEl>
                                          <p:spTgt spid="164"/>
                                        </p:tgtEl>
                                        <p:attrNameLst>
                                          <p:attrName>style.visibility</p:attrName>
                                        </p:attrNameLst>
                                      </p:cBhvr>
                                      <p:to>
                                        <p:strVal val="visible"/>
                                      </p:to>
                                    </p:set>
                                    <p:animEffect transition="in" filter="fade">
                                      <p:cBhvr>
                                        <p:cTn id="248"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7" grpId="0" animBg="1"/>
      <p:bldP spid="207" grpId="0"/>
      <p:bldP spid="215" grpId="0" animBg="1"/>
      <p:bldP spid="220" grpId="0"/>
      <p:bldP spid="133" grpId="0"/>
      <p:bldP spid="164" grpId="0"/>
      <p:bldP spid="223" grpId="0" animBg="1"/>
      <p:bldP spid="224" grpId="0"/>
      <p:bldP spid="225" grpId="0"/>
      <p:bldP spid="226" grpId="0"/>
      <p:bldP spid="138" grpId="0" animBg="1"/>
      <p:bldP spid="139" grpId="0" animBg="1"/>
      <p:bldP spid="140" grpId="0" animBg="1"/>
      <p:bldP spid="142" grpId="0"/>
      <p:bldP spid="143" grpId="0"/>
      <p:bldP spid="144" grpId="0" animBg="1"/>
      <p:bldP spid="145" grpId="0" animBg="1"/>
      <p:bldP spid="146" grpId="0"/>
      <p:bldP spid="148" grpId="0"/>
      <p:bldP spid="217" grpId="0"/>
      <p:bldP spid="149" grpId="0" animBg="1"/>
      <p:bldP spid="150" grpId="0" animBg="1"/>
      <p:bldP spid="151" grpId="0"/>
      <p:bldP spid="152" grpId="0"/>
      <p:bldP spid="153" grpId="0"/>
      <p:bldP spid="154" grpId="0"/>
      <p:bldP spid="155" grpId="0"/>
      <p:bldP spid="157" grpId="0" animBg="1"/>
      <p:bldP spid="158" grpId="0"/>
      <p:bldP spid="16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Straight Connector 108">
            <a:extLst>
              <a:ext uri="{FF2B5EF4-FFF2-40B4-BE49-F238E27FC236}">
                <a16:creationId xmlns:a16="http://schemas.microsoft.com/office/drawing/2014/main" id="{8715136B-5838-4DBA-81FB-AEC2E2954439}"/>
              </a:ext>
              <a:ext uri="{C183D7F6-B498-43B3-948B-1728B52AA6E4}">
                <adec:decorative xmlns:adec="http://schemas.microsoft.com/office/drawing/2017/decorative" val="1"/>
              </a:ext>
            </a:extLst>
          </p:cNvPr>
          <p:cNvCxnSpPr>
            <a:cxnSpLocks/>
          </p:cNvCxnSpPr>
          <p:nvPr/>
        </p:nvCxnSpPr>
        <p:spPr>
          <a:xfrm>
            <a:off x="11095753" y="1386334"/>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468EB29-3BF3-48EF-BEEC-7F76D02AFCE6}"/>
              </a:ext>
              <a:ext uri="{C183D7F6-B498-43B3-948B-1728B52AA6E4}">
                <adec:decorative xmlns:adec="http://schemas.microsoft.com/office/drawing/2017/decorative" val="1"/>
              </a:ext>
            </a:extLst>
          </p:cNvPr>
          <p:cNvCxnSpPr>
            <a:cxnSpLocks/>
          </p:cNvCxnSpPr>
          <p:nvPr/>
        </p:nvCxnSpPr>
        <p:spPr>
          <a:xfrm>
            <a:off x="4010423" y="1391461"/>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94881F7-84F7-45F6-99DF-F71BC2501D17}"/>
              </a:ext>
              <a:ext uri="{C183D7F6-B498-43B3-948B-1728B52AA6E4}">
                <adec:decorative xmlns:adec="http://schemas.microsoft.com/office/drawing/2017/decorative" val="1"/>
              </a:ext>
            </a:extLst>
          </p:cNvPr>
          <p:cNvCxnSpPr>
            <a:cxnSpLocks/>
          </p:cNvCxnSpPr>
          <p:nvPr/>
        </p:nvCxnSpPr>
        <p:spPr>
          <a:xfrm>
            <a:off x="6370073" y="1391461"/>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5BD9589-46EE-44BB-A732-867CCE7F7873}"/>
              </a:ext>
              <a:ext uri="{C183D7F6-B498-43B3-948B-1728B52AA6E4}">
                <adec:decorative xmlns:adec="http://schemas.microsoft.com/office/drawing/2017/decorative" val="1"/>
              </a:ext>
            </a:extLst>
          </p:cNvPr>
          <p:cNvCxnSpPr>
            <a:cxnSpLocks/>
          </p:cNvCxnSpPr>
          <p:nvPr/>
        </p:nvCxnSpPr>
        <p:spPr>
          <a:xfrm>
            <a:off x="8739771" y="1386334"/>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 Account grey">
            <a:extLst>
              <a:ext uri="{FF2B5EF4-FFF2-40B4-BE49-F238E27FC236}">
                <a16:creationId xmlns:a16="http://schemas.microsoft.com/office/drawing/2014/main" id="{64035C8A-1AA3-40C8-8417-482468F10B2F}"/>
              </a:ext>
              <a:ext uri="{C183D7F6-B498-43B3-948B-1728B52AA6E4}">
                <adec:decorative xmlns:adec="http://schemas.microsoft.com/office/drawing/2017/decorative" val="1"/>
              </a:ext>
            </a:extLst>
          </p:cNvPr>
          <p:cNvSpPr/>
          <p:nvPr/>
        </p:nvSpPr>
        <p:spPr bwMode="auto">
          <a:xfrm>
            <a:off x="1045427" y="3943628"/>
            <a:ext cx="10104120" cy="546971"/>
          </a:xfrm>
          <a:prstGeom prst="rect">
            <a:avLst/>
          </a:prstGeom>
          <a:solidFill>
            <a:srgbClr val="E6E6E6">
              <a:alpha val="8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6" name="!! Device grey">
            <a:extLst>
              <a:ext uri="{FF2B5EF4-FFF2-40B4-BE49-F238E27FC236}">
                <a16:creationId xmlns:a16="http://schemas.microsoft.com/office/drawing/2014/main" id="{BB6E35BF-7DAA-4C7B-AFC7-A0B0823E48F1}"/>
              </a:ext>
              <a:ext uri="{C183D7F6-B498-43B3-948B-1728B52AA6E4}">
                <adec:decorative xmlns:adec="http://schemas.microsoft.com/office/drawing/2017/decorative" val="1"/>
              </a:ext>
            </a:extLst>
          </p:cNvPr>
          <p:cNvSpPr/>
          <p:nvPr/>
        </p:nvSpPr>
        <p:spPr bwMode="auto">
          <a:xfrm>
            <a:off x="1045427" y="3364342"/>
            <a:ext cx="10104120" cy="546971"/>
          </a:xfrm>
          <a:prstGeom prst="rect">
            <a:avLst/>
          </a:prstGeom>
          <a:solidFill>
            <a:srgbClr val="E6E6E6">
              <a:alpha val="8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8" name="!! interm grey">
            <a:extLst>
              <a:ext uri="{FF2B5EF4-FFF2-40B4-BE49-F238E27FC236}">
                <a16:creationId xmlns:a16="http://schemas.microsoft.com/office/drawing/2014/main" id="{7C6E6764-81B5-4798-A1B8-EE18645578A3}"/>
              </a:ext>
              <a:ext uri="{C183D7F6-B498-43B3-948B-1728B52AA6E4}">
                <adec:decorative xmlns:adec="http://schemas.microsoft.com/office/drawing/2017/decorative" val="1"/>
              </a:ext>
            </a:extLst>
          </p:cNvPr>
          <p:cNvSpPr/>
          <p:nvPr/>
        </p:nvSpPr>
        <p:spPr bwMode="auto">
          <a:xfrm>
            <a:off x="1045427" y="4516782"/>
            <a:ext cx="10104120" cy="546971"/>
          </a:xfrm>
          <a:prstGeom prst="rect">
            <a:avLst/>
          </a:prstGeom>
          <a:solidFill>
            <a:srgbClr val="E6E6E6">
              <a:alpha val="8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 Interface grey">
            <a:extLst>
              <a:ext uri="{FF2B5EF4-FFF2-40B4-BE49-F238E27FC236}">
                <a16:creationId xmlns:a16="http://schemas.microsoft.com/office/drawing/2014/main" id="{15F14212-C9C8-45C5-B845-DD2CB35AA011}"/>
              </a:ext>
              <a:ext uri="{C183D7F6-B498-43B3-948B-1728B52AA6E4}">
                <adec:decorative xmlns:adec="http://schemas.microsoft.com/office/drawing/2017/decorative" val="1"/>
              </a:ext>
            </a:extLst>
          </p:cNvPr>
          <p:cNvSpPr/>
          <p:nvPr/>
        </p:nvSpPr>
        <p:spPr bwMode="auto">
          <a:xfrm>
            <a:off x="1045427" y="5089674"/>
            <a:ext cx="10104120" cy="546971"/>
          </a:xfrm>
          <a:prstGeom prst="rect">
            <a:avLst/>
          </a:prstGeom>
          <a:solidFill>
            <a:srgbClr val="E6E6E6">
              <a:alpha val="8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54C93E3B-BD34-4996-B9CA-57661F645866}"/>
              </a:ext>
              <a:ext uri="{C183D7F6-B498-43B3-948B-1728B52AA6E4}">
                <adec:decorative xmlns:adec="http://schemas.microsoft.com/office/drawing/2017/decorative" val="1"/>
              </a:ext>
            </a:extLst>
          </p:cNvPr>
          <p:cNvSpPr/>
          <p:nvPr/>
        </p:nvSpPr>
        <p:spPr bwMode="auto">
          <a:xfrm>
            <a:off x="1049496" y="2297622"/>
            <a:ext cx="10104120" cy="925691"/>
          </a:xfrm>
          <a:prstGeom prst="rect">
            <a:avLst/>
          </a:prstGeom>
          <a:solidFill>
            <a:srgbClr val="E6E6E6">
              <a:alpha val="8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DDEF4BE-F587-46D1-B6C4-0E680F7A8B7B}"/>
              </a:ext>
            </a:extLst>
          </p:cNvPr>
          <p:cNvSpPr>
            <a:spLocks noGrp="1"/>
          </p:cNvSpPr>
          <p:nvPr>
            <p:ph type="title"/>
          </p:nvPr>
        </p:nvSpPr>
        <p:spPr/>
        <p:txBody>
          <a:bodyPr/>
          <a:lstStyle/>
          <a:p>
            <a:r>
              <a:rPr lang="en-US"/>
              <a:t>Security level drill down</a:t>
            </a:r>
          </a:p>
        </p:txBody>
      </p:sp>
      <p:sp>
        <p:nvSpPr>
          <p:cNvPr id="139" name="!! Enter">
            <a:extLst>
              <a:ext uri="{FF2B5EF4-FFF2-40B4-BE49-F238E27FC236}">
                <a16:creationId xmlns:a16="http://schemas.microsoft.com/office/drawing/2014/main" id="{7AFFAAF9-7218-4E04-9E1D-17681169E866}"/>
              </a:ext>
            </a:extLst>
          </p:cNvPr>
          <p:cNvSpPr txBox="1"/>
          <p:nvPr/>
        </p:nvSpPr>
        <p:spPr>
          <a:xfrm flipH="1">
            <a:off x="1041151" y="1391461"/>
            <a:ext cx="3171616" cy="86488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R="0" lvl="0" indent="0" defTabSz="914102" fontAlgn="base">
              <a:lnSpc>
                <a:spcPct val="90000"/>
              </a:lnSpc>
              <a:spcBef>
                <a:spcPct val="0"/>
              </a:spcBef>
              <a:spcAft>
                <a:spcPct val="0"/>
              </a:spcAft>
              <a:buClrTx/>
              <a:buSzTx/>
              <a:buFontTx/>
              <a:buNone/>
              <a:tabLst/>
              <a:defRPr kumimoji="0" sz="1600" b="1"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End-to-end Protection</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For Privileged Sessions</a:t>
            </a:r>
          </a:p>
        </p:txBody>
      </p:sp>
      <p:sp>
        <p:nvSpPr>
          <p:cNvPr id="15" name="!! E">
            <a:extLst>
              <a:ext uri="{FF2B5EF4-FFF2-40B4-BE49-F238E27FC236}">
                <a16:creationId xmlns:a16="http://schemas.microsoft.com/office/drawing/2014/main" id="{E0B72A19-8F78-4410-8E9C-C290CF0132F5}"/>
              </a:ext>
            </a:extLst>
          </p:cNvPr>
          <p:cNvSpPr/>
          <p:nvPr/>
        </p:nvSpPr>
        <p:spPr bwMode="auto">
          <a:xfrm>
            <a:off x="4048152" y="1391461"/>
            <a:ext cx="2304288" cy="41148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Enterprise Security</a:t>
            </a:r>
          </a:p>
        </p:txBody>
      </p:sp>
      <p:sp>
        <p:nvSpPr>
          <p:cNvPr id="80" name="Rectangle 79">
            <a:extLst>
              <a:ext uri="{FF2B5EF4-FFF2-40B4-BE49-F238E27FC236}">
                <a16:creationId xmlns:a16="http://schemas.microsoft.com/office/drawing/2014/main" id="{A8F5C204-26B9-4263-84A1-E123004D07E5}"/>
              </a:ext>
            </a:extLst>
          </p:cNvPr>
          <p:cNvSpPr/>
          <p:nvPr/>
        </p:nvSpPr>
        <p:spPr>
          <a:xfrm>
            <a:off x="4052460" y="1812206"/>
            <a:ext cx="2299980" cy="457200"/>
          </a:xfrm>
          <a:prstGeom prst="rect">
            <a:avLst/>
          </a:prstGeom>
          <a:no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Segoe UI" panose="020B0502040204020203" pitchFamily="34" charset="0"/>
                <a:ea typeface="+mn-ea"/>
                <a:cs typeface="Segoe UI" panose="020B0502040204020203" pitchFamily="34" charset="0"/>
              </a:rPr>
              <a:t>Baseline security for assets + starting point for higher security</a:t>
            </a:r>
          </a:p>
        </p:txBody>
      </p:sp>
      <p:sp>
        <p:nvSpPr>
          <p:cNvPr id="10" name="!! S">
            <a:extLst>
              <a:ext uri="{FF2B5EF4-FFF2-40B4-BE49-F238E27FC236}">
                <a16:creationId xmlns:a16="http://schemas.microsoft.com/office/drawing/2014/main" id="{7D67C8AD-553A-4E6F-B272-9445E294F9D5}"/>
              </a:ext>
            </a:extLst>
          </p:cNvPr>
          <p:cNvSpPr/>
          <p:nvPr/>
        </p:nvSpPr>
        <p:spPr bwMode="auto">
          <a:xfrm>
            <a:off x="6407802" y="1391461"/>
            <a:ext cx="2304288"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Specialized Security</a:t>
            </a:r>
          </a:p>
        </p:txBody>
      </p:sp>
      <p:sp>
        <p:nvSpPr>
          <p:cNvPr id="82" name="Rectangle 81">
            <a:extLst>
              <a:ext uri="{FF2B5EF4-FFF2-40B4-BE49-F238E27FC236}">
                <a16:creationId xmlns:a16="http://schemas.microsoft.com/office/drawing/2014/main" id="{F802CA9A-E29E-418F-AC63-05AD694F9220}"/>
              </a:ext>
            </a:extLst>
          </p:cNvPr>
          <p:cNvSpPr/>
          <p:nvPr/>
        </p:nvSpPr>
        <p:spPr>
          <a:xfrm>
            <a:off x="6409982" y="1812206"/>
            <a:ext cx="2302108" cy="457200"/>
          </a:xfrm>
          <a:prstGeom prst="rect">
            <a:avLst/>
          </a:prstGeom>
          <a:no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Segoe UI" panose="020B0502040204020203" pitchFamily="34" charset="0"/>
                <a:ea typeface="+mn-ea"/>
                <a:cs typeface="Segoe UI" panose="020B0502040204020203" pitchFamily="34" charset="0"/>
              </a:rPr>
              <a:t>Enhanced security profile for higher value assets</a:t>
            </a:r>
          </a:p>
        </p:txBody>
      </p:sp>
      <p:sp>
        <p:nvSpPr>
          <p:cNvPr id="141" name="!! P">
            <a:extLst>
              <a:ext uri="{FF2B5EF4-FFF2-40B4-BE49-F238E27FC236}">
                <a16:creationId xmlns:a16="http://schemas.microsoft.com/office/drawing/2014/main" id="{F840968D-8A8E-4186-A892-381A44925072}"/>
              </a:ext>
            </a:extLst>
          </p:cNvPr>
          <p:cNvSpPr/>
          <p:nvPr/>
        </p:nvSpPr>
        <p:spPr bwMode="auto">
          <a:xfrm>
            <a:off x="8767453" y="1391461"/>
            <a:ext cx="2304288" cy="41148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Privileged Security</a:t>
            </a:r>
          </a:p>
        </p:txBody>
      </p:sp>
      <p:sp>
        <p:nvSpPr>
          <p:cNvPr id="84" name="Rectangle 83">
            <a:extLst>
              <a:ext uri="{FF2B5EF4-FFF2-40B4-BE49-F238E27FC236}">
                <a16:creationId xmlns:a16="http://schemas.microsoft.com/office/drawing/2014/main" id="{7C73E926-E421-4A91-B7AD-066B8E916BD0}"/>
              </a:ext>
            </a:extLst>
          </p:cNvPr>
          <p:cNvSpPr/>
          <p:nvPr/>
        </p:nvSpPr>
        <p:spPr>
          <a:xfrm>
            <a:off x="8782295" y="1812206"/>
            <a:ext cx="2289446" cy="457200"/>
          </a:xfrm>
          <a:prstGeom prst="rect">
            <a:avLst/>
          </a:prstGeom>
          <a:no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Segoe UI" panose="020B0502040204020203" pitchFamily="34" charset="0"/>
                <a:ea typeface="+mn-ea"/>
                <a:cs typeface="Segoe UI" panose="020B0502040204020203" pitchFamily="34" charset="0"/>
              </a:rPr>
              <a:t>Strongest security for highest impact assets and accounts</a:t>
            </a:r>
          </a:p>
        </p:txBody>
      </p:sp>
      <p:sp>
        <p:nvSpPr>
          <p:cNvPr id="99" name="Rectangle 98">
            <a:extLst>
              <a:ext uri="{FF2B5EF4-FFF2-40B4-BE49-F238E27FC236}">
                <a16:creationId xmlns:a16="http://schemas.microsoft.com/office/drawing/2014/main" id="{F6E7EAD6-23F9-46A3-8237-A4356DDCBAD7}"/>
              </a:ext>
            </a:extLst>
          </p:cNvPr>
          <p:cNvSpPr/>
          <p:nvPr/>
        </p:nvSpPr>
        <p:spPr>
          <a:xfrm>
            <a:off x="1045427" y="2297623"/>
            <a:ext cx="2897449" cy="9296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FFFFFF"/>
                    </a:gs>
                    <a:gs pos="98230">
                      <a:srgbClr val="FFFFFF"/>
                    </a:gs>
                  </a:gsLst>
                  <a:lin ang="10800000" scaled="1"/>
                </a:gradFill>
                <a:effectLst/>
                <a:uLnTx/>
                <a:uFillTx/>
                <a:latin typeface="Segoe UI" panose="020B0502040204020203" pitchFamily="34" charset="0"/>
                <a:ea typeface="+mn-ea"/>
                <a:cs typeface="Segoe UI" panose="020B0502040204020203" pitchFamily="34" charset="0"/>
              </a:rPr>
              <a:t>Role Recommendation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FFFFFF"/>
                    </a:gs>
                    <a:gs pos="98230">
                      <a:srgbClr val="FFFFFF"/>
                    </a:gs>
                  </a:gsLst>
                  <a:lin ang="10800000" scaled="1"/>
                </a:gradFill>
                <a:effectLst/>
                <a:uLnTx/>
                <a:uFillTx/>
                <a:latin typeface="Segoe UI Semibold" panose="020B0702040204020203" pitchFamily="34" charset="0"/>
                <a:ea typeface="+mn-ea"/>
                <a:cs typeface="Segoe UI Semibold" panose="020B0702040204020203" pitchFamily="34" charset="0"/>
              </a:rPr>
              <a:t>For privileged access role</a:t>
            </a:r>
          </a:p>
        </p:txBody>
      </p:sp>
      <p:sp>
        <p:nvSpPr>
          <p:cNvPr id="3" name="Arrow: Pentagon 2">
            <a:extLst>
              <a:ext uri="{FF2B5EF4-FFF2-40B4-BE49-F238E27FC236}">
                <a16:creationId xmlns:a16="http://schemas.microsoft.com/office/drawing/2014/main" id="{2EF8F45B-952A-4D4F-8D22-B5A785FBBD6B}"/>
              </a:ext>
            </a:extLst>
          </p:cNvPr>
          <p:cNvSpPr/>
          <p:nvPr/>
        </p:nvSpPr>
        <p:spPr bwMode="auto">
          <a:xfrm>
            <a:off x="3989537" y="2370224"/>
            <a:ext cx="3130169" cy="228600"/>
          </a:xfrm>
          <a:prstGeom prst="homePlate">
            <a:avLst/>
          </a:prstGeom>
          <a:gradFill flip="none" rotWithShape="1">
            <a:gsLst>
              <a:gs pos="0">
                <a:srgbClr val="147C14"/>
              </a:gs>
              <a:gs pos="98230">
                <a:schemeClr val="bg1">
                  <a:alpha val="0"/>
                </a:schemeClr>
              </a:gs>
              <a:gs pos="70000">
                <a:srgbClr val="147C14"/>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Standard users</a:t>
            </a:r>
          </a:p>
        </p:txBody>
      </p:sp>
      <p:sp>
        <p:nvSpPr>
          <p:cNvPr id="6" name="Arrow: Pentagon 5">
            <a:extLst>
              <a:ext uri="{FF2B5EF4-FFF2-40B4-BE49-F238E27FC236}">
                <a16:creationId xmlns:a16="http://schemas.microsoft.com/office/drawing/2014/main" id="{E3FA324D-AFE0-4549-975A-D3BB6C90B8F1}"/>
              </a:ext>
            </a:extLst>
          </p:cNvPr>
          <p:cNvSpPr/>
          <p:nvPr/>
        </p:nvSpPr>
        <p:spPr bwMode="auto">
          <a:xfrm>
            <a:off x="4707567" y="2649184"/>
            <a:ext cx="5088009" cy="228600"/>
          </a:xfrm>
          <a:prstGeom prst="homePlate">
            <a:avLst/>
          </a:prstGeom>
          <a:gradFill>
            <a:gsLst>
              <a:gs pos="0">
                <a:srgbClr val="B6A908"/>
              </a:gs>
              <a:gs pos="98230">
                <a:schemeClr val="bg1">
                  <a:alpha val="0"/>
                </a:schemeClr>
              </a:gs>
              <a:gs pos="74000">
                <a:srgbClr val="B6A908"/>
              </a:gs>
            </a:gsLst>
            <a:lin ang="10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42900" marR="0" lvl="0" indent="0" algn="ctr" defTabSz="932293"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 impact users / developers</a:t>
            </a:r>
          </a:p>
        </p:txBody>
      </p:sp>
      <p:sp>
        <p:nvSpPr>
          <p:cNvPr id="4" name="Arrow: Pentagon 3">
            <a:extLst>
              <a:ext uri="{FF2B5EF4-FFF2-40B4-BE49-F238E27FC236}">
                <a16:creationId xmlns:a16="http://schemas.microsoft.com/office/drawing/2014/main" id="{A326E2A6-9371-41D8-B717-4C3B787C3017}"/>
              </a:ext>
            </a:extLst>
          </p:cNvPr>
          <p:cNvSpPr/>
          <p:nvPr/>
        </p:nvSpPr>
        <p:spPr bwMode="auto">
          <a:xfrm>
            <a:off x="7592864" y="2928143"/>
            <a:ext cx="3391948" cy="228600"/>
          </a:xfrm>
          <a:prstGeom prst="homePlate">
            <a:avLst/>
          </a:prstGeom>
          <a:gradFill>
            <a:gsLst>
              <a:gs pos="0">
                <a:srgbClr val="B24444"/>
              </a:gs>
              <a:gs pos="98230">
                <a:schemeClr val="bg1">
                  <a:alpha val="0"/>
                </a:schemeClr>
              </a:gs>
              <a:gs pos="70000">
                <a:srgbClr val="B24444"/>
              </a:gs>
            </a:gsLst>
            <a:lin ang="10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284" rIns="182854" bIns="146284" numCol="1" spcCol="0" rtlCol="0" fromWordArt="0" anchor="ctr" anchorCtr="0" forceAA="0" compatLnSpc="1">
            <a:prstTxWarp prst="textNoShape">
              <a:avLst/>
            </a:prstTxWarp>
            <a:noAutofit/>
          </a:bodyPr>
          <a:lstStyle/>
          <a:p>
            <a:pPr marL="800100" marR="0" lvl="0" indent="0" algn="ctr" defTabSz="932293"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IT Operations</a:t>
            </a:r>
          </a:p>
        </p:txBody>
      </p:sp>
      <p:sp>
        <p:nvSpPr>
          <p:cNvPr id="61" name="!! Device box">
            <a:extLst>
              <a:ext uri="{FF2B5EF4-FFF2-40B4-BE49-F238E27FC236}">
                <a16:creationId xmlns:a16="http://schemas.microsoft.com/office/drawing/2014/main" id="{8B9F95E6-724A-4209-ABB3-E16E5C2A5921}"/>
              </a:ext>
            </a:extLst>
          </p:cNvPr>
          <p:cNvSpPr/>
          <p:nvPr/>
        </p:nvSpPr>
        <p:spPr>
          <a:xfrm>
            <a:off x="1045427" y="3364342"/>
            <a:ext cx="2897449" cy="548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FFFFFF"/>
                    </a:gs>
                    <a:gs pos="98230">
                      <a:srgbClr val="FFFFFF"/>
                    </a:gs>
                  </a:gsLst>
                  <a:lin ang="10800000" scaled="1"/>
                </a:gradFill>
                <a:effectLst/>
                <a:uLnTx/>
                <a:uFillTx/>
                <a:latin typeface="Segoe UI" panose="020B0502040204020203" pitchFamily="34" charset="0"/>
                <a:ea typeface="+mn-ea"/>
                <a:cs typeface="Segoe UI" panose="020B0502040204020203" pitchFamily="34" charset="0"/>
              </a:rPr>
              <a:t>Device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FFFFFF"/>
                    </a:gs>
                    <a:gs pos="98230">
                      <a:srgbClr val="FFFFFF"/>
                    </a:gs>
                  </a:gsLst>
                  <a:lin ang="10800000" scaled="1"/>
                </a:gradFill>
                <a:effectLst/>
                <a:uLnTx/>
                <a:uFillTx/>
                <a:latin typeface="Segoe UI Semibold" panose="020B0702040204020203" pitchFamily="34" charset="0"/>
                <a:ea typeface="+mn-ea"/>
                <a:cs typeface="Segoe UI Semibold" panose="020B0702040204020203" pitchFamily="34" charset="0"/>
              </a:rPr>
              <a:t>Physical device initiating session</a:t>
            </a:r>
          </a:p>
        </p:txBody>
      </p:sp>
      <p:sp>
        <p:nvSpPr>
          <p:cNvPr id="150" name="!! D1">
            <a:extLst>
              <a:ext uri="{FF2B5EF4-FFF2-40B4-BE49-F238E27FC236}">
                <a16:creationId xmlns:a16="http://schemas.microsoft.com/office/drawing/2014/main" id="{12D31CC1-32E8-477E-89CE-C19EFF8122E8}"/>
              </a:ext>
            </a:extLst>
          </p:cNvPr>
          <p:cNvSpPr txBox="1"/>
          <p:nvPr/>
        </p:nvSpPr>
        <p:spPr>
          <a:xfrm>
            <a:off x="4196610" y="3536092"/>
            <a:ext cx="2011680" cy="203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Device</a:t>
            </a:r>
          </a:p>
        </p:txBody>
      </p:sp>
      <p:sp>
        <p:nvSpPr>
          <p:cNvPr id="157" name="!! D2">
            <a:extLst>
              <a:ext uri="{FF2B5EF4-FFF2-40B4-BE49-F238E27FC236}">
                <a16:creationId xmlns:a16="http://schemas.microsoft.com/office/drawing/2014/main" id="{E77C1BE6-5CA8-4E81-B416-17DA228AF3F1}"/>
              </a:ext>
            </a:extLst>
          </p:cNvPr>
          <p:cNvSpPr txBox="1"/>
          <p:nvPr/>
        </p:nvSpPr>
        <p:spPr>
          <a:xfrm>
            <a:off x="6555196" y="3536092"/>
            <a:ext cx="2011680" cy="203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Device</a:t>
            </a:r>
          </a:p>
        </p:txBody>
      </p:sp>
      <p:sp>
        <p:nvSpPr>
          <p:cNvPr id="158" name="!! D3">
            <a:extLst>
              <a:ext uri="{FF2B5EF4-FFF2-40B4-BE49-F238E27FC236}">
                <a16:creationId xmlns:a16="http://schemas.microsoft.com/office/drawing/2014/main" id="{459809D8-10DC-4FC4-9287-C115EBCA524B}"/>
              </a:ext>
            </a:extLst>
          </p:cNvPr>
          <p:cNvSpPr txBox="1"/>
          <p:nvPr/>
        </p:nvSpPr>
        <p:spPr>
          <a:xfrm>
            <a:off x="8921178" y="3536092"/>
            <a:ext cx="2011680" cy="203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Access </a:t>
            </a:r>
            <a:b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b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Workstation (PAW)</a:t>
            </a:r>
          </a:p>
        </p:txBody>
      </p:sp>
      <p:sp>
        <p:nvSpPr>
          <p:cNvPr id="62" name="!! Acount box">
            <a:extLst>
              <a:ext uri="{FF2B5EF4-FFF2-40B4-BE49-F238E27FC236}">
                <a16:creationId xmlns:a16="http://schemas.microsoft.com/office/drawing/2014/main" id="{6B1915F3-18DF-4DF9-BE48-8CB624CA7601}"/>
              </a:ext>
            </a:extLst>
          </p:cNvPr>
          <p:cNvSpPr/>
          <p:nvPr/>
        </p:nvSpPr>
        <p:spPr>
          <a:xfrm>
            <a:off x="1045427" y="3943072"/>
            <a:ext cx="2897449" cy="548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FFFFFF"/>
                    </a:gs>
                    <a:gs pos="98230">
                      <a:srgbClr val="FFFFFF"/>
                    </a:gs>
                  </a:gsLst>
                  <a:lin ang="10800000" scaled="1"/>
                </a:gradFill>
                <a:effectLst/>
                <a:uLnTx/>
                <a:uFillTx/>
                <a:latin typeface="Segoe UI" panose="020B0502040204020203" pitchFamily="34" charset="0"/>
                <a:ea typeface="+mn-ea"/>
                <a:cs typeface="Segoe UI" panose="020B0502040204020203" pitchFamily="34" charset="0"/>
              </a:rPr>
              <a:t>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FFFFFF"/>
                    </a:gs>
                    <a:gs pos="98230">
                      <a:srgbClr val="FFFFFF"/>
                    </a:gs>
                  </a:gsLst>
                  <a:lin ang="10800000" scaled="1"/>
                </a:gradFill>
                <a:effectLst/>
                <a:uLnTx/>
                <a:uFillTx/>
                <a:latin typeface="Segoe UI Semibold" panose="020B0702040204020203" pitchFamily="34" charset="0"/>
                <a:ea typeface="+mn-ea"/>
                <a:cs typeface="Segoe UI Semibold" panose="020B0702040204020203" pitchFamily="34" charset="0"/>
              </a:rPr>
              <a:t>with access to resources </a:t>
            </a:r>
          </a:p>
        </p:txBody>
      </p:sp>
      <p:sp>
        <p:nvSpPr>
          <p:cNvPr id="147" name="!! A1">
            <a:extLst>
              <a:ext uri="{FF2B5EF4-FFF2-40B4-BE49-F238E27FC236}">
                <a16:creationId xmlns:a16="http://schemas.microsoft.com/office/drawing/2014/main" id="{CD0E8499-F9A5-4E53-8FCC-99ADDE225AC8}"/>
              </a:ext>
            </a:extLst>
          </p:cNvPr>
          <p:cNvSpPr/>
          <p:nvPr/>
        </p:nvSpPr>
        <p:spPr>
          <a:xfrm>
            <a:off x="4196610" y="4110358"/>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Account</a:t>
            </a:r>
          </a:p>
        </p:txBody>
      </p:sp>
      <p:sp>
        <p:nvSpPr>
          <p:cNvPr id="148" name="!! A2">
            <a:extLst>
              <a:ext uri="{FF2B5EF4-FFF2-40B4-BE49-F238E27FC236}">
                <a16:creationId xmlns:a16="http://schemas.microsoft.com/office/drawing/2014/main" id="{2DFD6219-1B93-4F8A-881C-C9A15F840FFD}"/>
              </a:ext>
            </a:extLst>
          </p:cNvPr>
          <p:cNvSpPr/>
          <p:nvPr/>
        </p:nvSpPr>
        <p:spPr>
          <a:xfrm>
            <a:off x="6555196" y="4110358"/>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Account</a:t>
            </a:r>
          </a:p>
        </p:txBody>
      </p:sp>
      <p:sp>
        <p:nvSpPr>
          <p:cNvPr id="149" name="!! A3">
            <a:extLst>
              <a:ext uri="{FF2B5EF4-FFF2-40B4-BE49-F238E27FC236}">
                <a16:creationId xmlns:a16="http://schemas.microsoft.com/office/drawing/2014/main" id="{A8137140-09CC-4776-B6A4-B4CB2863342C}"/>
              </a:ext>
            </a:extLst>
          </p:cNvPr>
          <p:cNvSpPr/>
          <p:nvPr/>
        </p:nvSpPr>
        <p:spPr>
          <a:xfrm>
            <a:off x="8921178" y="4110358"/>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Account</a:t>
            </a:r>
          </a:p>
        </p:txBody>
      </p:sp>
      <p:sp>
        <p:nvSpPr>
          <p:cNvPr id="63" name="!! Interm box">
            <a:extLst>
              <a:ext uri="{FF2B5EF4-FFF2-40B4-BE49-F238E27FC236}">
                <a16:creationId xmlns:a16="http://schemas.microsoft.com/office/drawing/2014/main" id="{CB069DCF-C7E0-4D05-9806-D3F5EB03B643}"/>
              </a:ext>
            </a:extLst>
          </p:cNvPr>
          <p:cNvSpPr/>
          <p:nvPr/>
        </p:nvSpPr>
        <p:spPr>
          <a:xfrm>
            <a:off x="1045427" y="4515670"/>
            <a:ext cx="2897449" cy="548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FFFFFF"/>
                    </a:gs>
                    <a:gs pos="98230">
                      <a:srgbClr val="FFFFFF"/>
                    </a:gs>
                  </a:gsLst>
                  <a:lin ang="10800000" scaled="1"/>
                </a:gradFill>
                <a:effectLst/>
                <a:uLnTx/>
                <a:uFillTx/>
                <a:latin typeface="Segoe UI" panose="020B0502040204020203" pitchFamily="34" charset="0"/>
                <a:ea typeface="+mn-ea"/>
                <a:cs typeface="Segoe UI" panose="020B0502040204020203" pitchFamily="34" charset="0"/>
              </a:rPr>
              <a:t>Intermediary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FFFFFF"/>
                    </a:gs>
                    <a:gs pos="98230">
                      <a:srgbClr val="FFFFFF"/>
                    </a:gs>
                  </a:gsLst>
                  <a:lin ang="10800000" scaled="1"/>
                </a:gradFill>
                <a:effectLst/>
                <a:uLnTx/>
                <a:uFillTx/>
                <a:latin typeface="Segoe UI Semibold" panose="020B0702040204020203" pitchFamily="34" charset="0"/>
                <a:ea typeface="+mn-ea"/>
                <a:cs typeface="Segoe UI Semibold" panose="020B0702040204020203" pitchFamily="34" charset="0"/>
              </a:rPr>
              <a:t>Remote Access / Admin Broker</a:t>
            </a:r>
          </a:p>
        </p:txBody>
      </p:sp>
      <p:sp>
        <p:nvSpPr>
          <p:cNvPr id="151" name="Freeform: Shape 150">
            <a:extLst>
              <a:ext uri="{FF2B5EF4-FFF2-40B4-BE49-F238E27FC236}">
                <a16:creationId xmlns:a16="http://schemas.microsoft.com/office/drawing/2014/main" id="{F236A83B-3DE7-4A42-A56D-ADDBED2D1F53}"/>
              </a:ext>
            </a:extLst>
          </p:cNvPr>
          <p:cNvSpPr/>
          <p:nvPr/>
        </p:nvSpPr>
        <p:spPr>
          <a:xfrm>
            <a:off x="4196610" y="4684624"/>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Intermediary</a:t>
            </a:r>
          </a:p>
        </p:txBody>
      </p:sp>
      <p:sp>
        <p:nvSpPr>
          <p:cNvPr id="152" name="Freeform: Shape 151">
            <a:extLst>
              <a:ext uri="{FF2B5EF4-FFF2-40B4-BE49-F238E27FC236}">
                <a16:creationId xmlns:a16="http://schemas.microsoft.com/office/drawing/2014/main" id="{CC57942C-FC7E-46EF-B790-F6E4C3CCF559}"/>
              </a:ext>
            </a:extLst>
          </p:cNvPr>
          <p:cNvSpPr/>
          <p:nvPr/>
        </p:nvSpPr>
        <p:spPr>
          <a:xfrm>
            <a:off x="6555196" y="4684624"/>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Intermediary</a:t>
            </a:r>
          </a:p>
        </p:txBody>
      </p:sp>
      <p:sp>
        <p:nvSpPr>
          <p:cNvPr id="153" name="Freeform: Shape 152">
            <a:extLst>
              <a:ext uri="{FF2B5EF4-FFF2-40B4-BE49-F238E27FC236}">
                <a16:creationId xmlns:a16="http://schemas.microsoft.com/office/drawing/2014/main" id="{FDFFD829-E176-4EB1-9BCB-2CB3C6256C8C}"/>
              </a:ext>
            </a:extLst>
          </p:cNvPr>
          <p:cNvSpPr/>
          <p:nvPr/>
        </p:nvSpPr>
        <p:spPr>
          <a:xfrm>
            <a:off x="8921178" y="4684624"/>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Intermediary</a:t>
            </a:r>
          </a:p>
        </p:txBody>
      </p:sp>
      <p:sp>
        <p:nvSpPr>
          <p:cNvPr id="44" name="!! Inter box">
            <a:extLst>
              <a:ext uri="{FF2B5EF4-FFF2-40B4-BE49-F238E27FC236}">
                <a16:creationId xmlns:a16="http://schemas.microsoft.com/office/drawing/2014/main" id="{31B9E7EE-C16C-4F6C-ADDE-059B86EC3D55}"/>
              </a:ext>
            </a:extLst>
          </p:cNvPr>
          <p:cNvSpPr/>
          <p:nvPr/>
        </p:nvSpPr>
        <p:spPr>
          <a:xfrm>
            <a:off x="1045427" y="5088005"/>
            <a:ext cx="2897449" cy="548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FFFFFF"/>
                    </a:gs>
                    <a:gs pos="98230">
                      <a:srgbClr val="FFFFFF"/>
                    </a:gs>
                  </a:gsLst>
                  <a:lin ang="10800000" scaled="1"/>
                </a:gradFill>
                <a:effectLst/>
                <a:uLnTx/>
                <a:uFillTx/>
                <a:latin typeface="Segoe UI" panose="020B0502040204020203" pitchFamily="34" charset="0"/>
                <a:ea typeface="+mn-ea"/>
                <a:cs typeface="Segoe UI" panose="020B0502040204020203" pitchFamily="34" charset="0"/>
              </a:rPr>
              <a:t>Interface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FFFFFF"/>
                    </a:gs>
                    <a:gs pos="98230">
                      <a:srgbClr val="FFFFFF"/>
                    </a:gs>
                  </a:gsLst>
                  <a:lin ang="10800000" scaled="1"/>
                </a:gradFill>
                <a:effectLst/>
                <a:uLnTx/>
                <a:uFillTx/>
                <a:latin typeface="Segoe UI Semibold" panose="020B0702040204020203" pitchFamily="34" charset="0"/>
                <a:ea typeface="+mn-ea"/>
                <a:cs typeface="Segoe UI Semibold" panose="020B0702040204020203" pitchFamily="34" charset="0"/>
              </a:rPr>
              <a:t>Controlling resource access</a:t>
            </a:r>
          </a:p>
        </p:txBody>
      </p:sp>
      <p:sp>
        <p:nvSpPr>
          <p:cNvPr id="154" name="!! If1">
            <a:extLst>
              <a:ext uri="{FF2B5EF4-FFF2-40B4-BE49-F238E27FC236}">
                <a16:creationId xmlns:a16="http://schemas.microsoft.com/office/drawing/2014/main" id="{059A26C5-3BB3-4422-AAD2-FDFFAF898AA2}"/>
              </a:ext>
            </a:extLst>
          </p:cNvPr>
          <p:cNvSpPr/>
          <p:nvPr/>
        </p:nvSpPr>
        <p:spPr>
          <a:xfrm>
            <a:off x="4196610" y="5256961"/>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Interface</a:t>
            </a:r>
          </a:p>
        </p:txBody>
      </p:sp>
      <p:sp>
        <p:nvSpPr>
          <p:cNvPr id="155" name="!! If2">
            <a:extLst>
              <a:ext uri="{FF2B5EF4-FFF2-40B4-BE49-F238E27FC236}">
                <a16:creationId xmlns:a16="http://schemas.microsoft.com/office/drawing/2014/main" id="{D07F8A41-5CA7-4BC0-BB76-DD139B718CCF}"/>
              </a:ext>
            </a:extLst>
          </p:cNvPr>
          <p:cNvSpPr/>
          <p:nvPr/>
        </p:nvSpPr>
        <p:spPr>
          <a:xfrm>
            <a:off x="6555196" y="5256961"/>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Interface</a:t>
            </a:r>
          </a:p>
        </p:txBody>
      </p:sp>
      <p:sp>
        <p:nvSpPr>
          <p:cNvPr id="156" name="!! If3">
            <a:extLst>
              <a:ext uri="{FF2B5EF4-FFF2-40B4-BE49-F238E27FC236}">
                <a16:creationId xmlns:a16="http://schemas.microsoft.com/office/drawing/2014/main" id="{43B3D1D4-C8B6-4C53-BD96-08E6D37F502A}"/>
              </a:ext>
            </a:extLst>
          </p:cNvPr>
          <p:cNvSpPr/>
          <p:nvPr/>
        </p:nvSpPr>
        <p:spPr>
          <a:xfrm>
            <a:off x="8921178" y="5256961"/>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Interface</a:t>
            </a:r>
          </a:p>
        </p:txBody>
      </p:sp>
      <p:sp>
        <p:nvSpPr>
          <p:cNvPr id="132" name="Speech Bubble: Rectangle 131">
            <a:extLst>
              <a:ext uri="{FF2B5EF4-FFF2-40B4-BE49-F238E27FC236}">
                <a16:creationId xmlns:a16="http://schemas.microsoft.com/office/drawing/2014/main" id="{53555702-FC05-46B2-B89A-C33ED1B6B64C}"/>
              </a:ext>
            </a:extLst>
          </p:cNvPr>
          <p:cNvSpPr/>
          <p:nvPr/>
        </p:nvSpPr>
        <p:spPr>
          <a:xfrm>
            <a:off x="1049495" y="5789724"/>
            <a:ext cx="7292143" cy="680926"/>
          </a:xfrm>
          <a:prstGeom prst="wedgeRectCallout">
            <a:avLst>
              <a:gd name="adj1" fmla="val -40115"/>
              <a:gd name="adj2" fmla="val 31355"/>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6576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Cloud Considerations</a:t>
            </a:r>
          </a:p>
          <a:p>
            <a:pPr marL="171450" lvl="0" indent="-171450">
              <a:buFont typeface="Arial" panose="020B0604020202020204" pitchFamily="34" charset="0"/>
              <a:buChar char="•"/>
              <a:defRPr/>
            </a:pPr>
            <a:r>
              <a:rPr kumimoji="0" lang="en-US" sz="1100" b="1"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Protect cloud (and other) resources - </a:t>
            </a: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Guidelines apply to Microsoft clouds, 3</a:t>
            </a:r>
            <a:r>
              <a:rPr kumimoji="0" lang="en-US" sz="1100" b="0" i="0" u="none" strike="noStrike" kern="1200" cap="none" spc="0" normalizeH="0" baseline="30000" noProof="0">
                <a:ln>
                  <a:noFill/>
                </a:ln>
                <a:gradFill>
                  <a:gsLst>
                    <a:gs pos="0">
                      <a:srgbClr val="000000"/>
                    </a:gs>
                    <a:gs pos="74000">
                      <a:srgbClr val="000000"/>
                    </a:gs>
                  </a:gsLst>
                  <a:lin ang="10200000" scaled="0"/>
                </a:gradFill>
                <a:effectLst/>
                <a:uLnTx/>
                <a:uFillTx/>
                <a:latin typeface="Calibri" panose="020F0502020204030204"/>
                <a:ea typeface="+mn-ea"/>
                <a:cs typeface="+mn-cs"/>
              </a:rPr>
              <a:t>rd</a:t>
            </a: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 party clouds</a:t>
            </a:r>
            <a:r>
              <a:rPr kumimoji="0" lang="en-US" sz="1100" b="0" i="0" u="none" strike="noStrike" kern="1200" cap="none" spc="0" normalizeH="0" noProof="0">
                <a:ln>
                  <a:noFill/>
                </a:ln>
                <a:gradFill>
                  <a:gsLst>
                    <a:gs pos="0">
                      <a:srgbClr val="000000"/>
                    </a:gs>
                    <a:gs pos="74000">
                      <a:srgbClr val="000000"/>
                    </a:gs>
                  </a:gsLst>
                  <a:lin ang="10200000" scaled="0"/>
                </a:gradFill>
                <a:effectLst/>
                <a:uLnTx/>
                <a:uFillTx/>
                <a:latin typeface="Calibri" panose="020F0502020204030204"/>
                <a:ea typeface="+mn-ea"/>
                <a:cs typeface="+mn-cs"/>
              </a:rPr>
              <a:t>,</a:t>
            </a:r>
            <a:r>
              <a:rPr lang="en-US" sz="1100">
                <a:gradFill>
                  <a:gsLst>
                    <a:gs pos="0">
                      <a:srgbClr val="000000"/>
                    </a:gs>
                    <a:gs pos="74000">
                      <a:srgbClr val="000000"/>
                    </a:gs>
                  </a:gsLst>
                  <a:lin ang="10200000" scaled="0"/>
                </a:gradFill>
                <a:latin typeface="Calibri" panose="020F0502020204030204"/>
              </a:rPr>
              <a:t> and on-premises</a:t>
            </a:r>
            <a:endPar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Cloud</a:t>
            </a:r>
            <a:r>
              <a:rPr kumimoji="0" lang="en-US" sz="1100" b="1" i="0" u="none" strike="noStrike" kern="1200" cap="none" spc="0" normalizeH="0" noProof="0">
                <a:ln>
                  <a:noFill/>
                </a:ln>
                <a:gradFill>
                  <a:gsLst>
                    <a:gs pos="0">
                      <a:srgbClr val="000000"/>
                    </a:gs>
                    <a:gs pos="74000">
                      <a:srgbClr val="000000"/>
                    </a:gs>
                  </a:gsLst>
                  <a:lin ang="10200000" scaled="0"/>
                </a:gradFill>
                <a:effectLst/>
                <a:uLnTx/>
                <a:uFillTx/>
                <a:latin typeface="Calibri" panose="020F0502020204030204"/>
                <a:ea typeface="+mn-ea"/>
                <a:cs typeface="+mn-cs"/>
              </a:rPr>
              <a:t> is the s</a:t>
            </a:r>
            <a:r>
              <a:rPr kumimoji="0" lang="en-US" sz="1100" b="1"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ecurity provider </a:t>
            </a: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 Cloud management and security services are used for all (when technically feasible)</a:t>
            </a:r>
          </a:p>
        </p:txBody>
      </p:sp>
      <p:grpSp>
        <p:nvGrpSpPr>
          <p:cNvPr id="25" name="!! Device">
            <a:extLst>
              <a:ext uri="{FF2B5EF4-FFF2-40B4-BE49-F238E27FC236}">
                <a16:creationId xmlns:a16="http://schemas.microsoft.com/office/drawing/2014/main" id="{3160B55A-DEC9-4EFA-B9F8-E9601ECF3080}"/>
              </a:ext>
              <a:ext uri="{C183D7F6-B498-43B3-948B-1728B52AA6E4}">
                <adec:decorative xmlns:adec="http://schemas.microsoft.com/office/drawing/2017/decorative" val="1"/>
              </a:ext>
            </a:extLst>
          </p:cNvPr>
          <p:cNvGrpSpPr/>
          <p:nvPr/>
        </p:nvGrpSpPr>
        <p:grpSpPr>
          <a:xfrm>
            <a:off x="1175148" y="3510645"/>
            <a:ext cx="354156" cy="263522"/>
            <a:chOff x="1137579" y="3482690"/>
            <a:chExt cx="429293" cy="319432"/>
          </a:xfrm>
        </p:grpSpPr>
        <p:cxnSp>
          <p:nvCxnSpPr>
            <p:cNvPr id="70" name="Straight Arrow Connector 69">
              <a:extLst>
                <a:ext uri="{FF2B5EF4-FFF2-40B4-BE49-F238E27FC236}">
                  <a16:creationId xmlns:a16="http://schemas.microsoft.com/office/drawing/2014/main" id="{4C65A6FE-A18F-4C39-A54A-EB0A4B7EF454}"/>
                </a:ext>
              </a:extLst>
            </p:cNvPr>
            <p:cNvCxnSpPr>
              <a:cxnSpLocks/>
            </p:cNvCxnSpPr>
            <p:nvPr/>
          </p:nvCxnSpPr>
          <p:spPr>
            <a:xfrm>
              <a:off x="1137579" y="3802122"/>
              <a:ext cx="429293" cy="0"/>
            </a:xfrm>
            <a:prstGeom prst="straightConnector1">
              <a:avLst/>
            </a:prstGeom>
            <a:ln w="22225">
              <a:solidFill>
                <a:schemeClr val="bg1"/>
              </a:solidFill>
              <a:prstDash val="solid"/>
              <a:headEnd type="none" w="med" len="med"/>
              <a:tailEnd type="arrow" w="sm" len="sm"/>
            </a:ln>
          </p:spPr>
          <p:style>
            <a:lnRef idx="1">
              <a:schemeClr val="accent1"/>
            </a:lnRef>
            <a:fillRef idx="0">
              <a:schemeClr val="accent1"/>
            </a:fillRef>
            <a:effectRef idx="0">
              <a:schemeClr val="accent1"/>
            </a:effectRef>
            <a:fontRef idx="minor">
              <a:schemeClr val="tx1"/>
            </a:fontRef>
          </p:style>
        </p:cxnSp>
        <p:pic>
          <p:nvPicPr>
            <p:cNvPr id="124" name="Graphic 123">
              <a:extLst>
                <a:ext uri="{FF2B5EF4-FFF2-40B4-BE49-F238E27FC236}">
                  <a16:creationId xmlns:a16="http://schemas.microsoft.com/office/drawing/2014/main" id="{92C8C1CB-1BD9-41D6-B7A5-391F4B8BE9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1987" y="3482690"/>
              <a:ext cx="354874" cy="272978"/>
            </a:xfrm>
            <a:prstGeom prst="rect">
              <a:avLst/>
            </a:prstGeom>
          </p:spPr>
        </p:pic>
      </p:grpSp>
      <p:grpSp>
        <p:nvGrpSpPr>
          <p:cNvPr id="106" name="!! Account">
            <a:extLst>
              <a:ext uri="{FF2B5EF4-FFF2-40B4-BE49-F238E27FC236}">
                <a16:creationId xmlns:a16="http://schemas.microsoft.com/office/drawing/2014/main" id="{A19DA600-D0A6-48AC-9CCC-91ED22E2F4BA}"/>
              </a:ext>
              <a:ext uri="{C183D7F6-B498-43B3-948B-1728B52AA6E4}">
                <adec:decorative xmlns:adec="http://schemas.microsoft.com/office/drawing/2017/decorative" val="1"/>
              </a:ext>
            </a:extLst>
          </p:cNvPr>
          <p:cNvGrpSpPr/>
          <p:nvPr/>
        </p:nvGrpSpPr>
        <p:grpSpPr>
          <a:xfrm>
            <a:off x="1194937" y="4108927"/>
            <a:ext cx="300090" cy="185472"/>
            <a:chOff x="4524585" y="2423461"/>
            <a:chExt cx="601881" cy="371994"/>
          </a:xfrm>
          <a:solidFill>
            <a:schemeClr val="bg1"/>
          </a:solidFill>
        </p:grpSpPr>
        <p:sp>
          <p:nvSpPr>
            <p:cNvPr id="108" name="Rectangle 107">
              <a:extLst>
                <a:ext uri="{FF2B5EF4-FFF2-40B4-BE49-F238E27FC236}">
                  <a16:creationId xmlns:a16="http://schemas.microsoft.com/office/drawing/2014/main" id="{261AED7D-07B2-483E-8B7A-0A5CCBB81ED6}"/>
                </a:ext>
              </a:extLst>
            </p:cNvPr>
            <p:cNvSpPr/>
            <p:nvPr/>
          </p:nvSpPr>
          <p:spPr bwMode="auto">
            <a:xfrm>
              <a:off x="4524585" y="2423461"/>
              <a:ext cx="601881" cy="37199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10" name="Group 89">
              <a:extLst>
                <a:ext uri="{FF2B5EF4-FFF2-40B4-BE49-F238E27FC236}">
                  <a16:creationId xmlns:a16="http://schemas.microsoft.com/office/drawing/2014/main" id="{9C5A2095-1AA3-4D5A-95EC-32C696BE699D}"/>
                </a:ext>
              </a:extLst>
            </p:cNvPr>
            <p:cNvGrpSpPr>
              <a:grpSpLocks noChangeAspect="1"/>
            </p:cNvGrpSpPr>
            <p:nvPr/>
          </p:nvGrpSpPr>
          <p:grpSpPr bwMode="auto">
            <a:xfrm>
              <a:off x="4584855" y="2488106"/>
              <a:ext cx="194899" cy="242704"/>
              <a:chOff x="1596" y="1479"/>
              <a:chExt cx="159" cy="198"/>
            </a:xfrm>
            <a:grpFill/>
          </p:grpSpPr>
          <p:sp>
            <p:nvSpPr>
              <p:cNvPr id="118" name="Freeform 90">
                <a:extLst>
                  <a:ext uri="{FF2B5EF4-FFF2-40B4-BE49-F238E27FC236}">
                    <a16:creationId xmlns:a16="http://schemas.microsoft.com/office/drawing/2014/main" id="{6E794B0B-40B7-4BE6-B8DD-4AC35131F6DE}"/>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tx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sp>
            <p:nvSpPr>
              <p:cNvPr id="120" name="Freeform 91">
                <a:extLst>
                  <a:ext uri="{FF2B5EF4-FFF2-40B4-BE49-F238E27FC236}">
                    <a16:creationId xmlns:a16="http://schemas.microsoft.com/office/drawing/2014/main" id="{04E0A966-1D67-4752-B464-2665B3A6EF7F}"/>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tx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12" name="Group 271">
              <a:extLst>
                <a:ext uri="{FF2B5EF4-FFF2-40B4-BE49-F238E27FC236}">
                  <a16:creationId xmlns:a16="http://schemas.microsoft.com/office/drawing/2014/main" id="{57308EDA-77EC-47BA-8CB4-F1DD54631662}"/>
                </a:ext>
              </a:extLst>
            </p:cNvPr>
            <p:cNvGrpSpPr>
              <a:grpSpLocks noChangeAspect="1"/>
            </p:cNvGrpSpPr>
            <p:nvPr/>
          </p:nvGrpSpPr>
          <p:grpSpPr bwMode="auto">
            <a:xfrm>
              <a:off x="4831448" y="2572669"/>
              <a:ext cx="219261" cy="73578"/>
              <a:chOff x="778" y="3414"/>
              <a:chExt cx="149" cy="50"/>
            </a:xfrm>
            <a:grpFill/>
          </p:grpSpPr>
          <p:sp>
            <p:nvSpPr>
              <p:cNvPr id="114" name="Freeform 273">
                <a:extLst>
                  <a:ext uri="{FF2B5EF4-FFF2-40B4-BE49-F238E27FC236}">
                    <a16:creationId xmlns:a16="http://schemas.microsoft.com/office/drawing/2014/main" id="{A29E2937-4BED-49D3-A05E-FCF012F213EF}"/>
                  </a:ext>
                </a:extLst>
              </p:cNvPr>
              <p:cNvSpPr>
                <a:spLocks/>
              </p:cNvSpPr>
              <p:nvPr/>
            </p:nvSpPr>
            <p:spPr bwMode="auto">
              <a:xfrm>
                <a:off x="778" y="3414"/>
                <a:ext cx="149" cy="1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solidFill>
                <a:schemeClr val="tx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75">
                <a:extLst>
                  <a:ext uri="{FF2B5EF4-FFF2-40B4-BE49-F238E27FC236}">
                    <a16:creationId xmlns:a16="http://schemas.microsoft.com/office/drawing/2014/main" id="{F03DDB82-BC9C-4BEB-BEC6-1A0784E667A7}"/>
                  </a:ext>
                </a:extLst>
              </p:cNvPr>
              <p:cNvSpPr>
                <a:spLocks/>
              </p:cNvSpPr>
              <p:nvPr/>
            </p:nvSpPr>
            <p:spPr bwMode="auto">
              <a:xfrm>
                <a:off x="778" y="3447"/>
                <a:ext cx="100" cy="17"/>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solidFill>
                <a:schemeClr val="tx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31" name="Group 80">
            <a:extLst>
              <a:ext uri="{FF2B5EF4-FFF2-40B4-BE49-F238E27FC236}">
                <a16:creationId xmlns:a16="http://schemas.microsoft.com/office/drawing/2014/main" id="{114EA966-CF0C-4D38-8492-2F34929E71AF}"/>
              </a:ext>
              <a:ext uri="{C183D7F6-B498-43B3-948B-1728B52AA6E4}">
                <adec:decorative xmlns:adec="http://schemas.microsoft.com/office/drawing/2017/decorative" val="1"/>
              </a:ext>
            </a:extLst>
          </p:cNvPr>
          <p:cNvGrpSpPr>
            <a:grpSpLocks noChangeAspect="1"/>
          </p:cNvGrpSpPr>
          <p:nvPr/>
        </p:nvGrpSpPr>
        <p:grpSpPr bwMode="auto">
          <a:xfrm>
            <a:off x="1166822" y="2644358"/>
            <a:ext cx="400050" cy="236220"/>
            <a:chOff x="695" y="1513"/>
            <a:chExt cx="210" cy="124"/>
          </a:xfrm>
          <a:solidFill>
            <a:schemeClr val="bg1"/>
          </a:solidFill>
        </p:grpSpPr>
        <p:sp>
          <p:nvSpPr>
            <p:cNvPr id="133" name="Freeform 81">
              <a:extLst>
                <a:ext uri="{FF2B5EF4-FFF2-40B4-BE49-F238E27FC236}">
                  <a16:creationId xmlns:a16="http://schemas.microsoft.com/office/drawing/2014/main" id="{C7460F31-9329-4266-B6EA-14D79DDC8CC3}"/>
                </a:ext>
              </a:extLst>
            </p:cNvPr>
            <p:cNvSpPr>
              <a:spLocks/>
            </p:cNvSpPr>
            <p:nvPr/>
          </p:nvSpPr>
          <p:spPr bwMode="auto">
            <a:xfrm>
              <a:off x="695" y="1604"/>
              <a:ext cx="46" cy="33"/>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82">
              <a:extLst>
                <a:ext uri="{FF2B5EF4-FFF2-40B4-BE49-F238E27FC236}">
                  <a16:creationId xmlns:a16="http://schemas.microsoft.com/office/drawing/2014/main" id="{D439766F-B8E8-4583-9E0A-34F060057BEB}"/>
                </a:ext>
              </a:extLst>
            </p:cNvPr>
            <p:cNvSpPr>
              <a:spLocks/>
            </p:cNvSpPr>
            <p:nvPr/>
          </p:nvSpPr>
          <p:spPr bwMode="auto">
            <a:xfrm>
              <a:off x="751" y="1588"/>
              <a:ext cx="85" cy="49"/>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83">
              <a:extLst>
                <a:ext uri="{FF2B5EF4-FFF2-40B4-BE49-F238E27FC236}">
                  <a16:creationId xmlns:a16="http://schemas.microsoft.com/office/drawing/2014/main" id="{134BD5BD-B73A-4150-BC74-FC67042F28D5}"/>
                </a:ext>
              </a:extLst>
            </p:cNvPr>
            <p:cNvSpPr>
              <a:spLocks/>
            </p:cNvSpPr>
            <p:nvPr/>
          </p:nvSpPr>
          <p:spPr bwMode="auto">
            <a:xfrm>
              <a:off x="839" y="1604"/>
              <a:ext cx="66" cy="33"/>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84">
              <a:extLst>
                <a:ext uri="{FF2B5EF4-FFF2-40B4-BE49-F238E27FC236}">
                  <a16:creationId xmlns:a16="http://schemas.microsoft.com/office/drawing/2014/main" id="{FCDDD637-4525-4D6B-86F6-695DFFF8E8A5}"/>
                </a:ext>
              </a:extLst>
            </p:cNvPr>
            <p:cNvSpPr>
              <a:spLocks/>
            </p:cNvSpPr>
            <p:nvPr/>
          </p:nvSpPr>
          <p:spPr bwMode="auto">
            <a:xfrm>
              <a:off x="852" y="1555"/>
              <a:ext cx="41" cy="41"/>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85">
              <a:extLst>
                <a:ext uri="{FF2B5EF4-FFF2-40B4-BE49-F238E27FC236}">
                  <a16:creationId xmlns:a16="http://schemas.microsoft.com/office/drawing/2014/main" id="{7436864B-036F-49CA-9C34-8AF986481E8C}"/>
                </a:ext>
              </a:extLst>
            </p:cNvPr>
            <p:cNvSpPr>
              <a:spLocks/>
            </p:cNvSpPr>
            <p:nvPr/>
          </p:nvSpPr>
          <p:spPr bwMode="auto">
            <a:xfrm>
              <a:off x="767" y="1513"/>
              <a:ext cx="66" cy="66"/>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86">
              <a:extLst>
                <a:ext uri="{FF2B5EF4-FFF2-40B4-BE49-F238E27FC236}">
                  <a16:creationId xmlns:a16="http://schemas.microsoft.com/office/drawing/2014/main" id="{CE9C5447-8488-4EC6-9C88-68652FE75A8C}"/>
                </a:ext>
              </a:extLst>
            </p:cNvPr>
            <p:cNvSpPr>
              <a:spLocks/>
            </p:cNvSpPr>
            <p:nvPr/>
          </p:nvSpPr>
          <p:spPr bwMode="auto">
            <a:xfrm>
              <a:off x="703" y="1547"/>
              <a:ext cx="50" cy="49"/>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4" name="!! Inter">
            <a:extLst>
              <a:ext uri="{FF2B5EF4-FFF2-40B4-BE49-F238E27FC236}">
                <a16:creationId xmlns:a16="http://schemas.microsoft.com/office/drawing/2014/main" id="{4C9031BB-D39C-4742-863D-1870BF8FA41A}"/>
              </a:ext>
              <a:ext uri="{C183D7F6-B498-43B3-948B-1728B52AA6E4}">
                <adec:decorative xmlns:adec="http://schemas.microsoft.com/office/drawing/2017/decorative" val="1"/>
              </a:ext>
            </a:extLst>
          </p:cNvPr>
          <p:cNvGrpSpPr/>
          <p:nvPr/>
        </p:nvGrpSpPr>
        <p:grpSpPr>
          <a:xfrm>
            <a:off x="1182194" y="4656114"/>
            <a:ext cx="354156" cy="262864"/>
            <a:chOff x="1144625" y="4645792"/>
            <a:chExt cx="429293" cy="318635"/>
          </a:xfrm>
        </p:grpSpPr>
        <p:grpSp>
          <p:nvGrpSpPr>
            <p:cNvPr id="83" name="Group 82">
              <a:extLst>
                <a:ext uri="{FF2B5EF4-FFF2-40B4-BE49-F238E27FC236}">
                  <a16:creationId xmlns:a16="http://schemas.microsoft.com/office/drawing/2014/main" id="{29334461-164B-416D-9E5B-F3C1F07F5021}"/>
                </a:ext>
                <a:ext uri="{C183D7F6-B498-43B3-948B-1728B52AA6E4}">
                  <adec:decorative xmlns:adec="http://schemas.microsoft.com/office/drawing/2017/decorative" val="1"/>
                </a:ext>
              </a:extLst>
            </p:cNvPr>
            <p:cNvGrpSpPr/>
            <p:nvPr/>
          </p:nvGrpSpPr>
          <p:grpSpPr>
            <a:xfrm>
              <a:off x="1199528" y="4645792"/>
              <a:ext cx="302516" cy="239550"/>
              <a:chOff x="6750025" y="2327160"/>
              <a:chExt cx="450383" cy="356642"/>
            </a:xfrm>
          </p:grpSpPr>
          <p:sp>
            <p:nvSpPr>
              <p:cNvPr id="93" name="Freeform: Shape 92">
                <a:extLst>
                  <a:ext uri="{FF2B5EF4-FFF2-40B4-BE49-F238E27FC236}">
                    <a16:creationId xmlns:a16="http://schemas.microsoft.com/office/drawing/2014/main" id="{6F1CAF55-C977-450E-A1C0-F92056353733}"/>
                  </a:ext>
                </a:extLst>
              </p:cNvPr>
              <p:cNvSpPr/>
              <p:nvPr/>
            </p:nvSpPr>
            <p:spPr>
              <a:xfrm>
                <a:off x="6750025" y="2336634"/>
                <a:ext cx="450383" cy="347168"/>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912AC461-60A7-4611-B83C-8CD4C0FF27B5}"/>
                  </a:ext>
                </a:extLst>
              </p:cNvPr>
              <p:cNvSpPr/>
              <p:nvPr/>
            </p:nvSpPr>
            <p:spPr>
              <a:xfrm>
                <a:off x="6750025" y="2327160"/>
                <a:ext cx="450383" cy="46914"/>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65AC7EF-4838-4CFD-9B46-D14F08695200}"/>
                  </a:ext>
                </a:extLst>
              </p:cNvPr>
              <p:cNvSpPr/>
              <p:nvPr/>
            </p:nvSpPr>
            <p:spPr>
              <a:xfrm>
                <a:off x="6808733"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C9596784-779C-434F-A0BD-D02E7E7E0DE1}"/>
                  </a:ext>
                </a:extLst>
              </p:cNvPr>
              <p:cNvSpPr/>
              <p:nvPr/>
            </p:nvSpPr>
            <p:spPr>
              <a:xfrm>
                <a:off x="6773176"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8C2D4899-E0EA-4F03-B044-7DC01D21920D}"/>
                  </a:ext>
                </a:extLst>
              </p:cNvPr>
              <p:cNvSpPr/>
              <p:nvPr/>
            </p:nvSpPr>
            <p:spPr>
              <a:xfrm>
                <a:off x="6845078"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4383C920-3A26-4276-B30B-55B70A0BBC1E}"/>
                  </a:ext>
                </a:extLst>
              </p:cNvPr>
              <p:cNvSpPr/>
              <p:nvPr/>
            </p:nvSpPr>
            <p:spPr>
              <a:xfrm>
                <a:off x="6798025" y="2421355"/>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D25D6EBE-420D-4F34-9207-342F7164D3D2}"/>
                  </a:ext>
                </a:extLst>
              </p:cNvPr>
              <p:cNvSpPr/>
              <p:nvPr/>
            </p:nvSpPr>
            <p:spPr>
              <a:xfrm>
                <a:off x="6798025" y="2539943"/>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7" name="Straight Arrow Connector 106">
              <a:extLst>
                <a:ext uri="{FF2B5EF4-FFF2-40B4-BE49-F238E27FC236}">
                  <a16:creationId xmlns:a16="http://schemas.microsoft.com/office/drawing/2014/main" id="{3388A0AA-E658-4A3F-B03F-F97983AF82A6}"/>
                </a:ext>
              </a:extLst>
            </p:cNvPr>
            <p:cNvCxnSpPr>
              <a:cxnSpLocks/>
            </p:cNvCxnSpPr>
            <p:nvPr/>
          </p:nvCxnSpPr>
          <p:spPr>
            <a:xfrm>
              <a:off x="1144625" y="4964427"/>
              <a:ext cx="429293" cy="0"/>
            </a:xfrm>
            <a:prstGeom prst="straightConnector1">
              <a:avLst/>
            </a:prstGeom>
            <a:ln w="22225">
              <a:solidFill>
                <a:schemeClr val="bg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cxnSp>
        <p:nvCxnSpPr>
          <p:cNvPr id="111" name="Straight Arrow Connector 110">
            <a:extLst>
              <a:ext uri="{FF2B5EF4-FFF2-40B4-BE49-F238E27FC236}">
                <a16:creationId xmlns:a16="http://schemas.microsoft.com/office/drawing/2014/main" id="{9B38BA3D-9C32-4F75-BC74-8DB052B70D56}"/>
              </a:ext>
              <a:ext uri="{C183D7F6-B498-43B3-948B-1728B52AA6E4}">
                <adec:decorative xmlns:adec="http://schemas.microsoft.com/office/drawing/2017/decorative" val="1"/>
              </a:ext>
            </a:extLst>
          </p:cNvPr>
          <p:cNvCxnSpPr>
            <a:cxnSpLocks/>
          </p:cNvCxnSpPr>
          <p:nvPr/>
        </p:nvCxnSpPr>
        <p:spPr>
          <a:xfrm flipV="1">
            <a:off x="822002" y="3447521"/>
            <a:ext cx="0" cy="2166482"/>
          </a:xfrm>
          <a:prstGeom prst="straightConnector1">
            <a:avLst/>
          </a:prstGeom>
          <a:ln w="38100">
            <a:solidFill>
              <a:srgbClr val="737373"/>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C24320A9-6DD1-4212-8BB6-F3B5E738A129}"/>
              </a:ext>
              <a:ext uri="{C183D7F6-B498-43B3-948B-1728B52AA6E4}">
                <adec:decorative xmlns:adec="http://schemas.microsoft.com/office/drawing/2017/decorative" val="1"/>
              </a:ext>
            </a:extLst>
          </p:cNvPr>
          <p:cNvSpPr txBox="1"/>
          <p:nvPr/>
        </p:nvSpPr>
        <p:spPr>
          <a:xfrm rot="16200000">
            <a:off x="389453" y="4387646"/>
            <a:ext cx="865098" cy="2862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US" sz="1400" b="1" i="0"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Session</a:t>
            </a:r>
            <a:endParaRPr kumimoji="0" lang="en-US" sz="1200" b="0" i="1"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endParaRPr>
          </a:p>
        </p:txBody>
      </p:sp>
      <p:grpSp>
        <p:nvGrpSpPr>
          <p:cNvPr id="31" name="!! Interf">
            <a:extLst>
              <a:ext uri="{FF2B5EF4-FFF2-40B4-BE49-F238E27FC236}">
                <a16:creationId xmlns:a16="http://schemas.microsoft.com/office/drawing/2014/main" id="{D89EB509-A385-43E7-9064-0CCC275D17EB}"/>
              </a:ext>
              <a:ext uri="{C183D7F6-B498-43B3-948B-1728B52AA6E4}">
                <adec:decorative xmlns:adec="http://schemas.microsoft.com/office/drawing/2017/decorative" val="1"/>
              </a:ext>
            </a:extLst>
          </p:cNvPr>
          <p:cNvGrpSpPr/>
          <p:nvPr/>
        </p:nvGrpSpPr>
        <p:grpSpPr>
          <a:xfrm>
            <a:off x="1187757" y="5207883"/>
            <a:ext cx="354156" cy="272620"/>
            <a:chOff x="1150188" y="5191489"/>
            <a:chExt cx="429293" cy="330460"/>
          </a:xfrm>
        </p:grpSpPr>
        <p:grpSp>
          <p:nvGrpSpPr>
            <p:cNvPr id="117" name="Group 116">
              <a:extLst>
                <a:ext uri="{FF2B5EF4-FFF2-40B4-BE49-F238E27FC236}">
                  <a16:creationId xmlns:a16="http://schemas.microsoft.com/office/drawing/2014/main" id="{3B2194CD-AFD7-492B-8F4F-153E2FFDA6FC}"/>
                </a:ext>
                <a:ext uri="{C183D7F6-B498-43B3-948B-1728B52AA6E4}">
                  <adec:decorative xmlns:adec="http://schemas.microsoft.com/office/drawing/2017/decorative" val="1"/>
                </a:ext>
              </a:extLst>
            </p:cNvPr>
            <p:cNvGrpSpPr/>
            <p:nvPr/>
          </p:nvGrpSpPr>
          <p:grpSpPr>
            <a:xfrm>
              <a:off x="1192141" y="5191489"/>
              <a:ext cx="320168" cy="253529"/>
              <a:chOff x="6660049" y="1655872"/>
              <a:chExt cx="1104052" cy="874260"/>
            </a:xfrm>
          </p:grpSpPr>
          <p:sp>
            <p:nvSpPr>
              <p:cNvPr id="119" name="Freeform: Shape 118">
                <a:extLst>
                  <a:ext uri="{FF2B5EF4-FFF2-40B4-BE49-F238E27FC236}">
                    <a16:creationId xmlns:a16="http://schemas.microsoft.com/office/drawing/2014/main" id="{5DE60338-8627-4391-8EEA-D4FFFE825925}"/>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FB1431EB-A0C8-4D03-ABA0-0AC9E5589C3B}"/>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FEB06EE-C526-4187-B5BD-D9FC42B99F4B}"/>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56C11A77-6C79-44A0-BA94-2253598AE85A}"/>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68EED583-54B4-4743-B13F-7A73FC1AA47D}"/>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5A2C2EFC-9F03-49D1-96BD-93618EA9C45E}"/>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D6BA1A4A-8DFA-47C2-BB2B-F3BFAE4A05E2}"/>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538E70B-87F8-4445-9357-2E81980B7F01}"/>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45" name="Straight Arrow Connector 144">
              <a:extLst>
                <a:ext uri="{FF2B5EF4-FFF2-40B4-BE49-F238E27FC236}">
                  <a16:creationId xmlns:a16="http://schemas.microsoft.com/office/drawing/2014/main" id="{7B9E3E9F-ED75-4360-B324-F4C115A06072}"/>
                </a:ext>
                <a:ext uri="{C183D7F6-B498-43B3-948B-1728B52AA6E4}">
                  <adec:decorative xmlns:adec="http://schemas.microsoft.com/office/drawing/2017/decorative" val="1"/>
                </a:ext>
              </a:extLst>
            </p:cNvPr>
            <p:cNvCxnSpPr>
              <a:cxnSpLocks/>
            </p:cNvCxnSpPr>
            <p:nvPr/>
          </p:nvCxnSpPr>
          <p:spPr>
            <a:xfrm>
              <a:off x="1150188" y="5521949"/>
              <a:ext cx="429293" cy="0"/>
            </a:xfrm>
            <a:prstGeom prst="straightConnector1">
              <a:avLst/>
            </a:prstGeom>
            <a:ln w="22225">
              <a:solidFill>
                <a:schemeClr val="bg1"/>
              </a:solidFill>
              <a:prstDash val="solid"/>
              <a:headEnd type="none" w="med" len="med"/>
              <a:tailEnd type="arrow" w="sm" len="sm"/>
            </a:ln>
          </p:spPr>
          <p:style>
            <a:lnRef idx="1">
              <a:schemeClr val="accent1"/>
            </a:lnRef>
            <a:fillRef idx="0">
              <a:schemeClr val="accent1"/>
            </a:fillRef>
            <a:effectRef idx="0">
              <a:schemeClr val="accent1"/>
            </a:effectRef>
            <a:fontRef idx="minor">
              <a:schemeClr val="tx1"/>
            </a:fontRef>
          </p:style>
        </p:cxnSp>
      </p:grpSp>
      <p:pic>
        <p:nvPicPr>
          <p:cNvPr id="81" name="Graphic 80" descr="Cloud outline">
            <a:extLst>
              <a:ext uri="{FF2B5EF4-FFF2-40B4-BE49-F238E27FC236}">
                <a16:creationId xmlns:a16="http://schemas.microsoft.com/office/drawing/2014/main" id="{6537A839-C2E1-4488-BAC9-04E1B26D50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0964" y="5831074"/>
            <a:ext cx="249960" cy="249960"/>
          </a:xfrm>
          <a:prstGeom prst="rect">
            <a:avLst/>
          </a:prstGeom>
        </p:spPr>
      </p:pic>
    </p:spTree>
    <p:extLst>
      <p:ext uri="{BB962C8B-B14F-4D97-AF65-F5344CB8AC3E}">
        <p14:creationId xmlns:p14="http://schemas.microsoft.com/office/powerpoint/2010/main" val="2632745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nodeType="withEffect">
                                  <p:stCondLst>
                                    <p:cond delay="0"/>
                                  </p:stCondLst>
                                  <p:childTnLst>
                                    <p:set>
                                      <p:cBhvr>
                                        <p:cTn id="9" dur="1" fill="hold">
                                          <p:stCondLst>
                                            <p:cond delay="0"/>
                                          </p:stCondLst>
                                        </p:cTn>
                                        <p:tgtEl>
                                          <p:spTgt spid="131"/>
                                        </p:tgtEl>
                                        <p:attrNameLst>
                                          <p:attrName>style.visibility</p:attrName>
                                        </p:attrNameLst>
                                      </p:cBhvr>
                                      <p:to>
                                        <p:strVal val="visible"/>
                                      </p:to>
                                    </p:set>
                                    <p:animEffect transition="in" filter="fade">
                                      <p:cBhvr>
                                        <p:cTn id="10" dur="500"/>
                                        <p:tgtEl>
                                          <p:spTgt spid="1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500"/>
                                        <p:tgtEl>
                                          <p:spTgt spid="6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0"/>
                                        </p:tgtEl>
                                        <p:attrNameLst>
                                          <p:attrName>style.visibility</p:attrName>
                                        </p:attrNameLst>
                                      </p:cBhvr>
                                      <p:to>
                                        <p:strVal val="visible"/>
                                      </p:to>
                                    </p:set>
                                    <p:animEffect transition="in" filter="fade">
                                      <p:cBhvr>
                                        <p:cTn id="36" dur="500"/>
                                        <p:tgtEl>
                                          <p:spTgt spid="15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7"/>
                                        </p:tgtEl>
                                        <p:attrNameLst>
                                          <p:attrName>style.visibility</p:attrName>
                                        </p:attrNameLst>
                                      </p:cBhvr>
                                      <p:to>
                                        <p:strVal val="visible"/>
                                      </p:to>
                                    </p:set>
                                    <p:animEffect transition="in" filter="fade">
                                      <p:cBhvr>
                                        <p:cTn id="39" dur="500"/>
                                        <p:tgtEl>
                                          <p:spTgt spid="15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8"/>
                                        </p:tgtEl>
                                        <p:attrNameLst>
                                          <p:attrName>style.visibility</p:attrName>
                                        </p:attrNameLst>
                                      </p:cBhvr>
                                      <p:to>
                                        <p:strVal val="visible"/>
                                      </p:to>
                                    </p:set>
                                    <p:animEffect transition="in" filter="fade">
                                      <p:cBhvr>
                                        <p:cTn id="42" dur="500"/>
                                        <p:tgtEl>
                                          <p:spTgt spid="158"/>
                                        </p:tgtEl>
                                      </p:cBhvr>
                                    </p:animEffect>
                                  </p:childTnLst>
                                </p:cTn>
                              </p:par>
                              <p:par>
                                <p:cTn id="43" presetID="10"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10" presetClass="entr" presetSubtype="0" fill="hold" nodeType="withEffect">
                                  <p:stCondLst>
                                    <p:cond delay="0"/>
                                  </p:stCondLst>
                                  <p:childTnLst>
                                    <p:set>
                                      <p:cBhvr>
                                        <p:cTn id="50" dur="1" fill="hold">
                                          <p:stCondLst>
                                            <p:cond delay="0"/>
                                          </p:stCondLst>
                                        </p:cTn>
                                        <p:tgtEl>
                                          <p:spTgt spid="111"/>
                                        </p:tgtEl>
                                        <p:attrNameLst>
                                          <p:attrName>style.visibility</p:attrName>
                                        </p:attrNameLst>
                                      </p:cBhvr>
                                      <p:to>
                                        <p:strVal val="visible"/>
                                      </p:to>
                                    </p:set>
                                    <p:animEffect transition="in" filter="fade">
                                      <p:cBhvr>
                                        <p:cTn id="51" dur="500"/>
                                        <p:tgtEl>
                                          <p:spTgt spid="1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3"/>
                                        </p:tgtEl>
                                        <p:attrNameLst>
                                          <p:attrName>style.visibility</p:attrName>
                                        </p:attrNameLst>
                                      </p:cBhvr>
                                      <p:to>
                                        <p:strVal val="visible"/>
                                      </p:to>
                                    </p:set>
                                    <p:animEffect transition="in" filter="fade">
                                      <p:cBhvr>
                                        <p:cTn id="54" dur="500"/>
                                        <p:tgtEl>
                                          <p:spTgt spid="113"/>
                                        </p:tgtEl>
                                      </p:cBhvr>
                                    </p:animEffect>
                                  </p:childTnLst>
                                </p:cTn>
                              </p:par>
                              <p:par>
                                <p:cTn id="55" presetID="10" presetClass="entr" presetSubtype="0" fill="hold" grpId="0" nodeType="withEffect">
                                  <p:stCondLst>
                                    <p:cond delay="10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62"/>
                                        </p:tgtEl>
                                        <p:attrNameLst>
                                          <p:attrName>style.visibility</p:attrName>
                                        </p:attrNameLst>
                                      </p:cBhvr>
                                      <p:to>
                                        <p:strVal val="visible"/>
                                      </p:to>
                                    </p:set>
                                    <p:animEffect transition="in" filter="fade">
                                      <p:cBhvr>
                                        <p:cTn id="60" dur="500"/>
                                        <p:tgtEl>
                                          <p:spTgt spid="62"/>
                                        </p:tgtEl>
                                      </p:cBhvr>
                                    </p:animEffect>
                                  </p:childTnLst>
                                </p:cTn>
                              </p:par>
                              <p:par>
                                <p:cTn id="61" presetID="10" presetClass="entr" presetSubtype="0" fill="hold" grpId="0" nodeType="withEffect">
                                  <p:stCondLst>
                                    <p:cond delay="100"/>
                                  </p:stCondLst>
                                  <p:childTnLst>
                                    <p:set>
                                      <p:cBhvr>
                                        <p:cTn id="62" dur="1" fill="hold">
                                          <p:stCondLst>
                                            <p:cond delay="0"/>
                                          </p:stCondLst>
                                        </p:cTn>
                                        <p:tgtEl>
                                          <p:spTgt spid="147"/>
                                        </p:tgtEl>
                                        <p:attrNameLst>
                                          <p:attrName>style.visibility</p:attrName>
                                        </p:attrNameLst>
                                      </p:cBhvr>
                                      <p:to>
                                        <p:strVal val="visible"/>
                                      </p:to>
                                    </p:set>
                                    <p:animEffect transition="in" filter="fade">
                                      <p:cBhvr>
                                        <p:cTn id="63" dur="500"/>
                                        <p:tgtEl>
                                          <p:spTgt spid="147"/>
                                        </p:tgtEl>
                                      </p:cBhvr>
                                    </p:animEffect>
                                  </p:childTnLst>
                                </p:cTn>
                              </p:par>
                              <p:par>
                                <p:cTn id="64" presetID="10" presetClass="entr" presetSubtype="0" fill="hold" grpId="0" nodeType="withEffect">
                                  <p:stCondLst>
                                    <p:cond delay="100"/>
                                  </p:stCondLst>
                                  <p:childTnLst>
                                    <p:set>
                                      <p:cBhvr>
                                        <p:cTn id="65" dur="1" fill="hold">
                                          <p:stCondLst>
                                            <p:cond delay="0"/>
                                          </p:stCondLst>
                                        </p:cTn>
                                        <p:tgtEl>
                                          <p:spTgt spid="148"/>
                                        </p:tgtEl>
                                        <p:attrNameLst>
                                          <p:attrName>style.visibility</p:attrName>
                                        </p:attrNameLst>
                                      </p:cBhvr>
                                      <p:to>
                                        <p:strVal val="visible"/>
                                      </p:to>
                                    </p:set>
                                    <p:animEffect transition="in" filter="fade">
                                      <p:cBhvr>
                                        <p:cTn id="66" dur="500"/>
                                        <p:tgtEl>
                                          <p:spTgt spid="148"/>
                                        </p:tgtEl>
                                      </p:cBhvr>
                                    </p:animEffect>
                                  </p:childTnLst>
                                </p:cTn>
                              </p:par>
                              <p:par>
                                <p:cTn id="67" presetID="10" presetClass="entr" presetSubtype="0" fill="hold" grpId="0" nodeType="withEffect">
                                  <p:stCondLst>
                                    <p:cond delay="100"/>
                                  </p:stCondLst>
                                  <p:childTnLst>
                                    <p:set>
                                      <p:cBhvr>
                                        <p:cTn id="68" dur="1" fill="hold">
                                          <p:stCondLst>
                                            <p:cond delay="0"/>
                                          </p:stCondLst>
                                        </p:cTn>
                                        <p:tgtEl>
                                          <p:spTgt spid="149"/>
                                        </p:tgtEl>
                                        <p:attrNameLst>
                                          <p:attrName>style.visibility</p:attrName>
                                        </p:attrNameLst>
                                      </p:cBhvr>
                                      <p:to>
                                        <p:strVal val="visible"/>
                                      </p:to>
                                    </p:set>
                                    <p:animEffect transition="in" filter="fade">
                                      <p:cBhvr>
                                        <p:cTn id="69" dur="500"/>
                                        <p:tgtEl>
                                          <p:spTgt spid="149"/>
                                        </p:tgtEl>
                                      </p:cBhvr>
                                    </p:animEffect>
                                  </p:childTnLst>
                                </p:cTn>
                              </p:par>
                              <p:par>
                                <p:cTn id="70" presetID="10" presetClass="entr" presetSubtype="0" fill="hold" nodeType="withEffect">
                                  <p:stCondLst>
                                    <p:cond delay="100"/>
                                  </p:stCondLst>
                                  <p:childTnLst>
                                    <p:set>
                                      <p:cBhvr>
                                        <p:cTn id="71" dur="1" fill="hold">
                                          <p:stCondLst>
                                            <p:cond delay="0"/>
                                          </p:stCondLst>
                                        </p:cTn>
                                        <p:tgtEl>
                                          <p:spTgt spid="106"/>
                                        </p:tgtEl>
                                        <p:attrNameLst>
                                          <p:attrName>style.visibility</p:attrName>
                                        </p:attrNameLst>
                                      </p:cBhvr>
                                      <p:to>
                                        <p:strVal val="visible"/>
                                      </p:to>
                                    </p:set>
                                    <p:animEffect transition="in" filter="fade">
                                      <p:cBhvr>
                                        <p:cTn id="72" dur="500"/>
                                        <p:tgtEl>
                                          <p:spTgt spid="106"/>
                                        </p:tgtEl>
                                      </p:cBhvr>
                                    </p:animEffect>
                                  </p:childTnLst>
                                </p:cTn>
                              </p:par>
                              <p:par>
                                <p:cTn id="73" presetID="10" presetClass="entr" presetSubtype="0" fill="hold" grpId="0" nodeType="withEffect">
                                  <p:stCondLst>
                                    <p:cond delay="20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10" presetClass="entr" presetSubtype="0" fill="hold" grpId="0" nodeType="withEffect">
                                  <p:stCondLst>
                                    <p:cond delay="200"/>
                                  </p:stCondLst>
                                  <p:childTnLst>
                                    <p:set>
                                      <p:cBhvr>
                                        <p:cTn id="77" dur="1" fill="hold">
                                          <p:stCondLst>
                                            <p:cond delay="0"/>
                                          </p:stCondLst>
                                        </p:cTn>
                                        <p:tgtEl>
                                          <p:spTgt spid="63"/>
                                        </p:tgtEl>
                                        <p:attrNameLst>
                                          <p:attrName>style.visibility</p:attrName>
                                        </p:attrNameLst>
                                      </p:cBhvr>
                                      <p:to>
                                        <p:strVal val="visible"/>
                                      </p:to>
                                    </p:set>
                                    <p:animEffect transition="in" filter="fade">
                                      <p:cBhvr>
                                        <p:cTn id="78" dur="500"/>
                                        <p:tgtEl>
                                          <p:spTgt spid="63"/>
                                        </p:tgtEl>
                                      </p:cBhvr>
                                    </p:animEffect>
                                  </p:childTnLst>
                                </p:cTn>
                              </p:par>
                              <p:par>
                                <p:cTn id="79" presetID="10" presetClass="entr" presetSubtype="0" fill="hold" grpId="0" nodeType="withEffect">
                                  <p:stCondLst>
                                    <p:cond delay="200"/>
                                  </p:stCondLst>
                                  <p:childTnLst>
                                    <p:set>
                                      <p:cBhvr>
                                        <p:cTn id="80" dur="1" fill="hold">
                                          <p:stCondLst>
                                            <p:cond delay="0"/>
                                          </p:stCondLst>
                                        </p:cTn>
                                        <p:tgtEl>
                                          <p:spTgt spid="151"/>
                                        </p:tgtEl>
                                        <p:attrNameLst>
                                          <p:attrName>style.visibility</p:attrName>
                                        </p:attrNameLst>
                                      </p:cBhvr>
                                      <p:to>
                                        <p:strVal val="visible"/>
                                      </p:to>
                                    </p:set>
                                    <p:animEffect transition="in" filter="fade">
                                      <p:cBhvr>
                                        <p:cTn id="81" dur="500"/>
                                        <p:tgtEl>
                                          <p:spTgt spid="151"/>
                                        </p:tgtEl>
                                      </p:cBhvr>
                                    </p:animEffect>
                                  </p:childTnLst>
                                </p:cTn>
                              </p:par>
                              <p:par>
                                <p:cTn id="82" presetID="10" presetClass="entr" presetSubtype="0" fill="hold" grpId="0" nodeType="withEffect">
                                  <p:stCondLst>
                                    <p:cond delay="200"/>
                                  </p:stCondLst>
                                  <p:childTnLst>
                                    <p:set>
                                      <p:cBhvr>
                                        <p:cTn id="83" dur="1" fill="hold">
                                          <p:stCondLst>
                                            <p:cond delay="0"/>
                                          </p:stCondLst>
                                        </p:cTn>
                                        <p:tgtEl>
                                          <p:spTgt spid="152"/>
                                        </p:tgtEl>
                                        <p:attrNameLst>
                                          <p:attrName>style.visibility</p:attrName>
                                        </p:attrNameLst>
                                      </p:cBhvr>
                                      <p:to>
                                        <p:strVal val="visible"/>
                                      </p:to>
                                    </p:set>
                                    <p:animEffect transition="in" filter="fade">
                                      <p:cBhvr>
                                        <p:cTn id="84" dur="500"/>
                                        <p:tgtEl>
                                          <p:spTgt spid="152"/>
                                        </p:tgtEl>
                                      </p:cBhvr>
                                    </p:animEffect>
                                  </p:childTnLst>
                                </p:cTn>
                              </p:par>
                              <p:par>
                                <p:cTn id="85" presetID="10" presetClass="entr" presetSubtype="0" fill="hold" grpId="0" nodeType="withEffect">
                                  <p:stCondLst>
                                    <p:cond delay="20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500"/>
                                        <p:tgtEl>
                                          <p:spTgt spid="153"/>
                                        </p:tgtEl>
                                      </p:cBhvr>
                                    </p:animEffect>
                                  </p:childTnLst>
                                </p:cTn>
                              </p:par>
                              <p:par>
                                <p:cTn id="88" presetID="10" presetClass="entr" presetSubtype="0" fill="hold" nodeType="withEffect">
                                  <p:stCondLst>
                                    <p:cond delay="20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0"/>
                                        <p:tgtEl>
                                          <p:spTgt spid="24"/>
                                        </p:tgtEl>
                                      </p:cBhvr>
                                    </p:animEffect>
                                  </p:childTnLst>
                                </p:cTn>
                              </p:par>
                              <p:par>
                                <p:cTn id="91" presetID="10" presetClass="entr" presetSubtype="0" fill="hold" grpId="0" nodeType="withEffect">
                                  <p:stCondLst>
                                    <p:cond delay="30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500"/>
                                        <p:tgtEl>
                                          <p:spTgt spid="29"/>
                                        </p:tgtEl>
                                      </p:cBhvr>
                                    </p:animEffect>
                                  </p:childTnLst>
                                </p:cTn>
                              </p:par>
                              <p:par>
                                <p:cTn id="94" presetID="10" presetClass="entr" presetSubtype="0" fill="hold" grpId="0" nodeType="withEffect">
                                  <p:stCondLst>
                                    <p:cond delay="300"/>
                                  </p:stCondLst>
                                  <p:childTnLst>
                                    <p:set>
                                      <p:cBhvr>
                                        <p:cTn id="95" dur="1" fill="hold">
                                          <p:stCondLst>
                                            <p:cond delay="0"/>
                                          </p:stCondLst>
                                        </p:cTn>
                                        <p:tgtEl>
                                          <p:spTgt spid="44"/>
                                        </p:tgtEl>
                                        <p:attrNameLst>
                                          <p:attrName>style.visibility</p:attrName>
                                        </p:attrNameLst>
                                      </p:cBhvr>
                                      <p:to>
                                        <p:strVal val="visible"/>
                                      </p:to>
                                    </p:set>
                                    <p:animEffect transition="in" filter="fade">
                                      <p:cBhvr>
                                        <p:cTn id="96" dur="500"/>
                                        <p:tgtEl>
                                          <p:spTgt spid="44"/>
                                        </p:tgtEl>
                                      </p:cBhvr>
                                    </p:animEffect>
                                  </p:childTnLst>
                                </p:cTn>
                              </p:par>
                              <p:par>
                                <p:cTn id="97" presetID="10" presetClass="entr" presetSubtype="0" fill="hold" grpId="0" nodeType="withEffect">
                                  <p:stCondLst>
                                    <p:cond delay="300"/>
                                  </p:stCondLst>
                                  <p:childTnLst>
                                    <p:set>
                                      <p:cBhvr>
                                        <p:cTn id="98" dur="1" fill="hold">
                                          <p:stCondLst>
                                            <p:cond delay="0"/>
                                          </p:stCondLst>
                                        </p:cTn>
                                        <p:tgtEl>
                                          <p:spTgt spid="154"/>
                                        </p:tgtEl>
                                        <p:attrNameLst>
                                          <p:attrName>style.visibility</p:attrName>
                                        </p:attrNameLst>
                                      </p:cBhvr>
                                      <p:to>
                                        <p:strVal val="visible"/>
                                      </p:to>
                                    </p:set>
                                    <p:animEffect transition="in" filter="fade">
                                      <p:cBhvr>
                                        <p:cTn id="99" dur="500"/>
                                        <p:tgtEl>
                                          <p:spTgt spid="154"/>
                                        </p:tgtEl>
                                      </p:cBhvr>
                                    </p:animEffect>
                                  </p:childTnLst>
                                </p:cTn>
                              </p:par>
                              <p:par>
                                <p:cTn id="100" presetID="10" presetClass="entr" presetSubtype="0" fill="hold" grpId="0" nodeType="withEffect">
                                  <p:stCondLst>
                                    <p:cond delay="300"/>
                                  </p:stCondLst>
                                  <p:childTnLst>
                                    <p:set>
                                      <p:cBhvr>
                                        <p:cTn id="101" dur="1" fill="hold">
                                          <p:stCondLst>
                                            <p:cond delay="0"/>
                                          </p:stCondLst>
                                        </p:cTn>
                                        <p:tgtEl>
                                          <p:spTgt spid="155"/>
                                        </p:tgtEl>
                                        <p:attrNameLst>
                                          <p:attrName>style.visibility</p:attrName>
                                        </p:attrNameLst>
                                      </p:cBhvr>
                                      <p:to>
                                        <p:strVal val="visible"/>
                                      </p:to>
                                    </p:set>
                                    <p:animEffect transition="in" filter="fade">
                                      <p:cBhvr>
                                        <p:cTn id="102" dur="500"/>
                                        <p:tgtEl>
                                          <p:spTgt spid="155"/>
                                        </p:tgtEl>
                                      </p:cBhvr>
                                    </p:animEffect>
                                  </p:childTnLst>
                                </p:cTn>
                              </p:par>
                              <p:par>
                                <p:cTn id="103" presetID="10" presetClass="entr" presetSubtype="0" fill="hold" grpId="0" nodeType="withEffect">
                                  <p:stCondLst>
                                    <p:cond delay="300"/>
                                  </p:stCondLst>
                                  <p:childTnLst>
                                    <p:set>
                                      <p:cBhvr>
                                        <p:cTn id="104" dur="1" fill="hold">
                                          <p:stCondLst>
                                            <p:cond delay="0"/>
                                          </p:stCondLst>
                                        </p:cTn>
                                        <p:tgtEl>
                                          <p:spTgt spid="156"/>
                                        </p:tgtEl>
                                        <p:attrNameLst>
                                          <p:attrName>style.visibility</p:attrName>
                                        </p:attrNameLst>
                                      </p:cBhvr>
                                      <p:to>
                                        <p:strVal val="visible"/>
                                      </p:to>
                                    </p:set>
                                    <p:animEffect transition="in" filter="fade">
                                      <p:cBhvr>
                                        <p:cTn id="105" dur="500"/>
                                        <p:tgtEl>
                                          <p:spTgt spid="156"/>
                                        </p:tgtEl>
                                      </p:cBhvr>
                                    </p:animEffect>
                                  </p:childTnLst>
                                </p:cTn>
                              </p:par>
                            </p:childTnLst>
                          </p:cTn>
                        </p:par>
                        <p:par>
                          <p:cTn id="106" fill="hold">
                            <p:stCondLst>
                              <p:cond delay="800"/>
                            </p:stCondLst>
                            <p:childTnLst>
                              <p:par>
                                <p:cTn id="107" presetID="10" presetClass="entr" presetSubtype="0" fill="hold" grpId="0" nodeType="afterEffect">
                                  <p:stCondLst>
                                    <p:cond delay="0"/>
                                  </p:stCondLst>
                                  <p:childTnLst>
                                    <p:set>
                                      <p:cBhvr>
                                        <p:cTn id="108" dur="1" fill="hold">
                                          <p:stCondLst>
                                            <p:cond delay="0"/>
                                          </p:stCondLst>
                                        </p:cTn>
                                        <p:tgtEl>
                                          <p:spTgt spid="132"/>
                                        </p:tgtEl>
                                        <p:attrNameLst>
                                          <p:attrName>style.visibility</p:attrName>
                                        </p:attrNameLst>
                                      </p:cBhvr>
                                      <p:to>
                                        <p:strVal val="visible"/>
                                      </p:to>
                                    </p:set>
                                    <p:animEffect transition="in" filter="fade">
                                      <p:cBhvr>
                                        <p:cTn id="109" dur="500"/>
                                        <p:tgtEl>
                                          <p:spTgt spid="132"/>
                                        </p:tgtEl>
                                      </p:cBhvr>
                                    </p:animEffect>
                                  </p:childTnLst>
                                </p:cTn>
                              </p:par>
                              <p:par>
                                <p:cTn id="110" presetID="10" presetClass="entr" presetSubtype="0" fill="hold" nodeType="with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fade">
                                      <p:cBhvr>
                                        <p:cTn id="11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8" grpId="0" animBg="1"/>
      <p:bldP spid="29" grpId="0" animBg="1"/>
      <p:bldP spid="17" grpId="0" animBg="1"/>
      <p:bldP spid="99" grpId="0" animBg="1"/>
      <p:bldP spid="3" grpId="0" animBg="1"/>
      <p:bldP spid="6" grpId="0" animBg="1"/>
      <p:bldP spid="4" grpId="0" animBg="1"/>
      <p:bldP spid="61" grpId="0" animBg="1"/>
      <p:bldP spid="150" grpId="0"/>
      <p:bldP spid="157" grpId="0"/>
      <p:bldP spid="158" grpId="0"/>
      <p:bldP spid="62" grpId="0" animBg="1"/>
      <p:bldP spid="147" grpId="0"/>
      <p:bldP spid="148" grpId="0"/>
      <p:bldP spid="149" grpId="0"/>
      <p:bldP spid="63" grpId="0" animBg="1"/>
      <p:bldP spid="151" grpId="0"/>
      <p:bldP spid="152" grpId="0"/>
      <p:bldP spid="153" grpId="0"/>
      <p:bldP spid="44" grpId="0" animBg="1"/>
      <p:bldP spid="154" grpId="0"/>
      <p:bldP spid="155" grpId="0"/>
      <p:bldP spid="156" grpId="0"/>
      <p:bldP spid="132" grpId="0" animBg="1"/>
      <p:bldP spid="1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7FBB19F1-5ACF-4AEB-A2B3-1ED272EF5152}"/>
              </a:ext>
              <a:ext uri="{C183D7F6-B498-43B3-948B-1728B52AA6E4}">
                <adec:decorative xmlns:adec="http://schemas.microsoft.com/office/drawing/2017/decorative" val="1"/>
              </a:ext>
            </a:extLst>
          </p:cNvPr>
          <p:cNvSpPr/>
          <p:nvPr/>
        </p:nvSpPr>
        <p:spPr>
          <a:xfrm>
            <a:off x="544517" y="1573031"/>
            <a:ext cx="7274922" cy="4790574"/>
          </a:xfrm>
          <a:prstGeom prst="roundRect">
            <a:avLst>
              <a:gd name="adj" fmla="val 0"/>
            </a:avLst>
          </a:prstGeom>
          <a:noFill/>
          <a:ln w="285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514350" marR="0" lvl="0" indent="-34290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25" name="Group 24">
            <a:extLst>
              <a:ext uri="{FF2B5EF4-FFF2-40B4-BE49-F238E27FC236}">
                <a16:creationId xmlns:a16="http://schemas.microsoft.com/office/drawing/2014/main" id="{ABADF008-C913-4E2E-9ED6-23111BFD6A91}"/>
              </a:ext>
            </a:extLst>
          </p:cNvPr>
          <p:cNvGrpSpPr/>
          <p:nvPr/>
        </p:nvGrpSpPr>
        <p:grpSpPr>
          <a:xfrm>
            <a:off x="5821009" y="5257327"/>
            <a:ext cx="2284346" cy="599544"/>
            <a:chOff x="5821009" y="5257327"/>
            <a:chExt cx="2284346" cy="599544"/>
          </a:xfrm>
        </p:grpSpPr>
        <p:sp>
          <p:nvSpPr>
            <p:cNvPr id="187" name="Rectangle: Rounded Corners 186">
              <a:extLst>
                <a:ext uri="{FF2B5EF4-FFF2-40B4-BE49-F238E27FC236}">
                  <a16:creationId xmlns:a16="http://schemas.microsoft.com/office/drawing/2014/main" id="{E1E0733E-89CA-4A89-83F1-939039239E42}"/>
                </a:ext>
                <a:ext uri="{C183D7F6-B498-43B3-948B-1728B52AA6E4}">
                  <adec:decorative xmlns:adec="http://schemas.microsoft.com/office/drawing/2017/decorative" val="1"/>
                </a:ext>
              </a:extLst>
            </p:cNvPr>
            <p:cNvSpPr/>
            <p:nvPr/>
          </p:nvSpPr>
          <p:spPr>
            <a:xfrm>
              <a:off x="5821009" y="5257327"/>
              <a:ext cx="2284346" cy="599544"/>
            </a:xfrm>
            <a:prstGeom prst="roundRect">
              <a:avLst>
                <a:gd name="adj" fmla="val 10224"/>
              </a:avLst>
            </a:prstGeom>
            <a:gradFill>
              <a:gsLst>
                <a:gs pos="90000">
                  <a:srgbClr val="D9EFFF"/>
                </a:gs>
                <a:gs pos="96000">
                  <a:srgbClr val="C3E5FF">
                    <a:alpha val="0"/>
                  </a:srgbClr>
                </a:gs>
              </a:gsLst>
              <a:lin ang="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marR="0" lvl="0" indent="0" algn="l" defTabSz="914400" rtl="0" eaLnBrk="1" fontAlgn="base" latinLnBrk="0" hangingPunct="1">
                <a:lnSpc>
                  <a:spcPct val="100000"/>
                </a:lnSpc>
                <a:spcBef>
                  <a:spcPct val="0"/>
                </a:spcBef>
                <a:spcAft>
                  <a:spcPct val="0"/>
                </a:spcAft>
                <a:buClrTx/>
                <a:buSzTx/>
                <a:buFontTx/>
                <a:buNone/>
                <a:tabLst>
                  <a:tab pos="573088" algn="l"/>
                </a:tabLst>
                <a:defRPr/>
              </a:pP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App Access (External)</a:t>
              </a:r>
            </a:p>
            <a:p>
              <a:pPr marL="0" marR="0" lvl="0" indent="0" algn="l" defTabSz="914400" rtl="0" eaLnBrk="1" fontAlgn="base" latinLnBrk="0" hangingPunct="1">
                <a:lnSpc>
                  <a:spcPct val="100000"/>
                </a:lnSpc>
                <a:spcBef>
                  <a:spcPct val="0"/>
                </a:spcBef>
                <a:spcAft>
                  <a:spcPct val="0"/>
                </a:spcAft>
                <a:buClrTx/>
                <a:buSzTx/>
                <a:buFontTx/>
                <a:buNone/>
                <a:tabLst>
                  <a:tab pos="573088" algn="l"/>
                </a:tabLst>
                <a:defRPr/>
              </a:pPr>
              <a:endPar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60EE6D2-67C5-4BD5-A25F-D95A0EAE6458}"/>
                </a:ext>
                <a:ext uri="{C183D7F6-B498-43B3-948B-1728B52AA6E4}">
                  <adec:decorative xmlns:adec="http://schemas.microsoft.com/office/drawing/2017/decorative" val="1"/>
                </a:ext>
              </a:extLst>
            </p:cNvPr>
            <p:cNvSpPr txBox="1"/>
            <p:nvPr/>
          </p:nvSpPr>
          <p:spPr>
            <a:xfrm>
              <a:off x="5823231" y="5645095"/>
              <a:ext cx="1560022" cy="200055"/>
            </a:xfrm>
            <a:prstGeom prst="rect">
              <a:avLst/>
            </a:prstGeom>
            <a:noFill/>
          </p:spPr>
          <p:txBody>
            <a:bodyPr wrap="square">
              <a:spAutoFit/>
            </a:bodyPr>
            <a:lstStyle/>
            <a:p>
              <a:r>
                <a:rPr kumimoji="0" lang="en-US" sz="700" b="0" i="1" u="none" strike="noStrike" kern="1200" cap="none" spc="0" normalizeH="0" baseline="0" noProof="0">
                  <a:ln>
                    <a:noFill/>
                  </a:ln>
                  <a:gradFill>
                    <a:gsLst>
                      <a:gs pos="32000">
                        <a:srgbClr val="000000"/>
                      </a:gs>
                      <a:gs pos="4000">
                        <a:srgbClr val="000000"/>
                      </a:gs>
                    </a:gsLst>
                    <a:lin ang="16200000" scaled="0"/>
                  </a:gradFill>
                  <a:effectLst/>
                  <a:uLnTx/>
                  <a:uFillTx/>
                  <a:latin typeface="Segoe UI Semibold" panose="020B0702040204020203" pitchFamily="34" charset="0"/>
                  <a:ea typeface="+mn-ea"/>
                  <a:cs typeface="Segoe UI Semibold" panose="020B0702040204020203" pitchFamily="34" charset="0"/>
                </a:rPr>
                <a:t>Customer and Partner</a:t>
              </a:r>
              <a:endParaRPr lang="en-US" sz="800"/>
            </a:p>
          </p:txBody>
        </p:sp>
      </p:grpSp>
      <p:grpSp>
        <p:nvGrpSpPr>
          <p:cNvPr id="23" name="Group 22">
            <a:extLst>
              <a:ext uri="{FF2B5EF4-FFF2-40B4-BE49-F238E27FC236}">
                <a16:creationId xmlns:a16="http://schemas.microsoft.com/office/drawing/2014/main" id="{699E5DBE-6F7A-4114-A14B-F4F8C6580F1E}"/>
              </a:ext>
            </a:extLst>
          </p:cNvPr>
          <p:cNvGrpSpPr/>
          <p:nvPr/>
        </p:nvGrpSpPr>
        <p:grpSpPr>
          <a:xfrm>
            <a:off x="1" y="5167258"/>
            <a:ext cx="5705191" cy="970269"/>
            <a:chOff x="1" y="5167258"/>
            <a:chExt cx="5705191" cy="970269"/>
          </a:xfrm>
        </p:grpSpPr>
        <p:grpSp>
          <p:nvGrpSpPr>
            <p:cNvPr id="75" name="Group 74">
              <a:extLst>
                <a:ext uri="{FF2B5EF4-FFF2-40B4-BE49-F238E27FC236}">
                  <a16:creationId xmlns:a16="http://schemas.microsoft.com/office/drawing/2014/main" id="{8E5F57ED-DBA1-4DF3-9215-08ABA4FE3203}"/>
                </a:ext>
                <a:ext uri="{C183D7F6-B498-43B3-948B-1728B52AA6E4}">
                  <adec:decorative xmlns:adec="http://schemas.microsoft.com/office/drawing/2017/decorative" val="1"/>
                </a:ext>
              </a:extLst>
            </p:cNvPr>
            <p:cNvGrpSpPr/>
            <p:nvPr/>
          </p:nvGrpSpPr>
          <p:grpSpPr>
            <a:xfrm>
              <a:off x="1" y="5167258"/>
              <a:ext cx="5705191" cy="970269"/>
              <a:chOff x="1" y="5167258"/>
              <a:chExt cx="5705191" cy="970269"/>
            </a:xfrm>
          </p:grpSpPr>
          <p:sp>
            <p:nvSpPr>
              <p:cNvPr id="14" name="Rectangle: Rounded Corners 13">
                <a:extLst>
                  <a:ext uri="{FF2B5EF4-FFF2-40B4-BE49-F238E27FC236}">
                    <a16:creationId xmlns:a16="http://schemas.microsoft.com/office/drawing/2014/main" id="{A00F1D5D-DE3F-4655-98B9-E43BB1E8FDD1}"/>
                  </a:ext>
                  <a:ext uri="{C183D7F6-B498-43B3-948B-1728B52AA6E4}">
                    <adec:decorative xmlns:adec="http://schemas.microsoft.com/office/drawing/2017/decorative" val="1"/>
                  </a:ext>
                </a:extLst>
              </p:cNvPr>
              <p:cNvSpPr/>
              <p:nvPr/>
            </p:nvSpPr>
            <p:spPr>
              <a:xfrm>
                <a:off x="1" y="5256046"/>
                <a:ext cx="5705191" cy="881481"/>
              </a:xfrm>
              <a:prstGeom prst="roundRect">
                <a:avLst>
                  <a:gd name="adj" fmla="val 6532"/>
                </a:avLst>
              </a:prstGeom>
              <a:gradFill>
                <a:gsLst>
                  <a:gs pos="10000">
                    <a:srgbClr val="D9EFFF"/>
                  </a:gs>
                  <a:gs pos="4000">
                    <a:srgbClr val="C3E5FF">
                      <a:alpha val="0"/>
                    </a:srgbClr>
                  </a:gs>
                </a:gsLst>
                <a:lin ang="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tIns="118872" rtlCol="0" anchor="t"/>
              <a:lstStyle/>
              <a:p>
                <a:pPr marL="684213"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User Access</a:t>
                </a:r>
              </a:p>
            </p:txBody>
          </p:sp>
          <p:grpSp>
            <p:nvGrpSpPr>
              <p:cNvPr id="57" name="Group 56">
                <a:extLst>
                  <a:ext uri="{FF2B5EF4-FFF2-40B4-BE49-F238E27FC236}">
                    <a16:creationId xmlns:a16="http://schemas.microsoft.com/office/drawing/2014/main" id="{2B583689-3F91-426E-826D-E1C2D4CC3AEB}"/>
                  </a:ext>
                  <a:ext uri="{C183D7F6-B498-43B3-948B-1728B52AA6E4}">
                    <adec:decorative xmlns:adec="http://schemas.microsoft.com/office/drawing/2017/decorative" val="1"/>
                  </a:ext>
                </a:extLst>
              </p:cNvPr>
              <p:cNvGrpSpPr/>
              <p:nvPr/>
            </p:nvGrpSpPr>
            <p:grpSpPr>
              <a:xfrm>
                <a:off x="1919153" y="5428684"/>
                <a:ext cx="3637436" cy="608556"/>
                <a:chOff x="2961259" y="1940619"/>
                <a:chExt cx="3637436" cy="608556"/>
              </a:xfrm>
            </p:grpSpPr>
            <p:cxnSp>
              <p:nvCxnSpPr>
                <p:cNvPr id="319" name="Straight Connector 318">
                  <a:extLst>
                    <a:ext uri="{FF2B5EF4-FFF2-40B4-BE49-F238E27FC236}">
                      <a16:creationId xmlns:a16="http://schemas.microsoft.com/office/drawing/2014/main" id="{7121FF53-FDC1-4DE8-81CC-63798663224F}"/>
                    </a:ext>
                  </a:extLst>
                </p:cNvPr>
                <p:cNvCxnSpPr>
                  <a:cxnSpLocks/>
                </p:cNvCxnSpPr>
                <p:nvPr/>
              </p:nvCxnSpPr>
              <p:spPr>
                <a:xfrm>
                  <a:off x="3893540" y="2055868"/>
                  <a:ext cx="71103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CF79B377-4810-427A-B6E0-269AFE50C8CB}"/>
                    </a:ext>
                  </a:extLst>
                </p:cNvPr>
                <p:cNvSpPr txBox="1"/>
                <p:nvPr/>
              </p:nvSpPr>
              <p:spPr>
                <a:xfrm>
                  <a:off x="5316151" y="2333731"/>
                  <a:ext cx="978153" cy="215444"/>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800" i="0" u="none" strike="noStrike" cap="none" spc="0" normalizeH="0" baseline="0">
                      <a:ln>
                        <a:noFill/>
                      </a:ln>
                      <a:gradFill>
                        <a:gsLst>
                          <a:gs pos="97000">
                            <a:schemeClr val="tx1"/>
                          </a:gs>
                          <a:gs pos="0">
                            <a:schemeClr val="tx1"/>
                          </a:gs>
                        </a:gsLst>
                        <a:lin ang="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t>Intermediary(ies)</a:t>
                  </a:r>
                </a:p>
              </p:txBody>
            </p:sp>
            <p:grpSp>
              <p:nvGrpSpPr>
                <p:cNvPr id="321" name="Group 320">
                  <a:extLst>
                    <a:ext uri="{FF2B5EF4-FFF2-40B4-BE49-F238E27FC236}">
                      <a16:creationId xmlns:a16="http://schemas.microsoft.com/office/drawing/2014/main" id="{EF8CB265-E3AA-47EC-9869-66C4DB59F274}"/>
                    </a:ext>
                  </a:extLst>
                </p:cNvPr>
                <p:cNvGrpSpPr/>
                <p:nvPr/>
              </p:nvGrpSpPr>
              <p:grpSpPr>
                <a:xfrm>
                  <a:off x="4360547" y="1940619"/>
                  <a:ext cx="904415" cy="599600"/>
                  <a:chOff x="3522367" y="1306418"/>
                  <a:chExt cx="971352" cy="643980"/>
                </a:xfrm>
              </p:grpSpPr>
              <p:sp>
                <p:nvSpPr>
                  <p:cNvPr id="322" name="TextBox 321">
                    <a:extLst>
                      <a:ext uri="{FF2B5EF4-FFF2-40B4-BE49-F238E27FC236}">
                        <a16:creationId xmlns:a16="http://schemas.microsoft.com/office/drawing/2014/main" id="{D8982BA6-6A76-4AA8-BA29-AF367A8815BE}"/>
                      </a:ext>
                    </a:extLst>
                  </p:cNvPr>
                  <p:cNvSpPr txBox="1"/>
                  <p:nvPr/>
                </p:nvSpPr>
                <p:spPr>
                  <a:xfrm>
                    <a:off x="3522367" y="1586785"/>
                    <a:ext cx="971352" cy="363613"/>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800" i="0" u="none" strike="noStrike" cap="none" spc="0" normalizeH="0" baseline="0">
                        <a:ln>
                          <a:noFill/>
                        </a:ln>
                        <a:gradFill>
                          <a:gsLst>
                            <a:gs pos="97000">
                              <a:schemeClr val="tx1"/>
                            </a:gs>
                            <a:gs pos="0">
                              <a:schemeClr val="tx1"/>
                            </a:gs>
                          </a:gsLst>
                          <a:lin ang="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t>User Devices </a:t>
                    </a:r>
                    <a:b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br>
                    <a: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t>&amp; Workstations</a:t>
                    </a:r>
                  </a:p>
                </p:txBody>
              </p:sp>
              <p:pic>
                <p:nvPicPr>
                  <p:cNvPr id="323" name="Graphic 322">
                    <a:extLst>
                      <a:ext uri="{FF2B5EF4-FFF2-40B4-BE49-F238E27FC236}">
                        <a16:creationId xmlns:a16="http://schemas.microsoft.com/office/drawing/2014/main" id="{FCCEECA3-DD13-4FAE-BE31-7428B1FDA6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9444" y="1306418"/>
                    <a:ext cx="381139" cy="293183"/>
                  </a:xfrm>
                  <a:prstGeom prst="rect">
                    <a:avLst/>
                  </a:prstGeom>
                </p:spPr>
              </p:pic>
            </p:grpSp>
            <p:grpSp>
              <p:nvGrpSpPr>
                <p:cNvPr id="324" name="Group 323">
                  <a:extLst>
                    <a:ext uri="{FF2B5EF4-FFF2-40B4-BE49-F238E27FC236}">
                      <a16:creationId xmlns:a16="http://schemas.microsoft.com/office/drawing/2014/main" id="{86DC2F6D-B7EF-4031-9E83-A7672D1CFC11}"/>
                    </a:ext>
                  </a:extLst>
                </p:cNvPr>
                <p:cNvGrpSpPr/>
                <p:nvPr/>
              </p:nvGrpSpPr>
              <p:grpSpPr>
                <a:xfrm>
                  <a:off x="3222184" y="1964168"/>
                  <a:ext cx="849913" cy="452412"/>
                  <a:chOff x="3018343" y="2146816"/>
                  <a:chExt cx="912818" cy="485895"/>
                </a:xfrm>
              </p:grpSpPr>
              <p:sp>
                <p:nvSpPr>
                  <p:cNvPr id="325" name="TextBox 324">
                    <a:extLst>
                      <a:ext uri="{FF2B5EF4-FFF2-40B4-BE49-F238E27FC236}">
                        <a16:creationId xmlns:a16="http://schemas.microsoft.com/office/drawing/2014/main" id="{BA3D4D3B-C0AB-4A8B-8045-48F7D58440A5}"/>
                      </a:ext>
                    </a:extLst>
                  </p:cNvPr>
                  <p:cNvSpPr txBox="1"/>
                  <p:nvPr/>
                </p:nvSpPr>
                <p:spPr>
                  <a:xfrm>
                    <a:off x="3018343" y="2401322"/>
                    <a:ext cx="912818" cy="23138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t>User Accounts</a:t>
                    </a:r>
                  </a:p>
                </p:txBody>
              </p:sp>
              <p:grpSp>
                <p:nvGrpSpPr>
                  <p:cNvPr id="326" name="Group 325">
                    <a:extLst>
                      <a:ext uri="{FF2B5EF4-FFF2-40B4-BE49-F238E27FC236}">
                        <a16:creationId xmlns:a16="http://schemas.microsoft.com/office/drawing/2014/main" id="{735A54DA-4A6B-4ABE-A2C6-E81107B6C6ED}"/>
                      </a:ext>
                    </a:extLst>
                  </p:cNvPr>
                  <p:cNvGrpSpPr/>
                  <p:nvPr/>
                </p:nvGrpSpPr>
                <p:grpSpPr>
                  <a:xfrm>
                    <a:off x="3279410" y="2146816"/>
                    <a:ext cx="390681" cy="241462"/>
                    <a:chOff x="4524585" y="2423461"/>
                    <a:chExt cx="601881" cy="371994"/>
                  </a:xfrm>
                </p:grpSpPr>
                <p:sp>
                  <p:nvSpPr>
                    <p:cNvPr id="327" name="Rectangle 326">
                      <a:extLst>
                        <a:ext uri="{FF2B5EF4-FFF2-40B4-BE49-F238E27FC236}">
                          <a16:creationId xmlns:a16="http://schemas.microsoft.com/office/drawing/2014/main" id="{F5F8D6A8-BEA2-4154-B9D2-F5A2486E2094}"/>
                        </a:ext>
                      </a:extLst>
                    </p:cNvPr>
                    <p:cNvSpPr/>
                    <p:nvPr/>
                  </p:nvSpPr>
                  <p:spPr bwMode="auto">
                    <a:xfrm>
                      <a:off x="4524585" y="2423461"/>
                      <a:ext cx="601881" cy="371994"/>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8" name="Group 89">
                      <a:extLst>
                        <a:ext uri="{FF2B5EF4-FFF2-40B4-BE49-F238E27FC236}">
                          <a16:creationId xmlns:a16="http://schemas.microsoft.com/office/drawing/2014/main" id="{7D63B2C1-7588-4B7A-9100-6F0DC1FBEDDA}"/>
                        </a:ext>
                      </a:extLst>
                    </p:cNvPr>
                    <p:cNvGrpSpPr>
                      <a:grpSpLocks noChangeAspect="1"/>
                    </p:cNvGrpSpPr>
                    <p:nvPr/>
                  </p:nvGrpSpPr>
                  <p:grpSpPr bwMode="auto">
                    <a:xfrm>
                      <a:off x="4584855" y="2488106"/>
                      <a:ext cx="194899" cy="242704"/>
                      <a:chOff x="1596" y="1479"/>
                      <a:chExt cx="159" cy="198"/>
                    </a:xfrm>
                    <a:solidFill>
                      <a:schemeClr val="bg1"/>
                    </a:solidFill>
                  </p:grpSpPr>
                  <p:sp>
                    <p:nvSpPr>
                      <p:cNvPr id="332" name="Freeform 90">
                        <a:extLst>
                          <a:ext uri="{FF2B5EF4-FFF2-40B4-BE49-F238E27FC236}">
                            <a16:creationId xmlns:a16="http://schemas.microsoft.com/office/drawing/2014/main" id="{07CA782E-B120-4D15-B6B0-6ECC3D839546}"/>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sp>
                    <p:nvSpPr>
                      <p:cNvPr id="333" name="Freeform 91">
                        <a:extLst>
                          <a:ext uri="{FF2B5EF4-FFF2-40B4-BE49-F238E27FC236}">
                            <a16:creationId xmlns:a16="http://schemas.microsoft.com/office/drawing/2014/main" id="{8C7FEB65-503D-4DF0-A6A1-F7F6EC9E40DC}"/>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29" name="Group 271">
                      <a:extLst>
                        <a:ext uri="{FF2B5EF4-FFF2-40B4-BE49-F238E27FC236}">
                          <a16:creationId xmlns:a16="http://schemas.microsoft.com/office/drawing/2014/main" id="{487D2B6C-FE8B-456B-8E6D-D75A2BF1AA29}"/>
                        </a:ext>
                      </a:extLst>
                    </p:cNvPr>
                    <p:cNvGrpSpPr>
                      <a:grpSpLocks noChangeAspect="1"/>
                    </p:cNvGrpSpPr>
                    <p:nvPr/>
                  </p:nvGrpSpPr>
                  <p:grpSpPr bwMode="auto">
                    <a:xfrm>
                      <a:off x="4831448" y="2572669"/>
                      <a:ext cx="219261" cy="73578"/>
                      <a:chOff x="778" y="3414"/>
                      <a:chExt cx="149" cy="50"/>
                    </a:xfrm>
                    <a:solidFill>
                      <a:schemeClr val="bg1"/>
                    </a:solidFill>
                  </p:grpSpPr>
                  <p:sp>
                    <p:nvSpPr>
                      <p:cNvPr id="330" name="Freeform 273">
                        <a:extLst>
                          <a:ext uri="{FF2B5EF4-FFF2-40B4-BE49-F238E27FC236}">
                            <a16:creationId xmlns:a16="http://schemas.microsoft.com/office/drawing/2014/main" id="{6B2B89AA-5119-404B-A9C1-409CF942B2F9}"/>
                          </a:ext>
                        </a:extLst>
                      </p:cNvPr>
                      <p:cNvSpPr>
                        <a:spLocks/>
                      </p:cNvSpPr>
                      <p:nvPr/>
                    </p:nvSpPr>
                    <p:spPr bwMode="auto">
                      <a:xfrm>
                        <a:off x="778" y="3414"/>
                        <a:ext cx="149" cy="1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sp>
                    <p:nvSpPr>
                      <p:cNvPr id="331" name="Freeform 275">
                        <a:extLst>
                          <a:ext uri="{FF2B5EF4-FFF2-40B4-BE49-F238E27FC236}">
                            <a16:creationId xmlns:a16="http://schemas.microsoft.com/office/drawing/2014/main" id="{7653F3AD-88B1-4600-A584-34097E5D958C}"/>
                          </a:ext>
                        </a:extLst>
                      </p:cNvPr>
                      <p:cNvSpPr>
                        <a:spLocks/>
                      </p:cNvSpPr>
                      <p:nvPr/>
                    </p:nvSpPr>
                    <p:spPr bwMode="auto">
                      <a:xfrm>
                        <a:off x="778" y="3447"/>
                        <a:ext cx="100" cy="17"/>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334" name="Group 333">
                  <a:extLst>
                    <a:ext uri="{FF2B5EF4-FFF2-40B4-BE49-F238E27FC236}">
                      <a16:creationId xmlns:a16="http://schemas.microsoft.com/office/drawing/2014/main" id="{F6D5572A-929D-480C-89FA-C9E1EB7457AA}"/>
                    </a:ext>
                  </a:extLst>
                </p:cNvPr>
                <p:cNvGrpSpPr/>
                <p:nvPr/>
              </p:nvGrpSpPr>
              <p:grpSpPr>
                <a:xfrm>
                  <a:off x="5653969" y="2110917"/>
                  <a:ext cx="302516" cy="239550"/>
                  <a:chOff x="6750025" y="2327160"/>
                  <a:chExt cx="450383" cy="356642"/>
                </a:xfrm>
              </p:grpSpPr>
              <p:sp>
                <p:nvSpPr>
                  <p:cNvPr id="335" name="Freeform: Shape 334">
                    <a:extLst>
                      <a:ext uri="{FF2B5EF4-FFF2-40B4-BE49-F238E27FC236}">
                        <a16:creationId xmlns:a16="http://schemas.microsoft.com/office/drawing/2014/main" id="{4E68B0AB-666F-4A3F-A9E4-E2772C976EEC}"/>
                      </a:ext>
                    </a:extLst>
                  </p:cNvPr>
                  <p:cNvSpPr/>
                  <p:nvPr/>
                </p:nvSpPr>
                <p:spPr>
                  <a:xfrm>
                    <a:off x="6750025" y="2336634"/>
                    <a:ext cx="450383" cy="347168"/>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0078D4"/>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36" name="Freeform: Shape 335">
                    <a:extLst>
                      <a:ext uri="{FF2B5EF4-FFF2-40B4-BE49-F238E27FC236}">
                        <a16:creationId xmlns:a16="http://schemas.microsoft.com/office/drawing/2014/main" id="{FC65670F-3A72-46F1-87E8-C215E2AF75A3}"/>
                      </a:ext>
                    </a:extLst>
                  </p:cNvPr>
                  <p:cNvSpPr/>
                  <p:nvPr/>
                </p:nvSpPr>
                <p:spPr>
                  <a:xfrm>
                    <a:off x="6750025" y="2327160"/>
                    <a:ext cx="450383" cy="46914"/>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0078D4"/>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Freeform: Shape 336">
                    <a:extLst>
                      <a:ext uri="{FF2B5EF4-FFF2-40B4-BE49-F238E27FC236}">
                        <a16:creationId xmlns:a16="http://schemas.microsoft.com/office/drawing/2014/main" id="{AE3BAC83-8C2A-4AD9-A522-9BEF03522DAC}"/>
                      </a:ext>
                    </a:extLst>
                  </p:cNvPr>
                  <p:cNvSpPr/>
                  <p:nvPr/>
                </p:nvSpPr>
                <p:spPr>
                  <a:xfrm>
                    <a:off x="6808733"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38" name="Freeform: Shape 337">
                    <a:extLst>
                      <a:ext uri="{FF2B5EF4-FFF2-40B4-BE49-F238E27FC236}">
                        <a16:creationId xmlns:a16="http://schemas.microsoft.com/office/drawing/2014/main" id="{BE6D8DA7-C5D3-4673-B810-F3B0FAB614AF}"/>
                      </a:ext>
                    </a:extLst>
                  </p:cNvPr>
                  <p:cNvSpPr/>
                  <p:nvPr/>
                </p:nvSpPr>
                <p:spPr>
                  <a:xfrm>
                    <a:off x="6773176"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39" name="Freeform: Shape 338">
                    <a:extLst>
                      <a:ext uri="{FF2B5EF4-FFF2-40B4-BE49-F238E27FC236}">
                        <a16:creationId xmlns:a16="http://schemas.microsoft.com/office/drawing/2014/main" id="{DED6CD6F-40D2-4444-B209-C07DC6C2AE44}"/>
                      </a:ext>
                    </a:extLst>
                  </p:cNvPr>
                  <p:cNvSpPr/>
                  <p:nvPr/>
                </p:nvSpPr>
                <p:spPr>
                  <a:xfrm>
                    <a:off x="6845078"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40" name="Freeform: Shape 339">
                    <a:extLst>
                      <a:ext uri="{FF2B5EF4-FFF2-40B4-BE49-F238E27FC236}">
                        <a16:creationId xmlns:a16="http://schemas.microsoft.com/office/drawing/2014/main" id="{2FB0D554-6D7E-436A-BB8D-B2E2D786DBC2}"/>
                      </a:ext>
                    </a:extLst>
                  </p:cNvPr>
                  <p:cNvSpPr/>
                  <p:nvPr/>
                </p:nvSpPr>
                <p:spPr>
                  <a:xfrm>
                    <a:off x="6798025" y="2421355"/>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41" name="Freeform: Shape 340">
                    <a:extLst>
                      <a:ext uri="{FF2B5EF4-FFF2-40B4-BE49-F238E27FC236}">
                        <a16:creationId xmlns:a16="http://schemas.microsoft.com/office/drawing/2014/main" id="{CFBA95B6-32BF-441C-8652-47F349B1C5B7}"/>
                      </a:ext>
                    </a:extLst>
                  </p:cNvPr>
                  <p:cNvSpPr/>
                  <p:nvPr/>
                </p:nvSpPr>
                <p:spPr>
                  <a:xfrm>
                    <a:off x="6798025" y="2539943"/>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342" name="Straight Connector 341">
                  <a:extLst>
                    <a:ext uri="{FF2B5EF4-FFF2-40B4-BE49-F238E27FC236}">
                      <a16:creationId xmlns:a16="http://schemas.microsoft.com/office/drawing/2014/main" id="{C20D51DD-6E6B-453D-831E-F45A9A030D9D}"/>
                    </a:ext>
                  </a:extLst>
                </p:cNvPr>
                <p:cNvCxnSpPr>
                  <a:cxnSpLocks/>
                </p:cNvCxnSpPr>
                <p:nvPr/>
              </p:nvCxnSpPr>
              <p:spPr>
                <a:xfrm>
                  <a:off x="5051888" y="2055868"/>
                  <a:ext cx="154680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3583523-68F1-4F1B-B79F-AA955C6B18FC}"/>
                    </a:ext>
                  </a:extLst>
                </p:cNvPr>
                <p:cNvCxnSpPr>
                  <a:cxnSpLocks/>
                </p:cNvCxnSpPr>
                <p:nvPr/>
              </p:nvCxnSpPr>
              <p:spPr>
                <a:xfrm>
                  <a:off x="2961259" y="2061557"/>
                  <a:ext cx="44963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4" name="Straight Connector 64">
                  <a:extLst>
                    <a:ext uri="{FF2B5EF4-FFF2-40B4-BE49-F238E27FC236}">
                      <a16:creationId xmlns:a16="http://schemas.microsoft.com/office/drawing/2014/main" id="{A65B841E-7B60-436A-B602-2FE90A8E40A3}"/>
                    </a:ext>
                  </a:extLst>
                </p:cNvPr>
                <p:cNvCxnSpPr>
                  <a:cxnSpLocks/>
                </p:cNvCxnSpPr>
                <p:nvPr/>
              </p:nvCxnSpPr>
              <p:spPr>
                <a:xfrm flipV="1">
                  <a:off x="6016782" y="2055868"/>
                  <a:ext cx="358410" cy="179205"/>
                </a:xfrm>
                <a:prstGeom prst="bentConnector3">
                  <a:avLst>
                    <a:gd name="adj1" fmla="val 50000"/>
                  </a:avLst>
                </a:prstGeom>
                <a:ln w="28575">
                  <a:solidFill>
                    <a:srgbClr val="0078D4"/>
                  </a:solidFill>
                  <a:prstDash val="sysDot"/>
                </a:ln>
              </p:spPr>
              <p:style>
                <a:lnRef idx="1">
                  <a:schemeClr val="accent1"/>
                </a:lnRef>
                <a:fillRef idx="0">
                  <a:schemeClr val="accent1"/>
                </a:fillRef>
                <a:effectRef idx="0">
                  <a:schemeClr val="accent1"/>
                </a:effectRef>
                <a:fontRef idx="minor">
                  <a:schemeClr val="tx1"/>
                </a:fontRef>
              </p:style>
            </p:cxnSp>
            <p:cxnSp>
              <p:nvCxnSpPr>
                <p:cNvPr id="345" name="Straight Connector 76">
                  <a:extLst>
                    <a:ext uri="{FF2B5EF4-FFF2-40B4-BE49-F238E27FC236}">
                      <a16:creationId xmlns:a16="http://schemas.microsoft.com/office/drawing/2014/main" id="{F0714B9E-41A4-435F-8C7E-2294CD4F6A90}"/>
                    </a:ext>
                  </a:extLst>
                </p:cNvPr>
                <p:cNvCxnSpPr>
                  <a:cxnSpLocks/>
                </p:cNvCxnSpPr>
                <p:nvPr/>
              </p:nvCxnSpPr>
              <p:spPr>
                <a:xfrm>
                  <a:off x="5266839" y="2055868"/>
                  <a:ext cx="358410" cy="179205"/>
                </a:xfrm>
                <a:prstGeom prst="bentConnector3">
                  <a:avLst>
                    <a:gd name="adj1" fmla="val 44463"/>
                  </a:avLst>
                </a:prstGeom>
                <a:ln w="28575">
                  <a:solidFill>
                    <a:srgbClr val="0078D4"/>
                  </a:solidFill>
                  <a:prstDash val="sysDot"/>
                </a:ln>
              </p:spPr>
              <p:style>
                <a:lnRef idx="1">
                  <a:schemeClr val="accent1"/>
                </a:lnRef>
                <a:fillRef idx="0">
                  <a:schemeClr val="accent1"/>
                </a:fillRef>
                <a:effectRef idx="0">
                  <a:schemeClr val="accent1"/>
                </a:effectRef>
                <a:fontRef idx="minor">
                  <a:schemeClr val="tx1"/>
                </a:fontRef>
              </p:style>
            </p:cxnSp>
          </p:grpSp>
          <p:sp>
            <p:nvSpPr>
              <p:cNvPr id="67" name="Speech Bubble: Rectangle 66">
                <a:extLst>
                  <a:ext uri="{FF2B5EF4-FFF2-40B4-BE49-F238E27FC236}">
                    <a16:creationId xmlns:a16="http://schemas.microsoft.com/office/drawing/2014/main" id="{C9F29A6E-E868-4BC8-AADF-0B8DE98C58E8}"/>
                  </a:ext>
                  <a:ext uri="{C183D7F6-B498-43B3-948B-1728B52AA6E4}">
                    <adec:decorative xmlns:adec="http://schemas.microsoft.com/office/drawing/2017/decorative" val="1"/>
                  </a:ext>
                </a:extLst>
              </p:cNvPr>
              <p:cNvSpPr/>
              <p:nvPr/>
            </p:nvSpPr>
            <p:spPr>
              <a:xfrm>
                <a:off x="4285722" y="5167258"/>
                <a:ext cx="1047364" cy="276999"/>
              </a:xfrm>
              <a:prstGeom prst="wedgeRectCallout">
                <a:avLst>
                  <a:gd name="adj1" fmla="val -20575"/>
                  <a:gd name="adj2" fmla="val 72874"/>
                </a:avLst>
              </a:prstGeom>
              <a:solidFill>
                <a:schemeClr val="bg1"/>
              </a:solidFill>
              <a:ln>
                <a:noFill/>
                <a:headEnd type="none" w="med" len="med"/>
                <a:tailEnd type="none" w="med" len="med"/>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342900" algn="l"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gradFill>
                      <a:gsLst>
                        <a:gs pos="97000">
                          <a:srgbClr val="000000"/>
                        </a:gs>
                        <a:gs pos="0">
                          <a:srgbClr val="000000"/>
                        </a:gs>
                      </a:gsLst>
                      <a:lin ang="0" scaled="1"/>
                    </a:gradFill>
                    <a:effectLst/>
                    <a:uLnTx/>
                    <a:uFillTx/>
                    <a:latin typeface="Segoe UI Semibold" panose="020B0702040204020203" pitchFamily="34" charset="0"/>
                    <a:ea typeface="+mn-ea"/>
                    <a:cs typeface="Segoe UI Semibold" panose="020B0702040204020203" pitchFamily="34" charset="0"/>
                  </a:rPr>
                  <a:t>Remote Access, Proxies, Virtual Desktop, etc.</a:t>
                </a:r>
              </a:p>
            </p:txBody>
          </p:sp>
        </p:grpSp>
        <p:sp>
          <p:nvSpPr>
            <p:cNvPr id="282" name="TextBox 281">
              <a:extLst>
                <a:ext uri="{FF2B5EF4-FFF2-40B4-BE49-F238E27FC236}">
                  <a16:creationId xmlns:a16="http://schemas.microsoft.com/office/drawing/2014/main" id="{E4D7193A-55B0-424D-9E14-E76A83DA8A9B}"/>
                </a:ext>
                <a:ext uri="{C183D7F6-B498-43B3-948B-1728B52AA6E4}">
                  <adec:decorative xmlns:adec="http://schemas.microsoft.com/office/drawing/2017/decorative" val="1"/>
                </a:ext>
              </a:extLst>
            </p:cNvPr>
            <p:cNvSpPr txBox="1"/>
            <p:nvPr/>
          </p:nvSpPr>
          <p:spPr>
            <a:xfrm>
              <a:off x="694223" y="5609338"/>
              <a:ext cx="1560022" cy="200055"/>
            </a:xfrm>
            <a:prstGeom prst="rect">
              <a:avLst/>
            </a:prstGeom>
            <a:noFill/>
          </p:spPr>
          <p:txBody>
            <a:bodyPr wrap="square">
              <a:spAutoFit/>
            </a:bodyPr>
            <a:lstStyle/>
            <a:p>
              <a:r>
                <a:rPr kumimoji="0" lang="en-US" sz="700" b="0" i="1" u="none" strike="noStrike" kern="1200" cap="none" spc="0" normalizeH="0" baseline="0" noProof="0">
                  <a:ln>
                    <a:noFill/>
                  </a:ln>
                  <a:gradFill>
                    <a:gsLst>
                      <a:gs pos="32000">
                        <a:srgbClr val="000000"/>
                      </a:gs>
                      <a:gs pos="4000">
                        <a:srgbClr val="000000"/>
                      </a:gs>
                    </a:gsLst>
                    <a:lin ang="16200000" scaled="0"/>
                  </a:gradFill>
                  <a:effectLst/>
                  <a:uLnTx/>
                  <a:uFillTx/>
                  <a:latin typeface="Segoe UI Semibold" panose="020B0702040204020203" pitchFamily="34" charset="0"/>
                  <a:ea typeface="+mn-ea"/>
                  <a:cs typeface="Segoe UI Semibold" panose="020B0702040204020203" pitchFamily="34" charset="0"/>
                </a:rPr>
                <a:t>Employee and Partner/Outsourcer</a:t>
              </a:r>
              <a:endParaRPr lang="en-US" sz="800"/>
            </a:p>
          </p:txBody>
        </p:sp>
      </p:grpSp>
      <p:grpSp>
        <p:nvGrpSpPr>
          <p:cNvPr id="72" name="Group 71">
            <a:extLst>
              <a:ext uri="{FF2B5EF4-FFF2-40B4-BE49-F238E27FC236}">
                <a16:creationId xmlns:a16="http://schemas.microsoft.com/office/drawing/2014/main" id="{80D11999-519C-4A27-B703-1BC0BD450965}"/>
              </a:ext>
              <a:ext uri="{C183D7F6-B498-43B3-948B-1728B52AA6E4}">
                <adec:decorative xmlns:adec="http://schemas.microsoft.com/office/drawing/2017/decorative" val="1"/>
              </a:ext>
            </a:extLst>
          </p:cNvPr>
          <p:cNvGrpSpPr/>
          <p:nvPr/>
        </p:nvGrpSpPr>
        <p:grpSpPr>
          <a:xfrm>
            <a:off x="676427" y="3330359"/>
            <a:ext cx="6456433" cy="1810949"/>
            <a:chOff x="676427" y="3330359"/>
            <a:chExt cx="6456433" cy="1810949"/>
          </a:xfrm>
        </p:grpSpPr>
        <p:sp>
          <p:nvSpPr>
            <p:cNvPr id="7" name="Rectangle: Rounded Corners 6">
              <a:extLst>
                <a:ext uri="{FF2B5EF4-FFF2-40B4-BE49-F238E27FC236}">
                  <a16:creationId xmlns:a16="http://schemas.microsoft.com/office/drawing/2014/main" id="{88C93099-F8F8-46D8-B655-2ECA142C8801}"/>
                </a:ext>
                <a:ext uri="{C183D7F6-B498-43B3-948B-1728B52AA6E4}">
                  <adec:decorative xmlns:adec="http://schemas.microsoft.com/office/drawing/2017/decorative" val="1"/>
                </a:ext>
              </a:extLst>
            </p:cNvPr>
            <p:cNvSpPr/>
            <p:nvPr/>
          </p:nvSpPr>
          <p:spPr>
            <a:xfrm>
              <a:off x="676427" y="3330359"/>
              <a:ext cx="6456433" cy="1810949"/>
            </a:xfrm>
            <a:prstGeom prst="roundRect">
              <a:avLst>
                <a:gd name="adj" fmla="val 1211"/>
              </a:avLst>
            </a:prstGeom>
            <a:solidFill>
              <a:schemeClr val="tx1">
                <a:alpha val="2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Management Plane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Asset Management, monitoring and Security</a:t>
              </a:r>
            </a:p>
          </p:txBody>
        </p:sp>
        <p:grpSp>
          <p:nvGrpSpPr>
            <p:cNvPr id="307" name="Group 306">
              <a:extLst>
                <a:ext uri="{FF2B5EF4-FFF2-40B4-BE49-F238E27FC236}">
                  <a16:creationId xmlns:a16="http://schemas.microsoft.com/office/drawing/2014/main" id="{857674CF-DBDE-4613-A3D2-DC68670960D9}"/>
                </a:ext>
                <a:ext uri="{C183D7F6-B498-43B3-948B-1728B52AA6E4}">
                  <adec:decorative xmlns:adec="http://schemas.microsoft.com/office/drawing/2017/decorative" val="1"/>
                </a:ext>
              </a:extLst>
            </p:cNvPr>
            <p:cNvGrpSpPr/>
            <p:nvPr/>
          </p:nvGrpSpPr>
          <p:grpSpPr>
            <a:xfrm>
              <a:off x="5658277" y="3603473"/>
              <a:ext cx="252659" cy="61247"/>
              <a:chOff x="6082294" y="1892536"/>
              <a:chExt cx="372707" cy="90347"/>
            </a:xfrm>
            <a:solidFill>
              <a:schemeClr val="tx1"/>
            </a:solidFill>
          </p:grpSpPr>
          <p:sp>
            <p:nvSpPr>
              <p:cNvPr id="308" name="Oval 307">
                <a:extLst>
                  <a:ext uri="{FF2B5EF4-FFF2-40B4-BE49-F238E27FC236}">
                    <a16:creationId xmlns:a16="http://schemas.microsoft.com/office/drawing/2014/main" id="{D0405DB1-0B7F-4568-A3CE-8C1B48209942}"/>
                  </a:ext>
                </a:extLst>
              </p:cNvPr>
              <p:cNvSpPr/>
              <p:nvPr/>
            </p:nvSpPr>
            <p:spPr bwMode="auto">
              <a:xfrm flipV="1">
                <a:off x="6082294" y="1892557"/>
                <a:ext cx="90317" cy="903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Oval 308">
                <a:extLst>
                  <a:ext uri="{FF2B5EF4-FFF2-40B4-BE49-F238E27FC236}">
                    <a16:creationId xmlns:a16="http://schemas.microsoft.com/office/drawing/2014/main" id="{7F6B7B73-7B18-4B95-A5D6-5FA2CAC01FBF}"/>
                  </a:ext>
                </a:extLst>
              </p:cNvPr>
              <p:cNvSpPr/>
              <p:nvPr/>
            </p:nvSpPr>
            <p:spPr bwMode="auto">
              <a:xfrm flipV="1">
                <a:off x="6223490" y="1892567"/>
                <a:ext cx="90317" cy="903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Oval 309">
                <a:extLst>
                  <a:ext uri="{FF2B5EF4-FFF2-40B4-BE49-F238E27FC236}">
                    <a16:creationId xmlns:a16="http://schemas.microsoft.com/office/drawing/2014/main" id="{77F4A306-5A69-466B-B474-DD6C5E78B659}"/>
                  </a:ext>
                </a:extLst>
              </p:cNvPr>
              <p:cNvSpPr/>
              <p:nvPr/>
            </p:nvSpPr>
            <p:spPr bwMode="auto">
              <a:xfrm flipV="1">
                <a:off x="6364684" y="1892536"/>
                <a:ext cx="90317" cy="903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C704A0E9-4D4E-4FE5-A1A0-944E4D84CE50}"/>
                </a:ext>
                <a:ext uri="{C183D7F6-B498-43B3-948B-1728B52AA6E4}">
                  <adec:decorative xmlns:adec="http://schemas.microsoft.com/office/drawing/2017/decorative" val="1"/>
                </a:ext>
              </a:extLst>
            </p:cNvPr>
            <p:cNvGrpSpPr/>
            <p:nvPr/>
          </p:nvGrpSpPr>
          <p:grpSpPr>
            <a:xfrm>
              <a:off x="3899472" y="3458159"/>
              <a:ext cx="1657117" cy="325541"/>
              <a:chOff x="3791682" y="3514222"/>
              <a:chExt cx="1778346" cy="349356"/>
            </a:xfrm>
          </p:grpSpPr>
          <p:pic>
            <p:nvPicPr>
              <p:cNvPr id="109" name="Picture 108">
                <a:extLst>
                  <a:ext uri="{FF2B5EF4-FFF2-40B4-BE49-F238E27FC236}">
                    <a16:creationId xmlns:a16="http://schemas.microsoft.com/office/drawing/2014/main" id="{48FD24A6-FD89-4C23-A688-4F4D03B7E250}"/>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647393" y="3573599"/>
                <a:ext cx="418274" cy="250058"/>
              </a:xfrm>
              <a:prstGeom prst="rect">
                <a:avLst/>
              </a:prstGeom>
              <a:noFill/>
              <a:ln w="6350">
                <a:noFill/>
              </a:ln>
            </p:spPr>
          </p:pic>
          <p:pic>
            <p:nvPicPr>
              <p:cNvPr id="110" name="Shape 458">
                <a:extLst>
                  <a:ext uri="{FF2B5EF4-FFF2-40B4-BE49-F238E27FC236}">
                    <a16:creationId xmlns:a16="http://schemas.microsoft.com/office/drawing/2014/main" id="{851F22DD-AA9B-4063-B0FD-3DD8045BE5A7}"/>
                  </a:ext>
                </a:extLst>
              </p:cNvPr>
              <p:cNvPicPr preferRelativeResize="0"/>
              <p:nvPr/>
            </p:nvPicPr>
            <p:blipFill rotWithShape="1">
              <a:blip r:embed="rId7">
                <a:extLst>
                  <a:ext uri="{BEBA8EAE-BF5A-486C-A8C5-ECC9F3942E4B}">
                    <a14:imgProps xmlns:a14="http://schemas.microsoft.com/office/drawing/2010/main">
                      <a14:imgLayer r:embed="rId8">
                        <a14:imgEffect>
                          <a14:saturation sat="0"/>
                        </a14:imgEffect>
                        <a14:imgEffect>
                          <a14:brightnessContrast bright="-30000" contrast="50000"/>
                        </a14:imgEffect>
                      </a14:imgLayer>
                    </a14:imgProps>
                  </a:ext>
                </a:extLst>
              </a:blip>
              <a:srcRect r="85330"/>
              <a:stretch/>
            </p:blipFill>
            <p:spPr>
              <a:xfrm>
                <a:off x="5168506" y="3514222"/>
                <a:ext cx="401522" cy="349356"/>
              </a:xfrm>
              <a:prstGeom prst="rect">
                <a:avLst/>
              </a:prstGeom>
              <a:noFill/>
              <a:ln w="6350">
                <a:noFill/>
              </a:ln>
            </p:spPr>
          </p:pic>
          <p:pic>
            <p:nvPicPr>
              <p:cNvPr id="50" name="Picture 49" descr="A picture containing clock, drawing&#10;&#10;Description automatically generated">
                <a:extLst>
                  <a:ext uri="{FF2B5EF4-FFF2-40B4-BE49-F238E27FC236}">
                    <a16:creationId xmlns:a16="http://schemas.microsoft.com/office/drawing/2014/main" id="{7E715740-37CD-4B29-80C5-DE213B006F52}"/>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Lst>
              </a:blip>
              <a:srcRect r="61158"/>
              <a:stretch/>
            </p:blipFill>
            <p:spPr>
              <a:xfrm>
                <a:off x="4189619" y="3546281"/>
                <a:ext cx="383283" cy="285238"/>
              </a:xfrm>
              <a:prstGeom prst="rect">
                <a:avLst/>
              </a:prstGeom>
            </p:spPr>
          </p:pic>
          <p:grpSp>
            <p:nvGrpSpPr>
              <p:cNvPr id="311" name="Group 11">
                <a:extLst>
                  <a:ext uri="{FF2B5EF4-FFF2-40B4-BE49-F238E27FC236}">
                    <a16:creationId xmlns:a16="http://schemas.microsoft.com/office/drawing/2014/main" id="{E397593E-A828-4026-BAE9-5BDECB548F72}"/>
                  </a:ext>
                </a:extLst>
              </p:cNvPr>
              <p:cNvGrpSpPr>
                <a:grpSpLocks noChangeAspect="1"/>
              </p:cNvGrpSpPr>
              <p:nvPr/>
            </p:nvGrpSpPr>
            <p:grpSpPr bwMode="auto">
              <a:xfrm>
                <a:off x="3791682" y="3546281"/>
                <a:ext cx="266750" cy="285238"/>
                <a:chOff x="1574" y="821"/>
                <a:chExt cx="202" cy="216"/>
              </a:xfrm>
              <a:solidFill>
                <a:schemeClr val="tx1"/>
              </a:solidFill>
            </p:grpSpPr>
            <p:sp>
              <p:nvSpPr>
                <p:cNvPr id="312" name="Freeform 12">
                  <a:extLst>
                    <a:ext uri="{FF2B5EF4-FFF2-40B4-BE49-F238E27FC236}">
                      <a16:creationId xmlns:a16="http://schemas.microsoft.com/office/drawing/2014/main" id="{3A4DCD60-AB30-41E1-A273-487E2B9559E7}"/>
                    </a:ext>
                  </a:extLst>
                </p:cNvPr>
                <p:cNvSpPr>
                  <a:spLocks noEditPoints="1"/>
                </p:cNvSpPr>
                <p:nvPr/>
              </p:nvSpPr>
              <p:spPr bwMode="auto">
                <a:xfrm>
                  <a:off x="1574" y="860"/>
                  <a:ext cx="101" cy="177"/>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13" name="Freeform 13">
                  <a:extLst>
                    <a:ext uri="{FF2B5EF4-FFF2-40B4-BE49-F238E27FC236}">
                      <a16:creationId xmlns:a16="http://schemas.microsoft.com/office/drawing/2014/main" id="{CD34C219-B920-4A15-8C3E-A24D2487B698}"/>
                    </a:ext>
                  </a:extLst>
                </p:cNvPr>
                <p:cNvSpPr>
                  <a:spLocks noEditPoints="1"/>
                </p:cNvSpPr>
                <p:nvPr/>
              </p:nvSpPr>
              <p:spPr bwMode="auto">
                <a:xfrm>
                  <a:off x="1641" y="894"/>
                  <a:ext cx="85" cy="143"/>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14" name="Freeform 14">
                  <a:extLst>
                    <a:ext uri="{FF2B5EF4-FFF2-40B4-BE49-F238E27FC236}">
                      <a16:creationId xmlns:a16="http://schemas.microsoft.com/office/drawing/2014/main" id="{14D6246A-6EA4-418B-A267-45B1934731CD}"/>
                    </a:ext>
                  </a:extLst>
                </p:cNvPr>
                <p:cNvSpPr>
                  <a:spLocks/>
                </p:cNvSpPr>
                <p:nvPr/>
              </p:nvSpPr>
              <p:spPr bwMode="auto">
                <a:xfrm>
                  <a:off x="1675" y="995"/>
                  <a:ext cx="17" cy="42"/>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15" name="Freeform 15">
                  <a:extLst>
                    <a:ext uri="{FF2B5EF4-FFF2-40B4-BE49-F238E27FC236}">
                      <a16:creationId xmlns:a16="http://schemas.microsoft.com/office/drawing/2014/main" id="{A3360525-B0C5-4315-882A-1FBED767092E}"/>
                    </a:ext>
                  </a:extLst>
                </p:cNvPr>
                <p:cNvSpPr>
                  <a:spLocks/>
                </p:cNvSpPr>
                <p:nvPr/>
              </p:nvSpPr>
              <p:spPr bwMode="auto">
                <a:xfrm>
                  <a:off x="1726" y="821"/>
                  <a:ext cx="50" cy="21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sp>
        <p:nvSpPr>
          <p:cNvPr id="301" name="Rectangle: Rounded Corners 300">
            <a:extLst>
              <a:ext uri="{FF2B5EF4-FFF2-40B4-BE49-F238E27FC236}">
                <a16:creationId xmlns:a16="http://schemas.microsoft.com/office/drawing/2014/main" id="{6D1660BA-54A5-4635-940A-87297B021871}"/>
              </a:ext>
              <a:ext uri="{C183D7F6-B498-43B3-948B-1728B52AA6E4}">
                <adec:decorative xmlns:adec="http://schemas.microsoft.com/office/drawing/2017/decorative" val="1"/>
              </a:ext>
            </a:extLst>
          </p:cNvPr>
          <p:cNvSpPr/>
          <p:nvPr/>
        </p:nvSpPr>
        <p:spPr>
          <a:xfrm>
            <a:off x="841833" y="2594288"/>
            <a:ext cx="2540066" cy="819842"/>
          </a:xfrm>
          <a:prstGeom prst="roundRect">
            <a:avLst>
              <a:gd name="adj" fmla="val 6006"/>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83000">
                      <a:srgbClr val="000000">
                        <a:lumMod val="75000"/>
                        <a:lumOff val="25000"/>
                      </a:srgbClr>
                    </a:gs>
                    <a:gs pos="100000">
                      <a:srgbClr val="000000">
                        <a:lumMod val="75000"/>
                        <a:lumOff val="25000"/>
                      </a:srgbClr>
                    </a:gs>
                  </a:gsLst>
                  <a:lin ang="5400000" scaled="1"/>
                </a:gradFill>
                <a:effectLst/>
                <a:uLnTx/>
                <a:uFillTx/>
                <a:latin typeface="Segoe UI Semibold"/>
                <a:ea typeface="+mn-ea"/>
                <a:cs typeface="+mn-cs"/>
              </a:rPr>
              <a:t>Control Plane</a:t>
            </a:r>
            <a:br>
              <a:rPr kumimoji="0" lang="en-US" sz="16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Access Control for Assets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1"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(zero trust policy enforcement)</a:t>
            </a:r>
          </a:p>
        </p:txBody>
      </p:sp>
      <p:sp>
        <p:nvSpPr>
          <p:cNvPr id="9" name="Rectangle: Rounded Corners 8">
            <a:extLst>
              <a:ext uri="{FF2B5EF4-FFF2-40B4-BE49-F238E27FC236}">
                <a16:creationId xmlns:a16="http://schemas.microsoft.com/office/drawing/2014/main" id="{5160657F-91C0-44E2-851A-CB0890B49ED8}"/>
              </a:ext>
              <a:ext uri="{C183D7F6-B498-43B3-948B-1728B52AA6E4}">
                <adec:decorative xmlns:adec="http://schemas.microsoft.com/office/drawing/2017/decorative" val="1"/>
              </a:ext>
            </a:extLst>
          </p:cNvPr>
          <p:cNvSpPr/>
          <p:nvPr/>
        </p:nvSpPr>
        <p:spPr>
          <a:xfrm>
            <a:off x="676428" y="1721355"/>
            <a:ext cx="7014596" cy="819842"/>
          </a:xfrm>
          <a:prstGeom prst="roundRect">
            <a:avLst>
              <a:gd name="adj" fmla="val 6006"/>
            </a:avLst>
          </a:prstGeom>
          <a:solidFill>
            <a:srgbClr val="243A5E">
              <a:alpha val="1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Privileged Access</a:t>
            </a:r>
            <a:br>
              <a:rPr kumimoji="0" lang="en-US" sz="16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IT Admins and High Impact Roles</a:t>
            </a:r>
            <a:endParaRPr kumimoji="0" lang="en-US" sz="1000" b="0" i="0" u="none" strike="noStrike" kern="1200" cap="none" spc="0" normalizeH="0" baseline="0" noProof="0">
              <a:ln>
                <a:noFill/>
              </a:ln>
              <a:gradFill>
                <a:gsLst>
                  <a:gs pos="97000">
                    <a:srgbClr val="000000"/>
                  </a:gs>
                  <a:gs pos="0">
                    <a:srgbClr val="000000"/>
                  </a:gs>
                </a:gsLst>
                <a:lin ang="0" scaled="1"/>
              </a:gradFill>
              <a:effectLst/>
              <a:highlight>
                <a:srgbClr val="FFFF00"/>
              </a:highlight>
              <a:uLnTx/>
              <a:uFillTx/>
              <a:latin typeface="Segoe UI" panose="020B0502040204020203" pitchFamily="34" charset="0"/>
              <a:ea typeface="+mn-ea"/>
              <a:cs typeface="Segoe UI" panose="020B0502040204020203" pitchFamily="34" charset="0"/>
            </a:endParaRPr>
          </a:p>
        </p:txBody>
      </p:sp>
      <p:grpSp>
        <p:nvGrpSpPr>
          <p:cNvPr id="71" name="Group 70">
            <a:extLst>
              <a:ext uri="{FF2B5EF4-FFF2-40B4-BE49-F238E27FC236}">
                <a16:creationId xmlns:a16="http://schemas.microsoft.com/office/drawing/2014/main" id="{DFDF89BA-3FE8-4E2E-BF82-5E79206EDEC3}"/>
              </a:ext>
              <a:ext uri="{C183D7F6-B498-43B3-948B-1728B52AA6E4}">
                <adec:decorative xmlns:adec="http://schemas.microsoft.com/office/drawing/2017/decorative" val="1"/>
              </a:ext>
            </a:extLst>
          </p:cNvPr>
          <p:cNvGrpSpPr/>
          <p:nvPr/>
        </p:nvGrpSpPr>
        <p:grpSpPr>
          <a:xfrm>
            <a:off x="837471" y="3908732"/>
            <a:ext cx="5693134" cy="1174530"/>
            <a:chOff x="837471" y="3908732"/>
            <a:chExt cx="5693134" cy="1174530"/>
          </a:xfrm>
        </p:grpSpPr>
        <p:sp>
          <p:nvSpPr>
            <p:cNvPr id="11" name="Rectangle: Rounded Corners 10">
              <a:extLst>
                <a:ext uri="{FF2B5EF4-FFF2-40B4-BE49-F238E27FC236}">
                  <a16:creationId xmlns:a16="http://schemas.microsoft.com/office/drawing/2014/main" id="{0D3E0C8D-1A57-4756-99BF-EDAF5CA5491B}"/>
                </a:ext>
                <a:ext uri="{C183D7F6-B498-43B3-948B-1728B52AA6E4}">
                  <adec:decorative xmlns:adec="http://schemas.microsoft.com/office/drawing/2017/decorative" val="1"/>
                </a:ext>
              </a:extLst>
            </p:cNvPr>
            <p:cNvSpPr/>
            <p:nvPr/>
          </p:nvSpPr>
          <p:spPr>
            <a:xfrm>
              <a:off x="2276105" y="3910235"/>
              <a:ext cx="4254500" cy="1173027"/>
            </a:xfrm>
            <a:prstGeom prst="roundRect">
              <a:avLst>
                <a:gd name="adj" fmla="val 4615"/>
              </a:avLst>
            </a:prstGeom>
            <a:solidFill>
              <a:srgbClr val="E2FFD9"/>
            </a:solidFill>
            <a:ln w="9525">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Data/Workload Plane</a:t>
              </a:r>
            </a:p>
          </p:txBody>
        </p:sp>
        <p:sp>
          <p:nvSpPr>
            <p:cNvPr id="49" name="Rectangle: Rounded Corners 48">
              <a:extLst>
                <a:ext uri="{FF2B5EF4-FFF2-40B4-BE49-F238E27FC236}">
                  <a16:creationId xmlns:a16="http://schemas.microsoft.com/office/drawing/2014/main" id="{9B0D5366-4B82-46DF-93E8-9348B786ACF7}"/>
                </a:ext>
                <a:ext uri="{C183D7F6-B498-43B3-948B-1728B52AA6E4}">
                  <adec:decorative xmlns:adec="http://schemas.microsoft.com/office/drawing/2017/decorative" val="1"/>
                </a:ext>
              </a:extLst>
            </p:cNvPr>
            <p:cNvSpPr/>
            <p:nvPr/>
          </p:nvSpPr>
          <p:spPr>
            <a:xfrm flipH="1">
              <a:off x="1818867" y="3908733"/>
              <a:ext cx="402360" cy="1173028"/>
            </a:xfrm>
            <a:prstGeom prst="roundRect">
              <a:avLst>
                <a:gd name="adj" fmla="val 4615"/>
              </a:avLst>
            </a:prstGeom>
            <a:solidFill>
              <a:srgbClr val="E2FFD9"/>
            </a:solidFill>
            <a:ln w="9525">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Rectangle: Rounded Corners 50">
              <a:extLst>
                <a:ext uri="{FF2B5EF4-FFF2-40B4-BE49-F238E27FC236}">
                  <a16:creationId xmlns:a16="http://schemas.microsoft.com/office/drawing/2014/main" id="{992555E1-F1FB-4D34-9F52-BC84C537BAD3}"/>
                </a:ext>
                <a:ext uri="{C183D7F6-B498-43B3-948B-1728B52AA6E4}">
                  <adec:decorative xmlns:adec="http://schemas.microsoft.com/office/drawing/2017/decorative" val="1"/>
                </a:ext>
              </a:extLst>
            </p:cNvPr>
            <p:cNvSpPr/>
            <p:nvPr/>
          </p:nvSpPr>
          <p:spPr>
            <a:xfrm flipH="1">
              <a:off x="1479468" y="3908732"/>
              <a:ext cx="284521" cy="1173027"/>
            </a:xfrm>
            <a:prstGeom prst="roundRect">
              <a:avLst>
                <a:gd name="adj" fmla="val 4615"/>
              </a:avLst>
            </a:prstGeom>
            <a:solidFill>
              <a:srgbClr val="E2FFD9"/>
            </a:solidFill>
            <a:ln w="9525">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Rectangle: Rounded Corners 52">
              <a:extLst>
                <a:ext uri="{FF2B5EF4-FFF2-40B4-BE49-F238E27FC236}">
                  <a16:creationId xmlns:a16="http://schemas.microsoft.com/office/drawing/2014/main" id="{A5E28FB8-AB73-49D9-9604-59EA7392A57F}"/>
                </a:ext>
                <a:ext uri="{C183D7F6-B498-43B3-948B-1728B52AA6E4}">
                  <adec:decorative xmlns:adec="http://schemas.microsoft.com/office/drawing/2017/decorative" val="1"/>
                </a:ext>
              </a:extLst>
            </p:cNvPr>
            <p:cNvSpPr/>
            <p:nvPr/>
          </p:nvSpPr>
          <p:spPr>
            <a:xfrm flipH="1">
              <a:off x="1234458" y="3908732"/>
              <a:ext cx="190134" cy="1173027"/>
            </a:xfrm>
            <a:prstGeom prst="roundRect">
              <a:avLst>
                <a:gd name="adj" fmla="val 4615"/>
              </a:avLst>
            </a:prstGeom>
            <a:solidFill>
              <a:srgbClr val="E2FFD9"/>
            </a:solidFill>
            <a:ln w="9525">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E3E45624-E7FB-405C-A7AA-847D757FB5F9}"/>
                </a:ext>
                <a:ext uri="{C183D7F6-B498-43B3-948B-1728B52AA6E4}">
                  <adec:decorative xmlns:adec="http://schemas.microsoft.com/office/drawing/2017/decorative" val="1"/>
                </a:ext>
              </a:extLst>
            </p:cNvPr>
            <p:cNvGrpSpPr/>
            <p:nvPr/>
          </p:nvGrpSpPr>
          <p:grpSpPr>
            <a:xfrm>
              <a:off x="837471" y="4471418"/>
              <a:ext cx="287713" cy="69738"/>
              <a:chOff x="1137024" y="4495593"/>
              <a:chExt cx="362022" cy="87750"/>
            </a:xfrm>
            <a:solidFill>
              <a:srgbClr val="E2FFD9"/>
            </a:solidFill>
          </p:grpSpPr>
          <p:sp>
            <p:nvSpPr>
              <p:cNvPr id="143" name="Oval 142">
                <a:extLst>
                  <a:ext uri="{FF2B5EF4-FFF2-40B4-BE49-F238E27FC236}">
                    <a16:creationId xmlns:a16="http://schemas.microsoft.com/office/drawing/2014/main" id="{AACE1384-155A-4248-A100-4F8AB5370344}"/>
                  </a:ext>
                </a:extLst>
              </p:cNvPr>
              <p:cNvSpPr/>
              <p:nvPr/>
            </p:nvSpPr>
            <p:spPr bwMode="auto">
              <a:xfrm flipH="1" flipV="1">
                <a:off x="1411318" y="4495605"/>
                <a:ext cx="87728" cy="87727"/>
              </a:xfrm>
              <a:prstGeom prst="ellipse">
                <a:avLst/>
              </a:prstGeom>
              <a:grpFill/>
              <a:ln w="9525" cap="flat" cmpd="sng" algn="ctr">
                <a:solidFill>
                  <a:srgbClr val="107C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F8CC848F-6DB2-49E3-84EB-6395C2B78731}"/>
                  </a:ext>
                </a:extLst>
              </p:cNvPr>
              <p:cNvSpPr/>
              <p:nvPr/>
            </p:nvSpPr>
            <p:spPr bwMode="auto">
              <a:xfrm flipH="1" flipV="1">
                <a:off x="1274170" y="4495616"/>
                <a:ext cx="87728" cy="87727"/>
              </a:xfrm>
              <a:prstGeom prst="ellipse">
                <a:avLst/>
              </a:prstGeom>
              <a:grpFill/>
              <a:ln w="9525" cap="flat" cmpd="sng" algn="ctr">
                <a:solidFill>
                  <a:srgbClr val="107C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15FD3595-CB52-4283-874F-B8EA5B2D8EB9}"/>
                  </a:ext>
                </a:extLst>
              </p:cNvPr>
              <p:cNvSpPr/>
              <p:nvPr/>
            </p:nvSpPr>
            <p:spPr bwMode="auto">
              <a:xfrm flipH="1" flipV="1">
                <a:off x="1137024" y="4495593"/>
                <a:ext cx="87728" cy="87727"/>
              </a:xfrm>
              <a:prstGeom prst="ellipse">
                <a:avLst/>
              </a:prstGeom>
              <a:grpFill/>
              <a:ln w="9525" cap="flat" cmpd="sng" algn="ctr">
                <a:solidFill>
                  <a:srgbClr val="107C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6" name="Title 85">
            <a:extLst>
              <a:ext uri="{FF2B5EF4-FFF2-40B4-BE49-F238E27FC236}">
                <a16:creationId xmlns:a16="http://schemas.microsoft.com/office/drawing/2014/main" id="{0D137234-26C8-49D1-8195-8F3254F097CC}"/>
              </a:ext>
            </a:extLst>
          </p:cNvPr>
          <p:cNvSpPr>
            <a:spLocks noGrp="1"/>
          </p:cNvSpPr>
          <p:nvPr>
            <p:ph type="title"/>
          </p:nvPr>
        </p:nvSpPr>
        <p:spPr/>
        <p:txBody>
          <a:bodyPr>
            <a:normAutofit fontScale="90000"/>
          </a:bodyPr>
          <a:lstStyle/>
          <a:p>
            <a:r>
              <a:rPr lang="en-US"/>
              <a:t>Enterprise Access Model</a:t>
            </a:r>
            <a:br>
              <a:rPr lang="en-US"/>
            </a:br>
            <a:r>
              <a:rPr lang="en-US" sz="2200" i="1">
                <a:latin typeface="+mn-lt"/>
              </a:rPr>
              <a:t>Secure and productive access to your resources</a:t>
            </a:r>
          </a:p>
        </p:txBody>
      </p:sp>
      <p:sp>
        <p:nvSpPr>
          <p:cNvPr id="300" name="Rectangle 299">
            <a:extLst>
              <a:ext uri="{FF2B5EF4-FFF2-40B4-BE49-F238E27FC236}">
                <a16:creationId xmlns:a16="http://schemas.microsoft.com/office/drawing/2014/main" id="{216F6EF5-BB0D-49E1-930B-E502BB82A20E}"/>
              </a:ext>
            </a:extLst>
          </p:cNvPr>
          <p:cNvSpPr/>
          <p:nvPr/>
        </p:nvSpPr>
        <p:spPr bwMode="auto">
          <a:xfrm>
            <a:off x="7995070" y="1681340"/>
            <a:ext cx="3784065" cy="10726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3716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200" b="1" i="0" u="none" strike="noStrike" kern="1200" cap="none" spc="0" normalizeH="0" baseline="0" noProof="0">
                <a:ln>
                  <a:noFill/>
                </a:ln>
                <a:gradFill>
                  <a:gsLst>
                    <a:gs pos="97000">
                      <a:srgbClr val="000000"/>
                    </a:gs>
                    <a:gs pos="0">
                      <a:srgbClr val="000000"/>
                    </a:gs>
                  </a:gsLst>
                  <a:lin ang="0" scaled="1"/>
                </a:gradFill>
                <a:effectLst/>
                <a:uLnTx/>
                <a:uFillTx/>
                <a:latin typeface="Segoe UI"/>
                <a:ea typeface="Segoe UI" pitchFamily="34" charset="0"/>
                <a:cs typeface="Segoe UI" pitchFamily="34" charset="0"/>
              </a:rPr>
              <a:t>Privileged Access </a:t>
            </a:r>
          </a:p>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97000">
                      <a:srgbClr val="000000"/>
                    </a:gs>
                    <a:gs pos="0">
                      <a:srgbClr val="000000"/>
                    </a:gs>
                  </a:gsLst>
                  <a:lin ang="0" scaled="1"/>
                </a:gradFill>
                <a:effectLst/>
                <a:uLnTx/>
                <a:uFillTx/>
                <a:latin typeface="Segoe UI"/>
                <a:ea typeface="Segoe UI" pitchFamily="34" charset="0"/>
                <a:cs typeface="Segoe UI" pitchFamily="34" charset="0"/>
              </a:rPr>
              <a:t>Enables IT administrators and other high impact roles to access to sensitive systems and data. </a:t>
            </a:r>
            <a:r>
              <a:rPr lang="en-US" sz="1200" i="1">
                <a:gradFill>
                  <a:gsLst>
                    <a:gs pos="97000">
                      <a:srgbClr val="000000"/>
                    </a:gs>
                    <a:gs pos="0">
                      <a:srgbClr val="000000"/>
                    </a:gs>
                  </a:gsLst>
                  <a:lin ang="0" scaled="1"/>
                </a:gradFill>
                <a:latin typeface="Segoe UI"/>
                <a:ea typeface="Segoe UI" pitchFamily="34" charset="0"/>
                <a:cs typeface="Segoe UI" pitchFamily="34" charset="0"/>
              </a:rPr>
              <a:t>Stronger security for higher impact accounts</a:t>
            </a:r>
            <a:endParaRPr kumimoji="0" lang="en-US" sz="1200" b="0" i="1" u="none" strike="noStrike" kern="1200" cap="none" spc="0" normalizeH="0" baseline="0" noProof="0">
              <a:ln>
                <a:noFill/>
              </a:ln>
              <a:gradFill>
                <a:gsLst>
                  <a:gs pos="97000">
                    <a:srgbClr val="000000"/>
                  </a:gs>
                  <a:gs pos="0">
                    <a:srgbClr val="000000"/>
                  </a:gs>
                </a:gsLst>
                <a:lin ang="0" scaled="1"/>
              </a:gradFill>
              <a:effectLst/>
              <a:uLnTx/>
              <a:uFillTx/>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B0195CDB-76EF-47DA-B974-4B0BD1586DA6}"/>
              </a:ext>
            </a:extLst>
          </p:cNvPr>
          <p:cNvSpPr/>
          <p:nvPr/>
        </p:nvSpPr>
        <p:spPr bwMode="auto">
          <a:xfrm>
            <a:off x="7995070" y="2824248"/>
            <a:ext cx="3611713" cy="10726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3716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200" b="1" i="0" u="none" strike="noStrike" kern="1200" cap="none" spc="0" normalizeH="0" baseline="0" noProof="0">
                <a:ln>
                  <a:noFill/>
                </a:ln>
                <a:gradFill>
                  <a:gsLst>
                    <a:gs pos="97000">
                      <a:srgbClr val="000000"/>
                    </a:gs>
                    <a:gs pos="0">
                      <a:srgbClr val="000000"/>
                    </a:gs>
                  </a:gsLst>
                  <a:lin ang="0" scaled="1"/>
                </a:gradFill>
                <a:effectLst/>
                <a:uLnTx/>
                <a:uFillTx/>
                <a:latin typeface="Segoe UI"/>
                <a:ea typeface="Segoe UI" pitchFamily="34" charset="0"/>
                <a:cs typeface="Segoe UI" pitchFamily="34" charset="0"/>
              </a:rPr>
              <a:t>Control and Management Planes </a:t>
            </a:r>
          </a:p>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97000">
                      <a:srgbClr val="000000"/>
                    </a:gs>
                    <a:gs pos="0">
                      <a:srgbClr val="000000"/>
                    </a:gs>
                  </a:gsLst>
                  <a:lin ang="0" scaled="1"/>
                </a:gradFill>
                <a:effectLst/>
                <a:uLnTx/>
                <a:uFillTx/>
                <a:latin typeface="Segoe UI"/>
                <a:ea typeface="Segoe UI" pitchFamily="34" charset="0"/>
                <a:cs typeface="Segoe UI" pitchFamily="34" charset="0"/>
              </a:rPr>
              <a:t>Provide unified access and management for workloads and assets </a:t>
            </a:r>
            <a:r>
              <a:rPr kumimoji="0" lang="en-US" sz="1200" b="0" i="1" u="none" strike="noStrike" kern="1200" cap="none" spc="0" normalizeH="0" baseline="0" noProof="0">
                <a:ln>
                  <a:noFill/>
                </a:ln>
                <a:gradFill>
                  <a:gsLst>
                    <a:gs pos="97000">
                      <a:srgbClr val="000000"/>
                    </a:gs>
                    <a:gs pos="0">
                      <a:srgbClr val="000000"/>
                    </a:gs>
                  </a:gsLst>
                  <a:lin ang="0" scaled="1"/>
                </a:gradFill>
                <a:effectLst/>
                <a:uLnTx/>
                <a:uFillTx/>
                <a:latin typeface="Segoe UI"/>
                <a:ea typeface="Segoe UI" pitchFamily="34" charset="0"/>
                <a:cs typeface="Segoe UI" pitchFamily="34" charset="0"/>
              </a:rPr>
              <a:t>(and provide attackers shortcut for illicit objectives)</a:t>
            </a:r>
          </a:p>
        </p:txBody>
      </p:sp>
      <p:sp>
        <p:nvSpPr>
          <p:cNvPr id="304" name="Rectangle 303">
            <a:extLst>
              <a:ext uri="{FF2B5EF4-FFF2-40B4-BE49-F238E27FC236}">
                <a16:creationId xmlns:a16="http://schemas.microsoft.com/office/drawing/2014/main" id="{2D2C5B8B-3FB7-4188-B452-3004379C0824}"/>
              </a:ext>
            </a:extLst>
          </p:cNvPr>
          <p:cNvSpPr/>
          <p:nvPr/>
        </p:nvSpPr>
        <p:spPr bwMode="auto">
          <a:xfrm>
            <a:off x="8009018" y="4151822"/>
            <a:ext cx="3611713" cy="11495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37160" bIns="146304" numCol="1" spcCol="0" rtlCol="0" fromWordArt="0" anchor="t" anchorCtr="0" forceAA="0" compatLnSpc="1">
            <a:prstTxWarp prst="textNoShape">
              <a:avLst/>
            </a:prstTxWarp>
            <a:spAutoFit/>
          </a:bodyPr>
          <a:lstStyle/>
          <a:p>
            <a:pPr lvl="0" defTabSz="932472" fontAlgn="base">
              <a:spcBef>
                <a:spcPct val="0"/>
              </a:spcBef>
              <a:spcAft>
                <a:spcPts val="300"/>
              </a:spcAft>
              <a:defRPr/>
            </a:pPr>
            <a:r>
              <a:rPr lang="en-US" sz="1200" b="1">
                <a:gradFill>
                  <a:gsLst>
                    <a:gs pos="97000">
                      <a:srgbClr val="000000"/>
                    </a:gs>
                    <a:gs pos="0">
                      <a:srgbClr val="000000"/>
                    </a:gs>
                  </a:gsLst>
                  <a:lin ang="0" scaled="1"/>
                </a:gradFill>
                <a:ea typeface="Segoe UI" pitchFamily="34" charset="0"/>
                <a:cs typeface="Segoe UI" pitchFamily="34" charset="0"/>
              </a:rPr>
              <a:t>Data/Workloads</a:t>
            </a:r>
          </a:p>
          <a:p>
            <a:pPr lvl="0" defTabSz="932472" fontAlgn="base">
              <a:spcBef>
                <a:spcPct val="0"/>
              </a:spcBef>
              <a:spcAft>
                <a:spcPts val="300"/>
              </a:spcAft>
              <a:defRPr/>
            </a:pPr>
            <a:r>
              <a:rPr lang="en-US" sz="1200">
                <a:gradFill>
                  <a:gsLst>
                    <a:gs pos="97000">
                      <a:srgbClr val="000000"/>
                    </a:gs>
                    <a:gs pos="0">
                      <a:srgbClr val="000000"/>
                    </a:gs>
                  </a:gsLst>
                  <a:lin ang="0" scaled="1"/>
                </a:gradFill>
                <a:ea typeface="Segoe UI" pitchFamily="34" charset="0"/>
                <a:cs typeface="Segoe UI" pitchFamily="34" charset="0"/>
              </a:rPr>
              <a:t>Create and store business value in</a:t>
            </a:r>
          </a:p>
          <a:p>
            <a:pPr marL="171450" lvl="0" indent="-171450" defTabSz="932472" fontAlgn="base">
              <a:spcBef>
                <a:spcPct val="0"/>
              </a:spcBef>
              <a:spcAft>
                <a:spcPts val="300"/>
              </a:spcAft>
              <a:buFont typeface="Arial" panose="020B0604020202020204" pitchFamily="34" charset="0"/>
              <a:buChar char="•"/>
              <a:defRPr/>
            </a:pPr>
            <a:r>
              <a:rPr lang="en-US" sz="1200">
                <a:gradFill>
                  <a:gsLst>
                    <a:gs pos="97000">
                      <a:srgbClr val="000000"/>
                    </a:gs>
                    <a:gs pos="0">
                      <a:srgbClr val="000000"/>
                    </a:gs>
                  </a:gsLst>
                  <a:lin ang="0" scaled="1"/>
                </a:gradFill>
                <a:ea typeface="Segoe UI" pitchFamily="34" charset="0"/>
                <a:cs typeface="Segoe UI" pitchFamily="34" charset="0"/>
              </a:rPr>
              <a:t>Business processes (in apps/workloads)</a:t>
            </a:r>
          </a:p>
          <a:p>
            <a:pPr marL="171450" lvl="0" indent="-171450" defTabSz="932472" fontAlgn="base">
              <a:spcBef>
                <a:spcPct val="0"/>
              </a:spcBef>
              <a:spcAft>
                <a:spcPts val="300"/>
              </a:spcAft>
              <a:buFont typeface="Arial" panose="020B0604020202020204" pitchFamily="34" charset="0"/>
              <a:buChar char="•"/>
              <a:defRPr/>
            </a:pPr>
            <a:r>
              <a:rPr lang="en-US" sz="1200">
                <a:gradFill>
                  <a:gsLst>
                    <a:gs pos="97000">
                      <a:srgbClr val="000000"/>
                    </a:gs>
                    <a:gs pos="0">
                      <a:srgbClr val="000000"/>
                    </a:gs>
                  </a:gsLst>
                  <a:lin ang="0" scaled="1"/>
                </a:gradFill>
                <a:ea typeface="Segoe UI" pitchFamily="34" charset="0"/>
                <a:cs typeface="Segoe UI" pitchFamily="34" charset="0"/>
              </a:rPr>
              <a:t>Intellectual property (in data and apps)</a:t>
            </a:r>
          </a:p>
        </p:txBody>
      </p:sp>
      <p:sp>
        <p:nvSpPr>
          <p:cNvPr id="305" name="Rectangle 304">
            <a:extLst>
              <a:ext uri="{FF2B5EF4-FFF2-40B4-BE49-F238E27FC236}">
                <a16:creationId xmlns:a16="http://schemas.microsoft.com/office/drawing/2014/main" id="{66163B61-90EA-4263-963C-4CD6168312E6}"/>
              </a:ext>
            </a:extLst>
          </p:cNvPr>
          <p:cNvSpPr/>
          <p:nvPr/>
        </p:nvSpPr>
        <p:spPr bwMode="auto">
          <a:xfrm>
            <a:off x="8009018" y="5333203"/>
            <a:ext cx="3611713" cy="8879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3716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200" b="1" i="0" u="none" strike="noStrike" kern="1200" cap="none" spc="0" normalizeH="0" baseline="0" noProof="0">
                <a:ln>
                  <a:noFill/>
                </a:ln>
                <a:gradFill>
                  <a:gsLst>
                    <a:gs pos="97000">
                      <a:srgbClr val="000000"/>
                    </a:gs>
                    <a:gs pos="0">
                      <a:srgbClr val="000000"/>
                    </a:gs>
                  </a:gsLst>
                  <a:lin ang="0" scaled="1"/>
                </a:gradFill>
                <a:effectLst/>
                <a:uLnTx/>
                <a:uFillTx/>
                <a:latin typeface="Segoe UI"/>
                <a:ea typeface="Segoe UI" pitchFamily="34" charset="0"/>
                <a:cs typeface="Segoe UI" pitchFamily="34" charset="0"/>
              </a:rPr>
              <a:t>User and App Access</a:t>
            </a:r>
          </a:p>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97000">
                      <a:srgbClr val="000000"/>
                    </a:gs>
                    <a:gs pos="0">
                      <a:srgbClr val="000000"/>
                    </a:gs>
                  </a:gsLst>
                  <a:lin ang="0" scaled="1"/>
                </a:gradFill>
                <a:effectLst/>
                <a:uLnTx/>
                <a:uFillTx/>
                <a:latin typeface="Segoe UI"/>
                <a:ea typeface="Segoe UI" pitchFamily="34" charset="0"/>
                <a:cs typeface="Segoe UI" pitchFamily="34" charset="0"/>
              </a:rPr>
              <a:t>How employees, partners, and customers access these resources</a:t>
            </a:r>
          </a:p>
        </p:txBody>
      </p:sp>
      <p:sp>
        <p:nvSpPr>
          <p:cNvPr id="15" name="Rectangle: Rounded Corners 14">
            <a:extLst>
              <a:ext uri="{FF2B5EF4-FFF2-40B4-BE49-F238E27FC236}">
                <a16:creationId xmlns:a16="http://schemas.microsoft.com/office/drawing/2014/main" id="{A5661281-0429-44BE-ABBC-2CBA57F1D971}"/>
              </a:ext>
              <a:ext uri="{C183D7F6-B498-43B3-948B-1728B52AA6E4}">
                <adec:decorative xmlns:adec="http://schemas.microsoft.com/office/drawing/2017/decorative" val="1"/>
              </a:ext>
            </a:extLst>
          </p:cNvPr>
          <p:cNvSpPr/>
          <p:nvPr/>
        </p:nvSpPr>
        <p:spPr>
          <a:xfrm>
            <a:off x="2832795" y="4451622"/>
            <a:ext cx="1362882" cy="329911"/>
          </a:xfrm>
          <a:prstGeom prst="roundRect">
            <a:avLst>
              <a:gd name="adj" fmla="val 4615"/>
            </a:avLst>
          </a:prstGeom>
          <a:solidFill>
            <a:srgbClr val="9BF00B"/>
          </a:solidFill>
          <a:ln>
            <a:solidFill>
              <a:srgbClr val="107C10"/>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Machine Learning</a:t>
            </a:r>
            <a:br>
              <a:rPr kumimoji="0" lang="en-US" sz="700" b="0" i="1"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1"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(ML)</a:t>
            </a:r>
          </a:p>
        </p:txBody>
      </p:sp>
      <p:sp>
        <p:nvSpPr>
          <p:cNvPr id="13" name="Rectangle: Rounded Corners 12">
            <a:extLst>
              <a:ext uri="{FF2B5EF4-FFF2-40B4-BE49-F238E27FC236}">
                <a16:creationId xmlns:a16="http://schemas.microsoft.com/office/drawing/2014/main" id="{C1449EA8-3C18-4741-A25E-EC3B24B45B8F}"/>
              </a:ext>
              <a:ext uri="{C183D7F6-B498-43B3-948B-1728B52AA6E4}">
                <adec:decorative xmlns:adec="http://schemas.microsoft.com/office/drawing/2017/decorative" val="1"/>
              </a:ext>
            </a:extLst>
          </p:cNvPr>
          <p:cNvSpPr/>
          <p:nvPr/>
        </p:nvSpPr>
        <p:spPr>
          <a:xfrm>
            <a:off x="3677841" y="4498162"/>
            <a:ext cx="2335962" cy="382131"/>
          </a:xfrm>
          <a:prstGeom prst="roundRect">
            <a:avLst>
              <a:gd name="adj" fmla="val 4615"/>
            </a:avLst>
          </a:prstGeom>
          <a:solidFill>
            <a:srgbClr val="9BF00B"/>
          </a:solidFill>
          <a:ln>
            <a:solidFill>
              <a:srgbClr val="107C10"/>
            </a:solidFill>
          </a:ln>
        </p:spPr>
        <p:style>
          <a:lnRef idx="2">
            <a:schemeClr val="accent6">
              <a:shade val="50000"/>
            </a:schemeClr>
          </a:lnRef>
          <a:fillRef idx="1">
            <a:schemeClr val="accent6"/>
          </a:fillRef>
          <a:effectRef idx="0">
            <a:schemeClr val="accent6"/>
          </a:effectRef>
          <a:fontRef idx="minor">
            <a:schemeClr val="lt1"/>
          </a:fontRef>
        </p:style>
        <p:txBody>
          <a:bodyPr rIns="2743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Applications </a:t>
            </a:r>
            <a:b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&amp; Websites</a:t>
            </a:r>
          </a:p>
        </p:txBody>
      </p:sp>
      <p:grpSp>
        <p:nvGrpSpPr>
          <p:cNvPr id="21" name="Group 20">
            <a:extLst>
              <a:ext uri="{FF2B5EF4-FFF2-40B4-BE49-F238E27FC236}">
                <a16:creationId xmlns:a16="http://schemas.microsoft.com/office/drawing/2014/main" id="{18C46E5E-EDEA-4635-ADED-D15AA55CC1DD}"/>
              </a:ext>
              <a:ext uri="{C183D7F6-B498-43B3-948B-1728B52AA6E4}">
                <adec:decorative xmlns:adec="http://schemas.microsoft.com/office/drawing/2017/decorative" val="1"/>
              </a:ext>
            </a:extLst>
          </p:cNvPr>
          <p:cNvGrpSpPr/>
          <p:nvPr/>
        </p:nvGrpSpPr>
        <p:grpSpPr>
          <a:xfrm>
            <a:off x="7410324" y="1909157"/>
            <a:ext cx="208192" cy="2453690"/>
            <a:chOff x="7376276" y="1831727"/>
            <a:chExt cx="208192" cy="2855766"/>
          </a:xfrm>
        </p:grpSpPr>
        <p:sp>
          <p:nvSpPr>
            <p:cNvPr id="169" name="Rectangle 162">
              <a:extLst>
                <a:ext uri="{FF2B5EF4-FFF2-40B4-BE49-F238E27FC236}">
                  <a16:creationId xmlns:a16="http://schemas.microsoft.com/office/drawing/2014/main" id="{2DCFED1D-07F1-40F1-84EA-9BD15C02117A}"/>
                </a:ext>
              </a:extLst>
            </p:cNvPr>
            <p:cNvSpPr/>
            <p:nvPr/>
          </p:nvSpPr>
          <p:spPr>
            <a:xfrm rot="10800000" flipH="1" flipV="1">
              <a:off x="7376276" y="2564528"/>
              <a:ext cx="208192" cy="2122965"/>
            </a:xfrm>
            <a:custGeom>
              <a:avLst/>
              <a:gdLst>
                <a:gd name="connsiteX0" fmla="*/ 0 w 141953"/>
                <a:gd name="connsiteY0" fmla="*/ 0 h 480167"/>
                <a:gd name="connsiteX1" fmla="*/ 141953 w 141953"/>
                <a:gd name="connsiteY1" fmla="*/ 0 h 480167"/>
                <a:gd name="connsiteX2" fmla="*/ 141953 w 141953"/>
                <a:gd name="connsiteY2" fmla="*/ 480167 h 480167"/>
                <a:gd name="connsiteX3" fmla="*/ 0 w 141953"/>
                <a:gd name="connsiteY3" fmla="*/ 480167 h 480167"/>
                <a:gd name="connsiteX4" fmla="*/ 0 w 141953"/>
                <a:gd name="connsiteY4" fmla="*/ 0 h 480167"/>
                <a:gd name="connsiteX0" fmla="*/ 141953 w 233393"/>
                <a:gd name="connsiteY0" fmla="*/ 0 h 480167"/>
                <a:gd name="connsiteX1" fmla="*/ 141953 w 233393"/>
                <a:gd name="connsiteY1" fmla="*/ 480167 h 480167"/>
                <a:gd name="connsiteX2" fmla="*/ 0 w 233393"/>
                <a:gd name="connsiteY2" fmla="*/ 480167 h 480167"/>
                <a:gd name="connsiteX3" fmla="*/ 0 w 233393"/>
                <a:gd name="connsiteY3" fmla="*/ 0 h 480167"/>
                <a:gd name="connsiteX4" fmla="*/ 233393 w 233393"/>
                <a:gd name="connsiteY4" fmla="*/ 91440 h 480167"/>
                <a:gd name="connsiteX0" fmla="*/ 141953 w 141953"/>
                <a:gd name="connsiteY0" fmla="*/ 0 h 480167"/>
                <a:gd name="connsiteX1" fmla="*/ 141953 w 141953"/>
                <a:gd name="connsiteY1" fmla="*/ 480167 h 480167"/>
                <a:gd name="connsiteX2" fmla="*/ 0 w 141953"/>
                <a:gd name="connsiteY2" fmla="*/ 480167 h 480167"/>
                <a:gd name="connsiteX3" fmla="*/ 0 w 141953"/>
                <a:gd name="connsiteY3" fmla="*/ 0 h 480167"/>
              </a:gdLst>
              <a:ahLst/>
              <a:cxnLst>
                <a:cxn ang="0">
                  <a:pos x="connsiteX0" y="connsiteY0"/>
                </a:cxn>
                <a:cxn ang="0">
                  <a:pos x="connsiteX1" y="connsiteY1"/>
                </a:cxn>
                <a:cxn ang="0">
                  <a:pos x="connsiteX2" y="connsiteY2"/>
                </a:cxn>
                <a:cxn ang="0">
                  <a:pos x="connsiteX3" y="connsiteY3"/>
                </a:cxn>
              </a:cxnLst>
              <a:rect l="l" t="t" r="r" b="b"/>
              <a:pathLst>
                <a:path w="141953" h="480167">
                  <a:moveTo>
                    <a:pt x="141953" y="0"/>
                  </a:moveTo>
                  <a:lnTo>
                    <a:pt x="141953" y="480167"/>
                  </a:lnTo>
                  <a:lnTo>
                    <a:pt x="0" y="480167"/>
                  </a:lnTo>
                  <a:lnTo>
                    <a:pt x="0" y="0"/>
                  </a:lnTo>
                </a:path>
              </a:pathLst>
            </a:custGeom>
            <a:solidFill>
              <a:srgbClr val="243A5E">
                <a:alpha val="1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endParaRPr>
            </a:p>
          </p:txBody>
        </p:sp>
        <p:cxnSp>
          <p:nvCxnSpPr>
            <p:cNvPr id="170" name="Straight Arrow Connector 169">
              <a:extLst>
                <a:ext uri="{FF2B5EF4-FFF2-40B4-BE49-F238E27FC236}">
                  <a16:creationId xmlns:a16="http://schemas.microsoft.com/office/drawing/2014/main" id="{B9BEB286-6711-4626-91DE-790DF53C35D8}"/>
                </a:ext>
              </a:extLst>
            </p:cNvPr>
            <p:cNvCxnSpPr>
              <a:cxnSpLocks/>
            </p:cNvCxnSpPr>
            <p:nvPr/>
          </p:nvCxnSpPr>
          <p:spPr>
            <a:xfrm>
              <a:off x="7481074" y="1831727"/>
              <a:ext cx="2285" cy="2784145"/>
            </a:xfrm>
            <a:prstGeom prst="straightConnector1">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DD345BC5-522A-4378-9291-1C562D5FAA8B}"/>
              </a:ext>
              <a:ext uri="{C183D7F6-B498-43B3-948B-1728B52AA6E4}">
                <adec:decorative xmlns:adec="http://schemas.microsoft.com/office/drawing/2017/decorative" val="1"/>
              </a:ext>
            </a:extLst>
          </p:cNvPr>
          <p:cNvGrpSpPr/>
          <p:nvPr/>
        </p:nvGrpSpPr>
        <p:grpSpPr>
          <a:xfrm rot="5400000">
            <a:off x="7098328" y="3609103"/>
            <a:ext cx="165324" cy="657593"/>
            <a:chOff x="6720192" y="2381687"/>
            <a:chExt cx="165324" cy="1685739"/>
          </a:xfrm>
        </p:grpSpPr>
        <p:sp>
          <p:nvSpPr>
            <p:cNvPr id="163" name="Rectangle 162">
              <a:extLst>
                <a:ext uri="{FF2B5EF4-FFF2-40B4-BE49-F238E27FC236}">
                  <a16:creationId xmlns:a16="http://schemas.microsoft.com/office/drawing/2014/main" id="{C7A277F8-2AEB-477A-81E5-F1A568F2D0DA}"/>
                </a:ext>
              </a:extLst>
            </p:cNvPr>
            <p:cNvSpPr/>
            <p:nvPr/>
          </p:nvSpPr>
          <p:spPr>
            <a:xfrm rot="10800000" flipH="1" flipV="1">
              <a:off x="6720192" y="2642651"/>
              <a:ext cx="165324" cy="1424775"/>
            </a:xfrm>
            <a:custGeom>
              <a:avLst/>
              <a:gdLst>
                <a:gd name="connsiteX0" fmla="*/ 0 w 141953"/>
                <a:gd name="connsiteY0" fmla="*/ 0 h 480167"/>
                <a:gd name="connsiteX1" fmla="*/ 141953 w 141953"/>
                <a:gd name="connsiteY1" fmla="*/ 0 h 480167"/>
                <a:gd name="connsiteX2" fmla="*/ 141953 w 141953"/>
                <a:gd name="connsiteY2" fmla="*/ 480167 h 480167"/>
                <a:gd name="connsiteX3" fmla="*/ 0 w 141953"/>
                <a:gd name="connsiteY3" fmla="*/ 480167 h 480167"/>
                <a:gd name="connsiteX4" fmla="*/ 0 w 141953"/>
                <a:gd name="connsiteY4" fmla="*/ 0 h 480167"/>
                <a:gd name="connsiteX0" fmla="*/ 141953 w 233393"/>
                <a:gd name="connsiteY0" fmla="*/ 0 h 480167"/>
                <a:gd name="connsiteX1" fmla="*/ 141953 w 233393"/>
                <a:gd name="connsiteY1" fmla="*/ 480167 h 480167"/>
                <a:gd name="connsiteX2" fmla="*/ 0 w 233393"/>
                <a:gd name="connsiteY2" fmla="*/ 480167 h 480167"/>
                <a:gd name="connsiteX3" fmla="*/ 0 w 233393"/>
                <a:gd name="connsiteY3" fmla="*/ 0 h 480167"/>
                <a:gd name="connsiteX4" fmla="*/ 233393 w 233393"/>
                <a:gd name="connsiteY4" fmla="*/ 91440 h 480167"/>
                <a:gd name="connsiteX0" fmla="*/ 141953 w 141953"/>
                <a:gd name="connsiteY0" fmla="*/ 0 h 480167"/>
                <a:gd name="connsiteX1" fmla="*/ 141953 w 141953"/>
                <a:gd name="connsiteY1" fmla="*/ 480167 h 480167"/>
                <a:gd name="connsiteX2" fmla="*/ 0 w 141953"/>
                <a:gd name="connsiteY2" fmla="*/ 480167 h 480167"/>
                <a:gd name="connsiteX3" fmla="*/ 0 w 141953"/>
                <a:gd name="connsiteY3" fmla="*/ 0 h 480167"/>
              </a:gdLst>
              <a:ahLst/>
              <a:cxnLst>
                <a:cxn ang="0">
                  <a:pos x="connsiteX0" y="connsiteY0"/>
                </a:cxn>
                <a:cxn ang="0">
                  <a:pos x="connsiteX1" y="connsiteY1"/>
                </a:cxn>
                <a:cxn ang="0">
                  <a:pos x="connsiteX2" y="connsiteY2"/>
                </a:cxn>
                <a:cxn ang="0">
                  <a:pos x="connsiteX3" y="connsiteY3"/>
                </a:cxn>
              </a:cxnLst>
              <a:rect l="l" t="t" r="r" b="b"/>
              <a:pathLst>
                <a:path w="141953" h="480167">
                  <a:moveTo>
                    <a:pt x="141953" y="0"/>
                  </a:moveTo>
                  <a:lnTo>
                    <a:pt x="141953" y="480167"/>
                  </a:lnTo>
                  <a:lnTo>
                    <a:pt x="0" y="480167"/>
                  </a:lnTo>
                  <a:lnTo>
                    <a:pt x="0" y="0"/>
                  </a:lnTo>
                </a:path>
              </a:pathLst>
            </a:custGeom>
            <a:solidFill>
              <a:srgbClr val="243A5E">
                <a:alpha val="1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endParaRPr>
            </a:p>
          </p:txBody>
        </p:sp>
        <p:cxnSp>
          <p:nvCxnSpPr>
            <p:cNvPr id="159" name="Straight Arrow Connector 158">
              <a:extLst>
                <a:ext uri="{FF2B5EF4-FFF2-40B4-BE49-F238E27FC236}">
                  <a16:creationId xmlns:a16="http://schemas.microsoft.com/office/drawing/2014/main" id="{086D42BE-1945-4E9D-A507-374852B73F5C}"/>
                </a:ext>
              </a:extLst>
            </p:cNvPr>
            <p:cNvCxnSpPr>
              <a:cxnSpLocks/>
            </p:cNvCxnSpPr>
            <p:nvPr/>
          </p:nvCxnSpPr>
          <p:spPr>
            <a:xfrm rot="10800000" flipH="1" flipV="1">
              <a:off x="6803556" y="2381687"/>
              <a:ext cx="0" cy="1626553"/>
            </a:xfrm>
            <a:prstGeom prst="straightConnector1">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58" name="Group 257">
            <a:extLst>
              <a:ext uri="{FF2B5EF4-FFF2-40B4-BE49-F238E27FC236}">
                <a16:creationId xmlns:a16="http://schemas.microsoft.com/office/drawing/2014/main" id="{A2A52309-0608-49A0-8FB0-5CF9301B4270}"/>
              </a:ext>
              <a:ext uri="{C183D7F6-B498-43B3-948B-1728B52AA6E4}">
                <adec:decorative xmlns:adec="http://schemas.microsoft.com/office/drawing/2017/decorative" val="1"/>
              </a:ext>
            </a:extLst>
          </p:cNvPr>
          <p:cNvGrpSpPr/>
          <p:nvPr/>
        </p:nvGrpSpPr>
        <p:grpSpPr>
          <a:xfrm>
            <a:off x="5862840" y="4556923"/>
            <a:ext cx="279632" cy="390496"/>
            <a:chOff x="5862840" y="4556923"/>
            <a:chExt cx="279632" cy="390496"/>
          </a:xfrm>
        </p:grpSpPr>
        <p:sp>
          <p:nvSpPr>
            <p:cNvPr id="222" name="Rectangle 221">
              <a:extLst>
                <a:ext uri="{FF2B5EF4-FFF2-40B4-BE49-F238E27FC236}">
                  <a16:creationId xmlns:a16="http://schemas.microsoft.com/office/drawing/2014/main" id="{68F034EF-D292-42A9-A04D-9895D5843EB0}"/>
                </a:ext>
              </a:extLst>
            </p:cNvPr>
            <p:cNvSpPr/>
            <p:nvPr/>
          </p:nvSpPr>
          <p:spPr>
            <a:xfrm flipH="1">
              <a:off x="5862840" y="4556923"/>
              <a:ext cx="279632" cy="390496"/>
            </a:xfrm>
            <a:prstGeom prst="rect">
              <a:avLst/>
            </a:prstGeom>
            <a:solidFill>
              <a:srgbClr val="9BF00B"/>
            </a:solidFill>
            <a:ln w="12700" cap="rnd" cmpd="sng" algn="ctr">
              <a:solidFill>
                <a:srgbClr val="107C10"/>
              </a:solidFill>
              <a:prstDash val="solid"/>
              <a:headEnd type="none" w="med" len="med"/>
              <a:tailEnd type="none" w="med" len="med"/>
            </a:ln>
            <a:effectLst/>
          </p:spPr>
          <p:txBody>
            <a:bodyPr vert="horz" wrap="square" lIns="0" tIns="46637" rIns="0" bIns="27432" numCol="1" rtlCol="0" anchor="t" anchorCtr="0" compatLnSpc="1">
              <a:prstTxWarp prst="textNoShape">
                <a:avLst/>
              </a:prstTxWarp>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solidFill>
                    <a:srgbClr val="000000"/>
                  </a:solidFill>
                  <a:effectLst/>
                  <a:uLnTx/>
                  <a:uFillTx/>
                  <a:latin typeface="Segoe UI"/>
                  <a:ea typeface="+mn-ea"/>
                  <a:cs typeface="+mn-cs"/>
                </a:rPr>
                <a:t>API</a:t>
              </a:r>
            </a:p>
          </p:txBody>
        </p:sp>
        <p:pic>
          <p:nvPicPr>
            <p:cNvPr id="220" name="Graphic 219">
              <a:extLst>
                <a:ext uri="{FF2B5EF4-FFF2-40B4-BE49-F238E27FC236}">
                  <a16:creationId xmlns:a16="http://schemas.microsoft.com/office/drawing/2014/main" id="{A14FF1E3-EB5A-4325-8619-64F2464E1F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5928199" y="4688137"/>
              <a:ext cx="150914" cy="116420"/>
            </a:xfrm>
            <a:prstGeom prst="rect">
              <a:avLst/>
            </a:prstGeom>
          </p:spPr>
        </p:pic>
      </p:grpSp>
      <p:sp>
        <p:nvSpPr>
          <p:cNvPr id="211" name="Rectangle 162">
            <a:extLst>
              <a:ext uri="{FF2B5EF4-FFF2-40B4-BE49-F238E27FC236}">
                <a16:creationId xmlns:a16="http://schemas.microsoft.com/office/drawing/2014/main" id="{BCB9574D-2A43-4AD3-9FB8-3CFB34D8A731}"/>
              </a:ext>
              <a:ext uri="{C183D7F6-B498-43B3-948B-1728B52AA6E4}">
                <adec:decorative xmlns:adec="http://schemas.microsoft.com/office/drawing/2017/decorative" val="1"/>
              </a:ext>
            </a:extLst>
          </p:cNvPr>
          <p:cNvSpPr/>
          <p:nvPr/>
        </p:nvSpPr>
        <p:spPr>
          <a:xfrm flipV="1">
            <a:off x="5911163" y="4727866"/>
            <a:ext cx="208192" cy="533443"/>
          </a:xfrm>
          <a:custGeom>
            <a:avLst/>
            <a:gdLst>
              <a:gd name="connsiteX0" fmla="*/ 0 w 141953"/>
              <a:gd name="connsiteY0" fmla="*/ 0 h 480167"/>
              <a:gd name="connsiteX1" fmla="*/ 141953 w 141953"/>
              <a:gd name="connsiteY1" fmla="*/ 0 h 480167"/>
              <a:gd name="connsiteX2" fmla="*/ 141953 w 141953"/>
              <a:gd name="connsiteY2" fmla="*/ 480167 h 480167"/>
              <a:gd name="connsiteX3" fmla="*/ 0 w 141953"/>
              <a:gd name="connsiteY3" fmla="*/ 480167 h 480167"/>
              <a:gd name="connsiteX4" fmla="*/ 0 w 141953"/>
              <a:gd name="connsiteY4" fmla="*/ 0 h 480167"/>
              <a:gd name="connsiteX0" fmla="*/ 141953 w 233393"/>
              <a:gd name="connsiteY0" fmla="*/ 0 h 480167"/>
              <a:gd name="connsiteX1" fmla="*/ 141953 w 233393"/>
              <a:gd name="connsiteY1" fmla="*/ 480167 h 480167"/>
              <a:gd name="connsiteX2" fmla="*/ 0 w 233393"/>
              <a:gd name="connsiteY2" fmla="*/ 480167 h 480167"/>
              <a:gd name="connsiteX3" fmla="*/ 0 w 233393"/>
              <a:gd name="connsiteY3" fmla="*/ 0 h 480167"/>
              <a:gd name="connsiteX4" fmla="*/ 233393 w 233393"/>
              <a:gd name="connsiteY4" fmla="*/ 91440 h 480167"/>
              <a:gd name="connsiteX0" fmla="*/ 141953 w 141953"/>
              <a:gd name="connsiteY0" fmla="*/ 0 h 480167"/>
              <a:gd name="connsiteX1" fmla="*/ 141953 w 141953"/>
              <a:gd name="connsiteY1" fmla="*/ 480167 h 480167"/>
              <a:gd name="connsiteX2" fmla="*/ 0 w 141953"/>
              <a:gd name="connsiteY2" fmla="*/ 480167 h 480167"/>
              <a:gd name="connsiteX3" fmla="*/ 0 w 141953"/>
              <a:gd name="connsiteY3" fmla="*/ 0 h 480167"/>
            </a:gdLst>
            <a:ahLst/>
            <a:cxnLst>
              <a:cxn ang="0">
                <a:pos x="connsiteX0" y="connsiteY0"/>
              </a:cxn>
              <a:cxn ang="0">
                <a:pos x="connsiteX1" y="connsiteY1"/>
              </a:cxn>
              <a:cxn ang="0">
                <a:pos x="connsiteX2" y="connsiteY2"/>
              </a:cxn>
              <a:cxn ang="0">
                <a:pos x="connsiteX3" y="connsiteY3"/>
              </a:cxn>
            </a:cxnLst>
            <a:rect l="l" t="t" r="r" b="b"/>
            <a:pathLst>
              <a:path w="141953" h="480167">
                <a:moveTo>
                  <a:pt x="141953" y="0"/>
                </a:moveTo>
                <a:lnTo>
                  <a:pt x="141953" y="480167"/>
                </a:lnTo>
                <a:lnTo>
                  <a:pt x="0" y="480167"/>
                </a:lnTo>
                <a:lnTo>
                  <a:pt x="0" y="0"/>
                </a:lnTo>
              </a:path>
            </a:pathLst>
          </a:custGeom>
          <a:gradFill>
            <a:gsLst>
              <a:gs pos="32000">
                <a:srgbClr val="D9EFFF"/>
              </a:gs>
              <a:gs pos="4000">
                <a:srgbClr val="C3E5FF">
                  <a:alpha val="0"/>
                </a:srgbClr>
              </a:gs>
            </a:gsLst>
            <a:lin ang="162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0005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endParaRPr>
          </a:p>
        </p:txBody>
      </p:sp>
      <p:cxnSp>
        <p:nvCxnSpPr>
          <p:cNvPr id="212" name="Straight Arrow Connector 211">
            <a:extLst>
              <a:ext uri="{FF2B5EF4-FFF2-40B4-BE49-F238E27FC236}">
                <a16:creationId xmlns:a16="http://schemas.microsoft.com/office/drawing/2014/main" id="{F9DBC88C-3455-4029-81E6-F5A70722701D}"/>
              </a:ext>
              <a:ext uri="{C183D7F6-B498-43B3-948B-1728B52AA6E4}">
                <adec:decorative xmlns:adec="http://schemas.microsoft.com/office/drawing/2017/decorative" val="1"/>
              </a:ext>
            </a:extLst>
          </p:cNvPr>
          <p:cNvCxnSpPr>
            <a:cxnSpLocks/>
          </p:cNvCxnSpPr>
          <p:nvPr/>
        </p:nvCxnSpPr>
        <p:spPr>
          <a:xfrm flipV="1">
            <a:off x="6004847" y="4926359"/>
            <a:ext cx="0" cy="481765"/>
          </a:xfrm>
          <a:prstGeom prst="straightConnector1">
            <a:avLst/>
          </a:prstGeom>
          <a:ln w="28575">
            <a:solidFill>
              <a:schemeClr val="accent1"/>
            </a:solidFill>
            <a:headEnd type="none" w="med" len="med"/>
            <a:tailEnd type="none" w="sm" len="sm"/>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1273A5ED-93CF-4552-8E0D-2543DE58767C}"/>
              </a:ext>
              <a:ext uri="{C183D7F6-B498-43B3-948B-1728B52AA6E4}">
                <adec:decorative xmlns:adec="http://schemas.microsoft.com/office/drawing/2017/decorative" val="1"/>
              </a:ext>
            </a:extLst>
          </p:cNvPr>
          <p:cNvCxnSpPr>
            <a:cxnSpLocks/>
          </p:cNvCxnSpPr>
          <p:nvPr/>
        </p:nvCxnSpPr>
        <p:spPr>
          <a:xfrm>
            <a:off x="5992868" y="5394476"/>
            <a:ext cx="1942388" cy="0"/>
          </a:xfrm>
          <a:prstGeom prst="straightConnector1">
            <a:avLst/>
          </a:prstGeom>
          <a:ln w="28575">
            <a:solidFill>
              <a:schemeClr val="accent1"/>
            </a:solidFill>
            <a:headEnd type="none" w="med" len="med"/>
            <a:tailEnd type="none" w="sm" len="sm"/>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CEE65847-4718-4A4C-BC47-5704EA3A1305}"/>
              </a:ext>
              <a:ext uri="{C183D7F6-B498-43B3-948B-1728B52AA6E4}">
                <adec:decorative xmlns:adec="http://schemas.microsoft.com/office/drawing/2017/decorative" val="1"/>
              </a:ext>
            </a:extLst>
          </p:cNvPr>
          <p:cNvGrpSpPr/>
          <p:nvPr/>
        </p:nvGrpSpPr>
        <p:grpSpPr>
          <a:xfrm>
            <a:off x="20395" y="5541764"/>
            <a:ext cx="5486400" cy="542393"/>
            <a:chOff x="20395" y="5541764"/>
            <a:chExt cx="5486400" cy="542393"/>
          </a:xfrm>
        </p:grpSpPr>
        <p:sp>
          <p:nvSpPr>
            <p:cNvPr id="269" name="TextBox 268">
              <a:extLst>
                <a:ext uri="{FF2B5EF4-FFF2-40B4-BE49-F238E27FC236}">
                  <a16:creationId xmlns:a16="http://schemas.microsoft.com/office/drawing/2014/main" id="{24873F79-F4EE-48D6-B743-9781E2BA18E0}"/>
                </a:ext>
                <a:ext uri="{C183D7F6-B498-43B3-948B-1728B52AA6E4}">
                  <adec:decorative xmlns:adec="http://schemas.microsoft.com/office/drawing/2017/decorative" val="1"/>
                </a:ext>
              </a:extLst>
            </p:cNvPr>
            <p:cNvSpPr txBox="1"/>
            <p:nvPr/>
          </p:nvSpPr>
          <p:spPr>
            <a:xfrm>
              <a:off x="680832" y="5884102"/>
              <a:ext cx="1604712" cy="200055"/>
            </a:xfrm>
            <a:prstGeom prst="rect">
              <a:avLst/>
            </a:prstGeom>
            <a:noFill/>
            <a:ln w="19050">
              <a:noFill/>
            </a:ln>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gradFill>
                    <a:gsLst>
                      <a:gs pos="32000">
                        <a:srgbClr val="000000"/>
                      </a:gs>
                      <a:gs pos="4000">
                        <a:srgbClr val="000000"/>
                      </a:gs>
                    </a:gsLst>
                    <a:lin ang="16200000" scaled="0"/>
                  </a:gradFill>
                  <a:effectLst/>
                  <a:uLnTx/>
                  <a:uFillTx/>
                  <a:latin typeface="Segoe UI Semibold" panose="020B0702040204020203" pitchFamily="34" charset="0"/>
                  <a:ea typeface="+mn-ea"/>
                  <a:cs typeface="Segoe UI Semibold" panose="020B0702040204020203" pitchFamily="34" charset="0"/>
                </a:rPr>
                <a:t>Public Access (unauthenticated) </a:t>
              </a:r>
            </a:p>
          </p:txBody>
        </p:sp>
        <p:cxnSp>
          <p:nvCxnSpPr>
            <p:cNvPr id="266" name="Straight Arrow Connector 265">
              <a:extLst>
                <a:ext uri="{FF2B5EF4-FFF2-40B4-BE49-F238E27FC236}">
                  <a16:creationId xmlns:a16="http://schemas.microsoft.com/office/drawing/2014/main" id="{C7CBE6E4-ACE6-46F7-B365-A58D844ABD17}"/>
                </a:ext>
                <a:ext uri="{C183D7F6-B498-43B3-948B-1728B52AA6E4}">
                  <adec:decorative xmlns:adec="http://schemas.microsoft.com/office/drawing/2017/decorative" val="1"/>
                </a:ext>
              </a:extLst>
            </p:cNvPr>
            <p:cNvCxnSpPr>
              <a:cxnSpLocks/>
            </p:cNvCxnSpPr>
            <p:nvPr/>
          </p:nvCxnSpPr>
          <p:spPr>
            <a:xfrm flipV="1">
              <a:off x="20395" y="5541764"/>
              <a:ext cx="5486400" cy="527401"/>
            </a:xfrm>
            <a:prstGeom prst="bentConnector3">
              <a:avLst>
                <a:gd name="adj1" fmla="val 100526"/>
              </a:avLst>
            </a:prstGeom>
            <a:ln w="190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3" name="Group 272">
            <a:extLst>
              <a:ext uri="{FF2B5EF4-FFF2-40B4-BE49-F238E27FC236}">
                <a16:creationId xmlns:a16="http://schemas.microsoft.com/office/drawing/2014/main" id="{8D34456A-6A70-4E32-9D97-D7A2D7C0841C}"/>
              </a:ext>
              <a:ext uri="{C183D7F6-B498-43B3-948B-1728B52AA6E4}">
                <adec:decorative xmlns:adec="http://schemas.microsoft.com/office/drawing/2017/decorative" val="1"/>
              </a:ext>
            </a:extLst>
          </p:cNvPr>
          <p:cNvGrpSpPr/>
          <p:nvPr/>
        </p:nvGrpSpPr>
        <p:grpSpPr>
          <a:xfrm>
            <a:off x="1904412" y="4671364"/>
            <a:ext cx="4099244" cy="390190"/>
            <a:chOff x="1904412" y="4671364"/>
            <a:chExt cx="4099244" cy="390190"/>
          </a:xfrm>
        </p:grpSpPr>
        <p:cxnSp>
          <p:nvCxnSpPr>
            <p:cNvPr id="214" name="Straight Arrow Connector 213">
              <a:extLst>
                <a:ext uri="{FF2B5EF4-FFF2-40B4-BE49-F238E27FC236}">
                  <a16:creationId xmlns:a16="http://schemas.microsoft.com/office/drawing/2014/main" id="{4D722857-B7D3-446B-8006-BA9DEB201F08}"/>
                </a:ext>
              </a:extLst>
            </p:cNvPr>
            <p:cNvCxnSpPr>
              <a:cxnSpLocks/>
              <a:endCxn id="220" idx="2"/>
            </p:cNvCxnSpPr>
            <p:nvPr/>
          </p:nvCxnSpPr>
          <p:spPr>
            <a:xfrm>
              <a:off x="1904412" y="4671364"/>
              <a:ext cx="4099244" cy="133193"/>
            </a:xfrm>
            <a:prstGeom prst="bentConnector4">
              <a:avLst>
                <a:gd name="adj1" fmla="val 323"/>
                <a:gd name="adj2" fmla="val 259712"/>
              </a:avLst>
            </a:prstGeom>
            <a:ln w="28575">
              <a:solidFill>
                <a:schemeClr val="accent1"/>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72" name="TextBox 271">
              <a:extLst>
                <a:ext uri="{FF2B5EF4-FFF2-40B4-BE49-F238E27FC236}">
                  <a16:creationId xmlns:a16="http://schemas.microsoft.com/office/drawing/2014/main" id="{B9AB81A3-4E23-4F7A-B171-AE6ACE59BB63}"/>
                </a:ext>
              </a:extLst>
            </p:cNvPr>
            <p:cNvSpPr txBox="1"/>
            <p:nvPr/>
          </p:nvSpPr>
          <p:spPr>
            <a:xfrm>
              <a:off x="2375808" y="4926359"/>
              <a:ext cx="979309" cy="135195"/>
            </a:xfrm>
            <a:prstGeom prst="rect">
              <a:avLst/>
            </a:prstGeom>
            <a:solidFill>
              <a:srgbClr val="E2FFD9"/>
            </a:solidFill>
          </p:spPr>
          <p:txBody>
            <a:bodyPr wrap="square" lIns="0" tIns="0" rIns="0" bIns="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1" u="none" strike="noStrike" kern="1200" cap="none" spc="0" normalizeH="0" baseline="0" noProof="0">
                  <a:ln>
                    <a:noFill/>
                  </a:ln>
                  <a:gradFill>
                    <a:gsLst>
                      <a:gs pos="10000">
                        <a:srgbClr val="000000"/>
                      </a:gs>
                      <a:gs pos="4000">
                        <a:srgbClr val="000000"/>
                      </a:gs>
                    </a:gsLst>
                    <a:lin ang="0" scaled="1"/>
                  </a:gradFill>
                  <a:effectLst/>
                  <a:uLnTx/>
                  <a:uFillTx/>
                  <a:latin typeface="Segoe UI Semilight" panose="020B0402040204020203" pitchFamily="34" charset="0"/>
                  <a:ea typeface="+mn-ea"/>
                  <a:cs typeface="Segoe UI Semilight" panose="020B0402040204020203" pitchFamily="34" charset="0"/>
                </a:rPr>
                <a:t>App Access (Internal)</a:t>
              </a:r>
            </a:p>
          </p:txBody>
        </p:sp>
      </p:grpSp>
      <p:grpSp>
        <p:nvGrpSpPr>
          <p:cNvPr id="126" name="Group 125">
            <a:extLst>
              <a:ext uri="{FF2B5EF4-FFF2-40B4-BE49-F238E27FC236}">
                <a16:creationId xmlns:a16="http://schemas.microsoft.com/office/drawing/2014/main" id="{67089FA2-5EB3-4973-B180-E7B88E39DF5C}"/>
              </a:ext>
              <a:ext uri="{C183D7F6-B498-43B3-948B-1728B52AA6E4}">
                <adec:decorative xmlns:adec="http://schemas.microsoft.com/office/drawing/2017/decorative" val="1"/>
              </a:ext>
            </a:extLst>
          </p:cNvPr>
          <p:cNvGrpSpPr/>
          <p:nvPr/>
        </p:nvGrpSpPr>
        <p:grpSpPr>
          <a:xfrm rot="5400000">
            <a:off x="6814877" y="3656715"/>
            <a:ext cx="150200" cy="1262066"/>
            <a:chOff x="6749187" y="2355043"/>
            <a:chExt cx="150200" cy="1661232"/>
          </a:xfrm>
        </p:grpSpPr>
        <p:sp>
          <p:nvSpPr>
            <p:cNvPr id="128" name="Rectangle 162">
              <a:extLst>
                <a:ext uri="{FF2B5EF4-FFF2-40B4-BE49-F238E27FC236}">
                  <a16:creationId xmlns:a16="http://schemas.microsoft.com/office/drawing/2014/main" id="{3C5A2BD2-5392-432E-A8B3-F5A0C915B72F}"/>
                </a:ext>
              </a:extLst>
            </p:cNvPr>
            <p:cNvSpPr/>
            <p:nvPr/>
          </p:nvSpPr>
          <p:spPr>
            <a:xfrm rot="10800000" flipH="1" flipV="1">
              <a:off x="6749187" y="2502651"/>
              <a:ext cx="150200" cy="1513624"/>
            </a:xfrm>
            <a:custGeom>
              <a:avLst/>
              <a:gdLst>
                <a:gd name="connsiteX0" fmla="*/ 0 w 141953"/>
                <a:gd name="connsiteY0" fmla="*/ 0 h 480167"/>
                <a:gd name="connsiteX1" fmla="*/ 141953 w 141953"/>
                <a:gd name="connsiteY1" fmla="*/ 0 h 480167"/>
                <a:gd name="connsiteX2" fmla="*/ 141953 w 141953"/>
                <a:gd name="connsiteY2" fmla="*/ 480167 h 480167"/>
                <a:gd name="connsiteX3" fmla="*/ 0 w 141953"/>
                <a:gd name="connsiteY3" fmla="*/ 480167 h 480167"/>
                <a:gd name="connsiteX4" fmla="*/ 0 w 141953"/>
                <a:gd name="connsiteY4" fmla="*/ 0 h 480167"/>
                <a:gd name="connsiteX0" fmla="*/ 141953 w 233393"/>
                <a:gd name="connsiteY0" fmla="*/ 0 h 480167"/>
                <a:gd name="connsiteX1" fmla="*/ 141953 w 233393"/>
                <a:gd name="connsiteY1" fmla="*/ 480167 h 480167"/>
                <a:gd name="connsiteX2" fmla="*/ 0 w 233393"/>
                <a:gd name="connsiteY2" fmla="*/ 480167 h 480167"/>
                <a:gd name="connsiteX3" fmla="*/ 0 w 233393"/>
                <a:gd name="connsiteY3" fmla="*/ 0 h 480167"/>
                <a:gd name="connsiteX4" fmla="*/ 233393 w 233393"/>
                <a:gd name="connsiteY4" fmla="*/ 91440 h 480167"/>
                <a:gd name="connsiteX0" fmla="*/ 141953 w 141953"/>
                <a:gd name="connsiteY0" fmla="*/ 0 h 480167"/>
                <a:gd name="connsiteX1" fmla="*/ 141953 w 141953"/>
                <a:gd name="connsiteY1" fmla="*/ 480167 h 480167"/>
                <a:gd name="connsiteX2" fmla="*/ 0 w 141953"/>
                <a:gd name="connsiteY2" fmla="*/ 480167 h 480167"/>
                <a:gd name="connsiteX3" fmla="*/ 0 w 141953"/>
                <a:gd name="connsiteY3" fmla="*/ 0 h 480167"/>
              </a:gdLst>
              <a:ahLst/>
              <a:cxnLst>
                <a:cxn ang="0">
                  <a:pos x="connsiteX0" y="connsiteY0"/>
                </a:cxn>
                <a:cxn ang="0">
                  <a:pos x="connsiteX1" y="connsiteY1"/>
                </a:cxn>
                <a:cxn ang="0">
                  <a:pos x="connsiteX2" y="connsiteY2"/>
                </a:cxn>
                <a:cxn ang="0">
                  <a:pos x="connsiteX3" y="connsiteY3"/>
                </a:cxn>
              </a:cxnLst>
              <a:rect l="l" t="t" r="r" b="b"/>
              <a:pathLst>
                <a:path w="141953" h="480167">
                  <a:moveTo>
                    <a:pt x="141953" y="0"/>
                  </a:moveTo>
                  <a:lnTo>
                    <a:pt x="141953" y="480167"/>
                  </a:lnTo>
                  <a:lnTo>
                    <a:pt x="0" y="480167"/>
                  </a:lnTo>
                  <a:lnTo>
                    <a:pt x="0" y="0"/>
                  </a:lnTo>
                </a:path>
              </a:pathLst>
            </a:custGeom>
            <a:solidFill>
              <a:srgbClr val="243A5E">
                <a:alpha val="1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endParaRPr>
            </a:p>
          </p:txBody>
        </p:sp>
        <p:cxnSp>
          <p:nvCxnSpPr>
            <p:cNvPr id="130" name="Straight Arrow Connector 129">
              <a:extLst>
                <a:ext uri="{FF2B5EF4-FFF2-40B4-BE49-F238E27FC236}">
                  <a16:creationId xmlns:a16="http://schemas.microsoft.com/office/drawing/2014/main" id="{9A74EDE4-C0D1-45EC-B22F-E6DF9E91E383}"/>
                </a:ext>
              </a:extLst>
            </p:cNvPr>
            <p:cNvCxnSpPr>
              <a:cxnSpLocks/>
            </p:cNvCxnSpPr>
            <p:nvPr/>
          </p:nvCxnSpPr>
          <p:spPr>
            <a:xfrm rot="10800000" flipH="1" flipV="1">
              <a:off x="6824991" y="2355043"/>
              <a:ext cx="0" cy="1626551"/>
            </a:xfrm>
            <a:prstGeom prst="straightConnector1">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76" name="Group 275">
            <a:extLst>
              <a:ext uri="{FF2B5EF4-FFF2-40B4-BE49-F238E27FC236}">
                <a16:creationId xmlns:a16="http://schemas.microsoft.com/office/drawing/2014/main" id="{7D24D8F3-CEA8-46B7-8DD0-69A5F655DD10}"/>
              </a:ext>
              <a:ext uri="{C183D7F6-B498-43B3-948B-1728B52AA6E4}">
                <adec:decorative xmlns:adec="http://schemas.microsoft.com/office/drawing/2017/decorative" val="1"/>
              </a:ext>
            </a:extLst>
          </p:cNvPr>
          <p:cNvGrpSpPr/>
          <p:nvPr/>
        </p:nvGrpSpPr>
        <p:grpSpPr>
          <a:xfrm>
            <a:off x="6626742" y="3763296"/>
            <a:ext cx="398552" cy="315598"/>
            <a:chOff x="6660049" y="1655872"/>
            <a:chExt cx="1104052" cy="874260"/>
          </a:xfrm>
        </p:grpSpPr>
        <p:sp>
          <p:nvSpPr>
            <p:cNvPr id="277" name="Freeform: Shape 276">
              <a:extLst>
                <a:ext uri="{FF2B5EF4-FFF2-40B4-BE49-F238E27FC236}">
                  <a16:creationId xmlns:a16="http://schemas.microsoft.com/office/drawing/2014/main" id="{D8297004-D953-4A3B-B98B-D55D3495E807}"/>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257FE9FB-0322-4AA0-9B71-5CD109722213}"/>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4129A203-2C35-45A8-89E1-9AAB3FE2A6FD}"/>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3AD102ED-7BDB-4395-84FC-6B31F44E2929}"/>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6F2D818D-773E-41C0-9C4A-6730A804EE13}"/>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83" name="Freeform: Shape 282">
              <a:extLst>
                <a:ext uri="{FF2B5EF4-FFF2-40B4-BE49-F238E27FC236}">
                  <a16:creationId xmlns:a16="http://schemas.microsoft.com/office/drawing/2014/main" id="{6C513868-FFC8-4239-8A7D-D05396A755DE}"/>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A56B92F3-1769-4329-93D3-1FFB50EFEC49}"/>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D2C63DA2-D9CB-482B-ADF5-A860C2525467}"/>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7" name="Group 286">
            <a:extLst>
              <a:ext uri="{FF2B5EF4-FFF2-40B4-BE49-F238E27FC236}">
                <a16:creationId xmlns:a16="http://schemas.microsoft.com/office/drawing/2014/main" id="{E3E45DDD-5F0E-4347-BB12-ADE75DA5402E}"/>
              </a:ext>
              <a:ext uri="{C183D7F6-B498-43B3-948B-1728B52AA6E4}">
                <adec:decorative xmlns:adec="http://schemas.microsoft.com/office/drawing/2017/decorative" val="1"/>
              </a:ext>
            </a:extLst>
          </p:cNvPr>
          <p:cNvGrpSpPr/>
          <p:nvPr/>
        </p:nvGrpSpPr>
        <p:grpSpPr>
          <a:xfrm>
            <a:off x="6068681" y="4133811"/>
            <a:ext cx="398552" cy="315598"/>
            <a:chOff x="6660049" y="1655872"/>
            <a:chExt cx="1104052" cy="874260"/>
          </a:xfrm>
        </p:grpSpPr>
        <p:sp>
          <p:nvSpPr>
            <p:cNvPr id="288" name="Freeform: Shape 287">
              <a:extLst>
                <a:ext uri="{FF2B5EF4-FFF2-40B4-BE49-F238E27FC236}">
                  <a16:creationId xmlns:a16="http://schemas.microsoft.com/office/drawing/2014/main" id="{1F16B5A9-211C-4699-96E6-6B063F82178C}"/>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1436E40C-259C-4606-94B9-72620E898244}"/>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91" name="Freeform: Shape 290">
              <a:extLst>
                <a:ext uri="{FF2B5EF4-FFF2-40B4-BE49-F238E27FC236}">
                  <a16:creationId xmlns:a16="http://schemas.microsoft.com/office/drawing/2014/main" id="{187A4025-56DE-46BF-9AEC-7A1E19D53232}"/>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92" name="Freeform: Shape 291">
              <a:extLst>
                <a:ext uri="{FF2B5EF4-FFF2-40B4-BE49-F238E27FC236}">
                  <a16:creationId xmlns:a16="http://schemas.microsoft.com/office/drawing/2014/main" id="{BB9671D9-F3C5-49E0-93EA-55A79BF99678}"/>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93" name="Freeform: Shape 292">
              <a:extLst>
                <a:ext uri="{FF2B5EF4-FFF2-40B4-BE49-F238E27FC236}">
                  <a16:creationId xmlns:a16="http://schemas.microsoft.com/office/drawing/2014/main" id="{039B73A1-C878-43B0-AC21-1F34DC34E709}"/>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8628F175-EDCF-4910-BE6A-26C497472EB7}"/>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95" name="Freeform: Shape 294">
              <a:extLst>
                <a:ext uri="{FF2B5EF4-FFF2-40B4-BE49-F238E27FC236}">
                  <a16:creationId xmlns:a16="http://schemas.microsoft.com/office/drawing/2014/main" id="{0FB1E1AC-3274-4055-B6BA-34CB40B76A0E}"/>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96" name="Freeform: Shape 295">
              <a:extLst>
                <a:ext uri="{FF2B5EF4-FFF2-40B4-BE49-F238E27FC236}">
                  <a16:creationId xmlns:a16="http://schemas.microsoft.com/office/drawing/2014/main" id="{F752A096-7DD9-4BB3-9813-D2A844568373}"/>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7" name="Group 296">
            <a:extLst>
              <a:ext uri="{FF2B5EF4-FFF2-40B4-BE49-F238E27FC236}">
                <a16:creationId xmlns:a16="http://schemas.microsoft.com/office/drawing/2014/main" id="{A1FA5358-B7C2-43FE-9D53-04B243E84517}"/>
              </a:ext>
              <a:ext uri="{C183D7F6-B498-43B3-948B-1728B52AA6E4}">
                <adec:decorative xmlns:adec="http://schemas.microsoft.com/office/drawing/2017/decorative" val="1"/>
              </a:ext>
            </a:extLst>
          </p:cNvPr>
          <p:cNvGrpSpPr/>
          <p:nvPr/>
        </p:nvGrpSpPr>
        <p:grpSpPr>
          <a:xfrm rot="5400000">
            <a:off x="7105948" y="2625823"/>
            <a:ext cx="165324" cy="657593"/>
            <a:chOff x="6720192" y="2381687"/>
            <a:chExt cx="165324" cy="1685739"/>
          </a:xfrm>
        </p:grpSpPr>
        <p:sp>
          <p:nvSpPr>
            <p:cNvPr id="298" name="Rectangle 162">
              <a:extLst>
                <a:ext uri="{FF2B5EF4-FFF2-40B4-BE49-F238E27FC236}">
                  <a16:creationId xmlns:a16="http://schemas.microsoft.com/office/drawing/2014/main" id="{B5F19751-D114-4DA5-956A-282B17870D32}"/>
                </a:ext>
              </a:extLst>
            </p:cNvPr>
            <p:cNvSpPr/>
            <p:nvPr/>
          </p:nvSpPr>
          <p:spPr>
            <a:xfrm rot="10800000" flipH="1" flipV="1">
              <a:off x="6720192" y="2642651"/>
              <a:ext cx="165324" cy="1424775"/>
            </a:xfrm>
            <a:custGeom>
              <a:avLst/>
              <a:gdLst>
                <a:gd name="connsiteX0" fmla="*/ 0 w 141953"/>
                <a:gd name="connsiteY0" fmla="*/ 0 h 480167"/>
                <a:gd name="connsiteX1" fmla="*/ 141953 w 141953"/>
                <a:gd name="connsiteY1" fmla="*/ 0 h 480167"/>
                <a:gd name="connsiteX2" fmla="*/ 141953 w 141953"/>
                <a:gd name="connsiteY2" fmla="*/ 480167 h 480167"/>
                <a:gd name="connsiteX3" fmla="*/ 0 w 141953"/>
                <a:gd name="connsiteY3" fmla="*/ 480167 h 480167"/>
                <a:gd name="connsiteX4" fmla="*/ 0 w 141953"/>
                <a:gd name="connsiteY4" fmla="*/ 0 h 480167"/>
                <a:gd name="connsiteX0" fmla="*/ 141953 w 233393"/>
                <a:gd name="connsiteY0" fmla="*/ 0 h 480167"/>
                <a:gd name="connsiteX1" fmla="*/ 141953 w 233393"/>
                <a:gd name="connsiteY1" fmla="*/ 480167 h 480167"/>
                <a:gd name="connsiteX2" fmla="*/ 0 w 233393"/>
                <a:gd name="connsiteY2" fmla="*/ 480167 h 480167"/>
                <a:gd name="connsiteX3" fmla="*/ 0 w 233393"/>
                <a:gd name="connsiteY3" fmla="*/ 0 h 480167"/>
                <a:gd name="connsiteX4" fmla="*/ 233393 w 233393"/>
                <a:gd name="connsiteY4" fmla="*/ 91440 h 480167"/>
                <a:gd name="connsiteX0" fmla="*/ 141953 w 141953"/>
                <a:gd name="connsiteY0" fmla="*/ 0 h 480167"/>
                <a:gd name="connsiteX1" fmla="*/ 141953 w 141953"/>
                <a:gd name="connsiteY1" fmla="*/ 480167 h 480167"/>
                <a:gd name="connsiteX2" fmla="*/ 0 w 141953"/>
                <a:gd name="connsiteY2" fmla="*/ 480167 h 480167"/>
                <a:gd name="connsiteX3" fmla="*/ 0 w 141953"/>
                <a:gd name="connsiteY3" fmla="*/ 0 h 480167"/>
              </a:gdLst>
              <a:ahLst/>
              <a:cxnLst>
                <a:cxn ang="0">
                  <a:pos x="connsiteX0" y="connsiteY0"/>
                </a:cxn>
                <a:cxn ang="0">
                  <a:pos x="connsiteX1" y="connsiteY1"/>
                </a:cxn>
                <a:cxn ang="0">
                  <a:pos x="connsiteX2" y="connsiteY2"/>
                </a:cxn>
                <a:cxn ang="0">
                  <a:pos x="connsiteX3" y="connsiteY3"/>
                </a:cxn>
              </a:cxnLst>
              <a:rect l="l" t="t" r="r" b="b"/>
              <a:pathLst>
                <a:path w="141953" h="480167">
                  <a:moveTo>
                    <a:pt x="141953" y="0"/>
                  </a:moveTo>
                  <a:lnTo>
                    <a:pt x="141953" y="480167"/>
                  </a:lnTo>
                  <a:lnTo>
                    <a:pt x="0" y="480167"/>
                  </a:lnTo>
                  <a:lnTo>
                    <a:pt x="0" y="0"/>
                  </a:lnTo>
                </a:path>
              </a:pathLst>
            </a:custGeom>
            <a:solidFill>
              <a:srgbClr val="243A5E">
                <a:alpha val="1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endParaRPr>
            </a:p>
          </p:txBody>
        </p:sp>
        <p:cxnSp>
          <p:nvCxnSpPr>
            <p:cNvPr id="299" name="Straight Arrow Connector 298">
              <a:extLst>
                <a:ext uri="{FF2B5EF4-FFF2-40B4-BE49-F238E27FC236}">
                  <a16:creationId xmlns:a16="http://schemas.microsoft.com/office/drawing/2014/main" id="{1DD3D661-0944-408B-8C64-E75D8162F74B}"/>
                </a:ext>
              </a:extLst>
            </p:cNvPr>
            <p:cNvCxnSpPr>
              <a:cxnSpLocks/>
            </p:cNvCxnSpPr>
            <p:nvPr/>
          </p:nvCxnSpPr>
          <p:spPr>
            <a:xfrm rot="10800000" flipH="1" flipV="1">
              <a:off x="6803556" y="2381687"/>
              <a:ext cx="0" cy="1626553"/>
            </a:xfrm>
            <a:prstGeom prst="straightConnector1">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96" name="Group 195">
            <a:extLst>
              <a:ext uri="{FF2B5EF4-FFF2-40B4-BE49-F238E27FC236}">
                <a16:creationId xmlns:a16="http://schemas.microsoft.com/office/drawing/2014/main" id="{4CA6A3FB-4E49-42DC-B0CA-01032A696B37}"/>
              </a:ext>
              <a:ext uri="{C183D7F6-B498-43B3-948B-1728B52AA6E4}">
                <adec:decorative xmlns:adec="http://schemas.microsoft.com/office/drawing/2017/decorative" val="1"/>
              </a:ext>
            </a:extLst>
          </p:cNvPr>
          <p:cNvGrpSpPr/>
          <p:nvPr/>
        </p:nvGrpSpPr>
        <p:grpSpPr>
          <a:xfrm>
            <a:off x="6800951" y="2795345"/>
            <a:ext cx="398552" cy="315598"/>
            <a:chOff x="6660049" y="1655872"/>
            <a:chExt cx="1104052" cy="874260"/>
          </a:xfrm>
        </p:grpSpPr>
        <p:sp>
          <p:nvSpPr>
            <p:cNvPr id="201" name="Freeform: Shape 200">
              <a:extLst>
                <a:ext uri="{FF2B5EF4-FFF2-40B4-BE49-F238E27FC236}">
                  <a16:creationId xmlns:a16="http://schemas.microsoft.com/office/drawing/2014/main" id="{4A0DC1E9-0A84-441D-A49F-03F5AD1126A7}"/>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327282B1-91E2-40CA-9D4B-9C440E6C57E5}"/>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91B0F294-2D32-401C-8D72-FAB235769A65}"/>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A06162B5-DA69-4E3D-AD05-C84A9721D008}"/>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043B75C2-AE46-4819-BF27-3E13988F871A}"/>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FED80A6A-D304-4C9A-89A1-B36F78DDD052}"/>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4C0C96B0-7760-4D47-B8C9-8D72E48F54E6}"/>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87241C96-D6DC-4C13-9955-23FCE32D8227}"/>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47" name="Straight Connector 46">
            <a:extLst>
              <a:ext uri="{FF2B5EF4-FFF2-40B4-BE49-F238E27FC236}">
                <a16:creationId xmlns:a16="http://schemas.microsoft.com/office/drawing/2014/main" id="{57E20191-E7E7-41AF-9B6D-FE84A733A7AB}"/>
              </a:ext>
              <a:ext uri="{C183D7F6-B498-43B3-948B-1728B52AA6E4}">
                <adec:decorative xmlns:adec="http://schemas.microsoft.com/office/drawing/2017/decorative" val="1"/>
              </a:ext>
            </a:extLst>
          </p:cNvPr>
          <p:cNvCxnSpPr/>
          <p:nvPr/>
        </p:nvCxnSpPr>
        <p:spPr>
          <a:xfrm flipH="1">
            <a:off x="544517" y="2756713"/>
            <a:ext cx="182880" cy="0"/>
          </a:xfrm>
          <a:prstGeom prst="line">
            <a:avLst/>
          </a:prstGeom>
          <a:noFill/>
          <a:ln w="285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3" name="Group 72">
            <a:extLst>
              <a:ext uri="{FF2B5EF4-FFF2-40B4-BE49-F238E27FC236}">
                <a16:creationId xmlns:a16="http://schemas.microsoft.com/office/drawing/2014/main" id="{C81ED8DB-02F1-4719-B9B3-B62EB88BFD9E}"/>
              </a:ext>
              <a:ext uri="{C183D7F6-B498-43B3-948B-1728B52AA6E4}">
                <adec:decorative xmlns:adec="http://schemas.microsoft.com/office/drawing/2017/decorative" val="1"/>
              </a:ext>
            </a:extLst>
          </p:cNvPr>
          <p:cNvGrpSpPr/>
          <p:nvPr/>
        </p:nvGrpSpPr>
        <p:grpSpPr>
          <a:xfrm>
            <a:off x="2446454" y="2573949"/>
            <a:ext cx="4268291" cy="746358"/>
            <a:chOff x="3151436" y="2666641"/>
            <a:chExt cx="4081895" cy="746358"/>
          </a:xfrm>
        </p:grpSpPr>
        <p:pic>
          <p:nvPicPr>
            <p:cNvPr id="107" name="Picture 106">
              <a:extLst>
                <a:ext uri="{FF2B5EF4-FFF2-40B4-BE49-F238E27FC236}">
                  <a16:creationId xmlns:a16="http://schemas.microsoft.com/office/drawing/2014/main" id="{ACA6A02B-8DA8-41EE-A83D-DD030608A90C}"/>
                </a:ext>
                <a:ext uri="{C183D7F6-B498-43B3-948B-1728B52AA6E4}">
                  <adec:decorative xmlns:adec="http://schemas.microsoft.com/office/drawing/2017/decorative" val="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531359" y="2761878"/>
              <a:ext cx="414892" cy="274646"/>
            </a:xfrm>
            <a:prstGeom prst="rect">
              <a:avLst/>
            </a:prstGeom>
          </p:spPr>
        </p:pic>
        <p:pic>
          <p:nvPicPr>
            <p:cNvPr id="102" name="Graphic 101">
              <a:extLst>
                <a:ext uri="{FF2B5EF4-FFF2-40B4-BE49-F238E27FC236}">
                  <a16:creationId xmlns:a16="http://schemas.microsoft.com/office/drawing/2014/main" id="{D20FFB45-2309-4C11-8A40-BBE707545E2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51436" y="2726318"/>
              <a:ext cx="345766" cy="345766"/>
            </a:xfrm>
            <a:prstGeom prst="rect">
              <a:avLst/>
            </a:prstGeom>
          </p:spPr>
        </p:pic>
        <p:grpSp>
          <p:nvGrpSpPr>
            <p:cNvPr id="8" name="Group 7">
              <a:extLst>
                <a:ext uri="{FF2B5EF4-FFF2-40B4-BE49-F238E27FC236}">
                  <a16:creationId xmlns:a16="http://schemas.microsoft.com/office/drawing/2014/main" id="{6108F087-5150-451D-A743-B5D2164F85B0}"/>
                </a:ext>
                <a:ext uri="{C183D7F6-B498-43B3-948B-1728B52AA6E4}">
                  <adec:decorative xmlns:adec="http://schemas.microsoft.com/office/drawing/2017/decorative" val="1"/>
                </a:ext>
              </a:extLst>
            </p:cNvPr>
            <p:cNvGrpSpPr/>
            <p:nvPr/>
          </p:nvGrpSpPr>
          <p:grpSpPr>
            <a:xfrm>
              <a:off x="3413908" y="3183164"/>
              <a:ext cx="252661" cy="61243"/>
              <a:chOff x="5040433" y="2308923"/>
              <a:chExt cx="372710" cy="90340"/>
            </a:xfrm>
          </p:grpSpPr>
          <p:sp>
            <p:nvSpPr>
              <p:cNvPr id="4" name="Oval 3">
                <a:extLst>
                  <a:ext uri="{FF2B5EF4-FFF2-40B4-BE49-F238E27FC236}">
                    <a16:creationId xmlns:a16="http://schemas.microsoft.com/office/drawing/2014/main" id="{733CDD93-42EE-4850-A831-EDD4C7525A1A}"/>
                  </a:ext>
                </a:extLst>
              </p:cNvPr>
              <p:cNvSpPr/>
              <p:nvPr/>
            </p:nvSpPr>
            <p:spPr bwMode="auto">
              <a:xfrm flipV="1">
                <a:off x="5040433" y="2308944"/>
                <a:ext cx="90317" cy="9031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9576164F-EF89-4B06-B30B-29C0EE590FB0}"/>
                  </a:ext>
                </a:extLst>
              </p:cNvPr>
              <p:cNvSpPr/>
              <p:nvPr/>
            </p:nvSpPr>
            <p:spPr bwMode="auto">
              <a:xfrm flipV="1">
                <a:off x="5181632" y="2308948"/>
                <a:ext cx="90317" cy="90315"/>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BEE3A728-423D-4911-94CA-EA685B656FEF}"/>
                  </a:ext>
                </a:extLst>
              </p:cNvPr>
              <p:cNvSpPr/>
              <p:nvPr/>
            </p:nvSpPr>
            <p:spPr bwMode="auto">
              <a:xfrm flipV="1">
                <a:off x="5322826" y="2308923"/>
                <a:ext cx="90317" cy="9031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 name="Speech Bubble: Rectangle 47">
              <a:extLst>
                <a:ext uri="{FF2B5EF4-FFF2-40B4-BE49-F238E27FC236}">
                  <a16:creationId xmlns:a16="http://schemas.microsoft.com/office/drawing/2014/main" id="{EEFCE06A-4DA6-4B2A-A9D8-9C2893836F1F}"/>
                </a:ext>
                <a:ext uri="{C183D7F6-B498-43B3-948B-1728B52AA6E4}">
                  <adec:decorative xmlns:adec="http://schemas.microsoft.com/office/drawing/2017/decorative" val="1"/>
                </a:ext>
              </a:extLst>
            </p:cNvPr>
            <p:cNvSpPr/>
            <p:nvPr/>
          </p:nvSpPr>
          <p:spPr>
            <a:xfrm>
              <a:off x="4033263" y="2666641"/>
              <a:ext cx="3200068" cy="746358"/>
            </a:xfrm>
            <a:prstGeom prst="wedgeRectCallout">
              <a:avLst>
                <a:gd name="adj1" fmla="val -20575"/>
                <a:gd name="adj2" fmla="val 40863"/>
              </a:avLst>
            </a:prstGeom>
            <a:solidFill>
              <a:schemeClr val="bg1"/>
            </a:solidFill>
            <a:ln w="12700">
              <a:solidFill>
                <a:srgbClr val="243A5E"/>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114300" indent="-114300" fontAlgn="base">
                <a:spcBef>
                  <a:spcPct val="0"/>
                </a:spcBef>
                <a:spcAft>
                  <a:spcPts val="200"/>
                </a:spcAft>
                <a:buFont typeface="Arial" panose="020B0604020202020204" pitchFamily="34" charset="0"/>
                <a:buChar char="•"/>
                <a:defRPr/>
              </a:pPr>
              <a:r>
                <a:rPr lang="en-US" sz="750" b="1">
                  <a:gradFill>
                    <a:gsLst>
                      <a:gs pos="97000">
                        <a:srgbClr val="000000"/>
                      </a:gs>
                      <a:gs pos="0">
                        <a:srgbClr val="000000"/>
                      </a:gs>
                    </a:gsLst>
                    <a:lin ang="0" scaled="1"/>
                  </a:gradFill>
                  <a:cs typeface="Segoe UI Semibold" panose="020B0702040204020203" pitchFamily="34" charset="0"/>
                </a:rPr>
                <a:t>Secure - </a:t>
              </a:r>
              <a:r>
                <a:rPr lang="en-US" sz="750">
                  <a:gradFill>
                    <a:gsLst>
                      <a:gs pos="97000">
                        <a:srgbClr val="000000"/>
                      </a:gs>
                      <a:gs pos="0">
                        <a:srgbClr val="000000"/>
                      </a:gs>
                    </a:gsLst>
                    <a:lin ang="0" scaled="1"/>
                  </a:gradFill>
                  <a:cs typeface="Segoe UI Semibold" panose="020B0702040204020203" pitchFamily="34" charset="0"/>
                </a:rPr>
                <a:t>Explicit validation of users and devices during access</a:t>
              </a:r>
            </a:p>
            <a:p>
              <a:pPr marL="114300" marR="0" lvl="0" indent="-114300" algn="l" defTabSz="914400" rtl="0" eaLnBrk="1" fontAlgn="base" latinLnBrk="0" hangingPunct="1">
                <a:lnSpc>
                  <a:spcPct val="100000"/>
                </a:lnSpc>
                <a:spcBef>
                  <a:spcPct val="0"/>
                </a:spcBef>
                <a:spcAft>
                  <a:spcPts val="200"/>
                </a:spcAft>
                <a:buClrTx/>
                <a:buSzTx/>
                <a:buFont typeface="Arial" panose="020B0604020202020204" pitchFamily="34" charset="0"/>
                <a:buChar char="•"/>
                <a:tabLst/>
                <a:defRPr/>
              </a:pPr>
              <a:r>
                <a:rPr lang="en-US" sz="750" b="1">
                  <a:gradFill>
                    <a:gsLst>
                      <a:gs pos="97000">
                        <a:srgbClr val="000000"/>
                      </a:gs>
                      <a:gs pos="0">
                        <a:srgbClr val="000000"/>
                      </a:gs>
                    </a:gsLst>
                    <a:lin ang="0" scaled="1"/>
                  </a:gradFill>
                  <a:cs typeface="Segoe UI Semibold" panose="020B0702040204020203" pitchFamily="34" charset="0"/>
                </a:rPr>
                <a:t>Consistent – </a:t>
              </a:r>
              <a:r>
                <a:rPr lang="en-US" sz="750">
                  <a:gradFill>
                    <a:gsLst>
                      <a:gs pos="97000">
                        <a:srgbClr val="000000"/>
                      </a:gs>
                      <a:gs pos="0">
                        <a:srgbClr val="000000"/>
                      </a:gs>
                    </a:gsLst>
                    <a:lin ang="0" scaled="1"/>
                  </a:gradFill>
                  <a:cs typeface="Segoe UI Semibold" panose="020B0702040204020203" pitchFamily="34" charset="0"/>
                </a:rPr>
                <a:t>Single strategy and fewest possible policy engines</a:t>
              </a:r>
            </a:p>
            <a:p>
              <a:pPr marL="114300" marR="0" lvl="0" indent="-114300" algn="l" defTabSz="914400" rtl="0" eaLnBrk="1" fontAlgn="base" latinLnBrk="0" hangingPunct="1">
                <a:lnSpc>
                  <a:spcPct val="100000"/>
                </a:lnSpc>
                <a:spcBef>
                  <a:spcPct val="0"/>
                </a:spcBef>
                <a:spcAft>
                  <a:spcPts val="200"/>
                </a:spcAft>
                <a:buClrTx/>
                <a:buSzTx/>
                <a:buFont typeface="Arial" panose="020B0604020202020204" pitchFamily="34" charset="0"/>
                <a:buChar char="•"/>
                <a:tabLst/>
                <a:defRPr/>
              </a:pPr>
              <a:r>
                <a:rPr lang="en-US" sz="750" b="1">
                  <a:gradFill>
                    <a:gsLst>
                      <a:gs pos="97000">
                        <a:srgbClr val="000000"/>
                      </a:gs>
                      <a:gs pos="0">
                        <a:srgbClr val="000000"/>
                      </a:gs>
                    </a:gsLst>
                    <a:lin ang="0" scaled="1"/>
                  </a:gradFill>
                  <a:cs typeface="Segoe UI Semibold" panose="020B0702040204020203" pitchFamily="34" charset="0"/>
                </a:rPr>
                <a:t>Comprehensive – </a:t>
              </a:r>
              <a:r>
                <a:rPr lang="en-US" sz="750">
                  <a:gradFill>
                    <a:gsLst>
                      <a:gs pos="97000">
                        <a:srgbClr val="000000"/>
                      </a:gs>
                      <a:gs pos="0">
                        <a:srgbClr val="000000"/>
                      </a:gs>
                    </a:gsLst>
                    <a:lin ang="0" scaled="1"/>
                  </a:gradFill>
                  <a:cs typeface="Segoe UI Semibold" panose="020B0702040204020203" pitchFamily="34" charset="0"/>
                </a:rPr>
                <a:t> Enforcement with identity, network, apps, data, etc.</a:t>
              </a:r>
            </a:p>
            <a:p>
              <a:pPr marL="114300" marR="0" lvl="0" indent="-114300" algn="l" defTabSz="9144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750" b="1" i="0" u="none" strike="noStrike" kern="1200" cap="none" spc="0" normalizeH="0" baseline="0" noProof="0">
                  <a:ln>
                    <a:noFill/>
                  </a:ln>
                  <a:gradFill>
                    <a:gsLst>
                      <a:gs pos="97000">
                        <a:srgbClr val="000000"/>
                      </a:gs>
                      <a:gs pos="0">
                        <a:srgbClr val="000000"/>
                      </a:gs>
                    </a:gsLst>
                    <a:lin ang="0" scaled="1"/>
                  </a:gradFill>
                  <a:effectLst/>
                  <a:uLnTx/>
                  <a:uFillTx/>
                  <a:ea typeface="+mn-ea"/>
                  <a:cs typeface="Segoe UI Semibold" panose="020B0702040204020203" pitchFamily="34" charset="0"/>
                </a:rPr>
                <a:t>Identity Centric – </a:t>
              </a:r>
              <a:r>
                <a:rPr lang="en-US" sz="750">
                  <a:gradFill>
                    <a:gsLst>
                      <a:gs pos="97000">
                        <a:srgbClr val="000000"/>
                      </a:gs>
                      <a:gs pos="0">
                        <a:srgbClr val="000000"/>
                      </a:gs>
                    </a:gsLst>
                    <a:lin ang="0" scaled="1"/>
                  </a:gradFill>
                  <a:cs typeface="Segoe UI Semibold" panose="020B0702040204020203" pitchFamily="34" charset="0"/>
                </a:rPr>
                <a:t>Prefer identity controls when available because of rich context into access requests and granular coverage across scenarios</a:t>
              </a:r>
            </a:p>
          </p:txBody>
        </p:sp>
      </p:grpSp>
      <p:grpSp>
        <p:nvGrpSpPr>
          <p:cNvPr id="82" name="Group 81">
            <a:extLst>
              <a:ext uri="{FF2B5EF4-FFF2-40B4-BE49-F238E27FC236}">
                <a16:creationId xmlns:a16="http://schemas.microsoft.com/office/drawing/2014/main" id="{A503F7A3-3652-461F-BA08-B682C3739A57}"/>
              </a:ext>
              <a:ext uri="{C183D7F6-B498-43B3-948B-1728B52AA6E4}">
                <adec:decorative xmlns:adec="http://schemas.microsoft.com/office/drawing/2017/decorative" val="1"/>
              </a:ext>
            </a:extLst>
          </p:cNvPr>
          <p:cNvGrpSpPr/>
          <p:nvPr/>
        </p:nvGrpSpPr>
        <p:grpSpPr>
          <a:xfrm>
            <a:off x="2423936" y="1427824"/>
            <a:ext cx="5104563" cy="968951"/>
            <a:chOff x="2423936" y="1427824"/>
            <a:chExt cx="5104563" cy="968951"/>
          </a:xfrm>
        </p:grpSpPr>
        <p:cxnSp>
          <p:nvCxnSpPr>
            <p:cNvPr id="188" name="Straight Connector 187">
              <a:extLst>
                <a:ext uri="{FF2B5EF4-FFF2-40B4-BE49-F238E27FC236}">
                  <a16:creationId xmlns:a16="http://schemas.microsoft.com/office/drawing/2014/main" id="{10FDAA7C-38F8-4125-B7F1-B1BE5197AAD0}"/>
                </a:ext>
                <a:ext uri="{C183D7F6-B498-43B3-948B-1728B52AA6E4}">
                  <adec:decorative xmlns:adec="http://schemas.microsoft.com/office/drawing/2017/decorative" val="1"/>
                </a:ext>
              </a:extLst>
            </p:cNvPr>
            <p:cNvCxnSpPr>
              <a:cxnSpLocks/>
            </p:cNvCxnSpPr>
            <p:nvPr/>
          </p:nvCxnSpPr>
          <p:spPr>
            <a:xfrm>
              <a:off x="3741140" y="1903468"/>
              <a:ext cx="711035" cy="0"/>
            </a:xfrm>
            <a:prstGeom prst="line">
              <a:avLst/>
            </a:prstGeom>
            <a:ln w="28575">
              <a:solidFill>
                <a:srgbClr val="243A5E"/>
              </a:solidFill>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F2C9E3FC-EA97-4C2A-904F-D01B1E381D62}"/>
                </a:ext>
                <a:ext uri="{C183D7F6-B498-43B3-948B-1728B52AA6E4}">
                  <adec:decorative xmlns:adec="http://schemas.microsoft.com/office/drawing/2017/decorative" val="1"/>
                </a:ext>
              </a:extLst>
            </p:cNvPr>
            <p:cNvSpPr txBox="1"/>
            <p:nvPr/>
          </p:nvSpPr>
          <p:spPr>
            <a:xfrm>
              <a:off x="5163751" y="2181331"/>
              <a:ext cx="978153" cy="215444"/>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800" i="0" u="none" strike="noStrike" cap="none" spc="0" normalizeH="0" baseline="0">
                  <a:ln>
                    <a:noFill/>
                  </a:ln>
                  <a:gradFill>
                    <a:gsLst>
                      <a:gs pos="97000">
                        <a:schemeClr val="tx1"/>
                      </a:gs>
                      <a:gs pos="0">
                        <a:schemeClr val="tx1"/>
                      </a:gs>
                    </a:gsLst>
                    <a:lin ang="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t>Intermediary(ies)</a:t>
              </a:r>
            </a:p>
          </p:txBody>
        </p:sp>
        <p:grpSp>
          <p:nvGrpSpPr>
            <p:cNvPr id="31" name="Group 30">
              <a:extLst>
                <a:ext uri="{FF2B5EF4-FFF2-40B4-BE49-F238E27FC236}">
                  <a16:creationId xmlns:a16="http://schemas.microsoft.com/office/drawing/2014/main" id="{81D91B23-065D-4A27-A728-4A76F3440D7D}"/>
                </a:ext>
                <a:ext uri="{C183D7F6-B498-43B3-948B-1728B52AA6E4}">
                  <adec:decorative xmlns:adec="http://schemas.microsoft.com/office/drawing/2017/decorative" val="1"/>
                </a:ext>
              </a:extLst>
            </p:cNvPr>
            <p:cNvGrpSpPr/>
            <p:nvPr/>
          </p:nvGrpSpPr>
          <p:grpSpPr>
            <a:xfrm>
              <a:off x="4129599" y="1788219"/>
              <a:ext cx="1061509" cy="599599"/>
              <a:chOff x="3438006" y="1306418"/>
              <a:chExt cx="1140073" cy="643979"/>
            </a:xfrm>
          </p:grpSpPr>
          <p:sp>
            <p:nvSpPr>
              <p:cNvPr id="190" name="TextBox 189">
                <a:extLst>
                  <a:ext uri="{FF2B5EF4-FFF2-40B4-BE49-F238E27FC236}">
                    <a16:creationId xmlns:a16="http://schemas.microsoft.com/office/drawing/2014/main" id="{FF3ACFF4-BC72-41A7-BB40-5542045942C1}"/>
                  </a:ext>
                </a:extLst>
              </p:cNvPr>
              <p:cNvSpPr txBox="1"/>
              <p:nvPr/>
            </p:nvSpPr>
            <p:spPr>
              <a:xfrm>
                <a:off x="3438006" y="1586785"/>
                <a:ext cx="1140073" cy="363612"/>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800" i="0" u="none" strike="noStrike" cap="none" spc="0" normalizeH="0" baseline="0">
                    <a:ln>
                      <a:noFill/>
                    </a:ln>
                    <a:gradFill>
                      <a:gsLst>
                        <a:gs pos="97000">
                          <a:schemeClr val="tx1"/>
                        </a:gs>
                        <a:gs pos="0">
                          <a:schemeClr val="tx1"/>
                        </a:gs>
                      </a:gsLst>
                      <a:lin ang="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t>Privileged Devices </a:t>
                </a:r>
                <a:b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br>
                <a: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t>&amp; Workstations</a:t>
                </a:r>
              </a:p>
            </p:txBody>
          </p:sp>
          <p:pic>
            <p:nvPicPr>
              <p:cNvPr id="193" name="Graphic 192">
                <a:extLst>
                  <a:ext uri="{FF2B5EF4-FFF2-40B4-BE49-F238E27FC236}">
                    <a16:creationId xmlns:a16="http://schemas.microsoft.com/office/drawing/2014/main" id="{085653A5-ABAB-4888-9B7F-13D10478E29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29444" y="1306418"/>
                <a:ext cx="381139" cy="293183"/>
              </a:xfrm>
              <a:prstGeom prst="rect">
                <a:avLst/>
              </a:prstGeom>
            </p:spPr>
          </p:pic>
        </p:grpSp>
        <p:grpSp>
          <p:nvGrpSpPr>
            <p:cNvPr id="30" name="Group 29">
              <a:extLst>
                <a:ext uri="{FF2B5EF4-FFF2-40B4-BE49-F238E27FC236}">
                  <a16:creationId xmlns:a16="http://schemas.microsoft.com/office/drawing/2014/main" id="{B861F110-6B72-4EFC-860C-D95B6A290196}"/>
                </a:ext>
                <a:ext uri="{C183D7F6-B498-43B3-948B-1728B52AA6E4}">
                  <adec:decorative xmlns:adec="http://schemas.microsoft.com/office/drawing/2017/decorative" val="1"/>
                </a:ext>
              </a:extLst>
            </p:cNvPr>
            <p:cNvGrpSpPr/>
            <p:nvPr/>
          </p:nvGrpSpPr>
          <p:grpSpPr>
            <a:xfrm>
              <a:off x="2837351" y="1811766"/>
              <a:ext cx="1314784" cy="575522"/>
              <a:chOff x="2768704" y="2146816"/>
              <a:chExt cx="1412094" cy="618117"/>
            </a:xfrm>
          </p:grpSpPr>
          <p:sp>
            <p:nvSpPr>
              <p:cNvPr id="189" name="TextBox 188">
                <a:extLst>
                  <a:ext uri="{FF2B5EF4-FFF2-40B4-BE49-F238E27FC236}">
                    <a16:creationId xmlns:a16="http://schemas.microsoft.com/office/drawing/2014/main" id="{69C6422E-BD87-4B7C-A619-ABE0A0020418}"/>
                  </a:ext>
                </a:extLst>
              </p:cNvPr>
              <p:cNvSpPr txBox="1"/>
              <p:nvPr/>
            </p:nvSpPr>
            <p:spPr>
              <a:xfrm>
                <a:off x="2768704" y="2401322"/>
                <a:ext cx="1412094" cy="36361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t>Privileged Accounts </a:t>
                </a:r>
                <a:b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br>
                <a: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t>(and PIM/PAM Systems)</a:t>
                </a:r>
              </a:p>
            </p:txBody>
          </p:sp>
          <p:grpSp>
            <p:nvGrpSpPr>
              <p:cNvPr id="194" name="Group 193">
                <a:extLst>
                  <a:ext uri="{FF2B5EF4-FFF2-40B4-BE49-F238E27FC236}">
                    <a16:creationId xmlns:a16="http://schemas.microsoft.com/office/drawing/2014/main" id="{99C3B77D-EA3F-431D-9912-EBCC12F84086}"/>
                  </a:ext>
                </a:extLst>
              </p:cNvPr>
              <p:cNvGrpSpPr/>
              <p:nvPr/>
            </p:nvGrpSpPr>
            <p:grpSpPr>
              <a:xfrm>
                <a:off x="3279410" y="2146816"/>
                <a:ext cx="390681" cy="241462"/>
                <a:chOff x="4524585" y="2423461"/>
                <a:chExt cx="601881" cy="371994"/>
              </a:xfrm>
            </p:grpSpPr>
            <p:sp>
              <p:nvSpPr>
                <p:cNvPr id="224" name="Rectangle 223">
                  <a:extLst>
                    <a:ext uri="{FF2B5EF4-FFF2-40B4-BE49-F238E27FC236}">
                      <a16:creationId xmlns:a16="http://schemas.microsoft.com/office/drawing/2014/main" id="{EF58B2CE-092E-40C6-99B1-9F70F8E8831B}"/>
                    </a:ext>
                  </a:extLst>
                </p:cNvPr>
                <p:cNvSpPr/>
                <p:nvPr/>
              </p:nvSpPr>
              <p:spPr bwMode="auto">
                <a:xfrm>
                  <a:off x="4524585" y="2423461"/>
                  <a:ext cx="601881" cy="371994"/>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5" name="Group 89">
                  <a:extLst>
                    <a:ext uri="{FF2B5EF4-FFF2-40B4-BE49-F238E27FC236}">
                      <a16:creationId xmlns:a16="http://schemas.microsoft.com/office/drawing/2014/main" id="{B7D789EC-2F13-460C-9DB8-FC2195B84EF0}"/>
                    </a:ext>
                  </a:extLst>
                </p:cNvPr>
                <p:cNvGrpSpPr>
                  <a:grpSpLocks noChangeAspect="1"/>
                </p:cNvGrpSpPr>
                <p:nvPr/>
              </p:nvGrpSpPr>
              <p:grpSpPr bwMode="auto">
                <a:xfrm>
                  <a:off x="4584855" y="2488106"/>
                  <a:ext cx="194899" cy="242704"/>
                  <a:chOff x="1596" y="1479"/>
                  <a:chExt cx="159" cy="198"/>
                </a:xfrm>
                <a:solidFill>
                  <a:schemeClr val="bg1"/>
                </a:solidFill>
              </p:grpSpPr>
              <p:sp>
                <p:nvSpPr>
                  <p:cNvPr id="229" name="Freeform 90">
                    <a:extLst>
                      <a:ext uri="{FF2B5EF4-FFF2-40B4-BE49-F238E27FC236}">
                        <a16:creationId xmlns:a16="http://schemas.microsoft.com/office/drawing/2014/main" id="{EF52ECB8-0D0F-4F23-8E97-80B15FD208F1}"/>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sp>
                <p:nvSpPr>
                  <p:cNvPr id="230" name="Freeform 91">
                    <a:extLst>
                      <a:ext uri="{FF2B5EF4-FFF2-40B4-BE49-F238E27FC236}">
                        <a16:creationId xmlns:a16="http://schemas.microsoft.com/office/drawing/2014/main" id="{F4D72ADB-EBF9-49B7-A18A-631681D483E0}"/>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26" name="Group 271">
                  <a:extLst>
                    <a:ext uri="{FF2B5EF4-FFF2-40B4-BE49-F238E27FC236}">
                      <a16:creationId xmlns:a16="http://schemas.microsoft.com/office/drawing/2014/main" id="{AC3C0DE3-2A44-4E43-A884-4E946FA70B1B}"/>
                    </a:ext>
                  </a:extLst>
                </p:cNvPr>
                <p:cNvGrpSpPr>
                  <a:grpSpLocks noChangeAspect="1"/>
                </p:cNvGrpSpPr>
                <p:nvPr/>
              </p:nvGrpSpPr>
              <p:grpSpPr bwMode="auto">
                <a:xfrm>
                  <a:off x="4831448" y="2572669"/>
                  <a:ext cx="219261" cy="73578"/>
                  <a:chOff x="778" y="3414"/>
                  <a:chExt cx="149" cy="50"/>
                </a:xfrm>
                <a:solidFill>
                  <a:schemeClr val="bg1"/>
                </a:solidFill>
              </p:grpSpPr>
              <p:sp>
                <p:nvSpPr>
                  <p:cNvPr id="227" name="Freeform 273">
                    <a:extLst>
                      <a:ext uri="{FF2B5EF4-FFF2-40B4-BE49-F238E27FC236}">
                        <a16:creationId xmlns:a16="http://schemas.microsoft.com/office/drawing/2014/main" id="{ED2511D2-3522-4CF6-8A45-E92C8EB63FB4}"/>
                      </a:ext>
                    </a:extLst>
                  </p:cNvPr>
                  <p:cNvSpPr>
                    <a:spLocks/>
                  </p:cNvSpPr>
                  <p:nvPr/>
                </p:nvSpPr>
                <p:spPr bwMode="auto">
                  <a:xfrm>
                    <a:off x="778" y="3414"/>
                    <a:ext cx="149" cy="1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sp>
                <p:nvSpPr>
                  <p:cNvPr id="228" name="Freeform 275">
                    <a:extLst>
                      <a:ext uri="{FF2B5EF4-FFF2-40B4-BE49-F238E27FC236}">
                        <a16:creationId xmlns:a16="http://schemas.microsoft.com/office/drawing/2014/main" id="{BD81D569-7A9A-4E2D-B87B-94332F157F58}"/>
                      </a:ext>
                    </a:extLst>
                  </p:cNvPr>
                  <p:cNvSpPr>
                    <a:spLocks/>
                  </p:cNvSpPr>
                  <p:nvPr/>
                </p:nvSpPr>
                <p:spPr bwMode="auto">
                  <a:xfrm>
                    <a:off x="778" y="3447"/>
                    <a:ext cx="100" cy="17"/>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195" name="Group 194">
              <a:extLst>
                <a:ext uri="{FF2B5EF4-FFF2-40B4-BE49-F238E27FC236}">
                  <a16:creationId xmlns:a16="http://schemas.microsoft.com/office/drawing/2014/main" id="{A5F9D916-FA09-419D-81DD-115A508A7DF8}"/>
                </a:ext>
                <a:ext uri="{C183D7F6-B498-43B3-948B-1728B52AA6E4}">
                  <adec:decorative xmlns:adec="http://schemas.microsoft.com/office/drawing/2017/decorative" val="1"/>
                </a:ext>
              </a:extLst>
            </p:cNvPr>
            <p:cNvGrpSpPr/>
            <p:nvPr/>
          </p:nvGrpSpPr>
          <p:grpSpPr>
            <a:xfrm>
              <a:off x="5501569" y="1958517"/>
              <a:ext cx="302516" cy="239550"/>
              <a:chOff x="6750025" y="2327160"/>
              <a:chExt cx="450383" cy="356642"/>
            </a:xfrm>
          </p:grpSpPr>
          <p:sp>
            <p:nvSpPr>
              <p:cNvPr id="215" name="Freeform: Shape 214">
                <a:extLst>
                  <a:ext uri="{FF2B5EF4-FFF2-40B4-BE49-F238E27FC236}">
                    <a16:creationId xmlns:a16="http://schemas.microsoft.com/office/drawing/2014/main" id="{75FD8D39-525D-4321-B1E2-50197AF4159E}"/>
                  </a:ext>
                </a:extLst>
              </p:cNvPr>
              <p:cNvSpPr/>
              <p:nvPr/>
            </p:nvSpPr>
            <p:spPr>
              <a:xfrm>
                <a:off x="6750025" y="2336634"/>
                <a:ext cx="450383" cy="347168"/>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243A5E"/>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A38B097D-79DE-4B9B-BF04-F7FF19407878}"/>
                  </a:ext>
                </a:extLst>
              </p:cNvPr>
              <p:cNvSpPr/>
              <p:nvPr/>
            </p:nvSpPr>
            <p:spPr>
              <a:xfrm>
                <a:off x="6750025" y="2327160"/>
                <a:ext cx="450383" cy="46914"/>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243A5E"/>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F2F06636-B1EF-4C6B-A44C-CE8EF877AFB8}"/>
                  </a:ext>
                </a:extLst>
              </p:cNvPr>
              <p:cNvSpPr/>
              <p:nvPr/>
            </p:nvSpPr>
            <p:spPr>
              <a:xfrm>
                <a:off x="6808733"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BDF15E83-7D57-4DD2-A2B6-4577D4A37CA2}"/>
                  </a:ext>
                </a:extLst>
              </p:cNvPr>
              <p:cNvSpPr/>
              <p:nvPr/>
            </p:nvSpPr>
            <p:spPr>
              <a:xfrm>
                <a:off x="6773176"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A6666569-704D-4DD5-B862-CDE4DED1BAB3}"/>
                  </a:ext>
                </a:extLst>
              </p:cNvPr>
              <p:cNvSpPr/>
              <p:nvPr/>
            </p:nvSpPr>
            <p:spPr>
              <a:xfrm>
                <a:off x="6845078"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95096086-01B2-4D42-BEC5-1855708F0016}"/>
                  </a:ext>
                </a:extLst>
              </p:cNvPr>
              <p:cNvSpPr/>
              <p:nvPr/>
            </p:nvSpPr>
            <p:spPr>
              <a:xfrm>
                <a:off x="6798025" y="2421355"/>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782C6619-CC01-48E0-92EA-FA922BEC34B8}"/>
                  </a:ext>
                </a:extLst>
              </p:cNvPr>
              <p:cNvSpPr/>
              <p:nvPr/>
            </p:nvSpPr>
            <p:spPr>
              <a:xfrm>
                <a:off x="6798025" y="2539943"/>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97" name="Straight Connector 196">
              <a:extLst>
                <a:ext uri="{FF2B5EF4-FFF2-40B4-BE49-F238E27FC236}">
                  <a16:creationId xmlns:a16="http://schemas.microsoft.com/office/drawing/2014/main" id="{3EF34981-1E2A-406F-AA6C-8373533D5B41}"/>
                </a:ext>
                <a:ext uri="{C183D7F6-B498-43B3-948B-1728B52AA6E4}">
                  <adec:decorative xmlns:adec="http://schemas.microsoft.com/office/drawing/2017/decorative" val="1"/>
                </a:ext>
              </a:extLst>
            </p:cNvPr>
            <p:cNvCxnSpPr>
              <a:cxnSpLocks/>
            </p:cNvCxnSpPr>
            <p:nvPr/>
          </p:nvCxnSpPr>
          <p:spPr>
            <a:xfrm>
              <a:off x="4899488" y="1903468"/>
              <a:ext cx="2629011" cy="0"/>
            </a:xfrm>
            <a:prstGeom prst="line">
              <a:avLst/>
            </a:prstGeom>
            <a:ln w="28575">
              <a:solidFill>
                <a:srgbClr val="243A5E"/>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FC97C96-1CC4-4702-874E-F748C3298606}"/>
                </a:ext>
                <a:ext uri="{C183D7F6-B498-43B3-948B-1728B52AA6E4}">
                  <adec:decorative xmlns:adec="http://schemas.microsoft.com/office/drawing/2017/decorative" val="1"/>
                </a:ext>
              </a:extLst>
            </p:cNvPr>
            <p:cNvCxnSpPr>
              <a:cxnSpLocks/>
            </p:cNvCxnSpPr>
            <p:nvPr/>
          </p:nvCxnSpPr>
          <p:spPr>
            <a:xfrm>
              <a:off x="2423936" y="1909157"/>
              <a:ext cx="834560" cy="0"/>
            </a:xfrm>
            <a:prstGeom prst="line">
              <a:avLst/>
            </a:prstGeom>
            <a:ln w="28575">
              <a:solidFill>
                <a:srgbClr val="243A5E"/>
              </a:solidFill>
            </a:ln>
          </p:spPr>
          <p:style>
            <a:lnRef idx="1">
              <a:schemeClr val="accent1"/>
            </a:lnRef>
            <a:fillRef idx="0">
              <a:schemeClr val="accent1"/>
            </a:fillRef>
            <a:effectRef idx="0">
              <a:schemeClr val="accent1"/>
            </a:effectRef>
            <a:fontRef idx="minor">
              <a:schemeClr val="tx1"/>
            </a:fontRef>
          </p:style>
        </p:cxnSp>
        <p:cxnSp>
          <p:nvCxnSpPr>
            <p:cNvPr id="199" name="Straight Connector 64">
              <a:extLst>
                <a:ext uri="{FF2B5EF4-FFF2-40B4-BE49-F238E27FC236}">
                  <a16:creationId xmlns:a16="http://schemas.microsoft.com/office/drawing/2014/main" id="{3CEF6E2C-331E-4528-ADD0-9838B13A71A8}"/>
                </a:ext>
                <a:ext uri="{C183D7F6-B498-43B3-948B-1728B52AA6E4}">
                  <adec:decorative xmlns:adec="http://schemas.microsoft.com/office/drawing/2017/decorative" val="1"/>
                </a:ext>
              </a:extLst>
            </p:cNvPr>
            <p:cNvCxnSpPr>
              <a:cxnSpLocks/>
            </p:cNvCxnSpPr>
            <p:nvPr/>
          </p:nvCxnSpPr>
          <p:spPr>
            <a:xfrm flipV="1">
              <a:off x="5864382" y="1903468"/>
              <a:ext cx="358410" cy="179205"/>
            </a:xfrm>
            <a:prstGeom prst="bentConnector3">
              <a:avLst>
                <a:gd name="adj1" fmla="val 50000"/>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76">
              <a:extLst>
                <a:ext uri="{FF2B5EF4-FFF2-40B4-BE49-F238E27FC236}">
                  <a16:creationId xmlns:a16="http://schemas.microsoft.com/office/drawing/2014/main" id="{095942A4-46F6-41F5-9C78-510576A08A52}"/>
                </a:ext>
                <a:ext uri="{C183D7F6-B498-43B3-948B-1728B52AA6E4}">
                  <adec:decorative xmlns:adec="http://schemas.microsoft.com/office/drawing/2017/decorative" val="1"/>
                </a:ext>
              </a:extLst>
            </p:cNvPr>
            <p:cNvCxnSpPr>
              <a:cxnSpLocks/>
            </p:cNvCxnSpPr>
            <p:nvPr/>
          </p:nvCxnSpPr>
          <p:spPr>
            <a:xfrm>
              <a:off x="5114439" y="1903468"/>
              <a:ext cx="358410" cy="179205"/>
            </a:xfrm>
            <a:prstGeom prst="bentConnector3">
              <a:avLst>
                <a:gd name="adj1" fmla="val 44463"/>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39" name="Speech Bubble: Rectangle 38">
              <a:extLst>
                <a:ext uri="{FF2B5EF4-FFF2-40B4-BE49-F238E27FC236}">
                  <a16:creationId xmlns:a16="http://schemas.microsoft.com/office/drawing/2014/main" id="{8D481E51-1248-4509-8CFF-C1D1F979240A}"/>
                </a:ext>
                <a:ext uri="{C183D7F6-B498-43B3-948B-1728B52AA6E4}">
                  <adec:decorative xmlns:adec="http://schemas.microsoft.com/office/drawing/2017/decorative" val="1"/>
                </a:ext>
              </a:extLst>
            </p:cNvPr>
            <p:cNvSpPr/>
            <p:nvPr/>
          </p:nvSpPr>
          <p:spPr>
            <a:xfrm>
              <a:off x="5192916" y="1427824"/>
              <a:ext cx="1477934" cy="369332"/>
            </a:xfrm>
            <a:prstGeom prst="wedgeRectCallout">
              <a:avLst>
                <a:gd name="adj1" fmla="val -20575"/>
                <a:gd name="adj2" fmla="val 72874"/>
              </a:avLst>
            </a:prstGeom>
            <a:solidFill>
              <a:schemeClr val="bg1"/>
            </a:solidFill>
            <a:ln>
              <a:noFill/>
              <a:headEnd type="none" w="med" len="med"/>
              <a:tailEnd type="none" w="med" len="med"/>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342900" algn="l"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gradFill>
                    <a:gsLst>
                      <a:gs pos="97000">
                        <a:srgbClr val="000000"/>
                      </a:gs>
                      <a:gs pos="0">
                        <a:srgbClr val="000000"/>
                      </a:gs>
                    </a:gsLst>
                    <a:lin ang="0" scaled="1"/>
                  </a:gradFill>
                  <a:effectLst/>
                  <a:uLnTx/>
                  <a:uFillTx/>
                  <a:latin typeface="Segoe UI Semibold" panose="020B0702040204020203" pitchFamily="34" charset="0"/>
                  <a:ea typeface="+mn-ea"/>
                  <a:cs typeface="Segoe UI Semibold" panose="020B0702040204020203" pitchFamily="34" charset="0"/>
                </a:rPr>
                <a:t>Admin Remote Access, Jumpservers, Session Management, Proxies, etc.</a:t>
              </a:r>
            </a:p>
          </p:txBody>
        </p:sp>
      </p:grpSp>
      <p:grpSp>
        <p:nvGrpSpPr>
          <p:cNvPr id="346" name="Group 345">
            <a:extLst>
              <a:ext uri="{FF2B5EF4-FFF2-40B4-BE49-F238E27FC236}">
                <a16:creationId xmlns:a16="http://schemas.microsoft.com/office/drawing/2014/main" id="{3034DE47-9FB4-4B3F-9975-DFAC04F8709A}"/>
              </a:ext>
              <a:ext uri="{C183D7F6-B498-43B3-948B-1728B52AA6E4}">
                <adec:decorative xmlns:adec="http://schemas.microsoft.com/office/drawing/2017/decorative" val="1"/>
              </a:ext>
            </a:extLst>
          </p:cNvPr>
          <p:cNvGrpSpPr/>
          <p:nvPr/>
        </p:nvGrpSpPr>
        <p:grpSpPr>
          <a:xfrm>
            <a:off x="5335708" y="4535790"/>
            <a:ext cx="398552" cy="315598"/>
            <a:chOff x="6660049" y="1655872"/>
            <a:chExt cx="1104052" cy="874260"/>
          </a:xfrm>
        </p:grpSpPr>
        <p:sp>
          <p:nvSpPr>
            <p:cNvPr id="347" name="Freeform: Shape 346">
              <a:extLst>
                <a:ext uri="{FF2B5EF4-FFF2-40B4-BE49-F238E27FC236}">
                  <a16:creationId xmlns:a16="http://schemas.microsoft.com/office/drawing/2014/main" id="{4C220891-4885-4DF2-A35E-7837F53F6615}"/>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accent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Freeform: Shape 347">
              <a:extLst>
                <a:ext uri="{FF2B5EF4-FFF2-40B4-BE49-F238E27FC236}">
                  <a16:creationId xmlns:a16="http://schemas.microsoft.com/office/drawing/2014/main" id="{8F6A4845-067F-45AD-833C-46571F55667B}"/>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accent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49" name="Freeform: Shape 348">
              <a:extLst>
                <a:ext uri="{FF2B5EF4-FFF2-40B4-BE49-F238E27FC236}">
                  <a16:creationId xmlns:a16="http://schemas.microsoft.com/office/drawing/2014/main" id="{19B343C3-941A-4C4E-B010-215E35F6AB24}"/>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50" name="Freeform: Shape 349">
              <a:extLst>
                <a:ext uri="{FF2B5EF4-FFF2-40B4-BE49-F238E27FC236}">
                  <a16:creationId xmlns:a16="http://schemas.microsoft.com/office/drawing/2014/main" id="{CFE8C15B-7A82-47E2-BC5B-C3EF2C6FD2E9}"/>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51" name="Freeform: Shape 350">
              <a:extLst>
                <a:ext uri="{FF2B5EF4-FFF2-40B4-BE49-F238E27FC236}">
                  <a16:creationId xmlns:a16="http://schemas.microsoft.com/office/drawing/2014/main" id="{E6D07A5B-C1E4-47FE-A4EA-1787C6F72421}"/>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52" name="Freeform: Shape 351">
              <a:extLst>
                <a:ext uri="{FF2B5EF4-FFF2-40B4-BE49-F238E27FC236}">
                  <a16:creationId xmlns:a16="http://schemas.microsoft.com/office/drawing/2014/main" id="{FF4CEF96-C9FD-4338-87BD-16F7A4EDC0D7}"/>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B5495CE0-2087-4C43-8A97-CF5BBA4580B9}"/>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D8027313-9D3A-48BA-B8C8-365EB3317B8B}"/>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0" name="Rectangle 162">
            <a:extLst>
              <a:ext uri="{FF2B5EF4-FFF2-40B4-BE49-F238E27FC236}">
                <a16:creationId xmlns:a16="http://schemas.microsoft.com/office/drawing/2014/main" id="{5F5B52FF-134E-4174-8678-EF5C4136368F}"/>
              </a:ext>
              <a:ext uri="{C183D7F6-B498-43B3-948B-1728B52AA6E4}">
                <adec:decorative xmlns:adec="http://schemas.microsoft.com/office/drawing/2017/decorative" val="1"/>
              </a:ext>
            </a:extLst>
          </p:cNvPr>
          <p:cNvSpPr/>
          <p:nvPr/>
        </p:nvSpPr>
        <p:spPr>
          <a:xfrm flipV="1">
            <a:off x="5431873" y="4643849"/>
            <a:ext cx="208192" cy="618907"/>
          </a:xfrm>
          <a:custGeom>
            <a:avLst/>
            <a:gdLst>
              <a:gd name="connsiteX0" fmla="*/ 0 w 141953"/>
              <a:gd name="connsiteY0" fmla="*/ 0 h 480167"/>
              <a:gd name="connsiteX1" fmla="*/ 141953 w 141953"/>
              <a:gd name="connsiteY1" fmla="*/ 0 h 480167"/>
              <a:gd name="connsiteX2" fmla="*/ 141953 w 141953"/>
              <a:gd name="connsiteY2" fmla="*/ 480167 h 480167"/>
              <a:gd name="connsiteX3" fmla="*/ 0 w 141953"/>
              <a:gd name="connsiteY3" fmla="*/ 480167 h 480167"/>
              <a:gd name="connsiteX4" fmla="*/ 0 w 141953"/>
              <a:gd name="connsiteY4" fmla="*/ 0 h 480167"/>
              <a:gd name="connsiteX0" fmla="*/ 141953 w 233393"/>
              <a:gd name="connsiteY0" fmla="*/ 0 h 480167"/>
              <a:gd name="connsiteX1" fmla="*/ 141953 w 233393"/>
              <a:gd name="connsiteY1" fmla="*/ 480167 h 480167"/>
              <a:gd name="connsiteX2" fmla="*/ 0 w 233393"/>
              <a:gd name="connsiteY2" fmla="*/ 480167 h 480167"/>
              <a:gd name="connsiteX3" fmla="*/ 0 w 233393"/>
              <a:gd name="connsiteY3" fmla="*/ 0 h 480167"/>
              <a:gd name="connsiteX4" fmla="*/ 233393 w 233393"/>
              <a:gd name="connsiteY4" fmla="*/ 91440 h 480167"/>
              <a:gd name="connsiteX0" fmla="*/ 141953 w 141953"/>
              <a:gd name="connsiteY0" fmla="*/ 0 h 480167"/>
              <a:gd name="connsiteX1" fmla="*/ 141953 w 141953"/>
              <a:gd name="connsiteY1" fmla="*/ 480167 h 480167"/>
              <a:gd name="connsiteX2" fmla="*/ 0 w 141953"/>
              <a:gd name="connsiteY2" fmla="*/ 480167 h 480167"/>
              <a:gd name="connsiteX3" fmla="*/ 0 w 141953"/>
              <a:gd name="connsiteY3" fmla="*/ 0 h 480167"/>
            </a:gdLst>
            <a:ahLst/>
            <a:cxnLst>
              <a:cxn ang="0">
                <a:pos x="connsiteX0" y="connsiteY0"/>
              </a:cxn>
              <a:cxn ang="0">
                <a:pos x="connsiteX1" y="connsiteY1"/>
              </a:cxn>
              <a:cxn ang="0">
                <a:pos x="connsiteX2" y="connsiteY2"/>
              </a:cxn>
              <a:cxn ang="0">
                <a:pos x="connsiteX3" y="connsiteY3"/>
              </a:cxn>
            </a:cxnLst>
            <a:rect l="l" t="t" r="r" b="b"/>
            <a:pathLst>
              <a:path w="141953" h="480167">
                <a:moveTo>
                  <a:pt x="141953" y="0"/>
                </a:moveTo>
                <a:lnTo>
                  <a:pt x="141953" y="480167"/>
                </a:lnTo>
                <a:lnTo>
                  <a:pt x="0" y="480167"/>
                </a:lnTo>
                <a:lnTo>
                  <a:pt x="0" y="0"/>
                </a:lnTo>
              </a:path>
            </a:pathLst>
          </a:custGeom>
          <a:gradFill>
            <a:gsLst>
              <a:gs pos="32000">
                <a:srgbClr val="D9EFFF"/>
              </a:gs>
              <a:gs pos="4000">
                <a:srgbClr val="C3E5FF">
                  <a:alpha val="0"/>
                </a:srgbClr>
              </a:gs>
            </a:gsLst>
            <a:lin ang="162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0005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endParaRPr>
          </a:p>
        </p:txBody>
      </p:sp>
      <p:cxnSp>
        <p:nvCxnSpPr>
          <p:cNvPr id="122" name="Straight Arrow Connector 121">
            <a:extLst>
              <a:ext uri="{FF2B5EF4-FFF2-40B4-BE49-F238E27FC236}">
                <a16:creationId xmlns:a16="http://schemas.microsoft.com/office/drawing/2014/main" id="{D5A28853-7755-4D80-B6AD-5E3B0DD1C62C}"/>
              </a:ext>
              <a:ext uri="{C183D7F6-B498-43B3-948B-1728B52AA6E4}">
                <adec:decorative xmlns:adec="http://schemas.microsoft.com/office/drawing/2017/decorative" val="1"/>
              </a:ext>
            </a:extLst>
          </p:cNvPr>
          <p:cNvCxnSpPr>
            <a:cxnSpLocks/>
          </p:cNvCxnSpPr>
          <p:nvPr/>
        </p:nvCxnSpPr>
        <p:spPr>
          <a:xfrm flipV="1">
            <a:off x="5536671" y="4851388"/>
            <a:ext cx="0" cy="703601"/>
          </a:xfrm>
          <a:prstGeom prst="straightConnector1">
            <a:avLst/>
          </a:prstGeom>
          <a:ln w="38100">
            <a:solidFill>
              <a:schemeClr val="accent1"/>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E11A757A-B226-4E00-8250-2FE5CB3FF59A}"/>
              </a:ext>
              <a:ext uri="{C183D7F6-B498-43B3-948B-1728B52AA6E4}">
                <adec:decorative xmlns:adec="http://schemas.microsoft.com/office/drawing/2017/decorative" val="1"/>
              </a:ext>
            </a:extLst>
          </p:cNvPr>
          <p:cNvGrpSpPr/>
          <p:nvPr/>
        </p:nvGrpSpPr>
        <p:grpSpPr>
          <a:xfrm>
            <a:off x="3309579" y="4645581"/>
            <a:ext cx="995372" cy="234813"/>
            <a:chOff x="3309579" y="4645581"/>
            <a:chExt cx="995372" cy="234813"/>
          </a:xfrm>
        </p:grpSpPr>
        <p:sp>
          <p:nvSpPr>
            <p:cNvPr id="17" name="Rectangle: Rounded Corners 16">
              <a:extLst>
                <a:ext uri="{FF2B5EF4-FFF2-40B4-BE49-F238E27FC236}">
                  <a16:creationId xmlns:a16="http://schemas.microsoft.com/office/drawing/2014/main" id="{02D5ECAF-3910-4750-9362-76516FF9117D}"/>
                </a:ext>
              </a:extLst>
            </p:cNvPr>
            <p:cNvSpPr/>
            <p:nvPr/>
          </p:nvSpPr>
          <p:spPr>
            <a:xfrm>
              <a:off x="3309579" y="4645581"/>
              <a:ext cx="995372" cy="234813"/>
            </a:xfrm>
            <a:prstGeom prst="roundRect">
              <a:avLst>
                <a:gd name="adj" fmla="val 4615"/>
              </a:avLst>
            </a:prstGeom>
            <a:solidFill>
              <a:srgbClr val="9BF00B"/>
            </a:solidFill>
            <a:ln>
              <a:solidFill>
                <a:srgbClr val="107C1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Data</a:t>
              </a:r>
            </a:p>
          </p:txBody>
        </p:sp>
        <p:grpSp>
          <p:nvGrpSpPr>
            <p:cNvPr id="356" name="Group 63">
              <a:extLst>
                <a:ext uri="{FF2B5EF4-FFF2-40B4-BE49-F238E27FC236}">
                  <a16:creationId xmlns:a16="http://schemas.microsoft.com/office/drawing/2014/main" id="{D5ED2CFE-17E6-43EB-A11C-9EF2BA6E1415}"/>
                </a:ext>
              </a:extLst>
            </p:cNvPr>
            <p:cNvGrpSpPr>
              <a:grpSpLocks noChangeAspect="1"/>
            </p:cNvGrpSpPr>
            <p:nvPr/>
          </p:nvGrpSpPr>
          <p:grpSpPr bwMode="auto">
            <a:xfrm>
              <a:off x="3535518" y="4697001"/>
              <a:ext cx="99134" cy="131972"/>
              <a:chOff x="1639" y="1496"/>
              <a:chExt cx="160" cy="213"/>
            </a:xfrm>
            <a:solidFill>
              <a:schemeClr val="tx1"/>
            </a:solidFill>
          </p:grpSpPr>
          <p:sp>
            <p:nvSpPr>
              <p:cNvPr id="359" name="Freeform 65">
                <a:extLst>
                  <a:ext uri="{FF2B5EF4-FFF2-40B4-BE49-F238E27FC236}">
                    <a16:creationId xmlns:a16="http://schemas.microsoft.com/office/drawing/2014/main" id="{01F9E2ED-3CB6-49B5-888F-61DC2E5C6741}"/>
                  </a:ext>
                </a:extLst>
              </p:cNvPr>
              <p:cNvSpPr>
                <a:spLocks/>
              </p:cNvSpPr>
              <p:nvPr/>
            </p:nvSpPr>
            <p:spPr bwMode="auto">
              <a:xfrm>
                <a:off x="1639" y="1496"/>
                <a:ext cx="160"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60" name="Freeform 66">
                <a:extLst>
                  <a:ext uri="{FF2B5EF4-FFF2-40B4-BE49-F238E27FC236}">
                    <a16:creationId xmlns:a16="http://schemas.microsoft.com/office/drawing/2014/main" id="{9C02F0CB-017E-481A-A9C6-0CAF975FE00F}"/>
                  </a:ext>
                </a:extLst>
              </p:cNvPr>
              <p:cNvSpPr>
                <a:spLocks/>
              </p:cNvSpPr>
              <p:nvPr/>
            </p:nvSpPr>
            <p:spPr bwMode="auto">
              <a:xfrm>
                <a:off x="1732" y="1500"/>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61" name="Group 158">
              <a:extLst>
                <a:ext uri="{FF2B5EF4-FFF2-40B4-BE49-F238E27FC236}">
                  <a16:creationId xmlns:a16="http://schemas.microsoft.com/office/drawing/2014/main" id="{0136E86B-3912-47D2-8D09-01D6F9E1BD03}"/>
                </a:ext>
              </a:extLst>
            </p:cNvPr>
            <p:cNvGrpSpPr>
              <a:grpSpLocks noChangeAspect="1"/>
            </p:cNvGrpSpPr>
            <p:nvPr/>
          </p:nvGrpSpPr>
          <p:grpSpPr bwMode="auto">
            <a:xfrm>
              <a:off x="3977940" y="4701930"/>
              <a:ext cx="117081" cy="129017"/>
              <a:chOff x="5906" y="2744"/>
              <a:chExt cx="206" cy="227"/>
            </a:xfrm>
            <a:solidFill>
              <a:schemeClr val="tx1"/>
            </a:solidFill>
          </p:grpSpPr>
          <p:sp>
            <p:nvSpPr>
              <p:cNvPr id="363" name="Freeform 159">
                <a:extLst>
                  <a:ext uri="{FF2B5EF4-FFF2-40B4-BE49-F238E27FC236}">
                    <a16:creationId xmlns:a16="http://schemas.microsoft.com/office/drawing/2014/main" id="{DED7845F-18A0-44DB-9A91-F3CC64FA3561}"/>
                  </a:ext>
                </a:extLst>
              </p:cNvPr>
              <p:cNvSpPr>
                <a:spLocks/>
              </p:cNvSpPr>
              <p:nvPr/>
            </p:nvSpPr>
            <p:spPr bwMode="auto">
              <a:xfrm>
                <a:off x="5906" y="291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64" name="Freeform 160">
                <a:extLst>
                  <a:ext uri="{FF2B5EF4-FFF2-40B4-BE49-F238E27FC236}">
                    <a16:creationId xmlns:a16="http://schemas.microsoft.com/office/drawing/2014/main" id="{A80F3D7B-66A2-48F7-9C36-735290D4EF23}"/>
                  </a:ext>
                </a:extLst>
              </p:cNvPr>
              <p:cNvSpPr>
                <a:spLocks/>
              </p:cNvSpPr>
              <p:nvPr/>
            </p:nvSpPr>
            <p:spPr bwMode="auto">
              <a:xfrm>
                <a:off x="5906" y="280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65" name="Freeform 161">
                <a:extLst>
                  <a:ext uri="{FF2B5EF4-FFF2-40B4-BE49-F238E27FC236}">
                    <a16:creationId xmlns:a16="http://schemas.microsoft.com/office/drawing/2014/main" id="{F76E5D10-5CDB-42B1-94AB-178EA0AE959F}"/>
                  </a:ext>
                </a:extLst>
              </p:cNvPr>
              <p:cNvSpPr>
                <a:spLocks/>
              </p:cNvSpPr>
              <p:nvPr/>
            </p:nvSpPr>
            <p:spPr bwMode="auto">
              <a:xfrm>
                <a:off x="5906" y="274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66" name="Freeform 162">
                <a:extLst>
                  <a:ext uri="{FF2B5EF4-FFF2-40B4-BE49-F238E27FC236}">
                    <a16:creationId xmlns:a16="http://schemas.microsoft.com/office/drawing/2014/main" id="{61A556DF-57D9-4AED-AE39-3281CEF746F6}"/>
                  </a:ext>
                </a:extLst>
              </p:cNvPr>
              <p:cNvSpPr>
                <a:spLocks/>
              </p:cNvSpPr>
              <p:nvPr/>
            </p:nvSpPr>
            <p:spPr bwMode="auto">
              <a:xfrm>
                <a:off x="5906" y="285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3AD7F1CF-7B3A-49F7-B45F-4D824D4A6531}"/>
              </a:ext>
            </a:extLst>
          </p:cNvPr>
          <p:cNvGrpSpPr/>
          <p:nvPr/>
        </p:nvGrpSpPr>
        <p:grpSpPr>
          <a:xfrm>
            <a:off x="3570508" y="4285786"/>
            <a:ext cx="2499575" cy="359800"/>
            <a:chOff x="3570508" y="4285786"/>
            <a:chExt cx="2499575" cy="359800"/>
          </a:xfrm>
        </p:grpSpPr>
        <p:grpSp>
          <p:nvGrpSpPr>
            <p:cNvPr id="54" name="Group 53">
              <a:extLst>
                <a:ext uri="{FF2B5EF4-FFF2-40B4-BE49-F238E27FC236}">
                  <a16:creationId xmlns:a16="http://schemas.microsoft.com/office/drawing/2014/main" id="{1833FB4B-E415-431D-8DC9-813D1C8A67C8}"/>
                </a:ext>
                <a:ext uri="{C183D7F6-B498-43B3-948B-1728B52AA6E4}">
                  <adec:decorative xmlns:adec="http://schemas.microsoft.com/office/drawing/2017/decorative" val="1"/>
                </a:ext>
              </a:extLst>
            </p:cNvPr>
            <p:cNvGrpSpPr/>
            <p:nvPr/>
          </p:nvGrpSpPr>
          <p:grpSpPr>
            <a:xfrm>
              <a:off x="3570508" y="4287073"/>
              <a:ext cx="2499575" cy="358513"/>
              <a:chOff x="3514236" y="4330506"/>
              <a:chExt cx="2499575" cy="310520"/>
            </a:xfrm>
          </p:grpSpPr>
          <p:cxnSp>
            <p:nvCxnSpPr>
              <p:cNvPr id="182" name="Straight Arrow Connector 181">
                <a:extLst>
                  <a:ext uri="{FF2B5EF4-FFF2-40B4-BE49-F238E27FC236}">
                    <a16:creationId xmlns:a16="http://schemas.microsoft.com/office/drawing/2014/main" id="{628AB940-CA37-46C4-A956-B58CCF9F2B13}"/>
                  </a:ext>
                </a:extLst>
              </p:cNvPr>
              <p:cNvCxnSpPr>
                <a:cxnSpLocks/>
              </p:cNvCxnSpPr>
              <p:nvPr/>
            </p:nvCxnSpPr>
            <p:spPr>
              <a:xfrm rot="10800000" flipV="1">
                <a:off x="4845822" y="4330508"/>
                <a:ext cx="1167982" cy="177130"/>
              </a:xfrm>
              <a:prstGeom prst="bentConnector2">
                <a:avLst/>
              </a:prstGeom>
              <a:ln w="28575">
                <a:solidFill>
                  <a:srgbClr val="243A5E"/>
                </a:solidFill>
                <a:prstDash val="solid"/>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83" name="Straight Arrow Connector 181">
                <a:extLst>
                  <a:ext uri="{FF2B5EF4-FFF2-40B4-BE49-F238E27FC236}">
                    <a16:creationId xmlns:a16="http://schemas.microsoft.com/office/drawing/2014/main" id="{37F28191-ED87-4898-A812-FF43DE54C197}"/>
                  </a:ext>
                </a:extLst>
              </p:cNvPr>
              <p:cNvCxnSpPr>
                <a:cxnSpLocks/>
                <a:endCxn id="17" idx="0"/>
              </p:cNvCxnSpPr>
              <p:nvPr/>
            </p:nvCxnSpPr>
            <p:spPr>
              <a:xfrm rot="10800000" flipV="1">
                <a:off x="3750994" y="4330506"/>
                <a:ext cx="2262817" cy="310520"/>
              </a:xfrm>
              <a:prstGeom prst="bentConnector2">
                <a:avLst/>
              </a:prstGeom>
              <a:ln w="28575">
                <a:solidFill>
                  <a:srgbClr val="243A5E"/>
                </a:solidFill>
                <a:prstDash val="solid"/>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84" name="Straight Arrow Connector 181">
                <a:extLst>
                  <a:ext uri="{FF2B5EF4-FFF2-40B4-BE49-F238E27FC236}">
                    <a16:creationId xmlns:a16="http://schemas.microsoft.com/office/drawing/2014/main" id="{58C8C770-E87F-4C2C-B928-0E04402AF630}"/>
                  </a:ext>
                </a:extLst>
              </p:cNvPr>
              <p:cNvCxnSpPr>
                <a:cxnSpLocks/>
              </p:cNvCxnSpPr>
              <p:nvPr/>
            </p:nvCxnSpPr>
            <p:spPr>
              <a:xfrm rot="10800000" flipV="1">
                <a:off x="3514236" y="4330508"/>
                <a:ext cx="2499568" cy="130590"/>
              </a:xfrm>
              <a:prstGeom prst="bentConnector2">
                <a:avLst/>
              </a:prstGeom>
              <a:ln w="28575">
                <a:solidFill>
                  <a:srgbClr val="243A5E"/>
                </a:solidFill>
                <a:prstDash val="solid"/>
                <a:headEnd type="none" w="med" len="med"/>
                <a:tailEnd type="arrow" w="sm" len="sm"/>
              </a:ln>
            </p:spPr>
            <p:style>
              <a:lnRef idx="1">
                <a:schemeClr val="accent1"/>
              </a:lnRef>
              <a:fillRef idx="0">
                <a:schemeClr val="accent1"/>
              </a:fillRef>
              <a:effectRef idx="0">
                <a:schemeClr val="accent1"/>
              </a:effectRef>
              <a:fontRef idx="minor">
                <a:schemeClr val="tx1"/>
              </a:fontRef>
            </p:style>
          </p:cxnSp>
        </p:grpSp>
        <p:cxnSp>
          <p:nvCxnSpPr>
            <p:cNvPr id="208" name="Straight Arrow Connector 181">
              <a:extLst>
                <a:ext uri="{FF2B5EF4-FFF2-40B4-BE49-F238E27FC236}">
                  <a16:creationId xmlns:a16="http://schemas.microsoft.com/office/drawing/2014/main" id="{85D1F63C-2904-4A78-8222-79DC68BD9FCC}"/>
                </a:ext>
              </a:extLst>
            </p:cNvPr>
            <p:cNvCxnSpPr>
              <a:cxnSpLocks/>
            </p:cNvCxnSpPr>
            <p:nvPr/>
          </p:nvCxnSpPr>
          <p:spPr>
            <a:xfrm>
              <a:off x="6009835" y="4285786"/>
              <a:ext cx="0" cy="276608"/>
            </a:xfrm>
            <a:prstGeom prst="straightConnector1">
              <a:avLst/>
            </a:prstGeom>
            <a:ln w="28575">
              <a:solidFill>
                <a:srgbClr val="243A5E"/>
              </a:solidFill>
              <a:prstDash val="solid"/>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0A59D413-3DE6-4BEF-A36D-9E2132B7C5E5}"/>
              </a:ext>
              <a:ext uri="{C183D7F6-B498-43B3-948B-1728B52AA6E4}">
                <adec:decorative xmlns:adec="http://schemas.microsoft.com/office/drawing/2017/decorative" val="1"/>
              </a:ext>
            </a:extLst>
          </p:cNvPr>
          <p:cNvGrpSpPr/>
          <p:nvPr/>
        </p:nvGrpSpPr>
        <p:grpSpPr>
          <a:xfrm>
            <a:off x="325135" y="2617362"/>
            <a:ext cx="569410" cy="288754"/>
            <a:chOff x="8524605" y="3319860"/>
            <a:chExt cx="973220" cy="493530"/>
          </a:xfrm>
          <a:solidFill>
            <a:schemeClr val="tx1"/>
          </a:solidFill>
        </p:grpSpPr>
        <p:grpSp>
          <p:nvGrpSpPr>
            <p:cNvPr id="248" name="Group 247">
              <a:extLst>
                <a:ext uri="{FF2B5EF4-FFF2-40B4-BE49-F238E27FC236}">
                  <a16:creationId xmlns:a16="http://schemas.microsoft.com/office/drawing/2014/main" id="{7FCFF2D6-BF03-4087-B013-55E0D57348BD}"/>
                </a:ext>
              </a:extLst>
            </p:cNvPr>
            <p:cNvGrpSpPr/>
            <p:nvPr/>
          </p:nvGrpSpPr>
          <p:grpSpPr>
            <a:xfrm>
              <a:off x="8524605" y="3319860"/>
              <a:ext cx="735942" cy="493530"/>
              <a:chOff x="5610959" y="2697970"/>
              <a:chExt cx="490169" cy="328712"/>
            </a:xfrm>
            <a:grpFill/>
          </p:grpSpPr>
          <p:sp>
            <p:nvSpPr>
              <p:cNvPr id="250" name="Flowchart: Decision 249">
                <a:extLst>
                  <a:ext uri="{FF2B5EF4-FFF2-40B4-BE49-F238E27FC236}">
                    <a16:creationId xmlns:a16="http://schemas.microsoft.com/office/drawing/2014/main" id="{A52ECE73-C2F3-4362-83DF-6E18ABC2C60A}"/>
                  </a:ext>
                </a:extLst>
              </p:cNvPr>
              <p:cNvSpPr/>
              <p:nvPr/>
            </p:nvSpPr>
            <p:spPr bwMode="auto">
              <a:xfrm>
                <a:off x="5610959" y="2697970"/>
                <a:ext cx="490169" cy="328712"/>
              </a:xfrm>
              <a:prstGeom prst="flowChartDecision">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ectangle 250">
                <a:extLst>
                  <a:ext uri="{FF2B5EF4-FFF2-40B4-BE49-F238E27FC236}">
                    <a16:creationId xmlns:a16="http://schemas.microsoft.com/office/drawing/2014/main" id="{A04602B0-FDDD-4502-B6BF-1DBE4537F7E4}"/>
                  </a:ext>
                </a:extLst>
              </p:cNvPr>
              <p:cNvSpPr/>
              <p:nvPr/>
            </p:nvSpPr>
            <p:spPr bwMode="auto">
              <a:xfrm>
                <a:off x="5803236" y="2850565"/>
                <a:ext cx="162832" cy="256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2" name="Group 251">
                <a:extLst>
                  <a:ext uri="{FF2B5EF4-FFF2-40B4-BE49-F238E27FC236}">
                    <a16:creationId xmlns:a16="http://schemas.microsoft.com/office/drawing/2014/main" id="{FD4FA622-5F78-43E7-BDCC-30790541D411}"/>
                  </a:ext>
                </a:extLst>
              </p:cNvPr>
              <p:cNvGrpSpPr/>
              <p:nvPr/>
            </p:nvGrpSpPr>
            <p:grpSpPr>
              <a:xfrm>
                <a:off x="5803239" y="2806317"/>
                <a:ext cx="138128" cy="113392"/>
                <a:chOff x="5226988" y="2702783"/>
                <a:chExt cx="318420" cy="202204"/>
              </a:xfrm>
              <a:grpFill/>
            </p:grpSpPr>
            <p:sp>
              <p:nvSpPr>
                <p:cNvPr id="256" name="Rectangle 255">
                  <a:extLst>
                    <a:ext uri="{FF2B5EF4-FFF2-40B4-BE49-F238E27FC236}">
                      <a16:creationId xmlns:a16="http://schemas.microsoft.com/office/drawing/2014/main" id="{B335D4B1-7617-4B13-8337-61D61AC4E8D7}"/>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EEA8AF6E-D6A3-4546-95C8-A28FA713884B}"/>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3" name="Oval 252">
                <a:extLst>
                  <a:ext uri="{FF2B5EF4-FFF2-40B4-BE49-F238E27FC236}">
                    <a16:creationId xmlns:a16="http://schemas.microsoft.com/office/drawing/2014/main" id="{5249D450-D441-4BF4-A146-82022BAF0895}"/>
                  </a:ext>
                </a:extLst>
              </p:cNvPr>
              <p:cNvSpPr/>
              <p:nvPr/>
            </p:nvSpPr>
            <p:spPr bwMode="auto">
              <a:xfrm>
                <a:off x="5763189" y="2806604"/>
                <a:ext cx="27642" cy="256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Oval 253">
                <a:extLst>
                  <a:ext uri="{FF2B5EF4-FFF2-40B4-BE49-F238E27FC236}">
                    <a16:creationId xmlns:a16="http://schemas.microsoft.com/office/drawing/2014/main" id="{44F8787C-60EB-4C6D-91F4-32DA19BB6A7E}"/>
                  </a:ext>
                </a:extLst>
              </p:cNvPr>
              <p:cNvSpPr/>
              <p:nvPr/>
            </p:nvSpPr>
            <p:spPr bwMode="auto">
              <a:xfrm>
                <a:off x="5760429" y="2896564"/>
                <a:ext cx="27642" cy="256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Oval 254">
                <a:extLst>
                  <a:ext uri="{FF2B5EF4-FFF2-40B4-BE49-F238E27FC236}">
                    <a16:creationId xmlns:a16="http://schemas.microsoft.com/office/drawing/2014/main" id="{EFF2BA6E-A6E1-4DBF-B2AA-A4AE2A5FA1B9}"/>
                  </a:ext>
                </a:extLst>
              </p:cNvPr>
              <p:cNvSpPr/>
              <p:nvPr/>
            </p:nvSpPr>
            <p:spPr bwMode="auto">
              <a:xfrm>
                <a:off x="5760429" y="2849941"/>
                <a:ext cx="27642" cy="256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9" name="Straight Arrow Connector 248">
              <a:extLst>
                <a:ext uri="{FF2B5EF4-FFF2-40B4-BE49-F238E27FC236}">
                  <a16:creationId xmlns:a16="http://schemas.microsoft.com/office/drawing/2014/main" id="{9A33896C-38D3-461D-A24C-914AEDEADDFA}"/>
                </a:ext>
              </a:extLst>
            </p:cNvPr>
            <p:cNvCxnSpPr>
              <a:cxnSpLocks/>
            </p:cNvCxnSpPr>
            <p:nvPr/>
          </p:nvCxnSpPr>
          <p:spPr>
            <a:xfrm>
              <a:off x="9260547" y="3564699"/>
              <a:ext cx="237278" cy="0"/>
            </a:xfrm>
            <a:prstGeom prst="straightConnector1">
              <a:avLst/>
            </a:prstGeom>
            <a:grpFill/>
            <a:ln w="28575">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2744117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fade">
                                      <p:cBhvr>
                                        <p:cTn id="7" dur="500"/>
                                        <p:tgtEl>
                                          <p:spTgt spid="30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350"/>
                                        <p:tgtEl>
                                          <p:spTgt spid="70"/>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350"/>
                                        <p:tgtEl>
                                          <p:spTgt spid="15"/>
                                        </p:tgtEl>
                                      </p:cBhvr>
                                    </p:animEffect>
                                  </p:childTnLst>
                                </p:cTn>
                              </p:par>
                            </p:childTnLst>
                          </p:cTn>
                        </p:par>
                        <p:par>
                          <p:cTn id="20" fill="hold">
                            <p:stCondLst>
                              <p:cond delay="1700"/>
                            </p:stCondLst>
                            <p:childTnLst>
                              <p:par>
                                <p:cTn id="21" presetID="10" presetClass="entr" presetSubtype="0" fill="hold" nodeType="afterEffect">
                                  <p:stCondLst>
                                    <p:cond delay="0"/>
                                  </p:stCondLst>
                                  <p:childTnLst>
                                    <p:set>
                                      <p:cBhvr>
                                        <p:cTn id="22" dur="1" fill="hold">
                                          <p:stCondLst>
                                            <p:cond delay="0"/>
                                          </p:stCondLst>
                                        </p:cTn>
                                        <p:tgtEl>
                                          <p:spTgt spid="258"/>
                                        </p:tgtEl>
                                        <p:attrNameLst>
                                          <p:attrName>style.visibility</p:attrName>
                                        </p:attrNameLst>
                                      </p:cBhvr>
                                      <p:to>
                                        <p:strVal val="visible"/>
                                      </p:to>
                                    </p:set>
                                    <p:animEffect transition="in" filter="fade">
                                      <p:cBhvr>
                                        <p:cTn id="23" dur="350"/>
                                        <p:tgtEl>
                                          <p:spTgt spid="258"/>
                                        </p:tgtEl>
                                      </p:cBhvr>
                                    </p:animEffect>
                                  </p:childTnLst>
                                </p:cTn>
                              </p:par>
                            </p:childTnLst>
                          </p:cTn>
                        </p:par>
                        <p:par>
                          <p:cTn id="24" fill="hold">
                            <p:stCondLst>
                              <p:cond delay="2050"/>
                            </p:stCondLst>
                            <p:childTnLst>
                              <p:par>
                                <p:cTn id="25" presetID="10" presetClass="entr" presetSubtype="0" fill="hold"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35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3"/>
                                        </p:tgtEl>
                                        <p:attrNameLst>
                                          <p:attrName>style.visibility</p:attrName>
                                        </p:attrNameLst>
                                      </p:cBhvr>
                                      <p:to>
                                        <p:strVal val="visible"/>
                                      </p:to>
                                    </p:set>
                                    <p:animEffect transition="in" filter="fade">
                                      <p:cBhvr>
                                        <p:cTn id="32" dur="500"/>
                                        <p:tgtEl>
                                          <p:spTgt spid="303"/>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72"/>
                                        </p:tgtEl>
                                        <p:attrNameLst>
                                          <p:attrName>style.visibility</p:attrName>
                                        </p:attrNameLst>
                                      </p:cBhvr>
                                      <p:to>
                                        <p:strVal val="visible"/>
                                      </p:to>
                                    </p:set>
                                    <p:animEffect transition="in" filter="fade">
                                      <p:cBhvr>
                                        <p:cTn id="36" dur="500"/>
                                        <p:tgtEl>
                                          <p:spTgt spid="7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1"/>
                                        </p:tgtEl>
                                        <p:attrNameLst>
                                          <p:attrName>style.visibility</p:attrName>
                                        </p:attrNameLst>
                                      </p:cBhvr>
                                      <p:to>
                                        <p:strVal val="visible"/>
                                      </p:to>
                                    </p:set>
                                    <p:animEffect transition="in" filter="fade">
                                      <p:cBhvr>
                                        <p:cTn id="39" dur="500"/>
                                        <p:tgtEl>
                                          <p:spTgt spid="301"/>
                                        </p:tgtEl>
                                      </p:cBhvr>
                                    </p:animEffect>
                                  </p:childTnLst>
                                </p:cTn>
                              </p:par>
                              <p:par>
                                <p:cTn id="40" presetID="16" presetClass="entr" presetSubtype="42"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arn(outHorizontal)">
                                      <p:cBhvr>
                                        <p:cTn id="42" dur="500"/>
                                        <p:tgtEl>
                                          <p:spTgt spid="16"/>
                                        </p:tgtEl>
                                      </p:cBhvr>
                                    </p:animEffect>
                                  </p:childTnLst>
                                </p:cTn>
                              </p:par>
                              <p:par>
                                <p:cTn id="43" presetID="10" presetClass="entr" presetSubtype="0" fill="hold" nodeType="withEffect">
                                  <p:stCondLst>
                                    <p:cond delay="0"/>
                                  </p:stCondLst>
                                  <p:childTnLst>
                                    <p:set>
                                      <p:cBhvr>
                                        <p:cTn id="44" dur="1" fill="hold">
                                          <p:stCondLst>
                                            <p:cond delay="0"/>
                                          </p:stCondLst>
                                        </p:cTn>
                                        <p:tgtEl>
                                          <p:spTgt spid="247"/>
                                        </p:tgtEl>
                                        <p:attrNameLst>
                                          <p:attrName>style.visibility</p:attrName>
                                        </p:attrNameLst>
                                      </p:cBhvr>
                                      <p:to>
                                        <p:strVal val="visible"/>
                                      </p:to>
                                    </p:set>
                                    <p:animEffect transition="in" filter="fade">
                                      <p:cBhvr>
                                        <p:cTn id="45" dur="500"/>
                                        <p:tgtEl>
                                          <p:spTgt spid="247"/>
                                        </p:tgtEl>
                                      </p:cBhvr>
                                    </p:animEffect>
                                  </p:childTnLst>
                                </p:cTn>
                              </p:par>
                              <p:par>
                                <p:cTn id="46" presetID="22" presetClass="entr" presetSubtype="2" fill="hold"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right)">
                                      <p:cBhvr>
                                        <p:cTn id="48" dur="500"/>
                                        <p:tgtEl>
                                          <p:spTgt spid="47"/>
                                        </p:tgtEl>
                                      </p:cBhvr>
                                    </p:animEffect>
                                  </p:childTnLst>
                                </p:cTn>
                              </p:par>
                              <p:par>
                                <p:cTn id="49" presetID="10" presetClass="entr" presetSubtype="0" fill="hold"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05"/>
                                        </p:tgtEl>
                                        <p:attrNameLst>
                                          <p:attrName>style.visibility</p:attrName>
                                        </p:attrNameLst>
                                      </p:cBhvr>
                                      <p:to>
                                        <p:strVal val="visible"/>
                                      </p:to>
                                    </p:set>
                                    <p:animEffect transition="in" filter="fade">
                                      <p:cBhvr>
                                        <p:cTn id="56" dur="500"/>
                                        <p:tgtEl>
                                          <p:spTgt spid="305"/>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par>
                                <p:cTn id="61" presetID="22" presetClass="entr" presetSubtype="4" fill="hold" nodeType="withEffect">
                                  <p:stCondLst>
                                    <p:cond delay="0"/>
                                  </p:stCondLst>
                                  <p:childTnLst>
                                    <p:set>
                                      <p:cBhvr>
                                        <p:cTn id="62" dur="1" fill="hold">
                                          <p:stCondLst>
                                            <p:cond delay="0"/>
                                          </p:stCondLst>
                                        </p:cTn>
                                        <p:tgtEl>
                                          <p:spTgt spid="122"/>
                                        </p:tgtEl>
                                        <p:attrNameLst>
                                          <p:attrName>style.visibility</p:attrName>
                                        </p:attrNameLst>
                                      </p:cBhvr>
                                      <p:to>
                                        <p:strVal val="visible"/>
                                      </p:to>
                                    </p:set>
                                    <p:animEffect transition="in" filter="wipe(down)">
                                      <p:cBhvr>
                                        <p:cTn id="63" dur="500"/>
                                        <p:tgtEl>
                                          <p:spTgt spid="122"/>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20"/>
                                        </p:tgtEl>
                                        <p:attrNameLst>
                                          <p:attrName>style.visibility</p:attrName>
                                        </p:attrNameLst>
                                      </p:cBhvr>
                                      <p:to>
                                        <p:strVal val="visible"/>
                                      </p:to>
                                    </p:set>
                                    <p:animEffect transition="in" filter="wipe(down)">
                                      <p:cBhvr>
                                        <p:cTn id="66" dur="500"/>
                                        <p:tgtEl>
                                          <p:spTgt spid="120"/>
                                        </p:tgtEl>
                                      </p:cBhvr>
                                    </p:animEffect>
                                  </p:childTnLst>
                                </p:cTn>
                              </p:par>
                              <p:par>
                                <p:cTn id="67" presetID="10" presetClass="entr" presetSubtype="0" fill="hold" nodeType="withEffect">
                                  <p:stCondLst>
                                    <p:cond delay="250"/>
                                  </p:stCondLst>
                                  <p:childTnLst>
                                    <p:set>
                                      <p:cBhvr>
                                        <p:cTn id="68" dur="1" fill="hold">
                                          <p:stCondLst>
                                            <p:cond delay="0"/>
                                          </p:stCondLst>
                                        </p:cTn>
                                        <p:tgtEl>
                                          <p:spTgt spid="346"/>
                                        </p:tgtEl>
                                        <p:attrNameLst>
                                          <p:attrName>style.visibility</p:attrName>
                                        </p:attrNameLst>
                                      </p:cBhvr>
                                      <p:to>
                                        <p:strVal val="visible"/>
                                      </p:to>
                                    </p:set>
                                    <p:animEffect transition="in" filter="fade">
                                      <p:cBhvr>
                                        <p:cTn id="69" dur="500"/>
                                        <p:tgtEl>
                                          <p:spTgt spid="346"/>
                                        </p:tgtEl>
                                      </p:cBhvr>
                                    </p:animEffect>
                                  </p:childTnLst>
                                </p:cTn>
                              </p:par>
                            </p:childTnLst>
                          </p:cTn>
                        </p:par>
                        <p:par>
                          <p:cTn id="70" fill="hold">
                            <p:stCondLst>
                              <p:cond delay="1250"/>
                            </p:stCondLst>
                            <p:childTnLst>
                              <p:par>
                                <p:cTn id="71" presetID="22" presetClass="entr" presetSubtype="8" fill="hold" nodeType="after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wipe(left)">
                                      <p:cBhvr>
                                        <p:cTn id="73" dur="500"/>
                                        <p:tgtEl>
                                          <p:spTgt spid="8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273"/>
                                        </p:tgtEl>
                                        <p:attrNameLst>
                                          <p:attrName>style.visibility</p:attrName>
                                        </p:attrNameLst>
                                      </p:cBhvr>
                                      <p:to>
                                        <p:strVal val="visible"/>
                                      </p:to>
                                    </p:set>
                                    <p:animEffect transition="in" filter="wipe(left)">
                                      <p:cBhvr>
                                        <p:cTn id="78" dur="500"/>
                                        <p:tgtEl>
                                          <p:spTgt spid="273"/>
                                        </p:tgtEl>
                                      </p:cBhvr>
                                    </p:animEffect>
                                  </p:childTnLst>
                                </p:cTn>
                              </p:par>
                            </p:childTnLst>
                          </p:cTn>
                        </p:par>
                        <p:par>
                          <p:cTn id="79" fill="hold">
                            <p:stCondLst>
                              <p:cond delay="500"/>
                            </p:stCondLst>
                            <p:childTnLst>
                              <p:par>
                                <p:cTn id="80" presetID="22" presetClass="entr" presetSubtype="2" fill="hold" nodeType="after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wipe(right)">
                                      <p:cBhvr>
                                        <p:cTn id="82" dur="500"/>
                                        <p:tgtEl>
                                          <p:spTgt spid="25"/>
                                        </p:tgtEl>
                                      </p:cBhvr>
                                    </p:animEffect>
                                  </p:childTnLst>
                                </p:cTn>
                              </p:par>
                              <p:par>
                                <p:cTn id="83" presetID="22" presetClass="entr" presetSubtype="2" fill="hold" nodeType="withEffect">
                                  <p:stCondLst>
                                    <p:cond delay="0"/>
                                  </p:stCondLst>
                                  <p:childTnLst>
                                    <p:set>
                                      <p:cBhvr>
                                        <p:cTn id="84" dur="1" fill="hold">
                                          <p:stCondLst>
                                            <p:cond delay="0"/>
                                          </p:stCondLst>
                                        </p:cTn>
                                        <p:tgtEl>
                                          <p:spTgt spid="261"/>
                                        </p:tgtEl>
                                        <p:attrNameLst>
                                          <p:attrName>style.visibility</p:attrName>
                                        </p:attrNameLst>
                                      </p:cBhvr>
                                      <p:to>
                                        <p:strVal val="visible"/>
                                      </p:to>
                                    </p:set>
                                    <p:animEffect transition="in" filter="wipe(right)">
                                      <p:cBhvr>
                                        <p:cTn id="85" dur="500"/>
                                        <p:tgtEl>
                                          <p:spTgt spid="261"/>
                                        </p:tgtEl>
                                      </p:cBhvr>
                                    </p:animEffect>
                                  </p:childTnLst>
                                </p:cTn>
                              </p:par>
                              <p:par>
                                <p:cTn id="86" presetID="22" presetClass="entr" presetSubtype="4" fill="hold" nodeType="withEffect">
                                  <p:stCondLst>
                                    <p:cond delay="0"/>
                                  </p:stCondLst>
                                  <p:childTnLst>
                                    <p:set>
                                      <p:cBhvr>
                                        <p:cTn id="87" dur="1" fill="hold">
                                          <p:stCondLst>
                                            <p:cond delay="0"/>
                                          </p:stCondLst>
                                        </p:cTn>
                                        <p:tgtEl>
                                          <p:spTgt spid="212"/>
                                        </p:tgtEl>
                                        <p:attrNameLst>
                                          <p:attrName>style.visibility</p:attrName>
                                        </p:attrNameLst>
                                      </p:cBhvr>
                                      <p:to>
                                        <p:strVal val="visible"/>
                                      </p:to>
                                    </p:set>
                                    <p:animEffect transition="in" filter="wipe(down)">
                                      <p:cBhvr>
                                        <p:cTn id="88" dur="500"/>
                                        <p:tgtEl>
                                          <p:spTgt spid="212"/>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11"/>
                                        </p:tgtEl>
                                        <p:attrNameLst>
                                          <p:attrName>style.visibility</p:attrName>
                                        </p:attrNameLst>
                                      </p:cBhvr>
                                      <p:to>
                                        <p:strVal val="visible"/>
                                      </p:to>
                                    </p:set>
                                    <p:animEffect transition="in" filter="wipe(down)">
                                      <p:cBhvr>
                                        <p:cTn id="91" dur="500"/>
                                        <p:tgtEl>
                                          <p:spTgt spid="211"/>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9"/>
                                        </p:tgtEl>
                                        <p:attrNameLst>
                                          <p:attrName>style.visibility</p:attrName>
                                        </p:attrNameLst>
                                      </p:cBhvr>
                                      <p:to>
                                        <p:strVal val="visible"/>
                                      </p:to>
                                    </p:set>
                                    <p:animEffect transition="in" filter="fade">
                                      <p:cBhvr>
                                        <p:cTn id="96" dur="500"/>
                                        <p:tgtEl>
                                          <p:spTgt spid="9"/>
                                        </p:tgtEl>
                                      </p:cBhvr>
                                    </p:animEffect>
                                  </p:childTnLst>
                                </p:cTn>
                              </p:par>
                              <p:par>
                                <p:cTn id="97" presetID="22" presetClass="entr" presetSubtype="8" fill="hold" nodeType="withEffect">
                                  <p:stCondLst>
                                    <p:cond delay="250"/>
                                  </p:stCondLst>
                                  <p:childTnLst>
                                    <p:set>
                                      <p:cBhvr>
                                        <p:cTn id="98" dur="1" fill="hold">
                                          <p:stCondLst>
                                            <p:cond delay="0"/>
                                          </p:stCondLst>
                                        </p:cTn>
                                        <p:tgtEl>
                                          <p:spTgt spid="82"/>
                                        </p:tgtEl>
                                        <p:attrNameLst>
                                          <p:attrName>style.visibility</p:attrName>
                                        </p:attrNameLst>
                                      </p:cBhvr>
                                      <p:to>
                                        <p:strVal val="visible"/>
                                      </p:to>
                                    </p:set>
                                    <p:animEffect transition="in" filter="wipe(left)">
                                      <p:cBhvr>
                                        <p:cTn id="99" dur="500"/>
                                        <p:tgtEl>
                                          <p:spTgt spid="82"/>
                                        </p:tgtEl>
                                      </p:cBhvr>
                                    </p:animEffect>
                                  </p:childTnLst>
                                </p:cTn>
                              </p:par>
                            </p:childTnLst>
                          </p:cTn>
                        </p:par>
                        <p:par>
                          <p:cTn id="100" fill="hold">
                            <p:stCondLst>
                              <p:cond delay="750"/>
                            </p:stCondLst>
                            <p:childTnLst>
                              <p:par>
                                <p:cTn id="101" presetID="22" presetClass="entr" presetSubtype="1" fill="hold" nodeType="after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wipe(up)">
                                      <p:cBhvr>
                                        <p:cTn id="103" dur="500"/>
                                        <p:tgtEl>
                                          <p:spTgt spid="21"/>
                                        </p:tgtEl>
                                      </p:cBhvr>
                                    </p:animEffect>
                                  </p:childTnLst>
                                </p:cTn>
                              </p:par>
                            </p:childTnLst>
                          </p:cTn>
                        </p:par>
                        <p:par>
                          <p:cTn id="104" fill="hold">
                            <p:stCondLst>
                              <p:cond delay="1250"/>
                            </p:stCondLst>
                            <p:childTnLst>
                              <p:par>
                                <p:cTn id="105" presetID="22" presetClass="entr" presetSubtype="2" fill="hold" nodeType="after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wipe(right)">
                                      <p:cBhvr>
                                        <p:cTn id="107" dur="500"/>
                                        <p:tgtEl>
                                          <p:spTgt spid="18"/>
                                        </p:tgtEl>
                                      </p:cBhvr>
                                    </p:animEffect>
                                  </p:childTnLst>
                                </p:cTn>
                              </p:par>
                              <p:par>
                                <p:cTn id="108" presetID="22" presetClass="entr" presetSubtype="2" fill="hold" nodeType="withEffect">
                                  <p:stCondLst>
                                    <p:cond delay="0"/>
                                  </p:stCondLst>
                                  <p:childTnLst>
                                    <p:set>
                                      <p:cBhvr>
                                        <p:cTn id="109" dur="1" fill="hold">
                                          <p:stCondLst>
                                            <p:cond delay="0"/>
                                          </p:stCondLst>
                                        </p:cTn>
                                        <p:tgtEl>
                                          <p:spTgt spid="297"/>
                                        </p:tgtEl>
                                        <p:attrNameLst>
                                          <p:attrName>style.visibility</p:attrName>
                                        </p:attrNameLst>
                                      </p:cBhvr>
                                      <p:to>
                                        <p:strVal val="visible"/>
                                      </p:to>
                                    </p:set>
                                    <p:animEffect transition="in" filter="wipe(right)">
                                      <p:cBhvr>
                                        <p:cTn id="110" dur="500"/>
                                        <p:tgtEl>
                                          <p:spTgt spid="297"/>
                                        </p:tgtEl>
                                      </p:cBhvr>
                                    </p:animEffect>
                                  </p:childTnLst>
                                </p:cTn>
                              </p:par>
                              <p:par>
                                <p:cTn id="111" presetID="22" presetClass="entr" presetSubtype="2" fill="hold" nodeType="withEffect">
                                  <p:stCondLst>
                                    <p:cond delay="0"/>
                                  </p:stCondLst>
                                  <p:childTnLst>
                                    <p:set>
                                      <p:cBhvr>
                                        <p:cTn id="112" dur="1" fill="hold">
                                          <p:stCondLst>
                                            <p:cond delay="0"/>
                                          </p:stCondLst>
                                        </p:cTn>
                                        <p:tgtEl>
                                          <p:spTgt spid="126"/>
                                        </p:tgtEl>
                                        <p:attrNameLst>
                                          <p:attrName>style.visibility</p:attrName>
                                        </p:attrNameLst>
                                      </p:cBhvr>
                                      <p:to>
                                        <p:strVal val="visible"/>
                                      </p:to>
                                    </p:set>
                                    <p:animEffect transition="in" filter="wipe(right)">
                                      <p:cBhvr>
                                        <p:cTn id="113" dur="500"/>
                                        <p:tgtEl>
                                          <p:spTgt spid="126"/>
                                        </p:tgtEl>
                                      </p:cBhvr>
                                    </p:animEffect>
                                  </p:childTnLst>
                                </p:cTn>
                              </p:par>
                              <p:par>
                                <p:cTn id="114" presetID="10" presetClass="entr" presetSubtype="0" fill="hold" nodeType="withEffect">
                                  <p:stCondLst>
                                    <p:cond delay="0"/>
                                  </p:stCondLst>
                                  <p:childTnLst>
                                    <p:set>
                                      <p:cBhvr>
                                        <p:cTn id="115" dur="1" fill="hold">
                                          <p:stCondLst>
                                            <p:cond delay="0"/>
                                          </p:stCondLst>
                                        </p:cTn>
                                        <p:tgtEl>
                                          <p:spTgt spid="287"/>
                                        </p:tgtEl>
                                        <p:attrNameLst>
                                          <p:attrName>style.visibility</p:attrName>
                                        </p:attrNameLst>
                                      </p:cBhvr>
                                      <p:to>
                                        <p:strVal val="visible"/>
                                      </p:to>
                                    </p:set>
                                    <p:animEffect transition="in" filter="fade">
                                      <p:cBhvr>
                                        <p:cTn id="116" dur="500"/>
                                        <p:tgtEl>
                                          <p:spTgt spid="287"/>
                                        </p:tgtEl>
                                      </p:cBhvr>
                                    </p:animEffect>
                                  </p:childTnLst>
                                </p:cTn>
                              </p:par>
                              <p:par>
                                <p:cTn id="117" presetID="10" presetClass="entr" presetSubtype="0" fill="hold" nodeType="withEffect">
                                  <p:stCondLst>
                                    <p:cond delay="0"/>
                                  </p:stCondLst>
                                  <p:childTnLst>
                                    <p:set>
                                      <p:cBhvr>
                                        <p:cTn id="118" dur="1" fill="hold">
                                          <p:stCondLst>
                                            <p:cond delay="0"/>
                                          </p:stCondLst>
                                        </p:cTn>
                                        <p:tgtEl>
                                          <p:spTgt spid="276"/>
                                        </p:tgtEl>
                                        <p:attrNameLst>
                                          <p:attrName>style.visibility</p:attrName>
                                        </p:attrNameLst>
                                      </p:cBhvr>
                                      <p:to>
                                        <p:strVal val="visible"/>
                                      </p:to>
                                    </p:set>
                                    <p:animEffect transition="in" filter="fade">
                                      <p:cBhvr>
                                        <p:cTn id="119" dur="500"/>
                                        <p:tgtEl>
                                          <p:spTgt spid="276"/>
                                        </p:tgtEl>
                                      </p:cBhvr>
                                    </p:animEffect>
                                  </p:childTnLst>
                                </p:cTn>
                              </p:par>
                              <p:par>
                                <p:cTn id="120" presetID="10" presetClass="entr" presetSubtype="0" fill="hold" nodeType="withEffect">
                                  <p:stCondLst>
                                    <p:cond delay="0"/>
                                  </p:stCondLst>
                                  <p:childTnLst>
                                    <p:set>
                                      <p:cBhvr>
                                        <p:cTn id="121" dur="1" fill="hold">
                                          <p:stCondLst>
                                            <p:cond delay="0"/>
                                          </p:stCondLst>
                                        </p:cTn>
                                        <p:tgtEl>
                                          <p:spTgt spid="196"/>
                                        </p:tgtEl>
                                        <p:attrNameLst>
                                          <p:attrName>style.visibility</p:attrName>
                                        </p:attrNameLst>
                                      </p:cBhvr>
                                      <p:to>
                                        <p:strVal val="visible"/>
                                      </p:to>
                                    </p:set>
                                    <p:animEffect transition="in" filter="fade">
                                      <p:cBhvr>
                                        <p:cTn id="122" dur="500"/>
                                        <p:tgtEl>
                                          <p:spTgt spid="19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00"/>
                                        </p:tgtEl>
                                        <p:attrNameLst>
                                          <p:attrName>style.visibility</p:attrName>
                                        </p:attrNameLst>
                                      </p:cBhvr>
                                      <p:to>
                                        <p:strVal val="visible"/>
                                      </p:to>
                                    </p:set>
                                    <p:animEffect transition="in" filter="fade">
                                      <p:cBhvr>
                                        <p:cTn id="125" dur="500"/>
                                        <p:tgtEl>
                                          <p:spTgt spid="300"/>
                                        </p:tgtEl>
                                      </p:cBhvr>
                                    </p:animEffect>
                                  </p:childTnLst>
                                </p:cTn>
                              </p:par>
                            </p:childTnLst>
                          </p:cTn>
                        </p:par>
                        <p:par>
                          <p:cTn id="126" fill="hold">
                            <p:stCondLst>
                              <p:cond delay="1750"/>
                            </p:stCondLst>
                            <p:childTnLst>
                              <p:par>
                                <p:cTn id="127" presetID="22" presetClass="entr" presetSubtype="2" fill="hold" nodeType="afterEffect">
                                  <p:stCondLst>
                                    <p:cond delay="0"/>
                                  </p:stCondLst>
                                  <p:childTnLst>
                                    <p:set>
                                      <p:cBhvr>
                                        <p:cTn id="128" dur="1" fill="hold">
                                          <p:stCondLst>
                                            <p:cond delay="0"/>
                                          </p:stCondLst>
                                        </p:cTn>
                                        <p:tgtEl>
                                          <p:spTgt spid="29"/>
                                        </p:tgtEl>
                                        <p:attrNameLst>
                                          <p:attrName>style.visibility</p:attrName>
                                        </p:attrNameLst>
                                      </p:cBhvr>
                                      <p:to>
                                        <p:strVal val="visible"/>
                                      </p:to>
                                    </p:set>
                                    <p:animEffect transition="in" filter="wipe(right)">
                                      <p:cBhvr>
                                        <p:cTn id="12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01" grpId="0"/>
      <p:bldP spid="9" grpId="0" animBg="1"/>
      <p:bldP spid="300" grpId="0" animBg="1"/>
      <p:bldP spid="303" grpId="0" animBg="1"/>
      <p:bldP spid="304" grpId="0" animBg="1"/>
      <p:bldP spid="305" grpId="0" animBg="1"/>
      <p:bldP spid="15" grpId="0" animBg="1"/>
      <p:bldP spid="13" grpId="0" animBg="1"/>
      <p:bldP spid="211" grpId="0" animBg="1"/>
      <p:bldP spid="1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9BEF0EE8-F4C4-45EF-A6CC-4F366959CDD0}"/>
              </a:ext>
              <a:ext uri="{C183D7F6-B498-43B3-948B-1728B52AA6E4}">
                <adec:decorative xmlns:adec="http://schemas.microsoft.com/office/drawing/2017/decorative" val="1"/>
              </a:ext>
            </a:extLst>
          </p:cNvPr>
          <p:cNvCxnSpPr/>
          <p:nvPr/>
        </p:nvCxnSpPr>
        <p:spPr>
          <a:xfrm>
            <a:off x="0" y="4369151"/>
            <a:ext cx="12192000" cy="0"/>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E913A56C-B488-46E3-AE86-364104C773BB}"/>
              </a:ext>
              <a:ext uri="{C183D7F6-B498-43B3-948B-1728B52AA6E4}">
                <adec:decorative xmlns:adec="http://schemas.microsoft.com/office/drawing/2017/decorative" val="1"/>
              </a:ext>
            </a:extLst>
          </p:cNvPr>
          <p:cNvGrpSpPr/>
          <p:nvPr/>
        </p:nvGrpSpPr>
        <p:grpSpPr>
          <a:xfrm>
            <a:off x="5030218" y="2227097"/>
            <a:ext cx="840230" cy="2339032"/>
            <a:chOff x="5030218" y="2786340"/>
            <a:chExt cx="840230" cy="2339032"/>
          </a:xfrm>
        </p:grpSpPr>
        <p:cxnSp>
          <p:nvCxnSpPr>
            <p:cNvPr id="37" name="Straight Connector 36">
              <a:extLst>
                <a:ext uri="{FF2B5EF4-FFF2-40B4-BE49-F238E27FC236}">
                  <a16:creationId xmlns:a16="http://schemas.microsoft.com/office/drawing/2014/main" id="{B99E0212-DC37-4DE0-ABA4-AA977AE98537}"/>
                </a:ext>
                <a:ext uri="{C183D7F6-B498-43B3-948B-1728B52AA6E4}">
                  <adec:decorative xmlns:adec="http://schemas.microsoft.com/office/drawing/2017/decorative" val="1"/>
                </a:ext>
              </a:extLst>
            </p:cNvPr>
            <p:cNvCxnSpPr>
              <a:cxnSpLocks/>
            </p:cNvCxnSpPr>
            <p:nvPr/>
          </p:nvCxnSpPr>
          <p:spPr>
            <a:xfrm>
              <a:off x="5450333" y="3615138"/>
              <a:ext cx="0" cy="1510234"/>
            </a:xfrm>
            <a:prstGeom prst="line">
              <a:avLst/>
            </a:prstGeom>
            <a:ln w="28575">
              <a:solidFill>
                <a:srgbClr val="6B2929"/>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D804FC59-E50C-435B-A845-030DBC4B63A7}"/>
                </a:ext>
                <a:ext uri="{C183D7F6-B498-43B3-948B-1728B52AA6E4}">
                  <adec:decorative xmlns:adec="http://schemas.microsoft.com/office/drawing/2017/decorative" val="1"/>
                </a:ext>
              </a:extLst>
            </p:cNvPr>
            <p:cNvGrpSpPr/>
            <p:nvPr/>
          </p:nvGrpSpPr>
          <p:grpSpPr>
            <a:xfrm>
              <a:off x="5030218" y="2786340"/>
              <a:ext cx="840230" cy="840228"/>
              <a:chOff x="4403256" y="2786340"/>
              <a:chExt cx="840230" cy="840228"/>
            </a:xfrm>
          </p:grpSpPr>
          <p:sp>
            <p:nvSpPr>
              <p:cNvPr id="39" name="Oval 38">
                <a:extLst>
                  <a:ext uri="{FF2B5EF4-FFF2-40B4-BE49-F238E27FC236}">
                    <a16:creationId xmlns:a16="http://schemas.microsoft.com/office/drawing/2014/main" id="{EE932256-EDDA-483C-96CD-BF7D4007726B}"/>
                  </a:ext>
                </a:extLst>
              </p:cNvPr>
              <p:cNvSpPr/>
              <p:nvPr/>
            </p:nvSpPr>
            <p:spPr bwMode="auto">
              <a:xfrm>
                <a:off x="4403256" y="2786340"/>
                <a:ext cx="840230" cy="84022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6" name="Group 44">
                <a:extLst>
                  <a:ext uri="{FF2B5EF4-FFF2-40B4-BE49-F238E27FC236}">
                    <a16:creationId xmlns:a16="http://schemas.microsoft.com/office/drawing/2014/main" id="{B7C905E2-5765-4045-B334-8D062EDD54DF}"/>
                  </a:ext>
                </a:extLst>
              </p:cNvPr>
              <p:cNvGrpSpPr>
                <a:grpSpLocks noChangeAspect="1"/>
              </p:cNvGrpSpPr>
              <p:nvPr/>
            </p:nvGrpSpPr>
            <p:grpSpPr bwMode="auto">
              <a:xfrm>
                <a:off x="4678472" y="3014955"/>
                <a:ext cx="289798" cy="382999"/>
                <a:chOff x="4171" y="796"/>
                <a:chExt cx="199" cy="263"/>
              </a:xfrm>
              <a:solidFill>
                <a:srgbClr val="FFFFFF"/>
              </a:solidFill>
            </p:grpSpPr>
            <p:sp>
              <p:nvSpPr>
                <p:cNvPr id="48" name="Freeform 45">
                  <a:extLst>
                    <a:ext uri="{FF2B5EF4-FFF2-40B4-BE49-F238E27FC236}">
                      <a16:creationId xmlns:a16="http://schemas.microsoft.com/office/drawing/2014/main" id="{070CCF44-4D93-4196-A45D-CA8B97E88A07}"/>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9" name="Freeform 46">
                  <a:extLst>
                    <a:ext uri="{FF2B5EF4-FFF2-40B4-BE49-F238E27FC236}">
                      <a16:creationId xmlns:a16="http://schemas.microsoft.com/office/drawing/2014/main" id="{7967BC93-5268-481B-9D18-443E871752A1}"/>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0" name="Freeform 47">
                  <a:extLst>
                    <a:ext uri="{FF2B5EF4-FFF2-40B4-BE49-F238E27FC236}">
                      <a16:creationId xmlns:a16="http://schemas.microsoft.com/office/drawing/2014/main" id="{07C9F5D5-AB86-4269-B670-4C4ECD260653}"/>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34" name="Group 33">
            <a:extLst>
              <a:ext uri="{FF2B5EF4-FFF2-40B4-BE49-F238E27FC236}">
                <a16:creationId xmlns:a16="http://schemas.microsoft.com/office/drawing/2014/main" id="{73A251D2-2CC5-4AA5-ACD6-4ADF5934F8ED}"/>
              </a:ext>
              <a:ext uri="{C183D7F6-B498-43B3-948B-1728B52AA6E4}">
                <adec:decorative xmlns:adec="http://schemas.microsoft.com/office/drawing/2017/decorative" val="1"/>
              </a:ext>
            </a:extLst>
          </p:cNvPr>
          <p:cNvGrpSpPr/>
          <p:nvPr/>
        </p:nvGrpSpPr>
        <p:grpSpPr>
          <a:xfrm>
            <a:off x="6283875" y="1812894"/>
            <a:ext cx="840230" cy="2749824"/>
            <a:chOff x="6283875" y="2372137"/>
            <a:chExt cx="840230" cy="2749824"/>
          </a:xfrm>
        </p:grpSpPr>
        <p:cxnSp>
          <p:nvCxnSpPr>
            <p:cNvPr id="57" name="Straight Connector 56">
              <a:extLst>
                <a:ext uri="{FF2B5EF4-FFF2-40B4-BE49-F238E27FC236}">
                  <a16:creationId xmlns:a16="http://schemas.microsoft.com/office/drawing/2014/main" id="{0A3C00E6-0FFF-464D-AF67-91717CB93839}"/>
                </a:ext>
                <a:ext uri="{C183D7F6-B498-43B3-948B-1728B52AA6E4}">
                  <adec:decorative xmlns:adec="http://schemas.microsoft.com/office/drawing/2017/decorative" val="1"/>
                </a:ext>
              </a:extLst>
            </p:cNvPr>
            <p:cNvCxnSpPr>
              <a:cxnSpLocks/>
            </p:cNvCxnSpPr>
            <p:nvPr/>
          </p:nvCxnSpPr>
          <p:spPr>
            <a:xfrm>
              <a:off x="6703990" y="3014955"/>
              <a:ext cx="0" cy="2107006"/>
            </a:xfrm>
            <a:prstGeom prst="line">
              <a:avLst/>
            </a:prstGeom>
            <a:ln w="28575">
              <a:solidFill>
                <a:srgbClr val="6B2929"/>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AA6514DF-D379-45F2-850F-788FD40ADD05}"/>
                </a:ext>
                <a:ext uri="{C183D7F6-B498-43B3-948B-1728B52AA6E4}">
                  <adec:decorative xmlns:adec="http://schemas.microsoft.com/office/drawing/2017/decorative" val="1"/>
                </a:ext>
              </a:extLst>
            </p:cNvPr>
            <p:cNvGrpSpPr/>
            <p:nvPr/>
          </p:nvGrpSpPr>
          <p:grpSpPr>
            <a:xfrm>
              <a:off x="6283875" y="2372137"/>
              <a:ext cx="840230" cy="840228"/>
              <a:chOff x="6283875" y="2372137"/>
              <a:chExt cx="840230" cy="840228"/>
            </a:xfrm>
          </p:grpSpPr>
          <p:sp>
            <p:nvSpPr>
              <p:cNvPr id="60" name="Oval 59">
                <a:extLst>
                  <a:ext uri="{FF2B5EF4-FFF2-40B4-BE49-F238E27FC236}">
                    <a16:creationId xmlns:a16="http://schemas.microsoft.com/office/drawing/2014/main" id="{289FA00B-5FD2-4896-9CD6-ECE5C56FC650}"/>
                  </a:ext>
                  <a:ext uri="{C183D7F6-B498-43B3-948B-1728B52AA6E4}">
                    <adec:decorative xmlns:adec="http://schemas.microsoft.com/office/drawing/2017/decorative" val="1"/>
                  </a:ext>
                </a:extLst>
              </p:cNvPr>
              <p:cNvSpPr/>
              <p:nvPr/>
            </p:nvSpPr>
            <p:spPr bwMode="auto">
              <a:xfrm>
                <a:off x="6283875" y="2372137"/>
                <a:ext cx="840230" cy="84022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0" name="Graphic 29">
                <a:extLst>
                  <a:ext uri="{FF2B5EF4-FFF2-40B4-BE49-F238E27FC236}">
                    <a16:creationId xmlns:a16="http://schemas.microsoft.com/office/drawing/2014/main" id="{98704AB1-5FF6-4601-B969-0A72092C17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8534" y="2604898"/>
                <a:ext cx="430912" cy="374706"/>
              </a:xfrm>
              <a:prstGeom prst="rect">
                <a:avLst/>
              </a:prstGeom>
            </p:spPr>
          </p:pic>
        </p:grpSp>
      </p:grpSp>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p:txBody>
          <a:bodyPr/>
          <a:lstStyle/>
          <a:p>
            <a:r>
              <a:rPr lang="en-US"/>
              <a:t>Evolution of ransomware models</a:t>
            </a:r>
          </a:p>
        </p:txBody>
      </p:sp>
      <p:sp>
        <p:nvSpPr>
          <p:cNvPr id="64" name="TextBox 63">
            <a:extLst>
              <a:ext uri="{FF2B5EF4-FFF2-40B4-BE49-F238E27FC236}">
                <a16:creationId xmlns:a16="http://schemas.microsoft.com/office/drawing/2014/main" id="{5F585F64-2684-4588-A4F6-8CDA33318C66}"/>
              </a:ext>
            </a:extLst>
          </p:cNvPr>
          <p:cNvSpPr txBox="1"/>
          <p:nvPr/>
        </p:nvSpPr>
        <p:spPr>
          <a:xfrm>
            <a:off x="658100" y="2255994"/>
            <a:ext cx="182742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Cryptolocker</a:t>
            </a:r>
            <a:endParaRPr kumimoji="0" lang="en-US"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7" name="TextBox 66">
            <a:extLst>
              <a:ext uri="{FF2B5EF4-FFF2-40B4-BE49-F238E27FC236}">
                <a16:creationId xmlns:a16="http://schemas.microsoft.com/office/drawing/2014/main" id="{A430C3B6-1CEF-4BD6-9365-10E2B679E22A}"/>
              </a:ext>
              <a:ext uri="{C183D7F6-B498-43B3-948B-1728B52AA6E4}">
                <adec:decorative xmlns:adec="http://schemas.microsoft.com/office/drawing/2017/decorative" val="0"/>
              </a:ext>
            </a:extLst>
          </p:cNvPr>
          <p:cNvSpPr txBox="1"/>
          <p:nvPr/>
        </p:nvSpPr>
        <p:spPr>
          <a:xfrm>
            <a:off x="1569716" y="3757853"/>
            <a:ext cx="10703074" cy="517065"/>
          </a:xfrm>
          <a:prstGeom prst="rect">
            <a:avLst/>
          </a:prstGeom>
          <a:solidFill>
            <a:srgbClr val="E6E6E6"/>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Opportunistic Ransomware </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 Single Device</a:t>
            </a:r>
          </a:p>
        </p:txBody>
      </p:sp>
      <p:sp>
        <p:nvSpPr>
          <p:cNvPr id="151" name="TextBox 150">
            <a:extLst>
              <a:ext uri="{FF2B5EF4-FFF2-40B4-BE49-F238E27FC236}">
                <a16:creationId xmlns:a16="http://schemas.microsoft.com/office/drawing/2014/main" id="{85C802AE-468F-4B1A-BB84-125A01385EC4}"/>
              </a:ext>
              <a:ext uri="{C183D7F6-B498-43B3-948B-1728B52AA6E4}">
                <adec:decorative xmlns:adec="http://schemas.microsoft.com/office/drawing/2017/decorative" val="0"/>
              </a:ext>
            </a:extLst>
          </p:cNvPr>
          <p:cNvSpPr txBox="1"/>
          <p:nvPr/>
        </p:nvSpPr>
        <p:spPr>
          <a:xfrm>
            <a:off x="1064039" y="4487270"/>
            <a:ext cx="1024963"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2013</a:t>
            </a:r>
          </a:p>
        </p:txBody>
      </p:sp>
      <p:sp>
        <p:nvSpPr>
          <p:cNvPr id="41" name="!! Left">
            <a:extLst>
              <a:ext uri="{FF2B5EF4-FFF2-40B4-BE49-F238E27FC236}">
                <a16:creationId xmlns:a16="http://schemas.microsoft.com/office/drawing/2014/main" id="{A60FCFC7-3DEC-4C3B-9764-3BE8D6832518}"/>
              </a:ext>
              <a:ext uri="{C183D7F6-B498-43B3-948B-1728B52AA6E4}">
                <adec:decorative xmlns:adec="http://schemas.microsoft.com/office/drawing/2017/decorative" val="0"/>
              </a:ext>
            </a:extLst>
          </p:cNvPr>
          <p:cNvSpPr/>
          <p:nvPr/>
        </p:nvSpPr>
        <p:spPr bwMode="auto">
          <a:xfrm>
            <a:off x="2231292" y="5211130"/>
            <a:ext cx="2685134" cy="883335"/>
          </a:xfrm>
          <a:prstGeom prst="rect">
            <a:avLst/>
          </a:prstGeom>
          <a:solidFill>
            <a:srgbClr val="6B2929"/>
          </a:solidFill>
          <a:ln>
            <a:noFill/>
            <a:headEnd type="none" w="med" len="med"/>
            <a:tailEnd type="none" w="med" len="med"/>
          </a:ln>
          <a:effectLst>
            <a:outerShdw blurRad="190500" dist="50800" dir="2700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98000">
                      <a:srgbClr val="FFFFFF"/>
                    </a:gs>
                  </a:gsLst>
                  <a:lin ang="5400000" scaled="1"/>
                </a:gradFill>
                <a:effectLst/>
                <a:uLnTx/>
                <a:uFillTx/>
                <a:latin typeface="Segoe UI"/>
                <a:ea typeface="Segoe UI" pitchFamily="34" charset="0"/>
                <a:cs typeface="Segoe UI" pitchFamily="34" charset="0"/>
              </a:rPr>
              <a:t>2013 - New Business Model</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98000">
                      <a:srgbClr val="FFFFFF"/>
                    </a:gs>
                  </a:gsLst>
                  <a:lin ang="5400000" scaled="1"/>
                </a:gradFill>
                <a:effectLst/>
                <a:uLnTx/>
                <a:uFillTx/>
                <a:latin typeface="Segoe UI Semibold"/>
                <a:ea typeface="Segoe UI" pitchFamily="34" charset="0"/>
                <a:cs typeface="Segoe UI" pitchFamily="34" charset="0"/>
              </a:rPr>
              <a:t>Monetizes by extorting need to access data (single device)</a:t>
            </a:r>
          </a:p>
        </p:txBody>
      </p:sp>
      <p:sp>
        <p:nvSpPr>
          <p:cNvPr id="51" name="TextBox 50">
            <a:extLst>
              <a:ext uri="{FF2B5EF4-FFF2-40B4-BE49-F238E27FC236}">
                <a16:creationId xmlns:a16="http://schemas.microsoft.com/office/drawing/2014/main" id="{AF1AE142-34F4-4ECA-8B58-077903305E73}"/>
              </a:ext>
              <a:ext uri="{C183D7F6-B498-43B3-948B-1728B52AA6E4}">
                <adec:decorative xmlns:adec="http://schemas.microsoft.com/office/drawing/2017/decorative" val="0"/>
              </a:ext>
            </a:extLst>
          </p:cNvPr>
          <p:cNvSpPr txBox="1"/>
          <p:nvPr/>
        </p:nvSpPr>
        <p:spPr>
          <a:xfrm>
            <a:off x="4566292" y="1703162"/>
            <a:ext cx="182742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Wannacrypt</a:t>
            </a:r>
            <a:endParaRPr kumimoji="0" lang="en-US"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 grey">
            <a:extLst>
              <a:ext uri="{FF2B5EF4-FFF2-40B4-BE49-F238E27FC236}">
                <a16:creationId xmlns:a16="http://schemas.microsoft.com/office/drawing/2014/main" id="{08D5844A-30DE-4B7C-BF53-D8FD74B81BED}"/>
              </a:ext>
              <a:ext uri="{C183D7F6-B498-43B3-948B-1728B52AA6E4}">
                <adec:decorative xmlns:adec="http://schemas.microsoft.com/office/drawing/2017/decorative" val="1"/>
              </a:ext>
            </a:extLst>
          </p:cNvPr>
          <p:cNvSpPr txBox="1"/>
          <p:nvPr/>
        </p:nvSpPr>
        <p:spPr>
          <a:xfrm>
            <a:off x="7957647" y="3160494"/>
            <a:ext cx="4234346" cy="517065"/>
          </a:xfrm>
          <a:prstGeom prst="rect">
            <a:avLst/>
          </a:prstGeom>
          <a:gradFill>
            <a:gsLst>
              <a:gs pos="6000">
                <a:schemeClr val="bg1"/>
              </a:gs>
              <a:gs pos="21000">
                <a:srgbClr val="BFBFBF"/>
              </a:gs>
            </a:gsLst>
            <a:lin ang="0" scaled="0"/>
          </a:gra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3" name="!! HumOR">
            <a:extLst>
              <a:ext uri="{FF2B5EF4-FFF2-40B4-BE49-F238E27FC236}">
                <a16:creationId xmlns:a16="http://schemas.microsoft.com/office/drawing/2014/main" id="{E9824D55-C646-4711-8040-F83D04A571EA}"/>
              </a:ext>
              <a:ext uri="{C183D7F6-B498-43B3-948B-1728B52AA6E4}">
                <adec:decorative xmlns:adec="http://schemas.microsoft.com/office/drawing/2017/decorative" val="0"/>
              </a:ext>
            </a:extLst>
          </p:cNvPr>
          <p:cNvSpPr txBox="1"/>
          <p:nvPr/>
        </p:nvSpPr>
        <p:spPr>
          <a:xfrm rot="21594625">
            <a:off x="6749679" y="3187051"/>
            <a:ext cx="3168376" cy="521208"/>
          </a:xfrm>
          <a:prstGeom prst="rect">
            <a:avLst/>
          </a:prstGeom>
          <a:noFill/>
        </p:spPr>
        <p:txBody>
          <a:bodyPr wrap="square"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Human Operated Ransomware</a:t>
            </a:r>
          </a:p>
        </p:txBody>
      </p:sp>
      <p:sp>
        <p:nvSpPr>
          <p:cNvPr id="68" name="TextBox 67">
            <a:extLst>
              <a:ext uri="{FF2B5EF4-FFF2-40B4-BE49-F238E27FC236}">
                <a16:creationId xmlns:a16="http://schemas.microsoft.com/office/drawing/2014/main" id="{F5C8ADA5-0D9D-483A-B416-36240A6678FF}"/>
              </a:ext>
              <a:ext uri="{C183D7F6-B498-43B3-948B-1728B52AA6E4}">
                <adec:decorative xmlns:adec="http://schemas.microsoft.com/office/drawing/2017/decorative" val="0"/>
              </a:ext>
            </a:extLst>
          </p:cNvPr>
          <p:cNvSpPr txBox="1"/>
          <p:nvPr/>
        </p:nvSpPr>
        <p:spPr>
          <a:xfrm>
            <a:off x="9601454" y="3184573"/>
            <a:ext cx="3119059" cy="521208"/>
          </a:xfrm>
          <a:prstGeom prst="rect">
            <a:avLst/>
          </a:prstGeom>
          <a:noFill/>
        </p:spPr>
        <p:txBody>
          <a:bodyPr wrap="none" lIns="182880" tIns="91440" rIns="182880" bIns="9144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 </a:t>
            </a:r>
            <a:r>
              <a:rPr kumimoji="0" lang="en-US" sz="1600" b="0" i="1"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 Enterprise Organization</a:t>
            </a:r>
          </a:p>
        </p:txBody>
      </p:sp>
      <p:sp>
        <p:nvSpPr>
          <p:cNvPr id="36" name="TextBox 35">
            <a:extLst>
              <a:ext uri="{FF2B5EF4-FFF2-40B4-BE49-F238E27FC236}">
                <a16:creationId xmlns:a16="http://schemas.microsoft.com/office/drawing/2014/main" id="{9B395EEC-3EBE-459B-8595-A9804E34C876}"/>
              </a:ext>
              <a:ext uri="{C183D7F6-B498-43B3-948B-1728B52AA6E4}">
                <adec:decorative xmlns:adec="http://schemas.microsoft.com/office/drawing/2017/decorative" val="0"/>
              </a:ext>
            </a:extLst>
          </p:cNvPr>
          <p:cNvSpPr txBox="1"/>
          <p:nvPr/>
        </p:nvSpPr>
        <p:spPr>
          <a:xfrm>
            <a:off x="4933639" y="4487270"/>
            <a:ext cx="1024963"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2016</a:t>
            </a:r>
          </a:p>
        </p:txBody>
      </p:sp>
      <p:sp>
        <p:nvSpPr>
          <p:cNvPr id="59" name="TextBox 58">
            <a:extLst>
              <a:ext uri="{FF2B5EF4-FFF2-40B4-BE49-F238E27FC236}">
                <a16:creationId xmlns:a16="http://schemas.microsoft.com/office/drawing/2014/main" id="{C984ADA9-5427-44BD-A8A1-78A9A06F8D1E}"/>
              </a:ext>
              <a:ext uri="{C183D7F6-B498-43B3-948B-1728B52AA6E4}">
                <adec:decorative xmlns:adec="http://schemas.microsoft.com/office/drawing/2017/decorative" val="0"/>
              </a:ext>
            </a:extLst>
          </p:cNvPr>
          <p:cNvSpPr txBox="1"/>
          <p:nvPr/>
        </p:nvSpPr>
        <p:spPr>
          <a:xfrm>
            <a:off x="5797915" y="1288959"/>
            <a:ext cx="182742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(Not)Petya</a:t>
            </a:r>
          </a:p>
        </p:txBody>
      </p:sp>
      <p:sp>
        <p:nvSpPr>
          <p:cNvPr id="56" name="TextBox 55">
            <a:extLst>
              <a:ext uri="{FF2B5EF4-FFF2-40B4-BE49-F238E27FC236}">
                <a16:creationId xmlns:a16="http://schemas.microsoft.com/office/drawing/2014/main" id="{B607B2C0-242C-47A3-AAD6-725A36ED9341}"/>
              </a:ext>
              <a:ext uri="{C183D7F6-B498-43B3-948B-1728B52AA6E4}">
                <adec:decorative xmlns:adec="http://schemas.microsoft.com/office/drawing/2017/decorative" val="0"/>
              </a:ext>
            </a:extLst>
          </p:cNvPr>
          <p:cNvSpPr txBox="1"/>
          <p:nvPr/>
        </p:nvSpPr>
        <p:spPr>
          <a:xfrm>
            <a:off x="6194127" y="4483859"/>
            <a:ext cx="1024963"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2017</a:t>
            </a:r>
          </a:p>
        </p:txBody>
      </p:sp>
      <p:sp>
        <p:nvSpPr>
          <p:cNvPr id="136" name="TextBox 135">
            <a:extLst>
              <a:ext uri="{FF2B5EF4-FFF2-40B4-BE49-F238E27FC236}">
                <a16:creationId xmlns:a16="http://schemas.microsoft.com/office/drawing/2014/main" id="{277D758A-4346-4203-899E-4BFFAC0E3836}"/>
              </a:ext>
              <a:ext uri="{C183D7F6-B498-43B3-948B-1728B52AA6E4}">
                <adec:decorative xmlns:adec="http://schemas.microsoft.com/office/drawing/2017/decorative" val="1"/>
              </a:ext>
            </a:extLst>
          </p:cNvPr>
          <p:cNvSpPr txBox="1"/>
          <p:nvPr/>
        </p:nvSpPr>
        <p:spPr>
          <a:xfrm>
            <a:off x="9080593" y="4479505"/>
            <a:ext cx="1147580"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2020</a:t>
            </a:r>
          </a:p>
        </p:txBody>
      </p:sp>
      <p:grpSp>
        <p:nvGrpSpPr>
          <p:cNvPr id="32" name="Group 31">
            <a:extLst>
              <a:ext uri="{FF2B5EF4-FFF2-40B4-BE49-F238E27FC236}">
                <a16:creationId xmlns:a16="http://schemas.microsoft.com/office/drawing/2014/main" id="{CB2F87F7-C8A1-410B-B2BB-4B434841FFAA}"/>
              </a:ext>
              <a:ext uri="{C183D7F6-B498-43B3-948B-1728B52AA6E4}">
                <adec:decorative xmlns:adec="http://schemas.microsoft.com/office/drawing/2017/decorative" val="1"/>
              </a:ext>
            </a:extLst>
          </p:cNvPr>
          <p:cNvGrpSpPr/>
          <p:nvPr/>
        </p:nvGrpSpPr>
        <p:grpSpPr>
          <a:xfrm>
            <a:off x="1156405" y="2777598"/>
            <a:ext cx="840230" cy="1799961"/>
            <a:chOff x="1156405" y="3336841"/>
            <a:chExt cx="840230" cy="1799961"/>
          </a:xfrm>
        </p:grpSpPr>
        <p:cxnSp>
          <p:nvCxnSpPr>
            <p:cNvPr id="162" name="Straight Connector 161">
              <a:extLst>
                <a:ext uri="{FF2B5EF4-FFF2-40B4-BE49-F238E27FC236}">
                  <a16:creationId xmlns:a16="http://schemas.microsoft.com/office/drawing/2014/main" id="{87ABDA72-604C-4BB2-B042-32DC6D134298}"/>
                </a:ext>
                <a:ext uri="{C183D7F6-B498-43B3-948B-1728B52AA6E4}">
                  <adec:decorative xmlns:adec="http://schemas.microsoft.com/office/drawing/2017/decorative" val="1"/>
                </a:ext>
              </a:extLst>
            </p:cNvPr>
            <p:cNvCxnSpPr>
              <a:cxnSpLocks/>
            </p:cNvCxnSpPr>
            <p:nvPr/>
          </p:nvCxnSpPr>
          <p:spPr>
            <a:xfrm>
              <a:off x="1576520" y="3983893"/>
              <a:ext cx="0" cy="1152909"/>
            </a:xfrm>
            <a:prstGeom prst="line">
              <a:avLst/>
            </a:prstGeom>
            <a:ln w="2857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EDFF8ED0-8129-4ADE-AD08-3CF86C633E36}"/>
                </a:ext>
                <a:ext uri="{C183D7F6-B498-43B3-948B-1728B52AA6E4}">
                  <adec:decorative xmlns:adec="http://schemas.microsoft.com/office/drawing/2017/decorative" val="1"/>
                </a:ext>
              </a:extLst>
            </p:cNvPr>
            <p:cNvGrpSpPr/>
            <p:nvPr/>
          </p:nvGrpSpPr>
          <p:grpSpPr>
            <a:xfrm>
              <a:off x="1156405" y="3336841"/>
              <a:ext cx="840230" cy="840228"/>
              <a:chOff x="1996612" y="3757824"/>
              <a:chExt cx="840230" cy="840228"/>
            </a:xfrm>
          </p:grpSpPr>
          <p:sp>
            <p:nvSpPr>
              <p:cNvPr id="14" name="Oval 13">
                <a:extLst>
                  <a:ext uri="{FF2B5EF4-FFF2-40B4-BE49-F238E27FC236}">
                    <a16:creationId xmlns:a16="http://schemas.microsoft.com/office/drawing/2014/main" id="{30A33315-6DCC-42C3-9E2E-FC02FFD8508C}"/>
                  </a:ext>
                </a:extLst>
              </p:cNvPr>
              <p:cNvSpPr/>
              <p:nvPr/>
            </p:nvSpPr>
            <p:spPr bwMode="auto">
              <a:xfrm>
                <a:off x="1996612" y="3757824"/>
                <a:ext cx="840230" cy="840228"/>
              </a:xfrm>
              <a:prstGeom prst="ellipse">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9" name="Graphic 6">
                <a:extLst>
                  <a:ext uri="{FF2B5EF4-FFF2-40B4-BE49-F238E27FC236}">
                    <a16:creationId xmlns:a16="http://schemas.microsoft.com/office/drawing/2014/main" id="{683F8CA1-DEBC-402B-B657-ED1954B6BF39}"/>
                  </a:ext>
                </a:extLst>
              </p:cNvPr>
              <p:cNvGrpSpPr/>
              <p:nvPr/>
            </p:nvGrpSpPr>
            <p:grpSpPr>
              <a:xfrm>
                <a:off x="2213109" y="3963832"/>
                <a:ext cx="407235" cy="446457"/>
                <a:chOff x="4635917" y="-726029"/>
                <a:chExt cx="598929" cy="656614"/>
              </a:xfrm>
              <a:solidFill>
                <a:srgbClr val="FFFFFF"/>
              </a:solidFill>
            </p:grpSpPr>
            <p:sp>
              <p:nvSpPr>
                <p:cNvPr id="10" name="Freeform: Shape 9">
                  <a:extLst>
                    <a:ext uri="{FF2B5EF4-FFF2-40B4-BE49-F238E27FC236}">
                      <a16:creationId xmlns:a16="http://schemas.microsoft.com/office/drawing/2014/main" id="{93B5F618-1B04-4FF1-AD24-7F0992E769F3}"/>
                    </a:ext>
                  </a:extLst>
                </p:cNvPr>
                <p:cNvSpPr/>
                <p:nvPr/>
              </p:nvSpPr>
              <p:spPr>
                <a:xfrm>
                  <a:off x="4635917" y="-726029"/>
                  <a:ext cx="290415" cy="324802"/>
                </a:xfrm>
                <a:custGeom>
                  <a:avLst/>
                  <a:gdLst>
                    <a:gd name="connsiteX0" fmla="*/ 289463 w 290415"/>
                    <a:gd name="connsiteY0" fmla="*/ 0 h 324802"/>
                    <a:gd name="connsiteX1" fmla="*/ 284701 w 290415"/>
                    <a:gd name="connsiteY1" fmla="*/ 1905 h 324802"/>
                    <a:gd name="connsiteX2" fmla="*/ 141826 w 290415"/>
                    <a:gd name="connsiteY2" fmla="*/ 97155 h 324802"/>
                    <a:gd name="connsiteX3" fmla="*/ 3713 w 290415"/>
                    <a:gd name="connsiteY3" fmla="*/ 70485 h 324802"/>
                    <a:gd name="connsiteX4" fmla="*/ 22763 w 290415"/>
                    <a:gd name="connsiteY4" fmla="*/ 324803 h 324802"/>
                    <a:gd name="connsiteX5" fmla="*/ 290416 w 290415"/>
                    <a:gd name="connsiteY5" fmla="*/ 324803 h 324802"/>
                    <a:gd name="connsiteX6" fmla="*/ 290416 w 290415"/>
                    <a:gd name="connsiteY6" fmla="*/ 0 h 32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415" h="324802">
                      <a:moveTo>
                        <a:pt x="289463" y="0"/>
                      </a:moveTo>
                      <a:cubicBezTo>
                        <a:pt x="286606" y="953"/>
                        <a:pt x="284701" y="1905"/>
                        <a:pt x="284701" y="1905"/>
                      </a:cubicBezTo>
                      <a:cubicBezTo>
                        <a:pt x="284701" y="1905"/>
                        <a:pt x="227551" y="83820"/>
                        <a:pt x="141826" y="97155"/>
                      </a:cubicBezTo>
                      <a:cubicBezTo>
                        <a:pt x="78961" y="106680"/>
                        <a:pt x="3713" y="70485"/>
                        <a:pt x="3713" y="70485"/>
                      </a:cubicBezTo>
                      <a:cubicBezTo>
                        <a:pt x="3713" y="70485"/>
                        <a:pt x="-12479" y="161925"/>
                        <a:pt x="22763" y="324803"/>
                      </a:cubicBezTo>
                      <a:lnTo>
                        <a:pt x="290416" y="324803"/>
                      </a:lnTo>
                      <a:lnTo>
                        <a:pt x="290416" y="0"/>
                      </a:lnTo>
                      <a:close/>
                    </a:path>
                  </a:pathLst>
                </a:custGeom>
                <a:solidFill>
                  <a:srgbClr val="FFFFFF"/>
                </a:solidFill>
                <a:ln w="9525" cap="flat">
                  <a:solidFill>
                    <a:srgbClr val="D83B0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6D125765-9CEB-4713-9B98-B4219C386188}"/>
                    </a:ext>
                  </a:extLst>
                </p:cNvPr>
                <p:cNvSpPr/>
                <p:nvPr/>
              </p:nvSpPr>
              <p:spPr>
                <a:xfrm>
                  <a:off x="4662490" y="-382176"/>
                  <a:ext cx="262889" cy="304800"/>
                </a:xfrm>
                <a:custGeom>
                  <a:avLst/>
                  <a:gdLst>
                    <a:gd name="connsiteX0" fmla="*/ 0 w 262889"/>
                    <a:gd name="connsiteY0" fmla="*/ 0 h 304800"/>
                    <a:gd name="connsiteX1" fmla="*/ 8573 w 262889"/>
                    <a:gd name="connsiteY1" fmla="*/ 36195 h 304800"/>
                    <a:gd name="connsiteX2" fmla="*/ 262890 w 262889"/>
                    <a:gd name="connsiteY2" fmla="*/ 304800 h 304800"/>
                    <a:gd name="connsiteX3" fmla="*/ 262890 w 262889"/>
                    <a:gd name="connsiteY3" fmla="*/ 0 h 304800"/>
                    <a:gd name="connsiteX4" fmla="*/ 0 w 262889"/>
                    <a:gd name="connsiteY4" fmla="*/ 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89" h="304800">
                      <a:moveTo>
                        <a:pt x="0" y="0"/>
                      </a:moveTo>
                      <a:cubicBezTo>
                        <a:pt x="2857" y="11430"/>
                        <a:pt x="5715" y="23813"/>
                        <a:pt x="8573" y="36195"/>
                      </a:cubicBezTo>
                      <a:cubicBezTo>
                        <a:pt x="54293" y="209550"/>
                        <a:pt x="222885" y="288608"/>
                        <a:pt x="262890" y="304800"/>
                      </a:cubicBezTo>
                      <a:lnTo>
                        <a:pt x="262890" y="0"/>
                      </a:lnTo>
                      <a:lnTo>
                        <a:pt x="0" y="0"/>
                      </a:lnTo>
                      <a:close/>
                    </a:path>
                  </a:pathLst>
                </a:custGeom>
                <a:solidFill>
                  <a:srgbClr val="FFFFFF"/>
                </a:solidFill>
                <a:ln w="9525" cap="flat">
                  <a:solidFill>
                    <a:srgbClr val="D83B0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A79248EB-0AE2-40F6-8114-063C305D624F}"/>
                    </a:ext>
                  </a:extLst>
                </p:cNvPr>
                <p:cNvSpPr/>
                <p:nvPr/>
              </p:nvSpPr>
              <p:spPr>
                <a:xfrm>
                  <a:off x="4944431" y="-726029"/>
                  <a:ext cx="290415" cy="324802"/>
                </a:xfrm>
                <a:custGeom>
                  <a:avLst/>
                  <a:gdLst>
                    <a:gd name="connsiteX0" fmla="*/ 267653 w 290415"/>
                    <a:gd name="connsiteY0" fmla="*/ 324803 h 324802"/>
                    <a:gd name="connsiteX1" fmla="*/ 286703 w 290415"/>
                    <a:gd name="connsiteY1" fmla="*/ 70485 h 324802"/>
                    <a:gd name="connsiteX2" fmla="*/ 148590 w 290415"/>
                    <a:gd name="connsiteY2" fmla="*/ 97155 h 324802"/>
                    <a:gd name="connsiteX3" fmla="*/ 5715 w 290415"/>
                    <a:gd name="connsiteY3" fmla="*/ 1905 h 324802"/>
                    <a:gd name="connsiteX4" fmla="*/ 0 w 290415"/>
                    <a:gd name="connsiteY4" fmla="*/ 0 h 324802"/>
                    <a:gd name="connsiteX5" fmla="*/ 0 w 290415"/>
                    <a:gd name="connsiteY5" fmla="*/ 324803 h 324802"/>
                    <a:gd name="connsiteX6" fmla="*/ 267653 w 290415"/>
                    <a:gd name="connsiteY6" fmla="*/ 324803 h 32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415" h="324802">
                      <a:moveTo>
                        <a:pt x="267653" y="324803"/>
                      </a:moveTo>
                      <a:cubicBezTo>
                        <a:pt x="302895" y="161925"/>
                        <a:pt x="286703" y="70485"/>
                        <a:pt x="286703" y="70485"/>
                      </a:cubicBezTo>
                      <a:cubicBezTo>
                        <a:pt x="286703" y="70485"/>
                        <a:pt x="211455" y="106680"/>
                        <a:pt x="148590" y="97155"/>
                      </a:cubicBezTo>
                      <a:cubicBezTo>
                        <a:pt x="62865" y="83820"/>
                        <a:pt x="5715" y="1905"/>
                        <a:pt x="5715" y="1905"/>
                      </a:cubicBezTo>
                      <a:cubicBezTo>
                        <a:pt x="5715" y="1905"/>
                        <a:pt x="2857" y="953"/>
                        <a:pt x="0" y="0"/>
                      </a:cubicBezTo>
                      <a:lnTo>
                        <a:pt x="0" y="324803"/>
                      </a:lnTo>
                      <a:lnTo>
                        <a:pt x="267653" y="324803"/>
                      </a:lnTo>
                      <a:close/>
                    </a:path>
                  </a:pathLst>
                </a:custGeom>
                <a:solidFill>
                  <a:srgbClr val="FFFFFF"/>
                </a:solidFill>
                <a:ln w="9525" cap="flat">
                  <a:solidFill>
                    <a:srgbClr val="D83B0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8E0FF06D-7631-4A4A-A7F7-DD690704A904}"/>
                    </a:ext>
                  </a:extLst>
                </p:cNvPr>
                <p:cNvSpPr/>
                <p:nvPr/>
              </p:nvSpPr>
              <p:spPr>
                <a:xfrm>
                  <a:off x="4944431" y="-382176"/>
                  <a:ext cx="262889" cy="312762"/>
                </a:xfrm>
                <a:custGeom>
                  <a:avLst/>
                  <a:gdLst>
                    <a:gd name="connsiteX0" fmla="*/ 0 w 262889"/>
                    <a:gd name="connsiteY0" fmla="*/ 312420 h 312762"/>
                    <a:gd name="connsiteX1" fmla="*/ 4763 w 262889"/>
                    <a:gd name="connsiteY1" fmla="*/ 312420 h 312762"/>
                    <a:gd name="connsiteX2" fmla="*/ 20002 w 262889"/>
                    <a:gd name="connsiteY2" fmla="*/ 307658 h 312762"/>
                    <a:gd name="connsiteX3" fmla="*/ 254317 w 262889"/>
                    <a:gd name="connsiteY3" fmla="*/ 36195 h 312762"/>
                    <a:gd name="connsiteX4" fmla="*/ 262890 w 262889"/>
                    <a:gd name="connsiteY4" fmla="*/ 0 h 312762"/>
                    <a:gd name="connsiteX5" fmla="*/ 0 w 262889"/>
                    <a:gd name="connsiteY5" fmla="*/ 0 h 312762"/>
                    <a:gd name="connsiteX6" fmla="*/ 0 w 262889"/>
                    <a:gd name="connsiteY6" fmla="*/ 312420 h 31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889" h="312762">
                      <a:moveTo>
                        <a:pt x="0" y="312420"/>
                      </a:moveTo>
                      <a:cubicBezTo>
                        <a:pt x="1905" y="312420"/>
                        <a:pt x="3810" y="312420"/>
                        <a:pt x="4763" y="312420"/>
                      </a:cubicBezTo>
                      <a:cubicBezTo>
                        <a:pt x="10477" y="314325"/>
                        <a:pt x="20002" y="307658"/>
                        <a:pt x="20002" y="307658"/>
                      </a:cubicBezTo>
                      <a:cubicBezTo>
                        <a:pt x="20002" y="307658"/>
                        <a:pt x="201930" y="232410"/>
                        <a:pt x="254317" y="36195"/>
                      </a:cubicBezTo>
                      <a:cubicBezTo>
                        <a:pt x="257175" y="23813"/>
                        <a:pt x="260985" y="11430"/>
                        <a:pt x="262890" y="0"/>
                      </a:cubicBezTo>
                      <a:lnTo>
                        <a:pt x="0" y="0"/>
                      </a:lnTo>
                      <a:lnTo>
                        <a:pt x="0" y="312420"/>
                      </a:lnTo>
                      <a:close/>
                    </a:path>
                  </a:pathLst>
                </a:custGeom>
                <a:solidFill>
                  <a:srgbClr val="FFFFFF"/>
                </a:solidFill>
                <a:ln w="9525" cap="flat">
                  <a:solidFill>
                    <a:srgbClr val="D83B0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cxnSp>
        <p:nvCxnSpPr>
          <p:cNvPr id="4" name="Straight Connector 3">
            <a:extLst>
              <a:ext uri="{FF2B5EF4-FFF2-40B4-BE49-F238E27FC236}">
                <a16:creationId xmlns:a16="http://schemas.microsoft.com/office/drawing/2014/main" id="{607E8891-2838-4C29-9E6F-69FBB7CEE718}"/>
              </a:ext>
              <a:ext uri="{C183D7F6-B498-43B3-948B-1728B52AA6E4}">
                <adec:decorative xmlns:adec="http://schemas.microsoft.com/office/drawing/2017/decorative" val="1"/>
              </a:ext>
            </a:extLst>
          </p:cNvPr>
          <p:cNvCxnSpPr>
            <a:cxnSpLocks/>
            <a:endCxn id="41" idx="0"/>
          </p:cNvCxnSpPr>
          <p:nvPr/>
        </p:nvCxnSpPr>
        <p:spPr>
          <a:xfrm>
            <a:off x="3573859" y="4274918"/>
            <a:ext cx="0" cy="936212"/>
          </a:xfrm>
          <a:prstGeom prst="line">
            <a:avLst/>
          </a:prstGeom>
          <a:ln w="2857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0000C15-8DFD-4D6A-BB62-8E6AE8912648}"/>
              </a:ext>
              <a:ext uri="{C183D7F6-B498-43B3-948B-1728B52AA6E4}">
                <adec:decorative xmlns:adec="http://schemas.microsoft.com/office/drawing/2017/decorative" val="1"/>
              </a:ext>
            </a:extLst>
          </p:cNvPr>
          <p:cNvCxnSpPr>
            <a:cxnSpLocks/>
          </p:cNvCxnSpPr>
          <p:nvPr/>
        </p:nvCxnSpPr>
        <p:spPr>
          <a:xfrm>
            <a:off x="8685866" y="3677559"/>
            <a:ext cx="0" cy="1643741"/>
          </a:xfrm>
          <a:prstGeom prst="line">
            <a:avLst/>
          </a:prstGeom>
          <a:ln w="28575">
            <a:solidFill>
              <a:srgbClr val="6B292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 Left">
            <a:extLst>
              <a:ext uri="{FF2B5EF4-FFF2-40B4-BE49-F238E27FC236}">
                <a16:creationId xmlns:a16="http://schemas.microsoft.com/office/drawing/2014/main" id="{86C20D4B-6DCC-4037-A2EF-E488509766EB}"/>
              </a:ext>
              <a:ext uri="{C183D7F6-B498-43B3-948B-1728B52AA6E4}">
                <adec:decorative xmlns:adec="http://schemas.microsoft.com/office/drawing/2017/decorative" val="0"/>
              </a:ext>
            </a:extLst>
          </p:cNvPr>
          <p:cNvSpPr/>
          <p:nvPr/>
        </p:nvSpPr>
        <p:spPr bwMode="auto">
          <a:xfrm>
            <a:off x="7487801" y="5211130"/>
            <a:ext cx="3901718" cy="992820"/>
          </a:xfrm>
          <a:prstGeom prst="rect">
            <a:avLst/>
          </a:prstGeom>
          <a:solidFill>
            <a:srgbClr val="D83B01"/>
          </a:solidFill>
          <a:ln>
            <a:noFill/>
            <a:headEnd type="none" w="med" len="med"/>
            <a:tailEnd type="none" w="med" len="med"/>
          </a:ln>
          <a:effectLst>
            <a:outerShdw blurRad="190500" dist="50800" dir="2700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98000">
                      <a:srgbClr val="FFFFFF"/>
                    </a:gs>
                  </a:gsLst>
                  <a:lin ang="5400000" scaled="1"/>
                </a:gradFill>
                <a:effectLst/>
                <a:uLnTx/>
                <a:uFillTx/>
                <a:latin typeface="Segoe UI"/>
                <a:ea typeface="Segoe UI" pitchFamily="34" charset="0"/>
                <a:cs typeface="Segoe UI" pitchFamily="34" charset="0"/>
              </a:rPr>
              <a:t>2019 - Vastly Expands Extortion Scope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98000">
                      <a:srgbClr val="FFFFFF"/>
                    </a:gs>
                  </a:gsLst>
                  <a:lin ang="5400000" scaled="1"/>
                </a:gradFill>
                <a:effectLst/>
                <a:uLnTx/>
                <a:uFillTx/>
                <a:latin typeface="Segoe UI Semibold"/>
                <a:ea typeface="Segoe UI" pitchFamily="34" charset="0"/>
                <a:cs typeface="Segoe UI" pitchFamily="34" charset="0"/>
              </a:rPr>
              <a:t>to </a:t>
            </a:r>
            <a:r>
              <a:rPr kumimoji="0" lang="en-US" sz="1200" b="1" i="0" u="none" strike="noStrike" kern="1200" cap="none" spc="0" normalizeH="0" baseline="0" noProof="0">
                <a:ln>
                  <a:noFill/>
                </a:ln>
                <a:gradFill>
                  <a:gsLst>
                    <a:gs pos="0">
                      <a:srgbClr val="FFFFFF"/>
                    </a:gs>
                    <a:gs pos="98000">
                      <a:srgbClr val="FFFFFF"/>
                    </a:gs>
                  </a:gsLst>
                  <a:lin ang="5400000" scaled="1"/>
                </a:gradFill>
                <a:effectLst/>
                <a:uLnTx/>
                <a:uFillTx/>
                <a:latin typeface="Segoe UI"/>
                <a:ea typeface="Segoe UI" pitchFamily="34" charset="0"/>
                <a:cs typeface="Segoe UI" pitchFamily="34" charset="0"/>
              </a:rPr>
              <a:t>enterprise</a:t>
            </a:r>
            <a:r>
              <a:rPr kumimoji="0" lang="en-US" sz="1200" b="0" i="0" u="none" strike="noStrike" kern="1200" cap="none" spc="0" normalizeH="0" baseline="0" noProof="0">
                <a:ln>
                  <a:noFill/>
                </a:ln>
                <a:gradFill>
                  <a:gsLst>
                    <a:gs pos="0">
                      <a:srgbClr val="FFFFFF"/>
                    </a:gs>
                    <a:gs pos="98000">
                      <a:srgbClr val="FFFFFF"/>
                    </a:gs>
                  </a:gsLst>
                  <a:lin ang="5400000" scaled="1"/>
                </a:gradFill>
                <a:effectLst/>
                <a:uLnTx/>
                <a:uFillTx/>
                <a:latin typeface="Segoe UI Semibold"/>
                <a:ea typeface="Segoe UI" pitchFamily="34" charset="0"/>
                <a:cs typeface="Segoe UI" pitchFamily="34" charset="0"/>
              </a:rPr>
              <a:t> scale attacks (all data &amp; systems), monetizing major business disruption and/or disclosure of confidential data</a:t>
            </a:r>
          </a:p>
        </p:txBody>
      </p:sp>
    </p:spTree>
    <p:extLst>
      <p:ext uri="{BB962C8B-B14F-4D97-AF65-F5344CB8AC3E}">
        <p14:creationId xmlns:p14="http://schemas.microsoft.com/office/powerpoint/2010/main" val="3959037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64" presetClass="path" presetSubtype="0" decel="100000" fill="hold" nodeType="withEffect">
                                  <p:stCondLst>
                                    <p:cond delay="0"/>
                                  </p:stCondLst>
                                  <p:childTnLst>
                                    <p:animMotion origin="layout" path="M 3.125E-6 -2.59259E-6 L 3.125E-6 0.04398 " pathEditMode="relative" rAng="0" ptsTypes="AA">
                                      <p:cBhvr>
                                        <p:cTn id="13" dur="500" spd="-100000" fill="hold"/>
                                        <p:tgtEl>
                                          <p:spTgt spid="32"/>
                                        </p:tgtEl>
                                        <p:attrNameLst>
                                          <p:attrName>ppt_x</p:attrName>
                                          <p:attrName>ppt_y</p:attrName>
                                        </p:attrNameLst>
                                      </p:cBhvr>
                                      <p:rCtr x="0" y="2199"/>
                                    </p:animMotion>
                                  </p:childTnLst>
                                </p:cTn>
                              </p:par>
                              <p:par>
                                <p:cTn id="14" presetID="10" presetClass="entr" presetSubtype="0" fill="hold" grpId="0" nodeType="withEffect">
                                  <p:stCondLst>
                                    <p:cond delay="25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51"/>
                                        </p:tgtEl>
                                        <p:attrNameLst>
                                          <p:attrName>style.visibility</p:attrName>
                                        </p:attrNameLst>
                                      </p:cBhvr>
                                      <p:to>
                                        <p:strVal val="visible"/>
                                      </p:to>
                                    </p:set>
                                    <p:animEffect transition="in" filter="fade">
                                      <p:cBhvr>
                                        <p:cTn id="19" dur="500"/>
                                        <p:tgtEl>
                                          <p:spTgt spid="151"/>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36"/>
                                        </p:tgtEl>
                                        <p:attrNameLst>
                                          <p:attrName>style.visibility</p:attrName>
                                        </p:attrNameLst>
                                      </p:cBhvr>
                                      <p:to>
                                        <p:strVal val="visible"/>
                                      </p:to>
                                    </p:set>
                                    <p:animEffect transition="in" filter="fade">
                                      <p:cBhvr>
                                        <p:cTn id="22" dur="500"/>
                                        <p:tgtEl>
                                          <p:spTgt spid="136"/>
                                        </p:tgtEl>
                                      </p:cBhvr>
                                    </p:animEffect>
                                  </p:childTnLst>
                                </p:cTn>
                              </p:par>
                              <p:par>
                                <p:cTn id="23" presetID="22" presetClass="entr" presetSubtype="8" fill="hold" grpId="0" nodeType="withEffect">
                                  <p:stCondLst>
                                    <p:cond delay="25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par>
                                <p:cTn id="26" presetID="22" presetClass="entr" presetSubtype="1" fill="hold" nodeType="withEffect">
                                  <p:stCondLst>
                                    <p:cond delay="25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500"/>
                                        <p:tgtEl>
                                          <p:spTgt spid="4"/>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64" presetClass="path" presetSubtype="0" decel="100000" fill="hold" nodeType="withEffect">
                                  <p:stCondLst>
                                    <p:cond delay="0"/>
                                  </p:stCondLst>
                                  <p:childTnLst>
                                    <p:animMotion origin="layout" path="M 4.79167E-6 1.11111E-6 L 4.79167E-6 0.04398 " pathEditMode="relative" rAng="0" ptsTypes="AA">
                                      <p:cBhvr>
                                        <p:cTn id="38" dur="500" spd="-100000" fill="hold"/>
                                        <p:tgtEl>
                                          <p:spTgt spid="33"/>
                                        </p:tgtEl>
                                        <p:attrNameLst>
                                          <p:attrName>ppt_x</p:attrName>
                                          <p:attrName>ppt_y</p:attrName>
                                        </p:attrNameLst>
                                      </p:cBhvr>
                                      <p:rCtr x="0" y="2199"/>
                                    </p:animMotion>
                                  </p:childTnLst>
                                </p:cTn>
                              </p:par>
                              <p:par>
                                <p:cTn id="39" presetID="10"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10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64" presetClass="path" presetSubtype="0" decel="100000" fill="hold" nodeType="withEffect">
                                  <p:stCondLst>
                                    <p:cond delay="100"/>
                                  </p:stCondLst>
                                  <p:childTnLst>
                                    <p:animMotion origin="layout" path="M 2.08333E-7 -4.81481E-6 L 2.08333E-7 0.04399 " pathEditMode="relative" rAng="0" ptsTypes="AA">
                                      <p:cBhvr>
                                        <p:cTn id="49" dur="500" spd="-100000" fill="hold"/>
                                        <p:tgtEl>
                                          <p:spTgt spid="34"/>
                                        </p:tgtEl>
                                        <p:attrNameLst>
                                          <p:attrName>ppt_x</p:attrName>
                                          <p:attrName>ppt_y</p:attrName>
                                        </p:attrNameLst>
                                      </p:cBhvr>
                                      <p:rCtr x="0" y="2199"/>
                                    </p:animMotion>
                                  </p:childTnLst>
                                </p:cTn>
                              </p:par>
                              <p:par>
                                <p:cTn id="50" presetID="10" presetClass="entr" presetSubtype="0" fill="hold" grpId="0" nodeType="withEffect">
                                  <p:stCondLst>
                                    <p:cond delay="10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10" presetClass="entr" presetSubtype="0" fill="hold" grpId="0" nodeType="withEffect">
                                  <p:stCondLst>
                                    <p:cond delay="10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par>
                                <p:cTn id="56" presetID="22" presetClass="entr" presetSubtype="8" fill="hold" grpId="0" nodeType="withEffect">
                                  <p:stCondLst>
                                    <p:cond delay="250"/>
                                  </p:stCondLst>
                                  <p:childTnLst>
                                    <p:set>
                                      <p:cBhvr>
                                        <p:cTn id="57" dur="1" fill="hold">
                                          <p:stCondLst>
                                            <p:cond delay="0"/>
                                          </p:stCondLst>
                                        </p:cTn>
                                        <p:tgtEl>
                                          <p:spTgt spid="83"/>
                                        </p:tgtEl>
                                        <p:attrNameLst>
                                          <p:attrName>style.visibility</p:attrName>
                                        </p:attrNameLst>
                                      </p:cBhvr>
                                      <p:to>
                                        <p:strVal val="visible"/>
                                      </p:to>
                                    </p:set>
                                    <p:animEffect transition="in" filter="wipe(left)">
                                      <p:cBhvr>
                                        <p:cTn id="58" dur="250"/>
                                        <p:tgtEl>
                                          <p:spTgt spid="83"/>
                                        </p:tgtEl>
                                      </p:cBhvr>
                                    </p:animEffect>
                                  </p:childTnLst>
                                </p:cTn>
                              </p:par>
                              <p:par>
                                <p:cTn id="59" presetID="22" presetClass="entr" presetSubtype="8" fill="hold" grpId="0" nodeType="withEffect">
                                  <p:stCondLst>
                                    <p:cond delay="500"/>
                                  </p:stCondLst>
                                  <p:childTnLst>
                                    <p:set>
                                      <p:cBhvr>
                                        <p:cTn id="60" dur="1" fill="hold">
                                          <p:stCondLst>
                                            <p:cond delay="0"/>
                                          </p:stCondLst>
                                        </p:cTn>
                                        <p:tgtEl>
                                          <p:spTgt spid="68"/>
                                        </p:tgtEl>
                                        <p:attrNameLst>
                                          <p:attrName>style.visibility</p:attrName>
                                        </p:attrNameLst>
                                      </p:cBhvr>
                                      <p:to>
                                        <p:strVal val="visible"/>
                                      </p:to>
                                    </p:set>
                                    <p:animEffect transition="in" filter="wipe(left)">
                                      <p:cBhvr>
                                        <p:cTn id="61" dur="250"/>
                                        <p:tgtEl>
                                          <p:spTgt spid="68"/>
                                        </p:tgtEl>
                                      </p:cBhvr>
                                    </p:animEffect>
                                  </p:childTnLst>
                                </p:cTn>
                              </p:par>
                              <p:par>
                                <p:cTn id="62" presetID="22" presetClass="entr" presetSubtype="8" fill="hold" grpId="0" nodeType="withEffect">
                                  <p:stCondLst>
                                    <p:cond delay="250"/>
                                  </p:stCondLst>
                                  <p:childTnLst>
                                    <p:set>
                                      <p:cBhvr>
                                        <p:cTn id="63" dur="1" fill="hold">
                                          <p:stCondLst>
                                            <p:cond delay="0"/>
                                          </p:stCondLst>
                                        </p:cTn>
                                        <p:tgtEl>
                                          <p:spTgt spid="53"/>
                                        </p:tgtEl>
                                        <p:attrNameLst>
                                          <p:attrName>style.visibility</p:attrName>
                                        </p:attrNameLst>
                                      </p:cBhvr>
                                      <p:to>
                                        <p:strVal val="visible"/>
                                      </p:to>
                                    </p:set>
                                    <p:animEffect transition="in" filter="wipe(left)">
                                      <p:cBhvr>
                                        <p:cTn id="64" dur="500"/>
                                        <p:tgtEl>
                                          <p:spTgt spid="53"/>
                                        </p:tgtEl>
                                      </p:cBhvr>
                                    </p:animEffect>
                                  </p:childTnLst>
                                </p:cTn>
                              </p:par>
                              <p:par>
                                <p:cTn id="65" presetID="22" presetClass="entr" presetSubtype="1" fill="hold" nodeType="withEffect">
                                  <p:stCondLst>
                                    <p:cond delay="250"/>
                                  </p:stCondLst>
                                  <p:childTnLst>
                                    <p:set>
                                      <p:cBhvr>
                                        <p:cTn id="66" dur="1" fill="hold">
                                          <p:stCondLst>
                                            <p:cond delay="0"/>
                                          </p:stCondLst>
                                        </p:cTn>
                                        <p:tgtEl>
                                          <p:spTgt spid="45"/>
                                        </p:tgtEl>
                                        <p:attrNameLst>
                                          <p:attrName>style.visibility</p:attrName>
                                        </p:attrNameLst>
                                      </p:cBhvr>
                                      <p:to>
                                        <p:strVal val="visible"/>
                                      </p:to>
                                    </p:set>
                                    <p:animEffect transition="in" filter="wipe(up)">
                                      <p:cBhvr>
                                        <p:cTn id="67" dur="500"/>
                                        <p:tgtEl>
                                          <p:spTgt spid="45"/>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animBg="1"/>
      <p:bldP spid="151" grpId="0"/>
      <p:bldP spid="41" grpId="0" animBg="1"/>
      <p:bldP spid="51" grpId="0"/>
      <p:bldP spid="53" grpId="0" animBg="1"/>
      <p:bldP spid="83" grpId="0"/>
      <p:bldP spid="68" grpId="0"/>
      <p:bldP spid="36" grpId="0"/>
      <p:bldP spid="59" grpId="0"/>
      <p:bldP spid="56" grpId="0"/>
      <p:bldP spid="136" grpId="0"/>
      <p:bldP spid="4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41E9-9501-4FC7-B3C8-678559D00BA4}"/>
              </a:ext>
            </a:extLst>
          </p:cNvPr>
          <p:cNvSpPr>
            <a:spLocks noGrp="1"/>
          </p:cNvSpPr>
          <p:nvPr>
            <p:ph type="title"/>
          </p:nvPr>
        </p:nvSpPr>
        <p:spPr>
          <a:xfrm>
            <a:off x="588263" y="457200"/>
            <a:ext cx="11018520" cy="769441"/>
          </a:xfrm>
        </p:spPr>
        <p:txBody>
          <a:bodyPr/>
          <a:lstStyle/>
          <a:p>
            <a:pPr indent="5600700"/>
            <a:r>
              <a:rPr lang="en-US" sz="3200">
                <a:gradFill>
                  <a:gsLst>
                    <a:gs pos="82000">
                      <a:srgbClr val="000000"/>
                    </a:gs>
                    <a:gs pos="0">
                      <a:srgbClr val="000000"/>
                    </a:gs>
                  </a:gsLst>
                  <a:lin ang="2700000" scaled="1"/>
                </a:gradFill>
                <a:latin typeface="Segoe UI Semibold"/>
              </a:rPr>
              <a:t>- high impact &amp; growing</a:t>
            </a:r>
            <a:br>
              <a:rPr kumimoji="0" lang="en-US" sz="3600" b="0" i="0" u="none" strike="noStrike" kern="1200" cap="none" spc="-50" normalizeH="0" baseline="0" noProof="0">
                <a:ln w="3175">
                  <a:noFill/>
                </a:ln>
                <a:gradFill>
                  <a:gsLst>
                    <a:gs pos="82000">
                      <a:srgbClr val="000000"/>
                    </a:gs>
                    <a:gs pos="0">
                      <a:srgbClr val="000000"/>
                    </a:gs>
                  </a:gsLst>
                  <a:lin ang="2700000" scaled="1"/>
                </a:gradFill>
                <a:effectLst/>
                <a:uLnTx/>
                <a:uFillTx/>
                <a:latin typeface="Segoe UI Semibold"/>
                <a:ea typeface="+mn-ea"/>
                <a:cs typeface="Segoe UI" pitchFamily="34" charset="0"/>
              </a:rPr>
            </a:br>
            <a:r>
              <a:rPr lang="en-US" sz="1800">
                <a:gradFill>
                  <a:gsLst>
                    <a:gs pos="82000">
                      <a:srgbClr val="000000"/>
                    </a:gs>
                    <a:gs pos="0">
                      <a:srgbClr val="000000"/>
                    </a:gs>
                  </a:gsLst>
                  <a:lin ang="2700000" scaled="1"/>
                </a:gradFill>
                <a:latin typeface="+mn-lt"/>
              </a:rPr>
              <a:t>Not another background security risk</a:t>
            </a:r>
          </a:p>
        </p:txBody>
      </p:sp>
      <p:sp>
        <p:nvSpPr>
          <p:cNvPr id="126" name="!! HumOR">
            <a:extLst>
              <a:ext uri="{FF2B5EF4-FFF2-40B4-BE49-F238E27FC236}">
                <a16:creationId xmlns:a16="http://schemas.microsoft.com/office/drawing/2014/main" id="{63FA890F-660A-4020-92A6-451B168691F2}"/>
              </a:ext>
              <a:ext uri="{C183D7F6-B498-43B3-948B-1728B52AA6E4}">
                <adec:decorative xmlns:adec="http://schemas.microsoft.com/office/drawing/2017/decorative" val="0"/>
              </a:ext>
            </a:extLst>
          </p:cNvPr>
          <p:cNvSpPr txBox="1"/>
          <p:nvPr/>
        </p:nvSpPr>
        <p:spPr>
          <a:xfrm rot="21594625">
            <a:off x="480796" y="485745"/>
            <a:ext cx="6512613" cy="521208"/>
          </a:xfrm>
          <a:prstGeom prst="rect">
            <a:avLst/>
          </a:prstGeom>
          <a:noFill/>
        </p:spPr>
        <p:txBody>
          <a:bodyPr wrap="square"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50" normalizeH="0" baseline="0" noProof="0">
                <a:ln w="3175">
                  <a:noFill/>
                </a:ln>
                <a:gradFill>
                  <a:gsLst>
                    <a:gs pos="82000">
                      <a:srgbClr val="000000"/>
                    </a:gs>
                    <a:gs pos="0">
                      <a:srgbClr val="000000"/>
                    </a:gs>
                  </a:gsLst>
                  <a:lin ang="2700000" scaled="1"/>
                </a:gradFill>
                <a:effectLst/>
                <a:uLnTx/>
                <a:uFillTx/>
                <a:latin typeface="Segoe UI Semibold"/>
                <a:ea typeface="+mn-ea"/>
                <a:cs typeface="Segoe UI" pitchFamily="34" charset="0"/>
              </a:rPr>
              <a:t>Human Operated Ransomware</a:t>
            </a:r>
          </a:p>
        </p:txBody>
      </p:sp>
      <p:cxnSp>
        <p:nvCxnSpPr>
          <p:cNvPr id="30" name="Straight Arrow Connector 29">
            <a:extLst>
              <a:ext uri="{FF2B5EF4-FFF2-40B4-BE49-F238E27FC236}">
                <a16:creationId xmlns:a16="http://schemas.microsoft.com/office/drawing/2014/main" id="{42C9EAA2-3D3C-426A-9DDD-04FBB82AB599}"/>
              </a:ext>
              <a:ext uri="{C183D7F6-B498-43B3-948B-1728B52AA6E4}">
                <adec:decorative xmlns:adec="http://schemas.microsoft.com/office/drawing/2017/decorative" val="1"/>
              </a:ext>
            </a:extLst>
          </p:cNvPr>
          <p:cNvCxnSpPr>
            <a:cxnSpLocks/>
          </p:cNvCxnSpPr>
          <p:nvPr/>
        </p:nvCxnSpPr>
        <p:spPr>
          <a:xfrm>
            <a:off x="664813" y="2024701"/>
            <a:ext cx="10862375" cy="0"/>
          </a:xfrm>
          <a:prstGeom prst="straightConnector1">
            <a:avLst/>
          </a:prstGeom>
          <a:ln w="57150">
            <a:solidFill>
              <a:srgbClr val="D83B01"/>
            </a:solidFill>
            <a:prstDash val="soli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07350A13-F39E-475A-AC4A-DA6EF3255DFF}"/>
              </a:ext>
            </a:extLst>
          </p:cNvPr>
          <p:cNvSpPr txBox="1">
            <a:spLocks/>
          </p:cNvSpPr>
          <p:nvPr/>
        </p:nvSpPr>
        <p:spPr>
          <a:xfrm>
            <a:off x="4530903" y="1652601"/>
            <a:ext cx="3130194" cy="683264"/>
          </a:xfrm>
          <a:prstGeom prst="rect">
            <a:avLst/>
          </a:prstGeom>
          <a:solidFill>
            <a:schemeClr val="bg1"/>
          </a:solidFill>
        </p:spPr>
        <p:txBody>
          <a:bodyPr wrap="square" lIns="91440" tIns="146304" rIns="91440" bIns="146304" rtlCol="0" anchor="ctr">
            <a:spAutoFit/>
          </a:bodyPr>
          <a:lstStyle>
            <a:defPPr>
              <a:defRPr lang="en-US"/>
            </a:defPPr>
            <a:lvl1pPr marR="0" lvl="0" indent="0" algn="ctr" fontAlgn="auto">
              <a:lnSpc>
                <a:spcPct val="90000"/>
              </a:lnSpc>
              <a:spcBef>
                <a:spcPts val="0"/>
              </a:spcBef>
              <a:spcAft>
                <a:spcPts val="600"/>
              </a:spcAft>
              <a:buClrTx/>
              <a:buSzTx/>
              <a:buFontTx/>
              <a:buNone/>
              <a:tabLst/>
              <a:defRPr sz="2800" spc="-100">
                <a:ln w="3175">
                  <a:noFill/>
                </a:ln>
                <a:gradFill>
                  <a:gsLst>
                    <a:gs pos="1250">
                      <a:schemeClr val="tx1"/>
                    </a:gs>
                    <a:gs pos="100000">
                      <a:schemeClr val="tx1"/>
                    </a:gs>
                  </a:gsLst>
                  <a:lin ang="5400000" scaled="0"/>
                </a:gradFill>
                <a:latin typeface="+mj-lt"/>
                <a:cs typeface="Segoe UI"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2000">
                      <a:schemeClr val="tx1"/>
                    </a:gs>
                    <a:gs pos="0">
                      <a:schemeClr val="tx1"/>
                    </a:gs>
                  </a:gsLst>
                  <a:lin ang="2700000" scaled="1"/>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2000">
                      <a:schemeClr val="tx1"/>
                    </a:gs>
                    <a:gs pos="0">
                      <a:schemeClr val="tx1"/>
                    </a:gs>
                  </a:gsLst>
                  <a:lin ang="2700000" scaled="1"/>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10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What’s different?</a:t>
            </a:r>
          </a:p>
        </p:txBody>
      </p:sp>
      <p:sp>
        <p:nvSpPr>
          <p:cNvPr id="32" name="L-Shape 31">
            <a:extLst>
              <a:ext uri="{FF2B5EF4-FFF2-40B4-BE49-F238E27FC236}">
                <a16:creationId xmlns:a16="http://schemas.microsoft.com/office/drawing/2014/main" id="{98391198-78A2-45F3-B35A-013AA2D3F4E9}"/>
              </a:ext>
              <a:ext uri="{C183D7F6-B498-43B3-948B-1728B52AA6E4}">
                <adec:decorative xmlns:adec="http://schemas.microsoft.com/office/drawing/2017/decorative" val="1"/>
              </a:ext>
            </a:extLst>
          </p:cNvPr>
          <p:cNvSpPr/>
          <p:nvPr/>
        </p:nvSpPr>
        <p:spPr bwMode="auto">
          <a:xfrm flipH="1" flipV="1">
            <a:off x="584200" y="2343304"/>
            <a:ext cx="11019536" cy="3935447"/>
          </a:xfrm>
          <a:prstGeom prst="corner">
            <a:avLst>
              <a:gd name="adj1" fmla="val 22454"/>
              <a:gd name="adj2" fmla="val 148305"/>
            </a:avLst>
          </a:prstGeom>
          <a:solidFill>
            <a:schemeClr val="bg1"/>
          </a:solidFill>
          <a:ln>
            <a:noFill/>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2E7805C9-3D6B-4690-9914-BEEEEF567493}"/>
              </a:ext>
            </a:extLst>
          </p:cNvPr>
          <p:cNvSpPr/>
          <p:nvPr/>
        </p:nvSpPr>
        <p:spPr bwMode="auto">
          <a:xfrm>
            <a:off x="1168522" y="2376489"/>
            <a:ext cx="3260784" cy="825611"/>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a:ea typeface="+mn-ea"/>
                <a:cs typeface="Segoe UI" panose="020B0502040204020203" pitchFamily="34" charset="0"/>
              </a:rPr>
              <a:t>High Business impact</a:t>
            </a:r>
            <a:br>
              <a:rPr kumimoji="0" lang="en-US" sz="1400" b="1"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b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t>Extortion must disrupt business operations to motivate payment</a:t>
            </a:r>
          </a:p>
        </p:txBody>
      </p:sp>
      <p:sp>
        <p:nvSpPr>
          <p:cNvPr id="34" name="Rectangle 33">
            <a:extLst>
              <a:ext uri="{FF2B5EF4-FFF2-40B4-BE49-F238E27FC236}">
                <a16:creationId xmlns:a16="http://schemas.microsoft.com/office/drawing/2014/main" id="{D2881BFF-522E-4E3A-BB8F-8E42B9397CA8}"/>
              </a:ext>
              <a:ext uri="{C183D7F6-B498-43B3-948B-1728B52AA6E4}">
                <adec:decorative xmlns:adec="http://schemas.microsoft.com/office/drawing/2017/decorative" val="1"/>
              </a:ext>
            </a:extLst>
          </p:cNvPr>
          <p:cNvSpPr/>
          <p:nvPr/>
        </p:nvSpPr>
        <p:spPr bwMode="auto">
          <a:xfrm>
            <a:off x="7183189" y="2624156"/>
            <a:ext cx="3956793" cy="310038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457200" numCol="1" spcCol="0" rtlCol="0" fromWordArt="0" anchor="ctr" anchorCtr="0" forceAA="0" compatLnSpc="1">
            <a:prstTxWarp prst="textNoShape">
              <a:avLst/>
            </a:prstTxWarp>
            <a:noAutofit/>
          </a:bodyPr>
          <a:lstStyle/>
          <a:p>
            <a:pPr marL="97155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Human Operated Ransomware </a:t>
            </a:r>
          </a:p>
        </p:txBody>
      </p:sp>
      <p:sp>
        <p:nvSpPr>
          <p:cNvPr id="35" name="Rectangle 34">
            <a:extLst>
              <a:ext uri="{FF2B5EF4-FFF2-40B4-BE49-F238E27FC236}">
                <a16:creationId xmlns:a16="http://schemas.microsoft.com/office/drawing/2014/main" id="{8C9B3922-03A1-457D-80C4-3FD7117FA70E}"/>
              </a:ext>
              <a:ext uri="{C183D7F6-B498-43B3-948B-1728B52AA6E4}">
                <adec:decorative xmlns:adec="http://schemas.microsoft.com/office/drawing/2017/decorative" val="1"/>
              </a:ext>
            </a:extLst>
          </p:cNvPr>
          <p:cNvSpPr/>
          <p:nvPr/>
        </p:nvSpPr>
        <p:spPr bwMode="auto">
          <a:xfrm>
            <a:off x="7183189" y="2624156"/>
            <a:ext cx="1089893" cy="2331948"/>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Commodity Ransomware</a:t>
            </a:r>
          </a:p>
        </p:txBody>
      </p:sp>
      <p:cxnSp>
        <p:nvCxnSpPr>
          <p:cNvPr id="36" name="Straight Arrow Connector 35">
            <a:extLst>
              <a:ext uri="{FF2B5EF4-FFF2-40B4-BE49-F238E27FC236}">
                <a16:creationId xmlns:a16="http://schemas.microsoft.com/office/drawing/2014/main" id="{38B789D7-19AE-4F0C-8389-4D46882072D0}"/>
              </a:ext>
              <a:ext uri="{C183D7F6-B498-43B3-948B-1728B52AA6E4}">
                <adec:decorative xmlns:adec="http://schemas.microsoft.com/office/drawing/2017/decorative" val="1"/>
              </a:ext>
            </a:extLst>
          </p:cNvPr>
          <p:cNvCxnSpPr>
            <a:cxnSpLocks/>
          </p:cNvCxnSpPr>
          <p:nvPr/>
        </p:nvCxnSpPr>
        <p:spPr>
          <a:xfrm flipV="1">
            <a:off x="6706748" y="3293067"/>
            <a:ext cx="0" cy="1727569"/>
          </a:xfrm>
          <a:prstGeom prst="straightConnector1">
            <a:avLst/>
          </a:prstGeom>
          <a:ln w="28575">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50B709D-D07E-470C-BF59-70A337DD3A21}"/>
              </a:ext>
              <a:ext uri="{C183D7F6-B498-43B3-948B-1728B52AA6E4}">
                <adec:decorative xmlns:adec="http://schemas.microsoft.com/office/drawing/2017/decorative" val="1"/>
              </a:ext>
            </a:extLst>
          </p:cNvPr>
          <p:cNvSpPr txBox="1"/>
          <p:nvPr/>
        </p:nvSpPr>
        <p:spPr>
          <a:xfrm>
            <a:off x="5407390" y="2624156"/>
            <a:ext cx="1604368" cy="64633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Stop </a:t>
            </a:r>
            <a:br>
              <a:rPr kumimoji="0" lang="en-US" sz="1400" b="0" i="1"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rPr>
            </a:br>
            <a:r>
              <a:rPr kumimoji="0" lang="en-US" sz="1400" b="0" i="1"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Business Operations</a:t>
            </a:r>
          </a:p>
        </p:txBody>
      </p:sp>
      <p:sp>
        <p:nvSpPr>
          <p:cNvPr id="38" name="Rectangle 37">
            <a:extLst>
              <a:ext uri="{FF2B5EF4-FFF2-40B4-BE49-F238E27FC236}">
                <a16:creationId xmlns:a16="http://schemas.microsoft.com/office/drawing/2014/main" id="{CD5BAA3A-BA40-4B44-8C8D-7CA9926A0992}"/>
              </a:ext>
              <a:ext uri="{C183D7F6-B498-43B3-948B-1728B52AA6E4}">
                <adec:decorative xmlns:adec="http://schemas.microsoft.com/office/drawing/2017/decorative" val="1"/>
              </a:ext>
            </a:extLst>
          </p:cNvPr>
          <p:cNvSpPr/>
          <p:nvPr/>
        </p:nvSpPr>
        <p:spPr bwMode="auto">
          <a:xfrm>
            <a:off x="8385613" y="5069313"/>
            <a:ext cx="2754369" cy="655226"/>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Targeted Data Theft</a:t>
            </a:r>
          </a:p>
        </p:txBody>
      </p:sp>
      <p:cxnSp>
        <p:nvCxnSpPr>
          <p:cNvPr id="39" name="Straight Arrow Connector 38">
            <a:extLst>
              <a:ext uri="{FF2B5EF4-FFF2-40B4-BE49-F238E27FC236}">
                <a16:creationId xmlns:a16="http://schemas.microsoft.com/office/drawing/2014/main" id="{5141C097-1E5A-41FA-86C7-42AA81F90B52}"/>
              </a:ext>
              <a:ext uri="{C183D7F6-B498-43B3-948B-1728B52AA6E4}">
                <adec:decorative xmlns:adec="http://schemas.microsoft.com/office/drawing/2017/decorative" val="1"/>
              </a:ext>
            </a:extLst>
          </p:cNvPr>
          <p:cNvCxnSpPr>
            <a:cxnSpLocks/>
          </p:cNvCxnSpPr>
          <p:nvPr/>
        </p:nvCxnSpPr>
        <p:spPr>
          <a:xfrm>
            <a:off x="8385613" y="5944594"/>
            <a:ext cx="1420522" cy="0"/>
          </a:xfrm>
          <a:prstGeom prst="straightConnector1">
            <a:avLst/>
          </a:prstGeom>
          <a:ln w="28575">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8D97AF6-1DA5-4B74-AA70-63A983DF7D41}"/>
              </a:ext>
              <a:ext uri="{C183D7F6-B498-43B3-948B-1728B52AA6E4}">
                <adec:decorative xmlns:adec="http://schemas.microsoft.com/office/drawing/2017/decorative" val="1"/>
              </a:ext>
            </a:extLst>
          </p:cNvPr>
          <p:cNvSpPr txBox="1"/>
          <p:nvPr/>
        </p:nvSpPr>
        <p:spPr>
          <a:xfrm>
            <a:off x="9908876" y="5836872"/>
            <a:ext cx="1231106" cy="215444"/>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Enterprise wide</a:t>
            </a:r>
          </a:p>
        </p:txBody>
      </p:sp>
      <p:sp>
        <p:nvSpPr>
          <p:cNvPr id="41" name="Rectangle 40">
            <a:extLst>
              <a:ext uri="{FF2B5EF4-FFF2-40B4-BE49-F238E27FC236}">
                <a16:creationId xmlns:a16="http://schemas.microsoft.com/office/drawing/2014/main" id="{EFCE8F98-860B-44D7-9803-3AC795E0203F}"/>
              </a:ext>
              <a:ext uri="{C183D7F6-B498-43B3-948B-1728B52AA6E4}">
                <adec:decorative xmlns:adec="http://schemas.microsoft.com/office/drawing/2017/decorative" val="1"/>
              </a:ext>
            </a:extLst>
          </p:cNvPr>
          <p:cNvSpPr/>
          <p:nvPr/>
        </p:nvSpPr>
        <p:spPr bwMode="auto">
          <a:xfrm>
            <a:off x="7183189" y="5069313"/>
            <a:ext cx="1089893" cy="655226"/>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Commodity</a:t>
            </a:r>
          </a:p>
        </p:txBody>
      </p:sp>
      <p:sp>
        <p:nvSpPr>
          <p:cNvPr id="42" name="TextBox 41">
            <a:extLst>
              <a:ext uri="{FF2B5EF4-FFF2-40B4-BE49-F238E27FC236}">
                <a16:creationId xmlns:a16="http://schemas.microsoft.com/office/drawing/2014/main" id="{581B093C-1720-47F1-8575-10028BBCFC3F}"/>
              </a:ext>
              <a:ext uri="{C183D7F6-B498-43B3-948B-1728B52AA6E4}">
                <adec:decorative xmlns:adec="http://schemas.microsoft.com/office/drawing/2017/decorative" val="1"/>
              </a:ext>
            </a:extLst>
          </p:cNvPr>
          <p:cNvSpPr txBox="1"/>
          <p:nvPr/>
        </p:nvSpPr>
        <p:spPr>
          <a:xfrm>
            <a:off x="5624297" y="5069313"/>
            <a:ext cx="1387461" cy="64633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Limited Immediate Impact</a:t>
            </a:r>
          </a:p>
        </p:txBody>
      </p:sp>
      <p:sp>
        <p:nvSpPr>
          <p:cNvPr id="43" name="TextBox 42">
            <a:extLst>
              <a:ext uri="{FF2B5EF4-FFF2-40B4-BE49-F238E27FC236}">
                <a16:creationId xmlns:a16="http://schemas.microsoft.com/office/drawing/2014/main" id="{5442D21D-E212-4F57-B036-D54CB0E89F05}"/>
              </a:ext>
              <a:ext uri="{C183D7F6-B498-43B3-948B-1728B52AA6E4}">
                <adec:decorative xmlns:adec="http://schemas.microsoft.com/office/drawing/2017/decorative" val="1"/>
              </a:ext>
            </a:extLst>
          </p:cNvPr>
          <p:cNvSpPr txBox="1"/>
          <p:nvPr/>
        </p:nvSpPr>
        <p:spPr>
          <a:xfrm>
            <a:off x="7183189" y="5836872"/>
            <a:ext cx="1923060"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Per Computer</a:t>
            </a:r>
          </a:p>
        </p:txBody>
      </p:sp>
      <p:sp>
        <p:nvSpPr>
          <p:cNvPr id="44" name="Rectangle 43">
            <a:extLst>
              <a:ext uri="{FF2B5EF4-FFF2-40B4-BE49-F238E27FC236}">
                <a16:creationId xmlns:a16="http://schemas.microsoft.com/office/drawing/2014/main" id="{73286E50-AF57-4387-9AD5-A499498A8EC3}"/>
              </a:ext>
            </a:extLst>
          </p:cNvPr>
          <p:cNvSpPr/>
          <p:nvPr/>
        </p:nvSpPr>
        <p:spPr bwMode="auto">
          <a:xfrm>
            <a:off x="584199" y="3364506"/>
            <a:ext cx="5028321" cy="783151"/>
          </a:xfrm>
          <a:prstGeom prst="rect">
            <a:avLst/>
          </a:prstGeom>
          <a:solidFill>
            <a:schemeClr val="bg1"/>
          </a:solidFill>
          <a:ln>
            <a:noFill/>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marL="571500" marR="0" lvl="0" indent="0" algn="l"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a:ea typeface="+mn-ea"/>
                <a:cs typeface="Segoe UI" panose="020B0502040204020203" pitchFamily="34" charset="0"/>
              </a:rPr>
              <a:t>Profitable for Attackers</a:t>
            </a:r>
          </a:p>
          <a:p>
            <a:pPr marL="57150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t>Economic incentive to continue growing</a:t>
            </a:r>
          </a:p>
        </p:txBody>
      </p:sp>
      <p:sp>
        <p:nvSpPr>
          <p:cNvPr id="45" name="Rectangle 44">
            <a:extLst>
              <a:ext uri="{FF2B5EF4-FFF2-40B4-BE49-F238E27FC236}">
                <a16:creationId xmlns:a16="http://schemas.microsoft.com/office/drawing/2014/main" id="{80D0D276-B4A1-4979-807D-6C6E30F4A98B}"/>
              </a:ext>
            </a:extLst>
          </p:cNvPr>
          <p:cNvSpPr/>
          <p:nvPr/>
        </p:nvSpPr>
        <p:spPr bwMode="auto">
          <a:xfrm>
            <a:off x="584199" y="4288030"/>
            <a:ext cx="5029200" cy="1990721"/>
          </a:xfrm>
          <a:prstGeom prst="rect">
            <a:avLst/>
          </a:prstGeom>
          <a:solidFill>
            <a:schemeClr val="bg1"/>
          </a:solidFill>
          <a:ln>
            <a:noFill/>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marL="571500" marR="0" lvl="0" indent="0" algn="l"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a:ea typeface="+mn-ea"/>
                <a:cs typeface="Segoe UI" panose="020B0502040204020203" pitchFamily="34" charset="0"/>
              </a:rPr>
              <a:t>Room to Grow</a:t>
            </a:r>
          </a:p>
          <a:p>
            <a:pPr marL="57150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t>Attackers can monetize security maintenance gaps at most enterprises:</a:t>
            </a:r>
          </a:p>
          <a:p>
            <a:pPr marL="8001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t>Apply security updates </a:t>
            </a: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t>consistently to all computers</a:t>
            </a:r>
          </a:p>
          <a:p>
            <a:pPr marL="8001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t>Securely configure all resources </a:t>
            </a: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t>using manufacturer </a:t>
            </a:r>
            <a:b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b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t>best practices</a:t>
            </a:r>
          </a:p>
          <a:p>
            <a:pPr marL="8001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t>Mitigate credential theft </a:t>
            </a: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t>attacks for privileged users</a:t>
            </a:r>
          </a:p>
        </p:txBody>
      </p:sp>
      <p:grpSp>
        <p:nvGrpSpPr>
          <p:cNvPr id="51" name="Group 50">
            <a:extLst>
              <a:ext uri="{FF2B5EF4-FFF2-40B4-BE49-F238E27FC236}">
                <a16:creationId xmlns:a16="http://schemas.microsoft.com/office/drawing/2014/main" id="{5EC31ADE-AD45-4419-9FEB-EA1FE1EE8885}"/>
              </a:ext>
              <a:ext uri="{C183D7F6-B498-43B3-948B-1728B52AA6E4}">
                <adec:decorative xmlns:adec="http://schemas.microsoft.com/office/drawing/2017/decorative" val="1"/>
              </a:ext>
            </a:extLst>
          </p:cNvPr>
          <p:cNvGrpSpPr/>
          <p:nvPr/>
        </p:nvGrpSpPr>
        <p:grpSpPr>
          <a:xfrm>
            <a:off x="764707" y="4486777"/>
            <a:ext cx="358775" cy="306388"/>
            <a:chOff x="744470" y="4985379"/>
            <a:chExt cx="358775" cy="306388"/>
          </a:xfrm>
        </p:grpSpPr>
        <p:sp>
          <p:nvSpPr>
            <p:cNvPr id="52" name="Rectangle 153">
              <a:extLst>
                <a:ext uri="{FF2B5EF4-FFF2-40B4-BE49-F238E27FC236}">
                  <a16:creationId xmlns:a16="http://schemas.microsoft.com/office/drawing/2014/main" id="{9E6A53AB-482D-49E8-AEFE-2FD8397EE32D}"/>
                </a:ext>
              </a:extLst>
            </p:cNvPr>
            <p:cNvSpPr>
              <a:spLocks noChangeArrowheads="1"/>
            </p:cNvSpPr>
            <p:nvPr/>
          </p:nvSpPr>
          <p:spPr bwMode="auto">
            <a:xfrm>
              <a:off x="1042920" y="4985379"/>
              <a:ext cx="60325" cy="306388"/>
            </a:xfrm>
            <a:prstGeom prst="rect">
              <a:avLst/>
            </a:prstGeom>
            <a:solidFill>
              <a:srgbClr val="BFBFB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Rectangle 154">
              <a:extLst>
                <a:ext uri="{FF2B5EF4-FFF2-40B4-BE49-F238E27FC236}">
                  <a16:creationId xmlns:a16="http://schemas.microsoft.com/office/drawing/2014/main" id="{DF520295-2D8D-4111-941B-05A1AC9F3A8C}"/>
                </a:ext>
              </a:extLst>
            </p:cNvPr>
            <p:cNvSpPr>
              <a:spLocks noChangeArrowheads="1"/>
            </p:cNvSpPr>
            <p:nvPr/>
          </p:nvSpPr>
          <p:spPr bwMode="auto">
            <a:xfrm>
              <a:off x="744470" y="5239379"/>
              <a:ext cx="60325" cy="52388"/>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Rectangle 155">
              <a:extLst>
                <a:ext uri="{FF2B5EF4-FFF2-40B4-BE49-F238E27FC236}">
                  <a16:creationId xmlns:a16="http://schemas.microsoft.com/office/drawing/2014/main" id="{EB2857CD-F7B3-4890-98EB-67C0BFDA834C}"/>
                </a:ext>
              </a:extLst>
            </p:cNvPr>
            <p:cNvSpPr>
              <a:spLocks noChangeArrowheads="1"/>
            </p:cNvSpPr>
            <p:nvPr/>
          </p:nvSpPr>
          <p:spPr bwMode="auto">
            <a:xfrm>
              <a:off x="844482" y="5198104"/>
              <a:ext cx="60325" cy="93663"/>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Rectangle 156">
              <a:extLst>
                <a:ext uri="{FF2B5EF4-FFF2-40B4-BE49-F238E27FC236}">
                  <a16:creationId xmlns:a16="http://schemas.microsoft.com/office/drawing/2014/main" id="{9C8CA202-AB3C-4C1B-8649-BD45B83847F3}"/>
                </a:ext>
              </a:extLst>
            </p:cNvPr>
            <p:cNvSpPr>
              <a:spLocks noChangeArrowheads="1"/>
            </p:cNvSpPr>
            <p:nvPr/>
          </p:nvSpPr>
          <p:spPr bwMode="auto">
            <a:xfrm>
              <a:off x="944495" y="5080629"/>
              <a:ext cx="61913" cy="211138"/>
            </a:xfrm>
            <a:prstGeom prst="rect">
              <a:avLst/>
            </a:prstGeom>
            <a:solidFill>
              <a:srgbClr val="BFBFB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178AB5E2-9C49-4747-B952-3AD5BE7B18F5}"/>
              </a:ext>
              <a:ext uri="{C183D7F6-B498-43B3-948B-1728B52AA6E4}">
                <adec:decorative xmlns:adec="http://schemas.microsoft.com/office/drawing/2017/decorative" val="1"/>
              </a:ext>
            </a:extLst>
          </p:cNvPr>
          <p:cNvGrpSpPr/>
          <p:nvPr/>
        </p:nvGrpSpPr>
        <p:grpSpPr>
          <a:xfrm>
            <a:off x="709784" y="2540065"/>
            <a:ext cx="419888" cy="498458"/>
            <a:chOff x="709784" y="2506657"/>
            <a:chExt cx="419888" cy="498458"/>
          </a:xfrm>
        </p:grpSpPr>
        <p:grpSp>
          <p:nvGrpSpPr>
            <p:cNvPr id="57" name="Group 21">
              <a:extLst>
                <a:ext uri="{FF2B5EF4-FFF2-40B4-BE49-F238E27FC236}">
                  <a16:creationId xmlns:a16="http://schemas.microsoft.com/office/drawing/2014/main" id="{DEF58168-DC5E-4553-870B-34D457638F46}"/>
                </a:ext>
              </a:extLst>
            </p:cNvPr>
            <p:cNvGrpSpPr>
              <a:grpSpLocks noChangeAspect="1"/>
            </p:cNvGrpSpPr>
            <p:nvPr/>
          </p:nvGrpSpPr>
          <p:grpSpPr bwMode="auto">
            <a:xfrm>
              <a:off x="817252" y="2565060"/>
              <a:ext cx="312420" cy="440055"/>
              <a:chOff x="2493" y="796"/>
              <a:chExt cx="164" cy="231"/>
            </a:xfrm>
            <a:solidFill>
              <a:srgbClr val="BFBFBF"/>
            </a:solidFill>
          </p:grpSpPr>
          <p:sp>
            <p:nvSpPr>
              <p:cNvPr id="61" name="Freeform 22">
                <a:extLst>
                  <a:ext uri="{FF2B5EF4-FFF2-40B4-BE49-F238E27FC236}">
                    <a16:creationId xmlns:a16="http://schemas.microsoft.com/office/drawing/2014/main" id="{3554621B-89B3-42CA-84FA-27D91877C855}"/>
                  </a:ext>
                </a:extLst>
              </p:cNvPr>
              <p:cNvSpPr>
                <a:spLocks/>
              </p:cNvSpPr>
              <p:nvPr/>
            </p:nvSpPr>
            <p:spPr bwMode="auto">
              <a:xfrm>
                <a:off x="2509" y="827"/>
                <a:ext cx="41" cy="155"/>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rgbClr val="BFBFB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2" name="Freeform 23">
                <a:extLst>
                  <a:ext uri="{FF2B5EF4-FFF2-40B4-BE49-F238E27FC236}">
                    <a16:creationId xmlns:a16="http://schemas.microsoft.com/office/drawing/2014/main" id="{B1E591DE-60AD-4162-9591-AB7B666236EF}"/>
                  </a:ext>
                </a:extLst>
              </p:cNvPr>
              <p:cNvSpPr>
                <a:spLocks noEditPoints="1"/>
              </p:cNvSpPr>
              <p:nvPr/>
            </p:nvSpPr>
            <p:spPr bwMode="auto">
              <a:xfrm>
                <a:off x="2493" y="796"/>
                <a:ext cx="164" cy="231"/>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58" name="lightning" descr="lightning">
              <a:extLst>
                <a:ext uri="{FF2B5EF4-FFF2-40B4-BE49-F238E27FC236}">
                  <a16:creationId xmlns:a16="http://schemas.microsoft.com/office/drawing/2014/main" id="{0AFD3DA3-0421-4EF9-B3A4-362BE332DF5D}"/>
                </a:ext>
              </a:extLst>
            </p:cNvPr>
            <p:cNvGrpSpPr/>
            <p:nvPr/>
          </p:nvGrpSpPr>
          <p:grpSpPr>
            <a:xfrm flipH="1">
              <a:off x="709784" y="2506657"/>
              <a:ext cx="198196" cy="384438"/>
              <a:chOff x="3404177" y="1724129"/>
              <a:chExt cx="544355" cy="1055884"/>
            </a:xfrm>
            <a:solidFill>
              <a:srgbClr val="D83B01"/>
            </a:solidFill>
          </p:grpSpPr>
          <p:sp>
            <p:nvSpPr>
              <p:cNvPr id="59" name="Freeform: Shape 58">
                <a:extLst>
                  <a:ext uri="{FF2B5EF4-FFF2-40B4-BE49-F238E27FC236}">
                    <a16:creationId xmlns:a16="http://schemas.microsoft.com/office/drawing/2014/main" id="{4E03599E-B343-43DA-AE37-A85A08C1D98F}"/>
                  </a:ext>
                </a:extLst>
              </p:cNvPr>
              <p:cNvSpPr/>
              <p:nvPr/>
            </p:nvSpPr>
            <p:spPr>
              <a:xfrm>
                <a:off x="3404177" y="1724129"/>
                <a:ext cx="544355" cy="1055884"/>
              </a:xfrm>
              <a:custGeom>
                <a:avLst/>
                <a:gdLst>
                  <a:gd name="connsiteX0" fmla="*/ 537789 w 544354"/>
                  <a:gd name="connsiteY0" fmla="*/ 0 h 1055883"/>
                  <a:gd name="connsiteX1" fmla="*/ 188199 w 544354"/>
                  <a:gd name="connsiteY1" fmla="*/ 0 h 1055883"/>
                  <a:gd name="connsiteX2" fmla="*/ 0 w 544354"/>
                  <a:gd name="connsiteY2" fmla="*/ 530677 h 1055883"/>
                  <a:gd name="connsiteX3" fmla="*/ 229504 w 544354"/>
                  <a:gd name="connsiteY3" fmla="*/ 532319 h 1055883"/>
                  <a:gd name="connsiteX4" fmla="*/ 50332 w 544354"/>
                  <a:gd name="connsiteY4" fmla="*/ 1057798 h 1055883"/>
                  <a:gd name="connsiteX5" fmla="*/ 545175 w 544354"/>
                  <a:gd name="connsiteY5" fmla="*/ 356703 h 1055883"/>
                  <a:gd name="connsiteX6" fmla="*/ 304729 w 544354"/>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54" h="1055883">
                    <a:moveTo>
                      <a:pt x="537789" y="0"/>
                    </a:moveTo>
                    <a:lnTo>
                      <a:pt x="188199" y="0"/>
                    </a:lnTo>
                    <a:lnTo>
                      <a:pt x="0" y="530677"/>
                    </a:lnTo>
                    <a:lnTo>
                      <a:pt x="229504" y="532319"/>
                    </a:lnTo>
                    <a:lnTo>
                      <a:pt x="50332" y="1057798"/>
                    </a:lnTo>
                    <a:lnTo>
                      <a:pt x="545175" y="356703"/>
                    </a:lnTo>
                    <a:lnTo>
                      <a:pt x="304729" y="356703"/>
                    </a:lnTo>
                    <a:close/>
                  </a:path>
                </a:pathLst>
              </a:custGeom>
              <a:grpFill/>
              <a:ln w="2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81407882-53CF-49D1-91A7-07A9E529AB11}"/>
                  </a:ext>
                </a:extLst>
              </p:cNvPr>
              <p:cNvSpPr/>
              <p:nvPr/>
            </p:nvSpPr>
            <p:spPr>
              <a:xfrm>
                <a:off x="3454509" y="1724129"/>
                <a:ext cx="492381" cy="1055884"/>
              </a:xfrm>
              <a:custGeom>
                <a:avLst/>
                <a:gdLst>
                  <a:gd name="connsiteX0" fmla="*/ 254397 w 492380"/>
                  <a:gd name="connsiteY0" fmla="*/ 356703 h 1055883"/>
                  <a:gd name="connsiteX1" fmla="*/ 487457 w 492380"/>
                  <a:gd name="connsiteY1" fmla="*/ 0 h 1055883"/>
                  <a:gd name="connsiteX2" fmla="*/ 304729 w 492380"/>
                  <a:gd name="connsiteY2" fmla="*/ 0 h 1055883"/>
                  <a:gd name="connsiteX3" fmla="*/ 111059 w 492380"/>
                  <a:gd name="connsiteY3" fmla="*/ 440954 h 1055883"/>
                  <a:gd name="connsiteX4" fmla="*/ 340563 w 492380"/>
                  <a:gd name="connsiteY4" fmla="*/ 442869 h 1055883"/>
                  <a:gd name="connsiteX5" fmla="*/ 0 w 492380"/>
                  <a:gd name="connsiteY5" fmla="*/ 1057798 h 1055883"/>
                  <a:gd name="connsiteX6" fmla="*/ 494843 w 492380"/>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380" h="1055883">
                    <a:moveTo>
                      <a:pt x="254397" y="356703"/>
                    </a:moveTo>
                    <a:lnTo>
                      <a:pt x="487457" y="0"/>
                    </a:lnTo>
                    <a:lnTo>
                      <a:pt x="304729" y="0"/>
                    </a:lnTo>
                    <a:lnTo>
                      <a:pt x="111059" y="440954"/>
                    </a:lnTo>
                    <a:lnTo>
                      <a:pt x="340563" y="442869"/>
                    </a:lnTo>
                    <a:lnTo>
                      <a:pt x="0" y="1057798"/>
                    </a:lnTo>
                    <a:lnTo>
                      <a:pt x="494843" y="356703"/>
                    </a:lnTo>
                    <a:close/>
                  </a:path>
                </a:pathLst>
              </a:custGeom>
              <a:grpFill/>
              <a:ln w="2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6" name="Group 45">
            <a:extLst>
              <a:ext uri="{FF2B5EF4-FFF2-40B4-BE49-F238E27FC236}">
                <a16:creationId xmlns:a16="http://schemas.microsoft.com/office/drawing/2014/main" id="{A21E5E7E-0301-47BB-B434-2245EE9BB817}"/>
              </a:ext>
              <a:ext uri="{C183D7F6-B498-43B3-948B-1728B52AA6E4}">
                <adec:decorative xmlns:adec="http://schemas.microsoft.com/office/drawing/2017/decorative" val="1"/>
              </a:ext>
            </a:extLst>
          </p:cNvPr>
          <p:cNvGrpSpPr/>
          <p:nvPr/>
        </p:nvGrpSpPr>
        <p:grpSpPr>
          <a:xfrm>
            <a:off x="781140" y="3577591"/>
            <a:ext cx="429095" cy="392750"/>
            <a:chOff x="753287" y="3461816"/>
            <a:chExt cx="512522" cy="469111"/>
          </a:xfrm>
        </p:grpSpPr>
        <p:sp>
          <p:nvSpPr>
            <p:cNvPr id="47" name="Rectangle 267">
              <a:extLst>
                <a:ext uri="{FF2B5EF4-FFF2-40B4-BE49-F238E27FC236}">
                  <a16:creationId xmlns:a16="http://schemas.microsoft.com/office/drawing/2014/main" id="{930968E1-7A27-4364-97B1-565B91FF73F3}"/>
                </a:ext>
              </a:extLst>
            </p:cNvPr>
            <p:cNvSpPr>
              <a:spLocks noChangeArrowheads="1"/>
            </p:cNvSpPr>
            <p:nvPr/>
          </p:nvSpPr>
          <p:spPr bwMode="auto">
            <a:xfrm>
              <a:off x="1258117" y="3650892"/>
              <a:ext cx="1905" cy="1905"/>
            </a:xfrm>
            <a:prstGeom prst="rect">
              <a:avLst/>
            </a:prstGeom>
            <a:solidFill>
              <a:srgbClr val="BFBFBF"/>
            </a:solidFill>
            <a:ln w="0">
              <a:noFill/>
              <a:prstDash val="solid"/>
              <a:miter lim="800000"/>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8" name="Rectangle 268">
              <a:extLst>
                <a:ext uri="{FF2B5EF4-FFF2-40B4-BE49-F238E27FC236}">
                  <a16:creationId xmlns:a16="http://schemas.microsoft.com/office/drawing/2014/main" id="{ABB14FDE-D4F8-4C50-BFF7-60528B748335}"/>
                </a:ext>
              </a:extLst>
            </p:cNvPr>
            <p:cNvSpPr>
              <a:spLocks noChangeArrowheads="1"/>
            </p:cNvSpPr>
            <p:nvPr/>
          </p:nvSpPr>
          <p:spPr bwMode="auto">
            <a:xfrm>
              <a:off x="755197" y="3650892"/>
              <a:ext cx="1905" cy="1905"/>
            </a:xfrm>
            <a:prstGeom prst="rect">
              <a:avLst/>
            </a:prstGeom>
            <a:solidFill>
              <a:srgbClr val="BFBFBF"/>
            </a:solidFill>
            <a:ln w="0">
              <a:noFill/>
              <a:prstDash val="solid"/>
              <a:miter lim="800000"/>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49" name="profit" descr="profit, financial">
              <a:extLst>
                <a:ext uri="{FF2B5EF4-FFF2-40B4-BE49-F238E27FC236}">
                  <a16:creationId xmlns:a16="http://schemas.microsoft.com/office/drawing/2014/main" id="{2BABCF70-B03D-443C-9727-F47F04816143}"/>
                </a:ext>
              </a:extLst>
            </p:cNvPr>
            <p:cNvGrpSpPr/>
            <p:nvPr/>
          </p:nvGrpSpPr>
          <p:grpSpPr>
            <a:xfrm rot="20130423">
              <a:off x="753287" y="3523433"/>
              <a:ext cx="300384" cy="303512"/>
              <a:chOff x="3561942" y="3063240"/>
              <a:chExt cx="401220" cy="405398"/>
            </a:xfrm>
          </p:grpSpPr>
          <p:sp>
            <p:nvSpPr>
              <p:cNvPr id="70" name="Freeform: Shape 69">
                <a:extLst>
                  <a:ext uri="{FF2B5EF4-FFF2-40B4-BE49-F238E27FC236}">
                    <a16:creationId xmlns:a16="http://schemas.microsoft.com/office/drawing/2014/main" id="{14EB387C-9DCC-4A23-9948-0DD62AC25039}"/>
                  </a:ext>
                </a:extLst>
              </p:cNvPr>
              <p:cNvSpPr/>
              <p:nvPr/>
            </p:nvSpPr>
            <p:spPr>
              <a:xfrm>
                <a:off x="3645468" y="3063958"/>
                <a:ext cx="234045" cy="401219"/>
              </a:xfrm>
              <a:custGeom>
                <a:avLst/>
                <a:gdLst>
                  <a:gd name="connsiteX0" fmla="*/ 1371 w 234045"/>
                  <a:gd name="connsiteY0" fmla="*/ 401339 h 401218"/>
                  <a:gd name="connsiteX1" fmla="*/ 233261 w 234045"/>
                  <a:gd name="connsiteY1" fmla="*/ 401339 h 401218"/>
                  <a:gd name="connsiteX2" fmla="*/ 233261 w 234045"/>
                  <a:gd name="connsiteY2" fmla="*/ 1371 h 401218"/>
                  <a:gd name="connsiteX3" fmla="*/ 1371 w 234045"/>
                  <a:gd name="connsiteY3" fmla="*/ 1371 h 401218"/>
                  <a:gd name="connsiteX4" fmla="*/ 1371 w 234045"/>
                  <a:gd name="connsiteY4" fmla="*/ 401339 h 401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45" h="401218">
                    <a:moveTo>
                      <a:pt x="1371" y="401339"/>
                    </a:moveTo>
                    <a:lnTo>
                      <a:pt x="233261" y="401339"/>
                    </a:lnTo>
                    <a:lnTo>
                      <a:pt x="233261" y="1371"/>
                    </a:lnTo>
                    <a:lnTo>
                      <a:pt x="1371" y="1371"/>
                    </a:lnTo>
                    <a:lnTo>
                      <a:pt x="1371" y="401339"/>
                    </a:lnTo>
                    <a:close/>
                  </a:path>
                </a:pathLst>
              </a:custGeom>
              <a:solidFill>
                <a:srgbClr val="D83B01"/>
              </a:solidFill>
              <a:ln w="41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2CD35A92-9C05-4080-82E1-AC465CAFDE33}"/>
                  </a:ext>
                </a:extLst>
              </p:cNvPr>
              <p:cNvSpPr/>
              <p:nvPr/>
            </p:nvSpPr>
            <p:spPr>
              <a:xfrm>
                <a:off x="3711363" y="3168638"/>
                <a:ext cx="100305" cy="192251"/>
              </a:xfrm>
              <a:custGeom>
                <a:avLst/>
                <a:gdLst>
                  <a:gd name="connsiteX0" fmla="*/ 73524 w 100305"/>
                  <a:gd name="connsiteY0" fmla="*/ 130245 h 192250"/>
                  <a:gd name="connsiteX1" fmla="*/ 58510 w 100305"/>
                  <a:gd name="connsiteY1" fmla="*/ 113563 h 192250"/>
                  <a:gd name="connsiteX2" fmla="*/ 58510 w 100305"/>
                  <a:gd name="connsiteY2" fmla="*/ 145260 h 192250"/>
                  <a:gd name="connsiteX3" fmla="*/ 73524 w 100305"/>
                  <a:gd name="connsiteY3" fmla="*/ 130245 h 192250"/>
                  <a:gd name="connsiteX4" fmla="*/ 43495 w 100305"/>
                  <a:gd name="connsiteY4" fmla="*/ 78112 h 192250"/>
                  <a:gd name="connsiteX5" fmla="*/ 43495 w 100305"/>
                  <a:gd name="connsiteY5" fmla="*/ 45163 h 192250"/>
                  <a:gd name="connsiteX6" fmla="*/ 28898 w 100305"/>
                  <a:gd name="connsiteY6" fmla="*/ 60178 h 192250"/>
                  <a:gd name="connsiteX7" fmla="*/ 43495 w 100305"/>
                  <a:gd name="connsiteY7" fmla="*/ 78112 h 192250"/>
                  <a:gd name="connsiteX8" fmla="*/ 101051 w 100305"/>
                  <a:gd name="connsiteY8" fmla="*/ 128577 h 192250"/>
                  <a:gd name="connsiteX9" fmla="*/ 90207 w 100305"/>
                  <a:gd name="connsiteY9" fmla="*/ 156521 h 192250"/>
                  <a:gd name="connsiteX10" fmla="*/ 58510 w 100305"/>
                  <a:gd name="connsiteY10" fmla="*/ 169449 h 192250"/>
                  <a:gd name="connsiteX11" fmla="*/ 58510 w 100305"/>
                  <a:gd name="connsiteY11" fmla="*/ 191971 h 192250"/>
                  <a:gd name="connsiteX12" fmla="*/ 43495 w 100305"/>
                  <a:gd name="connsiteY12" fmla="*/ 191971 h 192250"/>
                  <a:gd name="connsiteX13" fmla="*/ 43495 w 100305"/>
                  <a:gd name="connsiteY13" fmla="*/ 169866 h 192250"/>
                  <a:gd name="connsiteX14" fmla="*/ 4291 w 100305"/>
                  <a:gd name="connsiteY14" fmla="*/ 160274 h 192250"/>
                  <a:gd name="connsiteX15" fmla="*/ 4291 w 100305"/>
                  <a:gd name="connsiteY15" fmla="*/ 131496 h 192250"/>
                  <a:gd name="connsiteX16" fmla="*/ 22225 w 100305"/>
                  <a:gd name="connsiteY16" fmla="*/ 140255 h 192250"/>
                  <a:gd name="connsiteX17" fmla="*/ 43495 w 100305"/>
                  <a:gd name="connsiteY17" fmla="*/ 145260 h 192250"/>
                  <a:gd name="connsiteX18" fmla="*/ 43495 w 100305"/>
                  <a:gd name="connsiteY18" fmla="*/ 107306 h 192250"/>
                  <a:gd name="connsiteX19" fmla="*/ 10964 w 100305"/>
                  <a:gd name="connsiteY19" fmla="*/ 88538 h 192250"/>
                  <a:gd name="connsiteX20" fmla="*/ 1371 w 100305"/>
                  <a:gd name="connsiteY20" fmla="*/ 61846 h 192250"/>
                  <a:gd name="connsiteX21" fmla="*/ 13049 w 100305"/>
                  <a:gd name="connsiteY21" fmla="*/ 33903 h 192250"/>
                  <a:gd name="connsiteX22" fmla="*/ 43495 w 100305"/>
                  <a:gd name="connsiteY22" fmla="*/ 20556 h 192250"/>
                  <a:gd name="connsiteX23" fmla="*/ 43495 w 100305"/>
                  <a:gd name="connsiteY23" fmla="*/ 1371 h 192250"/>
                  <a:gd name="connsiteX24" fmla="*/ 58510 w 100305"/>
                  <a:gd name="connsiteY24" fmla="*/ 1371 h 192250"/>
                  <a:gd name="connsiteX25" fmla="*/ 58510 w 100305"/>
                  <a:gd name="connsiteY25" fmla="*/ 20139 h 192250"/>
                  <a:gd name="connsiteX26" fmla="*/ 91458 w 100305"/>
                  <a:gd name="connsiteY26" fmla="*/ 27229 h 192250"/>
                  <a:gd name="connsiteX27" fmla="*/ 91458 w 100305"/>
                  <a:gd name="connsiteY27" fmla="*/ 55173 h 192250"/>
                  <a:gd name="connsiteX28" fmla="*/ 58510 w 100305"/>
                  <a:gd name="connsiteY28" fmla="*/ 44329 h 192250"/>
                  <a:gd name="connsiteX29" fmla="*/ 58510 w 100305"/>
                  <a:gd name="connsiteY29" fmla="*/ 84368 h 192250"/>
                  <a:gd name="connsiteX30" fmla="*/ 91458 w 100305"/>
                  <a:gd name="connsiteY30" fmla="*/ 103136 h 192250"/>
                  <a:gd name="connsiteX31" fmla="*/ 101051 w 100305"/>
                  <a:gd name="connsiteY31" fmla="*/ 128577 h 19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0305" h="192250">
                    <a:moveTo>
                      <a:pt x="73524" y="130245"/>
                    </a:moveTo>
                    <a:cubicBezTo>
                      <a:pt x="73524" y="123572"/>
                      <a:pt x="68519" y="118150"/>
                      <a:pt x="58510" y="113563"/>
                    </a:cubicBezTo>
                    <a:lnTo>
                      <a:pt x="58510" y="145260"/>
                    </a:lnTo>
                    <a:cubicBezTo>
                      <a:pt x="68519" y="143591"/>
                      <a:pt x="73524" y="138586"/>
                      <a:pt x="73524" y="130245"/>
                    </a:cubicBezTo>
                    <a:close/>
                    <a:moveTo>
                      <a:pt x="43495" y="78112"/>
                    </a:moveTo>
                    <a:lnTo>
                      <a:pt x="43495" y="45163"/>
                    </a:lnTo>
                    <a:cubicBezTo>
                      <a:pt x="33903" y="46832"/>
                      <a:pt x="28898" y="51836"/>
                      <a:pt x="28898" y="60178"/>
                    </a:cubicBezTo>
                    <a:cubicBezTo>
                      <a:pt x="28898" y="67685"/>
                      <a:pt x="33903" y="73524"/>
                      <a:pt x="43495" y="78112"/>
                    </a:cubicBezTo>
                    <a:close/>
                    <a:moveTo>
                      <a:pt x="101051" y="128577"/>
                    </a:moveTo>
                    <a:cubicBezTo>
                      <a:pt x="101051" y="140255"/>
                      <a:pt x="97297" y="149430"/>
                      <a:pt x="90207" y="156521"/>
                    </a:cubicBezTo>
                    <a:cubicBezTo>
                      <a:pt x="83117" y="163610"/>
                      <a:pt x="72273" y="167781"/>
                      <a:pt x="58510" y="169449"/>
                    </a:cubicBezTo>
                    <a:lnTo>
                      <a:pt x="58510" y="191971"/>
                    </a:lnTo>
                    <a:lnTo>
                      <a:pt x="43495" y="191971"/>
                    </a:lnTo>
                    <a:lnTo>
                      <a:pt x="43495" y="169866"/>
                    </a:lnTo>
                    <a:cubicBezTo>
                      <a:pt x="29315" y="169866"/>
                      <a:pt x="15969" y="166530"/>
                      <a:pt x="4291" y="160274"/>
                    </a:cubicBezTo>
                    <a:lnTo>
                      <a:pt x="4291" y="131496"/>
                    </a:lnTo>
                    <a:cubicBezTo>
                      <a:pt x="8045" y="134416"/>
                      <a:pt x="13883" y="137335"/>
                      <a:pt x="22225" y="140255"/>
                    </a:cubicBezTo>
                    <a:cubicBezTo>
                      <a:pt x="30566" y="143174"/>
                      <a:pt x="37656" y="144843"/>
                      <a:pt x="43495" y="145260"/>
                    </a:cubicBezTo>
                    <a:lnTo>
                      <a:pt x="43495" y="107306"/>
                    </a:lnTo>
                    <a:cubicBezTo>
                      <a:pt x="28064" y="101467"/>
                      <a:pt x="17220" y="95211"/>
                      <a:pt x="10964" y="88538"/>
                    </a:cubicBezTo>
                    <a:cubicBezTo>
                      <a:pt x="4708" y="81865"/>
                      <a:pt x="1371" y="72690"/>
                      <a:pt x="1371" y="61846"/>
                    </a:cubicBezTo>
                    <a:cubicBezTo>
                      <a:pt x="1371" y="51002"/>
                      <a:pt x="5125" y="41410"/>
                      <a:pt x="13049" y="33903"/>
                    </a:cubicBezTo>
                    <a:cubicBezTo>
                      <a:pt x="20973" y="26395"/>
                      <a:pt x="30983" y="21808"/>
                      <a:pt x="43495" y="20556"/>
                    </a:cubicBezTo>
                    <a:lnTo>
                      <a:pt x="43495" y="1371"/>
                    </a:lnTo>
                    <a:lnTo>
                      <a:pt x="58510" y="1371"/>
                    </a:lnTo>
                    <a:lnTo>
                      <a:pt x="58510" y="20139"/>
                    </a:lnTo>
                    <a:cubicBezTo>
                      <a:pt x="73107" y="20973"/>
                      <a:pt x="83951" y="23059"/>
                      <a:pt x="91458" y="27229"/>
                    </a:cubicBezTo>
                    <a:lnTo>
                      <a:pt x="91458" y="55173"/>
                    </a:lnTo>
                    <a:cubicBezTo>
                      <a:pt x="81866" y="49334"/>
                      <a:pt x="71022" y="45580"/>
                      <a:pt x="58510" y="44329"/>
                    </a:cubicBezTo>
                    <a:lnTo>
                      <a:pt x="58510" y="84368"/>
                    </a:lnTo>
                    <a:cubicBezTo>
                      <a:pt x="73941" y="89790"/>
                      <a:pt x="84785" y="96046"/>
                      <a:pt x="91458" y="103136"/>
                    </a:cubicBezTo>
                    <a:cubicBezTo>
                      <a:pt x="98131" y="109809"/>
                      <a:pt x="101051" y="118567"/>
                      <a:pt x="101051" y="128577"/>
                    </a:cubicBezTo>
                    <a:close/>
                  </a:path>
                </a:pathLst>
              </a:custGeom>
              <a:solidFill>
                <a:schemeClr val="bg1"/>
              </a:solidFill>
              <a:ln w="41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 name="profit" descr="profit, financial">
              <a:extLst>
                <a:ext uri="{FF2B5EF4-FFF2-40B4-BE49-F238E27FC236}">
                  <a16:creationId xmlns:a16="http://schemas.microsoft.com/office/drawing/2014/main" id="{CB5F3CCE-BF50-4FED-9243-4632C2263BB7}"/>
                </a:ext>
              </a:extLst>
            </p:cNvPr>
            <p:cNvGrpSpPr/>
            <p:nvPr/>
          </p:nvGrpSpPr>
          <p:grpSpPr>
            <a:xfrm rot="803403">
              <a:off x="1021463" y="3553119"/>
              <a:ext cx="244346" cy="246890"/>
              <a:chOff x="3561942" y="3063240"/>
              <a:chExt cx="401220" cy="405398"/>
            </a:xfrm>
          </p:grpSpPr>
          <p:sp>
            <p:nvSpPr>
              <p:cNvPr id="68" name="Freeform: Shape 67">
                <a:extLst>
                  <a:ext uri="{FF2B5EF4-FFF2-40B4-BE49-F238E27FC236}">
                    <a16:creationId xmlns:a16="http://schemas.microsoft.com/office/drawing/2014/main" id="{6575C06F-CEAA-4751-AC7D-4F0EBC1AEC1A}"/>
                  </a:ext>
                </a:extLst>
              </p:cNvPr>
              <p:cNvSpPr/>
              <p:nvPr/>
            </p:nvSpPr>
            <p:spPr>
              <a:xfrm>
                <a:off x="3645468" y="3063958"/>
                <a:ext cx="234045" cy="401219"/>
              </a:xfrm>
              <a:custGeom>
                <a:avLst/>
                <a:gdLst>
                  <a:gd name="connsiteX0" fmla="*/ 1371 w 234045"/>
                  <a:gd name="connsiteY0" fmla="*/ 401339 h 401218"/>
                  <a:gd name="connsiteX1" fmla="*/ 233261 w 234045"/>
                  <a:gd name="connsiteY1" fmla="*/ 401339 h 401218"/>
                  <a:gd name="connsiteX2" fmla="*/ 233261 w 234045"/>
                  <a:gd name="connsiteY2" fmla="*/ 1371 h 401218"/>
                  <a:gd name="connsiteX3" fmla="*/ 1371 w 234045"/>
                  <a:gd name="connsiteY3" fmla="*/ 1371 h 401218"/>
                  <a:gd name="connsiteX4" fmla="*/ 1371 w 234045"/>
                  <a:gd name="connsiteY4" fmla="*/ 401339 h 401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45" h="401218">
                    <a:moveTo>
                      <a:pt x="1371" y="401339"/>
                    </a:moveTo>
                    <a:lnTo>
                      <a:pt x="233261" y="401339"/>
                    </a:lnTo>
                    <a:lnTo>
                      <a:pt x="233261" y="1371"/>
                    </a:lnTo>
                    <a:lnTo>
                      <a:pt x="1371" y="1371"/>
                    </a:lnTo>
                    <a:lnTo>
                      <a:pt x="1371" y="401339"/>
                    </a:lnTo>
                    <a:close/>
                  </a:path>
                </a:pathLst>
              </a:custGeom>
              <a:solidFill>
                <a:srgbClr val="D83B01"/>
              </a:solidFill>
              <a:ln w="41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E9DDDDE-D800-4FB8-AF94-6F250480F6C2}"/>
                  </a:ext>
                </a:extLst>
              </p:cNvPr>
              <p:cNvSpPr/>
              <p:nvPr/>
            </p:nvSpPr>
            <p:spPr>
              <a:xfrm>
                <a:off x="3711363" y="3168638"/>
                <a:ext cx="100305" cy="192251"/>
              </a:xfrm>
              <a:custGeom>
                <a:avLst/>
                <a:gdLst>
                  <a:gd name="connsiteX0" fmla="*/ 73524 w 100305"/>
                  <a:gd name="connsiteY0" fmla="*/ 130245 h 192250"/>
                  <a:gd name="connsiteX1" fmla="*/ 58510 w 100305"/>
                  <a:gd name="connsiteY1" fmla="*/ 113563 h 192250"/>
                  <a:gd name="connsiteX2" fmla="*/ 58510 w 100305"/>
                  <a:gd name="connsiteY2" fmla="*/ 145260 h 192250"/>
                  <a:gd name="connsiteX3" fmla="*/ 73524 w 100305"/>
                  <a:gd name="connsiteY3" fmla="*/ 130245 h 192250"/>
                  <a:gd name="connsiteX4" fmla="*/ 43495 w 100305"/>
                  <a:gd name="connsiteY4" fmla="*/ 78112 h 192250"/>
                  <a:gd name="connsiteX5" fmla="*/ 43495 w 100305"/>
                  <a:gd name="connsiteY5" fmla="*/ 45163 h 192250"/>
                  <a:gd name="connsiteX6" fmla="*/ 28898 w 100305"/>
                  <a:gd name="connsiteY6" fmla="*/ 60178 h 192250"/>
                  <a:gd name="connsiteX7" fmla="*/ 43495 w 100305"/>
                  <a:gd name="connsiteY7" fmla="*/ 78112 h 192250"/>
                  <a:gd name="connsiteX8" fmla="*/ 101051 w 100305"/>
                  <a:gd name="connsiteY8" fmla="*/ 128577 h 192250"/>
                  <a:gd name="connsiteX9" fmla="*/ 90207 w 100305"/>
                  <a:gd name="connsiteY9" fmla="*/ 156521 h 192250"/>
                  <a:gd name="connsiteX10" fmla="*/ 58510 w 100305"/>
                  <a:gd name="connsiteY10" fmla="*/ 169449 h 192250"/>
                  <a:gd name="connsiteX11" fmla="*/ 58510 w 100305"/>
                  <a:gd name="connsiteY11" fmla="*/ 191971 h 192250"/>
                  <a:gd name="connsiteX12" fmla="*/ 43495 w 100305"/>
                  <a:gd name="connsiteY12" fmla="*/ 191971 h 192250"/>
                  <a:gd name="connsiteX13" fmla="*/ 43495 w 100305"/>
                  <a:gd name="connsiteY13" fmla="*/ 169866 h 192250"/>
                  <a:gd name="connsiteX14" fmla="*/ 4291 w 100305"/>
                  <a:gd name="connsiteY14" fmla="*/ 160274 h 192250"/>
                  <a:gd name="connsiteX15" fmla="*/ 4291 w 100305"/>
                  <a:gd name="connsiteY15" fmla="*/ 131496 h 192250"/>
                  <a:gd name="connsiteX16" fmla="*/ 22225 w 100305"/>
                  <a:gd name="connsiteY16" fmla="*/ 140255 h 192250"/>
                  <a:gd name="connsiteX17" fmla="*/ 43495 w 100305"/>
                  <a:gd name="connsiteY17" fmla="*/ 145260 h 192250"/>
                  <a:gd name="connsiteX18" fmla="*/ 43495 w 100305"/>
                  <a:gd name="connsiteY18" fmla="*/ 107306 h 192250"/>
                  <a:gd name="connsiteX19" fmla="*/ 10964 w 100305"/>
                  <a:gd name="connsiteY19" fmla="*/ 88538 h 192250"/>
                  <a:gd name="connsiteX20" fmla="*/ 1371 w 100305"/>
                  <a:gd name="connsiteY20" fmla="*/ 61846 h 192250"/>
                  <a:gd name="connsiteX21" fmla="*/ 13049 w 100305"/>
                  <a:gd name="connsiteY21" fmla="*/ 33903 h 192250"/>
                  <a:gd name="connsiteX22" fmla="*/ 43495 w 100305"/>
                  <a:gd name="connsiteY22" fmla="*/ 20556 h 192250"/>
                  <a:gd name="connsiteX23" fmla="*/ 43495 w 100305"/>
                  <a:gd name="connsiteY23" fmla="*/ 1371 h 192250"/>
                  <a:gd name="connsiteX24" fmla="*/ 58510 w 100305"/>
                  <a:gd name="connsiteY24" fmla="*/ 1371 h 192250"/>
                  <a:gd name="connsiteX25" fmla="*/ 58510 w 100305"/>
                  <a:gd name="connsiteY25" fmla="*/ 20139 h 192250"/>
                  <a:gd name="connsiteX26" fmla="*/ 91458 w 100305"/>
                  <a:gd name="connsiteY26" fmla="*/ 27229 h 192250"/>
                  <a:gd name="connsiteX27" fmla="*/ 91458 w 100305"/>
                  <a:gd name="connsiteY27" fmla="*/ 55173 h 192250"/>
                  <a:gd name="connsiteX28" fmla="*/ 58510 w 100305"/>
                  <a:gd name="connsiteY28" fmla="*/ 44329 h 192250"/>
                  <a:gd name="connsiteX29" fmla="*/ 58510 w 100305"/>
                  <a:gd name="connsiteY29" fmla="*/ 84368 h 192250"/>
                  <a:gd name="connsiteX30" fmla="*/ 91458 w 100305"/>
                  <a:gd name="connsiteY30" fmla="*/ 103136 h 192250"/>
                  <a:gd name="connsiteX31" fmla="*/ 101051 w 100305"/>
                  <a:gd name="connsiteY31" fmla="*/ 128577 h 19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0305" h="192250">
                    <a:moveTo>
                      <a:pt x="73524" y="130245"/>
                    </a:moveTo>
                    <a:cubicBezTo>
                      <a:pt x="73524" y="123572"/>
                      <a:pt x="68519" y="118150"/>
                      <a:pt x="58510" y="113563"/>
                    </a:cubicBezTo>
                    <a:lnTo>
                      <a:pt x="58510" y="145260"/>
                    </a:lnTo>
                    <a:cubicBezTo>
                      <a:pt x="68519" y="143591"/>
                      <a:pt x="73524" y="138586"/>
                      <a:pt x="73524" y="130245"/>
                    </a:cubicBezTo>
                    <a:close/>
                    <a:moveTo>
                      <a:pt x="43495" y="78112"/>
                    </a:moveTo>
                    <a:lnTo>
                      <a:pt x="43495" y="45163"/>
                    </a:lnTo>
                    <a:cubicBezTo>
                      <a:pt x="33903" y="46832"/>
                      <a:pt x="28898" y="51836"/>
                      <a:pt x="28898" y="60178"/>
                    </a:cubicBezTo>
                    <a:cubicBezTo>
                      <a:pt x="28898" y="67685"/>
                      <a:pt x="33903" y="73524"/>
                      <a:pt x="43495" y="78112"/>
                    </a:cubicBezTo>
                    <a:close/>
                    <a:moveTo>
                      <a:pt x="101051" y="128577"/>
                    </a:moveTo>
                    <a:cubicBezTo>
                      <a:pt x="101051" y="140255"/>
                      <a:pt x="97297" y="149430"/>
                      <a:pt x="90207" y="156521"/>
                    </a:cubicBezTo>
                    <a:cubicBezTo>
                      <a:pt x="83117" y="163610"/>
                      <a:pt x="72273" y="167781"/>
                      <a:pt x="58510" y="169449"/>
                    </a:cubicBezTo>
                    <a:lnTo>
                      <a:pt x="58510" y="191971"/>
                    </a:lnTo>
                    <a:lnTo>
                      <a:pt x="43495" y="191971"/>
                    </a:lnTo>
                    <a:lnTo>
                      <a:pt x="43495" y="169866"/>
                    </a:lnTo>
                    <a:cubicBezTo>
                      <a:pt x="29315" y="169866"/>
                      <a:pt x="15969" y="166530"/>
                      <a:pt x="4291" y="160274"/>
                    </a:cubicBezTo>
                    <a:lnTo>
                      <a:pt x="4291" y="131496"/>
                    </a:lnTo>
                    <a:cubicBezTo>
                      <a:pt x="8045" y="134416"/>
                      <a:pt x="13883" y="137335"/>
                      <a:pt x="22225" y="140255"/>
                    </a:cubicBezTo>
                    <a:cubicBezTo>
                      <a:pt x="30566" y="143174"/>
                      <a:pt x="37656" y="144843"/>
                      <a:pt x="43495" y="145260"/>
                    </a:cubicBezTo>
                    <a:lnTo>
                      <a:pt x="43495" y="107306"/>
                    </a:lnTo>
                    <a:cubicBezTo>
                      <a:pt x="28064" y="101467"/>
                      <a:pt x="17220" y="95211"/>
                      <a:pt x="10964" y="88538"/>
                    </a:cubicBezTo>
                    <a:cubicBezTo>
                      <a:pt x="4708" y="81865"/>
                      <a:pt x="1371" y="72690"/>
                      <a:pt x="1371" y="61846"/>
                    </a:cubicBezTo>
                    <a:cubicBezTo>
                      <a:pt x="1371" y="51002"/>
                      <a:pt x="5125" y="41410"/>
                      <a:pt x="13049" y="33903"/>
                    </a:cubicBezTo>
                    <a:cubicBezTo>
                      <a:pt x="20973" y="26395"/>
                      <a:pt x="30983" y="21808"/>
                      <a:pt x="43495" y="20556"/>
                    </a:cubicBezTo>
                    <a:lnTo>
                      <a:pt x="43495" y="1371"/>
                    </a:lnTo>
                    <a:lnTo>
                      <a:pt x="58510" y="1371"/>
                    </a:lnTo>
                    <a:lnTo>
                      <a:pt x="58510" y="20139"/>
                    </a:lnTo>
                    <a:cubicBezTo>
                      <a:pt x="73107" y="20973"/>
                      <a:pt x="83951" y="23059"/>
                      <a:pt x="91458" y="27229"/>
                    </a:cubicBezTo>
                    <a:lnTo>
                      <a:pt x="91458" y="55173"/>
                    </a:lnTo>
                    <a:cubicBezTo>
                      <a:pt x="81866" y="49334"/>
                      <a:pt x="71022" y="45580"/>
                      <a:pt x="58510" y="44329"/>
                    </a:cubicBezTo>
                    <a:lnTo>
                      <a:pt x="58510" y="84368"/>
                    </a:lnTo>
                    <a:cubicBezTo>
                      <a:pt x="73941" y="89790"/>
                      <a:pt x="84785" y="96046"/>
                      <a:pt x="91458" y="103136"/>
                    </a:cubicBezTo>
                    <a:cubicBezTo>
                      <a:pt x="98131" y="109809"/>
                      <a:pt x="101051" y="118567"/>
                      <a:pt x="101051" y="128577"/>
                    </a:cubicBezTo>
                    <a:close/>
                  </a:path>
                </a:pathLst>
              </a:custGeom>
              <a:solidFill>
                <a:schemeClr val="bg1"/>
              </a:solidFill>
              <a:ln w="41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3" name="profit" descr="profit, financial">
              <a:extLst>
                <a:ext uri="{FF2B5EF4-FFF2-40B4-BE49-F238E27FC236}">
                  <a16:creationId xmlns:a16="http://schemas.microsoft.com/office/drawing/2014/main" id="{8F4E6DCA-3CBE-4C45-BDFD-6EAF091E2C05}"/>
                </a:ext>
              </a:extLst>
            </p:cNvPr>
            <p:cNvGrpSpPr/>
            <p:nvPr/>
          </p:nvGrpSpPr>
          <p:grpSpPr>
            <a:xfrm>
              <a:off x="847732" y="3461816"/>
              <a:ext cx="300384" cy="303512"/>
              <a:chOff x="3561942" y="3063240"/>
              <a:chExt cx="401220" cy="405398"/>
            </a:xfrm>
          </p:grpSpPr>
          <p:sp>
            <p:nvSpPr>
              <p:cNvPr id="66" name="Freeform: Shape 65">
                <a:extLst>
                  <a:ext uri="{FF2B5EF4-FFF2-40B4-BE49-F238E27FC236}">
                    <a16:creationId xmlns:a16="http://schemas.microsoft.com/office/drawing/2014/main" id="{204C3F2C-9076-437B-8E8B-7405822A8E70}"/>
                  </a:ext>
                </a:extLst>
              </p:cNvPr>
              <p:cNvSpPr/>
              <p:nvPr/>
            </p:nvSpPr>
            <p:spPr>
              <a:xfrm>
                <a:off x="3645468" y="3063958"/>
                <a:ext cx="234045" cy="401219"/>
              </a:xfrm>
              <a:custGeom>
                <a:avLst/>
                <a:gdLst>
                  <a:gd name="connsiteX0" fmla="*/ 1371 w 234045"/>
                  <a:gd name="connsiteY0" fmla="*/ 401339 h 401218"/>
                  <a:gd name="connsiteX1" fmla="*/ 233261 w 234045"/>
                  <a:gd name="connsiteY1" fmla="*/ 401339 h 401218"/>
                  <a:gd name="connsiteX2" fmla="*/ 233261 w 234045"/>
                  <a:gd name="connsiteY2" fmla="*/ 1371 h 401218"/>
                  <a:gd name="connsiteX3" fmla="*/ 1371 w 234045"/>
                  <a:gd name="connsiteY3" fmla="*/ 1371 h 401218"/>
                  <a:gd name="connsiteX4" fmla="*/ 1371 w 234045"/>
                  <a:gd name="connsiteY4" fmla="*/ 401339 h 401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45" h="401218">
                    <a:moveTo>
                      <a:pt x="1371" y="401339"/>
                    </a:moveTo>
                    <a:lnTo>
                      <a:pt x="233261" y="401339"/>
                    </a:lnTo>
                    <a:lnTo>
                      <a:pt x="233261" y="1371"/>
                    </a:lnTo>
                    <a:lnTo>
                      <a:pt x="1371" y="1371"/>
                    </a:lnTo>
                    <a:lnTo>
                      <a:pt x="1371" y="401339"/>
                    </a:lnTo>
                    <a:close/>
                  </a:path>
                </a:pathLst>
              </a:custGeom>
              <a:solidFill>
                <a:srgbClr val="D83B01"/>
              </a:solidFill>
              <a:ln w="41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27009FC4-B765-4E4C-9AE2-E8981BCA48D2}"/>
                  </a:ext>
                </a:extLst>
              </p:cNvPr>
              <p:cNvSpPr/>
              <p:nvPr/>
            </p:nvSpPr>
            <p:spPr>
              <a:xfrm>
                <a:off x="3711363" y="3168638"/>
                <a:ext cx="100305" cy="192251"/>
              </a:xfrm>
              <a:custGeom>
                <a:avLst/>
                <a:gdLst>
                  <a:gd name="connsiteX0" fmla="*/ 73524 w 100305"/>
                  <a:gd name="connsiteY0" fmla="*/ 130245 h 192250"/>
                  <a:gd name="connsiteX1" fmla="*/ 58510 w 100305"/>
                  <a:gd name="connsiteY1" fmla="*/ 113563 h 192250"/>
                  <a:gd name="connsiteX2" fmla="*/ 58510 w 100305"/>
                  <a:gd name="connsiteY2" fmla="*/ 145260 h 192250"/>
                  <a:gd name="connsiteX3" fmla="*/ 73524 w 100305"/>
                  <a:gd name="connsiteY3" fmla="*/ 130245 h 192250"/>
                  <a:gd name="connsiteX4" fmla="*/ 43495 w 100305"/>
                  <a:gd name="connsiteY4" fmla="*/ 78112 h 192250"/>
                  <a:gd name="connsiteX5" fmla="*/ 43495 w 100305"/>
                  <a:gd name="connsiteY5" fmla="*/ 45163 h 192250"/>
                  <a:gd name="connsiteX6" fmla="*/ 28898 w 100305"/>
                  <a:gd name="connsiteY6" fmla="*/ 60178 h 192250"/>
                  <a:gd name="connsiteX7" fmla="*/ 43495 w 100305"/>
                  <a:gd name="connsiteY7" fmla="*/ 78112 h 192250"/>
                  <a:gd name="connsiteX8" fmla="*/ 101051 w 100305"/>
                  <a:gd name="connsiteY8" fmla="*/ 128577 h 192250"/>
                  <a:gd name="connsiteX9" fmla="*/ 90207 w 100305"/>
                  <a:gd name="connsiteY9" fmla="*/ 156521 h 192250"/>
                  <a:gd name="connsiteX10" fmla="*/ 58510 w 100305"/>
                  <a:gd name="connsiteY10" fmla="*/ 169449 h 192250"/>
                  <a:gd name="connsiteX11" fmla="*/ 58510 w 100305"/>
                  <a:gd name="connsiteY11" fmla="*/ 191971 h 192250"/>
                  <a:gd name="connsiteX12" fmla="*/ 43495 w 100305"/>
                  <a:gd name="connsiteY12" fmla="*/ 191971 h 192250"/>
                  <a:gd name="connsiteX13" fmla="*/ 43495 w 100305"/>
                  <a:gd name="connsiteY13" fmla="*/ 169866 h 192250"/>
                  <a:gd name="connsiteX14" fmla="*/ 4291 w 100305"/>
                  <a:gd name="connsiteY14" fmla="*/ 160274 h 192250"/>
                  <a:gd name="connsiteX15" fmla="*/ 4291 w 100305"/>
                  <a:gd name="connsiteY15" fmla="*/ 131496 h 192250"/>
                  <a:gd name="connsiteX16" fmla="*/ 22225 w 100305"/>
                  <a:gd name="connsiteY16" fmla="*/ 140255 h 192250"/>
                  <a:gd name="connsiteX17" fmla="*/ 43495 w 100305"/>
                  <a:gd name="connsiteY17" fmla="*/ 145260 h 192250"/>
                  <a:gd name="connsiteX18" fmla="*/ 43495 w 100305"/>
                  <a:gd name="connsiteY18" fmla="*/ 107306 h 192250"/>
                  <a:gd name="connsiteX19" fmla="*/ 10964 w 100305"/>
                  <a:gd name="connsiteY19" fmla="*/ 88538 h 192250"/>
                  <a:gd name="connsiteX20" fmla="*/ 1371 w 100305"/>
                  <a:gd name="connsiteY20" fmla="*/ 61846 h 192250"/>
                  <a:gd name="connsiteX21" fmla="*/ 13049 w 100305"/>
                  <a:gd name="connsiteY21" fmla="*/ 33903 h 192250"/>
                  <a:gd name="connsiteX22" fmla="*/ 43495 w 100305"/>
                  <a:gd name="connsiteY22" fmla="*/ 20556 h 192250"/>
                  <a:gd name="connsiteX23" fmla="*/ 43495 w 100305"/>
                  <a:gd name="connsiteY23" fmla="*/ 1371 h 192250"/>
                  <a:gd name="connsiteX24" fmla="*/ 58510 w 100305"/>
                  <a:gd name="connsiteY24" fmla="*/ 1371 h 192250"/>
                  <a:gd name="connsiteX25" fmla="*/ 58510 w 100305"/>
                  <a:gd name="connsiteY25" fmla="*/ 20139 h 192250"/>
                  <a:gd name="connsiteX26" fmla="*/ 91458 w 100305"/>
                  <a:gd name="connsiteY26" fmla="*/ 27229 h 192250"/>
                  <a:gd name="connsiteX27" fmla="*/ 91458 w 100305"/>
                  <a:gd name="connsiteY27" fmla="*/ 55173 h 192250"/>
                  <a:gd name="connsiteX28" fmla="*/ 58510 w 100305"/>
                  <a:gd name="connsiteY28" fmla="*/ 44329 h 192250"/>
                  <a:gd name="connsiteX29" fmla="*/ 58510 w 100305"/>
                  <a:gd name="connsiteY29" fmla="*/ 84368 h 192250"/>
                  <a:gd name="connsiteX30" fmla="*/ 91458 w 100305"/>
                  <a:gd name="connsiteY30" fmla="*/ 103136 h 192250"/>
                  <a:gd name="connsiteX31" fmla="*/ 101051 w 100305"/>
                  <a:gd name="connsiteY31" fmla="*/ 128577 h 19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0305" h="192250">
                    <a:moveTo>
                      <a:pt x="73524" y="130245"/>
                    </a:moveTo>
                    <a:cubicBezTo>
                      <a:pt x="73524" y="123572"/>
                      <a:pt x="68519" y="118150"/>
                      <a:pt x="58510" y="113563"/>
                    </a:cubicBezTo>
                    <a:lnTo>
                      <a:pt x="58510" y="145260"/>
                    </a:lnTo>
                    <a:cubicBezTo>
                      <a:pt x="68519" y="143591"/>
                      <a:pt x="73524" y="138586"/>
                      <a:pt x="73524" y="130245"/>
                    </a:cubicBezTo>
                    <a:close/>
                    <a:moveTo>
                      <a:pt x="43495" y="78112"/>
                    </a:moveTo>
                    <a:lnTo>
                      <a:pt x="43495" y="45163"/>
                    </a:lnTo>
                    <a:cubicBezTo>
                      <a:pt x="33903" y="46832"/>
                      <a:pt x="28898" y="51836"/>
                      <a:pt x="28898" y="60178"/>
                    </a:cubicBezTo>
                    <a:cubicBezTo>
                      <a:pt x="28898" y="67685"/>
                      <a:pt x="33903" y="73524"/>
                      <a:pt x="43495" y="78112"/>
                    </a:cubicBezTo>
                    <a:close/>
                    <a:moveTo>
                      <a:pt x="101051" y="128577"/>
                    </a:moveTo>
                    <a:cubicBezTo>
                      <a:pt x="101051" y="140255"/>
                      <a:pt x="97297" y="149430"/>
                      <a:pt x="90207" y="156521"/>
                    </a:cubicBezTo>
                    <a:cubicBezTo>
                      <a:pt x="83117" y="163610"/>
                      <a:pt x="72273" y="167781"/>
                      <a:pt x="58510" y="169449"/>
                    </a:cubicBezTo>
                    <a:lnTo>
                      <a:pt x="58510" y="191971"/>
                    </a:lnTo>
                    <a:lnTo>
                      <a:pt x="43495" y="191971"/>
                    </a:lnTo>
                    <a:lnTo>
                      <a:pt x="43495" y="169866"/>
                    </a:lnTo>
                    <a:cubicBezTo>
                      <a:pt x="29315" y="169866"/>
                      <a:pt x="15969" y="166530"/>
                      <a:pt x="4291" y="160274"/>
                    </a:cubicBezTo>
                    <a:lnTo>
                      <a:pt x="4291" y="131496"/>
                    </a:lnTo>
                    <a:cubicBezTo>
                      <a:pt x="8045" y="134416"/>
                      <a:pt x="13883" y="137335"/>
                      <a:pt x="22225" y="140255"/>
                    </a:cubicBezTo>
                    <a:cubicBezTo>
                      <a:pt x="30566" y="143174"/>
                      <a:pt x="37656" y="144843"/>
                      <a:pt x="43495" y="145260"/>
                    </a:cubicBezTo>
                    <a:lnTo>
                      <a:pt x="43495" y="107306"/>
                    </a:lnTo>
                    <a:cubicBezTo>
                      <a:pt x="28064" y="101467"/>
                      <a:pt x="17220" y="95211"/>
                      <a:pt x="10964" y="88538"/>
                    </a:cubicBezTo>
                    <a:cubicBezTo>
                      <a:pt x="4708" y="81865"/>
                      <a:pt x="1371" y="72690"/>
                      <a:pt x="1371" y="61846"/>
                    </a:cubicBezTo>
                    <a:cubicBezTo>
                      <a:pt x="1371" y="51002"/>
                      <a:pt x="5125" y="41410"/>
                      <a:pt x="13049" y="33903"/>
                    </a:cubicBezTo>
                    <a:cubicBezTo>
                      <a:pt x="20973" y="26395"/>
                      <a:pt x="30983" y="21808"/>
                      <a:pt x="43495" y="20556"/>
                    </a:cubicBezTo>
                    <a:lnTo>
                      <a:pt x="43495" y="1371"/>
                    </a:lnTo>
                    <a:lnTo>
                      <a:pt x="58510" y="1371"/>
                    </a:lnTo>
                    <a:lnTo>
                      <a:pt x="58510" y="20139"/>
                    </a:lnTo>
                    <a:cubicBezTo>
                      <a:pt x="73107" y="20973"/>
                      <a:pt x="83951" y="23059"/>
                      <a:pt x="91458" y="27229"/>
                    </a:cubicBezTo>
                    <a:lnTo>
                      <a:pt x="91458" y="55173"/>
                    </a:lnTo>
                    <a:cubicBezTo>
                      <a:pt x="81866" y="49334"/>
                      <a:pt x="71022" y="45580"/>
                      <a:pt x="58510" y="44329"/>
                    </a:cubicBezTo>
                    <a:lnTo>
                      <a:pt x="58510" y="84368"/>
                    </a:lnTo>
                    <a:cubicBezTo>
                      <a:pt x="73941" y="89790"/>
                      <a:pt x="84785" y="96046"/>
                      <a:pt x="91458" y="103136"/>
                    </a:cubicBezTo>
                    <a:cubicBezTo>
                      <a:pt x="98131" y="109809"/>
                      <a:pt x="101051" y="118567"/>
                      <a:pt x="101051" y="128577"/>
                    </a:cubicBezTo>
                    <a:close/>
                  </a:path>
                </a:pathLst>
              </a:custGeom>
              <a:solidFill>
                <a:schemeClr val="bg1"/>
              </a:solidFill>
              <a:ln w="41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Freeform 266">
              <a:extLst>
                <a:ext uri="{FF2B5EF4-FFF2-40B4-BE49-F238E27FC236}">
                  <a16:creationId xmlns:a16="http://schemas.microsoft.com/office/drawing/2014/main" id="{468EE635-E64F-40CB-A304-DAA76856CDF6}"/>
                </a:ext>
              </a:extLst>
            </p:cNvPr>
            <p:cNvSpPr>
              <a:spLocks noEditPoints="1"/>
            </p:cNvSpPr>
            <p:nvPr/>
          </p:nvSpPr>
          <p:spPr bwMode="auto">
            <a:xfrm>
              <a:off x="755197" y="3650892"/>
              <a:ext cx="502920" cy="280035"/>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BFBFB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5" name="Freeform 270">
              <a:extLst>
                <a:ext uri="{FF2B5EF4-FFF2-40B4-BE49-F238E27FC236}">
                  <a16:creationId xmlns:a16="http://schemas.microsoft.com/office/drawing/2014/main" id="{0F77B80F-1ABB-490A-A64B-EBBF94A39308}"/>
                </a:ext>
              </a:extLst>
            </p:cNvPr>
            <p:cNvSpPr>
              <a:spLocks/>
            </p:cNvSpPr>
            <p:nvPr/>
          </p:nvSpPr>
          <p:spPr bwMode="auto">
            <a:xfrm>
              <a:off x="791392" y="3763534"/>
              <a:ext cx="116588" cy="114053"/>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BFBFB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577808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6" presetClass="entr" presetSubtype="37"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arn(outVertical)">
                                      <p:cBhvr>
                                        <p:cTn id="10" dur="500"/>
                                        <p:tgtEl>
                                          <p:spTgt spid="3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10"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22" presetClass="entr" presetSubtype="8"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22" presetClass="entr" presetSubtype="4"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down)">
                                      <p:cBhvr>
                                        <p:cTn id="51" dur="500"/>
                                        <p:tgtEl>
                                          <p:spTgt spid="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left)">
                                      <p:cBhvr>
                                        <p:cTn id="56" dur="5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childTnLst>
                                </p:cTn>
                              </p:par>
                              <p:par>
                                <p:cTn id="62" presetID="10" presetClass="entr" presetSubtype="0" fill="hold"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p:bldP spid="34" grpId="0" animBg="1"/>
      <p:bldP spid="35" grpId="0" animBg="1"/>
      <p:bldP spid="37" grpId="0"/>
      <p:bldP spid="38" grpId="0" animBg="1"/>
      <p:bldP spid="40" grpId="0"/>
      <p:bldP spid="41" grpId="0" animBg="1"/>
      <p:bldP spid="42" grpId="0"/>
      <p:bldP spid="43" grpId="0"/>
      <p:bldP spid="44" grpId="0" animBg="1"/>
      <p:bldP spid="4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375709CC-51E5-444E-9005-D7620480092B}"/>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82000">
                      <a:schemeClr val="tx1"/>
                    </a:gs>
                    <a:gs pos="0">
                      <a:schemeClr val="tx1"/>
                    </a:gs>
                  </a:gsLst>
                  <a:lin ang="2700000" scaled="1"/>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Pattern – </a:t>
            </a:r>
          </a:p>
        </p:txBody>
      </p:sp>
      <p:sp>
        <p:nvSpPr>
          <p:cNvPr id="72" name="!! HumOR">
            <a:extLst>
              <a:ext uri="{FF2B5EF4-FFF2-40B4-BE49-F238E27FC236}">
                <a16:creationId xmlns:a16="http://schemas.microsoft.com/office/drawing/2014/main" id="{DFE50A0C-6E2F-488C-B032-8EBAB83B8E79}"/>
              </a:ext>
            </a:extLst>
          </p:cNvPr>
          <p:cNvSpPr txBox="1"/>
          <p:nvPr/>
        </p:nvSpPr>
        <p:spPr>
          <a:xfrm>
            <a:off x="2523392" y="457200"/>
            <a:ext cx="6515100" cy="553998"/>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82000">
                      <a:schemeClr val="tx1"/>
                    </a:gs>
                    <a:gs pos="0">
                      <a:schemeClr val="tx1"/>
                    </a:gs>
                  </a:gsLst>
                  <a:lin ang="2700000" scaled="1"/>
                </a:gradFill>
                <a:effectLst/>
                <a:latin typeface="Segoe UI Semibold" panose="020B0702040204020203" pitchFamily="34" charset="0"/>
                <a:cs typeface="Segoe UI Semibold" panose="020B07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Human Operated Ransomware</a:t>
            </a:r>
          </a:p>
        </p:txBody>
      </p:sp>
      <p:sp>
        <p:nvSpPr>
          <p:cNvPr id="78" name="!! Enter">
            <a:extLst>
              <a:ext uri="{FF2B5EF4-FFF2-40B4-BE49-F238E27FC236}">
                <a16:creationId xmlns:a16="http://schemas.microsoft.com/office/drawing/2014/main" id="{4C8319C1-671A-43AA-9B51-4DF8E2D25375}"/>
              </a:ext>
            </a:extLst>
          </p:cNvPr>
          <p:cNvSpPr txBox="1"/>
          <p:nvPr/>
        </p:nvSpPr>
        <p:spPr>
          <a:xfrm flipH="1">
            <a:off x="619793" y="1485884"/>
            <a:ext cx="3291840" cy="596900"/>
          </a:xfrm>
          <a:prstGeom prst="rect">
            <a:avLst/>
          </a:prstGeom>
          <a:solidFill>
            <a:srgbClr val="E6E6E6"/>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R="0" lvl="0" indent="0" defTabSz="914102" fontAlgn="base">
              <a:lnSpc>
                <a:spcPct val="90000"/>
              </a:lnSpc>
              <a:spcBef>
                <a:spcPct val="0"/>
              </a:spcBef>
              <a:spcAft>
                <a:spcPct val="0"/>
              </a:spcAft>
              <a:buClrTx/>
              <a:buSzTx/>
              <a:buFontTx/>
              <a:buNone/>
              <a:tabLst/>
              <a:defRPr kumimoji="0" sz="1600" b="1"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ENTER ENVIRONMENT</a:t>
            </a:r>
          </a:p>
        </p:txBody>
      </p:sp>
      <p:sp>
        <p:nvSpPr>
          <p:cNvPr id="79" name="!! Traverse">
            <a:extLst>
              <a:ext uri="{FF2B5EF4-FFF2-40B4-BE49-F238E27FC236}">
                <a16:creationId xmlns:a16="http://schemas.microsoft.com/office/drawing/2014/main" id="{0D7B6A46-35B6-4C60-A81A-56E4BD2BD6DB}"/>
              </a:ext>
            </a:extLst>
          </p:cNvPr>
          <p:cNvSpPr txBox="1"/>
          <p:nvPr/>
        </p:nvSpPr>
        <p:spPr>
          <a:xfrm flipH="1">
            <a:off x="4008269" y="1485884"/>
            <a:ext cx="3840480" cy="596901"/>
          </a:xfrm>
          <a:prstGeom prst="rect">
            <a:avLst/>
          </a:prstGeom>
          <a:solidFill>
            <a:srgbClr val="E6E6E6"/>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R="0" lvl="0" indent="0" defTabSz="914102" fontAlgn="base">
              <a:lnSpc>
                <a:spcPct val="90000"/>
              </a:lnSpc>
              <a:spcBef>
                <a:spcPct val="0"/>
              </a:spcBef>
              <a:spcAft>
                <a:spcPct val="0"/>
              </a:spcAft>
              <a:buClrTx/>
              <a:buSzTx/>
              <a:buFontTx/>
              <a:buNone/>
              <a:tabLst/>
              <a:defRPr kumimoji="0" sz="1600" b="1"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TRAVERSE &amp; SPREAD</a:t>
            </a:r>
          </a:p>
        </p:txBody>
      </p:sp>
      <p:sp>
        <p:nvSpPr>
          <p:cNvPr id="80" name="!! Execute">
            <a:extLst>
              <a:ext uri="{FF2B5EF4-FFF2-40B4-BE49-F238E27FC236}">
                <a16:creationId xmlns:a16="http://schemas.microsoft.com/office/drawing/2014/main" id="{597BD1AE-CA99-41A1-B7F6-A817E966E2B3}"/>
              </a:ext>
            </a:extLst>
          </p:cNvPr>
          <p:cNvSpPr txBox="1"/>
          <p:nvPr/>
        </p:nvSpPr>
        <p:spPr>
          <a:xfrm flipH="1">
            <a:off x="7945386" y="1485884"/>
            <a:ext cx="3657600" cy="596900"/>
          </a:xfrm>
          <a:prstGeom prst="rect">
            <a:avLst/>
          </a:prstGeom>
          <a:solidFill>
            <a:srgbClr val="E6E6E6"/>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R="0" lvl="0" indent="0" defTabSz="914102" fontAlgn="base">
              <a:lnSpc>
                <a:spcPct val="90000"/>
              </a:lnSpc>
              <a:spcBef>
                <a:spcPct val="0"/>
              </a:spcBef>
              <a:spcAft>
                <a:spcPct val="0"/>
              </a:spcAft>
              <a:buClrTx/>
              <a:buSzTx/>
              <a:buFontTx/>
              <a:buNone/>
              <a:tabLst/>
              <a:defRPr kumimoji="0" sz="1600" b="1"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EXECUTE OBJECTIVES</a:t>
            </a:r>
          </a:p>
        </p:txBody>
      </p:sp>
      <p:cxnSp>
        <p:nvCxnSpPr>
          <p:cNvPr id="81" name="Straight Connector 45">
            <a:extLst>
              <a:ext uri="{FF2B5EF4-FFF2-40B4-BE49-F238E27FC236}">
                <a16:creationId xmlns:a16="http://schemas.microsoft.com/office/drawing/2014/main" id="{13563939-2889-4B65-BCB2-F73470266D5D}"/>
              </a:ext>
              <a:ext uri="{C183D7F6-B498-43B3-948B-1728B52AA6E4}">
                <adec:decorative xmlns:adec="http://schemas.microsoft.com/office/drawing/2017/decorative" val="1"/>
              </a:ext>
            </a:extLst>
          </p:cNvPr>
          <p:cNvCxnSpPr>
            <a:cxnSpLocks/>
          </p:cNvCxnSpPr>
          <p:nvPr/>
        </p:nvCxnSpPr>
        <p:spPr>
          <a:xfrm>
            <a:off x="3959951" y="1485884"/>
            <a:ext cx="0" cy="31912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46">
            <a:extLst>
              <a:ext uri="{FF2B5EF4-FFF2-40B4-BE49-F238E27FC236}">
                <a16:creationId xmlns:a16="http://schemas.microsoft.com/office/drawing/2014/main" id="{90B3C6E8-1BCC-47DC-9C81-92A884F05E1E}"/>
              </a:ext>
              <a:ext uri="{C183D7F6-B498-43B3-948B-1728B52AA6E4}">
                <adec:decorative xmlns:adec="http://schemas.microsoft.com/office/drawing/2017/decorative" val="1"/>
              </a:ext>
            </a:extLst>
          </p:cNvPr>
          <p:cNvCxnSpPr>
            <a:cxnSpLocks/>
          </p:cNvCxnSpPr>
          <p:nvPr/>
        </p:nvCxnSpPr>
        <p:spPr>
          <a:xfrm>
            <a:off x="7897067" y="1485884"/>
            <a:ext cx="0" cy="319426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 name="!! Ext">
            <a:extLst>
              <a:ext uri="{FF2B5EF4-FFF2-40B4-BE49-F238E27FC236}">
                <a16:creationId xmlns:a16="http://schemas.microsoft.com/office/drawing/2014/main" id="{08DA629C-2C00-4E0A-B0E9-79C8BAC3AF4F}"/>
              </a:ext>
              <a:ext uri="{C183D7F6-B498-43B3-948B-1728B52AA6E4}">
                <adec:decorative xmlns:adec="http://schemas.microsoft.com/office/drawing/2017/decorative" val="1"/>
              </a:ext>
            </a:extLst>
          </p:cNvPr>
          <p:cNvSpPr/>
          <p:nvPr/>
        </p:nvSpPr>
        <p:spPr bwMode="auto">
          <a:xfrm>
            <a:off x="10182688" y="3301350"/>
            <a:ext cx="1399740" cy="55778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Extortion</a:t>
            </a:r>
            <a:b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Demand Money</a:t>
            </a:r>
          </a:p>
        </p:txBody>
      </p:sp>
      <p:cxnSp>
        <p:nvCxnSpPr>
          <p:cNvPr id="90" name="Straight Arrow Connector 89">
            <a:extLst>
              <a:ext uri="{FF2B5EF4-FFF2-40B4-BE49-F238E27FC236}">
                <a16:creationId xmlns:a16="http://schemas.microsoft.com/office/drawing/2014/main" id="{F0423684-6917-4B28-A21F-1C87076E82AE}"/>
              </a:ext>
              <a:ext uri="{C183D7F6-B498-43B3-948B-1728B52AA6E4}">
                <adec:decorative xmlns:adec="http://schemas.microsoft.com/office/drawing/2017/decorative" val="1"/>
              </a:ext>
            </a:extLst>
          </p:cNvPr>
          <p:cNvCxnSpPr>
            <a:cxnSpLocks/>
          </p:cNvCxnSpPr>
          <p:nvPr/>
        </p:nvCxnSpPr>
        <p:spPr>
          <a:xfrm>
            <a:off x="588263" y="4999256"/>
            <a:ext cx="10862375" cy="0"/>
          </a:xfrm>
          <a:prstGeom prst="straightConnector1">
            <a:avLst/>
          </a:prstGeom>
          <a:ln w="57150">
            <a:solidFill>
              <a:srgbClr val="D83B01"/>
            </a:solidFill>
            <a:prstDash val="solid"/>
            <a:headEnd type="none"/>
            <a:tailEnd type="arrow" w="med" len="med"/>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1D80E07-D162-4997-A0EF-4332531616CC}"/>
              </a:ext>
            </a:extLst>
          </p:cNvPr>
          <p:cNvSpPr txBox="1"/>
          <p:nvPr/>
        </p:nvSpPr>
        <p:spPr>
          <a:xfrm>
            <a:off x="5088199" y="4726514"/>
            <a:ext cx="2638928" cy="610936"/>
          </a:xfrm>
          <a:prstGeom prst="rect">
            <a:avLst/>
          </a:prstGeom>
          <a:solidFill>
            <a:schemeClr val="bg1"/>
          </a:solidFill>
        </p:spPr>
        <p:txBody>
          <a:bodyPr wrap="none" lIns="91440" tIns="91440" rIns="91440" bIns="91440" rtlCol="0">
            <a:spAutoFit/>
          </a:bodyPr>
          <a:lstStyle/>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400" b="1" i="0"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Human Attack Operator(s)</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400" b="0" i="1"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Assisted by scripts and malware</a:t>
            </a:r>
          </a:p>
        </p:txBody>
      </p:sp>
      <p:sp>
        <p:nvSpPr>
          <p:cNvPr id="104" name="TextBox 103">
            <a:extLst>
              <a:ext uri="{FF2B5EF4-FFF2-40B4-BE49-F238E27FC236}">
                <a16:creationId xmlns:a16="http://schemas.microsoft.com/office/drawing/2014/main" id="{F5978FE1-A8D9-4202-977F-BD60E4BD7E2B}"/>
              </a:ext>
              <a:ext uri="{C183D7F6-B498-43B3-948B-1728B52AA6E4}">
                <adec:decorative xmlns:adec="http://schemas.microsoft.com/office/drawing/2017/decorative" val="1"/>
              </a:ext>
            </a:extLst>
          </p:cNvPr>
          <p:cNvSpPr txBox="1"/>
          <p:nvPr/>
        </p:nvSpPr>
        <p:spPr>
          <a:xfrm>
            <a:off x="1241808" y="3332411"/>
            <a:ext cx="1460485"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Logon with legit creds</a:t>
            </a:r>
            <a:endParaRPr kumimoji="0" lang="en-US" sz="1400" b="0" i="1" u="none" strike="noStrike" kern="120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05" name="Rectangle 104">
            <a:extLst>
              <a:ext uri="{FF2B5EF4-FFF2-40B4-BE49-F238E27FC236}">
                <a16:creationId xmlns:a16="http://schemas.microsoft.com/office/drawing/2014/main" id="{130730C4-BC83-4519-A401-2D4CDA607188}"/>
              </a:ext>
              <a:ext uri="{C183D7F6-B498-43B3-948B-1728B52AA6E4}">
                <adec:decorative xmlns:adec="http://schemas.microsoft.com/office/drawing/2017/decorative" val="1"/>
              </a:ext>
            </a:extLst>
          </p:cNvPr>
          <p:cNvSpPr/>
          <p:nvPr/>
        </p:nvSpPr>
        <p:spPr bwMode="auto">
          <a:xfrm>
            <a:off x="878283" y="2743864"/>
            <a:ext cx="2636003" cy="50292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91440" numCol="1" spcCol="0" rtlCol="0" fromWordArt="0" anchor="ctr" anchorCtr="0" forceAA="0" compatLnSpc="1">
            <a:prstTxWarp prst="textNoShape">
              <a:avLst/>
            </a:prstTxWarp>
            <a:noAutofit/>
          </a:bodyPr>
          <a:lstStyle/>
          <a:p>
            <a:pPr marL="285750" marR="0" lvl="0" indent="0" algn="l"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Client Attacks</a:t>
            </a:r>
          </a:p>
          <a:p>
            <a:pPr marL="28575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bold" panose="020B0702040204020203" pitchFamily="34" charset="0"/>
              </a:rPr>
              <a:t>Email, Credential, Browser, etc.</a:t>
            </a:r>
          </a:p>
        </p:txBody>
      </p:sp>
      <p:grpSp>
        <p:nvGrpSpPr>
          <p:cNvPr id="106" name="!! Email">
            <a:extLst>
              <a:ext uri="{FF2B5EF4-FFF2-40B4-BE49-F238E27FC236}">
                <a16:creationId xmlns:a16="http://schemas.microsoft.com/office/drawing/2014/main" id="{7497C622-F5F8-412E-AD39-6CBDCF6DC237}"/>
              </a:ext>
              <a:ext uri="{C183D7F6-B498-43B3-948B-1728B52AA6E4}">
                <adec:decorative xmlns:adec="http://schemas.microsoft.com/office/drawing/2017/decorative" val="1"/>
              </a:ext>
            </a:extLst>
          </p:cNvPr>
          <p:cNvGrpSpPr>
            <a:grpSpLocks noChangeAspect="1"/>
          </p:cNvGrpSpPr>
          <p:nvPr/>
        </p:nvGrpSpPr>
        <p:grpSpPr bwMode="auto">
          <a:xfrm>
            <a:off x="1022082" y="2818003"/>
            <a:ext cx="212958" cy="133098"/>
            <a:chOff x="5013" y="3413"/>
            <a:chExt cx="264" cy="165"/>
          </a:xfrm>
          <a:solidFill>
            <a:schemeClr val="bg1"/>
          </a:solidFill>
        </p:grpSpPr>
        <p:sp>
          <p:nvSpPr>
            <p:cNvPr id="108" name="Freeform 266">
              <a:extLst>
                <a:ext uri="{FF2B5EF4-FFF2-40B4-BE49-F238E27FC236}">
                  <a16:creationId xmlns:a16="http://schemas.microsoft.com/office/drawing/2014/main" id="{9131D1B9-7178-4B39-A609-C3BE1E9F02E6}"/>
                </a:ext>
              </a:extLst>
            </p:cNvPr>
            <p:cNvSpPr>
              <a:spLocks noEditPoints="1"/>
            </p:cNvSpPr>
            <p:nvPr/>
          </p:nvSpPr>
          <p:spPr bwMode="auto">
            <a:xfrm>
              <a:off x="5013" y="3431"/>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FFABAB"/>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9" name="Rectangle 268">
              <a:extLst>
                <a:ext uri="{FF2B5EF4-FFF2-40B4-BE49-F238E27FC236}">
                  <a16:creationId xmlns:a16="http://schemas.microsoft.com/office/drawing/2014/main" id="{15D94029-BA3C-429E-85DF-BD705DED35A5}"/>
                </a:ext>
              </a:extLst>
            </p:cNvPr>
            <p:cNvSpPr>
              <a:spLocks noChangeArrowheads="1"/>
            </p:cNvSpPr>
            <p:nvPr/>
          </p:nvSpPr>
          <p:spPr bwMode="auto">
            <a:xfrm>
              <a:off x="5013" y="3431"/>
              <a:ext cx="1" cy="1"/>
            </a:xfrm>
            <a:prstGeom prst="rect">
              <a:avLst/>
            </a:prstGeom>
            <a:grpFill/>
            <a:ln w="0">
              <a:noFill/>
              <a:prstDash val="solid"/>
              <a:miter lim="800000"/>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3" name="Freeform 269">
              <a:extLst>
                <a:ext uri="{FF2B5EF4-FFF2-40B4-BE49-F238E27FC236}">
                  <a16:creationId xmlns:a16="http://schemas.microsoft.com/office/drawing/2014/main" id="{90C310B3-1580-457A-9AA0-36D2A9E1E631}"/>
                </a:ext>
              </a:extLst>
            </p:cNvPr>
            <p:cNvSpPr>
              <a:spLocks/>
            </p:cNvSpPr>
            <p:nvPr/>
          </p:nvSpPr>
          <p:spPr bwMode="auto">
            <a:xfrm>
              <a:off x="5013" y="3413"/>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rgbClr val="FFABAB"/>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4" name="Freeform 270">
              <a:extLst>
                <a:ext uri="{FF2B5EF4-FFF2-40B4-BE49-F238E27FC236}">
                  <a16:creationId xmlns:a16="http://schemas.microsoft.com/office/drawing/2014/main" id="{D93DF5F1-01BA-46EB-8354-8FA5E27355D5}"/>
                </a:ext>
              </a:extLst>
            </p:cNvPr>
            <p:cNvSpPr>
              <a:spLocks/>
            </p:cNvSpPr>
            <p:nvPr/>
          </p:nvSpPr>
          <p:spPr bwMode="auto">
            <a:xfrm>
              <a:off x="5046" y="3512"/>
              <a:ext cx="32" cy="3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75767A"/>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9E3FD047-D7DF-4B5A-8D7D-30B005FDBBB6}"/>
              </a:ext>
              <a:ext uri="{C183D7F6-B498-43B3-948B-1728B52AA6E4}">
                <adec:decorative xmlns:adec="http://schemas.microsoft.com/office/drawing/2017/decorative" val="1"/>
              </a:ext>
            </a:extLst>
          </p:cNvPr>
          <p:cNvSpPr/>
          <p:nvPr/>
        </p:nvSpPr>
        <p:spPr bwMode="auto">
          <a:xfrm>
            <a:off x="878283" y="3694554"/>
            <a:ext cx="2636003" cy="5170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91440" numCol="1" spcCol="0" rtlCol="0" fromWordArt="0" anchor="ctr" anchorCtr="0" forceAA="0" compatLnSpc="1">
            <a:prstTxWarp prst="textNoShape">
              <a:avLst/>
            </a:prstTxWarp>
            <a:spAutoFit/>
          </a:bodyPr>
          <a:lstStyle/>
          <a:p>
            <a:pPr marL="285750" marR="0" lvl="0" indent="0" algn="l"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Attacks</a:t>
            </a:r>
          </a:p>
          <a:p>
            <a:pPr marL="28575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bold" panose="020B0702040204020203" pitchFamily="34" charset="0"/>
              </a:rPr>
              <a:t>RDP, SSH, Server, App, etc.</a:t>
            </a:r>
          </a:p>
        </p:txBody>
      </p:sp>
      <p:pic>
        <p:nvPicPr>
          <p:cNvPr id="116" name="!! Server">
            <a:extLst>
              <a:ext uri="{FF2B5EF4-FFF2-40B4-BE49-F238E27FC236}">
                <a16:creationId xmlns:a16="http://schemas.microsoft.com/office/drawing/2014/main" id="{5AEB1568-B914-4CB0-8AFA-948C063EE93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8994" y="3797460"/>
            <a:ext cx="162960" cy="303898"/>
          </a:xfrm>
          <a:prstGeom prst="rect">
            <a:avLst/>
          </a:prstGeom>
        </p:spPr>
      </p:pic>
      <p:sp>
        <p:nvSpPr>
          <p:cNvPr id="117" name="Rectangle 116">
            <a:extLst>
              <a:ext uri="{FF2B5EF4-FFF2-40B4-BE49-F238E27FC236}">
                <a16:creationId xmlns:a16="http://schemas.microsoft.com/office/drawing/2014/main" id="{B4077115-BF0F-4938-B50C-66BDD1A0CE7A}"/>
              </a:ext>
              <a:ext uri="{C183D7F6-B498-43B3-948B-1728B52AA6E4}">
                <adec:decorative xmlns:adec="http://schemas.microsoft.com/office/drawing/2017/decorative" val="1"/>
              </a:ext>
            </a:extLst>
          </p:cNvPr>
          <p:cNvSpPr/>
          <p:nvPr/>
        </p:nvSpPr>
        <p:spPr bwMode="auto">
          <a:xfrm>
            <a:off x="3161650" y="1985563"/>
            <a:ext cx="1596600" cy="5484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Attacker gains access </a:t>
            </a:r>
            <a:b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to organization</a:t>
            </a:r>
          </a:p>
        </p:txBody>
      </p:sp>
      <p:sp>
        <p:nvSpPr>
          <p:cNvPr id="118" name="Isosceles Triangle 117">
            <a:extLst>
              <a:ext uri="{FF2B5EF4-FFF2-40B4-BE49-F238E27FC236}">
                <a16:creationId xmlns:a16="http://schemas.microsoft.com/office/drawing/2014/main" id="{ADBDD4B0-CB5E-444F-8EC8-E4C00BA1F7CF}"/>
              </a:ext>
              <a:ext uri="{C183D7F6-B498-43B3-948B-1728B52AA6E4}">
                <adec:decorative xmlns:adec="http://schemas.microsoft.com/office/drawing/2017/decorative" val="1"/>
              </a:ext>
            </a:extLst>
          </p:cNvPr>
          <p:cNvSpPr/>
          <p:nvPr/>
        </p:nvSpPr>
        <p:spPr bwMode="auto">
          <a:xfrm rot="10800000">
            <a:off x="3778581" y="2529689"/>
            <a:ext cx="362737" cy="175714"/>
          </a:xfrm>
          <a:prstGeom prst="triangl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6D20AAE8-3A04-4A60-BFCB-B3E1BA28D3B8}"/>
              </a:ext>
              <a:ext uri="{C183D7F6-B498-43B3-948B-1728B52AA6E4}">
                <adec:decorative xmlns:adec="http://schemas.microsoft.com/office/drawing/2017/decorative" val="1"/>
              </a:ext>
            </a:extLst>
          </p:cNvPr>
          <p:cNvSpPr/>
          <p:nvPr/>
        </p:nvSpPr>
        <p:spPr bwMode="auto">
          <a:xfrm>
            <a:off x="6858617" y="1943297"/>
            <a:ext cx="2081498" cy="5484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Attacker gains administrative access to organization</a:t>
            </a:r>
          </a:p>
        </p:txBody>
      </p:sp>
      <p:sp>
        <p:nvSpPr>
          <p:cNvPr id="120" name="Isosceles Triangle 119">
            <a:extLst>
              <a:ext uri="{FF2B5EF4-FFF2-40B4-BE49-F238E27FC236}">
                <a16:creationId xmlns:a16="http://schemas.microsoft.com/office/drawing/2014/main" id="{26445CBE-F97B-493F-B3FB-7A92EBBE07B2}"/>
              </a:ext>
              <a:ext uri="{C183D7F6-B498-43B3-948B-1728B52AA6E4}">
                <adec:decorative xmlns:adec="http://schemas.microsoft.com/office/drawing/2017/decorative" val="1"/>
              </a:ext>
            </a:extLst>
          </p:cNvPr>
          <p:cNvSpPr/>
          <p:nvPr/>
        </p:nvSpPr>
        <p:spPr bwMode="auto">
          <a:xfrm rot="10800000">
            <a:off x="7717997" y="2492161"/>
            <a:ext cx="362737" cy="175714"/>
          </a:xfrm>
          <a:prstGeom prst="triangl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21" name="Straight Arrow Connector 120">
            <a:extLst>
              <a:ext uri="{FF2B5EF4-FFF2-40B4-BE49-F238E27FC236}">
                <a16:creationId xmlns:a16="http://schemas.microsoft.com/office/drawing/2014/main" id="{3117CF3D-C76B-4C23-AA74-A9FCFED6F23E}"/>
              </a:ext>
              <a:ext uri="{C183D7F6-B498-43B3-948B-1728B52AA6E4}">
                <adec:decorative xmlns:adec="http://schemas.microsoft.com/office/drawing/2017/decorative" val="1"/>
              </a:ext>
            </a:extLst>
          </p:cNvPr>
          <p:cNvCxnSpPr>
            <a:cxnSpLocks/>
          </p:cNvCxnSpPr>
          <p:nvPr/>
        </p:nvCxnSpPr>
        <p:spPr>
          <a:xfrm>
            <a:off x="1161042" y="3236719"/>
            <a:ext cx="0" cy="457200"/>
          </a:xfrm>
          <a:prstGeom prst="straightConnector1">
            <a:avLst/>
          </a:prstGeom>
          <a:ln w="19050">
            <a:solidFill>
              <a:schemeClr val="tx1"/>
            </a:solidFill>
            <a:prstDash val="sysDot"/>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82BF70CE-3F4C-40EA-91D6-B5E5EAC6524B}"/>
              </a:ext>
              <a:ext uri="{C183D7F6-B498-43B3-948B-1728B52AA6E4}">
                <adec:decorative xmlns:adec="http://schemas.microsoft.com/office/drawing/2017/decorative" val="1"/>
              </a:ext>
            </a:extLst>
          </p:cNvPr>
          <p:cNvSpPr/>
          <p:nvPr/>
        </p:nvSpPr>
        <p:spPr bwMode="auto">
          <a:xfrm>
            <a:off x="4508852" y="3760592"/>
            <a:ext cx="2803336" cy="3785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Malware Installation</a:t>
            </a:r>
          </a:p>
        </p:txBody>
      </p:sp>
      <p:sp>
        <p:nvSpPr>
          <p:cNvPr id="123" name="Rectangle 122">
            <a:extLst>
              <a:ext uri="{FF2B5EF4-FFF2-40B4-BE49-F238E27FC236}">
                <a16:creationId xmlns:a16="http://schemas.microsoft.com/office/drawing/2014/main" id="{229B55E4-2339-402E-8457-7D06050E6221}"/>
              </a:ext>
              <a:ext uri="{C183D7F6-B498-43B3-948B-1728B52AA6E4}">
                <adec:decorative xmlns:adec="http://schemas.microsoft.com/office/drawing/2017/decorative" val="1"/>
              </a:ext>
            </a:extLst>
          </p:cNvPr>
          <p:cNvSpPr/>
          <p:nvPr/>
        </p:nvSpPr>
        <p:spPr bwMode="auto">
          <a:xfrm>
            <a:off x="4513824" y="3060490"/>
            <a:ext cx="2803336" cy="41148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Credential Theft</a:t>
            </a:r>
          </a:p>
        </p:txBody>
      </p:sp>
      <p:sp>
        <p:nvSpPr>
          <p:cNvPr id="124" name="Arc 123">
            <a:extLst>
              <a:ext uri="{FF2B5EF4-FFF2-40B4-BE49-F238E27FC236}">
                <a16:creationId xmlns:a16="http://schemas.microsoft.com/office/drawing/2014/main" id="{4E5DDB3D-51A3-4E21-A6B8-31BE5118F13C}"/>
              </a:ext>
              <a:ext uri="{C183D7F6-B498-43B3-948B-1728B52AA6E4}">
                <adec:decorative xmlns:adec="http://schemas.microsoft.com/office/drawing/2017/decorative" val="1"/>
              </a:ext>
            </a:extLst>
          </p:cNvPr>
          <p:cNvSpPr/>
          <p:nvPr/>
        </p:nvSpPr>
        <p:spPr>
          <a:xfrm>
            <a:off x="6949878" y="3250273"/>
            <a:ext cx="716634" cy="716634"/>
          </a:xfrm>
          <a:prstGeom prst="arc">
            <a:avLst>
              <a:gd name="adj1" fmla="val 16200000"/>
              <a:gd name="adj2" fmla="val 5104591"/>
            </a:avLst>
          </a:prstGeom>
          <a:ln w="19050">
            <a:solidFill>
              <a:schemeClr val="tx1"/>
            </a:solidFill>
            <a:prstDash val="sysDash"/>
            <a:headEnd type="none"/>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Arc 124">
            <a:extLst>
              <a:ext uri="{FF2B5EF4-FFF2-40B4-BE49-F238E27FC236}">
                <a16:creationId xmlns:a16="http://schemas.microsoft.com/office/drawing/2014/main" id="{464CF239-2DD5-45F1-A294-42CB74520589}"/>
              </a:ext>
              <a:ext uri="{C183D7F6-B498-43B3-948B-1728B52AA6E4}">
                <adec:decorative xmlns:adec="http://schemas.microsoft.com/office/drawing/2017/decorative" val="1"/>
              </a:ext>
            </a:extLst>
          </p:cNvPr>
          <p:cNvSpPr/>
          <p:nvPr/>
        </p:nvSpPr>
        <p:spPr>
          <a:xfrm rot="10800000">
            <a:off x="4164473" y="3256789"/>
            <a:ext cx="716634" cy="716634"/>
          </a:xfrm>
          <a:prstGeom prst="arc">
            <a:avLst>
              <a:gd name="adj1" fmla="val 16200000"/>
              <a:gd name="adj2" fmla="val 5104591"/>
            </a:avLst>
          </a:prstGeom>
          <a:ln w="19050">
            <a:solidFill>
              <a:schemeClr val="tx1"/>
            </a:solidFill>
            <a:prstDash val="sysDash"/>
            <a:headEnd type="none"/>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26" name="Straight Arrow Connector 125">
            <a:extLst>
              <a:ext uri="{FF2B5EF4-FFF2-40B4-BE49-F238E27FC236}">
                <a16:creationId xmlns:a16="http://schemas.microsoft.com/office/drawing/2014/main" id="{EC1521AF-CD9D-4A73-8155-F8CEB747D298}"/>
              </a:ext>
              <a:ext uri="{C183D7F6-B498-43B3-948B-1728B52AA6E4}">
                <adec:decorative xmlns:adec="http://schemas.microsoft.com/office/drawing/2017/decorative" val="1"/>
              </a:ext>
            </a:extLst>
          </p:cNvPr>
          <p:cNvCxnSpPr>
            <a:cxnSpLocks/>
            <a:stCxn id="105" idx="3"/>
          </p:cNvCxnSpPr>
          <p:nvPr/>
        </p:nvCxnSpPr>
        <p:spPr>
          <a:xfrm>
            <a:off x="3514286" y="2995324"/>
            <a:ext cx="650186" cy="433676"/>
          </a:xfrm>
          <a:prstGeom prst="straightConnector1">
            <a:avLst/>
          </a:prstGeom>
          <a:ln w="19050">
            <a:solidFill>
              <a:schemeClr val="tx1"/>
            </a:solidFill>
            <a:prstDash val="solid"/>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6B01CDB1-E41A-47E4-BA60-5474D6806C9F}"/>
              </a:ext>
              <a:ext uri="{C183D7F6-B498-43B3-948B-1728B52AA6E4}">
                <adec:decorative xmlns:adec="http://schemas.microsoft.com/office/drawing/2017/decorative" val="1"/>
              </a:ext>
            </a:extLst>
          </p:cNvPr>
          <p:cNvCxnSpPr>
            <a:cxnSpLocks/>
            <a:stCxn id="115" idx="3"/>
          </p:cNvCxnSpPr>
          <p:nvPr/>
        </p:nvCxnSpPr>
        <p:spPr>
          <a:xfrm flipV="1">
            <a:off x="3514286" y="3693921"/>
            <a:ext cx="624272" cy="259166"/>
          </a:xfrm>
          <a:prstGeom prst="straightConnector1">
            <a:avLst/>
          </a:prstGeom>
          <a:ln w="19050">
            <a:solidFill>
              <a:schemeClr val="tx1"/>
            </a:solidFill>
            <a:prstDash val="solid"/>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81EAE3E5-9E75-4B84-A55C-A1C7309BDF9E}"/>
              </a:ext>
              <a:ext uri="{C183D7F6-B498-43B3-948B-1728B52AA6E4}">
                <adec:decorative xmlns:adec="http://schemas.microsoft.com/office/drawing/2017/decorative" val="1"/>
              </a:ext>
            </a:extLst>
          </p:cNvPr>
          <p:cNvCxnSpPr>
            <a:cxnSpLocks/>
          </p:cNvCxnSpPr>
          <p:nvPr/>
        </p:nvCxnSpPr>
        <p:spPr>
          <a:xfrm>
            <a:off x="7727127" y="3580242"/>
            <a:ext cx="2460381" cy="0"/>
          </a:xfrm>
          <a:prstGeom prst="straightConnector1">
            <a:avLst/>
          </a:prstGeom>
          <a:ln w="19050">
            <a:solidFill>
              <a:schemeClr val="tx1"/>
            </a:solidFill>
            <a:prstDash val="solid"/>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29" name="!! Ex">
            <a:extLst>
              <a:ext uri="{FF2B5EF4-FFF2-40B4-BE49-F238E27FC236}">
                <a16:creationId xmlns:a16="http://schemas.microsoft.com/office/drawing/2014/main" id="{9B038C88-6E4E-4DDC-8BF5-9E5B527BBB7B}"/>
              </a:ext>
              <a:ext uri="{C183D7F6-B498-43B3-948B-1728B52AA6E4}">
                <adec:decorative xmlns:adec="http://schemas.microsoft.com/office/drawing/2017/decorative" val="1"/>
              </a:ext>
            </a:extLst>
          </p:cNvPr>
          <p:cNvSpPr/>
          <p:nvPr/>
        </p:nvSpPr>
        <p:spPr bwMode="auto">
          <a:xfrm>
            <a:off x="8230789" y="3301350"/>
            <a:ext cx="1176526" cy="56107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Exfiltration</a:t>
            </a:r>
            <a:b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Steal Data</a:t>
            </a:r>
            <a:endPar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130" name="Straight Connector 129">
            <a:extLst>
              <a:ext uri="{FF2B5EF4-FFF2-40B4-BE49-F238E27FC236}">
                <a16:creationId xmlns:a16="http://schemas.microsoft.com/office/drawing/2014/main" id="{314B6059-A6FD-421A-B72F-CF48B81C1259}"/>
              </a:ext>
              <a:ext uri="{C183D7F6-B498-43B3-948B-1728B52AA6E4}">
                <adec:decorative xmlns:adec="http://schemas.microsoft.com/office/drawing/2017/decorative" val="1"/>
              </a:ext>
            </a:extLst>
          </p:cNvPr>
          <p:cNvCxnSpPr>
            <a:cxnSpLocks/>
          </p:cNvCxnSpPr>
          <p:nvPr/>
        </p:nvCxnSpPr>
        <p:spPr>
          <a:xfrm flipH="1">
            <a:off x="9827853" y="3121638"/>
            <a:ext cx="0" cy="438912"/>
          </a:xfrm>
          <a:prstGeom prst="line">
            <a:avLst/>
          </a:prstGeom>
          <a:ln w="19050">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9E87A33A-8CCB-473B-8FED-56B20E69A699}"/>
              </a:ext>
              <a:ext uri="{C183D7F6-B498-43B3-948B-1728B52AA6E4}">
                <adec:decorative xmlns:adec="http://schemas.microsoft.com/office/drawing/2017/decorative" val="1"/>
              </a:ext>
            </a:extLst>
          </p:cNvPr>
          <p:cNvGrpSpPr/>
          <p:nvPr/>
        </p:nvGrpSpPr>
        <p:grpSpPr>
          <a:xfrm>
            <a:off x="4211602" y="4606587"/>
            <a:ext cx="920719" cy="820126"/>
            <a:chOff x="3042800" y="4643414"/>
            <a:chExt cx="920719" cy="820126"/>
          </a:xfrm>
        </p:grpSpPr>
        <p:sp>
          <p:nvSpPr>
            <p:cNvPr id="132" name="Rectangle 131">
              <a:extLst>
                <a:ext uri="{FF2B5EF4-FFF2-40B4-BE49-F238E27FC236}">
                  <a16:creationId xmlns:a16="http://schemas.microsoft.com/office/drawing/2014/main" id="{C0E4179C-9C34-44CE-AD8B-21B904CDF64B}"/>
                </a:ext>
              </a:extLst>
            </p:cNvPr>
            <p:cNvSpPr/>
            <p:nvPr/>
          </p:nvSpPr>
          <p:spPr bwMode="auto">
            <a:xfrm>
              <a:off x="3042800" y="4643414"/>
              <a:ext cx="920719" cy="8201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33" name="Group 132">
              <a:extLst>
                <a:ext uri="{FF2B5EF4-FFF2-40B4-BE49-F238E27FC236}">
                  <a16:creationId xmlns:a16="http://schemas.microsoft.com/office/drawing/2014/main" id="{ECD735FF-E761-41A3-B59D-D9AE4E92F4DF}"/>
                </a:ext>
              </a:extLst>
            </p:cNvPr>
            <p:cNvGrpSpPr/>
            <p:nvPr/>
          </p:nvGrpSpPr>
          <p:grpSpPr>
            <a:xfrm>
              <a:off x="3166778" y="4745832"/>
              <a:ext cx="672762" cy="615290"/>
              <a:chOff x="9001134" y="1695531"/>
              <a:chExt cx="807292" cy="738328"/>
            </a:xfrm>
          </p:grpSpPr>
          <p:grpSp>
            <p:nvGrpSpPr>
              <p:cNvPr id="134" name="Group 15">
                <a:extLst>
                  <a:ext uri="{FF2B5EF4-FFF2-40B4-BE49-F238E27FC236}">
                    <a16:creationId xmlns:a16="http://schemas.microsoft.com/office/drawing/2014/main" id="{FE550667-EAB1-4194-9A8E-3B66BE9376A9}"/>
                  </a:ext>
                </a:extLst>
              </p:cNvPr>
              <p:cNvGrpSpPr>
                <a:grpSpLocks noChangeAspect="1"/>
              </p:cNvGrpSpPr>
              <p:nvPr/>
            </p:nvGrpSpPr>
            <p:grpSpPr bwMode="auto">
              <a:xfrm>
                <a:off x="9001134" y="1695531"/>
                <a:ext cx="552181" cy="688894"/>
                <a:chOff x="5670" y="1114"/>
                <a:chExt cx="311" cy="388"/>
              </a:xfrm>
              <a:solidFill>
                <a:schemeClr val="tx1"/>
              </a:solidFill>
            </p:grpSpPr>
            <p:sp>
              <p:nvSpPr>
                <p:cNvPr id="137" name="Freeform 16">
                  <a:extLst>
                    <a:ext uri="{FF2B5EF4-FFF2-40B4-BE49-F238E27FC236}">
                      <a16:creationId xmlns:a16="http://schemas.microsoft.com/office/drawing/2014/main" id="{A17B6A29-736E-424E-8FC4-CBF1AC09128C}"/>
                    </a:ext>
                  </a:extLst>
                </p:cNvPr>
                <p:cNvSpPr>
                  <a:spLocks/>
                </p:cNvSpPr>
                <p:nvPr/>
              </p:nvSpPr>
              <p:spPr bwMode="auto">
                <a:xfrm>
                  <a:off x="5722" y="1114"/>
                  <a:ext cx="207" cy="207"/>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17">
                  <a:extLst>
                    <a:ext uri="{FF2B5EF4-FFF2-40B4-BE49-F238E27FC236}">
                      <a16:creationId xmlns:a16="http://schemas.microsoft.com/office/drawing/2014/main" id="{82778105-C9B4-4EBA-A72C-5794291D1207}"/>
                    </a:ext>
                  </a:extLst>
                </p:cNvPr>
                <p:cNvSpPr>
                  <a:spLocks/>
                </p:cNvSpPr>
                <p:nvPr/>
              </p:nvSpPr>
              <p:spPr bwMode="auto">
                <a:xfrm>
                  <a:off x="5670" y="1346"/>
                  <a:ext cx="311" cy="156"/>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5" name="Isosceles Triangle 134">
                <a:extLst>
                  <a:ext uri="{FF2B5EF4-FFF2-40B4-BE49-F238E27FC236}">
                    <a16:creationId xmlns:a16="http://schemas.microsoft.com/office/drawing/2014/main" id="{A2D1B24B-9315-4A39-9C29-0F5AF8813C44}"/>
                  </a:ext>
                </a:extLst>
              </p:cNvPr>
              <p:cNvSpPr/>
              <p:nvPr/>
            </p:nvSpPr>
            <p:spPr bwMode="auto">
              <a:xfrm>
                <a:off x="9304822" y="2023025"/>
                <a:ext cx="446201" cy="384656"/>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6" name="Freeform: Shape 135">
                <a:extLst>
                  <a:ext uri="{FF2B5EF4-FFF2-40B4-BE49-F238E27FC236}">
                    <a16:creationId xmlns:a16="http://schemas.microsoft.com/office/drawing/2014/main" id="{8DEF2CFF-F437-4BA7-B2D1-A8B6EFBE933F}"/>
                  </a:ext>
                </a:extLst>
              </p:cNvPr>
              <p:cNvSpPr/>
              <p:nvPr/>
            </p:nvSpPr>
            <p:spPr bwMode="auto">
              <a:xfrm flipH="1">
                <a:off x="9360370" y="2049811"/>
                <a:ext cx="448056" cy="384048"/>
              </a:xfrm>
              <a:custGeom>
                <a:avLst/>
                <a:gdLst>
                  <a:gd name="connsiteX0" fmla="*/ 194687 w 389369"/>
                  <a:gd name="connsiteY0" fmla="*/ 311743 h 388302"/>
                  <a:gd name="connsiteX1" fmla="*/ 176828 w 389369"/>
                  <a:gd name="connsiteY1" fmla="*/ 330031 h 388302"/>
                  <a:gd name="connsiteX2" fmla="*/ 194687 w 389369"/>
                  <a:gd name="connsiteY2" fmla="*/ 348319 h 388302"/>
                  <a:gd name="connsiteX3" fmla="*/ 212546 w 389369"/>
                  <a:gd name="connsiteY3" fmla="*/ 330031 h 388302"/>
                  <a:gd name="connsiteX4" fmla="*/ 194687 w 389369"/>
                  <a:gd name="connsiteY4" fmla="*/ 311743 h 388302"/>
                  <a:gd name="connsiteX5" fmla="*/ 176822 w 389369"/>
                  <a:gd name="connsiteY5" fmla="*/ 128180 h 388302"/>
                  <a:gd name="connsiteX6" fmla="*/ 183966 w 389369"/>
                  <a:gd name="connsiteY6" fmla="*/ 273406 h 388302"/>
                  <a:gd name="connsiteX7" fmla="*/ 205397 w 389369"/>
                  <a:gd name="connsiteY7" fmla="*/ 273406 h 388302"/>
                  <a:gd name="connsiteX8" fmla="*/ 212540 w 389369"/>
                  <a:gd name="connsiteY8" fmla="*/ 128180 h 388302"/>
                  <a:gd name="connsiteX9" fmla="*/ 194685 w 389369"/>
                  <a:gd name="connsiteY9" fmla="*/ 0 h 388302"/>
                  <a:gd name="connsiteX10" fmla="*/ 389369 w 389369"/>
                  <a:gd name="connsiteY10" fmla="*/ 388302 h 388302"/>
                  <a:gd name="connsiteX11" fmla="*/ 0 w 389369"/>
                  <a:gd name="connsiteY11" fmla="*/ 388302 h 38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369" h="388302">
                    <a:moveTo>
                      <a:pt x="194687" y="311743"/>
                    </a:moveTo>
                    <a:cubicBezTo>
                      <a:pt x="184824" y="311743"/>
                      <a:pt x="176828" y="319931"/>
                      <a:pt x="176828" y="330031"/>
                    </a:cubicBezTo>
                    <a:cubicBezTo>
                      <a:pt x="176828" y="340131"/>
                      <a:pt x="184824" y="348319"/>
                      <a:pt x="194687" y="348319"/>
                    </a:cubicBezTo>
                    <a:cubicBezTo>
                      <a:pt x="204550" y="348319"/>
                      <a:pt x="212546" y="340131"/>
                      <a:pt x="212546" y="330031"/>
                    </a:cubicBezTo>
                    <a:cubicBezTo>
                      <a:pt x="212546" y="319931"/>
                      <a:pt x="204550" y="311743"/>
                      <a:pt x="194687" y="311743"/>
                    </a:cubicBezTo>
                    <a:close/>
                    <a:moveTo>
                      <a:pt x="176822" y="128180"/>
                    </a:moveTo>
                    <a:lnTo>
                      <a:pt x="183966" y="273406"/>
                    </a:lnTo>
                    <a:lnTo>
                      <a:pt x="205397" y="273406"/>
                    </a:lnTo>
                    <a:lnTo>
                      <a:pt x="212540" y="128180"/>
                    </a:lnTo>
                    <a:close/>
                    <a:moveTo>
                      <a:pt x="194685" y="0"/>
                    </a:moveTo>
                    <a:lnTo>
                      <a:pt x="389369" y="388302"/>
                    </a:lnTo>
                    <a:lnTo>
                      <a:pt x="0" y="388302"/>
                    </a:lnTo>
                    <a:close/>
                  </a:path>
                </a:pathLst>
              </a:custGeom>
              <a:solidFill>
                <a:srgbClr val="D741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39" name="Rectangle 138">
            <a:extLst>
              <a:ext uri="{FF2B5EF4-FFF2-40B4-BE49-F238E27FC236}">
                <a16:creationId xmlns:a16="http://schemas.microsoft.com/office/drawing/2014/main" id="{9905F7EF-2B31-4605-96BD-ADDF17507185}"/>
              </a:ext>
              <a:ext uri="{C183D7F6-B498-43B3-948B-1728B52AA6E4}">
                <adec:decorative xmlns:adec="http://schemas.microsoft.com/office/drawing/2017/decorative" val="1"/>
              </a:ext>
            </a:extLst>
          </p:cNvPr>
          <p:cNvSpPr/>
          <p:nvPr/>
        </p:nvSpPr>
        <p:spPr bwMode="auto">
          <a:xfrm>
            <a:off x="4513824" y="3059604"/>
            <a:ext cx="2803336" cy="4123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Credential Theft</a:t>
            </a:r>
          </a:p>
        </p:txBody>
      </p:sp>
      <p:sp>
        <p:nvSpPr>
          <p:cNvPr id="140" name="Rectangle 35">
            <a:extLst>
              <a:ext uri="{FF2B5EF4-FFF2-40B4-BE49-F238E27FC236}">
                <a16:creationId xmlns:a16="http://schemas.microsoft.com/office/drawing/2014/main" id="{397D729A-BB4B-432A-9208-CCB9D87E5C2B}"/>
              </a:ext>
              <a:ext uri="{C183D7F6-B498-43B3-948B-1728B52AA6E4}">
                <adec:decorative xmlns:adec="http://schemas.microsoft.com/office/drawing/2017/decorative" val="1"/>
              </a:ext>
            </a:extLst>
          </p:cNvPr>
          <p:cNvSpPr/>
          <p:nvPr/>
        </p:nvSpPr>
        <p:spPr bwMode="auto">
          <a:xfrm>
            <a:off x="512338" y="3966907"/>
            <a:ext cx="378263" cy="630308"/>
          </a:xfrm>
          <a:custGeom>
            <a:avLst/>
            <a:gdLst>
              <a:gd name="connsiteX0" fmla="*/ 0 w 648696"/>
              <a:gd name="connsiteY0" fmla="*/ 0 h 630308"/>
              <a:gd name="connsiteX1" fmla="*/ 648696 w 648696"/>
              <a:gd name="connsiteY1" fmla="*/ 0 h 630308"/>
              <a:gd name="connsiteX2" fmla="*/ 648696 w 648696"/>
              <a:gd name="connsiteY2" fmla="*/ 630308 h 630308"/>
              <a:gd name="connsiteX3" fmla="*/ 0 w 648696"/>
              <a:gd name="connsiteY3" fmla="*/ 630308 h 630308"/>
              <a:gd name="connsiteX4" fmla="*/ 0 w 648696"/>
              <a:gd name="connsiteY4" fmla="*/ 0 h 630308"/>
              <a:gd name="connsiteX0" fmla="*/ 0 w 648696"/>
              <a:gd name="connsiteY0" fmla="*/ 0 h 630308"/>
              <a:gd name="connsiteX1" fmla="*/ 648696 w 648696"/>
              <a:gd name="connsiteY1" fmla="*/ 0 h 630308"/>
              <a:gd name="connsiteX2" fmla="*/ 641694 w 648696"/>
              <a:gd name="connsiteY2" fmla="*/ 353955 h 630308"/>
              <a:gd name="connsiteX3" fmla="*/ 648696 w 648696"/>
              <a:gd name="connsiteY3" fmla="*/ 630308 h 630308"/>
              <a:gd name="connsiteX4" fmla="*/ 0 w 648696"/>
              <a:gd name="connsiteY4" fmla="*/ 630308 h 630308"/>
              <a:gd name="connsiteX5" fmla="*/ 0 w 648696"/>
              <a:gd name="connsiteY5" fmla="*/ 0 h 630308"/>
              <a:gd name="connsiteX0" fmla="*/ 641694 w 733134"/>
              <a:gd name="connsiteY0" fmla="*/ 353955 h 630308"/>
              <a:gd name="connsiteX1" fmla="*/ 648696 w 733134"/>
              <a:gd name="connsiteY1" fmla="*/ 630308 h 630308"/>
              <a:gd name="connsiteX2" fmla="*/ 0 w 733134"/>
              <a:gd name="connsiteY2" fmla="*/ 630308 h 630308"/>
              <a:gd name="connsiteX3" fmla="*/ 0 w 733134"/>
              <a:gd name="connsiteY3" fmla="*/ 0 h 630308"/>
              <a:gd name="connsiteX4" fmla="*/ 648696 w 733134"/>
              <a:gd name="connsiteY4" fmla="*/ 0 h 630308"/>
              <a:gd name="connsiteX5" fmla="*/ 733134 w 733134"/>
              <a:gd name="connsiteY5" fmla="*/ 445395 h 630308"/>
              <a:gd name="connsiteX0" fmla="*/ 641694 w 648696"/>
              <a:gd name="connsiteY0" fmla="*/ 353955 h 630308"/>
              <a:gd name="connsiteX1" fmla="*/ 648696 w 648696"/>
              <a:gd name="connsiteY1" fmla="*/ 630308 h 630308"/>
              <a:gd name="connsiteX2" fmla="*/ 0 w 648696"/>
              <a:gd name="connsiteY2" fmla="*/ 630308 h 630308"/>
              <a:gd name="connsiteX3" fmla="*/ 0 w 648696"/>
              <a:gd name="connsiteY3" fmla="*/ 0 h 630308"/>
              <a:gd name="connsiteX4" fmla="*/ 648696 w 648696"/>
              <a:gd name="connsiteY4" fmla="*/ 0 h 630308"/>
              <a:gd name="connsiteX0" fmla="*/ 648696 w 648696"/>
              <a:gd name="connsiteY0" fmla="*/ 630308 h 630308"/>
              <a:gd name="connsiteX1" fmla="*/ 0 w 648696"/>
              <a:gd name="connsiteY1" fmla="*/ 630308 h 630308"/>
              <a:gd name="connsiteX2" fmla="*/ 0 w 648696"/>
              <a:gd name="connsiteY2" fmla="*/ 0 h 630308"/>
              <a:gd name="connsiteX3" fmla="*/ 648696 w 648696"/>
              <a:gd name="connsiteY3" fmla="*/ 0 h 630308"/>
            </a:gdLst>
            <a:ahLst/>
            <a:cxnLst>
              <a:cxn ang="0">
                <a:pos x="connsiteX0" y="connsiteY0"/>
              </a:cxn>
              <a:cxn ang="0">
                <a:pos x="connsiteX1" y="connsiteY1"/>
              </a:cxn>
              <a:cxn ang="0">
                <a:pos x="connsiteX2" y="connsiteY2"/>
              </a:cxn>
              <a:cxn ang="0">
                <a:pos x="connsiteX3" y="connsiteY3"/>
              </a:cxn>
            </a:cxnLst>
            <a:rect l="l" t="t" r="r" b="b"/>
            <a:pathLst>
              <a:path w="648696" h="630308">
                <a:moveTo>
                  <a:pt x="648696" y="630308"/>
                </a:moveTo>
                <a:lnTo>
                  <a:pt x="0" y="630308"/>
                </a:lnTo>
                <a:lnTo>
                  <a:pt x="0" y="0"/>
                </a:lnTo>
                <a:lnTo>
                  <a:pt x="648696" y="0"/>
                </a:lnTo>
              </a:path>
            </a:pathLst>
          </a:custGeom>
          <a:ln w="19050">
            <a:solidFill>
              <a:schemeClr val="tx1"/>
            </a:solidFill>
            <a:prstDash val="sysDot"/>
            <a:headEnd type="none"/>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1" name="Rectangle 140">
            <a:extLst>
              <a:ext uri="{FF2B5EF4-FFF2-40B4-BE49-F238E27FC236}">
                <a16:creationId xmlns:a16="http://schemas.microsoft.com/office/drawing/2014/main" id="{0BA6F895-891E-464A-826F-D9C9B00A4426}"/>
              </a:ext>
              <a:ext uri="{C183D7F6-B498-43B3-948B-1728B52AA6E4}">
                <adec:decorative xmlns:adec="http://schemas.microsoft.com/office/drawing/2017/decorative" val="1"/>
              </a:ext>
            </a:extLst>
          </p:cNvPr>
          <p:cNvSpPr/>
          <p:nvPr/>
        </p:nvSpPr>
        <p:spPr>
          <a:xfrm>
            <a:off x="875075" y="4339682"/>
            <a:ext cx="2525223" cy="507831"/>
          </a:xfrm>
          <a:prstGeom prst="rect">
            <a:avLst/>
          </a:prstGeom>
        </p:spPr>
        <p:style>
          <a:lnRef idx="2">
            <a:schemeClr val="dk1"/>
          </a:lnRef>
          <a:fillRef idx="1">
            <a:schemeClr val="lt1"/>
          </a:fillRef>
          <a:effectRef idx="0">
            <a:schemeClr val="dk1"/>
          </a:effectRef>
          <a:fontRef idx="minor">
            <a:schemeClr val="dk1"/>
          </a:fontRef>
        </p:style>
        <p:txBody>
          <a:bodyPr wrap="square" lIns="320040">
            <a:spAutoFit/>
          </a:bodyPr>
          <a:lstStyle/>
          <a:p>
            <a:pPr marL="0" marR="0" lvl="0" indent="0" algn="l" defTabSz="219448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a:ea typeface="+mn-ea"/>
                <a:cs typeface="Segoe UI" panose="020B0502040204020203" pitchFamily="34" charset="0"/>
              </a:rPr>
              <a:t>Ransomware actors sometimes buy access to target organizations from other attackers in dark markets</a:t>
            </a:r>
          </a:p>
        </p:txBody>
      </p:sp>
      <p:grpSp>
        <p:nvGrpSpPr>
          <p:cNvPr id="142" name="cost control">
            <a:extLst>
              <a:ext uri="{FF2B5EF4-FFF2-40B4-BE49-F238E27FC236}">
                <a16:creationId xmlns:a16="http://schemas.microsoft.com/office/drawing/2014/main" id="{42A4EEC9-FD5A-4B96-A412-DDB97F1D6D18}"/>
              </a:ext>
              <a:ext uri="{C183D7F6-B498-43B3-948B-1728B52AA6E4}">
                <adec:decorative xmlns:adec="http://schemas.microsoft.com/office/drawing/2017/decorative" val="1"/>
              </a:ext>
            </a:extLst>
          </p:cNvPr>
          <p:cNvGrpSpPr/>
          <p:nvPr/>
        </p:nvGrpSpPr>
        <p:grpSpPr>
          <a:xfrm>
            <a:off x="669335" y="4387857"/>
            <a:ext cx="411480" cy="411480"/>
            <a:chOff x="5337551" y="3022718"/>
            <a:chExt cx="411480" cy="411480"/>
          </a:xfrm>
        </p:grpSpPr>
        <p:sp>
          <p:nvSpPr>
            <p:cNvPr id="143" name="Freeform: Shape 142">
              <a:extLst>
                <a:ext uri="{FF2B5EF4-FFF2-40B4-BE49-F238E27FC236}">
                  <a16:creationId xmlns:a16="http://schemas.microsoft.com/office/drawing/2014/main" id="{D012DFAF-FECB-4DA2-A7A0-13B0938A5F4E}"/>
                </a:ext>
              </a:extLst>
            </p:cNvPr>
            <p:cNvSpPr/>
            <p:nvPr/>
          </p:nvSpPr>
          <p:spPr>
            <a:xfrm>
              <a:off x="5336111" y="3021278"/>
              <a:ext cx="411480" cy="411480"/>
            </a:xfrm>
            <a:custGeom>
              <a:avLst/>
              <a:gdLst>
                <a:gd name="connsiteX0" fmla="*/ 206385 w 411480"/>
                <a:gd name="connsiteY0" fmla="*/ 411980 h 411480"/>
                <a:gd name="connsiteX1" fmla="*/ 411331 w 411480"/>
                <a:gd name="connsiteY1" fmla="*/ 207035 h 411480"/>
                <a:gd name="connsiteX2" fmla="*/ 206385 w 411480"/>
                <a:gd name="connsiteY2" fmla="*/ 1440 h 411480"/>
                <a:gd name="connsiteX3" fmla="*/ 1440 w 411480"/>
                <a:gd name="connsiteY3" fmla="*/ 206385 h 411480"/>
                <a:gd name="connsiteX4" fmla="*/ 206385 w 411480"/>
                <a:gd name="connsiteY4" fmla="*/ 411980 h 41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 h="411480">
                  <a:moveTo>
                    <a:pt x="206385" y="411980"/>
                  </a:moveTo>
                  <a:cubicBezTo>
                    <a:pt x="319939" y="411980"/>
                    <a:pt x="411331" y="319939"/>
                    <a:pt x="411331" y="207035"/>
                  </a:cubicBezTo>
                  <a:cubicBezTo>
                    <a:pt x="411980" y="93481"/>
                    <a:pt x="319939" y="1440"/>
                    <a:pt x="206385" y="1440"/>
                  </a:cubicBezTo>
                  <a:cubicBezTo>
                    <a:pt x="93481" y="1440"/>
                    <a:pt x="1440" y="93481"/>
                    <a:pt x="1440" y="206385"/>
                  </a:cubicBezTo>
                  <a:cubicBezTo>
                    <a:pt x="1440" y="319939"/>
                    <a:pt x="93481" y="411980"/>
                    <a:pt x="206385" y="411980"/>
                  </a:cubicBezTo>
                  <a:close/>
                </a:path>
              </a:pathLst>
            </a:custGeom>
            <a:solidFill>
              <a:srgbClr val="D83B01"/>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7B1D23AC-9265-4DC2-BA96-20D8DB94AF5C}"/>
                </a:ext>
              </a:extLst>
            </p:cNvPr>
            <p:cNvSpPr/>
            <p:nvPr/>
          </p:nvSpPr>
          <p:spPr>
            <a:xfrm>
              <a:off x="5477689" y="3097945"/>
              <a:ext cx="132874" cy="248603"/>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chemeClr val="bg1"/>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45" name="!! Devices">
            <a:extLst>
              <a:ext uri="{FF2B5EF4-FFF2-40B4-BE49-F238E27FC236}">
                <a16:creationId xmlns:a16="http://schemas.microsoft.com/office/drawing/2014/main" id="{DAA4E8A9-4AFF-4E78-920D-6ABE58AAAB8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3902" y="2983107"/>
            <a:ext cx="208788" cy="160606"/>
          </a:xfrm>
          <a:prstGeom prst="rect">
            <a:avLst/>
          </a:prstGeom>
        </p:spPr>
      </p:pic>
      <p:grpSp>
        <p:nvGrpSpPr>
          <p:cNvPr id="146" name="!! Account">
            <a:extLst>
              <a:ext uri="{FF2B5EF4-FFF2-40B4-BE49-F238E27FC236}">
                <a16:creationId xmlns:a16="http://schemas.microsoft.com/office/drawing/2014/main" id="{A63C67E1-3310-4683-B4CD-17810B89D0B6}"/>
              </a:ext>
              <a:ext uri="{C183D7F6-B498-43B3-948B-1728B52AA6E4}">
                <adec:decorative xmlns:adec="http://schemas.microsoft.com/office/drawing/2017/decorative" val="1"/>
              </a:ext>
            </a:extLst>
          </p:cNvPr>
          <p:cNvGrpSpPr/>
          <p:nvPr/>
        </p:nvGrpSpPr>
        <p:grpSpPr>
          <a:xfrm>
            <a:off x="1167162" y="3008691"/>
            <a:ext cx="186790" cy="115446"/>
            <a:chOff x="5448816" y="4520883"/>
            <a:chExt cx="498367" cy="308017"/>
          </a:xfrm>
        </p:grpSpPr>
        <p:sp>
          <p:nvSpPr>
            <p:cNvPr id="147" name="Rectangle 146">
              <a:extLst>
                <a:ext uri="{FF2B5EF4-FFF2-40B4-BE49-F238E27FC236}">
                  <a16:creationId xmlns:a16="http://schemas.microsoft.com/office/drawing/2014/main" id="{08780E3B-231B-4EF5-97BD-4769048D385B}"/>
                </a:ext>
              </a:extLst>
            </p:cNvPr>
            <p:cNvSpPr/>
            <p:nvPr/>
          </p:nvSpPr>
          <p:spPr bwMode="auto">
            <a:xfrm>
              <a:off x="5448816" y="4520883"/>
              <a:ext cx="498367" cy="308017"/>
            </a:xfrm>
            <a:prstGeom prst="rect">
              <a:avLst/>
            </a:prstGeom>
            <a:solidFill>
              <a:srgbClr val="FFABA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8" name="Freeform 90">
              <a:extLst>
                <a:ext uri="{FF2B5EF4-FFF2-40B4-BE49-F238E27FC236}">
                  <a16:creationId xmlns:a16="http://schemas.microsoft.com/office/drawing/2014/main" id="{0D9CBD3E-6FED-4B2A-91DE-152915BEFF11}"/>
                </a:ext>
              </a:extLst>
            </p:cNvPr>
            <p:cNvSpPr>
              <a:spLocks/>
            </p:cNvSpPr>
            <p:nvPr/>
          </p:nvSpPr>
          <p:spPr bwMode="auto">
            <a:xfrm>
              <a:off x="5525110" y="4574410"/>
              <a:ext cx="107586" cy="10758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73737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9" name="Freeform 91">
              <a:extLst>
                <a:ext uri="{FF2B5EF4-FFF2-40B4-BE49-F238E27FC236}">
                  <a16:creationId xmlns:a16="http://schemas.microsoft.com/office/drawing/2014/main" id="{BACC7C77-E180-4711-81C4-D3FB1687DB23}"/>
                </a:ext>
              </a:extLst>
            </p:cNvPr>
            <p:cNvSpPr>
              <a:spLocks/>
            </p:cNvSpPr>
            <p:nvPr/>
          </p:nvSpPr>
          <p:spPr bwMode="auto">
            <a:xfrm>
              <a:off x="5498721" y="4695191"/>
              <a:ext cx="161379" cy="80182"/>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73737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73">
              <a:extLst>
                <a:ext uri="{FF2B5EF4-FFF2-40B4-BE49-F238E27FC236}">
                  <a16:creationId xmlns:a16="http://schemas.microsoft.com/office/drawing/2014/main" id="{DE23779D-4C49-4212-A818-CB950C45EF50}"/>
                </a:ext>
              </a:extLst>
            </p:cNvPr>
            <p:cNvSpPr>
              <a:spLocks/>
            </p:cNvSpPr>
            <p:nvPr/>
          </p:nvSpPr>
          <p:spPr bwMode="auto">
            <a:xfrm>
              <a:off x="5702903" y="4644430"/>
              <a:ext cx="181552" cy="1949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solidFill>
              <a:srgbClr val="73737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75">
              <a:extLst>
                <a:ext uri="{FF2B5EF4-FFF2-40B4-BE49-F238E27FC236}">
                  <a16:creationId xmlns:a16="http://schemas.microsoft.com/office/drawing/2014/main" id="{179C9554-B3AD-4FFA-82A6-0AE3C34C0039}"/>
                </a:ext>
              </a:extLst>
            </p:cNvPr>
            <p:cNvSpPr>
              <a:spLocks/>
            </p:cNvSpPr>
            <p:nvPr/>
          </p:nvSpPr>
          <p:spPr bwMode="auto">
            <a:xfrm>
              <a:off x="5702903" y="4684640"/>
              <a:ext cx="121847" cy="20714"/>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solidFill>
              <a:srgbClr val="73737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52" name="!! Access">
            <a:extLst>
              <a:ext uri="{FF2B5EF4-FFF2-40B4-BE49-F238E27FC236}">
                <a16:creationId xmlns:a16="http://schemas.microsoft.com/office/drawing/2014/main" id="{1DE3748A-A1DD-4B1F-A92E-217D83C2710F}"/>
              </a:ext>
              <a:ext uri="{C183D7F6-B498-43B3-948B-1728B52AA6E4}">
                <adec:decorative xmlns:adec="http://schemas.microsoft.com/office/drawing/2017/decorative" val="1"/>
              </a:ext>
            </a:extLst>
          </p:cNvPr>
          <p:cNvGrpSpPr/>
          <p:nvPr/>
        </p:nvGrpSpPr>
        <p:grpSpPr>
          <a:xfrm>
            <a:off x="956656" y="3781199"/>
            <a:ext cx="146870" cy="177108"/>
            <a:chOff x="720357" y="3769050"/>
            <a:chExt cx="161488" cy="194736"/>
          </a:xfrm>
        </p:grpSpPr>
        <p:grpSp>
          <p:nvGrpSpPr>
            <p:cNvPr id="153" name="Group 152">
              <a:extLst>
                <a:ext uri="{FF2B5EF4-FFF2-40B4-BE49-F238E27FC236}">
                  <a16:creationId xmlns:a16="http://schemas.microsoft.com/office/drawing/2014/main" id="{F08EF43B-0D50-4606-BA1B-7591D8DABCFC}"/>
                </a:ext>
              </a:extLst>
            </p:cNvPr>
            <p:cNvGrpSpPr/>
            <p:nvPr/>
          </p:nvGrpSpPr>
          <p:grpSpPr>
            <a:xfrm>
              <a:off x="747512" y="3769050"/>
              <a:ext cx="134333" cy="194736"/>
              <a:chOff x="2515012" y="4457166"/>
              <a:chExt cx="337221" cy="488853"/>
            </a:xfrm>
          </p:grpSpPr>
          <p:sp>
            <p:nvSpPr>
              <p:cNvPr id="155" name="Freeform: Shape 154">
                <a:extLst>
                  <a:ext uri="{FF2B5EF4-FFF2-40B4-BE49-F238E27FC236}">
                    <a16:creationId xmlns:a16="http://schemas.microsoft.com/office/drawing/2014/main" id="{AB06F7BC-9FF4-4DA8-B110-2F80FEF7A02C}"/>
                  </a:ext>
                </a:extLst>
              </p:cNvPr>
              <p:cNvSpPr/>
              <p:nvPr/>
            </p:nvSpPr>
            <p:spPr>
              <a:xfrm>
                <a:off x="2515012" y="4457166"/>
                <a:ext cx="331721" cy="488853"/>
              </a:xfrm>
              <a:custGeom>
                <a:avLst/>
                <a:gdLst>
                  <a:gd name="connsiteX0" fmla="*/ 0 w 331721"/>
                  <a:gd name="connsiteY0" fmla="*/ 0 h 488853"/>
                  <a:gd name="connsiteX1" fmla="*/ 339578 w 331721"/>
                  <a:gd name="connsiteY1" fmla="*/ 0 h 488853"/>
                  <a:gd name="connsiteX2" fmla="*/ 339578 w 331721"/>
                  <a:gd name="connsiteY2" fmla="*/ 489377 h 488853"/>
                  <a:gd name="connsiteX3" fmla="*/ 0 w 331721"/>
                  <a:gd name="connsiteY3" fmla="*/ 489377 h 488853"/>
                </a:gdLst>
                <a:ahLst/>
                <a:cxnLst>
                  <a:cxn ang="0">
                    <a:pos x="connsiteX0" y="connsiteY0"/>
                  </a:cxn>
                  <a:cxn ang="0">
                    <a:pos x="connsiteX1" y="connsiteY1"/>
                  </a:cxn>
                  <a:cxn ang="0">
                    <a:pos x="connsiteX2" y="connsiteY2"/>
                  </a:cxn>
                  <a:cxn ang="0">
                    <a:pos x="connsiteX3" y="connsiteY3"/>
                  </a:cxn>
                </a:cxnLst>
                <a:rect l="l" t="t" r="r" b="b"/>
                <a:pathLst>
                  <a:path w="331721" h="488853">
                    <a:moveTo>
                      <a:pt x="0" y="0"/>
                    </a:moveTo>
                    <a:lnTo>
                      <a:pt x="339578" y="0"/>
                    </a:lnTo>
                    <a:lnTo>
                      <a:pt x="339578" y="489377"/>
                    </a:lnTo>
                    <a:lnTo>
                      <a:pt x="0" y="489377"/>
                    </a:lnTo>
                    <a:close/>
                  </a:path>
                </a:pathLst>
              </a:custGeom>
              <a:noFill/>
              <a:ln w="12700" cap="flat">
                <a:solidFill>
                  <a:srgbClr val="FFABA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9180A52E-5791-489F-ADF8-6FEAFEA3C649}"/>
                  </a:ext>
                </a:extLst>
              </p:cNvPr>
              <p:cNvSpPr/>
              <p:nvPr/>
            </p:nvSpPr>
            <p:spPr>
              <a:xfrm>
                <a:off x="2708699" y="4465197"/>
                <a:ext cx="143534" cy="471394"/>
              </a:xfrm>
              <a:custGeom>
                <a:avLst/>
                <a:gdLst>
                  <a:gd name="connsiteX0" fmla="*/ 176947 w 174590"/>
                  <a:gd name="connsiteY0" fmla="*/ 477243 h 471393"/>
                  <a:gd name="connsiteX1" fmla="*/ 176947 w 174590"/>
                  <a:gd name="connsiteY1" fmla="*/ 0 h 471393"/>
                  <a:gd name="connsiteX2" fmla="*/ 0 w 174590"/>
                  <a:gd name="connsiteY2" fmla="*/ 102397 h 471393"/>
                  <a:gd name="connsiteX3" fmla="*/ 0 w 174590"/>
                  <a:gd name="connsiteY3" fmla="*/ 374846 h 471393"/>
                </a:gdLst>
                <a:ahLst/>
                <a:cxnLst>
                  <a:cxn ang="0">
                    <a:pos x="connsiteX0" y="connsiteY0"/>
                  </a:cxn>
                  <a:cxn ang="0">
                    <a:pos x="connsiteX1" y="connsiteY1"/>
                  </a:cxn>
                  <a:cxn ang="0">
                    <a:pos x="connsiteX2" y="connsiteY2"/>
                  </a:cxn>
                  <a:cxn ang="0">
                    <a:pos x="connsiteX3" y="connsiteY3"/>
                  </a:cxn>
                </a:cxnLst>
                <a:rect l="l" t="t" r="r" b="b"/>
                <a:pathLst>
                  <a:path w="174590" h="471393">
                    <a:moveTo>
                      <a:pt x="176947" y="477243"/>
                    </a:moveTo>
                    <a:lnTo>
                      <a:pt x="176947" y="0"/>
                    </a:lnTo>
                    <a:lnTo>
                      <a:pt x="0" y="102397"/>
                    </a:lnTo>
                    <a:lnTo>
                      <a:pt x="0" y="374846"/>
                    </a:lnTo>
                    <a:close/>
                  </a:path>
                </a:pathLst>
              </a:custGeom>
              <a:solidFill>
                <a:srgbClr val="FFABAB"/>
              </a:solidFill>
              <a:ln w="85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54" name="Freeform: Shape 153">
              <a:extLst>
                <a:ext uri="{FF2B5EF4-FFF2-40B4-BE49-F238E27FC236}">
                  <a16:creationId xmlns:a16="http://schemas.microsoft.com/office/drawing/2014/main" id="{9239398D-E91E-463E-9CB3-0B092F21C6FC}"/>
                </a:ext>
              </a:extLst>
            </p:cNvPr>
            <p:cNvSpPr/>
            <p:nvPr/>
          </p:nvSpPr>
          <p:spPr>
            <a:xfrm flipH="1">
              <a:off x="720357" y="3834557"/>
              <a:ext cx="85572" cy="71849"/>
            </a:xfrm>
            <a:custGeom>
              <a:avLst/>
              <a:gdLst>
                <a:gd name="connsiteX0" fmla="*/ 39159 w 85572"/>
                <a:gd name="connsiteY0" fmla="*/ 3234 h 71849"/>
                <a:gd name="connsiteX1" fmla="*/ 35925 w 85572"/>
                <a:gd name="connsiteY1" fmla="*/ 0 h 71849"/>
                <a:gd name="connsiteX2" fmla="*/ 0 w 85572"/>
                <a:gd name="connsiteY2" fmla="*/ 35925 h 71849"/>
                <a:gd name="connsiteX3" fmla="*/ 35925 w 85572"/>
                <a:gd name="connsiteY3" fmla="*/ 71849 h 71849"/>
                <a:gd name="connsiteX4" fmla="*/ 39159 w 85572"/>
                <a:gd name="connsiteY4" fmla="*/ 68615 h 71849"/>
                <a:gd name="connsiteX5" fmla="*/ 8794 w 85572"/>
                <a:gd name="connsiteY5" fmla="*/ 38251 h 71849"/>
                <a:gd name="connsiteX6" fmla="*/ 8794 w 85572"/>
                <a:gd name="connsiteY6" fmla="*/ 38218 h 71849"/>
                <a:gd name="connsiteX7" fmla="*/ 8810 w 85572"/>
                <a:gd name="connsiteY7" fmla="*/ 38212 h 71849"/>
                <a:gd name="connsiteX8" fmla="*/ 85572 w 85572"/>
                <a:gd name="connsiteY8" fmla="*/ 38212 h 71849"/>
                <a:gd name="connsiteX9" fmla="*/ 85572 w 85572"/>
                <a:gd name="connsiteY9" fmla="*/ 33637 h 71849"/>
                <a:gd name="connsiteX10" fmla="*/ 8810 w 85572"/>
                <a:gd name="connsiteY10" fmla="*/ 33637 h 71849"/>
                <a:gd name="connsiteX11" fmla="*/ 8788 w 85572"/>
                <a:gd name="connsiteY11" fmla="*/ 33614 h 71849"/>
                <a:gd name="connsiteX12" fmla="*/ 8794 w 85572"/>
                <a:gd name="connsiteY12" fmla="*/ 33598 h 7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572" h="71849">
                  <a:moveTo>
                    <a:pt x="39159" y="3234"/>
                  </a:moveTo>
                  <a:lnTo>
                    <a:pt x="35925" y="0"/>
                  </a:lnTo>
                  <a:lnTo>
                    <a:pt x="0" y="35925"/>
                  </a:lnTo>
                  <a:lnTo>
                    <a:pt x="35925" y="71849"/>
                  </a:lnTo>
                  <a:lnTo>
                    <a:pt x="39159" y="68615"/>
                  </a:lnTo>
                  <a:lnTo>
                    <a:pt x="8794" y="38251"/>
                  </a:lnTo>
                  <a:cubicBezTo>
                    <a:pt x="8785" y="38242"/>
                    <a:pt x="8785" y="38227"/>
                    <a:pt x="8794" y="38218"/>
                  </a:cubicBezTo>
                  <a:cubicBezTo>
                    <a:pt x="8799" y="38214"/>
                    <a:pt x="8804" y="38212"/>
                    <a:pt x="8810" y="38212"/>
                  </a:cubicBezTo>
                  <a:lnTo>
                    <a:pt x="85572" y="38212"/>
                  </a:lnTo>
                  <a:lnTo>
                    <a:pt x="85572" y="33637"/>
                  </a:lnTo>
                  <a:lnTo>
                    <a:pt x="8810" y="33637"/>
                  </a:lnTo>
                  <a:cubicBezTo>
                    <a:pt x="8798" y="33637"/>
                    <a:pt x="8788" y="33627"/>
                    <a:pt x="8788" y="33614"/>
                  </a:cubicBezTo>
                  <a:cubicBezTo>
                    <a:pt x="8788" y="33608"/>
                    <a:pt x="8790" y="33603"/>
                    <a:pt x="8794" y="33598"/>
                  </a:cubicBezTo>
                  <a:close/>
                </a:path>
              </a:pathLst>
            </a:custGeom>
            <a:noFill/>
            <a:ln w="9525" cap="flat">
              <a:solidFill>
                <a:srgbClr val="FFABA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7" name="!! Browser">
            <a:extLst>
              <a:ext uri="{FF2B5EF4-FFF2-40B4-BE49-F238E27FC236}">
                <a16:creationId xmlns:a16="http://schemas.microsoft.com/office/drawing/2014/main" id="{51E7FE0D-E00A-45E0-99A2-BA6777313723}"/>
              </a:ext>
              <a:ext uri="{C183D7F6-B498-43B3-948B-1728B52AA6E4}">
                <adec:decorative xmlns:adec="http://schemas.microsoft.com/office/drawing/2017/decorative" val="1"/>
              </a:ext>
            </a:extLst>
          </p:cNvPr>
          <p:cNvGrpSpPr/>
          <p:nvPr/>
        </p:nvGrpSpPr>
        <p:grpSpPr>
          <a:xfrm>
            <a:off x="940208" y="3992405"/>
            <a:ext cx="186451" cy="186450"/>
            <a:chOff x="3471062" y="3907483"/>
            <a:chExt cx="503947" cy="503947"/>
          </a:xfrm>
        </p:grpSpPr>
        <p:sp>
          <p:nvSpPr>
            <p:cNvPr id="158" name="Freeform: Shape 157">
              <a:extLst>
                <a:ext uri="{FF2B5EF4-FFF2-40B4-BE49-F238E27FC236}">
                  <a16:creationId xmlns:a16="http://schemas.microsoft.com/office/drawing/2014/main" id="{36FB5C94-7E30-4020-B4B0-7211ACD4A3AB}"/>
                </a:ext>
              </a:extLst>
            </p:cNvPr>
            <p:cNvSpPr/>
            <p:nvPr/>
          </p:nvSpPr>
          <p:spPr>
            <a:xfrm>
              <a:off x="3473935" y="3968225"/>
              <a:ext cx="498752" cy="38445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FFABAB"/>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1320D8F6-D0C6-4D81-AAA3-4BD3E348FADF}"/>
                </a:ext>
              </a:extLst>
            </p:cNvPr>
            <p:cNvSpPr/>
            <p:nvPr/>
          </p:nvSpPr>
          <p:spPr>
            <a:xfrm>
              <a:off x="3473935" y="3957733"/>
              <a:ext cx="498752" cy="51953"/>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FFABAB"/>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F836EA67-E3BC-4311-B93F-7EC727F8EF71}"/>
                </a:ext>
              </a:extLst>
            </p:cNvPr>
            <p:cNvSpPr/>
            <p:nvPr/>
          </p:nvSpPr>
          <p:spPr>
            <a:xfrm>
              <a:off x="3538948"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rgbClr val="737373"/>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B9D2CF11-18BC-4A09-AAC8-C8FA1AF615E8}"/>
                </a:ext>
              </a:extLst>
            </p:cNvPr>
            <p:cNvSpPr/>
            <p:nvPr/>
          </p:nvSpPr>
          <p:spPr>
            <a:xfrm>
              <a:off x="3499572"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737373"/>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1C331A0B-A2A8-4B1F-A093-5D853C179624}"/>
                </a:ext>
              </a:extLst>
            </p:cNvPr>
            <p:cNvSpPr/>
            <p:nvPr/>
          </p:nvSpPr>
          <p:spPr>
            <a:xfrm>
              <a:off x="3579196"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737373"/>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79132C8F-85EA-4D2A-BB21-EACBD54FA4B3}"/>
                </a:ext>
              </a:extLst>
            </p:cNvPr>
            <p:cNvSpPr/>
            <p:nvPr/>
          </p:nvSpPr>
          <p:spPr>
            <a:xfrm>
              <a:off x="3538598"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737373"/>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67DB0BEE-A176-4EDC-8674-FD6F79806535}"/>
                </a:ext>
              </a:extLst>
            </p:cNvPr>
            <p:cNvSpPr/>
            <p:nvPr/>
          </p:nvSpPr>
          <p:spPr>
            <a:xfrm>
              <a:off x="3669851"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737373"/>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4FD77967-58D1-471C-B754-0B590040188F}"/>
                </a:ext>
              </a:extLst>
            </p:cNvPr>
            <p:cNvSpPr/>
            <p:nvPr/>
          </p:nvSpPr>
          <p:spPr>
            <a:xfrm>
              <a:off x="3801185"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737373"/>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EBCF19C5-B051-41A2-A6C5-F7A41F8B56A1}"/>
                </a:ext>
              </a:extLst>
            </p:cNvPr>
            <p:cNvSpPr/>
            <p:nvPr/>
          </p:nvSpPr>
          <p:spPr>
            <a:xfrm>
              <a:off x="3538598"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737373"/>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61A699E6-B117-4347-87E9-E8B73772BF17}"/>
                </a:ext>
              </a:extLst>
            </p:cNvPr>
            <p:cNvSpPr/>
            <p:nvPr/>
          </p:nvSpPr>
          <p:spPr>
            <a:xfrm>
              <a:off x="3669851"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737373"/>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CD62C575-B170-478A-9ABC-48E31F567628}"/>
                </a:ext>
              </a:extLst>
            </p:cNvPr>
            <p:cNvSpPr/>
            <p:nvPr/>
          </p:nvSpPr>
          <p:spPr>
            <a:xfrm>
              <a:off x="3801185"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737373"/>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4" name="!! En">
            <a:extLst>
              <a:ext uri="{FF2B5EF4-FFF2-40B4-BE49-F238E27FC236}">
                <a16:creationId xmlns:a16="http://schemas.microsoft.com/office/drawing/2014/main" id="{E3402023-0318-469B-A6F9-CE4D4469F577}"/>
              </a:ext>
              <a:ext uri="{C183D7F6-B498-43B3-948B-1728B52AA6E4}">
                <adec:decorative xmlns:adec="http://schemas.microsoft.com/office/drawing/2017/decorative" val="1"/>
              </a:ext>
            </a:extLst>
          </p:cNvPr>
          <p:cNvSpPr/>
          <p:nvPr/>
        </p:nvSpPr>
        <p:spPr bwMode="auto">
          <a:xfrm>
            <a:off x="9167719" y="2582508"/>
            <a:ext cx="1332274" cy="55778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Encryption</a:t>
            </a:r>
            <a:b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Lock up Data</a:t>
            </a:r>
          </a:p>
        </p:txBody>
      </p:sp>
      <p:cxnSp>
        <p:nvCxnSpPr>
          <p:cNvPr id="4" name="Straight Connector 3">
            <a:extLst>
              <a:ext uri="{FF2B5EF4-FFF2-40B4-BE49-F238E27FC236}">
                <a16:creationId xmlns:a16="http://schemas.microsoft.com/office/drawing/2014/main" id="{4ED8F346-903A-4E17-AD4E-8CC90A1D272D}"/>
              </a:ext>
            </a:extLst>
          </p:cNvPr>
          <p:cNvCxnSpPr/>
          <p:nvPr/>
        </p:nvCxnSpPr>
        <p:spPr>
          <a:xfrm>
            <a:off x="9648092" y="3576953"/>
            <a:ext cx="0" cy="465236"/>
          </a:xfrm>
          <a:prstGeom prst="line">
            <a:avLst/>
          </a:prstGeom>
          <a:ln w="19050">
            <a:solidFill>
              <a:schemeClr val="tx1"/>
            </a:solidFill>
            <a:prstDash val="sysDot"/>
            <a:headEnd type="none"/>
            <a:tailEnd type="non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DC450EC8-2918-449D-83F3-870D3E511D9C}"/>
              </a:ext>
            </a:extLst>
          </p:cNvPr>
          <p:cNvGrpSpPr/>
          <p:nvPr/>
        </p:nvGrpSpPr>
        <p:grpSpPr>
          <a:xfrm>
            <a:off x="8564175" y="4029064"/>
            <a:ext cx="2181214" cy="411480"/>
            <a:chOff x="8564175" y="4029064"/>
            <a:chExt cx="2181214" cy="411480"/>
          </a:xfrm>
        </p:grpSpPr>
        <p:sp>
          <p:nvSpPr>
            <p:cNvPr id="85" name="!! Ex">
              <a:extLst>
                <a:ext uri="{FF2B5EF4-FFF2-40B4-BE49-F238E27FC236}">
                  <a16:creationId xmlns:a16="http://schemas.microsoft.com/office/drawing/2014/main" id="{5CF4E475-4619-4A64-ACDB-6A0E760B6065}"/>
                </a:ext>
                <a:ext uri="{C183D7F6-B498-43B3-948B-1728B52AA6E4}">
                  <adec:decorative xmlns:adec="http://schemas.microsoft.com/office/drawing/2017/decorative" val="1"/>
                </a:ext>
              </a:extLst>
            </p:cNvPr>
            <p:cNvSpPr/>
            <p:nvPr/>
          </p:nvSpPr>
          <p:spPr bwMode="auto">
            <a:xfrm>
              <a:off x="8716084" y="4046656"/>
              <a:ext cx="2029305" cy="369332"/>
            </a:xfrm>
            <a:prstGeom prst="rect">
              <a:avLst/>
            </a:prstGeom>
          </p:spPr>
          <p:style>
            <a:lnRef idx="2">
              <a:schemeClr val="dk1"/>
            </a:lnRef>
            <a:fillRef idx="1">
              <a:schemeClr val="lt1"/>
            </a:fillRef>
            <a:effectRef idx="0">
              <a:schemeClr val="dk1"/>
            </a:effectRef>
            <a:fontRef idx="minor">
              <a:schemeClr val="dk1"/>
            </a:fontRef>
          </p:style>
          <p:txBody>
            <a:bodyPr wrap="square" lIns="320040">
              <a:spAutoFit/>
            </a:bodyPr>
            <a:lstStyle/>
            <a:p>
              <a:pPr marL="171450" marR="0" lvl="0" indent="-171450" algn="l" defTabSz="219448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a:ea typeface="+mn-ea"/>
                  <a:cs typeface="Segoe UI" panose="020B0502040204020203" pitchFamily="34" charset="0"/>
                </a:rPr>
                <a:t>Sabotage Backup/Recovery</a:t>
              </a:r>
            </a:p>
            <a:p>
              <a:pPr marL="171450" marR="0" lvl="0" indent="-171450" algn="l" defTabSz="219448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a:ea typeface="+mn-ea"/>
                  <a:cs typeface="Segoe UI" panose="020B0502040204020203" pitchFamily="34" charset="0"/>
                </a:rPr>
                <a:t>Establish persistence</a:t>
              </a:r>
            </a:p>
          </p:txBody>
        </p:sp>
        <p:grpSp>
          <p:nvGrpSpPr>
            <p:cNvPr id="9" name="Group 8">
              <a:extLst>
                <a:ext uri="{FF2B5EF4-FFF2-40B4-BE49-F238E27FC236}">
                  <a16:creationId xmlns:a16="http://schemas.microsoft.com/office/drawing/2014/main" id="{433BA299-276E-41C7-A30A-F03EB4E35F76}"/>
                </a:ext>
              </a:extLst>
            </p:cNvPr>
            <p:cNvGrpSpPr/>
            <p:nvPr/>
          </p:nvGrpSpPr>
          <p:grpSpPr>
            <a:xfrm>
              <a:off x="8564175" y="4029064"/>
              <a:ext cx="411480" cy="411480"/>
              <a:chOff x="8564175" y="4029064"/>
              <a:chExt cx="411480" cy="411480"/>
            </a:xfrm>
          </p:grpSpPr>
          <p:sp>
            <p:nvSpPr>
              <p:cNvPr id="96" name="Freeform: Shape 95">
                <a:extLst>
                  <a:ext uri="{FF2B5EF4-FFF2-40B4-BE49-F238E27FC236}">
                    <a16:creationId xmlns:a16="http://schemas.microsoft.com/office/drawing/2014/main" id="{AFDE214D-DB9B-468E-A942-FB9857C967B9}"/>
                  </a:ext>
                </a:extLst>
              </p:cNvPr>
              <p:cNvSpPr/>
              <p:nvPr/>
            </p:nvSpPr>
            <p:spPr>
              <a:xfrm>
                <a:off x="8564175" y="4029064"/>
                <a:ext cx="411480" cy="411480"/>
              </a:xfrm>
              <a:custGeom>
                <a:avLst/>
                <a:gdLst>
                  <a:gd name="connsiteX0" fmla="*/ 206385 w 411480"/>
                  <a:gd name="connsiteY0" fmla="*/ 411980 h 411480"/>
                  <a:gd name="connsiteX1" fmla="*/ 411331 w 411480"/>
                  <a:gd name="connsiteY1" fmla="*/ 207035 h 411480"/>
                  <a:gd name="connsiteX2" fmla="*/ 206385 w 411480"/>
                  <a:gd name="connsiteY2" fmla="*/ 1440 h 411480"/>
                  <a:gd name="connsiteX3" fmla="*/ 1440 w 411480"/>
                  <a:gd name="connsiteY3" fmla="*/ 206385 h 411480"/>
                  <a:gd name="connsiteX4" fmla="*/ 206385 w 411480"/>
                  <a:gd name="connsiteY4" fmla="*/ 411980 h 41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 h="411480">
                    <a:moveTo>
                      <a:pt x="206385" y="411980"/>
                    </a:moveTo>
                    <a:cubicBezTo>
                      <a:pt x="319939" y="411980"/>
                      <a:pt x="411331" y="319939"/>
                      <a:pt x="411331" y="207035"/>
                    </a:cubicBezTo>
                    <a:cubicBezTo>
                      <a:pt x="411980" y="93481"/>
                      <a:pt x="319939" y="1440"/>
                      <a:pt x="206385" y="1440"/>
                    </a:cubicBezTo>
                    <a:cubicBezTo>
                      <a:pt x="93481" y="1440"/>
                      <a:pt x="1440" y="93481"/>
                      <a:pt x="1440" y="206385"/>
                    </a:cubicBezTo>
                    <a:cubicBezTo>
                      <a:pt x="1440" y="319939"/>
                      <a:pt x="93481" y="411980"/>
                      <a:pt x="206385" y="411980"/>
                    </a:cubicBezTo>
                    <a:close/>
                  </a:path>
                </a:pathLst>
              </a:custGeom>
              <a:solidFill>
                <a:srgbClr val="D83B01"/>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Graphic 5" descr="Gears with solid fill">
                <a:extLst>
                  <a:ext uri="{FF2B5EF4-FFF2-40B4-BE49-F238E27FC236}">
                    <a16:creationId xmlns:a16="http://schemas.microsoft.com/office/drawing/2014/main" id="{AD8921D9-4370-4D0F-A3C7-EDC3547226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45095" y="4097814"/>
                <a:ext cx="312222" cy="312222"/>
              </a:xfrm>
              <a:prstGeom prst="rect">
                <a:avLst/>
              </a:prstGeom>
            </p:spPr>
          </p:pic>
          <p:pic>
            <p:nvPicPr>
              <p:cNvPr id="8" name="Graphic 7" descr="Shoe with solid fill">
                <a:extLst>
                  <a:ext uri="{FF2B5EF4-FFF2-40B4-BE49-F238E27FC236}">
                    <a16:creationId xmlns:a16="http://schemas.microsoft.com/office/drawing/2014/main" id="{BB12E8A7-08E8-46F0-93AF-811CE03117D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160332">
                <a:off x="8608638" y="4095185"/>
                <a:ext cx="185002" cy="185002"/>
              </a:xfrm>
              <a:prstGeom prst="rect">
                <a:avLst/>
              </a:prstGeom>
            </p:spPr>
          </p:pic>
        </p:grpSp>
      </p:grpSp>
      <p:pic>
        <p:nvPicPr>
          <p:cNvPr id="3" name="Picture 2">
            <a:extLst>
              <a:ext uri="{FF2B5EF4-FFF2-40B4-BE49-F238E27FC236}">
                <a16:creationId xmlns:a16="http://schemas.microsoft.com/office/drawing/2014/main" id="{9BAED7D5-55E1-4A40-BED8-434E47C2D2A2}"/>
              </a:ext>
            </a:extLst>
          </p:cNvPr>
          <p:cNvPicPr>
            <a:picLocks noChangeAspect="1"/>
          </p:cNvPicPr>
          <p:nvPr/>
        </p:nvPicPr>
        <p:blipFill>
          <a:blip r:embed="rId11"/>
          <a:stretch>
            <a:fillRect/>
          </a:stretch>
        </p:blipFill>
        <p:spPr>
          <a:xfrm>
            <a:off x="0" y="5577933"/>
            <a:ext cx="12192000" cy="1274064"/>
          </a:xfrm>
          <a:prstGeom prst="rect">
            <a:avLst/>
          </a:prstGeom>
        </p:spPr>
      </p:pic>
    </p:spTree>
    <p:extLst>
      <p:ext uri="{BB962C8B-B14F-4D97-AF65-F5344CB8AC3E}">
        <p14:creationId xmlns:p14="http://schemas.microsoft.com/office/powerpoint/2010/main" val="2126379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1500"/>
                                        <p:tgtEl>
                                          <p:spTgt spid="90"/>
                                        </p:tgtEl>
                                      </p:cBhvr>
                                    </p:animEffect>
                                  </p:childTnLst>
                                </p:cTn>
                              </p:par>
                              <p:par>
                                <p:cTn id="8" presetID="10" presetClass="entr" presetSubtype="0" fill="hold" nodeType="withEffect">
                                  <p:stCondLst>
                                    <p:cond delay="750"/>
                                  </p:stCondLst>
                                  <p:childTnLst>
                                    <p:set>
                                      <p:cBhvr>
                                        <p:cTn id="9" dur="1" fill="hold">
                                          <p:stCondLst>
                                            <p:cond delay="0"/>
                                          </p:stCondLst>
                                        </p:cTn>
                                        <p:tgtEl>
                                          <p:spTgt spid="131"/>
                                        </p:tgtEl>
                                        <p:attrNameLst>
                                          <p:attrName>style.visibility</p:attrName>
                                        </p:attrNameLst>
                                      </p:cBhvr>
                                      <p:to>
                                        <p:strVal val="visible"/>
                                      </p:to>
                                    </p:set>
                                    <p:animEffect transition="in" filter="fade">
                                      <p:cBhvr>
                                        <p:cTn id="10" dur="500"/>
                                        <p:tgtEl>
                                          <p:spTgt spid="131"/>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500"/>
                                        <p:tgtEl>
                                          <p:spTgt spid="8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50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fade">
                                      <p:cBhvr>
                                        <p:cTn id="32" dur="500"/>
                                        <p:tgtEl>
                                          <p:spTgt spid="115"/>
                                        </p:tgtEl>
                                      </p:cBhvr>
                                    </p:animEffect>
                                  </p:childTnLst>
                                </p:cTn>
                              </p:par>
                              <p:par>
                                <p:cTn id="33" presetID="10" presetClass="entr" presetSubtype="0" fill="hold" nodeType="withEffect">
                                  <p:stCondLst>
                                    <p:cond delay="0"/>
                                  </p:stCondLst>
                                  <p:childTnLst>
                                    <p:set>
                                      <p:cBhvr>
                                        <p:cTn id="34" dur="1" fill="hold">
                                          <p:stCondLst>
                                            <p:cond delay="0"/>
                                          </p:stCondLst>
                                        </p:cTn>
                                        <p:tgtEl>
                                          <p:spTgt spid="116"/>
                                        </p:tgtEl>
                                        <p:attrNameLst>
                                          <p:attrName>style.visibility</p:attrName>
                                        </p:attrNameLst>
                                      </p:cBhvr>
                                      <p:to>
                                        <p:strVal val="visible"/>
                                      </p:to>
                                    </p:set>
                                    <p:animEffect transition="in" filter="fade">
                                      <p:cBhvr>
                                        <p:cTn id="35" dur="500"/>
                                        <p:tgtEl>
                                          <p:spTgt spid="116"/>
                                        </p:tgtEl>
                                      </p:cBhvr>
                                    </p:animEffect>
                                  </p:childTnLst>
                                </p:cTn>
                              </p:par>
                              <p:par>
                                <p:cTn id="36" presetID="10" presetClass="entr" presetSubtype="0" fill="hold" nodeType="withEffect">
                                  <p:stCondLst>
                                    <p:cond delay="0"/>
                                  </p:stCondLst>
                                  <p:childTnLst>
                                    <p:set>
                                      <p:cBhvr>
                                        <p:cTn id="37" dur="1" fill="hold">
                                          <p:stCondLst>
                                            <p:cond delay="0"/>
                                          </p:stCondLst>
                                        </p:cTn>
                                        <p:tgtEl>
                                          <p:spTgt spid="157"/>
                                        </p:tgtEl>
                                        <p:attrNameLst>
                                          <p:attrName>style.visibility</p:attrName>
                                        </p:attrNameLst>
                                      </p:cBhvr>
                                      <p:to>
                                        <p:strVal val="visible"/>
                                      </p:to>
                                    </p:set>
                                    <p:animEffect transition="in" filter="fade">
                                      <p:cBhvr>
                                        <p:cTn id="38" dur="500"/>
                                        <p:tgtEl>
                                          <p:spTgt spid="157"/>
                                        </p:tgtEl>
                                      </p:cBhvr>
                                    </p:animEffect>
                                  </p:childTnLst>
                                </p:cTn>
                              </p:par>
                              <p:par>
                                <p:cTn id="39" presetID="10" presetClass="entr" presetSubtype="0" fill="hold" nodeType="withEffect">
                                  <p:stCondLst>
                                    <p:cond delay="0"/>
                                  </p:stCondLst>
                                  <p:childTnLst>
                                    <p:set>
                                      <p:cBhvr>
                                        <p:cTn id="40" dur="1" fill="hold">
                                          <p:stCondLst>
                                            <p:cond delay="0"/>
                                          </p:stCondLst>
                                        </p:cTn>
                                        <p:tgtEl>
                                          <p:spTgt spid="152"/>
                                        </p:tgtEl>
                                        <p:attrNameLst>
                                          <p:attrName>style.visibility</p:attrName>
                                        </p:attrNameLst>
                                      </p:cBhvr>
                                      <p:to>
                                        <p:strVal val="visible"/>
                                      </p:to>
                                    </p:set>
                                    <p:animEffect transition="in" filter="fade">
                                      <p:cBhvr>
                                        <p:cTn id="41" dur="500"/>
                                        <p:tgtEl>
                                          <p:spTgt spid="152"/>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105"/>
                                        </p:tgtEl>
                                        <p:attrNameLst>
                                          <p:attrName>style.visibility</p:attrName>
                                        </p:attrNameLst>
                                      </p:cBhvr>
                                      <p:to>
                                        <p:strVal val="visible"/>
                                      </p:to>
                                    </p:set>
                                    <p:animEffect transition="in" filter="fade">
                                      <p:cBhvr>
                                        <p:cTn id="45" dur="500"/>
                                        <p:tgtEl>
                                          <p:spTgt spid="105"/>
                                        </p:tgtEl>
                                      </p:cBhvr>
                                    </p:animEffect>
                                  </p:childTnLst>
                                </p:cTn>
                              </p:par>
                              <p:par>
                                <p:cTn id="46" presetID="10" presetClass="entr" presetSubtype="0" fill="hold" nodeType="withEffect">
                                  <p:stCondLst>
                                    <p:cond delay="0"/>
                                  </p:stCondLst>
                                  <p:childTnLst>
                                    <p:set>
                                      <p:cBhvr>
                                        <p:cTn id="47" dur="1" fill="hold">
                                          <p:stCondLst>
                                            <p:cond delay="0"/>
                                          </p:stCondLst>
                                        </p:cTn>
                                        <p:tgtEl>
                                          <p:spTgt spid="146"/>
                                        </p:tgtEl>
                                        <p:attrNameLst>
                                          <p:attrName>style.visibility</p:attrName>
                                        </p:attrNameLst>
                                      </p:cBhvr>
                                      <p:to>
                                        <p:strVal val="visible"/>
                                      </p:to>
                                    </p:set>
                                    <p:animEffect transition="in" filter="fade">
                                      <p:cBhvr>
                                        <p:cTn id="48" dur="500"/>
                                        <p:tgtEl>
                                          <p:spTgt spid="146"/>
                                        </p:tgtEl>
                                      </p:cBhvr>
                                    </p:animEffect>
                                  </p:childTnLst>
                                </p:cTn>
                              </p:par>
                              <p:par>
                                <p:cTn id="49" presetID="10" presetClass="entr" presetSubtype="0" fill="hold" nodeType="withEffect">
                                  <p:stCondLst>
                                    <p:cond delay="0"/>
                                  </p:stCondLst>
                                  <p:childTnLst>
                                    <p:set>
                                      <p:cBhvr>
                                        <p:cTn id="50" dur="1" fill="hold">
                                          <p:stCondLst>
                                            <p:cond delay="0"/>
                                          </p:stCondLst>
                                        </p:cTn>
                                        <p:tgtEl>
                                          <p:spTgt spid="145"/>
                                        </p:tgtEl>
                                        <p:attrNameLst>
                                          <p:attrName>style.visibility</p:attrName>
                                        </p:attrNameLst>
                                      </p:cBhvr>
                                      <p:to>
                                        <p:strVal val="visible"/>
                                      </p:to>
                                    </p:set>
                                    <p:animEffect transition="in" filter="fade">
                                      <p:cBhvr>
                                        <p:cTn id="51" dur="500"/>
                                        <p:tgtEl>
                                          <p:spTgt spid="145"/>
                                        </p:tgtEl>
                                      </p:cBhvr>
                                    </p:animEffect>
                                  </p:childTnLst>
                                </p:cTn>
                              </p:par>
                              <p:par>
                                <p:cTn id="52" presetID="10" presetClass="entr" presetSubtype="0" fill="hold" nodeType="withEffect">
                                  <p:stCondLst>
                                    <p:cond delay="0"/>
                                  </p:stCondLst>
                                  <p:childTnLst>
                                    <p:set>
                                      <p:cBhvr>
                                        <p:cTn id="53" dur="1" fill="hold">
                                          <p:stCondLst>
                                            <p:cond delay="0"/>
                                          </p:stCondLst>
                                        </p:cTn>
                                        <p:tgtEl>
                                          <p:spTgt spid="106"/>
                                        </p:tgtEl>
                                        <p:attrNameLst>
                                          <p:attrName>style.visibility</p:attrName>
                                        </p:attrNameLst>
                                      </p:cBhvr>
                                      <p:to>
                                        <p:strVal val="visible"/>
                                      </p:to>
                                    </p:set>
                                    <p:animEffect transition="in" filter="fade">
                                      <p:cBhvr>
                                        <p:cTn id="54" dur="500"/>
                                        <p:tgtEl>
                                          <p:spTgt spid="106"/>
                                        </p:tgtEl>
                                      </p:cBhvr>
                                    </p:animEffect>
                                  </p:childTnLst>
                                </p:cTn>
                              </p:par>
                            </p:childTnLst>
                          </p:cTn>
                        </p:par>
                        <p:par>
                          <p:cTn id="55" fill="hold">
                            <p:stCondLst>
                              <p:cond delay="2500"/>
                            </p:stCondLst>
                            <p:childTnLst>
                              <p:par>
                                <p:cTn id="56" presetID="22" presetClass="entr" presetSubtype="1" fill="hold" nodeType="afterEffect">
                                  <p:stCondLst>
                                    <p:cond delay="0"/>
                                  </p:stCondLst>
                                  <p:childTnLst>
                                    <p:set>
                                      <p:cBhvr>
                                        <p:cTn id="57" dur="1" fill="hold">
                                          <p:stCondLst>
                                            <p:cond delay="0"/>
                                          </p:stCondLst>
                                        </p:cTn>
                                        <p:tgtEl>
                                          <p:spTgt spid="121"/>
                                        </p:tgtEl>
                                        <p:attrNameLst>
                                          <p:attrName>style.visibility</p:attrName>
                                        </p:attrNameLst>
                                      </p:cBhvr>
                                      <p:to>
                                        <p:strVal val="visible"/>
                                      </p:to>
                                    </p:set>
                                    <p:animEffect transition="in" filter="wipe(up)">
                                      <p:cBhvr>
                                        <p:cTn id="58" dur="500"/>
                                        <p:tgtEl>
                                          <p:spTgt spid="1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4"/>
                                        </p:tgtEl>
                                        <p:attrNameLst>
                                          <p:attrName>style.visibility</p:attrName>
                                        </p:attrNameLst>
                                      </p:cBhvr>
                                      <p:to>
                                        <p:strVal val="visible"/>
                                      </p:to>
                                    </p:set>
                                    <p:animEffect transition="in" filter="fade">
                                      <p:cBhvr>
                                        <p:cTn id="61" dur="500"/>
                                        <p:tgtEl>
                                          <p:spTgt spid="104"/>
                                        </p:tgtEl>
                                      </p:cBhvr>
                                    </p:animEffect>
                                  </p:childTnLst>
                                </p:cTn>
                              </p:par>
                            </p:childTnLst>
                          </p:cTn>
                        </p:par>
                        <p:par>
                          <p:cTn id="62" fill="hold">
                            <p:stCondLst>
                              <p:cond delay="3000"/>
                            </p:stCondLst>
                            <p:childTnLst>
                              <p:par>
                                <p:cTn id="63" presetID="10" presetClass="entr" presetSubtype="0" fill="hold" grpId="0" nodeType="afterEffect">
                                  <p:stCondLst>
                                    <p:cond delay="0"/>
                                  </p:stCondLst>
                                  <p:childTnLst>
                                    <p:set>
                                      <p:cBhvr>
                                        <p:cTn id="64" dur="1" fill="hold">
                                          <p:stCondLst>
                                            <p:cond delay="0"/>
                                          </p:stCondLst>
                                        </p:cTn>
                                        <p:tgtEl>
                                          <p:spTgt spid="141"/>
                                        </p:tgtEl>
                                        <p:attrNameLst>
                                          <p:attrName>style.visibility</p:attrName>
                                        </p:attrNameLst>
                                      </p:cBhvr>
                                      <p:to>
                                        <p:strVal val="visible"/>
                                      </p:to>
                                    </p:set>
                                    <p:animEffect transition="in" filter="fade">
                                      <p:cBhvr>
                                        <p:cTn id="65" dur="500"/>
                                        <p:tgtEl>
                                          <p:spTgt spid="141"/>
                                        </p:tgtEl>
                                      </p:cBhvr>
                                    </p:animEffect>
                                  </p:childTnLst>
                                </p:cTn>
                              </p:par>
                              <p:par>
                                <p:cTn id="66" presetID="10" presetClass="entr" presetSubtype="0" fill="hold" nodeType="withEffect">
                                  <p:stCondLst>
                                    <p:cond delay="0"/>
                                  </p:stCondLst>
                                  <p:childTnLst>
                                    <p:set>
                                      <p:cBhvr>
                                        <p:cTn id="67" dur="1" fill="hold">
                                          <p:stCondLst>
                                            <p:cond delay="0"/>
                                          </p:stCondLst>
                                        </p:cTn>
                                        <p:tgtEl>
                                          <p:spTgt spid="142"/>
                                        </p:tgtEl>
                                        <p:attrNameLst>
                                          <p:attrName>style.visibility</p:attrName>
                                        </p:attrNameLst>
                                      </p:cBhvr>
                                      <p:to>
                                        <p:strVal val="visible"/>
                                      </p:to>
                                    </p:set>
                                    <p:animEffect transition="in" filter="fade">
                                      <p:cBhvr>
                                        <p:cTn id="68" dur="500"/>
                                        <p:tgtEl>
                                          <p:spTgt spid="142"/>
                                        </p:tgtEl>
                                      </p:cBhvr>
                                    </p:animEffect>
                                  </p:childTnLst>
                                </p:cTn>
                              </p:par>
                            </p:childTnLst>
                          </p:cTn>
                        </p:par>
                        <p:par>
                          <p:cTn id="69" fill="hold">
                            <p:stCondLst>
                              <p:cond delay="3500"/>
                            </p:stCondLst>
                            <p:childTnLst>
                              <p:par>
                                <p:cTn id="70" presetID="22" presetClass="entr" presetSubtype="4" fill="hold" grpId="0" nodeType="afterEffect">
                                  <p:stCondLst>
                                    <p:cond delay="0"/>
                                  </p:stCondLst>
                                  <p:childTnLst>
                                    <p:set>
                                      <p:cBhvr>
                                        <p:cTn id="71" dur="1" fill="hold">
                                          <p:stCondLst>
                                            <p:cond delay="0"/>
                                          </p:stCondLst>
                                        </p:cTn>
                                        <p:tgtEl>
                                          <p:spTgt spid="140"/>
                                        </p:tgtEl>
                                        <p:attrNameLst>
                                          <p:attrName>style.visibility</p:attrName>
                                        </p:attrNameLst>
                                      </p:cBhvr>
                                      <p:to>
                                        <p:strVal val="visible"/>
                                      </p:to>
                                    </p:set>
                                    <p:animEffect transition="in" filter="wipe(down)">
                                      <p:cBhvr>
                                        <p:cTn id="72" dur="500"/>
                                        <p:tgtEl>
                                          <p:spTgt spid="140"/>
                                        </p:tgtEl>
                                      </p:cBhvr>
                                    </p:animEffect>
                                  </p:childTnLst>
                                </p:cTn>
                              </p:par>
                            </p:childTnLst>
                          </p:cTn>
                        </p:par>
                        <p:par>
                          <p:cTn id="73" fill="hold">
                            <p:stCondLst>
                              <p:cond delay="4000"/>
                            </p:stCondLst>
                            <p:childTnLst>
                              <p:par>
                                <p:cTn id="74" presetID="10" presetClass="entr" presetSubtype="0" fill="hold" grpId="0" nodeType="afterEffect">
                                  <p:stCondLst>
                                    <p:cond delay="0"/>
                                  </p:stCondLst>
                                  <p:childTnLst>
                                    <p:set>
                                      <p:cBhvr>
                                        <p:cTn id="75" dur="1" fill="hold">
                                          <p:stCondLst>
                                            <p:cond delay="0"/>
                                          </p:stCondLst>
                                        </p:cTn>
                                        <p:tgtEl>
                                          <p:spTgt spid="117"/>
                                        </p:tgtEl>
                                        <p:attrNameLst>
                                          <p:attrName>style.visibility</p:attrName>
                                        </p:attrNameLst>
                                      </p:cBhvr>
                                      <p:to>
                                        <p:strVal val="visible"/>
                                      </p:to>
                                    </p:set>
                                    <p:animEffect transition="in" filter="fade">
                                      <p:cBhvr>
                                        <p:cTn id="76" dur="500"/>
                                        <p:tgtEl>
                                          <p:spTgt spid="1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18"/>
                                        </p:tgtEl>
                                        <p:attrNameLst>
                                          <p:attrName>style.visibility</p:attrName>
                                        </p:attrNameLst>
                                      </p:cBhvr>
                                      <p:to>
                                        <p:strVal val="visible"/>
                                      </p:to>
                                    </p:set>
                                    <p:animEffect transition="in" filter="fade">
                                      <p:cBhvr>
                                        <p:cTn id="79" dur="500"/>
                                        <p:tgtEl>
                                          <p:spTgt spid="11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26"/>
                                        </p:tgtEl>
                                        <p:attrNameLst>
                                          <p:attrName>style.visibility</p:attrName>
                                        </p:attrNameLst>
                                      </p:cBhvr>
                                      <p:to>
                                        <p:strVal val="visible"/>
                                      </p:to>
                                    </p:set>
                                    <p:animEffect transition="in" filter="wipe(left)">
                                      <p:cBhvr>
                                        <p:cTn id="84" dur="500"/>
                                        <p:tgtEl>
                                          <p:spTgt spid="126"/>
                                        </p:tgtEl>
                                      </p:cBhvr>
                                    </p:animEffect>
                                  </p:childTnLst>
                                </p:cTn>
                              </p:par>
                              <p:par>
                                <p:cTn id="85" presetID="22" presetClass="entr" presetSubtype="8" fill="hold" nodeType="withEffect">
                                  <p:stCondLst>
                                    <p:cond delay="0"/>
                                  </p:stCondLst>
                                  <p:childTnLst>
                                    <p:set>
                                      <p:cBhvr>
                                        <p:cTn id="86" dur="1" fill="hold">
                                          <p:stCondLst>
                                            <p:cond delay="0"/>
                                          </p:stCondLst>
                                        </p:cTn>
                                        <p:tgtEl>
                                          <p:spTgt spid="127"/>
                                        </p:tgtEl>
                                        <p:attrNameLst>
                                          <p:attrName>style.visibility</p:attrName>
                                        </p:attrNameLst>
                                      </p:cBhvr>
                                      <p:to>
                                        <p:strVal val="visible"/>
                                      </p:to>
                                    </p:set>
                                    <p:animEffect transition="in" filter="wipe(left)">
                                      <p:cBhvr>
                                        <p:cTn id="87" dur="500"/>
                                        <p:tgtEl>
                                          <p:spTgt spid="127"/>
                                        </p:tgtEl>
                                      </p:cBhvr>
                                    </p:animEffect>
                                  </p:childTnLst>
                                </p:cTn>
                              </p:par>
                            </p:childTnLst>
                          </p:cTn>
                        </p:par>
                        <p:par>
                          <p:cTn id="88" fill="hold">
                            <p:stCondLst>
                              <p:cond delay="500"/>
                            </p:stCondLst>
                            <p:childTnLst>
                              <p:par>
                                <p:cTn id="89" presetID="22" presetClass="entr" presetSubtype="8" fill="hold" grpId="0" nodeType="afterEffect">
                                  <p:stCondLst>
                                    <p:cond delay="0"/>
                                  </p:stCondLst>
                                  <p:childTnLst>
                                    <p:set>
                                      <p:cBhvr>
                                        <p:cTn id="90" dur="1" fill="hold">
                                          <p:stCondLst>
                                            <p:cond delay="0"/>
                                          </p:stCondLst>
                                        </p:cTn>
                                        <p:tgtEl>
                                          <p:spTgt spid="123"/>
                                        </p:tgtEl>
                                        <p:attrNameLst>
                                          <p:attrName>style.visibility</p:attrName>
                                        </p:attrNameLst>
                                      </p:cBhvr>
                                      <p:to>
                                        <p:strVal val="visible"/>
                                      </p:to>
                                    </p:set>
                                    <p:animEffect transition="in" filter="wipe(left)">
                                      <p:cBhvr>
                                        <p:cTn id="91" dur="500"/>
                                        <p:tgtEl>
                                          <p:spTgt spid="123"/>
                                        </p:tgtEl>
                                      </p:cBhvr>
                                    </p:animEffect>
                                  </p:childTnLst>
                                </p:cTn>
                              </p:par>
                            </p:childTnLst>
                          </p:cTn>
                        </p:par>
                        <p:par>
                          <p:cTn id="92" fill="hold">
                            <p:stCondLst>
                              <p:cond delay="1000"/>
                            </p:stCondLst>
                            <p:childTnLst>
                              <p:par>
                                <p:cTn id="93" presetID="22" presetClass="entr" presetSubtype="1" fill="hold" grpId="0" nodeType="afterEffect">
                                  <p:stCondLst>
                                    <p:cond delay="0"/>
                                  </p:stCondLst>
                                  <p:childTnLst>
                                    <p:set>
                                      <p:cBhvr>
                                        <p:cTn id="94" dur="1" fill="hold">
                                          <p:stCondLst>
                                            <p:cond delay="0"/>
                                          </p:stCondLst>
                                        </p:cTn>
                                        <p:tgtEl>
                                          <p:spTgt spid="124"/>
                                        </p:tgtEl>
                                        <p:attrNameLst>
                                          <p:attrName>style.visibility</p:attrName>
                                        </p:attrNameLst>
                                      </p:cBhvr>
                                      <p:to>
                                        <p:strVal val="visible"/>
                                      </p:to>
                                    </p:set>
                                    <p:animEffect transition="in" filter="wipe(up)">
                                      <p:cBhvr>
                                        <p:cTn id="95" dur="500"/>
                                        <p:tgtEl>
                                          <p:spTgt spid="124"/>
                                        </p:tgtEl>
                                      </p:cBhvr>
                                    </p:animEffect>
                                  </p:childTnLst>
                                </p:cTn>
                              </p:par>
                            </p:childTnLst>
                          </p:cTn>
                        </p:par>
                        <p:par>
                          <p:cTn id="96" fill="hold">
                            <p:stCondLst>
                              <p:cond delay="1500"/>
                            </p:stCondLst>
                            <p:childTnLst>
                              <p:par>
                                <p:cTn id="97" presetID="22" presetClass="entr" presetSubtype="2" fill="hold" grpId="0" nodeType="afterEffect">
                                  <p:stCondLst>
                                    <p:cond delay="0"/>
                                  </p:stCondLst>
                                  <p:childTnLst>
                                    <p:set>
                                      <p:cBhvr>
                                        <p:cTn id="98" dur="1" fill="hold">
                                          <p:stCondLst>
                                            <p:cond delay="0"/>
                                          </p:stCondLst>
                                        </p:cTn>
                                        <p:tgtEl>
                                          <p:spTgt spid="122"/>
                                        </p:tgtEl>
                                        <p:attrNameLst>
                                          <p:attrName>style.visibility</p:attrName>
                                        </p:attrNameLst>
                                      </p:cBhvr>
                                      <p:to>
                                        <p:strVal val="visible"/>
                                      </p:to>
                                    </p:set>
                                    <p:animEffect transition="in" filter="wipe(right)">
                                      <p:cBhvr>
                                        <p:cTn id="99" dur="500"/>
                                        <p:tgtEl>
                                          <p:spTgt spid="122"/>
                                        </p:tgtEl>
                                      </p:cBhvr>
                                    </p:animEffect>
                                  </p:childTnLst>
                                </p:cTn>
                              </p:par>
                            </p:childTnLst>
                          </p:cTn>
                        </p:par>
                        <p:par>
                          <p:cTn id="100" fill="hold">
                            <p:stCondLst>
                              <p:cond delay="2000"/>
                            </p:stCondLst>
                            <p:childTnLst>
                              <p:par>
                                <p:cTn id="101" presetID="22" presetClass="entr" presetSubtype="4" fill="hold" grpId="0" nodeType="afterEffect">
                                  <p:stCondLst>
                                    <p:cond delay="0"/>
                                  </p:stCondLst>
                                  <p:childTnLst>
                                    <p:set>
                                      <p:cBhvr>
                                        <p:cTn id="102" dur="1" fill="hold">
                                          <p:stCondLst>
                                            <p:cond delay="0"/>
                                          </p:stCondLst>
                                        </p:cTn>
                                        <p:tgtEl>
                                          <p:spTgt spid="125"/>
                                        </p:tgtEl>
                                        <p:attrNameLst>
                                          <p:attrName>style.visibility</p:attrName>
                                        </p:attrNameLst>
                                      </p:cBhvr>
                                      <p:to>
                                        <p:strVal val="visible"/>
                                      </p:to>
                                    </p:set>
                                    <p:animEffect transition="in" filter="wipe(down)">
                                      <p:cBhvr>
                                        <p:cTn id="103" dur="500"/>
                                        <p:tgtEl>
                                          <p:spTgt spid="125"/>
                                        </p:tgtEl>
                                      </p:cBhvr>
                                    </p:animEffect>
                                  </p:childTnLst>
                                </p:cTn>
                              </p:par>
                            </p:childTnLst>
                          </p:cTn>
                        </p:par>
                        <p:par>
                          <p:cTn id="104" fill="hold">
                            <p:stCondLst>
                              <p:cond delay="2500"/>
                            </p:stCondLst>
                            <p:childTnLst>
                              <p:par>
                                <p:cTn id="105" presetID="26" presetClass="emph" presetSubtype="0" fill="hold" grpId="1" nodeType="afterEffect">
                                  <p:stCondLst>
                                    <p:cond delay="0"/>
                                  </p:stCondLst>
                                  <p:childTnLst>
                                    <p:animEffect transition="out" filter="fade">
                                      <p:cBhvr>
                                        <p:cTn id="106" dur="250" tmFilter="0, 0; .2, .5; .8, .5; 1, 0"/>
                                        <p:tgtEl>
                                          <p:spTgt spid="123"/>
                                        </p:tgtEl>
                                      </p:cBhvr>
                                    </p:animEffect>
                                    <p:animScale>
                                      <p:cBhvr>
                                        <p:cTn id="107" dur="125" autoRev="1" fill="hold"/>
                                        <p:tgtEl>
                                          <p:spTgt spid="123"/>
                                        </p:tgtEl>
                                      </p:cBhvr>
                                      <p:by x="105000" y="105000"/>
                                    </p:animScale>
                                  </p:childTnLst>
                                </p:cTn>
                              </p:par>
                            </p:childTnLst>
                          </p:cTn>
                        </p:par>
                        <p:par>
                          <p:cTn id="108" fill="hold">
                            <p:stCondLst>
                              <p:cond delay="2750"/>
                            </p:stCondLst>
                            <p:childTnLst>
                              <p:par>
                                <p:cTn id="109" presetID="26" presetClass="emph" presetSubtype="0" fill="hold" grpId="1" nodeType="afterEffect">
                                  <p:stCondLst>
                                    <p:cond delay="0"/>
                                  </p:stCondLst>
                                  <p:childTnLst>
                                    <p:animEffect transition="out" filter="fade">
                                      <p:cBhvr>
                                        <p:cTn id="110" dur="250" tmFilter="0, 0; .2, .5; .8, .5; 1, 0"/>
                                        <p:tgtEl>
                                          <p:spTgt spid="122"/>
                                        </p:tgtEl>
                                      </p:cBhvr>
                                    </p:animEffect>
                                    <p:animScale>
                                      <p:cBhvr>
                                        <p:cTn id="111" dur="125" autoRev="1" fill="hold"/>
                                        <p:tgtEl>
                                          <p:spTgt spid="122"/>
                                        </p:tgtEl>
                                      </p:cBhvr>
                                      <p:by x="105000" y="105000"/>
                                    </p:animScale>
                                  </p:childTnLst>
                                </p:cTn>
                              </p:par>
                            </p:childTnLst>
                          </p:cTn>
                        </p:par>
                        <p:par>
                          <p:cTn id="112" fill="hold">
                            <p:stCondLst>
                              <p:cond delay="3000"/>
                            </p:stCondLst>
                            <p:childTnLst>
                              <p:par>
                                <p:cTn id="113" presetID="26" presetClass="emph" presetSubtype="0" fill="hold" grpId="2" nodeType="afterEffect">
                                  <p:stCondLst>
                                    <p:cond delay="0"/>
                                  </p:stCondLst>
                                  <p:childTnLst>
                                    <p:animEffect transition="out" filter="fade">
                                      <p:cBhvr>
                                        <p:cTn id="114" dur="250" tmFilter="0, 0; .2, .5; .8, .5; 1, 0"/>
                                        <p:tgtEl>
                                          <p:spTgt spid="123"/>
                                        </p:tgtEl>
                                      </p:cBhvr>
                                    </p:animEffect>
                                    <p:animScale>
                                      <p:cBhvr>
                                        <p:cTn id="115" dur="125" autoRev="1" fill="hold"/>
                                        <p:tgtEl>
                                          <p:spTgt spid="123"/>
                                        </p:tgtEl>
                                      </p:cBhvr>
                                      <p:by x="105000" y="105000"/>
                                    </p:animScale>
                                  </p:childTnLst>
                                </p:cTn>
                              </p:par>
                            </p:childTnLst>
                          </p:cTn>
                        </p:par>
                        <p:par>
                          <p:cTn id="116" fill="hold">
                            <p:stCondLst>
                              <p:cond delay="3250"/>
                            </p:stCondLst>
                            <p:childTnLst>
                              <p:par>
                                <p:cTn id="117" presetID="26" presetClass="emph" presetSubtype="0" fill="hold" grpId="2" nodeType="afterEffect">
                                  <p:stCondLst>
                                    <p:cond delay="0"/>
                                  </p:stCondLst>
                                  <p:childTnLst>
                                    <p:animEffect transition="out" filter="fade">
                                      <p:cBhvr>
                                        <p:cTn id="118" dur="250" tmFilter="0, 0; .2, .5; .8, .5; 1, 0"/>
                                        <p:tgtEl>
                                          <p:spTgt spid="122"/>
                                        </p:tgtEl>
                                      </p:cBhvr>
                                    </p:animEffect>
                                    <p:animScale>
                                      <p:cBhvr>
                                        <p:cTn id="119" dur="125" autoRev="1" fill="hold"/>
                                        <p:tgtEl>
                                          <p:spTgt spid="122"/>
                                        </p:tgtEl>
                                      </p:cBhvr>
                                      <p:by x="105000" y="105000"/>
                                    </p:animScale>
                                  </p:childTnLst>
                                </p:cTn>
                              </p:par>
                            </p:childTnLst>
                          </p:cTn>
                        </p:par>
                        <p:par>
                          <p:cTn id="120" fill="hold">
                            <p:stCondLst>
                              <p:cond delay="3500"/>
                            </p:stCondLst>
                            <p:childTnLst>
                              <p:par>
                                <p:cTn id="121" presetID="10" presetClass="entr" presetSubtype="0" fill="hold" grpId="0" nodeType="afterEffect">
                                  <p:stCondLst>
                                    <p:cond delay="0"/>
                                  </p:stCondLst>
                                  <p:childTnLst>
                                    <p:set>
                                      <p:cBhvr>
                                        <p:cTn id="122" dur="1" fill="hold">
                                          <p:stCondLst>
                                            <p:cond delay="0"/>
                                          </p:stCondLst>
                                        </p:cTn>
                                        <p:tgtEl>
                                          <p:spTgt spid="139"/>
                                        </p:tgtEl>
                                        <p:attrNameLst>
                                          <p:attrName>style.visibility</p:attrName>
                                        </p:attrNameLst>
                                      </p:cBhvr>
                                      <p:to>
                                        <p:strVal val="visible"/>
                                      </p:to>
                                    </p:set>
                                    <p:animEffect transition="in" filter="fade">
                                      <p:cBhvr>
                                        <p:cTn id="123" dur="750"/>
                                        <p:tgtEl>
                                          <p:spTgt spid="139"/>
                                        </p:tgtEl>
                                      </p:cBhvr>
                                    </p:animEffect>
                                  </p:childTnLst>
                                </p:cTn>
                              </p:par>
                              <p:par>
                                <p:cTn id="124" presetID="26" presetClass="emph" presetSubtype="0" fill="hold" grpId="1" nodeType="withEffect">
                                  <p:stCondLst>
                                    <p:cond delay="0"/>
                                  </p:stCondLst>
                                  <p:childTnLst>
                                    <p:animEffect transition="out" filter="fade">
                                      <p:cBhvr>
                                        <p:cTn id="125" dur="750" tmFilter="0, 0; .2, .5; .8, .5; 1, 0"/>
                                        <p:tgtEl>
                                          <p:spTgt spid="139"/>
                                        </p:tgtEl>
                                      </p:cBhvr>
                                    </p:animEffect>
                                    <p:animScale>
                                      <p:cBhvr>
                                        <p:cTn id="126" dur="375" autoRev="1" fill="hold"/>
                                        <p:tgtEl>
                                          <p:spTgt spid="139"/>
                                        </p:tgtEl>
                                      </p:cBhvr>
                                      <p:by x="105000" y="105000"/>
                                    </p:animScale>
                                  </p:childTnLst>
                                </p:cTn>
                              </p:par>
                            </p:childTnLst>
                          </p:cTn>
                        </p:par>
                        <p:par>
                          <p:cTn id="127" fill="hold">
                            <p:stCondLst>
                              <p:cond delay="4250"/>
                            </p:stCondLst>
                            <p:childTnLst>
                              <p:par>
                                <p:cTn id="128" presetID="10" presetClass="entr" presetSubtype="0" fill="hold" grpId="0" nodeType="afterEffect">
                                  <p:stCondLst>
                                    <p:cond delay="0"/>
                                  </p:stCondLst>
                                  <p:childTnLst>
                                    <p:set>
                                      <p:cBhvr>
                                        <p:cTn id="129" dur="1" fill="hold">
                                          <p:stCondLst>
                                            <p:cond delay="0"/>
                                          </p:stCondLst>
                                        </p:cTn>
                                        <p:tgtEl>
                                          <p:spTgt spid="119"/>
                                        </p:tgtEl>
                                        <p:attrNameLst>
                                          <p:attrName>style.visibility</p:attrName>
                                        </p:attrNameLst>
                                      </p:cBhvr>
                                      <p:to>
                                        <p:strVal val="visible"/>
                                      </p:to>
                                    </p:set>
                                    <p:animEffect transition="in" filter="fade">
                                      <p:cBhvr>
                                        <p:cTn id="130" dur="500"/>
                                        <p:tgtEl>
                                          <p:spTgt spid="11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20"/>
                                        </p:tgtEl>
                                        <p:attrNameLst>
                                          <p:attrName>style.visibility</p:attrName>
                                        </p:attrNameLst>
                                      </p:cBhvr>
                                      <p:to>
                                        <p:strVal val="visible"/>
                                      </p:to>
                                    </p:set>
                                    <p:animEffect transition="in" filter="fade">
                                      <p:cBhvr>
                                        <p:cTn id="133" dur="500"/>
                                        <p:tgtEl>
                                          <p:spTgt spid="12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nodeType="clickEffect">
                                  <p:stCondLst>
                                    <p:cond delay="0"/>
                                  </p:stCondLst>
                                  <p:childTnLst>
                                    <p:set>
                                      <p:cBhvr>
                                        <p:cTn id="137" dur="1" fill="hold">
                                          <p:stCondLst>
                                            <p:cond delay="0"/>
                                          </p:stCondLst>
                                        </p:cTn>
                                        <p:tgtEl>
                                          <p:spTgt spid="128"/>
                                        </p:tgtEl>
                                        <p:attrNameLst>
                                          <p:attrName>style.visibility</p:attrName>
                                        </p:attrNameLst>
                                      </p:cBhvr>
                                      <p:to>
                                        <p:strVal val="visible"/>
                                      </p:to>
                                    </p:set>
                                    <p:animEffect transition="in" filter="wipe(left)">
                                      <p:cBhvr>
                                        <p:cTn id="138" dur="1250"/>
                                        <p:tgtEl>
                                          <p:spTgt spid="128"/>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29"/>
                                        </p:tgtEl>
                                        <p:attrNameLst>
                                          <p:attrName>style.visibility</p:attrName>
                                        </p:attrNameLst>
                                      </p:cBhvr>
                                      <p:to>
                                        <p:strVal val="visible"/>
                                      </p:to>
                                    </p:set>
                                    <p:animEffect transition="in" filter="fade">
                                      <p:cBhvr>
                                        <p:cTn id="141" dur="500"/>
                                        <p:tgtEl>
                                          <p:spTgt spid="129"/>
                                        </p:tgtEl>
                                      </p:cBhvr>
                                    </p:animEffect>
                                  </p:childTnLst>
                                </p:cTn>
                              </p:par>
                              <p:par>
                                <p:cTn id="142" presetID="10" presetClass="entr" presetSubtype="0" fill="hold" grpId="0" nodeType="withEffect">
                                  <p:stCondLst>
                                    <p:cond delay="500"/>
                                  </p:stCondLst>
                                  <p:childTnLst>
                                    <p:set>
                                      <p:cBhvr>
                                        <p:cTn id="143" dur="1" fill="hold">
                                          <p:stCondLst>
                                            <p:cond delay="0"/>
                                          </p:stCondLst>
                                        </p:cTn>
                                        <p:tgtEl>
                                          <p:spTgt spid="84"/>
                                        </p:tgtEl>
                                        <p:attrNameLst>
                                          <p:attrName>style.visibility</p:attrName>
                                        </p:attrNameLst>
                                      </p:cBhvr>
                                      <p:to>
                                        <p:strVal val="visible"/>
                                      </p:to>
                                    </p:set>
                                    <p:animEffect transition="in" filter="fade">
                                      <p:cBhvr>
                                        <p:cTn id="144" dur="500"/>
                                        <p:tgtEl>
                                          <p:spTgt spid="84"/>
                                        </p:tgtEl>
                                      </p:cBhvr>
                                    </p:animEffect>
                                  </p:childTnLst>
                                </p:cTn>
                              </p:par>
                              <p:par>
                                <p:cTn id="145" presetID="22" presetClass="entr" presetSubtype="1" fill="hold" nodeType="withEffect">
                                  <p:stCondLst>
                                    <p:cond delay="500"/>
                                  </p:stCondLst>
                                  <p:childTnLst>
                                    <p:set>
                                      <p:cBhvr>
                                        <p:cTn id="146" dur="1" fill="hold">
                                          <p:stCondLst>
                                            <p:cond delay="0"/>
                                          </p:stCondLst>
                                        </p:cTn>
                                        <p:tgtEl>
                                          <p:spTgt spid="130"/>
                                        </p:tgtEl>
                                        <p:attrNameLst>
                                          <p:attrName>style.visibility</p:attrName>
                                        </p:attrNameLst>
                                      </p:cBhvr>
                                      <p:to>
                                        <p:strVal val="visible"/>
                                      </p:to>
                                    </p:set>
                                    <p:animEffect transition="in" filter="wipe(up)">
                                      <p:cBhvr>
                                        <p:cTn id="147" dur="500"/>
                                        <p:tgtEl>
                                          <p:spTgt spid="130"/>
                                        </p:tgtEl>
                                      </p:cBhvr>
                                    </p:animEffect>
                                  </p:childTnLst>
                                </p:cTn>
                              </p:par>
                              <p:par>
                                <p:cTn id="148" presetID="10" presetClass="entr" presetSubtype="0" fill="hold" nodeType="withEffect">
                                  <p:stCondLst>
                                    <p:cond delay="750"/>
                                  </p:stCondLst>
                                  <p:childTnLst>
                                    <p:set>
                                      <p:cBhvr>
                                        <p:cTn id="149" dur="1" fill="hold">
                                          <p:stCondLst>
                                            <p:cond delay="0"/>
                                          </p:stCondLst>
                                        </p:cTn>
                                        <p:tgtEl>
                                          <p:spTgt spid="10"/>
                                        </p:tgtEl>
                                        <p:attrNameLst>
                                          <p:attrName>style.visibility</p:attrName>
                                        </p:attrNameLst>
                                      </p:cBhvr>
                                      <p:to>
                                        <p:strVal val="visible"/>
                                      </p:to>
                                    </p:set>
                                    <p:animEffect transition="in" filter="fade">
                                      <p:cBhvr>
                                        <p:cTn id="150" dur="500"/>
                                        <p:tgtEl>
                                          <p:spTgt spid="10"/>
                                        </p:tgtEl>
                                      </p:cBhvr>
                                    </p:animEffect>
                                  </p:childTnLst>
                                </p:cTn>
                              </p:par>
                              <p:par>
                                <p:cTn id="151" presetID="22" presetClass="entr" presetSubtype="4" fill="hold" nodeType="withEffect">
                                  <p:stCondLst>
                                    <p:cond delay="750"/>
                                  </p:stCondLst>
                                  <p:childTnLst>
                                    <p:set>
                                      <p:cBhvr>
                                        <p:cTn id="152" dur="1" fill="hold">
                                          <p:stCondLst>
                                            <p:cond delay="0"/>
                                          </p:stCondLst>
                                        </p:cTn>
                                        <p:tgtEl>
                                          <p:spTgt spid="4"/>
                                        </p:tgtEl>
                                        <p:attrNameLst>
                                          <p:attrName>style.visibility</p:attrName>
                                        </p:attrNameLst>
                                      </p:cBhvr>
                                      <p:to>
                                        <p:strVal val="visible"/>
                                      </p:to>
                                    </p:set>
                                    <p:animEffect transition="in" filter="wipe(down)">
                                      <p:cBhvr>
                                        <p:cTn id="153" dur="500"/>
                                        <p:tgtEl>
                                          <p:spTgt spid="4"/>
                                        </p:tgtEl>
                                      </p:cBhvr>
                                    </p:animEffect>
                                  </p:childTnLst>
                                </p:cTn>
                              </p:par>
                            </p:childTnLst>
                          </p:cTn>
                        </p:par>
                        <p:par>
                          <p:cTn id="154" fill="hold">
                            <p:stCondLst>
                              <p:cond delay="1250"/>
                            </p:stCondLst>
                            <p:childTnLst>
                              <p:par>
                                <p:cTn id="155" presetID="10" presetClass="entr" presetSubtype="0" fill="hold" grpId="0" nodeType="afterEffect">
                                  <p:stCondLst>
                                    <p:cond delay="0"/>
                                  </p:stCondLst>
                                  <p:childTnLst>
                                    <p:set>
                                      <p:cBhvr>
                                        <p:cTn id="156" dur="1" fill="hold">
                                          <p:stCondLst>
                                            <p:cond delay="0"/>
                                          </p:stCondLst>
                                        </p:cTn>
                                        <p:tgtEl>
                                          <p:spTgt spid="86"/>
                                        </p:tgtEl>
                                        <p:attrNameLst>
                                          <p:attrName>style.visibility</p:attrName>
                                        </p:attrNameLst>
                                      </p:cBhvr>
                                      <p:to>
                                        <p:strVal val="visible"/>
                                      </p:to>
                                    </p:set>
                                    <p:animEffect transition="in" filter="fade">
                                      <p:cBhvr>
                                        <p:cTn id="15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6" grpId="0" animBg="1"/>
      <p:bldP spid="91" grpId="0" animBg="1"/>
      <p:bldP spid="104" grpId="0"/>
      <p:bldP spid="105" grpId="0" animBg="1"/>
      <p:bldP spid="115" grpId="0" animBg="1"/>
      <p:bldP spid="117" grpId="0" animBg="1"/>
      <p:bldP spid="118" grpId="0" animBg="1"/>
      <p:bldP spid="119" grpId="0" animBg="1"/>
      <p:bldP spid="120" grpId="0" animBg="1"/>
      <p:bldP spid="122" grpId="0" animBg="1"/>
      <p:bldP spid="122" grpId="1" animBg="1"/>
      <p:bldP spid="122" grpId="2" animBg="1"/>
      <p:bldP spid="123" grpId="0" animBg="1"/>
      <p:bldP spid="123" grpId="1" animBg="1"/>
      <p:bldP spid="123" grpId="2" animBg="1"/>
      <p:bldP spid="124" grpId="0" animBg="1"/>
      <p:bldP spid="125" grpId="0" animBg="1"/>
      <p:bldP spid="129" grpId="0" animBg="1"/>
      <p:bldP spid="139" grpId="0" animBg="1"/>
      <p:bldP spid="139" grpId="1" animBg="1"/>
      <p:bldP spid="140" grpId="0" animBg="1"/>
      <p:bldP spid="141" grpId="0" animBg="1"/>
      <p:bldP spid="8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8F3447-48ED-4031-B65C-3EB69E6F6B3E}"/>
              </a:ext>
            </a:extLst>
          </p:cNvPr>
          <p:cNvSpPr>
            <a:spLocks noGrp="1"/>
          </p:cNvSpPr>
          <p:nvPr>
            <p:ph type="title"/>
          </p:nvPr>
        </p:nvSpPr>
        <p:spPr/>
        <p:txBody>
          <a:bodyPr/>
          <a:lstStyle/>
          <a:p>
            <a:r>
              <a:rPr lang="en-US"/>
              <a:t>Key Takeaways</a:t>
            </a:r>
          </a:p>
        </p:txBody>
      </p:sp>
      <p:sp>
        <p:nvSpPr>
          <p:cNvPr id="26" name="Text Placeholder 2">
            <a:extLst>
              <a:ext uri="{FF2B5EF4-FFF2-40B4-BE49-F238E27FC236}">
                <a16:creationId xmlns:a16="http://schemas.microsoft.com/office/drawing/2014/main" id="{0E0756B1-CBB2-4518-8929-9CE3273CD2BE}"/>
              </a:ext>
            </a:extLst>
          </p:cNvPr>
          <p:cNvSpPr txBox="1">
            <a:spLocks/>
          </p:cNvSpPr>
          <p:nvPr/>
        </p:nvSpPr>
        <p:spPr>
          <a:xfrm>
            <a:off x="2809674" y="1627546"/>
            <a:ext cx="7586958" cy="672492"/>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7472" marR="0" lvl="0" indent="-347472" algn="l" defTabSz="932742" rtl="0" eaLnBrk="1" fontAlgn="auto" latinLnBrk="0" hangingPunct="1">
              <a:lnSpc>
                <a:spcPct val="100000"/>
              </a:lnSpc>
              <a:spcBef>
                <a:spcPct val="20000"/>
              </a:spcBef>
              <a:spcAft>
                <a:spcPts val="300"/>
              </a:spcAft>
              <a:buClrTx/>
              <a:buSzPct val="90000"/>
              <a:buFont typeface="Wingdings" panose="05000000000000000000" pitchFamily="2" charset="2"/>
              <a:buBlip>
                <a:blip r:embed="rId3"/>
              </a:buBlip>
              <a:tabLst/>
              <a:defRPr/>
            </a:pP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a:ea typeface="+mn-ea"/>
                <a:cs typeface="Segoe UI" panose="020B0502040204020203" pitchFamily="34" charset="0"/>
              </a:rPr>
              <a:t>Stakes have changed with evolved threat</a:t>
            </a:r>
          </a:p>
          <a:p>
            <a:pPr marL="346075" marR="0" lvl="0" indent="-6350" algn="l" defTabSz="932742" rtl="0" eaLnBrk="1" fontAlgn="auto" latinLnBrk="0" hangingPunct="1">
              <a:lnSpc>
                <a:spcPct val="100000"/>
              </a:lnSpc>
              <a:spcBef>
                <a:spcPct val="20000"/>
              </a:spcBef>
              <a:spcAft>
                <a:spcPts val="3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anose="020B0502040204020203" pitchFamily="34" charset="0"/>
              </a:rPr>
              <a:t>New attacker business model changes the impact and likelihood of attacks</a:t>
            </a:r>
          </a:p>
        </p:txBody>
      </p:sp>
      <p:sp>
        <p:nvSpPr>
          <p:cNvPr id="27" name="Text Placeholder 2">
            <a:extLst>
              <a:ext uri="{FF2B5EF4-FFF2-40B4-BE49-F238E27FC236}">
                <a16:creationId xmlns:a16="http://schemas.microsoft.com/office/drawing/2014/main" id="{266B0039-3BA8-4FC4-9FC6-254FB29F4CCE}"/>
              </a:ext>
            </a:extLst>
          </p:cNvPr>
          <p:cNvSpPr txBox="1">
            <a:spLocks/>
          </p:cNvSpPr>
          <p:nvPr/>
        </p:nvSpPr>
        <p:spPr>
          <a:xfrm>
            <a:off x="2809674" y="2680445"/>
            <a:ext cx="7586958" cy="907941"/>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7472" marR="0" lvl="0" indent="-347472" algn="l" defTabSz="932742" rtl="0" eaLnBrk="1" fontAlgn="auto" latinLnBrk="0" hangingPunct="1">
              <a:lnSpc>
                <a:spcPct val="100000"/>
              </a:lnSpc>
              <a:spcBef>
                <a:spcPts val="0"/>
              </a:spcBef>
              <a:spcAft>
                <a:spcPts val="300"/>
              </a:spcAft>
              <a:buClrTx/>
              <a:buSzPct val="90000"/>
              <a:buFont typeface="Wingdings" panose="05000000000000000000" pitchFamily="2" charset="2"/>
              <a:buBlip>
                <a:blip r:embed="rId3"/>
              </a:buBlip>
              <a:tabLst/>
              <a:defRPr/>
            </a:pP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a:ea typeface="+mn-ea"/>
                <a:cs typeface="Segoe UI" panose="020B0502040204020203" pitchFamily="34" charset="0"/>
              </a:rPr>
              <a:t>No end in sight – potential explosive growth trajectory from</a:t>
            </a:r>
          </a:p>
          <a:p>
            <a:pPr marL="633222" indent="-285750">
              <a:spcBef>
                <a:spcPts val="0"/>
              </a:spcBef>
              <a:spcAft>
                <a:spcPts val="300"/>
              </a:spcAft>
            </a:pPr>
            <a:r>
              <a:rPr kumimoji="0" lang="en-US" sz="1600" b="0" i="1" u="none" strike="noStrike" kern="1200" cap="none" spc="0" normalizeH="0" baseline="0" noProof="0">
                <a:ln>
                  <a:noFill/>
                </a:ln>
                <a:gradFill>
                  <a:gsLst>
                    <a:gs pos="82000">
                      <a:srgbClr val="000000"/>
                    </a:gs>
                    <a:gs pos="0">
                      <a:srgbClr val="000000"/>
                    </a:gs>
                  </a:gsLst>
                  <a:lin ang="2700000" scaled="1"/>
                </a:gradFill>
                <a:effectLst/>
                <a:uLnTx/>
                <a:uFillTx/>
                <a:latin typeface="+mj-lt"/>
                <a:ea typeface="+mn-ea"/>
                <a:cs typeface="Segoe UI" panose="020B0502040204020203" pitchFamily="34" charset="0"/>
              </a:rPr>
              <a:t>Attacker Profitability </a:t>
            </a: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anose="020B0502040204020203" pitchFamily="34" charset="0"/>
              </a:rPr>
              <a:t>to fund and incent future attacks</a:t>
            </a:r>
          </a:p>
          <a:p>
            <a:pPr marL="633222" indent="-285750">
              <a:spcBef>
                <a:spcPts val="0"/>
              </a:spcBef>
              <a:spcAft>
                <a:spcPts val="300"/>
              </a:spcAft>
            </a:pPr>
            <a:r>
              <a:rPr lang="en-US" sz="1600" i="1">
                <a:gradFill>
                  <a:gsLst>
                    <a:gs pos="82000">
                      <a:srgbClr val="000000"/>
                    </a:gs>
                    <a:gs pos="0">
                      <a:srgbClr val="000000"/>
                    </a:gs>
                  </a:gsLst>
                  <a:lin ang="2700000" scaled="1"/>
                </a:gradFill>
                <a:latin typeface="+mj-lt"/>
              </a:rPr>
              <a:t>Lack of resistance </a:t>
            </a: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anose="020B0502040204020203" pitchFamily="34" charset="0"/>
              </a:rPr>
              <a:t>to growth from legal or technical obstacles</a:t>
            </a:r>
          </a:p>
        </p:txBody>
      </p:sp>
      <p:sp>
        <p:nvSpPr>
          <p:cNvPr id="28" name="Text Placeholder 2">
            <a:extLst>
              <a:ext uri="{FF2B5EF4-FFF2-40B4-BE49-F238E27FC236}">
                <a16:creationId xmlns:a16="http://schemas.microsoft.com/office/drawing/2014/main" id="{180A85A7-B20E-4DC4-B1A7-6D82D027A399}"/>
              </a:ext>
            </a:extLst>
          </p:cNvPr>
          <p:cNvSpPr txBox="1">
            <a:spLocks/>
          </p:cNvSpPr>
          <p:nvPr/>
        </p:nvSpPr>
        <p:spPr>
          <a:xfrm>
            <a:off x="2809674" y="3831832"/>
            <a:ext cx="7586958" cy="907941"/>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7472" marR="0" lvl="0" indent="-347472" algn="l" defTabSz="932742" rtl="0" eaLnBrk="1" fontAlgn="auto" latinLnBrk="0" hangingPunct="1">
              <a:lnSpc>
                <a:spcPct val="100000"/>
              </a:lnSpc>
              <a:spcBef>
                <a:spcPts val="0"/>
              </a:spcBef>
              <a:spcAft>
                <a:spcPts val="300"/>
              </a:spcAft>
              <a:buClrTx/>
              <a:buSzPct val="90000"/>
              <a:buFont typeface="Wingdings" panose="05000000000000000000" pitchFamily="2" charset="2"/>
              <a:buBlip>
                <a:blip r:embed="rId3"/>
              </a:buBlip>
              <a:tabLst/>
              <a:defRPr/>
            </a:pP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a:ea typeface="+mn-ea"/>
                <a:cs typeface="Segoe UI" panose="020B0502040204020203" pitchFamily="34" charset="0"/>
              </a:rPr>
              <a:t>Attacks have weaknesses – efficient extortion relies on</a:t>
            </a:r>
          </a:p>
          <a:p>
            <a:pPr marL="633222" indent="-285750">
              <a:spcBef>
                <a:spcPts val="0"/>
              </a:spcBef>
              <a:spcAft>
                <a:spcPts val="300"/>
              </a:spcAft>
            </a:pPr>
            <a:r>
              <a:rPr lang="en-US" sz="1600" i="1">
                <a:gradFill>
                  <a:gsLst>
                    <a:gs pos="82000">
                      <a:srgbClr val="000000"/>
                    </a:gs>
                    <a:gs pos="0">
                      <a:srgbClr val="000000"/>
                    </a:gs>
                  </a:gsLst>
                  <a:lin ang="2700000" scaled="1"/>
                </a:gradFill>
                <a:latin typeface="+mj-lt"/>
              </a:rPr>
              <a:t>Getting asset access </a:t>
            </a: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anose="020B0502040204020203" pitchFamily="34" charset="0"/>
              </a:rPr>
              <a:t>– rapidly via admin privileges</a:t>
            </a:r>
          </a:p>
          <a:p>
            <a:pPr marL="633222" indent="-285750">
              <a:spcBef>
                <a:spcPts val="0"/>
              </a:spcBef>
              <a:spcAft>
                <a:spcPts val="300"/>
              </a:spcAft>
            </a:pPr>
            <a:r>
              <a:rPr lang="en-US" sz="1600" i="1">
                <a:gradFill>
                  <a:gsLst>
                    <a:gs pos="82000">
                      <a:srgbClr val="000000"/>
                    </a:gs>
                    <a:gs pos="0">
                      <a:srgbClr val="000000"/>
                    </a:gs>
                  </a:gsLst>
                  <a:lin ang="2700000" scaled="1"/>
                </a:gradFill>
                <a:latin typeface="+mj-lt"/>
              </a:rPr>
              <a:t>Denying recovery </a:t>
            </a: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anose="020B0502040204020203" pitchFamily="34" charset="0"/>
              </a:rPr>
              <a:t>– via backups and recovery processes</a:t>
            </a:r>
          </a:p>
        </p:txBody>
      </p:sp>
      <p:sp>
        <p:nvSpPr>
          <p:cNvPr id="29" name="Text Placeholder 2">
            <a:extLst>
              <a:ext uri="{FF2B5EF4-FFF2-40B4-BE49-F238E27FC236}">
                <a16:creationId xmlns:a16="http://schemas.microsoft.com/office/drawing/2014/main" id="{B2F56BDC-B3F0-44AF-B972-AD6898D8AA50}"/>
              </a:ext>
            </a:extLst>
          </p:cNvPr>
          <p:cNvSpPr txBox="1">
            <a:spLocks/>
          </p:cNvSpPr>
          <p:nvPr/>
        </p:nvSpPr>
        <p:spPr>
          <a:xfrm>
            <a:off x="2809673" y="4967154"/>
            <a:ext cx="8636852" cy="119263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7472" marR="0" lvl="0" indent="-347472" algn="l" defTabSz="932742" rtl="0" eaLnBrk="1" fontAlgn="auto" latinLnBrk="0" hangingPunct="1">
              <a:lnSpc>
                <a:spcPct val="100000"/>
              </a:lnSpc>
              <a:spcBef>
                <a:spcPts val="0"/>
              </a:spcBef>
              <a:spcAft>
                <a:spcPts val="300"/>
              </a:spcAft>
              <a:buClrTx/>
              <a:buSzPct val="90000"/>
              <a:buFont typeface="Wingdings" panose="05000000000000000000" pitchFamily="2" charset="2"/>
              <a:buBlip>
                <a:blip r:embed="rId3"/>
              </a:buBlip>
              <a:tabLst/>
              <a:defRPr/>
            </a:pP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a:rPr>
              <a:t>Urgently Follow Mitigation Plan – for critical defenses</a:t>
            </a:r>
          </a:p>
          <a:p>
            <a:pPr marL="690372" indent="-342900">
              <a:spcBef>
                <a:spcPts val="0"/>
              </a:spcBef>
              <a:spcAft>
                <a:spcPts val="300"/>
              </a:spcAft>
              <a:buFont typeface="+mj-lt"/>
              <a:buAutoNum type="arabicPeriod"/>
            </a:pPr>
            <a:r>
              <a:rPr lang="en-US" sz="1600" i="1">
                <a:gradFill>
                  <a:gsLst>
                    <a:gs pos="82000">
                      <a:srgbClr val="000000"/>
                    </a:gs>
                    <a:gs pos="0">
                      <a:srgbClr val="000000"/>
                    </a:gs>
                  </a:gsLst>
                  <a:lin ang="2700000" scaled="1"/>
                </a:gradFill>
                <a:latin typeface="+mj-lt"/>
              </a:rPr>
              <a:t>Rapidly and securely restore </a:t>
            </a: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a:rPr>
              <a:t>critical business operations</a:t>
            </a:r>
          </a:p>
          <a:p>
            <a:pPr marL="690372" indent="-342900">
              <a:spcBef>
                <a:spcPts val="0"/>
              </a:spcBef>
              <a:spcAft>
                <a:spcPts val="300"/>
              </a:spcAft>
              <a:buFont typeface="+mj-lt"/>
              <a:buAutoNum type="arabicPeriod"/>
            </a:pPr>
            <a:r>
              <a:rPr lang="en-US" sz="1600" i="1">
                <a:gradFill>
                  <a:gsLst>
                    <a:gs pos="82000">
                      <a:srgbClr val="000000"/>
                    </a:gs>
                    <a:gs pos="0">
                      <a:srgbClr val="000000"/>
                    </a:gs>
                  </a:gsLst>
                  <a:lin ang="2700000" scaled="1"/>
                </a:gradFill>
                <a:latin typeface="+mj-lt"/>
              </a:rPr>
              <a:t>Protect Admins </a:t>
            </a: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a:rPr>
              <a:t>to strengthen privileged access security</a:t>
            </a:r>
          </a:p>
          <a:p>
            <a:pPr marL="690372" indent="-342900">
              <a:spcBef>
                <a:spcPts val="0"/>
              </a:spcBef>
              <a:spcAft>
                <a:spcPts val="300"/>
              </a:spcAft>
              <a:buFont typeface="+mj-lt"/>
              <a:buAutoNum type="arabicPeriod"/>
            </a:pPr>
            <a:r>
              <a:rPr lang="en-US" sz="1600" i="1">
                <a:gradFill>
                  <a:gsLst>
                    <a:gs pos="82000">
                      <a:srgbClr val="000000"/>
                    </a:gs>
                    <a:gs pos="0">
                      <a:srgbClr val="000000"/>
                    </a:gs>
                  </a:gsLst>
                  <a:lin ang="2700000" scaled="1"/>
                </a:gradFill>
                <a:latin typeface="+mj-lt"/>
              </a:rPr>
              <a:t>Clean up common/cheap entry points </a:t>
            </a: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a:rPr>
              <a:t>to continually increase attacker cost and friction</a:t>
            </a:r>
          </a:p>
        </p:txBody>
      </p:sp>
      <p:cxnSp>
        <p:nvCxnSpPr>
          <p:cNvPr id="30" name="Straight Connector 29">
            <a:extLst>
              <a:ext uri="{FF2B5EF4-FFF2-40B4-BE49-F238E27FC236}">
                <a16:creationId xmlns:a16="http://schemas.microsoft.com/office/drawing/2014/main" id="{786EEED4-405D-460B-BE14-E2A1BC6F2BAB}"/>
              </a:ext>
              <a:ext uri="{C183D7F6-B498-43B3-948B-1728B52AA6E4}">
                <adec:decorative xmlns:adec="http://schemas.microsoft.com/office/drawing/2017/decorative" val="1"/>
              </a:ext>
            </a:extLst>
          </p:cNvPr>
          <p:cNvCxnSpPr>
            <a:cxnSpLocks/>
          </p:cNvCxnSpPr>
          <p:nvPr/>
        </p:nvCxnSpPr>
        <p:spPr>
          <a:xfrm>
            <a:off x="583566" y="4890350"/>
            <a:ext cx="11025822"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3842AB9-F3DC-4A64-9028-6EEEE7E2D2EE}"/>
              </a:ext>
              <a:ext uri="{C183D7F6-B498-43B3-948B-1728B52AA6E4}">
                <adec:decorative xmlns:adec="http://schemas.microsoft.com/office/drawing/2017/decorative" val="1"/>
              </a:ext>
            </a:extLst>
          </p:cNvPr>
          <p:cNvCxnSpPr>
            <a:cxnSpLocks/>
          </p:cNvCxnSpPr>
          <p:nvPr/>
        </p:nvCxnSpPr>
        <p:spPr>
          <a:xfrm>
            <a:off x="583566" y="3719727"/>
            <a:ext cx="11025822"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F0EA04A-AB81-4BA3-B7DE-F447033C3913}"/>
              </a:ext>
              <a:ext uri="{C183D7F6-B498-43B3-948B-1728B52AA6E4}">
                <adec:decorative xmlns:adec="http://schemas.microsoft.com/office/drawing/2017/decorative" val="1"/>
              </a:ext>
            </a:extLst>
          </p:cNvPr>
          <p:cNvCxnSpPr>
            <a:cxnSpLocks/>
          </p:cNvCxnSpPr>
          <p:nvPr/>
        </p:nvCxnSpPr>
        <p:spPr>
          <a:xfrm>
            <a:off x="583566" y="2549104"/>
            <a:ext cx="11025822"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64" name="Slide Zoom 63" descr="Zoom slide about Human Operated Ransomware">
                <a:extLst>
                  <a:ext uri="{FF2B5EF4-FFF2-40B4-BE49-F238E27FC236}">
                    <a16:creationId xmlns:a16="http://schemas.microsoft.com/office/drawing/2014/main" id="{10163684-0B64-4457-9815-7547F4BF8BF0}"/>
                  </a:ext>
                </a:extLst>
              </p:cNvPr>
              <p:cNvGraphicFramePr>
                <a:graphicFrameLocks noChangeAspect="1"/>
              </p:cNvGraphicFramePr>
              <p:nvPr/>
            </p:nvGraphicFramePr>
            <p:xfrm>
              <a:off x="854139" y="2669038"/>
              <a:ext cx="1600200" cy="900112"/>
            </p:xfrm>
            <a:graphic>
              <a:graphicData uri="http://schemas.microsoft.com/office/powerpoint/2016/slidezoom">
                <pslz:sldZm>
                  <pslz:sldZmObj sldId="2123259157" cId="577808425">
                    <pslz:zmPr id="{E381D2B5-29A6-4026-A9A1-C38997AD3D13}" transitionDur="1000">
                      <p166:blipFill xmlns:p166="http://schemas.microsoft.com/office/powerpoint/2016/6/main">
                        <a:blip r:embed="rId4"/>
                        <a:stretch>
                          <a:fillRect/>
                        </a:stretch>
                      </p166:blipFill>
                      <p166:spPr xmlns:p166="http://schemas.microsoft.com/office/powerpoint/2016/6/main">
                        <a:xfrm>
                          <a:off x="0" y="0"/>
                          <a:ext cx="1600200" cy="900112"/>
                        </a:xfrm>
                        <a:prstGeom prst="rect">
                          <a:avLst/>
                        </a:prstGeom>
                        <a:solidFill>
                          <a:schemeClr val="bg1"/>
                        </a:solidFill>
                        <a:ln>
                          <a:noFill/>
                        </a:ln>
                        <a:effectLst>
                          <a:outerShdw blurRad="190500" dist="50800" dir="2700000" algn="tl" rotWithShape="0">
                            <a:prstClr val="black">
                              <a:alpha val="30000"/>
                            </a:prstClr>
                          </a:outerShdw>
                        </a:effectLst>
                      </p166:spPr>
                    </pslz:zmPr>
                  </pslz:sldZmObj>
                </pslz:sldZm>
              </a:graphicData>
            </a:graphic>
          </p:graphicFrame>
        </mc:Choice>
        <mc:Fallback xmlns="">
          <p:pic>
            <p:nvPicPr>
              <p:cNvPr id="64" name="Slide Zoom 63" descr="Zoom slide about Human Operated Ransomware">
                <a:extLst>
                  <a:ext uri="{FF2B5EF4-FFF2-40B4-BE49-F238E27FC236}">
                    <a16:creationId xmlns:a16="http://schemas.microsoft.com/office/drawing/2014/main" id="{10163684-0B64-4457-9815-7547F4BF8BF0}"/>
                  </a:ext>
                </a:extLst>
              </p:cNvPr>
              <p:cNvPicPr>
                <a:picLocks noGrp="1" noRot="1" noChangeAspect="1" noMove="1" noResize="1" noEditPoints="1" noAdjustHandles="1" noChangeArrowheads="1" noChangeShapeType="1"/>
              </p:cNvPicPr>
              <p:nvPr/>
            </p:nvPicPr>
            <p:blipFill>
              <a:blip r:embed="rId5"/>
              <a:stretch>
                <a:fillRect/>
              </a:stretch>
            </p:blipFill>
            <p:spPr>
              <a:xfrm>
                <a:off x="854139" y="2669038"/>
                <a:ext cx="1600200" cy="900112"/>
              </a:xfrm>
              <a:prstGeom prst="rect">
                <a:avLst/>
              </a:prstGeom>
              <a:solidFill>
                <a:schemeClr val="bg1"/>
              </a:solidFill>
              <a:ln>
                <a:noFill/>
              </a:ln>
              <a:effectLst>
                <a:outerShdw blurRad="190500" dist="50800" dir="2700000" algn="tl" rotWithShape="0">
                  <a:prstClr val="black">
                    <a:alpha val="3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65" name="Slide Zoom 64" descr="Zoom slide about Pattern - Human Operated Ransomware">
                <a:extLst>
                  <a:ext uri="{FF2B5EF4-FFF2-40B4-BE49-F238E27FC236}">
                    <a16:creationId xmlns:a16="http://schemas.microsoft.com/office/drawing/2014/main" id="{47C3A654-786F-4D47-A815-531242ED837A}"/>
                  </a:ext>
                </a:extLst>
              </p:cNvPr>
              <p:cNvGraphicFramePr>
                <a:graphicFrameLocks noChangeAspect="1"/>
              </p:cNvGraphicFramePr>
              <p:nvPr/>
            </p:nvGraphicFramePr>
            <p:xfrm>
              <a:off x="854139" y="3862024"/>
              <a:ext cx="1600200" cy="900113"/>
            </p:xfrm>
            <a:graphic>
              <a:graphicData uri="http://schemas.microsoft.com/office/powerpoint/2016/slidezoom">
                <pslz:sldZm>
                  <pslz:sldZmObj sldId="2123259158" cId="2126379645">
                    <pslz:zmPr id="{A77BC1D2-E6F1-4F6B-9A11-40B9E2CB2999}" transitionDur="1000">
                      <p166:blipFill xmlns:p166="http://schemas.microsoft.com/office/powerpoint/2016/6/main">
                        <a:blip r:embed="rId6"/>
                        <a:stretch>
                          <a:fillRect/>
                        </a:stretch>
                      </p166:blipFill>
                      <p166:spPr xmlns:p166="http://schemas.microsoft.com/office/powerpoint/2016/6/main">
                        <a:xfrm>
                          <a:off x="0" y="0"/>
                          <a:ext cx="1600200" cy="900113"/>
                        </a:xfrm>
                        <a:prstGeom prst="rect">
                          <a:avLst/>
                        </a:prstGeom>
                        <a:solidFill>
                          <a:schemeClr val="bg1"/>
                        </a:solidFill>
                        <a:ln>
                          <a:noFill/>
                        </a:ln>
                        <a:effectLst>
                          <a:outerShdw blurRad="190500" dist="50800" dir="2700000" algn="tl" rotWithShape="0">
                            <a:prstClr val="black">
                              <a:alpha val="30000"/>
                            </a:prstClr>
                          </a:outerShdw>
                        </a:effectLst>
                      </p166:spPr>
                    </pslz:zmPr>
                  </pslz:sldZmObj>
                </pslz:sldZm>
              </a:graphicData>
            </a:graphic>
          </p:graphicFrame>
        </mc:Choice>
        <mc:Fallback xmlns="">
          <p:pic>
            <p:nvPicPr>
              <p:cNvPr id="65" name="Slide Zoom 64" descr="Zoom slide about Pattern - Human Operated Ransomware">
                <a:extLst>
                  <a:ext uri="{FF2B5EF4-FFF2-40B4-BE49-F238E27FC236}">
                    <a16:creationId xmlns:a16="http://schemas.microsoft.com/office/drawing/2014/main" id="{47C3A654-786F-4D47-A815-531242ED837A}"/>
                  </a:ext>
                </a:extLst>
              </p:cNvPr>
              <p:cNvPicPr>
                <a:picLocks noGrp="1" noRot="1" noChangeAspect="1" noMove="1" noResize="1" noEditPoints="1" noAdjustHandles="1" noChangeArrowheads="1" noChangeShapeType="1"/>
              </p:cNvPicPr>
              <p:nvPr/>
            </p:nvPicPr>
            <p:blipFill>
              <a:blip r:embed="rId7"/>
              <a:stretch>
                <a:fillRect/>
              </a:stretch>
            </p:blipFill>
            <p:spPr>
              <a:xfrm>
                <a:off x="854139" y="3862024"/>
                <a:ext cx="1600200" cy="900113"/>
              </a:xfrm>
              <a:prstGeom prst="rect">
                <a:avLst/>
              </a:prstGeom>
              <a:solidFill>
                <a:schemeClr val="bg1"/>
              </a:solidFill>
              <a:ln>
                <a:noFill/>
              </a:ln>
              <a:effectLst>
                <a:outerShdw blurRad="190500" dist="50800" dir="2700000" algn="tl" rotWithShape="0">
                  <a:prstClr val="black">
                    <a:alpha val="3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66" name="Slide Zoom 65">
                <a:extLst>
                  <a:ext uri="{FF2B5EF4-FFF2-40B4-BE49-F238E27FC236}">
                    <a16:creationId xmlns:a16="http://schemas.microsoft.com/office/drawing/2014/main" id="{27AB4EBD-DB15-418A-B7F5-9ED034A6CC35}"/>
                  </a:ext>
                </a:extLst>
              </p:cNvPr>
              <p:cNvGraphicFramePr>
                <a:graphicFrameLocks noChangeAspect="1"/>
              </p:cNvGraphicFramePr>
              <p:nvPr/>
            </p:nvGraphicFramePr>
            <p:xfrm>
              <a:off x="588963" y="1440390"/>
              <a:ext cx="1865376" cy="1049277"/>
            </p:xfrm>
            <a:graphic>
              <a:graphicData uri="http://schemas.microsoft.com/office/powerpoint/2016/slidezoom">
                <pslz:sldZm>
                  <pslz:sldZmObj sldId="2123259154" cId="3959037392">
                    <pslz:zmPr id="{208E9677-A102-4876-B9F1-99F1A5415B48}" returnToParent="0" transitionDur="1000">
                      <p166:blipFill xmlns:p166="http://schemas.microsoft.com/office/powerpoint/2016/6/main">
                        <a:blip r:embed="rId8"/>
                        <a:stretch>
                          <a:fillRect/>
                        </a:stretch>
                      </p166:blipFill>
                      <p166:spPr xmlns:p166="http://schemas.microsoft.com/office/powerpoint/2016/6/main">
                        <a:xfrm>
                          <a:off x="0" y="0"/>
                          <a:ext cx="1865376" cy="1049277"/>
                        </a:xfrm>
                        <a:prstGeom prst="rect">
                          <a:avLst/>
                        </a:prstGeom>
                        <a:ln w="88900" cap="sq">
                          <a:noFill/>
                          <a:miter lim="800000"/>
                        </a:ln>
                        <a:effectLst>
                          <a:outerShdw blurRad="190500" dist="50800" dir="2700000" algn="ctr" rotWithShape="0">
                            <a:prstClr val="black">
                              <a:alpha val="20000"/>
                            </a:prstClr>
                          </a:outerShdw>
                        </a:effectLst>
                      </p166:spPr>
                    </pslz:zmPr>
                  </pslz:sldZmObj>
                </pslz:sldZm>
              </a:graphicData>
            </a:graphic>
          </p:graphicFrame>
        </mc:Choice>
        <mc:Fallback xmlns="">
          <p:pic>
            <p:nvPicPr>
              <p:cNvPr id="66" name="Slide Zoom 65">
                <a:hlinkClick r:id="rId9" action="ppaction://hlinksldjump"/>
                <a:extLst>
                  <a:ext uri="{FF2B5EF4-FFF2-40B4-BE49-F238E27FC236}">
                    <a16:creationId xmlns:a16="http://schemas.microsoft.com/office/drawing/2014/main" id="{27AB4EBD-DB15-418A-B7F5-9ED034A6CC35}"/>
                  </a:ext>
                </a:extLst>
              </p:cNvPr>
              <p:cNvPicPr>
                <a:picLocks noGrp="1" noRot="1" noChangeAspect="1" noMove="1" noResize="1" noEditPoints="1" noAdjustHandles="1" noChangeArrowheads="1" noChangeShapeType="1"/>
              </p:cNvPicPr>
              <p:nvPr/>
            </p:nvPicPr>
            <p:blipFill>
              <a:blip r:embed="rId10"/>
              <a:stretch>
                <a:fillRect/>
              </a:stretch>
            </p:blipFill>
            <p:spPr>
              <a:xfrm>
                <a:off x="588963" y="1440390"/>
                <a:ext cx="1865376" cy="1049277"/>
              </a:xfrm>
              <a:prstGeom prst="rect">
                <a:avLst/>
              </a:prstGeom>
              <a:ln w="88900" cap="sq">
                <a:noFill/>
                <a:miter lim="800000"/>
              </a:ln>
              <a:effectLst>
                <a:outerShdw blurRad="190500" dist="50800" dir="2700000" algn="ctr" rotWithShape="0">
                  <a:prstClr val="black">
                    <a:alpha val="20000"/>
                  </a:prstClr>
                </a:outerShdw>
              </a:effectLst>
            </p:spPr>
          </p:pic>
        </mc:Fallback>
      </mc:AlternateContent>
      <p:pic>
        <p:nvPicPr>
          <p:cNvPr id="67" name="Picture 66" descr="Graphical user interface, application, Word&#10;&#10;Description automatically generated">
            <a:extLst>
              <a:ext uri="{FF2B5EF4-FFF2-40B4-BE49-F238E27FC236}">
                <a16:creationId xmlns:a16="http://schemas.microsoft.com/office/drawing/2014/main" id="{A216F454-1793-4681-BAE1-334FA8199CA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3566" y="4952261"/>
            <a:ext cx="1865376" cy="1049274"/>
          </a:xfrm>
          <a:prstGeom prst="rect">
            <a:avLst/>
          </a:prstGeom>
          <a:solidFill>
            <a:schemeClr val="bg1"/>
          </a:solidFill>
          <a:ln>
            <a:noFill/>
          </a:ln>
          <a:effectLst>
            <a:outerShdw blurRad="190500" dist="50800" dir="2700000" algn="tl" rotWithShape="0">
              <a:prstClr val="black">
                <a:alpha val="30000"/>
              </a:prstClr>
            </a:outerShdw>
          </a:effectLst>
        </p:spPr>
      </p:pic>
      <p:sp>
        <p:nvSpPr>
          <p:cNvPr id="69" name="TextBox 68">
            <a:extLst>
              <a:ext uri="{FF2B5EF4-FFF2-40B4-BE49-F238E27FC236}">
                <a16:creationId xmlns:a16="http://schemas.microsoft.com/office/drawing/2014/main" id="{0C9A91B1-A841-479B-A80D-2D2B30A2BA4F}"/>
              </a:ext>
            </a:extLst>
          </p:cNvPr>
          <p:cNvSpPr txBox="1"/>
          <p:nvPr/>
        </p:nvSpPr>
        <p:spPr>
          <a:xfrm>
            <a:off x="663906" y="6112803"/>
            <a:ext cx="1704697" cy="184666"/>
          </a:xfrm>
          <a:prstGeom prst="rect">
            <a:avLst/>
          </a:prstGeom>
          <a:noFill/>
        </p:spPr>
        <p:txBody>
          <a:bodyPr wrap="none" lIns="0" tIns="0" rIns="0" bIns="0" rtlCol="0">
            <a:spAutoFit/>
          </a:bodyPr>
          <a:lstStyle/>
          <a:p>
            <a:pPr algn="l"/>
            <a:r>
              <a:rPr lang="en-US" sz="1200">
                <a:latin typeface="+mj-lt"/>
                <a:hlinkClick r:id="rId12"/>
              </a:rPr>
              <a:t>aka.ms/</a:t>
            </a:r>
            <a:r>
              <a:rPr lang="en-US" sz="1200" err="1">
                <a:latin typeface="+mj-lt"/>
                <a:hlinkClick r:id="rId12"/>
              </a:rPr>
              <a:t>humanoperated</a:t>
            </a:r>
            <a:r>
              <a:rPr lang="en-US" sz="1200">
                <a:latin typeface="+mj-lt"/>
              </a:rPr>
              <a:t> </a:t>
            </a:r>
          </a:p>
        </p:txBody>
      </p:sp>
      <p:cxnSp>
        <p:nvCxnSpPr>
          <p:cNvPr id="6" name="Connector: Elbow 5">
            <a:extLst>
              <a:ext uri="{FF2B5EF4-FFF2-40B4-BE49-F238E27FC236}">
                <a16:creationId xmlns:a16="http://schemas.microsoft.com/office/drawing/2014/main" id="{E28D7BAB-1B10-4422-91BA-913BF232279C}"/>
              </a:ext>
            </a:extLst>
          </p:cNvPr>
          <p:cNvCxnSpPr>
            <a:cxnSpLocks/>
            <a:stCxn id="66" idx="1"/>
          </p:cNvCxnSpPr>
          <p:nvPr/>
        </p:nvCxnSpPr>
        <p:spPr>
          <a:xfrm rot="10800000" flipH="1" flipV="1">
            <a:off x="588963" y="1965029"/>
            <a:ext cx="265176" cy="1154064"/>
          </a:xfrm>
          <a:prstGeom prst="bentConnector4">
            <a:avLst>
              <a:gd name="adj1" fmla="val -67414"/>
              <a:gd name="adj2" fmla="val 99958"/>
            </a:avLst>
          </a:prstGeom>
          <a:ln w="15875">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8DCCDFE5-7E92-4F4A-8A37-002D0D1E3F60}"/>
              </a:ext>
            </a:extLst>
          </p:cNvPr>
          <p:cNvCxnSpPr>
            <a:cxnSpLocks/>
            <a:stCxn id="66" idx="1"/>
            <a:endCxn id="65" idx="1"/>
          </p:cNvCxnSpPr>
          <p:nvPr/>
        </p:nvCxnSpPr>
        <p:spPr>
          <a:xfrm rot="10800000" flipH="1" flipV="1">
            <a:off x="588963" y="1965029"/>
            <a:ext cx="265176" cy="2347052"/>
          </a:xfrm>
          <a:prstGeom prst="bentConnector3">
            <a:avLst>
              <a:gd name="adj1" fmla="val -67639"/>
            </a:avLst>
          </a:prstGeom>
          <a:ln w="15875">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7ECA1D7-FAE5-4C3C-BB2F-17687A51360D}"/>
              </a:ext>
            </a:extLst>
          </p:cNvPr>
          <p:cNvCxnSpPr>
            <a:cxnSpLocks/>
          </p:cNvCxnSpPr>
          <p:nvPr/>
        </p:nvCxnSpPr>
        <p:spPr>
          <a:xfrm rot="5400000">
            <a:off x="214060" y="4793210"/>
            <a:ext cx="1005840" cy="274320"/>
          </a:xfrm>
          <a:prstGeom prst="bentConnector4">
            <a:avLst>
              <a:gd name="adj1" fmla="val -395"/>
              <a:gd name="adj2" fmla="val 162255"/>
            </a:avLst>
          </a:prstGeom>
          <a:ln w="15875">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596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6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24814FDE-A878-4681-BC5A-B6954C64E8E1}"/>
              </a:ext>
              <a:ext uri="{C183D7F6-B498-43B3-948B-1728B52AA6E4}">
                <adec:decorative xmlns:adec="http://schemas.microsoft.com/office/drawing/2017/decorative" val="0"/>
              </a:ext>
            </a:extLst>
          </p:cNvPr>
          <p:cNvSpPr/>
          <p:nvPr/>
        </p:nvSpPr>
        <p:spPr>
          <a:xfrm>
            <a:off x="2395637" y="5466994"/>
            <a:ext cx="2598377" cy="1257948"/>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144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chemeClr val="bg1">
                    <a:lumMod val="65000"/>
                  </a:schemeClr>
                </a:solidFill>
                <a:effectLst/>
                <a:uLnTx/>
                <a:uFillTx/>
                <a:latin typeface="Segoe UI Semilight" panose="020B0402040204020203" pitchFamily="34" charset="0"/>
                <a:cs typeface="Segoe UI Semilight" panose="020B0402040204020203" pitchFamily="34" charset="0"/>
              </a:rPr>
              <a:t>Identify</a:t>
            </a:r>
          </a:p>
        </p:txBody>
      </p:sp>
      <p:sp>
        <p:nvSpPr>
          <p:cNvPr id="61" name="Rectangle 60">
            <a:extLst>
              <a:ext uri="{FF2B5EF4-FFF2-40B4-BE49-F238E27FC236}">
                <a16:creationId xmlns:a16="http://schemas.microsoft.com/office/drawing/2014/main" id="{8C460756-C1B1-4342-B4D2-36462ABA3F04}"/>
              </a:ext>
            </a:extLst>
          </p:cNvPr>
          <p:cNvSpPr/>
          <p:nvPr/>
        </p:nvSpPr>
        <p:spPr>
          <a:xfrm>
            <a:off x="5061604" y="5466993"/>
            <a:ext cx="4141390" cy="1257948"/>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144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chemeClr val="bg1">
                    <a:lumMod val="65000"/>
                  </a:schemeClr>
                </a:solidFill>
                <a:effectLst/>
                <a:uLnTx/>
                <a:uFillTx/>
                <a:latin typeface="Segoe UI Semilight" panose="020B0402040204020203" pitchFamily="34" charset="0"/>
                <a:cs typeface="Segoe UI Semilight" panose="020B0402040204020203" pitchFamily="34" charset="0"/>
              </a:rPr>
              <a:t>Protect</a:t>
            </a:r>
          </a:p>
        </p:txBody>
      </p:sp>
      <p:sp>
        <p:nvSpPr>
          <p:cNvPr id="65" name="Rectangle 64">
            <a:extLst>
              <a:ext uri="{FF2B5EF4-FFF2-40B4-BE49-F238E27FC236}">
                <a16:creationId xmlns:a16="http://schemas.microsoft.com/office/drawing/2014/main" id="{DA25965B-3646-4233-B9E0-2A5522D9C16E}"/>
              </a:ext>
              <a:ext uri="{C183D7F6-B498-43B3-948B-1728B52AA6E4}">
                <adec:decorative xmlns:adec="http://schemas.microsoft.com/office/drawing/2017/decorative" val="0"/>
              </a:ext>
            </a:extLst>
          </p:cNvPr>
          <p:cNvSpPr/>
          <p:nvPr/>
        </p:nvSpPr>
        <p:spPr>
          <a:xfrm>
            <a:off x="9285756" y="4827629"/>
            <a:ext cx="2209800" cy="1897312"/>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144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chemeClr val="bg1">
                    <a:lumMod val="65000"/>
                  </a:schemeClr>
                </a:solidFill>
                <a:effectLst/>
                <a:uLnTx/>
                <a:uFillTx/>
                <a:latin typeface="Segoe UI Semilight" panose="020B0402040204020203" pitchFamily="34" charset="0"/>
                <a:cs typeface="Segoe UI Semilight" panose="020B0402040204020203" pitchFamily="34" charset="0"/>
              </a:rPr>
              <a:t>Detect,</a:t>
            </a:r>
            <a:r>
              <a:rPr kumimoji="0" lang="en-US" sz="1200" b="1" i="1" u="none" strike="noStrike" kern="1200" cap="none" spc="0" normalizeH="0" noProof="0">
                <a:ln>
                  <a:noFill/>
                </a:ln>
                <a:solidFill>
                  <a:schemeClr val="bg1">
                    <a:lumMod val="65000"/>
                  </a:schemeClr>
                </a:solidFill>
                <a:effectLst/>
                <a:uLnTx/>
                <a:uFillTx/>
                <a:latin typeface="Segoe UI Semilight" panose="020B0402040204020203" pitchFamily="34" charset="0"/>
                <a:cs typeface="Segoe UI Semilight" panose="020B0402040204020203" pitchFamily="34" charset="0"/>
              </a:rPr>
              <a:t> Respond, Recover</a:t>
            </a:r>
            <a:endParaRPr kumimoji="0" lang="en-US" sz="1200" b="1" i="1" u="none" strike="noStrike" kern="1200" cap="none" spc="0" normalizeH="0" baseline="0" noProof="0">
              <a:ln>
                <a:noFill/>
              </a:ln>
              <a:solidFill>
                <a:schemeClr val="bg1">
                  <a:lumMod val="65000"/>
                </a:schemeClr>
              </a:solidFill>
              <a:effectLst/>
              <a:uLnTx/>
              <a:uFillTx/>
              <a:latin typeface="Segoe UI Semilight" panose="020B0402040204020203" pitchFamily="34" charset="0"/>
              <a:cs typeface="Segoe UI Semilight" panose="020B0402040204020203" pitchFamily="34" charset="0"/>
            </a:endParaRPr>
          </a:p>
        </p:txBody>
      </p:sp>
      <p:cxnSp>
        <p:nvCxnSpPr>
          <p:cNvPr id="46" name="Straight Arrow Connector 45">
            <a:extLst>
              <a:ext uri="{FF2B5EF4-FFF2-40B4-BE49-F238E27FC236}">
                <a16:creationId xmlns:a16="http://schemas.microsoft.com/office/drawing/2014/main" id="{F2204269-AC57-4B6C-BA7F-7C0CD32AA825}"/>
              </a:ext>
              <a:ext uri="{C183D7F6-B498-43B3-948B-1728B52AA6E4}">
                <adec:decorative xmlns:adec="http://schemas.microsoft.com/office/drawing/2017/decorative" val="1"/>
              </a:ext>
            </a:extLst>
          </p:cNvPr>
          <p:cNvCxnSpPr>
            <a:cxnSpLocks/>
            <a:stCxn id="54" idx="2"/>
            <a:endCxn id="6" idx="2"/>
          </p:cNvCxnSpPr>
          <p:nvPr/>
        </p:nvCxnSpPr>
        <p:spPr>
          <a:xfrm rot="5400000">
            <a:off x="7042741" y="2759198"/>
            <a:ext cx="12700" cy="6695830"/>
          </a:xfrm>
          <a:prstGeom prst="bentConnector3">
            <a:avLst>
              <a:gd name="adj1" fmla="val 1854370"/>
            </a:avLst>
          </a:prstGeom>
          <a:ln w="25400">
            <a:solidFill>
              <a:srgbClr val="005A9F"/>
            </a:solidFill>
            <a:prstDash val="solid"/>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60" name="Straight Arrow Connector 45">
            <a:extLst>
              <a:ext uri="{FF2B5EF4-FFF2-40B4-BE49-F238E27FC236}">
                <a16:creationId xmlns:a16="http://schemas.microsoft.com/office/drawing/2014/main" id="{55FF5574-8A30-479A-A3F4-4F590BA763E2}"/>
              </a:ext>
              <a:ext uri="{C183D7F6-B498-43B3-948B-1728B52AA6E4}">
                <adec:decorative xmlns:adec="http://schemas.microsoft.com/office/drawing/2017/decorative" val="1"/>
              </a:ext>
            </a:extLst>
          </p:cNvPr>
          <p:cNvCxnSpPr>
            <a:cxnSpLocks/>
            <a:stCxn id="54" idx="2"/>
            <a:endCxn id="5" idx="2"/>
          </p:cNvCxnSpPr>
          <p:nvPr/>
        </p:nvCxnSpPr>
        <p:spPr>
          <a:xfrm rot="5400000">
            <a:off x="8761478" y="4477935"/>
            <a:ext cx="1" cy="3258357"/>
          </a:xfrm>
          <a:prstGeom prst="bentConnector3">
            <a:avLst>
              <a:gd name="adj1" fmla="val 22860100000"/>
            </a:avLst>
          </a:prstGeom>
          <a:ln w="25400">
            <a:solidFill>
              <a:srgbClr val="005A9F"/>
            </a:solidFill>
            <a:prstDash val="solid"/>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D8C71307-B277-4596-8B5A-63ADFF6E95FA}"/>
              </a:ext>
            </a:extLst>
          </p:cNvPr>
          <p:cNvSpPr/>
          <p:nvPr/>
        </p:nvSpPr>
        <p:spPr bwMode="auto">
          <a:xfrm>
            <a:off x="7316123" y="6204525"/>
            <a:ext cx="1224627" cy="2323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005A9F"/>
                </a:solidFill>
                <a:latin typeface="+mj-lt"/>
                <a:ea typeface="Segoe UI" pitchFamily="34" charset="0"/>
                <a:cs typeface="Segoe UI" pitchFamily="34" charset="0"/>
              </a:rPr>
              <a:t>Feedback loop</a:t>
            </a:r>
          </a:p>
        </p:txBody>
      </p:sp>
      <p:sp>
        <p:nvSpPr>
          <p:cNvPr id="2" name="Title 1">
            <a:extLst>
              <a:ext uri="{FF2B5EF4-FFF2-40B4-BE49-F238E27FC236}">
                <a16:creationId xmlns:a16="http://schemas.microsoft.com/office/drawing/2014/main" id="{0760C87E-5759-4C26-88AF-3CB8D908819F}"/>
              </a:ext>
            </a:extLst>
          </p:cNvPr>
          <p:cNvSpPr>
            <a:spLocks noGrp="1"/>
          </p:cNvSpPr>
          <p:nvPr>
            <p:ph type="title"/>
          </p:nvPr>
        </p:nvSpPr>
        <p:spPr>
          <a:xfrm>
            <a:off x="588263" y="457200"/>
            <a:ext cx="11018520" cy="553998"/>
          </a:xfrm>
        </p:spPr>
        <p:txBody>
          <a:bodyPr>
            <a:normAutofit/>
          </a:bodyPr>
          <a:lstStyle/>
          <a:p>
            <a:r>
              <a:rPr lang="en-US"/>
              <a:t>Security Roles and Responsibilities</a:t>
            </a:r>
          </a:p>
        </p:txBody>
      </p:sp>
      <p:sp>
        <p:nvSpPr>
          <p:cNvPr id="40" name="Rectangle 39">
            <a:extLst>
              <a:ext uri="{FF2B5EF4-FFF2-40B4-BE49-F238E27FC236}">
                <a16:creationId xmlns:a16="http://schemas.microsoft.com/office/drawing/2014/main" id="{DE5022D0-1873-4886-8BAF-9B4D3028B30C}"/>
              </a:ext>
            </a:extLst>
          </p:cNvPr>
          <p:cNvSpPr/>
          <p:nvPr/>
        </p:nvSpPr>
        <p:spPr>
          <a:xfrm>
            <a:off x="459200" y="1337521"/>
            <a:ext cx="1865376" cy="646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18288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Business and </a:t>
            </a:r>
            <a:b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technology outcomes</a:t>
            </a:r>
          </a:p>
        </p:txBody>
      </p:sp>
      <p:sp>
        <p:nvSpPr>
          <p:cNvPr id="4" name="Rectangle 3">
            <a:extLst>
              <a:ext uri="{FF2B5EF4-FFF2-40B4-BE49-F238E27FC236}">
                <a16:creationId xmlns:a16="http://schemas.microsoft.com/office/drawing/2014/main" id="{BF2CF3DE-43D3-423C-855B-963089670324}"/>
              </a:ext>
              <a:ext uri="{C183D7F6-B498-43B3-948B-1728B52AA6E4}">
                <adec:decorative xmlns:adec="http://schemas.microsoft.com/office/drawing/2017/decorative" val="0"/>
              </a:ext>
            </a:extLst>
          </p:cNvPr>
          <p:cNvSpPr/>
          <p:nvPr/>
        </p:nvSpPr>
        <p:spPr>
          <a:xfrm>
            <a:off x="459200" y="1944191"/>
            <a:ext cx="1868847" cy="615553"/>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Security </a:t>
            </a:r>
            <a:br>
              <a:rPr kumimoji="0" lang="en-US" sz="1400" b="1"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br>
            <a:r>
              <a:rPr kumimoji="0" lang="en-US" sz="1400" b="1"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outcomes</a:t>
            </a:r>
          </a:p>
        </p:txBody>
      </p:sp>
      <p:sp>
        <p:nvSpPr>
          <p:cNvPr id="42" name="Rectangle 41">
            <a:extLst>
              <a:ext uri="{FF2B5EF4-FFF2-40B4-BE49-F238E27FC236}">
                <a16:creationId xmlns:a16="http://schemas.microsoft.com/office/drawing/2014/main" id="{7778B32F-4615-434C-BC03-398D4982351D}"/>
              </a:ext>
              <a:ext uri="{C183D7F6-B498-43B3-948B-1728B52AA6E4}">
                <adec:decorative xmlns:adec="http://schemas.microsoft.com/office/drawing/2017/decorative" val="0"/>
              </a:ext>
            </a:extLst>
          </p:cNvPr>
          <p:cNvSpPr/>
          <p:nvPr/>
        </p:nvSpPr>
        <p:spPr>
          <a:xfrm>
            <a:off x="2395638" y="1337521"/>
            <a:ext cx="2598376" cy="646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1440" bIns="18288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Plan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Identify opportunities</a:t>
            </a:r>
          </a:p>
        </p:txBody>
      </p:sp>
      <p:sp>
        <p:nvSpPr>
          <p:cNvPr id="6" name="Rectangle 5">
            <a:extLst>
              <a:ext uri="{FF2B5EF4-FFF2-40B4-BE49-F238E27FC236}">
                <a16:creationId xmlns:a16="http://schemas.microsoft.com/office/drawing/2014/main" id="{39BE7C2A-6646-44BE-BFCC-A01614C33CA1}"/>
              </a:ext>
              <a:ext uri="{C183D7F6-B498-43B3-948B-1728B52AA6E4}">
                <adec:decorative xmlns:adec="http://schemas.microsoft.com/office/drawing/2017/decorative" val="0"/>
              </a:ext>
            </a:extLst>
          </p:cNvPr>
          <p:cNvSpPr/>
          <p:nvPr/>
        </p:nvSpPr>
        <p:spPr>
          <a:xfrm>
            <a:off x="2395637" y="1944192"/>
            <a:ext cx="2598377" cy="4162921"/>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Governance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78D4"/>
                </a:solidFill>
                <a:effectLst/>
                <a:uLnTx/>
                <a:uFillTx/>
                <a:latin typeface="Segoe UI"/>
                <a:ea typeface="+mn-ea"/>
                <a:cs typeface="+mn-cs"/>
              </a:rPr>
              <a:t>Architecture and Compliance</a:t>
            </a:r>
          </a:p>
        </p:txBody>
      </p:sp>
      <p:sp>
        <p:nvSpPr>
          <p:cNvPr id="41" name="Rectangle 40">
            <a:extLst>
              <a:ext uri="{FF2B5EF4-FFF2-40B4-BE49-F238E27FC236}">
                <a16:creationId xmlns:a16="http://schemas.microsoft.com/office/drawing/2014/main" id="{60E8B5A5-55AC-4204-9082-000A97246CD8}"/>
              </a:ext>
              <a:ext uri="{C183D7F6-B498-43B3-948B-1728B52AA6E4}">
                <adec:decorative xmlns:adec="http://schemas.microsoft.com/office/drawing/2017/decorative" val="0"/>
              </a:ext>
            </a:extLst>
          </p:cNvPr>
          <p:cNvSpPr/>
          <p:nvPr/>
        </p:nvSpPr>
        <p:spPr>
          <a:xfrm>
            <a:off x="5061605" y="1337521"/>
            <a:ext cx="4141390" cy="646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1440" bIns="18288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Build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Execute and capture value</a:t>
            </a:r>
          </a:p>
        </p:txBody>
      </p:sp>
      <p:grpSp>
        <p:nvGrpSpPr>
          <p:cNvPr id="12" name="Group 11" descr="Prevention: Access Control and Asset Protection">
            <a:extLst>
              <a:ext uri="{FF2B5EF4-FFF2-40B4-BE49-F238E27FC236}">
                <a16:creationId xmlns:a16="http://schemas.microsoft.com/office/drawing/2014/main" id="{8409F603-25DB-4BF3-96F0-A3E301BF216A}"/>
              </a:ext>
              <a:ext uri="{C183D7F6-B498-43B3-948B-1728B52AA6E4}">
                <adec:decorative xmlns:adec="http://schemas.microsoft.com/office/drawing/2017/decorative" val="0"/>
              </a:ext>
            </a:extLst>
          </p:cNvPr>
          <p:cNvGrpSpPr/>
          <p:nvPr/>
        </p:nvGrpSpPr>
        <p:grpSpPr>
          <a:xfrm>
            <a:off x="5061604" y="1944192"/>
            <a:ext cx="4141390" cy="4162922"/>
            <a:chOff x="5061604" y="2091829"/>
            <a:chExt cx="4141390" cy="4237037"/>
          </a:xfrm>
        </p:grpSpPr>
        <p:sp>
          <p:nvSpPr>
            <p:cNvPr id="5" name="Rectangle 4">
              <a:extLst>
                <a:ext uri="{FF2B5EF4-FFF2-40B4-BE49-F238E27FC236}">
                  <a16:creationId xmlns:a16="http://schemas.microsoft.com/office/drawing/2014/main" id="{FA5685C7-8A4D-407D-BCB8-8E5C770E900B}"/>
                </a:ext>
              </a:extLst>
            </p:cNvPr>
            <p:cNvSpPr/>
            <p:nvPr/>
          </p:nvSpPr>
          <p:spPr>
            <a:xfrm>
              <a:off x="5061604" y="2091829"/>
              <a:ext cx="4141390" cy="4237037"/>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Prevention</a:t>
              </a:r>
            </a:p>
          </p:txBody>
        </p:sp>
        <p:sp>
          <p:nvSpPr>
            <p:cNvPr id="36" name="TextBox 35">
              <a:extLst>
                <a:ext uri="{FF2B5EF4-FFF2-40B4-BE49-F238E27FC236}">
                  <a16:creationId xmlns:a16="http://schemas.microsoft.com/office/drawing/2014/main" id="{C73DF5EB-4F9F-40CC-9834-2C917CA56149}"/>
                </a:ext>
              </a:extLst>
            </p:cNvPr>
            <p:cNvSpPr txBox="1"/>
            <p:nvPr/>
          </p:nvSpPr>
          <p:spPr>
            <a:xfrm>
              <a:off x="5061604" y="2315627"/>
              <a:ext cx="152776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78D4"/>
                  </a:solidFill>
                  <a:effectLst/>
                  <a:uLnTx/>
                  <a:uFillTx/>
                  <a:latin typeface="Segoe UI"/>
                  <a:ea typeface="+mn-ea"/>
                  <a:cs typeface="+mn-cs"/>
                </a:rPr>
                <a:t>Access control</a:t>
              </a:r>
            </a:p>
          </p:txBody>
        </p:sp>
        <p:sp>
          <p:nvSpPr>
            <p:cNvPr id="37" name="TextBox 36">
              <a:extLst>
                <a:ext uri="{FF2B5EF4-FFF2-40B4-BE49-F238E27FC236}">
                  <a16:creationId xmlns:a16="http://schemas.microsoft.com/office/drawing/2014/main" id="{2A22E3BC-4A2A-48EB-A689-CAEB1564059B}"/>
                </a:ext>
              </a:extLst>
            </p:cNvPr>
            <p:cNvSpPr txBox="1"/>
            <p:nvPr/>
          </p:nvSpPr>
          <p:spPr>
            <a:xfrm>
              <a:off x="7681411" y="2309156"/>
              <a:ext cx="1397143"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78D4"/>
                  </a:solidFill>
                  <a:effectLst/>
                  <a:uLnTx/>
                  <a:uFillTx/>
                  <a:latin typeface="Segoe UI"/>
                  <a:ea typeface="+mn-ea"/>
                  <a:cs typeface="+mn-cs"/>
                </a:rPr>
                <a:t>Asset protection</a:t>
              </a:r>
            </a:p>
          </p:txBody>
        </p:sp>
      </p:grpSp>
      <p:sp>
        <p:nvSpPr>
          <p:cNvPr id="43" name="Rectangle 42">
            <a:extLst>
              <a:ext uri="{FF2B5EF4-FFF2-40B4-BE49-F238E27FC236}">
                <a16:creationId xmlns:a16="http://schemas.microsoft.com/office/drawing/2014/main" id="{D74079C6-31F2-4EEE-AB0A-FCFCB7C894D7}"/>
              </a:ext>
              <a:ext uri="{C183D7F6-B498-43B3-948B-1728B52AA6E4}">
                <adec:decorative xmlns:adec="http://schemas.microsoft.com/office/drawing/2017/decorative" val="0"/>
              </a:ext>
            </a:extLst>
          </p:cNvPr>
          <p:cNvSpPr/>
          <p:nvPr/>
        </p:nvSpPr>
        <p:spPr>
          <a:xfrm>
            <a:off x="9285756" y="1337521"/>
            <a:ext cx="2209800" cy="646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18288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Run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Sustain and adapt</a:t>
            </a:r>
          </a:p>
        </p:txBody>
      </p:sp>
      <p:sp>
        <p:nvSpPr>
          <p:cNvPr id="10" name="Rectangle 9">
            <a:extLst>
              <a:ext uri="{FF2B5EF4-FFF2-40B4-BE49-F238E27FC236}">
                <a16:creationId xmlns:a16="http://schemas.microsoft.com/office/drawing/2014/main" id="{64679A98-BF2A-4516-95AE-BEC6A8015619}"/>
              </a:ext>
            </a:extLst>
          </p:cNvPr>
          <p:cNvSpPr/>
          <p:nvPr/>
        </p:nvSpPr>
        <p:spPr>
          <a:xfrm>
            <a:off x="444355" y="2700235"/>
            <a:ext cx="1333755" cy="1181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243A5E"/>
                </a:solidFill>
                <a:latin typeface="Segoe UI" panose="020B0502040204020203" pitchFamily="34" charset="0"/>
                <a:cs typeface="Segoe UI" panose="020B0502040204020203" pitchFamily="34" charset="0"/>
              </a:rPr>
              <a:t>Role Types</a:t>
            </a:r>
            <a:endParaRPr kumimoji="0" lang="en-US" sz="1400" b="1"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endParaRPr>
          </a:p>
        </p:txBody>
      </p:sp>
      <p:sp>
        <p:nvSpPr>
          <p:cNvPr id="33" name="Rectangle 32">
            <a:extLst>
              <a:ext uri="{FF2B5EF4-FFF2-40B4-BE49-F238E27FC236}">
                <a16:creationId xmlns:a16="http://schemas.microsoft.com/office/drawing/2014/main" id="{A98D123E-40BB-4465-904B-EC4C560C122E}"/>
              </a:ext>
            </a:extLst>
          </p:cNvPr>
          <p:cNvSpPr/>
          <p:nvPr/>
        </p:nvSpPr>
        <p:spPr>
          <a:xfrm>
            <a:off x="2560969" y="3435684"/>
            <a:ext cx="2267712" cy="499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Security Posture &amp; Compliance</a:t>
            </a:r>
          </a:p>
        </p:txBody>
      </p:sp>
      <p:grpSp>
        <p:nvGrpSpPr>
          <p:cNvPr id="3" name="Group 2">
            <a:extLst>
              <a:ext uri="{FF2B5EF4-FFF2-40B4-BE49-F238E27FC236}">
                <a16:creationId xmlns:a16="http://schemas.microsoft.com/office/drawing/2014/main" id="{7CA6DD8A-70B4-4699-8747-62BD762C81F0}"/>
              </a:ext>
            </a:extLst>
          </p:cNvPr>
          <p:cNvGrpSpPr/>
          <p:nvPr/>
        </p:nvGrpSpPr>
        <p:grpSpPr>
          <a:xfrm>
            <a:off x="5141710" y="3287301"/>
            <a:ext cx="3068223" cy="328949"/>
            <a:chOff x="5230715" y="3428716"/>
            <a:chExt cx="3068223" cy="328949"/>
          </a:xfrm>
        </p:grpSpPr>
        <p:cxnSp>
          <p:nvCxnSpPr>
            <p:cNvPr id="52" name="Straight Arrow Connector 51">
              <a:extLst>
                <a:ext uri="{FF2B5EF4-FFF2-40B4-BE49-F238E27FC236}">
                  <a16:creationId xmlns:a16="http://schemas.microsoft.com/office/drawing/2014/main" id="{562652E1-69C8-4C6E-8274-04091393CFD2}"/>
                </a:ext>
                <a:ext uri="{C183D7F6-B498-43B3-948B-1728B52AA6E4}">
                  <adec:decorative xmlns:adec="http://schemas.microsoft.com/office/drawing/2017/decorative" val="1"/>
                </a:ext>
              </a:extLst>
            </p:cNvPr>
            <p:cNvCxnSpPr>
              <a:cxnSpLocks/>
            </p:cNvCxnSpPr>
            <p:nvPr/>
          </p:nvCxnSpPr>
          <p:spPr>
            <a:xfrm>
              <a:off x="5230715" y="3579931"/>
              <a:ext cx="3068223" cy="0"/>
            </a:xfrm>
            <a:prstGeom prst="straightConnector1">
              <a:avLst/>
            </a:prstGeom>
            <a:ln w="25400">
              <a:solidFill>
                <a:schemeClr val="accent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80593A6-1CE8-46AA-B8C3-5FCDED4C3BC2}"/>
                </a:ext>
              </a:extLst>
            </p:cNvPr>
            <p:cNvSpPr/>
            <p:nvPr/>
          </p:nvSpPr>
          <p:spPr>
            <a:xfrm>
              <a:off x="5654340" y="3428716"/>
              <a:ext cx="1870056"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Platform Security Engineer</a:t>
              </a:r>
            </a:p>
          </p:txBody>
        </p:sp>
      </p:grpSp>
      <p:grpSp>
        <p:nvGrpSpPr>
          <p:cNvPr id="9" name="Group 8">
            <a:extLst>
              <a:ext uri="{FF2B5EF4-FFF2-40B4-BE49-F238E27FC236}">
                <a16:creationId xmlns:a16="http://schemas.microsoft.com/office/drawing/2014/main" id="{BAFD23DA-9EF3-487F-ACE1-959AF6B8B29D}"/>
              </a:ext>
            </a:extLst>
          </p:cNvPr>
          <p:cNvGrpSpPr/>
          <p:nvPr/>
        </p:nvGrpSpPr>
        <p:grpSpPr>
          <a:xfrm>
            <a:off x="6189174" y="3630733"/>
            <a:ext cx="2889380" cy="328949"/>
            <a:chOff x="6189174" y="3778370"/>
            <a:chExt cx="2889380" cy="328949"/>
          </a:xfrm>
        </p:grpSpPr>
        <p:cxnSp>
          <p:nvCxnSpPr>
            <p:cNvPr id="58" name="Straight Arrow Connector 57">
              <a:extLst>
                <a:ext uri="{FF2B5EF4-FFF2-40B4-BE49-F238E27FC236}">
                  <a16:creationId xmlns:a16="http://schemas.microsoft.com/office/drawing/2014/main" id="{9B578CAB-5B3C-45DF-95B6-5A0FE6AA4772}"/>
                </a:ext>
                <a:ext uri="{C183D7F6-B498-43B3-948B-1728B52AA6E4}">
                  <adec:decorative xmlns:adec="http://schemas.microsoft.com/office/drawing/2017/decorative" val="1"/>
                </a:ext>
              </a:extLst>
            </p:cNvPr>
            <p:cNvCxnSpPr>
              <a:cxnSpLocks/>
            </p:cNvCxnSpPr>
            <p:nvPr/>
          </p:nvCxnSpPr>
          <p:spPr>
            <a:xfrm>
              <a:off x="6189174" y="3943595"/>
              <a:ext cx="2889380" cy="0"/>
            </a:xfrm>
            <a:prstGeom prst="straightConnector1">
              <a:avLst/>
            </a:prstGeom>
            <a:ln w="25400">
              <a:solidFill>
                <a:schemeClr val="accent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47954E7-DF23-4D2C-9BA4-C5CF9F1660DB}"/>
                </a:ext>
              </a:extLst>
            </p:cNvPr>
            <p:cNvSpPr/>
            <p:nvPr/>
          </p:nvSpPr>
          <p:spPr>
            <a:xfrm>
              <a:off x="6763594" y="3778370"/>
              <a:ext cx="1570894"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App Security Engineer</a:t>
              </a:r>
            </a:p>
          </p:txBody>
        </p:sp>
      </p:grpSp>
      <p:sp>
        <p:nvSpPr>
          <p:cNvPr id="11" name="Left Brace 10">
            <a:extLst>
              <a:ext uri="{FF2B5EF4-FFF2-40B4-BE49-F238E27FC236}">
                <a16:creationId xmlns:a16="http://schemas.microsoft.com/office/drawing/2014/main" id="{1B87949B-81A5-45DD-A114-9B23F9A4B05A}"/>
              </a:ext>
              <a:ext uri="{C183D7F6-B498-43B3-948B-1728B52AA6E4}">
                <adec:decorative xmlns:adec="http://schemas.microsoft.com/office/drawing/2017/decorative" val="1"/>
              </a:ext>
            </a:extLst>
          </p:cNvPr>
          <p:cNvSpPr/>
          <p:nvPr/>
        </p:nvSpPr>
        <p:spPr>
          <a:xfrm>
            <a:off x="1960947" y="2658154"/>
            <a:ext cx="457200" cy="1281259"/>
          </a:xfrm>
          <a:prstGeom prst="leftBrace">
            <a:avLst>
              <a:gd name="adj1" fmla="val 0"/>
              <a:gd name="adj2" fmla="val 50000"/>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8915A0A0-9B65-42BF-A39F-F41D96525A43}"/>
              </a:ext>
            </a:extLst>
          </p:cNvPr>
          <p:cNvSpPr/>
          <p:nvPr/>
        </p:nvSpPr>
        <p:spPr>
          <a:xfrm>
            <a:off x="444355" y="4541399"/>
            <a:ext cx="1868847" cy="1520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1400" b="1">
                <a:solidFill>
                  <a:srgbClr val="0078D4">
                    <a:lumMod val="75000"/>
                  </a:srgbClr>
                </a:solidFill>
                <a:latin typeface="Segoe UI" panose="020B0502040204020203" pitchFamily="34" charset="0"/>
                <a:cs typeface="Segoe UI" panose="020B0502040204020203" pitchFamily="34" charset="0"/>
              </a:rPr>
              <a:t>Responsibilities</a:t>
            </a:r>
            <a:endParaRPr kumimoji="0" lang="en-US" sz="1400" b="1" i="0" u="none" strike="noStrike" kern="1200" cap="none" spc="0" normalizeH="0" baseline="0" noProof="0">
              <a:ln>
                <a:noFill/>
              </a:ln>
              <a:solidFill>
                <a:srgbClr val="0078D4">
                  <a:lumMod val="75000"/>
                </a:srgb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noProof="0">
                <a:ln>
                  <a:noFill/>
                </a:ln>
                <a:solidFill>
                  <a:srgbClr val="000000"/>
                </a:solidFill>
                <a:effectLst/>
                <a:uLnTx/>
                <a:uFillTx/>
                <a:latin typeface="Segoe UI"/>
                <a:cs typeface="Segoe UI" panose="020B0502040204020203" pitchFamily="34" charset="0"/>
              </a:rPr>
              <a:t>“</a:t>
            </a:r>
            <a:r>
              <a:rPr kumimoji="0" lang="en-US" sz="1100" b="0" i="1" u="none" strike="noStrike" kern="1200" cap="none" spc="0" normalizeH="0" baseline="0" noProof="0">
                <a:ln>
                  <a:noFill/>
                </a:ln>
                <a:solidFill>
                  <a:srgbClr val="000000"/>
                </a:solidFill>
                <a:effectLst/>
                <a:uLnTx/>
                <a:uFillTx/>
                <a:latin typeface="Segoe UI"/>
                <a:cs typeface="Segoe UI" panose="020B0502040204020203" pitchFamily="34" charset="0"/>
              </a:rPr>
              <a:t>Jobs to be done”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i="1">
                <a:solidFill>
                  <a:srgbClr val="000000"/>
                </a:solidFill>
                <a:latin typeface="Segoe UI"/>
                <a:cs typeface="Segoe UI" panose="020B0502040204020203" pitchFamily="34" charset="0"/>
              </a:rPr>
              <a:t>Organizational functions</a:t>
            </a:r>
            <a:br>
              <a:rPr kumimoji="0" lang="en-US" sz="1100" b="0" i="1" u="none" strike="noStrike" kern="1200" cap="none" spc="0" normalizeH="0" baseline="0" noProof="0">
                <a:ln>
                  <a:noFill/>
                </a:ln>
                <a:solidFill>
                  <a:srgbClr val="000000"/>
                </a:solidFill>
                <a:effectLst/>
                <a:uLnTx/>
                <a:uFillTx/>
                <a:latin typeface="Segoe UI"/>
                <a:cs typeface="Segoe UI" panose="020B0502040204020203" pitchFamily="34" charset="0"/>
              </a:rPr>
            </a:br>
            <a:br>
              <a:rPr kumimoji="0" lang="en-US" sz="12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aka.ms/</a:t>
            </a:r>
            <a:r>
              <a:rPr kumimoji="0" lang="en-US" sz="1200" b="0" i="1" u="none" strike="noStrike" kern="1200" cap="none" spc="0" normalizeH="0" baseline="0" noProof="0" err="1">
                <a:ln>
                  <a:noFill/>
                </a:ln>
                <a:solidFill>
                  <a:srgbClr val="000000"/>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securityroles</a:t>
            </a:r>
            <a:r>
              <a:rPr kumimoji="0" lang="en-US" sz="12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
        <p:nvSpPr>
          <p:cNvPr id="38" name="Rectangle 37">
            <a:extLst>
              <a:ext uri="{FF2B5EF4-FFF2-40B4-BE49-F238E27FC236}">
                <a16:creationId xmlns:a16="http://schemas.microsoft.com/office/drawing/2014/main" id="{7A6F4110-32A2-4D36-AC8F-95657B7C2F19}"/>
              </a:ext>
            </a:extLst>
          </p:cNvPr>
          <p:cNvSpPr/>
          <p:nvPr/>
        </p:nvSpPr>
        <p:spPr>
          <a:xfrm>
            <a:off x="2552779" y="4152650"/>
            <a:ext cx="2267711" cy="328949"/>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u="sng" strike="noStrike" kern="1200" cap="none" spc="0" normalizeH="0" baseline="0" noProof="0">
                <a:ln>
                  <a:noFill/>
                </a:ln>
                <a:solidFill>
                  <a:srgbClr val="FFFFFF"/>
                </a:solidFill>
                <a:effectLst/>
                <a:uLnTx/>
                <a:uFillTx/>
                <a:latin typeface="Segoe UI Semibold"/>
                <a:ea typeface="+mn-ea"/>
                <a:cs typeface="+mn-cs"/>
              </a:rPr>
              <a:t>Security leadership</a:t>
            </a:r>
          </a:p>
        </p:txBody>
      </p:sp>
      <p:sp>
        <p:nvSpPr>
          <p:cNvPr id="16" name="Rectangle 15">
            <a:extLst>
              <a:ext uri="{FF2B5EF4-FFF2-40B4-BE49-F238E27FC236}">
                <a16:creationId xmlns:a16="http://schemas.microsoft.com/office/drawing/2014/main" id="{AFB7209C-4C42-4166-ACCD-9253B0B7DE36}"/>
              </a:ext>
            </a:extLst>
          </p:cNvPr>
          <p:cNvSpPr/>
          <p:nvPr/>
        </p:nvSpPr>
        <p:spPr>
          <a:xfrm>
            <a:off x="2553135" y="4541399"/>
            <a:ext cx="2267711" cy="328948"/>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hlinkClick r:id="rId4">
                  <a:extLst>
                    <a:ext uri="{A12FA001-AC4F-418D-AE19-62706E023703}">
                      <ahyp:hlinkClr xmlns:ahyp="http://schemas.microsoft.com/office/drawing/2018/hyperlinkcolor" val="tx"/>
                    </a:ext>
                  </a:extLst>
                </a:hlinkClick>
              </a:rPr>
              <a:t>Security architecture</a:t>
            </a:r>
            <a:endParaRPr kumimoji="0" lang="en-US" sz="1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2" name="Rectangle 21">
            <a:extLst>
              <a:ext uri="{FF2B5EF4-FFF2-40B4-BE49-F238E27FC236}">
                <a16:creationId xmlns:a16="http://schemas.microsoft.com/office/drawing/2014/main" id="{CAE31261-0B1E-4F70-9E5C-E9FEDA215DDF}"/>
              </a:ext>
            </a:extLst>
          </p:cNvPr>
          <p:cNvSpPr/>
          <p:nvPr/>
        </p:nvSpPr>
        <p:spPr>
          <a:xfrm>
            <a:off x="2548682" y="5696812"/>
            <a:ext cx="2267711" cy="328948"/>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hlinkClick r:id="rId5">
                  <a:extLst>
                    <a:ext uri="{A12FA001-AC4F-418D-AE19-62706E023703}">
                      <ahyp:hlinkClr xmlns:ahyp="http://schemas.microsoft.com/office/drawing/2018/hyperlinkcolor" val="tx"/>
                    </a:ext>
                  </a:extLst>
                </a:hlinkClick>
              </a:rPr>
              <a:t>Posture management</a:t>
            </a:r>
            <a:endParaRPr kumimoji="0" lang="en-US" sz="1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Rectangle 12">
            <a:extLst>
              <a:ext uri="{FF2B5EF4-FFF2-40B4-BE49-F238E27FC236}">
                <a16:creationId xmlns:a16="http://schemas.microsoft.com/office/drawing/2014/main" id="{2953C78B-E281-49C8-8984-86D94A42CDB2}"/>
              </a:ext>
            </a:extLst>
          </p:cNvPr>
          <p:cNvSpPr/>
          <p:nvPr/>
        </p:nvSpPr>
        <p:spPr>
          <a:xfrm>
            <a:off x="2553135" y="5318895"/>
            <a:ext cx="2267711" cy="328948"/>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Policy and standards</a:t>
            </a:r>
            <a:endParaRPr kumimoji="0" lang="en-US" sz="1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5" name="Rectangle 14">
            <a:extLst>
              <a:ext uri="{FF2B5EF4-FFF2-40B4-BE49-F238E27FC236}">
                <a16:creationId xmlns:a16="http://schemas.microsoft.com/office/drawing/2014/main" id="{EF80C028-66EA-464D-8EBA-4289FD7A5515}"/>
              </a:ext>
            </a:extLst>
          </p:cNvPr>
          <p:cNvSpPr/>
          <p:nvPr/>
        </p:nvSpPr>
        <p:spPr>
          <a:xfrm>
            <a:off x="2548682" y="4939153"/>
            <a:ext cx="2275901" cy="328948"/>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hlinkClick r:id="rId7">
                  <a:extLst>
                    <a:ext uri="{A12FA001-AC4F-418D-AE19-62706E023703}">
                      <ahyp:hlinkClr xmlns:ahyp="http://schemas.microsoft.com/office/drawing/2018/hyperlinkcolor" val="tx"/>
                    </a:ext>
                  </a:extLst>
                </a:hlinkClick>
              </a:rPr>
              <a:t>Security compliance management</a:t>
            </a:r>
            <a:endParaRPr kumimoji="0" lang="en-US" sz="1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4" name="Rectangle 23">
            <a:extLst>
              <a:ext uri="{FF2B5EF4-FFF2-40B4-BE49-F238E27FC236}">
                <a16:creationId xmlns:a16="http://schemas.microsoft.com/office/drawing/2014/main" id="{27AC999D-EAC1-4DF2-B80D-C92C2A55DCB8}"/>
              </a:ext>
            </a:extLst>
          </p:cNvPr>
          <p:cNvSpPr/>
          <p:nvPr/>
        </p:nvSpPr>
        <p:spPr>
          <a:xfrm>
            <a:off x="5205120" y="4081200"/>
            <a:ext cx="1968107" cy="2882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hlinkClick r:id="rId8">
                  <a:extLst>
                    <a:ext uri="{A12FA001-AC4F-418D-AE19-62706E023703}">
                      <ahyp:hlinkClr xmlns:ahyp="http://schemas.microsoft.com/office/drawing/2018/hyperlinkcolor" val="tx"/>
                    </a:ext>
                  </a:extLst>
                </a:hlinkClick>
              </a:rPr>
              <a:t>Identity and key management</a:t>
            </a:r>
            <a:endParaRPr kumimoji="0" lang="en-US" sz="1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1" name="Rectangle 20">
            <a:extLst>
              <a:ext uri="{FF2B5EF4-FFF2-40B4-BE49-F238E27FC236}">
                <a16:creationId xmlns:a16="http://schemas.microsoft.com/office/drawing/2014/main" id="{7F2F7028-8AFA-4EA5-A3F4-27E38E06F724}"/>
              </a:ext>
            </a:extLst>
          </p:cNvPr>
          <p:cNvSpPr/>
          <p:nvPr/>
        </p:nvSpPr>
        <p:spPr>
          <a:xfrm>
            <a:off x="6007387" y="4414795"/>
            <a:ext cx="2331679"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hlinkClick r:id="rId9">
                  <a:extLst>
                    <a:ext uri="{A12FA001-AC4F-418D-AE19-62706E023703}">
                      <ahyp:hlinkClr xmlns:ahyp="http://schemas.microsoft.com/office/drawing/2018/hyperlinkcolor" val="tx"/>
                    </a:ext>
                  </a:extLst>
                </a:hlinkClick>
              </a:rPr>
              <a:t>People security</a:t>
            </a:r>
            <a:endParaRPr kumimoji="0" lang="en-US" sz="105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3" name="Rectangle 22">
            <a:extLst>
              <a:ext uri="{FF2B5EF4-FFF2-40B4-BE49-F238E27FC236}">
                <a16:creationId xmlns:a16="http://schemas.microsoft.com/office/drawing/2014/main" id="{3099CA08-02DF-48CD-874E-47A60ED4D8C0}"/>
              </a:ext>
            </a:extLst>
          </p:cNvPr>
          <p:cNvSpPr/>
          <p:nvPr/>
        </p:nvSpPr>
        <p:spPr>
          <a:xfrm>
            <a:off x="6719174" y="4749496"/>
            <a:ext cx="2331679"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hlinkClick r:id="rId10">
                  <a:extLst>
                    <a:ext uri="{A12FA001-AC4F-418D-AE19-62706E023703}">
                      <ahyp:hlinkClr xmlns:ahyp="http://schemas.microsoft.com/office/drawing/2018/hyperlinkcolor" val="tx"/>
                    </a:ext>
                  </a:extLst>
                </a:hlinkClick>
              </a:rPr>
              <a:t>Data security</a:t>
            </a:r>
            <a:endParaRPr kumimoji="0" lang="en-US" sz="105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0" name="Rectangle 19">
            <a:extLst>
              <a:ext uri="{FF2B5EF4-FFF2-40B4-BE49-F238E27FC236}">
                <a16:creationId xmlns:a16="http://schemas.microsoft.com/office/drawing/2014/main" id="{A6DC6154-7C72-46AA-B6AE-609853ACBDB6}"/>
              </a:ext>
            </a:extLst>
          </p:cNvPr>
          <p:cNvSpPr/>
          <p:nvPr/>
        </p:nvSpPr>
        <p:spPr>
          <a:xfrm>
            <a:off x="6719175" y="5083644"/>
            <a:ext cx="2331679"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hlinkClick r:id="rId11">
                  <a:extLst>
                    <a:ext uri="{A12FA001-AC4F-418D-AE19-62706E023703}">
                      <ahyp:hlinkClr xmlns:ahyp="http://schemas.microsoft.com/office/drawing/2018/hyperlinkcolor" val="tx"/>
                    </a:ext>
                  </a:extLst>
                </a:hlinkClick>
              </a:rPr>
              <a:t>Application security &amp; </a:t>
            </a:r>
            <a:r>
              <a:rPr kumimoji="0" lang="en-US" sz="1050" b="0" i="0" u="none" strike="noStrike" kern="1200" cap="none" spc="0" normalizeH="0" baseline="0" noProof="0" err="1">
                <a:ln>
                  <a:noFill/>
                </a:ln>
                <a:solidFill>
                  <a:srgbClr val="FFFFFF"/>
                </a:solidFill>
                <a:effectLst/>
                <a:uLnTx/>
                <a:uFillTx/>
                <a:latin typeface="Segoe UI Semibold"/>
                <a:ea typeface="+mn-ea"/>
                <a:cs typeface="+mn-cs"/>
                <a:hlinkClick r:id="rId11">
                  <a:extLst>
                    <a:ext uri="{A12FA001-AC4F-418D-AE19-62706E023703}">
                      <ahyp:hlinkClr xmlns:ahyp="http://schemas.microsoft.com/office/drawing/2018/hyperlinkcolor" val="tx"/>
                    </a:ext>
                  </a:extLst>
                </a:hlinkClick>
              </a:rPr>
              <a:t>DevSecOps</a:t>
            </a:r>
            <a:endParaRPr kumimoji="0" lang="en-US" sz="105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8" name="Rectangle 17">
            <a:extLst>
              <a:ext uri="{FF2B5EF4-FFF2-40B4-BE49-F238E27FC236}">
                <a16:creationId xmlns:a16="http://schemas.microsoft.com/office/drawing/2014/main" id="{369608B5-9B95-4828-A5C9-DA44A85D6CD7}"/>
              </a:ext>
            </a:extLst>
          </p:cNvPr>
          <p:cNvSpPr/>
          <p:nvPr/>
        </p:nvSpPr>
        <p:spPr>
          <a:xfrm>
            <a:off x="5210615" y="5417793"/>
            <a:ext cx="3837112" cy="6033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hlinkClick r:id="rId12">
                  <a:extLst>
                    <a:ext uri="{A12FA001-AC4F-418D-AE19-62706E023703}">
                      <ahyp:hlinkClr xmlns:ahyp="http://schemas.microsoft.com/office/drawing/2018/hyperlinkcolor" val="tx"/>
                    </a:ext>
                  </a:extLst>
                </a:hlinkClick>
              </a:rPr>
              <a:t>Infrastructure and endpoint security</a:t>
            </a:r>
            <a:endParaRPr kumimoji="0" lang="en-US" sz="105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6" name="TextBox 25">
            <a:extLst>
              <a:ext uri="{FF2B5EF4-FFF2-40B4-BE49-F238E27FC236}">
                <a16:creationId xmlns:a16="http://schemas.microsoft.com/office/drawing/2014/main" id="{0964610B-D0D9-4563-BE50-CD322D490184}"/>
              </a:ext>
            </a:extLst>
          </p:cNvPr>
          <p:cNvSpPr txBox="1"/>
          <p:nvPr/>
        </p:nvSpPr>
        <p:spPr>
          <a:xfrm>
            <a:off x="5249958" y="5635284"/>
            <a:ext cx="3743430" cy="365760"/>
          </a:xfrm>
          <a:prstGeom prst="rect">
            <a:avLst/>
          </a:prstGeom>
          <a:noFill/>
        </p:spPr>
        <p:txBody>
          <a:bodyPr wrap="square" numCol="2" spcCol="9144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solidFill>
                  <a:srgbClr val="FFFFFF"/>
                </a:solidFill>
                <a:effectLst/>
                <a:uLnTx/>
                <a:uFillTx/>
                <a:latin typeface="Segoe UI" panose="020B0502040204020203" pitchFamily="34" charset="0"/>
                <a:ea typeface="+mn-ea"/>
                <a:cs typeface="+mn-cs"/>
              </a:rPr>
              <a:t>Network security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1"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solidFill>
                  <a:srgbClr val="FFFFFF"/>
                </a:solidFill>
                <a:effectLst/>
                <a:uLnTx/>
                <a:uFillTx/>
                <a:latin typeface="Segoe UI" panose="020B0502040204020203" pitchFamily="34" charset="0"/>
                <a:ea typeface="+mn-ea"/>
                <a:cs typeface="+mn-cs"/>
              </a:rPr>
              <a:t>Server/VM security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solidFill>
                  <a:srgbClr val="FFFFFF"/>
                </a:solidFill>
                <a:effectLst/>
                <a:uLnTx/>
                <a:uFillTx/>
                <a:latin typeface="Segoe UI" panose="020B0502040204020203" pitchFamily="34" charset="0"/>
                <a:ea typeface="+mn-ea"/>
                <a:cs typeface="+mn-cs"/>
              </a:rPr>
              <a:t>Client endpoints/devices</a:t>
            </a:r>
          </a:p>
        </p:txBody>
      </p:sp>
      <p:sp>
        <p:nvSpPr>
          <p:cNvPr id="45" name="Left Brace 44">
            <a:extLst>
              <a:ext uri="{FF2B5EF4-FFF2-40B4-BE49-F238E27FC236}">
                <a16:creationId xmlns:a16="http://schemas.microsoft.com/office/drawing/2014/main" id="{5EF63DE0-2BAD-4404-AF5A-9D1ABCA75F3E}"/>
              </a:ext>
              <a:ext uri="{C183D7F6-B498-43B3-948B-1728B52AA6E4}">
                <adec:decorative xmlns:adec="http://schemas.microsoft.com/office/drawing/2017/decorative" val="1"/>
              </a:ext>
            </a:extLst>
          </p:cNvPr>
          <p:cNvSpPr/>
          <p:nvPr/>
        </p:nvSpPr>
        <p:spPr>
          <a:xfrm>
            <a:off x="1960947" y="4070292"/>
            <a:ext cx="457200" cy="1991230"/>
          </a:xfrm>
          <a:prstGeom prst="leftBrace">
            <a:avLst>
              <a:gd name="adj1" fmla="val 0"/>
              <a:gd name="adj2" fmla="val 50000"/>
            </a:avLst>
          </a:prstGeom>
          <a:ln w="2540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5260C65B-52E3-4D98-9503-35E6E8DCC28A}"/>
              </a:ext>
              <a:ext uri="{C183D7F6-B498-43B3-948B-1728B52AA6E4}">
                <adec:decorative xmlns:adec="http://schemas.microsoft.com/office/drawing/2017/decorative" val="0"/>
              </a:ext>
            </a:extLst>
          </p:cNvPr>
          <p:cNvSpPr/>
          <p:nvPr/>
        </p:nvSpPr>
        <p:spPr>
          <a:xfrm>
            <a:off x="9285756" y="1944192"/>
            <a:ext cx="2209800" cy="3297762"/>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Response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78D4"/>
                </a:solidFill>
                <a:effectLst/>
                <a:uLnTx/>
                <a:uFillTx/>
                <a:latin typeface="Segoe UI"/>
                <a:ea typeface="+mn-ea"/>
                <a:cs typeface="+mn-cs"/>
              </a:rPr>
              <a:t>Security operations</a:t>
            </a:r>
          </a:p>
        </p:txBody>
      </p:sp>
      <p:cxnSp>
        <p:nvCxnSpPr>
          <p:cNvPr id="50" name="Straight Arrow Connector 49">
            <a:extLst>
              <a:ext uri="{FF2B5EF4-FFF2-40B4-BE49-F238E27FC236}">
                <a16:creationId xmlns:a16="http://schemas.microsoft.com/office/drawing/2014/main" id="{8DA178C8-9DB0-4B62-A4E4-DD137CF47146}"/>
              </a:ext>
              <a:ext uri="{C183D7F6-B498-43B3-948B-1728B52AA6E4}">
                <adec:decorative xmlns:adec="http://schemas.microsoft.com/office/drawing/2017/decorative" val="1"/>
              </a:ext>
            </a:extLst>
          </p:cNvPr>
          <p:cNvCxnSpPr>
            <a:cxnSpLocks/>
          </p:cNvCxnSpPr>
          <p:nvPr/>
        </p:nvCxnSpPr>
        <p:spPr>
          <a:xfrm>
            <a:off x="3958814" y="2817405"/>
            <a:ext cx="7379746" cy="0"/>
          </a:xfrm>
          <a:prstGeom prst="straightConnector1">
            <a:avLst/>
          </a:prstGeom>
          <a:ln w="25400">
            <a:solidFill>
              <a:schemeClr val="accent2"/>
            </a:solidFill>
            <a:prstDash val="solid"/>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4F019CB-08B5-4006-80CF-5C39525C1231}"/>
              </a:ext>
              <a:ext uri="{C183D7F6-B498-43B3-948B-1728B52AA6E4}">
                <adec:decorative xmlns:adec="http://schemas.microsoft.com/office/drawing/2017/decorative" val="1"/>
              </a:ext>
            </a:extLst>
          </p:cNvPr>
          <p:cNvCxnSpPr>
            <a:cxnSpLocks/>
          </p:cNvCxnSpPr>
          <p:nvPr/>
        </p:nvCxnSpPr>
        <p:spPr>
          <a:xfrm>
            <a:off x="3958814" y="3203342"/>
            <a:ext cx="7379746" cy="0"/>
          </a:xfrm>
          <a:prstGeom prst="straightConnector1">
            <a:avLst/>
          </a:prstGeom>
          <a:ln w="25400">
            <a:solidFill>
              <a:schemeClr val="accent2"/>
            </a:solidFill>
            <a:prstDash val="solid"/>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5591F93-AA3E-4B03-B39E-8A58542B5A77}"/>
              </a:ext>
            </a:extLst>
          </p:cNvPr>
          <p:cNvSpPr/>
          <p:nvPr/>
        </p:nvSpPr>
        <p:spPr>
          <a:xfrm>
            <a:off x="2553137" y="2652931"/>
            <a:ext cx="2267712"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Security Leadership Roles</a:t>
            </a:r>
          </a:p>
        </p:txBody>
      </p:sp>
      <p:sp>
        <p:nvSpPr>
          <p:cNvPr id="34" name="Rectangle 33">
            <a:extLst>
              <a:ext uri="{FF2B5EF4-FFF2-40B4-BE49-F238E27FC236}">
                <a16:creationId xmlns:a16="http://schemas.microsoft.com/office/drawing/2014/main" id="{F53355B1-D883-4DC8-B8C6-8ED773D57C52}"/>
              </a:ext>
            </a:extLst>
          </p:cNvPr>
          <p:cNvSpPr/>
          <p:nvPr/>
        </p:nvSpPr>
        <p:spPr>
          <a:xfrm>
            <a:off x="2553137" y="3038868"/>
            <a:ext cx="2267712"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Security Architect Roles</a:t>
            </a:r>
          </a:p>
        </p:txBody>
      </p:sp>
      <p:sp>
        <p:nvSpPr>
          <p:cNvPr id="17" name="Rectangle 16">
            <a:extLst>
              <a:ext uri="{FF2B5EF4-FFF2-40B4-BE49-F238E27FC236}">
                <a16:creationId xmlns:a16="http://schemas.microsoft.com/office/drawing/2014/main" id="{96CBA7BE-F30C-42A9-9665-43589A17AEF3}"/>
              </a:ext>
            </a:extLst>
          </p:cNvPr>
          <p:cNvSpPr/>
          <p:nvPr/>
        </p:nvSpPr>
        <p:spPr>
          <a:xfrm>
            <a:off x="9352038" y="4550773"/>
            <a:ext cx="2065020"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Incident monitoring &amp; response</a:t>
            </a:r>
            <a:endParaRPr kumimoji="0" lang="en-US" sz="1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9" name="Rectangle 38">
            <a:extLst>
              <a:ext uri="{FF2B5EF4-FFF2-40B4-BE49-F238E27FC236}">
                <a16:creationId xmlns:a16="http://schemas.microsoft.com/office/drawing/2014/main" id="{4D1C6D17-097B-4F6E-BC87-2258A0D6E5F6}"/>
              </a:ext>
            </a:extLst>
          </p:cNvPr>
          <p:cNvSpPr/>
          <p:nvPr/>
        </p:nvSpPr>
        <p:spPr>
          <a:xfrm>
            <a:off x="9352039" y="4890105"/>
            <a:ext cx="2065019"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Threat Hunting</a:t>
            </a:r>
            <a:endParaRPr kumimoji="0" lang="en-US" sz="1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3" name="Rectangle 52">
            <a:extLst>
              <a:ext uri="{FF2B5EF4-FFF2-40B4-BE49-F238E27FC236}">
                <a16:creationId xmlns:a16="http://schemas.microsoft.com/office/drawing/2014/main" id="{7DC7403A-972E-422A-ABF6-62D0433E76CF}"/>
              </a:ext>
            </a:extLst>
          </p:cNvPr>
          <p:cNvSpPr/>
          <p:nvPr/>
        </p:nvSpPr>
        <p:spPr>
          <a:xfrm>
            <a:off x="9347774" y="3309093"/>
            <a:ext cx="1920240" cy="32894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IT &amp; OT Operations, DevOps</a:t>
            </a:r>
          </a:p>
        </p:txBody>
      </p:sp>
      <p:sp>
        <p:nvSpPr>
          <p:cNvPr id="35" name="Rectangle 34">
            <a:extLst>
              <a:ext uri="{FF2B5EF4-FFF2-40B4-BE49-F238E27FC236}">
                <a16:creationId xmlns:a16="http://schemas.microsoft.com/office/drawing/2014/main" id="{421F6F2A-FCD2-4933-BB17-50AE9E98EC37}"/>
              </a:ext>
            </a:extLst>
          </p:cNvPr>
          <p:cNvSpPr/>
          <p:nvPr/>
        </p:nvSpPr>
        <p:spPr>
          <a:xfrm>
            <a:off x="9424428" y="3608138"/>
            <a:ext cx="1920240"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Security Operations</a:t>
            </a:r>
          </a:p>
        </p:txBody>
      </p:sp>
      <p:sp>
        <p:nvSpPr>
          <p:cNvPr id="54" name="Rectangle 53">
            <a:extLst>
              <a:ext uri="{FF2B5EF4-FFF2-40B4-BE49-F238E27FC236}">
                <a16:creationId xmlns:a16="http://schemas.microsoft.com/office/drawing/2014/main" id="{6D24313A-3549-43F7-8524-2F1D32C5B753}"/>
              </a:ext>
              <a:ext uri="{C183D7F6-B498-43B3-948B-1728B52AA6E4}">
                <adec:decorative xmlns:adec="http://schemas.microsoft.com/office/drawing/2017/decorative" val="0"/>
              </a:ext>
            </a:extLst>
          </p:cNvPr>
          <p:cNvSpPr/>
          <p:nvPr/>
        </p:nvSpPr>
        <p:spPr>
          <a:xfrm>
            <a:off x="9285756" y="5293492"/>
            <a:ext cx="2209800" cy="813621"/>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ln>
                <a:noFill/>
              </a:ln>
              <a:solidFill>
                <a:srgbClr val="0078D4"/>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2FCD7901-6E6E-472E-8F72-ED7B413EBDE2}"/>
              </a:ext>
            </a:extLst>
          </p:cNvPr>
          <p:cNvSpPr/>
          <p:nvPr/>
        </p:nvSpPr>
        <p:spPr>
          <a:xfrm>
            <a:off x="9352039" y="5404784"/>
            <a:ext cx="2077234"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Threat intelligence</a:t>
            </a:r>
            <a:endParaRPr kumimoji="0" lang="en-US" sz="1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9" name="Rectangle 18">
            <a:extLst>
              <a:ext uri="{FF2B5EF4-FFF2-40B4-BE49-F238E27FC236}">
                <a16:creationId xmlns:a16="http://schemas.microsoft.com/office/drawing/2014/main" id="{E34B1861-F585-46B4-83CB-A0568E5358CB}"/>
              </a:ext>
            </a:extLst>
          </p:cNvPr>
          <p:cNvSpPr/>
          <p:nvPr/>
        </p:nvSpPr>
        <p:spPr>
          <a:xfrm>
            <a:off x="9352039" y="5744541"/>
            <a:ext cx="2077234"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hlinkClick r:id="rId15">
                  <a:extLst>
                    <a:ext uri="{A12FA001-AC4F-418D-AE19-62706E023703}">
                      <ahyp:hlinkClr xmlns:ahyp="http://schemas.microsoft.com/office/drawing/2018/hyperlinkcolor" val="tx"/>
                    </a:ext>
                  </a:extLst>
                </a:hlinkClick>
              </a:rPr>
              <a:t>Incident preparation</a:t>
            </a:r>
            <a:endParaRPr kumimoji="0" lang="en-US" sz="1000" b="0" i="0" u="none"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2823212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250"/>
                                        <p:tgtEl>
                                          <p:spTgt spid="42"/>
                                        </p:tgtEl>
                                      </p:cBhvr>
                                    </p:animEffect>
                                  </p:childTnLst>
                                </p:cTn>
                              </p:par>
                            </p:childTnLst>
                          </p:cTn>
                        </p:par>
                        <p:par>
                          <p:cTn id="12" fill="hold">
                            <p:stCondLst>
                              <p:cond delay="750"/>
                            </p:stCondLst>
                            <p:childTnLst>
                              <p:par>
                                <p:cTn id="13" presetID="22" presetClass="entr" presetSubtype="8"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250"/>
                                        <p:tgtEl>
                                          <p:spTgt spid="41"/>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250"/>
                                        <p:tgtEl>
                                          <p:spTgt spid="43"/>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1750"/>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25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250"/>
                                        <p:tgtEl>
                                          <p:spTgt spid="57"/>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25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250"/>
                                        <p:tgtEl>
                                          <p:spTgt spid="61"/>
                                        </p:tgtEl>
                                      </p:cBhvr>
                                    </p:animEffect>
                                  </p:childTnLst>
                                </p:cTn>
                              </p:par>
                            </p:childTnLst>
                          </p:cTn>
                        </p:par>
                        <p:par>
                          <p:cTn id="38" fill="hold">
                            <p:stCondLst>
                              <p:cond delay="2250"/>
                            </p:stCondLst>
                            <p:childTnLst>
                              <p:par>
                                <p:cTn id="39" presetID="22" presetClass="entr" presetSubtype="8"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25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250"/>
                                        <p:tgtEl>
                                          <p:spTgt spid="65"/>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250"/>
                                        <p:tgtEl>
                                          <p:spTgt spid="1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left)">
                                      <p:cBhvr>
                                        <p:cTn id="51" dur="250"/>
                                        <p:tgtEl>
                                          <p:spTgt spid="11"/>
                                        </p:tgtEl>
                                      </p:cBhvr>
                                    </p:animEffect>
                                  </p:childTnLst>
                                </p:cTn>
                              </p:par>
                            </p:childTnLst>
                          </p:cTn>
                        </p:par>
                        <p:par>
                          <p:cTn id="52" fill="hold">
                            <p:stCondLst>
                              <p:cond delay="2750"/>
                            </p:stCondLst>
                            <p:childTnLst>
                              <p:par>
                                <p:cTn id="53" presetID="10" presetClass="entr" presetSubtype="0"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250"/>
                                        <p:tgtEl>
                                          <p:spTgt spid="8"/>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left)">
                                      <p:cBhvr>
                                        <p:cTn id="58" dur="25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22" presetClass="entr" presetSubtype="8" fill="hold" nodeType="withEffect">
                                  <p:stCondLst>
                                    <p:cond delay="250"/>
                                  </p:stCondLst>
                                  <p:childTnLst>
                                    <p:set>
                                      <p:cBhvr>
                                        <p:cTn id="65" dur="1" fill="hold">
                                          <p:stCondLst>
                                            <p:cond delay="0"/>
                                          </p:stCondLst>
                                        </p:cTn>
                                        <p:tgtEl>
                                          <p:spTgt spid="50"/>
                                        </p:tgtEl>
                                        <p:attrNameLst>
                                          <p:attrName>style.visibility</p:attrName>
                                        </p:attrNameLst>
                                      </p:cBhvr>
                                      <p:to>
                                        <p:strVal val="visible"/>
                                      </p:to>
                                    </p:set>
                                    <p:animEffect transition="in" filter="wipe(left)">
                                      <p:cBhvr>
                                        <p:cTn id="66" dur="500"/>
                                        <p:tgtEl>
                                          <p:spTgt spid="50"/>
                                        </p:tgtEl>
                                      </p:cBhvr>
                                    </p:animEffect>
                                  </p:childTnLst>
                                </p:cTn>
                              </p:par>
                            </p:childTnLst>
                          </p:cTn>
                        </p:par>
                        <p:par>
                          <p:cTn id="67" fill="hold">
                            <p:stCondLst>
                              <p:cond delay="750"/>
                            </p:stCondLst>
                            <p:childTnLst>
                              <p:par>
                                <p:cTn id="68" presetID="10" presetClass="entr" presetSubtype="0" fill="hold" grpId="0" nodeType="after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22" presetClass="entr" presetSubtype="8" fill="hold" nodeType="withEffect">
                                  <p:stCondLst>
                                    <p:cond delay="250"/>
                                  </p:stCondLst>
                                  <p:childTnLst>
                                    <p:set>
                                      <p:cBhvr>
                                        <p:cTn id="72" dur="1" fill="hold">
                                          <p:stCondLst>
                                            <p:cond delay="0"/>
                                          </p:stCondLst>
                                        </p:cTn>
                                        <p:tgtEl>
                                          <p:spTgt spid="51"/>
                                        </p:tgtEl>
                                        <p:attrNameLst>
                                          <p:attrName>style.visibility</p:attrName>
                                        </p:attrNameLst>
                                      </p:cBhvr>
                                      <p:to>
                                        <p:strVal val="visible"/>
                                      </p:to>
                                    </p:set>
                                    <p:animEffect transition="in" filter="wipe(left)">
                                      <p:cBhvr>
                                        <p:cTn id="73" dur="500"/>
                                        <p:tgtEl>
                                          <p:spTgt spid="51"/>
                                        </p:tgtEl>
                                      </p:cBhvr>
                                    </p:animEffect>
                                  </p:childTnLst>
                                </p:cTn>
                              </p:par>
                            </p:childTnLst>
                          </p:cTn>
                        </p:par>
                        <p:par>
                          <p:cTn id="74" fill="hold">
                            <p:stCondLst>
                              <p:cond delay="1500"/>
                            </p:stCondLst>
                            <p:childTnLst>
                              <p:par>
                                <p:cTn id="75" presetID="22" presetClass="entr" presetSubtype="1" fill="hold" grpId="0" nodeType="after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up)">
                                      <p:cBhvr>
                                        <p:cTn id="77" dur="250"/>
                                        <p:tgtEl>
                                          <p:spTgt spid="38"/>
                                        </p:tgtEl>
                                      </p:cBhvr>
                                    </p:animEffect>
                                  </p:childTnLst>
                                </p:cTn>
                              </p:par>
                            </p:childTnLst>
                          </p:cTn>
                        </p:par>
                        <p:par>
                          <p:cTn id="78" fill="hold">
                            <p:stCondLst>
                              <p:cond delay="1750"/>
                            </p:stCondLst>
                            <p:childTnLst>
                              <p:par>
                                <p:cTn id="79" presetID="22" presetClass="entr" presetSubtype="1" fill="hold" grpId="0" nodeType="after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up)">
                                      <p:cBhvr>
                                        <p:cTn id="81" dur="250"/>
                                        <p:tgtEl>
                                          <p:spTgt spid="1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500"/>
                                        <p:tgtEl>
                                          <p:spTgt spid="33"/>
                                        </p:tgtEl>
                                      </p:cBhvr>
                                    </p:animEffect>
                                  </p:childTnLst>
                                </p:cTn>
                              </p:par>
                            </p:childTnLst>
                          </p:cTn>
                        </p:par>
                        <p:par>
                          <p:cTn id="87" fill="hold">
                            <p:stCondLst>
                              <p:cond delay="500"/>
                            </p:stCondLst>
                            <p:childTnLst>
                              <p:par>
                                <p:cTn id="88" presetID="22" presetClass="entr" presetSubtype="1"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ipe(up)">
                                      <p:cBhvr>
                                        <p:cTn id="90" dur="250"/>
                                        <p:tgtEl>
                                          <p:spTgt spid="22"/>
                                        </p:tgtEl>
                                      </p:cBhvr>
                                    </p:animEffect>
                                  </p:childTnLst>
                                </p:cTn>
                              </p:par>
                            </p:childTnLst>
                          </p:cTn>
                        </p:par>
                        <p:par>
                          <p:cTn id="91" fill="hold">
                            <p:stCondLst>
                              <p:cond delay="750"/>
                            </p:stCondLst>
                            <p:childTnLst>
                              <p:par>
                                <p:cTn id="92" presetID="22" presetClass="entr" presetSubtype="1" fill="hold" grpId="0" nodeType="afterEffect">
                                  <p:stCondLst>
                                    <p:cond delay="0"/>
                                  </p:stCondLst>
                                  <p:childTnLst>
                                    <p:set>
                                      <p:cBhvr>
                                        <p:cTn id="93" dur="1" fill="hold">
                                          <p:stCondLst>
                                            <p:cond delay="0"/>
                                          </p:stCondLst>
                                        </p:cTn>
                                        <p:tgtEl>
                                          <p:spTgt spid="13"/>
                                        </p:tgtEl>
                                        <p:attrNameLst>
                                          <p:attrName>style.visibility</p:attrName>
                                        </p:attrNameLst>
                                      </p:cBhvr>
                                      <p:to>
                                        <p:strVal val="visible"/>
                                      </p:to>
                                    </p:set>
                                    <p:animEffect transition="in" filter="wipe(up)">
                                      <p:cBhvr>
                                        <p:cTn id="94" dur="250"/>
                                        <p:tgtEl>
                                          <p:spTgt spid="13"/>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wipe(up)">
                                      <p:cBhvr>
                                        <p:cTn id="98" dur="250"/>
                                        <p:tgtEl>
                                          <p:spTgt spid="15"/>
                                        </p:tgtEl>
                                      </p:cBhvr>
                                    </p:animEffect>
                                  </p:childTnLst>
                                </p:cTn>
                              </p:par>
                            </p:childTnLst>
                          </p:cTn>
                        </p:par>
                      </p:childTnLst>
                    </p:cTn>
                  </p:par>
                  <p:par>
                    <p:cTn id="99" fill="hold">
                      <p:stCondLst>
                        <p:cond delay="indefinite"/>
                      </p:stCondLst>
                      <p:childTnLst>
                        <p:par>
                          <p:cTn id="100" fill="hold">
                            <p:stCondLst>
                              <p:cond delay="0"/>
                            </p:stCondLst>
                            <p:childTnLst>
                              <p:par>
                                <p:cTn id="101" presetID="16" presetClass="entr" presetSubtype="37" fill="hold" nodeType="click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barn(outVertical)">
                                      <p:cBhvr>
                                        <p:cTn id="103" dur="500"/>
                                        <p:tgtEl>
                                          <p:spTgt spid="3"/>
                                        </p:tgtEl>
                                      </p:cBhvr>
                                    </p:animEffect>
                                  </p:childTnLst>
                                </p:cTn>
                              </p:par>
                              <p:par>
                                <p:cTn id="104" presetID="16" presetClass="entr" presetSubtype="37" fill="hold" nodeType="withEffect">
                                  <p:stCondLst>
                                    <p:cond delay="0"/>
                                  </p:stCondLst>
                                  <p:childTnLst>
                                    <p:set>
                                      <p:cBhvr>
                                        <p:cTn id="105" dur="1" fill="hold">
                                          <p:stCondLst>
                                            <p:cond delay="0"/>
                                          </p:stCondLst>
                                        </p:cTn>
                                        <p:tgtEl>
                                          <p:spTgt spid="9"/>
                                        </p:tgtEl>
                                        <p:attrNameLst>
                                          <p:attrName>style.visibility</p:attrName>
                                        </p:attrNameLst>
                                      </p:cBhvr>
                                      <p:to>
                                        <p:strVal val="visible"/>
                                      </p:to>
                                    </p:set>
                                    <p:animEffect transition="in" filter="barn(outVertical)">
                                      <p:cBhvr>
                                        <p:cTn id="106" dur="500"/>
                                        <p:tgtEl>
                                          <p:spTgt spid="9"/>
                                        </p:tgtEl>
                                      </p:cBhvr>
                                    </p:animEffect>
                                  </p:childTnLst>
                                </p:cTn>
                              </p:par>
                            </p:childTnLst>
                          </p:cTn>
                        </p:par>
                        <p:par>
                          <p:cTn id="107" fill="hold">
                            <p:stCondLst>
                              <p:cond delay="500"/>
                            </p:stCondLst>
                            <p:childTnLst>
                              <p:par>
                                <p:cTn id="108" presetID="22" presetClass="entr" presetSubtype="1" fill="hold" grpId="0" nodeType="afterEffect">
                                  <p:stCondLst>
                                    <p:cond delay="0"/>
                                  </p:stCondLst>
                                  <p:childTnLst>
                                    <p:set>
                                      <p:cBhvr>
                                        <p:cTn id="109" dur="1" fill="hold">
                                          <p:stCondLst>
                                            <p:cond delay="0"/>
                                          </p:stCondLst>
                                        </p:cTn>
                                        <p:tgtEl>
                                          <p:spTgt spid="24"/>
                                        </p:tgtEl>
                                        <p:attrNameLst>
                                          <p:attrName>style.visibility</p:attrName>
                                        </p:attrNameLst>
                                      </p:cBhvr>
                                      <p:to>
                                        <p:strVal val="visible"/>
                                      </p:to>
                                    </p:set>
                                    <p:animEffect transition="in" filter="wipe(up)">
                                      <p:cBhvr>
                                        <p:cTn id="110" dur="500"/>
                                        <p:tgtEl>
                                          <p:spTgt spid="24"/>
                                        </p:tgtEl>
                                      </p:cBhvr>
                                    </p:animEffect>
                                  </p:childTnLst>
                                </p:cTn>
                              </p:par>
                            </p:childTnLst>
                          </p:cTn>
                        </p:par>
                        <p:par>
                          <p:cTn id="111" fill="hold">
                            <p:stCondLst>
                              <p:cond delay="1000"/>
                            </p:stCondLst>
                            <p:childTnLst>
                              <p:par>
                                <p:cTn id="112" presetID="22" presetClass="entr" presetSubtype="8" fill="hold" grpId="0" nodeType="after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wipe(left)">
                                      <p:cBhvr>
                                        <p:cTn id="114" dur="500"/>
                                        <p:tgtEl>
                                          <p:spTgt spid="18"/>
                                        </p:tgtEl>
                                      </p:cBhvr>
                                    </p:animEffect>
                                  </p:childTnLst>
                                </p:cTn>
                              </p:par>
                            </p:childTnLst>
                          </p:cTn>
                        </p:par>
                        <p:par>
                          <p:cTn id="115" fill="hold">
                            <p:stCondLst>
                              <p:cond delay="1500"/>
                            </p:stCondLst>
                            <p:childTnLst>
                              <p:par>
                                <p:cTn id="116" presetID="22" presetClass="entr" presetSubtype="4" fill="hold" grpId="0" nodeType="afterEffect">
                                  <p:stCondLst>
                                    <p:cond delay="0"/>
                                  </p:stCondLst>
                                  <p:childTnLst>
                                    <p:set>
                                      <p:cBhvr>
                                        <p:cTn id="117" dur="1" fill="hold">
                                          <p:stCondLst>
                                            <p:cond delay="0"/>
                                          </p:stCondLst>
                                        </p:cTn>
                                        <p:tgtEl>
                                          <p:spTgt spid="20"/>
                                        </p:tgtEl>
                                        <p:attrNameLst>
                                          <p:attrName>style.visibility</p:attrName>
                                        </p:attrNameLst>
                                      </p:cBhvr>
                                      <p:to>
                                        <p:strVal val="visible"/>
                                      </p:to>
                                    </p:set>
                                    <p:animEffect transition="in" filter="wipe(down)">
                                      <p:cBhvr>
                                        <p:cTn id="118" dur="250"/>
                                        <p:tgtEl>
                                          <p:spTgt spid="20"/>
                                        </p:tgtEl>
                                      </p:cBhvr>
                                    </p:animEffect>
                                  </p:childTnLst>
                                </p:cTn>
                              </p:par>
                            </p:childTnLst>
                          </p:cTn>
                        </p:par>
                        <p:par>
                          <p:cTn id="119" fill="hold">
                            <p:stCondLst>
                              <p:cond delay="1750"/>
                            </p:stCondLst>
                            <p:childTnLst>
                              <p:par>
                                <p:cTn id="120" presetID="22" presetClass="entr" presetSubtype="4" fill="hold" grpId="0" nodeType="after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wipe(down)">
                                      <p:cBhvr>
                                        <p:cTn id="122" dur="250"/>
                                        <p:tgtEl>
                                          <p:spTgt spid="23"/>
                                        </p:tgtEl>
                                      </p:cBhvr>
                                    </p:animEffect>
                                  </p:childTnLst>
                                </p:cTn>
                              </p:par>
                            </p:childTnLst>
                          </p:cTn>
                        </p:par>
                        <p:par>
                          <p:cTn id="123" fill="hold">
                            <p:stCondLst>
                              <p:cond delay="2000"/>
                            </p:stCondLst>
                            <p:childTnLst>
                              <p:par>
                                <p:cTn id="124" presetID="22" presetClass="entr" presetSubtype="4"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down)">
                                      <p:cBhvr>
                                        <p:cTn id="126" dur="250"/>
                                        <p:tgtEl>
                                          <p:spTgt spid="21"/>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53"/>
                                        </p:tgtEl>
                                        <p:attrNameLst>
                                          <p:attrName>style.visibility</p:attrName>
                                        </p:attrNameLst>
                                      </p:cBhvr>
                                      <p:to>
                                        <p:strVal val="visible"/>
                                      </p:to>
                                    </p:set>
                                    <p:animEffect transition="in" filter="fade">
                                      <p:cBhvr>
                                        <p:cTn id="131" dur="500"/>
                                        <p:tgtEl>
                                          <p:spTgt spid="53"/>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35"/>
                                        </p:tgtEl>
                                        <p:attrNameLst>
                                          <p:attrName>style.visibility</p:attrName>
                                        </p:attrNameLst>
                                      </p:cBhvr>
                                      <p:to>
                                        <p:strVal val="visible"/>
                                      </p:to>
                                    </p:set>
                                    <p:animEffect transition="in" filter="fade">
                                      <p:cBhvr>
                                        <p:cTn id="135" dur="500"/>
                                        <p:tgtEl>
                                          <p:spTgt spid="35"/>
                                        </p:tgtEl>
                                      </p:cBhvr>
                                    </p:animEffect>
                                  </p:childTnLst>
                                </p:cTn>
                              </p:par>
                            </p:childTnLst>
                          </p:cTn>
                        </p:par>
                        <p:par>
                          <p:cTn id="136" fill="hold">
                            <p:stCondLst>
                              <p:cond delay="1000"/>
                            </p:stCondLst>
                            <p:childTnLst>
                              <p:par>
                                <p:cTn id="137" presetID="22" presetClass="entr" presetSubtype="1" fill="hold" grpId="0" nodeType="afterEffect">
                                  <p:stCondLst>
                                    <p:cond delay="0"/>
                                  </p:stCondLst>
                                  <p:childTnLst>
                                    <p:set>
                                      <p:cBhvr>
                                        <p:cTn id="138" dur="1" fill="hold">
                                          <p:stCondLst>
                                            <p:cond delay="0"/>
                                          </p:stCondLst>
                                        </p:cTn>
                                        <p:tgtEl>
                                          <p:spTgt spid="17"/>
                                        </p:tgtEl>
                                        <p:attrNameLst>
                                          <p:attrName>style.visibility</p:attrName>
                                        </p:attrNameLst>
                                      </p:cBhvr>
                                      <p:to>
                                        <p:strVal val="visible"/>
                                      </p:to>
                                    </p:set>
                                    <p:animEffect transition="in" filter="wipe(up)">
                                      <p:cBhvr>
                                        <p:cTn id="139" dur="250"/>
                                        <p:tgtEl>
                                          <p:spTgt spid="17"/>
                                        </p:tgtEl>
                                      </p:cBhvr>
                                    </p:animEffect>
                                  </p:childTnLst>
                                </p:cTn>
                              </p:par>
                            </p:childTnLst>
                          </p:cTn>
                        </p:par>
                        <p:par>
                          <p:cTn id="140" fill="hold">
                            <p:stCondLst>
                              <p:cond delay="1250"/>
                            </p:stCondLst>
                            <p:childTnLst>
                              <p:par>
                                <p:cTn id="141" presetID="22" presetClass="entr" presetSubtype="1" fill="hold" grpId="0" nodeType="afterEffect">
                                  <p:stCondLst>
                                    <p:cond delay="0"/>
                                  </p:stCondLst>
                                  <p:childTnLst>
                                    <p:set>
                                      <p:cBhvr>
                                        <p:cTn id="142" dur="1" fill="hold">
                                          <p:stCondLst>
                                            <p:cond delay="0"/>
                                          </p:stCondLst>
                                        </p:cTn>
                                        <p:tgtEl>
                                          <p:spTgt spid="39"/>
                                        </p:tgtEl>
                                        <p:attrNameLst>
                                          <p:attrName>style.visibility</p:attrName>
                                        </p:attrNameLst>
                                      </p:cBhvr>
                                      <p:to>
                                        <p:strVal val="visible"/>
                                      </p:to>
                                    </p:set>
                                    <p:animEffect transition="in" filter="wipe(up)">
                                      <p:cBhvr>
                                        <p:cTn id="143" dur="250"/>
                                        <p:tgtEl>
                                          <p:spTgt spid="39"/>
                                        </p:tgtEl>
                                      </p:cBhvr>
                                    </p:animEffect>
                                  </p:childTnLst>
                                </p:cTn>
                              </p:par>
                            </p:childTnLst>
                          </p:cTn>
                        </p:par>
                        <p:par>
                          <p:cTn id="144" fill="hold">
                            <p:stCondLst>
                              <p:cond delay="1500"/>
                            </p:stCondLst>
                            <p:childTnLst>
                              <p:par>
                                <p:cTn id="145" presetID="22" presetClass="entr" presetSubtype="1" fill="hold" grpId="0" nodeType="afterEffect">
                                  <p:stCondLst>
                                    <p:cond delay="0"/>
                                  </p:stCondLst>
                                  <p:childTnLst>
                                    <p:set>
                                      <p:cBhvr>
                                        <p:cTn id="146" dur="1" fill="hold">
                                          <p:stCondLst>
                                            <p:cond delay="0"/>
                                          </p:stCondLst>
                                        </p:cTn>
                                        <p:tgtEl>
                                          <p:spTgt spid="14"/>
                                        </p:tgtEl>
                                        <p:attrNameLst>
                                          <p:attrName>style.visibility</p:attrName>
                                        </p:attrNameLst>
                                      </p:cBhvr>
                                      <p:to>
                                        <p:strVal val="visible"/>
                                      </p:to>
                                    </p:set>
                                    <p:animEffect transition="in" filter="wipe(up)">
                                      <p:cBhvr>
                                        <p:cTn id="147" dur="250"/>
                                        <p:tgtEl>
                                          <p:spTgt spid="14"/>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4"/>
                                        </p:tgtEl>
                                        <p:attrNameLst>
                                          <p:attrName>style.visibility</p:attrName>
                                        </p:attrNameLst>
                                      </p:cBhvr>
                                      <p:to>
                                        <p:strVal val="visible"/>
                                      </p:to>
                                    </p:set>
                                    <p:animEffect transition="in" filter="fade">
                                      <p:cBhvr>
                                        <p:cTn id="150" dur="250"/>
                                        <p:tgtEl>
                                          <p:spTgt spid="54"/>
                                        </p:tgtEl>
                                      </p:cBhvr>
                                    </p:animEffect>
                                  </p:childTnLst>
                                </p:cTn>
                              </p:par>
                            </p:childTnLst>
                          </p:cTn>
                        </p:par>
                        <p:par>
                          <p:cTn id="151" fill="hold">
                            <p:stCondLst>
                              <p:cond delay="1750"/>
                            </p:stCondLst>
                            <p:childTnLst>
                              <p:par>
                                <p:cTn id="152" presetID="22" presetClass="entr" presetSubtype="1" fill="hold" grpId="0" nodeType="afterEffect">
                                  <p:stCondLst>
                                    <p:cond delay="0"/>
                                  </p:stCondLst>
                                  <p:childTnLst>
                                    <p:set>
                                      <p:cBhvr>
                                        <p:cTn id="153" dur="1" fill="hold">
                                          <p:stCondLst>
                                            <p:cond delay="0"/>
                                          </p:stCondLst>
                                        </p:cTn>
                                        <p:tgtEl>
                                          <p:spTgt spid="19"/>
                                        </p:tgtEl>
                                        <p:attrNameLst>
                                          <p:attrName>style.visibility</p:attrName>
                                        </p:attrNameLst>
                                      </p:cBhvr>
                                      <p:to>
                                        <p:strVal val="visible"/>
                                      </p:to>
                                    </p:set>
                                    <p:animEffect transition="in" filter="wipe(up)">
                                      <p:cBhvr>
                                        <p:cTn id="154" dur="250"/>
                                        <p:tgtEl>
                                          <p:spTgt spid="19"/>
                                        </p:tgtEl>
                                      </p:cBhvr>
                                    </p:animEffect>
                                  </p:childTnLst>
                                </p:cTn>
                              </p:par>
                            </p:childTnLst>
                          </p:cTn>
                        </p:par>
                        <p:par>
                          <p:cTn id="155" fill="hold">
                            <p:stCondLst>
                              <p:cond delay="2000"/>
                            </p:stCondLst>
                            <p:childTnLst>
                              <p:par>
                                <p:cTn id="156" presetID="10" presetClass="entr" presetSubtype="0" fill="hold" grpId="0" nodeType="afterEffect">
                                  <p:stCondLst>
                                    <p:cond delay="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500"/>
                                        <p:tgtEl>
                                          <p:spTgt spid="63"/>
                                        </p:tgtEl>
                                      </p:cBhvr>
                                    </p:animEffect>
                                  </p:childTnLst>
                                </p:cTn>
                              </p:par>
                              <p:par>
                                <p:cTn id="159" presetID="22" presetClass="entr" presetSubtype="2" fill="hold" nodeType="withEffect">
                                  <p:stCondLst>
                                    <p:cond delay="0"/>
                                  </p:stCondLst>
                                  <p:childTnLst>
                                    <p:set>
                                      <p:cBhvr>
                                        <p:cTn id="160" dur="1" fill="hold">
                                          <p:stCondLst>
                                            <p:cond delay="0"/>
                                          </p:stCondLst>
                                        </p:cTn>
                                        <p:tgtEl>
                                          <p:spTgt spid="46"/>
                                        </p:tgtEl>
                                        <p:attrNameLst>
                                          <p:attrName>style.visibility</p:attrName>
                                        </p:attrNameLst>
                                      </p:cBhvr>
                                      <p:to>
                                        <p:strVal val="visible"/>
                                      </p:to>
                                    </p:set>
                                    <p:animEffect transition="in" filter="wipe(right)">
                                      <p:cBhvr>
                                        <p:cTn id="161" dur="500"/>
                                        <p:tgtEl>
                                          <p:spTgt spid="46"/>
                                        </p:tgtEl>
                                      </p:cBhvr>
                                    </p:animEffect>
                                  </p:childTnLst>
                                </p:cTn>
                              </p:par>
                              <p:par>
                                <p:cTn id="162" presetID="22" presetClass="entr" presetSubtype="2" fill="hold" nodeType="withEffect">
                                  <p:stCondLst>
                                    <p:cond delay="0"/>
                                  </p:stCondLst>
                                  <p:childTnLst>
                                    <p:set>
                                      <p:cBhvr>
                                        <p:cTn id="163" dur="1" fill="hold">
                                          <p:stCondLst>
                                            <p:cond delay="0"/>
                                          </p:stCondLst>
                                        </p:cTn>
                                        <p:tgtEl>
                                          <p:spTgt spid="60"/>
                                        </p:tgtEl>
                                        <p:attrNameLst>
                                          <p:attrName>style.visibility</p:attrName>
                                        </p:attrNameLst>
                                      </p:cBhvr>
                                      <p:to>
                                        <p:strVal val="visible"/>
                                      </p:to>
                                    </p:set>
                                    <p:animEffect transition="in" filter="wipe(right)">
                                      <p:cBhvr>
                                        <p:cTn id="16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1" grpId="0" animBg="1"/>
      <p:bldP spid="65" grpId="0" animBg="1"/>
      <p:bldP spid="63" grpId="0" animBg="1"/>
      <p:bldP spid="40" grpId="0" animBg="1"/>
      <p:bldP spid="4" grpId="0" animBg="1"/>
      <p:bldP spid="42" grpId="0" animBg="1"/>
      <p:bldP spid="6" grpId="0" animBg="1"/>
      <p:bldP spid="41" grpId="0" animBg="1"/>
      <p:bldP spid="43" grpId="0" animBg="1"/>
      <p:bldP spid="10" grpId="0"/>
      <p:bldP spid="33" grpId="0" animBg="1"/>
      <p:bldP spid="11" grpId="0" animBg="1"/>
      <p:bldP spid="8" grpId="0"/>
      <p:bldP spid="38" grpId="0" animBg="1"/>
      <p:bldP spid="16" grpId="0" animBg="1"/>
      <p:bldP spid="22" grpId="0" animBg="1"/>
      <p:bldP spid="13" grpId="0" animBg="1"/>
      <p:bldP spid="15" grpId="0" animBg="1"/>
      <p:bldP spid="24" grpId="0" animBg="1"/>
      <p:bldP spid="21" grpId="0" animBg="1"/>
      <p:bldP spid="23" grpId="0" animBg="1"/>
      <p:bldP spid="20" grpId="0" animBg="1"/>
      <p:bldP spid="18" grpId="0" animBg="1"/>
      <p:bldP spid="45" grpId="0" animBg="1"/>
      <p:bldP spid="7" grpId="0" animBg="1"/>
      <p:bldP spid="30" grpId="0" animBg="1"/>
      <p:bldP spid="34" grpId="0" animBg="1"/>
      <p:bldP spid="17" grpId="0" animBg="1"/>
      <p:bldP spid="39" grpId="0" animBg="1"/>
      <p:bldP spid="53" grpId="0" animBg="1"/>
      <p:bldP spid="35" grpId="0" animBg="1"/>
      <p:bldP spid="54" grpId="0" animBg="1"/>
      <p:bldP spid="14"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8ACED87-3022-4FBE-9C45-369FB34123E4}"/>
              </a:ext>
            </a:extLst>
          </p:cNvPr>
          <p:cNvSpPr/>
          <p:nvPr/>
        </p:nvSpPr>
        <p:spPr bwMode="auto">
          <a:xfrm>
            <a:off x="588262" y="1412111"/>
            <a:ext cx="11015475" cy="4898378"/>
          </a:xfrm>
          <a:prstGeom prst="rect">
            <a:avLst/>
          </a:prstGeom>
          <a:solidFill>
            <a:schemeClr val="bg1"/>
          </a:solidFill>
          <a:ln>
            <a:noFill/>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377440" rIns="274320" bIns="2743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a:ea typeface="+mn-ea"/>
              <a:cs typeface="Segoe UI" panose="020B0502040204020203" pitchFamily="34" charset="0"/>
            </a:endParaRPr>
          </a:p>
        </p:txBody>
      </p:sp>
      <p:sp>
        <p:nvSpPr>
          <p:cNvPr id="2" name="Title 1">
            <a:extLst>
              <a:ext uri="{FF2B5EF4-FFF2-40B4-BE49-F238E27FC236}">
                <a16:creationId xmlns:a16="http://schemas.microsoft.com/office/drawing/2014/main" id="{F893C515-EFFA-44C4-8850-3BB89E2F8B64}"/>
              </a:ext>
            </a:extLst>
          </p:cNvPr>
          <p:cNvSpPr>
            <a:spLocks noGrp="1"/>
          </p:cNvSpPr>
          <p:nvPr>
            <p:ph type="title"/>
          </p:nvPr>
        </p:nvSpPr>
        <p:spPr/>
        <p:txBody>
          <a:bodyPr/>
          <a:lstStyle/>
          <a:p>
            <a:r>
              <a:rPr lang="en-US"/>
              <a:t>Mapping these roles/responsibilities to initiatives</a:t>
            </a:r>
          </a:p>
        </p:txBody>
      </p:sp>
      <p:sp>
        <p:nvSpPr>
          <p:cNvPr id="3" name="Text Placeholder 2">
            <a:extLst>
              <a:ext uri="{FF2B5EF4-FFF2-40B4-BE49-F238E27FC236}">
                <a16:creationId xmlns:a16="http://schemas.microsoft.com/office/drawing/2014/main" id="{AFAC9324-1070-4FC9-A995-4C22E3760E11}"/>
              </a:ext>
            </a:extLst>
          </p:cNvPr>
          <p:cNvSpPr>
            <a:spLocks noGrp="1"/>
          </p:cNvSpPr>
          <p:nvPr>
            <p:ph sz="quarter" idx="10"/>
          </p:nvPr>
        </p:nvSpPr>
        <p:spPr>
          <a:xfrm>
            <a:off x="1664029" y="1870597"/>
            <a:ext cx="9658727" cy="4001095"/>
          </a:xfrm>
        </p:spPr>
        <p:txBody>
          <a:bodyPr/>
          <a:lstStyle/>
          <a:p>
            <a:pPr marL="0" indent="0">
              <a:buNone/>
            </a:pPr>
            <a:r>
              <a:rPr lang="en-US" sz="2000">
                <a:gradFill>
                  <a:gsLst>
                    <a:gs pos="82000">
                      <a:srgbClr val="000000"/>
                    </a:gs>
                    <a:gs pos="0">
                      <a:srgbClr val="000000"/>
                    </a:gs>
                  </a:gsLst>
                  <a:lin ang="2700000" scaled="1"/>
                </a:gradFill>
                <a:latin typeface="+mj-lt"/>
              </a:rPr>
              <a:t>Security organizational functions</a:t>
            </a:r>
          </a:p>
          <a:p>
            <a:pPr marL="0" lvl="1" indent="0">
              <a:spcAft>
                <a:spcPts val="3600"/>
              </a:spcAft>
              <a:buNone/>
            </a:pPr>
            <a:r>
              <a:rPr lang="en-US">
                <a:gradFill>
                  <a:gsLst>
                    <a:gs pos="82000">
                      <a:schemeClr val="accent1"/>
                    </a:gs>
                    <a:gs pos="0">
                      <a:schemeClr val="accent1"/>
                    </a:gs>
                  </a:gsLst>
                  <a:lin ang="2700000" scaled="1"/>
                </a:gradFill>
                <a:cs typeface="Segoe UI" panose="020B0502040204020203" pitchFamily="34" charset="0"/>
                <a:hlinkClick r:id="rId3">
                  <a:extLst>
                    <a:ext uri="{A12FA001-AC4F-418D-AE19-62706E023703}">
                      <ahyp:hlinkClr xmlns:ahyp="http://schemas.microsoft.com/office/drawing/2018/hyperlinkcolor" val="tx"/>
                    </a:ext>
                  </a:extLst>
                </a:hlinkClick>
              </a:rPr>
              <a:t>https://aka.ms/SecurityRoles</a:t>
            </a:r>
            <a:r>
              <a:rPr lang="en-US">
                <a:gradFill>
                  <a:gsLst>
                    <a:gs pos="82000">
                      <a:schemeClr val="accent1"/>
                    </a:gs>
                    <a:gs pos="0">
                      <a:schemeClr val="accent1"/>
                    </a:gs>
                  </a:gsLst>
                  <a:lin ang="2700000" scaled="1"/>
                </a:gradFill>
                <a:cs typeface="Segoe UI" panose="020B0502040204020203" pitchFamily="34" charset="0"/>
              </a:rPr>
              <a:t> </a:t>
            </a:r>
          </a:p>
          <a:p>
            <a:pPr marL="0" indent="0">
              <a:buNone/>
            </a:pPr>
            <a:r>
              <a:rPr lang="en-US" sz="2000">
                <a:gradFill>
                  <a:gsLst>
                    <a:gs pos="82000">
                      <a:srgbClr val="000000"/>
                    </a:gs>
                    <a:gs pos="0">
                      <a:srgbClr val="000000"/>
                    </a:gs>
                  </a:gsLst>
                  <a:lin ang="2700000" scaled="1"/>
                </a:gradFill>
                <a:latin typeface="+mj-lt"/>
              </a:rPr>
              <a:t>Guidance that maps to these functions:</a:t>
            </a:r>
          </a:p>
          <a:p>
            <a:pPr marL="342900" lvl="1" indent="-342900">
              <a:spcAft>
                <a:spcPts val="1800"/>
              </a:spcAft>
              <a:buBlip>
                <a:blip r:embed="rId4"/>
              </a:buBlip>
            </a:pPr>
            <a:r>
              <a:rPr lang="en-US">
                <a:gradFill>
                  <a:gsLst>
                    <a:gs pos="82000">
                      <a:srgbClr val="000000"/>
                    </a:gs>
                    <a:gs pos="0">
                      <a:srgbClr val="000000"/>
                    </a:gs>
                  </a:gsLst>
                  <a:lin ang="2700000" scaled="1"/>
                </a:gradFill>
                <a:cs typeface="Segoe UI" panose="020B0502040204020203" pitchFamily="34" charset="0"/>
              </a:rPr>
              <a:t>Azure Security Top 10 </a:t>
            </a:r>
            <a:br>
              <a:rPr lang="en-US">
                <a:gradFill>
                  <a:gsLst>
                    <a:gs pos="82000">
                      <a:srgbClr val="000000"/>
                    </a:gs>
                    <a:gs pos="0">
                      <a:srgbClr val="000000"/>
                    </a:gs>
                  </a:gsLst>
                  <a:lin ang="2700000" scaled="1"/>
                </a:gradFill>
                <a:cs typeface="Segoe UI" panose="020B0502040204020203" pitchFamily="34" charset="0"/>
              </a:rPr>
            </a:br>
            <a:r>
              <a:rPr lang="en-US">
                <a:gradFill>
                  <a:gsLst>
                    <a:gs pos="82000">
                      <a:schemeClr val="accent1"/>
                    </a:gs>
                    <a:gs pos="0">
                      <a:schemeClr val="accent1"/>
                    </a:gs>
                  </a:gsLst>
                  <a:lin ang="2700000" scaled="1"/>
                </a:gradFill>
                <a:cs typeface="Segoe UI" panose="020B0502040204020203" pitchFamily="34" charset="0"/>
                <a:hlinkClick r:id="rId5">
                  <a:extLst>
                    <a:ext uri="{A12FA001-AC4F-418D-AE19-62706E023703}">
                      <ahyp:hlinkClr xmlns:ahyp="http://schemas.microsoft.com/office/drawing/2018/hyperlinkcolor" val="tx"/>
                    </a:ext>
                  </a:extLst>
                </a:hlinkClick>
              </a:rPr>
              <a:t>https://aka.ms/azuresecuritytop10</a:t>
            </a:r>
            <a:endParaRPr lang="en-US">
              <a:gradFill>
                <a:gsLst>
                  <a:gs pos="82000">
                    <a:srgbClr val="000000"/>
                  </a:gs>
                  <a:gs pos="0">
                    <a:srgbClr val="000000"/>
                  </a:gs>
                </a:gsLst>
                <a:lin ang="2700000" scaled="1"/>
              </a:gradFill>
              <a:cs typeface="Segoe UI" panose="020B0502040204020203" pitchFamily="34" charset="0"/>
            </a:endParaRPr>
          </a:p>
          <a:p>
            <a:pPr marL="342900" lvl="1" indent="-342900">
              <a:spcAft>
                <a:spcPts val="1800"/>
              </a:spcAft>
              <a:buBlip>
                <a:blip r:embed="rId4"/>
              </a:buBlip>
            </a:pPr>
            <a:r>
              <a:rPr lang="en-US">
                <a:gradFill>
                  <a:gsLst>
                    <a:gs pos="82000">
                      <a:srgbClr val="000000"/>
                    </a:gs>
                    <a:gs pos="0">
                      <a:srgbClr val="000000"/>
                    </a:gs>
                  </a:gsLst>
                  <a:lin ang="2700000" scaled="1"/>
                </a:gradFill>
                <a:cs typeface="Segoe UI" panose="020B0502040204020203" pitchFamily="34" charset="0"/>
              </a:rPr>
              <a:t>Azure Security Benchmark</a:t>
            </a:r>
            <a:br>
              <a:rPr lang="en-US">
                <a:gradFill>
                  <a:gsLst>
                    <a:gs pos="82000">
                      <a:srgbClr val="000000"/>
                    </a:gs>
                    <a:gs pos="0">
                      <a:srgbClr val="000000"/>
                    </a:gs>
                  </a:gsLst>
                  <a:lin ang="2700000" scaled="1"/>
                </a:gradFill>
                <a:cs typeface="Segoe UI" panose="020B0502040204020203" pitchFamily="34" charset="0"/>
              </a:rPr>
            </a:br>
            <a:r>
              <a:rPr lang="en-US">
                <a:gradFill>
                  <a:gsLst>
                    <a:gs pos="82000">
                      <a:schemeClr val="accent1"/>
                    </a:gs>
                    <a:gs pos="0">
                      <a:schemeClr val="accent1"/>
                    </a:gs>
                  </a:gsLst>
                  <a:lin ang="2700000" scaled="1"/>
                </a:gradFill>
                <a:cs typeface="Segoe UI" panose="020B0502040204020203" pitchFamily="34" charset="0"/>
                <a:hlinkClick r:id="rId6">
                  <a:extLst>
                    <a:ext uri="{A12FA001-AC4F-418D-AE19-62706E023703}">
                      <ahyp:hlinkClr xmlns:ahyp="http://schemas.microsoft.com/office/drawing/2018/hyperlinkcolor" val="tx"/>
                    </a:ext>
                  </a:extLst>
                </a:hlinkClick>
              </a:rPr>
              <a:t>https://aka.ms/benchmarkdocs</a:t>
            </a:r>
            <a:endParaRPr lang="en-US">
              <a:gradFill>
                <a:gsLst>
                  <a:gs pos="82000">
                    <a:srgbClr val="000000"/>
                  </a:gs>
                  <a:gs pos="0">
                    <a:srgbClr val="000000"/>
                  </a:gs>
                </a:gsLst>
                <a:lin ang="2700000" scaled="1"/>
              </a:gradFill>
              <a:cs typeface="Segoe UI" panose="020B0502040204020203" pitchFamily="34" charset="0"/>
            </a:endParaRPr>
          </a:p>
          <a:p>
            <a:pPr marL="342900" lvl="1" indent="-342900">
              <a:buBlip>
                <a:blip r:embed="rId4"/>
              </a:buBlip>
            </a:pPr>
            <a:r>
              <a:rPr lang="en-US">
                <a:gradFill>
                  <a:gsLst>
                    <a:gs pos="82000">
                      <a:srgbClr val="000000"/>
                    </a:gs>
                    <a:gs pos="0">
                      <a:srgbClr val="000000"/>
                    </a:gs>
                  </a:gsLst>
                  <a:lin ang="2700000" scaled="1"/>
                </a:gradFill>
                <a:cs typeface="Segoe UI" panose="020B0502040204020203" pitchFamily="34" charset="0"/>
              </a:rPr>
              <a:t>Securing Privileged Access – Rapid Modernization Plan (</a:t>
            </a:r>
            <a:r>
              <a:rPr lang="en-US" err="1">
                <a:gradFill>
                  <a:gsLst>
                    <a:gs pos="82000">
                      <a:srgbClr val="000000"/>
                    </a:gs>
                    <a:gs pos="0">
                      <a:srgbClr val="000000"/>
                    </a:gs>
                  </a:gsLst>
                  <a:lin ang="2700000" scaled="1"/>
                </a:gradFill>
                <a:cs typeface="Segoe UI" panose="020B0502040204020203" pitchFamily="34" charset="0"/>
              </a:rPr>
              <a:t>RaMP</a:t>
            </a:r>
            <a:r>
              <a:rPr lang="en-US">
                <a:gradFill>
                  <a:gsLst>
                    <a:gs pos="82000">
                      <a:srgbClr val="000000"/>
                    </a:gs>
                    <a:gs pos="0">
                      <a:srgbClr val="000000"/>
                    </a:gs>
                  </a:gsLst>
                  <a:lin ang="2700000" scaled="1"/>
                </a:gradFill>
                <a:cs typeface="Segoe UI" panose="020B0502040204020203" pitchFamily="34" charset="0"/>
              </a:rPr>
              <a:t>)</a:t>
            </a:r>
            <a:br>
              <a:rPr lang="en-US">
                <a:gradFill>
                  <a:gsLst>
                    <a:gs pos="82000">
                      <a:srgbClr val="000000"/>
                    </a:gs>
                    <a:gs pos="0">
                      <a:srgbClr val="000000"/>
                    </a:gs>
                  </a:gsLst>
                  <a:lin ang="2700000" scaled="1"/>
                </a:gradFill>
                <a:cs typeface="Segoe UI" panose="020B0502040204020203" pitchFamily="34" charset="0"/>
              </a:rPr>
            </a:br>
            <a:r>
              <a:rPr lang="en-US">
                <a:gradFill>
                  <a:gsLst>
                    <a:gs pos="82000">
                      <a:schemeClr val="accent1"/>
                    </a:gs>
                    <a:gs pos="0">
                      <a:schemeClr val="accent1"/>
                    </a:gs>
                  </a:gsLst>
                  <a:lin ang="2700000" scaled="1"/>
                </a:gradFill>
                <a:cs typeface="Segoe UI" panose="020B0502040204020203" pitchFamily="34" charset="0"/>
                <a:hlinkClick r:id="rId7">
                  <a:extLst>
                    <a:ext uri="{A12FA001-AC4F-418D-AE19-62706E023703}">
                      <ahyp:hlinkClr xmlns:ahyp="http://schemas.microsoft.com/office/drawing/2018/hyperlinkcolor" val="tx"/>
                    </a:ext>
                  </a:extLst>
                </a:hlinkClick>
              </a:rPr>
              <a:t>https://aka.ms/sparoadmap</a:t>
            </a:r>
            <a:endParaRPr lang="en-US">
              <a:gradFill>
                <a:gsLst>
                  <a:gs pos="82000">
                    <a:schemeClr val="accent1"/>
                  </a:gs>
                  <a:gs pos="0">
                    <a:schemeClr val="accent1"/>
                  </a:gs>
                </a:gsLst>
                <a:lin ang="2700000" scaled="1"/>
              </a:gradFill>
              <a:cs typeface="Segoe UI" panose="020B0502040204020203" pitchFamily="34" charset="0"/>
            </a:endParaRPr>
          </a:p>
        </p:txBody>
      </p:sp>
      <p:pic>
        <p:nvPicPr>
          <p:cNvPr id="8" name="Picture 7">
            <a:extLst>
              <a:ext uri="{FF2B5EF4-FFF2-40B4-BE49-F238E27FC236}">
                <a16:creationId xmlns:a16="http://schemas.microsoft.com/office/drawing/2014/main" id="{50D2446C-AAFC-4F28-9683-0C05ED866C9C}"/>
              </a:ext>
            </a:extLst>
          </p:cNvPr>
          <p:cNvPicPr>
            <a:picLocks noChangeAspect="1"/>
          </p:cNvPicPr>
          <p:nvPr/>
        </p:nvPicPr>
        <p:blipFill>
          <a:blip r:embed="rId8"/>
          <a:stretch>
            <a:fillRect/>
          </a:stretch>
        </p:blipFill>
        <p:spPr>
          <a:xfrm>
            <a:off x="972029" y="1825441"/>
            <a:ext cx="406400" cy="406400"/>
          </a:xfrm>
          <a:prstGeom prst="rect">
            <a:avLst/>
          </a:prstGeom>
        </p:spPr>
      </p:pic>
      <p:pic>
        <p:nvPicPr>
          <p:cNvPr id="9" name="Picture 8">
            <a:extLst>
              <a:ext uri="{FF2B5EF4-FFF2-40B4-BE49-F238E27FC236}">
                <a16:creationId xmlns:a16="http://schemas.microsoft.com/office/drawing/2014/main" id="{AF2610CE-6E6B-438E-82BE-3E797EFBD085}"/>
              </a:ext>
            </a:extLst>
          </p:cNvPr>
          <p:cNvPicPr>
            <a:picLocks noChangeAspect="1"/>
          </p:cNvPicPr>
          <p:nvPr/>
        </p:nvPicPr>
        <p:blipFill>
          <a:blip r:embed="rId9"/>
          <a:stretch>
            <a:fillRect/>
          </a:stretch>
        </p:blipFill>
        <p:spPr>
          <a:xfrm>
            <a:off x="926451" y="2949845"/>
            <a:ext cx="497556" cy="497556"/>
          </a:xfrm>
          <a:prstGeom prst="rect">
            <a:avLst/>
          </a:prstGeom>
        </p:spPr>
      </p:pic>
      <p:cxnSp>
        <p:nvCxnSpPr>
          <p:cNvPr id="14" name="Straight Connector 13">
            <a:extLst>
              <a:ext uri="{FF2B5EF4-FFF2-40B4-BE49-F238E27FC236}">
                <a16:creationId xmlns:a16="http://schemas.microsoft.com/office/drawing/2014/main" id="{106F7AF7-13BA-4B78-9158-382424A78E47}"/>
              </a:ext>
            </a:extLst>
          </p:cNvPr>
          <p:cNvCxnSpPr>
            <a:cxnSpLocks/>
          </p:cNvCxnSpPr>
          <p:nvPr/>
        </p:nvCxnSpPr>
        <p:spPr>
          <a:xfrm>
            <a:off x="1014951" y="2801075"/>
            <a:ext cx="10162096"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00576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Rectangle 418">
            <a:extLst>
              <a:ext uri="{FF2B5EF4-FFF2-40B4-BE49-F238E27FC236}">
                <a16:creationId xmlns:a16="http://schemas.microsoft.com/office/drawing/2014/main" id="{5EB95F04-038D-4A6A-819C-FD0B49733238}"/>
              </a:ext>
            </a:extLst>
          </p:cNvPr>
          <p:cNvSpPr/>
          <p:nvPr/>
        </p:nvSpPr>
        <p:spPr bwMode="auto">
          <a:xfrm>
            <a:off x="8434225" y="2288574"/>
            <a:ext cx="1696023" cy="2367012"/>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Rectangle 725">
            <a:hlinkClick r:id="rId3" tooltip="Azure Purview (in preview) is a unified data governance service that helps you manage and govern your on-premises, multi-cloud, and software-as-a-service (SaaS) data. "/>
            <a:extLst>
              <a:ext uri="{FF2B5EF4-FFF2-40B4-BE49-F238E27FC236}">
                <a16:creationId xmlns:a16="http://schemas.microsoft.com/office/drawing/2014/main" id="{C4F82124-63E0-4947-9C25-893C84748351}"/>
              </a:ext>
            </a:extLst>
          </p:cNvPr>
          <p:cNvSpPr/>
          <p:nvPr/>
        </p:nvSpPr>
        <p:spPr>
          <a:xfrm>
            <a:off x="8689174" y="2569396"/>
            <a:ext cx="1361759" cy="18897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cs typeface="Segoe UI Semibold" panose="020B0702040204020203" pitchFamily="34" charset="0"/>
              </a:rPr>
              <a:t>Azure Purview</a:t>
            </a:r>
          </a:p>
        </p:txBody>
      </p:sp>
      <p:sp>
        <p:nvSpPr>
          <p:cNvPr id="500" name="Rectangle 499">
            <a:extLst>
              <a:ext uri="{FF2B5EF4-FFF2-40B4-BE49-F238E27FC236}">
                <a16:creationId xmlns:a16="http://schemas.microsoft.com/office/drawing/2014/main" id="{41545B28-3909-43CD-9BD5-D41FE204B710}"/>
              </a:ext>
            </a:extLst>
          </p:cNvPr>
          <p:cNvSpPr/>
          <p:nvPr/>
        </p:nvSpPr>
        <p:spPr>
          <a:xfrm>
            <a:off x="4671020" y="1162598"/>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44" name="Title 1">
            <a:extLst>
              <a:ext uri="{FF2B5EF4-FFF2-40B4-BE49-F238E27FC236}">
                <a16:creationId xmlns:a16="http://schemas.microsoft.com/office/drawing/2014/main" id="{D4ABB5AA-FA8D-4F81-8691-B1FDE5D73144}"/>
              </a:ext>
            </a:extLst>
          </p:cNvPr>
          <p:cNvSpPr txBox="1">
            <a:spLocks/>
          </p:cNvSpPr>
          <p:nvPr/>
        </p:nvSpPr>
        <p:spPr>
          <a:xfrm>
            <a:off x="4610992" y="375311"/>
            <a:ext cx="3896353"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10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Security modernization with Zero Trust Principles</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 tooltip="The latest published version of this document can be found at https://aka.ms/MCRA"/>
              </a:rPr>
              <a:t>https://aka.ms/MCRA</a:t>
            </a:r>
            <a:endParaRPr kumimoji="0" lang="en-US" sz="7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658" name="Picture 657">
            <a:extLst>
              <a:ext uri="{FF2B5EF4-FFF2-40B4-BE49-F238E27FC236}">
                <a16:creationId xmlns:a16="http://schemas.microsoft.com/office/drawing/2014/main" id="{1E565F1F-D86B-4901-B358-089B4016AE32}"/>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bwMode="invGray">
          <a:xfrm>
            <a:off x="6039974" y="122541"/>
            <a:ext cx="1038388" cy="222436"/>
          </a:xfrm>
          <a:prstGeom prst="rect">
            <a:avLst/>
          </a:prstGeom>
        </p:spPr>
      </p:pic>
      <p:grpSp>
        <p:nvGrpSpPr>
          <p:cNvPr id="664" name="Group 663">
            <a:extLst>
              <a:ext uri="{FF2B5EF4-FFF2-40B4-BE49-F238E27FC236}">
                <a16:creationId xmlns:a16="http://schemas.microsoft.com/office/drawing/2014/main" id="{30ED2720-C032-4EF0-9554-2CE1356DCED8}"/>
              </a:ext>
            </a:extLst>
          </p:cNvPr>
          <p:cNvGrpSpPr/>
          <p:nvPr/>
        </p:nvGrpSpPr>
        <p:grpSpPr>
          <a:xfrm>
            <a:off x="6025390" y="1150637"/>
            <a:ext cx="391537" cy="163189"/>
            <a:chOff x="5576198" y="965691"/>
            <a:chExt cx="493273" cy="217085"/>
          </a:xfrm>
        </p:grpSpPr>
        <p:sp>
          <p:nvSpPr>
            <p:cNvPr id="675" name="Rectangle 674">
              <a:extLst>
                <a:ext uri="{FF2B5EF4-FFF2-40B4-BE49-F238E27FC236}">
                  <a16:creationId xmlns:a16="http://schemas.microsoft.com/office/drawing/2014/main" id="{B188B324-E219-42F6-B4F8-6AAEF0A0857C}"/>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6" name="Rectangle 675">
              <a:extLst>
                <a:ext uri="{FF2B5EF4-FFF2-40B4-BE49-F238E27FC236}">
                  <a16:creationId xmlns:a16="http://schemas.microsoft.com/office/drawing/2014/main" id="{C98EA7BA-D5FF-4EBD-A26F-51CD5FAA57B9}"/>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8" name="Rectangle 677">
              <a:extLst>
                <a:ext uri="{FF2B5EF4-FFF2-40B4-BE49-F238E27FC236}">
                  <a16:creationId xmlns:a16="http://schemas.microsoft.com/office/drawing/2014/main" id="{6DBE709A-E628-4CA7-8652-10A07BB52F64}"/>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1" name="Rectangle 680">
              <a:extLst>
                <a:ext uri="{FF2B5EF4-FFF2-40B4-BE49-F238E27FC236}">
                  <a16:creationId xmlns:a16="http://schemas.microsoft.com/office/drawing/2014/main" id="{F96F13A7-999A-4E23-9C7C-264936D7A5BF}"/>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82" name="Straight Arrow Connector 681">
            <a:extLst>
              <a:ext uri="{FF2B5EF4-FFF2-40B4-BE49-F238E27FC236}">
                <a16:creationId xmlns:a16="http://schemas.microsoft.com/office/drawing/2014/main" id="{36FD1DA1-D80F-4559-B67C-41B1D4C25469}"/>
              </a:ext>
            </a:extLst>
          </p:cNvPr>
          <p:cNvCxnSpPr>
            <a:cxnSpLocks/>
          </p:cNvCxnSpPr>
          <p:nvPr/>
        </p:nvCxnSpPr>
        <p:spPr>
          <a:xfrm flipH="1" flipV="1">
            <a:off x="5914995" y="1305425"/>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683" name="Rectangle 682">
            <a:extLst>
              <a:ext uri="{FF2B5EF4-FFF2-40B4-BE49-F238E27FC236}">
                <a16:creationId xmlns:a16="http://schemas.microsoft.com/office/drawing/2014/main" id="{E95003E2-91AE-4446-902B-F4DA9DCBE9B8}"/>
              </a:ext>
            </a:extLst>
          </p:cNvPr>
          <p:cNvSpPr/>
          <p:nvPr/>
        </p:nvSpPr>
        <p:spPr>
          <a:xfrm>
            <a:off x="4670293" y="1162559"/>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38" name="Rectangle 115">
            <a:extLst>
              <a:ext uri="{FF2B5EF4-FFF2-40B4-BE49-F238E27FC236}">
                <a16:creationId xmlns:a16="http://schemas.microsoft.com/office/drawing/2014/main" id="{EA2444D1-D8CB-4939-AF4A-E82B529E3F2F}"/>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29" name="L-Shape 628">
            <a:hlinkClick r:id="rId6"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0FB29255-896A-4B5E-9183-571CCADB85B4}"/>
              </a:ext>
            </a:extLst>
          </p:cNvPr>
          <p:cNvSpPr/>
          <p:nvPr/>
        </p:nvSpPr>
        <p:spPr bwMode="auto">
          <a:xfrm flipH="1">
            <a:off x="5422405" y="2254157"/>
            <a:ext cx="2799777" cy="4157270"/>
          </a:xfrm>
          <a:prstGeom prst="corner">
            <a:avLst>
              <a:gd name="adj1" fmla="val 33671"/>
              <a:gd name="adj2" fmla="val 57985"/>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05" name="Group 504">
            <a:extLst>
              <a:ext uri="{FF2B5EF4-FFF2-40B4-BE49-F238E27FC236}">
                <a16:creationId xmlns:a16="http://schemas.microsoft.com/office/drawing/2014/main" id="{69C45AAC-82D4-4BCB-8C8A-32C915D80F8B}"/>
              </a:ext>
            </a:extLst>
          </p:cNvPr>
          <p:cNvGrpSpPr/>
          <p:nvPr/>
        </p:nvGrpSpPr>
        <p:grpSpPr>
          <a:xfrm>
            <a:off x="8655248" y="2759528"/>
            <a:ext cx="1397204" cy="1376794"/>
            <a:chOff x="5742785" y="2788394"/>
            <a:chExt cx="1397204" cy="1348523"/>
          </a:xfrm>
        </p:grpSpPr>
        <p:sp>
          <p:nvSpPr>
            <p:cNvPr id="509" name="Rectangle 508">
              <a:hlinkClick r:id="rId7" tooltip="Microsoft Information Protection (MIP) is a built-in, intelligent, unified, and extensible solution to protect sensitive data in documents and emails across your organization."/>
              <a:extLst>
                <a:ext uri="{FF2B5EF4-FFF2-40B4-BE49-F238E27FC236}">
                  <a16:creationId xmlns:a16="http://schemas.microsoft.com/office/drawing/2014/main" id="{F3834052-50A3-45AE-A496-056A34B7115D}"/>
                </a:ext>
              </a:extLst>
            </p:cNvPr>
            <p:cNvSpPr/>
            <p:nvPr/>
          </p:nvSpPr>
          <p:spPr>
            <a:xfrm>
              <a:off x="5742785" y="2788394"/>
              <a:ext cx="1397204" cy="134852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 rIns="0" rtlCol="0" anchor="t" anchorCtr="0">
              <a:noAutofit/>
            </a:bodyPr>
            <a:lstStyle/>
            <a:p>
              <a:pPr marR="0" lvl="0" algn="l" defTabSz="914400" rtl="0" eaLnBrk="1" fontAlgn="auto" latinLnBrk="0" hangingPunct="1">
                <a:lnSpc>
                  <a:spcPct val="100000"/>
                </a:lnSpc>
                <a:spcBef>
                  <a:spcPts val="0"/>
                </a:spcBef>
                <a:spcAft>
                  <a:spcPts val="200"/>
                </a:spcAft>
                <a:buClrTx/>
                <a:buSzTx/>
                <a:buFontTx/>
                <a:buNone/>
                <a:tabLst/>
                <a:defRPr/>
              </a:pPr>
              <a:r>
                <a:rPr kumimoji="0" lang="en-US" sz="85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cs typeface="Segoe UI Semibold" panose="020B0702040204020203" pitchFamily="34" charset="0"/>
                </a:rPr>
                <a:t>Microsoft Information Protection (MIP)</a:t>
              </a:r>
            </a:p>
          </p:txBody>
        </p:sp>
        <p:sp>
          <p:nvSpPr>
            <p:cNvPr id="513" name="Rectangle 512">
              <a:hlinkClick r:id="rId8"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010B4D9D-C9B6-4063-BE21-E38AE5D549C2}"/>
                </a:ext>
              </a:extLst>
            </p:cNvPr>
            <p:cNvSpPr/>
            <p:nvPr/>
          </p:nvSpPr>
          <p:spPr>
            <a:xfrm>
              <a:off x="5870898" y="3471161"/>
              <a:ext cx="1226300" cy="259150"/>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cs typeface="Segoe UI Semibold" panose="020B0702040204020203" pitchFamily="34" charset="0"/>
                </a:rPr>
                <a:t>File Scanner</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ea typeface="+mn-ea"/>
                  <a:cs typeface="Segoe UI Semibold" panose="020B0702040204020203" pitchFamily="34" charset="0"/>
                </a:rPr>
                <a:t>(on-premises and cloud)</a:t>
              </a:r>
            </a:p>
          </p:txBody>
        </p:sp>
        <p:grpSp>
          <p:nvGrpSpPr>
            <p:cNvPr id="528" name="Group 527">
              <a:extLst>
                <a:ext uri="{FF2B5EF4-FFF2-40B4-BE49-F238E27FC236}">
                  <a16:creationId xmlns:a16="http://schemas.microsoft.com/office/drawing/2014/main" id="{A3A6DF02-F5A3-4380-8FAB-03632FD6929F}"/>
                </a:ext>
              </a:extLst>
            </p:cNvPr>
            <p:cNvGrpSpPr/>
            <p:nvPr/>
          </p:nvGrpSpPr>
          <p:grpSpPr>
            <a:xfrm>
              <a:off x="5827495" y="3747116"/>
              <a:ext cx="1137564" cy="379376"/>
              <a:chOff x="5036432" y="1762711"/>
              <a:chExt cx="1204378" cy="401658"/>
            </a:xfrm>
          </p:grpSpPr>
          <p:grpSp>
            <p:nvGrpSpPr>
              <p:cNvPr id="529" name="Group 528">
                <a:extLst>
                  <a:ext uri="{FF2B5EF4-FFF2-40B4-BE49-F238E27FC236}">
                    <a16:creationId xmlns:a16="http://schemas.microsoft.com/office/drawing/2014/main" id="{4C3884A3-8C69-4C75-AAF6-6BCC4B93F7E7}"/>
                  </a:ext>
                </a:extLst>
              </p:cNvPr>
              <p:cNvGrpSpPr/>
              <p:nvPr/>
            </p:nvGrpSpPr>
            <p:grpSpPr>
              <a:xfrm>
                <a:off x="5871491" y="1804527"/>
                <a:ext cx="200678" cy="176026"/>
                <a:chOff x="5705504" y="1373906"/>
                <a:chExt cx="278295" cy="244109"/>
              </a:xfrm>
            </p:grpSpPr>
            <p:pic>
              <p:nvPicPr>
                <p:cNvPr id="616" name="Picture 615">
                  <a:hlinkClick r:id="rId9"/>
                  <a:extLst>
                    <a:ext uri="{FF2B5EF4-FFF2-40B4-BE49-F238E27FC236}">
                      <a16:creationId xmlns:a16="http://schemas.microsoft.com/office/drawing/2014/main" id="{7AF78761-5F1A-4F74-BFB6-6D1ED58D04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05504" y="1373906"/>
                  <a:ext cx="278295" cy="209651"/>
                </a:xfrm>
                <a:prstGeom prst="rect">
                  <a:avLst/>
                </a:prstGeom>
              </p:spPr>
            </p:pic>
            <p:grpSp>
              <p:nvGrpSpPr>
                <p:cNvPr id="621" name="Group 620">
                  <a:extLst>
                    <a:ext uri="{FF2B5EF4-FFF2-40B4-BE49-F238E27FC236}">
                      <a16:creationId xmlns:a16="http://schemas.microsoft.com/office/drawing/2014/main" id="{FB7BCA48-4ABC-4DE8-A7B4-1DBF377D34A7}"/>
                    </a:ext>
                  </a:extLst>
                </p:cNvPr>
                <p:cNvGrpSpPr/>
                <p:nvPr/>
              </p:nvGrpSpPr>
              <p:grpSpPr bwMode="black">
                <a:xfrm>
                  <a:off x="5864559" y="1549698"/>
                  <a:ext cx="112186" cy="68317"/>
                  <a:chOff x="10387012" y="4179358"/>
                  <a:chExt cx="974726" cy="593725"/>
                </a:xfrm>
                <a:solidFill>
                  <a:srgbClr val="505050"/>
                </a:solidFill>
              </p:grpSpPr>
              <p:sp>
                <p:nvSpPr>
                  <p:cNvPr id="623" name="Freeform 26">
                    <a:extLst>
                      <a:ext uri="{FF2B5EF4-FFF2-40B4-BE49-F238E27FC236}">
                        <a16:creationId xmlns:a16="http://schemas.microsoft.com/office/drawing/2014/main" id="{2C2DCBF1-52C6-4922-BFEE-28DFA65DF1FF}"/>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4" name="Freeform 27">
                    <a:extLst>
                      <a:ext uri="{FF2B5EF4-FFF2-40B4-BE49-F238E27FC236}">
                        <a16:creationId xmlns:a16="http://schemas.microsoft.com/office/drawing/2014/main" id="{9E22B5ED-5654-442F-9EB2-8537327E1482}"/>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0" name="Freeform 28">
                    <a:extLst>
                      <a:ext uri="{FF2B5EF4-FFF2-40B4-BE49-F238E27FC236}">
                        <a16:creationId xmlns:a16="http://schemas.microsoft.com/office/drawing/2014/main" id="{9D774EAB-E086-438B-812F-538D244EE50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1" name="Freeform 29">
                    <a:extLst>
                      <a:ext uri="{FF2B5EF4-FFF2-40B4-BE49-F238E27FC236}">
                        <a16:creationId xmlns:a16="http://schemas.microsoft.com/office/drawing/2014/main" id="{5B5A9B10-5FCD-4CB2-AC67-B965767E688B}"/>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2" name="Freeform 30">
                    <a:extLst>
                      <a:ext uri="{FF2B5EF4-FFF2-40B4-BE49-F238E27FC236}">
                        <a16:creationId xmlns:a16="http://schemas.microsoft.com/office/drawing/2014/main" id="{48F78AE9-BB2A-4861-970F-C5E4B57243F2}"/>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530" name="Group 529">
                <a:extLst>
                  <a:ext uri="{FF2B5EF4-FFF2-40B4-BE49-F238E27FC236}">
                    <a16:creationId xmlns:a16="http://schemas.microsoft.com/office/drawing/2014/main" id="{93FA80CE-E303-47B3-B495-B2A910516198}"/>
                  </a:ext>
                </a:extLst>
              </p:cNvPr>
              <p:cNvGrpSpPr/>
              <p:nvPr/>
            </p:nvGrpSpPr>
            <p:grpSpPr>
              <a:xfrm>
                <a:off x="6103642" y="1813499"/>
                <a:ext cx="137168" cy="158081"/>
                <a:chOff x="5979850" y="1393026"/>
                <a:chExt cx="190223" cy="219224"/>
              </a:xfrm>
            </p:grpSpPr>
            <p:pic>
              <p:nvPicPr>
                <p:cNvPr id="565" name="Picture 564">
                  <a:hlinkClick r:id="rId11"/>
                  <a:extLst>
                    <a:ext uri="{FF2B5EF4-FFF2-40B4-BE49-F238E27FC236}">
                      <a16:creationId xmlns:a16="http://schemas.microsoft.com/office/drawing/2014/main" id="{B0CC5208-FA36-458C-972D-664DE7800C2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79850" y="1393026"/>
                  <a:ext cx="169500" cy="169501"/>
                </a:xfrm>
                <a:prstGeom prst="rect">
                  <a:avLst/>
                </a:prstGeom>
              </p:spPr>
            </p:pic>
            <p:grpSp>
              <p:nvGrpSpPr>
                <p:cNvPr id="578" name="Group 577">
                  <a:extLst>
                    <a:ext uri="{FF2B5EF4-FFF2-40B4-BE49-F238E27FC236}">
                      <a16:creationId xmlns:a16="http://schemas.microsoft.com/office/drawing/2014/main" id="{B5A29995-3803-460F-B875-2C75A7920388}"/>
                    </a:ext>
                  </a:extLst>
                </p:cNvPr>
                <p:cNvGrpSpPr/>
                <p:nvPr/>
              </p:nvGrpSpPr>
              <p:grpSpPr bwMode="black">
                <a:xfrm>
                  <a:off x="6057887" y="1543933"/>
                  <a:ext cx="112186" cy="68317"/>
                  <a:chOff x="10387012" y="4179358"/>
                  <a:chExt cx="974726" cy="593725"/>
                </a:xfrm>
                <a:solidFill>
                  <a:srgbClr val="505050"/>
                </a:solidFill>
              </p:grpSpPr>
              <p:sp>
                <p:nvSpPr>
                  <p:cNvPr id="585" name="Freeform 26">
                    <a:extLst>
                      <a:ext uri="{FF2B5EF4-FFF2-40B4-BE49-F238E27FC236}">
                        <a16:creationId xmlns:a16="http://schemas.microsoft.com/office/drawing/2014/main" id="{C1750CC6-5B21-4F0D-8F30-3CA0C4938650}"/>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2" name="Freeform 27">
                    <a:extLst>
                      <a:ext uri="{FF2B5EF4-FFF2-40B4-BE49-F238E27FC236}">
                        <a16:creationId xmlns:a16="http://schemas.microsoft.com/office/drawing/2014/main" id="{DF47419D-7BD2-4E42-94D1-C1D26C2E90F4}"/>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5" name="Freeform 28">
                    <a:extLst>
                      <a:ext uri="{FF2B5EF4-FFF2-40B4-BE49-F238E27FC236}">
                        <a16:creationId xmlns:a16="http://schemas.microsoft.com/office/drawing/2014/main" id="{0FB48E38-F7AC-43EC-B974-ED6F72992A0C}"/>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Freeform 29">
                    <a:extLst>
                      <a:ext uri="{FF2B5EF4-FFF2-40B4-BE49-F238E27FC236}">
                        <a16:creationId xmlns:a16="http://schemas.microsoft.com/office/drawing/2014/main" id="{5402D69B-22E1-4C4E-A5CB-605399F38CDD}"/>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2" name="Freeform 30">
                    <a:extLst>
                      <a:ext uri="{FF2B5EF4-FFF2-40B4-BE49-F238E27FC236}">
                        <a16:creationId xmlns:a16="http://schemas.microsoft.com/office/drawing/2014/main" id="{EAC1BD96-9192-435A-B6FF-390E2AB6250D}"/>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pic>
            <p:nvPicPr>
              <p:cNvPr id="531" name="Picture 171">
                <a:extLst>
                  <a:ext uri="{FF2B5EF4-FFF2-40B4-BE49-F238E27FC236}">
                    <a16:creationId xmlns:a16="http://schemas.microsoft.com/office/drawing/2014/main" id="{4CDD0761-6240-42D5-A31F-C85F971BFA11}"/>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150462" y="1992181"/>
                <a:ext cx="126292" cy="126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 name="Graphic 531">
                <a:extLst>
                  <a:ext uri="{FF2B5EF4-FFF2-40B4-BE49-F238E27FC236}">
                    <a16:creationId xmlns:a16="http://schemas.microsoft.com/office/drawing/2014/main" id="{11D4DD99-1296-481E-A5A5-32543AC0951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529025" y="1992859"/>
                <a:ext cx="124976" cy="124976"/>
              </a:xfrm>
              <a:prstGeom prst="rect">
                <a:avLst/>
              </a:prstGeom>
            </p:spPr>
          </p:pic>
          <p:pic>
            <p:nvPicPr>
              <p:cNvPr id="533" name="Graphic 532">
                <a:extLst>
                  <a:ext uri="{FF2B5EF4-FFF2-40B4-BE49-F238E27FC236}">
                    <a16:creationId xmlns:a16="http://schemas.microsoft.com/office/drawing/2014/main" id="{4DF4D9A4-2848-426C-BDA5-0F0520CD086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40401" y="1992859"/>
                <a:ext cx="124976" cy="124976"/>
              </a:xfrm>
              <a:prstGeom prst="rect">
                <a:avLst/>
              </a:prstGeom>
            </p:spPr>
          </p:pic>
          <p:grpSp>
            <p:nvGrpSpPr>
              <p:cNvPr id="534" name="Group 533">
                <a:extLst>
                  <a:ext uri="{FF2B5EF4-FFF2-40B4-BE49-F238E27FC236}">
                    <a16:creationId xmlns:a16="http://schemas.microsoft.com/office/drawing/2014/main" id="{EA1B41AD-D0A2-47FF-AA0F-B40615B0D741}"/>
                  </a:ext>
                </a:extLst>
              </p:cNvPr>
              <p:cNvGrpSpPr/>
              <p:nvPr/>
            </p:nvGrpSpPr>
            <p:grpSpPr>
              <a:xfrm>
                <a:off x="6011489" y="2035990"/>
                <a:ext cx="159799" cy="38716"/>
                <a:chOff x="9779309" y="3865093"/>
                <a:chExt cx="161337" cy="39088"/>
              </a:xfrm>
            </p:grpSpPr>
            <p:sp>
              <p:nvSpPr>
                <p:cNvPr id="549" name="Oval 548">
                  <a:extLst>
                    <a:ext uri="{FF2B5EF4-FFF2-40B4-BE49-F238E27FC236}">
                      <a16:creationId xmlns:a16="http://schemas.microsoft.com/office/drawing/2014/main" id="{52E20C5C-D2D6-47EF-BC54-71F7FFC39ED8}"/>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0" name="Oval 549">
                  <a:extLst>
                    <a:ext uri="{FF2B5EF4-FFF2-40B4-BE49-F238E27FC236}">
                      <a16:creationId xmlns:a16="http://schemas.microsoft.com/office/drawing/2014/main" id="{4C4E11BC-C580-4A6B-923D-4A1B34464646}"/>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2" name="Oval 551">
                  <a:extLst>
                    <a:ext uri="{FF2B5EF4-FFF2-40B4-BE49-F238E27FC236}">
                      <a16:creationId xmlns:a16="http://schemas.microsoft.com/office/drawing/2014/main" id="{9A0BD839-32AD-4790-AF6A-ACE1602973E2}"/>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535" name="Group 534">
                <a:extLst>
                  <a:ext uri="{FF2B5EF4-FFF2-40B4-BE49-F238E27FC236}">
                    <a16:creationId xmlns:a16="http://schemas.microsoft.com/office/drawing/2014/main" id="{069A78F0-CCC6-4826-9D8A-AF6FF0D50B76}"/>
                  </a:ext>
                </a:extLst>
              </p:cNvPr>
              <p:cNvGrpSpPr/>
              <p:nvPr/>
            </p:nvGrpSpPr>
            <p:grpSpPr>
              <a:xfrm>
                <a:off x="5717649" y="1934179"/>
                <a:ext cx="230190" cy="230190"/>
                <a:chOff x="9273516" y="3238279"/>
                <a:chExt cx="914400" cy="914400"/>
              </a:xfrm>
            </p:grpSpPr>
            <p:pic>
              <p:nvPicPr>
                <p:cNvPr id="547" name="Graphic 546" descr="Cloud">
                  <a:extLst>
                    <a:ext uri="{FF2B5EF4-FFF2-40B4-BE49-F238E27FC236}">
                      <a16:creationId xmlns:a16="http://schemas.microsoft.com/office/drawing/2014/main" id="{ED567528-AE73-4C16-A2F2-1AAB1B75EEA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73516" y="3238279"/>
                  <a:ext cx="914400" cy="914400"/>
                </a:xfrm>
                <a:prstGeom prst="rect">
                  <a:avLst/>
                </a:prstGeom>
              </p:spPr>
            </p:pic>
            <p:sp>
              <p:nvSpPr>
                <p:cNvPr id="548" name="TextBox 547">
                  <a:extLst>
                    <a:ext uri="{FF2B5EF4-FFF2-40B4-BE49-F238E27FC236}">
                      <a16:creationId xmlns:a16="http://schemas.microsoft.com/office/drawing/2014/main" id="{C8A7D128-8905-40E9-9446-2E00C1EFF2DC}"/>
                    </a:ext>
                  </a:extLst>
                </p:cNvPr>
                <p:cNvSpPr txBox="1"/>
                <p:nvPr/>
              </p:nvSpPr>
              <p:spPr>
                <a:xfrm>
                  <a:off x="9534803" y="3556493"/>
                  <a:ext cx="391024" cy="399369"/>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Verdana Pro Cond" panose="020B0604020202020204" pitchFamily="34" charset="0"/>
                      <a:ea typeface="+mn-ea"/>
                      <a:cs typeface="Segoe UI Semibold" panose="020B0702040204020203" pitchFamily="34" charset="0"/>
                    </a:rPr>
                    <a:t>S</a:t>
                  </a:r>
                  <a:r>
                    <a:rPr kumimoji="0" lang="en-US" sz="700" b="0" i="0" u="none" strike="noStrike" kern="1200" cap="none" spc="0" normalizeH="0" baseline="0" noProof="0">
                      <a:ln>
                        <a:noFill/>
                      </a:ln>
                      <a:solidFill>
                        <a:srgbClr val="FFFFFF"/>
                      </a:solidFill>
                      <a:effectLst/>
                      <a:uLnTx/>
                      <a:uFillTx/>
                      <a:latin typeface="Verdana Pro Cond Light" panose="020B0604020202020204" pitchFamily="34" charset="0"/>
                      <a:ea typeface="+mn-ea"/>
                      <a:cs typeface="+mn-cs"/>
                    </a:rPr>
                    <a:t>3</a:t>
                  </a:r>
                </a:p>
              </p:txBody>
            </p:sp>
          </p:grpSp>
          <p:pic>
            <p:nvPicPr>
              <p:cNvPr id="537" name="Picture 536" descr="Graphical user interface, application, icon&#10;&#10;Description automatically generated">
                <a:extLst>
                  <a:ext uri="{FF2B5EF4-FFF2-40B4-BE49-F238E27FC236}">
                    <a16:creationId xmlns:a16="http://schemas.microsoft.com/office/drawing/2014/main" id="{1A6AC03F-3308-4C7A-BF09-8CF7ED01A3F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98498" y="1762900"/>
                <a:ext cx="243816" cy="243816"/>
              </a:xfrm>
              <a:prstGeom prst="rect">
                <a:avLst/>
              </a:prstGeom>
            </p:spPr>
          </p:pic>
          <p:pic>
            <p:nvPicPr>
              <p:cNvPr id="538" name="Picture 537" descr="A picture containing icon&#10;&#10;Description automatically generated">
                <a:extLst>
                  <a:ext uri="{FF2B5EF4-FFF2-40B4-BE49-F238E27FC236}">
                    <a16:creationId xmlns:a16="http://schemas.microsoft.com/office/drawing/2014/main" id="{D7FC4204-73FD-4262-83BD-C401D1598FA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036432" y="1762711"/>
                <a:ext cx="243816" cy="243816"/>
              </a:xfrm>
              <a:prstGeom prst="rect">
                <a:avLst/>
              </a:prstGeom>
            </p:spPr>
          </p:pic>
          <p:pic>
            <p:nvPicPr>
              <p:cNvPr id="544" name="Picture 543" descr="Icon&#10;&#10;Description automatically generated">
                <a:extLst>
                  <a:ext uri="{FF2B5EF4-FFF2-40B4-BE49-F238E27FC236}">
                    <a16:creationId xmlns:a16="http://schemas.microsoft.com/office/drawing/2014/main" id="{6FB22555-0CAD-4A17-AE6E-2FE8A17D061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1948" y="1762711"/>
                <a:ext cx="243816" cy="243816"/>
              </a:xfrm>
              <a:prstGeom prst="rect">
                <a:avLst/>
              </a:prstGeom>
            </p:spPr>
          </p:pic>
          <p:pic>
            <p:nvPicPr>
              <p:cNvPr id="545" name="Picture 544" descr="Graphical user interface, icon&#10;&#10;Description automatically generated">
                <a:extLst>
                  <a:ext uri="{FF2B5EF4-FFF2-40B4-BE49-F238E27FC236}">
                    <a16:creationId xmlns:a16="http://schemas.microsoft.com/office/drawing/2014/main" id="{E3E9706C-AF97-4663-AF8C-47BA531DB79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32981" y="1762711"/>
                <a:ext cx="243816" cy="243816"/>
              </a:xfrm>
              <a:prstGeom prst="rect">
                <a:avLst/>
              </a:prstGeom>
            </p:spPr>
          </p:pic>
          <p:pic>
            <p:nvPicPr>
              <p:cNvPr id="546" name="Picture 545" descr="Graphical user interface, application&#10;&#10;Description automatically generated">
                <a:extLst>
                  <a:ext uri="{FF2B5EF4-FFF2-40B4-BE49-F238E27FC236}">
                    <a16:creationId xmlns:a16="http://schemas.microsoft.com/office/drawing/2014/main" id="{1872696E-8BFF-4F07-8441-ED31588F054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367464" y="1762711"/>
                <a:ext cx="243816" cy="243816"/>
              </a:xfrm>
              <a:prstGeom prst="rect">
                <a:avLst/>
              </a:prstGeom>
            </p:spPr>
          </p:pic>
        </p:grpSp>
      </p:grpSp>
      <p:grpSp>
        <p:nvGrpSpPr>
          <p:cNvPr id="208" name="Group 207">
            <a:extLst>
              <a:ext uri="{FF2B5EF4-FFF2-40B4-BE49-F238E27FC236}">
                <a16:creationId xmlns:a16="http://schemas.microsoft.com/office/drawing/2014/main" id="{485A36FA-DD4C-43CC-B299-3DAFA207094E}"/>
              </a:ext>
            </a:extLst>
          </p:cNvPr>
          <p:cNvGrpSpPr/>
          <p:nvPr/>
        </p:nvGrpSpPr>
        <p:grpSpPr>
          <a:xfrm>
            <a:off x="10319876" y="1363999"/>
            <a:ext cx="1671182" cy="3899520"/>
            <a:chOff x="10319876" y="1363999"/>
            <a:chExt cx="1671182" cy="3899520"/>
          </a:xfrm>
        </p:grpSpPr>
        <p:sp>
          <p:nvSpPr>
            <p:cNvPr id="395" name="Rectangle 394">
              <a:extLst>
                <a:ext uri="{FF2B5EF4-FFF2-40B4-BE49-F238E27FC236}">
                  <a16:creationId xmlns:a16="http://schemas.microsoft.com/office/drawing/2014/main" id="{17C1F6CF-E499-44BF-8FD8-CCCBC1846237}"/>
                </a:ext>
              </a:extLst>
            </p:cNvPr>
            <p:cNvSpPr/>
            <p:nvPr/>
          </p:nvSpPr>
          <p:spPr bwMode="auto">
            <a:xfrm>
              <a:off x="10322474" y="1363999"/>
              <a:ext cx="1653579" cy="389952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8" name="Rectangle 407">
              <a:extLst>
                <a:ext uri="{FF2B5EF4-FFF2-40B4-BE49-F238E27FC236}">
                  <a16:creationId xmlns:a16="http://schemas.microsoft.com/office/drawing/2014/main" id="{8C4E18A5-B800-44B1-B107-2F0CC16AD7A4}"/>
                </a:ext>
              </a:extLst>
            </p:cNvPr>
            <p:cNvSpPr/>
            <p:nvPr/>
          </p:nvSpPr>
          <p:spPr>
            <a:xfrm>
              <a:off x="10319876" y="1363999"/>
              <a:ext cx="1671182" cy="257763"/>
            </a:xfrm>
            <a:prstGeom prst="rect">
              <a:avLst/>
            </a:prstGeom>
            <a:solidFill>
              <a:schemeClr val="accent4"/>
            </a:solidFill>
          </p:spPr>
          <p:txBody>
            <a:bodyPr wrap="square" t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grpSp>
      <p:grpSp>
        <p:nvGrpSpPr>
          <p:cNvPr id="197" name="Group 196">
            <a:extLst>
              <a:ext uri="{FF2B5EF4-FFF2-40B4-BE49-F238E27FC236}">
                <a16:creationId xmlns:a16="http://schemas.microsoft.com/office/drawing/2014/main" id="{8E78AA2F-F4A6-4A02-A90C-CCB5ED1C6853}"/>
              </a:ext>
            </a:extLst>
          </p:cNvPr>
          <p:cNvGrpSpPr/>
          <p:nvPr/>
        </p:nvGrpSpPr>
        <p:grpSpPr>
          <a:xfrm>
            <a:off x="10331848" y="2221179"/>
            <a:ext cx="1637112" cy="2288467"/>
            <a:chOff x="10331848" y="2221179"/>
            <a:chExt cx="1637112" cy="2288467"/>
          </a:xfrm>
        </p:grpSpPr>
        <p:grpSp>
          <p:nvGrpSpPr>
            <p:cNvPr id="194" name="Group 193">
              <a:extLst>
                <a:ext uri="{FF2B5EF4-FFF2-40B4-BE49-F238E27FC236}">
                  <a16:creationId xmlns:a16="http://schemas.microsoft.com/office/drawing/2014/main" id="{D7234FF2-A6BE-4C87-8C74-488F52E2A33E}"/>
                </a:ext>
              </a:extLst>
            </p:cNvPr>
            <p:cNvGrpSpPr/>
            <p:nvPr/>
          </p:nvGrpSpPr>
          <p:grpSpPr>
            <a:xfrm>
              <a:off x="10331848" y="2221179"/>
              <a:ext cx="1637112" cy="2288467"/>
              <a:chOff x="10331848" y="2221179"/>
              <a:chExt cx="1637112" cy="2288467"/>
            </a:xfrm>
          </p:grpSpPr>
          <p:sp>
            <p:nvSpPr>
              <p:cNvPr id="396" name="Rectangle 395">
                <a:hlinkClick r:id="rId25"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373802" y="2221179"/>
                <a:ext cx="1595158" cy="332413"/>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Azure Active Directory</a:t>
                </a: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36665" y="2383742"/>
                <a:ext cx="0" cy="2125904"/>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26">
                <a:biLevel thresh="25000"/>
              </a:blip>
              <a:stretch>
                <a:fillRect/>
              </a:stretch>
            </p:blipFill>
            <p:spPr>
              <a:xfrm>
                <a:off x="10331848" y="2244326"/>
                <a:ext cx="278831" cy="278832"/>
              </a:xfrm>
              <a:prstGeom prst="rect">
                <a:avLst/>
              </a:prstGeom>
            </p:spPr>
          </p:pic>
        </p:grpSp>
        <p:pic>
          <p:nvPicPr>
            <p:cNvPr id="128" name="Graphic 127">
              <a:extLst>
                <a:ext uri="{FF2B5EF4-FFF2-40B4-BE49-F238E27FC236}">
                  <a16:creationId xmlns:a16="http://schemas.microsoft.com/office/drawing/2014/main" id="{567A140F-C107-43A8-872F-3489546185C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356756" y="2248268"/>
              <a:ext cx="257470" cy="257470"/>
            </a:xfrm>
            <a:prstGeom prst="rect">
              <a:avLst/>
            </a:prstGeom>
          </p:spPr>
        </p:pic>
      </p:grpSp>
      <p:grpSp>
        <p:nvGrpSpPr>
          <p:cNvPr id="210" name="Group 209">
            <a:extLst>
              <a:ext uri="{FF2B5EF4-FFF2-40B4-BE49-F238E27FC236}">
                <a16:creationId xmlns:a16="http://schemas.microsoft.com/office/drawing/2014/main" id="{823BECBC-9E46-429E-A91E-34F87DD16424}"/>
              </a:ext>
            </a:extLst>
          </p:cNvPr>
          <p:cNvGrpSpPr/>
          <p:nvPr/>
        </p:nvGrpSpPr>
        <p:grpSpPr>
          <a:xfrm>
            <a:off x="2048164" y="5486332"/>
            <a:ext cx="3281298" cy="915273"/>
            <a:chOff x="2048164" y="5486332"/>
            <a:chExt cx="3281298" cy="915273"/>
          </a:xfrm>
        </p:grpSpPr>
        <p:sp>
          <p:nvSpPr>
            <p:cNvPr id="148" name="Rectangle 147">
              <a:extLst>
                <a:ext uri="{FF2B5EF4-FFF2-40B4-BE49-F238E27FC236}">
                  <a16:creationId xmlns:a16="http://schemas.microsoft.com/office/drawing/2014/main" id="{6975333C-0C34-4997-B671-17CC4C1D1916}"/>
                </a:ext>
              </a:extLst>
            </p:cNvPr>
            <p:cNvSpPr/>
            <p:nvPr/>
          </p:nvSpPr>
          <p:spPr bwMode="auto">
            <a:xfrm>
              <a:off x="2048164" y="5517055"/>
              <a:ext cx="3280859"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1" name="Group 180">
              <a:extLst>
                <a:ext uri="{FF2B5EF4-FFF2-40B4-BE49-F238E27FC236}">
                  <a16:creationId xmlns:a16="http://schemas.microsoft.com/office/drawing/2014/main" id="{07B49584-D5C0-4D90-95EA-88D082943EFF}"/>
                </a:ext>
              </a:extLst>
            </p:cNvPr>
            <p:cNvGrpSpPr/>
            <p:nvPr/>
          </p:nvGrpSpPr>
          <p:grpSpPr>
            <a:xfrm>
              <a:off x="2048603" y="5486332"/>
              <a:ext cx="3280859" cy="257763"/>
              <a:chOff x="2048166" y="5509238"/>
              <a:chExt cx="3280859" cy="257763"/>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6" y="5509238"/>
                <a:ext cx="3280859" cy="257763"/>
                <a:chOff x="2048165" y="5509238"/>
                <a:chExt cx="3030897" cy="257763"/>
              </a:xfrm>
            </p:grpSpPr>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030897"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 (OT)</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209861" y="5549560"/>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36" name="Graphic 35" descr="Factory">
                <a:extLst>
                  <a:ext uri="{FF2B5EF4-FFF2-40B4-BE49-F238E27FC236}">
                    <a16:creationId xmlns:a16="http://schemas.microsoft.com/office/drawing/2014/main" id="{F3329862-FB6F-48F7-A41B-A2369F38825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018255" y="5522475"/>
                <a:ext cx="207466" cy="207466"/>
              </a:xfrm>
              <a:prstGeom prst="rect">
                <a:avLst/>
              </a:prstGeom>
            </p:spPr>
          </p:pic>
        </p:grpSp>
      </p:grpSp>
      <p:grpSp>
        <p:nvGrpSpPr>
          <p:cNvPr id="209" name="Group 208">
            <a:extLst>
              <a:ext uri="{FF2B5EF4-FFF2-40B4-BE49-F238E27FC236}">
                <a16:creationId xmlns:a16="http://schemas.microsoft.com/office/drawing/2014/main" id="{1F5367C4-B40E-4994-BAA4-E30D5D87B7DE}"/>
              </a:ext>
            </a:extLst>
          </p:cNvPr>
          <p:cNvGrpSpPr/>
          <p:nvPr/>
        </p:nvGrpSpPr>
        <p:grpSpPr>
          <a:xfrm>
            <a:off x="8304730" y="5464837"/>
            <a:ext cx="3599041" cy="641432"/>
            <a:chOff x="8304730" y="5418388"/>
            <a:chExt cx="3599041" cy="641432"/>
          </a:xfrm>
        </p:grpSpPr>
        <p:sp>
          <p:nvSpPr>
            <p:cNvPr id="108" name="Rectangle 107">
              <a:extLst>
                <a:ext uri="{FF2B5EF4-FFF2-40B4-BE49-F238E27FC236}">
                  <a16:creationId xmlns:a16="http://schemas.microsoft.com/office/drawing/2014/main" id="{F36A1F21-B710-4B22-83DD-22E98515DA38}"/>
                </a:ext>
              </a:extLst>
            </p:cNvPr>
            <p:cNvSpPr/>
            <p:nvPr/>
          </p:nvSpPr>
          <p:spPr bwMode="auto">
            <a:xfrm>
              <a:off x="8307885" y="5420073"/>
              <a:ext cx="3595886" cy="63974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72DFDBA4-AC0D-4698-98B9-1D96BFAFF1FF}"/>
                </a:ext>
              </a:extLst>
            </p:cNvPr>
            <p:cNvSpPr/>
            <p:nvPr/>
          </p:nvSpPr>
          <p:spPr>
            <a:xfrm>
              <a:off x="8304730" y="5418388"/>
              <a:ext cx="3599012" cy="261610"/>
            </a:xfrm>
            <a:prstGeom prst="rect">
              <a:avLst/>
            </a:prstGeom>
            <a:solidFill>
              <a:srgbClr val="00B050"/>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People Security</a:t>
              </a:r>
            </a:p>
          </p:txBody>
        </p:sp>
      </p:grpSp>
      <p:grpSp>
        <p:nvGrpSpPr>
          <p:cNvPr id="201" name="Group 200">
            <a:extLst>
              <a:ext uri="{FF2B5EF4-FFF2-40B4-BE49-F238E27FC236}">
                <a16:creationId xmlns:a16="http://schemas.microsoft.com/office/drawing/2014/main" id="{ED4B1450-A1EE-4273-A63E-BD96BD557BB7}"/>
              </a:ext>
            </a:extLst>
          </p:cNvPr>
          <p:cNvGrpSpPr/>
          <p:nvPr/>
        </p:nvGrpSpPr>
        <p:grpSpPr>
          <a:xfrm>
            <a:off x="8422632" y="103218"/>
            <a:ext cx="3580398" cy="1509440"/>
            <a:chOff x="8422632" y="103218"/>
            <a:chExt cx="3580398" cy="1509440"/>
          </a:xfrm>
        </p:grpSpPr>
        <p:sp>
          <p:nvSpPr>
            <p:cNvPr id="129" name="L-Shape 128">
              <a:extLst>
                <a:ext uri="{FF2B5EF4-FFF2-40B4-BE49-F238E27FC236}">
                  <a16:creationId xmlns:a16="http://schemas.microsoft.com/office/drawing/2014/main" id="{3E914202-C956-4DF3-91FE-8CE45BBF2583}"/>
                </a:ext>
              </a:extLst>
            </p:cNvPr>
            <p:cNvSpPr/>
            <p:nvPr/>
          </p:nvSpPr>
          <p:spPr bwMode="auto">
            <a:xfrm rot="10800000" flipH="1">
              <a:off x="8434185" y="149878"/>
              <a:ext cx="3562833" cy="1462780"/>
            </a:xfrm>
            <a:prstGeom prst="corner">
              <a:avLst>
                <a:gd name="adj1" fmla="val 66280"/>
                <a:gd name="adj2" fmla="val 112383"/>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422632" y="103218"/>
              <a:ext cx="3580398"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 (SaaS)</a:t>
              </a:r>
            </a:p>
          </p:txBody>
        </p:sp>
        <p:grpSp>
          <p:nvGrpSpPr>
            <p:cNvPr id="200" name="Group 199">
              <a:extLst>
                <a:ext uri="{FF2B5EF4-FFF2-40B4-BE49-F238E27FC236}">
                  <a16:creationId xmlns:a16="http://schemas.microsoft.com/office/drawing/2014/main" id="{067A0F19-4B78-4AE1-AFD3-65555D203B48}"/>
                </a:ext>
              </a:extLst>
            </p:cNvPr>
            <p:cNvGrpSpPr/>
            <p:nvPr/>
          </p:nvGrpSpPr>
          <p:grpSpPr>
            <a:xfrm>
              <a:off x="10189957" y="467296"/>
              <a:ext cx="1601577" cy="487888"/>
              <a:chOff x="10189957" y="467296"/>
              <a:chExt cx="1601577" cy="487888"/>
            </a:xfrm>
          </p:grpSpPr>
          <p:sp>
            <p:nvSpPr>
              <p:cNvPr id="174" name="Rectangle 173">
                <a:extLst>
                  <a:ext uri="{FF2B5EF4-FFF2-40B4-BE49-F238E27FC236}">
                    <a16:creationId xmlns:a16="http://schemas.microsoft.com/office/drawing/2014/main" id="{FB99E1F1-C069-41B5-AF60-3AF92FB3DE66}"/>
                  </a:ext>
                </a:extLst>
              </p:cNvPr>
              <p:cNvSpPr/>
              <p:nvPr/>
            </p:nvSpPr>
            <p:spPr bwMode="auto">
              <a:xfrm>
                <a:off x="10451135" y="775878"/>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5" name="Picture 84">
                <a:extLst>
                  <a:ext uri="{FF2B5EF4-FFF2-40B4-BE49-F238E27FC236}">
                    <a16:creationId xmlns:a16="http://schemas.microsoft.com/office/drawing/2014/main" id="{C02E7335-CDD1-40B2-9517-9347EC109ABE}"/>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89957" y="481512"/>
                <a:ext cx="156412" cy="204042"/>
              </a:xfrm>
              <a:prstGeom prst="rect">
                <a:avLst/>
              </a:prstGeom>
              <a:solidFill>
                <a:schemeClr val="bg1"/>
              </a:solidFill>
            </p:spPr>
          </p:pic>
          <p:pic>
            <p:nvPicPr>
              <p:cNvPr id="88" name="Picture 87">
                <a:extLst>
                  <a:ext uri="{FF2B5EF4-FFF2-40B4-BE49-F238E27FC236}">
                    <a16:creationId xmlns:a16="http://schemas.microsoft.com/office/drawing/2014/main" id="{6D3B45F0-1A93-44EE-BB95-ED276BCD6C73}"/>
                  </a:ext>
                </a:extLst>
              </p:cNvPr>
              <p:cNvPicPr>
                <a:picLocks noChangeAspect="1"/>
              </p:cNvPicPr>
              <p:nvPr/>
            </p:nvPicPr>
            <p:blipFill rotWithShape="1">
              <a:blip r:embed="rId32">
                <a:extLst>
                  <a:ext uri="{28A0092B-C50C-407E-A947-70E740481C1C}">
                    <a14:useLocalDpi xmlns:a14="http://schemas.microsoft.com/office/drawing/2010/main" val="0"/>
                  </a:ext>
                </a:extLst>
              </a:blip>
              <a:srcRect/>
              <a:stretch/>
            </p:blipFill>
            <p:spPr>
              <a:xfrm>
                <a:off x="10452693" y="467296"/>
                <a:ext cx="162282" cy="216221"/>
              </a:xfrm>
              <a:prstGeom prst="rect">
                <a:avLst/>
              </a:prstGeom>
            </p:spPr>
          </p:pic>
          <p:grpSp>
            <p:nvGrpSpPr>
              <p:cNvPr id="1110" name="Group 1109">
                <a:extLst>
                  <a:ext uri="{FF2B5EF4-FFF2-40B4-BE49-F238E27FC236}">
                    <a16:creationId xmlns:a16="http://schemas.microsoft.com/office/drawing/2014/main" id="{79DA6777-B372-48C2-842B-7EF5BC75527A}"/>
                  </a:ext>
                </a:extLst>
              </p:cNvPr>
              <p:cNvGrpSpPr/>
              <p:nvPr/>
            </p:nvGrpSpPr>
            <p:grpSpPr>
              <a:xfrm>
                <a:off x="10442554" y="474879"/>
                <a:ext cx="1348980" cy="480305"/>
                <a:chOff x="10221036" y="3089761"/>
                <a:chExt cx="1816116" cy="646631"/>
              </a:xfrm>
            </p:grpSpPr>
            <p:pic>
              <p:nvPicPr>
                <p:cNvPr id="1113" name="Picture 1112">
                  <a:extLst>
                    <a:ext uri="{FF2B5EF4-FFF2-40B4-BE49-F238E27FC236}">
                      <a16:creationId xmlns:a16="http://schemas.microsoft.com/office/drawing/2014/main" id="{EA4A2EF0-B585-4E4D-84C1-1B4305F38496}"/>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1433313" y="3115320"/>
                  <a:ext cx="211649" cy="211647"/>
                </a:xfrm>
                <a:prstGeom prst="rect">
                  <a:avLst/>
                </a:prstGeom>
              </p:spPr>
            </p:pic>
            <p:pic>
              <p:nvPicPr>
                <p:cNvPr id="1114" name="Picture 1113">
                  <a:extLst>
                    <a:ext uri="{FF2B5EF4-FFF2-40B4-BE49-F238E27FC236}">
                      <a16:creationId xmlns:a16="http://schemas.microsoft.com/office/drawing/2014/main" id="{BB35EF6B-DBFE-4258-AC92-1B7D4EBC5111}"/>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976257" y="3105197"/>
                  <a:ext cx="331111" cy="231892"/>
                </a:xfrm>
                <a:prstGeom prst="rect">
                  <a:avLst/>
                </a:prstGeom>
              </p:spPr>
            </p:pic>
            <p:pic>
              <p:nvPicPr>
                <p:cNvPr id="1115" name="Picture 1114">
                  <a:extLst>
                    <a:ext uri="{FF2B5EF4-FFF2-40B4-BE49-F238E27FC236}">
                      <a16:creationId xmlns:a16="http://schemas.microsoft.com/office/drawing/2014/main" id="{90487921-D28B-4F82-B646-AE6293F25877}"/>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616040" y="3104007"/>
                  <a:ext cx="234272" cy="234274"/>
                </a:xfrm>
                <a:prstGeom prst="rect">
                  <a:avLst/>
                </a:prstGeom>
              </p:spPr>
            </p:pic>
            <p:pic>
              <p:nvPicPr>
                <p:cNvPr id="1116" name="Picture 1115">
                  <a:extLst>
                    <a:ext uri="{FF2B5EF4-FFF2-40B4-BE49-F238E27FC236}">
                      <a16:creationId xmlns:a16="http://schemas.microsoft.com/office/drawing/2014/main" id="{B1C47098-7A7F-4DA1-BBF1-018BDA5C3393}"/>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1770906" y="3089761"/>
                  <a:ext cx="266246" cy="262764"/>
                </a:xfrm>
                <a:prstGeom prst="rect">
                  <a:avLst/>
                </a:prstGeom>
              </p:spPr>
            </p:pic>
            <p:grpSp>
              <p:nvGrpSpPr>
                <p:cNvPr id="1117" name="Group 1116">
                  <a:extLst>
                    <a:ext uri="{FF2B5EF4-FFF2-40B4-BE49-F238E27FC236}">
                      <a16:creationId xmlns:a16="http://schemas.microsoft.com/office/drawing/2014/main" id="{CCE0982C-1824-47D9-B906-C9E57215F549}"/>
                    </a:ext>
                  </a:extLst>
                </p:cNvPr>
                <p:cNvGrpSpPr/>
                <p:nvPr/>
              </p:nvGrpSpPr>
              <p:grpSpPr>
                <a:xfrm>
                  <a:off x="11440280" y="3532127"/>
                  <a:ext cx="172208" cy="39750"/>
                  <a:chOff x="2347623" y="628659"/>
                  <a:chExt cx="412253" cy="115311"/>
                </a:xfrm>
                <a:solidFill>
                  <a:srgbClr val="000000">
                    <a:lumMod val="65000"/>
                    <a:lumOff val="35000"/>
                  </a:srgbClr>
                </a:solidFill>
              </p:grpSpPr>
              <p:sp>
                <p:nvSpPr>
                  <p:cNvPr id="1122" name="Oval 1121">
                    <a:extLst>
                      <a:ext uri="{FF2B5EF4-FFF2-40B4-BE49-F238E27FC236}">
                        <a16:creationId xmlns:a16="http://schemas.microsoft.com/office/drawing/2014/main" id="{52C471B6-82B3-4C67-9BF2-EA02D8FA45BF}"/>
                      </a:ext>
                    </a:extLst>
                  </p:cNvPr>
                  <p:cNvSpPr/>
                  <p:nvPr/>
                </p:nvSpPr>
                <p:spPr bwMode="auto">
                  <a:xfrm>
                    <a:off x="2347623" y="628667"/>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3" name="Oval 1122">
                    <a:extLst>
                      <a:ext uri="{FF2B5EF4-FFF2-40B4-BE49-F238E27FC236}">
                        <a16:creationId xmlns:a16="http://schemas.microsoft.com/office/drawing/2014/main" id="{76D8B735-C452-4468-9419-A46ACD5A9023}"/>
                      </a:ext>
                    </a:extLst>
                  </p:cNvPr>
                  <p:cNvSpPr/>
                  <p:nvPr/>
                </p:nvSpPr>
                <p:spPr bwMode="auto">
                  <a:xfrm>
                    <a:off x="2506183" y="628675"/>
                    <a:ext cx="95147" cy="11529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4" name="Oval 1123">
                    <a:extLst>
                      <a:ext uri="{FF2B5EF4-FFF2-40B4-BE49-F238E27FC236}">
                        <a16:creationId xmlns:a16="http://schemas.microsoft.com/office/drawing/2014/main" id="{BE9106DD-D845-4101-95B4-D85CF8FBC3B8}"/>
                      </a:ext>
                    </a:extLst>
                  </p:cNvPr>
                  <p:cNvSpPr/>
                  <p:nvPr/>
                </p:nvSpPr>
                <p:spPr bwMode="auto">
                  <a:xfrm>
                    <a:off x="2664729" y="628659"/>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119" name="Picture 1118">
                  <a:extLst>
                    <a:ext uri="{FF2B5EF4-FFF2-40B4-BE49-F238E27FC236}">
                      <a16:creationId xmlns:a16="http://schemas.microsoft.com/office/drawing/2014/main" id="{91353DEB-37F7-4862-80E8-BFCF51A08835}"/>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221036" y="3468023"/>
                  <a:ext cx="211914" cy="196960"/>
                </a:xfrm>
                <a:prstGeom prst="rect">
                  <a:avLst/>
                </a:prstGeom>
              </p:spPr>
            </p:pic>
            <p:pic>
              <p:nvPicPr>
                <p:cNvPr id="1120" name="Picture 1119">
                  <a:extLst>
                    <a:ext uri="{FF2B5EF4-FFF2-40B4-BE49-F238E27FC236}">
                      <a16:creationId xmlns:a16="http://schemas.microsoft.com/office/drawing/2014/main" id="{90689972-92FB-400E-BD50-E87829F557BE}"/>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623340" y="3447618"/>
                  <a:ext cx="226972" cy="226972"/>
                </a:xfrm>
                <a:prstGeom prst="rect">
                  <a:avLst/>
                </a:prstGeom>
              </p:spPr>
            </p:pic>
            <p:pic>
              <p:nvPicPr>
                <p:cNvPr id="1121" name="Picture 1120">
                  <a:extLst>
                    <a:ext uri="{FF2B5EF4-FFF2-40B4-BE49-F238E27FC236}">
                      <a16:creationId xmlns:a16="http://schemas.microsoft.com/office/drawing/2014/main" id="{A4F2D7C0-FF19-495A-B66B-90D9BCAA54F9}"/>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0978345" y="3378419"/>
                  <a:ext cx="342374" cy="357973"/>
                </a:xfrm>
                <a:prstGeom prst="rect">
                  <a:avLst/>
                </a:prstGeom>
              </p:spPr>
            </p:pic>
          </p:grpSp>
        </p:grpSp>
      </p:grpSp>
      <p:grpSp>
        <p:nvGrpSpPr>
          <p:cNvPr id="196" name="Group 195">
            <a:extLst>
              <a:ext uri="{FF2B5EF4-FFF2-40B4-BE49-F238E27FC236}">
                <a16:creationId xmlns:a16="http://schemas.microsoft.com/office/drawing/2014/main" id="{4135EB06-30CD-4B04-B4E0-37CCE1CA98BB}"/>
              </a:ext>
            </a:extLst>
          </p:cNvPr>
          <p:cNvGrpSpPr/>
          <p:nvPr/>
        </p:nvGrpSpPr>
        <p:grpSpPr>
          <a:xfrm>
            <a:off x="3830820" y="2905602"/>
            <a:ext cx="1293855" cy="2126788"/>
            <a:chOff x="3830820" y="2905602"/>
            <a:chExt cx="1293855" cy="2126788"/>
          </a:xfrm>
        </p:grpSpPr>
        <p:sp>
          <p:nvSpPr>
            <p:cNvPr id="152" name="Rectangle 151">
              <a:extLst>
                <a:ext uri="{FF2B5EF4-FFF2-40B4-BE49-F238E27FC236}">
                  <a16:creationId xmlns:a16="http://schemas.microsoft.com/office/drawing/2014/main" id="{E9A1C1E5-5EB0-4F4F-B33A-2FD16A538B73}"/>
                </a:ext>
              </a:extLst>
            </p:cNvPr>
            <p:cNvSpPr/>
            <p:nvPr/>
          </p:nvSpPr>
          <p:spPr bwMode="auto">
            <a:xfrm>
              <a:off x="4198753" y="3146703"/>
              <a:ext cx="598169" cy="1885687"/>
            </a:xfrm>
            <a:prstGeom prst="rect">
              <a:avLst/>
            </a:prstGeom>
            <a:solidFill>
              <a:srgbClr val="F8CF5A">
                <a:alpha val="2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91" name="TextBox 490">
              <a:extLst>
                <a:ext uri="{FF2B5EF4-FFF2-40B4-BE49-F238E27FC236}">
                  <a16:creationId xmlns:a16="http://schemas.microsoft.com/office/drawing/2014/main" id="{3344623C-5BC6-480B-BA98-B820168FAD76}"/>
                </a:ext>
              </a:extLst>
            </p:cNvPr>
            <p:cNvSpPr txBox="1"/>
            <p:nvPr/>
          </p:nvSpPr>
          <p:spPr>
            <a:xfrm>
              <a:off x="3830820" y="2905602"/>
              <a:ext cx="1293855" cy="215444"/>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3rd party IaaS &amp; PaaS</a:t>
              </a:r>
            </a:p>
          </p:txBody>
        </p:sp>
        <p:grpSp>
          <p:nvGrpSpPr>
            <p:cNvPr id="27" name="Group 26">
              <a:extLst>
                <a:ext uri="{FF2B5EF4-FFF2-40B4-BE49-F238E27FC236}">
                  <a16:creationId xmlns:a16="http://schemas.microsoft.com/office/drawing/2014/main" id="{A7BEEB42-1927-43BB-BC1B-0955992CCF86}"/>
                </a:ext>
              </a:extLst>
            </p:cNvPr>
            <p:cNvGrpSpPr/>
            <p:nvPr/>
          </p:nvGrpSpPr>
          <p:grpSpPr>
            <a:xfrm>
              <a:off x="4280352" y="3190391"/>
              <a:ext cx="389408" cy="277495"/>
              <a:chOff x="3627007" y="2775692"/>
              <a:chExt cx="426222" cy="303732"/>
            </a:xfrm>
          </p:grpSpPr>
          <p:pic>
            <p:nvPicPr>
              <p:cNvPr id="39" name="Picture 38">
                <a:extLst>
                  <a:ext uri="{FF2B5EF4-FFF2-40B4-BE49-F238E27FC236}">
                    <a16:creationId xmlns:a16="http://schemas.microsoft.com/office/drawing/2014/main" id="{38922EE3-F77D-4E74-AB22-AA5F08B2A84A}"/>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3774185" y="2775692"/>
                <a:ext cx="211732" cy="126583"/>
              </a:xfrm>
              <a:prstGeom prst="rect">
                <a:avLst/>
              </a:prstGeom>
            </p:spPr>
          </p:pic>
          <p:pic>
            <p:nvPicPr>
              <p:cNvPr id="84" name="Shape 458">
                <a:extLst>
                  <a:ext uri="{FF2B5EF4-FFF2-40B4-BE49-F238E27FC236}">
                    <a16:creationId xmlns:a16="http://schemas.microsoft.com/office/drawing/2014/main" id="{C9A34AA6-4E5C-4B21-957C-CCECC2918B9B}"/>
                  </a:ext>
                </a:extLst>
              </p:cNvPr>
              <p:cNvPicPr preferRelativeResize="0"/>
              <p:nvPr/>
            </p:nvPicPr>
            <p:blipFill rotWithShape="1">
              <a:blip r:embed="rId41">
                <a:alphaModFix/>
              </a:blip>
              <a:srcRect r="85330"/>
              <a:stretch/>
            </p:blipFill>
            <p:spPr>
              <a:xfrm>
                <a:off x="3627007" y="2891434"/>
                <a:ext cx="216058" cy="187990"/>
              </a:xfrm>
              <a:prstGeom prst="rect">
                <a:avLst/>
              </a:prstGeom>
              <a:noFill/>
              <a:ln>
                <a:noFill/>
              </a:ln>
            </p:spPr>
          </p:pic>
          <p:grpSp>
            <p:nvGrpSpPr>
              <p:cNvPr id="586" name="Group 585">
                <a:extLst>
                  <a:ext uri="{FF2B5EF4-FFF2-40B4-BE49-F238E27FC236}">
                    <a16:creationId xmlns:a16="http://schemas.microsoft.com/office/drawing/2014/main" id="{F66133D2-610C-41BB-BB2F-ABDC2EF66F77}"/>
                  </a:ext>
                </a:extLst>
              </p:cNvPr>
              <p:cNvGrpSpPr/>
              <p:nvPr/>
            </p:nvGrpSpPr>
            <p:grpSpPr>
              <a:xfrm flipV="1">
                <a:off x="3864561" y="2998636"/>
                <a:ext cx="188668" cy="45719"/>
                <a:chOff x="6660452" y="3094221"/>
                <a:chExt cx="188672" cy="45719"/>
              </a:xfrm>
            </p:grpSpPr>
            <p:sp>
              <p:nvSpPr>
                <p:cNvPr id="587" name="Oval 586">
                  <a:extLst>
                    <a:ext uri="{FF2B5EF4-FFF2-40B4-BE49-F238E27FC236}">
                      <a16:creationId xmlns:a16="http://schemas.microsoft.com/office/drawing/2014/main" id="{B8189DEC-7916-4C44-AC6A-182F7174BC18}"/>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8" name="Oval 587">
                  <a:extLst>
                    <a:ext uri="{FF2B5EF4-FFF2-40B4-BE49-F238E27FC236}">
                      <a16:creationId xmlns:a16="http://schemas.microsoft.com/office/drawing/2014/main" id="{5DF59CBE-E468-4B6A-B91A-0EE0701D5C0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9" name="Oval 588">
                  <a:extLst>
                    <a:ext uri="{FF2B5EF4-FFF2-40B4-BE49-F238E27FC236}">
                      <a16:creationId xmlns:a16="http://schemas.microsoft.com/office/drawing/2014/main" id="{ED16FFC3-A084-4B14-9750-F862EF632E5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73" name="Group 172">
            <a:extLst>
              <a:ext uri="{FF2B5EF4-FFF2-40B4-BE49-F238E27FC236}">
                <a16:creationId xmlns:a16="http://schemas.microsoft.com/office/drawing/2014/main" id="{F51090BF-4774-4C24-8964-53EC6DF46B30}"/>
              </a:ext>
            </a:extLst>
          </p:cNvPr>
          <p:cNvGrpSpPr/>
          <p:nvPr/>
        </p:nvGrpSpPr>
        <p:grpSpPr>
          <a:xfrm>
            <a:off x="2354296" y="4340924"/>
            <a:ext cx="5790096" cy="219445"/>
            <a:chOff x="2354296" y="4340924"/>
            <a:chExt cx="5790096" cy="219445"/>
          </a:xfrm>
        </p:grpSpPr>
        <p:sp>
          <p:nvSpPr>
            <p:cNvPr id="96" name="Rectangle 95">
              <a:hlinkClick r:id="rId42" tooltip="Azure Arc extends Azure management to resources in other clouds and on-premises datacenters, enabling consistent management &amp; security experience across platforms. Azure Arc projects these resources into ARM so they can be managed by Azure tooling like ASC"/>
              <a:extLst>
                <a:ext uri="{FF2B5EF4-FFF2-40B4-BE49-F238E27FC236}">
                  <a16:creationId xmlns:a16="http://schemas.microsoft.com/office/drawing/2014/main" id="{1757E108-FCF2-4FE3-A57E-49C14BF707E0}"/>
                </a:ext>
              </a:extLst>
            </p:cNvPr>
            <p:cNvSpPr/>
            <p:nvPr/>
          </p:nvSpPr>
          <p:spPr>
            <a:xfrm>
              <a:off x="2354296" y="4340924"/>
              <a:ext cx="5790096"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Arc</a:t>
              </a:r>
            </a:p>
          </p:txBody>
        </p:sp>
        <p:pic>
          <p:nvPicPr>
            <p:cNvPr id="122" name="Picture 121">
              <a:extLst>
                <a:ext uri="{FF2B5EF4-FFF2-40B4-BE49-F238E27FC236}">
                  <a16:creationId xmlns:a16="http://schemas.microsoft.com/office/drawing/2014/main" id="{D65BB8A6-57AB-47A6-A182-D63EAAD8D9D9}"/>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84715" y="4397101"/>
              <a:ext cx="150932" cy="112545"/>
            </a:xfrm>
            <a:prstGeom prst="rect">
              <a:avLst/>
            </a:prstGeom>
          </p:spPr>
        </p:pic>
      </p:grpSp>
      <p:cxnSp>
        <p:nvCxnSpPr>
          <p:cNvPr id="43" name="Straight Connector 42">
            <a:extLst>
              <a:ext uri="{FF2B5EF4-FFF2-40B4-BE49-F238E27FC236}">
                <a16:creationId xmlns:a16="http://schemas.microsoft.com/office/drawing/2014/main" id="{686979AD-7506-4848-A0CB-AAE0010A1835}"/>
              </a:ext>
            </a:extLst>
          </p:cNvPr>
          <p:cNvCxnSpPr>
            <a:cxnSpLocks/>
          </p:cNvCxnSpPr>
          <p:nvPr/>
        </p:nvCxnSpPr>
        <p:spPr>
          <a:xfrm>
            <a:off x="2444481" y="4067629"/>
            <a:ext cx="4266882" cy="0"/>
          </a:xfrm>
          <a:prstGeom prst="line">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2" name="Straight Connector 41">
            <a:extLst>
              <a:ext uri="{FF2B5EF4-FFF2-40B4-BE49-F238E27FC236}">
                <a16:creationId xmlns:a16="http://schemas.microsoft.com/office/drawing/2014/main" id="{FD781F73-245A-4B7F-B681-07D153FF2E55}"/>
              </a:ext>
            </a:extLst>
          </p:cNvPr>
          <p:cNvCxnSpPr/>
          <p:nvPr/>
        </p:nvCxnSpPr>
        <p:spPr>
          <a:xfrm>
            <a:off x="9278513" y="1526476"/>
            <a:ext cx="0" cy="178543"/>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54630357-784F-40AC-A0AB-995EBF460BA8}"/>
              </a:ext>
            </a:extLst>
          </p:cNvPr>
          <p:cNvSpPr/>
          <p:nvPr/>
        </p:nvSpPr>
        <p:spPr>
          <a:xfrm rot="16200000">
            <a:off x="1807261" y="4345047"/>
            <a:ext cx="787531"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17145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75" name="Left Bracket 174">
            <a:extLst>
              <a:ext uri="{FF2B5EF4-FFF2-40B4-BE49-F238E27FC236}">
                <a16:creationId xmlns:a16="http://schemas.microsoft.com/office/drawing/2014/main" id="{7B9DD59C-3364-4C6F-871D-7472CD5F9D83}"/>
              </a:ext>
            </a:extLst>
          </p:cNvPr>
          <p:cNvSpPr/>
          <p:nvPr/>
        </p:nvSpPr>
        <p:spPr>
          <a:xfrm rot="5400000">
            <a:off x="4753176" y="3336239"/>
            <a:ext cx="244870" cy="2403613"/>
          </a:xfrm>
          <a:prstGeom prst="leftBracket">
            <a:avLst>
              <a:gd name="adj" fmla="val 0"/>
            </a:avLst>
          </a:prstGeom>
          <a:gradFill>
            <a:gsLst>
              <a:gs pos="0">
                <a:schemeClr val="accent1">
                  <a:lumMod val="5000"/>
                  <a:lumOff val="95000"/>
                  <a:alpha val="50000"/>
                </a:schemeClr>
              </a:gs>
              <a:gs pos="78000">
                <a:srgbClr val="5C2D91">
                  <a:alpha val="20000"/>
                </a:srgbClr>
              </a:gs>
            </a:gsLst>
            <a:lin ang="10800000" scaled="1"/>
          </a:gradFill>
          <a:ln w="19050">
            <a:gradFill flip="none" rotWithShape="1">
              <a:gsLst>
                <a:gs pos="8000">
                  <a:schemeClr val="accent1">
                    <a:lumMod val="5000"/>
                    <a:lumOff val="95000"/>
                  </a:schemeClr>
                </a:gs>
                <a:gs pos="78000">
                  <a:srgbClr val="5C2D91"/>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Left Bracket 186">
            <a:extLst>
              <a:ext uri="{FF2B5EF4-FFF2-40B4-BE49-F238E27FC236}">
                <a16:creationId xmlns:a16="http://schemas.microsoft.com/office/drawing/2014/main" id="{9A2E5098-3908-4165-8A2A-57DCE86B82A5}"/>
              </a:ext>
            </a:extLst>
          </p:cNvPr>
          <p:cNvSpPr/>
          <p:nvPr/>
        </p:nvSpPr>
        <p:spPr>
          <a:xfrm rot="5400000">
            <a:off x="4409159" y="2805630"/>
            <a:ext cx="246369" cy="1645508"/>
          </a:xfrm>
          <a:custGeom>
            <a:avLst/>
            <a:gdLst>
              <a:gd name="connsiteX0" fmla="*/ 244870 w 244870"/>
              <a:gd name="connsiteY0" fmla="*/ 1645508 h 1645508"/>
              <a:gd name="connsiteX1" fmla="*/ 0 w 244870"/>
              <a:gd name="connsiteY1" fmla="*/ 1645506 h 1645508"/>
              <a:gd name="connsiteX2" fmla="*/ 0 w 244870"/>
              <a:gd name="connsiteY2" fmla="*/ 2 h 1645508"/>
              <a:gd name="connsiteX3" fmla="*/ 244870 w 244870"/>
              <a:gd name="connsiteY3" fmla="*/ 0 h 1645508"/>
              <a:gd name="connsiteX4" fmla="*/ 244870 w 244870"/>
              <a:gd name="connsiteY4" fmla="*/ 1645508 h 1645508"/>
              <a:gd name="connsiteX0" fmla="*/ 244870 w 244870"/>
              <a:gd name="connsiteY0" fmla="*/ 1645508 h 1645508"/>
              <a:gd name="connsiteX1" fmla="*/ 0 w 244870"/>
              <a:gd name="connsiteY1" fmla="*/ 1645506 h 1645508"/>
              <a:gd name="connsiteX2" fmla="*/ 0 w 244870"/>
              <a:gd name="connsiteY2" fmla="*/ 2 h 1645508"/>
              <a:gd name="connsiteX3" fmla="*/ 244870 w 244870"/>
              <a:gd name="connsiteY3" fmla="*/ 0 h 1645508"/>
              <a:gd name="connsiteX0" fmla="*/ 246369 w 246369"/>
              <a:gd name="connsiteY0" fmla="*/ 1645508 h 1645508"/>
              <a:gd name="connsiteX1" fmla="*/ 1499 w 246369"/>
              <a:gd name="connsiteY1" fmla="*/ 1645506 h 1645508"/>
              <a:gd name="connsiteX2" fmla="*/ 1499 w 246369"/>
              <a:gd name="connsiteY2" fmla="*/ 2 h 1645508"/>
              <a:gd name="connsiteX3" fmla="*/ 246369 w 246369"/>
              <a:gd name="connsiteY3" fmla="*/ 0 h 1645508"/>
              <a:gd name="connsiteX4" fmla="*/ 246369 w 246369"/>
              <a:gd name="connsiteY4" fmla="*/ 1645508 h 1645508"/>
              <a:gd name="connsiteX0" fmla="*/ 246369 w 246369"/>
              <a:gd name="connsiteY0" fmla="*/ 1645508 h 1645508"/>
              <a:gd name="connsiteX1" fmla="*/ 1499 w 246369"/>
              <a:gd name="connsiteY1" fmla="*/ 1645506 h 1645508"/>
              <a:gd name="connsiteX2" fmla="*/ 0 w 246369"/>
              <a:gd name="connsiteY2" fmla="*/ 1295067 h 1645508"/>
              <a:gd name="connsiteX3" fmla="*/ 1499 w 246369"/>
              <a:gd name="connsiteY3" fmla="*/ 2 h 1645508"/>
              <a:gd name="connsiteX4" fmla="*/ 246369 w 246369"/>
              <a:gd name="connsiteY4" fmla="*/ 0 h 1645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69" h="1645508" stroke="0" extrusionOk="0">
                <a:moveTo>
                  <a:pt x="246369" y="1645508"/>
                </a:moveTo>
                <a:lnTo>
                  <a:pt x="1499" y="1645506"/>
                </a:lnTo>
                <a:lnTo>
                  <a:pt x="1499" y="2"/>
                </a:lnTo>
                <a:cubicBezTo>
                  <a:pt x="1499" y="1"/>
                  <a:pt x="111131" y="0"/>
                  <a:pt x="246369" y="0"/>
                </a:cubicBezTo>
                <a:lnTo>
                  <a:pt x="246369" y="1645508"/>
                </a:lnTo>
                <a:close/>
              </a:path>
              <a:path w="246369" h="1645508" fill="none">
                <a:moveTo>
                  <a:pt x="246369" y="1645508"/>
                </a:moveTo>
                <a:lnTo>
                  <a:pt x="1499" y="1645506"/>
                </a:lnTo>
                <a:cubicBezTo>
                  <a:pt x="999" y="1528693"/>
                  <a:pt x="500" y="1411880"/>
                  <a:pt x="0" y="1295067"/>
                </a:cubicBezTo>
                <a:cubicBezTo>
                  <a:pt x="500" y="863379"/>
                  <a:pt x="999" y="431690"/>
                  <a:pt x="1499" y="2"/>
                </a:cubicBezTo>
                <a:cubicBezTo>
                  <a:pt x="1499" y="1"/>
                  <a:pt x="111131" y="0"/>
                  <a:pt x="246369" y="0"/>
                </a:cubicBezTo>
              </a:path>
            </a:pathLst>
          </a:custGeom>
          <a:gradFill>
            <a:gsLst>
              <a:gs pos="0">
                <a:schemeClr val="accent1">
                  <a:lumMod val="5000"/>
                  <a:lumOff val="95000"/>
                  <a:alpha val="50000"/>
                </a:schemeClr>
              </a:gs>
              <a:gs pos="78000">
                <a:srgbClr val="5C2D91">
                  <a:alpha val="20000"/>
                </a:srgbClr>
              </a:gs>
            </a:gsLst>
            <a:lin ang="10800000" scaled="1"/>
          </a:gradFill>
          <a:ln w="19050">
            <a:gradFill flip="none" rotWithShape="1">
              <a:gsLst>
                <a:gs pos="8000">
                  <a:schemeClr val="accent1">
                    <a:lumMod val="5000"/>
                    <a:lumOff val="95000"/>
                  </a:schemeClr>
                </a:gs>
                <a:gs pos="78000">
                  <a:srgbClr val="5C2D91"/>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96">
            <a:hlinkClick r:id="rId4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14697" y="4239668"/>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734" name="Rectangle 733">
            <a:extLst>
              <a:ext uri="{FF2B5EF4-FFF2-40B4-BE49-F238E27FC236}">
                <a16:creationId xmlns:a16="http://schemas.microsoft.com/office/drawing/2014/main" id="{D99ED82C-3F1B-4841-B3CC-3B5DF8285ABA}"/>
              </a:ext>
            </a:extLst>
          </p:cNvPr>
          <p:cNvSpPr/>
          <p:nvPr/>
        </p:nvSpPr>
        <p:spPr>
          <a:xfrm>
            <a:off x="186803" y="2251021"/>
            <a:ext cx="1764730"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Endpoints &amp; Devices</a:t>
            </a:r>
          </a:p>
        </p:txBody>
      </p:sp>
      <p:sp>
        <p:nvSpPr>
          <p:cNvPr id="715" name="Rectangle 714">
            <a:extLst>
              <a:ext uri="{FF2B5EF4-FFF2-40B4-BE49-F238E27FC236}">
                <a16:creationId xmlns:a16="http://schemas.microsoft.com/office/drawing/2014/main" id="{5B2F8445-8EF1-431E-9FF4-70481E88613F}"/>
              </a:ext>
            </a:extLst>
          </p:cNvPr>
          <p:cNvSpPr/>
          <p:nvPr/>
        </p:nvSpPr>
        <p:spPr>
          <a:xfrm>
            <a:off x="2050375" y="2246630"/>
            <a:ext cx="6176844" cy="257763"/>
          </a:xfrm>
          <a:prstGeom prst="rect">
            <a:avLst/>
          </a:prstGeom>
          <a:solidFill>
            <a:schemeClr val="tx2"/>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Infrastructure – IaaS, PaaS, On-Premises</a:t>
            </a:r>
          </a:p>
        </p:txBody>
      </p:sp>
      <p:sp>
        <p:nvSpPr>
          <p:cNvPr id="98" name="Rectangle 97">
            <a:hlinkClick r:id="rId47"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10129" y="3907001"/>
            <a:ext cx="1328356"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C3C3C"/>
                </a:soli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6865346" y="3961512"/>
            <a:ext cx="126336" cy="126336"/>
          </a:xfrm>
          <a:prstGeom prst="rect">
            <a:avLst/>
          </a:prstGeom>
        </p:spPr>
      </p:pic>
      <p:sp>
        <p:nvSpPr>
          <p:cNvPr id="103" name="Rectangle 102">
            <a:hlinkClick r:id="rId49"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07663" y="3467018"/>
            <a:ext cx="1328356"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41891" y="3506467"/>
            <a:ext cx="168314" cy="165488"/>
          </a:xfrm>
          <a:prstGeom prst="rect">
            <a:avLst/>
          </a:prstGeom>
        </p:spPr>
      </p:pic>
      <p:sp>
        <p:nvSpPr>
          <p:cNvPr id="132" name="Rectangle 131">
            <a:hlinkClick r:id="rId51"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09913" y="368561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DDoS Protection</a:t>
            </a:r>
          </a:p>
        </p:txBody>
      </p:sp>
      <p:sp>
        <p:nvSpPr>
          <p:cNvPr id="134" name="Rectangle 133">
            <a:hlinkClick r:id="rId52"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13731" y="4551828"/>
            <a:ext cx="1332140" cy="20252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rgbClr val="3C3C3C"/>
                </a:solidFill>
                <a:effectLst/>
                <a:uLnTx/>
                <a:uFillTx/>
                <a:latin typeface="Segoe UI" panose="020B0502040204020203" pitchFamily="34" charset="0"/>
                <a:ea typeface="+mn-ea"/>
                <a:cs typeface="Segoe UI" panose="020B0502040204020203" pitchFamily="34" charset="0"/>
              </a:rPr>
              <a:t>Azure Backup</a:t>
            </a:r>
          </a:p>
        </p:txBody>
      </p:sp>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4652" y="4594318"/>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3373" y="3742411"/>
            <a:ext cx="150932" cy="112545"/>
          </a:xfrm>
          <a:prstGeom prst="rect">
            <a:avLst/>
          </a:prstGeom>
        </p:spPr>
      </p:pic>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9" name="TextBox 598">
            <a:extLst>
              <a:ext uri="{FF2B5EF4-FFF2-40B4-BE49-F238E27FC236}">
                <a16:creationId xmlns:a16="http://schemas.microsoft.com/office/drawing/2014/main" id="{40B4C77D-397F-42D5-B6B4-BF3347FC5BEF}"/>
              </a:ext>
            </a:extLst>
          </p:cNvPr>
          <p:cNvSpPr txBox="1"/>
          <p:nvPr/>
        </p:nvSpPr>
        <p:spPr>
          <a:xfrm>
            <a:off x="2376310" y="2905602"/>
            <a:ext cx="1706076" cy="215444"/>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On Premises Datacenter(s)</a:t>
            </a:r>
          </a:p>
        </p:txBody>
      </p:sp>
      <p:sp>
        <p:nvSpPr>
          <p:cNvPr id="769" name="Rectangle 768">
            <a:hlinkClick r:id="rId53"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D530773A-7363-49F0-BE5C-D8AFA6187932}"/>
              </a:ext>
            </a:extLst>
          </p:cNvPr>
          <p:cNvSpPr/>
          <p:nvPr/>
        </p:nvSpPr>
        <p:spPr>
          <a:xfrm>
            <a:off x="6806570" y="3137675"/>
            <a:ext cx="1328356" cy="3290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Firewall</a:t>
            </a:r>
            <a:b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&amp; Firewall Manager</a:t>
            </a:r>
          </a:p>
        </p:txBody>
      </p:sp>
      <p:grpSp>
        <p:nvGrpSpPr>
          <p:cNvPr id="708" name="Group 707">
            <a:extLst>
              <a:ext uri="{FF2B5EF4-FFF2-40B4-BE49-F238E27FC236}">
                <a16:creationId xmlns:a16="http://schemas.microsoft.com/office/drawing/2014/main" id="{A242CD45-ED2D-4659-96FD-2D3F4C834E05}"/>
              </a:ext>
            </a:extLst>
          </p:cNvPr>
          <p:cNvGrpSpPr/>
          <p:nvPr/>
        </p:nvGrpSpPr>
        <p:grpSpPr>
          <a:xfrm>
            <a:off x="6833323" y="3237319"/>
            <a:ext cx="173366" cy="127841"/>
            <a:chOff x="4787760" y="956202"/>
            <a:chExt cx="587793" cy="433438"/>
          </a:xfrm>
        </p:grpSpPr>
        <p:sp>
          <p:nvSpPr>
            <p:cNvPr id="724" name="cloud">
              <a:extLst>
                <a:ext uri="{FF2B5EF4-FFF2-40B4-BE49-F238E27FC236}">
                  <a16:creationId xmlns:a16="http://schemas.microsoft.com/office/drawing/2014/main" id="{BC3143E0-B8B1-45DE-BA86-680A06C24607}"/>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735" name="Graphic 734">
              <a:extLst>
                <a:ext uri="{FF2B5EF4-FFF2-40B4-BE49-F238E27FC236}">
                  <a16:creationId xmlns:a16="http://schemas.microsoft.com/office/drawing/2014/main" id="{67CF9900-E23B-48DC-BEBB-FD647B99821C}"/>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4787760" y="1112170"/>
              <a:ext cx="371613" cy="277470"/>
            </a:xfrm>
            <a:prstGeom prst="rect">
              <a:avLst/>
            </a:prstGeom>
          </p:spPr>
        </p:pic>
      </p:grpSp>
      <p:sp>
        <p:nvSpPr>
          <p:cNvPr id="125" name="Rectangle 124">
            <a:hlinkClick r:id="rId56" tooltip="Attack Simulator in the Security &amp; Compliance Center can be used to run realistic attack scenarios in your organization to help you identify and find vulnerable users before a real attack impacts your bottom line."/>
            <a:extLst>
              <a:ext uri="{FF2B5EF4-FFF2-40B4-BE49-F238E27FC236}">
                <a16:creationId xmlns:a16="http://schemas.microsoft.com/office/drawing/2014/main" id="{8EABA08C-E5A2-4203-9730-576031EC49F1}"/>
              </a:ext>
            </a:extLst>
          </p:cNvPr>
          <p:cNvSpPr/>
          <p:nvPr/>
        </p:nvSpPr>
        <p:spPr>
          <a:xfrm>
            <a:off x="8350944" y="5802589"/>
            <a:ext cx="830673" cy="233479"/>
          </a:xfrm>
          <a:prstGeom prst="rect">
            <a:avLst/>
          </a:prstGeom>
          <a:solidFill>
            <a:schemeClr val="bg1"/>
          </a:solidFill>
          <a:ln w="14224">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2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Attack Simulator</a:t>
            </a:r>
          </a:p>
        </p:txBody>
      </p:sp>
      <p:sp>
        <p:nvSpPr>
          <p:cNvPr id="126" name="Rectangle 125">
            <a:hlinkClick r:id="rId57" tooltip="Insider risk management in Microsoft 365 helps minimize internal risks by enabling you to detect, investigate, and act on malicious and inadvertent activities in your organization."/>
            <a:extLst>
              <a:ext uri="{FF2B5EF4-FFF2-40B4-BE49-F238E27FC236}">
                <a16:creationId xmlns:a16="http://schemas.microsoft.com/office/drawing/2014/main" id="{9A0975CE-8659-4CF5-8429-718F38427FEB}"/>
              </a:ext>
            </a:extLst>
          </p:cNvPr>
          <p:cNvSpPr/>
          <p:nvPr/>
        </p:nvSpPr>
        <p:spPr>
          <a:xfrm>
            <a:off x="9260887" y="5802589"/>
            <a:ext cx="1198429" cy="233479"/>
          </a:xfrm>
          <a:prstGeom prst="rect">
            <a:avLst/>
          </a:prstGeom>
          <a:solidFill>
            <a:schemeClr val="bg1"/>
          </a:solidFill>
          <a:ln w="14224">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2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Insider Risk Management</a:t>
            </a:r>
          </a:p>
        </p:txBody>
      </p:sp>
      <p:grpSp>
        <p:nvGrpSpPr>
          <p:cNvPr id="31" name="Group 30">
            <a:extLst>
              <a:ext uri="{FF2B5EF4-FFF2-40B4-BE49-F238E27FC236}">
                <a16:creationId xmlns:a16="http://schemas.microsoft.com/office/drawing/2014/main" id="{37EB6364-F148-420D-97C3-AE6E4D78B812}"/>
              </a:ext>
            </a:extLst>
          </p:cNvPr>
          <p:cNvGrpSpPr/>
          <p:nvPr/>
        </p:nvGrpSpPr>
        <p:grpSpPr>
          <a:xfrm>
            <a:off x="2132397" y="5805674"/>
            <a:ext cx="852881" cy="512671"/>
            <a:chOff x="3154581" y="5818532"/>
            <a:chExt cx="852881" cy="512671"/>
          </a:xfrm>
        </p:grpSpPr>
        <p:sp>
          <p:nvSpPr>
            <p:cNvPr id="482" name="Rectangle 481">
              <a:hlinkClick r:id="rId58"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18532"/>
              <a:ext cx="852881" cy="512671"/>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3360209" y="5867373"/>
              <a:ext cx="411994" cy="271762"/>
            </a:xfrm>
            <a:prstGeom prst="rect">
              <a:avLst/>
            </a:prstGeom>
          </p:spPr>
        </p:pic>
      </p:grpSp>
      <p:sp>
        <p:nvSpPr>
          <p:cNvPr id="165" name="Rectangle 164">
            <a:hlinkClick r:id="rId60"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7346CE92-B589-47C6-B4BA-3917DC801FA0}"/>
              </a:ext>
            </a:extLst>
          </p:cNvPr>
          <p:cNvSpPr/>
          <p:nvPr/>
        </p:nvSpPr>
        <p:spPr>
          <a:xfrm>
            <a:off x="8685028" y="4707201"/>
            <a:ext cx="1365662"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5400000">
            <a:off x="10082319" y="1343657"/>
            <a:ext cx="1296267" cy="588042"/>
          </a:xfrm>
          <a:prstGeom prst="bentConnector3">
            <a:avLst>
              <a:gd name="adj1" fmla="val 19689"/>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50E602D8-7B24-4699-9E52-662DDF3DBACD}"/>
              </a:ext>
            </a:extLst>
          </p:cNvPr>
          <p:cNvGrpSpPr/>
          <p:nvPr/>
        </p:nvGrpSpPr>
        <p:grpSpPr>
          <a:xfrm>
            <a:off x="2780680" y="4754757"/>
            <a:ext cx="691377" cy="85751"/>
            <a:chOff x="2780680" y="4754757"/>
            <a:chExt cx="691377" cy="85751"/>
          </a:xfrm>
        </p:grpSpPr>
        <p:cxnSp>
          <p:nvCxnSpPr>
            <p:cNvPr id="499" name="Straight Connector 498">
              <a:extLst>
                <a:ext uri="{FF2B5EF4-FFF2-40B4-BE49-F238E27FC236}">
                  <a16:creationId xmlns:a16="http://schemas.microsoft.com/office/drawing/2014/main" id="{74A9F8F1-0CDE-4520-B377-D6F80339A051}"/>
                </a:ext>
              </a:extLst>
            </p:cNvPr>
            <p:cNvCxnSpPr>
              <a:cxnSpLocks/>
            </p:cNvCxnSpPr>
            <p:nvPr/>
          </p:nvCxnSpPr>
          <p:spPr>
            <a:xfrm>
              <a:off x="2789307" y="4754757"/>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03" name="Straight Connector 502">
              <a:extLst>
                <a:ext uri="{FF2B5EF4-FFF2-40B4-BE49-F238E27FC236}">
                  <a16:creationId xmlns:a16="http://schemas.microsoft.com/office/drawing/2014/main" id="{76FEB3FD-42FB-441F-919F-668A0A01CCCF}"/>
                </a:ext>
              </a:extLst>
            </p:cNvPr>
            <p:cNvCxnSpPr>
              <a:cxnSpLocks/>
            </p:cNvCxnSpPr>
            <p:nvPr/>
          </p:nvCxnSpPr>
          <p:spPr>
            <a:xfrm>
              <a:off x="2780680" y="4840508"/>
              <a:ext cx="691377"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 name="Group 1">
            <a:extLst>
              <a:ext uri="{FF2B5EF4-FFF2-40B4-BE49-F238E27FC236}">
                <a16:creationId xmlns:a16="http://schemas.microsoft.com/office/drawing/2014/main" id="{A2356521-D897-487A-A414-A196BCC41096}"/>
              </a:ext>
            </a:extLst>
          </p:cNvPr>
          <p:cNvGrpSpPr/>
          <p:nvPr/>
        </p:nvGrpSpPr>
        <p:grpSpPr>
          <a:xfrm>
            <a:off x="5150838" y="4063431"/>
            <a:ext cx="1560525" cy="238020"/>
            <a:chOff x="5150838" y="4063431"/>
            <a:chExt cx="1560525" cy="238020"/>
          </a:xfrm>
        </p:grpSpPr>
        <p:sp>
          <p:nvSpPr>
            <p:cNvPr id="685" name="Rectangle 684">
              <a:hlinkClick r:id="rId61" tooltip="Azure Private Link enables you to access Azure PaaS Services (for example, Azure Storage and SQL Database) and Azure hosted customer-owned/partner services over a Private Endpoint in your virtual network."/>
              <a:extLst>
                <a:ext uri="{FF2B5EF4-FFF2-40B4-BE49-F238E27FC236}">
                  <a16:creationId xmlns:a16="http://schemas.microsoft.com/office/drawing/2014/main" id="{11EEBB05-E679-45FE-837B-DC5390BB9745}"/>
                </a:ext>
              </a:extLst>
            </p:cNvPr>
            <p:cNvSpPr/>
            <p:nvPr/>
          </p:nvSpPr>
          <p:spPr bwMode="auto">
            <a:xfrm>
              <a:off x="5506000" y="4123332"/>
              <a:ext cx="786158"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182880"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Private Link</a:t>
              </a:r>
            </a:p>
          </p:txBody>
        </p:sp>
        <p:grpSp>
          <p:nvGrpSpPr>
            <p:cNvPr id="557" name="Group 556">
              <a:extLst>
                <a:ext uri="{FF2B5EF4-FFF2-40B4-BE49-F238E27FC236}">
                  <a16:creationId xmlns:a16="http://schemas.microsoft.com/office/drawing/2014/main" id="{DE1C8CAC-36FA-4A50-9C48-36D8C69107D8}"/>
                </a:ext>
              </a:extLst>
            </p:cNvPr>
            <p:cNvGrpSpPr/>
            <p:nvPr/>
          </p:nvGrpSpPr>
          <p:grpSpPr>
            <a:xfrm>
              <a:off x="5150838" y="4063431"/>
              <a:ext cx="1560525" cy="198673"/>
              <a:chOff x="5150838" y="4063431"/>
              <a:chExt cx="1560525" cy="198673"/>
            </a:xfrm>
          </p:grpSpPr>
          <p:grpSp>
            <p:nvGrpSpPr>
              <p:cNvPr id="558" name="Group 557">
                <a:extLst>
                  <a:ext uri="{FF2B5EF4-FFF2-40B4-BE49-F238E27FC236}">
                    <a16:creationId xmlns:a16="http://schemas.microsoft.com/office/drawing/2014/main" id="{2E8F6C9E-4030-4679-B75C-C94EE49913A1}"/>
                  </a:ext>
                </a:extLst>
              </p:cNvPr>
              <p:cNvGrpSpPr/>
              <p:nvPr/>
            </p:nvGrpSpPr>
            <p:grpSpPr>
              <a:xfrm>
                <a:off x="5529341" y="4149559"/>
                <a:ext cx="1182022" cy="112545"/>
                <a:chOff x="5529341" y="4149559"/>
                <a:chExt cx="1182022" cy="112545"/>
              </a:xfrm>
            </p:grpSpPr>
            <p:cxnSp>
              <p:nvCxnSpPr>
                <p:cNvPr id="686" name="Straight Connector 685">
                  <a:extLst>
                    <a:ext uri="{FF2B5EF4-FFF2-40B4-BE49-F238E27FC236}">
                      <a16:creationId xmlns:a16="http://schemas.microsoft.com/office/drawing/2014/main" id="{952716D6-1C6B-4021-8AEE-DCA06C88D379}"/>
                    </a:ext>
                  </a:extLst>
                </p:cNvPr>
                <p:cNvCxnSpPr>
                  <a:cxnSpLocks/>
                </p:cNvCxnSpPr>
                <p:nvPr/>
              </p:nvCxnSpPr>
              <p:spPr>
                <a:xfrm>
                  <a:off x="6292158" y="4212392"/>
                  <a:ext cx="419205"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84" name="Picture 683">
                  <a:extLst>
                    <a:ext uri="{FF2B5EF4-FFF2-40B4-BE49-F238E27FC236}">
                      <a16:creationId xmlns:a16="http://schemas.microsoft.com/office/drawing/2014/main" id="{63B73E22-43F2-4768-8682-EB4529C49973}"/>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29341" y="4149559"/>
                  <a:ext cx="150932" cy="112545"/>
                </a:xfrm>
                <a:prstGeom prst="rect">
                  <a:avLst/>
                </a:prstGeom>
              </p:spPr>
            </p:pic>
          </p:grpSp>
          <p:cxnSp>
            <p:nvCxnSpPr>
              <p:cNvPr id="559" name="Straight Connector 663">
                <a:extLst>
                  <a:ext uri="{FF2B5EF4-FFF2-40B4-BE49-F238E27FC236}">
                    <a16:creationId xmlns:a16="http://schemas.microsoft.com/office/drawing/2014/main" id="{206EAFC7-A8B1-4055-B8AC-DE94F0B2AB04}"/>
                  </a:ext>
                </a:extLst>
              </p:cNvPr>
              <p:cNvCxnSpPr>
                <a:cxnSpLocks/>
              </p:cNvCxnSpPr>
              <p:nvPr/>
            </p:nvCxnSpPr>
            <p:spPr>
              <a:xfrm>
                <a:off x="5150838" y="4063431"/>
                <a:ext cx="355162" cy="148961"/>
              </a:xfrm>
              <a:prstGeom prst="bentConnector3">
                <a:avLst>
                  <a:gd name="adj1" fmla="val 50000"/>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nvGrpSpPr>
          <p:cNvPr id="195" name="Group 194">
            <a:extLst>
              <a:ext uri="{FF2B5EF4-FFF2-40B4-BE49-F238E27FC236}">
                <a16:creationId xmlns:a16="http://schemas.microsoft.com/office/drawing/2014/main" id="{6AE307D3-53B7-48BA-9041-F1BC6BB52A9C}"/>
              </a:ext>
            </a:extLst>
          </p:cNvPr>
          <p:cNvGrpSpPr/>
          <p:nvPr/>
        </p:nvGrpSpPr>
        <p:grpSpPr>
          <a:xfrm>
            <a:off x="2614674" y="3122312"/>
            <a:ext cx="3856151" cy="1745387"/>
            <a:chOff x="2614674" y="3122312"/>
            <a:chExt cx="3856151" cy="1745387"/>
          </a:xfrm>
        </p:grpSpPr>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nvGrpSpPr>
            <p:cNvPr id="192" name="Group 191">
              <a:extLst>
                <a:ext uri="{FF2B5EF4-FFF2-40B4-BE49-F238E27FC236}">
                  <a16:creationId xmlns:a16="http://schemas.microsoft.com/office/drawing/2014/main" id="{D29D0BE1-356A-49A2-A739-176088326DFE}"/>
                </a:ext>
              </a:extLst>
            </p:cNvPr>
            <p:cNvGrpSpPr/>
            <p:nvPr/>
          </p:nvGrpSpPr>
          <p:grpSpPr>
            <a:xfrm>
              <a:off x="2614674" y="3122312"/>
              <a:ext cx="3856151" cy="1745387"/>
              <a:chOff x="2614674" y="3122312"/>
              <a:chExt cx="3856151" cy="1745387"/>
            </a:xfrm>
          </p:grpSpPr>
          <p:grpSp>
            <p:nvGrpSpPr>
              <p:cNvPr id="191" name="Group 190">
                <a:extLst>
                  <a:ext uri="{FF2B5EF4-FFF2-40B4-BE49-F238E27FC236}">
                    <a16:creationId xmlns:a16="http://schemas.microsoft.com/office/drawing/2014/main" id="{262009F5-E28E-4759-9D3E-7F04C9DDD906}"/>
                  </a:ext>
                </a:extLst>
              </p:cNvPr>
              <p:cNvGrpSpPr/>
              <p:nvPr/>
            </p:nvGrpSpPr>
            <p:grpSpPr>
              <a:xfrm>
                <a:off x="2614674" y="3122312"/>
                <a:ext cx="3773814" cy="1720024"/>
                <a:chOff x="2614674" y="3122312"/>
                <a:chExt cx="3773814" cy="1720024"/>
              </a:xfrm>
            </p:grpSpPr>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3429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16" name="Rectangle 115">
                  <a:extLst>
                    <a:ext uri="{FF2B5EF4-FFF2-40B4-BE49-F238E27FC236}">
                      <a16:creationId xmlns:a16="http://schemas.microsoft.com/office/drawing/2014/main" id="{22B9AE6C-27F6-4AFE-9162-A0514AAD05F0}"/>
                    </a:ext>
                  </a:extLst>
                </p:cNvPr>
                <p:cNvSpPr/>
                <p:nvPr/>
              </p:nvSpPr>
              <p:spPr bwMode="auto">
                <a:xfrm>
                  <a:off x="4909558" y="3787654"/>
                  <a:ext cx="107450"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17008" y="3787662"/>
                  <a:ext cx="1365433"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90" name="Group 189">
                  <a:extLst>
                    <a:ext uri="{FF2B5EF4-FFF2-40B4-BE49-F238E27FC236}">
                      <a16:creationId xmlns:a16="http://schemas.microsoft.com/office/drawing/2014/main" id="{682AF941-9125-4CB4-8D54-9317A11FE644}"/>
                    </a:ext>
                  </a:extLst>
                </p:cNvPr>
                <p:cNvGrpSpPr/>
                <p:nvPr/>
              </p:nvGrpSpPr>
              <p:grpSpPr>
                <a:xfrm>
                  <a:off x="3485488" y="3122312"/>
                  <a:ext cx="2903000" cy="1720024"/>
                  <a:chOff x="3485488" y="3122312"/>
                  <a:chExt cx="2903000" cy="1720024"/>
                </a:xfrm>
              </p:grpSpPr>
              <p:cxnSp>
                <p:nvCxnSpPr>
                  <p:cNvPr id="709" name="Straight Connector 708">
                    <a:extLst>
                      <a:ext uri="{FF2B5EF4-FFF2-40B4-BE49-F238E27FC236}">
                        <a16:creationId xmlns:a16="http://schemas.microsoft.com/office/drawing/2014/main" id="{E9568F12-BDB6-4786-9FDF-9011B5792C49}"/>
                      </a:ext>
                    </a:extLst>
                  </p:cNvPr>
                  <p:cNvCxnSpPr>
                    <a:cxnSpLocks/>
                  </p:cNvCxnSpPr>
                  <p:nvPr/>
                </p:nvCxnSpPr>
                <p:spPr>
                  <a:xfrm>
                    <a:off x="3485488" y="3122312"/>
                    <a:ext cx="0" cy="1664459"/>
                  </a:xfrm>
                  <a:prstGeom prst="line">
                    <a:avLst/>
                  </a:prstGeom>
                  <a:noFill/>
                  <a:ln w="19050">
                    <a:gradFill>
                      <a:gsLst>
                        <a:gs pos="7000">
                          <a:srgbClr val="505050"/>
                        </a:gs>
                        <a:gs pos="0">
                          <a:schemeClr val="bg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1" name="Group 40">
                    <a:extLst>
                      <a:ext uri="{FF2B5EF4-FFF2-40B4-BE49-F238E27FC236}">
                        <a16:creationId xmlns:a16="http://schemas.microsoft.com/office/drawing/2014/main" id="{B6D83BDE-D1AD-4C44-8DE8-B684127D8D6D}"/>
                      </a:ext>
                    </a:extLst>
                  </p:cNvPr>
                  <p:cNvGrpSpPr/>
                  <p:nvPr/>
                </p:nvGrpSpPr>
                <p:grpSpPr>
                  <a:xfrm>
                    <a:off x="3585949" y="4741493"/>
                    <a:ext cx="1963638" cy="100843"/>
                    <a:chOff x="3585949" y="4741493"/>
                    <a:chExt cx="1963638" cy="100843"/>
                  </a:xfrm>
                </p:grpSpPr>
                <p:cxnSp>
                  <p:nvCxnSpPr>
                    <p:cNvPr id="870" name="Straight Connector 869">
                      <a:extLst>
                        <a:ext uri="{FF2B5EF4-FFF2-40B4-BE49-F238E27FC236}">
                          <a16:creationId xmlns:a16="http://schemas.microsoft.com/office/drawing/2014/main" id="{4511C4C6-AA74-4BA4-94E5-564876F0FD53}"/>
                        </a:ext>
                      </a:extLst>
                    </p:cNvPr>
                    <p:cNvCxnSpPr>
                      <a:cxnSpLocks/>
                    </p:cNvCxnSpPr>
                    <p:nvPr/>
                  </p:nvCxnSpPr>
                  <p:spPr>
                    <a:xfrm>
                      <a:off x="5102278" y="4743486"/>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72" name="Straight Connector 871">
                      <a:extLst>
                        <a:ext uri="{FF2B5EF4-FFF2-40B4-BE49-F238E27FC236}">
                          <a16:creationId xmlns:a16="http://schemas.microsoft.com/office/drawing/2014/main" id="{2B005413-33E8-45D5-83B6-1763E5D5F6E4}"/>
                        </a:ext>
                      </a:extLst>
                    </p:cNvPr>
                    <p:cNvCxnSpPr>
                      <a:cxnSpLocks/>
                    </p:cNvCxnSpPr>
                    <p:nvPr/>
                  </p:nvCxnSpPr>
                  <p:spPr>
                    <a:xfrm>
                      <a:off x="3887072" y="4741493"/>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69" name="Straight Connector 868">
                      <a:extLst>
                        <a:ext uri="{FF2B5EF4-FFF2-40B4-BE49-F238E27FC236}">
                          <a16:creationId xmlns:a16="http://schemas.microsoft.com/office/drawing/2014/main" id="{45549B5E-A53E-4C0F-95E7-BB4D69E7C73A}"/>
                        </a:ext>
                      </a:extLst>
                    </p:cNvPr>
                    <p:cNvCxnSpPr>
                      <a:cxnSpLocks/>
                    </p:cNvCxnSpPr>
                    <p:nvPr/>
                  </p:nvCxnSpPr>
                  <p:spPr>
                    <a:xfrm>
                      <a:off x="3585949" y="4842336"/>
                      <a:ext cx="1963638"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73" name="Straight Connector 872">
                      <a:extLst>
                        <a:ext uri="{FF2B5EF4-FFF2-40B4-BE49-F238E27FC236}">
                          <a16:creationId xmlns:a16="http://schemas.microsoft.com/office/drawing/2014/main" id="{338C5F6D-4B5C-4EE0-9417-68ACE2228D11}"/>
                        </a:ext>
                      </a:extLst>
                    </p:cNvPr>
                    <p:cNvCxnSpPr>
                      <a:cxnSpLocks/>
                    </p:cNvCxnSpPr>
                    <p:nvPr/>
                  </p:nvCxnSpPr>
                  <p:spPr>
                    <a:xfrm>
                      <a:off x="4514918" y="4747289"/>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89" name="Group 188">
                    <a:extLst>
                      <a:ext uri="{FF2B5EF4-FFF2-40B4-BE49-F238E27FC236}">
                        <a16:creationId xmlns:a16="http://schemas.microsoft.com/office/drawing/2014/main" id="{63CCEA69-7118-494F-A396-46CC56476495}"/>
                      </a:ext>
                    </a:extLst>
                  </p:cNvPr>
                  <p:cNvGrpSpPr/>
                  <p:nvPr/>
                </p:nvGrpSpPr>
                <p:grpSpPr>
                  <a:xfrm>
                    <a:off x="4918735" y="3122635"/>
                    <a:ext cx="1469753" cy="1719462"/>
                    <a:chOff x="4918735" y="3122635"/>
                    <a:chExt cx="1469753" cy="1719462"/>
                  </a:xfrm>
                </p:grpSpPr>
                <p:sp>
                  <p:nvSpPr>
                    <p:cNvPr id="11" name="Rectangle 10">
                      <a:extLst>
                        <a:ext uri="{FF2B5EF4-FFF2-40B4-BE49-F238E27FC236}">
                          <a16:creationId xmlns:a16="http://schemas.microsoft.com/office/drawing/2014/main" id="{6D5A3232-7F2D-46ED-8C82-BF7A9D46C38B}"/>
                        </a:ext>
                      </a:extLst>
                    </p:cNvPr>
                    <p:cNvSpPr/>
                    <p:nvPr/>
                  </p:nvSpPr>
                  <p:spPr bwMode="auto">
                    <a:xfrm>
                      <a:off x="5525937" y="3122635"/>
                      <a:ext cx="862551" cy="171946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840623 w 914400"/>
                        <a:gd name="connsiteY0" fmla="*/ 9859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9050">
                      <a:gradFill>
                        <a:gsLst>
                          <a:gs pos="10000">
                            <a:srgbClr val="505050"/>
                          </a:gs>
                          <a:gs pos="0">
                            <a:schemeClr val="bg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3C6C"/>
                        </a:solidFill>
                        <a:effectLst/>
                        <a:uLnTx/>
                        <a:uFillTx/>
                        <a:latin typeface="Segoe UI"/>
                        <a:ea typeface="Segoe UI" pitchFamily="34" charset="0"/>
                        <a:cs typeface="Segoe UI" pitchFamily="34" charset="0"/>
                      </a:endParaRPr>
                    </a:p>
                  </p:txBody>
                </p:sp>
                <p:cxnSp>
                  <p:nvCxnSpPr>
                    <p:cNvPr id="480" name="Straight Connector 479">
                      <a:extLst>
                        <a:ext uri="{FF2B5EF4-FFF2-40B4-BE49-F238E27FC236}">
                          <a16:creationId xmlns:a16="http://schemas.microsoft.com/office/drawing/2014/main" id="{E5C0F550-75D5-4369-8D21-BAD77D83DC92}"/>
                        </a:ext>
                      </a:extLst>
                    </p:cNvPr>
                    <p:cNvCxnSpPr>
                      <a:cxnSpLocks/>
                    </p:cNvCxnSpPr>
                    <p:nvPr/>
                  </p:nvCxnSpPr>
                  <p:spPr>
                    <a:xfrm>
                      <a:off x="4918735" y="3915135"/>
                      <a:ext cx="1617" cy="92182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394372" y="3853121"/>
                <a:ext cx="179094" cy="97688"/>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412268" y="3989053"/>
                <a:ext cx="155363" cy="144264"/>
              </a:xfrm>
              <a:prstGeom prst="rect">
                <a:avLst/>
              </a:prstGeom>
            </p:spPr>
          </p:pic>
          <p:sp>
            <p:nvSpPr>
              <p:cNvPr id="198" name="Graphic 873">
                <a:extLst>
                  <a:ext uri="{FF2B5EF4-FFF2-40B4-BE49-F238E27FC236}">
                    <a16:creationId xmlns:a16="http://schemas.microsoft.com/office/drawing/2014/main" id="{0FEFE1BE-24F7-4991-A404-36C77790CEE3}"/>
                  </a:ext>
                </a:extLst>
              </p:cNvPr>
              <p:cNvSpPr/>
              <p:nvPr/>
            </p:nvSpPr>
            <p:spPr>
              <a:xfrm>
                <a:off x="3401667" y="4786108"/>
                <a:ext cx="260069" cy="81591"/>
              </a:xfrm>
              <a:custGeom>
                <a:avLst/>
                <a:gdLst>
                  <a:gd name="connsiteX0" fmla="*/ 178479 w 353558"/>
                  <a:gd name="connsiteY0" fmla="*/ 81591 h 81591"/>
                  <a:gd name="connsiteX1" fmla="*/ 93489 w 353558"/>
                  <a:gd name="connsiteY1" fmla="*/ 81591 h 81591"/>
                  <a:gd name="connsiteX2" fmla="*/ 93489 w 353558"/>
                  <a:gd name="connsiteY2" fmla="*/ 28897 h 81591"/>
                  <a:gd name="connsiteX3" fmla="*/ 151282 w 353558"/>
                  <a:gd name="connsiteY3" fmla="*/ 28897 h 81591"/>
                  <a:gd name="connsiteX4" fmla="*/ 151282 w 353558"/>
                  <a:gd name="connsiteY4" fmla="*/ 0 h 81591"/>
                  <a:gd name="connsiteX5" fmla="*/ 205676 w 353558"/>
                  <a:gd name="connsiteY5" fmla="*/ 0 h 81591"/>
                  <a:gd name="connsiteX6" fmla="*/ 205676 w 353558"/>
                  <a:gd name="connsiteY6" fmla="*/ 28897 h 81591"/>
                  <a:gd name="connsiteX7" fmla="*/ 260069 w 353558"/>
                  <a:gd name="connsiteY7" fmla="*/ 28897 h 81591"/>
                  <a:gd name="connsiteX8" fmla="*/ 260069 w 353558"/>
                  <a:gd name="connsiteY8" fmla="*/ 81591 h 81591"/>
                  <a:gd name="connsiteX9" fmla="*/ 178479 w 353558"/>
                  <a:gd name="connsiteY9" fmla="*/ 81591 h 81591"/>
                  <a:gd name="connsiteX10" fmla="*/ 178479 w 353558"/>
                  <a:gd name="connsiteY10" fmla="*/ 81591 h 81591"/>
                  <a:gd name="connsiteX11" fmla="*/ 178479 w 353558"/>
                  <a:gd name="connsiteY11" fmla="*/ 81591 h 81591"/>
                  <a:gd name="connsiteX12" fmla="*/ 93489 w 353558"/>
                  <a:gd name="connsiteY12" fmla="*/ 56094 h 81591"/>
                  <a:gd name="connsiteX13" fmla="*/ 0 w 353558"/>
                  <a:gd name="connsiteY13" fmla="*/ 56094 h 81591"/>
                  <a:gd name="connsiteX14" fmla="*/ 260069 w 353558"/>
                  <a:gd name="connsiteY14" fmla="*/ 56094 h 81591"/>
                  <a:gd name="connsiteX15" fmla="*/ 353558 w 353558"/>
                  <a:gd name="connsiteY15" fmla="*/ 56094 h 81591"/>
                  <a:gd name="connsiteX0" fmla="*/ 84990 w 260069"/>
                  <a:gd name="connsiteY0" fmla="*/ 81591 h 81591"/>
                  <a:gd name="connsiteX1" fmla="*/ 0 w 260069"/>
                  <a:gd name="connsiteY1" fmla="*/ 81591 h 81591"/>
                  <a:gd name="connsiteX2" fmla="*/ 0 w 260069"/>
                  <a:gd name="connsiteY2" fmla="*/ 28897 h 81591"/>
                  <a:gd name="connsiteX3" fmla="*/ 57793 w 260069"/>
                  <a:gd name="connsiteY3" fmla="*/ 28897 h 81591"/>
                  <a:gd name="connsiteX4" fmla="*/ 57793 w 260069"/>
                  <a:gd name="connsiteY4" fmla="*/ 0 h 81591"/>
                  <a:gd name="connsiteX5" fmla="*/ 112187 w 260069"/>
                  <a:gd name="connsiteY5" fmla="*/ 0 h 81591"/>
                  <a:gd name="connsiteX6" fmla="*/ 112187 w 260069"/>
                  <a:gd name="connsiteY6" fmla="*/ 28897 h 81591"/>
                  <a:gd name="connsiteX7" fmla="*/ 166580 w 260069"/>
                  <a:gd name="connsiteY7" fmla="*/ 28897 h 81591"/>
                  <a:gd name="connsiteX8" fmla="*/ 166580 w 260069"/>
                  <a:gd name="connsiteY8" fmla="*/ 81591 h 81591"/>
                  <a:gd name="connsiteX9" fmla="*/ 84990 w 260069"/>
                  <a:gd name="connsiteY9" fmla="*/ 81591 h 81591"/>
                  <a:gd name="connsiteX10" fmla="*/ 84990 w 260069"/>
                  <a:gd name="connsiteY10" fmla="*/ 81591 h 81591"/>
                  <a:gd name="connsiteX11" fmla="*/ 84990 w 260069"/>
                  <a:gd name="connsiteY11" fmla="*/ 81591 h 81591"/>
                  <a:gd name="connsiteX12" fmla="*/ 166580 w 260069"/>
                  <a:gd name="connsiteY12" fmla="*/ 56094 h 81591"/>
                  <a:gd name="connsiteX13" fmla="*/ 260069 w 260069"/>
                  <a:gd name="connsiteY13" fmla="*/ 56094 h 8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069" h="81591">
                    <a:moveTo>
                      <a:pt x="84990" y="81591"/>
                    </a:moveTo>
                    <a:lnTo>
                      <a:pt x="0" y="81591"/>
                    </a:lnTo>
                    <a:lnTo>
                      <a:pt x="0" y="28897"/>
                    </a:lnTo>
                    <a:lnTo>
                      <a:pt x="57793" y="28897"/>
                    </a:lnTo>
                    <a:lnTo>
                      <a:pt x="57793" y="0"/>
                    </a:lnTo>
                    <a:lnTo>
                      <a:pt x="112187" y="0"/>
                    </a:lnTo>
                    <a:lnTo>
                      <a:pt x="112187" y="28897"/>
                    </a:lnTo>
                    <a:lnTo>
                      <a:pt x="166580" y="28897"/>
                    </a:lnTo>
                    <a:lnTo>
                      <a:pt x="166580" y="81591"/>
                    </a:lnTo>
                    <a:lnTo>
                      <a:pt x="84990" y="81591"/>
                    </a:lnTo>
                    <a:lnTo>
                      <a:pt x="84990" y="81591"/>
                    </a:lnTo>
                    <a:lnTo>
                      <a:pt x="84990" y="81591"/>
                    </a:lnTo>
                    <a:close/>
                    <a:moveTo>
                      <a:pt x="166580" y="56094"/>
                    </a:moveTo>
                    <a:lnTo>
                      <a:pt x="260069" y="56094"/>
                    </a:lnTo>
                  </a:path>
                </a:pathLst>
              </a:custGeom>
              <a:solidFill>
                <a:schemeClr val="bg1"/>
              </a:solidFill>
              <a:ln w="18969" cap="flat">
                <a:solidFill>
                  <a:srgbClr val="51515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6315462" y="3489369"/>
                <a:ext cx="155363" cy="144264"/>
              </a:xfrm>
              <a:prstGeom prst="rect">
                <a:avLst/>
              </a:prstGeom>
            </p:spPr>
          </p:pic>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rot="16200000">
                <a:off x="6186094" y="3864658"/>
                <a:ext cx="373956" cy="101989"/>
              </a:xfrm>
              <a:prstGeom prst="rect">
                <a:avLst/>
              </a:prstGeom>
            </p:spPr>
          </p:pic>
        </p:grpSp>
      </p:grpSp>
      <p:grpSp>
        <p:nvGrpSpPr>
          <p:cNvPr id="717" name="Group 716">
            <a:extLst>
              <a:ext uri="{FF2B5EF4-FFF2-40B4-BE49-F238E27FC236}">
                <a16:creationId xmlns:a16="http://schemas.microsoft.com/office/drawing/2014/main" id="{30D2ACFA-C2F4-4D0E-8607-4F84B9903B4F}"/>
              </a:ext>
            </a:extLst>
          </p:cNvPr>
          <p:cNvGrpSpPr/>
          <p:nvPr/>
        </p:nvGrpSpPr>
        <p:grpSpPr>
          <a:xfrm>
            <a:off x="3824005" y="4469544"/>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50" name="Group 649">
            <a:extLst>
              <a:ext uri="{FF2B5EF4-FFF2-40B4-BE49-F238E27FC236}">
                <a16:creationId xmlns:a16="http://schemas.microsoft.com/office/drawing/2014/main" id="{2D817036-31AF-4512-A3D7-9D591DD3FA6C}"/>
              </a:ext>
            </a:extLst>
          </p:cNvPr>
          <p:cNvGrpSpPr/>
          <p:nvPr/>
        </p:nvGrpSpPr>
        <p:grpSpPr>
          <a:xfrm>
            <a:off x="5032495" y="4473938"/>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25" name="Group 24">
            <a:extLst>
              <a:ext uri="{FF2B5EF4-FFF2-40B4-BE49-F238E27FC236}">
                <a16:creationId xmlns:a16="http://schemas.microsoft.com/office/drawing/2014/main" id="{1F2B699B-F23A-42AC-B7F4-9FF3F933CC3F}"/>
              </a:ext>
            </a:extLst>
          </p:cNvPr>
          <p:cNvGrpSpPr/>
          <p:nvPr/>
        </p:nvGrpSpPr>
        <p:grpSpPr>
          <a:xfrm>
            <a:off x="182834" y="1705019"/>
            <a:ext cx="11727323" cy="483549"/>
            <a:chOff x="182834" y="1705019"/>
            <a:chExt cx="11727323" cy="483549"/>
          </a:xfrm>
        </p:grpSpPr>
        <p:sp>
          <p:nvSpPr>
            <p:cNvPr id="30" name="L-Shape 29">
              <a:extLst>
                <a:ext uri="{FF2B5EF4-FFF2-40B4-BE49-F238E27FC236}">
                  <a16:creationId xmlns:a16="http://schemas.microsoft.com/office/drawing/2014/main" id="{F3504ABD-8A71-4723-9CE7-A38355730D50}"/>
                </a:ext>
              </a:extLst>
            </p:cNvPr>
            <p:cNvSpPr/>
            <p:nvPr/>
          </p:nvSpPr>
          <p:spPr bwMode="auto">
            <a:xfrm flipH="1">
              <a:off x="182834" y="1706127"/>
              <a:ext cx="11727315" cy="482441"/>
            </a:xfrm>
            <a:prstGeom prst="corner">
              <a:avLst>
                <a:gd name="adj1" fmla="val 20789"/>
                <a:gd name="adj2" fmla="val 802015"/>
              </a:avLst>
            </a:prstGeom>
            <a:solidFill>
              <a:srgbClr val="F5F0FA"/>
            </a:solidFill>
            <a:ln w="19050">
              <a:solidFill>
                <a:srgbClr val="5C2D91"/>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2860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70" name="Rectangle 469">
              <a:hlinkClick r:id="rId6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8729710" y="1705019"/>
              <a:ext cx="3180447" cy="43102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8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Zero Trust Access Control decisions based on explicit validation of user trust and endpoint integrity</a:t>
              </a:r>
              <a:endParaRPr kumimoji="0" lang="en-US" sz="8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grpSp>
          <p:nvGrpSpPr>
            <p:cNvPr id="133" name="Group 132">
              <a:extLst>
                <a:ext uri="{FF2B5EF4-FFF2-40B4-BE49-F238E27FC236}">
                  <a16:creationId xmlns:a16="http://schemas.microsoft.com/office/drawing/2014/main" id="{C79F5DA1-2DA6-42AE-85A0-375A52152E8E}"/>
                </a:ext>
              </a:extLst>
            </p:cNvPr>
            <p:cNvGrpSpPr/>
            <p:nvPr/>
          </p:nvGrpSpPr>
          <p:grpSpPr>
            <a:xfrm>
              <a:off x="8119433" y="1769730"/>
              <a:ext cx="649901" cy="308564"/>
              <a:chOff x="8602097" y="2090236"/>
              <a:chExt cx="441333" cy="212672"/>
            </a:xfrm>
          </p:grpSpPr>
          <p:cxnSp>
            <p:nvCxnSpPr>
              <p:cNvPr id="130" name="Straight Arrow Connector 129">
                <a:extLst>
                  <a:ext uri="{FF2B5EF4-FFF2-40B4-BE49-F238E27FC236}">
                    <a16:creationId xmlns:a16="http://schemas.microsoft.com/office/drawing/2014/main" id="{52FC44EB-2425-4898-87AC-70A8B458A1E3}"/>
                  </a:ext>
                </a:extLst>
              </p:cNvPr>
              <p:cNvCxnSpPr>
                <a:cxnSpLocks/>
              </p:cNvCxnSpPr>
              <p:nvPr/>
            </p:nvCxnSpPr>
            <p:spPr>
              <a:xfrm>
                <a:off x="8779173" y="2196572"/>
                <a:ext cx="264257" cy="0"/>
              </a:xfrm>
              <a:prstGeom prst="straightConnector1">
                <a:avLst/>
              </a:prstGeom>
              <a:ln w="19050">
                <a:solidFill>
                  <a:srgbClr val="000000"/>
                </a:solidFill>
                <a:headEnd type="none"/>
                <a:tailEnd type="triangle" w="sm" len="med"/>
              </a:ln>
            </p:spPr>
            <p:style>
              <a:lnRef idx="1">
                <a:schemeClr val="accent1"/>
              </a:lnRef>
              <a:fillRef idx="0">
                <a:schemeClr val="accent1"/>
              </a:fillRef>
              <a:effectRef idx="0">
                <a:schemeClr val="accent1"/>
              </a:effectRef>
              <a:fontRef idx="minor">
                <a:schemeClr val="tx1"/>
              </a:fontRef>
            </p:style>
          </p:cxnSp>
          <p:grpSp>
            <p:nvGrpSpPr>
              <p:cNvPr id="670" name="Group 669">
                <a:extLst>
                  <a:ext uri="{FF2B5EF4-FFF2-40B4-BE49-F238E27FC236}">
                    <a16:creationId xmlns:a16="http://schemas.microsoft.com/office/drawing/2014/main" id="{0D74050D-04A1-4AA1-99DF-9312159D54BB}"/>
                  </a:ext>
                </a:extLst>
              </p:cNvPr>
              <p:cNvGrpSpPr/>
              <p:nvPr/>
            </p:nvGrpSpPr>
            <p:grpSpPr>
              <a:xfrm>
                <a:off x="8602097" y="2090236"/>
                <a:ext cx="317134" cy="212672"/>
                <a:chOff x="4603038" y="2460876"/>
                <a:chExt cx="874087" cy="586170"/>
              </a:xfrm>
            </p:grpSpPr>
            <p:sp>
              <p:nvSpPr>
                <p:cNvPr id="671" name="Flowchart: Decision 670">
                  <a:extLst>
                    <a:ext uri="{FF2B5EF4-FFF2-40B4-BE49-F238E27FC236}">
                      <a16:creationId xmlns:a16="http://schemas.microsoft.com/office/drawing/2014/main" id="{C068924F-5C72-4E72-9D84-FE4784705D1A}"/>
                    </a:ext>
                  </a:extLst>
                </p:cNvPr>
                <p:cNvSpPr/>
                <p:nvPr/>
              </p:nvSpPr>
              <p:spPr bwMode="auto">
                <a:xfrm>
                  <a:off x="4603038" y="2460876"/>
                  <a:ext cx="874087" cy="586170"/>
                </a:xfrm>
                <a:prstGeom prst="flowChartDecision">
                  <a:avLst/>
                </a:prstGeom>
                <a:solidFill>
                  <a:srgbClr val="000000"/>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2" name="Rectangle 671">
                  <a:extLst>
                    <a:ext uri="{FF2B5EF4-FFF2-40B4-BE49-F238E27FC236}">
                      <a16:creationId xmlns:a16="http://schemas.microsoft.com/office/drawing/2014/main" id="{97C93E14-6BD3-4A4E-8122-BEA0EE40DBBE}"/>
                    </a:ext>
                  </a:extLst>
                </p:cNvPr>
                <p:cNvSpPr/>
                <p:nvPr/>
              </p:nvSpPr>
              <p:spPr bwMode="auto">
                <a:xfrm>
                  <a:off x="4945912" y="2732988"/>
                  <a:ext cx="290368" cy="4571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0" name="Group 679">
                  <a:extLst>
                    <a:ext uri="{FF2B5EF4-FFF2-40B4-BE49-F238E27FC236}">
                      <a16:creationId xmlns:a16="http://schemas.microsoft.com/office/drawing/2014/main" id="{B7BBB008-3150-4157-AD39-1FADCF8A4980}"/>
                    </a:ext>
                  </a:extLst>
                </p:cNvPr>
                <p:cNvGrpSpPr/>
                <p:nvPr/>
              </p:nvGrpSpPr>
              <p:grpSpPr>
                <a:xfrm>
                  <a:off x="4945912" y="2654084"/>
                  <a:ext cx="246315" cy="202204"/>
                  <a:chOff x="4919039" y="2627071"/>
                  <a:chExt cx="318420" cy="202204"/>
                </a:xfrm>
              </p:grpSpPr>
              <p:sp>
                <p:nvSpPr>
                  <p:cNvPr id="707" name="Rectangle 706">
                    <a:extLst>
                      <a:ext uri="{FF2B5EF4-FFF2-40B4-BE49-F238E27FC236}">
                        <a16:creationId xmlns:a16="http://schemas.microsoft.com/office/drawing/2014/main" id="{C312DED8-BFAC-466C-BA0E-D960855E6B60}"/>
                      </a:ext>
                    </a:extLst>
                  </p:cNvPr>
                  <p:cNvSpPr/>
                  <p:nvPr/>
                </p:nvSpPr>
                <p:spPr bwMode="auto">
                  <a:xfrm>
                    <a:off x="4919044" y="2627071"/>
                    <a:ext cx="290365" cy="4571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6" name="Rectangle 745">
                    <a:extLst>
                      <a:ext uri="{FF2B5EF4-FFF2-40B4-BE49-F238E27FC236}">
                        <a16:creationId xmlns:a16="http://schemas.microsoft.com/office/drawing/2014/main" id="{9E765780-060D-4319-999A-82653241196F}"/>
                      </a:ext>
                    </a:extLst>
                  </p:cNvPr>
                  <p:cNvSpPr/>
                  <p:nvPr/>
                </p:nvSpPr>
                <p:spPr bwMode="auto">
                  <a:xfrm>
                    <a:off x="4919039" y="2783557"/>
                    <a:ext cx="318420" cy="4571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99" name="Oval 698">
                  <a:extLst>
                    <a:ext uri="{FF2B5EF4-FFF2-40B4-BE49-F238E27FC236}">
                      <a16:creationId xmlns:a16="http://schemas.microsoft.com/office/drawing/2014/main" id="{D8ED1663-79F1-48F6-BD8C-0602114EBCEC}"/>
                    </a:ext>
                  </a:extLst>
                </p:cNvPr>
                <p:cNvSpPr/>
                <p:nvPr/>
              </p:nvSpPr>
              <p:spPr bwMode="auto">
                <a:xfrm>
                  <a:off x="4867499" y="2654596"/>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1" name="Oval 700">
                  <a:extLst>
                    <a:ext uri="{FF2B5EF4-FFF2-40B4-BE49-F238E27FC236}">
                      <a16:creationId xmlns:a16="http://schemas.microsoft.com/office/drawing/2014/main" id="{A2CC4B58-D7D0-44A1-A756-008486040B40}"/>
                    </a:ext>
                  </a:extLst>
                </p:cNvPr>
                <p:cNvSpPr/>
                <p:nvPr/>
              </p:nvSpPr>
              <p:spPr bwMode="auto">
                <a:xfrm>
                  <a:off x="4869577" y="2815015"/>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6" name="Oval 705">
                  <a:extLst>
                    <a:ext uri="{FF2B5EF4-FFF2-40B4-BE49-F238E27FC236}">
                      <a16:creationId xmlns:a16="http://schemas.microsoft.com/office/drawing/2014/main" id="{8AE71B22-BDDC-46ED-AFCA-881F5985BCFA}"/>
                    </a:ext>
                  </a:extLst>
                </p:cNvPr>
                <p:cNvSpPr/>
                <p:nvPr/>
              </p:nvSpPr>
              <p:spPr bwMode="auto">
                <a:xfrm>
                  <a:off x="4869577" y="2731876"/>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95" name="Straight Connector 94">
            <a:extLst>
              <a:ext uri="{FF2B5EF4-FFF2-40B4-BE49-F238E27FC236}">
                <a16:creationId xmlns:a16="http://schemas.microsoft.com/office/drawing/2014/main" id="{1310528B-7D54-4B17-8910-DFEE87C91BDB}"/>
              </a:ext>
            </a:extLst>
          </p:cNvPr>
          <p:cNvCxnSpPr>
            <a:cxnSpLocks/>
          </p:cNvCxnSpPr>
          <p:nvPr/>
        </p:nvCxnSpPr>
        <p:spPr>
          <a:xfrm>
            <a:off x="10023115" y="989744"/>
            <a:ext cx="1837523" cy="11916"/>
          </a:xfrm>
          <a:prstGeom prst="line">
            <a:avLst/>
          </a:prstGeom>
          <a:ln w="28575">
            <a:gradFill flip="none" rotWithShape="1">
              <a:gsLst>
                <a:gs pos="20000">
                  <a:srgbClr val="5C2D91"/>
                </a:gs>
                <a:gs pos="80000">
                  <a:srgbClr val="5C2D91"/>
                </a:gs>
                <a:gs pos="100000">
                  <a:schemeClr val="bg1"/>
                </a:gs>
              </a:gsLst>
              <a:lin ang="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59C4404-1F78-4C51-AE4D-2E2998A4D775}"/>
              </a:ext>
            </a:extLst>
          </p:cNvPr>
          <p:cNvGrpSpPr/>
          <p:nvPr/>
        </p:nvGrpSpPr>
        <p:grpSpPr>
          <a:xfrm>
            <a:off x="201931" y="6160516"/>
            <a:ext cx="11720761" cy="306656"/>
            <a:chOff x="201931" y="6160516"/>
            <a:chExt cx="11720761" cy="306656"/>
          </a:xfrm>
        </p:grpSpPr>
        <p:sp>
          <p:nvSpPr>
            <p:cNvPr id="115" name="L-Shape 114">
              <a:extLst>
                <a:ext uri="{FF2B5EF4-FFF2-40B4-BE49-F238E27FC236}">
                  <a16:creationId xmlns:a16="http://schemas.microsoft.com/office/drawing/2014/main" id="{51796C53-83DD-473F-BCE9-B907C01BF44A}"/>
                </a:ext>
              </a:extLst>
            </p:cNvPr>
            <p:cNvSpPr/>
            <p:nvPr/>
          </p:nvSpPr>
          <p:spPr bwMode="auto">
            <a:xfrm flipH="1">
              <a:off x="201931" y="6161795"/>
              <a:ext cx="11720761" cy="303571"/>
            </a:xfrm>
            <a:prstGeom prst="corner">
              <a:avLst>
                <a:gd name="adj1" fmla="val 24931"/>
                <a:gd name="adj2" fmla="val 1172250"/>
              </a:avLst>
            </a:prstGeom>
            <a:solidFill>
              <a:schemeClr val="bg1">
                <a:lumMod val="95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2860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3" name="Rectangle 82">
              <a:hlinkClick r:id="rId69" tooltip="DevSecOps and Application development security that integrates natively in the developer workflow including code scanning, secret scanning, alerting, security policies, and more. "/>
              <a:extLst>
                <a:ext uri="{FF2B5EF4-FFF2-40B4-BE49-F238E27FC236}">
                  <a16:creationId xmlns:a16="http://schemas.microsoft.com/office/drawing/2014/main" id="{D7C219A4-1495-47CB-BC7B-EDD3E4B41E55}"/>
                </a:ext>
              </a:extLst>
            </p:cNvPr>
            <p:cNvSpPr/>
            <p:nvPr/>
          </p:nvSpPr>
          <p:spPr bwMode="auto">
            <a:xfrm>
              <a:off x="8382513" y="6160516"/>
              <a:ext cx="3521229" cy="306656"/>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73152" rIns="91440" bIns="0" rtlCol="0" anchor="t">
              <a:noAutofit/>
            </a:bodyPr>
            <a:lstStyle/>
            <a:p>
              <a:pPr marL="171450" marR="0" lvl="0" indent="0" algn="l" defTabSz="932472" rtl="0" eaLnBrk="1" fontAlgn="base" latinLnBrk="0" hangingPunct="1">
                <a:lnSpc>
                  <a:spcPct val="90000"/>
                </a:lnSpc>
                <a:spcBef>
                  <a:spcPct val="0"/>
                </a:spcBef>
                <a:spcAft>
                  <a:spcPct val="0"/>
                </a:spcAft>
                <a:buClrTx/>
                <a:buSzTx/>
                <a:buFontTx/>
                <a:buNone/>
                <a:tabLst/>
                <a:defRPr/>
              </a:pPr>
              <a:r>
                <a:rPr kumimoji="0" lang="en-US" sz="700" b="1"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GitHub Advanced Security – </a:t>
              </a:r>
              <a:r>
                <a:rPr kumimoji="0" lang="en-US" sz="7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Secure development and software supply chain</a:t>
              </a:r>
            </a:p>
          </p:txBody>
        </p:sp>
        <p:pic>
          <p:nvPicPr>
            <p:cNvPr id="1026" name="Picture 2" descr="See the source image">
              <a:extLst>
                <a:ext uri="{FF2B5EF4-FFF2-40B4-BE49-F238E27FC236}">
                  <a16:creationId xmlns:a16="http://schemas.microsoft.com/office/drawing/2014/main" id="{A8A5C70E-4246-4A1F-838C-F3ACE9035E3B}"/>
                </a:ext>
              </a:extLst>
            </p:cNvPr>
            <p:cNvPicPr>
              <a:picLocks noChangeAspect="1" noChangeArrowheads="1"/>
            </p:cNvPicPr>
            <p:nvPr/>
          </p:nvPicPr>
          <p:blipFill>
            <a:blip r:embed="rId7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68771" y="6201181"/>
              <a:ext cx="300884" cy="1709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97" name="Group 1096">
            <a:extLst>
              <a:ext uri="{FF2B5EF4-FFF2-40B4-BE49-F238E27FC236}">
                <a16:creationId xmlns:a16="http://schemas.microsoft.com/office/drawing/2014/main" id="{49366495-36D3-44B8-A5A6-19B20309AF5E}"/>
              </a:ext>
            </a:extLst>
          </p:cNvPr>
          <p:cNvGrpSpPr/>
          <p:nvPr/>
        </p:nvGrpSpPr>
        <p:grpSpPr>
          <a:xfrm>
            <a:off x="5433191" y="4467156"/>
            <a:ext cx="533026" cy="253182"/>
            <a:chOff x="10037345" y="4277217"/>
            <a:chExt cx="887532" cy="421571"/>
          </a:xfrm>
        </p:grpSpPr>
        <p:pic>
          <p:nvPicPr>
            <p:cNvPr id="1098" name="Picture 1097">
              <a:extLst>
                <a:ext uri="{FF2B5EF4-FFF2-40B4-BE49-F238E27FC236}">
                  <a16:creationId xmlns:a16="http://schemas.microsoft.com/office/drawing/2014/main" id="{3DFB37C2-0F93-4BBD-A558-6DAA58BE4231}"/>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10037345" y="4277217"/>
              <a:ext cx="140386" cy="257327"/>
            </a:xfrm>
            <a:prstGeom prst="rect">
              <a:avLst/>
            </a:prstGeom>
          </p:spPr>
        </p:pic>
        <p:pic>
          <p:nvPicPr>
            <p:cNvPr id="1099" name="Picture 1098">
              <a:extLst>
                <a:ext uri="{FF2B5EF4-FFF2-40B4-BE49-F238E27FC236}">
                  <a16:creationId xmlns:a16="http://schemas.microsoft.com/office/drawing/2014/main" id="{689CDAF5-C757-479E-94BF-6697C9BA4C0F}"/>
                </a:ext>
              </a:extLst>
            </p:cNvPr>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10158802" y="4553797"/>
              <a:ext cx="269515" cy="144991"/>
            </a:xfrm>
            <a:prstGeom prst="rect">
              <a:avLst/>
            </a:prstGeom>
          </p:spPr>
        </p:pic>
        <p:pic>
          <p:nvPicPr>
            <p:cNvPr id="1100" name="Picture 1099">
              <a:extLst>
                <a:ext uri="{FF2B5EF4-FFF2-40B4-BE49-F238E27FC236}">
                  <a16:creationId xmlns:a16="http://schemas.microsoft.com/office/drawing/2014/main" id="{28F88C71-BD01-4297-8742-697D6C551224}"/>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0648679" y="4326594"/>
              <a:ext cx="276198" cy="172623"/>
            </a:xfrm>
            <a:prstGeom prst="rect">
              <a:avLst/>
            </a:prstGeom>
          </p:spPr>
        </p:pic>
        <p:grpSp>
          <p:nvGrpSpPr>
            <p:cNvPr id="1101" name="Group 1100">
              <a:extLst>
                <a:ext uri="{FF2B5EF4-FFF2-40B4-BE49-F238E27FC236}">
                  <a16:creationId xmlns:a16="http://schemas.microsoft.com/office/drawing/2014/main" id="{2E2B234F-5BFF-4F0C-A7E1-F17A527D541B}"/>
                </a:ext>
              </a:extLst>
            </p:cNvPr>
            <p:cNvGrpSpPr/>
            <p:nvPr/>
          </p:nvGrpSpPr>
          <p:grpSpPr>
            <a:xfrm>
              <a:off x="10529411" y="4598758"/>
              <a:ext cx="203852" cy="49419"/>
              <a:chOff x="11279844" y="3739404"/>
              <a:chExt cx="343140" cy="83186"/>
            </a:xfrm>
          </p:grpSpPr>
          <p:sp>
            <p:nvSpPr>
              <p:cNvPr id="1103" name="Oval 1102">
                <a:extLst>
                  <a:ext uri="{FF2B5EF4-FFF2-40B4-BE49-F238E27FC236}">
                    <a16:creationId xmlns:a16="http://schemas.microsoft.com/office/drawing/2014/main" id="{A70C9EB8-0A4A-41C8-BCF5-AB49E14C6AC0}"/>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04" name="Oval 1103">
                <a:extLst>
                  <a:ext uri="{FF2B5EF4-FFF2-40B4-BE49-F238E27FC236}">
                    <a16:creationId xmlns:a16="http://schemas.microsoft.com/office/drawing/2014/main" id="{87037EC8-3314-4170-8CEB-F690B102252C}"/>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05" name="Oval 1104">
                <a:extLst>
                  <a:ext uri="{FF2B5EF4-FFF2-40B4-BE49-F238E27FC236}">
                    <a16:creationId xmlns:a16="http://schemas.microsoft.com/office/drawing/2014/main" id="{B88E2FF4-A452-4EDE-AC83-826787B9FC40}"/>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102" name="Picture 1101">
              <a:extLst>
                <a:ext uri="{FF2B5EF4-FFF2-40B4-BE49-F238E27FC236}">
                  <a16:creationId xmlns:a16="http://schemas.microsoft.com/office/drawing/2014/main" id="{E5AFFB4A-AA0D-48B1-9250-DDDBDA14F7C9}"/>
                </a:ext>
              </a:extLst>
            </p:cNvPr>
            <p:cNvPicPr>
              <a:picLocks noChangeAspect="1"/>
            </p:cNvPicPr>
            <p:nvPr/>
          </p:nvPicPr>
          <p:blipFill rotWithShape="1">
            <a:blip r:embed="rId74">
              <a:extLst>
                <a:ext uri="{28A0092B-C50C-407E-A947-70E740481C1C}">
                  <a14:useLocalDpi xmlns:a14="http://schemas.microsoft.com/office/drawing/2010/main" val="0"/>
                </a:ext>
              </a:extLst>
            </a:blip>
            <a:srcRect l="13212" t="27676" r="12301" b="27919"/>
            <a:stretch/>
          </p:blipFill>
          <p:spPr>
            <a:xfrm>
              <a:off x="10279119" y="4296277"/>
              <a:ext cx="367709" cy="219207"/>
            </a:xfrm>
            <a:prstGeom prst="rect">
              <a:avLst/>
            </a:prstGeom>
          </p:spPr>
        </p:pic>
      </p:grpSp>
      <p:grpSp>
        <p:nvGrpSpPr>
          <p:cNvPr id="631" name="Group 630">
            <a:extLst>
              <a:ext uri="{FF2B5EF4-FFF2-40B4-BE49-F238E27FC236}">
                <a16:creationId xmlns:a16="http://schemas.microsoft.com/office/drawing/2014/main" id="{C39DC576-9AAC-43F9-9B25-FC0D1EF9B677}"/>
              </a:ext>
            </a:extLst>
          </p:cNvPr>
          <p:cNvGrpSpPr/>
          <p:nvPr/>
        </p:nvGrpSpPr>
        <p:grpSpPr>
          <a:xfrm>
            <a:off x="4368917" y="4469544"/>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cxnSp>
        <p:nvCxnSpPr>
          <p:cNvPr id="169" name="Connector: Elbow 168">
            <a:extLst>
              <a:ext uri="{FF2B5EF4-FFF2-40B4-BE49-F238E27FC236}">
                <a16:creationId xmlns:a16="http://schemas.microsoft.com/office/drawing/2014/main" id="{A33D7D39-6C68-4FBC-ACD0-0A68989EB83E}"/>
              </a:ext>
            </a:extLst>
          </p:cNvPr>
          <p:cNvCxnSpPr>
            <a:cxnSpLocks/>
            <a:stCxn id="582" idx="0"/>
            <a:endCxn id="175" idx="1"/>
          </p:cNvCxnSpPr>
          <p:nvPr/>
        </p:nvCxnSpPr>
        <p:spPr>
          <a:xfrm rot="16200000" flipH="1">
            <a:off x="3502642" y="3042642"/>
            <a:ext cx="587326" cy="2158612"/>
          </a:xfrm>
          <a:prstGeom prst="bentConnector3">
            <a:avLst>
              <a:gd name="adj1" fmla="val 73129"/>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6" name="Connector: Elbow 1105">
            <a:extLst>
              <a:ext uri="{FF2B5EF4-FFF2-40B4-BE49-F238E27FC236}">
                <a16:creationId xmlns:a16="http://schemas.microsoft.com/office/drawing/2014/main" id="{8D2E90D5-5F83-4EF7-9C45-1EF704DA83D7}"/>
              </a:ext>
            </a:extLst>
          </p:cNvPr>
          <p:cNvCxnSpPr>
            <a:cxnSpLocks/>
          </p:cNvCxnSpPr>
          <p:nvPr/>
        </p:nvCxnSpPr>
        <p:spPr>
          <a:xfrm rot="16200000" flipH="1">
            <a:off x="1382180" y="2820181"/>
            <a:ext cx="1636705" cy="383565"/>
          </a:xfrm>
          <a:prstGeom prst="bentConnector3">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5" name="Group 204">
            <a:extLst>
              <a:ext uri="{FF2B5EF4-FFF2-40B4-BE49-F238E27FC236}">
                <a16:creationId xmlns:a16="http://schemas.microsoft.com/office/drawing/2014/main" id="{3D993FEE-D3B7-4B3F-8811-8B23BF89FCD2}"/>
              </a:ext>
            </a:extLst>
          </p:cNvPr>
          <p:cNvGrpSpPr/>
          <p:nvPr/>
        </p:nvGrpSpPr>
        <p:grpSpPr>
          <a:xfrm>
            <a:off x="9432393" y="5534357"/>
            <a:ext cx="123684" cy="130517"/>
            <a:chOff x="5272950" y="2774444"/>
            <a:chExt cx="168221" cy="177514"/>
          </a:xfrm>
        </p:grpSpPr>
        <p:sp>
          <p:nvSpPr>
            <p:cNvPr id="203" name="Freeform 1059">
              <a:extLst>
                <a:ext uri="{FF2B5EF4-FFF2-40B4-BE49-F238E27FC236}">
                  <a16:creationId xmlns:a16="http://schemas.microsoft.com/office/drawing/2014/main" id="{3A643D51-67FF-4ED3-BF2A-8598DF9F11C7}"/>
                </a:ext>
              </a:extLst>
            </p:cNvPr>
            <p:cNvSpPr>
              <a:spLocks/>
            </p:cNvSpPr>
            <p:nvPr/>
          </p:nvSpPr>
          <p:spPr bwMode="auto">
            <a:xfrm>
              <a:off x="5272950" y="2869497"/>
              <a:ext cx="168221" cy="82461"/>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204" name="Oval 1060">
              <a:extLst>
                <a:ext uri="{FF2B5EF4-FFF2-40B4-BE49-F238E27FC236}">
                  <a16:creationId xmlns:a16="http://schemas.microsoft.com/office/drawing/2014/main" id="{555F8BD9-C9EE-41BF-9B74-22FAD0A8CF89}"/>
                </a:ext>
              </a:extLst>
            </p:cNvPr>
            <p:cNvSpPr>
              <a:spLocks noChangeArrowheads="1"/>
            </p:cNvSpPr>
            <p:nvPr/>
          </p:nvSpPr>
          <p:spPr bwMode="auto">
            <a:xfrm>
              <a:off x="5312012" y="2774444"/>
              <a:ext cx="90098" cy="845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A8402CA3-2303-4CD4-8DBB-0171D2A95881}"/>
              </a:ext>
            </a:extLst>
          </p:cNvPr>
          <p:cNvGrpSpPr/>
          <p:nvPr/>
        </p:nvGrpSpPr>
        <p:grpSpPr>
          <a:xfrm>
            <a:off x="284627" y="5490836"/>
            <a:ext cx="1623782" cy="830688"/>
            <a:chOff x="284627" y="5490836"/>
            <a:chExt cx="1623782" cy="830688"/>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284627" y="5490836"/>
              <a:ext cx="1623782" cy="830688"/>
              <a:chOff x="136776" y="5337327"/>
              <a:chExt cx="1623782" cy="830688"/>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36776" y="5337327"/>
                <a:ext cx="1623782" cy="830688"/>
                <a:chOff x="3829108" y="5417189"/>
                <a:chExt cx="1623782" cy="830688"/>
              </a:xfrm>
            </p:grpSpPr>
            <p:sp>
              <p:nvSpPr>
                <p:cNvPr id="567" name="Rectangle 566">
                  <a:hlinkClick r:id="rId75" tooltip="Windows 10 is designed to protect against known and emerging security threats across the spectrum of attackers and attack vectors. Windows 10 focuses on providing excellence in both security and productivity."/>
                  <a:extLst>
                    <a:ext uri="{FF2B5EF4-FFF2-40B4-BE49-F238E27FC236}">
                      <a16:creationId xmlns:a16="http://schemas.microsoft.com/office/drawing/2014/main" id="{12F47460-432B-44C0-B838-482409AFCE7B}"/>
                    </a:ext>
                  </a:extLst>
                </p:cNvPr>
                <p:cNvSpPr/>
                <p:nvPr/>
              </p:nvSpPr>
              <p:spPr bwMode="auto">
                <a:xfrm>
                  <a:off x="3829108" y="5417189"/>
                  <a:ext cx="1623782" cy="830688"/>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75" tooltip="Windows 10 is designed to protect against known and emerging security threats across the spectrum of attackers and attack vectors. Windows 10 focus on providing excellence in both security and productivity. "/>
                  <a:extLst>
                    <a:ext uri="{FF2B5EF4-FFF2-40B4-BE49-F238E27FC236}">
                      <a16:creationId xmlns:a16="http://schemas.microsoft.com/office/drawing/2014/main" id="{C70FE1D3-B317-4288-9465-092462159B1A}"/>
                    </a:ext>
                  </a:extLst>
                </p:cNvPr>
                <p:cNvSpPr/>
                <p:nvPr/>
              </p:nvSpPr>
              <p:spPr>
                <a:xfrm>
                  <a:off x="3870875" y="5601157"/>
                  <a:ext cx="1203095" cy="561573"/>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Network protection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Credential protection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Full Disk Encryption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Attack surface</a:t>
                  </a:r>
                  <a:b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b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reduction</a:t>
                  </a: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76">
                  <a:duotone>
                    <a:prstClr val="black"/>
                    <a:schemeClr val="accent1">
                      <a:tint val="45000"/>
                      <a:satMod val="400000"/>
                    </a:schemeClr>
                  </a:duotone>
                </a:blip>
                <a:stretch>
                  <a:fillRect/>
                </a:stretch>
              </p:blipFill>
              <p:spPr>
                <a:xfrm>
                  <a:off x="3926237" y="5465007"/>
                  <a:ext cx="121976" cy="120106"/>
                </a:xfrm>
                <a:prstGeom prst="rect">
                  <a:avLst/>
                </a:prstGeom>
              </p:spPr>
            </p:pic>
            <p:sp>
              <p:nvSpPr>
                <p:cNvPr id="601" name="Rectangle 600">
                  <a:extLst>
                    <a:ext uri="{FF2B5EF4-FFF2-40B4-BE49-F238E27FC236}">
                      <a16:creationId xmlns:a16="http://schemas.microsoft.com/office/drawing/2014/main" id="{B24BB291-14EB-43D7-9A23-E0E905E953B4}"/>
                    </a:ext>
                  </a:extLst>
                </p:cNvPr>
                <p:cNvSpPr/>
                <p:nvPr/>
              </p:nvSpPr>
              <p:spPr>
                <a:xfrm>
                  <a:off x="4032242" y="5425922"/>
                  <a:ext cx="13290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&amp; 11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7529" y="5519636"/>
                <a:ext cx="832784" cy="532921"/>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control</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Exploit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 monitoring</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Next-generation </a:t>
                </a:r>
                <a:b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protection</a:t>
                </a:r>
              </a:p>
            </p:txBody>
          </p:sp>
        </p:grpSp>
        <p:grpSp>
          <p:nvGrpSpPr>
            <p:cNvPr id="551" name="Group 550">
              <a:extLst>
                <a:ext uri="{FF2B5EF4-FFF2-40B4-BE49-F238E27FC236}">
                  <a16:creationId xmlns:a16="http://schemas.microsoft.com/office/drawing/2014/main" id="{D204D56D-16CA-4865-91F5-F8200B5F4CC1}"/>
                </a:ext>
              </a:extLst>
            </p:cNvPr>
            <p:cNvGrpSpPr/>
            <p:nvPr/>
          </p:nvGrpSpPr>
          <p:grpSpPr>
            <a:xfrm>
              <a:off x="959028" y="6237098"/>
              <a:ext cx="188672" cy="45740"/>
              <a:chOff x="6071763" y="3898466"/>
              <a:chExt cx="188672" cy="45740"/>
            </a:xfrm>
            <a:solidFill>
              <a:srgbClr val="8D8D8D"/>
            </a:solidFill>
          </p:grpSpPr>
          <p:sp>
            <p:nvSpPr>
              <p:cNvPr id="556" name="Oval 555">
                <a:extLst>
                  <a:ext uri="{FF2B5EF4-FFF2-40B4-BE49-F238E27FC236}">
                    <a16:creationId xmlns:a16="http://schemas.microsoft.com/office/drawing/2014/main" id="{EC84D73B-3506-4E36-A5EA-669DF2C80E3D}"/>
                  </a:ext>
                </a:extLst>
              </p:cNvPr>
              <p:cNvSpPr/>
              <p:nvPr/>
            </p:nvSpPr>
            <p:spPr bwMode="auto">
              <a:xfrm>
                <a:off x="6071763" y="3898466"/>
                <a:ext cx="45720" cy="457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9" name="Oval 578">
                <a:extLst>
                  <a:ext uri="{FF2B5EF4-FFF2-40B4-BE49-F238E27FC236}">
                    <a16:creationId xmlns:a16="http://schemas.microsoft.com/office/drawing/2014/main" id="{47ACE184-5411-449F-85D3-30C80EFFA3F8}"/>
                  </a:ext>
                </a:extLst>
              </p:cNvPr>
              <p:cNvSpPr/>
              <p:nvPr/>
            </p:nvSpPr>
            <p:spPr bwMode="auto">
              <a:xfrm>
                <a:off x="6143239" y="3898470"/>
                <a:ext cx="45720" cy="4571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0" name="Oval 579">
                <a:extLst>
                  <a:ext uri="{FF2B5EF4-FFF2-40B4-BE49-F238E27FC236}">
                    <a16:creationId xmlns:a16="http://schemas.microsoft.com/office/drawing/2014/main" id="{6F5DC873-2E22-4CEA-8580-1BB31CEF4AB0}"/>
                  </a:ext>
                </a:extLst>
              </p:cNvPr>
              <p:cNvSpPr/>
              <p:nvPr/>
            </p:nvSpPr>
            <p:spPr bwMode="auto">
              <a:xfrm>
                <a:off x="6214715" y="3898487"/>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86" name="Group 485">
            <a:extLst>
              <a:ext uri="{FF2B5EF4-FFF2-40B4-BE49-F238E27FC236}">
                <a16:creationId xmlns:a16="http://schemas.microsoft.com/office/drawing/2014/main" id="{0A68461A-8EF0-4D8C-8323-E66AB3C5D78F}"/>
              </a:ext>
            </a:extLst>
          </p:cNvPr>
          <p:cNvGrpSpPr/>
          <p:nvPr/>
        </p:nvGrpSpPr>
        <p:grpSpPr>
          <a:xfrm>
            <a:off x="152400" y="101085"/>
            <a:ext cx="4422525" cy="1882098"/>
            <a:chOff x="152400" y="101085"/>
            <a:chExt cx="4422525" cy="1707904"/>
          </a:xfrm>
        </p:grpSpPr>
        <p:sp>
          <p:nvSpPr>
            <p:cNvPr id="487" name="Rectangle 486">
              <a:extLst>
                <a:ext uri="{FF2B5EF4-FFF2-40B4-BE49-F238E27FC236}">
                  <a16:creationId xmlns:a16="http://schemas.microsoft.com/office/drawing/2014/main" id="{F7D633E9-D43B-4820-A3DD-2DAD4021813C}"/>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8" name="Rectangle 487">
              <a:extLst>
                <a:ext uri="{FF2B5EF4-FFF2-40B4-BE49-F238E27FC236}">
                  <a16:creationId xmlns:a16="http://schemas.microsoft.com/office/drawing/2014/main" id="{9B85FBD6-6E0D-4CE6-B79B-A1912DE3D402}"/>
                </a:ext>
              </a:extLst>
            </p:cNvPr>
            <p:cNvSpPr/>
            <p:nvPr/>
          </p:nvSpPr>
          <p:spPr>
            <a:xfrm>
              <a:off x="155473" y="103218"/>
              <a:ext cx="4419452" cy="233906"/>
            </a:xfrm>
            <a:prstGeom prst="rect">
              <a:avLst/>
            </a:prstGeom>
            <a:solidFill>
              <a:schemeClr val="tx2">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  SOC</a:t>
              </a:r>
            </a:p>
          </p:txBody>
        </p:sp>
      </p:grpSp>
      <p:grpSp>
        <p:nvGrpSpPr>
          <p:cNvPr id="184" name="Group 183">
            <a:extLst>
              <a:ext uri="{FF2B5EF4-FFF2-40B4-BE49-F238E27FC236}">
                <a16:creationId xmlns:a16="http://schemas.microsoft.com/office/drawing/2014/main" id="{2CBA323F-9F73-428A-BEE5-1F208DEC406E}"/>
              </a:ext>
            </a:extLst>
          </p:cNvPr>
          <p:cNvGrpSpPr/>
          <p:nvPr/>
        </p:nvGrpSpPr>
        <p:grpSpPr>
          <a:xfrm>
            <a:off x="3437083" y="400880"/>
            <a:ext cx="1069411" cy="182880"/>
            <a:chOff x="3437083" y="400880"/>
            <a:chExt cx="1069411" cy="182880"/>
          </a:xfrm>
        </p:grpSpPr>
        <p:sp>
          <p:nvSpPr>
            <p:cNvPr id="489" name="Rectangle 488">
              <a:extLst>
                <a:ext uri="{FF2B5EF4-FFF2-40B4-BE49-F238E27FC236}">
                  <a16:creationId xmlns:a16="http://schemas.microsoft.com/office/drawing/2014/main" id="{F77DEC1C-4F05-4F8B-BE93-DDAB6E0234F6}"/>
                </a:ext>
              </a:extLst>
            </p:cNvPr>
            <p:cNvSpPr/>
            <p:nvPr/>
          </p:nvSpPr>
          <p:spPr>
            <a:xfrm>
              <a:off x="3437083" y="400880"/>
              <a:ext cx="1069411" cy="182880"/>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MSSP/MDR</a:t>
              </a:r>
            </a:p>
          </p:txBody>
        </p:sp>
        <p:sp>
          <p:nvSpPr>
            <p:cNvPr id="490" name="Commitments_EC4D">
              <a:extLst>
                <a:ext uri="{FF2B5EF4-FFF2-40B4-BE49-F238E27FC236}">
                  <a16:creationId xmlns:a16="http://schemas.microsoft.com/office/drawing/2014/main" id="{2817F7F2-EC86-4EC5-92FA-2D78FF5B8AF0}"/>
                </a:ext>
              </a:extLst>
            </p:cNvPr>
            <p:cNvSpPr>
              <a:spLocks noChangeAspect="1" noEditPoints="1"/>
            </p:cNvSpPr>
            <p:nvPr/>
          </p:nvSpPr>
          <p:spPr bwMode="auto">
            <a:xfrm>
              <a:off x="3496588" y="447675"/>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CF0E5967-DFDD-412F-A30F-B70A66AFE456}"/>
              </a:ext>
            </a:extLst>
          </p:cNvPr>
          <p:cNvGrpSpPr/>
          <p:nvPr/>
        </p:nvGrpSpPr>
        <p:grpSpPr>
          <a:xfrm>
            <a:off x="256411" y="400880"/>
            <a:ext cx="1025332" cy="182880"/>
            <a:chOff x="256411" y="400880"/>
            <a:chExt cx="1025332" cy="182880"/>
          </a:xfrm>
        </p:grpSpPr>
        <p:sp>
          <p:nvSpPr>
            <p:cNvPr id="507" name="Rectangle 506">
              <a:hlinkClick r:id="rId77" tooltip="Managed hunting service built into Microsoft 365 Defender that provides Security Operation Centers (SOCs) with expert level monitoring and analysis to help them ensure critical threats in your unique environments don’t get missed."/>
              <a:extLst>
                <a:ext uri="{FF2B5EF4-FFF2-40B4-BE49-F238E27FC236}">
                  <a16:creationId xmlns:a16="http://schemas.microsoft.com/office/drawing/2014/main" id="{9C82B3BB-5E37-49F3-B804-20CF9B3AD125}"/>
                </a:ext>
              </a:extLst>
            </p:cNvPr>
            <p:cNvSpPr/>
            <p:nvPr/>
          </p:nvSpPr>
          <p:spPr>
            <a:xfrm>
              <a:off x="256411" y="400880"/>
              <a:ext cx="1025332"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228600" marR="0" lvl="0" indent="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Experts</a:t>
              </a:r>
            </a:p>
          </p:txBody>
        </p:sp>
        <p:sp>
          <p:nvSpPr>
            <p:cNvPr id="512" name="people_4" title="Icon of a person">
              <a:extLst>
                <a:ext uri="{FF2B5EF4-FFF2-40B4-BE49-F238E27FC236}">
                  <a16:creationId xmlns:a16="http://schemas.microsoft.com/office/drawing/2014/main" id="{0D685DE7-94A9-4799-B488-197446CA247E}"/>
                </a:ext>
              </a:extLst>
            </p:cNvPr>
            <p:cNvSpPr>
              <a:spLocks noChangeAspect="1" noEditPoints="1"/>
            </p:cNvSpPr>
            <p:nvPr/>
          </p:nvSpPr>
          <p:spPr bwMode="auto">
            <a:xfrm>
              <a:off x="334033" y="435737"/>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1A4E3502-452A-45BF-B31A-DF392AE2513E}"/>
              </a:ext>
            </a:extLst>
          </p:cNvPr>
          <p:cNvGrpSpPr/>
          <p:nvPr/>
        </p:nvGrpSpPr>
        <p:grpSpPr>
          <a:xfrm>
            <a:off x="1335864" y="400880"/>
            <a:ext cx="2047098" cy="182880"/>
            <a:chOff x="1335864" y="400880"/>
            <a:chExt cx="2047098" cy="182880"/>
          </a:xfrm>
        </p:grpSpPr>
        <p:sp>
          <p:nvSpPr>
            <p:cNvPr id="508" name="Rectangle 507">
              <a:hlinkClick r:id="rId78" tooltip="Provides assistance with incident response, recovery, and hunting (onsite and remotely). The incident response is effectively &quot;on retainer&quot; for customers with Premier/Unified Support."/>
              <a:extLst>
                <a:ext uri="{FF2B5EF4-FFF2-40B4-BE49-F238E27FC236}">
                  <a16:creationId xmlns:a16="http://schemas.microsoft.com/office/drawing/2014/main" id="{3901389D-3FD9-474D-AE98-20B5BEDCC34B}"/>
                </a:ext>
              </a:extLst>
            </p:cNvPr>
            <p:cNvSpPr/>
            <p:nvPr/>
          </p:nvSpPr>
          <p:spPr>
            <a:xfrm>
              <a:off x="1335864" y="400880"/>
              <a:ext cx="2047098"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Detection and Response Team (DART)</a:t>
              </a:r>
            </a:p>
          </p:txBody>
        </p:sp>
        <p:sp>
          <p:nvSpPr>
            <p:cNvPr id="570" name="people_4" title="Icon of a person">
              <a:extLst>
                <a:ext uri="{FF2B5EF4-FFF2-40B4-BE49-F238E27FC236}">
                  <a16:creationId xmlns:a16="http://schemas.microsoft.com/office/drawing/2014/main" id="{54BD4277-A24D-411B-B67B-A24151378BAE}"/>
                </a:ext>
              </a:extLst>
            </p:cNvPr>
            <p:cNvSpPr>
              <a:spLocks noChangeAspect="1" noEditPoints="1"/>
            </p:cNvSpPr>
            <p:nvPr/>
          </p:nvSpPr>
          <p:spPr bwMode="auto">
            <a:xfrm>
              <a:off x="1394530" y="433366"/>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2" name="Straight Connector 91">
            <a:extLst>
              <a:ext uri="{FF2B5EF4-FFF2-40B4-BE49-F238E27FC236}">
                <a16:creationId xmlns:a16="http://schemas.microsoft.com/office/drawing/2014/main" id="{6B17952F-06A6-4BB5-A7F3-B4DCFF1E9126}"/>
              </a:ext>
            </a:extLst>
          </p:cNvPr>
          <p:cNvCxnSpPr>
            <a:cxnSpLocks/>
          </p:cNvCxnSpPr>
          <p:nvPr/>
        </p:nvCxnSpPr>
        <p:spPr>
          <a:xfrm>
            <a:off x="1107439" y="3158378"/>
            <a:ext cx="0" cy="151369"/>
          </a:xfrm>
          <a:prstGeom prst="line">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30" name="Straight Connector 629">
            <a:extLst>
              <a:ext uri="{FF2B5EF4-FFF2-40B4-BE49-F238E27FC236}">
                <a16:creationId xmlns:a16="http://schemas.microsoft.com/office/drawing/2014/main" id="{7F63C01E-81EB-4FD5-B705-AACFC33F76A5}"/>
              </a:ext>
            </a:extLst>
          </p:cNvPr>
          <p:cNvCxnSpPr>
            <a:cxnSpLocks/>
          </p:cNvCxnSpPr>
          <p:nvPr/>
        </p:nvCxnSpPr>
        <p:spPr>
          <a:xfrm>
            <a:off x="1107439" y="3675417"/>
            <a:ext cx="0" cy="151369"/>
          </a:xfrm>
          <a:prstGeom prst="line">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4" name="Group 93">
            <a:extLst>
              <a:ext uri="{FF2B5EF4-FFF2-40B4-BE49-F238E27FC236}">
                <a16:creationId xmlns:a16="http://schemas.microsoft.com/office/drawing/2014/main" id="{2C901292-AB61-4C30-97B4-77372A0E7015}"/>
              </a:ext>
            </a:extLst>
          </p:cNvPr>
          <p:cNvGrpSpPr/>
          <p:nvPr/>
        </p:nvGrpSpPr>
        <p:grpSpPr>
          <a:xfrm>
            <a:off x="421510" y="3347718"/>
            <a:ext cx="1359790" cy="278260"/>
            <a:chOff x="514997" y="3372862"/>
            <a:chExt cx="1003603" cy="205372"/>
          </a:xfrm>
        </p:grpSpPr>
        <p:grpSp>
          <p:nvGrpSpPr>
            <p:cNvPr id="48" name="Group 47">
              <a:extLst>
                <a:ext uri="{FF2B5EF4-FFF2-40B4-BE49-F238E27FC236}">
                  <a16:creationId xmlns:a16="http://schemas.microsoft.com/office/drawing/2014/main" id="{BFC65816-92B6-45F8-8B56-B9FE7300B40A}"/>
                </a:ext>
              </a:extLst>
            </p:cNvPr>
            <p:cNvGrpSpPr/>
            <p:nvPr/>
          </p:nvGrpSpPr>
          <p:grpSpPr>
            <a:xfrm>
              <a:off x="1246534" y="3372862"/>
              <a:ext cx="272066" cy="20537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98163" y="3372862"/>
              <a:ext cx="267972" cy="205372"/>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704349" y="3372862"/>
              <a:ext cx="114329" cy="189803"/>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514997" y="3372862"/>
              <a:ext cx="113901" cy="189803"/>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4" name="Rectangle 43">
            <a:extLst>
              <a:ext uri="{FF2B5EF4-FFF2-40B4-BE49-F238E27FC236}">
                <a16:creationId xmlns:a16="http://schemas.microsoft.com/office/drawing/2014/main" id="{32BAD089-192A-4476-9522-433AD508E454}"/>
              </a:ext>
            </a:extLst>
          </p:cNvPr>
          <p:cNvSpPr/>
          <p:nvPr/>
        </p:nvSpPr>
        <p:spPr bwMode="auto">
          <a:xfrm>
            <a:off x="315636" y="3283303"/>
            <a:ext cx="1583606" cy="396758"/>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22" name="Rectangle 621">
            <a:hlinkClick r:id="rId79"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861B52B9-C9BF-4E8F-8F85-379792DACC29}"/>
              </a:ext>
            </a:extLst>
          </p:cNvPr>
          <p:cNvSpPr/>
          <p:nvPr/>
        </p:nvSpPr>
        <p:spPr>
          <a:xfrm>
            <a:off x="293032" y="3809380"/>
            <a:ext cx="1646703" cy="1058315"/>
          </a:xfrm>
          <a:prstGeom prst="rect">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0"/>
              </a:spcAft>
              <a:buClrTx/>
              <a:buSzTx/>
              <a:buFontTx/>
              <a:buNone/>
              <a:tabLst>
                <a:tab pos="1028700" algn="l"/>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Microsoft Defender for Endpoint</a:t>
            </a:r>
          </a:p>
          <a:p>
            <a:pPr marL="0" marR="0" lvl="0" indent="0" algn="ctr" defTabSz="914400" rtl="0" eaLnBrk="1" fontAlgn="auto" latinLnBrk="0" hangingPunct="1">
              <a:lnSpc>
                <a:spcPct val="97000"/>
              </a:lnSpc>
              <a:spcBef>
                <a:spcPts val="0"/>
              </a:spcBef>
              <a:spcAft>
                <a:spcPts val="300"/>
              </a:spcAft>
              <a:buClrTx/>
              <a:buSzTx/>
              <a:buFontTx/>
              <a:buNone/>
              <a:tabLst>
                <a:tab pos="1028700" algn="l"/>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Unified Endpoint Security</a:t>
            </a:r>
          </a:p>
        </p:txBody>
      </p:sp>
      <p:sp>
        <p:nvSpPr>
          <p:cNvPr id="4" name="Rectangle 3">
            <a:hlinkClick r:id="rId80"/>
            <a:extLst>
              <a:ext uri="{FF2B5EF4-FFF2-40B4-BE49-F238E27FC236}">
                <a16:creationId xmlns:a16="http://schemas.microsoft.com/office/drawing/2014/main" id="{8560328C-4562-4C24-936C-9AE9C20CFFE2}"/>
              </a:ext>
            </a:extLst>
          </p:cNvPr>
          <p:cNvSpPr/>
          <p:nvPr/>
        </p:nvSpPr>
        <p:spPr>
          <a:xfrm>
            <a:off x="388835" y="4589983"/>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Endpoint Data Loss Protection (DLP)</a:t>
            </a:r>
          </a:p>
        </p:txBody>
      </p:sp>
      <p:sp>
        <p:nvSpPr>
          <p:cNvPr id="6" name="Rectangle 5">
            <a:hlinkClick r:id="rId81"/>
            <a:extLst>
              <a:ext uri="{FF2B5EF4-FFF2-40B4-BE49-F238E27FC236}">
                <a16:creationId xmlns:a16="http://schemas.microsoft.com/office/drawing/2014/main" id="{1464AD76-D4D6-4AF5-ADF3-E0AF93F35A19}"/>
              </a:ext>
            </a:extLst>
          </p:cNvPr>
          <p:cNvSpPr/>
          <p:nvPr/>
        </p:nvSpPr>
        <p:spPr>
          <a:xfrm>
            <a:off x="388835" y="4268624"/>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Web Content Filtering</a:t>
            </a:r>
          </a:p>
        </p:txBody>
      </p:sp>
      <p:grpSp>
        <p:nvGrpSpPr>
          <p:cNvPr id="28" name="Group 27">
            <a:extLst>
              <a:ext uri="{FF2B5EF4-FFF2-40B4-BE49-F238E27FC236}">
                <a16:creationId xmlns:a16="http://schemas.microsoft.com/office/drawing/2014/main" id="{9C4C3076-4E82-4D65-9B7F-E482C4C19C5B}"/>
              </a:ext>
            </a:extLst>
          </p:cNvPr>
          <p:cNvGrpSpPr/>
          <p:nvPr/>
        </p:nvGrpSpPr>
        <p:grpSpPr>
          <a:xfrm>
            <a:off x="1000385" y="4776164"/>
            <a:ext cx="188672" cy="45740"/>
            <a:chOff x="6071763" y="3898466"/>
            <a:chExt cx="188672" cy="45740"/>
          </a:xfrm>
          <a:solidFill>
            <a:srgbClr val="0078D7"/>
          </a:solidFill>
        </p:grpSpPr>
        <p:sp>
          <p:nvSpPr>
            <p:cNvPr id="9" name="Oval 8">
              <a:extLst>
                <a:ext uri="{FF2B5EF4-FFF2-40B4-BE49-F238E27FC236}">
                  <a16:creationId xmlns:a16="http://schemas.microsoft.com/office/drawing/2014/main" id="{6B224E69-B4D0-4161-87C2-E2487A013C96}"/>
                </a:ext>
              </a:extLst>
            </p:cNvPr>
            <p:cNvSpPr/>
            <p:nvPr/>
          </p:nvSpPr>
          <p:spPr bwMode="auto">
            <a:xfrm>
              <a:off x="6071763" y="3898466"/>
              <a:ext cx="45720" cy="457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395613B7-D819-4708-9FD7-74A53C50548A}"/>
                </a:ext>
              </a:extLst>
            </p:cNvPr>
            <p:cNvSpPr/>
            <p:nvPr/>
          </p:nvSpPr>
          <p:spPr bwMode="auto">
            <a:xfrm>
              <a:off x="6143239" y="3898470"/>
              <a:ext cx="45720" cy="4571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4EF1DAA-333B-4852-8041-10332B6BD364}"/>
                </a:ext>
              </a:extLst>
            </p:cNvPr>
            <p:cNvSpPr/>
            <p:nvPr/>
          </p:nvSpPr>
          <p:spPr bwMode="auto">
            <a:xfrm>
              <a:off x="6214715" y="3898487"/>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Rectangle 31">
            <a:hlinkClick r:id="rId79"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6B386A09-7E67-45B5-8984-4B9EAD075067}"/>
              </a:ext>
            </a:extLst>
          </p:cNvPr>
          <p:cNvSpPr/>
          <p:nvPr/>
        </p:nvSpPr>
        <p:spPr>
          <a:xfrm>
            <a:off x="388835" y="4107944"/>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Endpoint Detection &amp; Response (EDR)</a:t>
            </a:r>
          </a:p>
        </p:txBody>
      </p:sp>
      <p:sp>
        <p:nvSpPr>
          <p:cNvPr id="33" name="Rectangle 32">
            <a:hlinkClick r:id="rId82"/>
            <a:extLst>
              <a:ext uri="{FF2B5EF4-FFF2-40B4-BE49-F238E27FC236}">
                <a16:creationId xmlns:a16="http://schemas.microsoft.com/office/drawing/2014/main" id="{0C81D2C1-7412-49F5-8285-C4BDCACB3A06}"/>
              </a:ext>
            </a:extLst>
          </p:cNvPr>
          <p:cNvSpPr/>
          <p:nvPr/>
        </p:nvSpPr>
        <p:spPr>
          <a:xfrm>
            <a:off x="388835" y="4429304"/>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&amp; Vuln Management</a:t>
            </a:r>
          </a:p>
        </p:txBody>
      </p:sp>
      <p:cxnSp>
        <p:nvCxnSpPr>
          <p:cNvPr id="617" name="Straight Connector 616">
            <a:extLst>
              <a:ext uri="{FF2B5EF4-FFF2-40B4-BE49-F238E27FC236}">
                <a16:creationId xmlns:a16="http://schemas.microsoft.com/office/drawing/2014/main" id="{DF0411BC-7BCC-4413-98AA-2FC35D64F42C}"/>
              </a:ext>
            </a:extLst>
          </p:cNvPr>
          <p:cNvCxnSpPr>
            <a:cxnSpLocks/>
          </p:cNvCxnSpPr>
          <p:nvPr/>
        </p:nvCxnSpPr>
        <p:spPr>
          <a:xfrm>
            <a:off x="6711363" y="3121046"/>
            <a:ext cx="0" cy="2452014"/>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093C57A3-BDCB-413C-BBB5-303C7813D4EA}"/>
              </a:ext>
            </a:extLst>
          </p:cNvPr>
          <p:cNvGrpSpPr/>
          <p:nvPr/>
        </p:nvGrpSpPr>
        <p:grpSpPr>
          <a:xfrm>
            <a:off x="3053186" y="5532991"/>
            <a:ext cx="5138706" cy="785136"/>
            <a:chOff x="3053186" y="5532991"/>
            <a:chExt cx="5138706" cy="785136"/>
          </a:xfrm>
        </p:grpSpPr>
        <p:sp>
          <p:nvSpPr>
            <p:cNvPr id="149" name="L-Shape 148">
              <a:hlinkClick r:id="rId83" tooltip="(formerly ASC Standard) provides XDR capabilities designed to simplify detection, automated investigation and response for Azure resources (Linux and Windows VMs, Networks, Kubernetes/Containers, SQL, Storage, IoT/OT, and more) "/>
              <a:extLst>
                <a:ext uri="{FF2B5EF4-FFF2-40B4-BE49-F238E27FC236}">
                  <a16:creationId xmlns:a16="http://schemas.microsoft.com/office/drawing/2014/main" id="{03B711DE-E01C-45E2-A866-CE699D618E9C}"/>
                </a:ext>
              </a:extLst>
            </p:cNvPr>
            <p:cNvSpPr/>
            <p:nvPr/>
          </p:nvSpPr>
          <p:spPr bwMode="auto">
            <a:xfrm flipH="1">
              <a:off x="3053186" y="5532991"/>
              <a:ext cx="5092220" cy="785136"/>
            </a:xfrm>
            <a:prstGeom prst="corner">
              <a:avLst>
                <a:gd name="adj1" fmla="val 65944"/>
                <a:gd name="adj2" fmla="val 338827"/>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2343150" marR="0" lvl="0" indent="0" algn="ctr" defTabSz="914400" rtl="0" eaLnBrk="1" fontAlgn="auto" latinLnBrk="0" hangingPunct="1">
                <a:lnSpc>
                  <a:spcPct val="97000"/>
                </a:lnSpc>
                <a:spcBef>
                  <a:spcPts val="0"/>
                </a:spcBef>
                <a:spcAft>
                  <a:spcPts val="0"/>
                </a:spcAft>
                <a:buClrTx/>
                <a:buSzTx/>
                <a:buFontTx/>
                <a:buNone/>
                <a:tabLst/>
                <a:defRPr/>
              </a:pP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891" name="TextBox 890">
              <a:hlinkClick r:id="rId83"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45C80C1E-85C2-4882-88DD-AA6FE6855501}"/>
                </a:ext>
              </a:extLst>
            </p:cNvPr>
            <p:cNvSpPr txBox="1"/>
            <p:nvPr/>
          </p:nvSpPr>
          <p:spPr>
            <a:xfrm>
              <a:off x="5463208" y="5549081"/>
              <a:ext cx="2728684" cy="536814"/>
            </a:xfrm>
            <a:prstGeom prst="rect">
              <a:avLst/>
            </a:prstGeom>
            <a:noFill/>
          </p:spPr>
          <p:txBody>
            <a:bodyPr wrap="square">
              <a:spAutoFit/>
            </a:bodyPr>
            <a:lstStyle/>
            <a:p>
              <a:pPr marL="0" marR="0" lvl="0" indent="0" algn="ctr" defTabSz="914400" rtl="0" eaLnBrk="1" fontAlgn="auto" latinLnBrk="0" hangingPunct="1">
                <a:lnSpc>
                  <a:spcPct val="97000"/>
                </a:lnSpc>
                <a:spcBef>
                  <a:spcPts val="0"/>
                </a:spcBef>
                <a:spcAft>
                  <a:spcPts val="20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Cloud –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Cross-Platform, Cross-Cloud XDR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Multi-asset detection and response for infrastructure and </a:t>
              </a:r>
              <a:b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platform as a service (IaaS &amp; PaaS), Proactive Threat defenses</a:t>
              </a:r>
            </a:p>
            <a:p>
              <a:pPr marL="0" marR="0" lvl="0" indent="0" algn="ctr" defTabSz="914400" rtl="0" eaLnBrk="1" fontAlgn="auto" latinLnBrk="0" hangingPunct="1">
                <a:lnSpc>
                  <a:spcPct val="97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124" name="Group 123">
              <a:extLst>
                <a:ext uri="{FF2B5EF4-FFF2-40B4-BE49-F238E27FC236}">
                  <a16:creationId xmlns:a16="http://schemas.microsoft.com/office/drawing/2014/main" id="{DF6C9B17-8853-485C-8B1B-F860536D696C}"/>
                </a:ext>
              </a:extLst>
            </p:cNvPr>
            <p:cNvGrpSpPr/>
            <p:nvPr/>
          </p:nvGrpSpPr>
          <p:grpSpPr>
            <a:xfrm>
              <a:off x="4739609" y="5987595"/>
              <a:ext cx="3346444" cy="286748"/>
              <a:chOff x="4739609" y="5987595"/>
              <a:chExt cx="3346444" cy="286748"/>
            </a:xfrm>
          </p:grpSpPr>
          <p:sp>
            <p:nvSpPr>
              <p:cNvPr id="46" name="Rectangle: Rounded Corners 45">
                <a:extLst>
                  <a:ext uri="{FF2B5EF4-FFF2-40B4-BE49-F238E27FC236}">
                    <a16:creationId xmlns:a16="http://schemas.microsoft.com/office/drawing/2014/main" id="{E403BC0E-12DD-454D-8C22-5B3FA5E3444C}"/>
                  </a:ext>
                </a:extLst>
              </p:cNvPr>
              <p:cNvSpPr/>
              <p:nvPr/>
            </p:nvSpPr>
            <p:spPr bwMode="auto">
              <a:xfrm>
                <a:off x="4739609" y="5987595"/>
                <a:ext cx="3346444" cy="286748"/>
              </a:xfrm>
              <a:prstGeom prst="roundRect">
                <a:avLst>
                  <a:gd name="adj" fmla="val 45337"/>
                </a:avLst>
              </a:prstGeom>
              <a:solidFill>
                <a:schemeClr val="bg1"/>
              </a:solidFill>
              <a:ln>
                <a:noFill/>
                <a:headEnd type="none" w="med" len="med"/>
                <a:tailEnd type="none" w="med" len="med"/>
              </a:ln>
              <a:effectLst>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1" name="Picture 171">
                <a:extLst>
                  <a:ext uri="{FF2B5EF4-FFF2-40B4-BE49-F238E27FC236}">
                    <a16:creationId xmlns:a16="http://schemas.microsoft.com/office/drawing/2014/main" id="{61C78D51-FEAF-4ADB-BB34-DFE89CD70DE5}"/>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866207" y="6056637"/>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7" name="Picture 806">
                <a:extLst>
                  <a:ext uri="{FF2B5EF4-FFF2-40B4-BE49-F238E27FC236}">
                    <a16:creationId xmlns:a16="http://schemas.microsoft.com/office/drawing/2014/main" id="{C8C2E460-FCAD-4DDD-A68E-4D6F1BAF8E2B}"/>
                  </a:ext>
                </a:extLst>
              </p:cNvPr>
              <p:cNvPicPr>
                <a:picLocks noChangeAspect="1"/>
              </p:cNvPicPr>
              <p:nvPr/>
            </p:nvPicPr>
            <p:blipFill>
              <a:blip r:embed="rId84"/>
              <a:stretch>
                <a:fillRect/>
              </a:stretch>
            </p:blipFill>
            <p:spPr>
              <a:xfrm>
                <a:off x="5252931" y="6072611"/>
                <a:ext cx="102167" cy="116716"/>
              </a:xfrm>
              <a:prstGeom prst="rect">
                <a:avLst/>
              </a:prstGeom>
            </p:spPr>
          </p:pic>
          <p:pic>
            <p:nvPicPr>
              <p:cNvPr id="808" name="Picture 807">
                <a:extLst>
                  <a:ext uri="{FF2B5EF4-FFF2-40B4-BE49-F238E27FC236}">
                    <a16:creationId xmlns:a16="http://schemas.microsoft.com/office/drawing/2014/main" id="{AA54CB95-4E55-4C25-909A-0F917575181B}"/>
                  </a:ext>
                </a:extLst>
              </p:cNvPr>
              <p:cNvPicPr>
                <a:picLocks noChangeAspect="1"/>
              </p:cNvPicPr>
              <p:nvPr/>
            </p:nvPicPr>
            <p:blipFill>
              <a:blip r:embed="rId85"/>
              <a:stretch>
                <a:fillRect/>
              </a:stretch>
            </p:blipFill>
            <p:spPr>
              <a:xfrm>
                <a:off x="6518059" y="6057557"/>
                <a:ext cx="161926" cy="146825"/>
              </a:xfrm>
              <a:prstGeom prst="rect">
                <a:avLst/>
              </a:prstGeom>
            </p:spPr>
          </p:pic>
          <p:pic>
            <p:nvPicPr>
              <p:cNvPr id="809" name="Picture 808">
                <a:extLst>
                  <a:ext uri="{FF2B5EF4-FFF2-40B4-BE49-F238E27FC236}">
                    <a16:creationId xmlns:a16="http://schemas.microsoft.com/office/drawing/2014/main" id="{008FCE99-22D5-4C65-839C-B01C115F3413}"/>
                  </a:ext>
                </a:extLst>
              </p:cNvPr>
              <p:cNvPicPr>
                <a:picLocks noChangeAspect="1"/>
              </p:cNvPicPr>
              <p:nvPr/>
            </p:nvPicPr>
            <p:blipFill>
              <a:blip r:embed="rId86"/>
              <a:stretch>
                <a:fillRect/>
              </a:stretch>
            </p:blipFill>
            <p:spPr>
              <a:xfrm>
                <a:off x="7546787" y="6066521"/>
                <a:ext cx="142280" cy="128897"/>
              </a:xfrm>
              <a:prstGeom prst="rect">
                <a:avLst/>
              </a:prstGeom>
            </p:spPr>
          </p:pic>
          <p:pic>
            <p:nvPicPr>
              <p:cNvPr id="810" name="Picture 809">
                <a:extLst>
                  <a:ext uri="{FF2B5EF4-FFF2-40B4-BE49-F238E27FC236}">
                    <a16:creationId xmlns:a16="http://schemas.microsoft.com/office/drawing/2014/main" id="{35787053-EDB4-4807-BBEC-F682F01C44CE}"/>
                  </a:ext>
                </a:extLst>
              </p:cNvPr>
              <p:cNvPicPr>
                <a:picLocks noChangeAspect="1"/>
              </p:cNvPicPr>
              <p:nvPr/>
            </p:nvPicPr>
            <p:blipFill>
              <a:blip r:embed="rId87"/>
              <a:stretch>
                <a:fillRect/>
              </a:stretch>
            </p:blipFill>
            <p:spPr>
              <a:xfrm>
                <a:off x="5086415" y="6076475"/>
                <a:ext cx="94923" cy="108989"/>
              </a:xfrm>
              <a:prstGeom prst="rect">
                <a:avLst/>
              </a:prstGeom>
            </p:spPr>
          </p:pic>
          <p:pic>
            <p:nvPicPr>
              <p:cNvPr id="811" name="図 379">
                <a:extLst>
                  <a:ext uri="{FF2B5EF4-FFF2-40B4-BE49-F238E27FC236}">
                    <a16:creationId xmlns:a16="http://schemas.microsoft.com/office/drawing/2014/main" id="{349D6979-6712-427E-8F21-17646043B1C3}"/>
                  </a:ext>
                </a:extLst>
              </p:cNvPr>
              <p:cNvPicPr>
                <a:picLocks noChangeAspect="1"/>
              </p:cNvPicPr>
              <p:nvPr/>
            </p:nvPicPr>
            <p:blipFill>
              <a:blip r:embed="rId88" cstate="screen">
                <a:extLst>
                  <a:ext uri="{28A0092B-C50C-407E-A947-70E740481C1C}">
                    <a14:useLocalDpi xmlns:a14="http://schemas.microsoft.com/office/drawing/2010/main"/>
                  </a:ext>
                </a:extLst>
              </a:blip>
              <a:stretch>
                <a:fillRect/>
              </a:stretch>
            </p:blipFill>
            <p:spPr>
              <a:xfrm>
                <a:off x="5905217" y="6068493"/>
                <a:ext cx="124953" cy="124953"/>
              </a:xfrm>
              <a:prstGeom prst="rect">
                <a:avLst/>
              </a:prstGeom>
            </p:spPr>
          </p:pic>
          <p:pic>
            <p:nvPicPr>
              <p:cNvPr id="812" name="Picture 10" descr="תוצאת תמונה עבור ‪azure virtual machine logo‬‏">
                <a:extLst>
                  <a:ext uri="{FF2B5EF4-FFF2-40B4-BE49-F238E27FC236}">
                    <a16:creationId xmlns:a16="http://schemas.microsoft.com/office/drawing/2014/main" id="{80225B61-D811-49F1-9D76-D4D8776DD6E5}"/>
                  </a:ext>
                </a:extLst>
              </p:cNvPr>
              <p:cNvPicPr>
                <a:picLocks noChangeAspect="1" noChangeArrowheads="1"/>
              </p:cNvPicPr>
              <p:nvPr/>
            </p:nvPicPr>
            <p:blipFill>
              <a:blip r:embed="rId89">
                <a:extLst>
                  <a:ext uri="{28A0092B-C50C-407E-A947-70E740481C1C}">
                    <a14:useLocalDpi xmlns:a14="http://schemas.microsoft.com/office/drawing/2010/main" val="0"/>
                  </a:ext>
                </a:extLst>
              </a:blip>
              <a:srcRect/>
              <a:stretch>
                <a:fillRect/>
              </a:stretch>
            </p:blipFill>
            <p:spPr bwMode="auto">
              <a:xfrm>
                <a:off x="6930735" y="6071750"/>
                <a:ext cx="139817" cy="118438"/>
              </a:xfrm>
              <a:prstGeom prst="rect">
                <a:avLst/>
              </a:prstGeom>
              <a:noFill/>
              <a:extLst>
                <a:ext uri="{909E8E84-426E-40DD-AFC4-6F175D3DCCD1}">
                  <a14:hiddenFill xmlns:a14="http://schemas.microsoft.com/office/drawing/2010/main">
                    <a:solidFill>
                      <a:srgbClr val="FFFFFF"/>
                    </a:solidFill>
                  </a14:hiddenFill>
                </a:ext>
              </a:extLst>
            </p:spPr>
          </p:pic>
          <p:pic>
            <p:nvPicPr>
              <p:cNvPr id="813" name="Picture 12" descr="תוצאת תמונה עבור ‪azure virtual machine logo‬‏">
                <a:extLst>
                  <a:ext uri="{FF2B5EF4-FFF2-40B4-BE49-F238E27FC236}">
                    <a16:creationId xmlns:a16="http://schemas.microsoft.com/office/drawing/2014/main" id="{EB46932B-E16F-4B3E-9E08-A01EFEBF473B}"/>
                  </a:ext>
                </a:extLst>
              </p:cNvPr>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7142145" y="6077041"/>
                <a:ext cx="127651" cy="107856"/>
              </a:xfrm>
              <a:prstGeom prst="rect">
                <a:avLst/>
              </a:prstGeom>
              <a:noFill/>
              <a:extLst>
                <a:ext uri="{909E8E84-426E-40DD-AFC4-6F175D3DCCD1}">
                  <a14:hiddenFill xmlns:a14="http://schemas.microsoft.com/office/drawing/2010/main">
                    <a:solidFill>
                      <a:srgbClr val="FFFFFF"/>
                    </a:solidFill>
                  </a14:hiddenFill>
                </a:ext>
              </a:extLst>
            </p:spPr>
          </p:pic>
          <p:pic>
            <p:nvPicPr>
              <p:cNvPr id="815" name="Picture 10" descr="תוצאת תמונה עבור ‪azure kubernetes service‬‏">
                <a:extLst>
                  <a:ext uri="{FF2B5EF4-FFF2-40B4-BE49-F238E27FC236}">
                    <a16:creationId xmlns:a16="http://schemas.microsoft.com/office/drawing/2014/main" id="{B8200BC0-B58E-460A-938C-5439D76A8390}"/>
                  </a:ext>
                </a:extLst>
              </p:cNvPr>
              <p:cNvPicPr>
                <a:picLocks noChangeAspect="1" noChangeArrowheads="1"/>
              </p:cNvPicPr>
              <p:nvPr/>
            </p:nvPicPr>
            <p:blipFill>
              <a:blip r:embed="rId91">
                <a:extLst>
                  <a:ext uri="{28A0092B-C50C-407E-A947-70E740481C1C}">
                    <a14:useLocalDpi xmlns:a14="http://schemas.microsoft.com/office/drawing/2010/main" val="0"/>
                  </a:ext>
                </a:extLst>
              </a:blip>
              <a:srcRect/>
              <a:stretch>
                <a:fillRect/>
              </a:stretch>
            </p:blipFill>
            <p:spPr bwMode="auto">
              <a:xfrm>
                <a:off x="6101763" y="6071671"/>
                <a:ext cx="142873" cy="118596"/>
              </a:xfrm>
              <a:prstGeom prst="rect">
                <a:avLst/>
              </a:prstGeom>
              <a:noFill/>
              <a:extLst>
                <a:ext uri="{909E8E84-426E-40DD-AFC4-6F175D3DCCD1}">
                  <a14:hiddenFill xmlns:a14="http://schemas.microsoft.com/office/drawing/2010/main">
                    <a:solidFill>
                      <a:srgbClr val="FFFFFF"/>
                    </a:solidFill>
                  </a14:hiddenFill>
                </a:ext>
              </a:extLst>
            </p:spPr>
          </p:pic>
          <p:pic>
            <p:nvPicPr>
              <p:cNvPr id="816" name="Picture 6" descr="Image result for Azure Files   icon">
                <a:extLst>
                  <a:ext uri="{FF2B5EF4-FFF2-40B4-BE49-F238E27FC236}">
                    <a16:creationId xmlns:a16="http://schemas.microsoft.com/office/drawing/2014/main" id="{44F202ED-846E-4AFF-830E-FDE4BBAC152F}"/>
                  </a:ext>
                </a:extLst>
              </p:cNvPr>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7341389" y="6071375"/>
                <a:ext cx="133805" cy="119188"/>
              </a:xfrm>
              <a:prstGeom prst="rect">
                <a:avLst/>
              </a:prstGeom>
              <a:noFill/>
              <a:extLst>
                <a:ext uri="{909E8E84-426E-40DD-AFC4-6F175D3DCCD1}">
                  <a14:hiddenFill xmlns:a14="http://schemas.microsoft.com/office/drawing/2010/main">
                    <a:solidFill>
                      <a:srgbClr val="FFFFFF"/>
                    </a:solidFill>
                  </a14:hiddenFill>
                </a:ext>
              </a:extLst>
            </p:spPr>
          </p:pic>
          <p:pic>
            <p:nvPicPr>
              <p:cNvPr id="827" name="Picture 826">
                <a:extLst>
                  <a:ext uri="{FF2B5EF4-FFF2-40B4-BE49-F238E27FC236}">
                    <a16:creationId xmlns:a16="http://schemas.microsoft.com/office/drawing/2014/main" id="{C207E0E8-E457-4382-9760-2149FC32CDB7}"/>
                  </a:ext>
                </a:extLst>
              </p:cNvPr>
              <p:cNvPicPr>
                <a:picLocks noChangeAspect="1"/>
              </p:cNvPicPr>
              <p:nvPr/>
            </p:nvPicPr>
            <p:blipFill>
              <a:blip r:embed="rId93"/>
              <a:stretch>
                <a:fillRect/>
              </a:stretch>
            </p:blipFill>
            <p:spPr>
              <a:xfrm>
                <a:off x="6751578" y="6066659"/>
                <a:ext cx="107564" cy="128620"/>
              </a:xfrm>
              <a:prstGeom prst="rect">
                <a:avLst/>
              </a:prstGeom>
            </p:spPr>
          </p:pic>
          <p:pic>
            <p:nvPicPr>
              <p:cNvPr id="829" name="Picture 2" descr="Azure Blob File System | Drupal.org">
                <a:extLst>
                  <a:ext uri="{FF2B5EF4-FFF2-40B4-BE49-F238E27FC236}">
                    <a16:creationId xmlns:a16="http://schemas.microsoft.com/office/drawing/2014/main" id="{35891F9A-4DC7-4C7D-ABC3-EA4375ECC407}"/>
                  </a:ext>
                </a:extLst>
              </p:cNvPr>
              <p:cNvPicPr>
                <a:picLocks noChangeAspect="1" noChangeArrowheads="1"/>
              </p:cNvPicPr>
              <p:nvPr/>
            </p:nvPicPr>
            <p:blipFill>
              <a:blip r:embed="rId94">
                <a:extLst>
                  <a:ext uri="{28A0092B-C50C-407E-A947-70E740481C1C}">
                    <a14:useLocalDpi xmlns:a14="http://schemas.microsoft.com/office/drawing/2010/main" val="0"/>
                  </a:ext>
                </a:extLst>
              </a:blip>
              <a:srcRect/>
              <a:stretch>
                <a:fillRect/>
              </a:stretch>
            </p:blipFill>
            <p:spPr bwMode="auto">
              <a:xfrm>
                <a:off x="6316229" y="6065851"/>
                <a:ext cx="130237" cy="130237"/>
              </a:xfrm>
              <a:prstGeom prst="rect">
                <a:avLst/>
              </a:prstGeom>
              <a:noFill/>
              <a:extLst>
                <a:ext uri="{909E8E84-426E-40DD-AFC4-6F175D3DCCD1}">
                  <a14:hiddenFill xmlns:a14="http://schemas.microsoft.com/office/drawing/2010/main">
                    <a:solidFill>
                      <a:srgbClr val="FFFFFF"/>
                    </a:solidFill>
                  </a14:hiddenFill>
                </a:ext>
              </a:extLst>
            </p:spPr>
          </p:pic>
          <p:pic>
            <p:nvPicPr>
              <p:cNvPr id="821" name="Picture 2" descr="Image result for azure network icon">
                <a:extLst>
                  <a:ext uri="{FF2B5EF4-FFF2-40B4-BE49-F238E27FC236}">
                    <a16:creationId xmlns:a16="http://schemas.microsoft.com/office/drawing/2014/main" id="{FD9FE50A-BF4C-44C3-9AF4-748C6298FB1C}"/>
                  </a:ext>
                </a:extLst>
              </p:cNvPr>
              <p:cNvPicPr>
                <a:picLocks noChangeAspect="1" noChangeArrowheads="1"/>
              </p:cNvPicPr>
              <p:nvPr/>
            </p:nvPicPr>
            <p:blipFill>
              <a:blip r:embed="rId9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26691" y="6025146"/>
                <a:ext cx="211646" cy="211646"/>
              </a:xfrm>
              <a:prstGeom prst="rect">
                <a:avLst/>
              </a:prstGeom>
              <a:noFill/>
              <a:extLst>
                <a:ext uri="{909E8E84-426E-40DD-AFC4-6F175D3DCCD1}">
                  <a14:hiddenFill xmlns:a14="http://schemas.microsoft.com/office/drawing/2010/main">
                    <a:solidFill>
                      <a:srgbClr val="FFFFFF"/>
                    </a:solidFill>
                  </a14:hiddenFill>
                </a:ext>
              </a:extLst>
            </p:spPr>
          </p:pic>
          <p:pic>
            <p:nvPicPr>
              <p:cNvPr id="846" name="Picture 2" descr="Why Use Azure DNS? | Aidan Finn, IT Pro">
                <a:extLst>
                  <a:ext uri="{FF2B5EF4-FFF2-40B4-BE49-F238E27FC236}">
                    <a16:creationId xmlns:a16="http://schemas.microsoft.com/office/drawing/2014/main" id="{CFF30382-F57D-4861-A34A-9AF1E70B0ADB}"/>
                  </a:ext>
                </a:extLst>
              </p:cNvPr>
              <p:cNvPicPr>
                <a:picLocks noChangeAspect="1" noChangeArrowheads="1"/>
              </p:cNvPicPr>
              <p:nvPr/>
            </p:nvPicPr>
            <p:blipFill>
              <a:blip r:embed="rId96">
                <a:extLst>
                  <a:ext uri="{28A0092B-C50C-407E-A947-70E740481C1C}">
                    <a14:useLocalDpi xmlns:a14="http://schemas.microsoft.com/office/drawing/2010/main" val="0"/>
                  </a:ext>
                </a:extLst>
              </a:blip>
              <a:srcRect/>
              <a:stretch>
                <a:fillRect/>
              </a:stretch>
            </p:blipFill>
            <p:spPr bwMode="auto">
              <a:xfrm>
                <a:off x="5709930" y="6068351"/>
                <a:ext cx="123694" cy="125236"/>
              </a:xfrm>
              <a:prstGeom prst="rect">
                <a:avLst/>
              </a:prstGeom>
              <a:noFill/>
              <a:extLst>
                <a:ext uri="{909E8E84-426E-40DD-AFC4-6F175D3DCCD1}">
                  <a14:hiddenFill xmlns:a14="http://schemas.microsoft.com/office/drawing/2010/main">
                    <a:solidFill>
                      <a:srgbClr val="FFFFFF"/>
                    </a:solidFill>
                  </a14:hiddenFill>
                </a:ext>
              </a:extLst>
            </p:spPr>
          </p:pic>
          <p:grpSp>
            <p:nvGrpSpPr>
              <p:cNvPr id="554" name="Group 553">
                <a:extLst>
                  <a:ext uri="{FF2B5EF4-FFF2-40B4-BE49-F238E27FC236}">
                    <a16:creationId xmlns:a16="http://schemas.microsoft.com/office/drawing/2014/main" id="{9A71DA0F-812D-4C87-9312-B2057781DF37}"/>
                  </a:ext>
                </a:extLst>
              </p:cNvPr>
              <p:cNvGrpSpPr/>
              <p:nvPr/>
            </p:nvGrpSpPr>
            <p:grpSpPr>
              <a:xfrm>
                <a:off x="7760659" y="6108110"/>
                <a:ext cx="188672" cy="45719"/>
                <a:chOff x="6660452" y="3094221"/>
                <a:chExt cx="188672" cy="45719"/>
              </a:xfrm>
              <a:solidFill>
                <a:schemeClr val="tx1"/>
              </a:solidFill>
            </p:grpSpPr>
            <p:sp>
              <p:nvSpPr>
                <p:cNvPr id="555" name="Oval 554">
                  <a:extLst>
                    <a:ext uri="{FF2B5EF4-FFF2-40B4-BE49-F238E27FC236}">
                      <a16:creationId xmlns:a16="http://schemas.microsoft.com/office/drawing/2014/main" id="{4F61EB34-571F-4F7B-B00A-EFD7613F6222}"/>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9" name="Oval 568">
                  <a:extLst>
                    <a:ext uri="{FF2B5EF4-FFF2-40B4-BE49-F238E27FC236}">
                      <a16:creationId xmlns:a16="http://schemas.microsoft.com/office/drawing/2014/main" id="{592442AC-C6D9-4036-9815-05A79E5802AB}"/>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7" name="Oval 576">
                  <a:extLst>
                    <a:ext uri="{FF2B5EF4-FFF2-40B4-BE49-F238E27FC236}">
                      <a16:creationId xmlns:a16="http://schemas.microsoft.com/office/drawing/2014/main" id="{0A476E0E-0CAD-40AD-8F2E-CB71E7D06FC9}"/>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8" name="Rectangle 17">
            <a:hlinkClick r:id="rId97" tooltip="Communication compliance is an insider risk solution in Microsoft 365 that helps minimize communication risks by helping you detect, capture, and act on inappropriate messages in your organization."/>
            <a:extLst>
              <a:ext uri="{FF2B5EF4-FFF2-40B4-BE49-F238E27FC236}">
                <a16:creationId xmlns:a16="http://schemas.microsoft.com/office/drawing/2014/main" id="{3A189D1C-92E3-4DC0-8CCB-340C3FEDAFAA}"/>
              </a:ext>
            </a:extLst>
          </p:cNvPr>
          <p:cNvSpPr/>
          <p:nvPr/>
        </p:nvSpPr>
        <p:spPr>
          <a:xfrm>
            <a:off x="10538586" y="5802589"/>
            <a:ext cx="1304170" cy="233479"/>
          </a:xfrm>
          <a:prstGeom prst="rect">
            <a:avLst/>
          </a:prstGeom>
          <a:solidFill>
            <a:schemeClr val="bg1"/>
          </a:solidFill>
          <a:ln w="14224">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2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Communication Compliance</a:t>
            </a:r>
          </a:p>
        </p:txBody>
      </p:sp>
      <p:sp>
        <p:nvSpPr>
          <p:cNvPr id="45" name="Rectangle 44">
            <a:hlinkClick r:id="rId98" tooltip="Azure Lighthouse enables cross- and multi-tenant management, allowing for higher automation, scalability, and enhanced governance across resources and tenants."/>
            <a:extLst>
              <a:ext uri="{FF2B5EF4-FFF2-40B4-BE49-F238E27FC236}">
                <a16:creationId xmlns:a16="http://schemas.microsoft.com/office/drawing/2014/main" id="{83588B1B-F386-431A-8F85-C955ECA76C51}"/>
              </a:ext>
            </a:extLst>
          </p:cNvPr>
          <p:cNvSpPr/>
          <p:nvPr/>
        </p:nvSpPr>
        <p:spPr>
          <a:xfrm>
            <a:off x="6589010" y="4341280"/>
            <a:ext cx="1554018"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Lighthouse</a:t>
            </a:r>
          </a:p>
        </p:txBody>
      </p:sp>
      <p:pic>
        <p:nvPicPr>
          <p:cNvPr id="47" name="Picture 46">
            <a:extLst>
              <a:ext uri="{FF2B5EF4-FFF2-40B4-BE49-F238E27FC236}">
                <a16:creationId xmlns:a16="http://schemas.microsoft.com/office/drawing/2014/main" id="{C40408B8-7A8B-4FF9-BF6D-953172A80D31}"/>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7476" y="4385654"/>
            <a:ext cx="150932" cy="112545"/>
          </a:xfrm>
          <a:prstGeom prst="rect">
            <a:avLst/>
          </a:prstGeom>
        </p:spPr>
      </p:pic>
      <p:grpSp>
        <p:nvGrpSpPr>
          <p:cNvPr id="172" name="Group 171">
            <a:extLst>
              <a:ext uri="{FF2B5EF4-FFF2-40B4-BE49-F238E27FC236}">
                <a16:creationId xmlns:a16="http://schemas.microsoft.com/office/drawing/2014/main" id="{F59AF5E7-FF73-4D1D-BB8F-2D47AE61F8F9}"/>
              </a:ext>
            </a:extLst>
          </p:cNvPr>
          <p:cNvGrpSpPr/>
          <p:nvPr/>
        </p:nvGrpSpPr>
        <p:grpSpPr>
          <a:xfrm>
            <a:off x="2072144" y="2573320"/>
            <a:ext cx="6075908" cy="562912"/>
            <a:chOff x="2072144" y="2573320"/>
            <a:chExt cx="6075908" cy="562912"/>
          </a:xfrm>
        </p:grpSpPr>
        <p:grpSp>
          <p:nvGrpSpPr>
            <p:cNvPr id="643" name="Group 642">
              <a:extLst>
                <a:ext uri="{FF2B5EF4-FFF2-40B4-BE49-F238E27FC236}">
                  <a16:creationId xmlns:a16="http://schemas.microsoft.com/office/drawing/2014/main" id="{3054C0BD-FE0F-4235-BF38-C4B0FC18FB4C}"/>
                </a:ext>
              </a:extLst>
            </p:cNvPr>
            <p:cNvGrpSpPr/>
            <p:nvPr/>
          </p:nvGrpSpPr>
          <p:grpSpPr>
            <a:xfrm>
              <a:off x="2072144" y="2573320"/>
              <a:ext cx="6075908" cy="562912"/>
              <a:chOff x="-5672052" y="1703909"/>
              <a:chExt cx="6069895" cy="562912"/>
            </a:xfrm>
          </p:grpSpPr>
          <p:sp>
            <p:nvSpPr>
              <p:cNvPr id="645" name="L-Shape 644">
                <a:extLst>
                  <a:ext uri="{FF2B5EF4-FFF2-40B4-BE49-F238E27FC236}">
                    <a16:creationId xmlns:a16="http://schemas.microsoft.com/office/drawing/2014/main" id="{070E6783-A7F1-4D00-A9EC-557BC13CB161}"/>
                  </a:ext>
                </a:extLst>
              </p:cNvPr>
              <p:cNvSpPr/>
              <p:nvPr/>
            </p:nvSpPr>
            <p:spPr bwMode="auto">
              <a:xfrm rot="10800000">
                <a:off x="-5672052" y="1703909"/>
                <a:ext cx="6069895" cy="562912"/>
              </a:xfrm>
              <a:prstGeom prst="corner">
                <a:avLst>
                  <a:gd name="adj1" fmla="val 49601"/>
                  <a:gd name="adj2" fmla="val 265297"/>
                </a:avLst>
              </a:prstGeom>
              <a:solidFill>
                <a:srgbClr val="E5F3FF"/>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654" name="Rectangle 653">
                <a:hlinkClick r:id="rId99"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95F46EE9-86EB-4629-8FEA-24461EA9E1E7}"/>
                  </a:ext>
                </a:extLst>
              </p:cNvPr>
              <p:cNvSpPr/>
              <p:nvPr/>
            </p:nvSpPr>
            <p:spPr>
              <a:xfrm>
                <a:off x="-5649605" y="1706580"/>
                <a:ext cx="6042687" cy="26517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Defender for Cloud – </a:t>
                </a:r>
                <a:r>
                  <a:rPr kumimoji="0" lang="en-US" sz="9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Cross-Platform Cloud Security Posture Management (CSPM)</a:t>
                </a:r>
              </a:p>
            </p:txBody>
          </p:sp>
          <p:sp>
            <p:nvSpPr>
              <p:cNvPr id="655" name="Rectangle 654">
                <a:hlinkClick r:id="rId100" tooltip="The regulatory compliance dashboard provides insight into your compliance posture for a set of supported standards and regulations, based on continuous assessments of your Azure environment."/>
                <a:extLst>
                  <a:ext uri="{FF2B5EF4-FFF2-40B4-BE49-F238E27FC236}">
                    <a16:creationId xmlns:a16="http://schemas.microsoft.com/office/drawing/2014/main" id="{5EE73FEF-1503-4F06-8475-1ECD7F3B41A4}"/>
                  </a:ext>
                </a:extLst>
              </p:cNvPr>
              <p:cNvSpPr/>
              <p:nvPr/>
            </p:nvSpPr>
            <p:spPr>
              <a:xfrm>
                <a:off x="-1020349" y="1912005"/>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Dashboard</a:t>
                </a:r>
              </a:p>
            </p:txBody>
          </p:sp>
          <p:sp>
            <p:nvSpPr>
              <p:cNvPr id="656" name="Rectangle 655">
                <a:hlinkClick r:id="rId101" tooltip="Security Center continually assesses your resources, subscriptions, and organization for security issues. It then aggregates all the findings into a single score so that you can tell, at a glance, your current security situation: the higher the score, the "/>
                <a:extLst>
                  <a:ext uri="{FF2B5EF4-FFF2-40B4-BE49-F238E27FC236}">
                    <a16:creationId xmlns:a16="http://schemas.microsoft.com/office/drawing/2014/main" id="{6E34BFFA-A7AD-4A4A-9EC3-393169513663}"/>
                  </a:ext>
                </a:extLst>
              </p:cNvPr>
              <p:cNvSpPr/>
              <p:nvPr/>
            </p:nvSpPr>
            <p:spPr>
              <a:xfrm>
                <a:off x="-1022171" y="1736762"/>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grpSp>
            <p:nvGrpSpPr>
              <p:cNvPr id="657" name="Group 656">
                <a:extLst>
                  <a:ext uri="{FF2B5EF4-FFF2-40B4-BE49-F238E27FC236}">
                    <a16:creationId xmlns:a16="http://schemas.microsoft.com/office/drawing/2014/main" id="{AED6E7BC-D5E0-4AD5-8F37-EE9F72A4B170}"/>
                  </a:ext>
                </a:extLst>
              </p:cNvPr>
              <p:cNvGrpSpPr/>
              <p:nvPr/>
            </p:nvGrpSpPr>
            <p:grpSpPr>
              <a:xfrm>
                <a:off x="-456294" y="2147605"/>
                <a:ext cx="188672" cy="45719"/>
                <a:chOff x="6662695" y="2902103"/>
                <a:chExt cx="188672" cy="45719"/>
              </a:xfrm>
            </p:grpSpPr>
            <p:sp>
              <p:nvSpPr>
                <p:cNvPr id="659" name="Oval 658">
                  <a:extLst>
                    <a:ext uri="{FF2B5EF4-FFF2-40B4-BE49-F238E27FC236}">
                      <a16:creationId xmlns:a16="http://schemas.microsoft.com/office/drawing/2014/main" id="{D2880ADF-2868-4117-BCB9-8616A7B6FE2A}"/>
                    </a:ext>
                  </a:extLst>
                </p:cNvPr>
                <p:cNvSpPr/>
                <p:nvPr/>
              </p:nvSpPr>
              <p:spPr bwMode="auto">
                <a:xfrm>
                  <a:off x="6662695"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0" name="Oval 659">
                  <a:extLst>
                    <a:ext uri="{FF2B5EF4-FFF2-40B4-BE49-F238E27FC236}">
                      <a16:creationId xmlns:a16="http://schemas.microsoft.com/office/drawing/2014/main" id="{917DAF8C-AD3B-4874-8E90-83A4062CD6B7}"/>
                    </a:ext>
                  </a:extLst>
                </p:cNvPr>
                <p:cNvSpPr/>
                <p:nvPr/>
              </p:nvSpPr>
              <p:spPr bwMode="auto">
                <a:xfrm>
                  <a:off x="6734171"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3" name="Oval 672">
                  <a:extLst>
                    <a:ext uri="{FF2B5EF4-FFF2-40B4-BE49-F238E27FC236}">
                      <a16:creationId xmlns:a16="http://schemas.microsoft.com/office/drawing/2014/main" id="{8280AF23-3396-44FB-940E-CB825FE53068}"/>
                    </a:ext>
                  </a:extLst>
                </p:cNvPr>
                <p:cNvSpPr/>
                <p:nvPr/>
              </p:nvSpPr>
              <p:spPr bwMode="auto">
                <a:xfrm>
                  <a:off x="6805647"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102">
              <a:clrChange>
                <a:clrFrom>
                  <a:srgbClr val="FFFFFF"/>
                </a:clrFrom>
                <a:clrTo>
                  <a:srgbClr val="FFFFFF">
                    <a:alpha val="0"/>
                  </a:srgbClr>
                </a:clrTo>
              </a:clrChange>
            </a:blip>
            <a:stretch>
              <a:fillRect/>
            </a:stretch>
          </p:blipFill>
          <p:spPr>
            <a:xfrm>
              <a:off x="2108140" y="2639572"/>
              <a:ext cx="167209" cy="143337"/>
            </a:xfrm>
            <a:prstGeom prst="rect">
              <a:avLst/>
            </a:prstGeom>
            <a:ln w="14224">
              <a:noFill/>
            </a:ln>
          </p:spPr>
        </p:pic>
      </p:grpSp>
      <p:sp>
        <p:nvSpPr>
          <p:cNvPr id="139" name="Rectangle 138">
            <a:hlinkClick r:id="rId103" tooltip="Azure Bastion provides secure and seamless RDP/SSH connectivity to your virtual machines directly from the Azure portal over TLS. When you connect via Azure Bastion, your virtual machines do not need a public IP address, agent, or special client software."/>
            <a:extLst>
              <a:ext uri="{FF2B5EF4-FFF2-40B4-BE49-F238E27FC236}">
                <a16:creationId xmlns:a16="http://schemas.microsoft.com/office/drawing/2014/main" id="{CDE07A68-2428-45E5-9968-1A90B5CDDF9B}"/>
              </a:ext>
            </a:extLst>
          </p:cNvPr>
          <p:cNvSpPr/>
          <p:nvPr/>
        </p:nvSpPr>
        <p:spPr>
          <a:xfrm>
            <a:off x="6815278" y="4123811"/>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Bastion</a:t>
            </a:r>
          </a:p>
        </p:txBody>
      </p:sp>
      <p:pic>
        <p:nvPicPr>
          <p:cNvPr id="141" name="Picture 140">
            <a:extLst>
              <a:ext uri="{FF2B5EF4-FFF2-40B4-BE49-F238E27FC236}">
                <a16:creationId xmlns:a16="http://schemas.microsoft.com/office/drawing/2014/main" id="{1EF9AB41-2CE5-415B-B724-DFDF664A612A}"/>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8738" y="4180605"/>
            <a:ext cx="150932" cy="112545"/>
          </a:xfrm>
          <a:prstGeom prst="rect">
            <a:avLst/>
          </a:prstGeom>
        </p:spPr>
      </p:pic>
      <p:grpSp>
        <p:nvGrpSpPr>
          <p:cNvPr id="156" name="Group 155">
            <a:extLst>
              <a:ext uri="{FF2B5EF4-FFF2-40B4-BE49-F238E27FC236}">
                <a16:creationId xmlns:a16="http://schemas.microsoft.com/office/drawing/2014/main" id="{B737F583-2D54-4701-902D-BE882AE251EB}"/>
              </a:ext>
            </a:extLst>
          </p:cNvPr>
          <p:cNvGrpSpPr/>
          <p:nvPr/>
        </p:nvGrpSpPr>
        <p:grpSpPr>
          <a:xfrm>
            <a:off x="8496606" y="2022764"/>
            <a:ext cx="203471" cy="2500256"/>
            <a:chOff x="8496606" y="2022764"/>
            <a:chExt cx="203471" cy="2500256"/>
          </a:xfrm>
        </p:grpSpPr>
        <p:cxnSp>
          <p:nvCxnSpPr>
            <p:cNvPr id="35" name="Connector: Elbow 34">
              <a:extLst>
                <a:ext uri="{FF2B5EF4-FFF2-40B4-BE49-F238E27FC236}">
                  <a16:creationId xmlns:a16="http://schemas.microsoft.com/office/drawing/2014/main" id="{4B151B1C-8727-499D-AA3F-92C3D3CFF5D8}"/>
                </a:ext>
              </a:extLst>
            </p:cNvPr>
            <p:cNvCxnSpPr>
              <a:cxnSpLocks/>
              <a:endCxn id="26" idx="1"/>
            </p:cNvCxnSpPr>
            <p:nvPr/>
          </p:nvCxnSpPr>
          <p:spPr>
            <a:xfrm rot="16200000" flipH="1">
              <a:off x="7386266" y="3226548"/>
              <a:ext cx="2500256" cy="92688"/>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5" name="Rectangle 574">
              <a:extLst>
                <a:ext uri="{FF2B5EF4-FFF2-40B4-BE49-F238E27FC236}">
                  <a16:creationId xmlns:a16="http://schemas.microsoft.com/office/drawing/2014/main" id="{20CEB19A-55EE-424D-B0DB-D664A591C27E}"/>
                </a:ext>
              </a:extLst>
            </p:cNvPr>
            <p:cNvSpPr/>
            <p:nvPr/>
          </p:nvSpPr>
          <p:spPr>
            <a:xfrm rot="16200000">
              <a:off x="7810398" y="3256760"/>
              <a:ext cx="1564866" cy="192449"/>
            </a:xfrm>
            <a:prstGeom prst="rect">
              <a:avLst/>
            </a:prstGeom>
            <a:solidFill>
              <a:srgbClr val="CDFFF9"/>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5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Semilight" panose="020B0402040204020203" pitchFamily="34" charset="0"/>
                </a:rPr>
                <a:t>Classification Labels</a:t>
              </a:r>
            </a:p>
          </p:txBody>
        </p:sp>
        <p:cxnSp>
          <p:nvCxnSpPr>
            <p:cNvPr id="594" name="Connector: Elbow 799">
              <a:extLst>
                <a:ext uri="{FF2B5EF4-FFF2-40B4-BE49-F238E27FC236}">
                  <a16:creationId xmlns:a16="http://schemas.microsoft.com/office/drawing/2014/main" id="{F2C3CB5F-7A56-4B01-A435-9149D5D8765A}"/>
                </a:ext>
              </a:extLst>
            </p:cNvPr>
            <p:cNvCxnSpPr>
              <a:cxnSpLocks/>
            </p:cNvCxnSpPr>
            <p:nvPr/>
          </p:nvCxnSpPr>
          <p:spPr>
            <a:xfrm flipH="1">
              <a:off x="8589931" y="4294718"/>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0" name="Rectangle 419">
            <a:extLst>
              <a:ext uri="{FF2B5EF4-FFF2-40B4-BE49-F238E27FC236}">
                <a16:creationId xmlns:a16="http://schemas.microsoft.com/office/drawing/2014/main" id="{1B6FAF7A-D9DA-47AB-BDE1-4EFFC2A16B0B}"/>
              </a:ext>
            </a:extLst>
          </p:cNvPr>
          <p:cNvSpPr/>
          <p:nvPr/>
        </p:nvSpPr>
        <p:spPr>
          <a:xfrm>
            <a:off x="8429503" y="2254156"/>
            <a:ext cx="1700887" cy="261610"/>
          </a:xfrm>
          <a:prstGeom prst="rect">
            <a:avLst/>
          </a:prstGeom>
          <a:solidFill>
            <a:schemeClr val="accent2"/>
          </a:solid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sp>
        <p:nvSpPr>
          <p:cNvPr id="26" name="Rectangle 25">
            <a:hlinkClick r:id="rId104" tooltip="Simplifies the eDiscovery process and helps analyze unstructured data within Office 365, efficiently review documents, and make scope reduction decisions for eDiscovery."/>
            <a:extLst>
              <a:ext uri="{FF2B5EF4-FFF2-40B4-BE49-F238E27FC236}">
                <a16:creationId xmlns:a16="http://schemas.microsoft.com/office/drawing/2014/main" id="{7409DD85-1AA1-449A-9AEB-AB048482721D}"/>
              </a:ext>
            </a:extLst>
          </p:cNvPr>
          <p:cNvSpPr/>
          <p:nvPr/>
        </p:nvSpPr>
        <p:spPr>
          <a:xfrm>
            <a:off x="8682738" y="4415611"/>
            <a:ext cx="1370243" cy="21481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eDiscovery</a:t>
            </a:r>
          </a:p>
        </p:txBody>
      </p:sp>
      <p:sp>
        <p:nvSpPr>
          <p:cNvPr id="590" name="Rectangle 589">
            <a:hlinkClick r:id="rId105" tooltip="Allows for full content lifecycle management from creating/importing through retention and deletion. Supervision also lets you define policies that capture communications in your organization for internal or external reviewers. "/>
            <a:extLst>
              <a:ext uri="{FF2B5EF4-FFF2-40B4-BE49-F238E27FC236}">
                <a16:creationId xmlns:a16="http://schemas.microsoft.com/office/drawing/2014/main" id="{C798E8FB-BDBF-4357-8D0F-B433633B7B56}"/>
              </a:ext>
            </a:extLst>
          </p:cNvPr>
          <p:cNvSpPr/>
          <p:nvPr/>
        </p:nvSpPr>
        <p:spPr>
          <a:xfrm>
            <a:off x="8684404" y="4172501"/>
            <a:ext cx="1370243" cy="21481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Data Governance</a:t>
            </a:r>
          </a:p>
        </p:txBody>
      </p:sp>
      <p:grpSp>
        <p:nvGrpSpPr>
          <p:cNvPr id="180" name="Group 179">
            <a:extLst>
              <a:ext uri="{FF2B5EF4-FFF2-40B4-BE49-F238E27FC236}">
                <a16:creationId xmlns:a16="http://schemas.microsoft.com/office/drawing/2014/main" id="{0B1C9A7E-E7B4-46A9-B8A9-D8AA572BFEDC}"/>
              </a:ext>
            </a:extLst>
          </p:cNvPr>
          <p:cNvGrpSpPr/>
          <p:nvPr/>
        </p:nvGrpSpPr>
        <p:grpSpPr>
          <a:xfrm>
            <a:off x="2982622" y="5780024"/>
            <a:ext cx="1767228" cy="563622"/>
            <a:chOff x="2982622" y="5780024"/>
            <a:chExt cx="1767228" cy="563622"/>
          </a:xfrm>
        </p:grpSpPr>
        <p:sp>
          <p:nvSpPr>
            <p:cNvPr id="177" name="Rectangle 176" descr="Azure Defender for IoT provides agentless security for unmanaged IoT/OT devices (via integration of CyberX technology) plus security for greenfield devices managed via Azure IoT Hub. It is deployed either as a cloud-connected or fully on-premises solution.">
              <a:hlinkClick r:id="rId106" tooltip="Azure Defender for IoT offers agentless, network-layer security that is rapidly deployed, works with diverse industrial equipment, and interoperates with Azure Sentinel and other SOC tools."/>
              <a:extLst>
                <a:ext uri="{FF2B5EF4-FFF2-40B4-BE49-F238E27FC236}">
                  <a16:creationId xmlns:a16="http://schemas.microsoft.com/office/drawing/2014/main" id="{631FEFCA-F9EA-4A84-BCEE-FFCCCB1804A9}"/>
                </a:ext>
              </a:extLst>
            </p:cNvPr>
            <p:cNvSpPr/>
            <p:nvPr/>
          </p:nvSpPr>
          <p:spPr>
            <a:xfrm>
              <a:off x="3029366" y="5780024"/>
              <a:ext cx="1700344" cy="533970"/>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Microsoft Defender for IoT</a:t>
              </a:r>
            </a:p>
          </p:txBody>
        </p:sp>
        <p:sp>
          <p:nvSpPr>
            <p:cNvPr id="178" name="Rounded Rectangle 1457">
              <a:extLst>
                <a:ext uri="{FF2B5EF4-FFF2-40B4-BE49-F238E27FC236}">
                  <a16:creationId xmlns:a16="http://schemas.microsoft.com/office/drawing/2014/main" id="{CA3C7093-6239-47C5-AC3D-A705F2187BE7}"/>
                </a:ext>
              </a:extLst>
            </p:cNvPr>
            <p:cNvSpPr/>
            <p:nvPr/>
          </p:nvSpPr>
          <p:spPr>
            <a:xfrm>
              <a:off x="3818384" y="5927564"/>
              <a:ext cx="931466"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Asset &amp; Vulnerability management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Detection </a:t>
              </a:r>
              <a:b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&amp; Response</a:t>
              </a:r>
            </a:p>
          </p:txBody>
        </p:sp>
        <p:sp>
          <p:nvSpPr>
            <p:cNvPr id="179" name="Rounded Rectangle 1457">
              <a:extLst>
                <a:ext uri="{FF2B5EF4-FFF2-40B4-BE49-F238E27FC236}">
                  <a16:creationId xmlns:a16="http://schemas.microsoft.com/office/drawing/2014/main" id="{0F0B677C-0283-4FEF-B8AB-B580CD51E216}"/>
                </a:ext>
              </a:extLst>
            </p:cNvPr>
            <p:cNvSpPr/>
            <p:nvPr/>
          </p:nvSpPr>
          <p:spPr>
            <a:xfrm>
              <a:off x="2982622" y="5931908"/>
              <a:ext cx="1088559"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ICS, SCADA, OT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Internet of Things (IoT)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Industrial IoT (</a:t>
              </a:r>
              <a:r>
                <a:rPr kumimoji="0" lang="en-US" sz="550" b="0" i="1"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IIoT</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t>
              </a:r>
            </a:p>
          </p:txBody>
        </p:sp>
      </p:grpSp>
      <p:sp>
        <p:nvSpPr>
          <p:cNvPr id="117" name="Rectangle 116">
            <a:extLst>
              <a:ext uri="{FF2B5EF4-FFF2-40B4-BE49-F238E27FC236}">
                <a16:creationId xmlns:a16="http://schemas.microsoft.com/office/drawing/2014/main" id="{00D9F366-EF89-4BE2-8427-0E9140087F42}"/>
              </a:ext>
            </a:extLst>
          </p:cNvPr>
          <p:cNvSpPr/>
          <p:nvPr/>
        </p:nvSpPr>
        <p:spPr bwMode="auto">
          <a:xfrm>
            <a:off x="184949" y="6484874"/>
            <a:ext cx="11756793" cy="311147"/>
          </a:xfrm>
          <a:prstGeom prst="rect">
            <a:avLst/>
          </a:prstGeom>
          <a:solidFill>
            <a:srgbClr val="000000"/>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marR="0" lvl="0" indent="0" algn="ctr" defTabSz="914400" rtl="0" eaLnBrk="1" fontAlgn="auto" latinLnBrk="0" hangingPunct="1">
              <a:lnSpc>
                <a:spcPct val="97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Rounded Rectangle 804">
            <a:hlinkClick r:id="rId107"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8026114" y="6558019"/>
            <a:ext cx="3787404" cy="165874"/>
          </a:xfrm>
          <a:prstGeom prst="roundRect">
            <a:avLst>
              <a:gd name="adj" fmla="val 0"/>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847" name="Rectangle 846">
            <a:hlinkClick r:id="rId108" tooltip="Review independent audit reports for Microsoft's Cloud services to learn how Microsoft works to secure your data, protect its privacy, and comply with global standards in Microsoft business cloud services. "/>
            <a:extLst>
              <a:ext uri="{FF2B5EF4-FFF2-40B4-BE49-F238E27FC236}">
                <a16:creationId xmlns:a16="http://schemas.microsoft.com/office/drawing/2014/main" id="{767F699E-8BF5-48FD-8960-24B3421585D2}"/>
              </a:ext>
            </a:extLst>
          </p:cNvPr>
          <p:cNvSpPr/>
          <p:nvPr/>
        </p:nvSpPr>
        <p:spPr>
          <a:xfrm>
            <a:off x="4159573" y="6558019"/>
            <a:ext cx="3787404"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Service Trust Portal –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How Microsoft secures cloud services</a:t>
            </a:r>
          </a:p>
        </p:txBody>
      </p:sp>
      <p:grpSp>
        <p:nvGrpSpPr>
          <p:cNvPr id="119" name="Group 118">
            <a:extLst>
              <a:ext uri="{FF2B5EF4-FFF2-40B4-BE49-F238E27FC236}">
                <a16:creationId xmlns:a16="http://schemas.microsoft.com/office/drawing/2014/main" id="{8D777644-76C8-477B-B501-9070FC01C645}"/>
              </a:ext>
            </a:extLst>
          </p:cNvPr>
          <p:cNvGrpSpPr/>
          <p:nvPr/>
        </p:nvGrpSpPr>
        <p:grpSpPr>
          <a:xfrm>
            <a:off x="293032" y="6558019"/>
            <a:ext cx="3787404" cy="165874"/>
            <a:chOff x="4130626" y="6557510"/>
            <a:chExt cx="3787404" cy="165874"/>
          </a:xfrm>
        </p:grpSpPr>
        <p:sp>
          <p:nvSpPr>
            <p:cNvPr id="848" name="Rectangle 847">
              <a:hlinkClick r:id="rId109"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81DCF43F-6876-458C-8AE6-3AFEB739D463}"/>
                </a:ext>
              </a:extLst>
            </p:cNvPr>
            <p:cNvSpPr/>
            <p:nvPr/>
          </p:nvSpPr>
          <p:spPr>
            <a:xfrm>
              <a:off x="4130626" y="6557510"/>
              <a:ext cx="3787404"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Intelligence –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8+ Trillion signals per day of security context</a:t>
              </a:r>
            </a:p>
          </p:txBody>
        </p:sp>
        <p:grpSp>
          <p:nvGrpSpPr>
            <p:cNvPr id="598" name="Group 4">
              <a:extLst>
                <a:ext uri="{FF2B5EF4-FFF2-40B4-BE49-F238E27FC236}">
                  <a16:creationId xmlns:a16="http://schemas.microsoft.com/office/drawing/2014/main" id="{6AFA49D0-A4F3-4095-9735-07C2B0FCDA21}"/>
                </a:ext>
              </a:extLst>
            </p:cNvPr>
            <p:cNvGrpSpPr>
              <a:grpSpLocks noChangeAspect="1"/>
            </p:cNvGrpSpPr>
            <p:nvPr/>
          </p:nvGrpSpPr>
          <p:grpSpPr bwMode="auto">
            <a:xfrm>
              <a:off x="4180872" y="6573533"/>
              <a:ext cx="137530" cy="137530"/>
              <a:chOff x="380" y="3325"/>
              <a:chExt cx="286" cy="286"/>
            </a:xfrm>
            <a:solidFill>
              <a:srgbClr val="243A5E"/>
            </a:solidFill>
          </p:grpSpPr>
          <p:sp>
            <p:nvSpPr>
              <p:cNvPr id="613" name="Freeform 5">
                <a:extLst>
                  <a:ext uri="{FF2B5EF4-FFF2-40B4-BE49-F238E27FC236}">
                    <a16:creationId xmlns:a16="http://schemas.microsoft.com/office/drawing/2014/main" id="{D66A1841-5E59-4B8B-908B-FD0E85320666}"/>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14" name="Oval 6">
                <a:extLst>
                  <a:ext uri="{FF2B5EF4-FFF2-40B4-BE49-F238E27FC236}">
                    <a16:creationId xmlns:a16="http://schemas.microsoft.com/office/drawing/2014/main" id="{C213541D-E211-4BC4-B7FD-2B5BD7CD8C5D}"/>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15" name="Oval 7">
                <a:extLst>
                  <a:ext uri="{FF2B5EF4-FFF2-40B4-BE49-F238E27FC236}">
                    <a16:creationId xmlns:a16="http://schemas.microsoft.com/office/drawing/2014/main" id="{7EA3803F-69B8-4AB9-A7C0-AE70C1166128}"/>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18" name="Oval 8">
                <a:extLst>
                  <a:ext uri="{FF2B5EF4-FFF2-40B4-BE49-F238E27FC236}">
                    <a16:creationId xmlns:a16="http://schemas.microsoft.com/office/drawing/2014/main" id="{A7714CA2-9144-4DF5-82B1-B16E7A48F105}"/>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19" name="Oval 9">
                <a:extLst>
                  <a:ext uri="{FF2B5EF4-FFF2-40B4-BE49-F238E27FC236}">
                    <a16:creationId xmlns:a16="http://schemas.microsoft.com/office/drawing/2014/main" id="{6DE389F1-AFE0-49CC-AE04-05759ABFF6DA}"/>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24" name="Oval 10">
                <a:extLst>
                  <a:ext uri="{FF2B5EF4-FFF2-40B4-BE49-F238E27FC236}">
                    <a16:creationId xmlns:a16="http://schemas.microsoft.com/office/drawing/2014/main" id="{D41E8FF0-5564-4713-9649-9AE88699F58A}"/>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26" name="Oval 11">
                <a:extLst>
                  <a:ext uri="{FF2B5EF4-FFF2-40B4-BE49-F238E27FC236}">
                    <a16:creationId xmlns:a16="http://schemas.microsoft.com/office/drawing/2014/main" id="{6AC30DE2-818D-4EC9-A85C-EF08B14D4975}"/>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28" name="Oval 12">
                <a:extLst>
                  <a:ext uri="{FF2B5EF4-FFF2-40B4-BE49-F238E27FC236}">
                    <a16:creationId xmlns:a16="http://schemas.microsoft.com/office/drawing/2014/main" id="{F27FBAA1-96DE-412E-A78A-BBC762382183}"/>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206" name="Group 205">
            <a:extLst>
              <a:ext uri="{FF2B5EF4-FFF2-40B4-BE49-F238E27FC236}">
                <a16:creationId xmlns:a16="http://schemas.microsoft.com/office/drawing/2014/main" id="{008BDAAF-D66A-491B-8A24-C547CDC3F84E}"/>
              </a:ext>
            </a:extLst>
          </p:cNvPr>
          <p:cNvGrpSpPr/>
          <p:nvPr/>
        </p:nvGrpSpPr>
        <p:grpSpPr>
          <a:xfrm>
            <a:off x="10548964" y="2569628"/>
            <a:ext cx="1332445" cy="2084696"/>
            <a:chOff x="10548964" y="2569628"/>
            <a:chExt cx="1332445" cy="2084696"/>
          </a:xfrm>
        </p:grpSpPr>
        <p:grpSp>
          <p:nvGrpSpPr>
            <p:cNvPr id="20" name="Group 19">
              <a:extLst>
                <a:ext uri="{FF2B5EF4-FFF2-40B4-BE49-F238E27FC236}">
                  <a16:creationId xmlns:a16="http://schemas.microsoft.com/office/drawing/2014/main" id="{C9D30C8A-9BAD-4322-977E-31F911113822}"/>
                </a:ext>
              </a:extLst>
            </p:cNvPr>
            <p:cNvGrpSpPr/>
            <p:nvPr/>
          </p:nvGrpSpPr>
          <p:grpSpPr>
            <a:xfrm>
              <a:off x="10648282" y="4457475"/>
              <a:ext cx="1175080" cy="196849"/>
              <a:chOff x="10648282" y="4457475"/>
              <a:chExt cx="1175080" cy="196849"/>
            </a:xfrm>
          </p:grpSpPr>
          <p:sp>
            <p:nvSpPr>
              <p:cNvPr id="417" name="Rectangle 416">
                <a:hlinkClick r:id="rId110" tooltip="Defender for Identity  is a cloud-based security solution that leverages your on-premises Active Directory signals to identify, detect, and investigate advanced threats, compromised identities, and malicious insider actions directed at your organization."/>
                <a:extLst>
                  <a:ext uri="{FF2B5EF4-FFF2-40B4-BE49-F238E27FC236}">
                    <a16:creationId xmlns:a16="http://schemas.microsoft.com/office/drawing/2014/main" id="{0D191FAB-41E4-4F33-A585-0EAAB6AEC018}"/>
                  </a:ext>
                </a:extLst>
              </p:cNvPr>
              <p:cNvSpPr/>
              <p:nvPr/>
            </p:nvSpPr>
            <p:spPr>
              <a:xfrm>
                <a:off x="10774685" y="4457475"/>
                <a:ext cx="1048677" cy="196849"/>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91440" rtlCol="0" anchor="ctr">
                <a:spAutoFit/>
              </a:bodyPr>
              <a:lstStyle/>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Identity</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48282" y="4536214"/>
                <a:ext cx="135776" cy="0"/>
              </a:xfrm>
              <a:prstGeom prst="line">
                <a:avLst/>
              </a:prstGeom>
              <a:ln w="19050">
                <a:solidFill>
                  <a:schemeClr val="tx1"/>
                </a:solidFill>
                <a:prstDash val="solid"/>
                <a:headEnd type="none"/>
                <a:tailEnd type="triangle" w="sm" len="med"/>
              </a:ln>
            </p:spPr>
            <p:style>
              <a:lnRef idx="1">
                <a:schemeClr val="accent1"/>
              </a:lnRef>
              <a:fillRef idx="0">
                <a:schemeClr val="accent1"/>
              </a:fillRef>
              <a:effectRef idx="0">
                <a:schemeClr val="accent1"/>
              </a:effectRef>
              <a:fontRef idx="minor">
                <a:schemeClr val="tx1"/>
              </a:fontRef>
            </p:style>
          </p:cxnSp>
        </p:grpSp>
        <p:sp>
          <p:nvSpPr>
            <p:cNvPr id="402" name="Rectangle 401">
              <a:hlinkClick r:id="rId111"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48964" y="3781452"/>
              <a:ext cx="1295428" cy="198851"/>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16427" y="3839664"/>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6" name="Rectangle 405">
              <a:hlinkClick r:id="rId11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48964" y="3225812"/>
              <a:ext cx="1293608" cy="557870"/>
            </a:xfrm>
            <a:prstGeom prst="rect">
              <a:avLst/>
            </a:prstGeom>
            <a:solidFill>
              <a:srgbClr val="FFFFFF"/>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5" name="Rectangle 484">
              <a:extLst>
                <a:ext uri="{FF2B5EF4-FFF2-40B4-BE49-F238E27FC236}">
                  <a16:creationId xmlns:a16="http://schemas.microsoft.com/office/drawing/2014/main" id="{4A5A50C5-4BDD-46CD-978D-07E992BE557D}"/>
                </a:ext>
              </a:extLst>
            </p:cNvPr>
            <p:cNvSpPr/>
            <p:nvPr/>
          </p:nvSpPr>
          <p:spPr>
            <a:xfrm>
              <a:off x="10548964" y="4174695"/>
              <a:ext cx="1295428" cy="198851"/>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13" tooltip="Azure AD business-to-business (B2B) collaboration enables working with users in other organizations. Enabling this scenario reduces risk by moving partner accounts (and risk) out of your enterprise directory(ies)."/>
                </a:rPr>
                <a:t>B2B</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&amp;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14" tooltip="Azure AD B2C is an identity management service that enables you to customize &amp; control how customers sign up, sign in, and manage profiles for your apps. Enabling this scenario reduces risk by moving customer accounts out of your enterprise directory(ies)."/>
                </a:rPr>
                <a:t>B2C</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 name="Rectangle 16">
              <a:hlinkClick r:id="rId11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FE85BA3A-08CE-4426-8AF8-2592EFA76B28}"/>
                </a:ext>
              </a:extLst>
            </p:cNvPr>
            <p:cNvSpPr/>
            <p:nvPr/>
          </p:nvSpPr>
          <p:spPr>
            <a:xfrm>
              <a:off x="10707826" y="3198438"/>
              <a:ext cx="1173583" cy="5103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Identity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27" name="Group 626">
              <a:extLst>
                <a:ext uri="{FF2B5EF4-FFF2-40B4-BE49-F238E27FC236}">
                  <a16:creationId xmlns:a16="http://schemas.microsoft.com/office/drawing/2014/main" id="{42D9751D-1CB1-45F7-811D-A2A8A69DCF92}"/>
                </a:ext>
              </a:extLst>
            </p:cNvPr>
            <p:cNvGrpSpPr/>
            <p:nvPr/>
          </p:nvGrpSpPr>
          <p:grpSpPr>
            <a:xfrm flipV="1">
              <a:off x="10861166" y="3698908"/>
              <a:ext cx="126960" cy="30766"/>
              <a:chOff x="6648232" y="304184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48232" y="304184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19708" y="304184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791184" y="304184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4" name="Rectangle 403">
              <a:hlinkClick r:id="rId115"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E338DB8C-FDF6-4A92-98CE-1AC7C014C8C6}"/>
                </a:ext>
              </a:extLst>
            </p:cNvPr>
            <p:cNvSpPr/>
            <p:nvPr/>
          </p:nvSpPr>
          <p:spPr>
            <a:xfrm>
              <a:off x="10548964" y="2569628"/>
              <a:ext cx="1295428" cy="664906"/>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18288"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Passwordless &amp; MFA</a:t>
              </a: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11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750387" y="2773266"/>
              <a:ext cx="118558" cy="110976"/>
            </a:xfrm>
            <a:prstGeom prst="rect">
              <a:avLst/>
            </a:prstGeom>
          </p:spPr>
        </p:pic>
        <p:sp>
          <p:nvSpPr>
            <p:cNvPr id="398" name="Rectangle 397">
              <a:hlinkClick r:id="rId117" tooltip="Authenticator App allows you to sign into your personal Microsoft account without a password. For security, you’ll use a fingerprint, face recognition, or a PIN."/>
              <a:extLst>
                <a:ext uri="{FF2B5EF4-FFF2-40B4-BE49-F238E27FC236}">
                  <a16:creationId xmlns:a16="http://schemas.microsoft.com/office/drawing/2014/main" id="{38B5028E-1B95-4B9A-8F85-AED30974983A}"/>
                </a:ext>
              </a:extLst>
            </p:cNvPr>
            <p:cNvSpPr/>
            <p:nvPr/>
          </p:nvSpPr>
          <p:spPr>
            <a:xfrm>
              <a:off x="10707826" y="2912741"/>
              <a:ext cx="1046398" cy="147494"/>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5715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Authenticator App </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118">
              <a:extLst>
                <a:ext uri="{28A0092B-C50C-407E-A947-70E740481C1C}">
                  <a14:useLocalDpi xmlns:a14="http://schemas.microsoft.com/office/drawing/2010/main" val="0"/>
                </a:ext>
              </a:extLst>
            </a:blip>
            <a:srcRect/>
            <a:stretch>
              <a:fillRect/>
            </a:stretch>
          </p:blipFill>
          <p:spPr bwMode="auto">
            <a:xfrm>
              <a:off x="10762734" y="2926592"/>
              <a:ext cx="126290" cy="112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90">
              <a:hlinkClick r:id="rId119" tooltip="Windows Hello for Business 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D04BFAC6-E70B-45FD-9FBF-11437F6BA267}"/>
                </a:ext>
              </a:extLst>
            </p:cNvPr>
            <p:cNvSpPr/>
            <p:nvPr/>
          </p:nvSpPr>
          <p:spPr>
            <a:xfrm>
              <a:off x="10707827" y="2747070"/>
              <a:ext cx="1046398" cy="147494"/>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5715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sp>
          <p:nvSpPr>
            <p:cNvPr id="109" name="Rectangle 108">
              <a:hlinkClick r:id="rId120" tooltip="Azure AD ID Governance allows you to balance your organization's need for security and employee productivity with the right processes and visibility. You get capabilities to ensure that the right people have the right access to the right resources."/>
              <a:extLst>
                <a:ext uri="{FF2B5EF4-FFF2-40B4-BE49-F238E27FC236}">
                  <a16:creationId xmlns:a16="http://schemas.microsoft.com/office/drawing/2014/main" id="{33D596F4-3F7B-4A4E-AFA8-F87C38EB2D87}"/>
                </a:ext>
              </a:extLst>
            </p:cNvPr>
            <p:cNvSpPr/>
            <p:nvPr/>
          </p:nvSpPr>
          <p:spPr>
            <a:xfrm>
              <a:off x="10548964" y="3978073"/>
              <a:ext cx="1295428" cy="198851"/>
            </a:xfrm>
            <a:prstGeom prst="rect">
              <a:avLst/>
            </a:prstGeom>
            <a:solidFill>
              <a:srgbClr val="FFFFFF"/>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Identity Governance</a:t>
              </a:r>
            </a:p>
          </p:txBody>
        </p:sp>
        <p:pic>
          <p:nvPicPr>
            <p:cNvPr id="140" name="Graphic 139">
              <a:extLst>
                <a:ext uri="{FF2B5EF4-FFF2-40B4-BE49-F238E27FC236}">
                  <a16:creationId xmlns:a16="http://schemas.microsoft.com/office/drawing/2014/main" id="{B783EBC1-169D-4816-A432-F57DE8FBA16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88177" y="3254738"/>
              <a:ext cx="164018" cy="164018"/>
            </a:xfrm>
            <a:prstGeom prst="rect">
              <a:avLst/>
            </a:prstGeom>
          </p:spPr>
        </p:pic>
        <p:pic>
          <p:nvPicPr>
            <p:cNvPr id="142" name="Graphic 141">
              <a:extLst>
                <a:ext uri="{FF2B5EF4-FFF2-40B4-BE49-F238E27FC236}">
                  <a16:creationId xmlns:a16="http://schemas.microsoft.com/office/drawing/2014/main" id="{B70E15E0-9257-4C83-A6A9-22D86D8D4AE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76623" y="4186131"/>
              <a:ext cx="164018" cy="164018"/>
            </a:xfrm>
            <a:prstGeom prst="rect">
              <a:avLst/>
            </a:prstGeom>
          </p:spPr>
        </p:pic>
        <p:pic>
          <p:nvPicPr>
            <p:cNvPr id="144" name="Graphic 143">
              <a:extLst>
                <a:ext uri="{FF2B5EF4-FFF2-40B4-BE49-F238E27FC236}">
                  <a16:creationId xmlns:a16="http://schemas.microsoft.com/office/drawing/2014/main" id="{F95C0396-4FDF-4FDA-8698-1DFC8088E8D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78060" y="3991358"/>
              <a:ext cx="164018" cy="164018"/>
            </a:xfrm>
            <a:prstGeom prst="rect">
              <a:avLst/>
            </a:prstGeom>
          </p:spPr>
        </p:pic>
        <p:sp>
          <p:nvSpPr>
            <p:cNvPr id="185" name="Rectangle 184">
              <a:hlinkClick r:id="rId121" tooltip="Allows you to sign in to web-based applications with your Azure AD account using a FIDO2 security key."/>
              <a:extLst>
                <a:ext uri="{FF2B5EF4-FFF2-40B4-BE49-F238E27FC236}">
                  <a16:creationId xmlns:a16="http://schemas.microsoft.com/office/drawing/2014/main" id="{3A125EF7-AC3B-4AC1-A8FD-CB446D715983}"/>
                </a:ext>
              </a:extLst>
            </p:cNvPr>
            <p:cNvSpPr/>
            <p:nvPr/>
          </p:nvSpPr>
          <p:spPr>
            <a:xfrm>
              <a:off x="10705046" y="3065293"/>
              <a:ext cx="1046398" cy="147494"/>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5715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FIDO2 Keys</a:t>
              </a:r>
            </a:p>
          </p:txBody>
        </p:sp>
        <p:pic>
          <p:nvPicPr>
            <p:cNvPr id="186" name="Picture 2" descr="See the source image">
              <a:extLst>
                <a:ext uri="{FF2B5EF4-FFF2-40B4-BE49-F238E27FC236}">
                  <a16:creationId xmlns:a16="http://schemas.microsoft.com/office/drawing/2014/main" id="{CFBD2AAC-D1BF-42B1-9D93-9D7AED045312}"/>
                </a:ext>
              </a:extLst>
            </p:cNvPr>
            <p:cNvPicPr>
              <a:picLocks noChangeAspect="1" noChangeArrowheads="1"/>
            </p:cNvPicPr>
            <p:nvPr/>
          </p:nvPicPr>
          <p:blipFill>
            <a:blip r:embed="rId122">
              <a:extLst>
                <a:ext uri="{28A0092B-C50C-407E-A947-70E740481C1C}">
                  <a14:useLocalDpi xmlns:a14="http://schemas.microsoft.com/office/drawing/2010/main" val="0"/>
                </a:ext>
              </a:extLst>
            </a:blip>
            <a:srcRect/>
            <a:stretch>
              <a:fillRect/>
            </a:stretch>
          </p:blipFill>
          <p:spPr bwMode="auto">
            <a:xfrm>
              <a:off x="10722943" y="3085904"/>
              <a:ext cx="167348" cy="10298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01" name="Connector: Elbow 500">
            <a:extLst>
              <a:ext uri="{FF2B5EF4-FFF2-40B4-BE49-F238E27FC236}">
                <a16:creationId xmlns:a16="http://schemas.microsoft.com/office/drawing/2014/main" id="{66243A20-6D84-4721-A352-985C9971F762}"/>
              </a:ext>
            </a:extLst>
          </p:cNvPr>
          <p:cNvCxnSpPr>
            <a:cxnSpLocks/>
            <a:endCxn id="187" idx="2"/>
          </p:cNvCxnSpPr>
          <p:nvPr/>
        </p:nvCxnSpPr>
        <p:spPr>
          <a:xfrm rot="5400000" flipH="1" flipV="1">
            <a:off x="3481620" y="3667741"/>
            <a:ext cx="740952" cy="415870"/>
          </a:xfrm>
          <a:prstGeom prst="bentConnector5">
            <a:avLst>
              <a:gd name="adj1" fmla="val 105733"/>
              <a:gd name="adj2" fmla="val 99706"/>
              <a:gd name="adj3" fmla="val 100803"/>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64">
              <a:extLst>
                <a:ext uri="{96DAC541-7B7A-43D3-8B79-37D633B846F1}">
                  <asvg:svgBlip xmlns:asvg="http://schemas.microsoft.com/office/drawing/2016/SVG/main" r:embed="rId123"/>
                </a:ext>
              </a:extLst>
            </a:blip>
            <a:stretch>
              <a:fillRect/>
            </a:stretch>
          </p:blipFill>
          <p:spPr>
            <a:xfrm>
              <a:off x="3412268" y="3248214"/>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71543"/>
              <a:ext cx="110871" cy="9028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24"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25">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9" name="TextBox 550">
            <a:extLst>
              <a:ext uri="{FF2B5EF4-FFF2-40B4-BE49-F238E27FC236}">
                <a16:creationId xmlns:a16="http://schemas.microsoft.com/office/drawing/2014/main" id="{25A1CD42-C2EA-4EFD-8659-36436EF9138C}"/>
              </a:ext>
            </a:extLst>
          </p:cNvPr>
          <p:cNvSpPr txBox="1"/>
          <p:nvPr/>
        </p:nvSpPr>
        <p:spPr>
          <a:xfrm>
            <a:off x="5063521" y="2874825"/>
            <a:ext cx="1247220"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grpSp>
        <p:nvGrpSpPr>
          <p:cNvPr id="199" name="Group 198">
            <a:extLst>
              <a:ext uri="{FF2B5EF4-FFF2-40B4-BE49-F238E27FC236}">
                <a16:creationId xmlns:a16="http://schemas.microsoft.com/office/drawing/2014/main" id="{ABF66358-FE70-4502-B1EF-A44A6770DDC9}"/>
              </a:ext>
            </a:extLst>
          </p:cNvPr>
          <p:cNvGrpSpPr/>
          <p:nvPr/>
        </p:nvGrpSpPr>
        <p:grpSpPr>
          <a:xfrm>
            <a:off x="4947501" y="3164751"/>
            <a:ext cx="1371209" cy="683351"/>
            <a:chOff x="4947501" y="3164751"/>
            <a:chExt cx="1371209" cy="683351"/>
          </a:xfrm>
        </p:grpSpPr>
        <p:sp>
          <p:nvSpPr>
            <p:cNvPr id="100" name="L-Shape 99">
              <a:hlinkClick r:id="rId126"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D49ECEC5-C8B8-4456-B57B-A195AA2835B9}"/>
                </a:ext>
              </a:extLst>
            </p:cNvPr>
            <p:cNvSpPr/>
            <p:nvPr/>
          </p:nvSpPr>
          <p:spPr bwMode="auto">
            <a:xfrm flipH="1" flipV="1">
              <a:off x="5021982" y="3164751"/>
              <a:ext cx="1221616" cy="683351"/>
            </a:xfrm>
            <a:prstGeom prst="corner">
              <a:avLst>
                <a:gd name="adj1" fmla="val 38559"/>
                <a:gd name="adj2" fmla="val 121668"/>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5" name="TextBox 104">
              <a:extLst>
                <a:ext uri="{FF2B5EF4-FFF2-40B4-BE49-F238E27FC236}">
                  <a16:creationId xmlns:a16="http://schemas.microsoft.com/office/drawing/2014/main" id="{BFCEC4A4-0230-4F56-94B0-E4C1A59D5ABE}"/>
                </a:ext>
              </a:extLst>
            </p:cNvPr>
            <p:cNvSpPr txBox="1"/>
            <p:nvPr/>
          </p:nvSpPr>
          <p:spPr>
            <a:xfrm>
              <a:off x="4947501" y="3196090"/>
              <a:ext cx="1371209" cy="192199"/>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Marketplace</a:t>
              </a:r>
              <a:endPar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478090" y="3428019"/>
              <a:ext cx="704463" cy="408092"/>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127">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128">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129">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130">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131">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grpSp>
        <p:nvGrpSpPr>
          <p:cNvPr id="153" name="Group 152">
            <a:extLst>
              <a:ext uri="{FF2B5EF4-FFF2-40B4-BE49-F238E27FC236}">
                <a16:creationId xmlns:a16="http://schemas.microsoft.com/office/drawing/2014/main" id="{D2A4DE7F-EF4F-4F7E-801D-650E1FEB6053}"/>
              </a:ext>
            </a:extLst>
          </p:cNvPr>
          <p:cNvGrpSpPr/>
          <p:nvPr/>
        </p:nvGrpSpPr>
        <p:grpSpPr>
          <a:xfrm>
            <a:off x="2472457" y="3465786"/>
            <a:ext cx="833053" cy="512471"/>
            <a:chOff x="2144445" y="2975502"/>
            <a:chExt cx="879313" cy="512471"/>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50115"/>
              <a:ext cx="879312" cy="137858"/>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Proxy</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75502"/>
              <a:ext cx="879312" cy="137858"/>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62132"/>
              <a:ext cx="879312" cy="137858"/>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IPS/IDS</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94105"/>
              <a:ext cx="117028" cy="9480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93361"/>
              <a:ext cx="117028" cy="8945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2587F4DC-1CE2-4B98-BDF6-2408197FE26C}"/>
              </a:ext>
            </a:extLst>
          </p:cNvPr>
          <p:cNvGrpSpPr/>
          <p:nvPr/>
        </p:nvGrpSpPr>
        <p:grpSpPr>
          <a:xfrm>
            <a:off x="2357272" y="4593403"/>
            <a:ext cx="1017153" cy="175683"/>
            <a:chOff x="2357272" y="4593403"/>
            <a:chExt cx="1017153" cy="175683"/>
          </a:xfrm>
        </p:grpSpPr>
        <p:sp>
          <p:nvSpPr>
            <p:cNvPr id="787" name="Rectangle 786">
              <a:hlinkClick r:id="rId132"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1EF0A278-F7DA-44D1-BB99-7A7B7089A10E}"/>
                </a:ext>
              </a:extLst>
            </p:cNvPr>
            <p:cNvSpPr/>
            <p:nvPr/>
          </p:nvSpPr>
          <p:spPr>
            <a:xfrm>
              <a:off x="2357272" y="4593403"/>
              <a:ext cx="1017153"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pic>
          <p:nvPicPr>
            <p:cNvPr id="150" name="Picture 149">
              <a:extLst>
                <a:ext uri="{FF2B5EF4-FFF2-40B4-BE49-F238E27FC236}">
                  <a16:creationId xmlns:a16="http://schemas.microsoft.com/office/drawing/2014/main" id="{2BC538A9-F2EF-42A1-9153-5CFA9F774EC1}"/>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92864" y="4625084"/>
              <a:ext cx="150932" cy="112545"/>
            </a:xfrm>
            <a:prstGeom prst="rect">
              <a:avLst/>
            </a:prstGeom>
          </p:spPr>
        </p:pic>
      </p:grpSp>
      <p:grpSp>
        <p:nvGrpSpPr>
          <p:cNvPr id="101" name="Group 100">
            <a:extLst>
              <a:ext uri="{FF2B5EF4-FFF2-40B4-BE49-F238E27FC236}">
                <a16:creationId xmlns:a16="http://schemas.microsoft.com/office/drawing/2014/main" id="{2F7EC89E-8A15-4049-AC02-BE30889D474E}"/>
              </a:ext>
            </a:extLst>
          </p:cNvPr>
          <p:cNvGrpSpPr/>
          <p:nvPr/>
        </p:nvGrpSpPr>
        <p:grpSpPr>
          <a:xfrm>
            <a:off x="2123430" y="3828285"/>
            <a:ext cx="1187138" cy="284878"/>
            <a:chOff x="2123430" y="3828285"/>
            <a:chExt cx="1187138" cy="284878"/>
          </a:xfrm>
        </p:grpSpPr>
        <p:sp>
          <p:nvSpPr>
            <p:cNvPr id="582" name="Rectangle 581">
              <a:hlinkClick r:id="rId133"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5417E46D-6511-48A9-8F0F-7A083A78B4E5}"/>
                </a:ext>
              </a:extLst>
            </p:cNvPr>
            <p:cNvSpPr/>
            <p:nvPr/>
          </p:nvSpPr>
          <p:spPr>
            <a:xfrm>
              <a:off x="2123430" y="3828285"/>
              <a:ext cx="1187138" cy="284878"/>
            </a:xfrm>
            <a:prstGeom prst="rect">
              <a:avLst/>
            </a:prstGeom>
            <a:solidFill>
              <a:schemeClr val="bg1"/>
            </a:solidFill>
            <a:ln w="19050">
              <a:solidFill>
                <a:srgbClr val="5C2D9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Azure AD App Proxy</a:t>
              </a:r>
            </a:p>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00" b="0" i="1"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Beyond User VPN</a:t>
              </a:r>
            </a:p>
          </p:txBody>
        </p:sp>
        <p:pic>
          <p:nvPicPr>
            <p:cNvPr id="113" name="Picture 112">
              <a:extLst>
                <a:ext uri="{FF2B5EF4-FFF2-40B4-BE49-F238E27FC236}">
                  <a16:creationId xmlns:a16="http://schemas.microsoft.com/office/drawing/2014/main" id="{B3E627A3-008C-4961-B31E-74DB333A5DBA}"/>
                </a:ext>
              </a:extLst>
            </p:cNvPr>
            <p:cNvPicPr>
              <a:picLocks noChangeAspect="1"/>
            </p:cNvPicPr>
            <p:nvPr/>
          </p:nvPicPr>
          <p:blipFill>
            <a:blip r:embed="rId26">
              <a:duotone>
                <a:schemeClr val="accent1">
                  <a:shade val="45000"/>
                  <a:satMod val="135000"/>
                </a:schemeClr>
                <a:prstClr val="white"/>
              </a:duotone>
              <a:lum bright="-20000" contrast="40000"/>
            </a:blip>
            <a:stretch>
              <a:fillRect/>
            </a:stretch>
          </p:blipFill>
          <p:spPr>
            <a:xfrm>
              <a:off x="2173010" y="3875271"/>
              <a:ext cx="204678" cy="204678"/>
            </a:xfrm>
            <a:prstGeom prst="rect">
              <a:avLst/>
            </a:prstGeom>
          </p:spPr>
        </p:pic>
      </p:grpSp>
      <p:sp>
        <p:nvSpPr>
          <p:cNvPr id="3" name="Rectangle 2">
            <a:extLst>
              <a:ext uri="{FF2B5EF4-FFF2-40B4-BE49-F238E27FC236}">
                <a16:creationId xmlns:a16="http://schemas.microsoft.com/office/drawing/2014/main" id="{84745DB0-7B18-4A4B-AE44-64FA48E6E057}"/>
              </a:ext>
            </a:extLst>
          </p:cNvPr>
          <p:cNvSpPr/>
          <p:nvPr/>
        </p:nvSpPr>
        <p:spPr>
          <a:xfrm>
            <a:off x="6443622" y="1152404"/>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Security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4" tooltip="Microsoft Security Documentation site with consolidated view of security resources across Microsoft"/>
              </a:rPr>
              <a:t>Security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4" tooltip="Technical guidance to help security professionals build and implement cybersecurity strategy, architecture, prioritized roadmaps, best practices, getting started guides, and more. "/>
              </a:rPr>
              <a:t>Documentation</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 action="ppaction://noaction"/>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5" tooltip="Clear actionable guidance for security related decisions to help you increase security posture, reduce risk, and accelerate deployment of secure cloud solutions. "/>
              </a:rPr>
              <a:t>Microsoft Best Practices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5" tooltip="The Securing Privileged Access (SPA) roadmap guides you through the fastest and most effective way to mitigate credential theft and other attacks to privileged accounts. "/>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Security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6" tooltip="Top Azure security best practices Microsoft recommends based on lessons learned across customers and our own environments."/>
              </a:rPr>
              <a:t>Top 10</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t>
            </a:r>
            <a:b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7" tooltip="The Azure Security Benchmark (ASB) provides prescriptive best practices and recommendations to help improve the security of workloads, data, and services on Azure."/>
              </a:rPr>
              <a:t>Benchmarks</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8" tooltip="The Cloud Adoption Framework (CAF) Security guidance provides lessons learned and methodologies to shape security strategy, roles, architecture, and more for your cloud adoption. "/>
              </a:rPr>
              <a:t>CAF</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9" tooltip="The Well Architected Framework (CAF) security guidance provides guidance and lessons learned for securing workloads and applications. "/>
              </a:rPr>
              <a:t>WAF</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t>
            </a:r>
          </a:p>
        </p:txBody>
      </p:sp>
      <p:grpSp>
        <p:nvGrpSpPr>
          <p:cNvPr id="136" name="Group 135">
            <a:extLst>
              <a:ext uri="{FF2B5EF4-FFF2-40B4-BE49-F238E27FC236}">
                <a16:creationId xmlns:a16="http://schemas.microsoft.com/office/drawing/2014/main" id="{940E99A8-8667-4981-B671-471AD815E4FE}"/>
              </a:ext>
            </a:extLst>
          </p:cNvPr>
          <p:cNvGrpSpPr/>
          <p:nvPr/>
        </p:nvGrpSpPr>
        <p:grpSpPr>
          <a:xfrm>
            <a:off x="6813731" y="4750846"/>
            <a:ext cx="1332140" cy="153063"/>
            <a:chOff x="6813731" y="4750846"/>
            <a:chExt cx="1332140" cy="153063"/>
          </a:xfrm>
        </p:grpSpPr>
        <p:sp>
          <p:nvSpPr>
            <p:cNvPr id="688" name="Rectangle 687">
              <a:hlinkClick r:id="rId140" tooltip="Azure offers hundreds of services to help organizations meet security and productivity objectives"/>
              <a:extLst>
                <a:ext uri="{FF2B5EF4-FFF2-40B4-BE49-F238E27FC236}">
                  <a16:creationId xmlns:a16="http://schemas.microsoft.com/office/drawing/2014/main" id="{7963C6CD-FC37-4FE2-AF9B-8C2E4680BA37}"/>
                </a:ext>
              </a:extLst>
            </p:cNvPr>
            <p:cNvSpPr/>
            <p:nvPr/>
          </p:nvSpPr>
          <p:spPr>
            <a:xfrm>
              <a:off x="6813731" y="4750846"/>
              <a:ext cx="1332140" cy="15306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700" b="0" i="1" u="none" strike="noStrike" kern="1200" cap="none" spc="0" normalizeH="0" baseline="0" noProof="0">
                  <a:ln>
                    <a:noFill/>
                  </a:ln>
                  <a:solidFill>
                    <a:srgbClr val="3C3C3C"/>
                  </a:solidFill>
                  <a:effectLst/>
                  <a:uLnTx/>
                  <a:uFillTx/>
                  <a:latin typeface="Segoe UI" panose="020B0502040204020203" pitchFamily="34" charset="0"/>
                  <a:ea typeface="+mn-ea"/>
                  <a:cs typeface="Segoe UI" panose="020B0502040204020203" pitchFamily="34" charset="0"/>
                </a:rPr>
                <a:t>Security &amp; Other Services</a:t>
              </a:r>
            </a:p>
          </p:txBody>
        </p:sp>
        <p:grpSp>
          <p:nvGrpSpPr>
            <p:cNvPr id="102" name="Group 101">
              <a:extLst>
                <a:ext uri="{FF2B5EF4-FFF2-40B4-BE49-F238E27FC236}">
                  <a16:creationId xmlns:a16="http://schemas.microsoft.com/office/drawing/2014/main" id="{0DB0F1ED-6A41-424B-868C-BBD6BBB667E7}"/>
                </a:ext>
              </a:extLst>
            </p:cNvPr>
            <p:cNvGrpSpPr/>
            <p:nvPr/>
          </p:nvGrpSpPr>
          <p:grpSpPr>
            <a:xfrm>
              <a:off x="6885357" y="4817123"/>
              <a:ext cx="105570" cy="25583"/>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97" name="Group 696">
            <a:extLst>
              <a:ext uri="{FF2B5EF4-FFF2-40B4-BE49-F238E27FC236}">
                <a16:creationId xmlns:a16="http://schemas.microsoft.com/office/drawing/2014/main" id="{60967A4C-6687-4949-884E-EB39984EFB95}"/>
              </a:ext>
            </a:extLst>
          </p:cNvPr>
          <p:cNvGrpSpPr/>
          <p:nvPr/>
        </p:nvGrpSpPr>
        <p:grpSpPr>
          <a:xfrm>
            <a:off x="8697244" y="3019222"/>
            <a:ext cx="1283140" cy="409387"/>
            <a:chOff x="8686501" y="2842004"/>
            <a:chExt cx="1384866" cy="457176"/>
          </a:xfrm>
        </p:grpSpPr>
        <p:grpSp>
          <p:nvGrpSpPr>
            <p:cNvPr id="698" name="Group 697">
              <a:extLst>
                <a:ext uri="{FF2B5EF4-FFF2-40B4-BE49-F238E27FC236}">
                  <a16:creationId xmlns:a16="http://schemas.microsoft.com/office/drawing/2014/main" id="{D6ED7781-96EC-4A69-8F58-34134CA39400}"/>
                </a:ext>
              </a:extLst>
            </p:cNvPr>
            <p:cNvGrpSpPr/>
            <p:nvPr/>
          </p:nvGrpSpPr>
          <p:grpSpPr>
            <a:xfrm>
              <a:off x="8686501" y="2842004"/>
              <a:ext cx="1384866" cy="457176"/>
              <a:chOff x="4095283" y="4588248"/>
              <a:chExt cx="1460967" cy="482298"/>
            </a:xfrm>
          </p:grpSpPr>
          <p:sp>
            <p:nvSpPr>
              <p:cNvPr id="714" name="TextBox 713">
                <a:extLst>
                  <a:ext uri="{FF2B5EF4-FFF2-40B4-BE49-F238E27FC236}">
                    <a16:creationId xmlns:a16="http://schemas.microsoft.com/office/drawing/2014/main" id="{37A8412A-AB6F-4033-BC4F-B0E20E32D9F7}"/>
                  </a:ext>
                </a:extLst>
              </p:cNvPr>
              <p:cNvSpPr txBox="1"/>
              <p:nvPr/>
            </p:nvSpPr>
            <p:spPr>
              <a:xfrm>
                <a:off x="4362919" y="4588248"/>
                <a:ext cx="769840" cy="482298"/>
              </a:xfrm>
              <a:prstGeom prst="rect">
                <a:avLst/>
              </a:prstGeom>
              <a:noFill/>
            </p:spPr>
            <p:txBody>
              <a:bodyPr wrap="square">
                <a:spAutoFit/>
              </a:bodyPr>
              <a:lstStyle/>
              <a:p>
                <a:pPr marL="169863" marR="0" lvl="0" indent="0" algn="ctr" defTabSz="914400" rtl="0" eaLnBrk="1" fontAlgn="auto" latinLnBrk="0" hangingPunct="1">
                  <a:lnSpc>
                    <a:spcPct val="97000"/>
                  </a:lnSpc>
                  <a:spcBef>
                    <a:spcPts val="0"/>
                  </a:spcBef>
                  <a:spcAft>
                    <a:spcPts val="200"/>
                  </a:spcAft>
                  <a:buClrTx/>
                  <a:buSzTx/>
                  <a:buFontTx/>
                  <a:buNone/>
                  <a:tabLst/>
                  <a:defRPr/>
                </a:pPr>
                <a:r>
                  <a:rPr kumimoji="0" lang="en-US" sz="600" b="0" i="0" u="none" strike="noStrike" kern="1200" cap="none" spc="0" normalizeH="0" baseline="0" noProof="0">
                    <a:ln>
                      <a:noFill/>
                    </a:ln>
                    <a:solidFill>
                      <a:schemeClr val="bg2">
                        <a:lumMod val="50000"/>
                      </a:schemeClr>
                    </a:solidFill>
                    <a:effectLst/>
                    <a:uLnTx/>
                    <a:uFillTx/>
                    <a:latin typeface="Segoe UI Semibold" panose="020B0702040204020203" pitchFamily="34" charset="0"/>
                    <a:cs typeface="Segoe UI Semibold" panose="020B0702040204020203" pitchFamily="34" charset="0"/>
                  </a:rPr>
                  <a:t>Discover</a:t>
                </a:r>
              </a:p>
              <a:p>
                <a:pPr marL="169863" marR="0" lvl="0" indent="0" algn="ctr" defTabSz="914400" rtl="0" eaLnBrk="1" fontAlgn="auto" latinLnBrk="0" hangingPunct="1">
                  <a:lnSpc>
                    <a:spcPct val="97000"/>
                  </a:lnSpc>
                  <a:spcBef>
                    <a:spcPts val="0"/>
                  </a:spcBef>
                  <a:spcAft>
                    <a:spcPts val="200"/>
                  </a:spcAft>
                  <a:buClrTx/>
                  <a:buSzTx/>
                  <a:buFontTx/>
                  <a:buNone/>
                  <a:tabLst/>
                  <a:defRPr/>
                </a:pPr>
                <a:endParaRPr kumimoji="0" lang="en-US" sz="600" b="0" i="0" u="none" strike="noStrike" kern="1200" cap="none" spc="0" normalizeH="0" baseline="0" noProof="0">
                  <a:ln>
                    <a:noFill/>
                  </a:ln>
                  <a:solidFill>
                    <a:schemeClr val="bg2">
                      <a:lumMod val="50000"/>
                    </a:schemeClr>
                  </a:solidFill>
                  <a:effectLst/>
                  <a:uLnTx/>
                  <a:uFillTx/>
                  <a:latin typeface="Segoe UI Semibold" panose="020B0702040204020203" pitchFamily="34" charset="0"/>
                  <a:cs typeface="Segoe UI Semibold" panose="020B0702040204020203" pitchFamily="34" charset="0"/>
                </a:endParaRPr>
              </a:p>
              <a:p>
                <a:pPr marL="169863" marR="0" lvl="0" indent="0" algn="ctr" defTabSz="914400" rtl="0" eaLnBrk="1" fontAlgn="auto" latinLnBrk="0" hangingPunct="1">
                  <a:lnSpc>
                    <a:spcPct val="97000"/>
                  </a:lnSpc>
                  <a:spcBef>
                    <a:spcPts val="0"/>
                  </a:spcBef>
                  <a:spcAft>
                    <a:spcPts val="200"/>
                  </a:spcAft>
                  <a:buClrTx/>
                  <a:buSzTx/>
                  <a:buFontTx/>
                  <a:buNone/>
                  <a:tabLst/>
                  <a:defRPr/>
                </a:pPr>
                <a:r>
                  <a:rPr kumimoji="0" lang="en-US" sz="600" b="0" i="0" u="none" strike="noStrike" kern="1200" cap="none" spc="0" normalizeH="0" baseline="0" noProof="0">
                    <a:ln>
                      <a:noFill/>
                    </a:ln>
                    <a:solidFill>
                      <a:schemeClr val="bg2">
                        <a:lumMod val="50000"/>
                      </a:schemeClr>
                    </a:solidFill>
                    <a:effectLst/>
                    <a:uLnTx/>
                    <a:uFillTx/>
                    <a:latin typeface="Segoe UI Semibold" panose="020B0702040204020203" pitchFamily="34" charset="0"/>
                    <a:cs typeface="Segoe UI Semibold" panose="020B0702040204020203" pitchFamily="34" charset="0"/>
                  </a:rPr>
                  <a:t>Protect</a:t>
                </a:r>
              </a:p>
            </p:txBody>
          </p:sp>
          <p:sp>
            <p:nvSpPr>
              <p:cNvPr id="716" name="TextBox 715">
                <a:extLst>
                  <a:ext uri="{FF2B5EF4-FFF2-40B4-BE49-F238E27FC236}">
                    <a16:creationId xmlns:a16="http://schemas.microsoft.com/office/drawing/2014/main" id="{AFDD54AA-289D-4449-A210-1D98AAA981FD}"/>
                  </a:ext>
                </a:extLst>
              </p:cNvPr>
              <p:cNvSpPr txBox="1"/>
              <p:nvPr/>
            </p:nvSpPr>
            <p:spPr>
              <a:xfrm>
                <a:off x="5038726" y="4723311"/>
                <a:ext cx="517524" cy="2175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a:solidFill>
                      <a:schemeClr val="bg2">
                        <a:lumMod val="50000"/>
                      </a:schemeClr>
                    </a:solidFill>
                    <a:latin typeface="Segoe UI Semibold" panose="020B0702040204020203" pitchFamily="34" charset="0"/>
                    <a:cs typeface="Segoe UI Semibold" panose="020B0702040204020203" pitchFamily="34" charset="0"/>
                  </a:rPr>
                  <a:t>Classify</a:t>
                </a:r>
              </a:p>
            </p:txBody>
          </p:sp>
          <p:sp>
            <p:nvSpPr>
              <p:cNvPr id="720" name="TextBox 719">
                <a:extLst>
                  <a:ext uri="{FF2B5EF4-FFF2-40B4-BE49-F238E27FC236}">
                    <a16:creationId xmlns:a16="http://schemas.microsoft.com/office/drawing/2014/main" id="{84DDC6B3-A5B4-4115-860A-4D4BA5099389}"/>
                  </a:ext>
                </a:extLst>
              </p:cNvPr>
              <p:cNvSpPr txBox="1"/>
              <p:nvPr/>
            </p:nvSpPr>
            <p:spPr>
              <a:xfrm>
                <a:off x="4095283" y="4723310"/>
                <a:ext cx="831056" cy="2175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a:solidFill>
                      <a:schemeClr val="bg2">
                        <a:lumMod val="50000"/>
                      </a:schemeClr>
                    </a:solidFill>
                    <a:latin typeface="Segoe UI Semibold" panose="020B0702040204020203" pitchFamily="34" charset="0"/>
                    <a:cs typeface="Segoe UI Semibold" panose="020B0702040204020203" pitchFamily="34" charset="0"/>
                  </a:rPr>
                  <a:t>Monitor</a:t>
                </a:r>
              </a:p>
            </p:txBody>
          </p:sp>
        </p:grpSp>
        <p:sp>
          <p:nvSpPr>
            <p:cNvPr id="700" name="Freeform: Shape 699">
              <a:extLst>
                <a:ext uri="{FF2B5EF4-FFF2-40B4-BE49-F238E27FC236}">
                  <a16:creationId xmlns:a16="http://schemas.microsoft.com/office/drawing/2014/main" id="{4F7FBB88-C824-48BF-8DA6-04129CBBFD64}"/>
                </a:ext>
              </a:extLst>
            </p:cNvPr>
            <p:cNvSpPr/>
            <p:nvPr/>
          </p:nvSpPr>
          <p:spPr bwMode="auto">
            <a:xfrm rot="4500000">
              <a:off x="9628187" y="2889708"/>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latin typeface="Segoe UI Semibold" panose="020B0702040204020203" pitchFamily="34" charset="0"/>
                <a:cs typeface="Segoe UI Semibold" panose="020B0702040204020203" pitchFamily="34" charset="0"/>
              </a:endParaRPr>
            </a:p>
          </p:txBody>
        </p:sp>
        <p:sp>
          <p:nvSpPr>
            <p:cNvPr id="705" name="Freeform: Shape 704">
              <a:extLst>
                <a:ext uri="{FF2B5EF4-FFF2-40B4-BE49-F238E27FC236}">
                  <a16:creationId xmlns:a16="http://schemas.microsoft.com/office/drawing/2014/main" id="{B2E70263-16B1-47D3-9BBE-9013D41C2F90}"/>
                </a:ext>
              </a:extLst>
            </p:cNvPr>
            <p:cNvSpPr/>
            <p:nvPr/>
          </p:nvSpPr>
          <p:spPr bwMode="auto">
            <a:xfrm rot="4500000" flipH="1" flipV="1">
              <a:off x="9025150" y="3100758"/>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latin typeface="Segoe UI Semibold" panose="020B0702040204020203" pitchFamily="34" charset="0"/>
                <a:cs typeface="Segoe UI Semibold" panose="020B0702040204020203" pitchFamily="34" charset="0"/>
              </a:endParaRPr>
            </a:p>
          </p:txBody>
        </p:sp>
        <p:sp>
          <p:nvSpPr>
            <p:cNvPr id="711" name="Freeform: Shape 710">
              <a:extLst>
                <a:ext uri="{FF2B5EF4-FFF2-40B4-BE49-F238E27FC236}">
                  <a16:creationId xmlns:a16="http://schemas.microsoft.com/office/drawing/2014/main" id="{12986C3E-F0C2-46FF-B092-FC1B7FA5C891}"/>
                </a:ext>
              </a:extLst>
            </p:cNvPr>
            <p:cNvSpPr/>
            <p:nvPr/>
          </p:nvSpPr>
          <p:spPr bwMode="auto">
            <a:xfrm rot="1831267">
              <a:off x="9024729" y="2894232"/>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latin typeface="Segoe UI Semibold" panose="020B0702040204020203" pitchFamily="34" charset="0"/>
                <a:cs typeface="Segoe UI Semibold" panose="020B0702040204020203" pitchFamily="34" charset="0"/>
              </a:endParaRPr>
            </a:p>
          </p:txBody>
        </p:sp>
        <p:sp>
          <p:nvSpPr>
            <p:cNvPr id="713" name="Freeform: Shape 712">
              <a:extLst>
                <a:ext uri="{FF2B5EF4-FFF2-40B4-BE49-F238E27FC236}">
                  <a16:creationId xmlns:a16="http://schemas.microsoft.com/office/drawing/2014/main" id="{B0B727C9-11E2-4EA0-9A5E-F47FEB2DF819}"/>
                </a:ext>
              </a:extLst>
            </p:cNvPr>
            <p:cNvSpPr/>
            <p:nvPr/>
          </p:nvSpPr>
          <p:spPr bwMode="auto">
            <a:xfrm rot="12907056">
              <a:off x="9628186" y="3097227"/>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latin typeface="Segoe UI Semibold" panose="020B0702040204020203" pitchFamily="34" charset="0"/>
                <a:cs typeface="Segoe UI Semibold" panose="020B0702040204020203" pitchFamily="34" charset="0"/>
              </a:endParaRPr>
            </a:p>
          </p:txBody>
        </p:sp>
      </p:grpSp>
      <p:pic>
        <p:nvPicPr>
          <p:cNvPr id="733" name="Picture 732">
            <a:extLst>
              <a:ext uri="{FF2B5EF4-FFF2-40B4-BE49-F238E27FC236}">
                <a16:creationId xmlns:a16="http://schemas.microsoft.com/office/drawing/2014/main" id="{5FD83A9D-03A9-4EA5-ACE1-3622A6EB8392}"/>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0350" y="2608046"/>
            <a:ext cx="150932" cy="112545"/>
          </a:xfrm>
          <a:prstGeom prst="rect">
            <a:avLst/>
          </a:prstGeom>
        </p:spPr>
      </p:pic>
      <p:sp>
        <p:nvSpPr>
          <p:cNvPr id="738" name="L-Shape 737">
            <a:hlinkClick r:id="rId141" tooltip="Microsoft Secure Score is a measurement of an organization's security posture."/>
            <a:extLst>
              <a:ext uri="{FF2B5EF4-FFF2-40B4-BE49-F238E27FC236}">
                <a16:creationId xmlns:a16="http://schemas.microsoft.com/office/drawing/2014/main" id="{19E787F4-2247-46BF-92D7-43FA37063416}"/>
              </a:ext>
            </a:extLst>
          </p:cNvPr>
          <p:cNvSpPr/>
          <p:nvPr/>
        </p:nvSpPr>
        <p:spPr bwMode="auto">
          <a:xfrm>
            <a:off x="284123" y="5237495"/>
            <a:ext cx="11619115" cy="191068"/>
          </a:xfrm>
          <a:prstGeom prst="corner">
            <a:avLst>
              <a:gd name="adj1" fmla="val 13321"/>
              <a:gd name="adj2" fmla="val 2921486"/>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tIns="0" rIns="45720" rtlCol="0" anchor="b">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Secure Score –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Measure your security posture, and plan/prioritize rapid improvement with included guidance</a:t>
            </a:r>
          </a:p>
        </p:txBody>
      </p:sp>
      <p:grpSp>
        <p:nvGrpSpPr>
          <p:cNvPr id="89" name="Group 88">
            <a:extLst>
              <a:ext uri="{FF2B5EF4-FFF2-40B4-BE49-F238E27FC236}">
                <a16:creationId xmlns:a16="http://schemas.microsoft.com/office/drawing/2014/main" id="{D6442B9D-AD19-4FC9-93C9-E0E15110805F}"/>
              </a:ext>
            </a:extLst>
          </p:cNvPr>
          <p:cNvGrpSpPr/>
          <p:nvPr/>
        </p:nvGrpSpPr>
        <p:grpSpPr>
          <a:xfrm>
            <a:off x="284627" y="5180767"/>
            <a:ext cx="11621713" cy="191068"/>
            <a:chOff x="284627" y="5173147"/>
            <a:chExt cx="11621713" cy="191068"/>
          </a:xfrm>
        </p:grpSpPr>
        <p:sp>
          <p:nvSpPr>
            <p:cNvPr id="740" name="L-Shape 739">
              <a:extLst>
                <a:ext uri="{FF2B5EF4-FFF2-40B4-BE49-F238E27FC236}">
                  <a16:creationId xmlns:a16="http://schemas.microsoft.com/office/drawing/2014/main" id="{2491BA1C-661C-4A2F-9F07-E0061AC11FE4}"/>
                </a:ext>
              </a:extLst>
            </p:cNvPr>
            <p:cNvSpPr/>
            <p:nvPr/>
          </p:nvSpPr>
          <p:spPr bwMode="auto">
            <a:xfrm rot="10800000">
              <a:off x="284627" y="5173147"/>
              <a:ext cx="11619115" cy="191068"/>
            </a:xfrm>
            <a:prstGeom prst="corner">
              <a:avLst>
                <a:gd name="adj1" fmla="val 14107"/>
                <a:gd name="adj2" fmla="val 3077561"/>
              </a:avLst>
            </a:prstGeom>
            <a:solidFill>
              <a:schemeClr val="bg1">
                <a:lumMod val="95000"/>
              </a:schemeClr>
            </a:solidFill>
            <a:ln w="14224">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41" name="Rectangle 740">
              <a:hlinkClick r:id="rId142" tooltip="The compliance score in Compliance Manager helps you understand your current compliance posture, measures your progress in completing recommended improvement actions within controls, and helps you prioritize actions based on their potential to reduce risk."/>
              <a:extLst>
                <a:ext uri="{FF2B5EF4-FFF2-40B4-BE49-F238E27FC236}">
                  <a16:creationId xmlns:a16="http://schemas.microsoft.com/office/drawing/2014/main" id="{12F8D60C-87B1-4F47-A57A-909397E0856F}"/>
                </a:ext>
              </a:extLst>
            </p:cNvPr>
            <p:cNvSpPr/>
            <p:nvPr/>
          </p:nvSpPr>
          <p:spPr>
            <a:xfrm>
              <a:off x="5999913" y="5179499"/>
              <a:ext cx="5906427" cy="175830"/>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Compliance Score – </a:t>
              </a:r>
              <a:r>
                <a:rPr kumimoji="0" lang="en-US" sz="80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Prioritize,</a:t>
              </a:r>
              <a:r>
                <a:rPr kumimoji="0" lang="en-US" sz="800" i="0" u="none" strike="noStrike" kern="120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t>
              </a:r>
              <a:r>
                <a:rPr kumimoji="0" lang="en-US" sz="80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measure,</a:t>
              </a:r>
              <a:r>
                <a:rPr kumimoji="0" lang="en-US" sz="800" i="0" u="none" strike="noStrike" kern="120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and plan </a:t>
              </a:r>
              <a:r>
                <a:rPr kumimoji="0" lang="en-US" sz="80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improvement actions against controls</a:t>
              </a:r>
              <a:endParaRPr kumimoji="0" lang="en-US" sz="80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grpSp>
      <p:cxnSp>
        <p:nvCxnSpPr>
          <p:cNvPr id="561" name="Connector: Elbow 560">
            <a:extLst>
              <a:ext uri="{FF2B5EF4-FFF2-40B4-BE49-F238E27FC236}">
                <a16:creationId xmlns:a16="http://schemas.microsoft.com/office/drawing/2014/main" id="{BD6C6ADC-0B03-4C5A-A3AB-53E6217B25A1}"/>
              </a:ext>
            </a:extLst>
          </p:cNvPr>
          <p:cNvCxnSpPr>
            <a:cxnSpLocks/>
          </p:cNvCxnSpPr>
          <p:nvPr/>
        </p:nvCxnSpPr>
        <p:spPr>
          <a:xfrm flipH="1">
            <a:off x="8351395" y="2194147"/>
            <a:ext cx="1" cy="2765203"/>
          </a:xfrm>
          <a:prstGeom prst="straightConnector1">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0" name="Group 609">
            <a:extLst>
              <a:ext uri="{FF2B5EF4-FFF2-40B4-BE49-F238E27FC236}">
                <a16:creationId xmlns:a16="http://schemas.microsoft.com/office/drawing/2014/main" id="{0B1ECF1E-3DA5-4638-832F-ED8635E6A4CA}"/>
              </a:ext>
            </a:extLst>
          </p:cNvPr>
          <p:cNvGrpSpPr/>
          <p:nvPr/>
        </p:nvGrpSpPr>
        <p:grpSpPr>
          <a:xfrm>
            <a:off x="185279" y="2570750"/>
            <a:ext cx="1757251" cy="591288"/>
            <a:chOff x="184949" y="2570552"/>
            <a:chExt cx="1757251" cy="591288"/>
          </a:xfrm>
        </p:grpSpPr>
        <p:sp>
          <p:nvSpPr>
            <p:cNvPr id="689" name="Rectangle 688">
              <a:hlinkClick r:id="rId143" tooltip="Microsoft Endpoint Manager enables you to manage and monitor mobile devices, desktop computers, virtual machines, embedded devices, and servers."/>
              <a:extLst>
                <a:ext uri="{FF2B5EF4-FFF2-40B4-BE49-F238E27FC236}">
                  <a16:creationId xmlns:a16="http://schemas.microsoft.com/office/drawing/2014/main" id="{D9E31D1F-BE8B-450B-8D65-191466F34159}"/>
                </a:ext>
              </a:extLst>
            </p:cNvPr>
            <p:cNvSpPr/>
            <p:nvPr/>
          </p:nvSpPr>
          <p:spPr bwMode="auto">
            <a:xfrm>
              <a:off x="184949" y="2570552"/>
              <a:ext cx="1757251" cy="591288"/>
            </a:xfrm>
            <a:prstGeom prst="rect">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t">
              <a:noAutofit/>
            </a:bodyPr>
            <a:lstStyle/>
            <a:p>
              <a:pPr marL="0" marR="0" lvl="0" indent="0" algn="ctr" defTabSz="914400" rtl="0" eaLnBrk="1" fontAlgn="auto" latinLnBrk="0" hangingPunct="1">
                <a:lnSpc>
                  <a:spcPct val="97000"/>
                </a:lnSpc>
                <a:spcBef>
                  <a:spcPts val="0"/>
                </a:spcBef>
                <a:spcAft>
                  <a:spcPts val="200"/>
                </a:spcAft>
                <a:buClrTx/>
                <a:buSzTx/>
                <a:buFontTx/>
                <a:buNone/>
                <a:tabLst>
                  <a:tab pos="1028700" algn="l"/>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Endpoint Manager</a:t>
              </a:r>
            </a:p>
            <a:p>
              <a:pPr marL="0" marR="0" lvl="0" indent="0" algn="ctr" defTabSz="914400" rtl="0" eaLnBrk="1" fontAlgn="auto" latinLnBrk="0" hangingPunct="1">
                <a:lnSpc>
                  <a:spcPct val="97000"/>
                </a:lnSpc>
                <a:spcBef>
                  <a:spcPts val="0"/>
                </a:spcBef>
                <a:spcAft>
                  <a:spcPts val="300"/>
                </a:spcAft>
                <a:buClrTx/>
                <a:buSzTx/>
                <a:buFontTx/>
                <a:buNone/>
                <a:tabLst>
                  <a:tab pos="1028700" algn="l"/>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Unified Endpoint Management (UEM)</a:t>
              </a:r>
            </a:p>
          </p:txBody>
        </p:sp>
        <p:sp>
          <p:nvSpPr>
            <p:cNvPr id="690" name="Rectangle 689">
              <a:hlinkClick r:id="rId144"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EB541516-4160-4D91-9222-36D7B87D6890}"/>
                </a:ext>
              </a:extLst>
            </p:cNvPr>
            <p:cNvSpPr/>
            <p:nvPr/>
          </p:nvSpPr>
          <p:spPr>
            <a:xfrm>
              <a:off x="298549" y="2903782"/>
              <a:ext cx="398723" cy="18773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a:t>
              </a:r>
            </a:p>
          </p:txBody>
        </p:sp>
        <p:sp>
          <p:nvSpPr>
            <p:cNvPr id="691" name="Rectangle 690">
              <a:hlinkClick r:id="rId145" tooltip="Microsoft Configuration Manager provides security update and other management capabilities for endpoints"/>
              <a:extLst>
                <a:ext uri="{FF2B5EF4-FFF2-40B4-BE49-F238E27FC236}">
                  <a16:creationId xmlns:a16="http://schemas.microsoft.com/office/drawing/2014/main" id="{8FE7BF0D-F375-45D1-94B1-6BA8122B3524}"/>
                </a:ext>
              </a:extLst>
            </p:cNvPr>
            <p:cNvSpPr/>
            <p:nvPr/>
          </p:nvSpPr>
          <p:spPr>
            <a:xfrm>
              <a:off x="725667" y="2905019"/>
              <a:ext cx="1143570" cy="18773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sp>
        <p:nvSpPr>
          <p:cNvPr id="415" name="Rectangle 414">
            <a:hlinkClick r:id="rId146" tooltip="Prescriptive guidance on securing privileged access including strategy, models, planning, and implementation guidance to accelerate your application of zero trust principles to protect against these attack techniques. "/>
            <a:extLst>
              <a:ext uri="{FF2B5EF4-FFF2-40B4-BE49-F238E27FC236}">
                <a16:creationId xmlns:a16="http://schemas.microsoft.com/office/drawing/2014/main" id="{DA0E1A56-6BCA-4D48-A3D8-5864518B1100}"/>
              </a:ext>
            </a:extLst>
          </p:cNvPr>
          <p:cNvSpPr/>
          <p:nvPr/>
        </p:nvSpPr>
        <p:spPr>
          <a:xfrm>
            <a:off x="284627" y="4940451"/>
            <a:ext cx="11619115"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Securing Privileged Access – </a:t>
            </a:r>
            <a:r>
              <a:rPr kumimoji="0" lang="en-US" sz="80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Secure Accounts, Devices, Intermediaries, and interfaces to enable and protect privileged users</a:t>
            </a:r>
          </a:p>
        </p:txBody>
      </p:sp>
      <p:grpSp>
        <p:nvGrpSpPr>
          <p:cNvPr id="131" name="Group 130">
            <a:extLst>
              <a:ext uri="{FF2B5EF4-FFF2-40B4-BE49-F238E27FC236}">
                <a16:creationId xmlns:a16="http://schemas.microsoft.com/office/drawing/2014/main" id="{B1A67C2E-9C84-4916-9ADE-C16E943D9EF3}"/>
              </a:ext>
            </a:extLst>
          </p:cNvPr>
          <p:cNvGrpSpPr/>
          <p:nvPr/>
        </p:nvGrpSpPr>
        <p:grpSpPr>
          <a:xfrm>
            <a:off x="6523847" y="4964655"/>
            <a:ext cx="5120465" cy="161732"/>
            <a:chOff x="6523847" y="4964655"/>
            <a:chExt cx="5120465" cy="161732"/>
          </a:xfrm>
        </p:grpSpPr>
        <p:sp>
          <p:nvSpPr>
            <p:cNvPr id="692" name="Rectangle 691">
              <a:hlinkClick r:id="rId147" tooltip="PAWs are an integral part of a privileged access security strategy designed to enable and protect administrator, developer, and other sensitive user accounts that would cause significant business impact if compromised."/>
              <a:extLst>
                <a:ext uri="{FF2B5EF4-FFF2-40B4-BE49-F238E27FC236}">
                  <a16:creationId xmlns:a16="http://schemas.microsoft.com/office/drawing/2014/main" id="{F3AF2F1C-BEE6-44CD-85B2-FFD1E1606FB9}"/>
                </a:ext>
              </a:extLst>
            </p:cNvPr>
            <p:cNvSpPr/>
            <p:nvPr/>
          </p:nvSpPr>
          <p:spPr>
            <a:xfrm>
              <a:off x="6523847" y="4964655"/>
              <a:ext cx="5120465" cy="16173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 - </a:t>
              </a:r>
              <a:r>
                <a:rPr kumimoji="0" lang="en-US" sz="700" b="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Secure workstations for administrators, developers, and other sensitive users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6570973" y="4994932"/>
              <a:ext cx="155658" cy="1038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DACD9FFD-559E-4E46-8787-DFA6B871322D}"/>
              </a:ext>
            </a:extLst>
          </p:cNvPr>
          <p:cNvGrpSpPr/>
          <p:nvPr/>
        </p:nvGrpSpPr>
        <p:grpSpPr>
          <a:xfrm>
            <a:off x="8545398" y="411357"/>
            <a:ext cx="1459835" cy="1156196"/>
            <a:chOff x="8545398" y="411357"/>
            <a:chExt cx="1459835" cy="1156196"/>
          </a:xfrm>
        </p:grpSpPr>
        <p:sp>
          <p:nvSpPr>
            <p:cNvPr id="803" name="Rectangle 802">
              <a:hlinkClick r:id="rId148"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4820CA1C-AE52-4ABF-9AB8-6E761A361A99}"/>
                </a:ext>
              </a:extLst>
            </p:cNvPr>
            <p:cNvSpPr/>
            <p:nvPr/>
          </p:nvSpPr>
          <p:spPr>
            <a:xfrm>
              <a:off x="8545398" y="411357"/>
              <a:ext cx="1459835" cy="1156196"/>
            </a:xfrm>
            <a:prstGeom prst="rect">
              <a:avLst/>
            </a:prstGeom>
            <a:solidFill>
              <a:schemeClr val="bg1"/>
            </a:solid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marL="342900" marR="0" lvl="0" algn="l" defTabSz="914400" rtl="0" eaLnBrk="1" fontAlgn="auto" latinLnBrk="0" hangingPunct="1">
                <a:lnSpc>
                  <a:spcPct val="100000"/>
                </a:lnSpc>
                <a:spcBef>
                  <a:spcPts val="0"/>
                </a:spcBef>
                <a:spcAft>
                  <a:spcPts val="40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Microsoft Defender for Cloud Apps</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App Discovery &amp; Risk Scoring (Shadow IT)</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Detection &amp; Response</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Policy Audit &amp; Enforcement</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Session monitoring &amp; control</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Information Protection &amp; </a:t>
              </a:r>
              <a:b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Data Loss Prevention (DLP)</a:t>
              </a:r>
            </a:p>
          </p:txBody>
        </p:sp>
        <p:pic>
          <p:nvPicPr>
            <p:cNvPr id="118" name="Picture 117" descr="Icon&#10;&#10;Description automatically generated with medium confidence">
              <a:extLst>
                <a:ext uri="{FF2B5EF4-FFF2-40B4-BE49-F238E27FC236}">
                  <a16:creationId xmlns:a16="http://schemas.microsoft.com/office/drawing/2014/main" id="{471059BE-55B8-4ECA-B46E-DF82362A5913}"/>
                </a:ext>
              </a:extLst>
            </p:cNvPr>
            <p:cNvPicPr>
              <a:picLocks noChangeAspect="1"/>
            </p:cNvPicPr>
            <p:nvPr/>
          </p:nvPicPr>
          <p:blipFill>
            <a:blip r:embed="rId149">
              <a:extLst>
                <a:ext uri="{28A0092B-C50C-407E-A947-70E740481C1C}">
                  <a14:useLocalDpi xmlns:a14="http://schemas.microsoft.com/office/drawing/2010/main" val="0"/>
                </a:ext>
              </a:extLst>
            </a:blip>
            <a:stretch>
              <a:fillRect/>
            </a:stretch>
          </p:blipFill>
          <p:spPr>
            <a:xfrm>
              <a:off x="8654842" y="479641"/>
              <a:ext cx="277462" cy="175019"/>
            </a:xfrm>
            <a:prstGeom prst="rect">
              <a:avLst/>
            </a:prstGeom>
          </p:spPr>
        </p:pic>
      </p:grpSp>
      <p:sp>
        <p:nvSpPr>
          <p:cNvPr id="16" name="Rectangle 15">
            <a:extLst>
              <a:ext uri="{FF2B5EF4-FFF2-40B4-BE49-F238E27FC236}">
                <a16:creationId xmlns:a16="http://schemas.microsoft.com/office/drawing/2014/main" id="{100B0426-E478-4A33-BD4D-8F4AB137A45C}"/>
              </a:ext>
            </a:extLst>
          </p:cNvPr>
          <p:cNvSpPr/>
          <p:nvPr/>
        </p:nvSpPr>
        <p:spPr>
          <a:xfrm>
            <a:off x="10373803" y="4672881"/>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pic>
        <p:nvPicPr>
          <p:cNvPr id="34" name="Picture 33">
            <a:extLst>
              <a:ext uri="{FF2B5EF4-FFF2-40B4-BE49-F238E27FC236}">
                <a16:creationId xmlns:a16="http://schemas.microsoft.com/office/drawing/2014/main" id="{BE6F078E-30E1-4797-90A8-94D9F23CEC49}"/>
              </a:ext>
            </a:extLst>
          </p:cNvPr>
          <p:cNvPicPr>
            <a:picLocks noChangeAspect="1"/>
          </p:cNvPicPr>
          <p:nvPr/>
        </p:nvPicPr>
        <p:blipFill>
          <a:blip r:embed="rId150" cstate="email">
            <a:extLst>
              <a:ext uri="{28A0092B-C50C-407E-A947-70E740481C1C}">
                <a14:useLocalDpi xmlns:a14="http://schemas.microsoft.com/office/drawing/2010/main"/>
              </a:ext>
            </a:extLst>
          </a:blip>
          <a:stretch>
            <a:fillRect/>
          </a:stretch>
        </p:blipFill>
        <p:spPr>
          <a:xfrm>
            <a:off x="10413761" y="4463078"/>
            <a:ext cx="308944" cy="204512"/>
          </a:xfrm>
          <a:prstGeom prst="rect">
            <a:avLst/>
          </a:prstGeom>
        </p:spPr>
      </p:pic>
      <p:grpSp>
        <p:nvGrpSpPr>
          <p:cNvPr id="748" name="Group 747">
            <a:extLst>
              <a:ext uri="{FF2B5EF4-FFF2-40B4-BE49-F238E27FC236}">
                <a16:creationId xmlns:a16="http://schemas.microsoft.com/office/drawing/2014/main" id="{5715D2E7-8D47-4986-A68D-25684BF6F71A}"/>
              </a:ext>
            </a:extLst>
          </p:cNvPr>
          <p:cNvGrpSpPr/>
          <p:nvPr/>
        </p:nvGrpSpPr>
        <p:grpSpPr>
          <a:xfrm>
            <a:off x="251922" y="639239"/>
            <a:ext cx="4259648" cy="202155"/>
            <a:chOff x="251922" y="639239"/>
            <a:chExt cx="4259648" cy="202155"/>
          </a:xfrm>
        </p:grpSpPr>
        <p:grpSp>
          <p:nvGrpSpPr>
            <p:cNvPr id="749" name="Group 748">
              <a:extLst>
                <a:ext uri="{FF2B5EF4-FFF2-40B4-BE49-F238E27FC236}">
                  <a16:creationId xmlns:a16="http://schemas.microsoft.com/office/drawing/2014/main" id="{1B3C78FF-B20A-4339-9CF8-FCD4D367B568}"/>
                </a:ext>
              </a:extLst>
            </p:cNvPr>
            <p:cNvGrpSpPr/>
            <p:nvPr/>
          </p:nvGrpSpPr>
          <p:grpSpPr>
            <a:xfrm>
              <a:off x="251922" y="639239"/>
              <a:ext cx="4259648" cy="202155"/>
              <a:chOff x="251922" y="639239"/>
              <a:chExt cx="4259648" cy="202155"/>
            </a:xfrm>
            <a:solidFill>
              <a:srgbClr val="B9DFFF"/>
            </a:solidFill>
          </p:grpSpPr>
          <p:sp>
            <p:nvSpPr>
              <p:cNvPr id="751" name="Rectangle 750">
                <a:hlinkClick r:id="rId151"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9960759D-C7C8-4A57-9B46-62AEB28B8EA3}"/>
                  </a:ext>
                </a:extLst>
              </p:cNvPr>
              <p:cNvSpPr/>
              <p:nvPr/>
            </p:nvSpPr>
            <p:spPr>
              <a:xfrm>
                <a:off x="251922" y="639239"/>
                <a:ext cx="4259648" cy="202155"/>
              </a:xfrm>
              <a:prstGeom prst="rect">
                <a:avLst/>
              </a:prstGeom>
              <a:solidFill>
                <a:srgbClr val="E5F3FF"/>
              </a:solidFill>
              <a:ln w="19050">
                <a:solidFill>
                  <a:srgbClr val="003C6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Microsoft Sentinel </a:t>
                </a:r>
                <a:r>
                  <a:rPr kumimoji="0" lang="en-US" sz="9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 Cloud Native SIEM, SOAR, and UEBA for IT, OT, and IoT</a:t>
                </a:r>
                <a:endPar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752" name="Graphic 751">
                <a:extLst>
                  <a:ext uri="{FF2B5EF4-FFF2-40B4-BE49-F238E27FC236}">
                    <a16:creationId xmlns:a16="http://schemas.microsoft.com/office/drawing/2014/main" id="{849BBAD3-26D2-492B-A2A8-8ADA021AD40D}"/>
                  </a:ext>
                </a:extLst>
              </p:cNvPr>
              <p:cNvPicPr>
                <a:picLocks noChangeAspect="1"/>
              </p:cNvPicPr>
              <p:nvPr/>
            </p:nvPicPr>
            <p:blipFill>
              <a:blip r:embed="rId152">
                <a:extLst>
                  <a:ext uri="{96DAC541-7B7A-43D3-8B79-37D633B846F1}">
                    <asvg:svgBlip xmlns:asvg="http://schemas.microsoft.com/office/drawing/2016/SVG/main" r:embed="rId153"/>
                  </a:ext>
                </a:extLst>
              </a:blip>
              <a:srcRect/>
              <a:stretch/>
            </p:blipFill>
            <p:spPr>
              <a:xfrm>
                <a:off x="303596" y="685010"/>
                <a:ext cx="122842" cy="122842"/>
              </a:xfrm>
              <a:prstGeom prst="rect">
                <a:avLst/>
              </a:prstGeom>
            </p:spPr>
          </p:pic>
        </p:grpSp>
        <p:pic>
          <p:nvPicPr>
            <p:cNvPr id="750" name="Graphic 749">
              <a:extLst>
                <a:ext uri="{FF2B5EF4-FFF2-40B4-BE49-F238E27FC236}">
                  <a16:creationId xmlns:a16="http://schemas.microsoft.com/office/drawing/2014/main" id="{4B01D147-B7C4-4763-902E-B0098A1A7202}"/>
                </a:ext>
              </a:extLst>
            </p:cNvPr>
            <p:cNvPicPr>
              <a:picLocks noChangeAspect="1"/>
            </p:cNvPicPr>
            <p:nvPr/>
          </p:nvPicPr>
          <p:blipFill>
            <a:blip r:embed="rId154">
              <a:extLst>
                <a:ext uri="{96DAC541-7B7A-43D3-8B79-37D633B846F1}">
                  <asvg:svgBlip xmlns:asvg="http://schemas.microsoft.com/office/drawing/2016/SVG/main" r:embed="rId155"/>
                </a:ext>
              </a:extLst>
            </a:blip>
            <a:srcRect/>
            <a:stretch/>
          </p:blipFill>
          <p:spPr>
            <a:xfrm>
              <a:off x="286214" y="680614"/>
              <a:ext cx="123825" cy="122842"/>
            </a:xfrm>
            <a:prstGeom prst="rect">
              <a:avLst/>
            </a:prstGeom>
          </p:spPr>
        </p:pic>
      </p:grpSp>
      <p:sp>
        <p:nvSpPr>
          <p:cNvPr id="596" name="Rectangle 595">
            <a:hlinkClick r:id="rId79"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140124BA-9C7B-4BFB-A65C-82071BB1C786}"/>
              </a:ext>
            </a:extLst>
          </p:cNvPr>
          <p:cNvSpPr/>
          <p:nvPr/>
        </p:nvSpPr>
        <p:spPr>
          <a:xfrm>
            <a:off x="949345" y="904728"/>
            <a:ext cx="600043" cy="1041856"/>
          </a:xfrm>
          <a:prstGeom prst="rect">
            <a:avLst/>
          </a:prstGeom>
          <a:solidFill>
            <a:schemeClr val="bg1"/>
          </a:solidFill>
          <a:ln w="14224" cap="flat" cmpd="sng" algn="ctr">
            <a:solidFill>
              <a:srgbClr val="80BCEB"/>
            </a:solidFill>
            <a:prstDash val="solid"/>
          </a:ln>
          <a:effectLst/>
        </p:spPr>
        <p:txBody>
          <a:bodyPr lIns="0" tIns="548640" rIns="45720"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Endpoint</a:t>
            </a:r>
            <a:endParaRPr kumimoji="0" lang="en-US" sz="6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a:p>
            <a:pPr marL="45720" marR="0" lvl="0" indent="0" algn="l" defTabSz="914400" rtl="0" eaLnBrk="1" fontAlgn="auto" latinLnBrk="0" hangingPunct="1">
              <a:lnSpc>
                <a:spcPct val="97000"/>
              </a:lnSpc>
              <a:spcBef>
                <a:spcPts val="0"/>
              </a:spcBef>
              <a:spcAft>
                <a:spcPts val="0"/>
              </a:spcAft>
              <a:buClrTx/>
              <a:buSzTx/>
              <a:buFontTx/>
              <a:buNone/>
              <a:tabLst/>
              <a:defRPr/>
            </a:pPr>
            <a:r>
              <a:rPr lang="en-US" sz="600" b="1" i="1" kern="0">
                <a:solidFill>
                  <a:srgbClr val="BABABA"/>
                </a:solidFill>
                <a:latin typeface="Segoe UI" panose="020B0502040204020203" pitchFamily="34" charset="0"/>
                <a:cs typeface="Segoe UI" panose="020B0502040204020203" pitchFamily="34" charset="0"/>
              </a:rPr>
              <a:t>&amp; Server/VM</a:t>
            </a:r>
            <a:b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b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sp>
        <p:nvSpPr>
          <p:cNvPr id="693" name="Rectangle 692">
            <a:hlinkClick r:id="rId156"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F6FDF8CE-5E66-4188-B395-9C263FAE57DC}"/>
              </a:ext>
            </a:extLst>
          </p:cNvPr>
          <p:cNvSpPr/>
          <p:nvPr/>
        </p:nvSpPr>
        <p:spPr>
          <a:xfrm>
            <a:off x="1579648" y="904728"/>
            <a:ext cx="676466" cy="1041856"/>
          </a:xfrm>
          <a:prstGeom prst="rect">
            <a:avLst/>
          </a:prstGeom>
          <a:solidFill>
            <a:schemeClr val="bg1"/>
          </a:solidFill>
          <a:ln w="14224" cap="flat" cmpd="sng" algn="ctr">
            <a:solidFill>
              <a:srgbClr val="F59E80"/>
            </a:solidFill>
            <a:prstDash val="solid"/>
          </a:ln>
          <a:effectLst/>
        </p:spPr>
        <p:txBody>
          <a:bodyPr lIns="18288" tIns="548640"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Office 365</a:t>
            </a:r>
          </a:p>
          <a:p>
            <a:pPr indent="0" algn="ctr">
              <a:lnSpc>
                <a:spcPct val="97000"/>
              </a:lnSpc>
              <a:spcBef>
                <a:spcPts val="200"/>
              </a:spcBef>
              <a:defRPr/>
            </a:pPr>
            <a:r>
              <a:rPr lang="en-US" sz="600" b="1" i="1" kern="0">
                <a:solidFill>
                  <a:srgbClr val="BABABA"/>
                </a:solidFill>
                <a:latin typeface="Segoe UI" panose="020B0502040204020203" pitchFamily="34" charset="0"/>
                <a:cs typeface="Segoe UI" panose="020B0502040204020203" pitchFamily="34" charset="0"/>
              </a:rPr>
              <a:t>Email and Apps</a:t>
            </a:r>
          </a:p>
        </p:txBody>
      </p:sp>
      <p:sp>
        <p:nvSpPr>
          <p:cNvPr id="696" name="Rectangle 695">
            <a:hlinkClick r:id="rId83" tooltip="(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092BBB6F-97F7-471B-9FF3-F74E9408DA5F}"/>
              </a:ext>
            </a:extLst>
          </p:cNvPr>
          <p:cNvSpPr/>
          <p:nvPr/>
        </p:nvSpPr>
        <p:spPr>
          <a:xfrm>
            <a:off x="247327" y="904732"/>
            <a:ext cx="670860" cy="1041856"/>
          </a:xfrm>
          <a:prstGeom prst="rect">
            <a:avLst/>
          </a:prstGeom>
          <a:solidFill>
            <a:schemeClr val="bg1"/>
          </a:solidFill>
          <a:ln w="14224">
            <a:solidFill>
              <a:srgbClr val="80BCEB"/>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548640" rIns="45720" bIns="18288" rtlCol="0" anchor="t">
            <a:noAutofit/>
          </a:bodyPr>
          <a:lstStyle/>
          <a:p>
            <a:pPr marL="45720">
              <a:lnSpc>
                <a:spcPct val="97000"/>
              </a:lnSpc>
              <a:defRPr/>
            </a:pPr>
            <a:r>
              <a:rPr lang="en-US" sz="900" b="1" kern="0">
                <a:solidFill>
                  <a:srgbClr val="BABABA"/>
                </a:solidFill>
                <a:latin typeface="Segoe UI" panose="020B0502040204020203" pitchFamily="34" charset="0"/>
                <a:cs typeface="Segoe UI" panose="020B0502040204020203" pitchFamily="34" charset="0"/>
              </a:rPr>
              <a:t>Cloud </a:t>
            </a:r>
            <a:br>
              <a:rPr lang="en-US" sz="900" b="1" kern="0">
                <a:solidFill>
                  <a:srgbClr val="BABABA"/>
                </a:solidFill>
                <a:latin typeface="Segoe UI" panose="020B0502040204020203" pitchFamily="34" charset="0"/>
                <a:cs typeface="Segoe UI" panose="020B0502040204020203" pitchFamily="34" charset="0"/>
              </a:rPr>
            </a:br>
            <a:r>
              <a:rPr lang="en-US" sz="500" b="1" i="1" kern="0">
                <a:solidFill>
                  <a:srgbClr val="BABABA"/>
                </a:solidFill>
                <a:latin typeface="Segoe UI" panose="020B0502040204020203" pitchFamily="34" charset="0"/>
                <a:cs typeface="Segoe UI" panose="020B0502040204020203" pitchFamily="34" charset="0"/>
              </a:rPr>
              <a:t>Azure, AWS, GCP, On Premises &amp; other 3</a:t>
            </a:r>
            <a:r>
              <a:rPr lang="en-US" sz="500" b="1" i="1" kern="0" baseline="30000">
                <a:solidFill>
                  <a:srgbClr val="BABABA"/>
                </a:solidFill>
                <a:latin typeface="Segoe UI" panose="020B0502040204020203" pitchFamily="34" charset="0"/>
                <a:cs typeface="Segoe UI" panose="020B0502040204020203" pitchFamily="34" charset="0"/>
              </a:rPr>
              <a:t>rd</a:t>
            </a:r>
            <a:r>
              <a:rPr lang="en-US" sz="500" b="1" i="1" kern="0">
                <a:solidFill>
                  <a:srgbClr val="BABABA"/>
                </a:solidFill>
                <a:latin typeface="Segoe UI" panose="020B0502040204020203" pitchFamily="34" charset="0"/>
                <a:cs typeface="Segoe UI" panose="020B0502040204020203" pitchFamily="34" charset="0"/>
              </a:rPr>
              <a:t>  party clouds</a:t>
            </a:r>
          </a:p>
          <a:p>
            <a:pPr marL="45720" marR="0" lvl="0" indent="0" algn="l" defTabSz="914400" rtl="0" eaLnBrk="1" fontAlgn="auto" latinLnBrk="0" hangingPunct="1">
              <a:lnSpc>
                <a:spcPct val="97000"/>
              </a:lnSpc>
              <a:spcBef>
                <a:spcPts val="0"/>
              </a:spcBef>
              <a:spcAft>
                <a:spcPts val="0"/>
              </a:spcAft>
              <a:buClrTx/>
              <a:buSzTx/>
              <a:buFontTx/>
              <a:buNone/>
              <a:tabLst/>
              <a:defRPr/>
            </a:pP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grpSp>
        <p:nvGrpSpPr>
          <p:cNvPr id="736" name="Group 735">
            <a:extLst>
              <a:ext uri="{FF2B5EF4-FFF2-40B4-BE49-F238E27FC236}">
                <a16:creationId xmlns:a16="http://schemas.microsoft.com/office/drawing/2014/main" id="{E4E55B1B-6CD6-40A9-974F-FC7286A98F1C}"/>
              </a:ext>
            </a:extLst>
          </p:cNvPr>
          <p:cNvGrpSpPr/>
          <p:nvPr/>
        </p:nvGrpSpPr>
        <p:grpSpPr>
          <a:xfrm>
            <a:off x="2287140" y="907353"/>
            <a:ext cx="694015" cy="1041856"/>
            <a:chOff x="2493874" y="904732"/>
            <a:chExt cx="694015" cy="1041856"/>
          </a:xfrm>
          <a:solidFill>
            <a:schemeClr val="bg1"/>
          </a:solidFill>
        </p:grpSpPr>
        <p:sp>
          <p:nvSpPr>
            <p:cNvPr id="737" name="Rectangle 736">
              <a:hlinkClick r:id="rId157"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CA278162-C640-4CD6-8BA0-6F4DDE47F6AC}"/>
                </a:ext>
              </a:extLst>
            </p:cNvPr>
            <p:cNvSpPr/>
            <p:nvPr/>
          </p:nvSpPr>
          <p:spPr>
            <a:xfrm>
              <a:off x="2493874" y="904732"/>
              <a:ext cx="694015" cy="1041856"/>
            </a:xfrm>
            <a:prstGeom prst="rect">
              <a:avLst/>
            </a:prstGeom>
            <a:grpFill/>
            <a:ln w="14224" cap="flat" cmpd="sng" algn="ctr">
              <a:solidFill>
                <a:srgbClr val="AE96C8"/>
              </a:solidFill>
              <a:prstDash val="solid"/>
            </a:ln>
            <a:effectLst/>
          </p:spPr>
          <p:txBody>
            <a:bodyPr lIns="45720" tIns="548640" rIns="45720" rtlCol="0" anchor="t"/>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Identity</a:t>
              </a:r>
            </a:p>
            <a:p>
              <a:pPr marR="0" lvl="0" algn="ctr" fontAlgn="auto">
                <a:lnSpc>
                  <a:spcPct val="97000"/>
                </a:lnSpc>
                <a:spcBef>
                  <a:spcPts val="200"/>
                </a:spcBef>
                <a:spcAft>
                  <a:spcPts val="0"/>
                </a:spcAft>
                <a:buClrTx/>
                <a:buSzTx/>
                <a:buFontTx/>
                <a:buNone/>
                <a:tabLst/>
                <a:defRPr/>
              </a:pPr>
              <a:r>
                <a:rPr lang="en-US" sz="600" b="1" i="1" kern="0">
                  <a:solidFill>
                    <a:srgbClr val="BABABA"/>
                  </a:solidFill>
                  <a:latin typeface="Segoe UI" panose="020B0502040204020203" pitchFamily="34" charset="0"/>
                  <a:cs typeface="Segoe UI" panose="020B0502040204020203" pitchFamily="34" charset="0"/>
                </a:rPr>
                <a:t>Cloud &amp; </a:t>
              </a:r>
              <a:br>
                <a:rPr lang="en-US" sz="600" b="1" i="1" kern="0">
                  <a:solidFill>
                    <a:srgbClr val="BABABA"/>
                  </a:solidFill>
                  <a:latin typeface="Segoe UI" panose="020B0502040204020203" pitchFamily="34" charset="0"/>
                  <a:cs typeface="Segoe UI" panose="020B0502040204020203" pitchFamily="34" charset="0"/>
                </a:rPr>
              </a:br>
              <a:r>
                <a:rPr lang="en-US" sz="600" b="1" i="1" kern="0">
                  <a:solidFill>
                    <a:srgbClr val="BABABA"/>
                  </a:solidFill>
                  <a:latin typeface="Segoe UI" panose="020B0502040204020203" pitchFamily="34" charset="0"/>
                  <a:cs typeface="Segoe UI" panose="020B0502040204020203" pitchFamily="34" charset="0"/>
                </a:rPr>
                <a:t>On-Premises</a:t>
              </a:r>
            </a:p>
          </p:txBody>
        </p:sp>
        <p:pic>
          <p:nvPicPr>
            <p:cNvPr id="742" name="Picture 741">
              <a:extLst>
                <a:ext uri="{FF2B5EF4-FFF2-40B4-BE49-F238E27FC236}">
                  <a16:creationId xmlns:a16="http://schemas.microsoft.com/office/drawing/2014/main" id="{DE64EE12-8B08-44BD-849C-1D7BB3E5A31A}"/>
                </a:ext>
              </a:extLst>
            </p:cNvPr>
            <p:cNvPicPr>
              <a:picLocks noChangeAspect="1"/>
            </p:cNvPicPr>
            <p:nvPr/>
          </p:nvPicPr>
          <p:blipFill>
            <a:blip r:embed="rId158">
              <a:alphaModFix amt="50000"/>
            </a:blip>
            <a:stretch>
              <a:fillRect/>
            </a:stretch>
          </p:blipFill>
          <p:spPr>
            <a:xfrm>
              <a:off x="2519727" y="1475764"/>
              <a:ext cx="155187" cy="103458"/>
            </a:xfrm>
            <a:prstGeom prst="rect">
              <a:avLst/>
            </a:prstGeom>
            <a:grpFill/>
          </p:spPr>
        </p:pic>
      </p:grpSp>
      <p:sp>
        <p:nvSpPr>
          <p:cNvPr id="743" name="Rectangle 742">
            <a:hlinkClick r:id="rId148"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C6DCE581-C4A4-46E2-A7D4-B4311FA1CD84}"/>
              </a:ext>
            </a:extLst>
          </p:cNvPr>
          <p:cNvSpPr/>
          <p:nvPr/>
        </p:nvSpPr>
        <p:spPr>
          <a:xfrm>
            <a:off x="3009472" y="906648"/>
            <a:ext cx="462586" cy="1041856"/>
          </a:xfrm>
          <a:prstGeom prst="rect">
            <a:avLst/>
          </a:prstGeom>
          <a:solidFill>
            <a:schemeClr val="bg1"/>
          </a:solidFill>
          <a:ln w="14224" cap="flat" cmpd="sng" algn="ctr">
            <a:solidFill>
              <a:srgbClr val="80C1B9"/>
            </a:solidFill>
            <a:prstDash val="solid"/>
          </a:ln>
          <a:effectLst/>
        </p:spPr>
        <p:txBody>
          <a:bodyPr lIns="0" tIns="548640" rIns="0" rtlCol="0" anchor="t"/>
          <a:lstStyle/>
          <a:p>
            <a:pPr marL="57150" marR="0" lvl="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SaaS</a:t>
            </a:r>
          </a:p>
          <a:p>
            <a:pPr marR="0" lvl="0" algn="ctr" fontAlgn="auto">
              <a:lnSpc>
                <a:spcPct val="97000"/>
              </a:lnSpc>
              <a:spcBef>
                <a:spcPts val="200"/>
              </a:spcBef>
              <a:spcAft>
                <a:spcPts val="0"/>
              </a:spcAft>
              <a:buClrTx/>
              <a:buSzTx/>
              <a:buFontTx/>
              <a:buNone/>
              <a:tabLst/>
              <a:defRPr/>
            </a:pPr>
            <a:r>
              <a:rPr lang="nn-NO" sz="600" b="1" i="1" kern="0">
                <a:solidFill>
                  <a:srgbClr val="BABABA"/>
                </a:solidFill>
                <a:latin typeface="Segoe UI" panose="020B0502040204020203" pitchFamily="34" charset="0"/>
                <a:cs typeface="Segoe UI" panose="020B0502040204020203" pitchFamily="34" charset="0"/>
              </a:rPr>
              <a:t>Cloud Apps</a:t>
            </a:r>
            <a:endParaRPr lang="en-US" sz="600" b="1" i="1" kern="0">
              <a:solidFill>
                <a:srgbClr val="BABABA"/>
              </a:solidFill>
              <a:latin typeface="Segoe UI" panose="020B0502040204020203" pitchFamily="34" charset="0"/>
              <a:cs typeface="Segoe UI" panose="020B0502040204020203" pitchFamily="34" charset="0"/>
            </a:endParaRPr>
          </a:p>
          <a:p>
            <a:pPr marL="45720" marR="0" lvl="0" indent="0" algn="l" defTabSz="914400" rtl="0" eaLnBrk="1" fontAlgn="auto" latinLnBrk="0" hangingPunct="1">
              <a:lnSpc>
                <a:spcPct val="97000"/>
              </a:lnSpc>
              <a:spcBef>
                <a:spcPts val="0"/>
              </a:spcBef>
              <a:spcAft>
                <a:spcPts val="0"/>
              </a:spcAft>
              <a:buClrTx/>
              <a:buSzTx/>
              <a:buFontTx/>
              <a:buNone/>
              <a:tabLst/>
              <a:defRPr/>
            </a:pP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grpSp>
        <p:nvGrpSpPr>
          <p:cNvPr id="744" name="Group 743">
            <a:extLst>
              <a:ext uri="{FF2B5EF4-FFF2-40B4-BE49-F238E27FC236}">
                <a16:creationId xmlns:a16="http://schemas.microsoft.com/office/drawing/2014/main" id="{666E320A-A976-4CAD-A2FE-4A46274B9005}"/>
              </a:ext>
            </a:extLst>
          </p:cNvPr>
          <p:cNvGrpSpPr/>
          <p:nvPr/>
        </p:nvGrpSpPr>
        <p:grpSpPr>
          <a:xfrm>
            <a:off x="4036293" y="904731"/>
            <a:ext cx="462586" cy="1041856"/>
            <a:chOff x="3932734" y="904731"/>
            <a:chExt cx="566145" cy="1041856"/>
          </a:xfrm>
        </p:grpSpPr>
        <p:sp>
          <p:nvSpPr>
            <p:cNvPr id="745" name="Rectangle 744">
              <a:extLst>
                <a:ext uri="{FF2B5EF4-FFF2-40B4-BE49-F238E27FC236}">
                  <a16:creationId xmlns:a16="http://schemas.microsoft.com/office/drawing/2014/main" id="{DD00FED0-6CBD-403E-A9E8-9CF59BD626C8}"/>
                </a:ext>
              </a:extLst>
            </p:cNvPr>
            <p:cNvSpPr/>
            <p:nvPr/>
          </p:nvSpPr>
          <p:spPr>
            <a:xfrm>
              <a:off x="3932734" y="904731"/>
              <a:ext cx="566145" cy="1041856"/>
            </a:xfrm>
            <a:prstGeom prst="rect">
              <a:avLst/>
            </a:prstGeom>
            <a:solidFill>
              <a:schemeClr val="bg1"/>
            </a:solidFill>
            <a:ln w="14224">
              <a:solidFill>
                <a:srgbClr val="A8A8A8"/>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73152"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700" b="1" i="1" u="none" strike="noStrike" kern="0" cap="none" spc="0" normalizeH="0" baseline="0" noProof="0">
                <a:ln>
                  <a:noFill/>
                </a:ln>
                <a:solidFill>
                  <a:srgbClr val="BABABA"/>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500" b="1" i="1" u="none" strike="noStrike" kern="0" cap="none" spc="0" normalizeH="0" baseline="0" noProof="0">
                  <a:ln>
                    <a:noFill/>
                  </a:ln>
                  <a:solidFill>
                    <a:srgbClr val="BABABA"/>
                  </a:solidFill>
                  <a:effectLst/>
                  <a:uLnTx/>
                  <a:uFillTx/>
                  <a:latin typeface="Segoe UI Semibold" panose="020B0702040204020203" pitchFamily="34" charset="0"/>
                  <a:ea typeface="+mn-ea"/>
                  <a:cs typeface="Segoe UI Semibold" panose="020B0702040204020203" pitchFamily="34" charset="0"/>
                </a:rPr>
                <a:t>Other Tools, Logs, &amp; Data Sources</a:t>
              </a:r>
            </a:p>
          </p:txBody>
        </p:sp>
        <p:sp>
          <p:nvSpPr>
            <p:cNvPr id="747" name="Commitments_EC4D">
              <a:extLst>
                <a:ext uri="{FF2B5EF4-FFF2-40B4-BE49-F238E27FC236}">
                  <a16:creationId xmlns:a16="http://schemas.microsoft.com/office/drawing/2014/main" id="{7D61927A-AF6F-43F0-AE17-7B8052DA7025}"/>
                </a:ext>
              </a:extLst>
            </p:cNvPr>
            <p:cNvSpPr>
              <a:spLocks noChangeAspect="1" noEditPoints="1"/>
            </p:cNvSpPr>
            <p:nvPr/>
          </p:nvSpPr>
          <p:spPr bwMode="auto">
            <a:xfrm>
              <a:off x="3966129" y="94266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BABAB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53" name="Rectangle 752">
            <a:hlinkClick r:id="rId148"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CC6EF46D-A332-4BDF-BE07-D919F6AA8525}"/>
              </a:ext>
            </a:extLst>
          </p:cNvPr>
          <p:cNvSpPr/>
          <p:nvPr/>
        </p:nvSpPr>
        <p:spPr>
          <a:xfrm>
            <a:off x="3496204" y="906733"/>
            <a:ext cx="513394" cy="1041856"/>
          </a:xfrm>
          <a:prstGeom prst="rect">
            <a:avLst/>
          </a:prstGeom>
          <a:solidFill>
            <a:schemeClr val="bg1"/>
          </a:solidFill>
          <a:ln w="14224" cap="flat" cmpd="sng" algn="ctr">
            <a:solidFill>
              <a:srgbClr val="80BCEB"/>
            </a:solidFill>
            <a:prstDash val="solid"/>
          </a:ln>
          <a:effectLst/>
        </p:spPr>
        <p:txBody>
          <a:bodyPr lIns="27432" tIns="548640" rIns="27432" rtlCol="0" anchor="t"/>
          <a:lstStyle/>
          <a:p>
            <a:pPr marR="0" lvl="0" algn="l" defTabSz="914400" rtl="0" eaLnBrk="1" fontAlgn="auto" latinLnBrk="0" hangingPunct="1">
              <a:lnSpc>
                <a:spcPct val="97000"/>
              </a:lnSpc>
              <a:spcBef>
                <a:spcPts val="0"/>
              </a:spcBef>
              <a:spcAft>
                <a:spcPts val="0"/>
              </a:spcAft>
              <a:buClrTx/>
              <a:buSzTx/>
              <a:buFontTx/>
              <a:buNone/>
              <a:tabLst/>
              <a:defRPr/>
            </a:pPr>
            <a:r>
              <a:rPr kumimoji="0" lang="en-US" sz="800" b="1" i="1"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 More</a:t>
            </a:r>
          </a:p>
          <a:p>
            <a:pPr marR="0" lvl="0" algn="ctr" fontAlgn="auto">
              <a:lnSpc>
                <a:spcPct val="97000"/>
              </a:lnSpc>
              <a:spcBef>
                <a:spcPts val="200"/>
              </a:spcBef>
              <a:spcAft>
                <a:spcPts val="0"/>
              </a:spcAft>
              <a:buClrTx/>
              <a:buSzTx/>
              <a:buFontTx/>
              <a:buNone/>
              <a:tabLst/>
              <a:defRPr/>
            </a:pPr>
            <a:r>
              <a:rPr lang="en-US" sz="600" b="1" i="1" kern="0">
                <a:solidFill>
                  <a:srgbClr val="BABABA"/>
                </a:solidFill>
                <a:latin typeface="Segoe UI" panose="020B0502040204020203" pitchFamily="34" charset="0"/>
                <a:cs typeface="Segoe UI" panose="020B0502040204020203" pitchFamily="34" charset="0"/>
              </a:rPr>
              <a:t>OT, IoT, SQL, and more</a:t>
            </a:r>
          </a:p>
          <a:p>
            <a:pPr marL="45720" marR="0" lvl="0" indent="0" algn="l" defTabSz="914400" rtl="0" eaLnBrk="1" fontAlgn="auto" latinLnBrk="0" hangingPunct="1">
              <a:lnSpc>
                <a:spcPct val="97000"/>
              </a:lnSpc>
              <a:spcBef>
                <a:spcPts val="0"/>
              </a:spcBef>
              <a:spcAft>
                <a:spcPts val="0"/>
              </a:spcAft>
              <a:buClrTx/>
              <a:buSzTx/>
              <a:buFontTx/>
              <a:buNone/>
              <a:tabLst/>
              <a:defRPr/>
            </a:pP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grpSp>
        <p:nvGrpSpPr>
          <p:cNvPr id="754" name="Group 753">
            <a:extLst>
              <a:ext uri="{FF2B5EF4-FFF2-40B4-BE49-F238E27FC236}">
                <a16:creationId xmlns:a16="http://schemas.microsoft.com/office/drawing/2014/main" id="{6852E757-9941-462A-A529-82C5791DA127}"/>
              </a:ext>
            </a:extLst>
          </p:cNvPr>
          <p:cNvGrpSpPr/>
          <p:nvPr/>
        </p:nvGrpSpPr>
        <p:grpSpPr>
          <a:xfrm>
            <a:off x="251922" y="905741"/>
            <a:ext cx="3784962" cy="512636"/>
            <a:chOff x="251920" y="1343603"/>
            <a:chExt cx="3680815" cy="512636"/>
          </a:xfrm>
        </p:grpSpPr>
        <p:sp>
          <p:nvSpPr>
            <p:cNvPr id="755" name="Rounded Rectangle 1457">
              <a:hlinkClick r:id="rId159"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82E4F7E5-C744-4F98-A03A-E943CCB84E76}"/>
                </a:ext>
              </a:extLst>
            </p:cNvPr>
            <p:cNvSpPr/>
            <p:nvPr/>
          </p:nvSpPr>
          <p:spPr>
            <a:xfrm>
              <a:off x="2383233" y="1444501"/>
              <a:ext cx="1549502"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&amp; Vulnerability Management</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Integrated data classification</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analytics on top attacks</a:t>
              </a:r>
            </a:p>
          </p:txBody>
        </p:sp>
        <p:sp>
          <p:nvSpPr>
            <p:cNvPr id="756" name="Rectangle 755">
              <a:hlinkClick r:id="rId160" tooltip="Unified detection and response platform designed to simplify security operations with integrated detection, automated investigation and response across platforms and clouds. "/>
              <a:extLst>
                <a:ext uri="{FF2B5EF4-FFF2-40B4-BE49-F238E27FC236}">
                  <a16:creationId xmlns:a16="http://schemas.microsoft.com/office/drawing/2014/main" id="{85BCED09-695D-4641-A2DF-3AF6A077FBD8}"/>
                </a:ext>
              </a:extLst>
            </p:cNvPr>
            <p:cNvSpPr/>
            <p:nvPr/>
          </p:nvSpPr>
          <p:spPr>
            <a:xfrm>
              <a:off x="251920" y="1343603"/>
              <a:ext cx="3653629" cy="439524"/>
            </a:xfrm>
            <a:prstGeom prst="rect">
              <a:avLst/>
            </a:prstGeom>
            <a:solidFill>
              <a:srgbClr val="E5F3FF"/>
            </a:solidFill>
            <a:ln w="19050" cap="flat" cmpd="sng" algn="ctr">
              <a:solidFill>
                <a:srgbClr val="003C6C"/>
              </a:solidFill>
              <a:prstDash val="solid"/>
            </a:ln>
            <a:effectLst/>
          </p:spPr>
          <p:txBody>
            <a:bodyPr lIns="45720" rIns="45720" rtlCol="0" anchor="t"/>
            <a:lstStyle/>
            <a:p>
              <a:pPr marL="0" marR="0" lvl="0" indent="0" algn="ctr" defTabSz="914400" rtl="0" eaLnBrk="1" fontAlgn="auto" latinLnBrk="0" hangingPunct="1">
                <a:lnSpc>
                  <a:spcPct val="97000"/>
                </a:lnSpc>
                <a:spcBef>
                  <a:spcPts val="0"/>
                </a:spcBef>
                <a:spcAft>
                  <a:spcPts val="100"/>
                </a:spcAft>
                <a:buClrTx/>
                <a:buSzTx/>
                <a:buFontTx/>
                <a:buNone/>
                <a:tabLst>
                  <a:tab pos="571500" algn="l"/>
                </a:tabLst>
                <a:defRPr/>
              </a:pP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757" name="Rounded Rectangle 1457">
              <a:hlinkClick r:id="rId161" tooltip="(formerly Microsoft Threat Protection)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ED680AF8-594E-4CD6-9626-09652D567141}"/>
                </a:ext>
              </a:extLst>
            </p:cNvPr>
            <p:cNvSpPr/>
            <p:nvPr/>
          </p:nvSpPr>
          <p:spPr>
            <a:xfrm>
              <a:off x="351675" y="1559531"/>
              <a:ext cx="3523810" cy="185130"/>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algn="l" defTabSz="914400" rtl="0" eaLnBrk="1" fontAlgn="auto" latinLnBrk="0" hangingPunct="1">
                <a:lnSpc>
                  <a:spcPct val="90000"/>
                </a:lnSpc>
                <a:spcBef>
                  <a:spcPts val="0"/>
                </a:spcBef>
                <a:spcAft>
                  <a:spcPts val="150"/>
                </a:spcAft>
                <a:buClrTx/>
                <a:buSzTx/>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Advanced Detection &amp; Remediation | Automated Investigation &amp; Remediation </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 </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Advanced Threat Hunting</a:t>
              </a:r>
            </a:p>
          </p:txBody>
        </p:sp>
        <p:sp>
          <p:nvSpPr>
            <p:cNvPr id="758" name="TextBox 757">
              <a:hlinkClick r:id="rId161" tooltip="(formerly Microsoft Threat Protection)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2CFDD617-2634-46A6-9B25-9D35092AE15F}"/>
                </a:ext>
              </a:extLst>
            </p:cNvPr>
            <p:cNvSpPr txBox="1"/>
            <p:nvPr/>
          </p:nvSpPr>
          <p:spPr>
            <a:xfrm>
              <a:off x="271463" y="1381740"/>
              <a:ext cx="3605524" cy="226665"/>
            </a:xfrm>
            <a:prstGeom prst="rect">
              <a:avLst/>
            </a:prstGeom>
            <a:noFill/>
          </p:spPr>
          <p:txBody>
            <a:bodyPr wrap="square" lIns="0" rIns="0" anchor="ctr">
              <a:spAutoFit/>
            </a:bodyPr>
            <a:lstStyle/>
            <a:p>
              <a:pPr algn="ctr">
                <a:lnSpc>
                  <a:spcPct val="97000"/>
                </a:lnSpc>
                <a:spcAft>
                  <a:spcPts val="100"/>
                </a:spcAft>
                <a:tabLst>
                  <a:tab pos="571500" algn="l"/>
                </a:tabLst>
                <a:defRPr/>
              </a:pPr>
              <a:r>
                <a:rPr lang="en-US" sz="900" b="1" kern="0">
                  <a:gradFill>
                    <a:gsLst>
                      <a:gs pos="0">
                        <a:srgbClr val="505050">
                          <a:lumMod val="75000"/>
                        </a:srgbClr>
                      </a:gs>
                      <a:gs pos="100000">
                        <a:srgbClr val="505050">
                          <a:lumMod val="75000"/>
                        </a:srgbClr>
                      </a:gs>
                    </a:gsLst>
                    <a:lin ang="5400000" scaled="1"/>
                  </a:gradFill>
                  <a:cs typeface="Segoe UI Semibold" panose="020B0702040204020203" pitchFamily="34" charset="0"/>
                </a:rPr>
                <a:t>Microsoft Defender – </a:t>
              </a:r>
              <a:r>
                <a:rPr lang="en-US" sz="900" b="1" i="1" kern="0">
                  <a:gradFill>
                    <a:gsLst>
                      <a:gs pos="0">
                        <a:srgbClr val="505050">
                          <a:lumMod val="75000"/>
                        </a:srgbClr>
                      </a:gs>
                      <a:gs pos="100000">
                        <a:srgbClr val="505050">
                          <a:lumMod val="75000"/>
                        </a:srgbClr>
                      </a:gs>
                    </a:gsLst>
                    <a:lin ang="5400000" scaled="1"/>
                  </a:gradFill>
                  <a:latin typeface="Segoe UI Semibold" panose="020B0702040204020203" pitchFamily="34" charset="0"/>
                  <a:cs typeface="Segoe UI Semibold" panose="020B0702040204020203" pitchFamily="34" charset="0"/>
                </a:rPr>
                <a:t>Extended Detection and Response (XDR)</a:t>
              </a:r>
            </a:p>
          </p:txBody>
        </p:sp>
      </p:grpSp>
    </p:spTree>
    <p:extLst>
      <p:ext uri="{BB962C8B-B14F-4D97-AF65-F5344CB8AC3E}">
        <p14:creationId xmlns:p14="http://schemas.microsoft.com/office/powerpoint/2010/main" val="529334076"/>
      </p:ext>
    </p:extLst>
  </p:cSld>
  <p:clrMapOvr>
    <a:masterClrMapping/>
  </p:clrMapOvr>
  <p:transition>
    <p:fade/>
  </p:transition>
</p:sld>
</file>

<file path=ppt/theme/theme1.xml><?xml version="1.0" encoding="utf-8"?>
<a:theme xmlns:a="http://schemas.openxmlformats.org/drawingml/2006/main" name="3_Windows 10 Template">
  <a:themeElements>
    <a:clrScheme name="Custom 19">
      <a:dk1>
        <a:srgbClr val="505050"/>
      </a:dk1>
      <a:lt1>
        <a:srgbClr val="FFFFFF"/>
      </a:lt1>
      <a:dk2>
        <a:srgbClr val="0078D7"/>
      </a:dk2>
      <a:lt2>
        <a:srgbClr val="EAEAEA"/>
      </a:lt2>
      <a:accent1>
        <a:srgbClr val="0078D7"/>
      </a:accent1>
      <a:accent2>
        <a:srgbClr val="008272"/>
      </a:accent2>
      <a:accent3>
        <a:srgbClr val="107C10"/>
      </a:accent3>
      <a:accent4>
        <a:srgbClr val="5C2D91"/>
      </a:accent4>
      <a:accent5>
        <a:srgbClr val="B4009E"/>
      </a:accent5>
      <a:accent6>
        <a:srgbClr val="D4112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BC9A56F-38DA-42B6-8681-880C03FB92A0}" vid="{C79301BF-CA34-4E39-99C7-C1F0C2B8056F}"/>
    </a:ext>
  </a:extLst>
</a:theme>
</file>

<file path=ppt/theme/theme10.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1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2.xml><?xml version="1.0" encoding="utf-8"?>
<a:theme xmlns:a="http://schemas.openxmlformats.org/drawingml/2006/main" name="11_White Template">
  <a:themeElements>
    <a:clrScheme name="Custom 52">
      <a:dk1>
        <a:srgbClr val="000000"/>
      </a:dk1>
      <a:lt1>
        <a:srgbClr val="FFFFFF"/>
      </a:lt1>
      <a:dk2>
        <a:srgbClr val="243A5E"/>
      </a:dk2>
      <a:lt2>
        <a:srgbClr val="E6E6E6"/>
      </a:lt2>
      <a:accent1>
        <a:srgbClr val="0078D4"/>
      </a:accent1>
      <a:accent2>
        <a:srgbClr val="243A5E"/>
      </a:accent2>
      <a:accent3>
        <a:srgbClr val="50E6FF"/>
      </a:accent3>
      <a:accent4>
        <a:srgbClr val="117F9D"/>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3.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14.xml><?xml version="1.0" encoding="utf-8"?>
<a:theme xmlns:a="http://schemas.openxmlformats.org/drawingml/2006/main" name="12_White Template">
  <a:themeElements>
    <a:clrScheme name="Custom 52">
      <a:dk1>
        <a:srgbClr val="000000"/>
      </a:dk1>
      <a:lt1>
        <a:srgbClr val="FFFFFF"/>
      </a:lt1>
      <a:dk2>
        <a:srgbClr val="243A5E"/>
      </a:dk2>
      <a:lt2>
        <a:srgbClr val="E6E6E6"/>
      </a:lt2>
      <a:accent1>
        <a:srgbClr val="0078D4"/>
      </a:accent1>
      <a:accent2>
        <a:srgbClr val="243A5E"/>
      </a:accent2>
      <a:accent3>
        <a:srgbClr val="50E6FF"/>
      </a:accent3>
      <a:accent4>
        <a:srgbClr val="117F9D"/>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5.xml><?xml version="1.0" encoding="utf-8"?>
<a:theme xmlns:a="http://schemas.openxmlformats.org/drawingml/2006/main" name="8_White Template">
  <a:themeElements>
    <a:clrScheme name="Custom 52">
      <a:dk1>
        <a:srgbClr val="000000"/>
      </a:dk1>
      <a:lt1>
        <a:srgbClr val="FFFFFF"/>
      </a:lt1>
      <a:dk2>
        <a:srgbClr val="243A5E"/>
      </a:dk2>
      <a:lt2>
        <a:srgbClr val="E6E6E6"/>
      </a:lt2>
      <a:accent1>
        <a:srgbClr val="0078D4"/>
      </a:accent1>
      <a:accent2>
        <a:srgbClr val="243A5E"/>
      </a:accent2>
      <a:accent3>
        <a:srgbClr val="50E6FF"/>
      </a:accent3>
      <a:accent4>
        <a:srgbClr val="117F9D"/>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6.xml><?xml version="1.0" encoding="utf-8"?>
<a:theme xmlns:a="http://schemas.openxmlformats.org/drawingml/2006/main" name="9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0978E87C-D85C-432B-BFDA-CDA9D8358CBC}"/>
    </a:ext>
  </a:extLst>
</a:theme>
</file>

<file path=ppt/theme/theme17.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3.potx" id="{81951753-DC95-46C2-9259-4220FEEDE00E}" vid="{7F6748D0-1E30-41D3-ABE8-7CAAE3E9C4B8}"/>
    </a:ext>
  </a:extLst>
</a:theme>
</file>

<file path=ppt/theme/theme18.xml><?xml version="1.0" encoding="utf-8"?>
<a:theme xmlns:a="http://schemas.openxmlformats.org/drawingml/2006/main" name="10_White Template">
  <a:themeElements>
    <a:clrScheme name="Custom 52">
      <a:dk1>
        <a:srgbClr val="000000"/>
      </a:dk1>
      <a:lt1>
        <a:srgbClr val="FFFFFF"/>
      </a:lt1>
      <a:dk2>
        <a:srgbClr val="243A5E"/>
      </a:dk2>
      <a:lt2>
        <a:srgbClr val="E6E6E6"/>
      </a:lt2>
      <a:accent1>
        <a:srgbClr val="0078D4"/>
      </a:accent1>
      <a:accent2>
        <a:srgbClr val="243A5E"/>
      </a:accent2>
      <a:accent3>
        <a:srgbClr val="50E6FF"/>
      </a:accent3>
      <a:accent4>
        <a:srgbClr val="117F9D"/>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9.xml><?xml version="1.0" encoding="utf-8"?>
<a:theme xmlns:a="http://schemas.openxmlformats.org/drawingml/2006/main" name="13_White Template">
  <a:themeElements>
    <a:clrScheme name="Custom 52">
      <a:dk1>
        <a:srgbClr val="000000"/>
      </a:dk1>
      <a:lt1>
        <a:srgbClr val="FFFFFF"/>
      </a:lt1>
      <a:dk2>
        <a:srgbClr val="243A5E"/>
      </a:dk2>
      <a:lt2>
        <a:srgbClr val="E6E6E6"/>
      </a:lt2>
      <a:accent1>
        <a:srgbClr val="0078D4"/>
      </a:accent1>
      <a:accent2>
        <a:srgbClr val="243A5E"/>
      </a:accent2>
      <a:accent3>
        <a:srgbClr val="50E6FF"/>
      </a:accent3>
      <a:accent4>
        <a:srgbClr val="117F9D"/>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2.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2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4.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5.xml><?xml version="1.0" encoding="utf-8"?>
<a:theme xmlns:a="http://schemas.openxmlformats.org/drawingml/2006/main" name="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id="{9E12EED5-6824-49FB-9548-C778316E9CF3}" vid="{1F68823A-1AC6-4C3B-A2EB-554E6196923E}"/>
    </a:ext>
  </a:extLst>
</a:theme>
</file>

<file path=ppt/theme/theme6.xml><?xml version="1.0" encoding="utf-8"?>
<a:theme xmlns:a="http://schemas.openxmlformats.org/drawingml/2006/main" name="6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7.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8.xml><?xml version="1.0" encoding="utf-8"?>
<a:theme xmlns:a="http://schemas.openxmlformats.org/drawingml/2006/main" name="7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9.xml><?xml version="1.0" encoding="utf-8"?>
<a:theme xmlns:a="http://schemas.openxmlformats.org/drawingml/2006/main" name="Microsoft 365 PPT Template - 2018">
  <a:themeElements>
    <a:clrScheme name="M365">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solidFill>
              <a:srgbClr val="FF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38583c0-32b6-479a-bda6-a472e55e0e99">
      <UserInfo>
        <DisplayName>Rani Lofstrom</DisplayName>
        <AccountId>149</AccountId>
        <AccountType/>
      </UserInfo>
      <UserInfo>
        <DisplayName>Mark McIntyre</DisplayName>
        <AccountId>165</AccountId>
        <AccountType/>
      </UserInfo>
      <UserInfo>
        <DisplayName>Mark Simos</DisplayName>
        <AccountId>11</AccountId>
        <AccountType/>
      </UserInfo>
      <UserInfo>
        <DisplayName>Ken Malcolmson</DisplayName>
        <AccountId>73</AccountId>
        <AccountType/>
      </UserInfo>
      <UserInfo>
        <DisplayName>Lesley Kipling</DisplayName>
        <AccountId>37</AccountId>
        <AccountType/>
      </UserInfo>
      <UserInfo>
        <DisplayName>Cyril Voisin</DisplayName>
        <AccountId>198</AccountId>
        <AccountType/>
      </UserInfo>
      <UserInfo>
        <DisplayName>John Dellinger</DisplayName>
        <AccountId>27</AccountId>
        <AccountType/>
      </UserInfo>
      <UserInfo>
        <DisplayName>Jonathan Trull</DisplayName>
        <AccountId>36</AccountId>
        <AccountType/>
      </UserInfo>
      <UserInfo>
        <DisplayName>Minoru Hanamura</DisplayName>
        <AccountId>140</AccountId>
        <AccountType/>
      </UserInfo>
      <UserInfo>
        <DisplayName>Shawn Anderson</DisplayName>
        <AccountId>166</AccountId>
        <AccountType/>
      </UserInfo>
      <UserInfo>
        <DisplayName>Sean Sweeney</DisplayName>
        <AccountId>55</AccountId>
        <AccountType/>
      </UserInfo>
      <UserInfo>
        <DisplayName>Sian John</DisplayName>
        <AccountId>48</AccountId>
        <AccountType/>
      </UserInfo>
      <UserInfo>
        <DisplayName>Roger Halbheer</DisplayName>
        <AccountId>167</AccountId>
        <AccountType/>
      </UserInfo>
      <UserInfo>
        <DisplayName>Abbas Kudrati</DisplayName>
        <AccountId>65</AccountId>
        <AccountType/>
      </UserInfo>
      <UserInfo>
        <DisplayName>Hafid Elabdellaoui</DisplayName>
        <AccountId>169</AccountId>
        <AccountType/>
      </UserInfo>
      <UserInfo>
        <DisplayName>Joseph Davis</DisplayName>
        <AccountId>158</AccountId>
        <AccountType/>
      </UserInfo>
      <UserInfo>
        <DisplayName>James Ringold</DisplayName>
        <AccountId>159</AccountId>
        <AccountType/>
      </UserInfo>
      <UserInfo>
        <DisplayName>Dan Menicucci</DisplayName>
        <AccountId>18</AccountId>
        <AccountType/>
      </UserInfo>
      <UserInfo>
        <DisplayName>Jim Eckart</DisplayName>
        <AccountId>35</AccountId>
        <AccountType/>
      </UserInfo>
      <UserInfo>
        <DisplayName>Sarah Armstrong-Smith</DisplayName>
        <AccountId>54</AccountId>
        <AccountType/>
      </UserInfo>
      <UserInfo>
        <DisplayName>Marcello Zillo Neto</DisplayName>
        <AccountId>369</AccountId>
        <AccountType/>
      </UserInfo>
      <UserInfo>
        <DisplayName>Erdem Menges</DisplayName>
        <AccountId>380</AccountId>
        <AccountType/>
      </UserInfo>
      <UserInfo>
        <DisplayName>Elizabeth Stephens (SHE/HER)</DisplayName>
        <AccountId>364</AccountId>
        <AccountType/>
      </UserInfo>
      <UserInfo>
        <DisplayName>Brenda Carter</DisplayName>
        <AccountId>15</AccountId>
        <AccountType/>
      </UserInfo>
      <UserInfo>
        <DisplayName>Ilan Lanz</DisplayName>
        <AccountId>445</AccountId>
        <AccountType/>
      </UserInfo>
      <UserInfo>
        <DisplayName>Joanna Harding</DisplayName>
        <AccountId>446</AccountId>
        <AccountType/>
      </UserInfo>
      <UserInfo>
        <DisplayName>Ashley Campbell</DisplayName>
        <AccountId>160</AccountId>
        <AccountType/>
      </UserInfo>
      <UserInfo>
        <DisplayName>Reto Aeberhardt</DisplayName>
        <AccountId>1557</AccountId>
        <AccountType/>
      </UserInfo>
    </SharedWithUsers>
    <TaxCatchAll xmlns="230e9df3-be65-4c73-a93b-d1236ebd677e" xsi:nil="true"/>
    <lcf76f155ced4ddcb4097134ff3c332f xmlns="f10274d8-cfcc-4875-b950-1584ce3f830e">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8FAB0D9740D247A3A97BBF56ADB745" ma:contentTypeVersion="16" ma:contentTypeDescription="Create a new document." ma:contentTypeScope="" ma:versionID="8f37c9e5135ab8877a3a64141b220976">
  <xsd:schema xmlns:xsd="http://www.w3.org/2001/XMLSchema" xmlns:xs="http://www.w3.org/2001/XMLSchema" xmlns:p="http://schemas.microsoft.com/office/2006/metadata/properties" xmlns:ns1="http://schemas.microsoft.com/sharepoint/v3" xmlns:ns2="f10274d8-cfcc-4875-b950-1584ce3f830e" xmlns:ns3="538583c0-32b6-479a-bda6-a472e55e0e99" xmlns:ns4="230e9df3-be65-4c73-a93b-d1236ebd677e" targetNamespace="http://schemas.microsoft.com/office/2006/metadata/properties" ma:root="true" ma:fieldsID="8e530a5e3d0887107de9d8e85f3d5781" ns1:_="" ns2:_="" ns3:_="" ns4:_="">
    <xsd:import namespace="http://schemas.microsoft.com/sharepoint/v3"/>
    <xsd:import namespace="f10274d8-cfcc-4875-b950-1584ce3f830e"/>
    <xsd:import namespace="538583c0-32b6-479a-bda6-a472e55e0e9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ateTaken" minOccurs="0"/>
                <xsd:element ref="ns3:SharedWithUsers" minOccurs="0"/>
                <xsd:element ref="ns3:SharedWithDetail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10274d8-cfcc-4875-b950-1584ce3f83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38583c0-32b6-479a-bda6-a472e55e0e99"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92998f5d-423e-4f24-9c41-a03eea8c4b01}" ma:internalName="TaxCatchAll" ma:showField="CatchAllData" ma:web="538583c0-32b6-479a-bda6-a472e55e0e9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C979AA-2EEE-4A66-B928-EA048E0E927A}">
  <ds:schemaRefs>
    <ds:schemaRef ds:uri="230e9df3-be65-4c73-a93b-d1236ebd677e"/>
    <ds:schemaRef ds:uri="538583c0-32b6-479a-bda6-a472e55e0e99"/>
    <ds:schemaRef ds:uri="f10274d8-cfcc-4875-b950-1584ce3f83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FFE3D19-CB39-46D3-A448-C7D63904877F}">
  <ds:schemaRefs>
    <ds:schemaRef ds:uri="http://schemas.microsoft.com/sharepoint/v3/contenttype/forms"/>
  </ds:schemaRefs>
</ds:datastoreItem>
</file>

<file path=customXml/itemProps3.xml><?xml version="1.0" encoding="utf-8"?>
<ds:datastoreItem xmlns:ds="http://schemas.openxmlformats.org/officeDocument/2006/customXml" ds:itemID="{3466F25A-BBAC-4D7F-B364-DF863178C650}">
  <ds:schemaRefs>
    <ds:schemaRef ds:uri="230e9df3-be65-4c73-a93b-d1236ebd677e"/>
    <ds:schemaRef ds:uri="538583c0-32b6-479a-bda6-a472e55e0e99"/>
    <ds:schemaRef ds:uri="f10274d8-cfcc-4875-b950-1584ce3f830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40272</Words>
  <Application>Microsoft Office PowerPoint</Application>
  <PresentationFormat>Widescreen</PresentationFormat>
  <Paragraphs>3611</Paragraphs>
  <Slides>65</Slides>
  <Notes>63</Notes>
  <HiddenSlides>8</HiddenSlides>
  <MMClips>0</MMClips>
  <ScaleCrop>false</ScaleCrop>
  <HeadingPairs>
    <vt:vector size="6" baseType="variant">
      <vt:variant>
        <vt:lpstr>Fonts Used</vt:lpstr>
      </vt:variant>
      <vt:variant>
        <vt:i4>21</vt:i4>
      </vt:variant>
      <vt:variant>
        <vt:lpstr>Theme</vt:lpstr>
      </vt:variant>
      <vt:variant>
        <vt:i4>20</vt:i4>
      </vt:variant>
      <vt:variant>
        <vt:lpstr>Slide Titles</vt:lpstr>
      </vt:variant>
      <vt:variant>
        <vt:i4>65</vt:i4>
      </vt:variant>
    </vt:vector>
  </HeadingPairs>
  <TitlesOfParts>
    <vt:vector size="106" baseType="lpstr">
      <vt:lpstr>Arial</vt:lpstr>
      <vt:lpstr>Calibri</vt:lpstr>
      <vt:lpstr>Calibri Light</vt:lpstr>
      <vt:lpstr>Courier New</vt:lpstr>
      <vt:lpstr>Google Sans</vt:lpstr>
      <vt:lpstr>Libre Franklin</vt:lpstr>
      <vt:lpstr>Roboto</vt:lpstr>
      <vt:lpstr>Segoe</vt:lpstr>
      <vt:lpstr>Segoe MDL2 Assets</vt:lpstr>
      <vt:lpstr>Segoe Pro Display</vt:lpstr>
      <vt:lpstr>Segoe UI</vt:lpstr>
      <vt:lpstr>Segoe UI Black</vt:lpstr>
      <vt:lpstr>Segoe UI Light</vt:lpstr>
      <vt:lpstr>Segoe UI Semibold</vt:lpstr>
      <vt:lpstr>Segoe UI Semilight</vt:lpstr>
      <vt:lpstr>SegoeUI</vt:lpstr>
      <vt:lpstr>Times</vt:lpstr>
      <vt:lpstr>Times New Roman</vt:lpstr>
      <vt:lpstr>Verdana Pro Cond</vt:lpstr>
      <vt:lpstr>Verdana Pro Cond Light</vt:lpstr>
      <vt:lpstr>Wingdings</vt:lpstr>
      <vt:lpstr>3_Windows 10 Template</vt:lpstr>
      <vt:lpstr>4_WHITE TEMPLATE</vt:lpstr>
      <vt:lpstr>5_WHITE TEMPLATE</vt:lpstr>
      <vt:lpstr>9-51052_Microsoft_Ready_Template_Light</vt:lpstr>
      <vt:lpstr>3_White Template</vt:lpstr>
      <vt:lpstr>6_WHITE TEMPLATE</vt:lpstr>
      <vt:lpstr>3_Microsoft 365 PPT Template - 2018</vt:lpstr>
      <vt:lpstr>7_WHITE TEMPLATE</vt:lpstr>
      <vt:lpstr>Microsoft 365 PPT Template - 2018</vt:lpstr>
      <vt:lpstr>1_9-51052_Microsoft_Ready_Template_Light</vt:lpstr>
      <vt:lpstr>Azure 1</vt:lpstr>
      <vt:lpstr>11_White Template</vt:lpstr>
      <vt:lpstr>2_9-51052_Microsoft_Ready_Template_Light</vt:lpstr>
      <vt:lpstr>12_White Template</vt:lpstr>
      <vt:lpstr>8_White Template</vt:lpstr>
      <vt:lpstr>9_White Template</vt:lpstr>
      <vt:lpstr>Microsoft Ignite 16/9 White Template</vt:lpstr>
      <vt:lpstr>10_White Template</vt:lpstr>
      <vt:lpstr>13_White Template</vt:lpstr>
      <vt:lpstr>1_Office Theme</vt:lpstr>
      <vt:lpstr>Microsoft Cybersecurity Reference Architectures (MCRA) </vt:lpstr>
      <vt:lpstr>Zero Trust and Related Topics </vt:lpstr>
      <vt:lpstr>Security Guidance</vt:lpstr>
      <vt:lpstr>Key Industry References and Resources</vt:lpstr>
      <vt:lpstr>Managing organizational risk</vt:lpstr>
      <vt:lpstr>Managing Information\Cyber Risk Security responsibilities or “jobs to be done”</vt:lpstr>
      <vt:lpstr>Security Roles and Responsibilities</vt:lpstr>
      <vt:lpstr>Mapping these roles/responsibilities to initiatives</vt:lpstr>
      <vt:lpstr>PowerPoint Presentation</vt:lpstr>
      <vt:lpstr>PowerPoint Presentation</vt:lpstr>
      <vt:lpstr>Cross-cloud and cross-platform Comprehensive Security, Compliance and Identity capabilities that integrate with your existing solutions</vt:lpstr>
      <vt:lpstr>Multi-Cloud and Cross-Platform Technology  Secure the enterprise you have</vt:lpstr>
      <vt:lpstr>Key cross-platform and multi-cloud guidance</vt:lpstr>
      <vt:lpstr>Multi-cloud &amp; hybrid protection in Microsoft Defender for Cloud </vt:lpstr>
      <vt:lpstr>PowerPoint Presentation</vt:lpstr>
      <vt:lpstr>PowerPoint Presentation</vt:lpstr>
      <vt:lpstr>Operational Technology (OT) Security Reference Architecture Apply zero trust principles to securing OT and industrial IoT environments</vt:lpstr>
      <vt:lpstr>Why are we having a Zero Trust conversation? </vt:lpstr>
      <vt:lpstr>Zero Trust</vt:lpstr>
      <vt:lpstr>Microsoft Zero Trust Principles Guidance for technical architecture</vt:lpstr>
      <vt:lpstr>Blend network and identity access controls Choose the right tool for the job</vt:lpstr>
      <vt:lpstr>Zero Trust Rapid Modernization Plan (RaMP) Prioritize rapid progress on highest positive impact</vt:lpstr>
      <vt:lpstr>Microsoft Zero Trust Capabilities</vt:lpstr>
      <vt:lpstr>Zero Trust User Access</vt:lpstr>
      <vt:lpstr>Key Zero Trust Resources to help you on your Zero Trust journey</vt:lpstr>
      <vt:lpstr>Typical ‘Flat’ Network</vt:lpstr>
      <vt:lpstr>Zero Trust</vt:lpstr>
      <vt:lpstr>Zero Trust</vt:lpstr>
      <vt:lpstr>Zero Trust – Network Segment Transformation</vt:lpstr>
      <vt:lpstr>PowerPoint Presentation</vt:lpstr>
      <vt:lpstr>Isolation is a lifetime commitment Avoid “firewall and forget” approach that creates false sense of security </vt:lpstr>
      <vt:lpstr>Beyond VPN Modernize VPN Access and move applications to full modern access</vt:lpstr>
      <vt:lpstr>Azure AD App Proxy – App/Protocol Support</vt:lpstr>
      <vt:lpstr>Modern Application Control (&amp; Publishing)</vt:lpstr>
      <vt:lpstr>Secure assets where they are with Zero Trust Simplify security and make it more effective</vt:lpstr>
      <vt:lpstr>The digitized world is interconnected and dynamic</vt:lpstr>
      <vt:lpstr>Zero Trust Components Enable flexible business workflows for the digitized world</vt:lpstr>
      <vt:lpstr>Zero Trust Commandments</vt:lpstr>
      <vt:lpstr>Zero Trust Core Principles</vt:lpstr>
      <vt:lpstr>PowerPoint Presentation</vt:lpstr>
      <vt:lpstr>Traditional networking model based on physical geographic location</vt:lpstr>
      <vt:lpstr>Secure Access Service Edge (SASE) Architecture for Secure, Responsive, and Pervasive Productivity</vt:lpstr>
      <vt:lpstr>Comparing Zero Trust and Secure Access Service Edge (SASE)</vt:lpstr>
      <vt:lpstr>PowerPoint Presentation</vt:lpstr>
      <vt:lpstr>Compromised endpoint</vt:lpstr>
      <vt:lpstr>Suspend access during compromise</vt:lpstr>
      <vt:lpstr>Modern Security Operations</vt:lpstr>
      <vt:lpstr>Security Operations</vt:lpstr>
      <vt:lpstr>Security Operations Model – Functions and Tools</vt:lpstr>
      <vt:lpstr>Silos are the Bane of Security Operations</vt:lpstr>
      <vt:lpstr>Converging Tools &amp; Data</vt:lpstr>
      <vt:lpstr>How do signals and AI help protect you?</vt:lpstr>
      <vt:lpstr>PowerPoint Presentation</vt:lpstr>
      <vt:lpstr>Microsoft Threat Intelligence Built on diverse signal sources and AI</vt:lpstr>
      <vt:lpstr>Inside View of Microsoft Threat Intelligence</vt:lpstr>
      <vt:lpstr>Native Security for Azure</vt:lpstr>
      <vt:lpstr>Attackers have options to compromise privileged access</vt:lpstr>
      <vt:lpstr>Limit and protect pathways to privileged access Prevention and rapid response</vt:lpstr>
      <vt:lpstr>End-to-end approach to security Increase the attacker’s cost to gain access and reach business critical assets</vt:lpstr>
      <vt:lpstr>Security level drill down</vt:lpstr>
      <vt:lpstr>Enterprise Access Model Secure and productive access to your resources</vt:lpstr>
      <vt:lpstr>Evolution of ransomware models</vt:lpstr>
      <vt:lpstr>- high impact &amp; growing Not another background security risk</vt:lpstr>
      <vt:lpstr>PowerPoint Presentation</vt:lpstr>
      <vt:lpstr>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Cybersecurity Introduction and Overview</dc:title>
  <dc:creator>Mark.Simos@microsoft.com</dc:creator>
  <cp:lastModifiedBy>Dan Mabee (AQUENT LLC)</cp:lastModifiedBy>
  <cp:revision>2</cp:revision>
  <dcterms:modified xsi:type="dcterms:W3CDTF">2024-01-09T02:56:22Z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2018-04-10T20:31:30.1366392Z</vt:lpwstr>
  </property>
  <property fmtid="{D5CDD505-2E9C-101B-9397-08002B2CF9AE}" pid="4" name="Sensitivity">
    <vt:lpwstr>General</vt:lpwstr>
  </property>
  <property fmtid="{D5CDD505-2E9C-101B-9397-08002B2CF9AE}" pid="5" name="MSIP_Label_f42aa342-8706-4288-bd11-ebb85995028c_Application">
    <vt:lpwstr>Microsoft Azure Information Protection</vt:lpwstr>
  </property>
  <property fmtid="{D5CDD505-2E9C-101B-9397-08002B2CF9AE}" pid="6" name="MSIP_Label_f42aa342-8706-4288-bd11-ebb85995028c_Name">
    <vt:lpwstr>General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Owner">
    <vt:lpwstr>mas@microsoft.com</vt:lpwstr>
  </property>
  <property fmtid="{D5CDD505-2E9C-101B-9397-08002B2CF9AE}" pid="9" name="ContentTypeId">
    <vt:lpwstr>0x010100AA8FAB0D9740D247A3A97BBF56ADB745</vt:lpwstr>
  </property>
  <property fmtid="{D5CDD505-2E9C-101B-9397-08002B2CF9AE}" pid="10" name="MSIP_Label_f42aa342-8706-4288-bd11-ebb85995028c_Extended_MSFT_Method">
    <vt:lpwstr>Automatic</vt:lpwstr>
  </property>
  <property fmtid="{D5CDD505-2E9C-101B-9397-08002B2CF9AE}" pid="11" name="MediaServiceImageTags">
    <vt:lpwstr/>
  </property>
</Properties>
</file>